
<file path=[Content_Types].xml><?xml version="1.0" encoding="utf-8"?>
<Types xmlns="http://schemas.openxmlformats.org/package/2006/content-types">
  <Default Extension="png" ContentType="image/png"/>
  <Default Extension="rels" ContentType="application/vnd.openxmlformats-package.relationships+xml"/>
  <Default Extension="wdp" ContentType="image/vnd.ms-photo"/>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notesSlides/notesSlide234.xml" ContentType="application/vnd.openxmlformats-officedocument.presentationml.notesSlide+xml"/>
  <Override PartName="/ppt/notesSlides/notesSlide235.xml" ContentType="application/vnd.openxmlformats-officedocument.presentationml.notesSlide+xml"/>
  <Override PartName="/ppt/notesSlides/notesSlide236.xml" ContentType="application/vnd.openxmlformats-officedocument.presentationml.notesSlide+xml"/>
  <Override PartName="/ppt/notesSlides/notesSlide237.xml" ContentType="application/vnd.openxmlformats-officedocument.presentationml.notesSlide+xml"/>
  <Override PartName="/ppt/notesSlides/notesSlide238.xml" ContentType="application/vnd.openxmlformats-officedocument.presentationml.notesSlide+xml"/>
  <Override PartName="/ppt/notesSlides/notesSlide239.xml" ContentType="application/vnd.openxmlformats-officedocument.presentationml.notesSlide+xml"/>
  <Override PartName="/ppt/notesSlides/notesSlide240.xml" ContentType="application/vnd.openxmlformats-officedocument.presentationml.notesSlide+xml"/>
  <Override PartName="/ppt/notesSlides/notesSlide241.xml" ContentType="application/vnd.openxmlformats-officedocument.presentationml.notesSlide+xml"/>
  <Override PartName="/ppt/notesSlides/notesSlide242.xml" ContentType="application/vnd.openxmlformats-officedocument.presentationml.notesSlide+xml"/>
  <Override PartName="/ppt/notesSlides/notesSlide243.xml" ContentType="application/vnd.openxmlformats-officedocument.presentationml.notesSlide+xml"/>
  <Override PartName="/ppt/notesSlides/notesSlide244.xml" ContentType="application/vnd.openxmlformats-officedocument.presentationml.notesSlide+xml"/>
  <Override PartName="/ppt/notesSlides/notesSlide245.xml" ContentType="application/vnd.openxmlformats-officedocument.presentationml.notesSlide+xml"/>
  <Override PartName="/ppt/notesSlides/notesSlide246.xml" ContentType="application/vnd.openxmlformats-officedocument.presentationml.notesSlide+xml"/>
  <Override PartName="/ppt/notesSlides/notesSlide247.xml" ContentType="application/vnd.openxmlformats-officedocument.presentationml.notesSlide+xml"/>
  <Override PartName="/ppt/notesSlides/notesSlide248.xml" ContentType="application/vnd.openxmlformats-officedocument.presentationml.notesSlide+xml"/>
  <Override PartName="/ppt/notesSlides/notesSlide249.xml" ContentType="application/vnd.openxmlformats-officedocument.presentationml.notesSlide+xml"/>
  <Override PartName="/ppt/notesSlides/notesSlide250.xml" ContentType="application/vnd.openxmlformats-officedocument.presentationml.notesSlide+xml"/>
  <Override PartName="/ppt/notesSlides/notesSlide251.xml" ContentType="application/vnd.openxmlformats-officedocument.presentationml.notesSlide+xml"/>
  <Override PartName="/ppt/notesSlides/notesSlide252.xml" ContentType="application/vnd.openxmlformats-officedocument.presentationml.notesSlide+xml"/>
  <Override PartName="/ppt/notesSlides/notesSlide253.xml" ContentType="application/vnd.openxmlformats-officedocument.presentationml.notesSlide+xml"/>
  <Override PartName="/ppt/notesSlides/notesSlide254.xml" ContentType="application/vnd.openxmlformats-officedocument.presentationml.notesSlide+xml"/>
  <Override PartName="/ppt/notesSlides/notesSlide255.xml" ContentType="application/vnd.openxmlformats-officedocument.presentationml.notesSlide+xml"/>
  <Override PartName="/ppt/notesSlides/notesSlide256.xml" ContentType="application/vnd.openxmlformats-officedocument.presentationml.notesSlide+xml"/>
  <Override PartName="/ppt/notesSlides/notesSlide257.xml" ContentType="application/vnd.openxmlformats-officedocument.presentationml.notesSlide+xml"/>
  <Override PartName="/ppt/notesSlides/notesSlide258.xml" ContentType="application/vnd.openxmlformats-officedocument.presentationml.notesSlide+xml"/>
  <Override PartName="/ppt/notesSlides/notesSlide259.xml" ContentType="application/vnd.openxmlformats-officedocument.presentationml.notesSlide+xml"/>
  <Override PartName="/ppt/notesSlides/notesSlide260.xml" ContentType="application/vnd.openxmlformats-officedocument.presentationml.notesSlide+xml"/>
  <Override PartName="/ppt/notesSlides/notesSlide261.xml" ContentType="application/vnd.openxmlformats-officedocument.presentationml.notesSlide+xml"/>
  <Override PartName="/ppt/notesSlides/notesSlide262.xml" ContentType="application/vnd.openxmlformats-officedocument.presentationml.notesSlide+xml"/>
  <Override PartName="/ppt/notesSlides/notesSlide263.xml" ContentType="application/vnd.openxmlformats-officedocument.presentationml.notesSlide+xml"/>
  <Override PartName="/ppt/notesSlides/notesSlide264.xml" ContentType="application/vnd.openxmlformats-officedocument.presentationml.notesSlide+xml"/>
  <Override PartName="/ppt/notesSlides/notesSlide265.xml" ContentType="application/vnd.openxmlformats-officedocument.presentationml.notesSlide+xml"/>
  <Override PartName="/ppt/notesSlides/notesSlide266.xml" ContentType="application/vnd.openxmlformats-officedocument.presentationml.notesSlide+xml"/>
  <Override PartName="/ppt/notesSlides/notesSlide267.xml" ContentType="application/vnd.openxmlformats-officedocument.presentationml.notesSlide+xml"/>
  <Override PartName="/ppt/notesSlides/notesSlide268.xml" ContentType="application/vnd.openxmlformats-officedocument.presentationml.notesSlide+xml"/>
  <Override PartName="/ppt/notesSlides/notesSlide269.xml" ContentType="application/vnd.openxmlformats-officedocument.presentationml.notesSlide+xml"/>
  <Override PartName="/ppt/notesSlides/notesSlide270.xml" ContentType="application/vnd.openxmlformats-officedocument.presentationml.notesSlide+xml"/>
  <Override PartName="/ppt/notesSlides/notesSlide271.xml" ContentType="application/vnd.openxmlformats-officedocument.presentationml.notesSlide+xml"/>
  <Override PartName="/ppt/notesSlides/notesSlide272.xml" ContentType="application/vnd.openxmlformats-officedocument.presentationml.notesSlide+xml"/>
  <Override PartName="/ppt/notesSlides/notesSlide273.xml" ContentType="application/vnd.openxmlformats-officedocument.presentationml.notesSlide+xml"/>
  <Override PartName="/ppt/notesSlides/notesSlide274.xml" ContentType="application/vnd.openxmlformats-officedocument.presentationml.notesSlide+xml"/>
  <Override PartName="/ppt/notesSlides/notesSlide275.xml" ContentType="application/vnd.openxmlformats-officedocument.presentationml.notesSlide+xml"/>
  <Override PartName="/ppt/notesSlides/notesSlide276.xml" ContentType="application/vnd.openxmlformats-officedocument.presentationml.notesSlide+xml"/>
  <Override PartName="/ppt/notesSlides/notesSlide277.xml" ContentType="application/vnd.openxmlformats-officedocument.presentationml.notesSlide+xml"/>
  <Override PartName="/ppt/notesSlides/notesSlide278.xml" ContentType="application/vnd.openxmlformats-officedocument.presentationml.notesSlide+xml"/>
  <Override PartName="/ppt/notesSlides/notesSlide279.xml" ContentType="application/vnd.openxmlformats-officedocument.presentationml.notesSlide+xml"/>
  <Override PartName="/ppt/notesSlides/notesSlide280.xml" ContentType="application/vnd.openxmlformats-officedocument.presentationml.notesSlide+xml"/>
  <Override PartName="/ppt/notesSlides/notesSlide281.xml" ContentType="application/vnd.openxmlformats-officedocument.presentationml.notesSlide+xml"/>
  <Override PartName="/ppt/notesSlides/notesSlide282.xml" ContentType="application/vnd.openxmlformats-officedocument.presentationml.notesSlide+xml"/>
  <Override PartName="/ppt/notesSlides/notesSlide283.xml" ContentType="application/vnd.openxmlformats-officedocument.presentationml.notesSlide+xml"/>
  <Override PartName="/ppt/notesSlides/notesSlide284.xml" ContentType="application/vnd.openxmlformats-officedocument.presentationml.notesSlide+xml"/>
  <Override PartName="/ppt/notesSlides/notesSlide285.xml" ContentType="application/vnd.openxmlformats-officedocument.presentationml.notesSlide+xml"/>
  <Override PartName="/ppt/notesSlides/notesSlide286.xml" ContentType="application/vnd.openxmlformats-officedocument.presentationml.notesSlide+xml"/>
  <Override PartName="/ppt/notesSlides/notesSlide287.xml" ContentType="application/vnd.openxmlformats-officedocument.presentationml.notesSlide+xml"/>
  <Override PartName="/ppt/notesSlides/notesSlide288.xml" ContentType="application/vnd.openxmlformats-officedocument.presentationml.notesSlide+xml"/>
  <Override PartName="/ppt/notesSlides/notesSlide289.xml" ContentType="application/vnd.openxmlformats-officedocument.presentationml.notesSlide+xml"/>
  <Override PartName="/ppt/notesSlides/notesSlide290.xml" ContentType="application/vnd.openxmlformats-officedocument.presentationml.notesSlide+xml"/>
  <Override PartName="/ppt/notesSlides/notesSlide291.xml" ContentType="application/vnd.openxmlformats-officedocument.presentationml.notesSlide+xml"/>
  <Override PartName="/ppt/notesSlides/notesSlide292.xml" ContentType="application/vnd.openxmlformats-officedocument.presentationml.notesSlide+xml"/>
  <Override PartName="/ppt/notesSlides/notesSlide293.xml" ContentType="application/vnd.openxmlformats-officedocument.presentationml.notesSlide+xml"/>
  <Override PartName="/ppt/notesSlides/notesSlide294.xml" ContentType="application/vnd.openxmlformats-officedocument.presentationml.notesSlide+xml"/>
  <Override PartName="/ppt/notesSlides/notesSlide295.xml" ContentType="application/vnd.openxmlformats-officedocument.presentationml.notesSlide+xml"/>
  <Override PartName="/ppt/notesSlides/notesSlide296.xml" ContentType="application/vnd.openxmlformats-officedocument.presentationml.notesSlide+xml"/>
  <Override PartName="/ppt/notesSlides/notesSlide297.xml" ContentType="application/vnd.openxmlformats-officedocument.presentationml.notesSlide+xml"/>
  <Override PartName="/ppt/notesSlides/notesSlide298.xml" ContentType="application/vnd.openxmlformats-officedocument.presentationml.notesSlide+xml"/>
  <Override PartName="/ppt/notesSlides/notesSlide299.xml" ContentType="application/vnd.openxmlformats-officedocument.presentationml.notesSlide+xml"/>
  <Override PartName="/ppt/notesSlides/notesSlide300.xml" ContentType="application/vnd.openxmlformats-officedocument.presentationml.notesSlide+xml"/>
  <Override PartName="/ppt/notesSlides/notesSlide301.xml" ContentType="application/vnd.openxmlformats-officedocument.presentationml.notesSlide+xml"/>
  <Override PartName="/ppt/notesSlides/notesSlide302.xml" ContentType="application/vnd.openxmlformats-officedocument.presentationml.notesSlide+xml"/>
  <Override PartName="/ppt/notesSlides/notesSlide303.xml" ContentType="application/vnd.openxmlformats-officedocument.presentationml.notesSlide+xml"/>
  <Override PartName="/ppt/notesSlides/notesSlide304.xml" ContentType="application/vnd.openxmlformats-officedocument.presentationml.notesSlide+xml"/>
  <Override PartName="/ppt/notesSlides/notesSlide305.xml" ContentType="application/vnd.openxmlformats-officedocument.presentationml.notesSlide+xml"/>
  <Override PartName="/ppt/notesSlides/notesSlide306.xml" ContentType="application/vnd.openxmlformats-officedocument.presentationml.notesSlide+xml"/>
  <Override PartName="/ppt/notesSlides/notesSlide307.xml" ContentType="application/vnd.openxmlformats-officedocument.presentationml.notesSlide+xml"/>
  <Override PartName="/ppt/notesSlides/notesSlide308.xml" ContentType="application/vnd.openxmlformats-officedocument.presentationml.notesSlide+xml"/>
  <Override PartName="/ppt/notesSlides/notesSlide309.xml" ContentType="application/vnd.openxmlformats-officedocument.presentationml.notesSlide+xml"/>
  <Override PartName="/ppt/notesSlides/notesSlide310.xml" ContentType="application/vnd.openxmlformats-officedocument.presentationml.notesSlide+xml"/>
  <Override PartName="/ppt/notesSlides/notesSlide311.xml" ContentType="application/vnd.openxmlformats-officedocument.presentationml.notesSlide+xml"/>
  <Override PartName="/ppt/notesSlides/notesSlide312.xml" ContentType="application/vnd.openxmlformats-officedocument.presentationml.notesSlide+xml"/>
  <Override PartName="/ppt/notesSlides/notesSlide313.xml" ContentType="application/vnd.openxmlformats-officedocument.presentationml.notesSlide+xml"/>
  <Override PartName="/ppt/notesSlides/notesSlide314.xml" ContentType="application/vnd.openxmlformats-officedocument.presentationml.notesSlide+xml"/>
  <Override PartName="/ppt/notesSlides/notesSlide315.xml" ContentType="application/vnd.openxmlformats-officedocument.presentationml.notesSlide+xml"/>
  <Override PartName="/ppt/notesSlides/notesSlide316.xml" ContentType="application/vnd.openxmlformats-officedocument.presentationml.notesSlide+xml"/>
  <Override PartName="/ppt/notesSlides/notesSlide317.xml" ContentType="application/vnd.openxmlformats-officedocument.presentationml.notesSlide+xml"/>
  <Override PartName="/ppt/notesSlides/notesSlide318.xml" ContentType="application/vnd.openxmlformats-officedocument.presentationml.notesSlide+xml"/>
  <Override PartName="/ppt/notesSlides/notesSlide319.xml" ContentType="application/vnd.openxmlformats-officedocument.presentationml.notesSlide+xml"/>
  <Override PartName="/ppt/notesSlides/notesSlide320.xml" ContentType="application/vnd.openxmlformats-officedocument.presentationml.notesSlide+xml"/>
  <Override PartName="/ppt/notesSlides/notesSlide321.xml" ContentType="application/vnd.openxmlformats-officedocument.presentationml.notesSlide+xml"/>
  <Override PartName="/ppt/notesSlides/notesSlide322.xml" ContentType="application/vnd.openxmlformats-officedocument.presentationml.notesSlide+xml"/>
  <Override PartName="/ppt/notesSlides/notesSlide323.xml" ContentType="application/vnd.openxmlformats-officedocument.presentationml.notesSlide+xml"/>
  <Override PartName="/ppt/notesSlides/notesSlide324.xml" ContentType="application/vnd.openxmlformats-officedocument.presentationml.notesSlide+xml"/>
  <Override PartName="/ppt/notesSlides/notesSlide325.xml" ContentType="application/vnd.openxmlformats-officedocument.presentationml.notesSlide+xml"/>
  <Override PartName="/ppt/notesSlides/notesSlide326.xml" ContentType="application/vnd.openxmlformats-officedocument.presentationml.notesSlide+xml"/>
  <Override PartName="/ppt/notesSlides/notesSlide327.xml" ContentType="application/vnd.openxmlformats-officedocument.presentationml.notesSlide+xml"/>
  <Override PartName="/ppt/notesSlides/notesSlide328.xml" ContentType="application/vnd.openxmlformats-officedocument.presentationml.notesSlide+xml"/>
  <Override PartName="/ppt/notesSlides/notesSlide329.xml" ContentType="application/vnd.openxmlformats-officedocument.presentationml.notesSlide+xml"/>
  <Override PartName="/ppt/notesSlides/notesSlide330.xml" ContentType="application/vnd.openxmlformats-officedocument.presentationml.notesSlide+xml"/>
  <Override PartName="/ppt/notesSlides/notesSlide331.xml" ContentType="application/vnd.openxmlformats-officedocument.presentationml.notesSlide+xml"/>
  <Override PartName="/ppt/notesSlides/notesSlide332.xml" ContentType="application/vnd.openxmlformats-officedocument.presentationml.notesSlide+xml"/>
  <Override PartName="/ppt/notesSlides/notesSlide333.xml" ContentType="application/vnd.openxmlformats-officedocument.presentationml.notesSlide+xml"/>
  <Override PartName="/ppt/notesSlides/notesSlide334.xml" ContentType="application/vnd.openxmlformats-officedocument.presentationml.notesSlide+xml"/>
  <Override PartName="/ppt/notesSlides/notesSlide335.xml" ContentType="application/vnd.openxmlformats-officedocument.presentationml.notesSlide+xml"/>
  <Override PartName="/ppt/notesSlides/notesSlide336.xml" ContentType="application/vnd.openxmlformats-officedocument.presentationml.notesSlide+xml"/>
  <Override PartName="/ppt/notesSlides/notesSlide337.xml" ContentType="application/vnd.openxmlformats-officedocument.presentationml.notesSlide+xml"/>
  <Override PartName="/ppt/notesSlides/notesSlide338.xml" ContentType="application/vnd.openxmlformats-officedocument.presentationml.notesSlide+xml"/>
  <Override PartName="/ppt/notesSlides/notesSlide339.xml" ContentType="application/vnd.openxmlformats-officedocument.presentationml.notesSlide+xml"/>
  <Override PartName="/ppt/notesSlides/notesSlide340.xml" ContentType="application/vnd.openxmlformats-officedocument.presentationml.notesSlide+xml"/>
  <Override PartName="/ppt/notesSlides/notesSlide341.xml" ContentType="application/vnd.openxmlformats-officedocument.presentationml.notesSlide+xml"/>
  <Override PartName="/ppt/notesSlides/notesSlide342.xml" ContentType="application/vnd.openxmlformats-officedocument.presentationml.notesSlide+xml"/>
  <Override PartName="/ppt/notesSlides/notesSlide343.xml" ContentType="application/vnd.openxmlformats-officedocument.presentationml.notesSlide+xml"/>
  <Override PartName="/ppt/notesSlides/notesSlide344.xml" ContentType="application/vnd.openxmlformats-officedocument.presentationml.notesSlide+xml"/>
  <Override PartName="/ppt/notesSlides/notesSlide345.xml" ContentType="application/vnd.openxmlformats-officedocument.presentationml.notesSlide+xml"/>
  <Override PartName="/ppt/notesSlides/notesSlide346.xml" ContentType="application/vnd.openxmlformats-officedocument.presentationml.notesSlide+xml"/>
  <Override PartName="/ppt/notesSlides/notesSlide347.xml" ContentType="application/vnd.openxmlformats-officedocument.presentationml.notesSlide+xml"/>
  <Override PartName="/ppt/notesSlides/notesSlide348.xml" ContentType="application/vnd.openxmlformats-officedocument.presentationml.notesSlide+xml"/>
  <Override PartName="/ppt/notesSlides/notesSlide349.xml" ContentType="application/vnd.openxmlformats-officedocument.presentationml.notesSlide+xml"/>
  <Override PartName="/ppt/notesSlides/notesSlide350.xml" ContentType="application/vnd.openxmlformats-officedocument.presentationml.notesSlide+xml"/>
  <Override PartName="/ppt/notesSlides/notesSlide351.xml" ContentType="application/vnd.openxmlformats-officedocument.presentationml.notesSlide+xml"/>
  <Override PartName="/ppt/notesSlides/notesSlide352.xml" ContentType="application/vnd.openxmlformats-officedocument.presentationml.notesSlide+xml"/>
  <Override PartName="/ppt/notesSlides/notesSlide353.xml" ContentType="application/vnd.openxmlformats-officedocument.presentationml.notesSlide+xml"/>
  <Override PartName="/ppt/notesSlides/notesSlide354.xml" ContentType="application/vnd.openxmlformats-officedocument.presentationml.notesSlide+xml"/>
  <Override PartName="/ppt/notesSlides/notesSlide355.xml" ContentType="application/vnd.openxmlformats-officedocument.presentationml.notesSlide+xml"/>
  <Override PartName="/ppt/notesSlides/notesSlide356.xml" ContentType="application/vnd.openxmlformats-officedocument.presentationml.notesSlide+xml"/>
  <Override PartName="/ppt/notesSlides/notesSlide357.xml" ContentType="application/vnd.openxmlformats-officedocument.presentationml.notesSlide+xml"/>
  <Override PartName="/ppt/notesSlides/notesSlide358.xml" ContentType="application/vnd.openxmlformats-officedocument.presentationml.notesSlide+xml"/>
  <Override PartName="/ppt/notesSlides/notesSlide359.xml" ContentType="application/vnd.openxmlformats-officedocument.presentationml.notesSlide+xml"/>
  <Override PartName="/ppt/notesSlides/notesSlide360.xml" ContentType="application/vnd.openxmlformats-officedocument.presentationml.notesSlide+xml"/>
  <Override PartName="/ppt/notesSlides/notesSlide361.xml" ContentType="application/vnd.openxmlformats-officedocument.presentationml.notesSlide+xml"/>
  <Override PartName="/ppt/notesSlides/notesSlide362.xml" ContentType="application/vnd.openxmlformats-officedocument.presentationml.notesSlide+xml"/>
  <Override PartName="/ppt/notesSlides/notesSlide363.xml" ContentType="application/vnd.openxmlformats-officedocument.presentationml.notesSlide+xml"/>
  <Override PartName="/ppt/notesSlides/notesSlide364.xml" ContentType="application/vnd.openxmlformats-officedocument.presentationml.notesSlide+xml"/>
  <Override PartName="/ppt/notesSlides/notesSlide365.xml" ContentType="application/vnd.openxmlformats-officedocument.presentationml.notesSlide+xml"/>
  <Override PartName="/ppt/notesSlides/notesSlide366.xml" ContentType="application/vnd.openxmlformats-officedocument.presentationml.notesSlide+xml"/>
  <Override PartName="/ppt/notesSlides/notesSlide367.xml" ContentType="application/vnd.openxmlformats-officedocument.presentationml.notesSlide+xml"/>
  <Override PartName="/ppt/notesSlides/notesSlide368.xml" ContentType="application/vnd.openxmlformats-officedocument.presentationml.notesSlide+xml"/>
  <Override PartName="/ppt/notesSlides/notesSlide369.xml" ContentType="application/vnd.openxmlformats-officedocument.presentationml.notesSlide+xml"/>
  <Override PartName="/ppt/notesSlides/notesSlide370.xml" ContentType="application/vnd.openxmlformats-officedocument.presentationml.notesSlide+xml"/>
  <Override PartName="/ppt/notesSlides/notesSlide37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20"/>
  </p:notesMasterIdLst>
  <p:sldIdLst>
    <p:sldId id="1420" r:id="rId2"/>
    <p:sldId id="256" r:id="rId3"/>
    <p:sldId id="260" r:id="rId4"/>
    <p:sldId id="311" r:id="rId5"/>
    <p:sldId id="258" r:id="rId6"/>
    <p:sldId id="312" r:id="rId7"/>
    <p:sldId id="263" r:id="rId8"/>
    <p:sldId id="262" r:id="rId9"/>
    <p:sldId id="314" r:id="rId10"/>
    <p:sldId id="1605" r:id="rId11"/>
    <p:sldId id="1599" r:id="rId12"/>
    <p:sldId id="1995" r:id="rId13"/>
    <p:sldId id="353" r:id="rId14"/>
    <p:sldId id="1601" r:id="rId15"/>
    <p:sldId id="1602" r:id="rId16"/>
    <p:sldId id="1999" r:id="rId17"/>
    <p:sldId id="1431" r:id="rId18"/>
    <p:sldId id="1607" r:id="rId19"/>
    <p:sldId id="1608" r:id="rId20"/>
    <p:sldId id="2000" r:id="rId21"/>
    <p:sldId id="1998" r:id="rId22"/>
    <p:sldId id="2001" r:id="rId23"/>
    <p:sldId id="1435" r:id="rId24"/>
    <p:sldId id="1436" r:id="rId25"/>
    <p:sldId id="1613" r:id="rId26"/>
    <p:sldId id="1614" r:id="rId27"/>
    <p:sldId id="1610" r:id="rId28"/>
    <p:sldId id="1615" r:id="rId29"/>
    <p:sldId id="2002" r:id="rId30"/>
    <p:sldId id="1438" r:id="rId31"/>
    <p:sldId id="1439" r:id="rId32"/>
    <p:sldId id="1440" r:id="rId33"/>
    <p:sldId id="1441" r:id="rId34"/>
    <p:sldId id="1442" r:id="rId35"/>
    <p:sldId id="1618" r:id="rId36"/>
    <p:sldId id="1619" r:id="rId37"/>
    <p:sldId id="1621" r:id="rId38"/>
    <p:sldId id="1620" r:id="rId39"/>
    <p:sldId id="1623" r:id="rId40"/>
    <p:sldId id="1630" r:id="rId41"/>
    <p:sldId id="1625" r:id="rId42"/>
    <p:sldId id="2003" r:id="rId43"/>
    <p:sldId id="2004" r:id="rId44"/>
    <p:sldId id="2005" r:id="rId45"/>
    <p:sldId id="2006" r:id="rId46"/>
    <p:sldId id="1639" r:id="rId47"/>
    <p:sldId id="2010" r:id="rId48"/>
    <p:sldId id="2011" r:id="rId49"/>
    <p:sldId id="2015" r:id="rId50"/>
    <p:sldId id="2017" r:id="rId51"/>
    <p:sldId id="1638" r:id="rId52"/>
    <p:sldId id="2019" r:id="rId53"/>
    <p:sldId id="2020" r:id="rId54"/>
    <p:sldId id="2021" r:id="rId55"/>
    <p:sldId id="2023" r:id="rId56"/>
    <p:sldId id="2024" r:id="rId57"/>
    <p:sldId id="2025" r:id="rId58"/>
    <p:sldId id="1631" r:id="rId59"/>
    <p:sldId id="2027" r:id="rId60"/>
    <p:sldId id="2028" r:id="rId61"/>
    <p:sldId id="2029" r:id="rId62"/>
    <p:sldId id="2030" r:id="rId63"/>
    <p:sldId id="2031" r:id="rId64"/>
    <p:sldId id="2032" r:id="rId65"/>
    <p:sldId id="1643" r:id="rId66"/>
    <p:sldId id="2034" r:id="rId67"/>
    <p:sldId id="2033" r:id="rId68"/>
    <p:sldId id="2035" r:id="rId69"/>
    <p:sldId id="1646" r:id="rId70"/>
    <p:sldId id="1648" r:id="rId71"/>
    <p:sldId id="2037" r:id="rId72"/>
    <p:sldId id="2039" r:id="rId73"/>
    <p:sldId id="1449" r:id="rId74"/>
    <p:sldId id="1450" r:id="rId75"/>
    <p:sldId id="1660" r:id="rId76"/>
    <p:sldId id="1659" r:id="rId77"/>
    <p:sldId id="1451" r:id="rId78"/>
    <p:sldId id="1662" r:id="rId79"/>
    <p:sldId id="1459" r:id="rId80"/>
    <p:sldId id="1460" r:id="rId81"/>
    <p:sldId id="1661" r:id="rId82"/>
    <p:sldId id="1663" r:id="rId83"/>
    <p:sldId id="1483" r:id="rId84"/>
    <p:sldId id="1665" r:id="rId85"/>
    <p:sldId id="1484" r:id="rId86"/>
    <p:sldId id="1666" r:id="rId87"/>
    <p:sldId id="1667" r:id="rId88"/>
    <p:sldId id="1462" r:id="rId89"/>
    <p:sldId id="1463" r:id="rId90"/>
    <p:sldId id="2041" r:id="rId91"/>
    <p:sldId id="2043" r:id="rId92"/>
    <p:sldId id="2044" r:id="rId93"/>
    <p:sldId id="2040" r:id="rId94"/>
    <p:sldId id="1464" r:id="rId95"/>
    <p:sldId id="1669" r:id="rId96"/>
    <p:sldId id="1670" r:id="rId97"/>
    <p:sldId id="1671" r:id="rId98"/>
    <p:sldId id="1485" r:id="rId99"/>
    <p:sldId id="1486" r:id="rId100"/>
    <p:sldId id="1488" r:id="rId101"/>
    <p:sldId id="1673" r:id="rId102"/>
    <p:sldId id="1674" r:id="rId103"/>
    <p:sldId id="1501" r:id="rId104"/>
    <p:sldId id="1502" r:id="rId105"/>
    <p:sldId id="2046" r:id="rId106"/>
    <p:sldId id="1679" r:id="rId107"/>
    <p:sldId id="1491" r:id="rId108"/>
    <p:sldId id="1508" r:id="rId109"/>
    <p:sldId id="2095" r:id="rId110"/>
    <p:sldId id="2047" r:id="rId111"/>
    <p:sldId id="2048" r:id="rId112"/>
    <p:sldId id="2049" r:id="rId113"/>
    <p:sldId id="2050" r:id="rId114"/>
    <p:sldId id="1680" r:id="rId115"/>
    <p:sldId id="1513" r:id="rId116"/>
    <p:sldId id="1514" r:id="rId117"/>
    <p:sldId id="1681" r:id="rId118"/>
    <p:sldId id="2057" r:id="rId119"/>
    <p:sldId id="2058" r:id="rId120"/>
    <p:sldId id="1682" r:id="rId121"/>
    <p:sldId id="1683" r:id="rId122"/>
    <p:sldId id="2059" r:id="rId123"/>
    <p:sldId id="1684" r:id="rId124"/>
    <p:sldId id="1685" r:id="rId125"/>
    <p:sldId id="1686" r:id="rId126"/>
    <p:sldId id="1687" r:id="rId127"/>
    <p:sldId id="1515" r:id="rId128"/>
    <p:sldId id="1516" r:id="rId129"/>
    <p:sldId id="1689" r:id="rId130"/>
    <p:sldId id="1688" r:id="rId131"/>
    <p:sldId id="1509" r:id="rId132"/>
    <p:sldId id="2096" r:id="rId133"/>
    <p:sldId id="1690" r:id="rId134"/>
    <p:sldId id="2071" r:id="rId135"/>
    <p:sldId id="2072" r:id="rId136"/>
    <p:sldId id="2051" r:id="rId137"/>
    <p:sldId id="1691" r:id="rId138"/>
    <p:sldId id="1692" r:id="rId139"/>
    <p:sldId id="1526" r:id="rId140"/>
    <p:sldId id="1696" r:id="rId141"/>
    <p:sldId id="1693" r:id="rId142"/>
    <p:sldId id="2098" r:id="rId143"/>
    <p:sldId id="2060" r:id="rId144"/>
    <p:sldId id="2064" r:id="rId145"/>
    <p:sldId id="2063" r:id="rId146"/>
    <p:sldId id="1714" r:id="rId147"/>
    <p:sldId id="1694" r:id="rId148"/>
    <p:sldId id="1695" r:id="rId149"/>
    <p:sldId id="1697" r:id="rId150"/>
    <p:sldId id="2073" r:id="rId151"/>
    <p:sldId id="1519" r:id="rId152"/>
    <p:sldId id="1698" r:id="rId153"/>
    <p:sldId id="2054" r:id="rId154"/>
    <p:sldId id="2065" r:id="rId155"/>
    <p:sldId id="2066" r:id="rId156"/>
    <p:sldId id="2067" r:id="rId157"/>
    <p:sldId id="2068" r:id="rId158"/>
    <p:sldId id="1702" r:id="rId159"/>
    <p:sldId id="1521" r:id="rId160"/>
    <p:sldId id="1703" r:id="rId161"/>
    <p:sldId id="1704" r:id="rId162"/>
    <p:sldId id="1706" r:id="rId163"/>
    <p:sldId id="1707" r:id="rId164"/>
    <p:sldId id="1533" r:id="rId165"/>
    <p:sldId id="1718" r:id="rId166"/>
    <p:sldId id="1721" r:id="rId167"/>
    <p:sldId id="1722" r:id="rId168"/>
    <p:sldId id="1723" r:id="rId169"/>
    <p:sldId id="1724" r:id="rId170"/>
    <p:sldId id="2074" r:id="rId171"/>
    <p:sldId id="1537" r:id="rId172"/>
    <p:sldId id="1776" r:id="rId173"/>
    <p:sldId id="2076" r:id="rId174"/>
    <p:sldId id="2075" r:id="rId175"/>
    <p:sldId id="2077" r:id="rId176"/>
    <p:sldId id="2080" r:id="rId177"/>
    <p:sldId id="2079" r:id="rId178"/>
    <p:sldId id="2082" r:id="rId179"/>
    <p:sldId id="2078" r:id="rId180"/>
    <p:sldId id="1538" r:id="rId181"/>
    <p:sldId id="2084" r:id="rId182"/>
    <p:sldId id="2083" r:id="rId183"/>
    <p:sldId id="1539" r:id="rId184"/>
    <p:sldId id="1540" r:id="rId185"/>
    <p:sldId id="2086" r:id="rId186"/>
    <p:sldId id="2085" r:id="rId187"/>
    <p:sldId id="2087" r:id="rId188"/>
    <p:sldId id="2088" r:id="rId189"/>
    <p:sldId id="1774" r:id="rId190"/>
    <p:sldId id="1775" r:id="rId191"/>
    <p:sldId id="1517" r:id="rId192"/>
    <p:sldId id="1518" r:id="rId193"/>
    <p:sldId id="1709" r:id="rId194"/>
    <p:sldId id="2052" r:id="rId195"/>
    <p:sldId id="1710" r:id="rId196"/>
    <p:sldId id="1712" r:id="rId197"/>
    <p:sldId id="1527" r:id="rId198"/>
    <p:sldId id="1713" r:id="rId199"/>
    <p:sldId id="1715" r:id="rId200"/>
    <p:sldId id="1717" r:id="rId201"/>
    <p:sldId id="1529" r:id="rId202"/>
    <p:sldId id="1530" r:id="rId203"/>
    <p:sldId id="1726" r:id="rId204"/>
    <p:sldId id="1727" r:id="rId205"/>
    <p:sldId id="1729" r:id="rId206"/>
    <p:sldId id="1749" r:id="rId207"/>
    <p:sldId id="1535" r:id="rId208"/>
    <p:sldId id="1536" r:id="rId209"/>
    <p:sldId id="2069" r:id="rId210"/>
    <p:sldId id="1750" r:id="rId211"/>
    <p:sldId id="1990" r:id="rId212"/>
    <p:sldId id="1555" r:id="rId213"/>
    <p:sldId id="2109" r:id="rId214"/>
    <p:sldId id="2115" r:id="rId215"/>
    <p:sldId id="1556" r:id="rId216"/>
    <p:sldId id="2113" r:id="rId217"/>
    <p:sldId id="2116" r:id="rId218"/>
    <p:sldId id="1767" r:id="rId219"/>
    <p:sldId id="1766" r:id="rId220"/>
    <p:sldId id="1768" r:id="rId221"/>
    <p:sldId id="1769" r:id="rId222"/>
    <p:sldId id="1771" r:id="rId223"/>
    <p:sldId id="1772" r:id="rId224"/>
    <p:sldId id="1596" r:id="rId225"/>
    <p:sldId id="1597" r:id="rId226"/>
    <p:sldId id="1598" r:id="rId227"/>
    <p:sldId id="1937" r:id="rId228"/>
    <p:sldId id="1934" r:id="rId229"/>
    <p:sldId id="1935" r:id="rId230"/>
    <p:sldId id="2110" r:id="rId231"/>
    <p:sldId id="1936" r:id="rId232"/>
    <p:sldId id="1938" r:id="rId233"/>
    <p:sldId id="1939" r:id="rId234"/>
    <p:sldId id="1950" r:id="rId235"/>
    <p:sldId id="1951" r:id="rId236"/>
    <p:sldId id="1952" r:id="rId237"/>
    <p:sldId id="1953" r:id="rId238"/>
    <p:sldId id="1940" r:id="rId239"/>
    <p:sldId id="1941" r:id="rId240"/>
    <p:sldId id="1944" r:id="rId241"/>
    <p:sldId id="1942" r:id="rId242"/>
    <p:sldId id="1954" r:id="rId243"/>
    <p:sldId id="1960" r:id="rId244"/>
    <p:sldId id="1943" r:id="rId245"/>
    <p:sldId id="1962" r:id="rId246"/>
    <p:sldId id="1957" r:id="rId247"/>
    <p:sldId id="1948" r:id="rId248"/>
    <p:sldId id="1955" r:id="rId249"/>
    <p:sldId id="1959" r:id="rId250"/>
    <p:sldId id="1965" r:id="rId251"/>
    <p:sldId id="1963" r:id="rId252"/>
    <p:sldId id="1945" r:id="rId253"/>
    <p:sldId id="1946" r:id="rId254"/>
    <p:sldId id="1968" r:id="rId255"/>
    <p:sldId id="1967" r:id="rId256"/>
    <p:sldId id="1973" r:id="rId257"/>
    <p:sldId id="1974" r:id="rId258"/>
    <p:sldId id="1976" r:id="rId259"/>
    <p:sldId id="1975" r:id="rId260"/>
    <p:sldId id="1977" r:id="rId261"/>
    <p:sldId id="1978" r:id="rId262"/>
    <p:sldId id="1979" r:id="rId263"/>
    <p:sldId id="1980" r:id="rId264"/>
    <p:sldId id="1982" r:id="rId265"/>
    <p:sldId id="1970" r:id="rId266"/>
    <p:sldId id="1971" r:id="rId267"/>
    <p:sldId id="1983" r:id="rId268"/>
    <p:sldId id="1984" r:id="rId269"/>
    <p:sldId id="1985" r:id="rId270"/>
    <p:sldId id="1987" r:id="rId271"/>
    <p:sldId id="1988" r:id="rId272"/>
    <p:sldId id="2112" r:id="rId273"/>
    <p:sldId id="1557" r:id="rId274"/>
    <p:sldId id="1730" r:id="rId275"/>
    <p:sldId id="1732" r:id="rId276"/>
    <p:sldId id="1733" r:id="rId277"/>
    <p:sldId id="1734" r:id="rId278"/>
    <p:sldId id="2131" r:id="rId279"/>
    <p:sldId id="2111" r:id="rId280"/>
    <p:sldId id="1731" r:id="rId281"/>
    <p:sldId id="2119" r:id="rId282"/>
    <p:sldId id="2124" r:id="rId283"/>
    <p:sldId id="2125" r:id="rId284"/>
    <p:sldId id="2122" r:id="rId285"/>
    <p:sldId id="2130" r:id="rId286"/>
    <p:sldId id="2126" r:id="rId287"/>
    <p:sldId id="2123" r:id="rId288"/>
    <p:sldId id="2120" r:id="rId289"/>
    <p:sldId id="2127" r:id="rId290"/>
    <p:sldId id="2129" r:id="rId291"/>
    <p:sldId id="2132" r:id="rId292"/>
    <p:sldId id="2128" r:id="rId293"/>
    <p:sldId id="2133" r:id="rId294"/>
    <p:sldId id="2134" r:id="rId295"/>
    <p:sldId id="1746" r:id="rId296"/>
    <p:sldId id="2136" r:id="rId297"/>
    <p:sldId id="2137" r:id="rId298"/>
    <p:sldId id="2135" r:id="rId299"/>
    <p:sldId id="2139" r:id="rId300"/>
    <p:sldId id="1753" r:id="rId301"/>
    <p:sldId id="2140" r:id="rId302"/>
    <p:sldId id="2142" r:id="rId303"/>
    <p:sldId id="2141" r:id="rId304"/>
    <p:sldId id="2143" r:id="rId305"/>
    <p:sldId id="1754" r:id="rId306"/>
    <p:sldId id="1736" r:id="rId307"/>
    <p:sldId id="1740" r:id="rId308"/>
    <p:sldId id="1755" r:id="rId309"/>
    <p:sldId id="2145" r:id="rId310"/>
    <p:sldId id="2146" r:id="rId311"/>
    <p:sldId id="2147" r:id="rId312"/>
    <p:sldId id="1737" r:id="rId313"/>
    <p:sldId id="2148" r:id="rId314"/>
    <p:sldId id="1757" r:id="rId315"/>
    <p:sldId id="1760" r:id="rId316"/>
    <p:sldId id="1758" r:id="rId317"/>
    <p:sldId id="2149" r:id="rId318"/>
    <p:sldId id="2150" r:id="rId319"/>
    <p:sldId id="1759" r:id="rId320"/>
    <p:sldId id="2151" r:id="rId321"/>
    <p:sldId id="1756" r:id="rId322"/>
    <p:sldId id="2154" r:id="rId323"/>
    <p:sldId id="2155" r:id="rId324"/>
    <p:sldId id="1720" r:id="rId325"/>
    <p:sldId id="1763" r:id="rId326"/>
    <p:sldId id="2153" r:id="rId327"/>
    <p:sldId id="1761" r:id="rId328"/>
    <p:sldId id="2156" r:id="rId329"/>
    <p:sldId id="1738" r:id="rId330"/>
    <p:sldId id="1739" r:id="rId331"/>
    <p:sldId id="1764" r:id="rId332"/>
    <p:sldId id="1541" r:id="rId333"/>
    <p:sldId id="2099" r:id="rId334"/>
    <p:sldId id="2089" r:id="rId335"/>
    <p:sldId id="1784" r:id="rId336"/>
    <p:sldId id="1792" r:id="rId337"/>
    <p:sldId id="2092" r:id="rId338"/>
    <p:sldId id="2091" r:id="rId339"/>
    <p:sldId id="1551" r:id="rId340"/>
    <p:sldId id="1806" r:id="rId341"/>
    <p:sldId id="1796" r:id="rId342"/>
    <p:sldId id="1553" r:id="rId343"/>
    <p:sldId id="1554" r:id="rId344"/>
    <p:sldId id="1807" r:id="rId345"/>
    <p:sldId id="1808" r:id="rId346"/>
    <p:sldId id="1809" r:id="rId347"/>
    <p:sldId id="1811" r:id="rId348"/>
    <p:sldId id="1547" r:id="rId349"/>
    <p:sldId id="2097" r:id="rId350"/>
    <p:sldId id="2094" r:id="rId351"/>
    <p:sldId id="1795" r:id="rId352"/>
    <p:sldId id="2093" r:id="rId353"/>
    <p:sldId id="1797" r:id="rId354"/>
    <p:sldId id="1793" r:id="rId355"/>
    <p:sldId id="1788" r:id="rId356"/>
    <p:sldId id="1787" r:id="rId357"/>
    <p:sldId id="1791" r:id="rId358"/>
    <p:sldId id="1790" r:id="rId359"/>
    <p:sldId id="1559" r:id="rId360"/>
    <p:sldId id="1560" r:id="rId361"/>
    <p:sldId id="1798" r:id="rId362"/>
    <p:sldId id="1802" r:id="rId363"/>
    <p:sldId id="1803" r:id="rId364"/>
    <p:sldId id="1799" r:id="rId365"/>
    <p:sldId id="1800" r:id="rId366"/>
    <p:sldId id="1804" r:id="rId367"/>
    <p:sldId id="1805" r:id="rId368"/>
    <p:sldId id="2100" r:id="rId369"/>
    <p:sldId id="2101" r:id="rId370"/>
    <p:sldId id="1494" r:id="rId371"/>
    <p:sldId id="1495" r:id="rId372"/>
    <p:sldId id="1812" r:id="rId373"/>
    <p:sldId id="1821" r:id="rId374"/>
    <p:sldId id="1823" r:id="rId375"/>
    <p:sldId id="1824" r:id="rId376"/>
    <p:sldId id="1496" r:id="rId377"/>
    <p:sldId id="1813" r:id="rId378"/>
    <p:sldId id="1815" r:id="rId379"/>
    <p:sldId id="1825" r:id="rId380"/>
    <p:sldId id="1814" r:id="rId381"/>
    <p:sldId id="1827" r:id="rId382"/>
    <p:sldId id="1831" r:id="rId383"/>
    <p:sldId id="1826" r:id="rId384"/>
    <p:sldId id="1828" r:id="rId385"/>
    <p:sldId id="1829" r:id="rId386"/>
    <p:sldId id="1830" r:id="rId387"/>
    <p:sldId id="1852" r:id="rId388"/>
    <p:sldId id="1832" r:id="rId389"/>
    <p:sldId id="1853" r:id="rId390"/>
    <p:sldId id="1855" r:id="rId391"/>
    <p:sldId id="1856" r:id="rId392"/>
    <p:sldId id="1854" r:id="rId393"/>
    <p:sldId id="1857" r:id="rId394"/>
    <p:sldId id="1858" r:id="rId395"/>
    <p:sldId id="1499" r:id="rId396"/>
    <p:sldId id="1816" r:id="rId397"/>
    <p:sldId id="1817" r:id="rId398"/>
    <p:sldId id="1820" r:id="rId399"/>
    <p:sldId id="1850" r:id="rId400"/>
    <p:sldId id="1819" r:id="rId401"/>
    <p:sldId id="1833" r:id="rId402"/>
    <p:sldId id="1835" r:id="rId403"/>
    <p:sldId id="1834" r:id="rId404"/>
    <p:sldId id="1465" r:id="rId405"/>
    <p:sldId id="1563" r:id="rId406"/>
    <p:sldId id="1564" r:id="rId407"/>
    <p:sldId id="1895" r:id="rId408"/>
    <p:sldId id="1837" r:id="rId409"/>
    <p:sldId id="1838" r:id="rId410"/>
    <p:sldId id="1896" r:id="rId411"/>
    <p:sldId id="1898" r:id="rId412"/>
    <p:sldId id="1897" r:id="rId413"/>
    <p:sldId id="1839" r:id="rId414"/>
    <p:sldId id="1840" r:id="rId415"/>
    <p:sldId id="1842" r:id="rId416"/>
    <p:sldId id="1567" r:id="rId417"/>
    <p:sldId id="1568" r:id="rId418"/>
    <p:sldId id="1845" r:id="rId419"/>
    <p:sldId id="1844" r:id="rId420"/>
    <p:sldId id="1843" r:id="rId421"/>
    <p:sldId id="1849" r:id="rId422"/>
    <p:sldId id="1848" r:id="rId423"/>
    <p:sldId id="1595" r:id="rId424"/>
    <p:sldId id="1859" r:id="rId425"/>
    <p:sldId id="1861" r:id="rId426"/>
    <p:sldId id="1862" r:id="rId427"/>
    <p:sldId id="1863" r:id="rId428"/>
    <p:sldId id="1860" r:id="rId429"/>
    <p:sldId id="1865" r:id="rId430"/>
    <p:sldId id="1864" r:id="rId431"/>
    <p:sldId id="1866" r:id="rId432"/>
    <p:sldId id="1869" r:id="rId433"/>
    <p:sldId id="1867" r:id="rId434"/>
    <p:sldId id="1868" r:id="rId435"/>
    <p:sldId id="1873" r:id="rId436"/>
    <p:sldId id="1875" r:id="rId437"/>
    <p:sldId id="1880" r:id="rId438"/>
    <p:sldId id="1876" r:id="rId439"/>
    <p:sldId id="1878" r:id="rId440"/>
    <p:sldId id="1872" r:id="rId441"/>
    <p:sldId id="1903" r:id="rId442"/>
    <p:sldId id="1870" r:id="rId443"/>
    <p:sldId id="1899" r:id="rId444"/>
    <p:sldId id="1901" r:id="rId445"/>
    <p:sldId id="1902" r:id="rId446"/>
    <p:sldId id="1900" r:id="rId447"/>
    <p:sldId id="1908" r:id="rId448"/>
    <p:sldId id="1906" r:id="rId449"/>
    <p:sldId id="1909" r:id="rId450"/>
    <p:sldId id="1907" r:id="rId451"/>
    <p:sldId id="1910" r:id="rId452"/>
    <p:sldId id="1911" r:id="rId453"/>
    <p:sldId id="1912" r:id="rId454"/>
    <p:sldId id="1913" r:id="rId455"/>
    <p:sldId id="1914" r:id="rId456"/>
    <p:sldId id="1917" r:id="rId457"/>
    <p:sldId id="1918" r:id="rId458"/>
    <p:sldId id="1916" r:id="rId459"/>
    <p:sldId id="1919" r:id="rId460"/>
    <p:sldId id="1884" r:id="rId461"/>
    <p:sldId id="1920" r:id="rId462"/>
    <p:sldId id="1921" r:id="rId463"/>
    <p:sldId id="1923" r:id="rId464"/>
    <p:sldId id="1924" r:id="rId465"/>
    <p:sldId id="1926" r:id="rId466"/>
    <p:sldId id="1927" r:id="rId467"/>
    <p:sldId id="1928" r:id="rId468"/>
    <p:sldId id="1922" r:id="rId469"/>
    <p:sldId id="1929" r:id="rId470"/>
    <p:sldId id="1930" r:id="rId471"/>
    <p:sldId id="1871" r:id="rId472"/>
    <p:sldId id="1847" r:id="rId473"/>
    <p:sldId id="1931" r:id="rId474"/>
    <p:sldId id="1933" r:id="rId475"/>
    <p:sldId id="1480" r:id="rId476"/>
    <p:sldId id="1991" r:id="rId477"/>
    <p:sldId id="1992" r:id="rId478"/>
    <p:sldId id="2158" r:id="rId479"/>
    <p:sldId id="2165" r:id="rId480"/>
    <p:sldId id="2164" r:id="rId481"/>
    <p:sldId id="2157" r:id="rId482"/>
    <p:sldId id="1481" r:id="rId483"/>
    <p:sldId id="2160" r:id="rId484"/>
    <p:sldId id="2163" r:id="rId485"/>
    <p:sldId id="2166" r:id="rId486"/>
    <p:sldId id="2159" r:id="rId487"/>
    <p:sldId id="2161" r:id="rId488"/>
    <p:sldId id="2167" r:id="rId489"/>
    <p:sldId id="2162" r:id="rId490"/>
    <p:sldId id="1471" r:id="rId491"/>
    <p:sldId id="1472" r:id="rId492"/>
    <p:sldId id="2168" r:id="rId493"/>
    <p:sldId id="2170" r:id="rId494"/>
    <p:sldId id="2171" r:id="rId495"/>
    <p:sldId id="2172" r:id="rId496"/>
    <p:sldId id="2173" r:id="rId497"/>
    <p:sldId id="2175" r:id="rId498"/>
    <p:sldId id="2177" r:id="rId499"/>
    <p:sldId id="2176" r:id="rId500"/>
    <p:sldId id="2178" r:id="rId501"/>
    <p:sldId id="2179" r:id="rId502"/>
    <p:sldId id="2180" r:id="rId503"/>
    <p:sldId id="1569" r:id="rId504"/>
    <p:sldId id="2181" r:id="rId505"/>
    <p:sldId id="2182" r:id="rId506"/>
    <p:sldId id="2184" r:id="rId507"/>
    <p:sldId id="2185" r:id="rId508"/>
    <p:sldId id="2186" r:id="rId509"/>
    <p:sldId id="1278" r:id="rId510"/>
    <p:sldId id="1268" r:id="rId511"/>
    <p:sldId id="2183" r:id="rId512"/>
    <p:sldId id="1422" r:id="rId513"/>
    <p:sldId id="1423" r:id="rId514"/>
    <p:sldId id="1424" r:id="rId515"/>
    <p:sldId id="1425" r:id="rId516"/>
    <p:sldId id="1426" r:id="rId517"/>
    <p:sldId id="1616" r:id="rId518"/>
    <p:sldId id="1725" r:id="rId519"/>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4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180" autoAdjust="0"/>
    <p:restoredTop sz="96242" autoAdjust="0"/>
  </p:normalViewPr>
  <p:slideViewPr>
    <p:cSldViewPr snapToGrid="0">
      <p:cViewPr varScale="1">
        <p:scale>
          <a:sx n="165" d="100"/>
          <a:sy n="165" d="100"/>
        </p:scale>
        <p:origin x="510" y="144"/>
      </p:cViewPr>
      <p:guideLst/>
    </p:cSldViewPr>
  </p:slideViewPr>
  <p:notesTextViewPr>
    <p:cViewPr>
      <p:scale>
        <a:sx n="3" d="2"/>
        <a:sy n="3" d="2"/>
      </p:scale>
      <p:origin x="0" y="0"/>
    </p:cViewPr>
  </p:notesTextViewPr>
  <p:notesViewPr>
    <p:cSldViewPr snapToGrid="0">
      <p:cViewPr>
        <p:scale>
          <a:sx n="120" d="100"/>
          <a:sy n="120" d="100"/>
        </p:scale>
        <p:origin x="3120" y="-492"/>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324" Type="http://schemas.openxmlformats.org/officeDocument/2006/relationships/slide" Target="slides/slide323.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viewProps" Target="viewProps.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tableStyles" Target="tableStyles.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212" Type="http://schemas.openxmlformats.org/officeDocument/2006/relationships/slide" Target="slides/slide211.xml"/><Relationship Id="rId254" Type="http://schemas.openxmlformats.org/officeDocument/2006/relationships/slide" Target="slides/slide253.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223" Type="http://schemas.openxmlformats.org/officeDocument/2006/relationships/slide" Target="slides/slide222.xml"/><Relationship Id="rId430" Type="http://schemas.openxmlformats.org/officeDocument/2006/relationships/slide" Target="slides/slide429.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125" Type="http://schemas.openxmlformats.org/officeDocument/2006/relationships/slide" Target="slides/slide124.xml"/><Relationship Id="rId167" Type="http://schemas.openxmlformats.org/officeDocument/2006/relationships/slide" Target="slides/slide166.xml"/><Relationship Id="rId332" Type="http://schemas.openxmlformats.org/officeDocument/2006/relationships/slide" Target="slides/slide331.xml"/><Relationship Id="rId374" Type="http://schemas.openxmlformats.org/officeDocument/2006/relationships/slide" Target="slides/slide373.xml"/><Relationship Id="rId71" Type="http://schemas.openxmlformats.org/officeDocument/2006/relationships/slide" Target="slides/slide70.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76" Type="http://schemas.openxmlformats.org/officeDocument/2006/relationships/slide" Target="slides/slide275.xml"/><Relationship Id="rId441" Type="http://schemas.openxmlformats.org/officeDocument/2006/relationships/slide" Target="slides/slide440.xml"/><Relationship Id="rId483" Type="http://schemas.openxmlformats.org/officeDocument/2006/relationships/slide" Target="slides/slide482.xml"/><Relationship Id="rId40" Type="http://schemas.openxmlformats.org/officeDocument/2006/relationships/slide" Target="slides/slide39.xml"/><Relationship Id="rId136" Type="http://schemas.openxmlformats.org/officeDocument/2006/relationships/slide" Target="slides/slide135.xml"/><Relationship Id="rId178" Type="http://schemas.openxmlformats.org/officeDocument/2006/relationships/slide" Target="slides/slide177.xml"/><Relationship Id="rId301" Type="http://schemas.openxmlformats.org/officeDocument/2006/relationships/slide" Target="slides/slide300.xml"/><Relationship Id="rId343" Type="http://schemas.openxmlformats.org/officeDocument/2006/relationships/slide" Target="slides/slide342.xml"/><Relationship Id="rId82" Type="http://schemas.openxmlformats.org/officeDocument/2006/relationships/slide" Target="slides/slide81.xml"/><Relationship Id="rId203" Type="http://schemas.openxmlformats.org/officeDocument/2006/relationships/slide" Target="slides/slide202.xml"/><Relationship Id="rId385" Type="http://schemas.openxmlformats.org/officeDocument/2006/relationships/slide" Target="slides/slide384.xml"/><Relationship Id="rId245" Type="http://schemas.openxmlformats.org/officeDocument/2006/relationships/slide" Target="slides/slide244.xml"/><Relationship Id="rId287" Type="http://schemas.openxmlformats.org/officeDocument/2006/relationships/slide" Target="slides/slide286.xml"/><Relationship Id="rId410" Type="http://schemas.openxmlformats.org/officeDocument/2006/relationships/slide" Target="slides/slide409.xml"/><Relationship Id="rId452" Type="http://schemas.openxmlformats.org/officeDocument/2006/relationships/slide" Target="slides/slide451.xml"/><Relationship Id="rId494" Type="http://schemas.openxmlformats.org/officeDocument/2006/relationships/slide" Target="slides/slide493.xml"/><Relationship Id="rId508" Type="http://schemas.openxmlformats.org/officeDocument/2006/relationships/slide" Target="slides/slide507.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519" Type="http://schemas.openxmlformats.org/officeDocument/2006/relationships/slide" Target="slides/slide518.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127" Type="http://schemas.openxmlformats.org/officeDocument/2006/relationships/slide" Target="slides/slide126.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presProps" Target="presProps.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theme" Target="theme/theme1.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220" Type="http://schemas.openxmlformats.org/officeDocument/2006/relationships/slide" Target="slides/slide219.xml"/><Relationship Id="rId458" Type="http://schemas.openxmlformats.org/officeDocument/2006/relationships/slide" Target="slides/slide457.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202" Type="http://schemas.openxmlformats.org/officeDocument/2006/relationships/slide" Target="slides/slide201.xml"/><Relationship Id="rId244" Type="http://schemas.openxmlformats.org/officeDocument/2006/relationships/slide" Target="slides/slide243.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72" Type="http://schemas.openxmlformats.org/officeDocument/2006/relationships/slide" Target="slides/slide71.xml"/><Relationship Id="rId375" Type="http://schemas.openxmlformats.org/officeDocument/2006/relationships/slide" Target="slides/slide374.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notesMaster" Target="notesMasters/notesMaster1.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226" Type="http://schemas.openxmlformats.org/officeDocument/2006/relationships/slide" Target="slides/slide225.xml"/><Relationship Id="rId433" Type="http://schemas.openxmlformats.org/officeDocument/2006/relationships/slide" Target="slides/slide43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0DBA16B-5826-410B-9ABF-3B8513C99D7B}" type="datetimeFigureOut">
              <a:rPr lang="ko-KR" altLang="en-US" smtClean="0"/>
              <a:t>2025-02-11</a:t>
            </a:fld>
            <a:endParaRPr lang="ko-KR" altLang="en-US"/>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5389857-5745-4489-9591-8F76802FE21B}" type="slidenum">
              <a:rPr lang="ko-KR" altLang="en-US" smtClean="0"/>
              <a:t>‹#›</a:t>
            </a:fld>
            <a:endParaRPr lang="ko-KR" altLang="en-US"/>
          </a:p>
        </p:txBody>
      </p:sp>
    </p:spTree>
    <p:extLst>
      <p:ext uri="{BB962C8B-B14F-4D97-AF65-F5344CB8AC3E}">
        <p14:creationId xmlns:p14="http://schemas.microsoft.com/office/powerpoint/2010/main" val="2220565815"/>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275.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279.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280.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281.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282.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284.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285.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287.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288.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28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90.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92.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93.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95.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96.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98.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99.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300.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301.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30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303.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304.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305.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307.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308.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309.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310.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311.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314.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31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316.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317.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319.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320.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2" Type="http://schemas.openxmlformats.org/officeDocument/2006/relationships/slide" Target="../slides/slide321.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2" Type="http://schemas.openxmlformats.org/officeDocument/2006/relationships/slide" Target="../slides/slide322.xml"/><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2" Type="http://schemas.openxmlformats.org/officeDocument/2006/relationships/slide" Target="../slides/slide323.xml"/><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2" Type="http://schemas.openxmlformats.org/officeDocument/2006/relationships/slide" Target="../slides/slide324.xml"/><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2" Type="http://schemas.openxmlformats.org/officeDocument/2006/relationships/slide" Target="../slides/slide325.xml"/><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2" Type="http://schemas.openxmlformats.org/officeDocument/2006/relationships/slide" Target="../slides/slide3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2" Type="http://schemas.openxmlformats.org/officeDocument/2006/relationships/slide" Target="../slides/slide328.xml"/><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2" Type="http://schemas.openxmlformats.org/officeDocument/2006/relationships/slide" Target="../slides/slide330.xml"/><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2" Type="http://schemas.openxmlformats.org/officeDocument/2006/relationships/slide" Target="../slides/slide331.xml"/><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2" Type="http://schemas.openxmlformats.org/officeDocument/2006/relationships/slide" Target="../slides/slide333.xml"/><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2" Type="http://schemas.openxmlformats.org/officeDocument/2006/relationships/slide" Target="../slides/slide334.xml"/><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2" Type="http://schemas.openxmlformats.org/officeDocument/2006/relationships/slide" Target="../slides/slide335.xml"/><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2" Type="http://schemas.openxmlformats.org/officeDocument/2006/relationships/slide" Target="../slides/slide336.xml"/><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2" Type="http://schemas.openxmlformats.org/officeDocument/2006/relationships/slide" Target="../slides/slide337.xml"/><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2" Type="http://schemas.openxmlformats.org/officeDocument/2006/relationships/slide" Target="../slides/slide340.xml"/><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2" Type="http://schemas.openxmlformats.org/officeDocument/2006/relationships/slide" Target="../slides/slide34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2" Type="http://schemas.openxmlformats.org/officeDocument/2006/relationships/slide" Target="../slides/slide343.xml"/><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2" Type="http://schemas.openxmlformats.org/officeDocument/2006/relationships/slide" Target="../slides/slide344.xml"/><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2" Type="http://schemas.openxmlformats.org/officeDocument/2006/relationships/slide" Target="../slides/slide345.xml"/><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2" Type="http://schemas.openxmlformats.org/officeDocument/2006/relationships/slide" Target="../slides/slide346.xml"/><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2" Type="http://schemas.openxmlformats.org/officeDocument/2006/relationships/slide" Target="../slides/slide347.xml"/><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2" Type="http://schemas.openxmlformats.org/officeDocument/2006/relationships/slide" Target="../slides/slide349.xml"/><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2" Type="http://schemas.openxmlformats.org/officeDocument/2006/relationships/slide" Target="../slides/slide350.xml"/><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2" Type="http://schemas.openxmlformats.org/officeDocument/2006/relationships/slide" Target="../slides/slide351.xml"/><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2" Type="http://schemas.openxmlformats.org/officeDocument/2006/relationships/slide" Target="../slides/slide352.xml"/><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2" Type="http://schemas.openxmlformats.org/officeDocument/2006/relationships/slide" Target="../slides/slide35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2" Type="http://schemas.openxmlformats.org/officeDocument/2006/relationships/slide" Target="../slides/slide354.xml"/><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2" Type="http://schemas.openxmlformats.org/officeDocument/2006/relationships/slide" Target="../slides/slide356.xml"/><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2" Type="http://schemas.openxmlformats.org/officeDocument/2006/relationships/slide" Target="../slides/slide357.xml"/><Relationship Id="rId1" Type="http://schemas.openxmlformats.org/officeDocument/2006/relationships/notesMaster" Target="../notesMasters/notesMaster1.xml"/></Relationships>
</file>

<file path=ppt/notesSlides/_rels/notesSlide253.xml.rels><?xml version="1.0" encoding="UTF-8" standalone="yes"?>
<Relationships xmlns="http://schemas.openxmlformats.org/package/2006/relationships"><Relationship Id="rId2" Type="http://schemas.openxmlformats.org/officeDocument/2006/relationships/slide" Target="../slides/slide358.xml"/><Relationship Id="rId1" Type="http://schemas.openxmlformats.org/officeDocument/2006/relationships/notesMaster" Target="../notesMasters/notesMaster1.xml"/></Relationships>
</file>

<file path=ppt/notesSlides/_rels/notesSlide254.xml.rels><?xml version="1.0" encoding="UTF-8" standalone="yes"?>
<Relationships xmlns="http://schemas.openxmlformats.org/package/2006/relationships"><Relationship Id="rId2" Type="http://schemas.openxmlformats.org/officeDocument/2006/relationships/slide" Target="../slides/slide360.xml"/><Relationship Id="rId1" Type="http://schemas.openxmlformats.org/officeDocument/2006/relationships/notesMaster" Target="../notesMasters/notesMaster1.xml"/></Relationships>
</file>

<file path=ppt/notesSlides/_rels/notesSlide255.xml.rels><?xml version="1.0" encoding="UTF-8" standalone="yes"?>
<Relationships xmlns="http://schemas.openxmlformats.org/package/2006/relationships"><Relationship Id="rId2" Type="http://schemas.openxmlformats.org/officeDocument/2006/relationships/slide" Target="../slides/slide361.xml"/><Relationship Id="rId1" Type="http://schemas.openxmlformats.org/officeDocument/2006/relationships/notesMaster" Target="../notesMasters/notesMaster1.xml"/></Relationships>
</file>

<file path=ppt/notesSlides/_rels/notesSlide256.xml.rels><?xml version="1.0" encoding="UTF-8" standalone="yes"?>
<Relationships xmlns="http://schemas.openxmlformats.org/package/2006/relationships"><Relationship Id="rId2" Type="http://schemas.openxmlformats.org/officeDocument/2006/relationships/slide" Target="../slides/slide362.xml"/><Relationship Id="rId1" Type="http://schemas.openxmlformats.org/officeDocument/2006/relationships/notesMaster" Target="../notesMasters/notesMaster1.xml"/></Relationships>
</file>

<file path=ppt/notesSlides/_rels/notesSlide257.xml.rels><?xml version="1.0" encoding="UTF-8" standalone="yes"?>
<Relationships xmlns="http://schemas.openxmlformats.org/package/2006/relationships"><Relationship Id="rId2" Type="http://schemas.openxmlformats.org/officeDocument/2006/relationships/slide" Target="../slides/slide363.xml"/><Relationship Id="rId1" Type="http://schemas.openxmlformats.org/officeDocument/2006/relationships/notesMaster" Target="../notesMasters/notesMaster1.xml"/></Relationships>
</file>

<file path=ppt/notesSlides/_rels/notesSlide258.xml.rels><?xml version="1.0" encoding="UTF-8" standalone="yes"?>
<Relationships xmlns="http://schemas.openxmlformats.org/package/2006/relationships"><Relationship Id="rId2" Type="http://schemas.openxmlformats.org/officeDocument/2006/relationships/slide" Target="../slides/slide364.xml"/><Relationship Id="rId1" Type="http://schemas.openxmlformats.org/officeDocument/2006/relationships/notesMaster" Target="../notesMasters/notesMaster1.xml"/></Relationships>
</file>

<file path=ppt/notesSlides/_rels/notesSlide259.xml.rels><?xml version="1.0" encoding="UTF-8" standalone="yes"?>
<Relationships xmlns="http://schemas.openxmlformats.org/package/2006/relationships"><Relationship Id="rId2" Type="http://schemas.openxmlformats.org/officeDocument/2006/relationships/slide" Target="../slides/slide36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60.xml.rels><?xml version="1.0" encoding="UTF-8" standalone="yes"?>
<Relationships xmlns="http://schemas.openxmlformats.org/package/2006/relationships"><Relationship Id="rId2" Type="http://schemas.openxmlformats.org/officeDocument/2006/relationships/slide" Target="../slides/slide366.xml"/><Relationship Id="rId1" Type="http://schemas.openxmlformats.org/officeDocument/2006/relationships/notesMaster" Target="../notesMasters/notesMaster1.xml"/></Relationships>
</file>

<file path=ppt/notesSlides/_rels/notesSlide261.xml.rels><?xml version="1.0" encoding="UTF-8" standalone="yes"?>
<Relationships xmlns="http://schemas.openxmlformats.org/package/2006/relationships"><Relationship Id="rId2" Type="http://schemas.openxmlformats.org/officeDocument/2006/relationships/slide" Target="../slides/slide367.xml"/><Relationship Id="rId1" Type="http://schemas.openxmlformats.org/officeDocument/2006/relationships/notesMaster" Target="../notesMasters/notesMaster1.xml"/></Relationships>
</file>

<file path=ppt/notesSlides/_rels/notesSlide262.xml.rels><?xml version="1.0" encoding="UTF-8" standalone="yes"?>
<Relationships xmlns="http://schemas.openxmlformats.org/package/2006/relationships"><Relationship Id="rId2" Type="http://schemas.openxmlformats.org/officeDocument/2006/relationships/slide" Target="../slides/slide369.xml"/><Relationship Id="rId1" Type="http://schemas.openxmlformats.org/officeDocument/2006/relationships/notesMaster" Target="../notesMasters/notesMaster1.xml"/></Relationships>
</file>

<file path=ppt/notesSlides/_rels/notesSlide263.xml.rels><?xml version="1.0" encoding="UTF-8" standalone="yes"?>
<Relationships xmlns="http://schemas.openxmlformats.org/package/2006/relationships"><Relationship Id="rId2" Type="http://schemas.openxmlformats.org/officeDocument/2006/relationships/slide" Target="../slides/slide372.xml"/><Relationship Id="rId1" Type="http://schemas.openxmlformats.org/officeDocument/2006/relationships/notesMaster" Target="../notesMasters/notesMaster1.xml"/></Relationships>
</file>

<file path=ppt/notesSlides/_rels/notesSlide264.xml.rels><?xml version="1.0" encoding="UTF-8" standalone="yes"?>
<Relationships xmlns="http://schemas.openxmlformats.org/package/2006/relationships"><Relationship Id="rId2" Type="http://schemas.openxmlformats.org/officeDocument/2006/relationships/slide" Target="../slides/slide373.xml"/><Relationship Id="rId1" Type="http://schemas.openxmlformats.org/officeDocument/2006/relationships/notesMaster" Target="../notesMasters/notesMaster1.xml"/></Relationships>
</file>

<file path=ppt/notesSlides/_rels/notesSlide265.xml.rels><?xml version="1.0" encoding="UTF-8" standalone="yes"?>
<Relationships xmlns="http://schemas.openxmlformats.org/package/2006/relationships"><Relationship Id="rId2" Type="http://schemas.openxmlformats.org/officeDocument/2006/relationships/slide" Target="../slides/slide374.xml"/><Relationship Id="rId1" Type="http://schemas.openxmlformats.org/officeDocument/2006/relationships/notesMaster" Target="../notesMasters/notesMaster1.xml"/></Relationships>
</file>

<file path=ppt/notesSlides/_rels/notesSlide266.xml.rels><?xml version="1.0" encoding="UTF-8" standalone="yes"?>
<Relationships xmlns="http://schemas.openxmlformats.org/package/2006/relationships"><Relationship Id="rId2" Type="http://schemas.openxmlformats.org/officeDocument/2006/relationships/slide" Target="../slides/slide375.xml"/><Relationship Id="rId1" Type="http://schemas.openxmlformats.org/officeDocument/2006/relationships/notesMaster" Target="../notesMasters/notesMaster1.xml"/></Relationships>
</file>

<file path=ppt/notesSlides/_rels/notesSlide267.xml.rels><?xml version="1.0" encoding="UTF-8" standalone="yes"?>
<Relationships xmlns="http://schemas.openxmlformats.org/package/2006/relationships"><Relationship Id="rId2" Type="http://schemas.openxmlformats.org/officeDocument/2006/relationships/slide" Target="../slides/slide376.xml"/><Relationship Id="rId1" Type="http://schemas.openxmlformats.org/officeDocument/2006/relationships/notesMaster" Target="../notesMasters/notesMaster1.xml"/></Relationships>
</file>

<file path=ppt/notesSlides/_rels/notesSlide268.xml.rels><?xml version="1.0" encoding="UTF-8" standalone="yes"?>
<Relationships xmlns="http://schemas.openxmlformats.org/package/2006/relationships"><Relationship Id="rId2" Type="http://schemas.openxmlformats.org/officeDocument/2006/relationships/slide" Target="../slides/slide377.xml"/><Relationship Id="rId1" Type="http://schemas.openxmlformats.org/officeDocument/2006/relationships/notesMaster" Target="../notesMasters/notesMaster1.xml"/></Relationships>
</file>

<file path=ppt/notesSlides/_rels/notesSlide269.xml.rels><?xml version="1.0" encoding="UTF-8" standalone="yes"?>
<Relationships xmlns="http://schemas.openxmlformats.org/package/2006/relationships"><Relationship Id="rId2" Type="http://schemas.openxmlformats.org/officeDocument/2006/relationships/slide" Target="../slides/slide37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70.xml.rels><?xml version="1.0" encoding="UTF-8" standalone="yes"?>
<Relationships xmlns="http://schemas.openxmlformats.org/package/2006/relationships"><Relationship Id="rId2" Type="http://schemas.openxmlformats.org/officeDocument/2006/relationships/slide" Target="../slides/slide379.xml"/><Relationship Id="rId1" Type="http://schemas.openxmlformats.org/officeDocument/2006/relationships/notesMaster" Target="../notesMasters/notesMaster1.xml"/></Relationships>
</file>

<file path=ppt/notesSlides/_rels/notesSlide271.xml.rels><?xml version="1.0" encoding="UTF-8" standalone="yes"?>
<Relationships xmlns="http://schemas.openxmlformats.org/package/2006/relationships"><Relationship Id="rId2" Type="http://schemas.openxmlformats.org/officeDocument/2006/relationships/slide" Target="../slides/slide380.xml"/><Relationship Id="rId1" Type="http://schemas.openxmlformats.org/officeDocument/2006/relationships/notesMaster" Target="../notesMasters/notesMaster1.xml"/></Relationships>
</file>

<file path=ppt/notesSlides/_rels/notesSlide272.xml.rels><?xml version="1.0" encoding="UTF-8" standalone="yes"?>
<Relationships xmlns="http://schemas.openxmlformats.org/package/2006/relationships"><Relationship Id="rId2" Type="http://schemas.openxmlformats.org/officeDocument/2006/relationships/slide" Target="../slides/slide382.xml"/><Relationship Id="rId1" Type="http://schemas.openxmlformats.org/officeDocument/2006/relationships/notesMaster" Target="../notesMasters/notesMaster1.xml"/></Relationships>
</file>

<file path=ppt/notesSlides/_rels/notesSlide273.xml.rels><?xml version="1.0" encoding="UTF-8" standalone="yes"?>
<Relationships xmlns="http://schemas.openxmlformats.org/package/2006/relationships"><Relationship Id="rId2" Type="http://schemas.openxmlformats.org/officeDocument/2006/relationships/slide" Target="../slides/slide383.xml"/><Relationship Id="rId1" Type="http://schemas.openxmlformats.org/officeDocument/2006/relationships/notesMaster" Target="../notesMasters/notesMaster1.xml"/></Relationships>
</file>

<file path=ppt/notesSlides/_rels/notesSlide274.xml.rels><?xml version="1.0" encoding="UTF-8" standalone="yes"?>
<Relationships xmlns="http://schemas.openxmlformats.org/package/2006/relationships"><Relationship Id="rId2" Type="http://schemas.openxmlformats.org/officeDocument/2006/relationships/slide" Target="../slides/slide384.xml"/><Relationship Id="rId1" Type="http://schemas.openxmlformats.org/officeDocument/2006/relationships/notesMaster" Target="../notesMasters/notesMaster1.xml"/></Relationships>
</file>

<file path=ppt/notesSlides/_rels/notesSlide275.xml.rels><?xml version="1.0" encoding="UTF-8" standalone="yes"?>
<Relationships xmlns="http://schemas.openxmlformats.org/package/2006/relationships"><Relationship Id="rId2" Type="http://schemas.openxmlformats.org/officeDocument/2006/relationships/slide" Target="../slides/slide385.xml"/><Relationship Id="rId1" Type="http://schemas.openxmlformats.org/officeDocument/2006/relationships/notesMaster" Target="../notesMasters/notesMaster1.xml"/></Relationships>
</file>

<file path=ppt/notesSlides/_rels/notesSlide276.xml.rels><?xml version="1.0" encoding="UTF-8" standalone="yes"?>
<Relationships xmlns="http://schemas.openxmlformats.org/package/2006/relationships"><Relationship Id="rId2" Type="http://schemas.openxmlformats.org/officeDocument/2006/relationships/slide" Target="../slides/slide386.xml"/><Relationship Id="rId1" Type="http://schemas.openxmlformats.org/officeDocument/2006/relationships/notesMaster" Target="../notesMasters/notesMaster1.xml"/></Relationships>
</file>

<file path=ppt/notesSlides/_rels/notesSlide277.xml.rels><?xml version="1.0" encoding="UTF-8" standalone="yes"?>
<Relationships xmlns="http://schemas.openxmlformats.org/package/2006/relationships"><Relationship Id="rId2" Type="http://schemas.openxmlformats.org/officeDocument/2006/relationships/slide" Target="../slides/slide388.xml"/><Relationship Id="rId1" Type="http://schemas.openxmlformats.org/officeDocument/2006/relationships/notesMaster" Target="../notesMasters/notesMaster1.xml"/></Relationships>
</file>

<file path=ppt/notesSlides/_rels/notesSlide278.xml.rels><?xml version="1.0" encoding="UTF-8" standalone="yes"?>
<Relationships xmlns="http://schemas.openxmlformats.org/package/2006/relationships"><Relationship Id="rId2" Type="http://schemas.openxmlformats.org/officeDocument/2006/relationships/slide" Target="../slides/slide389.xml"/><Relationship Id="rId1" Type="http://schemas.openxmlformats.org/officeDocument/2006/relationships/notesMaster" Target="../notesMasters/notesMaster1.xml"/></Relationships>
</file>

<file path=ppt/notesSlides/_rels/notesSlide279.xml.rels><?xml version="1.0" encoding="UTF-8" standalone="yes"?>
<Relationships xmlns="http://schemas.openxmlformats.org/package/2006/relationships"><Relationship Id="rId2" Type="http://schemas.openxmlformats.org/officeDocument/2006/relationships/slide" Target="../slides/slide39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80.xml.rels><?xml version="1.0" encoding="UTF-8" standalone="yes"?>
<Relationships xmlns="http://schemas.openxmlformats.org/package/2006/relationships"><Relationship Id="rId2" Type="http://schemas.openxmlformats.org/officeDocument/2006/relationships/slide" Target="../slides/slide391.xml"/><Relationship Id="rId1" Type="http://schemas.openxmlformats.org/officeDocument/2006/relationships/notesMaster" Target="../notesMasters/notesMaster1.xml"/></Relationships>
</file>

<file path=ppt/notesSlides/_rels/notesSlide281.xml.rels><?xml version="1.0" encoding="UTF-8" standalone="yes"?>
<Relationships xmlns="http://schemas.openxmlformats.org/package/2006/relationships"><Relationship Id="rId2" Type="http://schemas.openxmlformats.org/officeDocument/2006/relationships/slide" Target="../slides/slide392.xml"/><Relationship Id="rId1" Type="http://schemas.openxmlformats.org/officeDocument/2006/relationships/notesMaster" Target="../notesMasters/notesMaster1.xml"/></Relationships>
</file>

<file path=ppt/notesSlides/_rels/notesSlide282.xml.rels><?xml version="1.0" encoding="UTF-8" standalone="yes"?>
<Relationships xmlns="http://schemas.openxmlformats.org/package/2006/relationships"><Relationship Id="rId2" Type="http://schemas.openxmlformats.org/officeDocument/2006/relationships/slide" Target="../slides/slide393.xml"/><Relationship Id="rId1" Type="http://schemas.openxmlformats.org/officeDocument/2006/relationships/notesMaster" Target="../notesMasters/notesMaster1.xml"/></Relationships>
</file>

<file path=ppt/notesSlides/_rels/notesSlide283.xml.rels><?xml version="1.0" encoding="UTF-8" standalone="yes"?>
<Relationships xmlns="http://schemas.openxmlformats.org/package/2006/relationships"><Relationship Id="rId2" Type="http://schemas.openxmlformats.org/officeDocument/2006/relationships/slide" Target="../slides/slide394.xml"/><Relationship Id="rId1" Type="http://schemas.openxmlformats.org/officeDocument/2006/relationships/notesMaster" Target="../notesMasters/notesMaster1.xml"/></Relationships>
</file>

<file path=ppt/notesSlides/_rels/notesSlide284.xml.rels><?xml version="1.0" encoding="UTF-8" standalone="yes"?>
<Relationships xmlns="http://schemas.openxmlformats.org/package/2006/relationships"><Relationship Id="rId2" Type="http://schemas.openxmlformats.org/officeDocument/2006/relationships/slide" Target="../slides/slide396.xml"/><Relationship Id="rId1" Type="http://schemas.openxmlformats.org/officeDocument/2006/relationships/notesMaster" Target="../notesMasters/notesMaster1.xml"/></Relationships>
</file>

<file path=ppt/notesSlides/_rels/notesSlide285.xml.rels><?xml version="1.0" encoding="UTF-8" standalone="yes"?>
<Relationships xmlns="http://schemas.openxmlformats.org/package/2006/relationships"><Relationship Id="rId2" Type="http://schemas.openxmlformats.org/officeDocument/2006/relationships/slide" Target="../slides/slide397.xml"/><Relationship Id="rId1" Type="http://schemas.openxmlformats.org/officeDocument/2006/relationships/notesMaster" Target="../notesMasters/notesMaster1.xml"/></Relationships>
</file>

<file path=ppt/notesSlides/_rels/notesSlide286.xml.rels><?xml version="1.0" encoding="UTF-8" standalone="yes"?>
<Relationships xmlns="http://schemas.openxmlformats.org/package/2006/relationships"><Relationship Id="rId2" Type="http://schemas.openxmlformats.org/officeDocument/2006/relationships/slide" Target="../slides/slide398.xml"/><Relationship Id="rId1" Type="http://schemas.openxmlformats.org/officeDocument/2006/relationships/notesMaster" Target="../notesMasters/notesMaster1.xml"/></Relationships>
</file>

<file path=ppt/notesSlides/_rels/notesSlide287.xml.rels><?xml version="1.0" encoding="UTF-8" standalone="yes"?>
<Relationships xmlns="http://schemas.openxmlformats.org/package/2006/relationships"><Relationship Id="rId2" Type="http://schemas.openxmlformats.org/officeDocument/2006/relationships/slide" Target="../slides/slide399.xml"/><Relationship Id="rId1" Type="http://schemas.openxmlformats.org/officeDocument/2006/relationships/notesMaster" Target="../notesMasters/notesMaster1.xml"/></Relationships>
</file>

<file path=ppt/notesSlides/_rels/notesSlide288.xml.rels><?xml version="1.0" encoding="UTF-8" standalone="yes"?>
<Relationships xmlns="http://schemas.openxmlformats.org/package/2006/relationships"><Relationship Id="rId2" Type="http://schemas.openxmlformats.org/officeDocument/2006/relationships/slide" Target="../slides/slide400.xml"/><Relationship Id="rId1" Type="http://schemas.openxmlformats.org/officeDocument/2006/relationships/notesMaster" Target="../notesMasters/notesMaster1.xml"/></Relationships>
</file>

<file path=ppt/notesSlides/_rels/notesSlide289.xml.rels><?xml version="1.0" encoding="UTF-8" standalone="yes"?>
<Relationships xmlns="http://schemas.openxmlformats.org/package/2006/relationships"><Relationship Id="rId2" Type="http://schemas.openxmlformats.org/officeDocument/2006/relationships/slide" Target="../slides/slide40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90.xml.rels><?xml version="1.0" encoding="UTF-8" standalone="yes"?>
<Relationships xmlns="http://schemas.openxmlformats.org/package/2006/relationships"><Relationship Id="rId2" Type="http://schemas.openxmlformats.org/officeDocument/2006/relationships/slide" Target="../slides/slide403.xml"/><Relationship Id="rId1" Type="http://schemas.openxmlformats.org/officeDocument/2006/relationships/notesMaster" Target="../notesMasters/notesMaster1.xml"/></Relationships>
</file>

<file path=ppt/notesSlides/_rels/notesSlide291.xml.rels><?xml version="1.0" encoding="UTF-8" standalone="yes"?>
<Relationships xmlns="http://schemas.openxmlformats.org/package/2006/relationships"><Relationship Id="rId2" Type="http://schemas.openxmlformats.org/officeDocument/2006/relationships/slide" Target="../slides/slide406.xml"/><Relationship Id="rId1" Type="http://schemas.openxmlformats.org/officeDocument/2006/relationships/notesMaster" Target="../notesMasters/notesMaster1.xml"/></Relationships>
</file>

<file path=ppt/notesSlides/_rels/notesSlide292.xml.rels><?xml version="1.0" encoding="UTF-8" standalone="yes"?>
<Relationships xmlns="http://schemas.openxmlformats.org/package/2006/relationships"><Relationship Id="rId2" Type="http://schemas.openxmlformats.org/officeDocument/2006/relationships/slide" Target="../slides/slide407.xml"/><Relationship Id="rId1" Type="http://schemas.openxmlformats.org/officeDocument/2006/relationships/notesMaster" Target="../notesMasters/notesMaster1.xml"/></Relationships>
</file>

<file path=ppt/notesSlides/_rels/notesSlide293.xml.rels><?xml version="1.0" encoding="UTF-8" standalone="yes"?>
<Relationships xmlns="http://schemas.openxmlformats.org/package/2006/relationships"><Relationship Id="rId2" Type="http://schemas.openxmlformats.org/officeDocument/2006/relationships/slide" Target="../slides/slide408.xml"/><Relationship Id="rId1" Type="http://schemas.openxmlformats.org/officeDocument/2006/relationships/notesMaster" Target="../notesMasters/notesMaster1.xml"/></Relationships>
</file>

<file path=ppt/notesSlides/_rels/notesSlide294.xml.rels><?xml version="1.0" encoding="UTF-8" standalone="yes"?>
<Relationships xmlns="http://schemas.openxmlformats.org/package/2006/relationships"><Relationship Id="rId2" Type="http://schemas.openxmlformats.org/officeDocument/2006/relationships/slide" Target="../slides/slide409.xml"/><Relationship Id="rId1" Type="http://schemas.openxmlformats.org/officeDocument/2006/relationships/notesMaster" Target="../notesMasters/notesMaster1.xml"/></Relationships>
</file>

<file path=ppt/notesSlides/_rels/notesSlide295.xml.rels><?xml version="1.0" encoding="UTF-8" standalone="yes"?>
<Relationships xmlns="http://schemas.openxmlformats.org/package/2006/relationships"><Relationship Id="rId2" Type="http://schemas.openxmlformats.org/officeDocument/2006/relationships/slide" Target="../slides/slide410.xml"/><Relationship Id="rId1" Type="http://schemas.openxmlformats.org/officeDocument/2006/relationships/notesMaster" Target="../notesMasters/notesMaster1.xml"/></Relationships>
</file>

<file path=ppt/notesSlides/_rels/notesSlide296.xml.rels><?xml version="1.0" encoding="UTF-8" standalone="yes"?>
<Relationships xmlns="http://schemas.openxmlformats.org/package/2006/relationships"><Relationship Id="rId2" Type="http://schemas.openxmlformats.org/officeDocument/2006/relationships/slide" Target="../slides/slide411.xml"/><Relationship Id="rId1" Type="http://schemas.openxmlformats.org/officeDocument/2006/relationships/notesMaster" Target="../notesMasters/notesMaster1.xml"/></Relationships>
</file>

<file path=ppt/notesSlides/_rels/notesSlide297.xml.rels><?xml version="1.0" encoding="UTF-8" standalone="yes"?>
<Relationships xmlns="http://schemas.openxmlformats.org/package/2006/relationships"><Relationship Id="rId2" Type="http://schemas.openxmlformats.org/officeDocument/2006/relationships/slide" Target="../slides/slide412.xml"/><Relationship Id="rId1" Type="http://schemas.openxmlformats.org/officeDocument/2006/relationships/notesMaster" Target="../notesMasters/notesMaster1.xml"/></Relationships>
</file>

<file path=ppt/notesSlides/_rels/notesSlide298.xml.rels><?xml version="1.0" encoding="UTF-8" standalone="yes"?>
<Relationships xmlns="http://schemas.openxmlformats.org/package/2006/relationships"><Relationship Id="rId2" Type="http://schemas.openxmlformats.org/officeDocument/2006/relationships/slide" Target="../slides/slide413.xml"/><Relationship Id="rId1" Type="http://schemas.openxmlformats.org/officeDocument/2006/relationships/notesMaster" Target="../notesMasters/notesMaster1.xml"/></Relationships>
</file>

<file path=ppt/notesSlides/_rels/notesSlide299.xml.rels><?xml version="1.0" encoding="UTF-8" standalone="yes"?>
<Relationships xmlns="http://schemas.openxmlformats.org/package/2006/relationships"><Relationship Id="rId2" Type="http://schemas.openxmlformats.org/officeDocument/2006/relationships/slide" Target="../slides/slide4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00.xml.rels><?xml version="1.0" encoding="UTF-8" standalone="yes"?>
<Relationships xmlns="http://schemas.openxmlformats.org/package/2006/relationships"><Relationship Id="rId2" Type="http://schemas.openxmlformats.org/officeDocument/2006/relationships/slide" Target="../slides/slide415.xml"/><Relationship Id="rId1" Type="http://schemas.openxmlformats.org/officeDocument/2006/relationships/notesMaster" Target="../notesMasters/notesMaster1.xml"/></Relationships>
</file>

<file path=ppt/notesSlides/_rels/notesSlide301.xml.rels><?xml version="1.0" encoding="UTF-8" standalone="yes"?>
<Relationships xmlns="http://schemas.openxmlformats.org/package/2006/relationships"><Relationship Id="rId2" Type="http://schemas.openxmlformats.org/officeDocument/2006/relationships/slide" Target="../slides/slide417.xml"/><Relationship Id="rId1" Type="http://schemas.openxmlformats.org/officeDocument/2006/relationships/notesMaster" Target="../notesMasters/notesMaster1.xml"/></Relationships>
</file>

<file path=ppt/notesSlides/_rels/notesSlide302.xml.rels><?xml version="1.0" encoding="UTF-8" standalone="yes"?>
<Relationships xmlns="http://schemas.openxmlformats.org/package/2006/relationships"><Relationship Id="rId2" Type="http://schemas.openxmlformats.org/officeDocument/2006/relationships/slide" Target="../slides/slide418.xml"/><Relationship Id="rId1" Type="http://schemas.openxmlformats.org/officeDocument/2006/relationships/notesMaster" Target="../notesMasters/notesMaster1.xml"/></Relationships>
</file>

<file path=ppt/notesSlides/_rels/notesSlide303.xml.rels><?xml version="1.0" encoding="UTF-8" standalone="yes"?>
<Relationships xmlns="http://schemas.openxmlformats.org/package/2006/relationships"><Relationship Id="rId2" Type="http://schemas.openxmlformats.org/officeDocument/2006/relationships/slide" Target="../slides/slide419.xml"/><Relationship Id="rId1" Type="http://schemas.openxmlformats.org/officeDocument/2006/relationships/notesMaster" Target="../notesMasters/notesMaster1.xml"/></Relationships>
</file>

<file path=ppt/notesSlides/_rels/notesSlide304.xml.rels><?xml version="1.0" encoding="UTF-8" standalone="yes"?>
<Relationships xmlns="http://schemas.openxmlformats.org/package/2006/relationships"><Relationship Id="rId2" Type="http://schemas.openxmlformats.org/officeDocument/2006/relationships/slide" Target="../slides/slide420.xml"/><Relationship Id="rId1" Type="http://schemas.openxmlformats.org/officeDocument/2006/relationships/notesMaster" Target="../notesMasters/notesMaster1.xml"/></Relationships>
</file>

<file path=ppt/notesSlides/_rels/notesSlide305.xml.rels><?xml version="1.0" encoding="UTF-8" standalone="yes"?>
<Relationships xmlns="http://schemas.openxmlformats.org/package/2006/relationships"><Relationship Id="rId2" Type="http://schemas.openxmlformats.org/officeDocument/2006/relationships/slide" Target="../slides/slide421.xml"/><Relationship Id="rId1" Type="http://schemas.openxmlformats.org/officeDocument/2006/relationships/notesMaster" Target="../notesMasters/notesMaster1.xml"/></Relationships>
</file>

<file path=ppt/notesSlides/_rels/notesSlide306.xml.rels><?xml version="1.0" encoding="UTF-8" standalone="yes"?>
<Relationships xmlns="http://schemas.openxmlformats.org/package/2006/relationships"><Relationship Id="rId2" Type="http://schemas.openxmlformats.org/officeDocument/2006/relationships/slide" Target="../slides/slide422.xml"/><Relationship Id="rId1" Type="http://schemas.openxmlformats.org/officeDocument/2006/relationships/notesMaster" Target="../notesMasters/notesMaster1.xml"/></Relationships>
</file>

<file path=ppt/notesSlides/_rels/notesSlide307.xml.rels><?xml version="1.0" encoding="UTF-8" standalone="yes"?>
<Relationships xmlns="http://schemas.openxmlformats.org/package/2006/relationships"><Relationship Id="rId2" Type="http://schemas.openxmlformats.org/officeDocument/2006/relationships/slide" Target="../slides/slide425.xml"/><Relationship Id="rId1" Type="http://schemas.openxmlformats.org/officeDocument/2006/relationships/notesMaster" Target="../notesMasters/notesMaster1.xml"/></Relationships>
</file>

<file path=ppt/notesSlides/_rels/notesSlide308.xml.rels><?xml version="1.0" encoding="UTF-8" standalone="yes"?>
<Relationships xmlns="http://schemas.openxmlformats.org/package/2006/relationships"><Relationship Id="rId2" Type="http://schemas.openxmlformats.org/officeDocument/2006/relationships/slide" Target="../slides/slide426.xml"/><Relationship Id="rId1" Type="http://schemas.openxmlformats.org/officeDocument/2006/relationships/notesMaster" Target="../notesMasters/notesMaster1.xml"/></Relationships>
</file>

<file path=ppt/notesSlides/_rels/notesSlide309.xml.rels><?xml version="1.0" encoding="UTF-8" standalone="yes"?>
<Relationships xmlns="http://schemas.openxmlformats.org/package/2006/relationships"><Relationship Id="rId2" Type="http://schemas.openxmlformats.org/officeDocument/2006/relationships/slide" Target="../slides/slide42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10.xml.rels><?xml version="1.0" encoding="UTF-8" standalone="yes"?>
<Relationships xmlns="http://schemas.openxmlformats.org/package/2006/relationships"><Relationship Id="rId2" Type="http://schemas.openxmlformats.org/officeDocument/2006/relationships/slide" Target="../slides/slide429.xml"/><Relationship Id="rId1" Type="http://schemas.openxmlformats.org/officeDocument/2006/relationships/notesMaster" Target="../notesMasters/notesMaster1.xml"/></Relationships>
</file>

<file path=ppt/notesSlides/_rels/notesSlide311.xml.rels><?xml version="1.0" encoding="UTF-8" standalone="yes"?>
<Relationships xmlns="http://schemas.openxmlformats.org/package/2006/relationships"><Relationship Id="rId2" Type="http://schemas.openxmlformats.org/officeDocument/2006/relationships/slide" Target="../slides/slide430.xml"/><Relationship Id="rId1" Type="http://schemas.openxmlformats.org/officeDocument/2006/relationships/notesMaster" Target="../notesMasters/notesMaster1.xml"/></Relationships>
</file>

<file path=ppt/notesSlides/_rels/notesSlide312.xml.rels><?xml version="1.0" encoding="UTF-8" standalone="yes"?>
<Relationships xmlns="http://schemas.openxmlformats.org/package/2006/relationships"><Relationship Id="rId2" Type="http://schemas.openxmlformats.org/officeDocument/2006/relationships/slide" Target="../slides/slide431.xml"/><Relationship Id="rId1" Type="http://schemas.openxmlformats.org/officeDocument/2006/relationships/notesMaster" Target="../notesMasters/notesMaster1.xml"/></Relationships>
</file>

<file path=ppt/notesSlides/_rels/notesSlide313.xml.rels><?xml version="1.0" encoding="UTF-8" standalone="yes"?>
<Relationships xmlns="http://schemas.openxmlformats.org/package/2006/relationships"><Relationship Id="rId2" Type="http://schemas.openxmlformats.org/officeDocument/2006/relationships/slide" Target="../slides/slide432.xml"/><Relationship Id="rId1" Type="http://schemas.openxmlformats.org/officeDocument/2006/relationships/notesMaster" Target="../notesMasters/notesMaster1.xml"/></Relationships>
</file>

<file path=ppt/notesSlides/_rels/notesSlide314.xml.rels><?xml version="1.0" encoding="UTF-8" standalone="yes"?>
<Relationships xmlns="http://schemas.openxmlformats.org/package/2006/relationships"><Relationship Id="rId2" Type="http://schemas.openxmlformats.org/officeDocument/2006/relationships/slide" Target="../slides/slide434.xml"/><Relationship Id="rId1" Type="http://schemas.openxmlformats.org/officeDocument/2006/relationships/notesMaster" Target="../notesMasters/notesMaster1.xml"/></Relationships>
</file>

<file path=ppt/notesSlides/_rels/notesSlide315.xml.rels><?xml version="1.0" encoding="UTF-8" standalone="yes"?>
<Relationships xmlns="http://schemas.openxmlformats.org/package/2006/relationships"><Relationship Id="rId2" Type="http://schemas.openxmlformats.org/officeDocument/2006/relationships/slide" Target="../slides/slide435.xml"/><Relationship Id="rId1" Type="http://schemas.openxmlformats.org/officeDocument/2006/relationships/notesMaster" Target="../notesMasters/notesMaster1.xml"/></Relationships>
</file>

<file path=ppt/notesSlides/_rels/notesSlide316.xml.rels><?xml version="1.0" encoding="UTF-8" standalone="yes"?>
<Relationships xmlns="http://schemas.openxmlformats.org/package/2006/relationships"><Relationship Id="rId2" Type="http://schemas.openxmlformats.org/officeDocument/2006/relationships/slide" Target="../slides/slide436.xml"/><Relationship Id="rId1" Type="http://schemas.openxmlformats.org/officeDocument/2006/relationships/notesMaster" Target="../notesMasters/notesMaster1.xml"/></Relationships>
</file>

<file path=ppt/notesSlides/_rels/notesSlide317.xml.rels><?xml version="1.0" encoding="UTF-8" standalone="yes"?>
<Relationships xmlns="http://schemas.openxmlformats.org/package/2006/relationships"><Relationship Id="rId2" Type="http://schemas.openxmlformats.org/officeDocument/2006/relationships/slide" Target="../slides/slide437.xml"/><Relationship Id="rId1" Type="http://schemas.openxmlformats.org/officeDocument/2006/relationships/notesMaster" Target="../notesMasters/notesMaster1.xml"/></Relationships>
</file>

<file path=ppt/notesSlides/_rels/notesSlide318.xml.rels><?xml version="1.0" encoding="UTF-8" standalone="yes"?>
<Relationships xmlns="http://schemas.openxmlformats.org/package/2006/relationships"><Relationship Id="rId2" Type="http://schemas.openxmlformats.org/officeDocument/2006/relationships/slide" Target="../slides/slide438.xml"/><Relationship Id="rId1" Type="http://schemas.openxmlformats.org/officeDocument/2006/relationships/notesMaster" Target="../notesMasters/notesMaster1.xml"/></Relationships>
</file>

<file path=ppt/notesSlides/_rels/notesSlide319.xml.rels><?xml version="1.0" encoding="UTF-8" standalone="yes"?>
<Relationships xmlns="http://schemas.openxmlformats.org/package/2006/relationships"><Relationship Id="rId2" Type="http://schemas.openxmlformats.org/officeDocument/2006/relationships/slide" Target="../slides/slide4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20.xml.rels><?xml version="1.0" encoding="UTF-8" standalone="yes"?>
<Relationships xmlns="http://schemas.openxmlformats.org/package/2006/relationships"><Relationship Id="rId2" Type="http://schemas.openxmlformats.org/officeDocument/2006/relationships/slide" Target="../slides/slide442.xml"/><Relationship Id="rId1" Type="http://schemas.openxmlformats.org/officeDocument/2006/relationships/notesMaster" Target="../notesMasters/notesMaster1.xml"/></Relationships>
</file>

<file path=ppt/notesSlides/_rels/notesSlide321.xml.rels><?xml version="1.0" encoding="UTF-8" standalone="yes"?>
<Relationships xmlns="http://schemas.openxmlformats.org/package/2006/relationships"><Relationship Id="rId2" Type="http://schemas.openxmlformats.org/officeDocument/2006/relationships/slide" Target="../slides/slide443.xml"/><Relationship Id="rId1" Type="http://schemas.openxmlformats.org/officeDocument/2006/relationships/notesMaster" Target="../notesMasters/notesMaster1.xml"/></Relationships>
</file>

<file path=ppt/notesSlides/_rels/notesSlide322.xml.rels><?xml version="1.0" encoding="UTF-8" standalone="yes"?>
<Relationships xmlns="http://schemas.openxmlformats.org/package/2006/relationships"><Relationship Id="rId2" Type="http://schemas.openxmlformats.org/officeDocument/2006/relationships/slide" Target="../slides/slide444.xml"/><Relationship Id="rId1" Type="http://schemas.openxmlformats.org/officeDocument/2006/relationships/notesMaster" Target="../notesMasters/notesMaster1.xml"/></Relationships>
</file>

<file path=ppt/notesSlides/_rels/notesSlide323.xml.rels><?xml version="1.0" encoding="UTF-8" standalone="yes"?>
<Relationships xmlns="http://schemas.openxmlformats.org/package/2006/relationships"><Relationship Id="rId2" Type="http://schemas.openxmlformats.org/officeDocument/2006/relationships/slide" Target="../slides/slide446.xml"/><Relationship Id="rId1" Type="http://schemas.openxmlformats.org/officeDocument/2006/relationships/notesMaster" Target="../notesMasters/notesMaster1.xml"/></Relationships>
</file>

<file path=ppt/notesSlides/_rels/notesSlide324.xml.rels><?xml version="1.0" encoding="UTF-8" standalone="yes"?>
<Relationships xmlns="http://schemas.openxmlformats.org/package/2006/relationships"><Relationship Id="rId2" Type="http://schemas.openxmlformats.org/officeDocument/2006/relationships/slide" Target="../slides/slide447.xml"/><Relationship Id="rId1" Type="http://schemas.openxmlformats.org/officeDocument/2006/relationships/notesMaster" Target="../notesMasters/notesMaster1.xml"/></Relationships>
</file>

<file path=ppt/notesSlides/_rels/notesSlide325.xml.rels><?xml version="1.0" encoding="UTF-8" standalone="yes"?>
<Relationships xmlns="http://schemas.openxmlformats.org/package/2006/relationships"><Relationship Id="rId2" Type="http://schemas.openxmlformats.org/officeDocument/2006/relationships/slide" Target="../slides/slide448.xml"/><Relationship Id="rId1" Type="http://schemas.openxmlformats.org/officeDocument/2006/relationships/notesMaster" Target="../notesMasters/notesMaster1.xml"/></Relationships>
</file>

<file path=ppt/notesSlides/_rels/notesSlide326.xml.rels><?xml version="1.0" encoding="UTF-8" standalone="yes"?>
<Relationships xmlns="http://schemas.openxmlformats.org/package/2006/relationships"><Relationship Id="rId2" Type="http://schemas.openxmlformats.org/officeDocument/2006/relationships/slide" Target="../slides/slide449.xml"/><Relationship Id="rId1" Type="http://schemas.openxmlformats.org/officeDocument/2006/relationships/notesMaster" Target="../notesMasters/notesMaster1.xml"/></Relationships>
</file>

<file path=ppt/notesSlides/_rels/notesSlide327.xml.rels><?xml version="1.0" encoding="UTF-8" standalone="yes"?>
<Relationships xmlns="http://schemas.openxmlformats.org/package/2006/relationships"><Relationship Id="rId2" Type="http://schemas.openxmlformats.org/officeDocument/2006/relationships/slide" Target="../slides/slide450.xml"/><Relationship Id="rId1" Type="http://schemas.openxmlformats.org/officeDocument/2006/relationships/notesMaster" Target="../notesMasters/notesMaster1.xml"/></Relationships>
</file>

<file path=ppt/notesSlides/_rels/notesSlide328.xml.rels><?xml version="1.0" encoding="UTF-8" standalone="yes"?>
<Relationships xmlns="http://schemas.openxmlformats.org/package/2006/relationships"><Relationship Id="rId2" Type="http://schemas.openxmlformats.org/officeDocument/2006/relationships/slide" Target="../slides/slide453.xml"/><Relationship Id="rId1" Type="http://schemas.openxmlformats.org/officeDocument/2006/relationships/notesMaster" Target="../notesMasters/notesMaster1.xml"/></Relationships>
</file>

<file path=ppt/notesSlides/_rels/notesSlide329.xml.rels><?xml version="1.0" encoding="UTF-8" standalone="yes"?>
<Relationships xmlns="http://schemas.openxmlformats.org/package/2006/relationships"><Relationship Id="rId2" Type="http://schemas.openxmlformats.org/officeDocument/2006/relationships/slide" Target="../slides/slide45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30.xml.rels><?xml version="1.0" encoding="UTF-8" standalone="yes"?>
<Relationships xmlns="http://schemas.openxmlformats.org/package/2006/relationships"><Relationship Id="rId2" Type="http://schemas.openxmlformats.org/officeDocument/2006/relationships/slide" Target="../slides/slide455.xml"/><Relationship Id="rId1" Type="http://schemas.openxmlformats.org/officeDocument/2006/relationships/notesMaster" Target="../notesMasters/notesMaster1.xml"/></Relationships>
</file>

<file path=ppt/notesSlides/_rels/notesSlide331.xml.rels><?xml version="1.0" encoding="UTF-8" standalone="yes"?>
<Relationships xmlns="http://schemas.openxmlformats.org/package/2006/relationships"><Relationship Id="rId2" Type="http://schemas.openxmlformats.org/officeDocument/2006/relationships/slide" Target="../slides/slide456.xml"/><Relationship Id="rId1" Type="http://schemas.openxmlformats.org/officeDocument/2006/relationships/notesMaster" Target="../notesMasters/notesMaster1.xml"/></Relationships>
</file>

<file path=ppt/notesSlides/_rels/notesSlide332.xml.rels><?xml version="1.0" encoding="UTF-8" standalone="yes"?>
<Relationships xmlns="http://schemas.openxmlformats.org/package/2006/relationships"><Relationship Id="rId2" Type="http://schemas.openxmlformats.org/officeDocument/2006/relationships/slide" Target="../slides/slide457.xml"/><Relationship Id="rId1" Type="http://schemas.openxmlformats.org/officeDocument/2006/relationships/notesMaster" Target="../notesMasters/notesMaster1.xml"/></Relationships>
</file>

<file path=ppt/notesSlides/_rels/notesSlide333.xml.rels><?xml version="1.0" encoding="UTF-8" standalone="yes"?>
<Relationships xmlns="http://schemas.openxmlformats.org/package/2006/relationships"><Relationship Id="rId2" Type="http://schemas.openxmlformats.org/officeDocument/2006/relationships/slide" Target="../slides/slide458.xml"/><Relationship Id="rId1" Type="http://schemas.openxmlformats.org/officeDocument/2006/relationships/notesMaster" Target="../notesMasters/notesMaster1.xml"/></Relationships>
</file>

<file path=ppt/notesSlides/_rels/notesSlide334.xml.rels><?xml version="1.0" encoding="UTF-8" standalone="yes"?>
<Relationships xmlns="http://schemas.openxmlformats.org/package/2006/relationships"><Relationship Id="rId2" Type="http://schemas.openxmlformats.org/officeDocument/2006/relationships/slide" Target="../slides/slide461.xml"/><Relationship Id="rId1" Type="http://schemas.openxmlformats.org/officeDocument/2006/relationships/notesMaster" Target="../notesMasters/notesMaster1.xml"/></Relationships>
</file>

<file path=ppt/notesSlides/_rels/notesSlide335.xml.rels><?xml version="1.0" encoding="UTF-8" standalone="yes"?>
<Relationships xmlns="http://schemas.openxmlformats.org/package/2006/relationships"><Relationship Id="rId2" Type="http://schemas.openxmlformats.org/officeDocument/2006/relationships/slide" Target="../slides/slide462.xml"/><Relationship Id="rId1" Type="http://schemas.openxmlformats.org/officeDocument/2006/relationships/notesMaster" Target="../notesMasters/notesMaster1.xml"/></Relationships>
</file>

<file path=ppt/notesSlides/_rels/notesSlide336.xml.rels><?xml version="1.0" encoding="UTF-8" standalone="yes"?>
<Relationships xmlns="http://schemas.openxmlformats.org/package/2006/relationships"><Relationship Id="rId2" Type="http://schemas.openxmlformats.org/officeDocument/2006/relationships/slide" Target="../slides/slide463.xml"/><Relationship Id="rId1" Type="http://schemas.openxmlformats.org/officeDocument/2006/relationships/notesMaster" Target="../notesMasters/notesMaster1.xml"/></Relationships>
</file>

<file path=ppt/notesSlides/_rels/notesSlide337.xml.rels><?xml version="1.0" encoding="UTF-8" standalone="yes"?>
<Relationships xmlns="http://schemas.openxmlformats.org/package/2006/relationships"><Relationship Id="rId2" Type="http://schemas.openxmlformats.org/officeDocument/2006/relationships/slide" Target="../slides/slide464.xml"/><Relationship Id="rId1" Type="http://schemas.openxmlformats.org/officeDocument/2006/relationships/notesMaster" Target="../notesMasters/notesMaster1.xml"/></Relationships>
</file>

<file path=ppt/notesSlides/_rels/notesSlide338.xml.rels><?xml version="1.0" encoding="UTF-8" standalone="yes"?>
<Relationships xmlns="http://schemas.openxmlformats.org/package/2006/relationships"><Relationship Id="rId2" Type="http://schemas.openxmlformats.org/officeDocument/2006/relationships/slide" Target="../slides/slide465.xml"/><Relationship Id="rId1" Type="http://schemas.openxmlformats.org/officeDocument/2006/relationships/notesMaster" Target="../notesMasters/notesMaster1.xml"/></Relationships>
</file>

<file path=ppt/notesSlides/_rels/notesSlide339.xml.rels><?xml version="1.0" encoding="UTF-8" standalone="yes"?>
<Relationships xmlns="http://schemas.openxmlformats.org/package/2006/relationships"><Relationship Id="rId2" Type="http://schemas.openxmlformats.org/officeDocument/2006/relationships/slide" Target="../slides/slide46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40.xml.rels><?xml version="1.0" encoding="UTF-8" standalone="yes"?>
<Relationships xmlns="http://schemas.openxmlformats.org/package/2006/relationships"><Relationship Id="rId2" Type="http://schemas.openxmlformats.org/officeDocument/2006/relationships/slide" Target="../slides/slide467.xml"/><Relationship Id="rId1" Type="http://schemas.openxmlformats.org/officeDocument/2006/relationships/notesMaster" Target="../notesMasters/notesMaster1.xml"/></Relationships>
</file>

<file path=ppt/notesSlides/_rels/notesSlide341.xml.rels><?xml version="1.0" encoding="UTF-8" standalone="yes"?>
<Relationships xmlns="http://schemas.openxmlformats.org/package/2006/relationships"><Relationship Id="rId2" Type="http://schemas.openxmlformats.org/officeDocument/2006/relationships/slide" Target="../slides/slide471.xml"/><Relationship Id="rId1" Type="http://schemas.openxmlformats.org/officeDocument/2006/relationships/notesMaster" Target="../notesMasters/notesMaster1.xml"/></Relationships>
</file>

<file path=ppt/notesSlides/_rels/notesSlide342.xml.rels><?xml version="1.0" encoding="UTF-8" standalone="yes"?>
<Relationships xmlns="http://schemas.openxmlformats.org/package/2006/relationships"><Relationship Id="rId2" Type="http://schemas.openxmlformats.org/officeDocument/2006/relationships/slide" Target="../slides/slide472.xml"/><Relationship Id="rId1" Type="http://schemas.openxmlformats.org/officeDocument/2006/relationships/notesMaster" Target="../notesMasters/notesMaster1.xml"/></Relationships>
</file>

<file path=ppt/notesSlides/_rels/notesSlide343.xml.rels><?xml version="1.0" encoding="UTF-8" standalone="yes"?>
<Relationships xmlns="http://schemas.openxmlformats.org/package/2006/relationships"><Relationship Id="rId2" Type="http://schemas.openxmlformats.org/officeDocument/2006/relationships/slide" Target="../slides/slide474.xml"/><Relationship Id="rId1" Type="http://schemas.openxmlformats.org/officeDocument/2006/relationships/notesMaster" Target="../notesMasters/notesMaster1.xml"/></Relationships>
</file>

<file path=ppt/notesSlides/_rels/notesSlide344.xml.rels><?xml version="1.0" encoding="UTF-8" standalone="yes"?>
<Relationships xmlns="http://schemas.openxmlformats.org/package/2006/relationships"><Relationship Id="rId2" Type="http://schemas.openxmlformats.org/officeDocument/2006/relationships/slide" Target="../slides/slide477.xml"/><Relationship Id="rId1" Type="http://schemas.openxmlformats.org/officeDocument/2006/relationships/notesMaster" Target="../notesMasters/notesMaster1.xml"/></Relationships>
</file>

<file path=ppt/notesSlides/_rels/notesSlide345.xml.rels><?xml version="1.0" encoding="UTF-8" standalone="yes"?>
<Relationships xmlns="http://schemas.openxmlformats.org/package/2006/relationships"><Relationship Id="rId2" Type="http://schemas.openxmlformats.org/officeDocument/2006/relationships/slide" Target="../slides/slide478.xml"/><Relationship Id="rId1" Type="http://schemas.openxmlformats.org/officeDocument/2006/relationships/notesMaster" Target="../notesMasters/notesMaster1.xml"/></Relationships>
</file>

<file path=ppt/notesSlides/_rels/notesSlide346.xml.rels><?xml version="1.0" encoding="UTF-8" standalone="yes"?>
<Relationships xmlns="http://schemas.openxmlformats.org/package/2006/relationships"><Relationship Id="rId2" Type="http://schemas.openxmlformats.org/officeDocument/2006/relationships/slide" Target="../slides/slide479.xml"/><Relationship Id="rId1" Type="http://schemas.openxmlformats.org/officeDocument/2006/relationships/notesMaster" Target="../notesMasters/notesMaster1.xml"/></Relationships>
</file>

<file path=ppt/notesSlides/_rels/notesSlide347.xml.rels><?xml version="1.0" encoding="UTF-8" standalone="yes"?>
<Relationships xmlns="http://schemas.openxmlformats.org/package/2006/relationships"><Relationship Id="rId2" Type="http://schemas.openxmlformats.org/officeDocument/2006/relationships/slide" Target="../slides/slide480.xml"/><Relationship Id="rId1" Type="http://schemas.openxmlformats.org/officeDocument/2006/relationships/notesMaster" Target="../notesMasters/notesMaster1.xml"/></Relationships>
</file>

<file path=ppt/notesSlides/_rels/notesSlide348.xml.rels><?xml version="1.0" encoding="UTF-8" standalone="yes"?>
<Relationships xmlns="http://schemas.openxmlformats.org/package/2006/relationships"><Relationship Id="rId2" Type="http://schemas.openxmlformats.org/officeDocument/2006/relationships/slide" Target="../slides/slide481.xml"/><Relationship Id="rId1" Type="http://schemas.openxmlformats.org/officeDocument/2006/relationships/notesMaster" Target="../notesMasters/notesMaster1.xml"/></Relationships>
</file>

<file path=ppt/notesSlides/_rels/notesSlide349.xml.rels><?xml version="1.0" encoding="UTF-8" standalone="yes"?>
<Relationships xmlns="http://schemas.openxmlformats.org/package/2006/relationships"><Relationship Id="rId2" Type="http://schemas.openxmlformats.org/officeDocument/2006/relationships/slide" Target="../slides/slide48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50.xml.rels><?xml version="1.0" encoding="UTF-8" standalone="yes"?>
<Relationships xmlns="http://schemas.openxmlformats.org/package/2006/relationships"><Relationship Id="rId2" Type="http://schemas.openxmlformats.org/officeDocument/2006/relationships/slide" Target="../slides/slide484.xml"/><Relationship Id="rId1" Type="http://schemas.openxmlformats.org/officeDocument/2006/relationships/notesMaster" Target="../notesMasters/notesMaster1.xml"/></Relationships>
</file>

<file path=ppt/notesSlides/_rels/notesSlide351.xml.rels><?xml version="1.0" encoding="UTF-8" standalone="yes"?>
<Relationships xmlns="http://schemas.openxmlformats.org/package/2006/relationships"><Relationship Id="rId2" Type="http://schemas.openxmlformats.org/officeDocument/2006/relationships/slide" Target="../slides/slide485.xml"/><Relationship Id="rId1" Type="http://schemas.openxmlformats.org/officeDocument/2006/relationships/notesMaster" Target="../notesMasters/notesMaster1.xml"/></Relationships>
</file>

<file path=ppt/notesSlides/_rels/notesSlide352.xml.rels><?xml version="1.0" encoding="UTF-8" standalone="yes"?>
<Relationships xmlns="http://schemas.openxmlformats.org/package/2006/relationships"><Relationship Id="rId2" Type="http://schemas.openxmlformats.org/officeDocument/2006/relationships/slide" Target="../slides/slide486.xml"/><Relationship Id="rId1" Type="http://schemas.openxmlformats.org/officeDocument/2006/relationships/notesMaster" Target="../notesMasters/notesMaster1.xml"/></Relationships>
</file>

<file path=ppt/notesSlides/_rels/notesSlide353.xml.rels><?xml version="1.0" encoding="UTF-8" standalone="yes"?>
<Relationships xmlns="http://schemas.openxmlformats.org/package/2006/relationships"><Relationship Id="rId2" Type="http://schemas.openxmlformats.org/officeDocument/2006/relationships/slide" Target="../slides/slide487.xml"/><Relationship Id="rId1" Type="http://schemas.openxmlformats.org/officeDocument/2006/relationships/notesMaster" Target="../notesMasters/notesMaster1.xml"/></Relationships>
</file>

<file path=ppt/notesSlides/_rels/notesSlide354.xml.rels><?xml version="1.0" encoding="UTF-8" standalone="yes"?>
<Relationships xmlns="http://schemas.openxmlformats.org/package/2006/relationships"><Relationship Id="rId2" Type="http://schemas.openxmlformats.org/officeDocument/2006/relationships/slide" Target="../slides/slide488.xml"/><Relationship Id="rId1" Type="http://schemas.openxmlformats.org/officeDocument/2006/relationships/notesMaster" Target="../notesMasters/notesMaster1.xml"/></Relationships>
</file>

<file path=ppt/notesSlides/_rels/notesSlide355.xml.rels><?xml version="1.0" encoding="UTF-8" standalone="yes"?>
<Relationships xmlns="http://schemas.openxmlformats.org/package/2006/relationships"><Relationship Id="rId2" Type="http://schemas.openxmlformats.org/officeDocument/2006/relationships/slide" Target="../slides/slide489.xml"/><Relationship Id="rId1" Type="http://schemas.openxmlformats.org/officeDocument/2006/relationships/notesMaster" Target="../notesMasters/notesMaster1.xml"/></Relationships>
</file>

<file path=ppt/notesSlides/_rels/notesSlide356.xml.rels><?xml version="1.0" encoding="UTF-8" standalone="yes"?>
<Relationships xmlns="http://schemas.openxmlformats.org/package/2006/relationships"><Relationship Id="rId2" Type="http://schemas.openxmlformats.org/officeDocument/2006/relationships/slide" Target="../slides/slide492.xml"/><Relationship Id="rId1" Type="http://schemas.openxmlformats.org/officeDocument/2006/relationships/notesMaster" Target="../notesMasters/notesMaster1.xml"/></Relationships>
</file>

<file path=ppt/notesSlides/_rels/notesSlide357.xml.rels><?xml version="1.0" encoding="UTF-8" standalone="yes"?>
<Relationships xmlns="http://schemas.openxmlformats.org/package/2006/relationships"><Relationship Id="rId2" Type="http://schemas.openxmlformats.org/officeDocument/2006/relationships/slide" Target="../slides/slide493.xml"/><Relationship Id="rId1" Type="http://schemas.openxmlformats.org/officeDocument/2006/relationships/notesMaster" Target="../notesMasters/notesMaster1.xml"/></Relationships>
</file>

<file path=ppt/notesSlides/_rels/notesSlide358.xml.rels><?xml version="1.0" encoding="UTF-8" standalone="yes"?>
<Relationships xmlns="http://schemas.openxmlformats.org/package/2006/relationships"><Relationship Id="rId2" Type="http://schemas.openxmlformats.org/officeDocument/2006/relationships/slide" Target="../slides/slide494.xml"/><Relationship Id="rId1" Type="http://schemas.openxmlformats.org/officeDocument/2006/relationships/notesMaster" Target="../notesMasters/notesMaster1.xml"/></Relationships>
</file>

<file path=ppt/notesSlides/_rels/notesSlide359.xml.rels><?xml version="1.0" encoding="UTF-8" standalone="yes"?>
<Relationships xmlns="http://schemas.openxmlformats.org/package/2006/relationships"><Relationship Id="rId2" Type="http://schemas.openxmlformats.org/officeDocument/2006/relationships/slide" Target="../slides/slide49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60.xml.rels><?xml version="1.0" encoding="UTF-8" standalone="yes"?>
<Relationships xmlns="http://schemas.openxmlformats.org/package/2006/relationships"><Relationship Id="rId2" Type="http://schemas.openxmlformats.org/officeDocument/2006/relationships/slide" Target="../slides/slide496.xml"/><Relationship Id="rId1" Type="http://schemas.openxmlformats.org/officeDocument/2006/relationships/notesMaster" Target="../notesMasters/notesMaster1.xml"/></Relationships>
</file>

<file path=ppt/notesSlides/_rels/notesSlide361.xml.rels><?xml version="1.0" encoding="UTF-8" standalone="yes"?>
<Relationships xmlns="http://schemas.openxmlformats.org/package/2006/relationships"><Relationship Id="rId2" Type="http://schemas.openxmlformats.org/officeDocument/2006/relationships/slide" Target="../slides/slide497.xml"/><Relationship Id="rId1" Type="http://schemas.openxmlformats.org/officeDocument/2006/relationships/notesMaster" Target="../notesMasters/notesMaster1.xml"/></Relationships>
</file>

<file path=ppt/notesSlides/_rels/notesSlide362.xml.rels><?xml version="1.0" encoding="UTF-8" standalone="yes"?>
<Relationships xmlns="http://schemas.openxmlformats.org/package/2006/relationships"><Relationship Id="rId2" Type="http://schemas.openxmlformats.org/officeDocument/2006/relationships/slide" Target="../slides/slide499.xml"/><Relationship Id="rId1" Type="http://schemas.openxmlformats.org/officeDocument/2006/relationships/notesMaster" Target="../notesMasters/notesMaster1.xml"/></Relationships>
</file>

<file path=ppt/notesSlides/_rels/notesSlide363.xml.rels><?xml version="1.0" encoding="UTF-8" standalone="yes"?>
<Relationships xmlns="http://schemas.openxmlformats.org/package/2006/relationships"><Relationship Id="rId2" Type="http://schemas.openxmlformats.org/officeDocument/2006/relationships/slide" Target="../slides/slide500.xml"/><Relationship Id="rId1" Type="http://schemas.openxmlformats.org/officeDocument/2006/relationships/notesMaster" Target="../notesMasters/notesMaster1.xml"/></Relationships>
</file>

<file path=ppt/notesSlides/_rels/notesSlide364.xml.rels><?xml version="1.0" encoding="UTF-8" standalone="yes"?>
<Relationships xmlns="http://schemas.openxmlformats.org/package/2006/relationships"><Relationship Id="rId2" Type="http://schemas.openxmlformats.org/officeDocument/2006/relationships/slide" Target="../slides/slide501.xml"/><Relationship Id="rId1" Type="http://schemas.openxmlformats.org/officeDocument/2006/relationships/notesMaster" Target="../notesMasters/notesMaster1.xml"/></Relationships>
</file>

<file path=ppt/notesSlides/_rels/notesSlide365.xml.rels><?xml version="1.0" encoding="UTF-8" standalone="yes"?>
<Relationships xmlns="http://schemas.openxmlformats.org/package/2006/relationships"><Relationship Id="rId2" Type="http://schemas.openxmlformats.org/officeDocument/2006/relationships/slide" Target="../slides/slide502.xml"/><Relationship Id="rId1" Type="http://schemas.openxmlformats.org/officeDocument/2006/relationships/notesMaster" Target="../notesMasters/notesMaster1.xml"/></Relationships>
</file>

<file path=ppt/notesSlides/_rels/notesSlide366.xml.rels><?xml version="1.0" encoding="UTF-8" standalone="yes"?>
<Relationships xmlns="http://schemas.openxmlformats.org/package/2006/relationships"><Relationship Id="rId2" Type="http://schemas.openxmlformats.org/officeDocument/2006/relationships/slide" Target="../slides/slide504.xml"/><Relationship Id="rId1" Type="http://schemas.openxmlformats.org/officeDocument/2006/relationships/notesMaster" Target="../notesMasters/notesMaster1.xml"/></Relationships>
</file>

<file path=ppt/notesSlides/_rels/notesSlide367.xml.rels><?xml version="1.0" encoding="UTF-8" standalone="yes"?>
<Relationships xmlns="http://schemas.openxmlformats.org/package/2006/relationships"><Relationship Id="rId2" Type="http://schemas.openxmlformats.org/officeDocument/2006/relationships/slide" Target="../slides/slide505.xml"/><Relationship Id="rId1" Type="http://schemas.openxmlformats.org/officeDocument/2006/relationships/notesMaster" Target="../notesMasters/notesMaster1.xml"/></Relationships>
</file>

<file path=ppt/notesSlides/_rels/notesSlide368.xml.rels><?xml version="1.0" encoding="UTF-8" standalone="yes"?>
<Relationships xmlns="http://schemas.openxmlformats.org/package/2006/relationships"><Relationship Id="rId2" Type="http://schemas.openxmlformats.org/officeDocument/2006/relationships/slide" Target="../slides/slide506.xml"/><Relationship Id="rId1" Type="http://schemas.openxmlformats.org/officeDocument/2006/relationships/notesMaster" Target="../notesMasters/notesMaster1.xml"/></Relationships>
</file>

<file path=ppt/notesSlides/_rels/notesSlide369.xml.rels><?xml version="1.0" encoding="UTF-8" standalone="yes"?>
<Relationships xmlns="http://schemas.openxmlformats.org/package/2006/relationships"><Relationship Id="rId2" Type="http://schemas.openxmlformats.org/officeDocument/2006/relationships/slide" Target="../slides/slide50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70.xml.rels><?xml version="1.0" encoding="UTF-8" standalone="yes"?>
<Relationships xmlns="http://schemas.openxmlformats.org/package/2006/relationships"><Relationship Id="rId2" Type="http://schemas.openxmlformats.org/officeDocument/2006/relationships/slide" Target="../slides/slide508.xml"/><Relationship Id="rId1" Type="http://schemas.openxmlformats.org/officeDocument/2006/relationships/notesMaster" Target="../notesMasters/notesMaster1.xml"/></Relationships>
</file>

<file path=ppt/notesSlides/_rels/notesSlide371.xml.rels><?xml version="1.0" encoding="UTF-8" standalone="yes"?>
<Relationships xmlns="http://schemas.openxmlformats.org/package/2006/relationships"><Relationship Id="rId2" Type="http://schemas.openxmlformats.org/officeDocument/2006/relationships/slide" Target="../slides/slide51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10</a:t>
            </a:fld>
            <a:endParaRPr lang="ko-KR" altLang="en-US"/>
          </a:p>
        </p:txBody>
      </p:sp>
    </p:spTree>
    <p:extLst>
      <p:ext uri="{BB962C8B-B14F-4D97-AF65-F5344CB8AC3E}">
        <p14:creationId xmlns:p14="http://schemas.microsoft.com/office/powerpoint/2010/main" val="40596597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34</a:t>
            </a:fld>
            <a:endParaRPr lang="ko-KR" altLang="en-US"/>
          </a:p>
        </p:txBody>
      </p:sp>
    </p:spTree>
    <p:extLst>
      <p:ext uri="{BB962C8B-B14F-4D97-AF65-F5344CB8AC3E}">
        <p14:creationId xmlns:p14="http://schemas.microsoft.com/office/powerpoint/2010/main" val="2458359133"/>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161</a:t>
            </a:fld>
            <a:endParaRPr lang="ko-KR" altLang="en-US"/>
          </a:p>
        </p:txBody>
      </p:sp>
    </p:spTree>
    <p:extLst>
      <p:ext uri="{BB962C8B-B14F-4D97-AF65-F5344CB8AC3E}">
        <p14:creationId xmlns:p14="http://schemas.microsoft.com/office/powerpoint/2010/main" val="1494635269"/>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162</a:t>
            </a:fld>
            <a:endParaRPr lang="ko-KR" altLang="en-US"/>
          </a:p>
        </p:txBody>
      </p:sp>
    </p:spTree>
    <p:extLst>
      <p:ext uri="{BB962C8B-B14F-4D97-AF65-F5344CB8AC3E}">
        <p14:creationId xmlns:p14="http://schemas.microsoft.com/office/powerpoint/2010/main" val="655980312"/>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163</a:t>
            </a:fld>
            <a:endParaRPr lang="ko-KR" altLang="en-US"/>
          </a:p>
        </p:txBody>
      </p:sp>
    </p:spTree>
    <p:extLst>
      <p:ext uri="{BB962C8B-B14F-4D97-AF65-F5344CB8AC3E}">
        <p14:creationId xmlns:p14="http://schemas.microsoft.com/office/powerpoint/2010/main" val="31698989"/>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165</a:t>
            </a:fld>
            <a:endParaRPr lang="ko-KR" altLang="en-US"/>
          </a:p>
        </p:txBody>
      </p:sp>
    </p:spTree>
    <p:extLst>
      <p:ext uri="{BB962C8B-B14F-4D97-AF65-F5344CB8AC3E}">
        <p14:creationId xmlns:p14="http://schemas.microsoft.com/office/powerpoint/2010/main" val="2578312807"/>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166</a:t>
            </a:fld>
            <a:endParaRPr lang="ko-KR" altLang="en-US"/>
          </a:p>
        </p:txBody>
      </p:sp>
    </p:spTree>
    <p:extLst>
      <p:ext uri="{BB962C8B-B14F-4D97-AF65-F5344CB8AC3E}">
        <p14:creationId xmlns:p14="http://schemas.microsoft.com/office/powerpoint/2010/main" val="1531785840"/>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167</a:t>
            </a:fld>
            <a:endParaRPr lang="ko-KR" altLang="en-US"/>
          </a:p>
        </p:txBody>
      </p:sp>
    </p:spTree>
    <p:extLst>
      <p:ext uri="{BB962C8B-B14F-4D97-AF65-F5344CB8AC3E}">
        <p14:creationId xmlns:p14="http://schemas.microsoft.com/office/powerpoint/2010/main" val="1071168849"/>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168</a:t>
            </a:fld>
            <a:endParaRPr lang="ko-KR" altLang="en-US"/>
          </a:p>
        </p:txBody>
      </p:sp>
    </p:spTree>
    <p:extLst>
      <p:ext uri="{BB962C8B-B14F-4D97-AF65-F5344CB8AC3E}">
        <p14:creationId xmlns:p14="http://schemas.microsoft.com/office/powerpoint/2010/main" val="3968507542"/>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169</a:t>
            </a:fld>
            <a:endParaRPr lang="ko-KR" altLang="en-US"/>
          </a:p>
        </p:txBody>
      </p:sp>
    </p:spTree>
    <p:extLst>
      <p:ext uri="{BB962C8B-B14F-4D97-AF65-F5344CB8AC3E}">
        <p14:creationId xmlns:p14="http://schemas.microsoft.com/office/powerpoint/2010/main" val="2240289397"/>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172</a:t>
            </a:fld>
            <a:endParaRPr lang="ko-KR" altLang="en-US"/>
          </a:p>
        </p:txBody>
      </p:sp>
    </p:spTree>
    <p:extLst>
      <p:ext uri="{BB962C8B-B14F-4D97-AF65-F5344CB8AC3E}">
        <p14:creationId xmlns:p14="http://schemas.microsoft.com/office/powerpoint/2010/main" val="1207807379"/>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6F6C26-8782-A237-7AEB-F87BAAD3885C}"/>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51B78F0A-A9E3-4088-AB0D-6B6ED4844BC1}"/>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F70AC522-8378-D56E-F0FE-97838A372004}"/>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D6D65AFF-4D60-5E6A-56A8-84E2C0517AF0}"/>
              </a:ext>
            </a:extLst>
          </p:cNvPr>
          <p:cNvSpPr>
            <a:spLocks noGrp="1"/>
          </p:cNvSpPr>
          <p:nvPr>
            <p:ph type="sldNum" sz="quarter" idx="5"/>
          </p:nvPr>
        </p:nvSpPr>
        <p:spPr/>
        <p:txBody>
          <a:bodyPr/>
          <a:lstStyle/>
          <a:p>
            <a:fld id="{B5389857-5745-4489-9591-8F76802FE21B}" type="slidenum">
              <a:rPr lang="ko-KR" altLang="en-US" smtClean="0"/>
              <a:t>173</a:t>
            </a:fld>
            <a:endParaRPr lang="ko-KR" altLang="en-US"/>
          </a:p>
        </p:txBody>
      </p:sp>
    </p:spTree>
    <p:extLst>
      <p:ext uri="{BB962C8B-B14F-4D97-AF65-F5344CB8AC3E}">
        <p14:creationId xmlns:p14="http://schemas.microsoft.com/office/powerpoint/2010/main" val="30853068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35</a:t>
            </a:fld>
            <a:endParaRPr lang="ko-KR" altLang="en-US"/>
          </a:p>
        </p:txBody>
      </p:sp>
    </p:spTree>
    <p:extLst>
      <p:ext uri="{BB962C8B-B14F-4D97-AF65-F5344CB8AC3E}">
        <p14:creationId xmlns:p14="http://schemas.microsoft.com/office/powerpoint/2010/main" val="4284192171"/>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09DDB3-8F9D-79BA-9310-0D7F5A41C853}"/>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C61FBDEC-050B-B48A-3E6D-487ACBD67295}"/>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4EEDC4BD-4BC4-AD5C-115F-D7206F82BDB6}"/>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5419DFEA-FAD7-D429-23DC-2D3B893556A9}"/>
              </a:ext>
            </a:extLst>
          </p:cNvPr>
          <p:cNvSpPr>
            <a:spLocks noGrp="1"/>
          </p:cNvSpPr>
          <p:nvPr>
            <p:ph type="sldNum" sz="quarter" idx="5"/>
          </p:nvPr>
        </p:nvSpPr>
        <p:spPr/>
        <p:txBody>
          <a:bodyPr/>
          <a:lstStyle/>
          <a:p>
            <a:fld id="{B5389857-5745-4489-9591-8F76802FE21B}" type="slidenum">
              <a:rPr lang="ko-KR" altLang="en-US" smtClean="0"/>
              <a:t>174</a:t>
            </a:fld>
            <a:endParaRPr lang="ko-KR" altLang="en-US"/>
          </a:p>
        </p:txBody>
      </p:sp>
    </p:spTree>
    <p:extLst>
      <p:ext uri="{BB962C8B-B14F-4D97-AF65-F5344CB8AC3E}">
        <p14:creationId xmlns:p14="http://schemas.microsoft.com/office/powerpoint/2010/main" val="2772887364"/>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691560-DDD7-1BA4-8CBE-CACE7CF8D3AA}"/>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2B717B51-1356-653C-AF93-C80CF864D1BC}"/>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1B6981F9-2D29-37DA-8C12-24903A399EF3}"/>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E68F6FC1-8C51-BCE2-6F44-D103E68E3D03}"/>
              </a:ext>
            </a:extLst>
          </p:cNvPr>
          <p:cNvSpPr>
            <a:spLocks noGrp="1"/>
          </p:cNvSpPr>
          <p:nvPr>
            <p:ph type="sldNum" sz="quarter" idx="5"/>
          </p:nvPr>
        </p:nvSpPr>
        <p:spPr/>
        <p:txBody>
          <a:bodyPr/>
          <a:lstStyle/>
          <a:p>
            <a:fld id="{B5389857-5745-4489-9591-8F76802FE21B}" type="slidenum">
              <a:rPr lang="ko-KR" altLang="en-US" smtClean="0"/>
              <a:t>175</a:t>
            </a:fld>
            <a:endParaRPr lang="ko-KR" altLang="en-US"/>
          </a:p>
        </p:txBody>
      </p:sp>
    </p:spTree>
    <p:extLst>
      <p:ext uri="{BB962C8B-B14F-4D97-AF65-F5344CB8AC3E}">
        <p14:creationId xmlns:p14="http://schemas.microsoft.com/office/powerpoint/2010/main" val="4087906736"/>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D3D53B-F148-0486-B906-E097FD6F07CB}"/>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01F9F539-E9BE-463B-2DCC-0E4E53859F07}"/>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301EFD24-741C-F07E-0E98-9B03CD0DCBFA}"/>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DE2C9388-6CB6-AAE7-7566-C9AA043D6273}"/>
              </a:ext>
            </a:extLst>
          </p:cNvPr>
          <p:cNvSpPr>
            <a:spLocks noGrp="1"/>
          </p:cNvSpPr>
          <p:nvPr>
            <p:ph type="sldNum" sz="quarter" idx="5"/>
          </p:nvPr>
        </p:nvSpPr>
        <p:spPr/>
        <p:txBody>
          <a:bodyPr/>
          <a:lstStyle/>
          <a:p>
            <a:fld id="{B5389857-5745-4489-9591-8F76802FE21B}" type="slidenum">
              <a:rPr lang="ko-KR" altLang="en-US" smtClean="0"/>
              <a:t>176</a:t>
            </a:fld>
            <a:endParaRPr lang="ko-KR" altLang="en-US"/>
          </a:p>
        </p:txBody>
      </p:sp>
    </p:spTree>
    <p:extLst>
      <p:ext uri="{BB962C8B-B14F-4D97-AF65-F5344CB8AC3E}">
        <p14:creationId xmlns:p14="http://schemas.microsoft.com/office/powerpoint/2010/main" val="1455402927"/>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1CEC89-9821-E6A8-EC7E-8E7D631CBFBB}"/>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0FE747B9-EC61-DEAE-C4D4-11A3A5AE15F5}"/>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DBB0C80A-BD58-5027-FDE7-416921C5E833}"/>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7825827A-2B5B-229A-67C0-F1932830B398}"/>
              </a:ext>
            </a:extLst>
          </p:cNvPr>
          <p:cNvSpPr>
            <a:spLocks noGrp="1"/>
          </p:cNvSpPr>
          <p:nvPr>
            <p:ph type="sldNum" sz="quarter" idx="5"/>
          </p:nvPr>
        </p:nvSpPr>
        <p:spPr/>
        <p:txBody>
          <a:bodyPr/>
          <a:lstStyle/>
          <a:p>
            <a:fld id="{B5389857-5745-4489-9591-8F76802FE21B}" type="slidenum">
              <a:rPr lang="ko-KR" altLang="en-US" smtClean="0"/>
              <a:t>177</a:t>
            </a:fld>
            <a:endParaRPr lang="ko-KR" altLang="en-US"/>
          </a:p>
        </p:txBody>
      </p:sp>
    </p:spTree>
    <p:extLst>
      <p:ext uri="{BB962C8B-B14F-4D97-AF65-F5344CB8AC3E}">
        <p14:creationId xmlns:p14="http://schemas.microsoft.com/office/powerpoint/2010/main" val="2533210234"/>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87DD72-6F69-37F7-9773-B214E3BB705E}"/>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0846089D-9576-0DBE-050C-6DF9CF0621E2}"/>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D6BA7355-BA43-9625-A745-2CDB78EB9BE5}"/>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46325A4C-B164-3441-B71B-DA62CA1559E9}"/>
              </a:ext>
            </a:extLst>
          </p:cNvPr>
          <p:cNvSpPr>
            <a:spLocks noGrp="1"/>
          </p:cNvSpPr>
          <p:nvPr>
            <p:ph type="sldNum" sz="quarter" idx="5"/>
          </p:nvPr>
        </p:nvSpPr>
        <p:spPr/>
        <p:txBody>
          <a:bodyPr/>
          <a:lstStyle/>
          <a:p>
            <a:fld id="{B5389857-5745-4489-9591-8F76802FE21B}" type="slidenum">
              <a:rPr lang="ko-KR" altLang="en-US" smtClean="0"/>
              <a:t>178</a:t>
            </a:fld>
            <a:endParaRPr lang="ko-KR" altLang="en-US"/>
          </a:p>
        </p:txBody>
      </p:sp>
    </p:spTree>
    <p:extLst>
      <p:ext uri="{BB962C8B-B14F-4D97-AF65-F5344CB8AC3E}">
        <p14:creationId xmlns:p14="http://schemas.microsoft.com/office/powerpoint/2010/main" val="1871870562"/>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180</a:t>
            </a:fld>
            <a:endParaRPr lang="ko-KR" altLang="en-US"/>
          </a:p>
        </p:txBody>
      </p:sp>
    </p:spTree>
    <p:extLst>
      <p:ext uri="{BB962C8B-B14F-4D97-AF65-F5344CB8AC3E}">
        <p14:creationId xmlns:p14="http://schemas.microsoft.com/office/powerpoint/2010/main" val="2707824186"/>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BEFED0-8ED4-6624-0796-BAA36FDE3E0C}"/>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9C1B474A-FD7E-BF03-99B1-1B56956231C5}"/>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1D5B8F36-1831-FE43-0490-DEECA58B09A9}"/>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089D67D8-952F-099B-24BB-6953B697ACE8}"/>
              </a:ext>
            </a:extLst>
          </p:cNvPr>
          <p:cNvSpPr>
            <a:spLocks noGrp="1"/>
          </p:cNvSpPr>
          <p:nvPr>
            <p:ph type="sldNum" sz="quarter" idx="5"/>
          </p:nvPr>
        </p:nvSpPr>
        <p:spPr/>
        <p:txBody>
          <a:bodyPr/>
          <a:lstStyle/>
          <a:p>
            <a:fld id="{B5389857-5745-4489-9591-8F76802FE21B}" type="slidenum">
              <a:rPr lang="ko-KR" altLang="en-US" smtClean="0"/>
              <a:t>181</a:t>
            </a:fld>
            <a:endParaRPr lang="ko-KR" altLang="en-US"/>
          </a:p>
        </p:txBody>
      </p:sp>
    </p:spTree>
    <p:extLst>
      <p:ext uri="{BB962C8B-B14F-4D97-AF65-F5344CB8AC3E}">
        <p14:creationId xmlns:p14="http://schemas.microsoft.com/office/powerpoint/2010/main" val="162286525"/>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46522D-C98C-A63D-2D6F-016426F11185}"/>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DC54BD38-2475-D5F3-3D07-DDFA7E7E9365}"/>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ED6E338A-9264-8A1B-0B03-C5552CF59606}"/>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5FF064EE-26BD-C88D-4B0B-F3662FE7C3E2}"/>
              </a:ext>
            </a:extLst>
          </p:cNvPr>
          <p:cNvSpPr>
            <a:spLocks noGrp="1"/>
          </p:cNvSpPr>
          <p:nvPr>
            <p:ph type="sldNum" sz="quarter" idx="5"/>
          </p:nvPr>
        </p:nvSpPr>
        <p:spPr/>
        <p:txBody>
          <a:bodyPr/>
          <a:lstStyle/>
          <a:p>
            <a:fld id="{B5389857-5745-4489-9591-8F76802FE21B}" type="slidenum">
              <a:rPr lang="ko-KR" altLang="en-US" smtClean="0"/>
              <a:t>182</a:t>
            </a:fld>
            <a:endParaRPr lang="ko-KR" altLang="en-US"/>
          </a:p>
        </p:txBody>
      </p:sp>
    </p:spTree>
    <p:extLst>
      <p:ext uri="{BB962C8B-B14F-4D97-AF65-F5344CB8AC3E}">
        <p14:creationId xmlns:p14="http://schemas.microsoft.com/office/powerpoint/2010/main" val="3849438167"/>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184</a:t>
            </a:fld>
            <a:endParaRPr lang="ko-KR" altLang="en-US"/>
          </a:p>
        </p:txBody>
      </p:sp>
    </p:spTree>
    <p:extLst>
      <p:ext uri="{BB962C8B-B14F-4D97-AF65-F5344CB8AC3E}">
        <p14:creationId xmlns:p14="http://schemas.microsoft.com/office/powerpoint/2010/main" val="433222046"/>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DF4DC9-2B2A-39D4-7AE8-9A1CA20CF59E}"/>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77BF60F3-5C67-9CEB-8B17-48DD2BD91D9E}"/>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BD14658E-282F-C5D4-183E-C79CC4815557}"/>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C17260E7-4714-3002-1E91-AA2BC7B55F16}"/>
              </a:ext>
            </a:extLst>
          </p:cNvPr>
          <p:cNvSpPr>
            <a:spLocks noGrp="1"/>
          </p:cNvSpPr>
          <p:nvPr>
            <p:ph type="sldNum" sz="quarter" idx="5"/>
          </p:nvPr>
        </p:nvSpPr>
        <p:spPr/>
        <p:txBody>
          <a:bodyPr/>
          <a:lstStyle/>
          <a:p>
            <a:fld id="{B5389857-5745-4489-9591-8F76802FE21B}" type="slidenum">
              <a:rPr lang="ko-KR" altLang="en-US" smtClean="0"/>
              <a:t>185</a:t>
            </a:fld>
            <a:endParaRPr lang="ko-KR" altLang="en-US"/>
          </a:p>
        </p:txBody>
      </p:sp>
    </p:spTree>
    <p:extLst>
      <p:ext uri="{BB962C8B-B14F-4D97-AF65-F5344CB8AC3E}">
        <p14:creationId xmlns:p14="http://schemas.microsoft.com/office/powerpoint/2010/main" val="42440603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36</a:t>
            </a:fld>
            <a:endParaRPr lang="ko-KR" altLang="en-US"/>
          </a:p>
        </p:txBody>
      </p:sp>
    </p:spTree>
    <p:extLst>
      <p:ext uri="{BB962C8B-B14F-4D97-AF65-F5344CB8AC3E}">
        <p14:creationId xmlns:p14="http://schemas.microsoft.com/office/powerpoint/2010/main" val="3594490955"/>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D627FB-7479-AB9A-4D5B-2F54AB86222D}"/>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C1354804-409F-1D51-9450-22AD85B41032}"/>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9FBB3F47-CF2D-EA0A-3922-3096E2B69B75}"/>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E4449D09-583C-C9AF-D1E2-554C894AC92C}"/>
              </a:ext>
            </a:extLst>
          </p:cNvPr>
          <p:cNvSpPr>
            <a:spLocks noGrp="1"/>
          </p:cNvSpPr>
          <p:nvPr>
            <p:ph type="sldNum" sz="quarter" idx="5"/>
          </p:nvPr>
        </p:nvSpPr>
        <p:spPr/>
        <p:txBody>
          <a:bodyPr/>
          <a:lstStyle/>
          <a:p>
            <a:fld id="{B5389857-5745-4489-9591-8F76802FE21B}" type="slidenum">
              <a:rPr lang="ko-KR" altLang="en-US" smtClean="0"/>
              <a:t>186</a:t>
            </a:fld>
            <a:endParaRPr lang="ko-KR" altLang="en-US"/>
          </a:p>
        </p:txBody>
      </p:sp>
    </p:spTree>
    <p:extLst>
      <p:ext uri="{BB962C8B-B14F-4D97-AF65-F5344CB8AC3E}">
        <p14:creationId xmlns:p14="http://schemas.microsoft.com/office/powerpoint/2010/main" val="3325126623"/>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74E53E-B129-A776-0E81-F7558E6C70E7}"/>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89D90CD5-CA16-4612-6E68-621CCCCC2018}"/>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CEB85120-8100-C2E3-5316-2821DFE9A556}"/>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61EBEF95-B731-0660-382A-A4F0653BC057}"/>
              </a:ext>
            </a:extLst>
          </p:cNvPr>
          <p:cNvSpPr>
            <a:spLocks noGrp="1"/>
          </p:cNvSpPr>
          <p:nvPr>
            <p:ph type="sldNum" sz="quarter" idx="5"/>
          </p:nvPr>
        </p:nvSpPr>
        <p:spPr/>
        <p:txBody>
          <a:bodyPr/>
          <a:lstStyle/>
          <a:p>
            <a:fld id="{B5389857-5745-4489-9591-8F76802FE21B}" type="slidenum">
              <a:rPr lang="ko-KR" altLang="en-US" smtClean="0"/>
              <a:t>187</a:t>
            </a:fld>
            <a:endParaRPr lang="ko-KR" altLang="en-US"/>
          </a:p>
        </p:txBody>
      </p:sp>
    </p:spTree>
    <p:extLst>
      <p:ext uri="{BB962C8B-B14F-4D97-AF65-F5344CB8AC3E}">
        <p14:creationId xmlns:p14="http://schemas.microsoft.com/office/powerpoint/2010/main" val="945746530"/>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FB29F1-D6D2-A61F-3B30-C0752D7D233B}"/>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7D584AF7-B7BE-CD3A-B8D9-31E8F29D0A66}"/>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9EE55B35-33B9-F352-5407-B13D94546711}"/>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37B2D2AB-1086-167B-0141-02DE15C58805}"/>
              </a:ext>
            </a:extLst>
          </p:cNvPr>
          <p:cNvSpPr>
            <a:spLocks noGrp="1"/>
          </p:cNvSpPr>
          <p:nvPr>
            <p:ph type="sldNum" sz="quarter" idx="5"/>
          </p:nvPr>
        </p:nvSpPr>
        <p:spPr/>
        <p:txBody>
          <a:bodyPr/>
          <a:lstStyle/>
          <a:p>
            <a:fld id="{B5389857-5745-4489-9591-8F76802FE21B}" type="slidenum">
              <a:rPr lang="ko-KR" altLang="en-US" smtClean="0"/>
              <a:t>188</a:t>
            </a:fld>
            <a:endParaRPr lang="ko-KR" altLang="en-US"/>
          </a:p>
        </p:txBody>
      </p:sp>
    </p:spTree>
    <p:extLst>
      <p:ext uri="{BB962C8B-B14F-4D97-AF65-F5344CB8AC3E}">
        <p14:creationId xmlns:p14="http://schemas.microsoft.com/office/powerpoint/2010/main" val="2550835865"/>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189</a:t>
            </a:fld>
            <a:endParaRPr lang="ko-KR" altLang="en-US"/>
          </a:p>
        </p:txBody>
      </p:sp>
    </p:spTree>
    <p:extLst>
      <p:ext uri="{BB962C8B-B14F-4D97-AF65-F5344CB8AC3E}">
        <p14:creationId xmlns:p14="http://schemas.microsoft.com/office/powerpoint/2010/main" val="1909381922"/>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190</a:t>
            </a:fld>
            <a:endParaRPr lang="ko-KR" altLang="en-US"/>
          </a:p>
        </p:txBody>
      </p:sp>
    </p:spTree>
    <p:extLst>
      <p:ext uri="{BB962C8B-B14F-4D97-AF65-F5344CB8AC3E}">
        <p14:creationId xmlns:p14="http://schemas.microsoft.com/office/powerpoint/2010/main" val="3034233699"/>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192</a:t>
            </a:fld>
            <a:endParaRPr lang="ko-KR" altLang="en-US"/>
          </a:p>
        </p:txBody>
      </p:sp>
    </p:spTree>
    <p:extLst>
      <p:ext uri="{BB962C8B-B14F-4D97-AF65-F5344CB8AC3E}">
        <p14:creationId xmlns:p14="http://schemas.microsoft.com/office/powerpoint/2010/main" val="2309893520"/>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193</a:t>
            </a:fld>
            <a:endParaRPr lang="ko-KR" altLang="en-US"/>
          </a:p>
        </p:txBody>
      </p:sp>
    </p:spTree>
    <p:extLst>
      <p:ext uri="{BB962C8B-B14F-4D97-AF65-F5344CB8AC3E}">
        <p14:creationId xmlns:p14="http://schemas.microsoft.com/office/powerpoint/2010/main" val="55539068"/>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925247-F858-F47C-A956-14FD40BF96FA}"/>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07ACF1A9-91EE-7274-31D3-62F388C62251}"/>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CBC281F9-9482-8E3A-6098-94564F66E301}"/>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2DC77EA2-BC61-33FD-745D-212D01602A13}"/>
              </a:ext>
            </a:extLst>
          </p:cNvPr>
          <p:cNvSpPr>
            <a:spLocks noGrp="1"/>
          </p:cNvSpPr>
          <p:nvPr>
            <p:ph type="sldNum" sz="quarter" idx="5"/>
          </p:nvPr>
        </p:nvSpPr>
        <p:spPr/>
        <p:txBody>
          <a:bodyPr/>
          <a:lstStyle/>
          <a:p>
            <a:fld id="{B5389857-5745-4489-9591-8F76802FE21B}" type="slidenum">
              <a:rPr lang="ko-KR" altLang="en-US" smtClean="0"/>
              <a:t>194</a:t>
            </a:fld>
            <a:endParaRPr lang="ko-KR" altLang="en-US"/>
          </a:p>
        </p:txBody>
      </p:sp>
    </p:spTree>
    <p:extLst>
      <p:ext uri="{BB962C8B-B14F-4D97-AF65-F5344CB8AC3E}">
        <p14:creationId xmlns:p14="http://schemas.microsoft.com/office/powerpoint/2010/main" val="3917119908"/>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195</a:t>
            </a:fld>
            <a:endParaRPr lang="ko-KR" altLang="en-US"/>
          </a:p>
        </p:txBody>
      </p:sp>
    </p:spTree>
    <p:extLst>
      <p:ext uri="{BB962C8B-B14F-4D97-AF65-F5344CB8AC3E}">
        <p14:creationId xmlns:p14="http://schemas.microsoft.com/office/powerpoint/2010/main" val="1418279749"/>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196</a:t>
            </a:fld>
            <a:endParaRPr lang="ko-KR" altLang="en-US"/>
          </a:p>
        </p:txBody>
      </p:sp>
    </p:spTree>
    <p:extLst>
      <p:ext uri="{BB962C8B-B14F-4D97-AF65-F5344CB8AC3E}">
        <p14:creationId xmlns:p14="http://schemas.microsoft.com/office/powerpoint/2010/main" val="21997378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37</a:t>
            </a:fld>
            <a:endParaRPr lang="ko-KR" altLang="en-US"/>
          </a:p>
        </p:txBody>
      </p:sp>
    </p:spTree>
    <p:extLst>
      <p:ext uri="{BB962C8B-B14F-4D97-AF65-F5344CB8AC3E}">
        <p14:creationId xmlns:p14="http://schemas.microsoft.com/office/powerpoint/2010/main" val="2290548093"/>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198</a:t>
            </a:fld>
            <a:endParaRPr lang="ko-KR" altLang="en-US"/>
          </a:p>
        </p:txBody>
      </p:sp>
    </p:spTree>
    <p:extLst>
      <p:ext uri="{BB962C8B-B14F-4D97-AF65-F5344CB8AC3E}">
        <p14:creationId xmlns:p14="http://schemas.microsoft.com/office/powerpoint/2010/main" val="929702183"/>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199</a:t>
            </a:fld>
            <a:endParaRPr lang="ko-KR" altLang="en-US"/>
          </a:p>
        </p:txBody>
      </p:sp>
    </p:spTree>
    <p:extLst>
      <p:ext uri="{BB962C8B-B14F-4D97-AF65-F5344CB8AC3E}">
        <p14:creationId xmlns:p14="http://schemas.microsoft.com/office/powerpoint/2010/main" val="1512955358"/>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200</a:t>
            </a:fld>
            <a:endParaRPr lang="ko-KR" altLang="en-US"/>
          </a:p>
        </p:txBody>
      </p:sp>
    </p:spTree>
    <p:extLst>
      <p:ext uri="{BB962C8B-B14F-4D97-AF65-F5344CB8AC3E}">
        <p14:creationId xmlns:p14="http://schemas.microsoft.com/office/powerpoint/2010/main" val="549720441"/>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202</a:t>
            </a:fld>
            <a:endParaRPr lang="ko-KR" altLang="en-US"/>
          </a:p>
        </p:txBody>
      </p:sp>
    </p:spTree>
    <p:extLst>
      <p:ext uri="{BB962C8B-B14F-4D97-AF65-F5344CB8AC3E}">
        <p14:creationId xmlns:p14="http://schemas.microsoft.com/office/powerpoint/2010/main" val="595674049"/>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203</a:t>
            </a:fld>
            <a:endParaRPr lang="ko-KR" altLang="en-US"/>
          </a:p>
        </p:txBody>
      </p:sp>
    </p:spTree>
    <p:extLst>
      <p:ext uri="{BB962C8B-B14F-4D97-AF65-F5344CB8AC3E}">
        <p14:creationId xmlns:p14="http://schemas.microsoft.com/office/powerpoint/2010/main" val="2417336834"/>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204</a:t>
            </a:fld>
            <a:endParaRPr lang="ko-KR" altLang="en-US"/>
          </a:p>
        </p:txBody>
      </p:sp>
    </p:spTree>
    <p:extLst>
      <p:ext uri="{BB962C8B-B14F-4D97-AF65-F5344CB8AC3E}">
        <p14:creationId xmlns:p14="http://schemas.microsoft.com/office/powerpoint/2010/main" val="3869642985"/>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205</a:t>
            </a:fld>
            <a:endParaRPr lang="ko-KR" altLang="en-US"/>
          </a:p>
        </p:txBody>
      </p:sp>
    </p:spTree>
    <p:extLst>
      <p:ext uri="{BB962C8B-B14F-4D97-AF65-F5344CB8AC3E}">
        <p14:creationId xmlns:p14="http://schemas.microsoft.com/office/powerpoint/2010/main" val="1645565290"/>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206</a:t>
            </a:fld>
            <a:endParaRPr lang="ko-KR" altLang="en-US"/>
          </a:p>
        </p:txBody>
      </p:sp>
    </p:spTree>
    <p:extLst>
      <p:ext uri="{BB962C8B-B14F-4D97-AF65-F5344CB8AC3E}">
        <p14:creationId xmlns:p14="http://schemas.microsoft.com/office/powerpoint/2010/main" val="445739083"/>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208</a:t>
            </a:fld>
            <a:endParaRPr lang="ko-KR" altLang="en-US"/>
          </a:p>
        </p:txBody>
      </p:sp>
    </p:spTree>
    <p:extLst>
      <p:ext uri="{BB962C8B-B14F-4D97-AF65-F5344CB8AC3E}">
        <p14:creationId xmlns:p14="http://schemas.microsoft.com/office/powerpoint/2010/main" val="3619503735"/>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83953C-6C8F-E8C3-FC56-45FA1E570B62}"/>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BE46CF09-2CA1-77EC-7D3E-3BA5CA06DC0C}"/>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43499340-44F5-52C6-559D-077FBAF4E45F}"/>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F104A836-7613-3F0F-4DAE-63CCEEA80F1D}"/>
              </a:ext>
            </a:extLst>
          </p:cNvPr>
          <p:cNvSpPr>
            <a:spLocks noGrp="1"/>
          </p:cNvSpPr>
          <p:nvPr>
            <p:ph type="sldNum" sz="quarter" idx="5"/>
          </p:nvPr>
        </p:nvSpPr>
        <p:spPr/>
        <p:txBody>
          <a:bodyPr/>
          <a:lstStyle/>
          <a:p>
            <a:fld id="{B5389857-5745-4489-9591-8F76802FE21B}" type="slidenum">
              <a:rPr lang="ko-KR" altLang="en-US" smtClean="0"/>
              <a:t>209</a:t>
            </a:fld>
            <a:endParaRPr lang="ko-KR" altLang="en-US"/>
          </a:p>
        </p:txBody>
      </p:sp>
    </p:spTree>
    <p:extLst>
      <p:ext uri="{BB962C8B-B14F-4D97-AF65-F5344CB8AC3E}">
        <p14:creationId xmlns:p14="http://schemas.microsoft.com/office/powerpoint/2010/main" val="38217033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38</a:t>
            </a:fld>
            <a:endParaRPr lang="ko-KR" altLang="en-US"/>
          </a:p>
        </p:txBody>
      </p:sp>
    </p:spTree>
    <p:extLst>
      <p:ext uri="{BB962C8B-B14F-4D97-AF65-F5344CB8AC3E}">
        <p14:creationId xmlns:p14="http://schemas.microsoft.com/office/powerpoint/2010/main" val="2095806024"/>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1CA73C-CDE8-31B2-505E-CA419A41027B}"/>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E7E75DCC-EC2D-DD88-0FE9-319FE9678202}"/>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DF4F03FF-D7B2-94CE-D8E4-FEF92BE2F88C}"/>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9CC8BC2C-3EB7-1C80-85DC-948FA74934C8}"/>
              </a:ext>
            </a:extLst>
          </p:cNvPr>
          <p:cNvSpPr>
            <a:spLocks noGrp="1"/>
          </p:cNvSpPr>
          <p:nvPr>
            <p:ph type="sldNum" sz="quarter" idx="5"/>
          </p:nvPr>
        </p:nvSpPr>
        <p:spPr/>
        <p:txBody>
          <a:bodyPr/>
          <a:lstStyle/>
          <a:p>
            <a:fld id="{B5389857-5745-4489-9591-8F76802FE21B}" type="slidenum">
              <a:rPr lang="ko-KR" altLang="en-US" smtClean="0"/>
              <a:t>211</a:t>
            </a:fld>
            <a:endParaRPr lang="ko-KR" altLang="en-US"/>
          </a:p>
        </p:txBody>
      </p:sp>
    </p:spTree>
    <p:extLst>
      <p:ext uri="{BB962C8B-B14F-4D97-AF65-F5344CB8AC3E}">
        <p14:creationId xmlns:p14="http://schemas.microsoft.com/office/powerpoint/2010/main" val="1799388461"/>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9CBC28-0594-1045-DC4F-0ADD69BDBB45}"/>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A672530E-ABA6-E54D-141E-ABB31F4F400A}"/>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3E0FA52F-C7DC-7F9F-8299-A2C588127F44}"/>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74E03D3A-E7A2-A2B3-FA5B-222A1E57264B}"/>
              </a:ext>
            </a:extLst>
          </p:cNvPr>
          <p:cNvSpPr>
            <a:spLocks noGrp="1"/>
          </p:cNvSpPr>
          <p:nvPr>
            <p:ph type="sldNum" sz="quarter" idx="5"/>
          </p:nvPr>
        </p:nvSpPr>
        <p:spPr/>
        <p:txBody>
          <a:bodyPr/>
          <a:lstStyle/>
          <a:p>
            <a:fld id="{B5389857-5745-4489-9591-8F76802FE21B}" type="slidenum">
              <a:rPr lang="ko-KR" altLang="en-US" smtClean="0"/>
              <a:t>213</a:t>
            </a:fld>
            <a:endParaRPr lang="ko-KR" altLang="en-US"/>
          </a:p>
        </p:txBody>
      </p:sp>
    </p:spTree>
    <p:extLst>
      <p:ext uri="{BB962C8B-B14F-4D97-AF65-F5344CB8AC3E}">
        <p14:creationId xmlns:p14="http://schemas.microsoft.com/office/powerpoint/2010/main" val="1592633870"/>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252134-2D8F-4A5E-44E3-DCBF4D4A5C13}"/>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89DF6EB8-35B0-88DE-2AEB-41D18474AB38}"/>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37A17A6E-460C-4103-774B-2B49799FC096}"/>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8503AE50-436F-80EC-ECA7-10B666EAEB5B}"/>
              </a:ext>
            </a:extLst>
          </p:cNvPr>
          <p:cNvSpPr>
            <a:spLocks noGrp="1"/>
          </p:cNvSpPr>
          <p:nvPr>
            <p:ph type="sldNum" sz="quarter" idx="5"/>
          </p:nvPr>
        </p:nvSpPr>
        <p:spPr/>
        <p:txBody>
          <a:bodyPr/>
          <a:lstStyle/>
          <a:p>
            <a:fld id="{B5389857-5745-4489-9591-8F76802FE21B}" type="slidenum">
              <a:rPr lang="ko-KR" altLang="en-US" smtClean="0"/>
              <a:t>214</a:t>
            </a:fld>
            <a:endParaRPr lang="ko-KR" altLang="en-US"/>
          </a:p>
        </p:txBody>
      </p:sp>
    </p:spTree>
    <p:extLst>
      <p:ext uri="{BB962C8B-B14F-4D97-AF65-F5344CB8AC3E}">
        <p14:creationId xmlns:p14="http://schemas.microsoft.com/office/powerpoint/2010/main" val="1963599821"/>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215</a:t>
            </a:fld>
            <a:endParaRPr lang="ko-KR" altLang="en-US"/>
          </a:p>
        </p:txBody>
      </p:sp>
    </p:spTree>
    <p:extLst>
      <p:ext uri="{BB962C8B-B14F-4D97-AF65-F5344CB8AC3E}">
        <p14:creationId xmlns:p14="http://schemas.microsoft.com/office/powerpoint/2010/main" val="3249270331"/>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9D1437-1558-AE16-49C3-191362933812}"/>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F85EA557-0D50-8CB3-5988-78A96954564A}"/>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DA0D5AEA-F143-0A3F-BCB9-164BAF83E4FA}"/>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C2B149F4-9758-C94B-69D5-8F8A7565122F}"/>
              </a:ext>
            </a:extLst>
          </p:cNvPr>
          <p:cNvSpPr>
            <a:spLocks noGrp="1"/>
          </p:cNvSpPr>
          <p:nvPr>
            <p:ph type="sldNum" sz="quarter" idx="5"/>
          </p:nvPr>
        </p:nvSpPr>
        <p:spPr/>
        <p:txBody>
          <a:bodyPr/>
          <a:lstStyle/>
          <a:p>
            <a:fld id="{B5389857-5745-4489-9591-8F76802FE21B}" type="slidenum">
              <a:rPr lang="ko-KR" altLang="en-US" smtClean="0"/>
              <a:t>216</a:t>
            </a:fld>
            <a:endParaRPr lang="ko-KR" altLang="en-US"/>
          </a:p>
        </p:txBody>
      </p:sp>
    </p:spTree>
    <p:extLst>
      <p:ext uri="{BB962C8B-B14F-4D97-AF65-F5344CB8AC3E}">
        <p14:creationId xmlns:p14="http://schemas.microsoft.com/office/powerpoint/2010/main" val="3871680890"/>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218</a:t>
            </a:fld>
            <a:endParaRPr lang="ko-KR" altLang="en-US"/>
          </a:p>
        </p:txBody>
      </p:sp>
    </p:spTree>
    <p:extLst>
      <p:ext uri="{BB962C8B-B14F-4D97-AF65-F5344CB8AC3E}">
        <p14:creationId xmlns:p14="http://schemas.microsoft.com/office/powerpoint/2010/main" val="2506124865"/>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219</a:t>
            </a:fld>
            <a:endParaRPr lang="ko-KR" altLang="en-US"/>
          </a:p>
        </p:txBody>
      </p:sp>
    </p:spTree>
    <p:extLst>
      <p:ext uri="{BB962C8B-B14F-4D97-AF65-F5344CB8AC3E}">
        <p14:creationId xmlns:p14="http://schemas.microsoft.com/office/powerpoint/2010/main" val="241591966"/>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220</a:t>
            </a:fld>
            <a:endParaRPr lang="ko-KR" altLang="en-US"/>
          </a:p>
        </p:txBody>
      </p:sp>
    </p:spTree>
    <p:extLst>
      <p:ext uri="{BB962C8B-B14F-4D97-AF65-F5344CB8AC3E}">
        <p14:creationId xmlns:p14="http://schemas.microsoft.com/office/powerpoint/2010/main" val="3098302093"/>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221</a:t>
            </a:fld>
            <a:endParaRPr lang="ko-KR" altLang="en-US"/>
          </a:p>
        </p:txBody>
      </p:sp>
    </p:spTree>
    <p:extLst>
      <p:ext uri="{BB962C8B-B14F-4D97-AF65-F5344CB8AC3E}">
        <p14:creationId xmlns:p14="http://schemas.microsoft.com/office/powerpoint/2010/main" val="1299727274"/>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222</a:t>
            </a:fld>
            <a:endParaRPr lang="ko-KR" altLang="en-US"/>
          </a:p>
        </p:txBody>
      </p:sp>
    </p:spTree>
    <p:extLst>
      <p:ext uri="{BB962C8B-B14F-4D97-AF65-F5344CB8AC3E}">
        <p14:creationId xmlns:p14="http://schemas.microsoft.com/office/powerpoint/2010/main" val="37814357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39</a:t>
            </a:fld>
            <a:endParaRPr lang="ko-KR" altLang="en-US"/>
          </a:p>
        </p:txBody>
      </p:sp>
    </p:spTree>
    <p:extLst>
      <p:ext uri="{BB962C8B-B14F-4D97-AF65-F5344CB8AC3E}">
        <p14:creationId xmlns:p14="http://schemas.microsoft.com/office/powerpoint/2010/main" val="2931874106"/>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223</a:t>
            </a:fld>
            <a:endParaRPr lang="ko-KR" altLang="en-US"/>
          </a:p>
        </p:txBody>
      </p:sp>
    </p:spTree>
    <p:extLst>
      <p:ext uri="{BB962C8B-B14F-4D97-AF65-F5344CB8AC3E}">
        <p14:creationId xmlns:p14="http://schemas.microsoft.com/office/powerpoint/2010/main" val="2699127173"/>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226</a:t>
            </a:fld>
            <a:endParaRPr lang="ko-KR" altLang="en-US"/>
          </a:p>
        </p:txBody>
      </p:sp>
    </p:spTree>
    <p:extLst>
      <p:ext uri="{BB962C8B-B14F-4D97-AF65-F5344CB8AC3E}">
        <p14:creationId xmlns:p14="http://schemas.microsoft.com/office/powerpoint/2010/main" val="3244969044"/>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C284EB-C639-D702-E55C-0D54368CD611}"/>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237625BD-CF65-CA16-DC46-1480FB23E442}"/>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19181D37-5253-ED85-A8C4-9EE056915E85}"/>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EF06D100-D986-1E24-D0FA-B083317B79FE}"/>
              </a:ext>
            </a:extLst>
          </p:cNvPr>
          <p:cNvSpPr>
            <a:spLocks noGrp="1"/>
          </p:cNvSpPr>
          <p:nvPr>
            <p:ph type="sldNum" sz="quarter" idx="5"/>
          </p:nvPr>
        </p:nvSpPr>
        <p:spPr/>
        <p:txBody>
          <a:bodyPr/>
          <a:lstStyle/>
          <a:p>
            <a:fld id="{B5389857-5745-4489-9591-8F76802FE21B}" type="slidenum">
              <a:rPr lang="ko-KR" altLang="en-US" smtClean="0"/>
              <a:t>227</a:t>
            </a:fld>
            <a:endParaRPr lang="ko-KR" altLang="en-US"/>
          </a:p>
        </p:txBody>
      </p:sp>
    </p:spTree>
    <p:extLst>
      <p:ext uri="{BB962C8B-B14F-4D97-AF65-F5344CB8AC3E}">
        <p14:creationId xmlns:p14="http://schemas.microsoft.com/office/powerpoint/2010/main" val="3544296341"/>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BBDEB8-4AE5-FE4E-D35C-F5F02B90D2F0}"/>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6BA66BC7-188F-71E9-AED6-5B0D6F76B0DE}"/>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5097ADA1-2C02-311F-F577-97CDFDB9EDA9}"/>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8D9DAF74-83D6-2589-F357-74F3EBD86E29}"/>
              </a:ext>
            </a:extLst>
          </p:cNvPr>
          <p:cNvSpPr>
            <a:spLocks noGrp="1"/>
          </p:cNvSpPr>
          <p:nvPr>
            <p:ph type="sldNum" sz="quarter" idx="5"/>
          </p:nvPr>
        </p:nvSpPr>
        <p:spPr/>
        <p:txBody>
          <a:bodyPr/>
          <a:lstStyle/>
          <a:p>
            <a:fld id="{B5389857-5745-4489-9591-8F76802FE21B}" type="slidenum">
              <a:rPr lang="ko-KR" altLang="en-US" smtClean="0"/>
              <a:t>228</a:t>
            </a:fld>
            <a:endParaRPr lang="ko-KR" altLang="en-US"/>
          </a:p>
        </p:txBody>
      </p:sp>
    </p:spTree>
    <p:extLst>
      <p:ext uri="{BB962C8B-B14F-4D97-AF65-F5344CB8AC3E}">
        <p14:creationId xmlns:p14="http://schemas.microsoft.com/office/powerpoint/2010/main" val="1318720072"/>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30CF29-A9BE-2324-AAE8-D58BC7656C3D}"/>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34DEC520-9ED6-5479-5ACA-B245CCBA1E8A}"/>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3D5143DC-9317-05FF-8BE5-A113BAFCCCE9}"/>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A36A557C-09E2-606E-CD50-D2CCC6976A38}"/>
              </a:ext>
            </a:extLst>
          </p:cNvPr>
          <p:cNvSpPr>
            <a:spLocks noGrp="1"/>
          </p:cNvSpPr>
          <p:nvPr>
            <p:ph type="sldNum" sz="quarter" idx="5"/>
          </p:nvPr>
        </p:nvSpPr>
        <p:spPr/>
        <p:txBody>
          <a:bodyPr/>
          <a:lstStyle/>
          <a:p>
            <a:fld id="{B5389857-5745-4489-9591-8F76802FE21B}" type="slidenum">
              <a:rPr lang="ko-KR" altLang="en-US" smtClean="0"/>
              <a:t>230</a:t>
            </a:fld>
            <a:endParaRPr lang="ko-KR" altLang="en-US"/>
          </a:p>
        </p:txBody>
      </p:sp>
    </p:spTree>
    <p:extLst>
      <p:ext uri="{BB962C8B-B14F-4D97-AF65-F5344CB8AC3E}">
        <p14:creationId xmlns:p14="http://schemas.microsoft.com/office/powerpoint/2010/main" val="1142898080"/>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7D6019-10CE-14E2-BE1E-E81BDBCCC9A1}"/>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B0437CBD-3E3F-91E7-FC7D-B6A0A5D419E7}"/>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07F90342-73DF-56E1-ABC9-4D97051A6079}"/>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C541D130-B778-EAA3-253E-F7C9B7741894}"/>
              </a:ext>
            </a:extLst>
          </p:cNvPr>
          <p:cNvSpPr>
            <a:spLocks noGrp="1"/>
          </p:cNvSpPr>
          <p:nvPr>
            <p:ph type="sldNum" sz="quarter" idx="5"/>
          </p:nvPr>
        </p:nvSpPr>
        <p:spPr/>
        <p:txBody>
          <a:bodyPr/>
          <a:lstStyle/>
          <a:p>
            <a:fld id="{B5389857-5745-4489-9591-8F76802FE21B}" type="slidenum">
              <a:rPr lang="ko-KR" altLang="en-US" smtClean="0"/>
              <a:t>231</a:t>
            </a:fld>
            <a:endParaRPr lang="ko-KR" altLang="en-US"/>
          </a:p>
        </p:txBody>
      </p:sp>
    </p:spTree>
    <p:extLst>
      <p:ext uri="{BB962C8B-B14F-4D97-AF65-F5344CB8AC3E}">
        <p14:creationId xmlns:p14="http://schemas.microsoft.com/office/powerpoint/2010/main" val="1583757863"/>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BB0601-69BC-4614-AF01-107D50D8EF82}"/>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F7FEA75A-88B6-76ED-7CFA-7607E7A7E9F3}"/>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6BA387F9-1E9C-8EC5-43AB-135973D17768}"/>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EFC2DD3B-851E-DA32-8245-E9715556F276}"/>
              </a:ext>
            </a:extLst>
          </p:cNvPr>
          <p:cNvSpPr>
            <a:spLocks noGrp="1"/>
          </p:cNvSpPr>
          <p:nvPr>
            <p:ph type="sldNum" sz="quarter" idx="5"/>
          </p:nvPr>
        </p:nvSpPr>
        <p:spPr/>
        <p:txBody>
          <a:bodyPr/>
          <a:lstStyle/>
          <a:p>
            <a:fld id="{B5389857-5745-4489-9591-8F76802FE21B}" type="slidenum">
              <a:rPr lang="ko-KR" altLang="en-US" smtClean="0"/>
              <a:t>232</a:t>
            </a:fld>
            <a:endParaRPr lang="ko-KR" altLang="en-US"/>
          </a:p>
        </p:txBody>
      </p:sp>
    </p:spTree>
    <p:extLst>
      <p:ext uri="{BB962C8B-B14F-4D97-AF65-F5344CB8AC3E}">
        <p14:creationId xmlns:p14="http://schemas.microsoft.com/office/powerpoint/2010/main" val="1143030510"/>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78DD36-4726-3982-BC9B-DC7B0F444E33}"/>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ACFF2E41-D04F-4001-3F6B-909C10906F12}"/>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D70B8467-CF5D-6A25-8219-4813627D9C9D}"/>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6F4412D1-E98F-9A7F-F508-68E3078B378B}"/>
              </a:ext>
            </a:extLst>
          </p:cNvPr>
          <p:cNvSpPr>
            <a:spLocks noGrp="1"/>
          </p:cNvSpPr>
          <p:nvPr>
            <p:ph type="sldNum" sz="quarter" idx="5"/>
          </p:nvPr>
        </p:nvSpPr>
        <p:spPr/>
        <p:txBody>
          <a:bodyPr/>
          <a:lstStyle/>
          <a:p>
            <a:fld id="{B5389857-5745-4489-9591-8F76802FE21B}" type="slidenum">
              <a:rPr lang="ko-KR" altLang="en-US" smtClean="0"/>
              <a:t>233</a:t>
            </a:fld>
            <a:endParaRPr lang="ko-KR" altLang="en-US"/>
          </a:p>
        </p:txBody>
      </p:sp>
    </p:spTree>
    <p:extLst>
      <p:ext uri="{BB962C8B-B14F-4D97-AF65-F5344CB8AC3E}">
        <p14:creationId xmlns:p14="http://schemas.microsoft.com/office/powerpoint/2010/main" val="2292982304"/>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5FC73B-0399-CEFD-C548-9AC8AF566C27}"/>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DD00DB51-4AC7-CFA9-BDA3-828B3AA72A6D}"/>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41407433-80AB-84B8-1940-CA352FA943D5}"/>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96294472-CAA5-4F30-0AB3-6EFCFE56C0F2}"/>
              </a:ext>
            </a:extLst>
          </p:cNvPr>
          <p:cNvSpPr>
            <a:spLocks noGrp="1"/>
          </p:cNvSpPr>
          <p:nvPr>
            <p:ph type="sldNum" sz="quarter" idx="5"/>
          </p:nvPr>
        </p:nvSpPr>
        <p:spPr/>
        <p:txBody>
          <a:bodyPr/>
          <a:lstStyle/>
          <a:p>
            <a:fld id="{B5389857-5745-4489-9591-8F76802FE21B}" type="slidenum">
              <a:rPr lang="ko-KR" altLang="en-US" smtClean="0"/>
              <a:t>235</a:t>
            </a:fld>
            <a:endParaRPr lang="ko-KR" altLang="en-US"/>
          </a:p>
        </p:txBody>
      </p:sp>
    </p:spTree>
    <p:extLst>
      <p:ext uri="{BB962C8B-B14F-4D97-AF65-F5344CB8AC3E}">
        <p14:creationId xmlns:p14="http://schemas.microsoft.com/office/powerpoint/2010/main" val="3178578059"/>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ECDC07-DB3A-6374-8AF0-A75C1730DBB0}"/>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943AE79C-0307-3B8E-A031-B49E924DC9B9}"/>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5D7370E8-90C0-A4C2-F7E2-92A10EEF3806}"/>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5E249814-3C63-0D53-0870-D9EBD62D2B7B}"/>
              </a:ext>
            </a:extLst>
          </p:cNvPr>
          <p:cNvSpPr>
            <a:spLocks noGrp="1"/>
          </p:cNvSpPr>
          <p:nvPr>
            <p:ph type="sldNum" sz="quarter" idx="5"/>
          </p:nvPr>
        </p:nvSpPr>
        <p:spPr/>
        <p:txBody>
          <a:bodyPr/>
          <a:lstStyle/>
          <a:p>
            <a:fld id="{B5389857-5745-4489-9591-8F76802FE21B}" type="slidenum">
              <a:rPr lang="ko-KR" altLang="en-US" smtClean="0"/>
              <a:t>236</a:t>
            </a:fld>
            <a:endParaRPr lang="ko-KR" altLang="en-US"/>
          </a:p>
        </p:txBody>
      </p:sp>
    </p:spTree>
    <p:extLst>
      <p:ext uri="{BB962C8B-B14F-4D97-AF65-F5344CB8AC3E}">
        <p14:creationId xmlns:p14="http://schemas.microsoft.com/office/powerpoint/2010/main" val="18918196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41</a:t>
            </a:fld>
            <a:endParaRPr lang="ko-KR" altLang="en-US"/>
          </a:p>
        </p:txBody>
      </p:sp>
    </p:spTree>
    <p:extLst>
      <p:ext uri="{BB962C8B-B14F-4D97-AF65-F5344CB8AC3E}">
        <p14:creationId xmlns:p14="http://schemas.microsoft.com/office/powerpoint/2010/main" val="782949252"/>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EEE551-AB9C-7226-0B8A-70EBB6F42266}"/>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5DB2A68F-355B-131C-30B4-D7DC315336C2}"/>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20FA0D3F-6596-41AC-04DA-9A2FB56BB9E6}"/>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3C0F4FE5-DF6A-83A3-C3A3-F7B2C2E53138}"/>
              </a:ext>
            </a:extLst>
          </p:cNvPr>
          <p:cNvSpPr>
            <a:spLocks noGrp="1"/>
          </p:cNvSpPr>
          <p:nvPr>
            <p:ph type="sldNum" sz="quarter" idx="5"/>
          </p:nvPr>
        </p:nvSpPr>
        <p:spPr/>
        <p:txBody>
          <a:bodyPr/>
          <a:lstStyle/>
          <a:p>
            <a:fld id="{B5389857-5745-4489-9591-8F76802FE21B}" type="slidenum">
              <a:rPr lang="ko-KR" altLang="en-US" smtClean="0"/>
              <a:t>237</a:t>
            </a:fld>
            <a:endParaRPr lang="ko-KR" altLang="en-US"/>
          </a:p>
        </p:txBody>
      </p:sp>
    </p:spTree>
    <p:extLst>
      <p:ext uri="{BB962C8B-B14F-4D97-AF65-F5344CB8AC3E}">
        <p14:creationId xmlns:p14="http://schemas.microsoft.com/office/powerpoint/2010/main" val="2961276669"/>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86DC3-A95F-824A-A623-1857A0F06B7F}"/>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A24914AD-0D5D-3929-7702-3456EDE72AA9}"/>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C3F97DC2-DE55-0C4F-A5FA-AEFFA5C6C548}"/>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7A95D310-E9B8-6D69-3714-BF0F101933B4}"/>
              </a:ext>
            </a:extLst>
          </p:cNvPr>
          <p:cNvSpPr>
            <a:spLocks noGrp="1"/>
          </p:cNvSpPr>
          <p:nvPr>
            <p:ph type="sldNum" sz="quarter" idx="5"/>
          </p:nvPr>
        </p:nvSpPr>
        <p:spPr/>
        <p:txBody>
          <a:bodyPr/>
          <a:lstStyle/>
          <a:p>
            <a:fld id="{B5389857-5745-4489-9591-8F76802FE21B}" type="slidenum">
              <a:rPr lang="ko-KR" altLang="en-US" smtClean="0"/>
              <a:t>239</a:t>
            </a:fld>
            <a:endParaRPr lang="ko-KR" altLang="en-US"/>
          </a:p>
        </p:txBody>
      </p:sp>
    </p:spTree>
    <p:extLst>
      <p:ext uri="{BB962C8B-B14F-4D97-AF65-F5344CB8AC3E}">
        <p14:creationId xmlns:p14="http://schemas.microsoft.com/office/powerpoint/2010/main" val="1893234990"/>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D19F42-500B-6AF1-8828-406FFF88F333}"/>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CF771FEF-A7FE-8155-D597-DB90445E5FF4}"/>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1CB1D570-94C1-CBF1-8D3C-094C63A2E1F5}"/>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3D106D7B-2ED1-D2CE-C39F-808BA96B9ED1}"/>
              </a:ext>
            </a:extLst>
          </p:cNvPr>
          <p:cNvSpPr>
            <a:spLocks noGrp="1"/>
          </p:cNvSpPr>
          <p:nvPr>
            <p:ph type="sldNum" sz="quarter" idx="5"/>
          </p:nvPr>
        </p:nvSpPr>
        <p:spPr/>
        <p:txBody>
          <a:bodyPr/>
          <a:lstStyle/>
          <a:p>
            <a:fld id="{B5389857-5745-4489-9591-8F76802FE21B}" type="slidenum">
              <a:rPr lang="ko-KR" altLang="en-US" smtClean="0"/>
              <a:t>240</a:t>
            </a:fld>
            <a:endParaRPr lang="ko-KR" altLang="en-US"/>
          </a:p>
        </p:txBody>
      </p:sp>
    </p:spTree>
    <p:extLst>
      <p:ext uri="{BB962C8B-B14F-4D97-AF65-F5344CB8AC3E}">
        <p14:creationId xmlns:p14="http://schemas.microsoft.com/office/powerpoint/2010/main" val="2037895104"/>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FFED72-7C03-7775-469B-92D5A152C806}"/>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E22C4344-16F9-ECB8-1615-47C495BBD9FC}"/>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01515B76-62E3-6321-D91F-56536E93BA59}"/>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D86A83E0-7C45-F443-5476-5D4B4D03A4C4}"/>
              </a:ext>
            </a:extLst>
          </p:cNvPr>
          <p:cNvSpPr>
            <a:spLocks noGrp="1"/>
          </p:cNvSpPr>
          <p:nvPr>
            <p:ph type="sldNum" sz="quarter" idx="5"/>
          </p:nvPr>
        </p:nvSpPr>
        <p:spPr/>
        <p:txBody>
          <a:bodyPr/>
          <a:lstStyle/>
          <a:p>
            <a:fld id="{B5389857-5745-4489-9591-8F76802FE21B}" type="slidenum">
              <a:rPr lang="ko-KR" altLang="en-US" smtClean="0"/>
              <a:t>241</a:t>
            </a:fld>
            <a:endParaRPr lang="ko-KR" altLang="en-US"/>
          </a:p>
        </p:txBody>
      </p:sp>
    </p:spTree>
    <p:extLst>
      <p:ext uri="{BB962C8B-B14F-4D97-AF65-F5344CB8AC3E}">
        <p14:creationId xmlns:p14="http://schemas.microsoft.com/office/powerpoint/2010/main" val="2818939938"/>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9966F6-1B52-86BC-365A-85EDDE3BBB61}"/>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9D35AF57-5A72-2972-D1F9-0E8184B90F1A}"/>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D4D612FB-B445-2394-B3EB-38FBA914B894}"/>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DDD57CD4-B41D-35A2-E2BB-2C621499C5F6}"/>
              </a:ext>
            </a:extLst>
          </p:cNvPr>
          <p:cNvSpPr>
            <a:spLocks noGrp="1"/>
          </p:cNvSpPr>
          <p:nvPr>
            <p:ph type="sldNum" sz="quarter" idx="5"/>
          </p:nvPr>
        </p:nvSpPr>
        <p:spPr/>
        <p:txBody>
          <a:bodyPr/>
          <a:lstStyle/>
          <a:p>
            <a:fld id="{B5389857-5745-4489-9591-8F76802FE21B}" type="slidenum">
              <a:rPr lang="ko-KR" altLang="en-US" smtClean="0"/>
              <a:t>243</a:t>
            </a:fld>
            <a:endParaRPr lang="ko-KR" altLang="en-US"/>
          </a:p>
        </p:txBody>
      </p:sp>
    </p:spTree>
    <p:extLst>
      <p:ext uri="{BB962C8B-B14F-4D97-AF65-F5344CB8AC3E}">
        <p14:creationId xmlns:p14="http://schemas.microsoft.com/office/powerpoint/2010/main" val="2944155592"/>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FAC282-9264-F42B-5FDF-B02FF4D72C49}"/>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EE725B2B-93AB-2E9B-39E3-59D436698395}"/>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102725B2-1DEF-0980-FACC-BCB9A55C5DB8}"/>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7F34646A-F936-ED59-DC20-B951359C166D}"/>
              </a:ext>
            </a:extLst>
          </p:cNvPr>
          <p:cNvSpPr>
            <a:spLocks noGrp="1"/>
          </p:cNvSpPr>
          <p:nvPr>
            <p:ph type="sldNum" sz="quarter" idx="5"/>
          </p:nvPr>
        </p:nvSpPr>
        <p:spPr/>
        <p:txBody>
          <a:bodyPr/>
          <a:lstStyle/>
          <a:p>
            <a:fld id="{B5389857-5745-4489-9591-8F76802FE21B}" type="slidenum">
              <a:rPr lang="ko-KR" altLang="en-US" smtClean="0"/>
              <a:t>244</a:t>
            </a:fld>
            <a:endParaRPr lang="ko-KR" altLang="en-US"/>
          </a:p>
        </p:txBody>
      </p:sp>
    </p:spTree>
    <p:extLst>
      <p:ext uri="{BB962C8B-B14F-4D97-AF65-F5344CB8AC3E}">
        <p14:creationId xmlns:p14="http://schemas.microsoft.com/office/powerpoint/2010/main" val="1322969814"/>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97E6E0-716C-1838-31A4-85C37E26AC5F}"/>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0E86B600-2AA6-6317-9805-ED4D651E746A}"/>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2F41F492-BCB5-AE21-9268-5B075658DC52}"/>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551D654A-129B-B2C7-46BD-F57ADE4DC4C3}"/>
              </a:ext>
            </a:extLst>
          </p:cNvPr>
          <p:cNvSpPr>
            <a:spLocks noGrp="1"/>
          </p:cNvSpPr>
          <p:nvPr>
            <p:ph type="sldNum" sz="quarter" idx="5"/>
          </p:nvPr>
        </p:nvSpPr>
        <p:spPr/>
        <p:txBody>
          <a:bodyPr/>
          <a:lstStyle/>
          <a:p>
            <a:fld id="{B5389857-5745-4489-9591-8F76802FE21B}" type="slidenum">
              <a:rPr lang="ko-KR" altLang="en-US" smtClean="0"/>
              <a:t>245</a:t>
            </a:fld>
            <a:endParaRPr lang="ko-KR" altLang="en-US"/>
          </a:p>
        </p:txBody>
      </p:sp>
    </p:spTree>
    <p:extLst>
      <p:ext uri="{BB962C8B-B14F-4D97-AF65-F5344CB8AC3E}">
        <p14:creationId xmlns:p14="http://schemas.microsoft.com/office/powerpoint/2010/main" val="1651623376"/>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0BCB49-0265-D614-6366-C79245610C19}"/>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3BAA704A-879D-6141-3244-6AD8AC433FFA}"/>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A4740565-6E04-78BE-7B7D-341FC768C66E}"/>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E6F34D90-B8BE-84D8-F4FC-952DF8D53893}"/>
              </a:ext>
            </a:extLst>
          </p:cNvPr>
          <p:cNvSpPr>
            <a:spLocks noGrp="1"/>
          </p:cNvSpPr>
          <p:nvPr>
            <p:ph type="sldNum" sz="quarter" idx="5"/>
          </p:nvPr>
        </p:nvSpPr>
        <p:spPr/>
        <p:txBody>
          <a:bodyPr/>
          <a:lstStyle/>
          <a:p>
            <a:fld id="{B5389857-5745-4489-9591-8F76802FE21B}" type="slidenum">
              <a:rPr lang="ko-KR" altLang="en-US" smtClean="0"/>
              <a:t>247</a:t>
            </a:fld>
            <a:endParaRPr lang="ko-KR" altLang="en-US"/>
          </a:p>
        </p:txBody>
      </p:sp>
    </p:spTree>
    <p:extLst>
      <p:ext uri="{BB962C8B-B14F-4D97-AF65-F5344CB8AC3E}">
        <p14:creationId xmlns:p14="http://schemas.microsoft.com/office/powerpoint/2010/main" val="1284742478"/>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D7A7C1-D2A5-10A1-1F87-3C41CA7C62C5}"/>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E6D40E46-DDAB-3886-603A-EAC170681E70}"/>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2E3FC45C-BD5C-E9FC-8FBC-278377981F8B}"/>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04F02DCD-6CA9-27BD-C428-33E98DC1A60B}"/>
              </a:ext>
            </a:extLst>
          </p:cNvPr>
          <p:cNvSpPr>
            <a:spLocks noGrp="1"/>
          </p:cNvSpPr>
          <p:nvPr>
            <p:ph type="sldNum" sz="quarter" idx="5"/>
          </p:nvPr>
        </p:nvSpPr>
        <p:spPr/>
        <p:txBody>
          <a:bodyPr/>
          <a:lstStyle/>
          <a:p>
            <a:fld id="{B5389857-5745-4489-9591-8F76802FE21B}" type="slidenum">
              <a:rPr lang="ko-KR" altLang="en-US" smtClean="0"/>
              <a:t>248</a:t>
            </a:fld>
            <a:endParaRPr lang="ko-KR" altLang="en-US"/>
          </a:p>
        </p:txBody>
      </p:sp>
    </p:spTree>
    <p:extLst>
      <p:ext uri="{BB962C8B-B14F-4D97-AF65-F5344CB8AC3E}">
        <p14:creationId xmlns:p14="http://schemas.microsoft.com/office/powerpoint/2010/main" val="3913030321"/>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4C9ABB-77B0-6FC1-582C-FAE03A075513}"/>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FF7BF3EC-2B39-E267-2CDE-26122AD6D2A8}"/>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D90B5906-98E0-C399-E679-7554D4CA4DA1}"/>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62793176-D4B0-6860-E972-C56961403F6D}"/>
              </a:ext>
            </a:extLst>
          </p:cNvPr>
          <p:cNvSpPr>
            <a:spLocks noGrp="1"/>
          </p:cNvSpPr>
          <p:nvPr>
            <p:ph type="sldNum" sz="quarter" idx="5"/>
          </p:nvPr>
        </p:nvSpPr>
        <p:spPr/>
        <p:txBody>
          <a:bodyPr/>
          <a:lstStyle/>
          <a:p>
            <a:fld id="{B5389857-5745-4489-9591-8F76802FE21B}" type="slidenum">
              <a:rPr lang="ko-KR" altLang="en-US" smtClean="0"/>
              <a:t>249</a:t>
            </a:fld>
            <a:endParaRPr lang="ko-KR" altLang="en-US"/>
          </a:p>
        </p:txBody>
      </p:sp>
    </p:spTree>
    <p:extLst>
      <p:ext uri="{BB962C8B-B14F-4D97-AF65-F5344CB8AC3E}">
        <p14:creationId xmlns:p14="http://schemas.microsoft.com/office/powerpoint/2010/main" val="16615880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4B5697-20F5-93CD-6AC1-89DD46170A5B}"/>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F9532E2C-D19D-8D95-392D-C5A079A84AFE}"/>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D6F2D1F9-4784-599B-5F47-4A7C903574FD}"/>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1D689E95-0F41-DCBC-C0C1-6342E6D895E8}"/>
              </a:ext>
            </a:extLst>
          </p:cNvPr>
          <p:cNvSpPr>
            <a:spLocks noGrp="1"/>
          </p:cNvSpPr>
          <p:nvPr>
            <p:ph type="sldNum" sz="quarter" idx="5"/>
          </p:nvPr>
        </p:nvSpPr>
        <p:spPr/>
        <p:txBody>
          <a:bodyPr/>
          <a:lstStyle/>
          <a:p>
            <a:fld id="{B5389857-5745-4489-9591-8F76802FE21B}" type="slidenum">
              <a:rPr lang="ko-KR" altLang="en-US" smtClean="0"/>
              <a:t>42</a:t>
            </a:fld>
            <a:endParaRPr lang="ko-KR" altLang="en-US"/>
          </a:p>
        </p:txBody>
      </p:sp>
    </p:spTree>
    <p:extLst>
      <p:ext uri="{BB962C8B-B14F-4D97-AF65-F5344CB8AC3E}">
        <p14:creationId xmlns:p14="http://schemas.microsoft.com/office/powerpoint/2010/main" val="2978497695"/>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A59871-2C8A-FA39-3160-45E51EBAB393}"/>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1E5CA4E4-43A7-0AF2-6D7C-DDCFDE52715C}"/>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C60D3465-2B73-BBE8-C3D8-B9B1C0EFAC1A}"/>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DA2BC541-9A4D-D188-3D6D-D88112466A10}"/>
              </a:ext>
            </a:extLst>
          </p:cNvPr>
          <p:cNvSpPr>
            <a:spLocks noGrp="1"/>
          </p:cNvSpPr>
          <p:nvPr>
            <p:ph type="sldNum" sz="quarter" idx="5"/>
          </p:nvPr>
        </p:nvSpPr>
        <p:spPr/>
        <p:txBody>
          <a:bodyPr/>
          <a:lstStyle/>
          <a:p>
            <a:fld id="{B5389857-5745-4489-9591-8F76802FE21B}" type="slidenum">
              <a:rPr lang="ko-KR" altLang="en-US" smtClean="0"/>
              <a:t>250</a:t>
            </a:fld>
            <a:endParaRPr lang="ko-KR" altLang="en-US"/>
          </a:p>
        </p:txBody>
      </p:sp>
    </p:spTree>
    <p:extLst>
      <p:ext uri="{BB962C8B-B14F-4D97-AF65-F5344CB8AC3E}">
        <p14:creationId xmlns:p14="http://schemas.microsoft.com/office/powerpoint/2010/main" val="2267206645"/>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C40636-15A8-556E-A520-09DD0647E044}"/>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B8531267-EDF0-4B4D-ECF5-30CE0D23EE53}"/>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B5D19D08-4012-2C06-92DE-9F6A08F43941}"/>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C5D84995-B260-DCA8-DEA0-4B056C0975A3}"/>
              </a:ext>
            </a:extLst>
          </p:cNvPr>
          <p:cNvSpPr>
            <a:spLocks noGrp="1"/>
          </p:cNvSpPr>
          <p:nvPr>
            <p:ph type="sldNum" sz="quarter" idx="5"/>
          </p:nvPr>
        </p:nvSpPr>
        <p:spPr/>
        <p:txBody>
          <a:bodyPr/>
          <a:lstStyle/>
          <a:p>
            <a:fld id="{B5389857-5745-4489-9591-8F76802FE21B}" type="slidenum">
              <a:rPr lang="ko-KR" altLang="en-US" smtClean="0"/>
              <a:t>251</a:t>
            </a:fld>
            <a:endParaRPr lang="ko-KR" altLang="en-US"/>
          </a:p>
        </p:txBody>
      </p:sp>
    </p:spTree>
    <p:extLst>
      <p:ext uri="{BB962C8B-B14F-4D97-AF65-F5344CB8AC3E}">
        <p14:creationId xmlns:p14="http://schemas.microsoft.com/office/powerpoint/2010/main" val="495649267"/>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E3E3B5-F7AF-5177-CD22-B2048C35D83A}"/>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EB728760-FCBB-ECEC-0C93-C6A27BA74499}"/>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BA625704-5546-991C-5742-786DC5A99761}"/>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EB4A9211-910B-266D-715E-8170C3B954F1}"/>
              </a:ext>
            </a:extLst>
          </p:cNvPr>
          <p:cNvSpPr>
            <a:spLocks noGrp="1"/>
          </p:cNvSpPr>
          <p:nvPr>
            <p:ph type="sldNum" sz="quarter" idx="5"/>
          </p:nvPr>
        </p:nvSpPr>
        <p:spPr/>
        <p:txBody>
          <a:bodyPr/>
          <a:lstStyle/>
          <a:p>
            <a:fld id="{B5389857-5745-4489-9591-8F76802FE21B}" type="slidenum">
              <a:rPr lang="ko-KR" altLang="en-US" smtClean="0"/>
              <a:t>253</a:t>
            </a:fld>
            <a:endParaRPr lang="ko-KR" altLang="en-US"/>
          </a:p>
        </p:txBody>
      </p:sp>
    </p:spTree>
    <p:extLst>
      <p:ext uri="{BB962C8B-B14F-4D97-AF65-F5344CB8AC3E}">
        <p14:creationId xmlns:p14="http://schemas.microsoft.com/office/powerpoint/2010/main" val="1186332016"/>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0B16C3-1CC1-87A3-19F5-F3BCE025FCD1}"/>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16CEA5CA-3795-B9B9-02B9-066443C24A7A}"/>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848407E4-4926-11CE-0E65-14C7677224A2}"/>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FF12FABE-2203-7208-B26B-EF1076341166}"/>
              </a:ext>
            </a:extLst>
          </p:cNvPr>
          <p:cNvSpPr>
            <a:spLocks noGrp="1"/>
          </p:cNvSpPr>
          <p:nvPr>
            <p:ph type="sldNum" sz="quarter" idx="5"/>
          </p:nvPr>
        </p:nvSpPr>
        <p:spPr/>
        <p:txBody>
          <a:bodyPr/>
          <a:lstStyle/>
          <a:p>
            <a:fld id="{B5389857-5745-4489-9591-8F76802FE21B}" type="slidenum">
              <a:rPr lang="ko-KR" altLang="en-US" smtClean="0"/>
              <a:t>254</a:t>
            </a:fld>
            <a:endParaRPr lang="ko-KR" altLang="en-US"/>
          </a:p>
        </p:txBody>
      </p:sp>
    </p:spTree>
    <p:extLst>
      <p:ext uri="{BB962C8B-B14F-4D97-AF65-F5344CB8AC3E}">
        <p14:creationId xmlns:p14="http://schemas.microsoft.com/office/powerpoint/2010/main" val="1688297082"/>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298FBA-C0B6-8E49-4295-5E373773AA4D}"/>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4B05672C-1DEF-7CD6-8D1A-0624BC053B90}"/>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915294DC-8E41-7FA4-FF6F-4E57CFD9F518}"/>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DD105694-AD1C-E3F9-51C3-D3C22E5D0EE2}"/>
              </a:ext>
            </a:extLst>
          </p:cNvPr>
          <p:cNvSpPr>
            <a:spLocks noGrp="1"/>
          </p:cNvSpPr>
          <p:nvPr>
            <p:ph type="sldNum" sz="quarter" idx="5"/>
          </p:nvPr>
        </p:nvSpPr>
        <p:spPr/>
        <p:txBody>
          <a:bodyPr/>
          <a:lstStyle/>
          <a:p>
            <a:fld id="{B5389857-5745-4489-9591-8F76802FE21B}" type="slidenum">
              <a:rPr lang="ko-KR" altLang="en-US" smtClean="0"/>
              <a:t>256</a:t>
            </a:fld>
            <a:endParaRPr lang="ko-KR" altLang="en-US"/>
          </a:p>
        </p:txBody>
      </p:sp>
    </p:spTree>
    <p:extLst>
      <p:ext uri="{BB962C8B-B14F-4D97-AF65-F5344CB8AC3E}">
        <p14:creationId xmlns:p14="http://schemas.microsoft.com/office/powerpoint/2010/main" val="3090024121"/>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1878CB-EA26-474F-4B77-EF9382ECA51C}"/>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C160FCB6-D085-8D11-BDD9-BF5AF5C1CDFE}"/>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315D46EF-CF26-D0FC-42BE-DC4739C4A494}"/>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0F7FE6DE-D09B-DCB3-9BB2-6FEE71BB1E79}"/>
              </a:ext>
            </a:extLst>
          </p:cNvPr>
          <p:cNvSpPr>
            <a:spLocks noGrp="1"/>
          </p:cNvSpPr>
          <p:nvPr>
            <p:ph type="sldNum" sz="quarter" idx="5"/>
          </p:nvPr>
        </p:nvSpPr>
        <p:spPr/>
        <p:txBody>
          <a:bodyPr/>
          <a:lstStyle/>
          <a:p>
            <a:fld id="{B5389857-5745-4489-9591-8F76802FE21B}" type="slidenum">
              <a:rPr lang="ko-KR" altLang="en-US" smtClean="0"/>
              <a:t>257</a:t>
            </a:fld>
            <a:endParaRPr lang="ko-KR" altLang="en-US"/>
          </a:p>
        </p:txBody>
      </p:sp>
    </p:spTree>
    <p:extLst>
      <p:ext uri="{BB962C8B-B14F-4D97-AF65-F5344CB8AC3E}">
        <p14:creationId xmlns:p14="http://schemas.microsoft.com/office/powerpoint/2010/main" val="2947075601"/>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7B4205-2F03-5C95-4F32-42B7E82FD9F5}"/>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CFB116F3-D45D-3D1A-2C31-634B5FED9260}"/>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D3ED01D5-D73E-1C63-1358-408BAFFE84D6}"/>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BCFF0567-6579-E4AF-DAC0-C676571C6F51}"/>
              </a:ext>
            </a:extLst>
          </p:cNvPr>
          <p:cNvSpPr>
            <a:spLocks noGrp="1"/>
          </p:cNvSpPr>
          <p:nvPr>
            <p:ph type="sldNum" sz="quarter" idx="5"/>
          </p:nvPr>
        </p:nvSpPr>
        <p:spPr/>
        <p:txBody>
          <a:bodyPr/>
          <a:lstStyle/>
          <a:p>
            <a:fld id="{B5389857-5745-4489-9591-8F76802FE21B}" type="slidenum">
              <a:rPr lang="ko-KR" altLang="en-US" smtClean="0"/>
              <a:t>258</a:t>
            </a:fld>
            <a:endParaRPr lang="ko-KR" altLang="en-US"/>
          </a:p>
        </p:txBody>
      </p:sp>
    </p:spTree>
    <p:extLst>
      <p:ext uri="{BB962C8B-B14F-4D97-AF65-F5344CB8AC3E}">
        <p14:creationId xmlns:p14="http://schemas.microsoft.com/office/powerpoint/2010/main" val="3022069743"/>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4C1982-414A-7A8D-1748-295504A26EBF}"/>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47F1A937-F554-989E-CA64-F3EBCD756249}"/>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E1CC6AA1-2EB8-F8DD-A389-8472DDB8395E}"/>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9BCAD507-BBBE-958E-F8E3-4D3EF1395300}"/>
              </a:ext>
            </a:extLst>
          </p:cNvPr>
          <p:cNvSpPr>
            <a:spLocks noGrp="1"/>
          </p:cNvSpPr>
          <p:nvPr>
            <p:ph type="sldNum" sz="quarter" idx="5"/>
          </p:nvPr>
        </p:nvSpPr>
        <p:spPr/>
        <p:txBody>
          <a:bodyPr/>
          <a:lstStyle/>
          <a:p>
            <a:fld id="{B5389857-5745-4489-9591-8F76802FE21B}" type="slidenum">
              <a:rPr lang="ko-KR" altLang="en-US" smtClean="0"/>
              <a:t>259</a:t>
            </a:fld>
            <a:endParaRPr lang="ko-KR" altLang="en-US"/>
          </a:p>
        </p:txBody>
      </p:sp>
    </p:spTree>
    <p:extLst>
      <p:ext uri="{BB962C8B-B14F-4D97-AF65-F5344CB8AC3E}">
        <p14:creationId xmlns:p14="http://schemas.microsoft.com/office/powerpoint/2010/main" val="2060499731"/>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5E0E61-6F47-E03E-30A2-37232C761B61}"/>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F8C232AD-78E2-71E1-4897-1FE25E1A6014}"/>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EE29EE96-D35A-9F71-EE12-55DDEB9DDD22}"/>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B85B426D-6295-08C6-2FFB-40B5A67ED26F}"/>
              </a:ext>
            </a:extLst>
          </p:cNvPr>
          <p:cNvSpPr>
            <a:spLocks noGrp="1"/>
          </p:cNvSpPr>
          <p:nvPr>
            <p:ph type="sldNum" sz="quarter" idx="5"/>
          </p:nvPr>
        </p:nvSpPr>
        <p:spPr/>
        <p:txBody>
          <a:bodyPr/>
          <a:lstStyle/>
          <a:p>
            <a:fld id="{B5389857-5745-4489-9591-8F76802FE21B}" type="slidenum">
              <a:rPr lang="ko-KR" altLang="en-US" smtClean="0"/>
              <a:t>261</a:t>
            </a:fld>
            <a:endParaRPr lang="ko-KR" altLang="en-US"/>
          </a:p>
        </p:txBody>
      </p:sp>
    </p:spTree>
    <p:extLst>
      <p:ext uri="{BB962C8B-B14F-4D97-AF65-F5344CB8AC3E}">
        <p14:creationId xmlns:p14="http://schemas.microsoft.com/office/powerpoint/2010/main" val="3022828138"/>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4ADA52-B7A1-B6F2-21C4-0C100407826D}"/>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D3E2AB8D-FAAC-C87F-A1CA-5F4F46352FD1}"/>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14CE4EF2-A819-BDC8-D7D6-FC2772F0175C}"/>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B11B0881-B8F2-D92D-BFBD-7E66E59C622D}"/>
              </a:ext>
            </a:extLst>
          </p:cNvPr>
          <p:cNvSpPr>
            <a:spLocks noGrp="1"/>
          </p:cNvSpPr>
          <p:nvPr>
            <p:ph type="sldNum" sz="quarter" idx="5"/>
          </p:nvPr>
        </p:nvSpPr>
        <p:spPr/>
        <p:txBody>
          <a:bodyPr/>
          <a:lstStyle/>
          <a:p>
            <a:fld id="{B5389857-5745-4489-9591-8F76802FE21B}" type="slidenum">
              <a:rPr lang="ko-KR" altLang="en-US" smtClean="0"/>
              <a:t>262</a:t>
            </a:fld>
            <a:endParaRPr lang="ko-KR" altLang="en-US"/>
          </a:p>
        </p:txBody>
      </p:sp>
    </p:spTree>
    <p:extLst>
      <p:ext uri="{BB962C8B-B14F-4D97-AF65-F5344CB8AC3E}">
        <p14:creationId xmlns:p14="http://schemas.microsoft.com/office/powerpoint/2010/main" val="96919792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2C5203-A899-8A00-3D3D-7DE71414A706}"/>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26FE7D49-0711-4E32-6600-86EE87C8ACA8}"/>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16FDC08C-A78C-306C-BFA2-B078925516D5}"/>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E603B43A-8471-D489-96C9-09BE3B29873A}"/>
              </a:ext>
            </a:extLst>
          </p:cNvPr>
          <p:cNvSpPr>
            <a:spLocks noGrp="1"/>
          </p:cNvSpPr>
          <p:nvPr>
            <p:ph type="sldNum" sz="quarter" idx="5"/>
          </p:nvPr>
        </p:nvSpPr>
        <p:spPr/>
        <p:txBody>
          <a:bodyPr/>
          <a:lstStyle/>
          <a:p>
            <a:fld id="{B5389857-5745-4489-9591-8F76802FE21B}" type="slidenum">
              <a:rPr lang="ko-KR" altLang="en-US" smtClean="0"/>
              <a:t>43</a:t>
            </a:fld>
            <a:endParaRPr lang="ko-KR" altLang="en-US"/>
          </a:p>
        </p:txBody>
      </p:sp>
    </p:spTree>
    <p:extLst>
      <p:ext uri="{BB962C8B-B14F-4D97-AF65-F5344CB8AC3E}">
        <p14:creationId xmlns:p14="http://schemas.microsoft.com/office/powerpoint/2010/main" val="2699720419"/>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C87B6B-2B56-E753-CE58-6E1840FD397C}"/>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F5D76490-9176-B7A3-5596-17BB0EE2ABDE}"/>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3C8C0EF1-9F50-02F2-5053-5B86C04B2127}"/>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19566E17-8AC8-38EC-B0BF-F2A8D7225B1A}"/>
              </a:ext>
            </a:extLst>
          </p:cNvPr>
          <p:cNvSpPr>
            <a:spLocks noGrp="1"/>
          </p:cNvSpPr>
          <p:nvPr>
            <p:ph type="sldNum" sz="quarter" idx="5"/>
          </p:nvPr>
        </p:nvSpPr>
        <p:spPr/>
        <p:txBody>
          <a:bodyPr/>
          <a:lstStyle/>
          <a:p>
            <a:fld id="{B5389857-5745-4489-9591-8F76802FE21B}" type="slidenum">
              <a:rPr lang="ko-KR" altLang="en-US" smtClean="0"/>
              <a:t>263</a:t>
            </a:fld>
            <a:endParaRPr lang="ko-KR" altLang="en-US"/>
          </a:p>
        </p:txBody>
      </p:sp>
    </p:spTree>
    <p:extLst>
      <p:ext uri="{BB962C8B-B14F-4D97-AF65-F5344CB8AC3E}">
        <p14:creationId xmlns:p14="http://schemas.microsoft.com/office/powerpoint/2010/main" val="1783341407"/>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B51874-0787-42DB-24C1-314D83A86518}"/>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3A1A791A-80EA-56FE-2636-8ED8E91BD0F6}"/>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41F90A8F-F859-90F9-66E8-F7E66F47CE13}"/>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1FE8448C-45B3-B523-CEC2-93C05D25E0E2}"/>
              </a:ext>
            </a:extLst>
          </p:cNvPr>
          <p:cNvSpPr>
            <a:spLocks noGrp="1"/>
          </p:cNvSpPr>
          <p:nvPr>
            <p:ph type="sldNum" sz="quarter" idx="5"/>
          </p:nvPr>
        </p:nvSpPr>
        <p:spPr/>
        <p:txBody>
          <a:bodyPr/>
          <a:lstStyle/>
          <a:p>
            <a:fld id="{B5389857-5745-4489-9591-8F76802FE21B}" type="slidenum">
              <a:rPr lang="ko-KR" altLang="en-US" smtClean="0"/>
              <a:t>264</a:t>
            </a:fld>
            <a:endParaRPr lang="ko-KR" altLang="en-US"/>
          </a:p>
        </p:txBody>
      </p:sp>
    </p:spTree>
    <p:extLst>
      <p:ext uri="{BB962C8B-B14F-4D97-AF65-F5344CB8AC3E}">
        <p14:creationId xmlns:p14="http://schemas.microsoft.com/office/powerpoint/2010/main" val="2218425674"/>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7C8277-5B16-6120-8AD2-AA6E39B7FE72}"/>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803590E5-024E-649A-FF29-C16305980C3F}"/>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427AB10E-2723-853D-F75A-0FDEEA57905C}"/>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35573036-D456-7585-F962-97DEA741F64C}"/>
              </a:ext>
            </a:extLst>
          </p:cNvPr>
          <p:cNvSpPr>
            <a:spLocks noGrp="1"/>
          </p:cNvSpPr>
          <p:nvPr>
            <p:ph type="sldNum" sz="quarter" idx="5"/>
          </p:nvPr>
        </p:nvSpPr>
        <p:spPr/>
        <p:txBody>
          <a:bodyPr/>
          <a:lstStyle/>
          <a:p>
            <a:fld id="{B5389857-5745-4489-9591-8F76802FE21B}" type="slidenum">
              <a:rPr lang="ko-KR" altLang="en-US" smtClean="0"/>
              <a:t>266</a:t>
            </a:fld>
            <a:endParaRPr lang="ko-KR" altLang="en-US"/>
          </a:p>
        </p:txBody>
      </p:sp>
    </p:spTree>
    <p:extLst>
      <p:ext uri="{BB962C8B-B14F-4D97-AF65-F5344CB8AC3E}">
        <p14:creationId xmlns:p14="http://schemas.microsoft.com/office/powerpoint/2010/main" val="1033389509"/>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6DF677-5911-5612-6E39-99A91785D1CD}"/>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90259B98-0B14-078A-5EB8-7A42B26AB090}"/>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D13D79CB-A64E-6341-ADC4-7202E878531B}"/>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22BBDD1A-2839-AC86-DE24-1AA317FD9D1E}"/>
              </a:ext>
            </a:extLst>
          </p:cNvPr>
          <p:cNvSpPr>
            <a:spLocks noGrp="1"/>
          </p:cNvSpPr>
          <p:nvPr>
            <p:ph type="sldNum" sz="quarter" idx="5"/>
          </p:nvPr>
        </p:nvSpPr>
        <p:spPr/>
        <p:txBody>
          <a:bodyPr/>
          <a:lstStyle/>
          <a:p>
            <a:fld id="{B5389857-5745-4489-9591-8F76802FE21B}" type="slidenum">
              <a:rPr lang="ko-KR" altLang="en-US" smtClean="0"/>
              <a:t>267</a:t>
            </a:fld>
            <a:endParaRPr lang="ko-KR" altLang="en-US"/>
          </a:p>
        </p:txBody>
      </p:sp>
    </p:spTree>
    <p:extLst>
      <p:ext uri="{BB962C8B-B14F-4D97-AF65-F5344CB8AC3E}">
        <p14:creationId xmlns:p14="http://schemas.microsoft.com/office/powerpoint/2010/main" val="828835202"/>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D823CD-AD6F-2213-80E1-1DDB3C25092D}"/>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0D82EF40-DCC9-3C9E-C679-32C72F4B0180}"/>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3848166F-90E0-5A31-1329-FADA60B73C61}"/>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D7EBF91B-4EB9-5F04-60C6-5C02EDA39CC0}"/>
              </a:ext>
            </a:extLst>
          </p:cNvPr>
          <p:cNvSpPr>
            <a:spLocks noGrp="1"/>
          </p:cNvSpPr>
          <p:nvPr>
            <p:ph type="sldNum" sz="quarter" idx="5"/>
          </p:nvPr>
        </p:nvSpPr>
        <p:spPr/>
        <p:txBody>
          <a:bodyPr/>
          <a:lstStyle/>
          <a:p>
            <a:fld id="{B5389857-5745-4489-9591-8F76802FE21B}" type="slidenum">
              <a:rPr lang="ko-KR" altLang="en-US" smtClean="0"/>
              <a:t>268</a:t>
            </a:fld>
            <a:endParaRPr lang="ko-KR" altLang="en-US"/>
          </a:p>
        </p:txBody>
      </p:sp>
    </p:spTree>
    <p:extLst>
      <p:ext uri="{BB962C8B-B14F-4D97-AF65-F5344CB8AC3E}">
        <p14:creationId xmlns:p14="http://schemas.microsoft.com/office/powerpoint/2010/main" val="3938678010"/>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C49086-575C-23AE-92F9-3659086F76EF}"/>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ECA24B4C-64C2-34FF-FA4C-B611D47AE5B7}"/>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AD629E1B-9770-7000-3DB4-482DF1F02F69}"/>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E268BB4B-5FB4-885F-A0F1-2F9BF5247C2A}"/>
              </a:ext>
            </a:extLst>
          </p:cNvPr>
          <p:cNvSpPr>
            <a:spLocks noGrp="1"/>
          </p:cNvSpPr>
          <p:nvPr>
            <p:ph type="sldNum" sz="quarter" idx="5"/>
          </p:nvPr>
        </p:nvSpPr>
        <p:spPr/>
        <p:txBody>
          <a:bodyPr/>
          <a:lstStyle/>
          <a:p>
            <a:fld id="{B5389857-5745-4489-9591-8F76802FE21B}" type="slidenum">
              <a:rPr lang="ko-KR" altLang="en-US" smtClean="0"/>
              <a:t>269</a:t>
            </a:fld>
            <a:endParaRPr lang="ko-KR" altLang="en-US"/>
          </a:p>
        </p:txBody>
      </p:sp>
    </p:spTree>
    <p:extLst>
      <p:ext uri="{BB962C8B-B14F-4D97-AF65-F5344CB8AC3E}">
        <p14:creationId xmlns:p14="http://schemas.microsoft.com/office/powerpoint/2010/main" val="2845622073"/>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21FB99-132C-2F0E-A7DA-754F5B5BD226}"/>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11995F3C-7D56-0F6D-73BD-D1D0CC2D897F}"/>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95CCCDD8-E430-A2BD-F2F3-BFEA39237364}"/>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E983B0F0-3983-640A-7306-5B9CEBDFC37C}"/>
              </a:ext>
            </a:extLst>
          </p:cNvPr>
          <p:cNvSpPr>
            <a:spLocks noGrp="1"/>
          </p:cNvSpPr>
          <p:nvPr>
            <p:ph type="sldNum" sz="quarter" idx="5"/>
          </p:nvPr>
        </p:nvSpPr>
        <p:spPr/>
        <p:txBody>
          <a:bodyPr/>
          <a:lstStyle/>
          <a:p>
            <a:fld id="{B5389857-5745-4489-9591-8F76802FE21B}" type="slidenum">
              <a:rPr lang="ko-KR" altLang="en-US" smtClean="0"/>
              <a:t>271</a:t>
            </a:fld>
            <a:endParaRPr lang="ko-KR" altLang="en-US"/>
          </a:p>
        </p:txBody>
      </p:sp>
    </p:spTree>
    <p:extLst>
      <p:ext uri="{BB962C8B-B14F-4D97-AF65-F5344CB8AC3E}">
        <p14:creationId xmlns:p14="http://schemas.microsoft.com/office/powerpoint/2010/main" val="695255011"/>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274</a:t>
            </a:fld>
            <a:endParaRPr lang="ko-KR" altLang="en-US"/>
          </a:p>
        </p:txBody>
      </p:sp>
    </p:spTree>
    <p:extLst>
      <p:ext uri="{BB962C8B-B14F-4D97-AF65-F5344CB8AC3E}">
        <p14:creationId xmlns:p14="http://schemas.microsoft.com/office/powerpoint/2010/main" val="1071806423"/>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275</a:t>
            </a:fld>
            <a:endParaRPr lang="ko-KR" altLang="en-US"/>
          </a:p>
        </p:txBody>
      </p:sp>
    </p:spTree>
    <p:extLst>
      <p:ext uri="{BB962C8B-B14F-4D97-AF65-F5344CB8AC3E}">
        <p14:creationId xmlns:p14="http://schemas.microsoft.com/office/powerpoint/2010/main" val="2975088642"/>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276</a:t>
            </a:fld>
            <a:endParaRPr lang="ko-KR" altLang="en-US"/>
          </a:p>
        </p:txBody>
      </p:sp>
    </p:spTree>
    <p:extLst>
      <p:ext uri="{BB962C8B-B14F-4D97-AF65-F5344CB8AC3E}">
        <p14:creationId xmlns:p14="http://schemas.microsoft.com/office/powerpoint/2010/main" val="31560177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B1637A-48BB-680E-1C53-9CDEF1D52835}"/>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5AA560FD-F71C-107E-201E-D3730C990296}"/>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68F6124D-C416-23D7-DCCB-5163059030A5}"/>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E4105B07-742A-D881-945A-6E9CE56BAFEE}"/>
              </a:ext>
            </a:extLst>
          </p:cNvPr>
          <p:cNvSpPr>
            <a:spLocks noGrp="1"/>
          </p:cNvSpPr>
          <p:nvPr>
            <p:ph type="sldNum" sz="quarter" idx="5"/>
          </p:nvPr>
        </p:nvSpPr>
        <p:spPr/>
        <p:txBody>
          <a:bodyPr/>
          <a:lstStyle/>
          <a:p>
            <a:fld id="{B5389857-5745-4489-9591-8F76802FE21B}" type="slidenum">
              <a:rPr lang="ko-KR" altLang="en-US" smtClean="0"/>
              <a:t>44</a:t>
            </a:fld>
            <a:endParaRPr lang="ko-KR" altLang="en-US"/>
          </a:p>
        </p:txBody>
      </p:sp>
    </p:spTree>
    <p:extLst>
      <p:ext uri="{BB962C8B-B14F-4D97-AF65-F5344CB8AC3E}">
        <p14:creationId xmlns:p14="http://schemas.microsoft.com/office/powerpoint/2010/main" val="2621134982"/>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231C50-8DEA-70B0-5BDD-3CBE56E00721}"/>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B5541CA2-5CA3-0742-3DA0-4E5D39077027}"/>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B81B3E34-386A-A54E-D3D3-4236724A9696}"/>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FE435CAE-D999-74D5-E712-05C6B5BEA8DC}"/>
              </a:ext>
            </a:extLst>
          </p:cNvPr>
          <p:cNvSpPr>
            <a:spLocks noGrp="1"/>
          </p:cNvSpPr>
          <p:nvPr>
            <p:ph type="sldNum" sz="quarter" idx="5"/>
          </p:nvPr>
        </p:nvSpPr>
        <p:spPr/>
        <p:txBody>
          <a:bodyPr/>
          <a:lstStyle/>
          <a:p>
            <a:fld id="{B5389857-5745-4489-9591-8F76802FE21B}" type="slidenum">
              <a:rPr lang="ko-KR" altLang="en-US" smtClean="0"/>
              <a:t>279</a:t>
            </a:fld>
            <a:endParaRPr lang="ko-KR" altLang="en-US"/>
          </a:p>
        </p:txBody>
      </p:sp>
    </p:spTree>
    <p:extLst>
      <p:ext uri="{BB962C8B-B14F-4D97-AF65-F5344CB8AC3E}">
        <p14:creationId xmlns:p14="http://schemas.microsoft.com/office/powerpoint/2010/main" val="1607333968"/>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280</a:t>
            </a:fld>
            <a:endParaRPr lang="ko-KR" altLang="en-US"/>
          </a:p>
        </p:txBody>
      </p:sp>
    </p:spTree>
    <p:extLst>
      <p:ext uri="{BB962C8B-B14F-4D97-AF65-F5344CB8AC3E}">
        <p14:creationId xmlns:p14="http://schemas.microsoft.com/office/powerpoint/2010/main" val="4090042462"/>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73020B-1AE0-40BF-1FAE-3D1F12DFF661}"/>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6FAD54EF-C969-48D5-E987-1D51F37AEDF7}"/>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EA946E87-7C2E-AAA8-50EF-6305D7CA80FC}"/>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95CF5266-1C6B-1ACD-354D-7DE45734B862}"/>
              </a:ext>
            </a:extLst>
          </p:cNvPr>
          <p:cNvSpPr>
            <a:spLocks noGrp="1"/>
          </p:cNvSpPr>
          <p:nvPr>
            <p:ph type="sldNum" sz="quarter" idx="5"/>
          </p:nvPr>
        </p:nvSpPr>
        <p:spPr/>
        <p:txBody>
          <a:bodyPr/>
          <a:lstStyle/>
          <a:p>
            <a:fld id="{B5389857-5745-4489-9591-8F76802FE21B}" type="slidenum">
              <a:rPr lang="ko-KR" altLang="en-US" smtClean="0"/>
              <a:t>281</a:t>
            </a:fld>
            <a:endParaRPr lang="ko-KR" altLang="en-US"/>
          </a:p>
        </p:txBody>
      </p:sp>
    </p:spTree>
    <p:extLst>
      <p:ext uri="{BB962C8B-B14F-4D97-AF65-F5344CB8AC3E}">
        <p14:creationId xmlns:p14="http://schemas.microsoft.com/office/powerpoint/2010/main" val="3907379311"/>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6E7A5F-65FE-B5A5-1201-CF726A8DBE45}"/>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3C5FB09F-AB8A-6E2A-4505-7029409D8148}"/>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8FFD8AC0-C1A3-7334-EE08-605D3FA19504}"/>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C11286C9-6B14-190B-60D4-F766D2634450}"/>
              </a:ext>
            </a:extLst>
          </p:cNvPr>
          <p:cNvSpPr>
            <a:spLocks noGrp="1"/>
          </p:cNvSpPr>
          <p:nvPr>
            <p:ph type="sldNum" sz="quarter" idx="5"/>
          </p:nvPr>
        </p:nvSpPr>
        <p:spPr/>
        <p:txBody>
          <a:bodyPr/>
          <a:lstStyle/>
          <a:p>
            <a:fld id="{B5389857-5745-4489-9591-8F76802FE21B}" type="slidenum">
              <a:rPr lang="ko-KR" altLang="en-US" smtClean="0"/>
              <a:t>282</a:t>
            </a:fld>
            <a:endParaRPr lang="ko-KR" altLang="en-US"/>
          </a:p>
        </p:txBody>
      </p:sp>
    </p:spTree>
    <p:extLst>
      <p:ext uri="{BB962C8B-B14F-4D97-AF65-F5344CB8AC3E}">
        <p14:creationId xmlns:p14="http://schemas.microsoft.com/office/powerpoint/2010/main" val="4230988541"/>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F01213-F0E1-3E95-5EF5-2ADB985CFF6D}"/>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19E97D94-6175-D24A-48F3-4ADA898FE811}"/>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532A81C4-695F-77D5-5481-901A98AFB6C9}"/>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D5A24265-9F3F-56C0-5904-FCCA4812216A}"/>
              </a:ext>
            </a:extLst>
          </p:cNvPr>
          <p:cNvSpPr>
            <a:spLocks noGrp="1"/>
          </p:cNvSpPr>
          <p:nvPr>
            <p:ph type="sldNum" sz="quarter" idx="5"/>
          </p:nvPr>
        </p:nvSpPr>
        <p:spPr/>
        <p:txBody>
          <a:bodyPr/>
          <a:lstStyle/>
          <a:p>
            <a:fld id="{B5389857-5745-4489-9591-8F76802FE21B}" type="slidenum">
              <a:rPr lang="ko-KR" altLang="en-US" smtClean="0"/>
              <a:t>283</a:t>
            </a:fld>
            <a:endParaRPr lang="ko-KR" altLang="en-US"/>
          </a:p>
        </p:txBody>
      </p:sp>
    </p:spTree>
    <p:extLst>
      <p:ext uri="{BB962C8B-B14F-4D97-AF65-F5344CB8AC3E}">
        <p14:creationId xmlns:p14="http://schemas.microsoft.com/office/powerpoint/2010/main" val="1158942853"/>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3D6D63-ACF2-B9B5-3E5A-8FC3DFA51FD0}"/>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96BE0665-E44B-0BD0-4E0A-C8FDB7044FC8}"/>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F0C78992-2B86-17A4-ECDE-FF6F15A419AD}"/>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06623899-C2FA-D272-301B-40F5F3BEB814}"/>
              </a:ext>
            </a:extLst>
          </p:cNvPr>
          <p:cNvSpPr>
            <a:spLocks noGrp="1"/>
          </p:cNvSpPr>
          <p:nvPr>
            <p:ph type="sldNum" sz="quarter" idx="5"/>
          </p:nvPr>
        </p:nvSpPr>
        <p:spPr/>
        <p:txBody>
          <a:bodyPr/>
          <a:lstStyle/>
          <a:p>
            <a:fld id="{B5389857-5745-4489-9591-8F76802FE21B}" type="slidenum">
              <a:rPr lang="ko-KR" altLang="en-US" smtClean="0"/>
              <a:t>284</a:t>
            </a:fld>
            <a:endParaRPr lang="ko-KR" altLang="en-US"/>
          </a:p>
        </p:txBody>
      </p:sp>
    </p:spTree>
    <p:extLst>
      <p:ext uri="{BB962C8B-B14F-4D97-AF65-F5344CB8AC3E}">
        <p14:creationId xmlns:p14="http://schemas.microsoft.com/office/powerpoint/2010/main" val="2407575075"/>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D1AD0C-34FA-B9B1-2029-1E49066E6BCA}"/>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30176A85-076B-9F27-2D45-5A4F2764AD34}"/>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0A412197-9FA5-04D8-9A9A-5B29BCBBB621}"/>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553FD259-741A-0605-C810-A7D9A0B5D7C8}"/>
              </a:ext>
            </a:extLst>
          </p:cNvPr>
          <p:cNvSpPr>
            <a:spLocks noGrp="1"/>
          </p:cNvSpPr>
          <p:nvPr>
            <p:ph type="sldNum" sz="quarter" idx="5"/>
          </p:nvPr>
        </p:nvSpPr>
        <p:spPr/>
        <p:txBody>
          <a:bodyPr/>
          <a:lstStyle/>
          <a:p>
            <a:fld id="{B5389857-5745-4489-9591-8F76802FE21B}" type="slidenum">
              <a:rPr lang="ko-KR" altLang="en-US" smtClean="0"/>
              <a:t>285</a:t>
            </a:fld>
            <a:endParaRPr lang="ko-KR" altLang="en-US"/>
          </a:p>
        </p:txBody>
      </p:sp>
    </p:spTree>
    <p:extLst>
      <p:ext uri="{BB962C8B-B14F-4D97-AF65-F5344CB8AC3E}">
        <p14:creationId xmlns:p14="http://schemas.microsoft.com/office/powerpoint/2010/main" val="3140569419"/>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C114D7-4682-8B2F-475C-E14DFDC6C43F}"/>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E787800E-C23A-CD23-0356-68ECA1E61894}"/>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785AD6C8-3457-5B8F-E35B-D3A8A254A27B}"/>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E85E91FE-1261-CC8F-CDC7-5D6B34ECD812}"/>
              </a:ext>
            </a:extLst>
          </p:cNvPr>
          <p:cNvSpPr>
            <a:spLocks noGrp="1"/>
          </p:cNvSpPr>
          <p:nvPr>
            <p:ph type="sldNum" sz="quarter" idx="5"/>
          </p:nvPr>
        </p:nvSpPr>
        <p:spPr/>
        <p:txBody>
          <a:bodyPr/>
          <a:lstStyle/>
          <a:p>
            <a:fld id="{B5389857-5745-4489-9591-8F76802FE21B}" type="slidenum">
              <a:rPr lang="ko-KR" altLang="en-US" smtClean="0"/>
              <a:t>287</a:t>
            </a:fld>
            <a:endParaRPr lang="ko-KR" altLang="en-US"/>
          </a:p>
        </p:txBody>
      </p:sp>
    </p:spTree>
    <p:extLst>
      <p:ext uri="{BB962C8B-B14F-4D97-AF65-F5344CB8AC3E}">
        <p14:creationId xmlns:p14="http://schemas.microsoft.com/office/powerpoint/2010/main" val="920434023"/>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2CD85C-4E3F-FDC9-05A4-E0C7FABEF5B2}"/>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DDF8A9F5-7752-8C34-6B4A-5AAB291D7731}"/>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81E2D308-36CE-8663-CECD-D73D71503BBB}"/>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A93480C4-4F5D-F9AE-EC39-9BBCB4FD27EA}"/>
              </a:ext>
            </a:extLst>
          </p:cNvPr>
          <p:cNvSpPr>
            <a:spLocks noGrp="1"/>
          </p:cNvSpPr>
          <p:nvPr>
            <p:ph type="sldNum" sz="quarter" idx="5"/>
          </p:nvPr>
        </p:nvSpPr>
        <p:spPr/>
        <p:txBody>
          <a:bodyPr/>
          <a:lstStyle/>
          <a:p>
            <a:fld id="{B5389857-5745-4489-9591-8F76802FE21B}" type="slidenum">
              <a:rPr lang="ko-KR" altLang="en-US" smtClean="0"/>
              <a:t>288</a:t>
            </a:fld>
            <a:endParaRPr lang="ko-KR" altLang="en-US"/>
          </a:p>
        </p:txBody>
      </p:sp>
    </p:spTree>
    <p:extLst>
      <p:ext uri="{BB962C8B-B14F-4D97-AF65-F5344CB8AC3E}">
        <p14:creationId xmlns:p14="http://schemas.microsoft.com/office/powerpoint/2010/main" val="1836875508"/>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925B86-83D7-E033-CA25-615963545F49}"/>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70C3EB98-4BF4-3D8C-607D-01D1C24B208B}"/>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255FB3E3-12C5-ABD8-AE8F-27B8CED6C67A}"/>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7F3DA00B-885E-3A7B-FD0E-CEEB7F1CAF75}"/>
              </a:ext>
            </a:extLst>
          </p:cNvPr>
          <p:cNvSpPr>
            <a:spLocks noGrp="1"/>
          </p:cNvSpPr>
          <p:nvPr>
            <p:ph type="sldNum" sz="quarter" idx="5"/>
          </p:nvPr>
        </p:nvSpPr>
        <p:spPr/>
        <p:txBody>
          <a:bodyPr/>
          <a:lstStyle/>
          <a:p>
            <a:fld id="{B5389857-5745-4489-9591-8F76802FE21B}" type="slidenum">
              <a:rPr lang="ko-KR" altLang="en-US" smtClean="0"/>
              <a:t>289</a:t>
            </a:fld>
            <a:endParaRPr lang="ko-KR" altLang="en-US"/>
          </a:p>
        </p:txBody>
      </p:sp>
    </p:spTree>
    <p:extLst>
      <p:ext uri="{BB962C8B-B14F-4D97-AF65-F5344CB8AC3E}">
        <p14:creationId xmlns:p14="http://schemas.microsoft.com/office/powerpoint/2010/main" val="35077808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14</a:t>
            </a:fld>
            <a:endParaRPr lang="ko-KR" altLang="en-US"/>
          </a:p>
        </p:txBody>
      </p:sp>
    </p:spTree>
    <p:extLst>
      <p:ext uri="{BB962C8B-B14F-4D97-AF65-F5344CB8AC3E}">
        <p14:creationId xmlns:p14="http://schemas.microsoft.com/office/powerpoint/2010/main" val="19871265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46</a:t>
            </a:fld>
            <a:endParaRPr lang="ko-KR" altLang="en-US"/>
          </a:p>
        </p:txBody>
      </p:sp>
    </p:spTree>
    <p:extLst>
      <p:ext uri="{BB962C8B-B14F-4D97-AF65-F5344CB8AC3E}">
        <p14:creationId xmlns:p14="http://schemas.microsoft.com/office/powerpoint/2010/main" val="2582178369"/>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94211B-8375-98DF-808A-3D5B2FB84857}"/>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CE91241B-3D9D-9191-4ABB-6DD793C62D84}"/>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E09321C2-5FA4-6824-1B5B-F36652CDC837}"/>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BA6F8B6B-F13B-9E42-1572-6B10C6C2A2AC}"/>
              </a:ext>
            </a:extLst>
          </p:cNvPr>
          <p:cNvSpPr>
            <a:spLocks noGrp="1"/>
          </p:cNvSpPr>
          <p:nvPr>
            <p:ph type="sldNum" sz="quarter" idx="5"/>
          </p:nvPr>
        </p:nvSpPr>
        <p:spPr/>
        <p:txBody>
          <a:bodyPr/>
          <a:lstStyle/>
          <a:p>
            <a:fld id="{B5389857-5745-4489-9591-8F76802FE21B}" type="slidenum">
              <a:rPr lang="ko-KR" altLang="en-US" smtClean="0"/>
              <a:t>290</a:t>
            </a:fld>
            <a:endParaRPr lang="ko-KR" altLang="en-US"/>
          </a:p>
        </p:txBody>
      </p:sp>
    </p:spTree>
    <p:extLst>
      <p:ext uri="{BB962C8B-B14F-4D97-AF65-F5344CB8AC3E}">
        <p14:creationId xmlns:p14="http://schemas.microsoft.com/office/powerpoint/2010/main" val="166509568"/>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E84B4D-A348-3ADF-E316-10C9E8B46B8A}"/>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E4A79C78-8702-65B8-DB40-911F94446C0E}"/>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5D140BDF-C4D0-9C18-5ED7-469C2B71714D}"/>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6F330CD8-DDC4-9D97-1354-8FDBA6766143}"/>
              </a:ext>
            </a:extLst>
          </p:cNvPr>
          <p:cNvSpPr>
            <a:spLocks noGrp="1"/>
          </p:cNvSpPr>
          <p:nvPr>
            <p:ph type="sldNum" sz="quarter" idx="5"/>
          </p:nvPr>
        </p:nvSpPr>
        <p:spPr/>
        <p:txBody>
          <a:bodyPr/>
          <a:lstStyle/>
          <a:p>
            <a:fld id="{B5389857-5745-4489-9591-8F76802FE21B}" type="slidenum">
              <a:rPr lang="ko-KR" altLang="en-US" smtClean="0"/>
              <a:t>292</a:t>
            </a:fld>
            <a:endParaRPr lang="ko-KR" altLang="en-US"/>
          </a:p>
        </p:txBody>
      </p:sp>
    </p:spTree>
    <p:extLst>
      <p:ext uri="{BB962C8B-B14F-4D97-AF65-F5344CB8AC3E}">
        <p14:creationId xmlns:p14="http://schemas.microsoft.com/office/powerpoint/2010/main" val="1976879"/>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B202D9-BA5B-6DE9-6D16-75D4F34D3E1F}"/>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5A1CF1F6-F315-1479-AA56-2BB9DC12632E}"/>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14BDFCE3-82D2-4F9C-1832-D27051F331D1}"/>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D73C571A-02DF-F439-343D-5D32A3A39FA3}"/>
              </a:ext>
            </a:extLst>
          </p:cNvPr>
          <p:cNvSpPr>
            <a:spLocks noGrp="1"/>
          </p:cNvSpPr>
          <p:nvPr>
            <p:ph type="sldNum" sz="quarter" idx="5"/>
          </p:nvPr>
        </p:nvSpPr>
        <p:spPr/>
        <p:txBody>
          <a:bodyPr/>
          <a:lstStyle/>
          <a:p>
            <a:fld id="{B5389857-5745-4489-9591-8F76802FE21B}" type="slidenum">
              <a:rPr lang="ko-KR" altLang="en-US" smtClean="0"/>
              <a:t>293</a:t>
            </a:fld>
            <a:endParaRPr lang="ko-KR" altLang="en-US"/>
          </a:p>
        </p:txBody>
      </p:sp>
    </p:spTree>
    <p:extLst>
      <p:ext uri="{BB962C8B-B14F-4D97-AF65-F5344CB8AC3E}">
        <p14:creationId xmlns:p14="http://schemas.microsoft.com/office/powerpoint/2010/main" val="2752416843"/>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295</a:t>
            </a:fld>
            <a:endParaRPr lang="ko-KR" altLang="en-US"/>
          </a:p>
        </p:txBody>
      </p:sp>
    </p:spTree>
    <p:extLst>
      <p:ext uri="{BB962C8B-B14F-4D97-AF65-F5344CB8AC3E}">
        <p14:creationId xmlns:p14="http://schemas.microsoft.com/office/powerpoint/2010/main" val="734524613"/>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68DF24-3344-1FC8-56AD-D02C9D2A07AE}"/>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724B7E9B-8E9D-1CFD-2E73-0429D8803BA5}"/>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F15B3837-3B9D-3224-951F-412A0F275075}"/>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21A702C5-30BA-3037-EE3D-C9297237D2CC}"/>
              </a:ext>
            </a:extLst>
          </p:cNvPr>
          <p:cNvSpPr>
            <a:spLocks noGrp="1"/>
          </p:cNvSpPr>
          <p:nvPr>
            <p:ph type="sldNum" sz="quarter" idx="5"/>
          </p:nvPr>
        </p:nvSpPr>
        <p:spPr/>
        <p:txBody>
          <a:bodyPr/>
          <a:lstStyle/>
          <a:p>
            <a:fld id="{B5389857-5745-4489-9591-8F76802FE21B}" type="slidenum">
              <a:rPr lang="ko-KR" altLang="en-US" smtClean="0"/>
              <a:t>296</a:t>
            </a:fld>
            <a:endParaRPr lang="ko-KR" altLang="en-US"/>
          </a:p>
        </p:txBody>
      </p:sp>
    </p:spTree>
    <p:extLst>
      <p:ext uri="{BB962C8B-B14F-4D97-AF65-F5344CB8AC3E}">
        <p14:creationId xmlns:p14="http://schemas.microsoft.com/office/powerpoint/2010/main" val="2162068926"/>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C79A34-2D01-637A-6BAC-EDADB6887CF5}"/>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B0A861A0-9669-2A3B-95C8-57C62621D994}"/>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D6A45B99-DE8E-FC6F-CA8C-5BC54DCBD222}"/>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3F1045C3-F580-CA68-98FD-D66F6338D460}"/>
              </a:ext>
            </a:extLst>
          </p:cNvPr>
          <p:cNvSpPr>
            <a:spLocks noGrp="1"/>
          </p:cNvSpPr>
          <p:nvPr>
            <p:ph type="sldNum" sz="quarter" idx="5"/>
          </p:nvPr>
        </p:nvSpPr>
        <p:spPr/>
        <p:txBody>
          <a:bodyPr/>
          <a:lstStyle/>
          <a:p>
            <a:fld id="{B5389857-5745-4489-9591-8F76802FE21B}" type="slidenum">
              <a:rPr lang="ko-KR" altLang="en-US" smtClean="0"/>
              <a:t>298</a:t>
            </a:fld>
            <a:endParaRPr lang="ko-KR" altLang="en-US"/>
          </a:p>
        </p:txBody>
      </p:sp>
    </p:spTree>
    <p:extLst>
      <p:ext uri="{BB962C8B-B14F-4D97-AF65-F5344CB8AC3E}">
        <p14:creationId xmlns:p14="http://schemas.microsoft.com/office/powerpoint/2010/main" val="960075129"/>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B7AD22-EBAD-364F-DD21-7A79EDDDCCB7}"/>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952BD97F-6765-CCAB-5678-C743147011F7}"/>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22490282-7A50-4056-9A06-702CB6B685F8}"/>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665325C1-C837-04C9-AF3E-0B0A865D8B0B}"/>
              </a:ext>
            </a:extLst>
          </p:cNvPr>
          <p:cNvSpPr>
            <a:spLocks noGrp="1"/>
          </p:cNvSpPr>
          <p:nvPr>
            <p:ph type="sldNum" sz="quarter" idx="5"/>
          </p:nvPr>
        </p:nvSpPr>
        <p:spPr/>
        <p:txBody>
          <a:bodyPr/>
          <a:lstStyle/>
          <a:p>
            <a:fld id="{B5389857-5745-4489-9591-8F76802FE21B}" type="slidenum">
              <a:rPr lang="ko-KR" altLang="en-US" smtClean="0"/>
              <a:t>299</a:t>
            </a:fld>
            <a:endParaRPr lang="ko-KR" altLang="en-US"/>
          </a:p>
        </p:txBody>
      </p:sp>
    </p:spTree>
    <p:extLst>
      <p:ext uri="{BB962C8B-B14F-4D97-AF65-F5344CB8AC3E}">
        <p14:creationId xmlns:p14="http://schemas.microsoft.com/office/powerpoint/2010/main" val="514326302"/>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300</a:t>
            </a:fld>
            <a:endParaRPr lang="ko-KR" altLang="en-US"/>
          </a:p>
        </p:txBody>
      </p:sp>
    </p:spTree>
    <p:extLst>
      <p:ext uri="{BB962C8B-B14F-4D97-AF65-F5344CB8AC3E}">
        <p14:creationId xmlns:p14="http://schemas.microsoft.com/office/powerpoint/2010/main" val="3809364200"/>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42BAD4-51B0-3957-37F7-B618A790E2C7}"/>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FFA86BE7-E19B-CA33-A04F-AC0DD7D21DA4}"/>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4E1AC17E-695A-0CD6-7315-594C622232F0}"/>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A75BCF4A-53EC-C0D3-68FB-6FEF1FB21B0C}"/>
              </a:ext>
            </a:extLst>
          </p:cNvPr>
          <p:cNvSpPr>
            <a:spLocks noGrp="1"/>
          </p:cNvSpPr>
          <p:nvPr>
            <p:ph type="sldNum" sz="quarter" idx="5"/>
          </p:nvPr>
        </p:nvSpPr>
        <p:spPr/>
        <p:txBody>
          <a:bodyPr/>
          <a:lstStyle/>
          <a:p>
            <a:fld id="{B5389857-5745-4489-9591-8F76802FE21B}" type="slidenum">
              <a:rPr lang="ko-KR" altLang="en-US" smtClean="0"/>
              <a:t>301</a:t>
            </a:fld>
            <a:endParaRPr lang="ko-KR" altLang="en-US"/>
          </a:p>
        </p:txBody>
      </p:sp>
    </p:spTree>
    <p:extLst>
      <p:ext uri="{BB962C8B-B14F-4D97-AF65-F5344CB8AC3E}">
        <p14:creationId xmlns:p14="http://schemas.microsoft.com/office/powerpoint/2010/main" val="1030136861"/>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42BAD4-51B0-3957-37F7-B618A790E2C7}"/>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FFA86BE7-E19B-CA33-A04F-AC0DD7D21DA4}"/>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4E1AC17E-695A-0CD6-7315-594C622232F0}"/>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A75BCF4A-53EC-C0D3-68FB-6FEF1FB21B0C}"/>
              </a:ext>
            </a:extLst>
          </p:cNvPr>
          <p:cNvSpPr>
            <a:spLocks noGrp="1"/>
          </p:cNvSpPr>
          <p:nvPr>
            <p:ph type="sldNum" sz="quarter" idx="5"/>
          </p:nvPr>
        </p:nvSpPr>
        <p:spPr/>
        <p:txBody>
          <a:bodyPr/>
          <a:lstStyle/>
          <a:p>
            <a:fld id="{B5389857-5745-4489-9591-8F76802FE21B}" type="slidenum">
              <a:rPr lang="ko-KR" altLang="en-US" smtClean="0"/>
              <a:t>302</a:t>
            </a:fld>
            <a:endParaRPr lang="ko-KR" altLang="en-US"/>
          </a:p>
        </p:txBody>
      </p:sp>
    </p:spTree>
    <p:extLst>
      <p:ext uri="{BB962C8B-B14F-4D97-AF65-F5344CB8AC3E}">
        <p14:creationId xmlns:p14="http://schemas.microsoft.com/office/powerpoint/2010/main" val="289756376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A87CC2-3C96-C632-5A14-45056CC311FC}"/>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AB3A30F6-77C4-1AB5-E01F-13546FD25AF0}"/>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E467F2F7-DB0B-4EB0-6607-8F503C47359E}"/>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404A4815-F76D-A6BE-7F0C-FAC110E7E483}"/>
              </a:ext>
            </a:extLst>
          </p:cNvPr>
          <p:cNvSpPr>
            <a:spLocks noGrp="1"/>
          </p:cNvSpPr>
          <p:nvPr>
            <p:ph type="sldNum" sz="quarter" idx="5"/>
          </p:nvPr>
        </p:nvSpPr>
        <p:spPr/>
        <p:txBody>
          <a:bodyPr/>
          <a:lstStyle/>
          <a:p>
            <a:fld id="{B5389857-5745-4489-9591-8F76802FE21B}" type="slidenum">
              <a:rPr lang="ko-KR" altLang="en-US" smtClean="0"/>
              <a:t>47</a:t>
            </a:fld>
            <a:endParaRPr lang="ko-KR" altLang="en-US"/>
          </a:p>
        </p:txBody>
      </p:sp>
    </p:spTree>
    <p:extLst>
      <p:ext uri="{BB962C8B-B14F-4D97-AF65-F5344CB8AC3E}">
        <p14:creationId xmlns:p14="http://schemas.microsoft.com/office/powerpoint/2010/main" val="3780532465"/>
      </p:ext>
    </p:extLst>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42BAD4-51B0-3957-37F7-B618A790E2C7}"/>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FFA86BE7-E19B-CA33-A04F-AC0DD7D21DA4}"/>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4E1AC17E-695A-0CD6-7315-594C622232F0}"/>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A75BCF4A-53EC-C0D3-68FB-6FEF1FB21B0C}"/>
              </a:ext>
            </a:extLst>
          </p:cNvPr>
          <p:cNvSpPr>
            <a:spLocks noGrp="1"/>
          </p:cNvSpPr>
          <p:nvPr>
            <p:ph type="sldNum" sz="quarter" idx="5"/>
          </p:nvPr>
        </p:nvSpPr>
        <p:spPr/>
        <p:txBody>
          <a:bodyPr/>
          <a:lstStyle/>
          <a:p>
            <a:fld id="{B5389857-5745-4489-9591-8F76802FE21B}" type="slidenum">
              <a:rPr lang="ko-KR" altLang="en-US" smtClean="0"/>
              <a:t>303</a:t>
            </a:fld>
            <a:endParaRPr lang="ko-KR" altLang="en-US"/>
          </a:p>
        </p:txBody>
      </p:sp>
    </p:spTree>
    <p:extLst>
      <p:ext uri="{BB962C8B-B14F-4D97-AF65-F5344CB8AC3E}">
        <p14:creationId xmlns:p14="http://schemas.microsoft.com/office/powerpoint/2010/main" val="1594347254"/>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42BAD4-51B0-3957-37F7-B618A790E2C7}"/>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FFA86BE7-E19B-CA33-A04F-AC0DD7D21DA4}"/>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4E1AC17E-695A-0CD6-7315-594C622232F0}"/>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A75BCF4A-53EC-C0D3-68FB-6FEF1FB21B0C}"/>
              </a:ext>
            </a:extLst>
          </p:cNvPr>
          <p:cNvSpPr>
            <a:spLocks noGrp="1"/>
          </p:cNvSpPr>
          <p:nvPr>
            <p:ph type="sldNum" sz="quarter" idx="5"/>
          </p:nvPr>
        </p:nvSpPr>
        <p:spPr/>
        <p:txBody>
          <a:bodyPr/>
          <a:lstStyle/>
          <a:p>
            <a:fld id="{B5389857-5745-4489-9591-8F76802FE21B}" type="slidenum">
              <a:rPr lang="ko-KR" altLang="en-US" smtClean="0"/>
              <a:t>304</a:t>
            </a:fld>
            <a:endParaRPr lang="ko-KR" altLang="en-US"/>
          </a:p>
        </p:txBody>
      </p:sp>
    </p:spTree>
    <p:extLst>
      <p:ext uri="{BB962C8B-B14F-4D97-AF65-F5344CB8AC3E}">
        <p14:creationId xmlns:p14="http://schemas.microsoft.com/office/powerpoint/2010/main" val="1425461225"/>
      </p:ext>
    </p:extLst>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305</a:t>
            </a:fld>
            <a:endParaRPr lang="ko-KR" altLang="en-US"/>
          </a:p>
        </p:txBody>
      </p:sp>
    </p:spTree>
    <p:extLst>
      <p:ext uri="{BB962C8B-B14F-4D97-AF65-F5344CB8AC3E}">
        <p14:creationId xmlns:p14="http://schemas.microsoft.com/office/powerpoint/2010/main" val="546863326"/>
      </p:ext>
    </p:extLst>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307</a:t>
            </a:fld>
            <a:endParaRPr lang="ko-KR" altLang="en-US"/>
          </a:p>
        </p:txBody>
      </p:sp>
    </p:spTree>
    <p:extLst>
      <p:ext uri="{BB962C8B-B14F-4D97-AF65-F5344CB8AC3E}">
        <p14:creationId xmlns:p14="http://schemas.microsoft.com/office/powerpoint/2010/main" val="3761359617"/>
      </p:ext>
    </p:extLst>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308</a:t>
            </a:fld>
            <a:endParaRPr lang="ko-KR" altLang="en-US"/>
          </a:p>
        </p:txBody>
      </p:sp>
    </p:spTree>
    <p:extLst>
      <p:ext uri="{BB962C8B-B14F-4D97-AF65-F5344CB8AC3E}">
        <p14:creationId xmlns:p14="http://schemas.microsoft.com/office/powerpoint/2010/main" val="3865808108"/>
      </p:ext>
    </p:extLst>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309</a:t>
            </a:fld>
            <a:endParaRPr lang="ko-KR" altLang="en-US"/>
          </a:p>
        </p:txBody>
      </p:sp>
    </p:spTree>
    <p:extLst>
      <p:ext uri="{BB962C8B-B14F-4D97-AF65-F5344CB8AC3E}">
        <p14:creationId xmlns:p14="http://schemas.microsoft.com/office/powerpoint/2010/main" val="2053347033"/>
      </p:ext>
    </p:extLst>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310</a:t>
            </a:fld>
            <a:endParaRPr lang="ko-KR" altLang="en-US"/>
          </a:p>
        </p:txBody>
      </p:sp>
    </p:spTree>
    <p:extLst>
      <p:ext uri="{BB962C8B-B14F-4D97-AF65-F5344CB8AC3E}">
        <p14:creationId xmlns:p14="http://schemas.microsoft.com/office/powerpoint/2010/main" val="157796810"/>
      </p:ext>
    </p:extLst>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311</a:t>
            </a:fld>
            <a:endParaRPr lang="ko-KR" altLang="en-US"/>
          </a:p>
        </p:txBody>
      </p:sp>
    </p:spTree>
    <p:extLst>
      <p:ext uri="{BB962C8B-B14F-4D97-AF65-F5344CB8AC3E}">
        <p14:creationId xmlns:p14="http://schemas.microsoft.com/office/powerpoint/2010/main" val="3207125326"/>
      </p:ext>
    </p:extLst>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314</a:t>
            </a:fld>
            <a:endParaRPr lang="ko-KR" altLang="en-US"/>
          </a:p>
        </p:txBody>
      </p:sp>
    </p:spTree>
    <p:extLst>
      <p:ext uri="{BB962C8B-B14F-4D97-AF65-F5344CB8AC3E}">
        <p14:creationId xmlns:p14="http://schemas.microsoft.com/office/powerpoint/2010/main" val="347272323"/>
      </p:ext>
    </p:extLst>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315</a:t>
            </a:fld>
            <a:endParaRPr lang="ko-KR" altLang="en-US"/>
          </a:p>
        </p:txBody>
      </p:sp>
    </p:spTree>
    <p:extLst>
      <p:ext uri="{BB962C8B-B14F-4D97-AF65-F5344CB8AC3E}">
        <p14:creationId xmlns:p14="http://schemas.microsoft.com/office/powerpoint/2010/main" val="371248139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0343BB-0BFB-857C-BC79-7E7BC4EA6317}"/>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15DD410F-AC40-901F-7E88-F5E41A69A2DD}"/>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C77D8E1C-F3A8-7D6A-2E57-190611302CE8}"/>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186E98E5-3919-5B14-A984-87C65DE5677F}"/>
              </a:ext>
            </a:extLst>
          </p:cNvPr>
          <p:cNvSpPr>
            <a:spLocks noGrp="1"/>
          </p:cNvSpPr>
          <p:nvPr>
            <p:ph type="sldNum" sz="quarter" idx="5"/>
          </p:nvPr>
        </p:nvSpPr>
        <p:spPr/>
        <p:txBody>
          <a:bodyPr/>
          <a:lstStyle/>
          <a:p>
            <a:fld id="{B5389857-5745-4489-9591-8F76802FE21B}" type="slidenum">
              <a:rPr lang="ko-KR" altLang="en-US" smtClean="0"/>
              <a:t>48</a:t>
            </a:fld>
            <a:endParaRPr lang="ko-KR" altLang="en-US"/>
          </a:p>
        </p:txBody>
      </p:sp>
    </p:spTree>
    <p:extLst>
      <p:ext uri="{BB962C8B-B14F-4D97-AF65-F5344CB8AC3E}">
        <p14:creationId xmlns:p14="http://schemas.microsoft.com/office/powerpoint/2010/main" val="2309442008"/>
      </p:ext>
    </p:extLst>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316</a:t>
            </a:fld>
            <a:endParaRPr lang="ko-KR" altLang="en-US"/>
          </a:p>
        </p:txBody>
      </p:sp>
    </p:spTree>
    <p:extLst>
      <p:ext uri="{BB962C8B-B14F-4D97-AF65-F5344CB8AC3E}">
        <p14:creationId xmlns:p14="http://schemas.microsoft.com/office/powerpoint/2010/main" val="3632125346"/>
      </p:ext>
    </p:extLst>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317</a:t>
            </a:fld>
            <a:endParaRPr lang="ko-KR" altLang="en-US"/>
          </a:p>
        </p:txBody>
      </p:sp>
    </p:spTree>
    <p:extLst>
      <p:ext uri="{BB962C8B-B14F-4D97-AF65-F5344CB8AC3E}">
        <p14:creationId xmlns:p14="http://schemas.microsoft.com/office/powerpoint/2010/main" val="1237729126"/>
      </p:ext>
    </p:extLst>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319</a:t>
            </a:fld>
            <a:endParaRPr lang="ko-KR" altLang="en-US"/>
          </a:p>
        </p:txBody>
      </p:sp>
    </p:spTree>
    <p:extLst>
      <p:ext uri="{BB962C8B-B14F-4D97-AF65-F5344CB8AC3E}">
        <p14:creationId xmlns:p14="http://schemas.microsoft.com/office/powerpoint/2010/main" val="1610211051"/>
      </p:ext>
    </p:extLst>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320</a:t>
            </a:fld>
            <a:endParaRPr lang="ko-KR" altLang="en-US"/>
          </a:p>
        </p:txBody>
      </p:sp>
    </p:spTree>
    <p:extLst>
      <p:ext uri="{BB962C8B-B14F-4D97-AF65-F5344CB8AC3E}">
        <p14:creationId xmlns:p14="http://schemas.microsoft.com/office/powerpoint/2010/main" val="1374059574"/>
      </p:ext>
    </p:extLst>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321</a:t>
            </a:fld>
            <a:endParaRPr lang="ko-KR" altLang="en-US"/>
          </a:p>
        </p:txBody>
      </p:sp>
    </p:spTree>
    <p:extLst>
      <p:ext uri="{BB962C8B-B14F-4D97-AF65-F5344CB8AC3E}">
        <p14:creationId xmlns:p14="http://schemas.microsoft.com/office/powerpoint/2010/main" val="1553448250"/>
      </p:ext>
    </p:extLst>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322</a:t>
            </a:fld>
            <a:endParaRPr lang="ko-KR" altLang="en-US"/>
          </a:p>
        </p:txBody>
      </p:sp>
    </p:spTree>
    <p:extLst>
      <p:ext uri="{BB962C8B-B14F-4D97-AF65-F5344CB8AC3E}">
        <p14:creationId xmlns:p14="http://schemas.microsoft.com/office/powerpoint/2010/main" val="3869767663"/>
      </p:ext>
    </p:extLst>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323</a:t>
            </a:fld>
            <a:endParaRPr lang="ko-KR" altLang="en-US"/>
          </a:p>
        </p:txBody>
      </p:sp>
    </p:spTree>
    <p:extLst>
      <p:ext uri="{BB962C8B-B14F-4D97-AF65-F5344CB8AC3E}">
        <p14:creationId xmlns:p14="http://schemas.microsoft.com/office/powerpoint/2010/main" val="4275979392"/>
      </p:ext>
    </p:extLst>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324</a:t>
            </a:fld>
            <a:endParaRPr lang="ko-KR" altLang="en-US"/>
          </a:p>
        </p:txBody>
      </p:sp>
    </p:spTree>
    <p:extLst>
      <p:ext uri="{BB962C8B-B14F-4D97-AF65-F5344CB8AC3E}">
        <p14:creationId xmlns:p14="http://schemas.microsoft.com/office/powerpoint/2010/main" val="1848885278"/>
      </p:ext>
    </p:extLst>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325</a:t>
            </a:fld>
            <a:endParaRPr lang="ko-KR" altLang="en-US"/>
          </a:p>
        </p:txBody>
      </p:sp>
    </p:spTree>
    <p:extLst>
      <p:ext uri="{BB962C8B-B14F-4D97-AF65-F5344CB8AC3E}">
        <p14:creationId xmlns:p14="http://schemas.microsoft.com/office/powerpoint/2010/main" val="3949076428"/>
      </p:ext>
    </p:extLst>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327</a:t>
            </a:fld>
            <a:endParaRPr lang="ko-KR" altLang="en-US"/>
          </a:p>
        </p:txBody>
      </p:sp>
    </p:spTree>
    <p:extLst>
      <p:ext uri="{BB962C8B-B14F-4D97-AF65-F5344CB8AC3E}">
        <p14:creationId xmlns:p14="http://schemas.microsoft.com/office/powerpoint/2010/main" val="81282546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62AF98-6384-59CC-6EFB-699B4BB75202}"/>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0FC5A285-356F-7B6A-85C4-DF3FAA412B60}"/>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615B248C-6ACE-6B3C-AB1C-9A5191ADDDE7}"/>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92FCDCF7-8F88-6B8D-0B3A-FA46EA42B233}"/>
              </a:ext>
            </a:extLst>
          </p:cNvPr>
          <p:cNvSpPr>
            <a:spLocks noGrp="1"/>
          </p:cNvSpPr>
          <p:nvPr>
            <p:ph type="sldNum" sz="quarter" idx="5"/>
          </p:nvPr>
        </p:nvSpPr>
        <p:spPr/>
        <p:txBody>
          <a:bodyPr/>
          <a:lstStyle/>
          <a:p>
            <a:fld id="{B5389857-5745-4489-9591-8F76802FE21B}" type="slidenum">
              <a:rPr lang="ko-KR" altLang="en-US" smtClean="0"/>
              <a:t>49</a:t>
            </a:fld>
            <a:endParaRPr lang="ko-KR" altLang="en-US"/>
          </a:p>
        </p:txBody>
      </p:sp>
    </p:spTree>
    <p:extLst>
      <p:ext uri="{BB962C8B-B14F-4D97-AF65-F5344CB8AC3E}">
        <p14:creationId xmlns:p14="http://schemas.microsoft.com/office/powerpoint/2010/main" val="2576306647"/>
      </p:ext>
    </p:extLst>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328</a:t>
            </a:fld>
            <a:endParaRPr lang="ko-KR" altLang="en-US"/>
          </a:p>
        </p:txBody>
      </p:sp>
    </p:spTree>
    <p:extLst>
      <p:ext uri="{BB962C8B-B14F-4D97-AF65-F5344CB8AC3E}">
        <p14:creationId xmlns:p14="http://schemas.microsoft.com/office/powerpoint/2010/main" val="1822257740"/>
      </p:ext>
    </p:extLst>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330</a:t>
            </a:fld>
            <a:endParaRPr lang="ko-KR" altLang="en-US"/>
          </a:p>
        </p:txBody>
      </p:sp>
    </p:spTree>
    <p:extLst>
      <p:ext uri="{BB962C8B-B14F-4D97-AF65-F5344CB8AC3E}">
        <p14:creationId xmlns:p14="http://schemas.microsoft.com/office/powerpoint/2010/main" val="4160680344"/>
      </p:ext>
    </p:extLst>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331</a:t>
            </a:fld>
            <a:endParaRPr lang="ko-KR" altLang="en-US"/>
          </a:p>
        </p:txBody>
      </p:sp>
    </p:spTree>
    <p:extLst>
      <p:ext uri="{BB962C8B-B14F-4D97-AF65-F5344CB8AC3E}">
        <p14:creationId xmlns:p14="http://schemas.microsoft.com/office/powerpoint/2010/main" val="352888838"/>
      </p:ext>
    </p:extLst>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422970-2DE7-2D1E-99A7-4AA423289F17}"/>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1265F5A4-AA4B-0B16-BD03-906287666AA4}"/>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6949A875-5BB1-43FA-3525-5D3145D036E0}"/>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72FE7641-6894-8C5C-007B-11AD59DC4D46}"/>
              </a:ext>
            </a:extLst>
          </p:cNvPr>
          <p:cNvSpPr>
            <a:spLocks noGrp="1"/>
          </p:cNvSpPr>
          <p:nvPr>
            <p:ph type="sldNum" sz="quarter" idx="5"/>
          </p:nvPr>
        </p:nvSpPr>
        <p:spPr/>
        <p:txBody>
          <a:bodyPr/>
          <a:lstStyle/>
          <a:p>
            <a:fld id="{B5389857-5745-4489-9591-8F76802FE21B}" type="slidenum">
              <a:rPr lang="ko-KR" altLang="en-US" smtClean="0"/>
              <a:t>333</a:t>
            </a:fld>
            <a:endParaRPr lang="ko-KR" altLang="en-US"/>
          </a:p>
        </p:txBody>
      </p:sp>
    </p:spTree>
    <p:extLst>
      <p:ext uri="{BB962C8B-B14F-4D97-AF65-F5344CB8AC3E}">
        <p14:creationId xmlns:p14="http://schemas.microsoft.com/office/powerpoint/2010/main" val="1181120697"/>
      </p:ext>
    </p:extLst>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84D8B4-AEBA-4836-C2AF-29D79BAFDC44}"/>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CD9ED608-6A58-D34C-74EF-354F6C3A5E99}"/>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748DFFF7-A411-E084-A0B8-C120306B2D0D}"/>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054A9ED4-3600-C7B4-0D40-FE5DE5262C31}"/>
              </a:ext>
            </a:extLst>
          </p:cNvPr>
          <p:cNvSpPr>
            <a:spLocks noGrp="1"/>
          </p:cNvSpPr>
          <p:nvPr>
            <p:ph type="sldNum" sz="quarter" idx="5"/>
          </p:nvPr>
        </p:nvSpPr>
        <p:spPr/>
        <p:txBody>
          <a:bodyPr/>
          <a:lstStyle/>
          <a:p>
            <a:fld id="{B5389857-5745-4489-9591-8F76802FE21B}" type="slidenum">
              <a:rPr lang="ko-KR" altLang="en-US" smtClean="0"/>
              <a:t>334</a:t>
            </a:fld>
            <a:endParaRPr lang="ko-KR" altLang="en-US"/>
          </a:p>
        </p:txBody>
      </p:sp>
    </p:spTree>
    <p:extLst>
      <p:ext uri="{BB962C8B-B14F-4D97-AF65-F5344CB8AC3E}">
        <p14:creationId xmlns:p14="http://schemas.microsoft.com/office/powerpoint/2010/main" val="2503571178"/>
      </p:ext>
    </p:extLst>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335</a:t>
            </a:fld>
            <a:endParaRPr lang="ko-KR" altLang="en-US"/>
          </a:p>
        </p:txBody>
      </p:sp>
    </p:spTree>
    <p:extLst>
      <p:ext uri="{BB962C8B-B14F-4D97-AF65-F5344CB8AC3E}">
        <p14:creationId xmlns:p14="http://schemas.microsoft.com/office/powerpoint/2010/main" val="2742219414"/>
      </p:ext>
    </p:extLst>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336</a:t>
            </a:fld>
            <a:endParaRPr lang="ko-KR" altLang="en-US"/>
          </a:p>
        </p:txBody>
      </p:sp>
    </p:spTree>
    <p:extLst>
      <p:ext uri="{BB962C8B-B14F-4D97-AF65-F5344CB8AC3E}">
        <p14:creationId xmlns:p14="http://schemas.microsoft.com/office/powerpoint/2010/main" val="1045623932"/>
      </p:ext>
    </p:extLst>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70E46A-67DF-B1DF-2D4C-6045B38D2115}"/>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C039B3E3-A4A8-3B22-A271-35FAADEBDD93}"/>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76EE24BD-7E5B-46A5-11FC-3ADA7BB69A71}"/>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DB9E18DA-12B5-DF84-F721-ED5A423D7541}"/>
              </a:ext>
            </a:extLst>
          </p:cNvPr>
          <p:cNvSpPr>
            <a:spLocks noGrp="1"/>
          </p:cNvSpPr>
          <p:nvPr>
            <p:ph type="sldNum" sz="quarter" idx="5"/>
          </p:nvPr>
        </p:nvSpPr>
        <p:spPr/>
        <p:txBody>
          <a:bodyPr/>
          <a:lstStyle/>
          <a:p>
            <a:fld id="{B5389857-5745-4489-9591-8F76802FE21B}" type="slidenum">
              <a:rPr lang="ko-KR" altLang="en-US" smtClean="0"/>
              <a:t>337</a:t>
            </a:fld>
            <a:endParaRPr lang="ko-KR" altLang="en-US"/>
          </a:p>
        </p:txBody>
      </p:sp>
    </p:spTree>
    <p:extLst>
      <p:ext uri="{BB962C8B-B14F-4D97-AF65-F5344CB8AC3E}">
        <p14:creationId xmlns:p14="http://schemas.microsoft.com/office/powerpoint/2010/main" val="2651744675"/>
      </p:ext>
    </p:extLst>
  </p:cSld>
  <p:clrMapOvr>
    <a:masterClrMapping/>
  </p:clrMapOvr>
</p:notes>
</file>

<file path=ppt/notesSlides/notesSlide2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A5CE80-C21A-5011-837C-50D723B38BFE}"/>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281183CD-9F4D-8A38-C8EC-4746B4AE7081}"/>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7313B887-DA9B-F474-5C38-9B2A2E1038BF}"/>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7F14DED8-B903-2193-C57A-A11BFC3F877A}"/>
              </a:ext>
            </a:extLst>
          </p:cNvPr>
          <p:cNvSpPr>
            <a:spLocks noGrp="1"/>
          </p:cNvSpPr>
          <p:nvPr>
            <p:ph type="sldNum" sz="quarter" idx="5"/>
          </p:nvPr>
        </p:nvSpPr>
        <p:spPr/>
        <p:txBody>
          <a:bodyPr/>
          <a:lstStyle/>
          <a:p>
            <a:fld id="{B5389857-5745-4489-9591-8F76802FE21B}" type="slidenum">
              <a:rPr lang="ko-KR" altLang="en-US" smtClean="0"/>
              <a:t>340</a:t>
            </a:fld>
            <a:endParaRPr lang="ko-KR" altLang="en-US"/>
          </a:p>
        </p:txBody>
      </p:sp>
    </p:spTree>
    <p:extLst>
      <p:ext uri="{BB962C8B-B14F-4D97-AF65-F5344CB8AC3E}">
        <p14:creationId xmlns:p14="http://schemas.microsoft.com/office/powerpoint/2010/main" val="2111927952"/>
      </p:ext>
    </p:extLst>
  </p:cSld>
  <p:clrMapOvr>
    <a:masterClrMapping/>
  </p:clrMapOvr>
</p:notes>
</file>

<file path=ppt/notesSlides/notesSlide2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341</a:t>
            </a:fld>
            <a:endParaRPr lang="ko-KR" altLang="en-US"/>
          </a:p>
        </p:txBody>
      </p:sp>
    </p:spTree>
    <p:extLst>
      <p:ext uri="{BB962C8B-B14F-4D97-AF65-F5344CB8AC3E}">
        <p14:creationId xmlns:p14="http://schemas.microsoft.com/office/powerpoint/2010/main" val="282735970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C8D5DA-397E-DA0E-431E-8AD2F0640153}"/>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64AF7B6C-3A5C-4004-6AE3-9941F11919FB}"/>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7251B19D-8666-D5CA-67EE-5E58E2EBBB23}"/>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E3EFCC64-84D0-E8C2-243C-642E4244B979}"/>
              </a:ext>
            </a:extLst>
          </p:cNvPr>
          <p:cNvSpPr>
            <a:spLocks noGrp="1"/>
          </p:cNvSpPr>
          <p:nvPr>
            <p:ph type="sldNum" sz="quarter" idx="5"/>
          </p:nvPr>
        </p:nvSpPr>
        <p:spPr/>
        <p:txBody>
          <a:bodyPr/>
          <a:lstStyle/>
          <a:p>
            <a:fld id="{B5389857-5745-4489-9591-8F76802FE21B}" type="slidenum">
              <a:rPr lang="ko-KR" altLang="en-US" smtClean="0"/>
              <a:t>50</a:t>
            </a:fld>
            <a:endParaRPr lang="ko-KR" altLang="en-US"/>
          </a:p>
        </p:txBody>
      </p:sp>
    </p:spTree>
    <p:extLst>
      <p:ext uri="{BB962C8B-B14F-4D97-AF65-F5344CB8AC3E}">
        <p14:creationId xmlns:p14="http://schemas.microsoft.com/office/powerpoint/2010/main" val="129432421"/>
      </p:ext>
    </p:extLst>
  </p:cSld>
  <p:clrMapOvr>
    <a:masterClrMapping/>
  </p:clrMapOvr>
</p:notes>
</file>

<file path=ppt/notesSlides/notesSlide2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343</a:t>
            </a:fld>
            <a:endParaRPr lang="ko-KR" altLang="en-US"/>
          </a:p>
        </p:txBody>
      </p:sp>
    </p:spTree>
    <p:extLst>
      <p:ext uri="{BB962C8B-B14F-4D97-AF65-F5344CB8AC3E}">
        <p14:creationId xmlns:p14="http://schemas.microsoft.com/office/powerpoint/2010/main" val="2692409781"/>
      </p:ext>
    </p:extLst>
  </p:cSld>
  <p:clrMapOvr>
    <a:masterClrMapping/>
  </p:clrMapOvr>
</p:notes>
</file>

<file path=ppt/notesSlides/notesSlide2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648C9B-81B8-CBF7-1931-0B271D936DBC}"/>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A2853F54-B204-E65A-695F-7344EBFFCB13}"/>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EB104019-68F8-0364-2FD2-5E6BDB7245DA}"/>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0D3CC3B2-B7BB-F0D3-EAD2-6176E708E937}"/>
              </a:ext>
            </a:extLst>
          </p:cNvPr>
          <p:cNvSpPr>
            <a:spLocks noGrp="1"/>
          </p:cNvSpPr>
          <p:nvPr>
            <p:ph type="sldNum" sz="quarter" idx="5"/>
          </p:nvPr>
        </p:nvSpPr>
        <p:spPr/>
        <p:txBody>
          <a:bodyPr/>
          <a:lstStyle/>
          <a:p>
            <a:fld id="{B5389857-5745-4489-9591-8F76802FE21B}" type="slidenum">
              <a:rPr lang="ko-KR" altLang="en-US" smtClean="0"/>
              <a:t>344</a:t>
            </a:fld>
            <a:endParaRPr lang="ko-KR" altLang="en-US"/>
          </a:p>
        </p:txBody>
      </p:sp>
    </p:spTree>
    <p:extLst>
      <p:ext uri="{BB962C8B-B14F-4D97-AF65-F5344CB8AC3E}">
        <p14:creationId xmlns:p14="http://schemas.microsoft.com/office/powerpoint/2010/main" val="3251724168"/>
      </p:ext>
    </p:extLst>
  </p:cSld>
  <p:clrMapOvr>
    <a:masterClrMapping/>
  </p:clrMapOvr>
</p:notes>
</file>

<file path=ppt/notesSlides/notesSlide2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C0CE97-48F9-9212-4299-918C233C864C}"/>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0284C9C6-784F-D9FA-3538-F39645508A70}"/>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B06B686B-EA32-FE20-1FA7-7473000BDE34}"/>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FCBA6FCD-5133-DA23-5D07-78695A3C0BA7}"/>
              </a:ext>
            </a:extLst>
          </p:cNvPr>
          <p:cNvSpPr>
            <a:spLocks noGrp="1"/>
          </p:cNvSpPr>
          <p:nvPr>
            <p:ph type="sldNum" sz="quarter" idx="5"/>
          </p:nvPr>
        </p:nvSpPr>
        <p:spPr/>
        <p:txBody>
          <a:bodyPr/>
          <a:lstStyle/>
          <a:p>
            <a:fld id="{B5389857-5745-4489-9591-8F76802FE21B}" type="slidenum">
              <a:rPr lang="ko-KR" altLang="en-US" smtClean="0"/>
              <a:t>345</a:t>
            </a:fld>
            <a:endParaRPr lang="ko-KR" altLang="en-US"/>
          </a:p>
        </p:txBody>
      </p:sp>
    </p:spTree>
    <p:extLst>
      <p:ext uri="{BB962C8B-B14F-4D97-AF65-F5344CB8AC3E}">
        <p14:creationId xmlns:p14="http://schemas.microsoft.com/office/powerpoint/2010/main" val="3667986732"/>
      </p:ext>
    </p:extLst>
  </p:cSld>
  <p:clrMapOvr>
    <a:masterClrMapping/>
  </p:clrMapOvr>
</p:notes>
</file>

<file path=ppt/notesSlides/notesSlide2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C6E6E2-3883-09F2-9D3C-1D1B42E21F97}"/>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8284DEA0-3E2F-C3A6-E6DF-A4ED3DCE4DA6}"/>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87248738-BF24-FFFB-98D3-97D8277B2E3C}"/>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173A65F6-BCC4-949B-6E3C-614CAA52F020}"/>
              </a:ext>
            </a:extLst>
          </p:cNvPr>
          <p:cNvSpPr>
            <a:spLocks noGrp="1"/>
          </p:cNvSpPr>
          <p:nvPr>
            <p:ph type="sldNum" sz="quarter" idx="5"/>
          </p:nvPr>
        </p:nvSpPr>
        <p:spPr/>
        <p:txBody>
          <a:bodyPr/>
          <a:lstStyle/>
          <a:p>
            <a:fld id="{B5389857-5745-4489-9591-8F76802FE21B}" type="slidenum">
              <a:rPr lang="ko-KR" altLang="en-US" smtClean="0"/>
              <a:t>346</a:t>
            </a:fld>
            <a:endParaRPr lang="ko-KR" altLang="en-US"/>
          </a:p>
        </p:txBody>
      </p:sp>
    </p:spTree>
    <p:extLst>
      <p:ext uri="{BB962C8B-B14F-4D97-AF65-F5344CB8AC3E}">
        <p14:creationId xmlns:p14="http://schemas.microsoft.com/office/powerpoint/2010/main" val="2191408389"/>
      </p:ext>
    </p:extLst>
  </p:cSld>
  <p:clrMapOvr>
    <a:masterClrMapping/>
  </p:clrMapOvr>
</p:notes>
</file>

<file path=ppt/notesSlides/notesSlide2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66E11A-B0AE-AF8B-1E1A-648ABF407EE6}"/>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994833CC-34B6-CAD3-0895-599E0F186298}"/>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7805B3BE-676D-92F1-9B73-C2F81EF35826}"/>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04E19B10-1242-8F4D-A59F-C5877FCF2A5F}"/>
              </a:ext>
            </a:extLst>
          </p:cNvPr>
          <p:cNvSpPr>
            <a:spLocks noGrp="1"/>
          </p:cNvSpPr>
          <p:nvPr>
            <p:ph type="sldNum" sz="quarter" idx="5"/>
          </p:nvPr>
        </p:nvSpPr>
        <p:spPr/>
        <p:txBody>
          <a:bodyPr/>
          <a:lstStyle/>
          <a:p>
            <a:fld id="{B5389857-5745-4489-9591-8F76802FE21B}" type="slidenum">
              <a:rPr lang="ko-KR" altLang="en-US" smtClean="0"/>
              <a:t>347</a:t>
            </a:fld>
            <a:endParaRPr lang="ko-KR" altLang="en-US"/>
          </a:p>
        </p:txBody>
      </p:sp>
    </p:spTree>
    <p:extLst>
      <p:ext uri="{BB962C8B-B14F-4D97-AF65-F5344CB8AC3E}">
        <p14:creationId xmlns:p14="http://schemas.microsoft.com/office/powerpoint/2010/main" val="1536714851"/>
      </p:ext>
    </p:extLst>
  </p:cSld>
  <p:clrMapOvr>
    <a:masterClrMapping/>
  </p:clrMapOvr>
</p:notes>
</file>

<file path=ppt/notesSlides/notesSlide2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9ABAFA-54B5-2381-944D-EF88588E0BB4}"/>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97CCF349-7D1A-0CB0-9FF9-B722E8F731E9}"/>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0B469AF4-C2A5-DDDA-0330-BF69B4928EAA}"/>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F9706FA9-1253-08F2-FB63-3A9C5C2FB693}"/>
              </a:ext>
            </a:extLst>
          </p:cNvPr>
          <p:cNvSpPr>
            <a:spLocks noGrp="1"/>
          </p:cNvSpPr>
          <p:nvPr>
            <p:ph type="sldNum" sz="quarter" idx="5"/>
          </p:nvPr>
        </p:nvSpPr>
        <p:spPr/>
        <p:txBody>
          <a:bodyPr/>
          <a:lstStyle/>
          <a:p>
            <a:fld id="{B5389857-5745-4489-9591-8F76802FE21B}" type="slidenum">
              <a:rPr lang="ko-KR" altLang="en-US" smtClean="0"/>
              <a:t>349</a:t>
            </a:fld>
            <a:endParaRPr lang="ko-KR" altLang="en-US"/>
          </a:p>
        </p:txBody>
      </p:sp>
    </p:spTree>
    <p:extLst>
      <p:ext uri="{BB962C8B-B14F-4D97-AF65-F5344CB8AC3E}">
        <p14:creationId xmlns:p14="http://schemas.microsoft.com/office/powerpoint/2010/main" val="2505577614"/>
      </p:ext>
    </p:extLst>
  </p:cSld>
  <p:clrMapOvr>
    <a:masterClrMapping/>
  </p:clrMapOvr>
</p:notes>
</file>

<file path=ppt/notesSlides/notesSlide2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CCE232-2257-0EF1-51A1-11B288ADA786}"/>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92E4AF12-771D-6CC2-655C-48DCD357C712}"/>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9DCE0596-FF55-B10D-EFA7-517F68260C2C}"/>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EFFBAF22-8D1F-EF43-2552-E1D12D1F70B0}"/>
              </a:ext>
            </a:extLst>
          </p:cNvPr>
          <p:cNvSpPr>
            <a:spLocks noGrp="1"/>
          </p:cNvSpPr>
          <p:nvPr>
            <p:ph type="sldNum" sz="quarter" idx="5"/>
          </p:nvPr>
        </p:nvSpPr>
        <p:spPr/>
        <p:txBody>
          <a:bodyPr/>
          <a:lstStyle/>
          <a:p>
            <a:fld id="{B5389857-5745-4489-9591-8F76802FE21B}" type="slidenum">
              <a:rPr lang="ko-KR" altLang="en-US" smtClean="0"/>
              <a:t>350</a:t>
            </a:fld>
            <a:endParaRPr lang="ko-KR" altLang="en-US"/>
          </a:p>
        </p:txBody>
      </p:sp>
    </p:spTree>
    <p:extLst>
      <p:ext uri="{BB962C8B-B14F-4D97-AF65-F5344CB8AC3E}">
        <p14:creationId xmlns:p14="http://schemas.microsoft.com/office/powerpoint/2010/main" val="3596704398"/>
      </p:ext>
    </p:extLst>
  </p:cSld>
  <p:clrMapOvr>
    <a:masterClrMapping/>
  </p:clrMapOvr>
</p:notes>
</file>

<file path=ppt/notesSlides/notesSlide2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351</a:t>
            </a:fld>
            <a:endParaRPr lang="ko-KR" altLang="en-US"/>
          </a:p>
        </p:txBody>
      </p:sp>
    </p:spTree>
    <p:extLst>
      <p:ext uri="{BB962C8B-B14F-4D97-AF65-F5344CB8AC3E}">
        <p14:creationId xmlns:p14="http://schemas.microsoft.com/office/powerpoint/2010/main" val="2519451180"/>
      </p:ext>
    </p:extLst>
  </p:cSld>
  <p:clrMapOvr>
    <a:masterClrMapping/>
  </p:clrMapOvr>
</p:notes>
</file>

<file path=ppt/notesSlides/notesSlide2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2E6F3B-C71B-B469-E0BD-4283CB951CBB}"/>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E83D93B4-564F-FE9B-03C8-B9DC05CB3301}"/>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A4ABC12F-9FA1-4FCC-0F97-95D7368C2DB2}"/>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86F54F92-9D37-4667-85A8-6574BB3E92F9}"/>
              </a:ext>
            </a:extLst>
          </p:cNvPr>
          <p:cNvSpPr>
            <a:spLocks noGrp="1"/>
          </p:cNvSpPr>
          <p:nvPr>
            <p:ph type="sldNum" sz="quarter" idx="5"/>
          </p:nvPr>
        </p:nvSpPr>
        <p:spPr/>
        <p:txBody>
          <a:bodyPr/>
          <a:lstStyle/>
          <a:p>
            <a:fld id="{B5389857-5745-4489-9591-8F76802FE21B}" type="slidenum">
              <a:rPr lang="ko-KR" altLang="en-US" smtClean="0"/>
              <a:t>352</a:t>
            </a:fld>
            <a:endParaRPr lang="ko-KR" altLang="en-US"/>
          </a:p>
        </p:txBody>
      </p:sp>
    </p:spTree>
    <p:extLst>
      <p:ext uri="{BB962C8B-B14F-4D97-AF65-F5344CB8AC3E}">
        <p14:creationId xmlns:p14="http://schemas.microsoft.com/office/powerpoint/2010/main" val="3578127771"/>
      </p:ext>
    </p:extLst>
  </p:cSld>
  <p:clrMapOvr>
    <a:masterClrMapping/>
  </p:clrMapOvr>
</p:notes>
</file>

<file path=ppt/notesSlides/notesSlide2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353</a:t>
            </a:fld>
            <a:endParaRPr lang="ko-KR" altLang="en-US"/>
          </a:p>
        </p:txBody>
      </p:sp>
    </p:spTree>
    <p:extLst>
      <p:ext uri="{BB962C8B-B14F-4D97-AF65-F5344CB8AC3E}">
        <p14:creationId xmlns:p14="http://schemas.microsoft.com/office/powerpoint/2010/main" val="68626130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9A05A9-8AAB-F4C8-F18F-5A068923CE69}"/>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F9322090-3367-CD7D-F937-297AADE75A01}"/>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42A237B9-27B3-360F-5E31-C584F3436E64}"/>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9A2E110E-C51E-0006-5ADF-6942716D560C}"/>
              </a:ext>
            </a:extLst>
          </p:cNvPr>
          <p:cNvSpPr>
            <a:spLocks noGrp="1"/>
          </p:cNvSpPr>
          <p:nvPr>
            <p:ph type="sldNum" sz="quarter" idx="5"/>
          </p:nvPr>
        </p:nvSpPr>
        <p:spPr/>
        <p:txBody>
          <a:bodyPr/>
          <a:lstStyle/>
          <a:p>
            <a:fld id="{B5389857-5745-4489-9591-8F76802FE21B}" type="slidenum">
              <a:rPr lang="ko-KR" altLang="en-US" smtClean="0"/>
              <a:t>52</a:t>
            </a:fld>
            <a:endParaRPr lang="ko-KR" altLang="en-US"/>
          </a:p>
        </p:txBody>
      </p:sp>
    </p:spTree>
    <p:extLst>
      <p:ext uri="{BB962C8B-B14F-4D97-AF65-F5344CB8AC3E}">
        <p14:creationId xmlns:p14="http://schemas.microsoft.com/office/powerpoint/2010/main" val="596786344"/>
      </p:ext>
    </p:extLst>
  </p:cSld>
  <p:clrMapOvr>
    <a:masterClrMapping/>
  </p:clrMapOvr>
</p:notes>
</file>

<file path=ppt/notesSlides/notesSlide2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354</a:t>
            </a:fld>
            <a:endParaRPr lang="ko-KR" altLang="en-US"/>
          </a:p>
        </p:txBody>
      </p:sp>
    </p:spTree>
    <p:extLst>
      <p:ext uri="{BB962C8B-B14F-4D97-AF65-F5344CB8AC3E}">
        <p14:creationId xmlns:p14="http://schemas.microsoft.com/office/powerpoint/2010/main" val="1338547630"/>
      </p:ext>
    </p:extLst>
  </p:cSld>
  <p:clrMapOvr>
    <a:masterClrMapping/>
  </p:clrMapOvr>
</p:notes>
</file>

<file path=ppt/notesSlides/notesSlide2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356</a:t>
            </a:fld>
            <a:endParaRPr lang="ko-KR" altLang="en-US"/>
          </a:p>
        </p:txBody>
      </p:sp>
    </p:spTree>
    <p:extLst>
      <p:ext uri="{BB962C8B-B14F-4D97-AF65-F5344CB8AC3E}">
        <p14:creationId xmlns:p14="http://schemas.microsoft.com/office/powerpoint/2010/main" val="530354017"/>
      </p:ext>
    </p:extLst>
  </p:cSld>
  <p:clrMapOvr>
    <a:masterClrMapping/>
  </p:clrMapOvr>
</p:notes>
</file>

<file path=ppt/notesSlides/notesSlide2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357</a:t>
            </a:fld>
            <a:endParaRPr lang="ko-KR" altLang="en-US"/>
          </a:p>
        </p:txBody>
      </p:sp>
    </p:spTree>
    <p:extLst>
      <p:ext uri="{BB962C8B-B14F-4D97-AF65-F5344CB8AC3E}">
        <p14:creationId xmlns:p14="http://schemas.microsoft.com/office/powerpoint/2010/main" val="3489685015"/>
      </p:ext>
    </p:extLst>
  </p:cSld>
  <p:clrMapOvr>
    <a:masterClrMapping/>
  </p:clrMapOvr>
</p:notes>
</file>

<file path=ppt/notesSlides/notesSlide2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358</a:t>
            </a:fld>
            <a:endParaRPr lang="ko-KR" altLang="en-US"/>
          </a:p>
        </p:txBody>
      </p:sp>
    </p:spTree>
    <p:extLst>
      <p:ext uri="{BB962C8B-B14F-4D97-AF65-F5344CB8AC3E}">
        <p14:creationId xmlns:p14="http://schemas.microsoft.com/office/powerpoint/2010/main" val="3142886344"/>
      </p:ext>
    </p:extLst>
  </p:cSld>
  <p:clrMapOvr>
    <a:masterClrMapping/>
  </p:clrMapOvr>
</p:notes>
</file>

<file path=ppt/notesSlides/notesSlide2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360</a:t>
            </a:fld>
            <a:endParaRPr lang="ko-KR" altLang="en-US"/>
          </a:p>
        </p:txBody>
      </p:sp>
    </p:spTree>
    <p:extLst>
      <p:ext uri="{BB962C8B-B14F-4D97-AF65-F5344CB8AC3E}">
        <p14:creationId xmlns:p14="http://schemas.microsoft.com/office/powerpoint/2010/main" val="3897606940"/>
      </p:ext>
    </p:extLst>
  </p:cSld>
  <p:clrMapOvr>
    <a:masterClrMapping/>
  </p:clrMapOvr>
</p:notes>
</file>

<file path=ppt/notesSlides/notesSlide2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361</a:t>
            </a:fld>
            <a:endParaRPr lang="ko-KR" altLang="en-US"/>
          </a:p>
        </p:txBody>
      </p:sp>
    </p:spTree>
    <p:extLst>
      <p:ext uri="{BB962C8B-B14F-4D97-AF65-F5344CB8AC3E}">
        <p14:creationId xmlns:p14="http://schemas.microsoft.com/office/powerpoint/2010/main" val="2778329131"/>
      </p:ext>
    </p:extLst>
  </p:cSld>
  <p:clrMapOvr>
    <a:masterClrMapping/>
  </p:clrMapOvr>
</p:notes>
</file>

<file path=ppt/notesSlides/notesSlide25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6423E0-224F-5B0F-6702-EE2FB4FFB0FA}"/>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D0CA8680-EBD3-0F27-153E-44AE872489E4}"/>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4A3DB69D-AB1F-9BDC-5B91-6106F7547F16}"/>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7F946C99-D38E-CB83-05AA-F2003B694911}"/>
              </a:ext>
            </a:extLst>
          </p:cNvPr>
          <p:cNvSpPr>
            <a:spLocks noGrp="1"/>
          </p:cNvSpPr>
          <p:nvPr>
            <p:ph type="sldNum" sz="quarter" idx="5"/>
          </p:nvPr>
        </p:nvSpPr>
        <p:spPr/>
        <p:txBody>
          <a:bodyPr/>
          <a:lstStyle/>
          <a:p>
            <a:fld id="{B5389857-5745-4489-9591-8F76802FE21B}" type="slidenum">
              <a:rPr lang="ko-KR" altLang="en-US" smtClean="0"/>
              <a:t>362</a:t>
            </a:fld>
            <a:endParaRPr lang="ko-KR" altLang="en-US"/>
          </a:p>
        </p:txBody>
      </p:sp>
    </p:spTree>
    <p:extLst>
      <p:ext uri="{BB962C8B-B14F-4D97-AF65-F5344CB8AC3E}">
        <p14:creationId xmlns:p14="http://schemas.microsoft.com/office/powerpoint/2010/main" val="3014610745"/>
      </p:ext>
    </p:extLst>
  </p:cSld>
  <p:clrMapOvr>
    <a:masterClrMapping/>
  </p:clrMapOvr>
</p:notes>
</file>

<file path=ppt/notesSlides/notesSlide25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53C35F-997F-7057-9FD6-244F8C3FF34B}"/>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58ACF2EF-FC2D-3266-AB41-CCFE28DE4A58}"/>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5CE529CC-9789-9DD5-7D3D-22E1124A9025}"/>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359D093F-0DA5-14F7-6F6C-CC3DFBE3F3D8}"/>
              </a:ext>
            </a:extLst>
          </p:cNvPr>
          <p:cNvSpPr>
            <a:spLocks noGrp="1"/>
          </p:cNvSpPr>
          <p:nvPr>
            <p:ph type="sldNum" sz="quarter" idx="5"/>
          </p:nvPr>
        </p:nvSpPr>
        <p:spPr/>
        <p:txBody>
          <a:bodyPr/>
          <a:lstStyle/>
          <a:p>
            <a:fld id="{B5389857-5745-4489-9591-8F76802FE21B}" type="slidenum">
              <a:rPr lang="ko-KR" altLang="en-US" smtClean="0"/>
              <a:t>363</a:t>
            </a:fld>
            <a:endParaRPr lang="ko-KR" altLang="en-US"/>
          </a:p>
        </p:txBody>
      </p:sp>
    </p:spTree>
    <p:extLst>
      <p:ext uri="{BB962C8B-B14F-4D97-AF65-F5344CB8AC3E}">
        <p14:creationId xmlns:p14="http://schemas.microsoft.com/office/powerpoint/2010/main" val="3990082262"/>
      </p:ext>
    </p:extLst>
  </p:cSld>
  <p:clrMapOvr>
    <a:masterClrMapping/>
  </p:clrMapOvr>
</p:notes>
</file>

<file path=ppt/notesSlides/notesSlide2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364</a:t>
            </a:fld>
            <a:endParaRPr lang="ko-KR" altLang="en-US"/>
          </a:p>
        </p:txBody>
      </p:sp>
    </p:spTree>
    <p:extLst>
      <p:ext uri="{BB962C8B-B14F-4D97-AF65-F5344CB8AC3E}">
        <p14:creationId xmlns:p14="http://schemas.microsoft.com/office/powerpoint/2010/main" val="1861686054"/>
      </p:ext>
    </p:extLst>
  </p:cSld>
  <p:clrMapOvr>
    <a:masterClrMapping/>
  </p:clrMapOvr>
</p:notes>
</file>

<file path=ppt/notesSlides/notesSlide2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365</a:t>
            </a:fld>
            <a:endParaRPr lang="ko-KR" altLang="en-US"/>
          </a:p>
        </p:txBody>
      </p:sp>
    </p:spTree>
    <p:extLst>
      <p:ext uri="{BB962C8B-B14F-4D97-AF65-F5344CB8AC3E}">
        <p14:creationId xmlns:p14="http://schemas.microsoft.com/office/powerpoint/2010/main" val="113160748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BFCDEC-1C64-9B24-90BA-F3FA6F0FEE0C}"/>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E548628A-6C5F-E0E2-57B4-87F7A434D1C7}"/>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27B50F79-84B2-AF78-ECEC-D05C102C856A}"/>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2B68D546-594E-BE7F-00E5-2804D58CBBD8}"/>
              </a:ext>
            </a:extLst>
          </p:cNvPr>
          <p:cNvSpPr>
            <a:spLocks noGrp="1"/>
          </p:cNvSpPr>
          <p:nvPr>
            <p:ph type="sldNum" sz="quarter" idx="5"/>
          </p:nvPr>
        </p:nvSpPr>
        <p:spPr/>
        <p:txBody>
          <a:bodyPr/>
          <a:lstStyle/>
          <a:p>
            <a:fld id="{B5389857-5745-4489-9591-8F76802FE21B}" type="slidenum">
              <a:rPr lang="ko-KR" altLang="en-US" smtClean="0"/>
              <a:t>53</a:t>
            </a:fld>
            <a:endParaRPr lang="ko-KR" altLang="en-US"/>
          </a:p>
        </p:txBody>
      </p:sp>
    </p:spTree>
    <p:extLst>
      <p:ext uri="{BB962C8B-B14F-4D97-AF65-F5344CB8AC3E}">
        <p14:creationId xmlns:p14="http://schemas.microsoft.com/office/powerpoint/2010/main" val="4274695920"/>
      </p:ext>
    </p:extLst>
  </p:cSld>
  <p:clrMapOvr>
    <a:masterClrMapping/>
  </p:clrMapOvr>
</p:notes>
</file>

<file path=ppt/notesSlides/notesSlide2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366</a:t>
            </a:fld>
            <a:endParaRPr lang="ko-KR" altLang="en-US"/>
          </a:p>
        </p:txBody>
      </p:sp>
    </p:spTree>
    <p:extLst>
      <p:ext uri="{BB962C8B-B14F-4D97-AF65-F5344CB8AC3E}">
        <p14:creationId xmlns:p14="http://schemas.microsoft.com/office/powerpoint/2010/main" val="2556547669"/>
      </p:ext>
    </p:extLst>
  </p:cSld>
  <p:clrMapOvr>
    <a:masterClrMapping/>
  </p:clrMapOvr>
</p:notes>
</file>

<file path=ppt/notesSlides/notesSlide2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367</a:t>
            </a:fld>
            <a:endParaRPr lang="ko-KR" altLang="en-US"/>
          </a:p>
        </p:txBody>
      </p:sp>
    </p:spTree>
    <p:extLst>
      <p:ext uri="{BB962C8B-B14F-4D97-AF65-F5344CB8AC3E}">
        <p14:creationId xmlns:p14="http://schemas.microsoft.com/office/powerpoint/2010/main" val="629582107"/>
      </p:ext>
    </p:extLst>
  </p:cSld>
  <p:clrMapOvr>
    <a:masterClrMapping/>
  </p:clrMapOvr>
</p:notes>
</file>

<file path=ppt/notesSlides/notesSlide26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A03579-916B-E31F-B58D-7E9F15DF43D4}"/>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53AFA4B3-F59F-1DD2-745D-20251A525ADB}"/>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F134256C-BE34-9A50-DF24-227957018406}"/>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018104CB-C661-4A7C-CAAF-92C3A3E6B8B3}"/>
              </a:ext>
            </a:extLst>
          </p:cNvPr>
          <p:cNvSpPr>
            <a:spLocks noGrp="1"/>
          </p:cNvSpPr>
          <p:nvPr>
            <p:ph type="sldNum" sz="quarter" idx="5"/>
          </p:nvPr>
        </p:nvSpPr>
        <p:spPr/>
        <p:txBody>
          <a:bodyPr/>
          <a:lstStyle/>
          <a:p>
            <a:fld id="{B5389857-5745-4489-9591-8F76802FE21B}" type="slidenum">
              <a:rPr lang="ko-KR" altLang="en-US" smtClean="0"/>
              <a:t>369</a:t>
            </a:fld>
            <a:endParaRPr lang="ko-KR" altLang="en-US"/>
          </a:p>
        </p:txBody>
      </p:sp>
    </p:spTree>
    <p:extLst>
      <p:ext uri="{BB962C8B-B14F-4D97-AF65-F5344CB8AC3E}">
        <p14:creationId xmlns:p14="http://schemas.microsoft.com/office/powerpoint/2010/main" val="3323412401"/>
      </p:ext>
    </p:extLst>
  </p:cSld>
  <p:clrMapOvr>
    <a:masterClrMapping/>
  </p:clrMapOvr>
</p:notes>
</file>

<file path=ppt/notesSlides/notesSlide26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A62C9A-2291-F6FD-B900-86A32BF31CD5}"/>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B31D35AF-829E-43F5-7971-49EDC7E5DE9D}"/>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A7C5202C-D3E7-1D19-9807-28D192E36EE5}"/>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9D6BE66F-FB10-E632-57DF-070E63DB4A11}"/>
              </a:ext>
            </a:extLst>
          </p:cNvPr>
          <p:cNvSpPr>
            <a:spLocks noGrp="1"/>
          </p:cNvSpPr>
          <p:nvPr>
            <p:ph type="sldNum" sz="quarter" idx="5"/>
          </p:nvPr>
        </p:nvSpPr>
        <p:spPr/>
        <p:txBody>
          <a:bodyPr/>
          <a:lstStyle/>
          <a:p>
            <a:fld id="{B5389857-5745-4489-9591-8F76802FE21B}" type="slidenum">
              <a:rPr lang="ko-KR" altLang="en-US" smtClean="0"/>
              <a:t>372</a:t>
            </a:fld>
            <a:endParaRPr lang="ko-KR" altLang="en-US"/>
          </a:p>
        </p:txBody>
      </p:sp>
    </p:spTree>
    <p:extLst>
      <p:ext uri="{BB962C8B-B14F-4D97-AF65-F5344CB8AC3E}">
        <p14:creationId xmlns:p14="http://schemas.microsoft.com/office/powerpoint/2010/main" val="400126028"/>
      </p:ext>
    </p:extLst>
  </p:cSld>
  <p:clrMapOvr>
    <a:masterClrMapping/>
  </p:clrMapOvr>
</p:notes>
</file>

<file path=ppt/notesSlides/notesSlide26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488511-AF1C-B2EA-70D1-513674FB0910}"/>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D502ED6D-B25B-5252-F9BB-A81DFBCDD539}"/>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B2ADE6DB-2CA5-763A-4CDE-A4D8A19ABA97}"/>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F45D71FC-B968-3CA8-65DF-CD03EC49CFE4}"/>
              </a:ext>
            </a:extLst>
          </p:cNvPr>
          <p:cNvSpPr>
            <a:spLocks noGrp="1"/>
          </p:cNvSpPr>
          <p:nvPr>
            <p:ph type="sldNum" sz="quarter" idx="5"/>
          </p:nvPr>
        </p:nvSpPr>
        <p:spPr/>
        <p:txBody>
          <a:bodyPr/>
          <a:lstStyle/>
          <a:p>
            <a:fld id="{B5389857-5745-4489-9591-8F76802FE21B}" type="slidenum">
              <a:rPr lang="ko-KR" altLang="en-US" smtClean="0"/>
              <a:t>373</a:t>
            </a:fld>
            <a:endParaRPr lang="ko-KR" altLang="en-US"/>
          </a:p>
        </p:txBody>
      </p:sp>
    </p:spTree>
    <p:extLst>
      <p:ext uri="{BB962C8B-B14F-4D97-AF65-F5344CB8AC3E}">
        <p14:creationId xmlns:p14="http://schemas.microsoft.com/office/powerpoint/2010/main" val="3100724107"/>
      </p:ext>
    </p:extLst>
  </p:cSld>
  <p:clrMapOvr>
    <a:masterClrMapping/>
  </p:clrMapOvr>
</p:notes>
</file>

<file path=ppt/notesSlides/notesSlide26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89B19B-8779-65EA-F1E7-3E5087E567C0}"/>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58001D7B-B604-D499-F967-03982D73D157}"/>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EA755BCC-20DA-49E1-38F4-3D83FA7C5F2B}"/>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8EE8C090-8A63-6788-8EED-41A694D47995}"/>
              </a:ext>
            </a:extLst>
          </p:cNvPr>
          <p:cNvSpPr>
            <a:spLocks noGrp="1"/>
          </p:cNvSpPr>
          <p:nvPr>
            <p:ph type="sldNum" sz="quarter" idx="5"/>
          </p:nvPr>
        </p:nvSpPr>
        <p:spPr/>
        <p:txBody>
          <a:bodyPr/>
          <a:lstStyle/>
          <a:p>
            <a:fld id="{B5389857-5745-4489-9591-8F76802FE21B}" type="slidenum">
              <a:rPr lang="ko-KR" altLang="en-US" smtClean="0"/>
              <a:t>374</a:t>
            </a:fld>
            <a:endParaRPr lang="ko-KR" altLang="en-US"/>
          </a:p>
        </p:txBody>
      </p:sp>
    </p:spTree>
    <p:extLst>
      <p:ext uri="{BB962C8B-B14F-4D97-AF65-F5344CB8AC3E}">
        <p14:creationId xmlns:p14="http://schemas.microsoft.com/office/powerpoint/2010/main" val="3975342118"/>
      </p:ext>
    </p:extLst>
  </p:cSld>
  <p:clrMapOvr>
    <a:masterClrMapping/>
  </p:clrMapOvr>
</p:notes>
</file>

<file path=ppt/notesSlides/notesSlide26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20A9AE-68EE-95B8-0252-D4E4279F418D}"/>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B6A77235-FC97-2822-8A47-03E14D19ECA9}"/>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6203C49A-E917-C1A7-F84D-EF921D0F3A86}"/>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9A8CEC0B-DB71-049A-76DB-587E18DC0613}"/>
              </a:ext>
            </a:extLst>
          </p:cNvPr>
          <p:cNvSpPr>
            <a:spLocks noGrp="1"/>
          </p:cNvSpPr>
          <p:nvPr>
            <p:ph type="sldNum" sz="quarter" idx="5"/>
          </p:nvPr>
        </p:nvSpPr>
        <p:spPr/>
        <p:txBody>
          <a:bodyPr/>
          <a:lstStyle/>
          <a:p>
            <a:fld id="{B5389857-5745-4489-9591-8F76802FE21B}" type="slidenum">
              <a:rPr lang="ko-KR" altLang="en-US" smtClean="0"/>
              <a:t>375</a:t>
            </a:fld>
            <a:endParaRPr lang="ko-KR" altLang="en-US"/>
          </a:p>
        </p:txBody>
      </p:sp>
    </p:spTree>
    <p:extLst>
      <p:ext uri="{BB962C8B-B14F-4D97-AF65-F5344CB8AC3E}">
        <p14:creationId xmlns:p14="http://schemas.microsoft.com/office/powerpoint/2010/main" val="4002962218"/>
      </p:ext>
    </p:extLst>
  </p:cSld>
  <p:clrMapOvr>
    <a:masterClrMapping/>
  </p:clrMapOvr>
</p:notes>
</file>

<file path=ppt/notesSlides/notesSlide2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376</a:t>
            </a:fld>
            <a:endParaRPr lang="ko-KR" altLang="en-US"/>
          </a:p>
        </p:txBody>
      </p:sp>
    </p:spTree>
    <p:extLst>
      <p:ext uri="{BB962C8B-B14F-4D97-AF65-F5344CB8AC3E}">
        <p14:creationId xmlns:p14="http://schemas.microsoft.com/office/powerpoint/2010/main" val="2298060784"/>
      </p:ext>
    </p:extLst>
  </p:cSld>
  <p:clrMapOvr>
    <a:masterClrMapping/>
  </p:clrMapOvr>
</p:notes>
</file>

<file path=ppt/notesSlides/notesSlide26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F43623-15A8-C421-EBFC-4EB7AA846025}"/>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4B5B8338-2CB7-EB40-E3C8-39DD1B3EB0E8}"/>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19A4ACB9-B4D0-5231-A19A-634BE5E19194}"/>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9F73AFBF-6C5C-9F2C-5412-BF85AFDFC0F8}"/>
              </a:ext>
            </a:extLst>
          </p:cNvPr>
          <p:cNvSpPr>
            <a:spLocks noGrp="1"/>
          </p:cNvSpPr>
          <p:nvPr>
            <p:ph type="sldNum" sz="quarter" idx="5"/>
          </p:nvPr>
        </p:nvSpPr>
        <p:spPr/>
        <p:txBody>
          <a:bodyPr/>
          <a:lstStyle/>
          <a:p>
            <a:fld id="{B5389857-5745-4489-9591-8F76802FE21B}" type="slidenum">
              <a:rPr lang="ko-KR" altLang="en-US" smtClean="0"/>
              <a:t>377</a:t>
            </a:fld>
            <a:endParaRPr lang="ko-KR" altLang="en-US"/>
          </a:p>
        </p:txBody>
      </p:sp>
    </p:spTree>
    <p:extLst>
      <p:ext uri="{BB962C8B-B14F-4D97-AF65-F5344CB8AC3E}">
        <p14:creationId xmlns:p14="http://schemas.microsoft.com/office/powerpoint/2010/main" val="2304512251"/>
      </p:ext>
    </p:extLst>
  </p:cSld>
  <p:clrMapOvr>
    <a:masterClrMapping/>
  </p:clrMapOvr>
</p:notes>
</file>

<file path=ppt/notesSlides/notesSlide26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5C06B0-8876-501A-DF3B-41DEB3F92EDB}"/>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DF94FC13-C70D-536C-530E-3A118F0F3998}"/>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72B0ECEC-D9F0-FF52-BB0E-6D5C5C473418}"/>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4BEC4BD8-3F0B-0096-CF0D-685F440EB448}"/>
              </a:ext>
            </a:extLst>
          </p:cNvPr>
          <p:cNvSpPr>
            <a:spLocks noGrp="1"/>
          </p:cNvSpPr>
          <p:nvPr>
            <p:ph type="sldNum" sz="quarter" idx="5"/>
          </p:nvPr>
        </p:nvSpPr>
        <p:spPr/>
        <p:txBody>
          <a:bodyPr/>
          <a:lstStyle/>
          <a:p>
            <a:fld id="{B5389857-5745-4489-9591-8F76802FE21B}" type="slidenum">
              <a:rPr lang="ko-KR" altLang="en-US" smtClean="0"/>
              <a:t>378</a:t>
            </a:fld>
            <a:endParaRPr lang="ko-KR" altLang="en-US"/>
          </a:p>
        </p:txBody>
      </p:sp>
    </p:spTree>
    <p:extLst>
      <p:ext uri="{BB962C8B-B14F-4D97-AF65-F5344CB8AC3E}">
        <p14:creationId xmlns:p14="http://schemas.microsoft.com/office/powerpoint/2010/main" val="83607274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121851-0898-7C77-140A-983C384B92A0}"/>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6F74A8CC-38AE-8A28-306A-5805214C0B34}"/>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AC8BA96E-99CC-5B4D-7F7A-AEF20E1E2C2B}"/>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FF617AFE-9276-5B8A-6998-D6E4622ECBF9}"/>
              </a:ext>
            </a:extLst>
          </p:cNvPr>
          <p:cNvSpPr>
            <a:spLocks noGrp="1"/>
          </p:cNvSpPr>
          <p:nvPr>
            <p:ph type="sldNum" sz="quarter" idx="5"/>
          </p:nvPr>
        </p:nvSpPr>
        <p:spPr/>
        <p:txBody>
          <a:bodyPr/>
          <a:lstStyle/>
          <a:p>
            <a:fld id="{B5389857-5745-4489-9591-8F76802FE21B}" type="slidenum">
              <a:rPr lang="ko-KR" altLang="en-US" smtClean="0"/>
              <a:t>54</a:t>
            </a:fld>
            <a:endParaRPr lang="ko-KR" altLang="en-US"/>
          </a:p>
        </p:txBody>
      </p:sp>
    </p:spTree>
    <p:extLst>
      <p:ext uri="{BB962C8B-B14F-4D97-AF65-F5344CB8AC3E}">
        <p14:creationId xmlns:p14="http://schemas.microsoft.com/office/powerpoint/2010/main" val="2671103978"/>
      </p:ext>
    </p:extLst>
  </p:cSld>
  <p:clrMapOvr>
    <a:masterClrMapping/>
  </p:clrMapOvr>
</p:notes>
</file>

<file path=ppt/notesSlides/notesSlide27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AD15F1-A013-84B0-3F84-5B2DB1A70587}"/>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90CF9CA1-A978-5457-55EA-E33A3EB494B6}"/>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E9C02A2E-1936-A5F1-B977-BB386ECDC263}"/>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BCAA0679-E095-BCA8-5A38-7DB3AAD4E90A}"/>
              </a:ext>
            </a:extLst>
          </p:cNvPr>
          <p:cNvSpPr>
            <a:spLocks noGrp="1"/>
          </p:cNvSpPr>
          <p:nvPr>
            <p:ph type="sldNum" sz="quarter" idx="5"/>
          </p:nvPr>
        </p:nvSpPr>
        <p:spPr/>
        <p:txBody>
          <a:bodyPr/>
          <a:lstStyle/>
          <a:p>
            <a:fld id="{B5389857-5745-4489-9591-8F76802FE21B}" type="slidenum">
              <a:rPr lang="ko-KR" altLang="en-US" smtClean="0"/>
              <a:t>379</a:t>
            </a:fld>
            <a:endParaRPr lang="ko-KR" altLang="en-US"/>
          </a:p>
        </p:txBody>
      </p:sp>
    </p:spTree>
    <p:extLst>
      <p:ext uri="{BB962C8B-B14F-4D97-AF65-F5344CB8AC3E}">
        <p14:creationId xmlns:p14="http://schemas.microsoft.com/office/powerpoint/2010/main" val="4183208587"/>
      </p:ext>
    </p:extLst>
  </p:cSld>
  <p:clrMapOvr>
    <a:masterClrMapping/>
  </p:clrMapOvr>
</p:notes>
</file>

<file path=ppt/notesSlides/notesSlide27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DB68B3-06F5-79B1-3603-674A939D7953}"/>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925B99FB-6B05-6B82-048E-175F306C0EBD}"/>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62EB3010-CB77-249F-A31C-17AA3520B106}"/>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7589B091-4A3C-8EC9-1F41-F601876C571A}"/>
              </a:ext>
            </a:extLst>
          </p:cNvPr>
          <p:cNvSpPr>
            <a:spLocks noGrp="1"/>
          </p:cNvSpPr>
          <p:nvPr>
            <p:ph type="sldNum" sz="quarter" idx="5"/>
          </p:nvPr>
        </p:nvSpPr>
        <p:spPr/>
        <p:txBody>
          <a:bodyPr/>
          <a:lstStyle/>
          <a:p>
            <a:fld id="{B5389857-5745-4489-9591-8F76802FE21B}" type="slidenum">
              <a:rPr lang="ko-KR" altLang="en-US" smtClean="0"/>
              <a:t>380</a:t>
            </a:fld>
            <a:endParaRPr lang="ko-KR" altLang="en-US"/>
          </a:p>
        </p:txBody>
      </p:sp>
    </p:spTree>
    <p:extLst>
      <p:ext uri="{BB962C8B-B14F-4D97-AF65-F5344CB8AC3E}">
        <p14:creationId xmlns:p14="http://schemas.microsoft.com/office/powerpoint/2010/main" val="754898265"/>
      </p:ext>
    </p:extLst>
  </p:cSld>
  <p:clrMapOvr>
    <a:masterClrMapping/>
  </p:clrMapOvr>
</p:notes>
</file>

<file path=ppt/notesSlides/notesSlide27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CE0408-90C8-8890-9788-95315C78396D}"/>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3611D1AA-BD04-5B33-C89D-6F8BEEA34354}"/>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A107DB57-8574-8793-266B-C68A9F164D15}"/>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09B81844-C93A-AC81-20E2-B02EBD8099F5}"/>
              </a:ext>
            </a:extLst>
          </p:cNvPr>
          <p:cNvSpPr>
            <a:spLocks noGrp="1"/>
          </p:cNvSpPr>
          <p:nvPr>
            <p:ph type="sldNum" sz="quarter" idx="5"/>
          </p:nvPr>
        </p:nvSpPr>
        <p:spPr/>
        <p:txBody>
          <a:bodyPr/>
          <a:lstStyle/>
          <a:p>
            <a:fld id="{B5389857-5745-4489-9591-8F76802FE21B}" type="slidenum">
              <a:rPr lang="ko-KR" altLang="en-US" smtClean="0"/>
              <a:t>382</a:t>
            </a:fld>
            <a:endParaRPr lang="ko-KR" altLang="en-US"/>
          </a:p>
        </p:txBody>
      </p:sp>
    </p:spTree>
    <p:extLst>
      <p:ext uri="{BB962C8B-B14F-4D97-AF65-F5344CB8AC3E}">
        <p14:creationId xmlns:p14="http://schemas.microsoft.com/office/powerpoint/2010/main" val="1437366473"/>
      </p:ext>
    </p:extLst>
  </p:cSld>
  <p:clrMapOvr>
    <a:masterClrMapping/>
  </p:clrMapOvr>
</p:notes>
</file>

<file path=ppt/notesSlides/notesSlide27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4B752F-932D-9B0B-1065-561F97C90136}"/>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98FECFCA-A16F-025E-637B-41531F75C754}"/>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736904F5-26F6-5B3E-1739-780B961645D1}"/>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CFAF24E9-7397-5C9E-513B-CB64B6C94B38}"/>
              </a:ext>
            </a:extLst>
          </p:cNvPr>
          <p:cNvSpPr>
            <a:spLocks noGrp="1"/>
          </p:cNvSpPr>
          <p:nvPr>
            <p:ph type="sldNum" sz="quarter" idx="5"/>
          </p:nvPr>
        </p:nvSpPr>
        <p:spPr/>
        <p:txBody>
          <a:bodyPr/>
          <a:lstStyle/>
          <a:p>
            <a:fld id="{B5389857-5745-4489-9591-8F76802FE21B}" type="slidenum">
              <a:rPr lang="ko-KR" altLang="en-US" smtClean="0"/>
              <a:t>383</a:t>
            </a:fld>
            <a:endParaRPr lang="ko-KR" altLang="en-US"/>
          </a:p>
        </p:txBody>
      </p:sp>
    </p:spTree>
    <p:extLst>
      <p:ext uri="{BB962C8B-B14F-4D97-AF65-F5344CB8AC3E}">
        <p14:creationId xmlns:p14="http://schemas.microsoft.com/office/powerpoint/2010/main" val="319743357"/>
      </p:ext>
    </p:extLst>
  </p:cSld>
  <p:clrMapOvr>
    <a:masterClrMapping/>
  </p:clrMapOvr>
</p:notes>
</file>

<file path=ppt/notesSlides/notesSlide27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C0A84E-26E3-0D26-C22E-4597675492ED}"/>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53643873-3A0F-9CF0-EAE7-0E92B90CF393}"/>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A94E8715-100E-41EC-E26E-B4ECD6D0BEB7}"/>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200825F0-1F35-768E-49FE-AD1121D353E2}"/>
              </a:ext>
            </a:extLst>
          </p:cNvPr>
          <p:cNvSpPr>
            <a:spLocks noGrp="1"/>
          </p:cNvSpPr>
          <p:nvPr>
            <p:ph type="sldNum" sz="quarter" idx="5"/>
          </p:nvPr>
        </p:nvSpPr>
        <p:spPr/>
        <p:txBody>
          <a:bodyPr/>
          <a:lstStyle/>
          <a:p>
            <a:fld id="{B5389857-5745-4489-9591-8F76802FE21B}" type="slidenum">
              <a:rPr lang="ko-KR" altLang="en-US" smtClean="0"/>
              <a:t>384</a:t>
            </a:fld>
            <a:endParaRPr lang="ko-KR" altLang="en-US"/>
          </a:p>
        </p:txBody>
      </p:sp>
    </p:spTree>
    <p:extLst>
      <p:ext uri="{BB962C8B-B14F-4D97-AF65-F5344CB8AC3E}">
        <p14:creationId xmlns:p14="http://schemas.microsoft.com/office/powerpoint/2010/main" val="3325993445"/>
      </p:ext>
    </p:extLst>
  </p:cSld>
  <p:clrMapOvr>
    <a:masterClrMapping/>
  </p:clrMapOvr>
</p:notes>
</file>

<file path=ppt/notesSlides/notesSlide27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9D155F-603A-9948-E155-5A06558B3733}"/>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0306667C-3539-AB48-A9BB-90E6AFF819F6}"/>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A1FAE934-5ECA-151A-F282-D946A0F439EE}"/>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4F4C344A-CD9B-D6E2-DC7A-97DC55B5C939}"/>
              </a:ext>
            </a:extLst>
          </p:cNvPr>
          <p:cNvSpPr>
            <a:spLocks noGrp="1"/>
          </p:cNvSpPr>
          <p:nvPr>
            <p:ph type="sldNum" sz="quarter" idx="5"/>
          </p:nvPr>
        </p:nvSpPr>
        <p:spPr/>
        <p:txBody>
          <a:bodyPr/>
          <a:lstStyle/>
          <a:p>
            <a:fld id="{B5389857-5745-4489-9591-8F76802FE21B}" type="slidenum">
              <a:rPr lang="ko-KR" altLang="en-US" smtClean="0"/>
              <a:t>385</a:t>
            </a:fld>
            <a:endParaRPr lang="ko-KR" altLang="en-US"/>
          </a:p>
        </p:txBody>
      </p:sp>
    </p:spTree>
    <p:extLst>
      <p:ext uri="{BB962C8B-B14F-4D97-AF65-F5344CB8AC3E}">
        <p14:creationId xmlns:p14="http://schemas.microsoft.com/office/powerpoint/2010/main" val="1399080095"/>
      </p:ext>
    </p:extLst>
  </p:cSld>
  <p:clrMapOvr>
    <a:masterClrMapping/>
  </p:clrMapOvr>
</p:notes>
</file>

<file path=ppt/notesSlides/notesSlide27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1D55F4-6423-BEED-DB0D-C9F980FA717B}"/>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9F05E66C-04D0-5EB4-B5FA-19896B1B034F}"/>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5F7FFFCB-8C1F-7301-6D70-25502296079C}"/>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72017F11-A038-0DC3-80E0-7D36CD26712C}"/>
              </a:ext>
            </a:extLst>
          </p:cNvPr>
          <p:cNvSpPr>
            <a:spLocks noGrp="1"/>
          </p:cNvSpPr>
          <p:nvPr>
            <p:ph type="sldNum" sz="quarter" idx="5"/>
          </p:nvPr>
        </p:nvSpPr>
        <p:spPr/>
        <p:txBody>
          <a:bodyPr/>
          <a:lstStyle/>
          <a:p>
            <a:fld id="{B5389857-5745-4489-9591-8F76802FE21B}" type="slidenum">
              <a:rPr lang="ko-KR" altLang="en-US" smtClean="0"/>
              <a:t>386</a:t>
            </a:fld>
            <a:endParaRPr lang="ko-KR" altLang="en-US"/>
          </a:p>
        </p:txBody>
      </p:sp>
    </p:spTree>
    <p:extLst>
      <p:ext uri="{BB962C8B-B14F-4D97-AF65-F5344CB8AC3E}">
        <p14:creationId xmlns:p14="http://schemas.microsoft.com/office/powerpoint/2010/main" val="2491482646"/>
      </p:ext>
    </p:extLst>
  </p:cSld>
  <p:clrMapOvr>
    <a:masterClrMapping/>
  </p:clrMapOvr>
</p:notes>
</file>

<file path=ppt/notesSlides/notesSlide27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0BDDBA-D71A-4679-F19F-113591A0885D}"/>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4028C08E-02FB-7831-B069-5CCB3E42374E}"/>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0E8B2568-A0B4-065B-8CE6-AC7471AA81CD}"/>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61437C9C-776F-214F-C1F3-17E8FFA78FF8}"/>
              </a:ext>
            </a:extLst>
          </p:cNvPr>
          <p:cNvSpPr>
            <a:spLocks noGrp="1"/>
          </p:cNvSpPr>
          <p:nvPr>
            <p:ph type="sldNum" sz="quarter" idx="5"/>
          </p:nvPr>
        </p:nvSpPr>
        <p:spPr/>
        <p:txBody>
          <a:bodyPr/>
          <a:lstStyle/>
          <a:p>
            <a:fld id="{B5389857-5745-4489-9591-8F76802FE21B}" type="slidenum">
              <a:rPr lang="ko-KR" altLang="en-US" smtClean="0"/>
              <a:t>388</a:t>
            </a:fld>
            <a:endParaRPr lang="ko-KR" altLang="en-US"/>
          </a:p>
        </p:txBody>
      </p:sp>
    </p:spTree>
    <p:extLst>
      <p:ext uri="{BB962C8B-B14F-4D97-AF65-F5344CB8AC3E}">
        <p14:creationId xmlns:p14="http://schemas.microsoft.com/office/powerpoint/2010/main" val="1516435586"/>
      </p:ext>
    </p:extLst>
  </p:cSld>
  <p:clrMapOvr>
    <a:masterClrMapping/>
  </p:clrMapOvr>
</p:notes>
</file>

<file path=ppt/notesSlides/notesSlide27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AF261A-2715-E78B-5BDC-43D0557A7625}"/>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36102EAF-C299-35ED-FE40-1180891DEA5F}"/>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FC342B58-7045-9682-ED67-3472EA1A3CAC}"/>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B053655E-A856-136E-2062-38ADAE9377AC}"/>
              </a:ext>
            </a:extLst>
          </p:cNvPr>
          <p:cNvSpPr>
            <a:spLocks noGrp="1"/>
          </p:cNvSpPr>
          <p:nvPr>
            <p:ph type="sldNum" sz="quarter" idx="5"/>
          </p:nvPr>
        </p:nvSpPr>
        <p:spPr/>
        <p:txBody>
          <a:bodyPr/>
          <a:lstStyle/>
          <a:p>
            <a:fld id="{B5389857-5745-4489-9591-8F76802FE21B}" type="slidenum">
              <a:rPr lang="ko-KR" altLang="en-US" smtClean="0"/>
              <a:t>389</a:t>
            </a:fld>
            <a:endParaRPr lang="ko-KR" altLang="en-US"/>
          </a:p>
        </p:txBody>
      </p:sp>
    </p:spTree>
    <p:extLst>
      <p:ext uri="{BB962C8B-B14F-4D97-AF65-F5344CB8AC3E}">
        <p14:creationId xmlns:p14="http://schemas.microsoft.com/office/powerpoint/2010/main" val="2195753721"/>
      </p:ext>
    </p:extLst>
  </p:cSld>
  <p:clrMapOvr>
    <a:masterClrMapping/>
  </p:clrMapOvr>
</p:notes>
</file>

<file path=ppt/notesSlides/notesSlide27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784D64-DFBD-74C9-05D1-50E883EE9C78}"/>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2A72A263-2499-56F0-8ACF-3B066D942116}"/>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97944BBF-1207-A226-E5BF-90792058273D}"/>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07882322-F7EF-3000-8EF8-6DFE997A9BFE}"/>
              </a:ext>
            </a:extLst>
          </p:cNvPr>
          <p:cNvSpPr>
            <a:spLocks noGrp="1"/>
          </p:cNvSpPr>
          <p:nvPr>
            <p:ph type="sldNum" sz="quarter" idx="5"/>
          </p:nvPr>
        </p:nvSpPr>
        <p:spPr/>
        <p:txBody>
          <a:bodyPr/>
          <a:lstStyle/>
          <a:p>
            <a:fld id="{B5389857-5745-4489-9591-8F76802FE21B}" type="slidenum">
              <a:rPr lang="ko-KR" altLang="en-US" smtClean="0"/>
              <a:t>390</a:t>
            </a:fld>
            <a:endParaRPr lang="ko-KR" altLang="en-US"/>
          </a:p>
        </p:txBody>
      </p:sp>
    </p:spTree>
    <p:extLst>
      <p:ext uri="{BB962C8B-B14F-4D97-AF65-F5344CB8AC3E}">
        <p14:creationId xmlns:p14="http://schemas.microsoft.com/office/powerpoint/2010/main" val="179191418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DD8C88-F0DC-2A91-630B-482C6BF8910C}"/>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D7FEF583-A2C3-5D00-4757-5318248E28BE}"/>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721AA807-E0F2-F1C5-D156-B1CB137363BF}"/>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0EBBFBD1-8C2A-C6FE-E593-50A7C941696E}"/>
              </a:ext>
            </a:extLst>
          </p:cNvPr>
          <p:cNvSpPr>
            <a:spLocks noGrp="1"/>
          </p:cNvSpPr>
          <p:nvPr>
            <p:ph type="sldNum" sz="quarter" idx="5"/>
          </p:nvPr>
        </p:nvSpPr>
        <p:spPr/>
        <p:txBody>
          <a:bodyPr/>
          <a:lstStyle/>
          <a:p>
            <a:fld id="{B5389857-5745-4489-9591-8F76802FE21B}" type="slidenum">
              <a:rPr lang="ko-KR" altLang="en-US" smtClean="0"/>
              <a:t>55</a:t>
            </a:fld>
            <a:endParaRPr lang="ko-KR" altLang="en-US"/>
          </a:p>
        </p:txBody>
      </p:sp>
    </p:spTree>
    <p:extLst>
      <p:ext uri="{BB962C8B-B14F-4D97-AF65-F5344CB8AC3E}">
        <p14:creationId xmlns:p14="http://schemas.microsoft.com/office/powerpoint/2010/main" val="2007594651"/>
      </p:ext>
    </p:extLst>
  </p:cSld>
  <p:clrMapOvr>
    <a:masterClrMapping/>
  </p:clrMapOvr>
</p:notes>
</file>

<file path=ppt/notesSlides/notesSlide28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F39C76-6F01-73D9-6B3B-2245C02E7541}"/>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83401167-473A-8034-4BF5-4691C364CC02}"/>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746EB973-EB9D-7BA3-DA05-908CBA72806D}"/>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1BAAC739-24A8-615C-50E9-E6D509B1FEAB}"/>
              </a:ext>
            </a:extLst>
          </p:cNvPr>
          <p:cNvSpPr>
            <a:spLocks noGrp="1"/>
          </p:cNvSpPr>
          <p:nvPr>
            <p:ph type="sldNum" sz="quarter" idx="5"/>
          </p:nvPr>
        </p:nvSpPr>
        <p:spPr/>
        <p:txBody>
          <a:bodyPr/>
          <a:lstStyle/>
          <a:p>
            <a:fld id="{B5389857-5745-4489-9591-8F76802FE21B}" type="slidenum">
              <a:rPr lang="ko-KR" altLang="en-US" smtClean="0"/>
              <a:t>391</a:t>
            </a:fld>
            <a:endParaRPr lang="ko-KR" altLang="en-US"/>
          </a:p>
        </p:txBody>
      </p:sp>
    </p:spTree>
    <p:extLst>
      <p:ext uri="{BB962C8B-B14F-4D97-AF65-F5344CB8AC3E}">
        <p14:creationId xmlns:p14="http://schemas.microsoft.com/office/powerpoint/2010/main" val="808544562"/>
      </p:ext>
    </p:extLst>
  </p:cSld>
  <p:clrMapOvr>
    <a:masterClrMapping/>
  </p:clrMapOvr>
</p:notes>
</file>

<file path=ppt/notesSlides/notesSlide28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D32877-150E-B9CC-52C9-B9350D8D186A}"/>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252F7E88-EECC-60E9-F40B-A6FCC0D64815}"/>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15CB0FAD-E685-94D0-382A-3B931C54FF6F}"/>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31281A6E-A852-BD91-9BA6-C035976DB24D}"/>
              </a:ext>
            </a:extLst>
          </p:cNvPr>
          <p:cNvSpPr>
            <a:spLocks noGrp="1"/>
          </p:cNvSpPr>
          <p:nvPr>
            <p:ph type="sldNum" sz="quarter" idx="5"/>
          </p:nvPr>
        </p:nvSpPr>
        <p:spPr/>
        <p:txBody>
          <a:bodyPr/>
          <a:lstStyle/>
          <a:p>
            <a:fld id="{B5389857-5745-4489-9591-8F76802FE21B}" type="slidenum">
              <a:rPr lang="ko-KR" altLang="en-US" smtClean="0"/>
              <a:t>392</a:t>
            </a:fld>
            <a:endParaRPr lang="ko-KR" altLang="en-US"/>
          </a:p>
        </p:txBody>
      </p:sp>
    </p:spTree>
    <p:extLst>
      <p:ext uri="{BB962C8B-B14F-4D97-AF65-F5344CB8AC3E}">
        <p14:creationId xmlns:p14="http://schemas.microsoft.com/office/powerpoint/2010/main" val="293727536"/>
      </p:ext>
    </p:extLst>
  </p:cSld>
  <p:clrMapOvr>
    <a:masterClrMapping/>
  </p:clrMapOvr>
</p:notes>
</file>

<file path=ppt/notesSlides/notesSlide28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550760-8D80-58A2-B22E-6C36A7D854DF}"/>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B96D3093-93EE-503E-2703-DB5E2E2C3C18}"/>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6B87D6A1-67F3-79B2-4B05-639C7ECC9AA1}"/>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A68ED564-0A02-3DE6-F334-5F8531D8FA9B}"/>
              </a:ext>
            </a:extLst>
          </p:cNvPr>
          <p:cNvSpPr>
            <a:spLocks noGrp="1"/>
          </p:cNvSpPr>
          <p:nvPr>
            <p:ph type="sldNum" sz="quarter" idx="5"/>
          </p:nvPr>
        </p:nvSpPr>
        <p:spPr/>
        <p:txBody>
          <a:bodyPr/>
          <a:lstStyle/>
          <a:p>
            <a:fld id="{B5389857-5745-4489-9591-8F76802FE21B}" type="slidenum">
              <a:rPr lang="ko-KR" altLang="en-US" smtClean="0"/>
              <a:t>393</a:t>
            </a:fld>
            <a:endParaRPr lang="ko-KR" altLang="en-US"/>
          </a:p>
        </p:txBody>
      </p:sp>
    </p:spTree>
    <p:extLst>
      <p:ext uri="{BB962C8B-B14F-4D97-AF65-F5344CB8AC3E}">
        <p14:creationId xmlns:p14="http://schemas.microsoft.com/office/powerpoint/2010/main" val="4047404060"/>
      </p:ext>
    </p:extLst>
  </p:cSld>
  <p:clrMapOvr>
    <a:masterClrMapping/>
  </p:clrMapOvr>
</p:notes>
</file>

<file path=ppt/notesSlides/notesSlide28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7CCDCD-CF64-3D58-558F-DE22642B5C73}"/>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5AD422A3-BFEB-F30F-DE1F-047C629011D2}"/>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97C1B25E-F9CB-4B8B-AC5D-ADA3BD2F726B}"/>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0B41B579-52D0-6FF9-E984-C8D56CFFAEC6}"/>
              </a:ext>
            </a:extLst>
          </p:cNvPr>
          <p:cNvSpPr>
            <a:spLocks noGrp="1"/>
          </p:cNvSpPr>
          <p:nvPr>
            <p:ph type="sldNum" sz="quarter" idx="5"/>
          </p:nvPr>
        </p:nvSpPr>
        <p:spPr/>
        <p:txBody>
          <a:bodyPr/>
          <a:lstStyle/>
          <a:p>
            <a:fld id="{B5389857-5745-4489-9591-8F76802FE21B}" type="slidenum">
              <a:rPr lang="ko-KR" altLang="en-US" smtClean="0"/>
              <a:t>394</a:t>
            </a:fld>
            <a:endParaRPr lang="ko-KR" altLang="en-US"/>
          </a:p>
        </p:txBody>
      </p:sp>
    </p:spTree>
    <p:extLst>
      <p:ext uri="{BB962C8B-B14F-4D97-AF65-F5344CB8AC3E}">
        <p14:creationId xmlns:p14="http://schemas.microsoft.com/office/powerpoint/2010/main" val="612673791"/>
      </p:ext>
    </p:extLst>
  </p:cSld>
  <p:clrMapOvr>
    <a:masterClrMapping/>
  </p:clrMapOvr>
</p:notes>
</file>

<file path=ppt/notesSlides/notesSlide28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493870-FD99-BB0C-9FF0-372548D5BD29}"/>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3B9726AC-FDC6-4093-9213-1BF76E9976DB}"/>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85DE6FBA-87E7-BEF8-3293-9768A454751D}"/>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78FFAE4E-6243-DD9A-2988-2116481BA006}"/>
              </a:ext>
            </a:extLst>
          </p:cNvPr>
          <p:cNvSpPr>
            <a:spLocks noGrp="1"/>
          </p:cNvSpPr>
          <p:nvPr>
            <p:ph type="sldNum" sz="quarter" idx="5"/>
          </p:nvPr>
        </p:nvSpPr>
        <p:spPr/>
        <p:txBody>
          <a:bodyPr/>
          <a:lstStyle/>
          <a:p>
            <a:fld id="{B5389857-5745-4489-9591-8F76802FE21B}" type="slidenum">
              <a:rPr lang="ko-KR" altLang="en-US" smtClean="0"/>
              <a:t>396</a:t>
            </a:fld>
            <a:endParaRPr lang="ko-KR" altLang="en-US"/>
          </a:p>
        </p:txBody>
      </p:sp>
    </p:spTree>
    <p:extLst>
      <p:ext uri="{BB962C8B-B14F-4D97-AF65-F5344CB8AC3E}">
        <p14:creationId xmlns:p14="http://schemas.microsoft.com/office/powerpoint/2010/main" val="2450859823"/>
      </p:ext>
    </p:extLst>
  </p:cSld>
  <p:clrMapOvr>
    <a:masterClrMapping/>
  </p:clrMapOvr>
</p:notes>
</file>

<file path=ppt/notesSlides/notesSlide28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B821E3-93F6-3454-2DCE-4B5D23605420}"/>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CCCECD9B-5954-3111-8E1E-53B30B98C3C5}"/>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A89F20A9-ECD9-B50D-CBBE-58897BD0F674}"/>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81D900B5-F2B4-838D-F50C-1CAE4DBB4F70}"/>
              </a:ext>
            </a:extLst>
          </p:cNvPr>
          <p:cNvSpPr>
            <a:spLocks noGrp="1"/>
          </p:cNvSpPr>
          <p:nvPr>
            <p:ph type="sldNum" sz="quarter" idx="5"/>
          </p:nvPr>
        </p:nvSpPr>
        <p:spPr/>
        <p:txBody>
          <a:bodyPr/>
          <a:lstStyle/>
          <a:p>
            <a:fld id="{B5389857-5745-4489-9591-8F76802FE21B}" type="slidenum">
              <a:rPr lang="ko-KR" altLang="en-US" smtClean="0"/>
              <a:t>397</a:t>
            </a:fld>
            <a:endParaRPr lang="ko-KR" altLang="en-US"/>
          </a:p>
        </p:txBody>
      </p:sp>
    </p:spTree>
    <p:extLst>
      <p:ext uri="{BB962C8B-B14F-4D97-AF65-F5344CB8AC3E}">
        <p14:creationId xmlns:p14="http://schemas.microsoft.com/office/powerpoint/2010/main" val="3249111237"/>
      </p:ext>
    </p:extLst>
  </p:cSld>
  <p:clrMapOvr>
    <a:masterClrMapping/>
  </p:clrMapOvr>
</p:notes>
</file>

<file path=ppt/notesSlides/notesSlide28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1FD1EB-064E-521F-3A56-78AEC10C7DC4}"/>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87E3B9C8-AC19-63E9-A6A6-90B20BE6B899}"/>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4A7DE558-2F94-69B1-C229-22CDB9A71624}"/>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AE4D1281-06D4-3266-BC35-BD7558930E64}"/>
              </a:ext>
            </a:extLst>
          </p:cNvPr>
          <p:cNvSpPr>
            <a:spLocks noGrp="1"/>
          </p:cNvSpPr>
          <p:nvPr>
            <p:ph type="sldNum" sz="quarter" idx="5"/>
          </p:nvPr>
        </p:nvSpPr>
        <p:spPr/>
        <p:txBody>
          <a:bodyPr/>
          <a:lstStyle/>
          <a:p>
            <a:fld id="{B5389857-5745-4489-9591-8F76802FE21B}" type="slidenum">
              <a:rPr lang="ko-KR" altLang="en-US" smtClean="0"/>
              <a:t>398</a:t>
            </a:fld>
            <a:endParaRPr lang="ko-KR" altLang="en-US"/>
          </a:p>
        </p:txBody>
      </p:sp>
    </p:spTree>
    <p:extLst>
      <p:ext uri="{BB962C8B-B14F-4D97-AF65-F5344CB8AC3E}">
        <p14:creationId xmlns:p14="http://schemas.microsoft.com/office/powerpoint/2010/main" val="2969360075"/>
      </p:ext>
    </p:extLst>
  </p:cSld>
  <p:clrMapOvr>
    <a:masterClrMapping/>
  </p:clrMapOvr>
</p:notes>
</file>

<file path=ppt/notesSlides/notesSlide28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F3D6C7-C987-02B3-7E0E-1A41FAAC3655}"/>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91D15D63-6607-C9A5-D120-EBBB0DA7FEC5}"/>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ED7B7055-7724-9EFD-E101-196572C28ABA}"/>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B1402AAF-8BF0-53AA-0810-F0A102D789D5}"/>
              </a:ext>
            </a:extLst>
          </p:cNvPr>
          <p:cNvSpPr>
            <a:spLocks noGrp="1"/>
          </p:cNvSpPr>
          <p:nvPr>
            <p:ph type="sldNum" sz="quarter" idx="5"/>
          </p:nvPr>
        </p:nvSpPr>
        <p:spPr/>
        <p:txBody>
          <a:bodyPr/>
          <a:lstStyle/>
          <a:p>
            <a:fld id="{B5389857-5745-4489-9591-8F76802FE21B}" type="slidenum">
              <a:rPr lang="ko-KR" altLang="en-US" smtClean="0"/>
              <a:t>399</a:t>
            </a:fld>
            <a:endParaRPr lang="ko-KR" altLang="en-US"/>
          </a:p>
        </p:txBody>
      </p:sp>
    </p:spTree>
    <p:extLst>
      <p:ext uri="{BB962C8B-B14F-4D97-AF65-F5344CB8AC3E}">
        <p14:creationId xmlns:p14="http://schemas.microsoft.com/office/powerpoint/2010/main" val="2875568673"/>
      </p:ext>
    </p:extLst>
  </p:cSld>
  <p:clrMapOvr>
    <a:masterClrMapping/>
  </p:clrMapOvr>
</p:notes>
</file>

<file path=ppt/notesSlides/notesSlide28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8C490B-1839-50C6-2B3E-E04618CAB15F}"/>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76408750-17F3-E1FA-3239-3049B6E9E845}"/>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67416901-5211-E4FD-E754-029E6395B462}"/>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87225705-0184-8FC8-A381-9C0D662F8963}"/>
              </a:ext>
            </a:extLst>
          </p:cNvPr>
          <p:cNvSpPr>
            <a:spLocks noGrp="1"/>
          </p:cNvSpPr>
          <p:nvPr>
            <p:ph type="sldNum" sz="quarter" idx="5"/>
          </p:nvPr>
        </p:nvSpPr>
        <p:spPr/>
        <p:txBody>
          <a:bodyPr/>
          <a:lstStyle/>
          <a:p>
            <a:fld id="{B5389857-5745-4489-9591-8F76802FE21B}" type="slidenum">
              <a:rPr lang="ko-KR" altLang="en-US" smtClean="0"/>
              <a:t>400</a:t>
            </a:fld>
            <a:endParaRPr lang="ko-KR" altLang="en-US"/>
          </a:p>
        </p:txBody>
      </p:sp>
    </p:spTree>
    <p:extLst>
      <p:ext uri="{BB962C8B-B14F-4D97-AF65-F5344CB8AC3E}">
        <p14:creationId xmlns:p14="http://schemas.microsoft.com/office/powerpoint/2010/main" val="1054298194"/>
      </p:ext>
    </p:extLst>
  </p:cSld>
  <p:clrMapOvr>
    <a:masterClrMapping/>
  </p:clrMapOvr>
</p:notes>
</file>

<file path=ppt/notesSlides/notesSlide28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5B91F7-29E3-0AEB-C89D-C1DC24657DB9}"/>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7B12E3F0-41F2-3BFB-6DB0-6447058830AA}"/>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3701CB31-0347-C3BC-CF61-B2A77A70788E}"/>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1B339FCD-FDE8-08C5-0781-EEB8706969D2}"/>
              </a:ext>
            </a:extLst>
          </p:cNvPr>
          <p:cNvSpPr>
            <a:spLocks noGrp="1"/>
          </p:cNvSpPr>
          <p:nvPr>
            <p:ph type="sldNum" sz="quarter" idx="5"/>
          </p:nvPr>
        </p:nvSpPr>
        <p:spPr/>
        <p:txBody>
          <a:bodyPr/>
          <a:lstStyle/>
          <a:p>
            <a:fld id="{B5389857-5745-4489-9591-8F76802FE21B}" type="slidenum">
              <a:rPr lang="ko-KR" altLang="en-US" smtClean="0"/>
              <a:t>402</a:t>
            </a:fld>
            <a:endParaRPr lang="ko-KR" altLang="en-US"/>
          </a:p>
        </p:txBody>
      </p:sp>
    </p:spTree>
    <p:extLst>
      <p:ext uri="{BB962C8B-B14F-4D97-AF65-F5344CB8AC3E}">
        <p14:creationId xmlns:p14="http://schemas.microsoft.com/office/powerpoint/2010/main" val="177231421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35DC31-045F-FF88-2BF7-468AC4F7DA12}"/>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2C353A42-BB0A-E7D9-897A-3074FDD2142A}"/>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5F99FD47-5DB7-A261-D7C4-BF0F8F320F54}"/>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33920997-AA21-88BC-4476-41DB73793A4B}"/>
              </a:ext>
            </a:extLst>
          </p:cNvPr>
          <p:cNvSpPr>
            <a:spLocks noGrp="1"/>
          </p:cNvSpPr>
          <p:nvPr>
            <p:ph type="sldNum" sz="quarter" idx="5"/>
          </p:nvPr>
        </p:nvSpPr>
        <p:spPr/>
        <p:txBody>
          <a:bodyPr/>
          <a:lstStyle/>
          <a:p>
            <a:fld id="{B5389857-5745-4489-9591-8F76802FE21B}" type="slidenum">
              <a:rPr lang="ko-KR" altLang="en-US" smtClean="0"/>
              <a:t>56</a:t>
            </a:fld>
            <a:endParaRPr lang="ko-KR" altLang="en-US"/>
          </a:p>
        </p:txBody>
      </p:sp>
    </p:spTree>
    <p:extLst>
      <p:ext uri="{BB962C8B-B14F-4D97-AF65-F5344CB8AC3E}">
        <p14:creationId xmlns:p14="http://schemas.microsoft.com/office/powerpoint/2010/main" val="631001954"/>
      </p:ext>
    </p:extLst>
  </p:cSld>
  <p:clrMapOvr>
    <a:masterClrMapping/>
  </p:clrMapOvr>
</p:notes>
</file>

<file path=ppt/notesSlides/notesSlide29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8C4B7D-14FC-E45E-57B2-AF0B1031433C}"/>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C3B00A62-C07B-8615-3B7D-8B5DDC79DEA8}"/>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8ACD7D72-E1F7-5A38-B65A-236A530F8A25}"/>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D3D39EF2-86EB-B567-C2D0-C8E715DD4B61}"/>
              </a:ext>
            </a:extLst>
          </p:cNvPr>
          <p:cNvSpPr>
            <a:spLocks noGrp="1"/>
          </p:cNvSpPr>
          <p:nvPr>
            <p:ph type="sldNum" sz="quarter" idx="5"/>
          </p:nvPr>
        </p:nvSpPr>
        <p:spPr/>
        <p:txBody>
          <a:bodyPr/>
          <a:lstStyle/>
          <a:p>
            <a:fld id="{B5389857-5745-4489-9591-8F76802FE21B}" type="slidenum">
              <a:rPr lang="ko-KR" altLang="en-US" smtClean="0"/>
              <a:t>403</a:t>
            </a:fld>
            <a:endParaRPr lang="ko-KR" altLang="en-US"/>
          </a:p>
        </p:txBody>
      </p:sp>
    </p:spTree>
    <p:extLst>
      <p:ext uri="{BB962C8B-B14F-4D97-AF65-F5344CB8AC3E}">
        <p14:creationId xmlns:p14="http://schemas.microsoft.com/office/powerpoint/2010/main" val="923427443"/>
      </p:ext>
    </p:extLst>
  </p:cSld>
  <p:clrMapOvr>
    <a:masterClrMapping/>
  </p:clrMapOvr>
</p:notes>
</file>

<file path=ppt/notesSlides/notesSlide2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406</a:t>
            </a:fld>
            <a:endParaRPr lang="ko-KR" altLang="en-US"/>
          </a:p>
        </p:txBody>
      </p:sp>
    </p:spTree>
    <p:extLst>
      <p:ext uri="{BB962C8B-B14F-4D97-AF65-F5344CB8AC3E}">
        <p14:creationId xmlns:p14="http://schemas.microsoft.com/office/powerpoint/2010/main" val="774942495"/>
      </p:ext>
    </p:extLst>
  </p:cSld>
  <p:clrMapOvr>
    <a:masterClrMapping/>
  </p:clrMapOvr>
</p:notes>
</file>

<file path=ppt/notesSlides/notesSlide29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386A6E-8A6D-E535-6858-E29340D98FF1}"/>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F2866D63-EC4D-9DFA-72A9-1B9A38BBFB29}"/>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DD9898E2-5238-973B-A5FE-AD5119C1BB91}"/>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221A7A07-9FBD-5CAF-BFFC-A74CCDD3F64A}"/>
              </a:ext>
            </a:extLst>
          </p:cNvPr>
          <p:cNvSpPr>
            <a:spLocks noGrp="1"/>
          </p:cNvSpPr>
          <p:nvPr>
            <p:ph type="sldNum" sz="quarter" idx="5"/>
          </p:nvPr>
        </p:nvSpPr>
        <p:spPr/>
        <p:txBody>
          <a:bodyPr/>
          <a:lstStyle/>
          <a:p>
            <a:fld id="{B5389857-5745-4489-9591-8F76802FE21B}" type="slidenum">
              <a:rPr lang="ko-KR" altLang="en-US" smtClean="0"/>
              <a:t>407</a:t>
            </a:fld>
            <a:endParaRPr lang="ko-KR" altLang="en-US"/>
          </a:p>
        </p:txBody>
      </p:sp>
    </p:spTree>
    <p:extLst>
      <p:ext uri="{BB962C8B-B14F-4D97-AF65-F5344CB8AC3E}">
        <p14:creationId xmlns:p14="http://schemas.microsoft.com/office/powerpoint/2010/main" val="3033765116"/>
      </p:ext>
    </p:extLst>
  </p:cSld>
  <p:clrMapOvr>
    <a:masterClrMapping/>
  </p:clrMapOvr>
</p:notes>
</file>

<file path=ppt/notesSlides/notesSlide29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C7B265-8864-931D-CFEC-D742C6A5EF58}"/>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FAEB5F7B-C2AE-2D0F-48F8-E77231390287}"/>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A74A7F1D-0913-AFE4-5F30-AA68B01D019E}"/>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D7D182C2-930E-16F6-41B7-8856DCD7FC47}"/>
              </a:ext>
            </a:extLst>
          </p:cNvPr>
          <p:cNvSpPr>
            <a:spLocks noGrp="1"/>
          </p:cNvSpPr>
          <p:nvPr>
            <p:ph type="sldNum" sz="quarter" idx="5"/>
          </p:nvPr>
        </p:nvSpPr>
        <p:spPr/>
        <p:txBody>
          <a:bodyPr/>
          <a:lstStyle/>
          <a:p>
            <a:fld id="{B5389857-5745-4489-9591-8F76802FE21B}" type="slidenum">
              <a:rPr lang="ko-KR" altLang="en-US" smtClean="0"/>
              <a:t>408</a:t>
            </a:fld>
            <a:endParaRPr lang="ko-KR" altLang="en-US"/>
          </a:p>
        </p:txBody>
      </p:sp>
    </p:spTree>
    <p:extLst>
      <p:ext uri="{BB962C8B-B14F-4D97-AF65-F5344CB8AC3E}">
        <p14:creationId xmlns:p14="http://schemas.microsoft.com/office/powerpoint/2010/main" val="2880063457"/>
      </p:ext>
    </p:extLst>
  </p:cSld>
  <p:clrMapOvr>
    <a:masterClrMapping/>
  </p:clrMapOvr>
</p:notes>
</file>

<file path=ppt/notesSlides/notesSlide29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BDEAB6-F233-AECC-1A9A-C770858DF4A0}"/>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B1660AC3-576D-2A59-805A-D6999829C9BB}"/>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45BD032B-5A76-B296-C8EE-C7D3D5BCDA05}"/>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699AB4FE-9235-7A0E-1E6B-498D226E5BC7}"/>
              </a:ext>
            </a:extLst>
          </p:cNvPr>
          <p:cNvSpPr>
            <a:spLocks noGrp="1"/>
          </p:cNvSpPr>
          <p:nvPr>
            <p:ph type="sldNum" sz="quarter" idx="5"/>
          </p:nvPr>
        </p:nvSpPr>
        <p:spPr/>
        <p:txBody>
          <a:bodyPr/>
          <a:lstStyle/>
          <a:p>
            <a:fld id="{B5389857-5745-4489-9591-8F76802FE21B}" type="slidenum">
              <a:rPr lang="ko-KR" altLang="en-US" smtClean="0"/>
              <a:t>409</a:t>
            </a:fld>
            <a:endParaRPr lang="ko-KR" altLang="en-US"/>
          </a:p>
        </p:txBody>
      </p:sp>
    </p:spTree>
    <p:extLst>
      <p:ext uri="{BB962C8B-B14F-4D97-AF65-F5344CB8AC3E}">
        <p14:creationId xmlns:p14="http://schemas.microsoft.com/office/powerpoint/2010/main" val="1215424426"/>
      </p:ext>
    </p:extLst>
  </p:cSld>
  <p:clrMapOvr>
    <a:masterClrMapping/>
  </p:clrMapOvr>
</p:notes>
</file>

<file path=ppt/notesSlides/notesSlide29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1C8EB4-E5E2-AF16-4C1A-C7DCD408B9B2}"/>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C8D626B5-F669-0222-1EBF-31BA609B5EC8}"/>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D78692F3-56C3-567D-FEB0-32AFF6925E0C}"/>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665D9FBD-B8B0-2E86-7424-08E9E33DBDE5}"/>
              </a:ext>
            </a:extLst>
          </p:cNvPr>
          <p:cNvSpPr>
            <a:spLocks noGrp="1"/>
          </p:cNvSpPr>
          <p:nvPr>
            <p:ph type="sldNum" sz="quarter" idx="5"/>
          </p:nvPr>
        </p:nvSpPr>
        <p:spPr/>
        <p:txBody>
          <a:bodyPr/>
          <a:lstStyle/>
          <a:p>
            <a:fld id="{B5389857-5745-4489-9591-8F76802FE21B}" type="slidenum">
              <a:rPr lang="ko-KR" altLang="en-US" smtClean="0"/>
              <a:t>410</a:t>
            </a:fld>
            <a:endParaRPr lang="ko-KR" altLang="en-US"/>
          </a:p>
        </p:txBody>
      </p:sp>
    </p:spTree>
    <p:extLst>
      <p:ext uri="{BB962C8B-B14F-4D97-AF65-F5344CB8AC3E}">
        <p14:creationId xmlns:p14="http://schemas.microsoft.com/office/powerpoint/2010/main" val="4148039558"/>
      </p:ext>
    </p:extLst>
  </p:cSld>
  <p:clrMapOvr>
    <a:masterClrMapping/>
  </p:clrMapOvr>
</p:notes>
</file>

<file path=ppt/notesSlides/notesSlide29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C6B5D9-3D27-B99C-AD06-D5377B71F8A9}"/>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1604BE0D-C3F8-19D3-728D-08D67F773836}"/>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0248A071-96C6-85E9-2E18-803831530360}"/>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CD376D46-3FE1-BA8B-7FC3-6580E0FDBFAA}"/>
              </a:ext>
            </a:extLst>
          </p:cNvPr>
          <p:cNvSpPr>
            <a:spLocks noGrp="1"/>
          </p:cNvSpPr>
          <p:nvPr>
            <p:ph type="sldNum" sz="quarter" idx="5"/>
          </p:nvPr>
        </p:nvSpPr>
        <p:spPr/>
        <p:txBody>
          <a:bodyPr/>
          <a:lstStyle/>
          <a:p>
            <a:fld id="{B5389857-5745-4489-9591-8F76802FE21B}" type="slidenum">
              <a:rPr lang="ko-KR" altLang="en-US" smtClean="0"/>
              <a:t>411</a:t>
            </a:fld>
            <a:endParaRPr lang="ko-KR" altLang="en-US"/>
          </a:p>
        </p:txBody>
      </p:sp>
    </p:spTree>
    <p:extLst>
      <p:ext uri="{BB962C8B-B14F-4D97-AF65-F5344CB8AC3E}">
        <p14:creationId xmlns:p14="http://schemas.microsoft.com/office/powerpoint/2010/main" val="3693022171"/>
      </p:ext>
    </p:extLst>
  </p:cSld>
  <p:clrMapOvr>
    <a:masterClrMapping/>
  </p:clrMapOvr>
</p:notes>
</file>

<file path=ppt/notesSlides/notesSlide29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C5048D-27F8-57A9-43B7-CD99F811FDE7}"/>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5603CCD3-539D-DF98-A58B-E8FB51DA3452}"/>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3318DF4F-4D90-E9D4-EC2D-3BF3EF2CDB8F}"/>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37997267-FFFB-5AAE-9641-BAD2192E822B}"/>
              </a:ext>
            </a:extLst>
          </p:cNvPr>
          <p:cNvSpPr>
            <a:spLocks noGrp="1"/>
          </p:cNvSpPr>
          <p:nvPr>
            <p:ph type="sldNum" sz="quarter" idx="5"/>
          </p:nvPr>
        </p:nvSpPr>
        <p:spPr/>
        <p:txBody>
          <a:bodyPr/>
          <a:lstStyle/>
          <a:p>
            <a:fld id="{B5389857-5745-4489-9591-8F76802FE21B}" type="slidenum">
              <a:rPr lang="ko-KR" altLang="en-US" smtClean="0"/>
              <a:t>412</a:t>
            </a:fld>
            <a:endParaRPr lang="ko-KR" altLang="en-US"/>
          </a:p>
        </p:txBody>
      </p:sp>
    </p:spTree>
    <p:extLst>
      <p:ext uri="{BB962C8B-B14F-4D97-AF65-F5344CB8AC3E}">
        <p14:creationId xmlns:p14="http://schemas.microsoft.com/office/powerpoint/2010/main" val="906274320"/>
      </p:ext>
    </p:extLst>
  </p:cSld>
  <p:clrMapOvr>
    <a:masterClrMapping/>
  </p:clrMapOvr>
</p:notes>
</file>

<file path=ppt/notesSlides/notesSlide29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1D90C8-2CC4-BA5C-034E-8D89AACF3B65}"/>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AFC49B79-772C-6D34-F622-556AF45A1AB9}"/>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C3570B6F-9D8E-BE2A-159C-F7623A514BC2}"/>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C80DE444-BFC3-6FA0-B915-AE00F9F4B325}"/>
              </a:ext>
            </a:extLst>
          </p:cNvPr>
          <p:cNvSpPr>
            <a:spLocks noGrp="1"/>
          </p:cNvSpPr>
          <p:nvPr>
            <p:ph type="sldNum" sz="quarter" idx="5"/>
          </p:nvPr>
        </p:nvSpPr>
        <p:spPr/>
        <p:txBody>
          <a:bodyPr/>
          <a:lstStyle/>
          <a:p>
            <a:fld id="{B5389857-5745-4489-9591-8F76802FE21B}" type="slidenum">
              <a:rPr lang="ko-KR" altLang="en-US" smtClean="0"/>
              <a:t>413</a:t>
            </a:fld>
            <a:endParaRPr lang="ko-KR" altLang="en-US"/>
          </a:p>
        </p:txBody>
      </p:sp>
    </p:spTree>
    <p:extLst>
      <p:ext uri="{BB962C8B-B14F-4D97-AF65-F5344CB8AC3E}">
        <p14:creationId xmlns:p14="http://schemas.microsoft.com/office/powerpoint/2010/main" val="1192874979"/>
      </p:ext>
    </p:extLst>
  </p:cSld>
  <p:clrMapOvr>
    <a:masterClrMapping/>
  </p:clrMapOvr>
</p:notes>
</file>

<file path=ppt/notesSlides/notesSlide29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A01DE1-C918-10BD-743B-3702C3162767}"/>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88B810C6-B1D1-2B23-765C-C0670BD317C0}"/>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C2786CEA-4A3F-EC11-C78B-AE24345378DA}"/>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4EDE6AE8-CD92-497C-7AF4-06249A3E80F4}"/>
              </a:ext>
            </a:extLst>
          </p:cNvPr>
          <p:cNvSpPr>
            <a:spLocks noGrp="1"/>
          </p:cNvSpPr>
          <p:nvPr>
            <p:ph type="sldNum" sz="quarter" idx="5"/>
          </p:nvPr>
        </p:nvSpPr>
        <p:spPr/>
        <p:txBody>
          <a:bodyPr/>
          <a:lstStyle/>
          <a:p>
            <a:fld id="{B5389857-5745-4489-9591-8F76802FE21B}" type="slidenum">
              <a:rPr lang="ko-KR" altLang="en-US" smtClean="0"/>
              <a:t>414</a:t>
            </a:fld>
            <a:endParaRPr lang="ko-KR" altLang="en-US"/>
          </a:p>
        </p:txBody>
      </p:sp>
    </p:spTree>
    <p:extLst>
      <p:ext uri="{BB962C8B-B14F-4D97-AF65-F5344CB8AC3E}">
        <p14:creationId xmlns:p14="http://schemas.microsoft.com/office/powerpoint/2010/main" val="38114900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18</a:t>
            </a:fld>
            <a:endParaRPr lang="ko-KR" altLang="en-US"/>
          </a:p>
        </p:txBody>
      </p:sp>
    </p:spTree>
    <p:extLst>
      <p:ext uri="{BB962C8B-B14F-4D97-AF65-F5344CB8AC3E}">
        <p14:creationId xmlns:p14="http://schemas.microsoft.com/office/powerpoint/2010/main" val="139761184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B653B3-6A34-0A36-7CE0-5D4F72CCDD3B}"/>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B120076A-3A7E-8062-08F6-A3AEFCB6EFEF}"/>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C95800EA-70AF-A65C-312F-83EBCCD154BE}"/>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CD54ED35-7162-CBFB-3E5A-92BCEB459AED}"/>
              </a:ext>
            </a:extLst>
          </p:cNvPr>
          <p:cNvSpPr>
            <a:spLocks noGrp="1"/>
          </p:cNvSpPr>
          <p:nvPr>
            <p:ph type="sldNum" sz="quarter" idx="5"/>
          </p:nvPr>
        </p:nvSpPr>
        <p:spPr/>
        <p:txBody>
          <a:bodyPr/>
          <a:lstStyle/>
          <a:p>
            <a:fld id="{B5389857-5745-4489-9591-8F76802FE21B}" type="slidenum">
              <a:rPr lang="ko-KR" altLang="en-US" smtClean="0"/>
              <a:t>57</a:t>
            </a:fld>
            <a:endParaRPr lang="ko-KR" altLang="en-US"/>
          </a:p>
        </p:txBody>
      </p:sp>
    </p:spTree>
    <p:extLst>
      <p:ext uri="{BB962C8B-B14F-4D97-AF65-F5344CB8AC3E}">
        <p14:creationId xmlns:p14="http://schemas.microsoft.com/office/powerpoint/2010/main" val="2657500289"/>
      </p:ext>
    </p:extLst>
  </p:cSld>
  <p:clrMapOvr>
    <a:masterClrMapping/>
  </p:clrMapOvr>
</p:notes>
</file>

<file path=ppt/notesSlides/notesSlide30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BA3161-1761-8AA5-DED4-60EC8B29AA96}"/>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4352EDC2-4D49-51BC-02E7-4DA6FAD22309}"/>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A1DE114B-6256-95A7-1995-65A61A936A21}"/>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0D4E9999-C238-8EEB-4BBD-9B58D569F612}"/>
              </a:ext>
            </a:extLst>
          </p:cNvPr>
          <p:cNvSpPr>
            <a:spLocks noGrp="1"/>
          </p:cNvSpPr>
          <p:nvPr>
            <p:ph type="sldNum" sz="quarter" idx="5"/>
          </p:nvPr>
        </p:nvSpPr>
        <p:spPr/>
        <p:txBody>
          <a:bodyPr/>
          <a:lstStyle/>
          <a:p>
            <a:fld id="{B5389857-5745-4489-9591-8F76802FE21B}" type="slidenum">
              <a:rPr lang="ko-KR" altLang="en-US" smtClean="0"/>
              <a:t>415</a:t>
            </a:fld>
            <a:endParaRPr lang="ko-KR" altLang="en-US"/>
          </a:p>
        </p:txBody>
      </p:sp>
    </p:spTree>
    <p:extLst>
      <p:ext uri="{BB962C8B-B14F-4D97-AF65-F5344CB8AC3E}">
        <p14:creationId xmlns:p14="http://schemas.microsoft.com/office/powerpoint/2010/main" val="1236907039"/>
      </p:ext>
    </p:extLst>
  </p:cSld>
  <p:clrMapOvr>
    <a:masterClrMapping/>
  </p:clrMapOvr>
</p:notes>
</file>

<file path=ppt/notesSlides/notesSlide3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417</a:t>
            </a:fld>
            <a:endParaRPr lang="ko-KR" altLang="en-US"/>
          </a:p>
        </p:txBody>
      </p:sp>
    </p:spTree>
    <p:extLst>
      <p:ext uri="{BB962C8B-B14F-4D97-AF65-F5344CB8AC3E}">
        <p14:creationId xmlns:p14="http://schemas.microsoft.com/office/powerpoint/2010/main" val="1140185855"/>
      </p:ext>
    </p:extLst>
  </p:cSld>
  <p:clrMapOvr>
    <a:masterClrMapping/>
  </p:clrMapOvr>
</p:notes>
</file>

<file path=ppt/notesSlides/notesSlide30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3027BF-9FE1-82A5-58AA-FC864DD9E0E5}"/>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BFEA5691-8A1A-4A4E-C7A2-650AFAFB110F}"/>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9B7219FC-6650-7809-5793-B7A3514C5529}"/>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DFE9B731-649F-D28C-1263-1A1BC5D67572}"/>
              </a:ext>
            </a:extLst>
          </p:cNvPr>
          <p:cNvSpPr>
            <a:spLocks noGrp="1"/>
          </p:cNvSpPr>
          <p:nvPr>
            <p:ph type="sldNum" sz="quarter" idx="5"/>
          </p:nvPr>
        </p:nvSpPr>
        <p:spPr/>
        <p:txBody>
          <a:bodyPr/>
          <a:lstStyle/>
          <a:p>
            <a:fld id="{B5389857-5745-4489-9591-8F76802FE21B}" type="slidenum">
              <a:rPr lang="ko-KR" altLang="en-US" smtClean="0"/>
              <a:t>418</a:t>
            </a:fld>
            <a:endParaRPr lang="ko-KR" altLang="en-US"/>
          </a:p>
        </p:txBody>
      </p:sp>
    </p:spTree>
    <p:extLst>
      <p:ext uri="{BB962C8B-B14F-4D97-AF65-F5344CB8AC3E}">
        <p14:creationId xmlns:p14="http://schemas.microsoft.com/office/powerpoint/2010/main" val="767479873"/>
      </p:ext>
    </p:extLst>
  </p:cSld>
  <p:clrMapOvr>
    <a:masterClrMapping/>
  </p:clrMapOvr>
</p:notes>
</file>

<file path=ppt/notesSlides/notesSlide30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7ED8BE-2120-7E3D-CB4E-7F6586C71F90}"/>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E93D34C8-BA3E-655B-02E9-B5BC89AABA3F}"/>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DF9FE477-3223-AEC1-9E7F-4EA58294DD1F}"/>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50C36E4D-0617-E76A-3B16-8563E0B20717}"/>
              </a:ext>
            </a:extLst>
          </p:cNvPr>
          <p:cNvSpPr>
            <a:spLocks noGrp="1"/>
          </p:cNvSpPr>
          <p:nvPr>
            <p:ph type="sldNum" sz="quarter" idx="5"/>
          </p:nvPr>
        </p:nvSpPr>
        <p:spPr/>
        <p:txBody>
          <a:bodyPr/>
          <a:lstStyle/>
          <a:p>
            <a:fld id="{B5389857-5745-4489-9591-8F76802FE21B}" type="slidenum">
              <a:rPr lang="ko-KR" altLang="en-US" smtClean="0"/>
              <a:t>419</a:t>
            </a:fld>
            <a:endParaRPr lang="ko-KR" altLang="en-US"/>
          </a:p>
        </p:txBody>
      </p:sp>
    </p:spTree>
    <p:extLst>
      <p:ext uri="{BB962C8B-B14F-4D97-AF65-F5344CB8AC3E}">
        <p14:creationId xmlns:p14="http://schemas.microsoft.com/office/powerpoint/2010/main" val="3961337053"/>
      </p:ext>
    </p:extLst>
  </p:cSld>
  <p:clrMapOvr>
    <a:masterClrMapping/>
  </p:clrMapOvr>
</p:notes>
</file>

<file path=ppt/notesSlides/notesSlide30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EC11C1-174D-6A15-0265-7E6E1F689F16}"/>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EA5CB58C-305E-0EE9-0856-ADFBF138593F}"/>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FF9A3E05-5140-E6E2-2ABF-8EB17C8194E9}"/>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5EB99851-9FDC-0DF1-225F-BB88180D926A}"/>
              </a:ext>
            </a:extLst>
          </p:cNvPr>
          <p:cNvSpPr>
            <a:spLocks noGrp="1"/>
          </p:cNvSpPr>
          <p:nvPr>
            <p:ph type="sldNum" sz="quarter" idx="5"/>
          </p:nvPr>
        </p:nvSpPr>
        <p:spPr/>
        <p:txBody>
          <a:bodyPr/>
          <a:lstStyle/>
          <a:p>
            <a:fld id="{B5389857-5745-4489-9591-8F76802FE21B}" type="slidenum">
              <a:rPr lang="ko-KR" altLang="en-US" smtClean="0"/>
              <a:t>420</a:t>
            </a:fld>
            <a:endParaRPr lang="ko-KR" altLang="en-US"/>
          </a:p>
        </p:txBody>
      </p:sp>
    </p:spTree>
    <p:extLst>
      <p:ext uri="{BB962C8B-B14F-4D97-AF65-F5344CB8AC3E}">
        <p14:creationId xmlns:p14="http://schemas.microsoft.com/office/powerpoint/2010/main" val="3263565263"/>
      </p:ext>
    </p:extLst>
  </p:cSld>
  <p:clrMapOvr>
    <a:masterClrMapping/>
  </p:clrMapOvr>
</p:notes>
</file>

<file path=ppt/notesSlides/notesSlide30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29A604-E8F5-6BA7-6E4C-DA04CA7BFD1F}"/>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2CE30C06-60CB-CC66-29B5-1D4EA5710F8B}"/>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152DB5F8-3BCD-7DAB-0738-2C94711090D3}"/>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9A2A05D0-39B8-3663-FE7C-05A877318F53}"/>
              </a:ext>
            </a:extLst>
          </p:cNvPr>
          <p:cNvSpPr>
            <a:spLocks noGrp="1"/>
          </p:cNvSpPr>
          <p:nvPr>
            <p:ph type="sldNum" sz="quarter" idx="5"/>
          </p:nvPr>
        </p:nvSpPr>
        <p:spPr/>
        <p:txBody>
          <a:bodyPr/>
          <a:lstStyle/>
          <a:p>
            <a:fld id="{B5389857-5745-4489-9591-8F76802FE21B}" type="slidenum">
              <a:rPr lang="ko-KR" altLang="en-US" smtClean="0"/>
              <a:t>421</a:t>
            </a:fld>
            <a:endParaRPr lang="ko-KR" altLang="en-US"/>
          </a:p>
        </p:txBody>
      </p:sp>
    </p:spTree>
    <p:extLst>
      <p:ext uri="{BB962C8B-B14F-4D97-AF65-F5344CB8AC3E}">
        <p14:creationId xmlns:p14="http://schemas.microsoft.com/office/powerpoint/2010/main" val="3114840730"/>
      </p:ext>
    </p:extLst>
  </p:cSld>
  <p:clrMapOvr>
    <a:masterClrMapping/>
  </p:clrMapOvr>
</p:notes>
</file>

<file path=ppt/notesSlides/notesSlide30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7BE0A8-241B-A27B-4215-15501E5093E4}"/>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BEE3D5B3-7450-BD38-D4EA-BC4658B64D0D}"/>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2A6AA94F-2AAE-096B-9D87-003D48EDB990}"/>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8DC5F297-F01C-568C-4498-613E52E93DDE}"/>
              </a:ext>
            </a:extLst>
          </p:cNvPr>
          <p:cNvSpPr>
            <a:spLocks noGrp="1"/>
          </p:cNvSpPr>
          <p:nvPr>
            <p:ph type="sldNum" sz="quarter" idx="5"/>
          </p:nvPr>
        </p:nvSpPr>
        <p:spPr/>
        <p:txBody>
          <a:bodyPr/>
          <a:lstStyle/>
          <a:p>
            <a:fld id="{B5389857-5745-4489-9591-8F76802FE21B}" type="slidenum">
              <a:rPr lang="ko-KR" altLang="en-US" smtClean="0"/>
              <a:t>422</a:t>
            </a:fld>
            <a:endParaRPr lang="ko-KR" altLang="en-US"/>
          </a:p>
        </p:txBody>
      </p:sp>
    </p:spTree>
    <p:extLst>
      <p:ext uri="{BB962C8B-B14F-4D97-AF65-F5344CB8AC3E}">
        <p14:creationId xmlns:p14="http://schemas.microsoft.com/office/powerpoint/2010/main" val="3190247918"/>
      </p:ext>
    </p:extLst>
  </p:cSld>
  <p:clrMapOvr>
    <a:masterClrMapping/>
  </p:clrMapOvr>
</p:notes>
</file>

<file path=ppt/notesSlides/notesSlide30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08A563-C6CA-BCCC-C5E4-06AB1BDCAEFD}"/>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7AD59E5B-145B-60FC-E4FC-2552BFD249C3}"/>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EB61A6D1-6772-0B41-BE1F-44545C4D3742}"/>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932E1D07-275D-57AF-5163-37AA8E46C6C7}"/>
              </a:ext>
            </a:extLst>
          </p:cNvPr>
          <p:cNvSpPr>
            <a:spLocks noGrp="1"/>
          </p:cNvSpPr>
          <p:nvPr>
            <p:ph type="sldNum" sz="quarter" idx="5"/>
          </p:nvPr>
        </p:nvSpPr>
        <p:spPr/>
        <p:txBody>
          <a:bodyPr/>
          <a:lstStyle/>
          <a:p>
            <a:fld id="{B5389857-5745-4489-9591-8F76802FE21B}" type="slidenum">
              <a:rPr lang="ko-KR" altLang="en-US" smtClean="0"/>
              <a:t>425</a:t>
            </a:fld>
            <a:endParaRPr lang="ko-KR" altLang="en-US"/>
          </a:p>
        </p:txBody>
      </p:sp>
    </p:spTree>
    <p:extLst>
      <p:ext uri="{BB962C8B-B14F-4D97-AF65-F5344CB8AC3E}">
        <p14:creationId xmlns:p14="http://schemas.microsoft.com/office/powerpoint/2010/main" val="999317772"/>
      </p:ext>
    </p:extLst>
  </p:cSld>
  <p:clrMapOvr>
    <a:masterClrMapping/>
  </p:clrMapOvr>
</p:notes>
</file>

<file path=ppt/notesSlides/notesSlide30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240AC0-797B-67AC-9E44-C44658E49863}"/>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7272158E-11A6-B377-BAF7-AA46364D218A}"/>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3EE4E69A-B248-0C68-2F66-DAF2391224A5}"/>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3FC8A8A0-8AFE-CD68-C053-1315E22711C4}"/>
              </a:ext>
            </a:extLst>
          </p:cNvPr>
          <p:cNvSpPr>
            <a:spLocks noGrp="1"/>
          </p:cNvSpPr>
          <p:nvPr>
            <p:ph type="sldNum" sz="quarter" idx="5"/>
          </p:nvPr>
        </p:nvSpPr>
        <p:spPr/>
        <p:txBody>
          <a:bodyPr/>
          <a:lstStyle/>
          <a:p>
            <a:fld id="{B5389857-5745-4489-9591-8F76802FE21B}" type="slidenum">
              <a:rPr lang="ko-KR" altLang="en-US" smtClean="0"/>
              <a:t>426</a:t>
            </a:fld>
            <a:endParaRPr lang="ko-KR" altLang="en-US"/>
          </a:p>
        </p:txBody>
      </p:sp>
    </p:spTree>
    <p:extLst>
      <p:ext uri="{BB962C8B-B14F-4D97-AF65-F5344CB8AC3E}">
        <p14:creationId xmlns:p14="http://schemas.microsoft.com/office/powerpoint/2010/main" val="1967753334"/>
      </p:ext>
    </p:extLst>
  </p:cSld>
  <p:clrMapOvr>
    <a:masterClrMapping/>
  </p:clrMapOvr>
</p:notes>
</file>

<file path=ppt/notesSlides/notesSlide30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29F60D-78A4-2E63-38A2-BD5D6791BE8A}"/>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0B49C2BD-946B-9D8D-8E28-0A0B2AC66D32}"/>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ACCE7817-ECF2-66A8-A8FA-E1FD66E6C4A9}"/>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870010CE-96B5-747F-FCE5-68FBE6BC7328}"/>
              </a:ext>
            </a:extLst>
          </p:cNvPr>
          <p:cNvSpPr>
            <a:spLocks noGrp="1"/>
          </p:cNvSpPr>
          <p:nvPr>
            <p:ph type="sldNum" sz="quarter" idx="5"/>
          </p:nvPr>
        </p:nvSpPr>
        <p:spPr/>
        <p:txBody>
          <a:bodyPr/>
          <a:lstStyle/>
          <a:p>
            <a:fld id="{B5389857-5745-4489-9591-8F76802FE21B}" type="slidenum">
              <a:rPr lang="ko-KR" altLang="en-US" smtClean="0"/>
              <a:t>428</a:t>
            </a:fld>
            <a:endParaRPr lang="ko-KR" altLang="en-US"/>
          </a:p>
        </p:txBody>
      </p:sp>
    </p:spTree>
    <p:extLst>
      <p:ext uri="{BB962C8B-B14F-4D97-AF65-F5344CB8AC3E}">
        <p14:creationId xmlns:p14="http://schemas.microsoft.com/office/powerpoint/2010/main" val="32886789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3E1821-DDD0-578D-AE5B-6D6D14DECE21}"/>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4A954DD6-7286-F960-B16A-FB784214B5D8}"/>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FAF22C8B-7512-8371-083E-19D8D60489E4}"/>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56040B05-395E-FD3A-ED71-0F04FCF1D8FD}"/>
              </a:ext>
            </a:extLst>
          </p:cNvPr>
          <p:cNvSpPr>
            <a:spLocks noGrp="1"/>
          </p:cNvSpPr>
          <p:nvPr>
            <p:ph type="sldNum" sz="quarter" idx="5"/>
          </p:nvPr>
        </p:nvSpPr>
        <p:spPr/>
        <p:txBody>
          <a:bodyPr/>
          <a:lstStyle/>
          <a:p>
            <a:fld id="{B5389857-5745-4489-9591-8F76802FE21B}" type="slidenum">
              <a:rPr lang="ko-KR" altLang="en-US" smtClean="0"/>
              <a:t>59</a:t>
            </a:fld>
            <a:endParaRPr lang="ko-KR" altLang="en-US"/>
          </a:p>
        </p:txBody>
      </p:sp>
    </p:spTree>
    <p:extLst>
      <p:ext uri="{BB962C8B-B14F-4D97-AF65-F5344CB8AC3E}">
        <p14:creationId xmlns:p14="http://schemas.microsoft.com/office/powerpoint/2010/main" val="2998156756"/>
      </p:ext>
    </p:extLst>
  </p:cSld>
  <p:clrMapOvr>
    <a:masterClrMapping/>
  </p:clrMapOvr>
</p:notes>
</file>

<file path=ppt/notesSlides/notesSlide3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7A28DB-8578-B770-1620-1965AE714461}"/>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F00A28AB-F69D-5A39-BBFA-24BF1EE8FDA7}"/>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054DBBA5-247E-288B-B88F-80691D8EF6CC}"/>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F0440D57-8C9B-5B78-53E8-B1EFC58A7993}"/>
              </a:ext>
            </a:extLst>
          </p:cNvPr>
          <p:cNvSpPr>
            <a:spLocks noGrp="1"/>
          </p:cNvSpPr>
          <p:nvPr>
            <p:ph type="sldNum" sz="quarter" idx="5"/>
          </p:nvPr>
        </p:nvSpPr>
        <p:spPr/>
        <p:txBody>
          <a:bodyPr/>
          <a:lstStyle/>
          <a:p>
            <a:fld id="{B5389857-5745-4489-9591-8F76802FE21B}" type="slidenum">
              <a:rPr lang="ko-KR" altLang="en-US" smtClean="0"/>
              <a:t>429</a:t>
            </a:fld>
            <a:endParaRPr lang="ko-KR" altLang="en-US"/>
          </a:p>
        </p:txBody>
      </p:sp>
    </p:spTree>
    <p:extLst>
      <p:ext uri="{BB962C8B-B14F-4D97-AF65-F5344CB8AC3E}">
        <p14:creationId xmlns:p14="http://schemas.microsoft.com/office/powerpoint/2010/main" val="1410387728"/>
      </p:ext>
    </p:extLst>
  </p:cSld>
  <p:clrMapOvr>
    <a:masterClrMapping/>
  </p:clrMapOvr>
</p:notes>
</file>

<file path=ppt/notesSlides/notesSlide3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73D11F-2283-AD43-2F33-F5C62D652131}"/>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B4BAFFAA-459B-F2B6-F636-EFEC24E57A3B}"/>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13CD2C26-1BD5-FCA5-FEB3-E97A1BF04D12}"/>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CF3165E7-6693-54DA-3D34-001A1599DA57}"/>
              </a:ext>
            </a:extLst>
          </p:cNvPr>
          <p:cNvSpPr>
            <a:spLocks noGrp="1"/>
          </p:cNvSpPr>
          <p:nvPr>
            <p:ph type="sldNum" sz="quarter" idx="5"/>
          </p:nvPr>
        </p:nvSpPr>
        <p:spPr/>
        <p:txBody>
          <a:bodyPr/>
          <a:lstStyle/>
          <a:p>
            <a:fld id="{B5389857-5745-4489-9591-8F76802FE21B}" type="slidenum">
              <a:rPr lang="ko-KR" altLang="en-US" smtClean="0"/>
              <a:t>430</a:t>
            </a:fld>
            <a:endParaRPr lang="ko-KR" altLang="en-US"/>
          </a:p>
        </p:txBody>
      </p:sp>
    </p:spTree>
    <p:extLst>
      <p:ext uri="{BB962C8B-B14F-4D97-AF65-F5344CB8AC3E}">
        <p14:creationId xmlns:p14="http://schemas.microsoft.com/office/powerpoint/2010/main" val="2006001987"/>
      </p:ext>
    </p:extLst>
  </p:cSld>
  <p:clrMapOvr>
    <a:masterClrMapping/>
  </p:clrMapOvr>
</p:notes>
</file>

<file path=ppt/notesSlides/notesSlide3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341F11-08F3-BB7B-3F58-48A095ADDFDF}"/>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E405AFDE-BF53-CA5E-1858-DF5B325F2407}"/>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15A85870-15CA-D4FC-8460-5D16A1E78134}"/>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6662BF65-1E18-B701-7B34-49D86DBBB76D}"/>
              </a:ext>
            </a:extLst>
          </p:cNvPr>
          <p:cNvSpPr>
            <a:spLocks noGrp="1"/>
          </p:cNvSpPr>
          <p:nvPr>
            <p:ph type="sldNum" sz="quarter" idx="5"/>
          </p:nvPr>
        </p:nvSpPr>
        <p:spPr/>
        <p:txBody>
          <a:bodyPr/>
          <a:lstStyle/>
          <a:p>
            <a:fld id="{B5389857-5745-4489-9591-8F76802FE21B}" type="slidenum">
              <a:rPr lang="ko-KR" altLang="en-US" smtClean="0"/>
              <a:t>431</a:t>
            </a:fld>
            <a:endParaRPr lang="ko-KR" altLang="en-US"/>
          </a:p>
        </p:txBody>
      </p:sp>
    </p:spTree>
    <p:extLst>
      <p:ext uri="{BB962C8B-B14F-4D97-AF65-F5344CB8AC3E}">
        <p14:creationId xmlns:p14="http://schemas.microsoft.com/office/powerpoint/2010/main" val="282750712"/>
      </p:ext>
    </p:extLst>
  </p:cSld>
  <p:clrMapOvr>
    <a:masterClrMapping/>
  </p:clrMapOvr>
</p:notes>
</file>

<file path=ppt/notesSlides/notesSlide3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F6167B-D7A5-C433-5ACB-1A6BDCA0F0D0}"/>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A9FC1F95-BE47-7962-BF0D-7A169856C283}"/>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2367899F-01DD-2E4E-C1EF-804069C96FCB}"/>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CB2EA9BA-F352-CD04-250F-02FF0317A278}"/>
              </a:ext>
            </a:extLst>
          </p:cNvPr>
          <p:cNvSpPr>
            <a:spLocks noGrp="1"/>
          </p:cNvSpPr>
          <p:nvPr>
            <p:ph type="sldNum" sz="quarter" idx="5"/>
          </p:nvPr>
        </p:nvSpPr>
        <p:spPr/>
        <p:txBody>
          <a:bodyPr/>
          <a:lstStyle/>
          <a:p>
            <a:fld id="{B5389857-5745-4489-9591-8F76802FE21B}" type="slidenum">
              <a:rPr lang="ko-KR" altLang="en-US" smtClean="0"/>
              <a:t>432</a:t>
            </a:fld>
            <a:endParaRPr lang="ko-KR" altLang="en-US"/>
          </a:p>
        </p:txBody>
      </p:sp>
    </p:spTree>
    <p:extLst>
      <p:ext uri="{BB962C8B-B14F-4D97-AF65-F5344CB8AC3E}">
        <p14:creationId xmlns:p14="http://schemas.microsoft.com/office/powerpoint/2010/main" val="1609239388"/>
      </p:ext>
    </p:extLst>
  </p:cSld>
  <p:clrMapOvr>
    <a:masterClrMapping/>
  </p:clrMapOvr>
</p:notes>
</file>

<file path=ppt/notesSlides/notesSlide3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9E21E9-443C-EB0A-864C-64002AE195F6}"/>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9AA8061A-6CF0-D982-196D-A5ACBCA98FE8}"/>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F5333AA5-B61C-8BCE-B8FA-608A215B8626}"/>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625E065C-17C8-E90C-9101-9289A1748544}"/>
              </a:ext>
            </a:extLst>
          </p:cNvPr>
          <p:cNvSpPr>
            <a:spLocks noGrp="1"/>
          </p:cNvSpPr>
          <p:nvPr>
            <p:ph type="sldNum" sz="quarter" idx="5"/>
          </p:nvPr>
        </p:nvSpPr>
        <p:spPr/>
        <p:txBody>
          <a:bodyPr/>
          <a:lstStyle/>
          <a:p>
            <a:fld id="{B5389857-5745-4489-9591-8F76802FE21B}" type="slidenum">
              <a:rPr lang="ko-KR" altLang="en-US" smtClean="0"/>
              <a:t>434</a:t>
            </a:fld>
            <a:endParaRPr lang="ko-KR" altLang="en-US"/>
          </a:p>
        </p:txBody>
      </p:sp>
    </p:spTree>
    <p:extLst>
      <p:ext uri="{BB962C8B-B14F-4D97-AF65-F5344CB8AC3E}">
        <p14:creationId xmlns:p14="http://schemas.microsoft.com/office/powerpoint/2010/main" val="4134128241"/>
      </p:ext>
    </p:extLst>
  </p:cSld>
  <p:clrMapOvr>
    <a:masterClrMapping/>
  </p:clrMapOvr>
</p:notes>
</file>

<file path=ppt/notesSlides/notesSlide3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B684CA-E28C-659B-F953-E641F64CA1E0}"/>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D4E30C3D-BB51-FB3A-E6C1-2941EE2B35C2}"/>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DE879961-8B46-E9AF-E2C2-87699931A04C}"/>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6261592A-99DC-4D4A-DCB2-2F684722D7FD}"/>
              </a:ext>
            </a:extLst>
          </p:cNvPr>
          <p:cNvSpPr>
            <a:spLocks noGrp="1"/>
          </p:cNvSpPr>
          <p:nvPr>
            <p:ph type="sldNum" sz="quarter" idx="5"/>
          </p:nvPr>
        </p:nvSpPr>
        <p:spPr/>
        <p:txBody>
          <a:bodyPr/>
          <a:lstStyle/>
          <a:p>
            <a:fld id="{B5389857-5745-4489-9591-8F76802FE21B}" type="slidenum">
              <a:rPr lang="ko-KR" altLang="en-US" smtClean="0"/>
              <a:t>435</a:t>
            </a:fld>
            <a:endParaRPr lang="ko-KR" altLang="en-US"/>
          </a:p>
        </p:txBody>
      </p:sp>
    </p:spTree>
    <p:extLst>
      <p:ext uri="{BB962C8B-B14F-4D97-AF65-F5344CB8AC3E}">
        <p14:creationId xmlns:p14="http://schemas.microsoft.com/office/powerpoint/2010/main" val="2532053420"/>
      </p:ext>
    </p:extLst>
  </p:cSld>
  <p:clrMapOvr>
    <a:masterClrMapping/>
  </p:clrMapOvr>
</p:notes>
</file>

<file path=ppt/notesSlides/notesSlide3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327A5A-F439-73C3-B197-BB3B014B6A21}"/>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62E1B3CF-D5D5-8EDD-FDCD-4CF245508101}"/>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7F56DA05-ECB8-39B1-2AF8-C0BAEAD91E56}"/>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7883FAAA-71AC-675C-B7FE-8DFC45FD94DF}"/>
              </a:ext>
            </a:extLst>
          </p:cNvPr>
          <p:cNvSpPr>
            <a:spLocks noGrp="1"/>
          </p:cNvSpPr>
          <p:nvPr>
            <p:ph type="sldNum" sz="quarter" idx="5"/>
          </p:nvPr>
        </p:nvSpPr>
        <p:spPr/>
        <p:txBody>
          <a:bodyPr/>
          <a:lstStyle/>
          <a:p>
            <a:fld id="{B5389857-5745-4489-9591-8F76802FE21B}" type="slidenum">
              <a:rPr lang="ko-KR" altLang="en-US" smtClean="0"/>
              <a:t>436</a:t>
            </a:fld>
            <a:endParaRPr lang="ko-KR" altLang="en-US"/>
          </a:p>
        </p:txBody>
      </p:sp>
    </p:spTree>
    <p:extLst>
      <p:ext uri="{BB962C8B-B14F-4D97-AF65-F5344CB8AC3E}">
        <p14:creationId xmlns:p14="http://schemas.microsoft.com/office/powerpoint/2010/main" val="2843242359"/>
      </p:ext>
    </p:extLst>
  </p:cSld>
  <p:clrMapOvr>
    <a:masterClrMapping/>
  </p:clrMapOvr>
</p:notes>
</file>

<file path=ppt/notesSlides/notesSlide3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A74AAE-D46A-ED59-17B7-0FBC74CCBF24}"/>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F497905D-71AB-7878-5065-FE6F4E623D25}"/>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14815D9A-C3E6-9FFD-1D88-C6DB17509CF9}"/>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70ED36F2-358E-98BB-E7AD-D44183343A65}"/>
              </a:ext>
            </a:extLst>
          </p:cNvPr>
          <p:cNvSpPr>
            <a:spLocks noGrp="1"/>
          </p:cNvSpPr>
          <p:nvPr>
            <p:ph type="sldNum" sz="quarter" idx="5"/>
          </p:nvPr>
        </p:nvSpPr>
        <p:spPr/>
        <p:txBody>
          <a:bodyPr/>
          <a:lstStyle/>
          <a:p>
            <a:fld id="{B5389857-5745-4489-9591-8F76802FE21B}" type="slidenum">
              <a:rPr lang="ko-KR" altLang="en-US" smtClean="0"/>
              <a:t>437</a:t>
            </a:fld>
            <a:endParaRPr lang="ko-KR" altLang="en-US"/>
          </a:p>
        </p:txBody>
      </p:sp>
    </p:spTree>
    <p:extLst>
      <p:ext uri="{BB962C8B-B14F-4D97-AF65-F5344CB8AC3E}">
        <p14:creationId xmlns:p14="http://schemas.microsoft.com/office/powerpoint/2010/main" val="2565191941"/>
      </p:ext>
    </p:extLst>
  </p:cSld>
  <p:clrMapOvr>
    <a:masterClrMapping/>
  </p:clrMapOvr>
</p:notes>
</file>

<file path=ppt/notesSlides/notesSlide3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1131E9-A527-CD4E-1B8F-438BF8DDDC33}"/>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7651A88D-F702-11C5-F236-2C766EFB2670}"/>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C80D8E4C-073E-E90E-6374-80E7BA950936}"/>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EEF6F060-CAB9-6EF9-50AE-C9BA9A0CA3CA}"/>
              </a:ext>
            </a:extLst>
          </p:cNvPr>
          <p:cNvSpPr>
            <a:spLocks noGrp="1"/>
          </p:cNvSpPr>
          <p:nvPr>
            <p:ph type="sldNum" sz="quarter" idx="5"/>
          </p:nvPr>
        </p:nvSpPr>
        <p:spPr/>
        <p:txBody>
          <a:bodyPr/>
          <a:lstStyle/>
          <a:p>
            <a:fld id="{B5389857-5745-4489-9591-8F76802FE21B}" type="slidenum">
              <a:rPr lang="ko-KR" altLang="en-US" smtClean="0"/>
              <a:t>438</a:t>
            </a:fld>
            <a:endParaRPr lang="ko-KR" altLang="en-US"/>
          </a:p>
        </p:txBody>
      </p:sp>
    </p:spTree>
    <p:extLst>
      <p:ext uri="{BB962C8B-B14F-4D97-AF65-F5344CB8AC3E}">
        <p14:creationId xmlns:p14="http://schemas.microsoft.com/office/powerpoint/2010/main" val="1983958020"/>
      </p:ext>
    </p:extLst>
  </p:cSld>
  <p:clrMapOvr>
    <a:masterClrMapping/>
  </p:clrMapOvr>
</p:notes>
</file>

<file path=ppt/notesSlides/notesSlide3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728E74-EA60-ADCC-69A0-0EA0748D7371}"/>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93803DA4-A0B1-A1F9-5A20-94A307FDE417}"/>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F95A6B4D-F43C-852C-EC8E-AB8A34A749AB}"/>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BD1E5367-4C7B-55C4-629F-897532A3B574}"/>
              </a:ext>
            </a:extLst>
          </p:cNvPr>
          <p:cNvSpPr>
            <a:spLocks noGrp="1"/>
          </p:cNvSpPr>
          <p:nvPr>
            <p:ph type="sldNum" sz="quarter" idx="5"/>
          </p:nvPr>
        </p:nvSpPr>
        <p:spPr/>
        <p:txBody>
          <a:bodyPr/>
          <a:lstStyle/>
          <a:p>
            <a:fld id="{B5389857-5745-4489-9591-8F76802FE21B}" type="slidenum">
              <a:rPr lang="ko-KR" altLang="en-US" smtClean="0"/>
              <a:t>439</a:t>
            </a:fld>
            <a:endParaRPr lang="ko-KR" altLang="en-US"/>
          </a:p>
        </p:txBody>
      </p:sp>
    </p:spTree>
    <p:extLst>
      <p:ext uri="{BB962C8B-B14F-4D97-AF65-F5344CB8AC3E}">
        <p14:creationId xmlns:p14="http://schemas.microsoft.com/office/powerpoint/2010/main" val="232655446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45FA89-4319-5ACD-6713-5B826611D0F8}"/>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7C350214-C62C-1078-33B9-D64781E69F11}"/>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1B7771CF-AAAB-8AE9-EDC7-1AFB252C461C}"/>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FD7E5F44-93FC-9C49-D7DF-0C4092A721F7}"/>
              </a:ext>
            </a:extLst>
          </p:cNvPr>
          <p:cNvSpPr>
            <a:spLocks noGrp="1"/>
          </p:cNvSpPr>
          <p:nvPr>
            <p:ph type="sldNum" sz="quarter" idx="5"/>
          </p:nvPr>
        </p:nvSpPr>
        <p:spPr/>
        <p:txBody>
          <a:bodyPr/>
          <a:lstStyle/>
          <a:p>
            <a:fld id="{B5389857-5745-4489-9591-8F76802FE21B}" type="slidenum">
              <a:rPr lang="ko-KR" altLang="en-US" smtClean="0"/>
              <a:t>60</a:t>
            </a:fld>
            <a:endParaRPr lang="ko-KR" altLang="en-US"/>
          </a:p>
        </p:txBody>
      </p:sp>
    </p:spTree>
    <p:extLst>
      <p:ext uri="{BB962C8B-B14F-4D97-AF65-F5344CB8AC3E}">
        <p14:creationId xmlns:p14="http://schemas.microsoft.com/office/powerpoint/2010/main" val="3917993621"/>
      </p:ext>
    </p:extLst>
  </p:cSld>
  <p:clrMapOvr>
    <a:masterClrMapping/>
  </p:clrMapOvr>
</p:notes>
</file>

<file path=ppt/notesSlides/notesSlide3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2AC1C0-12BC-92B7-DF21-1FACAD6146AC}"/>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2BF7E7E0-3CA9-8814-10B5-44B63BC0A5B4}"/>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407CFEA2-203B-80B7-AE6A-2F5D5EE29A8C}"/>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EC374568-6EE4-F5E1-8FE1-61151D6AEDEC}"/>
              </a:ext>
            </a:extLst>
          </p:cNvPr>
          <p:cNvSpPr>
            <a:spLocks noGrp="1"/>
          </p:cNvSpPr>
          <p:nvPr>
            <p:ph type="sldNum" sz="quarter" idx="5"/>
          </p:nvPr>
        </p:nvSpPr>
        <p:spPr/>
        <p:txBody>
          <a:bodyPr/>
          <a:lstStyle/>
          <a:p>
            <a:fld id="{B5389857-5745-4489-9591-8F76802FE21B}" type="slidenum">
              <a:rPr lang="ko-KR" altLang="en-US" smtClean="0"/>
              <a:t>442</a:t>
            </a:fld>
            <a:endParaRPr lang="ko-KR" altLang="en-US"/>
          </a:p>
        </p:txBody>
      </p:sp>
    </p:spTree>
    <p:extLst>
      <p:ext uri="{BB962C8B-B14F-4D97-AF65-F5344CB8AC3E}">
        <p14:creationId xmlns:p14="http://schemas.microsoft.com/office/powerpoint/2010/main" val="3577157231"/>
      </p:ext>
    </p:extLst>
  </p:cSld>
  <p:clrMapOvr>
    <a:masterClrMapping/>
  </p:clrMapOvr>
</p:notes>
</file>

<file path=ppt/notesSlides/notesSlide3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1189BE-D407-5E3A-B36A-DE48E8095841}"/>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A92FA3BA-91D3-5FC6-5B66-875EAA4E7782}"/>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FBDC9D2D-1BDE-B0AF-E17C-C55556209F47}"/>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45B1346E-F030-B036-24B6-3DD0F2E43C62}"/>
              </a:ext>
            </a:extLst>
          </p:cNvPr>
          <p:cNvSpPr>
            <a:spLocks noGrp="1"/>
          </p:cNvSpPr>
          <p:nvPr>
            <p:ph type="sldNum" sz="quarter" idx="5"/>
          </p:nvPr>
        </p:nvSpPr>
        <p:spPr/>
        <p:txBody>
          <a:bodyPr/>
          <a:lstStyle/>
          <a:p>
            <a:fld id="{B5389857-5745-4489-9591-8F76802FE21B}" type="slidenum">
              <a:rPr lang="ko-KR" altLang="en-US" smtClean="0"/>
              <a:t>443</a:t>
            </a:fld>
            <a:endParaRPr lang="ko-KR" altLang="en-US"/>
          </a:p>
        </p:txBody>
      </p:sp>
    </p:spTree>
    <p:extLst>
      <p:ext uri="{BB962C8B-B14F-4D97-AF65-F5344CB8AC3E}">
        <p14:creationId xmlns:p14="http://schemas.microsoft.com/office/powerpoint/2010/main" val="1725417561"/>
      </p:ext>
    </p:extLst>
  </p:cSld>
  <p:clrMapOvr>
    <a:masterClrMapping/>
  </p:clrMapOvr>
</p:notes>
</file>

<file path=ppt/notesSlides/notesSlide3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599690-22D0-63A0-3BA4-0D4433309FAF}"/>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55AD322D-6BC1-6430-9837-612A4373141E}"/>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E806AF29-196E-0A9C-A7BC-2B5FA4068D16}"/>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4C344090-4090-FFD3-B114-BBD4087A6D03}"/>
              </a:ext>
            </a:extLst>
          </p:cNvPr>
          <p:cNvSpPr>
            <a:spLocks noGrp="1"/>
          </p:cNvSpPr>
          <p:nvPr>
            <p:ph type="sldNum" sz="quarter" idx="5"/>
          </p:nvPr>
        </p:nvSpPr>
        <p:spPr/>
        <p:txBody>
          <a:bodyPr/>
          <a:lstStyle/>
          <a:p>
            <a:fld id="{B5389857-5745-4489-9591-8F76802FE21B}" type="slidenum">
              <a:rPr lang="ko-KR" altLang="en-US" smtClean="0"/>
              <a:t>444</a:t>
            </a:fld>
            <a:endParaRPr lang="ko-KR" altLang="en-US"/>
          </a:p>
        </p:txBody>
      </p:sp>
    </p:spTree>
    <p:extLst>
      <p:ext uri="{BB962C8B-B14F-4D97-AF65-F5344CB8AC3E}">
        <p14:creationId xmlns:p14="http://schemas.microsoft.com/office/powerpoint/2010/main" val="3656139258"/>
      </p:ext>
    </p:extLst>
  </p:cSld>
  <p:clrMapOvr>
    <a:masterClrMapping/>
  </p:clrMapOvr>
</p:notes>
</file>

<file path=ppt/notesSlides/notesSlide3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511845-BE24-4B0C-6C03-463914546C48}"/>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30B6F1D6-E477-213F-B954-54F908CF87A6}"/>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FF38442D-A2A0-F921-29E7-1A08AB026399}"/>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71EEC000-42D7-2CF1-D29E-061998727EF4}"/>
              </a:ext>
            </a:extLst>
          </p:cNvPr>
          <p:cNvSpPr>
            <a:spLocks noGrp="1"/>
          </p:cNvSpPr>
          <p:nvPr>
            <p:ph type="sldNum" sz="quarter" idx="5"/>
          </p:nvPr>
        </p:nvSpPr>
        <p:spPr/>
        <p:txBody>
          <a:bodyPr/>
          <a:lstStyle/>
          <a:p>
            <a:fld id="{B5389857-5745-4489-9591-8F76802FE21B}" type="slidenum">
              <a:rPr lang="ko-KR" altLang="en-US" smtClean="0"/>
              <a:t>446</a:t>
            </a:fld>
            <a:endParaRPr lang="ko-KR" altLang="en-US"/>
          </a:p>
        </p:txBody>
      </p:sp>
    </p:spTree>
    <p:extLst>
      <p:ext uri="{BB962C8B-B14F-4D97-AF65-F5344CB8AC3E}">
        <p14:creationId xmlns:p14="http://schemas.microsoft.com/office/powerpoint/2010/main" val="1867244943"/>
      </p:ext>
    </p:extLst>
  </p:cSld>
  <p:clrMapOvr>
    <a:masterClrMapping/>
  </p:clrMapOvr>
</p:notes>
</file>

<file path=ppt/notesSlides/notesSlide3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889437-8F00-89AB-0E79-4D93DE28B6D0}"/>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960BB9E2-C168-9425-5B38-4E22D6A39C02}"/>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669C64F6-0684-DE73-731A-B049BD376ECD}"/>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154213EE-DE79-27F0-691A-2C48CD2754DB}"/>
              </a:ext>
            </a:extLst>
          </p:cNvPr>
          <p:cNvSpPr>
            <a:spLocks noGrp="1"/>
          </p:cNvSpPr>
          <p:nvPr>
            <p:ph type="sldNum" sz="quarter" idx="5"/>
          </p:nvPr>
        </p:nvSpPr>
        <p:spPr/>
        <p:txBody>
          <a:bodyPr/>
          <a:lstStyle/>
          <a:p>
            <a:fld id="{B5389857-5745-4489-9591-8F76802FE21B}" type="slidenum">
              <a:rPr lang="ko-KR" altLang="en-US" smtClean="0"/>
              <a:t>447</a:t>
            </a:fld>
            <a:endParaRPr lang="ko-KR" altLang="en-US"/>
          </a:p>
        </p:txBody>
      </p:sp>
    </p:spTree>
    <p:extLst>
      <p:ext uri="{BB962C8B-B14F-4D97-AF65-F5344CB8AC3E}">
        <p14:creationId xmlns:p14="http://schemas.microsoft.com/office/powerpoint/2010/main" val="593555068"/>
      </p:ext>
    </p:extLst>
  </p:cSld>
  <p:clrMapOvr>
    <a:masterClrMapping/>
  </p:clrMapOvr>
</p:notes>
</file>

<file path=ppt/notesSlides/notesSlide3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F15BA5-331C-6D1A-100E-94A50C3FADAE}"/>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7B45DE84-0992-662D-313D-28115C22E032}"/>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E4F860E3-3F16-4C25-E6C6-3F9289285138}"/>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C6DF6136-0071-2DD6-E339-AC5B464531AD}"/>
              </a:ext>
            </a:extLst>
          </p:cNvPr>
          <p:cNvSpPr>
            <a:spLocks noGrp="1"/>
          </p:cNvSpPr>
          <p:nvPr>
            <p:ph type="sldNum" sz="quarter" idx="5"/>
          </p:nvPr>
        </p:nvSpPr>
        <p:spPr/>
        <p:txBody>
          <a:bodyPr/>
          <a:lstStyle/>
          <a:p>
            <a:fld id="{B5389857-5745-4489-9591-8F76802FE21B}" type="slidenum">
              <a:rPr lang="ko-KR" altLang="en-US" smtClean="0"/>
              <a:t>448</a:t>
            </a:fld>
            <a:endParaRPr lang="ko-KR" altLang="en-US"/>
          </a:p>
        </p:txBody>
      </p:sp>
    </p:spTree>
    <p:extLst>
      <p:ext uri="{BB962C8B-B14F-4D97-AF65-F5344CB8AC3E}">
        <p14:creationId xmlns:p14="http://schemas.microsoft.com/office/powerpoint/2010/main" val="3902224106"/>
      </p:ext>
    </p:extLst>
  </p:cSld>
  <p:clrMapOvr>
    <a:masterClrMapping/>
  </p:clrMapOvr>
</p:notes>
</file>

<file path=ppt/notesSlides/notesSlide3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80B1E9-200C-5407-55C3-E3D7FB36779F}"/>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A4D659E9-542D-1487-215E-D971A66EF1A2}"/>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7C0C9D58-8F2D-E2EF-2449-7149BEA6C3C2}"/>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4D47175F-EF89-D369-462F-9D8FFFAC9F92}"/>
              </a:ext>
            </a:extLst>
          </p:cNvPr>
          <p:cNvSpPr>
            <a:spLocks noGrp="1"/>
          </p:cNvSpPr>
          <p:nvPr>
            <p:ph type="sldNum" sz="quarter" idx="5"/>
          </p:nvPr>
        </p:nvSpPr>
        <p:spPr/>
        <p:txBody>
          <a:bodyPr/>
          <a:lstStyle/>
          <a:p>
            <a:fld id="{B5389857-5745-4489-9591-8F76802FE21B}" type="slidenum">
              <a:rPr lang="ko-KR" altLang="en-US" smtClean="0"/>
              <a:t>449</a:t>
            </a:fld>
            <a:endParaRPr lang="ko-KR" altLang="en-US"/>
          </a:p>
        </p:txBody>
      </p:sp>
    </p:spTree>
    <p:extLst>
      <p:ext uri="{BB962C8B-B14F-4D97-AF65-F5344CB8AC3E}">
        <p14:creationId xmlns:p14="http://schemas.microsoft.com/office/powerpoint/2010/main" val="3963295655"/>
      </p:ext>
    </p:extLst>
  </p:cSld>
  <p:clrMapOvr>
    <a:masterClrMapping/>
  </p:clrMapOvr>
</p:notes>
</file>

<file path=ppt/notesSlides/notesSlide3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9141AD-DE01-2B0A-8921-D17891F289A1}"/>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A8BD2284-D627-E268-1210-773747AF10C4}"/>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B4C52F97-B0CE-FC96-70B6-D5139D78B914}"/>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439F52BF-1478-4A04-BA51-7E43B356217B}"/>
              </a:ext>
            </a:extLst>
          </p:cNvPr>
          <p:cNvSpPr>
            <a:spLocks noGrp="1"/>
          </p:cNvSpPr>
          <p:nvPr>
            <p:ph type="sldNum" sz="quarter" idx="5"/>
          </p:nvPr>
        </p:nvSpPr>
        <p:spPr/>
        <p:txBody>
          <a:bodyPr/>
          <a:lstStyle/>
          <a:p>
            <a:fld id="{B5389857-5745-4489-9591-8F76802FE21B}" type="slidenum">
              <a:rPr lang="ko-KR" altLang="en-US" smtClean="0"/>
              <a:t>450</a:t>
            </a:fld>
            <a:endParaRPr lang="ko-KR" altLang="en-US"/>
          </a:p>
        </p:txBody>
      </p:sp>
    </p:spTree>
    <p:extLst>
      <p:ext uri="{BB962C8B-B14F-4D97-AF65-F5344CB8AC3E}">
        <p14:creationId xmlns:p14="http://schemas.microsoft.com/office/powerpoint/2010/main" val="2724506390"/>
      </p:ext>
    </p:extLst>
  </p:cSld>
  <p:clrMapOvr>
    <a:masterClrMapping/>
  </p:clrMapOvr>
</p:notes>
</file>

<file path=ppt/notesSlides/notesSlide3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5BD06E-4DB7-63F5-5A7E-D3F500391C5F}"/>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3D9958C3-E86A-2EC1-9BF0-FFA1EA4324FB}"/>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978D5DCA-27EC-473E-507D-DD8F38F09BEF}"/>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D8FE513F-7C80-0145-2E18-BA344852E3BC}"/>
              </a:ext>
            </a:extLst>
          </p:cNvPr>
          <p:cNvSpPr>
            <a:spLocks noGrp="1"/>
          </p:cNvSpPr>
          <p:nvPr>
            <p:ph type="sldNum" sz="quarter" idx="5"/>
          </p:nvPr>
        </p:nvSpPr>
        <p:spPr/>
        <p:txBody>
          <a:bodyPr/>
          <a:lstStyle/>
          <a:p>
            <a:fld id="{B5389857-5745-4489-9591-8F76802FE21B}" type="slidenum">
              <a:rPr lang="ko-KR" altLang="en-US" smtClean="0"/>
              <a:t>453</a:t>
            </a:fld>
            <a:endParaRPr lang="ko-KR" altLang="en-US"/>
          </a:p>
        </p:txBody>
      </p:sp>
    </p:spTree>
    <p:extLst>
      <p:ext uri="{BB962C8B-B14F-4D97-AF65-F5344CB8AC3E}">
        <p14:creationId xmlns:p14="http://schemas.microsoft.com/office/powerpoint/2010/main" val="1633971708"/>
      </p:ext>
    </p:extLst>
  </p:cSld>
  <p:clrMapOvr>
    <a:masterClrMapping/>
  </p:clrMapOvr>
</p:notes>
</file>

<file path=ppt/notesSlides/notesSlide3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B41275-141D-2F15-0B50-0B8D76FD5228}"/>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6453C1A2-CC95-F8FF-2F6F-E3BB7A40F177}"/>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D162942A-5507-844F-00DC-993DE458133A}"/>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29B07C68-C07B-1913-AE59-5904578A10FA}"/>
              </a:ext>
            </a:extLst>
          </p:cNvPr>
          <p:cNvSpPr>
            <a:spLocks noGrp="1"/>
          </p:cNvSpPr>
          <p:nvPr>
            <p:ph type="sldNum" sz="quarter" idx="5"/>
          </p:nvPr>
        </p:nvSpPr>
        <p:spPr/>
        <p:txBody>
          <a:bodyPr/>
          <a:lstStyle/>
          <a:p>
            <a:fld id="{B5389857-5745-4489-9591-8F76802FE21B}" type="slidenum">
              <a:rPr lang="ko-KR" altLang="en-US" smtClean="0"/>
              <a:t>454</a:t>
            </a:fld>
            <a:endParaRPr lang="ko-KR" altLang="en-US"/>
          </a:p>
        </p:txBody>
      </p:sp>
    </p:spTree>
    <p:extLst>
      <p:ext uri="{BB962C8B-B14F-4D97-AF65-F5344CB8AC3E}">
        <p14:creationId xmlns:p14="http://schemas.microsoft.com/office/powerpoint/2010/main" val="204299021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AB0DE6-C9BD-1B7D-0A08-AB69FB59EBED}"/>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5A89549C-894F-6D24-C228-E2920109D906}"/>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7DDBE566-FCD4-28E8-1F65-FF3AE7FA2D03}"/>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9407869B-E5B2-0560-ED0B-51A655A05401}"/>
              </a:ext>
            </a:extLst>
          </p:cNvPr>
          <p:cNvSpPr>
            <a:spLocks noGrp="1"/>
          </p:cNvSpPr>
          <p:nvPr>
            <p:ph type="sldNum" sz="quarter" idx="5"/>
          </p:nvPr>
        </p:nvSpPr>
        <p:spPr/>
        <p:txBody>
          <a:bodyPr/>
          <a:lstStyle/>
          <a:p>
            <a:fld id="{B5389857-5745-4489-9591-8F76802FE21B}" type="slidenum">
              <a:rPr lang="ko-KR" altLang="en-US" smtClean="0"/>
              <a:t>61</a:t>
            </a:fld>
            <a:endParaRPr lang="ko-KR" altLang="en-US"/>
          </a:p>
        </p:txBody>
      </p:sp>
    </p:spTree>
    <p:extLst>
      <p:ext uri="{BB962C8B-B14F-4D97-AF65-F5344CB8AC3E}">
        <p14:creationId xmlns:p14="http://schemas.microsoft.com/office/powerpoint/2010/main" val="2873434876"/>
      </p:ext>
    </p:extLst>
  </p:cSld>
  <p:clrMapOvr>
    <a:masterClrMapping/>
  </p:clrMapOvr>
</p:notes>
</file>

<file path=ppt/notesSlides/notesSlide3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D348DD-E355-0B75-484A-735821595056}"/>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05B88B3E-7B11-BDAE-3C98-5E2C893B2609}"/>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65EDD981-93D4-7084-4138-DF8E0BC9626E}"/>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A8F87AEE-71BE-0974-782D-E30136841AE3}"/>
              </a:ext>
            </a:extLst>
          </p:cNvPr>
          <p:cNvSpPr>
            <a:spLocks noGrp="1"/>
          </p:cNvSpPr>
          <p:nvPr>
            <p:ph type="sldNum" sz="quarter" idx="5"/>
          </p:nvPr>
        </p:nvSpPr>
        <p:spPr/>
        <p:txBody>
          <a:bodyPr/>
          <a:lstStyle/>
          <a:p>
            <a:fld id="{B5389857-5745-4489-9591-8F76802FE21B}" type="slidenum">
              <a:rPr lang="ko-KR" altLang="en-US" smtClean="0"/>
              <a:t>455</a:t>
            </a:fld>
            <a:endParaRPr lang="ko-KR" altLang="en-US"/>
          </a:p>
        </p:txBody>
      </p:sp>
    </p:spTree>
    <p:extLst>
      <p:ext uri="{BB962C8B-B14F-4D97-AF65-F5344CB8AC3E}">
        <p14:creationId xmlns:p14="http://schemas.microsoft.com/office/powerpoint/2010/main" val="2748714319"/>
      </p:ext>
    </p:extLst>
  </p:cSld>
  <p:clrMapOvr>
    <a:masterClrMapping/>
  </p:clrMapOvr>
</p:notes>
</file>

<file path=ppt/notesSlides/notesSlide3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28ABDC-A895-391D-8527-44606E7ACA10}"/>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A9BFD756-DB70-9F34-E540-D90FF6DE9810}"/>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D77CC45D-2AE7-71CA-F061-3D30DC1F6DFE}"/>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C4EB75B5-498A-0DF5-DF7F-CCF9F47930AC}"/>
              </a:ext>
            </a:extLst>
          </p:cNvPr>
          <p:cNvSpPr>
            <a:spLocks noGrp="1"/>
          </p:cNvSpPr>
          <p:nvPr>
            <p:ph type="sldNum" sz="quarter" idx="5"/>
          </p:nvPr>
        </p:nvSpPr>
        <p:spPr/>
        <p:txBody>
          <a:bodyPr/>
          <a:lstStyle/>
          <a:p>
            <a:fld id="{B5389857-5745-4489-9591-8F76802FE21B}" type="slidenum">
              <a:rPr lang="ko-KR" altLang="en-US" smtClean="0"/>
              <a:t>456</a:t>
            </a:fld>
            <a:endParaRPr lang="ko-KR" altLang="en-US"/>
          </a:p>
        </p:txBody>
      </p:sp>
    </p:spTree>
    <p:extLst>
      <p:ext uri="{BB962C8B-B14F-4D97-AF65-F5344CB8AC3E}">
        <p14:creationId xmlns:p14="http://schemas.microsoft.com/office/powerpoint/2010/main" val="1554141125"/>
      </p:ext>
    </p:extLst>
  </p:cSld>
  <p:clrMapOvr>
    <a:masterClrMapping/>
  </p:clrMapOvr>
</p:notes>
</file>

<file path=ppt/notesSlides/notesSlide3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09E9D4-BE3C-0525-1108-B186D1DE8F13}"/>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8AC6BD51-B6C6-DD2C-82C9-69C4678C9783}"/>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CBE0B043-2F15-66AF-4600-0A9B6E2180CB}"/>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B58E4AB1-0EFA-F9D6-5886-60F98A18EDCC}"/>
              </a:ext>
            </a:extLst>
          </p:cNvPr>
          <p:cNvSpPr>
            <a:spLocks noGrp="1"/>
          </p:cNvSpPr>
          <p:nvPr>
            <p:ph type="sldNum" sz="quarter" idx="5"/>
          </p:nvPr>
        </p:nvSpPr>
        <p:spPr/>
        <p:txBody>
          <a:bodyPr/>
          <a:lstStyle/>
          <a:p>
            <a:fld id="{B5389857-5745-4489-9591-8F76802FE21B}" type="slidenum">
              <a:rPr lang="ko-KR" altLang="en-US" smtClean="0"/>
              <a:t>457</a:t>
            </a:fld>
            <a:endParaRPr lang="ko-KR" altLang="en-US"/>
          </a:p>
        </p:txBody>
      </p:sp>
    </p:spTree>
    <p:extLst>
      <p:ext uri="{BB962C8B-B14F-4D97-AF65-F5344CB8AC3E}">
        <p14:creationId xmlns:p14="http://schemas.microsoft.com/office/powerpoint/2010/main" val="3855330763"/>
      </p:ext>
    </p:extLst>
  </p:cSld>
  <p:clrMapOvr>
    <a:masterClrMapping/>
  </p:clrMapOvr>
</p:notes>
</file>

<file path=ppt/notesSlides/notesSlide3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790D0B-A3B9-AB34-55CB-C0339C290A2A}"/>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A00D6034-83B2-AD87-B4B1-90F989B77F0C}"/>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0268C76E-7D18-C97C-D446-C2F1846FAE64}"/>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0F6E3BDB-49F9-4EB2-8095-9299F749F719}"/>
              </a:ext>
            </a:extLst>
          </p:cNvPr>
          <p:cNvSpPr>
            <a:spLocks noGrp="1"/>
          </p:cNvSpPr>
          <p:nvPr>
            <p:ph type="sldNum" sz="quarter" idx="5"/>
          </p:nvPr>
        </p:nvSpPr>
        <p:spPr/>
        <p:txBody>
          <a:bodyPr/>
          <a:lstStyle/>
          <a:p>
            <a:fld id="{B5389857-5745-4489-9591-8F76802FE21B}" type="slidenum">
              <a:rPr lang="ko-KR" altLang="en-US" smtClean="0"/>
              <a:t>458</a:t>
            </a:fld>
            <a:endParaRPr lang="ko-KR" altLang="en-US"/>
          </a:p>
        </p:txBody>
      </p:sp>
    </p:spTree>
    <p:extLst>
      <p:ext uri="{BB962C8B-B14F-4D97-AF65-F5344CB8AC3E}">
        <p14:creationId xmlns:p14="http://schemas.microsoft.com/office/powerpoint/2010/main" val="3257989727"/>
      </p:ext>
    </p:extLst>
  </p:cSld>
  <p:clrMapOvr>
    <a:masterClrMapping/>
  </p:clrMapOvr>
</p:notes>
</file>

<file path=ppt/notesSlides/notesSlide3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104F26-7375-C110-9351-ECB95849A751}"/>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1CE9A1D7-E8F1-58D0-EFBD-C2E52A73731D}"/>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D8E7A729-0AE4-2E40-23D1-3752617842D6}"/>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AD47CF29-9315-354A-2579-C5C5D65A6A73}"/>
              </a:ext>
            </a:extLst>
          </p:cNvPr>
          <p:cNvSpPr>
            <a:spLocks noGrp="1"/>
          </p:cNvSpPr>
          <p:nvPr>
            <p:ph type="sldNum" sz="quarter" idx="5"/>
          </p:nvPr>
        </p:nvSpPr>
        <p:spPr/>
        <p:txBody>
          <a:bodyPr/>
          <a:lstStyle/>
          <a:p>
            <a:fld id="{B5389857-5745-4489-9591-8F76802FE21B}" type="slidenum">
              <a:rPr lang="ko-KR" altLang="en-US" smtClean="0"/>
              <a:t>461</a:t>
            </a:fld>
            <a:endParaRPr lang="ko-KR" altLang="en-US"/>
          </a:p>
        </p:txBody>
      </p:sp>
    </p:spTree>
    <p:extLst>
      <p:ext uri="{BB962C8B-B14F-4D97-AF65-F5344CB8AC3E}">
        <p14:creationId xmlns:p14="http://schemas.microsoft.com/office/powerpoint/2010/main" val="1746187585"/>
      </p:ext>
    </p:extLst>
  </p:cSld>
  <p:clrMapOvr>
    <a:masterClrMapping/>
  </p:clrMapOvr>
</p:notes>
</file>

<file path=ppt/notesSlides/notesSlide3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9F9AAC-760B-9912-0A0F-5E02FDFFCB68}"/>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9C94F330-5410-B7FB-9B34-2BCEC6E4A23B}"/>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8A9A63A8-304B-DA00-6B87-8ED3F19A8BE6}"/>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CAE7CC90-F09D-D4D6-9430-AB73C71FA3B2}"/>
              </a:ext>
            </a:extLst>
          </p:cNvPr>
          <p:cNvSpPr>
            <a:spLocks noGrp="1"/>
          </p:cNvSpPr>
          <p:nvPr>
            <p:ph type="sldNum" sz="quarter" idx="5"/>
          </p:nvPr>
        </p:nvSpPr>
        <p:spPr/>
        <p:txBody>
          <a:bodyPr/>
          <a:lstStyle/>
          <a:p>
            <a:fld id="{B5389857-5745-4489-9591-8F76802FE21B}" type="slidenum">
              <a:rPr lang="ko-KR" altLang="en-US" smtClean="0"/>
              <a:t>462</a:t>
            </a:fld>
            <a:endParaRPr lang="ko-KR" altLang="en-US"/>
          </a:p>
        </p:txBody>
      </p:sp>
    </p:spTree>
    <p:extLst>
      <p:ext uri="{BB962C8B-B14F-4D97-AF65-F5344CB8AC3E}">
        <p14:creationId xmlns:p14="http://schemas.microsoft.com/office/powerpoint/2010/main" val="3790246920"/>
      </p:ext>
    </p:extLst>
  </p:cSld>
  <p:clrMapOvr>
    <a:masterClrMapping/>
  </p:clrMapOvr>
</p:notes>
</file>

<file path=ppt/notesSlides/notesSlide3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F27461-18BB-7F17-DFCD-ADC3B0FA1F00}"/>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258CE3DB-FED8-44FF-7A32-8B76C5FDC5FA}"/>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79E7C71C-B554-6B8B-B12E-FDA0569545D8}"/>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26573D1F-C77E-13BA-6A25-D2981EDC5DC5}"/>
              </a:ext>
            </a:extLst>
          </p:cNvPr>
          <p:cNvSpPr>
            <a:spLocks noGrp="1"/>
          </p:cNvSpPr>
          <p:nvPr>
            <p:ph type="sldNum" sz="quarter" idx="5"/>
          </p:nvPr>
        </p:nvSpPr>
        <p:spPr/>
        <p:txBody>
          <a:bodyPr/>
          <a:lstStyle/>
          <a:p>
            <a:fld id="{B5389857-5745-4489-9591-8F76802FE21B}" type="slidenum">
              <a:rPr lang="ko-KR" altLang="en-US" smtClean="0"/>
              <a:t>463</a:t>
            </a:fld>
            <a:endParaRPr lang="ko-KR" altLang="en-US"/>
          </a:p>
        </p:txBody>
      </p:sp>
    </p:spTree>
    <p:extLst>
      <p:ext uri="{BB962C8B-B14F-4D97-AF65-F5344CB8AC3E}">
        <p14:creationId xmlns:p14="http://schemas.microsoft.com/office/powerpoint/2010/main" val="2370464137"/>
      </p:ext>
    </p:extLst>
  </p:cSld>
  <p:clrMapOvr>
    <a:masterClrMapping/>
  </p:clrMapOvr>
</p:notes>
</file>

<file path=ppt/notesSlides/notesSlide3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D73BB4-9A63-C5F9-7931-C2BA751295DC}"/>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B5DBA86C-2771-8369-322F-7D58838531E7}"/>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502F64CB-8DF7-353E-FD81-DD64276D8951}"/>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E76485F6-45C2-B187-473D-CBEF349D2296}"/>
              </a:ext>
            </a:extLst>
          </p:cNvPr>
          <p:cNvSpPr>
            <a:spLocks noGrp="1"/>
          </p:cNvSpPr>
          <p:nvPr>
            <p:ph type="sldNum" sz="quarter" idx="5"/>
          </p:nvPr>
        </p:nvSpPr>
        <p:spPr/>
        <p:txBody>
          <a:bodyPr/>
          <a:lstStyle/>
          <a:p>
            <a:fld id="{B5389857-5745-4489-9591-8F76802FE21B}" type="slidenum">
              <a:rPr lang="ko-KR" altLang="en-US" smtClean="0"/>
              <a:t>464</a:t>
            </a:fld>
            <a:endParaRPr lang="ko-KR" altLang="en-US"/>
          </a:p>
        </p:txBody>
      </p:sp>
    </p:spTree>
    <p:extLst>
      <p:ext uri="{BB962C8B-B14F-4D97-AF65-F5344CB8AC3E}">
        <p14:creationId xmlns:p14="http://schemas.microsoft.com/office/powerpoint/2010/main" val="1603251017"/>
      </p:ext>
    </p:extLst>
  </p:cSld>
  <p:clrMapOvr>
    <a:masterClrMapping/>
  </p:clrMapOvr>
</p:notes>
</file>

<file path=ppt/notesSlides/notesSlide3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3B772D-66EC-38E4-E85A-3CE1241CFB91}"/>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385B365A-0D28-6A3F-56EE-B1A6DF340029}"/>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47EC7392-A3B0-8274-45B9-887B6F2620C6}"/>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725C405A-51E0-4581-14C9-EE743E81193C}"/>
              </a:ext>
            </a:extLst>
          </p:cNvPr>
          <p:cNvSpPr>
            <a:spLocks noGrp="1"/>
          </p:cNvSpPr>
          <p:nvPr>
            <p:ph type="sldNum" sz="quarter" idx="5"/>
          </p:nvPr>
        </p:nvSpPr>
        <p:spPr/>
        <p:txBody>
          <a:bodyPr/>
          <a:lstStyle/>
          <a:p>
            <a:fld id="{B5389857-5745-4489-9591-8F76802FE21B}" type="slidenum">
              <a:rPr lang="ko-KR" altLang="en-US" smtClean="0"/>
              <a:t>465</a:t>
            </a:fld>
            <a:endParaRPr lang="ko-KR" altLang="en-US"/>
          </a:p>
        </p:txBody>
      </p:sp>
    </p:spTree>
    <p:extLst>
      <p:ext uri="{BB962C8B-B14F-4D97-AF65-F5344CB8AC3E}">
        <p14:creationId xmlns:p14="http://schemas.microsoft.com/office/powerpoint/2010/main" val="2167359662"/>
      </p:ext>
    </p:extLst>
  </p:cSld>
  <p:clrMapOvr>
    <a:masterClrMapping/>
  </p:clrMapOvr>
</p:notes>
</file>

<file path=ppt/notesSlides/notesSlide3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C4EEF9-6469-B7EC-2116-54239CA6E431}"/>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D97BC4C1-D02F-95F8-4E44-E774F9847692}"/>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6FA28C36-FA5E-98C6-5E8F-6E80D415F254}"/>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4F46BAC1-B66D-071D-829E-B58B4BF9F594}"/>
              </a:ext>
            </a:extLst>
          </p:cNvPr>
          <p:cNvSpPr>
            <a:spLocks noGrp="1"/>
          </p:cNvSpPr>
          <p:nvPr>
            <p:ph type="sldNum" sz="quarter" idx="5"/>
          </p:nvPr>
        </p:nvSpPr>
        <p:spPr/>
        <p:txBody>
          <a:bodyPr/>
          <a:lstStyle/>
          <a:p>
            <a:fld id="{B5389857-5745-4489-9591-8F76802FE21B}" type="slidenum">
              <a:rPr lang="ko-KR" altLang="en-US" smtClean="0"/>
              <a:t>466</a:t>
            </a:fld>
            <a:endParaRPr lang="ko-KR" altLang="en-US"/>
          </a:p>
        </p:txBody>
      </p:sp>
    </p:spTree>
    <p:extLst>
      <p:ext uri="{BB962C8B-B14F-4D97-AF65-F5344CB8AC3E}">
        <p14:creationId xmlns:p14="http://schemas.microsoft.com/office/powerpoint/2010/main" val="261964301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1AA9F0-BCA1-D687-3A33-163B1E74C895}"/>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175B9FCB-35CE-5EEC-5AEB-6DBB3EF3C5B5}"/>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F84CD6D0-B9BB-56DA-2707-9A6E40EEB364}"/>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E968DCFA-EFFB-CC25-C9AD-D5AC7D178655}"/>
              </a:ext>
            </a:extLst>
          </p:cNvPr>
          <p:cNvSpPr>
            <a:spLocks noGrp="1"/>
          </p:cNvSpPr>
          <p:nvPr>
            <p:ph type="sldNum" sz="quarter" idx="5"/>
          </p:nvPr>
        </p:nvSpPr>
        <p:spPr/>
        <p:txBody>
          <a:bodyPr/>
          <a:lstStyle/>
          <a:p>
            <a:fld id="{B5389857-5745-4489-9591-8F76802FE21B}" type="slidenum">
              <a:rPr lang="ko-KR" altLang="en-US" smtClean="0"/>
              <a:t>62</a:t>
            </a:fld>
            <a:endParaRPr lang="ko-KR" altLang="en-US"/>
          </a:p>
        </p:txBody>
      </p:sp>
    </p:spTree>
    <p:extLst>
      <p:ext uri="{BB962C8B-B14F-4D97-AF65-F5344CB8AC3E}">
        <p14:creationId xmlns:p14="http://schemas.microsoft.com/office/powerpoint/2010/main" val="3994196497"/>
      </p:ext>
    </p:extLst>
  </p:cSld>
  <p:clrMapOvr>
    <a:masterClrMapping/>
  </p:clrMapOvr>
</p:notes>
</file>

<file path=ppt/notesSlides/notesSlide3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AA1441-4DEB-E539-DD0B-0F003F3CA13A}"/>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AC1A9696-EB4B-677B-69D5-8E904835BE38}"/>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5EA9FCBD-5886-9D6A-E626-460A56D70978}"/>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6E491985-5703-C619-51A2-D0473A4BA549}"/>
              </a:ext>
            </a:extLst>
          </p:cNvPr>
          <p:cNvSpPr>
            <a:spLocks noGrp="1"/>
          </p:cNvSpPr>
          <p:nvPr>
            <p:ph type="sldNum" sz="quarter" idx="5"/>
          </p:nvPr>
        </p:nvSpPr>
        <p:spPr/>
        <p:txBody>
          <a:bodyPr/>
          <a:lstStyle/>
          <a:p>
            <a:fld id="{B5389857-5745-4489-9591-8F76802FE21B}" type="slidenum">
              <a:rPr lang="ko-KR" altLang="en-US" smtClean="0"/>
              <a:t>467</a:t>
            </a:fld>
            <a:endParaRPr lang="ko-KR" altLang="en-US"/>
          </a:p>
        </p:txBody>
      </p:sp>
    </p:spTree>
    <p:extLst>
      <p:ext uri="{BB962C8B-B14F-4D97-AF65-F5344CB8AC3E}">
        <p14:creationId xmlns:p14="http://schemas.microsoft.com/office/powerpoint/2010/main" val="3504610490"/>
      </p:ext>
    </p:extLst>
  </p:cSld>
  <p:clrMapOvr>
    <a:masterClrMapping/>
  </p:clrMapOvr>
</p:notes>
</file>

<file path=ppt/notesSlides/notesSlide3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6ED0A4-A8D8-3131-FA45-CD1E9F7E7321}"/>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ECB6DF1E-4AD3-9D6D-B6A7-A0333B54D15E}"/>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F4F19C85-8876-BB36-2F77-B0F28E2D31AF}"/>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0287D906-11C1-E2B7-692D-07566FF280B6}"/>
              </a:ext>
            </a:extLst>
          </p:cNvPr>
          <p:cNvSpPr>
            <a:spLocks noGrp="1"/>
          </p:cNvSpPr>
          <p:nvPr>
            <p:ph type="sldNum" sz="quarter" idx="5"/>
          </p:nvPr>
        </p:nvSpPr>
        <p:spPr/>
        <p:txBody>
          <a:bodyPr/>
          <a:lstStyle/>
          <a:p>
            <a:fld id="{B5389857-5745-4489-9591-8F76802FE21B}" type="slidenum">
              <a:rPr lang="ko-KR" altLang="en-US" smtClean="0"/>
              <a:t>471</a:t>
            </a:fld>
            <a:endParaRPr lang="ko-KR" altLang="en-US"/>
          </a:p>
        </p:txBody>
      </p:sp>
    </p:spTree>
    <p:extLst>
      <p:ext uri="{BB962C8B-B14F-4D97-AF65-F5344CB8AC3E}">
        <p14:creationId xmlns:p14="http://schemas.microsoft.com/office/powerpoint/2010/main" val="928806087"/>
      </p:ext>
    </p:extLst>
  </p:cSld>
  <p:clrMapOvr>
    <a:masterClrMapping/>
  </p:clrMapOvr>
</p:notes>
</file>

<file path=ppt/notesSlides/notesSlide3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D9C093-4208-569A-9835-538BD8C66969}"/>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F5703BBA-B6FE-CE75-372B-99BA4FD16F5F}"/>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4ACBF857-9BD7-7D5A-8D0D-D3B364CAC5F2}"/>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86F8A328-648D-879D-B959-8306B76C3581}"/>
              </a:ext>
            </a:extLst>
          </p:cNvPr>
          <p:cNvSpPr>
            <a:spLocks noGrp="1"/>
          </p:cNvSpPr>
          <p:nvPr>
            <p:ph type="sldNum" sz="quarter" idx="5"/>
          </p:nvPr>
        </p:nvSpPr>
        <p:spPr/>
        <p:txBody>
          <a:bodyPr/>
          <a:lstStyle/>
          <a:p>
            <a:fld id="{B5389857-5745-4489-9591-8F76802FE21B}" type="slidenum">
              <a:rPr lang="ko-KR" altLang="en-US" smtClean="0"/>
              <a:t>472</a:t>
            </a:fld>
            <a:endParaRPr lang="ko-KR" altLang="en-US"/>
          </a:p>
        </p:txBody>
      </p:sp>
    </p:spTree>
    <p:extLst>
      <p:ext uri="{BB962C8B-B14F-4D97-AF65-F5344CB8AC3E}">
        <p14:creationId xmlns:p14="http://schemas.microsoft.com/office/powerpoint/2010/main" val="1887335531"/>
      </p:ext>
    </p:extLst>
  </p:cSld>
  <p:clrMapOvr>
    <a:masterClrMapping/>
  </p:clrMapOvr>
</p:notes>
</file>

<file path=ppt/notesSlides/notesSlide3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D40ACD-5A50-6175-BE63-7C52D0D0971F}"/>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FFC573C8-BA55-0DB8-E81C-6A6069626755}"/>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F151CF03-1FA6-25B0-9A2F-49C99A865E80}"/>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E8FA5F76-84A3-7D33-C419-BE7FAAE39BD4}"/>
              </a:ext>
            </a:extLst>
          </p:cNvPr>
          <p:cNvSpPr>
            <a:spLocks noGrp="1"/>
          </p:cNvSpPr>
          <p:nvPr>
            <p:ph type="sldNum" sz="quarter" idx="5"/>
          </p:nvPr>
        </p:nvSpPr>
        <p:spPr/>
        <p:txBody>
          <a:bodyPr/>
          <a:lstStyle/>
          <a:p>
            <a:fld id="{B5389857-5745-4489-9591-8F76802FE21B}" type="slidenum">
              <a:rPr lang="ko-KR" altLang="en-US" smtClean="0"/>
              <a:t>474</a:t>
            </a:fld>
            <a:endParaRPr lang="ko-KR" altLang="en-US"/>
          </a:p>
        </p:txBody>
      </p:sp>
    </p:spTree>
    <p:extLst>
      <p:ext uri="{BB962C8B-B14F-4D97-AF65-F5344CB8AC3E}">
        <p14:creationId xmlns:p14="http://schemas.microsoft.com/office/powerpoint/2010/main" val="1387462733"/>
      </p:ext>
    </p:extLst>
  </p:cSld>
  <p:clrMapOvr>
    <a:masterClrMapping/>
  </p:clrMapOvr>
</p:notes>
</file>

<file path=ppt/notesSlides/notesSlide3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DD343B-AF67-FAA8-BECB-AE36F0FE4254}"/>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260CFBC4-3E95-D3CC-D758-C9B5BB2B0AA1}"/>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1CE8E8BE-3E68-5264-2B55-BFD7E670F49B}"/>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61FBAE53-DD1D-8499-6E23-08C9DBB2E22D}"/>
              </a:ext>
            </a:extLst>
          </p:cNvPr>
          <p:cNvSpPr>
            <a:spLocks noGrp="1"/>
          </p:cNvSpPr>
          <p:nvPr>
            <p:ph type="sldNum" sz="quarter" idx="5"/>
          </p:nvPr>
        </p:nvSpPr>
        <p:spPr/>
        <p:txBody>
          <a:bodyPr/>
          <a:lstStyle/>
          <a:p>
            <a:fld id="{B5389857-5745-4489-9591-8F76802FE21B}" type="slidenum">
              <a:rPr lang="ko-KR" altLang="en-US" smtClean="0"/>
              <a:t>477</a:t>
            </a:fld>
            <a:endParaRPr lang="ko-KR" altLang="en-US"/>
          </a:p>
        </p:txBody>
      </p:sp>
    </p:spTree>
    <p:extLst>
      <p:ext uri="{BB962C8B-B14F-4D97-AF65-F5344CB8AC3E}">
        <p14:creationId xmlns:p14="http://schemas.microsoft.com/office/powerpoint/2010/main" val="1604333689"/>
      </p:ext>
    </p:extLst>
  </p:cSld>
  <p:clrMapOvr>
    <a:masterClrMapping/>
  </p:clrMapOvr>
</p:notes>
</file>

<file path=ppt/notesSlides/notesSlide3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DD343B-AF67-FAA8-BECB-AE36F0FE4254}"/>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260CFBC4-3E95-D3CC-D758-C9B5BB2B0AA1}"/>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1CE8E8BE-3E68-5264-2B55-BFD7E670F49B}"/>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61FBAE53-DD1D-8499-6E23-08C9DBB2E22D}"/>
              </a:ext>
            </a:extLst>
          </p:cNvPr>
          <p:cNvSpPr>
            <a:spLocks noGrp="1"/>
          </p:cNvSpPr>
          <p:nvPr>
            <p:ph type="sldNum" sz="quarter" idx="5"/>
          </p:nvPr>
        </p:nvSpPr>
        <p:spPr/>
        <p:txBody>
          <a:bodyPr/>
          <a:lstStyle/>
          <a:p>
            <a:fld id="{B5389857-5745-4489-9591-8F76802FE21B}" type="slidenum">
              <a:rPr lang="ko-KR" altLang="en-US" smtClean="0"/>
              <a:t>478</a:t>
            </a:fld>
            <a:endParaRPr lang="ko-KR" altLang="en-US"/>
          </a:p>
        </p:txBody>
      </p:sp>
    </p:spTree>
    <p:extLst>
      <p:ext uri="{BB962C8B-B14F-4D97-AF65-F5344CB8AC3E}">
        <p14:creationId xmlns:p14="http://schemas.microsoft.com/office/powerpoint/2010/main" val="463357735"/>
      </p:ext>
    </p:extLst>
  </p:cSld>
  <p:clrMapOvr>
    <a:masterClrMapping/>
  </p:clrMapOvr>
</p:notes>
</file>

<file path=ppt/notesSlides/notesSlide3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DD343B-AF67-FAA8-BECB-AE36F0FE4254}"/>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260CFBC4-3E95-D3CC-D758-C9B5BB2B0AA1}"/>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1CE8E8BE-3E68-5264-2B55-BFD7E670F49B}"/>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61FBAE53-DD1D-8499-6E23-08C9DBB2E22D}"/>
              </a:ext>
            </a:extLst>
          </p:cNvPr>
          <p:cNvSpPr>
            <a:spLocks noGrp="1"/>
          </p:cNvSpPr>
          <p:nvPr>
            <p:ph type="sldNum" sz="quarter" idx="5"/>
          </p:nvPr>
        </p:nvSpPr>
        <p:spPr/>
        <p:txBody>
          <a:bodyPr/>
          <a:lstStyle/>
          <a:p>
            <a:fld id="{B5389857-5745-4489-9591-8F76802FE21B}" type="slidenum">
              <a:rPr lang="ko-KR" altLang="en-US" smtClean="0"/>
              <a:t>479</a:t>
            </a:fld>
            <a:endParaRPr lang="ko-KR" altLang="en-US"/>
          </a:p>
        </p:txBody>
      </p:sp>
    </p:spTree>
    <p:extLst>
      <p:ext uri="{BB962C8B-B14F-4D97-AF65-F5344CB8AC3E}">
        <p14:creationId xmlns:p14="http://schemas.microsoft.com/office/powerpoint/2010/main" val="1152846659"/>
      </p:ext>
    </p:extLst>
  </p:cSld>
  <p:clrMapOvr>
    <a:masterClrMapping/>
  </p:clrMapOvr>
</p:notes>
</file>

<file path=ppt/notesSlides/notesSlide3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DD343B-AF67-FAA8-BECB-AE36F0FE4254}"/>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260CFBC4-3E95-D3CC-D758-C9B5BB2B0AA1}"/>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1CE8E8BE-3E68-5264-2B55-BFD7E670F49B}"/>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61FBAE53-DD1D-8499-6E23-08C9DBB2E22D}"/>
              </a:ext>
            </a:extLst>
          </p:cNvPr>
          <p:cNvSpPr>
            <a:spLocks noGrp="1"/>
          </p:cNvSpPr>
          <p:nvPr>
            <p:ph type="sldNum" sz="quarter" idx="5"/>
          </p:nvPr>
        </p:nvSpPr>
        <p:spPr/>
        <p:txBody>
          <a:bodyPr/>
          <a:lstStyle/>
          <a:p>
            <a:fld id="{B5389857-5745-4489-9591-8F76802FE21B}" type="slidenum">
              <a:rPr lang="ko-KR" altLang="en-US" smtClean="0"/>
              <a:t>480</a:t>
            </a:fld>
            <a:endParaRPr lang="ko-KR" altLang="en-US"/>
          </a:p>
        </p:txBody>
      </p:sp>
    </p:spTree>
    <p:extLst>
      <p:ext uri="{BB962C8B-B14F-4D97-AF65-F5344CB8AC3E}">
        <p14:creationId xmlns:p14="http://schemas.microsoft.com/office/powerpoint/2010/main" val="4134532809"/>
      </p:ext>
    </p:extLst>
  </p:cSld>
  <p:clrMapOvr>
    <a:masterClrMapping/>
  </p:clrMapOvr>
</p:notes>
</file>

<file path=ppt/notesSlides/notesSlide3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DD343B-AF67-FAA8-BECB-AE36F0FE4254}"/>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260CFBC4-3E95-D3CC-D758-C9B5BB2B0AA1}"/>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1CE8E8BE-3E68-5264-2B55-BFD7E670F49B}"/>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61FBAE53-DD1D-8499-6E23-08C9DBB2E22D}"/>
              </a:ext>
            </a:extLst>
          </p:cNvPr>
          <p:cNvSpPr>
            <a:spLocks noGrp="1"/>
          </p:cNvSpPr>
          <p:nvPr>
            <p:ph type="sldNum" sz="quarter" idx="5"/>
          </p:nvPr>
        </p:nvSpPr>
        <p:spPr/>
        <p:txBody>
          <a:bodyPr/>
          <a:lstStyle/>
          <a:p>
            <a:fld id="{B5389857-5745-4489-9591-8F76802FE21B}" type="slidenum">
              <a:rPr lang="ko-KR" altLang="en-US" smtClean="0"/>
              <a:t>481</a:t>
            </a:fld>
            <a:endParaRPr lang="ko-KR" altLang="en-US"/>
          </a:p>
        </p:txBody>
      </p:sp>
    </p:spTree>
    <p:extLst>
      <p:ext uri="{BB962C8B-B14F-4D97-AF65-F5344CB8AC3E}">
        <p14:creationId xmlns:p14="http://schemas.microsoft.com/office/powerpoint/2010/main" val="1886704367"/>
      </p:ext>
    </p:extLst>
  </p:cSld>
  <p:clrMapOvr>
    <a:masterClrMapping/>
  </p:clrMapOvr>
</p:notes>
</file>

<file path=ppt/notesSlides/notesSlide3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483</a:t>
            </a:fld>
            <a:endParaRPr lang="ko-KR" altLang="en-US"/>
          </a:p>
        </p:txBody>
      </p:sp>
    </p:spTree>
    <p:extLst>
      <p:ext uri="{BB962C8B-B14F-4D97-AF65-F5344CB8AC3E}">
        <p14:creationId xmlns:p14="http://schemas.microsoft.com/office/powerpoint/2010/main" val="224008748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A5AF06-C7A1-EDB8-8032-B72D3CE6B371}"/>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9582C476-53B4-852B-63F1-0E87752E86CB}"/>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37137174-8173-8CD4-A064-79F56F523016}"/>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1129E7E4-0EC4-AF67-7579-2695041FB7D8}"/>
              </a:ext>
            </a:extLst>
          </p:cNvPr>
          <p:cNvSpPr>
            <a:spLocks noGrp="1"/>
          </p:cNvSpPr>
          <p:nvPr>
            <p:ph type="sldNum" sz="quarter" idx="5"/>
          </p:nvPr>
        </p:nvSpPr>
        <p:spPr/>
        <p:txBody>
          <a:bodyPr/>
          <a:lstStyle/>
          <a:p>
            <a:fld id="{B5389857-5745-4489-9591-8F76802FE21B}" type="slidenum">
              <a:rPr lang="ko-KR" altLang="en-US" smtClean="0"/>
              <a:t>63</a:t>
            </a:fld>
            <a:endParaRPr lang="ko-KR" altLang="en-US"/>
          </a:p>
        </p:txBody>
      </p:sp>
    </p:spTree>
    <p:extLst>
      <p:ext uri="{BB962C8B-B14F-4D97-AF65-F5344CB8AC3E}">
        <p14:creationId xmlns:p14="http://schemas.microsoft.com/office/powerpoint/2010/main" val="2243185902"/>
      </p:ext>
    </p:extLst>
  </p:cSld>
  <p:clrMapOvr>
    <a:masterClrMapping/>
  </p:clrMapOvr>
</p:notes>
</file>

<file path=ppt/notesSlides/notesSlide3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484</a:t>
            </a:fld>
            <a:endParaRPr lang="ko-KR" altLang="en-US"/>
          </a:p>
        </p:txBody>
      </p:sp>
    </p:spTree>
    <p:extLst>
      <p:ext uri="{BB962C8B-B14F-4D97-AF65-F5344CB8AC3E}">
        <p14:creationId xmlns:p14="http://schemas.microsoft.com/office/powerpoint/2010/main" val="1396026549"/>
      </p:ext>
    </p:extLst>
  </p:cSld>
  <p:clrMapOvr>
    <a:masterClrMapping/>
  </p:clrMapOvr>
</p:notes>
</file>

<file path=ppt/notesSlides/notesSlide3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485</a:t>
            </a:fld>
            <a:endParaRPr lang="ko-KR" altLang="en-US"/>
          </a:p>
        </p:txBody>
      </p:sp>
    </p:spTree>
    <p:extLst>
      <p:ext uri="{BB962C8B-B14F-4D97-AF65-F5344CB8AC3E}">
        <p14:creationId xmlns:p14="http://schemas.microsoft.com/office/powerpoint/2010/main" val="942279542"/>
      </p:ext>
    </p:extLst>
  </p:cSld>
  <p:clrMapOvr>
    <a:masterClrMapping/>
  </p:clrMapOvr>
</p:notes>
</file>

<file path=ppt/notesSlides/notesSlide3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486</a:t>
            </a:fld>
            <a:endParaRPr lang="ko-KR" altLang="en-US"/>
          </a:p>
        </p:txBody>
      </p:sp>
    </p:spTree>
    <p:extLst>
      <p:ext uri="{BB962C8B-B14F-4D97-AF65-F5344CB8AC3E}">
        <p14:creationId xmlns:p14="http://schemas.microsoft.com/office/powerpoint/2010/main" val="1503130716"/>
      </p:ext>
    </p:extLst>
  </p:cSld>
  <p:clrMapOvr>
    <a:masterClrMapping/>
  </p:clrMapOvr>
</p:notes>
</file>

<file path=ppt/notesSlides/notesSlide3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487</a:t>
            </a:fld>
            <a:endParaRPr lang="ko-KR" altLang="en-US"/>
          </a:p>
        </p:txBody>
      </p:sp>
    </p:spTree>
    <p:extLst>
      <p:ext uri="{BB962C8B-B14F-4D97-AF65-F5344CB8AC3E}">
        <p14:creationId xmlns:p14="http://schemas.microsoft.com/office/powerpoint/2010/main" val="1104157371"/>
      </p:ext>
    </p:extLst>
  </p:cSld>
  <p:clrMapOvr>
    <a:masterClrMapping/>
  </p:clrMapOvr>
</p:notes>
</file>

<file path=ppt/notesSlides/notesSlide35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49A909-C61B-B5DC-3011-3EBC47F55BBA}"/>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964AC7E9-4FAD-96B8-7510-ABDFB81AF515}"/>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BBABAE12-21E1-E275-2E38-9EE41B89745A}"/>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9CC86AA6-03FC-EFCE-0FDC-920B720E4900}"/>
              </a:ext>
            </a:extLst>
          </p:cNvPr>
          <p:cNvSpPr>
            <a:spLocks noGrp="1"/>
          </p:cNvSpPr>
          <p:nvPr>
            <p:ph type="sldNum" sz="quarter" idx="5"/>
          </p:nvPr>
        </p:nvSpPr>
        <p:spPr/>
        <p:txBody>
          <a:bodyPr/>
          <a:lstStyle/>
          <a:p>
            <a:fld id="{B5389857-5745-4489-9591-8F76802FE21B}" type="slidenum">
              <a:rPr lang="ko-KR" altLang="en-US" smtClean="0"/>
              <a:t>488</a:t>
            </a:fld>
            <a:endParaRPr lang="ko-KR" altLang="en-US"/>
          </a:p>
        </p:txBody>
      </p:sp>
    </p:spTree>
    <p:extLst>
      <p:ext uri="{BB962C8B-B14F-4D97-AF65-F5344CB8AC3E}">
        <p14:creationId xmlns:p14="http://schemas.microsoft.com/office/powerpoint/2010/main" val="3235397896"/>
      </p:ext>
    </p:extLst>
  </p:cSld>
  <p:clrMapOvr>
    <a:masterClrMapping/>
  </p:clrMapOvr>
</p:notes>
</file>

<file path=ppt/notesSlides/notesSlide3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489</a:t>
            </a:fld>
            <a:endParaRPr lang="ko-KR" altLang="en-US"/>
          </a:p>
        </p:txBody>
      </p:sp>
    </p:spTree>
    <p:extLst>
      <p:ext uri="{BB962C8B-B14F-4D97-AF65-F5344CB8AC3E}">
        <p14:creationId xmlns:p14="http://schemas.microsoft.com/office/powerpoint/2010/main" val="3698362639"/>
      </p:ext>
    </p:extLst>
  </p:cSld>
  <p:clrMapOvr>
    <a:masterClrMapping/>
  </p:clrMapOvr>
</p:notes>
</file>

<file path=ppt/notesSlides/notesSlide35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4C2D75-3982-6B74-F8BE-AD5849736183}"/>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DA71B9A1-7672-C9D3-B813-439C33F3024B}"/>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190FF30C-61EF-BB3C-CEC9-23FCB526D938}"/>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23788555-138F-B68E-9643-2FB6195B6960}"/>
              </a:ext>
            </a:extLst>
          </p:cNvPr>
          <p:cNvSpPr>
            <a:spLocks noGrp="1"/>
          </p:cNvSpPr>
          <p:nvPr>
            <p:ph type="sldNum" sz="quarter" idx="5"/>
          </p:nvPr>
        </p:nvSpPr>
        <p:spPr/>
        <p:txBody>
          <a:bodyPr/>
          <a:lstStyle/>
          <a:p>
            <a:fld id="{B5389857-5745-4489-9591-8F76802FE21B}" type="slidenum">
              <a:rPr lang="ko-KR" altLang="en-US" smtClean="0"/>
              <a:t>492</a:t>
            </a:fld>
            <a:endParaRPr lang="ko-KR" altLang="en-US"/>
          </a:p>
        </p:txBody>
      </p:sp>
    </p:spTree>
    <p:extLst>
      <p:ext uri="{BB962C8B-B14F-4D97-AF65-F5344CB8AC3E}">
        <p14:creationId xmlns:p14="http://schemas.microsoft.com/office/powerpoint/2010/main" val="2278901690"/>
      </p:ext>
    </p:extLst>
  </p:cSld>
  <p:clrMapOvr>
    <a:masterClrMapping/>
  </p:clrMapOvr>
</p:notes>
</file>

<file path=ppt/notesSlides/notesSlide35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55092B-1314-06A2-D263-C347B3F90E0A}"/>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F786B031-E85B-1C82-9AB7-0DD2B7331D5D}"/>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F26196DE-465C-24DC-5149-4D86961A7A1A}"/>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38EA9C1D-4D29-EEB0-8564-E94E6BCBB004}"/>
              </a:ext>
            </a:extLst>
          </p:cNvPr>
          <p:cNvSpPr>
            <a:spLocks noGrp="1"/>
          </p:cNvSpPr>
          <p:nvPr>
            <p:ph type="sldNum" sz="quarter" idx="5"/>
          </p:nvPr>
        </p:nvSpPr>
        <p:spPr/>
        <p:txBody>
          <a:bodyPr/>
          <a:lstStyle/>
          <a:p>
            <a:fld id="{B5389857-5745-4489-9591-8F76802FE21B}" type="slidenum">
              <a:rPr lang="ko-KR" altLang="en-US" smtClean="0"/>
              <a:t>493</a:t>
            </a:fld>
            <a:endParaRPr lang="ko-KR" altLang="en-US"/>
          </a:p>
        </p:txBody>
      </p:sp>
    </p:spTree>
    <p:extLst>
      <p:ext uri="{BB962C8B-B14F-4D97-AF65-F5344CB8AC3E}">
        <p14:creationId xmlns:p14="http://schemas.microsoft.com/office/powerpoint/2010/main" val="1701281164"/>
      </p:ext>
    </p:extLst>
  </p:cSld>
  <p:clrMapOvr>
    <a:masterClrMapping/>
  </p:clrMapOvr>
</p:notes>
</file>

<file path=ppt/notesSlides/notesSlide35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32022A-46D6-EE6E-8519-2C9016826BDF}"/>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854F4342-EC53-56D9-6F89-11BA1B3D5DFF}"/>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614C4170-5882-B050-842B-819E6C037B1A}"/>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0AE24DF4-FA26-76E1-FC3C-F0C6D1D18727}"/>
              </a:ext>
            </a:extLst>
          </p:cNvPr>
          <p:cNvSpPr>
            <a:spLocks noGrp="1"/>
          </p:cNvSpPr>
          <p:nvPr>
            <p:ph type="sldNum" sz="quarter" idx="5"/>
          </p:nvPr>
        </p:nvSpPr>
        <p:spPr/>
        <p:txBody>
          <a:bodyPr/>
          <a:lstStyle/>
          <a:p>
            <a:fld id="{B5389857-5745-4489-9591-8F76802FE21B}" type="slidenum">
              <a:rPr lang="ko-KR" altLang="en-US" smtClean="0"/>
              <a:t>494</a:t>
            </a:fld>
            <a:endParaRPr lang="ko-KR" altLang="en-US"/>
          </a:p>
        </p:txBody>
      </p:sp>
    </p:spTree>
    <p:extLst>
      <p:ext uri="{BB962C8B-B14F-4D97-AF65-F5344CB8AC3E}">
        <p14:creationId xmlns:p14="http://schemas.microsoft.com/office/powerpoint/2010/main" val="1218324338"/>
      </p:ext>
    </p:extLst>
  </p:cSld>
  <p:clrMapOvr>
    <a:masterClrMapping/>
  </p:clrMapOvr>
</p:notes>
</file>

<file path=ppt/notesSlides/notesSlide35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ADA9EF-DCAC-A2FD-3EEB-3D5CA0648F51}"/>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731CEADF-DDEB-F1DE-5F47-7556B7DD979D}"/>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3B3254FF-E63A-AA7F-ED6A-63DA343A88F8}"/>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FFC3FEF5-9F5C-7D5B-3F16-4C21B00AEB2C}"/>
              </a:ext>
            </a:extLst>
          </p:cNvPr>
          <p:cNvSpPr>
            <a:spLocks noGrp="1"/>
          </p:cNvSpPr>
          <p:nvPr>
            <p:ph type="sldNum" sz="quarter" idx="5"/>
          </p:nvPr>
        </p:nvSpPr>
        <p:spPr/>
        <p:txBody>
          <a:bodyPr/>
          <a:lstStyle/>
          <a:p>
            <a:fld id="{B5389857-5745-4489-9591-8F76802FE21B}" type="slidenum">
              <a:rPr lang="ko-KR" altLang="en-US" smtClean="0"/>
              <a:t>495</a:t>
            </a:fld>
            <a:endParaRPr lang="ko-KR" altLang="en-US"/>
          </a:p>
        </p:txBody>
      </p:sp>
    </p:spTree>
    <p:extLst>
      <p:ext uri="{BB962C8B-B14F-4D97-AF65-F5344CB8AC3E}">
        <p14:creationId xmlns:p14="http://schemas.microsoft.com/office/powerpoint/2010/main" val="419639467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07F924-95E6-9AD9-E7A0-497CF26409BF}"/>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1C22F48C-E2B8-FAD4-8DD1-3F1D86D6E7BC}"/>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D03DC3E9-CD04-6517-2726-A62F05AE3BFC}"/>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3D95A513-8401-39A1-5E4C-17FC040301A2}"/>
              </a:ext>
            </a:extLst>
          </p:cNvPr>
          <p:cNvSpPr>
            <a:spLocks noGrp="1"/>
          </p:cNvSpPr>
          <p:nvPr>
            <p:ph type="sldNum" sz="quarter" idx="5"/>
          </p:nvPr>
        </p:nvSpPr>
        <p:spPr/>
        <p:txBody>
          <a:bodyPr/>
          <a:lstStyle/>
          <a:p>
            <a:fld id="{B5389857-5745-4489-9591-8F76802FE21B}" type="slidenum">
              <a:rPr lang="ko-KR" altLang="en-US" smtClean="0"/>
              <a:t>64</a:t>
            </a:fld>
            <a:endParaRPr lang="ko-KR" altLang="en-US"/>
          </a:p>
        </p:txBody>
      </p:sp>
    </p:spTree>
    <p:extLst>
      <p:ext uri="{BB962C8B-B14F-4D97-AF65-F5344CB8AC3E}">
        <p14:creationId xmlns:p14="http://schemas.microsoft.com/office/powerpoint/2010/main" val="183696665"/>
      </p:ext>
    </p:extLst>
  </p:cSld>
  <p:clrMapOvr>
    <a:masterClrMapping/>
  </p:clrMapOvr>
</p:notes>
</file>

<file path=ppt/notesSlides/notesSlide36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575FBD-B981-7C1A-859E-43608C522A60}"/>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D7853EC2-4E8A-749B-3EE0-31F3ABFF21E0}"/>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02B68318-2A24-6C51-F5B6-44BE2961C94D}"/>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7FF4B62B-5385-7D06-BE4F-D467B889CC63}"/>
              </a:ext>
            </a:extLst>
          </p:cNvPr>
          <p:cNvSpPr>
            <a:spLocks noGrp="1"/>
          </p:cNvSpPr>
          <p:nvPr>
            <p:ph type="sldNum" sz="quarter" idx="5"/>
          </p:nvPr>
        </p:nvSpPr>
        <p:spPr/>
        <p:txBody>
          <a:bodyPr/>
          <a:lstStyle/>
          <a:p>
            <a:fld id="{B5389857-5745-4489-9591-8F76802FE21B}" type="slidenum">
              <a:rPr lang="ko-KR" altLang="en-US" smtClean="0"/>
              <a:t>496</a:t>
            </a:fld>
            <a:endParaRPr lang="ko-KR" altLang="en-US"/>
          </a:p>
        </p:txBody>
      </p:sp>
    </p:spTree>
    <p:extLst>
      <p:ext uri="{BB962C8B-B14F-4D97-AF65-F5344CB8AC3E}">
        <p14:creationId xmlns:p14="http://schemas.microsoft.com/office/powerpoint/2010/main" val="2891222591"/>
      </p:ext>
    </p:extLst>
  </p:cSld>
  <p:clrMapOvr>
    <a:masterClrMapping/>
  </p:clrMapOvr>
</p:notes>
</file>

<file path=ppt/notesSlides/notesSlide36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A695A7-97E4-EBAC-B54A-C5E33A4555D6}"/>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78AD04B5-0935-492B-00AC-EE08728A3FF9}"/>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8006F090-0EF5-73CC-9147-3DD861B1C973}"/>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23E2B6A7-B1A7-CBCE-F483-5D5CC4794C15}"/>
              </a:ext>
            </a:extLst>
          </p:cNvPr>
          <p:cNvSpPr>
            <a:spLocks noGrp="1"/>
          </p:cNvSpPr>
          <p:nvPr>
            <p:ph type="sldNum" sz="quarter" idx="5"/>
          </p:nvPr>
        </p:nvSpPr>
        <p:spPr/>
        <p:txBody>
          <a:bodyPr/>
          <a:lstStyle/>
          <a:p>
            <a:fld id="{B5389857-5745-4489-9591-8F76802FE21B}" type="slidenum">
              <a:rPr lang="ko-KR" altLang="en-US" smtClean="0"/>
              <a:t>497</a:t>
            </a:fld>
            <a:endParaRPr lang="ko-KR" altLang="en-US"/>
          </a:p>
        </p:txBody>
      </p:sp>
    </p:spTree>
    <p:extLst>
      <p:ext uri="{BB962C8B-B14F-4D97-AF65-F5344CB8AC3E}">
        <p14:creationId xmlns:p14="http://schemas.microsoft.com/office/powerpoint/2010/main" val="387009850"/>
      </p:ext>
    </p:extLst>
  </p:cSld>
  <p:clrMapOvr>
    <a:masterClrMapping/>
  </p:clrMapOvr>
</p:notes>
</file>

<file path=ppt/notesSlides/notesSlide36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47D630-6096-65B7-F44F-8EFA5F39DFD9}"/>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D2440EAB-78A1-C7F6-4937-3396C5662CD9}"/>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6B11B2F5-BF66-77FD-1A0F-FB08AE79B817}"/>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CBBB7FE8-4DA0-1E60-F8B2-917D06256E11}"/>
              </a:ext>
            </a:extLst>
          </p:cNvPr>
          <p:cNvSpPr>
            <a:spLocks noGrp="1"/>
          </p:cNvSpPr>
          <p:nvPr>
            <p:ph type="sldNum" sz="quarter" idx="5"/>
          </p:nvPr>
        </p:nvSpPr>
        <p:spPr/>
        <p:txBody>
          <a:bodyPr/>
          <a:lstStyle/>
          <a:p>
            <a:fld id="{B5389857-5745-4489-9591-8F76802FE21B}" type="slidenum">
              <a:rPr lang="ko-KR" altLang="en-US" smtClean="0"/>
              <a:t>499</a:t>
            </a:fld>
            <a:endParaRPr lang="ko-KR" altLang="en-US"/>
          </a:p>
        </p:txBody>
      </p:sp>
    </p:spTree>
    <p:extLst>
      <p:ext uri="{BB962C8B-B14F-4D97-AF65-F5344CB8AC3E}">
        <p14:creationId xmlns:p14="http://schemas.microsoft.com/office/powerpoint/2010/main" val="204759655"/>
      </p:ext>
    </p:extLst>
  </p:cSld>
  <p:clrMapOvr>
    <a:masterClrMapping/>
  </p:clrMapOvr>
</p:notes>
</file>

<file path=ppt/notesSlides/notesSlide36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38CD70-9810-855B-EE0D-BFB9557878A3}"/>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1DC085C6-176B-8311-8419-41C2DB308405}"/>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40084FBA-43B0-5851-5051-A28B0E9B765F}"/>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4F279CA4-7F18-743F-A17B-48504AF48CA0}"/>
              </a:ext>
            </a:extLst>
          </p:cNvPr>
          <p:cNvSpPr>
            <a:spLocks noGrp="1"/>
          </p:cNvSpPr>
          <p:nvPr>
            <p:ph type="sldNum" sz="quarter" idx="5"/>
          </p:nvPr>
        </p:nvSpPr>
        <p:spPr/>
        <p:txBody>
          <a:bodyPr/>
          <a:lstStyle/>
          <a:p>
            <a:fld id="{B5389857-5745-4489-9591-8F76802FE21B}" type="slidenum">
              <a:rPr lang="ko-KR" altLang="en-US" smtClean="0"/>
              <a:t>500</a:t>
            </a:fld>
            <a:endParaRPr lang="ko-KR" altLang="en-US"/>
          </a:p>
        </p:txBody>
      </p:sp>
    </p:spTree>
    <p:extLst>
      <p:ext uri="{BB962C8B-B14F-4D97-AF65-F5344CB8AC3E}">
        <p14:creationId xmlns:p14="http://schemas.microsoft.com/office/powerpoint/2010/main" val="4200107968"/>
      </p:ext>
    </p:extLst>
  </p:cSld>
  <p:clrMapOvr>
    <a:masterClrMapping/>
  </p:clrMapOvr>
</p:notes>
</file>

<file path=ppt/notesSlides/notesSlide36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D7B0AB-9016-7E36-85F4-920EA33D0E84}"/>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200E0C8A-7968-2F77-B522-3E7F39808991}"/>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A128F2F6-D09B-A38A-5197-65D90C5A5C3F}"/>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3CC78109-3BA3-C1C3-7BB5-4454823F2514}"/>
              </a:ext>
            </a:extLst>
          </p:cNvPr>
          <p:cNvSpPr>
            <a:spLocks noGrp="1"/>
          </p:cNvSpPr>
          <p:nvPr>
            <p:ph type="sldNum" sz="quarter" idx="5"/>
          </p:nvPr>
        </p:nvSpPr>
        <p:spPr/>
        <p:txBody>
          <a:bodyPr/>
          <a:lstStyle/>
          <a:p>
            <a:fld id="{B5389857-5745-4489-9591-8F76802FE21B}" type="slidenum">
              <a:rPr lang="ko-KR" altLang="en-US" smtClean="0"/>
              <a:t>501</a:t>
            </a:fld>
            <a:endParaRPr lang="ko-KR" altLang="en-US"/>
          </a:p>
        </p:txBody>
      </p:sp>
    </p:spTree>
    <p:extLst>
      <p:ext uri="{BB962C8B-B14F-4D97-AF65-F5344CB8AC3E}">
        <p14:creationId xmlns:p14="http://schemas.microsoft.com/office/powerpoint/2010/main" val="265685320"/>
      </p:ext>
    </p:extLst>
  </p:cSld>
  <p:clrMapOvr>
    <a:masterClrMapping/>
  </p:clrMapOvr>
</p:notes>
</file>

<file path=ppt/notesSlides/notesSlide36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A77AC4-01FA-8952-0380-0668EA38D129}"/>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4E47268A-3E57-202B-82C3-3E118897F6CE}"/>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4912C2A9-9798-E79C-1A4F-930134744AEE}"/>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A02F714F-70A3-FF53-B8CD-7AB3D858E2D2}"/>
              </a:ext>
            </a:extLst>
          </p:cNvPr>
          <p:cNvSpPr>
            <a:spLocks noGrp="1"/>
          </p:cNvSpPr>
          <p:nvPr>
            <p:ph type="sldNum" sz="quarter" idx="5"/>
          </p:nvPr>
        </p:nvSpPr>
        <p:spPr/>
        <p:txBody>
          <a:bodyPr/>
          <a:lstStyle/>
          <a:p>
            <a:fld id="{B5389857-5745-4489-9591-8F76802FE21B}" type="slidenum">
              <a:rPr lang="ko-KR" altLang="en-US" smtClean="0"/>
              <a:t>502</a:t>
            </a:fld>
            <a:endParaRPr lang="ko-KR" altLang="en-US"/>
          </a:p>
        </p:txBody>
      </p:sp>
    </p:spTree>
    <p:extLst>
      <p:ext uri="{BB962C8B-B14F-4D97-AF65-F5344CB8AC3E}">
        <p14:creationId xmlns:p14="http://schemas.microsoft.com/office/powerpoint/2010/main" val="2988176521"/>
      </p:ext>
    </p:extLst>
  </p:cSld>
  <p:clrMapOvr>
    <a:masterClrMapping/>
  </p:clrMapOvr>
</p:notes>
</file>

<file path=ppt/notesSlides/notesSlide36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FD4E79-5346-3678-85C9-9E121468FCC1}"/>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4C7294AA-5BD3-BD21-7C5B-A168D2DD2F25}"/>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B5488A60-54FA-609C-0AB4-99D8AAE52F0A}"/>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944D226A-8EEE-3C43-471B-CEFC642B44AD}"/>
              </a:ext>
            </a:extLst>
          </p:cNvPr>
          <p:cNvSpPr>
            <a:spLocks noGrp="1"/>
          </p:cNvSpPr>
          <p:nvPr>
            <p:ph type="sldNum" sz="quarter" idx="5"/>
          </p:nvPr>
        </p:nvSpPr>
        <p:spPr/>
        <p:txBody>
          <a:bodyPr/>
          <a:lstStyle/>
          <a:p>
            <a:fld id="{B5389857-5745-4489-9591-8F76802FE21B}" type="slidenum">
              <a:rPr lang="ko-KR" altLang="en-US" smtClean="0"/>
              <a:t>504</a:t>
            </a:fld>
            <a:endParaRPr lang="ko-KR" altLang="en-US"/>
          </a:p>
        </p:txBody>
      </p:sp>
    </p:spTree>
    <p:extLst>
      <p:ext uri="{BB962C8B-B14F-4D97-AF65-F5344CB8AC3E}">
        <p14:creationId xmlns:p14="http://schemas.microsoft.com/office/powerpoint/2010/main" val="2007102340"/>
      </p:ext>
    </p:extLst>
  </p:cSld>
  <p:clrMapOvr>
    <a:masterClrMapping/>
  </p:clrMapOvr>
</p:notes>
</file>

<file path=ppt/notesSlides/notesSlide36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E475DD-E3C5-31F7-F665-EF906235A7B6}"/>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F849C660-3830-32E2-DB19-A11587E382B1}"/>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B353EFE0-6CE9-9993-8783-3530EC6AEFC9}"/>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AF274B79-27D7-D5C0-FDB7-0ADB86E66F39}"/>
              </a:ext>
            </a:extLst>
          </p:cNvPr>
          <p:cNvSpPr>
            <a:spLocks noGrp="1"/>
          </p:cNvSpPr>
          <p:nvPr>
            <p:ph type="sldNum" sz="quarter" idx="5"/>
          </p:nvPr>
        </p:nvSpPr>
        <p:spPr/>
        <p:txBody>
          <a:bodyPr/>
          <a:lstStyle/>
          <a:p>
            <a:fld id="{B5389857-5745-4489-9591-8F76802FE21B}" type="slidenum">
              <a:rPr lang="ko-KR" altLang="en-US" smtClean="0"/>
              <a:t>505</a:t>
            </a:fld>
            <a:endParaRPr lang="ko-KR" altLang="en-US"/>
          </a:p>
        </p:txBody>
      </p:sp>
    </p:spTree>
    <p:extLst>
      <p:ext uri="{BB962C8B-B14F-4D97-AF65-F5344CB8AC3E}">
        <p14:creationId xmlns:p14="http://schemas.microsoft.com/office/powerpoint/2010/main" val="256039304"/>
      </p:ext>
    </p:extLst>
  </p:cSld>
  <p:clrMapOvr>
    <a:masterClrMapping/>
  </p:clrMapOvr>
</p:notes>
</file>

<file path=ppt/notesSlides/notesSlide36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4626EB-05D7-2BA4-FD25-002C7C8A8030}"/>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04DACFD0-37D9-A960-5D4D-76A1B5BAFAAF}"/>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7E261D2E-3AC5-6F61-8ED1-62E4B522BA64}"/>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B7BB2375-725B-D8F9-551A-B329E1EF74DE}"/>
              </a:ext>
            </a:extLst>
          </p:cNvPr>
          <p:cNvSpPr>
            <a:spLocks noGrp="1"/>
          </p:cNvSpPr>
          <p:nvPr>
            <p:ph type="sldNum" sz="quarter" idx="5"/>
          </p:nvPr>
        </p:nvSpPr>
        <p:spPr/>
        <p:txBody>
          <a:bodyPr/>
          <a:lstStyle/>
          <a:p>
            <a:fld id="{B5389857-5745-4489-9591-8F76802FE21B}" type="slidenum">
              <a:rPr lang="ko-KR" altLang="en-US" smtClean="0"/>
              <a:t>506</a:t>
            </a:fld>
            <a:endParaRPr lang="ko-KR" altLang="en-US"/>
          </a:p>
        </p:txBody>
      </p:sp>
    </p:spTree>
    <p:extLst>
      <p:ext uri="{BB962C8B-B14F-4D97-AF65-F5344CB8AC3E}">
        <p14:creationId xmlns:p14="http://schemas.microsoft.com/office/powerpoint/2010/main" val="1297284970"/>
      </p:ext>
    </p:extLst>
  </p:cSld>
  <p:clrMapOvr>
    <a:masterClrMapping/>
  </p:clrMapOvr>
</p:notes>
</file>

<file path=ppt/notesSlides/notesSlide36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0E43E2-C27B-D772-85EB-E80923774EBA}"/>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09FE4572-B510-34DD-F693-AF418C1CB50F}"/>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BD9FE22A-CAA7-240E-E1FB-C38084A28DF1}"/>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94F260B5-9B2C-072A-E946-FABB6F531AE5}"/>
              </a:ext>
            </a:extLst>
          </p:cNvPr>
          <p:cNvSpPr>
            <a:spLocks noGrp="1"/>
          </p:cNvSpPr>
          <p:nvPr>
            <p:ph type="sldNum" sz="quarter" idx="5"/>
          </p:nvPr>
        </p:nvSpPr>
        <p:spPr/>
        <p:txBody>
          <a:bodyPr/>
          <a:lstStyle/>
          <a:p>
            <a:fld id="{B5389857-5745-4489-9591-8F76802FE21B}" type="slidenum">
              <a:rPr lang="ko-KR" altLang="en-US" smtClean="0"/>
              <a:t>507</a:t>
            </a:fld>
            <a:endParaRPr lang="ko-KR" altLang="en-US"/>
          </a:p>
        </p:txBody>
      </p:sp>
    </p:spTree>
    <p:extLst>
      <p:ext uri="{BB962C8B-B14F-4D97-AF65-F5344CB8AC3E}">
        <p14:creationId xmlns:p14="http://schemas.microsoft.com/office/powerpoint/2010/main" val="335813869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15C0F5-A01A-61D8-4826-1EA86963EE6D}"/>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75FEEBDD-4D97-773F-46DA-8099540FC402}"/>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E9E6BA95-4F6B-C1A5-22C5-62A86E7F0746}"/>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80DD82CD-94C2-DF21-7BFA-6945B86D5265}"/>
              </a:ext>
            </a:extLst>
          </p:cNvPr>
          <p:cNvSpPr>
            <a:spLocks noGrp="1"/>
          </p:cNvSpPr>
          <p:nvPr>
            <p:ph type="sldNum" sz="quarter" idx="5"/>
          </p:nvPr>
        </p:nvSpPr>
        <p:spPr/>
        <p:txBody>
          <a:bodyPr/>
          <a:lstStyle/>
          <a:p>
            <a:fld id="{B5389857-5745-4489-9591-8F76802FE21B}" type="slidenum">
              <a:rPr lang="ko-KR" altLang="en-US" smtClean="0"/>
              <a:t>66</a:t>
            </a:fld>
            <a:endParaRPr lang="ko-KR" altLang="en-US"/>
          </a:p>
        </p:txBody>
      </p:sp>
    </p:spTree>
    <p:extLst>
      <p:ext uri="{BB962C8B-B14F-4D97-AF65-F5344CB8AC3E}">
        <p14:creationId xmlns:p14="http://schemas.microsoft.com/office/powerpoint/2010/main" val="2908061315"/>
      </p:ext>
    </p:extLst>
  </p:cSld>
  <p:clrMapOvr>
    <a:masterClrMapping/>
  </p:clrMapOvr>
</p:notes>
</file>

<file path=ppt/notesSlides/notesSlide37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4A17E7-58E0-E69B-EE3F-78AC714CC2AC}"/>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AC23FBFA-2040-1921-6D33-05342D1ACB11}"/>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A42B770B-A4A1-AEA6-6912-3524F3730EC6}"/>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30E3AD5F-430C-8F6E-CCF4-1FB4BFFD50C9}"/>
              </a:ext>
            </a:extLst>
          </p:cNvPr>
          <p:cNvSpPr>
            <a:spLocks noGrp="1"/>
          </p:cNvSpPr>
          <p:nvPr>
            <p:ph type="sldNum" sz="quarter" idx="5"/>
          </p:nvPr>
        </p:nvSpPr>
        <p:spPr/>
        <p:txBody>
          <a:bodyPr/>
          <a:lstStyle/>
          <a:p>
            <a:fld id="{B5389857-5745-4489-9591-8F76802FE21B}" type="slidenum">
              <a:rPr lang="ko-KR" altLang="en-US" smtClean="0"/>
              <a:t>508</a:t>
            </a:fld>
            <a:endParaRPr lang="ko-KR" altLang="en-US"/>
          </a:p>
        </p:txBody>
      </p:sp>
    </p:spTree>
    <p:extLst>
      <p:ext uri="{BB962C8B-B14F-4D97-AF65-F5344CB8AC3E}">
        <p14:creationId xmlns:p14="http://schemas.microsoft.com/office/powerpoint/2010/main" val="1341764101"/>
      </p:ext>
    </p:extLst>
  </p:cSld>
  <p:clrMapOvr>
    <a:masterClrMapping/>
  </p:clrMapOvr>
</p:notes>
</file>

<file path=ppt/notesSlides/notesSlide3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517</a:t>
            </a:fld>
            <a:endParaRPr lang="ko-KR" altLang="en-US"/>
          </a:p>
        </p:txBody>
      </p:sp>
    </p:spTree>
    <p:extLst>
      <p:ext uri="{BB962C8B-B14F-4D97-AF65-F5344CB8AC3E}">
        <p14:creationId xmlns:p14="http://schemas.microsoft.com/office/powerpoint/2010/main" val="216305987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C3B193-B18E-A183-DA48-C16121C66C57}"/>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4D8B96C3-6137-D0D0-26F1-6B308AE153BC}"/>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5056CE1A-0267-F0C6-B33D-BE8ADA397D21}"/>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6692A6CD-C0C6-5609-05E4-A096818C5934}"/>
              </a:ext>
            </a:extLst>
          </p:cNvPr>
          <p:cNvSpPr>
            <a:spLocks noGrp="1"/>
          </p:cNvSpPr>
          <p:nvPr>
            <p:ph type="sldNum" sz="quarter" idx="5"/>
          </p:nvPr>
        </p:nvSpPr>
        <p:spPr/>
        <p:txBody>
          <a:bodyPr/>
          <a:lstStyle/>
          <a:p>
            <a:fld id="{B5389857-5745-4489-9591-8F76802FE21B}" type="slidenum">
              <a:rPr lang="ko-KR" altLang="en-US" smtClean="0"/>
              <a:t>67</a:t>
            </a:fld>
            <a:endParaRPr lang="ko-KR" altLang="en-US"/>
          </a:p>
        </p:txBody>
      </p:sp>
    </p:spTree>
    <p:extLst>
      <p:ext uri="{BB962C8B-B14F-4D97-AF65-F5344CB8AC3E}">
        <p14:creationId xmlns:p14="http://schemas.microsoft.com/office/powerpoint/2010/main" val="152835362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B20C6F-D0A6-098F-FA80-1565A631E4D7}"/>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6913ABCC-D4DC-9703-85A4-6BD223CC2C9D}"/>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045D52FC-E62F-107A-4CEB-006F755B5EF4}"/>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9EC435D6-B1A1-4393-BF12-B1DF50DC4729}"/>
              </a:ext>
            </a:extLst>
          </p:cNvPr>
          <p:cNvSpPr>
            <a:spLocks noGrp="1"/>
          </p:cNvSpPr>
          <p:nvPr>
            <p:ph type="sldNum" sz="quarter" idx="5"/>
          </p:nvPr>
        </p:nvSpPr>
        <p:spPr/>
        <p:txBody>
          <a:bodyPr/>
          <a:lstStyle/>
          <a:p>
            <a:fld id="{B5389857-5745-4489-9591-8F76802FE21B}" type="slidenum">
              <a:rPr lang="ko-KR" altLang="en-US" smtClean="0"/>
              <a:t>68</a:t>
            </a:fld>
            <a:endParaRPr lang="ko-KR" altLang="en-US"/>
          </a:p>
        </p:txBody>
      </p:sp>
    </p:spTree>
    <p:extLst>
      <p:ext uri="{BB962C8B-B14F-4D97-AF65-F5344CB8AC3E}">
        <p14:creationId xmlns:p14="http://schemas.microsoft.com/office/powerpoint/2010/main" val="21743572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77249F-E9D0-78D9-267A-B096A343AEEA}"/>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4FD99788-AFF1-05CB-8D0A-ABA7D318ACFB}"/>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21C82ACF-4CCB-D5F5-5268-3AADE4246137}"/>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60C9F6AF-40BD-32A5-31EA-911A0C7317AA}"/>
              </a:ext>
            </a:extLst>
          </p:cNvPr>
          <p:cNvSpPr>
            <a:spLocks noGrp="1"/>
          </p:cNvSpPr>
          <p:nvPr>
            <p:ph type="sldNum" sz="quarter" idx="5"/>
          </p:nvPr>
        </p:nvSpPr>
        <p:spPr/>
        <p:txBody>
          <a:bodyPr/>
          <a:lstStyle/>
          <a:p>
            <a:fld id="{B5389857-5745-4489-9591-8F76802FE21B}" type="slidenum">
              <a:rPr lang="ko-KR" altLang="en-US" smtClean="0"/>
              <a:t>20</a:t>
            </a:fld>
            <a:endParaRPr lang="ko-KR" altLang="en-US"/>
          </a:p>
        </p:txBody>
      </p:sp>
    </p:spTree>
    <p:extLst>
      <p:ext uri="{BB962C8B-B14F-4D97-AF65-F5344CB8AC3E}">
        <p14:creationId xmlns:p14="http://schemas.microsoft.com/office/powerpoint/2010/main" val="364159645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70</a:t>
            </a:fld>
            <a:endParaRPr lang="ko-KR" altLang="en-US"/>
          </a:p>
        </p:txBody>
      </p:sp>
    </p:spTree>
    <p:extLst>
      <p:ext uri="{BB962C8B-B14F-4D97-AF65-F5344CB8AC3E}">
        <p14:creationId xmlns:p14="http://schemas.microsoft.com/office/powerpoint/2010/main" val="20713990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BA3C4C-86AB-CC65-326A-7522BC8031B5}"/>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23CF4BBC-34BD-9E48-8218-38EACA4565C5}"/>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905A46A8-43CA-0337-D05C-B3BC013DB4D0}"/>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C0FEB8C9-B085-37A9-9A66-02ACC9FED99C}"/>
              </a:ext>
            </a:extLst>
          </p:cNvPr>
          <p:cNvSpPr>
            <a:spLocks noGrp="1"/>
          </p:cNvSpPr>
          <p:nvPr>
            <p:ph type="sldNum" sz="quarter" idx="5"/>
          </p:nvPr>
        </p:nvSpPr>
        <p:spPr/>
        <p:txBody>
          <a:bodyPr/>
          <a:lstStyle/>
          <a:p>
            <a:fld id="{B5389857-5745-4489-9591-8F76802FE21B}" type="slidenum">
              <a:rPr lang="ko-KR" altLang="en-US" smtClean="0"/>
              <a:t>71</a:t>
            </a:fld>
            <a:endParaRPr lang="ko-KR" altLang="en-US"/>
          </a:p>
        </p:txBody>
      </p:sp>
    </p:spTree>
    <p:extLst>
      <p:ext uri="{BB962C8B-B14F-4D97-AF65-F5344CB8AC3E}">
        <p14:creationId xmlns:p14="http://schemas.microsoft.com/office/powerpoint/2010/main" val="45238081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F81588-1DE9-3400-3C72-3536A78B377C}"/>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0A5B7CFE-4F55-691D-896E-610BBE4FE149}"/>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EEF0C0FF-B599-26C1-6A88-413E4627B884}"/>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ECAB2866-D66A-15E3-B62A-59ED7DDA93B2}"/>
              </a:ext>
            </a:extLst>
          </p:cNvPr>
          <p:cNvSpPr>
            <a:spLocks noGrp="1"/>
          </p:cNvSpPr>
          <p:nvPr>
            <p:ph type="sldNum" sz="quarter" idx="5"/>
          </p:nvPr>
        </p:nvSpPr>
        <p:spPr/>
        <p:txBody>
          <a:bodyPr/>
          <a:lstStyle/>
          <a:p>
            <a:fld id="{B5389857-5745-4489-9591-8F76802FE21B}" type="slidenum">
              <a:rPr lang="ko-KR" altLang="en-US" smtClean="0"/>
              <a:t>72</a:t>
            </a:fld>
            <a:endParaRPr lang="ko-KR" altLang="en-US"/>
          </a:p>
        </p:txBody>
      </p:sp>
    </p:spTree>
    <p:extLst>
      <p:ext uri="{BB962C8B-B14F-4D97-AF65-F5344CB8AC3E}">
        <p14:creationId xmlns:p14="http://schemas.microsoft.com/office/powerpoint/2010/main" val="249482843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75</a:t>
            </a:fld>
            <a:endParaRPr lang="ko-KR" altLang="en-US"/>
          </a:p>
        </p:txBody>
      </p:sp>
    </p:spTree>
    <p:extLst>
      <p:ext uri="{BB962C8B-B14F-4D97-AF65-F5344CB8AC3E}">
        <p14:creationId xmlns:p14="http://schemas.microsoft.com/office/powerpoint/2010/main" val="15331426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77</a:t>
            </a:fld>
            <a:endParaRPr lang="ko-KR" altLang="en-US"/>
          </a:p>
        </p:txBody>
      </p:sp>
    </p:spTree>
    <p:extLst>
      <p:ext uri="{BB962C8B-B14F-4D97-AF65-F5344CB8AC3E}">
        <p14:creationId xmlns:p14="http://schemas.microsoft.com/office/powerpoint/2010/main" val="425628511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78</a:t>
            </a:fld>
            <a:endParaRPr lang="ko-KR" altLang="en-US"/>
          </a:p>
        </p:txBody>
      </p:sp>
    </p:spTree>
    <p:extLst>
      <p:ext uri="{BB962C8B-B14F-4D97-AF65-F5344CB8AC3E}">
        <p14:creationId xmlns:p14="http://schemas.microsoft.com/office/powerpoint/2010/main" val="46572111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81</a:t>
            </a:fld>
            <a:endParaRPr lang="ko-KR" altLang="en-US"/>
          </a:p>
        </p:txBody>
      </p:sp>
    </p:spTree>
    <p:extLst>
      <p:ext uri="{BB962C8B-B14F-4D97-AF65-F5344CB8AC3E}">
        <p14:creationId xmlns:p14="http://schemas.microsoft.com/office/powerpoint/2010/main" val="41462781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82</a:t>
            </a:fld>
            <a:endParaRPr lang="ko-KR" altLang="en-US"/>
          </a:p>
        </p:txBody>
      </p:sp>
    </p:spTree>
    <p:extLst>
      <p:ext uri="{BB962C8B-B14F-4D97-AF65-F5344CB8AC3E}">
        <p14:creationId xmlns:p14="http://schemas.microsoft.com/office/powerpoint/2010/main" val="95312390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84</a:t>
            </a:fld>
            <a:endParaRPr lang="ko-KR" altLang="en-US"/>
          </a:p>
        </p:txBody>
      </p:sp>
    </p:spTree>
    <p:extLst>
      <p:ext uri="{BB962C8B-B14F-4D97-AF65-F5344CB8AC3E}">
        <p14:creationId xmlns:p14="http://schemas.microsoft.com/office/powerpoint/2010/main" val="309029040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85</a:t>
            </a:fld>
            <a:endParaRPr lang="ko-KR" altLang="en-US"/>
          </a:p>
        </p:txBody>
      </p:sp>
    </p:spTree>
    <p:extLst>
      <p:ext uri="{BB962C8B-B14F-4D97-AF65-F5344CB8AC3E}">
        <p14:creationId xmlns:p14="http://schemas.microsoft.com/office/powerpoint/2010/main" val="18699420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25</a:t>
            </a:fld>
            <a:endParaRPr lang="ko-KR" altLang="en-US"/>
          </a:p>
        </p:txBody>
      </p:sp>
    </p:spTree>
    <p:extLst>
      <p:ext uri="{BB962C8B-B14F-4D97-AF65-F5344CB8AC3E}">
        <p14:creationId xmlns:p14="http://schemas.microsoft.com/office/powerpoint/2010/main" val="66001743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86</a:t>
            </a:fld>
            <a:endParaRPr lang="ko-KR" altLang="en-US"/>
          </a:p>
        </p:txBody>
      </p:sp>
    </p:spTree>
    <p:extLst>
      <p:ext uri="{BB962C8B-B14F-4D97-AF65-F5344CB8AC3E}">
        <p14:creationId xmlns:p14="http://schemas.microsoft.com/office/powerpoint/2010/main" val="122986734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87</a:t>
            </a:fld>
            <a:endParaRPr lang="ko-KR" altLang="en-US"/>
          </a:p>
        </p:txBody>
      </p:sp>
    </p:spTree>
    <p:extLst>
      <p:ext uri="{BB962C8B-B14F-4D97-AF65-F5344CB8AC3E}">
        <p14:creationId xmlns:p14="http://schemas.microsoft.com/office/powerpoint/2010/main" val="138410230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78C5A6-D7B0-9297-70B3-C3105314C95A}"/>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AB8D5F2E-C955-7DEB-25E2-408F34AD0B83}"/>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E833CEC2-917E-D983-6BC1-E15ECBC1F9FE}"/>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3B066447-B3CE-E98F-C533-085885307C4F}"/>
              </a:ext>
            </a:extLst>
          </p:cNvPr>
          <p:cNvSpPr>
            <a:spLocks noGrp="1"/>
          </p:cNvSpPr>
          <p:nvPr>
            <p:ph type="sldNum" sz="quarter" idx="5"/>
          </p:nvPr>
        </p:nvSpPr>
        <p:spPr/>
        <p:txBody>
          <a:bodyPr/>
          <a:lstStyle/>
          <a:p>
            <a:fld id="{B5389857-5745-4489-9591-8F76802FE21B}" type="slidenum">
              <a:rPr lang="ko-KR" altLang="en-US" smtClean="0"/>
              <a:t>93</a:t>
            </a:fld>
            <a:endParaRPr lang="ko-KR" altLang="en-US"/>
          </a:p>
        </p:txBody>
      </p:sp>
    </p:spTree>
    <p:extLst>
      <p:ext uri="{BB962C8B-B14F-4D97-AF65-F5344CB8AC3E}">
        <p14:creationId xmlns:p14="http://schemas.microsoft.com/office/powerpoint/2010/main" val="191907971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94</a:t>
            </a:fld>
            <a:endParaRPr lang="ko-KR" altLang="en-US"/>
          </a:p>
        </p:txBody>
      </p:sp>
    </p:spTree>
    <p:extLst>
      <p:ext uri="{BB962C8B-B14F-4D97-AF65-F5344CB8AC3E}">
        <p14:creationId xmlns:p14="http://schemas.microsoft.com/office/powerpoint/2010/main" val="280068523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95</a:t>
            </a:fld>
            <a:endParaRPr lang="ko-KR" altLang="en-US"/>
          </a:p>
        </p:txBody>
      </p:sp>
    </p:spTree>
    <p:extLst>
      <p:ext uri="{BB962C8B-B14F-4D97-AF65-F5344CB8AC3E}">
        <p14:creationId xmlns:p14="http://schemas.microsoft.com/office/powerpoint/2010/main" val="71956119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96</a:t>
            </a:fld>
            <a:endParaRPr lang="ko-KR" altLang="en-US"/>
          </a:p>
        </p:txBody>
      </p:sp>
    </p:spTree>
    <p:extLst>
      <p:ext uri="{BB962C8B-B14F-4D97-AF65-F5344CB8AC3E}">
        <p14:creationId xmlns:p14="http://schemas.microsoft.com/office/powerpoint/2010/main" val="39259080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97</a:t>
            </a:fld>
            <a:endParaRPr lang="ko-KR" altLang="en-US"/>
          </a:p>
        </p:txBody>
      </p:sp>
    </p:spTree>
    <p:extLst>
      <p:ext uri="{BB962C8B-B14F-4D97-AF65-F5344CB8AC3E}">
        <p14:creationId xmlns:p14="http://schemas.microsoft.com/office/powerpoint/2010/main" val="266973430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99</a:t>
            </a:fld>
            <a:endParaRPr lang="ko-KR" altLang="en-US"/>
          </a:p>
        </p:txBody>
      </p:sp>
    </p:spTree>
    <p:extLst>
      <p:ext uri="{BB962C8B-B14F-4D97-AF65-F5344CB8AC3E}">
        <p14:creationId xmlns:p14="http://schemas.microsoft.com/office/powerpoint/2010/main" val="117859144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100</a:t>
            </a:fld>
            <a:endParaRPr lang="ko-KR" altLang="en-US"/>
          </a:p>
        </p:txBody>
      </p:sp>
    </p:spTree>
    <p:extLst>
      <p:ext uri="{BB962C8B-B14F-4D97-AF65-F5344CB8AC3E}">
        <p14:creationId xmlns:p14="http://schemas.microsoft.com/office/powerpoint/2010/main" val="96958951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101</a:t>
            </a:fld>
            <a:endParaRPr lang="ko-KR" altLang="en-US"/>
          </a:p>
        </p:txBody>
      </p:sp>
    </p:spTree>
    <p:extLst>
      <p:ext uri="{BB962C8B-B14F-4D97-AF65-F5344CB8AC3E}">
        <p14:creationId xmlns:p14="http://schemas.microsoft.com/office/powerpoint/2010/main" val="24646602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26</a:t>
            </a:fld>
            <a:endParaRPr lang="ko-KR" altLang="en-US"/>
          </a:p>
        </p:txBody>
      </p:sp>
    </p:spTree>
    <p:extLst>
      <p:ext uri="{BB962C8B-B14F-4D97-AF65-F5344CB8AC3E}">
        <p14:creationId xmlns:p14="http://schemas.microsoft.com/office/powerpoint/2010/main" val="368945084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102</a:t>
            </a:fld>
            <a:endParaRPr lang="ko-KR" altLang="en-US"/>
          </a:p>
        </p:txBody>
      </p:sp>
    </p:spTree>
    <p:extLst>
      <p:ext uri="{BB962C8B-B14F-4D97-AF65-F5344CB8AC3E}">
        <p14:creationId xmlns:p14="http://schemas.microsoft.com/office/powerpoint/2010/main" val="348372822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104</a:t>
            </a:fld>
            <a:endParaRPr lang="ko-KR" altLang="en-US"/>
          </a:p>
        </p:txBody>
      </p:sp>
    </p:spTree>
    <p:extLst>
      <p:ext uri="{BB962C8B-B14F-4D97-AF65-F5344CB8AC3E}">
        <p14:creationId xmlns:p14="http://schemas.microsoft.com/office/powerpoint/2010/main" val="64190208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E893C0-1B8D-B658-17EC-B3A554C40492}"/>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5ED2B734-619C-B680-4E7D-B20DA1D6F2CE}"/>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519A2D04-D210-56AC-D366-D35D8ACEB3C8}"/>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BFD507A8-1645-0540-E19C-A2480DF7B6AC}"/>
              </a:ext>
            </a:extLst>
          </p:cNvPr>
          <p:cNvSpPr>
            <a:spLocks noGrp="1"/>
          </p:cNvSpPr>
          <p:nvPr>
            <p:ph type="sldNum" sz="quarter" idx="5"/>
          </p:nvPr>
        </p:nvSpPr>
        <p:spPr/>
        <p:txBody>
          <a:bodyPr/>
          <a:lstStyle/>
          <a:p>
            <a:fld id="{B5389857-5745-4489-9591-8F76802FE21B}" type="slidenum">
              <a:rPr lang="ko-KR" altLang="en-US" smtClean="0"/>
              <a:t>105</a:t>
            </a:fld>
            <a:endParaRPr lang="ko-KR" altLang="en-US"/>
          </a:p>
        </p:txBody>
      </p:sp>
    </p:spTree>
    <p:extLst>
      <p:ext uri="{BB962C8B-B14F-4D97-AF65-F5344CB8AC3E}">
        <p14:creationId xmlns:p14="http://schemas.microsoft.com/office/powerpoint/2010/main" val="282657104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106</a:t>
            </a:fld>
            <a:endParaRPr lang="ko-KR" altLang="en-US"/>
          </a:p>
        </p:txBody>
      </p:sp>
    </p:spTree>
    <p:extLst>
      <p:ext uri="{BB962C8B-B14F-4D97-AF65-F5344CB8AC3E}">
        <p14:creationId xmlns:p14="http://schemas.microsoft.com/office/powerpoint/2010/main" val="373069008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8E3B44-B6BB-5ABB-9D90-D311B9B907B6}"/>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7E9C1020-F920-4F7F-DB76-C4B16A9D6280}"/>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CE74E5F3-FAAB-5B99-ECDF-90987F982713}"/>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E309E2F5-0588-C0BD-4AD5-FC1E00492D96}"/>
              </a:ext>
            </a:extLst>
          </p:cNvPr>
          <p:cNvSpPr>
            <a:spLocks noGrp="1"/>
          </p:cNvSpPr>
          <p:nvPr>
            <p:ph type="sldNum" sz="quarter" idx="5"/>
          </p:nvPr>
        </p:nvSpPr>
        <p:spPr/>
        <p:txBody>
          <a:bodyPr/>
          <a:lstStyle/>
          <a:p>
            <a:fld id="{B5389857-5745-4489-9591-8F76802FE21B}" type="slidenum">
              <a:rPr lang="ko-KR" altLang="en-US" smtClean="0"/>
              <a:t>109</a:t>
            </a:fld>
            <a:endParaRPr lang="ko-KR" altLang="en-US"/>
          </a:p>
        </p:txBody>
      </p:sp>
    </p:spTree>
    <p:extLst>
      <p:ext uri="{BB962C8B-B14F-4D97-AF65-F5344CB8AC3E}">
        <p14:creationId xmlns:p14="http://schemas.microsoft.com/office/powerpoint/2010/main" val="335313822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8236B3-0177-07B7-5094-E4F362B631B8}"/>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0E2B0464-95C7-D8BF-F08C-FC89B004651D}"/>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FC332298-997B-805D-18D0-9AE2A641AAE7}"/>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03F0D47B-5291-1A84-EBB2-B26FCB50DD61}"/>
              </a:ext>
            </a:extLst>
          </p:cNvPr>
          <p:cNvSpPr>
            <a:spLocks noGrp="1"/>
          </p:cNvSpPr>
          <p:nvPr>
            <p:ph type="sldNum" sz="quarter" idx="5"/>
          </p:nvPr>
        </p:nvSpPr>
        <p:spPr/>
        <p:txBody>
          <a:bodyPr/>
          <a:lstStyle/>
          <a:p>
            <a:fld id="{B5389857-5745-4489-9591-8F76802FE21B}" type="slidenum">
              <a:rPr lang="ko-KR" altLang="en-US" smtClean="0"/>
              <a:t>110</a:t>
            </a:fld>
            <a:endParaRPr lang="ko-KR" altLang="en-US"/>
          </a:p>
        </p:txBody>
      </p:sp>
    </p:spTree>
    <p:extLst>
      <p:ext uri="{BB962C8B-B14F-4D97-AF65-F5344CB8AC3E}">
        <p14:creationId xmlns:p14="http://schemas.microsoft.com/office/powerpoint/2010/main" val="95724307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4FB206-BCE9-9209-0220-D0983E9AA1DB}"/>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AEEC185F-C1A7-E86E-BF7D-4E9784F98ECB}"/>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58F0F4D4-9273-000F-4F52-EFD2E82FFC1A}"/>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FD66719D-537F-2B74-6D8C-97FD799491CA}"/>
              </a:ext>
            </a:extLst>
          </p:cNvPr>
          <p:cNvSpPr>
            <a:spLocks noGrp="1"/>
          </p:cNvSpPr>
          <p:nvPr>
            <p:ph type="sldNum" sz="quarter" idx="5"/>
          </p:nvPr>
        </p:nvSpPr>
        <p:spPr/>
        <p:txBody>
          <a:bodyPr/>
          <a:lstStyle/>
          <a:p>
            <a:fld id="{B5389857-5745-4489-9591-8F76802FE21B}" type="slidenum">
              <a:rPr lang="ko-KR" altLang="en-US" smtClean="0"/>
              <a:t>111</a:t>
            </a:fld>
            <a:endParaRPr lang="ko-KR" altLang="en-US"/>
          </a:p>
        </p:txBody>
      </p:sp>
    </p:spTree>
    <p:extLst>
      <p:ext uri="{BB962C8B-B14F-4D97-AF65-F5344CB8AC3E}">
        <p14:creationId xmlns:p14="http://schemas.microsoft.com/office/powerpoint/2010/main" val="260402224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6DFEEE-7AA8-1879-811E-CC101F95E6B1}"/>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AC851C77-F63A-40B1-5442-AA9189392785}"/>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6084DDF3-DFC6-FC76-C184-688FEC7B1693}"/>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440CB395-8AC0-63B1-EEEE-7D79CDA6364A}"/>
              </a:ext>
            </a:extLst>
          </p:cNvPr>
          <p:cNvSpPr>
            <a:spLocks noGrp="1"/>
          </p:cNvSpPr>
          <p:nvPr>
            <p:ph type="sldNum" sz="quarter" idx="5"/>
          </p:nvPr>
        </p:nvSpPr>
        <p:spPr/>
        <p:txBody>
          <a:bodyPr/>
          <a:lstStyle/>
          <a:p>
            <a:fld id="{B5389857-5745-4489-9591-8F76802FE21B}" type="slidenum">
              <a:rPr lang="ko-KR" altLang="en-US" smtClean="0"/>
              <a:t>112</a:t>
            </a:fld>
            <a:endParaRPr lang="ko-KR" altLang="en-US"/>
          </a:p>
        </p:txBody>
      </p:sp>
    </p:spTree>
    <p:extLst>
      <p:ext uri="{BB962C8B-B14F-4D97-AF65-F5344CB8AC3E}">
        <p14:creationId xmlns:p14="http://schemas.microsoft.com/office/powerpoint/2010/main" val="236562957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AF9475-1863-A526-7BCC-C0ADF27C82D6}"/>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C21E80C8-9DB9-11B2-B900-DF3653518C7C}"/>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3C8EF607-F35D-0312-EC86-D922437694F2}"/>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31116071-BF30-4C62-DD4E-C0F8D8A7CC96}"/>
              </a:ext>
            </a:extLst>
          </p:cNvPr>
          <p:cNvSpPr>
            <a:spLocks noGrp="1"/>
          </p:cNvSpPr>
          <p:nvPr>
            <p:ph type="sldNum" sz="quarter" idx="5"/>
          </p:nvPr>
        </p:nvSpPr>
        <p:spPr/>
        <p:txBody>
          <a:bodyPr/>
          <a:lstStyle/>
          <a:p>
            <a:fld id="{B5389857-5745-4489-9591-8F76802FE21B}" type="slidenum">
              <a:rPr lang="ko-KR" altLang="en-US" smtClean="0"/>
              <a:t>113</a:t>
            </a:fld>
            <a:endParaRPr lang="ko-KR" altLang="en-US"/>
          </a:p>
        </p:txBody>
      </p:sp>
    </p:spTree>
    <p:extLst>
      <p:ext uri="{BB962C8B-B14F-4D97-AF65-F5344CB8AC3E}">
        <p14:creationId xmlns:p14="http://schemas.microsoft.com/office/powerpoint/2010/main" val="393567682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116</a:t>
            </a:fld>
            <a:endParaRPr lang="ko-KR" altLang="en-US"/>
          </a:p>
        </p:txBody>
      </p:sp>
    </p:spTree>
    <p:extLst>
      <p:ext uri="{BB962C8B-B14F-4D97-AF65-F5344CB8AC3E}">
        <p14:creationId xmlns:p14="http://schemas.microsoft.com/office/powerpoint/2010/main" val="12527008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27</a:t>
            </a:fld>
            <a:endParaRPr lang="ko-KR" altLang="en-US"/>
          </a:p>
        </p:txBody>
      </p:sp>
    </p:spTree>
    <p:extLst>
      <p:ext uri="{BB962C8B-B14F-4D97-AF65-F5344CB8AC3E}">
        <p14:creationId xmlns:p14="http://schemas.microsoft.com/office/powerpoint/2010/main" val="411010830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117</a:t>
            </a:fld>
            <a:endParaRPr lang="ko-KR" altLang="en-US"/>
          </a:p>
        </p:txBody>
      </p:sp>
    </p:spTree>
    <p:extLst>
      <p:ext uri="{BB962C8B-B14F-4D97-AF65-F5344CB8AC3E}">
        <p14:creationId xmlns:p14="http://schemas.microsoft.com/office/powerpoint/2010/main" val="406390758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D6840C-EB9C-C27A-C9A2-BE76C929EAC7}"/>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66D5152C-DE34-12F7-9608-5FB2D44859D1}"/>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6E35373F-6FB9-22FC-EED4-DC61C82B81A8}"/>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234EBD72-E343-4154-ADA7-A4EDEB30C387}"/>
              </a:ext>
            </a:extLst>
          </p:cNvPr>
          <p:cNvSpPr>
            <a:spLocks noGrp="1"/>
          </p:cNvSpPr>
          <p:nvPr>
            <p:ph type="sldNum" sz="quarter" idx="5"/>
          </p:nvPr>
        </p:nvSpPr>
        <p:spPr/>
        <p:txBody>
          <a:bodyPr/>
          <a:lstStyle/>
          <a:p>
            <a:fld id="{B5389857-5745-4489-9591-8F76802FE21B}" type="slidenum">
              <a:rPr lang="ko-KR" altLang="en-US" smtClean="0"/>
              <a:t>118</a:t>
            </a:fld>
            <a:endParaRPr lang="ko-KR" altLang="en-US"/>
          </a:p>
        </p:txBody>
      </p:sp>
    </p:spTree>
    <p:extLst>
      <p:ext uri="{BB962C8B-B14F-4D97-AF65-F5344CB8AC3E}">
        <p14:creationId xmlns:p14="http://schemas.microsoft.com/office/powerpoint/2010/main" val="206035383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D958A7-0D4C-2FB7-B8BC-4D30EB3CA7F5}"/>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287CD5DE-266A-4B87-3A89-8DF8A7C0D386}"/>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C67A3E5B-2048-277E-2509-BB1A73ABF54F}"/>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DF8E29CA-8371-EEFD-9320-86D34AF288E2}"/>
              </a:ext>
            </a:extLst>
          </p:cNvPr>
          <p:cNvSpPr>
            <a:spLocks noGrp="1"/>
          </p:cNvSpPr>
          <p:nvPr>
            <p:ph type="sldNum" sz="quarter" idx="5"/>
          </p:nvPr>
        </p:nvSpPr>
        <p:spPr/>
        <p:txBody>
          <a:bodyPr/>
          <a:lstStyle/>
          <a:p>
            <a:fld id="{B5389857-5745-4489-9591-8F76802FE21B}" type="slidenum">
              <a:rPr lang="ko-KR" altLang="en-US" smtClean="0"/>
              <a:t>119</a:t>
            </a:fld>
            <a:endParaRPr lang="ko-KR" altLang="en-US"/>
          </a:p>
        </p:txBody>
      </p:sp>
    </p:spTree>
    <p:extLst>
      <p:ext uri="{BB962C8B-B14F-4D97-AF65-F5344CB8AC3E}">
        <p14:creationId xmlns:p14="http://schemas.microsoft.com/office/powerpoint/2010/main" val="279374192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120</a:t>
            </a:fld>
            <a:endParaRPr lang="ko-KR" altLang="en-US"/>
          </a:p>
        </p:txBody>
      </p:sp>
    </p:spTree>
    <p:extLst>
      <p:ext uri="{BB962C8B-B14F-4D97-AF65-F5344CB8AC3E}">
        <p14:creationId xmlns:p14="http://schemas.microsoft.com/office/powerpoint/2010/main" val="167978418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121</a:t>
            </a:fld>
            <a:endParaRPr lang="ko-KR" altLang="en-US"/>
          </a:p>
        </p:txBody>
      </p:sp>
    </p:spTree>
    <p:extLst>
      <p:ext uri="{BB962C8B-B14F-4D97-AF65-F5344CB8AC3E}">
        <p14:creationId xmlns:p14="http://schemas.microsoft.com/office/powerpoint/2010/main" val="318463972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6414B7-AD56-0A7F-96ED-8EF687EE43C5}"/>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8C40A28C-B131-C1D6-A17C-C872504ABF5C}"/>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1CCC6275-228C-AFF2-694A-5D7D4AACC84A}"/>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238394E2-3539-D3B4-8B61-80E395910B50}"/>
              </a:ext>
            </a:extLst>
          </p:cNvPr>
          <p:cNvSpPr>
            <a:spLocks noGrp="1"/>
          </p:cNvSpPr>
          <p:nvPr>
            <p:ph type="sldNum" sz="quarter" idx="5"/>
          </p:nvPr>
        </p:nvSpPr>
        <p:spPr/>
        <p:txBody>
          <a:bodyPr/>
          <a:lstStyle/>
          <a:p>
            <a:fld id="{B5389857-5745-4489-9591-8F76802FE21B}" type="slidenum">
              <a:rPr lang="ko-KR" altLang="en-US" smtClean="0"/>
              <a:t>122</a:t>
            </a:fld>
            <a:endParaRPr lang="ko-KR" altLang="en-US"/>
          </a:p>
        </p:txBody>
      </p:sp>
    </p:spTree>
    <p:extLst>
      <p:ext uri="{BB962C8B-B14F-4D97-AF65-F5344CB8AC3E}">
        <p14:creationId xmlns:p14="http://schemas.microsoft.com/office/powerpoint/2010/main" val="385001798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123</a:t>
            </a:fld>
            <a:endParaRPr lang="ko-KR" altLang="en-US"/>
          </a:p>
        </p:txBody>
      </p:sp>
    </p:spTree>
    <p:extLst>
      <p:ext uri="{BB962C8B-B14F-4D97-AF65-F5344CB8AC3E}">
        <p14:creationId xmlns:p14="http://schemas.microsoft.com/office/powerpoint/2010/main" val="109829752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124</a:t>
            </a:fld>
            <a:endParaRPr lang="ko-KR" altLang="en-US"/>
          </a:p>
        </p:txBody>
      </p:sp>
    </p:spTree>
    <p:extLst>
      <p:ext uri="{BB962C8B-B14F-4D97-AF65-F5344CB8AC3E}">
        <p14:creationId xmlns:p14="http://schemas.microsoft.com/office/powerpoint/2010/main" val="145030169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125</a:t>
            </a:fld>
            <a:endParaRPr lang="ko-KR" altLang="en-US"/>
          </a:p>
        </p:txBody>
      </p:sp>
    </p:spTree>
    <p:extLst>
      <p:ext uri="{BB962C8B-B14F-4D97-AF65-F5344CB8AC3E}">
        <p14:creationId xmlns:p14="http://schemas.microsoft.com/office/powerpoint/2010/main" val="304087646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126</a:t>
            </a:fld>
            <a:endParaRPr lang="ko-KR" altLang="en-US"/>
          </a:p>
        </p:txBody>
      </p:sp>
    </p:spTree>
    <p:extLst>
      <p:ext uri="{BB962C8B-B14F-4D97-AF65-F5344CB8AC3E}">
        <p14:creationId xmlns:p14="http://schemas.microsoft.com/office/powerpoint/2010/main" val="19950765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28</a:t>
            </a:fld>
            <a:endParaRPr lang="ko-KR" altLang="en-US"/>
          </a:p>
        </p:txBody>
      </p:sp>
    </p:spTree>
    <p:extLst>
      <p:ext uri="{BB962C8B-B14F-4D97-AF65-F5344CB8AC3E}">
        <p14:creationId xmlns:p14="http://schemas.microsoft.com/office/powerpoint/2010/main" val="341676966"/>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128</a:t>
            </a:fld>
            <a:endParaRPr lang="ko-KR" altLang="en-US"/>
          </a:p>
        </p:txBody>
      </p:sp>
    </p:spTree>
    <p:extLst>
      <p:ext uri="{BB962C8B-B14F-4D97-AF65-F5344CB8AC3E}">
        <p14:creationId xmlns:p14="http://schemas.microsoft.com/office/powerpoint/2010/main" val="177499646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129</a:t>
            </a:fld>
            <a:endParaRPr lang="ko-KR" altLang="en-US"/>
          </a:p>
        </p:txBody>
      </p:sp>
    </p:spTree>
    <p:extLst>
      <p:ext uri="{BB962C8B-B14F-4D97-AF65-F5344CB8AC3E}">
        <p14:creationId xmlns:p14="http://schemas.microsoft.com/office/powerpoint/2010/main" val="415985350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130</a:t>
            </a:fld>
            <a:endParaRPr lang="ko-KR" altLang="en-US"/>
          </a:p>
        </p:txBody>
      </p:sp>
    </p:spTree>
    <p:extLst>
      <p:ext uri="{BB962C8B-B14F-4D97-AF65-F5344CB8AC3E}">
        <p14:creationId xmlns:p14="http://schemas.microsoft.com/office/powerpoint/2010/main" val="298105651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D39E7C-702C-651E-E8D0-22B5D3CAD6DA}"/>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38C35BE8-B134-1238-0007-1DDBEA5F8B35}"/>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378A124E-3FF4-F1D8-88AA-31622E6D0FE9}"/>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CBCFA2AC-D0B2-209C-8DF9-EE16C8156250}"/>
              </a:ext>
            </a:extLst>
          </p:cNvPr>
          <p:cNvSpPr>
            <a:spLocks noGrp="1"/>
          </p:cNvSpPr>
          <p:nvPr>
            <p:ph type="sldNum" sz="quarter" idx="5"/>
          </p:nvPr>
        </p:nvSpPr>
        <p:spPr/>
        <p:txBody>
          <a:bodyPr/>
          <a:lstStyle/>
          <a:p>
            <a:fld id="{B5389857-5745-4489-9591-8F76802FE21B}" type="slidenum">
              <a:rPr lang="ko-KR" altLang="en-US" smtClean="0"/>
              <a:t>132</a:t>
            </a:fld>
            <a:endParaRPr lang="ko-KR" altLang="en-US"/>
          </a:p>
        </p:txBody>
      </p:sp>
    </p:spTree>
    <p:extLst>
      <p:ext uri="{BB962C8B-B14F-4D97-AF65-F5344CB8AC3E}">
        <p14:creationId xmlns:p14="http://schemas.microsoft.com/office/powerpoint/2010/main" val="2222292695"/>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133</a:t>
            </a:fld>
            <a:endParaRPr lang="ko-KR" altLang="en-US"/>
          </a:p>
        </p:txBody>
      </p:sp>
    </p:spTree>
    <p:extLst>
      <p:ext uri="{BB962C8B-B14F-4D97-AF65-F5344CB8AC3E}">
        <p14:creationId xmlns:p14="http://schemas.microsoft.com/office/powerpoint/2010/main" val="136566745"/>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689F99-6BB4-B1B3-00D2-4B2523160819}"/>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209D9516-829E-F739-2E0B-2B35A883B885}"/>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A32AA384-7A1B-DF01-A62A-1FFDF08EEF6E}"/>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6DE23F7C-F97C-2D3C-C24C-274F7B4069B5}"/>
              </a:ext>
            </a:extLst>
          </p:cNvPr>
          <p:cNvSpPr>
            <a:spLocks noGrp="1"/>
          </p:cNvSpPr>
          <p:nvPr>
            <p:ph type="sldNum" sz="quarter" idx="5"/>
          </p:nvPr>
        </p:nvSpPr>
        <p:spPr/>
        <p:txBody>
          <a:bodyPr/>
          <a:lstStyle/>
          <a:p>
            <a:fld id="{B5389857-5745-4489-9591-8F76802FE21B}" type="slidenum">
              <a:rPr lang="ko-KR" altLang="en-US" smtClean="0"/>
              <a:t>134</a:t>
            </a:fld>
            <a:endParaRPr lang="ko-KR" altLang="en-US"/>
          </a:p>
        </p:txBody>
      </p:sp>
    </p:spTree>
    <p:extLst>
      <p:ext uri="{BB962C8B-B14F-4D97-AF65-F5344CB8AC3E}">
        <p14:creationId xmlns:p14="http://schemas.microsoft.com/office/powerpoint/2010/main" val="611313055"/>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75B59A-63E7-7E67-1984-74EC4ADC397D}"/>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F0A3F3D6-A677-022E-7401-6176897B3E5E}"/>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93DA9C05-4341-1201-E0CF-925BE9D3BD94}"/>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75CC5DE9-AD52-91D9-A864-F3278B48AB8F}"/>
              </a:ext>
            </a:extLst>
          </p:cNvPr>
          <p:cNvSpPr>
            <a:spLocks noGrp="1"/>
          </p:cNvSpPr>
          <p:nvPr>
            <p:ph type="sldNum" sz="quarter" idx="5"/>
          </p:nvPr>
        </p:nvSpPr>
        <p:spPr/>
        <p:txBody>
          <a:bodyPr/>
          <a:lstStyle/>
          <a:p>
            <a:fld id="{B5389857-5745-4489-9591-8F76802FE21B}" type="slidenum">
              <a:rPr lang="ko-KR" altLang="en-US" smtClean="0"/>
              <a:t>135</a:t>
            </a:fld>
            <a:endParaRPr lang="ko-KR" altLang="en-US"/>
          </a:p>
        </p:txBody>
      </p:sp>
    </p:spTree>
    <p:extLst>
      <p:ext uri="{BB962C8B-B14F-4D97-AF65-F5344CB8AC3E}">
        <p14:creationId xmlns:p14="http://schemas.microsoft.com/office/powerpoint/2010/main" val="1167303391"/>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0B140D-7434-904B-5C98-135CDA22B84B}"/>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308613B8-CB59-C6E4-56AC-51073D19BC92}"/>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5F0DA82D-E107-611A-A195-CA3EC8080B1D}"/>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736E5833-3234-7E68-2D4D-46DDA2A0D824}"/>
              </a:ext>
            </a:extLst>
          </p:cNvPr>
          <p:cNvSpPr>
            <a:spLocks noGrp="1"/>
          </p:cNvSpPr>
          <p:nvPr>
            <p:ph type="sldNum" sz="quarter" idx="5"/>
          </p:nvPr>
        </p:nvSpPr>
        <p:spPr/>
        <p:txBody>
          <a:bodyPr/>
          <a:lstStyle/>
          <a:p>
            <a:fld id="{B5389857-5745-4489-9591-8F76802FE21B}" type="slidenum">
              <a:rPr lang="ko-KR" altLang="en-US" smtClean="0"/>
              <a:t>136</a:t>
            </a:fld>
            <a:endParaRPr lang="ko-KR" altLang="en-US"/>
          </a:p>
        </p:txBody>
      </p:sp>
    </p:spTree>
    <p:extLst>
      <p:ext uri="{BB962C8B-B14F-4D97-AF65-F5344CB8AC3E}">
        <p14:creationId xmlns:p14="http://schemas.microsoft.com/office/powerpoint/2010/main" val="1651805630"/>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138</a:t>
            </a:fld>
            <a:endParaRPr lang="ko-KR" altLang="en-US"/>
          </a:p>
        </p:txBody>
      </p:sp>
    </p:spTree>
    <p:extLst>
      <p:ext uri="{BB962C8B-B14F-4D97-AF65-F5344CB8AC3E}">
        <p14:creationId xmlns:p14="http://schemas.microsoft.com/office/powerpoint/2010/main" val="3287107410"/>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139</a:t>
            </a:fld>
            <a:endParaRPr lang="ko-KR" altLang="en-US"/>
          </a:p>
        </p:txBody>
      </p:sp>
    </p:spTree>
    <p:extLst>
      <p:ext uri="{BB962C8B-B14F-4D97-AF65-F5344CB8AC3E}">
        <p14:creationId xmlns:p14="http://schemas.microsoft.com/office/powerpoint/2010/main" val="19046250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31</a:t>
            </a:fld>
            <a:endParaRPr lang="ko-KR" altLang="en-US"/>
          </a:p>
        </p:txBody>
      </p:sp>
    </p:spTree>
    <p:extLst>
      <p:ext uri="{BB962C8B-B14F-4D97-AF65-F5344CB8AC3E}">
        <p14:creationId xmlns:p14="http://schemas.microsoft.com/office/powerpoint/2010/main" val="4272181681"/>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140</a:t>
            </a:fld>
            <a:endParaRPr lang="ko-KR" altLang="en-US"/>
          </a:p>
        </p:txBody>
      </p:sp>
    </p:spTree>
    <p:extLst>
      <p:ext uri="{BB962C8B-B14F-4D97-AF65-F5344CB8AC3E}">
        <p14:creationId xmlns:p14="http://schemas.microsoft.com/office/powerpoint/2010/main" val="2819755984"/>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20D089-F955-C6C2-367D-763C0520EAA4}"/>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3D3F8443-EF44-362F-00C4-7F43DDAEEE35}"/>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8F6C29FC-B1A8-782D-BEA3-921324A6F5EA}"/>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03F451FD-6DA0-F383-9583-02E5259D1592}"/>
              </a:ext>
            </a:extLst>
          </p:cNvPr>
          <p:cNvSpPr>
            <a:spLocks noGrp="1"/>
          </p:cNvSpPr>
          <p:nvPr>
            <p:ph type="sldNum" sz="quarter" idx="5"/>
          </p:nvPr>
        </p:nvSpPr>
        <p:spPr/>
        <p:txBody>
          <a:bodyPr/>
          <a:lstStyle/>
          <a:p>
            <a:fld id="{B5389857-5745-4489-9591-8F76802FE21B}" type="slidenum">
              <a:rPr lang="ko-KR" altLang="en-US" smtClean="0"/>
              <a:t>142</a:t>
            </a:fld>
            <a:endParaRPr lang="ko-KR" altLang="en-US"/>
          </a:p>
        </p:txBody>
      </p:sp>
    </p:spTree>
    <p:extLst>
      <p:ext uri="{BB962C8B-B14F-4D97-AF65-F5344CB8AC3E}">
        <p14:creationId xmlns:p14="http://schemas.microsoft.com/office/powerpoint/2010/main" val="1426239708"/>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50D0F3-1C7F-7565-E172-7ABB1428A62A}"/>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E973946B-91DB-B09F-BF51-1C0C74CAD850}"/>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79A6887F-6722-9CB9-9C97-CE27554F50FF}"/>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47FB85FD-3C97-8991-258F-7F3E5112B54A}"/>
              </a:ext>
            </a:extLst>
          </p:cNvPr>
          <p:cNvSpPr>
            <a:spLocks noGrp="1"/>
          </p:cNvSpPr>
          <p:nvPr>
            <p:ph type="sldNum" sz="quarter" idx="5"/>
          </p:nvPr>
        </p:nvSpPr>
        <p:spPr/>
        <p:txBody>
          <a:bodyPr/>
          <a:lstStyle/>
          <a:p>
            <a:fld id="{B5389857-5745-4489-9591-8F76802FE21B}" type="slidenum">
              <a:rPr lang="ko-KR" altLang="en-US" smtClean="0"/>
              <a:t>143</a:t>
            </a:fld>
            <a:endParaRPr lang="ko-KR" altLang="en-US"/>
          </a:p>
        </p:txBody>
      </p:sp>
    </p:spTree>
    <p:extLst>
      <p:ext uri="{BB962C8B-B14F-4D97-AF65-F5344CB8AC3E}">
        <p14:creationId xmlns:p14="http://schemas.microsoft.com/office/powerpoint/2010/main" val="3027446906"/>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CC48FD-64F4-B02C-71C9-E9B1CB81B953}"/>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FF35DEB0-B978-DA3F-9DE7-0028E4FE7702}"/>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4DCBC0DA-9513-2A15-7CDD-C7ECB88D1A79}"/>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C6D39D3D-ECE4-176F-2DDA-A44866DB666D}"/>
              </a:ext>
            </a:extLst>
          </p:cNvPr>
          <p:cNvSpPr>
            <a:spLocks noGrp="1"/>
          </p:cNvSpPr>
          <p:nvPr>
            <p:ph type="sldNum" sz="quarter" idx="5"/>
          </p:nvPr>
        </p:nvSpPr>
        <p:spPr/>
        <p:txBody>
          <a:bodyPr/>
          <a:lstStyle/>
          <a:p>
            <a:fld id="{B5389857-5745-4489-9591-8F76802FE21B}" type="slidenum">
              <a:rPr lang="ko-KR" altLang="en-US" smtClean="0"/>
              <a:t>144</a:t>
            </a:fld>
            <a:endParaRPr lang="ko-KR" altLang="en-US"/>
          </a:p>
        </p:txBody>
      </p:sp>
    </p:spTree>
    <p:extLst>
      <p:ext uri="{BB962C8B-B14F-4D97-AF65-F5344CB8AC3E}">
        <p14:creationId xmlns:p14="http://schemas.microsoft.com/office/powerpoint/2010/main" val="1478123457"/>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147</a:t>
            </a:fld>
            <a:endParaRPr lang="ko-KR" altLang="en-US"/>
          </a:p>
        </p:txBody>
      </p:sp>
    </p:spTree>
    <p:extLst>
      <p:ext uri="{BB962C8B-B14F-4D97-AF65-F5344CB8AC3E}">
        <p14:creationId xmlns:p14="http://schemas.microsoft.com/office/powerpoint/2010/main" val="4142873513"/>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148</a:t>
            </a:fld>
            <a:endParaRPr lang="ko-KR" altLang="en-US"/>
          </a:p>
        </p:txBody>
      </p:sp>
    </p:spTree>
    <p:extLst>
      <p:ext uri="{BB962C8B-B14F-4D97-AF65-F5344CB8AC3E}">
        <p14:creationId xmlns:p14="http://schemas.microsoft.com/office/powerpoint/2010/main" val="590142540"/>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149</a:t>
            </a:fld>
            <a:endParaRPr lang="ko-KR" altLang="en-US"/>
          </a:p>
        </p:txBody>
      </p:sp>
    </p:spTree>
    <p:extLst>
      <p:ext uri="{BB962C8B-B14F-4D97-AF65-F5344CB8AC3E}">
        <p14:creationId xmlns:p14="http://schemas.microsoft.com/office/powerpoint/2010/main" val="2651515902"/>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152</a:t>
            </a:fld>
            <a:endParaRPr lang="ko-KR" altLang="en-US"/>
          </a:p>
        </p:txBody>
      </p:sp>
    </p:spTree>
    <p:extLst>
      <p:ext uri="{BB962C8B-B14F-4D97-AF65-F5344CB8AC3E}">
        <p14:creationId xmlns:p14="http://schemas.microsoft.com/office/powerpoint/2010/main" val="2846764043"/>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158</a:t>
            </a:fld>
            <a:endParaRPr lang="ko-KR" altLang="en-US"/>
          </a:p>
        </p:txBody>
      </p:sp>
    </p:spTree>
    <p:extLst>
      <p:ext uri="{BB962C8B-B14F-4D97-AF65-F5344CB8AC3E}">
        <p14:creationId xmlns:p14="http://schemas.microsoft.com/office/powerpoint/2010/main" val="3121879324"/>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160</a:t>
            </a:fld>
            <a:endParaRPr lang="ko-KR" altLang="en-US"/>
          </a:p>
        </p:txBody>
      </p:sp>
    </p:spTree>
    <p:extLst>
      <p:ext uri="{BB962C8B-B14F-4D97-AF65-F5344CB8AC3E}">
        <p14:creationId xmlns:p14="http://schemas.microsoft.com/office/powerpoint/2010/main" val="17014948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제목 슬라이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3D53BE4-5461-4F5A-8182-700EF73978C2}"/>
              </a:ext>
            </a:extLst>
          </p:cNvPr>
          <p:cNvSpPr>
            <a:spLocks noGrp="1"/>
          </p:cNvSpPr>
          <p:nvPr>
            <p:ph type="ctrTitle"/>
          </p:nvPr>
        </p:nvSpPr>
        <p:spPr>
          <a:xfrm>
            <a:off x="1524000" y="1122363"/>
            <a:ext cx="9144000" cy="2387600"/>
          </a:xfrm>
        </p:spPr>
        <p:txBody>
          <a:bodyPr anchor="b"/>
          <a:lstStyle>
            <a:lvl1pPr algn="ctr">
              <a:defRPr sz="6000"/>
            </a:lvl1pPr>
          </a:lstStyle>
          <a:p>
            <a:r>
              <a:rPr lang="ko-KR" altLang="en-US"/>
              <a:t>마스터 제목 스타일 편집</a:t>
            </a:r>
          </a:p>
        </p:txBody>
      </p:sp>
      <p:sp>
        <p:nvSpPr>
          <p:cNvPr id="3" name="부제목 2">
            <a:extLst>
              <a:ext uri="{FF2B5EF4-FFF2-40B4-BE49-F238E27FC236}">
                <a16:creationId xmlns:a16="http://schemas.microsoft.com/office/drawing/2014/main" id="{25E7EF0A-0117-4CB8-9FE1-4CA0337B11C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클릭하여 마스터 부제목 스타일 편집</a:t>
            </a:r>
          </a:p>
        </p:txBody>
      </p:sp>
      <p:sp>
        <p:nvSpPr>
          <p:cNvPr id="4" name="날짜 개체 틀 3">
            <a:extLst>
              <a:ext uri="{FF2B5EF4-FFF2-40B4-BE49-F238E27FC236}">
                <a16:creationId xmlns:a16="http://schemas.microsoft.com/office/drawing/2014/main" id="{FD160D8E-9233-4A1F-BFE5-B8C386FD0FE5}"/>
              </a:ext>
            </a:extLst>
          </p:cNvPr>
          <p:cNvSpPr>
            <a:spLocks noGrp="1"/>
          </p:cNvSpPr>
          <p:nvPr>
            <p:ph type="dt" sz="half" idx="10"/>
          </p:nvPr>
        </p:nvSpPr>
        <p:spPr/>
        <p:txBody>
          <a:bodyPr/>
          <a:lstStyle/>
          <a:p>
            <a:fld id="{910282CD-00C4-4B39-966C-ACF9714DDC98}" type="datetimeFigureOut">
              <a:rPr lang="ko-KR" altLang="en-US" smtClean="0"/>
              <a:t>2025-02-11</a:t>
            </a:fld>
            <a:endParaRPr lang="ko-KR" altLang="en-US"/>
          </a:p>
        </p:txBody>
      </p:sp>
      <p:sp>
        <p:nvSpPr>
          <p:cNvPr id="5" name="바닥글 개체 틀 4">
            <a:extLst>
              <a:ext uri="{FF2B5EF4-FFF2-40B4-BE49-F238E27FC236}">
                <a16:creationId xmlns:a16="http://schemas.microsoft.com/office/drawing/2014/main" id="{66250CCC-6EDB-4FDB-BB7F-2838884D2EB9}"/>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8A2C91E1-3610-46D4-ABF3-0DA1686F985D}"/>
              </a:ext>
            </a:extLst>
          </p:cNvPr>
          <p:cNvSpPr>
            <a:spLocks noGrp="1"/>
          </p:cNvSpPr>
          <p:nvPr>
            <p:ph type="sldNum" sz="quarter" idx="12"/>
          </p:nvPr>
        </p:nvSpPr>
        <p:spPr/>
        <p:txBody>
          <a:bodyPr/>
          <a:lstStyle/>
          <a:p>
            <a:fld id="{4DB87C30-6B73-4CA4-985A-5850C27D1B19}" type="slidenum">
              <a:rPr lang="ko-KR" altLang="en-US" smtClean="0"/>
              <a:t>‹#›</a:t>
            </a:fld>
            <a:endParaRPr lang="ko-KR" altLang="en-US"/>
          </a:p>
        </p:txBody>
      </p:sp>
    </p:spTree>
    <p:extLst>
      <p:ext uri="{BB962C8B-B14F-4D97-AF65-F5344CB8AC3E}">
        <p14:creationId xmlns:p14="http://schemas.microsoft.com/office/powerpoint/2010/main" val="7954775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592CEF5-1BCB-433F-817D-6D4C9BFABD2A}"/>
              </a:ext>
            </a:extLst>
          </p:cNvPr>
          <p:cNvSpPr>
            <a:spLocks noGrp="1"/>
          </p:cNvSpPr>
          <p:nvPr>
            <p:ph type="title"/>
          </p:nvPr>
        </p:nvSpPr>
        <p:spPr/>
        <p:txBody>
          <a:bodyPr/>
          <a:lstStyle/>
          <a:p>
            <a:r>
              <a:rPr lang="ko-KR" altLang="en-US"/>
              <a:t>마스터 제목 스타일 편집</a:t>
            </a:r>
          </a:p>
        </p:txBody>
      </p:sp>
      <p:sp>
        <p:nvSpPr>
          <p:cNvPr id="3" name="세로 텍스트 개체 틀 2">
            <a:extLst>
              <a:ext uri="{FF2B5EF4-FFF2-40B4-BE49-F238E27FC236}">
                <a16:creationId xmlns:a16="http://schemas.microsoft.com/office/drawing/2014/main" id="{F9ABF70A-FEF8-4BA0-B397-313A27F8A927}"/>
              </a:ext>
            </a:extLst>
          </p:cNvPr>
          <p:cNvSpPr>
            <a:spLocks noGrp="1"/>
          </p:cNvSpPr>
          <p:nvPr>
            <p:ph type="body" orient="vert" idx="1"/>
          </p:nvPr>
        </p:nvSpPr>
        <p:spPr/>
        <p:txBody>
          <a:bodyPr vert="eaVert"/>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a:extLst>
              <a:ext uri="{FF2B5EF4-FFF2-40B4-BE49-F238E27FC236}">
                <a16:creationId xmlns:a16="http://schemas.microsoft.com/office/drawing/2014/main" id="{D83B7AF3-0412-4C7C-B9C8-9F959EC12243}"/>
              </a:ext>
            </a:extLst>
          </p:cNvPr>
          <p:cNvSpPr>
            <a:spLocks noGrp="1"/>
          </p:cNvSpPr>
          <p:nvPr>
            <p:ph type="dt" sz="half" idx="10"/>
          </p:nvPr>
        </p:nvSpPr>
        <p:spPr/>
        <p:txBody>
          <a:bodyPr/>
          <a:lstStyle/>
          <a:p>
            <a:fld id="{910282CD-00C4-4B39-966C-ACF9714DDC98}" type="datetimeFigureOut">
              <a:rPr lang="ko-KR" altLang="en-US" smtClean="0"/>
              <a:t>2025-02-11</a:t>
            </a:fld>
            <a:endParaRPr lang="ko-KR" altLang="en-US"/>
          </a:p>
        </p:txBody>
      </p:sp>
      <p:sp>
        <p:nvSpPr>
          <p:cNvPr id="5" name="바닥글 개체 틀 4">
            <a:extLst>
              <a:ext uri="{FF2B5EF4-FFF2-40B4-BE49-F238E27FC236}">
                <a16:creationId xmlns:a16="http://schemas.microsoft.com/office/drawing/2014/main" id="{3C9A85CC-2515-402B-8C70-29CCD80D5A69}"/>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EA5AC5AC-9B06-4DAE-830D-1BCC61A40D5A}"/>
              </a:ext>
            </a:extLst>
          </p:cNvPr>
          <p:cNvSpPr>
            <a:spLocks noGrp="1"/>
          </p:cNvSpPr>
          <p:nvPr>
            <p:ph type="sldNum" sz="quarter" idx="12"/>
          </p:nvPr>
        </p:nvSpPr>
        <p:spPr/>
        <p:txBody>
          <a:bodyPr/>
          <a:lstStyle/>
          <a:p>
            <a:fld id="{4DB87C30-6B73-4CA4-985A-5850C27D1B19}" type="slidenum">
              <a:rPr lang="ko-KR" altLang="en-US" smtClean="0"/>
              <a:t>‹#›</a:t>
            </a:fld>
            <a:endParaRPr lang="ko-KR" altLang="en-US"/>
          </a:p>
        </p:txBody>
      </p:sp>
    </p:spTree>
    <p:extLst>
      <p:ext uri="{BB962C8B-B14F-4D97-AF65-F5344CB8AC3E}">
        <p14:creationId xmlns:p14="http://schemas.microsoft.com/office/powerpoint/2010/main" val="20114411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a:extLst>
              <a:ext uri="{FF2B5EF4-FFF2-40B4-BE49-F238E27FC236}">
                <a16:creationId xmlns:a16="http://schemas.microsoft.com/office/drawing/2014/main" id="{61A1D019-5A2E-414B-A544-2A286D97DCBA}"/>
              </a:ext>
            </a:extLst>
          </p:cNvPr>
          <p:cNvSpPr>
            <a:spLocks noGrp="1"/>
          </p:cNvSpPr>
          <p:nvPr>
            <p:ph type="title" orient="vert"/>
          </p:nvPr>
        </p:nvSpPr>
        <p:spPr>
          <a:xfrm>
            <a:off x="8724900" y="365125"/>
            <a:ext cx="2628900" cy="5811838"/>
          </a:xfrm>
        </p:spPr>
        <p:txBody>
          <a:bodyPr vert="eaVert"/>
          <a:lstStyle/>
          <a:p>
            <a:r>
              <a:rPr lang="ko-KR" altLang="en-US"/>
              <a:t>마스터 제목 스타일 편집</a:t>
            </a:r>
          </a:p>
        </p:txBody>
      </p:sp>
      <p:sp>
        <p:nvSpPr>
          <p:cNvPr id="3" name="세로 텍스트 개체 틀 2">
            <a:extLst>
              <a:ext uri="{FF2B5EF4-FFF2-40B4-BE49-F238E27FC236}">
                <a16:creationId xmlns:a16="http://schemas.microsoft.com/office/drawing/2014/main" id="{6B2A40D8-975B-4744-8363-03C8929981CB}"/>
              </a:ext>
            </a:extLst>
          </p:cNvPr>
          <p:cNvSpPr>
            <a:spLocks noGrp="1"/>
          </p:cNvSpPr>
          <p:nvPr>
            <p:ph type="body" orient="vert" idx="1"/>
          </p:nvPr>
        </p:nvSpPr>
        <p:spPr>
          <a:xfrm>
            <a:off x="838200" y="365125"/>
            <a:ext cx="7734300" cy="5811838"/>
          </a:xfrm>
        </p:spPr>
        <p:txBody>
          <a:bodyPr vert="eaVert"/>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a:extLst>
              <a:ext uri="{FF2B5EF4-FFF2-40B4-BE49-F238E27FC236}">
                <a16:creationId xmlns:a16="http://schemas.microsoft.com/office/drawing/2014/main" id="{7CB1F922-93E7-4807-B49E-FB541F8D9A20}"/>
              </a:ext>
            </a:extLst>
          </p:cNvPr>
          <p:cNvSpPr>
            <a:spLocks noGrp="1"/>
          </p:cNvSpPr>
          <p:nvPr>
            <p:ph type="dt" sz="half" idx="10"/>
          </p:nvPr>
        </p:nvSpPr>
        <p:spPr/>
        <p:txBody>
          <a:bodyPr/>
          <a:lstStyle/>
          <a:p>
            <a:fld id="{910282CD-00C4-4B39-966C-ACF9714DDC98}" type="datetimeFigureOut">
              <a:rPr lang="ko-KR" altLang="en-US" smtClean="0"/>
              <a:t>2025-02-11</a:t>
            </a:fld>
            <a:endParaRPr lang="ko-KR" altLang="en-US"/>
          </a:p>
        </p:txBody>
      </p:sp>
      <p:sp>
        <p:nvSpPr>
          <p:cNvPr id="5" name="바닥글 개체 틀 4">
            <a:extLst>
              <a:ext uri="{FF2B5EF4-FFF2-40B4-BE49-F238E27FC236}">
                <a16:creationId xmlns:a16="http://schemas.microsoft.com/office/drawing/2014/main" id="{BE9F19DA-E8D7-4EE3-B152-ACE935FA1996}"/>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9E5BEAD0-5CE7-44FB-8D23-D9799053E5DB}"/>
              </a:ext>
            </a:extLst>
          </p:cNvPr>
          <p:cNvSpPr>
            <a:spLocks noGrp="1"/>
          </p:cNvSpPr>
          <p:nvPr>
            <p:ph type="sldNum" sz="quarter" idx="12"/>
          </p:nvPr>
        </p:nvSpPr>
        <p:spPr/>
        <p:txBody>
          <a:bodyPr/>
          <a:lstStyle/>
          <a:p>
            <a:fld id="{4DB87C30-6B73-4CA4-985A-5850C27D1B19}" type="slidenum">
              <a:rPr lang="ko-KR" altLang="en-US" smtClean="0"/>
              <a:t>‹#›</a:t>
            </a:fld>
            <a:endParaRPr lang="ko-KR" altLang="en-US"/>
          </a:p>
        </p:txBody>
      </p:sp>
    </p:spTree>
    <p:extLst>
      <p:ext uri="{BB962C8B-B14F-4D97-AF65-F5344CB8AC3E}">
        <p14:creationId xmlns:p14="http://schemas.microsoft.com/office/powerpoint/2010/main" val="35478937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메인인트로">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C936AA6-3451-49A2-A532-6DD03A3C3A27}"/>
              </a:ext>
            </a:extLst>
          </p:cNvPr>
          <p:cNvSpPr txBox="1"/>
          <p:nvPr userDrawn="1"/>
        </p:nvSpPr>
        <p:spPr>
          <a:xfrm>
            <a:off x="2571187" y="2413337"/>
            <a:ext cx="9202459" cy="1015663"/>
          </a:xfrm>
          <a:prstGeom prst="rect">
            <a:avLst/>
          </a:prstGeom>
          <a:noFill/>
        </p:spPr>
        <p:txBody>
          <a:bodyPr wrap="square" rtlCol="0">
            <a:spAutoFit/>
          </a:bodyPr>
          <a:lstStyle/>
          <a:p>
            <a:pPr algn="ctr"/>
            <a:r>
              <a:rPr lang="ko-KR" altLang="en-US" sz="6000" b="1">
                <a:solidFill>
                  <a:schemeClr val="accent1">
                    <a:lumMod val="75000"/>
                  </a:schemeClr>
                </a:solidFill>
                <a:latin typeface="+mj-lt"/>
              </a:rPr>
              <a:t>스프링 웹 </a:t>
            </a:r>
            <a:r>
              <a:rPr lang="en-US" altLang="ko-KR" sz="6000" b="1">
                <a:solidFill>
                  <a:schemeClr val="accent1">
                    <a:lumMod val="75000"/>
                  </a:schemeClr>
                </a:solidFill>
                <a:latin typeface="+mj-lt"/>
              </a:rPr>
              <a:t>MVC</a:t>
            </a:r>
            <a:r>
              <a:rPr lang="ko-KR" altLang="en-US" sz="6000" b="1">
                <a:solidFill>
                  <a:schemeClr val="accent1">
                    <a:lumMod val="75000"/>
                  </a:schemeClr>
                </a:solidFill>
                <a:latin typeface="+mj-lt"/>
              </a:rPr>
              <a:t> 완전 정복</a:t>
            </a:r>
          </a:p>
        </p:txBody>
      </p:sp>
      <p:pic>
        <p:nvPicPr>
          <p:cNvPr id="9" name="그림 8">
            <a:extLst>
              <a:ext uri="{FF2B5EF4-FFF2-40B4-BE49-F238E27FC236}">
                <a16:creationId xmlns:a16="http://schemas.microsoft.com/office/drawing/2014/main" id="{EDE2C49B-EE6F-49EE-B6F8-BCEFBDEDFA03}"/>
              </a:ext>
            </a:extLst>
          </p:cNvPr>
          <p:cNvPicPr>
            <a:picLocks noChangeAspect="1"/>
          </p:cNvPicPr>
          <p:nvPr userDrawn="1"/>
        </p:nvPicPr>
        <p:blipFill>
          <a:blip r:embed="rId2">
            <a:duotone>
              <a:schemeClr val="accent1">
                <a:shade val="45000"/>
                <a:satMod val="135000"/>
              </a:schemeClr>
              <a:prstClr val="white"/>
            </a:duotone>
            <a:extLst>
              <a:ext uri="{BEBA8EAE-BF5A-486C-A8C5-ECC9F3942E4B}">
                <a14:imgProps xmlns:a14="http://schemas.microsoft.com/office/drawing/2010/main">
                  <a14:imgLayer r:embed="rId3">
                    <a14:imgEffect>
                      <a14:colorTemperature colorTemp="1500"/>
                    </a14:imgEffect>
                    <a14:imgEffect>
                      <a14:saturation sat="0"/>
                    </a14:imgEffect>
                    <a14:imgEffect>
                      <a14:brightnessContrast bright="-57000" contrast="40000"/>
                    </a14:imgEffect>
                  </a14:imgLayer>
                </a14:imgProps>
              </a:ext>
              <a:ext uri="{28A0092B-C50C-407E-A947-70E740481C1C}">
                <a14:useLocalDpi xmlns:a14="http://schemas.microsoft.com/office/drawing/2010/main" val="0"/>
              </a:ext>
            </a:extLst>
          </a:blip>
          <a:stretch>
            <a:fillRect/>
          </a:stretch>
        </p:blipFill>
        <p:spPr>
          <a:xfrm>
            <a:off x="919854" y="2095501"/>
            <a:ext cx="1651334" cy="1651334"/>
          </a:xfrm>
          <a:prstGeom prst="rect">
            <a:avLst/>
          </a:prstGeom>
          <a:solidFill>
            <a:schemeClr val="accent5">
              <a:lumMod val="20000"/>
              <a:lumOff val="80000"/>
            </a:schemeClr>
          </a:solidFill>
        </p:spPr>
      </p:pic>
    </p:spTree>
    <p:extLst>
      <p:ext uri="{BB962C8B-B14F-4D97-AF65-F5344CB8AC3E}">
        <p14:creationId xmlns:p14="http://schemas.microsoft.com/office/powerpoint/2010/main" val="21869198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서브인트로">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E47F4CAD-5899-461E-BF0A-0776A6ABB784}"/>
              </a:ext>
            </a:extLst>
          </p:cNvPr>
          <p:cNvSpPr txBox="1"/>
          <p:nvPr userDrawn="1"/>
        </p:nvSpPr>
        <p:spPr>
          <a:xfrm>
            <a:off x="1552074" y="497899"/>
            <a:ext cx="7615832" cy="830997"/>
          </a:xfrm>
          <a:prstGeom prst="rect">
            <a:avLst/>
          </a:prstGeom>
          <a:noFill/>
        </p:spPr>
        <p:txBody>
          <a:bodyPr wrap="square" rtlCol="0">
            <a:spAutoFit/>
          </a:bodyPr>
          <a:lstStyle/>
          <a:p>
            <a:pPr algn="ctr"/>
            <a:r>
              <a:rPr lang="ko-KR" altLang="en-US" sz="4800" b="1">
                <a:solidFill>
                  <a:schemeClr val="accent1">
                    <a:lumMod val="75000"/>
                  </a:schemeClr>
                </a:solidFill>
                <a:latin typeface="+mj-lt"/>
              </a:rPr>
              <a:t>스프링 웹 </a:t>
            </a:r>
            <a:r>
              <a:rPr lang="en-US" altLang="ko-KR" sz="4800" b="1">
                <a:solidFill>
                  <a:schemeClr val="accent1">
                    <a:lumMod val="75000"/>
                  </a:schemeClr>
                </a:solidFill>
                <a:latin typeface="+mj-lt"/>
              </a:rPr>
              <a:t>MVC</a:t>
            </a:r>
            <a:r>
              <a:rPr lang="ko-KR" altLang="en-US" sz="4800" b="1">
                <a:solidFill>
                  <a:schemeClr val="accent1">
                    <a:lumMod val="75000"/>
                  </a:schemeClr>
                </a:solidFill>
                <a:latin typeface="+mj-lt"/>
              </a:rPr>
              <a:t> 완전 정복</a:t>
            </a:r>
          </a:p>
        </p:txBody>
      </p:sp>
      <p:pic>
        <p:nvPicPr>
          <p:cNvPr id="2" name="그림 1">
            <a:extLst>
              <a:ext uri="{FF2B5EF4-FFF2-40B4-BE49-F238E27FC236}">
                <a16:creationId xmlns:a16="http://schemas.microsoft.com/office/drawing/2014/main" id="{55FA3731-766F-5B6E-EB47-CAABD97DDDD0}"/>
              </a:ext>
            </a:extLst>
          </p:cNvPr>
          <p:cNvPicPr>
            <a:picLocks noChangeAspect="1"/>
          </p:cNvPicPr>
          <p:nvPr userDrawn="1"/>
        </p:nvPicPr>
        <p:blipFill>
          <a:blip r:embed="rId2">
            <a:duotone>
              <a:schemeClr val="accent1">
                <a:shade val="45000"/>
                <a:satMod val="135000"/>
              </a:schemeClr>
              <a:prstClr val="white"/>
            </a:duotone>
            <a:extLst>
              <a:ext uri="{BEBA8EAE-BF5A-486C-A8C5-ECC9F3942E4B}">
                <a14:imgProps xmlns:a14="http://schemas.microsoft.com/office/drawing/2010/main">
                  <a14:imgLayer r:embed="rId3">
                    <a14:imgEffect>
                      <a14:colorTemperature colorTemp="1500"/>
                    </a14:imgEffect>
                    <a14:imgEffect>
                      <a14:saturation sat="0"/>
                    </a14:imgEffect>
                    <a14:imgEffect>
                      <a14:brightnessContrast bright="-57000" contrast="40000"/>
                    </a14:imgEffect>
                  </a14:imgLayer>
                </a14:imgProps>
              </a:ext>
              <a:ext uri="{28A0092B-C50C-407E-A947-70E740481C1C}">
                <a14:useLocalDpi xmlns:a14="http://schemas.microsoft.com/office/drawing/2010/main" val="0"/>
              </a:ext>
            </a:extLst>
          </a:blip>
          <a:stretch>
            <a:fillRect/>
          </a:stretch>
        </p:blipFill>
        <p:spPr>
          <a:xfrm>
            <a:off x="193231" y="233975"/>
            <a:ext cx="1358843" cy="1358843"/>
          </a:xfrm>
          <a:prstGeom prst="rect">
            <a:avLst/>
          </a:prstGeom>
          <a:solidFill>
            <a:schemeClr val="accent5">
              <a:lumMod val="20000"/>
              <a:lumOff val="80000"/>
            </a:schemeClr>
          </a:solidFill>
        </p:spPr>
      </p:pic>
    </p:spTree>
    <p:extLst>
      <p:ext uri="{BB962C8B-B14F-4D97-AF65-F5344CB8AC3E}">
        <p14:creationId xmlns:p14="http://schemas.microsoft.com/office/powerpoint/2010/main" val="58386914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빈화면">
    <p:bg>
      <p:bgPr>
        <a:solidFill>
          <a:schemeClr val="accent5">
            <a:lumMod val="20000"/>
            <a:lumOff val="80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74654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서브 화면">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940641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28D8BBE-4C53-48D2-8E8C-332C1A7DCC70}"/>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19C71E04-7F90-4A50-856E-6F26CD88C6D6}"/>
              </a:ext>
            </a:extLst>
          </p:cNvPr>
          <p:cNvSpPr>
            <a:spLocks noGrp="1"/>
          </p:cNvSpPr>
          <p:nvPr>
            <p:ph idx="1"/>
          </p:nvPr>
        </p:nvSpPr>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a:extLst>
              <a:ext uri="{FF2B5EF4-FFF2-40B4-BE49-F238E27FC236}">
                <a16:creationId xmlns:a16="http://schemas.microsoft.com/office/drawing/2014/main" id="{1189FF0E-CB7C-405F-84CE-ECE8F470E899}"/>
              </a:ext>
            </a:extLst>
          </p:cNvPr>
          <p:cNvSpPr>
            <a:spLocks noGrp="1"/>
          </p:cNvSpPr>
          <p:nvPr>
            <p:ph type="dt" sz="half" idx="10"/>
          </p:nvPr>
        </p:nvSpPr>
        <p:spPr/>
        <p:txBody>
          <a:bodyPr/>
          <a:lstStyle/>
          <a:p>
            <a:fld id="{910282CD-00C4-4B39-966C-ACF9714DDC98}" type="datetimeFigureOut">
              <a:rPr lang="ko-KR" altLang="en-US" smtClean="0"/>
              <a:t>2025-02-11</a:t>
            </a:fld>
            <a:endParaRPr lang="ko-KR" altLang="en-US"/>
          </a:p>
        </p:txBody>
      </p:sp>
      <p:sp>
        <p:nvSpPr>
          <p:cNvPr id="5" name="바닥글 개체 틀 4">
            <a:extLst>
              <a:ext uri="{FF2B5EF4-FFF2-40B4-BE49-F238E27FC236}">
                <a16:creationId xmlns:a16="http://schemas.microsoft.com/office/drawing/2014/main" id="{F7E7A929-E9BE-4695-9475-BD6BAA20D624}"/>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45432A27-94A6-4C6E-9C4B-C6D9322CE9C7}"/>
              </a:ext>
            </a:extLst>
          </p:cNvPr>
          <p:cNvSpPr>
            <a:spLocks noGrp="1"/>
          </p:cNvSpPr>
          <p:nvPr>
            <p:ph type="sldNum" sz="quarter" idx="12"/>
          </p:nvPr>
        </p:nvSpPr>
        <p:spPr/>
        <p:txBody>
          <a:bodyPr/>
          <a:lstStyle/>
          <a:p>
            <a:fld id="{4DB87C30-6B73-4CA4-985A-5850C27D1B19}" type="slidenum">
              <a:rPr lang="ko-KR" altLang="en-US" smtClean="0"/>
              <a:t>‹#›</a:t>
            </a:fld>
            <a:endParaRPr lang="ko-KR" altLang="en-US"/>
          </a:p>
        </p:txBody>
      </p:sp>
    </p:spTree>
    <p:extLst>
      <p:ext uri="{BB962C8B-B14F-4D97-AF65-F5344CB8AC3E}">
        <p14:creationId xmlns:p14="http://schemas.microsoft.com/office/powerpoint/2010/main" val="28862021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9FF66AA-DF62-4272-B2FD-E48B8F0D9599}"/>
              </a:ext>
            </a:extLst>
          </p:cNvPr>
          <p:cNvSpPr>
            <a:spLocks noGrp="1"/>
          </p:cNvSpPr>
          <p:nvPr>
            <p:ph type="title"/>
          </p:nvPr>
        </p:nvSpPr>
        <p:spPr>
          <a:xfrm>
            <a:off x="831850" y="1709738"/>
            <a:ext cx="10515600" cy="2852737"/>
          </a:xfrm>
        </p:spPr>
        <p:txBody>
          <a:bodyPr anchor="b"/>
          <a:lstStyle>
            <a:lvl1pPr>
              <a:defRPr sz="6000"/>
            </a:lvl1pPr>
          </a:lstStyle>
          <a:p>
            <a:r>
              <a:rPr lang="ko-KR" altLang="en-US"/>
              <a:t>마스터 제목 스타일 편집</a:t>
            </a:r>
          </a:p>
        </p:txBody>
      </p:sp>
      <p:sp>
        <p:nvSpPr>
          <p:cNvPr id="3" name="텍스트 개체 틀 2">
            <a:extLst>
              <a:ext uri="{FF2B5EF4-FFF2-40B4-BE49-F238E27FC236}">
                <a16:creationId xmlns:a16="http://schemas.microsoft.com/office/drawing/2014/main" id="{E08379AF-BCBA-4692-9910-A8763B735D0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a:t>마스터 텍스트 스타일 편집</a:t>
            </a:r>
          </a:p>
        </p:txBody>
      </p:sp>
      <p:sp>
        <p:nvSpPr>
          <p:cNvPr id="4" name="날짜 개체 틀 3">
            <a:extLst>
              <a:ext uri="{FF2B5EF4-FFF2-40B4-BE49-F238E27FC236}">
                <a16:creationId xmlns:a16="http://schemas.microsoft.com/office/drawing/2014/main" id="{5452C36A-152C-4E5D-B288-43DB0989A120}"/>
              </a:ext>
            </a:extLst>
          </p:cNvPr>
          <p:cNvSpPr>
            <a:spLocks noGrp="1"/>
          </p:cNvSpPr>
          <p:nvPr>
            <p:ph type="dt" sz="half" idx="10"/>
          </p:nvPr>
        </p:nvSpPr>
        <p:spPr/>
        <p:txBody>
          <a:bodyPr/>
          <a:lstStyle/>
          <a:p>
            <a:fld id="{910282CD-00C4-4B39-966C-ACF9714DDC98}" type="datetimeFigureOut">
              <a:rPr lang="ko-KR" altLang="en-US" smtClean="0"/>
              <a:t>2025-02-11</a:t>
            </a:fld>
            <a:endParaRPr lang="ko-KR" altLang="en-US"/>
          </a:p>
        </p:txBody>
      </p:sp>
      <p:sp>
        <p:nvSpPr>
          <p:cNvPr id="5" name="바닥글 개체 틀 4">
            <a:extLst>
              <a:ext uri="{FF2B5EF4-FFF2-40B4-BE49-F238E27FC236}">
                <a16:creationId xmlns:a16="http://schemas.microsoft.com/office/drawing/2014/main" id="{40D5FE97-BDBC-4F0D-9053-3A1BBC9F6A8A}"/>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6406F85B-E2E1-456B-B9CC-F6F703C87FBA}"/>
              </a:ext>
            </a:extLst>
          </p:cNvPr>
          <p:cNvSpPr>
            <a:spLocks noGrp="1"/>
          </p:cNvSpPr>
          <p:nvPr>
            <p:ph type="sldNum" sz="quarter" idx="12"/>
          </p:nvPr>
        </p:nvSpPr>
        <p:spPr/>
        <p:txBody>
          <a:bodyPr/>
          <a:lstStyle/>
          <a:p>
            <a:fld id="{4DB87C30-6B73-4CA4-985A-5850C27D1B19}" type="slidenum">
              <a:rPr lang="ko-KR" altLang="en-US" smtClean="0"/>
              <a:t>‹#›</a:t>
            </a:fld>
            <a:endParaRPr lang="ko-KR" altLang="en-US"/>
          </a:p>
        </p:txBody>
      </p:sp>
    </p:spTree>
    <p:extLst>
      <p:ext uri="{BB962C8B-B14F-4D97-AF65-F5344CB8AC3E}">
        <p14:creationId xmlns:p14="http://schemas.microsoft.com/office/powerpoint/2010/main" val="5712717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D51329E-10AA-45D7-B5C3-5C47424433F4}"/>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533C0486-FC06-416E-9BCC-678FA656409E}"/>
              </a:ext>
            </a:extLst>
          </p:cNvPr>
          <p:cNvSpPr>
            <a:spLocks noGrp="1"/>
          </p:cNvSpPr>
          <p:nvPr>
            <p:ph sz="half" idx="1"/>
          </p:nvPr>
        </p:nvSpPr>
        <p:spPr>
          <a:xfrm>
            <a:off x="838200" y="1825625"/>
            <a:ext cx="5181600" cy="4351338"/>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a:extLst>
              <a:ext uri="{FF2B5EF4-FFF2-40B4-BE49-F238E27FC236}">
                <a16:creationId xmlns:a16="http://schemas.microsoft.com/office/drawing/2014/main" id="{C2B4E112-0924-47EA-B01F-21343D984567}"/>
              </a:ext>
            </a:extLst>
          </p:cNvPr>
          <p:cNvSpPr>
            <a:spLocks noGrp="1"/>
          </p:cNvSpPr>
          <p:nvPr>
            <p:ph sz="half" idx="2"/>
          </p:nvPr>
        </p:nvSpPr>
        <p:spPr>
          <a:xfrm>
            <a:off x="6172200" y="1825625"/>
            <a:ext cx="5181600" cy="4351338"/>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a:extLst>
              <a:ext uri="{FF2B5EF4-FFF2-40B4-BE49-F238E27FC236}">
                <a16:creationId xmlns:a16="http://schemas.microsoft.com/office/drawing/2014/main" id="{6A1B9B50-3062-419B-A44E-FEED2AD49B2F}"/>
              </a:ext>
            </a:extLst>
          </p:cNvPr>
          <p:cNvSpPr>
            <a:spLocks noGrp="1"/>
          </p:cNvSpPr>
          <p:nvPr>
            <p:ph type="dt" sz="half" idx="10"/>
          </p:nvPr>
        </p:nvSpPr>
        <p:spPr/>
        <p:txBody>
          <a:bodyPr/>
          <a:lstStyle/>
          <a:p>
            <a:fld id="{910282CD-00C4-4B39-966C-ACF9714DDC98}" type="datetimeFigureOut">
              <a:rPr lang="ko-KR" altLang="en-US" smtClean="0"/>
              <a:t>2025-02-11</a:t>
            </a:fld>
            <a:endParaRPr lang="ko-KR" altLang="en-US"/>
          </a:p>
        </p:txBody>
      </p:sp>
      <p:sp>
        <p:nvSpPr>
          <p:cNvPr id="6" name="바닥글 개체 틀 5">
            <a:extLst>
              <a:ext uri="{FF2B5EF4-FFF2-40B4-BE49-F238E27FC236}">
                <a16:creationId xmlns:a16="http://schemas.microsoft.com/office/drawing/2014/main" id="{449D9BF8-0451-4C06-9A97-AD57660988C5}"/>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61383D2C-8F39-49EE-9874-1814404A5483}"/>
              </a:ext>
            </a:extLst>
          </p:cNvPr>
          <p:cNvSpPr>
            <a:spLocks noGrp="1"/>
          </p:cNvSpPr>
          <p:nvPr>
            <p:ph type="sldNum" sz="quarter" idx="12"/>
          </p:nvPr>
        </p:nvSpPr>
        <p:spPr/>
        <p:txBody>
          <a:bodyPr/>
          <a:lstStyle/>
          <a:p>
            <a:fld id="{4DB87C30-6B73-4CA4-985A-5850C27D1B19}" type="slidenum">
              <a:rPr lang="ko-KR" altLang="en-US" smtClean="0"/>
              <a:t>‹#›</a:t>
            </a:fld>
            <a:endParaRPr lang="ko-KR" altLang="en-US"/>
          </a:p>
        </p:txBody>
      </p:sp>
    </p:spTree>
    <p:extLst>
      <p:ext uri="{BB962C8B-B14F-4D97-AF65-F5344CB8AC3E}">
        <p14:creationId xmlns:p14="http://schemas.microsoft.com/office/powerpoint/2010/main" val="19786413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C26EB5E-85BC-43FB-B570-E8E3E905A2EE}"/>
              </a:ext>
            </a:extLst>
          </p:cNvPr>
          <p:cNvSpPr>
            <a:spLocks noGrp="1"/>
          </p:cNvSpPr>
          <p:nvPr>
            <p:ph type="title"/>
          </p:nvPr>
        </p:nvSpPr>
        <p:spPr>
          <a:xfrm>
            <a:off x="839788" y="365125"/>
            <a:ext cx="10515600" cy="1325563"/>
          </a:xfrm>
        </p:spPr>
        <p:txBody>
          <a:bodyPr/>
          <a:lstStyle/>
          <a:p>
            <a:r>
              <a:rPr lang="ko-KR" altLang="en-US"/>
              <a:t>마스터 제목 스타일 편집</a:t>
            </a:r>
          </a:p>
        </p:txBody>
      </p:sp>
      <p:sp>
        <p:nvSpPr>
          <p:cNvPr id="3" name="텍스트 개체 틀 2">
            <a:extLst>
              <a:ext uri="{FF2B5EF4-FFF2-40B4-BE49-F238E27FC236}">
                <a16:creationId xmlns:a16="http://schemas.microsoft.com/office/drawing/2014/main" id="{8EC7BD85-2B40-4884-9EDF-7B3EA69EDC5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 편집</a:t>
            </a:r>
          </a:p>
        </p:txBody>
      </p:sp>
      <p:sp>
        <p:nvSpPr>
          <p:cNvPr id="4" name="내용 개체 틀 3">
            <a:extLst>
              <a:ext uri="{FF2B5EF4-FFF2-40B4-BE49-F238E27FC236}">
                <a16:creationId xmlns:a16="http://schemas.microsoft.com/office/drawing/2014/main" id="{1F5C8E85-D0AD-434C-9089-9C5919E44A34}"/>
              </a:ext>
            </a:extLst>
          </p:cNvPr>
          <p:cNvSpPr>
            <a:spLocks noGrp="1"/>
          </p:cNvSpPr>
          <p:nvPr>
            <p:ph sz="half" idx="2"/>
          </p:nvPr>
        </p:nvSpPr>
        <p:spPr>
          <a:xfrm>
            <a:off x="839788" y="2505075"/>
            <a:ext cx="5157787" cy="3684588"/>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a:extLst>
              <a:ext uri="{FF2B5EF4-FFF2-40B4-BE49-F238E27FC236}">
                <a16:creationId xmlns:a16="http://schemas.microsoft.com/office/drawing/2014/main" id="{D43619C6-0910-420E-AF7E-502C5EC3AFC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 편집</a:t>
            </a:r>
          </a:p>
        </p:txBody>
      </p:sp>
      <p:sp>
        <p:nvSpPr>
          <p:cNvPr id="6" name="내용 개체 틀 5">
            <a:extLst>
              <a:ext uri="{FF2B5EF4-FFF2-40B4-BE49-F238E27FC236}">
                <a16:creationId xmlns:a16="http://schemas.microsoft.com/office/drawing/2014/main" id="{E8CAE667-50D9-48AB-B558-DDA8C38CCACB}"/>
              </a:ext>
            </a:extLst>
          </p:cNvPr>
          <p:cNvSpPr>
            <a:spLocks noGrp="1"/>
          </p:cNvSpPr>
          <p:nvPr>
            <p:ph sz="quarter" idx="4"/>
          </p:nvPr>
        </p:nvSpPr>
        <p:spPr>
          <a:xfrm>
            <a:off x="6172200" y="2505075"/>
            <a:ext cx="5183188" cy="3684588"/>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a:extLst>
              <a:ext uri="{FF2B5EF4-FFF2-40B4-BE49-F238E27FC236}">
                <a16:creationId xmlns:a16="http://schemas.microsoft.com/office/drawing/2014/main" id="{FF8B4F7C-EC33-4F04-9782-B01377B27302}"/>
              </a:ext>
            </a:extLst>
          </p:cNvPr>
          <p:cNvSpPr>
            <a:spLocks noGrp="1"/>
          </p:cNvSpPr>
          <p:nvPr>
            <p:ph type="dt" sz="half" idx="10"/>
          </p:nvPr>
        </p:nvSpPr>
        <p:spPr/>
        <p:txBody>
          <a:bodyPr/>
          <a:lstStyle/>
          <a:p>
            <a:fld id="{910282CD-00C4-4B39-966C-ACF9714DDC98}" type="datetimeFigureOut">
              <a:rPr lang="ko-KR" altLang="en-US" smtClean="0"/>
              <a:t>2025-02-11</a:t>
            </a:fld>
            <a:endParaRPr lang="ko-KR" altLang="en-US"/>
          </a:p>
        </p:txBody>
      </p:sp>
      <p:sp>
        <p:nvSpPr>
          <p:cNvPr id="8" name="바닥글 개체 틀 7">
            <a:extLst>
              <a:ext uri="{FF2B5EF4-FFF2-40B4-BE49-F238E27FC236}">
                <a16:creationId xmlns:a16="http://schemas.microsoft.com/office/drawing/2014/main" id="{0B7E586E-7C0A-4A86-ACA5-EA77FB566F36}"/>
              </a:ext>
            </a:extLst>
          </p:cNvPr>
          <p:cNvSpPr>
            <a:spLocks noGrp="1"/>
          </p:cNvSpPr>
          <p:nvPr>
            <p:ph type="ftr" sz="quarter" idx="11"/>
          </p:nvPr>
        </p:nvSpPr>
        <p:spPr/>
        <p:txBody>
          <a:bodyPr/>
          <a:lstStyle/>
          <a:p>
            <a:endParaRPr lang="ko-KR" altLang="en-US"/>
          </a:p>
        </p:txBody>
      </p:sp>
      <p:sp>
        <p:nvSpPr>
          <p:cNvPr id="9" name="슬라이드 번호 개체 틀 8">
            <a:extLst>
              <a:ext uri="{FF2B5EF4-FFF2-40B4-BE49-F238E27FC236}">
                <a16:creationId xmlns:a16="http://schemas.microsoft.com/office/drawing/2014/main" id="{0FDDD153-7B67-4C83-B964-F089D03C5C64}"/>
              </a:ext>
            </a:extLst>
          </p:cNvPr>
          <p:cNvSpPr>
            <a:spLocks noGrp="1"/>
          </p:cNvSpPr>
          <p:nvPr>
            <p:ph type="sldNum" sz="quarter" idx="12"/>
          </p:nvPr>
        </p:nvSpPr>
        <p:spPr/>
        <p:txBody>
          <a:bodyPr/>
          <a:lstStyle/>
          <a:p>
            <a:fld id="{4DB87C30-6B73-4CA4-985A-5850C27D1B19}" type="slidenum">
              <a:rPr lang="ko-KR" altLang="en-US" smtClean="0"/>
              <a:t>‹#›</a:t>
            </a:fld>
            <a:endParaRPr lang="ko-KR" altLang="en-US"/>
          </a:p>
        </p:txBody>
      </p:sp>
    </p:spTree>
    <p:extLst>
      <p:ext uri="{BB962C8B-B14F-4D97-AF65-F5344CB8AC3E}">
        <p14:creationId xmlns:p14="http://schemas.microsoft.com/office/powerpoint/2010/main" val="37758490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D7E865F-76E4-405D-AC80-1272F66D4D75}"/>
              </a:ext>
            </a:extLst>
          </p:cNvPr>
          <p:cNvSpPr>
            <a:spLocks noGrp="1"/>
          </p:cNvSpPr>
          <p:nvPr>
            <p:ph type="title"/>
          </p:nvPr>
        </p:nvSpPr>
        <p:spPr/>
        <p:txBody>
          <a:bodyPr/>
          <a:lstStyle/>
          <a:p>
            <a:r>
              <a:rPr lang="ko-KR" altLang="en-US"/>
              <a:t>마스터 제목 스타일 편집</a:t>
            </a:r>
          </a:p>
        </p:txBody>
      </p:sp>
      <p:sp>
        <p:nvSpPr>
          <p:cNvPr id="3" name="날짜 개체 틀 2">
            <a:extLst>
              <a:ext uri="{FF2B5EF4-FFF2-40B4-BE49-F238E27FC236}">
                <a16:creationId xmlns:a16="http://schemas.microsoft.com/office/drawing/2014/main" id="{A444BF05-4FF4-43DB-A24B-BC13E5FC2A9B}"/>
              </a:ext>
            </a:extLst>
          </p:cNvPr>
          <p:cNvSpPr>
            <a:spLocks noGrp="1"/>
          </p:cNvSpPr>
          <p:nvPr>
            <p:ph type="dt" sz="half" idx="10"/>
          </p:nvPr>
        </p:nvSpPr>
        <p:spPr/>
        <p:txBody>
          <a:bodyPr/>
          <a:lstStyle/>
          <a:p>
            <a:fld id="{910282CD-00C4-4B39-966C-ACF9714DDC98}" type="datetimeFigureOut">
              <a:rPr lang="ko-KR" altLang="en-US" smtClean="0"/>
              <a:t>2025-02-11</a:t>
            </a:fld>
            <a:endParaRPr lang="ko-KR" altLang="en-US"/>
          </a:p>
        </p:txBody>
      </p:sp>
      <p:sp>
        <p:nvSpPr>
          <p:cNvPr id="4" name="바닥글 개체 틀 3">
            <a:extLst>
              <a:ext uri="{FF2B5EF4-FFF2-40B4-BE49-F238E27FC236}">
                <a16:creationId xmlns:a16="http://schemas.microsoft.com/office/drawing/2014/main" id="{B07AA3E2-6801-49F0-9159-A78358710E1B}"/>
              </a:ext>
            </a:extLst>
          </p:cNvPr>
          <p:cNvSpPr>
            <a:spLocks noGrp="1"/>
          </p:cNvSpPr>
          <p:nvPr>
            <p:ph type="ftr" sz="quarter" idx="11"/>
          </p:nvPr>
        </p:nvSpPr>
        <p:spPr/>
        <p:txBody>
          <a:bodyPr/>
          <a:lstStyle/>
          <a:p>
            <a:endParaRPr lang="ko-KR" altLang="en-US"/>
          </a:p>
        </p:txBody>
      </p:sp>
      <p:sp>
        <p:nvSpPr>
          <p:cNvPr id="5" name="슬라이드 번호 개체 틀 4">
            <a:extLst>
              <a:ext uri="{FF2B5EF4-FFF2-40B4-BE49-F238E27FC236}">
                <a16:creationId xmlns:a16="http://schemas.microsoft.com/office/drawing/2014/main" id="{B249C9C4-038B-4DD8-A94F-8F1955A88E64}"/>
              </a:ext>
            </a:extLst>
          </p:cNvPr>
          <p:cNvSpPr>
            <a:spLocks noGrp="1"/>
          </p:cNvSpPr>
          <p:nvPr>
            <p:ph type="sldNum" sz="quarter" idx="12"/>
          </p:nvPr>
        </p:nvSpPr>
        <p:spPr/>
        <p:txBody>
          <a:bodyPr/>
          <a:lstStyle/>
          <a:p>
            <a:fld id="{4DB87C30-6B73-4CA4-985A-5850C27D1B19}" type="slidenum">
              <a:rPr lang="ko-KR" altLang="en-US" smtClean="0"/>
              <a:t>‹#›</a:t>
            </a:fld>
            <a:endParaRPr lang="ko-KR" altLang="en-US"/>
          </a:p>
        </p:txBody>
      </p:sp>
    </p:spTree>
    <p:extLst>
      <p:ext uri="{BB962C8B-B14F-4D97-AF65-F5344CB8AC3E}">
        <p14:creationId xmlns:p14="http://schemas.microsoft.com/office/powerpoint/2010/main" val="16017008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A36AC9F1-67EA-401E-8C95-535C39144B78}"/>
              </a:ext>
            </a:extLst>
          </p:cNvPr>
          <p:cNvSpPr>
            <a:spLocks noGrp="1"/>
          </p:cNvSpPr>
          <p:nvPr>
            <p:ph type="dt" sz="half" idx="10"/>
          </p:nvPr>
        </p:nvSpPr>
        <p:spPr/>
        <p:txBody>
          <a:bodyPr/>
          <a:lstStyle/>
          <a:p>
            <a:fld id="{910282CD-00C4-4B39-966C-ACF9714DDC98}" type="datetimeFigureOut">
              <a:rPr lang="ko-KR" altLang="en-US" smtClean="0"/>
              <a:t>2025-02-11</a:t>
            </a:fld>
            <a:endParaRPr lang="ko-KR" altLang="en-US"/>
          </a:p>
        </p:txBody>
      </p:sp>
      <p:sp>
        <p:nvSpPr>
          <p:cNvPr id="3" name="바닥글 개체 틀 2">
            <a:extLst>
              <a:ext uri="{FF2B5EF4-FFF2-40B4-BE49-F238E27FC236}">
                <a16:creationId xmlns:a16="http://schemas.microsoft.com/office/drawing/2014/main" id="{2318EBEA-5811-4AE4-8E93-9A7636123F5D}"/>
              </a:ext>
            </a:extLst>
          </p:cNvPr>
          <p:cNvSpPr>
            <a:spLocks noGrp="1"/>
          </p:cNvSpPr>
          <p:nvPr>
            <p:ph type="ftr" sz="quarter" idx="11"/>
          </p:nvPr>
        </p:nvSpPr>
        <p:spPr/>
        <p:txBody>
          <a:bodyPr/>
          <a:lstStyle/>
          <a:p>
            <a:endParaRPr lang="ko-KR" altLang="en-US"/>
          </a:p>
        </p:txBody>
      </p:sp>
      <p:sp>
        <p:nvSpPr>
          <p:cNvPr id="4" name="슬라이드 번호 개체 틀 3">
            <a:extLst>
              <a:ext uri="{FF2B5EF4-FFF2-40B4-BE49-F238E27FC236}">
                <a16:creationId xmlns:a16="http://schemas.microsoft.com/office/drawing/2014/main" id="{B700AC36-1C93-4757-9ADB-B6E0E75A5F24}"/>
              </a:ext>
            </a:extLst>
          </p:cNvPr>
          <p:cNvSpPr>
            <a:spLocks noGrp="1"/>
          </p:cNvSpPr>
          <p:nvPr>
            <p:ph type="sldNum" sz="quarter" idx="12"/>
          </p:nvPr>
        </p:nvSpPr>
        <p:spPr/>
        <p:txBody>
          <a:bodyPr/>
          <a:lstStyle/>
          <a:p>
            <a:fld id="{4DB87C30-6B73-4CA4-985A-5850C27D1B19}" type="slidenum">
              <a:rPr lang="ko-KR" altLang="en-US" smtClean="0"/>
              <a:t>‹#›</a:t>
            </a:fld>
            <a:endParaRPr lang="ko-KR" altLang="en-US"/>
          </a:p>
        </p:txBody>
      </p:sp>
    </p:spTree>
    <p:extLst>
      <p:ext uri="{BB962C8B-B14F-4D97-AF65-F5344CB8AC3E}">
        <p14:creationId xmlns:p14="http://schemas.microsoft.com/office/powerpoint/2010/main" val="9945301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28973CF-09D8-4D9A-AE90-A8912069F19F}"/>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내용 개체 틀 2">
            <a:extLst>
              <a:ext uri="{FF2B5EF4-FFF2-40B4-BE49-F238E27FC236}">
                <a16:creationId xmlns:a16="http://schemas.microsoft.com/office/drawing/2014/main" id="{40F7291D-6414-4F15-B545-7B0CD972AD4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a:extLst>
              <a:ext uri="{FF2B5EF4-FFF2-40B4-BE49-F238E27FC236}">
                <a16:creationId xmlns:a16="http://schemas.microsoft.com/office/drawing/2014/main" id="{92519E01-3776-4855-9D5B-FE3AA0E2B17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 편집</a:t>
            </a:r>
          </a:p>
        </p:txBody>
      </p:sp>
      <p:sp>
        <p:nvSpPr>
          <p:cNvPr id="5" name="날짜 개체 틀 4">
            <a:extLst>
              <a:ext uri="{FF2B5EF4-FFF2-40B4-BE49-F238E27FC236}">
                <a16:creationId xmlns:a16="http://schemas.microsoft.com/office/drawing/2014/main" id="{94E30612-DA39-4A0E-8065-A2AB6ED01CDD}"/>
              </a:ext>
            </a:extLst>
          </p:cNvPr>
          <p:cNvSpPr>
            <a:spLocks noGrp="1"/>
          </p:cNvSpPr>
          <p:nvPr>
            <p:ph type="dt" sz="half" idx="10"/>
          </p:nvPr>
        </p:nvSpPr>
        <p:spPr/>
        <p:txBody>
          <a:bodyPr/>
          <a:lstStyle/>
          <a:p>
            <a:fld id="{910282CD-00C4-4B39-966C-ACF9714DDC98}" type="datetimeFigureOut">
              <a:rPr lang="ko-KR" altLang="en-US" smtClean="0"/>
              <a:t>2025-02-11</a:t>
            </a:fld>
            <a:endParaRPr lang="ko-KR" altLang="en-US"/>
          </a:p>
        </p:txBody>
      </p:sp>
      <p:sp>
        <p:nvSpPr>
          <p:cNvPr id="6" name="바닥글 개체 틀 5">
            <a:extLst>
              <a:ext uri="{FF2B5EF4-FFF2-40B4-BE49-F238E27FC236}">
                <a16:creationId xmlns:a16="http://schemas.microsoft.com/office/drawing/2014/main" id="{1758664F-BD21-48D0-809C-0927167DF8B4}"/>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562F02CC-C5C0-416D-8E73-AB2F6A9D3D97}"/>
              </a:ext>
            </a:extLst>
          </p:cNvPr>
          <p:cNvSpPr>
            <a:spLocks noGrp="1"/>
          </p:cNvSpPr>
          <p:nvPr>
            <p:ph type="sldNum" sz="quarter" idx="12"/>
          </p:nvPr>
        </p:nvSpPr>
        <p:spPr/>
        <p:txBody>
          <a:bodyPr/>
          <a:lstStyle/>
          <a:p>
            <a:fld id="{4DB87C30-6B73-4CA4-985A-5850C27D1B19}" type="slidenum">
              <a:rPr lang="ko-KR" altLang="en-US" smtClean="0"/>
              <a:t>‹#›</a:t>
            </a:fld>
            <a:endParaRPr lang="ko-KR" altLang="en-US"/>
          </a:p>
        </p:txBody>
      </p:sp>
    </p:spTree>
    <p:extLst>
      <p:ext uri="{BB962C8B-B14F-4D97-AF65-F5344CB8AC3E}">
        <p14:creationId xmlns:p14="http://schemas.microsoft.com/office/powerpoint/2010/main" val="3629159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674C901-7C76-433F-AF14-2D22DBB91974}"/>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그림 개체 틀 2">
            <a:extLst>
              <a:ext uri="{FF2B5EF4-FFF2-40B4-BE49-F238E27FC236}">
                <a16:creationId xmlns:a16="http://schemas.microsoft.com/office/drawing/2014/main" id="{6D92351F-279D-4AAB-A584-39897924658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a:extLst>
              <a:ext uri="{FF2B5EF4-FFF2-40B4-BE49-F238E27FC236}">
                <a16:creationId xmlns:a16="http://schemas.microsoft.com/office/drawing/2014/main" id="{DFC84A72-DF0F-49D8-832B-28A73272105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 편집</a:t>
            </a:r>
          </a:p>
        </p:txBody>
      </p:sp>
      <p:sp>
        <p:nvSpPr>
          <p:cNvPr id="5" name="날짜 개체 틀 4">
            <a:extLst>
              <a:ext uri="{FF2B5EF4-FFF2-40B4-BE49-F238E27FC236}">
                <a16:creationId xmlns:a16="http://schemas.microsoft.com/office/drawing/2014/main" id="{DF09898B-AF39-4C69-91ED-810656B1DE07}"/>
              </a:ext>
            </a:extLst>
          </p:cNvPr>
          <p:cNvSpPr>
            <a:spLocks noGrp="1"/>
          </p:cNvSpPr>
          <p:nvPr>
            <p:ph type="dt" sz="half" idx="10"/>
          </p:nvPr>
        </p:nvSpPr>
        <p:spPr/>
        <p:txBody>
          <a:bodyPr/>
          <a:lstStyle/>
          <a:p>
            <a:fld id="{910282CD-00C4-4B39-966C-ACF9714DDC98}" type="datetimeFigureOut">
              <a:rPr lang="ko-KR" altLang="en-US" smtClean="0"/>
              <a:t>2025-02-11</a:t>
            </a:fld>
            <a:endParaRPr lang="ko-KR" altLang="en-US"/>
          </a:p>
        </p:txBody>
      </p:sp>
      <p:sp>
        <p:nvSpPr>
          <p:cNvPr id="6" name="바닥글 개체 틀 5">
            <a:extLst>
              <a:ext uri="{FF2B5EF4-FFF2-40B4-BE49-F238E27FC236}">
                <a16:creationId xmlns:a16="http://schemas.microsoft.com/office/drawing/2014/main" id="{2CDB728B-C900-4A6E-A710-4D6FE44CB145}"/>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D6CA8D1E-8EBB-4D2F-ABD6-505013172344}"/>
              </a:ext>
            </a:extLst>
          </p:cNvPr>
          <p:cNvSpPr>
            <a:spLocks noGrp="1"/>
          </p:cNvSpPr>
          <p:nvPr>
            <p:ph type="sldNum" sz="quarter" idx="12"/>
          </p:nvPr>
        </p:nvSpPr>
        <p:spPr/>
        <p:txBody>
          <a:bodyPr/>
          <a:lstStyle/>
          <a:p>
            <a:fld id="{4DB87C30-6B73-4CA4-985A-5850C27D1B19}" type="slidenum">
              <a:rPr lang="ko-KR" altLang="en-US" smtClean="0"/>
              <a:t>‹#›</a:t>
            </a:fld>
            <a:endParaRPr lang="ko-KR" altLang="en-US"/>
          </a:p>
        </p:txBody>
      </p:sp>
    </p:spTree>
    <p:extLst>
      <p:ext uri="{BB962C8B-B14F-4D97-AF65-F5344CB8AC3E}">
        <p14:creationId xmlns:p14="http://schemas.microsoft.com/office/powerpoint/2010/main" val="35479047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a:extLst>
              <a:ext uri="{FF2B5EF4-FFF2-40B4-BE49-F238E27FC236}">
                <a16:creationId xmlns:a16="http://schemas.microsoft.com/office/drawing/2014/main" id="{20E320DD-2C95-4A9F-B47E-A2B6B465BB7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a:extLst>
              <a:ext uri="{FF2B5EF4-FFF2-40B4-BE49-F238E27FC236}">
                <a16:creationId xmlns:a16="http://schemas.microsoft.com/office/drawing/2014/main" id="{8CCE6E85-CD73-4C33-9C3A-04A63FEFEE2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a:extLst>
              <a:ext uri="{FF2B5EF4-FFF2-40B4-BE49-F238E27FC236}">
                <a16:creationId xmlns:a16="http://schemas.microsoft.com/office/drawing/2014/main" id="{C0415052-CD51-4E41-97BA-77FFC22A978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10282CD-00C4-4B39-966C-ACF9714DDC98}" type="datetimeFigureOut">
              <a:rPr lang="ko-KR" altLang="en-US" smtClean="0"/>
              <a:t>2025-02-11</a:t>
            </a:fld>
            <a:endParaRPr lang="ko-KR" altLang="en-US"/>
          </a:p>
        </p:txBody>
      </p:sp>
      <p:sp>
        <p:nvSpPr>
          <p:cNvPr id="5" name="바닥글 개체 틀 4">
            <a:extLst>
              <a:ext uri="{FF2B5EF4-FFF2-40B4-BE49-F238E27FC236}">
                <a16:creationId xmlns:a16="http://schemas.microsoft.com/office/drawing/2014/main" id="{2B4FF08C-2A41-4AE5-9B12-5A0CA3A7165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a:extLst>
              <a:ext uri="{FF2B5EF4-FFF2-40B4-BE49-F238E27FC236}">
                <a16:creationId xmlns:a16="http://schemas.microsoft.com/office/drawing/2014/main" id="{771CFF7C-F46A-451F-8D9F-E730733E09E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DB87C30-6B73-4CA4-985A-5850C27D1B19}" type="slidenum">
              <a:rPr lang="ko-KR" altLang="en-US" smtClean="0"/>
              <a:t>‹#›</a:t>
            </a:fld>
            <a:endParaRPr lang="ko-KR" altLang="en-US"/>
          </a:p>
        </p:txBody>
      </p:sp>
    </p:spTree>
    <p:extLst>
      <p:ext uri="{BB962C8B-B14F-4D97-AF65-F5344CB8AC3E}">
        <p14:creationId xmlns:p14="http://schemas.microsoft.com/office/powerpoint/2010/main" val="150503801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0" r:id="rId13"/>
    <p:sldLayoutId id="2147483663" r:id="rId14"/>
    <p:sldLayoutId id="2147483662" r:id="rId15"/>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5.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5.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5.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5.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5.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5.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5.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5.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5.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5.xml"/></Relationships>
</file>

<file path=ppt/slides/_rels/slide1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5.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9.xml"/><Relationship Id="rId1" Type="http://schemas.openxmlformats.org/officeDocument/2006/relationships/slideLayout" Target="../slideLayouts/slideLayout15.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5.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5.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5.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5.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5.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5.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5.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5.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5.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5.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5.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5.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15.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15.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15.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15.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15.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14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0.xml"/><Relationship Id="rId1" Type="http://schemas.openxmlformats.org/officeDocument/2006/relationships/slideLayout" Target="../slideLayouts/slideLayout15.xml"/><Relationship Id="rId4" Type="http://schemas.openxmlformats.org/officeDocument/2006/relationships/image" Target="../media/image24.png"/></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15.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15.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15.xml"/></Relationships>
</file>

<file path=ppt/slides/_rels/slide14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5.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15.xml"/></Relationships>
</file>

<file path=ppt/slides/_rels/slide14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5.xml"/><Relationship Id="rId1" Type="http://schemas.openxmlformats.org/officeDocument/2006/relationships/slideLayout" Target="../slideLayouts/slideLayout15.xml"/></Relationships>
</file>

<file path=ppt/slides/_rels/slide14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6.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5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7.xml"/><Relationship Id="rId1" Type="http://schemas.openxmlformats.org/officeDocument/2006/relationships/slideLayout" Target="../slideLayouts/slideLayout15.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5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5.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15.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5.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15.xml"/></Relationships>
</file>

<file path=ppt/slides/_rels/slide16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0.xml"/><Relationship Id="rId1" Type="http://schemas.openxmlformats.org/officeDocument/2006/relationships/slideLayout" Target="../slideLayouts/slideLayout15.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15.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15.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15.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15.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15.xml"/></Relationships>
</file>

<file path=ppt/slides/_rels/slide16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06.xml"/><Relationship Id="rId1" Type="http://schemas.openxmlformats.org/officeDocument/2006/relationships/slideLayout" Target="../slideLayouts/slideLayout15.xml"/></Relationships>
</file>

<file path=ppt/slides/_rels/slide16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07.xml"/><Relationship Id="rId1" Type="http://schemas.openxmlformats.org/officeDocument/2006/relationships/slideLayout" Target="../slideLayouts/slideLayout15.xml"/><Relationship Id="rId4" Type="http://schemas.openxmlformats.org/officeDocument/2006/relationships/image" Target="../media/image3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15.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15.xml"/></Relationships>
</file>

<file path=ppt/slides/_rels/slide17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10.xml"/><Relationship Id="rId1" Type="http://schemas.openxmlformats.org/officeDocument/2006/relationships/slideLayout" Target="../slideLayouts/slideLayout15.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15.xm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15.xml"/></Relationships>
</file>

<file path=ppt/slides/_rels/slide17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13.xml"/><Relationship Id="rId1" Type="http://schemas.openxmlformats.org/officeDocument/2006/relationships/slideLayout" Target="../slideLayouts/slideLayout15.xm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15.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18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15.xml"/><Relationship Id="rId1" Type="http://schemas.openxmlformats.org/officeDocument/2006/relationships/slideLayout" Target="../slideLayouts/slideLayout15.xml"/><Relationship Id="rId5" Type="http://schemas.openxmlformats.org/officeDocument/2006/relationships/image" Target="../media/image38.png"/><Relationship Id="rId4" Type="http://schemas.openxmlformats.org/officeDocument/2006/relationships/image" Target="../media/image37.png"/></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15.xml"/></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15.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15.xml"/></Relationships>
</file>

<file path=ppt/slides/_rels/slide18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19.xml"/><Relationship Id="rId1" Type="http://schemas.openxmlformats.org/officeDocument/2006/relationships/slideLayout" Target="../slideLayouts/slideLayout15.xml"/><Relationship Id="rId4" Type="http://schemas.openxmlformats.org/officeDocument/2006/relationships/image" Target="../media/image40.png"/></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15.xml"/></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15.xml"/></Relationships>
</file>

<file path=ppt/slides/_rels/slide188.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15.xml"/></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15.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9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25.xml"/><Relationship Id="rId1" Type="http://schemas.openxmlformats.org/officeDocument/2006/relationships/slideLayout" Target="../slideLayouts/slideLayout15.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15.xml"/></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15.xml"/></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15.xml"/></Relationships>
</file>

<file path=ppt/slides/_rels/slide19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29.xml"/><Relationship Id="rId1" Type="http://schemas.openxmlformats.org/officeDocument/2006/relationships/slideLayout" Target="../slideLayouts/slideLayout15.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9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30.xml"/><Relationship Id="rId1" Type="http://schemas.openxmlformats.org/officeDocument/2006/relationships/slideLayout" Target="../slideLayouts/slideLayout15.xml"/></Relationships>
</file>

<file path=ppt/slides/_rels/slide199.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20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32.xml"/><Relationship Id="rId1" Type="http://schemas.openxmlformats.org/officeDocument/2006/relationships/slideLayout" Target="../slideLayouts/slideLayout15.xml"/><Relationship Id="rId4" Type="http://schemas.openxmlformats.org/officeDocument/2006/relationships/image" Target="../media/image45.png"/></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02.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15.xml"/></Relationships>
</file>

<file path=ppt/slides/_rels/slide203.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15.xml"/></Relationships>
</file>

<file path=ppt/slides/_rels/slide204.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15.xml"/></Relationships>
</file>

<file path=ppt/slides/_rels/slide20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36.xml"/><Relationship Id="rId1" Type="http://schemas.openxmlformats.org/officeDocument/2006/relationships/slideLayout" Target="../slideLayouts/slideLayout15.xml"/></Relationships>
</file>

<file path=ppt/slides/_rels/slide206.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15.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0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38.xml"/><Relationship Id="rId1" Type="http://schemas.openxmlformats.org/officeDocument/2006/relationships/slideLayout" Target="../slideLayouts/slideLayout15.xml"/></Relationships>
</file>

<file path=ppt/slides/_rels/slide209.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5.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11.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15.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13.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15.xml"/></Relationships>
</file>

<file path=ppt/slides/_rels/slide214.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15.xml"/></Relationships>
</file>

<file path=ppt/slides/_rels/slide215.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15.xml"/></Relationships>
</file>

<file path=ppt/slides/_rels/slide216.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15.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18.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15.xml"/></Relationships>
</file>

<file path=ppt/slides/_rels/slide21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46.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20.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15.xml"/></Relationships>
</file>

<file path=ppt/slides/_rels/slide221.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15.xml"/></Relationships>
</file>

<file path=ppt/slides/_rels/slide222.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15.xml"/></Relationships>
</file>

<file path=ppt/slides/_rels/slide223.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15.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26.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15.xml"/></Relationships>
</file>

<file path=ppt/slides/_rels/slide227.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15.xml"/></Relationships>
</file>

<file path=ppt/slides/_rels/slide228.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15.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0.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15.xml"/></Relationships>
</file>

<file path=ppt/slides/_rels/slide231.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15.xml"/></Relationships>
</file>

<file path=ppt/slides/_rels/slide232.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15.xml"/></Relationships>
</file>

<file path=ppt/slides/_rels/slide233.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15.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35.xml.rels><?xml version="1.0" encoding="UTF-8" standalone="yes"?>
<Relationships xmlns="http://schemas.openxmlformats.org/package/2006/relationships"><Relationship Id="rId2" Type="http://schemas.openxmlformats.org/officeDocument/2006/relationships/notesSlide" Target="../notesSlides/notesSlide158.xml"/><Relationship Id="rId1" Type="http://schemas.openxmlformats.org/officeDocument/2006/relationships/slideLayout" Target="../slideLayouts/slideLayout15.xml"/></Relationships>
</file>

<file path=ppt/slides/_rels/slide236.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15.xml"/></Relationships>
</file>

<file path=ppt/slides/_rels/slide237.xml.rels><?xml version="1.0" encoding="UTF-8" standalone="yes"?>
<Relationships xmlns="http://schemas.openxmlformats.org/package/2006/relationships"><Relationship Id="rId2" Type="http://schemas.openxmlformats.org/officeDocument/2006/relationships/notesSlide" Target="../notesSlides/notesSlide160.xml"/><Relationship Id="rId1" Type="http://schemas.openxmlformats.org/officeDocument/2006/relationships/slideLayout" Target="../slideLayouts/slideLayout15.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39.xml.rels><?xml version="1.0" encoding="UTF-8" standalone="yes"?>
<Relationships xmlns="http://schemas.openxmlformats.org/package/2006/relationships"><Relationship Id="rId2" Type="http://schemas.openxmlformats.org/officeDocument/2006/relationships/notesSlide" Target="../notesSlides/notesSlide161.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4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62.xml"/><Relationship Id="rId1" Type="http://schemas.openxmlformats.org/officeDocument/2006/relationships/slideLayout" Target="../slideLayouts/slideLayout15.xml"/></Relationships>
</file>

<file path=ppt/slides/_rels/slide241.xml.rels><?xml version="1.0" encoding="UTF-8" standalone="yes"?>
<Relationships xmlns="http://schemas.openxmlformats.org/package/2006/relationships"><Relationship Id="rId2" Type="http://schemas.openxmlformats.org/officeDocument/2006/relationships/notesSlide" Target="../notesSlides/notesSlide163.xml"/><Relationship Id="rId1" Type="http://schemas.openxmlformats.org/officeDocument/2006/relationships/slideLayout" Target="../slideLayouts/slideLayout15.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43.xml.rels><?xml version="1.0" encoding="UTF-8" standalone="yes"?>
<Relationships xmlns="http://schemas.openxmlformats.org/package/2006/relationships"><Relationship Id="rId2" Type="http://schemas.openxmlformats.org/officeDocument/2006/relationships/notesSlide" Target="../notesSlides/notesSlide164.xml"/><Relationship Id="rId1" Type="http://schemas.openxmlformats.org/officeDocument/2006/relationships/slideLayout" Target="../slideLayouts/slideLayout15.xml"/></Relationships>
</file>

<file path=ppt/slides/_rels/slide244.xml.rels><?xml version="1.0" encoding="UTF-8" standalone="yes"?>
<Relationships xmlns="http://schemas.openxmlformats.org/package/2006/relationships"><Relationship Id="rId2" Type="http://schemas.openxmlformats.org/officeDocument/2006/relationships/notesSlide" Target="../notesSlides/notesSlide165.xml"/><Relationship Id="rId1" Type="http://schemas.openxmlformats.org/officeDocument/2006/relationships/slideLayout" Target="../slideLayouts/slideLayout15.xml"/></Relationships>
</file>

<file path=ppt/slides/_rels/slide24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66.xml"/><Relationship Id="rId1" Type="http://schemas.openxmlformats.org/officeDocument/2006/relationships/slideLayout" Target="../slideLayouts/slideLayout15.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47.xml.rels><?xml version="1.0" encoding="UTF-8" standalone="yes"?>
<Relationships xmlns="http://schemas.openxmlformats.org/package/2006/relationships"><Relationship Id="rId2" Type="http://schemas.openxmlformats.org/officeDocument/2006/relationships/notesSlide" Target="../notesSlides/notesSlide167.xml"/><Relationship Id="rId1" Type="http://schemas.openxmlformats.org/officeDocument/2006/relationships/slideLayout" Target="../slideLayouts/slideLayout15.xml"/></Relationships>
</file>

<file path=ppt/slides/_rels/slide248.xml.rels><?xml version="1.0" encoding="UTF-8" standalone="yes"?>
<Relationships xmlns="http://schemas.openxmlformats.org/package/2006/relationships"><Relationship Id="rId2" Type="http://schemas.openxmlformats.org/officeDocument/2006/relationships/notesSlide" Target="../notesSlides/notesSlide168.xml"/><Relationship Id="rId1" Type="http://schemas.openxmlformats.org/officeDocument/2006/relationships/slideLayout" Target="../slideLayouts/slideLayout15.xml"/></Relationships>
</file>

<file path=ppt/slides/_rels/slide249.xml.rels><?xml version="1.0" encoding="UTF-8" standalone="yes"?>
<Relationships xmlns="http://schemas.openxmlformats.org/package/2006/relationships"><Relationship Id="rId2" Type="http://schemas.openxmlformats.org/officeDocument/2006/relationships/notesSlide" Target="../notesSlides/notesSlide169.xml"/><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25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70.xml"/><Relationship Id="rId1" Type="http://schemas.openxmlformats.org/officeDocument/2006/relationships/slideLayout" Target="../slideLayouts/slideLayout15.xml"/></Relationships>
</file>

<file path=ppt/slides/_rels/slide25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71.xml"/><Relationship Id="rId1" Type="http://schemas.openxmlformats.org/officeDocument/2006/relationships/slideLayout" Target="../slideLayouts/slideLayout15.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53.xml.rels><?xml version="1.0" encoding="UTF-8" standalone="yes"?>
<Relationships xmlns="http://schemas.openxmlformats.org/package/2006/relationships"><Relationship Id="rId2" Type="http://schemas.openxmlformats.org/officeDocument/2006/relationships/notesSlide" Target="../notesSlides/notesSlide172.xml"/><Relationship Id="rId1" Type="http://schemas.openxmlformats.org/officeDocument/2006/relationships/slideLayout" Target="../slideLayouts/slideLayout15.xml"/></Relationships>
</file>

<file path=ppt/slides/_rels/slide254.xml.rels><?xml version="1.0" encoding="UTF-8" standalone="yes"?>
<Relationships xmlns="http://schemas.openxmlformats.org/package/2006/relationships"><Relationship Id="rId2" Type="http://schemas.openxmlformats.org/officeDocument/2006/relationships/notesSlide" Target="../notesSlides/notesSlide173.xml"/><Relationship Id="rId1" Type="http://schemas.openxmlformats.org/officeDocument/2006/relationships/slideLayout" Target="../slideLayouts/slideLayout15.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56.xml.rels><?xml version="1.0" encoding="UTF-8" standalone="yes"?>
<Relationships xmlns="http://schemas.openxmlformats.org/package/2006/relationships"><Relationship Id="rId2" Type="http://schemas.openxmlformats.org/officeDocument/2006/relationships/notesSlide" Target="../notesSlides/notesSlide174.xml"/><Relationship Id="rId1" Type="http://schemas.openxmlformats.org/officeDocument/2006/relationships/slideLayout" Target="../slideLayouts/slideLayout15.xml"/></Relationships>
</file>

<file path=ppt/slides/_rels/slide257.xml.rels><?xml version="1.0" encoding="UTF-8" standalone="yes"?>
<Relationships xmlns="http://schemas.openxmlformats.org/package/2006/relationships"><Relationship Id="rId2" Type="http://schemas.openxmlformats.org/officeDocument/2006/relationships/notesSlide" Target="../notesSlides/notesSlide175.xml"/><Relationship Id="rId1" Type="http://schemas.openxmlformats.org/officeDocument/2006/relationships/slideLayout" Target="../slideLayouts/slideLayout15.xml"/></Relationships>
</file>

<file path=ppt/slides/_rels/slide258.xml.rels><?xml version="1.0" encoding="UTF-8" standalone="yes"?>
<Relationships xmlns="http://schemas.openxmlformats.org/package/2006/relationships"><Relationship Id="rId2" Type="http://schemas.openxmlformats.org/officeDocument/2006/relationships/notesSlide" Target="../notesSlides/notesSlide176.xml"/><Relationship Id="rId1" Type="http://schemas.openxmlformats.org/officeDocument/2006/relationships/slideLayout" Target="../slideLayouts/slideLayout15.xml"/></Relationships>
</file>

<file path=ppt/slides/_rels/slide259.xml.rels><?xml version="1.0" encoding="UTF-8" standalone="yes"?>
<Relationships xmlns="http://schemas.openxmlformats.org/package/2006/relationships"><Relationship Id="rId2" Type="http://schemas.openxmlformats.org/officeDocument/2006/relationships/notesSlide" Target="../notesSlides/notesSlide177.xml"/><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61.xml.rels><?xml version="1.0" encoding="UTF-8" standalone="yes"?>
<Relationships xmlns="http://schemas.openxmlformats.org/package/2006/relationships"><Relationship Id="rId2" Type="http://schemas.openxmlformats.org/officeDocument/2006/relationships/notesSlide" Target="../notesSlides/notesSlide178.xml"/><Relationship Id="rId1" Type="http://schemas.openxmlformats.org/officeDocument/2006/relationships/slideLayout" Target="../slideLayouts/slideLayout15.xml"/></Relationships>
</file>

<file path=ppt/slides/_rels/slide26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79.xml"/><Relationship Id="rId1" Type="http://schemas.openxmlformats.org/officeDocument/2006/relationships/slideLayout" Target="../slideLayouts/slideLayout15.xml"/><Relationship Id="rId5" Type="http://schemas.openxmlformats.org/officeDocument/2006/relationships/image" Target="../media/image53.png"/><Relationship Id="rId4" Type="http://schemas.openxmlformats.org/officeDocument/2006/relationships/image" Target="../media/image52.png"/></Relationships>
</file>

<file path=ppt/slides/_rels/slide26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80.xml"/><Relationship Id="rId1" Type="http://schemas.openxmlformats.org/officeDocument/2006/relationships/slideLayout" Target="../slideLayouts/slideLayout15.xml"/></Relationships>
</file>

<file path=ppt/slides/_rels/slide26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81.xml"/><Relationship Id="rId1" Type="http://schemas.openxmlformats.org/officeDocument/2006/relationships/slideLayout" Target="../slideLayouts/slideLayout15.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66.xml.rels><?xml version="1.0" encoding="UTF-8" standalone="yes"?>
<Relationships xmlns="http://schemas.openxmlformats.org/package/2006/relationships"><Relationship Id="rId2" Type="http://schemas.openxmlformats.org/officeDocument/2006/relationships/notesSlide" Target="../notesSlides/notesSlide182.xml"/><Relationship Id="rId1" Type="http://schemas.openxmlformats.org/officeDocument/2006/relationships/slideLayout" Target="../slideLayouts/slideLayout15.xml"/></Relationships>
</file>

<file path=ppt/slides/_rels/slide267.xml.rels><?xml version="1.0" encoding="UTF-8" standalone="yes"?>
<Relationships xmlns="http://schemas.openxmlformats.org/package/2006/relationships"><Relationship Id="rId2" Type="http://schemas.openxmlformats.org/officeDocument/2006/relationships/notesSlide" Target="../notesSlides/notesSlide183.xml"/><Relationship Id="rId1" Type="http://schemas.openxmlformats.org/officeDocument/2006/relationships/slideLayout" Target="../slideLayouts/slideLayout15.xml"/></Relationships>
</file>

<file path=ppt/slides/_rels/slide26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84.xml"/><Relationship Id="rId1" Type="http://schemas.openxmlformats.org/officeDocument/2006/relationships/slideLayout" Target="../slideLayouts/slideLayout15.xml"/><Relationship Id="rId4" Type="http://schemas.openxmlformats.org/officeDocument/2006/relationships/image" Target="../media/image55.png"/></Relationships>
</file>

<file path=ppt/slides/_rels/slide269.xml.rels><?xml version="1.0" encoding="UTF-8" standalone="yes"?>
<Relationships xmlns="http://schemas.openxmlformats.org/package/2006/relationships"><Relationship Id="rId2" Type="http://schemas.openxmlformats.org/officeDocument/2006/relationships/notesSlide" Target="../notesSlides/notesSlide185.xml"/><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27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15.xml"/></Relationships>
</file>

<file path=ppt/slides/_rels/slide27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86.xml"/><Relationship Id="rId1" Type="http://schemas.openxmlformats.org/officeDocument/2006/relationships/slideLayout" Target="../slideLayouts/slideLayout15.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74.xml.rels><?xml version="1.0" encoding="UTF-8" standalone="yes"?>
<Relationships xmlns="http://schemas.openxmlformats.org/package/2006/relationships"><Relationship Id="rId2" Type="http://schemas.openxmlformats.org/officeDocument/2006/relationships/notesSlide" Target="../notesSlides/notesSlide187.xml"/><Relationship Id="rId1" Type="http://schemas.openxmlformats.org/officeDocument/2006/relationships/slideLayout" Target="../slideLayouts/slideLayout15.xml"/></Relationships>
</file>

<file path=ppt/slides/_rels/slide275.xml.rels><?xml version="1.0" encoding="UTF-8" standalone="yes"?>
<Relationships xmlns="http://schemas.openxmlformats.org/package/2006/relationships"><Relationship Id="rId2" Type="http://schemas.openxmlformats.org/officeDocument/2006/relationships/notesSlide" Target="../notesSlides/notesSlide188.xml"/><Relationship Id="rId1" Type="http://schemas.openxmlformats.org/officeDocument/2006/relationships/slideLayout" Target="../slideLayouts/slideLayout15.xml"/></Relationships>
</file>

<file path=ppt/slides/_rels/slide276.xml.rels><?xml version="1.0" encoding="UTF-8" standalone="yes"?>
<Relationships xmlns="http://schemas.openxmlformats.org/package/2006/relationships"><Relationship Id="rId2" Type="http://schemas.openxmlformats.org/officeDocument/2006/relationships/notesSlide" Target="../notesSlides/notesSlide189.xml"/><Relationship Id="rId1" Type="http://schemas.openxmlformats.org/officeDocument/2006/relationships/slideLayout" Target="../slideLayouts/slideLayout15.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79.xml.rels><?xml version="1.0" encoding="UTF-8" standalone="yes"?>
<Relationships xmlns="http://schemas.openxmlformats.org/package/2006/relationships"><Relationship Id="rId2" Type="http://schemas.openxmlformats.org/officeDocument/2006/relationships/notesSlide" Target="../notesSlides/notesSlide190.xml"/><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280.xml.rels><?xml version="1.0" encoding="UTF-8" standalone="yes"?>
<Relationships xmlns="http://schemas.openxmlformats.org/package/2006/relationships"><Relationship Id="rId2" Type="http://schemas.openxmlformats.org/officeDocument/2006/relationships/notesSlide" Target="../notesSlides/notesSlide191.xml"/><Relationship Id="rId1" Type="http://schemas.openxmlformats.org/officeDocument/2006/relationships/slideLayout" Target="../slideLayouts/slideLayout15.xml"/></Relationships>
</file>

<file path=ppt/slides/_rels/slide28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92.xml"/><Relationship Id="rId1" Type="http://schemas.openxmlformats.org/officeDocument/2006/relationships/slideLayout" Target="../slideLayouts/slideLayout15.xml"/><Relationship Id="rId4" Type="http://schemas.openxmlformats.org/officeDocument/2006/relationships/image" Target="../media/image59.png"/></Relationships>
</file>

<file path=ppt/slides/_rels/slide28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93.xml"/><Relationship Id="rId1" Type="http://schemas.openxmlformats.org/officeDocument/2006/relationships/slideLayout" Target="../slideLayouts/slideLayout15.xml"/></Relationships>
</file>

<file path=ppt/slides/_rels/slide283.xml.rels><?xml version="1.0" encoding="UTF-8" standalone="yes"?>
<Relationships xmlns="http://schemas.openxmlformats.org/package/2006/relationships"><Relationship Id="rId2" Type="http://schemas.openxmlformats.org/officeDocument/2006/relationships/notesSlide" Target="../notesSlides/notesSlide194.xml"/><Relationship Id="rId1" Type="http://schemas.openxmlformats.org/officeDocument/2006/relationships/slideLayout" Target="../slideLayouts/slideLayout15.xml"/></Relationships>
</file>

<file path=ppt/slides/_rels/slide28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95.xml"/><Relationship Id="rId1" Type="http://schemas.openxmlformats.org/officeDocument/2006/relationships/slideLayout" Target="../slideLayouts/slideLayout15.xml"/></Relationships>
</file>

<file path=ppt/slides/_rels/slide28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96.xml"/><Relationship Id="rId1" Type="http://schemas.openxmlformats.org/officeDocument/2006/relationships/slideLayout" Target="../slideLayouts/slideLayout15.xml"/><Relationship Id="rId4" Type="http://schemas.openxmlformats.org/officeDocument/2006/relationships/image" Target="../media/image63.png"/></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87.xml.rels><?xml version="1.0" encoding="UTF-8" standalone="yes"?>
<Relationships xmlns="http://schemas.openxmlformats.org/package/2006/relationships"><Relationship Id="rId2" Type="http://schemas.openxmlformats.org/officeDocument/2006/relationships/notesSlide" Target="../notesSlides/notesSlide197.xml"/><Relationship Id="rId1" Type="http://schemas.openxmlformats.org/officeDocument/2006/relationships/slideLayout" Target="../slideLayouts/slideLayout15.xml"/></Relationships>
</file>

<file path=ppt/slides/_rels/slide288.xml.rels><?xml version="1.0" encoding="UTF-8" standalone="yes"?>
<Relationships xmlns="http://schemas.openxmlformats.org/package/2006/relationships"><Relationship Id="rId2" Type="http://schemas.openxmlformats.org/officeDocument/2006/relationships/notesSlide" Target="../notesSlides/notesSlide198.xml"/><Relationship Id="rId1" Type="http://schemas.openxmlformats.org/officeDocument/2006/relationships/slideLayout" Target="../slideLayouts/slideLayout15.xml"/></Relationships>
</file>

<file path=ppt/slides/_rels/slide28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99.xml"/><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5.xml"/></Relationships>
</file>

<file path=ppt/slides/_rels/slide290.xml.rels><?xml version="1.0" encoding="UTF-8" standalone="yes"?>
<Relationships xmlns="http://schemas.openxmlformats.org/package/2006/relationships"><Relationship Id="rId3" Type="http://schemas.openxmlformats.org/officeDocument/2006/relationships/hyperlink" Target="https://www.thymeleaf.org/apidocs/thymeleaf-spring6/3.1.2.RELEASE/org/thymeleaf/spring6/expression/Fields.html" TargetMode="External"/><Relationship Id="rId2" Type="http://schemas.openxmlformats.org/officeDocument/2006/relationships/notesSlide" Target="../notesSlides/notesSlide200.xml"/><Relationship Id="rId1" Type="http://schemas.openxmlformats.org/officeDocument/2006/relationships/slideLayout" Target="../slideLayouts/slideLayout15.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92.xml.rels><?xml version="1.0" encoding="UTF-8" standalone="yes"?>
<Relationships xmlns="http://schemas.openxmlformats.org/package/2006/relationships"><Relationship Id="rId2" Type="http://schemas.openxmlformats.org/officeDocument/2006/relationships/notesSlide" Target="../notesSlides/notesSlide201.xml"/><Relationship Id="rId1" Type="http://schemas.openxmlformats.org/officeDocument/2006/relationships/slideLayout" Target="../slideLayouts/slideLayout15.xml"/></Relationships>
</file>

<file path=ppt/slides/_rels/slide293.xml.rels><?xml version="1.0" encoding="UTF-8" standalone="yes"?>
<Relationships xmlns="http://schemas.openxmlformats.org/package/2006/relationships"><Relationship Id="rId2" Type="http://schemas.openxmlformats.org/officeDocument/2006/relationships/notesSlide" Target="../notesSlides/notesSlide202.xml"/><Relationship Id="rId1" Type="http://schemas.openxmlformats.org/officeDocument/2006/relationships/slideLayout" Target="../slideLayouts/slideLayout15.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95.xml.rels><?xml version="1.0" encoding="UTF-8" standalone="yes"?>
<Relationships xmlns="http://schemas.openxmlformats.org/package/2006/relationships"><Relationship Id="rId2" Type="http://schemas.openxmlformats.org/officeDocument/2006/relationships/notesSlide" Target="../notesSlides/notesSlide203.xml"/><Relationship Id="rId1" Type="http://schemas.openxmlformats.org/officeDocument/2006/relationships/slideLayout" Target="../slideLayouts/slideLayout15.xml"/></Relationships>
</file>

<file path=ppt/slides/_rels/slide296.xml.rels><?xml version="1.0" encoding="UTF-8" standalone="yes"?>
<Relationships xmlns="http://schemas.openxmlformats.org/package/2006/relationships"><Relationship Id="rId2" Type="http://schemas.openxmlformats.org/officeDocument/2006/relationships/notesSlide" Target="../notesSlides/notesSlide204.xml"/><Relationship Id="rId1" Type="http://schemas.openxmlformats.org/officeDocument/2006/relationships/slideLayout" Target="../slideLayouts/slideLayout15.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98.xml.rels><?xml version="1.0" encoding="UTF-8" standalone="yes"?>
<Relationships xmlns="http://schemas.openxmlformats.org/package/2006/relationships"><Relationship Id="rId2" Type="http://schemas.openxmlformats.org/officeDocument/2006/relationships/notesSlide" Target="../notesSlides/notesSlide205.xml"/><Relationship Id="rId1" Type="http://schemas.openxmlformats.org/officeDocument/2006/relationships/slideLayout" Target="../slideLayouts/slideLayout15.xml"/></Relationships>
</file>

<file path=ppt/slides/_rels/slide299.xml.rels><?xml version="1.0" encoding="UTF-8" standalone="yes"?>
<Relationships xmlns="http://schemas.openxmlformats.org/package/2006/relationships"><Relationship Id="rId2" Type="http://schemas.openxmlformats.org/officeDocument/2006/relationships/notesSlide" Target="../notesSlides/notesSlide206.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00.xml.rels><?xml version="1.0" encoding="UTF-8" standalone="yes"?>
<Relationships xmlns="http://schemas.openxmlformats.org/package/2006/relationships"><Relationship Id="rId2" Type="http://schemas.openxmlformats.org/officeDocument/2006/relationships/notesSlide" Target="../notesSlides/notesSlide207.xml"/><Relationship Id="rId1" Type="http://schemas.openxmlformats.org/officeDocument/2006/relationships/slideLayout" Target="../slideLayouts/slideLayout15.xml"/></Relationships>
</file>

<file path=ppt/slides/_rels/slide301.xml.rels><?xml version="1.0" encoding="UTF-8" standalone="yes"?>
<Relationships xmlns="http://schemas.openxmlformats.org/package/2006/relationships"><Relationship Id="rId2" Type="http://schemas.openxmlformats.org/officeDocument/2006/relationships/notesSlide" Target="../notesSlides/notesSlide208.xml"/><Relationship Id="rId1" Type="http://schemas.openxmlformats.org/officeDocument/2006/relationships/slideLayout" Target="../slideLayouts/slideLayout15.xml"/></Relationships>
</file>

<file path=ppt/slides/_rels/slide302.xml.rels><?xml version="1.0" encoding="UTF-8" standalone="yes"?>
<Relationships xmlns="http://schemas.openxmlformats.org/package/2006/relationships"><Relationship Id="rId2" Type="http://schemas.openxmlformats.org/officeDocument/2006/relationships/notesSlide" Target="../notesSlides/notesSlide209.xml"/><Relationship Id="rId1" Type="http://schemas.openxmlformats.org/officeDocument/2006/relationships/slideLayout" Target="../slideLayouts/slideLayout15.xml"/></Relationships>
</file>

<file path=ppt/slides/_rels/slide303.xml.rels><?xml version="1.0" encoding="UTF-8" standalone="yes"?>
<Relationships xmlns="http://schemas.openxmlformats.org/package/2006/relationships"><Relationship Id="rId2" Type="http://schemas.openxmlformats.org/officeDocument/2006/relationships/notesSlide" Target="../notesSlides/notesSlide210.xml"/><Relationship Id="rId1" Type="http://schemas.openxmlformats.org/officeDocument/2006/relationships/slideLayout" Target="../slideLayouts/slideLayout15.xml"/></Relationships>
</file>

<file path=ppt/slides/_rels/slide30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11.xml"/><Relationship Id="rId1" Type="http://schemas.openxmlformats.org/officeDocument/2006/relationships/slideLayout" Target="../slideLayouts/slideLayout15.xml"/><Relationship Id="rId4" Type="http://schemas.openxmlformats.org/officeDocument/2006/relationships/image" Target="../media/image66.png"/></Relationships>
</file>

<file path=ppt/slides/_rels/slide30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12.xml"/><Relationship Id="rId1" Type="http://schemas.openxmlformats.org/officeDocument/2006/relationships/slideLayout" Target="../slideLayouts/slideLayout15.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07.xml.rels><?xml version="1.0" encoding="UTF-8" standalone="yes"?>
<Relationships xmlns="http://schemas.openxmlformats.org/package/2006/relationships"><Relationship Id="rId2" Type="http://schemas.openxmlformats.org/officeDocument/2006/relationships/notesSlide" Target="../notesSlides/notesSlide213.xml"/><Relationship Id="rId1" Type="http://schemas.openxmlformats.org/officeDocument/2006/relationships/slideLayout" Target="../slideLayouts/slideLayout15.xml"/></Relationships>
</file>

<file path=ppt/slides/_rels/slide308.xml.rels><?xml version="1.0" encoding="UTF-8" standalone="yes"?>
<Relationships xmlns="http://schemas.openxmlformats.org/package/2006/relationships"><Relationship Id="rId2" Type="http://schemas.openxmlformats.org/officeDocument/2006/relationships/notesSlide" Target="../notesSlides/notesSlide214.xml"/><Relationship Id="rId1" Type="http://schemas.openxmlformats.org/officeDocument/2006/relationships/slideLayout" Target="../slideLayouts/slideLayout15.xml"/></Relationships>
</file>

<file path=ppt/slides/_rels/slide309.xml.rels><?xml version="1.0" encoding="UTF-8" standalone="yes"?>
<Relationships xmlns="http://schemas.openxmlformats.org/package/2006/relationships"><Relationship Id="rId2" Type="http://schemas.openxmlformats.org/officeDocument/2006/relationships/notesSlide" Target="../notesSlides/notesSlide215.xml"/><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_rels/slide310.xml.rels><?xml version="1.0" encoding="UTF-8" standalone="yes"?>
<Relationships xmlns="http://schemas.openxmlformats.org/package/2006/relationships"><Relationship Id="rId2" Type="http://schemas.openxmlformats.org/officeDocument/2006/relationships/notesSlide" Target="../notesSlides/notesSlide216.xml"/><Relationship Id="rId1" Type="http://schemas.openxmlformats.org/officeDocument/2006/relationships/slideLayout" Target="../slideLayouts/slideLayout15.xml"/></Relationships>
</file>

<file path=ppt/slides/_rels/slide311.xml.rels><?xml version="1.0" encoding="UTF-8" standalone="yes"?>
<Relationships xmlns="http://schemas.openxmlformats.org/package/2006/relationships"><Relationship Id="rId2" Type="http://schemas.openxmlformats.org/officeDocument/2006/relationships/notesSlide" Target="../notesSlides/notesSlide217.xml"/><Relationship Id="rId1" Type="http://schemas.openxmlformats.org/officeDocument/2006/relationships/slideLayout" Target="../slideLayouts/slideLayout15.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14.xml.rels><?xml version="1.0" encoding="UTF-8" standalone="yes"?>
<Relationships xmlns="http://schemas.openxmlformats.org/package/2006/relationships"><Relationship Id="rId2" Type="http://schemas.openxmlformats.org/officeDocument/2006/relationships/notesSlide" Target="../notesSlides/notesSlide218.xml"/><Relationship Id="rId1" Type="http://schemas.openxmlformats.org/officeDocument/2006/relationships/slideLayout" Target="../slideLayouts/slideLayout15.xml"/></Relationships>
</file>

<file path=ppt/slides/_rels/slide315.xml.rels><?xml version="1.0" encoding="UTF-8" standalone="yes"?>
<Relationships xmlns="http://schemas.openxmlformats.org/package/2006/relationships"><Relationship Id="rId2" Type="http://schemas.openxmlformats.org/officeDocument/2006/relationships/notesSlide" Target="../notesSlides/notesSlide219.xml"/><Relationship Id="rId1" Type="http://schemas.openxmlformats.org/officeDocument/2006/relationships/slideLayout" Target="../slideLayouts/slideLayout15.xml"/></Relationships>
</file>

<file path=ppt/slides/_rels/slide31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20.xml"/><Relationship Id="rId1" Type="http://schemas.openxmlformats.org/officeDocument/2006/relationships/slideLayout" Target="../slideLayouts/slideLayout15.xml"/><Relationship Id="rId4" Type="http://schemas.openxmlformats.org/officeDocument/2006/relationships/image" Target="../media/image69.png"/></Relationships>
</file>

<file path=ppt/slides/_rels/slide317.xml.rels><?xml version="1.0" encoding="UTF-8" standalone="yes"?>
<Relationships xmlns="http://schemas.openxmlformats.org/package/2006/relationships"><Relationship Id="rId2" Type="http://schemas.openxmlformats.org/officeDocument/2006/relationships/notesSlide" Target="../notesSlides/notesSlide221.xml"/><Relationship Id="rId1" Type="http://schemas.openxmlformats.org/officeDocument/2006/relationships/slideLayout" Target="../slideLayouts/slideLayout15.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19.xml.rels><?xml version="1.0" encoding="UTF-8" standalone="yes"?>
<Relationships xmlns="http://schemas.openxmlformats.org/package/2006/relationships"><Relationship Id="rId2" Type="http://schemas.openxmlformats.org/officeDocument/2006/relationships/notesSlide" Target="../notesSlides/notesSlide222.xml"/><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0.xml.rels><?xml version="1.0" encoding="UTF-8" standalone="yes"?>
<Relationships xmlns="http://schemas.openxmlformats.org/package/2006/relationships"><Relationship Id="rId2" Type="http://schemas.openxmlformats.org/officeDocument/2006/relationships/notesSlide" Target="../notesSlides/notesSlide223.xml"/><Relationship Id="rId1" Type="http://schemas.openxmlformats.org/officeDocument/2006/relationships/slideLayout" Target="../slideLayouts/slideLayout15.xml"/></Relationships>
</file>

<file path=ppt/slides/_rels/slide321.xml.rels><?xml version="1.0" encoding="UTF-8" standalone="yes"?>
<Relationships xmlns="http://schemas.openxmlformats.org/package/2006/relationships"><Relationship Id="rId2" Type="http://schemas.openxmlformats.org/officeDocument/2006/relationships/notesSlide" Target="../notesSlides/notesSlide224.xml"/><Relationship Id="rId1" Type="http://schemas.openxmlformats.org/officeDocument/2006/relationships/slideLayout" Target="../slideLayouts/slideLayout15.xml"/></Relationships>
</file>

<file path=ppt/slides/_rels/slide322.xml.rels><?xml version="1.0" encoding="UTF-8" standalone="yes"?>
<Relationships xmlns="http://schemas.openxmlformats.org/package/2006/relationships"><Relationship Id="rId2" Type="http://schemas.openxmlformats.org/officeDocument/2006/relationships/notesSlide" Target="../notesSlides/notesSlide225.xml"/><Relationship Id="rId1" Type="http://schemas.openxmlformats.org/officeDocument/2006/relationships/slideLayout" Target="../slideLayouts/slideLayout15.xml"/></Relationships>
</file>

<file path=ppt/slides/_rels/slide32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26.xml"/><Relationship Id="rId1" Type="http://schemas.openxmlformats.org/officeDocument/2006/relationships/slideLayout" Target="../slideLayouts/slideLayout15.xml"/></Relationships>
</file>

<file path=ppt/slides/_rels/slide324.xml.rels><?xml version="1.0" encoding="UTF-8" standalone="yes"?>
<Relationships xmlns="http://schemas.openxmlformats.org/package/2006/relationships"><Relationship Id="rId2" Type="http://schemas.openxmlformats.org/officeDocument/2006/relationships/notesSlide" Target="../notesSlides/notesSlide227.xml"/><Relationship Id="rId1" Type="http://schemas.openxmlformats.org/officeDocument/2006/relationships/slideLayout" Target="../slideLayouts/slideLayout15.xml"/></Relationships>
</file>

<file path=ppt/slides/_rels/slide32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28.xml"/><Relationship Id="rId1" Type="http://schemas.openxmlformats.org/officeDocument/2006/relationships/slideLayout" Target="../slideLayouts/slideLayout15.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2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29.xml"/><Relationship Id="rId1" Type="http://schemas.openxmlformats.org/officeDocument/2006/relationships/slideLayout" Target="../slideLayouts/slideLayout15.xml"/></Relationships>
</file>

<file path=ppt/slides/_rels/slide328.xml.rels><?xml version="1.0" encoding="UTF-8" standalone="yes"?>
<Relationships xmlns="http://schemas.openxmlformats.org/package/2006/relationships"><Relationship Id="rId2" Type="http://schemas.openxmlformats.org/officeDocument/2006/relationships/notesSlide" Target="../notesSlides/notesSlide230.xml"/><Relationship Id="rId1" Type="http://schemas.openxmlformats.org/officeDocument/2006/relationships/slideLayout" Target="../slideLayouts/slideLayout15.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3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31.xml"/><Relationship Id="rId1" Type="http://schemas.openxmlformats.org/officeDocument/2006/relationships/slideLayout" Target="../slideLayouts/slideLayout15.xml"/></Relationships>
</file>

<file path=ppt/slides/_rels/slide331.xml.rels><?xml version="1.0" encoding="UTF-8" standalone="yes"?>
<Relationships xmlns="http://schemas.openxmlformats.org/package/2006/relationships"><Relationship Id="rId2" Type="http://schemas.openxmlformats.org/officeDocument/2006/relationships/notesSlide" Target="../notesSlides/notesSlide232.xml"/><Relationship Id="rId1" Type="http://schemas.openxmlformats.org/officeDocument/2006/relationships/slideLayout" Target="../slideLayouts/slideLayout15.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33.xml.rels><?xml version="1.0" encoding="UTF-8" standalone="yes"?>
<Relationships xmlns="http://schemas.openxmlformats.org/package/2006/relationships"><Relationship Id="rId2" Type="http://schemas.openxmlformats.org/officeDocument/2006/relationships/notesSlide" Target="../notesSlides/notesSlide233.xml"/><Relationship Id="rId1" Type="http://schemas.openxmlformats.org/officeDocument/2006/relationships/slideLayout" Target="../slideLayouts/slideLayout15.xml"/></Relationships>
</file>

<file path=ppt/slides/_rels/slide334.xml.rels><?xml version="1.0" encoding="UTF-8" standalone="yes"?>
<Relationships xmlns="http://schemas.openxmlformats.org/package/2006/relationships"><Relationship Id="rId2" Type="http://schemas.openxmlformats.org/officeDocument/2006/relationships/notesSlide" Target="../notesSlides/notesSlide234.xml"/><Relationship Id="rId1" Type="http://schemas.openxmlformats.org/officeDocument/2006/relationships/slideLayout" Target="../slideLayouts/slideLayout15.xml"/></Relationships>
</file>

<file path=ppt/slides/_rels/slide335.xml.rels><?xml version="1.0" encoding="UTF-8" standalone="yes"?>
<Relationships xmlns="http://schemas.openxmlformats.org/package/2006/relationships"><Relationship Id="rId2" Type="http://schemas.openxmlformats.org/officeDocument/2006/relationships/notesSlide" Target="../notesSlides/notesSlide235.xml"/><Relationship Id="rId1" Type="http://schemas.openxmlformats.org/officeDocument/2006/relationships/slideLayout" Target="../slideLayouts/slideLayout15.xml"/></Relationships>
</file>

<file path=ppt/slides/_rels/slide33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36.xml"/><Relationship Id="rId1" Type="http://schemas.openxmlformats.org/officeDocument/2006/relationships/slideLayout" Target="../slideLayouts/slideLayout15.xml"/><Relationship Id="rId4" Type="http://schemas.openxmlformats.org/officeDocument/2006/relationships/image" Target="../media/image75.png"/></Relationships>
</file>

<file path=ppt/slides/_rels/slide337.xml.rels><?xml version="1.0" encoding="UTF-8" standalone="yes"?>
<Relationships xmlns="http://schemas.openxmlformats.org/package/2006/relationships"><Relationship Id="rId2" Type="http://schemas.openxmlformats.org/officeDocument/2006/relationships/notesSlide" Target="../notesSlides/notesSlide237.xml"/><Relationship Id="rId1" Type="http://schemas.openxmlformats.org/officeDocument/2006/relationships/slideLayout" Target="../slideLayouts/slideLayout15.xml"/></Relationships>
</file>

<file path=ppt/slides/_rels/slide33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5.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15.xml"/><Relationship Id="rId5" Type="http://schemas.openxmlformats.org/officeDocument/2006/relationships/image" Target="../media/image8.png"/><Relationship Id="rId4" Type="http://schemas.openxmlformats.org/officeDocument/2006/relationships/image" Target="../media/image7.png"/></Relationships>
</file>

<file path=ppt/slides/_rels/slide340.xml.rels><?xml version="1.0" encoding="UTF-8" standalone="yes"?>
<Relationships xmlns="http://schemas.openxmlformats.org/package/2006/relationships"><Relationship Id="rId2" Type="http://schemas.openxmlformats.org/officeDocument/2006/relationships/notesSlide" Target="../notesSlides/notesSlide238.xml"/><Relationship Id="rId1" Type="http://schemas.openxmlformats.org/officeDocument/2006/relationships/slideLayout" Target="../slideLayouts/slideLayout15.xml"/></Relationships>
</file>

<file path=ppt/slides/_rels/slide341.xml.rels><?xml version="1.0" encoding="UTF-8" standalone="yes"?>
<Relationships xmlns="http://schemas.openxmlformats.org/package/2006/relationships"><Relationship Id="rId2" Type="http://schemas.openxmlformats.org/officeDocument/2006/relationships/notesSlide" Target="../notesSlides/notesSlide239.xml"/><Relationship Id="rId1" Type="http://schemas.openxmlformats.org/officeDocument/2006/relationships/slideLayout" Target="../slideLayouts/slideLayout15.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4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40.xml"/><Relationship Id="rId1" Type="http://schemas.openxmlformats.org/officeDocument/2006/relationships/slideLayout" Target="../slideLayouts/slideLayout15.xml"/></Relationships>
</file>

<file path=ppt/slides/_rels/slide344.xml.rels><?xml version="1.0" encoding="UTF-8" standalone="yes"?>
<Relationships xmlns="http://schemas.openxmlformats.org/package/2006/relationships"><Relationship Id="rId2" Type="http://schemas.openxmlformats.org/officeDocument/2006/relationships/notesSlide" Target="../notesSlides/notesSlide241.xml"/><Relationship Id="rId1" Type="http://schemas.openxmlformats.org/officeDocument/2006/relationships/slideLayout" Target="../slideLayouts/slideLayout15.xml"/></Relationships>
</file>

<file path=ppt/slides/_rels/slide345.xml.rels><?xml version="1.0" encoding="UTF-8" standalone="yes"?>
<Relationships xmlns="http://schemas.openxmlformats.org/package/2006/relationships"><Relationship Id="rId2" Type="http://schemas.openxmlformats.org/officeDocument/2006/relationships/notesSlide" Target="../notesSlides/notesSlide242.xml"/><Relationship Id="rId1" Type="http://schemas.openxmlformats.org/officeDocument/2006/relationships/slideLayout" Target="../slideLayouts/slideLayout15.xml"/></Relationships>
</file>

<file path=ppt/slides/_rels/slide346.xml.rels><?xml version="1.0" encoding="UTF-8" standalone="yes"?>
<Relationships xmlns="http://schemas.openxmlformats.org/package/2006/relationships"><Relationship Id="rId2" Type="http://schemas.openxmlformats.org/officeDocument/2006/relationships/notesSlide" Target="../notesSlides/notesSlide243.xml"/><Relationship Id="rId1" Type="http://schemas.openxmlformats.org/officeDocument/2006/relationships/slideLayout" Target="../slideLayouts/slideLayout15.xml"/></Relationships>
</file>

<file path=ppt/slides/_rels/slide347.xml.rels><?xml version="1.0" encoding="UTF-8" standalone="yes"?>
<Relationships xmlns="http://schemas.openxmlformats.org/package/2006/relationships"><Relationship Id="rId2" Type="http://schemas.openxmlformats.org/officeDocument/2006/relationships/notesSlide" Target="../notesSlides/notesSlide244.xml"/><Relationship Id="rId1" Type="http://schemas.openxmlformats.org/officeDocument/2006/relationships/slideLayout" Target="../slideLayouts/slideLayout15.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49.xml.rels><?xml version="1.0" encoding="UTF-8" standalone="yes"?>
<Relationships xmlns="http://schemas.openxmlformats.org/package/2006/relationships"><Relationship Id="rId2" Type="http://schemas.openxmlformats.org/officeDocument/2006/relationships/notesSlide" Target="../notesSlides/notesSlide245.xml"/><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35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46.xml"/><Relationship Id="rId1" Type="http://schemas.openxmlformats.org/officeDocument/2006/relationships/slideLayout" Target="../slideLayouts/slideLayout15.xml"/></Relationships>
</file>

<file path=ppt/slides/_rels/slide35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47.xml"/><Relationship Id="rId1" Type="http://schemas.openxmlformats.org/officeDocument/2006/relationships/slideLayout" Target="../slideLayouts/slideLayout15.xml"/></Relationships>
</file>

<file path=ppt/slides/_rels/slide35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48.xml"/><Relationship Id="rId1" Type="http://schemas.openxmlformats.org/officeDocument/2006/relationships/slideLayout" Target="../slideLayouts/slideLayout15.xml"/><Relationship Id="rId4" Type="http://schemas.openxmlformats.org/officeDocument/2006/relationships/image" Target="../media/image80.png"/></Relationships>
</file>

<file path=ppt/slides/_rels/slide353.xml.rels><?xml version="1.0" encoding="UTF-8" standalone="yes"?>
<Relationships xmlns="http://schemas.openxmlformats.org/package/2006/relationships"><Relationship Id="rId2" Type="http://schemas.openxmlformats.org/officeDocument/2006/relationships/notesSlide" Target="../notesSlides/notesSlide249.xml"/><Relationship Id="rId1" Type="http://schemas.openxmlformats.org/officeDocument/2006/relationships/slideLayout" Target="../slideLayouts/slideLayout15.xml"/></Relationships>
</file>

<file path=ppt/slides/_rels/slide354.xml.rels><?xml version="1.0" encoding="UTF-8" standalone="yes"?>
<Relationships xmlns="http://schemas.openxmlformats.org/package/2006/relationships"><Relationship Id="rId2" Type="http://schemas.openxmlformats.org/officeDocument/2006/relationships/notesSlide" Target="../notesSlides/notesSlide250.xml"/><Relationship Id="rId1" Type="http://schemas.openxmlformats.org/officeDocument/2006/relationships/slideLayout" Target="../slideLayouts/slideLayout15.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56.xml.rels><?xml version="1.0" encoding="UTF-8" standalone="yes"?>
<Relationships xmlns="http://schemas.openxmlformats.org/package/2006/relationships"><Relationship Id="rId2" Type="http://schemas.openxmlformats.org/officeDocument/2006/relationships/notesSlide" Target="../notesSlides/notesSlide251.xml"/><Relationship Id="rId1" Type="http://schemas.openxmlformats.org/officeDocument/2006/relationships/slideLayout" Target="../slideLayouts/slideLayout15.xml"/></Relationships>
</file>

<file path=ppt/slides/_rels/slide35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52.xml"/><Relationship Id="rId1" Type="http://schemas.openxmlformats.org/officeDocument/2006/relationships/slideLayout" Target="../slideLayouts/slideLayout15.xml"/></Relationships>
</file>

<file path=ppt/slides/_rels/slide358.xml.rels><?xml version="1.0" encoding="UTF-8" standalone="yes"?>
<Relationships xmlns="http://schemas.openxmlformats.org/package/2006/relationships"><Relationship Id="rId3" Type="http://schemas.openxmlformats.org/officeDocument/2006/relationships/hyperlink" Target="https://www.thymeleaf.org/" TargetMode="External"/><Relationship Id="rId2" Type="http://schemas.openxmlformats.org/officeDocument/2006/relationships/notesSlide" Target="../notesSlides/notesSlide253.xml"/><Relationship Id="rId1" Type="http://schemas.openxmlformats.org/officeDocument/2006/relationships/slideLayout" Target="../slideLayouts/slideLayout15.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360.xml.rels><?xml version="1.0" encoding="UTF-8" standalone="yes"?>
<Relationships xmlns="http://schemas.openxmlformats.org/package/2006/relationships"><Relationship Id="rId2" Type="http://schemas.openxmlformats.org/officeDocument/2006/relationships/notesSlide" Target="../notesSlides/notesSlide254.xml"/><Relationship Id="rId1" Type="http://schemas.openxmlformats.org/officeDocument/2006/relationships/slideLayout" Target="../slideLayouts/slideLayout15.xml"/></Relationships>
</file>

<file path=ppt/slides/_rels/slide361.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55.xml"/><Relationship Id="rId1" Type="http://schemas.openxmlformats.org/officeDocument/2006/relationships/slideLayout" Target="../slideLayouts/slideLayout15.xml"/></Relationships>
</file>

<file path=ppt/slides/_rels/slide362.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256.xml"/><Relationship Id="rId1" Type="http://schemas.openxmlformats.org/officeDocument/2006/relationships/slideLayout" Target="../slideLayouts/slideLayout15.xml"/></Relationships>
</file>

<file path=ppt/slides/_rels/slide363.xml.rels><?xml version="1.0" encoding="UTF-8" standalone="yes"?>
<Relationships xmlns="http://schemas.openxmlformats.org/package/2006/relationships"><Relationship Id="rId2" Type="http://schemas.openxmlformats.org/officeDocument/2006/relationships/notesSlide" Target="../notesSlides/notesSlide257.xml"/><Relationship Id="rId1" Type="http://schemas.openxmlformats.org/officeDocument/2006/relationships/slideLayout" Target="../slideLayouts/slideLayout15.xml"/></Relationships>
</file>

<file path=ppt/slides/_rels/slide364.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258.xml"/><Relationship Id="rId1" Type="http://schemas.openxmlformats.org/officeDocument/2006/relationships/slideLayout" Target="../slideLayouts/slideLayout15.xml"/></Relationships>
</file>

<file path=ppt/slides/_rels/slide365.xml.rels><?xml version="1.0" encoding="UTF-8" standalone="yes"?>
<Relationships xmlns="http://schemas.openxmlformats.org/package/2006/relationships"><Relationship Id="rId2" Type="http://schemas.openxmlformats.org/officeDocument/2006/relationships/notesSlide" Target="../notesSlides/notesSlide259.xml"/><Relationship Id="rId1" Type="http://schemas.openxmlformats.org/officeDocument/2006/relationships/slideLayout" Target="../slideLayouts/slideLayout15.xml"/></Relationships>
</file>

<file path=ppt/slides/_rels/slide366.xml.rels><?xml version="1.0" encoding="UTF-8" standalone="yes"?>
<Relationships xmlns="http://schemas.openxmlformats.org/package/2006/relationships"><Relationship Id="rId2" Type="http://schemas.openxmlformats.org/officeDocument/2006/relationships/notesSlide" Target="../notesSlides/notesSlide260.xml"/><Relationship Id="rId1" Type="http://schemas.openxmlformats.org/officeDocument/2006/relationships/slideLayout" Target="../slideLayouts/slideLayout15.xml"/></Relationships>
</file>

<file path=ppt/slides/_rels/slide367.xml.rels><?xml version="1.0" encoding="UTF-8" standalone="yes"?>
<Relationships xmlns="http://schemas.openxmlformats.org/package/2006/relationships"><Relationship Id="rId2" Type="http://schemas.openxmlformats.org/officeDocument/2006/relationships/notesSlide" Target="../notesSlides/notesSlide261.xml"/><Relationship Id="rId1" Type="http://schemas.openxmlformats.org/officeDocument/2006/relationships/slideLayout" Target="../slideLayouts/slideLayout15.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69.xml.rels><?xml version="1.0" encoding="UTF-8" standalone="yes"?>
<Relationships xmlns="http://schemas.openxmlformats.org/package/2006/relationships"><Relationship Id="rId2" Type="http://schemas.openxmlformats.org/officeDocument/2006/relationships/notesSlide" Target="../notesSlides/notesSlide262.xml"/><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72.xml.rels><?xml version="1.0" encoding="UTF-8" standalone="yes"?>
<Relationships xmlns="http://schemas.openxmlformats.org/package/2006/relationships"><Relationship Id="rId2" Type="http://schemas.openxmlformats.org/officeDocument/2006/relationships/notesSlide" Target="../notesSlides/notesSlide263.xml"/><Relationship Id="rId1" Type="http://schemas.openxmlformats.org/officeDocument/2006/relationships/slideLayout" Target="../slideLayouts/slideLayout15.xml"/></Relationships>
</file>

<file path=ppt/slides/_rels/slide373.xml.rels><?xml version="1.0" encoding="UTF-8" standalone="yes"?>
<Relationships xmlns="http://schemas.openxmlformats.org/package/2006/relationships"><Relationship Id="rId2" Type="http://schemas.openxmlformats.org/officeDocument/2006/relationships/notesSlide" Target="../notesSlides/notesSlide264.xml"/><Relationship Id="rId1" Type="http://schemas.openxmlformats.org/officeDocument/2006/relationships/slideLayout" Target="../slideLayouts/slideLayout15.xml"/></Relationships>
</file>

<file path=ppt/slides/_rels/slide374.xml.rels><?xml version="1.0" encoding="UTF-8" standalone="yes"?>
<Relationships xmlns="http://schemas.openxmlformats.org/package/2006/relationships"><Relationship Id="rId2" Type="http://schemas.openxmlformats.org/officeDocument/2006/relationships/notesSlide" Target="../notesSlides/notesSlide265.xml"/><Relationship Id="rId1" Type="http://schemas.openxmlformats.org/officeDocument/2006/relationships/slideLayout" Target="../slideLayouts/slideLayout15.xml"/></Relationships>
</file>

<file path=ppt/slides/_rels/slide375.xml.rels><?xml version="1.0" encoding="UTF-8" standalone="yes"?>
<Relationships xmlns="http://schemas.openxmlformats.org/package/2006/relationships"><Relationship Id="rId2" Type="http://schemas.openxmlformats.org/officeDocument/2006/relationships/notesSlide" Target="../notesSlides/notesSlide266.xml"/><Relationship Id="rId1" Type="http://schemas.openxmlformats.org/officeDocument/2006/relationships/slideLayout" Target="../slideLayouts/slideLayout15.xml"/></Relationships>
</file>

<file path=ppt/slides/_rels/slide376.xml.rels><?xml version="1.0" encoding="UTF-8" standalone="yes"?>
<Relationships xmlns="http://schemas.openxmlformats.org/package/2006/relationships"><Relationship Id="rId2" Type="http://schemas.openxmlformats.org/officeDocument/2006/relationships/notesSlide" Target="../notesSlides/notesSlide267.xml"/><Relationship Id="rId1" Type="http://schemas.openxmlformats.org/officeDocument/2006/relationships/slideLayout" Target="../slideLayouts/slideLayout15.xml"/></Relationships>
</file>

<file path=ppt/slides/_rels/slide377.xml.rels><?xml version="1.0" encoding="UTF-8" standalone="yes"?>
<Relationships xmlns="http://schemas.openxmlformats.org/package/2006/relationships"><Relationship Id="rId2" Type="http://schemas.openxmlformats.org/officeDocument/2006/relationships/notesSlide" Target="../notesSlides/notesSlide268.xml"/><Relationship Id="rId1" Type="http://schemas.openxmlformats.org/officeDocument/2006/relationships/slideLayout" Target="../slideLayouts/slideLayout15.xml"/></Relationships>
</file>

<file path=ppt/slides/_rels/slide378.xml.rels><?xml version="1.0" encoding="UTF-8" standalone="yes"?>
<Relationships xmlns="http://schemas.openxmlformats.org/package/2006/relationships"><Relationship Id="rId2" Type="http://schemas.openxmlformats.org/officeDocument/2006/relationships/notesSlide" Target="../notesSlides/notesSlide269.xml"/><Relationship Id="rId1" Type="http://schemas.openxmlformats.org/officeDocument/2006/relationships/slideLayout" Target="../slideLayouts/slideLayout15.xml"/></Relationships>
</file>

<file path=ppt/slides/_rels/slide379.xml.rels><?xml version="1.0" encoding="UTF-8" standalone="yes"?>
<Relationships xmlns="http://schemas.openxmlformats.org/package/2006/relationships"><Relationship Id="rId2" Type="http://schemas.openxmlformats.org/officeDocument/2006/relationships/notesSlide" Target="../notesSlides/notesSlide270.xml"/><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380.xml.rels><?xml version="1.0" encoding="UTF-8" standalone="yes"?>
<Relationships xmlns="http://schemas.openxmlformats.org/package/2006/relationships"><Relationship Id="rId2" Type="http://schemas.openxmlformats.org/officeDocument/2006/relationships/notesSlide" Target="../notesSlides/notesSlide271.xml"/><Relationship Id="rId1" Type="http://schemas.openxmlformats.org/officeDocument/2006/relationships/slideLayout" Target="../slideLayouts/slideLayout15.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82.xml.rels><?xml version="1.0" encoding="UTF-8" standalone="yes"?>
<Relationships xmlns="http://schemas.openxmlformats.org/package/2006/relationships"><Relationship Id="rId2" Type="http://schemas.openxmlformats.org/officeDocument/2006/relationships/notesSlide" Target="../notesSlides/notesSlide272.xml"/><Relationship Id="rId1" Type="http://schemas.openxmlformats.org/officeDocument/2006/relationships/slideLayout" Target="../slideLayouts/slideLayout15.xml"/></Relationships>
</file>

<file path=ppt/slides/_rels/slide383.xml.rels><?xml version="1.0" encoding="UTF-8" standalone="yes"?>
<Relationships xmlns="http://schemas.openxmlformats.org/package/2006/relationships"><Relationship Id="rId2" Type="http://schemas.openxmlformats.org/officeDocument/2006/relationships/notesSlide" Target="../notesSlides/notesSlide273.xml"/><Relationship Id="rId1" Type="http://schemas.openxmlformats.org/officeDocument/2006/relationships/slideLayout" Target="../slideLayouts/slideLayout15.xml"/></Relationships>
</file>

<file path=ppt/slides/_rels/slide384.xml.rels><?xml version="1.0" encoding="UTF-8" standalone="yes"?>
<Relationships xmlns="http://schemas.openxmlformats.org/package/2006/relationships"><Relationship Id="rId2" Type="http://schemas.openxmlformats.org/officeDocument/2006/relationships/notesSlide" Target="../notesSlides/notesSlide274.xml"/><Relationship Id="rId1" Type="http://schemas.openxmlformats.org/officeDocument/2006/relationships/slideLayout" Target="../slideLayouts/slideLayout15.xml"/></Relationships>
</file>

<file path=ppt/slides/_rels/slide385.xml.rels><?xml version="1.0" encoding="UTF-8" standalone="yes"?>
<Relationships xmlns="http://schemas.openxmlformats.org/package/2006/relationships"><Relationship Id="rId2" Type="http://schemas.openxmlformats.org/officeDocument/2006/relationships/notesSlide" Target="../notesSlides/notesSlide275.xml"/><Relationship Id="rId1" Type="http://schemas.openxmlformats.org/officeDocument/2006/relationships/slideLayout" Target="../slideLayouts/slideLayout15.xml"/></Relationships>
</file>

<file path=ppt/slides/_rels/slide386.xml.rels><?xml version="1.0" encoding="UTF-8" standalone="yes"?>
<Relationships xmlns="http://schemas.openxmlformats.org/package/2006/relationships"><Relationship Id="rId2" Type="http://schemas.openxmlformats.org/officeDocument/2006/relationships/notesSlide" Target="../notesSlides/notesSlide276.xml"/><Relationship Id="rId1" Type="http://schemas.openxmlformats.org/officeDocument/2006/relationships/slideLayout" Target="../slideLayouts/slideLayout15.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88.xml.rels><?xml version="1.0" encoding="UTF-8" standalone="yes"?>
<Relationships xmlns="http://schemas.openxmlformats.org/package/2006/relationships"><Relationship Id="rId2" Type="http://schemas.openxmlformats.org/officeDocument/2006/relationships/notesSlide" Target="../notesSlides/notesSlide277.xml"/><Relationship Id="rId1" Type="http://schemas.openxmlformats.org/officeDocument/2006/relationships/slideLayout" Target="../slideLayouts/slideLayout15.xml"/></Relationships>
</file>

<file path=ppt/slides/_rels/slide389.xml.rels><?xml version="1.0" encoding="UTF-8" standalone="yes"?>
<Relationships xmlns="http://schemas.openxmlformats.org/package/2006/relationships"><Relationship Id="rId2" Type="http://schemas.openxmlformats.org/officeDocument/2006/relationships/notesSlide" Target="../notesSlides/notesSlide278.xml"/><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390.xml.rels><?xml version="1.0" encoding="UTF-8" standalone="yes"?>
<Relationships xmlns="http://schemas.openxmlformats.org/package/2006/relationships"><Relationship Id="rId2" Type="http://schemas.openxmlformats.org/officeDocument/2006/relationships/notesSlide" Target="../notesSlides/notesSlide279.xml"/><Relationship Id="rId1" Type="http://schemas.openxmlformats.org/officeDocument/2006/relationships/slideLayout" Target="../slideLayouts/slideLayout15.xml"/></Relationships>
</file>

<file path=ppt/slides/_rels/slide391.xml.rels><?xml version="1.0" encoding="UTF-8" standalone="yes"?>
<Relationships xmlns="http://schemas.openxmlformats.org/package/2006/relationships"><Relationship Id="rId2" Type="http://schemas.openxmlformats.org/officeDocument/2006/relationships/notesSlide" Target="../notesSlides/notesSlide280.xml"/><Relationship Id="rId1" Type="http://schemas.openxmlformats.org/officeDocument/2006/relationships/slideLayout" Target="../slideLayouts/slideLayout15.xml"/></Relationships>
</file>

<file path=ppt/slides/_rels/slide392.xml.rels><?xml version="1.0" encoding="UTF-8" standalone="yes"?>
<Relationships xmlns="http://schemas.openxmlformats.org/package/2006/relationships"><Relationship Id="rId2" Type="http://schemas.openxmlformats.org/officeDocument/2006/relationships/notesSlide" Target="../notesSlides/notesSlide281.xml"/><Relationship Id="rId1" Type="http://schemas.openxmlformats.org/officeDocument/2006/relationships/slideLayout" Target="../slideLayouts/slideLayout15.xml"/></Relationships>
</file>

<file path=ppt/slides/_rels/slide393.xml.rels><?xml version="1.0" encoding="UTF-8" standalone="yes"?>
<Relationships xmlns="http://schemas.openxmlformats.org/package/2006/relationships"><Relationship Id="rId2" Type="http://schemas.openxmlformats.org/officeDocument/2006/relationships/notesSlide" Target="../notesSlides/notesSlide282.xml"/><Relationship Id="rId1" Type="http://schemas.openxmlformats.org/officeDocument/2006/relationships/slideLayout" Target="../slideLayouts/slideLayout15.xml"/></Relationships>
</file>

<file path=ppt/slides/_rels/slide394.xml.rels><?xml version="1.0" encoding="UTF-8" standalone="yes"?>
<Relationships xmlns="http://schemas.openxmlformats.org/package/2006/relationships"><Relationship Id="rId2" Type="http://schemas.openxmlformats.org/officeDocument/2006/relationships/notesSlide" Target="../notesSlides/notesSlide283.xml"/><Relationship Id="rId1" Type="http://schemas.openxmlformats.org/officeDocument/2006/relationships/slideLayout" Target="../slideLayouts/slideLayout15.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96.xml.rels><?xml version="1.0" encoding="UTF-8" standalone="yes"?>
<Relationships xmlns="http://schemas.openxmlformats.org/package/2006/relationships"><Relationship Id="rId2" Type="http://schemas.openxmlformats.org/officeDocument/2006/relationships/notesSlide" Target="../notesSlides/notesSlide284.xml"/><Relationship Id="rId1" Type="http://schemas.openxmlformats.org/officeDocument/2006/relationships/slideLayout" Target="../slideLayouts/slideLayout15.xml"/></Relationships>
</file>

<file path=ppt/slides/_rels/slide397.xml.rels><?xml version="1.0" encoding="UTF-8" standalone="yes"?>
<Relationships xmlns="http://schemas.openxmlformats.org/package/2006/relationships"><Relationship Id="rId2" Type="http://schemas.openxmlformats.org/officeDocument/2006/relationships/notesSlide" Target="../notesSlides/notesSlide285.xml"/><Relationship Id="rId1" Type="http://schemas.openxmlformats.org/officeDocument/2006/relationships/slideLayout" Target="../slideLayouts/slideLayout15.xml"/></Relationships>
</file>

<file path=ppt/slides/_rels/slide39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286.xml"/><Relationship Id="rId1" Type="http://schemas.openxmlformats.org/officeDocument/2006/relationships/slideLayout" Target="../slideLayouts/slideLayout15.xml"/><Relationship Id="rId4" Type="http://schemas.openxmlformats.org/officeDocument/2006/relationships/image" Target="../media/image86.png"/></Relationships>
</file>

<file path=ppt/slides/_rels/slide399.xml.rels><?xml version="1.0" encoding="UTF-8" standalone="yes"?>
<Relationships xmlns="http://schemas.openxmlformats.org/package/2006/relationships"><Relationship Id="rId2" Type="http://schemas.openxmlformats.org/officeDocument/2006/relationships/notesSlide" Target="../notesSlides/notesSlide287.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00.xml.rels><?xml version="1.0" encoding="UTF-8" standalone="yes"?>
<Relationships xmlns="http://schemas.openxmlformats.org/package/2006/relationships"><Relationship Id="rId2" Type="http://schemas.openxmlformats.org/officeDocument/2006/relationships/notesSlide" Target="../notesSlides/notesSlide288.xml"/><Relationship Id="rId1" Type="http://schemas.openxmlformats.org/officeDocument/2006/relationships/slideLayout" Target="../slideLayouts/slideLayout15.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02.xml.rels><?xml version="1.0" encoding="UTF-8" standalone="yes"?>
<Relationships xmlns="http://schemas.openxmlformats.org/package/2006/relationships"><Relationship Id="rId2" Type="http://schemas.openxmlformats.org/officeDocument/2006/relationships/notesSlide" Target="../notesSlides/notesSlide289.xml"/><Relationship Id="rId1" Type="http://schemas.openxmlformats.org/officeDocument/2006/relationships/slideLayout" Target="../slideLayouts/slideLayout15.xml"/></Relationships>
</file>

<file path=ppt/slides/_rels/slide403.xml.rels><?xml version="1.0" encoding="UTF-8" standalone="yes"?>
<Relationships xmlns="http://schemas.openxmlformats.org/package/2006/relationships"><Relationship Id="rId2" Type="http://schemas.openxmlformats.org/officeDocument/2006/relationships/notesSlide" Target="../notesSlides/notesSlide290.xml"/><Relationship Id="rId1" Type="http://schemas.openxmlformats.org/officeDocument/2006/relationships/slideLayout" Target="../slideLayouts/slideLayout15.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06.xml.rels><?xml version="1.0" encoding="UTF-8" standalone="yes"?>
<Relationships xmlns="http://schemas.openxmlformats.org/package/2006/relationships"><Relationship Id="rId2" Type="http://schemas.openxmlformats.org/officeDocument/2006/relationships/notesSlide" Target="../notesSlides/notesSlide291.xml"/><Relationship Id="rId1" Type="http://schemas.openxmlformats.org/officeDocument/2006/relationships/slideLayout" Target="../slideLayouts/slideLayout15.xml"/></Relationships>
</file>

<file path=ppt/slides/_rels/slide407.xml.rels><?xml version="1.0" encoding="UTF-8" standalone="yes"?>
<Relationships xmlns="http://schemas.openxmlformats.org/package/2006/relationships"><Relationship Id="rId2" Type="http://schemas.openxmlformats.org/officeDocument/2006/relationships/notesSlide" Target="../notesSlides/notesSlide292.xml"/><Relationship Id="rId1" Type="http://schemas.openxmlformats.org/officeDocument/2006/relationships/slideLayout" Target="../slideLayouts/slideLayout15.xml"/></Relationships>
</file>

<file path=ppt/slides/_rels/slide408.xml.rels><?xml version="1.0" encoding="UTF-8" standalone="yes"?>
<Relationships xmlns="http://schemas.openxmlformats.org/package/2006/relationships"><Relationship Id="rId2" Type="http://schemas.openxmlformats.org/officeDocument/2006/relationships/notesSlide" Target="../notesSlides/notesSlide293.xml"/><Relationship Id="rId1" Type="http://schemas.openxmlformats.org/officeDocument/2006/relationships/slideLayout" Target="../slideLayouts/slideLayout15.xml"/></Relationships>
</file>

<file path=ppt/slides/_rels/slide409.xml.rels><?xml version="1.0" encoding="UTF-8" standalone="yes"?>
<Relationships xmlns="http://schemas.openxmlformats.org/package/2006/relationships"><Relationship Id="rId2" Type="http://schemas.openxmlformats.org/officeDocument/2006/relationships/notesSlide" Target="../notesSlides/notesSlide294.xml"/><Relationship Id="rId1" Type="http://schemas.openxmlformats.org/officeDocument/2006/relationships/slideLayout" Target="../slideLayouts/slideLayout15.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410.xml.rels><?xml version="1.0" encoding="UTF-8" standalone="yes"?>
<Relationships xmlns="http://schemas.openxmlformats.org/package/2006/relationships"><Relationship Id="rId2" Type="http://schemas.openxmlformats.org/officeDocument/2006/relationships/notesSlide" Target="../notesSlides/notesSlide295.xml"/><Relationship Id="rId1" Type="http://schemas.openxmlformats.org/officeDocument/2006/relationships/slideLayout" Target="../slideLayouts/slideLayout15.xml"/></Relationships>
</file>

<file path=ppt/slides/_rels/slide411.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296.xml"/><Relationship Id="rId1" Type="http://schemas.openxmlformats.org/officeDocument/2006/relationships/slideLayout" Target="../slideLayouts/slideLayout15.xml"/></Relationships>
</file>

<file path=ppt/slides/_rels/slide412.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297.xml"/><Relationship Id="rId1" Type="http://schemas.openxmlformats.org/officeDocument/2006/relationships/slideLayout" Target="../slideLayouts/slideLayout15.xml"/></Relationships>
</file>

<file path=ppt/slides/_rels/slide413.xml.rels><?xml version="1.0" encoding="UTF-8" standalone="yes"?>
<Relationships xmlns="http://schemas.openxmlformats.org/package/2006/relationships"><Relationship Id="rId2" Type="http://schemas.openxmlformats.org/officeDocument/2006/relationships/notesSlide" Target="../notesSlides/notesSlide298.xml"/><Relationship Id="rId1" Type="http://schemas.openxmlformats.org/officeDocument/2006/relationships/slideLayout" Target="../slideLayouts/slideLayout15.xml"/></Relationships>
</file>

<file path=ppt/slides/_rels/slide414.xml.rels><?xml version="1.0" encoding="UTF-8" standalone="yes"?>
<Relationships xmlns="http://schemas.openxmlformats.org/package/2006/relationships"><Relationship Id="rId2" Type="http://schemas.openxmlformats.org/officeDocument/2006/relationships/notesSlide" Target="../notesSlides/notesSlide299.xml"/><Relationship Id="rId1" Type="http://schemas.openxmlformats.org/officeDocument/2006/relationships/slideLayout" Target="../slideLayouts/slideLayout15.xml"/></Relationships>
</file>

<file path=ppt/slides/_rels/slide41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300.xml"/><Relationship Id="rId1" Type="http://schemas.openxmlformats.org/officeDocument/2006/relationships/slideLayout" Target="../slideLayouts/slideLayout15.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1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301.xml"/><Relationship Id="rId1" Type="http://schemas.openxmlformats.org/officeDocument/2006/relationships/slideLayout" Target="../slideLayouts/slideLayout15.xml"/></Relationships>
</file>

<file path=ppt/slides/_rels/slide418.xml.rels><?xml version="1.0" encoding="UTF-8" standalone="yes"?>
<Relationships xmlns="http://schemas.openxmlformats.org/package/2006/relationships"><Relationship Id="rId2" Type="http://schemas.openxmlformats.org/officeDocument/2006/relationships/notesSlide" Target="../notesSlides/notesSlide302.xml"/><Relationship Id="rId1" Type="http://schemas.openxmlformats.org/officeDocument/2006/relationships/slideLayout" Target="../slideLayouts/slideLayout15.xml"/></Relationships>
</file>

<file path=ppt/slides/_rels/slide419.xml.rels><?xml version="1.0" encoding="UTF-8" standalone="yes"?>
<Relationships xmlns="http://schemas.openxmlformats.org/package/2006/relationships"><Relationship Id="rId2" Type="http://schemas.openxmlformats.org/officeDocument/2006/relationships/notesSlide" Target="../notesSlides/notesSlide303.xml"/><Relationship Id="rId1" Type="http://schemas.openxmlformats.org/officeDocument/2006/relationships/slideLayout" Target="../slideLayouts/slideLayout15.xml"/></Relationships>
</file>

<file path=ppt/slides/_rels/slide4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7.xml"/><Relationship Id="rId1" Type="http://schemas.openxmlformats.org/officeDocument/2006/relationships/slideLayout" Target="../slideLayouts/slideLayout15.xml"/><Relationship Id="rId4" Type="http://schemas.openxmlformats.org/officeDocument/2006/relationships/image" Target="../media/image10.png"/></Relationships>
</file>

<file path=ppt/slides/_rels/slide420.xml.rels><?xml version="1.0" encoding="UTF-8" standalone="yes"?>
<Relationships xmlns="http://schemas.openxmlformats.org/package/2006/relationships"><Relationship Id="rId2" Type="http://schemas.openxmlformats.org/officeDocument/2006/relationships/notesSlide" Target="../notesSlides/notesSlide304.xml"/><Relationship Id="rId1" Type="http://schemas.openxmlformats.org/officeDocument/2006/relationships/slideLayout" Target="../slideLayouts/slideLayout15.xml"/></Relationships>
</file>

<file path=ppt/slides/_rels/slide421.xml.rels><?xml version="1.0" encoding="UTF-8" standalone="yes"?>
<Relationships xmlns="http://schemas.openxmlformats.org/package/2006/relationships"><Relationship Id="rId2" Type="http://schemas.openxmlformats.org/officeDocument/2006/relationships/notesSlide" Target="../notesSlides/notesSlide305.xml"/><Relationship Id="rId1" Type="http://schemas.openxmlformats.org/officeDocument/2006/relationships/slideLayout" Target="../slideLayouts/slideLayout15.xml"/></Relationships>
</file>

<file path=ppt/slides/_rels/slide422.xml.rels><?xml version="1.0" encoding="UTF-8" standalone="yes"?>
<Relationships xmlns="http://schemas.openxmlformats.org/package/2006/relationships"><Relationship Id="rId2" Type="http://schemas.openxmlformats.org/officeDocument/2006/relationships/notesSlide" Target="../notesSlides/notesSlide306.xml"/><Relationship Id="rId1" Type="http://schemas.openxmlformats.org/officeDocument/2006/relationships/slideLayout" Target="../slideLayouts/slideLayout15.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2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307.xml"/><Relationship Id="rId1" Type="http://schemas.openxmlformats.org/officeDocument/2006/relationships/slideLayout" Target="../slideLayouts/slideLayout15.xml"/><Relationship Id="rId4" Type="http://schemas.openxmlformats.org/officeDocument/2006/relationships/image" Target="../media/image92.png"/></Relationships>
</file>

<file path=ppt/slides/_rels/slide426.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308.xml"/><Relationship Id="rId1" Type="http://schemas.openxmlformats.org/officeDocument/2006/relationships/slideLayout" Target="../slideLayouts/slideLayout15.xml"/><Relationship Id="rId4" Type="http://schemas.openxmlformats.org/officeDocument/2006/relationships/image" Target="../media/image92.png"/></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28.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309.xml"/><Relationship Id="rId1" Type="http://schemas.openxmlformats.org/officeDocument/2006/relationships/slideLayout" Target="../slideLayouts/slideLayout15.xml"/><Relationship Id="rId5" Type="http://schemas.openxmlformats.org/officeDocument/2006/relationships/image" Target="../media/image95.png"/><Relationship Id="rId4" Type="http://schemas.openxmlformats.org/officeDocument/2006/relationships/image" Target="../media/image94.png"/></Relationships>
</file>

<file path=ppt/slides/_rels/slide429.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310.xml"/><Relationship Id="rId1" Type="http://schemas.openxmlformats.org/officeDocument/2006/relationships/slideLayout" Target="../slideLayouts/slideLayout15.xml"/><Relationship Id="rId4" Type="http://schemas.openxmlformats.org/officeDocument/2006/relationships/image" Target="../media/image92.png"/></Relationships>
</file>

<file path=ppt/slides/_rels/slide4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430.xml.rels><?xml version="1.0" encoding="UTF-8" standalone="yes"?>
<Relationships xmlns="http://schemas.openxmlformats.org/package/2006/relationships"><Relationship Id="rId2" Type="http://schemas.openxmlformats.org/officeDocument/2006/relationships/notesSlide" Target="../notesSlides/notesSlide311.xml"/><Relationship Id="rId1" Type="http://schemas.openxmlformats.org/officeDocument/2006/relationships/slideLayout" Target="../slideLayouts/slideLayout15.xml"/></Relationships>
</file>

<file path=ppt/slides/_rels/slide431.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312.xml"/><Relationship Id="rId1" Type="http://schemas.openxmlformats.org/officeDocument/2006/relationships/slideLayout" Target="../slideLayouts/slideLayout15.xml"/></Relationships>
</file>

<file path=ppt/slides/_rels/slide432.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313.xml"/><Relationship Id="rId1" Type="http://schemas.openxmlformats.org/officeDocument/2006/relationships/slideLayout" Target="../slideLayouts/slideLayout15.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34.xml.rels><?xml version="1.0" encoding="UTF-8" standalone="yes"?>
<Relationships xmlns="http://schemas.openxmlformats.org/package/2006/relationships"><Relationship Id="rId2" Type="http://schemas.openxmlformats.org/officeDocument/2006/relationships/notesSlide" Target="../notesSlides/notesSlide314.xml"/><Relationship Id="rId1" Type="http://schemas.openxmlformats.org/officeDocument/2006/relationships/slideLayout" Target="../slideLayouts/slideLayout15.xml"/></Relationships>
</file>

<file path=ppt/slides/_rels/slide435.xml.rels><?xml version="1.0" encoding="UTF-8" standalone="yes"?>
<Relationships xmlns="http://schemas.openxmlformats.org/package/2006/relationships"><Relationship Id="rId2" Type="http://schemas.openxmlformats.org/officeDocument/2006/relationships/notesSlide" Target="../notesSlides/notesSlide315.xml"/><Relationship Id="rId1" Type="http://schemas.openxmlformats.org/officeDocument/2006/relationships/slideLayout" Target="../slideLayouts/slideLayout15.xml"/></Relationships>
</file>

<file path=ppt/slides/_rels/slide436.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316.xml"/><Relationship Id="rId1" Type="http://schemas.openxmlformats.org/officeDocument/2006/relationships/slideLayout" Target="../slideLayouts/slideLayout15.xml"/></Relationships>
</file>

<file path=ppt/slides/_rels/slide437.xml.rels><?xml version="1.0" encoding="UTF-8" standalone="yes"?>
<Relationships xmlns="http://schemas.openxmlformats.org/package/2006/relationships"><Relationship Id="rId2" Type="http://schemas.openxmlformats.org/officeDocument/2006/relationships/notesSlide" Target="../notesSlides/notesSlide317.xml"/><Relationship Id="rId1" Type="http://schemas.openxmlformats.org/officeDocument/2006/relationships/slideLayout" Target="../slideLayouts/slideLayout15.xml"/></Relationships>
</file>

<file path=ppt/slides/_rels/slide438.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318.xml"/><Relationship Id="rId1" Type="http://schemas.openxmlformats.org/officeDocument/2006/relationships/slideLayout" Target="../slideLayouts/slideLayout15.xml"/></Relationships>
</file>

<file path=ppt/slides/_rels/slide439.xml.rels><?xml version="1.0" encoding="UTF-8" standalone="yes"?>
<Relationships xmlns="http://schemas.openxmlformats.org/package/2006/relationships"><Relationship Id="rId2" Type="http://schemas.openxmlformats.org/officeDocument/2006/relationships/notesSlide" Target="../notesSlides/notesSlide319.xml"/><Relationship Id="rId1" Type="http://schemas.openxmlformats.org/officeDocument/2006/relationships/slideLayout" Target="../slideLayouts/slideLayout15.xml"/></Relationships>
</file>

<file path=ppt/slides/_rels/slide4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9.xml"/><Relationship Id="rId1" Type="http://schemas.openxmlformats.org/officeDocument/2006/relationships/slideLayout" Target="../slideLayouts/slideLayout15.xml"/><Relationship Id="rId5" Type="http://schemas.openxmlformats.org/officeDocument/2006/relationships/image" Target="../media/image14.png"/><Relationship Id="rId4" Type="http://schemas.openxmlformats.org/officeDocument/2006/relationships/image" Target="../media/image13.png"/></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42.xml.rels><?xml version="1.0" encoding="UTF-8" standalone="yes"?>
<Relationships xmlns="http://schemas.openxmlformats.org/package/2006/relationships"><Relationship Id="rId2" Type="http://schemas.openxmlformats.org/officeDocument/2006/relationships/notesSlide" Target="../notesSlides/notesSlide320.xml"/><Relationship Id="rId1" Type="http://schemas.openxmlformats.org/officeDocument/2006/relationships/slideLayout" Target="../slideLayouts/slideLayout15.xml"/></Relationships>
</file>

<file path=ppt/slides/_rels/slide443.xml.rels><?xml version="1.0" encoding="UTF-8" standalone="yes"?>
<Relationships xmlns="http://schemas.openxmlformats.org/package/2006/relationships"><Relationship Id="rId2" Type="http://schemas.openxmlformats.org/officeDocument/2006/relationships/notesSlide" Target="../notesSlides/notesSlide321.xml"/><Relationship Id="rId1" Type="http://schemas.openxmlformats.org/officeDocument/2006/relationships/slideLayout" Target="../slideLayouts/slideLayout15.xml"/></Relationships>
</file>

<file path=ppt/slides/_rels/slide444.xml.rels><?xml version="1.0" encoding="UTF-8" standalone="yes"?>
<Relationships xmlns="http://schemas.openxmlformats.org/package/2006/relationships"><Relationship Id="rId2" Type="http://schemas.openxmlformats.org/officeDocument/2006/relationships/notesSlide" Target="../notesSlides/notesSlide322.xml"/><Relationship Id="rId1" Type="http://schemas.openxmlformats.org/officeDocument/2006/relationships/slideLayout" Target="../slideLayouts/slideLayout15.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46.xml.rels><?xml version="1.0" encoding="UTF-8" standalone="yes"?>
<Relationships xmlns="http://schemas.openxmlformats.org/package/2006/relationships"><Relationship Id="rId2" Type="http://schemas.openxmlformats.org/officeDocument/2006/relationships/notesSlide" Target="../notesSlides/notesSlide323.xml"/><Relationship Id="rId1" Type="http://schemas.openxmlformats.org/officeDocument/2006/relationships/slideLayout" Target="../slideLayouts/slideLayout15.xml"/></Relationships>
</file>

<file path=ppt/slides/_rels/slide447.xml.rels><?xml version="1.0" encoding="UTF-8" standalone="yes"?>
<Relationships xmlns="http://schemas.openxmlformats.org/package/2006/relationships"><Relationship Id="rId2" Type="http://schemas.openxmlformats.org/officeDocument/2006/relationships/notesSlide" Target="../notesSlides/notesSlide324.xml"/><Relationship Id="rId1" Type="http://schemas.openxmlformats.org/officeDocument/2006/relationships/slideLayout" Target="../slideLayouts/slideLayout15.xml"/></Relationships>
</file>

<file path=ppt/slides/_rels/slide448.xml.rels><?xml version="1.0" encoding="UTF-8" standalone="yes"?>
<Relationships xmlns="http://schemas.openxmlformats.org/package/2006/relationships"><Relationship Id="rId2" Type="http://schemas.openxmlformats.org/officeDocument/2006/relationships/notesSlide" Target="../notesSlides/notesSlide325.xml"/><Relationship Id="rId1" Type="http://schemas.openxmlformats.org/officeDocument/2006/relationships/slideLayout" Target="../slideLayouts/slideLayout15.xml"/></Relationships>
</file>

<file path=ppt/slides/_rels/slide449.xml.rels><?xml version="1.0" encoding="UTF-8" standalone="yes"?>
<Relationships xmlns="http://schemas.openxmlformats.org/package/2006/relationships"><Relationship Id="rId2" Type="http://schemas.openxmlformats.org/officeDocument/2006/relationships/notesSlide" Target="../notesSlides/notesSlide326.xml"/><Relationship Id="rId1" Type="http://schemas.openxmlformats.org/officeDocument/2006/relationships/slideLayout" Target="../slideLayouts/slideLayout1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50.xml.rels><?xml version="1.0" encoding="UTF-8" standalone="yes"?>
<Relationships xmlns="http://schemas.openxmlformats.org/package/2006/relationships"><Relationship Id="rId2" Type="http://schemas.openxmlformats.org/officeDocument/2006/relationships/notesSlide" Target="../notesSlides/notesSlide327.xml"/><Relationship Id="rId1" Type="http://schemas.openxmlformats.org/officeDocument/2006/relationships/slideLayout" Target="../slideLayouts/slideLayout15.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53.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328.xml"/><Relationship Id="rId1" Type="http://schemas.openxmlformats.org/officeDocument/2006/relationships/slideLayout" Target="../slideLayouts/slideLayout15.xml"/></Relationships>
</file>

<file path=ppt/slides/_rels/slide454.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329.xml"/><Relationship Id="rId1" Type="http://schemas.openxmlformats.org/officeDocument/2006/relationships/slideLayout" Target="../slideLayouts/slideLayout15.xml"/></Relationships>
</file>

<file path=ppt/slides/_rels/slide455.xml.rels><?xml version="1.0" encoding="UTF-8" standalone="yes"?>
<Relationships xmlns="http://schemas.openxmlformats.org/package/2006/relationships"><Relationship Id="rId2" Type="http://schemas.openxmlformats.org/officeDocument/2006/relationships/notesSlide" Target="../notesSlides/notesSlide330.xml"/><Relationship Id="rId1" Type="http://schemas.openxmlformats.org/officeDocument/2006/relationships/slideLayout" Target="../slideLayouts/slideLayout15.xml"/></Relationships>
</file>

<file path=ppt/slides/_rels/slide456.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331.xml"/><Relationship Id="rId1" Type="http://schemas.openxmlformats.org/officeDocument/2006/relationships/slideLayout" Target="../slideLayouts/slideLayout15.xml"/></Relationships>
</file>

<file path=ppt/slides/_rels/slide457.xml.rels><?xml version="1.0" encoding="UTF-8" standalone="yes"?>
<Relationships xmlns="http://schemas.openxmlformats.org/package/2006/relationships"><Relationship Id="rId2" Type="http://schemas.openxmlformats.org/officeDocument/2006/relationships/notesSlide" Target="../notesSlides/notesSlide332.xml"/><Relationship Id="rId1" Type="http://schemas.openxmlformats.org/officeDocument/2006/relationships/slideLayout" Target="../slideLayouts/slideLayout15.xml"/></Relationships>
</file>

<file path=ppt/slides/_rels/slide458.xml.rels><?xml version="1.0" encoding="UTF-8" standalone="yes"?>
<Relationships xmlns="http://schemas.openxmlformats.org/package/2006/relationships"><Relationship Id="rId2" Type="http://schemas.openxmlformats.org/officeDocument/2006/relationships/notesSlide" Target="../notesSlides/notesSlide333.xml"/><Relationship Id="rId1" Type="http://schemas.openxmlformats.org/officeDocument/2006/relationships/slideLayout" Target="../slideLayouts/slideLayout15.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61.xml.rels><?xml version="1.0" encoding="UTF-8" standalone="yes"?>
<Relationships xmlns="http://schemas.openxmlformats.org/package/2006/relationships"><Relationship Id="rId2" Type="http://schemas.openxmlformats.org/officeDocument/2006/relationships/notesSlide" Target="../notesSlides/notesSlide334.xml"/><Relationship Id="rId1" Type="http://schemas.openxmlformats.org/officeDocument/2006/relationships/slideLayout" Target="../slideLayouts/slideLayout15.xml"/></Relationships>
</file>

<file path=ppt/slides/_rels/slide462.xml.rels><?xml version="1.0" encoding="UTF-8" standalone="yes"?>
<Relationships xmlns="http://schemas.openxmlformats.org/package/2006/relationships"><Relationship Id="rId2" Type="http://schemas.openxmlformats.org/officeDocument/2006/relationships/notesSlide" Target="../notesSlides/notesSlide335.xml"/><Relationship Id="rId1" Type="http://schemas.openxmlformats.org/officeDocument/2006/relationships/slideLayout" Target="../slideLayouts/slideLayout15.xml"/></Relationships>
</file>

<file path=ppt/slides/_rels/slide463.xml.rels><?xml version="1.0" encoding="UTF-8" standalone="yes"?>
<Relationships xmlns="http://schemas.openxmlformats.org/package/2006/relationships"><Relationship Id="rId2" Type="http://schemas.openxmlformats.org/officeDocument/2006/relationships/notesSlide" Target="../notesSlides/notesSlide336.xml"/><Relationship Id="rId1" Type="http://schemas.openxmlformats.org/officeDocument/2006/relationships/slideLayout" Target="../slideLayouts/slideLayout15.xml"/></Relationships>
</file>

<file path=ppt/slides/_rels/slide464.xml.rels><?xml version="1.0" encoding="UTF-8" standalone="yes"?>
<Relationships xmlns="http://schemas.openxmlformats.org/package/2006/relationships"><Relationship Id="rId2" Type="http://schemas.openxmlformats.org/officeDocument/2006/relationships/notesSlide" Target="../notesSlides/notesSlide337.xml"/><Relationship Id="rId1" Type="http://schemas.openxmlformats.org/officeDocument/2006/relationships/slideLayout" Target="../slideLayouts/slideLayout15.xml"/></Relationships>
</file>

<file path=ppt/slides/_rels/slide465.xml.rels><?xml version="1.0" encoding="UTF-8" standalone="yes"?>
<Relationships xmlns="http://schemas.openxmlformats.org/package/2006/relationships"><Relationship Id="rId2" Type="http://schemas.openxmlformats.org/officeDocument/2006/relationships/notesSlide" Target="../notesSlides/notesSlide338.xml"/><Relationship Id="rId1" Type="http://schemas.openxmlformats.org/officeDocument/2006/relationships/slideLayout" Target="../slideLayouts/slideLayout15.xml"/></Relationships>
</file>

<file path=ppt/slides/_rels/slide466.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339.xml"/><Relationship Id="rId1" Type="http://schemas.openxmlformats.org/officeDocument/2006/relationships/slideLayout" Target="../slideLayouts/slideLayout15.xml"/></Relationships>
</file>

<file path=ppt/slides/_rels/slide467.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340.xml"/><Relationship Id="rId1" Type="http://schemas.openxmlformats.org/officeDocument/2006/relationships/slideLayout" Target="../slideLayouts/slideLayout15.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71.xml.rels><?xml version="1.0" encoding="UTF-8" standalone="yes"?>
<Relationships xmlns="http://schemas.openxmlformats.org/package/2006/relationships"><Relationship Id="rId2" Type="http://schemas.openxmlformats.org/officeDocument/2006/relationships/notesSlide" Target="../notesSlides/notesSlide341.xml"/><Relationship Id="rId1" Type="http://schemas.openxmlformats.org/officeDocument/2006/relationships/slideLayout" Target="../slideLayouts/slideLayout15.xml"/></Relationships>
</file>

<file path=ppt/slides/_rels/slide472.xml.rels><?xml version="1.0" encoding="UTF-8" standalone="yes"?>
<Relationships xmlns="http://schemas.openxmlformats.org/package/2006/relationships"><Relationship Id="rId2" Type="http://schemas.openxmlformats.org/officeDocument/2006/relationships/notesSlide" Target="../notesSlides/notesSlide342.xml"/><Relationship Id="rId1" Type="http://schemas.openxmlformats.org/officeDocument/2006/relationships/slideLayout" Target="../slideLayouts/slideLayout15.xml"/></Relationships>
</file>

<file path=ppt/slides/_rels/slide473.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15.xml"/></Relationships>
</file>

<file path=ppt/slides/_rels/slide474.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343.xml"/><Relationship Id="rId1" Type="http://schemas.openxmlformats.org/officeDocument/2006/relationships/slideLayout" Target="../slideLayouts/slideLayout15.xml"/><Relationship Id="rId4" Type="http://schemas.openxmlformats.org/officeDocument/2006/relationships/image" Target="../media/image104.png"/></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77.xml.rels><?xml version="1.0" encoding="UTF-8" standalone="yes"?>
<Relationships xmlns="http://schemas.openxmlformats.org/package/2006/relationships"><Relationship Id="rId2" Type="http://schemas.openxmlformats.org/officeDocument/2006/relationships/notesSlide" Target="../notesSlides/notesSlide344.xml"/><Relationship Id="rId1" Type="http://schemas.openxmlformats.org/officeDocument/2006/relationships/slideLayout" Target="../slideLayouts/slideLayout15.xml"/></Relationships>
</file>

<file path=ppt/slides/_rels/slide478.xml.rels><?xml version="1.0" encoding="UTF-8" standalone="yes"?>
<Relationships xmlns="http://schemas.openxmlformats.org/package/2006/relationships"><Relationship Id="rId2" Type="http://schemas.openxmlformats.org/officeDocument/2006/relationships/notesSlide" Target="../notesSlides/notesSlide345.xml"/><Relationship Id="rId1" Type="http://schemas.openxmlformats.org/officeDocument/2006/relationships/slideLayout" Target="../slideLayouts/slideLayout15.xml"/></Relationships>
</file>

<file path=ppt/slides/_rels/slide479.xml.rels><?xml version="1.0" encoding="UTF-8" standalone="yes"?>
<Relationships xmlns="http://schemas.openxmlformats.org/package/2006/relationships"><Relationship Id="rId2" Type="http://schemas.openxmlformats.org/officeDocument/2006/relationships/notesSlide" Target="../notesSlides/notesSlide346.xml"/><Relationship Id="rId1" Type="http://schemas.openxmlformats.org/officeDocument/2006/relationships/slideLayout" Target="../slideLayouts/slideLayout15.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480.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347.xml"/><Relationship Id="rId1" Type="http://schemas.openxmlformats.org/officeDocument/2006/relationships/slideLayout" Target="../slideLayouts/slideLayout15.xml"/></Relationships>
</file>

<file path=ppt/slides/_rels/slide481.xml.rels><?xml version="1.0" encoding="UTF-8" standalone="yes"?>
<Relationships xmlns="http://schemas.openxmlformats.org/package/2006/relationships"><Relationship Id="rId2" Type="http://schemas.openxmlformats.org/officeDocument/2006/relationships/notesSlide" Target="../notesSlides/notesSlide348.xml"/><Relationship Id="rId1" Type="http://schemas.openxmlformats.org/officeDocument/2006/relationships/slideLayout" Target="../slideLayouts/slideLayout15.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83.xml.rels><?xml version="1.0" encoding="UTF-8" standalone="yes"?>
<Relationships xmlns="http://schemas.openxmlformats.org/package/2006/relationships"><Relationship Id="rId2" Type="http://schemas.openxmlformats.org/officeDocument/2006/relationships/notesSlide" Target="../notesSlides/notesSlide349.xml"/><Relationship Id="rId1" Type="http://schemas.openxmlformats.org/officeDocument/2006/relationships/slideLayout" Target="../slideLayouts/slideLayout15.xml"/></Relationships>
</file>

<file path=ppt/slides/_rels/slide484.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350.xml"/><Relationship Id="rId1" Type="http://schemas.openxmlformats.org/officeDocument/2006/relationships/slideLayout" Target="../slideLayouts/slideLayout15.xml"/></Relationships>
</file>

<file path=ppt/slides/_rels/slide485.xml.rels><?xml version="1.0" encoding="UTF-8" standalone="yes"?>
<Relationships xmlns="http://schemas.openxmlformats.org/package/2006/relationships"><Relationship Id="rId2" Type="http://schemas.openxmlformats.org/officeDocument/2006/relationships/notesSlide" Target="../notesSlides/notesSlide351.xml"/><Relationship Id="rId1" Type="http://schemas.openxmlformats.org/officeDocument/2006/relationships/slideLayout" Target="../slideLayouts/slideLayout15.xml"/></Relationships>
</file>

<file path=ppt/slides/_rels/slide486.xml.rels><?xml version="1.0" encoding="UTF-8" standalone="yes"?>
<Relationships xmlns="http://schemas.openxmlformats.org/package/2006/relationships"><Relationship Id="rId2" Type="http://schemas.openxmlformats.org/officeDocument/2006/relationships/notesSlide" Target="../notesSlides/notesSlide352.xml"/><Relationship Id="rId1" Type="http://schemas.openxmlformats.org/officeDocument/2006/relationships/slideLayout" Target="../slideLayouts/slideLayout15.xml"/></Relationships>
</file>

<file path=ppt/slides/_rels/slide487.xml.rels><?xml version="1.0" encoding="UTF-8" standalone="yes"?>
<Relationships xmlns="http://schemas.openxmlformats.org/package/2006/relationships"><Relationship Id="rId2" Type="http://schemas.openxmlformats.org/officeDocument/2006/relationships/notesSlide" Target="../notesSlides/notesSlide353.xml"/><Relationship Id="rId1" Type="http://schemas.openxmlformats.org/officeDocument/2006/relationships/slideLayout" Target="../slideLayouts/slideLayout15.xml"/></Relationships>
</file>

<file path=ppt/slides/_rels/slide488.xml.rels><?xml version="1.0" encoding="UTF-8" standalone="yes"?>
<Relationships xmlns="http://schemas.openxmlformats.org/package/2006/relationships"><Relationship Id="rId2" Type="http://schemas.openxmlformats.org/officeDocument/2006/relationships/notesSlide" Target="../notesSlides/notesSlide354.xml"/><Relationship Id="rId1" Type="http://schemas.openxmlformats.org/officeDocument/2006/relationships/slideLayout" Target="../slideLayouts/slideLayout15.xml"/></Relationships>
</file>

<file path=ppt/slides/_rels/slide489.xml.rels><?xml version="1.0" encoding="UTF-8" standalone="yes"?>
<Relationships xmlns="http://schemas.openxmlformats.org/package/2006/relationships"><Relationship Id="rId2" Type="http://schemas.openxmlformats.org/officeDocument/2006/relationships/notesSlide" Target="../notesSlides/notesSlide355.xml"/><Relationship Id="rId1" Type="http://schemas.openxmlformats.org/officeDocument/2006/relationships/slideLayout" Target="../slideLayouts/slideLayout15.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92.xml.rels><?xml version="1.0" encoding="UTF-8" standalone="yes"?>
<Relationships xmlns="http://schemas.openxmlformats.org/package/2006/relationships"><Relationship Id="rId2" Type="http://schemas.openxmlformats.org/officeDocument/2006/relationships/notesSlide" Target="../notesSlides/notesSlide356.xml"/><Relationship Id="rId1" Type="http://schemas.openxmlformats.org/officeDocument/2006/relationships/slideLayout" Target="../slideLayouts/slideLayout15.xml"/></Relationships>
</file>

<file path=ppt/slides/_rels/slide493.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357.xml"/><Relationship Id="rId1" Type="http://schemas.openxmlformats.org/officeDocument/2006/relationships/slideLayout" Target="../slideLayouts/slideLayout15.xml"/></Relationships>
</file>

<file path=ppt/slides/_rels/slide494.xml.rels><?xml version="1.0" encoding="UTF-8" standalone="yes"?>
<Relationships xmlns="http://schemas.openxmlformats.org/package/2006/relationships"><Relationship Id="rId2" Type="http://schemas.openxmlformats.org/officeDocument/2006/relationships/notesSlide" Target="../notesSlides/notesSlide358.xml"/><Relationship Id="rId1" Type="http://schemas.openxmlformats.org/officeDocument/2006/relationships/slideLayout" Target="../slideLayouts/slideLayout15.xml"/></Relationships>
</file>

<file path=ppt/slides/_rels/slide495.xml.rels><?xml version="1.0" encoding="UTF-8" standalone="yes"?>
<Relationships xmlns="http://schemas.openxmlformats.org/package/2006/relationships"><Relationship Id="rId2" Type="http://schemas.openxmlformats.org/officeDocument/2006/relationships/notesSlide" Target="../notesSlides/notesSlide359.xml"/><Relationship Id="rId1" Type="http://schemas.openxmlformats.org/officeDocument/2006/relationships/slideLayout" Target="../slideLayouts/slideLayout15.xml"/></Relationships>
</file>

<file path=ppt/slides/_rels/slide496.xml.rels><?xml version="1.0" encoding="UTF-8" standalone="yes"?>
<Relationships xmlns="http://schemas.openxmlformats.org/package/2006/relationships"><Relationship Id="rId2" Type="http://schemas.openxmlformats.org/officeDocument/2006/relationships/notesSlide" Target="../notesSlides/notesSlide360.xml"/><Relationship Id="rId1" Type="http://schemas.openxmlformats.org/officeDocument/2006/relationships/slideLayout" Target="../slideLayouts/slideLayout15.xml"/></Relationships>
</file>

<file path=ppt/slides/_rels/slide497.xml.rels><?xml version="1.0" encoding="UTF-8" standalone="yes"?>
<Relationships xmlns="http://schemas.openxmlformats.org/package/2006/relationships"><Relationship Id="rId2" Type="http://schemas.openxmlformats.org/officeDocument/2006/relationships/notesSlide" Target="../notesSlides/notesSlide361.xml"/><Relationship Id="rId1" Type="http://schemas.openxmlformats.org/officeDocument/2006/relationships/slideLayout" Target="../slideLayouts/slideLayout15.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99.xml.rels><?xml version="1.0" encoding="UTF-8" standalone="yes"?>
<Relationships xmlns="http://schemas.openxmlformats.org/package/2006/relationships"><Relationship Id="rId2" Type="http://schemas.openxmlformats.org/officeDocument/2006/relationships/notesSlide" Target="../notesSlides/notesSlide362.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500.xml.rels><?xml version="1.0" encoding="UTF-8" standalone="yes"?>
<Relationships xmlns="http://schemas.openxmlformats.org/package/2006/relationships"><Relationship Id="rId2" Type="http://schemas.openxmlformats.org/officeDocument/2006/relationships/notesSlide" Target="../notesSlides/notesSlide363.xml"/><Relationship Id="rId1" Type="http://schemas.openxmlformats.org/officeDocument/2006/relationships/slideLayout" Target="../slideLayouts/slideLayout15.xml"/></Relationships>
</file>

<file path=ppt/slides/_rels/slide501.xml.rels><?xml version="1.0" encoding="UTF-8" standalone="yes"?>
<Relationships xmlns="http://schemas.openxmlformats.org/package/2006/relationships"><Relationship Id="rId2" Type="http://schemas.openxmlformats.org/officeDocument/2006/relationships/notesSlide" Target="../notesSlides/notesSlide364.xml"/><Relationship Id="rId1" Type="http://schemas.openxmlformats.org/officeDocument/2006/relationships/slideLayout" Target="../slideLayouts/slideLayout15.xml"/></Relationships>
</file>

<file path=ppt/slides/_rels/slide502.xml.rels><?xml version="1.0" encoding="UTF-8" standalone="yes"?>
<Relationships xmlns="http://schemas.openxmlformats.org/package/2006/relationships"><Relationship Id="rId2" Type="http://schemas.openxmlformats.org/officeDocument/2006/relationships/notesSlide" Target="../notesSlides/notesSlide365.xml"/><Relationship Id="rId1" Type="http://schemas.openxmlformats.org/officeDocument/2006/relationships/slideLayout" Target="../slideLayouts/slideLayout15.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04.xml.rels><?xml version="1.0" encoding="UTF-8" standalone="yes"?>
<Relationships xmlns="http://schemas.openxmlformats.org/package/2006/relationships"><Relationship Id="rId2" Type="http://schemas.openxmlformats.org/officeDocument/2006/relationships/notesSlide" Target="../notesSlides/notesSlide366.xml"/><Relationship Id="rId1" Type="http://schemas.openxmlformats.org/officeDocument/2006/relationships/slideLayout" Target="../slideLayouts/slideLayout15.xml"/></Relationships>
</file>

<file path=ppt/slides/_rels/slide505.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367.xml"/><Relationship Id="rId1" Type="http://schemas.openxmlformats.org/officeDocument/2006/relationships/slideLayout" Target="../slideLayouts/slideLayout15.xml"/><Relationship Id="rId4" Type="http://schemas.openxmlformats.org/officeDocument/2006/relationships/hyperlink" Target="https://docs.spring.io/spring-framework/reference/integration/rest-clients.html#rest-http-interface" TargetMode="External"/></Relationships>
</file>

<file path=ppt/slides/_rels/slide506.xml.rels><?xml version="1.0" encoding="UTF-8" standalone="yes"?>
<Relationships xmlns="http://schemas.openxmlformats.org/package/2006/relationships"><Relationship Id="rId2" Type="http://schemas.openxmlformats.org/officeDocument/2006/relationships/notesSlide" Target="../notesSlides/notesSlide368.xml"/><Relationship Id="rId1" Type="http://schemas.openxmlformats.org/officeDocument/2006/relationships/slideLayout" Target="../slideLayouts/slideLayout15.xml"/></Relationships>
</file>

<file path=ppt/slides/_rels/slide507.xml.rels><?xml version="1.0" encoding="UTF-8" standalone="yes"?>
<Relationships xmlns="http://schemas.openxmlformats.org/package/2006/relationships"><Relationship Id="rId2" Type="http://schemas.openxmlformats.org/officeDocument/2006/relationships/notesSlide" Target="../notesSlides/notesSlide369.xml"/><Relationship Id="rId1" Type="http://schemas.openxmlformats.org/officeDocument/2006/relationships/slideLayout" Target="../slideLayouts/slideLayout15.xml"/></Relationships>
</file>

<file path=ppt/slides/_rels/slide508.xml.rels><?xml version="1.0" encoding="UTF-8" standalone="yes"?>
<Relationships xmlns="http://schemas.openxmlformats.org/package/2006/relationships"><Relationship Id="rId2" Type="http://schemas.openxmlformats.org/officeDocument/2006/relationships/notesSlide" Target="../notesSlides/notesSlide370.xml"/><Relationship Id="rId1" Type="http://schemas.openxmlformats.org/officeDocument/2006/relationships/slideLayout" Target="../slideLayouts/slideLayout15.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12.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15.xml"/></Relationships>
</file>

<file path=ppt/slides/_rels/slide513.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15.xml"/></Relationships>
</file>

<file path=ppt/slides/_rels/slide514.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15.xml"/></Relationships>
</file>

<file path=ppt/slides/_rels/slide515.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15.xml"/></Relationships>
</file>

<file path=ppt/slides/_rels/slide516.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15.xml"/></Relationships>
</file>

<file path=ppt/slides/_rels/slide517.xml.rels><?xml version="1.0" encoding="UTF-8" standalone="yes"?>
<Relationships xmlns="http://schemas.openxmlformats.org/package/2006/relationships"><Relationship Id="rId2" Type="http://schemas.openxmlformats.org/officeDocument/2006/relationships/notesSlide" Target="../notesSlides/notesSlide371.xml"/><Relationship Id="rId1" Type="http://schemas.openxmlformats.org/officeDocument/2006/relationships/slideLayout" Target="../slideLayouts/slideLayout15.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5.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5.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5.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5.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5.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5.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1.xml"/><Relationship Id="rId1" Type="http://schemas.openxmlformats.org/officeDocument/2006/relationships/slideLayout" Target="../slideLayouts/slideLayout15.xml"/><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2.xml"/><Relationship Id="rId1" Type="http://schemas.openxmlformats.org/officeDocument/2006/relationships/slideLayout" Target="../slideLayouts/slideLayout15.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5.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5.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5.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5.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5.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5.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5.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5.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5.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5.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5.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5.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5.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5.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5.xml"/></Relationships>
</file>

<file path=ppt/slides/_rels/slide8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9.xml"/><Relationship Id="rId1" Type="http://schemas.openxmlformats.org/officeDocument/2006/relationships/slideLayout" Target="../slideLayouts/slideLayout15.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5.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5.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5.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5.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5.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5.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5.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7.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094DFB7-A041-5B87-65D0-E05B67D38060}"/>
              </a:ext>
            </a:extLst>
          </p:cNvPr>
          <p:cNvSpPr txBox="1"/>
          <p:nvPr/>
        </p:nvSpPr>
        <p:spPr>
          <a:xfrm>
            <a:off x="759656" y="1454225"/>
            <a:ext cx="11257017" cy="3367845"/>
          </a:xfrm>
          <a:prstGeom prst="rect">
            <a:avLst/>
          </a:prstGeom>
          <a:noFill/>
        </p:spPr>
        <p:txBody>
          <a:bodyPr wrap="square" rtlCol="0">
            <a:spAutoFit/>
          </a:bodyPr>
          <a:lstStyle/>
          <a:p>
            <a:pPr>
              <a:lnSpc>
                <a:spcPct val="150000"/>
              </a:lnSpc>
            </a:pPr>
            <a:r>
              <a:rPr lang="ko-KR" altLang="en-US" b="1" i="0">
                <a:solidFill>
                  <a:schemeClr val="accent1">
                    <a:lumMod val="75000"/>
                  </a:schemeClr>
                </a:solidFill>
                <a:effectLst/>
                <a:latin typeface="나눔고딕" panose="020D0604000000000000" pitchFamily="50" charset="-127"/>
                <a:ea typeface="나눔바른고딕" panose="020B0603020101020101"/>
              </a:rPr>
              <a:t>본 강의 자료는 저작권법에 의해 보호받고 있습니다</a:t>
            </a:r>
            <a:r>
              <a:rPr lang="en-US" altLang="ko-KR" b="1" i="0">
                <a:solidFill>
                  <a:schemeClr val="accent1">
                    <a:lumMod val="75000"/>
                  </a:schemeClr>
                </a:solidFill>
                <a:effectLst/>
                <a:latin typeface="나눔고딕" panose="020D0604000000000000" pitchFamily="50" charset="-127"/>
                <a:ea typeface="나눔바른고딕" panose="020B0603020101020101"/>
              </a:rPr>
              <a:t>. </a:t>
            </a:r>
          </a:p>
          <a:p>
            <a:pPr>
              <a:lnSpc>
                <a:spcPct val="150000"/>
              </a:lnSpc>
            </a:pPr>
            <a:endParaRPr lang="en-US" altLang="ko-KR" b="1">
              <a:solidFill>
                <a:schemeClr val="accent1">
                  <a:lumMod val="75000"/>
                </a:schemeClr>
              </a:solidFill>
              <a:latin typeface="나눔고딕" panose="020D0604000000000000" pitchFamily="50" charset="-127"/>
              <a:ea typeface="나눔바른고딕" panose="020B0603020101020101"/>
            </a:endParaRPr>
          </a:p>
          <a:p>
            <a:pPr>
              <a:lnSpc>
                <a:spcPct val="150000"/>
              </a:lnSpc>
            </a:pPr>
            <a:r>
              <a:rPr lang="ko-KR" altLang="en-US" b="1" i="0">
                <a:solidFill>
                  <a:schemeClr val="accent1">
                    <a:lumMod val="75000"/>
                  </a:schemeClr>
                </a:solidFill>
                <a:effectLst/>
                <a:latin typeface="나눔고딕" panose="020D0604000000000000" pitchFamily="50" charset="-127"/>
                <a:ea typeface="나눔바른고딕" panose="020B0603020101020101"/>
              </a:rPr>
              <a:t>이 자료는 오직 교육 목적으로만 사용되어야 하며</a:t>
            </a:r>
            <a:r>
              <a:rPr lang="en-US" altLang="ko-KR" b="1" i="0">
                <a:solidFill>
                  <a:schemeClr val="accent1">
                    <a:lumMod val="75000"/>
                  </a:schemeClr>
                </a:solidFill>
                <a:effectLst/>
                <a:latin typeface="나눔고딕" panose="020D0604000000000000" pitchFamily="50" charset="-127"/>
                <a:ea typeface="나눔바른고딕" panose="020B0603020101020101"/>
              </a:rPr>
              <a:t>, </a:t>
            </a:r>
            <a:r>
              <a:rPr lang="ko-KR" altLang="en-US" b="1" i="0">
                <a:solidFill>
                  <a:schemeClr val="accent1">
                    <a:lumMod val="75000"/>
                  </a:schemeClr>
                </a:solidFill>
                <a:effectLst/>
                <a:latin typeface="나눔고딕" panose="020D0604000000000000" pitchFamily="50" charset="-127"/>
                <a:ea typeface="나눔바른고딕" panose="020B0603020101020101"/>
              </a:rPr>
              <a:t>무단 복제</a:t>
            </a:r>
            <a:r>
              <a:rPr lang="en-US" altLang="ko-KR" b="1" i="0">
                <a:solidFill>
                  <a:schemeClr val="accent1">
                    <a:lumMod val="75000"/>
                  </a:schemeClr>
                </a:solidFill>
                <a:effectLst/>
                <a:latin typeface="나눔고딕" panose="020D0604000000000000" pitchFamily="50" charset="-127"/>
                <a:ea typeface="나눔바른고딕" panose="020B0603020101020101"/>
              </a:rPr>
              <a:t>, </a:t>
            </a:r>
            <a:r>
              <a:rPr lang="ko-KR" altLang="en-US" b="1" i="0">
                <a:solidFill>
                  <a:schemeClr val="accent1">
                    <a:lumMod val="75000"/>
                  </a:schemeClr>
                </a:solidFill>
                <a:effectLst/>
                <a:latin typeface="나눔고딕" panose="020D0604000000000000" pitchFamily="50" charset="-127"/>
                <a:ea typeface="나눔바른고딕" panose="020B0603020101020101"/>
              </a:rPr>
              <a:t>배포</a:t>
            </a:r>
            <a:r>
              <a:rPr lang="en-US" altLang="ko-KR" b="1" i="0">
                <a:solidFill>
                  <a:schemeClr val="accent1">
                    <a:lumMod val="75000"/>
                  </a:schemeClr>
                </a:solidFill>
                <a:effectLst/>
                <a:latin typeface="나눔고딕" panose="020D0604000000000000" pitchFamily="50" charset="-127"/>
                <a:ea typeface="나눔바른고딕" panose="020B0603020101020101"/>
              </a:rPr>
              <a:t>, </a:t>
            </a:r>
            <a:r>
              <a:rPr lang="ko-KR" altLang="en-US" b="1" i="0">
                <a:solidFill>
                  <a:schemeClr val="accent1">
                    <a:lumMod val="75000"/>
                  </a:schemeClr>
                </a:solidFill>
                <a:effectLst/>
                <a:latin typeface="나눔고딕" panose="020D0604000000000000" pitchFamily="50" charset="-127"/>
                <a:ea typeface="나눔바른고딕" panose="020B0603020101020101"/>
              </a:rPr>
              <a:t>상업적 사용이 금지되며 </a:t>
            </a:r>
            <a:r>
              <a:rPr lang="ko-KR" altLang="en-US" b="1">
                <a:solidFill>
                  <a:schemeClr val="accent1">
                    <a:lumMod val="75000"/>
                  </a:schemeClr>
                </a:solidFill>
                <a:latin typeface="나눔고딕" panose="020D0604000000000000" pitchFamily="50" charset="-127"/>
                <a:ea typeface="나눔바른고딕" panose="020B0603020101020101"/>
              </a:rPr>
              <a:t>저작권자 허가를 받은 후에 </a:t>
            </a:r>
            <a:r>
              <a:rPr lang="ko-KR" altLang="en-US" b="1" i="0">
                <a:solidFill>
                  <a:schemeClr val="accent1">
                    <a:lumMod val="75000"/>
                  </a:schemeClr>
                </a:solidFill>
                <a:effectLst/>
                <a:latin typeface="나눔고딕" panose="020D0604000000000000" pitchFamily="50" charset="-127"/>
                <a:ea typeface="나눔바른고딕" panose="020B0603020101020101"/>
              </a:rPr>
              <a:t>인터넷에 게시해야 합니다</a:t>
            </a:r>
            <a:r>
              <a:rPr lang="en-US" altLang="ko-KR" b="1" i="0">
                <a:solidFill>
                  <a:schemeClr val="accent1">
                    <a:lumMod val="75000"/>
                  </a:schemeClr>
                </a:solidFill>
                <a:effectLst/>
                <a:latin typeface="나눔고딕" panose="020D0604000000000000" pitchFamily="50" charset="-127"/>
                <a:ea typeface="나눔바른고딕" panose="020B0603020101020101"/>
              </a:rPr>
              <a:t>. </a:t>
            </a:r>
          </a:p>
          <a:p>
            <a:pPr>
              <a:lnSpc>
                <a:spcPct val="150000"/>
              </a:lnSpc>
            </a:pPr>
            <a:endParaRPr lang="en-US" altLang="ko-KR" b="1">
              <a:solidFill>
                <a:schemeClr val="accent1">
                  <a:lumMod val="75000"/>
                </a:schemeClr>
              </a:solidFill>
              <a:latin typeface="나눔고딕" panose="020D0604000000000000" pitchFamily="50" charset="-127"/>
              <a:ea typeface="나눔바른고딕" panose="020B0603020101020101"/>
            </a:endParaRPr>
          </a:p>
          <a:p>
            <a:pPr>
              <a:lnSpc>
                <a:spcPct val="150000"/>
              </a:lnSpc>
            </a:pPr>
            <a:r>
              <a:rPr lang="ko-KR" altLang="en-US" b="1" i="0">
                <a:solidFill>
                  <a:schemeClr val="accent1">
                    <a:lumMod val="75000"/>
                  </a:schemeClr>
                </a:solidFill>
                <a:effectLst/>
                <a:latin typeface="나눔고딕" panose="020D0604000000000000" pitchFamily="50" charset="-127"/>
                <a:ea typeface="나눔바른고딕" panose="020B0603020101020101"/>
              </a:rPr>
              <a:t>강의 내용과 자료는 저작권자의 명시적 허가 없이 공유되어서는 안 됩니다</a:t>
            </a:r>
            <a:r>
              <a:rPr lang="en-US" altLang="ko-KR" b="1" i="0">
                <a:solidFill>
                  <a:schemeClr val="accent1">
                    <a:lumMod val="75000"/>
                  </a:schemeClr>
                </a:solidFill>
                <a:effectLst/>
                <a:latin typeface="나눔고딕" panose="020D0604000000000000" pitchFamily="50" charset="-127"/>
                <a:ea typeface="나눔바른고딕" panose="020B0603020101020101"/>
              </a:rPr>
              <a:t>. </a:t>
            </a:r>
          </a:p>
          <a:p>
            <a:pPr>
              <a:lnSpc>
                <a:spcPct val="150000"/>
              </a:lnSpc>
            </a:pPr>
            <a:endParaRPr lang="en-US" altLang="ko-KR" b="1">
              <a:solidFill>
                <a:schemeClr val="accent1">
                  <a:lumMod val="75000"/>
                </a:schemeClr>
              </a:solidFill>
              <a:latin typeface="나눔고딕" panose="020D0604000000000000" pitchFamily="50" charset="-127"/>
              <a:ea typeface="나눔바른고딕" panose="020B0603020101020101"/>
            </a:endParaRPr>
          </a:p>
          <a:p>
            <a:pPr>
              <a:lnSpc>
                <a:spcPct val="150000"/>
              </a:lnSpc>
            </a:pPr>
            <a:r>
              <a:rPr lang="ko-KR" altLang="en-US" b="1" i="0">
                <a:solidFill>
                  <a:schemeClr val="accent1">
                    <a:lumMod val="75000"/>
                  </a:schemeClr>
                </a:solidFill>
                <a:effectLst/>
                <a:latin typeface="나눔고딕" panose="020D0604000000000000" pitchFamily="50" charset="-127"/>
                <a:ea typeface="나눔바른고딕" panose="020B0603020101020101"/>
              </a:rPr>
              <a:t>모든 저작권은 해당 저작권자에게 귀속됩니다</a:t>
            </a:r>
            <a:r>
              <a:rPr lang="en-US" altLang="ko-KR" b="1" i="0">
                <a:solidFill>
                  <a:schemeClr val="accent1">
                    <a:lumMod val="75000"/>
                  </a:schemeClr>
                </a:solidFill>
                <a:effectLst/>
                <a:latin typeface="나눔고딕" panose="020D0604000000000000" pitchFamily="50" charset="-127"/>
                <a:ea typeface="나눔바른고딕" panose="020B0603020101020101"/>
              </a:rPr>
              <a:t>.</a:t>
            </a:r>
            <a:endParaRPr lang="ko-KR" altLang="en-US" b="1">
              <a:solidFill>
                <a:schemeClr val="accent1">
                  <a:lumMod val="75000"/>
                </a:schemeClr>
              </a:solidFill>
              <a:latin typeface="나눔고딕" panose="020D0604000000000000" pitchFamily="50" charset="-127"/>
              <a:ea typeface="나눔바른고딕" panose="020B0603020101020101"/>
            </a:endParaRPr>
          </a:p>
        </p:txBody>
      </p:sp>
    </p:spTree>
    <p:extLst>
      <p:ext uri="{BB962C8B-B14F-4D97-AF65-F5344CB8AC3E}">
        <p14:creationId xmlns:p14="http://schemas.microsoft.com/office/powerpoint/2010/main" val="1074608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직사각형 72">
            <a:extLst>
              <a:ext uri="{FF2B5EF4-FFF2-40B4-BE49-F238E27FC236}">
                <a16:creationId xmlns:a16="http://schemas.microsoft.com/office/drawing/2014/main" id="{D10AE262-3224-4491-9AF5-1A7677C571EF}"/>
              </a:ext>
            </a:extLst>
          </p:cNvPr>
          <p:cNvSpPr/>
          <p:nvPr/>
        </p:nvSpPr>
        <p:spPr>
          <a:xfrm>
            <a:off x="513643" y="704878"/>
            <a:ext cx="10977906"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latin typeface="+mj-lt"/>
              </a:rPr>
              <a:t>서블릿은 자바 기반의 웹 애플리케이션 개발 초기 단계에서 사용된 기술로</a:t>
            </a:r>
            <a:r>
              <a:rPr lang="en-US" altLang="ko-KR" sz="1200">
                <a:latin typeface="+mj-lt"/>
              </a:rPr>
              <a:t> </a:t>
            </a:r>
            <a:r>
              <a:rPr lang="ko-KR" altLang="en-US" sz="1200">
                <a:latin typeface="+mj-lt"/>
              </a:rPr>
              <a:t>자바로 작성된 서버 측 프로그램으로 사용되었다</a:t>
            </a:r>
            <a:endParaRPr lang="en-US" altLang="ko-KR" sz="1200">
              <a:latin typeface="+mj-lt"/>
            </a:endParaRPr>
          </a:p>
          <a:p>
            <a:pPr marL="171450" indent="-171450">
              <a:lnSpc>
                <a:spcPct val="150000"/>
              </a:lnSpc>
              <a:buFont typeface="Arial" panose="020B0604020202020204" pitchFamily="34" charset="0"/>
              <a:buChar char="•"/>
            </a:pPr>
            <a:r>
              <a:rPr lang="ko-KR" altLang="en-US" sz="1200">
                <a:latin typeface="+mj-lt"/>
              </a:rPr>
              <a:t>클라이언트의 요청을 처리하고 동적 콘텐츠를 생성하는 데 사용되었는데 주로 </a:t>
            </a:r>
            <a:r>
              <a:rPr lang="en-US" altLang="ko-KR" sz="1200">
                <a:latin typeface="+mj-lt"/>
              </a:rPr>
              <a:t>HTTP </a:t>
            </a:r>
            <a:r>
              <a:rPr lang="ko-KR" altLang="en-US" sz="1200">
                <a:latin typeface="+mj-lt"/>
              </a:rPr>
              <a:t>요청과 응답을 처리하며</a:t>
            </a:r>
            <a:r>
              <a:rPr lang="en-US" altLang="ko-KR" sz="1200">
                <a:latin typeface="+mj-lt"/>
              </a:rPr>
              <a:t> </a:t>
            </a:r>
            <a:r>
              <a:rPr lang="ko-KR" altLang="en-US" sz="1200">
                <a:latin typeface="+mj-lt"/>
              </a:rPr>
              <a:t>자바 클래스 형태로 </a:t>
            </a:r>
            <a:r>
              <a:rPr lang="en-US" altLang="ko-KR" sz="1200">
                <a:latin typeface="+mj-lt"/>
              </a:rPr>
              <a:t>HTTP </a:t>
            </a:r>
            <a:r>
              <a:rPr lang="ko-KR" altLang="en-US" sz="1200">
                <a:latin typeface="+mj-lt"/>
              </a:rPr>
              <a:t>요청을 처리한다</a:t>
            </a:r>
            <a:endParaRPr lang="en-US" altLang="ko-KR" sz="1200">
              <a:latin typeface="+mj-lt"/>
            </a:endParaRPr>
          </a:p>
        </p:txBody>
      </p:sp>
      <p:sp>
        <p:nvSpPr>
          <p:cNvPr id="74" name="직사각형 73">
            <a:extLst>
              <a:ext uri="{FF2B5EF4-FFF2-40B4-BE49-F238E27FC236}">
                <a16:creationId xmlns:a16="http://schemas.microsoft.com/office/drawing/2014/main" id="{42A0B23B-7003-43B2-A559-7C4A6F001EFB}"/>
              </a:ext>
            </a:extLst>
          </p:cNvPr>
          <p:cNvSpPr/>
          <p:nvPr/>
        </p:nvSpPr>
        <p:spPr>
          <a:xfrm>
            <a:off x="342192" y="335546"/>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sp>
        <p:nvSpPr>
          <p:cNvPr id="5" name="직사각형 4">
            <a:extLst>
              <a:ext uri="{FF2B5EF4-FFF2-40B4-BE49-F238E27FC236}">
                <a16:creationId xmlns:a16="http://schemas.microsoft.com/office/drawing/2014/main" id="{63BB6CCE-2217-4075-911D-E4E096621ED4}"/>
              </a:ext>
            </a:extLst>
          </p:cNvPr>
          <p:cNvSpPr/>
          <p:nvPr/>
        </p:nvSpPr>
        <p:spPr>
          <a:xfrm>
            <a:off x="513642" y="1959047"/>
            <a:ext cx="8332116"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latin typeface="+mj-lt"/>
              </a:rPr>
              <a:t>서블릿이 실행되는 환경으로</a:t>
            </a:r>
            <a:r>
              <a:rPr lang="en-US" altLang="ko-KR" sz="1200">
                <a:latin typeface="+mj-lt"/>
              </a:rPr>
              <a:t>, </a:t>
            </a:r>
            <a:r>
              <a:rPr lang="ko-KR" altLang="en-US" sz="1200">
                <a:latin typeface="+mj-lt"/>
              </a:rPr>
              <a:t>서블릿을 관리하고 요청을 처리한다</a:t>
            </a:r>
            <a:r>
              <a:rPr lang="en-US" altLang="ko-KR" sz="1200">
                <a:latin typeface="+mj-lt"/>
              </a:rPr>
              <a:t>. </a:t>
            </a:r>
          </a:p>
          <a:p>
            <a:pPr marL="171450" indent="-171450">
              <a:lnSpc>
                <a:spcPct val="150000"/>
              </a:lnSpc>
              <a:buFont typeface="Arial" panose="020B0604020202020204" pitchFamily="34" charset="0"/>
              <a:buChar char="•"/>
            </a:pPr>
            <a:r>
              <a:rPr lang="en-US" altLang="ko-KR" sz="1200">
                <a:latin typeface="+mj-lt"/>
              </a:rPr>
              <a:t>Apache Tomcat, Jeus, Jboss </a:t>
            </a:r>
            <a:r>
              <a:rPr lang="ko-KR" altLang="en-US" sz="1200">
                <a:latin typeface="+mj-lt"/>
              </a:rPr>
              <a:t>와 같은 </a:t>
            </a:r>
            <a:r>
              <a:rPr lang="en-US" altLang="ko-KR" sz="1200">
                <a:latin typeface="+mj-lt"/>
              </a:rPr>
              <a:t>WAS(Web</a:t>
            </a:r>
            <a:r>
              <a:rPr lang="ko-KR" altLang="en-US" sz="1200">
                <a:latin typeface="+mj-lt"/>
              </a:rPr>
              <a:t> </a:t>
            </a:r>
            <a:r>
              <a:rPr lang="en-US" altLang="ko-KR" sz="1200">
                <a:latin typeface="+mj-lt"/>
              </a:rPr>
              <a:t>Application</a:t>
            </a:r>
            <a:r>
              <a:rPr lang="ko-KR" altLang="en-US" sz="1200">
                <a:latin typeface="+mj-lt"/>
              </a:rPr>
              <a:t> </a:t>
            </a:r>
            <a:r>
              <a:rPr lang="en-US" altLang="ko-KR" sz="1200">
                <a:latin typeface="+mj-lt"/>
              </a:rPr>
              <a:t>Server)</a:t>
            </a:r>
            <a:r>
              <a:rPr lang="ko-KR" altLang="en-US" sz="1200">
                <a:latin typeface="+mj-lt"/>
              </a:rPr>
              <a:t> 에서 실행되는 환경이다</a:t>
            </a:r>
            <a:endParaRPr lang="en-US" altLang="ko-KR" sz="1200">
              <a:latin typeface="+mj-lt"/>
            </a:endParaRPr>
          </a:p>
        </p:txBody>
      </p:sp>
      <p:sp>
        <p:nvSpPr>
          <p:cNvPr id="6" name="직사각형 5">
            <a:extLst>
              <a:ext uri="{FF2B5EF4-FFF2-40B4-BE49-F238E27FC236}">
                <a16:creationId xmlns:a16="http://schemas.microsoft.com/office/drawing/2014/main" id="{2C06EB8E-7A70-4A96-B220-D7CA8FF73A54}"/>
              </a:ext>
            </a:extLst>
          </p:cNvPr>
          <p:cNvSpPr/>
          <p:nvPr/>
        </p:nvSpPr>
        <p:spPr>
          <a:xfrm>
            <a:off x="342191" y="1549374"/>
            <a:ext cx="3175869"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서블릿 컨테이너에서 실행</a:t>
            </a:r>
          </a:p>
        </p:txBody>
      </p:sp>
      <p:sp>
        <p:nvSpPr>
          <p:cNvPr id="8" name="직사각형 7">
            <a:extLst>
              <a:ext uri="{FF2B5EF4-FFF2-40B4-BE49-F238E27FC236}">
                <a16:creationId xmlns:a16="http://schemas.microsoft.com/office/drawing/2014/main" id="{C91F6D78-7D11-4D39-9A19-F71272A16273}"/>
              </a:ext>
            </a:extLst>
          </p:cNvPr>
          <p:cNvSpPr/>
          <p:nvPr/>
        </p:nvSpPr>
        <p:spPr>
          <a:xfrm>
            <a:off x="342191" y="2938865"/>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특징</a:t>
            </a:r>
          </a:p>
        </p:txBody>
      </p:sp>
      <p:sp>
        <p:nvSpPr>
          <p:cNvPr id="2" name="직사각형 1">
            <a:extLst>
              <a:ext uri="{FF2B5EF4-FFF2-40B4-BE49-F238E27FC236}">
                <a16:creationId xmlns:a16="http://schemas.microsoft.com/office/drawing/2014/main" id="{AC0D7C0F-E160-ABF1-E41A-48F3DF03B671}"/>
              </a:ext>
            </a:extLst>
          </p:cNvPr>
          <p:cNvSpPr/>
          <p:nvPr/>
        </p:nvSpPr>
        <p:spPr>
          <a:xfrm>
            <a:off x="513642" y="3248824"/>
            <a:ext cx="10072037" cy="887615"/>
          </a:xfrm>
          <a:prstGeom prst="rect">
            <a:avLst/>
          </a:prstGeom>
          <a:solidFill>
            <a:schemeClr val="bg1"/>
          </a:solidFill>
        </p:spPr>
        <p:txBody>
          <a:bodyPr wrap="square">
            <a:spAutoFit/>
          </a:bodyPr>
          <a:lstStyle/>
          <a:p>
            <a:pPr marL="171450" indent="-171450">
              <a:lnSpc>
                <a:spcPct val="150000"/>
              </a:lnSpc>
              <a:buFont typeface="Arial" panose="020B0604020202020204" pitchFamily="34" charset="0"/>
              <a:buChar char="•"/>
            </a:pPr>
            <a:r>
              <a:rPr lang="ko-KR" altLang="en-US" sz="1200">
                <a:latin typeface="+mn-ea"/>
              </a:rPr>
              <a:t>클래스 단위로 직접적인 </a:t>
            </a:r>
            <a:r>
              <a:rPr lang="en-US" altLang="ko-KR" sz="1200">
                <a:latin typeface="+mn-ea"/>
              </a:rPr>
              <a:t>HTTP </a:t>
            </a:r>
            <a:r>
              <a:rPr lang="ko-KR" altLang="en-US" sz="1200">
                <a:latin typeface="+mn-ea"/>
              </a:rPr>
              <a:t>요청</a:t>
            </a:r>
            <a:r>
              <a:rPr lang="en-US" altLang="ko-KR" sz="1200">
                <a:latin typeface="+mn-ea"/>
              </a:rPr>
              <a:t>/</a:t>
            </a:r>
            <a:r>
              <a:rPr lang="ko-KR" altLang="en-US" sz="1200">
                <a:latin typeface="+mn-ea"/>
              </a:rPr>
              <a:t>응답 처리를 세밀하게 제어할 수 있다는 장점은 있다</a:t>
            </a:r>
            <a:endParaRPr lang="en-US" altLang="ko-KR" sz="1200">
              <a:latin typeface="+mn-ea"/>
            </a:endParaRPr>
          </a:p>
          <a:p>
            <a:pPr marL="171450" indent="-171450">
              <a:lnSpc>
                <a:spcPct val="150000"/>
              </a:lnSpc>
              <a:buFont typeface="Arial" panose="020B0604020202020204" pitchFamily="34" charset="0"/>
              <a:buChar char="•"/>
            </a:pPr>
            <a:r>
              <a:rPr lang="en-US" altLang="ko-KR" sz="1200">
                <a:latin typeface="+mn-ea"/>
              </a:rPr>
              <a:t>HTML</a:t>
            </a:r>
            <a:r>
              <a:rPr lang="ko-KR" altLang="en-US" sz="1200">
                <a:latin typeface="+mn-ea"/>
              </a:rPr>
              <a:t>과 비즈니스 로직이 하나의 서블릿 클래스 안에 혼재되어 코드가 복잡해지고 유지보수가 어려워진다</a:t>
            </a:r>
            <a:endParaRPr lang="en-US" altLang="ko-KR" sz="1200">
              <a:latin typeface="+mn-ea"/>
            </a:endParaRPr>
          </a:p>
          <a:p>
            <a:pPr marL="171450" indent="-171450">
              <a:lnSpc>
                <a:spcPct val="150000"/>
              </a:lnSpc>
              <a:buFont typeface="Arial" panose="020B0604020202020204" pitchFamily="34" charset="0"/>
              <a:buChar char="•"/>
            </a:pPr>
            <a:r>
              <a:rPr lang="ko-KR" altLang="en-US" sz="1200"/>
              <a:t>서블릿 방식은 코드의 재사용성을 어렵게 한다</a:t>
            </a:r>
            <a:r>
              <a:rPr lang="en-US" altLang="ko-KR" sz="1200"/>
              <a:t>.</a:t>
            </a:r>
            <a:r>
              <a:rPr lang="ko-KR" altLang="en-US" sz="1200"/>
              <a:t> 즉</a:t>
            </a:r>
            <a:r>
              <a:rPr lang="en-US" altLang="ko-KR" sz="1200"/>
              <a:t> </a:t>
            </a:r>
            <a:r>
              <a:rPr lang="ko-KR" altLang="en-US" sz="1200"/>
              <a:t>동일한 비즈니스 로직을 여러 서블릿에서 반복해서 작성하게 되는 경우가 많다</a:t>
            </a:r>
            <a:endParaRPr lang="en-US" altLang="ko-KR" sz="1200">
              <a:latin typeface="+mn-ea"/>
            </a:endParaRPr>
          </a:p>
        </p:txBody>
      </p:sp>
      <p:sp>
        <p:nvSpPr>
          <p:cNvPr id="4" name="Rectangle 1">
            <a:extLst>
              <a:ext uri="{FF2B5EF4-FFF2-40B4-BE49-F238E27FC236}">
                <a16:creationId xmlns:a16="http://schemas.microsoft.com/office/drawing/2014/main" id="{D0897E78-03E8-8B05-D7C9-08F666DA3E54}"/>
              </a:ext>
            </a:extLst>
          </p:cNvPr>
          <p:cNvSpPr>
            <a:spLocks noChangeArrowheads="1"/>
          </p:cNvSpPr>
          <p:nvPr/>
        </p:nvSpPr>
        <p:spPr bwMode="auto">
          <a:xfrm>
            <a:off x="767515" y="4176234"/>
            <a:ext cx="8851732" cy="234622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HelloServlet </a:t>
            </a:r>
            <a:r>
              <a:rPr kumimoji="0" lang="ko-KR" altLang="ko-KR" sz="1100" b="0" i="0" u="none" strike="noStrike" cap="none" normalizeH="0" baseline="0">
                <a:ln>
                  <a:noFill/>
                </a:ln>
                <a:solidFill>
                  <a:srgbClr val="CF8E6D"/>
                </a:solidFill>
                <a:effectLst/>
                <a:latin typeface="Arial Unicode MS"/>
                <a:ea typeface="JetBrains Mono"/>
              </a:rPr>
              <a:t>extends </a:t>
            </a:r>
            <a:r>
              <a:rPr kumimoji="0" lang="ko-KR" altLang="ko-KR" sz="1100" b="0" i="0" u="none" strike="noStrike" cap="none" normalizeH="0" baseline="0">
                <a:ln>
                  <a:noFill/>
                </a:ln>
                <a:solidFill>
                  <a:srgbClr val="BCBEC4"/>
                </a:solidFill>
                <a:effectLst/>
                <a:latin typeface="Arial Unicode MS"/>
                <a:ea typeface="JetBrains Mono"/>
              </a:rPr>
              <a:t>HttpServlet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@Override</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B3AE60"/>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protected void </a:t>
            </a:r>
            <a:r>
              <a:rPr kumimoji="0" lang="ko-KR" altLang="ko-KR" sz="1100" b="0" i="0" u="none" strike="noStrike" cap="none" normalizeH="0" baseline="0">
                <a:ln>
                  <a:noFill/>
                </a:ln>
                <a:solidFill>
                  <a:srgbClr val="56A8F5"/>
                </a:solidFill>
                <a:effectLst/>
                <a:latin typeface="Arial Unicode MS"/>
                <a:ea typeface="JetBrains Mono"/>
              </a:rPr>
              <a:t>doGet</a:t>
            </a:r>
            <a:r>
              <a:rPr kumimoji="0" lang="ko-KR" altLang="ko-KR" sz="1100" b="0" i="0" u="none" strike="noStrike" cap="none" normalizeH="0" baseline="0">
                <a:ln>
                  <a:noFill/>
                </a:ln>
                <a:solidFill>
                  <a:srgbClr val="BCBEC4"/>
                </a:solidFill>
                <a:effectLst/>
                <a:latin typeface="Arial Unicode MS"/>
                <a:ea typeface="JetBrains Mono"/>
              </a:rPr>
              <a:t>(HttpServletRequest request, HttpServletResponse response) </a:t>
            </a:r>
            <a:r>
              <a:rPr kumimoji="0" lang="ko-KR" altLang="ko-KR" sz="1100" b="0" i="0" u="none" strike="noStrike" cap="none" normalizeH="0" baseline="0">
                <a:ln>
                  <a:noFill/>
                </a:ln>
                <a:solidFill>
                  <a:srgbClr val="CF8E6D"/>
                </a:solidFill>
                <a:effectLst/>
                <a:latin typeface="Arial Unicode MS"/>
                <a:ea typeface="JetBrains Mono"/>
              </a:rPr>
              <a:t>throws </a:t>
            </a:r>
            <a:r>
              <a:rPr kumimoji="0" lang="ko-KR" altLang="ko-KR" sz="1100" b="0" i="0" u="none" strike="noStrike" cap="none" normalizeH="0" baseline="0">
                <a:ln>
                  <a:noFill/>
                </a:ln>
                <a:solidFill>
                  <a:srgbClr val="BCBEC4"/>
                </a:solidFill>
                <a:effectLst/>
                <a:latin typeface="Arial Unicode MS"/>
                <a:ea typeface="JetBrains Mono"/>
              </a:rPr>
              <a:t>ServletException, IOException {</a:t>
            </a: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User user = userRepository.getUser</a:t>
            </a:r>
            <a:r>
              <a:rPr lang="en-US" altLang="ko-KR" sz="1100">
                <a:solidFill>
                  <a:srgbClr val="BCBEC4"/>
                </a:solidFill>
                <a:latin typeface="Arial Unicode MS"/>
                <a:ea typeface="JetBrains Mono"/>
              </a:rPr>
              <a:t>("leaven");</a:t>
            </a:r>
            <a:endParaRPr kumimoji="0" lang="en-US" altLang="ko-KR" sz="11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response.getWriter().println(</a:t>
            </a:r>
            <a:r>
              <a:rPr kumimoji="0" lang="ko-KR" altLang="ko-KR" sz="1100" b="0" i="0" u="none" strike="noStrike" cap="none" normalizeH="0" baseline="0">
                <a:ln>
                  <a:noFill/>
                </a:ln>
                <a:solidFill>
                  <a:srgbClr val="6AAB73"/>
                </a:solidFill>
                <a:effectLst/>
                <a:latin typeface="Arial Unicode MS"/>
                <a:ea typeface="JetBrains Mono"/>
              </a:rPr>
              <a:t>"&lt;html&gt;&lt;body&gt;"</a:t>
            </a: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response.getWriter().println(</a:t>
            </a:r>
            <a:r>
              <a:rPr kumimoji="0" lang="ko-KR" altLang="ko-KR" sz="1100" b="0" i="0" u="none" strike="noStrike" cap="none" normalizeH="0" baseline="0">
                <a:ln>
                  <a:noFill/>
                </a:ln>
                <a:solidFill>
                  <a:srgbClr val="6AAB73"/>
                </a:solidFill>
                <a:effectLst/>
                <a:latin typeface="Arial Unicode MS"/>
                <a:ea typeface="JetBrains Mono"/>
              </a:rPr>
              <a:t>"&lt;h1&gt;</a:t>
            </a:r>
            <a:r>
              <a:rPr kumimoji="0" lang="en-US" altLang="ko-KR" sz="1100" b="0" i="0" u="none" strike="noStrike" cap="none" normalizeH="0" baseline="0">
                <a:ln>
                  <a:noFill/>
                </a:ln>
                <a:solidFill>
                  <a:srgbClr val="6AAB73"/>
                </a:solidFill>
                <a:effectLst/>
                <a:latin typeface="Arial Unicode MS"/>
                <a:ea typeface="JetBrains Mono"/>
              </a:rPr>
              <a:t>Hello </a:t>
            </a:r>
            <a:r>
              <a:rPr kumimoji="0" lang="ko-KR" altLang="ko-KR" sz="1100" b="0" i="0" u="none" strike="noStrike" cap="none" normalizeH="0" baseline="0">
                <a:ln>
                  <a:noFill/>
                </a:ln>
                <a:solidFill>
                  <a:srgbClr val="6AAB73"/>
                </a:solidFill>
                <a:effectLst/>
                <a:latin typeface="Arial Unicode MS"/>
                <a:ea typeface="JetBrains Mono"/>
              </a:rPr>
              <a:t>"</a:t>
            </a:r>
            <a:r>
              <a:rPr lang="en-US" altLang="ko-KR" sz="1100">
                <a:solidFill>
                  <a:srgbClr val="6AAB73"/>
                </a:solidFill>
                <a:latin typeface="Arial Unicode MS"/>
                <a:ea typeface="JetBrains Mono"/>
              </a:rPr>
              <a:t> + </a:t>
            </a:r>
            <a:r>
              <a:rPr lang="en-US" altLang="ko-KR" sz="1100">
                <a:solidFill>
                  <a:schemeClr val="bg1">
                    <a:lumMod val="65000"/>
                  </a:schemeClr>
                </a:solidFill>
                <a:latin typeface="Arial Unicode MS"/>
                <a:ea typeface="JetBrains Mono"/>
              </a:rPr>
              <a:t>user.getUsername()</a:t>
            </a:r>
            <a:r>
              <a:rPr lang="en-US" altLang="ko-KR" sz="1100">
                <a:solidFill>
                  <a:srgbClr val="6AAB73"/>
                </a:solidFill>
                <a:latin typeface="Arial Unicode MS"/>
                <a:ea typeface="JetBrains Mono"/>
              </a:rPr>
              <a:t> + </a:t>
            </a:r>
            <a:r>
              <a:rPr kumimoji="0" lang="ko-KR" altLang="ko-KR" sz="1100" b="0" i="0" u="none" strike="noStrike" cap="none" normalizeH="0" baseline="0">
                <a:ln>
                  <a:noFill/>
                </a:ln>
                <a:solidFill>
                  <a:srgbClr val="6AAB73"/>
                </a:solidFill>
                <a:effectLst/>
                <a:latin typeface="Arial Unicode MS"/>
                <a:ea typeface="JetBrains Mono"/>
              </a:rPr>
              <a:t>"&lt;/h1&gt;"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response.getWriter().println(</a:t>
            </a:r>
            <a:r>
              <a:rPr kumimoji="0" lang="ko-KR" altLang="ko-KR" sz="1100" b="0" i="0" u="none" strike="noStrike" cap="none" normalizeH="0" baseline="0">
                <a:ln>
                  <a:noFill/>
                </a:ln>
                <a:solidFill>
                  <a:srgbClr val="6AAB73"/>
                </a:solidFill>
                <a:effectLst/>
                <a:latin typeface="Arial Unicode MS"/>
                <a:ea typeface="JetBrains Mono"/>
              </a:rPr>
              <a:t>"&lt;/body&gt;&lt;/html&gt;"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80305801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직사각형 73">
            <a:extLst>
              <a:ext uri="{FF2B5EF4-FFF2-40B4-BE49-F238E27FC236}">
                <a16:creationId xmlns:a16="http://schemas.microsoft.com/office/drawing/2014/main" id="{42A0B23B-7003-43B2-A559-7C4A6F001EFB}"/>
              </a:ext>
            </a:extLst>
          </p:cNvPr>
          <p:cNvSpPr/>
          <p:nvPr/>
        </p:nvSpPr>
        <p:spPr>
          <a:xfrm>
            <a:off x="198756" y="312520"/>
            <a:ext cx="1939955"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핵심 클래스들</a:t>
            </a:r>
          </a:p>
        </p:txBody>
      </p:sp>
      <p:graphicFrame>
        <p:nvGraphicFramePr>
          <p:cNvPr id="2" name="표 1">
            <a:extLst>
              <a:ext uri="{FF2B5EF4-FFF2-40B4-BE49-F238E27FC236}">
                <a16:creationId xmlns:a16="http://schemas.microsoft.com/office/drawing/2014/main" id="{95F9D400-1F5E-2AAB-FC20-DCB9605D83D4}"/>
              </a:ext>
            </a:extLst>
          </p:cNvPr>
          <p:cNvGraphicFramePr>
            <a:graphicFrameLocks noGrp="1"/>
          </p:cNvGraphicFramePr>
          <p:nvPr>
            <p:extLst>
              <p:ext uri="{D42A27DB-BD31-4B8C-83A1-F6EECF244321}">
                <p14:modId xmlns:p14="http://schemas.microsoft.com/office/powerpoint/2010/main" val="1293675202"/>
              </p:ext>
            </p:extLst>
          </p:nvPr>
        </p:nvGraphicFramePr>
        <p:xfrm>
          <a:off x="198755" y="881622"/>
          <a:ext cx="11849809" cy="5007116"/>
        </p:xfrm>
        <a:graphic>
          <a:graphicData uri="http://schemas.openxmlformats.org/drawingml/2006/table">
            <a:tbl>
              <a:tblPr/>
              <a:tblGrid>
                <a:gridCol w="2955784">
                  <a:extLst>
                    <a:ext uri="{9D8B030D-6E8A-4147-A177-3AD203B41FA5}">
                      <a16:colId xmlns:a16="http://schemas.microsoft.com/office/drawing/2014/main" val="595814354"/>
                    </a:ext>
                  </a:extLst>
                </a:gridCol>
                <a:gridCol w="8894025">
                  <a:extLst>
                    <a:ext uri="{9D8B030D-6E8A-4147-A177-3AD203B41FA5}">
                      <a16:colId xmlns:a16="http://schemas.microsoft.com/office/drawing/2014/main" val="2224172382"/>
                    </a:ext>
                  </a:extLst>
                </a:gridCol>
              </a:tblGrid>
              <a:tr h="434184">
                <a:tc>
                  <a:txBody>
                    <a:bodyPr/>
                    <a:lstStyle/>
                    <a:p>
                      <a:pPr algn="ctr"/>
                      <a:r>
                        <a:rPr lang="ko-KR" altLang="en-US" sz="1200" b="1">
                          <a:solidFill>
                            <a:schemeClr val="bg1"/>
                          </a:solidFill>
                          <a:latin typeface="+mn-lt"/>
                        </a:rPr>
                        <a:t>빈 유형</a:t>
                      </a:r>
                    </a:p>
                  </a:txBody>
                  <a:tcPr marL="39201" marR="39201" marT="19601" marB="19601" anchor="ctr">
                    <a:lnL>
                      <a:noFill/>
                    </a:lnL>
                    <a:lnR>
                      <a:noFill/>
                    </a:lnR>
                    <a:lnT>
                      <a:noFill/>
                    </a:lnT>
                    <a:lnB>
                      <a:noFill/>
                    </a:lnB>
                    <a:solidFill>
                      <a:schemeClr val="tx1"/>
                    </a:solidFill>
                  </a:tcPr>
                </a:tc>
                <a:tc>
                  <a:txBody>
                    <a:bodyPr/>
                    <a:lstStyle/>
                    <a:p>
                      <a:pPr algn="ctr"/>
                      <a:r>
                        <a:rPr lang="ko-KR" altLang="en-US" sz="1200" b="1">
                          <a:solidFill>
                            <a:schemeClr val="bg1"/>
                          </a:solidFill>
                          <a:latin typeface="+mn-lt"/>
                        </a:rPr>
                        <a:t>설명</a:t>
                      </a:r>
                    </a:p>
                  </a:txBody>
                  <a:tcPr marL="39201" marR="39201" marT="19601" marB="19601" anchor="ctr">
                    <a:lnL>
                      <a:noFill/>
                    </a:lnL>
                    <a:lnR>
                      <a:noFill/>
                    </a:lnR>
                    <a:lnT>
                      <a:noFill/>
                    </a:lnT>
                    <a:lnB>
                      <a:noFill/>
                    </a:lnB>
                    <a:solidFill>
                      <a:schemeClr val="tx1"/>
                    </a:solidFill>
                  </a:tcPr>
                </a:tc>
                <a:extLst>
                  <a:ext uri="{0D108BD9-81ED-4DB2-BD59-A6C34878D82A}">
                    <a16:rowId xmlns:a16="http://schemas.microsoft.com/office/drawing/2014/main" val="1913423710"/>
                  </a:ext>
                </a:extLst>
              </a:tr>
              <a:tr h="653276">
                <a:tc>
                  <a:txBody>
                    <a:bodyPr/>
                    <a:lstStyle/>
                    <a:p>
                      <a:pPr algn="ctr"/>
                      <a:r>
                        <a:rPr lang="en-US" sz="1200" b="1">
                          <a:latin typeface="+mn-lt"/>
                        </a:rPr>
                        <a:t>HandlerMapping</a:t>
                      </a:r>
                      <a:endParaRPr lang="en-US" sz="1200">
                        <a:latin typeface="+mn-lt"/>
                      </a:endParaRPr>
                    </a:p>
                  </a:txBody>
                  <a:tcPr marL="39201" marR="39201" marT="19601" marB="19601" anchor="ctr">
                    <a:lnL>
                      <a:noFill/>
                    </a:lnL>
                    <a:lnR>
                      <a:noFill/>
                    </a:lnR>
                    <a:lnT>
                      <a:noFill/>
                    </a:lnT>
                    <a:lnB>
                      <a:noFill/>
                    </a:lnB>
                    <a:solidFill>
                      <a:schemeClr val="bg2"/>
                    </a:solidFill>
                  </a:tcPr>
                </a:tc>
                <a:tc>
                  <a:txBody>
                    <a:bodyPr/>
                    <a:lstStyle/>
                    <a:p>
                      <a:pPr>
                        <a:lnSpc>
                          <a:spcPct val="150000"/>
                        </a:lnSpc>
                      </a:pPr>
                      <a:r>
                        <a:rPr lang="ko-KR" altLang="en-US" sz="1200">
                          <a:latin typeface="+mn-lt"/>
                        </a:rPr>
                        <a:t>    </a:t>
                      </a:r>
                      <a:r>
                        <a:rPr lang="ko-KR" altLang="en-US" sz="1200"/>
                        <a:t>클라이언트 요청을 적절한 핸들러</a:t>
                      </a:r>
                      <a:r>
                        <a:rPr lang="en-US" altLang="ko-KR" sz="1200"/>
                        <a:t>(</a:t>
                      </a:r>
                      <a:r>
                        <a:rPr lang="ko-KR" altLang="en-US" sz="1200"/>
                        <a:t>컨트롤러 등</a:t>
                      </a:r>
                      <a:r>
                        <a:rPr lang="en-US" altLang="ko-KR" sz="1200"/>
                        <a:t>)</a:t>
                      </a:r>
                      <a:r>
                        <a:rPr lang="ko-KR" altLang="en-US" sz="1200"/>
                        <a:t>와 매핑하고</a:t>
                      </a:r>
                      <a:r>
                        <a:rPr lang="en-US" altLang="ko-KR" sz="1200"/>
                        <a:t>, </a:t>
                      </a:r>
                      <a:r>
                        <a:rPr lang="ko-KR" altLang="en-US" sz="1200"/>
                        <a:t>이 과정에서 요청 전후에 실행할 인터셉터 목록도 함께 관리한다</a:t>
                      </a:r>
                      <a:endParaRPr lang="en-US" altLang="ko-KR" sz="1200">
                        <a:latin typeface="+mn-lt"/>
                      </a:endParaRPr>
                    </a:p>
                  </a:txBody>
                  <a:tcPr marL="39201" marR="39201" marT="19601" marB="19601" anchor="ctr">
                    <a:lnL>
                      <a:noFill/>
                    </a:lnL>
                    <a:lnR>
                      <a:noFill/>
                    </a:lnR>
                    <a:lnT>
                      <a:noFill/>
                    </a:lnT>
                    <a:lnB>
                      <a:noFill/>
                    </a:lnB>
                    <a:solidFill>
                      <a:schemeClr val="bg1"/>
                    </a:solidFill>
                  </a:tcPr>
                </a:tc>
                <a:extLst>
                  <a:ext uri="{0D108BD9-81ED-4DB2-BD59-A6C34878D82A}">
                    <a16:rowId xmlns:a16="http://schemas.microsoft.com/office/drawing/2014/main" val="1173565079"/>
                  </a:ext>
                </a:extLst>
              </a:tr>
              <a:tr h="653276">
                <a:tc>
                  <a:txBody>
                    <a:bodyPr/>
                    <a:lstStyle/>
                    <a:p>
                      <a:pPr algn="ctr"/>
                      <a:r>
                        <a:rPr lang="en-US" sz="1200" b="1">
                          <a:latin typeface="+mn-lt"/>
                        </a:rPr>
                        <a:t>HandlerAdapter</a:t>
                      </a:r>
                      <a:endParaRPr lang="en-US" sz="1200">
                        <a:latin typeface="+mn-lt"/>
                      </a:endParaRPr>
                    </a:p>
                  </a:txBody>
                  <a:tcPr marL="39201" marR="39201" marT="19601" marB="19601" anchor="ctr">
                    <a:lnL>
                      <a:noFill/>
                    </a:lnL>
                    <a:lnR>
                      <a:noFill/>
                    </a:lnR>
                    <a:lnT>
                      <a:noFill/>
                    </a:lnT>
                    <a:lnB>
                      <a:noFill/>
                    </a:lnB>
                    <a:solidFill>
                      <a:schemeClr val="bg2"/>
                    </a:solidFill>
                  </a:tcPr>
                </a:tc>
                <a:tc>
                  <a:txBody>
                    <a:bodyPr/>
                    <a:lstStyle/>
                    <a:p>
                      <a:pPr>
                        <a:lnSpc>
                          <a:spcPct val="150000"/>
                        </a:lnSpc>
                      </a:pPr>
                      <a:r>
                        <a:rPr lang="ko-KR" altLang="en-US" sz="1200">
                          <a:latin typeface="+mn-lt"/>
                        </a:rPr>
                        <a:t>    </a:t>
                      </a:r>
                      <a:r>
                        <a:rPr lang="en-US" altLang="ko-KR" sz="1200"/>
                        <a:t>DispatcherServlet</a:t>
                      </a:r>
                      <a:r>
                        <a:rPr lang="ko-KR" altLang="en-US" sz="1200"/>
                        <a:t>가 요청에 매핑된 핸들러를 호출할 때</a:t>
                      </a:r>
                      <a:r>
                        <a:rPr lang="en-US" altLang="ko-KR" sz="1200"/>
                        <a:t> </a:t>
                      </a:r>
                      <a:r>
                        <a:rPr lang="ko-KR" altLang="en-US" sz="1200"/>
                        <a:t>핸들러의 호출 방식에 관계없이 일관되게 동작할 수 있도록 처리한다</a:t>
                      </a:r>
                      <a:endParaRPr lang="en-US" altLang="ko-KR" sz="1200">
                        <a:latin typeface="+mn-lt"/>
                      </a:endParaRPr>
                    </a:p>
                  </a:txBody>
                  <a:tcPr marL="39201" marR="39201" marT="19601" marB="19601" anchor="ctr">
                    <a:lnL>
                      <a:noFill/>
                    </a:lnL>
                    <a:lnR>
                      <a:noFill/>
                    </a:lnR>
                    <a:lnT>
                      <a:noFill/>
                    </a:lnT>
                    <a:lnB>
                      <a:noFill/>
                    </a:lnB>
                    <a:solidFill>
                      <a:schemeClr val="bg1"/>
                    </a:solidFill>
                  </a:tcPr>
                </a:tc>
                <a:extLst>
                  <a:ext uri="{0D108BD9-81ED-4DB2-BD59-A6C34878D82A}">
                    <a16:rowId xmlns:a16="http://schemas.microsoft.com/office/drawing/2014/main" val="4036469998"/>
                  </a:ext>
                </a:extLst>
              </a:tr>
              <a:tr h="653276">
                <a:tc>
                  <a:txBody>
                    <a:bodyPr/>
                    <a:lstStyle/>
                    <a:p>
                      <a:pPr algn="ctr"/>
                      <a:r>
                        <a:rPr lang="en-US" sz="1200" b="1">
                          <a:latin typeface="+mn-lt"/>
                        </a:rPr>
                        <a:t>HandlerExceptionResolver</a:t>
                      </a:r>
                      <a:endParaRPr lang="en-US" sz="1200">
                        <a:latin typeface="+mn-lt"/>
                      </a:endParaRPr>
                    </a:p>
                  </a:txBody>
                  <a:tcPr marL="39201" marR="39201" marT="19601" marB="19601" anchor="ctr">
                    <a:lnL>
                      <a:noFill/>
                    </a:lnL>
                    <a:lnR>
                      <a:noFill/>
                    </a:lnR>
                    <a:lnT>
                      <a:noFill/>
                    </a:lnT>
                    <a:lnB>
                      <a:noFill/>
                    </a:lnB>
                    <a:solidFill>
                      <a:schemeClr val="bg2"/>
                    </a:solidFill>
                  </a:tcPr>
                </a:tc>
                <a:tc>
                  <a:txBody>
                    <a:bodyPr/>
                    <a:lstStyle/>
                    <a:p>
                      <a:pPr>
                        <a:lnSpc>
                          <a:spcPct val="150000"/>
                        </a:lnSpc>
                      </a:pPr>
                      <a:r>
                        <a:rPr lang="ko-KR" altLang="en-US" sz="1200">
                          <a:latin typeface="+mn-lt"/>
                        </a:rPr>
                        <a:t>    </a:t>
                      </a:r>
                      <a:r>
                        <a:rPr lang="ko-KR" altLang="en-US" sz="1200"/>
                        <a:t>예외가 발생했을 때 이를 적절하게 처리하는 전략을 제공한다</a:t>
                      </a:r>
                      <a:r>
                        <a:rPr lang="en-US" altLang="ko-KR" sz="1200"/>
                        <a:t>.</a:t>
                      </a:r>
                      <a:r>
                        <a:rPr lang="ko-KR" altLang="en-US" sz="1200"/>
                        <a:t> </a:t>
                      </a:r>
                      <a:endParaRPr lang="en-US" altLang="ko-KR" sz="1200"/>
                    </a:p>
                    <a:p>
                      <a:pPr>
                        <a:lnSpc>
                          <a:spcPct val="150000"/>
                        </a:lnSpc>
                      </a:pPr>
                      <a:r>
                        <a:rPr lang="en-US" altLang="ko-KR" sz="1200"/>
                        <a:t>    </a:t>
                      </a:r>
                      <a:r>
                        <a:rPr lang="ko-KR" altLang="en-US" sz="1200"/>
                        <a:t>예를 들어</a:t>
                      </a:r>
                      <a:r>
                        <a:rPr lang="en-US" altLang="ko-KR" sz="1200"/>
                        <a:t>, </a:t>
                      </a:r>
                      <a:r>
                        <a:rPr lang="ko-KR" altLang="en-US" sz="1200"/>
                        <a:t>특정 핸들러로 예외를 전달하거나</a:t>
                      </a:r>
                      <a:r>
                        <a:rPr lang="en-US" altLang="ko-KR" sz="1200"/>
                        <a:t>, </a:t>
                      </a:r>
                      <a:r>
                        <a:rPr lang="ko-KR" altLang="en-US" sz="1200"/>
                        <a:t>오류 페이지를 보여주는 방식으로 처리할 수 있다</a:t>
                      </a:r>
                      <a:endParaRPr lang="en-US" altLang="ko-KR" sz="1200">
                        <a:latin typeface="+mn-lt"/>
                      </a:endParaRPr>
                    </a:p>
                  </a:txBody>
                  <a:tcPr marL="39201" marR="39201" marT="19601" marB="19601" anchor="ctr">
                    <a:lnL>
                      <a:noFill/>
                    </a:lnL>
                    <a:lnR>
                      <a:noFill/>
                    </a:lnR>
                    <a:lnT>
                      <a:noFill/>
                    </a:lnT>
                    <a:lnB>
                      <a:noFill/>
                    </a:lnB>
                    <a:solidFill>
                      <a:schemeClr val="bg1"/>
                    </a:solidFill>
                  </a:tcPr>
                </a:tc>
                <a:extLst>
                  <a:ext uri="{0D108BD9-81ED-4DB2-BD59-A6C34878D82A}">
                    <a16:rowId xmlns:a16="http://schemas.microsoft.com/office/drawing/2014/main" val="3263580351"/>
                  </a:ext>
                </a:extLst>
              </a:tr>
              <a:tr h="653276">
                <a:tc>
                  <a:txBody>
                    <a:bodyPr/>
                    <a:lstStyle/>
                    <a:p>
                      <a:pPr algn="ctr"/>
                      <a:r>
                        <a:rPr lang="en-US" sz="1200" b="1">
                          <a:latin typeface="+mn-lt"/>
                        </a:rPr>
                        <a:t>ViewResolver</a:t>
                      </a:r>
                      <a:endParaRPr lang="en-US" sz="1200">
                        <a:latin typeface="+mn-lt"/>
                      </a:endParaRPr>
                    </a:p>
                  </a:txBody>
                  <a:tcPr marL="39201" marR="39201" marT="19601" marB="19601" anchor="ctr">
                    <a:lnL>
                      <a:noFill/>
                    </a:lnL>
                    <a:lnR>
                      <a:noFill/>
                    </a:lnR>
                    <a:lnT>
                      <a:noFill/>
                    </a:lnT>
                    <a:lnB>
                      <a:noFill/>
                    </a:lnB>
                    <a:solidFill>
                      <a:schemeClr val="bg2"/>
                    </a:solidFill>
                  </a:tcPr>
                </a:tc>
                <a:tc>
                  <a:txBody>
                    <a:bodyPr/>
                    <a:lstStyle/>
                    <a:p>
                      <a:pPr>
                        <a:lnSpc>
                          <a:spcPct val="150000"/>
                        </a:lnSpc>
                      </a:pPr>
                      <a:r>
                        <a:rPr lang="ko-KR" altLang="en-US" sz="1200">
                          <a:latin typeface="+mn-lt"/>
                        </a:rPr>
                        <a:t>    </a:t>
                      </a:r>
                      <a:r>
                        <a:rPr lang="ko-KR" altLang="en-US" sz="1200"/>
                        <a:t>컨트롤러가 반환한 뷰 이름을 실제 뷰</a:t>
                      </a:r>
                      <a:r>
                        <a:rPr lang="en-US" altLang="ko-KR" sz="1200"/>
                        <a:t>(</a:t>
                      </a:r>
                      <a:r>
                        <a:rPr lang="ko-KR" altLang="en-US" sz="1200"/>
                        <a:t>예</a:t>
                      </a:r>
                      <a:r>
                        <a:rPr lang="en-US" altLang="ko-KR" sz="1200"/>
                        <a:t>: JSP </a:t>
                      </a:r>
                      <a:r>
                        <a:rPr lang="ko-KR" altLang="en-US" sz="1200"/>
                        <a:t>페이지</a:t>
                      </a:r>
                      <a:r>
                        <a:rPr lang="en-US" altLang="ko-KR" sz="1200"/>
                        <a:t>, Thymeleaf </a:t>
                      </a:r>
                      <a:r>
                        <a:rPr lang="ko-KR" altLang="en-US" sz="1200"/>
                        <a:t>템플릿</a:t>
                      </a:r>
                      <a:r>
                        <a:rPr lang="en-US" altLang="ko-KR" sz="1200"/>
                        <a:t>)</a:t>
                      </a:r>
                      <a:r>
                        <a:rPr lang="ko-KR" altLang="en-US" sz="1200"/>
                        <a:t>로 변환하여 응답으로 렌더링할 수 있도록 한다</a:t>
                      </a:r>
                      <a:endParaRPr lang="en-US" altLang="ko-KR" sz="1200">
                        <a:latin typeface="+mn-lt"/>
                      </a:endParaRPr>
                    </a:p>
                  </a:txBody>
                  <a:tcPr marL="39201" marR="39201" marT="19601" marB="19601" anchor="ctr">
                    <a:lnL>
                      <a:noFill/>
                    </a:lnL>
                    <a:lnR>
                      <a:noFill/>
                    </a:lnR>
                    <a:lnT>
                      <a:noFill/>
                    </a:lnT>
                    <a:lnB>
                      <a:noFill/>
                    </a:lnB>
                    <a:solidFill>
                      <a:schemeClr val="bg1"/>
                    </a:solidFill>
                  </a:tcPr>
                </a:tc>
                <a:extLst>
                  <a:ext uri="{0D108BD9-81ED-4DB2-BD59-A6C34878D82A}">
                    <a16:rowId xmlns:a16="http://schemas.microsoft.com/office/drawing/2014/main" val="3885809946"/>
                  </a:ext>
                </a:extLst>
              </a:tr>
              <a:tr h="653276">
                <a:tc>
                  <a:txBody>
                    <a:bodyPr/>
                    <a:lstStyle/>
                    <a:p>
                      <a:pPr algn="ctr"/>
                      <a:r>
                        <a:rPr lang="en-US" sz="1200" b="1">
                          <a:latin typeface="+mn-lt"/>
                        </a:rPr>
                        <a:t>LocaleResolver, LocaleContextResolver</a:t>
                      </a:r>
                      <a:endParaRPr lang="en-US" sz="1200">
                        <a:latin typeface="+mn-lt"/>
                      </a:endParaRPr>
                    </a:p>
                  </a:txBody>
                  <a:tcPr marL="39201" marR="39201" marT="19601" marB="19601" anchor="ctr">
                    <a:lnL>
                      <a:noFill/>
                    </a:lnL>
                    <a:lnR>
                      <a:noFill/>
                    </a:lnR>
                    <a:lnT>
                      <a:noFill/>
                    </a:lnT>
                    <a:lnB>
                      <a:noFill/>
                    </a:lnB>
                    <a:solidFill>
                      <a:schemeClr val="bg2"/>
                    </a:solidFill>
                  </a:tcPr>
                </a:tc>
                <a:tc>
                  <a:txBody>
                    <a:bodyPr/>
                    <a:lstStyle/>
                    <a:p>
                      <a:pPr>
                        <a:lnSpc>
                          <a:spcPct val="150000"/>
                        </a:lnSpc>
                      </a:pPr>
                      <a:r>
                        <a:rPr lang="ko-KR" altLang="en-US" sz="1200">
                          <a:latin typeface="+mn-lt"/>
                        </a:rPr>
                        <a:t>    </a:t>
                      </a:r>
                      <a:r>
                        <a:rPr lang="ko-KR" altLang="en-US" sz="1200"/>
                        <a:t>사용자가 요청한 언어와 지역 설정</a:t>
                      </a:r>
                      <a:r>
                        <a:rPr lang="en-US" altLang="ko-KR" sz="1200"/>
                        <a:t>(</a:t>
                      </a:r>
                      <a:r>
                        <a:rPr lang="ko-KR" altLang="en-US" sz="1200"/>
                        <a:t>로케일</a:t>
                      </a:r>
                      <a:r>
                        <a:rPr lang="en-US" altLang="ko-KR" sz="1200"/>
                        <a:t>)</a:t>
                      </a:r>
                      <a:r>
                        <a:rPr lang="ko-KR" altLang="en-US" sz="1200"/>
                        <a:t>을 해석하여 이 정보에 맞는 국제화된 뷰를 제공할 수 있게 한다</a:t>
                      </a:r>
                      <a:r>
                        <a:rPr lang="en-US" altLang="ko-KR" sz="1200"/>
                        <a:t>(</a:t>
                      </a:r>
                      <a:r>
                        <a:rPr lang="ko-KR" altLang="en-US" sz="1200"/>
                        <a:t>다국어처리</a:t>
                      </a:r>
                      <a:r>
                        <a:rPr lang="en-US" altLang="ko-KR" sz="1200"/>
                        <a:t>)</a:t>
                      </a:r>
                      <a:endParaRPr lang="en-US" altLang="ko-KR" sz="1200">
                        <a:latin typeface="+mn-lt"/>
                      </a:endParaRPr>
                    </a:p>
                  </a:txBody>
                  <a:tcPr marL="39201" marR="39201" marT="19601" marB="19601" anchor="ctr">
                    <a:lnL>
                      <a:noFill/>
                    </a:lnL>
                    <a:lnR>
                      <a:noFill/>
                    </a:lnR>
                    <a:lnT>
                      <a:noFill/>
                    </a:lnT>
                    <a:lnB>
                      <a:noFill/>
                    </a:lnB>
                    <a:solidFill>
                      <a:schemeClr val="bg1"/>
                    </a:solidFill>
                  </a:tcPr>
                </a:tc>
                <a:extLst>
                  <a:ext uri="{0D108BD9-81ED-4DB2-BD59-A6C34878D82A}">
                    <a16:rowId xmlns:a16="http://schemas.microsoft.com/office/drawing/2014/main" val="1272867314"/>
                  </a:ext>
                </a:extLst>
              </a:tr>
              <a:tr h="653276">
                <a:tc>
                  <a:txBody>
                    <a:bodyPr/>
                    <a:lstStyle/>
                    <a:p>
                      <a:pPr algn="ctr"/>
                      <a:r>
                        <a:rPr lang="en-US" sz="1200" b="1">
                          <a:latin typeface="+mn-lt"/>
                        </a:rPr>
                        <a:t>MultipartResolver</a:t>
                      </a:r>
                      <a:endParaRPr lang="en-US" sz="1200">
                        <a:latin typeface="+mn-lt"/>
                      </a:endParaRPr>
                    </a:p>
                  </a:txBody>
                  <a:tcPr marL="39201" marR="39201" marT="19601" marB="19601" anchor="ctr">
                    <a:lnL>
                      <a:noFill/>
                    </a:lnL>
                    <a:lnR>
                      <a:noFill/>
                    </a:lnR>
                    <a:lnT>
                      <a:noFill/>
                    </a:lnT>
                    <a:lnB>
                      <a:noFill/>
                    </a:lnB>
                    <a:solidFill>
                      <a:schemeClr val="bg2"/>
                    </a:solidFill>
                  </a:tcPr>
                </a:tc>
                <a:tc>
                  <a:txBody>
                    <a:bodyPr/>
                    <a:lstStyle/>
                    <a:p>
                      <a:pPr>
                        <a:lnSpc>
                          <a:spcPct val="150000"/>
                        </a:lnSpc>
                      </a:pPr>
                      <a:r>
                        <a:rPr lang="ko-KR" altLang="en-US" sz="1200">
                          <a:latin typeface="+mn-lt"/>
                        </a:rPr>
                        <a:t>    </a:t>
                      </a:r>
                      <a:r>
                        <a:rPr lang="ko-KR" altLang="en-US" sz="1200"/>
                        <a:t>브라우저에서 파일 업로드와 같은 멀티파트 요청을 처리한다</a:t>
                      </a:r>
                      <a:endParaRPr lang="en-US" altLang="ko-KR" sz="1200">
                        <a:latin typeface="+mn-lt"/>
                      </a:endParaRPr>
                    </a:p>
                  </a:txBody>
                  <a:tcPr marL="39201" marR="39201" marT="19601" marB="19601" anchor="ctr">
                    <a:lnL>
                      <a:noFill/>
                    </a:lnL>
                    <a:lnR>
                      <a:noFill/>
                    </a:lnR>
                    <a:lnT>
                      <a:noFill/>
                    </a:lnT>
                    <a:lnB>
                      <a:noFill/>
                    </a:lnB>
                    <a:solidFill>
                      <a:schemeClr val="bg1"/>
                    </a:solidFill>
                  </a:tcPr>
                </a:tc>
                <a:extLst>
                  <a:ext uri="{0D108BD9-81ED-4DB2-BD59-A6C34878D82A}">
                    <a16:rowId xmlns:a16="http://schemas.microsoft.com/office/drawing/2014/main" val="2438352618"/>
                  </a:ext>
                </a:extLst>
              </a:tr>
              <a:tr h="653276">
                <a:tc>
                  <a:txBody>
                    <a:bodyPr/>
                    <a:lstStyle/>
                    <a:p>
                      <a:pPr algn="ctr"/>
                      <a:r>
                        <a:rPr lang="en-US" sz="1200" b="1">
                          <a:latin typeface="+mn-lt"/>
                        </a:rPr>
                        <a:t>FlashMapManager</a:t>
                      </a:r>
                      <a:endParaRPr lang="en-US" sz="1200">
                        <a:latin typeface="+mn-lt"/>
                      </a:endParaRPr>
                    </a:p>
                  </a:txBody>
                  <a:tcPr marL="39201" marR="39201" marT="19601" marB="19601" anchor="ctr">
                    <a:lnL>
                      <a:noFill/>
                    </a:lnL>
                    <a:lnR>
                      <a:noFill/>
                    </a:lnR>
                    <a:lnT>
                      <a:noFill/>
                    </a:lnT>
                    <a:lnB>
                      <a:noFill/>
                    </a:lnB>
                    <a:solidFill>
                      <a:schemeClr val="bg2"/>
                    </a:solidFill>
                  </a:tcPr>
                </a:tc>
                <a:tc>
                  <a:txBody>
                    <a:bodyPr/>
                    <a:lstStyle/>
                    <a:p>
                      <a:pPr>
                        <a:lnSpc>
                          <a:spcPct val="150000"/>
                        </a:lnSpc>
                      </a:pPr>
                      <a:r>
                        <a:rPr lang="ko-KR" altLang="en-US" sz="1200"/>
                        <a:t>    리다이렉션 후에 속성을 전달할 수 있도록 데이터를 임시로 저장하고 전달하는 역할을 한다</a:t>
                      </a:r>
                      <a:endParaRPr lang="en-US" altLang="ko-KR" sz="1200"/>
                    </a:p>
                    <a:p>
                      <a:pPr>
                        <a:lnSpc>
                          <a:spcPct val="150000"/>
                        </a:lnSpc>
                      </a:pPr>
                      <a:r>
                        <a:rPr lang="en-US" altLang="ko-KR" sz="1200"/>
                        <a:t>    </a:t>
                      </a:r>
                      <a:r>
                        <a:rPr lang="ko-KR" altLang="en-US" sz="1200"/>
                        <a:t>예를 들어</a:t>
                      </a:r>
                      <a:r>
                        <a:rPr lang="en-US" altLang="ko-KR" sz="1200"/>
                        <a:t>, </a:t>
                      </a:r>
                      <a:r>
                        <a:rPr lang="ko-KR" altLang="en-US" sz="1200"/>
                        <a:t>폼 제출 후 리다이렉션된 페이지에서 메시지를 보여줄 때 사용할 수 있다</a:t>
                      </a:r>
                      <a:endParaRPr lang="en-US" altLang="ko-KR" sz="1200">
                        <a:latin typeface="+mn-lt"/>
                      </a:endParaRPr>
                    </a:p>
                  </a:txBody>
                  <a:tcPr marL="39201" marR="39201" marT="19601" marB="19601" anchor="ctr">
                    <a:lnL>
                      <a:noFill/>
                    </a:lnL>
                    <a:lnR>
                      <a:noFill/>
                    </a:lnR>
                    <a:lnT>
                      <a:noFill/>
                    </a:lnT>
                    <a:lnB>
                      <a:noFill/>
                    </a:lnB>
                    <a:solidFill>
                      <a:schemeClr val="bg1"/>
                    </a:solidFill>
                  </a:tcPr>
                </a:tc>
                <a:extLst>
                  <a:ext uri="{0D108BD9-81ED-4DB2-BD59-A6C34878D82A}">
                    <a16:rowId xmlns:a16="http://schemas.microsoft.com/office/drawing/2014/main" val="4280688144"/>
                  </a:ext>
                </a:extLst>
              </a:tr>
            </a:tbl>
          </a:graphicData>
        </a:graphic>
      </p:graphicFrame>
      <p:sp>
        <p:nvSpPr>
          <p:cNvPr id="3" name="TextBox 2">
            <a:extLst>
              <a:ext uri="{FF2B5EF4-FFF2-40B4-BE49-F238E27FC236}">
                <a16:creationId xmlns:a16="http://schemas.microsoft.com/office/drawing/2014/main" id="{F092D256-28CE-A784-48A1-FFF6E3308AE6}"/>
              </a:ext>
            </a:extLst>
          </p:cNvPr>
          <p:cNvSpPr txBox="1"/>
          <p:nvPr/>
        </p:nvSpPr>
        <p:spPr>
          <a:xfrm>
            <a:off x="2031601" y="6178745"/>
            <a:ext cx="8862994" cy="276999"/>
          </a:xfrm>
          <a:prstGeom prst="rect">
            <a:avLst/>
          </a:prstGeom>
          <a:noFill/>
        </p:spPr>
        <p:txBody>
          <a:bodyPr wrap="square">
            <a:spAutoFit/>
          </a:bodyPr>
          <a:lstStyle/>
          <a:p>
            <a:r>
              <a:rPr lang="ko-KR" altLang="en-US" sz="1200" i="1">
                <a:solidFill>
                  <a:srgbClr val="FF0000"/>
                </a:solidFill>
              </a:rPr>
              <a:t>위에 나열한 대부분의</a:t>
            </a:r>
            <a:r>
              <a:rPr lang="ko-KR" altLang="en-US" sz="1200" i="1">
                <a:solidFill>
                  <a:srgbClr val="FF0000"/>
                </a:solidFill>
                <a:latin typeface="+mn-lt"/>
              </a:rPr>
              <a:t> 핵심 인터페이스는 사용자가 직접 구현하여 스프링의 기본 기능을 확장하거나 새롭게 구현 할 수 있다</a:t>
            </a:r>
            <a:endParaRPr lang="ko-KR" altLang="en-US" sz="1200" i="1">
              <a:solidFill>
                <a:srgbClr val="FF0000"/>
              </a:solidFill>
            </a:endParaRPr>
          </a:p>
        </p:txBody>
      </p:sp>
    </p:spTree>
    <p:extLst>
      <p:ext uri="{BB962C8B-B14F-4D97-AF65-F5344CB8AC3E}">
        <p14:creationId xmlns:p14="http://schemas.microsoft.com/office/powerpoint/2010/main" val="111243500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직사각형 73">
            <a:extLst>
              <a:ext uri="{FF2B5EF4-FFF2-40B4-BE49-F238E27FC236}">
                <a16:creationId xmlns:a16="http://schemas.microsoft.com/office/drawing/2014/main" id="{42A0B23B-7003-43B2-A559-7C4A6F001EFB}"/>
              </a:ext>
            </a:extLst>
          </p:cNvPr>
          <p:cNvSpPr/>
          <p:nvPr/>
        </p:nvSpPr>
        <p:spPr>
          <a:xfrm>
            <a:off x="198756" y="202792"/>
            <a:ext cx="2170787"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핵심 인터페이스</a:t>
            </a:r>
          </a:p>
        </p:txBody>
      </p:sp>
      <p:sp>
        <p:nvSpPr>
          <p:cNvPr id="25" name="모서리가 둥근 직사각형 38">
            <a:extLst>
              <a:ext uri="{FF2B5EF4-FFF2-40B4-BE49-F238E27FC236}">
                <a16:creationId xmlns:a16="http://schemas.microsoft.com/office/drawing/2014/main" id="{83B66C57-22F2-B997-FFD5-1CCDB5D3D82F}"/>
              </a:ext>
            </a:extLst>
          </p:cNvPr>
          <p:cNvSpPr/>
          <p:nvPr/>
        </p:nvSpPr>
        <p:spPr>
          <a:xfrm>
            <a:off x="2482075" y="822389"/>
            <a:ext cx="6232157" cy="879216"/>
          </a:xfrm>
          <a:prstGeom prst="roundRect">
            <a:avLst>
              <a:gd name="adj" fmla="val 9563"/>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lnSpc>
                <a:spcPct val="150000"/>
              </a:lnSpc>
              <a:spcBef>
                <a:spcPts val="400"/>
              </a:spcBef>
            </a:pPr>
            <a:r>
              <a:rPr lang="en-US" altLang="ko-KR" sz="1400" b="1">
                <a:solidFill>
                  <a:schemeClr val="bg1"/>
                </a:solidFill>
                <a:latin typeface="나눔고딕" panose="020D0604000000000000" pitchFamily="50" charset="-127"/>
                <a:ea typeface="나눔바른고딕" panose="020B0603020101020101"/>
              </a:rPr>
              <a:t>HandlerMapping</a:t>
            </a:r>
          </a:p>
          <a:p>
            <a:pPr algn="ctr">
              <a:lnSpc>
                <a:spcPct val="150000"/>
              </a:lnSpc>
              <a:spcBef>
                <a:spcPts val="400"/>
              </a:spcBef>
            </a:pPr>
            <a:r>
              <a:rPr lang="en-US" altLang="ko-KR" sz="1200">
                <a:solidFill>
                  <a:srgbClr val="BCBEC4"/>
                </a:solidFill>
                <a:effectLst/>
                <a:highlight>
                  <a:srgbClr val="1E1F22"/>
                </a:highlight>
              </a:rPr>
              <a:t>HandlerExecutionChain </a:t>
            </a:r>
            <a:r>
              <a:rPr lang="en-US" altLang="ko-KR" sz="1200" b="1">
                <a:solidFill>
                  <a:srgbClr val="56A8F5"/>
                </a:solidFill>
                <a:effectLst/>
                <a:highlight>
                  <a:srgbClr val="1E1F22"/>
                </a:highlight>
              </a:rPr>
              <a:t>getHandler</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HttpServletRequest request</a:t>
            </a:r>
            <a:r>
              <a:rPr lang="en-US" altLang="ko-KR" sz="1200">
                <a:solidFill>
                  <a:srgbClr val="E8BA36"/>
                </a:solidFill>
                <a:effectLst/>
                <a:highlight>
                  <a:srgbClr val="1E1F22"/>
                </a:highlight>
              </a:rPr>
              <a:t>) </a:t>
            </a:r>
            <a:r>
              <a:rPr lang="en-US" altLang="ko-KR" sz="1200">
                <a:solidFill>
                  <a:srgbClr val="CF8E6D"/>
                </a:solidFill>
                <a:effectLst/>
                <a:highlight>
                  <a:srgbClr val="1E1F22"/>
                </a:highlight>
              </a:rPr>
              <a:t>throws </a:t>
            </a:r>
            <a:r>
              <a:rPr lang="en-US" altLang="ko-KR" sz="1200">
                <a:solidFill>
                  <a:srgbClr val="BCBEC4"/>
                </a:solidFill>
                <a:effectLst/>
                <a:highlight>
                  <a:srgbClr val="1E1F22"/>
                </a:highlight>
              </a:rPr>
              <a:t>Exception</a:t>
            </a:r>
          </a:p>
        </p:txBody>
      </p:sp>
      <p:sp>
        <p:nvSpPr>
          <p:cNvPr id="26" name="모서리가 둥근 직사각형 38">
            <a:extLst>
              <a:ext uri="{FF2B5EF4-FFF2-40B4-BE49-F238E27FC236}">
                <a16:creationId xmlns:a16="http://schemas.microsoft.com/office/drawing/2014/main" id="{9AA7309B-A581-7C78-7BB8-77AF9DE9CB33}"/>
              </a:ext>
            </a:extLst>
          </p:cNvPr>
          <p:cNvSpPr/>
          <p:nvPr/>
        </p:nvSpPr>
        <p:spPr>
          <a:xfrm>
            <a:off x="1156194" y="2369446"/>
            <a:ext cx="8883918" cy="879216"/>
          </a:xfrm>
          <a:prstGeom prst="roundRect">
            <a:avLst>
              <a:gd name="adj" fmla="val 9563"/>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lnSpc>
                <a:spcPct val="150000"/>
              </a:lnSpc>
              <a:spcBef>
                <a:spcPts val="400"/>
              </a:spcBef>
            </a:pPr>
            <a:r>
              <a:rPr lang="en-US" altLang="ko-KR" sz="1400" b="1">
                <a:solidFill>
                  <a:schemeClr val="bg1"/>
                </a:solidFill>
                <a:latin typeface="나눔고딕" panose="020D0604000000000000" pitchFamily="50" charset="-127"/>
                <a:ea typeface="나눔바른고딕" panose="020B0603020101020101"/>
              </a:rPr>
              <a:t>HandlerAdapter</a:t>
            </a:r>
          </a:p>
          <a:p>
            <a:pPr>
              <a:lnSpc>
                <a:spcPct val="150000"/>
              </a:lnSpc>
            </a:pPr>
            <a:r>
              <a:rPr lang="en-US" altLang="ko-KR" sz="1200">
                <a:solidFill>
                  <a:srgbClr val="BCBEC4"/>
                </a:solidFill>
                <a:effectLst/>
                <a:highlight>
                  <a:srgbClr val="1E1F22"/>
                </a:highlight>
              </a:rPr>
              <a:t>ModelAndView </a:t>
            </a:r>
            <a:r>
              <a:rPr lang="en-US" altLang="ko-KR" sz="1200" b="1">
                <a:solidFill>
                  <a:srgbClr val="56A8F5"/>
                </a:solidFill>
                <a:effectLst/>
                <a:highlight>
                  <a:srgbClr val="1E1F22"/>
                </a:highlight>
              </a:rPr>
              <a:t>handle</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HttpServletRequest request, HttpServletResponse response, Object handler</a:t>
            </a:r>
            <a:r>
              <a:rPr lang="en-US" altLang="ko-KR" sz="1200">
                <a:solidFill>
                  <a:srgbClr val="E8BA36"/>
                </a:solidFill>
                <a:effectLst/>
                <a:highlight>
                  <a:srgbClr val="1E1F22"/>
                </a:highlight>
              </a:rPr>
              <a:t>) </a:t>
            </a:r>
            <a:r>
              <a:rPr lang="en-US" altLang="ko-KR" sz="1200">
                <a:solidFill>
                  <a:srgbClr val="CF8E6D"/>
                </a:solidFill>
                <a:effectLst/>
                <a:highlight>
                  <a:srgbClr val="1E1F22"/>
                </a:highlight>
              </a:rPr>
              <a:t>throws </a:t>
            </a:r>
            <a:r>
              <a:rPr lang="en-US" altLang="ko-KR" sz="1200">
                <a:solidFill>
                  <a:srgbClr val="BCBEC4"/>
                </a:solidFill>
                <a:effectLst/>
                <a:highlight>
                  <a:srgbClr val="1E1F22"/>
                </a:highlight>
              </a:rPr>
              <a:t>Exception;</a:t>
            </a:r>
          </a:p>
        </p:txBody>
      </p:sp>
      <p:sp>
        <p:nvSpPr>
          <p:cNvPr id="27" name="모서리가 둥근 직사각형 38">
            <a:extLst>
              <a:ext uri="{FF2B5EF4-FFF2-40B4-BE49-F238E27FC236}">
                <a16:creationId xmlns:a16="http://schemas.microsoft.com/office/drawing/2014/main" id="{2CB458E1-25AE-8CBF-7ECB-C5FD616DCCE2}"/>
              </a:ext>
            </a:extLst>
          </p:cNvPr>
          <p:cNvSpPr/>
          <p:nvPr/>
        </p:nvSpPr>
        <p:spPr>
          <a:xfrm>
            <a:off x="767574" y="3916503"/>
            <a:ext cx="9661158" cy="879216"/>
          </a:xfrm>
          <a:prstGeom prst="roundRect">
            <a:avLst>
              <a:gd name="adj" fmla="val 9563"/>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lnSpc>
                <a:spcPct val="150000"/>
              </a:lnSpc>
              <a:spcBef>
                <a:spcPts val="400"/>
              </a:spcBef>
            </a:pPr>
            <a:r>
              <a:rPr lang="en-US" altLang="ko-KR" sz="1400" b="1">
                <a:solidFill>
                  <a:schemeClr val="bg1"/>
                </a:solidFill>
                <a:latin typeface="나눔고딕" panose="020D0604000000000000" pitchFamily="50" charset="-127"/>
                <a:ea typeface="나눔바른고딕" panose="020B0603020101020101"/>
              </a:rPr>
              <a:t>HandlerExceptionResolver</a:t>
            </a:r>
          </a:p>
          <a:p>
            <a:pPr>
              <a:lnSpc>
                <a:spcPct val="150000"/>
              </a:lnSpc>
            </a:pPr>
            <a:r>
              <a:rPr lang="en-US" altLang="ko-KR" sz="1200">
                <a:solidFill>
                  <a:srgbClr val="BCBEC4"/>
                </a:solidFill>
                <a:effectLst/>
                <a:highlight>
                  <a:srgbClr val="1E1F22"/>
                </a:highlight>
              </a:rPr>
              <a:t>ModelAndView </a:t>
            </a:r>
            <a:r>
              <a:rPr lang="en-US" altLang="ko-KR" sz="1200" b="1">
                <a:solidFill>
                  <a:srgbClr val="56A8F5"/>
                </a:solidFill>
                <a:effectLst/>
                <a:highlight>
                  <a:srgbClr val="1E1F22"/>
                </a:highlight>
              </a:rPr>
              <a:t>resolveException</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HttpServletRequest request, HttpServletResponse response, </a:t>
            </a:r>
            <a:r>
              <a:rPr lang="en-US" altLang="ko-KR" sz="1200">
                <a:solidFill>
                  <a:srgbClr val="B3AE60"/>
                </a:solidFill>
                <a:effectLst/>
                <a:highlight>
                  <a:srgbClr val="1E1F22"/>
                </a:highlight>
              </a:rPr>
              <a:t>@Nullable </a:t>
            </a:r>
            <a:r>
              <a:rPr lang="en-US" altLang="ko-KR" sz="1200">
                <a:solidFill>
                  <a:srgbClr val="BCBEC4"/>
                </a:solidFill>
                <a:effectLst/>
                <a:highlight>
                  <a:srgbClr val="1E1F22"/>
                </a:highlight>
              </a:rPr>
              <a:t>Object handler, Exception ex</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a:t>
            </a:r>
          </a:p>
        </p:txBody>
      </p:sp>
      <p:sp>
        <p:nvSpPr>
          <p:cNvPr id="28" name="모서리가 둥근 직사각형 38">
            <a:extLst>
              <a:ext uri="{FF2B5EF4-FFF2-40B4-BE49-F238E27FC236}">
                <a16:creationId xmlns:a16="http://schemas.microsoft.com/office/drawing/2014/main" id="{803DC645-2F64-2705-7E61-63550A9E09D8}"/>
              </a:ext>
            </a:extLst>
          </p:cNvPr>
          <p:cNvSpPr/>
          <p:nvPr/>
        </p:nvSpPr>
        <p:spPr>
          <a:xfrm>
            <a:off x="2868408" y="5463560"/>
            <a:ext cx="5459490" cy="879216"/>
          </a:xfrm>
          <a:prstGeom prst="roundRect">
            <a:avLst>
              <a:gd name="adj" fmla="val 9563"/>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lnSpc>
                <a:spcPct val="150000"/>
              </a:lnSpc>
              <a:spcBef>
                <a:spcPts val="400"/>
              </a:spcBef>
            </a:pPr>
            <a:r>
              <a:rPr lang="en-US" altLang="ko-KR" sz="1400" b="1">
                <a:solidFill>
                  <a:schemeClr val="bg1"/>
                </a:solidFill>
                <a:latin typeface="나눔고딕" panose="020D0604000000000000" pitchFamily="50" charset="-127"/>
                <a:ea typeface="나눔바른고딕" panose="020B0603020101020101"/>
              </a:rPr>
              <a:t>ViewResolver</a:t>
            </a:r>
          </a:p>
          <a:p>
            <a:pPr>
              <a:lnSpc>
                <a:spcPct val="150000"/>
              </a:lnSpc>
            </a:pPr>
            <a:r>
              <a:rPr lang="en-US" altLang="ko-KR" sz="1200">
                <a:solidFill>
                  <a:srgbClr val="BCBEC4"/>
                </a:solidFill>
                <a:effectLst/>
                <a:highlight>
                  <a:srgbClr val="1E1F22"/>
                </a:highlight>
              </a:rPr>
              <a:t>View </a:t>
            </a:r>
            <a:r>
              <a:rPr lang="en-US" altLang="ko-KR" sz="1200" b="1">
                <a:solidFill>
                  <a:srgbClr val="56A8F5"/>
                </a:solidFill>
                <a:effectLst/>
                <a:highlight>
                  <a:srgbClr val="1E1F22"/>
                </a:highlight>
              </a:rPr>
              <a:t>resolveViewName</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String viewName, Locale locale</a:t>
            </a:r>
            <a:r>
              <a:rPr lang="en-US" altLang="ko-KR" sz="1200">
                <a:solidFill>
                  <a:srgbClr val="E8BA36"/>
                </a:solidFill>
                <a:effectLst/>
                <a:highlight>
                  <a:srgbClr val="1E1F22"/>
                </a:highlight>
              </a:rPr>
              <a:t>) </a:t>
            </a:r>
            <a:r>
              <a:rPr lang="en-US" altLang="ko-KR" sz="1200">
                <a:solidFill>
                  <a:srgbClr val="CF8E6D"/>
                </a:solidFill>
                <a:effectLst/>
                <a:highlight>
                  <a:srgbClr val="1E1F22"/>
                </a:highlight>
              </a:rPr>
              <a:t>throws </a:t>
            </a:r>
            <a:r>
              <a:rPr lang="en-US" altLang="ko-KR" sz="1200">
                <a:solidFill>
                  <a:srgbClr val="BCBEC4"/>
                </a:solidFill>
                <a:effectLst/>
                <a:highlight>
                  <a:srgbClr val="1E1F22"/>
                </a:highlight>
              </a:rPr>
              <a:t>Exception;</a:t>
            </a:r>
          </a:p>
        </p:txBody>
      </p:sp>
      <p:cxnSp>
        <p:nvCxnSpPr>
          <p:cNvPr id="3" name="직선 화살표 연결선 2">
            <a:extLst>
              <a:ext uri="{FF2B5EF4-FFF2-40B4-BE49-F238E27FC236}">
                <a16:creationId xmlns:a16="http://schemas.microsoft.com/office/drawing/2014/main" id="{B9670B02-A0E1-3257-C166-8085E507861F}"/>
              </a:ext>
            </a:extLst>
          </p:cNvPr>
          <p:cNvCxnSpPr>
            <a:stCxn id="25" idx="2"/>
            <a:endCxn id="26" idx="0"/>
          </p:cNvCxnSpPr>
          <p:nvPr/>
        </p:nvCxnSpPr>
        <p:spPr>
          <a:xfrm flipH="1">
            <a:off x="5598153" y="1701605"/>
            <a:ext cx="1" cy="66784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 name="직선 화살표 연결선 3">
            <a:extLst>
              <a:ext uri="{FF2B5EF4-FFF2-40B4-BE49-F238E27FC236}">
                <a16:creationId xmlns:a16="http://schemas.microsoft.com/office/drawing/2014/main" id="{9432F69E-9FB9-D235-F980-5A34421DE3CD}"/>
              </a:ext>
            </a:extLst>
          </p:cNvPr>
          <p:cNvCxnSpPr>
            <a:cxnSpLocks/>
            <a:stCxn id="26" idx="2"/>
            <a:endCxn id="27" idx="0"/>
          </p:cNvCxnSpPr>
          <p:nvPr/>
        </p:nvCxnSpPr>
        <p:spPr>
          <a:xfrm>
            <a:off x="5598153" y="3248662"/>
            <a:ext cx="0" cy="66784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직선 화살표 연결선 6">
            <a:extLst>
              <a:ext uri="{FF2B5EF4-FFF2-40B4-BE49-F238E27FC236}">
                <a16:creationId xmlns:a16="http://schemas.microsoft.com/office/drawing/2014/main" id="{FB9ADAD4-119D-1DCC-37B8-3EA78BA2B466}"/>
              </a:ext>
            </a:extLst>
          </p:cNvPr>
          <p:cNvCxnSpPr>
            <a:cxnSpLocks/>
            <a:stCxn id="27" idx="2"/>
            <a:endCxn id="28" idx="0"/>
          </p:cNvCxnSpPr>
          <p:nvPr/>
        </p:nvCxnSpPr>
        <p:spPr>
          <a:xfrm>
            <a:off x="5598153" y="4795719"/>
            <a:ext cx="0" cy="66784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498049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직사각형 80">
            <a:extLst>
              <a:ext uri="{FF2B5EF4-FFF2-40B4-BE49-F238E27FC236}">
                <a16:creationId xmlns:a16="http://schemas.microsoft.com/office/drawing/2014/main" id="{C9C490B4-C056-A1D6-21A2-E132CBC2CD0E}"/>
              </a:ext>
            </a:extLst>
          </p:cNvPr>
          <p:cNvSpPr/>
          <p:nvPr/>
        </p:nvSpPr>
        <p:spPr>
          <a:xfrm>
            <a:off x="1660358" y="5428973"/>
            <a:ext cx="4018066" cy="786384"/>
          </a:xfrm>
          <a:prstGeom prst="rect">
            <a:avLst/>
          </a:prstGeom>
          <a:solidFill>
            <a:schemeClr val="accent3">
              <a:lumMod val="20000"/>
              <a:lumOff val="80000"/>
            </a:schemeClr>
          </a:solidFill>
          <a:ln w="28575">
            <a:prstDash val="sysDash"/>
          </a:ln>
        </p:spPr>
        <p:style>
          <a:lnRef idx="2">
            <a:schemeClr val="accent3"/>
          </a:lnRef>
          <a:fillRef idx="1">
            <a:schemeClr val="lt1"/>
          </a:fillRef>
          <a:effectRef idx="0">
            <a:schemeClr val="accent3"/>
          </a:effectRef>
          <a:fontRef idx="minor">
            <a:schemeClr val="dk1"/>
          </a:fontRef>
        </p:style>
        <p:txBody>
          <a:bodyPr rtlCol="0" anchor="ctr"/>
          <a:lstStyle/>
          <a:p>
            <a:pPr algn="ctr"/>
            <a:endParaRPr kumimoji="1" lang="ko-KR" altLang="en-US"/>
          </a:p>
        </p:txBody>
      </p:sp>
      <p:sp>
        <p:nvSpPr>
          <p:cNvPr id="74" name="직사각형 73">
            <a:extLst>
              <a:ext uri="{FF2B5EF4-FFF2-40B4-BE49-F238E27FC236}">
                <a16:creationId xmlns:a16="http://schemas.microsoft.com/office/drawing/2014/main" id="{42A0B23B-7003-43B2-A559-7C4A6F001EFB}"/>
              </a:ext>
            </a:extLst>
          </p:cNvPr>
          <p:cNvSpPr/>
          <p:nvPr/>
        </p:nvSpPr>
        <p:spPr>
          <a:xfrm>
            <a:off x="198756" y="202792"/>
            <a:ext cx="2483372"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핵심 클래스 흐름도</a:t>
            </a:r>
          </a:p>
        </p:txBody>
      </p:sp>
      <p:sp>
        <p:nvSpPr>
          <p:cNvPr id="9" name="모서리가 둥근 직사각형 38">
            <a:extLst>
              <a:ext uri="{FF2B5EF4-FFF2-40B4-BE49-F238E27FC236}">
                <a16:creationId xmlns:a16="http://schemas.microsoft.com/office/drawing/2014/main" id="{637AFA83-09C7-0FEE-8717-D6CA4746923D}"/>
              </a:ext>
            </a:extLst>
          </p:cNvPr>
          <p:cNvSpPr/>
          <p:nvPr/>
        </p:nvSpPr>
        <p:spPr>
          <a:xfrm>
            <a:off x="373221" y="2769315"/>
            <a:ext cx="2070137" cy="493512"/>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effectLst/>
              </a:rPr>
              <a:t>HandlerMappingA</a:t>
            </a:r>
          </a:p>
        </p:txBody>
      </p:sp>
      <p:cxnSp>
        <p:nvCxnSpPr>
          <p:cNvPr id="160" name="직선 화살표 연결선 159">
            <a:extLst>
              <a:ext uri="{FF2B5EF4-FFF2-40B4-BE49-F238E27FC236}">
                <a16:creationId xmlns:a16="http://schemas.microsoft.com/office/drawing/2014/main" id="{76E97DFC-67FF-EABA-115A-026333FDB7A3}"/>
              </a:ext>
            </a:extLst>
          </p:cNvPr>
          <p:cNvCxnSpPr>
            <a:cxnSpLocks/>
            <a:stCxn id="3" idx="2"/>
            <a:endCxn id="2" idx="0"/>
          </p:cNvCxnSpPr>
          <p:nvPr/>
        </p:nvCxnSpPr>
        <p:spPr>
          <a:xfrm flipH="1">
            <a:off x="3697463" y="2252898"/>
            <a:ext cx="1" cy="52254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7" name="TextBox 166">
            <a:extLst>
              <a:ext uri="{FF2B5EF4-FFF2-40B4-BE49-F238E27FC236}">
                <a16:creationId xmlns:a16="http://schemas.microsoft.com/office/drawing/2014/main" id="{A43833F1-4CDF-EB06-1C2A-686E9262982A}"/>
              </a:ext>
            </a:extLst>
          </p:cNvPr>
          <p:cNvSpPr txBox="1"/>
          <p:nvPr/>
        </p:nvSpPr>
        <p:spPr>
          <a:xfrm>
            <a:off x="5732859" y="5471503"/>
            <a:ext cx="1709872" cy="261610"/>
          </a:xfrm>
          <a:prstGeom prst="rect">
            <a:avLst/>
          </a:prstGeom>
          <a:noFill/>
        </p:spPr>
        <p:txBody>
          <a:bodyPr wrap="square">
            <a:spAutoFit/>
          </a:bodyPr>
          <a:lstStyle/>
          <a:p>
            <a:pPr algn="ctr"/>
            <a:r>
              <a:rPr lang="en-US" altLang="ko-KR" sz="1100">
                <a:solidFill>
                  <a:srgbClr val="FF0000"/>
                </a:solidFill>
              </a:rPr>
              <a:t>Exception</a:t>
            </a:r>
            <a:endParaRPr lang="ko-KR" altLang="en-US" sz="1100">
              <a:solidFill>
                <a:srgbClr val="FF0000"/>
              </a:solidFill>
            </a:endParaRPr>
          </a:p>
        </p:txBody>
      </p:sp>
      <p:sp>
        <p:nvSpPr>
          <p:cNvPr id="2" name="모서리가 둥근 직사각형 38">
            <a:extLst>
              <a:ext uri="{FF2B5EF4-FFF2-40B4-BE49-F238E27FC236}">
                <a16:creationId xmlns:a16="http://schemas.microsoft.com/office/drawing/2014/main" id="{47BF8C6E-4870-725B-A4A1-CC7A1BBF0074}"/>
              </a:ext>
            </a:extLst>
          </p:cNvPr>
          <p:cNvSpPr/>
          <p:nvPr/>
        </p:nvSpPr>
        <p:spPr>
          <a:xfrm>
            <a:off x="2662394" y="2775444"/>
            <a:ext cx="2070137" cy="493512"/>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effectLst/>
              </a:rPr>
              <a:t>HandlerMappingB</a:t>
            </a:r>
          </a:p>
        </p:txBody>
      </p:sp>
      <p:sp>
        <p:nvSpPr>
          <p:cNvPr id="4" name="모서리가 둥근 직사각형 38">
            <a:extLst>
              <a:ext uri="{FF2B5EF4-FFF2-40B4-BE49-F238E27FC236}">
                <a16:creationId xmlns:a16="http://schemas.microsoft.com/office/drawing/2014/main" id="{CCED0FC6-18A2-CC9A-9745-F83CE5B0904D}"/>
              </a:ext>
            </a:extLst>
          </p:cNvPr>
          <p:cNvSpPr/>
          <p:nvPr/>
        </p:nvSpPr>
        <p:spPr>
          <a:xfrm>
            <a:off x="4951567" y="2793631"/>
            <a:ext cx="2070137" cy="493512"/>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effectLst/>
              </a:rPr>
              <a:t>HandlerMappingC</a:t>
            </a:r>
          </a:p>
        </p:txBody>
      </p:sp>
      <p:sp>
        <p:nvSpPr>
          <p:cNvPr id="5" name="모서리가 둥근 직사각형 38">
            <a:extLst>
              <a:ext uri="{FF2B5EF4-FFF2-40B4-BE49-F238E27FC236}">
                <a16:creationId xmlns:a16="http://schemas.microsoft.com/office/drawing/2014/main" id="{FA83C2D1-EBF6-80C2-9F7E-01F130008105}"/>
              </a:ext>
            </a:extLst>
          </p:cNvPr>
          <p:cNvSpPr/>
          <p:nvPr/>
        </p:nvSpPr>
        <p:spPr>
          <a:xfrm>
            <a:off x="2662394" y="4200488"/>
            <a:ext cx="2070137" cy="645232"/>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effectLst/>
              </a:rPr>
              <a:t>HandlerAdapter</a:t>
            </a:r>
          </a:p>
          <a:p>
            <a:pPr algn="ctr">
              <a:spcBef>
                <a:spcPts val="400"/>
              </a:spcBef>
            </a:pPr>
            <a:r>
              <a:rPr lang="en-US" altLang="ko-KR" sz="1200">
                <a:solidFill>
                  <a:srgbClr val="FFFF00"/>
                </a:solidFill>
                <a:effectLst/>
              </a:rPr>
              <a:t>handle()</a:t>
            </a:r>
          </a:p>
        </p:txBody>
      </p:sp>
      <p:cxnSp>
        <p:nvCxnSpPr>
          <p:cNvPr id="24" name="직선 화살표 연결선 23">
            <a:extLst>
              <a:ext uri="{FF2B5EF4-FFF2-40B4-BE49-F238E27FC236}">
                <a16:creationId xmlns:a16="http://schemas.microsoft.com/office/drawing/2014/main" id="{4F8E61CC-A55A-C636-4DC6-5E6E19E9BB65}"/>
              </a:ext>
            </a:extLst>
          </p:cNvPr>
          <p:cNvCxnSpPr>
            <a:cxnSpLocks/>
            <a:stCxn id="2" idx="2"/>
            <a:endCxn id="5" idx="0"/>
          </p:cNvCxnSpPr>
          <p:nvPr/>
        </p:nvCxnSpPr>
        <p:spPr>
          <a:xfrm>
            <a:off x="3697463" y="3268956"/>
            <a:ext cx="0" cy="93153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모서리가 둥근 직사각형 38">
            <a:extLst>
              <a:ext uri="{FF2B5EF4-FFF2-40B4-BE49-F238E27FC236}">
                <a16:creationId xmlns:a16="http://schemas.microsoft.com/office/drawing/2014/main" id="{4C82894F-6FAD-C35D-90EE-B4164057BBB7}"/>
              </a:ext>
            </a:extLst>
          </p:cNvPr>
          <p:cNvSpPr/>
          <p:nvPr/>
        </p:nvSpPr>
        <p:spPr>
          <a:xfrm>
            <a:off x="2801698" y="1759386"/>
            <a:ext cx="1791531" cy="493512"/>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b="1">
                <a:solidFill>
                  <a:schemeClr val="bg1"/>
                </a:solidFill>
              </a:rPr>
              <a:t>DispatcherServlet</a:t>
            </a:r>
            <a:endParaRPr lang="ko-KR" altLang="en-US" sz="1400" b="1">
              <a:solidFill>
                <a:schemeClr val="bg1"/>
              </a:solidFill>
              <a:ea typeface="나눔바른고딕" panose="020B0603020101020101"/>
            </a:endParaRPr>
          </a:p>
        </p:txBody>
      </p:sp>
      <p:cxnSp>
        <p:nvCxnSpPr>
          <p:cNvPr id="6" name="직선 화살표 연결선 5">
            <a:extLst>
              <a:ext uri="{FF2B5EF4-FFF2-40B4-BE49-F238E27FC236}">
                <a16:creationId xmlns:a16="http://schemas.microsoft.com/office/drawing/2014/main" id="{DD7EEB24-A4BE-5D0F-2807-AE91A65B5931}"/>
              </a:ext>
            </a:extLst>
          </p:cNvPr>
          <p:cNvCxnSpPr>
            <a:cxnSpLocks/>
            <a:stCxn id="7" idx="2"/>
            <a:endCxn id="3" idx="0"/>
          </p:cNvCxnSpPr>
          <p:nvPr/>
        </p:nvCxnSpPr>
        <p:spPr>
          <a:xfrm>
            <a:off x="3697464" y="1169948"/>
            <a:ext cx="0" cy="58943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1B20FD1B-09F6-8AE5-0AEC-B4608436419B}"/>
              </a:ext>
            </a:extLst>
          </p:cNvPr>
          <p:cNvSpPr txBox="1"/>
          <p:nvPr/>
        </p:nvSpPr>
        <p:spPr>
          <a:xfrm>
            <a:off x="3244618" y="892949"/>
            <a:ext cx="905691" cy="276999"/>
          </a:xfrm>
          <a:prstGeom prst="rect">
            <a:avLst/>
          </a:prstGeom>
          <a:ln>
            <a:solidFill>
              <a:schemeClr val="bg1">
                <a:lumMod val="50000"/>
              </a:schemeClr>
            </a:solidFill>
            <a:prstDash val="sysDash"/>
          </a:ln>
        </p:spPr>
        <p:style>
          <a:lnRef idx="2">
            <a:schemeClr val="dk1"/>
          </a:lnRef>
          <a:fillRef idx="1">
            <a:schemeClr val="lt1"/>
          </a:fillRef>
          <a:effectRef idx="0">
            <a:schemeClr val="dk1"/>
          </a:effectRef>
          <a:fontRef idx="minor">
            <a:schemeClr val="dk1"/>
          </a:fontRef>
        </p:style>
        <p:txBody>
          <a:bodyPr wrap="square">
            <a:spAutoFit/>
          </a:bodyPr>
          <a:lstStyle/>
          <a:p>
            <a:pPr algn="ctr"/>
            <a:r>
              <a:rPr lang="en-US" altLang="ko-KR" sz="1200"/>
              <a:t>Request</a:t>
            </a:r>
            <a:endParaRPr lang="ko-KR" altLang="en-US" sz="1200"/>
          </a:p>
        </p:txBody>
      </p:sp>
      <p:cxnSp>
        <p:nvCxnSpPr>
          <p:cNvPr id="51" name="직선 화살표 연결선 50">
            <a:extLst>
              <a:ext uri="{FF2B5EF4-FFF2-40B4-BE49-F238E27FC236}">
                <a16:creationId xmlns:a16="http://schemas.microsoft.com/office/drawing/2014/main" id="{24066533-B958-5EF2-98D8-8DA7EB127994}"/>
              </a:ext>
            </a:extLst>
          </p:cNvPr>
          <p:cNvCxnSpPr>
            <a:cxnSpLocks/>
            <a:stCxn id="3" idx="2"/>
          </p:cNvCxnSpPr>
          <p:nvPr/>
        </p:nvCxnSpPr>
        <p:spPr>
          <a:xfrm flipH="1">
            <a:off x="2374423" y="2252898"/>
            <a:ext cx="1323041" cy="51622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직선 화살표 연결선 53">
            <a:extLst>
              <a:ext uri="{FF2B5EF4-FFF2-40B4-BE49-F238E27FC236}">
                <a16:creationId xmlns:a16="http://schemas.microsoft.com/office/drawing/2014/main" id="{13482152-97E4-0D39-5AE6-025711CA21F5}"/>
              </a:ext>
            </a:extLst>
          </p:cNvPr>
          <p:cNvCxnSpPr>
            <a:cxnSpLocks/>
            <a:stCxn id="3" idx="2"/>
          </p:cNvCxnSpPr>
          <p:nvPr/>
        </p:nvCxnSpPr>
        <p:spPr>
          <a:xfrm>
            <a:off x="3697464" y="2252898"/>
            <a:ext cx="1404714" cy="53131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7" name="모서리가 둥근 직사각형 38">
            <a:extLst>
              <a:ext uri="{FF2B5EF4-FFF2-40B4-BE49-F238E27FC236}">
                <a16:creationId xmlns:a16="http://schemas.microsoft.com/office/drawing/2014/main" id="{52D1DE0E-2CFA-BB32-CDEF-58D0C4BE6EFE}"/>
              </a:ext>
            </a:extLst>
          </p:cNvPr>
          <p:cNvSpPr/>
          <p:nvPr/>
        </p:nvSpPr>
        <p:spPr>
          <a:xfrm>
            <a:off x="3095527" y="5629647"/>
            <a:ext cx="1203866" cy="391407"/>
          </a:xfrm>
          <a:prstGeom prst="roundRect">
            <a:avLst/>
          </a:prstGeom>
          <a:solidFill>
            <a:schemeClr val="accent5">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effectLst/>
              </a:rPr>
              <a:t>HandlerB</a:t>
            </a:r>
          </a:p>
        </p:txBody>
      </p:sp>
      <p:sp>
        <p:nvSpPr>
          <p:cNvPr id="58" name="모서리가 둥근 직사각형 38">
            <a:extLst>
              <a:ext uri="{FF2B5EF4-FFF2-40B4-BE49-F238E27FC236}">
                <a16:creationId xmlns:a16="http://schemas.microsoft.com/office/drawing/2014/main" id="{E7EB3D67-1B68-0660-5B52-C7946318FBD9}"/>
              </a:ext>
            </a:extLst>
          </p:cNvPr>
          <p:cNvSpPr/>
          <p:nvPr/>
        </p:nvSpPr>
        <p:spPr>
          <a:xfrm>
            <a:off x="1849476" y="5626463"/>
            <a:ext cx="1075111" cy="391407"/>
          </a:xfrm>
          <a:prstGeom prst="roundRect">
            <a:avLst/>
          </a:prstGeom>
          <a:solidFill>
            <a:schemeClr val="accent5">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effectLst/>
              </a:rPr>
              <a:t>HandlerA</a:t>
            </a:r>
            <a:endParaRPr lang="en-US" altLang="ko-KR" sz="1200">
              <a:solidFill>
                <a:schemeClr val="tx1"/>
              </a:solidFill>
            </a:endParaRPr>
          </a:p>
        </p:txBody>
      </p:sp>
      <p:sp>
        <p:nvSpPr>
          <p:cNvPr id="59" name="모서리가 둥근 직사각형 38">
            <a:extLst>
              <a:ext uri="{FF2B5EF4-FFF2-40B4-BE49-F238E27FC236}">
                <a16:creationId xmlns:a16="http://schemas.microsoft.com/office/drawing/2014/main" id="{167AFD39-85A3-0DC6-57D6-25DFF411D1D2}"/>
              </a:ext>
            </a:extLst>
          </p:cNvPr>
          <p:cNvSpPr/>
          <p:nvPr/>
        </p:nvSpPr>
        <p:spPr>
          <a:xfrm>
            <a:off x="4470332" y="5626462"/>
            <a:ext cx="998913" cy="391407"/>
          </a:xfrm>
          <a:prstGeom prst="roundRect">
            <a:avLst/>
          </a:prstGeom>
          <a:solidFill>
            <a:schemeClr val="accent5">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effectLst/>
              </a:rPr>
              <a:t>HandlerC</a:t>
            </a:r>
          </a:p>
        </p:txBody>
      </p:sp>
      <p:cxnSp>
        <p:nvCxnSpPr>
          <p:cNvPr id="63" name="직선 화살표 연결선 62">
            <a:extLst>
              <a:ext uri="{FF2B5EF4-FFF2-40B4-BE49-F238E27FC236}">
                <a16:creationId xmlns:a16="http://schemas.microsoft.com/office/drawing/2014/main" id="{C26B0E0D-5011-969D-04A8-92A2297FE19A}"/>
              </a:ext>
            </a:extLst>
          </p:cNvPr>
          <p:cNvCxnSpPr>
            <a:cxnSpLocks/>
            <a:stCxn id="5" idx="2"/>
            <a:endCxn id="57" idx="0"/>
          </p:cNvCxnSpPr>
          <p:nvPr/>
        </p:nvCxnSpPr>
        <p:spPr>
          <a:xfrm flipH="1">
            <a:off x="3697460" y="4845720"/>
            <a:ext cx="3" cy="78392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426ACE0E-B577-017B-D966-61E6B52A6484}"/>
              </a:ext>
            </a:extLst>
          </p:cNvPr>
          <p:cNvCxnSpPr>
            <a:cxnSpLocks/>
            <a:stCxn id="5" idx="2"/>
          </p:cNvCxnSpPr>
          <p:nvPr/>
        </p:nvCxnSpPr>
        <p:spPr>
          <a:xfrm flipH="1">
            <a:off x="2801698" y="4845720"/>
            <a:ext cx="895765" cy="78019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직선 화살표 연결선 66">
            <a:extLst>
              <a:ext uri="{FF2B5EF4-FFF2-40B4-BE49-F238E27FC236}">
                <a16:creationId xmlns:a16="http://schemas.microsoft.com/office/drawing/2014/main" id="{5232731A-1947-F406-814D-40B3AAEC7A99}"/>
              </a:ext>
            </a:extLst>
          </p:cNvPr>
          <p:cNvCxnSpPr>
            <a:cxnSpLocks/>
            <a:stCxn id="5" idx="2"/>
          </p:cNvCxnSpPr>
          <p:nvPr/>
        </p:nvCxnSpPr>
        <p:spPr>
          <a:xfrm>
            <a:off x="3697463" y="4845720"/>
            <a:ext cx="850245" cy="78019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꺾인 연결선[E] 70">
            <a:extLst>
              <a:ext uri="{FF2B5EF4-FFF2-40B4-BE49-F238E27FC236}">
                <a16:creationId xmlns:a16="http://schemas.microsoft.com/office/drawing/2014/main" id="{A8256187-8C43-379F-00D7-8DC5392B1618}"/>
              </a:ext>
            </a:extLst>
          </p:cNvPr>
          <p:cNvCxnSpPr>
            <a:cxnSpLocks/>
            <a:stCxn id="9" idx="2"/>
            <a:endCxn id="5" idx="1"/>
          </p:cNvCxnSpPr>
          <p:nvPr/>
        </p:nvCxnSpPr>
        <p:spPr>
          <a:xfrm rot="16200000" flipH="1">
            <a:off x="1405204" y="3265913"/>
            <a:ext cx="1260277" cy="1254104"/>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3" name="꺾인 연결선[E] 72">
            <a:extLst>
              <a:ext uri="{FF2B5EF4-FFF2-40B4-BE49-F238E27FC236}">
                <a16:creationId xmlns:a16="http://schemas.microsoft.com/office/drawing/2014/main" id="{8998AA7D-BB30-FDA3-985A-D955248C57F0}"/>
              </a:ext>
            </a:extLst>
          </p:cNvPr>
          <p:cNvCxnSpPr>
            <a:cxnSpLocks/>
            <a:stCxn id="4" idx="2"/>
            <a:endCxn id="5" idx="3"/>
          </p:cNvCxnSpPr>
          <p:nvPr/>
        </p:nvCxnSpPr>
        <p:spPr>
          <a:xfrm rot="5400000">
            <a:off x="4741604" y="3278071"/>
            <a:ext cx="1235961" cy="1254105"/>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모서리가 둥근 직사각형 38">
            <a:extLst>
              <a:ext uri="{FF2B5EF4-FFF2-40B4-BE49-F238E27FC236}">
                <a16:creationId xmlns:a16="http://schemas.microsoft.com/office/drawing/2014/main" id="{ED8996D7-DA88-B6AA-B749-E788D1C1A7EF}"/>
              </a:ext>
            </a:extLst>
          </p:cNvPr>
          <p:cNvSpPr/>
          <p:nvPr/>
        </p:nvSpPr>
        <p:spPr>
          <a:xfrm>
            <a:off x="3191774" y="3502442"/>
            <a:ext cx="998913" cy="391407"/>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effectLst/>
              </a:rPr>
              <a:t>HandlerB</a:t>
            </a:r>
          </a:p>
        </p:txBody>
      </p:sp>
      <p:sp>
        <p:nvSpPr>
          <p:cNvPr id="11" name="모서리가 둥근 직사각형 38">
            <a:extLst>
              <a:ext uri="{FF2B5EF4-FFF2-40B4-BE49-F238E27FC236}">
                <a16:creationId xmlns:a16="http://schemas.microsoft.com/office/drawing/2014/main" id="{603B3883-53E4-9534-643A-031A268988CA}"/>
              </a:ext>
            </a:extLst>
          </p:cNvPr>
          <p:cNvSpPr/>
          <p:nvPr/>
        </p:nvSpPr>
        <p:spPr>
          <a:xfrm>
            <a:off x="908837" y="3502986"/>
            <a:ext cx="998913" cy="391407"/>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effectLst/>
              </a:rPr>
              <a:t>HandlerA</a:t>
            </a:r>
          </a:p>
        </p:txBody>
      </p:sp>
      <p:sp>
        <p:nvSpPr>
          <p:cNvPr id="13" name="모서리가 둥근 직사각형 38">
            <a:extLst>
              <a:ext uri="{FF2B5EF4-FFF2-40B4-BE49-F238E27FC236}">
                <a16:creationId xmlns:a16="http://schemas.microsoft.com/office/drawing/2014/main" id="{B2F5BEC7-8523-1187-D7A3-27F5AB12D1C9}"/>
              </a:ext>
            </a:extLst>
          </p:cNvPr>
          <p:cNvSpPr/>
          <p:nvPr/>
        </p:nvSpPr>
        <p:spPr>
          <a:xfrm>
            <a:off x="5505257" y="3513716"/>
            <a:ext cx="998913" cy="391407"/>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effectLst/>
              </a:rPr>
              <a:t>HandlerC</a:t>
            </a:r>
          </a:p>
        </p:txBody>
      </p:sp>
      <p:sp>
        <p:nvSpPr>
          <p:cNvPr id="78" name="모서리가 둥근 직사각형 38">
            <a:extLst>
              <a:ext uri="{FF2B5EF4-FFF2-40B4-BE49-F238E27FC236}">
                <a16:creationId xmlns:a16="http://schemas.microsoft.com/office/drawing/2014/main" id="{DA0BC5BB-F918-BCE2-6C3D-277D789580C8}"/>
              </a:ext>
            </a:extLst>
          </p:cNvPr>
          <p:cNvSpPr/>
          <p:nvPr/>
        </p:nvSpPr>
        <p:spPr>
          <a:xfrm>
            <a:off x="9081266" y="5000160"/>
            <a:ext cx="2070136" cy="391407"/>
          </a:xfrm>
          <a:prstGeom prst="roundRect">
            <a:avLst/>
          </a:prstGeom>
          <a:solidFill>
            <a:srgbClr val="FF0000"/>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bg1"/>
                </a:solidFill>
                <a:effectLst/>
              </a:rPr>
              <a:t>HandlerExceptionResolver</a:t>
            </a:r>
          </a:p>
        </p:txBody>
      </p:sp>
      <p:sp>
        <p:nvSpPr>
          <p:cNvPr id="82" name="모서리가 둥근 직사각형 38">
            <a:extLst>
              <a:ext uri="{FF2B5EF4-FFF2-40B4-BE49-F238E27FC236}">
                <a16:creationId xmlns:a16="http://schemas.microsoft.com/office/drawing/2014/main" id="{D5B7ED49-5CB7-AB57-2FCF-ACCE247AD4C8}"/>
              </a:ext>
            </a:extLst>
          </p:cNvPr>
          <p:cNvSpPr/>
          <p:nvPr/>
        </p:nvSpPr>
        <p:spPr>
          <a:xfrm>
            <a:off x="9081266" y="6215357"/>
            <a:ext cx="2070136" cy="391407"/>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bg1"/>
                </a:solidFill>
                <a:effectLst/>
              </a:rPr>
              <a:t>ViewResolver</a:t>
            </a:r>
          </a:p>
        </p:txBody>
      </p:sp>
      <p:cxnSp>
        <p:nvCxnSpPr>
          <p:cNvPr id="86" name="꺾인 연결선[E] 85">
            <a:extLst>
              <a:ext uri="{FF2B5EF4-FFF2-40B4-BE49-F238E27FC236}">
                <a16:creationId xmlns:a16="http://schemas.microsoft.com/office/drawing/2014/main" id="{9F9B0938-3A96-2EA7-05F3-C2B303C1893E}"/>
              </a:ext>
            </a:extLst>
          </p:cNvPr>
          <p:cNvCxnSpPr>
            <a:cxnSpLocks/>
            <a:stCxn id="81" idx="3"/>
            <a:endCxn id="78" idx="1"/>
          </p:cNvCxnSpPr>
          <p:nvPr/>
        </p:nvCxnSpPr>
        <p:spPr>
          <a:xfrm flipV="1">
            <a:off x="5678424" y="5195864"/>
            <a:ext cx="3402842" cy="626301"/>
          </a:xfrm>
          <a:prstGeom prst="bent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8" name="꺾인 연결선[E] 87">
            <a:extLst>
              <a:ext uri="{FF2B5EF4-FFF2-40B4-BE49-F238E27FC236}">
                <a16:creationId xmlns:a16="http://schemas.microsoft.com/office/drawing/2014/main" id="{7D8D29D4-EA44-7EAB-330F-B912268AB87E}"/>
              </a:ext>
            </a:extLst>
          </p:cNvPr>
          <p:cNvCxnSpPr>
            <a:cxnSpLocks/>
            <a:stCxn id="81" idx="3"/>
            <a:endCxn id="82" idx="1"/>
          </p:cNvCxnSpPr>
          <p:nvPr/>
        </p:nvCxnSpPr>
        <p:spPr>
          <a:xfrm>
            <a:off x="5678424" y="5822165"/>
            <a:ext cx="3402842" cy="588896"/>
          </a:xfrm>
          <a:prstGeom prst="bent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04874F42-85BA-D868-34F6-92451607FC7A}"/>
              </a:ext>
            </a:extLst>
          </p:cNvPr>
          <p:cNvSpPr txBox="1"/>
          <p:nvPr/>
        </p:nvSpPr>
        <p:spPr>
          <a:xfrm>
            <a:off x="6019943" y="5907049"/>
            <a:ext cx="1281602" cy="261610"/>
          </a:xfrm>
          <a:prstGeom prst="rect">
            <a:avLst/>
          </a:prstGeom>
          <a:noFill/>
        </p:spPr>
        <p:txBody>
          <a:bodyPr wrap="square">
            <a:spAutoFit/>
          </a:bodyPr>
          <a:lstStyle/>
          <a:p>
            <a:pPr algn="ctr"/>
            <a:r>
              <a:rPr lang="en-US" altLang="ko-KR" sz="1100"/>
              <a:t>ModelAndView</a:t>
            </a:r>
            <a:endParaRPr lang="ko-KR" altLang="en-US" sz="1100"/>
          </a:p>
        </p:txBody>
      </p:sp>
      <p:sp>
        <p:nvSpPr>
          <p:cNvPr id="98" name="TextBox 97">
            <a:extLst>
              <a:ext uri="{FF2B5EF4-FFF2-40B4-BE49-F238E27FC236}">
                <a16:creationId xmlns:a16="http://schemas.microsoft.com/office/drawing/2014/main" id="{B1C02349-8EEF-53BD-04C8-F33ACDF8A2E0}"/>
              </a:ext>
            </a:extLst>
          </p:cNvPr>
          <p:cNvSpPr txBox="1"/>
          <p:nvPr/>
        </p:nvSpPr>
        <p:spPr>
          <a:xfrm>
            <a:off x="7215820" y="2735079"/>
            <a:ext cx="3730892" cy="610616"/>
          </a:xfrm>
          <a:prstGeom prst="rect">
            <a:avLst/>
          </a:prstGeom>
          <a:noFill/>
        </p:spPr>
        <p:txBody>
          <a:bodyPr wrap="square">
            <a:spAutoFit/>
          </a:bodyPr>
          <a:lstStyle/>
          <a:p>
            <a:pPr>
              <a:lnSpc>
                <a:spcPct val="150000"/>
              </a:lnSpc>
            </a:pPr>
            <a:r>
              <a:rPr lang="ko-KR" altLang="en-US" sz="1200">
                <a:latin typeface="+mn-lt"/>
              </a:rPr>
              <a:t>클라이언트의 요청을 처리하는 방식이 여러가지가 있으며 각 방식별로 핸들러 매핑이 존재한다</a:t>
            </a:r>
            <a:endParaRPr lang="ko-KR" altLang="en-US" sz="1200"/>
          </a:p>
        </p:txBody>
      </p:sp>
      <p:sp>
        <p:nvSpPr>
          <p:cNvPr id="100" name="TextBox 99">
            <a:extLst>
              <a:ext uri="{FF2B5EF4-FFF2-40B4-BE49-F238E27FC236}">
                <a16:creationId xmlns:a16="http://schemas.microsoft.com/office/drawing/2014/main" id="{C1F9457B-B55A-B851-F50A-E880EA747E45}"/>
              </a:ext>
            </a:extLst>
          </p:cNvPr>
          <p:cNvSpPr txBox="1"/>
          <p:nvPr/>
        </p:nvSpPr>
        <p:spPr>
          <a:xfrm>
            <a:off x="4732530" y="4580308"/>
            <a:ext cx="6109641" cy="276999"/>
          </a:xfrm>
          <a:prstGeom prst="rect">
            <a:avLst/>
          </a:prstGeom>
          <a:noFill/>
        </p:spPr>
        <p:txBody>
          <a:bodyPr wrap="square">
            <a:spAutoFit/>
          </a:bodyPr>
          <a:lstStyle/>
          <a:p>
            <a:r>
              <a:rPr lang="ko-KR" altLang="en-US" sz="1200"/>
              <a:t>각 </a:t>
            </a:r>
            <a:r>
              <a:rPr lang="ko-KR" altLang="en-US" sz="1200">
                <a:latin typeface="+mn-lt"/>
              </a:rPr>
              <a:t>핸들러의 유형을 처리하는 핸들러 어댑터 구현체가 적절한 핸들러를 호출해 준다</a:t>
            </a:r>
            <a:endParaRPr lang="ko-KR" altLang="en-US" sz="1200"/>
          </a:p>
        </p:txBody>
      </p:sp>
    </p:spTree>
    <p:extLst>
      <p:ext uri="{BB962C8B-B14F-4D97-AF65-F5344CB8AC3E}">
        <p14:creationId xmlns:p14="http://schemas.microsoft.com/office/powerpoint/2010/main" val="410368565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28235-34F3-480D-9582-51322E7389EC}"/>
              </a:ext>
            </a:extLst>
          </p:cNvPr>
          <p:cNvSpPr txBox="1"/>
          <p:nvPr/>
        </p:nvSpPr>
        <p:spPr>
          <a:xfrm>
            <a:off x="3281353" y="2136339"/>
            <a:ext cx="5629298" cy="1754326"/>
          </a:xfrm>
          <a:prstGeom prst="rect">
            <a:avLst/>
          </a:prstGeom>
          <a:noFill/>
        </p:spPr>
        <p:txBody>
          <a:bodyPr wrap="none" rtlCol="0">
            <a:spAutoFit/>
          </a:bodyPr>
          <a:lstStyle/>
          <a:p>
            <a:pPr algn="ctr"/>
            <a:r>
              <a:rPr lang="en-US" altLang="ko-KR" sz="5400">
                <a:solidFill>
                  <a:schemeClr val="accent1">
                    <a:lumMod val="75000"/>
                  </a:schemeClr>
                </a:solidFill>
                <a:latin typeface="나눔바른고딕" panose="020B0603020101020101" pitchFamily="50" charset="-127"/>
                <a:ea typeface="나눔바른고딕" panose="020B0603020101020101" pitchFamily="50" charset="-127"/>
              </a:rPr>
              <a:t>DispatcherServlet</a:t>
            </a:r>
          </a:p>
          <a:p>
            <a:pPr algn="ctr"/>
            <a:r>
              <a:rPr lang="en-US" altLang="ko-KR" sz="5400">
                <a:solidFill>
                  <a:schemeClr val="accent1">
                    <a:lumMod val="75000"/>
                  </a:schemeClr>
                </a:solidFill>
                <a:latin typeface="+mj-lt"/>
                <a:ea typeface="나눔바른고딕" panose="020B0603020101020101" pitchFamily="50" charset="-127"/>
              </a:rPr>
              <a:t>init() / service()</a:t>
            </a:r>
            <a:endParaRPr lang="ko-KR" altLang="en-US" sz="5400">
              <a:solidFill>
                <a:schemeClr val="accent1">
                  <a:lumMod val="75000"/>
                </a:schemeClr>
              </a:solidFill>
              <a:latin typeface="+mj-lt"/>
            </a:endParaRPr>
          </a:p>
        </p:txBody>
      </p:sp>
      <p:sp>
        <p:nvSpPr>
          <p:cNvPr id="3" name="TextBox 2">
            <a:extLst>
              <a:ext uri="{FF2B5EF4-FFF2-40B4-BE49-F238E27FC236}">
                <a16:creationId xmlns:a16="http://schemas.microsoft.com/office/drawing/2014/main" id="{CDB69857-4DB7-EFC1-D480-BBEE632C406D}"/>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128707200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직사각형 72">
            <a:extLst>
              <a:ext uri="{FF2B5EF4-FFF2-40B4-BE49-F238E27FC236}">
                <a16:creationId xmlns:a16="http://schemas.microsoft.com/office/drawing/2014/main" id="{D10AE262-3224-4491-9AF5-1A7677C571EF}"/>
              </a:ext>
            </a:extLst>
          </p:cNvPr>
          <p:cNvSpPr/>
          <p:nvPr/>
        </p:nvSpPr>
        <p:spPr>
          <a:xfrm>
            <a:off x="273951" y="627229"/>
            <a:ext cx="11595198"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DispatcherServlet </a:t>
            </a:r>
            <a:r>
              <a:rPr lang="ko-KR" altLang="en-US" sz="1200"/>
              <a:t>은 요청이 시작되면 서블릿의 생명주기에 따라 </a:t>
            </a:r>
            <a:r>
              <a:rPr lang="en-US" altLang="ko-KR" sz="1200" b="1"/>
              <a:t>init() </a:t>
            </a:r>
            <a:r>
              <a:rPr lang="ko-KR" altLang="en-US" sz="1200"/>
              <a:t>메서드와</a:t>
            </a:r>
            <a:r>
              <a:rPr lang="en-US" altLang="ko-KR" sz="1200"/>
              <a:t> </a:t>
            </a:r>
            <a:r>
              <a:rPr lang="en-US" altLang="ko-KR" sz="1200" b="1"/>
              <a:t>service() </a:t>
            </a:r>
            <a:r>
              <a:rPr lang="ko-KR" altLang="en-US" sz="1200"/>
              <a:t>메서드가 실행되어 초기화 작업 및 실제 요청을 처리하게 된다</a:t>
            </a:r>
            <a:r>
              <a:rPr lang="en-US" altLang="ko-KR" sz="1200"/>
              <a:t>.</a:t>
            </a:r>
            <a:endParaRPr lang="en-US" altLang="ko-KR" sz="1200">
              <a:latin typeface="+mn-ea"/>
            </a:endParaRPr>
          </a:p>
        </p:txBody>
      </p:sp>
      <p:sp>
        <p:nvSpPr>
          <p:cNvPr id="74" name="직사각형 73">
            <a:extLst>
              <a:ext uri="{FF2B5EF4-FFF2-40B4-BE49-F238E27FC236}">
                <a16:creationId xmlns:a16="http://schemas.microsoft.com/office/drawing/2014/main" id="{42A0B23B-7003-43B2-A559-7C4A6F001EFB}"/>
              </a:ext>
            </a:extLst>
          </p:cNvPr>
          <p:cNvSpPr/>
          <p:nvPr/>
        </p:nvSpPr>
        <p:spPr>
          <a:xfrm>
            <a:off x="102500" y="202792"/>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sp>
        <p:nvSpPr>
          <p:cNvPr id="2" name="직사각형 1">
            <a:extLst>
              <a:ext uri="{FF2B5EF4-FFF2-40B4-BE49-F238E27FC236}">
                <a16:creationId xmlns:a16="http://schemas.microsoft.com/office/drawing/2014/main" id="{4B158F42-94C0-6077-70BC-B0A64E66C59E}"/>
              </a:ext>
            </a:extLst>
          </p:cNvPr>
          <p:cNvSpPr/>
          <p:nvPr/>
        </p:nvSpPr>
        <p:spPr>
          <a:xfrm>
            <a:off x="102500" y="1378738"/>
            <a:ext cx="3146695"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DispatcherServlet#init()</a:t>
            </a:r>
            <a:endParaRPr lang="ko-KR" altLang="en-US" b="1">
              <a:solidFill>
                <a:schemeClr val="accent1">
                  <a:lumMod val="75000"/>
                </a:schemeClr>
              </a:solidFill>
              <a:latin typeface="+mn-ea"/>
            </a:endParaRPr>
          </a:p>
        </p:txBody>
      </p:sp>
      <p:sp>
        <p:nvSpPr>
          <p:cNvPr id="4" name="타원 3">
            <a:extLst>
              <a:ext uri="{FF2B5EF4-FFF2-40B4-BE49-F238E27FC236}">
                <a16:creationId xmlns:a16="http://schemas.microsoft.com/office/drawing/2014/main" id="{0F4965BE-52A6-3ABB-6C46-4EE548707CE3}"/>
              </a:ext>
            </a:extLst>
          </p:cNvPr>
          <p:cNvSpPr/>
          <p:nvPr/>
        </p:nvSpPr>
        <p:spPr>
          <a:xfrm>
            <a:off x="466515" y="2795204"/>
            <a:ext cx="685800" cy="6858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ko-KR" altLang="en-US">
              <a:latin typeface="+mj-lt"/>
            </a:endParaRPr>
          </a:p>
        </p:txBody>
      </p:sp>
      <p:sp>
        <p:nvSpPr>
          <p:cNvPr id="6" name="직사각형 5">
            <a:extLst>
              <a:ext uri="{FF2B5EF4-FFF2-40B4-BE49-F238E27FC236}">
                <a16:creationId xmlns:a16="http://schemas.microsoft.com/office/drawing/2014/main" id="{EC5AD6C1-5B8A-728C-F1C9-BD0EFA00BB77}"/>
              </a:ext>
            </a:extLst>
          </p:cNvPr>
          <p:cNvSpPr/>
          <p:nvPr/>
        </p:nvSpPr>
        <p:spPr>
          <a:xfrm>
            <a:off x="501979" y="3000856"/>
            <a:ext cx="603050" cy="276999"/>
          </a:xfrm>
          <a:prstGeom prst="rect">
            <a:avLst/>
          </a:prstGeom>
        </p:spPr>
        <p:txBody>
          <a:bodyPr wrap="none">
            <a:spAutoFit/>
          </a:bodyPr>
          <a:lstStyle/>
          <a:p>
            <a:r>
              <a:rPr lang="en-US" altLang="ko-KR" sz="1200" b="1">
                <a:latin typeface="+mj-lt"/>
              </a:rPr>
              <a:t>Client</a:t>
            </a:r>
            <a:endParaRPr lang="ko-KR" altLang="en-US" sz="1200" b="1">
              <a:latin typeface="+mj-lt"/>
            </a:endParaRPr>
          </a:p>
        </p:txBody>
      </p:sp>
      <p:sp>
        <p:nvSpPr>
          <p:cNvPr id="7" name="모서리가 둥근 직사각형 38">
            <a:extLst>
              <a:ext uri="{FF2B5EF4-FFF2-40B4-BE49-F238E27FC236}">
                <a16:creationId xmlns:a16="http://schemas.microsoft.com/office/drawing/2014/main" id="{F4E491E2-5889-C091-2568-081B80A0AB9F}"/>
              </a:ext>
            </a:extLst>
          </p:cNvPr>
          <p:cNvSpPr/>
          <p:nvPr/>
        </p:nvSpPr>
        <p:spPr>
          <a:xfrm>
            <a:off x="2440920" y="2835941"/>
            <a:ext cx="1746067" cy="604325"/>
          </a:xfrm>
          <a:prstGeom prst="roundRect">
            <a:avLst>
              <a:gd name="adj" fmla="val 9563"/>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a typeface="나눔바른고딕" panose="020B0603020101020101"/>
              </a:rPr>
              <a:t>HttpServlet</a:t>
            </a:r>
            <a:endParaRPr lang="en-US" altLang="ko-KR" sz="1400">
              <a:solidFill>
                <a:schemeClr val="tx1"/>
              </a:solidFill>
              <a:effectLst/>
              <a:highlight>
                <a:srgbClr val="1E1F22"/>
              </a:highlight>
            </a:endParaRPr>
          </a:p>
        </p:txBody>
      </p:sp>
      <p:cxnSp>
        <p:nvCxnSpPr>
          <p:cNvPr id="9" name="직선 화살표 연결선 8">
            <a:extLst>
              <a:ext uri="{FF2B5EF4-FFF2-40B4-BE49-F238E27FC236}">
                <a16:creationId xmlns:a16="http://schemas.microsoft.com/office/drawing/2014/main" id="{EAFA7317-6C65-2DEF-F42B-1B942EE75220}"/>
              </a:ext>
            </a:extLst>
          </p:cNvPr>
          <p:cNvCxnSpPr>
            <a:cxnSpLocks/>
            <a:stCxn id="4" idx="6"/>
            <a:endCxn id="7" idx="1"/>
          </p:cNvCxnSpPr>
          <p:nvPr/>
        </p:nvCxnSpPr>
        <p:spPr>
          <a:xfrm>
            <a:off x="1152315" y="3138104"/>
            <a:ext cx="128860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모서리가 둥근 직사각형 38">
            <a:extLst>
              <a:ext uri="{FF2B5EF4-FFF2-40B4-BE49-F238E27FC236}">
                <a16:creationId xmlns:a16="http://schemas.microsoft.com/office/drawing/2014/main" id="{BFFDBFA5-EEC0-018A-26A0-1CEFBB2F36A3}"/>
              </a:ext>
            </a:extLst>
          </p:cNvPr>
          <p:cNvSpPr/>
          <p:nvPr/>
        </p:nvSpPr>
        <p:spPr>
          <a:xfrm>
            <a:off x="5912031" y="2835940"/>
            <a:ext cx="1746067" cy="604325"/>
          </a:xfrm>
          <a:prstGeom prst="roundRect">
            <a:avLst>
              <a:gd name="adj" fmla="val 9563"/>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a typeface="나눔바른고딕" panose="020B0603020101020101"/>
              </a:rPr>
              <a:t>FrameworkServlet</a:t>
            </a:r>
            <a:endParaRPr lang="en-US" altLang="ko-KR" sz="1400">
              <a:solidFill>
                <a:schemeClr val="tx1"/>
              </a:solidFill>
              <a:effectLst/>
              <a:highlight>
                <a:srgbClr val="1E1F22"/>
              </a:highlight>
            </a:endParaRPr>
          </a:p>
        </p:txBody>
      </p:sp>
      <p:sp>
        <p:nvSpPr>
          <p:cNvPr id="13" name="모서리가 둥근 직사각형 38">
            <a:extLst>
              <a:ext uri="{FF2B5EF4-FFF2-40B4-BE49-F238E27FC236}">
                <a16:creationId xmlns:a16="http://schemas.microsoft.com/office/drawing/2014/main" id="{3D55C881-9EC4-C8A9-0665-9D5D15789A8C}"/>
              </a:ext>
            </a:extLst>
          </p:cNvPr>
          <p:cNvSpPr/>
          <p:nvPr/>
        </p:nvSpPr>
        <p:spPr>
          <a:xfrm>
            <a:off x="8931959" y="2836539"/>
            <a:ext cx="1746067" cy="604325"/>
          </a:xfrm>
          <a:prstGeom prst="roundRect">
            <a:avLst>
              <a:gd name="adj" fmla="val 9563"/>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a typeface="나눔바른고딕" panose="020B0603020101020101"/>
              </a:rPr>
              <a:t>DispatcherServlet</a:t>
            </a:r>
            <a:endParaRPr lang="en-US" altLang="ko-KR" sz="1400">
              <a:solidFill>
                <a:schemeClr val="tx1"/>
              </a:solidFill>
              <a:effectLst/>
              <a:highlight>
                <a:srgbClr val="1E1F22"/>
              </a:highlight>
            </a:endParaRPr>
          </a:p>
        </p:txBody>
      </p:sp>
      <p:cxnSp>
        <p:nvCxnSpPr>
          <p:cNvPr id="14" name="직선 화살표 연결선 13">
            <a:extLst>
              <a:ext uri="{FF2B5EF4-FFF2-40B4-BE49-F238E27FC236}">
                <a16:creationId xmlns:a16="http://schemas.microsoft.com/office/drawing/2014/main" id="{CE018461-D601-5AD8-389F-313124CD64B7}"/>
              </a:ext>
            </a:extLst>
          </p:cNvPr>
          <p:cNvCxnSpPr>
            <a:cxnSpLocks/>
            <a:stCxn id="7" idx="3"/>
            <a:endCxn id="12" idx="1"/>
          </p:cNvCxnSpPr>
          <p:nvPr/>
        </p:nvCxnSpPr>
        <p:spPr>
          <a:xfrm flipV="1">
            <a:off x="4186987" y="3138103"/>
            <a:ext cx="1725044"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5CBA69FF-9130-9965-B4A5-C0CE336C7598}"/>
              </a:ext>
            </a:extLst>
          </p:cNvPr>
          <p:cNvCxnSpPr>
            <a:cxnSpLocks/>
            <a:stCxn id="12" idx="3"/>
            <a:endCxn id="13" idx="1"/>
          </p:cNvCxnSpPr>
          <p:nvPr/>
        </p:nvCxnSpPr>
        <p:spPr>
          <a:xfrm>
            <a:off x="7658098" y="3138103"/>
            <a:ext cx="1273861" cy="59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4B20DA5C-987F-CCFF-746B-DD5BC86E1C83}"/>
              </a:ext>
            </a:extLst>
          </p:cNvPr>
          <p:cNvSpPr txBox="1"/>
          <p:nvPr/>
        </p:nvSpPr>
        <p:spPr>
          <a:xfrm>
            <a:off x="8161087" y="4021088"/>
            <a:ext cx="3287809" cy="2636812"/>
          </a:xfrm>
          <a:prstGeom prst="rect">
            <a:avLst/>
          </a:prstGeom>
          <a:solidFill>
            <a:schemeClr val="accent1">
              <a:lumMod val="75000"/>
            </a:schemeClr>
          </a:solidFill>
          <a:ln w="6350">
            <a:solidFill>
              <a:schemeClr val="bg1">
                <a:lumMod val="65000"/>
              </a:schemeClr>
            </a:solidFill>
          </a:ln>
        </p:spPr>
        <p:style>
          <a:lnRef idx="2">
            <a:schemeClr val="dk1"/>
          </a:lnRef>
          <a:fillRef idx="1">
            <a:schemeClr val="lt1"/>
          </a:fillRef>
          <a:effectRef idx="0">
            <a:schemeClr val="dk1"/>
          </a:effectRef>
          <a:fontRef idx="minor">
            <a:schemeClr val="dk1"/>
          </a:fontRef>
        </p:style>
        <p:txBody>
          <a:bodyPr wrap="square">
            <a:spAutoFit/>
          </a:bodyPr>
          <a:lstStyle/>
          <a:p>
            <a:pPr>
              <a:lnSpc>
                <a:spcPct val="130000"/>
              </a:lnSpc>
              <a:spcBef>
                <a:spcPts val="400"/>
              </a:spcBef>
            </a:pPr>
            <a:r>
              <a:rPr lang="en-US" altLang="ko-KR" sz="1200" b="1">
                <a:solidFill>
                  <a:schemeClr val="bg1"/>
                </a:solidFill>
              </a:rPr>
              <a:t>initMultipartResolver(context)</a:t>
            </a:r>
          </a:p>
          <a:p>
            <a:pPr>
              <a:lnSpc>
                <a:spcPct val="130000"/>
              </a:lnSpc>
              <a:spcBef>
                <a:spcPts val="400"/>
              </a:spcBef>
            </a:pPr>
            <a:r>
              <a:rPr lang="en-US" altLang="ko-KR" sz="1200" b="1">
                <a:solidFill>
                  <a:schemeClr val="bg1"/>
                </a:solidFill>
              </a:rPr>
              <a:t>initLocaleResolver(context)</a:t>
            </a:r>
          </a:p>
          <a:p>
            <a:pPr>
              <a:lnSpc>
                <a:spcPct val="130000"/>
              </a:lnSpc>
              <a:spcBef>
                <a:spcPts val="400"/>
              </a:spcBef>
            </a:pPr>
            <a:r>
              <a:rPr lang="en-US" altLang="ko-KR" sz="1200" b="1">
                <a:solidFill>
                  <a:schemeClr val="bg1"/>
                </a:solidFill>
              </a:rPr>
              <a:t>initThemeResolver(context)</a:t>
            </a:r>
          </a:p>
          <a:p>
            <a:pPr>
              <a:lnSpc>
                <a:spcPct val="130000"/>
              </a:lnSpc>
              <a:spcBef>
                <a:spcPts val="400"/>
              </a:spcBef>
            </a:pPr>
            <a:r>
              <a:rPr lang="en-US" altLang="ko-KR" sz="1200" b="1">
                <a:solidFill>
                  <a:schemeClr val="bg1"/>
                </a:solidFill>
              </a:rPr>
              <a:t>initHandlerMappings(context)</a:t>
            </a:r>
          </a:p>
          <a:p>
            <a:pPr>
              <a:lnSpc>
                <a:spcPct val="130000"/>
              </a:lnSpc>
              <a:spcBef>
                <a:spcPts val="400"/>
              </a:spcBef>
            </a:pPr>
            <a:r>
              <a:rPr lang="en-US" altLang="ko-KR" sz="1200" b="1">
                <a:solidFill>
                  <a:schemeClr val="bg1"/>
                </a:solidFill>
              </a:rPr>
              <a:t>initHandlerAdapters(context)</a:t>
            </a:r>
          </a:p>
          <a:p>
            <a:pPr>
              <a:lnSpc>
                <a:spcPct val="130000"/>
              </a:lnSpc>
              <a:spcBef>
                <a:spcPts val="400"/>
              </a:spcBef>
            </a:pPr>
            <a:r>
              <a:rPr lang="en-US" altLang="ko-KR" sz="1200" b="1">
                <a:solidFill>
                  <a:schemeClr val="bg1"/>
                </a:solidFill>
              </a:rPr>
              <a:t>initHandlerExceptionResolvers(context)</a:t>
            </a:r>
          </a:p>
          <a:p>
            <a:pPr>
              <a:lnSpc>
                <a:spcPct val="130000"/>
              </a:lnSpc>
              <a:spcBef>
                <a:spcPts val="400"/>
              </a:spcBef>
            </a:pPr>
            <a:r>
              <a:rPr lang="en-US" altLang="ko-KR" sz="1200" b="1">
                <a:solidFill>
                  <a:schemeClr val="bg1"/>
                </a:solidFill>
              </a:rPr>
              <a:t>initRequestToViewNameTranslator(context)</a:t>
            </a:r>
          </a:p>
          <a:p>
            <a:pPr>
              <a:lnSpc>
                <a:spcPct val="130000"/>
              </a:lnSpc>
              <a:spcBef>
                <a:spcPts val="400"/>
              </a:spcBef>
            </a:pPr>
            <a:r>
              <a:rPr lang="en-US" altLang="ko-KR" sz="1200" b="1">
                <a:solidFill>
                  <a:schemeClr val="bg1"/>
                </a:solidFill>
              </a:rPr>
              <a:t>initViewResolvers(context)</a:t>
            </a:r>
          </a:p>
          <a:p>
            <a:pPr>
              <a:lnSpc>
                <a:spcPct val="130000"/>
              </a:lnSpc>
              <a:spcBef>
                <a:spcPts val="400"/>
              </a:spcBef>
            </a:pPr>
            <a:r>
              <a:rPr lang="en-US" altLang="ko-KR" sz="1200" b="1">
                <a:solidFill>
                  <a:schemeClr val="bg1"/>
                </a:solidFill>
              </a:rPr>
              <a:t>initFlashMapManager(context)</a:t>
            </a:r>
          </a:p>
        </p:txBody>
      </p:sp>
      <p:sp>
        <p:nvSpPr>
          <p:cNvPr id="25" name="TextBox 24">
            <a:extLst>
              <a:ext uri="{FF2B5EF4-FFF2-40B4-BE49-F238E27FC236}">
                <a16:creationId xmlns:a16="http://schemas.microsoft.com/office/drawing/2014/main" id="{E6260EED-4CE0-B3C3-B31E-6B6C3170589B}"/>
              </a:ext>
            </a:extLst>
          </p:cNvPr>
          <p:cNvSpPr txBox="1"/>
          <p:nvPr/>
        </p:nvSpPr>
        <p:spPr>
          <a:xfrm>
            <a:off x="1337896" y="2856810"/>
            <a:ext cx="741446" cy="276999"/>
          </a:xfrm>
          <a:prstGeom prst="rect">
            <a:avLst/>
          </a:prstGeom>
          <a:noFill/>
        </p:spPr>
        <p:txBody>
          <a:bodyPr wrap="square">
            <a:spAutoFit/>
          </a:bodyPr>
          <a:lstStyle/>
          <a:p>
            <a:pPr algn="ctr"/>
            <a:r>
              <a:rPr lang="en-US" altLang="ko-KR" sz="1200"/>
              <a:t>init()</a:t>
            </a:r>
            <a:endParaRPr lang="ko-KR" altLang="en-US" sz="1200"/>
          </a:p>
        </p:txBody>
      </p:sp>
      <p:sp>
        <p:nvSpPr>
          <p:cNvPr id="26" name="TextBox 25">
            <a:extLst>
              <a:ext uri="{FF2B5EF4-FFF2-40B4-BE49-F238E27FC236}">
                <a16:creationId xmlns:a16="http://schemas.microsoft.com/office/drawing/2014/main" id="{8258C342-D3B5-FA64-C828-8D93C4990084}"/>
              </a:ext>
            </a:extLst>
          </p:cNvPr>
          <p:cNvSpPr txBox="1"/>
          <p:nvPr/>
        </p:nvSpPr>
        <p:spPr>
          <a:xfrm>
            <a:off x="4313734" y="2851569"/>
            <a:ext cx="1488892" cy="276999"/>
          </a:xfrm>
          <a:prstGeom prst="rect">
            <a:avLst/>
          </a:prstGeom>
          <a:noFill/>
        </p:spPr>
        <p:txBody>
          <a:bodyPr wrap="square">
            <a:spAutoFit/>
          </a:bodyPr>
          <a:lstStyle/>
          <a:p>
            <a:pPr algn="ctr"/>
            <a:r>
              <a:rPr lang="en-US" altLang="ko-KR" sz="1200"/>
              <a:t>initServletBean()</a:t>
            </a:r>
            <a:endParaRPr lang="ko-KR" altLang="en-US" sz="1200"/>
          </a:p>
        </p:txBody>
      </p:sp>
      <p:sp>
        <p:nvSpPr>
          <p:cNvPr id="33" name="TextBox 32">
            <a:extLst>
              <a:ext uri="{FF2B5EF4-FFF2-40B4-BE49-F238E27FC236}">
                <a16:creationId xmlns:a16="http://schemas.microsoft.com/office/drawing/2014/main" id="{E4C2DACF-1883-F3C8-ADF6-D5EF9AE3ED44}"/>
              </a:ext>
            </a:extLst>
          </p:cNvPr>
          <p:cNvSpPr txBox="1"/>
          <p:nvPr/>
        </p:nvSpPr>
        <p:spPr>
          <a:xfrm>
            <a:off x="1167059" y="3168008"/>
            <a:ext cx="1179200" cy="261610"/>
          </a:xfrm>
          <a:prstGeom prst="rect">
            <a:avLst/>
          </a:prstGeom>
          <a:noFill/>
        </p:spPr>
        <p:txBody>
          <a:bodyPr wrap="square">
            <a:spAutoFit/>
          </a:bodyPr>
          <a:lstStyle/>
          <a:p>
            <a:pPr algn="ctr"/>
            <a:r>
              <a:rPr lang="ko-KR" altLang="en-US" sz="1100"/>
              <a:t>최초 한번 실행</a:t>
            </a:r>
          </a:p>
        </p:txBody>
      </p:sp>
      <p:sp>
        <p:nvSpPr>
          <p:cNvPr id="34" name="TextBox 33">
            <a:extLst>
              <a:ext uri="{FF2B5EF4-FFF2-40B4-BE49-F238E27FC236}">
                <a16:creationId xmlns:a16="http://schemas.microsoft.com/office/drawing/2014/main" id="{4262B64F-441B-555E-62DD-D1C57F2F8AF3}"/>
              </a:ext>
            </a:extLst>
          </p:cNvPr>
          <p:cNvSpPr txBox="1"/>
          <p:nvPr/>
        </p:nvSpPr>
        <p:spPr>
          <a:xfrm>
            <a:off x="7522774" y="2865823"/>
            <a:ext cx="1488892" cy="276999"/>
          </a:xfrm>
          <a:prstGeom prst="rect">
            <a:avLst/>
          </a:prstGeom>
          <a:noFill/>
        </p:spPr>
        <p:txBody>
          <a:bodyPr wrap="square">
            <a:spAutoFit/>
          </a:bodyPr>
          <a:lstStyle/>
          <a:p>
            <a:pPr algn="ctr"/>
            <a:r>
              <a:rPr lang="en-US" altLang="ko-KR" sz="1200"/>
              <a:t>onRefresh()</a:t>
            </a:r>
            <a:endParaRPr lang="ko-KR" altLang="en-US" sz="1200"/>
          </a:p>
        </p:txBody>
      </p:sp>
      <p:cxnSp>
        <p:nvCxnSpPr>
          <p:cNvPr id="36" name="직선 연결선 35">
            <a:extLst>
              <a:ext uri="{FF2B5EF4-FFF2-40B4-BE49-F238E27FC236}">
                <a16:creationId xmlns:a16="http://schemas.microsoft.com/office/drawing/2014/main" id="{2A54CCFA-5B25-DC8E-0038-BC3293DA9A6A}"/>
              </a:ext>
            </a:extLst>
          </p:cNvPr>
          <p:cNvCxnSpPr>
            <a:cxnSpLocks/>
            <a:stCxn id="13" idx="2"/>
            <a:endCxn id="21" idx="0"/>
          </p:cNvCxnSpPr>
          <p:nvPr/>
        </p:nvCxnSpPr>
        <p:spPr>
          <a:xfrm flipH="1">
            <a:off x="9804992" y="3440864"/>
            <a:ext cx="1" cy="580224"/>
          </a:xfrm>
          <a:prstGeom prst="line">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74B28056-2484-89B2-E7F1-A9CD8388DA30}"/>
              </a:ext>
            </a:extLst>
          </p:cNvPr>
          <p:cNvSpPr txBox="1"/>
          <p:nvPr/>
        </p:nvSpPr>
        <p:spPr>
          <a:xfrm>
            <a:off x="8295028" y="3628298"/>
            <a:ext cx="1488892" cy="276999"/>
          </a:xfrm>
          <a:prstGeom prst="rect">
            <a:avLst/>
          </a:prstGeom>
          <a:noFill/>
        </p:spPr>
        <p:txBody>
          <a:bodyPr wrap="square">
            <a:spAutoFit/>
          </a:bodyPr>
          <a:lstStyle/>
          <a:p>
            <a:pPr algn="ctr"/>
            <a:r>
              <a:rPr lang="en-US" altLang="ko-KR" sz="1200"/>
              <a:t>initStrategies(wac)</a:t>
            </a:r>
            <a:endParaRPr lang="ko-KR" altLang="en-US" sz="1200"/>
          </a:p>
        </p:txBody>
      </p:sp>
      <p:sp>
        <p:nvSpPr>
          <p:cNvPr id="41" name="TextBox 40">
            <a:extLst>
              <a:ext uri="{FF2B5EF4-FFF2-40B4-BE49-F238E27FC236}">
                <a16:creationId xmlns:a16="http://schemas.microsoft.com/office/drawing/2014/main" id="{0236A1C9-4ED2-66B9-AED2-8348237ED660}"/>
              </a:ext>
            </a:extLst>
          </p:cNvPr>
          <p:cNvSpPr txBox="1"/>
          <p:nvPr/>
        </p:nvSpPr>
        <p:spPr>
          <a:xfrm>
            <a:off x="5673130" y="3581740"/>
            <a:ext cx="2201536" cy="261610"/>
          </a:xfrm>
          <a:prstGeom prst="rect">
            <a:avLst/>
          </a:prstGeom>
          <a:noFill/>
        </p:spPr>
        <p:txBody>
          <a:bodyPr wrap="square">
            <a:spAutoFit/>
          </a:bodyPr>
          <a:lstStyle/>
          <a:p>
            <a:pPr algn="ctr"/>
            <a:r>
              <a:rPr lang="en-US" altLang="ko-KR" sz="1100"/>
              <a:t>WebApplicationContext </a:t>
            </a:r>
            <a:r>
              <a:rPr lang="ko-KR" altLang="en-US" sz="1100"/>
              <a:t>초기화</a:t>
            </a:r>
          </a:p>
        </p:txBody>
      </p:sp>
      <p:sp>
        <p:nvSpPr>
          <p:cNvPr id="45" name="TextBox 44">
            <a:extLst>
              <a:ext uri="{FF2B5EF4-FFF2-40B4-BE49-F238E27FC236}">
                <a16:creationId xmlns:a16="http://schemas.microsoft.com/office/drawing/2014/main" id="{8A9D52EA-8E07-74D3-B892-740F6AE3E278}"/>
              </a:ext>
            </a:extLst>
          </p:cNvPr>
          <p:cNvSpPr txBox="1"/>
          <p:nvPr/>
        </p:nvSpPr>
        <p:spPr>
          <a:xfrm>
            <a:off x="6773898" y="5225095"/>
            <a:ext cx="1380331" cy="276999"/>
          </a:xfrm>
          <a:prstGeom prst="rect">
            <a:avLst/>
          </a:prstGeom>
          <a:noFill/>
        </p:spPr>
        <p:txBody>
          <a:bodyPr wrap="square">
            <a:spAutoFit/>
          </a:bodyPr>
          <a:lstStyle/>
          <a:p>
            <a:r>
              <a:rPr lang="ko-KR" altLang="en-US" sz="1200"/>
              <a:t>전략 객체 초기화</a:t>
            </a:r>
            <a:endParaRPr lang="en-US" altLang="ko-KR" sz="1200"/>
          </a:p>
        </p:txBody>
      </p:sp>
      <p:sp>
        <p:nvSpPr>
          <p:cNvPr id="47" name="TextBox 46">
            <a:extLst>
              <a:ext uri="{FF2B5EF4-FFF2-40B4-BE49-F238E27FC236}">
                <a16:creationId xmlns:a16="http://schemas.microsoft.com/office/drawing/2014/main" id="{5A5D25D2-8739-7C63-C79C-0B706CF4221E}"/>
              </a:ext>
            </a:extLst>
          </p:cNvPr>
          <p:cNvSpPr txBox="1"/>
          <p:nvPr/>
        </p:nvSpPr>
        <p:spPr>
          <a:xfrm>
            <a:off x="2347667" y="3521556"/>
            <a:ext cx="1932572" cy="261610"/>
          </a:xfrm>
          <a:prstGeom prst="rect">
            <a:avLst/>
          </a:prstGeom>
          <a:noFill/>
        </p:spPr>
        <p:txBody>
          <a:bodyPr wrap="square">
            <a:spAutoFit/>
          </a:bodyPr>
          <a:lstStyle/>
          <a:p>
            <a:pPr algn="ctr"/>
            <a:r>
              <a:rPr lang="ko-KR" altLang="en-US" sz="1100"/>
              <a:t>요청과 응답을 처리할 준비</a:t>
            </a:r>
          </a:p>
        </p:txBody>
      </p:sp>
      <p:sp>
        <p:nvSpPr>
          <p:cNvPr id="3" name="직사각형 2">
            <a:extLst>
              <a:ext uri="{FF2B5EF4-FFF2-40B4-BE49-F238E27FC236}">
                <a16:creationId xmlns:a16="http://schemas.microsoft.com/office/drawing/2014/main" id="{08F5FEB4-0BCB-2F2A-2124-A188F18C0F68}"/>
              </a:ext>
            </a:extLst>
          </p:cNvPr>
          <p:cNvSpPr/>
          <p:nvPr/>
        </p:nvSpPr>
        <p:spPr>
          <a:xfrm>
            <a:off x="273950" y="1735254"/>
            <a:ext cx="11908019"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t>요청이 시작되면 </a:t>
            </a:r>
            <a:r>
              <a:rPr lang="en-US" altLang="ko-KR" sz="1200"/>
              <a:t>DispatcherServlet </a:t>
            </a:r>
            <a:r>
              <a:rPr lang="ko-KR" altLang="en-US" sz="1200"/>
              <a:t>의 </a:t>
            </a:r>
            <a:r>
              <a:rPr lang="en-US" altLang="ko-KR" sz="1200"/>
              <a:t>init() </a:t>
            </a:r>
            <a:r>
              <a:rPr lang="ko-KR" altLang="en-US" sz="1200"/>
              <a:t>메서드가 호출되며 최초 한번 실행된다</a:t>
            </a:r>
            <a:endParaRPr lang="en-US" altLang="ko-KR" sz="1200"/>
          </a:p>
          <a:p>
            <a:pPr marL="171450" indent="-171450">
              <a:lnSpc>
                <a:spcPct val="150000"/>
              </a:lnSpc>
              <a:buFont typeface="Arial" panose="020B0604020202020204" pitchFamily="34" charset="0"/>
              <a:buChar char="•"/>
            </a:pPr>
            <a:r>
              <a:rPr lang="en-US" altLang="ko-KR" sz="1200"/>
              <a:t>WebApplicationContext </a:t>
            </a:r>
            <a:r>
              <a:rPr lang="ko-KR" altLang="en-US" sz="1200"/>
              <a:t>를 생성 및 초기화하며</a:t>
            </a:r>
            <a:r>
              <a:rPr lang="en-US" altLang="ko-KR" sz="1200"/>
              <a:t> HandlerMapping, HandlerAdapter, ViewResolver </a:t>
            </a:r>
            <a:r>
              <a:rPr lang="ko-KR" altLang="en-US" sz="1200"/>
              <a:t>등의 필수 구성요소를 초기화하고 모든 요청을 처리할 준비를 완료한다</a:t>
            </a:r>
            <a:endParaRPr lang="en-US" altLang="ko-KR" sz="1200"/>
          </a:p>
        </p:txBody>
      </p:sp>
    </p:spTree>
    <p:extLst>
      <p:ext uri="{BB962C8B-B14F-4D97-AF65-F5344CB8AC3E}">
        <p14:creationId xmlns:p14="http://schemas.microsoft.com/office/powerpoint/2010/main" val="169722095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1187FE-536B-A148-56F9-A021C5052677}"/>
            </a:ext>
          </a:extLst>
        </p:cNvPr>
        <p:cNvGrpSpPr/>
        <p:nvPr/>
      </p:nvGrpSpPr>
      <p:grpSpPr>
        <a:xfrm>
          <a:off x="0" y="0"/>
          <a:ext cx="0" cy="0"/>
          <a:chOff x="0" y="0"/>
          <a:chExt cx="0" cy="0"/>
        </a:xfrm>
      </p:grpSpPr>
      <p:sp>
        <p:nvSpPr>
          <p:cNvPr id="73" name="직사각형 72">
            <a:extLst>
              <a:ext uri="{FF2B5EF4-FFF2-40B4-BE49-F238E27FC236}">
                <a16:creationId xmlns:a16="http://schemas.microsoft.com/office/drawing/2014/main" id="{AC947500-8417-366E-1A2A-BFA8761F672D}"/>
              </a:ext>
            </a:extLst>
          </p:cNvPr>
          <p:cNvSpPr/>
          <p:nvPr/>
        </p:nvSpPr>
        <p:spPr>
          <a:xfrm>
            <a:off x="386818" y="777624"/>
            <a:ext cx="11805182"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t>매 요청 마다 실행되는 메서드로 </a:t>
            </a:r>
            <a:r>
              <a:rPr lang="en-US" altLang="ko-KR" sz="1200"/>
              <a:t>HTTP </a:t>
            </a:r>
            <a:r>
              <a:rPr lang="ko-KR" altLang="en-US" sz="1200"/>
              <a:t>요청을 분석하여 적합한 핸들러</a:t>
            </a:r>
            <a:r>
              <a:rPr lang="en-US" altLang="ko-KR" sz="1200"/>
              <a:t>(Controller)</a:t>
            </a:r>
            <a:r>
              <a:rPr lang="ko-KR" altLang="en-US" sz="1200"/>
              <a:t>를 찾고 실행하는 역할을 한다</a:t>
            </a:r>
            <a:endParaRPr lang="en-US" altLang="ko-KR" sz="1200"/>
          </a:p>
          <a:p>
            <a:pPr marL="171450" indent="-171450">
              <a:lnSpc>
                <a:spcPct val="150000"/>
              </a:lnSpc>
              <a:buFont typeface="Arial" panose="020B0604020202020204" pitchFamily="34" charset="0"/>
              <a:buChar char="•"/>
            </a:pPr>
            <a:r>
              <a:rPr lang="ko-KR" altLang="en-US" sz="1200"/>
              <a:t>실행 결과를 기반으로 뷰</a:t>
            </a:r>
            <a:r>
              <a:rPr lang="en-US" altLang="ko-KR" sz="1200"/>
              <a:t>(View)</a:t>
            </a:r>
            <a:r>
              <a:rPr lang="ko-KR" altLang="en-US" sz="1200"/>
              <a:t>를 렌더링하여 클라이언트에게 응답을 반환한다</a:t>
            </a:r>
          </a:p>
        </p:txBody>
      </p:sp>
      <p:sp>
        <p:nvSpPr>
          <p:cNvPr id="74" name="직사각형 73">
            <a:extLst>
              <a:ext uri="{FF2B5EF4-FFF2-40B4-BE49-F238E27FC236}">
                <a16:creationId xmlns:a16="http://schemas.microsoft.com/office/drawing/2014/main" id="{05D48299-13F4-3007-F93B-5C0FF1101EFE}"/>
              </a:ext>
            </a:extLst>
          </p:cNvPr>
          <p:cNvSpPr/>
          <p:nvPr/>
        </p:nvSpPr>
        <p:spPr>
          <a:xfrm>
            <a:off x="215367" y="353187"/>
            <a:ext cx="3469219"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DispatcherServlet#service()</a:t>
            </a:r>
            <a:endParaRPr lang="ko-KR" altLang="en-US" b="1">
              <a:solidFill>
                <a:schemeClr val="accent1">
                  <a:lumMod val="75000"/>
                </a:schemeClr>
              </a:solidFill>
              <a:latin typeface="+mn-ea"/>
            </a:endParaRPr>
          </a:p>
        </p:txBody>
      </p:sp>
      <p:sp>
        <p:nvSpPr>
          <p:cNvPr id="4" name="타원 3">
            <a:extLst>
              <a:ext uri="{FF2B5EF4-FFF2-40B4-BE49-F238E27FC236}">
                <a16:creationId xmlns:a16="http://schemas.microsoft.com/office/drawing/2014/main" id="{1730DE48-DCA3-3B48-3CF0-3A23599D9619}"/>
              </a:ext>
            </a:extLst>
          </p:cNvPr>
          <p:cNvSpPr/>
          <p:nvPr/>
        </p:nvSpPr>
        <p:spPr>
          <a:xfrm>
            <a:off x="561335" y="1874780"/>
            <a:ext cx="685800" cy="6858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ko-KR" altLang="en-US">
              <a:latin typeface="+mj-lt"/>
            </a:endParaRPr>
          </a:p>
        </p:txBody>
      </p:sp>
      <p:sp>
        <p:nvSpPr>
          <p:cNvPr id="6" name="직사각형 5">
            <a:extLst>
              <a:ext uri="{FF2B5EF4-FFF2-40B4-BE49-F238E27FC236}">
                <a16:creationId xmlns:a16="http://schemas.microsoft.com/office/drawing/2014/main" id="{7C921279-395C-785C-0609-20266E2AFE70}"/>
              </a:ext>
            </a:extLst>
          </p:cNvPr>
          <p:cNvSpPr/>
          <p:nvPr/>
        </p:nvSpPr>
        <p:spPr>
          <a:xfrm>
            <a:off x="596799" y="2080432"/>
            <a:ext cx="603050" cy="276999"/>
          </a:xfrm>
          <a:prstGeom prst="rect">
            <a:avLst/>
          </a:prstGeom>
        </p:spPr>
        <p:txBody>
          <a:bodyPr wrap="none">
            <a:spAutoFit/>
          </a:bodyPr>
          <a:lstStyle/>
          <a:p>
            <a:r>
              <a:rPr lang="en-US" altLang="ko-KR" sz="1200" b="1">
                <a:latin typeface="+mj-lt"/>
              </a:rPr>
              <a:t>Client</a:t>
            </a:r>
            <a:endParaRPr lang="ko-KR" altLang="en-US" sz="1200" b="1">
              <a:latin typeface="+mj-lt"/>
            </a:endParaRPr>
          </a:p>
        </p:txBody>
      </p:sp>
      <p:sp>
        <p:nvSpPr>
          <p:cNvPr id="7" name="모서리가 둥근 직사각형 38">
            <a:extLst>
              <a:ext uri="{FF2B5EF4-FFF2-40B4-BE49-F238E27FC236}">
                <a16:creationId xmlns:a16="http://schemas.microsoft.com/office/drawing/2014/main" id="{025648C4-762D-0869-AAA2-9FF9D9847448}"/>
              </a:ext>
            </a:extLst>
          </p:cNvPr>
          <p:cNvSpPr/>
          <p:nvPr/>
        </p:nvSpPr>
        <p:spPr>
          <a:xfrm>
            <a:off x="2535740" y="1915517"/>
            <a:ext cx="1746067" cy="604325"/>
          </a:xfrm>
          <a:prstGeom prst="roundRect">
            <a:avLst>
              <a:gd name="adj" fmla="val 9563"/>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a typeface="나눔바른고딕" panose="020B0603020101020101"/>
              </a:rPr>
              <a:t>HttpServlet</a:t>
            </a:r>
            <a:endParaRPr lang="en-US" altLang="ko-KR" sz="1400">
              <a:solidFill>
                <a:schemeClr val="tx1"/>
              </a:solidFill>
              <a:effectLst/>
              <a:highlight>
                <a:srgbClr val="1E1F22"/>
              </a:highlight>
            </a:endParaRPr>
          </a:p>
        </p:txBody>
      </p:sp>
      <p:cxnSp>
        <p:nvCxnSpPr>
          <p:cNvPr id="9" name="직선 화살표 연결선 8">
            <a:extLst>
              <a:ext uri="{FF2B5EF4-FFF2-40B4-BE49-F238E27FC236}">
                <a16:creationId xmlns:a16="http://schemas.microsoft.com/office/drawing/2014/main" id="{A664292F-EA53-6489-8DB4-828788550185}"/>
              </a:ext>
            </a:extLst>
          </p:cNvPr>
          <p:cNvCxnSpPr>
            <a:cxnSpLocks/>
            <a:stCxn id="4" idx="6"/>
            <a:endCxn id="7" idx="1"/>
          </p:cNvCxnSpPr>
          <p:nvPr/>
        </p:nvCxnSpPr>
        <p:spPr>
          <a:xfrm>
            <a:off x="1247135" y="2217680"/>
            <a:ext cx="128860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모서리가 둥근 직사각형 38">
            <a:extLst>
              <a:ext uri="{FF2B5EF4-FFF2-40B4-BE49-F238E27FC236}">
                <a16:creationId xmlns:a16="http://schemas.microsoft.com/office/drawing/2014/main" id="{45A823E3-6B02-E115-6010-C19B5033268B}"/>
              </a:ext>
            </a:extLst>
          </p:cNvPr>
          <p:cNvSpPr/>
          <p:nvPr/>
        </p:nvSpPr>
        <p:spPr>
          <a:xfrm>
            <a:off x="6295611" y="1915516"/>
            <a:ext cx="1746067" cy="604325"/>
          </a:xfrm>
          <a:prstGeom prst="roundRect">
            <a:avLst>
              <a:gd name="adj" fmla="val 9563"/>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a typeface="나눔바른고딕" panose="020B0603020101020101"/>
              </a:rPr>
              <a:t>FrameworkServlet</a:t>
            </a:r>
            <a:endParaRPr lang="en-US" altLang="ko-KR" sz="1400">
              <a:solidFill>
                <a:schemeClr val="tx1"/>
              </a:solidFill>
              <a:effectLst/>
              <a:highlight>
                <a:srgbClr val="1E1F22"/>
              </a:highlight>
            </a:endParaRPr>
          </a:p>
        </p:txBody>
      </p:sp>
      <p:sp>
        <p:nvSpPr>
          <p:cNvPr id="13" name="모서리가 둥근 직사각형 38">
            <a:extLst>
              <a:ext uri="{FF2B5EF4-FFF2-40B4-BE49-F238E27FC236}">
                <a16:creationId xmlns:a16="http://schemas.microsoft.com/office/drawing/2014/main" id="{F35B7A51-3DC5-E3A8-CE5F-551ECA3E701A}"/>
              </a:ext>
            </a:extLst>
          </p:cNvPr>
          <p:cNvSpPr/>
          <p:nvPr/>
        </p:nvSpPr>
        <p:spPr>
          <a:xfrm>
            <a:off x="9489996" y="1916115"/>
            <a:ext cx="1746067" cy="604325"/>
          </a:xfrm>
          <a:prstGeom prst="roundRect">
            <a:avLst>
              <a:gd name="adj" fmla="val 9563"/>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a typeface="나눔바른고딕" panose="020B0603020101020101"/>
              </a:rPr>
              <a:t>DispatcherServlet</a:t>
            </a:r>
            <a:endParaRPr lang="en-US" altLang="ko-KR" sz="1400">
              <a:solidFill>
                <a:schemeClr val="tx1"/>
              </a:solidFill>
              <a:effectLst/>
              <a:highlight>
                <a:srgbClr val="1E1F22"/>
              </a:highlight>
            </a:endParaRPr>
          </a:p>
        </p:txBody>
      </p:sp>
      <p:cxnSp>
        <p:nvCxnSpPr>
          <p:cNvPr id="14" name="직선 화살표 연결선 13">
            <a:extLst>
              <a:ext uri="{FF2B5EF4-FFF2-40B4-BE49-F238E27FC236}">
                <a16:creationId xmlns:a16="http://schemas.microsoft.com/office/drawing/2014/main" id="{E768D46F-B3B8-8967-CB37-54E10C5EED4E}"/>
              </a:ext>
            </a:extLst>
          </p:cNvPr>
          <p:cNvCxnSpPr>
            <a:cxnSpLocks/>
            <a:stCxn id="7" idx="3"/>
            <a:endCxn id="12" idx="1"/>
          </p:cNvCxnSpPr>
          <p:nvPr/>
        </p:nvCxnSpPr>
        <p:spPr>
          <a:xfrm flipV="1">
            <a:off x="4281807" y="2217679"/>
            <a:ext cx="2013804"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D20146AC-94CC-65BE-8C18-4F3A443797C1}"/>
              </a:ext>
            </a:extLst>
          </p:cNvPr>
          <p:cNvCxnSpPr>
            <a:cxnSpLocks/>
            <a:stCxn id="12" idx="3"/>
            <a:endCxn id="13" idx="1"/>
          </p:cNvCxnSpPr>
          <p:nvPr/>
        </p:nvCxnSpPr>
        <p:spPr>
          <a:xfrm>
            <a:off x="8041678" y="2217679"/>
            <a:ext cx="1448318" cy="59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0F8841FA-5730-7DD3-FFB2-3BE0EE55BFF0}"/>
              </a:ext>
            </a:extLst>
          </p:cNvPr>
          <p:cNvSpPr txBox="1"/>
          <p:nvPr/>
        </p:nvSpPr>
        <p:spPr>
          <a:xfrm>
            <a:off x="1482345" y="1937238"/>
            <a:ext cx="741446" cy="276999"/>
          </a:xfrm>
          <a:prstGeom prst="rect">
            <a:avLst/>
          </a:prstGeom>
          <a:noFill/>
        </p:spPr>
        <p:txBody>
          <a:bodyPr wrap="square">
            <a:spAutoFit/>
          </a:bodyPr>
          <a:lstStyle/>
          <a:p>
            <a:pPr algn="ctr"/>
            <a:r>
              <a:rPr lang="en-US" altLang="ko-KR" sz="1200"/>
              <a:t>service()</a:t>
            </a:r>
            <a:endParaRPr lang="ko-KR" altLang="en-US" sz="1200"/>
          </a:p>
        </p:txBody>
      </p:sp>
      <p:sp>
        <p:nvSpPr>
          <p:cNvPr id="26" name="TextBox 25">
            <a:extLst>
              <a:ext uri="{FF2B5EF4-FFF2-40B4-BE49-F238E27FC236}">
                <a16:creationId xmlns:a16="http://schemas.microsoft.com/office/drawing/2014/main" id="{F2BC6334-F645-E8F4-3B01-073247A7463C}"/>
              </a:ext>
            </a:extLst>
          </p:cNvPr>
          <p:cNvSpPr txBox="1"/>
          <p:nvPr/>
        </p:nvSpPr>
        <p:spPr>
          <a:xfrm>
            <a:off x="4345180" y="1928098"/>
            <a:ext cx="1887057" cy="276999"/>
          </a:xfrm>
          <a:prstGeom prst="rect">
            <a:avLst/>
          </a:prstGeom>
          <a:noFill/>
        </p:spPr>
        <p:txBody>
          <a:bodyPr wrap="square">
            <a:spAutoFit/>
          </a:bodyPr>
          <a:lstStyle/>
          <a:p>
            <a:pPr algn="ctr"/>
            <a:r>
              <a:rPr lang="en-US" altLang="ko-KR" sz="1200"/>
              <a:t>doGet() or doPost() or ..</a:t>
            </a:r>
            <a:endParaRPr lang="ko-KR" altLang="en-US" sz="1200"/>
          </a:p>
        </p:txBody>
      </p:sp>
      <p:sp>
        <p:nvSpPr>
          <p:cNvPr id="3" name="TextBox 2">
            <a:extLst>
              <a:ext uri="{FF2B5EF4-FFF2-40B4-BE49-F238E27FC236}">
                <a16:creationId xmlns:a16="http://schemas.microsoft.com/office/drawing/2014/main" id="{05F333E4-29E0-292B-1F07-E9BCC6FCA5BF}"/>
              </a:ext>
            </a:extLst>
          </p:cNvPr>
          <p:cNvSpPr txBox="1"/>
          <p:nvPr/>
        </p:nvSpPr>
        <p:spPr>
          <a:xfrm>
            <a:off x="8197320" y="1937238"/>
            <a:ext cx="1016839" cy="276999"/>
          </a:xfrm>
          <a:prstGeom prst="rect">
            <a:avLst/>
          </a:prstGeom>
          <a:noFill/>
        </p:spPr>
        <p:txBody>
          <a:bodyPr wrap="square">
            <a:spAutoFit/>
          </a:bodyPr>
          <a:lstStyle/>
          <a:p>
            <a:pPr algn="ctr"/>
            <a:r>
              <a:rPr lang="en-US" altLang="ko-KR" sz="1200"/>
              <a:t>doService()</a:t>
            </a:r>
            <a:endParaRPr lang="ko-KR" altLang="en-US" sz="1200"/>
          </a:p>
        </p:txBody>
      </p:sp>
      <p:graphicFrame>
        <p:nvGraphicFramePr>
          <p:cNvPr id="10" name="표 9">
            <a:extLst>
              <a:ext uri="{FF2B5EF4-FFF2-40B4-BE49-F238E27FC236}">
                <a16:creationId xmlns:a16="http://schemas.microsoft.com/office/drawing/2014/main" id="{69228674-7B62-E0DD-C517-EC199162581A}"/>
              </a:ext>
            </a:extLst>
          </p:cNvPr>
          <p:cNvGraphicFramePr>
            <a:graphicFrameLocks noGrp="1"/>
          </p:cNvGraphicFramePr>
          <p:nvPr/>
        </p:nvGraphicFramePr>
        <p:xfrm>
          <a:off x="9342611" y="3120819"/>
          <a:ext cx="2040836" cy="1794084"/>
        </p:xfrm>
        <a:graphic>
          <a:graphicData uri="http://schemas.openxmlformats.org/drawingml/2006/table">
            <a:tbl>
              <a:tblPr/>
              <a:tblGrid>
                <a:gridCol w="2040836">
                  <a:extLst>
                    <a:ext uri="{9D8B030D-6E8A-4147-A177-3AD203B41FA5}">
                      <a16:colId xmlns:a16="http://schemas.microsoft.com/office/drawing/2014/main" val="2334948871"/>
                    </a:ext>
                  </a:extLst>
                </a:gridCol>
              </a:tblGrid>
              <a:tr h="299014">
                <a:tc>
                  <a:txBody>
                    <a:bodyPr/>
                    <a:lstStyle/>
                    <a:p>
                      <a:pPr algn="ctr"/>
                      <a:r>
                        <a:rPr lang="en-US" sz="1200" b="1">
                          <a:solidFill>
                            <a:schemeClr val="bg1"/>
                          </a:solidFill>
                          <a:latin typeface="+mn-lt"/>
                        </a:rPr>
                        <a:t>HandlerMapping</a:t>
                      </a:r>
                      <a:endParaRPr lang="en-US" sz="1200">
                        <a:solidFill>
                          <a:schemeClr val="bg1"/>
                        </a:solidFill>
                        <a:latin typeface="+mn-lt"/>
                      </a:endParaRPr>
                    </a:p>
                  </a:txBody>
                  <a:tcPr marL="39201" marR="39201" marT="19601" marB="19601" anchor="ctr">
                    <a:lnL>
                      <a:noFill/>
                    </a:lnL>
                    <a:lnR>
                      <a:noFill/>
                    </a:lnR>
                    <a:lnT>
                      <a:noFill/>
                    </a:lnT>
                    <a:lnB>
                      <a:noFill/>
                    </a:lnB>
                    <a:solidFill>
                      <a:schemeClr val="accent1">
                        <a:lumMod val="75000"/>
                      </a:schemeClr>
                    </a:solidFill>
                  </a:tcPr>
                </a:tc>
                <a:extLst>
                  <a:ext uri="{0D108BD9-81ED-4DB2-BD59-A6C34878D82A}">
                    <a16:rowId xmlns:a16="http://schemas.microsoft.com/office/drawing/2014/main" val="681104391"/>
                  </a:ext>
                </a:extLst>
              </a:tr>
              <a:tr h="299014">
                <a:tc>
                  <a:txBody>
                    <a:bodyPr/>
                    <a:lstStyle/>
                    <a:p>
                      <a:pPr algn="ctr"/>
                      <a:r>
                        <a:rPr lang="en-US" sz="1200" b="1">
                          <a:solidFill>
                            <a:schemeClr val="bg1"/>
                          </a:solidFill>
                          <a:latin typeface="+mn-lt"/>
                        </a:rPr>
                        <a:t>HandlerAdapter</a:t>
                      </a:r>
                      <a:endParaRPr lang="en-US" sz="1200">
                        <a:solidFill>
                          <a:schemeClr val="bg1"/>
                        </a:solidFill>
                        <a:latin typeface="+mn-lt"/>
                      </a:endParaRPr>
                    </a:p>
                  </a:txBody>
                  <a:tcPr marL="39201" marR="39201" marT="19601" marB="19601" anchor="ctr">
                    <a:lnL>
                      <a:noFill/>
                    </a:lnL>
                    <a:lnR>
                      <a:noFill/>
                    </a:lnR>
                    <a:lnT>
                      <a:noFill/>
                    </a:lnT>
                    <a:lnB>
                      <a:noFill/>
                    </a:lnB>
                    <a:solidFill>
                      <a:schemeClr val="accent1">
                        <a:lumMod val="75000"/>
                      </a:schemeClr>
                    </a:solidFill>
                  </a:tcPr>
                </a:tc>
                <a:extLst>
                  <a:ext uri="{0D108BD9-81ED-4DB2-BD59-A6C34878D82A}">
                    <a16:rowId xmlns:a16="http://schemas.microsoft.com/office/drawing/2014/main" val="2396967401"/>
                  </a:ext>
                </a:extLst>
              </a:tr>
              <a:tr h="299014">
                <a:tc>
                  <a:txBody>
                    <a:bodyPr/>
                    <a:lstStyle/>
                    <a:p>
                      <a:pPr algn="ctr"/>
                      <a:r>
                        <a:rPr lang="en-US" sz="1200" b="1">
                          <a:solidFill>
                            <a:schemeClr val="bg1"/>
                          </a:solidFill>
                          <a:latin typeface="+mn-lt"/>
                        </a:rPr>
                        <a:t>Handler</a:t>
                      </a:r>
                    </a:p>
                  </a:txBody>
                  <a:tcPr marL="39201" marR="39201" marT="19601" marB="19601" anchor="ctr">
                    <a:lnL>
                      <a:noFill/>
                    </a:lnL>
                    <a:lnR>
                      <a:noFill/>
                    </a:lnR>
                    <a:lnT>
                      <a:noFill/>
                    </a:lnT>
                    <a:lnB>
                      <a:noFill/>
                    </a:lnB>
                    <a:solidFill>
                      <a:schemeClr val="accent1">
                        <a:lumMod val="75000"/>
                      </a:schemeClr>
                    </a:solidFill>
                  </a:tcPr>
                </a:tc>
                <a:extLst>
                  <a:ext uri="{0D108BD9-81ED-4DB2-BD59-A6C34878D82A}">
                    <a16:rowId xmlns:a16="http://schemas.microsoft.com/office/drawing/2014/main" val="3906003498"/>
                  </a:ext>
                </a:extLst>
              </a:tr>
              <a:tr h="299014">
                <a:tc>
                  <a:txBody>
                    <a:bodyPr/>
                    <a:lstStyle/>
                    <a:p>
                      <a:pPr algn="ctr"/>
                      <a:r>
                        <a:rPr lang="en-US" sz="1200" b="1">
                          <a:solidFill>
                            <a:schemeClr val="bg1"/>
                          </a:solidFill>
                          <a:latin typeface="+mn-lt"/>
                        </a:rPr>
                        <a:t>HandlerExceptionResolver</a:t>
                      </a:r>
                      <a:endParaRPr lang="en-US" sz="1200">
                        <a:solidFill>
                          <a:schemeClr val="bg1"/>
                        </a:solidFill>
                        <a:latin typeface="+mn-lt"/>
                      </a:endParaRPr>
                    </a:p>
                  </a:txBody>
                  <a:tcPr marL="39201" marR="39201" marT="19601" marB="19601" anchor="ctr">
                    <a:lnL>
                      <a:noFill/>
                    </a:lnL>
                    <a:lnR>
                      <a:noFill/>
                    </a:lnR>
                    <a:lnT>
                      <a:noFill/>
                    </a:lnT>
                    <a:lnB>
                      <a:noFill/>
                    </a:lnB>
                    <a:solidFill>
                      <a:schemeClr val="accent1">
                        <a:lumMod val="75000"/>
                      </a:schemeClr>
                    </a:solidFill>
                  </a:tcPr>
                </a:tc>
                <a:extLst>
                  <a:ext uri="{0D108BD9-81ED-4DB2-BD59-A6C34878D82A}">
                    <a16:rowId xmlns:a16="http://schemas.microsoft.com/office/drawing/2014/main" val="3589539116"/>
                  </a:ext>
                </a:extLst>
              </a:tr>
              <a:tr h="299014">
                <a:tc>
                  <a:txBody>
                    <a:bodyPr/>
                    <a:lstStyle/>
                    <a:p>
                      <a:pPr algn="ctr"/>
                      <a:r>
                        <a:rPr lang="en-US" sz="1200" b="1">
                          <a:solidFill>
                            <a:schemeClr val="bg1"/>
                          </a:solidFill>
                          <a:latin typeface="+mn-lt"/>
                        </a:rPr>
                        <a:t>ViewResolver</a:t>
                      </a:r>
                      <a:endParaRPr lang="en-US" sz="1200">
                        <a:solidFill>
                          <a:schemeClr val="bg1"/>
                        </a:solidFill>
                        <a:latin typeface="+mn-lt"/>
                      </a:endParaRPr>
                    </a:p>
                  </a:txBody>
                  <a:tcPr marL="39201" marR="39201" marT="19601" marB="19601" anchor="ctr">
                    <a:lnL>
                      <a:noFill/>
                    </a:lnL>
                    <a:lnR>
                      <a:noFill/>
                    </a:lnR>
                    <a:lnT>
                      <a:noFill/>
                    </a:lnT>
                    <a:lnB>
                      <a:noFill/>
                    </a:lnB>
                    <a:solidFill>
                      <a:schemeClr val="accent1">
                        <a:lumMod val="75000"/>
                      </a:schemeClr>
                    </a:solidFill>
                  </a:tcPr>
                </a:tc>
                <a:extLst>
                  <a:ext uri="{0D108BD9-81ED-4DB2-BD59-A6C34878D82A}">
                    <a16:rowId xmlns:a16="http://schemas.microsoft.com/office/drawing/2014/main" val="3585920862"/>
                  </a:ext>
                </a:extLst>
              </a:tr>
              <a:tr h="299014">
                <a:tc>
                  <a:txBody>
                    <a:bodyPr/>
                    <a:lstStyle/>
                    <a:p>
                      <a:pPr algn="ctr"/>
                      <a:r>
                        <a:rPr lang="en-US" sz="1200" b="1">
                          <a:solidFill>
                            <a:schemeClr val="bg1"/>
                          </a:solidFill>
                          <a:latin typeface="+mn-lt"/>
                        </a:rPr>
                        <a:t>View</a:t>
                      </a:r>
                    </a:p>
                  </a:txBody>
                  <a:tcPr marL="39201" marR="39201" marT="19601" marB="19601" anchor="ctr">
                    <a:lnL>
                      <a:noFill/>
                    </a:lnL>
                    <a:lnR>
                      <a:noFill/>
                    </a:lnR>
                    <a:lnT>
                      <a:noFill/>
                    </a:lnT>
                    <a:lnB>
                      <a:noFill/>
                    </a:lnB>
                    <a:solidFill>
                      <a:schemeClr val="accent1">
                        <a:lumMod val="75000"/>
                      </a:schemeClr>
                    </a:solidFill>
                  </a:tcPr>
                </a:tc>
                <a:extLst>
                  <a:ext uri="{0D108BD9-81ED-4DB2-BD59-A6C34878D82A}">
                    <a16:rowId xmlns:a16="http://schemas.microsoft.com/office/drawing/2014/main" val="2731662394"/>
                  </a:ext>
                </a:extLst>
              </a:tr>
            </a:tbl>
          </a:graphicData>
        </a:graphic>
      </p:graphicFrame>
      <p:cxnSp>
        <p:nvCxnSpPr>
          <p:cNvPr id="11" name="직선 화살표 연결선 10">
            <a:extLst>
              <a:ext uri="{FF2B5EF4-FFF2-40B4-BE49-F238E27FC236}">
                <a16:creationId xmlns:a16="http://schemas.microsoft.com/office/drawing/2014/main" id="{F5B1367B-51E7-4022-FCCF-41DA626211FB}"/>
              </a:ext>
            </a:extLst>
          </p:cNvPr>
          <p:cNvCxnSpPr>
            <a:cxnSpLocks/>
            <a:stCxn id="13" idx="2"/>
            <a:endCxn id="10" idx="0"/>
          </p:cNvCxnSpPr>
          <p:nvPr/>
        </p:nvCxnSpPr>
        <p:spPr>
          <a:xfrm flipH="1">
            <a:off x="10363029" y="2520440"/>
            <a:ext cx="1" cy="60037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E5F783C6-149F-1F83-E8D7-63A746D3870A}"/>
              </a:ext>
            </a:extLst>
          </p:cNvPr>
          <p:cNvSpPr txBox="1"/>
          <p:nvPr/>
        </p:nvSpPr>
        <p:spPr>
          <a:xfrm>
            <a:off x="9214159" y="2683504"/>
            <a:ext cx="1016839" cy="276999"/>
          </a:xfrm>
          <a:prstGeom prst="rect">
            <a:avLst/>
          </a:prstGeom>
          <a:noFill/>
        </p:spPr>
        <p:txBody>
          <a:bodyPr wrap="square">
            <a:spAutoFit/>
          </a:bodyPr>
          <a:lstStyle/>
          <a:p>
            <a:pPr algn="ctr"/>
            <a:r>
              <a:rPr lang="en-US" altLang="ko-KR" sz="1200"/>
              <a:t>doDispatch()</a:t>
            </a:r>
            <a:endParaRPr lang="ko-KR" altLang="en-US" sz="1200"/>
          </a:p>
        </p:txBody>
      </p:sp>
      <p:sp>
        <p:nvSpPr>
          <p:cNvPr id="23" name="TextBox 22">
            <a:extLst>
              <a:ext uri="{FF2B5EF4-FFF2-40B4-BE49-F238E27FC236}">
                <a16:creationId xmlns:a16="http://schemas.microsoft.com/office/drawing/2014/main" id="{678A1942-1DC4-3B62-645D-5A60601A4CC3}"/>
              </a:ext>
            </a:extLst>
          </p:cNvPr>
          <p:cNvSpPr txBox="1"/>
          <p:nvPr/>
        </p:nvSpPr>
        <p:spPr>
          <a:xfrm>
            <a:off x="4363235" y="2268890"/>
            <a:ext cx="1746061" cy="261610"/>
          </a:xfrm>
          <a:prstGeom prst="rect">
            <a:avLst/>
          </a:prstGeom>
          <a:noFill/>
        </p:spPr>
        <p:txBody>
          <a:bodyPr wrap="square">
            <a:spAutoFit/>
          </a:bodyPr>
          <a:lstStyle/>
          <a:p>
            <a:pPr algn="ctr"/>
            <a:r>
              <a:rPr lang="en-US" altLang="ko-KR" sz="1100"/>
              <a:t>HTTP Method </a:t>
            </a:r>
            <a:r>
              <a:rPr lang="ko-KR" altLang="en-US" sz="1100"/>
              <a:t>유형 분석</a:t>
            </a:r>
          </a:p>
        </p:txBody>
      </p:sp>
      <p:sp>
        <p:nvSpPr>
          <p:cNvPr id="5" name="TextBox 4">
            <a:extLst>
              <a:ext uri="{FF2B5EF4-FFF2-40B4-BE49-F238E27FC236}">
                <a16:creationId xmlns:a16="http://schemas.microsoft.com/office/drawing/2014/main" id="{60DAEDAF-7AF3-E50D-BD4C-147446285162}"/>
              </a:ext>
            </a:extLst>
          </p:cNvPr>
          <p:cNvSpPr txBox="1"/>
          <p:nvPr/>
        </p:nvSpPr>
        <p:spPr>
          <a:xfrm>
            <a:off x="1225170" y="2246544"/>
            <a:ext cx="1288604" cy="261610"/>
          </a:xfrm>
          <a:prstGeom prst="rect">
            <a:avLst/>
          </a:prstGeom>
          <a:noFill/>
        </p:spPr>
        <p:txBody>
          <a:bodyPr wrap="square">
            <a:spAutoFit/>
          </a:bodyPr>
          <a:lstStyle/>
          <a:p>
            <a:pPr algn="ctr"/>
            <a:r>
              <a:rPr lang="ko-KR" altLang="en-US" sz="1100"/>
              <a:t>매 요청마다 호출</a:t>
            </a:r>
          </a:p>
        </p:txBody>
      </p:sp>
    </p:spTree>
    <p:extLst>
      <p:ext uri="{BB962C8B-B14F-4D97-AF65-F5344CB8AC3E}">
        <p14:creationId xmlns:p14="http://schemas.microsoft.com/office/powerpoint/2010/main" val="191374218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모서리가 둥근 직사각형 38">
            <a:extLst>
              <a:ext uri="{FF2B5EF4-FFF2-40B4-BE49-F238E27FC236}">
                <a16:creationId xmlns:a16="http://schemas.microsoft.com/office/drawing/2014/main" id="{9788EE7E-6FEE-8C94-F3D5-E6F4243D9C00}"/>
              </a:ext>
            </a:extLst>
          </p:cNvPr>
          <p:cNvSpPr/>
          <p:nvPr/>
        </p:nvSpPr>
        <p:spPr>
          <a:xfrm>
            <a:off x="7701332" y="3406240"/>
            <a:ext cx="2486012"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HandlerInterceptor</a:t>
            </a:r>
            <a:endParaRPr lang="en-US" altLang="ko-KR" sz="1400">
              <a:solidFill>
                <a:schemeClr val="tx1"/>
              </a:solidFill>
              <a:effectLst/>
            </a:endParaRPr>
          </a:p>
        </p:txBody>
      </p:sp>
      <p:sp>
        <p:nvSpPr>
          <p:cNvPr id="7" name="모서리가 둥근 직사각형 38">
            <a:extLst>
              <a:ext uri="{FF2B5EF4-FFF2-40B4-BE49-F238E27FC236}">
                <a16:creationId xmlns:a16="http://schemas.microsoft.com/office/drawing/2014/main" id="{14201AE2-E505-F1D5-15C7-B3279F7A8176}"/>
              </a:ext>
            </a:extLst>
          </p:cNvPr>
          <p:cNvSpPr/>
          <p:nvPr/>
        </p:nvSpPr>
        <p:spPr>
          <a:xfrm>
            <a:off x="7701331" y="4828482"/>
            <a:ext cx="2486011" cy="493513"/>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HandlerInterceptor</a:t>
            </a:r>
            <a:endParaRPr lang="en-US" altLang="ko-KR" sz="1400">
              <a:solidFill>
                <a:schemeClr val="tx1"/>
              </a:solidFill>
              <a:effectLst/>
            </a:endParaRPr>
          </a:p>
        </p:txBody>
      </p:sp>
      <p:sp>
        <p:nvSpPr>
          <p:cNvPr id="9" name="모서리가 둥근 직사각형 38">
            <a:extLst>
              <a:ext uri="{FF2B5EF4-FFF2-40B4-BE49-F238E27FC236}">
                <a16:creationId xmlns:a16="http://schemas.microsoft.com/office/drawing/2014/main" id="{637AFA83-09C7-0FEE-8717-D6CA4746923D}"/>
              </a:ext>
            </a:extLst>
          </p:cNvPr>
          <p:cNvSpPr/>
          <p:nvPr/>
        </p:nvSpPr>
        <p:spPr>
          <a:xfrm>
            <a:off x="7701332" y="1988846"/>
            <a:ext cx="2486012"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Handler</a:t>
            </a:r>
          </a:p>
        </p:txBody>
      </p:sp>
      <p:cxnSp>
        <p:nvCxnSpPr>
          <p:cNvPr id="16" name="직선 화살표 연결선 15">
            <a:extLst>
              <a:ext uri="{FF2B5EF4-FFF2-40B4-BE49-F238E27FC236}">
                <a16:creationId xmlns:a16="http://schemas.microsoft.com/office/drawing/2014/main" id="{E046F375-E9FC-3FA0-F9E8-583655C6E8C5}"/>
              </a:ext>
            </a:extLst>
          </p:cNvPr>
          <p:cNvCxnSpPr>
            <a:cxnSpLocks/>
            <a:stCxn id="9" idx="2"/>
            <a:endCxn id="35" idx="0"/>
          </p:cNvCxnSpPr>
          <p:nvPr/>
        </p:nvCxnSpPr>
        <p:spPr>
          <a:xfrm>
            <a:off x="8944338" y="2482358"/>
            <a:ext cx="0" cy="21760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096C3778-7A93-41A3-9162-779010E1728F}"/>
              </a:ext>
            </a:extLst>
          </p:cNvPr>
          <p:cNvCxnSpPr>
            <a:cxnSpLocks/>
            <a:stCxn id="54" idx="2"/>
            <a:endCxn id="7" idx="0"/>
          </p:cNvCxnSpPr>
          <p:nvPr/>
        </p:nvCxnSpPr>
        <p:spPr>
          <a:xfrm>
            <a:off x="8944336" y="4610873"/>
            <a:ext cx="1" cy="21760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6" name="TextBox 165">
            <a:extLst>
              <a:ext uri="{FF2B5EF4-FFF2-40B4-BE49-F238E27FC236}">
                <a16:creationId xmlns:a16="http://schemas.microsoft.com/office/drawing/2014/main" id="{22368C35-FDFB-3AE8-6C5E-116D0575A28C}"/>
              </a:ext>
            </a:extLst>
          </p:cNvPr>
          <p:cNvSpPr txBox="1"/>
          <p:nvPr/>
        </p:nvSpPr>
        <p:spPr>
          <a:xfrm>
            <a:off x="10301325" y="1366987"/>
            <a:ext cx="1656889" cy="261610"/>
          </a:xfrm>
          <a:prstGeom prst="rect">
            <a:avLst/>
          </a:prstGeom>
          <a:ln>
            <a:noFill/>
            <a:prstDash val="sysDash"/>
          </a:ln>
        </p:spPr>
        <p:style>
          <a:lnRef idx="2">
            <a:schemeClr val="dk1"/>
          </a:lnRef>
          <a:fillRef idx="1">
            <a:schemeClr val="lt1"/>
          </a:fillRef>
          <a:effectRef idx="0">
            <a:schemeClr val="dk1"/>
          </a:effectRef>
          <a:fontRef idx="minor">
            <a:schemeClr val="dk1"/>
          </a:fontRef>
        </p:style>
        <p:txBody>
          <a:bodyPr wrap="square">
            <a:spAutoFit/>
          </a:bodyPr>
          <a:lstStyle/>
          <a:p>
            <a:pPr algn="ctr"/>
            <a:r>
              <a:rPr lang="en-US" altLang="ko-KR" sz="1100">
                <a:solidFill>
                  <a:schemeClr val="tx1"/>
                </a:solidFill>
                <a:effectLst/>
              </a:rPr>
              <a:t>Handler</a:t>
            </a:r>
            <a:r>
              <a:rPr lang="en-US" altLang="ko-KR" sz="1100">
                <a:solidFill>
                  <a:schemeClr val="tx1"/>
                </a:solidFill>
              </a:rPr>
              <a:t>Mapping </a:t>
            </a:r>
            <a:r>
              <a:rPr lang="ko-KR" altLang="en-US" sz="1100">
                <a:solidFill>
                  <a:schemeClr val="tx1"/>
                </a:solidFill>
              </a:rPr>
              <a:t>참조</a:t>
            </a:r>
            <a:endParaRPr lang="ko-KR" altLang="en-US" sz="1100"/>
          </a:p>
        </p:txBody>
      </p:sp>
      <p:sp>
        <p:nvSpPr>
          <p:cNvPr id="167" name="TextBox 166">
            <a:extLst>
              <a:ext uri="{FF2B5EF4-FFF2-40B4-BE49-F238E27FC236}">
                <a16:creationId xmlns:a16="http://schemas.microsoft.com/office/drawing/2014/main" id="{A43833F1-4CDF-EB06-1C2A-686E9262982A}"/>
              </a:ext>
            </a:extLst>
          </p:cNvPr>
          <p:cNvSpPr txBox="1"/>
          <p:nvPr/>
        </p:nvSpPr>
        <p:spPr>
          <a:xfrm>
            <a:off x="10301325" y="2132852"/>
            <a:ext cx="1709872" cy="261610"/>
          </a:xfrm>
          <a:prstGeom prst="rect">
            <a:avLst/>
          </a:prstGeom>
          <a:noFill/>
        </p:spPr>
        <p:txBody>
          <a:bodyPr wrap="square">
            <a:spAutoFit/>
          </a:bodyPr>
          <a:lstStyle/>
          <a:p>
            <a:r>
              <a:rPr lang="ko-KR" altLang="en-US" sz="1100"/>
              <a:t>핸들러를 선택</a:t>
            </a:r>
          </a:p>
        </p:txBody>
      </p:sp>
      <p:sp>
        <p:nvSpPr>
          <p:cNvPr id="168" name="TextBox 167">
            <a:extLst>
              <a:ext uri="{FF2B5EF4-FFF2-40B4-BE49-F238E27FC236}">
                <a16:creationId xmlns:a16="http://schemas.microsoft.com/office/drawing/2014/main" id="{B60E3C6C-A2DF-2894-C527-257F39671015}"/>
              </a:ext>
            </a:extLst>
          </p:cNvPr>
          <p:cNvSpPr txBox="1"/>
          <p:nvPr/>
        </p:nvSpPr>
        <p:spPr>
          <a:xfrm>
            <a:off x="10301325" y="3571458"/>
            <a:ext cx="1780939" cy="261610"/>
          </a:xfrm>
          <a:prstGeom prst="rect">
            <a:avLst/>
          </a:prstGeom>
          <a:noFill/>
        </p:spPr>
        <p:txBody>
          <a:bodyPr wrap="square">
            <a:spAutoFit/>
          </a:bodyPr>
          <a:lstStyle/>
          <a:p>
            <a:r>
              <a:rPr lang="ko-KR" altLang="en-US" sz="1100"/>
              <a:t>핸들러 어댑터 선택</a:t>
            </a:r>
          </a:p>
        </p:txBody>
      </p:sp>
      <p:sp>
        <p:nvSpPr>
          <p:cNvPr id="169" name="TextBox 168">
            <a:extLst>
              <a:ext uri="{FF2B5EF4-FFF2-40B4-BE49-F238E27FC236}">
                <a16:creationId xmlns:a16="http://schemas.microsoft.com/office/drawing/2014/main" id="{60C295B1-9D44-05F0-2DB1-8C8CEB6B4752}"/>
              </a:ext>
            </a:extLst>
          </p:cNvPr>
          <p:cNvSpPr txBox="1"/>
          <p:nvPr/>
        </p:nvSpPr>
        <p:spPr>
          <a:xfrm>
            <a:off x="10301325" y="4944433"/>
            <a:ext cx="1780939" cy="261610"/>
          </a:xfrm>
          <a:prstGeom prst="rect">
            <a:avLst/>
          </a:prstGeom>
          <a:noFill/>
        </p:spPr>
        <p:txBody>
          <a:bodyPr wrap="square">
            <a:spAutoFit/>
          </a:bodyPr>
          <a:lstStyle/>
          <a:p>
            <a:r>
              <a:rPr lang="ko-KR" altLang="en-US" sz="1100"/>
              <a:t>후 처리 인터셉터 호출</a:t>
            </a:r>
          </a:p>
        </p:txBody>
      </p:sp>
      <p:sp>
        <p:nvSpPr>
          <p:cNvPr id="20" name="모서리가 둥근 직사각형 38">
            <a:extLst>
              <a:ext uri="{FF2B5EF4-FFF2-40B4-BE49-F238E27FC236}">
                <a16:creationId xmlns:a16="http://schemas.microsoft.com/office/drawing/2014/main" id="{595220AC-5B2D-DDA4-FEF1-4637F293455B}"/>
              </a:ext>
            </a:extLst>
          </p:cNvPr>
          <p:cNvSpPr/>
          <p:nvPr/>
        </p:nvSpPr>
        <p:spPr>
          <a:xfrm>
            <a:off x="7701330" y="5539602"/>
            <a:ext cx="2486011" cy="493513"/>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ViewResolver</a:t>
            </a:r>
            <a:endParaRPr lang="en-US" altLang="ko-KR" sz="1400">
              <a:solidFill>
                <a:schemeClr val="tx1"/>
              </a:solidFill>
              <a:effectLst/>
            </a:endParaRPr>
          </a:p>
        </p:txBody>
      </p:sp>
      <p:cxnSp>
        <p:nvCxnSpPr>
          <p:cNvPr id="33" name="직선 화살표 연결선 32">
            <a:extLst>
              <a:ext uri="{FF2B5EF4-FFF2-40B4-BE49-F238E27FC236}">
                <a16:creationId xmlns:a16="http://schemas.microsoft.com/office/drawing/2014/main" id="{D2453D5E-1022-631B-F6F5-E165A4A9A554}"/>
              </a:ext>
            </a:extLst>
          </p:cNvPr>
          <p:cNvCxnSpPr>
            <a:cxnSpLocks/>
            <a:stCxn id="7" idx="2"/>
            <a:endCxn id="20" idx="0"/>
          </p:cNvCxnSpPr>
          <p:nvPr/>
        </p:nvCxnSpPr>
        <p:spPr>
          <a:xfrm flipH="1">
            <a:off x="8944336" y="5321995"/>
            <a:ext cx="1" cy="21760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 name="직사각형 3">
            <a:extLst>
              <a:ext uri="{FF2B5EF4-FFF2-40B4-BE49-F238E27FC236}">
                <a16:creationId xmlns:a16="http://schemas.microsoft.com/office/drawing/2014/main" id="{03E9DD6F-23C5-2A7F-2B3E-B7BBF954B19C}"/>
              </a:ext>
            </a:extLst>
          </p:cNvPr>
          <p:cNvSpPr/>
          <p:nvPr/>
        </p:nvSpPr>
        <p:spPr>
          <a:xfrm>
            <a:off x="183309" y="131772"/>
            <a:ext cx="2345257" cy="461665"/>
          </a:xfrm>
          <a:prstGeom prst="rect">
            <a:avLst/>
          </a:prstGeom>
        </p:spPr>
        <p:txBody>
          <a:bodyPr wrap="none">
            <a:spAutoFit/>
          </a:bodyPr>
          <a:lstStyle/>
          <a:p>
            <a:pPr marL="285750" indent="-285750">
              <a:buFont typeface="Wingdings" panose="05000000000000000000" pitchFamily="2" charset="2"/>
              <a:buChar char="ü"/>
            </a:pPr>
            <a:r>
              <a:rPr lang="en-US" altLang="ko-KR" sz="2400" b="1">
                <a:solidFill>
                  <a:schemeClr val="accent1">
                    <a:lumMod val="75000"/>
                  </a:schemeClr>
                </a:solidFill>
              </a:rPr>
              <a:t>doDispatch()</a:t>
            </a:r>
            <a:endParaRPr lang="ko-KR" altLang="en-US" sz="2400" b="1">
              <a:solidFill>
                <a:schemeClr val="accent1">
                  <a:lumMod val="75000"/>
                </a:schemeClr>
              </a:solidFill>
              <a:latin typeface="+mn-ea"/>
            </a:endParaRPr>
          </a:p>
        </p:txBody>
      </p:sp>
      <p:sp>
        <p:nvSpPr>
          <p:cNvPr id="17" name="모서리가 둥근 직사각형 38">
            <a:extLst>
              <a:ext uri="{FF2B5EF4-FFF2-40B4-BE49-F238E27FC236}">
                <a16:creationId xmlns:a16="http://schemas.microsoft.com/office/drawing/2014/main" id="{040844A8-DA7F-8710-389E-770CDDEAB901}"/>
              </a:ext>
            </a:extLst>
          </p:cNvPr>
          <p:cNvSpPr/>
          <p:nvPr/>
        </p:nvSpPr>
        <p:spPr>
          <a:xfrm>
            <a:off x="7701329" y="542305"/>
            <a:ext cx="2486009" cy="493512"/>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b="1">
                <a:solidFill>
                  <a:schemeClr val="bg1"/>
                </a:solidFill>
              </a:rPr>
              <a:t>doDispatch</a:t>
            </a:r>
            <a:endParaRPr lang="ko-KR" altLang="en-US" b="1">
              <a:solidFill>
                <a:schemeClr val="bg1"/>
              </a:solidFill>
              <a:ea typeface="나눔바른고딕" panose="020B0603020101020101"/>
            </a:endParaRPr>
          </a:p>
        </p:txBody>
      </p:sp>
      <p:sp>
        <p:nvSpPr>
          <p:cNvPr id="35" name="모서리가 둥근 직사각형 38">
            <a:extLst>
              <a:ext uri="{FF2B5EF4-FFF2-40B4-BE49-F238E27FC236}">
                <a16:creationId xmlns:a16="http://schemas.microsoft.com/office/drawing/2014/main" id="{D27E34E7-3011-061C-7FAB-4C0195D0A1A6}"/>
              </a:ext>
            </a:extLst>
          </p:cNvPr>
          <p:cNvSpPr/>
          <p:nvPr/>
        </p:nvSpPr>
        <p:spPr>
          <a:xfrm>
            <a:off x="7701333" y="2699967"/>
            <a:ext cx="2486010" cy="488664"/>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HandlerAdapter</a:t>
            </a:r>
            <a:endParaRPr lang="en-US" altLang="ko-KR" sz="1400">
              <a:solidFill>
                <a:schemeClr val="tx1"/>
              </a:solidFill>
            </a:endParaRPr>
          </a:p>
        </p:txBody>
      </p:sp>
      <p:cxnSp>
        <p:nvCxnSpPr>
          <p:cNvPr id="47" name="직선 화살표 연결선 46">
            <a:extLst>
              <a:ext uri="{FF2B5EF4-FFF2-40B4-BE49-F238E27FC236}">
                <a16:creationId xmlns:a16="http://schemas.microsoft.com/office/drawing/2014/main" id="{8867ED1E-B1C9-698C-797A-B4C23C4A85BC}"/>
              </a:ext>
            </a:extLst>
          </p:cNvPr>
          <p:cNvCxnSpPr>
            <a:cxnSpLocks/>
            <a:stCxn id="35" idx="2"/>
            <a:endCxn id="6" idx="0"/>
          </p:cNvCxnSpPr>
          <p:nvPr/>
        </p:nvCxnSpPr>
        <p:spPr>
          <a:xfrm>
            <a:off x="8944338" y="3188631"/>
            <a:ext cx="0" cy="21760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모서리가 둥근 직사각형 38">
            <a:extLst>
              <a:ext uri="{FF2B5EF4-FFF2-40B4-BE49-F238E27FC236}">
                <a16:creationId xmlns:a16="http://schemas.microsoft.com/office/drawing/2014/main" id="{26F6E2C9-BF3C-BC9F-9C74-6F760C67B621}"/>
              </a:ext>
            </a:extLst>
          </p:cNvPr>
          <p:cNvSpPr/>
          <p:nvPr/>
        </p:nvSpPr>
        <p:spPr>
          <a:xfrm>
            <a:off x="7701330" y="4117361"/>
            <a:ext cx="2486012"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Handler</a:t>
            </a:r>
          </a:p>
        </p:txBody>
      </p:sp>
      <p:cxnSp>
        <p:nvCxnSpPr>
          <p:cNvPr id="56" name="직선 화살표 연결선 55">
            <a:extLst>
              <a:ext uri="{FF2B5EF4-FFF2-40B4-BE49-F238E27FC236}">
                <a16:creationId xmlns:a16="http://schemas.microsoft.com/office/drawing/2014/main" id="{0F929878-CBAF-4315-4F56-CA205C7D93EF}"/>
              </a:ext>
            </a:extLst>
          </p:cNvPr>
          <p:cNvCxnSpPr>
            <a:cxnSpLocks/>
            <a:stCxn id="6" idx="2"/>
            <a:endCxn id="54" idx="0"/>
          </p:cNvCxnSpPr>
          <p:nvPr/>
        </p:nvCxnSpPr>
        <p:spPr>
          <a:xfrm flipH="1">
            <a:off x="8944336" y="3899752"/>
            <a:ext cx="2" cy="21760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90A53322-4EE9-F6D7-A153-D49080686E48}"/>
              </a:ext>
            </a:extLst>
          </p:cNvPr>
          <p:cNvSpPr txBox="1"/>
          <p:nvPr/>
        </p:nvSpPr>
        <p:spPr>
          <a:xfrm>
            <a:off x="10301325" y="2813494"/>
            <a:ext cx="1709872" cy="261610"/>
          </a:xfrm>
          <a:prstGeom prst="rect">
            <a:avLst/>
          </a:prstGeom>
          <a:noFill/>
        </p:spPr>
        <p:txBody>
          <a:bodyPr wrap="square">
            <a:spAutoFit/>
          </a:bodyPr>
          <a:lstStyle/>
          <a:p>
            <a:r>
              <a:rPr lang="ko-KR" altLang="en-US" sz="1100"/>
              <a:t>전 처리 인터셉터 호출</a:t>
            </a:r>
          </a:p>
        </p:txBody>
      </p:sp>
      <p:sp>
        <p:nvSpPr>
          <p:cNvPr id="66" name="TextBox 65">
            <a:extLst>
              <a:ext uri="{FF2B5EF4-FFF2-40B4-BE49-F238E27FC236}">
                <a16:creationId xmlns:a16="http://schemas.microsoft.com/office/drawing/2014/main" id="{4FF57505-9DDE-89D7-6EAD-32F5F93BEF5B}"/>
              </a:ext>
            </a:extLst>
          </p:cNvPr>
          <p:cNvSpPr txBox="1"/>
          <p:nvPr/>
        </p:nvSpPr>
        <p:spPr>
          <a:xfrm>
            <a:off x="10301325" y="4233312"/>
            <a:ext cx="893500" cy="261610"/>
          </a:xfrm>
          <a:prstGeom prst="rect">
            <a:avLst/>
          </a:prstGeom>
          <a:noFill/>
        </p:spPr>
        <p:txBody>
          <a:bodyPr wrap="square">
            <a:spAutoFit/>
          </a:bodyPr>
          <a:lstStyle/>
          <a:p>
            <a:r>
              <a:rPr lang="ko-KR" altLang="en-US" sz="1100"/>
              <a:t>요청 처리</a:t>
            </a:r>
          </a:p>
        </p:txBody>
      </p:sp>
      <p:sp>
        <p:nvSpPr>
          <p:cNvPr id="79" name="모서리가 둥근 직사각형 38">
            <a:extLst>
              <a:ext uri="{FF2B5EF4-FFF2-40B4-BE49-F238E27FC236}">
                <a16:creationId xmlns:a16="http://schemas.microsoft.com/office/drawing/2014/main" id="{0EDEE6D5-36BE-6955-9FD7-74B241BA4689}"/>
              </a:ext>
            </a:extLst>
          </p:cNvPr>
          <p:cNvSpPr/>
          <p:nvPr/>
        </p:nvSpPr>
        <p:spPr>
          <a:xfrm>
            <a:off x="7701330" y="1277725"/>
            <a:ext cx="2486012"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HandlerMapping</a:t>
            </a:r>
          </a:p>
        </p:txBody>
      </p:sp>
      <p:cxnSp>
        <p:nvCxnSpPr>
          <p:cNvPr id="81" name="직선 화살표 연결선 80">
            <a:extLst>
              <a:ext uri="{FF2B5EF4-FFF2-40B4-BE49-F238E27FC236}">
                <a16:creationId xmlns:a16="http://schemas.microsoft.com/office/drawing/2014/main" id="{64F1F923-C130-84BD-7804-782279FA8ECF}"/>
              </a:ext>
            </a:extLst>
          </p:cNvPr>
          <p:cNvCxnSpPr>
            <a:cxnSpLocks/>
            <a:stCxn id="17" idx="2"/>
            <a:endCxn id="79" idx="0"/>
          </p:cNvCxnSpPr>
          <p:nvPr/>
        </p:nvCxnSpPr>
        <p:spPr>
          <a:xfrm>
            <a:off x="8944334" y="1035817"/>
            <a:ext cx="2" cy="24190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직선 화살표 연결선 91">
            <a:extLst>
              <a:ext uri="{FF2B5EF4-FFF2-40B4-BE49-F238E27FC236}">
                <a16:creationId xmlns:a16="http://schemas.microsoft.com/office/drawing/2014/main" id="{9A0EB810-4B47-F3BB-8194-857B1F6BD401}"/>
              </a:ext>
            </a:extLst>
          </p:cNvPr>
          <p:cNvCxnSpPr>
            <a:cxnSpLocks/>
            <a:stCxn id="79" idx="2"/>
            <a:endCxn id="9" idx="0"/>
          </p:cNvCxnSpPr>
          <p:nvPr/>
        </p:nvCxnSpPr>
        <p:spPr>
          <a:xfrm>
            <a:off x="8944336" y="1771237"/>
            <a:ext cx="2" cy="21760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1">
            <a:extLst>
              <a:ext uri="{FF2B5EF4-FFF2-40B4-BE49-F238E27FC236}">
                <a16:creationId xmlns:a16="http://schemas.microsoft.com/office/drawing/2014/main" id="{7A2D2412-39F2-FCEE-1610-80E482E62A5F}"/>
              </a:ext>
            </a:extLst>
          </p:cNvPr>
          <p:cNvSpPr>
            <a:spLocks noChangeArrowheads="1"/>
          </p:cNvSpPr>
          <p:nvPr/>
        </p:nvSpPr>
        <p:spPr bwMode="auto">
          <a:xfrm>
            <a:off x="386497" y="1377683"/>
            <a:ext cx="6965973" cy="504413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CF8E6D"/>
                </a:solidFill>
                <a:effectLst/>
                <a:latin typeface="Arial Unicode MS"/>
                <a:ea typeface="JetBrains Mono"/>
              </a:rPr>
              <a:t>protected void </a:t>
            </a:r>
            <a:r>
              <a:rPr kumimoji="0" lang="ko-KR" altLang="ko-KR" sz="1200" b="0" i="0" u="none" strike="noStrike" cap="none" normalizeH="0" baseline="0">
                <a:ln>
                  <a:noFill/>
                </a:ln>
                <a:solidFill>
                  <a:srgbClr val="56A8F5"/>
                </a:solidFill>
                <a:effectLst/>
                <a:latin typeface="Arial Unicode MS"/>
                <a:ea typeface="JetBrains Mono"/>
              </a:rPr>
              <a:t>doDispatch</a:t>
            </a:r>
            <a:r>
              <a:rPr kumimoji="0" lang="ko-KR" altLang="ko-KR" sz="1200" b="0" i="0" u="none" strike="noStrike" cap="none" normalizeH="0" baseline="0">
                <a:ln>
                  <a:noFill/>
                </a:ln>
                <a:solidFill>
                  <a:srgbClr val="BCBEC4"/>
                </a:solidFill>
                <a:effectLst/>
                <a:latin typeface="Arial Unicode MS"/>
                <a:ea typeface="JetBrains Mono"/>
              </a:rPr>
              <a:t>(HttpServletRequest request, HttpServletResponse response)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a:t>
            </a:r>
            <a:r>
              <a:rPr kumimoji="0" lang="ko-KR" altLang="en-US" sz="1100" b="0" i="0" u="none" strike="noStrike" cap="none" normalizeH="0" baseline="0">
                <a:ln>
                  <a:noFill/>
                </a:ln>
                <a:solidFill>
                  <a:srgbClr val="7A7E85"/>
                </a:solidFill>
                <a:effectLst/>
                <a:latin typeface="Arial Unicode MS"/>
                <a:ea typeface="JetBrains Mono"/>
              </a:rPr>
              <a:t>현재 요청을 처리할 핸들러 검색</a:t>
            </a:r>
            <a:br>
              <a:rPr kumimoji="0" lang="ko-KR" altLang="ko-KR" sz="1100" b="0" i="0" u="none" strike="noStrike" cap="none" normalizeH="0" baseline="0">
                <a:ln>
                  <a:noFill/>
                </a:ln>
                <a:solidFill>
                  <a:srgbClr val="7A7E85"/>
                </a:solidFill>
                <a:effectLst/>
                <a:latin typeface="Arial Unicode MS"/>
                <a:ea typeface="JetBrains Mono"/>
              </a:rPr>
            </a:br>
            <a:r>
              <a:rPr kumimoji="0" lang="ko-KR" altLang="ko-KR" sz="1200" b="0" i="0" u="none" strike="noStrike" cap="none" normalizeH="0" baseline="0">
                <a:ln>
                  <a:noFill/>
                </a:ln>
                <a:solidFill>
                  <a:srgbClr val="7A7E85"/>
                </a:solidFill>
                <a:effectLst/>
                <a:latin typeface="Arial Unicode MS"/>
                <a:ea typeface="JetBrains Mono"/>
              </a:rPr>
              <a:t>          </a:t>
            </a:r>
            <a:r>
              <a:rPr kumimoji="0" lang="en-US" altLang="ko-KR" sz="1200" b="0" i="0" u="none" strike="noStrike" cap="none" normalizeH="0" baseline="0">
                <a:ln>
                  <a:noFill/>
                </a:ln>
                <a:solidFill>
                  <a:schemeClr val="bg1">
                    <a:lumMod val="75000"/>
                  </a:schemeClr>
                </a:solidFill>
                <a:effectLst/>
                <a:latin typeface="Arial Unicode MS"/>
                <a:ea typeface="JetBrains Mono"/>
              </a:rPr>
              <a:t>HandlerExecutionChain</a:t>
            </a:r>
            <a:r>
              <a:rPr kumimoji="0" lang="en-US" altLang="ko-KR" sz="1200" b="0" i="0" u="none" strike="noStrike" cap="none" normalizeH="0" baseline="0">
                <a:ln>
                  <a:noFill/>
                </a:ln>
                <a:solidFill>
                  <a:srgbClr val="7A7E85"/>
                </a:solidFill>
                <a:effectLst/>
                <a:latin typeface="Arial Unicode MS"/>
                <a:ea typeface="JetBrains Mono"/>
              </a:rPr>
              <a:t> </a:t>
            </a:r>
            <a:r>
              <a:rPr kumimoji="0" lang="ko-KR" altLang="ko-KR" sz="1200" b="0" i="0" u="none" strike="noStrike" cap="none" normalizeH="0" baseline="0">
                <a:ln>
                  <a:noFill/>
                </a:ln>
                <a:solidFill>
                  <a:srgbClr val="BCBEC4"/>
                </a:solidFill>
                <a:effectLst/>
                <a:latin typeface="Arial Unicode MS"/>
                <a:ea typeface="JetBrains Mono"/>
              </a:rPr>
              <a:t>mappedHandler = getHandler(request);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en-US" sz="1100" b="0" i="0" u="none" strike="noStrike" cap="none" normalizeH="0" baseline="0">
                <a:ln>
                  <a:noFill/>
                </a:ln>
                <a:solidFill>
                  <a:srgbClr val="7A7E85"/>
                </a:solidFill>
                <a:effectLst/>
                <a:latin typeface="Arial Unicode MS"/>
                <a:ea typeface="JetBrains Mono"/>
              </a:rPr>
              <a:t>현재 요청에 대한 핸들러 어댑터를 결정 </a:t>
            </a:r>
            <a:endParaRPr kumimoji="0" lang="en-US" altLang="ko-KR" sz="1100" b="0" i="0" u="none" strike="noStrike" cap="none" normalizeH="0" baseline="0">
              <a:ln>
                <a:noFill/>
              </a:ln>
              <a:solidFill>
                <a:srgbClr val="7A7E85"/>
              </a:solidFill>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lang="en-US" altLang="ko-KR" sz="1200">
                <a:solidFill>
                  <a:srgbClr val="7A7E85"/>
                </a:solidFill>
                <a:latin typeface="Arial Unicode MS"/>
                <a:ea typeface="JetBrains Mono"/>
              </a:rPr>
              <a:t>          </a:t>
            </a:r>
            <a:r>
              <a:rPr kumimoji="0" lang="ko-KR" altLang="ko-KR" sz="1200" b="0" i="0" u="none" strike="noStrike" cap="none" normalizeH="0" baseline="0">
                <a:ln>
                  <a:noFill/>
                </a:ln>
                <a:solidFill>
                  <a:srgbClr val="BCBEC4"/>
                </a:solidFill>
                <a:effectLst/>
                <a:latin typeface="Arial Unicode MS"/>
                <a:ea typeface="JetBrains Mono"/>
              </a:rPr>
              <a:t>HandlerAdapter ha = getHandlerAdapter(mappedHandler.getHandler());</a:t>
            </a:r>
            <a:endParaRPr kumimoji="0" lang="en-US" altLang="ko-KR" sz="12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2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lang="ko-KR" altLang="en-US" sz="1100">
                <a:solidFill>
                  <a:srgbClr val="7A7E85"/>
                </a:solidFill>
                <a:latin typeface="Arial Unicode MS"/>
                <a:ea typeface="JetBrains Mono"/>
              </a:rPr>
              <a:t>전 처리 인터셉터 수행</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if </a:t>
            </a:r>
            <a:r>
              <a:rPr kumimoji="0" lang="ko-KR" altLang="ko-KR" sz="1200" b="0" i="0" u="none" strike="noStrike" cap="none" normalizeH="0" baseline="0">
                <a:ln>
                  <a:noFill/>
                </a:ln>
                <a:solidFill>
                  <a:srgbClr val="BCBEC4"/>
                </a:solidFill>
                <a:effectLst/>
                <a:latin typeface="Arial Unicode MS"/>
                <a:ea typeface="JetBrains Mono"/>
              </a:rPr>
              <a:t>(!mappedHandler.applyPreHandle(request, response)) </a:t>
            </a:r>
            <a:r>
              <a:rPr kumimoji="0" lang="ko-KR" altLang="ko-KR" sz="1200" b="0" i="0" u="none" strike="noStrike" cap="none" normalizeH="0" baseline="0">
                <a:ln>
                  <a:noFill/>
                </a:ln>
                <a:solidFill>
                  <a:srgbClr val="CF8E6D"/>
                </a:solidFill>
                <a:effectLst/>
                <a:latin typeface="Arial Unicode MS"/>
                <a:ea typeface="JetBrains Mono"/>
              </a:rPr>
              <a:t>return</a:t>
            </a: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en-US" sz="1100" b="0" i="0" u="none" strike="noStrike" cap="none" normalizeH="0" baseline="0">
                <a:ln>
                  <a:noFill/>
                </a:ln>
                <a:solidFill>
                  <a:srgbClr val="7A7E85"/>
                </a:solidFill>
                <a:effectLst/>
                <a:latin typeface="Arial Unicode MS"/>
                <a:ea typeface="JetBrains Mono"/>
              </a:rPr>
              <a:t>실제 핸들러 호출 후 </a:t>
            </a:r>
            <a:r>
              <a:rPr kumimoji="0" lang="en-US" altLang="ko-KR" sz="1100" b="0" i="0" u="none" strike="noStrike" cap="none" normalizeH="0" baseline="0">
                <a:ln>
                  <a:noFill/>
                </a:ln>
                <a:solidFill>
                  <a:srgbClr val="7A7E85"/>
                </a:solidFill>
                <a:effectLst/>
                <a:latin typeface="Arial Unicode MS"/>
                <a:ea typeface="JetBrains Mono"/>
              </a:rPr>
              <a:t>ModelAndView  </a:t>
            </a:r>
            <a:r>
              <a:rPr kumimoji="0" lang="ko-KR" altLang="en-US" sz="1100" b="0" i="0" u="none" strike="noStrike" cap="none" normalizeH="0" baseline="0">
                <a:ln>
                  <a:noFill/>
                </a:ln>
                <a:solidFill>
                  <a:srgbClr val="7A7E85"/>
                </a:solidFill>
                <a:effectLst/>
                <a:latin typeface="Arial Unicode MS"/>
                <a:ea typeface="JetBrains Mono"/>
              </a:rPr>
              <a:t>반환</a:t>
            </a:r>
            <a:br>
              <a:rPr kumimoji="0" lang="ko-KR" altLang="ko-KR" sz="1100" b="0" i="0" u="none" strike="noStrike" cap="none" normalizeH="0" baseline="0">
                <a:ln>
                  <a:noFill/>
                </a:ln>
                <a:solidFill>
                  <a:srgbClr val="7A7E85"/>
                </a:solidFill>
                <a:effectLst/>
                <a:latin typeface="Arial Unicode MS"/>
                <a:ea typeface="JetBrains Mono"/>
              </a:rPr>
            </a:br>
            <a:r>
              <a:rPr kumimoji="0" lang="ko-KR" altLang="ko-KR" sz="1200" b="0" i="0" u="none" strike="noStrike" cap="none" normalizeH="0" baseline="0">
                <a:ln>
                  <a:noFill/>
                </a:ln>
                <a:solidFill>
                  <a:srgbClr val="7A7E85"/>
                </a:solidFill>
                <a:effectLst/>
                <a:latin typeface="Arial Unicode MS"/>
                <a:ea typeface="JetBrains Mono"/>
              </a:rPr>
              <a:t>          </a:t>
            </a:r>
            <a:r>
              <a:rPr kumimoji="0" lang="en-US" altLang="ko-KR" sz="1200" b="0" i="0" u="none" strike="noStrike" cap="none" normalizeH="0" baseline="0">
                <a:ln>
                  <a:noFill/>
                </a:ln>
                <a:solidFill>
                  <a:schemeClr val="bg1">
                    <a:lumMod val="75000"/>
                  </a:schemeClr>
                </a:solidFill>
                <a:effectLst/>
                <a:latin typeface="Arial Unicode MS"/>
                <a:ea typeface="JetBrains Mono"/>
              </a:rPr>
              <a:t>ModelAndView</a:t>
            </a:r>
            <a:r>
              <a:rPr kumimoji="0" lang="en-US" altLang="ko-KR" sz="1200" b="0" i="0" u="none" strike="noStrike" cap="none" normalizeH="0" baseline="0">
                <a:ln>
                  <a:noFill/>
                </a:ln>
                <a:solidFill>
                  <a:srgbClr val="7A7E85"/>
                </a:solidFill>
                <a:effectLst/>
                <a:latin typeface="Arial Unicode MS"/>
                <a:ea typeface="JetBrains Mono"/>
              </a:rPr>
              <a:t> </a:t>
            </a:r>
            <a:r>
              <a:rPr kumimoji="0" lang="ko-KR" altLang="ko-KR" sz="1200" b="0" i="0" u="none" strike="noStrike" cap="none" normalizeH="0" baseline="0">
                <a:ln>
                  <a:noFill/>
                </a:ln>
                <a:solidFill>
                  <a:srgbClr val="BCBEC4"/>
                </a:solidFill>
                <a:effectLst/>
                <a:latin typeface="Arial Unicode MS"/>
                <a:ea typeface="JetBrains Mono"/>
              </a:rPr>
              <a:t>mv = ha.handle(request, response, mappedHandler.getHandler());</a:t>
            </a:r>
            <a:endParaRPr kumimoji="0" lang="en-US" altLang="ko-KR" sz="12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2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en-US" sz="1100" b="0" i="0" u="none" strike="noStrike" cap="none" normalizeH="0" baseline="0">
                <a:ln>
                  <a:noFill/>
                </a:ln>
                <a:solidFill>
                  <a:srgbClr val="7A7E85"/>
                </a:solidFill>
                <a:effectLst/>
                <a:latin typeface="Arial Unicode MS"/>
                <a:ea typeface="JetBrains Mono"/>
              </a:rPr>
              <a:t>후 </a:t>
            </a:r>
            <a:r>
              <a:rPr lang="ko-KR" altLang="en-US" sz="1100">
                <a:solidFill>
                  <a:srgbClr val="7A7E85"/>
                </a:solidFill>
                <a:latin typeface="Arial Unicode MS"/>
                <a:ea typeface="JetBrains Mono"/>
              </a:rPr>
              <a:t>처리 인터셉터 수행</a:t>
            </a: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CBEC4"/>
                </a:solidFill>
                <a:effectLst/>
                <a:latin typeface="Arial Unicode MS"/>
                <a:ea typeface="JetBrains Mono"/>
              </a:rPr>
              <a:t>mappedHandler.applyPostHandle(request, response, mv);   </a:t>
            </a:r>
            <a:endParaRPr kumimoji="0" lang="en-US" altLang="ko-KR" sz="12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2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lang="ko-KR" altLang="en-US" sz="1100">
                <a:solidFill>
                  <a:srgbClr val="7A7E85"/>
                </a:solidFill>
                <a:latin typeface="Arial Unicode MS"/>
                <a:ea typeface="JetBrains Mono"/>
              </a:rPr>
              <a:t>뷰 이름 확인</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en-US"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CBEC4"/>
                </a:solidFill>
                <a:effectLst/>
                <a:latin typeface="Arial Unicode MS"/>
                <a:ea typeface="JetBrains Mono"/>
              </a:rPr>
              <a:t>String viewName = mv.getViewName();</a:t>
            </a:r>
            <a:br>
              <a:rPr kumimoji="0" lang="ko-KR" altLang="ko-KR" sz="1200" b="0" i="0" u="none" strike="noStrike" cap="none" normalizeH="0" baseline="0">
                <a:ln>
                  <a:noFill/>
                </a:ln>
                <a:solidFill>
                  <a:srgbClr val="BCBEC4"/>
                </a:solidFill>
                <a:effectLst/>
                <a:latin typeface="Arial Unicode MS"/>
                <a:ea typeface="JetBrains Mono"/>
              </a:rPr>
            </a:br>
            <a:r>
              <a:rPr kumimoji="0" lang="en-US"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lang="ko-KR" altLang="en-US" sz="1100">
                <a:solidFill>
                  <a:srgbClr val="7A7E85"/>
                </a:solidFill>
                <a:latin typeface="Arial Unicode MS"/>
                <a:ea typeface="JetBrains Mono"/>
              </a:rPr>
              <a:t>뷰 리졸버를 통해 뷰 선택</a:t>
            </a:r>
            <a:endParaRPr lang="en-US" altLang="ko-KR" sz="1100">
              <a:solidFill>
                <a:srgbClr val="7A7E85"/>
              </a:solidFill>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CBEC4"/>
                </a:solidFill>
                <a:effectLst/>
                <a:latin typeface="Arial Unicode MS"/>
                <a:ea typeface="JetBrains Mono"/>
              </a:rPr>
              <a:t>View</a:t>
            </a:r>
            <a:r>
              <a:rPr kumimoji="0" lang="en-US"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CBEC4"/>
                </a:solidFill>
                <a:effectLst/>
                <a:latin typeface="Arial Unicode MS"/>
                <a:ea typeface="JetBrains Mono"/>
              </a:rPr>
              <a:t>view = resolveViewName(viewName, mv.getModelInternal(), locale, request);</a:t>
            </a:r>
            <a:endParaRPr kumimoji="0" lang="en-US" altLang="ko-KR" sz="12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BCBEC4"/>
                </a:solidFill>
                <a:effectLst/>
                <a:latin typeface="Arial Unicode MS"/>
                <a:ea typeface="JetBrains Mono"/>
              </a:rPr>
              <a:t> </a:t>
            </a:r>
            <a:r>
              <a:rPr kumimoji="0" lang="en-US" altLang="ko-KR" sz="12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lang="ko-KR" altLang="en-US" sz="1100">
                <a:solidFill>
                  <a:srgbClr val="7A7E85"/>
                </a:solidFill>
                <a:latin typeface="Arial Unicode MS"/>
                <a:ea typeface="JetBrains Mono"/>
              </a:rPr>
              <a:t>뷰 렌더링</a:t>
            </a:r>
            <a:r>
              <a:rPr lang="en-US" altLang="ko-KR" sz="1100">
                <a:solidFill>
                  <a:srgbClr val="BCBEC4"/>
                </a:solidFill>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en-US"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CBEC4"/>
                </a:solidFill>
                <a:effectLst/>
                <a:latin typeface="Arial Unicode MS"/>
                <a:ea typeface="JetBrains Mono"/>
              </a:rPr>
              <a:t>view.render(mv.getModelInternal(), request, response);</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14" name="모서리가 둥근 직사각형 38">
            <a:extLst>
              <a:ext uri="{FF2B5EF4-FFF2-40B4-BE49-F238E27FC236}">
                <a16:creationId xmlns:a16="http://schemas.microsoft.com/office/drawing/2014/main" id="{2140E389-8925-14A9-6ECE-26838BA2C039}"/>
              </a:ext>
            </a:extLst>
          </p:cNvPr>
          <p:cNvSpPr/>
          <p:nvPr/>
        </p:nvSpPr>
        <p:spPr>
          <a:xfrm>
            <a:off x="7701330" y="6245876"/>
            <a:ext cx="2486011" cy="493513"/>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View</a:t>
            </a:r>
            <a:endParaRPr lang="en-US" altLang="ko-KR" sz="1400">
              <a:solidFill>
                <a:schemeClr val="tx1"/>
              </a:solidFill>
              <a:effectLst/>
            </a:endParaRPr>
          </a:p>
        </p:txBody>
      </p:sp>
      <p:cxnSp>
        <p:nvCxnSpPr>
          <p:cNvPr id="15" name="직선 화살표 연결선 14">
            <a:extLst>
              <a:ext uri="{FF2B5EF4-FFF2-40B4-BE49-F238E27FC236}">
                <a16:creationId xmlns:a16="http://schemas.microsoft.com/office/drawing/2014/main" id="{D33DDC60-B34A-6851-2308-E7E7F79B62AE}"/>
              </a:ext>
            </a:extLst>
          </p:cNvPr>
          <p:cNvCxnSpPr>
            <a:cxnSpLocks/>
            <a:stCxn id="20" idx="2"/>
            <a:endCxn id="14" idx="0"/>
          </p:cNvCxnSpPr>
          <p:nvPr/>
        </p:nvCxnSpPr>
        <p:spPr>
          <a:xfrm>
            <a:off x="8944336" y="6033115"/>
            <a:ext cx="0" cy="21276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67E4ACAF-9105-242C-A5D0-75491B6B0FDF}"/>
              </a:ext>
            </a:extLst>
          </p:cNvPr>
          <p:cNvSpPr txBox="1"/>
          <p:nvPr/>
        </p:nvSpPr>
        <p:spPr>
          <a:xfrm>
            <a:off x="10301325" y="5653130"/>
            <a:ext cx="1250547" cy="261610"/>
          </a:xfrm>
          <a:prstGeom prst="rect">
            <a:avLst/>
          </a:prstGeom>
          <a:noFill/>
        </p:spPr>
        <p:txBody>
          <a:bodyPr wrap="square">
            <a:spAutoFit/>
          </a:bodyPr>
          <a:lstStyle/>
          <a:p>
            <a:r>
              <a:rPr lang="ko-KR" altLang="en-US" sz="1100"/>
              <a:t>뷰 리졸버 실행</a:t>
            </a:r>
          </a:p>
        </p:txBody>
      </p:sp>
      <p:sp>
        <p:nvSpPr>
          <p:cNvPr id="25" name="TextBox 24">
            <a:extLst>
              <a:ext uri="{FF2B5EF4-FFF2-40B4-BE49-F238E27FC236}">
                <a16:creationId xmlns:a16="http://schemas.microsoft.com/office/drawing/2014/main" id="{731EB52F-1651-1D9F-CCE4-52486A07E5E1}"/>
              </a:ext>
            </a:extLst>
          </p:cNvPr>
          <p:cNvSpPr txBox="1"/>
          <p:nvPr/>
        </p:nvSpPr>
        <p:spPr>
          <a:xfrm>
            <a:off x="10301325" y="6337252"/>
            <a:ext cx="954462" cy="261610"/>
          </a:xfrm>
          <a:prstGeom prst="rect">
            <a:avLst/>
          </a:prstGeom>
          <a:noFill/>
        </p:spPr>
        <p:txBody>
          <a:bodyPr wrap="square">
            <a:spAutoFit/>
          </a:bodyPr>
          <a:lstStyle/>
          <a:p>
            <a:r>
              <a:rPr lang="ko-KR" altLang="en-US" sz="1100"/>
              <a:t>뷰 렌더링</a:t>
            </a:r>
          </a:p>
        </p:txBody>
      </p:sp>
      <p:cxnSp>
        <p:nvCxnSpPr>
          <p:cNvPr id="29" name="직선 화살표 연결선 28">
            <a:extLst>
              <a:ext uri="{FF2B5EF4-FFF2-40B4-BE49-F238E27FC236}">
                <a16:creationId xmlns:a16="http://schemas.microsoft.com/office/drawing/2014/main" id="{2D1E0BC3-4A94-4E8D-9F21-27056F2753C8}"/>
              </a:ext>
            </a:extLst>
          </p:cNvPr>
          <p:cNvCxnSpPr>
            <a:cxnSpLocks/>
            <a:endCxn id="79" idx="1"/>
          </p:cNvCxnSpPr>
          <p:nvPr/>
        </p:nvCxnSpPr>
        <p:spPr>
          <a:xfrm flipV="1">
            <a:off x="5246355" y="1524481"/>
            <a:ext cx="2454975" cy="64737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직선 화살표 연결선 29">
            <a:extLst>
              <a:ext uri="{FF2B5EF4-FFF2-40B4-BE49-F238E27FC236}">
                <a16:creationId xmlns:a16="http://schemas.microsoft.com/office/drawing/2014/main" id="{FB77C24D-274D-EEB6-D3FB-1CFBEA9CD676}"/>
              </a:ext>
            </a:extLst>
          </p:cNvPr>
          <p:cNvCxnSpPr>
            <a:cxnSpLocks/>
            <a:endCxn id="35" idx="1"/>
          </p:cNvCxnSpPr>
          <p:nvPr/>
        </p:nvCxnSpPr>
        <p:spPr>
          <a:xfrm>
            <a:off x="5781174" y="2724266"/>
            <a:ext cx="1920159" cy="220033"/>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직선 화살표 연결선 33">
            <a:extLst>
              <a:ext uri="{FF2B5EF4-FFF2-40B4-BE49-F238E27FC236}">
                <a16:creationId xmlns:a16="http://schemas.microsoft.com/office/drawing/2014/main" id="{E19603A8-D794-50E4-344D-EB78786F7DBB}"/>
              </a:ext>
            </a:extLst>
          </p:cNvPr>
          <p:cNvCxnSpPr>
            <a:cxnSpLocks/>
            <a:endCxn id="6" idx="1"/>
          </p:cNvCxnSpPr>
          <p:nvPr/>
        </p:nvCxnSpPr>
        <p:spPr>
          <a:xfrm>
            <a:off x="5197642" y="3274543"/>
            <a:ext cx="2503690" cy="378453"/>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직선 화살표 연결선 37">
            <a:extLst>
              <a:ext uri="{FF2B5EF4-FFF2-40B4-BE49-F238E27FC236}">
                <a16:creationId xmlns:a16="http://schemas.microsoft.com/office/drawing/2014/main" id="{46BE8001-C060-8BFA-96BB-D9638BC19151}"/>
              </a:ext>
            </a:extLst>
          </p:cNvPr>
          <p:cNvCxnSpPr>
            <a:cxnSpLocks/>
            <a:endCxn id="54" idx="1"/>
          </p:cNvCxnSpPr>
          <p:nvPr/>
        </p:nvCxnSpPr>
        <p:spPr>
          <a:xfrm>
            <a:off x="6394784" y="3816906"/>
            <a:ext cx="1306546" cy="54721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4C751443-E5DE-0410-4628-6B61DC416B2E}"/>
              </a:ext>
            </a:extLst>
          </p:cNvPr>
          <p:cNvCxnSpPr>
            <a:cxnSpLocks/>
            <a:endCxn id="7" idx="1"/>
          </p:cNvCxnSpPr>
          <p:nvPr/>
        </p:nvCxnSpPr>
        <p:spPr>
          <a:xfrm>
            <a:off x="4854742" y="4379218"/>
            <a:ext cx="2846589" cy="69602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직선 화살표 연결선 47">
            <a:extLst>
              <a:ext uri="{FF2B5EF4-FFF2-40B4-BE49-F238E27FC236}">
                <a16:creationId xmlns:a16="http://schemas.microsoft.com/office/drawing/2014/main" id="{BE266179-348E-C46F-E8AC-5197A47DC8F8}"/>
              </a:ext>
            </a:extLst>
          </p:cNvPr>
          <p:cNvCxnSpPr>
            <a:cxnSpLocks/>
            <a:endCxn id="20" idx="1"/>
          </p:cNvCxnSpPr>
          <p:nvPr/>
        </p:nvCxnSpPr>
        <p:spPr>
          <a:xfrm>
            <a:off x="6509084" y="5468790"/>
            <a:ext cx="1192246" cy="31756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2" name="직선 화살표 연결선 51">
            <a:extLst>
              <a:ext uri="{FF2B5EF4-FFF2-40B4-BE49-F238E27FC236}">
                <a16:creationId xmlns:a16="http://schemas.microsoft.com/office/drawing/2014/main" id="{F6DBD1D8-8C46-F63F-4720-E3AE8441654E}"/>
              </a:ext>
            </a:extLst>
          </p:cNvPr>
          <p:cNvCxnSpPr>
            <a:cxnSpLocks/>
            <a:endCxn id="14" idx="1"/>
          </p:cNvCxnSpPr>
          <p:nvPr/>
        </p:nvCxnSpPr>
        <p:spPr>
          <a:xfrm>
            <a:off x="4674268" y="6033115"/>
            <a:ext cx="3027062" cy="459518"/>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9" name="직선 화살표 연결선 58">
            <a:extLst>
              <a:ext uri="{FF2B5EF4-FFF2-40B4-BE49-F238E27FC236}">
                <a16:creationId xmlns:a16="http://schemas.microsoft.com/office/drawing/2014/main" id="{02CD2E64-5897-E7DE-7F1C-06BE4D3F5C55}"/>
              </a:ext>
            </a:extLst>
          </p:cNvPr>
          <p:cNvCxnSpPr>
            <a:cxnSpLocks/>
            <a:endCxn id="9" idx="1"/>
          </p:cNvCxnSpPr>
          <p:nvPr/>
        </p:nvCxnSpPr>
        <p:spPr>
          <a:xfrm>
            <a:off x="5246355" y="2171860"/>
            <a:ext cx="2454977" cy="63742"/>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 name="직사각형 1">
            <a:extLst>
              <a:ext uri="{FF2B5EF4-FFF2-40B4-BE49-F238E27FC236}">
                <a16:creationId xmlns:a16="http://schemas.microsoft.com/office/drawing/2014/main" id="{2ECD7D41-8260-6776-F7CE-D1B787F71448}"/>
              </a:ext>
            </a:extLst>
          </p:cNvPr>
          <p:cNvSpPr/>
          <p:nvPr/>
        </p:nvSpPr>
        <p:spPr>
          <a:xfrm>
            <a:off x="386497" y="593437"/>
            <a:ext cx="5186437"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t>실제 핸들러로 요청을 디스패치하는 작업을 처리한다</a:t>
            </a:r>
            <a:endParaRPr lang="en-US" altLang="ko-KR" sz="1200"/>
          </a:p>
          <a:p>
            <a:pPr marL="171450" indent="-171450">
              <a:lnSpc>
                <a:spcPct val="150000"/>
              </a:lnSpc>
              <a:buFont typeface="Arial" panose="020B0604020202020204" pitchFamily="34" charset="0"/>
              <a:buChar char="•"/>
            </a:pPr>
            <a:r>
              <a:rPr lang="ko-KR" altLang="en-US" sz="1200"/>
              <a:t>모든 </a:t>
            </a:r>
            <a:r>
              <a:rPr lang="en-US" altLang="ko-KR" sz="1200"/>
              <a:t>HTTP </a:t>
            </a:r>
            <a:r>
              <a:rPr lang="ko-KR" altLang="en-US" sz="1200"/>
              <a:t>메서드는 </a:t>
            </a:r>
            <a:r>
              <a:rPr lang="en-US" altLang="ko-KR" sz="1200"/>
              <a:t>doDispatch()</a:t>
            </a:r>
            <a:r>
              <a:rPr lang="ko-KR" altLang="en-US" sz="1200"/>
              <a:t> 메서드에 의해 처리가 이루어진다</a:t>
            </a:r>
          </a:p>
        </p:txBody>
      </p:sp>
    </p:spTree>
    <p:extLst>
      <p:ext uri="{BB962C8B-B14F-4D97-AF65-F5344CB8AC3E}">
        <p14:creationId xmlns:p14="http://schemas.microsoft.com/office/powerpoint/2010/main" val="345268721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C3E45B7-9FB7-4A0A-A764-156679392F0E}"/>
              </a:ext>
            </a:extLst>
          </p:cNvPr>
          <p:cNvSpPr txBox="1"/>
          <p:nvPr/>
        </p:nvSpPr>
        <p:spPr>
          <a:xfrm>
            <a:off x="1693036" y="1430313"/>
            <a:ext cx="5340757" cy="646331"/>
          </a:xfrm>
          <a:prstGeom prst="rect">
            <a:avLst/>
          </a:prstGeom>
          <a:noFill/>
        </p:spPr>
        <p:txBody>
          <a:bodyPr wrap="none" rtlCol="0">
            <a:spAutoFit/>
          </a:bodyPr>
          <a:lstStyle/>
          <a:p>
            <a:pPr marL="571500" indent="-571500">
              <a:buFont typeface="Wingdings" panose="05000000000000000000" pitchFamily="2" charset="2"/>
              <a:buChar char="ü"/>
            </a:pPr>
            <a:r>
              <a:rPr lang="ko-KR" altLang="en-US" sz="3600">
                <a:solidFill>
                  <a:schemeClr val="accent1">
                    <a:lumMod val="75000"/>
                  </a:schemeClr>
                </a:solidFill>
                <a:latin typeface="나눔바른고딕" panose="020B0603020101020101" pitchFamily="50" charset="-127"/>
                <a:ea typeface="나눔바른고딕" panose="020B0603020101020101" pitchFamily="50" charset="-127"/>
              </a:rPr>
              <a:t>스프링 웹 </a:t>
            </a:r>
            <a:r>
              <a:rPr lang="en-US" altLang="ko-KR" sz="3600">
                <a:solidFill>
                  <a:schemeClr val="accent1">
                    <a:lumMod val="75000"/>
                  </a:schemeClr>
                </a:solidFill>
                <a:latin typeface="나눔바른고딕" panose="020B0603020101020101" pitchFamily="50" charset="-127"/>
                <a:ea typeface="나눔바른고딕" panose="020B0603020101020101" pitchFamily="50" charset="-127"/>
              </a:rPr>
              <a:t>MVC </a:t>
            </a:r>
            <a:r>
              <a:rPr lang="ko-KR" altLang="en-US" sz="3600">
                <a:solidFill>
                  <a:schemeClr val="accent1">
                    <a:lumMod val="75000"/>
                  </a:schemeClr>
                </a:solidFill>
                <a:latin typeface="나눔바른고딕" panose="020B0603020101020101" pitchFamily="50" charset="-127"/>
                <a:ea typeface="나눔바른고딕" panose="020B0603020101020101" pitchFamily="50" charset="-127"/>
              </a:rPr>
              <a:t>활용 </a:t>
            </a:r>
            <a:endParaRPr lang="ko-KR" altLang="en-US" sz="3600" b="1">
              <a:solidFill>
                <a:schemeClr val="accent1">
                  <a:lumMod val="75000"/>
                </a:schemeClr>
              </a:solidFill>
              <a:latin typeface="나눔바른고딕" panose="020B0603020101020101" pitchFamily="50" charset="-127"/>
              <a:ea typeface="나눔바른고딕" panose="020B0603020101020101" pitchFamily="50" charset="-127"/>
            </a:endParaRPr>
          </a:p>
        </p:txBody>
      </p:sp>
      <p:sp>
        <p:nvSpPr>
          <p:cNvPr id="3" name="TextBox 2">
            <a:extLst>
              <a:ext uri="{FF2B5EF4-FFF2-40B4-BE49-F238E27FC236}">
                <a16:creationId xmlns:a16="http://schemas.microsoft.com/office/drawing/2014/main" id="{352722D2-7CFE-4B57-B2B5-9830792007B1}"/>
              </a:ext>
            </a:extLst>
          </p:cNvPr>
          <p:cNvSpPr txBox="1"/>
          <p:nvPr/>
        </p:nvSpPr>
        <p:spPr>
          <a:xfrm>
            <a:off x="2035695" y="2076644"/>
            <a:ext cx="3999749" cy="4193777"/>
          </a:xfrm>
          <a:prstGeom prst="rect">
            <a:avLst/>
          </a:prstGeom>
          <a:noFill/>
        </p:spPr>
        <p:txBody>
          <a:bodyPr wrap="none" rtlCol="0">
            <a:spAutoFit/>
          </a:bodyPr>
          <a:lstStyle/>
          <a:p>
            <a:pPr marL="342900" indent="-342900">
              <a:lnSpc>
                <a:spcPct val="150000"/>
              </a:lnSpc>
              <a:buFont typeface="+mj-lt"/>
              <a:buAutoNum type="arabicPeriod"/>
            </a:pPr>
            <a:r>
              <a:rPr lang="en-US" altLang="ko-KR">
                <a:solidFill>
                  <a:schemeClr val="accent1">
                    <a:lumMod val="75000"/>
                  </a:schemeClr>
                </a:solidFill>
                <a:latin typeface="나눔바른고딕" panose="020B0603020101020101" pitchFamily="50" charset="-127"/>
                <a:ea typeface="나눔바른고딕" panose="020B0603020101020101" pitchFamily="50" charset="-127"/>
              </a:rPr>
              <a:t>HandlerMapping</a:t>
            </a:r>
          </a:p>
          <a:p>
            <a:pPr marL="342900" indent="-342900">
              <a:lnSpc>
                <a:spcPct val="150000"/>
              </a:lnSpc>
              <a:buFont typeface="+mj-lt"/>
              <a:buAutoNum type="arabicPeriod"/>
            </a:pPr>
            <a:r>
              <a:rPr lang="en-US" altLang="ko-KR" sz="1800">
                <a:solidFill>
                  <a:schemeClr val="accent1">
                    <a:lumMod val="75000"/>
                  </a:schemeClr>
                </a:solidFill>
                <a:latin typeface="나눔바른고딕" panose="020B0603020101020101" pitchFamily="50" charset="-127"/>
                <a:ea typeface="나눔바른고딕" panose="020B0603020101020101" pitchFamily="50" charset="-127"/>
              </a:rPr>
              <a:t>@RequestMapping</a:t>
            </a:r>
          </a:p>
          <a:p>
            <a:pPr marL="342900" indent="-342900">
              <a:lnSpc>
                <a:spcPct val="150000"/>
              </a:lnSpc>
              <a:buFont typeface="+mj-lt"/>
              <a:buAutoNum type="arabicPeriod"/>
            </a:pPr>
            <a:r>
              <a:rPr lang="en-US" altLang="ko-KR" sz="1800">
                <a:solidFill>
                  <a:schemeClr val="accent1">
                    <a:lumMod val="75000"/>
                  </a:schemeClr>
                </a:solidFill>
                <a:latin typeface="나눔바른고딕" panose="020B0603020101020101" pitchFamily="50" charset="-127"/>
                <a:ea typeface="나눔바른고딕" panose="020B0603020101020101" pitchFamily="50" charset="-127"/>
              </a:rPr>
              <a:t>@RequestMapping</a:t>
            </a:r>
            <a:r>
              <a:rPr lang="ko-KR" altLang="en-US" sz="1800">
                <a:solidFill>
                  <a:schemeClr val="accent1">
                    <a:lumMod val="75000"/>
                  </a:schemeClr>
                </a:solidFill>
                <a:latin typeface="나눔바른고딕" panose="020B0603020101020101" pitchFamily="50" charset="-127"/>
                <a:ea typeface="나눔바른고딕" panose="020B0603020101020101" pitchFamily="50" charset="-127"/>
              </a:rPr>
              <a:t> 원리 이해</a:t>
            </a:r>
            <a:endParaRPr lang="en-US" altLang="ko-KR">
              <a:solidFill>
                <a:schemeClr val="accent1">
                  <a:lumMod val="75000"/>
                </a:schemeClr>
              </a:solidFill>
              <a:latin typeface="나눔바른고딕" panose="020B0603020101020101" pitchFamily="50" charset="-127"/>
              <a:ea typeface="나눔바른고딕" panose="020B0603020101020101" pitchFamily="50" charset="-127"/>
            </a:endParaRPr>
          </a:p>
          <a:p>
            <a:pPr marL="342900" indent="-342900">
              <a:lnSpc>
                <a:spcPct val="150000"/>
              </a:lnSpc>
              <a:buFont typeface="+mj-lt"/>
              <a:buAutoNum type="arabicPeriod"/>
            </a:pPr>
            <a:r>
              <a:rPr lang="en-US" altLang="ko-KR">
                <a:solidFill>
                  <a:schemeClr val="accent1">
                    <a:lumMod val="75000"/>
                  </a:schemeClr>
                </a:solidFill>
                <a:latin typeface="나눔바른고딕" panose="020B0603020101020101" pitchFamily="50" charset="-127"/>
                <a:ea typeface="나눔바른고딕" panose="020B0603020101020101" pitchFamily="50" charset="-127"/>
              </a:rPr>
              <a:t>HandlerAdapter</a:t>
            </a:r>
          </a:p>
          <a:p>
            <a:pPr marL="342900" indent="-342900">
              <a:lnSpc>
                <a:spcPct val="150000"/>
              </a:lnSpc>
              <a:buFont typeface="+mj-lt"/>
              <a:buAutoNum type="arabicPeriod"/>
            </a:pPr>
            <a:r>
              <a:rPr lang="en-US" altLang="ko-KR" sz="1800">
                <a:solidFill>
                  <a:schemeClr val="accent1">
                    <a:lumMod val="75000"/>
                  </a:schemeClr>
                </a:solidFill>
                <a:latin typeface="나눔바른고딕" panose="020B0603020101020101" pitchFamily="50" charset="-127"/>
                <a:ea typeface="나눔바른고딕" panose="020B0603020101020101" pitchFamily="50" charset="-127"/>
              </a:rPr>
              <a:t>Method Arguments</a:t>
            </a:r>
          </a:p>
          <a:p>
            <a:pPr marL="342900" indent="-342900">
              <a:lnSpc>
                <a:spcPct val="150000"/>
              </a:lnSpc>
              <a:buFont typeface="+mj-lt"/>
              <a:buAutoNum type="arabicPeriod"/>
            </a:pPr>
            <a:r>
              <a:rPr lang="ko-KR" altLang="en-US" sz="1800">
                <a:solidFill>
                  <a:schemeClr val="accent1">
                    <a:lumMod val="75000"/>
                  </a:schemeClr>
                </a:solidFill>
                <a:latin typeface="나눔바른고딕" panose="020B0603020101020101" pitchFamily="50" charset="-127"/>
                <a:ea typeface="나눔바른고딕" panose="020B0603020101020101" pitchFamily="50" charset="-127"/>
              </a:rPr>
              <a:t>바인딩 </a:t>
            </a:r>
            <a:r>
              <a:rPr lang="en-US" altLang="ko-KR" sz="1800">
                <a:solidFill>
                  <a:schemeClr val="accent1">
                    <a:lumMod val="75000"/>
                  </a:schemeClr>
                </a:solidFill>
                <a:latin typeface="나눔바른고딕" panose="020B0603020101020101" pitchFamily="50" charset="-127"/>
                <a:ea typeface="나눔바른고딕" panose="020B0603020101020101" pitchFamily="50" charset="-127"/>
              </a:rPr>
              <a:t>– DataBinder, </a:t>
            </a:r>
            <a:r>
              <a:rPr lang="en-US" altLang="ko-KR" sz="1800">
                <a:solidFill>
                  <a:schemeClr val="accent1">
                    <a:lumMod val="75000"/>
                  </a:schemeClr>
                </a:solidFill>
                <a:latin typeface="+mj-lt"/>
              </a:rPr>
              <a:t>@InitBinder</a:t>
            </a:r>
            <a:endParaRPr lang="en-US" altLang="ko-KR" sz="1800">
              <a:solidFill>
                <a:schemeClr val="accent1">
                  <a:lumMod val="75000"/>
                </a:schemeClr>
              </a:solidFill>
              <a:latin typeface="나눔바른고딕" panose="020B0603020101020101" pitchFamily="50" charset="-127"/>
              <a:ea typeface="나눔바른고딕" panose="020B0603020101020101" pitchFamily="50" charset="-127"/>
            </a:endParaRPr>
          </a:p>
          <a:p>
            <a:pPr marL="342900" indent="-342900">
              <a:lnSpc>
                <a:spcPct val="150000"/>
              </a:lnSpc>
              <a:buFont typeface="+mj-lt"/>
              <a:buAutoNum type="arabicPeriod"/>
            </a:pPr>
            <a:r>
              <a:rPr lang="ko-KR" altLang="en-US" sz="1800">
                <a:solidFill>
                  <a:schemeClr val="accent1">
                    <a:lumMod val="75000"/>
                  </a:schemeClr>
                </a:solidFill>
                <a:latin typeface="나눔바른고딕" panose="020B0603020101020101" pitchFamily="50" charset="-127"/>
                <a:ea typeface="나눔바른고딕" panose="020B0603020101020101" pitchFamily="50" charset="-127"/>
              </a:rPr>
              <a:t>타입 변환 </a:t>
            </a:r>
            <a:r>
              <a:rPr lang="en-US" altLang="ko-KR" sz="1800">
                <a:solidFill>
                  <a:schemeClr val="accent1">
                    <a:lumMod val="75000"/>
                  </a:schemeClr>
                </a:solidFill>
                <a:latin typeface="나눔바른고딕" panose="020B0603020101020101" pitchFamily="50" charset="-127"/>
                <a:ea typeface="나눔바른고딕" panose="020B0603020101020101" pitchFamily="50" charset="-127"/>
              </a:rPr>
              <a:t>(Type Conversion)</a:t>
            </a:r>
          </a:p>
          <a:p>
            <a:pPr marL="342900" indent="-342900">
              <a:lnSpc>
                <a:spcPct val="150000"/>
              </a:lnSpc>
              <a:buFont typeface="+mj-lt"/>
              <a:buAutoNum type="arabicPeriod"/>
            </a:pPr>
            <a:r>
              <a:rPr lang="ko-KR" altLang="en-US" sz="1800">
                <a:solidFill>
                  <a:schemeClr val="accent1">
                    <a:lumMod val="75000"/>
                  </a:schemeClr>
                </a:solidFill>
                <a:latin typeface="나눔바른고딕" panose="020B0603020101020101" pitchFamily="50" charset="-127"/>
                <a:ea typeface="나눔바른고딕" panose="020B0603020101020101" pitchFamily="50" charset="-127"/>
              </a:rPr>
              <a:t>검증 </a:t>
            </a:r>
            <a:r>
              <a:rPr lang="en-US" altLang="ko-KR" sz="1800">
                <a:solidFill>
                  <a:schemeClr val="accent1">
                    <a:lumMod val="75000"/>
                  </a:schemeClr>
                </a:solidFill>
                <a:latin typeface="나눔바른고딕" panose="020B0603020101020101" pitchFamily="50" charset="-127"/>
                <a:ea typeface="나눔바른고딕" panose="020B0603020101020101" pitchFamily="50" charset="-127"/>
              </a:rPr>
              <a:t>(Validation)</a:t>
            </a:r>
          </a:p>
          <a:p>
            <a:pPr marL="342900" indent="-342900">
              <a:lnSpc>
                <a:spcPct val="150000"/>
              </a:lnSpc>
              <a:buFont typeface="+mj-lt"/>
              <a:buAutoNum type="arabicPeriod"/>
            </a:pPr>
            <a:r>
              <a:rPr lang="en-US" altLang="ko-KR" sz="1800">
                <a:solidFill>
                  <a:schemeClr val="accent1">
                    <a:lumMod val="75000"/>
                  </a:schemeClr>
                </a:solidFill>
                <a:latin typeface="나눔바른고딕" panose="020B0603020101020101" pitchFamily="50" charset="-127"/>
                <a:ea typeface="나눔바른고딕" panose="020B0603020101020101" pitchFamily="50" charset="-127"/>
              </a:rPr>
              <a:t>Return Values</a:t>
            </a:r>
          </a:p>
          <a:p>
            <a:pPr marL="342900" indent="-342900">
              <a:lnSpc>
                <a:spcPct val="150000"/>
              </a:lnSpc>
              <a:buFont typeface="+mj-lt"/>
              <a:buAutoNum type="arabicPeriod"/>
            </a:pPr>
            <a:r>
              <a:rPr lang="en-US" altLang="ko-KR" sz="1800">
                <a:solidFill>
                  <a:schemeClr val="accent1">
                    <a:lumMod val="75000"/>
                  </a:schemeClr>
                </a:solidFill>
                <a:latin typeface="나눔바른고딕" panose="020B0603020101020101" pitchFamily="50" charset="-127"/>
                <a:ea typeface="나눔바른고딕" panose="020B0603020101020101" pitchFamily="50" charset="-127"/>
              </a:rPr>
              <a:t>View / ViewResolver</a:t>
            </a:r>
          </a:p>
        </p:txBody>
      </p:sp>
    </p:spTree>
    <p:extLst>
      <p:ext uri="{BB962C8B-B14F-4D97-AF65-F5344CB8AC3E}">
        <p14:creationId xmlns:p14="http://schemas.microsoft.com/office/powerpoint/2010/main" val="255626313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28235-34F3-480D-9582-51322E7389EC}"/>
              </a:ext>
            </a:extLst>
          </p:cNvPr>
          <p:cNvSpPr txBox="1"/>
          <p:nvPr/>
        </p:nvSpPr>
        <p:spPr>
          <a:xfrm>
            <a:off x="3069370" y="2839896"/>
            <a:ext cx="6053260" cy="1015663"/>
          </a:xfrm>
          <a:prstGeom prst="rect">
            <a:avLst/>
          </a:prstGeom>
          <a:noFill/>
        </p:spPr>
        <p:txBody>
          <a:bodyPr wrap="none" rtlCol="0">
            <a:spAutoFit/>
          </a:bodyPr>
          <a:lstStyle/>
          <a:p>
            <a:pPr algn="ctr"/>
            <a:r>
              <a:rPr lang="en-US" altLang="ko-KR" sz="6000">
                <a:solidFill>
                  <a:schemeClr val="accent1">
                    <a:lumMod val="75000"/>
                  </a:schemeClr>
                </a:solidFill>
                <a:latin typeface="나눔바른고딕" panose="020B0603020101020101" pitchFamily="50" charset="-127"/>
                <a:ea typeface="나눔바른고딕" panose="020B0603020101020101" pitchFamily="50" charset="-127"/>
              </a:rPr>
              <a:t>HandlerMapping</a:t>
            </a:r>
            <a:endParaRPr lang="ko-KR" altLang="en-US" sz="6000">
              <a:solidFill>
                <a:schemeClr val="accent1">
                  <a:lumMod val="75000"/>
                </a:schemeClr>
              </a:solidFill>
              <a:latin typeface="+mj-lt"/>
            </a:endParaRPr>
          </a:p>
        </p:txBody>
      </p:sp>
      <p:sp>
        <p:nvSpPr>
          <p:cNvPr id="3" name="TextBox 2">
            <a:extLst>
              <a:ext uri="{FF2B5EF4-FFF2-40B4-BE49-F238E27FC236}">
                <a16:creationId xmlns:a16="http://schemas.microsoft.com/office/drawing/2014/main" id="{CDB69857-4DB7-EFC1-D480-BBEE632C406D}"/>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313910539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938539-502F-D91D-3664-1A54EC6DE999}"/>
            </a:ext>
          </a:extLst>
        </p:cNvPr>
        <p:cNvGrpSpPr/>
        <p:nvPr/>
      </p:nvGrpSpPr>
      <p:grpSpPr>
        <a:xfrm>
          <a:off x="0" y="0"/>
          <a:ext cx="0" cy="0"/>
          <a:chOff x="0" y="0"/>
          <a:chExt cx="0" cy="0"/>
        </a:xfrm>
      </p:grpSpPr>
      <p:sp>
        <p:nvSpPr>
          <p:cNvPr id="73" name="직사각형 72">
            <a:extLst>
              <a:ext uri="{FF2B5EF4-FFF2-40B4-BE49-F238E27FC236}">
                <a16:creationId xmlns:a16="http://schemas.microsoft.com/office/drawing/2014/main" id="{7E20A9E2-83AC-3C6F-496F-58560E4318F4}"/>
              </a:ext>
            </a:extLst>
          </p:cNvPr>
          <p:cNvSpPr/>
          <p:nvPr/>
        </p:nvSpPr>
        <p:spPr>
          <a:xfrm>
            <a:off x="4805906" y="1762555"/>
            <a:ext cx="965297" cy="313547"/>
          </a:xfrm>
          <a:prstGeom prst="rect">
            <a:avLst/>
          </a:prstGeom>
        </p:spPr>
        <p:txBody>
          <a:bodyPr wrap="square">
            <a:spAutoFit/>
          </a:bodyPr>
          <a:lstStyle/>
          <a:p>
            <a:pPr>
              <a:lnSpc>
                <a:spcPct val="150000"/>
              </a:lnSpc>
            </a:pPr>
            <a:r>
              <a:rPr lang="ko-KR" altLang="en-US" sz="1100">
                <a:latin typeface="+mn-ea"/>
              </a:rPr>
              <a:t>핸들러 결정</a:t>
            </a:r>
            <a:endParaRPr lang="en-US" altLang="ko-KR" sz="1100">
              <a:latin typeface="+mn-ea"/>
            </a:endParaRPr>
          </a:p>
        </p:txBody>
      </p:sp>
      <p:sp>
        <p:nvSpPr>
          <p:cNvPr id="74" name="직사각형 73">
            <a:extLst>
              <a:ext uri="{FF2B5EF4-FFF2-40B4-BE49-F238E27FC236}">
                <a16:creationId xmlns:a16="http://schemas.microsoft.com/office/drawing/2014/main" id="{6AB4616C-A3C8-81E3-CAA4-7792234A56B1}"/>
              </a:ext>
            </a:extLst>
          </p:cNvPr>
          <p:cNvSpPr/>
          <p:nvPr/>
        </p:nvSpPr>
        <p:spPr>
          <a:xfrm>
            <a:off x="198756" y="202792"/>
            <a:ext cx="2773452"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스프링 </a:t>
            </a:r>
            <a:r>
              <a:rPr lang="en-US" altLang="ko-KR" b="1">
                <a:solidFill>
                  <a:schemeClr val="accent1">
                    <a:lumMod val="75000"/>
                  </a:schemeClr>
                </a:solidFill>
                <a:latin typeface="+mn-ea"/>
              </a:rPr>
              <a:t>MVC </a:t>
            </a:r>
            <a:r>
              <a:rPr lang="ko-KR" altLang="en-US" b="1">
                <a:solidFill>
                  <a:schemeClr val="accent1">
                    <a:lumMod val="75000"/>
                  </a:schemeClr>
                </a:solidFill>
                <a:latin typeface="+mn-ea"/>
              </a:rPr>
              <a:t>아키텍처</a:t>
            </a:r>
          </a:p>
        </p:txBody>
      </p:sp>
      <p:sp>
        <p:nvSpPr>
          <p:cNvPr id="3" name="모서리가 둥근 직사각형 38">
            <a:extLst>
              <a:ext uri="{FF2B5EF4-FFF2-40B4-BE49-F238E27FC236}">
                <a16:creationId xmlns:a16="http://schemas.microsoft.com/office/drawing/2014/main" id="{7273ECAC-EA72-9544-F5A0-36B084CF9B17}"/>
              </a:ext>
            </a:extLst>
          </p:cNvPr>
          <p:cNvSpPr/>
          <p:nvPr/>
        </p:nvSpPr>
        <p:spPr>
          <a:xfrm>
            <a:off x="1862840" y="2941387"/>
            <a:ext cx="1692670" cy="1215186"/>
          </a:xfrm>
          <a:prstGeom prst="roundRect">
            <a:avLst>
              <a:gd name="adj" fmla="val 9241"/>
            </a:avLst>
          </a:prstGeom>
          <a:solidFill>
            <a:schemeClr val="bg1"/>
          </a:solidFill>
          <a:ln w="19050">
            <a:solidFill>
              <a:schemeClr val="tx1"/>
            </a:solidFill>
            <a:prstDash val="sysDash"/>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DispatcherServlet</a:t>
            </a:r>
            <a:endParaRPr lang="ko-KR" altLang="en-US" sz="1400">
              <a:solidFill>
                <a:schemeClr val="tx1"/>
              </a:solidFill>
              <a:ea typeface="나눔바른고딕" panose="020B0603020101020101"/>
            </a:endParaRPr>
          </a:p>
        </p:txBody>
      </p:sp>
      <p:cxnSp>
        <p:nvCxnSpPr>
          <p:cNvPr id="160" name="직선 화살표 연결선 159">
            <a:extLst>
              <a:ext uri="{FF2B5EF4-FFF2-40B4-BE49-F238E27FC236}">
                <a16:creationId xmlns:a16="http://schemas.microsoft.com/office/drawing/2014/main" id="{7AB5C847-7B5A-67F2-20D6-C46912AEECF5}"/>
              </a:ext>
            </a:extLst>
          </p:cNvPr>
          <p:cNvCxnSpPr>
            <a:cxnSpLocks/>
          </p:cNvCxnSpPr>
          <p:nvPr/>
        </p:nvCxnSpPr>
        <p:spPr>
          <a:xfrm>
            <a:off x="1116663" y="3573380"/>
            <a:ext cx="486406" cy="0"/>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3" name="TextBox 162">
            <a:extLst>
              <a:ext uri="{FF2B5EF4-FFF2-40B4-BE49-F238E27FC236}">
                <a16:creationId xmlns:a16="http://schemas.microsoft.com/office/drawing/2014/main" id="{277C7D4C-3E43-462F-9103-34E16B7311A0}"/>
              </a:ext>
            </a:extLst>
          </p:cNvPr>
          <p:cNvSpPr txBox="1"/>
          <p:nvPr/>
        </p:nvSpPr>
        <p:spPr>
          <a:xfrm>
            <a:off x="907020" y="3201996"/>
            <a:ext cx="905691" cy="276999"/>
          </a:xfrm>
          <a:prstGeom prst="rect">
            <a:avLst/>
          </a:prstGeom>
          <a:noFill/>
        </p:spPr>
        <p:txBody>
          <a:bodyPr wrap="square">
            <a:spAutoFit/>
          </a:bodyPr>
          <a:lstStyle/>
          <a:p>
            <a:pPr algn="ctr"/>
            <a:r>
              <a:rPr lang="en-US" altLang="ko-KR" sz="1200">
                <a:solidFill>
                  <a:schemeClr val="bg1">
                    <a:lumMod val="65000"/>
                  </a:schemeClr>
                </a:solidFill>
              </a:rPr>
              <a:t>request</a:t>
            </a:r>
            <a:endParaRPr lang="ko-KR" altLang="en-US" sz="1200">
              <a:solidFill>
                <a:schemeClr val="bg1">
                  <a:lumMod val="65000"/>
                </a:schemeClr>
              </a:solidFill>
            </a:endParaRPr>
          </a:p>
        </p:txBody>
      </p:sp>
      <p:sp>
        <p:nvSpPr>
          <p:cNvPr id="5" name="모서리가 둥근 직사각형 38">
            <a:extLst>
              <a:ext uri="{FF2B5EF4-FFF2-40B4-BE49-F238E27FC236}">
                <a16:creationId xmlns:a16="http://schemas.microsoft.com/office/drawing/2014/main" id="{BBF4ED0E-BA52-3E9B-1AC1-DD4B5A98938C}"/>
              </a:ext>
            </a:extLst>
          </p:cNvPr>
          <p:cNvSpPr/>
          <p:nvPr/>
        </p:nvSpPr>
        <p:spPr>
          <a:xfrm>
            <a:off x="2869440" y="1702825"/>
            <a:ext cx="1952654" cy="493512"/>
          </a:xfrm>
          <a:prstGeom prst="roundRect">
            <a:avLst/>
          </a:prstGeom>
          <a:solidFill>
            <a:srgbClr val="FF0000"/>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effectLst/>
              </a:rPr>
              <a:t>HandlerMapping</a:t>
            </a:r>
          </a:p>
        </p:txBody>
      </p:sp>
      <p:sp>
        <p:nvSpPr>
          <p:cNvPr id="8" name="모서리가 둥근 직사각형 38">
            <a:extLst>
              <a:ext uri="{FF2B5EF4-FFF2-40B4-BE49-F238E27FC236}">
                <a16:creationId xmlns:a16="http://schemas.microsoft.com/office/drawing/2014/main" id="{EAB27227-0826-F660-F0FB-71D4F147707B}"/>
              </a:ext>
            </a:extLst>
          </p:cNvPr>
          <p:cNvSpPr/>
          <p:nvPr/>
        </p:nvSpPr>
        <p:spPr>
          <a:xfrm>
            <a:off x="5958991" y="2131586"/>
            <a:ext cx="1952654" cy="493512"/>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lumMod val="50000"/>
                  </a:schemeClr>
                </a:solidFill>
                <a:effectLst/>
              </a:rPr>
              <a:t>HandlerAdapter</a:t>
            </a:r>
            <a:r>
              <a:rPr lang="en-US" altLang="ko-KR" sz="1400">
                <a:solidFill>
                  <a:schemeClr val="bg1">
                    <a:lumMod val="50000"/>
                  </a:schemeClr>
                </a:solidFill>
              </a:rPr>
              <a:t>s</a:t>
            </a:r>
            <a:endParaRPr lang="en-US" altLang="ko-KR" sz="1400">
              <a:solidFill>
                <a:schemeClr val="bg1">
                  <a:lumMod val="50000"/>
                </a:schemeClr>
              </a:solidFill>
              <a:effectLst/>
            </a:endParaRPr>
          </a:p>
        </p:txBody>
      </p:sp>
      <p:sp>
        <p:nvSpPr>
          <p:cNvPr id="11" name="모서리가 둥근 직사각형 38">
            <a:extLst>
              <a:ext uri="{FF2B5EF4-FFF2-40B4-BE49-F238E27FC236}">
                <a16:creationId xmlns:a16="http://schemas.microsoft.com/office/drawing/2014/main" id="{F06D5953-3CB8-88FE-DDEC-25DA60AD98D0}"/>
              </a:ext>
            </a:extLst>
          </p:cNvPr>
          <p:cNvSpPr/>
          <p:nvPr/>
        </p:nvSpPr>
        <p:spPr>
          <a:xfrm>
            <a:off x="5953185" y="4638761"/>
            <a:ext cx="1952654" cy="493512"/>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lumMod val="50000"/>
                  </a:schemeClr>
                </a:solidFill>
              </a:rPr>
              <a:t>V</a:t>
            </a:r>
            <a:r>
              <a:rPr lang="en-US" altLang="ko-KR" sz="1400">
                <a:solidFill>
                  <a:schemeClr val="bg1">
                    <a:lumMod val="50000"/>
                  </a:schemeClr>
                </a:solidFill>
                <a:effectLst/>
              </a:rPr>
              <a:t>iewResolvers</a:t>
            </a:r>
          </a:p>
        </p:txBody>
      </p:sp>
      <p:sp>
        <p:nvSpPr>
          <p:cNvPr id="13" name="모서리가 둥근 직사각형 38">
            <a:extLst>
              <a:ext uri="{FF2B5EF4-FFF2-40B4-BE49-F238E27FC236}">
                <a16:creationId xmlns:a16="http://schemas.microsoft.com/office/drawing/2014/main" id="{D923C630-5F0E-7269-EC46-CBB872D6DC68}"/>
              </a:ext>
            </a:extLst>
          </p:cNvPr>
          <p:cNvSpPr/>
          <p:nvPr/>
        </p:nvSpPr>
        <p:spPr>
          <a:xfrm>
            <a:off x="2152437" y="5549861"/>
            <a:ext cx="1113475" cy="493512"/>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lumMod val="50000"/>
                  </a:schemeClr>
                </a:solidFill>
                <a:effectLst/>
              </a:rPr>
              <a:t>VIew</a:t>
            </a:r>
          </a:p>
        </p:txBody>
      </p:sp>
      <p:sp>
        <p:nvSpPr>
          <p:cNvPr id="14" name="모서리가 둥근 직사각형 38">
            <a:extLst>
              <a:ext uri="{FF2B5EF4-FFF2-40B4-BE49-F238E27FC236}">
                <a16:creationId xmlns:a16="http://schemas.microsoft.com/office/drawing/2014/main" id="{B83CA439-B78F-45F8-6125-4A70EF4CB2E0}"/>
              </a:ext>
            </a:extLst>
          </p:cNvPr>
          <p:cNvSpPr/>
          <p:nvPr/>
        </p:nvSpPr>
        <p:spPr>
          <a:xfrm>
            <a:off x="9848096" y="3302224"/>
            <a:ext cx="1132426" cy="493512"/>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lumMod val="50000"/>
                  </a:schemeClr>
                </a:solidFill>
                <a:effectLst/>
              </a:rPr>
              <a:t>Handler</a:t>
            </a:r>
          </a:p>
        </p:txBody>
      </p:sp>
      <p:sp>
        <p:nvSpPr>
          <p:cNvPr id="15" name="모서리가 둥근 직사각형 38">
            <a:extLst>
              <a:ext uri="{FF2B5EF4-FFF2-40B4-BE49-F238E27FC236}">
                <a16:creationId xmlns:a16="http://schemas.microsoft.com/office/drawing/2014/main" id="{7198B92B-798C-2DEF-2FA4-6482AD5987FB}"/>
              </a:ext>
            </a:extLst>
          </p:cNvPr>
          <p:cNvSpPr/>
          <p:nvPr/>
        </p:nvSpPr>
        <p:spPr>
          <a:xfrm>
            <a:off x="1732847" y="1029363"/>
            <a:ext cx="1952654" cy="493512"/>
          </a:xfrm>
          <a:prstGeom prst="roundRect">
            <a:avLst/>
          </a:prstGeom>
          <a:solidFill>
            <a:srgbClr val="FF0000"/>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effectLst/>
              </a:rPr>
              <a:t>HandlerMappings</a:t>
            </a:r>
          </a:p>
        </p:txBody>
      </p:sp>
      <p:sp>
        <p:nvSpPr>
          <p:cNvPr id="17" name="모서리가 둥근 직사각형 38">
            <a:extLst>
              <a:ext uri="{FF2B5EF4-FFF2-40B4-BE49-F238E27FC236}">
                <a16:creationId xmlns:a16="http://schemas.microsoft.com/office/drawing/2014/main" id="{352698C4-2641-4F75-10FD-CDF2FE5A88AC}"/>
              </a:ext>
            </a:extLst>
          </p:cNvPr>
          <p:cNvSpPr/>
          <p:nvPr/>
        </p:nvSpPr>
        <p:spPr>
          <a:xfrm>
            <a:off x="5958991" y="3304024"/>
            <a:ext cx="1952654" cy="493512"/>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lumMod val="50000"/>
                  </a:schemeClr>
                </a:solidFill>
                <a:effectLst/>
              </a:rPr>
              <a:t>HandlerAdapter</a:t>
            </a:r>
          </a:p>
        </p:txBody>
      </p:sp>
      <p:cxnSp>
        <p:nvCxnSpPr>
          <p:cNvPr id="22" name="직선 화살표 연결선 21">
            <a:extLst>
              <a:ext uri="{FF2B5EF4-FFF2-40B4-BE49-F238E27FC236}">
                <a16:creationId xmlns:a16="http://schemas.microsoft.com/office/drawing/2014/main" id="{429F4DD4-CB6A-A375-8235-9DFC8E2BCED8}"/>
              </a:ext>
            </a:extLst>
          </p:cNvPr>
          <p:cNvCxnSpPr>
            <a:cxnSpLocks/>
          </p:cNvCxnSpPr>
          <p:nvPr/>
        </p:nvCxnSpPr>
        <p:spPr>
          <a:xfrm>
            <a:off x="3564340" y="4067179"/>
            <a:ext cx="2394651" cy="1693342"/>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B481BF4B-E74B-FCCC-A5FA-5F52E3FF8D56}"/>
              </a:ext>
            </a:extLst>
          </p:cNvPr>
          <p:cNvCxnSpPr>
            <a:cxnSpLocks/>
            <a:stCxn id="3" idx="3"/>
            <a:endCxn id="8" idx="1"/>
          </p:cNvCxnSpPr>
          <p:nvPr/>
        </p:nvCxnSpPr>
        <p:spPr>
          <a:xfrm flipV="1">
            <a:off x="3555510" y="2378342"/>
            <a:ext cx="2403481" cy="1170638"/>
          </a:xfrm>
          <a:prstGeom prst="straightConnector1">
            <a:avLst/>
          </a:prstGeom>
          <a:ln w="9525">
            <a:solidFill>
              <a:schemeClr val="bg1">
                <a:lumMod val="5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1D2087F1-8D93-E92C-C1F9-1D5AFEFF7CA6}"/>
              </a:ext>
            </a:extLst>
          </p:cNvPr>
          <p:cNvCxnSpPr>
            <a:cxnSpLocks/>
            <a:stCxn id="3" idx="0"/>
          </p:cNvCxnSpPr>
          <p:nvPr/>
        </p:nvCxnSpPr>
        <p:spPr>
          <a:xfrm flipV="1">
            <a:off x="2709175" y="2196337"/>
            <a:ext cx="796839" cy="74505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직선 화살표 연결선 36">
            <a:extLst>
              <a:ext uri="{FF2B5EF4-FFF2-40B4-BE49-F238E27FC236}">
                <a16:creationId xmlns:a16="http://schemas.microsoft.com/office/drawing/2014/main" id="{21BA68FF-4978-DD5C-663A-C13308587E2B}"/>
              </a:ext>
            </a:extLst>
          </p:cNvPr>
          <p:cNvCxnSpPr>
            <a:cxnSpLocks/>
            <a:stCxn id="3" idx="0"/>
            <a:endCxn id="15" idx="2"/>
          </p:cNvCxnSpPr>
          <p:nvPr/>
        </p:nvCxnSpPr>
        <p:spPr>
          <a:xfrm flipH="1" flipV="1">
            <a:off x="2709174" y="1522875"/>
            <a:ext cx="1" cy="1418512"/>
          </a:xfrm>
          <a:prstGeom prst="straightConnector1">
            <a:avLst/>
          </a:prstGeom>
          <a:ln w="9525">
            <a:solidFill>
              <a:schemeClr val="tx1">
                <a:lumMod val="65000"/>
                <a:lumOff val="35000"/>
              </a:schemeClr>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3" name="직선 화살표 연결선 42">
            <a:extLst>
              <a:ext uri="{FF2B5EF4-FFF2-40B4-BE49-F238E27FC236}">
                <a16:creationId xmlns:a16="http://schemas.microsoft.com/office/drawing/2014/main" id="{06448997-94F5-0E7D-911B-4B4EA8ADCAF4}"/>
              </a:ext>
            </a:extLst>
          </p:cNvPr>
          <p:cNvCxnSpPr>
            <a:cxnSpLocks/>
            <a:stCxn id="17" idx="3"/>
            <a:endCxn id="14" idx="1"/>
          </p:cNvCxnSpPr>
          <p:nvPr/>
        </p:nvCxnSpPr>
        <p:spPr>
          <a:xfrm flipV="1">
            <a:off x="7911645" y="3548980"/>
            <a:ext cx="1936451" cy="1800"/>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8" name="모서리가 둥근 직사각형 38">
            <a:extLst>
              <a:ext uri="{FF2B5EF4-FFF2-40B4-BE49-F238E27FC236}">
                <a16:creationId xmlns:a16="http://schemas.microsoft.com/office/drawing/2014/main" id="{72F27429-A1E8-B4C8-E72F-B57EBCC351C7}"/>
              </a:ext>
            </a:extLst>
          </p:cNvPr>
          <p:cNvSpPr/>
          <p:nvPr/>
        </p:nvSpPr>
        <p:spPr>
          <a:xfrm>
            <a:off x="5958991" y="5549861"/>
            <a:ext cx="1952654" cy="493512"/>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lumMod val="50000"/>
                  </a:schemeClr>
                </a:solidFill>
              </a:rPr>
              <a:t>V</a:t>
            </a:r>
            <a:r>
              <a:rPr lang="en-US" altLang="ko-KR" sz="1400">
                <a:solidFill>
                  <a:schemeClr val="bg1">
                    <a:lumMod val="50000"/>
                  </a:schemeClr>
                </a:solidFill>
                <a:effectLst/>
              </a:rPr>
              <a:t>iewResolver</a:t>
            </a:r>
          </a:p>
        </p:txBody>
      </p:sp>
      <p:cxnSp>
        <p:nvCxnSpPr>
          <p:cNvPr id="127" name="직선 화살표 연결선 126">
            <a:extLst>
              <a:ext uri="{FF2B5EF4-FFF2-40B4-BE49-F238E27FC236}">
                <a16:creationId xmlns:a16="http://schemas.microsoft.com/office/drawing/2014/main" id="{0F61797B-41F0-FC2B-755E-14984850D0A7}"/>
              </a:ext>
            </a:extLst>
          </p:cNvPr>
          <p:cNvCxnSpPr>
            <a:cxnSpLocks/>
            <a:stCxn id="3" idx="2"/>
            <a:endCxn id="13" idx="0"/>
          </p:cNvCxnSpPr>
          <p:nvPr/>
        </p:nvCxnSpPr>
        <p:spPr>
          <a:xfrm>
            <a:off x="2709175" y="4156573"/>
            <a:ext cx="0" cy="1393288"/>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1" name="모서리가 둥근 직사각형 38">
            <a:extLst>
              <a:ext uri="{FF2B5EF4-FFF2-40B4-BE49-F238E27FC236}">
                <a16:creationId xmlns:a16="http://schemas.microsoft.com/office/drawing/2014/main" id="{4510CCEE-C0CB-C8E3-4A80-40FC1B772AB5}"/>
              </a:ext>
            </a:extLst>
          </p:cNvPr>
          <p:cNvSpPr/>
          <p:nvPr/>
        </p:nvSpPr>
        <p:spPr>
          <a:xfrm>
            <a:off x="4150506" y="3790548"/>
            <a:ext cx="1310801" cy="282676"/>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solidFill>
                  <a:schemeClr val="bg1">
                    <a:lumMod val="50000"/>
                  </a:schemeClr>
                </a:solidFill>
                <a:effectLst/>
              </a:rPr>
              <a:t>ModelAndView</a:t>
            </a:r>
          </a:p>
        </p:txBody>
      </p:sp>
      <p:sp>
        <p:nvSpPr>
          <p:cNvPr id="132" name="직사각형 131">
            <a:extLst>
              <a:ext uri="{FF2B5EF4-FFF2-40B4-BE49-F238E27FC236}">
                <a16:creationId xmlns:a16="http://schemas.microsoft.com/office/drawing/2014/main" id="{FFE66E84-69C0-2652-E7EF-7F83F97D2507}"/>
              </a:ext>
            </a:extLst>
          </p:cNvPr>
          <p:cNvSpPr/>
          <p:nvPr/>
        </p:nvSpPr>
        <p:spPr>
          <a:xfrm>
            <a:off x="3681927" y="1145650"/>
            <a:ext cx="1666109" cy="313547"/>
          </a:xfrm>
          <a:prstGeom prst="rect">
            <a:avLst/>
          </a:prstGeom>
        </p:spPr>
        <p:txBody>
          <a:bodyPr wrap="square">
            <a:spAutoFit/>
          </a:bodyPr>
          <a:lstStyle/>
          <a:p>
            <a:pPr>
              <a:lnSpc>
                <a:spcPct val="150000"/>
              </a:lnSpc>
            </a:pPr>
            <a:r>
              <a:rPr lang="ko-KR" altLang="en-US" sz="1100">
                <a:latin typeface="+mn-ea"/>
              </a:rPr>
              <a:t>핸들러 매핑 목록 순회</a:t>
            </a:r>
            <a:endParaRPr lang="en-US" altLang="ko-KR" sz="1100">
              <a:latin typeface="+mn-ea"/>
            </a:endParaRPr>
          </a:p>
        </p:txBody>
      </p:sp>
      <p:sp>
        <p:nvSpPr>
          <p:cNvPr id="135" name="직사각형 134">
            <a:extLst>
              <a:ext uri="{FF2B5EF4-FFF2-40B4-BE49-F238E27FC236}">
                <a16:creationId xmlns:a16="http://schemas.microsoft.com/office/drawing/2014/main" id="{C0AC07BC-223B-15A8-7CD4-14AF732EA6EC}"/>
              </a:ext>
            </a:extLst>
          </p:cNvPr>
          <p:cNvSpPr/>
          <p:nvPr/>
        </p:nvSpPr>
        <p:spPr>
          <a:xfrm>
            <a:off x="7902215" y="2203441"/>
            <a:ext cx="1776464" cy="313547"/>
          </a:xfrm>
          <a:prstGeom prst="rect">
            <a:avLst/>
          </a:prstGeom>
        </p:spPr>
        <p:txBody>
          <a:bodyPr wrap="square">
            <a:spAutoFit/>
          </a:bodyPr>
          <a:lstStyle/>
          <a:p>
            <a:pPr>
              <a:lnSpc>
                <a:spcPct val="150000"/>
              </a:lnSpc>
            </a:pPr>
            <a:r>
              <a:rPr lang="ko-KR" altLang="en-US" sz="1100">
                <a:solidFill>
                  <a:schemeClr val="bg1">
                    <a:lumMod val="50000"/>
                  </a:schemeClr>
                </a:solidFill>
                <a:latin typeface="+mn-ea"/>
              </a:rPr>
              <a:t>핸들러 어댑터 목록 순회</a:t>
            </a:r>
            <a:endParaRPr lang="en-US" altLang="ko-KR" sz="1100">
              <a:solidFill>
                <a:schemeClr val="bg1">
                  <a:lumMod val="50000"/>
                </a:schemeClr>
              </a:solidFill>
              <a:latin typeface="+mn-ea"/>
            </a:endParaRPr>
          </a:p>
        </p:txBody>
      </p:sp>
      <p:sp>
        <p:nvSpPr>
          <p:cNvPr id="136" name="직사각형 135">
            <a:extLst>
              <a:ext uri="{FF2B5EF4-FFF2-40B4-BE49-F238E27FC236}">
                <a16:creationId xmlns:a16="http://schemas.microsoft.com/office/drawing/2014/main" id="{CBFA279C-68C1-A2BF-8A19-B2DEDC7473E1}"/>
              </a:ext>
            </a:extLst>
          </p:cNvPr>
          <p:cNvSpPr/>
          <p:nvPr/>
        </p:nvSpPr>
        <p:spPr>
          <a:xfrm>
            <a:off x="8351699" y="3200160"/>
            <a:ext cx="965297" cy="313547"/>
          </a:xfrm>
          <a:prstGeom prst="rect">
            <a:avLst/>
          </a:prstGeom>
        </p:spPr>
        <p:txBody>
          <a:bodyPr wrap="square">
            <a:spAutoFit/>
          </a:bodyPr>
          <a:lstStyle/>
          <a:p>
            <a:pPr>
              <a:lnSpc>
                <a:spcPct val="150000"/>
              </a:lnSpc>
            </a:pPr>
            <a:r>
              <a:rPr lang="ko-KR" altLang="en-US" sz="1100">
                <a:solidFill>
                  <a:schemeClr val="bg1">
                    <a:lumMod val="50000"/>
                  </a:schemeClr>
                </a:solidFill>
                <a:latin typeface="+mn-ea"/>
              </a:rPr>
              <a:t>핸들러 호출</a:t>
            </a:r>
            <a:endParaRPr lang="en-US" altLang="ko-KR" sz="1100">
              <a:solidFill>
                <a:schemeClr val="bg1">
                  <a:lumMod val="50000"/>
                </a:schemeClr>
              </a:solidFill>
              <a:latin typeface="+mn-ea"/>
            </a:endParaRPr>
          </a:p>
        </p:txBody>
      </p:sp>
      <p:sp>
        <p:nvSpPr>
          <p:cNvPr id="153" name="직사각형 152">
            <a:extLst>
              <a:ext uri="{FF2B5EF4-FFF2-40B4-BE49-F238E27FC236}">
                <a16:creationId xmlns:a16="http://schemas.microsoft.com/office/drawing/2014/main" id="{CEE873A0-9136-3A6A-59A0-C561E20ACE1A}"/>
              </a:ext>
            </a:extLst>
          </p:cNvPr>
          <p:cNvSpPr/>
          <p:nvPr/>
        </p:nvSpPr>
        <p:spPr>
          <a:xfrm>
            <a:off x="4296347" y="3229939"/>
            <a:ext cx="1220738" cy="313547"/>
          </a:xfrm>
          <a:prstGeom prst="rect">
            <a:avLst/>
          </a:prstGeom>
        </p:spPr>
        <p:txBody>
          <a:bodyPr wrap="square">
            <a:spAutoFit/>
          </a:bodyPr>
          <a:lstStyle/>
          <a:p>
            <a:pPr>
              <a:lnSpc>
                <a:spcPct val="150000"/>
              </a:lnSpc>
            </a:pPr>
            <a:r>
              <a:rPr lang="en-US" altLang="ko-KR" sz="1100">
                <a:solidFill>
                  <a:schemeClr val="bg1">
                    <a:lumMod val="50000"/>
                  </a:schemeClr>
                </a:solidFill>
                <a:latin typeface="+mn-ea"/>
              </a:rPr>
              <a:t>handle(handler)</a:t>
            </a:r>
          </a:p>
        </p:txBody>
      </p:sp>
      <p:sp>
        <p:nvSpPr>
          <p:cNvPr id="159" name="직사각형 158">
            <a:extLst>
              <a:ext uri="{FF2B5EF4-FFF2-40B4-BE49-F238E27FC236}">
                <a16:creationId xmlns:a16="http://schemas.microsoft.com/office/drawing/2014/main" id="{D07C4944-E448-3A20-B84A-A6145F14A74D}"/>
              </a:ext>
            </a:extLst>
          </p:cNvPr>
          <p:cNvSpPr/>
          <p:nvPr/>
        </p:nvSpPr>
        <p:spPr>
          <a:xfrm>
            <a:off x="7940737" y="4712715"/>
            <a:ext cx="1611355" cy="313547"/>
          </a:xfrm>
          <a:prstGeom prst="rect">
            <a:avLst/>
          </a:prstGeom>
        </p:spPr>
        <p:txBody>
          <a:bodyPr wrap="square">
            <a:spAutoFit/>
          </a:bodyPr>
          <a:lstStyle/>
          <a:p>
            <a:pPr>
              <a:lnSpc>
                <a:spcPct val="150000"/>
              </a:lnSpc>
            </a:pPr>
            <a:r>
              <a:rPr lang="ko-KR" altLang="en-US" sz="1100">
                <a:solidFill>
                  <a:schemeClr val="bg1">
                    <a:lumMod val="50000"/>
                  </a:schemeClr>
                </a:solidFill>
                <a:latin typeface="+mn-ea"/>
              </a:rPr>
              <a:t>뷰 리졸브 목록 순회</a:t>
            </a:r>
            <a:endParaRPr lang="en-US" altLang="ko-KR" sz="1100">
              <a:solidFill>
                <a:schemeClr val="bg1">
                  <a:lumMod val="50000"/>
                </a:schemeClr>
              </a:solidFill>
              <a:latin typeface="+mn-ea"/>
            </a:endParaRPr>
          </a:p>
        </p:txBody>
      </p:sp>
      <p:cxnSp>
        <p:nvCxnSpPr>
          <p:cNvPr id="180" name="직선 화살표 연결선 179">
            <a:extLst>
              <a:ext uri="{FF2B5EF4-FFF2-40B4-BE49-F238E27FC236}">
                <a16:creationId xmlns:a16="http://schemas.microsoft.com/office/drawing/2014/main" id="{9DC76D9A-A86A-B165-C736-DEA98D743172}"/>
              </a:ext>
            </a:extLst>
          </p:cNvPr>
          <p:cNvCxnSpPr>
            <a:cxnSpLocks/>
          </p:cNvCxnSpPr>
          <p:nvPr/>
        </p:nvCxnSpPr>
        <p:spPr>
          <a:xfrm flipH="1">
            <a:off x="3564340" y="3685250"/>
            <a:ext cx="2376991" cy="0"/>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4" name="직선 화살표 연결선 233">
            <a:extLst>
              <a:ext uri="{FF2B5EF4-FFF2-40B4-BE49-F238E27FC236}">
                <a16:creationId xmlns:a16="http://schemas.microsoft.com/office/drawing/2014/main" id="{3B1C9C3A-AC78-3BF3-38A6-08A12FA0712F}"/>
              </a:ext>
            </a:extLst>
          </p:cNvPr>
          <p:cNvCxnSpPr>
            <a:cxnSpLocks/>
          </p:cNvCxnSpPr>
          <p:nvPr/>
        </p:nvCxnSpPr>
        <p:spPr>
          <a:xfrm flipH="1">
            <a:off x="7929305" y="3685250"/>
            <a:ext cx="1918791" cy="0"/>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7" name="직선 화살표 연결선 236">
            <a:extLst>
              <a:ext uri="{FF2B5EF4-FFF2-40B4-BE49-F238E27FC236}">
                <a16:creationId xmlns:a16="http://schemas.microsoft.com/office/drawing/2014/main" id="{76B0ADF8-D2AC-AAF7-ADBE-BE7D02ECA128}"/>
              </a:ext>
            </a:extLst>
          </p:cNvPr>
          <p:cNvCxnSpPr>
            <a:cxnSpLocks/>
          </p:cNvCxnSpPr>
          <p:nvPr/>
        </p:nvCxnSpPr>
        <p:spPr>
          <a:xfrm flipH="1">
            <a:off x="1440642" y="5796617"/>
            <a:ext cx="469414" cy="0"/>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9" name="TextBox 238">
            <a:extLst>
              <a:ext uri="{FF2B5EF4-FFF2-40B4-BE49-F238E27FC236}">
                <a16:creationId xmlns:a16="http://schemas.microsoft.com/office/drawing/2014/main" id="{D454360B-34BD-E85F-E719-730C14B9B9CA}"/>
              </a:ext>
            </a:extLst>
          </p:cNvPr>
          <p:cNvSpPr txBox="1"/>
          <p:nvPr/>
        </p:nvSpPr>
        <p:spPr>
          <a:xfrm>
            <a:off x="1246747" y="5459200"/>
            <a:ext cx="905691" cy="276999"/>
          </a:xfrm>
          <a:prstGeom prst="rect">
            <a:avLst/>
          </a:prstGeom>
          <a:noFill/>
        </p:spPr>
        <p:txBody>
          <a:bodyPr wrap="square">
            <a:spAutoFit/>
          </a:bodyPr>
          <a:lstStyle/>
          <a:p>
            <a:pPr algn="ctr"/>
            <a:r>
              <a:rPr lang="en-US" altLang="ko-KR" sz="1200">
                <a:solidFill>
                  <a:schemeClr val="bg1">
                    <a:lumMod val="65000"/>
                  </a:schemeClr>
                </a:solidFill>
              </a:rPr>
              <a:t>response</a:t>
            </a:r>
            <a:endParaRPr lang="ko-KR" altLang="en-US" sz="1200">
              <a:solidFill>
                <a:schemeClr val="bg1">
                  <a:lumMod val="65000"/>
                </a:schemeClr>
              </a:solidFill>
            </a:endParaRPr>
          </a:p>
        </p:txBody>
      </p:sp>
      <p:cxnSp>
        <p:nvCxnSpPr>
          <p:cNvPr id="241" name="직선 화살표 연결선 240">
            <a:extLst>
              <a:ext uri="{FF2B5EF4-FFF2-40B4-BE49-F238E27FC236}">
                <a16:creationId xmlns:a16="http://schemas.microsoft.com/office/drawing/2014/main" id="{ACA0C2EE-256B-A2E8-0404-4F4C03AC2935}"/>
              </a:ext>
            </a:extLst>
          </p:cNvPr>
          <p:cNvCxnSpPr>
            <a:cxnSpLocks/>
          </p:cNvCxnSpPr>
          <p:nvPr/>
        </p:nvCxnSpPr>
        <p:spPr>
          <a:xfrm flipV="1">
            <a:off x="2838861" y="2194537"/>
            <a:ext cx="800290" cy="755454"/>
          </a:xfrm>
          <a:prstGeom prst="straightConnector1">
            <a:avLst/>
          </a:prstGeom>
          <a:ln w="190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42" name="모서리가 둥근 직사각형 38">
            <a:extLst>
              <a:ext uri="{FF2B5EF4-FFF2-40B4-BE49-F238E27FC236}">
                <a16:creationId xmlns:a16="http://schemas.microsoft.com/office/drawing/2014/main" id="{67C78C94-389C-BE00-A835-C13BC0F70A85}"/>
              </a:ext>
            </a:extLst>
          </p:cNvPr>
          <p:cNvSpPr/>
          <p:nvPr/>
        </p:nvSpPr>
        <p:spPr>
          <a:xfrm>
            <a:off x="3385315" y="2499380"/>
            <a:ext cx="743397" cy="282676"/>
          </a:xfrm>
          <a:prstGeom prst="roundRect">
            <a:avLst/>
          </a:prstGeom>
          <a:solidFill>
            <a:schemeClr val="accent4">
              <a:lumMod val="40000"/>
              <a:lumOff val="6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solidFill>
                  <a:schemeClr val="tx1"/>
                </a:solidFill>
                <a:effectLst/>
              </a:rPr>
              <a:t>Handler</a:t>
            </a:r>
          </a:p>
        </p:txBody>
      </p:sp>
      <p:sp>
        <p:nvSpPr>
          <p:cNvPr id="243" name="모서리가 둥근 직사각형 38">
            <a:extLst>
              <a:ext uri="{FF2B5EF4-FFF2-40B4-BE49-F238E27FC236}">
                <a16:creationId xmlns:a16="http://schemas.microsoft.com/office/drawing/2014/main" id="{9EB12B95-BF61-CAA4-E95A-CA8D6753E8CB}"/>
              </a:ext>
            </a:extLst>
          </p:cNvPr>
          <p:cNvSpPr/>
          <p:nvPr/>
        </p:nvSpPr>
        <p:spPr>
          <a:xfrm>
            <a:off x="8424067" y="3751585"/>
            <a:ext cx="911606" cy="282676"/>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solidFill>
                  <a:schemeClr val="bg1">
                    <a:lumMod val="50000"/>
                  </a:schemeClr>
                </a:solidFill>
                <a:effectLst/>
              </a:rPr>
              <a:t>view name</a:t>
            </a:r>
          </a:p>
        </p:txBody>
      </p:sp>
      <p:cxnSp>
        <p:nvCxnSpPr>
          <p:cNvPr id="244" name="직선 화살표 연결선 243">
            <a:extLst>
              <a:ext uri="{FF2B5EF4-FFF2-40B4-BE49-F238E27FC236}">
                <a16:creationId xmlns:a16="http://schemas.microsoft.com/office/drawing/2014/main" id="{06366BD7-91A2-2963-6209-BB77E77CA212}"/>
              </a:ext>
            </a:extLst>
          </p:cNvPr>
          <p:cNvCxnSpPr>
            <a:cxnSpLocks/>
          </p:cNvCxnSpPr>
          <p:nvPr/>
        </p:nvCxnSpPr>
        <p:spPr>
          <a:xfrm>
            <a:off x="3480906" y="4177338"/>
            <a:ext cx="2472279" cy="1748235"/>
          </a:xfrm>
          <a:prstGeom prst="straightConnector1">
            <a:avLst/>
          </a:prstGeom>
          <a:ln w="19050">
            <a:solidFill>
              <a:schemeClr val="bg1">
                <a:lumMod val="6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46" name="모서리가 둥근 직사각형 38">
            <a:extLst>
              <a:ext uri="{FF2B5EF4-FFF2-40B4-BE49-F238E27FC236}">
                <a16:creationId xmlns:a16="http://schemas.microsoft.com/office/drawing/2014/main" id="{50919629-2C1C-028F-A0F2-06D849C79717}"/>
              </a:ext>
            </a:extLst>
          </p:cNvPr>
          <p:cNvSpPr/>
          <p:nvPr/>
        </p:nvSpPr>
        <p:spPr>
          <a:xfrm rot="2152921">
            <a:off x="4126884" y="4986426"/>
            <a:ext cx="591782" cy="282676"/>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solidFill>
                  <a:schemeClr val="bg1">
                    <a:lumMod val="50000"/>
                  </a:schemeClr>
                </a:solidFill>
              </a:rPr>
              <a:t>View</a:t>
            </a:r>
            <a:endParaRPr lang="en-US" altLang="ko-KR" sz="1100">
              <a:solidFill>
                <a:schemeClr val="bg1">
                  <a:lumMod val="50000"/>
                </a:schemeClr>
              </a:solidFill>
              <a:effectLst/>
            </a:endParaRPr>
          </a:p>
        </p:txBody>
      </p:sp>
      <p:sp>
        <p:nvSpPr>
          <p:cNvPr id="277" name="직사각형 276">
            <a:extLst>
              <a:ext uri="{FF2B5EF4-FFF2-40B4-BE49-F238E27FC236}">
                <a16:creationId xmlns:a16="http://schemas.microsoft.com/office/drawing/2014/main" id="{E7B2173C-23F7-1C46-81E7-B9CB9AB5FFDD}"/>
              </a:ext>
            </a:extLst>
          </p:cNvPr>
          <p:cNvSpPr/>
          <p:nvPr/>
        </p:nvSpPr>
        <p:spPr>
          <a:xfrm rot="2143185">
            <a:off x="4407525" y="4728744"/>
            <a:ext cx="1123728" cy="313547"/>
          </a:xfrm>
          <a:prstGeom prst="rect">
            <a:avLst/>
          </a:prstGeom>
        </p:spPr>
        <p:txBody>
          <a:bodyPr wrap="square">
            <a:spAutoFit/>
          </a:bodyPr>
          <a:lstStyle/>
          <a:p>
            <a:pPr>
              <a:lnSpc>
                <a:spcPct val="150000"/>
              </a:lnSpc>
            </a:pPr>
            <a:r>
              <a:rPr lang="ko-KR" altLang="en-US" sz="1100">
                <a:solidFill>
                  <a:schemeClr val="bg1">
                    <a:lumMod val="50000"/>
                  </a:schemeClr>
                </a:solidFill>
                <a:latin typeface="+mn-ea"/>
              </a:rPr>
              <a:t>뷰리졸버 호출</a:t>
            </a:r>
            <a:endParaRPr lang="en-US" altLang="ko-KR" sz="1100">
              <a:solidFill>
                <a:schemeClr val="bg1">
                  <a:lumMod val="50000"/>
                </a:schemeClr>
              </a:solidFill>
              <a:latin typeface="+mn-ea"/>
            </a:endParaRPr>
          </a:p>
        </p:txBody>
      </p:sp>
      <p:sp>
        <p:nvSpPr>
          <p:cNvPr id="278" name="직사각형 277">
            <a:extLst>
              <a:ext uri="{FF2B5EF4-FFF2-40B4-BE49-F238E27FC236}">
                <a16:creationId xmlns:a16="http://schemas.microsoft.com/office/drawing/2014/main" id="{33E782B1-AA0E-AB72-D378-804D472968EF}"/>
              </a:ext>
            </a:extLst>
          </p:cNvPr>
          <p:cNvSpPr/>
          <p:nvPr/>
        </p:nvSpPr>
        <p:spPr>
          <a:xfrm>
            <a:off x="7940737" y="5612026"/>
            <a:ext cx="716649" cy="313547"/>
          </a:xfrm>
          <a:prstGeom prst="rect">
            <a:avLst/>
          </a:prstGeom>
        </p:spPr>
        <p:txBody>
          <a:bodyPr wrap="square">
            <a:spAutoFit/>
          </a:bodyPr>
          <a:lstStyle/>
          <a:p>
            <a:pPr>
              <a:lnSpc>
                <a:spcPct val="150000"/>
              </a:lnSpc>
            </a:pPr>
            <a:r>
              <a:rPr lang="ko-KR" altLang="en-US" sz="1100">
                <a:solidFill>
                  <a:schemeClr val="bg1">
                    <a:lumMod val="50000"/>
                  </a:schemeClr>
                </a:solidFill>
                <a:latin typeface="+mn-ea"/>
              </a:rPr>
              <a:t>뷰 검색</a:t>
            </a:r>
            <a:endParaRPr lang="en-US" altLang="ko-KR" sz="1100">
              <a:solidFill>
                <a:schemeClr val="bg1">
                  <a:lumMod val="50000"/>
                </a:schemeClr>
              </a:solidFill>
              <a:latin typeface="+mn-ea"/>
            </a:endParaRPr>
          </a:p>
        </p:txBody>
      </p:sp>
      <p:sp>
        <p:nvSpPr>
          <p:cNvPr id="279" name="직사각형 278">
            <a:extLst>
              <a:ext uri="{FF2B5EF4-FFF2-40B4-BE49-F238E27FC236}">
                <a16:creationId xmlns:a16="http://schemas.microsoft.com/office/drawing/2014/main" id="{4C7F1092-A24C-4A4B-945A-D98FDCC97515}"/>
              </a:ext>
            </a:extLst>
          </p:cNvPr>
          <p:cNvSpPr/>
          <p:nvPr/>
        </p:nvSpPr>
        <p:spPr>
          <a:xfrm>
            <a:off x="3256391" y="5639843"/>
            <a:ext cx="828880" cy="313547"/>
          </a:xfrm>
          <a:prstGeom prst="rect">
            <a:avLst/>
          </a:prstGeom>
        </p:spPr>
        <p:txBody>
          <a:bodyPr wrap="square">
            <a:spAutoFit/>
          </a:bodyPr>
          <a:lstStyle/>
          <a:p>
            <a:pPr>
              <a:lnSpc>
                <a:spcPct val="150000"/>
              </a:lnSpc>
            </a:pPr>
            <a:r>
              <a:rPr lang="ko-KR" altLang="en-US" sz="1100">
                <a:solidFill>
                  <a:schemeClr val="bg1">
                    <a:lumMod val="50000"/>
                  </a:schemeClr>
                </a:solidFill>
                <a:latin typeface="+mn-ea"/>
              </a:rPr>
              <a:t>뷰 렌더링</a:t>
            </a:r>
            <a:endParaRPr lang="en-US" altLang="ko-KR" sz="1100">
              <a:solidFill>
                <a:schemeClr val="bg1">
                  <a:lumMod val="50000"/>
                </a:schemeClr>
              </a:solidFill>
              <a:latin typeface="+mn-ea"/>
            </a:endParaRPr>
          </a:p>
        </p:txBody>
      </p:sp>
      <p:sp>
        <p:nvSpPr>
          <p:cNvPr id="286" name="직사각형 285">
            <a:extLst>
              <a:ext uri="{FF2B5EF4-FFF2-40B4-BE49-F238E27FC236}">
                <a16:creationId xmlns:a16="http://schemas.microsoft.com/office/drawing/2014/main" id="{91CEA1BF-A423-22F9-DB2D-32FC6EF80191}"/>
              </a:ext>
            </a:extLst>
          </p:cNvPr>
          <p:cNvSpPr/>
          <p:nvPr/>
        </p:nvSpPr>
        <p:spPr>
          <a:xfrm>
            <a:off x="9682491" y="3758659"/>
            <a:ext cx="1433297" cy="313547"/>
          </a:xfrm>
          <a:prstGeom prst="rect">
            <a:avLst/>
          </a:prstGeom>
        </p:spPr>
        <p:txBody>
          <a:bodyPr wrap="square">
            <a:spAutoFit/>
          </a:bodyPr>
          <a:lstStyle/>
          <a:p>
            <a:pPr algn="ctr">
              <a:lnSpc>
                <a:spcPct val="150000"/>
              </a:lnSpc>
            </a:pPr>
            <a:r>
              <a:rPr lang="en-US" altLang="ko-KR" sz="1100">
                <a:solidFill>
                  <a:schemeClr val="bg1">
                    <a:lumMod val="65000"/>
                  </a:schemeClr>
                </a:solidFill>
                <a:latin typeface="+mn-ea"/>
              </a:rPr>
              <a:t>(Controller)</a:t>
            </a:r>
          </a:p>
        </p:txBody>
      </p:sp>
      <p:cxnSp>
        <p:nvCxnSpPr>
          <p:cNvPr id="21" name="직선 화살표 연결선 20">
            <a:extLst>
              <a:ext uri="{FF2B5EF4-FFF2-40B4-BE49-F238E27FC236}">
                <a16:creationId xmlns:a16="http://schemas.microsoft.com/office/drawing/2014/main" id="{F580CDAC-C5EA-C4B8-07A6-5A25F8F755D5}"/>
              </a:ext>
            </a:extLst>
          </p:cNvPr>
          <p:cNvCxnSpPr>
            <a:cxnSpLocks/>
            <a:stCxn id="3" idx="3"/>
            <a:endCxn id="17" idx="1"/>
          </p:cNvCxnSpPr>
          <p:nvPr/>
        </p:nvCxnSpPr>
        <p:spPr>
          <a:xfrm>
            <a:off x="3555510" y="3548980"/>
            <a:ext cx="2403481" cy="1800"/>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직선 화살표 연결선 30">
            <a:extLst>
              <a:ext uri="{FF2B5EF4-FFF2-40B4-BE49-F238E27FC236}">
                <a16:creationId xmlns:a16="http://schemas.microsoft.com/office/drawing/2014/main" id="{75DE87CF-77D2-DBAE-14D6-7557F1AE87BB}"/>
              </a:ext>
            </a:extLst>
          </p:cNvPr>
          <p:cNvCxnSpPr>
            <a:cxnSpLocks/>
            <a:stCxn id="11" idx="1"/>
          </p:cNvCxnSpPr>
          <p:nvPr/>
        </p:nvCxnSpPr>
        <p:spPr>
          <a:xfrm flipH="1" flipV="1">
            <a:off x="3564340" y="4047856"/>
            <a:ext cx="2388845" cy="837661"/>
          </a:xfrm>
          <a:prstGeom prst="straightConnector1">
            <a:avLst/>
          </a:prstGeom>
          <a:ln w="9525">
            <a:solidFill>
              <a:schemeClr val="bg1">
                <a:lumMod val="50000"/>
              </a:schemeClr>
            </a:solidFill>
            <a:prstDash val="sys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210312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9">
            <a:extLst>
              <a:ext uri="{FF2B5EF4-FFF2-40B4-BE49-F238E27FC236}">
                <a16:creationId xmlns:a16="http://schemas.microsoft.com/office/drawing/2014/main" id="{53CA3384-0732-54CF-F1B4-E39FEBB6718C}"/>
              </a:ext>
            </a:extLst>
          </p:cNvPr>
          <p:cNvSpPr/>
          <p:nvPr/>
        </p:nvSpPr>
        <p:spPr>
          <a:xfrm>
            <a:off x="4231470" y="1347862"/>
            <a:ext cx="2381473" cy="2205334"/>
          </a:xfrm>
          <a:prstGeom prst="rect">
            <a:avLst/>
          </a:prstGeom>
          <a:solidFill>
            <a:schemeClr val="accent5">
              <a:lumMod val="20000"/>
              <a:lumOff val="80000"/>
            </a:schemeClr>
          </a:solidFill>
          <a:ln w="2857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sz="1200">
              <a:latin typeface="+mj-lt"/>
            </a:endParaRPr>
          </a:p>
        </p:txBody>
      </p:sp>
      <p:sp>
        <p:nvSpPr>
          <p:cNvPr id="33" name="직사각형 32">
            <a:extLst>
              <a:ext uri="{FF2B5EF4-FFF2-40B4-BE49-F238E27FC236}">
                <a16:creationId xmlns:a16="http://schemas.microsoft.com/office/drawing/2014/main" id="{724233A3-545C-FC7A-B2DA-A1633B08B874}"/>
              </a:ext>
            </a:extLst>
          </p:cNvPr>
          <p:cNvSpPr/>
          <p:nvPr/>
        </p:nvSpPr>
        <p:spPr>
          <a:xfrm>
            <a:off x="4446705" y="1977346"/>
            <a:ext cx="1897056" cy="1379216"/>
          </a:xfrm>
          <a:prstGeom prst="rect">
            <a:avLst/>
          </a:prstGeom>
          <a:solidFill>
            <a:schemeClr val="bg1">
              <a:lumMod val="95000"/>
            </a:schemeClr>
          </a:solidFill>
          <a:ln w="190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sz="1200">
              <a:latin typeface="+mj-lt"/>
            </a:endParaRPr>
          </a:p>
        </p:txBody>
      </p:sp>
      <p:sp>
        <p:nvSpPr>
          <p:cNvPr id="26" name="TextBox 25">
            <a:extLst>
              <a:ext uri="{FF2B5EF4-FFF2-40B4-BE49-F238E27FC236}">
                <a16:creationId xmlns:a16="http://schemas.microsoft.com/office/drawing/2014/main" id="{1D73A88D-B6C9-9CBA-F03F-4D8ADA835966}"/>
              </a:ext>
            </a:extLst>
          </p:cNvPr>
          <p:cNvSpPr txBox="1"/>
          <p:nvPr/>
        </p:nvSpPr>
        <p:spPr>
          <a:xfrm>
            <a:off x="290791" y="224816"/>
            <a:ext cx="4494965" cy="461665"/>
          </a:xfrm>
          <a:prstGeom prst="rect">
            <a:avLst/>
          </a:prstGeom>
          <a:noFill/>
        </p:spPr>
        <p:txBody>
          <a:bodyPr wrap="square">
            <a:spAutoFit/>
          </a:bodyPr>
          <a:lstStyle/>
          <a:p>
            <a:pPr marL="285750" indent="-285750">
              <a:buFont typeface="Wingdings" panose="05000000000000000000" pitchFamily="2" charset="2"/>
              <a:buChar char="ü"/>
            </a:pPr>
            <a:r>
              <a:rPr lang="ko-KR" altLang="en-US" sz="2400" b="1">
                <a:solidFill>
                  <a:schemeClr val="accent1">
                    <a:lumMod val="75000"/>
                  </a:schemeClr>
                </a:solidFill>
                <a:latin typeface="+mj-lt"/>
                <a:ea typeface="나눔바른고딕" panose="020B0603020101020101" pitchFamily="50" charset="-127"/>
              </a:rPr>
              <a:t>서블릿 기반 요청 프로세스</a:t>
            </a:r>
            <a:endParaRPr lang="ko-KR" altLang="en-US" sz="2400" b="1">
              <a:solidFill>
                <a:schemeClr val="accent1">
                  <a:lumMod val="75000"/>
                </a:schemeClr>
              </a:solidFill>
              <a:latin typeface="+mj-lt"/>
            </a:endParaRPr>
          </a:p>
        </p:txBody>
      </p:sp>
      <p:sp>
        <p:nvSpPr>
          <p:cNvPr id="37" name="TextBox 36">
            <a:extLst>
              <a:ext uri="{FF2B5EF4-FFF2-40B4-BE49-F238E27FC236}">
                <a16:creationId xmlns:a16="http://schemas.microsoft.com/office/drawing/2014/main" id="{DBFED518-CDDF-DBCB-493B-5BE807B331DD}"/>
              </a:ext>
            </a:extLst>
          </p:cNvPr>
          <p:cNvSpPr txBox="1"/>
          <p:nvPr/>
        </p:nvSpPr>
        <p:spPr>
          <a:xfrm>
            <a:off x="4431867" y="1538597"/>
            <a:ext cx="1897057" cy="307777"/>
          </a:xfrm>
          <a:prstGeom prst="rect">
            <a:avLst/>
          </a:prstGeom>
          <a:noFill/>
        </p:spPr>
        <p:txBody>
          <a:bodyPr wrap="square">
            <a:spAutoFit/>
          </a:bodyPr>
          <a:lstStyle/>
          <a:p>
            <a:pPr algn="ctr"/>
            <a:r>
              <a:rPr lang="en-US" altLang="ko-KR" sz="1400">
                <a:latin typeface="+mj-lt"/>
                <a:ea typeface="나눔바른고딕" panose="020B0603020101020101" pitchFamily="50" charset="-127"/>
              </a:rPr>
              <a:t>Servlet Container</a:t>
            </a:r>
            <a:endParaRPr lang="ko-KR" altLang="en-US" sz="1400">
              <a:latin typeface="+mj-lt"/>
            </a:endParaRPr>
          </a:p>
        </p:txBody>
      </p:sp>
      <p:sp>
        <p:nvSpPr>
          <p:cNvPr id="15" name="모서리가 둥근 직사각형 38">
            <a:extLst>
              <a:ext uri="{FF2B5EF4-FFF2-40B4-BE49-F238E27FC236}">
                <a16:creationId xmlns:a16="http://schemas.microsoft.com/office/drawing/2014/main" id="{C2778039-11FF-B1DF-08FA-7AFFD37CDCCB}"/>
              </a:ext>
            </a:extLst>
          </p:cNvPr>
          <p:cNvSpPr/>
          <p:nvPr/>
        </p:nvSpPr>
        <p:spPr>
          <a:xfrm>
            <a:off x="4561896" y="2170757"/>
            <a:ext cx="1681942" cy="44328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latin typeface="+mj-lt"/>
                <a:ea typeface="나눔바른고딕" panose="020B0603020101020101"/>
              </a:rPr>
              <a:t>HelloWorldServlet</a:t>
            </a:r>
            <a:endParaRPr lang="ko-KR" altLang="en-US" sz="1200">
              <a:solidFill>
                <a:schemeClr val="tx1"/>
              </a:solidFill>
              <a:latin typeface="+mj-lt"/>
              <a:ea typeface="나눔바른고딕" panose="020B0603020101020101"/>
            </a:endParaRPr>
          </a:p>
        </p:txBody>
      </p:sp>
      <p:sp>
        <p:nvSpPr>
          <p:cNvPr id="30" name="모서리가 둥근 직사각형 38">
            <a:extLst>
              <a:ext uri="{FF2B5EF4-FFF2-40B4-BE49-F238E27FC236}">
                <a16:creationId xmlns:a16="http://schemas.microsoft.com/office/drawing/2014/main" id="{34F4DE13-79C6-4508-8BC5-A0DA126ED75C}"/>
              </a:ext>
            </a:extLst>
          </p:cNvPr>
          <p:cNvSpPr/>
          <p:nvPr/>
        </p:nvSpPr>
        <p:spPr>
          <a:xfrm>
            <a:off x="4561896" y="2759740"/>
            <a:ext cx="1681942" cy="44328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latin typeface="+mj-lt"/>
                <a:ea typeface="나눔바른고딕" panose="020B0603020101020101"/>
              </a:rPr>
              <a:t>CustomServlet</a:t>
            </a:r>
            <a:endParaRPr lang="ko-KR" altLang="en-US" sz="1200">
              <a:solidFill>
                <a:schemeClr val="tx1"/>
              </a:solidFill>
              <a:latin typeface="+mj-lt"/>
              <a:ea typeface="나눔바른고딕" panose="020B0603020101020101"/>
            </a:endParaRPr>
          </a:p>
        </p:txBody>
      </p:sp>
      <p:cxnSp>
        <p:nvCxnSpPr>
          <p:cNvPr id="9" name="직선 화살표 연결선 8">
            <a:extLst>
              <a:ext uri="{FF2B5EF4-FFF2-40B4-BE49-F238E27FC236}">
                <a16:creationId xmlns:a16="http://schemas.microsoft.com/office/drawing/2014/main" id="{77C20E8F-42ED-4D4E-A788-6DA96353C51D}"/>
              </a:ext>
            </a:extLst>
          </p:cNvPr>
          <p:cNvCxnSpPr>
            <a:cxnSpLocks/>
          </p:cNvCxnSpPr>
          <p:nvPr/>
        </p:nvCxnSpPr>
        <p:spPr>
          <a:xfrm>
            <a:off x="1031954" y="1982114"/>
            <a:ext cx="319951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3E5F0581-350E-4D7A-9C5E-A4BEC65E9872}"/>
              </a:ext>
            </a:extLst>
          </p:cNvPr>
          <p:cNvSpPr txBox="1"/>
          <p:nvPr/>
        </p:nvSpPr>
        <p:spPr>
          <a:xfrm>
            <a:off x="1763770" y="1556773"/>
            <a:ext cx="1412497" cy="400110"/>
          </a:xfrm>
          <a:prstGeom prst="rect">
            <a:avLst/>
          </a:prstGeom>
          <a:noFill/>
        </p:spPr>
        <p:txBody>
          <a:bodyPr wrap="square">
            <a:spAutoFit/>
          </a:bodyPr>
          <a:lstStyle/>
          <a:p>
            <a:r>
              <a:rPr lang="en-US" altLang="ko-KR" sz="1000">
                <a:latin typeface="+mj-lt"/>
              </a:rPr>
              <a:t>GET /hello HTTP/1.1 </a:t>
            </a:r>
          </a:p>
          <a:p>
            <a:r>
              <a:rPr lang="en-US" altLang="ko-KR" sz="1000">
                <a:latin typeface="+mj-lt"/>
              </a:rPr>
              <a:t>Host: localhost:8080</a:t>
            </a:r>
            <a:endParaRPr lang="ko-KR" altLang="en-US" sz="1000">
              <a:latin typeface="+mj-lt"/>
            </a:endParaRPr>
          </a:p>
        </p:txBody>
      </p:sp>
      <p:sp>
        <p:nvSpPr>
          <p:cNvPr id="43" name="TextBox 42">
            <a:extLst>
              <a:ext uri="{FF2B5EF4-FFF2-40B4-BE49-F238E27FC236}">
                <a16:creationId xmlns:a16="http://schemas.microsoft.com/office/drawing/2014/main" id="{379501A2-CF3A-43FC-8921-73B7FBE82A4A}"/>
              </a:ext>
            </a:extLst>
          </p:cNvPr>
          <p:cNvSpPr txBox="1"/>
          <p:nvPr/>
        </p:nvSpPr>
        <p:spPr>
          <a:xfrm>
            <a:off x="1697877" y="2858152"/>
            <a:ext cx="1665443" cy="553998"/>
          </a:xfrm>
          <a:prstGeom prst="rect">
            <a:avLst/>
          </a:prstGeom>
          <a:noFill/>
        </p:spPr>
        <p:txBody>
          <a:bodyPr wrap="square">
            <a:spAutoFit/>
          </a:bodyPr>
          <a:lstStyle/>
          <a:p>
            <a:r>
              <a:rPr lang="en-US" altLang="ko-KR" sz="1000">
                <a:latin typeface="+mj-lt"/>
              </a:rPr>
              <a:t>HTTP/1.1 200 OK </a:t>
            </a:r>
          </a:p>
          <a:p>
            <a:r>
              <a:rPr lang="en-US" altLang="ko-KR" sz="1000">
                <a:latin typeface="+mj-lt"/>
              </a:rPr>
              <a:t>Content-Type: text/html </a:t>
            </a:r>
          </a:p>
          <a:p>
            <a:r>
              <a:rPr lang="en-US" altLang="ko-KR" sz="1000">
                <a:latin typeface="+mj-lt"/>
              </a:rPr>
              <a:t>Content-Length: 43</a:t>
            </a:r>
            <a:endParaRPr lang="ko-KR" altLang="en-US" sz="1000">
              <a:latin typeface="+mj-lt"/>
            </a:endParaRPr>
          </a:p>
        </p:txBody>
      </p:sp>
      <p:sp>
        <p:nvSpPr>
          <p:cNvPr id="39" name="Rectangle 2">
            <a:extLst>
              <a:ext uri="{FF2B5EF4-FFF2-40B4-BE49-F238E27FC236}">
                <a16:creationId xmlns:a16="http://schemas.microsoft.com/office/drawing/2014/main" id="{0E977667-2ECB-49D2-BDE5-09E44C16A843}"/>
              </a:ext>
            </a:extLst>
          </p:cNvPr>
          <p:cNvSpPr>
            <a:spLocks noChangeArrowheads="1"/>
          </p:cNvSpPr>
          <p:nvPr/>
        </p:nvSpPr>
        <p:spPr bwMode="auto">
          <a:xfrm>
            <a:off x="6978964" y="1353746"/>
            <a:ext cx="4974439" cy="2140073"/>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000" b="0" i="0" u="none" strike="noStrike" cap="none" normalizeH="0" baseline="0">
                <a:ln>
                  <a:noFill/>
                </a:ln>
                <a:solidFill>
                  <a:srgbClr val="CF8E6D"/>
                </a:solidFill>
                <a:effectLst/>
                <a:latin typeface="+mj-lt"/>
                <a:ea typeface="JetBrains Mono"/>
              </a:rPr>
              <a:t>public class </a:t>
            </a:r>
            <a:r>
              <a:rPr kumimoji="0" lang="ko-KR" altLang="ko-KR" sz="1000" b="0" i="0" u="none" strike="noStrike" cap="none" normalizeH="0" baseline="0">
                <a:ln>
                  <a:noFill/>
                </a:ln>
                <a:solidFill>
                  <a:srgbClr val="BCBEC4"/>
                </a:solidFill>
                <a:effectLst/>
                <a:latin typeface="+mj-lt"/>
                <a:ea typeface="JetBrains Mono"/>
              </a:rPr>
              <a:t>HelloWorld</a:t>
            </a:r>
            <a:r>
              <a:rPr kumimoji="0" lang="en-US" altLang="ko-KR" sz="1000" b="0" i="0" u="none" strike="noStrike" cap="none" normalizeH="0" baseline="0">
                <a:ln>
                  <a:noFill/>
                </a:ln>
                <a:solidFill>
                  <a:srgbClr val="BCBEC4"/>
                </a:solidFill>
                <a:effectLst/>
                <a:latin typeface="+mj-lt"/>
                <a:ea typeface="JetBrains Mono"/>
              </a:rPr>
              <a:t>Servlet</a:t>
            </a:r>
            <a:r>
              <a:rPr kumimoji="0" lang="ko-KR" altLang="ko-KR" sz="1000" b="0" i="0" u="none" strike="noStrike" cap="none" normalizeH="0" baseline="0">
                <a:ln>
                  <a:noFill/>
                </a:ln>
                <a:solidFill>
                  <a:srgbClr val="BCBEC4"/>
                </a:solidFill>
                <a:effectLst/>
                <a:latin typeface="+mj-lt"/>
                <a:ea typeface="JetBrains Mono"/>
              </a:rPr>
              <a:t> </a:t>
            </a:r>
            <a:r>
              <a:rPr kumimoji="0" lang="ko-KR" altLang="ko-KR" sz="1000" b="0" i="0" u="none" strike="noStrike" cap="none" normalizeH="0" baseline="0">
                <a:ln>
                  <a:noFill/>
                </a:ln>
                <a:solidFill>
                  <a:srgbClr val="CF8E6D"/>
                </a:solidFill>
                <a:effectLst/>
                <a:latin typeface="+mj-lt"/>
                <a:ea typeface="JetBrains Mono"/>
              </a:rPr>
              <a:t>extends </a:t>
            </a:r>
            <a:r>
              <a:rPr kumimoji="0" lang="ko-KR" altLang="ko-KR" sz="1000" b="0" i="0" u="none" strike="noStrike" cap="none" normalizeH="0" baseline="0">
                <a:ln>
                  <a:noFill/>
                </a:ln>
                <a:solidFill>
                  <a:srgbClr val="BCBEC4"/>
                </a:solidFill>
                <a:effectLst/>
                <a:latin typeface="+mj-lt"/>
                <a:ea typeface="JetBrains Mono"/>
              </a:rPr>
              <a:t>HttpServlet {</a:t>
            </a:r>
            <a:br>
              <a:rPr kumimoji="0" lang="ko-KR" altLang="ko-KR" sz="1000" b="0" i="0" u="none" strike="noStrike" cap="none" normalizeH="0" baseline="0">
                <a:ln>
                  <a:noFill/>
                </a:ln>
                <a:solidFill>
                  <a:srgbClr val="BCBEC4"/>
                </a:solidFill>
                <a:effectLst/>
                <a:latin typeface="+mj-lt"/>
                <a:ea typeface="JetBrains Mono"/>
              </a:rPr>
            </a:br>
            <a:r>
              <a:rPr kumimoji="0" lang="ko-KR" altLang="ko-KR" sz="1000" b="0" i="0" u="none" strike="noStrike" cap="none" normalizeH="0" baseline="0">
                <a:ln>
                  <a:noFill/>
                </a:ln>
                <a:solidFill>
                  <a:srgbClr val="BCBEC4"/>
                </a:solidFill>
                <a:effectLst/>
                <a:latin typeface="+mj-lt"/>
                <a:ea typeface="JetBrains Mono"/>
              </a:rPr>
              <a:t>    </a:t>
            </a:r>
            <a:r>
              <a:rPr kumimoji="0" lang="ko-KR" altLang="ko-KR" sz="1000" b="0" i="0" u="none" strike="noStrike" cap="none" normalizeH="0" baseline="0">
                <a:ln>
                  <a:noFill/>
                </a:ln>
                <a:solidFill>
                  <a:srgbClr val="CF8E6D"/>
                </a:solidFill>
                <a:effectLst/>
                <a:latin typeface="+mj-lt"/>
                <a:ea typeface="JetBrains Mono"/>
              </a:rPr>
              <a:t>public void </a:t>
            </a:r>
            <a:r>
              <a:rPr kumimoji="0" lang="ko-KR" altLang="ko-KR" sz="1000" b="0" i="0" u="none" strike="noStrike" cap="none" normalizeH="0" baseline="0">
                <a:ln>
                  <a:noFill/>
                </a:ln>
                <a:solidFill>
                  <a:srgbClr val="56A8F5"/>
                </a:solidFill>
                <a:effectLst/>
                <a:latin typeface="+mj-lt"/>
                <a:ea typeface="JetBrains Mono"/>
              </a:rPr>
              <a:t>doGet</a:t>
            </a:r>
            <a:r>
              <a:rPr kumimoji="0" lang="ko-KR" altLang="ko-KR" sz="1000" b="0" i="0" u="none" strike="noStrike" cap="none" normalizeH="0" baseline="0">
                <a:ln>
                  <a:noFill/>
                </a:ln>
                <a:solidFill>
                  <a:srgbClr val="BCBEC4"/>
                </a:solidFill>
                <a:effectLst/>
                <a:latin typeface="+mj-lt"/>
                <a:ea typeface="JetBrains Mono"/>
              </a:rPr>
              <a:t>(HttpServletRequest request, HttpServletResponse response){</a:t>
            </a:r>
            <a:br>
              <a:rPr kumimoji="0" lang="ko-KR" altLang="ko-KR" sz="1000" b="0" i="0" u="none" strike="noStrike" cap="none" normalizeH="0" baseline="0">
                <a:ln>
                  <a:noFill/>
                </a:ln>
                <a:solidFill>
                  <a:srgbClr val="BCBEC4"/>
                </a:solidFill>
                <a:effectLst/>
                <a:latin typeface="+mj-lt"/>
                <a:ea typeface="JetBrains Mono"/>
              </a:rPr>
            </a:br>
            <a:r>
              <a:rPr kumimoji="0" lang="ko-KR" altLang="ko-KR" sz="1000" b="0" i="0" u="none" strike="noStrike" cap="none" normalizeH="0" baseline="0">
                <a:ln>
                  <a:noFill/>
                </a:ln>
                <a:solidFill>
                  <a:srgbClr val="BCBEC4"/>
                </a:solidFill>
                <a:effectLst/>
                <a:latin typeface="+mj-lt"/>
                <a:ea typeface="JetBrains Mono"/>
              </a:rPr>
              <a:t>        response.setContentType(</a:t>
            </a:r>
            <a:r>
              <a:rPr kumimoji="0" lang="ko-KR" altLang="ko-KR" sz="1000" b="0" i="0" u="none" strike="noStrike" cap="none" normalizeH="0" baseline="0">
                <a:ln>
                  <a:noFill/>
                </a:ln>
                <a:solidFill>
                  <a:srgbClr val="6AAB73"/>
                </a:solidFill>
                <a:effectLst/>
                <a:latin typeface="+mj-lt"/>
                <a:ea typeface="JetBrains Mono"/>
              </a:rPr>
              <a:t>"text/html"</a:t>
            </a:r>
            <a:r>
              <a:rPr kumimoji="0" lang="ko-KR" altLang="ko-KR" sz="1000" b="0" i="0" u="none" strike="noStrike" cap="none" normalizeH="0" baseline="0">
                <a:ln>
                  <a:noFill/>
                </a:ln>
                <a:solidFill>
                  <a:srgbClr val="BCBEC4"/>
                </a:solidFill>
                <a:effectLst/>
                <a:latin typeface="+mj-lt"/>
                <a:ea typeface="JetBrains Mono"/>
              </a:rPr>
              <a:t>);</a:t>
            </a:r>
            <a:br>
              <a:rPr kumimoji="0" lang="ko-KR" altLang="ko-KR" sz="1000" b="0" i="0" u="none" strike="noStrike" cap="none" normalizeH="0" baseline="0">
                <a:ln>
                  <a:noFill/>
                </a:ln>
                <a:solidFill>
                  <a:srgbClr val="BCBEC4"/>
                </a:solidFill>
                <a:effectLst/>
                <a:latin typeface="+mj-lt"/>
                <a:ea typeface="JetBrains Mono"/>
              </a:rPr>
            </a:br>
            <a:r>
              <a:rPr kumimoji="0" lang="ko-KR" altLang="ko-KR" sz="1000" b="0" i="0" u="none" strike="noStrike" cap="none" normalizeH="0" baseline="0">
                <a:ln>
                  <a:noFill/>
                </a:ln>
                <a:solidFill>
                  <a:srgbClr val="BCBEC4"/>
                </a:solidFill>
                <a:effectLst/>
                <a:latin typeface="+mj-lt"/>
                <a:ea typeface="JetBrains Mono"/>
              </a:rPr>
              <a:t>        PrintWriter out = response.getWriter();</a:t>
            </a:r>
            <a:br>
              <a:rPr kumimoji="0" lang="ko-KR" altLang="ko-KR" sz="1000" b="0" i="0" u="none" strike="noStrike" cap="none" normalizeH="0" baseline="0">
                <a:ln>
                  <a:noFill/>
                </a:ln>
                <a:solidFill>
                  <a:srgbClr val="BCBEC4"/>
                </a:solidFill>
                <a:effectLst/>
                <a:latin typeface="+mj-lt"/>
                <a:ea typeface="JetBrains Mono"/>
              </a:rPr>
            </a:br>
            <a:r>
              <a:rPr kumimoji="0" lang="ko-KR" altLang="ko-KR" sz="1000" b="0" i="0" u="none" strike="noStrike" cap="none" normalizeH="0" baseline="0">
                <a:ln>
                  <a:noFill/>
                </a:ln>
                <a:solidFill>
                  <a:srgbClr val="BCBEC4"/>
                </a:solidFill>
                <a:effectLst/>
                <a:latin typeface="+mj-lt"/>
                <a:ea typeface="JetBrains Mono"/>
              </a:rPr>
              <a:t>        out.println(</a:t>
            </a:r>
            <a:r>
              <a:rPr kumimoji="0" lang="ko-KR" altLang="ko-KR" sz="1000" b="0" i="0" u="none" strike="noStrike" cap="none" normalizeH="0" baseline="0">
                <a:ln>
                  <a:noFill/>
                </a:ln>
                <a:solidFill>
                  <a:srgbClr val="6AAB73"/>
                </a:solidFill>
                <a:effectLst/>
                <a:latin typeface="+mj-lt"/>
                <a:ea typeface="JetBrains Mono"/>
              </a:rPr>
              <a:t>"&lt;html&gt;&lt;body&gt;"</a:t>
            </a:r>
            <a:r>
              <a:rPr kumimoji="0" lang="ko-KR" altLang="ko-KR" sz="1000" b="0" i="0" u="none" strike="noStrike" cap="none" normalizeH="0" baseline="0">
                <a:ln>
                  <a:noFill/>
                </a:ln>
                <a:solidFill>
                  <a:srgbClr val="BCBEC4"/>
                </a:solidFill>
                <a:effectLst/>
                <a:latin typeface="+mj-lt"/>
                <a:ea typeface="JetBrains Mono"/>
              </a:rPr>
              <a:t>);</a:t>
            </a:r>
            <a:br>
              <a:rPr kumimoji="0" lang="ko-KR" altLang="ko-KR" sz="1000" b="0" i="0" u="none" strike="noStrike" cap="none" normalizeH="0" baseline="0">
                <a:ln>
                  <a:noFill/>
                </a:ln>
                <a:solidFill>
                  <a:srgbClr val="BCBEC4"/>
                </a:solidFill>
                <a:effectLst/>
                <a:latin typeface="+mj-lt"/>
                <a:ea typeface="JetBrains Mono"/>
              </a:rPr>
            </a:br>
            <a:r>
              <a:rPr kumimoji="0" lang="ko-KR" altLang="ko-KR" sz="1000" b="0" i="0" u="none" strike="noStrike" cap="none" normalizeH="0" baseline="0">
                <a:ln>
                  <a:noFill/>
                </a:ln>
                <a:solidFill>
                  <a:srgbClr val="BCBEC4"/>
                </a:solidFill>
                <a:effectLst/>
                <a:latin typeface="+mj-lt"/>
                <a:ea typeface="JetBrains Mono"/>
              </a:rPr>
              <a:t>        out.println(</a:t>
            </a:r>
            <a:r>
              <a:rPr kumimoji="0" lang="ko-KR" altLang="ko-KR" sz="1000" b="0" i="0" u="none" strike="noStrike" cap="none" normalizeH="0" baseline="0">
                <a:ln>
                  <a:noFill/>
                </a:ln>
                <a:solidFill>
                  <a:srgbClr val="6AAB73"/>
                </a:solidFill>
                <a:effectLst/>
                <a:latin typeface="+mj-lt"/>
                <a:ea typeface="JetBrains Mono"/>
              </a:rPr>
              <a:t>"&lt;h1&gt;Hello, World!&lt;/h1&gt;"</a:t>
            </a:r>
            <a:r>
              <a:rPr kumimoji="0" lang="ko-KR" altLang="ko-KR" sz="1000" b="0" i="0" u="none" strike="noStrike" cap="none" normalizeH="0" baseline="0">
                <a:ln>
                  <a:noFill/>
                </a:ln>
                <a:solidFill>
                  <a:srgbClr val="BCBEC4"/>
                </a:solidFill>
                <a:effectLst/>
                <a:latin typeface="+mj-lt"/>
                <a:ea typeface="JetBrains Mono"/>
              </a:rPr>
              <a:t>);</a:t>
            </a:r>
            <a:br>
              <a:rPr kumimoji="0" lang="ko-KR" altLang="ko-KR" sz="1000" b="0" i="0" u="none" strike="noStrike" cap="none" normalizeH="0" baseline="0">
                <a:ln>
                  <a:noFill/>
                </a:ln>
                <a:solidFill>
                  <a:srgbClr val="BCBEC4"/>
                </a:solidFill>
                <a:effectLst/>
                <a:latin typeface="+mj-lt"/>
                <a:ea typeface="JetBrains Mono"/>
              </a:rPr>
            </a:br>
            <a:r>
              <a:rPr kumimoji="0" lang="ko-KR" altLang="ko-KR" sz="1000" b="0" i="0" u="none" strike="noStrike" cap="none" normalizeH="0" baseline="0">
                <a:ln>
                  <a:noFill/>
                </a:ln>
                <a:solidFill>
                  <a:srgbClr val="BCBEC4"/>
                </a:solidFill>
                <a:effectLst/>
                <a:latin typeface="+mj-lt"/>
                <a:ea typeface="JetBrains Mono"/>
              </a:rPr>
              <a:t>        out.println(</a:t>
            </a:r>
            <a:r>
              <a:rPr kumimoji="0" lang="ko-KR" altLang="ko-KR" sz="1000" b="0" i="0" u="none" strike="noStrike" cap="none" normalizeH="0" baseline="0">
                <a:ln>
                  <a:noFill/>
                </a:ln>
                <a:solidFill>
                  <a:srgbClr val="6AAB73"/>
                </a:solidFill>
                <a:effectLst/>
                <a:latin typeface="+mj-lt"/>
                <a:ea typeface="JetBrains Mono"/>
              </a:rPr>
              <a:t>"&lt;/body&gt;&lt;/html&gt;"</a:t>
            </a:r>
            <a:r>
              <a:rPr kumimoji="0" lang="ko-KR" altLang="ko-KR" sz="1000" b="0" i="0" u="none" strike="noStrike" cap="none" normalizeH="0" baseline="0">
                <a:ln>
                  <a:noFill/>
                </a:ln>
                <a:solidFill>
                  <a:srgbClr val="BCBEC4"/>
                </a:solidFill>
                <a:effectLst/>
                <a:latin typeface="+mj-lt"/>
                <a:ea typeface="JetBrains Mono"/>
              </a:rPr>
              <a:t>);</a:t>
            </a:r>
            <a:br>
              <a:rPr kumimoji="0" lang="ko-KR" altLang="ko-KR" sz="1000" b="0" i="0" u="none" strike="noStrike" cap="none" normalizeH="0" baseline="0">
                <a:ln>
                  <a:noFill/>
                </a:ln>
                <a:solidFill>
                  <a:srgbClr val="BCBEC4"/>
                </a:solidFill>
                <a:effectLst/>
                <a:latin typeface="+mj-lt"/>
                <a:ea typeface="JetBrains Mono"/>
              </a:rPr>
            </a:br>
            <a:r>
              <a:rPr kumimoji="0" lang="ko-KR" altLang="ko-KR" sz="1000" b="0" i="0" u="none" strike="noStrike" cap="none" normalizeH="0" baseline="0">
                <a:ln>
                  <a:noFill/>
                </a:ln>
                <a:solidFill>
                  <a:srgbClr val="BCBEC4"/>
                </a:solidFill>
                <a:effectLst/>
                <a:latin typeface="+mj-lt"/>
                <a:ea typeface="JetBrains Mono"/>
              </a:rPr>
              <a:t>    }</a:t>
            </a:r>
            <a:br>
              <a:rPr kumimoji="0" lang="ko-KR" altLang="ko-KR" sz="1000" b="0" i="0" u="none" strike="noStrike" cap="none" normalizeH="0" baseline="0">
                <a:ln>
                  <a:noFill/>
                </a:ln>
                <a:solidFill>
                  <a:srgbClr val="BCBEC4"/>
                </a:solidFill>
                <a:effectLst/>
                <a:latin typeface="+mj-lt"/>
                <a:ea typeface="JetBrains Mono"/>
              </a:rPr>
            </a:br>
            <a:r>
              <a:rPr kumimoji="0" lang="ko-KR" altLang="ko-KR" sz="1000" b="0" i="0" u="none" strike="noStrike" cap="none" normalizeH="0" baseline="0">
                <a:ln>
                  <a:noFill/>
                </a:ln>
                <a:solidFill>
                  <a:srgbClr val="BCBEC4"/>
                </a:solidFill>
                <a:effectLst/>
                <a:latin typeface="+mj-lt"/>
                <a:ea typeface="JetBrains Mono"/>
              </a:rPr>
              <a:t>}</a:t>
            </a:r>
            <a:endParaRPr kumimoji="0" lang="ko-KR" altLang="ko-KR" sz="1000" b="0" i="0" u="none" strike="noStrike" cap="none" normalizeH="0" baseline="0">
              <a:ln>
                <a:noFill/>
              </a:ln>
              <a:solidFill>
                <a:schemeClr val="tx1"/>
              </a:solidFill>
              <a:effectLst/>
              <a:latin typeface="+mj-lt"/>
            </a:endParaRPr>
          </a:p>
        </p:txBody>
      </p:sp>
      <p:sp>
        <p:nvSpPr>
          <p:cNvPr id="44" name="Rectangle 3">
            <a:extLst>
              <a:ext uri="{FF2B5EF4-FFF2-40B4-BE49-F238E27FC236}">
                <a16:creationId xmlns:a16="http://schemas.microsoft.com/office/drawing/2014/main" id="{0A8C2C88-ABEB-4526-ABB7-B5B918B6308E}"/>
              </a:ext>
            </a:extLst>
          </p:cNvPr>
          <p:cNvSpPr>
            <a:spLocks noChangeArrowheads="1"/>
          </p:cNvSpPr>
          <p:nvPr/>
        </p:nvSpPr>
        <p:spPr bwMode="auto">
          <a:xfrm>
            <a:off x="7864253" y="4318801"/>
            <a:ext cx="3507692" cy="2370905"/>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000" b="0" i="0" u="none" strike="noStrike" cap="none" normalizeH="0" baseline="0">
                <a:ln>
                  <a:noFill/>
                </a:ln>
                <a:solidFill>
                  <a:srgbClr val="BCBEC4"/>
                </a:solidFill>
                <a:effectLst/>
                <a:latin typeface="+mj-lt"/>
              </a:rPr>
              <a:t>&lt;</a:t>
            </a:r>
            <a:r>
              <a:rPr kumimoji="0" lang="ko-KR" altLang="ko-KR" sz="1000" b="0" i="0" u="none" strike="noStrike" cap="none" normalizeH="0" baseline="0">
                <a:ln>
                  <a:noFill/>
                </a:ln>
                <a:solidFill>
                  <a:srgbClr val="16BAAC"/>
                </a:solidFill>
                <a:effectLst/>
                <a:latin typeface="+mj-lt"/>
              </a:rPr>
              <a:t>web</a:t>
            </a:r>
            <a:r>
              <a:rPr kumimoji="0" lang="ko-KR" altLang="ko-KR" sz="1000" b="0" i="0" u="none" strike="noStrike" cap="none" normalizeH="0" baseline="0">
                <a:ln>
                  <a:noFill/>
                </a:ln>
                <a:solidFill>
                  <a:srgbClr val="BCBEC4"/>
                </a:solidFill>
                <a:effectLst/>
                <a:latin typeface="+mj-lt"/>
              </a:rPr>
              <a:t>-app&gt;</a:t>
            </a:r>
            <a:br>
              <a:rPr kumimoji="0" lang="ko-KR" altLang="ko-KR" sz="1000" b="0" i="0" u="none" strike="noStrike" cap="none" normalizeH="0" baseline="0">
                <a:ln>
                  <a:noFill/>
                </a:ln>
                <a:solidFill>
                  <a:srgbClr val="BCBEC4"/>
                </a:solidFill>
                <a:effectLst/>
                <a:latin typeface="+mj-lt"/>
              </a:rPr>
            </a:br>
            <a:r>
              <a:rPr kumimoji="0" lang="ko-KR" altLang="ko-KR" sz="1000" b="0" i="0" u="none" strike="noStrike" cap="none" normalizeH="0" baseline="0">
                <a:ln>
                  <a:noFill/>
                </a:ln>
                <a:solidFill>
                  <a:srgbClr val="BCBEC4"/>
                </a:solidFill>
                <a:effectLst/>
                <a:latin typeface="+mj-lt"/>
              </a:rPr>
              <a:t>    &lt;</a:t>
            </a:r>
            <a:r>
              <a:rPr kumimoji="0" lang="ko-KR" altLang="ko-KR" sz="1000" b="0" i="0" u="none" strike="noStrike" cap="none" normalizeH="0" baseline="0">
                <a:ln>
                  <a:noFill/>
                </a:ln>
                <a:solidFill>
                  <a:srgbClr val="16BAAC"/>
                </a:solidFill>
                <a:effectLst/>
                <a:latin typeface="+mj-lt"/>
              </a:rPr>
              <a:t>servlet</a:t>
            </a:r>
            <a:r>
              <a:rPr kumimoji="0" lang="ko-KR" altLang="ko-KR" sz="1000" b="0" i="0" u="none" strike="noStrike" cap="none" normalizeH="0" baseline="0">
                <a:ln>
                  <a:noFill/>
                </a:ln>
                <a:solidFill>
                  <a:srgbClr val="BCBEC4"/>
                </a:solidFill>
                <a:effectLst/>
                <a:latin typeface="+mj-lt"/>
              </a:rPr>
              <a:t>&gt;</a:t>
            </a:r>
            <a:br>
              <a:rPr kumimoji="0" lang="ko-KR" altLang="ko-KR" sz="1000" b="0" i="0" u="none" strike="noStrike" cap="none" normalizeH="0" baseline="0">
                <a:ln>
                  <a:noFill/>
                </a:ln>
                <a:solidFill>
                  <a:srgbClr val="BCBEC4"/>
                </a:solidFill>
                <a:effectLst/>
                <a:latin typeface="+mj-lt"/>
              </a:rPr>
            </a:br>
            <a:r>
              <a:rPr kumimoji="0" lang="ko-KR" altLang="ko-KR" sz="1000" b="0" i="0" u="none" strike="noStrike" cap="none" normalizeH="0" baseline="0">
                <a:ln>
                  <a:noFill/>
                </a:ln>
                <a:solidFill>
                  <a:srgbClr val="BCBEC4"/>
                </a:solidFill>
                <a:effectLst/>
                <a:latin typeface="+mj-lt"/>
              </a:rPr>
              <a:t>        &lt;</a:t>
            </a:r>
            <a:r>
              <a:rPr kumimoji="0" lang="ko-KR" altLang="ko-KR" sz="1000" b="0" i="0" u="none" strike="noStrike" cap="none" normalizeH="0" baseline="0">
                <a:ln>
                  <a:noFill/>
                </a:ln>
                <a:solidFill>
                  <a:srgbClr val="16BAAC"/>
                </a:solidFill>
                <a:effectLst/>
                <a:latin typeface="+mj-lt"/>
              </a:rPr>
              <a:t>servlet</a:t>
            </a:r>
            <a:r>
              <a:rPr kumimoji="0" lang="ko-KR" altLang="ko-KR" sz="1000" b="0" i="0" u="none" strike="noStrike" cap="none" normalizeH="0" baseline="0">
                <a:ln>
                  <a:noFill/>
                </a:ln>
                <a:solidFill>
                  <a:srgbClr val="BCBEC4"/>
                </a:solidFill>
                <a:effectLst/>
                <a:latin typeface="+mj-lt"/>
              </a:rPr>
              <a:t>-name&gt;HelloWorldServlet&lt;/servlet-name&gt;</a:t>
            </a:r>
            <a:br>
              <a:rPr kumimoji="0" lang="ko-KR" altLang="ko-KR" sz="1000" b="0" i="0" u="none" strike="noStrike" cap="none" normalizeH="0" baseline="0">
                <a:ln>
                  <a:noFill/>
                </a:ln>
                <a:solidFill>
                  <a:srgbClr val="BCBEC4"/>
                </a:solidFill>
                <a:effectLst/>
                <a:latin typeface="+mj-lt"/>
              </a:rPr>
            </a:br>
            <a:r>
              <a:rPr kumimoji="0" lang="ko-KR" altLang="ko-KR" sz="1000" b="0" i="0" u="none" strike="noStrike" cap="none" normalizeH="0" baseline="0">
                <a:ln>
                  <a:noFill/>
                </a:ln>
                <a:solidFill>
                  <a:srgbClr val="BCBEC4"/>
                </a:solidFill>
                <a:effectLst/>
                <a:latin typeface="+mj-lt"/>
              </a:rPr>
              <a:t>        &lt;</a:t>
            </a:r>
            <a:r>
              <a:rPr kumimoji="0" lang="ko-KR" altLang="ko-KR" sz="1000" b="0" i="0" u="none" strike="noStrike" cap="none" normalizeH="0" baseline="0">
                <a:ln>
                  <a:noFill/>
                </a:ln>
                <a:solidFill>
                  <a:srgbClr val="16BAAC"/>
                </a:solidFill>
                <a:effectLst/>
                <a:latin typeface="+mj-lt"/>
              </a:rPr>
              <a:t>servlet</a:t>
            </a:r>
            <a:r>
              <a:rPr kumimoji="0" lang="ko-KR" altLang="ko-KR" sz="1000" b="0" i="0" u="none" strike="noStrike" cap="none" normalizeH="0" baseline="0">
                <a:ln>
                  <a:noFill/>
                </a:ln>
                <a:solidFill>
                  <a:srgbClr val="BCBEC4"/>
                </a:solidFill>
                <a:effectLst/>
                <a:latin typeface="+mj-lt"/>
              </a:rPr>
              <a:t>-</a:t>
            </a:r>
            <a:r>
              <a:rPr kumimoji="0" lang="ko-KR" altLang="ko-KR" sz="1000" b="0" i="0" u="none" strike="noStrike" cap="none" normalizeH="0" baseline="0">
                <a:ln>
                  <a:noFill/>
                </a:ln>
                <a:solidFill>
                  <a:srgbClr val="CF8E6D"/>
                </a:solidFill>
                <a:effectLst/>
                <a:latin typeface="+mj-lt"/>
              </a:rPr>
              <a:t>class</a:t>
            </a:r>
            <a:r>
              <a:rPr kumimoji="0" lang="ko-KR" altLang="ko-KR" sz="1000" b="0" i="0" u="none" strike="noStrike" cap="none" normalizeH="0" baseline="0">
                <a:ln>
                  <a:noFill/>
                </a:ln>
                <a:solidFill>
                  <a:srgbClr val="BCBEC4"/>
                </a:solidFill>
                <a:effectLst/>
                <a:latin typeface="+mj-lt"/>
              </a:rPr>
              <a:t>&gt;HelloWorldServlet&lt;/servlet-</a:t>
            </a:r>
            <a:r>
              <a:rPr kumimoji="0" lang="ko-KR" altLang="ko-KR" sz="1000" b="0" i="0" u="none" strike="noStrike" cap="none" normalizeH="0" baseline="0">
                <a:ln>
                  <a:noFill/>
                </a:ln>
                <a:solidFill>
                  <a:srgbClr val="CF8E6D"/>
                </a:solidFill>
                <a:effectLst/>
                <a:latin typeface="+mj-lt"/>
              </a:rPr>
              <a:t>class</a:t>
            </a:r>
            <a:r>
              <a:rPr kumimoji="0" lang="ko-KR" altLang="ko-KR" sz="1000" b="0" i="0" u="none" strike="noStrike" cap="none" normalizeH="0" baseline="0">
                <a:ln>
                  <a:noFill/>
                </a:ln>
                <a:solidFill>
                  <a:srgbClr val="BCBEC4"/>
                </a:solidFill>
                <a:effectLst/>
                <a:latin typeface="+mj-lt"/>
              </a:rPr>
              <a:t>&gt;</a:t>
            </a:r>
            <a:br>
              <a:rPr kumimoji="0" lang="ko-KR" altLang="ko-KR" sz="1000" b="0" i="0" u="none" strike="noStrike" cap="none" normalizeH="0" baseline="0">
                <a:ln>
                  <a:noFill/>
                </a:ln>
                <a:solidFill>
                  <a:srgbClr val="BCBEC4"/>
                </a:solidFill>
                <a:effectLst/>
                <a:latin typeface="+mj-lt"/>
              </a:rPr>
            </a:br>
            <a:r>
              <a:rPr kumimoji="0" lang="ko-KR" altLang="ko-KR" sz="1000" b="0" i="0" u="none" strike="noStrike" cap="none" normalizeH="0" baseline="0">
                <a:ln>
                  <a:noFill/>
                </a:ln>
                <a:solidFill>
                  <a:srgbClr val="BCBEC4"/>
                </a:solidFill>
                <a:effectLst/>
                <a:latin typeface="+mj-lt"/>
              </a:rPr>
              <a:t>    &lt;/servlet&gt;</a:t>
            </a:r>
            <a:br>
              <a:rPr kumimoji="0" lang="ko-KR" altLang="ko-KR" sz="1000" b="0" i="0" u="none" strike="noStrike" cap="none" normalizeH="0" baseline="0">
                <a:ln>
                  <a:noFill/>
                </a:ln>
                <a:solidFill>
                  <a:srgbClr val="BCBEC4"/>
                </a:solidFill>
                <a:effectLst/>
                <a:latin typeface="+mj-lt"/>
              </a:rPr>
            </a:br>
            <a:r>
              <a:rPr kumimoji="0" lang="ko-KR" altLang="ko-KR" sz="1000" b="0" i="0" u="none" strike="noStrike" cap="none" normalizeH="0" baseline="0">
                <a:ln>
                  <a:noFill/>
                </a:ln>
                <a:solidFill>
                  <a:srgbClr val="BCBEC4"/>
                </a:solidFill>
                <a:effectLst/>
                <a:latin typeface="+mj-lt"/>
              </a:rPr>
              <a:t>    &lt;</a:t>
            </a:r>
            <a:r>
              <a:rPr kumimoji="0" lang="ko-KR" altLang="ko-KR" sz="1000" b="0" i="0" u="none" strike="noStrike" cap="none" normalizeH="0" baseline="0">
                <a:ln>
                  <a:noFill/>
                </a:ln>
                <a:solidFill>
                  <a:srgbClr val="16BAAC"/>
                </a:solidFill>
                <a:effectLst/>
                <a:latin typeface="+mj-lt"/>
              </a:rPr>
              <a:t>servlet</a:t>
            </a:r>
            <a:r>
              <a:rPr kumimoji="0" lang="ko-KR" altLang="ko-KR" sz="1000" b="0" i="0" u="none" strike="noStrike" cap="none" normalizeH="0" baseline="0">
                <a:ln>
                  <a:noFill/>
                </a:ln>
                <a:solidFill>
                  <a:srgbClr val="BCBEC4"/>
                </a:solidFill>
                <a:effectLst/>
                <a:latin typeface="+mj-lt"/>
              </a:rPr>
              <a:t>-mapping&gt;</a:t>
            </a:r>
            <a:br>
              <a:rPr kumimoji="0" lang="ko-KR" altLang="ko-KR" sz="1000" b="0" i="0" u="none" strike="noStrike" cap="none" normalizeH="0" baseline="0">
                <a:ln>
                  <a:noFill/>
                </a:ln>
                <a:solidFill>
                  <a:srgbClr val="BCBEC4"/>
                </a:solidFill>
                <a:effectLst/>
                <a:latin typeface="+mj-lt"/>
              </a:rPr>
            </a:br>
            <a:r>
              <a:rPr kumimoji="0" lang="ko-KR" altLang="ko-KR" sz="1000" b="0" i="0" u="none" strike="noStrike" cap="none" normalizeH="0" baseline="0">
                <a:ln>
                  <a:noFill/>
                </a:ln>
                <a:solidFill>
                  <a:srgbClr val="BCBEC4"/>
                </a:solidFill>
                <a:effectLst/>
                <a:latin typeface="+mj-lt"/>
              </a:rPr>
              <a:t>        &lt;</a:t>
            </a:r>
            <a:r>
              <a:rPr kumimoji="0" lang="ko-KR" altLang="ko-KR" sz="1000" b="0" i="0" u="none" strike="noStrike" cap="none" normalizeH="0" baseline="0">
                <a:ln>
                  <a:noFill/>
                </a:ln>
                <a:solidFill>
                  <a:srgbClr val="16BAAC"/>
                </a:solidFill>
                <a:effectLst/>
                <a:latin typeface="+mj-lt"/>
              </a:rPr>
              <a:t>servlet</a:t>
            </a:r>
            <a:r>
              <a:rPr kumimoji="0" lang="ko-KR" altLang="ko-KR" sz="1000" b="0" i="0" u="none" strike="noStrike" cap="none" normalizeH="0" baseline="0">
                <a:ln>
                  <a:noFill/>
                </a:ln>
                <a:solidFill>
                  <a:srgbClr val="BCBEC4"/>
                </a:solidFill>
                <a:effectLst/>
                <a:latin typeface="+mj-lt"/>
              </a:rPr>
              <a:t>-name&gt;HelloWorldServlet&lt;/servlet-name&gt;</a:t>
            </a:r>
            <a:br>
              <a:rPr kumimoji="0" lang="ko-KR" altLang="ko-KR" sz="1000" b="0" i="0" u="none" strike="noStrike" cap="none" normalizeH="0" baseline="0">
                <a:ln>
                  <a:noFill/>
                </a:ln>
                <a:solidFill>
                  <a:srgbClr val="BCBEC4"/>
                </a:solidFill>
                <a:effectLst/>
                <a:latin typeface="+mj-lt"/>
              </a:rPr>
            </a:br>
            <a:r>
              <a:rPr kumimoji="0" lang="ko-KR" altLang="ko-KR" sz="1000" b="0" i="0" u="none" strike="noStrike" cap="none" normalizeH="0" baseline="0">
                <a:ln>
                  <a:noFill/>
                </a:ln>
                <a:solidFill>
                  <a:srgbClr val="BCBEC4"/>
                </a:solidFill>
                <a:effectLst/>
                <a:latin typeface="+mj-lt"/>
              </a:rPr>
              <a:t>        &lt;</a:t>
            </a:r>
            <a:r>
              <a:rPr kumimoji="0" lang="ko-KR" altLang="ko-KR" sz="1000" b="0" i="0" u="none" strike="noStrike" cap="none" normalizeH="0" baseline="0">
                <a:ln>
                  <a:noFill/>
                </a:ln>
                <a:solidFill>
                  <a:srgbClr val="16BAAC"/>
                </a:solidFill>
                <a:effectLst/>
                <a:latin typeface="+mj-lt"/>
              </a:rPr>
              <a:t>url</a:t>
            </a:r>
            <a:r>
              <a:rPr kumimoji="0" lang="ko-KR" altLang="ko-KR" sz="1000" b="0" i="0" u="none" strike="noStrike" cap="none" normalizeH="0" baseline="0">
                <a:ln>
                  <a:noFill/>
                </a:ln>
                <a:solidFill>
                  <a:srgbClr val="BCBEC4"/>
                </a:solidFill>
                <a:effectLst/>
                <a:latin typeface="+mj-lt"/>
              </a:rPr>
              <a:t>-pattern&gt;/hello&lt;/url-pattern&gt;</a:t>
            </a:r>
            <a:br>
              <a:rPr kumimoji="0" lang="ko-KR" altLang="ko-KR" sz="1000" b="0" i="0" u="none" strike="noStrike" cap="none" normalizeH="0" baseline="0">
                <a:ln>
                  <a:noFill/>
                </a:ln>
                <a:solidFill>
                  <a:srgbClr val="BCBEC4"/>
                </a:solidFill>
                <a:effectLst/>
                <a:latin typeface="+mj-lt"/>
              </a:rPr>
            </a:br>
            <a:r>
              <a:rPr kumimoji="0" lang="ko-KR" altLang="ko-KR" sz="1000" b="0" i="0" u="none" strike="noStrike" cap="none" normalizeH="0" baseline="0">
                <a:ln>
                  <a:noFill/>
                </a:ln>
                <a:solidFill>
                  <a:srgbClr val="BCBEC4"/>
                </a:solidFill>
                <a:effectLst/>
                <a:latin typeface="+mj-lt"/>
              </a:rPr>
              <a:t>    &lt;/servlet-mapping&gt;</a:t>
            </a:r>
            <a:br>
              <a:rPr kumimoji="0" lang="ko-KR" altLang="ko-KR" sz="1000" b="0" i="0" u="none" strike="noStrike" cap="none" normalizeH="0" baseline="0">
                <a:ln>
                  <a:noFill/>
                </a:ln>
                <a:solidFill>
                  <a:srgbClr val="BCBEC4"/>
                </a:solidFill>
                <a:effectLst/>
                <a:latin typeface="+mj-lt"/>
              </a:rPr>
            </a:br>
            <a:r>
              <a:rPr kumimoji="0" lang="ko-KR" altLang="ko-KR" sz="1000" b="0" i="0" u="none" strike="noStrike" cap="none" normalizeH="0" baseline="0">
                <a:ln>
                  <a:noFill/>
                </a:ln>
                <a:solidFill>
                  <a:srgbClr val="BCBEC4"/>
                </a:solidFill>
                <a:effectLst/>
                <a:latin typeface="+mj-lt"/>
              </a:rPr>
              <a:t>&lt;/web-app&gt;</a:t>
            </a:r>
            <a:endParaRPr kumimoji="0" lang="ko-KR" altLang="ko-KR" sz="1000" b="0" i="0" u="none" strike="noStrike" cap="none" normalizeH="0" baseline="0">
              <a:ln>
                <a:noFill/>
              </a:ln>
              <a:solidFill>
                <a:schemeClr val="tx1"/>
              </a:solidFill>
              <a:effectLst/>
              <a:latin typeface="+mj-lt"/>
            </a:endParaRPr>
          </a:p>
        </p:txBody>
      </p:sp>
      <p:sp>
        <p:nvSpPr>
          <p:cNvPr id="53" name="TextBox 52">
            <a:extLst>
              <a:ext uri="{FF2B5EF4-FFF2-40B4-BE49-F238E27FC236}">
                <a16:creationId xmlns:a16="http://schemas.microsoft.com/office/drawing/2014/main" id="{7FA66DD9-6AC0-4C01-AB0F-E9EE083F4A67}"/>
              </a:ext>
            </a:extLst>
          </p:cNvPr>
          <p:cNvSpPr txBox="1"/>
          <p:nvPr/>
        </p:nvSpPr>
        <p:spPr>
          <a:xfrm>
            <a:off x="8374394" y="1045969"/>
            <a:ext cx="2183575" cy="307777"/>
          </a:xfrm>
          <a:prstGeom prst="rect">
            <a:avLst/>
          </a:prstGeom>
          <a:noFill/>
        </p:spPr>
        <p:txBody>
          <a:bodyPr wrap="square">
            <a:spAutoFit/>
          </a:bodyPr>
          <a:lstStyle/>
          <a:p>
            <a:r>
              <a:rPr lang="en-US" altLang="ko-KR" sz="1400">
                <a:latin typeface="+mj-lt"/>
                <a:ea typeface="나눔바른고딕" panose="020B0603020101020101"/>
              </a:rPr>
              <a:t>HelloWorldServlet.java</a:t>
            </a:r>
            <a:endParaRPr lang="ko-KR" altLang="en-US" sz="1400">
              <a:latin typeface="+mj-lt"/>
            </a:endParaRPr>
          </a:p>
        </p:txBody>
      </p:sp>
      <p:sp>
        <p:nvSpPr>
          <p:cNvPr id="54" name="TextBox 53">
            <a:extLst>
              <a:ext uri="{FF2B5EF4-FFF2-40B4-BE49-F238E27FC236}">
                <a16:creationId xmlns:a16="http://schemas.microsoft.com/office/drawing/2014/main" id="{BF66F7AB-314B-4ACF-B76F-9FE5BEBAE92F}"/>
              </a:ext>
            </a:extLst>
          </p:cNvPr>
          <p:cNvSpPr txBox="1"/>
          <p:nvPr/>
        </p:nvSpPr>
        <p:spPr>
          <a:xfrm>
            <a:off x="8932466" y="3986142"/>
            <a:ext cx="995237" cy="307777"/>
          </a:xfrm>
          <a:prstGeom prst="rect">
            <a:avLst/>
          </a:prstGeom>
          <a:noFill/>
        </p:spPr>
        <p:txBody>
          <a:bodyPr wrap="square">
            <a:spAutoFit/>
          </a:bodyPr>
          <a:lstStyle/>
          <a:p>
            <a:pPr algn="ctr"/>
            <a:r>
              <a:rPr lang="en-US" altLang="ko-KR" sz="1400">
                <a:latin typeface="+mj-lt"/>
                <a:ea typeface="나눔바른고딕" panose="020B0603020101020101"/>
              </a:rPr>
              <a:t>web.xml</a:t>
            </a:r>
            <a:endParaRPr lang="ko-KR" altLang="en-US" sz="1400">
              <a:latin typeface="+mj-lt"/>
            </a:endParaRPr>
          </a:p>
        </p:txBody>
      </p:sp>
      <p:cxnSp>
        <p:nvCxnSpPr>
          <p:cNvPr id="49" name="직선 화살표 연결선 48">
            <a:extLst>
              <a:ext uri="{FF2B5EF4-FFF2-40B4-BE49-F238E27FC236}">
                <a16:creationId xmlns:a16="http://schemas.microsoft.com/office/drawing/2014/main" id="{9B4CECDE-A9C4-437E-9A6C-7EB8816EFE7D}"/>
              </a:ext>
            </a:extLst>
          </p:cNvPr>
          <p:cNvCxnSpPr>
            <a:cxnSpLocks/>
            <a:stCxn id="15" idx="3"/>
          </p:cNvCxnSpPr>
          <p:nvPr/>
        </p:nvCxnSpPr>
        <p:spPr>
          <a:xfrm>
            <a:off x="6243838" y="2392402"/>
            <a:ext cx="768170" cy="0"/>
          </a:xfrm>
          <a:prstGeom prst="straightConnector1">
            <a:avLst/>
          </a:prstGeom>
          <a:ln w="1905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CBEE7B32-C533-4568-A2D3-953FDBCD6407}"/>
              </a:ext>
            </a:extLst>
          </p:cNvPr>
          <p:cNvSpPr txBox="1"/>
          <p:nvPr/>
        </p:nvSpPr>
        <p:spPr>
          <a:xfrm>
            <a:off x="1560903" y="3467429"/>
            <a:ext cx="1818230" cy="553998"/>
          </a:xfrm>
          <a:prstGeom prst="rect">
            <a:avLst/>
          </a:prstGeom>
          <a:solidFill>
            <a:schemeClr val="bg2"/>
          </a:solidFill>
          <a:ln w="6350">
            <a:solidFill>
              <a:schemeClr val="bg1">
                <a:lumMod val="75000"/>
              </a:schemeClr>
            </a:solidFill>
          </a:ln>
        </p:spPr>
        <p:txBody>
          <a:bodyPr wrap="square">
            <a:spAutoFit/>
          </a:bodyPr>
          <a:lstStyle/>
          <a:p>
            <a:r>
              <a:rPr lang="en-US" altLang="ko-KR" sz="1000">
                <a:latin typeface="+mj-lt"/>
              </a:rPr>
              <a:t>&lt;html&gt;&lt;body&gt;</a:t>
            </a:r>
          </a:p>
          <a:p>
            <a:r>
              <a:rPr lang="en-US" altLang="ko-KR" sz="1000">
                <a:latin typeface="+mj-lt"/>
              </a:rPr>
              <a:t>   &lt;h1&gt;Hello, World!&lt;/h1&gt;</a:t>
            </a:r>
          </a:p>
          <a:p>
            <a:r>
              <a:rPr lang="en-US" altLang="ko-KR" sz="1000">
                <a:latin typeface="+mj-lt"/>
              </a:rPr>
              <a:t>&lt;/body&gt;&lt;/html&gt;</a:t>
            </a:r>
            <a:endParaRPr lang="ko-KR" altLang="en-US" sz="1000">
              <a:latin typeface="+mj-lt"/>
            </a:endParaRPr>
          </a:p>
        </p:txBody>
      </p:sp>
      <p:sp>
        <p:nvSpPr>
          <p:cNvPr id="24" name="왼쪽 중괄호 23">
            <a:extLst>
              <a:ext uri="{FF2B5EF4-FFF2-40B4-BE49-F238E27FC236}">
                <a16:creationId xmlns:a16="http://schemas.microsoft.com/office/drawing/2014/main" id="{E958ED30-AD7F-4176-A0E3-5645B8E3D861}"/>
              </a:ext>
            </a:extLst>
          </p:cNvPr>
          <p:cNvSpPr/>
          <p:nvPr/>
        </p:nvSpPr>
        <p:spPr>
          <a:xfrm flipH="1">
            <a:off x="9915210" y="1941404"/>
            <a:ext cx="196998" cy="1145294"/>
          </a:xfrm>
          <a:prstGeom prst="leftBrace">
            <a:avLst>
              <a:gd name="adj1" fmla="val 43117"/>
              <a:gd name="adj2" fmla="val 48130"/>
            </a:avLst>
          </a:prstGeom>
          <a:ln w="19050">
            <a:solidFill>
              <a:srgbClr val="FFFF00"/>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latin typeface="+mj-lt"/>
            </a:endParaRPr>
          </a:p>
        </p:txBody>
      </p:sp>
      <p:sp>
        <p:nvSpPr>
          <p:cNvPr id="25" name="TextBox 24">
            <a:extLst>
              <a:ext uri="{FF2B5EF4-FFF2-40B4-BE49-F238E27FC236}">
                <a16:creationId xmlns:a16="http://schemas.microsoft.com/office/drawing/2014/main" id="{6FF4D8CC-46EF-4FC0-A3E6-740DBA0224FA}"/>
              </a:ext>
            </a:extLst>
          </p:cNvPr>
          <p:cNvSpPr txBox="1"/>
          <p:nvPr/>
        </p:nvSpPr>
        <p:spPr>
          <a:xfrm>
            <a:off x="10195335" y="2390940"/>
            <a:ext cx="1502403" cy="246221"/>
          </a:xfrm>
          <a:prstGeom prst="rect">
            <a:avLst/>
          </a:prstGeom>
          <a:noFill/>
        </p:spPr>
        <p:txBody>
          <a:bodyPr wrap="square">
            <a:spAutoFit/>
          </a:bodyPr>
          <a:lstStyle/>
          <a:p>
            <a:pPr algn="ctr"/>
            <a:r>
              <a:rPr lang="ko-KR" altLang="en-US" sz="1000" b="1">
                <a:solidFill>
                  <a:srgbClr val="FFFF00"/>
                </a:solidFill>
                <a:latin typeface="+mj-lt"/>
                <a:ea typeface="나눔바른고딕" panose="020B0603020101020101"/>
              </a:rPr>
              <a:t>응답 본문을 직접 작성</a:t>
            </a:r>
            <a:endParaRPr lang="ko-KR" altLang="en-US" sz="1000">
              <a:solidFill>
                <a:srgbClr val="FFFF00"/>
              </a:solidFill>
              <a:latin typeface="+mj-lt"/>
            </a:endParaRPr>
          </a:p>
        </p:txBody>
      </p:sp>
      <p:cxnSp>
        <p:nvCxnSpPr>
          <p:cNvPr id="8" name="연결선: 구부러짐 7">
            <a:extLst>
              <a:ext uri="{FF2B5EF4-FFF2-40B4-BE49-F238E27FC236}">
                <a16:creationId xmlns:a16="http://schemas.microsoft.com/office/drawing/2014/main" id="{A10D8862-A26E-4B0A-9AAF-94894C04F92F}"/>
              </a:ext>
            </a:extLst>
          </p:cNvPr>
          <p:cNvCxnSpPr>
            <a:cxnSpLocks/>
            <a:stCxn id="10" idx="2"/>
            <a:endCxn id="44" idx="1"/>
          </p:cNvCxnSpPr>
          <p:nvPr/>
        </p:nvCxnSpPr>
        <p:spPr>
          <a:xfrm rot="16200000" flipH="1">
            <a:off x="5667701" y="3307702"/>
            <a:ext cx="1951058" cy="2442046"/>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DD569ADB-E476-4C89-BFB5-7286056FE3ED}"/>
              </a:ext>
            </a:extLst>
          </p:cNvPr>
          <p:cNvSpPr txBox="1"/>
          <p:nvPr/>
        </p:nvSpPr>
        <p:spPr>
          <a:xfrm>
            <a:off x="5900596" y="4468741"/>
            <a:ext cx="1498607" cy="246221"/>
          </a:xfrm>
          <a:prstGeom prst="rect">
            <a:avLst/>
          </a:prstGeom>
          <a:noFill/>
        </p:spPr>
        <p:txBody>
          <a:bodyPr wrap="square">
            <a:spAutoFit/>
          </a:bodyPr>
          <a:lstStyle/>
          <a:p>
            <a:r>
              <a:rPr lang="ko-KR" altLang="en-US" sz="1000" b="1">
                <a:latin typeface="+mj-lt"/>
              </a:rPr>
              <a:t>설정 파일 초기화 작업</a:t>
            </a:r>
          </a:p>
        </p:txBody>
      </p:sp>
      <p:sp>
        <p:nvSpPr>
          <p:cNvPr id="27" name="TextBox 26">
            <a:extLst>
              <a:ext uri="{FF2B5EF4-FFF2-40B4-BE49-F238E27FC236}">
                <a16:creationId xmlns:a16="http://schemas.microsoft.com/office/drawing/2014/main" id="{153663C1-7D60-4815-B853-09E979424DD7}"/>
              </a:ext>
            </a:extLst>
          </p:cNvPr>
          <p:cNvSpPr txBox="1"/>
          <p:nvPr/>
        </p:nvSpPr>
        <p:spPr>
          <a:xfrm>
            <a:off x="7071428" y="3545312"/>
            <a:ext cx="4789505" cy="276999"/>
          </a:xfrm>
          <a:prstGeom prst="rect">
            <a:avLst/>
          </a:prstGeom>
          <a:noFill/>
        </p:spPr>
        <p:txBody>
          <a:bodyPr wrap="square">
            <a:spAutoFit/>
          </a:bodyPr>
          <a:lstStyle/>
          <a:p>
            <a:r>
              <a:rPr lang="ko-KR" altLang="en-US" sz="1200" i="1">
                <a:solidFill>
                  <a:srgbClr val="FF0000"/>
                </a:solidFill>
                <a:latin typeface="+mj-lt"/>
              </a:rPr>
              <a:t>서비스단에서 화면과 비즈니스 로직 처리를 모두 담당하고 있음</a:t>
            </a:r>
            <a:r>
              <a:rPr lang="en-US" altLang="ko-KR" sz="1200" i="1">
                <a:solidFill>
                  <a:srgbClr val="FF0000"/>
                </a:solidFill>
                <a:latin typeface="+mj-lt"/>
              </a:rPr>
              <a:t>!!</a:t>
            </a:r>
            <a:endParaRPr lang="ko-KR" altLang="en-US" sz="1200" i="1">
              <a:solidFill>
                <a:srgbClr val="FF0000"/>
              </a:solidFill>
              <a:latin typeface="+mj-lt"/>
            </a:endParaRPr>
          </a:p>
        </p:txBody>
      </p:sp>
      <p:sp>
        <p:nvSpPr>
          <p:cNvPr id="17" name="TextBox 16">
            <a:extLst>
              <a:ext uri="{FF2B5EF4-FFF2-40B4-BE49-F238E27FC236}">
                <a16:creationId xmlns:a16="http://schemas.microsoft.com/office/drawing/2014/main" id="{85F89B3D-702C-CE2B-EFA5-8818ADE67FEF}"/>
              </a:ext>
            </a:extLst>
          </p:cNvPr>
          <p:cNvSpPr txBox="1"/>
          <p:nvPr/>
        </p:nvSpPr>
        <p:spPr>
          <a:xfrm>
            <a:off x="4895572" y="948842"/>
            <a:ext cx="969645" cy="369332"/>
          </a:xfrm>
          <a:prstGeom prst="rect">
            <a:avLst/>
          </a:prstGeom>
          <a:noFill/>
        </p:spPr>
        <p:txBody>
          <a:bodyPr wrap="square">
            <a:spAutoFit/>
          </a:bodyPr>
          <a:lstStyle/>
          <a:p>
            <a:pPr algn="ctr"/>
            <a:r>
              <a:rPr lang="en-US" altLang="ko-KR">
                <a:latin typeface="+mj-lt"/>
                <a:ea typeface="나눔바른고딕" panose="020B0603020101020101" pitchFamily="50" charset="-127"/>
              </a:rPr>
              <a:t>WAS</a:t>
            </a:r>
            <a:endParaRPr lang="ko-KR" altLang="en-US">
              <a:latin typeface="+mj-lt"/>
            </a:endParaRPr>
          </a:p>
        </p:txBody>
      </p:sp>
      <p:sp>
        <p:nvSpPr>
          <p:cNvPr id="5" name="직사각형 4">
            <a:extLst>
              <a:ext uri="{FF2B5EF4-FFF2-40B4-BE49-F238E27FC236}">
                <a16:creationId xmlns:a16="http://schemas.microsoft.com/office/drawing/2014/main" id="{F506B9B2-BAB6-7A2C-B7E4-F513C953CAF8}"/>
              </a:ext>
            </a:extLst>
          </p:cNvPr>
          <p:cNvSpPr/>
          <p:nvPr/>
        </p:nvSpPr>
        <p:spPr>
          <a:xfrm>
            <a:off x="403092" y="1354447"/>
            <a:ext cx="628862" cy="2198748"/>
          </a:xfrm>
          <a:prstGeom prst="rect">
            <a:avLst/>
          </a:prstGeom>
          <a:solidFill>
            <a:schemeClr val="accent5">
              <a:lumMod val="20000"/>
              <a:lumOff val="80000"/>
            </a:schemeClr>
          </a:solidFill>
          <a:ln w="2857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sz="1200">
              <a:latin typeface="+mj-lt"/>
            </a:endParaRPr>
          </a:p>
        </p:txBody>
      </p:sp>
      <p:sp>
        <p:nvSpPr>
          <p:cNvPr id="6" name="TextBox 5">
            <a:extLst>
              <a:ext uri="{FF2B5EF4-FFF2-40B4-BE49-F238E27FC236}">
                <a16:creationId xmlns:a16="http://schemas.microsoft.com/office/drawing/2014/main" id="{4DB0C572-44B6-37F1-8734-4EC3ACD96F2A}"/>
              </a:ext>
            </a:extLst>
          </p:cNvPr>
          <p:cNvSpPr txBox="1"/>
          <p:nvPr/>
        </p:nvSpPr>
        <p:spPr>
          <a:xfrm>
            <a:off x="430823" y="1081849"/>
            <a:ext cx="580620" cy="276999"/>
          </a:xfrm>
          <a:prstGeom prst="rect">
            <a:avLst/>
          </a:prstGeom>
          <a:noFill/>
        </p:spPr>
        <p:txBody>
          <a:bodyPr wrap="square">
            <a:spAutoFit/>
          </a:bodyPr>
          <a:lstStyle/>
          <a:p>
            <a:r>
              <a:rPr lang="en-US" altLang="ko-KR" sz="1200">
                <a:latin typeface="+mj-lt"/>
                <a:ea typeface="나눔바른고딕" panose="020B0603020101020101" pitchFamily="50" charset="-127"/>
              </a:rPr>
              <a:t>client</a:t>
            </a:r>
            <a:endParaRPr lang="ko-KR" altLang="en-US" sz="1200">
              <a:latin typeface="+mj-lt"/>
            </a:endParaRPr>
          </a:p>
        </p:txBody>
      </p:sp>
      <p:cxnSp>
        <p:nvCxnSpPr>
          <p:cNvPr id="11" name="직선 화살표 연결선 10">
            <a:extLst>
              <a:ext uri="{FF2B5EF4-FFF2-40B4-BE49-F238E27FC236}">
                <a16:creationId xmlns:a16="http://schemas.microsoft.com/office/drawing/2014/main" id="{9DAB7C32-EC0C-4DD8-2E7C-E1D49483C875}"/>
              </a:ext>
            </a:extLst>
          </p:cNvPr>
          <p:cNvCxnSpPr>
            <a:cxnSpLocks/>
          </p:cNvCxnSpPr>
          <p:nvPr/>
        </p:nvCxnSpPr>
        <p:spPr>
          <a:xfrm flipH="1">
            <a:off x="1017567" y="2716711"/>
            <a:ext cx="321390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E3D69CAD-2464-727D-B6DA-A2E0BA019054}"/>
              </a:ext>
            </a:extLst>
          </p:cNvPr>
          <p:cNvSpPr txBox="1"/>
          <p:nvPr/>
        </p:nvSpPr>
        <p:spPr>
          <a:xfrm>
            <a:off x="347223" y="2206822"/>
            <a:ext cx="740966" cy="276999"/>
          </a:xfrm>
          <a:prstGeom prst="rect">
            <a:avLst/>
          </a:prstGeom>
          <a:noFill/>
        </p:spPr>
        <p:txBody>
          <a:bodyPr wrap="square">
            <a:spAutoFit/>
          </a:bodyPr>
          <a:lstStyle/>
          <a:p>
            <a:r>
              <a:rPr lang="en-US" altLang="ko-KR" sz="1200">
                <a:latin typeface="+mj-lt"/>
                <a:ea typeface="나눔바른고딕" panose="020B0603020101020101" pitchFamily="50" charset="-127"/>
              </a:rPr>
              <a:t>broswer</a:t>
            </a:r>
            <a:endParaRPr lang="ko-KR" altLang="en-US" sz="1200">
              <a:latin typeface="+mj-lt"/>
            </a:endParaRPr>
          </a:p>
        </p:txBody>
      </p:sp>
    </p:spTree>
    <p:extLst>
      <p:ext uri="{BB962C8B-B14F-4D97-AF65-F5344CB8AC3E}">
        <p14:creationId xmlns:p14="http://schemas.microsoft.com/office/powerpoint/2010/main" val="61144703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A69669-2CE2-1CD4-CBC0-5949D7F23B40}"/>
            </a:ext>
          </a:extLst>
        </p:cNvPr>
        <p:cNvGrpSpPr/>
        <p:nvPr/>
      </p:nvGrpSpPr>
      <p:grpSpPr>
        <a:xfrm>
          <a:off x="0" y="0"/>
          <a:ext cx="0" cy="0"/>
          <a:chOff x="0" y="0"/>
          <a:chExt cx="0" cy="0"/>
        </a:xfrm>
      </p:grpSpPr>
      <p:sp>
        <p:nvSpPr>
          <p:cNvPr id="73" name="직사각형 72">
            <a:extLst>
              <a:ext uri="{FF2B5EF4-FFF2-40B4-BE49-F238E27FC236}">
                <a16:creationId xmlns:a16="http://schemas.microsoft.com/office/drawing/2014/main" id="{E94CDE47-B109-48E3-F21A-A15AAD34F2A6}"/>
              </a:ext>
            </a:extLst>
          </p:cNvPr>
          <p:cNvSpPr/>
          <p:nvPr/>
        </p:nvSpPr>
        <p:spPr>
          <a:xfrm>
            <a:off x="370207" y="627229"/>
            <a:ext cx="11697467" cy="1164614"/>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mn-ea"/>
              </a:rPr>
              <a:t>HandlerMapping </a:t>
            </a:r>
            <a:r>
              <a:rPr lang="ko-KR" altLang="en-US" sz="1200">
                <a:latin typeface="+mn-ea"/>
              </a:rPr>
              <a:t>은 요청 </a:t>
            </a:r>
            <a:r>
              <a:rPr lang="en-US" altLang="ko-KR" sz="1200">
                <a:latin typeface="+mn-ea"/>
              </a:rPr>
              <a:t>URL</a:t>
            </a:r>
            <a:r>
              <a:rPr lang="ko-KR" altLang="en-US" sz="1200">
                <a:latin typeface="+mn-ea"/>
              </a:rPr>
              <a:t>과 이를 처리할 핸들러</a:t>
            </a:r>
            <a:r>
              <a:rPr lang="en-US" altLang="ko-KR" sz="1200">
                <a:latin typeface="+mn-ea"/>
              </a:rPr>
              <a:t>(Handler, </a:t>
            </a:r>
            <a:r>
              <a:rPr lang="ko-KR" altLang="en-US" sz="1200">
                <a:latin typeface="+mn-ea"/>
              </a:rPr>
              <a:t>일반적으로 </a:t>
            </a:r>
            <a:r>
              <a:rPr lang="en-US" altLang="ko-KR" sz="1200">
                <a:latin typeface="+mn-ea"/>
              </a:rPr>
              <a:t>Controller)</a:t>
            </a:r>
            <a:r>
              <a:rPr lang="ko-KR" altLang="en-US" sz="1200">
                <a:latin typeface="+mn-ea"/>
              </a:rPr>
              <a:t>를 매핑하는 인터페이스이다</a:t>
            </a:r>
            <a:endParaRPr lang="en-US" altLang="ko-KR" sz="1200">
              <a:latin typeface="+mn-ea"/>
            </a:endParaRPr>
          </a:p>
          <a:p>
            <a:pPr marL="171450" indent="-171450">
              <a:lnSpc>
                <a:spcPct val="150000"/>
              </a:lnSpc>
              <a:buFont typeface="Arial" panose="020B0604020202020204" pitchFamily="34" charset="0"/>
              <a:buChar char="•"/>
            </a:pPr>
            <a:r>
              <a:rPr lang="ko-KR" altLang="en-US" sz="1200"/>
              <a:t>클라이언트 요청이 들어오면</a:t>
            </a:r>
            <a:r>
              <a:rPr lang="en-US" altLang="ko-KR" sz="1200"/>
              <a:t> DispatcherServlet </a:t>
            </a:r>
            <a:r>
              <a:rPr lang="ko-KR" altLang="en-US" sz="1200"/>
              <a:t>은 등록된 모든 </a:t>
            </a:r>
            <a:r>
              <a:rPr lang="en-US" altLang="ko-KR" sz="1200"/>
              <a:t>HandlerMapping </a:t>
            </a:r>
            <a:r>
              <a:rPr lang="ko-KR" altLang="en-US" sz="1200"/>
              <a:t>구현체를 탐색하여 적합한 핸들러를 찾아 반환하고 이후 적절한 </a:t>
            </a:r>
            <a:r>
              <a:rPr lang="en-US" altLang="ko-KR" sz="1200">
                <a:latin typeface="+mn-ea"/>
              </a:rPr>
              <a:t>HandlerAdapter </a:t>
            </a:r>
            <a:r>
              <a:rPr lang="ko-KR" altLang="en-US" sz="1200">
                <a:latin typeface="+mn-ea"/>
              </a:rPr>
              <a:t>를 통해 실행한다</a:t>
            </a:r>
            <a:endParaRPr lang="en-US" altLang="ko-KR" sz="1200">
              <a:latin typeface="+mn-ea"/>
            </a:endParaRPr>
          </a:p>
          <a:p>
            <a:pPr marL="171450" indent="-171450">
              <a:lnSpc>
                <a:spcPct val="150000"/>
              </a:lnSpc>
              <a:buFont typeface="Arial" panose="020B0604020202020204" pitchFamily="34" charset="0"/>
              <a:buChar char="•"/>
            </a:pPr>
            <a:r>
              <a:rPr lang="en-US" altLang="ko-KR" sz="1200">
                <a:latin typeface="+mn-ea"/>
              </a:rPr>
              <a:t>HandlerMapping </a:t>
            </a:r>
            <a:r>
              <a:rPr lang="ko-KR" altLang="en-US" sz="1200">
                <a:latin typeface="+mn-ea"/>
              </a:rPr>
              <a:t>은 핸들러를 검색해서 찾는 역할만 할 뿐 핸들러를 실행하지는 않는다</a:t>
            </a:r>
            <a:r>
              <a:rPr lang="en-US" altLang="ko-KR" sz="1200">
                <a:latin typeface="+mn-ea"/>
              </a:rPr>
              <a:t>. </a:t>
            </a:r>
            <a:r>
              <a:rPr lang="ko-KR" altLang="en-US" sz="1200">
                <a:latin typeface="+mn-ea"/>
              </a:rPr>
              <a:t>핸들러 실행은 </a:t>
            </a:r>
            <a:r>
              <a:rPr lang="en-US" altLang="ko-KR" sz="1200">
                <a:latin typeface="+mn-ea"/>
              </a:rPr>
              <a:t>HandlerAdapter </a:t>
            </a:r>
            <a:r>
              <a:rPr lang="ko-KR" altLang="en-US" sz="1200">
                <a:latin typeface="+mn-ea"/>
              </a:rPr>
              <a:t>가 담당한다</a:t>
            </a:r>
            <a:endParaRPr lang="en-US" altLang="ko-KR" sz="1200">
              <a:latin typeface="+mn-ea"/>
            </a:endParaRPr>
          </a:p>
        </p:txBody>
      </p:sp>
      <p:sp>
        <p:nvSpPr>
          <p:cNvPr id="74" name="직사각형 73">
            <a:extLst>
              <a:ext uri="{FF2B5EF4-FFF2-40B4-BE49-F238E27FC236}">
                <a16:creationId xmlns:a16="http://schemas.microsoft.com/office/drawing/2014/main" id="{5EE90E3C-5E3C-2BD4-FFC6-E78A0A93DA19}"/>
              </a:ext>
            </a:extLst>
          </p:cNvPr>
          <p:cNvSpPr/>
          <p:nvPr/>
        </p:nvSpPr>
        <p:spPr>
          <a:xfrm>
            <a:off x="198756" y="202792"/>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sp>
        <p:nvSpPr>
          <p:cNvPr id="2" name="직사각형 1">
            <a:extLst>
              <a:ext uri="{FF2B5EF4-FFF2-40B4-BE49-F238E27FC236}">
                <a16:creationId xmlns:a16="http://schemas.microsoft.com/office/drawing/2014/main" id="{ADC13435-B412-AA58-F065-AD107C18378B}"/>
              </a:ext>
            </a:extLst>
          </p:cNvPr>
          <p:cNvSpPr/>
          <p:nvPr/>
        </p:nvSpPr>
        <p:spPr>
          <a:xfrm>
            <a:off x="198756" y="2108947"/>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구조</a:t>
            </a:r>
          </a:p>
        </p:txBody>
      </p:sp>
      <p:sp>
        <p:nvSpPr>
          <p:cNvPr id="7" name="직사각형 6">
            <a:extLst>
              <a:ext uri="{FF2B5EF4-FFF2-40B4-BE49-F238E27FC236}">
                <a16:creationId xmlns:a16="http://schemas.microsoft.com/office/drawing/2014/main" id="{4FA88438-6F49-53F8-BB24-CB32605196D5}"/>
              </a:ext>
            </a:extLst>
          </p:cNvPr>
          <p:cNvSpPr/>
          <p:nvPr/>
        </p:nvSpPr>
        <p:spPr>
          <a:xfrm>
            <a:off x="450182" y="3652854"/>
            <a:ext cx="8851999" cy="2826608"/>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b="1">
                <a:latin typeface="+mn-ea"/>
              </a:rPr>
              <a:t>BeanNameUrlHandlerMapping</a:t>
            </a:r>
          </a:p>
          <a:p>
            <a:pPr marL="628650" lvl="1" indent="-171450">
              <a:lnSpc>
                <a:spcPct val="150000"/>
              </a:lnSpc>
              <a:buFont typeface="Arial" panose="020B0604020202020204" pitchFamily="34" charset="0"/>
              <a:buChar char="•"/>
            </a:pPr>
            <a:r>
              <a:rPr lang="en-US" altLang="ko-KR" sz="1200">
                <a:latin typeface="+mn-ea"/>
              </a:rPr>
              <a:t>Bean </a:t>
            </a:r>
            <a:r>
              <a:rPr lang="ko-KR" altLang="en-US" sz="1200">
                <a:latin typeface="+mn-ea"/>
              </a:rPr>
              <a:t>이름을 </a:t>
            </a:r>
            <a:r>
              <a:rPr lang="en-US" altLang="ko-KR" sz="1200">
                <a:latin typeface="+mn-ea"/>
              </a:rPr>
              <a:t>URL</a:t>
            </a:r>
            <a:r>
              <a:rPr lang="ko-KR" altLang="en-US" sz="1200">
                <a:latin typeface="+mn-ea"/>
              </a:rPr>
              <a:t>로 매핑합니다</a:t>
            </a:r>
            <a:r>
              <a:rPr lang="en-US" altLang="ko-KR" sz="1200">
                <a:latin typeface="+mn-ea"/>
              </a:rPr>
              <a:t>.</a:t>
            </a:r>
          </a:p>
          <a:p>
            <a:pPr marL="628650" lvl="1" indent="-171450">
              <a:lnSpc>
                <a:spcPct val="150000"/>
              </a:lnSpc>
              <a:buFont typeface="Arial" panose="020B0604020202020204" pitchFamily="34" charset="0"/>
              <a:buChar char="•"/>
            </a:pPr>
            <a:r>
              <a:rPr lang="ko-KR" altLang="en-US" sz="1200">
                <a:latin typeface="+mn-ea"/>
              </a:rPr>
              <a:t>현재는 잘 사용되지 않는 이전 방식이다</a:t>
            </a:r>
            <a:endParaRPr lang="en-US" altLang="ko-KR" sz="1200">
              <a:latin typeface="+mn-ea"/>
            </a:endParaRPr>
          </a:p>
          <a:p>
            <a:pPr marL="628650" lvl="1" indent="-171450">
              <a:lnSpc>
                <a:spcPct val="150000"/>
              </a:lnSpc>
              <a:buFont typeface="Arial" panose="020B0604020202020204" pitchFamily="34" charset="0"/>
              <a:buChar char="•"/>
            </a:pPr>
            <a:endParaRPr lang="en-US" altLang="ko-KR" sz="1200">
              <a:latin typeface="+mn-ea"/>
            </a:endParaRPr>
          </a:p>
          <a:p>
            <a:pPr marL="171450" indent="-171450">
              <a:lnSpc>
                <a:spcPct val="150000"/>
              </a:lnSpc>
              <a:buFont typeface="Arial" panose="020B0604020202020204" pitchFamily="34" charset="0"/>
              <a:buChar char="•"/>
            </a:pPr>
            <a:r>
              <a:rPr lang="en-US" altLang="ko-KR" sz="1200" b="1">
                <a:latin typeface="+mn-ea"/>
              </a:rPr>
              <a:t>RequestMappingHandlerMapping</a:t>
            </a:r>
          </a:p>
          <a:p>
            <a:pPr marL="628650" lvl="1" indent="-171450">
              <a:lnSpc>
                <a:spcPct val="150000"/>
              </a:lnSpc>
              <a:buFont typeface="Arial" panose="020B0604020202020204" pitchFamily="34" charset="0"/>
              <a:buChar char="•"/>
            </a:pPr>
            <a:r>
              <a:rPr lang="ko-KR" altLang="en-US" sz="1200">
                <a:latin typeface="+mn-ea"/>
              </a:rPr>
              <a:t>가장 우선순위가 높고 대부분 이 방식을 사용한다</a:t>
            </a:r>
            <a:endParaRPr lang="en-US" altLang="ko-KR" sz="1200">
              <a:latin typeface="+mn-ea"/>
            </a:endParaRPr>
          </a:p>
          <a:p>
            <a:pPr marL="628650" lvl="1" indent="-171450">
              <a:lnSpc>
                <a:spcPct val="150000"/>
              </a:lnSpc>
              <a:buFont typeface="Arial" panose="020B0604020202020204" pitchFamily="34" charset="0"/>
              <a:buChar char="•"/>
            </a:pPr>
            <a:r>
              <a:rPr lang="en-US" altLang="ko-KR" sz="1200">
                <a:latin typeface="+mn-ea"/>
              </a:rPr>
              <a:t>@RequestMapping </a:t>
            </a:r>
            <a:r>
              <a:rPr lang="ko-KR" altLang="en-US" sz="1200">
                <a:latin typeface="+mn-ea"/>
              </a:rPr>
              <a:t>또는 </a:t>
            </a:r>
            <a:r>
              <a:rPr lang="en-US" altLang="ko-KR" sz="1200">
                <a:latin typeface="+mn-ea"/>
              </a:rPr>
              <a:t>@GetMapping, @PostMapping </a:t>
            </a:r>
            <a:r>
              <a:rPr lang="ko-KR" altLang="en-US" sz="1200">
                <a:latin typeface="+mn-ea"/>
              </a:rPr>
              <a:t>과 같은 애노테이션을 기반으로 </a:t>
            </a:r>
            <a:r>
              <a:rPr lang="en-US" altLang="ko-KR" sz="1200">
                <a:latin typeface="+mn-ea"/>
              </a:rPr>
              <a:t>URL</a:t>
            </a:r>
            <a:r>
              <a:rPr lang="ko-KR" altLang="en-US" sz="1200">
                <a:latin typeface="+mn-ea"/>
              </a:rPr>
              <a:t>과 핸들러를 매핑한다</a:t>
            </a:r>
            <a:endParaRPr lang="en-US" altLang="ko-KR" sz="1200">
              <a:latin typeface="+mn-ea"/>
            </a:endParaRPr>
          </a:p>
          <a:p>
            <a:pPr marL="628650" lvl="1" indent="-171450">
              <a:lnSpc>
                <a:spcPct val="150000"/>
              </a:lnSpc>
              <a:buFont typeface="Arial" panose="020B0604020202020204" pitchFamily="34" charset="0"/>
              <a:buChar char="•"/>
            </a:pPr>
            <a:endParaRPr lang="en-US" altLang="ko-KR" sz="1200">
              <a:latin typeface="+mn-ea"/>
            </a:endParaRPr>
          </a:p>
          <a:p>
            <a:pPr marL="171450" indent="-171450">
              <a:lnSpc>
                <a:spcPct val="150000"/>
              </a:lnSpc>
              <a:buFont typeface="Arial" panose="020B0604020202020204" pitchFamily="34" charset="0"/>
              <a:buChar char="•"/>
            </a:pPr>
            <a:r>
              <a:rPr lang="en-US" altLang="ko-KR" sz="1200" b="1">
                <a:latin typeface="+mn-ea"/>
              </a:rPr>
              <a:t>SimpleUrlHandlerMapping</a:t>
            </a:r>
          </a:p>
          <a:p>
            <a:pPr marL="628650" lvl="1" indent="-171450">
              <a:lnSpc>
                <a:spcPct val="150000"/>
              </a:lnSpc>
              <a:buFont typeface="Arial" panose="020B0604020202020204" pitchFamily="34" charset="0"/>
              <a:buChar char="•"/>
            </a:pPr>
            <a:r>
              <a:rPr lang="ko-KR" altLang="en-US" sz="1200"/>
              <a:t>명시적으로 </a:t>
            </a:r>
            <a:r>
              <a:rPr lang="en-US" altLang="ko-KR" sz="1200"/>
              <a:t>URL </a:t>
            </a:r>
            <a:r>
              <a:rPr lang="ko-KR" altLang="en-US" sz="1200"/>
              <a:t>패턴을 핸들러와 매핑하는 방식으로서 </a:t>
            </a:r>
            <a:r>
              <a:rPr lang="ko-KR" altLang="en-US" sz="1200">
                <a:latin typeface="+mn-ea"/>
              </a:rPr>
              <a:t>간단한 </a:t>
            </a:r>
            <a:r>
              <a:rPr lang="en-US" altLang="ko-KR" sz="1200">
                <a:latin typeface="+mn-ea"/>
              </a:rPr>
              <a:t>URL </a:t>
            </a:r>
            <a:r>
              <a:rPr lang="ko-KR" altLang="en-US" sz="1200">
                <a:latin typeface="+mn-ea"/>
              </a:rPr>
              <a:t>매핑에 사용된다</a:t>
            </a:r>
            <a:r>
              <a:rPr lang="ko-KR" altLang="en-US" sz="1200"/>
              <a:t> </a:t>
            </a:r>
            <a:endParaRPr lang="en-US" altLang="ko-KR" sz="1200"/>
          </a:p>
        </p:txBody>
      </p:sp>
      <p:sp>
        <p:nvSpPr>
          <p:cNvPr id="8" name="모서리가 둥근 직사각형 38">
            <a:extLst>
              <a:ext uri="{FF2B5EF4-FFF2-40B4-BE49-F238E27FC236}">
                <a16:creationId xmlns:a16="http://schemas.microsoft.com/office/drawing/2014/main" id="{C1E0D2AF-C4C0-7B9D-3ADB-A21D9A24D9DF}"/>
              </a:ext>
            </a:extLst>
          </p:cNvPr>
          <p:cNvSpPr/>
          <p:nvPr/>
        </p:nvSpPr>
        <p:spPr>
          <a:xfrm>
            <a:off x="450182" y="2552162"/>
            <a:ext cx="6534149" cy="879216"/>
          </a:xfrm>
          <a:prstGeom prst="roundRect">
            <a:avLst>
              <a:gd name="adj" fmla="val 4789"/>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lnSpc>
                <a:spcPct val="150000"/>
              </a:lnSpc>
              <a:spcBef>
                <a:spcPts val="400"/>
              </a:spcBef>
            </a:pPr>
            <a:r>
              <a:rPr lang="en-US" altLang="ko-KR" sz="1400" b="1">
                <a:solidFill>
                  <a:schemeClr val="bg1"/>
                </a:solidFill>
                <a:latin typeface="나눔고딕" panose="020D0604000000000000" pitchFamily="50" charset="-127"/>
                <a:ea typeface="나눔바른고딕" panose="020B0603020101020101"/>
              </a:rPr>
              <a:t>HandlerMapping</a:t>
            </a:r>
          </a:p>
          <a:p>
            <a:pPr algn="ctr">
              <a:lnSpc>
                <a:spcPct val="150000"/>
              </a:lnSpc>
              <a:spcBef>
                <a:spcPts val="400"/>
              </a:spcBef>
            </a:pPr>
            <a:r>
              <a:rPr lang="en-US" altLang="ko-KR" sz="1200">
                <a:solidFill>
                  <a:srgbClr val="BCBEC4"/>
                </a:solidFill>
                <a:effectLst/>
                <a:highlight>
                  <a:srgbClr val="1E1F22"/>
                </a:highlight>
              </a:rPr>
              <a:t>HandlerExecutionChain </a:t>
            </a:r>
            <a:r>
              <a:rPr lang="en-US" altLang="ko-KR" sz="1200" b="1">
                <a:solidFill>
                  <a:srgbClr val="56A8F5"/>
                </a:solidFill>
                <a:effectLst/>
                <a:highlight>
                  <a:srgbClr val="1E1F22"/>
                </a:highlight>
              </a:rPr>
              <a:t>getHandler</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HttpServletRequest request</a:t>
            </a:r>
            <a:r>
              <a:rPr lang="en-US" altLang="ko-KR" sz="1200">
                <a:solidFill>
                  <a:srgbClr val="E8BA36"/>
                </a:solidFill>
                <a:effectLst/>
                <a:highlight>
                  <a:srgbClr val="1E1F22"/>
                </a:highlight>
              </a:rPr>
              <a:t>) </a:t>
            </a:r>
            <a:r>
              <a:rPr lang="en-US" altLang="ko-KR" sz="1200">
                <a:solidFill>
                  <a:srgbClr val="CF8E6D"/>
                </a:solidFill>
                <a:effectLst/>
                <a:highlight>
                  <a:srgbClr val="1E1F22"/>
                </a:highlight>
              </a:rPr>
              <a:t>throws </a:t>
            </a:r>
            <a:r>
              <a:rPr lang="en-US" altLang="ko-KR" sz="1200">
                <a:solidFill>
                  <a:srgbClr val="BCBEC4"/>
                </a:solidFill>
                <a:effectLst/>
                <a:highlight>
                  <a:srgbClr val="1E1F22"/>
                </a:highlight>
              </a:rPr>
              <a:t>Exception</a:t>
            </a:r>
          </a:p>
        </p:txBody>
      </p:sp>
    </p:spTree>
    <p:extLst>
      <p:ext uri="{BB962C8B-B14F-4D97-AF65-F5344CB8AC3E}">
        <p14:creationId xmlns:p14="http://schemas.microsoft.com/office/powerpoint/2010/main" val="265326413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5EC0CB-3546-6002-43AC-0A637F9B9843}"/>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C72B3CFE-AA51-1971-A0F3-C84FAF955800}"/>
              </a:ext>
            </a:extLst>
          </p:cNvPr>
          <p:cNvSpPr/>
          <p:nvPr/>
        </p:nvSpPr>
        <p:spPr>
          <a:xfrm>
            <a:off x="198756" y="202792"/>
            <a:ext cx="3416320"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HandlerMapping </a:t>
            </a:r>
            <a:r>
              <a:rPr lang="ko-KR" altLang="en-US" b="1">
                <a:solidFill>
                  <a:schemeClr val="accent1">
                    <a:lumMod val="75000"/>
                  </a:schemeClr>
                </a:solidFill>
                <a:latin typeface="+mn-ea"/>
              </a:rPr>
              <a:t>설계 의도</a:t>
            </a:r>
          </a:p>
        </p:txBody>
      </p:sp>
      <p:grpSp>
        <p:nvGrpSpPr>
          <p:cNvPr id="5" name="그룹 4">
            <a:extLst>
              <a:ext uri="{FF2B5EF4-FFF2-40B4-BE49-F238E27FC236}">
                <a16:creationId xmlns:a16="http://schemas.microsoft.com/office/drawing/2014/main" id="{7A846F70-C13A-2C38-16C4-C6AC046DD2FF}"/>
              </a:ext>
            </a:extLst>
          </p:cNvPr>
          <p:cNvGrpSpPr/>
          <p:nvPr/>
        </p:nvGrpSpPr>
        <p:grpSpPr>
          <a:xfrm>
            <a:off x="3833920" y="1561964"/>
            <a:ext cx="685800" cy="685800"/>
            <a:chOff x="1024551" y="978428"/>
            <a:chExt cx="685800" cy="685800"/>
          </a:xfrm>
        </p:grpSpPr>
        <p:sp>
          <p:nvSpPr>
            <p:cNvPr id="2" name="타원 1">
              <a:extLst>
                <a:ext uri="{FF2B5EF4-FFF2-40B4-BE49-F238E27FC236}">
                  <a16:creationId xmlns:a16="http://schemas.microsoft.com/office/drawing/2014/main" id="{B479E88F-3AA6-69D0-7337-A01C186E9DCF}"/>
                </a:ext>
              </a:extLst>
            </p:cNvPr>
            <p:cNvSpPr/>
            <p:nvPr/>
          </p:nvSpPr>
          <p:spPr>
            <a:xfrm>
              <a:off x="1024551" y="978428"/>
              <a:ext cx="685800" cy="6858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ko-KR" altLang="en-US">
                <a:latin typeface="+mj-lt"/>
              </a:endParaRPr>
            </a:p>
          </p:txBody>
        </p:sp>
        <p:sp>
          <p:nvSpPr>
            <p:cNvPr id="3" name="직사각형 2">
              <a:extLst>
                <a:ext uri="{FF2B5EF4-FFF2-40B4-BE49-F238E27FC236}">
                  <a16:creationId xmlns:a16="http://schemas.microsoft.com/office/drawing/2014/main" id="{B78B9868-349E-B576-C7EC-9A16A241631E}"/>
                </a:ext>
              </a:extLst>
            </p:cNvPr>
            <p:cNvSpPr/>
            <p:nvPr/>
          </p:nvSpPr>
          <p:spPr>
            <a:xfrm>
              <a:off x="1060015" y="1184080"/>
              <a:ext cx="603050" cy="276999"/>
            </a:xfrm>
            <a:prstGeom prst="rect">
              <a:avLst/>
            </a:prstGeom>
          </p:spPr>
          <p:txBody>
            <a:bodyPr wrap="none">
              <a:spAutoFit/>
            </a:bodyPr>
            <a:lstStyle/>
            <a:p>
              <a:r>
                <a:rPr lang="en-US" altLang="ko-KR" sz="1200" b="1">
                  <a:latin typeface="+mj-lt"/>
                </a:rPr>
                <a:t>Client</a:t>
              </a:r>
              <a:endParaRPr lang="ko-KR" altLang="en-US" sz="1200" b="1">
                <a:latin typeface="+mj-lt"/>
              </a:endParaRPr>
            </a:p>
          </p:txBody>
        </p:sp>
      </p:grpSp>
      <p:grpSp>
        <p:nvGrpSpPr>
          <p:cNvPr id="6" name="그룹 5">
            <a:extLst>
              <a:ext uri="{FF2B5EF4-FFF2-40B4-BE49-F238E27FC236}">
                <a16:creationId xmlns:a16="http://schemas.microsoft.com/office/drawing/2014/main" id="{96946FAC-D9F1-C3E0-1C88-6523CB9A1077}"/>
              </a:ext>
            </a:extLst>
          </p:cNvPr>
          <p:cNvGrpSpPr/>
          <p:nvPr/>
        </p:nvGrpSpPr>
        <p:grpSpPr>
          <a:xfrm>
            <a:off x="4814494" y="1561964"/>
            <a:ext cx="685800" cy="685800"/>
            <a:chOff x="1024551" y="978428"/>
            <a:chExt cx="685800" cy="685800"/>
          </a:xfrm>
        </p:grpSpPr>
        <p:sp>
          <p:nvSpPr>
            <p:cNvPr id="7" name="타원 6">
              <a:extLst>
                <a:ext uri="{FF2B5EF4-FFF2-40B4-BE49-F238E27FC236}">
                  <a16:creationId xmlns:a16="http://schemas.microsoft.com/office/drawing/2014/main" id="{9F77AD77-496B-7928-4519-F1678D4EFA14}"/>
                </a:ext>
              </a:extLst>
            </p:cNvPr>
            <p:cNvSpPr/>
            <p:nvPr/>
          </p:nvSpPr>
          <p:spPr>
            <a:xfrm>
              <a:off x="1024551" y="978428"/>
              <a:ext cx="685800" cy="6858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ko-KR" altLang="en-US">
                <a:latin typeface="+mj-lt"/>
              </a:endParaRPr>
            </a:p>
          </p:txBody>
        </p:sp>
        <p:sp>
          <p:nvSpPr>
            <p:cNvPr id="8" name="직사각형 7">
              <a:extLst>
                <a:ext uri="{FF2B5EF4-FFF2-40B4-BE49-F238E27FC236}">
                  <a16:creationId xmlns:a16="http://schemas.microsoft.com/office/drawing/2014/main" id="{5A73C6A6-213B-1F9B-73CE-FCF90F1E4932}"/>
                </a:ext>
              </a:extLst>
            </p:cNvPr>
            <p:cNvSpPr/>
            <p:nvPr/>
          </p:nvSpPr>
          <p:spPr>
            <a:xfrm>
              <a:off x="1060015" y="1184080"/>
              <a:ext cx="603050" cy="276999"/>
            </a:xfrm>
            <a:prstGeom prst="rect">
              <a:avLst/>
            </a:prstGeom>
          </p:spPr>
          <p:txBody>
            <a:bodyPr wrap="none">
              <a:spAutoFit/>
            </a:bodyPr>
            <a:lstStyle/>
            <a:p>
              <a:r>
                <a:rPr lang="en-US" altLang="ko-KR" sz="1200" b="1">
                  <a:latin typeface="+mj-lt"/>
                </a:rPr>
                <a:t>Client</a:t>
              </a:r>
              <a:endParaRPr lang="ko-KR" altLang="en-US" sz="1200" b="1">
                <a:latin typeface="+mj-lt"/>
              </a:endParaRPr>
            </a:p>
          </p:txBody>
        </p:sp>
      </p:grpSp>
      <p:grpSp>
        <p:nvGrpSpPr>
          <p:cNvPr id="11" name="그룹 10">
            <a:extLst>
              <a:ext uri="{FF2B5EF4-FFF2-40B4-BE49-F238E27FC236}">
                <a16:creationId xmlns:a16="http://schemas.microsoft.com/office/drawing/2014/main" id="{C2669F2E-5E20-61D5-404A-7B6A3AFEBD37}"/>
              </a:ext>
            </a:extLst>
          </p:cNvPr>
          <p:cNvGrpSpPr/>
          <p:nvPr/>
        </p:nvGrpSpPr>
        <p:grpSpPr>
          <a:xfrm>
            <a:off x="5795068" y="1561964"/>
            <a:ext cx="685800" cy="685800"/>
            <a:chOff x="1024551" y="978428"/>
            <a:chExt cx="685800" cy="685800"/>
          </a:xfrm>
        </p:grpSpPr>
        <p:sp>
          <p:nvSpPr>
            <p:cNvPr id="12" name="타원 11">
              <a:extLst>
                <a:ext uri="{FF2B5EF4-FFF2-40B4-BE49-F238E27FC236}">
                  <a16:creationId xmlns:a16="http://schemas.microsoft.com/office/drawing/2014/main" id="{F48ACCE5-3384-D5AE-C730-190B4F148839}"/>
                </a:ext>
              </a:extLst>
            </p:cNvPr>
            <p:cNvSpPr/>
            <p:nvPr/>
          </p:nvSpPr>
          <p:spPr>
            <a:xfrm>
              <a:off x="1024551" y="978428"/>
              <a:ext cx="685800" cy="6858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ko-KR" altLang="en-US">
                <a:latin typeface="+mj-lt"/>
              </a:endParaRPr>
            </a:p>
          </p:txBody>
        </p:sp>
        <p:sp>
          <p:nvSpPr>
            <p:cNvPr id="15" name="직사각형 14">
              <a:extLst>
                <a:ext uri="{FF2B5EF4-FFF2-40B4-BE49-F238E27FC236}">
                  <a16:creationId xmlns:a16="http://schemas.microsoft.com/office/drawing/2014/main" id="{911AB3D2-6B86-5FF4-7280-A68CEB112600}"/>
                </a:ext>
              </a:extLst>
            </p:cNvPr>
            <p:cNvSpPr/>
            <p:nvPr/>
          </p:nvSpPr>
          <p:spPr>
            <a:xfrm>
              <a:off x="1060015" y="1184080"/>
              <a:ext cx="603050" cy="276999"/>
            </a:xfrm>
            <a:prstGeom prst="rect">
              <a:avLst/>
            </a:prstGeom>
          </p:spPr>
          <p:txBody>
            <a:bodyPr wrap="none">
              <a:spAutoFit/>
            </a:bodyPr>
            <a:lstStyle/>
            <a:p>
              <a:r>
                <a:rPr lang="en-US" altLang="ko-KR" sz="1200" b="1">
                  <a:latin typeface="+mj-lt"/>
                </a:rPr>
                <a:t>Client</a:t>
              </a:r>
              <a:endParaRPr lang="ko-KR" altLang="en-US" sz="1200" b="1">
                <a:latin typeface="+mj-lt"/>
              </a:endParaRPr>
            </a:p>
          </p:txBody>
        </p:sp>
      </p:grpSp>
      <p:grpSp>
        <p:nvGrpSpPr>
          <p:cNvPr id="16" name="그룹 15">
            <a:extLst>
              <a:ext uri="{FF2B5EF4-FFF2-40B4-BE49-F238E27FC236}">
                <a16:creationId xmlns:a16="http://schemas.microsoft.com/office/drawing/2014/main" id="{9786DD34-CECA-F275-3DA4-83A241C2872A}"/>
              </a:ext>
            </a:extLst>
          </p:cNvPr>
          <p:cNvGrpSpPr/>
          <p:nvPr/>
        </p:nvGrpSpPr>
        <p:grpSpPr>
          <a:xfrm>
            <a:off x="6775641" y="1561964"/>
            <a:ext cx="685800" cy="685800"/>
            <a:chOff x="1024551" y="978428"/>
            <a:chExt cx="685800" cy="685800"/>
          </a:xfrm>
        </p:grpSpPr>
        <p:sp>
          <p:nvSpPr>
            <p:cNvPr id="17" name="타원 16">
              <a:extLst>
                <a:ext uri="{FF2B5EF4-FFF2-40B4-BE49-F238E27FC236}">
                  <a16:creationId xmlns:a16="http://schemas.microsoft.com/office/drawing/2014/main" id="{7C7B49F6-76F2-81E8-8DAB-290A0B2AA752}"/>
                </a:ext>
              </a:extLst>
            </p:cNvPr>
            <p:cNvSpPr/>
            <p:nvPr/>
          </p:nvSpPr>
          <p:spPr>
            <a:xfrm>
              <a:off x="1024551" y="978428"/>
              <a:ext cx="685800" cy="6858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ko-KR" altLang="en-US">
                <a:latin typeface="+mj-lt"/>
              </a:endParaRPr>
            </a:p>
          </p:txBody>
        </p:sp>
        <p:sp>
          <p:nvSpPr>
            <p:cNvPr id="18" name="직사각형 17">
              <a:extLst>
                <a:ext uri="{FF2B5EF4-FFF2-40B4-BE49-F238E27FC236}">
                  <a16:creationId xmlns:a16="http://schemas.microsoft.com/office/drawing/2014/main" id="{F7DC2752-B841-BBA1-5AD5-92645928A88E}"/>
                </a:ext>
              </a:extLst>
            </p:cNvPr>
            <p:cNvSpPr/>
            <p:nvPr/>
          </p:nvSpPr>
          <p:spPr>
            <a:xfrm>
              <a:off x="1060015" y="1184080"/>
              <a:ext cx="603050" cy="276999"/>
            </a:xfrm>
            <a:prstGeom prst="rect">
              <a:avLst/>
            </a:prstGeom>
          </p:spPr>
          <p:txBody>
            <a:bodyPr wrap="none">
              <a:spAutoFit/>
            </a:bodyPr>
            <a:lstStyle/>
            <a:p>
              <a:r>
                <a:rPr lang="en-US" altLang="ko-KR" sz="1200" b="1">
                  <a:latin typeface="+mj-lt"/>
                </a:rPr>
                <a:t>Client</a:t>
              </a:r>
              <a:endParaRPr lang="ko-KR" altLang="en-US" sz="1200" b="1">
                <a:latin typeface="+mj-lt"/>
              </a:endParaRPr>
            </a:p>
          </p:txBody>
        </p:sp>
      </p:grpSp>
      <p:cxnSp>
        <p:nvCxnSpPr>
          <p:cNvPr id="20" name="직선 화살표 연결선 19">
            <a:extLst>
              <a:ext uri="{FF2B5EF4-FFF2-40B4-BE49-F238E27FC236}">
                <a16:creationId xmlns:a16="http://schemas.microsoft.com/office/drawing/2014/main" id="{D435D30D-EC29-23E9-5C47-AE1498DFC790}"/>
              </a:ext>
            </a:extLst>
          </p:cNvPr>
          <p:cNvCxnSpPr>
            <a:cxnSpLocks/>
            <a:stCxn id="2" idx="4"/>
          </p:cNvCxnSpPr>
          <p:nvPr/>
        </p:nvCxnSpPr>
        <p:spPr>
          <a:xfrm>
            <a:off x="4176820" y="2247764"/>
            <a:ext cx="0" cy="88646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9FEC3713-3A6E-F136-C72B-04E27E422CDB}"/>
              </a:ext>
            </a:extLst>
          </p:cNvPr>
          <p:cNvCxnSpPr>
            <a:cxnSpLocks/>
            <a:stCxn id="7" idx="4"/>
          </p:cNvCxnSpPr>
          <p:nvPr/>
        </p:nvCxnSpPr>
        <p:spPr>
          <a:xfrm>
            <a:off x="5157394" y="2247764"/>
            <a:ext cx="0" cy="88646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직선 화살표 연결선 25">
            <a:extLst>
              <a:ext uri="{FF2B5EF4-FFF2-40B4-BE49-F238E27FC236}">
                <a16:creationId xmlns:a16="http://schemas.microsoft.com/office/drawing/2014/main" id="{81ABFDC0-ABFE-92F9-5210-54344D0F79A6}"/>
              </a:ext>
            </a:extLst>
          </p:cNvPr>
          <p:cNvCxnSpPr>
            <a:cxnSpLocks/>
            <a:stCxn id="12" idx="4"/>
          </p:cNvCxnSpPr>
          <p:nvPr/>
        </p:nvCxnSpPr>
        <p:spPr>
          <a:xfrm>
            <a:off x="6137968" y="2247764"/>
            <a:ext cx="0" cy="88646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F73B0AE9-69F3-6088-807D-DAEED037AB0D}"/>
              </a:ext>
            </a:extLst>
          </p:cNvPr>
          <p:cNvCxnSpPr>
            <a:cxnSpLocks/>
            <a:stCxn id="17" idx="4"/>
          </p:cNvCxnSpPr>
          <p:nvPr/>
        </p:nvCxnSpPr>
        <p:spPr>
          <a:xfrm>
            <a:off x="7118541" y="2247764"/>
            <a:ext cx="0" cy="88646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3FB7A560-AE68-5652-A47E-26843EEAEFE2}"/>
              </a:ext>
            </a:extLst>
          </p:cNvPr>
          <p:cNvSpPr txBox="1"/>
          <p:nvPr/>
        </p:nvSpPr>
        <p:spPr>
          <a:xfrm>
            <a:off x="3348061" y="2482785"/>
            <a:ext cx="833433" cy="261610"/>
          </a:xfrm>
          <a:prstGeom prst="rect">
            <a:avLst/>
          </a:prstGeom>
          <a:noFill/>
        </p:spPr>
        <p:txBody>
          <a:bodyPr wrap="square">
            <a:spAutoFit/>
          </a:bodyPr>
          <a:lstStyle/>
          <a:p>
            <a:pPr algn="r"/>
            <a:r>
              <a:rPr lang="en-US" altLang="ko-KR" sz="1100"/>
              <a:t>/user</a:t>
            </a:r>
            <a:endParaRPr lang="ko-KR" altLang="en-US" sz="1100"/>
          </a:p>
        </p:txBody>
      </p:sp>
      <p:sp>
        <p:nvSpPr>
          <p:cNvPr id="33" name="TextBox 32">
            <a:extLst>
              <a:ext uri="{FF2B5EF4-FFF2-40B4-BE49-F238E27FC236}">
                <a16:creationId xmlns:a16="http://schemas.microsoft.com/office/drawing/2014/main" id="{E2B80AEE-E670-71F9-47C3-E24E2B6F2075}"/>
              </a:ext>
            </a:extLst>
          </p:cNvPr>
          <p:cNvSpPr txBox="1"/>
          <p:nvPr/>
        </p:nvSpPr>
        <p:spPr>
          <a:xfrm>
            <a:off x="4312452" y="2482785"/>
            <a:ext cx="833433" cy="261610"/>
          </a:xfrm>
          <a:prstGeom prst="rect">
            <a:avLst/>
          </a:prstGeom>
          <a:noFill/>
        </p:spPr>
        <p:txBody>
          <a:bodyPr wrap="square">
            <a:spAutoFit/>
          </a:bodyPr>
          <a:lstStyle/>
          <a:p>
            <a:pPr algn="r"/>
            <a:r>
              <a:rPr lang="en-US" altLang="ko-KR" sz="1100"/>
              <a:t>/order</a:t>
            </a:r>
            <a:endParaRPr lang="ko-KR" altLang="en-US" sz="1100"/>
          </a:p>
        </p:txBody>
      </p:sp>
      <p:sp>
        <p:nvSpPr>
          <p:cNvPr id="34" name="TextBox 33">
            <a:extLst>
              <a:ext uri="{FF2B5EF4-FFF2-40B4-BE49-F238E27FC236}">
                <a16:creationId xmlns:a16="http://schemas.microsoft.com/office/drawing/2014/main" id="{52C7BC68-1DA2-A38B-ACF2-A034089DD9DD}"/>
              </a:ext>
            </a:extLst>
          </p:cNvPr>
          <p:cNvSpPr txBox="1"/>
          <p:nvPr/>
        </p:nvSpPr>
        <p:spPr>
          <a:xfrm>
            <a:off x="5315722" y="2482785"/>
            <a:ext cx="833433" cy="261610"/>
          </a:xfrm>
          <a:prstGeom prst="rect">
            <a:avLst/>
          </a:prstGeom>
          <a:noFill/>
        </p:spPr>
        <p:txBody>
          <a:bodyPr wrap="square">
            <a:spAutoFit/>
          </a:bodyPr>
          <a:lstStyle/>
          <a:p>
            <a:pPr algn="r"/>
            <a:r>
              <a:rPr lang="en-US" altLang="ko-KR" sz="1100"/>
              <a:t>/pay</a:t>
            </a:r>
            <a:endParaRPr lang="ko-KR" altLang="en-US" sz="1100"/>
          </a:p>
        </p:txBody>
      </p:sp>
      <p:sp>
        <p:nvSpPr>
          <p:cNvPr id="35" name="TextBox 34">
            <a:extLst>
              <a:ext uri="{FF2B5EF4-FFF2-40B4-BE49-F238E27FC236}">
                <a16:creationId xmlns:a16="http://schemas.microsoft.com/office/drawing/2014/main" id="{7FBD3837-927E-E1F5-B767-117D55F2EFD1}"/>
              </a:ext>
            </a:extLst>
          </p:cNvPr>
          <p:cNvSpPr txBox="1"/>
          <p:nvPr/>
        </p:nvSpPr>
        <p:spPr>
          <a:xfrm>
            <a:off x="6285108" y="2464297"/>
            <a:ext cx="833433" cy="261610"/>
          </a:xfrm>
          <a:prstGeom prst="rect">
            <a:avLst/>
          </a:prstGeom>
          <a:noFill/>
        </p:spPr>
        <p:txBody>
          <a:bodyPr wrap="square">
            <a:spAutoFit/>
          </a:bodyPr>
          <a:lstStyle/>
          <a:p>
            <a:pPr algn="r"/>
            <a:r>
              <a:rPr lang="en-US" altLang="ko-KR" sz="1100"/>
              <a:t>/admin</a:t>
            </a:r>
            <a:endParaRPr lang="ko-KR" altLang="en-US" sz="1100"/>
          </a:p>
        </p:txBody>
      </p:sp>
      <p:sp>
        <p:nvSpPr>
          <p:cNvPr id="40" name="직사각형 39">
            <a:extLst>
              <a:ext uri="{FF2B5EF4-FFF2-40B4-BE49-F238E27FC236}">
                <a16:creationId xmlns:a16="http://schemas.microsoft.com/office/drawing/2014/main" id="{BECDD75E-B2F2-4CF5-8246-EA2F0E05AD9B}"/>
              </a:ext>
            </a:extLst>
          </p:cNvPr>
          <p:cNvSpPr/>
          <p:nvPr/>
        </p:nvSpPr>
        <p:spPr>
          <a:xfrm>
            <a:off x="3537281" y="3134228"/>
            <a:ext cx="4301291" cy="685800"/>
          </a:xfrm>
          <a:prstGeom prst="rect">
            <a:avLst/>
          </a:prstGeom>
          <a:solidFill>
            <a:schemeClr val="bg2"/>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ko-KR" sz="2000" b="1">
                <a:solidFill>
                  <a:schemeClr val="tx1"/>
                </a:solidFill>
                <a:latin typeface="+mn-ea"/>
              </a:rPr>
              <a:t>HandlerMapping</a:t>
            </a:r>
            <a:endParaRPr lang="ko-KR" altLang="en-US" sz="2000">
              <a:solidFill>
                <a:schemeClr val="tx1"/>
              </a:solidFill>
            </a:endParaRPr>
          </a:p>
        </p:txBody>
      </p:sp>
      <p:sp>
        <p:nvSpPr>
          <p:cNvPr id="41" name="다이아몬드 40">
            <a:extLst>
              <a:ext uri="{FF2B5EF4-FFF2-40B4-BE49-F238E27FC236}">
                <a16:creationId xmlns:a16="http://schemas.microsoft.com/office/drawing/2014/main" id="{2DFA45EA-BEDE-B4AA-C2DC-F5E853DE73B0}"/>
              </a:ext>
            </a:extLst>
          </p:cNvPr>
          <p:cNvSpPr/>
          <p:nvPr/>
        </p:nvSpPr>
        <p:spPr>
          <a:xfrm>
            <a:off x="5418363" y="4102771"/>
            <a:ext cx="539128" cy="539128"/>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cxnSp>
        <p:nvCxnSpPr>
          <p:cNvPr id="43" name="직선 화살표 연결선 42">
            <a:extLst>
              <a:ext uri="{FF2B5EF4-FFF2-40B4-BE49-F238E27FC236}">
                <a16:creationId xmlns:a16="http://schemas.microsoft.com/office/drawing/2014/main" id="{E95D1532-A6AB-2544-8121-EE4A8BD5416B}"/>
              </a:ext>
            </a:extLst>
          </p:cNvPr>
          <p:cNvCxnSpPr>
            <a:cxnSpLocks/>
            <a:stCxn id="40" idx="2"/>
            <a:endCxn id="41" idx="0"/>
          </p:cNvCxnSpPr>
          <p:nvPr/>
        </p:nvCxnSpPr>
        <p:spPr>
          <a:xfrm>
            <a:off x="5687927" y="3820028"/>
            <a:ext cx="0" cy="28274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C06F1AC9-0FD2-C735-FFB8-94ECEDC0FA10}"/>
              </a:ext>
            </a:extLst>
          </p:cNvPr>
          <p:cNvSpPr txBox="1"/>
          <p:nvPr/>
        </p:nvSpPr>
        <p:spPr>
          <a:xfrm>
            <a:off x="5957491" y="4228349"/>
            <a:ext cx="1058713" cy="261610"/>
          </a:xfrm>
          <a:prstGeom prst="rect">
            <a:avLst/>
          </a:prstGeom>
          <a:noFill/>
        </p:spPr>
        <p:txBody>
          <a:bodyPr wrap="square">
            <a:spAutoFit/>
          </a:bodyPr>
          <a:lstStyle/>
          <a:p>
            <a:r>
              <a:rPr lang="en-US" altLang="ko-KR" sz="1100"/>
              <a:t>getHandler()</a:t>
            </a:r>
            <a:endParaRPr lang="ko-KR" altLang="en-US" sz="1100"/>
          </a:p>
        </p:txBody>
      </p:sp>
      <p:cxnSp>
        <p:nvCxnSpPr>
          <p:cNvPr id="47" name="연결선: 꺾임 46">
            <a:extLst>
              <a:ext uri="{FF2B5EF4-FFF2-40B4-BE49-F238E27FC236}">
                <a16:creationId xmlns:a16="http://schemas.microsoft.com/office/drawing/2014/main" id="{E7179DA3-019F-417D-AAC2-01E41BC71668}"/>
              </a:ext>
            </a:extLst>
          </p:cNvPr>
          <p:cNvCxnSpPr>
            <a:cxnSpLocks/>
            <a:stCxn id="41" idx="2"/>
            <a:endCxn id="67" idx="0"/>
          </p:cNvCxnSpPr>
          <p:nvPr/>
        </p:nvCxnSpPr>
        <p:spPr>
          <a:xfrm rot="5400000">
            <a:off x="3763487" y="3549933"/>
            <a:ext cx="832475" cy="3016407"/>
          </a:xfrm>
          <a:prstGeom prst="bentConnector3">
            <a:avLst>
              <a:gd name="adj1" fmla="val 29044"/>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연결선: 꺾임 48">
            <a:extLst>
              <a:ext uri="{FF2B5EF4-FFF2-40B4-BE49-F238E27FC236}">
                <a16:creationId xmlns:a16="http://schemas.microsoft.com/office/drawing/2014/main" id="{73EEA225-113E-668A-8374-8A9B8DF76FCE}"/>
              </a:ext>
            </a:extLst>
          </p:cNvPr>
          <p:cNvCxnSpPr>
            <a:cxnSpLocks/>
            <a:stCxn id="41" idx="2"/>
            <a:endCxn id="72" idx="0"/>
          </p:cNvCxnSpPr>
          <p:nvPr/>
        </p:nvCxnSpPr>
        <p:spPr>
          <a:xfrm rot="5400000">
            <a:off x="4782435" y="4568881"/>
            <a:ext cx="832475" cy="978510"/>
          </a:xfrm>
          <a:prstGeom prst="bentConnector3">
            <a:avLst>
              <a:gd name="adj1" fmla="val 29044"/>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연결선: 꺾임 50">
            <a:extLst>
              <a:ext uri="{FF2B5EF4-FFF2-40B4-BE49-F238E27FC236}">
                <a16:creationId xmlns:a16="http://schemas.microsoft.com/office/drawing/2014/main" id="{411EA4E6-71EE-CF8F-8E07-71418714A7A6}"/>
              </a:ext>
            </a:extLst>
          </p:cNvPr>
          <p:cNvCxnSpPr>
            <a:cxnSpLocks/>
            <a:stCxn id="41" idx="2"/>
            <a:endCxn id="73" idx="0"/>
          </p:cNvCxnSpPr>
          <p:nvPr/>
        </p:nvCxnSpPr>
        <p:spPr>
          <a:xfrm rot="16200000" flipH="1">
            <a:off x="5801046" y="4528779"/>
            <a:ext cx="832475" cy="1058713"/>
          </a:xfrm>
          <a:prstGeom prst="bentConnector3">
            <a:avLst>
              <a:gd name="adj1" fmla="val 29044"/>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연결선: 꺾임 52">
            <a:extLst>
              <a:ext uri="{FF2B5EF4-FFF2-40B4-BE49-F238E27FC236}">
                <a16:creationId xmlns:a16="http://schemas.microsoft.com/office/drawing/2014/main" id="{3E390373-CF2E-DDBD-67FD-2DD69255B6D2}"/>
              </a:ext>
            </a:extLst>
          </p:cNvPr>
          <p:cNvCxnSpPr>
            <a:cxnSpLocks/>
            <a:stCxn id="41" idx="2"/>
            <a:endCxn id="75" idx="0"/>
          </p:cNvCxnSpPr>
          <p:nvPr/>
        </p:nvCxnSpPr>
        <p:spPr>
          <a:xfrm rot="16200000" flipH="1">
            <a:off x="6818859" y="3510966"/>
            <a:ext cx="832475" cy="3094339"/>
          </a:xfrm>
          <a:prstGeom prst="bentConnector3">
            <a:avLst>
              <a:gd name="adj1" fmla="val 29044"/>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0A34CE9E-CB81-7DAA-85C1-CF0EC47B6586}"/>
              </a:ext>
            </a:extLst>
          </p:cNvPr>
          <p:cNvSpPr txBox="1"/>
          <p:nvPr/>
        </p:nvSpPr>
        <p:spPr>
          <a:xfrm>
            <a:off x="1836806" y="5046104"/>
            <a:ext cx="833433" cy="276999"/>
          </a:xfrm>
          <a:prstGeom prst="rect">
            <a:avLst/>
          </a:prstGeom>
          <a:noFill/>
        </p:spPr>
        <p:txBody>
          <a:bodyPr wrap="square">
            <a:spAutoFit/>
          </a:bodyPr>
          <a:lstStyle/>
          <a:p>
            <a:pPr algn="r"/>
            <a:r>
              <a:rPr lang="en-US" altLang="ko-KR" sz="1200"/>
              <a:t>/order</a:t>
            </a:r>
            <a:endParaRPr lang="ko-KR" altLang="en-US" sz="1200"/>
          </a:p>
        </p:txBody>
      </p:sp>
      <p:sp>
        <p:nvSpPr>
          <p:cNvPr id="59" name="TextBox 58">
            <a:extLst>
              <a:ext uri="{FF2B5EF4-FFF2-40B4-BE49-F238E27FC236}">
                <a16:creationId xmlns:a16="http://schemas.microsoft.com/office/drawing/2014/main" id="{409E6A16-1BA5-94B3-6E9A-6CE06D392A38}"/>
              </a:ext>
            </a:extLst>
          </p:cNvPr>
          <p:cNvSpPr txBox="1"/>
          <p:nvPr/>
        </p:nvSpPr>
        <p:spPr>
          <a:xfrm>
            <a:off x="3870199" y="5051679"/>
            <a:ext cx="833433" cy="276999"/>
          </a:xfrm>
          <a:prstGeom prst="rect">
            <a:avLst/>
          </a:prstGeom>
          <a:noFill/>
        </p:spPr>
        <p:txBody>
          <a:bodyPr wrap="square">
            <a:spAutoFit/>
          </a:bodyPr>
          <a:lstStyle/>
          <a:p>
            <a:pPr algn="r"/>
            <a:r>
              <a:rPr lang="en-US" altLang="ko-KR" sz="1200"/>
              <a:t>/user</a:t>
            </a:r>
            <a:endParaRPr lang="ko-KR" altLang="en-US" sz="1200"/>
          </a:p>
        </p:txBody>
      </p:sp>
      <p:sp>
        <p:nvSpPr>
          <p:cNvPr id="60" name="TextBox 59">
            <a:extLst>
              <a:ext uri="{FF2B5EF4-FFF2-40B4-BE49-F238E27FC236}">
                <a16:creationId xmlns:a16="http://schemas.microsoft.com/office/drawing/2014/main" id="{56AE8E5F-26F0-B6F2-E658-C5EDAD988AEA}"/>
              </a:ext>
            </a:extLst>
          </p:cNvPr>
          <p:cNvSpPr txBox="1"/>
          <p:nvPr/>
        </p:nvSpPr>
        <p:spPr>
          <a:xfrm>
            <a:off x="7947146" y="5045664"/>
            <a:ext cx="833433" cy="276999"/>
          </a:xfrm>
          <a:prstGeom prst="rect">
            <a:avLst/>
          </a:prstGeom>
          <a:noFill/>
        </p:spPr>
        <p:txBody>
          <a:bodyPr wrap="square">
            <a:spAutoFit/>
          </a:bodyPr>
          <a:lstStyle/>
          <a:p>
            <a:pPr algn="r"/>
            <a:r>
              <a:rPr lang="en-US" altLang="ko-KR" sz="1200"/>
              <a:t>/pay</a:t>
            </a:r>
            <a:endParaRPr lang="ko-KR" altLang="en-US" sz="1200"/>
          </a:p>
        </p:txBody>
      </p:sp>
      <p:sp>
        <p:nvSpPr>
          <p:cNvPr id="61" name="TextBox 60">
            <a:extLst>
              <a:ext uri="{FF2B5EF4-FFF2-40B4-BE49-F238E27FC236}">
                <a16:creationId xmlns:a16="http://schemas.microsoft.com/office/drawing/2014/main" id="{7A9C7B69-93B8-162E-CF7A-92F365F47A68}"/>
              </a:ext>
            </a:extLst>
          </p:cNvPr>
          <p:cNvSpPr txBox="1"/>
          <p:nvPr/>
        </p:nvSpPr>
        <p:spPr>
          <a:xfrm>
            <a:off x="5901327" y="5051239"/>
            <a:ext cx="833433" cy="276999"/>
          </a:xfrm>
          <a:prstGeom prst="rect">
            <a:avLst/>
          </a:prstGeom>
          <a:noFill/>
        </p:spPr>
        <p:txBody>
          <a:bodyPr wrap="square">
            <a:spAutoFit/>
          </a:bodyPr>
          <a:lstStyle/>
          <a:p>
            <a:pPr algn="r"/>
            <a:r>
              <a:rPr lang="en-US" altLang="ko-KR" sz="1200"/>
              <a:t>/admin</a:t>
            </a:r>
            <a:endParaRPr lang="ko-KR" altLang="en-US" sz="1200"/>
          </a:p>
        </p:txBody>
      </p:sp>
      <p:sp>
        <p:nvSpPr>
          <p:cNvPr id="62" name="직사각형 61">
            <a:extLst>
              <a:ext uri="{FF2B5EF4-FFF2-40B4-BE49-F238E27FC236}">
                <a16:creationId xmlns:a16="http://schemas.microsoft.com/office/drawing/2014/main" id="{C288482B-8856-E656-B3C5-35785278D5A6}"/>
              </a:ext>
            </a:extLst>
          </p:cNvPr>
          <p:cNvSpPr/>
          <p:nvPr/>
        </p:nvSpPr>
        <p:spPr>
          <a:xfrm>
            <a:off x="423096" y="582907"/>
            <a:ext cx="11768904"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mn-ea"/>
              </a:rPr>
              <a:t>DispatcherServlet </a:t>
            </a:r>
            <a:r>
              <a:rPr lang="ko-KR" altLang="en-US" sz="1200">
                <a:latin typeface="+mn-ea"/>
              </a:rPr>
              <a:t>은 수 많은 요청들을 핸들러를 통해서 처리하는데 현재 요청이 어떤 핸들러에 의해 처리될 것인지 결정해서</a:t>
            </a:r>
            <a:r>
              <a:rPr lang="en-US" altLang="ko-KR" sz="1200">
                <a:latin typeface="+mn-ea"/>
              </a:rPr>
              <a:t> DispatcherServlet </a:t>
            </a:r>
            <a:r>
              <a:rPr lang="ko-KR" altLang="en-US" sz="1200">
                <a:latin typeface="+mn-ea"/>
              </a:rPr>
              <a:t>에게 알려 주어야 한다</a:t>
            </a:r>
            <a:endParaRPr lang="en-US" altLang="ko-KR" sz="1200">
              <a:latin typeface="+mn-ea"/>
            </a:endParaRPr>
          </a:p>
          <a:p>
            <a:pPr marL="171450" indent="-171450">
              <a:lnSpc>
                <a:spcPct val="150000"/>
              </a:lnSpc>
              <a:buFont typeface="Arial" panose="020B0604020202020204" pitchFamily="34" charset="0"/>
              <a:buChar char="•"/>
            </a:pPr>
            <a:r>
              <a:rPr lang="en-US" altLang="ko-KR" sz="1200">
                <a:latin typeface="+mn-ea"/>
              </a:rPr>
              <a:t>HandlerMapping</a:t>
            </a:r>
            <a:r>
              <a:rPr lang="ko-KR" altLang="en-US" sz="1200">
                <a:latin typeface="+mn-ea"/>
              </a:rPr>
              <a:t> 은 클라이언트의 요청 </a:t>
            </a:r>
            <a:r>
              <a:rPr lang="en-US" altLang="ko-KR" sz="1200">
                <a:latin typeface="+mn-ea"/>
              </a:rPr>
              <a:t>Url</a:t>
            </a:r>
            <a:r>
              <a:rPr lang="ko-KR" altLang="en-US" sz="1200">
                <a:latin typeface="+mn-ea"/>
              </a:rPr>
              <a:t> 정보를 분석해서 해당 </a:t>
            </a:r>
            <a:r>
              <a:rPr lang="en-US" altLang="ko-KR" sz="1200">
                <a:latin typeface="+mn-ea"/>
              </a:rPr>
              <a:t>Url </a:t>
            </a:r>
            <a:r>
              <a:rPr lang="ko-KR" altLang="en-US" sz="1200">
                <a:latin typeface="+mn-ea"/>
              </a:rPr>
              <a:t>과 매핑이 되어 있는 핸들러를</a:t>
            </a:r>
            <a:r>
              <a:rPr lang="en-US" altLang="ko-KR" sz="1200">
                <a:latin typeface="+mn-ea"/>
              </a:rPr>
              <a:t> </a:t>
            </a:r>
            <a:r>
              <a:rPr lang="ko-KR" altLang="en-US" sz="1200">
                <a:latin typeface="+mn-ea"/>
              </a:rPr>
              <a:t>결정한다 </a:t>
            </a:r>
          </a:p>
        </p:txBody>
      </p:sp>
      <p:sp>
        <p:nvSpPr>
          <p:cNvPr id="67" name="모서리가 둥근 직사각형 38">
            <a:extLst>
              <a:ext uri="{FF2B5EF4-FFF2-40B4-BE49-F238E27FC236}">
                <a16:creationId xmlns:a16="http://schemas.microsoft.com/office/drawing/2014/main" id="{31F3968A-482B-ADDB-2D0B-48D44B055A42}"/>
              </a:ext>
            </a:extLst>
          </p:cNvPr>
          <p:cNvSpPr/>
          <p:nvPr/>
        </p:nvSpPr>
        <p:spPr>
          <a:xfrm>
            <a:off x="1702498" y="5474374"/>
            <a:ext cx="1938043" cy="1004752"/>
          </a:xfrm>
          <a:prstGeom prst="roundRect">
            <a:avLst>
              <a:gd name="adj" fmla="val 10094"/>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Handler</a:t>
            </a:r>
          </a:p>
          <a:p>
            <a:pPr algn="ctr">
              <a:spcBef>
                <a:spcPts val="400"/>
              </a:spcBef>
            </a:pPr>
            <a:endParaRPr lang="en-US" altLang="ko-KR" sz="1400">
              <a:solidFill>
                <a:schemeClr val="tx1"/>
              </a:solidFill>
              <a:effectLst/>
            </a:endParaRPr>
          </a:p>
          <a:p>
            <a:pPr algn="ctr">
              <a:spcBef>
                <a:spcPts val="400"/>
              </a:spcBef>
            </a:pPr>
            <a:endParaRPr lang="en-US" altLang="ko-KR" sz="1400">
              <a:solidFill>
                <a:schemeClr val="tx1"/>
              </a:solidFill>
              <a:effectLst/>
            </a:endParaRPr>
          </a:p>
        </p:txBody>
      </p:sp>
      <p:sp>
        <p:nvSpPr>
          <p:cNvPr id="68" name="모서리가 둥근 직사각형 38">
            <a:extLst>
              <a:ext uri="{FF2B5EF4-FFF2-40B4-BE49-F238E27FC236}">
                <a16:creationId xmlns:a16="http://schemas.microsoft.com/office/drawing/2014/main" id="{79E8B1FC-8919-C550-90EC-FE0D6D6967C8}"/>
              </a:ext>
            </a:extLst>
          </p:cNvPr>
          <p:cNvSpPr/>
          <p:nvPr/>
        </p:nvSpPr>
        <p:spPr>
          <a:xfrm>
            <a:off x="1802352" y="5886300"/>
            <a:ext cx="1723544"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OrderController</a:t>
            </a:r>
            <a:endParaRPr lang="en-US" altLang="ko-KR" sz="1400">
              <a:solidFill>
                <a:schemeClr val="tx1"/>
              </a:solidFill>
              <a:effectLst/>
            </a:endParaRPr>
          </a:p>
        </p:txBody>
      </p:sp>
      <p:sp>
        <p:nvSpPr>
          <p:cNvPr id="72" name="모서리가 둥근 직사각형 38">
            <a:extLst>
              <a:ext uri="{FF2B5EF4-FFF2-40B4-BE49-F238E27FC236}">
                <a16:creationId xmlns:a16="http://schemas.microsoft.com/office/drawing/2014/main" id="{5155C68A-C08A-666B-7343-999E5AE9B3EF}"/>
              </a:ext>
            </a:extLst>
          </p:cNvPr>
          <p:cNvSpPr/>
          <p:nvPr/>
        </p:nvSpPr>
        <p:spPr>
          <a:xfrm>
            <a:off x="3740395" y="5474374"/>
            <a:ext cx="1938043" cy="1004752"/>
          </a:xfrm>
          <a:prstGeom prst="roundRect">
            <a:avLst>
              <a:gd name="adj" fmla="val 10094"/>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Handler</a:t>
            </a:r>
          </a:p>
          <a:p>
            <a:pPr algn="ctr">
              <a:spcBef>
                <a:spcPts val="400"/>
              </a:spcBef>
            </a:pPr>
            <a:endParaRPr lang="en-US" altLang="ko-KR" sz="1400">
              <a:solidFill>
                <a:schemeClr val="tx1"/>
              </a:solidFill>
              <a:effectLst/>
            </a:endParaRPr>
          </a:p>
          <a:p>
            <a:pPr algn="ctr">
              <a:spcBef>
                <a:spcPts val="400"/>
              </a:spcBef>
            </a:pPr>
            <a:endParaRPr lang="en-US" altLang="ko-KR" sz="1400">
              <a:solidFill>
                <a:schemeClr val="tx1"/>
              </a:solidFill>
              <a:effectLst/>
            </a:endParaRPr>
          </a:p>
        </p:txBody>
      </p:sp>
      <p:sp>
        <p:nvSpPr>
          <p:cNvPr id="73" name="모서리가 둥근 직사각형 38">
            <a:extLst>
              <a:ext uri="{FF2B5EF4-FFF2-40B4-BE49-F238E27FC236}">
                <a16:creationId xmlns:a16="http://schemas.microsoft.com/office/drawing/2014/main" id="{70509E70-AA86-E991-6615-3C66DFE88C29}"/>
              </a:ext>
            </a:extLst>
          </p:cNvPr>
          <p:cNvSpPr/>
          <p:nvPr/>
        </p:nvSpPr>
        <p:spPr>
          <a:xfrm>
            <a:off x="5777618" y="5474374"/>
            <a:ext cx="1938043" cy="1004752"/>
          </a:xfrm>
          <a:prstGeom prst="roundRect">
            <a:avLst>
              <a:gd name="adj" fmla="val 10094"/>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Handler</a:t>
            </a:r>
          </a:p>
          <a:p>
            <a:pPr algn="ctr">
              <a:spcBef>
                <a:spcPts val="400"/>
              </a:spcBef>
            </a:pPr>
            <a:endParaRPr lang="en-US" altLang="ko-KR" sz="1400">
              <a:solidFill>
                <a:schemeClr val="tx1"/>
              </a:solidFill>
              <a:effectLst/>
            </a:endParaRPr>
          </a:p>
          <a:p>
            <a:pPr algn="ctr">
              <a:spcBef>
                <a:spcPts val="400"/>
              </a:spcBef>
            </a:pPr>
            <a:endParaRPr lang="en-US" altLang="ko-KR" sz="1400">
              <a:solidFill>
                <a:schemeClr val="tx1"/>
              </a:solidFill>
              <a:effectLst/>
            </a:endParaRPr>
          </a:p>
        </p:txBody>
      </p:sp>
      <p:sp>
        <p:nvSpPr>
          <p:cNvPr id="75" name="모서리가 둥근 직사각형 38">
            <a:extLst>
              <a:ext uri="{FF2B5EF4-FFF2-40B4-BE49-F238E27FC236}">
                <a16:creationId xmlns:a16="http://schemas.microsoft.com/office/drawing/2014/main" id="{568255A3-6B40-04AA-88F4-36D5C1B3B93F}"/>
              </a:ext>
            </a:extLst>
          </p:cNvPr>
          <p:cNvSpPr/>
          <p:nvPr/>
        </p:nvSpPr>
        <p:spPr>
          <a:xfrm>
            <a:off x="7813244" y="5474374"/>
            <a:ext cx="1938043" cy="1004752"/>
          </a:xfrm>
          <a:prstGeom prst="roundRect">
            <a:avLst>
              <a:gd name="adj" fmla="val 10094"/>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Handler</a:t>
            </a:r>
          </a:p>
          <a:p>
            <a:pPr algn="ctr">
              <a:spcBef>
                <a:spcPts val="400"/>
              </a:spcBef>
            </a:pPr>
            <a:endParaRPr lang="en-US" altLang="ko-KR" sz="1400">
              <a:solidFill>
                <a:schemeClr val="tx1"/>
              </a:solidFill>
              <a:effectLst/>
            </a:endParaRPr>
          </a:p>
          <a:p>
            <a:pPr algn="ctr">
              <a:spcBef>
                <a:spcPts val="400"/>
              </a:spcBef>
            </a:pPr>
            <a:endParaRPr lang="en-US" altLang="ko-KR" sz="1400">
              <a:solidFill>
                <a:schemeClr val="tx1"/>
              </a:solidFill>
              <a:effectLst/>
            </a:endParaRPr>
          </a:p>
        </p:txBody>
      </p:sp>
      <p:sp>
        <p:nvSpPr>
          <p:cNvPr id="69" name="모서리가 둥근 직사각형 38">
            <a:extLst>
              <a:ext uri="{FF2B5EF4-FFF2-40B4-BE49-F238E27FC236}">
                <a16:creationId xmlns:a16="http://schemas.microsoft.com/office/drawing/2014/main" id="{1CCF4708-4BE5-61FE-B6C7-266F8DA559F7}"/>
              </a:ext>
            </a:extLst>
          </p:cNvPr>
          <p:cNvSpPr/>
          <p:nvPr/>
        </p:nvSpPr>
        <p:spPr>
          <a:xfrm>
            <a:off x="3844323" y="5886300"/>
            <a:ext cx="1723544"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UserController</a:t>
            </a:r>
            <a:endParaRPr lang="en-US" altLang="ko-KR" sz="1400">
              <a:solidFill>
                <a:schemeClr val="tx1"/>
              </a:solidFill>
              <a:effectLst/>
            </a:endParaRPr>
          </a:p>
        </p:txBody>
      </p:sp>
      <p:sp>
        <p:nvSpPr>
          <p:cNvPr id="70" name="모서리가 둥근 직사각형 38">
            <a:extLst>
              <a:ext uri="{FF2B5EF4-FFF2-40B4-BE49-F238E27FC236}">
                <a16:creationId xmlns:a16="http://schemas.microsoft.com/office/drawing/2014/main" id="{F07EF1A2-8A15-6870-A429-950D0404647A}"/>
              </a:ext>
            </a:extLst>
          </p:cNvPr>
          <p:cNvSpPr/>
          <p:nvPr/>
        </p:nvSpPr>
        <p:spPr>
          <a:xfrm>
            <a:off x="7918807" y="5886300"/>
            <a:ext cx="1723544"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PayController</a:t>
            </a:r>
            <a:endParaRPr lang="en-US" altLang="ko-KR" sz="1400">
              <a:solidFill>
                <a:schemeClr val="tx1"/>
              </a:solidFill>
              <a:effectLst/>
            </a:endParaRPr>
          </a:p>
        </p:txBody>
      </p:sp>
      <p:sp>
        <p:nvSpPr>
          <p:cNvPr id="71" name="모서리가 둥근 직사각형 38">
            <a:extLst>
              <a:ext uri="{FF2B5EF4-FFF2-40B4-BE49-F238E27FC236}">
                <a16:creationId xmlns:a16="http://schemas.microsoft.com/office/drawing/2014/main" id="{CAAF5754-534C-AAB9-7605-0984558E7833}"/>
              </a:ext>
            </a:extLst>
          </p:cNvPr>
          <p:cNvSpPr/>
          <p:nvPr/>
        </p:nvSpPr>
        <p:spPr>
          <a:xfrm>
            <a:off x="5872988" y="5886300"/>
            <a:ext cx="1723544"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AdminController</a:t>
            </a:r>
          </a:p>
        </p:txBody>
      </p:sp>
      <p:sp>
        <p:nvSpPr>
          <p:cNvPr id="94" name="TextBox 93">
            <a:extLst>
              <a:ext uri="{FF2B5EF4-FFF2-40B4-BE49-F238E27FC236}">
                <a16:creationId xmlns:a16="http://schemas.microsoft.com/office/drawing/2014/main" id="{4FB62204-7275-BCC4-CFF7-707D9692318C}"/>
              </a:ext>
            </a:extLst>
          </p:cNvPr>
          <p:cNvSpPr txBox="1"/>
          <p:nvPr/>
        </p:nvSpPr>
        <p:spPr>
          <a:xfrm>
            <a:off x="3573737" y="4243027"/>
            <a:ext cx="1926557" cy="261610"/>
          </a:xfrm>
          <a:prstGeom prst="rect">
            <a:avLst/>
          </a:prstGeom>
          <a:noFill/>
        </p:spPr>
        <p:txBody>
          <a:bodyPr wrap="square">
            <a:spAutoFit/>
          </a:bodyPr>
          <a:lstStyle/>
          <a:p>
            <a:r>
              <a:rPr lang="ko-KR" altLang="en-US" sz="1100"/>
              <a:t>현재 요청 </a:t>
            </a:r>
            <a:r>
              <a:rPr lang="en-US" altLang="ko-KR" sz="1100"/>
              <a:t>url </a:t>
            </a:r>
            <a:r>
              <a:rPr lang="ko-KR" altLang="en-US" sz="1100"/>
              <a:t>이 무엇인가</a:t>
            </a:r>
            <a:r>
              <a:rPr lang="en-US" altLang="ko-KR" sz="1100"/>
              <a:t>?</a:t>
            </a:r>
            <a:endParaRPr lang="ko-KR" altLang="en-US" sz="1100"/>
          </a:p>
        </p:txBody>
      </p:sp>
    </p:spTree>
    <p:extLst>
      <p:ext uri="{BB962C8B-B14F-4D97-AF65-F5344CB8AC3E}">
        <p14:creationId xmlns:p14="http://schemas.microsoft.com/office/powerpoint/2010/main" val="268941787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2CC11A-348C-5454-3781-8957198CE202}"/>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073AB022-67BF-FD2C-FEF1-D7B75574C9E4}"/>
              </a:ext>
            </a:extLst>
          </p:cNvPr>
          <p:cNvSpPr/>
          <p:nvPr/>
        </p:nvSpPr>
        <p:spPr>
          <a:xfrm>
            <a:off x="174693" y="142634"/>
            <a:ext cx="2430474"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Handler </a:t>
            </a:r>
            <a:r>
              <a:rPr lang="ko-KR" altLang="en-US" b="1">
                <a:solidFill>
                  <a:schemeClr val="accent1">
                    <a:lumMod val="75000"/>
                  </a:schemeClr>
                </a:solidFill>
                <a:latin typeface="+mn-ea"/>
              </a:rPr>
              <a:t>구현 방식</a:t>
            </a:r>
          </a:p>
        </p:txBody>
      </p:sp>
      <p:sp>
        <p:nvSpPr>
          <p:cNvPr id="5" name="직사각형 4">
            <a:extLst>
              <a:ext uri="{FF2B5EF4-FFF2-40B4-BE49-F238E27FC236}">
                <a16:creationId xmlns:a16="http://schemas.microsoft.com/office/drawing/2014/main" id="{178A85CC-53DC-E470-B248-EDCDE8FA5BBC}"/>
              </a:ext>
            </a:extLst>
          </p:cNvPr>
          <p:cNvSpPr/>
          <p:nvPr/>
        </p:nvSpPr>
        <p:spPr>
          <a:xfrm>
            <a:off x="448412" y="598119"/>
            <a:ext cx="10987604" cy="5042599"/>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b="1">
                <a:latin typeface="+mn-ea"/>
              </a:rPr>
              <a:t>@Controller, @RestController</a:t>
            </a:r>
          </a:p>
          <a:p>
            <a:pPr marL="628650" lvl="1" indent="-171450">
              <a:lnSpc>
                <a:spcPct val="150000"/>
              </a:lnSpc>
              <a:buFont typeface="Arial" panose="020B0604020202020204" pitchFamily="34" charset="0"/>
              <a:buChar char="•"/>
            </a:pPr>
            <a:r>
              <a:rPr lang="en-US" altLang="ko-KR" sz="1200">
                <a:latin typeface="+mn-ea"/>
              </a:rPr>
              <a:t>@Controller </a:t>
            </a:r>
            <a:r>
              <a:rPr lang="ko-KR" altLang="en-US" sz="1200">
                <a:latin typeface="+mn-ea"/>
              </a:rPr>
              <a:t>는 </a:t>
            </a:r>
            <a:r>
              <a:rPr lang="en-US" altLang="ko-KR" sz="1200">
                <a:latin typeface="+mn-ea"/>
              </a:rPr>
              <a:t>Spring MVC </a:t>
            </a:r>
            <a:r>
              <a:rPr lang="ko-KR" altLang="en-US" sz="1200">
                <a:latin typeface="+mn-ea"/>
              </a:rPr>
              <a:t>에서 가장 널리 사용되는 요청 처리 방식으로서 클래스에 </a:t>
            </a:r>
            <a:r>
              <a:rPr lang="en-US" altLang="ko-KR" sz="1200">
                <a:latin typeface="+mn-ea"/>
              </a:rPr>
              <a:t>@Controller </a:t>
            </a:r>
            <a:r>
              <a:rPr lang="ko-KR" altLang="en-US" sz="1200">
                <a:latin typeface="+mn-ea"/>
              </a:rPr>
              <a:t>를 붙이고 메서드에 </a:t>
            </a:r>
            <a:r>
              <a:rPr lang="en-US" altLang="ko-KR" sz="1200">
                <a:latin typeface="+mn-ea"/>
              </a:rPr>
              <a:t>@RequestMapping </a:t>
            </a:r>
            <a:r>
              <a:rPr lang="ko-KR" altLang="en-US" sz="1200">
                <a:latin typeface="+mn-ea"/>
              </a:rPr>
              <a:t>과 같은 어노테이션을 사용하여 요청을 처리한다</a:t>
            </a:r>
            <a:endParaRPr lang="en-US" altLang="ko-KR" sz="1200">
              <a:latin typeface="+mn-ea"/>
            </a:endParaRPr>
          </a:p>
          <a:p>
            <a:pPr lvl="1">
              <a:lnSpc>
                <a:spcPct val="150000"/>
              </a:lnSpc>
            </a:pPr>
            <a:endParaRPr lang="en-US" altLang="ko-KR" sz="1200">
              <a:latin typeface="+mn-ea"/>
            </a:endParaRPr>
          </a:p>
          <a:p>
            <a:pPr marL="171450" indent="-171450">
              <a:lnSpc>
                <a:spcPct val="150000"/>
              </a:lnSpc>
              <a:buFont typeface="Arial" panose="020B0604020202020204" pitchFamily="34" charset="0"/>
              <a:buChar char="•"/>
            </a:pPr>
            <a:endParaRPr lang="en-US" altLang="ko-KR" sz="1200" b="1">
              <a:latin typeface="+mn-ea"/>
            </a:endParaRPr>
          </a:p>
          <a:p>
            <a:pPr marL="171450" indent="-171450">
              <a:lnSpc>
                <a:spcPct val="150000"/>
              </a:lnSpc>
              <a:buFont typeface="Arial" panose="020B0604020202020204" pitchFamily="34" charset="0"/>
              <a:buChar char="•"/>
            </a:pPr>
            <a:endParaRPr lang="en-US" altLang="ko-KR" sz="1200" b="1">
              <a:latin typeface="+mn-ea"/>
            </a:endParaRPr>
          </a:p>
          <a:p>
            <a:pPr marL="171450" indent="-171450">
              <a:lnSpc>
                <a:spcPct val="150000"/>
              </a:lnSpc>
              <a:buFont typeface="Arial" panose="020B0604020202020204" pitchFamily="34" charset="0"/>
              <a:buChar char="•"/>
            </a:pPr>
            <a:endParaRPr lang="en-US" altLang="ko-KR" sz="1200" b="1">
              <a:latin typeface="+mn-ea"/>
            </a:endParaRPr>
          </a:p>
          <a:p>
            <a:pPr marL="171450" indent="-171450">
              <a:lnSpc>
                <a:spcPct val="150000"/>
              </a:lnSpc>
              <a:buFont typeface="Arial" panose="020B0604020202020204" pitchFamily="34" charset="0"/>
              <a:buChar char="•"/>
            </a:pPr>
            <a:endParaRPr lang="en-US" altLang="ko-KR" sz="1200" b="1">
              <a:latin typeface="+mn-ea"/>
            </a:endParaRPr>
          </a:p>
          <a:p>
            <a:pPr marL="171450" indent="-171450">
              <a:lnSpc>
                <a:spcPct val="150000"/>
              </a:lnSpc>
              <a:buFont typeface="Arial" panose="020B0604020202020204" pitchFamily="34" charset="0"/>
              <a:buChar char="•"/>
            </a:pPr>
            <a:endParaRPr lang="en-US" altLang="ko-KR" sz="1200" b="1">
              <a:latin typeface="+mn-ea"/>
            </a:endParaRPr>
          </a:p>
          <a:p>
            <a:pPr marL="171450" indent="-171450">
              <a:lnSpc>
                <a:spcPct val="150000"/>
              </a:lnSpc>
              <a:buFont typeface="Arial" panose="020B0604020202020204" pitchFamily="34" charset="0"/>
              <a:buChar char="•"/>
            </a:pPr>
            <a:r>
              <a:rPr lang="en-US" altLang="ko-KR" sz="1200" b="1">
                <a:latin typeface="+mn-ea"/>
              </a:rPr>
              <a:t>Controller </a:t>
            </a:r>
            <a:r>
              <a:rPr lang="ko-KR" altLang="en-US" sz="1200" b="1">
                <a:latin typeface="+mn-ea"/>
              </a:rPr>
              <a:t>인터페이스</a:t>
            </a:r>
            <a:endParaRPr lang="en-US" altLang="ko-KR" sz="1200" b="1">
              <a:latin typeface="+mn-ea"/>
            </a:endParaRPr>
          </a:p>
          <a:p>
            <a:pPr marL="628650" lvl="1" indent="-171450">
              <a:lnSpc>
                <a:spcPct val="150000"/>
              </a:lnSpc>
              <a:buFont typeface="Arial" panose="020B0604020202020204" pitchFamily="34" charset="0"/>
              <a:buChar char="•"/>
            </a:pPr>
            <a:r>
              <a:rPr lang="en-US" altLang="ko-KR" sz="1200">
                <a:latin typeface="+mn-ea"/>
              </a:rPr>
              <a:t>Spring 2.5 </a:t>
            </a:r>
            <a:r>
              <a:rPr lang="ko-KR" altLang="en-US" sz="1200">
                <a:latin typeface="+mn-ea"/>
              </a:rPr>
              <a:t>이전에 사용되던 요청 처리 방식으로서 </a:t>
            </a:r>
            <a:r>
              <a:rPr lang="en-US" altLang="ko-KR" sz="1200">
                <a:latin typeface="+mn-ea"/>
              </a:rPr>
              <a:t>Controller </a:t>
            </a:r>
            <a:r>
              <a:rPr lang="ko-KR" altLang="en-US" sz="1200">
                <a:latin typeface="+mn-ea"/>
              </a:rPr>
              <a:t>인터페이스를 구현하여 요청을 처리한다</a:t>
            </a:r>
            <a:endParaRPr lang="en-US" altLang="ko-KR" sz="1200">
              <a:latin typeface="+mn-ea"/>
            </a:endParaRPr>
          </a:p>
          <a:p>
            <a:pPr marL="628650" lvl="1" indent="-171450">
              <a:lnSpc>
                <a:spcPct val="150000"/>
              </a:lnSpc>
              <a:buFont typeface="Arial" panose="020B0604020202020204" pitchFamily="34" charset="0"/>
              <a:buChar char="•"/>
            </a:pPr>
            <a:endParaRPr lang="en-US" altLang="ko-KR" sz="1200">
              <a:latin typeface="+mn-ea"/>
            </a:endParaRPr>
          </a:p>
          <a:p>
            <a:pPr marL="628650" lvl="1" indent="-171450">
              <a:lnSpc>
                <a:spcPct val="150000"/>
              </a:lnSpc>
              <a:buFont typeface="Arial" panose="020B0604020202020204" pitchFamily="34" charset="0"/>
              <a:buChar char="•"/>
            </a:pPr>
            <a:endParaRPr lang="en-US" altLang="ko-KR" sz="1200">
              <a:latin typeface="+mn-ea"/>
            </a:endParaRPr>
          </a:p>
          <a:p>
            <a:pPr marL="628650" lvl="1" indent="-171450">
              <a:lnSpc>
                <a:spcPct val="150000"/>
              </a:lnSpc>
              <a:buFont typeface="Arial" panose="020B0604020202020204" pitchFamily="34" charset="0"/>
              <a:buChar char="•"/>
            </a:pPr>
            <a:endParaRPr lang="en-US" altLang="ko-KR" sz="1200">
              <a:latin typeface="+mn-ea"/>
            </a:endParaRPr>
          </a:p>
          <a:p>
            <a:pPr marL="628650" lvl="1" indent="-171450">
              <a:lnSpc>
                <a:spcPct val="150000"/>
              </a:lnSpc>
              <a:buFont typeface="Arial" panose="020B0604020202020204" pitchFamily="34" charset="0"/>
              <a:buChar char="•"/>
            </a:pPr>
            <a:endParaRPr lang="en-US" altLang="ko-KR" sz="1200">
              <a:latin typeface="+mn-ea"/>
            </a:endParaRPr>
          </a:p>
          <a:p>
            <a:pPr marL="628650" lvl="1" indent="-171450">
              <a:lnSpc>
                <a:spcPct val="150000"/>
              </a:lnSpc>
              <a:buFont typeface="Arial" panose="020B0604020202020204" pitchFamily="34" charset="0"/>
              <a:buChar char="•"/>
            </a:pPr>
            <a:endParaRPr lang="en-US" altLang="ko-KR" sz="1200">
              <a:latin typeface="+mn-ea"/>
            </a:endParaRPr>
          </a:p>
          <a:p>
            <a:pPr marL="171450" indent="-171450">
              <a:lnSpc>
                <a:spcPct val="150000"/>
              </a:lnSpc>
              <a:buFont typeface="Arial" panose="020B0604020202020204" pitchFamily="34" charset="0"/>
              <a:buChar char="•"/>
            </a:pPr>
            <a:r>
              <a:rPr lang="en-US" altLang="ko-KR" sz="1200" b="1">
                <a:latin typeface="+mn-ea"/>
              </a:rPr>
              <a:t>HttpRequestHandler</a:t>
            </a:r>
          </a:p>
          <a:p>
            <a:pPr marL="628650" lvl="1" indent="-171450">
              <a:lnSpc>
                <a:spcPct val="150000"/>
              </a:lnSpc>
              <a:buFont typeface="Arial" panose="020B0604020202020204" pitchFamily="34" charset="0"/>
              <a:buChar char="•"/>
            </a:pPr>
            <a:r>
              <a:rPr lang="en-US" altLang="ko-KR" sz="1200"/>
              <a:t>HttpRequestHandler </a:t>
            </a:r>
            <a:r>
              <a:rPr lang="ko-KR" altLang="en-US" sz="1200"/>
              <a:t>인터페이스를 구현하여 요청을 처리하는 방식으로서 </a:t>
            </a:r>
            <a:r>
              <a:rPr lang="en-US" altLang="ko-KR" sz="1200"/>
              <a:t>Spring</a:t>
            </a:r>
            <a:r>
              <a:rPr lang="ko-KR" altLang="en-US" sz="1200"/>
              <a:t>의 가장 저수준 </a:t>
            </a:r>
            <a:r>
              <a:rPr lang="en-US" altLang="ko-KR" sz="1200"/>
              <a:t>API </a:t>
            </a:r>
            <a:r>
              <a:rPr lang="ko-KR" altLang="en-US" sz="1200"/>
              <a:t>중 하나로</a:t>
            </a:r>
            <a:r>
              <a:rPr lang="en-US" altLang="ko-KR" sz="1200"/>
              <a:t> </a:t>
            </a:r>
            <a:r>
              <a:rPr lang="ko-KR" altLang="en-US" sz="1200"/>
              <a:t>서블릿에 가까운 형태로 동작한다</a:t>
            </a:r>
            <a:endParaRPr lang="en-US" altLang="ko-KR" sz="1200"/>
          </a:p>
        </p:txBody>
      </p:sp>
      <p:sp>
        <p:nvSpPr>
          <p:cNvPr id="6" name="Rectangle 1">
            <a:extLst>
              <a:ext uri="{FF2B5EF4-FFF2-40B4-BE49-F238E27FC236}">
                <a16:creationId xmlns:a16="http://schemas.microsoft.com/office/drawing/2014/main" id="{285A1FE4-C494-62E5-9A28-5FCAB20D26C1}"/>
              </a:ext>
            </a:extLst>
          </p:cNvPr>
          <p:cNvSpPr>
            <a:spLocks noChangeArrowheads="1"/>
          </p:cNvSpPr>
          <p:nvPr/>
        </p:nvSpPr>
        <p:spPr bwMode="auto">
          <a:xfrm>
            <a:off x="1177090" y="1542513"/>
            <a:ext cx="8169442" cy="1330557"/>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@Controller</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ExampleController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@RequestMapping</a:t>
            </a:r>
            <a:r>
              <a:rPr kumimoji="0" lang="ko-KR" altLang="ko-KR" sz="1100" b="0" i="0" u="none" strike="noStrike" cap="none" normalizeH="0" baseline="0">
                <a:ln>
                  <a:noFill/>
                </a:ln>
                <a:solidFill>
                  <a:srgbClr val="BCBEC4"/>
                </a:solidFill>
                <a:effectLst/>
                <a:latin typeface="Arial Unicode MS"/>
                <a:ea typeface="JetBrains Mono"/>
              </a:rPr>
              <a:t>(value = </a:t>
            </a:r>
            <a:r>
              <a:rPr kumimoji="0" lang="ko-KR" altLang="ko-KR" sz="1100" b="0" i="0" u="none" strike="noStrike" cap="none" normalizeH="0" baseline="0">
                <a:ln>
                  <a:noFill/>
                </a:ln>
                <a:solidFill>
                  <a:srgbClr val="6AAB73"/>
                </a:solidFill>
                <a:effectLst/>
                <a:latin typeface="Arial Unicode MS"/>
                <a:ea typeface="JetBrains Mono"/>
              </a:rPr>
              <a:t>"/hello"</a:t>
            </a:r>
            <a:r>
              <a:rPr kumimoji="0" lang="ko-KR" altLang="ko-KR" sz="1100" b="0" i="0" u="none" strike="noStrike" cap="none" normalizeH="0" baseline="0">
                <a:ln>
                  <a:noFill/>
                </a:ln>
                <a:solidFill>
                  <a:srgbClr val="BCBEC4"/>
                </a:solidFill>
                <a:effectLst/>
                <a:latin typeface="Arial Unicode MS"/>
                <a:ea typeface="JetBrains Mono"/>
              </a:rPr>
              <a:t>, method = RequestMethod.GET)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56A8F5"/>
                </a:solidFill>
                <a:effectLst/>
                <a:latin typeface="Arial Unicode MS"/>
                <a:ea typeface="JetBrains Mono"/>
              </a:rPr>
              <a:t>hello</a:t>
            </a:r>
            <a:r>
              <a:rPr kumimoji="0" lang="ko-KR" altLang="ko-KR" sz="1100" b="0" i="0" u="none" strike="noStrike" cap="none" normalizeH="0" baseline="0">
                <a:ln>
                  <a:noFill/>
                </a:ln>
                <a:solidFill>
                  <a:srgbClr val="BCBEC4"/>
                </a:solidFill>
                <a:effectLst/>
                <a:latin typeface="Arial Unicode MS"/>
                <a:ea typeface="JetBrains Mono"/>
              </a:rPr>
              <a:t>(Model model) {</a:t>
            </a:r>
            <a:r>
              <a:rPr kumimoji="0" lang="en-US" altLang="ko-KR" sz="1100" b="0" i="0" u="none" strike="noStrike" cap="none" normalizeH="0" baseline="0">
                <a:ln>
                  <a:noFill/>
                </a:ln>
                <a:solidFill>
                  <a:srgbClr val="BCBEC4"/>
                </a:solidFill>
                <a:effectLst/>
                <a:latin typeface="Arial Unicode MS"/>
                <a:ea typeface="JetBrains Mono"/>
              </a:rPr>
              <a:t> . . . }</a:t>
            </a: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7" name="Rectangle 2">
            <a:extLst>
              <a:ext uri="{FF2B5EF4-FFF2-40B4-BE49-F238E27FC236}">
                <a16:creationId xmlns:a16="http://schemas.microsoft.com/office/drawing/2014/main" id="{36A661DE-E63F-4EA4-D9FF-E867E97A3C86}"/>
              </a:ext>
            </a:extLst>
          </p:cNvPr>
          <p:cNvSpPr>
            <a:spLocks noChangeArrowheads="1"/>
          </p:cNvSpPr>
          <p:nvPr/>
        </p:nvSpPr>
        <p:spPr bwMode="auto">
          <a:xfrm>
            <a:off x="1177090" y="3718573"/>
            <a:ext cx="8169442" cy="107664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ExampleController </a:t>
            </a:r>
            <a:r>
              <a:rPr kumimoji="0" lang="ko-KR" altLang="ko-KR" sz="1100" b="0" i="0" u="none" strike="noStrike" cap="none" normalizeH="0" baseline="0">
                <a:ln>
                  <a:noFill/>
                </a:ln>
                <a:solidFill>
                  <a:srgbClr val="CF8E6D"/>
                </a:solidFill>
                <a:effectLst/>
                <a:latin typeface="Arial Unicode MS"/>
                <a:ea typeface="JetBrains Mono"/>
              </a:rPr>
              <a:t>implements </a:t>
            </a:r>
            <a:r>
              <a:rPr kumimoji="0" lang="ko-KR" altLang="ko-KR" sz="1100" b="0" i="0" u="none" strike="noStrike" cap="none" normalizeH="0" baseline="0">
                <a:ln>
                  <a:noFill/>
                </a:ln>
                <a:solidFill>
                  <a:srgbClr val="BCBEC4"/>
                </a:solidFill>
                <a:effectLst/>
                <a:latin typeface="Arial Unicode MS"/>
                <a:ea typeface="JetBrains Mono"/>
              </a:rPr>
              <a:t>Controller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@Override</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B3AE60"/>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ModelAndView </a:t>
            </a:r>
            <a:r>
              <a:rPr kumimoji="0" lang="ko-KR" altLang="ko-KR" sz="1100" b="0" i="0" u="none" strike="noStrike" cap="none" normalizeH="0" baseline="0">
                <a:ln>
                  <a:noFill/>
                </a:ln>
                <a:solidFill>
                  <a:srgbClr val="56A8F5"/>
                </a:solidFill>
                <a:effectLst/>
                <a:latin typeface="Arial Unicode MS"/>
                <a:ea typeface="JetBrains Mono"/>
              </a:rPr>
              <a:t>handleRequest</a:t>
            </a:r>
            <a:r>
              <a:rPr kumimoji="0" lang="ko-KR" altLang="ko-KR" sz="1100" b="0" i="0" u="none" strike="noStrike" cap="none" normalizeH="0" baseline="0">
                <a:ln>
                  <a:noFill/>
                </a:ln>
                <a:solidFill>
                  <a:srgbClr val="BCBEC4"/>
                </a:solidFill>
                <a:effectLst/>
                <a:latin typeface="Arial Unicode MS"/>
                <a:ea typeface="JetBrains Mono"/>
              </a:rPr>
              <a:t>(HttpServletRequest request, HttpServletResponse response) </a:t>
            </a:r>
            <a:r>
              <a:rPr kumimoji="0" lang="ko-KR" altLang="ko-KR" sz="1100" b="0" i="0" u="none" strike="noStrike" cap="none" normalizeH="0" baseline="0">
                <a:ln>
                  <a:noFill/>
                </a:ln>
                <a:solidFill>
                  <a:srgbClr val="CF8E6D"/>
                </a:solidFill>
                <a:effectLst/>
                <a:latin typeface="Arial Unicode MS"/>
                <a:ea typeface="JetBrains Mono"/>
              </a:rPr>
              <a:t>throws </a:t>
            </a:r>
            <a:r>
              <a:rPr kumimoji="0" lang="ko-KR" altLang="ko-KR" sz="1100" b="0" i="0" u="none" strike="noStrike" cap="none" normalizeH="0" baseline="0">
                <a:ln>
                  <a:noFill/>
                </a:ln>
                <a:solidFill>
                  <a:srgbClr val="BCBEC4"/>
                </a:solidFill>
                <a:effectLst/>
                <a:latin typeface="Arial Unicode MS"/>
                <a:ea typeface="JetBrains Mono"/>
              </a:rPr>
              <a:t>Exception {</a:t>
            </a:r>
            <a:r>
              <a:rPr kumimoji="0" lang="en-US"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8" name="Rectangle 3">
            <a:extLst>
              <a:ext uri="{FF2B5EF4-FFF2-40B4-BE49-F238E27FC236}">
                <a16:creationId xmlns:a16="http://schemas.microsoft.com/office/drawing/2014/main" id="{87B887CE-F35B-2594-B35A-7AF2F33CA3D6}"/>
              </a:ext>
            </a:extLst>
          </p:cNvPr>
          <p:cNvSpPr>
            <a:spLocks noChangeArrowheads="1"/>
          </p:cNvSpPr>
          <p:nvPr/>
        </p:nvSpPr>
        <p:spPr bwMode="auto">
          <a:xfrm>
            <a:off x="1177091" y="5638564"/>
            <a:ext cx="8169442" cy="107664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ExampleHttpRequestHandler </a:t>
            </a:r>
            <a:r>
              <a:rPr kumimoji="0" lang="ko-KR" altLang="ko-KR" sz="1100" b="0" i="0" u="none" strike="noStrike" cap="none" normalizeH="0" baseline="0">
                <a:ln>
                  <a:noFill/>
                </a:ln>
                <a:solidFill>
                  <a:srgbClr val="CF8E6D"/>
                </a:solidFill>
                <a:effectLst/>
                <a:latin typeface="Arial Unicode MS"/>
                <a:ea typeface="JetBrains Mono"/>
              </a:rPr>
              <a:t>implements </a:t>
            </a:r>
            <a:r>
              <a:rPr kumimoji="0" lang="ko-KR" altLang="ko-KR" sz="1100" b="0" i="0" u="none" strike="noStrike" cap="none" normalizeH="0" baseline="0">
                <a:ln>
                  <a:noFill/>
                </a:ln>
                <a:solidFill>
                  <a:srgbClr val="BCBEC4"/>
                </a:solidFill>
                <a:effectLst/>
                <a:latin typeface="Arial Unicode MS"/>
                <a:ea typeface="JetBrains Mono"/>
              </a:rPr>
              <a:t>HttpRequestHandler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@Override</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B3AE60"/>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void </a:t>
            </a:r>
            <a:r>
              <a:rPr kumimoji="0" lang="ko-KR" altLang="ko-KR" sz="1100" b="0" i="0" u="none" strike="noStrike" cap="none" normalizeH="0" baseline="0">
                <a:ln>
                  <a:noFill/>
                </a:ln>
                <a:solidFill>
                  <a:srgbClr val="56A8F5"/>
                </a:solidFill>
                <a:effectLst/>
                <a:latin typeface="Arial Unicode MS"/>
                <a:ea typeface="JetBrains Mono"/>
              </a:rPr>
              <a:t>handleRequest</a:t>
            </a:r>
            <a:r>
              <a:rPr kumimoji="0" lang="ko-KR" altLang="ko-KR" sz="1100" b="0" i="0" u="none" strike="noStrike" cap="none" normalizeH="0" baseline="0">
                <a:ln>
                  <a:noFill/>
                </a:ln>
                <a:solidFill>
                  <a:srgbClr val="BCBEC4"/>
                </a:solidFill>
                <a:effectLst/>
                <a:latin typeface="Arial Unicode MS"/>
                <a:ea typeface="JetBrains Mono"/>
              </a:rPr>
              <a:t>(HttpServletRequest request, HttpServletResponse response) </a:t>
            </a:r>
            <a:r>
              <a:rPr kumimoji="0" lang="ko-KR" altLang="ko-KR" sz="1100" b="0" i="0" u="none" strike="noStrike" cap="none" normalizeH="0" baseline="0">
                <a:ln>
                  <a:noFill/>
                </a:ln>
                <a:solidFill>
                  <a:srgbClr val="CF8E6D"/>
                </a:solidFill>
                <a:effectLst/>
                <a:latin typeface="Arial Unicode MS"/>
                <a:ea typeface="JetBrains Mono"/>
              </a:rPr>
              <a:t>throws </a:t>
            </a:r>
            <a:r>
              <a:rPr kumimoji="0" lang="ko-KR" altLang="ko-KR" sz="1100" b="0" i="0" u="none" strike="noStrike" cap="none" normalizeH="0" baseline="0">
                <a:ln>
                  <a:noFill/>
                </a:ln>
                <a:solidFill>
                  <a:srgbClr val="BCBEC4"/>
                </a:solidFill>
                <a:effectLst/>
                <a:latin typeface="Arial Unicode MS"/>
                <a:ea typeface="JetBrains Mono"/>
              </a:rPr>
              <a:t>IOException {</a:t>
            </a:r>
            <a:r>
              <a:rPr kumimoji="0" lang="en-US"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13294740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9DF7EC-DDD2-9A88-6D67-ECA41D4F59C0}"/>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15AD0563-1742-571D-0CB5-0CF99354D333}"/>
              </a:ext>
            </a:extLst>
          </p:cNvPr>
          <p:cNvSpPr/>
          <p:nvPr/>
        </p:nvSpPr>
        <p:spPr>
          <a:xfrm>
            <a:off x="192740" y="220839"/>
            <a:ext cx="3842719"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BeanNameUrlHandlerMapping</a:t>
            </a:r>
            <a:endParaRPr lang="ko-KR" altLang="en-US" b="1">
              <a:solidFill>
                <a:schemeClr val="accent1">
                  <a:lumMod val="75000"/>
                </a:schemeClr>
              </a:solidFill>
              <a:latin typeface="+mn-ea"/>
            </a:endParaRPr>
          </a:p>
        </p:txBody>
      </p:sp>
      <p:sp>
        <p:nvSpPr>
          <p:cNvPr id="4" name="Rectangle 2">
            <a:extLst>
              <a:ext uri="{FF2B5EF4-FFF2-40B4-BE49-F238E27FC236}">
                <a16:creationId xmlns:a16="http://schemas.microsoft.com/office/drawing/2014/main" id="{0669DBAB-BFC3-4882-CF33-9F3862C30033}"/>
              </a:ext>
            </a:extLst>
          </p:cNvPr>
          <p:cNvSpPr>
            <a:spLocks noChangeArrowheads="1"/>
          </p:cNvSpPr>
          <p:nvPr/>
        </p:nvSpPr>
        <p:spPr bwMode="auto">
          <a:xfrm>
            <a:off x="463216" y="680380"/>
            <a:ext cx="7098631" cy="209230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@Component</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"/beanHandler"</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Bean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이름이 요청</a:t>
            </a:r>
            <a:r>
              <a:rPr kumimoji="0" lang="ko-KR" altLang="ko-KR" sz="1100" b="0" i="0" u="none" strike="noStrike" cap="none" normalizeH="0" baseline="0">
                <a:ln>
                  <a:noFill/>
                </a:ln>
                <a:solidFill>
                  <a:srgbClr val="7A7E85"/>
                </a:solidFill>
                <a:effectLst/>
                <a:latin typeface="Arial Unicode MS"/>
                <a:ea typeface="JetBrains Mono"/>
              </a:rPr>
              <a:t> URL</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과 매핑됨</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BeanNameHandler </a:t>
            </a:r>
            <a:r>
              <a:rPr kumimoji="0" lang="ko-KR" altLang="ko-KR" sz="1100" b="0" i="0" u="none" strike="noStrike" cap="none" normalizeH="0" baseline="0">
                <a:ln>
                  <a:noFill/>
                </a:ln>
                <a:solidFill>
                  <a:srgbClr val="CF8E6D"/>
                </a:solidFill>
                <a:effectLst/>
                <a:latin typeface="Arial Unicode MS"/>
                <a:ea typeface="JetBrains Mono"/>
              </a:rPr>
              <a:t>implements </a:t>
            </a:r>
            <a:r>
              <a:rPr kumimoji="0" lang="ko-KR" altLang="ko-KR" sz="1100" b="0" i="0" u="none" strike="noStrike" cap="none" normalizeH="0" baseline="0">
                <a:ln>
                  <a:noFill/>
                </a:ln>
                <a:solidFill>
                  <a:srgbClr val="BCBEC4"/>
                </a:solidFill>
                <a:effectLst/>
                <a:latin typeface="Arial Unicode MS"/>
                <a:ea typeface="JetBrains Mono"/>
              </a:rPr>
              <a:t>Controller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@Override</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B3AE60"/>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ModelAndView </a:t>
            </a:r>
            <a:r>
              <a:rPr kumimoji="0" lang="ko-KR" altLang="ko-KR" sz="1100" b="0" i="0" u="none" strike="noStrike" cap="none" normalizeH="0" baseline="0">
                <a:ln>
                  <a:noFill/>
                </a:ln>
                <a:solidFill>
                  <a:srgbClr val="56A8F5"/>
                </a:solidFill>
                <a:effectLst/>
                <a:latin typeface="Arial Unicode MS"/>
                <a:ea typeface="JetBrains Mono"/>
              </a:rPr>
              <a:t>handleRequest</a:t>
            </a:r>
            <a:r>
              <a:rPr kumimoji="0" lang="ko-KR" altLang="ko-KR" sz="1100" b="0" i="0" u="none" strike="noStrike" cap="none" normalizeH="0" baseline="0">
                <a:ln>
                  <a:noFill/>
                </a:ln>
                <a:solidFill>
                  <a:srgbClr val="BCBEC4"/>
                </a:solidFill>
                <a:effectLst/>
                <a:latin typeface="Arial Unicode MS"/>
                <a:ea typeface="JetBrains Mono"/>
              </a:rPr>
              <a:t>(HttpServletRequest req, HttpServletResponse res) </a:t>
            </a:r>
            <a:r>
              <a:rPr kumimoji="0" lang="ko-KR" altLang="ko-KR" sz="1100" b="0" i="0" u="none" strike="noStrike" cap="none" normalizeH="0" baseline="0">
                <a:ln>
                  <a:noFill/>
                </a:ln>
                <a:solidFill>
                  <a:srgbClr val="CF8E6D"/>
                </a:solidFill>
                <a:effectLst/>
                <a:latin typeface="Arial Unicode MS"/>
                <a:ea typeface="JetBrains Mono"/>
              </a:rPr>
              <a:t>throws </a:t>
            </a:r>
            <a:r>
              <a:rPr kumimoji="0" lang="ko-KR" altLang="ko-KR" sz="1100" b="0" i="0" u="none" strike="noStrike" cap="none" normalizeH="0" baseline="0">
                <a:ln>
                  <a:noFill/>
                </a:ln>
                <a:solidFill>
                  <a:srgbClr val="BCBEC4"/>
                </a:solidFill>
                <a:effectLst/>
                <a:latin typeface="Arial Unicode MS"/>
                <a:ea typeface="JetBrains Mono"/>
              </a:rPr>
              <a:t>Exception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response.getWriter().write(</a:t>
            </a:r>
            <a:r>
              <a:rPr kumimoji="0" lang="ko-KR" altLang="ko-KR" sz="1100" b="0" i="0" u="none" strike="noStrike" cap="none" normalizeH="0" baseline="0">
                <a:ln>
                  <a:noFill/>
                </a:ln>
                <a:solidFill>
                  <a:srgbClr val="6AAB73"/>
                </a:solidFill>
                <a:effectLst/>
                <a:latin typeface="Arial Unicode MS"/>
                <a:ea typeface="JetBrains Mono"/>
              </a:rPr>
              <a:t>"BeanNameUrlHandlerMapping!"</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null</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9" name="Rectangle 3">
            <a:extLst>
              <a:ext uri="{FF2B5EF4-FFF2-40B4-BE49-F238E27FC236}">
                <a16:creationId xmlns:a16="http://schemas.microsoft.com/office/drawing/2014/main" id="{EE5E6086-0943-8ABB-96AE-1E968892DB32}"/>
              </a:ext>
            </a:extLst>
          </p:cNvPr>
          <p:cNvSpPr>
            <a:spLocks noChangeArrowheads="1"/>
          </p:cNvSpPr>
          <p:nvPr/>
        </p:nvSpPr>
        <p:spPr bwMode="auto">
          <a:xfrm>
            <a:off x="519798" y="5885492"/>
            <a:ext cx="2520617" cy="27699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200" b="0" i="0" u="none" strike="noStrike" cap="none" normalizeH="0" baseline="0">
                <a:ln>
                  <a:noFill/>
                </a:ln>
                <a:solidFill>
                  <a:schemeClr val="bg1">
                    <a:lumMod val="75000"/>
                  </a:schemeClr>
                </a:solidFill>
                <a:effectLst/>
                <a:latin typeface="Arial Unicode MS"/>
                <a:ea typeface="JetBrains Mono"/>
              </a:rPr>
              <a:t>http://localhost:8080/</a:t>
            </a:r>
            <a:r>
              <a:rPr kumimoji="0" lang="en-US" altLang="ko-KR" sz="1200" b="0" i="0" u="none" strike="noStrike" cap="none" normalizeH="0" baseline="0">
                <a:ln>
                  <a:noFill/>
                </a:ln>
                <a:solidFill>
                  <a:schemeClr val="bg1">
                    <a:lumMod val="75000"/>
                  </a:schemeClr>
                </a:solidFill>
                <a:effectLst/>
                <a:latin typeface="Arial Unicode MS"/>
                <a:ea typeface="JetBrains Mono"/>
              </a:rPr>
              <a:t>simpleUrl</a:t>
            </a:r>
            <a:endParaRPr kumimoji="0" lang="ko-KR" altLang="ko-KR" sz="1800" b="0" i="0" u="none" strike="noStrike" cap="none" normalizeH="0" baseline="0">
              <a:ln>
                <a:noFill/>
              </a:ln>
              <a:solidFill>
                <a:schemeClr val="bg1">
                  <a:lumMod val="75000"/>
                </a:schemeClr>
              </a:solidFill>
              <a:effectLst/>
              <a:latin typeface="Arial" panose="020B0604020202020204" pitchFamily="34" charset="0"/>
            </a:endParaRPr>
          </a:p>
        </p:txBody>
      </p:sp>
      <p:sp>
        <p:nvSpPr>
          <p:cNvPr id="10" name="직사각형 9">
            <a:extLst>
              <a:ext uri="{FF2B5EF4-FFF2-40B4-BE49-F238E27FC236}">
                <a16:creationId xmlns:a16="http://schemas.microsoft.com/office/drawing/2014/main" id="{AB0932FB-F3FD-8455-B981-5AD843020F9F}"/>
              </a:ext>
            </a:extLst>
          </p:cNvPr>
          <p:cNvSpPr/>
          <p:nvPr/>
        </p:nvSpPr>
        <p:spPr>
          <a:xfrm>
            <a:off x="7561847" y="1159069"/>
            <a:ext cx="4572000" cy="567463"/>
          </a:xfrm>
          <a:prstGeom prst="rect">
            <a:avLst/>
          </a:prstGeom>
        </p:spPr>
        <p:txBody>
          <a:bodyPr wrap="square">
            <a:spAutoFit/>
          </a:bodyPr>
          <a:lstStyle/>
          <a:p>
            <a:pPr>
              <a:lnSpc>
                <a:spcPct val="150000"/>
              </a:lnSpc>
            </a:pPr>
            <a:r>
              <a:rPr lang="en-US" altLang="ko-KR" sz="1100">
                <a:latin typeface="+mn-ea"/>
              </a:rPr>
              <a:t>Spring </a:t>
            </a:r>
            <a:r>
              <a:rPr lang="ko-KR" altLang="en-US" sz="1100">
                <a:latin typeface="+mn-ea"/>
              </a:rPr>
              <a:t>컨테이너에 등록된 빈 이름을 기반으로 </a:t>
            </a:r>
            <a:r>
              <a:rPr lang="en-US" altLang="ko-KR" sz="1100">
                <a:latin typeface="+mn-ea"/>
              </a:rPr>
              <a:t>URL </a:t>
            </a:r>
            <a:r>
              <a:rPr lang="ko-KR" altLang="en-US" sz="1100">
                <a:latin typeface="+mn-ea"/>
              </a:rPr>
              <a:t>을 자동 매핑하며</a:t>
            </a:r>
            <a:r>
              <a:rPr lang="en-US" altLang="ko-KR" sz="1100">
                <a:latin typeface="+mn-ea"/>
              </a:rPr>
              <a:t> </a:t>
            </a:r>
            <a:r>
              <a:rPr lang="ko-KR" altLang="en-US" sz="1100">
                <a:latin typeface="+mn-ea"/>
              </a:rPr>
              <a:t>빈 이름이 </a:t>
            </a:r>
            <a:r>
              <a:rPr lang="en-US" altLang="ko-KR" sz="1100">
                <a:latin typeface="+mn-ea"/>
              </a:rPr>
              <a:t>URL </a:t>
            </a:r>
            <a:r>
              <a:rPr lang="ko-KR" altLang="en-US" sz="1100">
                <a:latin typeface="+mn-ea"/>
              </a:rPr>
              <a:t>경로와 일치하면 해당 요청을 처리한다</a:t>
            </a:r>
            <a:endParaRPr lang="en-US" altLang="ko-KR" sz="1100">
              <a:latin typeface="+mn-ea"/>
            </a:endParaRPr>
          </a:p>
        </p:txBody>
      </p:sp>
      <p:sp>
        <p:nvSpPr>
          <p:cNvPr id="2" name="직사각형 1">
            <a:extLst>
              <a:ext uri="{FF2B5EF4-FFF2-40B4-BE49-F238E27FC236}">
                <a16:creationId xmlns:a16="http://schemas.microsoft.com/office/drawing/2014/main" id="{F8F92D0C-3DBB-5C5A-DE40-6B5F18196445}"/>
              </a:ext>
            </a:extLst>
          </p:cNvPr>
          <p:cNvSpPr/>
          <p:nvPr/>
        </p:nvSpPr>
        <p:spPr>
          <a:xfrm>
            <a:off x="246881" y="3176474"/>
            <a:ext cx="3395481"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SimpleUrlHandlerMapping</a:t>
            </a:r>
            <a:endParaRPr lang="ko-KR" altLang="en-US" b="1">
              <a:solidFill>
                <a:schemeClr val="accent1">
                  <a:lumMod val="75000"/>
                </a:schemeClr>
              </a:solidFill>
              <a:latin typeface="+mn-ea"/>
            </a:endParaRPr>
          </a:p>
        </p:txBody>
      </p:sp>
      <p:sp>
        <p:nvSpPr>
          <p:cNvPr id="3" name="Rectangle 1">
            <a:extLst>
              <a:ext uri="{FF2B5EF4-FFF2-40B4-BE49-F238E27FC236}">
                <a16:creationId xmlns:a16="http://schemas.microsoft.com/office/drawing/2014/main" id="{C1632E15-3154-293F-9C02-CF2474A5A692}"/>
              </a:ext>
            </a:extLst>
          </p:cNvPr>
          <p:cNvSpPr>
            <a:spLocks noChangeArrowheads="1"/>
          </p:cNvSpPr>
          <p:nvPr/>
        </p:nvSpPr>
        <p:spPr bwMode="auto">
          <a:xfrm>
            <a:off x="517358" y="3631627"/>
            <a:ext cx="6605338" cy="209230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MyHttpRequestHandler </a:t>
            </a:r>
            <a:r>
              <a:rPr kumimoji="0" lang="ko-KR" altLang="ko-KR" sz="1100" b="0" i="0" u="none" strike="noStrike" cap="none" normalizeH="0" baseline="0">
                <a:ln>
                  <a:noFill/>
                </a:ln>
                <a:solidFill>
                  <a:srgbClr val="CF8E6D"/>
                </a:solidFill>
                <a:effectLst/>
                <a:latin typeface="Arial Unicode MS"/>
                <a:ea typeface="JetBrains Mono"/>
              </a:rPr>
              <a:t>implements </a:t>
            </a:r>
            <a:r>
              <a:rPr kumimoji="0" lang="ko-KR" altLang="ko-KR" sz="1100" b="0" i="0" u="none" strike="noStrike" cap="none" normalizeH="0" baseline="0">
                <a:ln>
                  <a:noFill/>
                </a:ln>
                <a:solidFill>
                  <a:srgbClr val="BCBEC4"/>
                </a:solidFill>
                <a:effectLst/>
                <a:latin typeface="Arial Unicode MS"/>
                <a:ea typeface="JetBrains Mono"/>
              </a:rPr>
              <a:t>HttpRequestHandler {</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@Override</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B3AE60"/>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void </a:t>
            </a:r>
            <a:r>
              <a:rPr kumimoji="0" lang="ko-KR" altLang="ko-KR" sz="1100" b="0" i="0" u="none" strike="noStrike" cap="none" normalizeH="0" baseline="0">
                <a:ln>
                  <a:noFill/>
                </a:ln>
                <a:solidFill>
                  <a:srgbClr val="56A8F5"/>
                </a:solidFill>
                <a:effectLst/>
                <a:latin typeface="Arial Unicode MS"/>
                <a:ea typeface="JetBrains Mono"/>
              </a:rPr>
              <a:t>handleRequest</a:t>
            </a:r>
            <a:r>
              <a:rPr kumimoji="0" lang="ko-KR" altLang="ko-KR" sz="1100" b="0" i="0" u="none" strike="noStrike" cap="none" normalizeH="0" baseline="0">
                <a:ln>
                  <a:noFill/>
                </a:ln>
                <a:solidFill>
                  <a:srgbClr val="BCBEC4"/>
                </a:solidFill>
                <a:effectLst/>
                <a:latin typeface="Arial Unicode MS"/>
                <a:ea typeface="JetBrains Mono"/>
              </a:rPr>
              <a:t>(HttpServletRequest req, HttpServletResponse resp) </a:t>
            </a:r>
            <a:r>
              <a:rPr kumimoji="0" lang="ko-KR" altLang="ko-KR" sz="1100" b="0" i="0" u="none" strike="noStrike" cap="none" normalizeH="0" baseline="0">
                <a:ln>
                  <a:noFill/>
                </a:ln>
                <a:solidFill>
                  <a:srgbClr val="CF8E6D"/>
                </a:solidFill>
                <a:effectLst/>
                <a:latin typeface="Arial Unicode MS"/>
                <a:ea typeface="JetBrains Mono"/>
              </a:rPr>
              <a:t>throws </a:t>
            </a:r>
            <a:r>
              <a:rPr kumimoji="0" lang="ko-KR" altLang="ko-KR" sz="1100" b="0" i="0" u="none" strike="noStrike" cap="none" normalizeH="0" baseline="0">
                <a:ln>
                  <a:noFill/>
                </a:ln>
                <a:solidFill>
                  <a:srgbClr val="BCBEC4"/>
                </a:solidFill>
                <a:effectLst/>
                <a:latin typeface="Arial Unicode MS"/>
                <a:ea typeface="JetBrains Mono"/>
              </a:rPr>
              <a:t>IOException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response.setContentType(</a:t>
            </a:r>
            <a:r>
              <a:rPr kumimoji="0" lang="ko-KR" altLang="ko-KR" sz="1100" b="0" i="0" u="none" strike="noStrike" cap="none" normalizeH="0" baseline="0">
                <a:ln>
                  <a:noFill/>
                </a:ln>
                <a:solidFill>
                  <a:srgbClr val="6AAB73"/>
                </a:solidFill>
                <a:effectLst/>
                <a:latin typeface="Arial Unicode MS"/>
                <a:ea typeface="JetBrains Mono"/>
              </a:rPr>
              <a:t>"text/plain"</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response.getWriter().write(</a:t>
            </a:r>
            <a:r>
              <a:rPr kumimoji="0" lang="ko-KR" altLang="ko-KR" sz="1100" b="0" i="0" u="none" strike="noStrike" cap="none" normalizeH="0" baseline="0">
                <a:ln>
                  <a:noFill/>
                </a:ln>
                <a:solidFill>
                  <a:srgbClr val="6AAB73"/>
                </a:solidFill>
                <a:effectLst/>
                <a:latin typeface="Arial Unicode MS"/>
                <a:ea typeface="JetBrains Mono"/>
              </a:rPr>
              <a:t>"</a:t>
            </a:r>
            <a:r>
              <a:rPr kumimoji="0" lang="en-US" altLang="ko-KR" sz="1100" b="0" i="0" u="none" strike="noStrike" cap="none" normalizeH="0" baseline="0">
                <a:ln>
                  <a:noFill/>
                </a:ln>
                <a:solidFill>
                  <a:srgbClr val="6AAB73"/>
                </a:solidFill>
                <a:effectLst/>
                <a:latin typeface="Arial Unicode MS"/>
                <a:ea typeface="JetBrains Mono"/>
              </a:rPr>
              <a:t>SimpleUrlHandlerMapping</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6" name="Rectangle 3">
            <a:extLst>
              <a:ext uri="{FF2B5EF4-FFF2-40B4-BE49-F238E27FC236}">
                <a16:creationId xmlns:a16="http://schemas.microsoft.com/office/drawing/2014/main" id="{A23E2198-37D4-2772-AF4B-CF1FF1C9796A}"/>
              </a:ext>
            </a:extLst>
          </p:cNvPr>
          <p:cNvSpPr>
            <a:spLocks noChangeArrowheads="1"/>
          </p:cNvSpPr>
          <p:nvPr/>
        </p:nvSpPr>
        <p:spPr bwMode="auto">
          <a:xfrm>
            <a:off x="7222616" y="3349360"/>
            <a:ext cx="4795720" cy="3361882"/>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@Bean</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SimpleUrlHandlerMapping </a:t>
            </a:r>
            <a:r>
              <a:rPr kumimoji="0" lang="ko-KR" altLang="ko-KR" sz="1100" b="0" i="0" u="none" strike="noStrike" cap="none" normalizeH="0" baseline="0">
                <a:ln>
                  <a:noFill/>
                </a:ln>
                <a:solidFill>
                  <a:srgbClr val="56A8F5"/>
                </a:solidFill>
                <a:effectLst/>
                <a:latin typeface="Arial Unicode MS"/>
                <a:ea typeface="JetBrains Mono"/>
              </a:rPr>
              <a:t>simpleUrlHandlerMapping</a:t>
            </a: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SimpleUrlHandlerMapping mapping = </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BCBEC4"/>
                </a:solidFill>
                <a:effectLst/>
                <a:latin typeface="Arial Unicode MS"/>
                <a:ea typeface="JetBrains Mono"/>
              </a:rPr>
              <a:t>SimpleUrlHandlerMapping();</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Properties urlMappings = </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BCBEC4"/>
                </a:solidFill>
                <a:effectLst/>
                <a:latin typeface="Arial Unicode MS"/>
                <a:ea typeface="JetBrains Mono"/>
              </a:rPr>
              <a:t>Properties();</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urlMappings.setProperty(</a:t>
            </a:r>
            <a:r>
              <a:rPr kumimoji="0" lang="ko-KR" altLang="ko-KR" sz="1100" b="0" i="0" u="none" strike="noStrike" cap="none" normalizeH="0" baseline="0">
                <a:ln>
                  <a:noFill/>
                </a:ln>
                <a:solidFill>
                  <a:srgbClr val="6AAB73"/>
                </a:solidFill>
                <a:effectLst/>
                <a:latin typeface="Arial Unicode MS"/>
                <a:ea typeface="JetBrains Mono"/>
              </a:rPr>
              <a:t>"/</a:t>
            </a:r>
            <a:r>
              <a:rPr kumimoji="0" lang="en-US" altLang="ko-KR" sz="1100" b="0" i="0" u="none" strike="noStrike" cap="none" normalizeH="0" baseline="0">
                <a:ln>
                  <a:noFill/>
                </a:ln>
                <a:solidFill>
                  <a:srgbClr val="6AAB73"/>
                </a:solidFill>
                <a:effectLst/>
                <a:latin typeface="Arial Unicode MS"/>
                <a:ea typeface="JetBrains Mono"/>
              </a:rPr>
              <a:t>simpleUrl</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"myHttpRequestHandler"</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mapping.setMappings(urlMappings);</a:t>
            </a:r>
            <a:endParaRPr kumimoji="0" lang="en-US" altLang="ko-KR" sz="1100" b="0" i="0" u="none" strike="noStrike" cap="none" normalizeH="0" baseline="0">
              <a:ln>
                <a:noFill/>
              </a:ln>
              <a:solidFill>
                <a:srgbClr val="BCBEC4"/>
              </a:solidFill>
              <a:effectLst/>
              <a:latin typeface="Arial Unicode MS"/>
              <a:ea typeface="JetBrains Mono"/>
            </a:endParaRPr>
          </a:p>
          <a:p>
            <a:pPr eaLnBrk="0" fontAlgn="base" latinLnBrk="0" hangingPunct="0">
              <a:lnSpc>
                <a:spcPct val="150000"/>
              </a:lnSpc>
              <a:spcBef>
                <a:spcPct val="0"/>
              </a:spcBef>
              <a:spcAft>
                <a:spcPct val="0"/>
              </a:spcAft>
            </a:pPr>
            <a:r>
              <a:rPr kumimoji="0" lang="ko-KR"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mapping.setOrder(</a:t>
            </a:r>
            <a:r>
              <a:rPr kumimoji="0" lang="ko-KR" altLang="ko-KR" sz="1100" b="0" i="0" u="none" strike="noStrike" cap="none" normalizeH="0" baseline="0">
                <a:ln>
                  <a:noFill/>
                </a:ln>
                <a:solidFill>
                  <a:srgbClr val="2AACB8"/>
                </a:solidFill>
                <a:effectLst/>
                <a:latin typeface="Arial Unicode MS"/>
                <a:ea typeface="JetBrains Mono"/>
              </a:rPr>
              <a:t>1</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BCBEC4"/>
                </a:solidFill>
                <a:effectLst/>
                <a:latin typeface="Arial Unicode MS"/>
                <a:ea typeface="JetBrains Mono"/>
              </a:rPr>
              <a:t>mapping;</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3AE60"/>
                </a:solidFill>
                <a:effectLst/>
                <a:latin typeface="Arial Unicode MS"/>
                <a:ea typeface="JetBrains Mono"/>
              </a:rPr>
              <a:t>@Bean</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MyHttpRequestHandler </a:t>
            </a:r>
            <a:r>
              <a:rPr kumimoji="0" lang="ko-KR" altLang="ko-KR" sz="1100" b="0" i="0" u="none" strike="noStrike" cap="none" normalizeH="0" baseline="0">
                <a:ln>
                  <a:noFill/>
                </a:ln>
                <a:solidFill>
                  <a:srgbClr val="56A8F5"/>
                </a:solidFill>
                <a:effectLst/>
                <a:latin typeface="Arial Unicode MS"/>
                <a:ea typeface="JetBrains Mono"/>
              </a:rPr>
              <a:t>myHttpRequestHandler</a:t>
            </a: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new </a:t>
            </a:r>
            <a:r>
              <a:rPr kumimoji="0" lang="ko-KR" altLang="ko-KR" sz="1100" b="0" i="0" u="none" strike="noStrike" cap="none" normalizeH="0" baseline="0">
                <a:ln>
                  <a:noFill/>
                </a:ln>
                <a:solidFill>
                  <a:srgbClr val="BCBEC4"/>
                </a:solidFill>
                <a:effectLst/>
                <a:latin typeface="Arial Unicode MS"/>
                <a:ea typeface="JetBrains Mono"/>
              </a:rPr>
              <a:t>MyHttpRequestHandler();</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7" name="Rectangle 3">
            <a:extLst>
              <a:ext uri="{FF2B5EF4-FFF2-40B4-BE49-F238E27FC236}">
                <a16:creationId xmlns:a16="http://schemas.microsoft.com/office/drawing/2014/main" id="{B90731C3-AB5C-618F-8B47-7D1346F5B192}"/>
              </a:ext>
            </a:extLst>
          </p:cNvPr>
          <p:cNvSpPr>
            <a:spLocks noChangeArrowheads="1"/>
          </p:cNvSpPr>
          <p:nvPr/>
        </p:nvSpPr>
        <p:spPr bwMode="auto">
          <a:xfrm>
            <a:off x="7650515" y="816187"/>
            <a:ext cx="2520617" cy="27699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200" b="0" i="0" u="none" strike="noStrike" cap="none" normalizeH="0" baseline="0">
                <a:ln>
                  <a:noFill/>
                </a:ln>
                <a:solidFill>
                  <a:schemeClr val="bg1">
                    <a:lumMod val="75000"/>
                  </a:schemeClr>
                </a:solidFill>
                <a:effectLst/>
                <a:latin typeface="Arial Unicode MS"/>
                <a:ea typeface="JetBrains Mono"/>
              </a:rPr>
              <a:t>http://localhost:8080/</a:t>
            </a:r>
            <a:r>
              <a:rPr kumimoji="0" lang="en-US" altLang="ko-KR" sz="1200" b="0" i="0" u="none" strike="noStrike" cap="none" normalizeH="0" baseline="0">
                <a:ln>
                  <a:noFill/>
                </a:ln>
                <a:solidFill>
                  <a:schemeClr val="bg1">
                    <a:lumMod val="75000"/>
                  </a:schemeClr>
                </a:solidFill>
                <a:effectLst/>
                <a:latin typeface="Arial Unicode MS"/>
                <a:ea typeface="JetBrains Mono"/>
              </a:rPr>
              <a:t>beanHandler</a:t>
            </a:r>
            <a:endParaRPr kumimoji="0" lang="ko-KR" altLang="ko-KR" sz="1800" b="0" i="0" u="none" strike="noStrike" cap="none" normalizeH="0" baseline="0">
              <a:ln>
                <a:noFill/>
              </a:ln>
              <a:solidFill>
                <a:schemeClr val="bg1">
                  <a:lumMod val="75000"/>
                </a:schemeClr>
              </a:solidFill>
              <a:effectLst/>
              <a:latin typeface="Arial" panose="020B0604020202020204" pitchFamily="34" charset="0"/>
            </a:endParaRPr>
          </a:p>
        </p:txBody>
      </p:sp>
      <p:sp>
        <p:nvSpPr>
          <p:cNvPr id="8" name="직사각형 7">
            <a:extLst>
              <a:ext uri="{FF2B5EF4-FFF2-40B4-BE49-F238E27FC236}">
                <a16:creationId xmlns:a16="http://schemas.microsoft.com/office/drawing/2014/main" id="{A745B354-F2CD-B6BD-7693-C8BBC5808EB3}"/>
              </a:ext>
            </a:extLst>
          </p:cNvPr>
          <p:cNvSpPr/>
          <p:nvPr/>
        </p:nvSpPr>
        <p:spPr>
          <a:xfrm>
            <a:off x="463216" y="6177620"/>
            <a:ext cx="6605338" cy="567463"/>
          </a:xfrm>
          <a:prstGeom prst="rect">
            <a:avLst/>
          </a:prstGeom>
        </p:spPr>
        <p:txBody>
          <a:bodyPr wrap="square">
            <a:spAutoFit/>
          </a:bodyPr>
          <a:lstStyle/>
          <a:p>
            <a:pPr>
              <a:lnSpc>
                <a:spcPct val="150000"/>
              </a:lnSpc>
            </a:pPr>
            <a:r>
              <a:rPr lang="ko-KR" altLang="en-US" sz="1100">
                <a:latin typeface="+mn-ea"/>
              </a:rPr>
              <a:t>설정 파일이나 코드에서 명시적으로 </a:t>
            </a:r>
            <a:r>
              <a:rPr lang="en-US" altLang="ko-KR" sz="1100">
                <a:latin typeface="+mn-ea"/>
              </a:rPr>
              <a:t>URL </a:t>
            </a:r>
            <a:r>
              <a:rPr lang="ko-KR" altLang="en-US" sz="1100">
                <a:latin typeface="+mn-ea"/>
              </a:rPr>
              <a:t>패턴과 핸들러를 매핑하여</a:t>
            </a:r>
            <a:r>
              <a:rPr lang="en-US" altLang="ko-KR" sz="1100">
                <a:latin typeface="+mn-ea"/>
              </a:rPr>
              <a:t> </a:t>
            </a:r>
            <a:r>
              <a:rPr lang="ko-KR" altLang="en-US" sz="1100">
                <a:latin typeface="+mn-ea"/>
              </a:rPr>
              <a:t>특정 </a:t>
            </a:r>
            <a:r>
              <a:rPr lang="en-US" altLang="ko-KR" sz="1100">
                <a:latin typeface="+mn-ea"/>
              </a:rPr>
              <a:t>URL </a:t>
            </a:r>
            <a:r>
              <a:rPr lang="ko-KR" altLang="en-US" sz="1100">
                <a:latin typeface="+mn-ea"/>
              </a:rPr>
              <a:t>요청을 지정된 핸들러로 처리한다</a:t>
            </a:r>
            <a:endParaRPr lang="en-US" altLang="ko-KR" sz="1100">
              <a:latin typeface="+mn-ea"/>
            </a:endParaRPr>
          </a:p>
        </p:txBody>
      </p:sp>
    </p:spTree>
    <p:extLst>
      <p:ext uri="{BB962C8B-B14F-4D97-AF65-F5344CB8AC3E}">
        <p14:creationId xmlns:p14="http://schemas.microsoft.com/office/powerpoint/2010/main" val="268936790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6A4E011-F46E-B0EF-A8C6-CE795B7E5E0F}"/>
              </a:ext>
            </a:extLst>
          </p:cNvPr>
          <p:cNvSpPr txBox="1"/>
          <p:nvPr/>
        </p:nvSpPr>
        <p:spPr>
          <a:xfrm>
            <a:off x="228535" y="161052"/>
            <a:ext cx="1508825" cy="369332"/>
          </a:xfrm>
          <a:prstGeom prst="rect">
            <a:avLst/>
          </a:prstGeom>
          <a:noFill/>
        </p:spPr>
        <p:txBody>
          <a:bodyPr wrap="square">
            <a:spAutoFit/>
          </a:bodyPr>
          <a:lstStyle/>
          <a:p>
            <a:pPr marL="285750" indent="-285750">
              <a:buFont typeface="Wingdings" panose="05000000000000000000" pitchFamily="2" charset="2"/>
              <a:buChar char="ü"/>
            </a:pPr>
            <a:r>
              <a:rPr lang="ko-KR" altLang="en-US" b="1">
                <a:solidFill>
                  <a:schemeClr val="accent1">
                    <a:lumMod val="75000"/>
                  </a:schemeClr>
                </a:solidFill>
                <a:latin typeface="나눔바른고딕" panose="020B0603020101020101" pitchFamily="50" charset="-127"/>
                <a:ea typeface="나눔바른고딕" panose="020B0603020101020101" pitchFamily="50" charset="-127"/>
              </a:rPr>
              <a:t>흐름도</a:t>
            </a:r>
            <a:endParaRPr lang="ko-KR" altLang="en-US" b="1">
              <a:solidFill>
                <a:schemeClr val="accent1">
                  <a:lumMod val="75000"/>
                </a:schemeClr>
              </a:solidFill>
            </a:endParaRPr>
          </a:p>
        </p:txBody>
      </p:sp>
      <p:grpSp>
        <p:nvGrpSpPr>
          <p:cNvPr id="87" name="그룹 86">
            <a:extLst>
              <a:ext uri="{FF2B5EF4-FFF2-40B4-BE49-F238E27FC236}">
                <a16:creationId xmlns:a16="http://schemas.microsoft.com/office/drawing/2014/main" id="{07DDAD7D-1DC9-4C87-CE8C-6F833FD027FE}"/>
              </a:ext>
            </a:extLst>
          </p:cNvPr>
          <p:cNvGrpSpPr/>
          <p:nvPr/>
        </p:nvGrpSpPr>
        <p:grpSpPr>
          <a:xfrm>
            <a:off x="4106909" y="497772"/>
            <a:ext cx="580620" cy="493776"/>
            <a:chOff x="4970146" y="178594"/>
            <a:chExt cx="580620" cy="493776"/>
          </a:xfrm>
        </p:grpSpPr>
        <p:sp>
          <p:nvSpPr>
            <p:cNvPr id="10" name="타원 9">
              <a:extLst>
                <a:ext uri="{FF2B5EF4-FFF2-40B4-BE49-F238E27FC236}">
                  <a16:creationId xmlns:a16="http://schemas.microsoft.com/office/drawing/2014/main" id="{76DB0D55-8A59-473B-875B-C824B30B26B0}"/>
                </a:ext>
              </a:extLst>
            </p:cNvPr>
            <p:cNvSpPr/>
            <p:nvPr/>
          </p:nvSpPr>
          <p:spPr>
            <a:xfrm>
              <a:off x="4970146" y="178594"/>
              <a:ext cx="493776" cy="493776"/>
            </a:xfrm>
            <a:prstGeom prst="ellipse">
              <a:avLst/>
            </a:prstGeom>
            <a:solidFill>
              <a:schemeClr val="accent1">
                <a:lumMod val="40000"/>
                <a:lumOff val="60000"/>
              </a:schemeClr>
            </a:solidFill>
            <a:ln w="190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3993AC69-6F03-65D0-0551-CFE4AA83799C}"/>
                </a:ext>
              </a:extLst>
            </p:cNvPr>
            <p:cNvSpPr txBox="1"/>
            <p:nvPr/>
          </p:nvSpPr>
          <p:spPr>
            <a:xfrm>
              <a:off x="4970146" y="286983"/>
              <a:ext cx="580620" cy="276999"/>
            </a:xfrm>
            <a:prstGeom prst="rect">
              <a:avLst/>
            </a:prstGeom>
            <a:noFill/>
          </p:spPr>
          <p:txBody>
            <a:bodyPr wrap="square">
              <a:spAutoFit/>
            </a:bodyPr>
            <a:lstStyle/>
            <a:p>
              <a:r>
                <a:rPr lang="en-US" altLang="ko-KR" sz="1200" b="1">
                  <a:latin typeface="나눔바른고딕" panose="020B0603020101020101" pitchFamily="50" charset="-127"/>
                  <a:ea typeface="나눔바른고딕" panose="020B0603020101020101" pitchFamily="50" charset="-127"/>
                </a:rPr>
                <a:t>client</a:t>
              </a:r>
              <a:endParaRPr lang="ko-KR" altLang="en-US" sz="1200" b="1"/>
            </a:p>
          </p:txBody>
        </p:sp>
      </p:grpSp>
      <p:cxnSp>
        <p:nvCxnSpPr>
          <p:cNvPr id="12" name="직선 화살표 연결선 11">
            <a:extLst>
              <a:ext uri="{FF2B5EF4-FFF2-40B4-BE49-F238E27FC236}">
                <a16:creationId xmlns:a16="http://schemas.microsoft.com/office/drawing/2014/main" id="{4B5E1C94-483A-B714-1800-5D237FE1CFD5}"/>
              </a:ext>
            </a:extLst>
          </p:cNvPr>
          <p:cNvCxnSpPr>
            <a:cxnSpLocks/>
            <a:stCxn id="10" idx="4"/>
            <a:endCxn id="4" idx="0"/>
          </p:cNvCxnSpPr>
          <p:nvPr/>
        </p:nvCxnSpPr>
        <p:spPr>
          <a:xfrm>
            <a:off x="4353797" y="991548"/>
            <a:ext cx="6849" cy="33501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모서리가 둥근 직사각형 38">
            <a:extLst>
              <a:ext uri="{FF2B5EF4-FFF2-40B4-BE49-F238E27FC236}">
                <a16:creationId xmlns:a16="http://schemas.microsoft.com/office/drawing/2014/main" id="{41C34DDC-8DE4-CB21-5B89-26DBEA7DA6CF}"/>
              </a:ext>
            </a:extLst>
          </p:cNvPr>
          <p:cNvSpPr/>
          <p:nvPr/>
        </p:nvSpPr>
        <p:spPr>
          <a:xfrm>
            <a:off x="3461493" y="3055333"/>
            <a:ext cx="1798305"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b="1">
                <a:solidFill>
                  <a:schemeClr val="bg1"/>
                </a:solidFill>
                <a:effectLst/>
              </a:rPr>
              <a:t>HandlerMapping</a:t>
            </a:r>
            <a:endParaRPr lang="ko-KR" altLang="en-US" sz="1400" b="1">
              <a:solidFill>
                <a:schemeClr val="bg1"/>
              </a:solidFill>
              <a:latin typeface="+mj-lt"/>
              <a:ea typeface="나눔바른고딕" panose="020B0603020101020101"/>
            </a:endParaRPr>
          </a:p>
        </p:txBody>
      </p:sp>
      <p:sp>
        <p:nvSpPr>
          <p:cNvPr id="29" name="모서리가 둥근 직사각형 38">
            <a:extLst>
              <a:ext uri="{FF2B5EF4-FFF2-40B4-BE49-F238E27FC236}">
                <a16:creationId xmlns:a16="http://schemas.microsoft.com/office/drawing/2014/main" id="{2C524454-D62B-B4EA-9691-A811FAC71127}"/>
              </a:ext>
            </a:extLst>
          </p:cNvPr>
          <p:cNvSpPr/>
          <p:nvPr/>
        </p:nvSpPr>
        <p:spPr>
          <a:xfrm>
            <a:off x="3240505" y="4880699"/>
            <a:ext cx="2240280" cy="1661347"/>
          </a:xfrm>
          <a:prstGeom prst="roundRect">
            <a:avLst>
              <a:gd name="adj" fmla="val 7310"/>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HandlerExecutionChain</a:t>
            </a: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p:txBody>
      </p:sp>
      <p:sp>
        <p:nvSpPr>
          <p:cNvPr id="35" name="다이아몬드 34">
            <a:extLst>
              <a:ext uri="{FF2B5EF4-FFF2-40B4-BE49-F238E27FC236}">
                <a16:creationId xmlns:a16="http://schemas.microsoft.com/office/drawing/2014/main" id="{BEB4501E-6D63-1054-F5FD-55D8B867036D}"/>
              </a:ext>
            </a:extLst>
          </p:cNvPr>
          <p:cNvSpPr/>
          <p:nvPr/>
        </p:nvSpPr>
        <p:spPr>
          <a:xfrm>
            <a:off x="4145761" y="3983957"/>
            <a:ext cx="429768" cy="429768"/>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cxnSp>
        <p:nvCxnSpPr>
          <p:cNvPr id="37" name="직선 화살표 연결선 36">
            <a:extLst>
              <a:ext uri="{FF2B5EF4-FFF2-40B4-BE49-F238E27FC236}">
                <a16:creationId xmlns:a16="http://schemas.microsoft.com/office/drawing/2014/main" id="{E3B596F6-056C-A349-47B3-0661EAD53903}"/>
              </a:ext>
            </a:extLst>
          </p:cNvPr>
          <p:cNvCxnSpPr>
            <a:cxnSpLocks/>
            <a:stCxn id="4" idx="2"/>
            <a:endCxn id="28" idx="0"/>
          </p:cNvCxnSpPr>
          <p:nvPr/>
        </p:nvCxnSpPr>
        <p:spPr>
          <a:xfrm>
            <a:off x="4360646" y="1820341"/>
            <a:ext cx="0" cy="123499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직선 화살표 연결선 39">
            <a:extLst>
              <a:ext uri="{FF2B5EF4-FFF2-40B4-BE49-F238E27FC236}">
                <a16:creationId xmlns:a16="http://schemas.microsoft.com/office/drawing/2014/main" id="{7CEA2093-B5FE-AAA4-A21A-6FC8AE0C1405}"/>
              </a:ext>
            </a:extLst>
          </p:cNvPr>
          <p:cNvCxnSpPr>
            <a:cxnSpLocks/>
            <a:stCxn id="28" idx="2"/>
            <a:endCxn id="35" idx="0"/>
          </p:cNvCxnSpPr>
          <p:nvPr/>
        </p:nvCxnSpPr>
        <p:spPr>
          <a:xfrm flipH="1">
            <a:off x="4360645" y="3549109"/>
            <a:ext cx="1" cy="43484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C32866B7-1DBB-D5F8-6C57-E98648D1D0D8}"/>
              </a:ext>
            </a:extLst>
          </p:cNvPr>
          <p:cNvSpPr txBox="1"/>
          <p:nvPr/>
        </p:nvSpPr>
        <p:spPr>
          <a:xfrm>
            <a:off x="4338166" y="2761719"/>
            <a:ext cx="2620775" cy="261610"/>
          </a:xfrm>
          <a:prstGeom prst="rect">
            <a:avLst/>
          </a:prstGeom>
          <a:noFill/>
        </p:spPr>
        <p:txBody>
          <a:bodyPr wrap="square">
            <a:spAutoFit/>
          </a:bodyPr>
          <a:lstStyle/>
          <a:p>
            <a:r>
              <a:rPr lang="ko-KR" altLang="en-US" sz="1100">
                <a:latin typeface="나눔고딕" panose="020D0604000000000000" pitchFamily="50" charset="-127"/>
                <a:ea typeface="나눔바른고딕" panose="020B0603020101020101"/>
              </a:rPr>
              <a:t>매핑</a:t>
            </a:r>
            <a:r>
              <a:rPr lang="en-US" altLang="ko-KR" sz="1100">
                <a:latin typeface="나눔고딕" panose="020D0604000000000000" pitchFamily="50" charset="-127"/>
                <a:ea typeface="나눔바른고딕" panose="020B0603020101020101"/>
              </a:rPr>
              <a:t> </a:t>
            </a:r>
            <a:r>
              <a:rPr lang="ko-KR" altLang="en-US" sz="1100">
                <a:latin typeface="나눔고딕" panose="020D0604000000000000" pitchFamily="50" charset="-127"/>
                <a:ea typeface="나눔바른고딕" panose="020B0603020101020101"/>
              </a:rPr>
              <a:t>된 핸들러가 존재 하는지 체크</a:t>
            </a:r>
          </a:p>
        </p:txBody>
      </p:sp>
      <p:sp>
        <p:nvSpPr>
          <p:cNvPr id="70" name="모서리가 둥근 직사각형 38">
            <a:extLst>
              <a:ext uri="{FF2B5EF4-FFF2-40B4-BE49-F238E27FC236}">
                <a16:creationId xmlns:a16="http://schemas.microsoft.com/office/drawing/2014/main" id="{AC2452D2-898E-FDC0-0CAC-3C8EB734CA07}"/>
              </a:ext>
            </a:extLst>
          </p:cNvPr>
          <p:cNvSpPr/>
          <p:nvPr/>
        </p:nvSpPr>
        <p:spPr>
          <a:xfrm>
            <a:off x="615795" y="3055333"/>
            <a:ext cx="1625602"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Exception</a:t>
            </a:r>
          </a:p>
        </p:txBody>
      </p:sp>
      <p:cxnSp>
        <p:nvCxnSpPr>
          <p:cNvPr id="73" name="직선 화살표 연결선 72">
            <a:extLst>
              <a:ext uri="{FF2B5EF4-FFF2-40B4-BE49-F238E27FC236}">
                <a16:creationId xmlns:a16="http://schemas.microsoft.com/office/drawing/2014/main" id="{E2D9D63B-3381-3B4F-4ED7-84B0199610F9}"/>
              </a:ext>
            </a:extLst>
          </p:cNvPr>
          <p:cNvCxnSpPr>
            <a:cxnSpLocks/>
            <a:stCxn id="28" idx="1"/>
            <a:endCxn id="70" idx="3"/>
          </p:cNvCxnSpPr>
          <p:nvPr/>
        </p:nvCxnSpPr>
        <p:spPr>
          <a:xfrm flipH="1">
            <a:off x="2241397" y="3302221"/>
            <a:ext cx="122009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5" name="직사각형 74">
            <a:extLst>
              <a:ext uri="{FF2B5EF4-FFF2-40B4-BE49-F238E27FC236}">
                <a16:creationId xmlns:a16="http://schemas.microsoft.com/office/drawing/2014/main" id="{3CB1EC47-54F2-5E7D-1BDB-79ECCFDF25EF}"/>
              </a:ext>
            </a:extLst>
          </p:cNvPr>
          <p:cNvSpPr/>
          <p:nvPr/>
        </p:nvSpPr>
        <p:spPr>
          <a:xfrm>
            <a:off x="2733329" y="2991879"/>
            <a:ext cx="296876" cy="276999"/>
          </a:xfrm>
          <a:prstGeom prst="rect">
            <a:avLst/>
          </a:prstGeom>
        </p:spPr>
        <p:txBody>
          <a:bodyPr wrap="none">
            <a:spAutoFit/>
          </a:bodyPr>
          <a:lstStyle/>
          <a:p>
            <a:r>
              <a:rPr lang="en-US" altLang="ko-KR" sz="1200" b="1">
                <a:solidFill>
                  <a:srgbClr val="FF0000"/>
                </a:solidFill>
                <a:latin typeface="나눔고딕" panose="020D0604000000000000" pitchFamily="50" charset="-127"/>
                <a:ea typeface="나눔바른고딕" panose="020B0603020101020101"/>
              </a:rPr>
              <a:t>N</a:t>
            </a:r>
            <a:endParaRPr lang="ko-KR" altLang="en-US" sz="1200" b="1">
              <a:solidFill>
                <a:srgbClr val="FF0000"/>
              </a:solidFill>
              <a:latin typeface="나눔고딕" panose="020D0604000000000000" pitchFamily="50" charset="-127"/>
              <a:ea typeface="나눔바른고딕" panose="020B0603020101020101"/>
            </a:endParaRPr>
          </a:p>
        </p:txBody>
      </p:sp>
      <p:sp>
        <p:nvSpPr>
          <p:cNvPr id="4" name="모서리가 둥근 직사각형 38">
            <a:extLst>
              <a:ext uri="{FF2B5EF4-FFF2-40B4-BE49-F238E27FC236}">
                <a16:creationId xmlns:a16="http://schemas.microsoft.com/office/drawing/2014/main" id="{4AEBCAC5-7F72-708B-1F57-10972EBA746D}"/>
              </a:ext>
            </a:extLst>
          </p:cNvPr>
          <p:cNvSpPr/>
          <p:nvPr/>
        </p:nvSpPr>
        <p:spPr>
          <a:xfrm>
            <a:off x="3461493" y="1326565"/>
            <a:ext cx="1798306"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DispatcherServlet</a:t>
            </a:r>
            <a:endParaRPr lang="ko-KR" altLang="en-US" sz="1400">
              <a:solidFill>
                <a:schemeClr val="tx1"/>
              </a:solidFill>
              <a:latin typeface="+mj-lt"/>
              <a:ea typeface="나눔바른고딕" panose="020B0603020101020101"/>
            </a:endParaRPr>
          </a:p>
        </p:txBody>
      </p:sp>
      <p:cxnSp>
        <p:nvCxnSpPr>
          <p:cNvPr id="62" name="꺾인 연결선[E] 61">
            <a:extLst>
              <a:ext uri="{FF2B5EF4-FFF2-40B4-BE49-F238E27FC236}">
                <a16:creationId xmlns:a16="http://schemas.microsoft.com/office/drawing/2014/main" id="{14558513-9310-D4FC-27DE-8CEF9F8456C0}"/>
              </a:ext>
            </a:extLst>
          </p:cNvPr>
          <p:cNvCxnSpPr>
            <a:cxnSpLocks/>
            <a:stCxn id="35" idx="3"/>
            <a:endCxn id="92" idx="3"/>
          </p:cNvCxnSpPr>
          <p:nvPr/>
        </p:nvCxnSpPr>
        <p:spPr>
          <a:xfrm flipV="1">
            <a:off x="4575529" y="2447148"/>
            <a:ext cx="684269" cy="1751693"/>
          </a:xfrm>
          <a:prstGeom prst="bentConnector3">
            <a:avLst>
              <a:gd name="adj1" fmla="val 344546"/>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BB5F7BB5-D6DB-24E3-BAE5-CA521CA7559B}"/>
              </a:ext>
            </a:extLst>
          </p:cNvPr>
          <p:cNvSpPr txBox="1"/>
          <p:nvPr/>
        </p:nvSpPr>
        <p:spPr>
          <a:xfrm>
            <a:off x="7061859" y="2257490"/>
            <a:ext cx="2620775" cy="261610"/>
          </a:xfrm>
          <a:prstGeom prst="rect">
            <a:avLst/>
          </a:prstGeom>
          <a:noFill/>
        </p:spPr>
        <p:txBody>
          <a:bodyPr wrap="square">
            <a:spAutoFit/>
          </a:bodyPr>
          <a:lstStyle/>
          <a:p>
            <a:r>
              <a:rPr lang="ko-KR" altLang="en-US" sz="1100">
                <a:latin typeface="나눔고딕" panose="020D0604000000000000" pitchFamily="50" charset="-127"/>
                <a:ea typeface="나눔바른고딕" panose="020B0603020101020101"/>
              </a:rPr>
              <a:t>핸들러가 없으면 </a:t>
            </a:r>
            <a:r>
              <a:rPr lang="en-US" altLang="ko-KR" sz="1100">
                <a:latin typeface="나눔고딕" panose="020D0604000000000000" pitchFamily="50" charset="-127"/>
                <a:ea typeface="나눔바른고딕" panose="020B0603020101020101"/>
              </a:rPr>
              <a:t>null </a:t>
            </a:r>
            <a:r>
              <a:rPr lang="ko-KR" altLang="en-US" sz="1100">
                <a:latin typeface="나눔고딕" panose="020D0604000000000000" pitchFamily="50" charset="-127"/>
                <a:ea typeface="나눔바른고딕" panose="020B0603020101020101"/>
              </a:rPr>
              <a:t>반환하고 재 시도</a:t>
            </a:r>
          </a:p>
        </p:txBody>
      </p:sp>
      <p:cxnSp>
        <p:nvCxnSpPr>
          <p:cNvPr id="72" name="직선 화살표 연결선 71">
            <a:extLst>
              <a:ext uri="{FF2B5EF4-FFF2-40B4-BE49-F238E27FC236}">
                <a16:creationId xmlns:a16="http://schemas.microsoft.com/office/drawing/2014/main" id="{5E87E81C-A661-1741-FD55-1CD4B92413E7}"/>
              </a:ext>
            </a:extLst>
          </p:cNvPr>
          <p:cNvCxnSpPr>
            <a:cxnSpLocks/>
            <a:stCxn id="35" idx="2"/>
            <a:endCxn id="29" idx="0"/>
          </p:cNvCxnSpPr>
          <p:nvPr/>
        </p:nvCxnSpPr>
        <p:spPr>
          <a:xfrm>
            <a:off x="4360645" y="4413725"/>
            <a:ext cx="0" cy="46697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1" name="모서리가 둥근 직사각형 38">
            <a:extLst>
              <a:ext uri="{FF2B5EF4-FFF2-40B4-BE49-F238E27FC236}">
                <a16:creationId xmlns:a16="http://schemas.microsoft.com/office/drawing/2014/main" id="{19A9A5A3-A258-3007-B4F6-9BC537E92904}"/>
              </a:ext>
            </a:extLst>
          </p:cNvPr>
          <p:cNvSpPr/>
          <p:nvPr/>
        </p:nvSpPr>
        <p:spPr>
          <a:xfrm>
            <a:off x="3416539" y="5420450"/>
            <a:ext cx="1843255" cy="397642"/>
          </a:xfrm>
          <a:prstGeom prst="roundRect">
            <a:avLst/>
          </a:prstGeom>
          <a:solidFill>
            <a:schemeClr val="bg1">
              <a:lumMod val="85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Handler</a:t>
            </a:r>
          </a:p>
        </p:txBody>
      </p:sp>
      <p:sp>
        <p:nvSpPr>
          <p:cNvPr id="84" name="모서리가 둥근 직사각형 38">
            <a:extLst>
              <a:ext uri="{FF2B5EF4-FFF2-40B4-BE49-F238E27FC236}">
                <a16:creationId xmlns:a16="http://schemas.microsoft.com/office/drawing/2014/main" id="{0E382AD4-10E1-DA85-7DC1-EDFD9F849CEA}"/>
              </a:ext>
            </a:extLst>
          </p:cNvPr>
          <p:cNvSpPr/>
          <p:nvPr/>
        </p:nvSpPr>
        <p:spPr>
          <a:xfrm>
            <a:off x="3416539" y="5932236"/>
            <a:ext cx="1874515" cy="397642"/>
          </a:xfrm>
          <a:prstGeom prst="roundRect">
            <a:avLst/>
          </a:prstGeom>
          <a:solidFill>
            <a:schemeClr val="bg1">
              <a:lumMod val="85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HandlerInterceptors</a:t>
            </a:r>
          </a:p>
        </p:txBody>
      </p:sp>
      <p:sp>
        <p:nvSpPr>
          <p:cNvPr id="85" name="직사각형 84">
            <a:extLst>
              <a:ext uri="{FF2B5EF4-FFF2-40B4-BE49-F238E27FC236}">
                <a16:creationId xmlns:a16="http://schemas.microsoft.com/office/drawing/2014/main" id="{8EC41DDC-AA9A-0563-E050-ED7AED09118D}"/>
              </a:ext>
            </a:extLst>
          </p:cNvPr>
          <p:cNvSpPr/>
          <p:nvPr/>
        </p:nvSpPr>
        <p:spPr>
          <a:xfrm>
            <a:off x="5474680" y="3916754"/>
            <a:ext cx="296876" cy="276999"/>
          </a:xfrm>
          <a:prstGeom prst="rect">
            <a:avLst/>
          </a:prstGeom>
        </p:spPr>
        <p:txBody>
          <a:bodyPr wrap="none">
            <a:spAutoFit/>
          </a:bodyPr>
          <a:lstStyle/>
          <a:p>
            <a:r>
              <a:rPr lang="en-US" altLang="ko-KR" sz="1200" b="1">
                <a:solidFill>
                  <a:srgbClr val="FF0000"/>
                </a:solidFill>
                <a:latin typeface="나눔고딕" panose="020D0604000000000000" pitchFamily="50" charset="-127"/>
                <a:ea typeface="나눔바른고딕" panose="020B0603020101020101"/>
              </a:rPr>
              <a:t>N</a:t>
            </a:r>
            <a:endParaRPr lang="ko-KR" altLang="en-US" sz="1200" b="1">
              <a:solidFill>
                <a:srgbClr val="FF0000"/>
              </a:solidFill>
              <a:latin typeface="나눔고딕" panose="020D0604000000000000" pitchFamily="50" charset="-127"/>
              <a:ea typeface="나눔바른고딕" panose="020B0603020101020101"/>
            </a:endParaRPr>
          </a:p>
        </p:txBody>
      </p:sp>
      <p:sp>
        <p:nvSpPr>
          <p:cNvPr id="86" name="직사각형 85">
            <a:extLst>
              <a:ext uri="{FF2B5EF4-FFF2-40B4-BE49-F238E27FC236}">
                <a16:creationId xmlns:a16="http://schemas.microsoft.com/office/drawing/2014/main" id="{66D138E4-7206-8079-3544-D764D33F9E02}"/>
              </a:ext>
            </a:extLst>
          </p:cNvPr>
          <p:cNvSpPr/>
          <p:nvPr/>
        </p:nvSpPr>
        <p:spPr>
          <a:xfrm>
            <a:off x="4417697" y="4445729"/>
            <a:ext cx="296876" cy="276999"/>
          </a:xfrm>
          <a:prstGeom prst="rect">
            <a:avLst/>
          </a:prstGeom>
        </p:spPr>
        <p:txBody>
          <a:bodyPr wrap="none">
            <a:spAutoFit/>
          </a:bodyPr>
          <a:lstStyle/>
          <a:p>
            <a:r>
              <a:rPr lang="en-US" altLang="ko-KR" sz="1200" b="1">
                <a:solidFill>
                  <a:srgbClr val="FF0000"/>
                </a:solidFill>
                <a:latin typeface="나눔고딕" panose="020D0604000000000000" pitchFamily="50" charset="-127"/>
                <a:ea typeface="나눔바른고딕" panose="020B0603020101020101"/>
              </a:rPr>
              <a:t>Y</a:t>
            </a:r>
            <a:endParaRPr lang="ko-KR" altLang="en-US" sz="1200" b="1">
              <a:solidFill>
                <a:srgbClr val="FF0000"/>
              </a:solidFill>
              <a:latin typeface="나눔고딕" panose="020D0604000000000000" pitchFamily="50" charset="-127"/>
              <a:ea typeface="나눔바른고딕" panose="020B0603020101020101"/>
            </a:endParaRPr>
          </a:p>
        </p:txBody>
      </p:sp>
      <p:sp>
        <p:nvSpPr>
          <p:cNvPr id="92" name="모서리가 둥근 직사각형 38">
            <a:extLst>
              <a:ext uri="{FF2B5EF4-FFF2-40B4-BE49-F238E27FC236}">
                <a16:creationId xmlns:a16="http://schemas.microsoft.com/office/drawing/2014/main" id="{3524760D-7FB8-6A9E-B96A-CA6B02AB8371}"/>
              </a:ext>
            </a:extLst>
          </p:cNvPr>
          <p:cNvSpPr/>
          <p:nvPr/>
        </p:nvSpPr>
        <p:spPr>
          <a:xfrm>
            <a:off x="3461493" y="2200260"/>
            <a:ext cx="1798305"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b="1">
                <a:solidFill>
                  <a:schemeClr val="tx1"/>
                </a:solidFill>
                <a:effectLst/>
              </a:rPr>
              <a:t>HandlerMapping</a:t>
            </a:r>
            <a:r>
              <a:rPr lang="en-US" altLang="ko-KR" sz="1400" b="1">
                <a:solidFill>
                  <a:schemeClr val="tx1"/>
                </a:solidFill>
              </a:rPr>
              <a:t>s</a:t>
            </a:r>
            <a:endParaRPr lang="ko-KR" altLang="en-US" sz="1400" b="1">
              <a:solidFill>
                <a:schemeClr val="tx1"/>
              </a:solidFill>
              <a:latin typeface="+mj-lt"/>
              <a:ea typeface="나눔바른고딕" panose="020B0603020101020101"/>
            </a:endParaRPr>
          </a:p>
        </p:txBody>
      </p:sp>
      <p:sp>
        <p:nvSpPr>
          <p:cNvPr id="97" name="TextBox 96">
            <a:extLst>
              <a:ext uri="{FF2B5EF4-FFF2-40B4-BE49-F238E27FC236}">
                <a16:creationId xmlns:a16="http://schemas.microsoft.com/office/drawing/2014/main" id="{4C2E788F-B4BD-58EE-C88C-5369FBA189A3}"/>
              </a:ext>
            </a:extLst>
          </p:cNvPr>
          <p:cNvSpPr txBox="1"/>
          <p:nvPr/>
        </p:nvSpPr>
        <p:spPr>
          <a:xfrm>
            <a:off x="3324706" y="3655144"/>
            <a:ext cx="997449" cy="261610"/>
          </a:xfrm>
          <a:prstGeom prst="rect">
            <a:avLst/>
          </a:prstGeom>
          <a:noFill/>
        </p:spPr>
        <p:txBody>
          <a:bodyPr wrap="square">
            <a:spAutoFit/>
          </a:bodyPr>
          <a:lstStyle/>
          <a:p>
            <a:r>
              <a:rPr lang="en-US" altLang="ko-KR" sz="1100">
                <a:latin typeface="나눔고딕" panose="020D0604000000000000" pitchFamily="50" charset="-127"/>
                <a:ea typeface="나눔바른고딕" panose="020B0603020101020101"/>
              </a:rPr>
              <a:t>getHandler()</a:t>
            </a:r>
            <a:endParaRPr lang="ko-KR" altLang="en-US" sz="1100">
              <a:latin typeface="나눔고딕" panose="020D0604000000000000" pitchFamily="50" charset="-127"/>
              <a:ea typeface="나눔바른고딕" panose="020B0603020101020101"/>
            </a:endParaRPr>
          </a:p>
        </p:txBody>
      </p:sp>
      <p:sp>
        <p:nvSpPr>
          <p:cNvPr id="99" name="TextBox 98">
            <a:extLst>
              <a:ext uri="{FF2B5EF4-FFF2-40B4-BE49-F238E27FC236}">
                <a16:creationId xmlns:a16="http://schemas.microsoft.com/office/drawing/2014/main" id="{DE9326E5-E623-F261-79EA-7ABB7CCFB321}"/>
              </a:ext>
            </a:extLst>
          </p:cNvPr>
          <p:cNvSpPr txBox="1"/>
          <p:nvPr/>
        </p:nvSpPr>
        <p:spPr>
          <a:xfrm>
            <a:off x="578079" y="5427640"/>
            <a:ext cx="2574409" cy="567463"/>
          </a:xfrm>
          <a:prstGeom prst="rect">
            <a:avLst/>
          </a:prstGeom>
          <a:noFill/>
        </p:spPr>
        <p:txBody>
          <a:bodyPr wrap="square">
            <a:spAutoFit/>
          </a:bodyPr>
          <a:lstStyle/>
          <a:p>
            <a:pPr algn="r">
              <a:lnSpc>
                <a:spcPct val="150000"/>
              </a:lnSpc>
            </a:pPr>
            <a:r>
              <a:rPr lang="ko-KR" altLang="en-US" sz="1100">
                <a:ea typeface="나눔바른고딕" panose="020B0603020101020101"/>
              </a:rPr>
              <a:t>핸들러는 타입에 얽매이지 않는 </a:t>
            </a:r>
            <a:r>
              <a:rPr lang="en-US" altLang="ko-KR" sz="1100">
                <a:ea typeface="나눔바른고딕" panose="020B0603020101020101"/>
              </a:rPr>
              <a:t>Object </a:t>
            </a:r>
            <a:r>
              <a:rPr lang="ko-KR" altLang="en-US" sz="1100">
                <a:ea typeface="나눔바른고딕" panose="020B0603020101020101"/>
              </a:rPr>
              <a:t>로 정의되어 있다</a:t>
            </a:r>
          </a:p>
        </p:txBody>
      </p:sp>
      <p:sp>
        <p:nvSpPr>
          <p:cNvPr id="100" name="TextBox 99">
            <a:extLst>
              <a:ext uri="{FF2B5EF4-FFF2-40B4-BE49-F238E27FC236}">
                <a16:creationId xmlns:a16="http://schemas.microsoft.com/office/drawing/2014/main" id="{30DD02FA-EA4B-4DB8-84BE-BF1DADF5CE1F}"/>
              </a:ext>
            </a:extLst>
          </p:cNvPr>
          <p:cNvSpPr txBox="1"/>
          <p:nvPr/>
        </p:nvSpPr>
        <p:spPr>
          <a:xfrm>
            <a:off x="668761" y="3628072"/>
            <a:ext cx="1699002" cy="832216"/>
          </a:xfrm>
          <a:prstGeom prst="rect">
            <a:avLst/>
          </a:prstGeom>
          <a:noFill/>
        </p:spPr>
        <p:txBody>
          <a:bodyPr wrap="square">
            <a:spAutoFit/>
          </a:bodyPr>
          <a:lstStyle/>
          <a:p>
            <a:pPr>
              <a:lnSpc>
                <a:spcPct val="150000"/>
              </a:lnSpc>
            </a:pPr>
            <a:r>
              <a:rPr lang="ko-KR" altLang="en-US" sz="1100">
                <a:latin typeface="나눔고딕" panose="020D0604000000000000" pitchFamily="50" charset="-127"/>
                <a:ea typeface="나눔바른고딕" panose="020B0603020101020101"/>
              </a:rPr>
              <a:t>모든 빈에서 매핑이 되는 핸들러가 존재 하지 않으면 오류를 발생한다</a:t>
            </a:r>
          </a:p>
        </p:txBody>
      </p:sp>
      <p:pic>
        <p:nvPicPr>
          <p:cNvPr id="3" name="그림 2">
            <a:extLst>
              <a:ext uri="{FF2B5EF4-FFF2-40B4-BE49-F238E27FC236}">
                <a16:creationId xmlns:a16="http://schemas.microsoft.com/office/drawing/2014/main" id="{B246E3CD-71CC-55D0-3B44-6916B0868A4A}"/>
              </a:ext>
            </a:extLst>
          </p:cNvPr>
          <p:cNvPicPr>
            <a:picLocks noChangeAspect="1"/>
          </p:cNvPicPr>
          <p:nvPr/>
        </p:nvPicPr>
        <p:blipFill>
          <a:blip r:embed="rId2"/>
          <a:stretch>
            <a:fillRect/>
          </a:stretch>
        </p:blipFill>
        <p:spPr>
          <a:xfrm>
            <a:off x="7148896" y="2519100"/>
            <a:ext cx="4483505" cy="1607787"/>
          </a:xfrm>
          <a:prstGeom prst="rect">
            <a:avLst/>
          </a:prstGeom>
        </p:spPr>
      </p:pic>
      <p:pic>
        <p:nvPicPr>
          <p:cNvPr id="5" name="그림 4">
            <a:extLst>
              <a:ext uri="{FF2B5EF4-FFF2-40B4-BE49-F238E27FC236}">
                <a16:creationId xmlns:a16="http://schemas.microsoft.com/office/drawing/2014/main" id="{C174879D-4060-4259-CA21-BC785F754B5A}"/>
              </a:ext>
            </a:extLst>
          </p:cNvPr>
          <p:cNvPicPr>
            <a:picLocks noChangeAspect="1"/>
          </p:cNvPicPr>
          <p:nvPr/>
        </p:nvPicPr>
        <p:blipFill>
          <a:blip r:embed="rId3"/>
          <a:stretch>
            <a:fillRect/>
          </a:stretch>
        </p:blipFill>
        <p:spPr>
          <a:xfrm>
            <a:off x="7643164" y="4460288"/>
            <a:ext cx="3482941" cy="1699747"/>
          </a:xfrm>
          <a:prstGeom prst="rect">
            <a:avLst/>
          </a:prstGeom>
        </p:spPr>
      </p:pic>
      <p:cxnSp>
        <p:nvCxnSpPr>
          <p:cNvPr id="8" name="직선 화살표 연결선 7">
            <a:extLst>
              <a:ext uri="{FF2B5EF4-FFF2-40B4-BE49-F238E27FC236}">
                <a16:creationId xmlns:a16="http://schemas.microsoft.com/office/drawing/2014/main" id="{98C2B0FC-8304-5349-8341-99CFDAAD9831}"/>
              </a:ext>
            </a:extLst>
          </p:cNvPr>
          <p:cNvCxnSpPr>
            <a:endCxn id="5" idx="0"/>
          </p:cNvCxnSpPr>
          <p:nvPr/>
        </p:nvCxnSpPr>
        <p:spPr>
          <a:xfrm flipH="1">
            <a:off x="9384635" y="2892524"/>
            <a:ext cx="848224" cy="1567764"/>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94816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28235-34F3-480D-9582-51322E7389EC}"/>
              </a:ext>
            </a:extLst>
          </p:cNvPr>
          <p:cNvSpPr txBox="1"/>
          <p:nvPr/>
        </p:nvSpPr>
        <p:spPr>
          <a:xfrm>
            <a:off x="2674647" y="2921169"/>
            <a:ext cx="6842706" cy="1015663"/>
          </a:xfrm>
          <a:prstGeom prst="rect">
            <a:avLst/>
          </a:prstGeom>
          <a:noFill/>
        </p:spPr>
        <p:txBody>
          <a:bodyPr wrap="none" rtlCol="0">
            <a:spAutoFit/>
          </a:bodyPr>
          <a:lstStyle/>
          <a:p>
            <a:pPr algn="ctr"/>
            <a:r>
              <a:rPr lang="en-US" altLang="ko-KR" sz="6000">
                <a:solidFill>
                  <a:schemeClr val="accent1">
                    <a:lumMod val="75000"/>
                  </a:schemeClr>
                </a:solidFill>
                <a:latin typeface="나눔바른고딕" panose="020B0603020101020101" pitchFamily="50" charset="-127"/>
                <a:ea typeface="나눔바른고딕" panose="020B0603020101020101" pitchFamily="50" charset="-127"/>
              </a:rPr>
              <a:t>@RequestMapping</a:t>
            </a:r>
            <a:endParaRPr lang="ko-KR" altLang="en-US" sz="6000">
              <a:solidFill>
                <a:schemeClr val="accent1">
                  <a:lumMod val="75000"/>
                </a:schemeClr>
              </a:solidFill>
              <a:latin typeface="+mj-lt"/>
            </a:endParaRPr>
          </a:p>
        </p:txBody>
      </p:sp>
      <p:sp>
        <p:nvSpPr>
          <p:cNvPr id="3" name="TextBox 2">
            <a:extLst>
              <a:ext uri="{FF2B5EF4-FFF2-40B4-BE49-F238E27FC236}">
                <a16:creationId xmlns:a16="http://schemas.microsoft.com/office/drawing/2014/main" id="{CDB69857-4DB7-EFC1-D480-BBEE632C406D}"/>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269198663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직사각형 72">
            <a:extLst>
              <a:ext uri="{FF2B5EF4-FFF2-40B4-BE49-F238E27FC236}">
                <a16:creationId xmlns:a16="http://schemas.microsoft.com/office/drawing/2014/main" id="{D10AE262-3224-4491-9AF5-1A7677C571EF}"/>
              </a:ext>
            </a:extLst>
          </p:cNvPr>
          <p:cNvSpPr/>
          <p:nvPr/>
        </p:nvSpPr>
        <p:spPr>
          <a:xfrm>
            <a:off x="370207" y="684014"/>
            <a:ext cx="11486914"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@RequestMapping</a:t>
            </a:r>
            <a:r>
              <a:rPr lang="ko-KR" altLang="en-US" sz="1200"/>
              <a:t> 은</a:t>
            </a:r>
            <a:r>
              <a:rPr lang="en-US" altLang="ko-KR" sz="1200"/>
              <a:t> </a:t>
            </a:r>
            <a:r>
              <a:rPr lang="ko-KR" altLang="en-US" sz="1200"/>
              <a:t>특정 </a:t>
            </a:r>
            <a:r>
              <a:rPr lang="en-US" altLang="ko-KR" sz="1200"/>
              <a:t>URL </a:t>
            </a:r>
            <a:r>
              <a:rPr lang="ko-KR" altLang="en-US" sz="1200"/>
              <a:t>경로에 대한 요청을 처리할 메서드를 매핑하는 데 사용되는 어노테이션이다</a:t>
            </a:r>
            <a:endParaRPr lang="en-US" altLang="ko-KR" sz="1200"/>
          </a:p>
          <a:p>
            <a:pPr marL="171450" indent="-171450">
              <a:lnSpc>
                <a:spcPct val="150000"/>
              </a:lnSpc>
              <a:buFont typeface="Arial" panose="020B0604020202020204" pitchFamily="34" charset="0"/>
              <a:buChar char="•"/>
            </a:pPr>
            <a:r>
              <a:rPr lang="en-US" altLang="ko-KR" sz="1200"/>
              <a:t>@RequestMapping</a:t>
            </a:r>
            <a:r>
              <a:rPr lang="ko-KR" altLang="en-US" sz="1200"/>
              <a:t> 은 </a:t>
            </a:r>
            <a:r>
              <a:rPr lang="en-US" altLang="ko-KR" sz="1200"/>
              <a:t>@Controller </a:t>
            </a:r>
            <a:r>
              <a:rPr lang="ko-KR" altLang="en-US" sz="1200"/>
              <a:t>및 </a:t>
            </a:r>
            <a:r>
              <a:rPr lang="en-US" altLang="ko-KR" sz="1200"/>
              <a:t>@RestController </a:t>
            </a:r>
            <a:r>
              <a:rPr lang="ko-KR" altLang="en-US" sz="1200"/>
              <a:t>로 선언된 클래스에서 사용되며 내부적으로 </a:t>
            </a:r>
            <a:r>
              <a:rPr lang="en-US" altLang="ko-KR" sz="1200"/>
              <a:t>RequestMappingHandlerMapping</a:t>
            </a:r>
            <a:r>
              <a:rPr lang="ko-KR" altLang="en-US" sz="1200"/>
              <a:t> 클래스가 처리하고 있다</a:t>
            </a:r>
            <a:endParaRPr lang="en-US" altLang="ko-KR" sz="1200"/>
          </a:p>
        </p:txBody>
      </p:sp>
      <p:sp>
        <p:nvSpPr>
          <p:cNvPr id="74" name="직사각형 73">
            <a:extLst>
              <a:ext uri="{FF2B5EF4-FFF2-40B4-BE49-F238E27FC236}">
                <a16:creationId xmlns:a16="http://schemas.microsoft.com/office/drawing/2014/main" id="{42A0B23B-7003-43B2-A559-7C4A6F001EFB}"/>
              </a:ext>
            </a:extLst>
          </p:cNvPr>
          <p:cNvSpPr/>
          <p:nvPr/>
        </p:nvSpPr>
        <p:spPr>
          <a:xfrm>
            <a:off x="198756" y="314682"/>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sp>
        <p:nvSpPr>
          <p:cNvPr id="4" name="직사각형 3">
            <a:extLst>
              <a:ext uri="{FF2B5EF4-FFF2-40B4-BE49-F238E27FC236}">
                <a16:creationId xmlns:a16="http://schemas.microsoft.com/office/drawing/2014/main" id="{ACD31566-9C13-60AB-62D9-821883FC6995}"/>
              </a:ext>
            </a:extLst>
          </p:cNvPr>
          <p:cNvSpPr/>
          <p:nvPr/>
        </p:nvSpPr>
        <p:spPr>
          <a:xfrm>
            <a:off x="198756" y="1691160"/>
            <a:ext cx="147829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기본 구조</a:t>
            </a:r>
          </a:p>
        </p:txBody>
      </p:sp>
      <p:sp>
        <p:nvSpPr>
          <p:cNvPr id="2" name="Rectangle 1">
            <a:extLst>
              <a:ext uri="{FF2B5EF4-FFF2-40B4-BE49-F238E27FC236}">
                <a16:creationId xmlns:a16="http://schemas.microsoft.com/office/drawing/2014/main" id="{4C2BB157-D020-E6E8-152F-35721E62DD59}"/>
              </a:ext>
            </a:extLst>
          </p:cNvPr>
          <p:cNvSpPr>
            <a:spLocks noChangeArrowheads="1"/>
          </p:cNvSpPr>
          <p:nvPr/>
        </p:nvSpPr>
        <p:spPr bwMode="auto">
          <a:xfrm>
            <a:off x="3474354" y="2119994"/>
            <a:ext cx="3612245" cy="227414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B3AE60"/>
                </a:solidFill>
                <a:effectLst/>
                <a:latin typeface="Arial Unicode MS"/>
                <a:ea typeface="JetBrains Mono"/>
              </a:rPr>
              <a:t>@Controller</a:t>
            </a:r>
            <a:br>
              <a:rPr kumimoji="0" lang="ko-KR" altLang="ko-KR" sz="1200" b="0" i="0" u="none" strike="noStrike" cap="none" normalizeH="0" baseline="0">
                <a:ln>
                  <a:noFill/>
                </a:ln>
                <a:solidFill>
                  <a:srgbClr val="B3AE60"/>
                </a:solidFill>
                <a:effectLst/>
                <a:latin typeface="Arial Unicode MS"/>
                <a:ea typeface="JetBrains Mono"/>
              </a:rPr>
            </a:br>
            <a:r>
              <a:rPr kumimoji="0" lang="ko-KR" altLang="ko-KR" sz="1200" b="0" i="0" u="none" strike="noStrike" cap="none" normalizeH="0" baseline="0">
                <a:ln>
                  <a:noFill/>
                </a:ln>
                <a:solidFill>
                  <a:srgbClr val="CF8E6D"/>
                </a:solidFill>
                <a:effectLst/>
                <a:latin typeface="Arial Unicode MS"/>
                <a:ea typeface="JetBrains Mono"/>
              </a:rPr>
              <a:t>public class </a:t>
            </a:r>
            <a:r>
              <a:rPr kumimoji="0" lang="ko-KR" altLang="ko-KR" sz="1200" b="0" i="0" u="none" strike="noStrike" cap="none" normalizeH="0" baseline="0">
                <a:ln>
                  <a:noFill/>
                </a:ln>
                <a:solidFill>
                  <a:srgbClr val="BCBEC4"/>
                </a:solidFill>
                <a:effectLst/>
                <a:latin typeface="Arial Unicode MS"/>
                <a:ea typeface="JetBrains Mono"/>
              </a:rPr>
              <a:t>HandlerMappingController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3AE60"/>
                </a:solidFill>
                <a:effectLst/>
                <a:latin typeface="Arial Unicode MS"/>
                <a:ea typeface="JetBrains Mono"/>
              </a:rPr>
              <a:t>@</a:t>
            </a:r>
            <a:r>
              <a:rPr lang="en-US" altLang="ko-KR" sz="1200">
                <a:solidFill>
                  <a:srgbClr val="B3AE60"/>
                </a:solidFill>
                <a:latin typeface="Arial Unicode MS"/>
                <a:ea typeface="JetBrains Mono"/>
              </a:rPr>
              <a:t>Request</a:t>
            </a:r>
            <a:r>
              <a:rPr kumimoji="0" lang="ko-KR" altLang="ko-KR" sz="1200" b="0" i="0" u="none" strike="noStrike" cap="none" normalizeH="0" baseline="0">
                <a:ln>
                  <a:noFill/>
                </a:ln>
                <a:solidFill>
                  <a:srgbClr val="B3AE60"/>
                </a:solidFill>
                <a:effectLst/>
                <a:latin typeface="Arial Unicode MS"/>
                <a:ea typeface="JetBrains Mono"/>
              </a:rPr>
              <a:t>Mapping</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6AAB73"/>
                </a:solidFill>
                <a:effectLst/>
                <a:latin typeface="Arial Unicode MS"/>
                <a:ea typeface="JetBrains Mono"/>
              </a:rPr>
              <a:t>"/</a:t>
            </a:r>
            <a:r>
              <a:rPr kumimoji="0" lang="en-US" altLang="ko-KR" sz="1200" b="0" i="0" u="none" strike="noStrike" cap="none" normalizeH="0" baseline="0">
                <a:ln>
                  <a:noFill/>
                </a:ln>
                <a:solidFill>
                  <a:srgbClr val="6AAB73"/>
                </a:solidFill>
                <a:effectLst/>
                <a:latin typeface="Arial Unicode MS"/>
                <a:ea typeface="JetBrains Mono"/>
              </a:rPr>
              <a:t>home</a:t>
            </a:r>
            <a:r>
              <a:rPr kumimoji="0" lang="ko-KR" altLang="ko-KR" sz="1200" b="0" i="0" u="none" strike="noStrike" cap="none" normalizeH="0" baseline="0">
                <a:ln>
                  <a:noFill/>
                </a:ln>
                <a:solidFill>
                  <a:srgbClr val="6AAB73"/>
                </a:solidFill>
                <a:effectLst/>
                <a:latin typeface="Arial Unicode MS"/>
                <a:ea typeface="JetBrains Mono"/>
              </a:rPr>
              <a:t>"</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public </a:t>
            </a:r>
            <a:r>
              <a:rPr kumimoji="0" lang="ko-KR" altLang="ko-KR" sz="1200" b="0" i="0" u="none" strike="noStrike" cap="none" normalizeH="0" baseline="0">
                <a:ln>
                  <a:noFill/>
                </a:ln>
                <a:solidFill>
                  <a:srgbClr val="BCBEC4"/>
                </a:solidFill>
                <a:effectLst/>
                <a:latin typeface="Arial Unicode MS"/>
                <a:ea typeface="JetBrains Mono"/>
              </a:rPr>
              <a:t>String </a:t>
            </a:r>
            <a:r>
              <a:rPr kumimoji="0" lang="en-US" altLang="ko-KR" sz="1200" b="0" i="0" u="none" strike="noStrike" cap="none" normalizeH="0" baseline="0">
                <a:ln>
                  <a:noFill/>
                </a:ln>
                <a:solidFill>
                  <a:srgbClr val="56A8F5"/>
                </a:solidFill>
                <a:effectLst/>
                <a:latin typeface="Arial Unicode MS"/>
                <a:ea typeface="JetBrains Mono"/>
              </a:rPr>
              <a:t>home </a:t>
            </a:r>
            <a:r>
              <a:rPr kumimoji="0" lang="ko-KR" altLang="ko-KR" sz="1200" b="0" i="0" u="none" strike="noStrike" cap="none" normalizeH="0" baseline="0">
                <a:ln>
                  <a:noFill/>
                </a:ln>
                <a:solidFill>
                  <a:srgbClr val="BCBEC4"/>
                </a:solidFill>
                <a:effectLst/>
                <a:latin typeface="Arial Unicode MS"/>
                <a:ea typeface="JetBrains Mono"/>
              </a:rPr>
              <a:t>(</a:t>
            </a:r>
            <a:r>
              <a:rPr lang="en-US" altLang="ko-KR" sz="1200">
                <a:solidFill>
                  <a:srgbClr val="BCBEC4"/>
                </a:solidFill>
                <a:latin typeface="Arial Unicode MS"/>
                <a:ea typeface="JetBrains Mono"/>
              </a:rPr>
              <a:t>Model</a:t>
            </a:r>
            <a:r>
              <a:rPr kumimoji="0" lang="ko-KR" altLang="ko-KR" sz="1200" b="0" i="0" u="none" strike="noStrike" cap="none" normalizeH="0" baseline="0">
                <a:ln>
                  <a:noFill/>
                </a:ln>
                <a:solidFill>
                  <a:srgbClr val="BCBEC4"/>
                </a:solidFill>
                <a:effectLst/>
                <a:latin typeface="Arial Unicode MS"/>
                <a:ea typeface="JetBrains Mono"/>
              </a:rPr>
              <a:t> </a:t>
            </a:r>
            <a:r>
              <a:rPr kumimoji="0" lang="en-US" altLang="ko-KR" sz="1200" b="0" i="0" u="none" strike="noStrike" cap="none" normalizeH="0" baseline="0">
                <a:ln>
                  <a:noFill/>
                </a:ln>
                <a:solidFill>
                  <a:srgbClr val="BCBEC4"/>
                </a:solidFill>
                <a:effectLst/>
                <a:latin typeface="Arial Unicode MS"/>
                <a:ea typeface="JetBrains Mono"/>
              </a:rPr>
              <a:t>model</a:t>
            </a:r>
            <a:r>
              <a:rPr kumimoji="0" lang="ko-KR" altLang="ko-KR" sz="1200" b="0" i="0" u="none" strike="noStrike" cap="none" normalizeH="0" baseline="0">
                <a:ln>
                  <a:noFill/>
                </a:ln>
                <a:solidFill>
                  <a:srgbClr val="BCBEC4"/>
                </a:solidFill>
                <a:effectLst/>
                <a:latin typeface="Arial Unicode MS"/>
                <a:ea typeface="JetBrains Mono"/>
              </a:rPr>
              <a:t>) {</a:t>
            </a:r>
            <a:endParaRPr kumimoji="0" lang="en-US" altLang="ko-KR" sz="12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lang="en-US" altLang="ko-KR" sz="1200">
                <a:solidFill>
                  <a:srgbClr val="BCBEC4"/>
                </a:solidFill>
                <a:latin typeface="Arial Unicode MS"/>
                <a:ea typeface="JetBrains Mono"/>
              </a:rPr>
              <a:t>        model.addAttribute(“message“, “Hello”)</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return </a:t>
            </a:r>
            <a:r>
              <a:rPr kumimoji="0" lang="ko-KR" altLang="ko-KR" sz="1200" b="0" i="0" u="none" strike="noStrike" cap="none" normalizeH="0" baseline="0">
                <a:ln>
                  <a:noFill/>
                </a:ln>
                <a:solidFill>
                  <a:srgbClr val="6AAB73"/>
                </a:solidFill>
                <a:effectLst/>
                <a:latin typeface="Arial Unicode MS"/>
                <a:ea typeface="JetBrains Mono"/>
              </a:rPr>
              <a:t>"home"</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90E22960-6320-2336-0C7E-03E40728543B}"/>
              </a:ext>
            </a:extLst>
          </p:cNvPr>
          <p:cNvSpPr>
            <a:spLocks noChangeArrowheads="1"/>
          </p:cNvSpPr>
          <p:nvPr/>
        </p:nvSpPr>
        <p:spPr bwMode="auto">
          <a:xfrm>
            <a:off x="7238999" y="2113584"/>
            <a:ext cx="3535280" cy="227414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B3AE60"/>
                </a:solidFill>
                <a:effectLst/>
                <a:latin typeface="Arial Unicode MS"/>
                <a:ea typeface="JetBrains Mono"/>
              </a:rPr>
              <a:t>@</a:t>
            </a:r>
            <a:r>
              <a:rPr kumimoji="0" lang="en-US" altLang="ko-KR" sz="1200" b="0" i="0" u="none" strike="noStrike" cap="none" normalizeH="0" baseline="0">
                <a:ln>
                  <a:noFill/>
                </a:ln>
                <a:solidFill>
                  <a:srgbClr val="B3AE60"/>
                </a:solidFill>
                <a:effectLst/>
                <a:latin typeface="Arial Unicode MS"/>
                <a:ea typeface="JetBrains Mono"/>
              </a:rPr>
              <a:t>Rest</a:t>
            </a:r>
            <a:r>
              <a:rPr kumimoji="0" lang="ko-KR" altLang="ko-KR" sz="1200" b="0" i="0" u="none" strike="noStrike" cap="none" normalizeH="0" baseline="0">
                <a:ln>
                  <a:noFill/>
                </a:ln>
                <a:solidFill>
                  <a:srgbClr val="B3AE60"/>
                </a:solidFill>
                <a:effectLst/>
                <a:latin typeface="Arial Unicode MS"/>
                <a:ea typeface="JetBrains Mono"/>
              </a:rPr>
              <a:t>Controller</a:t>
            </a:r>
            <a:br>
              <a:rPr kumimoji="0" lang="ko-KR" altLang="ko-KR" sz="1200" b="0" i="0" u="none" strike="noStrike" cap="none" normalizeH="0" baseline="0">
                <a:ln>
                  <a:noFill/>
                </a:ln>
                <a:solidFill>
                  <a:srgbClr val="B3AE60"/>
                </a:solidFill>
                <a:effectLst/>
                <a:latin typeface="Arial Unicode MS"/>
                <a:ea typeface="JetBrains Mono"/>
              </a:rPr>
            </a:br>
            <a:r>
              <a:rPr kumimoji="0" lang="ko-KR" altLang="ko-KR" sz="1200" b="0" i="0" u="none" strike="noStrike" cap="none" normalizeH="0" baseline="0">
                <a:ln>
                  <a:noFill/>
                </a:ln>
                <a:solidFill>
                  <a:srgbClr val="CF8E6D"/>
                </a:solidFill>
                <a:effectLst/>
                <a:latin typeface="Arial Unicode MS"/>
                <a:ea typeface="JetBrains Mono"/>
              </a:rPr>
              <a:t>public class </a:t>
            </a:r>
            <a:r>
              <a:rPr kumimoji="0" lang="ko-KR" altLang="ko-KR" sz="1200" b="0" i="0" u="none" strike="noStrike" cap="none" normalizeH="0" baseline="0">
                <a:ln>
                  <a:noFill/>
                </a:ln>
                <a:solidFill>
                  <a:srgbClr val="BCBEC4"/>
                </a:solidFill>
                <a:effectLst/>
                <a:latin typeface="Arial Unicode MS"/>
                <a:ea typeface="JetBrains Mono"/>
              </a:rPr>
              <a:t>HandlerMappingController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3AE60"/>
                </a:solidFill>
                <a:effectLst/>
                <a:latin typeface="Arial Unicode MS"/>
                <a:ea typeface="JetBrains Mono"/>
              </a:rPr>
              <a:t>@</a:t>
            </a:r>
            <a:r>
              <a:rPr lang="en-US" altLang="ko-KR" sz="1200">
                <a:solidFill>
                  <a:srgbClr val="B3AE60"/>
                </a:solidFill>
                <a:latin typeface="Arial Unicode MS"/>
                <a:ea typeface="JetBrains Mono"/>
              </a:rPr>
              <a:t>Request</a:t>
            </a:r>
            <a:r>
              <a:rPr kumimoji="0" lang="ko-KR" altLang="ko-KR" sz="1200" b="0" i="0" u="none" strike="noStrike" cap="none" normalizeH="0" baseline="0">
                <a:ln>
                  <a:noFill/>
                </a:ln>
                <a:solidFill>
                  <a:srgbClr val="B3AE60"/>
                </a:solidFill>
                <a:effectLst/>
                <a:latin typeface="Arial Unicode MS"/>
                <a:ea typeface="JetBrains Mono"/>
              </a:rPr>
              <a:t>Mapping</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6AAB73"/>
                </a:solidFill>
                <a:effectLst/>
                <a:latin typeface="Arial Unicode MS"/>
                <a:ea typeface="JetBrains Mono"/>
              </a:rPr>
              <a:t>"/</a:t>
            </a:r>
            <a:r>
              <a:rPr kumimoji="0" lang="en-US" altLang="ko-KR" sz="1200" b="0" i="0" u="none" strike="noStrike" cap="none" normalizeH="0" baseline="0">
                <a:ln>
                  <a:noFill/>
                </a:ln>
                <a:solidFill>
                  <a:srgbClr val="6AAB73"/>
                </a:solidFill>
                <a:effectLst/>
                <a:latin typeface="Arial Unicode MS"/>
                <a:ea typeface="JetBrains Mono"/>
              </a:rPr>
              <a:t>home</a:t>
            </a:r>
            <a:r>
              <a:rPr kumimoji="0" lang="ko-KR" altLang="ko-KR" sz="1200" b="0" i="0" u="none" strike="noStrike" cap="none" normalizeH="0" baseline="0">
                <a:ln>
                  <a:noFill/>
                </a:ln>
                <a:solidFill>
                  <a:srgbClr val="6AAB73"/>
                </a:solidFill>
                <a:effectLst/>
                <a:latin typeface="Arial Unicode MS"/>
                <a:ea typeface="JetBrains Mono"/>
              </a:rPr>
              <a:t>"</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public </a:t>
            </a:r>
            <a:r>
              <a:rPr kumimoji="0" lang="ko-KR" altLang="ko-KR" sz="1200" b="0" i="0" u="none" strike="noStrike" cap="none" normalizeH="0" baseline="0">
                <a:ln>
                  <a:noFill/>
                </a:ln>
                <a:solidFill>
                  <a:srgbClr val="BCBEC4"/>
                </a:solidFill>
                <a:effectLst/>
                <a:latin typeface="Arial Unicode MS"/>
                <a:ea typeface="JetBrains Mono"/>
              </a:rPr>
              <a:t>String </a:t>
            </a:r>
            <a:r>
              <a:rPr kumimoji="0" lang="en-US" altLang="ko-KR" sz="1200" b="0" i="0" u="none" strike="noStrike" cap="none" normalizeH="0" baseline="0">
                <a:ln>
                  <a:noFill/>
                </a:ln>
                <a:solidFill>
                  <a:srgbClr val="56A8F5"/>
                </a:solidFill>
                <a:effectLst/>
                <a:latin typeface="Arial Unicode MS"/>
                <a:ea typeface="JetBrains Mono"/>
              </a:rPr>
              <a:t>home </a:t>
            </a:r>
            <a:r>
              <a:rPr kumimoji="0" lang="ko-KR" altLang="ko-KR" sz="1200" b="0" i="0" u="none" strike="noStrike" cap="none" normalizeH="0" baseline="0">
                <a:ln>
                  <a:noFill/>
                </a:ln>
                <a:solidFill>
                  <a:srgbClr val="BCBEC4"/>
                </a:solidFill>
                <a:effectLst/>
                <a:latin typeface="Arial Unicode MS"/>
                <a:ea typeface="JetBrains Mono"/>
              </a:rPr>
              <a:t>(HttpServletRequest req) {</a:t>
            </a:r>
            <a:endParaRPr kumimoji="0" lang="en-US" altLang="ko-KR" sz="12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lang="en-US" altLang="ko-KR" sz="1200">
                <a:solidFill>
                  <a:srgbClr val="BCBEC4"/>
                </a:solidFill>
                <a:latin typeface="Arial Unicode MS"/>
                <a:ea typeface="JetBrains Mono"/>
              </a:rPr>
              <a:t>        model.addAttribute(“message“, “Hello”)</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return </a:t>
            </a:r>
            <a:r>
              <a:rPr kumimoji="0" lang="ko-KR" altLang="ko-KR" sz="1200" b="0" i="0" u="none" strike="noStrike" cap="none" normalizeH="0" baseline="0">
                <a:ln>
                  <a:noFill/>
                </a:ln>
                <a:solidFill>
                  <a:srgbClr val="6AAB73"/>
                </a:solidFill>
                <a:effectLst/>
                <a:latin typeface="Arial Unicode MS"/>
                <a:ea typeface="JetBrains Mono"/>
              </a:rPr>
              <a:t>"home"</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11" name="직사각형 10">
            <a:extLst>
              <a:ext uri="{FF2B5EF4-FFF2-40B4-BE49-F238E27FC236}">
                <a16:creationId xmlns:a16="http://schemas.microsoft.com/office/drawing/2014/main" id="{4199A8BF-F22C-C5C0-8AD3-E0811FDD1B58}"/>
              </a:ext>
            </a:extLst>
          </p:cNvPr>
          <p:cNvSpPr/>
          <p:nvPr/>
        </p:nvSpPr>
        <p:spPr>
          <a:xfrm>
            <a:off x="3426226" y="4587124"/>
            <a:ext cx="6842724" cy="1837041"/>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100"/>
              <a:t>@Controller </a:t>
            </a:r>
            <a:r>
              <a:rPr lang="ko-KR" altLang="en-US" sz="1100"/>
              <a:t>및 </a:t>
            </a:r>
            <a:r>
              <a:rPr lang="en-US" altLang="ko-KR" sz="1100"/>
              <a:t>@RestController </a:t>
            </a:r>
            <a:r>
              <a:rPr lang="ko-KR" altLang="en-US" sz="1100"/>
              <a:t>를 선언하면 스프링이 자동으로 빈으로 등록한다</a:t>
            </a:r>
            <a:endParaRPr lang="en-US" altLang="ko-KR" sz="1100"/>
          </a:p>
          <a:p>
            <a:pPr marL="171450" indent="-171450">
              <a:lnSpc>
                <a:spcPct val="150000"/>
              </a:lnSpc>
              <a:buFont typeface="Arial" panose="020B0604020202020204" pitchFamily="34" charset="0"/>
              <a:buChar char="•"/>
            </a:pPr>
            <a:endParaRPr lang="en-US" altLang="ko-KR" sz="1100"/>
          </a:p>
          <a:p>
            <a:pPr marL="171450" indent="-171450">
              <a:lnSpc>
                <a:spcPct val="150000"/>
              </a:lnSpc>
              <a:buFont typeface="Arial" panose="020B0604020202020204" pitchFamily="34" charset="0"/>
              <a:buChar char="•"/>
            </a:pPr>
            <a:endParaRPr lang="en-US" altLang="ko-KR" sz="1100"/>
          </a:p>
          <a:p>
            <a:pPr marL="171450" indent="-171450">
              <a:lnSpc>
                <a:spcPct val="150000"/>
              </a:lnSpc>
              <a:buFont typeface="Arial" panose="020B0604020202020204" pitchFamily="34" charset="0"/>
              <a:buChar char="•"/>
            </a:pPr>
            <a:endParaRPr lang="en-US" altLang="ko-KR" sz="1100"/>
          </a:p>
          <a:p>
            <a:pPr marL="171450" indent="-171450">
              <a:lnSpc>
                <a:spcPct val="150000"/>
              </a:lnSpc>
              <a:buFont typeface="Arial" panose="020B0604020202020204" pitchFamily="34" charset="0"/>
              <a:buChar char="•"/>
            </a:pPr>
            <a:r>
              <a:rPr lang="ko-KR" altLang="en-US" sz="1100"/>
              <a:t>메서드 위에 </a:t>
            </a:r>
            <a:r>
              <a:rPr lang="en-US" altLang="ko-KR" sz="1100"/>
              <a:t>@RequestMapping </a:t>
            </a:r>
            <a:r>
              <a:rPr lang="ko-KR" altLang="en-US" sz="1100"/>
              <a:t>을 정의하고 요청 경로를 지정한다</a:t>
            </a:r>
            <a:endParaRPr lang="en-US" altLang="ko-KR" sz="1100"/>
          </a:p>
          <a:p>
            <a:pPr marL="171450" indent="-171450">
              <a:lnSpc>
                <a:spcPct val="150000"/>
              </a:lnSpc>
              <a:buFont typeface="Arial" panose="020B0604020202020204" pitchFamily="34" charset="0"/>
              <a:buChar char="•"/>
            </a:pPr>
            <a:r>
              <a:rPr lang="en-US" altLang="ko-KR" sz="1100"/>
              <a:t>@Controller </a:t>
            </a:r>
            <a:r>
              <a:rPr lang="ko-KR" altLang="en-US" sz="1100"/>
              <a:t>에서</a:t>
            </a:r>
            <a:r>
              <a:rPr lang="en-US" altLang="ko-KR" sz="1100"/>
              <a:t> String </a:t>
            </a:r>
            <a:r>
              <a:rPr lang="ko-KR" altLang="en-US" sz="1100"/>
              <a:t>타입으로 반환 하면 반환 값으로 된 페이지</a:t>
            </a:r>
            <a:r>
              <a:rPr lang="en-US" altLang="ko-KR" sz="1100"/>
              <a:t>(HTML, JSP)</a:t>
            </a:r>
            <a:r>
              <a:rPr lang="ko-KR" altLang="en-US" sz="1100"/>
              <a:t>를 검색하고 렌더링한다</a:t>
            </a:r>
            <a:endParaRPr lang="en-US" altLang="ko-KR" sz="1100"/>
          </a:p>
          <a:p>
            <a:pPr marL="171450" indent="-171450">
              <a:lnSpc>
                <a:spcPct val="150000"/>
              </a:lnSpc>
              <a:buFont typeface="Arial" panose="020B0604020202020204" pitchFamily="34" charset="0"/>
              <a:buChar char="•"/>
            </a:pPr>
            <a:r>
              <a:rPr lang="en-US" altLang="ko-KR" sz="1100"/>
              <a:t>@RestController </a:t>
            </a:r>
            <a:r>
              <a:rPr lang="ko-KR" altLang="en-US" sz="1100"/>
              <a:t>에서 </a:t>
            </a:r>
            <a:r>
              <a:rPr lang="en-US" altLang="ko-KR" sz="1100"/>
              <a:t>String </a:t>
            </a:r>
            <a:r>
              <a:rPr lang="ko-KR" altLang="en-US" sz="1100"/>
              <a:t>타입으로 반환하면 반환 값이 </a:t>
            </a:r>
            <a:r>
              <a:rPr lang="en-US" altLang="ko-KR" sz="1100"/>
              <a:t>HTTP </a:t>
            </a:r>
            <a:r>
              <a:rPr lang="ko-KR" altLang="en-US" sz="1100"/>
              <a:t>본문에 기록되고 화면에 출력된다</a:t>
            </a:r>
            <a:endParaRPr lang="en-US" altLang="ko-KR" sz="1100"/>
          </a:p>
        </p:txBody>
      </p:sp>
      <p:sp>
        <p:nvSpPr>
          <p:cNvPr id="12" name="Rectangle 2">
            <a:extLst>
              <a:ext uri="{FF2B5EF4-FFF2-40B4-BE49-F238E27FC236}">
                <a16:creationId xmlns:a16="http://schemas.microsoft.com/office/drawing/2014/main" id="{63A11184-119A-4856-B6FC-BD9426C2463E}"/>
              </a:ext>
            </a:extLst>
          </p:cNvPr>
          <p:cNvSpPr>
            <a:spLocks noChangeArrowheads="1"/>
          </p:cNvSpPr>
          <p:nvPr/>
        </p:nvSpPr>
        <p:spPr bwMode="auto">
          <a:xfrm>
            <a:off x="3474354" y="4920359"/>
            <a:ext cx="3612245" cy="67165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30000"/>
              </a:lnSpc>
              <a:spcBef>
                <a:spcPct val="0"/>
              </a:spcBef>
              <a:spcAft>
                <a:spcPct val="0"/>
              </a:spcAft>
              <a:buClrTx/>
              <a:buSzTx/>
              <a:buFontTx/>
              <a:buNone/>
              <a:tabLst/>
            </a:pPr>
            <a:r>
              <a:rPr kumimoji="0" lang="en-US" altLang="ko-KR" sz="1000" b="0" i="0" u="none" strike="noStrike" cap="none" normalizeH="0" baseline="0">
                <a:ln>
                  <a:noFill/>
                </a:ln>
                <a:solidFill>
                  <a:srgbClr val="B3AE60"/>
                </a:solidFill>
                <a:effectLst/>
                <a:latin typeface="Arial Unicode MS"/>
                <a:ea typeface="JetBrains Mono"/>
              </a:rPr>
              <a:t>…</a:t>
            </a:r>
            <a:br>
              <a:rPr kumimoji="0" lang="ko-KR" altLang="ko-KR" sz="1000" b="0" i="0" u="none" strike="noStrike" cap="none" normalizeH="0" baseline="0">
                <a:ln>
                  <a:noFill/>
                </a:ln>
                <a:solidFill>
                  <a:srgbClr val="B3AE60"/>
                </a:solidFill>
                <a:effectLst/>
                <a:latin typeface="Arial Unicode MS"/>
                <a:ea typeface="JetBrains Mono"/>
              </a:rPr>
            </a:br>
            <a:r>
              <a:rPr kumimoji="0" lang="ko-KR" altLang="ko-KR" sz="1000" b="0" i="0" u="none" strike="noStrike" cap="none" normalizeH="0" baseline="0">
                <a:ln>
                  <a:noFill/>
                </a:ln>
                <a:solidFill>
                  <a:srgbClr val="B3AE60"/>
                </a:solidFill>
                <a:effectLst/>
                <a:latin typeface="Arial Unicode MS"/>
                <a:ea typeface="JetBrains Mono"/>
              </a:rPr>
              <a:t>@Component</a:t>
            </a:r>
            <a:r>
              <a:rPr kumimoji="0" lang="en-US" altLang="ko-KR" sz="1000" b="0" i="0" u="none" strike="noStrike" cap="none" normalizeH="0" baseline="0">
                <a:ln>
                  <a:noFill/>
                </a:ln>
                <a:solidFill>
                  <a:srgbClr val="B3AE60"/>
                </a:solidFill>
                <a:effectLst/>
                <a:latin typeface="Arial Unicode MS"/>
                <a:ea typeface="JetBrains Mono"/>
              </a:rPr>
              <a:t>  </a:t>
            </a:r>
            <a:r>
              <a:rPr kumimoji="0" lang="en-US" altLang="ko-KR" sz="1000" b="0" i="0" u="none" strike="noStrike" cap="none" normalizeH="0" baseline="0">
                <a:ln>
                  <a:noFill/>
                </a:ln>
                <a:solidFill>
                  <a:schemeClr val="bg1">
                    <a:lumMod val="65000"/>
                  </a:schemeClr>
                </a:solidFill>
                <a:effectLst/>
                <a:latin typeface="Arial Unicode MS"/>
                <a:ea typeface="JetBrains Mono"/>
              </a:rPr>
              <a:t>// </a:t>
            </a:r>
            <a:r>
              <a:rPr kumimoji="0" lang="ko-KR" altLang="en-US" sz="1000" b="0" i="0" u="none" strike="noStrike" cap="none" normalizeH="0" baseline="0">
                <a:ln>
                  <a:noFill/>
                </a:ln>
                <a:solidFill>
                  <a:schemeClr val="bg1">
                    <a:lumMod val="65000"/>
                  </a:schemeClr>
                </a:solidFill>
                <a:effectLst/>
                <a:latin typeface="Arial Unicode MS"/>
                <a:ea typeface="JetBrains Mono"/>
              </a:rPr>
              <a:t>컴포넌트 스캔 대상</a:t>
            </a:r>
            <a:br>
              <a:rPr kumimoji="0" lang="ko-KR" altLang="ko-KR" sz="1000" b="0" i="0" u="none" strike="noStrike" cap="none" normalizeH="0" baseline="0">
                <a:ln>
                  <a:noFill/>
                </a:ln>
                <a:solidFill>
                  <a:srgbClr val="B3AE60"/>
                </a:solidFill>
                <a:effectLst/>
                <a:latin typeface="Arial Unicode MS"/>
                <a:ea typeface="JetBrains Mono"/>
              </a:rPr>
            </a:br>
            <a:r>
              <a:rPr kumimoji="0" lang="ko-KR" altLang="ko-KR" sz="1000" b="0" i="0" u="none" strike="noStrike" cap="none" normalizeH="0" baseline="0">
                <a:ln>
                  <a:noFill/>
                </a:ln>
                <a:solidFill>
                  <a:srgbClr val="CF8E6D"/>
                </a:solidFill>
                <a:effectLst/>
                <a:latin typeface="Arial Unicode MS"/>
                <a:ea typeface="JetBrains Mono"/>
              </a:rPr>
              <a:t>public </a:t>
            </a:r>
            <a:r>
              <a:rPr kumimoji="0" lang="ko-KR" altLang="ko-KR" sz="1000" b="0" i="0" u="none" strike="noStrike" cap="none" normalizeH="0" baseline="0">
                <a:ln>
                  <a:noFill/>
                </a:ln>
                <a:solidFill>
                  <a:srgbClr val="BCBEC4"/>
                </a:solidFill>
                <a:effectLst/>
                <a:latin typeface="Arial Unicode MS"/>
                <a:ea typeface="JetBrains Mono"/>
              </a:rPr>
              <a:t>@</a:t>
            </a:r>
            <a:r>
              <a:rPr kumimoji="0" lang="ko-KR" altLang="ko-KR" sz="1000" b="0" i="0" u="none" strike="noStrike" cap="none" normalizeH="0" baseline="0">
                <a:ln>
                  <a:noFill/>
                </a:ln>
                <a:solidFill>
                  <a:srgbClr val="CF8E6D"/>
                </a:solidFill>
                <a:effectLst/>
                <a:latin typeface="Arial Unicode MS"/>
                <a:ea typeface="JetBrains Mono"/>
              </a:rPr>
              <a:t>interface </a:t>
            </a:r>
            <a:r>
              <a:rPr kumimoji="0" lang="ko-KR" altLang="ko-KR" sz="1000" b="0" i="0" u="none" strike="noStrike" cap="none" normalizeH="0" baseline="0">
                <a:ln>
                  <a:noFill/>
                </a:ln>
                <a:solidFill>
                  <a:srgbClr val="B3AE60"/>
                </a:solidFill>
                <a:effectLst/>
                <a:latin typeface="Arial Unicode MS"/>
                <a:ea typeface="JetBrains Mono"/>
              </a:rPr>
              <a:t>Controller </a:t>
            </a:r>
            <a:r>
              <a:rPr kumimoji="0" lang="ko-KR" altLang="ko-KR" sz="1000" b="0" i="0" u="none" strike="noStrike" cap="none" normalizeH="0" baseline="0">
                <a:ln>
                  <a:noFill/>
                </a:ln>
                <a:solidFill>
                  <a:srgbClr val="BCBEC4"/>
                </a:solidFill>
                <a:effectLst/>
                <a:latin typeface="Arial Unicode MS"/>
                <a:ea typeface="JetBrains Mono"/>
              </a:rPr>
              <a:t>{</a:t>
            </a:r>
            <a:r>
              <a:rPr kumimoji="0" lang="en-US" altLang="ko-KR" sz="1000" b="0" i="0" u="none" strike="noStrike" cap="none" normalizeH="0" baseline="0">
                <a:ln>
                  <a:noFill/>
                </a:ln>
                <a:solidFill>
                  <a:srgbClr val="BCBEC4"/>
                </a:solidFill>
                <a:effectLst/>
                <a:latin typeface="Arial Unicode MS"/>
                <a:ea typeface="JetBrains Mono"/>
              </a:rPr>
              <a:t>. . .}</a:t>
            </a:r>
            <a:endParaRPr kumimoji="0" lang="ko-KR" altLang="ko-KR" sz="1000" b="0" i="0" u="none" strike="noStrike" cap="none" normalizeH="0" baseline="0">
              <a:ln>
                <a:noFill/>
              </a:ln>
              <a:solidFill>
                <a:schemeClr val="tx1"/>
              </a:solidFill>
              <a:effectLst/>
              <a:latin typeface="Arial" panose="020B0604020202020204" pitchFamily="34" charset="0"/>
            </a:endParaRPr>
          </a:p>
        </p:txBody>
      </p:sp>
      <p:sp>
        <p:nvSpPr>
          <p:cNvPr id="13" name="Rectangle 3">
            <a:extLst>
              <a:ext uri="{FF2B5EF4-FFF2-40B4-BE49-F238E27FC236}">
                <a16:creationId xmlns:a16="http://schemas.microsoft.com/office/drawing/2014/main" id="{636C26A5-EF26-41A1-CC77-849041313F36}"/>
              </a:ext>
            </a:extLst>
          </p:cNvPr>
          <p:cNvSpPr>
            <a:spLocks noChangeArrowheads="1"/>
          </p:cNvSpPr>
          <p:nvPr/>
        </p:nvSpPr>
        <p:spPr bwMode="auto">
          <a:xfrm>
            <a:off x="7238999" y="4920358"/>
            <a:ext cx="3535280" cy="67165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30000"/>
              </a:lnSpc>
              <a:spcBef>
                <a:spcPct val="0"/>
              </a:spcBef>
              <a:spcAft>
                <a:spcPct val="0"/>
              </a:spcAft>
              <a:buClrTx/>
              <a:buSzTx/>
              <a:buFontTx/>
              <a:buNone/>
              <a:tabLst/>
            </a:pPr>
            <a:r>
              <a:rPr kumimoji="0" lang="ko-KR" altLang="ko-KR" sz="1000" b="0" i="0" u="none" strike="noStrike" cap="none" normalizeH="0" baseline="0">
                <a:ln>
                  <a:noFill/>
                </a:ln>
                <a:solidFill>
                  <a:srgbClr val="B3AE60"/>
                </a:solidFill>
                <a:effectLst/>
                <a:latin typeface="Arial Unicode MS"/>
                <a:ea typeface="JetBrains Mono"/>
              </a:rPr>
              <a:t>@Controller</a:t>
            </a:r>
            <a:br>
              <a:rPr kumimoji="0" lang="ko-KR" altLang="ko-KR" sz="1000" b="0" i="0" u="none" strike="noStrike" cap="none" normalizeH="0" baseline="0">
                <a:ln>
                  <a:noFill/>
                </a:ln>
                <a:solidFill>
                  <a:srgbClr val="B3AE60"/>
                </a:solidFill>
                <a:effectLst/>
                <a:latin typeface="Arial Unicode MS"/>
                <a:ea typeface="JetBrains Mono"/>
              </a:rPr>
            </a:br>
            <a:r>
              <a:rPr kumimoji="0" lang="ko-KR" altLang="ko-KR" sz="1000" b="0" i="0" u="none" strike="noStrike" cap="none" normalizeH="0" baseline="0">
                <a:ln>
                  <a:noFill/>
                </a:ln>
                <a:solidFill>
                  <a:srgbClr val="B3AE60"/>
                </a:solidFill>
                <a:effectLst/>
                <a:latin typeface="Arial Unicode MS"/>
                <a:ea typeface="JetBrains Mono"/>
              </a:rPr>
              <a:t>@ResponseBody</a:t>
            </a:r>
            <a:r>
              <a:rPr kumimoji="0" lang="en-US" altLang="ko-KR" sz="1000" b="0" i="0" u="none" strike="noStrike" cap="none" normalizeH="0" baseline="0">
                <a:ln>
                  <a:noFill/>
                </a:ln>
                <a:solidFill>
                  <a:srgbClr val="B3AE60"/>
                </a:solidFill>
                <a:effectLst/>
                <a:latin typeface="Arial Unicode MS"/>
                <a:ea typeface="JetBrains Mono"/>
              </a:rPr>
              <a:t> </a:t>
            </a:r>
            <a:r>
              <a:rPr kumimoji="0" lang="en-US" altLang="ko-KR" sz="1000" b="0" i="0" u="none" strike="noStrike" cap="none" normalizeH="0" baseline="0">
                <a:ln>
                  <a:noFill/>
                </a:ln>
                <a:solidFill>
                  <a:schemeClr val="bg1">
                    <a:lumMod val="65000"/>
                  </a:schemeClr>
                </a:solidFill>
                <a:effectLst/>
                <a:latin typeface="Arial Unicode MS"/>
                <a:ea typeface="JetBrains Mono"/>
              </a:rPr>
              <a:t>// HTTP Body </a:t>
            </a:r>
            <a:r>
              <a:rPr kumimoji="0" lang="ko-KR" altLang="en-US" sz="1000" b="0" i="0" u="none" strike="noStrike" cap="none" normalizeH="0" baseline="0">
                <a:ln>
                  <a:noFill/>
                </a:ln>
                <a:solidFill>
                  <a:schemeClr val="bg1">
                    <a:lumMod val="65000"/>
                  </a:schemeClr>
                </a:solidFill>
                <a:effectLst/>
                <a:latin typeface="Arial Unicode MS"/>
                <a:ea typeface="JetBrains Mono"/>
              </a:rPr>
              <a:t>에 응답을 기록한다</a:t>
            </a:r>
            <a:br>
              <a:rPr kumimoji="0" lang="ko-KR" altLang="ko-KR" sz="1000" b="0" i="0" u="none" strike="noStrike" cap="none" normalizeH="0" baseline="0">
                <a:ln>
                  <a:noFill/>
                </a:ln>
                <a:solidFill>
                  <a:srgbClr val="B3AE60"/>
                </a:solidFill>
                <a:effectLst/>
                <a:latin typeface="Arial Unicode MS"/>
                <a:ea typeface="JetBrains Mono"/>
              </a:rPr>
            </a:br>
            <a:r>
              <a:rPr kumimoji="0" lang="ko-KR" altLang="ko-KR" sz="1000" b="0" i="0" u="none" strike="noStrike" cap="none" normalizeH="0" baseline="0">
                <a:ln>
                  <a:noFill/>
                </a:ln>
                <a:solidFill>
                  <a:srgbClr val="CF8E6D"/>
                </a:solidFill>
                <a:effectLst/>
                <a:latin typeface="Arial Unicode MS"/>
                <a:ea typeface="JetBrains Mono"/>
              </a:rPr>
              <a:t>public </a:t>
            </a:r>
            <a:r>
              <a:rPr kumimoji="0" lang="ko-KR" altLang="ko-KR" sz="1000" b="0" i="0" u="none" strike="noStrike" cap="none" normalizeH="0" baseline="0">
                <a:ln>
                  <a:noFill/>
                </a:ln>
                <a:solidFill>
                  <a:srgbClr val="BCBEC4"/>
                </a:solidFill>
                <a:effectLst/>
                <a:latin typeface="Arial Unicode MS"/>
                <a:ea typeface="JetBrains Mono"/>
              </a:rPr>
              <a:t>@</a:t>
            </a:r>
            <a:r>
              <a:rPr kumimoji="0" lang="ko-KR" altLang="ko-KR" sz="1000" b="0" i="0" u="none" strike="noStrike" cap="none" normalizeH="0" baseline="0">
                <a:ln>
                  <a:noFill/>
                </a:ln>
                <a:solidFill>
                  <a:srgbClr val="CF8E6D"/>
                </a:solidFill>
                <a:effectLst/>
                <a:latin typeface="Arial Unicode MS"/>
                <a:ea typeface="JetBrains Mono"/>
              </a:rPr>
              <a:t>interface </a:t>
            </a:r>
            <a:r>
              <a:rPr kumimoji="0" lang="ko-KR" altLang="ko-KR" sz="1000" b="0" i="0" u="none" strike="noStrike" cap="none" normalizeH="0" baseline="0">
                <a:ln>
                  <a:noFill/>
                </a:ln>
                <a:solidFill>
                  <a:srgbClr val="B3AE60"/>
                </a:solidFill>
                <a:effectLst/>
                <a:latin typeface="Arial Unicode MS"/>
                <a:ea typeface="JetBrains Mono"/>
              </a:rPr>
              <a:t>RestController </a:t>
            </a:r>
            <a:r>
              <a:rPr kumimoji="0" lang="ko-KR" altLang="ko-KR" sz="1000" b="0" i="0" u="none" strike="noStrike" cap="none" normalizeH="0" baseline="0">
                <a:ln>
                  <a:noFill/>
                </a:ln>
                <a:solidFill>
                  <a:srgbClr val="BCBEC4"/>
                </a:solidFill>
                <a:effectLst/>
                <a:latin typeface="Arial Unicode MS"/>
                <a:ea typeface="JetBrains Mono"/>
              </a:rPr>
              <a:t>{</a:t>
            </a:r>
            <a:r>
              <a:rPr kumimoji="0" lang="en-US" altLang="ko-KR" sz="1000" b="0" i="0" u="none" strike="noStrike" cap="none" normalizeH="0" baseline="0">
                <a:ln>
                  <a:noFill/>
                </a:ln>
                <a:solidFill>
                  <a:srgbClr val="BCBEC4"/>
                </a:solidFill>
                <a:effectLst/>
                <a:latin typeface="Arial Unicode MS"/>
                <a:ea typeface="JetBrains Mono"/>
              </a:rPr>
              <a:t>…}</a:t>
            </a:r>
            <a:endParaRPr kumimoji="0" lang="ko-KR" altLang="ko-KR" sz="1000" b="0" i="0" u="none" strike="noStrike" cap="none" normalizeH="0" baseline="0">
              <a:ln>
                <a:noFill/>
              </a:ln>
              <a:solidFill>
                <a:schemeClr val="tx1"/>
              </a:solidFill>
              <a:effectLst/>
              <a:latin typeface="Arial" panose="020B0604020202020204" pitchFamily="34" charset="0"/>
            </a:endParaRPr>
          </a:p>
        </p:txBody>
      </p:sp>
      <p:pic>
        <p:nvPicPr>
          <p:cNvPr id="14" name="그림 13">
            <a:extLst>
              <a:ext uri="{FF2B5EF4-FFF2-40B4-BE49-F238E27FC236}">
                <a16:creationId xmlns:a16="http://schemas.microsoft.com/office/drawing/2014/main" id="{72E0A74F-B297-1FC4-11D7-E3EBBB1A8E99}"/>
              </a:ext>
            </a:extLst>
          </p:cNvPr>
          <p:cNvPicPr>
            <a:picLocks noChangeAspect="1"/>
          </p:cNvPicPr>
          <p:nvPr/>
        </p:nvPicPr>
        <p:blipFill>
          <a:blip r:embed="rId3"/>
          <a:stretch>
            <a:fillRect/>
          </a:stretch>
        </p:blipFill>
        <p:spPr>
          <a:xfrm>
            <a:off x="548917" y="2115586"/>
            <a:ext cx="2256258" cy="2272147"/>
          </a:xfrm>
          <a:prstGeom prst="rect">
            <a:avLst/>
          </a:prstGeom>
        </p:spPr>
      </p:pic>
    </p:spTree>
    <p:extLst>
      <p:ext uri="{BB962C8B-B14F-4D97-AF65-F5344CB8AC3E}">
        <p14:creationId xmlns:p14="http://schemas.microsoft.com/office/powerpoint/2010/main" val="218369909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직사각형 73">
            <a:extLst>
              <a:ext uri="{FF2B5EF4-FFF2-40B4-BE49-F238E27FC236}">
                <a16:creationId xmlns:a16="http://schemas.microsoft.com/office/drawing/2014/main" id="{42A0B23B-7003-43B2-A559-7C4A6F001EFB}"/>
              </a:ext>
            </a:extLst>
          </p:cNvPr>
          <p:cNvSpPr/>
          <p:nvPr/>
        </p:nvSpPr>
        <p:spPr>
          <a:xfrm>
            <a:off x="223782" y="185226"/>
            <a:ext cx="1846980"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rPr>
              <a:t>URL </a:t>
            </a:r>
            <a:r>
              <a:rPr lang="ko-KR" altLang="en-US" b="1">
                <a:solidFill>
                  <a:schemeClr val="accent1">
                    <a:lumMod val="75000"/>
                  </a:schemeClr>
                </a:solidFill>
              </a:rPr>
              <a:t>매핑 </a:t>
            </a:r>
            <a:r>
              <a:rPr lang="en-US" altLang="ko-KR" b="1">
                <a:solidFill>
                  <a:schemeClr val="accent1">
                    <a:lumMod val="75000"/>
                  </a:schemeClr>
                </a:solidFill>
              </a:rPr>
              <a:t>- 1</a:t>
            </a:r>
            <a:endParaRPr lang="ko-KR" altLang="en-US" b="1">
              <a:solidFill>
                <a:schemeClr val="accent1">
                  <a:lumMod val="75000"/>
                </a:schemeClr>
              </a:solidFill>
              <a:latin typeface="+mn-ea"/>
            </a:endParaRPr>
          </a:p>
        </p:txBody>
      </p:sp>
      <p:sp>
        <p:nvSpPr>
          <p:cNvPr id="2" name="TextBox 1">
            <a:extLst>
              <a:ext uri="{FF2B5EF4-FFF2-40B4-BE49-F238E27FC236}">
                <a16:creationId xmlns:a16="http://schemas.microsoft.com/office/drawing/2014/main" id="{430F84B7-2A06-3214-A6D4-C1A7A4B75E65}"/>
              </a:ext>
            </a:extLst>
          </p:cNvPr>
          <p:cNvSpPr txBox="1"/>
          <p:nvPr/>
        </p:nvSpPr>
        <p:spPr>
          <a:xfrm>
            <a:off x="461010" y="4434348"/>
            <a:ext cx="5163753" cy="885499"/>
          </a:xfrm>
          <a:prstGeom prst="rect">
            <a:avLst/>
          </a:prstGeom>
          <a:noFill/>
        </p:spPr>
        <p:txBody>
          <a:bodyPr wrap="square">
            <a:spAutoFit/>
          </a:bodyPr>
          <a:lstStyle/>
          <a:p>
            <a:pPr marL="171450" indent="-171450">
              <a:lnSpc>
                <a:spcPct val="150000"/>
              </a:lnSpc>
              <a:buFont typeface="Arial" panose="020B0604020202020204" pitchFamily="34" charset="0"/>
              <a:buChar char="•"/>
            </a:pPr>
            <a:r>
              <a:rPr lang="ko-KR" altLang="en-US" sz="1200">
                <a:latin typeface="나눔고딕" panose="020D0604000000000000" pitchFamily="50" charset="-127"/>
                <a:ea typeface="나눔바른고딕" panose="020B0603020101020101"/>
              </a:rPr>
              <a:t>경로 매핑 </a:t>
            </a:r>
            <a:r>
              <a:rPr lang="en-US" altLang="ko-KR" sz="1200">
                <a:latin typeface="나눔고딕" panose="020D0604000000000000" pitchFamily="50" charset="-127"/>
                <a:ea typeface="나눔바른고딕" panose="020B0603020101020101"/>
              </a:rPr>
              <a:t>URI </a:t>
            </a:r>
            <a:r>
              <a:rPr lang="ko-KR" altLang="en-US" sz="1200">
                <a:latin typeface="나눔고딕" panose="020D0604000000000000" pitchFamily="50" charset="-127"/>
                <a:ea typeface="나눔바른고딕" panose="020B0603020101020101"/>
              </a:rPr>
              <a:t>는 예를 들어 </a:t>
            </a:r>
            <a:r>
              <a:rPr lang="en-US" altLang="ko-KR" sz="1200">
                <a:latin typeface="나눔고딕" panose="020D0604000000000000" pitchFamily="50" charset="-127"/>
                <a:ea typeface="나눔바른고딕" panose="020B0603020101020101"/>
              </a:rPr>
              <a:t>"/profile "</a:t>
            </a:r>
            <a:r>
              <a:rPr lang="ko-KR" altLang="en-US" sz="1200">
                <a:latin typeface="나눔고딕" panose="020D0604000000000000" pitchFamily="50" charset="-127"/>
                <a:ea typeface="나눔바른고딕" panose="020B0603020101020101"/>
              </a:rPr>
              <a:t>과 같은 형태를 가진다</a:t>
            </a:r>
            <a:endParaRPr lang="en-US" altLang="ko-KR" sz="1200">
              <a:latin typeface="나눔고딕" panose="020D0604000000000000" pitchFamily="50" charset="-127"/>
              <a:ea typeface="나눔바른고딕" panose="020B0603020101020101"/>
            </a:endParaRPr>
          </a:p>
          <a:p>
            <a:pPr marL="171450" indent="-171450">
              <a:lnSpc>
                <a:spcPct val="150000"/>
              </a:lnSpc>
              <a:buFont typeface="Arial" panose="020B0604020202020204" pitchFamily="34" charset="0"/>
              <a:buChar char="•"/>
            </a:pPr>
            <a:r>
              <a:rPr lang="en-US" altLang="ko-KR" sz="1200">
                <a:latin typeface="나눔고딕" panose="020D0604000000000000" pitchFamily="50" charset="-127"/>
                <a:ea typeface="나눔바른고딕" panose="020B0603020101020101"/>
              </a:rPr>
              <a:t>Ant </a:t>
            </a:r>
            <a:r>
              <a:rPr lang="ko-KR" altLang="en-US" sz="1200">
                <a:latin typeface="나눔고딕" panose="020D0604000000000000" pitchFamily="50" charset="-127"/>
                <a:ea typeface="나눔바른고딕" panose="020B0603020101020101"/>
              </a:rPr>
              <a:t>스타일의 경로 패턴</a:t>
            </a:r>
            <a:r>
              <a:rPr lang="en-US" altLang="ko-KR" sz="1200">
                <a:latin typeface="나눔고딕" panose="020D0604000000000000" pitchFamily="50" charset="-127"/>
                <a:ea typeface="나눔바른고딕" panose="020B0603020101020101"/>
              </a:rPr>
              <a:t>("/user/**")</a:t>
            </a:r>
            <a:r>
              <a:rPr lang="ko-KR" altLang="en-US" sz="1200">
                <a:latin typeface="나눔고딕" panose="020D0604000000000000" pitchFamily="50" charset="-127"/>
                <a:ea typeface="나눔바른고딕" panose="020B0603020101020101"/>
              </a:rPr>
              <a:t> 지원한다</a:t>
            </a:r>
            <a:endParaRPr lang="en-US" altLang="ko-KR" sz="1200">
              <a:latin typeface="나눔고딕" panose="020D0604000000000000" pitchFamily="50" charset="-127"/>
              <a:ea typeface="나눔바른고딕" panose="020B0603020101020101"/>
            </a:endParaRPr>
          </a:p>
          <a:p>
            <a:pPr marL="171450" indent="-171450">
              <a:lnSpc>
                <a:spcPct val="150000"/>
              </a:lnSpc>
              <a:buFont typeface="Arial" panose="020B0604020202020204" pitchFamily="34" charset="0"/>
              <a:buChar char="•"/>
            </a:pPr>
            <a:r>
              <a:rPr lang="ko-KR" altLang="en-US" sz="1200">
                <a:latin typeface="나눔고딕" panose="020D0604000000000000" pitchFamily="50" charset="-127"/>
                <a:ea typeface="나눔바른고딕" panose="020B0603020101020101"/>
              </a:rPr>
              <a:t>다중 설정</a:t>
            </a:r>
            <a:r>
              <a:rPr lang="en-US" altLang="ko-KR" sz="1200">
                <a:latin typeface="나눔고딕" panose="020D0604000000000000" pitchFamily="50" charset="-127"/>
                <a:ea typeface="나눔바른고딕" panose="020B0603020101020101"/>
              </a:rPr>
              <a:t>({"/user/**“, "/mypage"})</a:t>
            </a:r>
            <a:r>
              <a:rPr lang="ko-KR" altLang="en-US" sz="1200">
                <a:latin typeface="나눔고딕" panose="020D0604000000000000" pitchFamily="50" charset="-127"/>
                <a:ea typeface="나눔바른고딕" panose="020B0603020101020101"/>
              </a:rPr>
              <a:t>도 가능하다</a:t>
            </a:r>
            <a:endParaRPr lang="en-US" altLang="ko-KR" sz="1200">
              <a:latin typeface="나눔고딕" panose="020D0604000000000000" pitchFamily="50" charset="-127"/>
              <a:ea typeface="나눔바른고딕" panose="020B0603020101020101"/>
            </a:endParaRPr>
          </a:p>
        </p:txBody>
      </p:sp>
      <p:sp>
        <p:nvSpPr>
          <p:cNvPr id="4" name="Rectangle 1">
            <a:extLst>
              <a:ext uri="{FF2B5EF4-FFF2-40B4-BE49-F238E27FC236}">
                <a16:creationId xmlns:a16="http://schemas.microsoft.com/office/drawing/2014/main" id="{E12BD47E-D4CF-5CE7-FF35-6981800EA973}"/>
              </a:ext>
            </a:extLst>
          </p:cNvPr>
          <p:cNvSpPr>
            <a:spLocks noChangeArrowheads="1"/>
          </p:cNvSpPr>
          <p:nvPr/>
        </p:nvSpPr>
        <p:spPr bwMode="auto">
          <a:xfrm>
            <a:off x="461010" y="554558"/>
            <a:ext cx="8484470" cy="3659143"/>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B3AE60"/>
                </a:solidFill>
                <a:effectLst/>
                <a:latin typeface="Arial Unicode MS"/>
                <a:ea typeface="JetBrains Mono"/>
              </a:rPr>
              <a:t>@RestController</a:t>
            </a:r>
            <a:br>
              <a:rPr kumimoji="0" lang="ko-KR" altLang="ko-KR" sz="1200" b="0" i="0" u="none" strike="noStrike" cap="none" normalizeH="0" baseline="0">
                <a:ln>
                  <a:noFill/>
                </a:ln>
                <a:solidFill>
                  <a:srgbClr val="B3AE60"/>
                </a:solidFill>
                <a:effectLst/>
                <a:latin typeface="Arial Unicode MS"/>
                <a:ea typeface="JetBrains Mono"/>
              </a:rPr>
            </a:br>
            <a:r>
              <a:rPr kumimoji="0" lang="ko-KR" altLang="ko-KR" sz="1200" b="0" i="0" u="none" strike="noStrike" cap="none" normalizeH="0" baseline="0">
                <a:ln>
                  <a:noFill/>
                </a:ln>
                <a:solidFill>
                  <a:srgbClr val="CF8E6D"/>
                </a:solidFill>
                <a:effectLst/>
                <a:latin typeface="Arial Unicode MS"/>
                <a:ea typeface="JetBrains Mono"/>
              </a:rPr>
              <a:t>public class </a:t>
            </a:r>
            <a:r>
              <a:rPr kumimoji="0" lang="ko-KR" altLang="ko-KR" sz="1200" b="0" i="0" u="none" strike="noStrike" cap="none" normalizeH="0" baseline="0">
                <a:ln>
                  <a:noFill/>
                </a:ln>
                <a:solidFill>
                  <a:srgbClr val="BCBEC4"/>
                </a:solidFill>
                <a:effectLst/>
                <a:latin typeface="Arial Unicode MS"/>
                <a:ea typeface="JetBrains Mono"/>
              </a:rPr>
              <a:t>HomeController {</a:t>
            </a:r>
            <a:br>
              <a:rPr kumimoji="0" lang="ko-KR" altLang="ko-KR" sz="1200" b="0" i="0" u="none" strike="noStrike" cap="none" normalizeH="0" baseline="0">
                <a:ln>
                  <a:noFill/>
                </a:ln>
                <a:solidFill>
                  <a:srgbClr val="BCBEC4"/>
                </a:solidFill>
                <a:effectLst/>
                <a:latin typeface="Arial Unicode MS"/>
                <a:ea typeface="JetBrains Mono"/>
              </a:rPr>
            </a:b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3AE60"/>
                </a:solidFill>
                <a:effectLst/>
                <a:latin typeface="Arial Unicode MS"/>
                <a:ea typeface="JetBrains Mono"/>
              </a:rPr>
              <a:t>@RequestMapping</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6AAB73"/>
                </a:solidFill>
                <a:effectLst/>
                <a:latin typeface="Arial Unicode MS"/>
                <a:ea typeface="JetBrains Mono"/>
              </a:rPr>
              <a:t>"/profile"</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public </a:t>
            </a:r>
            <a:r>
              <a:rPr kumimoji="0" lang="ko-KR" altLang="ko-KR" sz="1200" b="0" i="0" u="none" strike="noStrike" cap="none" normalizeH="0" baseline="0">
                <a:ln>
                  <a:noFill/>
                </a:ln>
                <a:solidFill>
                  <a:srgbClr val="BCBEC4"/>
                </a:solidFill>
                <a:effectLst/>
                <a:latin typeface="Arial Unicode MS"/>
                <a:ea typeface="JetBrains Mono"/>
              </a:rPr>
              <a:t>String </a:t>
            </a:r>
            <a:r>
              <a:rPr kumimoji="0" lang="ko-KR" altLang="ko-KR" sz="1200" b="0" i="0" u="none" strike="noStrike" cap="none" normalizeH="0" baseline="0">
                <a:ln>
                  <a:noFill/>
                </a:ln>
                <a:solidFill>
                  <a:srgbClr val="56A8F5"/>
                </a:solidFill>
                <a:effectLst/>
                <a:latin typeface="Arial Unicode MS"/>
                <a:ea typeface="JetBrains Mono"/>
              </a:rPr>
              <a:t>profile </a:t>
            </a: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return </a:t>
            </a:r>
            <a:r>
              <a:rPr kumimoji="0" lang="ko-KR" altLang="ko-KR" sz="1200" b="0" i="0" u="none" strike="noStrike" cap="none" normalizeH="0" baseline="0">
                <a:ln>
                  <a:noFill/>
                </a:ln>
                <a:solidFill>
                  <a:srgbClr val="6AAB73"/>
                </a:solidFill>
                <a:effectLst/>
                <a:latin typeface="Arial Unicode MS"/>
                <a:ea typeface="JetBrains Mono"/>
              </a:rPr>
              <a:t>"This is the profile page"</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3AE60"/>
                </a:solidFill>
                <a:effectLst/>
                <a:latin typeface="Arial Unicode MS"/>
                <a:ea typeface="JetBrains Mono"/>
              </a:rPr>
              <a:t>@RequestMapping</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6AAB73"/>
                </a:solidFill>
                <a:effectLst/>
                <a:latin typeface="Arial Unicode MS"/>
                <a:ea typeface="JetBrains Mono"/>
              </a:rPr>
              <a:t>"/user/**“, "</a:t>
            </a:r>
            <a:r>
              <a:rPr kumimoji="0" lang="ko-KR" altLang="ko-KR" sz="1200" b="0" i="0" u="none" strike="noStrike" cap="none" normalizeH="0" baseline="0">
                <a:ln>
                  <a:noFill/>
                </a:ln>
                <a:solidFill>
                  <a:srgbClr val="BCBEC4"/>
                </a:solidFill>
                <a:effectLst/>
                <a:latin typeface="Arial Unicode MS"/>
                <a:ea typeface="JetBrains Mono"/>
              </a:rPr>
              <a:t>/mypage“})</a:t>
            </a:r>
            <a:br>
              <a:rPr kumimoji="0" lang="ko-KR" altLang="ko-KR" sz="1200" b="0" i="0" u="none" strike="noStrike" cap="none" normalizeH="0" baseline="0">
                <a:ln>
                  <a:noFill/>
                </a:ln>
                <a:solidFill>
                  <a:srgbClr val="BCBEC4"/>
                </a:solidFill>
                <a:effectLst/>
                <a:latin typeface="Arial Unicode MS"/>
                <a:ea typeface="JetBrains Mono"/>
              </a:rPr>
            </a:br>
            <a:r>
              <a:rPr kumimoji="0" lang="en-US"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public </a:t>
            </a:r>
            <a:r>
              <a:rPr kumimoji="0" lang="ko-KR" altLang="ko-KR" sz="1200" b="0" i="0" u="none" strike="noStrike" cap="none" normalizeH="0" baseline="0">
                <a:ln>
                  <a:noFill/>
                </a:ln>
                <a:solidFill>
                  <a:srgbClr val="BCBEC4"/>
                </a:solidFill>
                <a:effectLst/>
                <a:latin typeface="Arial Unicode MS"/>
                <a:ea typeface="JetBrains Mono"/>
              </a:rPr>
              <a:t>String </a:t>
            </a:r>
            <a:r>
              <a:rPr kumimoji="0" lang="ko-KR" altLang="ko-KR" sz="1200" b="0" i="0" u="none" strike="noStrike" cap="none" normalizeH="0" baseline="0">
                <a:ln>
                  <a:noFill/>
                </a:ln>
                <a:solidFill>
                  <a:srgbClr val="56A8F5"/>
                </a:solidFill>
                <a:effectLst/>
                <a:latin typeface="Arial Unicode MS"/>
                <a:ea typeface="JetBrains Mono"/>
              </a:rPr>
              <a:t>multi</a:t>
            </a: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en-US"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return </a:t>
            </a:r>
            <a:r>
              <a:rPr kumimoji="0" lang="ko-KR" altLang="ko-KR" sz="1200" b="0" i="0" u="none" strike="noStrike" cap="none" normalizeH="0" baseline="0">
                <a:ln>
                  <a:noFill/>
                </a:ln>
                <a:solidFill>
                  <a:srgbClr val="6AAB73"/>
                </a:solidFill>
                <a:effectLst/>
                <a:latin typeface="Arial Unicode MS"/>
                <a:ea typeface="JetBrains Mono"/>
              </a:rPr>
              <a:t>"This is the profile and about page"</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en-US"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49463683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A50269-31E6-9A7D-FBC7-33DBCAD0F971}"/>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DA971C37-5FB7-7D2D-78E6-5B7A4638A5A6}"/>
              </a:ext>
            </a:extLst>
          </p:cNvPr>
          <p:cNvSpPr/>
          <p:nvPr/>
        </p:nvSpPr>
        <p:spPr>
          <a:xfrm>
            <a:off x="223782" y="185226"/>
            <a:ext cx="1846980"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rPr>
              <a:t>URL </a:t>
            </a:r>
            <a:r>
              <a:rPr lang="ko-KR" altLang="en-US" b="1">
                <a:solidFill>
                  <a:schemeClr val="accent1">
                    <a:lumMod val="75000"/>
                  </a:schemeClr>
                </a:solidFill>
              </a:rPr>
              <a:t>매핑 </a:t>
            </a:r>
            <a:r>
              <a:rPr lang="en-US" altLang="ko-KR" b="1">
                <a:solidFill>
                  <a:schemeClr val="accent1">
                    <a:lumMod val="75000"/>
                  </a:schemeClr>
                </a:solidFill>
              </a:rPr>
              <a:t>- 2</a:t>
            </a:r>
            <a:endParaRPr lang="ko-KR" altLang="en-US" b="1">
              <a:solidFill>
                <a:schemeClr val="accent1">
                  <a:lumMod val="75000"/>
                </a:schemeClr>
              </a:solidFill>
              <a:latin typeface="+mn-ea"/>
            </a:endParaRPr>
          </a:p>
        </p:txBody>
      </p:sp>
      <p:sp>
        <p:nvSpPr>
          <p:cNvPr id="2" name="TextBox 1">
            <a:extLst>
              <a:ext uri="{FF2B5EF4-FFF2-40B4-BE49-F238E27FC236}">
                <a16:creationId xmlns:a16="http://schemas.microsoft.com/office/drawing/2014/main" id="{5D9CA60F-5493-E61B-8916-22CD8C3196B1}"/>
              </a:ext>
            </a:extLst>
          </p:cNvPr>
          <p:cNvSpPr txBox="1"/>
          <p:nvPr/>
        </p:nvSpPr>
        <p:spPr>
          <a:xfrm>
            <a:off x="617421" y="4956905"/>
            <a:ext cx="8981574" cy="608500"/>
          </a:xfrm>
          <a:prstGeom prst="rect">
            <a:avLst/>
          </a:prstGeom>
          <a:noFill/>
        </p:spPr>
        <p:txBody>
          <a:bodyPr wrap="square">
            <a:spAutoFit/>
          </a:bodyPr>
          <a:lstStyle/>
          <a:p>
            <a:pPr marL="171450" indent="-171450">
              <a:lnSpc>
                <a:spcPct val="150000"/>
              </a:lnSpc>
              <a:buFont typeface="Arial" panose="020B0604020202020204" pitchFamily="34" charset="0"/>
              <a:buChar char="•"/>
            </a:pPr>
            <a:r>
              <a:rPr lang="ko-KR" altLang="en-US" sz="1200">
                <a:latin typeface="나눔고딕" panose="020D0604000000000000" pitchFamily="50" charset="-127"/>
                <a:ea typeface="나눔바른고딕" panose="020B0603020101020101"/>
              </a:rPr>
              <a:t>타입 수준과 메서드 수준 모두 지원되며</a:t>
            </a:r>
            <a:r>
              <a:rPr lang="en-US" altLang="ko-KR" sz="1200">
                <a:latin typeface="나눔고딕" panose="020D0604000000000000" pitchFamily="50" charset="-127"/>
                <a:ea typeface="나눔바른고딕" panose="020B0603020101020101"/>
              </a:rPr>
              <a:t> </a:t>
            </a:r>
            <a:r>
              <a:rPr lang="ko-KR" altLang="en-US" sz="1200">
                <a:latin typeface="나눔고딕" panose="020D0604000000000000" pitchFamily="50" charset="-127"/>
                <a:ea typeface="나눔바른고딕" panose="020B0603020101020101"/>
              </a:rPr>
              <a:t>타입 수준에서 사용되는 경우</a:t>
            </a:r>
            <a:r>
              <a:rPr lang="en-US" altLang="ko-KR" sz="1200">
                <a:latin typeface="나눔고딕" panose="020D0604000000000000" pitchFamily="50" charset="-127"/>
                <a:ea typeface="나눔바른고딕" panose="020B0603020101020101"/>
              </a:rPr>
              <a:t> </a:t>
            </a:r>
            <a:r>
              <a:rPr lang="ko-KR" altLang="en-US" sz="1200">
                <a:latin typeface="나눔고딕" panose="020D0604000000000000" pitchFamily="50" charset="-127"/>
                <a:ea typeface="나눔바른고딕" panose="020B0603020101020101"/>
              </a:rPr>
              <a:t>모든 메서드 수준 매핑은 타입 수준 매핑을 상속한다</a:t>
            </a:r>
            <a:endParaRPr lang="en-US" altLang="ko-KR" sz="1200">
              <a:latin typeface="나눔고딕" panose="020D0604000000000000" pitchFamily="50" charset="-127"/>
              <a:ea typeface="나눔바른고딕" panose="020B0603020101020101"/>
            </a:endParaRPr>
          </a:p>
          <a:p>
            <a:pPr marL="171450" indent="-171450">
              <a:lnSpc>
                <a:spcPct val="150000"/>
              </a:lnSpc>
              <a:buFont typeface="Arial" panose="020B0604020202020204" pitchFamily="34" charset="0"/>
              <a:buChar char="•"/>
            </a:pPr>
            <a:r>
              <a:rPr lang="ko-KR" altLang="en-US" sz="1200">
                <a:latin typeface="나눔고딕" panose="020D0604000000000000" pitchFamily="50" charset="-127"/>
                <a:ea typeface="나눔바른고딕" panose="020B0603020101020101"/>
              </a:rPr>
              <a:t>즉 타입 수준에서 경로를 정의하면</a:t>
            </a:r>
            <a:r>
              <a:rPr lang="en-US" altLang="ko-KR" sz="1200">
                <a:latin typeface="나눔고딕" panose="020D0604000000000000" pitchFamily="50" charset="-127"/>
                <a:ea typeface="나눔바른고딕" panose="020B0603020101020101"/>
              </a:rPr>
              <a:t> </a:t>
            </a:r>
            <a:r>
              <a:rPr lang="ko-KR" altLang="en-US" sz="1200">
                <a:latin typeface="나눔고딕" panose="020D0604000000000000" pitchFamily="50" charset="-127"/>
                <a:ea typeface="나눔바른고딕" panose="020B0603020101020101"/>
              </a:rPr>
              <a:t>모든 메서드는 해당 경로를 포함한 </a:t>
            </a:r>
            <a:r>
              <a:rPr lang="en-US" altLang="ko-KR" sz="1200">
                <a:latin typeface="나눔고딕" panose="020D0604000000000000" pitchFamily="50" charset="-127"/>
                <a:ea typeface="나눔바른고딕" panose="020B0603020101020101"/>
              </a:rPr>
              <a:t>URI </a:t>
            </a:r>
            <a:r>
              <a:rPr lang="ko-KR" altLang="en-US" sz="1200">
                <a:latin typeface="나눔고딕" panose="020D0604000000000000" pitchFamily="50" charset="-127"/>
                <a:ea typeface="나눔바른고딕" panose="020B0603020101020101"/>
              </a:rPr>
              <a:t>를 가지게 된다</a:t>
            </a:r>
          </a:p>
        </p:txBody>
      </p:sp>
      <p:sp>
        <p:nvSpPr>
          <p:cNvPr id="3" name="Rectangle 1">
            <a:extLst>
              <a:ext uri="{FF2B5EF4-FFF2-40B4-BE49-F238E27FC236}">
                <a16:creationId xmlns:a16="http://schemas.microsoft.com/office/drawing/2014/main" id="{24C7EE00-D6CD-5DD0-1043-B04D9858F861}"/>
              </a:ext>
            </a:extLst>
          </p:cNvPr>
          <p:cNvSpPr>
            <a:spLocks noChangeArrowheads="1"/>
          </p:cNvSpPr>
          <p:nvPr/>
        </p:nvSpPr>
        <p:spPr bwMode="auto">
          <a:xfrm>
            <a:off x="617421" y="649161"/>
            <a:ext cx="8484468" cy="421314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B3AE60"/>
                </a:solidFill>
                <a:effectLst/>
                <a:latin typeface="Arial Unicode MS"/>
                <a:ea typeface="JetBrains Mono"/>
              </a:rPr>
              <a:t>@RestController</a:t>
            </a:r>
            <a:br>
              <a:rPr kumimoji="0" lang="ko-KR" altLang="ko-KR" sz="1200" b="0" i="0" u="none" strike="noStrike" cap="none" normalizeH="0" baseline="0">
                <a:ln>
                  <a:noFill/>
                </a:ln>
                <a:solidFill>
                  <a:srgbClr val="B3AE60"/>
                </a:solidFill>
                <a:effectLst/>
                <a:latin typeface="Arial Unicode MS"/>
                <a:ea typeface="JetBrains Mono"/>
              </a:rPr>
            </a:br>
            <a:r>
              <a:rPr kumimoji="0" lang="ko-KR" altLang="ko-KR" sz="1200" b="0" i="0" u="none" strike="noStrike" cap="none" normalizeH="0" baseline="0">
                <a:ln>
                  <a:noFill/>
                </a:ln>
                <a:solidFill>
                  <a:srgbClr val="B3AE60"/>
                </a:solidFill>
                <a:effectLst/>
                <a:latin typeface="Arial Unicode MS"/>
                <a:ea typeface="JetBrains Mono"/>
              </a:rPr>
              <a:t>@RequestMapping</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6AAB73"/>
                </a:solidFill>
                <a:effectLst/>
                <a:latin typeface="Arial Unicode MS"/>
                <a:ea typeface="JetBrains Mono"/>
              </a:rPr>
              <a:t>"/profile"</a:t>
            </a: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7A7E85"/>
                </a:solidFill>
                <a:effectLst/>
                <a:latin typeface="Arial Unicode MS"/>
                <a:ea typeface="JetBrains Mono"/>
              </a:rPr>
              <a:t>// </a:t>
            </a:r>
            <a: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타입 수준 매핑</a:t>
            </a:r>
            <a:b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200" b="0" i="0" u="none" strike="noStrike" cap="none" normalizeH="0" baseline="0">
                <a:ln>
                  <a:noFill/>
                </a:ln>
                <a:solidFill>
                  <a:srgbClr val="CF8E6D"/>
                </a:solidFill>
                <a:effectLst/>
                <a:latin typeface="Arial Unicode MS"/>
                <a:ea typeface="JetBrains Mono"/>
              </a:rPr>
              <a:t>public class </a:t>
            </a:r>
            <a:r>
              <a:rPr kumimoji="0" lang="ko-KR" altLang="ko-KR" sz="1200" b="0" i="0" u="none" strike="noStrike" cap="none" normalizeH="0" baseline="0">
                <a:ln>
                  <a:noFill/>
                </a:ln>
                <a:solidFill>
                  <a:srgbClr val="BCBEC4"/>
                </a:solidFill>
                <a:effectLst/>
                <a:latin typeface="Arial Unicode MS"/>
                <a:ea typeface="JetBrains Mono"/>
              </a:rPr>
              <a:t>ProfileController {</a:t>
            </a:r>
            <a:endParaRPr kumimoji="0" lang="en-US" altLang="ko-KR" sz="12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en-US"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7A7E85"/>
                </a:solidFill>
                <a:effectLst/>
                <a:latin typeface="Arial Unicode MS"/>
                <a:ea typeface="JetBrains Mono"/>
              </a:rPr>
              <a:t>// "/profile/view"</a:t>
            </a:r>
            <a: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로 매핑</a:t>
            </a:r>
            <a:b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200" b="0" i="0" u="none" strike="noStrike" cap="none" normalizeH="0" baseline="0">
                <a:ln>
                  <a:noFill/>
                </a:ln>
                <a:solidFill>
                  <a:srgbClr val="B3AE60"/>
                </a:solidFill>
                <a:effectLst/>
                <a:latin typeface="Arial Unicode MS"/>
                <a:ea typeface="JetBrains Mono"/>
              </a:rPr>
              <a:t>@RequestMapping</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6AAB73"/>
                </a:solidFill>
                <a:effectLst/>
                <a:latin typeface="Arial Unicode MS"/>
                <a:ea typeface="JetBrains Mono"/>
              </a:rPr>
              <a:t>"/view"</a:t>
            </a: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7A7E85"/>
                </a:solidFill>
                <a:effectLst/>
                <a:latin typeface="Arial Unicode MS"/>
                <a:ea typeface="JetBrains Mono"/>
              </a:rPr>
              <a:t>// </a:t>
            </a:r>
            <a: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메서드 수준 매핑</a:t>
            </a:r>
            <a:b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200" b="0" i="0" u="none" strike="noStrike" cap="none" normalizeH="0" baseline="0">
                <a:ln>
                  <a:noFill/>
                </a:ln>
                <a:solidFill>
                  <a:srgbClr val="CF8E6D"/>
                </a:solidFill>
                <a:effectLst/>
                <a:latin typeface="Arial Unicode MS"/>
                <a:ea typeface="JetBrains Mono"/>
              </a:rPr>
              <a:t>public </a:t>
            </a:r>
            <a:r>
              <a:rPr kumimoji="0" lang="ko-KR" altLang="ko-KR" sz="1200" b="0" i="0" u="none" strike="noStrike" cap="none" normalizeH="0" baseline="0">
                <a:ln>
                  <a:noFill/>
                </a:ln>
                <a:solidFill>
                  <a:srgbClr val="BCBEC4"/>
                </a:solidFill>
                <a:effectLst/>
                <a:latin typeface="Arial Unicode MS"/>
                <a:ea typeface="JetBrains Mono"/>
              </a:rPr>
              <a:t>String </a:t>
            </a:r>
            <a:r>
              <a:rPr kumimoji="0" lang="ko-KR" altLang="ko-KR" sz="1200" b="0" i="0" u="none" strike="noStrike" cap="none" normalizeH="0" baseline="0">
                <a:ln>
                  <a:noFill/>
                </a:ln>
                <a:solidFill>
                  <a:srgbClr val="56A8F5"/>
                </a:solidFill>
                <a:effectLst/>
                <a:latin typeface="Arial Unicode MS"/>
                <a:ea typeface="JetBrains Mono"/>
              </a:rPr>
              <a:t>viewProfile</a:t>
            </a: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en-US"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return </a:t>
            </a:r>
            <a:r>
              <a:rPr kumimoji="0" lang="ko-KR" altLang="ko-KR" sz="1200" b="0" i="0" u="none" strike="noStrike" cap="none" normalizeH="0" baseline="0">
                <a:ln>
                  <a:noFill/>
                </a:ln>
                <a:solidFill>
                  <a:srgbClr val="6AAB73"/>
                </a:solidFill>
                <a:effectLst/>
                <a:latin typeface="Arial Unicode MS"/>
                <a:ea typeface="JetBrains Mono"/>
              </a:rPr>
              <a:t>"Viewing Profile"</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en-US"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en-US"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7A7E85"/>
                </a:solidFill>
                <a:effectLst/>
                <a:latin typeface="Arial Unicode MS"/>
                <a:ea typeface="JetBrains Mono"/>
              </a:rPr>
              <a:t>// "/profile/edit"</a:t>
            </a:r>
            <a: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로 매핑</a:t>
            </a:r>
            <a:b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200" b="0" i="0" u="none" strike="noStrike" cap="none" normalizeH="0" baseline="0">
                <a:ln>
                  <a:noFill/>
                </a:ln>
                <a:solidFill>
                  <a:srgbClr val="B3AE60"/>
                </a:solidFill>
                <a:effectLst/>
                <a:latin typeface="Arial Unicode MS"/>
                <a:ea typeface="JetBrains Mono"/>
              </a:rPr>
              <a:t>@RequestMapping</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6AAB73"/>
                </a:solidFill>
                <a:effectLst/>
                <a:latin typeface="Arial Unicode MS"/>
                <a:ea typeface="JetBrains Mono"/>
              </a:rPr>
              <a:t>"/edit"</a:t>
            </a: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7A7E85"/>
                </a:solidFill>
                <a:effectLst/>
                <a:latin typeface="Arial Unicode MS"/>
                <a:ea typeface="JetBrains Mono"/>
              </a:rPr>
              <a:t>// </a:t>
            </a:r>
            <a: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메서드 수준 매핑</a:t>
            </a:r>
            <a:b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200" b="0" i="0" u="none" strike="noStrike" cap="none" normalizeH="0" baseline="0">
                <a:ln>
                  <a:noFill/>
                </a:ln>
                <a:solidFill>
                  <a:srgbClr val="CF8E6D"/>
                </a:solidFill>
                <a:effectLst/>
                <a:latin typeface="Arial Unicode MS"/>
                <a:ea typeface="JetBrains Mono"/>
              </a:rPr>
              <a:t>public </a:t>
            </a:r>
            <a:r>
              <a:rPr kumimoji="0" lang="ko-KR" altLang="ko-KR" sz="1200" b="0" i="0" u="none" strike="noStrike" cap="none" normalizeH="0" baseline="0">
                <a:ln>
                  <a:noFill/>
                </a:ln>
                <a:solidFill>
                  <a:srgbClr val="BCBEC4"/>
                </a:solidFill>
                <a:effectLst/>
                <a:latin typeface="Arial Unicode MS"/>
                <a:ea typeface="JetBrains Mono"/>
              </a:rPr>
              <a:t>String </a:t>
            </a:r>
            <a:r>
              <a:rPr kumimoji="0" lang="ko-KR" altLang="ko-KR" sz="1200" b="0" i="0" u="none" strike="noStrike" cap="none" normalizeH="0" baseline="0">
                <a:ln>
                  <a:noFill/>
                </a:ln>
                <a:solidFill>
                  <a:srgbClr val="56A8F5"/>
                </a:solidFill>
                <a:effectLst/>
                <a:latin typeface="Arial Unicode MS"/>
                <a:ea typeface="JetBrains Mono"/>
              </a:rPr>
              <a:t>editProfile</a:t>
            </a: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en-US"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return </a:t>
            </a:r>
            <a:r>
              <a:rPr kumimoji="0" lang="ko-KR" altLang="ko-KR" sz="1200" b="0" i="0" u="none" strike="noStrike" cap="none" normalizeH="0" baseline="0">
                <a:ln>
                  <a:noFill/>
                </a:ln>
                <a:solidFill>
                  <a:srgbClr val="6AAB73"/>
                </a:solidFill>
                <a:effectLst/>
                <a:latin typeface="Arial Unicode MS"/>
                <a:ea typeface="JetBrains Mono"/>
              </a:rPr>
              <a:t>"Editing Profile"</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en-US"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31321329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F968A3-2A45-D7D1-BEB9-77343D07CEC5}"/>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4984AD72-71E8-1E8F-27A1-746F9B5C9617}"/>
              </a:ext>
            </a:extLst>
          </p:cNvPr>
          <p:cNvSpPr/>
          <p:nvPr/>
        </p:nvSpPr>
        <p:spPr>
          <a:xfrm>
            <a:off x="223782" y="185226"/>
            <a:ext cx="1846980"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rPr>
              <a:t>URL </a:t>
            </a:r>
            <a:r>
              <a:rPr lang="ko-KR" altLang="en-US" b="1">
                <a:solidFill>
                  <a:schemeClr val="accent1">
                    <a:lumMod val="75000"/>
                  </a:schemeClr>
                </a:solidFill>
              </a:rPr>
              <a:t>매핑 </a:t>
            </a:r>
            <a:r>
              <a:rPr lang="en-US" altLang="ko-KR" b="1">
                <a:solidFill>
                  <a:schemeClr val="accent1">
                    <a:lumMod val="75000"/>
                  </a:schemeClr>
                </a:solidFill>
              </a:rPr>
              <a:t>- 3</a:t>
            </a:r>
            <a:endParaRPr lang="ko-KR" altLang="en-US" b="1">
              <a:solidFill>
                <a:schemeClr val="accent1">
                  <a:lumMod val="75000"/>
                </a:schemeClr>
              </a:solidFill>
              <a:latin typeface="+mn-ea"/>
            </a:endParaRPr>
          </a:p>
        </p:txBody>
      </p:sp>
      <p:sp>
        <p:nvSpPr>
          <p:cNvPr id="2" name="TextBox 1">
            <a:extLst>
              <a:ext uri="{FF2B5EF4-FFF2-40B4-BE49-F238E27FC236}">
                <a16:creationId xmlns:a16="http://schemas.microsoft.com/office/drawing/2014/main" id="{5E46AD2E-5A56-E174-60CF-05831137DAB3}"/>
              </a:ext>
            </a:extLst>
          </p:cNvPr>
          <p:cNvSpPr txBox="1"/>
          <p:nvPr/>
        </p:nvSpPr>
        <p:spPr>
          <a:xfrm>
            <a:off x="503122" y="5047890"/>
            <a:ext cx="5121642" cy="1162498"/>
          </a:xfrm>
          <a:prstGeom prst="rect">
            <a:avLst/>
          </a:prstGeom>
          <a:noFill/>
        </p:spPr>
        <p:txBody>
          <a:bodyPr wrap="square">
            <a:spAutoFit/>
          </a:bodyPr>
          <a:lstStyle/>
          <a:p>
            <a:pPr marL="171450" indent="-171450">
              <a:lnSpc>
                <a:spcPct val="150000"/>
              </a:lnSpc>
              <a:buFont typeface="Arial" panose="020B0604020202020204" pitchFamily="34" charset="0"/>
              <a:buChar char="•"/>
            </a:pPr>
            <a:r>
              <a:rPr lang="ko-KR" altLang="en-US" sz="1200">
                <a:ea typeface="나눔바른고딕" panose="020B0603020101020101"/>
              </a:rPr>
              <a:t>매핑 </a:t>
            </a:r>
            <a:r>
              <a:rPr lang="en-US" altLang="ko-KR" sz="1200">
                <a:ea typeface="나눔바른고딕" panose="020B0603020101020101"/>
              </a:rPr>
              <a:t>URI</a:t>
            </a:r>
            <a:r>
              <a:rPr lang="ko-KR" altLang="en-US" sz="1200">
                <a:ea typeface="나눔바른고딕" panose="020B0603020101020101"/>
              </a:rPr>
              <a:t>는 플레이스홀더</a:t>
            </a:r>
            <a:r>
              <a:rPr lang="en-US" altLang="ko-KR" sz="1200">
                <a:ea typeface="나눔바른고딕" panose="020B0603020101020101"/>
              </a:rPr>
              <a:t>(</a:t>
            </a:r>
            <a:r>
              <a:rPr lang="ko-KR" altLang="en-US" sz="1200">
                <a:ea typeface="나눔바른고딕" panose="020B0603020101020101"/>
              </a:rPr>
              <a:t>예</a:t>
            </a:r>
            <a:r>
              <a:rPr lang="en-US" altLang="ko-KR" sz="1200">
                <a:ea typeface="나눔바른고딕" panose="020B0603020101020101"/>
              </a:rPr>
              <a:t>: "/${profile_path}")</a:t>
            </a:r>
            <a:r>
              <a:rPr lang="ko-KR" altLang="en-US" sz="1200">
                <a:ea typeface="나눔바른고딕" panose="020B0603020101020101"/>
              </a:rPr>
              <a:t>를 포함할 수 있다</a:t>
            </a:r>
            <a:endParaRPr lang="en-US" altLang="ko-KR" sz="1200">
              <a:ea typeface="나눔바른고딕" panose="020B0603020101020101"/>
            </a:endParaRPr>
          </a:p>
          <a:p>
            <a:pPr marL="171450" indent="-171450">
              <a:lnSpc>
                <a:spcPct val="150000"/>
              </a:lnSpc>
              <a:buFont typeface="Arial" panose="020B0604020202020204" pitchFamily="34" charset="0"/>
              <a:buChar char="•"/>
            </a:pPr>
            <a:r>
              <a:rPr lang="en-US" altLang="ko-KR" sz="1200">
                <a:ea typeface="나눔바른고딕" panose="020B0603020101020101"/>
              </a:rPr>
              <a:t>profile_path </a:t>
            </a:r>
            <a:r>
              <a:rPr lang="ko-KR" altLang="en-US" sz="1200">
                <a:ea typeface="나눔바른고딕" panose="020B0603020101020101"/>
              </a:rPr>
              <a:t>값을 </a:t>
            </a:r>
            <a:r>
              <a:rPr lang="en-US" altLang="ko-KR" sz="1200">
                <a:ea typeface="나눔바른고딕" panose="020B0603020101020101"/>
              </a:rPr>
              <a:t>profile </a:t>
            </a:r>
            <a:r>
              <a:rPr lang="ko-KR" altLang="en-US" sz="1200">
                <a:ea typeface="나눔바른고딕" panose="020B0603020101020101"/>
              </a:rPr>
              <a:t>로 설정했으므로 최종 경로는 다음과 같다</a:t>
            </a:r>
            <a:endParaRPr lang="en-US" altLang="ko-KR" sz="1200">
              <a:ea typeface="나눔바른고딕" panose="020B0603020101020101"/>
            </a:endParaRPr>
          </a:p>
          <a:p>
            <a:pPr marL="628650" lvl="1" indent="-171450">
              <a:lnSpc>
                <a:spcPct val="150000"/>
              </a:lnSpc>
              <a:buFont typeface="Arial" panose="020B0604020202020204" pitchFamily="34" charset="0"/>
              <a:buChar char="•"/>
            </a:pPr>
            <a:r>
              <a:rPr lang="en-US" altLang="ko-KR" sz="1200">
                <a:ea typeface="나눔바른고딕" panose="020B0603020101020101"/>
              </a:rPr>
              <a:t>/profile/view → viewProfile() </a:t>
            </a:r>
            <a:r>
              <a:rPr lang="ko-KR" altLang="en-US" sz="1200">
                <a:ea typeface="나눔바른고딕" panose="020B0603020101020101"/>
              </a:rPr>
              <a:t>메서드 실행</a:t>
            </a:r>
            <a:endParaRPr lang="en-US" altLang="ko-KR" sz="1200">
              <a:ea typeface="나눔바른고딕" panose="020B0603020101020101"/>
            </a:endParaRPr>
          </a:p>
          <a:p>
            <a:pPr marL="628650" lvl="1" indent="-171450">
              <a:lnSpc>
                <a:spcPct val="150000"/>
              </a:lnSpc>
              <a:buFont typeface="Arial" panose="020B0604020202020204" pitchFamily="34" charset="0"/>
              <a:buChar char="•"/>
            </a:pPr>
            <a:r>
              <a:rPr lang="en-US" altLang="ko-KR" sz="1200">
                <a:ea typeface="나눔바른고딕" panose="020B0603020101020101"/>
              </a:rPr>
              <a:t>/profile/edit → editProfile() </a:t>
            </a:r>
            <a:r>
              <a:rPr lang="ko-KR" altLang="en-US" sz="1200">
                <a:ea typeface="나눔바른고딕" panose="020B0603020101020101"/>
              </a:rPr>
              <a:t>메서드 실행</a:t>
            </a:r>
            <a:endParaRPr lang="en-US" altLang="ko-KR" sz="1200">
              <a:ea typeface="나눔바른고딕" panose="020B0603020101020101"/>
            </a:endParaRPr>
          </a:p>
        </p:txBody>
      </p:sp>
      <p:sp>
        <p:nvSpPr>
          <p:cNvPr id="3" name="Rectangle 1">
            <a:extLst>
              <a:ext uri="{FF2B5EF4-FFF2-40B4-BE49-F238E27FC236}">
                <a16:creationId xmlns:a16="http://schemas.microsoft.com/office/drawing/2014/main" id="{888E8AE1-3184-A28E-78D4-EE2794E6A9C4}"/>
              </a:ext>
            </a:extLst>
          </p:cNvPr>
          <p:cNvSpPr>
            <a:spLocks noChangeArrowheads="1"/>
          </p:cNvSpPr>
          <p:nvPr/>
        </p:nvSpPr>
        <p:spPr bwMode="auto">
          <a:xfrm>
            <a:off x="2520616" y="4463330"/>
            <a:ext cx="6284294" cy="307777"/>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400" b="0" i="0" u="none" strike="noStrike" cap="none" normalizeH="0" baseline="0">
                <a:ln>
                  <a:noFill/>
                </a:ln>
                <a:solidFill>
                  <a:srgbClr val="BCBEC4"/>
                </a:solidFill>
                <a:effectLst/>
                <a:latin typeface="Arial Unicode MS"/>
                <a:ea typeface="JetBrains Mono"/>
              </a:rPr>
              <a:t>profile_path=profile</a:t>
            </a:r>
            <a:endParaRPr kumimoji="0" lang="ko-KR" altLang="ko-KR" sz="1400" b="0" i="0" u="none" strike="noStrike" cap="none" normalizeH="0" baseline="0">
              <a:ln>
                <a:noFill/>
              </a:ln>
              <a:solidFill>
                <a:schemeClr val="tx1"/>
              </a:solidFill>
              <a:effectLst/>
              <a:latin typeface="Arial" panose="020B0604020202020204" pitchFamily="34" charset="0"/>
            </a:endParaRPr>
          </a:p>
        </p:txBody>
      </p:sp>
      <p:sp>
        <p:nvSpPr>
          <p:cNvPr id="4" name="TextBox 3">
            <a:extLst>
              <a:ext uri="{FF2B5EF4-FFF2-40B4-BE49-F238E27FC236}">
                <a16:creationId xmlns:a16="http://schemas.microsoft.com/office/drawing/2014/main" id="{F4D7E536-16B4-7B06-944B-7CFDDFADADFC}"/>
              </a:ext>
            </a:extLst>
          </p:cNvPr>
          <p:cNvSpPr txBox="1"/>
          <p:nvPr/>
        </p:nvSpPr>
        <p:spPr>
          <a:xfrm>
            <a:off x="608914" y="4399809"/>
            <a:ext cx="2140302" cy="374013"/>
          </a:xfrm>
          <a:prstGeom prst="rect">
            <a:avLst/>
          </a:prstGeom>
          <a:noFill/>
        </p:spPr>
        <p:txBody>
          <a:bodyPr wrap="square">
            <a:spAutoFit/>
          </a:bodyPr>
          <a:lstStyle/>
          <a:p>
            <a:pPr>
              <a:lnSpc>
                <a:spcPct val="150000"/>
              </a:lnSpc>
            </a:pPr>
            <a:r>
              <a:rPr lang="en-US" altLang="ko-KR" sz="1400"/>
              <a:t>application.properties</a:t>
            </a:r>
            <a:endParaRPr lang="en-US" altLang="ko-KR" sz="1400">
              <a:latin typeface="나눔고딕" panose="020D0604000000000000" pitchFamily="50" charset="-127"/>
              <a:ea typeface="나눔바른고딕" panose="020B0603020101020101"/>
            </a:endParaRPr>
          </a:p>
        </p:txBody>
      </p:sp>
      <p:sp>
        <p:nvSpPr>
          <p:cNvPr id="6" name="Rectangle 2">
            <a:extLst>
              <a:ext uri="{FF2B5EF4-FFF2-40B4-BE49-F238E27FC236}">
                <a16:creationId xmlns:a16="http://schemas.microsoft.com/office/drawing/2014/main" id="{4DEA30D4-784E-A0E8-6DCB-7E718131FB00}"/>
              </a:ext>
            </a:extLst>
          </p:cNvPr>
          <p:cNvSpPr>
            <a:spLocks noChangeArrowheads="1"/>
          </p:cNvSpPr>
          <p:nvPr/>
        </p:nvSpPr>
        <p:spPr bwMode="auto">
          <a:xfrm>
            <a:off x="608914" y="647612"/>
            <a:ext cx="8301789" cy="3659143"/>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B3AE60"/>
                </a:solidFill>
                <a:effectLst/>
                <a:latin typeface="Arial Unicode MS"/>
                <a:ea typeface="JetBrains Mono"/>
              </a:rPr>
              <a:t>@RestController</a:t>
            </a:r>
            <a:br>
              <a:rPr kumimoji="0" lang="ko-KR" altLang="ko-KR" sz="1200" b="0" i="0" u="none" strike="noStrike" cap="none" normalizeH="0" baseline="0">
                <a:ln>
                  <a:noFill/>
                </a:ln>
                <a:solidFill>
                  <a:srgbClr val="B3AE60"/>
                </a:solidFill>
                <a:effectLst/>
                <a:latin typeface="Arial Unicode MS"/>
                <a:ea typeface="JetBrains Mono"/>
              </a:rPr>
            </a:br>
            <a:r>
              <a:rPr kumimoji="0" lang="ko-KR" altLang="ko-KR" sz="1200" b="0" i="0" u="none" strike="noStrike" cap="none" normalizeH="0" baseline="0">
                <a:ln>
                  <a:noFill/>
                </a:ln>
                <a:solidFill>
                  <a:srgbClr val="B3AE60"/>
                </a:solidFill>
                <a:effectLst/>
                <a:latin typeface="Arial Unicode MS"/>
                <a:ea typeface="JetBrains Mono"/>
              </a:rPr>
              <a:t>@RequestMapping</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6AAB73"/>
                </a:solidFill>
                <a:effectLst/>
                <a:latin typeface="Arial Unicode MS"/>
                <a:ea typeface="JetBrains Mono"/>
              </a:rPr>
              <a:t>"/${profile_path}"</a:t>
            </a: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7A7E85"/>
                </a:solidFill>
                <a:effectLst/>
                <a:latin typeface="Arial Unicode MS"/>
                <a:ea typeface="JetBrains Mono"/>
              </a:rPr>
              <a:t>// </a:t>
            </a:r>
            <a: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플레이스홀더 사용</a:t>
            </a:r>
            <a:b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200" b="0" i="0" u="none" strike="noStrike" cap="none" normalizeH="0" baseline="0">
                <a:ln>
                  <a:noFill/>
                </a:ln>
                <a:solidFill>
                  <a:srgbClr val="CF8E6D"/>
                </a:solidFill>
                <a:effectLst/>
                <a:latin typeface="Arial Unicode MS"/>
                <a:ea typeface="JetBrains Mono"/>
              </a:rPr>
              <a:t>public class </a:t>
            </a:r>
            <a:r>
              <a:rPr kumimoji="0" lang="ko-KR" altLang="ko-KR" sz="1200" b="0" i="0" u="none" strike="noStrike" cap="none" normalizeH="0" baseline="0">
                <a:ln>
                  <a:noFill/>
                </a:ln>
                <a:solidFill>
                  <a:srgbClr val="BCBEC4"/>
                </a:solidFill>
                <a:effectLst/>
                <a:latin typeface="Arial Unicode MS"/>
                <a:ea typeface="JetBrains Mono"/>
              </a:rPr>
              <a:t>ProfileController {</a:t>
            </a:r>
            <a:br>
              <a:rPr kumimoji="0" lang="ko-KR" altLang="ko-KR" sz="1200" b="0" i="0" u="none" strike="noStrike" cap="none" normalizeH="0" baseline="0">
                <a:ln>
                  <a:noFill/>
                </a:ln>
                <a:solidFill>
                  <a:srgbClr val="BCBEC4"/>
                </a:solidFill>
                <a:effectLst/>
                <a:latin typeface="Arial Unicode MS"/>
                <a:ea typeface="JetBrains Mono"/>
              </a:rPr>
            </a:b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3AE60"/>
                </a:solidFill>
                <a:effectLst/>
                <a:latin typeface="Arial Unicode MS"/>
                <a:ea typeface="JetBrains Mono"/>
              </a:rPr>
              <a:t>@RequestMapping</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6AAB73"/>
                </a:solidFill>
                <a:effectLst/>
                <a:latin typeface="Arial Unicode MS"/>
                <a:ea typeface="JetBrains Mono"/>
              </a:rPr>
              <a:t>"/view"</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public </a:t>
            </a:r>
            <a:r>
              <a:rPr kumimoji="0" lang="ko-KR" altLang="ko-KR" sz="1200" b="0" i="0" u="none" strike="noStrike" cap="none" normalizeH="0" baseline="0">
                <a:ln>
                  <a:noFill/>
                </a:ln>
                <a:solidFill>
                  <a:srgbClr val="BCBEC4"/>
                </a:solidFill>
                <a:effectLst/>
                <a:latin typeface="Arial Unicode MS"/>
                <a:ea typeface="JetBrains Mono"/>
              </a:rPr>
              <a:t>String </a:t>
            </a:r>
            <a:r>
              <a:rPr kumimoji="0" lang="ko-KR" altLang="ko-KR" sz="1200" b="0" i="0" u="none" strike="noStrike" cap="none" normalizeH="0" baseline="0">
                <a:ln>
                  <a:noFill/>
                </a:ln>
                <a:solidFill>
                  <a:srgbClr val="56A8F5"/>
                </a:solidFill>
                <a:effectLst/>
                <a:latin typeface="Arial Unicode MS"/>
                <a:ea typeface="JetBrains Mono"/>
              </a:rPr>
              <a:t>viewProfile</a:t>
            </a: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return </a:t>
            </a:r>
            <a:r>
              <a:rPr kumimoji="0" lang="ko-KR" altLang="ko-KR" sz="1200" b="0" i="0" u="none" strike="noStrike" cap="none" normalizeH="0" baseline="0">
                <a:ln>
                  <a:noFill/>
                </a:ln>
                <a:solidFill>
                  <a:srgbClr val="6AAB73"/>
                </a:solidFill>
                <a:effectLst/>
                <a:latin typeface="Arial Unicode MS"/>
                <a:ea typeface="JetBrains Mono"/>
              </a:rPr>
              <a:t>"Viewing Profile"</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3AE60"/>
                </a:solidFill>
                <a:effectLst/>
                <a:latin typeface="Arial Unicode MS"/>
                <a:ea typeface="JetBrains Mono"/>
              </a:rPr>
              <a:t>@RequestMapping</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6AAB73"/>
                </a:solidFill>
                <a:effectLst/>
                <a:latin typeface="Arial Unicode MS"/>
                <a:ea typeface="JetBrains Mono"/>
              </a:rPr>
              <a:t>"/edit"</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public </a:t>
            </a:r>
            <a:r>
              <a:rPr kumimoji="0" lang="ko-KR" altLang="ko-KR" sz="1200" b="0" i="0" u="none" strike="noStrike" cap="none" normalizeH="0" baseline="0">
                <a:ln>
                  <a:noFill/>
                </a:ln>
                <a:solidFill>
                  <a:srgbClr val="BCBEC4"/>
                </a:solidFill>
                <a:effectLst/>
                <a:latin typeface="Arial Unicode MS"/>
                <a:ea typeface="JetBrains Mono"/>
              </a:rPr>
              <a:t>String </a:t>
            </a:r>
            <a:r>
              <a:rPr kumimoji="0" lang="ko-KR" altLang="ko-KR" sz="1200" b="0" i="0" u="none" strike="noStrike" cap="none" normalizeH="0" baseline="0">
                <a:ln>
                  <a:noFill/>
                </a:ln>
                <a:solidFill>
                  <a:srgbClr val="56A8F5"/>
                </a:solidFill>
                <a:effectLst/>
                <a:latin typeface="Arial Unicode MS"/>
                <a:ea typeface="JetBrains Mono"/>
              </a:rPr>
              <a:t>editProfile</a:t>
            </a: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return </a:t>
            </a:r>
            <a:r>
              <a:rPr kumimoji="0" lang="ko-KR" altLang="ko-KR" sz="1200" b="0" i="0" u="none" strike="noStrike" cap="none" normalizeH="0" baseline="0">
                <a:ln>
                  <a:noFill/>
                </a:ln>
                <a:solidFill>
                  <a:srgbClr val="6AAB73"/>
                </a:solidFill>
                <a:effectLst/>
                <a:latin typeface="Arial Unicode MS"/>
                <a:ea typeface="JetBrains Mono"/>
              </a:rPr>
              <a:t>"Editing Profile"</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983096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54313C-7268-C73A-8F3E-8CEE840EDFE7}"/>
            </a:ext>
          </a:extLst>
        </p:cNvPr>
        <p:cNvGrpSpPr/>
        <p:nvPr/>
      </p:nvGrpSpPr>
      <p:grpSpPr>
        <a:xfrm>
          <a:off x="0" y="0"/>
          <a:ext cx="0" cy="0"/>
          <a:chOff x="0" y="0"/>
          <a:chExt cx="0" cy="0"/>
        </a:xfrm>
      </p:grpSpPr>
      <p:sp>
        <p:nvSpPr>
          <p:cNvPr id="26" name="TextBox 25">
            <a:extLst>
              <a:ext uri="{FF2B5EF4-FFF2-40B4-BE49-F238E27FC236}">
                <a16:creationId xmlns:a16="http://schemas.microsoft.com/office/drawing/2014/main" id="{4F3EE262-CC3D-5B1E-E99A-8E5A86530885}"/>
              </a:ext>
            </a:extLst>
          </p:cNvPr>
          <p:cNvSpPr txBox="1"/>
          <p:nvPr/>
        </p:nvSpPr>
        <p:spPr>
          <a:xfrm>
            <a:off x="188523" y="167561"/>
            <a:ext cx="4494965" cy="461665"/>
          </a:xfrm>
          <a:prstGeom prst="rect">
            <a:avLst/>
          </a:prstGeom>
          <a:noFill/>
        </p:spPr>
        <p:txBody>
          <a:bodyPr wrap="square">
            <a:spAutoFit/>
          </a:bodyPr>
          <a:lstStyle/>
          <a:p>
            <a:pPr marL="285750" indent="-285750">
              <a:buFont typeface="Wingdings" panose="05000000000000000000" pitchFamily="2" charset="2"/>
              <a:buChar char="ü"/>
            </a:pPr>
            <a:r>
              <a:rPr lang="en-US" altLang="ko-KR" sz="2400" b="1">
                <a:solidFill>
                  <a:schemeClr val="accent1">
                    <a:lumMod val="75000"/>
                  </a:schemeClr>
                </a:solidFill>
                <a:latin typeface="+mj-lt"/>
              </a:rPr>
              <a:t>Servlet</a:t>
            </a:r>
            <a:r>
              <a:rPr lang="ko-KR" altLang="en-US" sz="2400" b="1">
                <a:solidFill>
                  <a:schemeClr val="accent1">
                    <a:lumMod val="75000"/>
                  </a:schemeClr>
                </a:solidFill>
                <a:latin typeface="+mj-lt"/>
              </a:rPr>
              <a:t> 프로젝트 시작하기</a:t>
            </a:r>
          </a:p>
        </p:txBody>
      </p:sp>
      <p:sp>
        <p:nvSpPr>
          <p:cNvPr id="3" name="Rectangle 1">
            <a:extLst>
              <a:ext uri="{FF2B5EF4-FFF2-40B4-BE49-F238E27FC236}">
                <a16:creationId xmlns:a16="http://schemas.microsoft.com/office/drawing/2014/main" id="{B6FAE26D-0F5C-A59F-00ED-B151EB88BCD4}"/>
              </a:ext>
            </a:extLst>
          </p:cNvPr>
          <p:cNvSpPr>
            <a:spLocks noChangeArrowheads="1"/>
          </p:cNvSpPr>
          <p:nvPr/>
        </p:nvSpPr>
        <p:spPr bwMode="auto">
          <a:xfrm>
            <a:off x="830180" y="962051"/>
            <a:ext cx="7087891" cy="78758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30000"/>
              </a:lnSpc>
              <a:spcBef>
                <a:spcPct val="0"/>
              </a:spcBef>
              <a:spcAft>
                <a:spcPct val="0"/>
              </a:spcAft>
              <a:buClrTx/>
              <a:buSzTx/>
              <a:buFontTx/>
              <a:buNone/>
              <a:tabLst/>
            </a:pPr>
            <a:r>
              <a:rPr kumimoji="0" lang="ko-KR" altLang="ko-KR" sz="1200" b="0" i="0" u="none" strike="noStrike" cap="none" normalizeH="0" baseline="0">
                <a:ln>
                  <a:noFill/>
                </a:ln>
                <a:solidFill>
                  <a:srgbClr val="56A8F5"/>
                </a:solidFill>
                <a:effectLst/>
                <a:latin typeface="Arial Unicode MS"/>
                <a:ea typeface="JetBrains Mono"/>
              </a:rPr>
              <a:t>dependencies </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implementation </a:t>
            </a:r>
            <a:r>
              <a:rPr kumimoji="0" lang="ko-KR" altLang="ko-KR" sz="1200" b="0" i="0" u="none" strike="noStrike" cap="none" normalizeH="0" baseline="0">
                <a:ln>
                  <a:noFill/>
                </a:ln>
                <a:solidFill>
                  <a:srgbClr val="6AAB73"/>
                </a:solidFill>
                <a:effectLst/>
                <a:latin typeface="Arial Unicode MS"/>
                <a:ea typeface="JetBrains Mono"/>
              </a:rPr>
              <a:t>'org.springframework.boot:spring-boot-starter-web'</a:t>
            </a:r>
            <a:br>
              <a:rPr kumimoji="0" lang="ko-KR" altLang="ko-KR" sz="1200" b="0" i="0" u="none" strike="noStrike" cap="none" normalizeH="0" baseline="0">
                <a:ln>
                  <a:noFill/>
                </a:ln>
                <a:solidFill>
                  <a:srgbClr val="6AAB73"/>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4" name="직사각형 3">
            <a:extLst>
              <a:ext uri="{FF2B5EF4-FFF2-40B4-BE49-F238E27FC236}">
                <a16:creationId xmlns:a16="http://schemas.microsoft.com/office/drawing/2014/main" id="{851AD9E9-3D75-0A1C-1078-69CA2111F339}"/>
              </a:ext>
            </a:extLst>
          </p:cNvPr>
          <p:cNvSpPr/>
          <p:nvPr/>
        </p:nvSpPr>
        <p:spPr>
          <a:xfrm>
            <a:off x="523372" y="629226"/>
            <a:ext cx="2009275" cy="333617"/>
          </a:xfrm>
          <a:prstGeom prst="rect">
            <a:avLst/>
          </a:prstGeom>
        </p:spPr>
        <p:txBody>
          <a:bodyPr wrap="square">
            <a:spAutoFit/>
          </a:bodyPr>
          <a:lstStyle/>
          <a:p>
            <a:pPr>
              <a:lnSpc>
                <a:spcPct val="150000"/>
              </a:lnSpc>
            </a:pPr>
            <a:r>
              <a:rPr lang="en-US" altLang="ko-KR" sz="1200">
                <a:latin typeface="+mj-lt"/>
              </a:rPr>
              <a:t>1.  </a:t>
            </a:r>
            <a:r>
              <a:rPr lang="ko-KR" altLang="en-US" sz="1200">
                <a:latin typeface="+mj-lt"/>
              </a:rPr>
              <a:t>의존성을 추가한다</a:t>
            </a:r>
            <a:endParaRPr lang="en-US" altLang="ko-KR" sz="1200">
              <a:latin typeface="+mj-lt"/>
            </a:endParaRPr>
          </a:p>
        </p:txBody>
      </p:sp>
      <p:sp>
        <p:nvSpPr>
          <p:cNvPr id="7" name="Rectangle 2">
            <a:extLst>
              <a:ext uri="{FF2B5EF4-FFF2-40B4-BE49-F238E27FC236}">
                <a16:creationId xmlns:a16="http://schemas.microsoft.com/office/drawing/2014/main" id="{272CDF33-13A4-6845-8222-6FA9E904A8F5}"/>
              </a:ext>
            </a:extLst>
          </p:cNvPr>
          <p:cNvSpPr>
            <a:spLocks noChangeArrowheads="1"/>
          </p:cNvSpPr>
          <p:nvPr/>
        </p:nvSpPr>
        <p:spPr bwMode="auto">
          <a:xfrm>
            <a:off x="830180" y="2194919"/>
            <a:ext cx="7087891" cy="209230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@WebServlet</a:t>
            </a:r>
            <a:r>
              <a:rPr kumimoji="0" lang="ko-KR" altLang="ko-KR" sz="1100" b="0" i="0" u="none" strike="noStrike" cap="none" normalizeH="0" baseline="0">
                <a:ln>
                  <a:noFill/>
                </a:ln>
                <a:solidFill>
                  <a:srgbClr val="BCBEC4"/>
                </a:solidFill>
                <a:effectLst/>
                <a:latin typeface="Arial Unicode MS"/>
                <a:ea typeface="JetBrains Mono"/>
              </a:rPr>
              <a:t>(name = </a:t>
            </a:r>
            <a:r>
              <a:rPr kumimoji="0" lang="ko-KR" altLang="ko-KR" sz="1100" b="0" i="0" u="none" strike="noStrike" cap="none" normalizeH="0" baseline="0">
                <a:ln>
                  <a:noFill/>
                </a:ln>
                <a:solidFill>
                  <a:srgbClr val="6AAB73"/>
                </a:solidFill>
                <a:effectLst/>
                <a:latin typeface="Arial Unicode MS"/>
                <a:ea typeface="JetBrains Mono"/>
              </a:rPr>
              <a:t>"helloServlet"</a:t>
            </a:r>
            <a:r>
              <a:rPr kumimoji="0" lang="ko-KR" altLang="ko-KR" sz="1100" b="0" i="0" u="none" strike="noStrike" cap="none" normalizeH="0" baseline="0">
                <a:ln>
                  <a:noFill/>
                </a:ln>
                <a:solidFill>
                  <a:srgbClr val="BCBEC4"/>
                </a:solidFill>
                <a:effectLst/>
                <a:latin typeface="Arial Unicode MS"/>
                <a:ea typeface="JetBrains Mono"/>
              </a:rPr>
              <a:t>, urlPatterns = </a:t>
            </a:r>
            <a:r>
              <a:rPr kumimoji="0" lang="ko-KR" altLang="ko-KR" sz="1100" b="0" i="0" u="none" strike="noStrike" cap="none" normalizeH="0" baseline="0">
                <a:ln>
                  <a:noFill/>
                </a:ln>
                <a:solidFill>
                  <a:srgbClr val="6AAB73"/>
                </a:solidFill>
                <a:effectLst/>
                <a:latin typeface="Arial Unicode MS"/>
                <a:ea typeface="JetBrains Mono"/>
              </a:rPr>
              <a:t>"/hello"</a:t>
            </a:r>
            <a:r>
              <a:rPr kumimoji="0" lang="ko-KR" altLang="ko-KR" sz="1100" b="0" i="0" u="none" strike="noStrike" cap="none" normalizeH="0" baseline="0">
                <a:ln>
                  <a:noFill/>
                </a:ln>
                <a:solidFill>
                  <a:srgbClr val="BCBEC4"/>
                </a:solidFill>
                <a:effectLst/>
                <a:latin typeface="Arial Unicode MS"/>
                <a:ea typeface="JetBrains Mono"/>
              </a:rPr>
              <a:t>)</a:t>
            </a:r>
            <a:r>
              <a:rPr kumimoji="0" lang="en-US"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chemeClr val="bg1">
                    <a:lumMod val="65000"/>
                  </a:schemeClr>
                </a:solidFill>
                <a:effectLst/>
                <a:latin typeface="Arial Unicode MS"/>
                <a:ea typeface="JetBrains Mono"/>
              </a:rPr>
              <a:t>// </a:t>
            </a:r>
            <a:r>
              <a:rPr lang="en-US" altLang="ko-KR" sz="1100">
                <a:solidFill>
                  <a:schemeClr val="accent4">
                    <a:lumMod val="75000"/>
                  </a:schemeClr>
                </a:solidFill>
                <a:latin typeface="Arial Unicode MS"/>
                <a:ea typeface="JetBrains Mono"/>
              </a:rPr>
              <a:t>name</a:t>
            </a:r>
            <a:r>
              <a:rPr lang="en-US" altLang="ko-KR" sz="1100">
                <a:solidFill>
                  <a:schemeClr val="bg1">
                    <a:lumMod val="65000"/>
                  </a:schemeClr>
                </a:solidFill>
                <a:latin typeface="Arial Unicode MS"/>
                <a:ea typeface="JetBrains Mono"/>
              </a:rPr>
              <a:t>:</a:t>
            </a:r>
            <a:r>
              <a:rPr lang="ko-KR" altLang="en-US" sz="1100">
                <a:solidFill>
                  <a:schemeClr val="bg1">
                    <a:lumMod val="65000"/>
                  </a:schemeClr>
                </a:solidFill>
                <a:latin typeface="Arial Unicode MS"/>
                <a:ea typeface="JetBrains Mono"/>
              </a:rPr>
              <a:t>서블릿 이름</a:t>
            </a:r>
            <a:r>
              <a:rPr lang="en-US" altLang="ko-KR" sz="1100">
                <a:solidFill>
                  <a:schemeClr val="bg1">
                    <a:lumMod val="65000"/>
                  </a:schemeClr>
                </a:solidFill>
                <a:latin typeface="Arial Unicode MS"/>
                <a:ea typeface="JetBrains Mono"/>
              </a:rPr>
              <a:t>, </a:t>
            </a:r>
            <a:r>
              <a:rPr lang="en-US" altLang="ko-KR" sz="1100">
                <a:solidFill>
                  <a:schemeClr val="accent4">
                    <a:lumMod val="75000"/>
                  </a:schemeClr>
                </a:solidFill>
                <a:latin typeface="Arial Unicode MS"/>
                <a:ea typeface="JetBrains Mono"/>
              </a:rPr>
              <a:t>urlPatterns</a:t>
            </a:r>
            <a:r>
              <a:rPr lang="en-US" altLang="ko-KR" sz="1100">
                <a:solidFill>
                  <a:schemeClr val="bg1">
                    <a:lumMod val="65000"/>
                  </a:schemeClr>
                </a:solidFill>
                <a:latin typeface="Arial Unicode MS"/>
                <a:ea typeface="JetBrains Mono"/>
              </a:rPr>
              <a:t>: URL</a:t>
            </a:r>
            <a:r>
              <a:rPr lang="ko-KR" altLang="en-US" sz="1100">
                <a:solidFill>
                  <a:schemeClr val="bg1">
                    <a:lumMod val="65000"/>
                  </a:schemeClr>
                </a:solidFill>
                <a:latin typeface="Arial Unicode MS"/>
                <a:ea typeface="JetBrains Mono"/>
              </a:rPr>
              <a:t> 매핑</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HelloServlet </a:t>
            </a:r>
            <a:r>
              <a:rPr kumimoji="0" lang="ko-KR" altLang="ko-KR" sz="1100" b="0" i="0" u="none" strike="noStrike" cap="none" normalizeH="0" baseline="0">
                <a:ln>
                  <a:noFill/>
                </a:ln>
                <a:solidFill>
                  <a:srgbClr val="CF8E6D"/>
                </a:solidFill>
                <a:effectLst/>
                <a:latin typeface="Arial Unicode MS"/>
                <a:ea typeface="JetBrains Mono"/>
              </a:rPr>
              <a:t>extends </a:t>
            </a:r>
            <a:r>
              <a:rPr kumimoji="0" lang="ko-KR" altLang="ko-KR" sz="1100" b="0" i="0" u="none" strike="noStrike" cap="none" normalizeH="0" baseline="0">
                <a:ln>
                  <a:noFill/>
                </a:ln>
                <a:solidFill>
                  <a:srgbClr val="BCBEC4"/>
                </a:solidFill>
                <a:effectLst/>
                <a:latin typeface="Arial Unicode MS"/>
                <a:ea typeface="JetBrains Mono"/>
              </a:rPr>
              <a:t>HttpServlet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@Override</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B3AE60"/>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protected void </a:t>
            </a:r>
            <a:r>
              <a:rPr lang="en-US" altLang="ko-KR" sz="1100">
                <a:solidFill>
                  <a:srgbClr val="56A8F5"/>
                </a:solidFill>
                <a:latin typeface="Arial Unicode MS"/>
                <a:ea typeface="JetBrains Mono"/>
              </a:rPr>
              <a:t>s</a:t>
            </a:r>
            <a:r>
              <a:rPr kumimoji="0" lang="en-US" altLang="ko-KR" sz="1100" b="0" i="0" u="none" strike="noStrike" cap="none" normalizeH="0" baseline="0">
                <a:ln>
                  <a:noFill/>
                </a:ln>
                <a:solidFill>
                  <a:srgbClr val="56A8F5"/>
                </a:solidFill>
                <a:effectLst/>
                <a:latin typeface="Arial Unicode MS"/>
                <a:ea typeface="JetBrains Mono"/>
              </a:rPr>
              <a:t>ervice</a:t>
            </a:r>
            <a:r>
              <a:rPr kumimoji="0" lang="ko-KR" altLang="ko-KR" sz="1100" b="0" i="0" u="none" strike="noStrike" cap="none" normalizeH="0" baseline="0">
                <a:ln>
                  <a:noFill/>
                </a:ln>
                <a:solidFill>
                  <a:srgbClr val="BCBEC4"/>
                </a:solidFill>
                <a:effectLst/>
                <a:latin typeface="Arial Unicode MS"/>
                <a:ea typeface="JetBrains Mono"/>
              </a:rPr>
              <a:t>(HttpServletRequest request, HttpServletResponse response) </a:t>
            </a:r>
            <a:r>
              <a:rPr kumimoji="0" lang="ko-KR" altLang="ko-KR" sz="1100" b="0" i="0" u="none" strike="noStrike" cap="none" normalizeH="0" baseline="0">
                <a:ln>
                  <a:noFill/>
                </a:ln>
                <a:solidFill>
                  <a:srgbClr val="CF8E6D"/>
                </a:solidFill>
                <a:effectLst/>
                <a:latin typeface="Arial Unicode MS"/>
                <a:ea typeface="JetBrains Mono"/>
              </a:rPr>
              <a:t>throws </a:t>
            </a:r>
            <a:r>
              <a:rPr kumimoji="0" lang="ko-KR" altLang="ko-KR" sz="1100" b="0" i="0" u="none" strike="noStrike" cap="none" normalizeH="0" baseline="0">
                <a:ln>
                  <a:noFill/>
                </a:ln>
                <a:solidFill>
                  <a:srgbClr val="BCBEC4"/>
                </a:solidFill>
                <a:effectLst/>
                <a:latin typeface="Arial Unicode MS"/>
                <a:ea typeface="JetBrains Mono"/>
              </a:rPr>
              <a:t>IOException {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rgbClr val="BCBEC4"/>
                </a:solidFill>
                <a:effectLst/>
                <a:latin typeface="Arial Unicode MS"/>
                <a:ea typeface="JetBrains Mono"/>
              </a:rPr>
              <a:t>   response.setContentType("text/html");        </a:t>
            </a:r>
            <a:br>
              <a:rPr kumimoji="0" lang="en-US"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response.getWriter().println("&lt;h1&gt;Hello, Servlet!&lt;/h1&gt;");</a:t>
            </a:r>
          </a:p>
          <a:p>
            <a:pPr marL="0" marR="0" lvl="0" indent="0" algn="l" defTabSz="914400" rtl="0" eaLnBrk="0" fontAlgn="base" latinLnBrk="0" hangingPunct="0">
              <a:lnSpc>
                <a:spcPct val="150000"/>
              </a:lnSpc>
              <a:spcBef>
                <a:spcPct val="0"/>
              </a:spcBef>
              <a:spcAft>
                <a:spcPct val="0"/>
              </a:spcAft>
              <a:buClrTx/>
              <a:buSzTx/>
              <a:buFontTx/>
              <a:buNone/>
              <a:tabLst/>
            </a:pPr>
            <a:r>
              <a:rPr lang="en-US" altLang="ko-KR" sz="1100">
                <a:solidFill>
                  <a:srgbClr val="BCBEC4"/>
                </a:solidFill>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3" name="Rectangle 4">
            <a:extLst>
              <a:ext uri="{FF2B5EF4-FFF2-40B4-BE49-F238E27FC236}">
                <a16:creationId xmlns:a16="http://schemas.microsoft.com/office/drawing/2014/main" id="{BCF88DD6-5127-B280-11AC-4E0283E6C7F9}"/>
              </a:ext>
            </a:extLst>
          </p:cNvPr>
          <p:cNvSpPr>
            <a:spLocks noChangeArrowheads="1"/>
          </p:cNvSpPr>
          <p:nvPr/>
        </p:nvSpPr>
        <p:spPr bwMode="auto">
          <a:xfrm>
            <a:off x="830180" y="4742768"/>
            <a:ext cx="4042610" cy="183838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@SpringBootApplication</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B3AE60"/>
                </a:solidFill>
                <a:effectLst/>
                <a:latin typeface="Arial Unicode MS"/>
                <a:ea typeface="JetBrains Mono"/>
              </a:rPr>
              <a:t>@ServletComponentScan</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ServletApplication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static void </a:t>
            </a:r>
            <a:r>
              <a:rPr kumimoji="0" lang="ko-KR" altLang="ko-KR" sz="1100" b="0" i="0" u="none" strike="noStrike" cap="none" normalizeH="0" baseline="0">
                <a:ln>
                  <a:noFill/>
                </a:ln>
                <a:solidFill>
                  <a:srgbClr val="56A8F5"/>
                </a:solidFill>
                <a:effectLst/>
                <a:latin typeface="Arial Unicode MS"/>
                <a:ea typeface="JetBrains Mono"/>
              </a:rPr>
              <a:t>main</a:t>
            </a:r>
            <a:r>
              <a:rPr kumimoji="0" lang="ko-KR" altLang="ko-KR" sz="1100" b="0" i="0" u="none" strike="noStrike" cap="none" normalizeH="0" baseline="0">
                <a:ln>
                  <a:noFill/>
                </a:ln>
                <a:solidFill>
                  <a:srgbClr val="BCBEC4"/>
                </a:solidFill>
                <a:effectLst/>
                <a:latin typeface="Arial Unicode MS"/>
                <a:ea typeface="JetBrains Mono"/>
              </a:rPr>
              <a:t>(String[] args)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SpringApplication.</a:t>
            </a:r>
            <a:r>
              <a:rPr kumimoji="0" lang="ko-KR" altLang="ko-KR" sz="1100" b="0" i="1" u="none" strike="noStrike" cap="none" normalizeH="0" baseline="0">
                <a:ln>
                  <a:noFill/>
                </a:ln>
                <a:solidFill>
                  <a:srgbClr val="BCBEC4"/>
                </a:solidFill>
                <a:effectLst/>
                <a:latin typeface="Arial Unicode MS"/>
                <a:ea typeface="JetBrains Mono"/>
              </a:rPr>
              <a:t>run</a:t>
            </a:r>
            <a:r>
              <a:rPr kumimoji="0" lang="ko-KR" altLang="ko-KR" sz="1100" b="0" i="0" u="none" strike="noStrike" cap="none" normalizeH="0" baseline="0">
                <a:ln>
                  <a:noFill/>
                </a:ln>
                <a:solidFill>
                  <a:srgbClr val="BCBEC4"/>
                </a:solidFill>
                <a:effectLst/>
                <a:latin typeface="Arial Unicode MS"/>
                <a:ea typeface="JetBrains Mono"/>
              </a:rPr>
              <a:t>(ServletApplication.</a:t>
            </a:r>
            <a:r>
              <a:rPr kumimoji="0" lang="ko-KR" altLang="ko-KR" sz="1100" b="0" i="0" u="none" strike="noStrike" cap="none" normalizeH="0" baseline="0">
                <a:ln>
                  <a:noFill/>
                </a:ln>
                <a:solidFill>
                  <a:srgbClr val="CF8E6D"/>
                </a:solidFill>
                <a:effectLst/>
                <a:latin typeface="Arial Unicode MS"/>
                <a:ea typeface="JetBrains Mono"/>
              </a:rPr>
              <a:t>class</a:t>
            </a:r>
            <a:r>
              <a:rPr kumimoji="0" lang="ko-KR" altLang="ko-KR" sz="1100" b="0" i="0" u="none" strike="noStrike" cap="none" normalizeH="0" baseline="0">
                <a:ln>
                  <a:noFill/>
                </a:ln>
                <a:solidFill>
                  <a:srgbClr val="BCBEC4"/>
                </a:solidFill>
                <a:effectLst/>
                <a:latin typeface="Arial Unicode MS"/>
                <a:ea typeface="JetBrains Mono"/>
              </a:rPr>
              <a:t>, args);</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5" name="직사각형 4">
            <a:extLst>
              <a:ext uri="{FF2B5EF4-FFF2-40B4-BE49-F238E27FC236}">
                <a16:creationId xmlns:a16="http://schemas.microsoft.com/office/drawing/2014/main" id="{87EA17AF-264C-F450-D745-DDEFEE6B75D9}"/>
              </a:ext>
            </a:extLst>
          </p:cNvPr>
          <p:cNvSpPr/>
          <p:nvPr/>
        </p:nvSpPr>
        <p:spPr>
          <a:xfrm>
            <a:off x="4964317" y="5048239"/>
            <a:ext cx="4042611" cy="338939"/>
          </a:xfrm>
          <a:prstGeom prst="rect">
            <a:avLst/>
          </a:prstGeom>
        </p:spPr>
        <p:txBody>
          <a:bodyPr wrap="square">
            <a:spAutoFit/>
          </a:bodyPr>
          <a:lstStyle/>
          <a:p>
            <a:pPr marL="171450" indent="-171450">
              <a:lnSpc>
                <a:spcPct val="170000"/>
              </a:lnSpc>
              <a:buFont typeface="Arial" panose="020B0604020202020204" pitchFamily="34" charset="0"/>
              <a:buChar char="•"/>
            </a:pPr>
            <a:r>
              <a:rPr lang="ko-KR" altLang="en-US" sz="1100">
                <a:latin typeface="+mj-lt"/>
              </a:rPr>
              <a:t>클라이언트는 </a:t>
            </a:r>
            <a:r>
              <a:rPr lang="en-US" altLang="ko-KR" sz="1100">
                <a:latin typeface="+mj-lt"/>
              </a:rPr>
              <a:t>urlPatterns </a:t>
            </a:r>
            <a:r>
              <a:rPr lang="ko-KR" altLang="en-US" sz="1100">
                <a:latin typeface="+mj-lt"/>
              </a:rPr>
              <a:t>에 있는 </a:t>
            </a:r>
            <a:r>
              <a:rPr lang="en-US" altLang="ko-KR" sz="1100">
                <a:latin typeface="+mj-lt"/>
              </a:rPr>
              <a:t>/hello </a:t>
            </a:r>
            <a:r>
              <a:rPr lang="ko-KR" altLang="en-US" sz="1100">
                <a:latin typeface="+mj-lt"/>
              </a:rPr>
              <a:t>경로로 요청한다</a:t>
            </a:r>
            <a:endParaRPr lang="en-US" altLang="ko-KR" sz="1100">
              <a:latin typeface="+mj-lt"/>
            </a:endParaRPr>
          </a:p>
        </p:txBody>
      </p:sp>
      <p:sp>
        <p:nvSpPr>
          <p:cNvPr id="6" name="TextBox 5">
            <a:extLst>
              <a:ext uri="{FF2B5EF4-FFF2-40B4-BE49-F238E27FC236}">
                <a16:creationId xmlns:a16="http://schemas.microsoft.com/office/drawing/2014/main" id="{FAB32D4A-9DCA-DDA6-6720-AC5C2D08087D}"/>
              </a:ext>
            </a:extLst>
          </p:cNvPr>
          <p:cNvSpPr txBox="1"/>
          <p:nvPr/>
        </p:nvSpPr>
        <p:spPr>
          <a:xfrm>
            <a:off x="5259091" y="5415741"/>
            <a:ext cx="4161635" cy="246221"/>
          </a:xfrm>
          <a:prstGeom prst="rect">
            <a:avLst/>
          </a:prstGeom>
          <a:solidFill>
            <a:schemeClr val="tx1"/>
          </a:solidFill>
        </p:spPr>
        <p:txBody>
          <a:bodyPr wrap="square">
            <a:spAutoFit/>
          </a:bodyPr>
          <a:lstStyle/>
          <a:p>
            <a:r>
              <a:rPr lang="en-US" altLang="ko-KR" sz="1000">
                <a:solidFill>
                  <a:schemeClr val="accent1">
                    <a:lumMod val="20000"/>
                    <a:lumOff val="80000"/>
                  </a:schemeClr>
                </a:solidFill>
                <a:latin typeface="+mj-lt"/>
              </a:rPr>
              <a:t>http://localhost:8080/hello</a:t>
            </a:r>
          </a:p>
        </p:txBody>
      </p:sp>
      <p:sp>
        <p:nvSpPr>
          <p:cNvPr id="11" name="직사각형 10">
            <a:extLst>
              <a:ext uri="{FF2B5EF4-FFF2-40B4-BE49-F238E27FC236}">
                <a16:creationId xmlns:a16="http://schemas.microsoft.com/office/drawing/2014/main" id="{4E745269-855A-0475-61D9-ACDF05A41850}"/>
              </a:ext>
            </a:extLst>
          </p:cNvPr>
          <p:cNvSpPr/>
          <p:nvPr/>
        </p:nvSpPr>
        <p:spPr>
          <a:xfrm>
            <a:off x="523372" y="1820212"/>
            <a:ext cx="10491539" cy="333617"/>
          </a:xfrm>
          <a:prstGeom prst="rect">
            <a:avLst/>
          </a:prstGeom>
        </p:spPr>
        <p:txBody>
          <a:bodyPr wrap="square">
            <a:spAutoFit/>
          </a:bodyPr>
          <a:lstStyle/>
          <a:p>
            <a:pPr>
              <a:lnSpc>
                <a:spcPct val="150000"/>
              </a:lnSpc>
            </a:pPr>
            <a:r>
              <a:rPr lang="en-US" altLang="ko-KR" sz="1200">
                <a:latin typeface="+mj-lt"/>
              </a:rPr>
              <a:t>2. </a:t>
            </a:r>
            <a:r>
              <a:rPr lang="ko-KR" altLang="en-US" sz="1200"/>
              <a:t>서블릿 구현 </a:t>
            </a:r>
            <a:r>
              <a:rPr lang="en-US" altLang="ko-KR" sz="1200"/>
              <a:t>- </a:t>
            </a:r>
            <a:r>
              <a:rPr lang="en-US" altLang="ko-KR" sz="1200" b="1"/>
              <a:t>@WebServlet</a:t>
            </a:r>
            <a:r>
              <a:rPr lang="en-US" altLang="ko-KR" sz="1200"/>
              <a:t> </a:t>
            </a:r>
            <a:r>
              <a:rPr lang="ko-KR" altLang="en-US" sz="1200"/>
              <a:t>어노테이션은 서블릿컨테이너가</a:t>
            </a:r>
            <a:r>
              <a:rPr lang="en-US" altLang="ko-KR" sz="1200"/>
              <a:t> </a:t>
            </a:r>
            <a:r>
              <a:rPr lang="ko-KR" altLang="en-US" sz="1200"/>
              <a:t>서블릿 클래스를 등록</a:t>
            </a:r>
            <a:r>
              <a:rPr lang="en-US" altLang="ko-KR" sz="1200"/>
              <a:t>, </a:t>
            </a:r>
            <a:r>
              <a:rPr lang="ko-KR" altLang="en-US" sz="1200"/>
              <a:t>생성하도록 메타 정보를 제공한다</a:t>
            </a:r>
            <a:endParaRPr lang="en-US" altLang="ko-KR" sz="1200">
              <a:latin typeface="+mj-lt"/>
            </a:endParaRPr>
          </a:p>
        </p:txBody>
      </p:sp>
      <p:sp>
        <p:nvSpPr>
          <p:cNvPr id="12" name="직사각형 11">
            <a:extLst>
              <a:ext uri="{FF2B5EF4-FFF2-40B4-BE49-F238E27FC236}">
                <a16:creationId xmlns:a16="http://schemas.microsoft.com/office/drawing/2014/main" id="{E182F6E9-93A3-B9E3-C9DC-E6C09D2E95D1}"/>
              </a:ext>
            </a:extLst>
          </p:cNvPr>
          <p:cNvSpPr/>
          <p:nvPr/>
        </p:nvSpPr>
        <p:spPr>
          <a:xfrm>
            <a:off x="523372" y="4348187"/>
            <a:ext cx="11547935" cy="333617"/>
          </a:xfrm>
          <a:prstGeom prst="rect">
            <a:avLst/>
          </a:prstGeom>
        </p:spPr>
        <p:txBody>
          <a:bodyPr wrap="square">
            <a:spAutoFit/>
          </a:bodyPr>
          <a:lstStyle/>
          <a:p>
            <a:pPr>
              <a:lnSpc>
                <a:spcPct val="150000"/>
              </a:lnSpc>
            </a:pPr>
            <a:r>
              <a:rPr lang="en-US" altLang="ko-KR" sz="1200">
                <a:latin typeface="+mj-lt"/>
              </a:rPr>
              <a:t>2. </a:t>
            </a:r>
            <a:r>
              <a:rPr lang="en-US" altLang="ko-KR" sz="1200"/>
              <a:t>@ServletComponentScan </a:t>
            </a:r>
            <a:r>
              <a:rPr lang="ko-KR" altLang="en-US" sz="1200"/>
              <a:t>을 추가한다 </a:t>
            </a:r>
            <a:r>
              <a:rPr lang="en-US" altLang="ko-KR" sz="1200"/>
              <a:t>- </a:t>
            </a:r>
            <a:r>
              <a:rPr lang="en-US" altLang="ko-KR" sz="1200">
                <a:latin typeface="+mj-lt"/>
              </a:rPr>
              <a:t>@WebServlet, @WebFilter, @WebListener</a:t>
            </a:r>
            <a:r>
              <a:rPr lang="ko-KR" altLang="en-US" sz="1200">
                <a:latin typeface="+mj-lt"/>
              </a:rPr>
              <a:t>와 같은 어노테이션으로 정의된 클래스들을 자동으로 스캔하고 등록한다</a:t>
            </a:r>
            <a:endParaRPr lang="en-US" altLang="ko-KR" sz="1200">
              <a:latin typeface="+mj-lt"/>
            </a:endParaRPr>
          </a:p>
        </p:txBody>
      </p:sp>
      <p:sp>
        <p:nvSpPr>
          <p:cNvPr id="14" name="직사각형 13">
            <a:extLst>
              <a:ext uri="{FF2B5EF4-FFF2-40B4-BE49-F238E27FC236}">
                <a16:creationId xmlns:a16="http://schemas.microsoft.com/office/drawing/2014/main" id="{8A689549-06E5-4401-B3B8-F8A8818D6491}"/>
              </a:ext>
            </a:extLst>
          </p:cNvPr>
          <p:cNvSpPr/>
          <p:nvPr/>
        </p:nvSpPr>
        <p:spPr>
          <a:xfrm>
            <a:off x="4964318" y="5760433"/>
            <a:ext cx="5834024" cy="338939"/>
          </a:xfrm>
          <a:prstGeom prst="rect">
            <a:avLst/>
          </a:prstGeom>
        </p:spPr>
        <p:txBody>
          <a:bodyPr wrap="square">
            <a:spAutoFit/>
          </a:bodyPr>
          <a:lstStyle/>
          <a:p>
            <a:pPr marL="171450" indent="-171450">
              <a:lnSpc>
                <a:spcPct val="170000"/>
              </a:lnSpc>
              <a:buFont typeface="Arial" panose="020B0604020202020204" pitchFamily="34" charset="0"/>
              <a:buChar char="•"/>
            </a:pPr>
            <a:r>
              <a:rPr lang="ko-KR" altLang="en-US" sz="1100">
                <a:latin typeface="+mj-lt"/>
              </a:rPr>
              <a:t>서블릿 컨테이너는 요청을 받아 서블릿의 </a:t>
            </a:r>
            <a:r>
              <a:rPr lang="en-US" altLang="ko-KR" sz="1100">
                <a:latin typeface="+mj-lt"/>
              </a:rPr>
              <a:t>service() </a:t>
            </a:r>
            <a:r>
              <a:rPr lang="ko-KR" altLang="en-US" sz="1100">
                <a:latin typeface="+mj-lt"/>
              </a:rPr>
              <a:t>메서드를 호출하고 요청을 처리한다</a:t>
            </a:r>
            <a:endParaRPr lang="en-US" altLang="ko-KR" sz="1100">
              <a:latin typeface="+mj-lt"/>
            </a:endParaRPr>
          </a:p>
        </p:txBody>
      </p:sp>
      <p:sp>
        <p:nvSpPr>
          <p:cNvPr id="15" name="TextBox 14">
            <a:extLst>
              <a:ext uri="{FF2B5EF4-FFF2-40B4-BE49-F238E27FC236}">
                <a16:creationId xmlns:a16="http://schemas.microsoft.com/office/drawing/2014/main" id="{77B7BDBD-03CB-4F2E-3504-433BC7ABC4EB}"/>
              </a:ext>
            </a:extLst>
          </p:cNvPr>
          <p:cNvSpPr txBox="1"/>
          <p:nvPr/>
        </p:nvSpPr>
        <p:spPr>
          <a:xfrm>
            <a:off x="5259091" y="6123023"/>
            <a:ext cx="4161635" cy="246221"/>
          </a:xfrm>
          <a:prstGeom prst="rect">
            <a:avLst/>
          </a:prstGeom>
          <a:solidFill>
            <a:schemeClr val="tx1"/>
          </a:solidFill>
        </p:spPr>
        <p:txBody>
          <a:bodyPr wrap="square">
            <a:spAutoFit/>
          </a:bodyPr>
          <a:lstStyle/>
          <a:p>
            <a:r>
              <a:rPr lang="en-US" altLang="ko-KR" sz="1000">
                <a:solidFill>
                  <a:schemeClr val="accent1">
                    <a:lumMod val="20000"/>
                    <a:lumOff val="80000"/>
                  </a:schemeClr>
                </a:solidFill>
                <a:latin typeface="+mj-lt"/>
              </a:rPr>
              <a:t>Hello, Servlet!</a:t>
            </a:r>
          </a:p>
        </p:txBody>
      </p:sp>
      <p:sp>
        <p:nvSpPr>
          <p:cNvPr id="17" name="TextBox 16">
            <a:extLst>
              <a:ext uri="{FF2B5EF4-FFF2-40B4-BE49-F238E27FC236}">
                <a16:creationId xmlns:a16="http://schemas.microsoft.com/office/drawing/2014/main" id="{5D16F906-B3F7-CBF0-77DC-D0AD485115F4}"/>
              </a:ext>
            </a:extLst>
          </p:cNvPr>
          <p:cNvSpPr txBox="1"/>
          <p:nvPr/>
        </p:nvSpPr>
        <p:spPr>
          <a:xfrm>
            <a:off x="4278516" y="244504"/>
            <a:ext cx="7602668" cy="523220"/>
          </a:xfrm>
          <a:prstGeom prst="rect">
            <a:avLst/>
          </a:prstGeom>
          <a:noFill/>
        </p:spPr>
        <p:txBody>
          <a:bodyPr wrap="square">
            <a:spAutoFit/>
          </a:bodyPr>
          <a:lstStyle/>
          <a:p>
            <a:r>
              <a:rPr lang="ko-KR" altLang="en-US" sz="1400" i="1">
                <a:solidFill>
                  <a:srgbClr val="FF0000"/>
                </a:solidFill>
                <a:latin typeface="나눔바른고딕" panose="020B0603020101020101" pitchFamily="50" charset="-127"/>
                <a:ea typeface="나눔바른고딕" panose="020B0603020101020101" pitchFamily="50" charset="-127"/>
              </a:rPr>
              <a:t>예제 만들 때 최종 프론트컨트롤러까지 점진적 향상이 보여지도록 </a:t>
            </a:r>
            <a:r>
              <a:rPr lang="en-US" altLang="ko-KR" sz="1400" i="1">
                <a:solidFill>
                  <a:srgbClr val="FF0000"/>
                </a:solidFill>
                <a:latin typeface="나눔바른고딕" panose="020B0603020101020101" pitchFamily="50" charset="-127"/>
                <a:ea typeface="나눔바른고딕" panose="020B0603020101020101" pitchFamily="50" charset="-127"/>
              </a:rPr>
              <a:t>GTP </a:t>
            </a:r>
            <a:r>
              <a:rPr lang="ko-KR" altLang="en-US" sz="1400" i="1">
                <a:solidFill>
                  <a:srgbClr val="FF0000"/>
                </a:solidFill>
                <a:latin typeface="나눔바른고딕" panose="020B0603020101020101" pitchFamily="50" charset="-127"/>
                <a:ea typeface="나눔바른고딕" panose="020B0603020101020101" pitchFamily="50" charset="-127"/>
              </a:rPr>
              <a:t>에게 만들어야 한다</a:t>
            </a:r>
            <a:endParaRPr lang="en-US" altLang="ko-KR" sz="1400" i="1">
              <a:solidFill>
                <a:srgbClr val="FF0000"/>
              </a:solidFill>
              <a:latin typeface="나눔바른고딕" panose="020B0603020101020101" pitchFamily="50" charset="-127"/>
              <a:ea typeface="나눔바른고딕" panose="020B0603020101020101" pitchFamily="50" charset="-127"/>
            </a:endParaRPr>
          </a:p>
          <a:p>
            <a:r>
              <a:rPr lang="ko-KR" altLang="en-US" sz="1400" i="1">
                <a:solidFill>
                  <a:srgbClr val="FF0000"/>
                </a:solidFill>
                <a:ea typeface="나눔바른고딕" panose="020B0603020101020101" pitchFamily="50" charset="-127"/>
              </a:rPr>
              <a:t>실제 예제는 좀 더 복잡해야 한다</a:t>
            </a:r>
            <a:endParaRPr lang="ko-KR" altLang="en-US" sz="1400" i="1">
              <a:solidFill>
                <a:srgbClr val="FF0000"/>
              </a:solidFill>
            </a:endParaRPr>
          </a:p>
        </p:txBody>
      </p:sp>
    </p:spTree>
    <p:extLst>
      <p:ext uri="{BB962C8B-B14F-4D97-AF65-F5344CB8AC3E}">
        <p14:creationId xmlns:p14="http://schemas.microsoft.com/office/powerpoint/2010/main" val="1881535192"/>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직사각형 73">
            <a:extLst>
              <a:ext uri="{FF2B5EF4-FFF2-40B4-BE49-F238E27FC236}">
                <a16:creationId xmlns:a16="http://schemas.microsoft.com/office/drawing/2014/main" id="{42A0B23B-7003-43B2-A559-7C4A6F001EFB}"/>
              </a:ext>
            </a:extLst>
          </p:cNvPr>
          <p:cNvSpPr/>
          <p:nvPr/>
        </p:nvSpPr>
        <p:spPr>
          <a:xfrm>
            <a:off x="223782" y="233352"/>
            <a:ext cx="2385653"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rPr>
              <a:t>HTTP </a:t>
            </a:r>
            <a:r>
              <a:rPr lang="ko-KR" altLang="en-US" b="1">
                <a:solidFill>
                  <a:schemeClr val="accent1">
                    <a:lumMod val="75000"/>
                  </a:schemeClr>
                </a:solidFill>
              </a:rPr>
              <a:t>메서드 매핑</a:t>
            </a:r>
            <a:endParaRPr lang="ko-KR" altLang="en-US" b="1">
              <a:solidFill>
                <a:schemeClr val="accent1">
                  <a:lumMod val="75000"/>
                </a:schemeClr>
              </a:solidFill>
              <a:latin typeface="+mn-ea"/>
            </a:endParaRPr>
          </a:p>
        </p:txBody>
      </p:sp>
      <p:sp>
        <p:nvSpPr>
          <p:cNvPr id="4" name="TextBox 3">
            <a:extLst>
              <a:ext uri="{FF2B5EF4-FFF2-40B4-BE49-F238E27FC236}">
                <a16:creationId xmlns:a16="http://schemas.microsoft.com/office/drawing/2014/main" id="{9ADD7722-DF0B-AE72-28A0-E9E0CA4C529A}"/>
              </a:ext>
            </a:extLst>
          </p:cNvPr>
          <p:cNvSpPr txBox="1"/>
          <p:nvPr/>
        </p:nvSpPr>
        <p:spPr>
          <a:xfrm>
            <a:off x="491088" y="5594770"/>
            <a:ext cx="11155480" cy="885499"/>
          </a:xfrm>
          <a:prstGeom prst="rect">
            <a:avLst/>
          </a:prstGeom>
          <a:noFill/>
        </p:spPr>
        <p:txBody>
          <a:bodyPr wrap="square">
            <a:spAutoFit/>
          </a:bodyPr>
          <a:lstStyle/>
          <a:p>
            <a:pPr marL="171450" indent="-171450">
              <a:lnSpc>
                <a:spcPct val="150000"/>
              </a:lnSpc>
              <a:buFont typeface="Arial" panose="020B0604020202020204" pitchFamily="34" charset="0"/>
              <a:buChar char="•"/>
            </a:pPr>
            <a:r>
              <a:rPr lang="en-US" altLang="ko-KR" sz="1200">
                <a:latin typeface="나눔고딕" panose="020D0604000000000000" pitchFamily="50" charset="-127"/>
                <a:ea typeface="나눔바른고딕" panose="020B0603020101020101"/>
              </a:rPr>
              <a:t>GET, POST, HEAD, OPTIONS, PUT, PATCH, DELETE, TRACE </a:t>
            </a:r>
            <a:r>
              <a:rPr lang="ko-KR" altLang="en-US" sz="1200">
                <a:latin typeface="나눔고딕" panose="020D0604000000000000" pitchFamily="50" charset="-127"/>
                <a:ea typeface="나눔바른고딕" panose="020B0603020101020101"/>
              </a:rPr>
              <a:t>메서드를 설정할 수 있다</a:t>
            </a:r>
            <a:endParaRPr lang="en-US" altLang="ko-KR" sz="1200">
              <a:latin typeface="나눔고딕" panose="020D0604000000000000" pitchFamily="50" charset="-127"/>
              <a:ea typeface="나눔바른고딕" panose="020B0603020101020101"/>
            </a:endParaRPr>
          </a:p>
          <a:p>
            <a:pPr marL="171450" indent="-171450">
              <a:lnSpc>
                <a:spcPct val="150000"/>
              </a:lnSpc>
              <a:buFont typeface="Arial" panose="020B0604020202020204" pitchFamily="34" charset="0"/>
              <a:buChar char="•"/>
            </a:pPr>
            <a:r>
              <a:rPr lang="ko-KR" altLang="en-US" sz="1200"/>
              <a:t>타입 수준에서 사용되는 경우</a:t>
            </a:r>
            <a:r>
              <a:rPr lang="en-US" altLang="ko-KR" sz="1200"/>
              <a:t> </a:t>
            </a:r>
            <a:r>
              <a:rPr lang="ko-KR" altLang="en-US" sz="1200"/>
              <a:t>모든 메서드 수준 매핑은 해당 </a:t>
            </a:r>
            <a:r>
              <a:rPr lang="en-US" altLang="ko-KR" sz="1200"/>
              <a:t>HTTP </a:t>
            </a:r>
            <a:r>
              <a:rPr lang="ko-KR" altLang="en-US" sz="1200"/>
              <a:t>메서드 설정을 상속받는다</a:t>
            </a:r>
            <a:endParaRPr lang="en-US" altLang="ko-KR" sz="1200"/>
          </a:p>
          <a:p>
            <a:pPr marL="171450" indent="-171450">
              <a:lnSpc>
                <a:spcPct val="150000"/>
              </a:lnSpc>
              <a:buFont typeface="Arial" panose="020B0604020202020204" pitchFamily="34" charset="0"/>
              <a:buChar char="•"/>
            </a:pPr>
            <a:r>
              <a:rPr lang="ko-KR" altLang="en-US" sz="1200">
                <a:latin typeface="나눔고딕" panose="020D0604000000000000" pitchFamily="50" charset="-127"/>
                <a:ea typeface="나눔바른고딕" panose="020B0603020101020101"/>
              </a:rPr>
              <a:t>타입 수준과 메서드 수준이 함께 설정되었을 경우 </a:t>
            </a:r>
            <a:r>
              <a:rPr lang="ko-KR" altLang="en-US" sz="1200"/>
              <a:t>메서드 수준의 </a:t>
            </a:r>
            <a:r>
              <a:rPr lang="en-US" altLang="ko-KR" sz="1200"/>
              <a:t>HTTP </a:t>
            </a:r>
            <a:r>
              <a:rPr lang="ko-KR" altLang="en-US" sz="1200"/>
              <a:t>메서드 설정이 타입 수준의 설정을 </a:t>
            </a:r>
            <a:r>
              <a:rPr lang="ko-KR" altLang="en-US" sz="1200" b="1"/>
              <a:t>덮어쓴다</a:t>
            </a:r>
            <a:r>
              <a:rPr lang="en-US" altLang="ko-KR" sz="1200" b="1"/>
              <a:t>. </a:t>
            </a:r>
            <a:r>
              <a:rPr lang="ko-KR" altLang="en-US" sz="1200"/>
              <a:t>즉</a:t>
            </a:r>
            <a:r>
              <a:rPr lang="en-US" altLang="ko-KR" sz="1200"/>
              <a:t>, </a:t>
            </a:r>
            <a:r>
              <a:rPr lang="ko-KR" altLang="en-US" sz="1200"/>
              <a:t>메서드 수준의 설정이 우선 적용된다</a:t>
            </a:r>
            <a:endParaRPr lang="ko-KR" altLang="en-US" sz="1200">
              <a:latin typeface="나눔고딕" panose="020D0604000000000000" pitchFamily="50" charset="-127"/>
              <a:ea typeface="나눔바른고딕" panose="020B0603020101020101"/>
            </a:endParaRPr>
          </a:p>
        </p:txBody>
      </p:sp>
      <p:sp>
        <p:nvSpPr>
          <p:cNvPr id="6" name="Rectangle 1">
            <a:extLst>
              <a:ext uri="{FF2B5EF4-FFF2-40B4-BE49-F238E27FC236}">
                <a16:creationId xmlns:a16="http://schemas.microsoft.com/office/drawing/2014/main" id="{187A17C7-8EE2-B45D-2692-479794D98DF8}"/>
              </a:ext>
            </a:extLst>
          </p:cNvPr>
          <p:cNvSpPr>
            <a:spLocks noChangeArrowheads="1"/>
          </p:cNvSpPr>
          <p:nvPr/>
        </p:nvSpPr>
        <p:spPr bwMode="auto">
          <a:xfrm>
            <a:off x="491088" y="684483"/>
            <a:ext cx="8514549" cy="476713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B3AE60"/>
                </a:solidFill>
                <a:effectLst/>
                <a:latin typeface="Arial Unicode MS"/>
                <a:ea typeface="JetBrains Mono"/>
              </a:rPr>
              <a:t>@RestController</a:t>
            </a:r>
            <a:br>
              <a:rPr kumimoji="0" lang="ko-KR" altLang="ko-KR" sz="1200" b="0" i="0" u="none" strike="noStrike" cap="none" normalizeH="0" baseline="0">
                <a:ln>
                  <a:noFill/>
                </a:ln>
                <a:solidFill>
                  <a:srgbClr val="B3AE60"/>
                </a:solidFill>
                <a:effectLst/>
                <a:latin typeface="Arial Unicode MS"/>
                <a:ea typeface="JetBrains Mono"/>
              </a:rPr>
            </a:br>
            <a:r>
              <a:rPr kumimoji="0" lang="ko-KR" altLang="ko-KR" sz="1200" b="0" i="0" u="none" strike="noStrike" cap="none" normalizeH="0" baseline="0">
                <a:ln>
                  <a:noFill/>
                </a:ln>
                <a:solidFill>
                  <a:srgbClr val="B3AE60"/>
                </a:solidFill>
                <a:effectLst/>
                <a:latin typeface="Arial Unicode MS"/>
                <a:ea typeface="JetBrains Mono"/>
              </a:rPr>
              <a:t>@RequestMapping</a:t>
            </a:r>
            <a:r>
              <a:rPr kumimoji="0" lang="ko-KR" altLang="ko-KR" sz="1200" b="0" i="0" u="none" strike="noStrike" cap="none" normalizeH="0" baseline="0">
                <a:ln>
                  <a:noFill/>
                </a:ln>
                <a:solidFill>
                  <a:srgbClr val="BCBEC4"/>
                </a:solidFill>
                <a:effectLst/>
                <a:latin typeface="Arial Unicode MS"/>
                <a:ea typeface="JetBrains Mono"/>
              </a:rPr>
              <a:t>(value = </a:t>
            </a:r>
            <a:r>
              <a:rPr kumimoji="0" lang="ko-KR" altLang="ko-KR" sz="1200" b="0" i="0" u="none" strike="noStrike" cap="none" normalizeH="0" baseline="0">
                <a:ln>
                  <a:noFill/>
                </a:ln>
                <a:solidFill>
                  <a:srgbClr val="6AAB73"/>
                </a:solidFill>
                <a:effectLst/>
                <a:latin typeface="Arial Unicode MS"/>
                <a:ea typeface="JetBrains Mono"/>
              </a:rPr>
              <a:t>"/api"</a:t>
            </a:r>
            <a:r>
              <a:rPr kumimoji="0" lang="ko-KR" altLang="ko-KR" sz="1200" b="0" i="0" u="none" strike="noStrike" cap="none" normalizeH="0" baseline="0">
                <a:ln>
                  <a:noFill/>
                </a:ln>
                <a:solidFill>
                  <a:srgbClr val="BCBEC4"/>
                </a:solidFill>
                <a:effectLst/>
                <a:latin typeface="Arial Unicode MS"/>
                <a:ea typeface="JetBrains Mono"/>
              </a:rPr>
              <a:t>, method = </a:t>
            </a:r>
            <a:r>
              <a:rPr kumimoji="0" lang="ko-KR" altLang="ko-KR" sz="1200" b="0" i="0" u="none" strike="noStrike" cap="none" normalizeH="0" baseline="0">
                <a:ln>
                  <a:noFill/>
                </a:ln>
                <a:solidFill>
                  <a:schemeClr val="accent4">
                    <a:lumMod val="75000"/>
                  </a:schemeClr>
                </a:solidFill>
                <a:effectLst/>
                <a:latin typeface="Arial Unicode MS"/>
                <a:ea typeface="JetBrains Mono"/>
              </a:rPr>
              <a:t>RequestMethod</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chemeClr val="accent4">
                    <a:lumMod val="75000"/>
                  </a:schemeClr>
                </a:solidFill>
                <a:effectLst/>
                <a:latin typeface="Arial Unicode MS"/>
                <a:ea typeface="JetBrains Mono"/>
              </a:rPr>
              <a:t>GET</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CF8E6D"/>
                </a:solidFill>
                <a:effectLst/>
                <a:latin typeface="Arial Unicode MS"/>
                <a:ea typeface="JetBrains Mono"/>
              </a:rPr>
              <a:t>public class </a:t>
            </a:r>
            <a:r>
              <a:rPr kumimoji="0" lang="ko-KR" altLang="ko-KR" sz="1200" b="0" i="0" u="none" strike="noStrike" cap="none" normalizeH="0" baseline="0">
                <a:ln>
                  <a:noFill/>
                </a:ln>
                <a:solidFill>
                  <a:srgbClr val="BCBEC4"/>
                </a:solidFill>
                <a:effectLst/>
                <a:latin typeface="Arial Unicode MS"/>
                <a:ea typeface="JetBrains Mono"/>
              </a:rPr>
              <a:t>UserController {</a:t>
            </a:r>
            <a:br>
              <a:rPr kumimoji="0" lang="ko-KR" altLang="ko-KR" sz="1200" b="0" i="0" u="none" strike="noStrike" cap="none" normalizeH="0" baseline="0">
                <a:ln>
                  <a:noFill/>
                </a:ln>
                <a:solidFill>
                  <a:srgbClr val="BCBEC4"/>
                </a:solidFill>
                <a:effectLst/>
                <a:latin typeface="Arial Unicode MS"/>
                <a:ea typeface="JetBrains Mono"/>
              </a:rPr>
            </a:b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3AE60"/>
                </a:solidFill>
                <a:effectLst/>
                <a:latin typeface="Arial Unicode MS"/>
                <a:ea typeface="JetBrains Mono"/>
              </a:rPr>
              <a:t>@RequestMapping</a:t>
            </a:r>
            <a:r>
              <a:rPr kumimoji="0" lang="ko-KR" altLang="ko-KR" sz="1200" b="0" i="0" u="none" strike="noStrike" cap="none" normalizeH="0" baseline="0">
                <a:ln>
                  <a:noFill/>
                </a:ln>
                <a:solidFill>
                  <a:srgbClr val="BCBEC4"/>
                </a:solidFill>
                <a:effectLst/>
                <a:latin typeface="Arial Unicode MS"/>
                <a:ea typeface="JetBrains Mono"/>
              </a:rPr>
              <a:t>(value = </a:t>
            </a:r>
            <a:r>
              <a:rPr kumimoji="0" lang="ko-KR" altLang="ko-KR" sz="1200" b="0" i="0" u="none" strike="noStrike" cap="none" normalizeH="0" baseline="0">
                <a:ln>
                  <a:noFill/>
                </a:ln>
                <a:solidFill>
                  <a:srgbClr val="6AAB73"/>
                </a:solidFill>
                <a:effectLst/>
                <a:latin typeface="Arial Unicode MS"/>
                <a:ea typeface="JetBrains Mono"/>
              </a:rPr>
              <a:t>"/order"</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public </a:t>
            </a:r>
            <a:r>
              <a:rPr kumimoji="0" lang="ko-KR" altLang="ko-KR" sz="1200" b="0" i="0" u="none" strike="noStrike" cap="none" normalizeH="0" baseline="0">
                <a:ln>
                  <a:noFill/>
                </a:ln>
                <a:solidFill>
                  <a:srgbClr val="BCBEC4"/>
                </a:solidFill>
                <a:effectLst/>
                <a:latin typeface="Arial Unicode MS"/>
                <a:ea typeface="JetBrains Mono"/>
              </a:rPr>
              <a:t>String </a:t>
            </a:r>
            <a:r>
              <a:rPr kumimoji="0" lang="ko-KR" altLang="ko-KR" sz="1200" b="0" i="0" u="none" strike="noStrike" cap="none" normalizeH="0" baseline="0">
                <a:ln>
                  <a:noFill/>
                </a:ln>
                <a:solidFill>
                  <a:srgbClr val="56A8F5"/>
                </a:solidFill>
                <a:effectLst/>
                <a:latin typeface="Arial Unicode MS"/>
                <a:ea typeface="JetBrains Mono"/>
              </a:rPr>
              <a:t>getOrder</a:t>
            </a: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return </a:t>
            </a:r>
            <a:r>
              <a:rPr kumimoji="0" lang="ko-KR" altLang="ko-KR" sz="1200" b="0" i="0" u="none" strike="noStrike" cap="none" normalizeH="0" baseline="0">
                <a:ln>
                  <a:noFill/>
                </a:ln>
                <a:solidFill>
                  <a:srgbClr val="BCBEC4"/>
                </a:solidFill>
                <a:effectLst/>
                <a:latin typeface="Arial Unicode MS"/>
                <a:ea typeface="JetBrains Mono"/>
              </a:rPr>
              <a:t>“Order data</a:t>
            </a:r>
            <a:r>
              <a:rPr kumimoji="0" lang="ko-KR" altLang="ko-KR" sz="1200" b="0" i="0" u="none" strike="noStrike" cap="none" normalizeH="0" baseline="0">
                <a:ln>
                  <a:noFill/>
                </a:ln>
                <a:solidFill>
                  <a:srgbClr val="6AAB73"/>
                </a:solidFill>
                <a:effectLst/>
                <a:latin typeface="Arial Unicode MS"/>
                <a:ea typeface="JetBrains Mono"/>
              </a:rPr>
              <a:t>";</a:t>
            </a:r>
            <a:br>
              <a:rPr kumimoji="0" lang="ko-KR" altLang="ko-KR" sz="1200" b="0" i="0" u="none" strike="noStrike" cap="none" normalizeH="0" baseline="0">
                <a:ln>
                  <a:noFill/>
                </a:ln>
                <a:solidFill>
                  <a:srgbClr val="6AAB73"/>
                </a:solidFill>
                <a:effectLst/>
                <a:latin typeface="Arial Unicode MS"/>
                <a:ea typeface="JetBrains Mono"/>
              </a:rPr>
            </a:br>
            <a:r>
              <a:rPr kumimoji="0" lang="ko-KR" altLang="ko-KR" sz="1200" b="0" i="0" u="none" strike="noStrike" cap="none" normalizeH="0" baseline="0">
                <a:ln>
                  <a:noFill/>
                </a:ln>
                <a:solidFill>
                  <a:srgbClr val="6AAB73"/>
                </a:solidFill>
                <a:effectLst/>
                <a:latin typeface="Arial Unicode MS"/>
                <a:ea typeface="JetBrains Mono"/>
              </a:rPr>
              <a:t>    </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3AE60"/>
                </a:solidFill>
                <a:effectLst/>
                <a:latin typeface="Arial Unicode MS"/>
                <a:ea typeface="JetBrains Mono"/>
              </a:rPr>
              <a:t>@RequestMapping</a:t>
            </a:r>
            <a:r>
              <a:rPr kumimoji="0" lang="ko-KR" altLang="ko-KR" sz="1200" b="0" i="0" u="none" strike="noStrike" cap="none" normalizeH="0" baseline="0">
                <a:ln>
                  <a:noFill/>
                </a:ln>
                <a:solidFill>
                  <a:srgbClr val="BCBEC4"/>
                </a:solidFill>
                <a:effectLst/>
                <a:latin typeface="Arial Unicode MS"/>
                <a:ea typeface="JetBrains Mono"/>
              </a:rPr>
              <a:t>(value = </a:t>
            </a:r>
            <a:r>
              <a:rPr kumimoji="0" lang="ko-KR" altLang="ko-KR" sz="1200" b="0" i="0" u="none" strike="noStrike" cap="none" normalizeH="0" baseline="0">
                <a:ln>
                  <a:noFill/>
                </a:ln>
                <a:solidFill>
                  <a:srgbClr val="6AAB73"/>
                </a:solidFill>
                <a:effectLst/>
                <a:latin typeface="Arial Unicode MS"/>
                <a:ea typeface="JetBrains Mono"/>
              </a:rPr>
              <a:t>"/user"</a:t>
            </a:r>
            <a:r>
              <a:rPr kumimoji="0" lang="ko-KR" altLang="ko-KR" sz="1200" b="0" i="0" u="none" strike="noStrike" cap="none" normalizeH="0" baseline="0">
                <a:ln>
                  <a:noFill/>
                </a:ln>
                <a:solidFill>
                  <a:srgbClr val="BCBEC4"/>
                </a:solidFill>
                <a:effectLst/>
                <a:latin typeface="Arial Unicode MS"/>
                <a:ea typeface="JetBrains Mono"/>
              </a:rPr>
              <a:t>, method = </a:t>
            </a:r>
            <a:r>
              <a:rPr kumimoji="0" lang="ko-KR" altLang="ko-KR" sz="1200" b="0" i="0" u="none" strike="noStrike" cap="none" normalizeH="0" baseline="0">
                <a:ln>
                  <a:noFill/>
                </a:ln>
                <a:solidFill>
                  <a:schemeClr val="accent4">
                    <a:lumMod val="75000"/>
                  </a:schemeClr>
                </a:solidFill>
                <a:effectLst/>
                <a:latin typeface="Arial Unicode MS"/>
                <a:ea typeface="JetBrains Mono"/>
              </a:rPr>
              <a:t>RequestMethod</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chemeClr val="accent4">
                    <a:lumMod val="75000"/>
                  </a:schemeClr>
                </a:solidFill>
                <a:effectLst/>
                <a:latin typeface="Arial Unicode MS"/>
                <a:ea typeface="JetBrains Mono"/>
              </a:rPr>
              <a:t>GET</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public </a:t>
            </a:r>
            <a:r>
              <a:rPr kumimoji="0" lang="ko-KR" altLang="ko-KR" sz="1200" b="0" i="0" u="none" strike="noStrike" cap="none" normalizeH="0" baseline="0">
                <a:ln>
                  <a:noFill/>
                </a:ln>
                <a:solidFill>
                  <a:srgbClr val="BCBEC4"/>
                </a:solidFill>
                <a:effectLst/>
                <a:latin typeface="Arial Unicode MS"/>
                <a:ea typeface="JetBrains Mono"/>
              </a:rPr>
              <a:t>String </a:t>
            </a:r>
            <a:r>
              <a:rPr kumimoji="0" lang="ko-KR" altLang="ko-KR" sz="1200" b="0" i="0" u="none" strike="noStrike" cap="none" normalizeH="0" baseline="0">
                <a:ln>
                  <a:noFill/>
                </a:ln>
                <a:solidFill>
                  <a:srgbClr val="56A8F5"/>
                </a:solidFill>
                <a:effectLst/>
                <a:latin typeface="Arial Unicode MS"/>
                <a:ea typeface="JetBrains Mono"/>
              </a:rPr>
              <a:t>getUser</a:t>
            </a: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return </a:t>
            </a:r>
            <a:r>
              <a:rPr kumimoji="0" lang="ko-KR" altLang="ko-KR" sz="1200" b="0" i="0" u="none" strike="noStrike" cap="none" normalizeH="0" baseline="0">
                <a:ln>
                  <a:noFill/>
                </a:ln>
                <a:solidFill>
                  <a:srgbClr val="6AAB73"/>
                </a:solidFill>
                <a:effectLst/>
                <a:latin typeface="Arial Unicode MS"/>
                <a:ea typeface="JetBrains Mono"/>
              </a:rPr>
              <a:t>"User data"</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3AE60"/>
                </a:solidFill>
                <a:effectLst/>
                <a:latin typeface="Arial Unicode MS"/>
                <a:ea typeface="JetBrains Mono"/>
              </a:rPr>
              <a:t>@RequestMapping</a:t>
            </a:r>
            <a:r>
              <a:rPr kumimoji="0" lang="ko-KR" altLang="ko-KR" sz="1200" b="0" i="0" u="none" strike="noStrike" cap="none" normalizeH="0" baseline="0">
                <a:ln>
                  <a:noFill/>
                </a:ln>
                <a:solidFill>
                  <a:srgbClr val="BCBEC4"/>
                </a:solidFill>
                <a:effectLst/>
                <a:latin typeface="Arial Unicode MS"/>
                <a:ea typeface="JetBrains Mono"/>
              </a:rPr>
              <a:t>(value = </a:t>
            </a:r>
            <a:r>
              <a:rPr kumimoji="0" lang="ko-KR" altLang="ko-KR" sz="1200" b="0" i="0" u="none" strike="noStrike" cap="none" normalizeH="0" baseline="0">
                <a:ln>
                  <a:noFill/>
                </a:ln>
                <a:solidFill>
                  <a:srgbClr val="6AAB73"/>
                </a:solidFill>
                <a:effectLst/>
                <a:latin typeface="Arial Unicode MS"/>
                <a:ea typeface="JetBrains Mono"/>
              </a:rPr>
              <a:t>"/user"</a:t>
            </a:r>
            <a:r>
              <a:rPr kumimoji="0" lang="ko-KR" altLang="ko-KR" sz="1200" b="0" i="0" u="none" strike="noStrike" cap="none" normalizeH="0" baseline="0">
                <a:ln>
                  <a:noFill/>
                </a:ln>
                <a:solidFill>
                  <a:srgbClr val="BCBEC4"/>
                </a:solidFill>
                <a:effectLst/>
                <a:latin typeface="Arial Unicode MS"/>
                <a:ea typeface="JetBrains Mono"/>
              </a:rPr>
              <a:t>, method = </a:t>
            </a:r>
            <a:r>
              <a:rPr kumimoji="0" lang="ko-KR" altLang="ko-KR" sz="1200" b="0" i="0" u="none" strike="noStrike" cap="none" normalizeH="0" baseline="0">
                <a:ln>
                  <a:noFill/>
                </a:ln>
                <a:solidFill>
                  <a:schemeClr val="accent4">
                    <a:lumMod val="75000"/>
                  </a:schemeClr>
                </a:solidFill>
                <a:effectLst/>
                <a:latin typeface="Arial Unicode MS"/>
                <a:ea typeface="JetBrains Mono"/>
              </a:rPr>
              <a:t>RequestMethod</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chemeClr val="accent4">
                    <a:lumMod val="75000"/>
                  </a:schemeClr>
                </a:solidFill>
                <a:effectLst/>
                <a:latin typeface="Arial Unicode MS"/>
                <a:ea typeface="JetBrains Mono"/>
              </a:rPr>
              <a:t>POST</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public </a:t>
            </a:r>
            <a:r>
              <a:rPr kumimoji="0" lang="ko-KR" altLang="ko-KR" sz="1200" b="0" i="0" u="none" strike="noStrike" cap="none" normalizeH="0" baseline="0">
                <a:ln>
                  <a:noFill/>
                </a:ln>
                <a:solidFill>
                  <a:srgbClr val="BCBEC4"/>
                </a:solidFill>
                <a:effectLst/>
                <a:latin typeface="Arial Unicode MS"/>
                <a:ea typeface="JetBrains Mono"/>
              </a:rPr>
              <a:t>String </a:t>
            </a:r>
            <a:r>
              <a:rPr kumimoji="0" lang="ko-KR" altLang="ko-KR" sz="1200" b="0" i="0" u="none" strike="noStrike" cap="none" normalizeH="0" baseline="0">
                <a:ln>
                  <a:noFill/>
                </a:ln>
                <a:solidFill>
                  <a:srgbClr val="56A8F5"/>
                </a:solidFill>
                <a:effectLst/>
                <a:latin typeface="Arial Unicode MS"/>
                <a:ea typeface="JetBrains Mono"/>
              </a:rPr>
              <a:t>createUser</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B3AE60"/>
                </a:solidFill>
                <a:effectLst/>
                <a:latin typeface="Arial Unicode MS"/>
                <a:ea typeface="JetBrains Mono"/>
              </a:rPr>
              <a:t>@RequestBody </a:t>
            </a:r>
            <a:r>
              <a:rPr kumimoji="0" lang="ko-KR" altLang="ko-KR" sz="1200" b="0" i="0" u="none" strike="noStrike" cap="none" normalizeH="0" baseline="0">
                <a:ln>
                  <a:noFill/>
                </a:ln>
                <a:solidFill>
                  <a:srgbClr val="BCBEC4"/>
                </a:solidFill>
                <a:effectLst/>
                <a:latin typeface="Arial Unicode MS"/>
                <a:ea typeface="JetBrains Mono"/>
              </a:rPr>
              <a:t>User user) {</a:t>
            </a:r>
            <a:br>
              <a:rPr kumimoji="0" lang="ko-KR" altLang="ko-KR" sz="1200" b="0" i="0" u="none" strike="noStrike" cap="none" normalizeH="0" baseline="0">
                <a:ln>
                  <a:noFill/>
                </a:ln>
                <a:solidFill>
                  <a:srgbClr val="BCBEC4"/>
                </a:solidFill>
                <a:effectLst/>
                <a:latin typeface="Arial Unicode MS"/>
                <a:ea typeface="JetBrains Mono"/>
              </a:rPr>
            </a:br>
            <a:r>
              <a:rPr kumimoji="0" lang="en-US"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return </a:t>
            </a:r>
            <a:r>
              <a:rPr kumimoji="0" lang="ko-KR" altLang="ko-KR" sz="1200" b="0" i="0" u="none" strike="noStrike" cap="none" normalizeH="0" baseline="0">
                <a:ln>
                  <a:noFill/>
                </a:ln>
                <a:solidFill>
                  <a:srgbClr val="6AAB73"/>
                </a:solidFill>
                <a:effectLst/>
                <a:latin typeface="Arial Unicode MS"/>
                <a:ea typeface="JetBrains Mono"/>
              </a:rPr>
              <a:t>"User created"</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25832369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직사각형 73">
            <a:extLst>
              <a:ext uri="{FF2B5EF4-FFF2-40B4-BE49-F238E27FC236}">
                <a16:creationId xmlns:a16="http://schemas.microsoft.com/office/drawing/2014/main" id="{42A0B23B-7003-43B2-A559-7C4A6F001EFB}"/>
              </a:ext>
            </a:extLst>
          </p:cNvPr>
          <p:cNvSpPr/>
          <p:nvPr/>
        </p:nvSpPr>
        <p:spPr>
          <a:xfrm>
            <a:off x="217044" y="179715"/>
            <a:ext cx="1712841"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rPr>
              <a:t>param</a:t>
            </a:r>
            <a:r>
              <a:rPr lang="ko-KR" altLang="en-US" b="1">
                <a:solidFill>
                  <a:schemeClr val="accent1">
                    <a:lumMod val="75000"/>
                  </a:schemeClr>
                </a:solidFill>
              </a:rPr>
              <a:t> 매핑</a:t>
            </a:r>
            <a:endParaRPr lang="ko-KR" altLang="en-US" b="1">
              <a:solidFill>
                <a:schemeClr val="accent1">
                  <a:lumMod val="75000"/>
                </a:schemeClr>
              </a:solidFill>
              <a:latin typeface="+mn-ea"/>
            </a:endParaRPr>
          </a:p>
        </p:txBody>
      </p:sp>
      <p:sp>
        <p:nvSpPr>
          <p:cNvPr id="5" name="TextBox 4">
            <a:extLst>
              <a:ext uri="{FF2B5EF4-FFF2-40B4-BE49-F238E27FC236}">
                <a16:creationId xmlns:a16="http://schemas.microsoft.com/office/drawing/2014/main" id="{4F5747C1-7ADE-53B9-4592-9F966602FD9F}"/>
              </a:ext>
            </a:extLst>
          </p:cNvPr>
          <p:cNvSpPr txBox="1"/>
          <p:nvPr/>
        </p:nvSpPr>
        <p:spPr>
          <a:xfrm>
            <a:off x="504564" y="597383"/>
            <a:ext cx="11269980" cy="3657604"/>
          </a:xfrm>
          <a:prstGeom prst="rect">
            <a:avLst/>
          </a:prstGeom>
          <a:solidFill>
            <a:schemeClr val="tx1"/>
          </a:solidFill>
        </p:spPr>
        <p:txBody>
          <a:bodyPr wrap="square">
            <a:spAutoFit/>
          </a:bodyPr>
          <a:lstStyle/>
          <a:p>
            <a:pPr>
              <a:lnSpc>
                <a:spcPct val="150000"/>
              </a:lnSpc>
            </a:pPr>
            <a:r>
              <a:rPr lang="en-US" altLang="ko-KR" sz="1200">
                <a:solidFill>
                  <a:srgbClr val="B3AE60"/>
                </a:solidFill>
                <a:effectLst/>
                <a:highlight>
                  <a:srgbClr val="1E1F22"/>
                </a:highlight>
              </a:rPr>
              <a:t>@RestController</a:t>
            </a:r>
            <a:br>
              <a:rPr lang="en-US" altLang="ko-KR" sz="1200">
                <a:solidFill>
                  <a:srgbClr val="B3AE60"/>
                </a:solidFill>
                <a:effectLst/>
                <a:highlight>
                  <a:srgbClr val="1E1F22"/>
                </a:highlight>
              </a:rPr>
            </a:br>
            <a:r>
              <a:rPr lang="en-US" altLang="ko-KR" sz="1200">
                <a:solidFill>
                  <a:srgbClr val="CF8E6D"/>
                </a:solidFill>
                <a:effectLst/>
                <a:highlight>
                  <a:srgbClr val="1E1F22"/>
                </a:highlight>
              </a:rPr>
              <a:t>public class </a:t>
            </a:r>
            <a:r>
              <a:rPr lang="en-US" altLang="ko-KR" sz="1200">
                <a:solidFill>
                  <a:srgbClr val="BCBEC4"/>
                </a:solidFill>
                <a:effectLst/>
                <a:highlight>
                  <a:srgbClr val="1E1F22"/>
                </a:highlight>
              </a:rPr>
              <a:t>OrderController </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br>
              <a:rPr lang="en-US" altLang="ko-KR" sz="1200">
                <a:solidFill>
                  <a:srgbClr val="E8BA36"/>
                </a:solidFill>
                <a:effectLst/>
                <a:highlight>
                  <a:srgbClr val="1E1F22"/>
                </a:highlight>
              </a:rPr>
            </a:br>
            <a:r>
              <a:rPr lang="en-US" altLang="ko-KR" sz="1200">
                <a:solidFill>
                  <a:srgbClr val="E8BA36"/>
                </a:solidFill>
                <a:effectLst/>
                <a:highlight>
                  <a:srgbClr val="1E1F22"/>
                </a:highlight>
              </a:rPr>
              <a:t>    </a:t>
            </a:r>
            <a:r>
              <a:rPr lang="en-US" altLang="ko-KR" sz="1200">
                <a:solidFill>
                  <a:srgbClr val="B3AE60"/>
                </a:solidFill>
                <a:effectLst/>
                <a:highlight>
                  <a:srgbClr val="1E1F22"/>
                </a:highlight>
              </a:rPr>
              <a:t>@RequestMapping</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value = </a:t>
            </a:r>
            <a:r>
              <a:rPr lang="en-US" altLang="ko-KR" sz="1200">
                <a:solidFill>
                  <a:srgbClr val="6AAB73"/>
                </a:solidFill>
                <a:effectLst/>
                <a:highlight>
                  <a:srgbClr val="1E1F22"/>
                </a:highlight>
              </a:rPr>
              <a:t>"/order"</a:t>
            </a:r>
            <a:r>
              <a:rPr lang="en-US" altLang="ko-KR" sz="1200">
                <a:solidFill>
                  <a:srgbClr val="BCBEC4"/>
                </a:solidFill>
                <a:effectLst/>
                <a:highlight>
                  <a:srgbClr val="1E1F22"/>
                </a:highlight>
              </a:rPr>
              <a:t>, params = </a:t>
            </a:r>
            <a:r>
              <a:rPr lang="en-US" altLang="ko-KR" sz="1200">
                <a:solidFill>
                  <a:srgbClr val="6AAB73"/>
                </a:solidFill>
                <a:effectLst/>
                <a:highlight>
                  <a:srgbClr val="1E1F22"/>
                </a:highlight>
              </a:rPr>
              <a:t>"type=pizza"</a:t>
            </a:r>
            <a:r>
              <a:rPr lang="en-US" altLang="ko-KR" sz="1200">
                <a:solidFill>
                  <a:srgbClr val="E8BA36"/>
                </a:solidFill>
                <a:effectLst/>
                <a:highlight>
                  <a:srgbClr val="1E1F22"/>
                </a:highlight>
              </a:rPr>
              <a:t>) </a:t>
            </a:r>
            <a:br>
              <a:rPr lang="en-US" altLang="ko-KR" sz="1200">
                <a:solidFill>
                  <a:srgbClr val="E8BA36"/>
                </a:solidFill>
                <a:effectLst/>
                <a:highlight>
                  <a:srgbClr val="1E1F22"/>
                </a:highlight>
              </a:rPr>
            </a:br>
            <a:r>
              <a:rPr lang="en-US" altLang="ko-KR" sz="1200">
                <a:solidFill>
                  <a:srgbClr val="E8BA36"/>
                </a:solidFill>
                <a:effectLst/>
                <a:highlight>
                  <a:srgbClr val="1E1F22"/>
                </a:highlight>
              </a:rPr>
              <a:t>    </a:t>
            </a:r>
            <a:r>
              <a:rPr lang="en-US" altLang="ko-KR" sz="1200">
                <a:solidFill>
                  <a:srgbClr val="CF8E6D"/>
                </a:solidFill>
                <a:effectLst/>
                <a:highlight>
                  <a:srgbClr val="1E1F22"/>
                </a:highlight>
              </a:rPr>
              <a:t>public </a:t>
            </a:r>
            <a:r>
              <a:rPr lang="en-US" altLang="ko-KR" sz="1200">
                <a:solidFill>
                  <a:srgbClr val="BCBEC4"/>
                </a:solidFill>
                <a:effectLst/>
                <a:highlight>
                  <a:srgbClr val="1E1F22"/>
                </a:highlight>
              </a:rPr>
              <a:t>String </a:t>
            </a:r>
            <a:r>
              <a:rPr lang="en-US" altLang="ko-KR" sz="1200">
                <a:solidFill>
                  <a:srgbClr val="56A8F5"/>
                </a:solidFill>
                <a:highlight>
                  <a:srgbClr val="1E1F22"/>
                </a:highlight>
              </a:rPr>
              <a:t>o</a:t>
            </a:r>
            <a:r>
              <a:rPr lang="en-US" altLang="ko-KR" sz="1200">
                <a:solidFill>
                  <a:srgbClr val="56A8F5"/>
                </a:solidFill>
                <a:effectLst/>
                <a:highlight>
                  <a:srgbClr val="1E1F22"/>
                </a:highlight>
              </a:rPr>
              <a:t>rder1</a:t>
            </a:r>
            <a:r>
              <a:rPr lang="en-US" altLang="ko-KR" sz="1200">
                <a:solidFill>
                  <a:srgbClr val="E8BA36"/>
                </a:solidFill>
                <a:effectLst/>
                <a:highlight>
                  <a:srgbClr val="1E1F22"/>
                </a:highlight>
              </a:rPr>
              <a:t>()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r>
              <a:rPr lang="en-US" altLang="ko-KR" sz="1200">
                <a:solidFill>
                  <a:srgbClr val="54A857"/>
                </a:solidFill>
                <a:effectLst/>
                <a:highlight>
                  <a:srgbClr val="1E1F22"/>
                </a:highlight>
              </a:rPr>
              <a:t>        </a:t>
            </a:r>
            <a:r>
              <a:rPr lang="en-US" altLang="ko-KR" sz="1200">
                <a:solidFill>
                  <a:srgbClr val="CF8E6D"/>
                </a:solidFill>
                <a:effectLst/>
                <a:highlight>
                  <a:srgbClr val="1E1F22"/>
                </a:highlight>
              </a:rPr>
              <a:t>return </a:t>
            </a:r>
            <a:r>
              <a:rPr lang="en-US" altLang="ko-KR" sz="1200">
                <a:solidFill>
                  <a:srgbClr val="6AAB73"/>
                </a:solidFill>
                <a:effectLst/>
                <a:highlight>
                  <a:srgbClr val="1E1F22"/>
                </a:highlight>
              </a:rPr>
              <a:t>" pizza "</a:t>
            </a:r>
            <a:r>
              <a:rPr lang="en-US" altLang="ko-KR" sz="1200">
                <a:solidFill>
                  <a:srgbClr val="BCBEC4"/>
                </a:solidFill>
                <a:effectLst/>
                <a:highlight>
                  <a:srgbClr val="1E1F22"/>
                </a:highlight>
              </a:rPr>
              <a:t>; </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br>
              <a:rPr lang="en-US" altLang="ko-KR" sz="1200">
                <a:solidFill>
                  <a:srgbClr val="54A857"/>
                </a:solidFill>
                <a:effectLst/>
                <a:highlight>
                  <a:srgbClr val="1E1F22"/>
                </a:highlight>
              </a:rPr>
            </a:br>
            <a:r>
              <a:rPr lang="en-US" altLang="ko-KR" sz="1200">
                <a:solidFill>
                  <a:srgbClr val="54A857"/>
                </a:solidFill>
                <a:effectLst/>
                <a:highlight>
                  <a:srgbClr val="1E1F22"/>
                </a:highlight>
              </a:rPr>
              <a:t>    </a:t>
            </a:r>
            <a:r>
              <a:rPr lang="en-US" altLang="ko-KR" sz="1200">
                <a:solidFill>
                  <a:srgbClr val="B3AE60"/>
                </a:solidFill>
                <a:effectLst/>
                <a:highlight>
                  <a:srgbClr val="1E1F22"/>
                </a:highlight>
              </a:rPr>
              <a:t>@RequestMapping</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value = </a:t>
            </a:r>
            <a:r>
              <a:rPr lang="en-US" altLang="ko-KR" sz="1200">
                <a:solidFill>
                  <a:srgbClr val="6AAB73"/>
                </a:solidFill>
                <a:effectLst/>
                <a:highlight>
                  <a:srgbClr val="1E1F22"/>
                </a:highlight>
              </a:rPr>
              <a:t>"/order"</a:t>
            </a:r>
            <a:r>
              <a:rPr lang="en-US" altLang="ko-KR" sz="1200">
                <a:solidFill>
                  <a:srgbClr val="BCBEC4"/>
                </a:solidFill>
                <a:effectLst/>
                <a:highlight>
                  <a:srgbClr val="1E1F22"/>
                </a:highlight>
              </a:rPr>
              <a:t>, params = </a:t>
            </a:r>
            <a:r>
              <a:rPr lang="en-US" altLang="ko-KR" sz="1200">
                <a:solidFill>
                  <a:srgbClr val="6AAB73"/>
                </a:solidFill>
                <a:effectLst/>
                <a:highlight>
                  <a:srgbClr val="1E1F22"/>
                </a:highlight>
              </a:rPr>
              <a:t>"type= chicken "</a:t>
            </a:r>
            <a:r>
              <a:rPr lang="en-US" altLang="ko-KR" sz="1200">
                <a:solidFill>
                  <a:srgbClr val="E8BA36"/>
                </a:solidFill>
                <a:effectLst/>
                <a:highlight>
                  <a:srgbClr val="1E1F22"/>
                </a:highlight>
              </a:rPr>
              <a:t>) </a:t>
            </a:r>
            <a:br>
              <a:rPr lang="en-US" altLang="ko-KR" sz="1200">
                <a:solidFill>
                  <a:srgbClr val="E8BA36"/>
                </a:solidFill>
                <a:effectLst/>
                <a:highlight>
                  <a:srgbClr val="1E1F22"/>
                </a:highlight>
              </a:rPr>
            </a:br>
            <a:r>
              <a:rPr lang="en-US" altLang="ko-KR" sz="1200">
                <a:solidFill>
                  <a:srgbClr val="E8BA36"/>
                </a:solidFill>
                <a:effectLst/>
                <a:highlight>
                  <a:srgbClr val="1E1F22"/>
                </a:highlight>
              </a:rPr>
              <a:t>    </a:t>
            </a:r>
            <a:r>
              <a:rPr lang="en-US" altLang="ko-KR" sz="1200">
                <a:solidFill>
                  <a:srgbClr val="CF8E6D"/>
                </a:solidFill>
                <a:effectLst/>
                <a:highlight>
                  <a:srgbClr val="1E1F22"/>
                </a:highlight>
              </a:rPr>
              <a:t>public </a:t>
            </a:r>
            <a:r>
              <a:rPr lang="en-US" altLang="ko-KR" sz="1200">
                <a:solidFill>
                  <a:srgbClr val="BCBEC4"/>
                </a:solidFill>
                <a:effectLst/>
                <a:highlight>
                  <a:srgbClr val="1E1F22"/>
                </a:highlight>
              </a:rPr>
              <a:t>String </a:t>
            </a:r>
            <a:r>
              <a:rPr lang="en-US" altLang="ko-KR" sz="1200">
                <a:solidFill>
                  <a:srgbClr val="56A8F5"/>
                </a:solidFill>
                <a:highlight>
                  <a:srgbClr val="1E1F22"/>
                </a:highlight>
              </a:rPr>
              <a:t>o</a:t>
            </a:r>
            <a:r>
              <a:rPr lang="en-US" altLang="ko-KR" sz="1200">
                <a:solidFill>
                  <a:srgbClr val="56A8F5"/>
                </a:solidFill>
                <a:effectLst/>
                <a:highlight>
                  <a:srgbClr val="1E1F22"/>
                </a:highlight>
              </a:rPr>
              <a:t>rder2</a:t>
            </a:r>
            <a:r>
              <a:rPr lang="en-US" altLang="ko-KR" sz="1200">
                <a:solidFill>
                  <a:srgbClr val="E8BA36"/>
                </a:solidFill>
                <a:effectLst/>
                <a:highlight>
                  <a:srgbClr val="1E1F22"/>
                </a:highlight>
              </a:rPr>
              <a:t>()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r>
              <a:rPr lang="en-US" altLang="ko-KR" sz="1200">
                <a:solidFill>
                  <a:srgbClr val="54A857"/>
                </a:solidFill>
                <a:effectLst/>
                <a:highlight>
                  <a:srgbClr val="1E1F22"/>
                </a:highlight>
              </a:rPr>
              <a:t>        </a:t>
            </a:r>
            <a:r>
              <a:rPr lang="en-US" altLang="ko-KR" sz="1200">
                <a:solidFill>
                  <a:srgbClr val="CF8E6D"/>
                </a:solidFill>
                <a:effectLst/>
                <a:highlight>
                  <a:srgbClr val="1E1F22"/>
                </a:highlight>
              </a:rPr>
              <a:t>return </a:t>
            </a:r>
            <a:r>
              <a:rPr lang="en-US" altLang="ko-KR" sz="1200">
                <a:solidFill>
                  <a:srgbClr val="6AAB73"/>
                </a:solidFill>
                <a:effectLst/>
                <a:highlight>
                  <a:srgbClr val="1E1F22"/>
                </a:highlight>
              </a:rPr>
              <a:t>" chicken "</a:t>
            </a:r>
            <a:r>
              <a:rPr lang="en-US" altLang="ko-KR" sz="1200">
                <a:solidFill>
                  <a:srgbClr val="BCBEC4"/>
                </a:solidFill>
                <a:effectLst/>
                <a:highlight>
                  <a:srgbClr val="1E1F22"/>
                </a:highlight>
              </a:rPr>
              <a:t>;  </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r>
              <a:rPr lang="en-US" altLang="ko-KR" sz="1200">
                <a:solidFill>
                  <a:srgbClr val="E8BA36"/>
                </a:solidFill>
                <a:effectLst/>
                <a:highlight>
                  <a:srgbClr val="1E1F22"/>
                </a:highlight>
              </a:rPr>
              <a:t>}</a:t>
            </a:r>
            <a:endParaRPr lang="en-US" altLang="ko-KR" sz="1200">
              <a:solidFill>
                <a:srgbClr val="BCBEC4"/>
              </a:solidFill>
              <a:effectLst/>
              <a:highlight>
                <a:srgbClr val="1E1F22"/>
              </a:highlight>
            </a:endParaRPr>
          </a:p>
        </p:txBody>
      </p:sp>
      <p:sp>
        <p:nvSpPr>
          <p:cNvPr id="2" name="TextBox 1">
            <a:extLst>
              <a:ext uri="{FF2B5EF4-FFF2-40B4-BE49-F238E27FC236}">
                <a16:creationId xmlns:a16="http://schemas.microsoft.com/office/drawing/2014/main" id="{98D26B56-4E4A-69C0-27CF-5435E8EE0330}"/>
              </a:ext>
            </a:extLst>
          </p:cNvPr>
          <p:cNvSpPr txBox="1"/>
          <p:nvPr/>
        </p:nvSpPr>
        <p:spPr>
          <a:xfrm>
            <a:off x="6005401" y="2084847"/>
            <a:ext cx="4250545" cy="333617"/>
          </a:xfrm>
          <a:prstGeom prst="rect">
            <a:avLst/>
          </a:prstGeom>
          <a:noFill/>
        </p:spPr>
        <p:txBody>
          <a:bodyPr wrap="square">
            <a:spAutoFit/>
          </a:bodyPr>
          <a:lstStyle/>
          <a:p>
            <a:pPr>
              <a:lnSpc>
                <a:spcPct val="150000"/>
              </a:lnSpc>
            </a:pPr>
            <a:r>
              <a:rPr lang="en-US" altLang="ko-KR" sz="1200">
                <a:solidFill>
                  <a:srgbClr val="FFC000"/>
                </a:solidFill>
              </a:rPr>
              <a:t>type </a:t>
            </a:r>
            <a:r>
              <a:rPr lang="ko-KR" altLang="en-US" sz="1200">
                <a:solidFill>
                  <a:srgbClr val="FFC000"/>
                </a:solidFill>
              </a:rPr>
              <a:t>파라미터 값에 따라 다른 메서드가 호출된다</a:t>
            </a:r>
          </a:p>
        </p:txBody>
      </p:sp>
      <p:sp>
        <p:nvSpPr>
          <p:cNvPr id="8" name="왼쪽 중괄호 6">
            <a:extLst>
              <a:ext uri="{FF2B5EF4-FFF2-40B4-BE49-F238E27FC236}">
                <a16:creationId xmlns:a16="http://schemas.microsoft.com/office/drawing/2014/main" id="{FA74834F-3677-3EA5-B583-B2BBD26AF3E0}"/>
              </a:ext>
            </a:extLst>
          </p:cNvPr>
          <p:cNvSpPr/>
          <p:nvPr/>
        </p:nvSpPr>
        <p:spPr>
          <a:xfrm flipH="1">
            <a:off x="5699078" y="1455800"/>
            <a:ext cx="177582" cy="1774678"/>
          </a:xfrm>
          <a:prstGeom prst="leftBrace">
            <a:avLst>
              <a:gd name="adj1" fmla="val 43117"/>
              <a:gd name="adj2" fmla="val 48130"/>
            </a:avLst>
          </a:prstGeom>
          <a:ln w="19050">
            <a:solidFill>
              <a:srgbClr val="FFC000"/>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6" name="TextBox 5">
            <a:extLst>
              <a:ext uri="{FF2B5EF4-FFF2-40B4-BE49-F238E27FC236}">
                <a16:creationId xmlns:a16="http://schemas.microsoft.com/office/drawing/2014/main" id="{A520F379-B8F0-3E8E-0D30-3E6682868E60}"/>
              </a:ext>
            </a:extLst>
          </p:cNvPr>
          <p:cNvSpPr txBox="1"/>
          <p:nvPr/>
        </p:nvSpPr>
        <p:spPr>
          <a:xfrm>
            <a:off x="5876660" y="1317635"/>
            <a:ext cx="3499073" cy="333617"/>
          </a:xfrm>
          <a:prstGeom prst="rect">
            <a:avLst/>
          </a:prstGeom>
          <a:noFill/>
        </p:spPr>
        <p:txBody>
          <a:bodyPr wrap="square">
            <a:spAutoFit/>
          </a:bodyPr>
          <a:lstStyle/>
          <a:p>
            <a:pPr>
              <a:lnSpc>
                <a:spcPct val="150000"/>
              </a:lnSpc>
            </a:pPr>
            <a:r>
              <a:rPr lang="en-US" altLang="ko-KR" sz="1200">
                <a:solidFill>
                  <a:srgbClr val="FFC000"/>
                </a:solidFill>
              </a:rPr>
              <a:t>http://localhost:8080/order?type=pizza</a:t>
            </a:r>
            <a:endParaRPr lang="ko-KR" altLang="en-US" sz="1200">
              <a:solidFill>
                <a:srgbClr val="FFC000"/>
              </a:solidFill>
            </a:endParaRPr>
          </a:p>
        </p:txBody>
      </p:sp>
      <p:sp>
        <p:nvSpPr>
          <p:cNvPr id="7" name="TextBox 6">
            <a:extLst>
              <a:ext uri="{FF2B5EF4-FFF2-40B4-BE49-F238E27FC236}">
                <a16:creationId xmlns:a16="http://schemas.microsoft.com/office/drawing/2014/main" id="{AB9B3E48-FBC2-886E-C3A2-C9399E7CC804}"/>
              </a:ext>
            </a:extLst>
          </p:cNvPr>
          <p:cNvSpPr txBox="1"/>
          <p:nvPr/>
        </p:nvSpPr>
        <p:spPr>
          <a:xfrm>
            <a:off x="5876660" y="2866742"/>
            <a:ext cx="3748603" cy="333617"/>
          </a:xfrm>
          <a:prstGeom prst="rect">
            <a:avLst/>
          </a:prstGeom>
          <a:noFill/>
        </p:spPr>
        <p:txBody>
          <a:bodyPr wrap="square">
            <a:spAutoFit/>
          </a:bodyPr>
          <a:lstStyle/>
          <a:p>
            <a:pPr>
              <a:lnSpc>
                <a:spcPct val="150000"/>
              </a:lnSpc>
            </a:pPr>
            <a:r>
              <a:rPr lang="en-US" altLang="ko-KR" sz="1200">
                <a:solidFill>
                  <a:srgbClr val="FFC000"/>
                </a:solidFill>
              </a:rPr>
              <a:t>http://localhost:8080/order?type=chicken</a:t>
            </a:r>
            <a:endParaRPr lang="ko-KR" altLang="en-US" sz="1200">
              <a:solidFill>
                <a:srgbClr val="FFC000"/>
              </a:solidFill>
            </a:endParaRPr>
          </a:p>
        </p:txBody>
      </p:sp>
      <p:sp>
        <p:nvSpPr>
          <p:cNvPr id="10" name="TextBox 9">
            <a:extLst>
              <a:ext uri="{FF2B5EF4-FFF2-40B4-BE49-F238E27FC236}">
                <a16:creationId xmlns:a16="http://schemas.microsoft.com/office/drawing/2014/main" id="{FEFA5CF9-4F8E-1DBA-F96D-3EFE6A4563E2}"/>
              </a:ext>
            </a:extLst>
          </p:cNvPr>
          <p:cNvSpPr txBox="1"/>
          <p:nvPr/>
        </p:nvSpPr>
        <p:spPr>
          <a:xfrm>
            <a:off x="504564" y="4496559"/>
            <a:ext cx="6703795" cy="887615"/>
          </a:xfrm>
          <a:prstGeom prst="rect">
            <a:avLst/>
          </a:prstGeom>
          <a:noFill/>
        </p:spPr>
        <p:txBody>
          <a:bodyPr wrap="square">
            <a:spAutoFit/>
          </a:bodyPr>
          <a:lstStyle/>
          <a:p>
            <a:pPr marL="171450" indent="-171450">
              <a:lnSpc>
                <a:spcPct val="150000"/>
              </a:lnSpc>
              <a:buFont typeface="Arial" panose="020B0604020202020204" pitchFamily="34" charset="0"/>
              <a:buChar char="•"/>
            </a:pPr>
            <a:r>
              <a:rPr lang="ko-KR" altLang="en-US" sz="1200">
                <a:ea typeface="나눔바른고딕" panose="020B0603020101020101"/>
              </a:rPr>
              <a:t>표현식은 </a:t>
            </a:r>
            <a:r>
              <a:rPr lang="en-US" altLang="ko-KR" sz="1200">
                <a:ea typeface="나눔바른고딕" panose="020B0603020101020101"/>
              </a:rPr>
              <a:t>!= </a:t>
            </a:r>
            <a:r>
              <a:rPr lang="ko-KR" altLang="en-US" sz="1200">
                <a:ea typeface="나눔바른고딕" panose="020B0603020101020101"/>
              </a:rPr>
              <a:t>연산자를 사용하여 부정할 수 있다</a:t>
            </a:r>
            <a:r>
              <a:rPr lang="en-US" altLang="ko-KR" sz="1200">
                <a:ea typeface="나눔바른고딕" panose="020B0603020101020101"/>
              </a:rPr>
              <a:t>(</a:t>
            </a:r>
            <a:r>
              <a:rPr lang="ko-KR" altLang="en-US" sz="1200">
                <a:ea typeface="나눔바른고딕" panose="020B0603020101020101"/>
              </a:rPr>
              <a:t>예</a:t>
            </a:r>
            <a:r>
              <a:rPr lang="en-US" altLang="ko-KR" sz="1200">
                <a:ea typeface="나눔바른고딕" panose="020B0603020101020101"/>
              </a:rPr>
              <a:t>: "myParam!=myValue“)</a:t>
            </a:r>
          </a:p>
          <a:p>
            <a:pPr marL="171450" indent="-171450">
              <a:lnSpc>
                <a:spcPct val="150000"/>
              </a:lnSpc>
              <a:buFont typeface="Arial" panose="020B0604020202020204" pitchFamily="34" charset="0"/>
              <a:buChar char="•"/>
            </a:pPr>
            <a:r>
              <a:rPr lang="en-US" altLang="ko-KR" sz="1200">
                <a:ea typeface="나눔바른고딕" panose="020B0603020101020101"/>
              </a:rPr>
              <a:t>"myParam" </a:t>
            </a:r>
            <a:r>
              <a:rPr lang="ko-KR" altLang="en-US" sz="1200">
                <a:ea typeface="나눔바른고딕" panose="020B0603020101020101"/>
              </a:rPr>
              <a:t>표현식도 지원되며</a:t>
            </a:r>
            <a:r>
              <a:rPr lang="en-US" altLang="ko-KR" sz="1200">
                <a:ea typeface="나눔바른고딕" panose="020B0603020101020101"/>
              </a:rPr>
              <a:t> </a:t>
            </a:r>
            <a:r>
              <a:rPr lang="ko-KR" altLang="en-US" sz="1200">
                <a:ea typeface="나눔바른고딕" panose="020B0603020101020101"/>
              </a:rPr>
              <a:t>요청에 존재해야 하지만</a:t>
            </a:r>
            <a:r>
              <a:rPr lang="en-US" altLang="ko-KR" sz="1200">
                <a:ea typeface="나눔바른고딕" panose="020B0603020101020101"/>
              </a:rPr>
              <a:t> </a:t>
            </a:r>
            <a:r>
              <a:rPr lang="ko-KR" altLang="en-US" sz="1200">
                <a:ea typeface="나눔바른고딕" panose="020B0603020101020101"/>
              </a:rPr>
              <a:t>어떤 값이라도 가질 수 있다</a:t>
            </a:r>
            <a:endParaRPr lang="en-US" altLang="ko-KR" sz="1200">
              <a:ea typeface="나눔바른고딕" panose="020B0603020101020101"/>
            </a:endParaRPr>
          </a:p>
          <a:p>
            <a:pPr marL="171450" indent="-171450">
              <a:lnSpc>
                <a:spcPct val="150000"/>
              </a:lnSpc>
              <a:buFont typeface="Arial" panose="020B0604020202020204" pitchFamily="34" charset="0"/>
              <a:buChar char="•"/>
            </a:pPr>
            <a:r>
              <a:rPr lang="en-US" altLang="ko-KR" sz="1200">
                <a:ea typeface="나눔바른고딕" panose="020B0603020101020101"/>
              </a:rPr>
              <a:t>"!myParam" </a:t>
            </a:r>
            <a:r>
              <a:rPr lang="ko-KR" altLang="en-US" sz="1200">
                <a:ea typeface="나눔바른고딕" panose="020B0603020101020101"/>
              </a:rPr>
              <a:t>표현식은 해당 매개변수가 요청에 포함되지 않아야 함을 나타낸다</a:t>
            </a:r>
            <a:r>
              <a:rPr lang="en-US" altLang="ko-KR" sz="1200">
                <a:ea typeface="나눔바른고딕" panose="020B0603020101020101"/>
              </a:rPr>
              <a:t> </a:t>
            </a:r>
          </a:p>
        </p:txBody>
      </p:sp>
    </p:spTree>
    <p:extLst>
      <p:ext uri="{BB962C8B-B14F-4D97-AF65-F5344CB8AC3E}">
        <p14:creationId xmlns:p14="http://schemas.microsoft.com/office/powerpoint/2010/main" val="379636752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385827-97A1-D39E-9110-00CE1EF7C3FD}"/>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CDBA1D24-814F-EA85-FA49-5873B9826A4A}"/>
              </a:ext>
            </a:extLst>
          </p:cNvPr>
          <p:cNvSpPr/>
          <p:nvPr/>
        </p:nvSpPr>
        <p:spPr>
          <a:xfrm>
            <a:off x="217044" y="179715"/>
            <a:ext cx="1878784"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rPr>
              <a:t>headers </a:t>
            </a:r>
            <a:r>
              <a:rPr lang="ko-KR" altLang="en-US" b="1">
                <a:solidFill>
                  <a:schemeClr val="accent1">
                    <a:lumMod val="75000"/>
                  </a:schemeClr>
                </a:solidFill>
              </a:rPr>
              <a:t>매핑</a:t>
            </a:r>
            <a:endParaRPr lang="ko-KR" altLang="en-US" b="1">
              <a:solidFill>
                <a:schemeClr val="accent1">
                  <a:lumMod val="75000"/>
                </a:schemeClr>
              </a:solidFill>
              <a:latin typeface="+mn-ea"/>
            </a:endParaRPr>
          </a:p>
        </p:txBody>
      </p:sp>
      <p:sp>
        <p:nvSpPr>
          <p:cNvPr id="10" name="TextBox 9">
            <a:extLst>
              <a:ext uri="{FF2B5EF4-FFF2-40B4-BE49-F238E27FC236}">
                <a16:creationId xmlns:a16="http://schemas.microsoft.com/office/drawing/2014/main" id="{E4FC35AA-7B19-74B1-F57B-8B43FAFF1924}"/>
              </a:ext>
            </a:extLst>
          </p:cNvPr>
          <p:cNvSpPr txBox="1"/>
          <p:nvPr/>
        </p:nvSpPr>
        <p:spPr>
          <a:xfrm>
            <a:off x="528628" y="6269550"/>
            <a:ext cx="9445552" cy="333617"/>
          </a:xfrm>
          <a:prstGeom prst="rect">
            <a:avLst/>
          </a:prstGeom>
          <a:noFill/>
        </p:spPr>
        <p:txBody>
          <a:bodyPr wrap="square">
            <a:spAutoFit/>
          </a:bodyPr>
          <a:lstStyle/>
          <a:p>
            <a:pPr marL="171450" indent="-171450">
              <a:lnSpc>
                <a:spcPct val="150000"/>
              </a:lnSpc>
              <a:buFont typeface="Arial" panose="020B0604020202020204" pitchFamily="34" charset="0"/>
              <a:buChar char="•"/>
            </a:pPr>
            <a:r>
              <a:rPr lang="ko-KR" altLang="en-US" sz="1200">
                <a:ea typeface="나눔바른고딕" panose="020B0603020101020101"/>
              </a:rPr>
              <a:t>타입 수준과 메서드 수준 모두에서 지원되며 타입 수준에서 사용되는 경우</a:t>
            </a:r>
            <a:r>
              <a:rPr lang="en-US" altLang="ko-KR" sz="1200">
                <a:ea typeface="나눔바른고딕" panose="020B0603020101020101"/>
              </a:rPr>
              <a:t> </a:t>
            </a:r>
            <a:r>
              <a:rPr lang="ko-KR" altLang="en-US" sz="1200">
                <a:ea typeface="나눔바른고딕" panose="020B0603020101020101"/>
              </a:rPr>
              <a:t>모든 메서드 수준 매핑은 이 헤더 설정을 상속받는다</a:t>
            </a:r>
            <a:endParaRPr lang="en-US" altLang="ko-KR" sz="1200">
              <a:ea typeface="나눔바른고딕" panose="020B0603020101020101"/>
            </a:endParaRPr>
          </a:p>
        </p:txBody>
      </p:sp>
      <p:sp>
        <p:nvSpPr>
          <p:cNvPr id="3" name="Rectangle 1">
            <a:extLst>
              <a:ext uri="{FF2B5EF4-FFF2-40B4-BE49-F238E27FC236}">
                <a16:creationId xmlns:a16="http://schemas.microsoft.com/office/drawing/2014/main" id="{888BFC52-8B1D-45EE-FA5B-612958D1D8A9}"/>
              </a:ext>
            </a:extLst>
          </p:cNvPr>
          <p:cNvSpPr>
            <a:spLocks noChangeArrowheads="1"/>
          </p:cNvSpPr>
          <p:nvPr/>
        </p:nvSpPr>
        <p:spPr bwMode="auto">
          <a:xfrm>
            <a:off x="528628" y="588450"/>
            <a:ext cx="9114683" cy="5598136"/>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B3AE60"/>
                </a:solidFill>
                <a:effectLst/>
                <a:latin typeface="Arial Unicode MS"/>
                <a:ea typeface="JetBrains Mono"/>
              </a:rPr>
              <a:t>@RestController</a:t>
            </a:r>
            <a:br>
              <a:rPr kumimoji="0" lang="ko-KR" altLang="ko-KR" sz="1200" b="0" i="0" u="none" strike="noStrike" cap="none" normalizeH="0" baseline="0">
                <a:ln>
                  <a:noFill/>
                </a:ln>
                <a:solidFill>
                  <a:srgbClr val="B3AE60"/>
                </a:solidFill>
                <a:effectLst/>
                <a:latin typeface="Arial Unicode MS"/>
                <a:ea typeface="JetBrains Mono"/>
              </a:rPr>
            </a:br>
            <a:r>
              <a:rPr kumimoji="0" lang="ko-KR" altLang="ko-KR" sz="1200" b="0" i="0" u="none" strike="noStrike" cap="none" normalizeH="0" baseline="0">
                <a:ln>
                  <a:noFill/>
                </a:ln>
                <a:solidFill>
                  <a:srgbClr val="B3AE60"/>
                </a:solidFill>
                <a:effectLst/>
                <a:latin typeface="Arial Unicode MS"/>
                <a:ea typeface="JetBrains Mono"/>
              </a:rPr>
              <a:t>@RequestMapping</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6AAB73"/>
                </a:solidFill>
                <a:effectLst/>
                <a:latin typeface="Arial Unicode MS"/>
                <a:ea typeface="JetBrains Mono"/>
              </a:rPr>
              <a:t>"/api"</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CF8E6D"/>
                </a:solidFill>
                <a:effectLst/>
                <a:latin typeface="Arial Unicode MS"/>
                <a:ea typeface="JetBrains Mono"/>
              </a:rPr>
              <a:t>public class </a:t>
            </a:r>
            <a:r>
              <a:rPr kumimoji="0" lang="ko-KR" altLang="ko-KR" sz="1200" b="0" i="0" u="none" strike="noStrike" cap="none" normalizeH="0" baseline="0">
                <a:ln>
                  <a:noFill/>
                </a:ln>
                <a:solidFill>
                  <a:srgbClr val="BCBEC4"/>
                </a:solidFill>
                <a:effectLst/>
                <a:latin typeface="Arial Unicode MS"/>
                <a:ea typeface="JetBrains Mono"/>
              </a:rPr>
              <a:t>ContentTypeController {</a:t>
            </a:r>
            <a:br>
              <a:rPr kumimoji="0" lang="ko-KR" altLang="ko-KR" sz="1200" b="0" i="0" u="none" strike="noStrike" cap="none" normalizeH="0" baseline="0">
                <a:ln>
                  <a:noFill/>
                </a:ln>
                <a:solidFill>
                  <a:srgbClr val="BCBEC4"/>
                </a:solidFill>
                <a:effectLst/>
                <a:latin typeface="Arial Unicode MS"/>
                <a:ea typeface="JetBrains Mono"/>
              </a:rPr>
            </a:b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7A7E85"/>
                </a:solidFill>
                <a:effectLst/>
                <a:latin typeface="Arial Unicode MS"/>
                <a:ea typeface="JetBrains Mono"/>
              </a:rPr>
              <a:t>// Content-Type</a:t>
            </a:r>
            <a: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이</a:t>
            </a:r>
            <a:r>
              <a:rPr kumimoji="0" lang="ko-KR" altLang="ko-KR" sz="1200" b="0" i="0" u="none" strike="noStrike" cap="none" normalizeH="0" baseline="0">
                <a:ln>
                  <a:noFill/>
                </a:ln>
                <a:solidFill>
                  <a:srgbClr val="7A7E85"/>
                </a:solidFill>
                <a:effectLst/>
                <a:latin typeface="Arial Unicode MS"/>
                <a:ea typeface="JetBrains Mono"/>
              </a:rPr>
              <a:t> text/* </a:t>
            </a:r>
            <a: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형식인 요청만 매핑</a:t>
            </a:r>
            <a:b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en-US"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200" b="0" i="0" u="none" strike="noStrike" cap="none" normalizeH="0" baseline="0">
                <a:ln>
                  <a:noFill/>
                </a:ln>
                <a:solidFill>
                  <a:srgbClr val="B3AE60"/>
                </a:solidFill>
                <a:effectLst/>
                <a:latin typeface="Arial Unicode MS"/>
                <a:ea typeface="JetBrains Mono"/>
              </a:rPr>
              <a:t>@RequestMapping</a:t>
            </a:r>
            <a:r>
              <a:rPr kumimoji="0" lang="ko-KR" altLang="ko-KR" sz="1200" b="0" i="0" u="none" strike="noStrike" cap="none" normalizeH="0" baseline="0">
                <a:ln>
                  <a:noFill/>
                </a:ln>
                <a:solidFill>
                  <a:srgbClr val="BCBEC4"/>
                </a:solidFill>
                <a:effectLst/>
                <a:latin typeface="Arial Unicode MS"/>
                <a:ea typeface="JetBrains Mono"/>
              </a:rPr>
              <a:t>(value = </a:t>
            </a:r>
            <a:r>
              <a:rPr kumimoji="0" lang="ko-KR" altLang="ko-KR" sz="1200" b="0" i="0" u="none" strike="noStrike" cap="none" normalizeH="0" baseline="0">
                <a:ln>
                  <a:noFill/>
                </a:ln>
                <a:solidFill>
                  <a:srgbClr val="6AAB73"/>
                </a:solidFill>
                <a:effectLst/>
                <a:latin typeface="Arial Unicode MS"/>
                <a:ea typeface="JetBrains Mono"/>
              </a:rPr>
              <a:t>"/text"</a:t>
            </a:r>
            <a:r>
              <a:rPr kumimoji="0" lang="ko-KR" altLang="ko-KR" sz="1200" b="0" i="0" u="none" strike="noStrike" cap="none" normalizeH="0" baseline="0">
                <a:ln>
                  <a:noFill/>
                </a:ln>
                <a:solidFill>
                  <a:srgbClr val="BCBEC4"/>
                </a:solidFill>
                <a:effectLst/>
                <a:latin typeface="Arial Unicode MS"/>
                <a:ea typeface="JetBrains Mono"/>
              </a:rPr>
              <a:t>, method = RequestMethod.POST, headers = </a:t>
            </a:r>
            <a:r>
              <a:rPr kumimoji="0" lang="ko-KR" altLang="ko-KR" sz="1200" b="0" i="0" u="none" strike="noStrike" cap="none" normalizeH="0" baseline="0">
                <a:ln>
                  <a:noFill/>
                </a:ln>
                <a:solidFill>
                  <a:srgbClr val="6AAB73"/>
                </a:solidFill>
                <a:effectLst/>
                <a:latin typeface="Arial Unicode MS"/>
                <a:ea typeface="JetBrains Mono"/>
              </a:rPr>
              <a:t>"content-type=text/*"</a:t>
            </a:r>
            <a:r>
              <a:rPr kumimoji="0" lang="ko-KR" altLang="ko-KR" sz="1200" b="0" i="0" u="none" strike="noStrike" cap="none" normalizeH="0" baseline="0">
                <a:ln>
                  <a:noFill/>
                </a:ln>
                <a:solidFill>
                  <a:srgbClr val="BCBEC4"/>
                </a:solidFill>
                <a:effectLst/>
                <a:latin typeface="Arial Unicode MS"/>
                <a:ea typeface="JetBrains Mono"/>
              </a:rPr>
              <a:t>)</a:t>
            </a:r>
            <a:r>
              <a:rPr kumimoji="0" lang="en-US" altLang="ko-KR" sz="1200" b="0" i="0" u="none" strike="noStrike" cap="none" normalizeH="0" baseline="0">
                <a:ln>
                  <a:noFill/>
                </a:ln>
                <a:solidFill>
                  <a:srgbClr val="BCBEC4"/>
                </a:solidFill>
                <a:effectLst/>
                <a:latin typeface="Arial Unicode MS"/>
                <a:ea typeface="JetBrains Mono"/>
              </a:rPr>
              <a:t> </a:t>
            </a:r>
            <a:r>
              <a:rPr kumimoji="0" lang="en-US" altLang="ko-KR" sz="1200" b="0" i="0" u="none" strike="noStrike" cap="none" normalizeH="0" baseline="0">
                <a:ln>
                  <a:noFill/>
                </a:ln>
                <a:solidFill>
                  <a:schemeClr val="bg1">
                    <a:lumMod val="50000"/>
                  </a:schemeClr>
                </a:solidFill>
                <a:effectLst/>
                <a:latin typeface="Arial Unicode MS"/>
                <a:ea typeface="JetBrains Mono"/>
              </a:rPr>
              <a:t>// text/html, text/plain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public </a:t>
            </a:r>
            <a:r>
              <a:rPr kumimoji="0" lang="ko-KR" altLang="ko-KR" sz="1200" b="0" i="0" u="none" strike="noStrike" cap="none" normalizeH="0" baseline="0">
                <a:ln>
                  <a:noFill/>
                </a:ln>
                <a:solidFill>
                  <a:srgbClr val="BCBEC4"/>
                </a:solidFill>
                <a:effectLst/>
                <a:latin typeface="Arial Unicode MS"/>
                <a:ea typeface="JetBrains Mono"/>
              </a:rPr>
              <a:t>String </a:t>
            </a:r>
            <a:r>
              <a:rPr kumimoji="0" lang="ko-KR" altLang="ko-KR" sz="1200" b="0" i="0" u="none" strike="noStrike" cap="none" normalizeH="0" baseline="0">
                <a:ln>
                  <a:noFill/>
                </a:ln>
                <a:solidFill>
                  <a:srgbClr val="56A8F5"/>
                </a:solidFill>
                <a:effectLst/>
                <a:latin typeface="Arial Unicode MS"/>
                <a:ea typeface="JetBrains Mono"/>
              </a:rPr>
              <a:t>handleText</a:t>
            </a: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return </a:t>
            </a:r>
            <a:r>
              <a:rPr kumimoji="0" lang="ko-KR" altLang="ko-KR" sz="1200" b="0" i="0" u="none" strike="noStrike" cap="none" normalizeH="0" baseline="0">
                <a:ln>
                  <a:noFill/>
                </a:ln>
                <a:solidFill>
                  <a:srgbClr val="6AAB73"/>
                </a:solidFill>
                <a:effectLst/>
                <a:latin typeface="Arial Unicode MS"/>
                <a:ea typeface="JetBrains Mono"/>
              </a:rPr>
              <a:t>"text/* Content-Type"</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7A7E85"/>
                </a:solidFill>
                <a:effectLst/>
                <a:latin typeface="Arial Unicode MS"/>
                <a:ea typeface="JetBrains Mono"/>
              </a:rPr>
              <a:t>// Content-Type</a:t>
            </a:r>
            <a: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이</a:t>
            </a:r>
            <a:r>
              <a:rPr kumimoji="0" lang="ko-KR" altLang="ko-KR" sz="1200" b="0" i="0" u="none" strike="noStrike" cap="none" normalizeH="0" baseline="0">
                <a:ln>
                  <a:noFill/>
                </a:ln>
                <a:solidFill>
                  <a:srgbClr val="7A7E85"/>
                </a:solidFill>
                <a:effectLst/>
                <a:latin typeface="Arial Unicode MS"/>
                <a:ea typeface="JetBrains Mono"/>
              </a:rPr>
              <a:t> application/json</a:t>
            </a:r>
            <a: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인 요청만 매핑</a:t>
            </a:r>
            <a:b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200" b="0" i="0" u="none" strike="noStrike" cap="none" normalizeH="0" baseline="0">
                <a:ln>
                  <a:noFill/>
                </a:ln>
                <a:solidFill>
                  <a:srgbClr val="B3AE60"/>
                </a:solidFill>
                <a:effectLst/>
                <a:latin typeface="Arial Unicode MS"/>
                <a:ea typeface="JetBrains Mono"/>
              </a:rPr>
              <a:t>@RequestMapping</a:t>
            </a:r>
            <a:r>
              <a:rPr kumimoji="0" lang="ko-KR" altLang="ko-KR" sz="1200" b="0" i="0" u="none" strike="noStrike" cap="none" normalizeH="0" baseline="0">
                <a:ln>
                  <a:noFill/>
                </a:ln>
                <a:solidFill>
                  <a:srgbClr val="BCBEC4"/>
                </a:solidFill>
                <a:effectLst/>
                <a:latin typeface="Arial Unicode MS"/>
                <a:ea typeface="JetBrains Mono"/>
              </a:rPr>
              <a:t>(value = </a:t>
            </a:r>
            <a:r>
              <a:rPr kumimoji="0" lang="ko-KR" altLang="ko-KR" sz="1200" b="0" i="0" u="none" strike="noStrike" cap="none" normalizeH="0" baseline="0">
                <a:ln>
                  <a:noFill/>
                </a:ln>
                <a:solidFill>
                  <a:srgbClr val="6AAB73"/>
                </a:solidFill>
                <a:effectLst/>
                <a:latin typeface="Arial Unicode MS"/>
                <a:ea typeface="JetBrains Mono"/>
              </a:rPr>
              <a:t>"/json"</a:t>
            </a:r>
            <a:r>
              <a:rPr kumimoji="0" lang="ko-KR" altLang="ko-KR" sz="1200" b="0" i="0" u="none" strike="noStrike" cap="none" normalizeH="0" baseline="0">
                <a:ln>
                  <a:noFill/>
                </a:ln>
                <a:solidFill>
                  <a:srgbClr val="BCBEC4"/>
                </a:solidFill>
                <a:effectLst/>
                <a:latin typeface="Arial Unicode MS"/>
                <a:ea typeface="JetBrains Mono"/>
              </a:rPr>
              <a:t>, method = RequestMethod.POST, headers = </a:t>
            </a:r>
            <a:r>
              <a:rPr kumimoji="0" lang="ko-KR" altLang="ko-KR" sz="1200" b="0" i="0" u="none" strike="noStrike" cap="none" normalizeH="0" baseline="0">
                <a:ln>
                  <a:noFill/>
                </a:ln>
                <a:solidFill>
                  <a:srgbClr val="6AAB73"/>
                </a:solidFill>
                <a:effectLst/>
                <a:latin typeface="Arial Unicode MS"/>
                <a:ea typeface="JetBrains Mono"/>
              </a:rPr>
              <a:t>"content-type</a:t>
            </a:r>
            <a:r>
              <a:rPr kumimoji="0" lang="en-US" altLang="ko-KR" sz="1200" b="0" i="0" u="none" strike="noStrike" cap="none" normalizeH="0" baseline="0">
                <a:ln>
                  <a:noFill/>
                </a:ln>
                <a:solidFill>
                  <a:srgbClr val="6AAB73"/>
                </a:solidFill>
                <a:effectLst/>
                <a:latin typeface="Arial Unicode MS"/>
                <a:ea typeface="JetBrains Mono"/>
              </a:rPr>
              <a:t>!</a:t>
            </a:r>
            <a:r>
              <a:rPr kumimoji="0" lang="ko-KR" altLang="ko-KR" sz="1200" b="0" i="0" u="none" strike="noStrike" cap="none" normalizeH="0" baseline="0">
                <a:ln>
                  <a:noFill/>
                </a:ln>
                <a:solidFill>
                  <a:srgbClr val="6AAB73"/>
                </a:solidFill>
                <a:effectLst/>
                <a:latin typeface="Arial Unicode MS"/>
                <a:ea typeface="JetBrains Mono"/>
              </a:rPr>
              <a:t>=application/json"</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public </a:t>
            </a:r>
            <a:r>
              <a:rPr kumimoji="0" lang="ko-KR" altLang="ko-KR" sz="1200" b="0" i="0" u="none" strike="noStrike" cap="none" normalizeH="0" baseline="0">
                <a:ln>
                  <a:noFill/>
                </a:ln>
                <a:solidFill>
                  <a:srgbClr val="BCBEC4"/>
                </a:solidFill>
                <a:effectLst/>
                <a:latin typeface="Arial Unicode MS"/>
                <a:ea typeface="JetBrains Mono"/>
              </a:rPr>
              <a:t>String </a:t>
            </a:r>
            <a:r>
              <a:rPr kumimoji="0" lang="ko-KR" altLang="ko-KR" sz="1200" b="0" i="0" u="none" strike="noStrike" cap="none" normalizeH="0" baseline="0">
                <a:ln>
                  <a:noFill/>
                </a:ln>
                <a:solidFill>
                  <a:srgbClr val="56A8F5"/>
                </a:solidFill>
                <a:effectLst/>
                <a:latin typeface="Arial Unicode MS"/>
                <a:ea typeface="JetBrains Mono"/>
              </a:rPr>
              <a:t>handleJson</a:t>
            </a: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return </a:t>
            </a:r>
            <a:r>
              <a:rPr kumimoji="0" lang="ko-KR" altLang="ko-KR" sz="1200" b="0" i="0" u="none" strike="noStrike" cap="none" normalizeH="0" baseline="0">
                <a:ln>
                  <a:noFill/>
                </a:ln>
                <a:solidFill>
                  <a:srgbClr val="6AAB73"/>
                </a:solidFill>
                <a:effectLst/>
                <a:latin typeface="Arial Unicode MS"/>
                <a:ea typeface="JetBrains Mono"/>
              </a:rPr>
              <a:t>"application/json Content-Type"</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7A7E85"/>
                </a:solidFill>
                <a:effectLst/>
                <a:latin typeface="Arial Unicode MS"/>
                <a:ea typeface="JetBrains Mono"/>
              </a:rPr>
              <a:t>// </a:t>
            </a:r>
            <a:r>
              <a:rPr kumimoji="0" lang="ko-KR" altLang="en-US" sz="1200" b="0" i="0" u="none" strike="noStrike" cap="none" normalizeH="0" baseline="0">
                <a:ln>
                  <a:noFill/>
                </a:ln>
                <a:solidFill>
                  <a:srgbClr val="7A7E85"/>
                </a:solidFill>
                <a:effectLst/>
                <a:latin typeface="Arial Unicode MS"/>
                <a:ea typeface="JetBrains Mono"/>
              </a:rPr>
              <a:t>헤더가 지정된 값을 가질 경우에만 요청이 매핑</a:t>
            </a:r>
            <a:b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200" b="0" i="0" u="none" strike="noStrike" cap="none" normalizeH="0" baseline="0">
                <a:ln>
                  <a:noFill/>
                </a:ln>
                <a:solidFill>
                  <a:srgbClr val="B3AE60"/>
                </a:solidFill>
                <a:effectLst/>
                <a:latin typeface="Arial Unicode MS"/>
                <a:ea typeface="JetBrains Mono"/>
              </a:rPr>
              <a:t>@RequestMapping</a:t>
            </a:r>
            <a:r>
              <a:rPr kumimoji="0" lang="ko-KR" altLang="ko-KR" sz="1200" b="0" i="0" u="none" strike="noStrike" cap="none" normalizeH="0" baseline="0">
                <a:ln>
                  <a:noFill/>
                </a:ln>
                <a:solidFill>
                  <a:srgbClr val="BCBEC4"/>
                </a:solidFill>
                <a:effectLst/>
                <a:latin typeface="Arial Unicode MS"/>
                <a:ea typeface="JetBrains Mono"/>
              </a:rPr>
              <a:t>(value = </a:t>
            </a:r>
            <a:r>
              <a:rPr kumimoji="0" lang="ko-KR" altLang="ko-KR" sz="1200" b="0" i="0" u="none" strike="noStrike" cap="none" normalizeH="0" baseline="0">
                <a:ln>
                  <a:noFill/>
                </a:ln>
                <a:solidFill>
                  <a:srgbClr val="6AAB73"/>
                </a:solidFill>
                <a:effectLst/>
                <a:latin typeface="Arial Unicode MS"/>
                <a:ea typeface="JetBrains Mono"/>
              </a:rPr>
              <a:t>"/header"</a:t>
            </a:r>
            <a:r>
              <a:rPr kumimoji="0" lang="ko-KR" altLang="ko-KR" sz="1200" b="0" i="0" u="none" strike="noStrike" cap="none" normalizeH="0" baseline="0">
                <a:ln>
                  <a:noFill/>
                </a:ln>
                <a:solidFill>
                  <a:srgbClr val="BCBEC4"/>
                </a:solidFill>
                <a:effectLst/>
                <a:latin typeface="Arial Unicode MS"/>
                <a:ea typeface="JetBrains Mono"/>
              </a:rPr>
              <a:t>, method = RequestMethod.GET, headers = </a:t>
            </a:r>
            <a:r>
              <a:rPr kumimoji="0" lang="ko-KR" altLang="ko-KR" sz="1200" b="0" i="0" u="none" strike="noStrike" cap="none" normalizeH="0" baseline="0">
                <a:ln>
                  <a:noFill/>
                </a:ln>
                <a:solidFill>
                  <a:srgbClr val="6AAB73"/>
                </a:solidFill>
                <a:effectLst/>
                <a:latin typeface="Arial Unicode MS"/>
                <a:ea typeface="JetBrains Mono"/>
              </a:rPr>
              <a:t>"</a:t>
            </a:r>
            <a:r>
              <a:rPr kumimoji="0" lang="en-US" altLang="ko-KR" sz="1200" b="0" i="0" u="none" strike="noStrike" cap="none" normalizeH="0" baseline="0">
                <a:ln>
                  <a:noFill/>
                </a:ln>
                <a:solidFill>
                  <a:srgbClr val="6AAB73"/>
                </a:solidFill>
                <a:effectLst/>
                <a:latin typeface="Arial Unicode MS"/>
                <a:ea typeface="JetBrains Mono"/>
              </a:rPr>
              <a:t>My-Header=myValue</a:t>
            </a:r>
            <a:r>
              <a:rPr kumimoji="0" lang="ko-KR" altLang="ko-KR" sz="1200" b="0" i="0" u="none" strike="noStrike" cap="none" normalizeH="0" baseline="0">
                <a:ln>
                  <a:noFill/>
                </a:ln>
                <a:solidFill>
                  <a:srgbClr val="6AAB73"/>
                </a:solidFill>
                <a:effectLst/>
                <a:latin typeface="Arial Unicode MS"/>
                <a:ea typeface="JetBrains Mono"/>
              </a:rPr>
              <a:t>"</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public </a:t>
            </a:r>
            <a:r>
              <a:rPr kumimoji="0" lang="ko-KR" altLang="ko-KR" sz="1200" b="0" i="0" u="none" strike="noStrike" cap="none" normalizeH="0" baseline="0">
                <a:ln>
                  <a:noFill/>
                </a:ln>
                <a:solidFill>
                  <a:srgbClr val="BCBEC4"/>
                </a:solidFill>
                <a:effectLst/>
                <a:latin typeface="Arial Unicode MS"/>
                <a:ea typeface="JetBrains Mono"/>
              </a:rPr>
              <a:t>String </a:t>
            </a:r>
            <a:r>
              <a:rPr kumimoji="0" lang="ko-KR" altLang="ko-KR" sz="1200" b="0" i="0" u="none" strike="noStrike" cap="none" normalizeH="0" baseline="0">
                <a:ln>
                  <a:noFill/>
                </a:ln>
                <a:solidFill>
                  <a:srgbClr val="56A8F5"/>
                </a:solidFill>
                <a:effectLst/>
                <a:latin typeface="Arial Unicode MS"/>
                <a:ea typeface="JetBrains Mono"/>
              </a:rPr>
              <a:t>handleNoContentType</a:t>
            </a: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return </a:t>
            </a:r>
            <a:r>
              <a:rPr kumimoji="0" lang="ko-KR" altLang="ko-KR" sz="1200" b="0" i="0" u="none" strike="noStrike" cap="none" normalizeH="0" baseline="0">
                <a:ln>
                  <a:noFill/>
                </a:ln>
                <a:solidFill>
                  <a:srgbClr val="6AAB73"/>
                </a:solidFill>
                <a:effectLst/>
                <a:latin typeface="Arial Unicode MS"/>
                <a:ea typeface="JetBrains Mono"/>
              </a:rPr>
              <a:t>"</a:t>
            </a:r>
            <a:r>
              <a:rPr kumimoji="0" lang="en-US" altLang="ko-KR" sz="1200" b="0" i="0" u="none" strike="noStrike" cap="none" normalizeH="0" baseline="0">
                <a:ln>
                  <a:noFill/>
                </a:ln>
                <a:solidFill>
                  <a:srgbClr val="6AAB73"/>
                </a:solidFill>
                <a:effectLst/>
                <a:latin typeface="Arial Unicode MS"/>
                <a:ea typeface="JetBrains Mono"/>
              </a:rPr>
              <a:t>My-Header</a:t>
            </a:r>
            <a:r>
              <a:rPr kumimoji="0" lang="ko-KR" altLang="ko-KR" sz="1200" b="0" i="0" u="none" strike="noStrike" cap="none" normalizeH="0" baseline="0">
                <a:ln>
                  <a:noFill/>
                </a:ln>
                <a:solidFill>
                  <a:srgbClr val="6AAB73"/>
                </a:solidFill>
                <a:effectLst/>
                <a:latin typeface="Arial Unicode MS"/>
                <a:ea typeface="JetBrains Mono"/>
              </a:rPr>
              <a:t>"</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74815144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직사각형 73">
            <a:extLst>
              <a:ext uri="{FF2B5EF4-FFF2-40B4-BE49-F238E27FC236}">
                <a16:creationId xmlns:a16="http://schemas.microsoft.com/office/drawing/2014/main" id="{42A0B23B-7003-43B2-A559-7C4A6F001EFB}"/>
              </a:ext>
            </a:extLst>
          </p:cNvPr>
          <p:cNvSpPr/>
          <p:nvPr/>
        </p:nvSpPr>
        <p:spPr>
          <a:xfrm>
            <a:off x="253620" y="221080"/>
            <a:ext cx="3485698"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rPr>
              <a:t>produces </a:t>
            </a:r>
            <a:r>
              <a:rPr lang="ko-KR" altLang="en-US" b="1">
                <a:solidFill>
                  <a:schemeClr val="accent1">
                    <a:lumMod val="75000"/>
                  </a:schemeClr>
                </a:solidFill>
              </a:rPr>
              <a:t>와 </a:t>
            </a:r>
            <a:r>
              <a:rPr lang="en-US" altLang="ko-KR" b="1">
                <a:solidFill>
                  <a:schemeClr val="accent1">
                    <a:lumMod val="75000"/>
                  </a:schemeClr>
                </a:solidFill>
              </a:rPr>
              <a:t>consume</a:t>
            </a:r>
            <a:r>
              <a:rPr lang="ko-KR" altLang="en-US" b="1">
                <a:solidFill>
                  <a:schemeClr val="accent1">
                    <a:lumMod val="75000"/>
                  </a:schemeClr>
                </a:solidFill>
              </a:rPr>
              <a:t> 설정</a:t>
            </a:r>
            <a:endParaRPr lang="ko-KR" altLang="en-US" b="1">
              <a:solidFill>
                <a:schemeClr val="accent1">
                  <a:lumMod val="75000"/>
                </a:schemeClr>
              </a:solidFill>
              <a:latin typeface="+mn-ea"/>
            </a:endParaRPr>
          </a:p>
        </p:txBody>
      </p:sp>
      <p:sp>
        <p:nvSpPr>
          <p:cNvPr id="6" name="TextBox 5">
            <a:extLst>
              <a:ext uri="{FF2B5EF4-FFF2-40B4-BE49-F238E27FC236}">
                <a16:creationId xmlns:a16="http://schemas.microsoft.com/office/drawing/2014/main" id="{E2402DCB-F24C-7681-9544-C32983B31A00}"/>
              </a:ext>
            </a:extLst>
          </p:cNvPr>
          <p:cNvSpPr txBox="1"/>
          <p:nvPr/>
        </p:nvSpPr>
        <p:spPr>
          <a:xfrm>
            <a:off x="815663" y="3941470"/>
            <a:ext cx="2125980" cy="369332"/>
          </a:xfrm>
          <a:prstGeom prst="rect">
            <a:avLst/>
          </a:prstGeom>
          <a:noFill/>
        </p:spPr>
        <p:txBody>
          <a:bodyPr wrap="square">
            <a:spAutoFit/>
          </a:bodyPr>
          <a:lstStyle/>
          <a:p>
            <a:pPr marL="285750" indent="-285750">
              <a:buFont typeface="Arial" panose="020B0604020202020204" pitchFamily="34" charset="0"/>
              <a:buChar char="•"/>
            </a:pPr>
            <a:r>
              <a:rPr lang="en-US" altLang="ko-KR"/>
              <a:t>produces</a:t>
            </a:r>
            <a:endParaRPr lang="ko-KR" altLang="en-US"/>
          </a:p>
        </p:txBody>
      </p:sp>
      <p:sp>
        <p:nvSpPr>
          <p:cNvPr id="10" name="TextBox 9">
            <a:extLst>
              <a:ext uri="{FF2B5EF4-FFF2-40B4-BE49-F238E27FC236}">
                <a16:creationId xmlns:a16="http://schemas.microsoft.com/office/drawing/2014/main" id="{C59DCCEA-1050-D0B6-6012-DB69A638843B}"/>
              </a:ext>
            </a:extLst>
          </p:cNvPr>
          <p:cNvSpPr txBox="1"/>
          <p:nvPr/>
        </p:nvSpPr>
        <p:spPr>
          <a:xfrm>
            <a:off x="843534" y="4340509"/>
            <a:ext cx="8523050" cy="1358064"/>
          </a:xfrm>
          <a:prstGeom prst="rect">
            <a:avLst/>
          </a:prstGeom>
          <a:solidFill>
            <a:schemeClr val="tx1"/>
          </a:solidFill>
        </p:spPr>
        <p:txBody>
          <a:bodyPr wrap="square">
            <a:spAutoFit/>
          </a:bodyPr>
          <a:lstStyle/>
          <a:p>
            <a:pPr>
              <a:lnSpc>
                <a:spcPct val="150000"/>
              </a:lnSpc>
            </a:pPr>
            <a:r>
              <a:rPr lang="en-US" altLang="ko-KR" sz="1400">
                <a:solidFill>
                  <a:srgbClr val="B3AE60"/>
                </a:solidFill>
                <a:effectLst/>
                <a:highlight>
                  <a:srgbClr val="1E1F22"/>
                </a:highlight>
              </a:rPr>
              <a:t>@RequestMapping</a:t>
            </a:r>
            <a:r>
              <a:rPr lang="en-US" altLang="ko-KR" sz="1400">
                <a:solidFill>
                  <a:srgbClr val="E8BA36"/>
                </a:solidFill>
                <a:effectLst/>
                <a:highlight>
                  <a:srgbClr val="1E1F22"/>
                </a:highlight>
              </a:rPr>
              <a:t>(</a:t>
            </a:r>
            <a:r>
              <a:rPr lang="en-US" altLang="ko-KR" sz="1400">
                <a:solidFill>
                  <a:srgbClr val="BCBEC4"/>
                </a:solidFill>
                <a:effectLst/>
                <a:highlight>
                  <a:srgbClr val="1E1F22"/>
                </a:highlight>
              </a:rPr>
              <a:t>value = </a:t>
            </a:r>
            <a:r>
              <a:rPr lang="en-US" altLang="ko-KR" sz="1400">
                <a:solidFill>
                  <a:srgbClr val="6AAB73"/>
                </a:solidFill>
                <a:effectLst/>
                <a:highlight>
                  <a:srgbClr val="1E1F22"/>
                </a:highlight>
              </a:rPr>
              <a:t>"/report"</a:t>
            </a:r>
            <a:r>
              <a:rPr lang="en-US" altLang="ko-KR" sz="1400">
                <a:solidFill>
                  <a:srgbClr val="BCBEC4"/>
                </a:solidFill>
                <a:effectLst/>
                <a:highlight>
                  <a:srgbClr val="1E1F22"/>
                </a:highlight>
              </a:rPr>
              <a:t>, method = RequestMethod.GET, produces = </a:t>
            </a:r>
            <a:r>
              <a:rPr lang="en-US" altLang="ko-KR" sz="1400">
                <a:solidFill>
                  <a:srgbClr val="6AAB73"/>
                </a:solidFill>
                <a:effectLst/>
                <a:highlight>
                  <a:srgbClr val="1E1F22"/>
                </a:highlight>
              </a:rPr>
              <a:t>"application/json"</a:t>
            </a:r>
            <a:r>
              <a:rPr lang="en-US" altLang="ko-KR" sz="1400">
                <a:solidFill>
                  <a:srgbClr val="E8BA36"/>
                </a:solidFill>
                <a:effectLst/>
                <a:highlight>
                  <a:srgbClr val="1E1F22"/>
                </a:highlight>
              </a:rPr>
              <a:t>)</a:t>
            </a:r>
            <a:br>
              <a:rPr lang="en-US" altLang="ko-KR" sz="1400">
                <a:solidFill>
                  <a:srgbClr val="E8BA36"/>
                </a:solidFill>
                <a:effectLst/>
                <a:highlight>
                  <a:srgbClr val="1E1F22"/>
                </a:highlight>
              </a:rPr>
            </a:br>
            <a:r>
              <a:rPr lang="en-US" altLang="ko-KR" sz="1400">
                <a:solidFill>
                  <a:srgbClr val="CF8E6D"/>
                </a:solidFill>
                <a:effectLst/>
                <a:highlight>
                  <a:srgbClr val="1E1F22"/>
                </a:highlight>
              </a:rPr>
              <a:t>public </a:t>
            </a:r>
            <a:r>
              <a:rPr lang="en-US" altLang="ko-KR" sz="1400">
                <a:solidFill>
                  <a:srgbClr val="BCBEC4"/>
                </a:solidFill>
                <a:effectLst/>
                <a:highlight>
                  <a:srgbClr val="1E1F22"/>
                </a:highlight>
              </a:rPr>
              <a:t>Report </a:t>
            </a:r>
            <a:r>
              <a:rPr lang="en-US" altLang="ko-KR" sz="1400">
                <a:solidFill>
                  <a:srgbClr val="56A8F5"/>
                </a:solidFill>
                <a:effectLst/>
                <a:highlight>
                  <a:srgbClr val="1E1F22"/>
                </a:highlight>
              </a:rPr>
              <a:t>getReport</a:t>
            </a:r>
            <a:r>
              <a:rPr lang="en-US" altLang="ko-KR" sz="1400">
                <a:solidFill>
                  <a:srgbClr val="E8BA36"/>
                </a:solidFill>
                <a:effectLst/>
                <a:highlight>
                  <a:srgbClr val="1E1F22"/>
                </a:highlight>
              </a:rPr>
              <a:t>() {</a:t>
            </a:r>
            <a:br>
              <a:rPr lang="en-US" altLang="ko-KR" sz="1400">
                <a:solidFill>
                  <a:srgbClr val="E8BA36"/>
                </a:solidFill>
                <a:effectLst/>
                <a:highlight>
                  <a:srgbClr val="1E1F22"/>
                </a:highlight>
              </a:rPr>
            </a:br>
            <a:r>
              <a:rPr lang="en-US" altLang="ko-KR" sz="1400">
                <a:solidFill>
                  <a:srgbClr val="E8BA36"/>
                </a:solidFill>
                <a:effectLst/>
                <a:highlight>
                  <a:srgbClr val="1E1F22"/>
                </a:highlight>
              </a:rPr>
              <a:t>    </a:t>
            </a:r>
            <a:r>
              <a:rPr lang="en-US" altLang="ko-KR" sz="1400">
                <a:solidFill>
                  <a:srgbClr val="CF8E6D"/>
                </a:solidFill>
                <a:effectLst/>
                <a:highlight>
                  <a:srgbClr val="1E1F22"/>
                </a:highlight>
              </a:rPr>
              <a:t>return new </a:t>
            </a:r>
            <a:r>
              <a:rPr lang="en-US" altLang="ko-KR" sz="1400">
                <a:solidFill>
                  <a:srgbClr val="BCBEC4"/>
                </a:solidFill>
                <a:effectLst/>
                <a:highlight>
                  <a:srgbClr val="1E1F22"/>
                </a:highlight>
              </a:rPr>
              <a:t>Report</a:t>
            </a:r>
            <a:r>
              <a:rPr lang="en-US" altLang="ko-KR" sz="1400">
                <a:solidFill>
                  <a:srgbClr val="E8BA36"/>
                </a:solidFill>
                <a:effectLst/>
                <a:highlight>
                  <a:srgbClr val="1E1F22"/>
                </a:highlight>
              </a:rPr>
              <a:t>(</a:t>
            </a:r>
            <a:r>
              <a:rPr lang="en-US" altLang="ko-KR" sz="1400">
                <a:solidFill>
                  <a:srgbClr val="6AAB73"/>
                </a:solidFill>
                <a:effectLst/>
                <a:highlight>
                  <a:srgbClr val="1E1F22"/>
                </a:highlight>
              </a:rPr>
              <a:t>"title"</a:t>
            </a:r>
            <a:r>
              <a:rPr lang="en-US" altLang="ko-KR" sz="1400">
                <a:solidFill>
                  <a:srgbClr val="E8BA36"/>
                </a:solidFill>
                <a:effectLst/>
                <a:highlight>
                  <a:srgbClr val="1E1F22"/>
                </a:highlight>
              </a:rPr>
              <a:t>)</a:t>
            </a:r>
            <a:r>
              <a:rPr lang="en-US" altLang="ko-KR" sz="1400">
                <a:solidFill>
                  <a:srgbClr val="BCBEC4"/>
                </a:solidFill>
                <a:effectLst/>
                <a:highlight>
                  <a:srgbClr val="1E1F22"/>
                </a:highlight>
              </a:rPr>
              <a:t>;</a:t>
            </a:r>
            <a:br>
              <a:rPr lang="en-US" altLang="ko-KR" sz="1400">
                <a:solidFill>
                  <a:srgbClr val="BCBEC4"/>
                </a:solidFill>
                <a:effectLst/>
                <a:highlight>
                  <a:srgbClr val="1E1F22"/>
                </a:highlight>
              </a:rPr>
            </a:br>
            <a:r>
              <a:rPr lang="en-US" altLang="ko-KR" sz="1400">
                <a:solidFill>
                  <a:srgbClr val="E8BA36"/>
                </a:solidFill>
                <a:effectLst/>
                <a:highlight>
                  <a:srgbClr val="1E1F22"/>
                </a:highlight>
              </a:rPr>
              <a:t>}</a:t>
            </a:r>
            <a:endParaRPr lang="en-US" altLang="ko-KR" sz="1400">
              <a:solidFill>
                <a:srgbClr val="BCBEC4"/>
              </a:solidFill>
              <a:effectLst/>
              <a:highlight>
                <a:srgbClr val="1E1F22"/>
              </a:highlight>
            </a:endParaRPr>
          </a:p>
        </p:txBody>
      </p:sp>
      <p:sp>
        <p:nvSpPr>
          <p:cNvPr id="12" name="TextBox 11">
            <a:extLst>
              <a:ext uri="{FF2B5EF4-FFF2-40B4-BE49-F238E27FC236}">
                <a16:creationId xmlns:a16="http://schemas.microsoft.com/office/drawing/2014/main" id="{0DBD5193-E2E5-2DDE-33A8-AFCBA51BBDC4}"/>
              </a:ext>
            </a:extLst>
          </p:cNvPr>
          <p:cNvSpPr txBox="1"/>
          <p:nvPr/>
        </p:nvSpPr>
        <p:spPr>
          <a:xfrm>
            <a:off x="843534" y="5728280"/>
            <a:ext cx="10640608" cy="887615"/>
          </a:xfrm>
          <a:prstGeom prst="rect">
            <a:avLst/>
          </a:prstGeom>
          <a:noFill/>
        </p:spPr>
        <p:txBody>
          <a:bodyPr wrap="square">
            <a:spAutoFit/>
          </a:bodyPr>
          <a:lstStyle/>
          <a:p>
            <a:pPr marL="171450" indent="-171450">
              <a:lnSpc>
                <a:spcPct val="150000"/>
              </a:lnSpc>
              <a:buFont typeface="Arial" panose="020B0604020202020204" pitchFamily="34" charset="0"/>
              <a:buChar char="•"/>
            </a:pPr>
            <a:r>
              <a:rPr lang="ko-KR" altLang="en-US" sz="1200"/>
              <a:t>클라이언트가 서버에 요청을 보낼 때</a:t>
            </a:r>
            <a:r>
              <a:rPr lang="en-US" altLang="ko-KR" sz="1200"/>
              <a:t> </a:t>
            </a:r>
            <a:r>
              <a:rPr lang="ko-KR" altLang="en-US" sz="1200"/>
              <a:t>서버가 어떤 형식의 데이터를 반환할지를 지정한다</a:t>
            </a:r>
            <a:endParaRPr lang="en-US" altLang="ko-KR" sz="1200"/>
          </a:p>
          <a:p>
            <a:pPr marL="171450" indent="-171450">
              <a:lnSpc>
                <a:spcPct val="150000"/>
              </a:lnSpc>
              <a:buFont typeface="Arial" panose="020B0604020202020204" pitchFamily="34" charset="0"/>
              <a:buChar char="•"/>
            </a:pPr>
            <a:r>
              <a:rPr lang="ko-KR" altLang="en-US" sz="1200"/>
              <a:t>클라이언트가 </a:t>
            </a:r>
            <a:r>
              <a:rPr lang="en-US" altLang="ko-KR" sz="1200"/>
              <a:t>Accept: application/json </a:t>
            </a:r>
            <a:r>
              <a:rPr lang="ko-KR" altLang="en-US" sz="1200"/>
              <a:t>헤더를 지정하고 스프링에서 </a:t>
            </a:r>
            <a:r>
              <a:rPr lang="en-US" altLang="ko-KR" sz="1200"/>
              <a:t>produces = "application/json“ </a:t>
            </a:r>
            <a:r>
              <a:rPr lang="ko-KR" altLang="en-US" sz="1200"/>
              <a:t>으로 설정하면</a:t>
            </a:r>
            <a:r>
              <a:rPr lang="en-US" altLang="ko-KR" sz="1200"/>
              <a:t> </a:t>
            </a:r>
            <a:r>
              <a:rPr lang="ko-KR" altLang="en-US" sz="1200"/>
              <a:t>해당 메서드는 </a:t>
            </a:r>
            <a:r>
              <a:rPr lang="en-US" altLang="ko-KR" sz="1200"/>
              <a:t>JSON </a:t>
            </a:r>
            <a:r>
              <a:rPr lang="ko-KR" altLang="en-US" sz="1200"/>
              <a:t>형식의 응답을 반환한다</a:t>
            </a:r>
          </a:p>
        </p:txBody>
      </p:sp>
      <p:sp>
        <p:nvSpPr>
          <p:cNvPr id="13" name="TextBox 12">
            <a:extLst>
              <a:ext uri="{FF2B5EF4-FFF2-40B4-BE49-F238E27FC236}">
                <a16:creationId xmlns:a16="http://schemas.microsoft.com/office/drawing/2014/main" id="{63604C7C-3C72-384B-19ED-6E6D7BAA105C}"/>
              </a:ext>
            </a:extLst>
          </p:cNvPr>
          <p:cNvSpPr txBox="1"/>
          <p:nvPr/>
        </p:nvSpPr>
        <p:spPr>
          <a:xfrm>
            <a:off x="815663" y="1297001"/>
            <a:ext cx="8550921" cy="1358064"/>
          </a:xfrm>
          <a:prstGeom prst="rect">
            <a:avLst/>
          </a:prstGeom>
          <a:solidFill>
            <a:schemeClr val="tx1"/>
          </a:solidFill>
        </p:spPr>
        <p:txBody>
          <a:bodyPr wrap="square">
            <a:spAutoFit/>
          </a:bodyPr>
          <a:lstStyle/>
          <a:p>
            <a:pPr>
              <a:lnSpc>
                <a:spcPct val="150000"/>
              </a:lnSpc>
            </a:pPr>
            <a:r>
              <a:rPr lang="en-US" altLang="ko-KR" sz="1400">
                <a:solidFill>
                  <a:srgbClr val="B3AE60"/>
                </a:solidFill>
                <a:effectLst/>
                <a:highlight>
                  <a:srgbClr val="1E1F22"/>
                </a:highlight>
              </a:rPr>
              <a:t>@RequestMapping</a:t>
            </a:r>
            <a:r>
              <a:rPr lang="en-US" altLang="ko-KR" sz="1400">
                <a:solidFill>
                  <a:srgbClr val="E8BA36"/>
                </a:solidFill>
                <a:effectLst/>
                <a:highlight>
                  <a:srgbClr val="1E1F22"/>
                </a:highlight>
              </a:rPr>
              <a:t>(</a:t>
            </a:r>
            <a:r>
              <a:rPr lang="en-US" altLang="ko-KR" sz="1400">
                <a:solidFill>
                  <a:srgbClr val="BCBEC4"/>
                </a:solidFill>
                <a:effectLst/>
                <a:highlight>
                  <a:srgbClr val="1E1F22"/>
                </a:highlight>
              </a:rPr>
              <a:t>value = </a:t>
            </a:r>
            <a:r>
              <a:rPr lang="en-US" altLang="ko-KR" sz="1400">
                <a:solidFill>
                  <a:srgbClr val="6AAB73"/>
                </a:solidFill>
                <a:effectLst/>
                <a:highlight>
                  <a:srgbClr val="1E1F22"/>
                </a:highlight>
              </a:rPr>
              <a:t>"/report"</a:t>
            </a:r>
            <a:r>
              <a:rPr lang="en-US" altLang="ko-KR" sz="1400">
                <a:solidFill>
                  <a:srgbClr val="BCBEC4"/>
                </a:solidFill>
                <a:effectLst/>
                <a:highlight>
                  <a:srgbClr val="1E1F22"/>
                </a:highlight>
              </a:rPr>
              <a:t>, method = RequestMethod.POST, consumes = </a:t>
            </a:r>
            <a:r>
              <a:rPr lang="en-US" altLang="ko-KR" sz="1400">
                <a:solidFill>
                  <a:srgbClr val="6AAB73"/>
                </a:solidFill>
                <a:effectLst/>
                <a:highlight>
                  <a:srgbClr val="1E1F22"/>
                </a:highlight>
              </a:rPr>
              <a:t>"application/json"</a:t>
            </a:r>
            <a:r>
              <a:rPr lang="en-US" altLang="ko-KR" sz="1400">
                <a:solidFill>
                  <a:srgbClr val="E8BA36"/>
                </a:solidFill>
                <a:effectLst/>
                <a:highlight>
                  <a:srgbClr val="1E1F22"/>
                </a:highlight>
              </a:rPr>
              <a:t>)</a:t>
            </a:r>
            <a:br>
              <a:rPr lang="en-US" altLang="ko-KR" sz="1400">
                <a:solidFill>
                  <a:srgbClr val="E8BA36"/>
                </a:solidFill>
                <a:effectLst/>
                <a:highlight>
                  <a:srgbClr val="1E1F22"/>
                </a:highlight>
              </a:rPr>
            </a:br>
            <a:r>
              <a:rPr lang="en-US" altLang="ko-KR" sz="1400">
                <a:solidFill>
                  <a:srgbClr val="CF8E6D"/>
                </a:solidFill>
                <a:effectLst/>
                <a:highlight>
                  <a:srgbClr val="1E1F22"/>
                </a:highlight>
              </a:rPr>
              <a:t>public void </a:t>
            </a:r>
            <a:r>
              <a:rPr lang="en-US" altLang="ko-KR" sz="1400">
                <a:solidFill>
                  <a:srgbClr val="56A8F5"/>
                </a:solidFill>
                <a:effectLst/>
                <a:highlight>
                  <a:srgbClr val="1E1F22"/>
                </a:highlight>
              </a:rPr>
              <a:t>saveReport</a:t>
            </a:r>
            <a:r>
              <a:rPr lang="en-US" altLang="ko-KR" sz="1400">
                <a:solidFill>
                  <a:srgbClr val="E8BA36"/>
                </a:solidFill>
                <a:effectLst/>
                <a:highlight>
                  <a:srgbClr val="1E1F22"/>
                </a:highlight>
              </a:rPr>
              <a:t>(</a:t>
            </a:r>
            <a:r>
              <a:rPr lang="en-US" altLang="ko-KR" sz="1400">
                <a:solidFill>
                  <a:srgbClr val="B3AE60"/>
                </a:solidFill>
                <a:effectLst/>
                <a:highlight>
                  <a:srgbClr val="1E1F22"/>
                </a:highlight>
              </a:rPr>
              <a:t>@RequestBody </a:t>
            </a:r>
            <a:r>
              <a:rPr lang="en-US" altLang="ko-KR" sz="1400">
                <a:solidFill>
                  <a:srgbClr val="BCBEC4"/>
                </a:solidFill>
                <a:effectLst/>
                <a:highlight>
                  <a:srgbClr val="1E1F22"/>
                </a:highlight>
              </a:rPr>
              <a:t>Report report</a:t>
            </a:r>
            <a:r>
              <a:rPr lang="en-US" altLang="ko-KR" sz="1400">
                <a:solidFill>
                  <a:srgbClr val="E8BA36"/>
                </a:solidFill>
                <a:effectLst/>
                <a:highlight>
                  <a:srgbClr val="1E1F22"/>
                </a:highlight>
              </a:rPr>
              <a:t>) {</a:t>
            </a:r>
            <a:br>
              <a:rPr lang="en-US" altLang="ko-KR" sz="1400">
                <a:solidFill>
                  <a:srgbClr val="E8BA36"/>
                </a:solidFill>
                <a:effectLst/>
                <a:highlight>
                  <a:srgbClr val="1E1F22"/>
                </a:highlight>
              </a:rPr>
            </a:br>
            <a:r>
              <a:rPr lang="en-US" altLang="ko-KR" sz="1400">
                <a:solidFill>
                  <a:srgbClr val="E8BA36"/>
                </a:solidFill>
                <a:effectLst/>
                <a:highlight>
                  <a:srgbClr val="1E1F22"/>
                </a:highlight>
              </a:rPr>
              <a:t>    </a:t>
            </a:r>
            <a:r>
              <a:rPr lang="en-US" altLang="ko-KR" sz="1200">
                <a:solidFill>
                  <a:srgbClr val="7A7E85"/>
                </a:solidFill>
                <a:effectLst/>
                <a:highlight>
                  <a:srgbClr val="1E1F22"/>
                </a:highlight>
              </a:rPr>
              <a:t>// JSON </a:t>
            </a:r>
            <a:r>
              <a:rPr lang="ko-KR" altLang="en-US" sz="1200">
                <a:solidFill>
                  <a:srgbClr val="7A7E85"/>
                </a:solidFill>
                <a:effectLst/>
                <a:highlight>
                  <a:srgbClr val="1E1F22"/>
                </a:highlight>
                <a:latin typeface="Menlo-Regular" panose="020B0609030804020204" pitchFamily="49" charset="0"/>
              </a:rPr>
              <a:t>형식의</a:t>
            </a:r>
            <a:r>
              <a:rPr lang="ko-KR" altLang="en-US" sz="1200">
                <a:solidFill>
                  <a:srgbClr val="7A7E85"/>
                </a:solidFill>
                <a:effectLst/>
                <a:highlight>
                  <a:srgbClr val="1E1F22"/>
                </a:highlight>
              </a:rPr>
              <a:t> </a:t>
            </a:r>
            <a:r>
              <a:rPr lang="en-US" altLang="ko-KR" sz="1200">
                <a:solidFill>
                  <a:srgbClr val="7A7E85"/>
                </a:solidFill>
                <a:effectLst/>
                <a:highlight>
                  <a:srgbClr val="1E1F22"/>
                </a:highlight>
              </a:rPr>
              <a:t>Report </a:t>
            </a:r>
            <a:r>
              <a:rPr lang="ko-KR" altLang="en-US" sz="1200">
                <a:solidFill>
                  <a:srgbClr val="7A7E85"/>
                </a:solidFill>
                <a:effectLst/>
                <a:highlight>
                  <a:srgbClr val="1E1F22"/>
                </a:highlight>
                <a:latin typeface="Menlo-Regular" panose="020B0609030804020204" pitchFamily="49" charset="0"/>
              </a:rPr>
              <a:t>데이터를 처리하는 로직</a:t>
            </a:r>
            <a:br>
              <a:rPr lang="ko-KR" altLang="en-US" sz="1200">
                <a:solidFill>
                  <a:srgbClr val="7A7E85"/>
                </a:solidFill>
                <a:effectLst/>
                <a:highlight>
                  <a:srgbClr val="1E1F22"/>
                </a:highlight>
                <a:latin typeface="Menlo-Regular" panose="020B0609030804020204" pitchFamily="49" charset="0"/>
              </a:rPr>
            </a:br>
            <a:r>
              <a:rPr lang="en-US" altLang="ko-KR" sz="1400">
                <a:solidFill>
                  <a:srgbClr val="E8BA36"/>
                </a:solidFill>
                <a:effectLst/>
                <a:highlight>
                  <a:srgbClr val="1E1F22"/>
                </a:highlight>
              </a:rPr>
              <a:t>}</a:t>
            </a:r>
            <a:endParaRPr lang="ko-KR" altLang="en-US" sz="1400">
              <a:solidFill>
                <a:srgbClr val="BCBEC4"/>
              </a:solidFill>
              <a:effectLst/>
              <a:highlight>
                <a:srgbClr val="1E1F22"/>
              </a:highlight>
            </a:endParaRPr>
          </a:p>
        </p:txBody>
      </p:sp>
      <p:sp>
        <p:nvSpPr>
          <p:cNvPr id="14" name="TextBox 13">
            <a:extLst>
              <a:ext uri="{FF2B5EF4-FFF2-40B4-BE49-F238E27FC236}">
                <a16:creationId xmlns:a16="http://schemas.microsoft.com/office/drawing/2014/main" id="{8357CF3E-4CBD-F9E7-4E1F-F78E0314CA8D}"/>
              </a:ext>
            </a:extLst>
          </p:cNvPr>
          <p:cNvSpPr txBox="1"/>
          <p:nvPr/>
        </p:nvSpPr>
        <p:spPr>
          <a:xfrm>
            <a:off x="729673" y="839390"/>
            <a:ext cx="2125980" cy="369332"/>
          </a:xfrm>
          <a:prstGeom prst="rect">
            <a:avLst/>
          </a:prstGeom>
          <a:noFill/>
        </p:spPr>
        <p:txBody>
          <a:bodyPr wrap="square">
            <a:spAutoFit/>
          </a:bodyPr>
          <a:lstStyle/>
          <a:p>
            <a:pPr marL="285750" indent="-285750">
              <a:buFont typeface="Arial" panose="020B0604020202020204" pitchFamily="34" charset="0"/>
              <a:buChar char="•"/>
            </a:pPr>
            <a:r>
              <a:rPr lang="en-US" altLang="ko-KR"/>
              <a:t>consumes</a:t>
            </a:r>
            <a:endParaRPr lang="ko-KR" altLang="en-US"/>
          </a:p>
        </p:txBody>
      </p:sp>
      <p:sp>
        <p:nvSpPr>
          <p:cNvPr id="15" name="TextBox 14">
            <a:extLst>
              <a:ext uri="{FF2B5EF4-FFF2-40B4-BE49-F238E27FC236}">
                <a16:creationId xmlns:a16="http://schemas.microsoft.com/office/drawing/2014/main" id="{38A69379-BB31-F498-3A1F-25B7D195FB51}"/>
              </a:ext>
            </a:extLst>
          </p:cNvPr>
          <p:cNvSpPr txBox="1"/>
          <p:nvPr/>
        </p:nvSpPr>
        <p:spPr>
          <a:xfrm>
            <a:off x="843533" y="2769290"/>
            <a:ext cx="10369899" cy="887615"/>
          </a:xfrm>
          <a:prstGeom prst="rect">
            <a:avLst/>
          </a:prstGeom>
          <a:noFill/>
        </p:spPr>
        <p:txBody>
          <a:bodyPr wrap="square">
            <a:spAutoFit/>
          </a:bodyPr>
          <a:lstStyle/>
          <a:p>
            <a:pPr marL="171450" indent="-171450">
              <a:lnSpc>
                <a:spcPct val="150000"/>
              </a:lnSpc>
              <a:buFont typeface="Arial" panose="020B0604020202020204" pitchFamily="34" charset="0"/>
              <a:buChar char="•"/>
            </a:pPr>
            <a:r>
              <a:rPr lang="ko-KR" altLang="en-US" sz="1200"/>
              <a:t>클라이언트가 서버로 전송하는 데이터의 형식을 제한한다</a:t>
            </a:r>
            <a:endParaRPr lang="en-US" altLang="ko-KR" sz="1200"/>
          </a:p>
          <a:p>
            <a:pPr marL="171450" indent="-171450">
              <a:lnSpc>
                <a:spcPct val="150000"/>
              </a:lnSpc>
              <a:buFont typeface="Arial" panose="020B0604020202020204" pitchFamily="34" charset="0"/>
              <a:buChar char="•"/>
            </a:pPr>
            <a:r>
              <a:rPr lang="ko-KR" altLang="en-US" sz="1200"/>
              <a:t>클라이언트에서 </a:t>
            </a:r>
            <a:r>
              <a:rPr lang="en-US" altLang="ko-KR" sz="1200"/>
              <a:t>Content-Type: application/json </a:t>
            </a:r>
            <a:r>
              <a:rPr lang="ko-KR" altLang="en-US" sz="1200"/>
              <a:t>헤더를 지정하고 스프링에서 </a:t>
            </a:r>
            <a:r>
              <a:rPr lang="en-US" altLang="ko-KR" sz="1200"/>
              <a:t>consumes = "application/json“ </a:t>
            </a:r>
            <a:r>
              <a:rPr lang="ko-KR" altLang="en-US" sz="1200"/>
              <a:t>으로 설정하면</a:t>
            </a:r>
            <a:r>
              <a:rPr lang="en-US" altLang="ko-KR" sz="1200"/>
              <a:t> </a:t>
            </a:r>
            <a:r>
              <a:rPr lang="ko-KR" altLang="en-US" sz="1200"/>
              <a:t>해당 메서드는 </a:t>
            </a:r>
            <a:r>
              <a:rPr lang="en-US" altLang="ko-KR" sz="1200"/>
              <a:t>JSON </a:t>
            </a:r>
            <a:r>
              <a:rPr lang="ko-KR" altLang="en-US" sz="1200"/>
              <a:t>형식의 데이터를 처리할 수 있다</a:t>
            </a:r>
          </a:p>
        </p:txBody>
      </p:sp>
      <p:sp>
        <p:nvSpPr>
          <p:cNvPr id="4" name="Rectangle 1">
            <a:extLst>
              <a:ext uri="{FF2B5EF4-FFF2-40B4-BE49-F238E27FC236}">
                <a16:creationId xmlns:a16="http://schemas.microsoft.com/office/drawing/2014/main" id="{BCFDDA7D-6D7F-A25D-2FE9-A69AA3EC7C2A}"/>
              </a:ext>
            </a:extLst>
          </p:cNvPr>
          <p:cNvSpPr>
            <a:spLocks noChangeArrowheads="1"/>
          </p:cNvSpPr>
          <p:nvPr/>
        </p:nvSpPr>
        <p:spPr bwMode="auto">
          <a:xfrm>
            <a:off x="6629400" y="1850429"/>
            <a:ext cx="3485698" cy="889154"/>
          </a:xfrm>
          <a:prstGeom prst="rect">
            <a:avLst/>
          </a:prstGeom>
          <a:solidFill>
            <a:srgbClr val="1E1F22"/>
          </a:solidFill>
          <a:ln w="9525">
            <a:solidFill>
              <a:srgbClr val="FFC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BCBEC4"/>
                </a:solidFill>
                <a:effectLst/>
                <a:latin typeface="Arial Unicode MS"/>
                <a:ea typeface="JetBrains Mono"/>
              </a:rPr>
              <a:t>consumes = </a:t>
            </a:r>
            <a:r>
              <a:rPr kumimoji="0" lang="ko-KR" altLang="ko-KR" sz="1200" b="0" i="0" u="none" strike="noStrike" cap="none" normalizeH="0" baseline="0">
                <a:ln>
                  <a:noFill/>
                </a:ln>
                <a:solidFill>
                  <a:srgbClr val="6AAB73"/>
                </a:solidFill>
                <a:effectLst/>
                <a:latin typeface="Arial Unicode MS"/>
                <a:ea typeface="JetBrains Mono"/>
              </a:rPr>
              <a:t>"text/plain"</a:t>
            </a:r>
            <a:br>
              <a:rPr kumimoji="0" lang="ko-KR" altLang="ko-KR" sz="1200" b="0" i="0" u="none" strike="noStrike" cap="none" normalizeH="0" baseline="0">
                <a:ln>
                  <a:noFill/>
                </a:ln>
                <a:solidFill>
                  <a:srgbClr val="6AAB73"/>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consumes = {</a:t>
            </a:r>
            <a:r>
              <a:rPr kumimoji="0" lang="ko-KR" altLang="ko-KR" sz="1200" b="0" i="0" u="none" strike="noStrike" cap="none" normalizeH="0" baseline="0">
                <a:ln>
                  <a:noFill/>
                </a:ln>
                <a:solidFill>
                  <a:srgbClr val="6AAB73"/>
                </a:solidFill>
                <a:effectLst/>
                <a:latin typeface="Arial Unicode MS"/>
                <a:ea typeface="JetBrains Mono"/>
              </a:rPr>
              <a:t>"text/plain"</a:t>
            </a: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6AAB73"/>
                </a:solidFill>
                <a:effectLst/>
                <a:latin typeface="Arial Unicode MS"/>
                <a:ea typeface="JetBrains Mono"/>
              </a:rPr>
              <a:t>"application/*"</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consumes = MediaType.TEXT_PLAIN_VALUE</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0669BDC4-30FB-4516-BC02-00EAA5BBC04F}"/>
              </a:ext>
            </a:extLst>
          </p:cNvPr>
          <p:cNvSpPr>
            <a:spLocks noChangeArrowheads="1"/>
          </p:cNvSpPr>
          <p:nvPr/>
        </p:nvSpPr>
        <p:spPr bwMode="auto">
          <a:xfrm>
            <a:off x="7369344" y="4810958"/>
            <a:ext cx="3398920" cy="1166153"/>
          </a:xfrm>
          <a:prstGeom prst="rect">
            <a:avLst/>
          </a:prstGeom>
          <a:solidFill>
            <a:srgbClr val="1E1F22"/>
          </a:solidFill>
          <a:ln w="9525">
            <a:solidFill>
              <a:srgbClr val="FFC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C77DBB"/>
                </a:solidFill>
                <a:effectLst/>
                <a:latin typeface="Arial Unicode MS"/>
                <a:ea typeface="JetBrains Mono"/>
              </a:rPr>
              <a:t>produces </a:t>
            </a: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6AAB73"/>
                </a:solidFill>
                <a:effectLst/>
                <a:latin typeface="Arial Unicode MS"/>
                <a:ea typeface="JetBrains Mono"/>
              </a:rPr>
              <a:t>"text/plain"</a:t>
            </a:r>
            <a:br>
              <a:rPr kumimoji="0" lang="ko-KR" altLang="ko-KR" sz="1200" b="0" i="0" u="none" strike="noStrike" cap="none" normalizeH="0" baseline="0">
                <a:ln>
                  <a:noFill/>
                </a:ln>
                <a:solidFill>
                  <a:srgbClr val="6AAB73"/>
                </a:solidFill>
                <a:effectLst/>
                <a:latin typeface="Arial Unicode MS"/>
                <a:ea typeface="JetBrains Mono"/>
              </a:rPr>
            </a:br>
            <a:r>
              <a:rPr kumimoji="0" lang="ko-KR" altLang="ko-KR" sz="1200" b="0" i="0" u="none" strike="noStrike" cap="none" normalizeH="0" baseline="0">
                <a:ln>
                  <a:noFill/>
                </a:ln>
                <a:solidFill>
                  <a:srgbClr val="C77DBB"/>
                </a:solidFill>
                <a:effectLst/>
                <a:latin typeface="Arial Unicode MS"/>
                <a:ea typeface="JetBrains Mono"/>
              </a:rPr>
              <a:t>produces </a:t>
            </a: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6AAB73"/>
                </a:solidFill>
                <a:effectLst/>
                <a:latin typeface="Arial Unicode MS"/>
                <a:ea typeface="JetBrains Mono"/>
              </a:rPr>
              <a:t>"text/plain"</a:t>
            </a: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6AAB73"/>
                </a:solidFill>
                <a:effectLst/>
                <a:latin typeface="Arial Unicode MS"/>
                <a:ea typeface="JetBrains Mono"/>
              </a:rPr>
              <a:t>"application/*"</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C77DBB"/>
                </a:solidFill>
                <a:effectLst/>
                <a:latin typeface="Arial Unicode MS"/>
                <a:ea typeface="JetBrains Mono"/>
              </a:rPr>
              <a:t>produces </a:t>
            </a:r>
            <a:r>
              <a:rPr kumimoji="0" lang="ko-KR" altLang="ko-KR" sz="1200" b="0" i="0" u="none" strike="noStrike" cap="none" normalizeH="0" baseline="0">
                <a:ln>
                  <a:noFill/>
                </a:ln>
                <a:solidFill>
                  <a:srgbClr val="BCBEC4"/>
                </a:solidFill>
                <a:effectLst/>
                <a:latin typeface="Arial Unicode MS"/>
                <a:ea typeface="JetBrains Mono"/>
              </a:rPr>
              <a:t>= MediaType.TEXT_PLAIN_VALUE</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C77DBB"/>
                </a:solidFill>
                <a:effectLst/>
                <a:latin typeface="Arial Unicode MS"/>
                <a:ea typeface="JetBrains Mono"/>
              </a:rPr>
              <a:t>produces </a:t>
            </a: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6AAB73"/>
                </a:solidFill>
                <a:effectLst/>
                <a:latin typeface="Arial Unicode MS"/>
                <a:ea typeface="JetBrains Mono"/>
              </a:rPr>
              <a:t>"text/plain;charset=UTF-8"</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29996944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직사각형 73">
            <a:extLst>
              <a:ext uri="{FF2B5EF4-FFF2-40B4-BE49-F238E27FC236}">
                <a16:creationId xmlns:a16="http://schemas.microsoft.com/office/drawing/2014/main" id="{42A0B23B-7003-43B2-A559-7C4A6F001EFB}"/>
              </a:ext>
            </a:extLst>
          </p:cNvPr>
          <p:cNvSpPr/>
          <p:nvPr/>
        </p:nvSpPr>
        <p:spPr>
          <a:xfrm>
            <a:off x="172940" y="237123"/>
            <a:ext cx="4905767"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rPr>
              <a:t>HTTP Content-Type / Accept </a:t>
            </a:r>
            <a:r>
              <a:rPr lang="ko-KR" altLang="en-US" b="1">
                <a:solidFill>
                  <a:schemeClr val="accent1">
                    <a:lumMod val="75000"/>
                  </a:schemeClr>
                </a:solidFill>
              </a:rPr>
              <a:t>헤더 이해</a:t>
            </a:r>
            <a:endParaRPr lang="ko-KR" altLang="en-US" b="1">
              <a:solidFill>
                <a:schemeClr val="accent1">
                  <a:lumMod val="75000"/>
                </a:schemeClr>
              </a:solidFill>
              <a:latin typeface="+mn-ea"/>
            </a:endParaRPr>
          </a:p>
        </p:txBody>
      </p:sp>
      <p:sp>
        <p:nvSpPr>
          <p:cNvPr id="11" name="TextBox 10">
            <a:extLst>
              <a:ext uri="{FF2B5EF4-FFF2-40B4-BE49-F238E27FC236}">
                <a16:creationId xmlns:a16="http://schemas.microsoft.com/office/drawing/2014/main" id="{0EA9CB14-58BE-E987-8D56-911BE70F7127}"/>
              </a:ext>
            </a:extLst>
          </p:cNvPr>
          <p:cNvSpPr txBox="1"/>
          <p:nvPr/>
        </p:nvSpPr>
        <p:spPr>
          <a:xfrm>
            <a:off x="364276" y="2066489"/>
            <a:ext cx="11571732" cy="4380879"/>
          </a:xfrm>
          <a:prstGeom prst="rect">
            <a:avLst/>
          </a:prstGeom>
          <a:noFill/>
        </p:spPr>
        <p:txBody>
          <a:bodyPr wrap="square">
            <a:spAutoFit/>
          </a:bodyPr>
          <a:lstStyle/>
          <a:p>
            <a:pPr>
              <a:lnSpc>
                <a:spcPct val="150000"/>
              </a:lnSpc>
              <a:spcBef>
                <a:spcPts val="300"/>
              </a:spcBef>
            </a:pPr>
            <a:r>
              <a:rPr lang="en-US" altLang="ko-KR" sz="1400" b="1"/>
              <a:t>1. consumes </a:t>
            </a:r>
            <a:r>
              <a:rPr lang="ko-KR" altLang="en-US" sz="1400" b="1"/>
              <a:t>속성과 </a:t>
            </a:r>
            <a:r>
              <a:rPr lang="en-US" altLang="ko-KR" sz="1400" b="1"/>
              <a:t>Content-Type </a:t>
            </a:r>
            <a:r>
              <a:rPr lang="ko-KR" altLang="en-US" sz="1400" b="1"/>
              <a:t>헤더</a:t>
            </a:r>
            <a:endParaRPr lang="en-US" altLang="ko-KR" sz="1400"/>
          </a:p>
          <a:p>
            <a:pPr marL="742950" lvl="1" indent="-285750">
              <a:lnSpc>
                <a:spcPct val="150000"/>
              </a:lnSpc>
              <a:spcBef>
                <a:spcPts val="300"/>
              </a:spcBef>
              <a:buFont typeface="Arial" panose="020B0604020202020204" pitchFamily="34" charset="0"/>
              <a:buChar char="•"/>
            </a:pPr>
            <a:r>
              <a:rPr lang="ko-KR" altLang="en-US" sz="1200" b="1"/>
              <a:t>일치할 경우</a:t>
            </a:r>
            <a:r>
              <a:rPr lang="en-US" altLang="ko-KR" sz="1200"/>
              <a:t>: </a:t>
            </a:r>
            <a:r>
              <a:rPr lang="ko-KR" altLang="en-US" sz="1200"/>
              <a:t>서버의 </a:t>
            </a:r>
            <a:r>
              <a:rPr lang="en-US" altLang="ko-KR" sz="1200"/>
              <a:t>consumes </a:t>
            </a:r>
            <a:r>
              <a:rPr lang="ko-KR" altLang="en-US" sz="1200"/>
              <a:t>속성에 정의된 미디어 타입이 클라이언트의 </a:t>
            </a:r>
            <a:r>
              <a:rPr lang="en-US" altLang="ko-KR" sz="1200"/>
              <a:t>Content-Type </a:t>
            </a:r>
            <a:r>
              <a:rPr lang="ko-KR" altLang="en-US" sz="1200"/>
              <a:t>헤더와 일치하는 경우</a:t>
            </a:r>
            <a:r>
              <a:rPr lang="en-US" altLang="ko-KR" sz="1200"/>
              <a:t> </a:t>
            </a:r>
            <a:r>
              <a:rPr lang="ko-KR" altLang="en-US" sz="1200"/>
              <a:t>서버는 해당 요청을 정상적으로 처리한다</a:t>
            </a:r>
            <a:r>
              <a:rPr lang="en-US" altLang="ko-KR" sz="1200"/>
              <a:t>. consumes </a:t>
            </a:r>
            <a:r>
              <a:rPr lang="ko-KR" altLang="en-US" sz="1200"/>
              <a:t>속성은 서버가 수락할 수 있는 요청의 미디어 타입을 지정하며</a:t>
            </a:r>
            <a:r>
              <a:rPr lang="en-US" altLang="ko-KR" sz="1200"/>
              <a:t>, </a:t>
            </a:r>
            <a:r>
              <a:rPr lang="ko-KR" altLang="en-US" sz="1200"/>
              <a:t>클라이언트는 그 형식으로 데이터를 서버에 전송해야 한다</a:t>
            </a:r>
            <a:endParaRPr lang="en-US" altLang="ko-KR" sz="1200"/>
          </a:p>
          <a:p>
            <a:pPr marL="742950" lvl="1" indent="-285750">
              <a:lnSpc>
                <a:spcPct val="150000"/>
              </a:lnSpc>
              <a:spcBef>
                <a:spcPts val="300"/>
              </a:spcBef>
              <a:buFont typeface="Arial" panose="020B0604020202020204" pitchFamily="34" charset="0"/>
              <a:buChar char="•"/>
            </a:pPr>
            <a:r>
              <a:rPr lang="ko-KR" altLang="en-US" sz="1200" b="1"/>
              <a:t>일치하지 않을 경우</a:t>
            </a:r>
            <a:r>
              <a:rPr lang="en-US" altLang="ko-KR" sz="1200"/>
              <a:t>: </a:t>
            </a:r>
            <a:r>
              <a:rPr lang="ko-KR" altLang="en-US" sz="1200"/>
              <a:t>만약 클라이언트가 전송한 요청의 </a:t>
            </a:r>
            <a:r>
              <a:rPr lang="en-US" altLang="ko-KR" sz="1200"/>
              <a:t>Content-Type </a:t>
            </a:r>
            <a:r>
              <a:rPr lang="ko-KR" altLang="en-US" sz="1200"/>
              <a:t>헤더가 서버의 </a:t>
            </a:r>
            <a:r>
              <a:rPr lang="en-US" altLang="ko-KR" sz="1200"/>
              <a:t>consumes </a:t>
            </a:r>
            <a:r>
              <a:rPr lang="ko-KR" altLang="en-US" sz="1200"/>
              <a:t>속성에 정의된 형식과 일치하지 않으면 서버는 </a:t>
            </a:r>
            <a:r>
              <a:rPr lang="en-US" altLang="ko-KR" sz="1200"/>
              <a:t>HTTP 415 (Unsupported Media Type) </a:t>
            </a:r>
            <a:r>
              <a:rPr lang="ko-KR" altLang="en-US" sz="1200"/>
              <a:t>상태 코드를 반환할 수 있으며 이 상태 코드는 서버가 클라이언트가 보낸 데이터 형식을 처리할 수 없음을 나타낸다</a:t>
            </a:r>
            <a:endParaRPr lang="en-US" altLang="ko-KR" sz="1200"/>
          </a:p>
          <a:p>
            <a:pPr marL="742950" lvl="1" indent="-285750">
              <a:lnSpc>
                <a:spcPct val="150000"/>
              </a:lnSpc>
              <a:spcBef>
                <a:spcPts val="300"/>
              </a:spcBef>
              <a:buFont typeface="Arial" panose="020B0604020202020204" pitchFamily="34" charset="0"/>
              <a:buChar char="•"/>
            </a:pPr>
            <a:r>
              <a:rPr lang="en-US" altLang="ko-KR" sz="1200" b="1"/>
              <a:t>consumes </a:t>
            </a:r>
            <a:r>
              <a:rPr lang="ko-KR" altLang="en-US" sz="1200" b="1"/>
              <a:t>속성 미지정</a:t>
            </a:r>
            <a:r>
              <a:rPr lang="en-US" altLang="ko-KR" sz="1200"/>
              <a:t>: </a:t>
            </a:r>
            <a:r>
              <a:rPr lang="ko-KR" altLang="en-US" sz="1200"/>
              <a:t>만약 서버에서 </a:t>
            </a:r>
            <a:r>
              <a:rPr lang="en-US" altLang="ko-KR" sz="1200"/>
              <a:t>consumes </a:t>
            </a:r>
            <a:r>
              <a:rPr lang="ko-KR" altLang="en-US" sz="1200"/>
              <a:t>속성을 지정하지 않았다면</a:t>
            </a:r>
            <a:r>
              <a:rPr lang="en-US" altLang="ko-KR" sz="1200"/>
              <a:t>, </a:t>
            </a:r>
            <a:r>
              <a:rPr lang="ko-KR" altLang="en-US" sz="1200"/>
              <a:t>서버는 기본적으로 요청을 처리할 수 있는 미디어 타입에 대해 특별한 제한을 두지 않지만 클라이언트의 </a:t>
            </a:r>
            <a:r>
              <a:rPr lang="en-US" altLang="ko-KR" sz="1200"/>
              <a:t>Content-Type </a:t>
            </a:r>
            <a:r>
              <a:rPr lang="ko-KR" altLang="en-US" sz="1200"/>
              <a:t>헤더와 서버의 처리 능력이 일치하지 않으면</a:t>
            </a:r>
            <a:r>
              <a:rPr lang="en-US" altLang="ko-KR" sz="1200"/>
              <a:t>, </a:t>
            </a:r>
            <a:r>
              <a:rPr lang="ko-KR" altLang="en-US" sz="1200"/>
              <a:t>요청이 처리되지 않을 수 있다</a:t>
            </a:r>
            <a:endParaRPr lang="en-US" altLang="ko-KR" sz="1200"/>
          </a:p>
          <a:p>
            <a:pPr marL="742950" lvl="1" indent="-285750">
              <a:lnSpc>
                <a:spcPct val="150000"/>
              </a:lnSpc>
              <a:spcBef>
                <a:spcPts val="300"/>
              </a:spcBef>
              <a:buFont typeface="Arial" panose="020B0604020202020204" pitchFamily="34" charset="0"/>
              <a:buChar char="•"/>
            </a:pPr>
            <a:endParaRPr lang="en-US" altLang="ko-KR" sz="1400" b="1"/>
          </a:p>
          <a:p>
            <a:pPr>
              <a:lnSpc>
                <a:spcPct val="150000"/>
              </a:lnSpc>
              <a:spcBef>
                <a:spcPts val="300"/>
              </a:spcBef>
            </a:pPr>
            <a:r>
              <a:rPr lang="en-US" altLang="ko-KR" sz="1400" b="1"/>
              <a:t>2. produces </a:t>
            </a:r>
            <a:r>
              <a:rPr lang="ko-KR" altLang="en-US" sz="1400" b="1"/>
              <a:t>속성과 </a:t>
            </a:r>
            <a:r>
              <a:rPr lang="en-US" altLang="ko-KR" sz="1400" b="1"/>
              <a:t>Accept </a:t>
            </a:r>
            <a:r>
              <a:rPr lang="ko-KR" altLang="en-US" sz="1400" b="1"/>
              <a:t>헤더</a:t>
            </a:r>
            <a:endParaRPr lang="en-US" altLang="ko-KR" sz="1400"/>
          </a:p>
          <a:p>
            <a:pPr marL="742950" lvl="1" indent="-285750">
              <a:lnSpc>
                <a:spcPct val="150000"/>
              </a:lnSpc>
              <a:spcBef>
                <a:spcPts val="300"/>
              </a:spcBef>
              <a:buFont typeface="Arial" panose="020B0604020202020204" pitchFamily="34" charset="0"/>
              <a:buChar char="•"/>
            </a:pPr>
            <a:r>
              <a:rPr lang="ko-KR" altLang="en-US" sz="1200" b="1"/>
              <a:t>일치할 경우</a:t>
            </a:r>
            <a:r>
              <a:rPr lang="en-US" altLang="ko-KR" sz="1200"/>
              <a:t>: </a:t>
            </a:r>
            <a:r>
              <a:rPr lang="ko-KR" altLang="en-US" sz="1200"/>
              <a:t>서버의 </a:t>
            </a:r>
            <a:r>
              <a:rPr lang="en-US" altLang="ko-KR" sz="1200"/>
              <a:t>produces </a:t>
            </a:r>
            <a:r>
              <a:rPr lang="ko-KR" altLang="en-US" sz="1200"/>
              <a:t>속성에 정의된 미디어 타입이 클라이언트의 </a:t>
            </a:r>
            <a:r>
              <a:rPr lang="en-US" altLang="ko-KR" sz="1200"/>
              <a:t>Accept </a:t>
            </a:r>
            <a:r>
              <a:rPr lang="ko-KR" altLang="en-US" sz="1200"/>
              <a:t>헤더와 일치하는 경우</a:t>
            </a:r>
            <a:r>
              <a:rPr lang="en-US" altLang="ko-KR" sz="1200"/>
              <a:t>, </a:t>
            </a:r>
            <a:r>
              <a:rPr lang="ko-KR" altLang="en-US" sz="1200"/>
              <a:t>서버는 해당 미디어 타입으로 응답을 생성한다</a:t>
            </a:r>
            <a:endParaRPr lang="en-US" altLang="ko-KR" sz="1200"/>
          </a:p>
          <a:p>
            <a:pPr marL="742950" lvl="1" indent="-285750">
              <a:lnSpc>
                <a:spcPct val="150000"/>
              </a:lnSpc>
              <a:spcBef>
                <a:spcPts val="300"/>
              </a:spcBef>
              <a:buFont typeface="Arial" panose="020B0604020202020204" pitchFamily="34" charset="0"/>
              <a:buChar char="•"/>
            </a:pPr>
            <a:r>
              <a:rPr lang="ko-KR" altLang="en-US" sz="1200" b="1"/>
              <a:t>일치하지 않을 경우</a:t>
            </a:r>
            <a:r>
              <a:rPr lang="en-US" altLang="ko-KR" sz="1200"/>
              <a:t>: </a:t>
            </a:r>
            <a:r>
              <a:rPr lang="ko-KR" altLang="en-US" sz="1200"/>
              <a:t>만약 </a:t>
            </a:r>
            <a:r>
              <a:rPr lang="en-US" altLang="ko-KR" sz="1200"/>
              <a:t>produces </a:t>
            </a:r>
            <a:r>
              <a:rPr lang="ko-KR" altLang="en-US" sz="1200"/>
              <a:t>속성에 정의된 미디어 타입이 클라이언트의 </a:t>
            </a:r>
            <a:r>
              <a:rPr lang="en-US" altLang="ko-KR" sz="1200"/>
              <a:t>Accept </a:t>
            </a:r>
            <a:r>
              <a:rPr lang="ko-KR" altLang="en-US" sz="1200"/>
              <a:t>헤더와 일치하지 않으면</a:t>
            </a:r>
            <a:r>
              <a:rPr lang="en-US" altLang="ko-KR" sz="1200"/>
              <a:t>, </a:t>
            </a:r>
            <a:r>
              <a:rPr lang="ko-KR" altLang="en-US" sz="1200"/>
              <a:t>서버는 </a:t>
            </a:r>
            <a:r>
              <a:rPr lang="en-US" altLang="ko-KR" sz="1200"/>
              <a:t>HTTP 406 (Not Acceptable) </a:t>
            </a:r>
            <a:r>
              <a:rPr lang="ko-KR" altLang="en-US" sz="1200"/>
              <a:t>상태 코드를 반환할 수 있으며 이 상태 코드는 서버가 클라이언트가 요청한 형식으로 응답을 생성할 수 없음을 나타낸다</a:t>
            </a:r>
            <a:endParaRPr lang="en-US" altLang="ko-KR" sz="1200"/>
          </a:p>
          <a:p>
            <a:pPr marL="742950" lvl="1" indent="-285750">
              <a:lnSpc>
                <a:spcPct val="150000"/>
              </a:lnSpc>
              <a:spcBef>
                <a:spcPts val="300"/>
              </a:spcBef>
              <a:buFont typeface="Arial" panose="020B0604020202020204" pitchFamily="34" charset="0"/>
              <a:buChar char="•"/>
            </a:pPr>
            <a:r>
              <a:rPr lang="en-US" altLang="ko-KR" sz="1200" b="1"/>
              <a:t>produces </a:t>
            </a:r>
            <a:r>
              <a:rPr lang="ko-KR" altLang="en-US" sz="1200" b="1"/>
              <a:t>속성 미지정</a:t>
            </a:r>
            <a:r>
              <a:rPr lang="en-US" altLang="ko-KR" sz="1200"/>
              <a:t>: </a:t>
            </a:r>
            <a:r>
              <a:rPr lang="ko-KR" altLang="en-US" sz="1200"/>
              <a:t>만약 서버에서 </a:t>
            </a:r>
            <a:r>
              <a:rPr lang="en-US" altLang="ko-KR" sz="1200"/>
              <a:t>produces </a:t>
            </a:r>
            <a:r>
              <a:rPr lang="ko-KR" altLang="en-US" sz="1200"/>
              <a:t>속성을 지정하지 않았다면</a:t>
            </a:r>
            <a:r>
              <a:rPr lang="en-US" altLang="ko-KR" sz="1200"/>
              <a:t>, </a:t>
            </a:r>
            <a:r>
              <a:rPr lang="ko-KR" altLang="en-US" sz="1200"/>
              <a:t>서버는 클라이언트의 </a:t>
            </a:r>
            <a:r>
              <a:rPr lang="en-US" altLang="ko-KR" sz="1200"/>
              <a:t>Accept </a:t>
            </a:r>
            <a:r>
              <a:rPr lang="ko-KR" altLang="en-US" sz="1200"/>
              <a:t>헤더와 일치하는 미디어 타입으로 응답을 생성하려고 시도하며 이 경우 클라이언트가 요청한 형식과 서버가 반환할 수 있는 형식이 일치하면 그 형식으로 응답을 생성한다</a:t>
            </a:r>
            <a:endParaRPr lang="en-US" altLang="ko-KR" sz="1200"/>
          </a:p>
        </p:txBody>
      </p:sp>
      <p:sp>
        <p:nvSpPr>
          <p:cNvPr id="2" name="Rectangle 1">
            <a:extLst>
              <a:ext uri="{FF2B5EF4-FFF2-40B4-BE49-F238E27FC236}">
                <a16:creationId xmlns:a16="http://schemas.microsoft.com/office/drawing/2014/main" id="{68D28F80-44F2-6A2A-B19B-C3D32C47B6CF}"/>
              </a:ext>
            </a:extLst>
          </p:cNvPr>
          <p:cNvSpPr>
            <a:spLocks noChangeArrowheads="1"/>
          </p:cNvSpPr>
          <p:nvPr/>
        </p:nvSpPr>
        <p:spPr bwMode="auto">
          <a:xfrm>
            <a:off x="493295" y="710319"/>
            <a:ext cx="11315700" cy="1166153"/>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BCBEC4"/>
                </a:solidFill>
                <a:effectLst/>
                <a:latin typeface="Arial Unicode MS"/>
                <a:ea typeface="JetBrains Mono"/>
              </a:rPr>
              <a:t>POST /report HTTP/</a:t>
            </a:r>
            <a:r>
              <a:rPr kumimoji="0" lang="ko-KR" altLang="ko-KR" sz="1200" b="0" i="0" u="none" strike="noStrike" cap="none" normalizeH="0" baseline="0">
                <a:ln>
                  <a:noFill/>
                </a:ln>
                <a:solidFill>
                  <a:srgbClr val="2AACB8"/>
                </a:solidFill>
                <a:effectLst/>
                <a:latin typeface="Arial Unicode MS"/>
                <a:ea typeface="JetBrains Mono"/>
              </a:rPr>
              <a:t>1.1</a:t>
            </a:r>
            <a:br>
              <a:rPr kumimoji="0" lang="ko-KR" altLang="ko-KR" sz="1200" b="0" i="0" u="none" strike="noStrike" cap="none" normalizeH="0" baseline="0">
                <a:ln>
                  <a:noFill/>
                </a:ln>
                <a:solidFill>
                  <a:srgbClr val="2AACB8"/>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Host: example.com</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Accept: application/json</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Content-Type: application/json</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88014925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직사각형 72">
            <a:extLst>
              <a:ext uri="{FF2B5EF4-FFF2-40B4-BE49-F238E27FC236}">
                <a16:creationId xmlns:a16="http://schemas.microsoft.com/office/drawing/2014/main" id="{D10AE262-3224-4491-9AF5-1A7677C571EF}"/>
              </a:ext>
            </a:extLst>
          </p:cNvPr>
          <p:cNvSpPr/>
          <p:nvPr/>
        </p:nvSpPr>
        <p:spPr>
          <a:xfrm>
            <a:off x="690247" y="1111861"/>
            <a:ext cx="5052185" cy="4778231"/>
          </a:xfrm>
          <a:prstGeom prst="rect">
            <a:avLst/>
          </a:prstGeom>
        </p:spPr>
        <p:txBody>
          <a:bodyPr wrap="square">
            <a:spAutoFit/>
          </a:bodyPr>
          <a:lstStyle/>
          <a:p>
            <a:pPr marL="171450" indent="-171450">
              <a:lnSpc>
                <a:spcPct val="200000"/>
              </a:lnSpc>
              <a:buFont typeface="Arial" panose="020B0604020202020204" pitchFamily="34" charset="0"/>
              <a:buChar char="•"/>
            </a:pPr>
            <a:r>
              <a:rPr lang="en-US" altLang="ko-KR" sz="1400" b="1"/>
              <a:t>@GetMapping</a:t>
            </a:r>
          </a:p>
          <a:p>
            <a:pPr marL="628650" lvl="1" indent="-171450">
              <a:lnSpc>
                <a:spcPct val="200000"/>
              </a:lnSpc>
              <a:buFont typeface="Arial" panose="020B0604020202020204" pitchFamily="34" charset="0"/>
              <a:buChar char="•"/>
            </a:pPr>
            <a:r>
              <a:rPr lang="en-US" altLang="ko-KR" sz="1400"/>
              <a:t>GET </a:t>
            </a:r>
            <a:r>
              <a:rPr lang="ko-KR" altLang="en-US" sz="1400"/>
              <a:t>요청을 처리하는 메서드 매핑</a:t>
            </a:r>
            <a:endParaRPr lang="en-US" altLang="ko-KR" sz="1400"/>
          </a:p>
          <a:p>
            <a:pPr marL="171450" indent="-171450">
              <a:lnSpc>
                <a:spcPct val="200000"/>
              </a:lnSpc>
              <a:buFont typeface="Arial" panose="020B0604020202020204" pitchFamily="34" charset="0"/>
              <a:buChar char="•"/>
            </a:pPr>
            <a:endParaRPr lang="en-US" altLang="ko-KR" sz="1400"/>
          </a:p>
          <a:p>
            <a:pPr marL="171450" indent="-171450">
              <a:lnSpc>
                <a:spcPct val="200000"/>
              </a:lnSpc>
              <a:buFont typeface="Arial" panose="020B0604020202020204" pitchFamily="34" charset="0"/>
              <a:buChar char="•"/>
            </a:pPr>
            <a:r>
              <a:rPr lang="en-US" altLang="ko-KR" sz="1400" b="1"/>
              <a:t>@PostMapping</a:t>
            </a:r>
          </a:p>
          <a:p>
            <a:pPr marL="628650" lvl="1" indent="-171450">
              <a:lnSpc>
                <a:spcPct val="200000"/>
              </a:lnSpc>
              <a:buFont typeface="Arial" panose="020B0604020202020204" pitchFamily="34" charset="0"/>
              <a:buChar char="•"/>
            </a:pPr>
            <a:r>
              <a:rPr lang="en-US" altLang="ko-KR" sz="1400"/>
              <a:t>POST </a:t>
            </a:r>
            <a:r>
              <a:rPr lang="ko-KR" altLang="en-US" sz="1400"/>
              <a:t>요청을 처리하는 메서드 매핑</a:t>
            </a:r>
            <a:endParaRPr lang="en-US" altLang="ko-KR" sz="1400"/>
          </a:p>
          <a:p>
            <a:pPr marL="171450" indent="-171450">
              <a:lnSpc>
                <a:spcPct val="200000"/>
              </a:lnSpc>
              <a:buFont typeface="Arial" panose="020B0604020202020204" pitchFamily="34" charset="0"/>
              <a:buChar char="•"/>
            </a:pPr>
            <a:endParaRPr lang="en-US" altLang="ko-KR" sz="1400"/>
          </a:p>
          <a:p>
            <a:pPr marL="171450" indent="-171450">
              <a:lnSpc>
                <a:spcPct val="200000"/>
              </a:lnSpc>
              <a:buFont typeface="Arial" panose="020B0604020202020204" pitchFamily="34" charset="0"/>
              <a:buChar char="•"/>
            </a:pPr>
            <a:r>
              <a:rPr lang="en-US" altLang="ko-KR" sz="1400" b="1"/>
              <a:t>@PutMapping</a:t>
            </a:r>
          </a:p>
          <a:p>
            <a:pPr marL="628650" lvl="1" indent="-171450">
              <a:lnSpc>
                <a:spcPct val="200000"/>
              </a:lnSpc>
              <a:buFont typeface="Arial" panose="020B0604020202020204" pitchFamily="34" charset="0"/>
              <a:buChar char="•"/>
            </a:pPr>
            <a:r>
              <a:rPr lang="en-US" altLang="ko-KR" sz="1400"/>
              <a:t>PUT </a:t>
            </a:r>
            <a:r>
              <a:rPr lang="ko-KR" altLang="en-US" sz="1400"/>
              <a:t>요청을 처리하는 메서드 매핑</a:t>
            </a:r>
            <a:endParaRPr lang="en-US" altLang="ko-KR" sz="1400"/>
          </a:p>
          <a:p>
            <a:pPr marL="171450" indent="-171450">
              <a:lnSpc>
                <a:spcPct val="200000"/>
              </a:lnSpc>
              <a:buFont typeface="Arial" panose="020B0604020202020204" pitchFamily="34" charset="0"/>
              <a:buChar char="•"/>
            </a:pPr>
            <a:endParaRPr lang="en-US" altLang="ko-KR" sz="1400"/>
          </a:p>
          <a:p>
            <a:pPr marL="171450" indent="-171450">
              <a:lnSpc>
                <a:spcPct val="200000"/>
              </a:lnSpc>
              <a:buFont typeface="Arial" panose="020B0604020202020204" pitchFamily="34" charset="0"/>
              <a:buChar char="•"/>
            </a:pPr>
            <a:r>
              <a:rPr lang="en-US" altLang="ko-KR" sz="1400" b="1"/>
              <a:t>@DeleteMapping</a:t>
            </a:r>
          </a:p>
          <a:p>
            <a:pPr marL="628650" lvl="1" indent="-171450">
              <a:lnSpc>
                <a:spcPct val="200000"/>
              </a:lnSpc>
              <a:buFont typeface="Arial" panose="020B0604020202020204" pitchFamily="34" charset="0"/>
              <a:buChar char="•"/>
            </a:pPr>
            <a:r>
              <a:rPr lang="en-US" altLang="ko-KR" sz="1400"/>
              <a:t>DELETE </a:t>
            </a:r>
            <a:r>
              <a:rPr lang="ko-KR" altLang="en-US" sz="1400"/>
              <a:t>요청을 처리하는 메서드 매핑</a:t>
            </a:r>
            <a:endParaRPr lang="en-US" altLang="ko-KR" sz="1400"/>
          </a:p>
        </p:txBody>
      </p:sp>
      <p:sp>
        <p:nvSpPr>
          <p:cNvPr id="74" name="직사각형 73">
            <a:extLst>
              <a:ext uri="{FF2B5EF4-FFF2-40B4-BE49-F238E27FC236}">
                <a16:creationId xmlns:a16="http://schemas.microsoft.com/office/drawing/2014/main" id="{42A0B23B-7003-43B2-A559-7C4A6F001EFB}"/>
              </a:ext>
            </a:extLst>
          </p:cNvPr>
          <p:cNvSpPr/>
          <p:nvPr/>
        </p:nvSpPr>
        <p:spPr>
          <a:xfrm>
            <a:off x="198756" y="403960"/>
            <a:ext cx="4342984"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@RequestMapping </a:t>
            </a:r>
            <a:r>
              <a:rPr lang="ko-KR" altLang="en-US" b="1">
                <a:solidFill>
                  <a:schemeClr val="accent1">
                    <a:lumMod val="75000"/>
                  </a:schemeClr>
                </a:solidFill>
                <a:latin typeface="+mn-ea"/>
              </a:rPr>
              <a:t>축약 어노테이션</a:t>
            </a:r>
          </a:p>
        </p:txBody>
      </p:sp>
      <p:sp>
        <p:nvSpPr>
          <p:cNvPr id="5" name="TextBox 4">
            <a:extLst>
              <a:ext uri="{FF2B5EF4-FFF2-40B4-BE49-F238E27FC236}">
                <a16:creationId xmlns:a16="http://schemas.microsoft.com/office/drawing/2014/main" id="{EECD3E68-16D4-D865-45FC-4BC8E108A6C3}"/>
              </a:ext>
            </a:extLst>
          </p:cNvPr>
          <p:cNvSpPr txBox="1"/>
          <p:nvPr/>
        </p:nvSpPr>
        <p:spPr>
          <a:xfrm>
            <a:off x="5742432" y="1525682"/>
            <a:ext cx="5619190" cy="1441613"/>
          </a:xfrm>
          <a:prstGeom prst="rect">
            <a:avLst/>
          </a:prstGeom>
          <a:solidFill>
            <a:schemeClr val="tx1"/>
          </a:solidFill>
        </p:spPr>
        <p:txBody>
          <a:bodyPr wrap="square">
            <a:spAutoFit/>
          </a:bodyPr>
          <a:lstStyle/>
          <a:p>
            <a:pPr>
              <a:lnSpc>
                <a:spcPct val="150000"/>
              </a:lnSpc>
            </a:pPr>
            <a:r>
              <a:rPr lang="en-US" altLang="ko-KR" sz="1200">
                <a:solidFill>
                  <a:srgbClr val="B3AE60"/>
                </a:solidFill>
                <a:effectLst/>
                <a:highlight>
                  <a:srgbClr val="1E1F22"/>
                </a:highlight>
              </a:rPr>
              <a:t>@Target</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ElementType.</a:t>
            </a:r>
            <a:r>
              <a:rPr lang="en-US" altLang="ko-KR" sz="1200" i="1">
                <a:solidFill>
                  <a:srgbClr val="C77DBB"/>
                </a:solidFill>
                <a:effectLst/>
                <a:highlight>
                  <a:srgbClr val="1E1F22"/>
                </a:highlight>
              </a:rPr>
              <a:t>METHOD</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r>
              <a:rPr lang="en-US" altLang="ko-KR" sz="1200">
                <a:solidFill>
                  <a:srgbClr val="B3AE60"/>
                </a:solidFill>
                <a:effectLst/>
                <a:highlight>
                  <a:srgbClr val="1E1F22"/>
                </a:highlight>
              </a:rPr>
              <a:t>@Retention</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RetentionPolicy.</a:t>
            </a:r>
            <a:r>
              <a:rPr lang="en-US" altLang="ko-KR" sz="1200" i="1">
                <a:solidFill>
                  <a:srgbClr val="C77DBB"/>
                </a:solidFill>
                <a:effectLst/>
                <a:highlight>
                  <a:srgbClr val="1E1F22"/>
                </a:highlight>
              </a:rPr>
              <a:t>RUNTIME</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r>
              <a:rPr lang="en-US" altLang="ko-KR" sz="1200">
                <a:solidFill>
                  <a:srgbClr val="B3AE60"/>
                </a:solidFill>
                <a:effectLst/>
                <a:highlight>
                  <a:srgbClr val="1E1F22"/>
                </a:highlight>
              </a:rPr>
              <a:t>@Documented</a:t>
            </a:r>
            <a:br>
              <a:rPr lang="en-US" altLang="ko-KR" sz="1200">
                <a:solidFill>
                  <a:srgbClr val="B3AE60"/>
                </a:solidFill>
                <a:effectLst/>
                <a:highlight>
                  <a:srgbClr val="1E1F22"/>
                </a:highlight>
              </a:rPr>
            </a:br>
            <a:r>
              <a:rPr lang="en-US" altLang="ko-KR" sz="1200">
                <a:solidFill>
                  <a:srgbClr val="B3AE60"/>
                </a:solidFill>
                <a:effectLst/>
                <a:highlight>
                  <a:srgbClr val="1E1F22"/>
                </a:highlight>
              </a:rPr>
              <a:t>@RequestMapping</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method = RequestMethod.</a:t>
            </a:r>
            <a:r>
              <a:rPr lang="en-US" altLang="ko-KR" sz="1200" i="1">
                <a:solidFill>
                  <a:srgbClr val="C77DBB"/>
                </a:solidFill>
                <a:effectLst/>
                <a:highlight>
                  <a:srgbClr val="1E1F22"/>
                </a:highlight>
              </a:rPr>
              <a:t>GET</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r>
              <a:rPr lang="en-US" altLang="ko-KR" sz="1200">
                <a:solidFill>
                  <a:srgbClr val="CF8E6D"/>
                </a:solidFill>
                <a:effectLst/>
                <a:highlight>
                  <a:srgbClr val="1E1F22"/>
                </a:highlight>
              </a:rPr>
              <a:t>public </a:t>
            </a:r>
            <a:r>
              <a:rPr lang="en-US" altLang="ko-KR" sz="1200">
                <a:solidFill>
                  <a:srgbClr val="BCBEC4"/>
                </a:solidFill>
                <a:effectLst/>
                <a:highlight>
                  <a:srgbClr val="1E1F22"/>
                </a:highlight>
              </a:rPr>
              <a:t>@</a:t>
            </a:r>
            <a:r>
              <a:rPr lang="en-US" altLang="ko-KR" sz="1200">
                <a:solidFill>
                  <a:srgbClr val="CF8E6D"/>
                </a:solidFill>
                <a:effectLst/>
                <a:highlight>
                  <a:srgbClr val="1E1F22"/>
                </a:highlight>
              </a:rPr>
              <a:t>interface </a:t>
            </a:r>
            <a:r>
              <a:rPr lang="en-US" altLang="ko-KR" sz="1200">
                <a:solidFill>
                  <a:srgbClr val="B3AE60"/>
                </a:solidFill>
                <a:highlight>
                  <a:srgbClr val="1E1F22"/>
                </a:highlight>
              </a:rPr>
              <a:t>Get</a:t>
            </a:r>
            <a:r>
              <a:rPr lang="en-US" altLang="ko-KR" sz="1200">
                <a:solidFill>
                  <a:srgbClr val="B3AE60"/>
                </a:solidFill>
                <a:effectLst/>
                <a:highlight>
                  <a:srgbClr val="1E1F22"/>
                </a:highlight>
              </a:rPr>
              <a:t>Mapping </a:t>
            </a:r>
            <a:r>
              <a:rPr lang="en-US" altLang="ko-KR" sz="1200">
                <a:solidFill>
                  <a:srgbClr val="E8BA36"/>
                </a:solidFill>
                <a:effectLst/>
                <a:highlight>
                  <a:srgbClr val="1E1F22"/>
                </a:highlight>
              </a:rPr>
              <a:t>{…}</a:t>
            </a:r>
            <a:endParaRPr lang="en-US" altLang="ko-KR" sz="1200">
              <a:solidFill>
                <a:srgbClr val="BCBEC4"/>
              </a:solidFill>
              <a:effectLst/>
              <a:highlight>
                <a:srgbClr val="1E1F22"/>
              </a:highlight>
            </a:endParaRPr>
          </a:p>
        </p:txBody>
      </p:sp>
      <p:sp>
        <p:nvSpPr>
          <p:cNvPr id="3" name="TextBox 2">
            <a:extLst>
              <a:ext uri="{FF2B5EF4-FFF2-40B4-BE49-F238E27FC236}">
                <a16:creationId xmlns:a16="http://schemas.microsoft.com/office/drawing/2014/main" id="{C8AD6833-FD86-5C29-4F09-A40F6CE48E0A}"/>
              </a:ext>
            </a:extLst>
          </p:cNvPr>
          <p:cNvSpPr txBox="1"/>
          <p:nvPr/>
        </p:nvSpPr>
        <p:spPr>
          <a:xfrm>
            <a:off x="5742432" y="3492606"/>
            <a:ext cx="5619190" cy="1164614"/>
          </a:xfrm>
          <a:prstGeom prst="rect">
            <a:avLst/>
          </a:prstGeom>
          <a:solidFill>
            <a:schemeClr val="tx1"/>
          </a:solidFill>
        </p:spPr>
        <p:txBody>
          <a:bodyPr wrap="square">
            <a:spAutoFit/>
          </a:bodyPr>
          <a:lstStyle/>
          <a:p>
            <a:pPr>
              <a:lnSpc>
                <a:spcPct val="150000"/>
              </a:lnSpc>
            </a:pPr>
            <a:r>
              <a:rPr lang="en-US" altLang="ko-KR" sz="1200">
                <a:solidFill>
                  <a:srgbClr val="B3AE60"/>
                </a:solidFill>
                <a:effectLst/>
                <a:highlight>
                  <a:srgbClr val="1E1F22"/>
                </a:highlight>
              </a:rPr>
              <a:t>@GetMapping</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value = </a:t>
            </a:r>
            <a:r>
              <a:rPr lang="en-US" altLang="ko-KR" sz="1200">
                <a:solidFill>
                  <a:srgbClr val="6AAB73"/>
                </a:solidFill>
                <a:effectLst/>
                <a:highlight>
                  <a:srgbClr val="1E1F22"/>
                </a:highlight>
              </a:rPr>
              <a:t>"/order"</a:t>
            </a:r>
            <a:r>
              <a:rPr lang="en-US" altLang="ko-KR" sz="1200">
                <a:solidFill>
                  <a:srgbClr val="E8BA36"/>
                </a:solidFill>
                <a:effectLst/>
                <a:highlight>
                  <a:srgbClr val="1E1F22"/>
                </a:highlight>
              </a:rPr>
              <a:t>) </a:t>
            </a:r>
            <a:br>
              <a:rPr lang="en-US" altLang="ko-KR" sz="1200">
                <a:solidFill>
                  <a:srgbClr val="E8BA36"/>
                </a:solidFill>
                <a:effectLst/>
                <a:highlight>
                  <a:srgbClr val="1E1F22"/>
                </a:highlight>
              </a:rPr>
            </a:br>
            <a:r>
              <a:rPr lang="en-US" altLang="ko-KR" sz="1200">
                <a:solidFill>
                  <a:srgbClr val="E8BA36"/>
                </a:solidFill>
                <a:effectLst/>
                <a:highlight>
                  <a:srgbClr val="1E1F22"/>
                </a:highlight>
              </a:rPr>
              <a:t>    </a:t>
            </a:r>
            <a:r>
              <a:rPr lang="en-US" altLang="ko-KR" sz="1200">
                <a:solidFill>
                  <a:srgbClr val="CF8E6D"/>
                </a:solidFill>
                <a:effectLst/>
                <a:highlight>
                  <a:srgbClr val="1E1F22"/>
                </a:highlight>
              </a:rPr>
              <a:t>public </a:t>
            </a:r>
            <a:r>
              <a:rPr lang="en-US" altLang="ko-KR" sz="1200">
                <a:solidFill>
                  <a:srgbClr val="BCBEC4"/>
                </a:solidFill>
                <a:effectLst/>
                <a:highlight>
                  <a:srgbClr val="1E1F22"/>
                </a:highlight>
              </a:rPr>
              <a:t>String </a:t>
            </a:r>
            <a:r>
              <a:rPr lang="en-US" altLang="ko-KR" sz="1200">
                <a:solidFill>
                  <a:srgbClr val="56A8F5"/>
                </a:solidFill>
                <a:highlight>
                  <a:srgbClr val="1E1F22"/>
                </a:highlight>
              </a:rPr>
              <a:t>o</a:t>
            </a:r>
            <a:r>
              <a:rPr lang="en-US" altLang="ko-KR" sz="1200">
                <a:solidFill>
                  <a:srgbClr val="56A8F5"/>
                </a:solidFill>
                <a:effectLst/>
                <a:highlight>
                  <a:srgbClr val="1E1F22"/>
                </a:highlight>
              </a:rPr>
              <a:t>rder</a:t>
            </a:r>
            <a:r>
              <a:rPr lang="en-US" altLang="ko-KR" sz="1200">
                <a:solidFill>
                  <a:srgbClr val="E8BA36"/>
                </a:solidFill>
                <a:effectLst/>
                <a:highlight>
                  <a:srgbClr val="1E1F22"/>
                </a:highlight>
              </a:rPr>
              <a:t>()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r>
              <a:rPr lang="en-US" altLang="ko-KR" sz="1200">
                <a:solidFill>
                  <a:srgbClr val="54A857"/>
                </a:solidFill>
                <a:effectLst/>
                <a:highlight>
                  <a:srgbClr val="1E1F22"/>
                </a:highlight>
              </a:rPr>
              <a:t>        </a:t>
            </a:r>
            <a:r>
              <a:rPr lang="en-US" altLang="ko-KR" sz="1200">
                <a:solidFill>
                  <a:srgbClr val="CF8E6D"/>
                </a:solidFill>
                <a:effectLst/>
                <a:highlight>
                  <a:srgbClr val="1E1F22"/>
                </a:highlight>
              </a:rPr>
              <a:t>return </a:t>
            </a:r>
            <a:r>
              <a:rPr lang="en-US" altLang="ko-KR" sz="1200">
                <a:solidFill>
                  <a:srgbClr val="6AAB73"/>
                </a:solidFill>
                <a:effectLst/>
                <a:highlight>
                  <a:srgbClr val="1E1F22"/>
                </a:highlight>
              </a:rPr>
              <a:t>" pizza "</a:t>
            </a:r>
            <a:r>
              <a:rPr lang="en-US" altLang="ko-KR" sz="1200">
                <a:solidFill>
                  <a:srgbClr val="BCBEC4"/>
                </a:solidFill>
                <a:effectLst/>
                <a:highlight>
                  <a:srgbClr val="1E1F22"/>
                </a:highlight>
              </a:rPr>
              <a:t>; </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    </a:t>
            </a:r>
            <a:r>
              <a:rPr lang="en-US" altLang="ko-KR" sz="1200">
                <a:solidFill>
                  <a:srgbClr val="54A857"/>
                </a:solidFill>
                <a:effectLst/>
                <a:highlight>
                  <a:srgbClr val="1E1F22"/>
                </a:highlight>
              </a:rPr>
              <a:t>}</a:t>
            </a:r>
            <a:endParaRPr lang="ko-KR" altLang="en-US" sz="1200"/>
          </a:p>
        </p:txBody>
      </p:sp>
      <p:sp>
        <p:nvSpPr>
          <p:cNvPr id="4" name="화살표: 아래쪽 3">
            <a:extLst>
              <a:ext uri="{FF2B5EF4-FFF2-40B4-BE49-F238E27FC236}">
                <a16:creationId xmlns:a16="http://schemas.microsoft.com/office/drawing/2014/main" id="{F7097531-375B-2D12-8CC8-4B330F3FB74B}"/>
              </a:ext>
            </a:extLst>
          </p:cNvPr>
          <p:cNvSpPr/>
          <p:nvPr/>
        </p:nvSpPr>
        <p:spPr>
          <a:xfrm>
            <a:off x="8410878" y="3076843"/>
            <a:ext cx="282298" cy="306846"/>
          </a:xfrm>
          <a:prstGeom prst="down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ko-KR" altLang="en-US"/>
          </a:p>
        </p:txBody>
      </p:sp>
      <p:sp>
        <p:nvSpPr>
          <p:cNvPr id="2" name="TextBox 1">
            <a:extLst>
              <a:ext uri="{FF2B5EF4-FFF2-40B4-BE49-F238E27FC236}">
                <a16:creationId xmlns:a16="http://schemas.microsoft.com/office/drawing/2014/main" id="{6316CBC2-6558-0761-AFAA-263A5A712F01}"/>
              </a:ext>
            </a:extLst>
          </p:cNvPr>
          <p:cNvSpPr txBox="1"/>
          <p:nvPr/>
        </p:nvSpPr>
        <p:spPr>
          <a:xfrm>
            <a:off x="5742432" y="4960528"/>
            <a:ext cx="5619190" cy="1164614"/>
          </a:xfrm>
          <a:prstGeom prst="rect">
            <a:avLst/>
          </a:prstGeom>
          <a:solidFill>
            <a:schemeClr val="tx1"/>
          </a:solidFill>
        </p:spPr>
        <p:txBody>
          <a:bodyPr wrap="square">
            <a:spAutoFit/>
          </a:bodyPr>
          <a:lstStyle/>
          <a:p>
            <a:pPr>
              <a:lnSpc>
                <a:spcPct val="150000"/>
              </a:lnSpc>
            </a:pPr>
            <a:r>
              <a:rPr lang="en-US" altLang="ko-KR" sz="1200">
                <a:solidFill>
                  <a:srgbClr val="B3AE60"/>
                </a:solidFill>
                <a:effectLst/>
                <a:highlight>
                  <a:srgbClr val="1E1F22"/>
                </a:highlight>
              </a:rPr>
              <a:t>@</a:t>
            </a:r>
            <a:r>
              <a:rPr lang="en-US" altLang="ko-KR" sz="1200">
                <a:solidFill>
                  <a:srgbClr val="B3AE60"/>
                </a:solidFill>
                <a:highlight>
                  <a:srgbClr val="1E1F22"/>
                </a:highlight>
              </a:rPr>
              <a:t>Request</a:t>
            </a:r>
            <a:r>
              <a:rPr lang="en-US" altLang="ko-KR" sz="1200">
                <a:solidFill>
                  <a:srgbClr val="B3AE60"/>
                </a:solidFill>
                <a:effectLst/>
                <a:highlight>
                  <a:srgbClr val="1E1F22"/>
                </a:highlight>
              </a:rPr>
              <a:t>Mapping</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value = </a:t>
            </a:r>
            <a:r>
              <a:rPr lang="en-US" altLang="ko-KR" sz="1200">
                <a:solidFill>
                  <a:srgbClr val="6AAB73"/>
                </a:solidFill>
                <a:effectLst/>
                <a:highlight>
                  <a:srgbClr val="1E1F22"/>
                </a:highlight>
              </a:rPr>
              <a:t>"/order“, </a:t>
            </a:r>
            <a:r>
              <a:rPr kumimoji="0" lang="ko-KR" altLang="ko-KR" sz="1200" b="0" i="0" u="none" strike="noStrike" cap="none" normalizeH="0" baseline="0">
                <a:ln>
                  <a:noFill/>
                </a:ln>
                <a:solidFill>
                  <a:srgbClr val="BCBEC4"/>
                </a:solidFill>
                <a:effectLst/>
                <a:latin typeface="Arial Unicode MS"/>
                <a:ea typeface="JetBrains Mono"/>
              </a:rPr>
              <a:t>method = </a:t>
            </a:r>
            <a:r>
              <a:rPr kumimoji="0" lang="ko-KR" altLang="ko-KR" sz="1200" b="0" i="0" u="none" strike="noStrike" cap="none" normalizeH="0" baseline="0">
                <a:ln>
                  <a:noFill/>
                </a:ln>
                <a:solidFill>
                  <a:schemeClr val="accent4">
                    <a:lumMod val="75000"/>
                  </a:schemeClr>
                </a:solidFill>
                <a:effectLst/>
                <a:latin typeface="Arial Unicode MS"/>
                <a:ea typeface="JetBrains Mono"/>
              </a:rPr>
              <a:t>RequestMethod.GET</a:t>
            </a:r>
            <a:r>
              <a:rPr lang="en-US" altLang="ko-KR" sz="1200">
                <a:solidFill>
                  <a:srgbClr val="E8BA36"/>
                </a:solidFill>
                <a:effectLst/>
                <a:highlight>
                  <a:srgbClr val="1E1F22"/>
                </a:highlight>
              </a:rPr>
              <a:t>) </a:t>
            </a:r>
            <a:br>
              <a:rPr lang="en-US" altLang="ko-KR" sz="1200">
                <a:solidFill>
                  <a:srgbClr val="E8BA36"/>
                </a:solidFill>
                <a:effectLst/>
                <a:highlight>
                  <a:srgbClr val="1E1F22"/>
                </a:highlight>
              </a:rPr>
            </a:br>
            <a:r>
              <a:rPr lang="en-US" altLang="ko-KR" sz="1200">
                <a:solidFill>
                  <a:srgbClr val="E8BA36"/>
                </a:solidFill>
                <a:effectLst/>
                <a:highlight>
                  <a:srgbClr val="1E1F22"/>
                </a:highlight>
              </a:rPr>
              <a:t>    </a:t>
            </a:r>
            <a:r>
              <a:rPr lang="en-US" altLang="ko-KR" sz="1200">
                <a:solidFill>
                  <a:srgbClr val="CF8E6D"/>
                </a:solidFill>
                <a:effectLst/>
                <a:highlight>
                  <a:srgbClr val="1E1F22"/>
                </a:highlight>
              </a:rPr>
              <a:t>public </a:t>
            </a:r>
            <a:r>
              <a:rPr lang="en-US" altLang="ko-KR" sz="1200">
                <a:solidFill>
                  <a:srgbClr val="BCBEC4"/>
                </a:solidFill>
                <a:effectLst/>
                <a:highlight>
                  <a:srgbClr val="1E1F22"/>
                </a:highlight>
              </a:rPr>
              <a:t>String </a:t>
            </a:r>
            <a:r>
              <a:rPr lang="en-US" altLang="ko-KR" sz="1200">
                <a:solidFill>
                  <a:srgbClr val="56A8F5"/>
                </a:solidFill>
                <a:highlight>
                  <a:srgbClr val="1E1F22"/>
                </a:highlight>
              </a:rPr>
              <a:t>o</a:t>
            </a:r>
            <a:r>
              <a:rPr lang="en-US" altLang="ko-KR" sz="1200">
                <a:solidFill>
                  <a:srgbClr val="56A8F5"/>
                </a:solidFill>
                <a:effectLst/>
                <a:highlight>
                  <a:srgbClr val="1E1F22"/>
                </a:highlight>
              </a:rPr>
              <a:t>rder</a:t>
            </a:r>
            <a:r>
              <a:rPr lang="en-US" altLang="ko-KR" sz="1200">
                <a:solidFill>
                  <a:srgbClr val="E8BA36"/>
                </a:solidFill>
                <a:effectLst/>
                <a:highlight>
                  <a:srgbClr val="1E1F22"/>
                </a:highlight>
              </a:rPr>
              <a:t>()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r>
              <a:rPr lang="en-US" altLang="ko-KR" sz="1200">
                <a:solidFill>
                  <a:srgbClr val="54A857"/>
                </a:solidFill>
                <a:effectLst/>
                <a:highlight>
                  <a:srgbClr val="1E1F22"/>
                </a:highlight>
              </a:rPr>
              <a:t>        </a:t>
            </a:r>
            <a:r>
              <a:rPr lang="en-US" altLang="ko-KR" sz="1200">
                <a:solidFill>
                  <a:srgbClr val="CF8E6D"/>
                </a:solidFill>
                <a:effectLst/>
                <a:highlight>
                  <a:srgbClr val="1E1F22"/>
                </a:highlight>
              </a:rPr>
              <a:t>return </a:t>
            </a:r>
            <a:r>
              <a:rPr lang="en-US" altLang="ko-KR" sz="1200">
                <a:solidFill>
                  <a:srgbClr val="6AAB73"/>
                </a:solidFill>
                <a:effectLst/>
                <a:highlight>
                  <a:srgbClr val="1E1F22"/>
                </a:highlight>
              </a:rPr>
              <a:t>" pizza "</a:t>
            </a:r>
            <a:r>
              <a:rPr lang="en-US" altLang="ko-KR" sz="1200">
                <a:solidFill>
                  <a:srgbClr val="BCBEC4"/>
                </a:solidFill>
                <a:effectLst/>
                <a:highlight>
                  <a:srgbClr val="1E1F22"/>
                </a:highlight>
              </a:rPr>
              <a:t>; </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    </a:t>
            </a:r>
            <a:r>
              <a:rPr lang="en-US" altLang="ko-KR" sz="1200">
                <a:solidFill>
                  <a:srgbClr val="54A857"/>
                </a:solidFill>
                <a:effectLst/>
                <a:highlight>
                  <a:srgbClr val="1E1F22"/>
                </a:highlight>
              </a:rPr>
              <a:t>}</a:t>
            </a:r>
            <a:endParaRPr lang="ko-KR" altLang="en-US" sz="1200"/>
          </a:p>
        </p:txBody>
      </p:sp>
      <p:sp>
        <p:nvSpPr>
          <p:cNvPr id="6" name="같음 기호 5">
            <a:extLst>
              <a:ext uri="{FF2B5EF4-FFF2-40B4-BE49-F238E27FC236}">
                <a16:creationId xmlns:a16="http://schemas.microsoft.com/office/drawing/2014/main" id="{6D282732-23EB-0563-A46B-D445B3A3A004}"/>
              </a:ext>
            </a:extLst>
          </p:cNvPr>
          <p:cNvSpPr/>
          <p:nvPr/>
        </p:nvSpPr>
        <p:spPr>
          <a:xfrm rot="5400000">
            <a:off x="8443742" y="4716879"/>
            <a:ext cx="216568" cy="183991"/>
          </a:xfrm>
          <a:prstGeom prst="mathEqual">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ko-KR" altLang="en-US">
              <a:solidFill>
                <a:schemeClr val="tx1"/>
              </a:solidFill>
            </a:endParaRPr>
          </a:p>
        </p:txBody>
      </p:sp>
    </p:spTree>
    <p:extLst>
      <p:ext uri="{BB962C8B-B14F-4D97-AF65-F5344CB8AC3E}">
        <p14:creationId xmlns:p14="http://schemas.microsoft.com/office/powerpoint/2010/main" val="2676046997"/>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직사각형 72">
            <a:extLst>
              <a:ext uri="{FF2B5EF4-FFF2-40B4-BE49-F238E27FC236}">
                <a16:creationId xmlns:a16="http://schemas.microsoft.com/office/drawing/2014/main" id="{D10AE262-3224-4491-9AF5-1A7677C571EF}"/>
              </a:ext>
            </a:extLst>
          </p:cNvPr>
          <p:cNvSpPr/>
          <p:nvPr/>
        </p:nvSpPr>
        <p:spPr>
          <a:xfrm>
            <a:off x="406784" y="811176"/>
            <a:ext cx="11486432"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b="1"/>
              <a:t>RequestMappingHandlerMapping</a:t>
            </a:r>
            <a:r>
              <a:rPr lang="ko-KR" altLang="en-US" sz="1200" b="1"/>
              <a:t> 은 </a:t>
            </a:r>
            <a:r>
              <a:rPr lang="en-US" altLang="ko-KR" sz="1200" b="1"/>
              <a:t>@RequestMapping </a:t>
            </a:r>
            <a:r>
              <a:rPr lang="ko-KR" altLang="en-US" sz="1200" b="1"/>
              <a:t>이 선언된 핸들러와 </a:t>
            </a:r>
            <a:r>
              <a:rPr lang="en-US" altLang="ko-KR" sz="1200" b="1"/>
              <a:t>URL </a:t>
            </a:r>
            <a:r>
              <a:rPr lang="ko-KR" altLang="en-US" sz="1200" b="1"/>
              <a:t>경로를 매핑하고 검색하는 기능을 제공한다</a:t>
            </a:r>
            <a:endParaRPr lang="en-US" altLang="ko-KR" sz="1200" b="1"/>
          </a:p>
        </p:txBody>
      </p:sp>
      <p:sp>
        <p:nvSpPr>
          <p:cNvPr id="74" name="직사각형 73">
            <a:extLst>
              <a:ext uri="{FF2B5EF4-FFF2-40B4-BE49-F238E27FC236}">
                <a16:creationId xmlns:a16="http://schemas.microsoft.com/office/drawing/2014/main" id="{42A0B23B-7003-43B2-A559-7C4A6F001EFB}"/>
              </a:ext>
            </a:extLst>
          </p:cNvPr>
          <p:cNvSpPr/>
          <p:nvPr/>
        </p:nvSpPr>
        <p:spPr>
          <a:xfrm>
            <a:off x="198756" y="367173"/>
            <a:ext cx="4600362" cy="400110"/>
          </a:xfrm>
          <a:prstGeom prst="rect">
            <a:avLst/>
          </a:prstGeom>
        </p:spPr>
        <p:txBody>
          <a:bodyPr wrap="none">
            <a:spAutoFit/>
          </a:bodyPr>
          <a:lstStyle/>
          <a:p>
            <a:pPr marL="285750" indent="-285750">
              <a:buFont typeface="Wingdings" panose="05000000000000000000" pitchFamily="2" charset="2"/>
              <a:buChar char="ü"/>
            </a:pPr>
            <a:r>
              <a:rPr lang="en-US" altLang="ko-KR" sz="2000" b="1">
                <a:solidFill>
                  <a:schemeClr val="accent1">
                    <a:lumMod val="75000"/>
                  </a:schemeClr>
                </a:solidFill>
                <a:latin typeface="+mn-ea"/>
              </a:rPr>
              <a:t>RequestMappingHandlerMapping</a:t>
            </a:r>
            <a:endParaRPr lang="ko-KR" altLang="en-US" sz="2000" b="1">
              <a:solidFill>
                <a:schemeClr val="accent1">
                  <a:lumMod val="75000"/>
                </a:schemeClr>
              </a:solidFill>
              <a:latin typeface="+mn-ea"/>
            </a:endParaRPr>
          </a:p>
        </p:txBody>
      </p:sp>
      <p:grpSp>
        <p:nvGrpSpPr>
          <p:cNvPr id="4" name="그룹 3">
            <a:extLst>
              <a:ext uri="{FF2B5EF4-FFF2-40B4-BE49-F238E27FC236}">
                <a16:creationId xmlns:a16="http://schemas.microsoft.com/office/drawing/2014/main" id="{E9A97832-5262-8A31-2292-B5EC80E37026}"/>
              </a:ext>
            </a:extLst>
          </p:cNvPr>
          <p:cNvGrpSpPr/>
          <p:nvPr/>
        </p:nvGrpSpPr>
        <p:grpSpPr>
          <a:xfrm>
            <a:off x="801318" y="3241738"/>
            <a:ext cx="580620" cy="493776"/>
            <a:chOff x="4970146" y="178594"/>
            <a:chExt cx="580620" cy="493776"/>
          </a:xfrm>
        </p:grpSpPr>
        <p:sp>
          <p:nvSpPr>
            <p:cNvPr id="5" name="타원 4">
              <a:extLst>
                <a:ext uri="{FF2B5EF4-FFF2-40B4-BE49-F238E27FC236}">
                  <a16:creationId xmlns:a16="http://schemas.microsoft.com/office/drawing/2014/main" id="{27993062-36F8-25AD-935A-F460F948FD25}"/>
                </a:ext>
              </a:extLst>
            </p:cNvPr>
            <p:cNvSpPr/>
            <p:nvPr/>
          </p:nvSpPr>
          <p:spPr>
            <a:xfrm>
              <a:off x="4970146" y="178594"/>
              <a:ext cx="493776" cy="493776"/>
            </a:xfrm>
            <a:prstGeom prst="ellipse">
              <a:avLst/>
            </a:prstGeom>
            <a:solidFill>
              <a:schemeClr val="accent1">
                <a:lumMod val="40000"/>
                <a:lumOff val="60000"/>
              </a:schemeClr>
            </a:solidFill>
            <a:ln w="190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6" name="TextBox 5">
              <a:extLst>
                <a:ext uri="{FF2B5EF4-FFF2-40B4-BE49-F238E27FC236}">
                  <a16:creationId xmlns:a16="http://schemas.microsoft.com/office/drawing/2014/main" id="{0B5D055B-62CB-882F-0459-1E72B0B8C41D}"/>
                </a:ext>
              </a:extLst>
            </p:cNvPr>
            <p:cNvSpPr txBox="1"/>
            <p:nvPr/>
          </p:nvSpPr>
          <p:spPr>
            <a:xfrm>
              <a:off x="4970146" y="286983"/>
              <a:ext cx="580620" cy="276999"/>
            </a:xfrm>
            <a:prstGeom prst="rect">
              <a:avLst/>
            </a:prstGeom>
            <a:noFill/>
          </p:spPr>
          <p:txBody>
            <a:bodyPr wrap="square">
              <a:spAutoFit/>
            </a:bodyPr>
            <a:lstStyle/>
            <a:p>
              <a:r>
                <a:rPr lang="en-US" altLang="ko-KR" sz="1200" b="1">
                  <a:latin typeface="나눔바른고딕" panose="020B0603020101020101" pitchFamily="50" charset="-127"/>
                  <a:ea typeface="나눔바른고딕" panose="020B0603020101020101" pitchFamily="50" charset="-127"/>
                </a:rPr>
                <a:t>client</a:t>
              </a:r>
              <a:endParaRPr lang="ko-KR" altLang="en-US" sz="1200" b="1"/>
            </a:p>
          </p:txBody>
        </p:sp>
      </p:grpSp>
      <p:cxnSp>
        <p:nvCxnSpPr>
          <p:cNvPr id="7" name="직선 화살표 연결선 6">
            <a:extLst>
              <a:ext uri="{FF2B5EF4-FFF2-40B4-BE49-F238E27FC236}">
                <a16:creationId xmlns:a16="http://schemas.microsoft.com/office/drawing/2014/main" id="{AEE87020-F87E-351C-6C68-5F5A176E4C8A}"/>
              </a:ext>
            </a:extLst>
          </p:cNvPr>
          <p:cNvCxnSpPr>
            <a:cxnSpLocks/>
            <a:stCxn id="6" idx="3"/>
            <a:endCxn id="13" idx="1"/>
          </p:cNvCxnSpPr>
          <p:nvPr/>
        </p:nvCxnSpPr>
        <p:spPr>
          <a:xfrm flipV="1">
            <a:off x="1381938" y="3488626"/>
            <a:ext cx="605795"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모서리가 둥근 직사각형 38">
            <a:extLst>
              <a:ext uri="{FF2B5EF4-FFF2-40B4-BE49-F238E27FC236}">
                <a16:creationId xmlns:a16="http://schemas.microsoft.com/office/drawing/2014/main" id="{E4EA8268-7BBB-1003-F3D0-2CCC640C7FD2}"/>
              </a:ext>
            </a:extLst>
          </p:cNvPr>
          <p:cNvSpPr/>
          <p:nvPr/>
        </p:nvSpPr>
        <p:spPr>
          <a:xfrm>
            <a:off x="4256793" y="3244581"/>
            <a:ext cx="3169242"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b="1">
                <a:solidFill>
                  <a:schemeClr val="bg1"/>
                </a:solidFill>
                <a:effectLst/>
              </a:rPr>
              <a:t>RequestMappingHandlerMapping</a:t>
            </a:r>
            <a:endParaRPr lang="ko-KR" altLang="en-US" sz="1400" b="1">
              <a:solidFill>
                <a:schemeClr val="bg1"/>
              </a:solidFill>
              <a:latin typeface="+mj-lt"/>
              <a:ea typeface="나눔바른고딕" panose="020B0603020101020101"/>
            </a:endParaRPr>
          </a:p>
        </p:txBody>
      </p:sp>
      <p:sp>
        <p:nvSpPr>
          <p:cNvPr id="9" name="모서리가 둥근 직사각형 38">
            <a:extLst>
              <a:ext uri="{FF2B5EF4-FFF2-40B4-BE49-F238E27FC236}">
                <a16:creationId xmlns:a16="http://schemas.microsoft.com/office/drawing/2014/main" id="{BA97613E-6ED1-1532-F258-8C6D5DADA0C2}"/>
              </a:ext>
            </a:extLst>
          </p:cNvPr>
          <p:cNvSpPr/>
          <p:nvPr/>
        </p:nvSpPr>
        <p:spPr>
          <a:xfrm>
            <a:off x="4711025" y="4304026"/>
            <a:ext cx="2240280" cy="1525228"/>
          </a:xfrm>
          <a:prstGeom prst="roundRect">
            <a:avLst>
              <a:gd name="adj" fmla="val 7310"/>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Map</a:t>
            </a: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p:txBody>
      </p:sp>
      <p:sp>
        <p:nvSpPr>
          <p:cNvPr id="10" name="다이아몬드 9">
            <a:extLst>
              <a:ext uri="{FF2B5EF4-FFF2-40B4-BE49-F238E27FC236}">
                <a16:creationId xmlns:a16="http://schemas.microsoft.com/office/drawing/2014/main" id="{6AACAE46-9F85-BE54-5825-16D3748B4BE5}"/>
              </a:ext>
            </a:extLst>
          </p:cNvPr>
          <p:cNvSpPr/>
          <p:nvPr/>
        </p:nvSpPr>
        <p:spPr>
          <a:xfrm>
            <a:off x="8075264" y="3272291"/>
            <a:ext cx="429768" cy="429768"/>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cxnSp>
        <p:nvCxnSpPr>
          <p:cNvPr id="11" name="직선 화살표 연결선 10">
            <a:extLst>
              <a:ext uri="{FF2B5EF4-FFF2-40B4-BE49-F238E27FC236}">
                <a16:creationId xmlns:a16="http://schemas.microsoft.com/office/drawing/2014/main" id="{15983798-A265-D7A6-1730-40D55C921C56}"/>
              </a:ext>
            </a:extLst>
          </p:cNvPr>
          <p:cNvCxnSpPr>
            <a:cxnSpLocks/>
            <a:stCxn id="13" idx="3"/>
            <a:endCxn id="8" idx="1"/>
          </p:cNvCxnSpPr>
          <p:nvPr/>
        </p:nvCxnSpPr>
        <p:spPr>
          <a:xfrm>
            <a:off x="3786039" y="3488626"/>
            <a:ext cx="470754" cy="284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직선 화살표 연결선 11">
            <a:extLst>
              <a:ext uri="{FF2B5EF4-FFF2-40B4-BE49-F238E27FC236}">
                <a16:creationId xmlns:a16="http://schemas.microsoft.com/office/drawing/2014/main" id="{A2CD2854-7645-6D40-A3CE-5C8BA593EDA4}"/>
              </a:ext>
            </a:extLst>
          </p:cNvPr>
          <p:cNvCxnSpPr>
            <a:cxnSpLocks/>
            <a:stCxn id="8" idx="3"/>
            <a:endCxn id="10" idx="1"/>
          </p:cNvCxnSpPr>
          <p:nvPr/>
        </p:nvCxnSpPr>
        <p:spPr>
          <a:xfrm flipV="1">
            <a:off x="7426035" y="3487175"/>
            <a:ext cx="649229" cy="429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모서리가 둥근 직사각형 38">
            <a:extLst>
              <a:ext uri="{FF2B5EF4-FFF2-40B4-BE49-F238E27FC236}">
                <a16:creationId xmlns:a16="http://schemas.microsoft.com/office/drawing/2014/main" id="{31628A27-1910-7B00-DE53-9AB287326F56}"/>
              </a:ext>
            </a:extLst>
          </p:cNvPr>
          <p:cNvSpPr/>
          <p:nvPr/>
        </p:nvSpPr>
        <p:spPr>
          <a:xfrm>
            <a:off x="1987733" y="3241738"/>
            <a:ext cx="1798306"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DispatcherServlet</a:t>
            </a:r>
            <a:endParaRPr lang="ko-KR" altLang="en-US" sz="1400">
              <a:solidFill>
                <a:schemeClr val="tx1"/>
              </a:solidFill>
              <a:latin typeface="+mj-lt"/>
              <a:ea typeface="나눔바른고딕" panose="020B0603020101020101"/>
            </a:endParaRPr>
          </a:p>
        </p:txBody>
      </p:sp>
      <p:cxnSp>
        <p:nvCxnSpPr>
          <p:cNvPr id="15" name="직선 화살표 연결선 14">
            <a:extLst>
              <a:ext uri="{FF2B5EF4-FFF2-40B4-BE49-F238E27FC236}">
                <a16:creationId xmlns:a16="http://schemas.microsoft.com/office/drawing/2014/main" id="{EB189F75-94B6-0C50-BCD8-2EED9E90DC97}"/>
              </a:ext>
            </a:extLst>
          </p:cNvPr>
          <p:cNvCxnSpPr>
            <a:cxnSpLocks/>
            <a:stCxn id="10" idx="3"/>
            <a:endCxn id="54" idx="1"/>
          </p:cNvCxnSpPr>
          <p:nvPr/>
        </p:nvCxnSpPr>
        <p:spPr>
          <a:xfrm flipV="1">
            <a:off x="8505032" y="3476627"/>
            <a:ext cx="1156804" cy="1054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모서리가 둥근 직사각형 38">
            <a:extLst>
              <a:ext uri="{FF2B5EF4-FFF2-40B4-BE49-F238E27FC236}">
                <a16:creationId xmlns:a16="http://schemas.microsoft.com/office/drawing/2014/main" id="{DA5A4EE0-1244-4315-CFD7-BE4490EE0DB1}"/>
              </a:ext>
            </a:extLst>
          </p:cNvPr>
          <p:cNvSpPr/>
          <p:nvPr/>
        </p:nvSpPr>
        <p:spPr>
          <a:xfrm>
            <a:off x="4887059" y="4707658"/>
            <a:ext cx="1843255" cy="397642"/>
          </a:xfrm>
          <a:prstGeom prst="roundRect">
            <a:avLst/>
          </a:prstGeom>
          <a:solidFill>
            <a:schemeClr val="bg1">
              <a:lumMod val="85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path(/home)</a:t>
            </a:r>
          </a:p>
        </p:txBody>
      </p:sp>
      <p:sp>
        <p:nvSpPr>
          <p:cNvPr id="17" name="모서리가 둥근 직사각형 38">
            <a:extLst>
              <a:ext uri="{FF2B5EF4-FFF2-40B4-BE49-F238E27FC236}">
                <a16:creationId xmlns:a16="http://schemas.microsoft.com/office/drawing/2014/main" id="{48D9EAE8-1177-47F1-AABF-4CBE23C6195B}"/>
              </a:ext>
            </a:extLst>
          </p:cNvPr>
          <p:cNvSpPr/>
          <p:nvPr/>
        </p:nvSpPr>
        <p:spPr>
          <a:xfrm>
            <a:off x="4887059" y="5219444"/>
            <a:ext cx="1874515" cy="397642"/>
          </a:xfrm>
          <a:prstGeom prst="roundRect">
            <a:avLst/>
          </a:prstGeom>
          <a:solidFill>
            <a:schemeClr val="bg1">
              <a:lumMod val="85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Handler / Method</a:t>
            </a:r>
          </a:p>
        </p:txBody>
      </p:sp>
      <p:sp>
        <p:nvSpPr>
          <p:cNvPr id="18" name="직사각형 17">
            <a:extLst>
              <a:ext uri="{FF2B5EF4-FFF2-40B4-BE49-F238E27FC236}">
                <a16:creationId xmlns:a16="http://schemas.microsoft.com/office/drawing/2014/main" id="{384B5469-6522-3891-A4D5-A0663A83F956}"/>
              </a:ext>
            </a:extLst>
          </p:cNvPr>
          <p:cNvSpPr/>
          <p:nvPr/>
        </p:nvSpPr>
        <p:spPr>
          <a:xfrm>
            <a:off x="7952276" y="3952068"/>
            <a:ext cx="296876" cy="276999"/>
          </a:xfrm>
          <a:prstGeom prst="rect">
            <a:avLst/>
          </a:prstGeom>
        </p:spPr>
        <p:txBody>
          <a:bodyPr wrap="square">
            <a:spAutoFit/>
          </a:bodyPr>
          <a:lstStyle/>
          <a:p>
            <a:r>
              <a:rPr lang="en-US" altLang="ko-KR" sz="1200" b="1">
                <a:solidFill>
                  <a:srgbClr val="FF0000"/>
                </a:solidFill>
                <a:latin typeface="나눔고딕" panose="020D0604000000000000" pitchFamily="50" charset="-127"/>
                <a:ea typeface="나눔바른고딕" panose="020B0603020101020101"/>
              </a:rPr>
              <a:t>N</a:t>
            </a:r>
            <a:endParaRPr lang="ko-KR" altLang="en-US" sz="1200" b="1">
              <a:solidFill>
                <a:srgbClr val="FF0000"/>
              </a:solidFill>
              <a:latin typeface="나눔고딕" panose="020D0604000000000000" pitchFamily="50" charset="-127"/>
              <a:ea typeface="나눔바른고딕" panose="020B0603020101020101"/>
            </a:endParaRPr>
          </a:p>
        </p:txBody>
      </p:sp>
      <p:sp>
        <p:nvSpPr>
          <p:cNvPr id="19" name="직사각형 18">
            <a:extLst>
              <a:ext uri="{FF2B5EF4-FFF2-40B4-BE49-F238E27FC236}">
                <a16:creationId xmlns:a16="http://schemas.microsoft.com/office/drawing/2014/main" id="{6612E8E8-E98F-0446-762E-1F962BE189CD}"/>
              </a:ext>
            </a:extLst>
          </p:cNvPr>
          <p:cNvSpPr/>
          <p:nvPr/>
        </p:nvSpPr>
        <p:spPr>
          <a:xfrm>
            <a:off x="8713257" y="3199628"/>
            <a:ext cx="296876" cy="276999"/>
          </a:xfrm>
          <a:prstGeom prst="rect">
            <a:avLst/>
          </a:prstGeom>
        </p:spPr>
        <p:txBody>
          <a:bodyPr wrap="none">
            <a:spAutoFit/>
          </a:bodyPr>
          <a:lstStyle/>
          <a:p>
            <a:r>
              <a:rPr lang="en-US" altLang="ko-KR" sz="1200" b="1">
                <a:solidFill>
                  <a:srgbClr val="FF0000"/>
                </a:solidFill>
                <a:latin typeface="나눔고딕" panose="020D0604000000000000" pitchFamily="50" charset="-127"/>
                <a:ea typeface="나눔바른고딕" panose="020B0603020101020101"/>
              </a:rPr>
              <a:t>Y</a:t>
            </a:r>
            <a:endParaRPr lang="ko-KR" altLang="en-US" sz="1200" b="1">
              <a:solidFill>
                <a:srgbClr val="FF0000"/>
              </a:solidFill>
              <a:latin typeface="나눔고딕" panose="020D0604000000000000" pitchFamily="50" charset="-127"/>
              <a:ea typeface="나눔바른고딕" panose="020B0603020101020101"/>
            </a:endParaRPr>
          </a:p>
        </p:txBody>
      </p:sp>
      <p:cxnSp>
        <p:nvCxnSpPr>
          <p:cNvPr id="44" name="직선 화살표 연결선 43">
            <a:extLst>
              <a:ext uri="{FF2B5EF4-FFF2-40B4-BE49-F238E27FC236}">
                <a16:creationId xmlns:a16="http://schemas.microsoft.com/office/drawing/2014/main" id="{6816A132-1345-3AD6-D895-80C3B25BB541}"/>
              </a:ext>
            </a:extLst>
          </p:cNvPr>
          <p:cNvCxnSpPr>
            <a:cxnSpLocks/>
            <a:stCxn id="8" idx="2"/>
            <a:endCxn id="9" idx="0"/>
          </p:cNvCxnSpPr>
          <p:nvPr/>
        </p:nvCxnSpPr>
        <p:spPr>
          <a:xfrm flipH="1">
            <a:off x="5831165" y="3738357"/>
            <a:ext cx="10249" cy="56566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모서리가 둥근 직사각형 38">
            <a:extLst>
              <a:ext uri="{FF2B5EF4-FFF2-40B4-BE49-F238E27FC236}">
                <a16:creationId xmlns:a16="http://schemas.microsoft.com/office/drawing/2014/main" id="{A76939B8-9B73-6F65-6383-87EDAAE11550}"/>
              </a:ext>
            </a:extLst>
          </p:cNvPr>
          <p:cNvSpPr/>
          <p:nvPr/>
        </p:nvSpPr>
        <p:spPr>
          <a:xfrm>
            <a:off x="9661836" y="3229739"/>
            <a:ext cx="1839416"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Controller#method</a:t>
            </a:r>
            <a:endParaRPr lang="ko-KR" altLang="en-US" sz="1400">
              <a:solidFill>
                <a:schemeClr val="tx1"/>
              </a:solidFill>
              <a:latin typeface="+mj-lt"/>
              <a:ea typeface="나눔바른고딕" panose="020B0603020101020101"/>
            </a:endParaRPr>
          </a:p>
        </p:txBody>
      </p:sp>
      <p:sp>
        <p:nvSpPr>
          <p:cNvPr id="55" name="모서리가 둥근 직사각형 38">
            <a:extLst>
              <a:ext uri="{FF2B5EF4-FFF2-40B4-BE49-F238E27FC236}">
                <a16:creationId xmlns:a16="http://schemas.microsoft.com/office/drawing/2014/main" id="{8A188F17-3D28-A83A-BBE2-25D2F8833F66}"/>
              </a:ext>
            </a:extLst>
          </p:cNvPr>
          <p:cNvSpPr/>
          <p:nvPr/>
        </p:nvSpPr>
        <p:spPr>
          <a:xfrm>
            <a:off x="7497844" y="4635323"/>
            <a:ext cx="1574852"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Exception</a:t>
            </a:r>
            <a:endParaRPr lang="ko-KR" altLang="en-US" sz="1400">
              <a:solidFill>
                <a:schemeClr val="tx1"/>
              </a:solidFill>
              <a:latin typeface="+mj-lt"/>
              <a:ea typeface="나눔바른고딕" panose="020B0603020101020101"/>
            </a:endParaRPr>
          </a:p>
        </p:txBody>
      </p:sp>
      <p:cxnSp>
        <p:nvCxnSpPr>
          <p:cNvPr id="56" name="직선 화살표 연결선 55">
            <a:extLst>
              <a:ext uri="{FF2B5EF4-FFF2-40B4-BE49-F238E27FC236}">
                <a16:creationId xmlns:a16="http://schemas.microsoft.com/office/drawing/2014/main" id="{AF86B0EE-3E93-10CE-A49E-CA6D92FF7373}"/>
              </a:ext>
            </a:extLst>
          </p:cNvPr>
          <p:cNvCxnSpPr>
            <a:cxnSpLocks/>
            <a:stCxn id="10" idx="2"/>
            <a:endCxn id="55" idx="0"/>
          </p:cNvCxnSpPr>
          <p:nvPr/>
        </p:nvCxnSpPr>
        <p:spPr>
          <a:xfrm flipH="1">
            <a:off x="8285270" y="3702059"/>
            <a:ext cx="4878" cy="93326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F19CEB56-0069-1B88-13FF-B48EE070B2F4}"/>
              </a:ext>
            </a:extLst>
          </p:cNvPr>
          <p:cNvSpPr txBox="1"/>
          <p:nvPr/>
        </p:nvSpPr>
        <p:spPr>
          <a:xfrm>
            <a:off x="2796278" y="3930772"/>
            <a:ext cx="3045136" cy="261610"/>
          </a:xfrm>
          <a:prstGeom prst="rect">
            <a:avLst/>
          </a:prstGeom>
          <a:noFill/>
        </p:spPr>
        <p:txBody>
          <a:bodyPr wrap="square">
            <a:spAutoFit/>
          </a:bodyPr>
          <a:lstStyle/>
          <a:p>
            <a:r>
              <a:rPr lang="ko-KR" altLang="en-US" sz="1100">
                <a:latin typeface="나눔고딕" panose="020D0604000000000000" pitchFamily="50" charset="-127"/>
                <a:ea typeface="나눔바른고딕" panose="020B0603020101020101"/>
              </a:rPr>
              <a:t>요청정보와 일치하는 경로가 존재 하는지 체크</a:t>
            </a:r>
          </a:p>
        </p:txBody>
      </p:sp>
      <p:sp>
        <p:nvSpPr>
          <p:cNvPr id="67" name="TextBox 66">
            <a:extLst>
              <a:ext uri="{FF2B5EF4-FFF2-40B4-BE49-F238E27FC236}">
                <a16:creationId xmlns:a16="http://schemas.microsoft.com/office/drawing/2014/main" id="{945BAE6D-30FB-9FDB-4C74-36ED7CE9A742}"/>
              </a:ext>
            </a:extLst>
          </p:cNvPr>
          <p:cNvSpPr txBox="1"/>
          <p:nvPr/>
        </p:nvSpPr>
        <p:spPr>
          <a:xfrm>
            <a:off x="8332032" y="2589145"/>
            <a:ext cx="1356202" cy="578300"/>
          </a:xfrm>
          <a:prstGeom prst="rect">
            <a:avLst/>
          </a:prstGeom>
          <a:noFill/>
        </p:spPr>
        <p:txBody>
          <a:bodyPr wrap="square">
            <a:spAutoFit/>
          </a:bodyPr>
          <a:lstStyle/>
          <a:p>
            <a:pPr>
              <a:lnSpc>
                <a:spcPct val="150000"/>
              </a:lnSpc>
            </a:pPr>
            <a:r>
              <a:rPr lang="ko-KR" altLang="en-US" sz="1100">
                <a:latin typeface="나눔고딕" panose="020D0604000000000000" pitchFamily="50" charset="-127"/>
                <a:ea typeface="나눔바른고딕" panose="020B0603020101020101"/>
              </a:rPr>
              <a:t>요청정보와 일치하는 핸들러가 있음</a:t>
            </a:r>
          </a:p>
        </p:txBody>
      </p:sp>
      <p:sp>
        <p:nvSpPr>
          <p:cNvPr id="68" name="TextBox 67">
            <a:extLst>
              <a:ext uri="{FF2B5EF4-FFF2-40B4-BE49-F238E27FC236}">
                <a16:creationId xmlns:a16="http://schemas.microsoft.com/office/drawing/2014/main" id="{08924FD6-04B7-B94B-9503-E47EA68C378C}"/>
              </a:ext>
            </a:extLst>
          </p:cNvPr>
          <p:cNvSpPr txBox="1"/>
          <p:nvPr/>
        </p:nvSpPr>
        <p:spPr>
          <a:xfrm>
            <a:off x="8332032" y="3819165"/>
            <a:ext cx="1356202" cy="578300"/>
          </a:xfrm>
          <a:prstGeom prst="rect">
            <a:avLst/>
          </a:prstGeom>
          <a:noFill/>
        </p:spPr>
        <p:txBody>
          <a:bodyPr wrap="square">
            <a:spAutoFit/>
          </a:bodyPr>
          <a:lstStyle/>
          <a:p>
            <a:pPr>
              <a:lnSpc>
                <a:spcPct val="150000"/>
              </a:lnSpc>
            </a:pPr>
            <a:r>
              <a:rPr lang="ko-KR" altLang="en-US" sz="1100">
                <a:latin typeface="나눔고딕" panose="020D0604000000000000" pitchFamily="50" charset="-127"/>
                <a:ea typeface="나눔바른고딕" panose="020B0603020101020101"/>
              </a:rPr>
              <a:t>요청정보와 일치하는 핸들러가 없음</a:t>
            </a:r>
          </a:p>
        </p:txBody>
      </p:sp>
      <p:sp>
        <p:nvSpPr>
          <p:cNvPr id="69" name="TextBox 68">
            <a:extLst>
              <a:ext uri="{FF2B5EF4-FFF2-40B4-BE49-F238E27FC236}">
                <a16:creationId xmlns:a16="http://schemas.microsoft.com/office/drawing/2014/main" id="{255EF9C3-28AF-622F-8D23-E4CDFC3575C4}"/>
              </a:ext>
            </a:extLst>
          </p:cNvPr>
          <p:cNvSpPr txBox="1"/>
          <p:nvPr/>
        </p:nvSpPr>
        <p:spPr>
          <a:xfrm>
            <a:off x="1359971" y="3186204"/>
            <a:ext cx="638457" cy="261610"/>
          </a:xfrm>
          <a:prstGeom prst="rect">
            <a:avLst/>
          </a:prstGeom>
          <a:noFill/>
        </p:spPr>
        <p:txBody>
          <a:bodyPr wrap="square">
            <a:spAutoFit/>
          </a:bodyPr>
          <a:lstStyle/>
          <a:p>
            <a:r>
              <a:rPr lang="en-US" altLang="ko-KR" sz="1100">
                <a:latin typeface="나눔고딕" panose="020D0604000000000000" pitchFamily="50" charset="-127"/>
                <a:ea typeface="나눔바른고딕" panose="020B0603020101020101"/>
              </a:rPr>
              <a:t>/home</a:t>
            </a:r>
            <a:endParaRPr lang="ko-KR" altLang="en-US" sz="1100">
              <a:latin typeface="나눔고딕" panose="020D0604000000000000" pitchFamily="50" charset="-127"/>
              <a:ea typeface="나눔바른고딕" panose="020B0603020101020101"/>
            </a:endParaRPr>
          </a:p>
        </p:txBody>
      </p:sp>
      <p:sp>
        <p:nvSpPr>
          <p:cNvPr id="71" name="TextBox 70">
            <a:extLst>
              <a:ext uri="{FF2B5EF4-FFF2-40B4-BE49-F238E27FC236}">
                <a16:creationId xmlns:a16="http://schemas.microsoft.com/office/drawing/2014/main" id="{40F4C789-34C8-3F75-56CC-C1EB10990C2E}"/>
              </a:ext>
            </a:extLst>
          </p:cNvPr>
          <p:cNvSpPr txBox="1"/>
          <p:nvPr/>
        </p:nvSpPr>
        <p:spPr>
          <a:xfrm>
            <a:off x="9598637" y="2912555"/>
            <a:ext cx="2171700" cy="276999"/>
          </a:xfrm>
          <a:prstGeom prst="rect">
            <a:avLst/>
          </a:prstGeom>
          <a:noFill/>
        </p:spPr>
        <p:txBody>
          <a:bodyPr wrap="square">
            <a:spAutoFit/>
          </a:bodyPr>
          <a:lstStyle/>
          <a:p>
            <a:r>
              <a:rPr lang="en-US" altLang="ko-KR" sz="1200">
                <a:solidFill>
                  <a:schemeClr val="accent1">
                    <a:lumMod val="75000"/>
                  </a:schemeClr>
                </a:solidFill>
                <a:latin typeface="나눔바른고딕" panose="020B0603020101020101" pitchFamily="50" charset="-127"/>
                <a:ea typeface="나눔바른고딕" panose="020B0603020101020101" pitchFamily="50" charset="-127"/>
              </a:rPr>
              <a:t>@RequestMapping(/home)</a:t>
            </a:r>
            <a:r>
              <a:rPr lang="ko-KR" altLang="en-US" sz="1200">
                <a:solidFill>
                  <a:schemeClr val="accent1">
                    <a:lumMod val="75000"/>
                  </a:schemeClr>
                </a:solidFill>
                <a:latin typeface="나눔바른고딕" panose="020B0603020101020101" pitchFamily="50" charset="-127"/>
                <a:ea typeface="나눔바른고딕" panose="020B0603020101020101" pitchFamily="50" charset="-127"/>
              </a:rPr>
              <a:t> </a:t>
            </a:r>
            <a:endParaRPr lang="ko-KR" altLang="en-US" sz="1200"/>
          </a:p>
        </p:txBody>
      </p:sp>
      <p:sp>
        <p:nvSpPr>
          <p:cNvPr id="76" name="TextBox 75">
            <a:extLst>
              <a:ext uri="{FF2B5EF4-FFF2-40B4-BE49-F238E27FC236}">
                <a16:creationId xmlns:a16="http://schemas.microsoft.com/office/drawing/2014/main" id="{EB9A0EA4-2AA9-01E4-860E-7219839DC319}"/>
              </a:ext>
            </a:extLst>
          </p:cNvPr>
          <p:cNvSpPr txBox="1"/>
          <p:nvPr/>
        </p:nvSpPr>
        <p:spPr>
          <a:xfrm>
            <a:off x="1974924" y="4988146"/>
            <a:ext cx="2912135" cy="261610"/>
          </a:xfrm>
          <a:prstGeom prst="rect">
            <a:avLst/>
          </a:prstGeom>
          <a:noFill/>
        </p:spPr>
        <p:txBody>
          <a:bodyPr wrap="square">
            <a:spAutoFit/>
          </a:bodyPr>
          <a:lstStyle/>
          <a:p>
            <a:r>
              <a:rPr lang="ko-KR" altLang="en-US" sz="1100">
                <a:latin typeface="나눔고딕" panose="020D0604000000000000" pitchFamily="50" charset="-127"/>
                <a:ea typeface="나눔바른고딕" panose="020B0603020101020101"/>
              </a:rPr>
              <a:t>초기화 때 이미 매핑 정보를 저장하고 있음</a:t>
            </a:r>
          </a:p>
        </p:txBody>
      </p:sp>
      <p:sp>
        <p:nvSpPr>
          <p:cNvPr id="2" name="직사각형 1">
            <a:extLst>
              <a:ext uri="{FF2B5EF4-FFF2-40B4-BE49-F238E27FC236}">
                <a16:creationId xmlns:a16="http://schemas.microsoft.com/office/drawing/2014/main" id="{C5CDF139-4674-5D3B-8B8D-EDFDF7D75F49}"/>
              </a:ext>
            </a:extLst>
          </p:cNvPr>
          <p:cNvSpPr/>
          <p:nvPr/>
        </p:nvSpPr>
        <p:spPr>
          <a:xfrm>
            <a:off x="551163" y="1198270"/>
            <a:ext cx="11576669" cy="887615"/>
          </a:xfrm>
          <a:prstGeom prst="rect">
            <a:avLst/>
          </a:prstGeom>
        </p:spPr>
        <p:txBody>
          <a:bodyPr wrap="square">
            <a:spAutoFit/>
          </a:bodyPr>
          <a:lstStyle/>
          <a:p>
            <a:pPr marL="228600" indent="-228600">
              <a:lnSpc>
                <a:spcPct val="150000"/>
              </a:lnSpc>
              <a:buFont typeface="+mj-lt"/>
              <a:buAutoNum type="arabicParenR"/>
            </a:pPr>
            <a:r>
              <a:rPr lang="en-US" altLang="ko-KR" sz="1200"/>
              <a:t>RequestMappingHandlerMapping</a:t>
            </a:r>
            <a:r>
              <a:rPr lang="ko-KR" altLang="en-US" sz="1200"/>
              <a:t> 은 스프링 부트의 초기화 과정에서 </a:t>
            </a:r>
            <a:r>
              <a:rPr lang="en-US" altLang="ko-KR" sz="1200"/>
              <a:t>@RequestMapping </a:t>
            </a:r>
            <a:r>
              <a:rPr lang="ko-KR" altLang="en-US" sz="1200"/>
              <a:t>이 선언된 모든 핸들러를 검사하고</a:t>
            </a:r>
            <a:r>
              <a:rPr lang="en-US" altLang="ko-KR" sz="1200"/>
              <a:t> </a:t>
            </a:r>
            <a:r>
              <a:rPr lang="ko-KR" altLang="en-US" sz="1200"/>
              <a:t>검사 결과 해당 핸들러와 </a:t>
            </a:r>
            <a:r>
              <a:rPr lang="en-US" altLang="ko-KR" sz="1200"/>
              <a:t>URL </a:t>
            </a:r>
            <a:r>
              <a:rPr lang="ko-KR" altLang="en-US" sz="1200"/>
              <a:t>경로를 매핑하여 저장소에 저장한다</a:t>
            </a:r>
            <a:endParaRPr lang="en-US" altLang="ko-KR" sz="1200"/>
          </a:p>
          <a:p>
            <a:pPr marL="228600" indent="-228600">
              <a:lnSpc>
                <a:spcPct val="150000"/>
              </a:lnSpc>
              <a:buFont typeface="+mj-lt"/>
              <a:buAutoNum type="arabicParenR"/>
            </a:pPr>
            <a:r>
              <a:rPr lang="ko-KR" altLang="en-US" sz="1200"/>
              <a:t>클라이언트 요청이 들어오면 매핑 저장소로부터 </a:t>
            </a:r>
            <a:r>
              <a:rPr lang="en-US" altLang="ko-KR" sz="1200"/>
              <a:t>URL </a:t>
            </a:r>
            <a:r>
              <a:rPr lang="ko-KR" altLang="en-US" sz="1200"/>
              <a:t>패턴과 일치하는 핸들러를 검색하고 적합한 핸들러를 찾아 반환한다</a:t>
            </a:r>
            <a:endParaRPr lang="en-US" altLang="ko-KR" sz="1200"/>
          </a:p>
        </p:txBody>
      </p:sp>
    </p:spTree>
    <p:extLst>
      <p:ext uri="{BB962C8B-B14F-4D97-AF65-F5344CB8AC3E}">
        <p14:creationId xmlns:p14="http://schemas.microsoft.com/office/powerpoint/2010/main" val="1681827543"/>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28235-34F3-480D-9582-51322E7389EC}"/>
              </a:ext>
            </a:extLst>
          </p:cNvPr>
          <p:cNvSpPr txBox="1"/>
          <p:nvPr/>
        </p:nvSpPr>
        <p:spPr>
          <a:xfrm>
            <a:off x="864861" y="2839896"/>
            <a:ext cx="10462288" cy="1298817"/>
          </a:xfrm>
          <a:prstGeom prst="rect">
            <a:avLst/>
          </a:prstGeom>
          <a:noFill/>
        </p:spPr>
        <p:txBody>
          <a:bodyPr wrap="none" rtlCol="0">
            <a:spAutoFit/>
          </a:bodyPr>
          <a:lstStyle/>
          <a:p>
            <a:pPr algn="ctr">
              <a:lnSpc>
                <a:spcPct val="150000"/>
              </a:lnSpc>
            </a:pPr>
            <a:r>
              <a:rPr lang="en-US" altLang="ko-KR" sz="6000">
                <a:solidFill>
                  <a:schemeClr val="accent1">
                    <a:lumMod val="75000"/>
                  </a:schemeClr>
                </a:solidFill>
                <a:latin typeface="나눔바른고딕" panose="020B0603020101020101" pitchFamily="50" charset="-127"/>
                <a:ea typeface="나눔바른고딕" panose="020B0603020101020101" pitchFamily="50" charset="-127"/>
              </a:rPr>
              <a:t>@RequestMapping</a:t>
            </a:r>
            <a:r>
              <a:rPr lang="ko-KR" altLang="en-US" sz="6000">
                <a:solidFill>
                  <a:schemeClr val="accent1">
                    <a:lumMod val="75000"/>
                  </a:schemeClr>
                </a:solidFill>
                <a:latin typeface="나눔바른고딕" panose="020B0603020101020101" pitchFamily="50" charset="-127"/>
                <a:ea typeface="나눔바른고딕" panose="020B0603020101020101" pitchFamily="50" charset="-127"/>
              </a:rPr>
              <a:t> 원리 이해</a:t>
            </a:r>
            <a:endParaRPr lang="ko-KR" altLang="en-US" sz="6000">
              <a:solidFill>
                <a:schemeClr val="accent1">
                  <a:lumMod val="75000"/>
                </a:schemeClr>
              </a:solidFill>
              <a:latin typeface="+mj-lt"/>
            </a:endParaRPr>
          </a:p>
        </p:txBody>
      </p:sp>
      <p:sp>
        <p:nvSpPr>
          <p:cNvPr id="3" name="TextBox 2">
            <a:extLst>
              <a:ext uri="{FF2B5EF4-FFF2-40B4-BE49-F238E27FC236}">
                <a16:creationId xmlns:a16="http://schemas.microsoft.com/office/drawing/2014/main" id="{CDB69857-4DB7-EFC1-D480-BBEE632C406D}"/>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365127516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직사각형 72">
            <a:extLst>
              <a:ext uri="{FF2B5EF4-FFF2-40B4-BE49-F238E27FC236}">
                <a16:creationId xmlns:a16="http://schemas.microsoft.com/office/drawing/2014/main" id="{D10AE262-3224-4491-9AF5-1A7677C571EF}"/>
              </a:ext>
            </a:extLst>
          </p:cNvPr>
          <p:cNvSpPr/>
          <p:nvPr/>
        </p:nvSpPr>
        <p:spPr>
          <a:xfrm>
            <a:off x="370207" y="627229"/>
            <a:ext cx="10968353" cy="622478"/>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나눔고딕" panose="020D0604000000000000" pitchFamily="50" charset="-127"/>
                <a:ea typeface="나눔바른고딕" panose="020B0603020101020101"/>
              </a:rPr>
              <a:t>RequestMappingHandlerMapping </a:t>
            </a:r>
            <a:r>
              <a:rPr lang="ko-KR" altLang="en-US" sz="1200">
                <a:latin typeface="나눔고딕" panose="020D0604000000000000" pitchFamily="50" charset="-127"/>
                <a:ea typeface="나눔바른고딕" panose="020B0603020101020101"/>
              </a:rPr>
              <a:t>클래스의 실행 구조 및 클라이언트의 요청을 어떻게 매핑하고 있는지 내부 클래스들을 분석함으로서 스프링 </a:t>
            </a:r>
            <a:r>
              <a:rPr lang="en-US" altLang="ko-KR" sz="1200">
                <a:latin typeface="나눔고딕" panose="020D0604000000000000" pitchFamily="50" charset="-127"/>
                <a:ea typeface="나눔바른고딕" panose="020B0603020101020101"/>
              </a:rPr>
              <a:t>MVC </a:t>
            </a:r>
            <a:r>
              <a:rPr lang="ko-KR" altLang="en-US" sz="1200">
                <a:latin typeface="나눔고딕" panose="020D0604000000000000" pitchFamily="50" charset="-127"/>
                <a:ea typeface="나눔바른고딕" panose="020B0603020101020101"/>
              </a:rPr>
              <a:t>의 내부 흐름을 더 깊이 이해하고 개발적 관점에서의 인사이트를 넓혀 갈수 있다</a:t>
            </a:r>
            <a:endParaRPr lang="en-US" altLang="ko-KR" sz="1200">
              <a:latin typeface="+mn-ea"/>
            </a:endParaRPr>
          </a:p>
        </p:txBody>
      </p:sp>
      <p:sp>
        <p:nvSpPr>
          <p:cNvPr id="74" name="직사각형 73">
            <a:extLst>
              <a:ext uri="{FF2B5EF4-FFF2-40B4-BE49-F238E27FC236}">
                <a16:creationId xmlns:a16="http://schemas.microsoft.com/office/drawing/2014/main" id="{42A0B23B-7003-43B2-A559-7C4A6F001EFB}"/>
              </a:ext>
            </a:extLst>
          </p:cNvPr>
          <p:cNvSpPr/>
          <p:nvPr/>
        </p:nvSpPr>
        <p:spPr>
          <a:xfrm>
            <a:off x="198756" y="202792"/>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sp>
        <p:nvSpPr>
          <p:cNvPr id="2" name="직사각형 1">
            <a:extLst>
              <a:ext uri="{FF2B5EF4-FFF2-40B4-BE49-F238E27FC236}">
                <a16:creationId xmlns:a16="http://schemas.microsoft.com/office/drawing/2014/main" id="{8A77B56B-8D5B-2F96-5A24-80E989E30B53}"/>
              </a:ext>
            </a:extLst>
          </p:cNvPr>
          <p:cNvSpPr/>
          <p:nvPr/>
        </p:nvSpPr>
        <p:spPr>
          <a:xfrm>
            <a:off x="198756" y="1612090"/>
            <a:ext cx="225254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핵심 클래스 이해</a:t>
            </a:r>
          </a:p>
        </p:txBody>
      </p:sp>
      <p:sp>
        <p:nvSpPr>
          <p:cNvPr id="3" name="모서리가 둥근 직사각형 38">
            <a:extLst>
              <a:ext uri="{FF2B5EF4-FFF2-40B4-BE49-F238E27FC236}">
                <a16:creationId xmlns:a16="http://schemas.microsoft.com/office/drawing/2014/main" id="{D0E43BE9-7CC2-AE2E-3C34-09C922C22C6B}"/>
              </a:ext>
            </a:extLst>
          </p:cNvPr>
          <p:cNvSpPr/>
          <p:nvPr/>
        </p:nvSpPr>
        <p:spPr>
          <a:xfrm>
            <a:off x="511781" y="2188096"/>
            <a:ext cx="3242069" cy="641472"/>
          </a:xfrm>
          <a:prstGeom prst="roundRect">
            <a:avLst>
              <a:gd name="adj" fmla="val 9563"/>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lnSpc>
                <a:spcPct val="150000"/>
              </a:lnSpc>
              <a:spcBef>
                <a:spcPts val="400"/>
              </a:spcBef>
            </a:pPr>
            <a:r>
              <a:rPr lang="en-US" altLang="ko-KR" sz="1400">
                <a:solidFill>
                  <a:schemeClr val="tx1"/>
                </a:solidFill>
              </a:rPr>
              <a:t>RequestMappingHandlerMapping</a:t>
            </a:r>
          </a:p>
        </p:txBody>
      </p:sp>
      <p:sp>
        <p:nvSpPr>
          <p:cNvPr id="6" name="모서리가 둥근 직사각형 38">
            <a:extLst>
              <a:ext uri="{FF2B5EF4-FFF2-40B4-BE49-F238E27FC236}">
                <a16:creationId xmlns:a16="http://schemas.microsoft.com/office/drawing/2014/main" id="{C1536051-4482-B222-148B-CF65037815C9}"/>
              </a:ext>
            </a:extLst>
          </p:cNvPr>
          <p:cNvSpPr/>
          <p:nvPr/>
        </p:nvSpPr>
        <p:spPr>
          <a:xfrm>
            <a:off x="511781" y="3082469"/>
            <a:ext cx="3242069" cy="641472"/>
          </a:xfrm>
          <a:prstGeom prst="roundRect">
            <a:avLst>
              <a:gd name="adj" fmla="val 9563"/>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lnSpc>
                <a:spcPct val="150000"/>
              </a:lnSpc>
              <a:spcBef>
                <a:spcPts val="400"/>
              </a:spcBef>
            </a:pPr>
            <a:r>
              <a:rPr lang="en-US" altLang="ko-KR" sz="1400">
                <a:solidFill>
                  <a:schemeClr val="tx1"/>
                </a:solidFill>
              </a:rPr>
              <a:t>HandlerMethod</a:t>
            </a:r>
          </a:p>
        </p:txBody>
      </p:sp>
      <p:sp>
        <p:nvSpPr>
          <p:cNvPr id="7" name="모서리가 둥근 직사각형 38">
            <a:extLst>
              <a:ext uri="{FF2B5EF4-FFF2-40B4-BE49-F238E27FC236}">
                <a16:creationId xmlns:a16="http://schemas.microsoft.com/office/drawing/2014/main" id="{4165A957-4927-A5C1-7601-4534DD00B245}"/>
              </a:ext>
            </a:extLst>
          </p:cNvPr>
          <p:cNvSpPr/>
          <p:nvPr/>
        </p:nvSpPr>
        <p:spPr>
          <a:xfrm>
            <a:off x="511781" y="3976842"/>
            <a:ext cx="3242069" cy="641472"/>
          </a:xfrm>
          <a:prstGeom prst="roundRect">
            <a:avLst>
              <a:gd name="adj" fmla="val 9563"/>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lnSpc>
                <a:spcPct val="150000"/>
              </a:lnSpc>
              <a:spcBef>
                <a:spcPts val="400"/>
              </a:spcBef>
            </a:pPr>
            <a:r>
              <a:rPr lang="en-US" altLang="ko-KR" sz="1400">
                <a:solidFill>
                  <a:schemeClr val="tx1"/>
                </a:solidFill>
              </a:rPr>
              <a:t>RequestMappingInfo</a:t>
            </a:r>
          </a:p>
        </p:txBody>
      </p:sp>
      <p:sp>
        <p:nvSpPr>
          <p:cNvPr id="8" name="모서리가 둥근 직사각형 38">
            <a:extLst>
              <a:ext uri="{FF2B5EF4-FFF2-40B4-BE49-F238E27FC236}">
                <a16:creationId xmlns:a16="http://schemas.microsoft.com/office/drawing/2014/main" id="{BCCE9D6C-AAB6-DC64-C953-9EAE46333BA9}"/>
              </a:ext>
            </a:extLst>
          </p:cNvPr>
          <p:cNvSpPr/>
          <p:nvPr/>
        </p:nvSpPr>
        <p:spPr>
          <a:xfrm>
            <a:off x="511781" y="4871215"/>
            <a:ext cx="3242069" cy="641472"/>
          </a:xfrm>
          <a:prstGeom prst="roundRect">
            <a:avLst>
              <a:gd name="adj" fmla="val 9563"/>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lnSpc>
                <a:spcPct val="150000"/>
              </a:lnSpc>
              <a:spcBef>
                <a:spcPts val="400"/>
              </a:spcBef>
            </a:pPr>
            <a:r>
              <a:rPr lang="en-US" altLang="ko-KR" sz="1400">
                <a:solidFill>
                  <a:schemeClr val="tx1"/>
                </a:solidFill>
              </a:rPr>
              <a:t>MappingRegistry</a:t>
            </a:r>
          </a:p>
        </p:txBody>
      </p:sp>
      <p:sp>
        <p:nvSpPr>
          <p:cNvPr id="9" name="모서리가 둥근 직사각형 38">
            <a:extLst>
              <a:ext uri="{FF2B5EF4-FFF2-40B4-BE49-F238E27FC236}">
                <a16:creationId xmlns:a16="http://schemas.microsoft.com/office/drawing/2014/main" id="{7BB7A1AD-0578-1E01-5274-C6E0CFEA8EA1}"/>
              </a:ext>
            </a:extLst>
          </p:cNvPr>
          <p:cNvSpPr/>
          <p:nvPr/>
        </p:nvSpPr>
        <p:spPr>
          <a:xfrm>
            <a:off x="511781" y="5765587"/>
            <a:ext cx="3242069" cy="641472"/>
          </a:xfrm>
          <a:prstGeom prst="roundRect">
            <a:avLst>
              <a:gd name="adj" fmla="val 9563"/>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lnSpc>
                <a:spcPct val="150000"/>
              </a:lnSpc>
              <a:spcBef>
                <a:spcPts val="400"/>
              </a:spcBef>
            </a:pPr>
            <a:r>
              <a:rPr lang="en-US" altLang="ko-KR" sz="1400">
                <a:solidFill>
                  <a:schemeClr val="tx1"/>
                </a:solidFill>
              </a:rPr>
              <a:t>HandlerExecutionChain</a:t>
            </a:r>
          </a:p>
        </p:txBody>
      </p:sp>
      <p:sp>
        <p:nvSpPr>
          <p:cNvPr id="10" name="직사각형 9">
            <a:extLst>
              <a:ext uri="{FF2B5EF4-FFF2-40B4-BE49-F238E27FC236}">
                <a16:creationId xmlns:a16="http://schemas.microsoft.com/office/drawing/2014/main" id="{8D296010-9589-6197-BD78-8A975CD03AF6}"/>
              </a:ext>
            </a:extLst>
          </p:cNvPr>
          <p:cNvSpPr/>
          <p:nvPr/>
        </p:nvSpPr>
        <p:spPr>
          <a:xfrm>
            <a:off x="3826042" y="2215001"/>
            <a:ext cx="8184444"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나눔바른고딕" panose="020B0603020101020101" pitchFamily="50" charset="-127"/>
                <a:ea typeface="나눔바른고딕" panose="020B0603020101020101" pitchFamily="50" charset="-127"/>
              </a:rPr>
              <a:t>@RequestMapping </a:t>
            </a:r>
            <a:r>
              <a:rPr lang="ko-KR" altLang="en-US" sz="1200">
                <a:latin typeface="나눔바른고딕" panose="020B0603020101020101" pitchFamily="50" charset="-127"/>
                <a:ea typeface="나눔바른고딕" panose="020B0603020101020101" pitchFamily="50" charset="-127"/>
              </a:rPr>
              <a:t>이 선언된 모든 핸들러를 검사하고 해당 핸들러와 </a:t>
            </a:r>
            <a:r>
              <a:rPr lang="en-US" altLang="ko-KR" sz="1200">
                <a:latin typeface="나눔바른고딕" panose="020B0603020101020101" pitchFamily="50" charset="-127"/>
                <a:ea typeface="나눔바른고딕" panose="020B0603020101020101" pitchFamily="50" charset="-127"/>
              </a:rPr>
              <a:t>URL </a:t>
            </a:r>
            <a:r>
              <a:rPr lang="ko-KR" altLang="en-US" sz="1200">
                <a:latin typeface="나눔바른고딕" panose="020B0603020101020101" pitchFamily="50" charset="-127"/>
                <a:ea typeface="나눔바른고딕" panose="020B0603020101020101" pitchFamily="50" charset="-127"/>
              </a:rPr>
              <a:t>경로를 매핑하여 저장소에 저장한다</a:t>
            </a:r>
          </a:p>
          <a:p>
            <a:pPr marL="171450" indent="-171450">
              <a:lnSpc>
                <a:spcPct val="150000"/>
              </a:lnSpc>
              <a:buFont typeface="Arial" panose="020B0604020202020204" pitchFamily="34" charset="0"/>
              <a:buChar char="•"/>
            </a:pPr>
            <a:r>
              <a:rPr lang="ko-KR" altLang="en-US" sz="1200">
                <a:latin typeface="나눔바른고딕" panose="020B0603020101020101" pitchFamily="50" charset="-127"/>
                <a:ea typeface="나눔바른고딕" panose="020B0603020101020101" pitchFamily="50" charset="-127"/>
              </a:rPr>
              <a:t>요청이 들어오면 매핑 저장소로부터 </a:t>
            </a:r>
            <a:r>
              <a:rPr lang="en-US" altLang="ko-KR" sz="1200">
                <a:latin typeface="나눔바른고딕" panose="020B0603020101020101" pitchFamily="50" charset="-127"/>
                <a:ea typeface="나눔바른고딕" panose="020B0603020101020101" pitchFamily="50" charset="-127"/>
              </a:rPr>
              <a:t>URL </a:t>
            </a:r>
            <a:r>
              <a:rPr lang="ko-KR" altLang="en-US" sz="1200">
                <a:latin typeface="나눔바른고딕" panose="020B0603020101020101" pitchFamily="50" charset="-127"/>
                <a:ea typeface="나눔바른고딕" panose="020B0603020101020101" pitchFamily="50" charset="-127"/>
              </a:rPr>
              <a:t>패턴과 일치하는 핸들러를 검색하고 적합한 핸들러를 찾아 반환한다</a:t>
            </a:r>
          </a:p>
        </p:txBody>
      </p:sp>
      <p:sp>
        <p:nvSpPr>
          <p:cNvPr id="11" name="직사각형 10">
            <a:extLst>
              <a:ext uri="{FF2B5EF4-FFF2-40B4-BE49-F238E27FC236}">
                <a16:creationId xmlns:a16="http://schemas.microsoft.com/office/drawing/2014/main" id="{3DEDE59C-B034-C7B9-FEA5-5AA6B1941125}"/>
              </a:ext>
            </a:extLst>
          </p:cNvPr>
          <p:cNvSpPr/>
          <p:nvPr/>
        </p:nvSpPr>
        <p:spPr>
          <a:xfrm>
            <a:off x="3826042" y="5025142"/>
            <a:ext cx="8175018"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t>모든 </a:t>
            </a:r>
            <a:r>
              <a:rPr lang="en-US" altLang="ko-KR" sz="1200"/>
              <a:t>HandlerMethod</a:t>
            </a:r>
            <a:r>
              <a:rPr lang="ko-KR" altLang="en-US" sz="1200"/>
              <a:t> 및 매핑된 경로를 저장하고 관리하는 클래스로서</a:t>
            </a:r>
            <a:r>
              <a:rPr lang="en-US" altLang="ko-KR" sz="1200"/>
              <a:t> </a:t>
            </a:r>
            <a:r>
              <a:rPr lang="ko-KR" altLang="en-US" sz="1200"/>
              <a:t>요청을 처리할 핸들러를 조회할 수 있다</a:t>
            </a:r>
            <a:endParaRPr lang="en-US" altLang="ko-KR" sz="1200">
              <a:latin typeface="+mn-ea"/>
            </a:endParaRPr>
          </a:p>
        </p:txBody>
      </p:sp>
      <p:sp>
        <p:nvSpPr>
          <p:cNvPr id="12" name="직사각형 11">
            <a:extLst>
              <a:ext uri="{FF2B5EF4-FFF2-40B4-BE49-F238E27FC236}">
                <a16:creationId xmlns:a16="http://schemas.microsoft.com/office/drawing/2014/main" id="{A0489490-54DF-5BD0-FFA7-FE9DE4FB8C93}"/>
              </a:ext>
            </a:extLst>
          </p:cNvPr>
          <p:cNvSpPr/>
          <p:nvPr/>
        </p:nvSpPr>
        <p:spPr>
          <a:xfrm>
            <a:off x="3826042" y="4124453"/>
            <a:ext cx="6032195"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나눔바른고딕" panose="020B0603020101020101" pitchFamily="50" charset="-127"/>
                <a:ea typeface="나눔바른고딕" panose="020B0603020101020101" pitchFamily="50" charset="-127"/>
              </a:rPr>
              <a:t>@RequestMapping</a:t>
            </a:r>
            <a:r>
              <a:rPr lang="ko-KR" altLang="en-US" sz="1200">
                <a:latin typeface="나눔바른고딕" panose="020B0603020101020101" pitchFamily="50" charset="-127"/>
                <a:ea typeface="나눔바른고딕" panose="020B0603020101020101" pitchFamily="50" charset="-127"/>
              </a:rPr>
              <a:t> 에 선언된 여러 속성들의 값들을 추출해서 가지고 있는 객체</a:t>
            </a:r>
            <a:endParaRPr lang="en-US" altLang="ko-KR" sz="1200">
              <a:latin typeface="+mn-ea"/>
            </a:endParaRPr>
          </a:p>
        </p:txBody>
      </p:sp>
      <p:sp>
        <p:nvSpPr>
          <p:cNvPr id="13" name="직사각형 12">
            <a:extLst>
              <a:ext uri="{FF2B5EF4-FFF2-40B4-BE49-F238E27FC236}">
                <a16:creationId xmlns:a16="http://schemas.microsoft.com/office/drawing/2014/main" id="{38F1EDF0-A19C-2BA3-BDB2-6E0540AC032E}"/>
              </a:ext>
            </a:extLst>
          </p:cNvPr>
          <p:cNvSpPr/>
          <p:nvPr/>
        </p:nvSpPr>
        <p:spPr>
          <a:xfrm>
            <a:off x="3826042" y="3091581"/>
            <a:ext cx="8175018" cy="623248"/>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t>핸들러 객체로서</a:t>
            </a:r>
            <a:r>
              <a:rPr lang="en-US" altLang="ko-KR" sz="1200"/>
              <a:t> </a:t>
            </a:r>
            <a:r>
              <a:rPr lang="ko-KR" altLang="en-US" sz="1200"/>
              <a:t>최종 호출할 컨트롤러와 메서드 정보를 포함하고 있다</a:t>
            </a:r>
            <a:endParaRPr lang="en-US" altLang="ko-KR" sz="1200"/>
          </a:p>
          <a:p>
            <a:pPr marL="171450" indent="-171450">
              <a:lnSpc>
                <a:spcPct val="150000"/>
              </a:lnSpc>
              <a:buFont typeface="Arial" panose="020B0604020202020204" pitchFamily="34" charset="0"/>
              <a:buChar char="•"/>
            </a:pPr>
            <a:r>
              <a:rPr lang="ko-KR" altLang="en-US" sz="1200"/>
              <a:t>메서드의 매개변수</a:t>
            </a:r>
            <a:r>
              <a:rPr lang="en-US" altLang="ko-KR" sz="1200"/>
              <a:t>, </a:t>
            </a:r>
            <a:r>
              <a:rPr lang="ko-KR" altLang="en-US" sz="1200"/>
              <a:t>반환 값</a:t>
            </a:r>
            <a:r>
              <a:rPr lang="en-US" altLang="ko-KR" sz="1200"/>
              <a:t>, </a:t>
            </a:r>
            <a:r>
              <a:rPr lang="ko-KR" altLang="en-US" sz="1200"/>
              <a:t>메서드에 정의된 어노테이션 등에 쉽게 접근할 수 있는 기능을 제공한다</a:t>
            </a:r>
            <a:endParaRPr lang="en-US" altLang="ko-KR" sz="1200">
              <a:latin typeface="+mn-ea"/>
            </a:endParaRPr>
          </a:p>
        </p:txBody>
      </p:sp>
      <p:sp>
        <p:nvSpPr>
          <p:cNvPr id="14" name="직사각형 13">
            <a:extLst>
              <a:ext uri="{FF2B5EF4-FFF2-40B4-BE49-F238E27FC236}">
                <a16:creationId xmlns:a16="http://schemas.microsoft.com/office/drawing/2014/main" id="{C2064D84-9A87-992B-A34C-4ACA97A3AF79}"/>
              </a:ext>
            </a:extLst>
          </p:cNvPr>
          <p:cNvSpPr/>
          <p:nvPr/>
        </p:nvSpPr>
        <p:spPr>
          <a:xfrm>
            <a:off x="3826042" y="5904518"/>
            <a:ext cx="6683542"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latin typeface="나눔바른고딕" panose="020B0603020101020101" pitchFamily="50" charset="-127"/>
                <a:ea typeface="나눔바른고딕" panose="020B0603020101020101" pitchFamily="50" charset="-127"/>
              </a:rPr>
              <a:t> </a:t>
            </a:r>
            <a:r>
              <a:rPr lang="en-US" altLang="ko-KR" sz="1200"/>
              <a:t>HandlerMethod</a:t>
            </a:r>
            <a:r>
              <a:rPr lang="en-US" altLang="ko-KR" sz="1200">
                <a:latin typeface="나눔바른고딕" panose="020B0603020101020101" pitchFamily="50" charset="-127"/>
                <a:ea typeface="나눔바른고딕" panose="020B0603020101020101" pitchFamily="50" charset="-127"/>
              </a:rPr>
              <a:t> </a:t>
            </a:r>
            <a:r>
              <a:rPr lang="ko-KR" altLang="en-US" sz="1200">
                <a:latin typeface="나눔바른고딕" panose="020B0603020101020101" pitchFamily="50" charset="-127"/>
                <a:ea typeface="나눔바른고딕" panose="020B0603020101020101" pitchFamily="50" charset="-127"/>
              </a:rPr>
              <a:t>와 </a:t>
            </a:r>
            <a:r>
              <a:rPr lang="en-US" altLang="ko-KR" sz="1200">
                <a:latin typeface="나눔바른고딕" panose="020B0603020101020101" pitchFamily="50" charset="-127"/>
                <a:ea typeface="나눔바른고딕" panose="020B0603020101020101" pitchFamily="50" charset="-127"/>
              </a:rPr>
              <a:t>HandlerIntercepter </a:t>
            </a:r>
            <a:r>
              <a:rPr lang="ko-KR" altLang="en-US" sz="1200">
                <a:latin typeface="나눔바른고딕" panose="020B0603020101020101" pitchFamily="50" charset="-127"/>
                <a:ea typeface="나눔바른고딕" panose="020B0603020101020101" pitchFamily="50" charset="-127"/>
              </a:rPr>
              <a:t>를 포함하고 있으며 </a:t>
            </a:r>
            <a:r>
              <a:rPr lang="en-US" altLang="ko-KR" sz="1200">
                <a:solidFill>
                  <a:schemeClr val="tx1"/>
                </a:solidFill>
              </a:rPr>
              <a:t>HandlerAdapter </a:t>
            </a:r>
            <a:r>
              <a:rPr lang="ko-KR" altLang="en-US" sz="1200">
                <a:solidFill>
                  <a:schemeClr val="tx1"/>
                </a:solidFill>
              </a:rPr>
              <a:t>에게 전달된다</a:t>
            </a:r>
            <a:r>
              <a:rPr lang="ko-KR" altLang="en-US" sz="1200">
                <a:latin typeface="나눔바른고딕" panose="020B0603020101020101" pitchFamily="50" charset="-127"/>
                <a:ea typeface="나눔바른고딕" panose="020B0603020101020101" pitchFamily="50" charset="-127"/>
              </a:rPr>
              <a:t> </a:t>
            </a:r>
            <a:endParaRPr lang="en-US" altLang="ko-KR" sz="1200">
              <a:latin typeface="+mn-ea"/>
            </a:endParaRPr>
          </a:p>
        </p:txBody>
      </p:sp>
    </p:spTree>
    <p:extLst>
      <p:ext uri="{BB962C8B-B14F-4D97-AF65-F5344CB8AC3E}">
        <p14:creationId xmlns:p14="http://schemas.microsoft.com/office/powerpoint/2010/main" val="1624660930"/>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직사각형 73">
            <a:extLst>
              <a:ext uri="{FF2B5EF4-FFF2-40B4-BE49-F238E27FC236}">
                <a16:creationId xmlns:a16="http://schemas.microsoft.com/office/drawing/2014/main" id="{42A0B23B-7003-43B2-A559-7C4A6F001EFB}"/>
              </a:ext>
            </a:extLst>
          </p:cNvPr>
          <p:cNvSpPr/>
          <p:nvPr/>
        </p:nvSpPr>
        <p:spPr>
          <a:xfrm>
            <a:off x="207900" y="312168"/>
            <a:ext cx="225254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초기화 매핑 구조</a:t>
            </a:r>
          </a:p>
        </p:txBody>
      </p:sp>
      <p:sp>
        <p:nvSpPr>
          <p:cNvPr id="5" name="TextBox 4">
            <a:extLst>
              <a:ext uri="{FF2B5EF4-FFF2-40B4-BE49-F238E27FC236}">
                <a16:creationId xmlns:a16="http://schemas.microsoft.com/office/drawing/2014/main" id="{85622F3C-B4E9-1C6C-DCA5-5653F41D310C}"/>
              </a:ext>
            </a:extLst>
          </p:cNvPr>
          <p:cNvSpPr txBox="1"/>
          <p:nvPr/>
        </p:nvSpPr>
        <p:spPr>
          <a:xfrm>
            <a:off x="361187" y="863751"/>
            <a:ext cx="6358449" cy="3670236"/>
          </a:xfrm>
          <a:prstGeom prst="rect">
            <a:avLst/>
          </a:prstGeom>
          <a:solidFill>
            <a:schemeClr val="tx1"/>
          </a:solidFill>
        </p:spPr>
        <p:txBody>
          <a:bodyPr wrap="square">
            <a:spAutoFit/>
          </a:bodyPr>
          <a:lstStyle/>
          <a:p>
            <a:pPr>
              <a:lnSpc>
                <a:spcPct val="150000"/>
              </a:lnSpc>
            </a:pPr>
            <a:r>
              <a:rPr lang="en-US" altLang="ko-KR" sz="1200">
                <a:solidFill>
                  <a:srgbClr val="B3AE60"/>
                </a:solidFill>
                <a:effectLst/>
                <a:highlight>
                  <a:srgbClr val="1E1F22"/>
                </a:highlight>
              </a:rPr>
              <a:t>@RestController</a:t>
            </a:r>
            <a:br>
              <a:rPr lang="en-US" altLang="ko-KR" sz="1200">
                <a:solidFill>
                  <a:srgbClr val="B3AE60"/>
                </a:solidFill>
                <a:effectLst/>
                <a:highlight>
                  <a:srgbClr val="1E1F22"/>
                </a:highlight>
              </a:rPr>
            </a:br>
            <a:r>
              <a:rPr lang="en-US" altLang="ko-KR" sz="1200">
                <a:solidFill>
                  <a:srgbClr val="B3AE60"/>
                </a:solidFill>
                <a:effectLst/>
                <a:highlight>
                  <a:srgbClr val="1E1F22"/>
                </a:highlight>
              </a:rPr>
              <a:t>@RequestMapping</a:t>
            </a:r>
            <a:r>
              <a:rPr lang="en-US" altLang="ko-KR" sz="1200">
                <a:solidFill>
                  <a:srgbClr val="E8BA36"/>
                </a:solidFill>
                <a:effectLst/>
                <a:highlight>
                  <a:srgbClr val="1E1F22"/>
                </a:highlight>
              </a:rPr>
              <a:t>(</a:t>
            </a:r>
            <a:r>
              <a:rPr lang="en-US" altLang="ko-KR" sz="1200">
                <a:solidFill>
                  <a:srgbClr val="6AAB73"/>
                </a:solidFill>
                <a:effectLst/>
                <a:highlight>
                  <a:srgbClr val="1E1F22"/>
                </a:highlight>
              </a:rPr>
              <a:t>"/api"</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r>
              <a:rPr lang="en-US" altLang="ko-KR" sz="1200">
                <a:solidFill>
                  <a:srgbClr val="CF8E6D"/>
                </a:solidFill>
                <a:effectLst/>
                <a:highlight>
                  <a:srgbClr val="1E1F22"/>
                </a:highlight>
              </a:rPr>
              <a:t>public class </a:t>
            </a:r>
            <a:r>
              <a:rPr lang="en-US" altLang="ko-KR" sz="1200">
                <a:solidFill>
                  <a:srgbClr val="BCBEC4"/>
                </a:solidFill>
                <a:effectLst/>
                <a:highlight>
                  <a:srgbClr val="1E1F22"/>
                </a:highlight>
              </a:rPr>
              <a:t>RestApiController </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r>
              <a:rPr lang="en-US" altLang="ko-KR" sz="1200">
                <a:solidFill>
                  <a:srgbClr val="E8BA36"/>
                </a:solidFill>
                <a:effectLst/>
                <a:highlight>
                  <a:srgbClr val="1E1F22"/>
                </a:highlight>
              </a:rPr>
              <a:t>    </a:t>
            </a:r>
            <a:r>
              <a:rPr lang="en-US" altLang="ko-KR" sz="1200">
                <a:solidFill>
                  <a:srgbClr val="B3AE60"/>
                </a:solidFill>
                <a:effectLst/>
                <a:highlight>
                  <a:srgbClr val="1E1F22"/>
                </a:highlight>
              </a:rPr>
              <a:t>@PostMapping</a:t>
            </a:r>
            <a:r>
              <a:rPr lang="en-US" altLang="ko-KR" sz="1200">
                <a:solidFill>
                  <a:srgbClr val="E8BA36"/>
                </a:solidFill>
                <a:effectLst/>
                <a:highlight>
                  <a:srgbClr val="1E1F22"/>
                </a:highlight>
              </a:rPr>
              <a:t>(</a:t>
            </a:r>
            <a:r>
              <a:rPr lang="en-US" altLang="ko-KR" sz="1200">
                <a:solidFill>
                  <a:srgbClr val="6AAB73"/>
                </a:solidFill>
                <a:effectLst/>
                <a:highlight>
                  <a:srgbClr val="1E1F22"/>
                </a:highlight>
              </a:rPr>
              <a:t>"/</a:t>
            </a:r>
            <a:r>
              <a:rPr lang="en-US" altLang="ko-KR" sz="1200">
                <a:solidFill>
                  <a:srgbClr val="6AAB73"/>
                </a:solidFill>
                <a:highlight>
                  <a:srgbClr val="1E1F22"/>
                </a:highlight>
              </a:rPr>
              <a:t>user</a:t>
            </a:r>
            <a:r>
              <a:rPr lang="en-US" altLang="ko-KR" sz="1200">
                <a:solidFill>
                  <a:srgbClr val="6AAB73"/>
                </a:solidFill>
                <a:effectLst/>
                <a:highlight>
                  <a:srgbClr val="1E1F22"/>
                </a:highlight>
              </a:rPr>
              <a:t>"</a:t>
            </a:r>
            <a:r>
              <a:rPr lang="en-US" altLang="ko-KR" sz="1200">
                <a:solidFill>
                  <a:srgbClr val="E8BA36"/>
                </a:solidFill>
                <a:effectLst/>
                <a:highlight>
                  <a:srgbClr val="1E1F22"/>
                </a:highlight>
              </a:rPr>
              <a:t>) </a:t>
            </a:r>
            <a:br>
              <a:rPr lang="en-US" altLang="ko-KR" sz="1200">
                <a:solidFill>
                  <a:srgbClr val="E8BA36"/>
                </a:solidFill>
                <a:effectLst/>
                <a:highlight>
                  <a:srgbClr val="1E1F22"/>
                </a:highlight>
              </a:rPr>
            </a:br>
            <a:r>
              <a:rPr lang="en-US" altLang="ko-KR" sz="1200">
                <a:solidFill>
                  <a:srgbClr val="E8BA36"/>
                </a:solidFill>
                <a:effectLst/>
                <a:highlight>
                  <a:srgbClr val="1E1F22"/>
                </a:highlight>
              </a:rPr>
              <a:t>    </a:t>
            </a:r>
            <a:r>
              <a:rPr lang="en-US" altLang="ko-KR" sz="1200">
                <a:solidFill>
                  <a:srgbClr val="CF8E6D"/>
                </a:solidFill>
                <a:effectLst/>
                <a:highlight>
                  <a:srgbClr val="1E1F22"/>
                </a:highlight>
              </a:rPr>
              <a:t>public </a:t>
            </a:r>
            <a:r>
              <a:rPr lang="en-US" altLang="ko-KR" sz="1200">
                <a:solidFill>
                  <a:srgbClr val="BCBEC4"/>
                </a:solidFill>
                <a:effectLst/>
                <a:highlight>
                  <a:srgbClr val="1E1F22"/>
                </a:highlight>
              </a:rPr>
              <a:t>AccountDto </a:t>
            </a:r>
            <a:r>
              <a:rPr lang="en-US" altLang="ko-KR" sz="1200">
                <a:solidFill>
                  <a:srgbClr val="56A8F5"/>
                </a:solidFill>
                <a:effectLst/>
                <a:highlight>
                  <a:srgbClr val="1E1F22"/>
                </a:highlight>
              </a:rPr>
              <a:t>user</a:t>
            </a:r>
            <a:r>
              <a:rPr lang="en-US" altLang="ko-KR" sz="1200">
                <a:solidFill>
                  <a:srgbClr val="E8BA36"/>
                </a:solidFill>
                <a:effectLst/>
                <a:highlight>
                  <a:srgbClr val="1E1F22"/>
                </a:highlight>
              </a:rPr>
              <a:t>(</a:t>
            </a:r>
            <a:r>
              <a:rPr lang="en-US" altLang="ko-KR" sz="1200">
                <a:solidFill>
                  <a:srgbClr val="B3AE60"/>
                </a:solidFill>
                <a:effectLst/>
                <a:highlight>
                  <a:srgbClr val="1E1F22"/>
                </a:highlight>
              </a:rPr>
              <a:t>@RequestBody </a:t>
            </a:r>
            <a:r>
              <a:rPr lang="en-US" altLang="ko-KR" sz="1200">
                <a:solidFill>
                  <a:srgbClr val="BCBEC4"/>
                </a:solidFill>
                <a:effectLst/>
                <a:highlight>
                  <a:srgbClr val="1E1F22"/>
                </a:highlight>
              </a:rPr>
              <a:t>AccountDto accountDto</a:t>
            </a:r>
            <a:r>
              <a:rPr lang="en-US" altLang="ko-KR" sz="1200">
                <a:solidFill>
                  <a:srgbClr val="E8BA36"/>
                </a:solidFill>
                <a:effectLst/>
                <a:highlight>
                  <a:srgbClr val="1E1F22"/>
                </a:highlight>
              </a:rPr>
              <a:t>)</a:t>
            </a:r>
            <a:r>
              <a:rPr lang="en-US" altLang="ko-KR" sz="1200">
                <a:solidFill>
                  <a:srgbClr val="54A857"/>
                </a:solidFill>
                <a:effectLst/>
                <a:highlight>
                  <a:srgbClr val="1E1F22"/>
                </a:highlight>
              </a:rPr>
              <a:t>{ </a:t>
            </a:r>
            <a:br>
              <a:rPr lang="en-US" altLang="ko-KR" sz="1200">
                <a:solidFill>
                  <a:srgbClr val="54A857"/>
                </a:solidFill>
                <a:effectLst/>
                <a:highlight>
                  <a:srgbClr val="1E1F22"/>
                </a:highlight>
              </a:rPr>
            </a:br>
            <a:r>
              <a:rPr lang="en-US" altLang="ko-KR" sz="1200">
                <a:solidFill>
                  <a:srgbClr val="54A857"/>
                </a:solidFill>
                <a:effectLst/>
                <a:highlight>
                  <a:srgbClr val="1E1F22"/>
                </a:highlight>
              </a:rPr>
              <a:t>        </a:t>
            </a:r>
            <a:r>
              <a:rPr lang="en-US" altLang="ko-KR" sz="1200">
                <a:solidFill>
                  <a:srgbClr val="CF8E6D"/>
                </a:solidFill>
                <a:effectLst/>
                <a:highlight>
                  <a:srgbClr val="1E1F22"/>
                </a:highlight>
              </a:rPr>
              <a:t>return </a:t>
            </a:r>
            <a:r>
              <a:rPr lang="en-US" altLang="ko-KR" sz="1200">
                <a:solidFill>
                  <a:srgbClr val="BCBEC4"/>
                </a:solidFill>
                <a:effectLst/>
                <a:highlight>
                  <a:srgbClr val="1E1F22"/>
                </a:highlight>
              </a:rPr>
              <a:t>accountDto;</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br>
              <a:rPr lang="en-US" altLang="ko-KR" sz="1200">
                <a:solidFill>
                  <a:srgbClr val="54A857"/>
                </a:solidFill>
                <a:effectLst/>
                <a:highlight>
                  <a:srgbClr val="1E1F22"/>
                </a:highlight>
              </a:rPr>
            </a:br>
            <a:r>
              <a:rPr lang="en-US" altLang="ko-KR" sz="1200">
                <a:solidFill>
                  <a:srgbClr val="54A857"/>
                </a:solidFill>
                <a:effectLst/>
                <a:highlight>
                  <a:srgbClr val="1E1F22"/>
                </a:highlight>
              </a:rPr>
              <a:t>    </a:t>
            </a:r>
            <a:r>
              <a:rPr lang="en-US" altLang="ko-KR" sz="1200">
                <a:solidFill>
                  <a:srgbClr val="B3AE60"/>
                </a:solidFill>
                <a:effectLst/>
                <a:highlight>
                  <a:srgbClr val="1E1F22"/>
                </a:highlight>
              </a:rPr>
              <a:t>@PostMapping</a:t>
            </a:r>
            <a:r>
              <a:rPr lang="en-US" altLang="ko-KR" sz="1200">
                <a:solidFill>
                  <a:srgbClr val="E8BA36"/>
                </a:solidFill>
                <a:effectLst/>
                <a:highlight>
                  <a:srgbClr val="1E1F22"/>
                </a:highlight>
              </a:rPr>
              <a:t>(</a:t>
            </a:r>
            <a:r>
              <a:rPr lang="en-US" altLang="ko-KR" sz="1200">
                <a:solidFill>
                  <a:srgbClr val="6AAB73"/>
                </a:solidFill>
                <a:effectLst/>
                <a:highlight>
                  <a:srgbClr val="1E1F22"/>
                </a:highlight>
              </a:rPr>
              <a:t>"/order"</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r>
              <a:rPr lang="en-US" altLang="ko-KR" sz="1200">
                <a:solidFill>
                  <a:srgbClr val="E8BA36"/>
                </a:solidFill>
                <a:effectLst/>
                <a:highlight>
                  <a:srgbClr val="1E1F22"/>
                </a:highlight>
              </a:rPr>
              <a:t>    </a:t>
            </a:r>
            <a:r>
              <a:rPr lang="en-US" altLang="ko-KR" sz="1200">
                <a:solidFill>
                  <a:srgbClr val="CF8E6D"/>
                </a:solidFill>
                <a:effectLst/>
                <a:highlight>
                  <a:srgbClr val="1E1F22"/>
                </a:highlight>
              </a:rPr>
              <a:t>public </a:t>
            </a:r>
            <a:r>
              <a:rPr lang="en-US" altLang="ko-KR" sz="1200">
                <a:solidFill>
                  <a:srgbClr val="BCBEC4"/>
                </a:solidFill>
                <a:effectLst/>
                <a:highlight>
                  <a:srgbClr val="1E1F22"/>
                </a:highlight>
              </a:rPr>
              <a:t>ResponseEntity</a:t>
            </a:r>
            <a:r>
              <a:rPr lang="en-US" altLang="ko-KR" sz="1200">
                <a:solidFill>
                  <a:srgbClr val="E8BA36"/>
                </a:solidFill>
                <a:effectLst/>
                <a:highlight>
                  <a:srgbClr val="1E1F22"/>
                </a:highlight>
              </a:rPr>
              <a:t>&lt;</a:t>
            </a:r>
            <a:r>
              <a:rPr lang="en-US" altLang="ko-KR" sz="1200">
                <a:solidFill>
                  <a:srgbClr val="BCBEC4"/>
                </a:solidFill>
                <a:effectLst/>
                <a:highlight>
                  <a:srgbClr val="1E1F22"/>
                </a:highlight>
              </a:rPr>
              <a:t>AccountDto</a:t>
            </a:r>
            <a:r>
              <a:rPr lang="en-US" altLang="ko-KR" sz="1200">
                <a:solidFill>
                  <a:srgbClr val="E8BA36"/>
                </a:solidFill>
                <a:effectLst/>
                <a:highlight>
                  <a:srgbClr val="1E1F22"/>
                </a:highlight>
              </a:rPr>
              <a:t>&gt; </a:t>
            </a:r>
            <a:r>
              <a:rPr lang="en-US" altLang="ko-KR" sz="1200">
                <a:solidFill>
                  <a:srgbClr val="56A8F5"/>
                </a:solidFill>
                <a:effectLst/>
                <a:highlight>
                  <a:srgbClr val="1E1F22"/>
                </a:highlight>
              </a:rPr>
              <a:t>order</a:t>
            </a:r>
            <a:r>
              <a:rPr lang="en-US" altLang="ko-KR" sz="1200">
                <a:solidFill>
                  <a:srgbClr val="E8BA36"/>
                </a:solidFill>
                <a:effectLst/>
                <a:highlight>
                  <a:srgbClr val="1E1F22"/>
                </a:highlight>
              </a:rPr>
              <a:t>(</a:t>
            </a:r>
            <a:r>
              <a:rPr lang="en-US" altLang="ko-KR" sz="1200">
                <a:solidFill>
                  <a:srgbClr val="B3AE60"/>
                </a:solidFill>
                <a:effectLst/>
                <a:highlight>
                  <a:srgbClr val="1E1F22"/>
                </a:highlight>
              </a:rPr>
              <a:t>@RequestBody </a:t>
            </a:r>
            <a:r>
              <a:rPr lang="en-US" altLang="ko-KR" sz="1200">
                <a:solidFill>
                  <a:srgbClr val="BCBEC4"/>
                </a:solidFill>
                <a:effectLst/>
                <a:highlight>
                  <a:srgbClr val="1E1F22"/>
                </a:highlight>
              </a:rPr>
              <a:t>AccountDto accountDto</a:t>
            </a:r>
            <a:r>
              <a:rPr lang="en-US" altLang="ko-KR" sz="1200">
                <a:solidFill>
                  <a:srgbClr val="E8BA36"/>
                </a:solidFill>
                <a:effectLst/>
                <a:highlight>
                  <a:srgbClr val="1E1F22"/>
                </a:highlight>
              </a:rPr>
              <a:t>)</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r>
              <a:rPr lang="en-US" altLang="ko-KR" sz="1200">
                <a:solidFill>
                  <a:srgbClr val="54A857"/>
                </a:solidFill>
                <a:effectLst/>
                <a:highlight>
                  <a:srgbClr val="1E1F22"/>
                </a:highlight>
              </a:rPr>
              <a:t>        </a:t>
            </a:r>
            <a:r>
              <a:rPr lang="en-US" altLang="ko-KR" sz="1200">
                <a:solidFill>
                  <a:srgbClr val="CF8E6D"/>
                </a:solidFill>
                <a:effectLst/>
                <a:highlight>
                  <a:srgbClr val="1E1F22"/>
                </a:highlight>
              </a:rPr>
              <a:t>return </a:t>
            </a:r>
            <a:r>
              <a:rPr lang="en-US" altLang="ko-KR" sz="1200">
                <a:solidFill>
                  <a:srgbClr val="BCBEC4"/>
                </a:solidFill>
                <a:effectLst/>
                <a:highlight>
                  <a:srgbClr val="1E1F22"/>
                </a:highlight>
              </a:rPr>
              <a:t>ResponseEntity.</a:t>
            </a:r>
            <a:r>
              <a:rPr lang="en-US" altLang="ko-KR" sz="1200" i="1">
                <a:solidFill>
                  <a:srgbClr val="BCBEC4"/>
                </a:solidFill>
                <a:effectLst/>
                <a:highlight>
                  <a:srgbClr val="1E1F22"/>
                </a:highlight>
              </a:rPr>
              <a:t>ok</a:t>
            </a:r>
            <a:r>
              <a:rPr lang="en-US" altLang="ko-KR" sz="1200">
                <a:solidFill>
                  <a:srgbClr val="E8BA36"/>
                </a:solidFill>
                <a:effectLst/>
                <a:highlight>
                  <a:srgbClr val="1E1F22"/>
                </a:highlight>
              </a:rPr>
              <a:t>(</a:t>
            </a:r>
            <a:r>
              <a:rPr lang="en-US" altLang="ko-KR" sz="1200">
                <a:solidFill>
                  <a:srgbClr val="CF8E6D"/>
                </a:solidFill>
                <a:effectLst/>
                <a:highlight>
                  <a:srgbClr val="1E1F22"/>
                </a:highlight>
              </a:rPr>
              <a:t>new </a:t>
            </a:r>
            <a:r>
              <a:rPr lang="en-US" altLang="ko-KR" sz="1200">
                <a:solidFill>
                  <a:srgbClr val="BCBEC4"/>
                </a:solidFill>
                <a:effectLst/>
                <a:highlight>
                  <a:srgbClr val="1E1F22"/>
                </a:highlight>
              </a:rPr>
              <a:t>AccountDto</a:t>
            </a:r>
            <a:r>
              <a:rPr lang="en-US" altLang="ko-KR" sz="1200">
                <a:solidFill>
                  <a:srgbClr val="54A857"/>
                </a:solidFill>
                <a:effectLst/>
                <a:highlight>
                  <a:srgbClr val="1E1F22"/>
                </a:highlight>
              </a:rPr>
              <a:t>(</a:t>
            </a:r>
            <a:r>
              <a:rPr lang="en-US" altLang="ko-KR" sz="1200">
                <a:solidFill>
                  <a:srgbClr val="6AAB73"/>
                </a:solidFill>
                <a:effectLst/>
                <a:highlight>
                  <a:srgbClr val="1E1F22"/>
                </a:highlight>
              </a:rPr>
              <a:t>"onjsdnjs"</a:t>
            </a:r>
            <a:r>
              <a:rPr lang="en-US" altLang="ko-KR" sz="1200">
                <a:solidFill>
                  <a:srgbClr val="BCBEC4"/>
                </a:solidFill>
                <a:effectLst/>
                <a:highlight>
                  <a:srgbClr val="1E1F22"/>
                </a:highlight>
              </a:rPr>
              <a:t>,</a:t>
            </a:r>
            <a:r>
              <a:rPr lang="en-US" altLang="ko-KR" sz="1200">
                <a:solidFill>
                  <a:srgbClr val="6AAB73"/>
                </a:solidFill>
                <a:effectLst/>
                <a:highlight>
                  <a:srgbClr val="1E1F22"/>
                </a:highlight>
              </a:rPr>
              <a:t>"1111"</a:t>
            </a:r>
            <a:r>
              <a:rPr lang="en-US" altLang="ko-KR" sz="1200">
                <a:solidFill>
                  <a:srgbClr val="54A857"/>
                </a:solidFill>
                <a:effectLst/>
                <a:highlight>
                  <a:srgbClr val="1E1F22"/>
                </a:highlight>
              </a:rPr>
              <a:t>)</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r>
              <a:rPr lang="en-US" altLang="ko-KR" sz="1200">
                <a:solidFill>
                  <a:srgbClr val="E8BA36"/>
                </a:solidFill>
                <a:effectLst/>
                <a:highlight>
                  <a:srgbClr val="1E1F22"/>
                </a:highlight>
              </a:rPr>
              <a:t>}</a:t>
            </a:r>
            <a:endParaRPr lang="en-US" altLang="ko-KR" sz="1200">
              <a:solidFill>
                <a:srgbClr val="BCBEC4"/>
              </a:solidFill>
              <a:effectLst/>
              <a:highlight>
                <a:srgbClr val="1E1F22"/>
              </a:highlight>
            </a:endParaRPr>
          </a:p>
        </p:txBody>
      </p:sp>
      <p:sp>
        <p:nvSpPr>
          <p:cNvPr id="15" name="모서리가 둥근 직사각형 14">
            <a:extLst>
              <a:ext uri="{FF2B5EF4-FFF2-40B4-BE49-F238E27FC236}">
                <a16:creationId xmlns:a16="http://schemas.microsoft.com/office/drawing/2014/main" id="{F456D106-4E96-F758-4DEA-DB00C4592639}"/>
              </a:ext>
            </a:extLst>
          </p:cNvPr>
          <p:cNvSpPr/>
          <p:nvPr/>
        </p:nvSpPr>
        <p:spPr>
          <a:xfrm>
            <a:off x="6957804" y="863751"/>
            <a:ext cx="5011692" cy="5143857"/>
          </a:xfrm>
          <a:prstGeom prst="roundRect">
            <a:avLst>
              <a:gd name="adj" fmla="val 4220"/>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Map</a:t>
            </a: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p:txBody>
      </p:sp>
      <p:sp>
        <p:nvSpPr>
          <p:cNvPr id="16" name="모서리가 둥근 직사각형 38">
            <a:extLst>
              <a:ext uri="{FF2B5EF4-FFF2-40B4-BE49-F238E27FC236}">
                <a16:creationId xmlns:a16="http://schemas.microsoft.com/office/drawing/2014/main" id="{2467CF1C-9B65-CC4C-C7C0-F73CD7488EDB}"/>
              </a:ext>
            </a:extLst>
          </p:cNvPr>
          <p:cNvSpPr/>
          <p:nvPr/>
        </p:nvSpPr>
        <p:spPr>
          <a:xfrm>
            <a:off x="7107796" y="1435608"/>
            <a:ext cx="4723016" cy="4379976"/>
          </a:xfrm>
          <a:prstGeom prst="roundRect">
            <a:avLst>
              <a:gd name="adj" fmla="val 3611"/>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p:txBody>
      </p:sp>
      <p:sp>
        <p:nvSpPr>
          <p:cNvPr id="17" name="모서리가 둥근 직사각형 38">
            <a:extLst>
              <a:ext uri="{FF2B5EF4-FFF2-40B4-BE49-F238E27FC236}">
                <a16:creationId xmlns:a16="http://schemas.microsoft.com/office/drawing/2014/main" id="{365053D1-3C13-9AA8-595A-46B74888A1AE}"/>
              </a:ext>
            </a:extLst>
          </p:cNvPr>
          <p:cNvSpPr/>
          <p:nvPr/>
        </p:nvSpPr>
        <p:spPr>
          <a:xfrm>
            <a:off x="7239256" y="2045338"/>
            <a:ext cx="2003804" cy="397642"/>
          </a:xfrm>
          <a:prstGeom prst="roundRect">
            <a:avLst/>
          </a:prstGeom>
          <a:solidFill>
            <a:schemeClr val="bg1">
              <a:lumMod val="85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b="1">
                <a:solidFill>
                  <a:schemeClr val="tx1"/>
                </a:solidFill>
                <a:latin typeface="+mj-lt"/>
                <a:ea typeface="나눔바른고딕" panose="020B0603020101020101"/>
              </a:rPr>
              <a:t>RequestMappingInfo</a:t>
            </a:r>
          </a:p>
        </p:txBody>
      </p:sp>
      <p:sp>
        <p:nvSpPr>
          <p:cNvPr id="18" name="TextBox 17">
            <a:extLst>
              <a:ext uri="{FF2B5EF4-FFF2-40B4-BE49-F238E27FC236}">
                <a16:creationId xmlns:a16="http://schemas.microsoft.com/office/drawing/2014/main" id="{CB0A2633-0E18-5CE5-A46F-A79B84AA0FA5}"/>
              </a:ext>
            </a:extLst>
          </p:cNvPr>
          <p:cNvSpPr txBox="1"/>
          <p:nvPr/>
        </p:nvSpPr>
        <p:spPr>
          <a:xfrm>
            <a:off x="8357363" y="1006298"/>
            <a:ext cx="2256282" cy="369332"/>
          </a:xfrm>
          <a:prstGeom prst="rect">
            <a:avLst/>
          </a:prstGeom>
          <a:noFill/>
        </p:spPr>
        <p:txBody>
          <a:bodyPr wrap="square">
            <a:spAutoFit/>
          </a:bodyPr>
          <a:lstStyle/>
          <a:p>
            <a:r>
              <a:rPr lang="en-US" altLang="ko-KR" b="1"/>
              <a:t>MappingRegistry</a:t>
            </a:r>
            <a:endParaRPr lang="ko-KR" altLang="en-US" b="1"/>
          </a:p>
        </p:txBody>
      </p:sp>
      <p:sp>
        <p:nvSpPr>
          <p:cNvPr id="19" name="모서리가 둥근 직사각형 38">
            <a:extLst>
              <a:ext uri="{FF2B5EF4-FFF2-40B4-BE49-F238E27FC236}">
                <a16:creationId xmlns:a16="http://schemas.microsoft.com/office/drawing/2014/main" id="{5C1FC99F-D155-E386-B17F-139983A81D4F}"/>
              </a:ext>
            </a:extLst>
          </p:cNvPr>
          <p:cNvSpPr/>
          <p:nvPr/>
        </p:nvSpPr>
        <p:spPr>
          <a:xfrm>
            <a:off x="7239256" y="4648309"/>
            <a:ext cx="2003804" cy="397642"/>
          </a:xfrm>
          <a:prstGeom prst="roundRect">
            <a:avLst/>
          </a:prstGeom>
          <a:solidFill>
            <a:schemeClr val="bg1">
              <a:lumMod val="85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RequestMappingInfo</a:t>
            </a:r>
          </a:p>
        </p:txBody>
      </p:sp>
      <p:sp>
        <p:nvSpPr>
          <p:cNvPr id="20" name="모서리가 둥근 직사각형 38">
            <a:extLst>
              <a:ext uri="{FF2B5EF4-FFF2-40B4-BE49-F238E27FC236}">
                <a16:creationId xmlns:a16="http://schemas.microsoft.com/office/drawing/2014/main" id="{B0D16BC6-1CB9-E4B3-6850-0727174C9C1A}"/>
              </a:ext>
            </a:extLst>
          </p:cNvPr>
          <p:cNvSpPr/>
          <p:nvPr/>
        </p:nvSpPr>
        <p:spPr>
          <a:xfrm>
            <a:off x="9370076" y="4647567"/>
            <a:ext cx="2350008" cy="397642"/>
          </a:xfrm>
          <a:prstGeom prst="roundRect">
            <a:avLst/>
          </a:prstGeom>
          <a:solidFill>
            <a:schemeClr val="bg1">
              <a:lumMod val="85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HandlerMethod</a:t>
            </a:r>
          </a:p>
        </p:txBody>
      </p:sp>
      <p:sp>
        <p:nvSpPr>
          <p:cNvPr id="27" name="모서리가 둥근 직사각형 38">
            <a:extLst>
              <a:ext uri="{FF2B5EF4-FFF2-40B4-BE49-F238E27FC236}">
                <a16:creationId xmlns:a16="http://schemas.microsoft.com/office/drawing/2014/main" id="{F803BFBF-C223-4BDD-DEA4-47A43BB60477}"/>
              </a:ext>
            </a:extLst>
          </p:cNvPr>
          <p:cNvSpPr/>
          <p:nvPr/>
        </p:nvSpPr>
        <p:spPr>
          <a:xfrm>
            <a:off x="7239256" y="2569297"/>
            <a:ext cx="2003804" cy="1856400"/>
          </a:xfrm>
          <a:prstGeom prst="roundRect">
            <a:avLst>
              <a:gd name="adj" fmla="val 6321"/>
            </a:avLst>
          </a:prstGeom>
          <a:solidFill>
            <a:schemeClr val="accent5">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path=/api/home</a:t>
            </a:r>
          </a:p>
          <a:p>
            <a:pPr algn="ctr">
              <a:spcBef>
                <a:spcPts val="400"/>
              </a:spcBef>
            </a:pPr>
            <a:r>
              <a:rPr lang="en-US" altLang="ko-KR" sz="1400">
                <a:solidFill>
                  <a:schemeClr val="tx1"/>
                </a:solidFill>
                <a:latin typeface="+mj-lt"/>
                <a:ea typeface="나눔바른고딕" panose="020B0603020101020101"/>
              </a:rPr>
              <a:t>method=POST</a:t>
            </a:r>
          </a:p>
          <a:p>
            <a:pPr algn="ctr">
              <a:spcBef>
                <a:spcPts val="400"/>
              </a:spcBef>
            </a:pPr>
            <a:r>
              <a:rPr lang="en-US" altLang="ko-KR" sz="1400">
                <a:solidFill>
                  <a:schemeClr val="tx1"/>
                </a:solidFill>
                <a:latin typeface="+mj-lt"/>
                <a:ea typeface="나눔바른고딕" panose="020B0603020101020101"/>
              </a:rPr>
              <a:t>param=[]</a:t>
            </a:r>
          </a:p>
          <a:p>
            <a:pPr algn="ctr">
              <a:spcBef>
                <a:spcPts val="400"/>
              </a:spcBef>
            </a:pPr>
            <a:r>
              <a:rPr lang="en-US" altLang="ko-KR" sz="1400">
                <a:solidFill>
                  <a:schemeClr val="tx1"/>
                </a:solidFill>
                <a:latin typeface="+mj-lt"/>
                <a:ea typeface="나눔바른고딕" panose="020B0603020101020101"/>
              </a:rPr>
              <a:t>…</a:t>
            </a:r>
          </a:p>
          <a:p>
            <a:pPr algn="ctr">
              <a:spcBef>
                <a:spcPts val="400"/>
              </a:spcBef>
            </a:pPr>
            <a:r>
              <a:rPr lang="en-US" altLang="ko-KR" sz="1400">
                <a:solidFill>
                  <a:schemeClr val="tx1"/>
                </a:solidFill>
                <a:latin typeface="+mj-lt"/>
                <a:ea typeface="나눔바른고딕" panose="020B0603020101020101"/>
              </a:rPr>
              <a:t>…</a:t>
            </a:r>
          </a:p>
        </p:txBody>
      </p:sp>
      <p:sp>
        <p:nvSpPr>
          <p:cNvPr id="28" name="모서리가 둥근 직사각형 38">
            <a:extLst>
              <a:ext uri="{FF2B5EF4-FFF2-40B4-BE49-F238E27FC236}">
                <a16:creationId xmlns:a16="http://schemas.microsoft.com/office/drawing/2014/main" id="{0ABFC5AF-A7B6-24C0-C5DD-19182994A285}"/>
              </a:ext>
            </a:extLst>
          </p:cNvPr>
          <p:cNvSpPr/>
          <p:nvPr/>
        </p:nvSpPr>
        <p:spPr>
          <a:xfrm>
            <a:off x="9381744" y="2562818"/>
            <a:ext cx="2326672" cy="1856400"/>
          </a:xfrm>
          <a:prstGeom prst="roundRect">
            <a:avLst>
              <a:gd name="adj" fmla="val 6321"/>
            </a:avLst>
          </a:prstGeom>
          <a:solidFill>
            <a:schemeClr val="accent5">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spcBef>
                <a:spcPts val="400"/>
              </a:spcBef>
            </a:pPr>
            <a:r>
              <a:rPr lang="en-US" altLang="ko-KR" sz="1400">
                <a:solidFill>
                  <a:schemeClr val="tx1"/>
                </a:solidFill>
                <a:latin typeface="+mj-lt"/>
                <a:ea typeface="나눔바른고딕" panose="020B0603020101020101"/>
              </a:rPr>
              <a:t>bean=RestApiController</a:t>
            </a:r>
          </a:p>
          <a:p>
            <a:pPr>
              <a:spcBef>
                <a:spcPts val="400"/>
              </a:spcBef>
            </a:pPr>
            <a:r>
              <a:rPr lang="en-US" altLang="ko-KR" sz="1400">
                <a:solidFill>
                  <a:schemeClr val="tx1"/>
                </a:solidFill>
                <a:latin typeface="+mj-lt"/>
                <a:ea typeface="나눔바른고딕" panose="020B0603020101020101"/>
              </a:rPr>
              <a:t>method=user()</a:t>
            </a:r>
          </a:p>
          <a:p>
            <a:pPr>
              <a:spcBef>
                <a:spcPts val="400"/>
              </a:spcBef>
            </a:pPr>
            <a:r>
              <a:rPr lang="en-US" altLang="ko-KR" sz="1400">
                <a:solidFill>
                  <a:schemeClr val="tx1"/>
                </a:solidFill>
                <a:latin typeface="+mj-lt"/>
                <a:ea typeface="나눔바른고딕" panose="020B0603020101020101"/>
              </a:rPr>
              <a:t>parameters=AccountDto</a:t>
            </a:r>
          </a:p>
          <a:p>
            <a:pPr>
              <a:spcBef>
                <a:spcPts val="400"/>
              </a:spcBef>
            </a:pPr>
            <a:r>
              <a:rPr lang="en-US" altLang="ko-KR" sz="1400">
                <a:solidFill>
                  <a:schemeClr val="tx1"/>
                </a:solidFill>
                <a:latin typeface="+mj-lt"/>
                <a:ea typeface="나눔바른고딕" panose="020B0603020101020101"/>
              </a:rPr>
              <a:t>…</a:t>
            </a:r>
          </a:p>
          <a:p>
            <a:pPr>
              <a:spcBef>
                <a:spcPts val="400"/>
              </a:spcBef>
            </a:pPr>
            <a:r>
              <a:rPr lang="en-US" altLang="ko-KR" sz="1400">
                <a:solidFill>
                  <a:schemeClr val="tx1"/>
                </a:solidFill>
                <a:latin typeface="+mj-lt"/>
                <a:ea typeface="나눔바른고딕" panose="020B0603020101020101"/>
              </a:rPr>
              <a:t>…</a:t>
            </a:r>
          </a:p>
        </p:txBody>
      </p:sp>
      <p:sp>
        <p:nvSpPr>
          <p:cNvPr id="29" name="TextBox 28">
            <a:extLst>
              <a:ext uri="{FF2B5EF4-FFF2-40B4-BE49-F238E27FC236}">
                <a16:creationId xmlns:a16="http://schemas.microsoft.com/office/drawing/2014/main" id="{15F6B85D-49D0-C968-415D-0F2C43767459}"/>
              </a:ext>
            </a:extLst>
          </p:cNvPr>
          <p:cNvSpPr txBox="1"/>
          <p:nvPr/>
        </p:nvSpPr>
        <p:spPr>
          <a:xfrm>
            <a:off x="8702571" y="1524494"/>
            <a:ext cx="1250061" cy="338554"/>
          </a:xfrm>
          <a:prstGeom prst="rect">
            <a:avLst/>
          </a:prstGeom>
          <a:noFill/>
        </p:spPr>
        <p:txBody>
          <a:bodyPr wrap="square">
            <a:spAutoFit/>
          </a:bodyPr>
          <a:lstStyle/>
          <a:p>
            <a:pPr algn="ctr"/>
            <a:r>
              <a:rPr lang="en-US" altLang="ko-KR" sz="1600" b="1"/>
              <a:t>Map</a:t>
            </a:r>
            <a:endParaRPr lang="ko-KR" altLang="en-US" sz="1600" b="1"/>
          </a:p>
        </p:txBody>
      </p:sp>
      <p:sp>
        <p:nvSpPr>
          <p:cNvPr id="30" name="TextBox 29">
            <a:extLst>
              <a:ext uri="{FF2B5EF4-FFF2-40B4-BE49-F238E27FC236}">
                <a16:creationId xmlns:a16="http://schemas.microsoft.com/office/drawing/2014/main" id="{2E88CFFB-B467-B46C-AB27-A861F08DFEC9}"/>
              </a:ext>
            </a:extLst>
          </p:cNvPr>
          <p:cNvSpPr txBox="1"/>
          <p:nvPr/>
        </p:nvSpPr>
        <p:spPr>
          <a:xfrm>
            <a:off x="250460" y="4586237"/>
            <a:ext cx="6596616" cy="608500"/>
          </a:xfrm>
          <a:prstGeom prst="rect">
            <a:avLst/>
          </a:prstGeom>
          <a:noFill/>
        </p:spPr>
        <p:txBody>
          <a:bodyPr wrap="square">
            <a:spAutoFit/>
          </a:bodyPr>
          <a:lstStyle/>
          <a:p>
            <a:pPr>
              <a:lnSpc>
                <a:spcPct val="150000"/>
              </a:lnSpc>
            </a:pPr>
            <a:r>
              <a:rPr lang="ko-KR" altLang="en-US" sz="1200" i="1">
                <a:solidFill>
                  <a:srgbClr val="FF0000"/>
                </a:solidFill>
                <a:latin typeface="나눔고딕" panose="020D0604000000000000" pitchFamily="50" charset="-127"/>
                <a:ea typeface="나눔바른고딕" panose="020B0603020101020101"/>
              </a:rPr>
              <a:t>초기화 시 </a:t>
            </a:r>
            <a:r>
              <a:rPr lang="en-US" altLang="ko-KR" sz="1200" i="1">
                <a:solidFill>
                  <a:srgbClr val="FF0000"/>
                </a:solidFill>
                <a:latin typeface="+mj-lt"/>
                <a:ea typeface="나눔바른고딕" panose="020B0603020101020101"/>
              </a:rPr>
              <a:t>@RequestMapping </a:t>
            </a:r>
            <a:r>
              <a:rPr lang="ko-KR" altLang="en-US" sz="1200" i="1">
                <a:solidFill>
                  <a:srgbClr val="FF0000"/>
                </a:solidFill>
                <a:latin typeface="+mj-lt"/>
                <a:ea typeface="나눔바른고딕" panose="020B0603020101020101"/>
              </a:rPr>
              <a:t>이 선언된 클래스와 메서드를 추출해서 </a:t>
            </a:r>
            <a:r>
              <a:rPr lang="en-US" altLang="ko-KR" sz="1200" i="1">
                <a:solidFill>
                  <a:srgbClr val="FF0000"/>
                </a:solidFill>
                <a:latin typeface="+mj-lt"/>
                <a:ea typeface="나눔바른고딕" panose="020B0603020101020101"/>
              </a:rPr>
              <a:t>Handler </a:t>
            </a:r>
            <a:r>
              <a:rPr lang="ko-KR" altLang="en-US" sz="1200" i="1">
                <a:solidFill>
                  <a:srgbClr val="FF0000"/>
                </a:solidFill>
                <a:latin typeface="+mj-lt"/>
                <a:ea typeface="나눔바른고딕" panose="020B0603020101020101"/>
              </a:rPr>
              <a:t>객체를 만들고 </a:t>
            </a:r>
            <a:r>
              <a:rPr lang="en-US" altLang="ko-KR" sz="1200" i="1">
                <a:solidFill>
                  <a:srgbClr val="FF0000"/>
                </a:solidFill>
                <a:latin typeface="+mj-lt"/>
                <a:ea typeface="나눔바른고딕" panose="020B0603020101020101"/>
              </a:rPr>
              <a:t>Url </a:t>
            </a:r>
            <a:r>
              <a:rPr lang="ko-KR" altLang="en-US" sz="1200" i="1">
                <a:solidFill>
                  <a:srgbClr val="FF0000"/>
                </a:solidFill>
                <a:latin typeface="+mj-lt"/>
                <a:ea typeface="나눔바른고딕" panose="020B0603020101020101"/>
              </a:rPr>
              <a:t>경로와 </a:t>
            </a:r>
            <a:r>
              <a:rPr lang="ko-KR" altLang="en-US" sz="1200" i="1">
                <a:solidFill>
                  <a:srgbClr val="FF0000"/>
                </a:solidFill>
                <a:latin typeface="나눔고딕" panose="020D0604000000000000" pitchFamily="50" charset="-127"/>
                <a:ea typeface="나눔바른고딕" panose="020B0603020101020101"/>
              </a:rPr>
              <a:t>매핑이 이루어짐</a:t>
            </a:r>
          </a:p>
        </p:txBody>
      </p:sp>
      <p:sp>
        <p:nvSpPr>
          <p:cNvPr id="31" name="TextBox 30">
            <a:extLst>
              <a:ext uri="{FF2B5EF4-FFF2-40B4-BE49-F238E27FC236}">
                <a16:creationId xmlns:a16="http://schemas.microsoft.com/office/drawing/2014/main" id="{FA601450-6A58-EE25-824A-FF91C6020A71}"/>
              </a:ext>
            </a:extLst>
          </p:cNvPr>
          <p:cNvSpPr txBox="1"/>
          <p:nvPr/>
        </p:nvSpPr>
        <p:spPr>
          <a:xfrm>
            <a:off x="6957805" y="6110388"/>
            <a:ext cx="5011692" cy="622478"/>
          </a:xfrm>
          <a:prstGeom prst="rect">
            <a:avLst/>
          </a:prstGeom>
          <a:noFill/>
        </p:spPr>
        <p:txBody>
          <a:bodyPr wrap="square">
            <a:spAutoFit/>
          </a:bodyPr>
          <a:lstStyle/>
          <a:p>
            <a:pPr>
              <a:lnSpc>
                <a:spcPct val="150000"/>
              </a:lnSpc>
            </a:pPr>
            <a:r>
              <a:rPr lang="en-US" altLang="ko-KR" sz="1200">
                <a:solidFill>
                  <a:schemeClr val="tx1"/>
                </a:solidFill>
                <a:latin typeface="+mj-lt"/>
                <a:ea typeface="나눔바른고딕" panose="020B0603020101020101"/>
              </a:rPr>
              <a:t>RequestMappingInfo </a:t>
            </a:r>
            <a:r>
              <a:rPr lang="ko-KR" altLang="en-US" sz="1200">
                <a:solidFill>
                  <a:schemeClr val="tx1"/>
                </a:solidFill>
                <a:latin typeface="+mj-lt"/>
                <a:ea typeface="나눔바른고딕" panose="020B0603020101020101"/>
              </a:rPr>
              <a:t>에는 </a:t>
            </a:r>
            <a:r>
              <a:rPr lang="en-US" altLang="ko-KR" sz="1200">
                <a:latin typeface="+mj-lt"/>
                <a:ea typeface="나눔바른고딕" panose="020B0603020101020101"/>
              </a:rPr>
              <a:t>@RequestMapping </a:t>
            </a:r>
            <a:r>
              <a:rPr lang="ko-KR" altLang="en-US" sz="1200">
                <a:latin typeface="+mj-lt"/>
                <a:ea typeface="나눔바른고딕" panose="020B0603020101020101"/>
              </a:rPr>
              <a:t>정보들이 저장 되어 있으며 </a:t>
            </a:r>
            <a:r>
              <a:rPr lang="en-US" altLang="ko-KR" sz="1200">
                <a:latin typeface="+mj-lt"/>
                <a:ea typeface="나눔바른고딕" panose="020B0603020101020101"/>
              </a:rPr>
              <a:t>HandlerMethod </a:t>
            </a:r>
            <a:r>
              <a:rPr lang="ko-KR" altLang="en-US" sz="1200">
                <a:latin typeface="+mj-lt"/>
                <a:ea typeface="나눔바른고딕" panose="020B0603020101020101"/>
              </a:rPr>
              <a:t>에는 컨트롤러와 메서드 정보가 들어 있다</a:t>
            </a:r>
            <a:endParaRPr lang="ko-KR" altLang="en-US" sz="1200">
              <a:latin typeface="나눔고딕" panose="020D0604000000000000" pitchFamily="50" charset="-127"/>
              <a:ea typeface="나눔바른고딕" panose="020B0603020101020101"/>
            </a:endParaRPr>
          </a:p>
        </p:txBody>
      </p:sp>
      <p:sp>
        <p:nvSpPr>
          <p:cNvPr id="2" name="모서리가 둥근 직사각형 38">
            <a:extLst>
              <a:ext uri="{FF2B5EF4-FFF2-40B4-BE49-F238E27FC236}">
                <a16:creationId xmlns:a16="http://schemas.microsoft.com/office/drawing/2014/main" id="{7C3EE03B-EAC3-F3FB-83C1-ECEB7B29E4FE}"/>
              </a:ext>
            </a:extLst>
          </p:cNvPr>
          <p:cNvSpPr/>
          <p:nvPr/>
        </p:nvSpPr>
        <p:spPr>
          <a:xfrm>
            <a:off x="9370076" y="2043009"/>
            <a:ext cx="2350008" cy="397642"/>
          </a:xfrm>
          <a:prstGeom prst="roundRect">
            <a:avLst/>
          </a:prstGeom>
          <a:solidFill>
            <a:schemeClr val="bg1">
              <a:lumMod val="85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b="1">
                <a:solidFill>
                  <a:schemeClr val="tx1"/>
                </a:solidFill>
                <a:latin typeface="+mj-lt"/>
                <a:ea typeface="나눔바른고딕" panose="020B0603020101020101"/>
              </a:rPr>
              <a:t>HandlerMethod</a:t>
            </a:r>
          </a:p>
        </p:txBody>
      </p:sp>
      <p:sp>
        <p:nvSpPr>
          <p:cNvPr id="3" name="모서리가 둥근 직사각형 38">
            <a:extLst>
              <a:ext uri="{FF2B5EF4-FFF2-40B4-BE49-F238E27FC236}">
                <a16:creationId xmlns:a16="http://schemas.microsoft.com/office/drawing/2014/main" id="{510D6671-C7AC-12B1-A7C9-64CD1ABDE283}"/>
              </a:ext>
            </a:extLst>
          </p:cNvPr>
          <p:cNvSpPr/>
          <p:nvPr/>
        </p:nvSpPr>
        <p:spPr>
          <a:xfrm>
            <a:off x="7239256" y="5195479"/>
            <a:ext cx="2003804" cy="397642"/>
          </a:xfrm>
          <a:prstGeom prst="roundRect">
            <a:avLst/>
          </a:prstGeom>
          <a:solidFill>
            <a:schemeClr val="bg1">
              <a:lumMod val="85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RequestMappingInfo</a:t>
            </a:r>
          </a:p>
        </p:txBody>
      </p:sp>
      <p:sp>
        <p:nvSpPr>
          <p:cNvPr id="4" name="모서리가 둥근 직사각형 38">
            <a:extLst>
              <a:ext uri="{FF2B5EF4-FFF2-40B4-BE49-F238E27FC236}">
                <a16:creationId xmlns:a16="http://schemas.microsoft.com/office/drawing/2014/main" id="{8DAFA44F-C061-29C2-06EB-91A0EE90F609}"/>
              </a:ext>
            </a:extLst>
          </p:cNvPr>
          <p:cNvSpPr/>
          <p:nvPr/>
        </p:nvSpPr>
        <p:spPr>
          <a:xfrm>
            <a:off x="9370076" y="5194737"/>
            <a:ext cx="2350008" cy="397642"/>
          </a:xfrm>
          <a:prstGeom prst="roundRect">
            <a:avLst/>
          </a:prstGeom>
          <a:solidFill>
            <a:schemeClr val="bg1">
              <a:lumMod val="85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HandlerMethod</a:t>
            </a:r>
          </a:p>
        </p:txBody>
      </p:sp>
    </p:spTree>
    <p:extLst>
      <p:ext uri="{BB962C8B-B14F-4D97-AF65-F5344CB8AC3E}">
        <p14:creationId xmlns:p14="http://schemas.microsoft.com/office/powerpoint/2010/main" val="37551964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C88027C-B7A2-4B26-960C-253CC2D03991}"/>
              </a:ext>
            </a:extLst>
          </p:cNvPr>
          <p:cNvSpPr txBox="1"/>
          <p:nvPr/>
        </p:nvSpPr>
        <p:spPr>
          <a:xfrm>
            <a:off x="3121472" y="2921169"/>
            <a:ext cx="5949064" cy="1015663"/>
          </a:xfrm>
          <a:prstGeom prst="rect">
            <a:avLst/>
          </a:prstGeom>
          <a:noFill/>
        </p:spPr>
        <p:txBody>
          <a:bodyPr wrap="none" rtlCol="0">
            <a:spAutoFit/>
          </a:bodyPr>
          <a:lstStyle/>
          <a:p>
            <a:pPr algn="ctr"/>
            <a:r>
              <a:rPr lang="ko-KR" altLang="en-US" sz="6000">
                <a:solidFill>
                  <a:schemeClr val="accent1">
                    <a:lumMod val="75000"/>
                  </a:schemeClr>
                </a:solidFill>
                <a:ea typeface="나눔바른고딕" panose="020B0603020101020101" pitchFamily="50" charset="-127"/>
              </a:rPr>
              <a:t>모델</a:t>
            </a:r>
            <a:r>
              <a:rPr lang="en-US" altLang="ko-KR" sz="6000">
                <a:solidFill>
                  <a:schemeClr val="accent1">
                    <a:lumMod val="75000"/>
                  </a:schemeClr>
                </a:solidFill>
                <a:ea typeface="나눔바른고딕" panose="020B0603020101020101" pitchFamily="50" charset="-127"/>
              </a:rPr>
              <a:t>1 </a:t>
            </a:r>
            <a:r>
              <a:rPr lang="ko-KR" altLang="en-US" sz="6000">
                <a:solidFill>
                  <a:schemeClr val="accent1">
                    <a:lumMod val="75000"/>
                  </a:schemeClr>
                </a:solidFill>
                <a:ea typeface="나눔바른고딕" panose="020B0603020101020101" pitchFamily="50" charset="-127"/>
              </a:rPr>
              <a:t>방식 </a:t>
            </a:r>
            <a:r>
              <a:rPr lang="en-US" altLang="ko-KR" sz="6000">
                <a:solidFill>
                  <a:schemeClr val="accent1">
                    <a:lumMod val="75000"/>
                  </a:schemeClr>
                </a:solidFill>
                <a:ea typeface="나눔바른고딕" panose="020B0603020101020101" pitchFamily="50" charset="-127"/>
              </a:rPr>
              <a:t>- JSP</a:t>
            </a:r>
            <a:endParaRPr lang="ko-KR" altLang="en-US" sz="6000">
              <a:solidFill>
                <a:schemeClr val="accent1">
                  <a:lumMod val="75000"/>
                </a:schemeClr>
              </a:solidFill>
            </a:endParaRPr>
          </a:p>
        </p:txBody>
      </p:sp>
    </p:spTree>
    <p:extLst>
      <p:ext uri="{BB962C8B-B14F-4D97-AF65-F5344CB8AC3E}">
        <p14:creationId xmlns:p14="http://schemas.microsoft.com/office/powerpoint/2010/main" val="3382606953"/>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모서리가 둥근 직사각형 38">
            <a:extLst>
              <a:ext uri="{FF2B5EF4-FFF2-40B4-BE49-F238E27FC236}">
                <a16:creationId xmlns:a16="http://schemas.microsoft.com/office/drawing/2014/main" id="{EEF9DA17-F575-A7C2-E8D9-F13CB2947D93}"/>
              </a:ext>
            </a:extLst>
          </p:cNvPr>
          <p:cNvSpPr/>
          <p:nvPr/>
        </p:nvSpPr>
        <p:spPr>
          <a:xfrm>
            <a:off x="2203398" y="3910865"/>
            <a:ext cx="4139886" cy="2749941"/>
          </a:xfrm>
          <a:prstGeom prst="roundRect">
            <a:avLst>
              <a:gd name="adj" fmla="val 4220"/>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Map</a:t>
            </a: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p:txBody>
      </p:sp>
      <p:sp>
        <p:nvSpPr>
          <p:cNvPr id="74" name="직사각형 73">
            <a:extLst>
              <a:ext uri="{FF2B5EF4-FFF2-40B4-BE49-F238E27FC236}">
                <a16:creationId xmlns:a16="http://schemas.microsoft.com/office/drawing/2014/main" id="{42A0B23B-7003-43B2-A559-7C4A6F001EFB}"/>
              </a:ext>
            </a:extLst>
          </p:cNvPr>
          <p:cNvSpPr/>
          <p:nvPr/>
        </p:nvSpPr>
        <p:spPr>
          <a:xfrm>
            <a:off x="198756" y="202792"/>
            <a:ext cx="1709122"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요청 흐름도</a:t>
            </a:r>
          </a:p>
        </p:txBody>
      </p:sp>
      <p:grpSp>
        <p:nvGrpSpPr>
          <p:cNvPr id="4" name="그룹 3">
            <a:extLst>
              <a:ext uri="{FF2B5EF4-FFF2-40B4-BE49-F238E27FC236}">
                <a16:creationId xmlns:a16="http://schemas.microsoft.com/office/drawing/2014/main" id="{7143F508-8A19-6D4F-1FDA-F7C73BD433A0}"/>
              </a:ext>
            </a:extLst>
          </p:cNvPr>
          <p:cNvGrpSpPr/>
          <p:nvPr/>
        </p:nvGrpSpPr>
        <p:grpSpPr>
          <a:xfrm>
            <a:off x="1070835" y="926710"/>
            <a:ext cx="580620" cy="493776"/>
            <a:chOff x="4970146" y="178594"/>
            <a:chExt cx="580620" cy="493776"/>
          </a:xfrm>
        </p:grpSpPr>
        <p:sp>
          <p:nvSpPr>
            <p:cNvPr id="5" name="타원 4">
              <a:extLst>
                <a:ext uri="{FF2B5EF4-FFF2-40B4-BE49-F238E27FC236}">
                  <a16:creationId xmlns:a16="http://schemas.microsoft.com/office/drawing/2014/main" id="{716487A2-13A2-6148-A606-E015B9710DA5}"/>
                </a:ext>
              </a:extLst>
            </p:cNvPr>
            <p:cNvSpPr/>
            <p:nvPr/>
          </p:nvSpPr>
          <p:spPr>
            <a:xfrm>
              <a:off x="4970146" y="178594"/>
              <a:ext cx="493776" cy="493776"/>
            </a:xfrm>
            <a:prstGeom prst="ellipse">
              <a:avLst/>
            </a:prstGeom>
            <a:solidFill>
              <a:schemeClr val="accent1">
                <a:lumMod val="40000"/>
                <a:lumOff val="60000"/>
              </a:schemeClr>
            </a:solidFill>
            <a:ln w="190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0B6443F1-0783-8F25-AA31-ED4B9685DD83}"/>
                </a:ext>
              </a:extLst>
            </p:cNvPr>
            <p:cNvSpPr txBox="1"/>
            <p:nvPr/>
          </p:nvSpPr>
          <p:spPr>
            <a:xfrm>
              <a:off x="4970146" y="286983"/>
              <a:ext cx="580620" cy="276999"/>
            </a:xfrm>
            <a:prstGeom prst="rect">
              <a:avLst/>
            </a:prstGeom>
            <a:noFill/>
          </p:spPr>
          <p:txBody>
            <a:bodyPr wrap="square">
              <a:spAutoFit/>
            </a:bodyPr>
            <a:lstStyle/>
            <a:p>
              <a:r>
                <a:rPr lang="en-US" altLang="ko-KR" sz="1200" b="1">
                  <a:latin typeface="나눔바른고딕" panose="020B0603020101020101" pitchFamily="50" charset="-127"/>
                  <a:ea typeface="나눔바른고딕" panose="020B0603020101020101" pitchFamily="50" charset="-127"/>
                </a:rPr>
                <a:t>client</a:t>
              </a:r>
              <a:endParaRPr lang="ko-KR" altLang="en-US" sz="1200" b="1"/>
            </a:p>
          </p:txBody>
        </p:sp>
      </p:grpSp>
      <p:cxnSp>
        <p:nvCxnSpPr>
          <p:cNvPr id="16" name="직선 화살표 연결선 15">
            <a:extLst>
              <a:ext uri="{FF2B5EF4-FFF2-40B4-BE49-F238E27FC236}">
                <a16:creationId xmlns:a16="http://schemas.microsoft.com/office/drawing/2014/main" id="{750FD8CC-E6A2-9FE3-633C-158A6FE51F56}"/>
              </a:ext>
            </a:extLst>
          </p:cNvPr>
          <p:cNvCxnSpPr>
            <a:cxnSpLocks/>
            <a:stCxn id="5" idx="4"/>
            <a:endCxn id="22" idx="0"/>
          </p:cNvCxnSpPr>
          <p:nvPr/>
        </p:nvCxnSpPr>
        <p:spPr>
          <a:xfrm>
            <a:off x="1317723" y="1420486"/>
            <a:ext cx="4336" cy="67291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모서리가 둥근 직사각형 38">
            <a:extLst>
              <a:ext uri="{FF2B5EF4-FFF2-40B4-BE49-F238E27FC236}">
                <a16:creationId xmlns:a16="http://schemas.microsoft.com/office/drawing/2014/main" id="{5E81CF13-9099-AA5D-F9E2-77C247D6E4B7}"/>
              </a:ext>
            </a:extLst>
          </p:cNvPr>
          <p:cNvSpPr/>
          <p:nvPr/>
        </p:nvSpPr>
        <p:spPr>
          <a:xfrm>
            <a:off x="2718845" y="2091946"/>
            <a:ext cx="3097950"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b="1">
                <a:solidFill>
                  <a:schemeClr val="bg1"/>
                </a:solidFill>
                <a:effectLst/>
              </a:rPr>
              <a:t>RequestMappingHandlerMapping</a:t>
            </a:r>
            <a:endParaRPr lang="ko-KR" altLang="en-US" sz="1400" b="1">
              <a:solidFill>
                <a:schemeClr val="bg1"/>
              </a:solidFill>
              <a:latin typeface="+mj-lt"/>
              <a:ea typeface="나눔바른고딕" panose="020B0603020101020101"/>
            </a:endParaRPr>
          </a:p>
        </p:txBody>
      </p:sp>
      <p:sp>
        <p:nvSpPr>
          <p:cNvPr id="18" name="모서리가 둥근 직사각형 38">
            <a:extLst>
              <a:ext uri="{FF2B5EF4-FFF2-40B4-BE49-F238E27FC236}">
                <a16:creationId xmlns:a16="http://schemas.microsoft.com/office/drawing/2014/main" id="{315A42C7-1498-6148-647D-E6C7596DE627}"/>
              </a:ext>
            </a:extLst>
          </p:cNvPr>
          <p:cNvSpPr/>
          <p:nvPr/>
        </p:nvSpPr>
        <p:spPr>
          <a:xfrm>
            <a:off x="2371204" y="4514368"/>
            <a:ext cx="3729594" cy="1977871"/>
          </a:xfrm>
          <a:prstGeom prst="roundRect">
            <a:avLst>
              <a:gd name="adj" fmla="val 3611"/>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Map</a:t>
            </a: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p:txBody>
      </p:sp>
      <p:sp>
        <p:nvSpPr>
          <p:cNvPr id="19" name="다이아몬드 18">
            <a:extLst>
              <a:ext uri="{FF2B5EF4-FFF2-40B4-BE49-F238E27FC236}">
                <a16:creationId xmlns:a16="http://schemas.microsoft.com/office/drawing/2014/main" id="{B2DA3992-D861-9D48-B55F-26E98703808F}"/>
              </a:ext>
            </a:extLst>
          </p:cNvPr>
          <p:cNvSpPr/>
          <p:nvPr/>
        </p:nvSpPr>
        <p:spPr>
          <a:xfrm>
            <a:off x="7128915" y="2123950"/>
            <a:ext cx="429768" cy="429768"/>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cxnSp>
        <p:nvCxnSpPr>
          <p:cNvPr id="20" name="직선 화살표 연결선 19">
            <a:extLst>
              <a:ext uri="{FF2B5EF4-FFF2-40B4-BE49-F238E27FC236}">
                <a16:creationId xmlns:a16="http://schemas.microsoft.com/office/drawing/2014/main" id="{6AF32EE2-3A74-5013-D23B-B9E4691ABC94}"/>
              </a:ext>
            </a:extLst>
          </p:cNvPr>
          <p:cNvCxnSpPr>
            <a:cxnSpLocks/>
            <a:stCxn id="22" idx="3"/>
            <a:endCxn id="17" idx="1"/>
          </p:cNvCxnSpPr>
          <p:nvPr/>
        </p:nvCxnSpPr>
        <p:spPr>
          <a:xfrm flipV="1">
            <a:off x="2221212" y="2338834"/>
            <a:ext cx="497633" cy="145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88CA9866-F624-0DCD-27EB-8F61E6F4154D}"/>
              </a:ext>
            </a:extLst>
          </p:cNvPr>
          <p:cNvCxnSpPr>
            <a:cxnSpLocks/>
            <a:stCxn id="17" idx="3"/>
            <a:endCxn id="19" idx="1"/>
          </p:cNvCxnSpPr>
          <p:nvPr/>
        </p:nvCxnSpPr>
        <p:spPr>
          <a:xfrm>
            <a:off x="5816795" y="2338834"/>
            <a:ext cx="131212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모서리가 둥근 직사각형 38">
            <a:extLst>
              <a:ext uri="{FF2B5EF4-FFF2-40B4-BE49-F238E27FC236}">
                <a16:creationId xmlns:a16="http://schemas.microsoft.com/office/drawing/2014/main" id="{DF7EF1FA-4A5B-F06B-DD6C-E792043BE808}"/>
              </a:ext>
            </a:extLst>
          </p:cNvPr>
          <p:cNvSpPr/>
          <p:nvPr/>
        </p:nvSpPr>
        <p:spPr>
          <a:xfrm>
            <a:off x="422906" y="2093397"/>
            <a:ext cx="1798306"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DispatcherServlet</a:t>
            </a:r>
            <a:endParaRPr lang="ko-KR" altLang="en-US" sz="1400">
              <a:solidFill>
                <a:schemeClr val="tx1"/>
              </a:solidFill>
              <a:latin typeface="+mj-lt"/>
              <a:ea typeface="나눔바른고딕" panose="020B0603020101020101"/>
            </a:endParaRPr>
          </a:p>
        </p:txBody>
      </p:sp>
      <p:cxnSp>
        <p:nvCxnSpPr>
          <p:cNvPr id="23" name="직선 화살표 연결선 22">
            <a:extLst>
              <a:ext uri="{FF2B5EF4-FFF2-40B4-BE49-F238E27FC236}">
                <a16:creationId xmlns:a16="http://schemas.microsoft.com/office/drawing/2014/main" id="{4A820B19-3F67-C9C1-C5FA-AC8306C46527}"/>
              </a:ext>
            </a:extLst>
          </p:cNvPr>
          <p:cNvCxnSpPr>
            <a:cxnSpLocks/>
            <a:stCxn id="19" idx="3"/>
            <a:endCxn id="29" idx="1"/>
          </p:cNvCxnSpPr>
          <p:nvPr/>
        </p:nvCxnSpPr>
        <p:spPr>
          <a:xfrm>
            <a:off x="7558683" y="2338834"/>
            <a:ext cx="1236899" cy="477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모서리가 둥근 직사각형 38">
            <a:extLst>
              <a:ext uri="{FF2B5EF4-FFF2-40B4-BE49-F238E27FC236}">
                <a16:creationId xmlns:a16="http://schemas.microsoft.com/office/drawing/2014/main" id="{27C62DCD-2BDB-6DBC-9CD5-012141D1703C}"/>
              </a:ext>
            </a:extLst>
          </p:cNvPr>
          <p:cNvSpPr/>
          <p:nvPr/>
        </p:nvSpPr>
        <p:spPr>
          <a:xfrm>
            <a:off x="2472584" y="4900428"/>
            <a:ext cx="3507110" cy="397642"/>
          </a:xfrm>
          <a:prstGeom prst="roundRect">
            <a:avLst/>
          </a:prstGeom>
          <a:solidFill>
            <a:schemeClr val="bg1">
              <a:lumMod val="85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latin typeface="+mj-lt"/>
                <a:ea typeface="나눔바른고딕" panose="020B0603020101020101"/>
              </a:rPr>
              <a:t>RequestMappingInfo(/home) / HandlerMethod</a:t>
            </a:r>
          </a:p>
        </p:txBody>
      </p:sp>
      <p:sp>
        <p:nvSpPr>
          <p:cNvPr id="26" name="직사각형 25">
            <a:extLst>
              <a:ext uri="{FF2B5EF4-FFF2-40B4-BE49-F238E27FC236}">
                <a16:creationId xmlns:a16="http://schemas.microsoft.com/office/drawing/2014/main" id="{0ED83AFC-435B-8233-F9C4-CAB2B2E7EC50}"/>
              </a:ext>
            </a:extLst>
          </p:cNvPr>
          <p:cNvSpPr/>
          <p:nvPr/>
        </p:nvSpPr>
        <p:spPr>
          <a:xfrm>
            <a:off x="7387740" y="1537647"/>
            <a:ext cx="296876" cy="276999"/>
          </a:xfrm>
          <a:prstGeom prst="rect">
            <a:avLst/>
          </a:prstGeom>
        </p:spPr>
        <p:txBody>
          <a:bodyPr wrap="square">
            <a:spAutoFit/>
          </a:bodyPr>
          <a:lstStyle/>
          <a:p>
            <a:r>
              <a:rPr lang="en-US" altLang="ko-KR" sz="1200" b="1">
                <a:solidFill>
                  <a:srgbClr val="FF0000"/>
                </a:solidFill>
                <a:latin typeface="나눔고딕" panose="020D0604000000000000" pitchFamily="50" charset="-127"/>
                <a:ea typeface="나눔바른고딕" panose="020B0603020101020101"/>
              </a:rPr>
              <a:t>N</a:t>
            </a:r>
            <a:endParaRPr lang="ko-KR" altLang="en-US" sz="1200" b="1">
              <a:solidFill>
                <a:srgbClr val="FF0000"/>
              </a:solidFill>
              <a:latin typeface="나눔고딕" panose="020D0604000000000000" pitchFamily="50" charset="-127"/>
              <a:ea typeface="나눔바른고딕" panose="020B0603020101020101"/>
            </a:endParaRPr>
          </a:p>
        </p:txBody>
      </p:sp>
      <p:sp>
        <p:nvSpPr>
          <p:cNvPr id="27" name="직사각형 26">
            <a:extLst>
              <a:ext uri="{FF2B5EF4-FFF2-40B4-BE49-F238E27FC236}">
                <a16:creationId xmlns:a16="http://schemas.microsoft.com/office/drawing/2014/main" id="{2CD2E8E6-2CB2-BD12-D5BB-43966EFE6B5D}"/>
              </a:ext>
            </a:extLst>
          </p:cNvPr>
          <p:cNvSpPr/>
          <p:nvPr/>
        </p:nvSpPr>
        <p:spPr>
          <a:xfrm>
            <a:off x="7771786" y="2076689"/>
            <a:ext cx="296876" cy="276999"/>
          </a:xfrm>
          <a:prstGeom prst="rect">
            <a:avLst/>
          </a:prstGeom>
        </p:spPr>
        <p:txBody>
          <a:bodyPr wrap="none">
            <a:spAutoFit/>
          </a:bodyPr>
          <a:lstStyle/>
          <a:p>
            <a:r>
              <a:rPr lang="en-US" altLang="ko-KR" sz="1200" b="1">
                <a:solidFill>
                  <a:srgbClr val="FF0000"/>
                </a:solidFill>
                <a:latin typeface="나눔고딕" panose="020D0604000000000000" pitchFamily="50" charset="-127"/>
                <a:ea typeface="나눔바른고딕" panose="020B0603020101020101"/>
              </a:rPr>
              <a:t>Y</a:t>
            </a:r>
            <a:endParaRPr lang="ko-KR" altLang="en-US" sz="1200" b="1">
              <a:solidFill>
                <a:srgbClr val="FF0000"/>
              </a:solidFill>
              <a:latin typeface="나눔고딕" panose="020D0604000000000000" pitchFamily="50" charset="-127"/>
              <a:ea typeface="나눔바른고딕" panose="020B0603020101020101"/>
            </a:endParaRPr>
          </a:p>
        </p:txBody>
      </p:sp>
      <p:cxnSp>
        <p:nvCxnSpPr>
          <p:cNvPr id="28" name="직선 화살표 연결선 27">
            <a:extLst>
              <a:ext uri="{FF2B5EF4-FFF2-40B4-BE49-F238E27FC236}">
                <a16:creationId xmlns:a16="http://schemas.microsoft.com/office/drawing/2014/main" id="{B5EC2923-F916-F5C2-E1F9-F96E1F4862FC}"/>
              </a:ext>
            </a:extLst>
          </p:cNvPr>
          <p:cNvCxnSpPr>
            <a:cxnSpLocks/>
            <a:stCxn id="17" idx="2"/>
            <a:endCxn id="39" idx="0"/>
          </p:cNvCxnSpPr>
          <p:nvPr/>
        </p:nvCxnSpPr>
        <p:spPr>
          <a:xfrm>
            <a:off x="4267820" y="2585722"/>
            <a:ext cx="5521" cy="132514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모서리가 둥근 직사각형 38">
            <a:extLst>
              <a:ext uri="{FF2B5EF4-FFF2-40B4-BE49-F238E27FC236}">
                <a16:creationId xmlns:a16="http://schemas.microsoft.com/office/drawing/2014/main" id="{A25DED22-E5C0-295E-E2BA-4FDF74F0A840}"/>
              </a:ext>
            </a:extLst>
          </p:cNvPr>
          <p:cNvSpPr/>
          <p:nvPr/>
        </p:nvSpPr>
        <p:spPr>
          <a:xfrm>
            <a:off x="8795582" y="1701834"/>
            <a:ext cx="2371303" cy="128354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HandlerExecutionChain</a:t>
            </a: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200">
              <a:solidFill>
                <a:schemeClr val="tx1"/>
              </a:solidFill>
              <a:latin typeface="+mj-lt"/>
              <a:ea typeface="나눔바른고딕" panose="020B0603020101020101"/>
            </a:endParaRPr>
          </a:p>
          <a:p>
            <a:pPr algn="ctr">
              <a:spcBef>
                <a:spcPts val="400"/>
              </a:spcBef>
            </a:pPr>
            <a:endParaRPr lang="en-US" altLang="ko-KR" sz="1200">
              <a:solidFill>
                <a:schemeClr val="tx1"/>
              </a:solidFill>
              <a:latin typeface="+mj-lt"/>
              <a:ea typeface="나눔바른고딕" panose="020B0603020101020101"/>
            </a:endParaRPr>
          </a:p>
        </p:txBody>
      </p:sp>
      <p:sp>
        <p:nvSpPr>
          <p:cNvPr id="30" name="모서리가 둥근 직사각형 38">
            <a:extLst>
              <a:ext uri="{FF2B5EF4-FFF2-40B4-BE49-F238E27FC236}">
                <a16:creationId xmlns:a16="http://schemas.microsoft.com/office/drawing/2014/main" id="{A9BB9E99-F692-BE01-22B6-736C166796B0}"/>
              </a:ext>
            </a:extLst>
          </p:cNvPr>
          <p:cNvSpPr/>
          <p:nvPr/>
        </p:nvSpPr>
        <p:spPr>
          <a:xfrm>
            <a:off x="6556373" y="851083"/>
            <a:ext cx="1574852"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Exception</a:t>
            </a:r>
            <a:endParaRPr lang="ko-KR" altLang="en-US" sz="1400">
              <a:solidFill>
                <a:schemeClr val="tx1"/>
              </a:solidFill>
              <a:latin typeface="+mj-lt"/>
              <a:ea typeface="나눔바른고딕" panose="020B0603020101020101"/>
            </a:endParaRPr>
          </a:p>
        </p:txBody>
      </p:sp>
      <p:cxnSp>
        <p:nvCxnSpPr>
          <p:cNvPr id="31" name="직선 화살표 연결선 30">
            <a:extLst>
              <a:ext uri="{FF2B5EF4-FFF2-40B4-BE49-F238E27FC236}">
                <a16:creationId xmlns:a16="http://schemas.microsoft.com/office/drawing/2014/main" id="{2E08AD81-3254-E39C-CDE9-83E88C7D1E91}"/>
              </a:ext>
            </a:extLst>
          </p:cNvPr>
          <p:cNvCxnSpPr>
            <a:cxnSpLocks/>
            <a:stCxn id="19" idx="0"/>
            <a:endCxn id="30" idx="2"/>
          </p:cNvCxnSpPr>
          <p:nvPr/>
        </p:nvCxnSpPr>
        <p:spPr>
          <a:xfrm flipV="1">
            <a:off x="7343799" y="1344859"/>
            <a:ext cx="0" cy="77909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3CB9D3FD-D2FB-8F86-01E0-3A7D297E2802}"/>
              </a:ext>
            </a:extLst>
          </p:cNvPr>
          <p:cNvSpPr txBox="1"/>
          <p:nvPr/>
        </p:nvSpPr>
        <p:spPr>
          <a:xfrm>
            <a:off x="1208668" y="3068323"/>
            <a:ext cx="3106361" cy="261610"/>
          </a:xfrm>
          <a:prstGeom prst="rect">
            <a:avLst/>
          </a:prstGeom>
          <a:noFill/>
        </p:spPr>
        <p:txBody>
          <a:bodyPr wrap="square">
            <a:spAutoFit/>
          </a:bodyPr>
          <a:lstStyle/>
          <a:p>
            <a:r>
              <a:rPr lang="ko-KR" altLang="en-US" sz="1100">
                <a:latin typeface="나눔고딕" panose="020D0604000000000000" pitchFamily="50" charset="-127"/>
                <a:ea typeface="나눔바른고딕" panose="020B0603020101020101"/>
              </a:rPr>
              <a:t>요청정보와 일치하는 경로가 존재 하는지 체크</a:t>
            </a:r>
          </a:p>
        </p:txBody>
      </p:sp>
      <p:sp>
        <p:nvSpPr>
          <p:cNvPr id="33" name="TextBox 32">
            <a:extLst>
              <a:ext uri="{FF2B5EF4-FFF2-40B4-BE49-F238E27FC236}">
                <a16:creationId xmlns:a16="http://schemas.microsoft.com/office/drawing/2014/main" id="{0F4899BD-174E-40F7-89DC-86602AE14EEC}"/>
              </a:ext>
            </a:extLst>
          </p:cNvPr>
          <p:cNvSpPr txBox="1"/>
          <p:nvPr/>
        </p:nvSpPr>
        <p:spPr>
          <a:xfrm>
            <a:off x="8724440" y="1355828"/>
            <a:ext cx="2602899" cy="311624"/>
          </a:xfrm>
          <a:prstGeom prst="rect">
            <a:avLst/>
          </a:prstGeom>
          <a:noFill/>
        </p:spPr>
        <p:txBody>
          <a:bodyPr wrap="square">
            <a:spAutoFit/>
          </a:bodyPr>
          <a:lstStyle/>
          <a:p>
            <a:pPr>
              <a:lnSpc>
                <a:spcPct val="150000"/>
              </a:lnSpc>
            </a:pPr>
            <a:r>
              <a:rPr lang="ko-KR" altLang="en-US" sz="1100">
                <a:latin typeface="나눔고딕" panose="020D0604000000000000" pitchFamily="50" charset="-127"/>
                <a:ea typeface="나눔바른고딕" panose="020B0603020101020101"/>
              </a:rPr>
              <a:t>요청정보와 일치하는 핸들러가 있음</a:t>
            </a:r>
          </a:p>
        </p:txBody>
      </p:sp>
      <p:sp>
        <p:nvSpPr>
          <p:cNvPr id="34" name="TextBox 33">
            <a:extLst>
              <a:ext uri="{FF2B5EF4-FFF2-40B4-BE49-F238E27FC236}">
                <a16:creationId xmlns:a16="http://schemas.microsoft.com/office/drawing/2014/main" id="{C4ACCBF5-5018-BD1B-C61C-117329523CDE}"/>
              </a:ext>
            </a:extLst>
          </p:cNvPr>
          <p:cNvSpPr txBox="1"/>
          <p:nvPr/>
        </p:nvSpPr>
        <p:spPr>
          <a:xfrm>
            <a:off x="4914903" y="1490262"/>
            <a:ext cx="2557150" cy="311624"/>
          </a:xfrm>
          <a:prstGeom prst="rect">
            <a:avLst/>
          </a:prstGeom>
          <a:noFill/>
        </p:spPr>
        <p:txBody>
          <a:bodyPr wrap="square">
            <a:spAutoFit/>
          </a:bodyPr>
          <a:lstStyle/>
          <a:p>
            <a:pPr>
              <a:lnSpc>
                <a:spcPct val="150000"/>
              </a:lnSpc>
            </a:pPr>
            <a:r>
              <a:rPr lang="ko-KR" altLang="en-US" sz="1100">
                <a:latin typeface="나눔고딕" panose="020D0604000000000000" pitchFamily="50" charset="-127"/>
                <a:ea typeface="나눔바른고딕" panose="020B0603020101020101"/>
              </a:rPr>
              <a:t>요청정보와 일치하는 핸들러가 없음</a:t>
            </a:r>
          </a:p>
        </p:txBody>
      </p:sp>
      <p:sp>
        <p:nvSpPr>
          <p:cNvPr id="35" name="TextBox 34">
            <a:extLst>
              <a:ext uri="{FF2B5EF4-FFF2-40B4-BE49-F238E27FC236}">
                <a16:creationId xmlns:a16="http://schemas.microsoft.com/office/drawing/2014/main" id="{9194020F-6E58-E5C5-CEE4-8EC1D71D702D}"/>
              </a:ext>
            </a:extLst>
          </p:cNvPr>
          <p:cNvSpPr txBox="1"/>
          <p:nvPr/>
        </p:nvSpPr>
        <p:spPr>
          <a:xfrm>
            <a:off x="570211" y="1589791"/>
            <a:ext cx="638457" cy="261610"/>
          </a:xfrm>
          <a:prstGeom prst="rect">
            <a:avLst/>
          </a:prstGeom>
          <a:noFill/>
        </p:spPr>
        <p:txBody>
          <a:bodyPr wrap="square">
            <a:spAutoFit/>
          </a:bodyPr>
          <a:lstStyle/>
          <a:p>
            <a:r>
              <a:rPr lang="en-US" altLang="ko-KR" sz="1100">
                <a:latin typeface="나눔고딕" panose="020D0604000000000000" pitchFamily="50" charset="-127"/>
                <a:ea typeface="나눔바른고딕" panose="020B0603020101020101"/>
              </a:rPr>
              <a:t>/order</a:t>
            </a:r>
            <a:endParaRPr lang="ko-KR" altLang="en-US" sz="1100">
              <a:latin typeface="나눔고딕" panose="020D0604000000000000" pitchFamily="50" charset="-127"/>
              <a:ea typeface="나눔바른고딕" panose="020B0603020101020101"/>
            </a:endParaRPr>
          </a:p>
        </p:txBody>
      </p:sp>
      <p:sp>
        <p:nvSpPr>
          <p:cNvPr id="42" name="TextBox 41">
            <a:extLst>
              <a:ext uri="{FF2B5EF4-FFF2-40B4-BE49-F238E27FC236}">
                <a16:creationId xmlns:a16="http://schemas.microsoft.com/office/drawing/2014/main" id="{BF5E58FE-9922-BFEB-1D8D-688C1D28042F}"/>
              </a:ext>
            </a:extLst>
          </p:cNvPr>
          <p:cNvSpPr txBox="1"/>
          <p:nvPr/>
        </p:nvSpPr>
        <p:spPr>
          <a:xfrm>
            <a:off x="3470481" y="4080274"/>
            <a:ext cx="1641348" cy="307777"/>
          </a:xfrm>
          <a:prstGeom prst="rect">
            <a:avLst/>
          </a:prstGeom>
          <a:noFill/>
        </p:spPr>
        <p:txBody>
          <a:bodyPr wrap="square">
            <a:spAutoFit/>
          </a:bodyPr>
          <a:lstStyle/>
          <a:p>
            <a:r>
              <a:rPr lang="en-US" altLang="ko-KR" sz="1400" b="1"/>
              <a:t>MappingRegistry</a:t>
            </a:r>
            <a:endParaRPr lang="ko-KR" altLang="en-US" sz="1400" b="1"/>
          </a:p>
        </p:txBody>
      </p:sp>
      <p:sp>
        <p:nvSpPr>
          <p:cNvPr id="54" name="모서리가 둥근 직사각형 38">
            <a:extLst>
              <a:ext uri="{FF2B5EF4-FFF2-40B4-BE49-F238E27FC236}">
                <a16:creationId xmlns:a16="http://schemas.microsoft.com/office/drawing/2014/main" id="{7FD93853-9288-6E99-DF2A-D8553DC96964}"/>
              </a:ext>
            </a:extLst>
          </p:cNvPr>
          <p:cNvSpPr/>
          <p:nvPr/>
        </p:nvSpPr>
        <p:spPr>
          <a:xfrm>
            <a:off x="2472584" y="5421951"/>
            <a:ext cx="3507110" cy="397642"/>
          </a:xfrm>
          <a:prstGeom prst="roundRect">
            <a:avLst/>
          </a:prstGeom>
          <a:solidFill>
            <a:schemeClr val="bg1">
              <a:lumMod val="85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latin typeface="+mj-lt"/>
                <a:ea typeface="나눔바른고딕" panose="020B0603020101020101"/>
              </a:rPr>
              <a:t>RequestMappingInfo(/user) / HandlerMethod</a:t>
            </a:r>
          </a:p>
        </p:txBody>
      </p:sp>
      <p:sp>
        <p:nvSpPr>
          <p:cNvPr id="55" name="모서리가 둥근 직사각형 38">
            <a:extLst>
              <a:ext uri="{FF2B5EF4-FFF2-40B4-BE49-F238E27FC236}">
                <a16:creationId xmlns:a16="http://schemas.microsoft.com/office/drawing/2014/main" id="{4AD0E2DC-1D00-A460-FC46-F4097C2EBC41}"/>
              </a:ext>
            </a:extLst>
          </p:cNvPr>
          <p:cNvSpPr/>
          <p:nvPr/>
        </p:nvSpPr>
        <p:spPr>
          <a:xfrm>
            <a:off x="2472584" y="5939431"/>
            <a:ext cx="3507110" cy="397642"/>
          </a:xfrm>
          <a:prstGeom prst="roundRect">
            <a:avLst/>
          </a:prstGeom>
          <a:solidFill>
            <a:schemeClr val="bg1">
              <a:lumMod val="85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latin typeface="+mj-lt"/>
                <a:ea typeface="나눔바른고딕" panose="020B0603020101020101"/>
              </a:rPr>
              <a:t>RequestMappingInfo(/order) / HandlerMethod</a:t>
            </a:r>
          </a:p>
        </p:txBody>
      </p:sp>
      <p:sp>
        <p:nvSpPr>
          <p:cNvPr id="71" name="모서리가 둥근 직사각형 38">
            <a:extLst>
              <a:ext uri="{FF2B5EF4-FFF2-40B4-BE49-F238E27FC236}">
                <a16:creationId xmlns:a16="http://schemas.microsoft.com/office/drawing/2014/main" id="{F052CB74-A3B1-C6B4-64FE-3AC5576EC467}"/>
              </a:ext>
            </a:extLst>
          </p:cNvPr>
          <p:cNvSpPr/>
          <p:nvPr/>
        </p:nvSpPr>
        <p:spPr>
          <a:xfrm>
            <a:off x="9061525" y="3810280"/>
            <a:ext cx="1839416"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Controller#home</a:t>
            </a:r>
            <a:endParaRPr lang="ko-KR" altLang="en-US" sz="1400">
              <a:solidFill>
                <a:schemeClr val="tx1"/>
              </a:solidFill>
              <a:latin typeface="+mj-lt"/>
              <a:ea typeface="나눔바른고딕" panose="020B0603020101020101"/>
            </a:endParaRPr>
          </a:p>
        </p:txBody>
      </p:sp>
      <p:cxnSp>
        <p:nvCxnSpPr>
          <p:cNvPr id="87" name="직선 화살표 연결선 86">
            <a:extLst>
              <a:ext uri="{FF2B5EF4-FFF2-40B4-BE49-F238E27FC236}">
                <a16:creationId xmlns:a16="http://schemas.microsoft.com/office/drawing/2014/main" id="{B4A1CA93-9B17-F1F4-D46E-583321E38960}"/>
              </a:ext>
            </a:extLst>
          </p:cNvPr>
          <p:cNvCxnSpPr>
            <a:cxnSpLocks/>
            <a:stCxn id="29" idx="2"/>
            <a:endCxn id="71" idx="0"/>
          </p:cNvCxnSpPr>
          <p:nvPr/>
        </p:nvCxnSpPr>
        <p:spPr>
          <a:xfrm flipH="1">
            <a:off x="9981233" y="2985376"/>
            <a:ext cx="1" cy="82490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1" name="TextBox 90">
            <a:extLst>
              <a:ext uri="{FF2B5EF4-FFF2-40B4-BE49-F238E27FC236}">
                <a16:creationId xmlns:a16="http://schemas.microsoft.com/office/drawing/2014/main" id="{4F0F6B47-481B-71B5-4EF6-34EB7B57C070}"/>
              </a:ext>
            </a:extLst>
          </p:cNvPr>
          <p:cNvSpPr txBox="1"/>
          <p:nvPr/>
        </p:nvSpPr>
        <p:spPr>
          <a:xfrm>
            <a:off x="8316018" y="3309390"/>
            <a:ext cx="1709872" cy="261610"/>
          </a:xfrm>
          <a:prstGeom prst="rect">
            <a:avLst/>
          </a:prstGeom>
          <a:noFill/>
        </p:spPr>
        <p:txBody>
          <a:bodyPr wrap="square">
            <a:spAutoFit/>
          </a:bodyPr>
          <a:lstStyle/>
          <a:p>
            <a:r>
              <a:rPr lang="ko-KR" altLang="en-US" sz="1100"/>
              <a:t>전 처리 인터셉터 호출</a:t>
            </a:r>
          </a:p>
        </p:txBody>
      </p:sp>
      <p:sp>
        <p:nvSpPr>
          <p:cNvPr id="94" name="TextBox 93">
            <a:extLst>
              <a:ext uri="{FF2B5EF4-FFF2-40B4-BE49-F238E27FC236}">
                <a16:creationId xmlns:a16="http://schemas.microsoft.com/office/drawing/2014/main" id="{D8FA8540-65AC-88B3-9FB4-C84113BB7F06}"/>
              </a:ext>
            </a:extLst>
          </p:cNvPr>
          <p:cNvSpPr txBox="1"/>
          <p:nvPr/>
        </p:nvSpPr>
        <p:spPr>
          <a:xfrm>
            <a:off x="8316018" y="4455300"/>
            <a:ext cx="1709872" cy="261610"/>
          </a:xfrm>
          <a:prstGeom prst="rect">
            <a:avLst/>
          </a:prstGeom>
          <a:noFill/>
        </p:spPr>
        <p:txBody>
          <a:bodyPr wrap="square">
            <a:spAutoFit/>
          </a:bodyPr>
          <a:lstStyle/>
          <a:p>
            <a:r>
              <a:rPr lang="ko-KR" altLang="en-US" sz="1100"/>
              <a:t>후 처리 인터셉터 호출</a:t>
            </a:r>
          </a:p>
        </p:txBody>
      </p:sp>
      <p:sp>
        <p:nvSpPr>
          <p:cNvPr id="95" name="TextBox 94">
            <a:extLst>
              <a:ext uri="{FF2B5EF4-FFF2-40B4-BE49-F238E27FC236}">
                <a16:creationId xmlns:a16="http://schemas.microsoft.com/office/drawing/2014/main" id="{FED11002-2144-38B0-4862-7CD49A070E09}"/>
              </a:ext>
            </a:extLst>
          </p:cNvPr>
          <p:cNvSpPr txBox="1"/>
          <p:nvPr/>
        </p:nvSpPr>
        <p:spPr>
          <a:xfrm>
            <a:off x="9520065" y="5085966"/>
            <a:ext cx="922335" cy="261610"/>
          </a:xfrm>
          <a:prstGeom prst="rect">
            <a:avLst/>
          </a:prstGeom>
          <a:noFill/>
        </p:spPr>
        <p:txBody>
          <a:bodyPr wrap="square">
            <a:spAutoFit/>
          </a:bodyPr>
          <a:lstStyle/>
          <a:p>
            <a:pPr algn="ctr"/>
            <a:r>
              <a:rPr lang="en-US" altLang="ko-KR" sz="1100"/>
              <a:t>Response</a:t>
            </a:r>
            <a:endParaRPr lang="ko-KR" altLang="en-US" sz="1100"/>
          </a:p>
        </p:txBody>
      </p:sp>
      <p:cxnSp>
        <p:nvCxnSpPr>
          <p:cNvPr id="6" name="직선 화살표 연결선 5">
            <a:extLst>
              <a:ext uri="{FF2B5EF4-FFF2-40B4-BE49-F238E27FC236}">
                <a16:creationId xmlns:a16="http://schemas.microsoft.com/office/drawing/2014/main" id="{5CEAD7D1-FAD3-1AFF-AABC-37D1A5A36ED3}"/>
              </a:ext>
            </a:extLst>
          </p:cNvPr>
          <p:cNvCxnSpPr>
            <a:cxnSpLocks/>
            <a:stCxn id="71" idx="2"/>
            <a:endCxn id="95" idx="0"/>
          </p:cNvCxnSpPr>
          <p:nvPr/>
        </p:nvCxnSpPr>
        <p:spPr>
          <a:xfrm>
            <a:off x="9981233" y="4304056"/>
            <a:ext cx="0" cy="78191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모서리가 둥근 직사각형 38">
            <a:extLst>
              <a:ext uri="{FF2B5EF4-FFF2-40B4-BE49-F238E27FC236}">
                <a16:creationId xmlns:a16="http://schemas.microsoft.com/office/drawing/2014/main" id="{FD60A145-935F-9F43-3FF9-DA7D58B4DC6D}"/>
              </a:ext>
            </a:extLst>
          </p:cNvPr>
          <p:cNvSpPr/>
          <p:nvPr/>
        </p:nvSpPr>
        <p:spPr>
          <a:xfrm>
            <a:off x="9067972" y="2191887"/>
            <a:ext cx="1805632" cy="298505"/>
          </a:xfrm>
          <a:prstGeom prst="roundRect">
            <a:avLst/>
          </a:prstGeom>
          <a:solidFill>
            <a:schemeClr val="bg1">
              <a:lumMod val="85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latin typeface="+mj-lt"/>
                <a:ea typeface="나눔바른고딕" panose="020B0603020101020101"/>
              </a:rPr>
              <a:t>HandlerMethod</a:t>
            </a:r>
          </a:p>
        </p:txBody>
      </p:sp>
      <p:sp>
        <p:nvSpPr>
          <p:cNvPr id="9" name="모서리가 둥근 직사각형 38">
            <a:extLst>
              <a:ext uri="{FF2B5EF4-FFF2-40B4-BE49-F238E27FC236}">
                <a16:creationId xmlns:a16="http://schemas.microsoft.com/office/drawing/2014/main" id="{3DD029C3-89D5-E0AD-8804-438F41E95A2D}"/>
              </a:ext>
            </a:extLst>
          </p:cNvPr>
          <p:cNvSpPr/>
          <p:nvPr/>
        </p:nvSpPr>
        <p:spPr>
          <a:xfrm>
            <a:off x="9067972" y="2558016"/>
            <a:ext cx="1805632" cy="298505"/>
          </a:xfrm>
          <a:prstGeom prst="roundRect">
            <a:avLst/>
          </a:prstGeom>
          <a:solidFill>
            <a:schemeClr val="bg1">
              <a:lumMod val="85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latin typeface="+mj-lt"/>
                <a:ea typeface="나눔바른고딕" panose="020B0603020101020101"/>
              </a:rPr>
              <a:t>HandleIntercepters</a:t>
            </a:r>
          </a:p>
        </p:txBody>
      </p:sp>
      <p:sp>
        <p:nvSpPr>
          <p:cNvPr id="10" name="모서리가 둥근 직사각형 38">
            <a:extLst>
              <a:ext uri="{FF2B5EF4-FFF2-40B4-BE49-F238E27FC236}">
                <a16:creationId xmlns:a16="http://schemas.microsoft.com/office/drawing/2014/main" id="{67F2AB20-0D00-5715-A749-E0BDFFDB383D}"/>
              </a:ext>
            </a:extLst>
          </p:cNvPr>
          <p:cNvSpPr/>
          <p:nvPr/>
        </p:nvSpPr>
        <p:spPr>
          <a:xfrm>
            <a:off x="6470151" y="4900428"/>
            <a:ext cx="1384536" cy="39764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latin typeface="+mj-lt"/>
                <a:ea typeface="나눔바른고딕" panose="020B0603020101020101"/>
              </a:rPr>
              <a:t>HomeController</a:t>
            </a:r>
          </a:p>
        </p:txBody>
      </p:sp>
      <p:sp>
        <p:nvSpPr>
          <p:cNvPr id="11" name="모서리가 둥근 직사각형 38">
            <a:extLst>
              <a:ext uri="{FF2B5EF4-FFF2-40B4-BE49-F238E27FC236}">
                <a16:creationId xmlns:a16="http://schemas.microsoft.com/office/drawing/2014/main" id="{01308D52-9967-DD8F-9F47-5F7279E36A5D}"/>
              </a:ext>
            </a:extLst>
          </p:cNvPr>
          <p:cNvSpPr/>
          <p:nvPr/>
        </p:nvSpPr>
        <p:spPr>
          <a:xfrm>
            <a:off x="6472085" y="5421951"/>
            <a:ext cx="1384536" cy="39764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latin typeface="+mj-lt"/>
                <a:ea typeface="나눔바른고딕" panose="020B0603020101020101"/>
              </a:rPr>
              <a:t>UserController</a:t>
            </a:r>
          </a:p>
        </p:txBody>
      </p:sp>
      <p:sp>
        <p:nvSpPr>
          <p:cNvPr id="12" name="모서리가 둥근 직사각형 38">
            <a:extLst>
              <a:ext uri="{FF2B5EF4-FFF2-40B4-BE49-F238E27FC236}">
                <a16:creationId xmlns:a16="http://schemas.microsoft.com/office/drawing/2014/main" id="{9E14103A-6FE6-ACA9-4ABE-C50FAD30BFFE}"/>
              </a:ext>
            </a:extLst>
          </p:cNvPr>
          <p:cNvSpPr/>
          <p:nvPr/>
        </p:nvSpPr>
        <p:spPr>
          <a:xfrm>
            <a:off x="6470151" y="5939431"/>
            <a:ext cx="1384536" cy="39764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latin typeface="+mj-lt"/>
                <a:ea typeface="나눔바른고딕" panose="020B0603020101020101"/>
              </a:rPr>
              <a:t>OrderController</a:t>
            </a:r>
          </a:p>
        </p:txBody>
      </p:sp>
      <p:cxnSp>
        <p:nvCxnSpPr>
          <p:cNvPr id="14" name="직선 화살표 연결선 13">
            <a:extLst>
              <a:ext uri="{FF2B5EF4-FFF2-40B4-BE49-F238E27FC236}">
                <a16:creationId xmlns:a16="http://schemas.microsoft.com/office/drawing/2014/main" id="{D07742A4-BB33-0ACB-DE11-D9950EE7E763}"/>
              </a:ext>
            </a:extLst>
          </p:cNvPr>
          <p:cNvCxnSpPr>
            <a:stCxn id="24" idx="3"/>
            <a:endCxn id="10" idx="1"/>
          </p:cNvCxnSpPr>
          <p:nvPr/>
        </p:nvCxnSpPr>
        <p:spPr>
          <a:xfrm>
            <a:off x="5979694" y="5099249"/>
            <a:ext cx="490457" cy="0"/>
          </a:xfrm>
          <a:prstGeom prst="straightConnector1">
            <a:avLst/>
          </a:prstGeom>
          <a:ln w="12700">
            <a:solidFill>
              <a:schemeClr val="tx1">
                <a:lumMod val="50000"/>
                <a:lumOff val="50000"/>
              </a:schemeClr>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8B3E8EFB-04A4-243F-8AE5-8AFA892FB55F}"/>
              </a:ext>
            </a:extLst>
          </p:cNvPr>
          <p:cNvCxnSpPr>
            <a:cxnSpLocks/>
            <a:stCxn id="54" idx="3"/>
            <a:endCxn id="11" idx="1"/>
          </p:cNvCxnSpPr>
          <p:nvPr/>
        </p:nvCxnSpPr>
        <p:spPr>
          <a:xfrm>
            <a:off x="5979694" y="5620772"/>
            <a:ext cx="492391" cy="0"/>
          </a:xfrm>
          <a:prstGeom prst="straightConnector1">
            <a:avLst/>
          </a:prstGeom>
          <a:ln w="12700">
            <a:solidFill>
              <a:schemeClr val="tx1">
                <a:lumMod val="50000"/>
                <a:lumOff val="50000"/>
              </a:schemeClr>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8" name="직선 화살표 연결선 37">
            <a:extLst>
              <a:ext uri="{FF2B5EF4-FFF2-40B4-BE49-F238E27FC236}">
                <a16:creationId xmlns:a16="http://schemas.microsoft.com/office/drawing/2014/main" id="{55A28AB6-8A63-BF06-9DAD-C69122A6BE6F}"/>
              </a:ext>
            </a:extLst>
          </p:cNvPr>
          <p:cNvCxnSpPr>
            <a:cxnSpLocks/>
            <a:stCxn id="55" idx="3"/>
            <a:endCxn id="12" idx="1"/>
          </p:cNvCxnSpPr>
          <p:nvPr/>
        </p:nvCxnSpPr>
        <p:spPr>
          <a:xfrm>
            <a:off x="5979694" y="6138252"/>
            <a:ext cx="490457" cy="0"/>
          </a:xfrm>
          <a:prstGeom prst="straightConnector1">
            <a:avLst/>
          </a:prstGeom>
          <a:ln w="12700">
            <a:solidFill>
              <a:schemeClr val="tx1">
                <a:lumMod val="50000"/>
                <a:lumOff val="50000"/>
              </a:schemeClr>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53582592"/>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28235-34F3-480D-9582-51322E7389EC}"/>
              </a:ext>
            </a:extLst>
          </p:cNvPr>
          <p:cNvSpPr txBox="1"/>
          <p:nvPr/>
        </p:nvSpPr>
        <p:spPr>
          <a:xfrm>
            <a:off x="3245701" y="2839896"/>
            <a:ext cx="5700600" cy="1298817"/>
          </a:xfrm>
          <a:prstGeom prst="rect">
            <a:avLst/>
          </a:prstGeom>
          <a:noFill/>
        </p:spPr>
        <p:txBody>
          <a:bodyPr wrap="none" rtlCol="0">
            <a:spAutoFit/>
          </a:bodyPr>
          <a:lstStyle/>
          <a:p>
            <a:pPr algn="ctr">
              <a:lnSpc>
                <a:spcPct val="150000"/>
              </a:lnSpc>
            </a:pPr>
            <a:r>
              <a:rPr lang="en-US" altLang="ko-KR" sz="6000">
                <a:solidFill>
                  <a:schemeClr val="accent1">
                    <a:lumMod val="75000"/>
                  </a:schemeClr>
                </a:solidFill>
                <a:latin typeface="나눔바른고딕" panose="020B0603020101020101" pitchFamily="50" charset="-127"/>
                <a:ea typeface="나눔바른고딕" panose="020B0603020101020101" pitchFamily="50" charset="-127"/>
              </a:rPr>
              <a:t>HandlerAdapter</a:t>
            </a:r>
            <a:endParaRPr lang="ko-KR" altLang="en-US" sz="6000">
              <a:solidFill>
                <a:schemeClr val="accent1">
                  <a:lumMod val="75000"/>
                </a:schemeClr>
              </a:solidFill>
              <a:latin typeface="+mj-lt"/>
            </a:endParaRPr>
          </a:p>
        </p:txBody>
      </p:sp>
      <p:sp>
        <p:nvSpPr>
          <p:cNvPr id="3" name="TextBox 2">
            <a:extLst>
              <a:ext uri="{FF2B5EF4-FFF2-40B4-BE49-F238E27FC236}">
                <a16:creationId xmlns:a16="http://schemas.microsoft.com/office/drawing/2014/main" id="{CDB69857-4DB7-EFC1-D480-BBEE632C406D}"/>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382835899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E8C692-E238-C327-0629-8578185B6F3A}"/>
            </a:ext>
          </a:extLst>
        </p:cNvPr>
        <p:cNvGrpSpPr/>
        <p:nvPr/>
      </p:nvGrpSpPr>
      <p:grpSpPr>
        <a:xfrm>
          <a:off x="0" y="0"/>
          <a:ext cx="0" cy="0"/>
          <a:chOff x="0" y="0"/>
          <a:chExt cx="0" cy="0"/>
        </a:xfrm>
      </p:grpSpPr>
      <p:sp>
        <p:nvSpPr>
          <p:cNvPr id="73" name="직사각형 72">
            <a:extLst>
              <a:ext uri="{FF2B5EF4-FFF2-40B4-BE49-F238E27FC236}">
                <a16:creationId xmlns:a16="http://schemas.microsoft.com/office/drawing/2014/main" id="{43AECB95-51AB-87CD-303C-8F48A6BBBC89}"/>
              </a:ext>
            </a:extLst>
          </p:cNvPr>
          <p:cNvSpPr/>
          <p:nvPr/>
        </p:nvSpPr>
        <p:spPr>
          <a:xfrm>
            <a:off x="4733716" y="1804666"/>
            <a:ext cx="965297" cy="313547"/>
          </a:xfrm>
          <a:prstGeom prst="rect">
            <a:avLst/>
          </a:prstGeom>
        </p:spPr>
        <p:txBody>
          <a:bodyPr wrap="square">
            <a:spAutoFit/>
          </a:bodyPr>
          <a:lstStyle/>
          <a:p>
            <a:pPr>
              <a:lnSpc>
                <a:spcPct val="150000"/>
              </a:lnSpc>
            </a:pPr>
            <a:r>
              <a:rPr lang="ko-KR" altLang="en-US" sz="1100">
                <a:latin typeface="+mn-ea"/>
              </a:rPr>
              <a:t>핸들러 결정</a:t>
            </a:r>
            <a:endParaRPr lang="en-US" altLang="ko-KR" sz="1100">
              <a:latin typeface="+mn-ea"/>
            </a:endParaRPr>
          </a:p>
        </p:txBody>
      </p:sp>
      <p:sp>
        <p:nvSpPr>
          <p:cNvPr id="74" name="직사각형 73">
            <a:extLst>
              <a:ext uri="{FF2B5EF4-FFF2-40B4-BE49-F238E27FC236}">
                <a16:creationId xmlns:a16="http://schemas.microsoft.com/office/drawing/2014/main" id="{2CF5D96C-BB20-269B-BB73-4116F8F5CD7C}"/>
              </a:ext>
            </a:extLst>
          </p:cNvPr>
          <p:cNvSpPr/>
          <p:nvPr/>
        </p:nvSpPr>
        <p:spPr>
          <a:xfrm>
            <a:off x="198756" y="202792"/>
            <a:ext cx="2773452"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스프링 </a:t>
            </a:r>
            <a:r>
              <a:rPr lang="en-US" altLang="ko-KR" b="1">
                <a:solidFill>
                  <a:schemeClr val="accent1">
                    <a:lumMod val="75000"/>
                  </a:schemeClr>
                </a:solidFill>
                <a:latin typeface="+mn-ea"/>
              </a:rPr>
              <a:t>MVC </a:t>
            </a:r>
            <a:r>
              <a:rPr lang="ko-KR" altLang="en-US" b="1">
                <a:solidFill>
                  <a:schemeClr val="accent1">
                    <a:lumMod val="75000"/>
                  </a:schemeClr>
                </a:solidFill>
                <a:latin typeface="+mn-ea"/>
              </a:rPr>
              <a:t>아키텍처</a:t>
            </a:r>
          </a:p>
        </p:txBody>
      </p:sp>
      <p:sp>
        <p:nvSpPr>
          <p:cNvPr id="3" name="모서리가 둥근 직사각형 38">
            <a:extLst>
              <a:ext uri="{FF2B5EF4-FFF2-40B4-BE49-F238E27FC236}">
                <a16:creationId xmlns:a16="http://schemas.microsoft.com/office/drawing/2014/main" id="{2B8F2239-DE24-4361-ACCA-DF56F51722E6}"/>
              </a:ext>
            </a:extLst>
          </p:cNvPr>
          <p:cNvSpPr/>
          <p:nvPr/>
        </p:nvSpPr>
        <p:spPr>
          <a:xfrm>
            <a:off x="1790650" y="2983498"/>
            <a:ext cx="1692670" cy="1215186"/>
          </a:xfrm>
          <a:prstGeom prst="roundRect">
            <a:avLst>
              <a:gd name="adj" fmla="val 9241"/>
            </a:avLst>
          </a:prstGeom>
          <a:solidFill>
            <a:schemeClr val="bg1"/>
          </a:solidFill>
          <a:ln w="19050">
            <a:solidFill>
              <a:schemeClr val="tx1"/>
            </a:solidFill>
            <a:prstDash val="sysDash"/>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DispatcherServlet</a:t>
            </a:r>
            <a:endParaRPr lang="ko-KR" altLang="en-US" sz="1400">
              <a:solidFill>
                <a:schemeClr val="tx1"/>
              </a:solidFill>
              <a:ea typeface="나눔바른고딕" panose="020B0603020101020101"/>
            </a:endParaRPr>
          </a:p>
        </p:txBody>
      </p:sp>
      <p:cxnSp>
        <p:nvCxnSpPr>
          <p:cNvPr id="160" name="직선 화살표 연결선 159">
            <a:extLst>
              <a:ext uri="{FF2B5EF4-FFF2-40B4-BE49-F238E27FC236}">
                <a16:creationId xmlns:a16="http://schemas.microsoft.com/office/drawing/2014/main" id="{D1EF5EE5-F525-8E66-DA6C-89E29BF3910E}"/>
              </a:ext>
            </a:extLst>
          </p:cNvPr>
          <p:cNvCxnSpPr>
            <a:cxnSpLocks/>
          </p:cNvCxnSpPr>
          <p:nvPr/>
        </p:nvCxnSpPr>
        <p:spPr>
          <a:xfrm>
            <a:off x="1044473" y="3615491"/>
            <a:ext cx="486406" cy="0"/>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3" name="TextBox 162">
            <a:extLst>
              <a:ext uri="{FF2B5EF4-FFF2-40B4-BE49-F238E27FC236}">
                <a16:creationId xmlns:a16="http://schemas.microsoft.com/office/drawing/2014/main" id="{6E0F2918-1922-3A3F-B234-71C47D2B7E98}"/>
              </a:ext>
            </a:extLst>
          </p:cNvPr>
          <p:cNvSpPr txBox="1"/>
          <p:nvPr/>
        </p:nvSpPr>
        <p:spPr>
          <a:xfrm>
            <a:off x="834830" y="3244107"/>
            <a:ext cx="905691" cy="276999"/>
          </a:xfrm>
          <a:prstGeom prst="rect">
            <a:avLst/>
          </a:prstGeom>
          <a:noFill/>
        </p:spPr>
        <p:txBody>
          <a:bodyPr wrap="square">
            <a:spAutoFit/>
          </a:bodyPr>
          <a:lstStyle/>
          <a:p>
            <a:pPr algn="ctr"/>
            <a:r>
              <a:rPr lang="en-US" altLang="ko-KR" sz="1200">
                <a:solidFill>
                  <a:schemeClr val="bg1">
                    <a:lumMod val="65000"/>
                  </a:schemeClr>
                </a:solidFill>
              </a:rPr>
              <a:t>request</a:t>
            </a:r>
            <a:endParaRPr lang="ko-KR" altLang="en-US" sz="1200">
              <a:solidFill>
                <a:schemeClr val="bg1">
                  <a:lumMod val="65000"/>
                </a:schemeClr>
              </a:solidFill>
            </a:endParaRPr>
          </a:p>
        </p:txBody>
      </p:sp>
      <p:sp>
        <p:nvSpPr>
          <p:cNvPr id="5" name="모서리가 둥근 직사각형 38">
            <a:extLst>
              <a:ext uri="{FF2B5EF4-FFF2-40B4-BE49-F238E27FC236}">
                <a16:creationId xmlns:a16="http://schemas.microsoft.com/office/drawing/2014/main" id="{676DE0C0-F92B-F683-536E-DB0D6E2DB646}"/>
              </a:ext>
            </a:extLst>
          </p:cNvPr>
          <p:cNvSpPr/>
          <p:nvPr/>
        </p:nvSpPr>
        <p:spPr>
          <a:xfrm>
            <a:off x="2797250" y="1744936"/>
            <a:ext cx="1952654" cy="493512"/>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lumMod val="50000"/>
                  </a:schemeClr>
                </a:solidFill>
                <a:effectLst/>
              </a:rPr>
              <a:t>HandlerMapping</a:t>
            </a:r>
          </a:p>
        </p:txBody>
      </p:sp>
      <p:sp>
        <p:nvSpPr>
          <p:cNvPr id="8" name="모서리가 둥근 직사각형 38">
            <a:extLst>
              <a:ext uri="{FF2B5EF4-FFF2-40B4-BE49-F238E27FC236}">
                <a16:creationId xmlns:a16="http://schemas.microsoft.com/office/drawing/2014/main" id="{BAEDD178-2153-7AE8-E9EA-95DCF979EBDF}"/>
              </a:ext>
            </a:extLst>
          </p:cNvPr>
          <p:cNvSpPr/>
          <p:nvPr/>
        </p:nvSpPr>
        <p:spPr>
          <a:xfrm>
            <a:off x="5886801" y="2173697"/>
            <a:ext cx="1952654" cy="493512"/>
          </a:xfrm>
          <a:prstGeom prst="roundRect">
            <a:avLst/>
          </a:prstGeom>
          <a:solidFill>
            <a:srgbClr val="FF0000"/>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effectLst/>
              </a:rPr>
              <a:t>HandlerAdapter</a:t>
            </a:r>
            <a:r>
              <a:rPr lang="en-US" altLang="ko-KR" sz="1400">
                <a:solidFill>
                  <a:schemeClr val="bg1"/>
                </a:solidFill>
              </a:rPr>
              <a:t>s</a:t>
            </a:r>
            <a:endParaRPr lang="en-US" altLang="ko-KR" sz="1400">
              <a:solidFill>
                <a:schemeClr val="bg1"/>
              </a:solidFill>
              <a:effectLst/>
            </a:endParaRPr>
          </a:p>
        </p:txBody>
      </p:sp>
      <p:sp>
        <p:nvSpPr>
          <p:cNvPr id="11" name="모서리가 둥근 직사각형 38">
            <a:extLst>
              <a:ext uri="{FF2B5EF4-FFF2-40B4-BE49-F238E27FC236}">
                <a16:creationId xmlns:a16="http://schemas.microsoft.com/office/drawing/2014/main" id="{F9EDA246-2925-552E-ED16-0AC504A91C34}"/>
              </a:ext>
            </a:extLst>
          </p:cNvPr>
          <p:cNvSpPr/>
          <p:nvPr/>
        </p:nvSpPr>
        <p:spPr>
          <a:xfrm>
            <a:off x="5880995" y="4680872"/>
            <a:ext cx="1952654" cy="493512"/>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lumMod val="50000"/>
                  </a:schemeClr>
                </a:solidFill>
              </a:rPr>
              <a:t>V</a:t>
            </a:r>
            <a:r>
              <a:rPr lang="en-US" altLang="ko-KR" sz="1400">
                <a:solidFill>
                  <a:schemeClr val="bg1">
                    <a:lumMod val="50000"/>
                  </a:schemeClr>
                </a:solidFill>
                <a:effectLst/>
              </a:rPr>
              <a:t>iewResolvers</a:t>
            </a:r>
          </a:p>
        </p:txBody>
      </p:sp>
      <p:sp>
        <p:nvSpPr>
          <p:cNvPr id="13" name="모서리가 둥근 직사각형 38">
            <a:extLst>
              <a:ext uri="{FF2B5EF4-FFF2-40B4-BE49-F238E27FC236}">
                <a16:creationId xmlns:a16="http://schemas.microsoft.com/office/drawing/2014/main" id="{404F8F5E-CD4A-6D62-68A9-D31B9832FF52}"/>
              </a:ext>
            </a:extLst>
          </p:cNvPr>
          <p:cNvSpPr/>
          <p:nvPr/>
        </p:nvSpPr>
        <p:spPr>
          <a:xfrm>
            <a:off x="2080247" y="5591972"/>
            <a:ext cx="1113475" cy="493512"/>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lumMod val="50000"/>
                  </a:schemeClr>
                </a:solidFill>
                <a:effectLst/>
              </a:rPr>
              <a:t>VIew</a:t>
            </a:r>
          </a:p>
        </p:txBody>
      </p:sp>
      <p:sp>
        <p:nvSpPr>
          <p:cNvPr id="14" name="모서리가 둥근 직사각형 38">
            <a:extLst>
              <a:ext uri="{FF2B5EF4-FFF2-40B4-BE49-F238E27FC236}">
                <a16:creationId xmlns:a16="http://schemas.microsoft.com/office/drawing/2014/main" id="{2C170985-5CBA-95EE-E12E-9FEC8302B94A}"/>
              </a:ext>
            </a:extLst>
          </p:cNvPr>
          <p:cNvSpPr/>
          <p:nvPr/>
        </p:nvSpPr>
        <p:spPr>
          <a:xfrm>
            <a:off x="9775906" y="3344335"/>
            <a:ext cx="1132426" cy="493512"/>
          </a:xfrm>
          <a:prstGeom prst="roundRect">
            <a:avLst/>
          </a:prstGeom>
          <a:solidFill>
            <a:srgbClr val="FF0000"/>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effectLst/>
              </a:rPr>
              <a:t>Handler</a:t>
            </a:r>
          </a:p>
        </p:txBody>
      </p:sp>
      <p:sp>
        <p:nvSpPr>
          <p:cNvPr id="15" name="모서리가 둥근 직사각형 38">
            <a:extLst>
              <a:ext uri="{FF2B5EF4-FFF2-40B4-BE49-F238E27FC236}">
                <a16:creationId xmlns:a16="http://schemas.microsoft.com/office/drawing/2014/main" id="{626B4402-926D-32D5-7C57-2B1CAF2DA0B3}"/>
              </a:ext>
            </a:extLst>
          </p:cNvPr>
          <p:cNvSpPr/>
          <p:nvPr/>
        </p:nvSpPr>
        <p:spPr>
          <a:xfrm>
            <a:off x="1660657" y="1071474"/>
            <a:ext cx="1952654" cy="493512"/>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lumMod val="50000"/>
                  </a:schemeClr>
                </a:solidFill>
                <a:effectLst/>
              </a:rPr>
              <a:t>HandlerMappings</a:t>
            </a:r>
          </a:p>
        </p:txBody>
      </p:sp>
      <p:sp>
        <p:nvSpPr>
          <p:cNvPr id="17" name="모서리가 둥근 직사각형 38">
            <a:extLst>
              <a:ext uri="{FF2B5EF4-FFF2-40B4-BE49-F238E27FC236}">
                <a16:creationId xmlns:a16="http://schemas.microsoft.com/office/drawing/2014/main" id="{7A829062-4A0A-BB26-ABF8-2B3C340EB438}"/>
              </a:ext>
            </a:extLst>
          </p:cNvPr>
          <p:cNvSpPr/>
          <p:nvPr/>
        </p:nvSpPr>
        <p:spPr>
          <a:xfrm>
            <a:off x="5886801" y="3346135"/>
            <a:ext cx="1952654" cy="493512"/>
          </a:xfrm>
          <a:prstGeom prst="roundRect">
            <a:avLst/>
          </a:prstGeom>
          <a:solidFill>
            <a:srgbClr val="FF0000"/>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effectLst/>
              </a:rPr>
              <a:t>HandlerAdapter</a:t>
            </a:r>
          </a:p>
        </p:txBody>
      </p:sp>
      <p:cxnSp>
        <p:nvCxnSpPr>
          <p:cNvPr id="22" name="직선 화살표 연결선 21">
            <a:extLst>
              <a:ext uri="{FF2B5EF4-FFF2-40B4-BE49-F238E27FC236}">
                <a16:creationId xmlns:a16="http://schemas.microsoft.com/office/drawing/2014/main" id="{F968B251-5EF4-53E6-D99D-5C83E33EC32C}"/>
              </a:ext>
            </a:extLst>
          </p:cNvPr>
          <p:cNvCxnSpPr>
            <a:cxnSpLocks/>
          </p:cNvCxnSpPr>
          <p:nvPr/>
        </p:nvCxnSpPr>
        <p:spPr>
          <a:xfrm>
            <a:off x="3492150" y="4109290"/>
            <a:ext cx="2394651" cy="1693342"/>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D8FE8480-4782-80BF-B67B-2700C0FAD4BC}"/>
              </a:ext>
            </a:extLst>
          </p:cNvPr>
          <p:cNvCxnSpPr>
            <a:cxnSpLocks/>
            <a:stCxn id="3" idx="3"/>
            <a:endCxn id="8" idx="1"/>
          </p:cNvCxnSpPr>
          <p:nvPr/>
        </p:nvCxnSpPr>
        <p:spPr>
          <a:xfrm flipV="1">
            <a:off x="3483320" y="2420453"/>
            <a:ext cx="2403481" cy="1170638"/>
          </a:xfrm>
          <a:prstGeom prst="straightConnector1">
            <a:avLst/>
          </a:prstGeom>
          <a:ln w="9525">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9867074B-A18A-9CBB-F19A-ECA0210980DE}"/>
              </a:ext>
            </a:extLst>
          </p:cNvPr>
          <p:cNvCxnSpPr>
            <a:cxnSpLocks/>
            <a:stCxn id="3" idx="0"/>
          </p:cNvCxnSpPr>
          <p:nvPr/>
        </p:nvCxnSpPr>
        <p:spPr>
          <a:xfrm flipV="1">
            <a:off x="2636985" y="2238448"/>
            <a:ext cx="796839" cy="745050"/>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직선 화살표 연결선 36">
            <a:extLst>
              <a:ext uri="{FF2B5EF4-FFF2-40B4-BE49-F238E27FC236}">
                <a16:creationId xmlns:a16="http://schemas.microsoft.com/office/drawing/2014/main" id="{F1864488-DC79-3295-8150-45B302AB91CC}"/>
              </a:ext>
            </a:extLst>
          </p:cNvPr>
          <p:cNvCxnSpPr>
            <a:cxnSpLocks/>
            <a:stCxn id="3" idx="0"/>
            <a:endCxn id="15" idx="2"/>
          </p:cNvCxnSpPr>
          <p:nvPr/>
        </p:nvCxnSpPr>
        <p:spPr>
          <a:xfrm flipH="1" flipV="1">
            <a:off x="2636984" y="1564986"/>
            <a:ext cx="1" cy="1418512"/>
          </a:xfrm>
          <a:prstGeom prst="straightConnector1">
            <a:avLst/>
          </a:prstGeom>
          <a:ln w="9525">
            <a:solidFill>
              <a:schemeClr val="bg1">
                <a:lumMod val="65000"/>
              </a:schemeClr>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3" name="직선 화살표 연결선 42">
            <a:extLst>
              <a:ext uri="{FF2B5EF4-FFF2-40B4-BE49-F238E27FC236}">
                <a16:creationId xmlns:a16="http://schemas.microsoft.com/office/drawing/2014/main" id="{9693B75B-EF89-C708-F876-4270750A8227}"/>
              </a:ext>
            </a:extLst>
          </p:cNvPr>
          <p:cNvCxnSpPr>
            <a:cxnSpLocks/>
            <a:stCxn id="17" idx="3"/>
            <a:endCxn id="14" idx="1"/>
          </p:cNvCxnSpPr>
          <p:nvPr/>
        </p:nvCxnSpPr>
        <p:spPr>
          <a:xfrm flipV="1">
            <a:off x="7839455" y="3591091"/>
            <a:ext cx="1936451" cy="18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8" name="모서리가 둥근 직사각형 38">
            <a:extLst>
              <a:ext uri="{FF2B5EF4-FFF2-40B4-BE49-F238E27FC236}">
                <a16:creationId xmlns:a16="http://schemas.microsoft.com/office/drawing/2014/main" id="{673B0D65-0618-B3A9-8606-CC1B335C64C9}"/>
              </a:ext>
            </a:extLst>
          </p:cNvPr>
          <p:cNvSpPr/>
          <p:nvPr/>
        </p:nvSpPr>
        <p:spPr>
          <a:xfrm>
            <a:off x="5886801" y="5591972"/>
            <a:ext cx="1952654" cy="493512"/>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lumMod val="50000"/>
                  </a:schemeClr>
                </a:solidFill>
              </a:rPr>
              <a:t>V</a:t>
            </a:r>
            <a:r>
              <a:rPr lang="en-US" altLang="ko-KR" sz="1400">
                <a:solidFill>
                  <a:schemeClr val="bg1">
                    <a:lumMod val="50000"/>
                  </a:schemeClr>
                </a:solidFill>
                <a:effectLst/>
              </a:rPr>
              <a:t>iewResolver</a:t>
            </a:r>
          </a:p>
        </p:txBody>
      </p:sp>
      <p:cxnSp>
        <p:nvCxnSpPr>
          <p:cNvPr id="127" name="직선 화살표 연결선 126">
            <a:extLst>
              <a:ext uri="{FF2B5EF4-FFF2-40B4-BE49-F238E27FC236}">
                <a16:creationId xmlns:a16="http://schemas.microsoft.com/office/drawing/2014/main" id="{58A79A64-58F2-0598-A718-E1CED7E88873}"/>
              </a:ext>
            </a:extLst>
          </p:cNvPr>
          <p:cNvCxnSpPr>
            <a:cxnSpLocks/>
            <a:stCxn id="3" idx="2"/>
            <a:endCxn id="13" idx="0"/>
          </p:cNvCxnSpPr>
          <p:nvPr/>
        </p:nvCxnSpPr>
        <p:spPr>
          <a:xfrm>
            <a:off x="2636985" y="4198684"/>
            <a:ext cx="0" cy="1393288"/>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1" name="모서리가 둥근 직사각형 38">
            <a:extLst>
              <a:ext uri="{FF2B5EF4-FFF2-40B4-BE49-F238E27FC236}">
                <a16:creationId xmlns:a16="http://schemas.microsoft.com/office/drawing/2014/main" id="{7420E570-36F2-4C8A-AD13-84C37BF30B01}"/>
              </a:ext>
            </a:extLst>
          </p:cNvPr>
          <p:cNvSpPr/>
          <p:nvPr/>
        </p:nvSpPr>
        <p:spPr>
          <a:xfrm>
            <a:off x="4078316" y="3832659"/>
            <a:ext cx="1310801" cy="282676"/>
          </a:xfrm>
          <a:prstGeom prst="roundRect">
            <a:avLst/>
          </a:prstGeom>
          <a:solidFill>
            <a:srgbClr val="FF0000"/>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solidFill>
                  <a:schemeClr val="bg1"/>
                </a:solidFill>
                <a:effectLst/>
              </a:rPr>
              <a:t>ModelAndView</a:t>
            </a:r>
          </a:p>
        </p:txBody>
      </p:sp>
      <p:sp>
        <p:nvSpPr>
          <p:cNvPr id="132" name="직사각형 131">
            <a:extLst>
              <a:ext uri="{FF2B5EF4-FFF2-40B4-BE49-F238E27FC236}">
                <a16:creationId xmlns:a16="http://schemas.microsoft.com/office/drawing/2014/main" id="{898901B8-30CB-6669-8BC8-CCB3A7B12DA9}"/>
              </a:ext>
            </a:extLst>
          </p:cNvPr>
          <p:cNvSpPr/>
          <p:nvPr/>
        </p:nvSpPr>
        <p:spPr>
          <a:xfrm>
            <a:off x="3609737" y="1187761"/>
            <a:ext cx="1666109" cy="313547"/>
          </a:xfrm>
          <a:prstGeom prst="rect">
            <a:avLst/>
          </a:prstGeom>
        </p:spPr>
        <p:txBody>
          <a:bodyPr wrap="square">
            <a:spAutoFit/>
          </a:bodyPr>
          <a:lstStyle/>
          <a:p>
            <a:pPr>
              <a:lnSpc>
                <a:spcPct val="150000"/>
              </a:lnSpc>
            </a:pPr>
            <a:r>
              <a:rPr lang="ko-KR" altLang="en-US" sz="1100">
                <a:latin typeface="+mn-ea"/>
              </a:rPr>
              <a:t>핸들러 매핑 목록 순회</a:t>
            </a:r>
            <a:endParaRPr lang="en-US" altLang="ko-KR" sz="1100">
              <a:latin typeface="+mn-ea"/>
            </a:endParaRPr>
          </a:p>
        </p:txBody>
      </p:sp>
      <p:sp>
        <p:nvSpPr>
          <p:cNvPr id="135" name="직사각형 134">
            <a:extLst>
              <a:ext uri="{FF2B5EF4-FFF2-40B4-BE49-F238E27FC236}">
                <a16:creationId xmlns:a16="http://schemas.microsoft.com/office/drawing/2014/main" id="{7974B8CC-1B77-EF39-D689-318326681D7B}"/>
              </a:ext>
            </a:extLst>
          </p:cNvPr>
          <p:cNvSpPr/>
          <p:nvPr/>
        </p:nvSpPr>
        <p:spPr>
          <a:xfrm>
            <a:off x="7830025" y="2245552"/>
            <a:ext cx="1776464" cy="313547"/>
          </a:xfrm>
          <a:prstGeom prst="rect">
            <a:avLst/>
          </a:prstGeom>
        </p:spPr>
        <p:txBody>
          <a:bodyPr wrap="square">
            <a:spAutoFit/>
          </a:bodyPr>
          <a:lstStyle/>
          <a:p>
            <a:pPr>
              <a:lnSpc>
                <a:spcPct val="150000"/>
              </a:lnSpc>
            </a:pPr>
            <a:r>
              <a:rPr lang="ko-KR" altLang="en-US" sz="1100">
                <a:latin typeface="+mn-ea"/>
              </a:rPr>
              <a:t>핸들러 어댑터 목록 순회</a:t>
            </a:r>
            <a:endParaRPr lang="en-US" altLang="ko-KR" sz="1100">
              <a:latin typeface="+mn-ea"/>
            </a:endParaRPr>
          </a:p>
        </p:txBody>
      </p:sp>
      <p:sp>
        <p:nvSpPr>
          <p:cNvPr id="136" name="직사각형 135">
            <a:extLst>
              <a:ext uri="{FF2B5EF4-FFF2-40B4-BE49-F238E27FC236}">
                <a16:creationId xmlns:a16="http://schemas.microsoft.com/office/drawing/2014/main" id="{12CD8953-1692-E29E-C3B9-AB3791E8BB23}"/>
              </a:ext>
            </a:extLst>
          </p:cNvPr>
          <p:cNvSpPr/>
          <p:nvPr/>
        </p:nvSpPr>
        <p:spPr>
          <a:xfrm>
            <a:off x="8279509" y="3242271"/>
            <a:ext cx="965297" cy="313547"/>
          </a:xfrm>
          <a:prstGeom prst="rect">
            <a:avLst/>
          </a:prstGeom>
        </p:spPr>
        <p:txBody>
          <a:bodyPr wrap="square">
            <a:spAutoFit/>
          </a:bodyPr>
          <a:lstStyle/>
          <a:p>
            <a:pPr>
              <a:lnSpc>
                <a:spcPct val="150000"/>
              </a:lnSpc>
            </a:pPr>
            <a:r>
              <a:rPr lang="ko-KR" altLang="en-US" sz="1100">
                <a:latin typeface="+mn-ea"/>
              </a:rPr>
              <a:t>핸들러 호출</a:t>
            </a:r>
            <a:endParaRPr lang="en-US" altLang="ko-KR" sz="1100">
              <a:latin typeface="+mn-ea"/>
            </a:endParaRPr>
          </a:p>
        </p:txBody>
      </p:sp>
      <p:sp>
        <p:nvSpPr>
          <p:cNvPr id="153" name="직사각형 152">
            <a:extLst>
              <a:ext uri="{FF2B5EF4-FFF2-40B4-BE49-F238E27FC236}">
                <a16:creationId xmlns:a16="http://schemas.microsoft.com/office/drawing/2014/main" id="{65527725-6A59-AB41-B5D5-65194BE1915E}"/>
              </a:ext>
            </a:extLst>
          </p:cNvPr>
          <p:cNvSpPr/>
          <p:nvPr/>
        </p:nvSpPr>
        <p:spPr>
          <a:xfrm>
            <a:off x="4224157" y="3267882"/>
            <a:ext cx="1220738" cy="313547"/>
          </a:xfrm>
          <a:prstGeom prst="rect">
            <a:avLst/>
          </a:prstGeom>
        </p:spPr>
        <p:txBody>
          <a:bodyPr wrap="square">
            <a:spAutoFit/>
          </a:bodyPr>
          <a:lstStyle/>
          <a:p>
            <a:pPr>
              <a:lnSpc>
                <a:spcPct val="150000"/>
              </a:lnSpc>
            </a:pPr>
            <a:r>
              <a:rPr lang="en-US" altLang="ko-KR" sz="1100">
                <a:latin typeface="+mn-ea"/>
              </a:rPr>
              <a:t>handle(handler)</a:t>
            </a:r>
          </a:p>
        </p:txBody>
      </p:sp>
      <p:sp>
        <p:nvSpPr>
          <p:cNvPr id="159" name="직사각형 158">
            <a:extLst>
              <a:ext uri="{FF2B5EF4-FFF2-40B4-BE49-F238E27FC236}">
                <a16:creationId xmlns:a16="http://schemas.microsoft.com/office/drawing/2014/main" id="{DF4A87E9-654E-2CFA-F1E3-21DAD32A328C}"/>
              </a:ext>
            </a:extLst>
          </p:cNvPr>
          <p:cNvSpPr/>
          <p:nvPr/>
        </p:nvSpPr>
        <p:spPr>
          <a:xfrm>
            <a:off x="7868547" y="4754826"/>
            <a:ext cx="1611355" cy="313547"/>
          </a:xfrm>
          <a:prstGeom prst="rect">
            <a:avLst/>
          </a:prstGeom>
        </p:spPr>
        <p:txBody>
          <a:bodyPr wrap="square">
            <a:spAutoFit/>
          </a:bodyPr>
          <a:lstStyle/>
          <a:p>
            <a:pPr>
              <a:lnSpc>
                <a:spcPct val="150000"/>
              </a:lnSpc>
            </a:pPr>
            <a:r>
              <a:rPr lang="ko-KR" altLang="en-US" sz="1100">
                <a:solidFill>
                  <a:schemeClr val="bg1">
                    <a:lumMod val="50000"/>
                  </a:schemeClr>
                </a:solidFill>
                <a:latin typeface="+mn-ea"/>
              </a:rPr>
              <a:t>뷰 리졸브 목록 순회</a:t>
            </a:r>
            <a:endParaRPr lang="en-US" altLang="ko-KR" sz="1100">
              <a:solidFill>
                <a:schemeClr val="bg1">
                  <a:lumMod val="50000"/>
                </a:schemeClr>
              </a:solidFill>
              <a:latin typeface="+mn-ea"/>
            </a:endParaRPr>
          </a:p>
        </p:txBody>
      </p:sp>
      <p:cxnSp>
        <p:nvCxnSpPr>
          <p:cNvPr id="180" name="직선 화살표 연결선 179">
            <a:extLst>
              <a:ext uri="{FF2B5EF4-FFF2-40B4-BE49-F238E27FC236}">
                <a16:creationId xmlns:a16="http://schemas.microsoft.com/office/drawing/2014/main" id="{F46FB1D0-BAE0-4830-11F4-554B7FA456B0}"/>
              </a:ext>
            </a:extLst>
          </p:cNvPr>
          <p:cNvCxnSpPr>
            <a:cxnSpLocks/>
          </p:cNvCxnSpPr>
          <p:nvPr/>
        </p:nvCxnSpPr>
        <p:spPr>
          <a:xfrm flipH="1">
            <a:off x="3492150" y="3727361"/>
            <a:ext cx="2376991"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4" name="직선 화살표 연결선 233">
            <a:extLst>
              <a:ext uri="{FF2B5EF4-FFF2-40B4-BE49-F238E27FC236}">
                <a16:creationId xmlns:a16="http://schemas.microsoft.com/office/drawing/2014/main" id="{67F64DEF-1214-B430-BE79-E350D3B361E5}"/>
              </a:ext>
            </a:extLst>
          </p:cNvPr>
          <p:cNvCxnSpPr>
            <a:cxnSpLocks/>
          </p:cNvCxnSpPr>
          <p:nvPr/>
        </p:nvCxnSpPr>
        <p:spPr>
          <a:xfrm flipH="1">
            <a:off x="7857115" y="3727361"/>
            <a:ext cx="1918791"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7" name="직선 화살표 연결선 236">
            <a:extLst>
              <a:ext uri="{FF2B5EF4-FFF2-40B4-BE49-F238E27FC236}">
                <a16:creationId xmlns:a16="http://schemas.microsoft.com/office/drawing/2014/main" id="{54D4BD1D-7B15-4B6A-0064-F94B66D59F92}"/>
              </a:ext>
            </a:extLst>
          </p:cNvPr>
          <p:cNvCxnSpPr>
            <a:cxnSpLocks/>
          </p:cNvCxnSpPr>
          <p:nvPr/>
        </p:nvCxnSpPr>
        <p:spPr>
          <a:xfrm flipH="1">
            <a:off x="1368452" y="5838728"/>
            <a:ext cx="469414" cy="0"/>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9" name="TextBox 238">
            <a:extLst>
              <a:ext uri="{FF2B5EF4-FFF2-40B4-BE49-F238E27FC236}">
                <a16:creationId xmlns:a16="http://schemas.microsoft.com/office/drawing/2014/main" id="{F4C58880-6FB1-76F8-0C51-6EEA310595EB}"/>
              </a:ext>
            </a:extLst>
          </p:cNvPr>
          <p:cNvSpPr txBox="1"/>
          <p:nvPr/>
        </p:nvSpPr>
        <p:spPr>
          <a:xfrm>
            <a:off x="1174557" y="5501311"/>
            <a:ext cx="905691" cy="276999"/>
          </a:xfrm>
          <a:prstGeom prst="rect">
            <a:avLst/>
          </a:prstGeom>
          <a:noFill/>
        </p:spPr>
        <p:txBody>
          <a:bodyPr wrap="square">
            <a:spAutoFit/>
          </a:bodyPr>
          <a:lstStyle/>
          <a:p>
            <a:pPr algn="ctr"/>
            <a:r>
              <a:rPr lang="en-US" altLang="ko-KR" sz="1200">
                <a:solidFill>
                  <a:schemeClr val="bg1">
                    <a:lumMod val="65000"/>
                  </a:schemeClr>
                </a:solidFill>
              </a:rPr>
              <a:t>response</a:t>
            </a:r>
            <a:endParaRPr lang="ko-KR" altLang="en-US" sz="1200">
              <a:solidFill>
                <a:schemeClr val="bg1">
                  <a:lumMod val="65000"/>
                </a:schemeClr>
              </a:solidFill>
            </a:endParaRPr>
          </a:p>
        </p:txBody>
      </p:sp>
      <p:cxnSp>
        <p:nvCxnSpPr>
          <p:cNvPr id="241" name="직선 화살표 연결선 240">
            <a:extLst>
              <a:ext uri="{FF2B5EF4-FFF2-40B4-BE49-F238E27FC236}">
                <a16:creationId xmlns:a16="http://schemas.microsoft.com/office/drawing/2014/main" id="{514EA778-AADF-E6A7-6A35-959DD4FFFECD}"/>
              </a:ext>
            </a:extLst>
          </p:cNvPr>
          <p:cNvCxnSpPr>
            <a:cxnSpLocks/>
          </p:cNvCxnSpPr>
          <p:nvPr/>
        </p:nvCxnSpPr>
        <p:spPr>
          <a:xfrm flipV="1">
            <a:off x="2766671" y="2236648"/>
            <a:ext cx="800290" cy="755454"/>
          </a:xfrm>
          <a:prstGeom prst="straightConnector1">
            <a:avLst/>
          </a:prstGeom>
          <a:ln w="19050">
            <a:solidFill>
              <a:schemeClr val="bg1">
                <a:lumMod val="6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42" name="모서리가 둥근 직사각형 38">
            <a:extLst>
              <a:ext uri="{FF2B5EF4-FFF2-40B4-BE49-F238E27FC236}">
                <a16:creationId xmlns:a16="http://schemas.microsoft.com/office/drawing/2014/main" id="{91D8788C-19CF-15EF-692D-9F054379E8B4}"/>
              </a:ext>
            </a:extLst>
          </p:cNvPr>
          <p:cNvSpPr/>
          <p:nvPr/>
        </p:nvSpPr>
        <p:spPr>
          <a:xfrm>
            <a:off x="3313125" y="2541491"/>
            <a:ext cx="743397" cy="282676"/>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solidFill>
                  <a:schemeClr val="bg1">
                    <a:lumMod val="50000"/>
                  </a:schemeClr>
                </a:solidFill>
                <a:effectLst/>
              </a:rPr>
              <a:t>Handler</a:t>
            </a:r>
          </a:p>
        </p:txBody>
      </p:sp>
      <p:sp>
        <p:nvSpPr>
          <p:cNvPr id="243" name="모서리가 둥근 직사각형 38">
            <a:extLst>
              <a:ext uri="{FF2B5EF4-FFF2-40B4-BE49-F238E27FC236}">
                <a16:creationId xmlns:a16="http://schemas.microsoft.com/office/drawing/2014/main" id="{6989B743-21F1-7CAC-464E-65D5861B7BCE}"/>
              </a:ext>
            </a:extLst>
          </p:cNvPr>
          <p:cNvSpPr/>
          <p:nvPr/>
        </p:nvSpPr>
        <p:spPr>
          <a:xfrm>
            <a:off x="8351877" y="3793696"/>
            <a:ext cx="911606" cy="282676"/>
          </a:xfrm>
          <a:prstGeom prst="roundRect">
            <a:avLst/>
          </a:prstGeom>
          <a:solidFill>
            <a:srgbClr val="FF0000"/>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solidFill>
                  <a:schemeClr val="bg1"/>
                </a:solidFill>
                <a:effectLst/>
              </a:rPr>
              <a:t>view name</a:t>
            </a:r>
          </a:p>
        </p:txBody>
      </p:sp>
      <p:cxnSp>
        <p:nvCxnSpPr>
          <p:cNvPr id="244" name="직선 화살표 연결선 243">
            <a:extLst>
              <a:ext uri="{FF2B5EF4-FFF2-40B4-BE49-F238E27FC236}">
                <a16:creationId xmlns:a16="http://schemas.microsoft.com/office/drawing/2014/main" id="{9A2783EE-9737-2E9F-D7CD-192A8E1F1665}"/>
              </a:ext>
            </a:extLst>
          </p:cNvPr>
          <p:cNvCxnSpPr>
            <a:cxnSpLocks/>
          </p:cNvCxnSpPr>
          <p:nvPr/>
        </p:nvCxnSpPr>
        <p:spPr>
          <a:xfrm>
            <a:off x="3408716" y="4219449"/>
            <a:ext cx="2472279" cy="1748235"/>
          </a:xfrm>
          <a:prstGeom prst="straightConnector1">
            <a:avLst/>
          </a:prstGeom>
          <a:ln w="19050">
            <a:solidFill>
              <a:schemeClr val="bg1">
                <a:lumMod val="6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46" name="모서리가 둥근 직사각형 38">
            <a:extLst>
              <a:ext uri="{FF2B5EF4-FFF2-40B4-BE49-F238E27FC236}">
                <a16:creationId xmlns:a16="http://schemas.microsoft.com/office/drawing/2014/main" id="{832BE1C4-2D48-2EBF-BA21-1C8889B4B2A9}"/>
              </a:ext>
            </a:extLst>
          </p:cNvPr>
          <p:cNvSpPr/>
          <p:nvPr/>
        </p:nvSpPr>
        <p:spPr>
          <a:xfrm rot="2152921">
            <a:off x="4054694" y="5028537"/>
            <a:ext cx="591782" cy="282676"/>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solidFill>
                  <a:schemeClr val="bg1">
                    <a:lumMod val="50000"/>
                  </a:schemeClr>
                </a:solidFill>
              </a:rPr>
              <a:t>View</a:t>
            </a:r>
            <a:endParaRPr lang="en-US" altLang="ko-KR" sz="1100">
              <a:solidFill>
                <a:schemeClr val="bg1">
                  <a:lumMod val="50000"/>
                </a:schemeClr>
              </a:solidFill>
              <a:effectLst/>
            </a:endParaRPr>
          </a:p>
        </p:txBody>
      </p:sp>
      <p:sp>
        <p:nvSpPr>
          <p:cNvPr id="277" name="직사각형 276">
            <a:extLst>
              <a:ext uri="{FF2B5EF4-FFF2-40B4-BE49-F238E27FC236}">
                <a16:creationId xmlns:a16="http://schemas.microsoft.com/office/drawing/2014/main" id="{DBEF5B4C-464B-3745-F466-DAA26C90BC92}"/>
              </a:ext>
            </a:extLst>
          </p:cNvPr>
          <p:cNvSpPr/>
          <p:nvPr/>
        </p:nvSpPr>
        <p:spPr>
          <a:xfrm rot="2143185">
            <a:off x="4335335" y="4770855"/>
            <a:ext cx="1123728" cy="313547"/>
          </a:xfrm>
          <a:prstGeom prst="rect">
            <a:avLst/>
          </a:prstGeom>
        </p:spPr>
        <p:txBody>
          <a:bodyPr wrap="square">
            <a:spAutoFit/>
          </a:bodyPr>
          <a:lstStyle/>
          <a:p>
            <a:pPr>
              <a:lnSpc>
                <a:spcPct val="150000"/>
              </a:lnSpc>
            </a:pPr>
            <a:r>
              <a:rPr lang="ko-KR" altLang="en-US" sz="1100">
                <a:solidFill>
                  <a:schemeClr val="bg1">
                    <a:lumMod val="50000"/>
                  </a:schemeClr>
                </a:solidFill>
                <a:latin typeface="+mn-ea"/>
              </a:rPr>
              <a:t>뷰리졸버 호출</a:t>
            </a:r>
            <a:endParaRPr lang="en-US" altLang="ko-KR" sz="1100">
              <a:solidFill>
                <a:schemeClr val="bg1">
                  <a:lumMod val="50000"/>
                </a:schemeClr>
              </a:solidFill>
              <a:latin typeface="+mn-ea"/>
            </a:endParaRPr>
          </a:p>
        </p:txBody>
      </p:sp>
      <p:sp>
        <p:nvSpPr>
          <p:cNvPr id="278" name="직사각형 277">
            <a:extLst>
              <a:ext uri="{FF2B5EF4-FFF2-40B4-BE49-F238E27FC236}">
                <a16:creationId xmlns:a16="http://schemas.microsoft.com/office/drawing/2014/main" id="{7EE66825-39DE-5720-2BF0-56A4C51E1844}"/>
              </a:ext>
            </a:extLst>
          </p:cNvPr>
          <p:cNvSpPr/>
          <p:nvPr/>
        </p:nvSpPr>
        <p:spPr>
          <a:xfrm>
            <a:off x="7868547" y="5654137"/>
            <a:ext cx="716649" cy="313547"/>
          </a:xfrm>
          <a:prstGeom prst="rect">
            <a:avLst/>
          </a:prstGeom>
        </p:spPr>
        <p:txBody>
          <a:bodyPr wrap="square">
            <a:spAutoFit/>
          </a:bodyPr>
          <a:lstStyle/>
          <a:p>
            <a:pPr>
              <a:lnSpc>
                <a:spcPct val="150000"/>
              </a:lnSpc>
            </a:pPr>
            <a:r>
              <a:rPr lang="ko-KR" altLang="en-US" sz="1100">
                <a:solidFill>
                  <a:schemeClr val="bg1">
                    <a:lumMod val="50000"/>
                  </a:schemeClr>
                </a:solidFill>
                <a:latin typeface="+mn-ea"/>
              </a:rPr>
              <a:t>뷰 검색</a:t>
            </a:r>
            <a:endParaRPr lang="en-US" altLang="ko-KR" sz="1100">
              <a:solidFill>
                <a:schemeClr val="bg1">
                  <a:lumMod val="50000"/>
                </a:schemeClr>
              </a:solidFill>
              <a:latin typeface="+mn-ea"/>
            </a:endParaRPr>
          </a:p>
        </p:txBody>
      </p:sp>
      <p:sp>
        <p:nvSpPr>
          <p:cNvPr id="279" name="직사각형 278">
            <a:extLst>
              <a:ext uri="{FF2B5EF4-FFF2-40B4-BE49-F238E27FC236}">
                <a16:creationId xmlns:a16="http://schemas.microsoft.com/office/drawing/2014/main" id="{8ED5799F-ED6C-0AA9-2053-327D87D4C2A5}"/>
              </a:ext>
            </a:extLst>
          </p:cNvPr>
          <p:cNvSpPr/>
          <p:nvPr/>
        </p:nvSpPr>
        <p:spPr>
          <a:xfrm>
            <a:off x="3184201" y="5681954"/>
            <a:ext cx="828880" cy="313547"/>
          </a:xfrm>
          <a:prstGeom prst="rect">
            <a:avLst/>
          </a:prstGeom>
        </p:spPr>
        <p:txBody>
          <a:bodyPr wrap="square">
            <a:spAutoFit/>
          </a:bodyPr>
          <a:lstStyle/>
          <a:p>
            <a:pPr>
              <a:lnSpc>
                <a:spcPct val="150000"/>
              </a:lnSpc>
            </a:pPr>
            <a:r>
              <a:rPr lang="ko-KR" altLang="en-US" sz="1100">
                <a:solidFill>
                  <a:schemeClr val="bg1">
                    <a:lumMod val="50000"/>
                  </a:schemeClr>
                </a:solidFill>
                <a:latin typeface="+mn-ea"/>
              </a:rPr>
              <a:t>뷰 렌더링</a:t>
            </a:r>
            <a:endParaRPr lang="en-US" altLang="ko-KR" sz="1100">
              <a:solidFill>
                <a:schemeClr val="bg1">
                  <a:lumMod val="50000"/>
                </a:schemeClr>
              </a:solidFill>
              <a:latin typeface="+mn-ea"/>
            </a:endParaRPr>
          </a:p>
        </p:txBody>
      </p:sp>
      <p:sp>
        <p:nvSpPr>
          <p:cNvPr id="286" name="직사각형 285">
            <a:extLst>
              <a:ext uri="{FF2B5EF4-FFF2-40B4-BE49-F238E27FC236}">
                <a16:creationId xmlns:a16="http://schemas.microsoft.com/office/drawing/2014/main" id="{E90F99D8-9545-6A9F-C651-86F502F8148F}"/>
              </a:ext>
            </a:extLst>
          </p:cNvPr>
          <p:cNvSpPr/>
          <p:nvPr/>
        </p:nvSpPr>
        <p:spPr>
          <a:xfrm>
            <a:off x="9610301" y="3800770"/>
            <a:ext cx="1433297" cy="313547"/>
          </a:xfrm>
          <a:prstGeom prst="rect">
            <a:avLst/>
          </a:prstGeom>
        </p:spPr>
        <p:txBody>
          <a:bodyPr wrap="square">
            <a:spAutoFit/>
          </a:bodyPr>
          <a:lstStyle/>
          <a:p>
            <a:pPr algn="ctr">
              <a:lnSpc>
                <a:spcPct val="150000"/>
              </a:lnSpc>
            </a:pPr>
            <a:r>
              <a:rPr lang="en-US" altLang="ko-KR" sz="1100">
                <a:latin typeface="+mn-ea"/>
              </a:rPr>
              <a:t>(Controller)</a:t>
            </a:r>
          </a:p>
        </p:txBody>
      </p:sp>
      <p:cxnSp>
        <p:nvCxnSpPr>
          <p:cNvPr id="21" name="직선 화살표 연결선 20">
            <a:extLst>
              <a:ext uri="{FF2B5EF4-FFF2-40B4-BE49-F238E27FC236}">
                <a16:creationId xmlns:a16="http://schemas.microsoft.com/office/drawing/2014/main" id="{253D91DE-37B6-C328-BDB8-EB966D2BDFBE}"/>
              </a:ext>
            </a:extLst>
          </p:cNvPr>
          <p:cNvCxnSpPr>
            <a:cxnSpLocks/>
            <a:stCxn id="3" idx="3"/>
            <a:endCxn id="17" idx="1"/>
          </p:cNvCxnSpPr>
          <p:nvPr/>
        </p:nvCxnSpPr>
        <p:spPr>
          <a:xfrm>
            <a:off x="3483320" y="3591091"/>
            <a:ext cx="2403481" cy="18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직선 화살표 연결선 30">
            <a:extLst>
              <a:ext uri="{FF2B5EF4-FFF2-40B4-BE49-F238E27FC236}">
                <a16:creationId xmlns:a16="http://schemas.microsoft.com/office/drawing/2014/main" id="{EA0A249E-4568-E33F-D64A-79EEAF419A4C}"/>
              </a:ext>
            </a:extLst>
          </p:cNvPr>
          <p:cNvCxnSpPr>
            <a:cxnSpLocks/>
            <a:stCxn id="11" idx="1"/>
          </p:cNvCxnSpPr>
          <p:nvPr/>
        </p:nvCxnSpPr>
        <p:spPr>
          <a:xfrm flipH="1" flipV="1">
            <a:off x="3492150" y="4089967"/>
            <a:ext cx="2388845" cy="837661"/>
          </a:xfrm>
          <a:prstGeom prst="straightConnector1">
            <a:avLst/>
          </a:prstGeom>
          <a:ln w="9525">
            <a:solidFill>
              <a:schemeClr val="bg1">
                <a:lumMod val="50000"/>
              </a:schemeClr>
            </a:solidFill>
            <a:prstDash val="sys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28296657"/>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직사각형 72">
            <a:extLst>
              <a:ext uri="{FF2B5EF4-FFF2-40B4-BE49-F238E27FC236}">
                <a16:creationId xmlns:a16="http://schemas.microsoft.com/office/drawing/2014/main" id="{D10AE262-3224-4491-9AF5-1A7677C571EF}"/>
              </a:ext>
            </a:extLst>
          </p:cNvPr>
          <p:cNvSpPr/>
          <p:nvPr/>
        </p:nvSpPr>
        <p:spPr>
          <a:xfrm>
            <a:off x="370207" y="627229"/>
            <a:ext cx="11821794" cy="887615"/>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HandlerAdapter</a:t>
            </a:r>
            <a:r>
              <a:rPr lang="ko-KR" altLang="en-US" sz="1200"/>
              <a:t> 는 스프링 </a:t>
            </a:r>
            <a:r>
              <a:rPr lang="en-US" altLang="ko-KR" sz="1200"/>
              <a:t>MVC</a:t>
            </a:r>
            <a:r>
              <a:rPr lang="ko-KR" altLang="en-US" sz="1200"/>
              <a:t>에서 핸들러</a:t>
            </a:r>
            <a:r>
              <a:rPr lang="en-US" altLang="ko-KR" sz="1200"/>
              <a:t>(Handler)</a:t>
            </a:r>
            <a:r>
              <a:rPr lang="ko-KR" altLang="en-US" sz="1200"/>
              <a:t>를 호출하는 역할을 하는 인터페이스이다</a:t>
            </a:r>
            <a:endParaRPr lang="en-US" altLang="ko-KR" sz="1200"/>
          </a:p>
          <a:p>
            <a:pPr marL="171450" indent="-171450">
              <a:lnSpc>
                <a:spcPct val="150000"/>
              </a:lnSpc>
              <a:buFont typeface="Arial" panose="020B0604020202020204" pitchFamily="34" charset="0"/>
              <a:buChar char="•"/>
            </a:pPr>
            <a:r>
              <a:rPr lang="en-US" altLang="ko-KR" sz="1200"/>
              <a:t>HandlerAdapter</a:t>
            </a:r>
            <a:r>
              <a:rPr lang="ko-KR" altLang="en-US" sz="1200"/>
              <a:t> 는 다양한 타입의 핸들러들이 일관된 방식으로 호출 될 수 있도록 해 주며 핸들러가 다양한 타입으로 정의되더라도</a:t>
            </a:r>
            <a:r>
              <a:rPr lang="en-US" altLang="ko-KR" sz="1200"/>
              <a:t> </a:t>
            </a:r>
            <a:r>
              <a:rPr lang="ko-KR" altLang="en-US" sz="1200"/>
              <a:t>그에 맞는 호출 방식을 제공해 준다</a:t>
            </a:r>
            <a:endParaRPr lang="en-US" altLang="ko-KR" sz="1200"/>
          </a:p>
          <a:p>
            <a:pPr marL="171450" indent="-171450">
              <a:lnSpc>
                <a:spcPct val="150000"/>
              </a:lnSpc>
              <a:buFont typeface="Arial" panose="020B0604020202020204" pitchFamily="34" charset="0"/>
              <a:buChar char="•"/>
            </a:pPr>
            <a:r>
              <a:rPr lang="ko-KR" altLang="en-US" sz="1200"/>
              <a:t>요청이 들어왔을 때 어떤 핸들러가 해당 요청을 처리할지 결정하는 것이 </a:t>
            </a:r>
            <a:r>
              <a:rPr lang="en-US" altLang="ko-KR" sz="1200"/>
              <a:t>HandlerMapping</a:t>
            </a:r>
            <a:r>
              <a:rPr lang="ko-KR" altLang="en-US" sz="1200"/>
              <a:t> 이라면 </a:t>
            </a:r>
            <a:r>
              <a:rPr lang="en-US" altLang="ko-KR" sz="1200"/>
              <a:t>HandlerAdapter</a:t>
            </a:r>
            <a:r>
              <a:rPr lang="ko-KR" altLang="en-US" sz="1200"/>
              <a:t> 는 결정된 핸들러를 호출하여 실행하는 역할을 한다</a:t>
            </a:r>
            <a:endParaRPr lang="en-US" altLang="ko-KR" sz="1200"/>
          </a:p>
        </p:txBody>
      </p:sp>
      <p:sp>
        <p:nvSpPr>
          <p:cNvPr id="74" name="직사각형 73">
            <a:extLst>
              <a:ext uri="{FF2B5EF4-FFF2-40B4-BE49-F238E27FC236}">
                <a16:creationId xmlns:a16="http://schemas.microsoft.com/office/drawing/2014/main" id="{42A0B23B-7003-43B2-A559-7C4A6F001EFB}"/>
              </a:ext>
            </a:extLst>
          </p:cNvPr>
          <p:cNvSpPr/>
          <p:nvPr/>
        </p:nvSpPr>
        <p:spPr>
          <a:xfrm>
            <a:off x="198756" y="202792"/>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sp>
        <p:nvSpPr>
          <p:cNvPr id="2" name="직사각형 1">
            <a:extLst>
              <a:ext uri="{FF2B5EF4-FFF2-40B4-BE49-F238E27FC236}">
                <a16:creationId xmlns:a16="http://schemas.microsoft.com/office/drawing/2014/main" id="{76A63C84-35F5-1A1F-A5CB-4D71C151DE1B}"/>
              </a:ext>
            </a:extLst>
          </p:cNvPr>
          <p:cNvSpPr/>
          <p:nvPr/>
        </p:nvSpPr>
        <p:spPr>
          <a:xfrm>
            <a:off x="198756" y="2177896"/>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구조</a:t>
            </a:r>
          </a:p>
        </p:txBody>
      </p:sp>
      <p:sp>
        <p:nvSpPr>
          <p:cNvPr id="3" name="모서리가 둥근 직사각형 38">
            <a:extLst>
              <a:ext uri="{FF2B5EF4-FFF2-40B4-BE49-F238E27FC236}">
                <a16:creationId xmlns:a16="http://schemas.microsoft.com/office/drawing/2014/main" id="{94AC2A4C-4588-9648-919B-F90A55685FE0}"/>
              </a:ext>
            </a:extLst>
          </p:cNvPr>
          <p:cNvSpPr/>
          <p:nvPr/>
        </p:nvSpPr>
        <p:spPr>
          <a:xfrm>
            <a:off x="1494521" y="2816352"/>
            <a:ext cx="8883917" cy="1172483"/>
          </a:xfrm>
          <a:prstGeom prst="roundRect">
            <a:avLst>
              <a:gd name="adj" fmla="val 9563"/>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lnSpc>
                <a:spcPct val="150000"/>
              </a:lnSpc>
              <a:spcBef>
                <a:spcPts val="400"/>
              </a:spcBef>
            </a:pPr>
            <a:r>
              <a:rPr lang="en-US" altLang="ko-KR" sz="1600" b="1">
                <a:solidFill>
                  <a:schemeClr val="bg1"/>
                </a:solidFill>
                <a:latin typeface="나눔고딕" panose="020D0604000000000000" pitchFamily="50" charset="-127"/>
                <a:ea typeface="나눔바른고딕" panose="020B0603020101020101"/>
              </a:rPr>
              <a:t>HandlerAdapter</a:t>
            </a:r>
          </a:p>
          <a:p>
            <a:pPr algn="ctr">
              <a:lnSpc>
                <a:spcPct val="150000"/>
              </a:lnSpc>
            </a:pPr>
            <a:r>
              <a:rPr lang="en-US" altLang="ko-KR" sz="1200">
                <a:solidFill>
                  <a:srgbClr val="CF8E6D"/>
                </a:solidFill>
                <a:effectLst/>
                <a:highlight>
                  <a:srgbClr val="1E1F22"/>
                </a:highlight>
              </a:rPr>
              <a:t>boolean </a:t>
            </a:r>
            <a:r>
              <a:rPr lang="en-US" altLang="ko-KR" sz="1200">
                <a:solidFill>
                  <a:srgbClr val="56A8F5"/>
                </a:solidFill>
                <a:effectLst/>
                <a:highlight>
                  <a:srgbClr val="1E1F22"/>
                </a:highlight>
              </a:rPr>
              <a:t>supports</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Object handler</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a:t>
            </a:r>
            <a:r>
              <a:rPr lang="ko-KR" altLang="en-US" sz="1200">
                <a:solidFill>
                  <a:srgbClr val="BCBEC4"/>
                </a:solidFill>
                <a:effectLst/>
                <a:highlight>
                  <a:srgbClr val="1E1F22"/>
                </a:highlight>
              </a:rPr>
              <a:t> </a:t>
            </a:r>
            <a:r>
              <a:rPr lang="en-US" altLang="ko-KR" sz="1200">
                <a:solidFill>
                  <a:srgbClr val="00B0F0"/>
                </a:solidFill>
                <a:effectLst/>
                <a:highlight>
                  <a:srgbClr val="1E1F22"/>
                </a:highlight>
              </a:rPr>
              <a:t>//</a:t>
            </a:r>
            <a:r>
              <a:rPr lang="ko-KR" altLang="en-US" sz="1200">
                <a:solidFill>
                  <a:srgbClr val="00B0F0"/>
                </a:solidFill>
                <a:effectLst/>
                <a:highlight>
                  <a:srgbClr val="1E1F22"/>
                </a:highlight>
              </a:rPr>
              <a:t> 어댑터가 해당 핸들러를 지원하는지 결정</a:t>
            </a:r>
            <a:endParaRPr lang="en-US" altLang="ko-KR" sz="1200">
              <a:solidFill>
                <a:srgbClr val="00B0F0"/>
              </a:solidFill>
              <a:effectLst/>
              <a:highlight>
                <a:srgbClr val="1E1F22"/>
              </a:highlight>
            </a:endParaRPr>
          </a:p>
          <a:p>
            <a:pPr algn="ctr">
              <a:lnSpc>
                <a:spcPct val="150000"/>
              </a:lnSpc>
            </a:pPr>
            <a:r>
              <a:rPr lang="en-US" altLang="ko-KR" sz="1200">
                <a:solidFill>
                  <a:srgbClr val="BCBEC4"/>
                </a:solidFill>
                <a:effectLst/>
                <a:highlight>
                  <a:srgbClr val="1E1F22"/>
                </a:highlight>
              </a:rPr>
              <a:t>ModelAndView </a:t>
            </a:r>
            <a:r>
              <a:rPr lang="en-US" altLang="ko-KR" sz="1200">
                <a:solidFill>
                  <a:srgbClr val="56A8F5"/>
                </a:solidFill>
                <a:effectLst/>
                <a:highlight>
                  <a:srgbClr val="1E1F22"/>
                </a:highlight>
              </a:rPr>
              <a:t>handle</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HttpServletRequest request, HttpServletResponse response, Object handler</a:t>
            </a:r>
            <a:r>
              <a:rPr lang="en-US" altLang="ko-KR" sz="1200">
                <a:solidFill>
                  <a:srgbClr val="E8BA36"/>
                </a:solidFill>
                <a:effectLst/>
                <a:highlight>
                  <a:srgbClr val="1E1F22"/>
                </a:highlight>
              </a:rPr>
              <a:t>) </a:t>
            </a:r>
            <a:r>
              <a:rPr lang="en-US" altLang="ko-KR" sz="1200">
                <a:solidFill>
                  <a:srgbClr val="CF8E6D"/>
                </a:solidFill>
                <a:effectLst/>
                <a:highlight>
                  <a:srgbClr val="1E1F22"/>
                </a:highlight>
              </a:rPr>
              <a:t>throws </a:t>
            </a:r>
            <a:r>
              <a:rPr lang="en-US" altLang="ko-KR" sz="1200">
                <a:solidFill>
                  <a:srgbClr val="BCBEC4"/>
                </a:solidFill>
                <a:effectLst/>
                <a:highlight>
                  <a:srgbClr val="1E1F22"/>
                </a:highlight>
              </a:rPr>
              <a:t>Exception</a:t>
            </a:r>
          </a:p>
        </p:txBody>
      </p:sp>
      <p:sp>
        <p:nvSpPr>
          <p:cNvPr id="4" name="모서리가 둥근 직사각형 38">
            <a:extLst>
              <a:ext uri="{FF2B5EF4-FFF2-40B4-BE49-F238E27FC236}">
                <a16:creationId xmlns:a16="http://schemas.microsoft.com/office/drawing/2014/main" id="{DFE96972-90BF-5F2C-B263-0A79ED9A3E8A}"/>
              </a:ext>
            </a:extLst>
          </p:cNvPr>
          <p:cNvSpPr/>
          <p:nvPr/>
        </p:nvSpPr>
        <p:spPr>
          <a:xfrm>
            <a:off x="4315446" y="4706409"/>
            <a:ext cx="3242069" cy="641472"/>
          </a:xfrm>
          <a:prstGeom prst="roundRect">
            <a:avLst>
              <a:gd name="adj" fmla="val 9563"/>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lnSpc>
                <a:spcPct val="150000"/>
              </a:lnSpc>
              <a:spcBef>
                <a:spcPts val="400"/>
              </a:spcBef>
            </a:pPr>
            <a:r>
              <a:rPr lang="en-US" altLang="ko-KR" sz="1400">
                <a:solidFill>
                  <a:schemeClr val="bg1"/>
                </a:solidFill>
                <a:latin typeface="나눔고딕" panose="020D0604000000000000" pitchFamily="50" charset="-127"/>
                <a:ea typeface="나눔바른고딕" panose="020B0603020101020101"/>
              </a:rPr>
              <a:t>RequestMappingHandlerAdapter</a:t>
            </a:r>
          </a:p>
        </p:txBody>
      </p:sp>
      <p:sp>
        <p:nvSpPr>
          <p:cNvPr id="5" name="모서리가 둥근 직사각형 38">
            <a:extLst>
              <a:ext uri="{FF2B5EF4-FFF2-40B4-BE49-F238E27FC236}">
                <a16:creationId xmlns:a16="http://schemas.microsoft.com/office/drawing/2014/main" id="{4FD043BB-6541-4046-474A-472146A3169F}"/>
              </a:ext>
            </a:extLst>
          </p:cNvPr>
          <p:cNvSpPr/>
          <p:nvPr/>
        </p:nvSpPr>
        <p:spPr>
          <a:xfrm>
            <a:off x="712949" y="4706409"/>
            <a:ext cx="3242069" cy="641472"/>
          </a:xfrm>
          <a:prstGeom prst="roundRect">
            <a:avLst>
              <a:gd name="adj" fmla="val 9563"/>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lnSpc>
                <a:spcPct val="150000"/>
              </a:lnSpc>
              <a:spcBef>
                <a:spcPts val="400"/>
              </a:spcBef>
            </a:pPr>
            <a:r>
              <a:rPr lang="en-US" altLang="ko-KR" sz="1400">
                <a:solidFill>
                  <a:schemeClr val="bg1"/>
                </a:solidFill>
              </a:rPr>
              <a:t>HttpRequestHandlerAdapter</a:t>
            </a:r>
          </a:p>
        </p:txBody>
      </p:sp>
      <p:sp>
        <p:nvSpPr>
          <p:cNvPr id="6" name="모서리가 둥근 직사각형 38">
            <a:extLst>
              <a:ext uri="{FF2B5EF4-FFF2-40B4-BE49-F238E27FC236}">
                <a16:creationId xmlns:a16="http://schemas.microsoft.com/office/drawing/2014/main" id="{7B102323-9900-9325-FE71-A72C0FA94AB1}"/>
              </a:ext>
            </a:extLst>
          </p:cNvPr>
          <p:cNvSpPr/>
          <p:nvPr/>
        </p:nvSpPr>
        <p:spPr>
          <a:xfrm>
            <a:off x="7917943" y="4706409"/>
            <a:ext cx="3242069" cy="641472"/>
          </a:xfrm>
          <a:prstGeom prst="roundRect">
            <a:avLst>
              <a:gd name="adj" fmla="val 9563"/>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lnSpc>
                <a:spcPct val="150000"/>
              </a:lnSpc>
              <a:spcBef>
                <a:spcPts val="400"/>
              </a:spcBef>
            </a:pPr>
            <a:r>
              <a:rPr lang="en-US" altLang="ko-KR" sz="1400">
                <a:solidFill>
                  <a:schemeClr val="bg1"/>
                </a:solidFill>
                <a:effectLst/>
                <a:highlight>
                  <a:srgbClr val="1E1F22"/>
                </a:highlight>
              </a:rPr>
              <a:t>SimpleControllerHandlerAdapter</a:t>
            </a:r>
          </a:p>
        </p:txBody>
      </p:sp>
      <p:cxnSp>
        <p:nvCxnSpPr>
          <p:cNvPr id="14" name="직선 화살표 연결선 13">
            <a:extLst>
              <a:ext uri="{FF2B5EF4-FFF2-40B4-BE49-F238E27FC236}">
                <a16:creationId xmlns:a16="http://schemas.microsoft.com/office/drawing/2014/main" id="{40802A0F-B301-D5CA-604C-6392D01BDA76}"/>
              </a:ext>
            </a:extLst>
          </p:cNvPr>
          <p:cNvCxnSpPr>
            <a:cxnSpLocks/>
            <a:stCxn id="4" idx="0"/>
            <a:endCxn id="3" idx="2"/>
          </p:cNvCxnSpPr>
          <p:nvPr/>
        </p:nvCxnSpPr>
        <p:spPr>
          <a:xfrm flipH="1" flipV="1">
            <a:off x="5936480" y="3988835"/>
            <a:ext cx="1" cy="71757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꺾인 연결선[E] 15">
            <a:extLst>
              <a:ext uri="{FF2B5EF4-FFF2-40B4-BE49-F238E27FC236}">
                <a16:creationId xmlns:a16="http://schemas.microsoft.com/office/drawing/2014/main" id="{034AE688-1399-B701-85EC-22EF70A8477B}"/>
              </a:ext>
            </a:extLst>
          </p:cNvPr>
          <p:cNvCxnSpPr>
            <a:cxnSpLocks/>
            <a:stCxn id="5" idx="0"/>
            <a:endCxn id="3" idx="2"/>
          </p:cNvCxnSpPr>
          <p:nvPr/>
        </p:nvCxnSpPr>
        <p:spPr>
          <a:xfrm rot="5400000" flipH="1" flipV="1">
            <a:off x="3776445" y="2546374"/>
            <a:ext cx="717574" cy="3602496"/>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꺾인 연결선[E] 17">
            <a:extLst>
              <a:ext uri="{FF2B5EF4-FFF2-40B4-BE49-F238E27FC236}">
                <a16:creationId xmlns:a16="http://schemas.microsoft.com/office/drawing/2014/main" id="{8F12A3DA-CB49-A314-EEA3-E34B6ED89910}"/>
              </a:ext>
            </a:extLst>
          </p:cNvPr>
          <p:cNvCxnSpPr>
            <a:cxnSpLocks/>
            <a:stCxn id="6" idx="0"/>
            <a:endCxn id="3" idx="2"/>
          </p:cNvCxnSpPr>
          <p:nvPr/>
        </p:nvCxnSpPr>
        <p:spPr>
          <a:xfrm rot="16200000" flipV="1">
            <a:off x="7378942" y="2546373"/>
            <a:ext cx="717574" cy="3602498"/>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C8C60D6C-B17F-8EC1-674C-610CD46AD43D}"/>
              </a:ext>
            </a:extLst>
          </p:cNvPr>
          <p:cNvSpPr txBox="1"/>
          <p:nvPr/>
        </p:nvSpPr>
        <p:spPr>
          <a:xfrm>
            <a:off x="4200385" y="5549812"/>
            <a:ext cx="3602495" cy="623248"/>
          </a:xfrm>
          <a:prstGeom prst="rect">
            <a:avLst/>
          </a:prstGeom>
          <a:noFill/>
        </p:spPr>
        <p:txBody>
          <a:bodyPr wrap="square">
            <a:spAutoFit/>
          </a:bodyPr>
          <a:lstStyle/>
          <a:p>
            <a:pPr>
              <a:lnSpc>
                <a:spcPct val="150000"/>
              </a:lnSpc>
            </a:pPr>
            <a:r>
              <a:rPr lang="en-US" altLang="ko-KR" sz="1200"/>
              <a:t>@RequestMapping </a:t>
            </a:r>
            <a:r>
              <a:rPr lang="ko-KR" altLang="en-US" sz="1200"/>
              <a:t>어노테이션으로 매핑된 메서드를 처리하는 클래스로서 대부분  이 클래스가 사용된다</a:t>
            </a:r>
          </a:p>
        </p:txBody>
      </p:sp>
      <p:sp>
        <p:nvSpPr>
          <p:cNvPr id="24" name="TextBox 23">
            <a:extLst>
              <a:ext uri="{FF2B5EF4-FFF2-40B4-BE49-F238E27FC236}">
                <a16:creationId xmlns:a16="http://schemas.microsoft.com/office/drawing/2014/main" id="{4CABC340-0204-86A0-9E6A-75C39326C393}"/>
              </a:ext>
            </a:extLst>
          </p:cNvPr>
          <p:cNvSpPr txBox="1"/>
          <p:nvPr/>
        </p:nvSpPr>
        <p:spPr>
          <a:xfrm>
            <a:off x="7991616" y="5460426"/>
            <a:ext cx="3406126" cy="623248"/>
          </a:xfrm>
          <a:prstGeom prst="rect">
            <a:avLst/>
          </a:prstGeom>
          <a:noFill/>
        </p:spPr>
        <p:txBody>
          <a:bodyPr wrap="square">
            <a:spAutoFit/>
          </a:bodyPr>
          <a:lstStyle/>
          <a:p>
            <a:pPr>
              <a:lnSpc>
                <a:spcPct val="150000"/>
              </a:lnSpc>
            </a:pPr>
            <a:r>
              <a:rPr lang="ko-KR" altLang="en-US" sz="1200"/>
              <a:t>일반적인 </a:t>
            </a:r>
            <a:r>
              <a:rPr lang="en-US" altLang="ko-KR" sz="1200"/>
              <a:t>Controller</a:t>
            </a:r>
            <a:r>
              <a:rPr lang="ko-KR" altLang="en-US" sz="1200"/>
              <a:t> 인터페이스를 구현하여 요청을 처리할 수 있도록 해</a:t>
            </a:r>
            <a:r>
              <a:rPr lang="en-US" altLang="ko-KR" sz="1200"/>
              <a:t> </a:t>
            </a:r>
            <a:r>
              <a:rPr lang="ko-KR" altLang="en-US" sz="1200"/>
              <a:t>준다</a:t>
            </a:r>
          </a:p>
        </p:txBody>
      </p:sp>
      <p:sp>
        <p:nvSpPr>
          <p:cNvPr id="28" name="TextBox 27">
            <a:extLst>
              <a:ext uri="{FF2B5EF4-FFF2-40B4-BE49-F238E27FC236}">
                <a16:creationId xmlns:a16="http://schemas.microsoft.com/office/drawing/2014/main" id="{AAA4351F-3A75-6391-B6FD-778D4CA33714}"/>
              </a:ext>
            </a:extLst>
          </p:cNvPr>
          <p:cNvSpPr txBox="1"/>
          <p:nvPr/>
        </p:nvSpPr>
        <p:spPr>
          <a:xfrm>
            <a:off x="639276" y="5537258"/>
            <a:ext cx="3541148" cy="623248"/>
          </a:xfrm>
          <a:prstGeom prst="rect">
            <a:avLst/>
          </a:prstGeom>
          <a:noFill/>
        </p:spPr>
        <p:txBody>
          <a:bodyPr wrap="square">
            <a:spAutoFit/>
          </a:bodyPr>
          <a:lstStyle/>
          <a:p>
            <a:pPr>
              <a:lnSpc>
                <a:spcPct val="150000"/>
              </a:lnSpc>
            </a:pPr>
            <a:r>
              <a:rPr lang="en-US" altLang="ko-KR" sz="1200"/>
              <a:t>HttpRequestHandler</a:t>
            </a:r>
            <a:r>
              <a:rPr lang="ko-KR" altLang="en-US" sz="1200"/>
              <a:t> 인터페이스를 구현하여 요청을 처리할 수 있도록 해</a:t>
            </a:r>
            <a:r>
              <a:rPr lang="en-US" altLang="ko-KR" sz="1200"/>
              <a:t> </a:t>
            </a:r>
            <a:r>
              <a:rPr lang="ko-KR" altLang="en-US" sz="1200"/>
              <a:t>준다</a:t>
            </a:r>
          </a:p>
        </p:txBody>
      </p:sp>
    </p:spTree>
    <p:extLst>
      <p:ext uri="{BB962C8B-B14F-4D97-AF65-F5344CB8AC3E}">
        <p14:creationId xmlns:p14="http://schemas.microsoft.com/office/powerpoint/2010/main" val="815338702"/>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42C209-A4E5-FBD0-53A9-7F7E28922759}"/>
            </a:ext>
          </a:extLst>
        </p:cNvPr>
        <p:cNvGrpSpPr/>
        <p:nvPr/>
      </p:nvGrpSpPr>
      <p:grpSpPr>
        <a:xfrm>
          <a:off x="0" y="0"/>
          <a:ext cx="0" cy="0"/>
          <a:chOff x="0" y="0"/>
          <a:chExt cx="0" cy="0"/>
        </a:xfrm>
      </p:grpSpPr>
      <p:sp>
        <p:nvSpPr>
          <p:cNvPr id="73" name="직사각형 72">
            <a:extLst>
              <a:ext uri="{FF2B5EF4-FFF2-40B4-BE49-F238E27FC236}">
                <a16:creationId xmlns:a16="http://schemas.microsoft.com/office/drawing/2014/main" id="{AEA89520-0C38-6AF5-5125-C58FB707FEF6}"/>
              </a:ext>
            </a:extLst>
          </p:cNvPr>
          <p:cNvSpPr/>
          <p:nvPr/>
        </p:nvSpPr>
        <p:spPr>
          <a:xfrm>
            <a:off x="370206" y="627229"/>
            <a:ext cx="7371418"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t>어댑터 패턴은 서로 호환되지 않는 인터페이스를 가진 클래스들이 함께 작동할 수 있도록 중간에서 </a:t>
            </a:r>
            <a:endParaRPr lang="en-US" altLang="ko-KR" sz="1200"/>
          </a:p>
          <a:p>
            <a:pPr>
              <a:lnSpc>
                <a:spcPct val="150000"/>
              </a:lnSpc>
            </a:pPr>
            <a:r>
              <a:rPr lang="en-US" altLang="ko-KR" sz="1200"/>
              <a:t>   </a:t>
            </a:r>
            <a:r>
              <a:rPr lang="ko-KR" altLang="en-US" sz="1200"/>
              <a:t>변환 역할을 하는 디자인 패턴으로서 기존 클래스의 코드를 변경하지 않고도 호환성을 제공할 수 있다</a:t>
            </a:r>
            <a:endParaRPr lang="en-US" altLang="ko-KR" sz="1200"/>
          </a:p>
        </p:txBody>
      </p:sp>
      <p:sp>
        <p:nvSpPr>
          <p:cNvPr id="74" name="직사각형 73">
            <a:extLst>
              <a:ext uri="{FF2B5EF4-FFF2-40B4-BE49-F238E27FC236}">
                <a16:creationId xmlns:a16="http://schemas.microsoft.com/office/drawing/2014/main" id="{BE9F4EED-739A-A8AA-ED95-C94599F10BBF}"/>
              </a:ext>
            </a:extLst>
          </p:cNvPr>
          <p:cNvSpPr/>
          <p:nvPr/>
        </p:nvSpPr>
        <p:spPr>
          <a:xfrm>
            <a:off x="198756" y="202792"/>
            <a:ext cx="1897251"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Adapter </a:t>
            </a:r>
            <a:r>
              <a:rPr lang="ko-KR" altLang="en-US" b="1">
                <a:solidFill>
                  <a:schemeClr val="accent1">
                    <a:lumMod val="75000"/>
                  </a:schemeClr>
                </a:solidFill>
                <a:latin typeface="+mn-ea"/>
              </a:rPr>
              <a:t>패턴</a:t>
            </a:r>
          </a:p>
        </p:txBody>
      </p:sp>
      <p:sp>
        <p:nvSpPr>
          <p:cNvPr id="10" name="직사각형 9">
            <a:extLst>
              <a:ext uri="{FF2B5EF4-FFF2-40B4-BE49-F238E27FC236}">
                <a16:creationId xmlns:a16="http://schemas.microsoft.com/office/drawing/2014/main" id="{93996BEF-F193-EE1B-18DE-05BCC56085A2}"/>
              </a:ext>
            </a:extLst>
          </p:cNvPr>
          <p:cNvSpPr/>
          <p:nvPr/>
        </p:nvSpPr>
        <p:spPr>
          <a:xfrm>
            <a:off x="511658" y="1390829"/>
            <a:ext cx="6343414" cy="1164614"/>
          </a:xfrm>
          <a:prstGeom prst="rect">
            <a:avLst/>
          </a:prstGeom>
        </p:spPr>
        <p:txBody>
          <a:bodyPr wrap="square">
            <a:spAutoFit/>
          </a:bodyPr>
          <a:lstStyle/>
          <a:p>
            <a:pPr marL="228600" indent="-228600">
              <a:lnSpc>
                <a:spcPct val="150000"/>
              </a:lnSpc>
              <a:buFont typeface="+mj-lt"/>
              <a:buAutoNum type="arabicPeriod"/>
            </a:pPr>
            <a:r>
              <a:rPr lang="en-US" altLang="ko-KR" sz="1200"/>
              <a:t>Client: </a:t>
            </a:r>
            <a:r>
              <a:rPr lang="ko-KR" altLang="en-US" sz="1200"/>
              <a:t>새로운 인터페이스를 사용하려는 주체</a:t>
            </a:r>
            <a:endParaRPr lang="en-US" altLang="ko-KR" sz="1200"/>
          </a:p>
          <a:p>
            <a:pPr marL="228600" indent="-228600">
              <a:lnSpc>
                <a:spcPct val="150000"/>
              </a:lnSpc>
              <a:buFont typeface="+mj-lt"/>
              <a:buAutoNum type="arabicPeriod"/>
            </a:pPr>
            <a:r>
              <a:rPr lang="en-US" altLang="ko-KR" sz="1200"/>
              <a:t>Target: </a:t>
            </a:r>
            <a:r>
              <a:rPr lang="ko-KR" altLang="en-US" sz="1200"/>
              <a:t>클라이언트가 사용하고자 하는 인터페이스</a:t>
            </a:r>
            <a:endParaRPr lang="en-US" altLang="ko-KR" sz="1200"/>
          </a:p>
          <a:p>
            <a:pPr marL="228600" indent="-228600">
              <a:lnSpc>
                <a:spcPct val="150000"/>
              </a:lnSpc>
              <a:buFont typeface="+mj-lt"/>
              <a:buAutoNum type="arabicPeriod"/>
            </a:pPr>
            <a:r>
              <a:rPr lang="en-US" altLang="ko-KR" sz="1200"/>
              <a:t>Adapter: </a:t>
            </a:r>
            <a:r>
              <a:rPr lang="ko-KR" altLang="en-US" sz="1200"/>
              <a:t>타깃 인터페이스를 구현하여 기존 클래스</a:t>
            </a:r>
            <a:r>
              <a:rPr lang="en-US" altLang="ko-KR" sz="1200"/>
              <a:t>(Adaptee)</a:t>
            </a:r>
            <a:r>
              <a:rPr lang="ko-KR" altLang="en-US" sz="1200"/>
              <a:t>와 클라이언트를 연결</a:t>
            </a:r>
            <a:endParaRPr lang="en-US" altLang="ko-KR" sz="1200"/>
          </a:p>
          <a:p>
            <a:pPr marL="228600" indent="-228600">
              <a:lnSpc>
                <a:spcPct val="150000"/>
              </a:lnSpc>
              <a:buFont typeface="+mj-lt"/>
              <a:buAutoNum type="arabicPeriod"/>
            </a:pPr>
            <a:r>
              <a:rPr lang="en-US" altLang="ko-KR" sz="1200"/>
              <a:t>Adaptee: </a:t>
            </a:r>
            <a:r>
              <a:rPr lang="ko-KR" altLang="en-US" sz="1200"/>
              <a:t>기존 인터페이스를 가진 클래스</a:t>
            </a:r>
            <a:endParaRPr lang="en-US" altLang="ko-KR" sz="1200"/>
          </a:p>
        </p:txBody>
      </p:sp>
      <p:grpSp>
        <p:nvGrpSpPr>
          <p:cNvPr id="48" name="그룹 47">
            <a:extLst>
              <a:ext uri="{FF2B5EF4-FFF2-40B4-BE49-F238E27FC236}">
                <a16:creationId xmlns:a16="http://schemas.microsoft.com/office/drawing/2014/main" id="{681BA868-7ACD-168F-02BA-F9EA886B939F}"/>
              </a:ext>
            </a:extLst>
          </p:cNvPr>
          <p:cNvGrpSpPr/>
          <p:nvPr/>
        </p:nvGrpSpPr>
        <p:grpSpPr>
          <a:xfrm>
            <a:off x="658233" y="3068179"/>
            <a:ext cx="1437774" cy="956783"/>
            <a:chOff x="872289" y="2671137"/>
            <a:chExt cx="1437774" cy="956783"/>
          </a:xfrm>
        </p:grpSpPr>
        <p:sp>
          <p:nvSpPr>
            <p:cNvPr id="12" name="직사각형 11">
              <a:extLst>
                <a:ext uri="{FF2B5EF4-FFF2-40B4-BE49-F238E27FC236}">
                  <a16:creationId xmlns:a16="http://schemas.microsoft.com/office/drawing/2014/main" id="{D8F5AE52-3FFB-773A-9226-D04664B0B8C7}"/>
                </a:ext>
              </a:extLst>
            </p:cNvPr>
            <p:cNvSpPr/>
            <p:nvPr/>
          </p:nvSpPr>
          <p:spPr>
            <a:xfrm>
              <a:off x="872289" y="2685599"/>
              <a:ext cx="1437774" cy="94232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11" name="직사각형 10">
              <a:extLst>
                <a:ext uri="{FF2B5EF4-FFF2-40B4-BE49-F238E27FC236}">
                  <a16:creationId xmlns:a16="http://schemas.microsoft.com/office/drawing/2014/main" id="{8D7C704C-A80E-E1B2-30E5-BB15A9166E35}"/>
                </a:ext>
              </a:extLst>
            </p:cNvPr>
            <p:cNvSpPr/>
            <p:nvPr/>
          </p:nvSpPr>
          <p:spPr>
            <a:xfrm>
              <a:off x="872289" y="2685599"/>
              <a:ext cx="1437774" cy="27699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13" name="직사각형 12">
              <a:extLst>
                <a:ext uri="{FF2B5EF4-FFF2-40B4-BE49-F238E27FC236}">
                  <a16:creationId xmlns:a16="http://schemas.microsoft.com/office/drawing/2014/main" id="{7BE50193-95FE-F131-F969-C24B05B3ED0D}"/>
                </a:ext>
              </a:extLst>
            </p:cNvPr>
            <p:cNvSpPr/>
            <p:nvPr/>
          </p:nvSpPr>
          <p:spPr>
            <a:xfrm>
              <a:off x="1262400" y="2671137"/>
              <a:ext cx="657552" cy="276999"/>
            </a:xfrm>
            <a:prstGeom prst="rect">
              <a:avLst/>
            </a:prstGeom>
          </p:spPr>
          <p:txBody>
            <a:bodyPr wrap="none">
              <a:spAutoFit/>
            </a:bodyPr>
            <a:lstStyle/>
            <a:p>
              <a:pPr algn="ctr"/>
              <a:r>
                <a:rPr lang="en-US" altLang="ko-KR" sz="1200">
                  <a:latin typeface="+mn-ea"/>
                </a:rPr>
                <a:t>Client </a:t>
              </a:r>
              <a:endParaRPr lang="ko-KR" altLang="en-US" sz="1200">
                <a:latin typeface="+mn-ea"/>
              </a:endParaRPr>
            </a:p>
          </p:txBody>
        </p:sp>
      </p:grpSp>
      <p:cxnSp>
        <p:nvCxnSpPr>
          <p:cNvPr id="34" name="직선 화살표 연결선 33">
            <a:extLst>
              <a:ext uri="{FF2B5EF4-FFF2-40B4-BE49-F238E27FC236}">
                <a16:creationId xmlns:a16="http://schemas.microsoft.com/office/drawing/2014/main" id="{318737C0-EB38-B1DF-CF50-435766CDD7F7}"/>
              </a:ext>
            </a:extLst>
          </p:cNvPr>
          <p:cNvCxnSpPr>
            <a:cxnSpLocks/>
            <a:stCxn id="12" idx="3"/>
            <a:endCxn id="36" idx="1"/>
          </p:cNvCxnSpPr>
          <p:nvPr/>
        </p:nvCxnSpPr>
        <p:spPr>
          <a:xfrm>
            <a:off x="2096007" y="3553802"/>
            <a:ext cx="916597" cy="0"/>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45" name="그룹 44">
            <a:extLst>
              <a:ext uri="{FF2B5EF4-FFF2-40B4-BE49-F238E27FC236}">
                <a16:creationId xmlns:a16="http://schemas.microsoft.com/office/drawing/2014/main" id="{619411A8-1524-9871-6B8C-2CF835CF5253}"/>
              </a:ext>
            </a:extLst>
          </p:cNvPr>
          <p:cNvGrpSpPr/>
          <p:nvPr/>
        </p:nvGrpSpPr>
        <p:grpSpPr>
          <a:xfrm>
            <a:off x="3012604" y="3082641"/>
            <a:ext cx="1437774" cy="942321"/>
            <a:chOff x="1124952" y="3895403"/>
            <a:chExt cx="1437774" cy="942321"/>
          </a:xfrm>
        </p:grpSpPr>
        <p:sp>
          <p:nvSpPr>
            <p:cNvPr id="36" name="직사각형 35">
              <a:extLst>
                <a:ext uri="{FF2B5EF4-FFF2-40B4-BE49-F238E27FC236}">
                  <a16:creationId xmlns:a16="http://schemas.microsoft.com/office/drawing/2014/main" id="{4374B607-5AC2-1D11-4B2D-4816CC0C00A2}"/>
                </a:ext>
              </a:extLst>
            </p:cNvPr>
            <p:cNvSpPr/>
            <p:nvPr/>
          </p:nvSpPr>
          <p:spPr>
            <a:xfrm>
              <a:off x="1124952" y="3895403"/>
              <a:ext cx="1437774" cy="94232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37" name="직사각형 36">
              <a:extLst>
                <a:ext uri="{FF2B5EF4-FFF2-40B4-BE49-F238E27FC236}">
                  <a16:creationId xmlns:a16="http://schemas.microsoft.com/office/drawing/2014/main" id="{E09C4C35-6F89-4344-A72C-09A037C8ACF5}"/>
                </a:ext>
              </a:extLst>
            </p:cNvPr>
            <p:cNvSpPr/>
            <p:nvPr/>
          </p:nvSpPr>
          <p:spPr>
            <a:xfrm>
              <a:off x="1124952" y="3895403"/>
              <a:ext cx="1437774" cy="48179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38" name="직사각형 37">
              <a:extLst>
                <a:ext uri="{FF2B5EF4-FFF2-40B4-BE49-F238E27FC236}">
                  <a16:creationId xmlns:a16="http://schemas.microsoft.com/office/drawing/2014/main" id="{09E56202-5F71-FBD5-13FB-3AFBC43D1E80}"/>
                </a:ext>
              </a:extLst>
            </p:cNvPr>
            <p:cNvSpPr/>
            <p:nvPr/>
          </p:nvSpPr>
          <p:spPr>
            <a:xfrm>
              <a:off x="1236012" y="3915529"/>
              <a:ext cx="1215654" cy="461665"/>
            </a:xfrm>
            <a:prstGeom prst="rect">
              <a:avLst/>
            </a:prstGeom>
          </p:spPr>
          <p:txBody>
            <a:bodyPr wrap="none">
              <a:spAutoFit/>
            </a:bodyPr>
            <a:lstStyle/>
            <a:p>
              <a:pPr algn="ctr"/>
              <a:r>
                <a:rPr lang="en-US" altLang="ko-KR" sz="1200">
                  <a:latin typeface="+mn-ea"/>
                </a:rPr>
                <a:t>&lt;&lt;interface&gt;&gt;</a:t>
              </a:r>
            </a:p>
            <a:p>
              <a:pPr algn="ctr"/>
              <a:r>
                <a:rPr lang="en-US" altLang="ko-KR" sz="1200">
                  <a:latin typeface="+mn-ea"/>
                </a:rPr>
                <a:t>Target </a:t>
              </a:r>
              <a:endParaRPr lang="ko-KR" altLang="en-US" sz="1200">
                <a:latin typeface="+mn-ea"/>
              </a:endParaRPr>
            </a:p>
          </p:txBody>
        </p:sp>
      </p:grpSp>
      <p:grpSp>
        <p:nvGrpSpPr>
          <p:cNvPr id="46" name="그룹 45">
            <a:extLst>
              <a:ext uri="{FF2B5EF4-FFF2-40B4-BE49-F238E27FC236}">
                <a16:creationId xmlns:a16="http://schemas.microsoft.com/office/drawing/2014/main" id="{C10D9E94-84D6-ED72-557F-282ECB0E2FD3}"/>
              </a:ext>
            </a:extLst>
          </p:cNvPr>
          <p:cNvGrpSpPr/>
          <p:nvPr/>
        </p:nvGrpSpPr>
        <p:grpSpPr>
          <a:xfrm>
            <a:off x="3012604" y="4384715"/>
            <a:ext cx="1437774" cy="956783"/>
            <a:chOff x="2877552" y="3554034"/>
            <a:chExt cx="1437774" cy="956783"/>
          </a:xfrm>
        </p:grpSpPr>
        <p:sp>
          <p:nvSpPr>
            <p:cNvPr id="39" name="직사각형 38">
              <a:extLst>
                <a:ext uri="{FF2B5EF4-FFF2-40B4-BE49-F238E27FC236}">
                  <a16:creationId xmlns:a16="http://schemas.microsoft.com/office/drawing/2014/main" id="{12725277-DBF6-E9B4-0289-76031C0F9FD8}"/>
                </a:ext>
              </a:extLst>
            </p:cNvPr>
            <p:cNvSpPr/>
            <p:nvPr/>
          </p:nvSpPr>
          <p:spPr>
            <a:xfrm>
              <a:off x="2877552" y="3568496"/>
              <a:ext cx="1437774" cy="94232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40" name="직사각형 39">
              <a:extLst>
                <a:ext uri="{FF2B5EF4-FFF2-40B4-BE49-F238E27FC236}">
                  <a16:creationId xmlns:a16="http://schemas.microsoft.com/office/drawing/2014/main" id="{B628C3B0-371D-B532-4121-8559D7D096B9}"/>
                </a:ext>
              </a:extLst>
            </p:cNvPr>
            <p:cNvSpPr/>
            <p:nvPr/>
          </p:nvSpPr>
          <p:spPr>
            <a:xfrm>
              <a:off x="2877552" y="3568496"/>
              <a:ext cx="1437774" cy="27699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41" name="직사각형 40">
              <a:extLst>
                <a:ext uri="{FF2B5EF4-FFF2-40B4-BE49-F238E27FC236}">
                  <a16:creationId xmlns:a16="http://schemas.microsoft.com/office/drawing/2014/main" id="{1FC0C99F-BF24-5549-FDE5-46F051C75B7D}"/>
                </a:ext>
              </a:extLst>
            </p:cNvPr>
            <p:cNvSpPr/>
            <p:nvPr/>
          </p:nvSpPr>
          <p:spPr>
            <a:xfrm>
              <a:off x="3200466" y="3554034"/>
              <a:ext cx="791948" cy="276999"/>
            </a:xfrm>
            <a:prstGeom prst="rect">
              <a:avLst/>
            </a:prstGeom>
          </p:spPr>
          <p:txBody>
            <a:bodyPr wrap="none">
              <a:spAutoFit/>
            </a:bodyPr>
            <a:lstStyle/>
            <a:p>
              <a:pPr algn="ctr"/>
              <a:r>
                <a:rPr lang="en-US" altLang="ko-KR" sz="1200">
                  <a:latin typeface="+mn-ea"/>
                </a:rPr>
                <a:t>Adpater </a:t>
              </a:r>
              <a:endParaRPr lang="ko-KR" altLang="en-US" sz="1200">
                <a:latin typeface="+mn-ea"/>
              </a:endParaRPr>
            </a:p>
          </p:txBody>
        </p:sp>
      </p:grpSp>
      <p:grpSp>
        <p:nvGrpSpPr>
          <p:cNvPr id="47" name="그룹 46">
            <a:extLst>
              <a:ext uri="{FF2B5EF4-FFF2-40B4-BE49-F238E27FC236}">
                <a16:creationId xmlns:a16="http://schemas.microsoft.com/office/drawing/2014/main" id="{A37AF8FC-FA7A-12C5-BC0B-B8909D3CB70F}"/>
              </a:ext>
            </a:extLst>
          </p:cNvPr>
          <p:cNvGrpSpPr/>
          <p:nvPr/>
        </p:nvGrpSpPr>
        <p:grpSpPr>
          <a:xfrm>
            <a:off x="5312451" y="4384715"/>
            <a:ext cx="1437774" cy="956783"/>
            <a:chOff x="5755105" y="3691537"/>
            <a:chExt cx="1437774" cy="956783"/>
          </a:xfrm>
        </p:grpSpPr>
        <p:sp>
          <p:nvSpPr>
            <p:cNvPr id="42" name="직사각형 41">
              <a:extLst>
                <a:ext uri="{FF2B5EF4-FFF2-40B4-BE49-F238E27FC236}">
                  <a16:creationId xmlns:a16="http://schemas.microsoft.com/office/drawing/2014/main" id="{AE16F2AF-446A-FDC0-8D8F-9C22713F6515}"/>
                </a:ext>
              </a:extLst>
            </p:cNvPr>
            <p:cNvSpPr/>
            <p:nvPr/>
          </p:nvSpPr>
          <p:spPr>
            <a:xfrm>
              <a:off x="5755105" y="3705999"/>
              <a:ext cx="1437774" cy="94232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43" name="직사각형 42">
              <a:extLst>
                <a:ext uri="{FF2B5EF4-FFF2-40B4-BE49-F238E27FC236}">
                  <a16:creationId xmlns:a16="http://schemas.microsoft.com/office/drawing/2014/main" id="{7113A563-6884-D538-7A58-E5C1A2E0915B}"/>
                </a:ext>
              </a:extLst>
            </p:cNvPr>
            <p:cNvSpPr/>
            <p:nvPr/>
          </p:nvSpPr>
          <p:spPr>
            <a:xfrm>
              <a:off x="5755105" y="3705999"/>
              <a:ext cx="1437774" cy="27699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44" name="직사각형 43">
              <a:extLst>
                <a:ext uri="{FF2B5EF4-FFF2-40B4-BE49-F238E27FC236}">
                  <a16:creationId xmlns:a16="http://schemas.microsoft.com/office/drawing/2014/main" id="{470D82D1-76CE-F27B-B0A7-6693A6AD7473}"/>
                </a:ext>
              </a:extLst>
            </p:cNvPr>
            <p:cNvSpPr/>
            <p:nvPr/>
          </p:nvSpPr>
          <p:spPr>
            <a:xfrm>
              <a:off x="6064393" y="3691537"/>
              <a:ext cx="819200" cy="276999"/>
            </a:xfrm>
            <a:prstGeom prst="rect">
              <a:avLst/>
            </a:prstGeom>
          </p:spPr>
          <p:txBody>
            <a:bodyPr wrap="none">
              <a:spAutoFit/>
            </a:bodyPr>
            <a:lstStyle/>
            <a:p>
              <a:pPr algn="ctr"/>
              <a:r>
                <a:rPr lang="en-US" altLang="ko-KR" sz="1200">
                  <a:latin typeface="+mn-ea"/>
                </a:rPr>
                <a:t>Adpatee </a:t>
              </a:r>
              <a:endParaRPr lang="ko-KR" altLang="en-US" sz="1200">
                <a:latin typeface="+mn-ea"/>
              </a:endParaRPr>
            </a:p>
          </p:txBody>
        </p:sp>
      </p:grpSp>
      <p:cxnSp>
        <p:nvCxnSpPr>
          <p:cNvPr id="52" name="직선 화살표 연결선 51">
            <a:extLst>
              <a:ext uri="{FF2B5EF4-FFF2-40B4-BE49-F238E27FC236}">
                <a16:creationId xmlns:a16="http://schemas.microsoft.com/office/drawing/2014/main" id="{4A859446-20CB-C93C-7DC6-06DC9F86EB68}"/>
              </a:ext>
            </a:extLst>
          </p:cNvPr>
          <p:cNvCxnSpPr>
            <a:cxnSpLocks/>
            <a:stCxn id="41" idx="0"/>
            <a:endCxn id="36" idx="2"/>
          </p:cNvCxnSpPr>
          <p:nvPr/>
        </p:nvCxnSpPr>
        <p:spPr>
          <a:xfrm flipH="1" flipV="1">
            <a:off x="3731491" y="4024962"/>
            <a:ext cx="1" cy="359753"/>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5" name="직선 화살표 연결선 54">
            <a:extLst>
              <a:ext uri="{FF2B5EF4-FFF2-40B4-BE49-F238E27FC236}">
                <a16:creationId xmlns:a16="http://schemas.microsoft.com/office/drawing/2014/main" id="{2F152A49-C684-F995-A461-94CFE691FC86}"/>
              </a:ext>
            </a:extLst>
          </p:cNvPr>
          <p:cNvCxnSpPr>
            <a:cxnSpLocks/>
            <a:stCxn id="39" idx="3"/>
            <a:endCxn id="42" idx="1"/>
          </p:cNvCxnSpPr>
          <p:nvPr/>
        </p:nvCxnSpPr>
        <p:spPr>
          <a:xfrm>
            <a:off x="4450378" y="4870338"/>
            <a:ext cx="862073" cy="0"/>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8" name="직사각형 57">
            <a:extLst>
              <a:ext uri="{FF2B5EF4-FFF2-40B4-BE49-F238E27FC236}">
                <a16:creationId xmlns:a16="http://schemas.microsoft.com/office/drawing/2014/main" id="{B5645902-483B-9C6F-9B4D-31835E22DB0C}"/>
              </a:ext>
            </a:extLst>
          </p:cNvPr>
          <p:cNvSpPr/>
          <p:nvPr/>
        </p:nvSpPr>
        <p:spPr>
          <a:xfrm>
            <a:off x="3012604" y="3594704"/>
            <a:ext cx="797013" cy="261610"/>
          </a:xfrm>
          <a:prstGeom prst="rect">
            <a:avLst/>
          </a:prstGeom>
        </p:spPr>
        <p:txBody>
          <a:bodyPr wrap="none">
            <a:spAutoFit/>
          </a:bodyPr>
          <a:lstStyle/>
          <a:p>
            <a:pPr algn="ctr"/>
            <a:r>
              <a:rPr lang="en-US" altLang="ko-KR" sz="1100">
                <a:latin typeface="+mn-ea"/>
              </a:rPr>
              <a:t>request() </a:t>
            </a:r>
            <a:endParaRPr lang="ko-KR" altLang="en-US" sz="1100">
              <a:latin typeface="+mn-ea"/>
            </a:endParaRPr>
          </a:p>
        </p:txBody>
      </p:sp>
      <p:sp>
        <p:nvSpPr>
          <p:cNvPr id="59" name="직사각형 58">
            <a:extLst>
              <a:ext uri="{FF2B5EF4-FFF2-40B4-BE49-F238E27FC236}">
                <a16:creationId xmlns:a16="http://schemas.microsoft.com/office/drawing/2014/main" id="{4A27D28C-7D43-8B3C-9E0F-375BF4239AD6}"/>
              </a:ext>
            </a:extLst>
          </p:cNvPr>
          <p:cNvSpPr/>
          <p:nvPr/>
        </p:nvSpPr>
        <p:spPr>
          <a:xfrm>
            <a:off x="2998980" y="4676176"/>
            <a:ext cx="797013" cy="261610"/>
          </a:xfrm>
          <a:prstGeom prst="rect">
            <a:avLst/>
          </a:prstGeom>
        </p:spPr>
        <p:txBody>
          <a:bodyPr wrap="none">
            <a:spAutoFit/>
          </a:bodyPr>
          <a:lstStyle/>
          <a:p>
            <a:pPr algn="ctr"/>
            <a:r>
              <a:rPr lang="en-US" altLang="ko-KR" sz="1100">
                <a:latin typeface="+mn-ea"/>
              </a:rPr>
              <a:t>request() </a:t>
            </a:r>
            <a:endParaRPr lang="ko-KR" altLang="en-US" sz="1100">
              <a:latin typeface="+mn-ea"/>
            </a:endParaRPr>
          </a:p>
        </p:txBody>
      </p:sp>
      <p:sp>
        <p:nvSpPr>
          <p:cNvPr id="60" name="직사각형 59">
            <a:extLst>
              <a:ext uri="{FF2B5EF4-FFF2-40B4-BE49-F238E27FC236}">
                <a16:creationId xmlns:a16="http://schemas.microsoft.com/office/drawing/2014/main" id="{33A92760-7CD1-D064-9E7E-FDFAFCF9A381}"/>
              </a:ext>
            </a:extLst>
          </p:cNvPr>
          <p:cNvSpPr/>
          <p:nvPr/>
        </p:nvSpPr>
        <p:spPr>
          <a:xfrm>
            <a:off x="5298827" y="4689461"/>
            <a:ext cx="1305165" cy="261610"/>
          </a:xfrm>
          <a:prstGeom prst="rect">
            <a:avLst/>
          </a:prstGeom>
        </p:spPr>
        <p:txBody>
          <a:bodyPr wrap="none">
            <a:spAutoFit/>
          </a:bodyPr>
          <a:lstStyle/>
          <a:p>
            <a:pPr algn="ctr"/>
            <a:r>
              <a:rPr lang="en-US" altLang="ko-KR" sz="1100">
                <a:latin typeface="+mn-ea"/>
              </a:rPr>
              <a:t>specificRequest() </a:t>
            </a:r>
            <a:endParaRPr lang="ko-KR" altLang="en-US" sz="1100">
              <a:latin typeface="+mn-ea"/>
            </a:endParaRPr>
          </a:p>
        </p:txBody>
      </p:sp>
      <p:sp>
        <p:nvSpPr>
          <p:cNvPr id="62" name="Rectangle 2">
            <a:extLst>
              <a:ext uri="{FF2B5EF4-FFF2-40B4-BE49-F238E27FC236}">
                <a16:creationId xmlns:a16="http://schemas.microsoft.com/office/drawing/2014/main" id="{9757F5DC-B348-1336-9842-2A7664C3DF1E}"/>
              </a:ext>
            </a:extLst>
          </p:cNvPr>
          <p:cNvSpPr>
            <a:spLocks noChangeArrowheads="1"/>
          </p:cNvSpPr>
          <p:nvPr/>
        </p:nvSpPr>
        <p:spPr bwMode="auto">
          <a:xfrm>
            <a:off x="7852684" y="572124"/>
            <a:ext cx="4144879" cy="616765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2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latin typeface="Arial Unicode MS"/>
                <a:ea typeface="JetBrains Mono"/>
              </a:rPr>
              <a:t>interface </a:t>
            </a:r>
            <a:r>
              <a:rPr kumimoji="0" lang="ko-KR" altLang="ko-KR" sz="1100" b="0" i="0" u="none" strike="noStrike" cap="none" normalizeH="0" baseline="0">
                <a:ln>
                  <a:noFill/>
                </a:ln>
                <a:solidFill>
                  <a:srgbClr val="BCBEC4"/>
                </a:solidFill>
                <a:effectLst/>
                <a:latin typeface="Arial Unicode MS"/>
                <a:ea typeface="JetBrains Mono"/>
              </a:rPr>
              <a:t>Target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void </a:t>
            </a:r>
            <a:r>
              <a:rPr kumimoji="0" lang="ko-KR" altLang="ko-KR" sz="1100" b="0" i="0" u="none" strike="noStrike" cap="none" normalizeH="0" baseline="0">
                <a:ln>
                  <a:noFill/>
                </a:ln>
                <a:solidFill>
                  <a:srgbClr val="56A8F5"/>
                </a:solidFill>
                <a:effectLst/>
                <a:latin typeface="Arial Unicode MS"/>
                <a:ea typeface="JetBrains Mono"/>
              </a:rPr>
              <a:t>request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class </a:t>
            </a:r>
            <a:r>
              <a:rPr kumimoji="0" lang="ko-KR" altLang="ko-KR" sz="1100" b="0" i="0" u="none" strike="noStrike" cap="none" normalizeH="0" baseline="0">
                <a:ln>
                  <a:noFill/>
                </a:ln>
                <a:solidFill>
                  <a:srgbClr val="BCBEC4"/>
                </a:solidFill>
                <a:effectLst/>
                <a:latin typeface="Arial Unicode MS"/>
                <a:ea typeface="JetBrains Mono"/>
              </a:rPr>
              <a:t>Adaptee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void </a:t>
            </a:r>
            <a:r>
              <a:rPr kumimoji="0" lang="ko-KR" altLang="ko-KR" sz="1100" b="0" i="0" u="none" strike="noStrike" cap="none" normalizeH="0" baseline="0">
                <a:ln>
                  <a:noFill/>
                </a:ln>
                <a:solidFill>
                  <a:srgbClr val="56A8F5"/>
                </a:solidFill>
                <a:effectLst/>
                <a:latin typeface="Arial Unicode MS"/>
                <a:ea typeface="JetBrains Mono"/>
              </a:rPr>
              <a:t>specificRequest</a:t>
            </a: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System.</a:t>
            </a:r>
            <a:r>
              <a:rPr kumimoji="0" lang="ko-KR" altLang="ko-KR" sz="1100" b="0" i="1" u="none" strike="noStrike" cap="none" normalizeH="0" baseline="0">
                <a:ln>
                  <a:noFill/>
                </a:ln>
                <a:solidFill>
                  <a:srgbClr val="C77DBB"/>
                </a:solidFill>
                <a:effectLst/>
                <a:latin typeface="Arial Unicode MS"/>
                <a:ea typeface="JetBrains Mono"/>
              </a:rPr>
              <a:t>out</a:t>
            </a:r>
            <a:r>
              <a:rPr kumimoji="0" lang="ko-KR" altLang="ko-KR" sz="1100" b="0" i="0" u="none" strike="noStrike" cap="none" normalizeH="0" baseline="0">
                <a:ln>
                  <a:noFill/>
                </a:ln>
                <a:solidFill>
                  <a:srgbClr val="BCBEC4"/>
                </a:solidFill>
                <a:effectLst/>
                <a:latin typeface="Arial Unicode MS"/>
                <a:ea typeface="JetBrains Mono"/>
              </a:rPr>
              <a:t>.println(</a:t>
            </a:r>
            <a:r>
              <a:rPr kumimoji="0" lang="ko-KR" altLang="ko-KR" sz="1100" b="0" i="0" u="none" strike="noStrike" cap="none" normalizeH="0" baseline="0">
                <a:ln>
                  <a:noFill/>
                </a:ln>
                <a:solidFill>
                  <a:srgbClr val="6AAB73"/>
                </a:solidFill>
                <a:effectLst/>
                <a:latin typeface="Arial Unicode MS"/>
                <a:ea typeface="JetBrains Mono"/>
              </a:rPr>
              <a:t>"Adaptee: Specific request called."</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class </a:t>
            </a:r>
            <a:r>
              <a:rPr kumimoji="0" lang="ko-KR" altLang="ko-KR" sz="1100" b="0" i="0" u="none" strike="noStrike" cap="none" normalizeH="0" baseline="0">
                <a:ln>
                  <a:noFill/>
                </a:ln>
                <a:solidFill>
                  <a:srgbClr val="BCBEC4"/>
                </a:solidFill>
                <a:effectLst/>
                <a:latin typeface="Arial Unicode MS"/>
                <a:ea typeface="JetBrains Mono"/>
              </a:rPr>
              <a:t>Adapter </a:t>
            </a:r>
            <a:r>
              <a:rPr kumimoji="0" lang="ko-KR" altLang="ko-KR" sz="1100" b="0" i="0" u="none" strike="noStrike" cap="none" normalizeH="0" baseline="0">
                <a:ln>
                  <a:noFill/>
                </a:ln>
                <a:solidFill>
                  <a:srgbClr val="CF8E6D"/>
                </a:solidFill>
                <a:effectLst/>
                <a:latin typeface="Arial Unicode MS"/>
                <a:ea typeface="JetBrains Mono"/>
              </a:rPr>
              <a:t>implements </a:t>
            </a:r>
            <a:r>
              <a:rPr kumimoji="0" lang="ko-KR" altLang="ko-KR" sz="1100" b="0" i="0" u="none" strike="noStrike" cap="none" normalizeH="0" baseline="0">
                <a:ln>
                  <a:noFill/>
                </a:ln>
                <a:solidFill>
                  <a:srgbClr val="BCBEC4"/>
                </a:solidFill>
                <a:effectLst/>
                <a:latin typeface="Arial Unicode MS"/>
                <a:ea typeface="JetBrains Mono"/>
              </a:rPr>
              <a:t>Target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private </a:t>
            </a:r>
            <a:r>
              <a:rPr kumimoji="0" lang="ko-KR" altLang="ko-KR" sz="1100" b="0" i="0" u="none" strike="noStrike" cap="none" normalizeH="0" baseline="0">
                <a:ln>
                  <a:noFill/>
                </a:ln>
                <a:solidFill>
                  <a:srgbClr val="BCBEC4"/>
                </a:solidFill>
                <a:effectLst/>
                <a:latin typeface="Arial Unicode MS"/>
                <a:ea typeface="JetBrains Mono"/>
              </a:rPr>
              <a:t>Adaptee </a:t>
            </a:r>
            <a:r>
              <a:rPr kumimoji="0" lang="ko-KR" altLang="ko-KR" sz="1100" b="0" i="0" u="none" strike="noStrike" cap="none" normalizeH="0" baseline="0">
                <a:ln>
                  <a:noFill/>
                </a:ln>
                <a:solidFill>
                  <a:srgbClr val="C77DBB"/>
                </a:solidFill>
                <a:effectLst/>
                <a:latin typeface="Arial Unicode MS"/>
                <a:ea typeface="JetBrains Mono"/>
              </a:rPr>
              <a:t>adaptee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56A8F5"/>
                </a:solidFill>
                <a:effectLst/>
                <a:latin typeface="Arial Unicode MS"/>
                <a:ea typeface="JetBrains Mono"/>
              </a:rPr>
              <a:t>Adapter</a:t>
            </a:r>
            <a:r>
              <a:rPr kumimoji="0" lang="ko-KR" altLang="ko-KR" sz="1100" b="0" i="0" u="none" strike="noStrike" cap="none" normalizeH="0" baseline="0">
                <a:ln>
                  <a:noFill/>
                </a:ln>
                <a:solidFill>
                  <a:srgbClr val="BCBEC4"/>
                </a:solidFill>
                <a:effectLst/>
                <a:latin typeface="Arial Unicode MS"/>
                <a:ea typeface="JetBrains Mono"/>
              </a:rPr>
              <a:t>(Adaptee adaptee)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this</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C77DBB"/>
                </a:solidFill>
                <a:effectLst/>
                <a:latin typeface="Arial Unicode MS"/>
                <a:ea typeface="JetBrains Mono"/>
              </a:rPr>
              <a:t>adaptee </a:t>
            </a:r>
            <a:r>
              <a:rPr kumimoji="0" lang="ko-KR" altLang="ko-KR" sz="1100" b="0" i="0" u="none" strike="noStrike" cap="none" normalizeH="0" baseline="0">
                <a:ln>
                  <a:noFill/>
                </a:ln>
                <a:solidFill>
                  <a:srgbClr val="BCBEC4"/>
                </a:solidFill>
                <a:effectLst/>
                <a:latin typeface="Arial Unicode MS"/>
                <a:ea typeface="JetBrains Mono"/>
              </a:rPr>
              <a:t>= adaptee;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@Override</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B3AE60"/>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void </a:t>
            </a:r>
            <a:r>
              <a:rPr kumimoji="0" lang="ko-KR" altLang="ko-KR" sz="1100" b="0" i="0" u="none" strike="noStrike" cap="none" normalizeH="0" baseline="0">
                <a:ln>
                  <a:noFill/>
                </a:ln>
                <a:solidFill>
                  <a:srgbClr val="56A8F5"/>
                </a:solidFill>
                <a:effectLst/>
                <a:latin typeface="Arial Unicode MS"/>
                <a:ea typeface="JetBrains Mono"/>
              </a:rPr>
              <a:t>request</a:t>
            </a: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Adaptee</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의 메서드를 호출하면서 타깃에 맞게 변환</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C77DBB"/>
                </a:solidFill>
                <a:effectLst/>
                <a:latin typeface="Arial Unicode MS"/>
                <a:ea typeface="JetBrains Mono"/>
              </a:rPr>
              <a:t>adaptee</a:t>
            </a:r>
            <a:r>
              <a:rPr kumimoji="0" lang="ko-KR" altLang="ko-KR" sz="1100" b="0" i="0" u="none" strike="noStrike" cap="none" normalizeH="0" baseline="0">
                <a:ln>
                  <a:noFill/>
                </a:ln>
                <a:solidFill>
                  <a:srgbClr val="BCBEC4"/>
                </a:solidFill>
                <a:effectLst/>
                <a:latin typeface="Arial Unicode MS"/>
                <a:ea typeface="JetBrains Mono"/>
              </a:rPr>
              <a:t>.specificRequest();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AdapterPatternExample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static void </a:t>
            </a:r>
            <a:r>
              <a:rPr kumimoji="0" lang="ko-KR" altLang="ko-KR" sz="1100" b="0" i="0" u="none" strike="noStrike" cap="none" normalizeH="0" baseline="0">
                <a:ln>
                  <a:noFill/>
                </a:ln>
                <a:solidFill>
                  <a:srgbClr val="56A8F5"/>
                </a:solidFill>
                <a:effectLst/>
                <a:latin typeface="Arial Unicode MS"/>
                <a:ea typeface="JetBrains Mono"/>
              </a:rPr>
              <a:t>main</a:t>
            </a:r>
            <a:r>
              <a:rPr kumimoji="0" lang="ko-KR" altLang="ko-KR" sz="1100" b="0" i="0" u="none" strike="noStrike" cap="none" normalizeH="0" baseline="0">
                <a:ln>
                  <a:noFill/>
                </a:ln>
                <a:solidFill>
                  <a:srgbClr val="BCBEC4"/>
                </a:solidFill>
                <a:effectLst/>
                <a:latin typeface="Arial Unicode MS"/>
                <a:ea typeface="JetBrains Mono"/>
              </a:rPr>
              <a:t>(String[] args)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Adaptee adaptee = </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BCBEC4"/>
                </a:solidFill>
                <a:effectLst/>
                <a:latin typeface="Arial Unicode MS"/>
                <a:ea typeface="JetBrains Mono"/>
              </a:rPr>
              <a:t>Adaptee();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Target target = </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BCBEC4"/>
                </a:solidFill>
                <a:effectLst/>
                <a:latin typeface="Arial Unicode MS"/>
                <a:ea typeface="JetBrains Mono"/>
              </a:rPr>
              <a:t>Adapter(adaptee);</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target.request(); </a:t>
            </a:r>
            <a:r>
              <a:rPr kumimoji="0" lang="ko-KR" altLang="ko-KR" sz="1100" b="0" i="0" u="none" strike="noStrike" cap="none" normalizeH="0" baseline="0">
                <a:ln>
                  <a:noFill/>
                </a:ln>
                <a:solidFill>
                  <a:srgbClr val="7A7E85"/>
                </a:solidFill>
                <a:effectLst/>
                <a:latin typeface="Arial Unicode MS"/>
                <a:ea typeface="JetBrains Mono"/>
              </a:rPr>
              <a:t>// "Adaptee: Specific request called."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출력</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54785434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A98DE2-1EBB-9253-BE1C-5B0AB4B83DB3}"/>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44020784-F0EE-4CBA-2C22-F815EC56C778}"/>
              </a:ext>
            </a:extLst>
          </p:cNvPr>
          <p:cNvSpPr/>
          <p:nvPr/>
        </p:nvSpPr>
        <p:spPr>
          <a:xfrm>
            <a:off x="198756" y="202792"/>
            <a:ext cx="2767681"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HandlerAdapter </a:t>
            </a:r>
            <a:r>
              <a:rPr lang="ko-KR" altLang="en-US" b="1">
                <a:solidFill>
                  <a:schemeClr val="accent1">
                    <a:lumMod val="75000"/>
                  </a:schemeClr>
                </a:solidFill>
                <a:latin typeface="+mn-ea"/>
              </a:rPr>
              <a:t>코드</a:t>
            </a:r>
          </a:p>
        </p:txBody>
      </p:sp>
      <p:grpSp>
        <p:nvGrpSpPr>
          <p:cNvPr id="48" name="그룹 47">
            <a:extLst>
              <a:ext uri="{FF2B5EF4-FFF2-40B4-BE49-F238E27FC236}">
                <a16:creationId xmlns:a16="http://schemas.microsoft.com/office/drawing/2014/main" id="{98243133-53F3-DB58-425A-49B838100991}"/>
              </a:ext>
            </a:extLst>
          </p:cNvPr>
          <p:cNvGrpSpPr/>
          <p:nvPr/>
        </p:nvGrpSpPr>
        <p:grpSpPr>
          <a:xfrm>
            <a:off x="591892" y="870032"/>
            <a:ext cx="1450141" cy="956783"/>
            <a:chOff x="866106" y="2671137"/>
            <a:chExt cx="1450141" cy="956783"/>
          </a:xfrm>
        </p:grpSpPr>
        <p:sp>
          <p:nvSpPr>
            <p:cNvPr id="12" name="직사각형 11">
              <a:extLst>
                <a:ext uri="{FF2B5EF4-FFF2-40B4-BE49-F238E27FC236}">
                  <a16:creationId xmlns:a16="http://schemas.microsoft.com/office/drawing/2014/main" id="{B1030D62-B289-1B96-521F-4E8C0755C73C}"/>
                </a:ext>
              </a:extLst>
            </p:cNvPr>
            <p:cNvSpPr/>
            <p:nvPr/>
          </p:nvSpPr>
          <p:spPr>
            <a:xfrm>
              <a:off x="872289" y="2685599"/>
              <a:ext cx="1437774" cy="94232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11" name="직사각형 10">
              <a:extLst>
                <a:ext uri="{FF2B5EF4-FFF2-40B4-BE49-F238E27FC236}">
                  <a16:creationId xmlns:a16="http://schemas.microsoft.com/office/drawing/2014/main" id="{3AFA7B0C-8835-7BB7-10D4-6734C5C24B95}"/>
                </a:ext>
              </a:extLst>
            </p:cNvPr>
            <p:cNvSpPr/>
            <p:nvPr/>
          </p:nvSpPr>
          <p:spPr>
            <a:xfrm>
              <a:off x="872289" y="2685599"/>
              <a:ext cx="1437774" cy="27699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13" name="직사각형 12">
              <a:extLst>
                <a:ext uri="{FF2B5EF4-FFF2-40B4-BE49-F238E27FC236}">
                  <a16:creationId xmlns:a16="http://schemas.microsoft.com/office/drawing/2014/main" id="{23ED8A3F-CC21-EDE6-2FC6-552A7D6B1838}"/>
                </a:ext>
              </a:extLst>
            </p:cNvPr>
            <p:cNvSpPr/>
            <p:nvPr/>
          </p:nvSpPr>
          <p:spPr>
            <a:xfrm>
              <a:off x="866106" y="2671137"/>
              <a:ext cx="1450141" cy="276999"/>
            </a:xfrm>
            <a:prstGeom prst="rect">
              <a:avLst/>
            </a:prstGeom>
          </p:spPr>
          <p:txBody>
            <a:bodyPr wrap="none">
              <a:spAutoFit/>
            </a:bodyPr>
            <a:lstStyle/>
            <a:p>
              <a:pPr algn="ctr"/>
              <a:r>
                <a:rPr lang="en-US" altLang="ko-KR" sz="1200">
                  <a:latin typeface="+mn-ea"/>
                </a:rPr>
                <a:t>DispatcherServlet </a:t>
              </a:r>
              <a:endParaRPr lang="ko-KR" altLang="en-US" sz="1200">
                <a:latin typeface="+mn-ea"/>
              </a:endParaRPr>
            </a:p>
          </p:txBody>
        </p:sp>
      </p:grpSp>
      <p:cxnSp>
        <p:nvCxnSpPr>
          <p:cNvPr id="34" name="직선 화살표 연결선 33">
            <a:extLst>
              <a:ext uri="{FF2B5EF4-FFF2-40B4-BE49-F238E27FC236}">
                <a16:creationId xmlns:a16="http://schemas.microsoft.com/office/drawing/2014/main" id="{9904E19D-9CC0-3121-606C-FE8A1F168462}"/>
              </a:ext>
            </a:extLst>
          </p:cNvPr>
          <p:cNvCxnSpPr>
            <a:cxnSpLocks/>
            <a:stCxn id="12" idx="3"/>
            <a:endCxn id="36" idx="1"/>
          </p:cNvCxnSpPr>
          <p:nvPr/>
        </p:nvCxnSpPr>
        <p:spPr>
          <a:xfrm>
            <a:off x="2035849" y="1355655"/>
            <a:ext cx="1427944" cy="0"/>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45" name="그룹 44">
            <a:extLst>
              <a:ext uri="{FF2B5EF4-FFF2-40B4-BE49-F238E27FC236}">
                <a16:creationId xmlns:a16="http://schemas.microsoft.com/office/drawing/2014/main" id="{DFAA1576-8A41-F972-292D-ACF656930686}"/>
              </a:ext>
            </a:extLst>
          </p:cNvPr>
          <p:cNvGrpSpPr/>
          <p:nvPr/>
        </p:nvGrpSpPr>
        <p:grpSpPr>
          <a:xfrm>
            <a:off x="3463793" y="884494"/>
            <a:ext cx="1437774" cy="942321"/>
            <a:chOff x="1124952" y="3895403"/>
            <a:chExt cx="1437774" cy="942321"/>
          </a:xfrm>
        </p:grpSpPr>
        <p:sp>
          <p:nvSpPr>
            <p:cNvPr id="36" name="직사각형 35">
              <a:extLst>
                <a:ext uri="{FF2B5EF4-FFF2-40B4-BE49-F238E27FC236}">
                  <a16:creationId xmlns:a16="http://schemas.microsoft.com/office/drawing/2014/main" id="{4CA2A118-4EDB-A618-6ABB-88DE5003DB27}"/>
                </a:ext>
              </a:extLst>
            </p:cNvPr>
            <p:cNvSpPr/>
            <p:nvPr/>
          </p:nvSpPr>
          <p:spPr>
            <a:xfrm>
              <a:off x="1124952" y="3895403"/>
              <a:ext cx="1437774" cy="94232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37" name="직사각형 36">
              <a:extLst>
                <a:ext uri="{FF2B5EF4-FFF2-40B4-BE49-F238E27FC236}">
                  <a16:creationId xmlns:a16="http://schemas.microsoft.com/office/drawing/2014/main" id="{E6030537-CC18-448B-9BB7-E6C88FD882E1}"/>
                </a:ext>
              </a:extLst>
            </p:cNvPr>
            <p:cNvSpPr/>
            <p:nvPr/>
          </p:nvSpPr>
          <p:spPr>
            <a:xfrm>
              <a:off x="1124952" y="3895403"/>
              <a:ext cx="1437774" cy="48179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38" name="직사각형 37">
              <a:extLst>
                <a:ext uri="{FF2B5EF4-FFF2-40B4-BE49-F238E27FC236}">
                  <a16:creationId xmlns:a16="http://schemas.microsoft.com/office/drawing/2014/main" id="{9043E2EE-02AA-B9F9-4D95-D8DB9CECB595}"/>
                </a:ext>
              </a:extLst>
            </p:cNvPr>
            <p:cNvSpPr/>
            <p:nvPr/>
          </p:nvSpPr>
          <p:spPr>
            <a:xfrm>
              <a:off x="1171860" y="3915529"/>
              <a:ext cx="1343959" cy="461665"/>
            </a:xfrm>
            <a:prstGeom prst="rect">
              <a:avLst/>
            </a:prstGeom>
          </p:spPr>
          <p:txBody>
            <a:bodyPr wrap="none">
              <a:spAutoFit/>
            </a:bodyPr>
            <a:lstStyle/>
            <a:p>
              <a:pPr algn="ctr"/>
              <a:r>
                <a:rPr lang="en-US" altLang="ko-KR" sz="1200">
                  <a:latin typeface="+mn-ea"/>
                </a:rPr>
                <a:t>&lt;&lt;interface&gt;&gt;</a:t>
              </a:r>
            </a:p>
            <a:p>
              <a:pPr algn="ctr"/>
              <a:r>
                <a:rPr lang="en-US" altLang="ko-KR" sz="1200">
                  <a:latin typeface="+mn-ea"/>
                </a:rPr>
                <a:t>HandlerAdapter </a:t>
              </a:r>
              <a:endParaRPr lang="ko-KR" altLang="en-US" sz="1200">
                <a:latin typeface="+mn-ea"/>
              </a:endParaRPr>
            </a:p>
          </p:txBody>
        </p:sp>
      </p:grpSp>
      <p:grpSp>
        <p:nvGrpSpPr>
          <p:cNvPr id="46" name="그룹 45">
            <a:extLst>
              <a:ext uri="{FF2B5EF4-FFF2-40B4-BE49-F238E27FC236}">
                <a16:creationId xmlns:a16="http://schemas.microsoft.com/office/drawing/2014/main" id="{CFFE8559-C126-48B6-9455-85458FC08E4A}"/>
              </a:ext>
            </a:extLst>
          </p:cNvPr>
          <p:cNvGrpSpPr/>
          <p:nvPr/>
        </p:nvGrpSpPr>
        <p:grpSpPr>
          <a:xfrm>
            <a:off x="3463793" y="2186568"/>
            <a:ext cx="1437774" cy="956783"/>
            <a:chOff x="2877552" y="3554034"/>
            <a:chExt cx="1437774" cy="956783"/>
          </a:xfrm>
        </p:grpSpPr>
        <p:sp>
          <p:nvSpPr>
            <p:cNvPr id="39" name="직사각형 38">
              <a:extLst>
                <a:ext uri="{FF2B5EF4-FFF2-40B4-BE49-F238E27FC236}">
                  <a16:creationId xmlns:a16="http://schemas.microsoft.com/office/drawing/2014/main" id="{302E45AD-0E6A-4EFF-BC8F-30D3BFF75DA9}"/>
                </a:ext>
              </a:extLst>
            </p:cNvPr>
            <p:cNvSpPr/>
            <p:nvPr/>
          </p:nvSpPr>
          <p:spPr>
            <a:xfrm>
              <a:off x="2877552" y="3568496"/>
              <a:ext cx="1437774" cy="94232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40" name="직사각형 39">
              <a:extLst>
                <a:ext uri="{FF2B5EF4-FFF2-40B4-BE49-F238E27FC236}">
                  <a16:creationId xmlns:a16="http://schemas.microsoft.com/office/drawing/2014/main" id="{1D08E435-0062-6901-FDA0-3F2D0C49703B}"/>
                </a:ext>
              </a:extLst>
            </p:cNvPr>
            <p:cNvSpPr/>
            <p:nvPr/>
          </p:nvSpPr>
          <p:spPr>
            <a:xfrm>
              <a:off x="2877552" y="3568496"/>
              <a:ext cx="1437774" cy="27699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41" name="직사각형 40">
              <a:extLst>
                <a:ext uri="{FF2B5EF4-FFF2-40B4-BE49-F238E27FC236}">
                  <a16:creationId xmlns:a16="http://schemas.microsoft.com/office/drawing/2014/main" id="{27A714BA-7DF2-4D99-18A3-5B0CC0E68FA0}"/>
                </a:ext>
              </a:extLst>
            </p:cNvPr>
            <p:cNvSpPr/>
            <p:nvPr/>
          </p:nvSpPr>
          <p:spPr>
            <a:xfrm>
              <a:off x="2924461" y="3554034"/>
              <a:ext cx="1343958" cy="276999"/>
            </a:xfrm>
            <a:prstGeom prst="rect">
              <a:avLst/>
            </a:prstGeom>
          </p:spPr>
          <p:txBody>
            <a:bodyPr wrap="none">
              <a:spAutoFit/>
            </a:bodyPr>
            <a:lstStyle/>
            <a:p>
              <a:pPr algn="ctr"/>
              <a:r>
                <a:rPr lang="en-US" altLang="ko-KR" sz="1200">
                  <a:latin typeface="+mn-ea"/>
                </a:rPr>
                <a:t>HandlerAdapter </a:t>
              </a:r>
              <a:endParaRPr lang="ko-KR" altLang="en-US" sz="1200">
                <a:latin typeface="+mn-ea"/>
              </a:endParaRPr>
            </a:p>
          </p:txBody>
        </p:sp>
      </p:grpSp>
      <p:grpSp>
        <p:nvGrpSpPr>
          <p:cNvPr id="47" name="그룹 46">
            <a:extLst>
              <a:ext uri="{FF2B5EF4-FFF2-40B4-BE49-F238E27FC236}">
                <a16:creationId xmlns:a16="http://schemas.microsoft.com/office/drawing/2014/main" id="{C2492C20-839A-98A7-8E9B-28C699C80835}"/>
              </a:ext>
            </a:extLst>
          </p:cNvPr>
          <p:cNvGrpSpPr/>
          <p:nvPr/>
        </p:nvGrpSpPr>
        <p:grpSpPr>
          <a:xfrm>
            <a:off x="6232874" y="2186568"/>
            <a:ext cx="1437774" cy="956783"/>
            <a:chOff x="5755105" y="3691537"/>
            <a:chExt cx="1437774" cy="956783"/>
          </a:xfrm>
        </p:grpSpPr>
        <p:sp>
          <p:nvSpPr>
            <p:cNvPr id="42" name="직사각형 41">
              <a:extLst>
                <a:ext uri="{FF2B5EF4-FFF2-40B4-BE49-F238E27FC236}">
                  <a16:creationId xmlns:a16="http://schemas.microsoft.com/office/drawing/2014/main" id="{8D21C31C-CA5A-AAEB-7BA5-CCE439AC9B01}"/>
                </a:ext>
              </a:extLst>
            </p:cNvPr>
            <p:cNvSpPr/>
            <p:nvPr/>
          </p:nvSpPr>
          <p:spPr>
            <a:xfrm>
              <a:off x="5755105" y="3705999"/>
              <a:ext cx="1437774" cy="94232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43" name="직사각형 42">
              <a:extLst>
                <a:ext uri="{FF2B5EF4-FFF2-40B4-BE49-F238E27FC236}">
                  <a16:creationId xmlns:a16="http://schemas.microsoft.com/office/drawing/2014/main" id="{8A538A6F-AA1A-488E-CA26-ADEB1706CBAC}"/>
                </a:ext>
              </a:extLst>
            </p:cNvPr>
            <p:cNvSpPr/>
            <p:nvPr/>
          </p:nvSpPr>
          <p:spPr>
            <a:xfrm>
              <a:off x="5755105" y="3705999"/>
              <a:ext cx="1437774" cy="27699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44" name="직사각형 43">
              <a:extLst>
                <a:ext uri="{FF2B5EF4-FFF2-40B4-BE49-F238E27FC236}">
                  <a16:creationId xmlns:a16="http://schemas.microsoft.com/office/drawing/2014/main" id="{9635D896-447B-C205-E657-60935732C9A4}"/>
                </a:ext>
              </a:extLst>
            </p:cNvPr>
            <p:cNvSpPr/>
            <p:nvPr/>
          </p:nvSpPr>
          <p:spPr>
            <a:xfrm>
              <a:off x="6079495" y="3691537"/>
              <a:ext cx="788999" cy="276999"/>
            </a:xfrm>
            <a:prstGeom prst="rect">
              <a:avLst/>
            </a:prstGeom>
          </p:spPr>
          <p:txBody>
            <a:bodyPr wrap="none">
              <a:spAutoFit/>
            </a:bodyPr>
            <a:lstStyle/>
            <a:p>
              <a:pPr algn="ctr"/>
              <a:r>
                <a:rPr lang="en-US" altLang="ko-KR" sz="1200">
                  <a:latin typeface="+mn-ea"/>
                </a:rPr>
                <a:t>Handler </a:t>
              </a:r>
              <a:endParaRPr lang="ko-KR" altLang="en-US" sz="1200">
                <a:latin typeface="+mn-ea"/>
              </a:endParaRPr>
            </a:p>
          </p:txBody>
        </p:sp>
      </p:grpSp>
      <p:cxnSp>
        <p:nvCxnSpPr>
          <p:cNvPr id="52" name="직선 화살표 연결선 51">
            <a:extLst>
              <a:ext uri="{FF2B5EF4-FFF2-40B4-BE49-F238E27FC236}">
                <a16:creationId xmlns:a16="http://schemas.microsoft.com/office/drawing/2014/main" id="{F39DE87C-4137-4CCF-FE82-C258FF7E5A19}"/>
              </a:ext>
            </a:extLst>
          </p:cNvPr>
          <p:cNvCxnSpPr>
            <a:cxnSpLocks/>
            <a:stCxn id="41" idx="0"/>
            <a:endCxn id="36" idx="2"/>
          </p:cNvCxnSpPr>
          <p:nvPr/>
        </p:nvCxnSpPr>
        <p:spPr>
          <a:xfrm flipH="1" flipV="1">
            <a:off x="4182680" y="1826815"/>
            <a:ext cx="1" cy="359753"/>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5" name="직선 화살표 연결선 54">
            <a:extLst>
              <a:ext uri="{FF2B5EF4-FFF2-40B4-BE49-F238E27FC236}">
                <a16:creationId xmlns:a16="http://schemas.microsoft.com/office/drawing/2014/main" id="{533F3C61-FE0B-F975-314C-B8895E19CA52}"/>
              </a:ext>
            </a:extLst>
          </p:cNvPr>
          <p:cNvCxnSpPr>
            <a:cxnSpLocks/>
            <a:stCxn id="39" idx="3"/>
            <a:endCxn id="42" idx="1"/>
          </p:cNvCxnSpPr>
          <p:nvPr/>
        </p:nvCxnSpPr>
        <p:spPr>
          <a:xfrm>
            <a:off x="4901567" y="2672191"/>
            <a:ext cx="1331307" cy="0"/>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8" name="직사각형 57">
            <a:extLst>
              <a:ext uri="{FF2B5EF4-FFF2-40B4-BE49-F238E27FC236}">
                <a16:creationId xmlns:a16="http://schemas.microsoft.com/office/drawing/2014/main" id="{4D8911FC-ACBD-2F21-5B21-407B5EB91341}"/>
              </a:ext>
            </a:extLst>
          </p:cNvPr>
          <p:cNvSpPr/>
          <p:nvPr/>
        </p:nvSpPr>
        <p:spPr>
          <a:xfrm>
            <a:off x="3485434" y="1396557"/>
            <a:ext cx="753731" cy="261610"/>
          </a:xfrm>
          <a:prstGeom prst="rect">
            <a:avLst/>
          </a:prstGeom>
        </p:spPr>
        <p:txBody>
          <a:bodyPr wrap="none">
            <a:spAutoFit/>
          </a:bodyPr>
          <a:lstStyle/>
          <a:p>
            <a:pPr algn="ctr"/>
            <a:r>
              <a:rPr lang="en-US" altLang="ko-KR" sz="1100">
                <a:latin typeface="+mn-ea"/>
              </a:rPr>
              <a:t>handle() </a:t>
            </a:r>
            <a:endParaRPr lang="ko-KR" altLang="en-US" sz="1100">
              <a:latin typeface="+mn-ea"/>
            </a:endParaRPr>
          </a:p>
        </p:txBody>
      </p:sp>
      <p:sp>
        <p:nvSpPr>
          <p:cNvPr id="59" name="직사각형 58">
            <a:extLst>
              <a:ext uri="{FF2B5EF4-FFF2-40B4-BE49-F238E27FC236}">
                <a16:creationId xmlns:a16="http://schemas.microsoft.com/office/drawing/2014/main" id="{93135977-0ECA-365B-22FB-67EC594D9B7D}"/>
              </a:ext>
            </a:extLst>
          </p:cNvPr>
          <p:cNvSpPr/>
          <p:nvPr/>
        </p:nvSpPr>
        <p:spPr>
          <a:xfrm>
            <a:off x="3471810" y="2478029"/>
            <a:ext cx="753731" cy="261610"/>
          </a:xfrm>
          <a:prstGeom prst="rect">
            <a:avLst/>
          </a:prstGeom>
        </p:spPr>
        <p:txBody>
          <a:bodyPr wrap="none">
            <a:spAutoFit/>
          </a:bodyPr>
          <a:lstStyle/>
          <a:p>
            <a:pPr algn="ctr"/>
            <a:r>
              <a:rPr lang="en-US" altLang="ko-KR" sz="1100">
                <a:latin typeface="+mn-ea"/>
              </a:rPr>
              <a:t>handle() </a:t>
            </a:r>
            <a:endParaRPr lang="ko-KR" altLang="en-US" sz="1100">
              <a:latin typeface="+mn-ea"/>
            </a:endParaRPr>
          </a:p>
        </p:txBody>
      </p:sp>
      <p:sp>
        <p:nvSpPr>
          <p:cNvPr id="60" name="직사각형 59">
            <a:extLst>
              <a:ext uri="{FF2B5EF4-FFF2-40B4-BE49-F238E27FC236}">
                <a16:creationId xmlns:a16="http://schemas.microsoft.com/office/drawing/2014/main" id="{59E26428-0700-530A-F2DD-D1AE78748EE9}"/>
              </a:ext>
            </a:extLst>
          </p:cNvPr>
          <p:cNvSpPr/>
          <p:nvPr/>
        </p:nvSpPr>
        <p:spPr>
          <a:xfrm>
            <a:off x="6219250" y="2491314"/>
            <a:ext cx="1305165" cy="261610"/>
          </a:xfrm>
          <a:prstGeom prst="rect">
            <a:avLst/>
          </a:prstGeom>
        </p:spPr>
        <p:txBody>
          <a:bodyPr wrap="none">
            <a:spAutoFit/>
          </a:bodyPr>
          <a:lstStyle/>
          <a:p>
            <a:pPr algn="ctr"/>
            <a:r>
              <a:rPr lang="en-US" altLang="ko-KR" sz="1100">
                <a:latin typeface="+mn-ea"/>
              </a:rPr>
              <a:t>handleRequest() </a:t>
            </a:r>
            <a:endParaRPr lang="ko-KR" altLang="en-US" sz="1100">
              <a:latin typeface="+mn-ea"/>
            </a:endParaRPr>
          </a:p>
        </p:txBody>
      </p:sp>
      <p:sp>
        <p:nvSpPr>
          <p:cNvPr id="3" name="Rectangle 2">
            <a:extLst>
              <a:ext uri="{FF2B5EF4-FFF2-40B4-BE49-F238E27FC236}">
                <a16:creationId xmlns:a16="http://schemas.microsoft.com/office/drawing/2014/main" id="{DA373CDC-F897-B401-2754-79B74E471BD5}"/>
              </a:ext>
            </a:extLst>
          </p:cNvPr>
          <p:cNvSpPr>
            <a:spLocks noChangeArrowheads="1"/>
          </p:cNvSpPr>
          <p:nvPr/>
        </p:nvSpPr>
        <p:spPr bwMode="auto">
          <a:xfrm>
            <a:off x="3459083" y="5076992"/>
            <a:ext cx="8259680" cy="138980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3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HttpRequestHandlerAdapter </a:t>
            </a:r>
            <a:r>
              <a:rPr kumimoji="0" lang="ko-KR" altLang="ko-KR" sz="1100" b="0" i="0" u="none" strike="noStrike" cap="none" normalizeH="0" baseline="0">
                <a:ln>
                  <a:noFill/>
                </a:ln>
                <a:solidFill>
                  <a:srgbClr val="CF8E6D"/>
                </a:solidFill>
                <a:effectLst/>
                <a:latin typeface="Arial Unicode MS"/>
                <a:ea typeface="JetBrains Mono"/>
              </a:rPr>
              <a:t>implements </a:t>
            </a:r>
            <a:r>
              <a:rPr kumimoji="0" lang="ko-KR" altLang="ko-KR" sz="1100" b="0" i="0" u="none" strike="noStrike" cap="none" normalizeH="0" baseline="0">
                <a:ln>
                  <a:noFill/>
                </a:ln>
                <a:solidFill>
                  <a:srgbClr val="BCBEC4"/>
                </a:solidFill>
                <a:effectLst/>
                <a:latin typeface="Arial Unicode MS"/>
                <a:ea typeface="JetBrains Mono"/>
              </a:rPr>
              <a:t>HandlerAdapter {</a:t>
            </a:r>
            <a:br>
              <a:rPr kumimoji="0" lang="ko-KR" altLang="ko-KR" sz="1100" b="0" i="0" u="none" strike="noStrike" cap="none" normalizeH="0" baseline="0">
                <a:ln>
                  <a:noFill/>
                </a:ln>
                <a:solidFill>
                  <a:srgbClr val="BCBEC4"/>
                </a:solidFill>
                <a:effectLst/>
                <a:latin typeface="Arial Unicode MS"/>
                <a:ea typeface="JetBrains Mono"/>
              </a:rPr>
            </a:br>
            <a:r>
              <a:rPr lang="en-US" altLang="ko-KR" sz="1100">
                <a:solidFill>
                  <a:srgbClr val="BCBEC4"/>
                </a:solidFill>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@Override</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B3AE60"/>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ModelAndView </a:t>
            </a:r>
            <a:r>
              <a:rPr kumimoji="0" lang="ko-KR" altLang="ko-KR" sz="1100" b="0" i="0" u="none" strike="noStrike" cap="none" normalizeH="0" baseline="0">
                <a:ln>
                  <a:noFill/>
                </a:ln>
                <a:solidFill>
                  <a:srgbClr val="56A8F5"/>
                </a:solidFill>
                <a:effectLst/>
                <a:latin typeface="Arial Unicode MS"/>
                <a:ea typeface="JetBrains Mono"/>
              </a:rPr>
              <a:t>handle</a:t>
            </a:r>
            <a:r>
              <a:rPr kumimoji="0" lang="ko-KR" altLang="ko-KR" sz="1100" b="0" i="0" u="none" strike="noStrike" cap="none" normalizeH="0" baseline="0">
                <a:ln>
                  <a:noFill/>
                </a:ln>
                <a:solidFill>
                  <a:srgbClr val="BCBEC4"/>
                </a:solidFill>
                <a:effectLst/>
                <a:latin typeface="Arial Unicode MS"/>
                <a:ea typeface="JetBrains Mono"/>
              </a:rPr>
              <a:t>(HttpServletRequest request, HttpServletResponse response, Object handler)</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throws </a:t>
            </a:r>
            <a:r>
              <a:rPr kumimoji="0" lang="ko-KR" altLang="ko-KR" sz="1100" b="0" i="0" u="none" strike="noStrike" cap="none" normalizeH="0" baseline="0">
                <a:ln>
                  <a:noFill/>
                </a:ln>
                <a:solidFill>
                  <a:srgbClr val="BCBEC4"/>
                </a:solidFill>
                <a:effectLst/>
                <a:latin typeface="Arial Unicode MS"/>
                <a:ea typeface="JetBrains Mono"/>
              </a:rPr>
              <a:t>Exception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chemeClr val="bg1">
                    <a:lumMod val="75000"/>
                  </a:schemeClr>
                </a:solidFill>
                <a:effectLst/>
                <a:latin typeface="Arial Unicode MS"/>
                <a:ea typeface="JetBrains Mono"/>
              </a:rPr>
              <a:t> </a:t>
            </a:r>
            <a:r>
              <a:rPr lang="nb-NO" altLang="ko-KR" sz="1100">
                <a:solidFill>
                  <a:schemeClr val="bg1">
                    <a:lumMod val="75000"/>
                  </a:schemeClr>
                </a:solidFill>
                <a:latin typeface="Arial Unicode MS"/>
                <a:ea typeface="JetBrains Mono"/>
              </a:rPr>
              <a:t>((</a:t>
            </a:r>
            <a:r>
              <a:rPr lang="nb-NO" altLang="ko-KR" sz="1100">
                <a:solidFill>
                  <a:schemeClr val="accent4">
                    <a:lumMod val="75000"/>
                  </a:schemeClr>
                </a:solidFill>
                <a:latin typeface="Arial Unicode MS"/>
                <a:ea typeface="JetBrains Mono"/>
              </a:rPr>
              <a:t>HttpRequestHandler</a:t>
            </a:r>
            <a:r>
              <a:rPr lang="nb-NO" altLang="ko-KR" sz="1100">
                <a:solidFill>
                  <a:schemeClr val="bg1">
                    <a:lumMod val="75000"/>
                  </a:schemeClr>
                </a:solidFill>
                <a:latin typeface="Arial Unicode MS"/>
                <a:ea typeface="JetBrains Mono"/>
              </a:rPr>
              <a:t>) handler).handleRequest(request, response);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4" name="Rectangle 3">
            <a:extLst>
              <a:ext uri="{FF2B5EF4-FFF2-40B4-BE49-F238E27FC236}">
                <a16:creationId xmlns:a16="http://schemas.microsoft.com/office/drawing/2014/main" id="{85C3E83C-0280-A8A8-F000-9A11D2D70BFD}"/>
              </a:ext>
            </a:extLst>
          </p:cNvPr>
          <p:cNvSpPr>
            <a:spLocks noChangeArrowheads="1"/>
          </p:cNvSpPr>
          <p:nvPr/>
        </p:nvSpPr>
        <p:spPr bwMode="auto">
          <a:xfrm>
            <a:off x="3459081" y="3518921"/>
            <a:ext cx="8259681" cy="148778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30000"/>
              </a:lnSpc>
              <a:spcBef>
                <a:spcPct val="0"/>
              </a:spcBef>
              <a:spcAft>
                <a:spcPct val="0"/>
              </a:spcAft>
              <a:buClrTx/>
              <a:buSzTx/>
              <a:buFontTx/>
              <a:buNone/>
              <a:tabLst/>
            </a:pPr>
            <a:r>
              <a:rPr kumimoji="0" lang="ko-KR" altLang="ko-KR" sz="1200" b="0" i="0" u="none" strike="noStrike" cap="none" normalizeH="0" baseline="0">
                <a:ln>
                  <a:noFill/>
                </a:ln>
                <a:solidFill>
                  <a:srgbClr val="CF8E6D"/>
                </a:solidFill>
                <a:effectLst/>
                <a:latin typeface="Arial Unicode MS"/>
                <a:ea typeface="JetBrains Mono"/>
              </a:rPr>
              <a:t>public class </a:t>
            </a:r>
            <a:r>
              <a:rPr kumimoji="0" lang="ko-KR" altLang="ko-KR" sz="1200" b="0" i="0" u="none" strike="noStrike" cap="none" normalizeH="0" baseline="0">
                <a:ln>
                  <a:noFill/>
                </a:ln>
                <a:solidFill>
                  <a:srgbClr val="BCBEC4"/>
                </a:solidFill>
                <a:effectLst/>
                <a:latin typeface="Arial Unicode MS"/>
                <a:ea typeface="JetBrains Mono"/>
              </a:rPr>
              <a:t>DefaultServletHttpRequestHandler </a:t>
            </a:r>
            <a:r>
              <a:rPr kumimoji="0" lang="ko-KR" altLang="ko-KR" sz="1200" b="0" i="0" u="none" strike="noStrike" cap="none" normalizeH="0" baseline="0">
                <a:ln>
                  <a:noFill/>
                </a:ln>
                <a:solidFill>
                  <a:srgbClr val="CF8E6D"/>
                </a:solidFill>
                <a:effectLst/>
                <a:latin typeface="Arial Unicode MS"/>
                <a:ea typeface="JetBrains Mono"/>
              </a:rPr>
              <a:t>implements </a:t>
            </a:r>
            <a:r>
              <a:rPr kumimoji="0" lang="ko-KR" altLang="ko-KR" sz="1200" b="0" i="0" u="none" strike="noStrike" cap="none" normalizeH="0" baseline="0">
                <a:ln>
                  <a:noFill/>
                </a:ln>
                <a:solidFill>
                  <a:srgbClr val="BCBEC4"/>
                </a:solidFill>
                <a:effectLst/>
                <a:latin typeface="Arial Unicode MS"/>
                <a:ea typeface="JetBrains Mono"/>
              </a:rPr>
              <a:t>HttpRequestHandler, ServletContextAware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3AE60"/>
                </a:solidFill>
                <a:effectLst/>
                <a:latin typeface="Arial Unicode MS"/>
                <a:ea typeface="JetBrains Mono"/>
              </a:rPr>
              <a:t>@Override</a:t>
            </a:r>
            <a:br>
              <a:rPr kumimoji="0" lang="ko-KR" altLang="ko-KR" sz="1200" b="0" i="0" u="none" strike="noStrike" cap="none" normalizeH="0" baseline="0">
                <a:ln>
                  <a:noFill/>
                </a:ln>
                <a:solidFill>
                  <a:srgbClr val="B3AE60"/>
                </a:solidFill>
                <a:effectLst/>
                <a:latin typeface="Arial Unicode MS"/>
                <a:ea typeface="JetBrains Mono"/>
              </a:rPr>
            </a:br>
            <a:r>
              <a:rPr kumimoji="0" lang="ko-KR" altLang="ko-KR" sz="1200" b="0" i="0" u="none" strike="noStrike" cap="none" normalizeH="0" baseline="0">
                <a:ln>
                  <a:noFill/>
                </a:ln>
                <a:solidFill>
                  <a:srgbClr val="B3AE60"/>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public void </a:t>
            </a:r>
            <a:r>
              <a:rPr kumimoji="0" lang="ko-KR" altLang="ko-KR" sz="1200" b="0" i="0" u="none" strike="noStrike" cap="none" normalizeH="0" baseline="0">
                <a:ln>
                  <a:noFill/>
                </a:ln>
                <a:solidFill>
                  <a:srgbClr val="56A8F5"/>
                </a:solidFill>
                <a:effectLst/>
                <a:latin typeface="Arial Unicode MS"/>
                <a:ea typeface="JetBrains Mono"/>
              </a:rPr>
              <a:t>handleRequest</a:t>
            </a:r>
            <a:r>
              <a:rPr kumimoji="0" lang="ko-KR" altLang="ko-KR" sz="1200" b="0" i="0" u="none" strike="noStrike" cap="none" normalizeH="0" baseline="0">
                <a:ln>
                  <a:noFill/>
                </a:ln>
                <a:solidFill>
                  <a:srgbClr val="BCBEC4"/>
                </a:solidFill>
                <a:effectLst/>
                <a:latin typeface="Arial Unicode MS"/>
                <a:ea typeface="JetBrains Mono"/>
              </a:rPr>
              <a:t>(HttpServletRequest request, HttpServletResponse response)</a:t>
            </a:r>
            <a:r>
              <a:rPr lang="en-US" altLang="ko-KR" sz="1200">
                <a:solidFill>
                  <a:srgbClr val="BCBEC4"/>
                </a:solidFill>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throws </a:t>
            </a:r>
            <a:r>
              <a:rPr kumimoji="0" lang="ko-KR" altLang="ko-KR" sz="1200" b="0" i="0" u="none" strike="noStrike" cap="none" normalizeH="0" baseline="0">
                <a:ln>
                  <a:noFill/>
                </a:ln>
                <a:solidFill>
                  <a:srgbClr val="BCBEC4"/>
                </a:solidFill>
                <a:effectLst/>
                <a:latin typeface="Arial Unicode MS"/>
                <a:ea typeface="JetBrains Mono"/>
              </a:rPr>
              <a:t>ServletException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chemeClr val="bg1">
                    <a:lumMod val="50000"/>
                  </a:schemeClr>
                </a:solidFill>
                <a:effectLst/>
                <a:latin typeface="Arial Unicode MS"/>
                <a:ea typeface="JetBrains Mono"/>
              </a:rPr>
              <a:t>       </a:t>
            </a:r>
            <a:r>
              <a:rPr lang="en-US" altLang="ko-KR" sz="1100">
                <a:solidFill>
                  <a:schemeClr val="bg1">
                    <a:lumMod val="50000"/>
                  </a:schemeClr>
                </a:solidFill>
                <a:latin typeface="Arial Unicode MS"/>
                <a:ea typeface="JetBrains Mono"/>
              </a:rPr>
              <a:t>// </a:t>
            </a:r>
            <a:r>
              <a:rPr lang="ko-KR" altLang="en-US" sz="1100">
                <a:solidFill>
                  <a:schemeClr val="bg1">
                    <a:lumMod val="50000"/>
                  </a:schemeClr>
                </a:solidFill>
                <a:latin typeface="Arial Unicode MS"/>
                <a:ea typeface="JetBrains Mono"/>
              </a:rPr>
              <a:t>비즈니스 로직 </a:t>
            </a:r>
            <a:r>
              <a:rPr lang="en-US" altLang="ko-KR" sz="1100">
                <a:solidFill>
                  <a:schemeClr val="bg1">
                    <a:lumMod val="50000"/>
                  </a:schemeClr>
                </a:solidFill>
                <a:latin typeface="Arial Unicode MS"/>
                <a:ea typeface="JetBrains Mono"/>
              </a:rPr>
              <a:t>…</a:t>
            </a:r>
            <a:br>
              <a:rPr kumimoji="0" lang="ko-KR" altLang="ko-KR" sz="1000" b="0" i="0" u="none" strike="noStrike" cap="none" normalizeH="0" baseline="0">
                <a:ln>
                  <a:noFill/>
                </a:ln>
                <a:solidFill>
                  <a:schemeClr val="bg1">
                    <a:lumMod val="50000"/>
                  </a:schemeClr>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5" name="모서리가 둥근 직사각형 38">
            <a:extLst>
              <a:ext uri="{FF2B5EF4-FFF2-40B4-BE49-F238E27FC236}">
                <a16:creationId xmlns:a16="http://schemas.microsoft.com/office/drawing/2014/main" id="{ACBE34F7-5741-06BD-1FC0-DD5324775FAF}"/>
              </a:ext>
            </a:extLst>
          </p:cNvPr>
          <p:cNvSpPr/>
          <p:nvPr/>
        </p:nvSpPr>
        <p:spPr>
          <a:xfrm>
            <a:off x="324856" y="5451158"/>
            <a:ext cx="1624267" cy="641472"/>
          </a:xfrm>
          <a:prstGeom prst="roundRect">
            <a:avLst>
              <a:gd name="adj" fmla="val 9563"/>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DispatcherServlet</a:t>
            </a:r>
          </a:p>
        </p:txBody>
      </p:sp>
      <p:cxnSp>
        <p:nvCxnSpPr>
          <p:cNvPr id="7" name="직선 화살표 연결선 6">
            <a:extLst>
              <a:ext uri="{FF2B5EF4-FFF2-40B4-BE49-F238E27FC236}">
                <a16:creationId xmlns:a16="http://schemas.microsoft.com/office/drawing/2014/main" id="{9620E9F6-3017-D952-1019-977A60BB5F5D}"/>
              </a:ext>
            </a:extLst>
          </p:cNvPr>
          <p:cNvCxnSpPr/>
          <p:nvPr/>
        </p:nvCxnSpPr>
        <p:spPr>
          <a:xfrm>
            <a:off x="6027825" y="3771900"/>
            <a:ext cx="3922295" cy="1840832"/>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직선 화살표 연결선 7">
            <a:extLst>
              <a:ext uri="{FF2B5EF4-FFF2-40B4-BE49-F238E27FC236}">
                <a16:creationId xmlns:a16="http://schemas.microsoft.com/office/drawing/2014/main" id="{A02671D2-D8A3-E645-F721-90D3BE3CBE7E}"/>
              </a:ext>
            </a:extLst>
          </p:cNvPr>
          <p:cNvCxnSpPr>
            <a:cxnSpLocks/>
          </p:cNvCxnSpPr>
          <p:nvPr/>
        </p:nvCxnSpPr>
        <p:spPr>
          <a:xfrm flipH="1" flipV="1">
            <a:off x="5041232" y="4232731"/>
            <a:ext cx="1257300" cy="159061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904272EF-E2F6-6B3E-1EC2-6ED3329452FD}"/>
              </a:ext>
            </a:extLst>
          </p:cNvPr>
          <p:cNvCxnSpPr>
            <a:cxnSpLocks/>
            <a:stCxn id="5" idx="3"/>
            <a:endCxn id="3" idx="1"/>
          </p:cNvCxnSpPr>
          <p:nvPr/>
        </p:nvCxnSpPr>
        <p:spPr>
          <a:xfrm>
            <a:off x="1949123" y="5771894"/>
            <a:ext cx="150996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직사각형 19">
            <a:extLst>
              <a:ext uri="{FF2B5EF4-FFF2-40B4-BE49-F238E27FC236}">
                <a16:creationId xmlns:a16="http://schemas.microsoft.com/office/drawing/2014/main" id="{4F279AF5-5019-B3DD-4387-BB0409C3B0D1}"/>
              </a:ext>
            </a:extLst>
          </p:cNvPr>
          <p:cNvSpPr/>
          <p:nvPr/>
        </p:nvSpPr>
        <p:spPr>
          <a:xfrm>
            <a:off x="2044878" y="5494895"/>
            <a:ext cx="1332416" cy="276999"/>
          </a:xfrm>
          <a:prstGeom prst="rect">
            <a:avLst/>
          </a:prstGeom>
        </p:spPr>
        <p:txBody>
          <a:bodyPr wrap="none">
            <a:spAutoFit/>
          </a:bodyPr>
          <a:lstStyle/>
          <a:p>
            <a:pPr algn="ctr"/>
            <a:r>
              <a:rPr lang="en-US" altLang="ko-KR" sz="1200">
                <a:latin typeface="+mn-ea"/>
              </a:rPr>
              <a:t>handle(handler) </a:t>
            </a:r>
            <a:endParaRPr lang="ko-KR" altLang="en-US" sz="1200">
              <a:latin typeface="+mn-ea"/>
            </a:endParaRPr>
          </a:p>
        </p:txBody>
      </p:sp>
      <p:sp>
        <p:nvSpPr>
          <p:cNvPr id="25" name="직사각형 24">
            <a:extLst>
              <a:ext uri="{FF2B5EF4-FFF2-40B4-BE49-F238E27FC236}">
                <a16:creationId xmlns:a16="http://schemas.microsoft.com/office/drawing/2014/main" id="{2B24882F-C938-120F-63E6-823EE631800F}"/>
              </a:ext>
            </a:extLst>
          </p:cNvPr>
          <p:cNvSpPr/>
          <p:nvPr/>
        </p:nvSpPr>
        <p:spPr>
          <a:xfrm>
            <a:off x="8308455" y="4641909"/>
            <a:ext cx="466795" cy="261610"/>
          </a:xfrm>
          <a:prstGeom prst="rect">
            <a:avLst/>
          </a:prstGeom>
        </p:spPr>
        <p:txBody>
          <a:bodyPr wrap="none">
            <a:spAutoFit/>
          </a:bodyPr>
          <a:lstStyle/>
          <a:p>
            <a:pPr algn="ctr"/>
            <a:r>
              <a:rPr lang="ko-KR" altLang="en-US" sz="1100">
                <a:solidFill>
                  <a:srgbClr val="FFC000"/>
                </a:solidFill>
                <a:latin typeface="+mn-ea"/>
              </a:rPr>
              <a:t>전달</a:t>
            </a:r>
          </a:p>
        </p:txBody>
      </p:sp>
      <p:sp>
        <p:nvSpPr>
          <p:cNvPr id="26" name="직사각형 25">
            <a:extLst>
              <a:ext uri="{FF2B5EF4-FFF2-40B4-BE49-F238E27FC236}">
                <a16:creationId xmlns:a16="http://schemas.microsoft.com/office/drawing/2014/main" id="{74A7FCF7-11B6-C8DD-1468-983509E47527}"/>
              </a:ext>
            </a:extLst>
          </p:cNvPr>
          <p:cNvSpPr/>
          <p:nvPr/>
        </p:nvSpPr>
        <p:spPr>
          <a:xfrm>
            <a:off x="5487048" y="4651590"/>
            <a:ext cx="466795" cy="261610"/>
          </a:xfrm>
          <a:prstGeom prst="rect">
            <a:avLst/>
          </a:prstGeom>
        </p:spPr>
        <p:txBody>
          <a:bodyPr wrap="none">
            <a:spAutoFit/>
          </a:bodyPr>
          <a:lstStyle/>
          <a:p>
            <a:pPr algn="ctr"/>
            <a:r>
              <a:rPr lang="ko-KR" altLang="en-US" sz="1100">
                <a:solidFill>
                  <a:srgbClr val="FFC000"/>
                </a:solidFill>
                <a:latin typeface="+mn-ea"/>
              </a:rPr>
              <a:t>호출</a:t>
            </a:r>
          </a:p>
        </p:txBody>
      </p:sp>
    </p:spTree>
    <p:extLst>
      <p:ext uri="{BB962C8B-B14F-4D97-AF65-F5344CB8AC3E}">
        <p14:creationId xmlns:p14="http://schemas.microsoft.com/office/powerpoint/2010/main" val="125055712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68CBD3-A4E1-BF18-2AAC-4F513BE954CB}"/>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8BEF12D7-7C61-C442-ADDE-4D802DAC64F2}"/>
              </a:ext>
            </a:extLst>
          </p:cNvPr>
          <p:cNvSpPr/>
          <p:nvPr/>
        </p:nvSpPr>
        <p:spPr>
          <a:xfrm>
            <a:off x="198756" y="202792"/>
            <a:ext cx="3416320"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HandlerAdapter </a:t>
            </a:r>
            <a:r>
              <a:rPr lang="ko-KR" altLang="en-US" b="1">
                <a:solidFill>
                  <a:schemeClr val="accent1">
                    <a:lumMod val="75000"/>
                  </a:schemeClr>
                </a:solidFill>
                <a:latin typeface="+mn-ea"/>
              </a:rPr>
              <a:t>설계 의도</a:t>
            </a:r>
          </a:p>
        </p:txBody>
      </p:sp>
      <p:grpSp>
        <p:nvGrpSpPr>
          <p:cNvPr id="5" name="그룹 4">
            <a:extLst>
              <a:ext uri="{FF2B5EF4-FFF2-40B4-BE49-F238E27FC236}">
                <a16:creationId xmlns:a16="http://schemas.microsoft.com/office/drawing/2014/main" id="{B876BB3E-C3A5-3C44-7DF8-5B8D4E6ADC7E}"/>
              </a:ext>
            </a:extLst>
          </p:cNvPr>
          <p:cNvGrpSpPr/>
          <p:nvPr/>
        </p:nvGrpSpPr>
        <p:grpSpPr>
          <a:xfrm>
            <a:off x="3887196" y="2584653"/>
            <a:ext cx="763351" cy="685800"/>
            <a:chOff x="999619" y="978428"/>
            <a:chExt cx="763351" cy="685800"/>
          </a:xfrm>
        </p:grpSpPr>
        <p:sp>
          <p:nvSpPr>
            <p:cNvPr id="2" name="타원 1">
              <a:extLst>
                <a:ext uri="{FF2B5EF4-FFF2-40B4-BE49-F238E27FC236}">
                  <a16:creationId xmlns:a16="http://schemas.microsoft.com/office/drawing/2014/main" id="{1C04CCA0-D484-B102-4360-365F5385B798}"/>
                </a:ext>
              </a:extLst>
            </p:cNvPr>
            <p:cNvSpPr/>
            <p:nvPr/>
          </p:nvSpPr>
          <p:spPr>
            <a:xfrm>
              <a:off x="1024551" y="978428"/>
              <a:ext cx="685800" cy="6858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ko-KR" altLang="en-US">
                <a:latin typeface="+mj-lt"/>
              </a:endParaRPr>
            </a:p>
          </p:txBody>
        </p:sp>
        <p:sp>
          <p:nvSpPr>
            <p:cNvPr id="3" name="직사각형 2">
              <a:extLst>
                <a:ext uri="{FF2B5EF4-FFF2-40B4-BE49-F238E27FC236}">
                  <a16:creationId xmlns:a16="http://schemas.microsoft.com/office/drawing/2014/main" id="{06E43C74-F824-35A9-1B5E-E84E8EAC39D3}"/>
                </a:ext>
              </a:extLst>
            </p:cNvPr>
            <p:cNvSpPr/>
            <p:nvPr/>
          </p:nvSpPr>
          <p:spPr>
            <a:xfrm>
              <a:off x="999619" y="1184080"/>
              <a:ext cx="763351" cy="276999"/>
            </a:xfrm>
            <a:prstGeom prst="rect">
              <a:avLst/>
            </a:prstGeom>
          </p:spPr>
          <p:txBody>
            <a:bodyPr wrap="none">
              <a:spAutoFit/>
            </a:bodyPr>
            <a:lstStyle/>
            <a:p>
              <a:r>
                <a:rPr lang="en-US" altLang="ko-KR" sz="1200" b="1">
                  <a:latin typeface="+mj-lt"/>
                </a:rPr>
                <a:t>Handler</a:t>
              </a:r>
              <a:endParaRPr lang="ko-KR" altLang="en-US" sz="1200" b="1">
                <a:latin typeface="+mj-lt"/>
              </a:endParaRPr>
            </a:p>
          </p:txBody>
        </p:sp>
      </p:grpSp>
      <p:cxnSp>
        <p:nvCxnSpPr>
          <p:cNvPr id="20" name="직선 화살표 연결선 19">
            <a:extLst>
              <a:ext uri="{FF2B5EF4-FFF2-40B4-BE49-F238E27FC236}">
                <a16:creationId xmlns:a16="http://schemas.microsoft.com/office/drawing/2014/main" id="{3AE19AD0-D072-B79F-AF4A-0967795786E7}"/>
              </a:ext>
            </a:extLst>
          </p:cNvPr>
          <p:cNvCxnSpPr>
            <a:cxnSpLocks/>
            <a:stCxn id="2" idx="4"/>
          </p:cNvCxnSpPr>
          <p:nvPr/>
        </p:nvCxnSpPr>
        <p:spPr>
          <a:xfrm>
            <a:off x="4255028" y="3270453"/>
            <a:ext cx="0" cy="25969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35B61FF3-53FF-77D7-BC3F-C872DEAC59E1}"/>
              </a:ext>
            </a:extLst>
          </p:cNvPr>
          <p:cNvCxnSpPr>
            <a:cxnSpLocks/>
            <a:stCxn id="9" idx="4"/>
          </p:cNvCxnSpPr>
          <p:nvPr/>
        </p:nvCxnSpPr>
        <p:spPr>
          <a:xfrm>
            <a:off x="5232315" y="3270452"/>
            <a:ext cx="0" cy="25969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직선 화살표 연결선 25">
            <a:extLst>
              <a:ext uri="{FF2B5EF4-FFF2-40B4-BE49-F238E27FC236}">
                <a16:creationId xmlns:a16="http://schemas.microsoft.com/office/drawing/2014/main" id="{12B9EFFE-3301-E41F-C3F7-DAEB36441B13}"/>
              </a:ext>
            </a:extLst>
          </p:cNvPr>
          <p:cNvCxnSpPr>
            <a:cxnSpLocks/>
            <a:stCxn id="14" idx="4"/>
          </p:cNvCxnSpPr>
          <p:nvPr/>
        </p:nvCxnSpPr>
        <p:spPr>
          <a:xfrm>
            <a:off x="6208215" y="3267901"/>
            <a:ext cx="0" cy="26224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200C0852-8D75-4272-5137-3D2EC8B4FA3F}"/>
              </a:ext>
            </a:extLst>
          </p:cNvPr>
          <p:cNvCxnSpPr>
            <a:cxnSpLocks/>
            <a:stCxn id="22" idx="4"/>
          </p:cNvCxnSpPr>
          <p:nvPr/>
        </p:nvCxnSpPr>
        <p:spPr>
          <a:xfrm>
            <a:off x="7195590" y="3267901"/>
            <a:ext cx="0" cy="26224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직사각형 39">
            <a:extLst>
              <a:ext uri="{FF2B5EF4-FFF2-40B4-BE49-F238E27FC236}">
                <a16:creationId xmlns:a16="http://schemas.microsoft.com/office/drawing/2014/main" id="{907F733B-C127-2BC5-5FC5-DAE0C57F09AF}"/>
              </a:ext>
            </a:extLst>
          </p:cNvPr>
          <p:cNvSpPr/>
          <p:nvPr/>
        </p:nvSpPr>
        <p:spPr>
          <a:xfrm>
            <a:off x="3537281" y="3531271"/>
            <a:ext cx="4301291" cy="685800"/>
          </a:xfrm>
          <a:prstGeom prst="rect">
            <a:avLst/>
          </a:prstGeom>
          <a:solidFill>
            <a:schemeClr val="bg2"/>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ko-KR" sz="2000" b="1">
                <a:solidFill>
                  <a:schemeClr val="tx1"/>
                </a:solidFill>
                <a:latin typeface="+mn-ea"/>
              </a:rPr>
              <a:t>HandlerAdapter</a:t>
            </a:r>
            <a:endParaRPr lang="ko-KR" altLang="en-US" sz="2000">
              <a:solidFill>
                <a:schemeClr val="tx1"/>
              </a:solidFill>
            </a:endParaRPr>
          </a:p>
        </p:txBody>
      </p:sp>
      <p:sp>
        <p:nvSpPr>
          <p:cNvPr id="41" name="다이아몬드 40">
            <a:extLst>
              <a:ext uri="{FF2B5EF4-FFF2-40B4-BE49-F238E27FC236}">
                <a16:creationId xmlns:a16="http://schemas.microsoft.com/office/drawing/2014/main" id="{C9984F14-8B53-3193-C921-DF52B0BE3617}"/>
              </a:ext>
            </a:extLst>
          </p:cNvPr>
          <p:cNvSpPr/>
          <p:nvPr/>
        </p:nvSpPr>
        <p:spPr>
          <a:xfrm>
            <a:off x="5418363" y="4445670"/>
            <a:ext cx="539128" cy="539128"/>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cxnSp>
        <p:nvCxnSpPr>
          <p:cNvPr id="43" name="직선 화살표 연결선 42">
            <a:extLst>
              <a:ext uri="{FF2B5EF4-FFF2-40B4-BE49-F238E27FC236}">
                <a16:creationId xmlns:a16="http://schemas.microsoft.com/office/drawing/2014/main" id="{3D313CBF-07AE-5E23-AE56-D99471CA03B8}"/>
              </a:ext>
            </a:extLst>
          </p:cNvPr>
          <p:cNvCxnSpPr>
            <a:cxnSpLocks/>
            <a:stCxn id="40" idx="2"/>
            <a:endCxn id="41" idx="0"/>
          </p:cNvCxnSpPr>
          <p:nvPr/>
        </p:nvCxnSpPr>
        <p:spPr>
          <a:xfrm>
            <a:off x="5687927" y="4217071"/>
            <a:ext cx="0" cy="22859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367A7B6C-DCD8-1114-6AD1-C59300D573D4}"/>
              </a:ext>
            </a:extLst>
          </p:cNvPr>
          <p:cNvSpPr txBox="1"/>
          <p:nvPr/>
        </p:nvSpPr>
        <p:spPr>
          <a:xfrm>
            <a:off x="5932801" y="4591942"/>
            <a:ext cx="2266719" cy="261610"/>
          </a:xfrm>
          <a:prstGeom prst="rect">
            <a:avLst/>
          </a:prstGeom>
          <a:noFill/>
        </p:spPr>
        <p:txBody>
          <a:bodyPr wrap="square">
            <a:spAutoFit/>
          </a:bodyPr>
          <a:lstStyle/>
          <a:p>
            <a:r>
              <a:rPr lang="ko-KR" altLang="en-US" sz="1100"/>
              <a:t>현재 </a:t>
            </a:r>
            <a:r>
              <a:rPr lang="en-US" altLang="ko-KR" sz="1100">
                <a:latin typeface="+mn-ea"/>
              </a:rPr>
              <a:t>Handler </a:t>
            </a:r>
            <a:r>
              <a:rPr lang="ko-KR" altLang="en-US" sz="1100">
                <a:latin typeface="+mn-ea"/>
              </a:rPr>
              <a:t>타입</a:t>
            </a:r>
            <a:r>
              <a:rPr lang="ko-KR" altLang="en-US" sz="1100"/>
              <a:t>이 무엇인가</a:t>
            </a:r>
            <a:r>
              <a:rPr lang="en-US" altLang="ko-KR" sz="1100"/>
              <a:t>?</a:t>
            </a:r>
            <a:endParaRPr lang="ko-KR" altLang="en-US" sz="1100"/>
          </a:p>
        </p:txBody>
      </p:sp>
      <p:cxnSp>
        <p:nvCxnSpPr>
          <p:cNvPr id="47" name="연결선: 꺾임 46">
            <a:extLst>
              <a:ext uri="{FF2B5EF4-FFF2-40B4-BE49-F238E27FC236}">
                <a16:creationId xmlns:a16="http://schemas.microsoft.com/office/drawing/2014/main" id="{5401BD0A-BA88-23CF-E64F-B8A30F11617A}"/>
              </a:ext>
            </a:extLst>
          </p:cNvPr>
          <p:cNvCxnSpPr>
            <a:cxnSpLocks/>
            <a:stCxn id="41" idx="2"/>
            <a:endCxn id="67" idx="0"/>
          </p:cNvCxnSpPr>
          <p:nvPr/>
        </p:nvCxnSpPr>
        <p:spPr>
          <a:xfrm rot="5400000">
            <a:off x="3679261" y="3489764"/>
            <a:ext cx="513632" cy="3503700"/>
          </a:xfrm>
          <a:prstGeom prst="bentConnector3">
            <a:avLst>
              <a:gd name="adj1" fmla="val 28918"/>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연결선: 꺾임 48">
            <a:extLst>
              <a:ext uri="{FF2B5EF4-FFF2-40B4-BE49-F238E27FC236}">
                <a16:creationId xmlns:a16="http://schemas.microsoft.com/office/drawing/2014/main" id="{294CD5FF-A1BB-DDC6-3199-59EEC2FF1A8A}"/>
              </a:ext>
            </a:extLst>
          </p:cNvPr>
          <p:cNvCxnSpPr>
            <a:cxnSpLocks/>
            <a:stCxn id="41" idx="2"/>
            <a:endCxn id="72" idx="0"/>
          </p:cNvCxnSpPr>
          <p:nvPr/>
        </p:nvCxnSpPr>
        <p:spPr>
          <a:xfrm rot="5400000">
            <a:off x="5105903" y="4916406"/>
            <a:ext cx="513632" cy="650416"/>
          </a:xfrm>
          <a:prstGeom prst="bentConnector3">
            <a:avLst>
              <a:gd name="adj1" fmla="val 28918"/>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연결선: 꺾임 50">
            <a:extLst>
              <a:ext uri="{FF2B5EF4-FFF2-40B4-BE49-F238E27FC236}">
                <a16:creationId xmlns:a16="http://schemas.microsoft.com/office/drawing/2014/main" id="{46981826-6AC0-6CBB-26F9-28B038018EA8}"/>
              </a:ext>
            </a:extLst>
          </p:cNvPr>
          <p:cNvCxnSpPr>
            <a:cxnSpLocks/>
            <a:stCxn id="41" idx="2"/>
            <a:endCxn id="73" idx="0"/>
          </p:cNvCxnSpPr>
          <p:nvPr/>
        </p:nvCxnSpPr>
        <p:spPr>
          <a:xfrm rot="16200000" flipH="1">
            <a:off x="6439941" y="4232783"/>
            <a:ext cx="513632" cy="2017661"/>
          </a:xfrm>
          <a:prstGeom prst="bentConnector3">
            <a:avLst>
              <a:gd name="adj1" fmla="val 27747"/>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연결선: 꺾임 52">
            <a:extLst>
              <a:ext uri="{FF2B5EF4-FFF2-40B4-BE49-F238E27FC236}">
                <a16:creationId xmlns:a16="http://schemas.microsoft.com/office/drawing/2014/main" id="{C6C2753E-93AA-1852-D0FF-CD423638A9D6}"/>
              </a:ext>
            </a:extLst>
          </p:cNvPr>
          <p:cNvCxnSpPr>
            <a:cxnSpLocks/>
            <a:stCxn id="41" idx="2"/>
            <a:endCxn id="75" idx="0"/>
          </p:cNvCxnSpPr>
          <p:nvPr/>
        </p:nvCxnSpPr>
        <p:spPr>
          <a:xfrm rot="16200000" flipH="1">
            <a:off x="7673176" y="2999548"/>
            <a:ext cx="513631" cy="4484129"/>
          </a:xfrm>
          <a:prstGeom prst="bentConnector3">
            <a:avLst>
              <a:gd name="adj1" fmla="val 28918"/>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2" name="직사각형 61">
            <a:extLst>
              <a:ext uri="{FF2B5EF4-FFF2-40B4-BE49-F238E27FC236}">
                <a16:creationId xmlns:a16="http://schemas.microsoft.com/office/drawing/2014/main" id="{A20E1ABF-6216-368A-8AFD-44EB98C659C4}"/>
              </a:ext>
            </a:extLst>
          </p:cNvPr>
          <p:cNvSpPr/>
          <p:nvPr/>
        </p:nvSpPr>
        <p:spPr>
          <a:xfrm>
            <a:off x="423096" y="582907"/>
            <a:ext cx="11602467"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mn-ea"/>
              </a:rPr>
              <a:t>HandlerAdapter </a:t>
            </a:r>
            <a:r>
              <a:rPr lang="ko-KR" altLang="en-US" sz="1200">
                <a:latin typeface="+mn-ea"/>
              </a:rPr>
              <a:t>는 </a:t>
            </a:r>
            <a:r>
              <a:rPr lang="en-US" altLang="ko-KR" sz="1200">
                <a:latin typeface="+mn-ea"/>
              </a:rPr>
              <a:t>HandlerMapping </a:t>
            </a:r>
            <a:r>
              <a:rPr lang="ko-KR" altLang="en-US" sz="1200">
                <a:latin typeface="+mn-ea"/>
              </a:rPr>
              <a:t>이 어떤 타입의 핸들러를 결정하더라도 타입과 상관없이 공통된 방식으로 핸들러를 호출할 수 있어야 한다 </a:t>
            </a:r>
            <a:endParaRPr lang="en-US" altLang="ko-KR" sz="1200">
              <a:latin typeface="+mn-ea"/>
            </a:endParaRPr>
          </a:p>
          <a:p>
            <a:pPr marL="171450" indent="-171450">
              <a:lnSpc>
                <a:spcPct val="150000"/>
              </a:lnSpc>
              <a:buFont typeface="Arial" panose="020B0604020202020204" pitchFamily="34" charset="0"/>
              <a:buChar char="•"/>
            </a:pPr>
            <a:r>
              <a:rPr lang="en-US" altLang="ko-KR" sz="1200">
                <a:latin typeface="+mn-ea"/>
              </a:rPr>
              <a:t>HandlerAdapter</a:t>
            </a:r>
            <a:r>
              <a:rPr lang="ko-KR" altLang="en-US" sz="1200">
                <a:latin typeface="+mn-ea"/>
              </a:rPr>
              <a:t> 는 </a:t>
            </a:r>
            <a:r>
              <a:rPr lang="en-US" altLang="ko-KR" sz="1200">
                <a:latin typeface="+mn-ea"/>
              </a:rPr>
              <a:t>HandlerMapping </a:t>
            </a:r>
            <a:r>
              <a:rPr lang="ko-KR" altLang="en-US" sz="1200">
                <a:latin typeface="+mn-ea"/>
              </a:rPr>
              <a:t>으로 부터 전달받은 핸들러의 타입 정보를 분석해서 해당 핸들러를 지원하는지 여부를 판단하고 </a:t>
            </a:r>
            <a:r>
              <a:rPr lang="en-US" altLang="ko-KR" sz="1200">
                <a:latin typeface="+mn-ea"/>
              </a:rPr>
              <a:t>true </a:t>
            </a:r>
            <a:r>
              <a:rPr lang="ko-KR" altLang="en-US" sz="1200">
                <a:latin typeface="+mn-ea"/>
              </a:rPr>
              <a:t>이면 핸들러를 호출한다 </a:t>
            </a:r>
          </a:p>
        </p:txBody>
      </p:sp>
      <p:sp>
        <p:nvSpPr>
          <p:cNvPr id="67" name="모서리가 둥근 직사각형 38">
            <a:extLst>
              <a:ext uri="{FF2B5EF4-FFF2-40B4-BE49-F238E27FC236}">
                <a16:creationId xmlns:a16="http://schemas.microsoft.com/office/drawing/2014/main" id="{A5853267-B350-D27B-C2A9-4D244DA91E13}"/>
              </a:ext>
            </a:extLst>
          </p:cNvPr>
          <p:cNvSpPr/>
          <p:nvPr/>
        </p:nvSpPr>
        <p:spPr>
          <a:xfrm>
            <a:off x="727912" y="5498430"/>
            <a:ext cx="2912630" cy="505321"/>
          </a:xfrm>
          <a:prstGeom prst="roundRect">
            <a:avLst>
              <a:gd name="adj" fmla="val 10094"/>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effectLst/>
              </a:rPr>
              <a:t>RequestMappingHandlerAdapter</a:t>
            </a:r>
          </a:p>
        </p:txBody>
      </p:sp>
      <p:sp>
        <p:nvSpPr>
          <p:cNvPr id="72" name="모서리가 둥근 직사각형 38">
            <a:extLst>
              <a:ext uri="{FF2B5EF4-FFF2-40B4-BE49-F238E27FC236}">
                <a16:creationId xmlns:a16="http://schemas.microsoft.com/office/drawing/2014/main" id="{FDB35319-9AD4-AE53-05F9-A7AA54492FF7}"/>
              </a:ext>
            </a:extLst>
          </p:cNvPr>
          <p:cNvSpPr/>
          <p:nvPr/>
        </p:nvSpPr>
        <p:spPr>
          <a:xfrm>
            <a:off x="3740395" y="5498430"/>
            <a:ext cx="2594231" cy="505321"/>
          </a:xfrm>
          <a:prstGeom prst="roundRect">
            <a:avLst>
              <a:gd name="adj" fmla="val 10094"/>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SimpleServletHandlerAdapter</a:t>
            </a:r>
          </a:p>
        </p:txBody>
      </p:sp>
      <p:sp>
        <p:nvSpPr>
          <p:cNvPr id="73" name="모서리가 둥근 직사각형 38">
            <a:extLst>
              <a:ext uri="{FF2B5EF4-FFF2-40B4-BE49-F238E27FC236}">
                <a16:creationId xmlns:a16="http://schemas.microsoft.com/office/drawing/2014/main" id="{C4736CD5-885F-0CF4-8FA5-D3A6A57D184D}"/>
              </a:ext>
            </a:extLst>
          </p:cNvPr>
          <p:cNvSpPr/>
          <p:nvPr/>
        </p:nvSpPr>
        <p:spPr>
          <a:xfrm>
            <a:off x="6434479" y="5498430"/>
            <a:ext cx="2542217" cy="505321"/>
          </a:xfrm>
          <a:prstGeom prst="roundRect">
            <a:avLst>
              <a:gd name="adj" fmla="val 10094"/>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HttpRequestHandlerAdapter</a:t>
            </a:r>
          </a:p>
        </p:txBody>
      </p:sp>
      <p:sp>
        <p:nvSpPr>
          <p:cNvPr id="75" name="모서리가 둥근 직사각형 38">
            <a:extLst>
              <a:ext uri="{FF2B5EF4-FFF2-40B4-BE49-F238E27FC236}">
                <a16:creationId xmlns:a16="http://schemas.microsoft.com/office/drawing/2014/main" id="{D0C20A5D-C798-E3C9-6072-CC4CA6322684}"/>
              </a:ext>
            </a:extLst>
          </p:cNvPr>
          <p:cNvSpPr/>
          <p:nvPr/>
        </p:nvSpPr>
        <p:spPr>
          <a:xfrm>
            <a:off x="9076549" y="5498429"/>
            <a:ext cx="2191013" cy="505321"/>
          </a:xfrm>
          <a:prstGeom prst="roundRect">
            <a:avLst>
              <a:gd name="adj" fmla="val 10094"/>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HandlerFunctionAdapter</a:t>
            </a:r>
          </a:p>
        </p:txBody>
      </p:sp>
      <p:grpSp>
        <p:nvGrpSpPr>
          <p:cNvPr id="4" name="그룹 3">
            <a:extLst>
              <a:ext uri="{FF2B5EF4-FFF2-40B4-BE49-F238E27FC236}">
                <a16:creationId xmlns:a16="http://schemas.microsoft.com/office/drawing/2014/main" id="{38D85895-998E-2DA0-81D2-C427C162A86E}"/>
              </a:ext>
            </a:extLst>
          </p:cNvPr>
          <p:cNvGrpSpPr/>
          <p:nvPr/>
        </p:nvGrpSpPr>
        <p:grpSpPr>
          <a:xfrm>
            <a:off x="4864483" y="2584652"/>
            <a:ext cx="763351" cy="685800"/>
            <a:chOff x="999619" y="978428"/>
            <a:chExt cx="763351" cy="685800"/>
          </a:xfrm>
        </p:grpSpPr>
        <p:sp>
          <p:nvSpPr>
            <p:cNvPr id="9" name="타원 8">
              <a:extLst>
                <a:ext uri="{FF2B5EF4-FFF2-40B4-BE49-F238E27FC236}">
                  <a16:creationId xmlns:a16="http://schemas.microsoft.com/office/drawing/2014/main" id="{9F284609-DFB0-6D87-EB6A-F84249126066}"/>
                </a:ext>
              </a:extLst>
            </p:cNvPr>
            <p:cNvSpPr/>
            <p:nvPr/>
          </p:nvSpPr>
          <p:spPr>
            <a:xfrm>
              <a:off x="1024551" y="978428"/>
              <a:ext cx="685800" cy="6858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ko-KR" altLang="en-US">
                <a:latin typeface="+mj-lt"/>
              </a:endParaRPr>
            </a:p>
          </p:txBody>
        </p:sp>
        <p:sp>
          <p:nvSpPr>
            <p:cNvPr id="10" name="직사각형 9">
              <a:extLst>
                <a:ext uri="{FF2B5EF4-FFF2-40B4-BE49-F238E27FC236}">
                  <a16:creationId xmlns:a16="http://schemas.microsoft.com/office/drawing/2014/main" id="{5CEABACA-AA56-C037-C1EC-2E5619FF57E3}"/>
                </a:ext>
              </a:extLst>
            </p:cNvPr>
            <p:cNvSpPr/>
            <p:nvPr/>
          </p:nvSpPr>
          <p:spPr>
            <a:xfrm>
              <a:off x="999619" y="1184080"/>
              <a:ext cx="763351" cy="276999"/>
            </a:xfrm>
            <a:prstGeom prst="rect">
              <a:avLst/>
            </a:prstGeom>
          </p:spPr>
          <p:txBody>
            <a:bodyPr wrap="none">
              <a:spAutoFit/>
            </a:bodyPr>
            <a:lstStyle/>
            <a:p>
              <a:r>
                <a:rPr lang="en-US" altLang="ko-KR" sz="1200" b="1">
                  <a:latin typeface="+mj-lt"/>
                </a:rPr>
                <a:t>Handler</a:t>
              </a:r>
              <a:endParaRPr lang="ko-KR" altLang="en-US" sz="1200" b="1">
                <a:latin typeface="+mj-lt"/>
              </a:endParaRPr>
            </a:p>
          </p:txBody>
        </p:sp>
      </p:grpSp>
      <p:grpSp>
        <p:nvGrpSpPr>
          <p:cNvPr id="13" name="그룹 12">
            <a:extLst>
              <a:ext uri="{FF2B5EF4-FFF2-40B4-BE49-F238E27FC236}">
                <a16:creationId xmlns:a16="http://schemas.microsoft.com/office/drawing/2014/main" id="{8107E264-BC3E-2719-8473-7805253444E9}"/>
              </a:ext>
            </a:extLst>
          </p:cNvPr>
          <p:cNvGrpSpPr/>
          <p:nvPr/>
        </p:nvGrpSpPr>
        <p:grpSpPr>
          <a:xfrm>
            <a:off x="5840383" y="2582101"/>
            <a:ext cx="763351" cy="685800"/>
            <a:chOff x="999619" y="978428"/>
            <a:chExt cx="763351" cy="685800"/>
          </a:xfrm>
        </p:grpSpPr>
        <p:sp>
          <p:nvSpPr>
            <p:cNvPr id="14" name="타원 13">
              <a:extLst>
                <a:ext uri="{FF2B5EF4-FFF2-40B4-BE49-F238E27FC236}">
                  <a16:creationId xmlns:a16="http://schemas.microsoft.com/office/drawing/2014/main" id="{3BAD3C1B-EE48-01D2-C908-A85B57AE3016}"/>
                </a:ext>
              </a:extLst>
            </p:cNvPr>
            <p:cNvSpPr/>
            <p:nvPr/>
          </p:nvSpPr>
          <p:spPr>
            <a:xfrm>
              <a:off x="1024551" y="978428"/>
              <a:ext cx="685800" cy="6858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ko-KR" altLang="en-US">
                <a:latin typeface="+mj-lt"/>
              </a:endParaRPr>
            </a:p>
          </p:txBody>
        </p:sp>
        <p:sp>
          <p:nvSpPr>
            <p:cNvPr id="19" name="직사각형 18">
              <a:extLst>
                <a:ext uri="{FF2B5EF4-FFF2-40B4-BE49-F238E27FC236}">
                  <a16:creationId xmlns:a16="http://schemas.microsoft.com/office/drawing/2014/main" id="{1E5FDD99-CF18-6391-D9C0-DCA319E42050}"/>
                </a:ext>
              </a:extLst>
            </p:cNvPr>
            <p:cNvSpPr/>
            <p:nvPr/>
          </p:nvSpPr>
          <p:spPr>
            <a:xfrm>
              <a:off x="999619" y="1184080"/>
              <a:ext cx="763351" cy="276999"/>
            </a:xfrm>
            <a:prstGeom prst="rect">
              <a:avLst/>
            </a:prstGeom>
          </p:spPr>
          <p:txBody>
            <a:bodyPr wrap="none">
              <a:spAutoFit/>
            </a:bodyPr>
            <a:lstStyle/>
            <a:p>
              <a:r>
                <a:rPr lang="en-US" altLang="ko-KR" sz="1200" b="1">
                  <a:latin typeface="+mj-lt"/>
                </a:rPr>
                <a:t>Handler</a:t>
              </a:r>
              <a:endParaRPr lang="ko-KR" altLang="en-US" sz="1200" b="1">
                <a:latin typeface="+mj-lt"/>
              </a:endParaRPr>
            </a:p>
          </p:txBody>
        </p:sp>
      </p:grpSp>
      <p:grpSp>
        <p:nvGrpSpPr>
          <p:cNvPr id="21" name="그룹 20">
            <a:extLst>
              <a:ext uri="{FF2B5EF4-FFF2-40B4-BE49-F238E27FC236}">
                <a16:creationId xmlns:a16="http://schemas.microsoft.com/office/drawing/2014/main" id="{5297F9B4-E521-1011-7E88-5E1895DF317F}"/>
              </a:ext>
            </a:extLst>
          </p:cNvPr>
          <p:cNvGrpSpPr/>
          <p:nvPr/>
        </p:nvGrpSpPr>
        <p:grpSpPr>
          <a:xfrm>
            <a:off x="6827758" y="2582101"/>
            <a:ext cx="763351" cy="685800"/>
            <a:chOff x="999619" y="978428"/>
            <a:chExt cx="763351" cy="685800"/>
          </a:xfrm>
        </p:grpSpPr>
        <p:sp>
          <p:nvSpPr>
            <p:cNvPr id="22" name="타원 21">
              <a:extLst>
                <a:ext uri="{FF2B5EF4-FFF2-40B4-BE49-F238E27FC236}">
                  <a16:creationId xmlns:a16="http://schemas.microsoft.com/office/drawing/2014/main" id="{70AFF92C-206D-FDDF-BF3A-17BDB9F6B00C}"/>
                </a:ext>
              </a:extLst>
            </p:cNvPr>
            <p:cNvSpPr/>
            <p:nvPr/>
          </p:nvSpPr>
          <p:spPr>
            <a:xfrm>
              <a:off x="1024551" y="978428"/>
              <a:ext cx="685800" cy="6858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ko-KR" altLang="en-US">
                <a:latin typeface="+mj-lt"/>
              </a:endParaRPr>
            </a:p>
          </p:txBody>
        </p:sp>
        <p:sp>
          <p:nvSpPr>
            <p:cNvPr id="24" name="직사각형 23">
              <a:extLst>
                <a:ext uri="{FF2B5EF4-FFF2-40B4-BE49-F238E27FC236}">
                  <a16:creationId xmlns:a16="http://schemas.microsoft.com/office/drawing/2014/main" id="{4F9E87B4-30E9-A361-9DD8-B4604A688B35}"/>
                </a:ext>
              </a:extLst>
            </p:cNvPr>
            <p:cNvSpPr/>
            <p:nvPr/>
          </p:nvSpPr>
          <p:spPr>
            <a:xfrm>
              <a:off x="999619" y="1184080"/>
              <a:ext cx="763351" cy="276999"/>
            </a:xfrm>
            <a:prstGeom prst="rect">
              <a:avLst/>
            </a:prstGeom>
          </p:spPr>
          <p:txBody>
            <a:bodyPr wrap="none">
              <a:spAutoFit/>
            </a:bodyPr>
            <a:lstStyle/>
            <a:p>
              <a:r>
                <a:rPr lang="en-US" altLang="ko-KR" sz="1200" b="1">
                  <a:latin typeface="+mj-lt"/>
                </a:rPr>
                <a:t>Handler</a:t>
              </a:r>
              <a:endParaRPr lang="ko-KR" altLang="en-US" sz="1200" b="1">
                <a:latin typeface="+mj-lt"/>
              </a:endParaRPr>
            </a:p>
          </p:txBody>
        </p:sp>
      </p:grpSp>
      <p:sp>
        <p:nvSpPr>
          <p:cNvPr id="27" name="TextBox 26">
            <a:extLst>
              <a:ext uri="{FF2B5EF4-FFF2-40B4-BE49-F238E27FC236}">
                <a16:creationId xmlns:a16="http://schemas.microsoft.com/office/drawing/2014/main" id="{B58330E0-F5A9-3909-60E2-AA9E68D1B624}"/>
              </a:ext>
            </a:extLst>
          </p:cNvPr>
          <p:cNvSpPr txBox="1"/>
          <p:nvPr/>
        </p:nvSpPr>
        <p:spPr>
          <a:xfrm>
            <a:off x="2094537" y="5196256"/>
            <a:ext cx="1235694" cy="261610"/>
          </a:xfrm>
          <a:prstGeom prst="rect">
            <a:avLst/>
          </a:prstGeom>
          <a:noFill/>
        </p:spPr>
        <p:txBody>
          <a:bodyPr wrap="square">
            <a:spAutoFit/>
          </a:bodyPr>
          <a:lstStyle/>
          <a:p>
            <a:pPr algn="r"/>
            <a:r>
              <a:rPr lang="en-US" altLang="ko-KR" sz="1100" i="1">
                <a:solidFill>
                  <a:schemeClr val="accent1">
                    <a:lumMod val="75000"/>
                  </a:schemeClr>
                </a:solidFill>
              </a:rPr>
              <a:t>HandlerMethod</a:t>
            </a:r>
            <a:endParaRPr lang="ko-KR" altLang="en-US" sz="1100" i="1">
              <a:solidFill>
                <a:schemeClr val="accent1">
                  <a:lumMod val="75000"/>
                </a:schemeClr>
              </a:solidFill>
            </a:endParaRPr>
          </a:p>
        </p:txBody>
      </p:sp>
      <p:sp>
        <p:nvSpPr>
          <p:cNvPr id="28" name="TextBox 27">
            <a:extLst>
              <a:ext uri="{FF2B5EF4-FFF2-40B4-BE49-F238E27FC236}">
                <a16:creationId xmlns:a16="http://schemas.microsoft.com/office/drawing/2014/main" id="{D28EAF86-E6F6-C7C9-AAD8-BC71159A05F5}"/>
              </a:ext>
            </a:extLst>
          </p:cNvPr>
          <p:cNvSpPr txBox="1"/>
          <p:nvPr/>
        </p:nvSpPr>
        <p:spPr>
          <a:xfrm>
            <a:off x="4290732" y="5174594"/>
            <a:ext cx="763352" cy="261610"/>
          </a:xfrm>
          <a:prstGeom prst="rect">
            <a:avLst/>
          </a:prstGeom>
          <a:noFill/>
        </p:spPr>
        <p:txBody>
          <a:bodyPr wrap="square">
            <a:spAutoFit/>
          </a:bodyPr>
          <a:lstStyle/>
          <a:p>
            <a:pPr algn="r"/>
            <a:r>
              <a:rPr lang="en-US" altLang="ko-KR" sz="1100" i="1">
                <a:solidFill>
                  <a:schemeClr val="accent1">
                    <a:lumMod val="75000"/>
                  </a:schemeClr>
                </a:solidFill>
              </a:rPr>
              <a:t>Servlet</a:t>
            </a:r>
            <a:endParaRPr lang="ko-KR" altLang="en-US" sz="1100" i="1">
              <a:solidFill>
                <a:schemeClr val="accent1">
                  <a:lumMod val="75000"/>
                </a:schemeClr>
              </a:solidFill>
            </a:endParaRPr>
          </a:p>
        </p:txBody>
      </p:sp>
      <p:sp>
        <p:nvSpPr>
          <p:cNvPr id="30" name="TextBox 29">
            <a:extLst>
              <a:ext uri="{FF2B5EF4-FFF2-40B4-BE49-F238E27FC236}">
                <a16:creationId xmlns:a16="http://schemas.microsoft.com/office/drawing/2014/main" id="{F5D62E18-B819-CC2E-B3B7-7433FA422666}"/>
              </a:ext>
            </a:extLst>
          </p:cNvPr>
          <p:cNvSpPr txBox="1"/>
          <p:nvPr/>
        </p:nvSpPr>
        <p:spPr>
          <a:xfrm>
            <a:off x="6200152" y="5174594"/>
            <a:ext cx="1508980" cy="261610"/>
          </a:xfrm>
          <a:prstGeom prst="rect">
            <a:avLst/>
          </a:prstGeom>
          <a:noFill/>
        </p:spPr>
        <p:txBody>
          <a:bodyPr wrap="square">
            <a:spAutoFit/>
          </a:bodyPr>
          <a:lstStyle/>
          <a:p>
            <a:pPr algn="r"/>
            <a:r>
              <a:rPr lang="en-US" altLang="ko-KR" sz="1100" i="1">
                <a:solidFill>
                  <a:schemeClr val="accent1">
                    <a:lumMod val="75000"/>
                  </a:schemeClr>
                </a:solidFill>
              </a:rPr>
              <a:t>HttpRequestHandler</a:t>
            </a:r>
            <a:endParaRPr lang="ko-KR" altLang="en-US" sz="1100" i="1">
              <a:solidFill>
                <a:schemeClr val="accent1">
                  <a:lumMod val="75000"/>
                </a:schemeClr>
              </a:solidFill>
            </a:endParaRPr>
          </a:p>
        </p:txBody>
      </p:sp>
      <p:sp>
        <p:nvSpPr>
          <p:cNvPr id="31" name="TextBox 30">
            <a:extLst>
              <a:ext uri="{FF2B5EF4-FFF2-40B4-BE49-F238E27FC236}">
                <a16:creationId xmlns:a16="http://schemas.microsoft.com/office/drawing/2014/main" id="{393760D3-951F-856B-54C8-E2212B1A1C5C}"/>
              </a:ext>
            </a:extLst>
          </p:cNvPr>
          <p:cNvSpPr txBox="1"/>
          <p:nvPr/>
        </p:nvSpPr>
        <p:spPr>
          <a:xfrm>
            <a:off x="8822987" y="5196256"/>
            <a:ext cx="1356366" cy="261610"/>
          </a:xfrm>
          <a:prstGeom prst="rect">
            <a:avLst/>
          </a:prstGeom>
          <a:noFill/>
        </p:spPr>
        <p:txBody>
          <a:bodyPr wrap="square">
            <a:spAutoFit/>
          </a:bodyPr>
          <a:lstStyle/>
          <a:p>
            <a:pPr algn="r"/>
            <a:r>
              <a:rPr lang="en-US" altLang="ko-KR" sz="1100" i="1">
                <a:solidFill>
                  <a:schemeClr val="accent1">
                    <a:lumMod val="75000"/>
                  </a:schemeClr>
                </a:solidFill>
              </a:rPr>
              <a:t>HandlerFunction</a:t>
            </a:r>
            <a:endParaRPr lang="ko-KR" altLang="en-US" sz="1100" i="1">
              <a:solidFill>
                <a:schemeClr val="accent1">
                  <a:lumMod val="75000"/>
                </a:schemeClr>
              </a:solidFill>
            </a:endParaRPr>
          </a:p>
        </p:txBody>
      </p:sp>
      <p:sp>
        <p:nvSpPr>
          <p:cNvPr id="56" name="직사각형 55">
            <a:extLst>
              <a:ext uri="{FF2B5EF4-FFF2-40B4-BE49-F238E27FC236}">
                <a16:creationId xmlns:a16="http://schemas.microsoft.com/office/drawing/2014/main" id="{D51312BA-4D8D-61E5-C141-0D68D3B60B52}"/>
              </a:ext>
            </a:extLst>
          </p:cNvPr>
          <p:cNvSpPr/>
          <p:nvPr/>
        </p:nvSpPr>
        <p:spPr>
          <a:xfrm>
            <a:off x="3540593" y="1477130"/>
            <a:ext cx="4301291" cy="685800"/>
          </a:xfrm>
          <a:prstGeom prst="rect">
            <a:avLst/>
          </a:prstGeom>
          <a:solidFill>
            <a:schemeClr val="bg2"/>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ko-KR" sz="2000" b="1">
                <a:solidFill>
                  <a:schemeClr val="tx1"/>
                </a:solidFill>
                <a:latin typeface="+mn-ea"/>
              </a:rPr>
              <a:t>HandlerMapping</a:t>
            </a:r>
            <a:endParaRPr lang="ko-KR" altLang="en-US" sz="2000">
              <a:solidFill>
                <a:schemeClr val="tx1"/>
              </a:solidFill>
            </a:endParaRPr>
          </a:p>
        </p:txBody>
      </p:sp>
      <p:cxnSp>
        <p:nvCxnSpPr>
          <p:cNvPr id="63" name="직선 화살표 연결선 62">
            <a:extLst>
              <a:ext uri="{FF2B5EF4-FFF2-40B4-BE49-F238E27FC236}">
                <a16:creationId xmlns:a16="http://schemas.microsoft.com/office/drawing/2014/main" id="{D0C7F8D3-9D9A-22E4-377B-43692B10BE3D}"/>
              </a:ext>
            </a:extLst>
          </p:cNvPr>
          <p:cNvCxnSpPr>
            <a:stCxn id="56" idx="2"/>
            <a:endCxn id="2" idx="0"/>
          </p:cNvCxnSpPr>
          <p:nvPr/>
        </p:nvCxnSpPr>
        <p:spPr>
          <a:xfrm flipH="1">
            <a:off x="4255028" y="2162930"/>
            <a:ext cx="1436211" cy="42172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1A8FD8B1-DE2E-D17E-4C73-63EB9E73BA7F}"/>
              </a:ext>
            </a:extLst>
          </p:cNvPr>
          <p:cNvCxnSpPr>
            <a:stCxn id="56" idx="2"/>
            <a:endCxn id="9" idx="0"/>
          </p:cNvCxnSpPr>
          <p:nvPr/>
        </p:nvCxnSpPr>
        <p:spPr>
          <a:xfrm flipH="1">
            <a:off x="5232315" y="2162930"/>
            <a:ext cx="458924" cy="42172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6" name="직선 화살표 연결선 75">
            <a:extLst>
              <a:ext uri="{FF2B5EF4-FFF2-40B4-BE49-F238E27FC236}">
                <a16:creationId xmlns:a16="http://schemas.microsoft.com/office/drawing/2014/main" id="{67AC7C33-22AC-653B-F6F6-3DE83BAA36DE}"/>
              </a:ext>
            </a:extLst>
          </p:cNvPr>
          <p:cNvCxnSpPr>
            <a:stCxn id="56" idx="2"/>
            <a:endCxn id="14" idx="0"/>
          </p:cNvCxnSpPr>
          <p:nvPr/>
        </p:nvCxnSpPr>
        <p:spPr>
          <a:xfrm>
            <a:off x="5691239" y="2162930"/>
            <a:ext cx="516976" cy="41917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8" name="직선 화살표 연결선 77">
            <a:extLst>
              <a:ext uri="{FF2B5EF4-FFF2-40B4-BE49-F238E27FC236}">
                <a16:creationId xmlns:a16="http://schemas.microsoft.com/office/drawing/2014/main" id="{5415B689-D21B-3F18-161D-6CAB006CAC7C}"/>
              </a:ext>
            </a:extLst>
          </p:cNvPr>
          <p:cNvCxnSpPr>
            <a:stCxn id="56" idx="2"/>
            <a:endCxn id="22" idx="0"/>
          </p:cNvCxnSpPr>
          <p:nvPr/>
        </p:nvCxnSpPr>
        <p:spPr>
          <a:xfrm>
            <a:off x="5691239" y="2162930"/>
            <a:ext cx="1504351" cy="41917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5" name="TextBox 84">
            <a:extLst>
              <a:ext uri="{FF2B5EF4-FFF2-40B4-BE49-F238E27FC236}">
                <a16:creationId xmlns:a16="http://schemas.microsoft.com/office/drawing/2014/main" id="{BDACBCDB-A106-9CA0-5CE6-C49BEAB51387}"/>
              </a:ext>
            </a:extLst>
          </p:cNvPr>
          <p:cNvSpPr txBox="1"/>
          <p:nvPr/>
        </p:nvSpPr>
        <p:spPr>
          <a:xfrm>
            <a:off x="7872610" y="3602882"/>
            <a:ext cx="4152953" cy="610616"/>
          </a:xfrm>
          <a:prstGeom prst="rect">
            <a:avLst/>
          </a:prstGeom>
          <a:ln>
            <a:noFill/>
            <a:prstDash val="sysDash"/>
          </a:ln>
        </p:spPr>
        <p:style>
          <a:lnRef idx="2">
            <a:schemeClr val="dk1"/>
          </a:lnRef>
          <a:fillRef idx="1">
            <a:schemeClr val="lt1"/>
          </a:fillRef>
          <a:effectRef idx="0">
            <a:schemeClr val="dk1"/>
          </a:effectRef>
          <a:fontRef idx="minor">
            <a:schemeClr val="dk1"/>
          </a:fontRef>
        </p:style>
        <p:txBody>
          <a:bodyPr wrap="square">
            <a:spAutoFit/>
          </a:bodyPr>
          <a:lstStyle/>
          <a:p>
            <a:pPr>
              <a:lnSpc>
                <a:spcPct val="150000"/>
              </a:lnSpc>
            </a:pPr>
            <a:r>
              <a:rPr lang="ko-KR" altLang="en-US" sz="1200" i="1">
                <a:solidFill>
                  <a:srgbClr val="FF0000"/>
                </a:solidFill>
              </a:rPr>
              <a:t>최종 핸들러의 실행은 </a:t>
            </a:r>
            <a:r>
              <a:rPr lang="en-US" altLang="ko-KR" sz="1200" i="1">
                <a:solidFill>
                  <a:srgbClr val="FF0000"/>
                </a:solidFill>
              </a:rPr>
              <a:t>HandlerMapping </a:t>
            </a:r>
            <a:r>
              <a:rPr lang="ko-KR" altLang="en-US" sz="1200" i="1">
                <a:solidFill>
                  <a:srgbClr val="FF0000"/>
                </a:solidFill>
              </a:rPr>
              <a:t>과 </a:t>
            </a:r>
            <a:r>
              <a:rPr lang="en-US" altLang="ko-KR" sz="1200" i="1">
                <a:solidFill>
                  <a:srgbClr val="FF0000"/>
                </a:solidFill>
              </a:rPr>
              <a:t>HandlerAdpater </a:t>
            </a:r>
            <a:r>
              <a:rPr lang="ko-KR" altLang="en-US" sz="1200" i="1">
                <a:solidFill>
                  <a:srgbClr val="FF0000"/>
                </a:solidFill>
              </a:rPr>
              <a:t>의 조합이 만들어 내는 결과물이다</a:t>
            </a:r>
          </a:p>
        </p:txBody>
      </p:sp>
      <p:sp>
        <p:nvSpPr>
          <p:cNvPr id="94" name="TextBox 93">
            <a:extLst>
              <a:ext uri="{FF2B5EF4-FFF2-40B4-BE49-F238E27FC236}">
                <a16:creationId xmlns:a16="http://schemas.microsoft.com/office/drawing/2014/main" id="{1BED219B-7E0C-9DE4-E5FE-A1BA746F3743}"/>
              </a:ext>
            </a:extLst>
          </p:cNvPr>
          <p:cNvSpPr txBox="1"/>
          <p:nvPr/>
        </p:nvSpPr>
        <p:spPr>
          <a:xfrm>
            <a:off x="1590286" y="6282436"/>
            <a:ext cx="1187881" cy="307777"/>
          </a:xfrm>
          <a:prstGeom prst="rect">
            <a:avLst/>
          </a:prstGeom>
          <a:noFill/>
        </p:spPr>
        <p:txBody>
          <a:bodyPr wrap="square">
            <a:spAutoFit/>
          </a:bodyPr>
          <a:lstStyle/>
          <a:p>
            <a:r>
              <a:rPr lang="en-US" altLang="ko-KR" sz="1400"/>
              <a:t>@Controller</a:t>
            </a:r>
            <a:endParaRPr lang="ko-KR" altLang="en-US" sz="1400"/>
          </a:p>
        </p:txBody>
      </p:sp>
      <p:sp>
        <p:nvSpPr>
          <p:cNvPr id="95" name="TextBox 94">
            <a:extLst>
              <a:ext uri="{FF2B5EF4-FFF2-40B4-BE49-F238E27FC236}">
                <a16:creationId xmlns:a16="http://schemas.microsoft.com/office/drawing/2014/main" id="{DC488FD3-12B0-1CA6-D2DB-89CF416CD7B2}"/>
              </a:ext>
            </a:extLst>
          </p:cNvPr>
          <p:cNvSpPr txBox="1"/>
          <p:nvPr/>
        </p:nvSpPr>
        <p:spPr>
          <a:xfrm>
            <a:off x="4442507" y="6282436"/>
            <a:ext cx="1187881" cy="307777"/>
          </a:xfrm>
          <a:prstGeom prst="rect">
            <a:avLst/>
          </a:prstGeom>
          <a:noFill/>
        </p:spPr>
        <p:txBody>
          <a:bodyPr wrap="square">
            <a:spAutoFit/>
          </a:bodyPr>
          <a:lstStyle/>
          <a:p>
            <a:pPr algn="ctr"/>
            <a:r>
              <a:rPr lang="en-US" altLang="ko-KR" sz="1400"/>
              <a:t>Servlet</a:t>
            </a:r>
            <a:endParaRPr lang="ko-KR" altLang="en-US" sz="1400"/>
          </a:p>
        </p:txBody>
      </p:sp>
      <p:sp>
        <p:nvSpPr>
          <p:cNvPr id="96" name="TextBox 95">
            <a:extLst>
              <a:ext uri="{FF2B5EF4-FFF2-40B4-BE49-F238E27FC236}">
                <a16:creationId xmlns:a16="http://schemas.microsoft.com/office/drawing/2014/main" id="{98FF044A-938B-5313-F1C5-D2497D9D95D2}"/>
              </a:ext>
            </a:extLst>
          </p:cNvPr>
          <p:cNvSpPr txBox="1"/>
          <p:nvPr/>
        </p:nvSpPr>
        <p:spPr>
          <a:xfrm>
            <a:off x="6723135" y="6275093"/>
            <a:ext cx="1964903" cy="307777"/>
          </a:xfrm>
          <a:prstGeom prst="rect">
            <a:avLst/>
          </a:prstGeom>
          <a:noFill/>
        </p:spPr>
        <p:txBody>
          <a:bodyPr wrap="square">
            <a:spAutoFit/>
          </a:bodyPr>
          <a:lstStyle/>
          <a:p>
            <a:pPr algn="ctr"/>
            <a:r>
              <a:rPr lang="en-US" altLang="ko-KR" sz="1400"/>
              <a:t>HttpRequestHandler</a:t>
            </a:r>
            <a:endParaRPr lang="ko-KR" altLang="en-US" sz="1400"/>
          </a:p>
        </p:txBody>
      </p:sp>
      <p:sp>
        <p:nvSpPr>
          <p:cNvPr id="97" name="TextBox 96">
            <a:extLst>
              <a:ext uri="{FF2B5EF4-FFF2-40B4-BE49-F238E27FC236}">
                <a16:creationId xmlns:a16="http://schemas.microsoft.com/office/drawing/2014/main" id="{BD8E8F24-F9FB-FF60-DC9E-3105E381A7E0}"/>
              </a:ext>
            </a:extLst>
          </p:cNvPr>
          <p:cNvSpPr txBox="1"/>
          <p:nvPr/>
        </p:nvSpPr>
        <p:spPr>
          <a:xfrm>
            <a:off x="9327331" y="6285360"/>
            <a:ext cx="1689448" cy="307777"/>
          </a:xfrm>
          <a:prstGeom prst="rect">
            <a:avLst/>
          </a:prstGeom>
          <a:noFill/>
        </p:spPr>
        <p:txBody>
          <a:bodyPr wrap="square">
            <a:spAutoFit/>
          </a:bodyPr>
          <a:lstStyle/>
          <a:p>
            <a:pPr algn="ctr"/>
            <a:r>
              <a:rPr lang="en-US" altLang="ko-KR" sz="1400"/>
              <a:t>HandlerFunction</a:t>
            </a:r>
            <a:endParaRPr lang="ko-KR" altLang="en-US" sz="1400"/>
          </a:p>
        </p:txBody>
      </p:sp>
      <p:cxnSp>
        <p:nvCxnSpPr>
          <p:cNvPr id="99" name="직선 화살표 연결선 98">
            <a:extLst>
              <a:ext uri="{FF2B5EF4-FFF2-40B4-BE49-F238E27FC236}">
                <a16:creationId xmlns:a16="http://schemas.microsoft.com/office/drawing/2014/main" id="{0B3C75F9-00CF-118B-14E2-09AA3127D07A}"/>
              </a:ext>
            </a:extLst>
          </p:cNvPr>
          <p:cNvCxnSpPr>
            <a:stCxn id="67" idx="2"/>
            <a:endCxn id="94" idx="0"/>
          </p:cNvCxnSpPr>
          <p:nvPr/>
        </p:nvCxnSpPr>
        <p:spPr>
          <a:xfrm>
            <a:off x="2184227" y="6003751"/>
            <a:ext cx="0" cy="27868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직선 화살표 연결선 99">
            <a:extLst>
              <a:ext uri="{FF2B5EF4-FFF2-40B4-BE49-F238E27FC236}">
                <a16:creationId xmlns:a16="http://schemas.microsoft.com/office/drawing/2014/main" id="{3D699212-440D-5C10-5192-D53E00504C4A}"/>
              </a:ext>
            </a:extLst>
          </p:cNvPr>
          <p:cNvCxnSpPr>
            <a:cxnSpLocks/>
            <a:stCxn id="72" idx="2"/>
            <a:endCxn id="95" idx="0"/>
          </p:cNvCxnSpPr>
          <p:nvPr/>
        </p:nvCxnSpPr>
        <p:spPr>
          <a:xfrm flipH="1">
            <a:off x="5036448" y="6003751"/>
            <a:ext cx="1063" cy="27868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직선 화살표 연결선 103">
            <a:extLst>
              <a:ext uri="{FF2B5EF4-FFF2-40B4-BE49-F238E27FC236}">
                <a16:creationId xmlns:a16="http://schemas.microsoft.com/office/drawing/2014/main" id="{1A6DF867-D218-4259-DB93-6D399E41734F}"/>
              </a:ext>
            </a:extLst>
          </p:cNvPr>
          <p:cNvCxnSpPr>
            <a:cxnSpLocks/>
            <a:stCxn id="73" idx="2"/>
            <a:endCxn id="96" idx="0"/>
          </p:cNvCxnSpPr>
          <p:nvPr/>
        </p:nvCxnSpPr>
        <p:spPr>
          <a:xfrm flipH="1">
            <a:off x="7705587" y="6003751"/>
            <a:ext cx="1" cy="27134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직선 화살표 연결선 106">
            <a:extLst>
              <a:ext uri="{FF2B5EF4-FFF2-40B4-BE49-F238E27FC236}">
                <a16:creationId xmlns:a16="http://schemas.microsoft.com/office/drawing/2014/main" id="{42516519-4033-5F96-8130-98FB832CDBF2}"/>
              </a:ext>
            </a:extLst>
          </p:cNvPr>
          <p:cNvCxnSpPr>
            <a:cxnSpLocks/>
            <a:stCxn id="75" idx="2"/>
            <a:endCxn id="97" idx="0"/>
          </p:cNvCxnSpPr>
          <p:nvPr/>
        </p:nvCxnSpPr>
        <p:spPr>
          <a:xfrm flipH="1">
            <a:off x="10172055" y="6003750"/>
            <a:ext cx="1" cy="28161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69577542"/>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6A4E011-F46E-B0EF-A8C6-CE795B7E5E0F}"/>
              </a:ext>
            </a:extLst>
          </p:cNvPr>
          <p:cNvSpPr txBox="1"/>
          <p:nvPr/>
        </p:nvSpPr>
        <p:spPr>
          <a:xfrm>
            <a:off x="228535" y="161052"/>
            <a:ext cx="1508825" cy="369332"/>
          </a:xfrm>
          <a:prstGeom prst="rect">
            <a:avLst/>
          </a:prstGeom>
          <a:noFill/>
        </p:spPr>
        <p:txBody>
          <a:bodyPr wrap="square">
            <a:spAutoFit/>
          </a:bodyPr>
          <a:lstStyle/>
          <a:p>
            <a:pPr marL="285750" indent="-285750">
              <a:buFont typeface="Wingdings" panose="05000000000000000000" pitchFamily="2" charset="2"/>
              <a:buChar char="ü"/>
            </a:pPr>
            <a:r>
              <a:rPr lang="ko-KR" altLang="en-US" b="1">
                <a:solidFill>
                  <a:schemeClr val="accent1">
                    <a:lumMod val="75000"/>
                  </a:schemeClr>
                </a:solidFill>
                <a:latin typeface="나눔바른고딕" panose="020B0603020101020101" pitchFamily="50" charset="-127"/>
                <a:ea typeface="나눔바른고딕" panose="020B0603020101020101" pitchFamily="50" charset="-127"/>
              </a:rPr>
              <a:t>흐름도</a:t>
            </a:r>
            <a:endParaRPr lang="ko-KR" altLang="en-US" b="1">
              <a:solidFill>
                <a:schemeClr val="accent1">
                  <a:lumMod val="75000"/>
                </a:schemeClr>
              </a:solidFill>
            </a:endParaRPr>
          </a:p>
        </p:txBody>
      </p:sp>
      <p:grpSp>
        <p:nvGrpSpPr>
          <p:cNvPr id="87" name="그룹 86">
            <a:extLst>
              <a:ext uri="{FF2B5EF4-FFF2-40B4-BE49-F238E27FC236}">
                <a16:creationId xmlns:a16="http://schemas.microsoft.com/office/drawing/2014/main" id="{07DDAD7D-1DC9-4C87-CE8C-6F833FD027FE}"/>
              </a:ext>
            </a:extLst>
          </p:cNvPr>
          <p:cNvGrpSpPr/>
          <p:nvPr/>
        </p:nvGrpSpPr>
        <p:grpSpPr>
          <a:xfrm>
            <a:off x="2142232" y="1539697"/>
            <a:ext cx="580620" cy="493776"/>
            <a:chOff x="4940066" y="178594"/>
            <a:chExt cx="580620" cy="493776"/>
          </a:xfrm>
        </p:grpSpPr>
        <p:sp>
          <p:nvSpPr>
            <p:cNvPr id="10" name="타원 9">
              <a:extLst>
                <a:ext uri="{FF2B5EF4-FFF2-40B4-BE49-F238E27FC236}">
                  <a16:creationId xmlns:a16="http://schemas.microsoft.com/office/drawing/2014/main" id="{76DB0D55-8A59-473B-875B-C824B30B26B0}"/>
                </a:ext>
              </a:extLst>
            </p:cNvPr>
            <p:cNvSpPr/>
            <p:nvPr/>
          </p:nvSpPr>
          <p:spPr>
            <a:xfrm>
              <a:off x="4970146" y="178594"/>
              <a:ext cx="493776" cy="493776"/>
            </a:xfrm>
            <a:prstGeom prst="ellipse">
              <a:avLst/>
            </a:prstGeom>
            <a:solidFill>
              <a:schemeClr val="accent1">
                <a:lumMod val="40000"/>
                <a:lumOff val="60000"/>
              </a:schemeClr>
            </a:solidFill>
            <a:ln w="190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3993AC69-6F03-65D0-0551-CFE4AA83799C}"/>
                </a:ext>
              </a:extLst>
            </p:cNvPr>
            <p:cNvSpPr txBox="1"/>
            <p:nvPr/>
          </p:nvSpPr>
          <p:spPr>
            <a:xfrm>
              <a:off x="4940066" y="286983"/>
              <a:ext cx="580620" cy="276999"/>
            </a:xfrm>
            <a:prstGeom prst="rect">
              <a:avLst/>
            </a:prstGeom>
            <a:noFill/>
          </p:spPr>
          <p:txBody>
            <a:bodyPr wrap="square">
              <a:spAutoFit/>
            </a:bodyPr>
            <a:lstStyle/>
            <a:p>
              <a:r>
                <a:rPr lang="en-US" altLang="ko-KR" sz="1200" b="1">
                  <a:latin typeface="나눔바른고딕" panose="020B0603020101020101" pitchFamily="50" charset="-127"/>
                  <a:ea typeface="나눔바른고딕" panose="020B0603020101020101" pitchFamily="50" charset="-127"/>
                </a:rPr>
                <a:t>client</a:t>
              </a:r>
              <a:endParaRPr lang="ko-KR" altLang="en-US" sz="1200" b="1"/>
            </a:p>
          </p:txBody>
        </p:sp>
      </p:grpSp>
      <p:cxnSp>
        <p:nvCxnSpPr>
          <p:cNvPr id="12" name="직선 화살표 연결선 11">
            <a:extLst>
              <a:ext uri="{FF2B5EF4-FFF2-40B4-BE49-F238E27FC236}">
                <a16:creationId xmlns:a16="http://schemas.microsoft.com/office/drawing/2014/main" id="{4B5E1C94-483A-B714-1800-5D237FE1CFD5}"/>
              </a:ext>
            </a:extLst>
          </p:cNvPr>
          <p:cNvCxnSpPr>
            <a:cxnSpLocks/>
            <a:stCxn id="10" idx="4"/>
            <a:endCxn id="4" idx="0"/>
          </p:cNvCxnSpPr>
          <p:nvPr/>
        </p:nvCxnSpPr>
        <p:spPr>
          <a:xfrm flipH="1">
            <a:off x="2416654" y="2033473"/>
            <a:ext cx="2546" cy="33501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모서리가 둥근 직사각형 38">
            <a:extLst>
              <a:ext uri="{FF2B5EF4-FFF2-40B4-BE49-F238E27FC236}">
                <a16:creationId xmlns:a16="http://schemas.microsoft.com/office/drawing/2014/main" id="{2C524454-D62B-B4EA-9691-A811FAC71127}"/>
              </a:ext>
            </a:extLst>
          </p:cNvPr>
          <p:cNvSpPr/>
          <p:nvPr/>
        </p:nvSpPr>
        <p:spPr>
          <a:xfrm>
            <a:off x="1296513" y="3988625"/>
            <a:ext cx="2240280" cy="1661347"/>
          </a:xfrm>
          <a:prstGeom prst="roundRect">
            <a:avLst>
              <a:gd name="adj" fmla="val 7310"/>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HandlerExecutionChain</a:t>
            </a: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p:txBody>
      </p:sp>
      <p:cxnSp>
        <p:nvCxnSpPr>
          <p:cNvPr id="37" name="직선 화살표 연결선 36">
            <a:extLst>
              <a:ext uri="{FF2B5EF4-FFF2-40B4-BE49-F238E27FC236}">
                <a16:creationId xmlns:a16="http://schemas.microsoft.com/office/drawing/2014/main" id="{E3B596F6-056C-A349-47B3-0661EAD53903}"/>
              </a:ext>
            </a:extLst>
          </p:cNvPr>
          <p:cNvCxnSpPr>
            <a:cxnSpLocks/>
            <a:stCxn id="4" idx="2"/>
            <a:endCxn id="22" idx="0"/>
          </p:cNvCxnSpPr>
          <p:nvPr/>
        </p:nvCxnSpPr>
        <p:spPr>
          <a:xfrm flipH="1">
            <a:off x="2415201" y="2862266"/>
            <a:ext cx="1453" cy="29756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 name="모서리가 둥근 직사각형 38">
            <a:extLst>
              <a:ext uri="{FF2B5EF4-FFF2-40B4-BE49-F238E27FC236}">
                <a16:creationId xmlns:a16="http://schemas.microsoft.com/office/drawing/2014/main" id="{4AEBCAC5-7F72-708B-1F57-10972EBA746D}"/>
              </a:ext>
            </a:extLst>
          </p:cNvPr>
          <p:cNvSpPr/>
          <p:nvPr/>
        </p:nvSpPr>
        <p:spPr>
          <a:xfrm>
            <a:off x="1517501" y="2368490"/>
            <a:ext cx="1798306"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DispatcherServlet</a:t>
            </a:r>
            <a:endParaRPr lang="ko-KR" altLang="en-US" sz="1400">
              <a:solidFill>
                <a:schemeClr val="tx1"/>
              </a:solidFill>
              <a:latin typeface="+mj-lt"/>
              <a:ea typeface="나눔바른고딕" panose="020B0603020101020101"/>
            </a:endParaRPr>
          </a:p>
        </p:txBody>
      </p:sp>
      <p:sp>
        <p:nvSpPr>
          <p:cNvPr id="81" name="모서리가 둥근 직사각형 38">
            <a:extLst>
              <a:ext uri="{FF2B5EF4-FFF2-40B4-BE49-F238E27FC236}">
                <a16:creationId xmlns:a16="http://schemas.microsoft.com/office/drawing/2014/main" id="{19A9A5A3-A258-3007-B4F6-9BC537E92904}"/>
              </a:ext>
            </a:extLst>
          </p:cNvPr>
          <p:cNvSpPr/>
          <p:nvPr/>
        </p:nvSpPr>
        <p:spPr>
          <a:xfrm>
            <a:off x="1481942" y="4518796"/>
            <a:ext cx="1843255" cy="397642"/>
          </a:xfrm>
          <a:prstGeom prst="roundRect">
            <a:avLst/>
          </a:prstGeom>
          <a:solidFill>
            <a:schemeClr val="bg1">
              <a:lumMod val="85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Handler</a:t>
            </a:r>
          </a:p>
        </p:txBody>
      </p:sp>
      <p:sp>
        <p:nvSpPr>
          <p:cNvPr id="84" name="모서리가 둥근 직사각형 38">
            <a:extLst>
              <a:ext uri="{FF2B5EF4-FFF2-40B4-BE49-F238E27FC236}">
                <a16:creationId xmlns:a16="http://schemas.microsoft.com/office/drawing/2014/main" id="{0E382AD4-10E1-DA85-7DC1-EDFD9F849CEA}"/>
              </a:ext>
            </a:extLst>
          </p:cNvPr>
          <p:cNvSpPr/>
          <p:nvPr/>
        </p:nvSpPr>
        <p:spPr>
          <a:xfrm>
            <a:off x="1481942" y="5030582"/>
            <a:ext cx="1874515" cy="397642"/>
          </a:xfrm>
          <a:prstGeom prst="roundRect">
            <a:avLst/>
          </a:prstGeom>
          <a:solidFill>
            <a:schemeClr val="bg1">
              <a:lumMod val="85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HandlerInterceptors</a:t>
            </a:r>
          </a:p>
        </p:txBody>
      </p:sp>
      <p:sp>
        <p:nvSpPr>
          <p:cNvPr id="2" name="모서리가 둥근 직사각형 38">
            <a:extLst>
              <a:ext uri="{FF2B5EF4-FFF2-40B4-BE49-F238E27FC236}">
                <a16:creationId xmlns:a16="http://schemas.microsoft.com/office/drawing/2014/main" id="{751B3225-B316-3400-FE9E-652D9B5450BD}"/>
              </a:ext>
            </a:extLst>
          </p:cNvPr>
          <p:cNvSpPr/>
          <p:nvPr/>
        </p:nvSpPr>
        <p:spPr>
          <a:xfrm>
            <a:off x="7332038" y="3615468"/>
            <a:ext cx="1798305"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b="1">
                <a:solidFill>
                  <a:schemeClr val="bg1"/>
                </a:solidFill>
                <a:effectLst/>
              </a:rPr>
              <a:t>HandlerAdapter</a:t>
            </a:r>
            <a:endParaRPr lang="ko-KR" altLang="en-US" sz="1400" b="1">
              <a:solidFill>
                <a:schemeClr val="bg1"/>
              </a:solidFill>
              <a:latin typeface="+mj-lt"/>
              <a:ea typeface="나눔바른고딕" panose="020B0603020101020101"/>
            </a:endParaRPr>
          </a:p>
        </p:txBody>
      </p:sp>
      <p:sp>
        <p:nvSpPr>
          <p:cNvPr id="3" name="다이아몬드 2">
            <a:extLst>
              <a:ext uri="{FF2B5EF4-FFF2-40B4-BE49-F238E27FC236}">
                <a16:creationId xmlns:a16="http://schemas.microsoft.com/office/drawing/2014/main" id="{235BAE62-B43B-70CC-93A5-AAAA888264F2}"/>
              </a:ext>
            </a:extLst>
          </p:cNvPr>
          <p:cNvSpPr/>
          <p:nvPr/>
        </p:nvSpPr>
        <p:spPr>
          <a:xfrm>
            <a:off x="8016307" y="2879708"/>
            <a:ext cx="429768" cy="429768"/>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cxnSp>
        <p:nvCxnSpPr>
          <p:cNvPr id="5" name="직선 화살표 연결선 4">
            <a:extLst>
              <a:ext uri="{FF2B5EF4-FFF2-40B4-BE49-F238E27FC236}">
                <a16:creationId xmlns:a16="http://schemas.microsoft.com/office/drawing/2014/main" id="{E30CB605-9470-A95A-0BB2-9F7992E19398}"/>
              </a:ext>
            </a:extLst>
          </p:cNvPr>
          <p:cNvCxnSpPr>
            <a:cxnSpLocks/>
            <a:stCxn id="2" idx="2"/>
            <a:endCxn id="24" idx="0"/>
          </p:cNvCxnSpPr>
          <p:nvPr/>
        </p:nvCxnSpPr>
        <p:spPr>
          <a:xfrm flipH="1">
            <a:off x="8231190" y="4109244"/>
            <a:ext cx="1" cy="62363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A5B3894A-0443-C340-2AB9-0994DFA120D8}"/>
              </a:ext>
            </a:extLst>
          </p:cNvPr>
          <p:cNvSpPr txBox="1"/>
          <p:nvPr/>
        </p:nvSpPr>
        <p:spPr>
          <a:xfrm>
            <a:off x="5790861" y="2264928"/>
            <a:ext cx="1995451" cy="578300"/>
          </a:xfrm>
          <a:prstGeom prst="rect">
            <a:avLst/>
          </a:prstGeom>
          <a:noFill/>
        </p:spPr>
        <p:txBody>
          <a:bodyPr wrap="square">
            <a:spAutoFit/>
          </a:bodyPr>
          <a:lstStyle/>
          <a:p>
            <a:pPr>
              <a:lnSpc>
                <a:spcPct val="150000"/>
              </a:lnSpc>
            </a:pPr>
            <a:r>
              <a:rPr lang="en-US" altLang="ko-KR" sz="1100">
                <a:latin typeface="나눔고딕" panose="020D0604000000000000" pitchFamily="50" charset="-127"/>
                <a:ea typeface="나눔바른고딕" panose="020B0603020101020101"/>
              </a:rPr>
              <a:t>Handler </a:t>
            </a:r>
            <a:r>
              <a:rPr lang="ko-KR" altLang="en-US" sz="1100">
                <a:latin typeface="나눔고딕" panose="020D0604000000000000" pitchFamily="50" charset="-127"/>
                <a:ea typeface="나눔바른고딕" panose="020B0603020101020101"/>
              </a:rPr>
              <a:t>지원이 되는 어댑터가 존재 하는지 체크</a:t>
            </a:r>
          </a:p>
        </p:txBody>
      </p:sp>
      <p:cxnSp>
        <p:nvCxnSpPr>
          <p:cNvPr id="8" name="꺾인 연결선[E] 7">
            <a:extLst>
              <a:ext uri="{FF2B5EF4-FFF2-40B4-BE49-F238E27FC236}">
                <a16:creationId xmlns:a16="http://schemas.microsoft.com/office/drawing/2014/main" id="{E9CBE4FB-EB11-2EE6-B9D9-C624FF1B10B5}"/>
              </a:ext>
            </a:extLst>
          </p:cNvPr>
          <p:cNvCxnSpPr>
            <a:cxnSpLocks/>
            <a:stCxn id="3" idx="3"/>
            <a:endCxn id="16" idx="3"/>
          </p:cNvCxnSpPr>
          <p:nvPr/>
        </p:nvCxnSpPr>
        <p:spPr>
          <a:xfrm flipV="1">
            <a:off x="8446075" y="1771152"/>
            <a:ext cx="693663" cy="1323440"/>
          </a:xfrm>
          <a:prstGeom prst="bentConnector3">
            <a:avLst>
              <a:gd name="adj1" fmla="val 163275"/>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01CC216-D451-1399-5586-1E57BC8B9FCD}"/>
              </a:ext>
            </a:extLst>
          </p:cNvPr>
          <p:cNvSpPr txBox="1"/>
          <p:nvPr/>
        </p:nvSpPr>
        <p:spPr>
          <a:xfrm>
            <a:off x="9592018" y="2318069"/>
            <a:ext cx="2599982" cy="261610"/>
          </a:xfrm>
          <a:prstGeom prst="rect">
            <a:avLst/>
          </a:prstGeom>
          <a:noFill/>
        </p:spPr>
        <p:txBody>
          <a:bodyPr wrap="square">
            <a:spAutoFit/>
          </a:bodyPr>
          <a:lstStyle/>
          <a:p>
            <a:r>
              <a:rPr lang="ko-KR" altLang="en-US" sz="1100">
                <a:latin typeface="나눔고딕" panose="020D0604000000000000" pitchFamily="50" charset="-127"/>
                <a:ea typeface="나눔바른고딕" panose="020B0603020101020101"/>
              </a:rPr>
              <a:t>지원하지 않으면 </a:t>
            </a:r>
            <a:r>
              <a:rPr lang="en-US" altLang="ko-KR" sz="1100">
                <a:latin typeface="나눔고딕" panose="020D0604000000000000" pitchFamily="50" charset="-127"/>
                <a:ea typeface="나눔바른고딕" panose="020B0603020101020101"/>
              </a:rPr>
              <a:t>null </a:t>
            </a:r>
            <a:r>
              <a:rPr lang="ko-KR" altLang="en-US" sz="1100">
                <a:latin typeface="나눔고딕" panose="020D0604000000000000" pitchFamily="50" charset="-127"/>
                <a:ea typeface="나눔바른고딕" panose="020B0603020101020101"/>
              </a:rPr>
              <a:t>반환하고 재 시도</a:t>
            </a:r>
          </a:p>
        </p:txBody>
      </p:sp>
      <p:cxnSp>
        <p:nvCxnSpPr>
          <p:cNvPr id="13" name="직선 화살표 연결선 12">
            <a:extLst>
              <a:ext uri="{FF2B5EF4-FFF2-40B4-BE49-F238E27FC236}">
                <a16:creationId xmlns:a16="http://schemas.microsoft.com/office/drawing/2014/main" id="{DF5EDA1A-B48C-4C3A-AE8A-636D9FA70812}"/>
              </a:ext>
            </a:extLst>
          </p:cNvPr>
          <p:cNvCxnSpPr>
            <a:cxnSpLocks/>
            <a:stCxn id="3" idx="2"/>
            <a:endCxn id="2" idx="0"/>
          </p:cNvCxnSpPr>
          <p:nvPr/>
        </p:nvCxnSpPr>
        <p:spPr>
          <a:xfrm>
            <a:off x="8231191" y="3309476"/>
            <a:ext cx="0" cy="30599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직사각형 13">
            <a:extLst>
              <a:ext uri="{FF2B5EF4-FFF2-40B4-BE49-F238E27FC236}">
                <a16:creationId xmlns:a16="http://schemas.microsoft.com/office/drawing/2014/main" id="{8D04DFBC-0D6E-5436-2D6E-5BDDF36630BF}"/>
              </a:ext>
            </a:extLst>
          </p:cNvPr>
          <p:cNvSpPr/>
          <p:nvPr/>
        </p:nvSpPr>
        <p:spPr>
          <a:xfrm>
            <a:off x="9196789" y="2294372"/>
            <a:ext cx="296876" cy="276999"/>
          </a:xfrm>
          <a:prstGeom prst="rect">
            <a:avLst/>
          </a:prstGeom>
        </p:spPr>
        <p:txBody>
          <a:bodyPr wrap="none">
            <a:spAutoFit/>
          </a:bodyPr>
          <a:lstStyle/>
          <a:p>
            <a:r>
              <a:rPr lang="en-US" altLang="ko-KR" sz="1200" b="1">
                <a:solidFill>
                  <a:srgbClr val="FF0000"/>
                </a:solidFill>
                <a:latin typeface="나눔고딕" panose="020D0604000000000000" pitchFamily="50" charset="-127"/>
                <a:ea typeface="나눔바른고딕" panose="020B0603020101020101"/>
              </a:rPr>
              <a:t>N</a:t>
            </a:r>
            <a:endParaRPr lang="ko-KR" altLang="en-US" sz="1200" b="1">
              <a:solidFill>
                <a:srgbClr val="FF0000"/>
              </a:solidFill>
              <a:latin typeface="나눔고딕" panose="020D0604000000000000" pitchFamily="50" charset="-127"/>
              <a:ea typeface="나눔바른고딕" panose="020B0603020101020101"/>
            </a:endParaRPr>
          </a:p>
        </p:txBody>
      </p:sp>
      <p:sp>
        <p:nvSpPr>
          <p:cNvPr id="15" name="직사각형 14">
            <a:extLst>
              <a:ext uri="{FF2B5EF4-FFF2-40B4-BE49-F238E27FC236}">
                <a16:creationId xmlns:a16="http://schemas.microsoft.com/office/drawing/2014/main" id="{7AE9DAAB-E2A6-F882-ECEA-B152B960B0B9}"/>
              </a:ext>
            </a:extLst>
          </p:cNvPr>
          <p:cNvSpPr/>
          <p:nvPr/>
        </p:nvSpPr>
        <p:spPr>
          <a:xfrm>
            <a:off x="8241309" y="3313565"/>
            <a:ext cx="296876" cy="276999"/>
          </a:xfrm>
          <a:prstGeom prst="rect">
            <a:avLst/>
          </a:prstGeom>
        </p:spPr>
        <p:txBody>
          <a:bodyPr wrap="none">
            <a:spAutoFit/>
          </a:bodyPr>
          <a:lstStyle/>
          <a:p>
            <a:r>
              <a:rPr lang="en-US" altLang="ko-KR" sz="1200" b="1">
                <a:solidFill>
                  <a:srgbClr val="FF0000"/>
                </a:solidFill>
                <a:latin typeface="나눔고딕" panose="020D0604000000000000" pitchFamily="50" charset="-127"/>
                <a:ea typeface="나눔바른고딕" panose="020B0603020101020101"/>
              </a:rPr>
              <a:t>Y</a:t>
            </a:r>
            <a:endParaRPr lang="ko-KR" altLang="en-US" sz="1200" b="1">
              <a:solidFill>
                <a:srgbClr val="FF0000"/>
              </a:solidFill>
              <a:latin typeface="나눔고딕" panose="020D0604000000000000" pitchFamily="50" charset="-127"/>
              <a:ea typeface="나눔바른고딕" panose="020B0603020101020101"/>
            </a:endParaRPr>
          </a:p>
        </p:txBody>
      </p:sp>
      <p:sp>
        <p:nvSpPr>
          <p:cNvPr id="16" name="모서리가 둥근 직사각형 38">
            <a:extLst>
              <a:ext uri="{FF2B5EF4-FFF2-40B4-BE49-F238E27FC236}">
                <a16:creationId xmlns:a16="http://schemas.microsoft.com/office/drawing/2014/main" id="{88F73C63-33B9-CA0D-FB05-8D5BC6D8E8F7}"/>
              </a:ext>
            </a:extLst>
          </p:cNvPr>
          <p:cNvSpPr/>
          <p:nvPr/>
        </p:nvSpPr>
        <p:spPr>
          <a:xfrm>
            <a:off x="7341433" y="1524264"/>
            <a:ext cx="1798305"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b="1">
                <a:solidFill>
                  <a:schemeClr val="tx1"/>
                </a:solidFill>
                <a:effectLst/>
              </a:rPr>
              <a:t>HandlerAdapter</a:t>
            </a:r>
            <a:r>
              <a:rPr lang="en-US" altLang="ko-KR" sz="1400" b="1">
                <a:solidFill>
                  <a:schemeClr val="tx1"/>
                </a:solidFill>
              </a:rPr>
              <a:t>s</a:t>
            </a:r>
            <a:endParaRPr lang="ko-KR" altLang="en-US" sz="1400" b="1">
              <a:solidFill>
                <a:schemeClr val="tx1"/>
              </a:solidFill>
              <a:latin typeface="+mj-lt"/>
              <a:ea typeface="나눔바른고딕" panose="020B0603020101020101"/>
            </a:endParaRPr>
          </a:p>
        </p:txBody>
      </p:sp>
      <p:cxnSp>
        <p:nvCxnSpPr>
          <p:cNvPr id="19" name="꺾인 연결선[E] 18">
            <a:extLst>
              <a:ext uri="{FF2B5EF4-FFF2-40B4-BE49-F238E27FC236}">
                <a16:creationId xmlns:a16="http://schemas.microsoft.com/office/drawing/2014/main" id="{52E2910A-6CC7-67F1-A6F0-4497B45ECA44}"/>
              </a:ext>
            </a:extLst>
          </p:cNvPr>
          <p:cNvCxnSpPr>
            <a:stCxn id="29" idx="3"/>
            <a:endCxn id="16" idx="1"/>
          </p:cNvCxnSpPr>
          <p:nvPr/>
        </p:nvCxnSpPr>
        <p:spPr>
          <a:xfrm flipV="1">
            <a:off x="3536793" y="1771152"/>
            <a:ext cx="3804640" cy="3048147"/>
          </a:xfrm>
          <a:prstGeom prst="bent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51BA0087-7AA6-F089-1C08-68CDB04E5C90}"/>
              </a:ext>
            </a:extLst>
          </p:cNvPr>
          <p:cNvCxnSpPr>
            <a:cxnSpLocks/>
            <a:stCxn id="16" idx="2"/>
            <a:endCxn id="3" idx="0"/>
          </p:cNvCxnSpPr>
          <p:nvPr/>
        </p:nvCxnSpPr>
        <p:spPr>
          <a:xfrm flipH="1">
            <a:off x="8231191" y="2018040"/>
            <a:ext cx="9395" cy="86166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모서리가 둥근 직사각형 38">
            <a:extLst>
              <a:ext uri="{FF2B5EF4-FFF2-40B4-BE49-F238E27FC236}">
                <a16:creationId xmlns:a16="http://schemas.microsoft.com/office/drawing/2014/main" id="{BED30999-E25B-01E7-AFE0-8EBFE4570B99}"/>
              </a:ext>
            </a:extLst>
          </p:cNvPr>
          <p:cNvSpPr/>
          <p:nvPr/>
        </p:nvSpPr>
        <p:spPr>
          <a:xfrm>
            <a:off x="7309562" y="4732879"/>
            <a:ext cx="1843255" cy="39764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Handler</a:t>
            </a:r>
          </a:p>
        </p:txBody>
      </p:sp>
      <p:sp>
        <p:nvSpPr>
          <p:cNvPr id="31" name="모서리가 둥근 직사각형 38">
            <a:extLst>
              <a:ext uri="{FF2B5EF4-FFF2-40B4-BE49-F238E27FC236}">
                <a16:creationId xmlns:a16="http://schemas.microsoft.com/office/drawing/2014/main" id="{5297B5AA-533C-1898-8506-C9784110BE71}"/>
              </a:ext>
            </a:extLst>
          </p:cNvPr>
          <p:cNvSpPr/>
          <p:nvPr/>
        </p:nvSpPr>
        <p:spPr>
          <a:xfrm>
            <a:off x="7309561" y="5766222"/>
            <a:ext cx="1843255" cy="39764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Controller</a:t>
            </a:r>
          </a:p>
        </p:txBody>
      </p:sp>
      <p:cxnSp>
        <p:nvCxnSpPr>
          <p:cNvPr id="32" name="직선 화살표 연결선 31">
            <a:extLst>
              <a:ext uri="{FF2B5EF4-FFF2-40B4-BE49-F238E27FC236}">
                <a16:creationId xmlns:a16="http://schemas.microsoft.com/office/drawing/2014/main" id="{A5B608AD-08EF-6B93-BEA7-84F78832B6BC}"/>
              </a:ext>
            </a:extLst>
          </p:cNvPr>
          <p:cNvCxnSpPr>
            <a:cxnSpLocks/>
            <a:stCxn id="24" idx="2"/>
            <a:endCxn id="31" idx="0"/>
          </p:cNvCxnSpPr>
          <p:nvPr/>
        </p:nvCxnSpPr>
        <p:spPr>
          <a:xfrm flipH="1">
            <a:off x="8231189" y="5130521"/>
            <a:ext cx="1" cy="63570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D309E9C9-4A87-EA4C-82C8-DAB8BD757959}"/>
              </a:ext>
            </a:extLst>
          </p:cNvPr>
          <p:cNvSpPr txBox="1"/>
          <p:nvPr/>
        </p:nvSpPr>
        <p:spPr>
          <a:xfrm>
            <a:off x="7860114" y="4257574"/>
            <a:ext cx="929811" cy="276999"/>
          </a:xfrm>
          <a:prstGeom prst="rect">
            <a:avLst/>
          </a:prstGeom>
          <a:ln>
            <a:noFill/>
          </a:ln>
        </p:spPr>
        <p:style>
          <a:lnRef idx="2">
            <a:schemeClr val="dk1"/>
          </a:lnRef>
          <a:fillRef idx="1">
            <a:schemeClr val="lt1"/>
          </a:fillRef>
          <a:effectRef idx="0">
            <a:schemeClr val="dk1"/>
          </a:effectRef>
          <a:fontRef idx="minor">
            <a:schemeClr val="dk1"/>
          </a:fontRef>
        </p:style>
        <p:txBody>
          <a:bodyPr wrap="square">
            <a:spAutoFit/>
          </a:bodyPr>
          <a:lstStyle/>
          <a:p>
            <a:r>
              <a:rPr lang="en-US" altLang="ko-KR" sz="1200">
                <a:latin typeface="나눔고딕" panose="020D0604000000000000" pitchFamily="50" charset="-127"/>
                <a:ea typeface="나눔바른고딕" panose="020B0603020101020101"/>
              </a:rPr>
              <a:t>handle()</a:t>
            </a:r>
            <a:endParaRPr lang="ko-KR" altLang="en-US" sz="1200">
              <a:latin typeface="나눔고딕" panose="020D0604000000000000" pitchFamily="50" charset="-127"/>
              <a:ea typeface="나눔바른고딕" panose="020B0603020101020101"/>
            </a:endParaRPr>
          </a:p>
        </p:txBody>
      </p:sp>
      <p:sp>
        <p:nvSpPr>
          <p:cNvPr id="104" name="TextBox 103">
            <a:extLst>
              <a:ext uri="{FF2B5EF4-FFF2-40B4-BE49-F238E27FC236}">
                <a16:creationId xmlns:a16="http://schemas.microsoft.com/office/drawing/2014/main" id="{E674E0A4-396D-8D77-DFAA-655B2DF3EB57}"/>
              </a:ext>
            </a:extLst>
          </p:cNvPr>
          <p:cNvSpPr txBox="1"/>
          <p:nvPr/>
        </p:nvSpPr>
        <p:spPr>
          <a:xfrm>
            <a:off x="7860114" y="5307888"/>
            <a:ext cx="929811" cy="276999"/>
          </a:xfrm>
          <a:prstGeom prst="rect">
            <a:avLst/>
          </a:prstGeom>
          <a:ln>
            <a:noFill/>
          </a:ln>
        </p:spPr>
        <p:style>
          <a:lnRef idx="2">
            <a:schemeClr val="dk1"/>
          </a:lnRef>
          <a:fillRef idx="1">
            <a:schemeClr val="lt1"/>
          </a:fillRef>
          <a:effectRef idx="0">
            <a:schemeClr val="dk1"/>
          </a:effectRef>
          <a:fontRef idx="minor">
            <a:schemeClr val="dk1"/>
          </a:fontRef>
        </p:style>
        <p:txBody>
          <a:bodyPr wrap="square">
            <a:spAutoFit/>
          </a:bodyPr>
          <a:lstStyle/>
          <a:p>
            <a:r>
              <a:rPr lang="en-US" altLang="ko-KR" sz="1200">
                <a:latin typeface="나눔고딕" panose="020D0604000000000000" pitchFamily="50" charset="-127"/>
                <a:ea typeface="나눔바른고딕" panose="020B0603020101020101"/>
              </a:rPr>
              <a:t>invoke()</a:t>
            </a:r>
            <a:endParaRPr lang="ko-KR" altLang="en-US" sz="1200">
              <a:latin typeface="나눔고딕" panose="020D0604000000000000" pitchFamily="50" charset="-127"/>
              <a:ea typeface="나눔바른고딕" panose="020B0603020101020101"/>
            </a:endParaRPr>
          </a:p>
        </p:txBody>
      </p:sp>
      <p:sp>
        <p:nvSpPr>
          <p:cNvPr id="111" name="TextBox 110">
            <a:extLst>
              <a:ext uri="{FF2B5EF4-FFF2-40B4-BE49-F238E27FC236}">
                <a16:creationId xmlns:a16="http://schemas.microsoft.com/office/drawing/2014/main" id="{826D67EB-61CB-B363-8841-7D1D5C97FF24}"/>
              </a:ext>
            </a:extLst>
          </p:cNvPr>
          <p:cNvSpPr txBox="1"/>
          <p:nvPr/>
        </p:nvSpPr>
        <p:spPr>
          <a:xfrm>
            <a:off x="4379681" y="3090116"/>
            <a:ext cx="2271087" cy="276999"/>
          </a:xfrm>
          <a:prstGeom prst="rect">
            <a:avLst/>
          </a:prstGeom>
          <a:ln>
            <a:noFill/>
          </a:ln>
        </p:spPr>
        <p:style>
          <a:lnRef idx="2">
            <a:schemeClr val="dk1"/>
          </a:lnRef>
          <a:fillRef idx="1">
            <a:schemeClr val="lt1"/>
          </a:fillRef>
          <a:effectRef idx="0">
            <a:schemeClr val="dk1"/>
          </a:effectRef>
          <a:fontRef idx="minor">
            <a:schemeClr val="dk1"/>
          </a:fontRef>
        </p:style>
        <p:txBody>
          <a:bodyPr wrap="square">
            <a:spAutoFit/>
          </a:bodyPr>
          <a:lstStyle/>
          <a:p>
            <a:r>
              <a:rPr lang="en-US" altLang="ko-KR" sz="1200">
                <a:latin typeface="나눔고딕" panose="020D0604000000000000" pitchFamily="50" charset="-127"/>
                <a:ea typeface="나눔바른고딕" panose="020B0603020101020101"/>
              </a:rPr>
              <a:t>getHandlerAdapter(handler)</a:t>
            </a:r>
            <a:endParaRPr lang="ko-KR" altLang="en-US" sz="1200">
              <a:latin typeface="나눔고딕" panose="020D0604000000000000" pitchFamily="50" charset="-127"/>
              <a:ea typeface="나눔바른고딕" panose="020B0603020101020101"/>
            </a:endParaRPr>
          </a:p>
        </p:txBody>
      </p:sp>
      <p:sp>
        <p:nvSpPr>
          <p:cNvPr id="17" name="TextBox 16">
            <a:extLst>
              <a:ext uri="{FF2B5EF4-FFF2-40B4-BE49-F238E27FC236}">
                <a16:creationId xmlns:a16="http://schemas.microsoft.com/office/drawing/2014/main" id="{2C450E5F-68FD-10E5-281F-8EC5AF3EAFD8}"/>
              </a:ext>
            </a:extLst>
          </p:cNvPr>
          <p:cNvSpPr txBox="1"/>
          <p:nvPr/>
        </p:nvSpPr>
        <p:spPr>
          <a:xfrm>
            <a:off x="7772449" y="2282098"/>
            <a:ext cx="929811" cy="276999"/>
          </a:xfrm>
          <a:prstGeom prst="rect">
            <a:avLst/>
          </a:prstGeom>
          <a:ln>
            <a:noFill/>
          </a:ln>
        </p:spPr>
        <p:style>
          <a:lnRef idx="2">
            <a:schemeClr val="dk1"/>
          </a:lnRef>
          <a:fillRef idx="1">
            <a:schemeClr val="lt1"/>
          </a:fillRef>
          <a:effectRef idx="0">
            <a:schemeClr val="dk1"/>
          </a:effectRef>
          <a:fontRef idx="minor">
            <a:schemeClr val="dk1"/>
          </a:fontRef>
        </p:style>
        <p:txBody>
          <a:bodyPr wrap="square">
            <a:spAutoFit/>
          </a:bodyPr>
          <a:lstStyle/>
          <a:p>
            <a:r>
              <a:rPr lang="en-US" altLang="ko-KR" sz="1200">
                <a:latin typeface="나눔고딕" panose="020D0604000000000000" pitchFamily="50" charset="-127"/>
                <a:ea typeface="나눔바른고딕" panose="020B0603020101020101"/>
              </a:rPr>
              <a:t>supports()</a:t>
            </a:r>
            <a:endParaRPr lang="ko-KR" altLang="en-US" sz="1200">
              <a:latin typeface="나눔고딕" panose="020D0604000000000000" pitchFamily="50" charset="-127"/>
              <a:ea typeface="나눔바른고딕" panose="020B0603020101020101"/>
            </a:endParaRPr>
          </a:p>
        </p:txBody>
      </p:sp>
      <p:sp>
        <p:nvSpPr>
          <p:cNvPr id="22" name="모서리가 둥근 직사각형 38">
            <a:extLst>
              <a:ext uri="{FF2B5EF4-FFF2-40B4-BE49-F238E27FC236}">
                <a16:creationId xmlns:a16="http://schemas.microsoft.com/office/drawing/2014/main" id="{465DE54A-6C8D-088B-E25E-24AF87E96D92}"/>
              </a:ext>
            </a:extLst>
          </p:cNvPr>
          <p:cNvSpPr/>
          <p:nvPr/>
        </p:nvSpPr>
        <p:spPr>
          <a:xfrm>
            <a:off x="1516048" y="3159832"/>
            <a:ext cx="1798306"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HandlerMapping</a:t>
            </a:r>
            <a:endParaRPr lang="ko-KR" altLang="en-US" sz="1400">
              <a:solidFill>
                <a:schemeClr val="tx1"/>
              </a:solidFill>
              <a:latin typeface="+mj-lt"/>
              <a:ea typeface="나눔바른고딕" panose="020B0603020101020101"/>
            </a:endParaRPr>
          </a:p>
        </p:txBody>
      </p:sp>
      <p:cxnSp>
        <p:nvCxnSpPr>
          <p:cNvPr id="26" name="직선 화살표 연결선 25">
            <a:extLst>
              <a:ext uri="{FF2B5EF4-FFF2-40B4-BE49-F238E27FC236}">
                <a16:creationId xmlns:a16="http://schemas.microsoft.com/office/drawing/2014/main" id="{E79532F8-A8DB-2C80-8AF5-8B767DCE108E}"/>
              </a:ext>
            </a:extLst>
          </p:cNvPr>
          <p:cNvCxnSpPr>
            <a:cxnSpLocks/>
            <a:stCxn id="22" idx="2"/>
            <a:endCxn id="29" idx="0"/>
          </p:cNvCxnSpPr>
          <p:nvPr/>
        </p:nvCxnSpPr>
        <p:spPr>
          <a:xfrm>
            <a:off x="2415201" y="3653608"/>
            <a:ext cx="1452" cy="33501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3691932"/>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직사각형 72">
            <a:extLst>
              <a:ext uri="{FF2B5EF4-FFF2-40B4-BE49-F238E27FC236}">
                <a16:creationId xmlns:a16="http://schemas.microsoft.com/office/drawing/2014/main" id="{D10AE262-3224-4491-9AF5-1A7677C571EF}"/>
              </a:ext>
            </a:extLst>
          </p:cNvPr>
          <p:cNvSpPr/>
          <p:nvPr/>
        </p:nvSpPr>
        <p:spPr>
          <a:xfrm>
            <a:off x="406783" y="911465"/>
            <a:ext cx="11562713" cy="900246"/>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RequestMappingHandlerAdapter</a:t>
            </a:r>
            <a:r>
              <a:rPr lang="ko-KR" altLang="en-US" sz="1200"/>
              <a:t> 는 </a:t>
            </a:r>
            <a:r>
              <a:rPr lang="en-US" altLang="ko-KR" sz="1200"/>
              <a:t>@RequestMapping </a:t>
            </a:r>
            <a:r>
              <a:rPr lang="ko-KR" altLang="en-US" sz="1200"/>
              <a:t>어노테이션이 적용된 컨트롤러 메서드를 처리하는 데 사용되는 어댑터이다</a:t>
            </a:r>
            <a:endParaRPr lang="en-US" altLang="ko-KR" sz="1200"/>
          </a:p>
          <a:p>
            <a:pPr marL="171450" indent="-171450">
              <a:lnSpc>
                <a:spcPct val="150000"/>
              </a:lnSpc>
              <a:buFont typeface="Arial" panose="020B0604020202020204" pitchFamily="34" charset="0"/>
              <a:buChar char="•"/>
            </a:pPr>
            <a:r>
              <a:rPr lang="ko-KR" altLang="en-US" sz="1200"/>
              <a:t>이 어댑터는 </a:t>
            </a:r>
            <a:r>
              <a:rPr lang="en-US" altLang="ko-KR" sz="1200"/>
              <a:t>HandlerMethod</a:t>
            </a:r>
            <a:r>
              <a:rPr lang="ko-KR" altLang="en-US" sz="1200"/>
              <a:t> 를 호출하고</a:t>
            </a:r>
            <a:r>
              <a:rPr lang="en-US" altLang="ko-KR" sz="1200"/>
              <a:t> </a:t>
            </a:r>
            <a:r>
              <a:rPr lang="ko-KR" altLang="en-US" sz="1200"/>
              <a:t>메서드의 인자와 반환 값을 처리하는 역할을 하며</a:t>
            </a:r>
            <a:r>
              <a:rPr lang="en-US" altLang="ko-KR" sz="1200"/>
              <a:t> </a:t>
            </a:r>
            <a:r>
              <a:rPr lang="ko-KR" altLang="en-US" sz="1200"/>
              <a:t>필요할 경우 사용자 정의 </a:t>
            </a:r>
            <a:r>
              <a:rPr lang="en-US" altLang="ko-KR" sz="1200"/>
              <a:t>Argument Resolver </a:t>
            </a:r>
            <a:r>
              <a:rPr lang="ko-KR" altLang="en-US" sz="1200"/>
              <a:t>및 </a:t>
            </a:r>
            <a:r>
              <a:rPr lang="en-US" altLang="ko-KR" sz="1200"/>
              <a:t>ReturnValueHandler </a:t>
            </a:r>
            <a:r>
              <a:rPr lang="ko-KR" altLang="en-US" sz="1200"/>
              <a:t>를 구현하여 설정 할 수 있다</a:t>
            </a:r>
            <a:endParaRPr lang="en-US" altLang="ko-KR" sz="1200"/>
          </a:p>
        </p:txBody>
      </p:sp>
      <p:sp>
        <p:nvSpPr>
          <p:cNvPr id="74" name="직사각형 73">
            <a:extLst>
              <a:ext uri="{FF2B5EF4-FFF2-40B4-BE49-F238E27FC236}">
                <a16:creationId xmlns:a16="http://schemas.microsoft.com/office/drawing/2014/main" id="{42A0B23B-7003-43B2-A559-7C4A6F001EFB}"/>
              </a:ext>
            </a:extLst>
          </p:cNvPr>
          <p:cNvSpPr/>
          <p:nvPr/>
        </p:nvSpPr>
        <p:spPr>
          <a:xfrm>
            <a:off x="198756" y="403960"/>
            <a:ext cx="4486998" cy="400110"/>
          </a:xfrm>
          <a:prstGeom prst="rect">
            <a:avLst/>
          </a:prstGeom>
        </p:spPr>
        <p:txBody>
          <a:bodyPr wrap="none">
            <a:spAutoFit/>
          </a:bodyPr>
          <a:lstStyle/>
          <a:p>
            <a:pPr marL="285750" indent="-285750">
              <a:buFont typeface="Wingdings" panose="05000000000000000000" pitchFamily="2" charset="2"/>
              <a:buChar char="ü"/>
            </a:pPr>
            <a:r>
              <a:rPr lang="en-US" altLang="ko-KR" sz="2000" b="1">
                <a:solidFill>
                  <a:schemeClr val="accent1">
                    <a:lumMod val="75000"/>
                  </a:schemeClr>
                </a:solidFill>
                <a:latin typeface="+mn-ea"/>
              </a:rPr>
              <a:t>RequestMappingHandlerAdapter</a:t>
            </a:r>
            <a:endParaRPr lang="ko-KR" altLang="en-US" sz="2000" b="1">
              <a:solidFill>
                <a:schemeClr val="accent1">
                  <a:lumMod val="75000"/>
                </a:schemeClr>
              </a:solidFill>
              <a:latin typeface="+mn-ea"/>
            </a:endParaRPr>
          </a:p>
        </p:txBody>
      </p:sp>
      <p:grpSp>
        <p:nvGrpSpPr>
          <p:cNvPr id="4" name="그룹 3">
            <a:extLst>
              <a:ext uri="{FF2B5EF4-FFF2-40B4-BE49-F238E27FC236}">
                <a16:creationId xmlns:a16="http://schemas.microsoft.com/office/drawing/2014/main" id="{E9A97832-5262-8A31-2292-B5EC80E37026}"/>
              </a:ext>
            </a:extLst>
          </p:cNvPr>
          <p:cNvGrpSpPr/>
          <p:nvPr/>
        </p:nvGrpSpPr>
        <p:grpSpPr>
          <a:xfrm>
            <a:off x="494241" y="2366712"/>
            <a:ext cx="580620" cy="493776"/>
            <a:chOff x="4970146" y="178594"/>
            <a:chExt cx="580620" cy="493776"/>
          </a:xfrm>
        </p:grpSpPr>
        <p:sp>
          <p:nvSpPr>
            <p:cNvPr id="5" name="타원 4">
              <a:extLst>
                <a:ext uri="{FF2B5EF4-FFF2-40B4-BE49-F238E27FC236}">
                  <a16:creationId xmlns:a16="http://schemas.microsoft.com/office/drawing/2014/main" id="{27993062-36F8-25AD-935A-F460F948FD25}"/>
                </a:ext>
              </a:extLst>
            </p:cNvPr>
            <p:cNvSpPr/>
            <p:nvPr/>
          </p:nvSpPr>
          <p:spPr>
            <a:xfrm>
              <a:off x="4970146" y="178594"/>
              <a:ext cx="493776" cy="493776"/>
            </a:xfrm>
            <a:prstGeom prst="ellipse">
              <a:avLst/>
            </a:prstGeom>
            <a:solidFill>
              <a:schemeClr val="accent1">
                <a:lumMod val="40000"/>
                <a:lumOff val="60000"/>
              </a:schemeClr>
            </a:solidFill>
            <a:ln w="190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6" name="TextBox 5">
              <a:extLst>
                <a:ext uri="{FF2B5EF4-FFF2-40B4-BE49-F238E27FC236}">
                  <a16:creationId xmlns:a16="http://schemas.microsoft.com/office/drawing/2014/main" id="{0B5D055B-62CB-882F-0459-1E72B0B8C41D}"/>
                </a:ext>
              </a:extLst>
            </p:cNvPr>
            <p:cNvSpPr txBox="1"/>
            <p:nvPr/>
          </p:nvSpPr>
          <p:spPr>
            <a:xfrm>
              <a:off x="4970146" y="286983"/>
              <a:ext cx="580620" cy="276999"/>
            </a:xfrm>
            <a:prstGeom prst="rect">
              <a:avLst/>
            </a:prstGeom>
            <a:noFill/>
          </p:spPr>
          <p:txBody>
            <a:bodyPr wrap="square">
              <a:spAutoFit/>
            </a:bodyPr>
            <a:lstStyle/>
            <a:p>
              <a:r>
                <a:rPr lang="en-US" altLang="ko-KR" sz="1200" b="1">
                  <a:latin typeface="나눔바른고딕" panose="020B0603020101020101" pitchFamily="50" charset="-127"/>
                  <a:ea typeface="나눔바른고딕" panose="020B0603020101020101" pitchFamily="50" charset="-127"/>
                </a:rPr>
                <a:t>client</a:t>
              </a:r>
              <a:endParaRPr lang="ko-KR" altLang="en-US" sz="1200" b="1"/>
            </a:p>
          </p:txBody>
        </p:sp>
      </p:grpSp>
      <p:cxnSp>
        <p:nvCxnSpPr>
          <p:cNvPr id="7" name="직선 화살표 연결선 6">
            <a:extLst>
              <a:ext uri="{FF2B5EF4-FFF2-40B4-BE49-F238E27FC236}">
                <a16:creationId xmlns:a16="http://schemas.microsoft.com/office/drawing/2014/main" id="{AEE87020-F87E-351C-6C68-5F5A176E4C8A}"/>
              </a:ext>
            </a:extLst>
          </p:cNvPr>
          <p:cNvCxnSpPr>
            <a:cxnSpLocks/>
            <a:stCxn id="6" idx="3"/>
            <a:endCxn id="13" idx="1"/>
          </p:cNvCxnSpPr>
          <p:nvPr/>
        </p:nvCxnSpPr>
        <p:spPr>
          <a:xfrm flipV="1">
            <a:off x="1074861" y="2613600"/>
            <a:ext cx="605794"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모서리가 둥근 직사각형 38">
            <a:extLst>
              <a:ext uri="{FF2B5EF4-FFF2-40B4-BE49-F238E27FC236}">
                <a16:creationId xmlns:a16="http://schemas.microsoft.com/office/drawing/2014/main" id="{E4EA8268-7BBB-1003-F3D0-2CCC640C7FD2}"/>
              </a:ext>
            </a:extLst>
          </p:cNvPr>
          <p:cNvSpPr/>
          <p:nvPr/>
        </p:nvSpPr>
        <p:spPr>
          <a:xfrm>
            <a:off x="4222081" y="2362273"/>
            <a:ext cx="3050014"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b="1">
                <a:solidFill>
                  <a:schemeClr val="bg1"/>
                </a:solidFill>
                <a:effectLst/>
              </a:rPr>
              <a:t>RequestMappingHandlerAdapter</a:t>
            </a:r>
            <a:endParaRPr lang="ko-KR" altLang="en-US" sz="1400" b="1">
              <a:solidFill>
                <a:schemeClr val="bg1"/>
              </a:solidFill>
              <a:latin typeface="+mj-lt"/>
              <a:ea typeface="나눔바른고딕" panose="020B0603020101020101"/>
            </a:endParaRPr>
          </a:p>
        </p:txBody>
      </p:sp>
      <p:cxnSp>
        <p:nvCxnSpPr>
          <p:cNvPr id="11" name="직선 화살표 연결선 10">
            <a:extLst>
              <a:ext uri="{FF2B5EF4-FFF2-40B4-BE49-F238E27FC236}">
                <a16:creationId xmlns:a16="http://schemas.microsoft.com/office/drawing/2014/main" id="{15983798-A265-D7A6-1730-40D55C921C56}"/>
              </a:ext>
            </a:extLst>
          </p:cNvPr>
          <p:cNvCxnSpPr>
            <a:cxnSpLocks/>
            <a:stCxn id="13" idx="3"/>
            <a:endCxn id="8" idx="1"/>
          </p:cNvCxnSpPr>
          <p:nvPr/>
        </p:nvCxnSpPr>
        <p:spPr>
          <a:xfrm flipV="1">
            <a:off x="3837436" y="2609161"/>
            <a:ext cx="384645" cy="443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모서리가 둥근 직사각형 38">
            <a:extLst>
              <a:ext uri="{FF2B5EF4-FFF2-40B4-BE49-F238E27FC236}">
                <a16:creationId xmlns:a16="http://schemas.microsoft.com/office/drawing/2014/main" id="{31628A27-1910-7B00-DE53-9AB287326F56}"/>
              </a:ext>
            </a:extLst>
          </p:cNvPr>
          <p:cNvSpPr/>
          <p:nvPr/>
        </p:nvSpPr>
        <p:spPr>
          <a:xfrm>
            <a:off x="1680655" y="2366712"/>
            <a:ext cx="2156781"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HandlerExecutionChain</a:t>
            </a:r>
            <a:endParaRPr lang="ko-KR" altLang="en-US" sz="1400">
              <a:solidFill>
                <a:schemeClr val="tx1"/>
              </a:solidFill>
              <a:latin typeface="+mj-lt"/>
              <a:ea typeface="나눔바른고딕" panose="020B0603020101020101"/>
            </a:endParaRPr>
          </a:p>
        </p:txBody>
      </p:sp>
      <p:cxnSp>
        <p:nvCxnSpPr>
          <p:cNvPr id="44" name="직선 화살표 연결선 43">
            <a:extLst>
              <a:ext uri="{FF2B5EF4-FFF2-40B4-BE49-F238E27FC236}">
                <a16:creationId xmlns:a16="http://schemas.microsoft.com/office/drawing/2014/main" id="{6816A132-1345-3AD6-D895-80C3B25BB541}"/>
              </a:ext>
            </a:extLst>
          </p:cNvPr>
          <p:cNvCxnSpPr>
            <a:cxnSpLocks/>
            <a:stCxn id="8" idx="2"/>
            <a:endCxn id="22" idx="0"/>
          </p:cNvCxnSpPr>
          <p:nvPr/>
        </p:nvCxnSpPr>
        <p:spPr>
          <a:xfrm>
            <a:off x="5747088" y="2856049"/>
            <a:ext cx="0" cy="55056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9" name="TextBox 68">
            <a:extLst>
              <a:ext uri="{FF2B5EF4-FFF2-40B4-BE49-F238E27FC236}">
                <a16:creationId xmlns:a16="http://schemas.microsoft.com/office/drawing/2014/main" id="{255EF9C3-28AF-622F-8D23-E4CDFC3575C4}"/>
              </a:ext>
            </a:extLst>
          </p:cNvPr>
          <p:cNvSpPr txBox="1"/>
          <p:nvPr/>
        </p:nvSpPr>
        <p:spPr>
          <a:xfrm>
            <a:off x="1052894" y="2311178"/>
            <a:ext cx="638457" cy="261610"/>
          </a:xfrm>
          <a:prstGeom prst="rect">
            <a:avLst/>
          </a:prstGeom>
          <a:noFill/>
        </p:spPr>
        <p:txBody>
          <a:bodyPr wrap="square">
            <a:spAutoFit/>
          </a:bodyPr>
          <a:lstStyle/>
          <a:p>
            <a:r>
              <a:rPr lang="en-US" altLang="ko-KR" sz="1100">
                <a:latin typeface="나눔고딕" panose="020D0604000000000000" pitchFamily="50" charset="-127"/>
                <a:ea typeface="나눔바른고딕" panose="020B0603020101020101"/>
              </a:rPr>
              <a:t>/home</a:t>
            </a:r>
            <a:endParaRPr lang="ko-KR" altLang="en-US" sz="1100">
              <a:latin typeface="나눔고딕" panose="020D0604000000000000" pitchFamily="50" charset="-127"/>
              <a:ea typeface="나눔바른고딕" panose="020B0603020101020101"/>
            </a:endParaRPr>
          </a:p>
        </p:txBody>
      </p:sp>
      <p:sp>
        <p:nvSpPr>
          <p:cNvPr id="22" name="모서리가 둥근 직사각형 38">
            <a:extLst>
              <a:ext uri="{FF2B5EF4-FFF2-40B4-BE49-F238E27FC236}">
                <a16:creationId xmlns:a16="http://schemas.microsoft.com/office/drawing/2014/main" id="{5AE39FAC-BA89-0871-DB2B-AC1CBDE63A91}"/>
              </a:ext>
            </a:extLst>
          </p:cNvPr>
          <p:cNvSpPr/>
          <p:nvPr/>
        </p:nvSpPr>
        <p:spPr>
          <a:xfrm>
            <a:off x="4222081" y="3406611"/>
            <a:ext cx="3050014" cy="493776"/>
          </a:xfrm>
          <a:prstGeom prst="roundRect">
            <a:avLst/>
          </a:prstGeom>
          <a:solidFill>
            <a:schemeClr val="accent5">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HandlerMethodArgumentResolver</a:t>
            </a:r>
          </a:p>
        </p:txBody>
      </p:sp>
      <p:sp>
        <p:nvSpPr>
          <p:cNvPr id="28" name="모서리가 둥근 직사각형 38">
            <a:extLst>
              <a:ext uri="{FF2B5EF4-FFF2-40B4-BE49-F238E27FC236}">
                <a16:creationId xmlns:a16="http://schemas.microsoft.com/office/drawing/2014/main" id="{6C2685FF-3C88-949E-02AD-B447B52E64E8}"/>
              </a:ext>
            </a:extLst>
          </p:cNvPr>
          <p:cNvSpPr/>
          <p:nvPr/>
        </p:nvSpPr>
        <p:spPr>
          <a:xfrm>
            <a:off x="5233716" y="4646353"/>
            <a:ext cx="1026743"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args</a:t>
            </a:r>
            <a:endParaRPr lang="en-US" altLang="ko-KR" sz="1400">
              <a:solidFill>
                <a:schemeClr val="tx1"/>
              </a:solidFill>
              <a:effectLst/>
            </a:endParaRPr>
          </a:p>
        </p:txBody>
      </p:sp>
      <p:cxnSp>
        <p:nvCxnSpPr>
          <p:cNvPr id="30" name="직선 화살표 연결선 29">
            <a:extLst>
              <a:ext uri="{FF2B5EF4-FFF2-40B4-BE49-F238E27FC236}">
                <a16:creationId xmlns:a16="http://schemas.microsoft.com/office/drawing/2014/main" id="{D00D10E8-BB55-E51A-8A2F-0F9216E53D16}"/>
              </a:ext>
            </a:extLst>
          </p:cNvPr>
          <p:cNvCxnSpPr>
            <a:stCxn id="22" idx="2"/>
            <a:endCxn id="28" idx="0"/>
          </p:cNvCxnSpPr>
          <p:nvPr/>
        </p:nvCxnSpPr>
        <p:spPr>
          <a:xfrm>
            <a:off x="5747088" y="3900387"/>
            <a:ext cx="0" cy="74596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모서리가 둥근 직사각형 38">
            <a:extLst>
              <a:ext uri="{FF2B5EF4-FFF2-40B4-BE49-F238E27FC236}">
                <a16:creationId xmlns:a16="http://schemas.microsoft.com/office/drawing/2014/main" id="{ECA3295E-BF3F-BF9D-ABB6-6954AD23775A}"/>
              </a:ext>
            </a:extLst>
          </p:cNvPr>
          <p:cNvSpPr/>
          <p:nvPr/>
        </p:nvSpPr>
        <p:spPr>
          <a:xfrm>
            <a:off x="4786967" y="5750127"/>
            <a:ext cx="1920240"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method(args, bean)</a:t>
            </a:r>
            <a:endParaRPr lang="en-US" altLang="ko-KR" sz="1400">
              <a:solidFill>
                <a:schemeClr val="tx1"/>
              </a:solidFill>
              <a:effectLst/>
            </a:endParaRPr>
          </a:p>
        </p:txBody>
      </p:sp>
      <p:cxnSp>
        <p:nvCxnSpPr>
          <p:cNvPr id="34" name="직선 화살표 연결선 33">
            <a:extLst>
              <a:ext uri="{FF2B5EF4-FFF2-40B4-BE49-F238E27FC236}">
                <a16:creationId xmlns:a16="http://schemas.microsoft.com/office/drawing/2014/main" id="{A3A4F798-A7E5-DDDC-B74B-9B863AE6CCB5}"/>
              </a:ext>
            </a:extLst>
          </p:cNvPr>
          <p:cNvCxnSpPr>
            <a:stCxn id="28" idx="2"/>
            <a:endCxn id="32" idx="0"/>
          </p:cNvCxnSpPr>
          <p:nvPr/>
        </p:nvCxnSpPr>
        <p:spPr>
          <a:xfrm flipH="1">
            <a:off x="5747087" y="5140129"/>
            <a:ext cx="1" cy="60999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346ED8D1-B81D-EB91-877C-51A3B4369C7D}"/>
              </a:ext>
            </a:extLst>
          </p:cNvPr>
          <p:cNvSpPr txBox="1"/>
          <p:nvPr/>
        </p:nvSpPr>
        <p:spPr>
          <a:xfrm>
            <a:off x="3161670" y="4152577"/>
            <a:ext cx="2585418" cy="261610"/>
          </a:xfrm>
          <a:prstGeom prst="rect">
            <a:avLst/>
          </a:prstGeom>
          <a:noFill/>
        </p:spPr>
        <p:txBody>
          <a:bodyPr wrap="square">
            <a:spAutoFit/>
          </a:bodyPr>
          <a:lstStyle/>
          <a:p>
            <a:r>
              <a:rPr lang="ko-KR" altLang="en-US" sz="1100">
                <a:latin typeface="나눔고딕" panose="020D0604000000000000" pitchFamily="50" charset="-127"/>
                <a:ea typeface="나눔바른고딕" panose="020B0603020101020101"/>
              </a:rPr>
              <a:t>호출 메서드의 인자정보들을 추출한다</a:t>
            </a:r>
          </a:p>
        </p:txBody>
      </p:sp>
      <p:sp>
        <p:nvSpPr>
          <p:cNvPr id="40" name="TextBox 39">
            <a:extLst>
              <a:ext uri="{FF2B5EF4-FFF2-40B4-BE49-F238E27FC236}">
                <a16:creationId xmlns:a16="http://schemas.microsoft.com/office/drawing/2014/main" id="{5B2504CE-45DB-48AF-66B7-A52BB362F4DB}"/>
              </a:ext>
            </a:extLst>
          </p:cNvPr>
          <p:cNvSpPr txBox="1"/>
          <p:nvPr/>
        </p:nvSpPr>
        <p:spPr>
          <a:xfrm>
            <a:off x="3161662" y="5315796"/>
            <a:ext cx="2279947" cy="261610"/>
          </a:xfrm>
          <a:prstGeom prst="rect">
            <a:avLst/>
          </a:prstGeom>
          <a:noFill/>
        </p:spPr>
        <p:txBody>
          <a:bodyPr wrap="square">
            <a:spAutoFit/>
          </a:bodyPr>
          <a:lstStyle/>
          <a:p>
            <a:r>
              <a:rPr lang="ko-KR" altLang="en-US" sz="1100">
                <a:latin typeface="나눔고딕" panose="020D0604000000000000" pitchFamily="50" charset="-127"/>
                <a:ea typeface="나눔바른고딕" panose="020B0603020101020101"/>
              </a:rPr>
              <a:t>실제 핸들러의 메서드를 호출한다</a:t>
            </a:r>
          </a:p>
        </p:txBody>
      </p:sp>
      <p:sp>
        <p:nvSpPr>
          <p:cNvPr id="41" name="TextBox 40">
            <a:extLst>
              <a:ext uri="{FF2B5EF4-FFF2-40B4-BE49-F238E27FC236}">
                <a16:creationId xmlns:a16="http://schemas.microsoft.com/office/drawing/2014/main" id="{3C2F4A37-D6CB-E080-4B6B-37C6E5BD6F2D}"/>
              </a:ext>
            </a:extLst>
          </p:cNvPr>
          <p:cNvSpPr txBox="1"/>
          <p:nvPr/>
        </p:nvSpPr>
        <p:spPr>
          <a:xfrm>
            <a:off x="5409522" y="5293170"/>
            <a:ext cx="929811" cy="276999"/>
          </a:xfrm>
          <a:prstGeom prst="rect">
            <a:avLst/>
          </a:prstGeom>
          <a:ln>
            <a:noFill/>
          </a:ln>
        </p:spPr>
        <p:style>
          <a:lnRef idx="2">
            <a:schemeClr val="dk1"/>
          </a:lnRef>
          <a:fillRef idx="1">
            <a:schemeClr val="lt1"/>
          </a:fillRef>
          <a:effectRef idx="0">
            <a:schemeClr val="dk1"/>
          </a:effectRef>
          <a:fontRef idx="minor">
            <a:schemeClr val="dk1"/>
          </a:fontRef>
        </p:style>
        <p:txBody>
          <a:bodyPr wrap="square">
            <a:spAutoFit/>
          </a:bodyPr>
          <a:lstStyle/>
          <a:p>
            <a:r>
              <a:rPr lang="en-US" altLang="ko-KR" sz="1200">
                <a:latin typeface="나눔고딕" panose="020D0604000000000000" pitchFamily="50" charset="-127"/>
                <a:ea typeface="나눔바른고딕" panose="020B0603020101020101"/>
              </a:rPr>
              <a:t>invoke()</a:t>
            </a:r>
            <a:endParaRPr lang="ko-KR" altLang="en-US" sz="1200">
              <a:latin typeface="나눔고딕" panose="020D0604000000000000" pitchFamily="50" charset="-127"/>
              <a:ea typeface="나눔바른고딕" panose="020B0603020101020101"/>
            </a:endParaRPr>
          </a:p>
        </p:txBody>
      </p:sp>
      <p:sp>
        <p:nvSpPr>
          <p:cNvPr id="43" name="모서리가 둥근 직사각형 38">
            <a:extLst>
              <a:ext uri="{FF2B5EF4-FFF2-40B4-BE49-F238E27FC236}">
                <a16:creationId xmlns:a16="http://schemas.microsoft.com/office/drawing/2014/main" id="{A284ECB0-185C-776D-7FE9-CC4C9E4DBBCB}"/>
              </a:ext>
            </a:extLst>
          </p:cNvPr>
          <p:cNvSpPr/>
          <p:nvPr/>
        </p:nvSpPr>
        <p:spPr>
          <a:xfrm>
            <a:off x="9118894" y="2394876"/>
            <a:ext cx="1920240"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returnValue</a:t>
            </a:r>
            <a:endParaRPr lang="en-US" altLang="ko-KR" sz="1400">
              <a:solidFill>
                <a:schemeClr val="tx1"/>
              </a:solidFill>
              <a:effectLst/>
            </a:endParaRPr>
          </a:p>
        </p:txBody>
      </p:sp>
      <p:cxnSp>
        <p:nvCxnSpPr>
          <p:cNvPr id="46" name="꺾인 연결선[E] 45">
            <a:extLst>
              <a:ext uri="{FF2B5EF4-FFF2-40B4-BE49-F238E27FC236}">
                <a16:creationId xmlns:a16="http://schemas.microsoft.com/office/drawing/2014/main" id="{054E6505-39B3-E25A-2B89-9BF89E9B3F35}"/>
              </a:ext>
            </a:extLst>
          </p:cNvPr>
          <p:cNvCxnSpPr>
            <a:stCxn id="32" idx="3"/>
            <a:endCxn id="43" idx="1"/>
          </p:cNvCxnSpPr>
          <p:nvPr/>
        </p:nvCxnSpPr>
        <p:spPr>
          <a:xfrm flipV="1">
            <a:off x="6707207" y="2641764"/>
            <a:ext cx="2411687" cy="3355251"/>
          </a:xfrm>
          <a:prstGeom prst="bent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모서리가 둥근 직사각형 38">
            <a:extLst>
              <a:ext uri="{FF2B5EF4-FFF2-40B4-BE49-F238E27FC236}">
                <a16:creationId xmlns:a16="http://schemas.microsoft.com/office/drawing/2014/main" id="{E7985150-8603-99F1-0DDC-BDB80F5D3DA9}"/>
              </a:ext>
            </a:extLst>
          </p:cNvPr>
          <p:cNvSpPr/>
          <p:nvPr/>
        </p:nvSpPr>
        <p:spPr>
          <a:xfrm>
            <a:off x="8453710" y="3429000"/>
            <a:ext cx="3250609" cy="493776"/>
          </a:xfrm>
          <a:prstGeom prst="roundRect">
            <a:avLst/>
          </a:prstGeom>
          <a:solidFill>
            <a:schemeClr val="accent5">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HandlerMethodReturnValueHandler</a:t>
            </a:r>
          </a:p>
        </p:txBody>
      </p:sp>
      <p:sp>
        <p:nvSpPr>
          <p:cNvPr id="58" name="모서리가 둥근 직사각형 38">
            <a:extLst>
              <a:ext uri="{FF2B5EF4-FFF2-40B4-BE49-F238E27FC236}">
                <a16:creationId xmlns:a16="http://schemas.microsoft.com/office/drawing/2014/main" id="{7691E0ED-E341-1EA8-72D0-9BB3B374EC62}"/>
              </a:ext>
            </a:extLst>
          </p:cNvPr>
          <p:cNvSpPr/>
          <p:nvPr/>
        </p:nvSpPr>
        <p:spPr>
          <a:xfrm>
            <a:off x="7356285" y="4167299"/>
            <a:ext cx="1113529"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Controller</a:t>
            </a:r>
          </a:p>
        </p:txBody>
      </p:sp>
      <p:sp>
        <p:nvSpPr>
          <p:cNvPr id="59" name="모서리가 둥근 직사각형 38">
            <a:extLst>
              <a:ext uri="{FF2B5EF4-FFF2-40B4-BE49-F238E27FC236}">
                <a16:creationId xmlns:a16="http://schemas.microsoft.com/office/drawing/2014/main" id="{321DEA36-EE59-6120-8CC8-685AB3A79ADE}"/>
              </a:ext>
            </a:extLst>
          </p:cNvPr>
          <p:cNvSpPr/>
          <p:nvPr/>
        </p:nvSpPr>
        <p:spPr>
          <a:xfrm>
            <a:off x="9137183" y="4646353"/>
            <a:ext cx="1901951"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ModelAndView</a:t>
            </a:r>
          </a:p>
        </p:txBody>
      </p:sp>
      <p:cxnSp>
        <p:nvCxnSpPr>
          <p:cNvPr id="62" name="직선 화살표 연결선 61">
            <a:extLst>
              <a:ext uri="{FF2B5EF4-FFF2-40B4-BE49-F238E27FC236}">
                <a16:creationId xmlns:a16="http://schemas.microsoft.com/office/drawing/2014/main" id="{40D232D4-A6D6-1744-771E-13BCF280B500}"/>
              </a:ext>
            </a:extLst>
          </p:cNvPr>
          <p:cNvCxnSpPr>
            <a:stCxn id="43" idx="2"/>
            <a:endCxn id="50" idx="0"/>
          </p:cNvCxnSpPr>
          <p:nvPr/>
        </p:nvCxnSpPr>
        <p:spPr>
          <a:xfrm>
            <a:off x="10079014" y="2888652"/>
            <a:ext cx="1" cy="54034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직선 화살표 연결선 63">
            <a:extLst>
              <a:ext uri="{FF2B5EF4-FFF2-40B4-BE49-F238E27FC236}">
                <a16:creationId xmlns:a16="http://schemas.microsoft.com/office/drawing/2014/main" id="{6772BBD3-3FF5-F0DF-D62E-8FF308705D41}"/>
              </a:ext>
            </a:extLst>
          </p:cNvPr>
          <p:cNvCxnSpPr>
            <a:cxnSpLocks/>
            <a:stCxn id="50" idx="2"/>
            <a:endCxn id="59" idx="0"/>
          </p:cNvCxnSpPr>
          <p:nvPr/>
        </p:nvCxnSpPr>
        <p:spPr>
          <a:xfrm>
            <a:off x="10079015" y="3922776"/>
            <a:ext cx="9144" cy="72357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B731EBCB-AFDB-1691-758A-6C6F4025E869}"/>
              </a:ext>
            </a:extLst>
          </p:cNvPr>
          <p:cNvSpPr txBox="1"/>
          <p:nvPr/>
        </p:nvSpPr>
        <p:spPr>
          <a:xfrm>
            <a:off x="4614260" y="6376849"/>
            <a:ext cx="2411686" cy="276999"/>
          </a:xfrm>
          <a:prstGeom prst="rect">
            <a:avLst/>
          </a:prstGeom>
          <a:noFill/>
        </p:spPr>
        <p:txBody>
          <a:bodyPr wrap="square">
            <a:spAutoFit/>
          </a:bodyPr>
          <a:lstStyle/>
          <a:p>
            <a:r>
              <a:rPr lang="en-US" altLang="ko-KR" sz="1200">
                <a:latin typeface="나눔고딕" panose="020D0604000000000000" pitchFamily="50" charset="-127"/>
                <a:ea typeface="나눔바른고딕" panose="020B0603020101020101"/>
              </a:rPr>
              <a:t>home(User user, Model model)</a:t>
            </a:r>
            <a:endParaRPr lang="ko-KR" altLang="en-US" sz="1200">
              <a:latin typeface="나눔고딕" panose="020D0604000000000000" pitchFamily="50" charset="-127"/>
              <a:ea typeface="나눔바른고딕" panose="020B0603020101020101"/>
            </a:endParaRPr>
          </a:p>
        </p:txBody>
      </p:sp>
    </p:spTree>
    <p:extLst>
      <p:ext uri="{BB962C8B-B14F-4D97-AF65-F5344CB8AC3E}">
        <p14:creationId xmlns:p14="http://schemas.microsoft.com/office/powerpoint/2010/main" val="167447507"/>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직사각형 49">
            <a:extLst>
              <a:ext uri="{FF2B5EF4-FFF2-40B4-BE49-F238E27FC236}">
                <a16:creationId xmlns:a16="http://schemas.microsoft.com/office/drawing/2014/main" id="{3564EFCA-FB7F-AB3E-5EB0-A56C6437CC4F}"/>
              </a:ext>
            </a:extLst>
          </p:cNvPr>
          <p:cNvSpPr/>
          <p:nvPr/>
        </p:nvSpPr>
        <p:spPr>
          <a:xfrm>
            <a:off x="2835975" y="2568171"/>
            <a:ext cx="8870752" cy="3639312"/>
          </a:xfrm>
          <a:prstGeom prst="rect">
            <a:avLst/>
          </a:prstGeom>
          <a:solidFill>
            <a:schemeClr val="bg1">
              <a:lumMod val="95000"/>
            </a:schemeClr>
          </a:solidFill>
          <a:ln>
            <a:solidFill>
              <a:schemeClr val="bg1">
                <a:lumMod val="50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ko-KR" altLang="en-US"/>
          </a:p>
        </p:txBody>
      </p:sp>
      <p:sp>
        <p:nvSpPr>
          <p:cNvPr id="73" name="직사각형 72">
            <a:extLst>
              <a:ext uri="{FF2B5EF4-FFF2-40B4-BE49-F238E27FC236}">
                <a16:creationId xmlns:a16="http://schemas.microsoft.com/office/drawing/2014/main" id="{D10AE262-3224-4491-9AF5-1A7677C571EF}"/>
              </a:ext>
            </a:extLst>
          </p:cNvPr>
          <p:cNvSpPr/>
          <p:nvPr/>
        </p:nvSpPr>
        <p:spPr>
          <a:xfrm>
            <a:off x="370206" y="627229"/>
            <a:ext cx="10536419" cy="887615"/>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@RequestMapping</a:t>
            </a:r>
            <a:r>
              <a:rPr lang="ko-KR" altLang="en-US" sz="1200"/>
              <a:t> 이 선언된</a:t>
            </a:r>
            <a:r>
              <a:rPr lang="en-US" altLang="ko-KR" sz="1200"/>
              <a:t> </a:t>
            </a:r>
            <a:r>
              <a:rPr lang="ko-KR" altLang="en-US" sz="1200"/>
              <a:t>핸들러 메서드는 메서드에 전달되는 인자와 반환 값을 다양한 타입과 방식으로 유연하게 설정할 수 있다</a:t>
            </a:r>
            <a:endParaRPr lang="en-US" altLang="ko-KR" sz="1200"/>
          </a:p>
          <a:p>
            <a:pPr marL="171450" indent="-171450">
              <a:lnSpc>
                <a:spcPct val="150000"/>
              </a:lnSpc>
              <a:buFont typeface="Arial" panose="020B0604020202020204" pitchFamily="34" charset="0"/>
              <a:buChar char="•"/>
            </a:pPr>
            <a:r>
              <a:rPr lang="ko-KR" altLang="en-US" sz="1200">
                <a:latin typeface="+mn-ea"/>
              </a:rPr>
              <a:t>메서드 호출과 반환을 자유롭게 구현하기 위해서는 호출에 필요한 인자 정보와 반환에 필요한 타입 정보를 알 수 있어야 한다</a:t>
            </a:r>
            <a:r>
              <a:rPr lang="en-US" altLang="ko-KR" sz="1200">
                <a:latin typeface="+mn-ea"/>
              </a:rPr>
              <a:t>. </a:t>
            </a:r>
            <a:r>
              <a:rPr lang="ko-KR" altLang="en-US" sz="1200">
                <a:latin typeface="+mn-ea"/>
              </a:rPr>
              <a:t>이것을 스프링에서는 </a:t>
            </a:r>
            <a:r>
              <a:rPr lang="en-US" altLang="ko-KR" sz="1200"/>
              <a:t>Method Arguments &amp; Return Values </a:t>
            </a:r>
            <a:r>
              <a:rPr lang="ko-KR" altLang="en-US" sz="1200"/>
              <a:t>로 나누어 </a:t>
            </a:r>
            <a:r>
              <a:rPr lang="en-US" altLang="ko-KR" sz="1200"/>
              <a:t>API </a:t>
            </a:r>
            <a:r>
              <a:rPr lang="ko-KR" altLang="en-US" sz="1200"/>
              <a:t>를 제공하고 있다</a:t>
            </a:r>
            <a:endParaRPr lang="en-US" altLang="ko-KR" sz="1200">
              <a:latin typeface="+mn-ea"/>
            </a:endParaRPr>
          </a:p>
        </p:txBody>
      </p:sp>
      <p:sp>
        <p:nvSpPr>
          <p:cNvPr id="74" name="직사각형 73">
            <a:extLst>
              <a:ext uri="{FF2B5EF4-FFF2-40B4-BE49-F238E27FC236}">
                <a16:creationId xmlns:a16="http://schemas.microsoft.com/office/drawing/2014/main" id="{42A0B23B-7003-43B2-A559-7C4A6F001EFB}"/>
              </a:ext>
            </a:extLst>
          </p:cNvPr>
          <p:cNvSpPr/>
          <p:nvPr/>
        </p:nvSpPr>
        <p:spPr>
          <a:xfrm>
            <a:off x="192752" y="243096"/>
            <a:ext cx="2478564"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Handler</a:t>
            </a:r>
            <a:r>
              <a:rPr lang="ko-KR" altLang="en-US" b="1">
                <a:solidFill>
                  <a:schemeClr val="accent1">
                    <a:lumMod val="75000"/>
                  </a:schemeClr>
                </a:solidFill>
                <a:latin typeface="+mn-ea"/>
              </a:rPr>
              <a:t> </a:t>
            </a:r>
            <a:r>
              <a:rPr lang="en-US" altLang="ko-KR" b="1">
                <a:solidFill>
                  <a:schemeClr val="accent1">
                    <a:lumMod val="75000"/>
                  </a:schemeClr>
                </a:solidFill>
                <a:latin typeface="+mn-ea"/>
              </a:rPr>
              <a:t>Methods</a:t>
            </a:r>
          </a:p>
        </p:txBody>
      </p:sp>
      <p:sp>
        <p:nvSpPr>
          <p:cNvPr id="29" name="TextBox 28">
            <a:extLst>
              <a:ext uri="{FF2B5EF4-FFF2-40B4-BE49-F238E27FC236}">
                <a16:creationId xmlns:a16="http://schemas.microsoft.com/office/drawing/2014/main" id="{44C16B35-F8B8-FC60-8413-AB4279CE983D}"/>
              </a:ext>
            </a:extLst>
          </p:cNvPr>
          <p:cNvSpPr txBox="1"/>
          <p:nvPr/>
        </p:nvSpPr>
        <p:spPr>
          <a:xfrm>
            <a:off x="522363" y="1810986"/>
            <a:ext cx="3755189" cy="4534768"/>
          </a:xfrm>
          <a:prstGeom prst="rect">
            <a:avLst/>
          </a:prstGeom>
          <a:noFill/>
        </p:spPr>
        <p:txBody>
          <a:bodyPr wrap="square">
            <a:spAutoFit/>
          </a:bodyPr>
          <a:lstStyle/>
          <a:p>
            <a:pPr>
              <a:lnSpc>
                <a:spcPct val="150000"/>
              </a:lnSpc>
            </a:pPr>
            <a:r>
              <a:rPr lang="en-US" altLang="ko-KR" sz="1400" b="1"/>
              <a:t>Method Arguments &amp; Return Values</a:t>
            </a:r>
            <a:endParaRPr lang="en-US" altLang="ko-KR" sz="1400"/>
          </a:p>
          <a:p>
            <a:pPr>
              <a:lnSpc>
                <a:spcPct val="150000"/>
              </a:lnSpc>
            </a:pPr>
            <a:endParaRPr lang="en-US" altLang="ko-KR" sz="1200"/>
          </a:p>
          <a:p>
            <a:pPr>
              <a:lnSpc>
                <a:spcPct val="150000"/>
              </a:lnSpc>
            </a:pPr>
            <a:r>
              <a:rPr lang="en-US" altLang="ko-KR" sz="1200"/>
              <a:t>@RequestParam</a:t>
            </a:r>
          </a:p>
          <a:p>
            <a:pPr>
              <a:lnSpc>
                <a:spcPct val="150000"/>
              </a:lnSpc>
            </a:pPr>
            <a:r>
              <a:rPr lang="en-US" altLang="ko-KR" sz="1200"/>
              <a:t>@RequestHeader</a:t>
            </a:r>
          </a:p>
          <a:p>
            <a:pPr>
              <a:lnSpc>
                <a:spcPct val="150000"/>
              </a:lnSpc>
            </a:pPr>
            <a:r>
              <a:rPr lang="en-US" altLang="ko-KR" sz="1200"/>
              <a:t>@CookieValue</a:t>
            </a:r>
          </a:p>
          <a:p>
            <a:pPr>
              <a:lnSpc>
                <a:spcPct val="150000"/>
              </a:lnSpc>
            </a:pPr>
            <a:r>
              <a:rPr lang="en-US" altLang="ko-KR" sz="1200"/>
              <a:t>@ModelAttribute</a:t>
            </a:r>
          </a:p>
          <a:p>
            <a:pPr>
              <a:lnSpc>
                <a:spcPct val="150000"/>
              </a:lnSpc>
            </a:pPr>
            <a:r>
              <a:rPr lang="en-US" altLang="ko-KR" sz="1200"/>
              <a:t>@SessionAttributes</a:t>
            </a:r>
          </a:p>
          <a:p>
            <a:pPr>
              <a:lnSpc>
                <a:spcPct val="150000"/>
              </a:lnSpc>
            </a:pPr>
            <a:r>
              <a:rPr lang="en-US" altLang="ko-KR" sz="1200"/>
              <a:t>@SessionAttribute</a:t>
            </a:r>
          </a:p>
          <a:p>
            <a:pPr>
              <a:lnSpc>
                <a:spcPct val="150000"/>
              </a:lnSpc>
            </a:pPr>
            <a:r>
              <a:rPr lang="en-US" altLang="ko-KR" sz="1200"/>
              <a:t>@RequestAttribute</a:t>
            </a:r>
          </a:p>
          <a:p>
            <a:pPr>
              <a:lnSpc>
                <a:spcPct val="150000"/>
              </a:lnSpc>
            </a:pPr>
            <a:r>
              <a:rPr lang="en-US" altLang="ko-KR" sz="1200"/>
              <a:t>Redirect Attributes</a:t>
            </a:r>
          </a:p>
          <a:p>
            <a:pPr>
              <a:lnSpc>
                <a:spcPct val="150000"/>
              </a:lnSpc>
            </a:pPr>
            <a:r>
              <a:rPr lang="en-US" altLang="ko-KR" sz="1200"/>
              <a:t>Flash Attributes</a:t>
            </a:r>
          </a:p>
          <a:p>
            <a:pPr>
              <a:lnSpc>
                <a:spcPct val="150000"/>
              </a:lnSpc>
            </a:pPr>
            <a:r>
              <a:rPr lang="en-US" altLang="ko-KR" sz="1200"/>
              <a:t>Multipart</a:t>
            </a:r>
          </a:p>
          <a:p>
            <a:pPr>
              <a:lnSpc>
                <a:spcPct val="150000"/>
              </a:lnSpc>
            </a:pPr>
            <a:r>
              <a:rPr lang="en-US" altLang="ko-KR" sz="1200"/>
              <a:t>@RequestBody</a:t>
            </a:r>
          </a:p>
          <a:p>
            <a:pPr>
              <a:lnSpc>
                <a:spcPct val="150000"/>
              </a:lnSpc>
            </a:pPr>
            <a:r>
              <a:rPr lang="en-US" altLang="ko-KR" sz="1200"/>
              <a:t>HttpEntity</a:t>
            </a:r>
          </a:p>
          <a:p>
            <a:pPr>
              <a:lnSpc>
                <a:spcPct val="150000"/>
              </a:lnSpc>
            </a:pPr>
            <a:r>
              <a:rPr lang="en-US" altLang="ko-KR" sz="1200"/>
              <a:t>@ResponseBody</a:t>
            </a:r>
          </a:p>
          <a:p>
            <a:pPr>
              <a:lnSpc>
                <a:spcPct val="150000"/>
              </a:lnSpc>
            </a:pPr>
            <a:r>
              <a:rPr lang="en-US" altLang="ko-KR" sz="1200"/>
              <a:t>ResponseEntity</a:t>
            </a:r>
          </a:p>
        </p:txBody>
      </p:sp>
      <p:sp>
        <p:nvSpPr>
          <p:cNvPr id="32" name="TextBox 31">
            <a:extLst>
              <a:ext uri="{FF2B5EF4-FFF2-40B4-BE49-F238E27FC236}">
                <a16:creationId xmlns:a16="http://schemas.microsoft.com/office/drawing/2014/main" id="{90B54089-0DAA-8A0F-4FB4-F0AA82BB41FB}"/>
              </a:ext>
            </a:extLst>
          </p:cNvPr>
          <p:cNvSpPr txBox="1"/>
          <p:nvPr/>
        </p:nvSpPr>
        <p:spPr>
          <a:xfrm>
            <a:off x="3106468" y="4579851"/>
            <a:ext cx="8385378" cy="461665"/>
          </a:xfrm>
          <a:prstGeom prst="rect">
            <a:avLst/>
          </a:prstGeom>
          <a:solidFill>
            <a:schemeClr val="tx1"/>
          </a:solidFill>
        </p:spPr>
        <p:txBody>
          <a:bodyPr wrap="square">
            <a:spAutoFit/>
          </a:bodyPr>
          <a:lstStyle/>
          <a:p>
            <a:r>
              <a:rPr lang="en-US" altLang="ko-KR" sz="2400">
                <a:solidFill>
                  <a:srgbClr val="CF8E6D"/>
                </a:solidFill>
                <a:effectLst/>
                <a:highlight>
                  <a:srgbClr val="1E1F22"/>
                </a:highlight>
              </a:rPr>
              <a:t>public </a:t>
            </a:r>
            <a:r>
              <a:rPr lang="en-US" altLang="ko-KR" sz="2400">
                <a:solidFill>
                  <a:srgbClr val="BCBEC4"/>
                </a:solidFill>
                <a:highlight>
                  <a:srgbClr val="1E1F22"/>
                </a:highlight>
              </a:rPr>
              <a:t>String</a:t>
            </a:r>
            <a:r>
              <a:rPr lang="en-US" altLang="ko-KR" sz="2400">
                <a:solidFill>
                  <a:srgbClr val="BCBEC4"/>
                </a:solidFill>
                <a:effectLst/>
                <a:highlight>
                  <a:srgbClr val="1E1F22"/>
                </a:highlight>
              </a:rPr>
              <a:t> user</a:t>
            </a:r>
            <a:r>
              <a:rPr lang="en-US" altLang="ko-KR" sz="2400">
                <a:solidFill>
                  <a:srgbClr val="E8BA36"/>
                </a:solidFill>
                <a:effectLst/>
                <a:highlight>
                  <a:srgbClr val="1E1F22"/>
                </a:highlight>
              </a:rPr>
              <a:t>(</a:t>
            </a:r>
            <a:r>
              <a:rPr lang="en-US" altLang="ko-KR" sz="2400">
                <a:solidFill>
                  <a:srgbClr val="B3AE60"/>
                </a:solidFill>
                <a:effectLst/>
                <a:highlight>
                  <a:srgbClr val="1E1F22"/>
                </a:highlight>
              </a:rPr>
              <a:t>@RequestBody </a:t>
            </a:r>
            <a:r>
              <a:rPr lang="en-US" altLang="ko-KR" sz="2400">
                <a:solidFill>
                  <a:srgbClr val="BCBEC4"/>
                </a:solidFill>
                <a:effectLst/>
                <a:highlight>
                  <a:srgbClr val="1E1F22"/>
                </a:highlight>
              </a:rPr>
              <a:t>User user, Model model</a:t>
            </a:r>
            <a:r>
              <a:rPr lang="en-US" altLang="ko-KR" sz="2400">
                <a:solidFill>
                  <a:srgbClr val="E8BA36"/>
                </a:solidFill>
                <a:effectLst/>
                <a:highlight>
                  <a:srgbClr val="1E1F22"/>
                </a:highlight>
              </a:rPr>
              <a:t>)</a:t>
            </a:r>
            <a:endParaRPr lang="en-US" altLang="ko-KR" sz="2400">
              <a:solidFill>
                <a:srgbClr val="BCBEC4"/>
              </a:solidFill>
              <a:effectLst/>
              <a:highlight>
                <a:srgbClr val="1E1F22"/>
              </a:highlight>
            </a:endParaRPr>
          </a:p>
        </p:txBody>
      </p:sp>
      <p:sp>
        <p:nvSpPr>
          <p:cNvPr id="33" name="왼쪽 중괄호[L] 32">
            <a:extLst>
              <a:ext uri="{FF2B5EF4-FFF2-40B4-BE49-F238E27FC236}">
                <a16:creationId xmlns:a16="http://schemas.microsoft.com/office/drawing/2014/main" id="{46301465-9BEC-509B-F867-4A2FFA491CA5}"/>
              </a:ext>
            </a:extLst>
          </p:cNvPr>
          <p:cNvSpPr/>
          <p:nvPr/>
        </p:nvSpPr>
        <p:spPr>
          <a:xfrm rot="16200000">
            <a:off x="7134566" y="1148328"/>
            <a:ext cx="329184" cy="8385381"/>
          </a:xfrm>
          <a:prstGeom prst="leftBrace">
            <a:avLst>
              <a:gd name="adj1" fmla="val 36111"/>
              <a:gd name="adj2" fmla="val 50000"/>
            </a:avLst>
          </a:prstGeom>
          <a:ln w="19050">
            <a:solidFill>
              <a:schemeClr val="bg1">
                <a:lumMod val="65000"/>
              </a:schemeClr>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ko-KR" altLang="en-US"/>
          </a:p>
        </p:txBody>
      </p:sp>
      <p:sp>
        <p:nvSpPr>
          <p:cNvPr id="34" name="직사각형 33">
            <a:extLst>
              <a:ext uri="{FF2B5EF4-FFF2-40B4-BE49-F238E27FC236}">
                <a16:creationId xmlns:a16="http://schemas.microsoft.com/office/drawing/2014/main" id="{B01B6483-9380-F3C6-EB21-828767740075}"/>
              </a:ext>
            </a:extLst>
          </p:cNvPr>
          <p:cNvSpPr/>
          <p:nvPr/>
        </p:nvSpPr>
        <p:spPr>
          <a:xfrm>
            <a:off x="6391176" y="5500134"/>
            <a:ext cx="1815962" cy="388568"/>
          </a:xfrm>
          <a:prstGeom prst="rect">
            <a:avLst/>
          </a:prstGeom>
        </p:spPr>
        <p:txBody>
          <a:bodyPr wrap="square">
            <a:spAutoFit/>
          </a:bodyPr>
          <a:lstStyle/>
          <a:p>
            <a:pPr algn="ctr">
              <a:lnSpc>
                <a:spcPct val="150000"/>
              </a:lnSpc>
            </a:pPr>
            <a:r>
              <a:rPr lang="en-US" altLang="ko-KR" sz="1400"/>
              <a:t>Handler Methods</a:t>
            </a:r>
            <a:endParaRPr lang="en-US" altLang="ko-KR" sz="1400">
              <a:latin typeface="+mn-ea"/>
            </a:endParaRPr>
          </a:p>
        </p:txBody>
      </p:sp>
      <p:sp>
        <p:nvSpPr>
          <p:cNvPr id="35" name="직사각형 34">
            <a:extLst>
              <a:ext uri="{FF2B5EF4-FFF2-40B4-BE49-F238E27FC236}">
                <a16:creationId xmlns:a16="http://schemas.microsoft.com/office/drawing/2014/main" id="{85A96BBE-E751-182E-F023-F3BFA2A8F75B}"/>
              </a:ext>
            </a:extLst>
          </p:cNvPr>
          <p:cNvSpPr/>
          <p:nvPr/>
        </p:nvSpPr>
        <p:spPr>
          <a:xfrm>
            <a:off x="3807074" y="3747160"/>
            <a:ext cx="1349242" cy="388568"/>
          </a:xfrm>
          <a:prstGeom prst="rect">
            <a:avLst/>
          </a:prstGeom>
        </p:spPr>
        <p:txBody>
          <a:bodyPr wrap="square">
            <a:spAutoFit/>
          </a:bodyPr>
          <a:lstStyle/>
          <a:p>
            <a:pPr algn="ctr">
              <a:lnSpc>
                <a:spcPct val="150000"/>
              </a:lnSpc>
            </a:pPr>
            <a:r>
              <a:rPr lang="en-US" altLang="ko-KR" sz="1400"/>
              <a:t>Return Values</a:t>
            </a:r>
            <a:endParaRPr lang="en-US" altLang="ko-KR" sz="1400">
              <a:latin typeface="+mn-ea"/>
            </a:endParaRPr>
          </a:p>
        </p:txBody>
      </p:sp>
      <p:sp>
        <p:nvSpPr>
          <p:cNvPr id="36" name="직사각형 35">
            <a:extLst>
              <a:ext uri="{FF2B5EF4-FFF2-40B4-BE49-F238E27FC236}">
                <a16:creationId xmlns:a16="http://schemas.microsoft.com/office/drawing/2014/main" id="{8883A4C4-6087-3696-E72F-775F3A2CB4D6}"/>
              </a:ext>
            </a:extLst>
          </p:cNvPr>
          <p:cNvSpPr/>
          <p:nvPr/>
        </p:nvSpPr>
        <p:spPr>
          <a:xfrm>
            <a:off x="7684131" y="3713887"/>
            <a:ext cx="2085512" cy="388568"/>
          </a:xfrm>
          <a:prstGeom prst="rect">
            <a:avLst/>
          </a:prstGeom>
        </p:spPr>
        <p:txBody>
          <a:bodyPr wrap="square">
            <a:spAutoFit/>
          </a:bodyPr>
          <a:lstStyle/>
          <a:p>
            <a:pPr>
              <a:lnSpc>
                <a:spcPct val="150000"/>
              </a:lnSpc>
            </a:pPr>
            <a:r>
              <a:rPr lang="en-US" altLang="ko-KR" sz="1400"/>
              <a:t>Method Arguments</a:t>
            </a:r>
          </a:p>
        </p:txBody>
      </p:sp>
      <p:sp>
        <p:nvSpPr>
          <p:cNvPr id="40" name="왼쪽 중괄호[L] 39">
            <a:extLst>
              <a:ext uri="{FF2B5EF4-FFF2-40B4-BE49-F238E27FC236}">
                <a16:creationId xmlns:a16="http://schemas.microsoft.com/office/drawing/2014/main" id="{93E36D38-F19C-AE31-3A12-61C05746BA76}"/>
              </a:ext>
            </a:extLst>
          </p:cNvPr>
          <p:cNvSpPr/>
          <p:nvPr/>
        </p:nvSpPr>
        <p:spPr>
          <a:xfrm rot="5400000">
            <a:off x="4328931" y="3906151"/>
            <a:ext cx="329184" cy="871501"/>
          </a:xfrm>
          <a:prstGeom prst="leftBrace">
            <a:avLst>
              <a:gd name="adj1" fmla="val 22222"/>
              <a:gd name="adj2" fmla="val 50000"/>
            </a:avLst>
          </a:prstGeom>
          <a:ln w="19050">
            <a:solidFill>
              <a:schemeClr val="bg1">
                <a:lumMod val="65000"/>
              </a:schemeClr>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ko-KR" altLang="en-US"/>
          </a:p>
        </p:txBody>
      </p:sp>
      <p:sp>
        <p:nvSpPr>
          <p:cNvPr id="41" name="왼쪽 중괄호[L] 40">
            <a:extLst>
              <a:ext uri="{FF2B5EF4-FFF2-40B4-BE49-F238E27FC236}">
                <a16:creationId xmlns:a16="http://schemas.microsoft.com/office/drawing/2014/main" id="{D2A41251-1C61-728E-8A4B-1038815019F3}"/>
              </a:ext>
            </a:extLst>
          </p:cNvPr>
          <p:cNvSpPr/>
          <p:nvPr/>
        </p:nvSpPr>
        <p:spPr>
          <a:xfrm rot="5400000">
            <a:off x="8401174" y="1671853"/>
            <a:ext cx="329184" cy="5340098"/>
          </a:xfrm>
          <a:prstGeom prst="leftBrace">
            <a:avLst>
              <a:gd name="adj1" fmla="val 36111"/>
              <a:gd name="adj2" fmla="val 50000"/>
            </a:avLst>
          </a:prstGeom>
          <a:ln w="19050">
            <a:solidFill>
              <a:schemeClr val="bg1">
                <a:lumMod val="65000"/>
              </a:schemeClr>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ko-KR" altLang="en-US"/>
          </a:p>
        </p:txBody>
      </p:sp>
      <p:sp>
        <p:nvSpPr>
          <p:cNvPr id="47" name="TextBox 46">
            <a:extLst>
              <a:ext uri="{FF2B5EF4-FFF2-40B4-BE49-F238E27FC236}">
                <a16:creationId xmlns:a16="http://schemas.microsoft.com/office/drawing/2014/main" id="{484855EF-4DEC-24B9-A8DA-4D64961D5506}"/>
              </a:ext>
            </a:extLst>
          </p:cNvPr>
          <p:cNvSpPr txBox="1"/>
          <p:nvPr/>
        </p:nvSpPr>
        <p:spPr>
          <a:xfrm>
            <a:off x="6958708" y="3312210"/>
            <a:ext cx="3854196" cy="338554"/>
          </a:xfrm>
          <a:prstGeom prst="rect">
            <a:avLst/>
          </a:prstGeom>
          <a:noFill/>
        </p:spPr>
        <p:txBody>
          <a:bodyPr wrap="square">
            <a:spAutoFit/>
          </a:bodyPr>
          <a:lstStyle/>
          <a:p>
            <a:r>
              <a:rPr lang="en-US" altLang="ko-KR" sz="1600">
                <a:solidFill>
                  <a:srgbClr val="0070C0"/>
                </a:solidFill>
              </a:rPr>
              <a:t>HandlerMethodArgumentResolver</a:t>
            </a:r>
          </a:p>
        </p:txBody>
      </p:sp>
      <p:sp>
        <p:nvSpPr>
          <p:cNvPr id="49" name="TextBox 48">
            <a:extLst>
              <a:ext uri="{FF2B5EF4-FFF2-40B4-BE49-F238E27FC236}">
                <a16:creationId xmlns:a16="http://schemas.microsoft.com/office/drawing/2014/main" id="{859A17E4-09B3-A0DB-4738-E8E62566E60F}"/>
              </a:ext>
            </a:extLst>
          </p:cNvPr>
          <p:cNvSpPr txBox="1"/>
          <p:nvPr/>
        </p:nvSpPr>
        <p:spPr>
          <a:xfrm>
            <a:off x="2814941" y="3312210"/>
            <a:ext cx="3576235" cy="338554"/>
          </a:xfrm>
          <a:prstGeom prst="rect">
            <a:avLst/>
          </a:prstGeom>
          <a:noFill/>
        </p:spPr>
        <p:txBody>
          <a:bodyPr wrap="square">
            <a:spAutoFit/>
          </a:bodyPr>
          <a:lstStyle/>
          <a:p>
            <a:pPr algn="ctr"/>
            <a:r>
              <a:rPr lang="en-US" altLang="ko-KR" sz="1600">
                <a:solidFill>
                  <a:srgbClr val="0070C0"/>
                </a:solidFill>
              </a:rPr>
              <a:t>HandlerMethodReturnValueHandler</a:t>
            </a:r>
          </a:p>
        </p:txBody>
      </p:sp>
      <p:sp>
        <p:nvSpPr>
          <p:cNvPr id="52" name="TextBox 51">
            <a:extLst>
              <a:ext uri="{FF2B5EF4-FFF2-40B4-BE49-F238E27FC236}">
                <a16:creationId xmlns:a16="http://schemas.microsoft.com/office/drawing/2014/main" id="{1AB44738-438E-8C15-FFEF-DE909466B3EC}"/>
              </a:ext>
            </a:extLst>
          </p:cNvPr>
          <p:cNvSpPr txBox="1"/>
          <p:nvPr/>
        </p:nvSpPr>
        <p:spPr>
          <a:xfrm>
            <a:off x="4249633" y="2317966"/>
            <a:ext cx="6099048" cy="461665"/>
          </a:xfrm>
          <a:prstGeom prst="rect">
            <a:avLst/>
          </a:prstGeom>
          <a:ln>
            <a:solidFill>
              <a:schemeClr val="bg1">
                <a:lumMod val="85000"/>
              </a:schemeClr>
            </a:solidFill>
          </a:ln>
        </p:spPr>
        <p:style>
          <a:lnRef idx="2">
            <a:schemeClr val="dk1"/>
          </a:lnRef>
          <a:fillRef idx="1">
            <a:schemeClr val="lt1"/>
          </a:fillRef>
          <a:effectRef idx="0">
            <a:schemeClr val="dk1"/>
          </a:effectRef>
          <a:fontRef idx="minor">
            <a:schemeClr val="dk1"/>
          </a:fontRef>
        </p:style>
        <p:txBody>
          <a:bodyPr wrap="square">
            <a:spAutoFit/>
          </a:bodyPr>
          <a:lstStyle/>
          <a:p>
            <a:pPr algn="ctr"/>
            <a:r>
              <a:rPr lang="en-US" altLang="ko-KR" sz="2400">
                <a:latin typeface="나눔고딕" panose="020D0604000000000000" pitchFamily="50" charset="-127"/>
                <a:ea typeface="나눔바른고딕" panose="020B0603020101020101"/>
              </a:rPr>
              <a:t>RequestMappingHandlerAdapter</a:t>
            </a:r>
            <a:endParaRPr lang="ko-KR" altLang="en-US" sz="2400"/>
          </a:p>
        </p:txBody>
      </p:sp>
    </p:spTree>
    <p:extLst>
      <p:ext uri="{BB962C8B-B14F-4D97-AF65-F5344CB8AC3E}">
        <p14:creationId xmlns:p14="http://schemas.microsoft.com/office/powerpoint/2010/main" val="24605854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직사각형 72">
            <a:extLst>
              <a:ext uri="{FF2B5EF4-FFF2-40B4-BE49-F238E27FC236}">
                <a16:creationId xmlns:a16="http://schemas.microsoft.com/office/drawing/2014/main" id="{D10AE262-3224-4491-9AF5-1A7677C571EF}"/>
              </a:ext>
            </a:extLst>
          </p:cNvPr>
          <p:cNvSpPr/>
          <p:nvPr/>
        </p:nvSpPr>
        <p:spPr>
          <a:xfrm>
            <a:off x="478763" y="823094"/>
            <a:ext cx="7786698"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mj-lt"/>
              </a:rPr>
              <a:t>JSP (JavaServer Pages)</a:t>
            </a:r>
            <a:r>
              <a:rPr lang="ko-KR" altLang="en-US" sz="1200">
                <a:latin typeface="+mj-lt"/>
              </a:rPr>
              <a:t>를 사용하여 웹 애플리케이션의 모든 로직을 한 파일에서 처리하는 방식이다</a:t>
            </a:r>
            <a:endParaRPr lang="en-US" altLang="ko-KR" sz="1200">
              <a:latin typeface="+mj-lt"/>
            </a:endParaRPr>
          </a:p>
          <a:p>
            <a:pPr marL="171450" indent="-171450">
              <a:lnSpc>
                <a:spcPct val="150000"/>
              </a:lnSpc>
              <a:buFont typeface="Arial" panose="020B0604020202020204" pitchFamily="34" charset="0"/>
              <a:buChar char="•"/>
            </a:pPr>
            <a:r>
              <a:rPr lang="en-US" altLang="ko-KR" sz="1200">
                <a:latin typeface="+mj-lt"/>
              </a:rPr>
              <a:t>1999</a:t>
            </a:r>
            <a:r>
              <a:rPr lang="ko-KR" altLang="en-US" sz="1200">
                <a:latin typeface="+mj-lt"/>
              </a:rPr>
              <a:t>년 등장하여 초창기 </a:t>
            </a:r>
            <a:r>
              <a:rPr lang="en-US" altLang="ko-KR" sz="1200">
                <a:latin typeface="+mj-lt"/>
              </a:rPr>
              <a:t>Java </a:t>
            </a:r>
            <a:r>
              <a:rPr lang="ko-KR" altLang="en-US" sz="1200">
                <a:latin typeface="+mj-lt"/>
              </a:rPr>
              <a:t>웹 애플리케이션 개발에서 많이 사용되었다</a:t>
            </a:r>
            <a:endParaRPr lang="en-US" altLang="ko-KR" sz="1200">
              <a:latin typeface="+mj-lt"/>
            </a:endParaRPr>
          </a:p>
        </p:txBody>
      </p:sp>
      <p:sp>
        <p:nvSpPr>
          <p:cNvPr id="74" name="직사각형 73">
            <a:extLst>
              <a:ext uri="{FF2B5EF4-FFF2-40B4-BE49-F238E27FC236}">
                <a16:creationId xmlns:a16="http://schemas.microsoft.com/office/drawing/2014/main" id="{42A0B23B-7003-43B2-A559-7C4A6F001EFB}"/>
              </a:ext>
            </a:extLst>
          </p:cNvPr>
          <p:cNvSpPr/>
          <p:nvPr/>
        </p:nvSpPr>
        <p:spPr>
          <a:xfrm>
            <a:off x="307312" y="316769"/>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sp>
        <p:nvSpPr>
          <p:cNvPr id="5" name="직사각형 4">
            <a:extLst>
              <a:ext uri="{FF2B5EF4-FFF2-40B4-BE49-F238E27FC236}">
                <a16:creationId xmlns:a16="http://schemas.microsoft.com/office/drawing/2014/main" id="{63BB6CCE-2217-4075-911D-E4E096621ED4}"/>
              </a:ext>
            </a:extLst>
          </p:cNvPr>
          <p:cNvSpPr/>
          <p:nvPr/>
        </p:nvSpPr>
        <p:spPr>
          <a:xfrm>
            <a:off x="478761" y="2195336"/>
            <a:ext cx="10422322"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mj-lt"/>
              </a:rPr>
              <a:t>HTML </a:t>
            </a:r>
            <a:r>
              <a:rPr lang="ko-KR" altLang="en-US" sz="1200">
                <a:latin typeface="+mj-lt"/>
              </a:rPr>
              <a:t>내에 </a:t>
            </a:r>
            <a:r>
              <a:rPr lang="en-US" altLang="ko-KR" sz="1200">
                <a:latin typeface="+mj-lt"/>
              </a:rPr>
              <a:t>Java </a:t>
            </a:r>
            <a:r>
              <a:rPr lang="ko-KR" altLang="en-US" sz="1200">
                <a:latin typeface="+mj-lt"/>
              </a:rPr>
              <a:t>코드를 삽입하여 동적 웹 페이지를 생성하는</a:t>
            </a:r>
            <a:r>
              <a:rPr lang="en-US" altLang="ko-KR" sz="1200">
                <a:latin typeface="+mj-lt"/>
              </a:rPr>
              <a:t> </a:t>
            </a:r>
            <a:r>
              <a:rPr lang="ko-KR" altLang="en-US" sz="1200">
                <a:latin typeface="+mj-lt"/>
              </a:rPr>
              <a:t>기술로서 서블릿의 단점을 보완하기 위해 등장한 서블릿 기반의 스크립트 언어이다</a:t>
            </a:r>
            <a:endParaRPr lang="en-US" altLang="ko-KR" sz="1200">
              <a:latin typeface="+mj-lt"/>
            </a:endParaRPr>
          </a:p>
          <a:p>
            <a:pPr marL="171450" indent="-171450">
              <a:lnSpc>
                <a:spcPct val="150000"/>
              </a:lnSpc>
              <a:buFont typeface="Arial" panose="020B0604020202020204" pitchFamily="34" charset="0"/>
              <a:buChar char="•"/>
            </a:pPr>
            <a:r>
              <a:rPr lang="ko-KR" altLang="en-US" sz="1200">
                <a:latin typeface="+mj-lt"/>
              </a:rPr>
              <a:t>모든 처리 로직이 하나의 </a:t>
            </a:r>
            <a:r>
              <a:rPr lang="en-US" altLang="ko-KR" sz="1200">
                <a:latin typeface="+mj-lt"/>
              </a:rPr>
              <a:t>JSP </a:t>
            </a:r>
            <a:r>
              <a:rPr lang="ko-KR" altLang="en-US" sz="1200">
                <a:latin typeface="+mj-lt"/>
              </a:rPr>
              <a:t>파일에 존재한다</a:t>
            </a:r>
            <a:endParaRPr lang="en-US" altLang="ko-KR" sz="1200">
              <a:latin typeface="+mj-lt"/>
            </a:endParaRPr>
          </a:p>
        </p:txBody>
      </p:sp>
      <p:sp>
        <p:nvSpPr>
          <p:cNvPr id="6" name="직사각형 5">
            <a:extLst>
              <a:ext uri="{FF2B5EF4-FFF2-40B4-BE49-F238E27FC236}">
                <a16:creationId xmlns:a16="http://schemas.microsoft.com/office/drawing/2014/main" id="{2C06EB8E-7A70-4A96-B220-D7CA8FF73A54}"/>
              </a:ext>
            </a:extLst>
          </p:cNvPr>
          <p:cNvSpPr/>
          <p:nvPr/>
        </p:nvSpPr>
        <p:spPr>
          <a:xfrm>
            <a:off x="307311" y="1818350"/>
            <a:ext cx="3414012"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JSP(Java Server Page)</a:t>
            </a:r>
            <a:r>
              <a:rPr lang="ko-KR" altLang="en-US" b="1">
                <a:solidFill>
                  <a:schemeClr val="accent1">
                    <a:lumMod val="75000"/>
                  </a:schemeClr>
                </a:solidFill>
                <a:latin typeface="+mn-ea"/>
              </a:rPr>
              <a:t> 등장</a:t>
            </a:r>
          </a:p>
        </p:txBody>
      </p:sp>
      <p:sp>
        <p:nvSpPr>
          <p:cNvPr id="7" name="직사각형 6">
            <a:extLst>
              <a:ext uri="{FF2B5EF4-FFF2-40B4-BE49-F238E27FC236}">
                <a16:creationId xmlns:a16="http://schemas.microsoft.com/office/drawing/2014/main" id="{3C74A734-4918-448E-919A-FD40DD22B138}"/>
              </a:ext>
            </a:extLst>
          </p:cNvPr>
          <p:cNvSpPr/>
          <p:nvPr/>
        </p:nvSpPr>
        <p:spPr>
          <a:xfrm>
            <a:off x="478760" y="3504597"/>
            <a:ext cx="11474612" cy="887615"/>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mj-lt"/>
              </a:rPr>
              <a:t>HTML </a:t>
            </a:r>
            <a:r>
              <a:rPr lang="ko-KR" altLang="en-US" sz="1200">
                <a:latin typeface="+mj-lt"/>
              </a:rPr>
              <a:t>내에 </a:t>
            </a:r>
            <a:r>
              <a:rPr lang="en-US" altLang="ko-KR" sz="1200">
                <a:latin typeface="+mj-lt"/>
              </a:rPr>
              <a:t>Java </a:t>
            </a:r>
            <a:r>
              <a:rPr lang="ko-KR" altLang="en-US" sz="1200">
                <a:latin typeface="+mj-lt"/>
              </a:rPr>
              <a:t>코드를 직접 삽입할 수 있어</a:t>
            </a:r>
            <a:r>
              <a:rPr lang="en-US" altLang="ko-KR" sz="1200">
                <a:latin typeface="+mj-lt"/>
              </a:rPr>
              <a:t> </a:t>
            </a:r>
            <a:r>
              <a:rPr lang="ko-KR" altLang="en-US" sz="1200">
                <a:latin typeface="+mj-lt"/>
              </a:rPr>
              <a:t>화면 로직을 작성하는 데 매우 편리하고 </a:t>
            </a:r>
            <a:r>
              <a:rPr lang="en-US" altLang="ko-KR" sz="1200">
                <a:latin typeface="+mj-lt"/>
              </a:rPr>
              <a:t>JSTL </a:t>
            </a:r>
            <a:r>
              <a:rPr lang="ko-KR" altLang="en-US" sz="1200">
                <a:latin typeface="+mj-lt"/>
              </a:rPr>
              <a:t>과 같은 태그 라이브러리를 사용하여 반복</a:t>
            </a:r>
            <a:r>
              <a:rPr lang="en-US" altLang="ko-KR" sz="1200">
                <a:latin typeface="+mj-lt"/>
              </a:rPr>
              <a:t>, </a:t>
            </a:r>
            <a:r>
              <a:rPr lang="ko-KR" altLang="en-US" sz="1200">
                <a:latin typeface="+mj-lt"/>
              </a:rPr>
              <a:t>조건</a:t>
            </a:r>
            <a:r>
              <a:rPr lang="en-US" altLang="ko-KR" sz="1200">
                <a:latin typeface="+mj-lt"/>
              </a:rPr>
              <a:t>, </a:t>
            </a:r>
            <a:r>
              <a:rPr lang="ko-KR" altLang="en-US" sz="1200">
                <a:latin typeface="+mj-lt"/>
              </a:rPr>
              <a:t>포맷 등 다양한 작업을 쉽게 처리할 수 있다</a:t>
            </a:r>
            <a:endParaRPr lang="en-US" altLang="ko-KR" sz="1200">
              <a:latin typeface="+mj-lt"/>
            </a:endParaRPr>
          </a:p>
          <a:p>
            <a:pPr marL="171450" indent="-171450">
              <a:lnSpc>
                <a:spcPct val="150000"/>
              </a:lnSpc>
              <a:buFont typeface="Arial" panose="020B0604020202020204" pitchFamily="34" charset="0"/>
              <a:buChar char="•"/>
            </a:pPr>
            <a:r>
              <a:rPr lang="ko-KR" altLang="en-US" sz="1200">
                <a:latin typeface="+mj-lt"/>
              </a:rPr>
              <a:t>그러나 여전이 화면코드와 자바코드 모두 만들어야 하고 하나로 합치는 구조라서 서블릿에 비해 더 복잡하고 객체 지향적인 흐름을 방해한다</a:t>
            </a:r>
            <a:endParaRPr lang="en-US" altLang="ko-KR" sz="1200">
              <a:latin typeface="+mj-lt"/>
            </a:endParaRPr>
          </a:p>
        </p:txBody>
      </p:sp>
      <p:sp>
        <p:nvSpPr>
          <p:cNvPr id="8" name="직사각형 7">
            <a:extLst>
              <a:ext uri="{FF2B5EF4-FFF2-40B4-BE49-F238E27FC236}">
                <a16:creationId xmlns:a16="http://schemas.microsoft.com/office/drawing/2014/main" id="{C91F6D78-7D11-4D39-9A19-F71272A16273}"/>
              </a:ext>
            </a:extLst>
          </p:cNvPr>
          <p:cNvSpPr/>
          <p:nvPr/>
        </p:nvSpPr>
        <p:spPr>
          <a:xfrm>
            <a:off x="307309" y="3135265"/>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특징</a:t>
            </a:r>
          </a:p>
        </p:txBody>
      </p:sp>
      <p:sp>
        <p:nvSpPr>
          <p:cNvPr id="2" name="Rectangle 1">
            <a:extLst>
              <a:ext uri="{FF2B5EF4-FFF2-40B4-BE49-F238E27FC236}">
                <a16:creationId xmlns:a16="http://schemas.microsoft.com/office/drawing/2014/main" id="{5CB4B556-E88D-8AEC-9A13-484BD6546AC4}"/>
              </a:ext>
            </a:extLst>
          </p:cNvPr>
          <p:cNvSpPr>
            <a:spLocks noChangeArrowheads="1"/>
          </p:cNvSpPr>
          <p:nvPr/>
        </p:nvSpPr>
        <p:spPr bwMode="auto">
          <a:xfrm>
            <a:off x="774745" y="4455193"/>
            <a:ext cx="9590459" cy="2198102"/>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4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B3AE60"/>
                </a:solidFill>
                <a:effectLst/>
                <a:latin typeface="Arial Unicode MS"/>
                <a:ea typeface="JetBrains Mono"/>
              </a:rPr>
              <a:t>@ page </a:t>
            </a:r>
            <a:r>
              <a:rPr kumimoji="0" lang="ko-KR" altLang="ko-KR" sz="1100" b="0" i="0" u="none" strike="noStrike" cap="none" normalizeH="0" baseline="0">
                <a:ln>
                  <a:noFill/>
                </a:ln>
                <a:solidFill>
                  <a:srgbClr val="BCBEC4"/>
                </a:solidFill>
                <a:effectLst/>
                <a:latin typeface="Arial Unicode MS"/>
                <a:ea typeface="JetBrains Mono"/>
              </a:rPr>
              <a:t>contentType=</a:t>
            </a:r>
            <a:r>
              <a:rPr kumimoji="0" lang="ko-KR" altLang="ko-KR" sz="1100" b="0" i="0" u="none" strike="noStrike" cap="none" normalizeH="0" baseline="0">
                <a:ln>
                  <a:noFill/>
                </a:ln>
                <a:solidFill>
                  <a:srgbClr val="6AAB73"/>
                </a:solidFill>
                <a:effectLst/>
                <a:latin typeface="Arial Unicode MS"/>
                <a:ea typeface="JetBrains Mono"/>
              </a:rPr>
              <a:t>"text/html;charset=UTF-8" </a:t>
            </a:r>
            <a:r>
              <a:rPr kumimoji="0" lang="ko-KR" altLang="ko-KR" sz="1100" b="0" i="0" u="none" strike="noStrike" cap="none" normalizeH="0" baseline="0">
                <a:ln>
                  <a:noFill/>
                </a:ln>
                <a:solidFill>
                  <a:srgbClr val="BCBEC4"/>
                </a:solidFill>
                <a:effectLst/>
                <a:latin typeface="Arial Unicode MS"/>
                <a:ea typeface="JetBrains Mono"/>
              </a:rPr>
              <a:t>language=</a:t>
            </a:r>
            <a:r>
              <a:rPr kumimoji="0" lang="ko-KR" altLang="ko-KR" sz="1100" b="0" i="0" u="none" strike="noStrike" cap="none" normalizeH="0" baseline="0">
                <a:ln>
                  <a:noFill/>
                </a:ln>
                <a:solidFill>
                  <a:srgbClr val="6AAB73"/>
                </a:solidFill>
                <a:effectLst/>
                <a:latin typeface="Arial Unicode MS"/>
                <a:ea typeface="JetBrains Mono"/>
              </a:rPr>
              <a:t>"java" </a:t>
            </a:r>
            <a:r>
              <a:rPr kumimoji="0" lang="ko-KR" altLang="ko-KR" sz="1100" b="0" i="0" u="none" strike="noStrike" cap="none" normalizeH="0" baseline="0">
                <a:ln>
                  <a:noFill/>
                </a:ln>
                <a:solidFill>
                  <a:srgbClr val="BCBEC4"/>
                </a:solidFill>
                <a:effectLst/>
                <a:latin typeface="Arial Unicode MS"/>
                <a:ea typeface="JetBrains Mono"/>
              </a:rPr>
              <a:t>%&gt;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C77DBB"/>
                </a:solidFill>
                <a:effectLst/>
                <a:latin typeface="Arial Unicode MS"/>
                <a:ea typeface="JetBrains Mono"/>
              </a:rPr>
              <a:t>name </a:t>
            </a:r>
            <a:r>
              <a:rPr kumimoji="0" lang="ko-KR" altLang="ko-KR" sz="1100" b="0" i="0" u="none" strike="noStrike" cap="none" normalizeH="0" baseline="0">
                <a:ln>
                  <a:noFill/>
                </a:ln>
                <a:solidFill>
                  <a:srgbClr val="BCBEC4"/>
                </a:solidFill>
                <a:effectLst/>
                <a:latin typeface="Arial Unicode MS"/>
                <a:ea typeface="JetBrains Mono"/>
              </a:rPr>
              <a:t>= request.getParameter(</a:t>
            </a:r>
            <a:r>
              <a:rPr kumimoji="0" lang="ko-KR" altLang="ko-KR" sz="1100" b="0" i="0" u="none" strike="noStrike" cap="none" normalizeH="0" baseline="0">
                <a:ln>
                  <a:noFill/>
                </a:ln>
                <a:solidFill>
                  <a:srgbClr val="6AAB73"/>
                </a:solidFill>
                <a:effectLst/>
                <a:latin typeface="Arial Unicode MS"/>
                <a:ea typeface="JetBrains Mono"/>
              </a:rPr>
              <a:t>"name"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if </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C77DBB"/>
                </a:solidFill>
                <a:effectLst/>
                <a:latin typeface="Arial Unicode MS"/>
                <a:ea typeface="JetBrains Mono"/>
              </a:rPr>
              <a:t>name </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null</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77DBB"/>
                </a:solidFill>
                <a:effectLst/>
                <a:latin typeface="Arial Unicode MS"/>
                <a:ea typeface="JetBrains Mono"/>
              </a:rPr>
              <a:t>name </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"World"</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16BAAC"/>
                </a:solidFill>
                <a:effectLst/>
                <a:latin typeface="Arial Unicode MS"/>
                <a:ea typeface="JetBrains Mono"/>
              </a:rPr>
              <a:t>html</a:t>
            </a:r>
            <a:r>
              <a:rPr kumimoji="0" lang="ko-KR" altLang="ko-KR" sz="1100" b="0" i="0" u="none" strike="noStrike" cap="none" normalizeH="0" baseline="0">
                <a:ln>
                  <a:noFill/>
                </a:ln>
                <a:solidFill>
                  <a:srgbClr val="BCBEC4"/>
                </a:solidFill>
                <a:effectLst/>
                <a:latin typeface="Arial Unicode MS"/>
                <a:ea typeface="JetBrains Mono"/>
              </a:rPr>
              <a:t>&gt;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16BAAC"/>
                </a:solidFill>
                <a:effectLst/>
                <a:latin typeface="Arial Unicode MS"/>
                <a:ea typeface="JetBrains Mono"/>
              </a:rPr>
              <a:t>head</a:t>
            </a:r>
            <a:r>
              <a:rPr kumimoji="0" lang="ko-KR" altLang="ko-KR" sz="1100" b="0" i="0" u="none" strike="noStrike" cap="none" normalizeH="0" baseline="0">
                <a:ln>
                  <a:noFill/>
                </a:ln>
                <a:solidFill>
                  <a:srgbClr val="BCBEC4"/>
                </a:solidFill>
                <a:effectLst/>
                <a:latin typeface="Arial Unicode MS"/>
                <a:ea typeface="JetBrains Mono"/>
              </a:rPr>
              <a:t>&gt;&lt;</a:t>
            </a:r>
            <a:r>
              <a:rPr kumimoji="0" lang="ko-KR" altLang="ko-KR" sz="1100" b="0" i="0" u="none" strike="noStrike" cap="none" normalizeH="0" baseline="0">
                <a:ln>
                  <a:noFill/>
                </a:ln>
                <a:solidFill>
                  <a:srgbClr val="16BAAC"/>
                </a:solidFill>
                <a:effectLst/>
                <a:latin typeface="Arial Unicode MS"/>
                <a:ea typeface="JetBrains Mono"/>
              </a:rPr>
              <a:t>title</a:t>
            </a:r>
            <a:r>
              <a:rPr kumimoji="0" lang="ko-KR" altLang="ko-KR" sz="1100" b="0" i="0" u="none" strike="noStrike" cap="none" normalizeH="0" baseline="0">
                <a:ln>
                  <a:noFill/>
                </a:ln>
                <a:solidFill>
                  <a:srgbClr val="BCBEC4"/>
                </a:solidFill>
                <a:effectLst/>
                <a:latin typeface="Arial Unicode MS"/>
                <a:ea typeface="JetBrains Mono"/>
              </a:rPr>
              <a:t>&gt;Model </a:t>
            </a:r>
            <a:r>
              <a:rPr kumimoji="0" lang="ko-KR" altLang="ko-KR" sz="1100" b="0" i="0" u="none" strike="noStrike" cap="none" normalizeH="0" baseline="0">
                <a:ln>
                  <a:noFill/>
                </a:ln>
                <a:solidFill>
                  <a:srgbClr val="2AACB8"/>
                </a:solidFill>
                <a:effectLst/>
                <a:latin typeface="Arial Unicode MS"/>
                <a:ea typeface="JetBrains Mono"/>
              </a:rPr>
              <a:t>1 </a:t>
            </a:r>
            <a:r>
              <a:rPr kumimoji="0" lang="ko-KR" altLang="ko-KR" sz="1100" b="0" i="0" u="none" strike="noStrike" cap="none" normalizeH="0" baseline="0">
                <a:ln>
                  <a:noFill/>
                </a:ln>
                <a:solidFill>
                  <a:srgbClr val="BCBEC4"/>
                </a:solidFill>
                <a:effectLst/>
                <a:latin typeface="Arial Unicode MS"/>
                <a:ea typeface="JetBrains Mono"/>
              </a:rPr>
              <a:t>Example&lt;/title&gt; &lt;/head&gt;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16BAAC"/>
                </a:solidFill>
                <a:effectLst/>
                <a:latin typeface="Arial Unicode MS"/>
                <a:ea typeface="JetBrains Mono"/>
              </a:rPr>
              <a:t>body</a:t>
            </a:r>
            <a:r>
              <a:rPr kumimoji="0" lang="ko-KR" altLang="ko-KR" sz="1100" b="0" i="0" u="none" strike="noStrike" cap="none" normalizeH="0" baseline="0">
                <a:ln>
                  <a:noFill/>
                </a:ln>
                <a:solidFill>
                  <a:srgbClr val="BCBEC4"/>
                </a:solidFill>
                <a:effectLst/>
                <a:latin typeface="Arial Unicode MS"/>
                <a:ea typeface="JetBrains Mono"/>
              </a:rPr>
              <a:t>&gt; &lt;</a:t>
            </a:r>
            <a:r>
              <a:rPr kumimoji="0" lang="ko-KR" altLang="ko-KR" sz="1100" b="0" i="0" u="none" strike="noStrike" cap="none" normalizeH="0" baseline="0">
                <a:ln>
                  <a:noFill/>
                </a:ln>
                <a:solidFill>
                  <a:srgbClr val="16BAAC"/>
                </a:solidFill>
                <a:effectLst/>
                <a:latin typeface="Arial Unicode MS"/>
                <a:ea typeface="JetBrains Mono"/>
              </a:rPr>
              <a:t>h1</a:t>
            </a:r>
            <a:r>
              <a:rPr kumimoji="0" lang="ko-KR" altLang="ko-KR" sz="1100" b="0" i="0" u="none" strike="noStrike" cap="none" normalizeH="0" baseline="0">
                <a:ln>
                  <a:noFill/>
                </a:ln>
                <a:solidFill>
                  <a:srgbClr val="BCBEC4"/>
                </a:solidFill>
                <a:effectLst/>
                <a:latin typeface="Arial Unicode MS"/>
                <a:ea typeface="JetBrains Mono"/>
              </a:rPr>
              <a:t>&gt;Hello, &lt;%= </a:t>
            </a:r>
            <a:r>
              <a:rPr kumimoji="0" lang="ko-KR" altLang="ko-KR" sz="1100" b="0" i="0" u="none" strike="noStrike" cap="none" normalizeH="0" baseline="0">
                <a:ln>
                  <a:noFill/>
                </a:ln>
                <a:solidFill>
                  <a:srgbClr val="C77DBB"/>
                </a:solidFill>
                <a:effectLst/>
                <a:latin typeface="Arial Unicode MS"/>
                <a:ea typeface="JetBrains Mono"/>
              </a:rPr>
              <a:t>name </a:t>
            </a:r>
            <a:r>
              <a:rPr kumimoji="0" lang="ko-KR" altLang="ko-KR" sz="1100" b="0" i="0" u="none" strike="noStrike" cap="none" normalizeH="0" baseline="0">
                <a:ln>
                  <a:noFill/>
                </a:ln>
                <a:solidFill>
                  <a:srgbClr val="BCBEC4"/>
                </a:solidFill>
                <a:effectLst/>
                <a:latin typeface="Arial Unicode MS"/>
                <a:ea typeface="JetBrains Mono"/>
              </a:rPr>
              <a:t>%&gt;!&lt;/h1&gt; &lt;/body&gt;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&lt;/html&gt;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466682107"/>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직사각형 73">
            <a:extLst>
              <a:ext uri="{FF2B5EF4-FFF2-40B4-BE49-F238E27FC236}">
                <a16:creationId xmlns:a16="http://schemas.microsoft.com/office/drawing/2014/main" id="{42A0B23B-7003-43B2-A559-7C4A6F001EFB}"/>
              </a:ext>
            </a:extLst>
          </p:cNvPr>
          <p:cNvSpPr/>
          <p:nvPr/>
        </p:nvSpPr>
        <p:spPr>
          <a:xfrm>
            <a:off x="988988" y="309022"/>
            <a:ext cx="3351430" cy="338554"/>
          </a:xfrm>
          <a:prstGeom prst="rect">
            <a:avLst/>
          </a:prstGeom>
        </p:spPr>
        <p:txBody>
          <a:bodyPr wrap="none">
            <a:spAutoFit/>
          </a:bodyPr>
          <a:lstStyle/>
          <a:p>
            <a:r>
              <a:rPr lang="en-US" altLang="ko-KR" sz="1600">
                <a:latin typeface="+mn-ea"/>
              </a:rPr>
              <a:t>HandlerMethodArgumentResolver</a:t>
            </a:r>
          </a:p>
        </p:txBody>
      </p:sp>
      <p:pic>
        <p:nvPicPr>
          <p:cNvPr id="2" name="그림 1">
            <a:extLst>
              <a:ext uri="{FF2B5EF4-FFF2-40B4-BE49-F238E27FC236}">
                <a16:creationId xmlns:a16="http://schemas.microsoft.com/office/drawing/2014/main" id="{0F5C0F21-3B06-F3F1-F1FE-551CA0673DA7}"/>
              </a:ext>
            </a:extLst>
          </p:cNvPr>
          <p:cNvPicPr>
            <a:picLocks noChangeAspect="1"/>
          </p:cNvPicPr>
          <p:nvPr/>
        </p:nvPicPr>
        <p:blipFill>
          <a:blip r:embed="rId3"/>
          <a:stretch>
            <a:fillRect/>
          </a:stretch>
        </p:blipFill>
        <p:spPr>
          <a:xfrm>
            <a:off x="548640" y="694422"/>
            <a:ext cx="4232126" cy="5788673"/>
          </a:xfrm>
          <a:prstGeom prst="rect">
            <a:avLst/>
          </a:prstGeom>
        </p:spPr>
      </p:pic>
      <p:pic>
        <p:nvPicPr>
          <p:cNvPr id="3" name="그림 2">
            <a:extLst>
              <a:ext uri="{FF2B5EF4-FFF2-40B4-BE49-F238E27FC236}">
                <a16:creationId xmlns:a16="http://schemas.microsoft.com/office/drawing/2014/main" id="{A0BC1D37-BDFA-2595-30AC-4B1AAF678F75}"/>
              </a:ext>
            </a:extLst>
          </p:cNvPr>
          <p:cNvPicPr>
            <a:picLocks noChangeAspect="1"/>
          </p:cNvPicPr>
          <p:nvPr/>
        </p:nvPicPr>
        <p:blipFill>
          <a:blip r:embed="rId4"/>
          <a:stretch>
            <a:fillRect/>
          </a:stretch>
        </p:blipFill>
        <p:spPr>
          <a:xfrm>
            <a:off x="8062938" y="2042315"/>
            <a:ext cx="3917734" cy="3561576"/>
          </a:xfrm>
          <a:prstGeom prst="rect">
            <a:avLst/>
          </a:prstGeom>
        </p:spPr>
      </p:pic>
      <p:sp>
        <p:nvSpPr>
          <p:cNvPr id="4" name="직사각형 3">
            <a:extLst>
              <a:ext uri="{FF2B5EF4-FFF2-40B4-BE49-F238E27FC236}">
                <a16:creationId xmlns:a16="http://schemas.microsoft.com/office/drawing/2014/main" id="{E31B0069-C99D-EA32-A37C-BAF56742A830}"/>
              </a:ext>
            </a:extLst>
          </p:cNvPr>
          <p:cNvSpPr/>
          <p:nvPr/>
        </p:nvSpPr>
        <p:spPr>
          <a:xfrm>
            <a:off x="8274403" y="1649619"/>
            <a:ext cx="3494803" cy="338554"/>
          </a:xfrm>
          <a:prstGeom prst="rect">
            <a:avLst/>
          </a:prstGeom>
        </p:spPr>
        <p:txBody>
          <a:bodyPr wrap="none">
            <a:spAutoFit/>
          </a:bodyPr>
          <a:lstStyle/>
          <a:p>
            <a:r>
              <a:rPr lang="en-US" altLang="ko-KR" sz="1600">
                <a:latin typeface="+mn-ea"/>
              </a:rPr>
              <a:t>HandlerMethodReturnValueHandler</a:t>
            </a:r>
          </a:p>
        </p:txBody>
      </p:sp>
      <p:sp>
        <p:nvSpPr>
          <p:cNvPr id="6" name="모서리가 둥근 직사각형 38">
            <a:extLst>
              <a:ext uri="{FF2B5EF4-FFF2-40B4-BE49-F238E27FC236}">
                <a16:creationId xmlns:a16="http://schemas.microsoft.com/office/drawing/2014/main" id="{FBB04796-601A-961D-2F35-C3C6279F06C8}"/>
              </a:ext>
            </a:extLst>
          </p:cNvPr>
          <p:cNvSpPr/>
          <p:nvPr/>
        </p:nvSpPr>
        <p:spPr>
          <a:xfrm>
            <a:off x="4944973" y="3359461"/>
            <a:ext cx="2953753" cy="641472"/>
          </a:xfrm>
          <a:prstGeom prst="roundRect">
            <a:avLst>
              <a:gd name="adj" fmla="val 9563"/>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lnSpc>
                <a:spcPct val="150000"/>
              </a:lnSpc>
              <a:spcBef>
                <a:spcPts val="400"/>
              </a:spcBef>
            </a:pPr>
            <a:r>
              <a:rPr lang="en-US" altLang="ko-KR" sz="1400">
                <a:solidFill>
                  <a:schemeClr val="tx1"/>
                </a:solidFill>
                <a:latin typeface="나눔고딕" panose="020D0604000000000000" pitchFamily="50" charset="-127"/>
                <a:ea typeface="나눔바른고딕" panose="020B0603020101020101"/>
              </a:rPr>
              <a:t>RequestMappingHandlerAdapter</a:t>
            </a:r>
          </a:p>
        </p:txBody>
      </p:sp>
      <p:cxnSp>
        <p:nvCxnSpPr>
          <p:cNvPr id="8" name="꺾인 연결선[E] 7">
            <a:extLst>
              <a:ext uri="{FF2B5EF4-FFF2-40B4-BE49-F238E27FC236}">
                <a16:creationId xmlns:a16="http://schemas.microsoft.com/office/drawing/2014/main" id="{3429D372-9121-AB41-BB44-3E4ABCD2F73A}"/>
              </a:ext>
            </a:extLst>
          </p:cNvPr>
          <p:cNvCxnSpPr>
            <a:cxnSpLocks/>
            <a:stCxn id="6" idx="0"/>
          </p:cNvCxnSpPr>
          <p:nvPr/>
        </p:nvCxnSpPr>
        <p:spPr>
          <a:xfrm rot="16200000" flipV="1">
            <a:off x="5306894" y="2244505"/>
            <a:ext cx="588828" cy="1641084"/>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꺾인 연결선[E] 10">
            <a:extLst>
              <a:ext uri="{FF2B5EF4-FFF2-40B4-BE49-F238E27FC236}">
                <a16:creationId xmlns:a16="http://schemas.microsoft.com/office/drawing/2014/main" id="{60844736-5228-EB58-258C-179F2AF8047E}"/>
              </a:ext>
            </a:extLst>
          </p:cNvPr>
          <p:cNvCxnSpPr>
            <a:cxnSpLocks/>
            <a:stCxn id="6" idx="2"/>
          </p:cNvCxnSpPr>
          <p:nvPr/>
        </p:nvCxnSpPr>
        <p:spPr>
          <a:xfrm rot="16200000" flipH="1">
            <a:off x="6899708" y="3523074"/>
            <a:ext cx="685367" cy="1641083"/>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654108"/>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28235-34F3-480D-9582-51322E7389EC}"/>
              </a:ext>
            </a:extLst>
          </p:cNvPr>
          <p:cNvSpPr txBox="1"/>
          <p:nvPr/>
        </p:nvSpPr>
        <p:spPr>
          <a:xfrm>
            <a:off x="2426354" y="2967335"/>
            <a:ext cx="6977551" cy="1015663"/>
          </a:xfrm>
          <a:prstGeom prst="rect">
            <a:avLst/>
          </a:prstGeom>
          <a:noFill/>
        </p:spPr>
        <p:txBody>
          <a:bodyPr wrap="none" rtlCol="0">
            <a:spAutoFit/>
          </a:bodyPr>
          <a:lstStyle/>
          <a:p>
            <a:pPr algn="ctr"/>
            <a:r>
              <a:rPr lang="en-US" altLang="ko-KR" sz="6000">
                <a:solidFill>
                  <a:schemeClr val="accent1">
                    <a:lumMod val="75000"/>
                  </a:schemeClr>
                </a:solidFill>
                <a:latin typeface="나눔바른고딕" panose="020B0603020101020101" pitchFamily="50" charset="-127"/>
                <a:ea typeface="나눔바른고딕" panose="020B0603020101020101" pitchFamily="50" charset="-127"/>
              </a:rPr>
              <a:t>Method Arguments</a:t>
            </a:r>
          </a:p>
        </p:txBody>
      </p:sp>
      <p:sp>
        <p:nvSpPr>
          <p:cNvPr id="3" name="TextBox 2">
            <a:extLst>
              <a:ext uri="{FF2B5EF4-FFF2-40B4-BE49-F238E27FC236}">
                <a16:creationId xmlns:a16="http://schemas.microsoft.com/office/drawing/2014/main" id="{CDB69857-4DB7-EFC1-D480-BBEE632C406D}"/>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3323973498"/>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986B35-A94B-D9A8-D4E3-76780C959EE5}"/>
            </a:ext>
          </a:extLst>
        </p:cNvPr>
        <p:cNvGrpSpPr/>
        <p:nvPr/>
      </p:nvGrpSpPr>
      <p:grpSpPr>
        <a:xfrm>
          <a:off x="0" y="0"/>
          <a:ext cx="0" cy="0"/>
          <a:chOff x="0" y="0"/>
          <a:chExt cx="0" cy="0"/>
        </a:xfrm>
      </p:grpSpPr>
      <p:sp>
        <p:nvSpPr>
          <p:cNvPr id="73" name="직사각형 72">
            <a:extLst>
              <a:ext uri="{FF2B5EF4-FFF2-40B4-BE49-F238E27FC236}">
                <a16:creationId xmlns:a16="http://schemas.microsoft.com/office/drawing/2014/main" id="{CCC40F1F-EAFC-9464-70F0-6AC4FD3C0DEB}"/>
              </a:ext>
            </a:extLst>
          </p:cNvPr>
          <p:cNvSpPr/>
          <p:nvPr/>
        </p:nvSpPr>
        <p:spPr>
          <a:xfrm>
            <a:off x="4733716" y="1804666"/>
            <a:ext cx="965297" cy="313547"/>
          </a:xfrm>
          <a:prstGeom prst="rect">
            <a:avLst/>
          </a:prstGeom>
        </p:spPr>
        <p:txBody>
          <a:bodyPr wrap="square">
            <a:spAutoFit/>
          </a:bodyPr>
          <a:lstStyle/>
          <a:p>
            <a:pPr>
              <a:lnSpc>
                <a:spcPct val="150000"/>
              </a:lnSpc>
            </a:pPr>
            <a:r>
              <a:rPr lang="ko-KR" altLang="en-US" sz="1100">
                <a:latin typeface="+mn-ea"/>
              </a:rPr>
              <a:t>핸들러 결정</a:t>
            </a:r>
            <a:endParaRPr lang="en-US" altLang="ko-KR" sz="1100">
              <a:latin typeface="+mn-ea"/>
            </a:endParaRPr>
          </a:p>
        </p:txBody>
      </p:sp>
      <p:sp>
        <p:nvSpPr>
          <p:cNvPr id="74" name="직사각형 73">
            <a:extLst>
              <a:ext uri="{FF2B5EF4-FFF2-40B4-BE49-F238E27FC236}">
                <a16:creationId xmlns:a16="http://schemas.microsoft.com/office/drawing/2014/main" id="{C515B0EC-E7CB-6760-80E8-2DFA19A27542}"/>
              </a:ext>
            </a:extLst>
          </p:cNvPr>
          <p:cNvSpPr/>
          <p:nvPr/>
        </p:nvSpPr>
        <p:spPr>
          <a:xfrm>
            <a:off x="198756" y="202792"/>
            <a:ext cx="2773452"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스프링 </a:t>
            </a:r>
            <a:r>
              <a:rPr lang="en-US" altLang="ko-KR" b="1">
                <a:solidFill>
                  <a:schemeClr val="accent1">
                    <a:lumMod val="75000"/>
                  </a:schemeClr>
                </a:solidFill>
                <a:latin typeface="+mn-ea"/>
              </a:rPr>
              <a:t>MVC </a:t>
            </a:r>
            <a:r>
              <a:rPr lang="ko-KR" altLang="en-US" b="1">
                <a:solidFill>
                  <a:schemeClr val="accent1">
                    <a:lumMod val="75000"/>
                  </a:schemeClr>
                </a:solidFill>
                <a:latin typeface="+mn-ea"/>
              </a:rPr>
              <a:t>아키텍처</a:t>
            </a:r>
          </a:p>
        </p:txBody>
      </p:sp>
      <p:sp>
        <p:nvSpPr>
          <p:cNvPr id="3" name="모서리가 둥근 직사각형 38">
            <a:extLst>
              <a:ext uri="{FF2B5EF4-FFF2-40B4-BE49-F238E27FC236}">
                <a16:creationId xmlns:a16="http://schemas.microsoft.com/office/drawing/2014/main" id="{BD95F4A4-A806-C869-11C7-678416D17B06}"/>
              </a:ext>
            </a:extLst>
          </p:cNvPr>
          <p:cNvSpPr/>
          <p:nvPr/>
        </p:nvSpPr>
        <p:spPr>
          <a:xfrm>
            <a:off x="1790650" y="2983498"/>
            <a:ext cx="1692670" cy="1215186"/>
          </a:xfrm>
          <a:prstGeom prst="roundRect">
            <a:avLst>
              <a:gd name="adj" fmla="val 9241"/>
            </a:avLst>
          </a:prstGeom>
          <a:solidFill>
            <a:schemeClr val="bg1"/>
          </a:solidFill>
          <a:ln w="19050">
            <a:solidFill>
              <a:schemeClr val="tx1"/>
            </a:solidFill>
            <a:prstDash val="sysDash"/>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DispatcherServlet</a:t>
            </a:r>
            <a:endParaRPr lang="ko-KR" altLang="en-US" sz="1400">
              <a:solidFill>
                <a:schemeClr val="tx1"/>
              </a:solidFill>
              <a:ea typeface="나눔바른고딕" panose="020B0603020101020101"/>
            </a:endParaRPr>
          </a:p>
        </p:txBody>
      </p:sp>
      <p:cxnSp>
        <p:nvCxnSpPr>
          <p:cNvPr id="160" name="직선 화살표 연결선 159">
            <a:extLst>
              <a:ext uri="{FF2B5EF4-FFF2-40B4-BE49-F238E27FC236}">
                <a16:creationId xmlns:a16="http://schemas.microsoft.com/office/drawing/2014/main" id="{0A8C288D-8BEA-0C08-8E70-A1518913745B}"/>
              </a:ext>
            </a:extLst>
          </p:cNvPr>
          <p:cNvCxnSpPr>
            <a:cxnSpLocks/>
          </p:cNvCxnSpPr>
          <p:nvPr/>
        </p:nvCxnSpPr>
        <p:spPr>
          <a:xfrm>
            <a:off x="1044473" y="3615491"/>
            <a:ext cx="486406" cy="0"/>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3" name="TextBox 162">
            <a:extLst>
              <a:ext uri="{FF2B5EF4-FFF2-40B4-BE49-F238E27FC236}">
                <a16:creationId xmlns:a16="http://schemas.microsoft.com/office/drawing/2014/main" id="{4894207B-D074-F64E-DCF0-0DD230E108F2}"/>
              </a:ext>
            </a:extLst>
          </p:cNvPr>
          <p:cNvSpPr txBox="1"/>
          <p:nvPr/>
        </p:nvSpPr>
        <p:spPr>
          <a:xfrm>
            <a:off x="834830" y="3244107"/>
            <a:ext cx="905691" cy="276999"/>
          </a:xfrm>
          <a:prstGeom prst="rect">
            <a:avLst/>
          </a:prstGeom>
          <a:noFill/>
        </p:spPr>
        <p:txBody>
          <a:bodyPr wrap="square">
            <a:spAutoFit/>
          </a:bodyPr>
          <a:lstStyle/>
          <a:p>
            <a:pPr algn="ctr"/>
            <a:r>
              <a:rPr lang="en-US" altLang="ko-KR" sz="1200">
                <a:solidFill>
                  <a:schemeClr val="bg1">
                    <a:lumMod val="65000"/>
                  </a:schemeClr>
                </a:solidFill>
              </a:rPr>
              <a:t>request</a:t>
            </a:r>
            <a:endParaRPr lang="ko-KR" altLang="en-US" sz="1200">
              <a:solidFill>
                <a:schemeClr val="bg1">
                  <a:lumMod val="65000"/>
                </a:schemeClr>
              </a:solidFill>
            </a:endParaRPr>
          </a:p>
        </p:txBody>
      </p:sp>
      <p:sp>
        <p:nvSpPr>
          <p:cNvPr id="5" name="모서리가 둥근 직사각형 38">
            <a:extLst>
              <a:ext uri="{FF2B5EF4-FFF2-40B4-BE49-F238E27FC236}">
                <a16:creationId xmlns:a16="http://schemas.microsoft.com/office/drawing/2014/main" id="{6EDC2B1A-AAC2-3A65-4334-F5983D657653}"/>
              </a:ext>
            </a:extLst>
          </p:cNvPr>
          <p:cNvSpPr/>
          <p:nvPr/>
        </p:nvSpPr>
        <p:spPr>
          <a:xfrm>
            <a:off x="2797250" y="1744936"/>
            <a:ext cx="1952654" cy="493512"/>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lumMod val="50000"/>
                  </a:schemeClr>
                </a:solidFill>
                <a:effectLst/>
              </a:rPr>
              <a:t>HandlerMapping</a:t>
            </a:r>
          </a:p>
        </p:txBody>
      </p:sp>
      <p:sp>
        <p:nvSpPr>
          <p:cNvPr id="8" name="모서리가 둥근 직사각형 38">
            <a:extLst>
              <a:ext uri="{FF2B5EF4-FFF2-40B4-BE49-F238E27FC236}">
                <a16:creationId xmlns:a16="http://schemas.microsoft.com/office/drawing/2014/main" id="{E3AE7E79-CDBC-26B2-0106-FF2CE607EA87}"/>
              </a:ext>
            </a:extLst>
          </p:cNvPr>
          <p:cNvSpPr/>
          <p:nvPr/>
        </p:nvSpPr>
        <p:spPr>
          <a:xfrm>
            <a:off x="5886801" y="2173697"/>
            <a:ext cx="1952654" cy="493512"/>
          </a:xfrm>
          <a:prstGeom prst="roundRect">
            <a:avLst/>
          </a:prstGeom>
          <a:solidFill>
            <a:srgbClr val="FF0000"/>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effectLst/>
              </a:rPr>
              <a:t>HandlerAdapter</a:t>
            </a:r>
            <a:r>
              <a:rPr lang="en-US" altLang="ko-KR" sz="1400">
                <a:solidFill>
                  <a:schemeClr val="bg1"/>
                </a:solidFill>
              </a:rPr>
              <a:t>s</a:t>
            </a:r>
            <a:endParaRPr lang="en-US" altLang="ko-KR" sz="1400">
              <a:solidFill>
                <a:schemeClr val="bg1"/>
              </a:solidFill>
              <a:effectLst/>
            </a:endParaRPr>
          </a:p>
        </p:txBody>
      </p:sp>
      <p:sp>
        <p:nvSpPr>
          <p:cNvPr id="11" name="모서리가 둥근 직사각형 38">
            <a:extLst>
              <a:ext uri="{FF2B5EF4-FFF2-40B4-BE49-F238E27FC236}">
                <a16:creationId xmlns:a16="http://schemas.microsoft.com/office/drawing/2014/main" id="{B212BC64-72B6-F202-9A14-2157DFB3AC30}"/>
              </a:ext>
            </a:extLst>
          </p:cNvPr>
          <p:cNvSpPr/>
          <p:nvPr/>
        </p:nvSpPr>
        <p:spPr>
          <a:xfrm>
            <a:off x="5880995" y="4680872"/>
            <a:ext cx="1952654" cy="493512"/>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lumMod val="50000"/>
                  </a:schemeClr>
                </a:solidFill>
              </a:rPr>
              <a:t>V</a:t>
            </a:r>
            <a:r>
              <a:rPr lang="en-US" altLang="ko-KR" sz="1400">
                <a:solidFill>
                  <a:schemeClr val="bg1">
                    <a:lumMod val="50000"/>
                  </a:schemeClr>
                </a:solidFill>
                <a:effectLst/>
              </a:rPr>
              <a:t>iewResolvers</a:t>
            </a:r>
          </a:p>
        </p:txBody>
      </p:sp>
      <p:sp>
        <p:nvSpPr>
          <p:cNvPr id="13" name="모서리가 둥근 직사각형 38">
            <a:extLst>
              <a:ext uri="{FF2B5EF4-FFF2-40B4-BE49-F238E27FC236}">
                <a16:creationId xmlns:a16="http://schemas.microsoft.com/office/drawing/2014/main" id="{8C7AD0E5-D487-8AA1-8F56-9D34D1B0055A}"/>
              </a:ext>
            </a:extLst>
          </p:cNvPr>
          <p:cNvSpPr/>
          <p:nvPr/>
        </p:nvSpPr>
        <p:spPr>
          <a:xfrm>
            <a:off x="2080247" y="5591972"/>
            <a:ext cx="1113475" cy="493512"/>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lumMod val="50000"/>
                  </a:schemeClr>
                </a:solidFill>
                <a:effectLst/>
              </a:rPr>
              <a:t>VIew</a:t>
            </a:r>
          </a:p>
        </p:txBody>
      </p:sp>
      <p:sp>
        <p:nvSpPr>
          <p:cNvPr id="14" name="모서리가 둥근 직사각형 38">
            <a:extLst>
              <a:ext uri="{FF2B5EF4-FFF2-40B4-BE49-F238E27FC236}">
                <a16:creationId xmlns:a16="http://schemas.microsoft.com/office/drawing/2014/main" id="{07FE12F2-413B-74AB-3EA7-A7D3BEBBDD75}"/>
              </a:ext>
            </a:extLst>
          </p:cNvPr>
          <p:cNvSpPr/>
          <p:nvPr/>
        </p:nvSpPr>
        <p:spPr>
          <a:xfrm>
            <a:off x="9775906" y="3344335"/>
            <a:ext cx="1132426" cy="493512"/>
          </a:xfrm>
          <a:prstGeom prst="roundRect">
            <a:avLst/>
          </a:prstGeom>
          <a:solidFill>
            <a:srgbClr val="FF0000"/>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effectLst/>
              </a:rPr>
              <a:t>Handler</a:t>
            </a:r>
          </a:p>
        </p:txBody>
      </p:sp>
      <p:sp>
        <p:nvSpPr>
          <p:cNvPr id="15" name="모서리가 둥근 직사각형 38">
            <a:extLst>
              <a:ext uri="{FF2B5EF4-FFF2-40B4-BE49-F238E27FC236}">
                <a16:creationId xmlns:a16="http://schemas.microsoft.com/office/drawing/2014/main" id="{9CB291A0-C8BB-3898-BA24-13815836C46F}"/>
              </a:ext>
            </a:extLst>
          </p:cNvPr>
          <p:cNvSpPr/>
          <p:nvPr/>
        </p:nvSpPr>
        <p:spPr>
          <a:xfrm>
            <a:off x="1660657" y="1071474"/>
            <a:ext cx="1952654" cy="493512"/>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lumMod val="50000"/>
                  </a:schemeClr>
                </a:solidFill>
                <a:effectLst/>
              </a:rPr>
              <a:t>HandlerMappings</a:t>
            </a:r>
          </a:p>
        </p:txBody>
      </p:sp>
      <p:sp>
        <p:nvSpPr>
          <p:cNvPr id="17" name="모서리가 둥근 직사각형 38">
            <a:extLst>
              <a:ext uri="{FF2B5EF4-FFF2-40B4-BE49-F238E27FC236}">
                <a16:creationId xmlns:a16="http://schemas.microsoft.com/office/drawing/2014/main" id="{C53C5038-76D1-16F7-B94F-93D49AB77B88}"/>
              </a:ext>
            </a:extLst>
          </p:cNvPr>
          <p:cNvSpPr/>
          <p:nvPr/>
        </p:nvSpPr>
        <p:spPr>
          <a:xfrm>
            <a:off x="5886801" y="3346135"/>
            <a:ext cx="1952654" cy="493512"/>
          </a:xfrm>
          <a:prstGeom prst="roundRect">
            <a:avLst/>
          </a:prstGeom>
          <a:solidFill>
            <a:srgbClr val="FF0000"/>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effectLst/>
              </a:rPr>
              <a:t>HandlerAdapter</a:t>
            </a:r>
          </a:p>
        </p:txBody>
      </p:sp>
      <p:cxnSp>
        <p:nvCxnSpPr>
          <p:cNvPr id="22" name="직선 화살표 연결선 21">
            <a:extLst>
              <a:ext uri="{FF2B5EF4-FFF2-40B4-BE49-F238E27FC236}">
                <a16:creationId xmlns:a16="http://schemas.microsoft.com/office/drawing/2014/main" id="{EF91968E-7DD1-E98C-2E8F-5103A7EFD908}"/>
              </a:ext>
            </a:extLst>
          </p:cNvPr>
          <p:cNvCxnSpPr>
            <a:cxnSpLocks/>
          </p:cNvCxnSpPr>
          <p:nvPr/>
        </p:nvCxnSpPr>
        <p:spPr>
          <a:xfrm>
            <a:off x="3492150" y="4109290"/>
            <a:ext cx="2394651" cy="1693342"/>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8A5B7883-D730-94F1-81E5-5F2E2CCB9248}"/>
              </a:ext>
            </a:extLst>
          </p:cNvPr>
          <p:cNvCxnSpPr>
            <a:cxnSpLocks/>
            <a:stCxn id="3" idx="3"/>
            <a:endCxn id="8" idx="1"/>
          </p:cNvCxnSpPr>
          <p:nvPr/>
        </p:nvCxnSpPr>
        <p:spPr>
          <a:xfrm flipV="1">
            <a:off x="3483320" y="2420453"/>
            <a:ext cx="2403481" cy="1170638"/>
          </a:xfrm>
          <a:prstGeom prst="straightConnector1">
            <a:avLst/>
          </a:prstGeom>
          <a:ln w="9525">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B98CA90F-0DB1-1C59-834A-F18C91B63252}"/>
              </a:ext>
            </a:extLst>
          </p:cNvPr>
          <p:cNvCxnSpPr>
            <a:cxnSpLocks/>
            <a:stCxn id="3" idx="0"/>
          </p:cNvCxnSpPr>
          <p:nvPr/>
        </p:nvCxnSpPr>
        <p:spPr>
          <a:xfrm flipV="1">
            <a:off x="2636985" y="2238448"/>
            <a:ext cx="796839" cy="745050"/>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직선 화살표 연결선 36">
            <a:extLst>
              <a:ext uri="{FF2B5EF4-FFF2-40B4-BE49-F238E27FC236}">
                <a16:creationId xmlns:a16="http://schemas.microsoft.com/office/drawing/2014/main" id="{C9882DA6-A928-F797-A338-9C9791941C95}"/>
              </a:ext>
            </a:extLst>
          </p:cNvPr>
          <p:cNvCxnSpPr>
            <a:cxnSpLocks/>
            <a:stCxn id="3" idx="0"/>
            <a:endCxn id="15" idx="2"/>
          </p:cNvCxnSpPr>
          <p:nvPr/>
        </p:nvCxnSpPr>
        <p:spPr>
          <a:xfrm flipH="1" flipV="1">
            <a:off x="2636984" y="1564986"/>
            <a:ext cx="1" cy="1418512"/>
          </a:xfrm>
          <a:prstGeom prst="straightConnector1">
            <a:avLst/>
          </a:prstGeom>
          <a:ln w="9525">
            <a:solidFill>
              <a:schemeClr val="bg1">
                <a:lumMod val="65000"/>
              </a:schemeClr>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3" name="직선 화살표 연결선 42">
            <a:extLst>
              <a:ext uri="{FF2B5EF4-FFF2-40B4-BE49-F238E27FC236}">
                <a16:creationId xmlns:a16="http://schemas.microsoft.com/office/drawing/2014/main" id="{55FE9403-7675-4DEF-A6F3-52CB6529B313}"/>
              </a:ext>
            </a:extLst>
          </p:cNvPr>
          <p:cNvCxnSpPr>
            <a:cxnSpLocks/>
            <a:stCxn id="17" idx="3"/>
            <a:endCxn id="14" idx="1"/>
          </p:cNvCxnSpPr>
          <p:nvPr/>
        </p:nvCxnSpPr>
        <p:spPr>
          <a:xfrm flipV="1">
            <a:off x="7839455" y="3591091"/>
            <a:ext cx="1936451" cy="18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8" name="모서리가 둥근 직사각형 38">
            <a:extLst>
              <a:ext uri="{FF2B5EF4-FFF2-40B4-BE49-F238E27FC236}">
                <a16:creationId xmlns:a16="http://schemas.microsoft.com/office/drawing/2014/main" id="{C0BF5E96-EF8A-3215-8C63-4E203FE2DDA7}"/>
              </a:ext>
            </a:extLst>
          </p:cNvPr>
          <p:cNvSpPr/>
          <p:nvPr/>
        </p:nvSpPr>
        <p:spPr>
          <a:xfrm>
            <a:off x="5886801" y="5591972"/>
            <a:ext cx="1952654" cy="493512"/>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lumMod val="50000"/>
                  </a:schemeClr>
                </a:solidFill>
              </a:rPr>
              <a:t>V</a:t>
            </a:r>
            <a:r>
              <a:rPr lang="en-US" altLang="ko-KR" sz="1400">
                <a:solidFill>
                  <a:schemeClr val="bg1">
                    <a:lumMod val="50000"/>
                  </a:schemeClr>
                </a:solidFill>
                <a:effectLst/>
              </a:rPr>
              <a:t>iewResolver</a:t>
            </a:r>
          </a:p>
        </p:txBody>
      </p:sp>
      <p:cxnSp>
        <p:nvCxnSpPr>
          <p:cNvPr id="127" name="직선 화살표 연결선 126">
            <a:extLst>
              <a:ext uri="{FF2B5EF4-FFF2-40B4-BE49-F238E27FC236}">
                <a16:creationId xmlns:a16="http://schemas.microsoft.com/office/drawing/2014/main" id="{F3373988-7DFA-C83C-0DBE-18382C4EE140}"/>
              </a:ext>
            </a:extLst>
          </p:cNvPr>
          <p:cNvCxnSpPr>
            <a:cxnSpLocks/>
            <a:stCxn id="3" idx="2"/>
            <a:endCxn id="13" idx="0"/>
          </p:cNvCxnSpPr>
          <p:nvPr/>
        </p:nvCxnSpPr>
        <p:spPr>
          <a:xfrm>
            <a:off x="2636985" y="4198684"/>
            <a:ext cx="0" cy="1393288"/>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1" name="모서리가 둥근 직사각형 38">
            <a:extLst>
              <a:ext uri="{FF2B5EF4-FFF2-40B4-BE49-F238E27FC236}">
                <a16:creationId xmlns:a16="http://schemas.microsoft.com/office/drawing/2014/main" id="{030D1D98-C3BB-7085-7447-0ABEDAC635DD}"/>
              </a:ext>
            </a:extLst>
          </p:cNvPr>
          <p:cNvSpPr/>
          <p:nvPr/>
        </p:nvSpPr>
        <p:spPr>
          <a:xfrm>
            <a:off x="4078316" y="3832659"/>
            <a:ext cx="1310801" cy="282676"/>
          </a:xfrm>
          <a:prstGeom prst="roundRect">
            <a:avLst/>
          </a:prstGeom>
          <a:solidFill>
            <a:schemeClr val="bg1">
              <a:lumMod val="85000"/>
            </a:schemeClr>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solidFill>
                  <a:schemeClr val="bg1">
                    <a:lumMod val="50000"/>
                  </a:schemeClr>
                </a:solidFill>
                <a:effectLst/>
              </a:rPr>
              <a:t>ModelAndView</a:t>
            </a:r>
          </a:p>
        </p:txBody>
      </p:sp>
      <p:sp>
        <p:nvSpPr>
          <p:cNvPr id="132" name="직사각형 131">
            <a:extLst>
              <a:ext uri="{FF2B5EF4-FFF2-40B4-BE49-F238E27FC236}">
                <a16:creationId xmlns:a16="http://schemas.microsoft.com/office/drawing/2014/main" id="{E556A6B2-A433-C387-4835-717DCDAD619B}"/>
              </a:ext>
            </a:extLst>
          </p:cNvPr>
          <p:cNvSpPr/>
          <p:nvPr/>
        </p:nvSpPr>
        <p:spPr>
          <a:xfrm>
            <a:off x="3609737" y="1187761"/>
            <a:ext cx="1666109" cy="313547"/>
          </a:xfrm>
          <a:prstGeom prst="rect">
            <a:avLst/>
          </a:prstGeom>
        </p:spPr>
        <p:txBody>
          <a:bodyPr wrap="square">
            <a:spAutoFit/>
          </a:bodyPr>
          <a:lstStyle/>
          <a:p>
            <a:pPr>
              <a:lnSpc>
                <a:spcPct val="150000"/>
              </a:lnSpc>
            </a:pPr>
            <a:r>
              <a:rPr lang="ko-KR" altLang="en-US" sz="1100">
                <a:latin typeface="+mn-ea"/>
              </a:rPr>
              <a:t>핸들러 매핑 목록 순회</a:t>
            </a:r>
            <a:endParaRPr lang="en-US" altLang="ko-KR" sz="1100">
              <a:latin typeface="+mn-ea"/>
            </a:endParaRPr>
          </a:p>
        </p:txBody>
      </p:sp>
      <p:sp>
        <p:nvSpPr>
          <p:cNvPr id="135" name="직사각형 134">
            <a:extLst>
              <a:ext uri="{FF2B5EF4-FFF2-40B4-BE49-F238E27FC236}">
                <a16:creationId xmlns:a16="http://schemas.microsoft.com/office/drawing/2014/main" id="{6FA3BBDB-5619-226C-F46B-D1B459BD8A66}"/>
              </a:ext>
            </a:extLst>
          </p:cNvPr>
          <p:cNvSpPr/>
          <p:nvPr/>
        </p:nvSpPr>
        <p:spPr>
          <a:xfrm>
            <a:off x="7830025" y="2245552"/>
            <a:ext cx="1776464" cy="313547"/>
          </a:xfrm>
          <a:prstGeom prst="rect">
            <a:avLst/>
          </a:prstGeom>
        </p:spPr>
        <p:txBody>
          <a:bodyPr wrap="square">
            <a:spAutoFit/>
          </a:bodyPr>
          <a:lstStyle/>
          <a:p>
            <a:pPr>
              <a:lnSpc>
                <a:spcPct val="150000"/>
              </a:lnSpc>
            </a:pPr>
            <a:r>
              <a:rPr lang="ko-KR" altLang="en-US" sz="1100">
                <a:latin typeface="+mn-ea"/>
              </a:rPr>
              <a:t>핸들러 어댑터 목록 순회</a:t>
            </a:r>
            <a:endParaRPr lang="en-US" altLang="ko-KR" sz="1100">
              <a:latin typeface="+mn-ea"/>
            </a:endParaRPr>
          </a:p>
        </p:txBody>
      </p:sp>
      <p:sp>
        <p:nvSpPr>
          <p:cNvPr id="136" name="직사각형 135">
            <a:extLst>
              <a:ext uri="{FF2B5EF4-FFF2-40B4-BE49-F238E27FC236}">
                <a16:creationId xmlns:a16="http://schemas.microsoft.com/office/drawing/2014/main" id="{F8AD79BE-A3C7-99BA-2DB8-3DAA5647FD61}"/>
              </a:ext>
            </a:extLst>
          </p:cNvPr>
          <p:cNvSpPr/>
          <p:nvPr/>
        </p:nvSpPr>
        <p:spPr>
          <a:xfrm>
            <a:off x="8279509" y="3242271"/>
            <a:ext cx="965297" cy="313547"/>
          </a:xfrm>
          <a:prstGeom prst="rect">
            <a:avLst/>
          </a:prstGeom>
        </p:spPr>
        <p:txBody>
          <a:bodyPr wrap="square">
            <a:spAutoFit/>
          </a:bodyPr>
          <a:lstStyle/>
          <a:p>
            <a:pPr>
              <a:lnSpc>
                <a:spcPct val="150000"/>
              </a:lnSpc>
            </a:pPr>
            <a:r>
              <a:rPr lang="ko-KR" altLang="en-US" sz="1100">
                <a:latin typeface="+mn-ea"/>
              </a:rPr>
              <a:t>핸들러 호출</a:t>
            </a:r>
            <a:endParaRPr lang="en-US" altLang="ko-KR" sz="1100">
              <a:latin typeface="+mn-ea"/>
            </a:endParaRPr>
          </a:p>
        </p:txBody>
      </p:sp>
      <p:sp>
        <p:nvSpPr>
          <p:cNvPr id="153" name="직사각형 152">
            <a:extLst>
              <a:ext uri="{FF2B5EF4-FFF2-40B4-BE49-F238E27FC236}">
                <a16:creationId xmlns:a16="http://schemas.microsoft.com/office/drawing/2014/main" id="{B3B56097-CABB-DDD8-D732-1501B25A394B}"/>
              </a:ext>
            </a:extLst>
          </p:cNvPr>
          <p:cNvSpPr/>
          <p:nvPr/>
        </p:nvSpPr>
        <p:spPr>
          <a:xfrm>
            <a:off x="4275721" y="3266909"/>
            <a:ext cx="1220738" cy="313547"/>
          </a:xfrm>
          <a:prstGeom prst="rect">
            <a:avLst/>
          </a:prstGeom>
        </p:spPr>
        <p:txBody>
          <a:bodyPr wrap="square">
            <a:spAutoFit/>
          </a:bodyPr>
          <a:lstStyle/>
          <a:p>
            <a:pPr>
              <a:lnSpc>
                <a:spcPct val="150000"/>
              </a:lnSpc>
            </a:pPr>
            <a:r>
              <a:rPr lang="en-US" altLang="ko-KR" sz="1100">
                <a:latin typeface="+mn-ea"/>
              </a:rPr>
              <a:t>handle(handler)</a:t>
            </a:r>
          </a:p>
        </p:txBody>
      </p:sp>
      <p:sp>
        <p:nvSpPr>
          <p:cNvPr id="159" name="직사각형 158">
            <a:extLst>
              <a:ext uri="{FF2B5EF4-FFF2-40B4-BE49-F238E27FC236}">
                <a16:creationId xmlns:a16="http://schemas.microsoft.com/office/drawing/2014/main" id="{E883459F-759E-857F-08CC-402BB2973A86}"/>
              </a:ext>
            </a:extLst>
          </p:cNvPr>
          <p:cNvSpPr/>
          <p:nvPr/>
        </p:nvSpPr>
        <p:spPr>
          <a:xfrm>
            <a:off x="7868547" y="4754826"/>
            <a:ext cx="1611355" cy="313547"/>
          </a:xfrm>
          <a:prstGeom prst="rect">
            <a:avLst/>
          </a:prstGeom>
        </p:spPr>
        <p:txBody>
          <a:bodyPr wrap="square">
            <a:spAutoFit/>
          </a:bodyPr>
          <a:lstStyle/>
          <a:p>
            <a:pPr>
              <a:lnSpc>
                <a:spcPct val="150000"/>
              </a:lnSpc>
            </a:pPr>
            <a:r>
              <a:rPr lang="ko-KR" altLang="en-US" sz="1100">
                <a:solidFill>
                  <a:schemeClr val="bg1">
                    <a:lumMod val="50000"/>
                  </a:schemeClr>
                </a:solidFill>
                <a:latin typeface="+mn-ea"/>
              </a:rPr>
              <a:t>뷰 리졸브 목록 순회</a:t>
            </a:r>
            <a:endParaRPr lang="en-US" altLang="ko-KR" sz="1100">
              <a:solidFill>
                <a:schemeClr val="bg1">
                  <a:lumMod val="50000"/>
                </a:schemeClr>
              </a:solidFill>
              <a:latin typeface="+mn-ea"/>
            </a:endParaRPr>
          </a:p>
        </p:txBody>
      </p:sp>
      <p:cxnSp>
        <p:nvCxnSpPr>
          <p:cNvPr id="180" name="직선 화살표 연결선 179">
            <a:extLst>
              <a:ext uri="{FF2B5EF4-FFF2-40B4-BE49-F238E27FC236}">
                <a16:creationId xmlns:a16="http://schemas.microsoft.com/office/drawing/2014/main" id="{8AD6583D-1F81-2FE4-6FB7-440BBF9C17E5}"/>
              </a:ext>
            </a:extLst>
          </p:cNvPr>
          <p:cNvCxnSpPr>
            <a:cxnSpLocks/>
          </p:cNvCxnSpPr>
          <p:nvPr/>
        </p:nvCxnSpPr>
        <p:spPr>
          <a:xfrm flipH="1">
            <a:off x="3492150" y="3727361"/>
            <a:ext cx="2376991"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4" name="직선 화살표 연결선 233">
            <a:extLst>
              <a:ext uri="{FF2B5EF4-FFF2-40B4-BE49-F238E27FC236}">
                <a16:creationId xmlns:a16="http://schemas.microsoft.com/office/drawing/2014/main" id="{4E73A01D-A656-FABE-EE51-4BE91196F8EE}"/>
              </a:ext>
            </a:extLst>
          </p:cNvPr>
          <p:cNvCxnSpPr>
            <a:cxnSpLocks/>
          </p:cNvCxnSpPr>
          <p:nvPr/>
        </p:nvCxnSpPr>
        <p:spPr>
          <a:xfrm flipH="1">
            <a:off x="7857115" y="3727361"/>
            <a:ext cx="1918791"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7" name="직선 화살표 연결선 236">
            <a:extLst>
              <a:ext uri="{FF2B5EF4-FFF2-40B4-BE49-F238E27FC236}">
                <a16:creationId xmlns:a16="http://schemas.microsoft.com/office/drawing/2014/main" id="{66924289-87FD-24FA-79F9-007B8F8819F1}"/>
              </a:ext>
            </a:extLst>
          </p:cNvPr>
          <p:cNvCxnSpPr>
            <a:cxnSpLocks/>
          </p:cNvCxnSpPr>
          <p:nvPr/>
        </p:nvCxnSpPr>
        <p:spPr>
          <a:xfrm flipH="1">
            <a:off x="1368452" y="5838728"/>
            <a:ext cx="469414" cy="0"/>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9" name="TextBox 238">
            <a:extLst>
              <a:ext uri="{FF2B5EF4-FFF2-40B4-BE49-F238E27FC236}">
                <a16:creationId xmlns:a16="http://schemas.microsoft.com/office/drawing/2014/main" id="{E7A0778C-FE6C-4819-CF41-7A2FD5B818ED}"/>
              </a:ext>
            </a:extLst>
          </p:cNvPr>
          <p:cNvSpPr txBox="1"/>
          <p:nvPr/>
        </p:nvSpPr>
        <p:spPr>
          <a:xfrm>
            <a:off x="1174557" y="5501311"/>
            <a:ext cx="905691" cy="276999"/>
          </a:xfrm>
          <a:prstGeom prst="rect">
            <a:avLst/>
          </a:prstGeom>
          <a:noFill/>
        </p:spPr>
        <p:txBody>
          <a:bodyPr wrap="square">
            <a:spAutoFit/>
          </a:bodyPr>
          <a:lstStyle/>
          <a:p>
            <a:pPr algn="ctr"/>
            <a:r>
              <a:rPr lang="en-US" altLang="ko-KR" sz="1200">
                <a:solidFill>
                  <a:schemeClr val="bg1">
                    <a:lumMod val="65000"/>
                  </a:schemeClr>
                </a:solidFill>
              </a:rPr>
              <a:t>response</a:t>
            </a:r>
            <a:endParaRPr lang="ko-KR" altLang="en-US" sz="1200">
              <a:solidFill>
                <a:schemeClr val="bg1">
                  <a:lumMod val="65000"/>
                </a:schemeClr>
              </a:solidFill>
            </a:endParaRPr>
          </a:p>
        </p:txBody>
      </p:sp>
      <p:cxnSp>
        <p:nvCxnSpPr>
          <p:cNvPr id="241" name="직선 화살표 연결선 240">
            <a:extLst>
              <a:ext uri="{FF2B5EF4-FFF2-40B4-BE49-F238E27FC236}">
                <a16:creationId xmlns:a16="http://schemas.microsoft.com/office/drawing/2014/main" id="{07D0897F-FA47-2DA0-5DEC-BADCAB338064}"/>
              </a:ext>
            </a:extLst>
          </p:cNvPr>
          <p:cNvCxnSpPr>
            <a:cxnSpLocks/>
          </p:cNvCxnSpPr>
          <p:nvPr/>
        </p:nvCxnSpPr>
        <p:spPr>
          <a:xfrm flipV="1">
            <a:off x="2766671" y="2236648"/>
            <a:ext cx="800290" cy="755454"/>
          </a:xfrm>
          <a:prstGeom prst="straightConnector1">
            <a:avLst/>
          </a:prstGeom>
          <a:ln w="19050">
            <a:solidFill>
              <a:schemeClr val="bg1">
                <a:lumMod val="6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42" name="모서리가 둥근 직사각형 38">
            <a:extLst>
              <a:ext uri="{FF2B5EF4-FFF2-40B4-BE49-F238E27FC236}">
                <a16:creationId xmlns:a16="http://schemas.microsoft.com/office/drawing/2014/main" id="{66D8CA4D-5B1F-FAE1-7FFE-F3B2CAC02D8A}"/>
              </a:ext>
            </a:extLst>
          </p:cNvPr>
          <p:cNvSpPr/>
          <p:nvPr/>
        </p:nvSpPr>
        <p:spPr>
          <a:xfrm>
            <a:off x="3313125" y="2541491"/>
            <a:ext cx="743397" cy="282676"/>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solidFill>
                  <a:schemeClr val="bg1">
                    <a:lumMod val="50000"/>
                  </a:schemeClr>
                </a:solidFill>
                <a:effectLst/>
              </a:rPr>
              <a:t>Handler</a:t>
            </a:r>
          </a:p>
        </p:txBody>
      </p:sp>
      <p:sp>
        <p:nvSpPr>
          <p:cNvPr id="243" name="모서리가 둥근 직사각형 38">
            <a:extLst>
              <a:ext uri="{FF2B5EF4-FFF2-40B4-BE49-F238E27FC236}">
                <a16:creationId xmlns:a16="http://schemas.microsoft.com/office/drawing/2014/main" id="{A321E15A-3D1D-3C9A-EEFA-2BBC1418C09E}"/>
              </a:ext>
            </a:extLst>
          </p:cNvPr>
          <p:cNvSpPr/>
          <p:nvPr/>
        </p:nvSpPr>
        <p:spPr>
          <a:xfrm>
            <a:off x="8351877" y="3793696"/>
            <a:ext cx="911606" cy="282676"/>
          </a:xfrm>
          <a:prstGeom prst="roundRect">
            <a:avLst/>
          </a:prstGeom>
          <a:solidFill>
            <a:schemeClr val="bg1">
              <a:lumMod val="85000"/>
            </a:schemeClr>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solidFill>
                  <a:schemeClr val="bg1">
                    <a:lumMod val="50000"/>
                  </a:schemeClr>
                </a:solidFill>
                <a:effectLst/>
              </a:rPr>
              <a:t>view name</a:t>
            </a:r>
          </a:p>
        </p:txBody>
      </p:sp>
      <p:cxnSp>
        <p:nvCxnSpPr>
          <p:cNvPr id="244" name="직선 화살표 연결선 243">
            <a:extLst>
              <a:ext uri="{FF2B5EF4-FFF2-40B4-BE49-F238E27FC236}">
                <a16:creationId xmlns:a16="http://schemas.microsoft.com/office/drawing/2014/main" id="{08FD1BDD-27E6-F630-0B32-FE0F05043FA4}"/>
              </a:ext>
            </a:extLst>
          </p:cNvPr>
          <p:cNvCxnSpPr>
            <a:cxnSpLocks/>
          </p:cNvCxnSpPr>
          <p:nvPr/>
        </p:nvCxnSpPr>
        <p:spPr>
          <a:xfrm>
            <a:off x="3408716" y="4219449"/>
            <a:ext cx="2472279" cy="1748235"/>
          </a:xfrm>
          <a:prstGeom prst="straightConnector1">
            <a:avLst/>
          </a:prstGeom>
          <a:ln w="19050">
            <a:solidFill>
              <a:schemeClr val="bg1">
                <a:lumMod val="6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46" name="모서리가 둥근 직사각형 38">
            <a:extLst>
              <a:ext uri="{FF2B5EF4-FFF2-40B4-BE49-F238E27FC236}">
                <a16:creationId xmlns:a16="http://schemas.microsoft.com/office/drawing/2014/main" id="{FB49BA43-DA24-FDEF-DBC8-55B86D9CA52A}"/>
              </a:ext>
            </a:extLst>
          </p:cNvPr>
          <p:cNvSpPr/>
          <p:nvPr/>
        </p:nvSpPr>
        <p:spPr>
          <a:xfrm rot="2152921">
            <a:off x="4054694" y="5028537"/>
            <a:ext cx="591782" cy="282676"/>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solidFill>
                  <a:schemeClr val="bg1">
                    <a:lumMod val="50000"/>
                  </a:schemeClr>
                </a:solidFill>
              </a:rPr>
              <a:t>View</a:t>
            </a:r>
            <a:endParaRPr lang="en-US" altLang="ko-KR" sz="1100">
              <a:solidFill>
                <a:schemeClr val="bg1">
                  <a:lumMod val="50000"/>
                </a:schemeClr>
              </a:solidFill>
              <a:effectLst/>
            </a:endParaRPr>
          </a:p>
        </p:txBody>
      </p:sp>
      <p:sp>
        <p:nvSpPr>
          <p:cNvPr id="277" name="직사각형 276">
            <a:extLst>
              <a:ext uri="{FF2B5EF4-FFF2-40B4-BE49-F238E27FC236}">
                <a16:creationId xmlns:a16="http://schemas.microsoft.com/office/drawing/2014/main" id="{329EDC89-BA61-E2E9-04D9-664BA3D6371C}"/>
              </a:ext>
            </a:extLst>
          </p:cNvPr>
          <p:cNvSpPr/>
          <p:nvPr/>
        </p:nvSpPr>
        <p:spPr>
          <a:xfrm rot="2143185">
            <a:off x="4335335" y="4770855"/>
            <a:ext cx="1123728" cy="313547"/>
          </a:xfrm>
          <a:prstGeom prst="rect">
            <a:avLst/>
          </a:prstGeom>
        </p:spPr>
        <p:txBody>
          <a:bodyPr wrap="square">
            <a:spAutoFit/>
          </a:bodyPr>
          <a:lstStyle/>
          <a:p>
            <a:pPr>
              <a:lnSpc>
                <a:spcPct val="150000"/>
              </a:lnSpc>
            </a:pPr>
            <a:r>
              <a:rPr lang="ko-KR" altLang="en-US" sz="1100">
                <a:solidFill>
                  <a:schemeClr val="bg1">
                    <a:lumMod val="50000"/>
                  </a:schemeClr>
                </a:solidFill>
                <a:latin typeface="+mn-ea"/>
              </a:rPr>
              <a:t>뷰리졸버 호출</a:t>
            </a:r>
            <a:endParaRPr lang="en-US" altLang="ko-KR" sz="1100">
              <a:solidFill>
                <a:schemeClr val="bg1">
                  <a:lumMod val="50000"/>
                </a:schemeClr>
              </a:solidFill>
              <a:latin typeface="+mn-ea"/>
            </a:endParaRPr>
          </a:p>
        </p:txBody>
      </p:sp>
      <p:sp>
        <p:nvSpPr>
          <p:cNvPr id="278" name="직사각형 277">
            <a:extLst>
              <a:ext uri="{FF2B5EF4-FFF2-40B4-BE49-F238E27FC236}">
                <a16:creationId xmlns:a16="http://schemas.microsoft.com/office/drawing/2014/main" id="{325894B8-0E3C-474E-4E7A-3EC211FC2F14}"/>
              </a:ext>
            </a:extLst>
          </p:cNvPr>
          <p:cNvSpPr/>
          <p:nvPr/>
        </p:nvSpPr>
        <p:spPr>
          <a:xfrm>
            <a:off x="7868547" y="5654137"/>
            <a:ext cx="716649" cy="313547"/>
          </a:xfrm>
          <a:prstGeom prst="rect">
            <a:avLst/>
          </a:prstGeom>
        </p:spPr>
        <p:txBody>
          <a:bodyPr wrap="square">
            <a:spAutoFit/>
          </a:bodyPr>
          <a:lstStyle/>
          <a:p>
            <a:pPr>
              <a:lnSpc>
                <a:spcPct val="150000"/>
              </a:lnSpc>
            </a:pPr>
            <a:r>
              <a:rPr lang="ko-KR" altLang="en-US" sz="1100">
                <a:solidFill>
                  <a:schemeClr val="bg1">
                    <a:lumMod val="50000"/>
                  </a:schemeClr>
                </a:solidFill>
                <a:latin typeface="+mn-ea"/>
              </a:rPr>
              <a:t>뷰 검색</a:t>
            </a:r>
            <a:endParaRPr lang="en-US" altLang="ko-KR" sz="1100">
              <a:solidFill>
                <a:schemeClr val="bg1">
                  <a:lumMod val="50000"/>
                </a:schemeClr>
              </a:solidFill>
              <a:latin typeface="+mn-ea"/>
            </a:endParaRPr>
          </a:p>
        </p:txBody>
      </p:sp>
      <p:sp>
        <p:nvSpPr>
          <p:cNvPr id="279" name="직사각형 278">
            <a:extLst>
              <a:ext uri="{FF2B5EF4-FFF2-40B4-BE49-F238E27FC236}">
                <a16:creationId xmlns:a16="http://schemas.microsoft.com/office/drawing/2014/main" id="{7B2FB3FE-6751-FA3C-6630-6A2DFA6F4047}"/>
              </a:ext>
            </a:extLst>
          </p:cNvPr>
          <p:cNvSpPr/>
          <p:nvPr/>
        </p:nvSpPr>
        <p:spPr>
          <a:xfrm>
            <a:off x="3184201" y="5681954"/>
            <a:ext cx="828880" cy="313547"/>
          </a:xfrm>
          <a:prstGeom prst="rect">
            <a:avLst/>
          </a:prstGeom>
        </p:spPr>
        <p:txBody>
          <a:bodyPr wrap="square">
            <a:spAutoFit/>
          </a:bodyPr>
          <a:lstStyle/>
          <a:p>
            <a:pPr>
              <a:lnSpc>
                <a:spcPct val="150000"/>
              </a:lnSpc>
            </a:pPr>
            <a:r>
              <a:rPr lang="ko-KR" altLang="en-US" sz="1100">
                <a:solidFill>
                  <a:schemeClr val="bg1">
                    <a:lumMod val="50000"/>
                  </a:schemeClr>
                </a:solidFill>
                <a:latin typeface="+mn-ea"/>
              </a:rPr>
              <a:t>뷰 렌더링</a:t>
            </a:r>
            <a:endParaRPr lang="en-US" altLang="ko-KR" sz="1100">
              <a:solidFill>
                <a:schemeClr val="bg1">
                  <a:lumMod val="50000"/>
                </a:schemeClr>
              </a:solidFill>
              <a:latin typeface="+mn-ea"/>
            </a:endParaRPr>
          </a:p>
        </p:txBody>
      </p:sp>
      <p:sp>
        <p:nvSpPr>
          <p:cNvPr id="286" name="직사각형 285">
            <a:extLst>
              <a:ext uri="{FF2B5EF4-FFF2-40B4-BE49-F238E27FC236}">
                <a16:creationId xmlns:a16="http://schemas.microsoft.com/office/drawing/2014/main" id="{71A72A87-0E97-86A4-235A-2277C8117411}"/>
              </a:ext>
            </a:extLst>
          </p:cNvPr>
          <p:cNvSpPr/>
          <p:nvPr/>
        </p:nvSpPr>
        <p:spPr>
          <a:xfrm>
            <a:off x="9610301" y="3800770"/>
            <a:ext cx="1433297" cy="313547"/>
          </a:xfrm>
          <a:prstGeom prst="rect">
            <a:avLst/>
          </a:prstGeom>
        </p:spPr>
        <p:txBody>
          <a:bodyPr wrap="square">
            <a:spAutoFit/>
          </a:bodyPr>
          <a:lstStyle/>
          <a:p>
            <a:pPr algn="ctr">
              <a:lnSpc>
                <a:spcPct val="150000"/>
              </a:lnSpc>
            </a:pPr>
            <a:r>
              <a:rPr lang="en-US" altLang="ko-KR" sz="1100">
                <a:latin typeface="+mn-ea"/>
              </a:rPr>
              <a:t>(Controller)</a:t>
            </a:r>
          </a:p>
        </p:txBody>
      </p:sp>
      <p:cxnSp>
        <p:nvCxnSpPr>
          <p:cNvPr id="21" name="직선 화살표 연결선 20">
            <a:extLst>
              <a:ext uri="{FF2B5EF4-FFF2-40B4-BE49-F238E27FC236}">
                <a16:creationId xmlns:a16="http://schemas.microsoft.com/office/drawing/2014/main" id="{ECDDA2EA-6133-0F2A-D856-D272DDDAC3AF}"/>
              </a:ext>
            </a:extLst>
          </p:cNvPr>
          <p:cNvCxnSpPr>
            <a:cxnSpLocks/>
            <a:stCxn id="3" idx="3"/>
            <a:endCxn id="17" idx="1"/>
          </p:cNvCxnSpPr>
          <p:nvPr/>
        </p:nvCxnSpPr>
        <p:spPr>
          <a:xfrm>
            <a:off x="3483320" y="3591091"/>
            <a:ext cx="2403481" cy="18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직선 화살표 연결선 30">
            <a:extLst>
              <a:ext uri="{FF2B5EF4-FFF2-40B4-BE49-F238E27FC236}">
                <a16:creationId xmlns:a16="http://schemas.microsoft.com/office/drawing/2014/main" id="{98EB68BA-37CB-3AA1-BED9-528579E7A5E6}"/>
              </a:ext>
            </a:extLst>
          </p:cNvPr>
          <p:cNvCxnSpPr>
            <a:cxnSpLocks/>
            <a:stCxn id="11" idx="1"/>
          </p:cNvCxnSpPr>
          <p:nvPr/>
        </p:nvCxnSpPr>
        <p:spPr>
          <a:xfrm flipH="1" flipV="1">
            <a:off x="3492150" y="4089967"/>
            <a:ext cx="2388845" cy="837661"/>
          </a:xfrm>
          <a:prstGeom prst="straightConnector1">
            <a:avLst/>
          </a:prstGeom>
          <a:ln w="9525">
            <a:solidFill>
              <a:schemeClr val="bg1">
                <a:lumMod val="50000"/>
              </a:schemeClr>
            </a:solidFill>
            <a:prstDash val="sys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56463367"/>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1C987B-6948-054B-05B2-5814AA328DC8}"/>
            </a:ext>
          </a:extLst>
        </p:cNvPr>
        <p:cNvGrpSpPr/>
        <p:nvPr/>
      </p:nvGrpSpPr>
      <p:grpSpPr>
        <a:xfrm>
          <a:off x="0" y="0"/>
          <a:ext cx="0" cy="0"/>
          <a:chOff x="0" y="0"/>
          <a:chExt cx="0" cy="0"/>
        </a:xfrm>
      </p:grpSpPr>
      <p:sp>
        <p:nvSpPr>
          <p:cNvPr id="73" name="직사각형 72">
            <a:extLst>
              <a:ext uri="{FF2B5EF4-FFF2-40B4-BE49-F238E27FC236}">
                <a16:creationId xmlns:a16="http://schemas.microsoft.com/office/drawing/2014/main" id="{65688570-C066-0C49-1DA6-982029F1EF9A}"/>
              </a:ext>
            </a:extLst>
          </p:cNvPr>
          <p:cNvSpPr/>
          <p:nvPr/>
        </p:nvSpPr>
        <p:spPr>
          <a:xfrm>
            <a:off x="436668" y="660663"/>
            <a:ext cx="11562713"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t>스프링의 메서드 매개변수</a:t>
            </a:r>
            <a:r>
              <a:rPr lang="en-US" altLang="ko-KR" sz="1200"/>
              <a:t>(Method Arguments)</a:t>
            </a:r>
            <a:r>
              <a:rPr lang="ko-KR" altLang="en-US" sz="1200"/>
              <a:t>는 컨트롤러 메서드에서 </a:t>
            </a:r>
            <a:r>
              <a:rPr lang="en-US" altLang="ko-KR" sz="1200"/>
              <a:t>HTTP </a:t>
            </a:r>
            <a:r>
              <a:rPr lang="ko-KR" altLang="en-US" sz="1200"/>
              <a:t>요청 데이터를 직접 접근하고 처리할 수 있도록 다양한 매개변수를 지원한다</a:t>
            </a:r>
            <a:endParaRPr lang="en-US" altLang="ko-KR" sz="1200"/>
          </a:p>
          <a:p>
            <a:pPr marL="171450" indent="-171450">
              <a:lnSpc>
                <a:spcPct val="150000"/>
              </a:lnSpc>
              <a:buFont typeface="Arial" panose="020B0604020202020204" pitchFamily="34" charset="0"/>
              <a:buChar char="•"/>
            </a:pPr>
            <a:r>
              <a:rPr lang="ko-KR" altLang="en-US" sz="1200"/>
              <a:t>요청의 </a:t>
            </a:r>
            <a:r>
              <a:rPr lang="en-US" altLang="ko-KR" sz="1200"/>
              <a:t>URL, </a:t>
            </a:r>
            <a:r>
              <a:rPr lang="ko-KR" altLang="en-US" sz="1200"/>
              <a:t>헤더</a:t>
            </a:r>
            <a:r>
              <a:rPr lang="en-US" altLang="ko-KR" sz="1200"/>
              <a:t>, </a:t>
            </a:r>
            <a:r>
              <a:rPr lang="ko-KR" altLang="en-US" sz="1200"/>
              <a:t>본문</a:t>
            </a:r>
            <a:r>
              <a:rPr lang="en-US" altLang="ko-KR" sz="1200"/>
              <a:t>, </a:t>
            </a:r>
            <a:r>
              <a:rPr lang="ko-KR" altLang="en-US" sz="1200"/>
              <a:t>쿠키</a:t>
            </a:r>
            <a:r>
              <a:rPr lang="en-US" altLang="ko-KR" sz="1200"/>
              <a:t>, </a:t>
            </a:r>
            <a:r>
              <a:rPr lang="ko-KR" altLang="en-US" sz="1200"/>
              <a:t>세션 데이터 등과 같은 정보를 자동으로 매핑하여 개발자가 이를 쉽게 활용할 수 있도록 제공한다</a:t>
            </a:r>
            <a:endParaRPr lang="en-US" altLang="ko-KR" sz="1200"/>
          </a:p>
        </p:txBody>
      </p:sp>
      <p:sp>
        <p:nvSpPr>
          <p:cNvPr id="74" name="직사각형 73">
            <a:extLst>
              <a:ext uri="{FF2B5EF4-FFF2-40B4-BE49-F238E27FC236}">
                <a16:creationId xmlns:a16="http://schemas.microsoft.com/office/drawing/2014/main" id="{8EDF37A7-671E-BCE3-97C8-20C9D11933F7}"/>
              </a:ext>
            </a:extLst>
          </p:cNvPr>
          <p:cNvSpPr/>
          <p:nvPr/>
        </p:nvSpPr>
        <p:spPr>
          <a:xfrm>
            <a:off x="192619" y="270161"/>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sp>
        <p:nvSpPr>
          <p:cNvPr id="12" name="직사각형 11">
            <a:extLst>
              <a:ext uri="{FF2B5EF4-FFF2-40B4-BE49-F238E27FC236}">
                <a16:creationId xmlns:a16="http://schemas.microsoft.com/office/drawing/2014/main" id="{C3DCDE5A-B7A7-61E2-9958-1ED7B15D787C}"/>
              </a:ext>
            </a:extLst>
          </p:cNvPr>
          <p:cNvSpPr/>
          <p:nvPr/>
        </p:nvSpPr>
        <p:spPr>
          <a:xfrm>
            <a:off x="192619" y="1576962"/>
            <a:ext cx="4238340"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HandlerMethodArgumentResolver</a:t>
            </a:r>
            <a:endParaRPr lang="ko-KR" altLang="en-US" b="1">
              <a:solidFill>
                <a:schemeClr val="accent1">
                  <a:lumMod val="75000"/>
                </a:schemeClr>
              </a:solidFill>
              <a:latin typeface="+mn-ea"/>
            </a:endParaRPr>
          </a:p>
        </p:txBody>
      </p:sp>
      <p:sp>
        <p:nvSpPr>
          <p:cNvPr id="20" name="모서리가 둥근 직사각형 38">
            <a:extLst>
              <a:ext uri="{FF2B5EF4-FFF2-40B4-BE49-F238E27FC236}">
                <a16:creationId xmlns:a16="http://schemas.microsoft.com/office/drawing/2014/main" id="{2D149616-1DFB-9816-D683-FCDA9FF60C27}"/>
              </a:ext>
            </a:extLst>
          </p:cNvPr>
          <p:cNvSpPr/>
          <p:nvPr/>
        </p:nvSpPr>
        <p:spPr>
          <a:xfrm>
            <a:off x="436667" y="2031286"/>
            <a:ext cx="11562713" cy="1172483"/>
          </a:xfrm>
          <a:prstGeom prst="roundRect">
            <a:avLst>
              <a:gd name="adj" fmla="val 9563"/>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lnSpc>
                <a:spcPct val="150000"/>
              </a:lnSpc>
              <a:spcBef>
                <a:spcPts val="400"/>
              </a:spcBef>
            </a:pPr>
            <a:r>
              <a:rPr lang="en-US" altLang="ko-KR" sz="1600" b="1">
                <a:solidFill>
                  <a:schemeClr val="bg1"/>
                </a:solidFill>
                <a:latin typeface="나눔고딕" panose="020D0604000000000000" pitchFamily="50" charset="-127"/>
                <a:ea typeface="나눔바른고딕" panose="020B0603020101020101"/>
              </a:rPr>
              <a:t>HandlerMethodArgumentResolver</a:t>
            </a:r>
          </a:p>
          <a:p>
            <a:pPr marL="0" marR="0" lvl="0" indent="0" algn="ctr"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CF8E6D"/>
                </a:solidFill>
                <a:effectLst/>
                <a:latin typeface="Arial Unicode MS"/>
                <a:ea typeface="JetBrains Mono"/>
              </a:rPr>
              <a:t>boolean </a:t>
            </a:r>
            <a:r>
              <a:rPr kumimoji="0" lang="ko-KR" altLang="ko-KR" sz="1200" b="0" i="0" u="none" strike="noStrike" cap="none" normalizeH="0" baseline="0">
                <a:ln>
                  <a:noFill/>
                </a:ln>
                <a:solidFill>
                  <a:srgbClr val="56A8F5"/>
                </a:solidFill>
                <a:effectLst/>
                <a:latin typeface="Arial Unicode MS"/>
                <a:ea typeface="JetBrains Mono"/>
              </a:rPr>
              <a:t>supportsParameter</a:t>
            </a:r>
            <a:r>
              <a:rPr kumimoji="0" lang="ko-KR" altLang="ko-KR" sz="1200" b="0" i="0" u="none" strike="noStrike" cap="none" normalizeH="0" baseline="0">
                <a:ln>
                  <a:noFill/>
                </a:ln>
                <a:solidFill>
                  <a:srgbClr val="BCBEC4"/>
                </a:solidFill>
                <a:effectLst/>
                <a:latin typeface="Arial Unicode MS"/>
                <a:ea typeface="JetBrains Mono"/>
              </a:rPr>
              <a:t>(MethodParameter parameter);</a:t>
            </a:r>
            <a:r>
              <a:rPr kumimoji="0" lang="en-US" altLang="ko-KR" sz="12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chemeClr val="bg1">
                    <a:lumMod val="50000"/>
                  </a:schemeClr>
                </a:solidFill>
                <a:effectLst/>
                <a:latin typeface="Arial Unicode MS"/>
                <a:ea typeface="JetBrains Mono"/>
              </a:rPr>
              <a:t>// </a:t>
            </a:r>
            <a:r>
              <a:rPr kumimoji="0" lang="ko-KR" altLang="en-US" sz="1100" b="0" i="0" u="none" strike="noStrike" cap="none" normalizeH="0" baseline="0">
                <a:ln>
                  <a:noFill/>
                </a:ln>
                <a:solidFill>
                  <a:schemeClr val="bg1">
                    <a:lumMod val="50000"/>
                  </a:schemeClr>
                </a:solidFill>
                <a:effectLst/>
                <a:latin typeface="Arial Unicode MS"/>
                <a:ea typeface="JetBrains Mono"/>
              </a:rPr>
              <a:t>주어진 메서드 매개변수가 이 리졸버에 의해 지원되는지 여부를</a:t>
            </a:r>
            <a:r>
              <a:rPr kumimoji="0" lang="en-US" altLang="ko-KR" sz="1100" b="0" i="0" u="none" strike="noStrike" cap="none" normalizeH="0" baseline="0">
                <a:ln>
                  <a:noFill/>
                </a:ln>
                <a:solidFill>
                  <a:schemeClr val="bg1">
                    <a:lumMod val="50000"/>
                  </a:schemeClr>
                </a:solidFill>
                <a:effectLst/>
                <a:latin typeface="Arial Unicode MS"/>
                <a:ea typeface="JetBrains Mono"/>
              </a:rPr>
              <a:t> </a:t>
            </a:r>
            <a:r>
              <a:rPr kumimoji="0" lang="ko-KR" altLang="en-US" sz="1100" b="0" i="0" u="none" strike="noStrike" cap="none" normalizeH="0" baseline="0">
                <a:ln>
                  <a:noFill/>
                </a:ln>
                <a:solidFill>
                  <a:schemeClr val="bg1">
                    <a:lumMod val="50000"/>
                  </a:schemeClr>
                </a:solidFill>
                <a:effectLst/>
                <a:latin typeface="Arial Unicode MS"/>
                <a:ea typeface="JetBrains Mono"/>
              </a:rPr>
              <a:t>반환한다</a:t>
            </a:r>
            <a:endParaRPr kumimoji="0" lang="ko-KR" altLang="ko-KR" sz="1100" b="0" i="0" u="none" strike="noStrike" cap="none" normalizeH="0" baseline="0">
              <a:ln>
                <a:noFill/>
              </a:ln>
              <a:solidFill>
                <a:schemeClr val="bg1">
                  <a:lumMod val="50000"/>
                </a:schemeClr>
              </a:solidFill>
              <a:effectLst/>
              <a:latin typeface="Arial" panose="020B0604020202020204" pitchFamily="34" charset="0"/>
            </a:endParaRPr>
          </a:p>
          <a:p>
            <a:pPr algn="ctr">
              <a:lnSpc>
                <a:spcPct val="150000"/>
              </a:lnSpc>
            </a:pPr>
            <a:r>
              <a:rPr kumimoji="0" lang="ko-KR" altLang="ko-KR" sz="1200" b="0" i="0" u="none" strike="noStrike" cap="none" normalizeH="0" baseline="0">
                <a:ln>
                  <a:noFill/>
                </a:ln>
                <a:solidFill>
                  <a:srgbClr val="BCBEC4"/>
                </a:solidFill>
                <a:effectLst/>
                <a:latin typeface="Arial Unicode MS"/>
                <a:ea typeface="JetBrains Mono"/>
              </a:rPr>
              <a:t>Object </a:t>
            </a:r>
            <a:r>
              <a:rPr kumimoji="0" lang="ko-KR" altLang="ko-KR" sz="1200" b="0" i="0" u="none" strike="noStrike" cap="none" normalizeH="0" baseline="0">
                <a:ln>
                  <a:noFill/>
                </a:ln>
                <a:solidFill>
                  <a:srgbClr val="56A8F5"/>
                </a:solidFill>
                <a:effectLst/>
                <a:latin typeface="Arial Unicode MS"/>
                <a:ea typeface="JetBrains Mono"/>
              </a:rPr>
              <a:t>resolveArgument</a:t>
            </a:r>
            <a:r>
              <a:rPr kumimoji="0" lang="ko-KR" altLang="ko-KR" sz="1200" b="0" i="0" u="none" strike="noStrike" cap="none" normalizeH="0" baseline="0">
                <a:ln>
                  <a:noFill/>
                </a:ln>
                <a:solidFill>
                  <a:srgbClr val="BCBEC4"/>
                </a:solidFill>
                <a:effectLst/>
                <a:latin typeface="Arial Unicode MS"/>
                <a:ea typeface="JetBrains Mono"/>
              </a:rPr>
              <a:t>(MethodParameter param, ModelAndViewContainer </a:t>
            </a:r>
            <a:r>
              <a:rPr kumimoji="0" lang="en-US" altLang="ko-KR" sz="1200" b="0" i="0" u="none" strike="noStrike" cap="none" normalizeH="0" baseline="0">
                <a:ln>
                  <a:noFill/>
                </a:ln>
                <a:solidFill>
                  <a:srgbClr val="BCBEC4"/>
                </a:solidFill>
                <a:effectLst/>
                <a:latin typeface="Arial Unicode MS"/>
                <a:ea typeface="JetBrains Mono"/>
              </a:rPr>
              <a:t>c</a:t>
            </a:r>
            <a:r>
              <a:rPr kumimoji="0" lang="ko-KR" altLang="ko-KR" sz="1200" b="0" i="0" u="none" strike="noStrike" cap="none" normalizeH="0" baseline="0">
                <a:ln>
                  <a:noFill/>
                </a:ln>
                <a:solidFill>
                  <a:srgbClr val="BCBEC4"/>
                </a:solidFill>
                <a:effectLst/>
                <a:latin typeface="Arial Unicode MS"/>
                <a:ea typeface="JetBrains Mono"/>
              </a:rPr>
              <a:t>ontainer,</a:t>
            </a:r>
            <a:r>
              <a:rPr kumimoji="0" lang="en-US"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CBEC4"/>
                </a:solidFill>
                <a:effectLst/>
                <a:latin typeface="Arial Unicode MS"/>
                <a:ea typeface="JetBrains Mono"/>
              </a:rPr>
              <a:t>NativeWebRequest </a:t>
            </a:r>
            <a:r>
              <a:rPr kumimoji="0" lang="en-US" altLang="ko-KR" sz="1200" b="0" i="0" u="none" strike="noStrike" cap="none" normalizeH="0" baseline="0">
                <a:ln>
                  <a:noFill/>
                </a:ln>
                <a:solidFill>
                  <a:srgbClr val="BCBEC4"/>
                </a:solidFill>
                <a:effectLst/>
                <a:latin typeface="Arial Unicode MS"/>
                <a:ea typeface="JetBrains Mono"/>
              </a:rPr>
              <a:t>r</a:t>
            </a:r>
            <a:r>
              <a:rPr kumimoji="0" lang="ko-KR" altLang="ko-KR" sz="1200" b="0" i="0" u="none" strike="noStrike" cap="none" normalizeH="0" baseline="0">
                <a:ln>
                  <a:noFill/>
                </a:ln>
                <a:solidFill>
                  <a:srgbClr val="BCBEC4"/>
                </a:solidFill>
                <a:effectLst/>
                <a:latin typeface="Arial Unicode MS"/>
                <a:ea typeface="JetBrains Mono"/>
              </a:rPr>
              <a:t>equest,</a:t>
            </a:r>
            <a:r>
              <a:rPr lang="en-US" altLang="ko-KR" sz="1200">
                <a:solidFill>
                  <a:srgbClr val="BCBEC4"/>
                </a:solidFill>
                <a:latin typeface="Arial Unicode MS"/>
                <a:ea typeface="JetBrains Mono"/>
              </a:rPr>
              <a:t> </a:t>
            </a:r>
            <a:r>
              <a:rPr kumimoji="0" lang="ko-KR" altLang="ko-KR" sz="1200" b="0" i="0" u="none" strike="noStrike" cap="none" normalizeH="0" baseline="0">
                <a:ln>
                  <a:noFill/>
                </a:ln>
                <a:solidFill>
                  <a:srgbClr val="BCBEC4"/>
                </a:solidFill>
                <a:effectLst/>
                <a:latin typeface="Arial Unicode MS"/>
                <a:ea typeface="JetBrains Mono"/>
              </a:rPr>
              <a:t>WebDataBinderFactory </a:t>
            </a:r>
            <a:r>
              <a:rPr kumimoji="0" lang="en-US" altLang="ko-KR" sz="1200" b="0" i="0" u="none" strike="noStrike" cap="none" normalizeH="0" baseline="0">
                <a:ln>
                  <a:noFill/>
                </a:ln>
                <a:solidFill>
                  <a:srgbClr val="BCBEC4"/>
                </a:solidFill>
                <a:effectLst/>
                <a:latin typeface="Arial Unicode MS"/>
                <a:ea typeface="JetBrains Mono"/>
              </a:rPr>
              <a:t>f</a:t>
            </a:r>
            <a:r>
              <a:rPr kumimoji="0" lang="ko-KR" altLang="ko-KR" sz="1200" b="0" i="0" u="none" strike="noStrike" cap="none" normalizeH="0" baseline="0">
                <a:ln>
                  <a:noFill/>
                </a:ln>
                <a:solidFill>
                  <a:srgbClr val="BCBEC4"/>
                </a:solidFill>
                <a:effectLst/>
                <a:latin typeface="Arial Unicode MS"/>
                <a:ea typeface="JetBrains Mono"/>
              </a:rPr>
              <a:t>actory) </a:t>
            </a:r>
            <a:r>
              <a:rPr kumimoji="0" lang="ko-KR" altLang="ko-KR" sz="1200" b="0" i="0" u="none" strike="noStrike" cap="none" normalizeH="0" baseline="0">
                <a:ln>
                  <a:noFill/>
                </a:ln>
                <a:solidFill>
                  <a:srgbClr val="CF8E6D"/>
                </a:solidFill>
                <a:effectLst/>
                <a:latin typeface="Arial Unicode MS"/>
                <a:ea typeface="JetBrains Mono"/>
              </a:rPr>
              <a:t>throws </a:t>
            </a:r>
            <a:r>
              <a:rPr kumimoji="0" lang="ko-KR" altLang="ko-KR" sz="1200" b="0" i="0" u="none" strike="noStrike" cap="none" normalizeH="0" baseline="0">
                <a:ln>
                  <a:noFill/>
                </a:ln>
                <a:solidFill>
                  <a:srgbClr val="BCBEC4"/>
                </a:solidFill>
                <a:effectLst/>
                <a:latin typeface="Arial Unicode MS"/>
                <a:ea typeface="JetBrains Mono"/>
              </a:rPr>
              <a:t>Exception</a:t>
            </a:r>
            <a:endParaRPr lang="en-US" altLang="ko-KR" sz="1200">
              <a:solidFill>
                <a:srgbClr val="BCBEC4"/>
              </a:solidFill>
              <a:effectLst/>
              <a:highlight>
                <a:srgbClr val="1E1F22"/>
              </a:highlight>
            </a:endParaRPr>
          </a:p>
        </p:txBody>
      </p:sp>
      <p:sp>
        <p:nvSpPr>
          <p:cNvPr id="24" name="직사각형 23">
            <a:extLst>
              <a:ext uri="{FF2B5EF4-FFF2-40B4-BE49-F238E27FC236}">
                <a16:creationId xmlns:a16="http://schemas.microsoft.com/office/drawing/2014/main" id="{401A1B73-AC15-DCD4-5FCF-7F8E862FC5F1}"/>
              </a:ext>
            </a:extLst>
          </p:cNvPr>
          <p:cNvSpPr/>
          <p:nvPr/>
        </p:nvSpPr>
        <p:spPr>
          <a:xfrm>
            <a:off x="436667" y="3322569"/>
            <a:ext cx="11618976" cy="887615"/>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HTTP </a:t>
            </a:r>
            <a:r>
              <a:rPr lang="ko-KR" altLang="en-US" sz="1200"/>
              <a:t>요청과 관련된 데이터를 컨트롤러 메서드의 파라미터로 변환하는 작업을 담당하는 클래스이다</a:t>
            </a:r>
            <a:endParaRPr lang="en-US" altLang="ko-KR" sz="1200"/>
          </a:p>
          <a:p>
            <a:pPr marL="171450" indent="-171450">
              <a:lnSpc>
                <a:spcPct val="150000"/>
              </a:lnSpc>
              <a:buFont typeface="Arial" panose="020B0604020202020204" pitchFamily="34" charset="0"/>
              <a:buChar char="•"/>
            </a:pPr>
            <a:r>
              <a:rPr lang="ko-KR" altLang="en-US" sz="1200"/>
              <a:t>다양한 유형의 파라미터</a:t>
            </a:r>
            <a:r>
              <a:rPr lang="en-US" altLang="ko-KR" sz="1200"/>
              <a:t> (</a:t>
            </a:r>
            <a:r>
              <a:rPr lang="ko-KR" altLang="en-US" sz="1200"/>
              <a:t>예</a:t>
            </a:r>
            <a:r>
              <a:rPr lang="en-US" altLang="ko-KR" sz="1200"/>
              <a:t>: @RequestParam, @PathVariable, @RequestBody </a:t>
            </a:r>
            <a:r>
              <a:rPr lang="ko-KR" altLang="en-US" sz="1200"/>
              <a:t>등</a:t>
            </a:r>
            <a:r>
              <a:rPr lang="en-US" altLang="ko-KR" sz="1200"/>
              <a:t>)</a:t>
            </a:r>
            <a:r>
              <a:rPr lang="ko-KR" altLang="en-US" sz="1200"/>
              <a:t>를 처리하기 위해 여러 </a:t>
            </a:r>
            <a:r>
              <a:rPr lang="en-US" altLang="ko-KR" sz="1200"/>
              <a:t>HandlerMethodArgumentResolver </a:t>
            </a:r>
            <a:r>
              <a:rPr lang="ko-KR" altLang="en-US" sz="1200"/>
              <a:t>기본 구현체를 제공한다</a:t>
            </a:r>
            <a:endParaRPr lang="en-US" altLang="ko-KR" sz="1200"/>
          </a:p>
          <a:p>
            <a:pPr marL="171450" indent="-171450">
              <a:lnSpc>
                <a:spcPct val="150000"/>
              </a:lnSpc>
              <a:buFont typeface="Arial" panose="020B0604020202020204" pitchFamily="34" charset="0"/>
              <a:buChar char="•"/>
            </a:pPr>
            <a:r>
              <a:rPr lang="ko-KR" altLang="en-US" sz="1200"/>
              <a:t>개발자가 필요에 따라 </a:t>
            </a:r>
            <a:r>
              <a:rPr lang="en-US" altLang="ko-KR" sz="1200"/>
              <a:t>HandlerMethodArgumentResolver </a:t>
            </a:r>
            <a:r>
              <a:rPr lang="ko-KR" altLang="en-US" sz="1200"/>
              <a:t>인터페이스를 직접 구현할 수 있다</a:t>
            </a:r>
            <a:endParaRPr lang="en-US" altLang="ko-KR" sz="1200"/>
          </a:p>
        </p:txBody>
      </p:sp>
      <p:sp>
        <p:nvSpPr>
          <p:cNvPr id="2" name="모서리가 둥근 직사각형 38">
            <a:extLst>
              <a:ext uri="{FF2B5EF4-FFF2-40B4-BE49-F238E27FC236}">
                <a16:creationId xmlns:a16="http://schemas.microsoft.com/office/drawing/2014/main" id="{76A9BD1C-6A43-8CCE-61FB-1A6A343B548B}"/>
              </a:ext>
            </a:extLst>
          </p:cNvPr>
          <p:cNvSpPr/>
          <p:nvPr/>
        </p:nvSpPr>
        <p:spPr>
          <a:xfrm>
            <a:off x="1184424" y="4413777"/>
            <a:ext cx="2009626" cy="2244270"/>
          </a:xfrm>
          <a:prstGeom prst="roundRect">
            <a:avLst>
              <a:gd name="adj" fmla="val 7830"/>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accent1">
                    <a:lumMod val="75000"/>
                  </a:schemeClr>
                </a:solidFill>
                <a:latin typeface="+mj-lt"/>
                <a:ea typeface="나눔바른고딕" panose="020B0603020101020101"/>
              </a:rPr>
              <a:t>Requeat Parameter</a:t>
            </a:r>
          </a:p>
          <a:p>
            <a:pPr algn="ctr">
              <a:spcBef>
                <a:spcPts val="400"/>
              </a:spcBef>
            </a:pPr>
            <a:r>
              <a:rPr lang="en-US" altLang="ko-KR" sz="1400">
                <a:solidFill>
                  <a:schemeClr val="tx1"/>
                </a:solidFill>
                <a:latin typeface="+mj-lt"/>
                <a:ea typeface="나눔바른고딕" panose="020B0603020101020101"/>
              </a:rPr>
              <a:t>Text</a:t>
            </a:r>
          </a:p>
          <a:p>
            <a:pPr algn="ctr">
              <a:spcBef>
                <a:spcPts val="400"/>
              </a:spcBef>
            </a:pPr>
            <a:r>
              <a:rPr lang="en-US" altLang="ko-KR" sz="1400">
                <a:solidFill>
                  <a:schemeClr val="tx1"/>
                </a:solidFill>
                <a:latin typeface="+mj-lt"/>
                <a:ea typeface="나눔바른고딕" panose="020B0603020101020101"/>
              </a:rPr>
              <a:t>Form</a:t>
            </a:r>
          </a:p>
          <a:p>
            <a:pPr algn="ctr">
              <a:spcBef>
                <a:spcPts val="400"/>
              </a:spcBef>
            </a:pPr>
            <a:r>
              <a:rPr lang="en-US" altLang="ko-KR" sz="1400">
                <a:solidFill>
                  <a:schemeClr val="tx1"/>
                </a:solidFill>
                <a:latin typeface="+mj-lt"/>
                <a:ea typeface="나눔바른고딕" panose="020B0603020101020101"/>
              </a:rPr>
              <a:t>Json</a:t>
            </a:r>
          </a:p>
          <a:p>
            <a:pPr algn="ctr">
              <a:spcBef>
                <a:spcPts val="400"/>
              </a:spcBef>
            </a:pPr>
            <a:r>
              <a:rPr lang="en-US" altLang="ko-KR" sz="1400">
                <a:solidFill>
                  <a:schemeClr val="tx1"/>
                </a:solidFill>
                <a:latin typeface="+mj-lt"/>
                <a:ea typeface="나눔바른고딕" panose="020B0603020101020101"/>
              </a:rPr>
              <a:t>queryString</a:t>
            </a:r>
          </a:p>
          <a:p>
            <a:pPr algn="ctr">
              <a:spcBef>
                <a:spcPts val="400"/>
              </a:spcBef>
            </a:pPr>
            <a:r>
              <a:rPr lang="en-US" altLang="ko-KR" sz="1400">
                <a:solidFill>
                  <a:schemeClr val="tx1"/>
                </a:solidFill>
                <a:latin typeface="+mj-lt"/>
                <a:ea typeface="나눔바른고딕" panose="020B0603020101020101"/>
              </a:rPr>
              <a:t>File</a:t>
            </a:r>
          </a:p>
          <a:p>
            <a:pPr algn="ctr">
              <a:spcBef>
                <a:spcPts val="400"/>
              </a:spcBef>
            </a:pPr>
            <a:r>
              <a:rPr lang="en-US" altLang="ko-KR" sz="1400">
                <a:solidFill>
                  <a:schemeClr val="tx1"/>
                </a:solidFill>
                <a:latin typeface="+mj-lt"/>
                <a:ea typeface="나눔바른고딕" panose="020B0603020101020101"/>
              </a:rPr>
              <a:t>…                                                                                                                                                                                                                                                                                                                                                                                                                                                               </a:t>
            </a:r>
            <a:endParaRPr lang="ko-KR" altLang="en-US" sz="1400">
              <a:solidFill>
                <a:schemeClr val="tx1"/>
              </a:solidFill>
              <a:latin typeface="+mj-lt"/>
              <a:ea typeface="나눔바른고딕" panose="020B0603020101020101"/>
            </a:endParaRPr>
          </a:p>
        </p:txBody>
      </p:sp>
      <p:sp>
        <p:nvSpPr>
          <p:cNvPr id="3" name="모서리가 둥근 직사각형 38">
            <a:extLst>
              <a:ext uri="{FF2B5EF4-FFF2-40B4-BE49-F238E27FC236}">
                <a16:creationId xmlns:a16="http://schemas.microsoft.com/office/drawing/2014/main" id="{A5F69A70-7606-D2CB-8046-10D19504DE26}"/>
              </a:ext>
            </a:extLst>
          </p:cNvPr>
          <p:cNvSpPr/>
          <p:nvPr/>
        </p:nvSpPr>
        <p:spPr>
          <a:xfrm>
            <a:off x="3907758" y="5289024"/>
            <a:ext cx="3151225"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latin typeface="+mj-lt"/>
                <a:ea typeface="나눔바른고딕" panose="020B0603020101020101"/>
              </a:rPr>
              <a:t>HandlerMethodArgumentResolver                                                                                                                                                                                                                                                                                                                                                                                                                                                               </a:t>
            </a:r>
            <a:endParaRPr lang="ko-KR" altLang="en-US" sz="1400">
              <a:solidFill>
                <a:schemeClr val="bg1"/>
              </a:solidFill>
              <a:latin typeface="+mj-lt"/>
              <a:ea typeface="나눔바른고딕" panose="020B0603020101020101"/>
            </a:endParaRPr>
          </a:p>
        </p:txBody>
      </p:sp>
      <p:sp>
        <p:nvSpPr>
          <p:cNvPr id="4" name="모서리가 둥근 직사각형 38">
            <a:extLst>
              <a:ext uri="{FF2B5EF4-FFF2-40B4-BE49-F238E27FC236}">
                <a16:creationId xmlns:a16="http://schemas.microsoft.com/office/drawing/2014/main" id="{7424F539-8862-6B12-4AB8-6ADDE893161B}"/>
              </a:ext>
            </a:extLst>
          </p:cNvPr>
          <p:cNvSpPr/>
          <p:nvPr/>
        </p:nvSpPr>
        <p:spPr>
          <a:xfrm>
            <a:off x="7772691" y="4413777"/>
            <a:ext cx="1837960" cy="2244270"/>
          </a:xfrm>
          <a:prstGeom prst="roundRect">
            <a:avLst>
              <a:gd name="adj" fmla="val 5614"/>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accent1">
                    <a:lumMod val="75000"/>
                  </a:schemeClr>
                </a:solidFill>
                <a:latin typeface="+mj-lt"/>
                <a:ea typeface="나눔바른고딕" panose="020B0603020101020101"/>
              </a:rPr>
              <a:t>Method</a:t>
            </a:r>
          </a:p>
          <a:p>
            <a:pPr algn="ctr">
              <a:spcBef>
                <a:spcPts val="400"/>
              </a:spcBef>
            </a:pPr>
            <a:r>
              <a:rPr lang="en-US" altLang="ko-KR" sz="1400">
                <a:solidFill>
                  <a:schemeClr val="tx1"/>
                </a:solidFill>
                <a:latin typeface="+mj-lt"/>
                <a:ea typeface="나눔바른고딕" panose="020B0603020101020101"/>
              </a:rPr>
              <a:t>int</a:t>
            </a:r>
          </a:p>
          <a:p>
            <a:pPr algn="ctr">
              <a:spcBef>
                <a:spcPts val="400"/>
              </a:spcBef>
            </a:pPr>
            <a:r>
              <a:rPr lang="en-US" altLang="ko-KR" sz="1400">
                <a:solidFill>
                  <a:schemeClr val="tx1"/>
                </a:solidFill>
                <a:latin typeface="+mj-lt"/>
                <a:ea typeface="나눔바른고딕" panose="020B0603020101020101"/>
              </a:rPr>
              <a:t>String</a:t>
            </a:r>
          </a:p>
          <a:p>
            <a:pPr algn="ctr">
              <a:spcBef>
                <a:spcPts val="400"/>
              </a:spcBef>
            </a:pPr>
            <a:r>
              <a:rPr lang="en-US" altLang="ko-KR" sz="1400">
                <a:solidFill>
                  <a:schemeClr val="tx1"/>
                </a:solidFill>
                <a:latin typeface="+mj-lt"/>
                <a:ea typeface="나눔바른고딕" panose="020B0603020101020101"/>
              </a:rPr>
              <a:t>Object</a:t>
            </a:r>
          </a:p>
          <a:p>
            <a:pPr algn="ctr">
              <a:spcBef>
                <a:spcPts val="400"/>
              </a:spcBef>
            </a:pPr>
            <a:r>
              <a:rPr lang="en-US" altLang="ko-KR" sz="1400">
                <a:solidFill>
                  <a:schemeClr val="tx1"/>
                </a:solidFill>
                <a:latin typeface="+mj-lt"/>
                <a:ea typeface="나눔바른고딕" panose="020B0603020101020101"/>
              </a:rPr>
              <a:t>Map</a:t>
            </a:r>
          </a:p>
          <a:p>
            <a:pPr algn="ctr">
              <a:spcBef>
                <a:spcPts val="400"/>
              </a:spcBef>
            </a:pPr>
            <a:r>
              <a:rPr lang="en-US" altLang="ko-KR" sz="1400">
                <a:solidFill>
                  <a:schemeClr val="tx1"/>
                </a:solidFill>
                <a:latin typeface="+mj-lt"/>
                <a:ea typeface="나눔바른고딕" panose="020B0603020101020101"/>
              </a:rPr>
              <a:t>HTTP Body</a:t>
            </a:r>
          </a:p>
          <a:p>
            <a:pPr algn="ctr">
              <a:spcBef>
                <a:spcPts val="400"/>
              </a:spcBef>
            </a:pPr>
            <a:r>
              <a:rPr lang="en-US" altLang="ko-KR" sz="1400">
                <a:solidFill>
                  <a:schemeClr val="tx1"/>
                </a:solidFill>
                <a:latin typeface="+mj-lt"/>
                <a:ea typeface="나눔바른고딕" panose="020B0603020101020101"/>
              </a:rPr>
              <a:t>Headers</a:t>
            </a:r>
          </a:p>
          <a:p>
            <a:pPr algn="ctr">
              <a:spcBef>
                <a:spcPts val="400"/>
              </a:spcBef>
            </a:pPr>
            <a:r>
              <a:rPr lang="en-US" altLang="ko-KR" sz="1400">
                <a:solidFill>
                  <a:schemeClr val="tx1"/>
                </a:solidFill>
                <a:latin typeface="+mj-lt"/>
                <a:ea typeface="나눔바른고딕" panose="020B0603020101020101"/>
              </a:rPr>
              <a:t>…                                                                                                                                                                                                                                                                                                                                                                                                                                                              </a:t>
            </a:r>
            <a:endParaRPr lang="ko-KR" altLang="en-US" sz="1400">
              <a:solidFill>
                <a:schemeClr val="tx1"/>
              </a:solidFill>
              <a:latin typeface="+mj-lt"/>
              <a:ea typeface="나눔바른고딕" panose="020B0603020101020101"/>
            </a:endParaRPr>
          </a:p>
        </p:txBody>
      </p:sp>
      <p:cxnSp>
        <p:nvCxnSpPr>
          <p:cNvPr id="6" name="직선 화살표 연결선 5">
            <a:extLst>
              <a:ext uri="{FF2B5EF4-FFF2-40B4-BE49-F238E27FC236}">
                <a16:creationId xmlns:a16="http://schemas.microsoft.com/office/drawing/2014/main" id="{C829340B-0118-A11C-BFBC-7F9CCDFAEB8C}"/>
              </a:ext>
            </a:extLst>
          </p:cNvPr>
          <p:cNvCxnSpPr>
            <a:cxnSpLocks/>
            <a:stCxn id="2" idx="3"/>
            <a:endCxn id="3" idx="1"/>
          </p:cNvCxnSpPr>
          <p:nvPr/>
        </p:nvCxnSpPr>
        <p:spPr>
          <a:xfrm>
            <a:off x="3194050" y="5535912"/>
            <a:ext cx="713708"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직선 화살표 연결선 7">
            <a:extLst>
              <a:ext uri="{FF2B5EF4-FFF2-40B4-BE49-F238E27FC236}">
                <a16:creationId xmlns:a16="http://schemas.microsoft.com/office/drawing/2014/main" id="{EAA42CD3-C7B8-0837-A6CC-E7412D8957F0}"/>
              </a:ext>
            </a:extLst>
          </p:cNvPr>
          <p:cNvCxnSpPr>
            <a:cxnSpLocks/>
            <a:stCxn id="3" idx="3"/>
            <a:endCxn id="4" idx="1"/>
          </p:cNvCxnSpPr>
          <p:nvPr/>
        </p:nvCxnSpPr>
        <p:spPr>
          <a:xfrm>
            <a:off x="7058983" y="5535912"/>
            <a:ext cx="713708"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43349787"/>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870F04-0C00-E97F-6A37-230213CE1D02}"/>
            </a:ext>
          </a:extLst>
        </p:cNvPr>
        <p:cNvGrpSpPr/>
        <p:nvPr/>
      </p:nvGrpSpPr>
      <p:grpSpPr>
        <a:xfrm>
          <a:off x="0" y="0"/>
          <a:ext cx="0" cy="0"/>
          <a:chOff x="0" y="0"/>
          <a:chExt cx="0" cy="0"/>
        </a:xfrm>
      </p:grpSpPr>
      <p:sp>
        <p:nvSpPr>
          <p:cNvPr id="10" name="직사각형 9">
            <a:extLst>
              <a:ext uri="{FF2B5EF4-FFF2-40B4-BE49-F238E27FC236}">
                <a16:creationId xmlns:a16="http://schemas.microsoft.com/office/drawing/2014/main" id="{73538F36-F8AB-AAE7-F363-B37CBD68E756}"/>
              </a:ext>
            </a:extLst>
          </p:cNvPr>
          <p:cNvSpPr/>
          <p:nvPr/>
        </p:nvSpPr>
        <p:spPr>
          <a:xfrm>
            <a:off x="423370" y="2084841"/>
            <a:ext cx="11768630" cy="1164614"/>
          </a:xfrm>
          <a:prstGeom prst="rect">
            <a:avLst/>
          </a:prstGeom>
        </p:spPr>
        <p:txBody>
          <a:bodyPr wrap="square">
            <a:spAutoFit/>
          </a:bodyPr>
          <a:lstStyle/>
          <a:p>
            <a:pPr marL="228600" indent="-228600">
              <a:lnSpc>
                <a:spcPct val="150000"/>
              </a:lnSpc>
              <a:buFont typeface="+mj-lt"/>
              <a:buAutoNum type="arabicParenR"/>
            </a:pPr>
            <a:r>
              <a:rPr lang="ko-KR" altLang="en-US" sz="1200"/>
              <a:t>클래스와 호출 메서드의 시그니처 정보</a:t>
            </a:r>
            <a:endParaRPr lang="en-US" altLang="ko-KR" sz="1200"/>
          </a:p>
          <a:p>
            <a:pPr marL="685800" lvl="1" indent="-228600">
              <a:lnSpc>
                <a:spcPct val="150000"/>
              </a:lnSpc>
              <a:buFont typeface="Arial" panose="020B0604020202020204" pitchFamily="34" charset="0"/>
              <a:buChar char="•"/>
            </a:pPr>
            <a:r>
              <a:rPr lang="ko-KR" altLang="en-US" sz="1200"/>
              <a:t>스프링은 </a:t>
            </a:r>
            <a:r>
              <a:rPr lang="en-US" altLang="ko-KR" sz="1200"/>
              <a:t>HandlerMapping </a:t>
            </a:r>
            <a:r>
              <a:rPr lang="ko-KR" altLang="en-US" sz="1200"/>
              <a:t>을 통해 매핑한 핸들러에 </a:t>
            </a:r>
            <a:r>
              <a:rPr lang="en-US" altLang="ko-KR" sz="1200"/>
              <a:t>RestApiController</a:t>
            </a:r>
            <a:r>
              <a:rPr lang="ko-KR" altLang="en-US" sz="1200"/>
              <a:t> 와 </a:t>
            </a:r>
            <a:r>
              <a:rPr kumimoji="0" lang="en-US" altLang="ko-KR" sz="1200" i="0" u="none" strike="noStrike" cap="none" normalizeH="0" baseline="0">
                <a:ln>
                  <a:noFill/>
                </a:ln>
                <a:effectLst/>
                <a:latin typeface="Arial Unicode MS"/>
                <a:ea typeface="JetBrains Mono"/>
              </a:rPr>
              <a:t>public String index(String name, String age, User user) </a:t>
            </a:r>
            <a:r>
              <a:rPr kumimoji="0" lang="ko-KR" altLang="en-US" sz="1200" i="0" u="none" strike="noStrike" cap="none" normalizeH="0" baseline="0">
                <a:ln>
                  <a:noFill/>
                </a:ln>
                <a:effectLst/>
                <a:latin typeface="Arial Unicode MS"/>
                <a:ea typeface="JetBrains Mono"/>
              </a:rPr>
              <a:t>와 같은 정보를 저장한다</a:t>
            </a:r>
            <a:endParaRPr kumimoji="0" lang="en-US" altLang="ko-KR" sz="1200" i="0" u="none" strike="noStrike" cap="none" normalizeH="0" baseline="0">
              <a:ln>
                <a:noFill/>
              </a:ln>
              <a:effectLst/>
              <a:latin typeface="Arial Unicode MS"/>
              <a:ea typeface="JetBrains Mono"/>
            </a:endParaRPr>
          </a:p>
          <a:p>
            <a:pPr marL="228600" indent="-228600">
              <a:lnSpc>
                <a:spcPct val="150000"/>
              </a:lnSpc>
              <a:buFont typeface="+mj-ea"/>
              <a:buAutoNum type="arabicParenR"/>
            </a:pPr>
            <a:r>
              <a:rPr lang="ko-KR" altLang="en-US" sz="1200"/>
              <a:t>메서드 매개변수 개수만큼 각 타입별로 바인딩할 데이터를 생성해서 메서드 호출 시 전달해 주어야 함 </a:t>
            </a:r>
            <a:r>
              <a:rPr lang="en-US" altLang="ko-KR" sz="1200"/>
              <a:t>(</a:t>
            </a:r>
            <a:r>
              <a:rPr lang="ko-KR" altLang="en-US" sz="1200"/>
              <a:t>리플렉션 기술 사용</a:t>
            </a:r>
            <a:r>
              <a:rPr lang="en-US" altLang="ko-KR" sz="1200"/>
              <a:t>)</a:t>
            </a:r>
          </a:p>
          <a:p>
            <a:pPr marL="685800" lvl="1" indent="-228600">
              <a:lnSpc>
                <a:spcPct val="150000"/>
              </a:lnSpc>
              <a:buFont typeface="Arial" panose="020B0604020202020204" pitchFamily="34" charset="0"/>
              <a:buChar char="•"/>
            </a:pPr>
            <a:r>
              <a:rPr lang="ko-KR" altLang="en-US" sz="1200"/>
              <a:t>스프링은 메서드 매개변수의 값을 요청 파라미터로부터 추출해서 생성하는데 이 역할을 하는 클래스가 바로 </a:t>
            </a:r>
            <a:r>
              <a:rPr lang="en-US" altLang="ko-KR" sz="1200"/>
              <a:t>HandlerMethodArgumentResolver </a:t>
            </a:r>
            <a:r>
              <a:rPr lang="ko-KR" altLang="en-US" sz="1200"/>
              <a:t>이다 </a:t>
            </a:r>
            <a:endParaRPr lang="en-US" altLang="ko-KR" sz="1200"/>
          </a:p>
        </p:txBody>
      </p:sp>
      <p:sp>
        <p:nvSpPr>
          <p:cNvPr id="11" name="Rectangle 1">
            <a:extLst>
              <a:ext uri="{FF2B5EF4-FFF2-40B4-BE49-F238E27FC236}">
                <a16:creationId xmlns:a16="http://schemas.microsoft.com/office/drawing/2014/main" id="{D2479E18-96D0-9769-5B80-13C23F20719C}"/>
              </a:ext>
            </a:extLst>
          </p:cNvPr>
          <p:cNvSpPr>
            <a:spLocks noChangeArrowheads="1"/>
          </p:cNvSpPr>
          <p:nvPr/>
        </p:nvSpPr>
        <p:spPr bwMode="auto">
          <a:xfrm>
            <a:off x="448597" y="632982"/>
            <a:ext cx="10665994" cy="102765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30000"/>
              </a:lnSpc>
              <a:spcBef>
                <a:spcPct val="0"/>
              </a:spcBef>
              <a:spcAft>
                <a:spcPct val="0"/>
              </a:spcAft>
              <a:buClrTx/>
              <a:buSzTx/>
              <a:buFontTx/>
              <a:buNone/>
              <a:tabLst/>
            </a:pPr>
            <a:r>
              <a:rPr kumimoji="0" lang="ko-KR" altLang="ko-KR" sz="1200" b="0" i="0" u="none" strike="noStrike" cap="none" normalizeH="0" baseline="0">
                <a:ln>
                  <a:noFill/>
                </a:ln>
                <a:solidFill>
                  <a:srgbClr val="B3AE60"/>
                </a:solidFill>
                <a:effectLst/>
                <a:latin typeface="Arial Unicode MS"/>
                <a:ea typeface="JetBrains Mono"/>
              </a:rPr>
              <a:t>@RestController</a:t>
            </a:r>
            <a:br>
              <a:rPr kumimoji="0" lang="ko-KR" altLang="ko-KR" sz="1200" b="0" i="0" u="none" strike="noStrike" cap="none" normalizeH="0" baseline="0">
                <a:ln>
                  <a:noFill/>
                </a:ln>
                <a:solidFill>
                  <a:srgbClr val="B3AE60"/>
                </a:solidFill>
                <a:effectLst/>
                <a:latin typeface="Arial Unicode MS"/>
                <a:ea typeface="JetBrains Mono"/>
              </a:rPr>
            </a:br>
            <a:r>
              <a:rPr kumimoji="0" lang="ko-KR" altLang="ko-KR" sz="1200" b="0" i="0" u="none" strike="noStrike" cap="none" normalizeH="0" baseline="0">
                <a:ln>
                  <a:noFill/>
                </a:ln>
                <a:solidFill>
                  <a:srgbClr val="CF8E6D"/>
                </a:solidFill>
                <a:effectLst/>
                <a:latin typeface="Arial Unicode MS"/>
                <a:ea typeface="JetBrains Mono"/>
              </a:rPr>
              <a:t>public class </a:t>
            </a:r>
            <a:r>
              <a:rPr kumimoji="0" lang="ko-KR" altLang="ko-KR" sz="1200" b="0" i="0" u="none" strike="noStrike" cap="none" normalizeH="0" baseline="0">
                <a:ln>
                  <a:noFill/>
                </a:ln>
                <a:solidFill>
                  <a:srgbClr val="BCBEC4"/>
                </a:solidFill>
                <a:effectLst/>
                <a:latin typeface="Arial Unicode MS"/>
                <a:ea typeface="JetBrains Mono"/>
              </a:rPr>
              <a:t>RestApiController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3AE60"/>
                </a:solidFill>
                <a:effectLst/>
                <a:latin typeface="Arial Unicode MS"/>
                <a:ea typeface="JetBrains Mono"/>
              </a:rPr>
              <a:t>@GetMapping</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6AAB73"/>
                </a:solidFill>
                <a:effectLst/>
                <a:latin typeface="Arial Unicode MS"/>
                <a:ea typeface="JetBrains Mono"/>
              </a:rPr>
              <a:t>"/index"</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public </a:t>
            </a:r>
            <a:r>
              <a:rPr kumimoji="0" lang="ko-KR" altLang="ko-KR" sz="1200" b="0" i="0" u="none" strike="noStrike" cap="none" normalizeH="0" baseline="0">
                <a:ln>
                  <a:noFill/>
                </a:ln>
                <a:solidFill>
                  <a:srgbClr val="BCBEC4"/>
                </a:solidFill>
                <a:effectLst/>
                <a:latin typeface="Arial Unicode MS"/>
                <a:ea typeface="JetBrains Mono"/>
              </a:rPr>
              <a:t>String </a:t>
            </a:r>
            <a:r>
              <a:rPr kumimoji="0" lang="ko-KR" altLang="ko-KR" sz="1200" b="0" i="0" u="none" strike="noStrike" cap="none" normalizeH="0" baseline="0">
                <a:ln>
                  <a:noFill/>
                </a:ln>
                <a:solidFill>
                  <a:srgbClr val="56A8F5"/>
                </a:solidFill>
                <a:effectLst/>
                <a:latin typeface="Arial Unicode MS"/>
                <a:ea typeface="JetBrains Mono"/>
              </a:rPr>
              <a:t>index</a:t>
            </a:r>
            <a:r>
              <a:rPr kumimoji="0" lang="ko-KR" altLang="ko-KR" sz="1200" b="0" i="0" u="none" strike="noStrike" cap="none" normalizeH="0" baseline="0">
                <a:ln>
                  <a:noFill/>
                </a:ln>
                <a:solidFill>
                  <a:srgbClr val="BCBEC4"/>
                </a:solidFill>
                <a:effectLst/>
                <a:latin typeface="Arial Unicode MS"/>
                <a:ea typeface="JetBrains Mono"/>
              </a:rPr>
              <a:t>(</a:t>
            </a:r>
            <a:r>
              <a:rPr kumimoji="0" lang="en-US" altLang="ko-KR" sz="1200" b="0" i="0" u="none" strike="noStrike" cap="none" normalizeH="0" baseline="0">
                <a:ln>
                  <a:noFill/>
                </a:ln>
                <a:solidFill>
                  <a:schemeClr val="accent6"/>
                </a:solidFill>
                <a:effectLst/>
                <a:latin typeface="Arial Unicode MS"/>
                <a:ea typeface="JetBrains Mono"/>
              </a:rPr>
              <a:t>@RequestParam(“</a:t>
            </a:r>
            <a:r>
              <a:rPr kumimoji="0" lang="en-US" altLang="ko-KR" sz="1200" b="0" i="0" u="none" strike="noStrike" cap="none" normalizeH="0" baseline="0">
                <a:ln>
                  <a:noFill/>
                </a:ln>
                <a:solidFill>
                  <a:schemeClr val="accent4">
                    <a:lumMod val="75000"/>
                  </a:schemeClr>
                </a:solidFill>
                <a:effectLst/>
                <a:latin typeface="Arial Unicode MS"/>
                <a:ea typeface="JetBrains Mono"/>
              </a:rPr>
              <a:t>name</a:t>
            </a:r>
            <a:r>
              <a:rPr kumimoji="0" lang="en-US" altLang="ko-KR" sz="1200" b="0" i="0" u="none" strike="noStrike" cap="none" normalizeH="0" baseline="0">
                <a:ln>
                  <a:noFill/>
                </a:ln>
                <a:solidFill>
                  <a:schemeClr val="accent6"/>
                </a:solidFill>
                <a:effectLst/>
                <a:latin typeface="Arial Unicode MS"/>
                <a:ea typeface="JetBrains Mono"/>
              </a:rPr>
              <a:t>”) </a:t>
            </a:r>
            <a:r>
              <a:rPr kumimoji="0" lang="ko-KR" altLang="ko-KR" sz="1200" b="0" i="0" u="none" strike="noStrike" cap="none" normalizeH="0" baseline="0">
                <a:ln>
                  <a:noFill/>
                </a:ln>
                <a:solidFill>
                  <a:srgbClr val="BCBEC4"/>
                </a:solidFill>
                <a:effectLst/>
                <a:latin typeface="Arial Unicode MS"/>
                <a:ea typeface="JetBrains Mono"/>
              </a:rPr>
              <a:t>String name, </a:t>
            </a:r>
            <a:r>
              <a:rPr kumimoji="0" lang="en-US" altLang="ko-KR" sz="1200" b="0" i="0" u="none" strike="noStrike" cap="none" normalizeH="0" baseline="0">
                <a:ln>
                  <a:noFill/>
                </a:ln>
                <a:solidFill>
                  <a:schemeClr val="accent6"/>
                </a:solidFill>
                <a:effectLst/>
                <a:latin typeface="Arial Unicode MS"/>
                <a:ea typeface="JetBrains Mono"/>
              </a:rPr>
              <a:t>@RequestParam(“</a:t>
            </a:r>
            <a:r>
              <a:rPr kumimoji="0" lang="en-US" altLang="ko-KR" sz="1200" b="0" i="0" u="none" strike="noStrike" cap="none" normalizeH="0" baseline="0">
                <a:ln>
                  <a:noFill/>
                </a:ln>
                <a:solidFill>
                  <a:schemeClr val="accent4">
                    <a:lumMod val="75000"/>
                  </a:schemeClr>
                </a:solidFill>
                <a:effectLst/>
                <a:latin typeface="Arial Unicode MS"/>
                <a:ea typeface="JetBrains Mono"/>
              </a:rPr>
              <a:t>age</a:t>
            </a:r>
            <a:r>
              <a:rPr kumimoji="0" lang="en-US" altLang="ko-KR" sz="1200" b="0" i="0" u="none" strike="noStrike" cap="none" normalizeH="0" baseline="0">
                <a:ln>
                  <a:noFill/>
                </a:ln>
                <a:solidFill>
                  <a:schemeClr val="accent6"/>
                </a:solidFill>
                <a:effectLst/>
                <a:latin typeface="Arial Unicode MS"/>
                <a:ea typeface="JetBrains Mono"/>
              </a:rPr>
              <a:t>”)  </a:t>
            </a:r>
            <a:r>
              <a:rPr kumimoji="0" lang="ko-KR" altLang="ko-KR" sz="1200" b="0" i="0" u="none" strike="noStrike" cap="none" normalizeH="0" baseline="0">
                <a:ln>
                  <a:noFill/>
                </a:ln>
                <a:solidFill>
                  <a:srgbClr val="BCBEC4"/>
                </a:solidFill>
                <a:effectLst/>
                <a:latin typeface="Arial Unicode MS"/>
                <a:ea typeface="JetBrains Mono"/>
              </a:rPr>
              <a:t>String age, User user) {</a:t>
            </a:r>
            <a:r>
              <a:rPr kumimoji="0" lang="en-US" altLang="ko-KR" sz="1200" b="0" i="0" u="none" strike="noStrike" cap="none" normalizeH="0" baseline="0">
                <a:ln>
                  <a:noFill/>
                </a:ln>
                <a:solidFill>
                  <a:srgbClr val="BCBEC4"/>
                </a:solidFill>
                <a:effectLst/>
                <a:latin typeface="Arial Unicode MS"/>
                <a:ea typeface="JetBrains Mono"/>
              </a:rPr>
              <a:t>. . .}</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12" name="직사각형 11">
            <a:extLst>
              <a:ext uri="{FF2B5EF4-FFF2-40B4-BE49-F238E27FC236}">
                <a16:creationId xmlns:a16="http://schemas.microsoft.com/office/drawing/2014/main" id="{D9E0CC6A-CEB2-E643-C706-FFB623CB8EC3}"/>
              </a:ext>
            </a:extLst>
          </p:cNvPr>
          <p:cNvSpPr/>
          <p:nvPr/>
        </p:nvSpPr>
        <p:spPr>
          <a:xfrm>
            <a:off x="93905" y="201237"/>
            <a:ext cx="5325176" cy="369332"/>
          </a:xfrm>
          <a:prstGeom prst="rect">
            <a:avLst/>
          </a:prstGeom>
        </p:spPr>
        <p:txBody>
          <a:bodyPr wrap="none">
            <a:spAutoFit/>
          </a:bodyPr>
          <a:lstStyle/>
          <a:p>
            <a:pPr marL="285750" indent="-285750">
              <a:buFont typeface="Wingdings" panose="05000000000000000000" pitchFamily="2" charset="2"/>
              <a:buChar char="ü"/>
            </a:pPr>
            <a:r>
              <a:rPr lang="en-US" altLang="ko-KR" sz="1800" b="1">
                <a:solidFill>
                  <a:schemeClr val="accent1">
                    <a:lumMod val="75000"/>
                  </a:schemeClr>
                </a:solidFill>
                <a:latin typeface="+mn-ea"/>
              </a:rPr>
              <a:t>HandlerMethodArgumentResolver</a:t>
            </a:r>
            <a:r>
              <a:rPr lang="en-US" altLang="ko-KR" b="1">
                <a:solidFill>
                  <a:schemeClr val="accent1">
                    <a:lumMod val="75000"/>
                  </a:schemeClr>
                </a:solidFill>
                <a:latin typeface="+mn-ea"/>
              </a:rPr>
              <a:t> </a:t>
            </a:r>
            <a:r>
              <a:rPr lang="ko-KR" altLang="en-US" b="1">
                <a:solidFill>
                  <a:schemeClr val="accent1">
                    <a:lumMod val="75000"/>
                  </a:schemeClr>
                </a:solidFill>
                <a:latin typeface="+mn-ea"/>
              </a:rPr>
              <a:t>설계 의도</a:t>
            </a:r>
            <a:endParaRPr lang="ko-KR" altLang="en-US" sz="1600">
              <a:solidFill>
                <a:schemeClr val="accent1">
                  <a:lumMod val="75000"/>
                </a:schemeClr>
              </a:solidFill>
              <a:latin typeface="+mn-ea"/>
            </a:endParaRPr>
          </a:p>
        </p:txBody>
      </p:sp>
      <p:sp>
        <p:nvSpPr>
          <p:cNvPr id="2" name="모서리가 둥근 직사각형 38">
            <a:extLst>
              <a:ext uri="{FF2B5EF4-FFF2-40B4-BE49-F238E27FC236}">
                <a16:creationId xmlns:a16="http://schemas.microsoft.com/office/drawing/2014/main" id="{28C95AB4-EF30-87DD-DC66-807354FCB3F0}"/>
              </a:ext>
            </a:extLst>
          </p:cNvPr>
          <p:cNvSpPr/>
          <p:nvPr/>
        </p:nvSpPr>
        <p:spPr>
          <a:xfrm>
            <a:off x="188863" y="4846580"/>
            <a:ext cx="3050014"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effectLst/>
              </a:rPr>
              <a:t>RequestMappingHandlerAdapter</a:t>
            </a:r>
            <a:endParaRPr lang="ko-KR" altLang="en-US" sz="1400">
              <a:solidFill>
                <a:schemeClr val="bg1"/>
              </a:solidFill>
              <a:latin typeface="+mj-lt"/>
              <a:ea typeface="나눔바른고딕" panose="020B0603020101020101"/>
            </a:endParaRPr>
          </a:p>
        </p:txBody>
      </p:sp>
      <p:cxnSp>
        <p:nvCxnSpPr>
          <p:cNvPr id="3" name="직선 화살표 연결선 2">
            <a:extLst>
              <a:ext uri="{FF2B5EF4-FFF2-40B4-BE49-F238E27FC236}">
                <a16:creationId xmlns:a16="http://schemas.microsoft.com/office/drawing/2014/main" id="{D7685489-8F6B-338B-795A-D8979D66E3DA}"/>
              </a:ext>
            </a:extLst>
          </p:cNvPr>
          <p:cNvCxnSpPr>
            <a:cxnSpLocks/>
            <a:stCxn id="4" idx="2"/>
            <a:endCxn id="2" idx="0"/>
          </p:cNvCxnSpPr>
          <p:nvPr/>
        </p:nvCxnSpPr>
        <p:spPr>
          <a:xfrm>
            <a:off x="1713870" y="4675374"/>
            <a:ext cx="0" cy="17120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 name="모서리가 둥근 직사각형 38">
            <a:extLst>
              <a:ext uri="{FF2B5EF4-FFF2-40B4-BE49-F238E27FC236}">
                <a16:creationId xmlns:a16="http://schemas.microsoft.com/office/drawing/2014/main" id="{C2C95921-D6B4-0076-0D0F-2B55E4EC883E}"/>
              </a:ext>
            </a:extLst>
          </p:cNvPr>
          <p:cNvSpPr/>
          <p:nvPr/>
        </p:nvSpPr>
        <p:spPr>
          <a:xfrm>
            <a:off x="794890" y="4181598"/>
            <a:ext cx="1837960"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DispatcherServlet                                                                                                                                                                                                                                                                                                                                                                                                                                                               </a:t>
            </a:r>
            <a:endParaRPr lang="ko-KR" altLang="en-US" sz="1400">
              <a:solidFill>
                <a:schemeClr val="tx1"/>
              </a:solidFill>
              <a:latin typeface="+mj-lt"/>
              <a:ea typeface="나눔바른고딕" panose="020B0603020101020101"/>
            </a:endParaRPr>
          </a:p>
        </p:txBody>
      </p:sp>
      <p:sp>
        <p:nvSpPr>
          <p:cNvPr id="5" name="모서리가 둥근 직사각형 38">
            <a:extLst>
              <a:ext uri="{FF2B5EF4-FFF2-40B4-BE49-F238E27FC236}">
                <a16:creationId xmlns:a16="http://schemas.microsoft.com/office/drawing/2014/main" id="{553689CE-5957-F06F-2491-D419136B9E8B}"/>
              </a:ext>
            </a:extLst>
          </p:cNvPr>
          <p:cNvSpPr/>
          <p:nvPr/>
        </p:nvSpPr>
        <p:spPr>
          <a:xfrm>
            <a:off x="3695241" y="4179988"/>
            <a:ext cx="3207730" cy="493776"/>
          </a:xfrm>
          <a:prstGeom prst="roundRect">
            <a:avLst/>
          </a:prstGeom>
          <a:solidFill>
            <a:schemeClr val="accent5">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HandlerMethodArgumentResolver</a:t>
            </a:r>
            <a:r>
              <a:rPr lang="en-US" altLang="ko-KR" sz="1400">
                <a:solidFill>
                  <a:schemeClr val="tx1"/>
                </a:solidFill>
              </a:rPr>
              <a:t>_</a:t>
            </a:r>
            <a:r>
              <a:rPr lang="en-US" altLang="ko-KR" sz="1400">
                <a:solidFill>
                  <a:schemeClr val="tx1"/>
                </a:solidFill>
                <a:effectLst/>
              </a:rPr>
              <a:t>1</a:t>
            </a:r>
          </a:p>
        </p:txBody>
      </p:sp>
      <p:sp>
        <p:nvSpPr>
          <p:cNvPr id="6" name="모서리가 둥근 직사각형 38">
            <a:extLst>
              <a:ext uri="{FF2B5EF4-FFF2-40B4-BE49-F238E27FC236}">
                <a16:creationId xmlns:a16="http://schemas.microsoft.com/office/drawing/2014/main" id="{D687154C-278C-0F3C-FD0A-293FD6D8D08D}"/>
              </a:ext>
            </a:extLst>
          </p:cNvPr>
          <p:cNvSpPr/>
          <p:nvPr/>
        </p:nvSpPr>
        <p:spPr>
          <a:xfrm>
            <a:off x="3695241" y="4848768"/>
            <a:ext cx="3207730" cy="493776"/>
          </a:xfrm>
          <a:prstGeom prst="roundRect">
            <a:avLst/>
          </a:prstGeom>
          <a:solidFill>
            <a:schemeClr val="accent5">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HandlerMethodArgumentResolver</a:t>
            </a:r>
            <a:r>
              <a:rPr lang="en-US" altLang="ko-KR" sz="1400">
                <a:solidFill>
                  <a:schemeClr val="tx1"/>
                </a:solidFill>
              </a:rPr>
              <a:t>_</a:t>
            </a:r>
            <a:r>
              <a:rPr lang="en-US" altLang="ko-KR" sz="1400">
                <a:solidFill>
                  <a:schemeClr val="tx1"/>
                </a:solidFill>
                <a:effectLst/>
              </a:rPr>
              <a:t>2</a:t>
            </a:r>
          </a:p>
        </p:txBody>
      </p:sp>
      <p:sp>
        <p:nvSpPr>
          <p:cNvPr id="7" name="모서리가 둥근 직사각형 38">
            <a:extLst>
              <a:ext uri="{FF2B5EF4-FFF2-40B4-BE49-F238E27FC236}">
                <a16:creationId xmlns:a16="http://schemas.microsoft.com/office/drawing/2014/main" id="{EAF002ED-E3E1-335E-7DBB-BD9AB2776B4C}"/>
              </a:ext>
            </a:extLst>
          </p:cNvPr>
          <p:cNvSpPr/>
          <p:nvPr/>
        </p:nvSpPr>
        <p:spPr>
          <a:xfrm>
            <a:off x="3695241" y="5628918"/>
            <a:ext cx="3207730" cy="493776"/>
          </a:xfrm>
          <a:prstGeom prst="roundRect">
            <a:avLst/>
          </a:prstGeom>
          <a:solidFill>
            <a:schemeClr val="accent5">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HandlerMethodArgumentResolver</a:t>
            </a:r>
            <a:r>
              <a:rPr lang="en-US" altLang="ko-KR" sz="1400">
                <a:solidFill>
                  <a:schemeClr val="tx1"/>
                </a:solidFill>
              </a:rPr>
              <a:t>_</a:t>
            </a:r>
            <a:r>
              <a:rPr lang="en-US" altLang="ko-KR" sz="1400">
                <a:solidFill>
                  <a:schemeClr val="tx1"/>
                </a:solidFill>
                <a:effectLst/>
              </a:rPr>
              <a:t>3</a:t>
            </a:r>
          </a:p>
        </p:txBody>
      </p:sp>
      <p:sp>
        <p:nvSpPr>
          <p:cNvPr id="8" name="모서리가 둥근 직사각형 38">
            <a:extLst>
              <a:ext uri="{FF2B5EF4-FFF2-40B4-BE49-F238E27FC236}">
                <a16:creationId xmlns:a16="http://schemas.microsoft.com/office/drawing/2014/main" id="{142C5A76-EC52-4DD2-6A2F-0C78C05A4E72}"/>
              </a:ext>
            </a:extLst>
          </p:cNvPr>
          <p:cNvSpPr/>
          <p:nvPr/>
        </p:nvSpPr>
        <p:spPr>
          <a:xfrm>
            <a:off x="7262350" y="4179988"/>
            <a:ext cx="1571049"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name = “leaven”                                                                                                                                                                                                                                                                                                                                                                                                                                                               </a:t>
            </a:r>
            <a:endParaRPr lang="ko-KR" altLang="en-US" sz="1400">
              <a:solidFill>
                <a:schemeClr val="tx1"/>
              </a:solidFill>
              <a:latin typeface="+mj-lt"/>
              <a:ea typeface="나눔바른고딕" panose="020B0603020101020101"/>
            </a:endParaRPr>
          </a:p>
        </p:txBody>
      </p:sp>
      <p:sp>
        <p:nvSpPr>
          <p:cNvPr id="9" name="모서리가 둥근 직사각형 38">
            <a:extLst>
              <a:ext uri="{FF2B5EF4-FFF2-40B4-BE49-F238E27FC236}">
                <a16:creationId xmlns:a16="http://schemas.microsoft.com/office/drawing/2014/main" id="{31894DDF-D733-F840-6A04-7AADFDD050F4}"/>
              </a:ext>
            </a:extLst>
          </p:cNvPr>
          <p:cNvSpPr/>
          <p:nvPr/>
        </p:nvSpPr>
        <p:spPr>
          <a:xfrm>
            <a:off x="7262348" y="4852349"/>
            <a:ext cx="1571049"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age = 10                                                                                                                                                                                                                                                                                                                                                                                                                                                               </a:t>
            </a:r>
            <a:endParaRPr lang="ko-KR" altLang="en-US" sz="1400">
              <a:solidFill>
                <a:schemeClr val="tx1"/>
              </a:solidFill>
              <a:latin typeface="+mj-lt"/>
              <a:ea typeface="나눔바른고딕" panose="020B0603020101020101"/>
            </a:endParaRPr>
          </a:p>
        </p:txBody>
      </p:sp>
      <p:sp>
        <p:nvSpPr>
          <p:cNvPr id="13" name="모서리가 둥근 직사각형 38">
            <a:extLst>
              <a:ext uri="{FF2B5EF4-FFF2-40B4-BE49-F238E27FC236}">
                <a16:creationId xmlns:a16="http://schemas.microsoft.com/office/drawing/2014/main" id="{DD9837F9-62A0-0915-2DCF-C59582F47F87}"/>
              </a:ext>
            </a:extLst>
          </p:cNvPr>
          <p:cNvSpPr/>
          <p:nvPr/>
        </p:nvSpPr>
        <p:spPr>
          <a:xfrm>
            <a:off x="7262349" y="5489772"/>
            <a:ext cx="1571049" cy="772068"/>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ko-KR" sz="1400">
                <a:solidFill>
                  <a:schemeClr val="tx1"/>
                </a:solidFill>
                <a:latin typeface="+mj-lt"/>
                <a:ea typeface="나눔바른고딕" panose="020B0603020101020101"/>
              </a:rPr>
              <a:t>User</a:t>
            </a:r>
          </a:p>
          <a:p>
            <a:pPr algn="ctr"/>
            <a:r>
              <a:rPr lang="en-US" altLang="ko-KR" sz="1400">
                <a:solidFill>
                  <a:schemeClr val="tx1"/>
                </a:solidFill>
                <a:latin typeface="+mj-lt"/>
                <a:ea typeface="나눔바른고딕" panose="020B0603020101020101"/>
              </a:rPr>
              <a:t>name = “leaven” </a:t>
            </a:r>
          </a:p>
          <a:p>
            <a:pPr algn="ctr"/>
            <a:r>
              <a:rPr lang="en-US" altLang="ko-KR" sz="1400">
                <a:solidFill>
                  <a:schemeClr val="tx1"/>
                </a:solidFill>
                <a:latin typeface="+mj-lt"/>
                <a:ea typeface="나눔바른고딕" panose="020B0603020101020101"/>
              </a:rPr>
              <a:t>age = 10                                                                                                                                                                                                                                                                                                                                                                                                                                                             </a:t>
            </a:r>
            <a:endParaRPr lang="ko-KR" altLang="en-US" sz="1400">
              <a:solidFill>
                <a:schemeClr val="tx1"/>
              </a:solidFill>
              <a:latin typeface="+mj-lt"/>
              <a:ea typeface="나눔바른고딕" panose="020B0603020101020101"/>
            </a:endParaRPr>
          </a:p>
        </p:txBody>
      </p:sp>
      <p:cxnSp>
        <p:nvCxnSpPr>
          <p:cNvPr id="14" name="직선 연결선[R] 56">
            <a:extLst>
              <a:ext uri="{FF2B5EF4-FFF2-40B4-BE49-F238E27FC236}">
                <a16:creationId xmlns:a16="http://schemas.microsoft.com/office/drawing/2014/main" id="{7231EEE6-2034-6AA5-9E96-C65B7AE9B461}"/>
              </a:ext>
            </a:extLst>
          </p:cNvPr>
          <p:cNvCxnSpPr>
            <a:cxnSpLocks/>
            <a:stCxn id="5" idx="3"/>
            <a:endCxn id="8" idx="1"/>
          </p:cNvCxnSpPr>
          <p:nvPr/>
        </p:nvCxnSpPr>
        <p:spPr>
          <a:xfrm>
            <a:off x="6902971" y="4426876"/>
            <a:ext cx="359379" cy="0"/>
          </a:xfrm>
          <a:prstGeom prst="line">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직선 화살표 연결선 14">
            <a:extLst>
              <a:ext uri="{FF2B5EF4-FFF2-40B4-BE49-F238E27FC236}">
                <a16:creationId xmlns:a16="http://schemas.microsoft.com/office/drawing/2014/main" id="{C9AF9EE8-0173-0A57-594A-A7ACE28C911A}"/>
              </a:ext>
            </a:extLst>
          </p:cNvPr>
          <p:cNvCxnSpPr>
            <a:cxnSpLocks/>
            <a:stCxn id="6" idx="3"/>
            <a:endCxn id="9" idx="1"/>
          </p:cNvCxnSpPr>
          <p:nvPr/>
        </p:nvCxnSpPr>
        <p:spPr>
          <a:xfrm>
            <a:off x="6902971" y="5095656"/>
            <a:ext cx="359377" cy="358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9E32D6F1-365D-7C7B-6019-CC95EBC5A7FC}"/>
              </a:ext>
            </a:extLst>
          </p:cNvPr>
          <p:cNvCxnSpPr>
            <a:cxnSpLocks/>
            <a:stCxn id="7" idx="3"/>
            <a:endCxn id="13" idx="1"/>
          </p:cNvCxnSpPr>
          <p:nvPr/>
        </p:nvCxnSpPr>
        <p:spPr>
          <a:xfrm>
            <a:off x="6902971" y="5875806"/>
            <a:ext cx="359378"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꺾인 연결선[E] 76">
            <a:extLst>
              <a:ext uri="{FF2B5EF4-FFF2-40B4-BE49-F238E27FC236}">
                <a16:creationId xmlns:a16="http://schemas.microsoft.com/office/drawing/2014/main" id="{91BBF5B1-DACF-4C68-739D-F5A2B303FCA8}"/>
              </a:ext>
            </a:extLst>
          </p:cNvPr>
          <p:cNvCxnSpPr>
            <a:cxnSpLocks/>
            <a:stCxn id="2" idx="3"/>
            <a:endCxn id="5" idx="1"/>
          </p:cNvCxnSpPr>
          <p:nvPr/>
        </p:nvCxnSpPr>
        <p:spPr>
          <a:xfrm flipV="1">
            <a:off x="3238877" y="4426876"/>
            <a:ext cx="456364" cy="666592"/>
          </a:xfrm>
          <a:prstGeom prst="bent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꺾인 연결선[E] 84">
            <a:extLst>
              <a:ext uri="{FF2B5EF4-FFF2-40B4-BE49-F238E27FC236}">
                <a16:creationId xmlns:a16="http://schemas.microsoft.com/office/drawing/2014/main" id="{2DD2CEE1-C4B6-648E-EBAE-3347D05FC0D1}"/>
              </a:ext>
            </a:extLst>
          </p:cNvPr>
          <p:cNvCxnSpPr>
            <a:cxnSpLocks/>
            <a:stCxn id="2" idx="3"/>
            <a:endCxn id="7" idx="1"/>
          </p:cNvCxnSpPr>
          <p:nvPr/>
        </p:nvCxnSpPr>
        <p:spPr>
          <a:xfrm>
            <a:off x="3238877" y="5093468"/>
            <a:ext cx="456364" cy="782338"/>
          </a:xfrm>
          <a:prstGeom prst="bent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EBF72064-501C-9321-E9DC-67381DABF3BA}"/>
              </a:ext>
            </a:extLst>
          </p:cNvPr>
          <p:cNvCxnSpPr>
            <a:cxnSpLocks/>
            <a:stCxn id="2" idx="3"/>
            <a:endCxn id="6" idx="1"/>
          </p:cNvCxnSpPr>
          <p:nvPr/>
        </p:nvCxnSpPr>
        <p:spPr>
          <a:xfrm>
            <a:off x="3238877" y="5093468"/>
            <a:ext cx="456364" cy="218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모서리가 둥근 직사각형 38">
            <a:extLst>
              <a:ext uri="{FF2B5EF4-FFF2-40B4-BE49-F238E27FC236}">
                <a16:creationId xmlns:a16="http://schemas.microsoft.com/office/drawing/2014/main" id="{9E25F529-1873-8DCC-45CC-F94B6EB604C0}"/>
              </a:ext>
            </a:extLst>
          </p:cNvPr>
          <p:cNvSpPr/>
          <p:nvPr/>
        </p:nvSpPr>
        <p:spPr>
          <a:xfrm>
            <a:off x="10419053" y="4846580"/>
            <a:ext cx="1642361"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i="1">
                <a:solidFill>
                  <a:srgbClr val="FF0000"/>
                </a:solidFill>
                <a:latin typeface="+mj-lt"/>
                <a:ea typeface="나눔바른고딕" panose="020B0603020101020101"/>
              </a:rPr>
              <a:t>Reflectoin API</a:t>
            </a:r>
            <a:endParaRPr lang="ko-KR" altLang="en-US" sz="1400" i="1">
              <a:solidFill>
                <a:srgbClr val="FF0000"/>
              </a:solidFill>
              <a:latin typeface="+mj-lt"/>
              <a:ea typeface="나눔바른고딕" panose="020B0603020101020101"/>
            </a:endParaRPr>
          </a:p>
        </p:txBody>
      </p:sp>
      <p:cxnSp>
        <p:nvCxnSpPr>
          <p:cNvPr id="22" name="꺾인 연결선[E] 134">
            <a:extLst>
              <a:ext uri="{FF2B5EF4-FFF2-40B4-BE49-F238E27FC236}">
                <a16:creationId xmlns:a16="http://schemas.microsoft.com/office/drawing/2014/main" id="{21A07F9C-F2A4-4110-7E36-EDF45E0D7730}"/>
              </a:ext>
            </a:extLst>
          </p:cNvPr>
          <p:cNvCxnSpPr>
            <a:cxnSpLocks/>
            <a:stCxn id="8" idx="3"/>
            <a:endCxn id="21" idx="1"/>
          </p:cNvCxnSpPr>
          <p:nvPr/>
        </p:nvCxnSpPr>
        <p:spPr>
          <a:xfrm>
            <a:off x="8833399" y="4426876"/>
            <a:ext cx="1585654" cy="666592"/>
          </a:xfrm>
          <a:prstGeom prst="bentConnector3">
            <a:avLst>
              <a:gd name="adj1" fmla="val 1091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꺾인 연결선[E] 136">
            <a:extLst>
              <a:ext uri="{FF2B5EF4-FFF2-40B4-BE49-F238E27FC236}">
                <a16:creationId xmlns:a16="http://schemas.microsoft.com/office/drawing/2014/main" id="{E1BDEBC3-522D-AD06-1C9D-1C22254EED87}"/>
              </a:ext>
            </a:extLst>
          </p:cNvPr>
          <p:cNvCxnSpPr>
            <a:cxnSpLocks/>
            <a:stCxn id="13" idx="3"/>
            <a:endCxn id="21" idx="1"/>
          </p:cNvCxnSpPr>
          <p:nvPr/>
        </p:nvCxnSpPr>
        <p:spPr>
          <a:xfrm flipV="1">
            <a:off x="8833398" y="5093468"/>
            <a:ext cx="1585655" cy="782338"/>
          </a:xfrm>
          <a:prstGeom prst="bentConnector3">
            <a:avLst>
              <a:gd name="adj1" fmla="val 1091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4FA894AF-0E9F-9DB1-2993-455AD33E1E1E}"/>
              </a:ext>
            </a:extLst>
          </p:cNvPr>
          <p:cNvCxnSpPr>
            <a:cxnSpLocks/>
            <a:stCxn id="9" idx="3"/>
            <a:endCxn id="21" idx="1"/>
          </p:cNvCxnSpPr>
          <p:nvPr/>
        </p:nvCxnSpPr>
        <p:spPr>
          <a:xfrm flipV="1">
            <a:off x="8833397" y="5093468"/>
            <a:ext cx="1585656" cy="576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직사각형 24">
            <a:extLst>
              <a:ext uri="{FF2B5EF4-FFF2-40B4-BE49-F238E27FC236}">
                <a16:creationId xmlns:a16="http://schemas.microsoft.com/office/drawing/2014/main" id="{7F3E0E28-7954-BEEB-8562-C537032B793D}"/>
              </a:ext>
            </a:extLst>
          </p:cNvPr>
          <p:cNvSpPr/>
          <p:nvPr/>
        </p:nvSpPr>
        <p:spPr>
          <a:xfrm>
            <a:off x="8958454" y="4747219"/>
            <a:ext cx="1460599" cy="346249"/>
          </a:xfrm>
          <a:prstGeom prst="rect">
            <a:avLst/>
          </a:prstGeom>
        </p:spPr>
        <p:txBody>
          <a:bodyPr wrap="square">
            <a:spAutoFit/>
          </a:bodyPr>
          <a:lstStyle/>
          <a:p>
            <a:pPr algn="ctr">
              <a:lnSpc>
                <a:spcPct val="150000"/>
              </a:lnSpc>
            </a:pPr>
            <a:r>
              <a:rPr lang="en-US" altLang="ko-KR" sz="1200"/>
              <a:t>[ name,age,User ]</a:t>
            </a:r>
          </a:p>
        </p:txBody>
      </p:sp>
      <p:sp>
        <p:nvSpPr>
          <p:cNvPr id="26" name="직사각형 25">
            <a:extLst>
              <a:ext uri="{FF2B5EF4-FFF2-40B4-BE49-F238E27FC236}">
                <a16:creationId xmlns:a16="http://schemas.microsoft.com/office/drawing/2014/main" id="{9078DDF6-8135-601F-911E-45BA7F6AB62E}"/>
              </a:ext>
            </a:extLst>
          </p:cNvPr>
          <p:cNvSpPr/>
          <p:nvPr/>
        </p:nvSpPr>
        <p:spPr>
          <a:xfrm>
            <a:off x="448597" y="3711302"/>
            <a:ext cx="2620821" cy="276999"/>
          </a:xfrm>
          <a:prstGeom prst="rect">
            <a:avLst/>
          </a:prstGeom>
          <a:solidFill>
            <a:schemeClr val="tx1"/>
          </a:solidFill>
        </p:spPr>
        <p:txBody>
          <a:bodyPr wrap="square">
            <a:spAutoFit/>
          </a:bodyPr>
          <a:lstStyle/>
          <a:p>
            <a:r>
              <a:rPr lang="en-US" altLang="ko-KR" sz="1200">
                <a:solidFill>
                  <a:srgbClr val="FFC000"/>
                </a:solidFill>
              </a:rPr>
              <a:t>GET /index?name=leaven&amp;age=10</a:t>
            </a:r>
          </a:p>
        </p:txBody>
      </p:sp>
      <p:sp>
        <p:nvSpPr>
          <p:cNvPr id="27" name="직사각형 26">
            <a:extLst>
              <a:ext uri="{FF2B5EF4-FFF2-40B4-BE49-F238E27FC236}">
                <a16:creationId xmlns:a16="http://schemas.microsoft.com/office/drawing/2014/main" id="{F7DDED50-E490-16EC-D87D-8C035CD3DEF7}"/>
              </a:ext>
            </a:extLst>
          </p:cNvPr>
          <p:cNvSpPr/>
          <p:nvPr/>
        </p:nvSpPr>
        <p:spPr>
          <a:xfrm>
            <a:off x="578838" y="6336209"/>
            <a:ext cx="11277677" cy="333617"/>
          </a:xfrm>
          <a:prstGeom prst="rect">
            <a:avLst/>
          </a:prstGeom>
        </p:spPr>
        <p:txBody>
          <a:bodyPr wrap="square">
            <a:spAutoFit/>
          </a:bodyPr>
          <a:lstStyle/>
          <a:p>
            <a:pPr>
              <a:lnSpc>
                <a:spcPct val="150000"/>
              </a:lnSpc>
            </a:pPr>
            <a:r>
              <a:rPr lang="ko-KR" altLang="en-US" sz="1200" i="1">
                <a:solidFill>
                  <a:srgbClr val="FF0000"/>
                </a:solidFill>
              </a:rPr>
              <a:t>요약하면 </a:t>
            </a:r>
            <a:r>
              <a:rPr lang="en-US" altLang="ko-KR" sz="1200" i="1">
                <a:solidFill>
                  <a:srgbClr val="FF0000"/>
                </a:solidFill>
              </a:rPr>
              <a:t>RequestMappingHandlerAdapter </a:t>
            </a:r>
            <a:r>
              <a:rPr lang="ko-KR" altLang="en-US" sz="1200" i="1">
                <a:solidFill>
                  <a:srgbClr val="FF0000"/>
                </a:solidFill>
              </a:rPr>
              <a:t>은 요청이 들어오면 여러 </a:t>
            </a:r>
            <a:r>
              <a:rPr lang="en-US" altLang="ko-KR" sz="1200" i="1">
                <a:solidFill>
                  <a:srgbClr val="FF0000"/>
                </a:solidFill>
              </a:rPr>
              <a:t>ArgumentResolver </a:t>
            </a:r>
            <a:r>
              <a:rPr lang="ko-KR" altLang="en-US" sz="1200" i="1">
                <a:solidFill>
                  <a:srgbClr val="FF0000"/>
                </a:solidFill>
              </a:rPr>
              <a:t>를 사용하여 메서드 매개변수 값을 생성해서 실제 메서드를 호출한다 </a:t>
            </a:r>
            <a:endParaRPr lang="en-US" altLang="ko-KR" sz="1200" i="1">
              <a:solidFill>
                <a:srgbClr val="FF0000"/>
              </a:solidFill>
            </a:endParaRPr>
          </a:p>
        </p:txBody>
      </p:sp>
      <p:cxnSp>
        <p:nvCxnSpPr>
          <p:cNvPr id="28" name="직선 화살표 연결선 27">
            <a:extLst>
              <a:ext uri="{FF2B5EF4-FFF2-40B4-BE49-F238E27FC236}">
                <a16:creationId xmlns:a16="http://schemas.microsoft.com/office/drawing/2014/main" id="{32DDF8E0-5CFB-C993-8CA6-57C7744FB972}"/>
              </a:ext>
            </a:extLst>
          </p:cNvPr>
          <p:cNvCxnSpPr>
            <a:cxnSpLocks/>
            <a:endCxn id="4" idx="0"/>
          </p:cNvCxnSpPr>
          <p:nvPr/>
        </p:nvCxnSpPr>
        <p:spPr>
          <a:xfrm flipH="1">
            <a:off x="1713870" y="3983582"/>
            <a:ext cx="1502" cy="19801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E2A84334-9ADE-128A-8DB8-49E11D8E037F}"/>
              </a:ext>
            </a:extLst>
          </p:cNvPr>
          <p:cNvSpPr txBox="1"/>
          <p:nvPr/>
        </p:nvSpPr>
        <p:spPr>
          <a:xfrm>
            <a:off x="345636" y="1802507"/>
            <a:ext cx="4520936" cy="292388"/>
          </a:xfrm>
          <a:prstGeom prst="rect">
            <a:avLst/>
          </a:prstGeom>
          <a:noFill/>
        </p:spPr>
        <p:txBody>
          <a:bodyPr wrap="square">
            <a:spAutoFit/>
          </a:bodyPr>
          <a:lstStyle/>
          <a:p>
            <a:r>
              <a:rPr lang="en-US" altLang="ko-KR" sz="1300">
                <a:solidFill>
                  <a:schemeClr val="accent1">
                    <a:lumMod val="75000"/>
                  </a:schemeClr>
                </a:solidFill>
                <a:latin typeface="+mn-ea"/>
              </a:rPr>
              <a:t>&lt; </a:t>
            </a:r>
            <a:r>
              <a:rPr lang="ko-KR" altLang="en-US" sz="1300">
                <a:solidFill>
                  <a:schemeClr val="accent1">
                    <a:lumMod val="75000"/>
                  </a:schemeClr>
                </a:solidFill>
                <a:latin typeface="+mn-ea"/>
              </a:rPr>
              <a:t>메소드 호출은 최소한 두 가지가 만족되어야 한다</a:t>
            </a:r>
            <a:r>
              <a:rPr lang="en-US" altLang="ko-KR" sz="1300">
                <a:solidFill>
                  <a:schemeClr val="accent1">
                    <a:lumMod val="75000"/>
                  </a:schemeClr>
                </a:solidFill>
                <a:latin typeface="+mn-ea"/>
              </a:rPr>
              <a:t>&gt;</a:t>
            </a:r>
            <a:endParaRPr lang="ko-KR" altLang="en-US" sz="1300"/>
          </a:p>
        </p:txBody>
      </p:sp>
      <p:sp>
        <p:nvSpPr>
          <p:cNvPr id="31" name="모서리가 둥근 직사각형 38">
            <a:extLst>
              <a:ext uri="{FF2B5EF4-FFF2-40B4-BE49-F238E27FC236}">
                <a16:creationId xmlns:a16="http://schemas.microsoft.com/office/drawing/2014/main" id="{9D5DE78A-06AA-3A9E-E423-A804A723B0CD}"/>
              </a:ext>
            </a:extLst>
          </p:cNvPr>
          <p:cNvSpPr/>
          <p:nvPr/>
        </p:nvSpPr>
        <p:spPr>
          <a:xfrm>
            <a:off x="10419053" y="3965969"/>
            <a:ext cx="1642361"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Controller#index</a:t>
            </a:r>
            <a:endParaRPr lang="ko-KR" altLang="en-US" sz="1400">
              <a:solidFill>
                <a:schemeClr val="tx1"/>
              </a:solidFill>
              <a:latin typeface="+mj-lt"/>
              <a:ea typeface="나눔바른고딕" panose="020B0603020101020101"/>
            </a:endParaRPr>
          </a:p>
        </p:txBody>
      </p:sp>
      <p:cxnSp>
        <p:nvCxnSpPr>
          <p:cNvPr id="32" name="직선 화살표 연결선 31">
            <a:extLst>
              <a:ext uri="{FF2B5EF4-FFF2-40B4-BE49-F238E27FC236}">
                <a16:creationId xmlns:a16="http://schemas.microsoft.com/office/drawing/2014/main" id="{4E6BC826-BF34-B076-52CD-C86AAE0D33E3}"/>
              </a:ext>
            </a:extLst>
          </p:cNvPr>
          <p:cNvCxnSpPr>
            <a:cxnSpLocks/>
            <a:stCxn id="21" idx="0"/>
            <a:endCxn id="31" idx="2"/>
          </p:cNvCxnSpPr>
          <p:nvPr/>
        </p:nvCxnSpPr>
        <p:spPr>
          <a:xfrm flipV="1">
            <a:off x="11240234" y="4459745"/>
            <a:ext cx="0" cy="38683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4220106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사각형: 둥근 모서리 8">
            <a:extLst>
              <a:ext uri="{FF2B5EF4-FFF2-40B4-BE49-F238E27FC236}">
                <a16:creationId xmlns:a16="http://schemas.microsoft.com/office/drawing/2014/main" id="{0CD0F23C-251B-60C9-BD5A-788271574580}"/>
              </a:ext>
            </a:extLst>
          </p:cNvPr>
          <p:cNvSpPr/>
          <p:nvPr/>
        </p:nvSpPr>
        <p:spPr>
          <a:xfrm>
            <a:off x="174460" y="591914"/>
            <a:ext cx="11724772" cy="6124073"/>
          </a:xfrm>
          <a:prstGeom prst="roundRect">
            <a:avLst>
              <a:gd name="adj" fmla="val 4640"/>
            </a:avLst>
          </a:prstGeom>
          <a:ln w="952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graphicFrame>
        <p:nvGraphicFramePr>
          <p:cNvPr id="6" name="표 5">
            <a:extLst>
              <a:ext uri="{FF2B5EF4-FFF2-40B4-BE49-F238E27FC236}">
                <a16:creationId xmlns:a16="http://schemas.microsoft.com/office/drawing/2014/main" id="{1844A059-CE52-E295-F50D-1B7A6B877742}"/>
              </a:ext>
            </a:extLst>
          </p:cNvPr>
          <p:cNvGraphicFramePr>
            <a:graphicFrameLocks noGrp="1"/>
          </p:cNvGraphicFramePr>
          <p:nvPr>
            <p:extLst>
              <p:ext uri="{D42A27DB-BD31-4B8C-83A1-F6EECF244321}">
                <p14:modId xmlns:p14="http://schemas.microsoft.com/office/powerpoint/2010/main" val="1646027770"/>
              </p:ext>
            </p:extLst>
          </p:nvPr>
        </p:nvGraphicFramePr>
        <p:xfrm>
          <a:off x="2120167" y="688806"/>
          <a:ext cx="4387851" cy="5925555"/>
        </p:xfrm>
        <a:graphic>
          <a:graphicData uri="http://schemas.openxmlformats.org/drawingml/2006/table">
            <a:tbl>
              <a:tblPr>
                <a:tableStyleId>{5C22544A-7EE6-4342-B048-85BDC9FD1C3A}</a:tableStyleId>
              </a:tblPr>
              <a:tblGrid>
                <a:gridCol w="4387851">
                  <a:extLst>
                    <a:ext uri="{9D8B030D-6E8A-4147-A177-3AD203B41FA5}">
                      <a16:colId xmlns:a16="http://schemas.microsoft.com/office/drawing/2014/main" val="1460518922"/>
                    </a:ext>
                  </a:extLst>
                </a:gridCol>
              </a:tblGrid>
              <a:tr h="219465">
                <a:tc>
                  <a:txBody>
                    <a:bodyPr/>
                    <a:lstStyle/>
                    <a:p>
                      <a:pPr algn="l" fontAlgn="ctr"/>
                      <a:r>
                        <a:rPr lang="en-US" sz="1200" u="none" strike="noStrike">
                          <a:effectLst/>
                        </a:rPr>
                        <a:t>WebRequest, NativeWebRequest</a:t>
                      </a:r>
                      <a:endParaRPr lang="en-US" sz="1200" b="0" i="0" u="none" strike="noStrike">
                        <a:solidFill>
                          <a:srgbClr val="191E1E"/>
                        </a:solidFill>
                        <a:effectLst/>
                        <a:latin typeface="Var(--monospace-font-family)"/>
                        <a:ea typeface="맑은 고딕" panose="020B0503020000020004" pitchFamily="50" charset="-127"/>
                      </a:endParaRPr>
                    </a:p>
                  </a:txBody>
                  <a:tcPr marL="2876" marR="2876" marT="2876" marB="0" anchor="ctr">
                    <a:solidFill>
                      <a:schemeClr val="bg1"/>
                    </a:solidFill>
                  </a:tcPr>
                </a:tc>
                <a:extLst>
                  <a:ext uri="{0D108BD9-81ED-4DB2-BD59-A6C34878D82A}">
                    <a16:rowId xmlns:a16="http://schemas.microsoft.com/office/drawing/2014/main" val="3559804325"/>
                  </a:ext>
                </a:extLst>
              </a:tr>
              <a:tr h="219465">
                <a:tc>
                  <a:txBody>
                    <a:bodyPr/>
                    <a:lstStyle/>
                    <a:p>
                      <a:pPr algn="l" fontAlgn="ctr"/>
                      <a:r>
                        <a:rPr lang="en-US" sz="1200" u="none" strike="noStrike">
                          <a:effectLst/>
                        </a:rPr>
                        <a:t>jakarta.servlet.ServletRequest, jakarta.servlet.ServletResponse</a:t>
                      </a:r>
                      <a:endParaRPr lang="en-US" sz="1200" b="0" i="0" u="none" strike="noStrike">
                        <a:solidFill>
                          <a:srgbClr val="191E1E"/>
                        </a:solidFill>
                        <a:effectLst/>
                        <a:latin typeface="Var(--monospace-font-family)"/>
                        <a:ea typeface="맑은 고딕" panose="020B0503020000020004" pitchFamily="50" charset="-127"/>
                      </a:endParaRPr>
                    </a:p>
                  </a:txBody>
                  <a:tcPr marL="2876" marR="2876" marT="2876" marB="0" anchor="ctr">
                    <a:solidFill>
                      <a:schemeClr val="bg1"/>
                    </a:solidFill>
                  </a:tcPr>
                </a:tc>
                <a:extLst>
                  <a:ext uri="{0D108BD9-81ED-4DB2-BD59-A6C34878D82A}">
                    <a16:rowId xmlns:a16="http://schemas.microsoft.com/office/drawing/2014/main" val="31501724"/>
                  </a:ext>
                </a:extLst>
              </a:tr>
              <a:tr h="219465">
                <a:tc>
                  <a:txBody>
                    <a:bodyPr/>
                    <a:lstStyle/>
                    <a:p>
                      <a:pPr algn="l" fontAlgn="ctr"/>
                      <a:r>
                        <a:rPr lang="en-US" sz="1200" u="none" strike="noStrike">
                          <a:effectLst/>
                        </a:rPr>
                        <a:t>jakarta.servlet.http.HttpSession</a:t>
                      </a:r>
                      <a:endParaRPr lang="en-US" sz="1200" b="0" i="0" u="none" strike="noStrike">
                        <a:solidFill>
                          <a:srgbClr val="191E1E"/>
                        </a:solidFill>
                        <a:effectLst/>
                        <a:latin typeface="Var(--monospace-font-family)"/>
                        <a:ea typeface="맑은 고딕" panose="020B0503020000020004" pitchFamily="50" charset="-127"/>
                      </a:endParaRPr>
                    </a:p>
                  </a:txBody>
                  <a:tcPr marL="2876" marR="2876" marT="2876" marB="0" anchor="ctr">
                    <a:solidFill>
                      <a:schemeClr val="bg1"/>
                    </a:solidFill>
                  </a:tcPr>
                </a:tc>
                <a:extLst>
                  <a:ext uri="{0D108BD9-81ED-4DB2-BD59-A6C34878D82A}">
                    <a16:rowId xmlns:a16="http://schemas.microsoft.com/office/drawing/2014/main" val="3660392890"/>
                  </a:ext>
                </a:extLst>
              </a:tr>
              <a:tr h="219465">
                <a:tc>
                  <a:txBody>
                    <a:bodyPr/>
                    <a:lstStyle/>
                    <a:p>
                      <a:pPr algn="l" fontAlgn="ctr"/>
                      <a:r>
                        <a:rPr lang="en-US" sz="1200" u="none" strike="noStrike">
                          <a:effectLst/>
                        </a:rPr>
                        <a:t>jakarta.servlet.http.PushBuilder</a:t>
                      </a:r>
                      <a:endParaRPr lang="en-US" sz="1200" b="0" i="0" u="none" strike="noStrike">
                        <a:solidFill>
                          <a:srgbClr val="191E1E"/>
                        </a:solidFill>
                        <a:effectLst/>
                        <a:latin typeface="Var(--monospace-font-family)"/>
                        <a:ea typeface="맑은 고딕" panose="020B0503020000020004" pitchFamily="50" charset="-127"/>
                      </a:endParaRPr>
                    </a:p>
                  </a:txBody>
                  <a:tcPr marL="2876" marR="2876" marT="2876" marB="0" anchor="ctr">
                    <a:solidFill>
                      <a:schemeClr val="bg1"/>
                    </a:solidFill>
                  </a:tcPr>
                </a:tc>
                <a:extLst>
                  <a:ext uri="{0D108BD9-81ED-4DB2-BD59-A6C34878D82A}">
                    <a16:rowId xmlns:a16="http://schemas.microsoft.com/office/drawing/2014/main" val="827317341"/>
                  </a:ext>
                </a:extLst>
              </a:tr>
              <a:tr h="219465">
                <a:tc>
                  <a:txBody>
                    <a:bodyPr/>
                    <a:lstStyle/>
                    <a:p>
                      <a:pPr algn="l" fontAlgn="ctr"/>
                      <a:r>
                        <a:rPr lang="en-US" sz="1200" u="none" strike="noStrike">
                          <a:effectLst/>
                        </a:rPr>
                        <a:t>java.security.Principal</a:t>
                      </a:r>
                      <a:endParaRPr lang="en-US" sz="1200" b="0" i="0" u="none" strike="noStrike">
                        <a:solidFill>
                          <a:srgbClr val="191E1E"/>
                        </a:solidFill>
                        <a:effectLst/>
                        <a:latin typeface="Var(--monospace-font-family)"/>
                        <a:ea typeface="맑은 고딕" panose="020B0503020000020004" pitchFamily="50" charset="-127"/>
                      </a:endParaRPr>
                    </a:p>
                  </a:txBody>
                  <a:tcPr marL="2876" marR="2876" marT="2876" marB="0" anchor="ctr">
                    <a:solidFill>
                      <a:schemeClr val="bg1"/>
                    </a:solidFill>
                  </a:tcPr>
                </a:tc>
                <a:extLst>
                  <a:ext uri="{0D108BD9-81ED-4DB2-BD59-A6C34878D82A}">
                    <a16:rowId xmlns:a16="http://schemas.microsoft.com/office/drawing/2014/main" val="547222612"/>
                  </a:ext>
                </a:extLst>
              </a:tr>
              <a:tr h="219465">
                <a:tc>
                  <a:txBody>
                    <a:bodyPr/>
                    <a:lstStyle/>
                    <a:p>
                      <a:pPr algn="l" fontAlgn="ctr"/>
                      <a:r>
                        <a:rPr lang="en-US" sz="1200" u="none" strike="noStrike">
                          <a:effectLst/>
                        </a:rPr>
                        <a:t>HttpMethod</a:t>
                      </a:r>
                      <a:endParaRPr lang="en-US" sz="1200" b="0" i="0" u="none" strike="noStrike">
                        <a:solidFill>
                          <a:srgbClr val="191E1E"/>
                        </a:solidFill>
                        <a:effectLst/>
                        <a:latin typeface="Var(--monospace-font-family)"/>
                        <a:ea typeface="맑은 고딕" panose="020B0503020000020004" pitchFamily="50" charset="-127"/>
                      </a:endParaRPr>
                    </a:p>
                  </a:txBody>
                  <a:tcPr marL="2876" marR="2876" marT="2876" marB="0" anchor="ctr">
                    <a:solidFill>
                      <a:schemeClr val="bg1"/>
                    </a:solidFill>
                  </a:tcPr>
                </a:tc>
                <a:extLst>
                  <a:ext uri="{0D108BD9-81ED-4DB2-BD59-A6C34878D82A}">
                    <a16:rowId xmlns:a16="http://schemas.microsoft.com/office/drawing/2014/main" val="882729789"/>
                  </a:ext>
                </a:extLst>
              </a:tr>
              <a:tr h="219465">
                <a:tc>
                  <a:txBody>
                    <a:bodyPr/>
                    <a:lstStyle/>
                    <a:p>
                      <a:pPr algn="l" fontAlgn="ctr"/>
                      <a:r>
                        <a:rPr lang="en-US" sz="1200" u="none" strike="noStrike">
                          <a:effectLst/>
                        </a:rPr>
                        <a:t>java.util.Locale</a:t>
                      </a:r>
                      <a:endParaRPr lang="en-US" sz="1200" b="0" i="0" u="none" strike="noStrike">
                        <a:solidFill>
                          <a:srgbClr val="191E1E"/>
                        </a:solidFill>
                        <a:effectLst/>
                        <a:latin typeface="Var(--monospace-font-family)"/>
                        <a:ea typeface="맑은 고딕" panose="020B0503020000020004" pitchFamily="50" charset="-127"/>
                      </a:endParaRPr>
                    </a:p>
                  </a:txBody>
                  <a:tcPr marL="2876" marR="2876" marT="2876" marB="0" anchor="ctr">
                    <a:solidFill>
                      <a:schemeClr val="bg1"/>
                    </a:solidFill>
                  </a:tcPr>
                </a:tc>
                <a:extLst>
                  <a:ext uri="{0D108BD9-81ED-4DB2-BD59-A6C34878D82A}">
                    <a16:rowId xmlns:a16="http://schemas.microsoft.com/office/drawing/2014/main" val="1362059572"/>
                  </a:ext>
                </a:extLst>
              </a:tr>
              <a:tr h="219465">
                <a:tc>
                  <a:txBody>
                    <a:bodyPr/>
                    <a:lstStyle/>
                    <a:p>
                      <a:pPr algn="l" fontAlgn="ctr"/>
                      <a:r>
                        <a:rPr lang="en-US" sz="1200" u="none" strike="noStrike">
                          <a:effectLst/>
                        </a:rPr>
                        <a:t>java.util.TimeZone + java.time.ZoneId</a:t>
                      </a:r>
                      <a:endParaRPr lang="en-US" sz="1200" b="0" i="0" u="none" strike="noStrike">
                        <a:solidFill>
                          <a:srgbClr val="191E1E"/>
                        </a:solidFill>
                        <a:effectLst/>
                        <a:latin typeface="Var(--monospace-font-family)"/>
                        <a:ea typeface="맑은 고딕" panose="020B0503020000020004" pitchFamily="50" charset="-127"/>
                      </a:endParaRPr>
                    </a:p>
                  </a:txBody>
                  <a:tcPr marL="2876" marR="2876" marT="2876" marB="0" anchor="ctr">
                    <a:solidFill>
                      <a:schemeClr val="bg1"/>
                    </a:solidFill>
                  </a:tcPr>
                </a:tc>
                <a:extLst>
                  <a:ext uri="{0D108BD9-81ED-4DB2-BD59-A6C34878D82A}">
                    <a16:rowId xmlns:a16="http://schemas.microsoft.com/office/drawing/2014/main" val="190961547"/>
                  </a:ext>
                </a:extLst>
              </a:tr>
              <a:tr h="219465">
                <a:tc>
                  <a:txBody>
                    <a:bodyPr/>
                    <a:lstStyle/>
                    <a:p>
                      <a:pPr algn="l" fontAlgn="ctr"/>
                      <a:r>
                        <a:rPr lang="en-US" sz="1200" u="none" strike="noStrike">
                          <a:effectLst/>
                        </a:rPr>
                        <a:t>java.io.InputStream, java.io.Reader</a:t>
                      </a:r>
                      <a:endParaRPr lang="en-US" sz="1200" b="0" i="0" u="none" strike="noStrike">
                        <a:solidFill>
                          <a:srgbClr val="191E1E"/>
                        </a:solidFill>
                        <a:effectLst/>
                        <a:latin typeface="Var(--monospace-font-family)"/>
                        <a:ea typeface="맑은 고딕" panose="020B0503020000020004" pitchFamily="50" charset="-127"/>
                      </a:endParaRPr>
                    </a:p>
                  </a:txBody>
                  <a:tcPr marL="2876" marR="2876" marT="2876" marB="0" anchor="ctr">
                    <a:solidFill>
                      <a:schemeClr val="bg1"/>
                    </a:solidFill>
                  </a:tcPr>
                </a:tc>
                <a:extLst>
                  <a:ext uri="{0D108BD9-81ED-4DB2-BD59-A6C34878D82A}">
                    <a16:rowId xmlns:a16="http://schemas.microsoft.com/office/drawing/2014/main" val="3562768138"/>
                  </a:ext>
                </a:extLst>
              </a:tr>
              <a:tr h="219465">
                <a:tc>
                  <a:txBody>
                    <a:bodyPr/>
                    <a:lstStyle/>
                    <a:p>
                      <a:pPr algn="l" fontAlgn="ctr"/>
                      <a:r>
                        <a:rPr lang="en-US" sz="1200" u="none" strike="noStrike">
                          <a:effectLst/>
                        </a:rPr>
                        <a:t>java.io.OutputStream, java.io.Writer</a:t>
                      </a:r>
                      <a:endParaRPr lang="en-US" sz="1200" b="0" i="0" u="none" strike="noStrike">
                        <a:solidFill>
                          <a:srgbClr val="191E1E"/>
                        </a:solidFill>
                        <a:effectLst/>
                        <a:latin typeface="Var(--monospace-font-family)"/>
                        <a:ea typeface="맑은 고딕" panose="020B0503020000020004" pitchFamily="50" charset="-127"/>
                      </a:endParaRPr>
                    </a:p>
                  </a:txBody>
                  <a:tcPr marL="2876" marR="2876" marT="2876" marB="0" anchor="ctr">
                    <a:solidFill>
                      <a:schemeClr val="bg1"/>
                    </a:solidFill>
                  </a:tcPr>
                </a:tc>
                <a:extLst>
                  <a:ext uri="{0D108BD9-81ED-4DB2-BD59-A6C34878D82A}">
                    <a16:rowId xmlns:a16="http://schemas.microsoft.com/office/drawing/2014/main" val="2957701425"/>
                  </a:ext>
                </a:extLst>
              </a:tr>
              <a:tr h="219465">
                <a:tc>
                  <a:txBody>
                    <a:bodyPr/>
                    <a:lstStyle/>
                    <a:p>
                      <a:pPr algn="l" fontAlgn="ctr"/>
                      <a:r>
                        <a:rPr lang="en-US" sz="1200" u="none" strike="noStrike">
                          <a:effectLst/>
                        </a:rPr>
                        <a:t>@PathVariable</a:t>
                      </a:r>
                      <a:endParaRPr lang="en-US" sz="1200" b="0" i="0" u="none" strike="noStrike">
                        <a:solidFill>
                          <a:srgbClr val="191E1E"/>
                        </a:solidFill>
                        <a:effectLst/>
                        <a:latin typeface="Var(--monospace-font-family)"/>
                        <a:ea typeface="맑은 고딕" panose="020B0503020000020004" pitchFamily="50" charset="-127"/>
                      </a:endParaRPr>
                    </a:p>
                  </a:txBody>
                  <a:tcPr marL="2876" marR="2876" marT="2876" marB="0" anchor="ctr">
                    <a:solidFill>
                      <a:schemeClr val="bg1"/>
                    </a:solidFill>
                  </a:tcPr>
                </a:tc>
                <a:extLst>
                  <a:ext uri="{0D108BD9-81ED-4DB2-BD59-A6C34878D82A}">
                    <a16:rowId xmlns:a16="http://schemas.microsoft.com/office/drawing/2014/main" val="500859860"/>
                  </a:ext>
                </a:extLst>
              </a:tr>
              <a:tr h="219465">
                <a:tc>
                  <a:txBody>
                    <a:bodyPr/>
                    <a:lstStyle/>
                    <a:p>
                      <a:pPr algn="l" fontAlgn="ctr"/>
                      <a:r>
                        <a:rPr lang="en-US" sz="1200" u="none" strike="noStrike">
                          <a:effectLst/>
                        </a:rPr>
                        <a:t>@MatrixVariable</a:t>
                      </a:r>
                      <a:endParaRPr lang="en-US" sz="1200" b="0" i="0" u="none" strike="noStrike">
                        <a:solidFill>
                          <a:srgbClr val="191E1E"/>
                        </a:solidFill>
                        <a:effectLst/>
                        <a:latin typeface="Var(--monospace-font-family)"/>
                        <a:ea typeface="맑은 고딕" panose="020B0503020000020004" pitchFamily="50" charset="-127"/>
                      </a:endParaRPr>
                    </a:p>
                  </a:txBody>
                  <a:tcPr marL="2876" marR="2876" marT="2876" marB="0" anchor="ctr">
                    <a:solidFill>
                      <a:schemeClr val="bg1"/>
                    </a:solidFill>
                  </a:tcPr>
                </a:tc>
                <a:extLst>
                  <a:ext uri="{0D108BD9-81ED-4DB2-BD59-A6C34878D82A}">
                    <a16:rowId xmlns:a16="http://schemas.microsoft.com/office/drawing/2014/main" val="744485725"/>
                  </a:ext>
                </a:extLst>
              </a:tr>
              <a:tr h="219465">
                <a:tc>
                  <a:txBody>
                    <a:bodyPr/>
                    <a:lstStyle/>
                    <a:p>
                      <a:pPr algn="l" fontAlgn="ctr"/>
                      <a:r>
                        <a:rPr lang="en-US" sz="1200" u="none" strike="noStrike">
                          <a:effectLst/>
                        </a:rPr>
                        <a:t>@RequestParam</a:t>
                      </a:r>
                      <a:endParaRPr lang="en-US" sz="1200" b="0" i="0" u="none" strike="noStrike">
                        <a:solidFill>
                          <a:srgbClr val="191E1E"/>
                        </a:solidFill>
                        <a:effectLst/>
                        <a:latin typeface="Var(--monospace-font-family)"/>
                        <a:ea typeface="맑은 고딕" panose="020B0503020000020004" pitchFamily="50" charset="-127"/>
                      </a:endParaRPr>
                    </a:p>
                  </a:txBody>
                  <a:tcPr marL="2876" marR="2876" marT="2876" marB="0" anchor="ctr">
                    <a:solidFill>
                      <a:schemeClr val="bg1"/>
                    </a:solidFill>
                  </a:tcPr>
                </a:tc>
                <a:extLst>
                  <a:ext uri="{0D108BD9-81ED-4DB2-BD59-A6C34878D82A}">
                    <a16:rowId xmlns:a16="http://schemas.microsoft.com/office/drawing/2014/main" val="2464265479"/>
                  </a:ext>
                </a:extLst>
              </a:tr>
              <a:tr h="219465">
                <a:tc>
                  <a:txBody>
                    <a:bodyPr/>
                    <a:lstStyle/>
                    <a:p>
                      <a:pPr algn="l" fontAlgn="ctr"/>
                      <a:r>
                        <a:rPr lang="en-US" sz="1200" u="none" strike="noStrike">
                          <a:effectLst/>
                        </a:rPr>
                        <a:t>@RequestHeader</a:t>
                      </a:r>
                      <a:endParaRPr lang="en-US" sz="1200" b="0" i="0" u="none" strike="noStrike">
                        <a:solidFill>
                          <a:srgbClr val="191E1E"/>
                        </a:solidFill>
                        <a:effectLst/>
                        <a:latin typeface="Var(--monospace-font-family)"/>
                        <a:ea typeface="맑은 고딕" panose="020B0503020000020004" pitchFamily="50" charset="-127"/>
                      </a:endParaRPr>
                    </a:p>
                  </a:txBody>
                  <a:tcPr marL="2876" marR="2876" marT="2876" marB="0" anchor="ctr">
                    <a:solidFill>
                      <a:schemeClr val="bg1"/>
                    </a:solidFill>
                  </a:tcPr>
                </a:tc>
                <a:extLst>
                  <a:ext uri="{0D108BD9-81ED-4DB2-BD59-A6C34878D82A}">
                    <a16:rowId xmlns:a16="http://schemas.microsoft.com/office/drawing/2014/main" val="2356722973"/>
                  </a:ext>
                </a:extLst>
              </a:tr>
              <a:tr h="219465">
                <a:tc>
                  <a:txBody>
                    <a:bodyPr/>
                    <a:lstStyle/>
                    <a:p>
                      <a:pPr algn="l" fontAlgn="ctr"/>
                      <a:r>
                        <a:rPr lang="en-US" sz="1200" u="none" strike="noStrike">
                          <a:effectLst/>
                        </a:rPr>
                        <a:t>@CookieValue</a:t>
                      </a:r>
                      <a:endParaRPr lang="en-US" sz="1200" b="0" i="0" u="none" strike="noStrike">
                        <a:solidFill>
                          <a:srgbClr val="191E1E"/>
                        </a:solidFill>
                        <a:effectLst/>
                        <a:latin typeface="Var(--monospace-font-family)"/>
                        <a:ea typeface="맑은 고딕" panose="020B0503020000020004" pitchFamily="50" charset="-127"/>
                      </a:endParaRPr>
                    </a:p>
                  </a:txBody>
                  <a:tcPr marL="2876" marR="2876" marT="2876" marB="0" anchor="ctr">
                    <a:solidFill>
                      <a:schemeClr val="bg1"/>
                    </a:solidFill>
                  </a:tcPr>
                </a:tc>
                <a:extLst>
                  <a:ext uri="{0D108BD9-81ED-4DB2-BD59-A6C34878D82A}">
                    <a16:rowId xmlns:a16="http://schemas.microsoft.com/office/drawing/2014/main" val="4262703690"/>
                  </a:ext>
                </a:extLst>
              </a:tr>
              <a:tr h="219465">
                <a:tc>
                  <a:txBody>
                    <a:bodyPr/>
                    <a:lstStyle/>
                    <a:p>
                      <a:pPr algn="l" fontAlgn="ctr"/>
                      <a:r>
                        <a:rPr lang="en-US" sz="1200" u="none" strike="noStrike">
                          <a:effectLst/>
                        </a:rPr>
                        <a:t>@RequestBody</a:t>
                      </a:r>
                      <a:endParaRPr lang="en-US" sz="1200" b="0" i="0" u="none" strike="noStrike">
                        <a:solidFill>
                          <a:srgbClr val="191E1E"/>
                        </a:solidFill>
                        <a:effectLst/>
                        <a:latin typeface="Var(--monospace-font-family)"/>
                        <a:ea typeface="맑은 고딕" panose="020B0503020000020004" pitchFamily="50" charset="-127"/>
                      </a:endParaRPr>
                    </a:p>
                  </a:txBody>
                  <a:tcPr marL="2876" marR="2876" marT="2876" marB="0" anchor="ctr">
                    <a:solidFill>
                      <a:schemeClr val="bg1"/>
                    </a:solidFill>
                  </a:tcPr>
                </a:tc>
                <a:extLst>
                  <a:ext uri="{0D108BD9-81ED-4DB2-BD59-A6C34878D82A}">
                    <a16:rowId xmlns:a16="http://schemas.microsoft.com/office/drawing/2014/main" val="506817113"/>
                  </a:ext>
                </a:extLst>
              </a:tr>
              <a:tr h="219465">
                <a:tc>
                  <a:txBody>
                    <a:bodyPr/>
                    <a:lstStyle/>
                    <a:p>
                      <a:pPr algn="l" fontAlgn="ctr"/>
                      <a:r>
                        <a:rPr lang="en-US" sz="1200" u="none" strike="noStrike">
                          <a:effectLst/>
                        </a:rPr>
                        <a:t>HttpEntity&lt;B&gt;</a:t>
                      </a:r>
                      <a:endParaRPr lang="en-US" sz="1200" b="0" i="0" u="none" strike="noStrike">
                        <a:solidFill>
                          <a:srgbClr val="191E1E"/>
                        </a:solidFill>
                        <a:effectLst/>
                        <a:latin typeface="Var(--monospace-font-family)"/>
                        <a:ea typeface="맑은 고딕" panose="020B0503020000020004" pitchFamily="50" charset="-127"/>
                      </a:endParaRPr>
                    </a:p>
                  </a:txBody>
                  <a:tcPr marL="2876" marR="2876" marT="2876" marB="0" anchor="ctr">
                    <a:solidFill>
                      <a:schemeClr val="bg1"/>
                    </a:solidFill>
                  </a:tcPr>
                </a:tc>
                <a:extLst>
                  <a:ext uri="{0D108BD9-81ED-4DB2-BD59-A6C34878D82A}">
                    <a16:rowId xmlns:a16="http://schemas.microsoft.com/office/drawing/2014/main" val="924376320"/>
                  </a:ext>
                </a:extLst>
              </a:tr>
              <a:tr h="219465">
                <a:tc>
                  <a:txBody>
                    <a:bodyPr/>
                    <a:lstStyle/>
                    <a:p>
                      <a:pPr algn="l" fontAlgn="ctr"/>
                      <a:r>
                        <a:rPr lang="en-US" sz="1200" u="none" strike="noStrike">
                          <a:effectLst/>
                        </a:rPr>
                        <a:t>@RequestPart</a:t>
                      </a:r>
                      <a:endParaRPr lang="en-US" sz="1200" b="0" i="0" u="none" strike="noStrike">
                        <a:solidFill>
                          <a:srgbClr val="191E1E"/>
                        </a:solidFill>
                        <a:effectLst/>
                        <a:latin typeface="Var(--monospace-font-family)"/>
                        <a:ea typeface="맑은 고딕" panose="020B0503020000020004" pitchFamily="50" charset="-127"/>
                      </a:endParaRPr>
                    </a:p>
                  </a:txBody>
                  <a:tcPr marL="2876" marR="2876" marT="2876" marB="0" anchor="ctr">
                    <a:solidFill>
                      <a:schemeClr val="bg1"/>
                    </a:solidFill>
                  </a:tcPr>
                </a:tc>
                <a:extLst>
                  <a:ext uri="{0D108BD9-81ED-4DB2-BD59-A6C34878D82A}">
                    <a16:rowId xmlns:a16="http://schemas.microsoft.com/office/drawing/2014/main" val="1163771835"/>
                  </a:ext>
                </a:extLst>
              </a:tr>
              <a:tr h="219465">
                <a:tc>
                  <a:txBody>
                    <a:bodyPr/>
                    <a:lstStyle/>
                    <a:p>
                      <a:pPr algn="l" fontAlgn="ctr"/>
                      <a:r>
                        <a:rPr lang="en-US" sz="1200" u="none" strike="noStrike">
                          <a:effectLst/>
                        </a:rPr>
                        <a:t>java.util.Map, org.springframework.ui.Model,ModelMap</a:t>
                      </a:r>
                      <a:endParaRPr lang="en-US" sz="1200" b="0" i="0" u="none" strike="noStrike">
                        <a:solidFill>
                          <a:srgbClr val="191E1E"/>
                        </a:solidFill>
                        <a:effectLst/>
                        <a:latin typeface="Var(--monospace-font-family)"/>
                        <a:ea typeface="맑은 고딕" panose="020B0503020000020004" pitchFamily="50" charset="-127"/>
                      </a:endParaRPr>
                    </a:p>
                  </a:txBody>
                  <a:tcPr marL="2876" marR="2876" marT="2876" marB="0" anchor="ctr">
                    <a:solidFill>
                      <a:schemeClr val="bg1"/>
                    </a:solidFill>
                  </a:tcPr>
                </a:tc>
                <a:extLst>
                  <a:ext uri="{0D108BD9-81ED-4DB2-BD59-A6C34878D82A}">
                    <a16:rowId xmlns:a16="http://schemas.microsoft.com/office/drawing/2014/main" val="1388092992"/>
                  </a:ext>
                </a:extLst>
              </a:tr>
              <a:tr h="219465">
                <a:tc>
                  <a:txBody>
                    <a:bodyPr/>
                    <a:lstStyle/>
                    <a:p>
                      <a:pPr algn="l" fontAlgn="ctr"/>
                      <a:r>
                        <a:rPr lang="en-US" sz="1200" u="none" strike="noStrike">
                          <a:effectLst/>
                        </a:rPr>
                        <a:t>RedirectAttributes</a:t>
                      </a:r>
                      <a:endParaRPr lang="en-US" sz="1200" b="0" i="0" u="none" strike="noStrike">
                        <a:solidFill>
                          <a:srgbClr val="191E1E"/>
                        </a:solidFill>
                        <a:effectLst/>
                        <a:latin typeface="Var(--monospace-font-family)"/>
                        <a:ea typeface="맑은 고딕" panose="020B0503020000020004" pitchFamily="50" charset="-127"/>
                      </a:endParaRPr>
                    </a:p>
                  </a:txBody>
                  <a:tcPr marL="2876" marR="2876" marT="2876" marB="0" anchor="ctr">
                    <a:solidFill>
                      <a:schemeClr val="bg1"/>
                    </a:solidFill>
                  </a:tcPr>
                </a:tc>
                <a:extLst>
                  <a:ext uri="{0D108BD9-81ED-4DB2-BD59-A6C34878D82A}">
                    <a16:rowId xmlns:a16="http://schemas.microsoft.com/office/drawing/2014/main" val="1454490435"/>
                  </a:ext>
                </a:extLst>
              </a:tr>
              <a:tr h="219465">
                <a:tc>
                  <a:txBody>
                    <a:bodyPr/>
                    <a:lstStyle/>
                    <a:p>
                      <a:pPr algn="l" fontAlgn="ctr"/>
                      <a:r>
                        <a:rPr lang="en-US" sz="1200" u="none" strike="noStrike">
                          <a:effectLst/>
                        </a:rPr>
                        <a:t>@ModelAttribute</a:t>
                      </a:r>
                      <a:endParaRPr lang="en-US" sz="1200" b="0" i="0" u="none" strike="noStrike">
                        <a:solidFill>
                          <a:srgbClr val="191E1E"/>
                        </a:solidFill>
                        <a:effectLst/>
                        <a:latin typeface="Var(--monospace-font-family)"/>
                        <a:ea typeface="맑은 고딕" panose="020B0503020000020004" pitchFamily="50" charset="-127"/>
                      </a:endParaRPr>
                    </a:p>
                  </a:txBody>
                  <a:tcPr marL="2876" marR="2876" marT="2876" marB="0" anchor="ctr">
                    <a:solidFill>
                      <a:schemeClr val="bg1"/>
                    </a:solidFill>
                  </a:tcPr>
                </a:tc>
                <a:extLst>
                  <a:ext uri="{0D108BD9-81ED-4DB2-BD59-A6C34878D82A}">
                    <a16:rowId xmlns:a16="http://schemas.microsoft.com/office/drawing/2014/main" val="3721927576"/>
                  </a:ext>
                </a:extLst>
              </a:tr>
              <a:tr h="219465">
                <a:tc>
                  <a:txBody>
                    <a:bodyPr/>
                    <a:lstStyle/>
                    <a:p>
                      <a:pPr algn="l" fontAlgn="ctr"/>
                      <a:r>
                        <a:rPr lang="en-US" sz="1200" u="none" strike="noStrike">
                          <a:effectLst/>
                        </a:rPr>
                        <a:t>Errors, BindingResult</a:t>
                      </a:r>
                      <a:endParaRPr lang="en-US" sz="1200" b="0" i="0" u="none" strike="noStrike">
                        <a:solidFill>
                          <a:srgbClr val="191E1E"/>
                        </a:solidFill>
                        <a:effectLst/>
                        <a:latin typeface="Var(--monospace-font-family)"/>
                        <a:ea typeface="맑은 고딕" panose="020B0503020000020004" pitchFamily="50" charset="-127"/>
                      </a:endParaRPr>
                    </a:p>
                  </a:txBody>
                  <a:tcPr marL="2876" marR="2876" marT="2876" marB="0" anchor="ctr">
                    <a:solidFill>
                      <a:schemeClr val="bg1"/>
                    </a:solidFill>
                  </a:tcPr>
                </a:tc>
                <a:extLst>
                  <a:ext uri="{0D108BD9-81ED-4DB2-BD59-A6C34878D82A}">
                    <a16:rowId xmlns:a16="http://schemas.microsoft.com/office/drawing/2014/main" val="2095806278"/>
                  </a:ext>
                </a:extLst>
              </a:tr>
              <a:tr h="219465">
                <a:tc>
                  <a:txBody>
                    <a:bodyPr/>
                    <a:lstStyle/>
                    <a:p>
                      <a:pPr algn="l" fontAlgn="ctr"/>
                      <a:r>
                        <a:rPr lang="en-US" sz="1200" u="none" strike="noStrike">
                          <a:effectLst/>
                        </a:rPr>
                        <a:t>SessionStatus + class-level @SessionAttributes</a:t>
                      </a:r>
                      <a:endParaRPr lang="en-US" sz="1200" b="0" i="0" u="none" strike="noStrike">
                        <a:solidFill>
                          <a:srgbClr val="191E1E"/>
                        </a:solidFill>
                        <a:effectLst/>
                        <a:latin typeface="Var(--monospace-font-family)"/>
                        <a:ea typeface="맑은 고딕" panose="020B0503020000020004" pitchFamily="50" charset="-127"/>
                      </a:endParaRPr>
                    </a:p>
                  </a:txBody>
                  <a:tcPr marL="2876" marR="2876" marT="2876" marB="0" anchor="ctr">
                    <a:solidFill>
                      <a:schemeClr val="bg1"/>
                    </a:solidFill>
                  </a:tcPr>
                </a:tc>
                <a:extLst>
                  <a:ext uri="{0D108BD9-81ED-4DB2-BD59-A6C34878D82A}">
                    <a16:rowId xmlns:a16="http://schemas.microsoft.com/office/drawing/2014/main" val="730768251"/>
                  </a:ext>
                </a:extLst>
              </a:tr>
              <a:tr h="219465">
                <a:tc>
                  <a:txBody>
                    <a:bodyPr/>
                    <a:lstStyle/>
                    <a:p>
                      <a:pPr algn="l" fontAlgn="ctr"/>
                      <a:r>
                        <a:rPr lang="en-US" sz="1200" u="none" strike="noStrike">
                          <a:effectLst/>
                        </a:rPr>
                        <a:t>UriComponentsBuilder</a:t>
                      </a:r>
                      <a:endParaRPr lang="en-US" sz="1200" b="0" i="0" u="none" strike="noStrike">
                        <a:solidFill>
                          <a:srgbClr val="191E1E"/>
                        </a:solidFill>
                        <a:effectLst/>
                        <a:latin typeface="Var(--monospace-font-family)"/>
                        <a:ea typeface="맑은 고딕" panose="020B0503020000020004" pitchFamily="50" charset="-127"/>
                      </a:endParaRPr>
                    </a:p>
                  </a:txBody>
                  <a:tcPr marL="2876" marR="2876" marT="2876" marB="0" anchor="ctr">
                    <a:solidFill>
                      <a:schemeClr val="bg1"/>
                    </a:solidFill>
                  </a:tcPr>
                </a:tc>
                <a:extLst>
                  <a:ext uri="{0D108BD9-81ED-4DB2-BD59-A6C34878D82A}">
                    <a16:rowId xmlns:a16="http://schemas.microsoft.com/office/drawing/2014/main" val="1664650906"/>
                  </a:ext>
                </a:extLst>
              </a:tr>
              <a:tr h="219465">
                <a:tc>
                  <a:txBody>
                    <a:bodyPr/>
                    <a:lstStyle/>
                    <a:p>
                      <a:pPr algn="l" fontAlgn="ctr"/>
                      <a:r>
                        <a:rPr lang="en-US" sz="1200" u="none" strike="noStrike">
                          <a:effectLst/>
                        </a:rPr>
                        <a:t>@SessionAttribute</a:t>
                      </a:r>
                      <a:endParaRPr lang="en-US" sz="1200" b="0" i="0" u="none" strike="noStrike">
                        <a:solidFill>
                          <a:srgbClr val="191E1E"/>
                        </a:solidFill>
                        <a:effectLst/>
                        <a:latin typeface="Var(--monospace-font-family)"/>
                        <a:ea typeface="맑은 고딕" panose="020B0503020000020004" pitchFamily="50" charset="-127"/>
                      </a:endParaRPr>
                    </a:p>
                  </a:txBody>
                  <a:tcPr marL="2876" marR="2876" marT="2876" marB="0" anchor="ctr">
                    <a:solidFill>
                      <a:schemeClr val="bg1"/>
                    </a:solidFill>
                  </a:tcPr>
                </a:tc>
                <a:extLst>
                  <a:ext uri="{0D108BD9-81ED-4DB2-BD59-A6C34878D82A}">
                    <a16:rowId xmlns:a16="http://schemas.microsoft.com/office/drawing/2014/main" val="535972383"/>
                  </a:ext>
                </a:extLst>
              </a:tr>
              <a:tr h="219465">
                <a:tc>
                  <a:txBody>
                    <a:bodyPr/>
                    <a:lstStyle/>
                    <a:p>
                      <a:pPr algn="l" fontAlgn="ctr"/>
                      <a:r>
                        <a:rPr lang="en-US" sz="1200" u="none" strike="noStrike">
                          <a:effectLst/>
                        </a:rPr>
                        <a:t>@RequestAttribute</a:t>
                      </a:r>
                      <a:endParaRPr lang="en-US" sz="1200" b="0" i="0" u="none" strike="noStrike">
                        <a:solidFill>
                          <a:srgbClr val="191E1E"/>
                        </a:solidFill>
                        <a:effectLst/>
                        <a:latin typeface="Var(--monospace-font-family)"/>
                        <a:ea typeface="맑은 고딕" panose="020B0503020000020004" pitchFamily="50" charset="-127"/>
                      </a:endParaRPr>
                    </a:p>
                  </a:txBody>
                  <a:tcPr marL="2876" marR="2876" marT="2876" marB="0" anchor="ctr">
                    <a:solidFill>
                      <a:schemeClr val="bg1"/>
                    </a:solidFill>
                  </a:tcPr>
                </a:tc>
                <a:extLst>
                  <a:ext uri="{0D108BD9-81ED-4DB2-BD59-A6C34878D82A}">
                    <a16:rowId xmlns:a16="http://schemas.microsoft.com/office/drawing/2014/main" val="602087113"/>
                  </a:ext>
                </a:extLst>
              </a:tr>
              <a:tr h="219465">
                <a:tc>
                  <a:txBody>
                    <a:bodyPr/>
                    <a:lstStyle/>
                    <a:p>
                      <a:pPr algn="l" fontAlgn="ctr"/>
                      <a:r>
                        <a:rPr lang="en-US" sz="1200" u="none" strike="noStrike">
                          <a:effectLst/>
                        </a:rPr>
                        <a:t>Any other argument</a:t>
                      </a:r>
                      <a:endParaRPr lang="en-US" sz="1200" b="0" i="0" u="none" strike="noStrike">
                        <a:solidFill>
                          <a:srgbClr val="191E1E"/>
                        </a:solidFill>
                        <a:effectLst/>
                        <a:latin typeface="Segoe UI" panose="020B0502040204020203" pitchFamily="34" charset="0"/>
                        <a:ea typeface="맑은 고딕" panose="020B0503020000020004" pitchFamily="50" charset="-127"/>
                      </a:endParaRPr>
                    </a:p>
                  </a:txBody>
                  <a:tcPr marL="2876" marR="2876" marT="2876" marB="0" anchor="ctr">
                    <a:solidFill>
                      <a:schemeClr val="bg1"/>
                    </a:solidFill>
                  </a:tcPr>
                </a:tc>
                <a:extLst>
                  <a:ext uri="{0D108BD9-81ED-4DB2-BD59-A6C34878D82A}">
                    <a16:rowId xmlns:a16="http://schemas.microsoft.com/office/drawing/2014/main" val="1513428591"/>
                  </a:ext>
                </a:extLst>
              </a:tr>
            </a:tbl>
          </a:graphicData>
        </a:graphic>
      </p:graphicFrame>
      <p:sp>
        <p:nvSpPr>
          <p:cNvPr id="8" name="TextBox 7">
            <a:extLst>
              <a:ext uri="{FF2B5EF4-FFF2-40B4-BE49-F238E27FC236}">
                <a16:creationId xmlns:a16="http://schemas.microsoft.com/office/drawing/2014/main" id="{54CFBCE9-D677-F292-A3A2-C7DDBF5AD0C0}"/>
              </a:ext>
            </a:extLst>
          </p:cNvPr>
          <p:cNvSpPr txBox="1"/>
          <p:nvPr/>
        </p:nvSpPr>
        <p:spPr>
          <a:xfrm>
            <a:off x="174460" y="2980384"/>
            <a:ext cx="1846950" cy="707886"/>
          </a:xfrm>
          <a:prstGeom prst="rect">
            <a:avLst/>
          </a:prstGeom>
          <a:noFill/>
        </p:spPr>
        <p:txBody>
          <a:bodyPr wrap="square">
            <a:spAutoFit/>
          </a:bodyPr>
          <a:lstStyle/>
          <a:p>
            <a:pPr algn="ctr" fontAlgn="ctr"/>
            <a:r>
              <a:rPr lang="en-US" altLang="ko-KR" sz="2000" b="1" i="0" kern="1200">
                <a:solidFill>
                  <a:schemeClr val="dk1"/>
                </a:solidFill>
                <a:effectLst/>
                <a:latin typeface="+mn-lt"/>
                <a:ea typeface="+mn-ea"/>
                <a:cs typeface="+mn-cs"/>
              </a:rPr>
              <a:t>Method Arguments</a:t>
            </a:r>
          </a:p>
        </p:txBody>
      </p:sp>
      <p:sp>
        <p:nvSpPr>
          <p:cNvPr id="10" name="직사각형 9">
            <a:extLst>
              <a:ext uri="{FF2B5EF4-FFF2-40B4-BE49-F238E27FC236}">
                <a16:creationId xmlns:a16="http://schemas.microsoft.com/office/drawing/2014/main" id="{3221AB18-3487-401E-14A7-1AD0DC8A94CF}"/>
              </a:ext>
            </a:extLst>
          </p:cNvPr>
          <p:cNvSpPr/>
          <p:nvPr/>
        </p:nvSpPr>
        <p:spPr>
          <a:xfrm>
            <a:off x="102382" y="135997"/>
            <a:ext cx="6226063"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매개 변수로 사용할 수 있는 타입과 </a:t>
            </a:r>
            <a:r>
              <a:rPr lang="en-US" altLang="ko-KR" b="1">
                <a:solidFill>
                  <a:schemeClr val="accent1">
                    <a:lumMod val="75000"/>
                  </a:schemeClr>
                </a:solidFill>
                <a:latin typeface="+mn-ea"/>
              </a:rPr>
              <a:t>ArgumentResolver</a:t>
            </a:r>
            <a:endParaRPr lang="ko-KR" altLang="en-US" b="1">
              <a:solidFill>
                <a:schemeClr val="accent1">
                  <a:lumMod val="75000"/>
                </a:schemeClr>
              </a:solidFill>
              <a:latin typeface="+mn-ea"/>
            </a:endParaRPr>
          </a:p>
        </p:txBody>
      </p:sp>
      <p:pic>
        <p:nvPicPr>
          <p:cNvPr id="11" name="그림 10">
            <a:extLst>
              <a:ext uri="{FF2B5EF4-FFF2-40B4-BE49-F238E27FC236}">
                <a16:creationId xmlns:a16="http://schemas.microsoft.com/office/drawing/2014/main" id="{0E5084DD-823B-5210-1253-584240E68EB3}"/>
              </a:ext>
            </a:extLst>
          </p:cNvPr>
          <p:cNvPicPr>
            <a:picLocks noChangeAspect="1"/>
          </p:cNvPicPr>
          <p:nvPr/>
        </p:nvPicPr>
        <p:blipFill>
          <a:blip r:embed="rId2"/>
          <a:stretch>
            <a:fillRect/>
          </a:stretch>
        </p:blipFill>
        <p:spPr>
          <a:xfrm>
            <a:off x="7830589" y="1050076"/>
            <a:ext cx="3803949" cy="5203016"/>
          </a:xfrm>
          <a:prstGeom prst="rect">
            <a:avLst/>
          </a:prstGeom>
        </p:spPr>
      </p:pic>
      <p:sp>
        <p:nvSpPr>
          <p:cNvPr id="12" name="오른쪽 중괄호 11">
            <a:extLst>
              <a:ext uri="{FF2B5EF4-FFF2-40B4-BE49-F238E27FC236}">
                <a16:creationId xmlns:a16="http://schemas.microsoft.com/office/drawing/2014/main" id="{595A4C86-7684-7906-31AD-B9B70BDF09E6}"/>
              </a:ext>
            </a:extLst>
          </p:cNvPr>
          <p:cNvSpPr/>
          <p:nvPr/>
        </p:nvSpPr>
        <p:spPr>
          <a:xfrm>
            <a:off x="6448925" y="800100"/>
            <a:ext cx="150395" cy="5702968"/>
          </a:xfrm>
          <a:prstGeom prst="rightBrace">
            <a:avLst>
              <a:gd name="adj1" fmla="val 84333"/>
              <a:gd name="adj2" fmla="val 50000"/>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cxnSp>
        <p:nvCxnSpPr>
          <p:cNvPr id="14" name="직선 화살표 연결선 13">
            <a:extLst>
              <a:ext uri="{FF2B5EF4-FFF2-40B4-BE49-F238E27FC236}">
                <a16:creationId xmlns:a16="http://schemas.microsoft.com/office/drawing/2014/main" id="{07ADF803-E324-1BBA-886E-F0835F58EB86}"/>
              </a:ext>
            </a:extLst>
          </p:cNvPr>
          <p:cNvCxnSpPr>
            <a:stCxn id="12" idx="1"/>
            <a:endCxn id="11" idx="1"/>
          </p:cNvCxnSpPr>
          <p:nvPr/>
        </p:nvCxnSpPr>
        <p:spPr>
          <a:xfrm>
            <a:off x="6599320" y="3651584"/>
            <a:ext cx="123126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5B0911A8-A2F6-2780-4431-416843CE6801}"/>
              </a:ext>
            </a:extLst>
          </p:cNvPr>
          <p:cNvSpPr txBox="1"/>
          <p:nvPr/>
        </p:nvSpPr>
        <p:spPr>
          <a:xfrm>
            <a:off x="6508018" y="3334327"/>
            <a:ext cx="1314722" cy="261610"/>
          </a:xfrm>
          <a:prstGeom prst="rect">
            <a:avLst/>
          </a:prstGeom>
          <a:noFill/>
        </p:spPr>
        <p:txBody>
          <a:bodyPr wrap="square">
            <a:spAutoFit/>
          </a:bodyPr>
          <a:lstStyle/>
          <a:p>
            <a:r>
              <a:rPr lang="en-US" altLang="ko-KR" sz="1100">
                <a:solidFill>
                  <a:schemeClr val="accent1">
                    <a:lumMod val="75000"/>
                  </a:schemeClr>
                </a:solidFill>
                <a:latin typeface="+mn-ea"/>
              </a:rPr>
              <a:t>resolveArgument()</a:t>
            </a:r>
            <a:endParaRPr lang="ko-KR" altLang="en-US" sz="1100"/>
          </a:p>
        </p:txBody>
      </p:sp>
    </p:spTree>
    <p:extLst>
      <p:ext uri="{BB962C8B-B14F-4D97-AF65-F5344CB8AC3E}">
        <p14:creationId xmlns:p14="http://schemas.microsoft.com/office/powerpoint/2010/main" val="2767394134"/>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28235-34F3-480D-9582-51322E7389EC}"/>
              </a:ext>
            </a:extLst>
          </p:cNvPr>
          <p:cNvSpPr txBox="1"/>
          <p:nvPr/>
        </p:nvSpPr>
        <p:spPr>
          <a:xfrm>
            <a:off x="2270285" y="2967335"/>
            <a:ext cx="7651455" cy="1015663"/>
          </a:xfrm>
          <a:prstGeom prst="rect">
            <a:avLst/>
          </a:prstGeom>
          <a:noFill/>
        </p:spPr>
        <p:txBody>
          <a:bodyPr wrap="none" rtlCol="0">
            <a:spAutoFit/>
          </a:bodyPr>
          <a:lstStyle/>
          <a:p>
            <a:pPr algn="ctr"/>
            <a:r>
              <a:rPr lang="ko-KR" altLang="en-US" sz="6000">
                <a:solidFill>
                  <a:schemeClr val="accent1">
                    <a:lumMod val="75000"/>
                  </a:schemeClr>
                </a:solidFill>
                <a:latin typeface="나눔바른고딕" panose="020B0603020101020101" pitchFamily="50" charset="-127"/>
                <a:ea typeface="나눔바른고딕" panose="020B0603020101020101" pitchFamily="50" charset="-127"/>
              </a:rPr>
              <a:t>메서드 기본 매개변수</a:t>
            </a:r>
            <a:endParaRPr lang="ko-KR" altLang="en-US" sz="6000">
              <a:solidFill>
                <a:schemeClr val="accent1">
                  <a:lumMod val="75000"/>
                </a:schemeClr>
              </a:solidFill>
              <a:latin typeface="+mj-lt"/>
            </a:endParaRPr>
          </a:p>
        </p:txBody>
      </p:sp>
      <p:sp>
        <p:nvSpPr>
          <p:cNvPr id="3" name="TextBox 2">
            <a:extLst>
              <a:ext uri="{FF2B5EF4-FFF2-40B4-BE49-F238E27FC236}">
                <a16:creationId xmlns:a16="http://schemas.microsoft.com/office/drawing/2014/main" id="{CDB69857-4DB7-EFC1-D480-BBEE632C406D}"/>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3394152560"/>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직사각형 72">
            <a:extLst>
              <a:ext uri="{FF2B5EF4-FFF2-40B4-BE49-F238E27FC236}">
                <a16:creationId xmlns:a16="http://schemas.microsoft.com/office/drawing/2014/main" id="{D10AE262-3224-4491-9AF5-1A7677C571EF}"/>
              </a:ext>
            </a:extLst>
          </p:cNvPr>
          <p:cNvSpPr/>
          <p:nvPr/>
        </p:nvSpPr>
        <p:spPr>
          <a:xfrm>
            <a:off x="370207" y="627229"/>
            <a:ext cx="11206097" cy="692497"/>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latin typeface="+mn-ea"/>
              </a:rPr>
              <a:t>스프링 </a:t>
            </a:r>
            <a:r>
              <a:rPr lang="en-US" altLang="ko-KR" sz="1200">
                <a:latin typeface="+mn-ea"/>
              </a:rPr>
              <a:t>MVC </a:t>
            </a:r>
            <a:r>
              <a:rPr lang="ko-KR" altLang="en-US" sz="1200">
                <a:latin typeface="+mn-ea"/>
              </a:rPr>
              <a:t>에서 메서드 파라미터에 공통적으로 선언할 수 있는 기본 인자들이 있으며 </a:t>
            </a:r>
            <a:r>
              <a:rPr lang="ko-KR" altLang="en-US" sz="1200"/>
              <a:t>요청 및 응답 처리</a:t>
            </a:r>
            <a:r>
              <a:rPr lang="en-US" altLang="ko-KR" sz="1200"/>
              <a:t>, </a:t>
            </a:r>
            <a:r>
              <a:rPr lang="ko-KR" altLang="en-US" sz="1200"/>
              <a:t>세션 관리</a:t>
            </a:r>
            <a:r>
              <a:rPr lang="en-US" altLang="ko-KR" sz="1200"/>
              <a:t>, </a:t>
            </a:r>
            <a:r>
              <a:rPr lang="ko-KR" altLang="en-US" sz="1200"/>
              <a:t>인증 정보 접근 등 다양한 상황에서 적절하게 사용될 수 있다</a:t>
            </a:r>
            <a:endParaRPr lang="en-US" altLang="ko-KR" sz="1200"/>
          </a:p>
          <a:p>
            <a:pPr marL="171450" indent="-171450">
              <a:lnSpc>
                <a:spcPct val="200000"/>
              </a:lnSpc>
              <a:buFont typeface="Arial" panose="020B0604020202020204" pitchFamily="34" charset="0"/>
              <a:buChar char="•"/>
            </a:pPr>
            <a:r>
              <a:rPr lang="en-US" altLang="ko-KR" sz="1200"/>
              <a:t>WebRequest</a:t>
            </a:r>
            <a:r>
              <a:rPr lang="en-US" altLang="ko-KR" sz="1200">
                <a:solidFill>
                  <a:srgbClr val="191E1E"/>
                </a:solidFill>
                <a:highlight>
                  <a:srgbClr val="F6F8FA"/>
                </a:highlight>
                <a:latin typeface="-apple-system"/>
              </a:rPr>
              <a:t>,</a:t>
            </a:r>
            <a:r>
              <a:rPr lang="en-US" altLang="ko-KR" sz="1200"/>
              <a:t>NativeWebRequest,</a:t>
            </a:r>
            <a:r>
              <a:rPr lang="ko-KR" altLang="en-US" sz="1200"/>
              <a:t> </a:t>
            </a:r>
            <a:r>
              <a:rPr lang="en-US" altLang="ko-KR" sz="1200">
                <a:latin typeface="+mn-ea"/>
              </a:rPr>
              <a:t>HttpSession,</a:t>
            </a:r>
            <a:r>
              <a:rPr lang="ko-KR" altLang="en-US" sz="1200">
                <a:latin typeface="+mn-ea"/>
              </a:rPr>
              <a:t> </a:t>
            </a:r>
            <a:r>
              <a:rPr lang="en-US" altLang="ko-KR" sz="1200">
                <a:latin typeface="+mn-ea"/>
              </a:rPr>
              <a:t>Principal,</a:t>
            </a:r>
            <a:r>
              <a:rPr lang="ko-KR" altLang="en-US" sz="1200">
                <a:latin typeface="+mn-ea"/>
              </a:rPr>
              <a:t> </a:t>
            </a:r>
            <a:r>
              <a:rPr lang="en-US" altLang="ko-KR" sz="1200">
                <a:latin typeface="+mn-ea"/>
              </a:rPr>
              <a:t>HttpMethod,</a:t>
            </a:r>
            <a:r>
              <a:rPr lang="ko-KR" altLang="en-US" sz="1200">
                <a:latin typeface="+mn-ea"/>
              </a:rPr>
              <a:t> </a:t>
            </a:r>
            <a:r>
              <a:rPr lang="en-US" altLang="ko-KR" sz="1200">
                <a:latin typeface="+mn-ea"/>
              </a:rPr>
              <a:t>Reader,</a:t>
            </a:r>
            <a:r>
              <a:rPr lang="ko-KR" altLang="en-US" sz="1200">
                <a:latin typeface="+mn-ea"/>
              </a:rPr>
              <a:t> </a:t>
            </a:r>
            <a:r>
              <a:rPr lang="en-US" altLang="ko-KR" sz="1200">
                <a:latin typeface="+mn-ea"/>
              </a:rPr>
              <a:t>Writer</a:t>
            </a:r>
            <a:r>
              <a:rPr lang="ko-KR" altLang="en-US" sz="1200">
                <a:latin typeface="+mn-ea"/>
              </a:rPr>
              <a:t> 에 대해 살펴 본다</a:t>
            </a:r>
            <a:endParaRPr lang="en-US" altLang="ko-KR" sz="1200">
              <a:latin typeface="+mn-ea"/>
            </a:endParaRPr>
          </a:p>
        </p:txBody>
      </p:sp>
      <p:sp>
        <p:nvSpPr>
          <p:cNvPr id="74" name="직사각형 73">
            <a:extLst>
              <a:ext uri="{FF2B5EF4-FFF2-40B4-BE49-F238E27FC236}">
                <a16:creationId xmlns:a16="http://schemas.microsoft.com/office/drawing/2014/main" id="{42A0B23B-7003-43B2-A559-7C4A6F001EFB}"/>
              </a:ext>
            </a:extLst>
          </p:cNvPr>
          <p:cNvSpPr/>
          <p:nvPr/>
        </p:nvSpPr>
        <p:spPr>
          <a:xfrm>
            <a:off x="198756" y="202792"/>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sp>
        <p:nvSpPr>
          <p:cNvPr id="2" name="직사각형 1">
            <a:extLst>
              <a:ext uri="{FF2B5EF4-FFF2-40B4-BE49-F238E27FC236}">
                <a16:creationId xmlns:a16="http://schemas.microsoft.com/office/drawing/2014/main" id="{293805EE-66F8-4699-774D-2A5B57FA4773}"/>
              </a:ext>
            </a:extLst>
          </p:cNvPr>
          <p:cNvSpPr/>
          <p:nvPr/>
        </p:nvSpPr>
        <p:spPr>
          <a:xfrm>
            <a:off x="198756" y="1861493"/>
            <a:ext cx="4197688"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WebRequest / NativeWebRequest</a:t>
            </a:r>
            <a:endParaRPr lang="ko-KR" altLang="en-US" b="1">
              <a:solidFill>
                <a:schemeClr val="accent1">
                  <a:lumMod val="75000"/>
                </a:schemeClr>
              </a:solidFill>
              <a:latin typeface="+mn-ea"/>
            </a:endParaRPr>
          </a:p>
        </p:txBody>
      </p:sp>
      <p:sp>
        <p:nvSpPr>
          <p:cNvPr id="6" name="직사각형 5">
            <a:extLst>
              <a:ext uri="{FF2B5EF4-FFF2-40B4-BE49-F238E27FC236}">
                <a16:creationId xmlns:a16="http://schemas.microsoft.com/office/drawing/2014/main" id="{712833A1-1182-B9B0-BAAA-C026920F52A2}"/>
              </a:ext>
            </a:extLst>
          </p:cNvPr>
          <p:cNvSpPr/>
          <p:nvPr/>
        </p:nvSpPr>
        <p:spPr>
          <a:xfrm>
            <a:off x="370207" y="2162681"/>
            <a:ext cx="11498705"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WebRequest </a:t>
            </a:r>
            <a:r>
              <a:rPr lang="ko-KR" altLang="en-US" sz="1200"/>
              <a:t>와 </a:t>
            </a:r>
            <a:r>
              <a:rPr lang="en-US" altLang="ko-KR" sz="1200"/>
              <a:t>NativeWebRequest </a:t>
            </a:r>
            <a:r>
              <a:rPr lang="ko-KR" altLang="en-US" sz="1200"/>
              <a:t>는 웹 요청에 대한 다양한 정보를 제공하는 객체로서</a:t>
            </a:r>
            <a:r>
              <a:rPr lang="en-US" altLang="ko-KR" sz="1200"/>
              <a:t> HttpServletRequest</a:t>
            </a:r>
            <a:r>
              <a:rPr lang="ko-KR" altLang="en-US" sz="1200"/>
              <a:t> 보다 더 많은 메서드와 웹 요청 전반에 쉽게 접근한다</a:t>
            </a:r>
            <a:endParaRPr lang="en-US" altLang="ko-KR" sz="1200">
              <a:latin typeface="+mn-ea"/>
            </a:endParaRPr>
          </a:p>
        </p:txBody>
      </p:sp>
      <p:sp>
        <p:nvSpPr>
          <p:cNvPr id="3" name="Rectangle 1">
            <a:extLst>
              <a:ext uri="{FF2B5EF4-FFF2-40B4-BE49-F238E27FC236}">
                <a16:creationId xmlns:a16="http://schemas.microsoft.com/office/drawing/2014/main" id="{A16FEFED-F839-D5E7-8984-07D5D777D29C}"/>
              </a:ext>
            </a:extLst>
          </p:cNvPr>
          <p:cNvSpPr>
            <a:spLocks noChangeArrowheads="1"/>
          </p:cNvSpPr>
          <p:nvPr/>
        </p:nvSpPr>
        <p:spPr bwMode="auto">
          <a:xfrm>
            <a:off x="666191" y="2532013"/>
            <a:ext cx="8801100" cy="386971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@GetMapping</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"/example"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56A8F5"/>
                </a:solidFill>
                <a:effectLst/>
                <a:latin typeface="Arial Unicode MS"/>
                <a:ea typeface="JetBrains Mono"/>
              </a:rPr>
              <a:t>handleWebRequest</a:t>
            </a:r>
            <a:r>
              <a:rPr kumimoji="0" lang="ko-KR" altLang="ko-KR" sz="1100" b="0" i="0" u="none" strike="noStrike" cap="none" normalizeH="0" baseline="0">
                <a:ln>
                  <a:noFill/>
                </a:ln>
                <a:solidFill>
                  <a:srgbClr val="BCBEC4"/>
                </a:solidFill>
                <a:effectLst/>
                <a:latin typeface="Arial Unicode MS"/>
                <a:ea typeface="JetBrains Mono"/>
              </a:rPr>
              <a:t>(WebRequest webRequest, NativeWebRequest nativeWebRequest) {</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String paramValue = webRequest.getParameter(</a:t>
            </a:r>
            <a:r>
              <a:rPr kumimoji="0" lang="ko-KR" altLang="ko-KR" sz="1100" b="0" i="0" u="none" strike="noStrike" cap="none" normalizeH="0" baseline="0">
                <a:ln>
                  <a:noFill/>
                </a:ln>
                <a:solidFill>
                  <a:srgbClr val="6AAB73"/>
                </a:solidFill>
                <a:effectLst/>
                <a:latin typeface="Arial Unicode MS"/>
                <a:ea typeface="JetBrains Mono"/>
              </a:rPr>
              <a:t>"name"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String headerValue = webRequest.getHeader(</a:t>
            </a:r>
            <a:r>
              <a:rPr kumimoji="0" lang="ko-KR" altLang="ko-KR" sz="1100" b="0" i="0" u="none" strike="noStrike" cap="none" normalizeH="0" baseline="0">
                <a:ln>
                  <a:noFill/>
                </a:ln>
                <a:solidFill>
                  <a:srgbClr val="6AAB73"/>
                </a:solidFill>
                <a:effectLst/>
                <a:latin typeface="Arial Unicode MS"/>
                <a:ea typeface="JetBrains Mono"/>
              </a:rPr>
              <a:t>"User-Agent"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long </a:t>
            </a:r>
            <a:r>
              <a:rPr kumimoji="0" lang="ko-KR" altLang="ko-KR" sz="1100" b="0" i="0" u="none" strike="noStrike" cap="none" normalizeH="0" baseline="0">
                <a:ln>
                  <a:noFill/>
                </a:ln>
                <a:solidFill>
                  <a:srgbClr val="BCBEC4"/>
                </a:solidFill>
                <a:effectLst/>
                <a:latin typeface="Arial Unicode MS"/>
                <a:ea typeface="JetBrains Mono"/>
              </a:rPr>
              <a:t>requestTime = webRequest.getTimestamp();</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HttpServletRequest request = nativeWebRequest.getNativeRequest(HttpServletRequest.</a:t>
            </a:r>
            <a:r>
              <a:rPr kumimoji="0" lang="ko-KR" altLang="ko-KR" sz="1100" b="0" i="0" u="none" strike="noStrike" cap="none" normalizeH="0" baseline="0">
                <a:ln>
                  <a:noFill/>
                </a:ln>
                <a:solidFill>
                  <a:srgbClr val="CF8E6D"/>
                </a:solidFill>
                <a:effectLst/>
                <a:latin typeface="Arial Unicode MS"/>
                <a:ea typeface="JetBrains Mono"/>
              </a:rPr>
              <a:t>class</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Cookie[] cookies = request.getCookies();</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if </a:t>
            </a:r>
            <a:r>
              <a:rPr kumimoji="0" lang="ko-KR" altLang="ko-KR" sz="1100" b="0" i="0" u="none" strike="noStrike" cap="none" normalizeH="0" baseline="0">
                <a:ln>
                  <a:noFill/>
                </a:ln>
                <a:solidFill>
                  <a:srgbClr val="BCBEC4"/>
                </a:solidFill>
                <a:effectLst/>
                <a:latin typeface="Arial Unicode MS"/>
                <a:ea typeface="JetBrains Mono"/>
              </a:rPr>
              <a:t>(cookies != </a:t>
            </a:r>
            <a:r>
              <a:rPr kumimoji="0" lang="ko-KR" altLang="ko-KR" sz="1100" b="0" i="0" u="none" strike="noStrike" cap="none" normalizeH="0" baseline="0">
                <a:ln>
                  <a:noFill/>
                </a:ln>
                <a:solidFill>
                  <a:srgbClr val="CF8E6D"/>
                </a:solidFill>
                <a:effectLst/>
                <a:latin typeface="Arial Unicode MS"/>
                <a:ea typeface="JetBrains Mono"/>
              </a:rPr>
              <a:t>null</a:t>
            </a: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Arrays.stream(cookies)</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.map(cookie -&gt; cookie.getName() + </a:t>
            </a:r>
            <a:r>
              <a:rPr kumimoji="0" lang="ko-KR" altLang="ko-KR" sz="1100" b="0" i="0" u="none" strike="noStrike" cap="none" normalizeH="0" baseline="0">
                <a:ln>
                  <a:noFill/>
                </a:ln>
                <a:solidFill>
                  <a:srgbClr val="6AAB73"/>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 cookie.getValue())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6AAB73"/>
                </a:solidFill>
                <a:effectLst/>
                <a:latin typeface="Arial Unicode MS"/>
                <a:ea typeface="JetBrains Mono"/>
              </a:rPr>
              <a:t>"Parameter value: " </a:t>
            </a:r>
            <a:r>
              <a:rPr kumimoji="0" lang="ko-KR" altLang="ko-KR" sz="1100" b="0" i="0" u="none" strike="noStrike" cap="none" normalizeH="0" baseline="0">
                <a:ln>
                  <a:noFill/>
                </a:ln>
                <a:solidFill>
                  <a:srgbClr val="BCBEC4"/>
                </a:solidFill>
                <a:effectLst/>
                <a:latin typeface="Arial Unicode MS"/>
                <a:ea typeface="JetBrains Mono"/>
              </a:rPr>
              <a:t>+ param;</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956793895"/>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293805EE-66F8-4699-774D-2A5B57FA4773}"/>
              </a:ext>
            </a:extLst>
          </p:cNvPr>
          <p:cNvSpPr/>
          <p:nvPr/>
        </p:nvSpPr>
        <p:spPr>
          <a:xfrm>
            <a:off x="143892" y="427043"/>
            <a:ext cx="1790875" cy="369332"/>
          </a:xfrm>
          <a:prstGeom prst="rect">
            <a:avLst/>
          </a:prstGeom>
        </p:spPr>
        <p:txBody>
          <a:bodyPr wrap="none">
            <a:spAutoFit/>
          </a:bodyPr>
          <a:lstStyle/>
          <a:p>
            <a:pPr marL="285750" indent="-285750">
              <a:buFont typeface="Wingdings" panose="05000000000000000000" pitchFamily="2" charset="2"/>
              <a:buChar char="ü"/>
            </a:pPr>
            <a:r>
              <a:rPr lang="en-US" altLang="ko-KR" sz="1800" b="1">
                <a:solidFill>
                  <a:schemeClr val="accent1">
                    <a:lumMod val="75000"/>
                  </a:schemeClr>
                </a:solidFill>
                <a:latin typeface="+mn-ea"/>
              </a:rPr>
              <a:t>HttpSession</a:t>
            </a:r>
            <a:endParaRPr lang="ko-KR" altLang="en-US" b="1">
              <a:solidFill>
                <a:schemeClr val="accent1">
                  <a:lumMod val="75000"/>
                </a:schemeClr>
              </a:solidFill>
              <a:latin typeface="+mn-ea"/>
            </a:endParaRPr>
          </a:p>
        </p:txBody>
      </p:sp>
      <p:sp>
        <p:nvSpPr>
          <p:cNvPr id="5" name="TextBox 4">
            <a:extLst>
              <a:ext uri="{FF2B5EF4-FFF2-40B4-BE49-F238E27FC236}">
                <a16:creationId xmlns:a16="http://schemas.microsoft.com/office/drawing/2014/main" id="{E40855FD-2AC6-E32D-8BA3-6941263B5CB5}"/>
              </a:ext>
            </a:extLst>
          </p:cNvPr>
          <p:cNvSpPr txBox="1"/>
          <p:nvPr/>
        </p:nvSpPr>
        <p:spPr>
          <a:xfrm>
            <a:off x="585679" y="1234070"/>
            <a:ext cx="8965692" cy="1454244"/>
          </a:xfrm>
          <a:prstGeom prst="rect">
            <a:avLst/>
          </a:prstGeom>
          <a:solidFill>
            <a:schemeClr val="tx1"/>
          </a:solidFill>
        </p:spPr>
        <p:txBody>
          <a:bodyPr wrap="square">
            <a:spAutoFit/>
          </a:bodyPr>
          <a:lstStyle/>
          <a:p>
            <a:pPr>
              <a:lnSpc>
                <a:spcPct val="150000"/>
              </a:lnSpc>
            </a:pPr>
            <a:r>
              <a:rPr lang="en-US" altLang="ko-KR" sz="1200">
                <a:solidFill>
                  <a:srgbClr val="B3AE60"/>
                </a:solidFill>
                <a:effectLst/>
                <a:highlight>
                  <a:srgbClr val="1E1F22"/>
                </a:highlight>
              </a:rPr>
              <a:t>@GetMapping</a:t>
            </a:r>
            <a:r>
              <a:rPr lang="en-US" altLang="ko-KR" sz="1200">
                <a:solidFill>
                  <a:srgbClr val="E8BA36"/>
                </a:solidFill>
                <a:effectLst/>
                <a:highlight>
                  <a:srgbClr val="1E1F22"/>
                </a:highlight>
              </a:rPr>
              <a:t>(</a:t>
            </a:r>
            <a:r>
              <a:rPr lang="en-US" altLang="ko-KR" sz="1200">
                <a:solidFill>
                  <a:srgbClr val="6AAB73"/>
                </a:solidFill>
                <a:effectLst/>
                <a:highlight>
                  <a:srgbClr val="1E1F22"/>
                </a:highlight>
              </a:rPr>
              <a:t>"/session"</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r>
              <a:rPr lang="en-US" altLang="ko-KR" sz="1200">
                <a:solidFill>
                  <a:srgbClr val="CF8E6D"/>
                </a:solidFill>
                <a:effectLst/>
                <a:highlight>
                  <a:srgbClr val="1E1F22"/>
                </a:highlight>
              </a:rPr>
              <a:t>public </a:t>
            </a:r>
            <a:r>
              <a:rPr lang="en-US" altLang="ko-KR" sz="1200">
                <a:solidFill>
                  <a:srgbClr val="BCBEC4"/>
                </a:solidFill>
                <a:effectLst/>
                <a:highlight>
                  <a:srgbClr val="1E1F22"/>
                </a:highlight>
              </a:rPr>
              <a:t>String </a:t>
            </a:r>
            <a:r>
              <a:rPr lang="en-US" altLang="ko-KR" sz="1200">
                <a:solidFill>
                  <a:srgbClr val="56A8F5"/>
                </a:solidFill>
                <a:effectLst/>
                <a:highlight>
                  <a:srgbClr val="1E1F22"/>
                </a:highlight>
              </a:rPr>
              <a:t>handleHttpSession</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HttpSession session</a:t>
            </a:r>
            <a:r>
              <a:rPr lang="en-US" altLang="ko-KR" sz="1200">
                <a:solidFill>
                  <a:srgbClr val="E8BA36"/>
                </a:solidFill>
                <a:effectLst/>
                <a:highlight>
                  <a:srgbClr val="1E1F22"/>
                </a:highlight>
              </a:rPr>
              <a:t>) {</a:t>
            </a:r>
            <a:br>
              <a:rPr lang="en-US" altLang="ko-KR" sz="1200">
                <a:solidFill>
                  <a:srgbClr val="E8BA36"/>
                </a:solidFill>
                <a:effectLst/>
                <a:highlight>
                  <a:srgbClr val="1E1F22"/>
                </a:highlight>
              </a:rPr>
            </a:br>
            <a:r>
              <a:rPr lang="en-US" altLang="ko-KR" sz="1200">
                <a:solidFill>
                  <a:srgbClr val="E8BA36"/>
                </a:solidFill>
                <a:effectLst/>
                <a:highlight>
                  <a:srgbClr val="1E1F22"/>
                </a:highlight>
              </a:rPr>
              <a:t>    </a:t>
            </a:r>
            <a:r>
              <a:rPr lang="en-US" altLang="ko-KR" sz="1200">
                <a:solidFill>
                  <a:srgbClr val="BCBEC4"/>
                </a:solidFill>
                <a:effectLst/>
                <a:highlight>
                  <a:srgbClr val="1E1F22"/>
                </a:highlight>
              </a:rPr>
              <a:t>session.setAttribute</a:t>
            </a:r>
            <a:r>
              <a:rPr lang="en-US" altLang="ko-KR" sz="1200">
                <a:solidFill>
                  <a:srgbClr val="E8BA36"/>
                </a:solidFill>
                <a:effectLst/>
                <a:highlight>
                  <a:srgbClr val="1E1F22"/>
                </a:highlight>
              </a:rPr>
              <a:t>(</a:t>
            </a:r>
            <a:r>
              <a:rPr lang="en-US" altLang="ko-KR" sz="1200">
                <a:solidFill>
                  <a:srgbClr val="6AAB73"/>
                </a:solidFill>
                <a:effectLst/>
                <a:highlight>
                  <a:srgbClr val="1E1F22"/>
                </a:highlight>
              </a:rPr>
              <a:t>"user"</a:t>
            </a:r>
            <a:r>
              <a:rPr lang="en-US" altLang="ko-KR" sz="1200">
                <a:solidFill>
                  <a:srgbClr val="BCBEC4"/>
                </a:solidFill>
                <a:effectLst/>
                <a:highlight>
                  <a:srgbClr val="1E1F22"/>
                </a:highlight>
              </a:rPr>
              <a:t>, </a:t>
            </a:r>
            <a:r>
              <a:rPr lang="en-US" altLang="ko-KR" sz="1200">
                <a:solidFill>
                  <a:srgbClr val="6AAB73"/>
                </a:solidFill>
                <a:effectLst/>
                <a:highlight>
                  <a:srgbClr val="1E1F22"/>
                </a:highlight>
              </a:rPr>
              <a:t>"leaven "</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    </a:t>
            </a:r>
            <a:r>
              <a:rPr lang="en-US" altLang="ko-KR" sz="1200">
                <a:solidFill>
                  <a:srgbClr val="CF8E6D"/>
                </a:solidFill>
                <a:effectLst/>
                <a:highlight>
                  <a:srgbClr val="1E1F22"/>
                </a:highlight>
              </a:rPr>
              <a:t>return </a:t>
            </a:r>
            <a:r>
              <a:rPr lang="en-US" altLang="ko-KR" sz="1200">
                <a:solidFill>
                  <a:srgbClr val="6AAB73"/>
                </a:solidFill>
                <a:effectLst/>
                <a:highlight>
                  <a:srgbClr val="1E1F22"/>
                </a:highlight>
              </a:rPr>
              <a:t>"Session set with user: leaven "</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r>
              <a:rPr lang="en-US" altLang="ko-KR" sz="1200">
                <a:solidFill>
                  <a:srgbClr val="E8BA36"/>
                </a:solidFill>
                <a:effectLst/>
                <a:highlight>
                  <a:srgbClr val="1E1F22"/>
                </a:highlight>
              </a:rPr>
              <a:t>}</a:t>
            </a:r>
            <a:endParaRPr lang="en-US" altLang="ko-KR" sz="1200">
              <a:solidFill>
                <a:srgbClr val="BCBEC4"/>
              </a:solidFill>
              <a:effectLst/>
              <a:highlight>
                <a:srgbClr val="1E1F22"/>
              </a:highlight>
            </a:endParaRPr>
          </a:p>
        </p:txBody>
      </p:sp>
      <p:sp>
        <p:nvSpPr>
          <p:cNvPr id="6" name="직사각형 5">
            <a:extLst>
              <a:ext uri="{FF2B5EF4-FFF2-40B4-BE49-F238E27FC236}">
                <a16:creationId xmlns:a16="http://schemas.microsoft.com/office/drawing/2014/main" id="{712833A1-1182-B9B0-BAAA-C026920F52A2}"/>
              </a:ext>
            </a:extLst>
          </p:cNvPr>
          <p:cNvSpPr/>
          <p:nvPr/>
        </p:nvSpPr>
        <p:spPr>
          <a:xfrm>
            <a:off x="315343" y="796375"/>
            <a:ext cx="8727717" cy="346249"/>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HttpSession</a:t>
            </a:r>
            <a:r>
              <a:rPr lang="ko-KR" altLang="en-US" sz="1200"/>
              <a:t>은 서버에 저장된 세션 데이터를 다룰 수 있게 해주는 객체로서 사용자의 세션 정보를 읽거나 설정할 수 있다</a:t>
            </a:r>
            <a:endParaRPr lang="en-US" altLang="ko-KR" sz="1200">
              <a:latin typeface="+mn-ea"/>
            </a:endParaRPr>
          </a:p>
        </p:txBody>
      </p:sp>
      <p:sp>
        <p:nvSpPr>
          <p:cNvPr id="8" name="직사각형 7">
            <a:extLst>
              <a:ext uri="{FF2B5EF4-FFF2-40B4-BE49-F238E27FC236}">
                <a16:creationId xmlns:a16="http://schemas.microsoft.com/office/drawing/2014/main" id="{0D48CBCE-271C-B636-4E82-090320252BAD}"/>
              </a:ext>
            </a:extLst>
          </p:cNvPr>
          <p:cNvSpPr/>
          <p:nvPr/>
        </p:nvSpPr>
        <p:spPr>
          <a:xfrm>
            <a:off x="143892" y="4042374"/>
            <a:ext cx="1420261"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rPr>
              <a:t>Principal</a:t>
            </a:r>
            <a:endParaRPr lang="ko-KR" altLang="en-US" b="1">
              <a:solidFill>
                <a:schemeClr val="accent1">
                  <a:lumMod val="75000"/>
                </a:schemeClr>
              </a:solidFill>
              <a:latin typeface="+mn-ea"/>
            </a:endParaRPr>
          </a:p>
        </p:txBody>
      </p:sp>
      <p:sp>
        <p:nvSpPr>
          <p:cNvPr id="9" name="TextBox 8">
            <a:extLst>
              <a:ext uri="{FF2B5EF4-FFF2-40B4-BE49-F238E27FC236}">
                <a16:creationId xmlns:a16="http://schemas.microsoft.com/office/drawing/2014/main" id="{D874BAC5-0BB9-5C99-6550-8CB1A6A5C1AF}"/>
              </a:ext>
            </a:extLst>
          </p:cNvPr>
          <p:cNvSpPr txBox="1"/>
          <p:nvPr/>
        </p:nvSpPr>
        <p:spPr>
          <a:xfrm>
            <a:off x="487066" y="5110043"/>
            <a:ext cx="8965692" cy="1177245"/>
          </a:xfrm>
          <a:prstGeom prst="rect">
            <a:avLst/>
          </a:prstGeom>
          <a:solidFill>
            <a:schemeClr val="tx1"/>
          </a:solidFill>
        </p:spPr>
        <p:txBody>
          <a:bodyPr wrap="square">
            <a:spAutoFit/>
          </a:bodyPr>
          <a:lstStyle/>
          <a:p>
            <a:pPr>
              <a:lnSpc>
                <a:spcPct val="150000"/>
              </a:lnSpc>
            </a:pPr>
            <a:r>
              <a:rPr lang="en-US" altLang="ko-KR" sz="1200">
                <a:solidFill>
                  <a:srgbClr val="B3AE60"/>
                </a:solidFill>
                <a:effectLst/>
                <a:highlight>
                  <a:srgbClr val="1E1F22"/>
                </a:highlight>
              </a:rPr>
              <a:t>@GetMapping</a:t>
            </a:r>
            <a:r>
              <a:rPr lang="en-US" altLang="ko-KR" sz="1200">
                <a:solidFill>
                  <a:srgbClr val="E8BA36"/>
                </a:solidFill>
                <a:effectLst/>
                <a:highlight>
                  <a:srgbClr val="1E1F22"/>
                </a:highlight>
              </a:rPr>
              <a:t>(</a:t>
            </a:r>
            <a:r>
              <a:rPr lang="en-US" altLang="ko-KR" sz="1200">
                <a:solidFill>
                  <a:srgbClr val="6AAB73"/>
                </a:solidFill>
                <a:effectLst/>
                <a:highlight>
                  <a:srgbClr val="1E1F22"/>
                </a:highlight>
              </a:rPr>
              <a:t>"/user"</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r>
              <a:rPr lang="en-US" altLang="ko-KR" sz="1200">
                <a:solidFill>
                  <a:srgbClr val="CF8E6D"/>
                </a:solidFill>
                <a:effectLst/>
                <a:highlight>
                  <a:srgbClr val="1E1F22"/>
                </a:highlight>
              </a:rPr>
              <a:t>public </a:t>
            </a:r>
            <a:r>
              <a:rPr lang="en-US" altLang="ko-KR" sz="1200">
                <a:solidFill>
                  <a:srgbClr val="BCBEC4"/>
                </a:solidFill>
                <a:effectLst/>
                <a:highlight>
                  <a:srgbClr val="1E1F22"/>
                </a:highlight>
              </a:rPr>
              <a:t>String </a:t>
            </a:r>
            <a:r>
              <a:rPr lang="en-US" altLang="ko-KR" sz="1200">
                <a:solidFill>
                  <a:srgbClr val="56A8F5"/>
                </a:solidFill>
                <a:effectLst/>
                <a:highlight>
                  <a:srgbClr val="1E1F22"/>
                </a:highlight>
              </a:rPr>
              <a:t>handlePrincipal</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Principal principal</a:t>
            </a:r>
            <a:r>
              <a:rPr lang="en-US" altLang="ko-KR" sz="1200">
                <a:solidFill>
                  <a:srgbClr val="E8BA36"/>
                </a:solidFill>
                <a:effectLst/>
                <a:highlight>
                  <a:srgbClr val="1E1F22"/>
                </a:highlight>
              </a:rPr>
              <a:t>) {</a:t>
            </a:r>
            <a:br>
              <a:rPr lang="en-US" altLang="ko-KR" sz="1200">
                <a:solidFill>
                  <a:srgbClr val="E8BA36"/>
                </a:solidFill>
                <a:effectLst/>
                <a:highlight>
                  <a:srgbClr val="1E1F22"/>
                </a:highlight>
              </a:rPr>
            </a:br>
            <a:r>
              <a:rPr lang="en-US" altLang="ko-KR" sz="1200">
                <a:solidFill>
                  <a:srgbClr val="E8BA36"/>
                </a:solidFill>
                <a:effectLst/>
                <a:highlight>
                  <a:srgbClr val="1E1F22"/>
                </a:highlight>
              </a:rPr>
              <a:t>    </a:t>
            </a:r>
            <a:r>
              <a:rPr lang="en-US" altLang="ko-KR" sz="1200">
                <a:solidFill>
                  <a:srgbClr val="CF8E6D"/>
                </a:solidFill>
                <a:effectLst/>
                <a:highlight>
                  <a:srgbClr val="1E1F22"/>
                </a:highlight>
              </a:rPr>
              <a:t>return </a:t>
            </a:r>
            <a:r>
              <a:rPr lang="en-US" altLang="ko-KR" sz="1200">
                <a:solidFill>
                  <a:srgbClr val="6AAB73"/>
                </a:solidFill>
                <a:effectLst/>
                <a:highlight>
                  <a:srgbClr val="1E1F22"/>
                </a:highlight>
              </a:rPr>
              <a:t>"Logged in user: " </a:t>
            </a:r>
            <a:r>
              <a:rPr lang="en-US" altLang="ko-KR" sz="1200">
                <a:solidFill>
                  <a:srgbClr val="BCBEC4"/>
                </a:solidFill>
                <a:effectLst/>
                <a:highlight>
                  <a:srgbClr val="1E1F22"/>
                </a:highlight>
              </a:rPr>
              <a:t>+ principal.getName</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r>
              <a:rPr lang="en-US" altLang="ko-KR" sz="1200">
                <a:solidFill>
                  <a:srgbClr val="E8BA36"/>
                </a:solidFill>
                <a:effectLst/>
                <a:highlight>
                  <a:srgbClr val="1E1F22"/>
                </a:highlight>
              </a:rPr>
              <a:t>}</a:t>
            </a:r>
            <a:endParaRPr lang="en-US" altLang="ko-KR" sz="1200">
              <a:solidFill>
                <a:srgbClr val="BCBEC4"/>
              </a:solidFill>
              <a:effectLst/>
              <a:highlight>
                <a:srgbClr val="1E1F22"/>
              </a:highlight>
            </a:endParaRPr>
          </a:p>
        </p:txBody>
      </p:sp>
      <p:sp>
        <p:nvSpPr>
          <p:cNvPr id="10" name="직사각형 9">
            <a:extLst>
              <a:ext uri="{FF2B5EF4-FFF2-40B4-BE49-F238E27FC236}">
                <a16:creationId xmlns:a16="http://schemas.microsoft.com/office/drawing/2014/main" id="{1D057AA5-1C06-6BC8-452B-9F1B0BA97FB2}"/>
              </a:ext>
            </a:extLst>
          </p:cNvPr>
          <p:cNvSpPr/>
          <p:nvPr/>
        </p:nvSpPr>
        <p:spPr>
          <a:xfrm>
            <a:off x="315343" y="4411706"/>
            <a:ext cx="9137415"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Principal</a:t>
            </a:r>
            <a:r>
              <a:rPr lang="ko-KR" altLang="en-US" sz="1200"/>
              <a:t>은 현재 인증된 사용자의 정보를 나타내는 객체로서 사용자 이름이나 인증된 사용자와 관련된 데이터를 제공해 준다</a:t>
            </a:r>
            <a:endParaRPr lang="en-US" altLang="ko-KR" sz="1200"/>
          </a:p>
          <a:p>
            <a:pPr marL="171450" indent="-171450">
              <a:lnSpc>
                <a:spcPct val="150000"/>
              </a:lnSpc>
              <a:buFont typeface="Arial" panose="020B0604020202020204" pitchFamily="34" charset="0"/>
              <a:buChar char="•"/>
            </a:pPr>
            <a:r>
              <a:rPr lang="ko-KR" altLang="en-US" sz="1200">
                <a:latin typeface="+mn-ea"/>
              </a:rPr>
              <a:t>스프링 시큐리티와 통합되어 제공하는 기능이다</a:t>
            </a:r>
            <a:endParaRPr lang="en-US" altLang="ko-KR" sz="1200">
              <a:latin typeface="+mn-ea"/>
            </a:endParaRPr>
          </a:p>
        </p:txBody>
      </p:sp>
      <p:pic>
        <p:nvPicPr>
          <p:cNvPr id="4" name="그림 3">
            <a:extLst>
              <a:ext uri="{FF2B5EF4-FFF2-40B4-BE49-F238E27FC236}">
                <a16:creationId xmlns:a16="http://schemas.microsoft.com/office/drawing/2014/main" id="{7E51AF73-2AEC-1782-E9E7-C72B28D31B59}"/>
              </a:ext>
            </a:extLst>
          </p:cNvPr>
          <p:cNvPicPr>
            <a:picLocks noChangeAspect="1"/>
          </p:cNvPicPr>
          <p:nvPr/>
        </p:nvPicPr>
        <p:blipFill>
          <a:blip r:embed="rId3"/>
          <a:stretch>
            <a:fillRect/>
          </a:stretch>
        </p:blipFill>
        <p:spPr>
          <a:xfrm>
            <a:off x="7125378" y="1240831"/>
            <a:ext cx="2425993" cy="2601417"/>
          </a:xfrm>
          <a:prstGeom prst="rect">
            <a:avLst/>
          </a:prstGeom>
        </p:spPr>
      </p:pic>
    </p:spTree>
    <p:extLst>
      <p:ext uri="{BB962C8B-B14F-4D97-AF65-F5344CB8AC3E}">
        <p14:creationId xmlns:p14="http://schemas.microsoft.com/office/powerpoint/2010/main" val="3703967232"/>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293805EE-66F8-4699-774D-2A5B57FA4773}"/>
              </a:ext>
            </a:extLst>
          </p:cNvPr>
          <p:cNvSpPr/>
          <p:nvPr/>
        </p:nvSpPr>
        <p:spPr>
          <a:xfrm>
            <a:off x="143892" y="427043"/>
            <a:ext cx="1835759"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rPr>
              <a:t>HttpMethod</a:t>
            </a:r>
            <a:endParaRPr lang="ko-KR" altLang="en-US" b="1">
              <a:solidFill>
                <a:schemeClr val="accent1">
                  <a:lumMod val="75000"/>
                </a:schemeClr>
              </a:solidFill>
              <a:latin typeface="+mn-ea"/>
            </a:endParaRPr>
          </a:p>
        </p:txBody>
      </p:sp>
      <p:sp>
        <p:nvSpPr>
          <p:cNvPr id="5" name="TextBox 4">
            <a:extLst>
              <a:ext uri="{FF2B5EF4-FFF2-40B4-BE49-F238E27FC236}">
                <a16:creationId xmlns:a16="http://schemas.microsoft.com/office/drawing/2014/main" id="{E40855FD-2AC6-E32D-8BA3-6941263B5CB5}"/>
              </a:ext>
            </a:extLst>
          </p:cNvPr>
          <p:cNvSpPr txBox="1"/>
          <p:nvPr/>
        </p:nvSpPr>
        <p:spPr>
          <a:xfrm>
            <a:off x="585679" y="1234070"/>
            <a:ext cx="8965692" cy="2008242"/>
          </a:xfrm>
          <a:prstGeom prst="rect">
            <a:avLst/>
          </a:prstGeom>
          <a:solidFill>
            <a:schemeClr val="tx1"/>
          </a:solidFill>
        </p:spPr>
        <p:txBody>
          <a:bodyPr wrap="square">
            <a:spAutoFit/>
          </a:bodyPr>
          <a:lstStyle/>
          <a:p>
            <a:pPr>
              <a:lnSpc>
                <a:spcPct val="150000"/>
              </a:lnSpc>
            </a:pPr>
            <a:r>
              <a:rPr lang="en-US" altLang="ko-KR" sz="1200">
                <a:solidFill>
                  <a:srgbClr val="B3AE60"/>
                </a:solidFill>
                <a:effectLst/>
                <a:highlight>
                  <a:srgbClr val="1E1F22"/>
                </a:highlight>
              </a:rPr>
              <a:t>@PostMapping</a:t>
            </a:r>
            <a:r>
              <a:rPr lang="en-US" altLang="ko-KR" sz="1200">
                <a:solidFill>
                  <a:srgbClr val="E8BA36"/>
                </a:solidFill>
                <a:effectLst/>
                <a:highlight>
                  <a:srgbClr val="1E1F22"/>
                </a:highlight>
              </a:rPr>
              <a:t>(</a:t>
            </a:r>
            <a:r>
              <a:rPr lang="en-US" altLang="ko-KR" sz="1200">
                <a:solidFill>
                  <a:srgbClr val="6AAB73"/>
                </a:solidFill>
                <a:effectLst/>
                <a:highlight>
                  <a:srgbClr val="1E1F22"/>
                </a:highlight>
              </a:rPr>
              <a:t>"/checkMethod"</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r>
              <a:rPr lang="en-US" altLang="ko-KR" sz="1200">
                <a:solidFill>
                  <a:srgbClr val="CF8E6D"/>
                </a:solidFill>
                <a:effectLst/>
                <a:highlight>
                  <a:srgbClr val="1E1F22"/>
                </a:highlight>
              </a:rPr>
              <a:t>public </a:t>
            </a:r>
            <a:r>
              <a:rPr lang="en-US" altLang="ko-KR" sz="1200">
                <a:solidFill>
                  <a:srgbClr val="BCBEC4"/>
                </a:solidFill>
                <a:effectLst/>
                <a:highlight>
                  <a:srgbClr val="1E1F22"/>
                </a:highlight>
              </a:rPr>
              <a:t>String </a:t>
            </a:r>
            <a:r>
              <a:rPr lang="en-US" altLang="ko-KR" sz="1200">
                <a:solidFill>
                  <a:srgbClr val="56A8F5"/>
                </a:solidFill>
                <a:effectLst/>
                <a:highlight>
                  <a:srgbClr val="1E1F22"/>
                </a:highlight>
              </a:rPr>
              <a:t>handleHttpMethod</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HttpMethod method</a:t>
            </a:r>
            <a:r>
              <a:rPr lang="en-US" altLang="ko-KR" sz="1200">
                <a:solidFill>
                  <a:srgbClr val="E8BA36"/>
                </a:solidFill>
                <a:effectLst/>
                <a:highlight>
                  <a:srgbClr val="1E1F22"/>
                </a:highlight>
              </a:rPr>
              <a:t>) {</a:t>
            </a:r>
            <a:br>
              <a:rPr lang="en-US" altLang="ko-KR" sz="1200">
                <a:solidFill>
                  <a:srgbClr val="E8BA36"/>
                </a:solidFill>
                <a:effectLst/>
                <a:highlight>
                  <a:srgbClr val="1E1F22"/>
                </a:highlight>
              </a:rPr>
            </a:br>
            <a:r>
              <a:rPr lang="en-US" altLang="ko-KR" sz="1200">
                <a:solidFill>
                  <a:srgbClr val="E8BA36"/>
                </a:solidFill>
                <a:effectLst/>
                <a:highlight>
                  <a:srgbClr val="1E1F22"/>
                </a:highlight>
              </a:rPr>
              <a:t>    </a:t>
            </a:r>
            <a:r>
              <a:rPr lang="en-US" altLang="ko-KR" sz="1200">
                <a:solidFill>
                  <a:srgbClr val="CF8E6D"/>
                </a:solidFill>
                <a:effectLst/>
                <a:highlight>
                  <a:srgbClr val="1E1F22"/>
                </a:highlight>
              </a:rPr>
              <a:t>if </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method == HttpMethod.POST</a:t>
            </a:r>
            <a:r>
              <a:rPr lang="en-US" altLang="ko-KR" sz="1200">
                <a:solidFill>
                  <a:srgbClr val="E8BA36"/>
                </a:solidFill>
                <a:effectLst/>
                <a:highlight>
                  <a:srgbClr val="1E1F22"/>
                </a:highlight>
              </a:rPr>
              <a:t>)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r>
              <a:rPr lang="en-US" altLang="ko-KR" sz="1200">
                <a:solidFill>
                  <a:srgbClr val="54A857"/>
                </a:solidFill>
                <a:effectLst/>
                <a:highlight>
                  <a:srgbClr val="1E1F22"/>
                </a:highlight>
              </a:rPr>
              <a:t>        </a:t>
            </a:r>
            <a:r>
              <a:rPr lang="en-US" altLang="ko-KR" sz="1200">
                <a:solidFill>
                  <a:srgbClr val="CF8E6D"/>
                </a:solidFill>
                <a:effectLst/>
                <a:highlight>
                  <a:srgbClr val="1E1F22"/>
                </a:highlight>
              </a:rPr>
              <a:t>return </a:t>
            </a:r>
            <a:r>
              <a:rPr lang="en-US" altLang="ko-KR" sz="1200">
                <a:solidFill>
                  <a:srgbClr val="6AAB73"/>
                </a:solidFill>
                <a:effectLst/>
                <a:highlight>
                  <a:srgbClr val="1E1F22"/>
                </a:highlight>
              </a:rPr>
              <a:t>"This is a POST request"</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r>
              <a:rPr lang="en-US" altLang="ko-KR" sz="1200">
                <a:solidFill>
                  <a:srgbClr val="54A857"/>
                </a:solidFill>
                <a:effectLst/>
                <a:highlight>
                  <a:srgbClr val="1E1F22"/>
                </a:highlight>
              </a:rPr>
              <a:t>    </a:t>
            </a:r>
            <a:r>
              <a:rPr lang="en-US" altLang="ko-KR" sz="1200">
                <a:solidFill>
                  <a:srgbClr val="CF8E6D"/>
                </a:solidFill>
                <a:effectLst/>
                <a:highlight>
                  <a:srgbClr val="1E1F22"/>
                </a:highlight>
              </a:rPr>
              <a:t>return </a:t>
            </a:r>
            <a:r>
              <a:rPr lang="en-US" altLang="ko-KR" sz="1200">
                <a:solidFill>
                  <a:srgbClr val="6AAB73"/>
                </a:solidFill>
                <a:effectLst/>
                <a:highlight>
                  <a:srgbClr val="1E1F22"/>
                </a:highlight>
              </a:rPr>
              <a:t>"This is not a POST request"</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r>
              <a:rPr lang="en-US" altLang="ko-KR" sz="1200">
                <a:solidFill>
                  <a:srgbClr val="E8BA36"/>
                </a:solidFill>
                <a:effectLst/>
                <a:highlight>
                  <a:srgbClr val="1E1F22"/>
                </a:highlight>
              </a:rPr>
              <a:t>}</a:t>
            </a:r>
            <a:endParaRPr lang="en-US" altLang="ko-KR" sz="1200">
              <a:solidFill>
                <a:srgbClr val="BCBEC4"/>
              </a:solidFill>
              <a:effectLst/>
              <a:highlight>
                <a:srgbClr val="1E1F22"/>
              </a:highlight>
            </a:endParaRPr>
          </a:p>
        </p:txBody>
      </p:sp>
      <p:sp>
        <p:nvSpPr>
          <p:cNvPr id="6" name="직사각형 5">
            <a:extLst>
              <a:ext uri="{FF2B5EF4-FFF2-40B4-BE49-F238E27FC236}">
                <a16:creationId xmlns:a16="http://schemas.microsoft.com/office/drawing/2014/main" id="{712833A1-1182-B9B0-BAAA-C026920F52A2}"/>
              </a:ext>
            </a:extLst>
          </p:cNvPr>
          <p:cNvSpPr/>
          <p:nvPr/>
        </p:nvSpPr>
        <p:spPr>
          <a:xfrm>
            <a:off x="315343" y="796375"/>
            <a:ext cx="7841105" cy="346249"/>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HttpMethod</a:t>
            </a:r>
            <a:r>
              <a:rPr lang="ko-KR" altLang="en-US" sz="1200"/>
              <a:t> 는 요청 메서드</a:t>
            </a:r>
            <a:r>
              <a:rPr lang="en-US" altLang="ko-KR" sz="1200"/>
              <a:t>(GET, POST </a:t>
            </a:r>
            <a:r>
              <a:rPr lang="ko-KR" altLang="en-US" sz="1200"/>
              <a:t>등</a:t>
            </a:r>
            <a:r>
              <a:rPr lang="en-US" altLang="ko-KR" sz="1200"/>
              <a:t>)</a:t>
            </a:r>
            <a:r>
              <a:rPr lang="ko-KR" altLang="en-US" sz="1200"/>
              <a:t>를 나타내며 현재 요청이 어떤 </a:t>
            </a:r>
            <a:r>
              <a:rPr lang="en-US" altLang="ko-KR" sz="1200"/>
              <a:t>HTTP </a:t>
            </a:r>
            <a:r>
              <a:rPr lang="ko-KR" altLang="en-US" sz="1200"/>
              <a:t>메서드인지 확인할 수 있다</a:t>
            </a:r>
            <a:endParaRPr lang="en-US" altLang="ko-KR" sz="1200">
              <a:latin typeface="+mn-ea"/>
            </a:endParaRPr>
          </a:p>
        </p:txBody>
      </p:sp>
      <p:sp>
        <p:nvSpPr>
          <p:cNvPr id="8" name="직사각형 7">
            <a:extLst>
              <a:ext uri="{FF2B5EF4-FFF2-40B4-BE49-F238E27FC236}">
                <a16:creationId xmlns:a16="http://schemas.microsoft.com/office/drawing/2014/main" id="{0D48CBCE-271C-B636-4E82-090320252BAD}"/>
              </a:ext>
            </a:extLst>
          </p:cNvPr>
          <p:cNvSpPr/>
          <p:nvPr/>
        </p:nvSpPr>
        <p:spPr>
          <a:xfrm>
            <a:off x="143892" y="3880427"/>
            <a:ext cx="2189895"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rPr>
              <a:t>Reader</a:t>
            </a:r>
            <a:r>
              <a:rPr lang="ko-KR" altLang="en-US" b="1">
                <a:solidFill>
                  <a:schemeClr val="accent1">
                    <a:lumMod val="75000"/>
                  </a:schemeClr>
                </a:solidFill>
              </a:rPr>
              <a:t> </a:t>
            </a:r>
            <a:r>
              <a:rPr lang="en-US" altLang="ko-KR" b="1">
                <a:solidFill>
                  <a:schemeClr val="accent1">
                    <a:lumMod val="75000"/>
                  </a:schemeClr>
                </a:solidFill>
              </a:rPr>
              <a:t>/</a:t>
            </a:r>
            <a:r>
              <a:rPr lang="ko-KR" altLang="en-US" b="1">
                <a:solidFill>
                  <a:schemeClr val="accent1">
                    <a:lumMod val="75000"/>
                  </a:schemeClr>
                </a:solidFill>
              </a:rPr>
              <a:t> </a:t>
            </a:r>
            <a:r>
              <a:rPr lang="en-US" altLang="ko-KR" b="1">
                <a:solidFill>
                  <a:schemeClr val="accent1">
                    <a:lumMod val="75000"/>
                  </a:schemeClr>
                </a:solidFill>
              </a:rPr>
              <a:t>Writer</a:t>
            </a:r>
            <a:endParaRPr lang="ko-KR" altLang="en-US" b="1">
              <a:solidFill>
                <a:schemeClr val="accent1">
                  <a:lumMod val="75000"/>
                </a:schemeClr>
              </a:solidFill>
              <a:latin typeface="+mn-ea"/>
            </a:endParaRPr>
          </a:p>
        </p:txBody>
      </p:sp>
      <p:sp>
        <p:nvSpPr>
          <p:cNvPr id="9" name="TextBox 8">
            <a:extLst>
              <a:ext uri="{FF2B5EF4-FFF2-40B4-BE49-F238E27FC236}">
                <a16:creationId xmlns:a16="http://schemas.microsoft.com/office/drawing/2014/main" id="{D874BAC5-0BB9-5C99-6550-8CB1A6A5C1AF}"/>
              </a:ext>
            </a:extLst>
          </p:cNvPr>
          <p:cNvSpPr txBox="1"/>
          <p:nvPr/>
        </p:nvSpPr>
        <p:spPr>
          <a:xfrm>
            <a:off x="585679" y="4687454"/>
            <a:ext cx="8965692" cy="2008242"/>
          </a:xfrm>
          <a:prstGeom prst="rect">
            <a:avLst/>
          </a:prstGeom>
          <a:solidFill>
            <a:schemeClr val="tx1"/>
          </a:solidFill>
        </p:spPr>
        <p:txBody>
          <a:bodyPr wrap="square">
            <a:spAutoFit/>
          </a:bodyPr>
          <a:lstStyle/>
          <a:p>
            <a:pPr>
              <a:lnSpc>
                <a:spcPct val="150000"/>
              </a:lnSpc>
            </a:pPr>
            <a:r>
              <a:rPr lang="en-US" altLang="ko-KR" sz="1200">
                <a:solidFill>
                  <a:srgbClr val="B3AE60"/>
                </a:solidFill>
                <a:effectLst/>
                <a:highlight>
                  <a:srgbClr val="1E1F22"/>
                </a:highlight>
              </a:rPr>
              <a:t>@PostMapping</a:t>
            </a:r>
            <a:r>
              <a:rPr lang="en-US" altLang="ko-KR" sz="1200">
                <a:solidFill>
                  <a:srgbClr val="E8BA36"/>
                </a:solidFill>
                <a:effectLst/>
                <a:highlight>
                  <a:srgbClr val="1E1F22"/>
                </a:highlight>
              </a:rPr>
              <a:t>(</a:t>
            </a:r>
            <a:r>
              <a:rPr lang="en-US" altLang="ko-KR" sz="1200">
                <a:solidFill>
                  <a:srgbClr val="6AAB73"/>
                </a:solidFill>
                <a:effectLst/>
                <a:highlight>
                  <a:srgbClr val="1E1F22"/>
                </a:highlight>
              </a:rPr>
              <a:t>"/readwrite"</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r>
              <a:rPr lang="en-US" altLang="ko-KR" sz="1200">
                <a:solidFill>
                  <a:srgbClr val="CF8E6D"/>
                </a:solidFill>
                <a:effectLst/>
                <a:highlight>
                  <a:srgbClr val="1E1F22"/>
                </a:highlight>
              </a:rPr>
              <a:t>public </a:t>
            </a:r>
            <a:r>
              <a:rPr lang="en-US" altLang="ko-KR" sz="1200">
                <a:solidFill>
                  <a:srgbClr val="BCBEC4"/>
                </a:solidFill>
                <a:effectLst/>
                <a:highlight>
                  <a:srgbClr val="1E1F22"/>
                </a:highlight>
              </a:rPr>
              <a:t>String </a:t>
            </a:r>
            <a:r>
              <a:rPr lang="en-US" altLang="ko-KR" sz="1200">
                <a:solidFill>
                  <a:srgbClr val="56A8F5"/>
                </a:solidFill>
                <a:effectLst/>
                <a:highlight>
                  <a:srgbClr val="1E1F22"/>
                </a:highlight>
              </a:rPr>
              <a:t>handleReader</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Reader reader, Writer writer</a:t>
            </a:r>
            <a:r>
              <a:rPr lang="en-US" altLang="ko-KR" sz="1200">
                <a:solidFill>
                  <a:srgbClr val="E8BA36"/>
                </a:solidFill>
                <a:effectLst/>
                <a:highlight>
                  <a:srgbClr val="1E1F22"/>
                </a:highlight>
              </a:rPr>
              <a:t>) </a:t>
            </a:r>
            <a:r>
              <a:rPr lang="en-US" altLang="ko-KR" sz="1200">
                <a:solidFill>
                  <a:srgbClr val="CF8E6D"/>
                </a:solidFill>
                <a:effectLst/>
                <a:highlight>
                  <a:srgbClr val="1E1F22"/>
                </a:highlight>
              </a:rPr>
              <a:t>throws </a:t>
            </a:r>
            <a:r>
              <a:rPr lang="en-US" altLang="ko-KR" sz="1200">
                <a:solidFill>
                  <a:srgbClr val="BCBEC4"/>
                </a:solidFill>
                <a:effectLst/>
                <a:highlight>
                  <a:srgbClr val="1E1F22"/>
                </a:highlight>
              </a:rPr>
              <a:t>IOException </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r>
              <a:rPr lang="en-US" altLang="ko-KR" sz="1200">
                <a:solidFill>
                  <a:srgbClr val="E8BA36"/>
                </a:solidFill>
                <a:effectLst/>
                <a:highlight>
                  <a:srgbClr val="1E1F22"/>
                </a:highlight>
              </a:rPr>
              <a:t>    </a:t>
            </a:r>
            <a:r>
              <a:rPr lang="en-US" altLang="ko-KR" sz="1200">
                <a:solidFill>
                  <a:srgbClr val="CF8E6D"/>
                </a:solidFill>
                <a:effectLst/>
                <a:highlight>
                  <a:srgbClr val="1E1F22"/>
                </a:highlight>
              </a:rPr>
              <a:t>char</a:t>
            </a:r>
            <a:r>
              <a:rPr lang="en-US" altLang="ko-KR" sz="1200">
                <a:solidFill>
                  <a:srgbClr val="E8BA36"/>
                </a:solidFill>
                <a:effectLst/>
                <a:highlight>
                  <a:srgbClr val="1E1F22"/>
                </a:highlight>
              </a:rPr>
              <a:t>[] </a:t>
            </a:r>
            <a:r>
              <a:rPr lang="en-US" altLang="ko-KR" sz="1200">
                <a:solidFill>
                  <a:srgbClr val="BCBEC4"/>
                </a:solidFill>
                <a:effectLst/>
                <a:highlight>
                  <a:srgbClr val="1E1F22"/>
                </a:highlight>
              </a:rPr>
              <a:t>buffer = </a:t>
            </a:r>
            <a:r>
              <a:rPr lang="en-US" altLang="ko-KR" sz="1200">
                <a:solidFill>
                  <a:srgbClr val="CF8E6D"/>
                </a:solidFill>
                <a:effectLst/>
                <a:highlight>
                  <a:srgbClr val="1E1F22"/>
                </a:highlight>
              </a:rPr>
              <a:t>new char</a:t>
            </a:r>
            <a:r>
              <a:rPr lang="en-US" altLang="ko-KR" sz="1200">
                <a:solidFill>
                  <a:srgbClr val="E8BA36"/>
                </a:solidFill>
                <a:effectLst/>
                <a:highlight>
                  <a:srgbClr val="1E1F22"/>
                </a:highlight>
              </a:rPr>
              <a:t>[</a:t>
            </a:r>
            <a:r>
              <a:rPr lang="en-US" altLang="ko-KR" sz="1200">
                <a:solidFill>
                  <a:srgbClr val="2AACB8"/>
                </a:solidFill>
                <a:effectLst/>
                <a:highlight>
                  <a:srgbClr val="1E1F22"/>
                </a:highlight>
              </a:rPr>
              <a:t>1024</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    </a:t>
            </a:r>
            <a:r>
              <a:rPr lang="en-US" altLang="ko-KR" sz="1200">
                <a:solidFill>
                  <a:srgbClr val="CF8E6D"/>
                </a:solidFill>
                <a:effectLst/>
                <a:highlight>
                  <a:srgbClr val="1E1F22"/>
                </a:highlight>
              </a:rPr>
              <a:t>int </a:t>
            </a:r>
            <a:r>
              <a:rPr lang="en-US" altLang="ko-KR" sz="1200">
                <a:solidFill>
                  <a:srgbClr val="BCBEC4"/>
                </a:solidFill>
                <a:effectLst/>
                <a:highlight>
                  <a:srgbClr val="1E1F22"/>
                </a:highlight>
              </a:rPr>
              <a:t>bytesRead = reader.read</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buffer</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    System.</a:t>
            </a:r>
            <a:r>
              <a:rPr lang="en-US" altLang="ko-KR" sz="1200" i="1">
                <a:solidFill>
                  <a:srgbClr val="C77DBB"/>
                </a:solidFill>
                <a:effectLst/>
                <a:highlight>
                  <a:srgbClr val="1E1F22"/>
                </a:highlight>
              </a:rPr>
              <a:t>out</a:t>
            </a:r>
            <a:r>
              <a:rPr lang="en-US" altLang="ko-KR" sz="1200">
                <a:solidFill>
                  <a:srgbClr val="BCBEC4"/>
                </a:solidFill>
                <a:effectLst/>
                <a:highlight>
                  <a:srgbClr val="1E1F22"/>
                </a:highlight>
              </a:rPr>
              <a:t>.println</a:t>
            </a:r>
            <a:r>
              <a:rPr lang="en-US" altLang="ko-KR" sz="1200">
                <a:solidFill>
                  <a:srgbClr val="E8BA36"/>
                </a:solidFill>
                <a:effectLst/>
                <a:highlight>
                  <a:srgbClr val="1E1F22"/>
                </a:highlight>
              </a:rPr>
              <a:t>(</a:t>
            </a:r>
            <a:r>
              <a:rPr lang="en-US" altLang="ko-KR" sz="1200">
                <a:solidFill>
                  <a:srgbClr val="6AAB73"/>
                </a:solidFill>
                <a:effectLst/>
                <a:highlight>
                  <a:srgbClr val="1E1F22"/>
                </a:highlight>
              </a:rPr>
              <a:t>"Read " </a:t>
            </a:r>
            <a:r>
              <a:rPr lang="en-US" altLang="ko-KR" sz="1200">
                <a:solidFill>
                  <a:srgbClr val="BCBEC4"/>
                </a:solidFill>
                <a:effectLst/>
                <a:highlight>
                  <a:srgbClr val="1E1F22"/>
                </a:highlight>
              </a:rPr>
              <a:t>+ bytesRead + </a:t>
            </a:r>
            <a:r>
              <a:rPr lang="en-US" altLang="ko-KR" sz="1200">
                <a:solidFill>
                  <a:srgbClr val="6AAB73"/>
                </a:solidFill>
                <a:effectLst/>
                <a:highlight>
                  <a:srgbClr val="1E1F22"/>
                </a:highlight>
              </a:rPr>
              <a:t>" characters from request body"</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    writer.write</a:t>
            </a:r>
            <a:r>
              <a:rPr lang="en-US" altLang="ko-KR" sz="1200">
                <a:solidFill>
                  <a:srgbClr val="E8BA36"/>
                </a:solidFill>
                <a:effectLst/>
                <a:highlight>
                  <a:srgbClr val="1E1F22"/>
                </a:highlight>
              </a:rPr>
              <a:t>(</a:t>
            </a:r>
            <a:r>
              <a:rPr lang="en-US" altLang="ko-KR" sz="1200">
                <a:solidFill>
                  <a:srgbClr val="6AAB73"/>
                </a:solidFill>
                <a:effectLst/>
                <a:highlight>
                  <a:srgbClr val="1E1F22"/>
                </a:highlight>
              </a:rPr>
              <a:t>"This is the response body"</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a:t>
            </a:r>
          </a:p>
        </p:txBody>
      </p:sp>
      <p:sp>
        <p:nvSpPr>
          <p:cNvPr id="10" name="직사각형 9">
            <a:extLst>
              <a:ext uri="{FF2B5EF4-FFF2-40B4-BE49-F238E27FC236}">
                <a16:creationId xmlns:a16="http://schemas.microsoft.com/office/drawing/2014/main" id="{1D057AA5-1C06-6BC8-452B-9F1B0BA97FB2}"/>
              </a:ext>
            </a:extLst>
          </p:cNvPr>
          <p:cNvSpPr/>
          <p:nvPr/>
        </p:nvSpPr>
        <p:spPr>
          <a:xfrm>
            <a:off x="315343" y="4249759"/>
            <a:ext cx="7088922" cy="346249"/>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Reader</a:t>
            </a:r>
            <a:r>
              <a:rPr lang="ko-KR" altLang="en-US" sz="1200"/>
              <a:t>는 요청 본문을 읽는 데 사용되며</a:t>
            </a:r>
            <a:r>
              <a:rPr lang="en-US" altLang="ko-KR" sz="1200"/>
              <a:t> Writer</a:t>
            </a:r>
            <a:r>
              <a:rPr lang="ko-KR" altLang="en-US" sz="1200"/>
              <a:t>는 응답 본문에 데이터를 작성하는 데 사용된다</a:t>
            </a:r>
            <a:endParaRPr lang="en-US" altLang="ko-KR" sz="1200">
              <a:latin typeface="+mn-ea"/>
            </a:endParaRPr>
          </a:p>
        </p:txBody>
      </p:sp>
      <p:pic>
        <p:nvPicPr>
          <p:cNvPr id="4" name="그림 3">
            <a:extLst>
              <a:ext uri="{FF2B5EF4-FFF2-40B4-BE49-F238E27FC236}">
                <a16:creationId xmlns:a16="http://schemas.microsoft.com/office/drawing/2014/main" id="{921BD3E1-0271-F004-728A-090EABC711EE}"/>
              </a:ext>
            </a:extLst>
          </p:cNvPr>
          <p:cNvPicPr>
            <a:picLocks noChangeAspect="1"/>
          </p:cNvPicPr>
          <p:nvPr/>
        </p:nvPicPr>
        <p:blipFill>
          <a:blip r:embed="rId3"/>
          <a:stretch>
            <a:fillRect/>
          </a:stretch>
        </p:blipFill>
        <p:spPr>
          <a:xfrm>
            <a:off x="7936659" y="1234070"/>
            <a:ext cx="1614712" cy="2686424"/>
          </a:xfrm>
          <a:prstGeom prst="rect">
            <a:avLst/>
          </a:prstGeom>
        </p:spPr>
      </p:pic>
    </p:spTree>
    <p:extLst>
      <p:ext uri="{BB962C8B-B14F-4D97-AF65-F5344CB8AC3E}">
        <p14:creationId xmlns:p14="http://schemas.microsoft.com/office/powerpoint/2010/main" val="323161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직사각형 4">
            <a:extLst>
              <a:ext uri="{FF2B5EF4-FFF2-40B4-BE49-F238E27FC236}">
                <a16:creationId xmlns:a16="http://schemas.microsoft.com/office/drawing/2014/main" id="{B4E23DAA-D8E2-A21E-4931-DB813B696A2C}"/>
              </a:ext>
            </a:extLst>
          </p:cNvPr>
          <p:cNvSpPr/>
          <p:nvPr/>
        </p:nvSpPr>
        <p:spPr>
          <a:xfrm>
            <a:off x="4066214" y="1064996"/>
            <a:ext cx="2029785" cy="1807369"/>
          </a:xfrm>
          <a:prstGeom prst="rect">
            <a:avLst/>
          </a:prstGeom>
          <a:solidFill>
            <a:schemeClr val="accent5">
              <a:lumMod val="20000"/>
              <a:lumOff val="80000"/>
            </a:schemeClr>
          </a:solidFill>
          <a:ln w="2857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sz="1200">
              <a:latin typeface="+mj-lt"/>
            </a:endParaRPr>
          </a:p>
        </p:txBody>
      </p:sp>
      <p:sp>
        <p:nvSpPr>
          <p:cNvPr id="33" name="직사각형 32">
            <a:extLst>
              <a:ext uri="{FF2B5EF4-FFF2-40B4-BE49-F238E27FC236}">
                <a16:creationId xmlns:a16="http://schemas.microsoft.com/office/drawing/2014/main" id="{724233A3-545C-FC7A-B2DA-A1633B08B874}"/>
              </a:ext>
            </a:extLst>
          </p:cNvPr>
          <p:cNvSpPr/>
          <p:nvPr/>
        </p:nvSpPr>
        <p:spPr>
          <a:xfrm>
            <a:off x="4205241" y="1230873"/>
            <a:ext cx="1736674" cy="1519365"/>
          </a:xfrm>
          <a:prstGeom prst="rect">
            <a:avLst/>
          </a:prstGeom>
          <a:solidFill>
            <a:schemeClr val="bg1">
              <a:lumMod val="95000"/>
            </a:schemeClr>
          </a:solidFill>
          <a:ln w="190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sz="1200">
              <a:latin typeface="+mj-lt"/>
            </a:endParaRPr>
          </a:p>
        </p:txBody>
      </p:sp>
      <p:sp>
        <p:nvSpPr>
          <p:cNvPr id="26" name="TextBox 25">
            <a:extLst>
              <a:ext uri="{FF2B5EF4-FFF2-40B4-BE49-F238E27FC236}">
                <a16:creationId xmlns:a16="http://schemas.microsoft.com/office/drawing/2014/main" id="{1D73A88D-B6C9-9CBA-F03F-4D8ADA835966}"/>
              </a:ext>
            </a:extLst>
          </p:cNvPr>
          <p:cNvSpPr txBox="1"/>
          <p:nvPr/>
        </p:nvSpPr>
        <p:spPr>
          <a:xfrm>
            <a:off x="200434" y="151258"/>
            <a:ext cx="4310897" cy="369332"/>
          </a:xfrm>
          <a:prstGeom prst="rect">
            <a:avLst/>
          </a:prstGeom>
          <a:noFill/>
        </p:spPr>
        <p:txBody>
          <a:bodyPr wrap="square">
            <a:spAutoFit/>
          </a:bodyPr>
          <a:lstStyle/>
          <a:p>
            <a:pPr marL="285750" indent="-285750">
              <a:buFont typeface="Wingdings" panose="05000000000000000000" pitchFamily="2" charset="2"/>
              <a:buChar char="ü"/>
            </a:pPr>
            <a:r>
              <a:rPr lang="ko-KR" altLang="en-US" b="1">
                <a:solidFill>
                  <a:schemeClr val="accent1">
                    <a:lumMod val="75000"/>
                  </a:schemeClr>
                </a:solidFill>
                <a:latin typeface="+mj-lt"/>
                <a:ea typeface="나눔바른고딕" panose="020B0603020101020101" pitchFamily="50" charset="-127"/>
              </a:rPr>
              <a:t>모델</a:t>
            </a:r>
            <a:r>
              <a:rPr lang="en-US" altLang="ko-KR" b="1">
                <a:solidFill>
                  <a:schemeClr val="accent1">
                    <a:lumMod val="75000"/>
                  </a:schemeClr>
                </a:solidFill>
                <a:latin typeface="+mj-lt"/>
                <a:ea typeface="나눔바른고딕" panose="020B0603020101020101" pitchFamily="50" charset="-127"/>
              </a:rPr>
              <a:t>1 </a:t>
            </a:r>
            <a:r>
              <a:rPr lang="ko-KR" altLang="en-US" b="1">
                <a:solidFill>
                  <a:schemeClr val="accent1">
                    <a:lumMod val="75000"/>
                  </a:schemeClr>
                </a:solidFill>
                <a:latin typeface="+mj-lt"/>
                <a:ea typeface="나눔바른고딕" panose="020B0603020101020101" pitchFamily="50" charset="-127"/>
              </a:rPr>
              <a:t>기반 요청 프로세스</a:t>
            </a:r>
            <a:endParaRPr lang="ko-KR" altLang="en-US" b="1">
              <a:solidFill>
                <a:schemeClr val="accent1">
                  <a:lumMod val="75000"/>
                </a:schemeClr>
              </a:solidFill>
              <a:latin typeface="+mj-lt"/>
            </a:endParaRPr>
          </a:p>
        </p:txBody>
      </p:sp>
      <p:sp>
        <p:nvSpPr>
          <p:cNvPr id="37" name="TextBox 36">
            <a:extLst>
              <a:ext uri="{FF2B5EF4-FFF2-40B4-BE49-F238E27FC236}">
                <a16:creationId xmlns:a16="http://schemas.microsoft.com/office/drawing/2014/main" id="{DBFED518-CDDF-DBCB-493B-5BE807B331DD}"/>
              </a:ext>
            </a:extLst>
          </p:cNvPr>
          <p:cNvSpPr txBox="1"/>
          <p:nvPr/>
        </p:nvSpPr>
        <p:spPr>
          <a:xfrm>
            <a:off x="4092128" y="1322595"/>
            <a:ext cx="1916457" cy="307777"/>
          </a:xfrm>
          <a:prstGeom prst="rect">
            <a:avLst/>
          </a:prstGeom>
          <a:noFill/>
        </p:spPr>
        <p:txBody>
          <a:bodyPr wrap="square">
            <a:spAutoFit/>
          </a:bodyPr>
          <a:lstStyle/>
          <a:p>
            <a:pPr algn="ctr"/>
            <a:r>
              <a:rPr lang="en-US" altLang="ko-KR" sz="1400">
                <a:latin typeface="+mj-lt"/>
                <a:ea typeface="나눔바른고딕" panose="020B0603020101020101" pitchFamily="50" charset="-127"/>
              </a:rPr>
              <a:t>Servlet Container</a:t>
            </a:r>
            <a:endParaRPr lang="ko-KR" altLang="en-US" sz="1400">
              <a:latin typeface="+mj-lt"/>
            </a:endParaRPr>
          </a:p>
        </p:txBody>
      </p:sp>
      <p:sp>
        <p:nvSpPr>
          <p:cNvPr id="15" name="모서리가 둥근 직사각형 38">
            <a:extLst>
              <a:ext uri="{FF2B5EF4-FFF2-40B4-BE49-F238E27FC236}">
                <a16:creationId xmlns:a16="http://schemas.microsoft.com/office/drawing/2014/main" id="{C2778039-11FF-B1DF-08FA-7AFFD37CDCCB}"/>
              </a:ext>
            </a:extLst>
          </p:cNvPr>
          <p:cNvSpPr/>
          <p:nvPr/>
        </p:nvSpPr>
        <p:spPr>
          <a:xfrm>
            <a:off x="4452129" y="1689806"/>
            <a:ext cx="1189121" cy="44328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latin typeface="+mj-lt"/>
                <a:ea typeface="나눔바른고딕" panose="020B0603020101020101"/>
              </a:rPr>
              <a:t>hello.jsp</a:t>
            </a:r>
            <a:endParaRPr lang="ko-KR" altLang="en-US" sz="1200">
              <a:solidFill>
                <a:schemeClr val="tx1"/>
              </a:solidFill>
              <a:latin typeface="+mj-lt"/>
              <a:ea typeface="나눔바른고딕" panose="020B0603020101020101"/>
            </a:endParaRPr>
          </a:p>
        </p:txBody>
      </p:sp>
      <p:sp>
        <p:nvSpPr>
          <p:cNvPr id="30" name="모서리가 둥근 직사각형 38">
            <a:extLst>
              <a:ext uri="{FF2B5EF4-FFF2-40B4-BE49-F238E27FC236}">
                <a16:creationId xmlns:a16="http://schemas.microsoft.com/office/drawing/2014/main" id="{34F4DE13-79C6-4508-8BC5-A0DA126ED75C}"/>
              </a:ext>
            </a:extLst>
          </p:cNvPr>
          <p:cNvSpPr/>
          <p:nvPr/>
        </p:nvSpPr>
        <p:spPr>
          <a:xfrm>
            <a:off x="4452129" y="2192529"/>
            <a:ext cx="1189121" cy="44328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latin typeface="+mj-lt"/>
                <a:ea typeface="나눔바른고딕" panose="020B0603020101020101"/>
              </a:rPr>
              <a:t>user.jsp</a:t>
            </a:r>
            <a:endParaRPr lang="ko-KR" altLang="en-US" sz="1200">
              <a:solidFill>
                <a:schemeClr val="tx1"/>
              </a:solidFill>
              <a:latin typeface="+mj-lt"/>
              <a:ea typeface="나눔바른고딕" panose="020B0603020101020101"/>
            </a:endParaRPr>
          </a:p>
        </p:txBody>
      </p:sp>
      <p:cxnSp>
        <p:nvCxnSpPr>
          <p:cNvPr id="9" name="직선 화살표 연결선 8">
            <a:extLst>
              <a:ext uri="{FF2B5EF4-FFF2-40B4-BE49-F238E27FC236}">
                <a16:creationId xmlns:a16="http://schemas.microsoft.com/office/drawing/2014/main" id="{77C20E8F-42ED-4D4E-A788-6DA96353C51D}"/>
              </a:ext>
            </a:extLst>
          </p:cNvPr>
          <p:cNvCxnSpPr>
            <a:cxnSpLocks/>
          </p:cNvCxnSpPr>
          <p:nvPr/>
        </p:nvCxnSpPr>
        <p:spPr>
          <a:xfrm>
            <a:off x="953837" y="1544136"/>
            <a:ext cx="311237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3E5F0581-350E-4D7A-9C5E-A4BEC65E9872}"/>
              </a:ext>
            </a:extLst>
          </p:cNvPr>
          <p:cNvSpPr txBox="1"/>
          <p:nvPr/>
        </p:nvSpPr>
        <p:spPr>
          <a:xfrm>
            <a:off x="1676744" y="1001488"/>
            <a:ext cx="1666562" cy="534762"/>
          </a:xfrm>
          <a:prstGeom prst="rect">
            <a:avLst/>
          </a:prstGeom>
          <a:noFill/>
        </p:spPr>
        <p:txBody>
          <a:bodyPr wrap="square">
            <a:spAutoFit/>
          </a:bodyPr>
          <a:lstStyle/>
          <a:p>
            <a:pPr>
              <a:lnSpc>
                <a:spcPct val="150000"/>
              </a:lnSpc>
            </a:pPr>
            <a:r>
              <a:rPr lang="en-US" altLang="ko-KR" sz="1000">
                <a:latin typeface="+mj-lt"/>
              </a:rPr>
              <a:t>GET /hello.jsp  HTTP/1.1 </a:t>
            </a:r>
          </a:p>
          <a:p>
            <a:pPr>
              <a:lnSpc>
                <a:spcPct val="150000"/>
              </a:lnSpc>
            </a:pPr>
            <a:r>
              <a:rPr lang="en-US" altLang="ko-KR" sz="1000">
                <a:latin typeface="+mj-lt"/>
              </a:rPr>
              <a:t>Host: localhost:8080</a:t>
            </a:r>
            <a:endParaRPr lang="ko-KR" altLang="en-US" sz="1000">
              <a:latin typeface="+mj-lt"/>
            </a:endParaRPr>
          </a:p>
        </p:txBody>
      </p:sp>
      <p:sp>
        <p:nvSpPr>
          <p:cNvPr id="43" name="TextBox 42">
            <a:extLst>
              <a:ext uri="{FF2B5EF4-FFF2-40B4-BE49-F238E27FC236}">
                <a16:creationId xmlns:a16="http://schemas.microsoft.com/office/drawing/2014/main" id="{379501A2-CF3A-43FC-8921-73B7FBE82A4A}"/>
              </a:ext>
            </a:extLst>
          </p:cNvPr>
          <p:cNvSpPr txBox="1"/>
          <p:nvPr/>
        </p:nvSpPr>
        <p:spPr>
          <a:xfrm>
            <a:off x="1599894" y="2343440"/>
            <a:ext cx="2048468" cy="553998"/>
          </a:xfrm>
          <a:prstGeom prst="rect">
            <a:avLst/>
          </a:prstGeom>
          <a:noFill/>
        </p:spPr>
        <p:txBody>
          <a:bodyPr wrap="square">
            <a:spAutoFit/>
          </a:bodyPr>
          <a:lstStyle/>
          <a:p>
            <a:r>
              <a:rPr lang="en-US" altLang="ko-KR" sz="1000">
                <a:latin typeface="+mj-lt"/>
              </a:rPr>
              <a:t>HTTP/1.1 200 OK </a:t>
            </a:r>
          </a:p>
          <a:p>
            <a:r>
              <a:rPr lang="en-US" altLang="ko-KR" sz="1000">
                <a:latin typeface="+mj-lt"/>
              </a:rPr>
              <a:t>Content-Type: text/html </a:t>
            </a:r>
          </a:p>
          <a:p>
            <a:r>
              <a:rPr lang="en-US" altLang="ko-KR" sz="1000">
                <a:latin typeface="+mj-lt"/>
              </a:rPr>
              <a:t>Content-Length: 43</a:t>
            </a:r>
            <a:endParaRPr lang="ko-KR" altLang="en-US" sz="1000">
              <a:latin typeface="+mj-lt"/>
            </a:endParaRPr>
          </a:p>
        </p:txBody>
      </p:sp>
      <p:sp>
        <p:nvSpPr>
          <p:cNvPr id="53" name="TextBox 52">
            <a:extLst>
              <a:ext uri="{FF2B5EF4-FFF2-40B4-BE49-F238E27FC236}">
                <a16:creationId xmlns:a16="http://schemas.microsoft.com/office/drawing/2014/main" id="{7FA66DD9-6AC0-4C01-AB0F-E9EE083F4A67}"/>
              </a:ext>
            </a:extLst>
          </p:cNvPr>
          <p:cNvSpPr txBox="1"/>
          <p:nvPr/>
        </p:nvSpPr>
        <p:spPr>
          <a:xfrm>
            <a:off x="8259605" y="467652"/>
            <a:ext cx="1161491" cy="307777"/>
          </a:xfrm>
          <a:prstGeom prst="rect">
            <a:avLst/>
          </a:prstGeom>
          <a:noFill/>
        </p:spPr>
        <p:txBody>
          <a:bodyPr wrap="square">
            <a:spAutoFit/>
          </a:bodyPr>
          <a:lstStyle/>
          <a:p>
            <a:pPr algn="ctr"/>
            <a:r>
              <a:rPr lang="en-US" altLang="ko-KR" sz="1400">
                <a:latin typeface="+mj-lt"/>
                <a:ea typeface="나눔바른고딕" panose="020B0603020101020101"/>
              </a:rPr>
              <a:t>hello.jsp</a:t>
            </a:r>
            <a:endParaRPr lang="ko-KR" altLang="en-US" sz="1400">
              <a:latin typeface="+mj-lt"/>
            </a:endParaRPr>
          </a:p>
        </p:txBody>
      </p:sp>
      <p:cxnSp>
        <p:nvCxnSpPr>
          <p:cNvPr id="49" name="직선 화살표 연결선 48">
            <a:extLst>
              <a:ext uri="{FF2B5EF4-FFF2-40B4-BE49-F238E27FC236}">
                <a16:creationId xmlns:a16="http://schemas.microsoft.com/office/drawing/2014/main" id="{9B4CECDE-A9C4-437E-9A6C-7EB8816EFE7D}"/>
              </a:ext>
            </a:extLst>
          </p:cNvPr>
          <p:cNvCxnSpPr>
            <a:cxnSpLocks/>
            <a:stCxn id="15" idx="3"/>
            <a:endCxn id="11" idx="1"/>
          </p:cNvCxnSpPr>
          <p:nvPr/>
        </p:nvCxnSpPr>
        <p:spPr>
          <a:xfrm flipV="1">
            <a:off x="5641250" y="1910868"/>
            <a:ext cx="701637" cy="583"/>
          </a:xfrm>
          <a:prstGeom prst="straightConnector1">
            <a:avLst/>
          </a:prstGeom>
          <a:ln w="1905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1" name="Rectangle 2">
            <a:extLst>
              <a:ext uri="{FF2B5EF4-FFF2-40B4-BE49-F238E27FC236}">
                <a16:creationId xmlns:a16="http://schemas.microsoft.com/office/drawing/2014/main" id="{5F983EC2-4B8F-46B2-B82A-27C690AAEDED}"/>
              </a:ext>
            </a:extLst>
          </p:cNvPr>
          <p:cNvSpPr>
            <a:spLocks noChangeArrowheads="1"/>
          </p:cNvSpPr>
          <p:nvPr/>
        </p:nvSpPr>
        <p:spPr bwMode="auto">
          <a:xfrm>
            <a:off x="6342887" y="775429"/>
            <a:ext cx="5382459" cy="227087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30000"/>
              </a:lnSpc>
              <a:spcBef>
                <a:spcPct val="0"/>
              </a:spcBef>
              <a:spcAft>
                <a:spcPct val="0"/>
              </a:spcAft>
              <a:buClrTx/>
              <a:buSzTx/>
              <a:buFontTx/>
              <a:buNone/>
              <a:tabLst/>
            </a:pPr>
            <a:r>
              <a:rPr kumimoji="0" lang="ko-KR" altLang="ko-KR" sz="1000" b="0" i="0" u="none" strike="noStrike" cap="none" normalizeH="0" baseline="0">
                <a:ln>
                  <a:noFill/>
                </a:ln>
                <a:solidFill>
                  <a:srgbClr val="BCBEC4"/>
                </a:solidFill>
                <a:effectLst/>
                <a:latin typeface="+mj-lt"/>
                <a:ea typeface="JetBrains Mono"/>
              </a:rPr>
              <a:t>&lt;%</a:t>
            </a:r>
            <a:r>
              <a:rPr kumimoji="0" lang="ko-KR" altLang="ko-KR" sz="1000" b="0" i="0" u="none" strike="noStrike" cap="none" normalizeH="0" baseline="0">
                <a:ln>
                  <a:noFill/>
                </a:ln>
                <a:solidFill>
                  <a:srgbClr val="B3AE60"/>
                </a:solidFill>
                <a:effectLst/>
                <a:latin typeface="+mj-lt"/>
                <a:ea typeface="JetBrains Mono"/>
              </a:rPr>
              <a:t>@ page </a:t>
            </a:r>
            <a:r>
              <a:rPr kumimoji="0" lang="ko-KR" altLang="ko-KR" sz="1000" b="0" i="0" u="none" strike="noStrike" cap="none" normalizeH="0" baseline="0">
                <a:ln>
                  <a:noFill/>
                </a:ln>
                <a:solidFill>
                  <a:srgbClr val="CF8E6D"/>
                </a:solidFill>
                <a:effectLst/>
                <a:latin typeface="+mj-lt"/>
                <a:ea typeface="JetBrains Mono"/>
              </a:rPr>
              <a:t>import</a:t>
            </a:r>
            <a:r>
              <a:rPr kumimoji="0" lang="ko-KR" altLang="ko-KR" sz="1000" b="0" i="0" u="none" strike="noStrike" cap="none" normalizeH="0" baseline="0">
                <a:ln>
                  <a:noFill/>
                </a:ln>
                <a:solidFill>
                  <a:srgbClr val="BCBEC4"/>
                </a:solidFill>
                <a:effectLst/>
                <a:latin typeface="+mj-lt"/>
                <a:ea typeface="JetBrains Mono"/>
              </a:rPr>
              <a:t>=</a:t>
            </a:r>
            <a:r>
              <a:rPr kumimoji="0" lang="ko-KR" altLang="ko-KR" sz="1000" b="0" i="0" u="none" strike="noStrike" cap="none" normalizeH="0" baseline="0">
                <a:ln>
                  <a:noFill/>
                </a:ln>
                <a:solidFill>
                  <a:srgbClr val="6AAB73"/>
                </a:solidFill>
                <a:effectLst/>
                <a:latin typeface="+mj-lt"/>
                <a:ea typeface="JetBrains Mono"/>
              </a:rPr>
              <a:t>"java.util.*" </a:t>
            </a:r>
            <a:r>
              <a:rPr kumimoji="0" lang="ko-KR" altLang="ko-KR" sz="1000" b="0" i="0" u="none" strike="noStrike" cap="none" normalizeH="0" baseline="0">
                <a:ln>
                  <a:noFill/>
                </a:ln>
                <a:solidFill>
                  <a:srgbClr val="BCBEC4"/>
                </a:solidFill>
                <a:effectLst/>
                <a:latin typeface="+mj-lt"/>
                <a:ea typeface="JetBrains Mono"/>
              </a:rPr>
              <a:t>%&gt;</a:t>
            </a:r>
            <a:br>
              <a:rPr kumimoji="0" lang="ko-KR" altLang="ko-KR" sz="1000" b="0" i="0" u="none" strike="noStrike" cap="none" normalizeH="0" baseline="0">
                <a:ln>
                  <a:noFill/>
                </a:ln>
                <a:solidFill>
                  <a:srgbClr val="BCBEC4"/>
                </a:solidFill>
                <a:effectLst/>
                <a:latin typeface="+mj-lt"/>
                <a:ea typeface="JetBrains Mono"/>
              </a:rPr>
            </a:br>
            <a:r>
              <a:rPr kumimoji="0" lang="ko-KR" altLang="ko-KR" sz="1000" b="0" i="0" u="none" strike="noStrike" cap="none" normalizeH="0" baseline="0">
                <a:ln>
                  <a:noFill/>
                </a:ln>
                <a:solidFill>
                  <a:srgbClr val="BCBEC4"/>
                </a:solidFill>
                <a:effectLst/>
                <a:latin typeface="+mj-lt"/>
                <a:ea typeface="JetBrains Mono"/>
              </a:rPr>
              <a:t>&lt;</a:t>
            </a:r>
            <a:r>
              <a:rPr kumimoji="0" lang="ko-KR" altLang="ko-KR" sz="1000" b="0" i="0" u="none" strike="noStrike" cap="none" normalizeH="0" baseline="0">
                <a:ln>
                  <a:noFill/>
                </a:ln>
                <a:solidFill>
                  <a:srgbClr val="16BAAC"/>
                </a:solidFill>
                <a:effectLst/>
                <a:latin typeface="+mj-lt"/>
                <a:ea typeface="JetBrains Mono"/>
              </a:rPr>
              <a:t>html</a:t>
            </a:r>
            <a:r>
              <a:rPr kumimoji="0" lang="ko-KR" altLang="ko-KR" sz="1000" b="0" i="0" u="none" strike="noStrike" cap="none" normalizeH="0" baseline="0">
                <a:ln>
                  <a:noFill/>
                </a:ln>
                <a:solidFill>
                  <a:srgbClr val="BCBEC4"/>
                </a:solidFill>
                <a:effectLst/>
                <a:latin typeface="+mj-lt"/>
                <a:ea typeface="JetBrains Mono"/>
              </a:rPr>
              <a:t>&gt;</a:t>
            </a:r>
            <a:endParaRPr kumimoji="0" lang="en-US" altLang="ko-KR" sz="1000" b="0" i="0" u="none" strike="noStrike" cap="none" normalizeH="0" baseline="0">
              <a:ln>
                <a:noFill/>
              </a:ln>
              <a:solidFill>
                <a:srgbClr val="BCBEC4"/>
              </a:solidFill>
              <a:effectLst/>
              <a:latin typeface="+mj-lt"/>
              <a:ea typeface="JetBrains Mono"/>
            </a:endParaRPr>
          </a:p>
          <a:p>
            <a:pPr marL="0" marR="0" lvl="0" indent="0" algn="l" defTabSz="914400" rtl="0" eaLnBrk="0" fontAlgn="base" latinLnBrk="0" hangingPunct="0">
              <a:lnSpc>
                <a:spcPct val="130000"/>
              </a:lnSpc>
              <a:spcBef>
                <a:spcPct val="0"/>
              </a:spcBef>
              <a:spcAft>
                <a:spcPct val="0"/>
              </a:spcAft>
              <a:buClrTx/>
              <a:buSzTx/>
              <a:buFontTx/>
              <a:buNone/>
              <a:tabLst/>
            </a:pPr>
            <a:r>
              <a:rPr lang="en-US" altLang="ko-KR" sz="1000">
                <a:solidFill>
                  <a:srgbClr val="BCBEC4"/>
                </a:solidFill>
                <a:latin typeface="+mj-lt"/>
                <a:ea typeface="JetBrains Mono"/>
              </a:rPr>
              <a:t>&lt;</a:t>
            </a:r>
            <a:r>
              <a:rPr kumimoji="0" lang="ko-KR" altLang="ko-KR" sz="1000" b="0" i="0" u="none" strike="noStrike" cap="none" normalizeH="0" baseline="0">
                <a:ln>
                  <a:noFill/>
                </a:ln>
                <a:solidFill>
                  <a:srgbClr val="16BAAC"/>
                </a:solidFill>
                <a:effectLst/>
                <a:latin typeface="+mj-lt"/>
                <a:ea typeface="JetBrains Mono"/>
              </a:rPr>
              <a:t>h</a:t>
            </a:r>
            <a:r>
              <a:rPr kumimoji="0" lang="en-US" altLang="ko-KR" sz="1000" b="0" i="0" u="none" strike="noStrike" cap="none" normalizeH="0" baseline="0">
                <a:ln>
                  <a:noFill/>
                </a:ln>
                <a:solidFill>
                  <a:srgbClr val="16BAAC"/>
                </a:solidFill>
                <a:effectLst/>
                <a:latin typeface="+mj-lt"/>
                <a:ea typeface="JetBrains Mono"/>
              </a:rPr>
              <a:t>ead</a:t>
            </a:r>
            <a:r>
              <a:rPr lang="en-US" altLang="ko-KR" sz="1000">
                <a:solidFill>
                  <a:srgbClr val="BCBEC4"/>
                </a:solidFill>
                <a:latin typeface="+mj-lt"/>
                <a:ea typeface="JetBrains Mono"/>
              </a:rPr>
              <a:t>&gt;&lt;</a:t>
            </a:r>
            <a:r>
              <a:rPr lang="en-US" altLang="ko-KR" sz="1000">
                <a:solidFill>
                  <a:srgbClr val="16BAAC"/>
                </a:solidFill>
                <a:latin typeface="+mj-lt"/>
                <a:ea typeface="JetBrains Mono"/>
              </a:rPr>
              <a:t>title</a:t>
            </a:r>
            <a:r>
              <a:rPr lang="en-US" altLang="ko-KR" sz="1000">
                <a:solidFill>
                  <a:srgbClr val="BCBEC4"/>
                </a:solidFill>
                <a:latin typeface="+mj-lt"/>
                <a:ea typeface="JetBrains Mono"/>
              </a:rPr>
              <a:t>&gt;Hello&lt;/</a:t>
            </a:r>
            <a:r>
              <a:rPr lang="en-US" altLang="ko-KR" sz="1000">
                <a:solidFill>
                  <a:srgbClr val="16BAAC"/>
                </a:solidFill>
                <a:latin typeface="+mj-lt"/>
                <a:ea typeface="JetBrains Mono"/>
              </a:rPr>
              <a:t>title</a:t>
            </a:r>
            <a:r>
              <a:rPr lang="en-US" altLang="ko-KR" sz="1000">
                <a:solidFill>
                  <a:srgbClr val="BCBEC4"/>
                </a:solidFill>
                <a:latin typeface="+mj-lt"/>
                <a:ea typeface="JetBrains Mono"/>
              </a:rPr>
              <a:t>&gt;&lt;/</a:t>
            </a:r>
            <a:r>
              <a:rPr kumimoji="0" lang="ko-KR" altLang="ko-KR" sz="1000" b="0" i="0" u="none" strike="noStrike" cap="none" normalizeH="0" baseline="0">
                <a:ln>
                  <a:noFill/>
                </a:ln>
                <a:solidFill>
                  <a:srgbClr val="16BAAC"/>
                </a:solidFill>
                <a:effectLst/>
                <a:latin typeface="+mj-lt"/>
                <a:ea typeface="JetBrains Mono"/>
              </a:rPr>
              <a:t>h</a:t>
            </a:r>
            <a:r>
              <a:rPr kumimoji="0" lang="en-US" altLang="ko-KR" sz="1000" b="0" i="0" u="none" strike="noStrike" cap="none" normalizeH="0" baseline="0">
                <a:ln>
                  <a:noFill/>
                </a:ln>
                <a:solidFill>
                  <a:srgbClr val="16BAAC"/>
                </a:solidFill>
                <a:effectLst/>
                <a:latin typeface="+mj-lt"/>
                <a:ea typeface="JetBrains Mono"/>
              </a:rPr>
              <a:t>ead</a:t>
            </a:r>
            <a:r>
              <a:rPr lang="en-US" altLang="ko-KR" sz="1000">
                <a:solidFill>
                  <a:srgbClr val="BCBEC4"/>
                </a:solidFill>
                <a:latin typeface="+mj-lt"/>
                <a:ea typeface="JetBrains Mono"/>
              </a:rPr>
              <a:t>&gt;</a:t>
            </a:r>
            <a:br>
              <a:rPr kumimoji="0" lang="ko-KR" altLang="ko-KR" sz="1000" b="0" i="0" u="none" strike="noStrike" cap="none" normalizeH="0" baseline="0">
                <a:ln>
                  <a:noFill/>
                </a:ln>
                <a:solidFill>
                  <a:srgbClr val="BCBEC4"/>
                </a:solidFill>
                <a:effectLst/>
                <a:latin typeface="+mj-lt"/>
                <a:ea typeface="JetBrains Mono"/>
              </a:rPr>
            </a:br>
            <a:r>
              <a:rPr kumimoji="0" lang="ko-KR" altLang="ko-KR" sz="1000" b="0" i="0" u="none" strike="noStrike" cap="none" normalizeH="0" baseline="0">
                <a:ln>
                  <a:noFill/>
                </a:ln>
                <a:solidFill>
                  <a:srgbClr val="BCBEC4"/>
                </a:solidFill>
                <a:effectLst/>
                <a:latin typeface="+mj-lt"/>
                <a:ea typeface="JetBrains Mono"/>
              </a:rPr>
              <a:t>&lt;</a:t>
            </a:r>
            <a:r>
              <a:rPr kumimoji="0" lang="ko-KR" altLang="ko-KR" sz="1000" b="0" i="0" u="none" strike="noStrike" cap="none" normalizeH="0" baseline="0">
                <a:ln>
                  <a:noFill/>
                </a:ln>
                <a:solidFill>
                  <a:srgbClr val="16BAAC"/>
                </a:solidFill>
                <a:effectLst/>
                <a:latin typeface="+mj-lt"/>
                <a:ea typeface="JetBrains Mono"/>
              </a:rPr>
              <a:t>body</a:t>
            </a:r>
            <a:r>
              <a:rPr kumimoji="0" lang="ko-KR" altLang="ko-KR" sz="1000" b="0" i="0" u="none" strike="noStrike" cap="none" normalizeH="0" baseline="0">
                <a:ln>
                  <a:noFill/>
                </a:ln>
                <a:solidFill>
                  <a:srgbClr val="BCBEC4"/>
                </a:solidFill>
                <a:effectLst/>
                <a:latin typeface="+mj-lt"/>
                <a:ea typeface="JetBrains Mono"/>
              </a:rPr>
              <a:t>&gt;</a:t>
            </a:r>
            <a:endParaRPr kumimoji="0" lang="en-US" altLang="ko-KR" sz="1000" b="0" i="0" u="none" strike="noStrike" cap="none" normalizeH="0" baseline="0">
              <a:ln>
                <a:noFill/>
              </a:ln>
              <a:solidFill>
                <a:srgbClr val="BCBEC4"/>
              </a:solidFill>
              <a:effectLst/>
              <a:latin typeface="+mj-lt"/>
              <a:ea typeface="JetBrains Mono"/>
            </a:endParaRPr>
          </a:p>
          <a:p>
            <a:pPr marL="0" marR="0" lvl="0" indent="0" algn="l" defTabSz="914400" rtl="0" eaLnBrk="0" fontAlgn="base" latinLnBrk="0" hangingPunct="0">
              <a:lnSpc>
                <a:spcPct val="130000"/>
              </a:lnSpc>
              <a:spcBef>
                <a:spcPct val="0"/>
              </a:spcBef>
              <a:spcAft>
                <a:spcPct val="0"/>
              </a:spcAft>
              <a:buClrTx/>
              <a:buSzTx/>
              <a:buFontTx/>
              <a:buNone/>
              <a:tabLst/>
            </a:pPr>
            <a:r>
              <a:rPr lang="en-US" altLang="ko-KR" sz="1000">
                <a:solidFill>
                  <a:srgbClr val="BCBEC4"/>
                </a:solidFill>
                <a:latin typeface="+mj-lt"/>
                <a:ea typeface="JetBrains Mono"/>
              </a:rPr>
              <a:t>    &lt;h1&gt;Hello, JSP!&lt;/h&gt;</a:t>
            </a:r>
            <a:br>
              <a:rPr kumimoji="0" lang="ko-KR" altLang="ko-KR" sz="1000" b="0" i="0" u="none" strike="noStrike" cap="none" normalizeH="0" baseline="0">
                <a:ln>
                  <a:noFill/>
                </a:ln>
                <a:solidFill>
                  <a:srgbClr val="BCBEC4"/>
                </a:solidFill>
                <a:effectLst/>
                <a:latin typeface="+mj-lt"/>
                <a:ea typeface="JetBrains Mono"/>
              </a:rPr>
            </a:br>
            <a:r>
              <a:rPr kumimoji="0" lang="ko-KR" altLang="ko-KR" sz="1000" b="0" i="0" u="none" strike="noStrike" cap="none" normalizeH="0" baseline="0">
                <a:ln>
                  <a:noFill/>
                </a:ln>
                <a:solidFill>
                  <a:srgbClr val="BCBEC4"/>
                </a:solidFill>
                <a:effectLst/>
                <a:latin typeface="+mj-lt"/>
                <a:ea typeface="JetBrains Mono"/>
              </a:rPr>
              <a:t>    &lt;%</a:t>
            </a:r>
            <a:br>
              <a:rPr kumimoji="0" lang="ko-KR" altLang="ko-KR" sz="1000" b="0" i="0" u="none" strike="noStrike" cap="none" normalizeH="0" baseline="0">
                <a:ln>
                  <a:noFill/>
                </a:ln>
                <a:solidFill>
                  <a:srgbClr val="BCBEC4"/>
                </a:solidFill>
                <a:effectLst/>
                <a:latin typeface="+mj-lt"/>
                <a:ea typeface="JetBrains Mono"/>
              </a:rPr>
            </a:br>
            <a:r>
              <a:rPr kumimoji="0" lang="ko-KR" altLang="ko-KR" sz="1000" b="0" i="0" u="none" strike="noStrike" cap="none" normalizeH="0" baseline="0">
                <a:ln>
                  <a:noFill/>
                </a:ln>
                <a:solidFill>
                  <a:srgbClr val="BCBEC4"/>
                </a:solidFill>
                <a:effectLst/>
                <a:latin typeface="+mj-lt"/>
                <a:ea typeface="JetBrains Mono"/>
              </a:rPr>
              <a:t>    Date </a:t>
            </a:r>
            <a:r>
              <a:rPr kumimoji="0" lang="ko-KR" altLang="ko-KR" sz="1000" b="0" i="0" u="none" strike="noStrike" cap="none" normalizeH="0" baseline="0">
                <a:ln>
                  <a:noFill/>
                </a:ln>
                <a:solidFill>
                  <a:srgbClr val="C77DBB"/>
                </a:solidFill>
                <a:effectLst/>
                <a:latin typeface="+mj-lt"/>
                <a:ea typeface="JetBrains Mono"/>
              </a:rPr>
              <a:t>date </a:t>
            </a:r>
            <a:r>
              <a:rPr kumimoji="0" lang="ko-KR" altLang="ko-KR" sz="1000" b="0" i="0" u="none" strike="noStrike" cap="none" normalizeH="0" baseline="0">
                <a:ln>
                  <a:noFill/>
                </a:ln>
                <a:solidFill>
                  <a:srgbClr val="BCBEC4"/>
                </a:solidFill>
                <a:effectLst/>
                <a:latin typeface="+mj-lt"/>
                <a:ea typeface="JetBrains Mono"/>
              </a:rPr>
              <a:t>= </a:t>
            </a:r>
            <a:r>
              <a:rPr kumimoji="0" lang="ko-KR" altLang="ko-KR" sz="1000" b="0" i="0" u="none" strike="noStrike" cap="none" normalizeH="0" baseline="0">
                <a:ln>
                  <a:noFill/>
                </a:ln>
                <a:solidFill>
                  <a:srgbClr val="CF8E6D"/>
                </a:solidFill>
                <a:effectLst/>
                <a:latin typeface="+mj-lt"/>
                <a:ea typeface="JetBrains Mono"/>
              </a:rPr>
              <a:t>new </a:t>
            </a:r>
            <a:r>
              <a:rPr kumimoji="0" lang="ko-KR" altLang="ko-KR" sz="1000" b="0" i="0" u="none" strike="noStrike" cap="none" normalizeH="0" baseline="0">
                <a:ln>
                  <a:noFill/>
                </a:ln>
                <a:solidFill>
                  <a:srgbClr val="BCBEC4"/>
                </a:solidFill>
                <a:effectLst/>
                <a:latin typeface="+mj-lt"/>
                <a:ea typeface="JetBrains Mono"/>
              </a:rPr>
              <a:t>Date();</a:t>
            </a:r>
            <a:br>
              <a:rPr kumimoji="0" lang="ko-KR" altLang="ko-KR" sz="1000" b="0" i="0" u="none" strike="noStrike" cap="none" normalizeH="0" baseline="0">
                <a:ln>
                  <a:noFill/>
                </a:ln>
                <a:solidFill>
                  <a:srgbClr val="BCBEC4"/>
                </a:solidFill>
                <a:effectLst/>
                <a:latin typeface="+mj-lt"/>
                <a:ea typeface="JetBrains Mono"/>
              </a:rPr>
            </a:br>
            <a:r>
              <a:rPr kumimoji="0" lang="ko-KR" altLang="ko-KR" sz="1000" b="0" i="0" u="none" strike="noStrike" cap="none" normalizeH="0" baseline="0">
                <a:ln>
                  <a:noFill/>
                </a:ln>
                <a:solidFill>
                  <a:srgbClr val="BCBEC4"/>
                </a:solidFill>
                <a:effectLst/>
                <a:latin typeface="+mj-lt"/>
                <a:ea typeface="JetBrains Mono"/>
              </a:rPr>
              <a:t>    out.println(</a:t>
            </a:r>
            <a:r>
              <a:rPr kumimoji="0" lang="ko-KR" altLang="ko-KR" sz="1000" b="0" i="0" u="none" strike="noStrike" cap="none" normalizeH="0" baseline="0">
                <a:ln>
                  <a:noFill/>
                </a:ln>
                <a:solidFill>
                  <a:srgbClr val="6AAB73"/>
                </a:solidFill>
                <a:effectLst/>
                <a:latin typeface="+mj-lt"/>
                <a:ea typeface="JetBrains Mono"/>
              </a:rPr>
              <a:t>"&lt;h1&gt;Current Date and Time: " </a:t>
            </a:r>
            <a:r>
              <a:rPr kumimoji="0" lang="ko-KR" altLang="ko-KR" sz="1000" b="0" i="0" u="none" strike="noStrike" cap="none" normalizeH="0" baseline="0">
                <a:ln>
                  <a:noFill/>
                </a:ln>
                <a:solidFill>
                  <a:srgbClr val="BCBEC4"/>
                </a:solidFill>
                <a:effectLst/>
                <a:latin typeface="+mj-lt"/>
                <a:ea typeface="JetBrains Mono"/>
              </a:rPr>
              <a:t>+ </a:t>
            </a:r>
            <a:r>
              <a:rPr kumimoji="0" lang="ko-KR" altLang="ko-KR" sz="1000" b="0" i="0" u="none" strike="noStrike" cap="none" normalizeH="0" baseline="0">
                <a:ln>
                  <a:noFill/>
                </a:ln>
                <a:solidFill>
                  <a:srgbClr val="C77DBB"/>
                </a:solidFill>
                <a:effectLst/>
                <a:latin typeface="+mj-lt"/>
                <a:ea typeface="JetBrains Mono"/>
              </a:rPr>
              <a:t>date</a:t>
            </a:r>
            <a:r>
              <a:rPr kumimoji="0" lang="ko-KR" altLang="ko-KR" sz="1000" b="0" i="0" u="none" strike="noStrike" cap="none" normalizeH="0" baseline="0">
                <a:ln>
                  <a:noFill/>
                </a:ln>
                <a:solidFill>
                  <a:srgbClr val="BCBEC4"/>
                </a:solidFill>
                <a:effectLst/>
                <a:latin typeface="+mj-lt"/>
                <a:ea typeface="JetBrains Mono"/>
              </a:rPr>
              <a:t>.toString() + </a:t>
            </a:r>
            <a:r>
              <a:rPr kumimoji="0" lang="ko-KR" altLang="ko-KR" sz="1000" b="0" i="0" u="none" strike="noStrike" cap="none" normalizeH="0" baseline="0">
                <a:ln>
                  <a:noFill/>
                </a:ln>
                <a:solidFill>
                  <a:srgbClr val="6AAB73"/>
                </a:solidFill>
                <a:effectLst/>
                <a:latin typeface="+mj-lt"/>
                <a:ea typeface="JetBrains Mono"/>
              </a:rPr>
              <a:t>"&lt;/h1&gt;"</a:t>
            </a:r>
            <a:r>
              <a:rPr kumimoji="0" lang="ko-KR" altLang="ko-KR" sz="1000" b="0" i="0" u="none" strike="noStrike" cap="none" normalizeH="0" baseline="0">
                <a:ln>
                  <a:noFill/>
                </a:ln>
                <a:solidFill>
                  <a:srgbClr val="BCBEC4"/>
                </a:solidFill>
                <a:effectLst/>
                <a:latin typeface="+mj-lt"/>
                <a:ea typeface="JetBrains Mono"/>
              </a:rPr>
              <a:t>);</a:t>
            </a:r>
            <a:br>
              <a:rPr kumimoji="0" lang="ko-KR" altLang="ko-KR" sz="1000" b="0" i="0" u="none" strike="noStrike" cap="none" normalizeH="0" baseline="0">
                <a:ln>
                  <a:noFill/>
                </a:ln>
                <a:solidFill>
                  <a:srgbClr val="BCBEC4"/>
                </a:solidFill>
                <a:effectLst/>
                <a:latin typeface="+mj-lt"/>
                <a:ea typeface="JetBrains Mono"/>
              </a:rPr>
            </a:br>
            <a:r>
              <a:rPr kumimoji="0" lang="ko-KR" altLang="ko-KR" sz="1000" b="0" i="0" u="none" strike="noStrike" cap="none" normalizeH="0" baseline="0">
                <a:ln>
                  <a:noFill/>
                </a:ln>
                <a:solidFill>
                  <a:srgbClr val="BCBEC4"/>
                </a:solidFill>
                <a:effectLst/>
                <a:latin typeface="+mj-lt"/>
                <a:ea typeface="JetBrains Mono"/>
              </a:rPr>
              <a:t>    %&gt;</a:t>
            </a:r>
            <a:br>
              <a:rPr kumimoji="0" lang="ko-KR" altLang="ko-KR" sz="1000" b="0" i="0" u="none" strike="noStrike" cap="none" normalizeH="0" baseline="0">
                <a:ln>
                  <a:noFill/>
                </a:ln>
                <a:solidFill>
                  <a:srgbClr val="BCBEC4"/>
                </a:solidFill>
                <a:effectLst/>
                <a:latin typeface="+mj-lt"/>
                <a:ea typeface="JetBrains Mono"/>
              </a:rPr>
            </a:br>
            <a:r>
              <a:rPr kumimoji="0" lang="ko-KR" altLang="ko-KR" sz="1000" b="0" i="0" u="none" strike="noStrike" cap="none" normalizeH="0" baseline="0">
                <a:ln>
                  <a:noFill/>
                </a:ln>
                <a:solidFill>
                  <a:srgbClr val="BCBEC4"/>
                </a:solidFill>
                <a:effectLst/>
                <a:latin typeface="+mj-lt"/>
                <a:ea typeface="JetBrains Mono"/>
              </a:rPr>
              <a:t>&lt;/body&gt;</a:t>
            </a:r>
            <a:br>
              <a:rPr kumimoji="0" lang="ko-KR" altLang="ko-KR" sz="1000" b="0" i="0" u="none" strike="noStrike" cap="none" normalizeH="0" baseline="0">
                <a:ln>
                  <a:noFill/>
                </a:ln>
                <a:solidFill>
                  <a:srgbClr val="BCBEC4"/>
                </a:solidFill>
                <a:effectLst/>
                <a:latin typeface="+mj-lt"/>
                <a:ea typeface="JetBrains Mono"/>
              </a:rPr>
            </a:br>
            <a:r>
              <a:rPr kumimoji="0" lang="ko-KR" altLang="ko-KR" sz="1000" b="0" i="0" u="none" strike="noStrike" cap="none" normalizeH="0" baseline="0">
                <a:ln>
                  <a:noFill/>
                </a:ln>
                <a:solidFill>
                  <a:srgbClr val="BCBEC4"/>
                </a:solidFill>
                <a:effectLst/>
                <a:latin typeface="+mj-lt"/>
                <a:ea typeface="JetBrains Mono"/>
              </a:rPr>
              <a:t>&lt;/html&gt;</a:t>
            </a:r>
            <a:endParaRPr kumimoji="0" lang="ko-KR" altLang="ko-KR" sz="1000" b="0" i="0" u="none" strike="noStrike" cap="none" normalizeH="0" baseline="0">
              <a:ln>
                <a:noFill/>
              </a:ln>
              <a:solidFill>
                <a:schemeClr val="tx1"/>
              </a:solidFill>
              <a:effectLst/>
              <a:latin typeface="+mj-lt"/>
            </a:endParaRPr>
          </a:p>
        </p:txBody>
      </p:sp>
      <p:sp>
        <p:nvSpPr>
          <p:cNvPr id="16" name="Rectangle 3">
            <a:extLst>
              <a:ext uri="{FF2B5EF4-FFF2-40B4-BE49-F238E27FC236}">
                <a16:creationId xmlns:a16="http://schemas.microsoft.com/office/drawing/2014/main" id="{CDCA49FB-5D44-42A6-88A3-FE789999494C}"/>
              </a:ext>
            </a:extLst>
          </p:cNvPr>
          <p:cNvSpPr>
            <a:spLocks noChangeArrowheads="1"/>
          </p:cNvSpPr>
          <p:nvPr/>
        </p:nvSpPr>
        <p:spPr bwMode="auto">
          <a:xfrm>
            <a:off x="583683" y="3046307"/>
            <a:ext cx="3868446" cy="1837041"/>
          </a:xfrm>
          <a:prstGeom prst="rect">
            <a:avLst/>
          </a:prstGeom>
          <a:solidFill>
            <a:schemeClr val="bg2"/>
          </a:solidFill>
          <a:ln w="6350">
            <a:solidFill>
              <a:schemeClr val="bg1">
                <a:lumMod val="75000"/>
              </a:schemeClr>
            </a:solidFill>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chemeClr val="tx1"/>
                </a:solidFill>
                <a:effectLst/>
                <a:ea typeface="JetBrains Mono"/>
              </a:rPr>
              <a:t>&lt;html&gt;</a:t>
            </a:r>
            <a:endParaRPr kumimoji="0" lang="en-US" altLang="ko-KR" sz="1100" b="0" i="0" u="none" strike="noStrike" cap="none" normalizeH="0" baseline="0">
              <a:ln>
                <a:noFill/>
              </a:ln>
              <a:solidFill>
                <a:schemeClr val="tx1"/>
              </a:solidFill>
              <a:effectLst/>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lang="en-US" altLang="ko-KR" sz="1100">
                <a:solidFill>
                  <a:schemeClr val="tx1"/>
                </a:solidFill>
                <a:ea typeface="JetBrains Mono"/>
              </a:rPr>
              <a:t>&lt;</a:t>
            </a:r>
            <a:r>
              <a:rPr kumimoji="0" lang="ko-KR" altLang="ko-KR" sz="1100" b="0" i="0" u="none" strike="noStrike" cap="none" normalizeH="0" baseline="0">
                <a:ln>
                  <a:noFill/>
                </a:ln>
                <a:solidFill>
                  <a:schemeClr val="tx1"/>
                </a:solidFill>
                <a:effectLst/>
                <a:ea typeface="JetBrains Mono"/>
              </a:rPr>
              <a:t>h</a:t>
            </a:r>
            <a:r>
              <a:rPr kumimoji="0" lang="en-US" altLang="ko-KR" sz="1100" b="0" i="0" u="none" strike="noStrike" cap="none" normalizeH="0" baseline="0">
                <a:ln>
                  <a:noFill/>
                </a:ln>
                <a:solidFill>
                  <a:schemeClr val="tx1"/>
                </a:solidFill>
                <a:effectLst/>
                <a:ea typeface="JetBrains Mono"/>
              </a:rPr>
              <a:t>ead</a:t>
            </a:r>
            <a:r>
              <a:rPr lang="en-US" altLang="ko-KR" sz="1100">
                <a:solidFill>
                  <a:schemeClr val="tx1"/>
                </a:solidFill>
                <a:ea typeface="JetBrains Mono"/>
              </a:rPr>
              <a:t>&gt;&lt;title&gt;JSP custom&lt;/title&gt;&lt;/</a:t>
            </a:r>
            <a:r>
              <a:rPr kumimoji="0" lang="ko-KR" altLang="ko-KR" sz="1100" b="0" i="0" u="none" strike="noStrike" cap="none" normalizeH="0" baseline="0">
                <a:ln>
                  <a:noFill/>
                </a:ln>
                <a:solidFill>
                  <a:schemeClr val="tx1"/>
                </a:solidFill>
                <a:effectLst/>
                <a:ea typeface="JetBrains Mono"/>
              </a:rPr>
              <a:t>h</a:t>
            </a:r>
            <a:r>
              <a:rPr kumimoji="0" lang="en-US" altLang="ko-KR" sz="1100" b="0" i="0" u="none" strike="noStrike" cap="none" normalizeH="0" baseline="0">
                <a:ln>
                  <a:noFill/>
                </a:ln>
                <a:solidFill>
                  <a:schemeClr val="tx1"/>
                </a:solidFill>
                <a:effectLst/>
                <a:ea typeface="JetBrains Mono"/>
              </a:rPr>
              <a:t>ead</a:t>
            </a:r>
            <a:r>
              <a:rPr lang="en-US" altLang="ko-KR" sz="1100">
                <a:solidFill>
                  <a:schemeClr val="tx1"/>
                </a:solidFill>
                <a:ea typeface="JetBrains Mono"/>
              </a:rPr>
              <a:t>&gt;</a:t>
            </a:r>
            <a:br>
              <a:rPr kumimoji="0" lang="ko-KR" altLang="ko-KR" sz="1100" b="0" i="0" u="none" strike="noStrike" cap="none" normalizeH="0" baseline="0">
                <a:ln>
                  <a:noFill/>
                </a:ln>
                <a:solidFill>
                  <a:schemeClr val="tx1"/>
                </a:solidFill>
                <a:effectLst/>
                <a:ea typeface="JetBrains Mono"/>
              </a:rPr>
            </a:br>
            <a:r>
              <a:rPr kumimoji="0" lang="ko-KR" altLang="ko-KR" sz="1100" b="0" i="0" u="none" strike="noStrike" cap="none" normalizeH="0" baseline="0">
                <a:ln>
                  <a:noFill/>
                </a:ln>
                <a:solidFill>
                  <a:schemeClr val="tx1"/>
                </a:solidFill>
                <a:effectLst/>
                <a:ea typeface="JetBrains Mono"/>
              </a:rPr>
              <a:t>&lt;body&gt;</a:t>
            </a:r>
            <a:endParaRPr kumimoji="0" lang="en-US" altLang="ko-KR" sz="1100" b="0" i="0" u="none" strike="noStrike" cap="none" normalizeH="0" baseline="0">
              <a:ln>
                <a:noFill/>
              </a:ln>
              <a:solidFill>
                <a:schemeClr val="tx1"/>
              </a:solidFill>
              <a:effectLst/>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solidFill>
                  <a:schemeClr val="tx1"/>
                </a:solidFill>
                <a:effectLst/>
                <a:ea typeface="JetBrains Mono"/>
              </a:rPr>
              <a:t>    </a:t>
            </a:r>
            <a:r>
              <a:rPr kumimoji="0" lang="ko-KR" altLang="ko-KR" sz="1100" b="0" i="0" u="none" strike="noStrike" cap="none" normalizeH="0" baseline="0">
                <a:ln>
                  <a:noFill/>
                </a:ln>
                <a:solidFill>
                  <a:schemeClr val="tx1"/>
                </a:solidFill>
                <a:effectLst/>
                <a:ea typeface="JetBrains Mono"/>
              </a:rPr>
              <a:t>&lt;h1&gt;</a:t>
            </a:r>
            <a:r>
              <a:rPr kumimoji="0" lang="en-US" altLang="ko-KR" sz="1100" b="0" i="0" u="none" strike="noStrike" cap="none" normalizeH="0" baseline="0">
                <a:ln>
                  <a:noFill/>
                </a:ln>
                <a:solidFill>
                  <a:schemeClr val="tx1"/>
                </a:solidFill>
                <a:effectLst/>
                <a:ea typeface="JetBrains Mono"/>
              </a:rPr>
              <a:t>Hello, JSP!</a:t>
            </a:r>
            <a:r>
              <a:rPr kumimoji="0" lang="ko-KR" altLang="ko-KR" sz="1100" b="0" i="0" u="none" strike="noStrike" cap="none" normalizeH="0" baseline="0">
                <a:ln>
                  <a:noFill/>
                </a:ln>
                <a:solidFill>
                  <a:schemeClr val="tx1"/>
                </a:solidFill>
                <a:effectLst/>
                <a:ea typeface="JetBrains Mono"/>
              </a:rPr>
              <a:t>&lt;/h1&gt;</a:t>
            </a:r>
            <a:br>
              <a:rPr kumimoji="0" lang="ko-KR" altLang="ko-KR" sz="1100" b="0" i="0" u="none" strike="noStrike" cap="none" normalizeH="0" baseline="0">
                <a:ln>
                  <a:noFill/>
                </a:ln>
                <a:solidFill>
                  <a:schemeClr val="tx1"/>
                </a:solidFill>
                <a:effectLst/>
                <a:ea typeface="JetBrains Mono"/>
              </a:rPr>
            </a:br>
            <a:r>
              <a:rPr kumimoji="0" lang="ko-KR" altLang="ko-KR" sz="1100" b="0" i="0" u="none" strike="noStrike" cap="none" normalizeH="0" baseline="0">
                <a:ln>
                  <a:noFill/>
                </a:ln>
                <a:solidFill>
                  <a:schemeClr val="tx1"/>
                </a:solidFill>
                <a:effectLst/>
                <a:ea typeface="JetBrains Mono"/>
              </a:rPr>
              <a:t>    Current Date and Time: Sun Jul 8 14:21:36 UTC 2024</a:t>
            </a:r>
            <a:br>
              <a:rPr kumimoji="0" lang="ko-KR" altLang="ko-KR" sz="1100" b="0" i="0" u="none" strike="noStrike" cap="none" normalizeH="0" baseline="0">
                <a:ln>
                  <a:noFill/>
                </a:ln>
                <a:solidFill>
                  <a:schemeClr val="tx1"/>
                </a:solidFill>
                <a:effectLst/>
                <a:ea typeface="JetBrains Mono"/>
              </a:rPr>
            </a:br>
            <a:r>
              <a:rPr kumimoji="0" lang="ko-KR" altLang="ko-KR" sz="1100" b="0" i="0" u="none" strike="noStrike" cap="none" normalizeH="0" baseline="0">
                <a:ln>
                  <a:noFill/>
                </a:ln>
                <a:solidFill>
                  <a:schemeClr val="tx1"/>
                </a:solidFill>
                <a:effectLst/>
                <a:ea typeface="JetBrains Mono"/>
              </a:rPr>
              <a:t>&lt;/body&gt;</a:t>
            </a:r>
            <a:br>
              <a:rPr kumimoji="0" lang="ko-KR" altLang="ko-KR" sz="1100" b="0" i="0" u="none" strike="noStrike" cap="none" normalizeH="0" baseline="0">
                <a:ln>
                  <a:noFill/>
                </a:ln>
                <a:solidFill>
                  <a:schemeClr val="tx1"/>
                </a:solidFill>
                <a:effectLst/>
                <a:ea typeface="JetBrains Mono"/>
              </a:rPr>
            </a:br>
            <a:r>
              <a:rPr kumimoji="0" lang="ko-KR" altLang="ko-KR" sz="1100" b="0" i="0" u="none" strike="noStrike" cap="none" normalizeH="0" baseline="0">
                <a:ln>
                  <a:noFill/>
                </a:ln>
                <a:solidFill>
                  <a:schemeClr val="tx1"/>
                </a:solidFill>
                <a:effectLst/>
                <a:ea typeface="JetBrains Mono"/>
              </a:rPr>
              <a:t>&lt;/html&gt;</a:t>
            </a:r>
            <a:endParaRPr kumimoji="0" lang="ko-KR" altLang="ko-KR" sz="1100" b="0" i="0" u="none" strike="noStrike" cap="none" normalizeH="0" baseline="0">
              <a:ln>
                <a:noFill/>
              </a:ln>
              <a:solidFill>
                <a:schemeClr val="tx1"/>
              </a:solidFill>
              <a:effectLst/>
            </a:endParaRPr>
          </a:p>
        </p:txBody>
      </p:sp>
      <p:sp>
        <p:nvSpPr>
          <p:cNvPr id="20" name="화살표: 아래쪽 19">
            <a:extLst>
              <a:ext uri="{FF2B5EF4-FFF2-40B4-BE49-F238E27FC236}">
                <a16:creationId xmlns:a16="http://schemas.microsoft.com/office/drawing/2014/main" id="{DBB7D1B6-93D1-4455-B7CE-8171796DCF50}"/>
              </a:ext>
            </a:extLst>
          </p:cNvPr>
          <p:cNvSpPr/>
          <p:nvPr/>
        </p:nvSpPr>
        <p:spPr>
          <a:xfrm>
            <a:off x="8840350" y="3093455"/>
            <a:ext cx="258679" cy="271088"/>
          </a:xfrm>
          <a:prstGeom prst="down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ko-KR" altLang="en-US">
              <a:latin typeface="+mj-lt"/>
            </a:endParaRPr>
          </a:p>
        </p:txBody>
      </p:sp>
      <p:sp>
        <p:nvSpPr>
          <p:cNvPr id="21" name="화살표: 왼쪽 20">
            <a:extLst>
              <a:ext uri="{FF2B5EF4-FFF2-40B4-BE49-F238E27FC236}">
                <a16:creationId xmlns:a16="http://schemas.microsoft.com/office/drawing/2014/main" id="{1DE93661-5863-46BA-A88F-53AF50E94954}"/>
              </a:ext>
            </a:extLst>
          </p:cNvPr>
          <p:cNvSpPr/>
          <p:nvPr/>
        </p:nvSpPr>
        <p:spPr>
          <a:xfrm>
            <a:off x="5224945" y="3885677"/>
            <a:ext cx="465220" cy="318837"/>
          </a:xfrm>
          <a:prstGeom prst="lef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ko-KR" altLang="en-US">
              <a:latin typeface="+mj-lt"/>
            </a:endParaRPr>
          </a:p>
        </p:txBody>
      </p:sp>
      <p:sp>
        <p:nvSpPr>
          <p:cNvPr id="23" name="Rectangle 5">
            <a:extLst>
              <a:ext uri="{FF2B5EF4-FFF2-40B4-BE49-F238E27FC236}">
                <a16:creationId xmlns:a16="http://schemas.microsoft.com/office/drawing/2014/main" id="{2D52FF79-8EAA-455E-BD8F-68BEC77F2DBC}"/>
              </a:ext>
            </a:extLst>
          </p:cNvPr>
          <p:cNvSpPr>
            <a:spLocks noChangeArrowheads="1"/>
          </p:cNvSpPr>
          <p:nvPr/>
        </p:nvSpPr>
        <p:spPr bwMode="auto">
          <a:xfrm>
            <a:off x="6356759" y="3382158"/>
            <a:ext cx="5354713" cy="3071097"/>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30000"/>
              </a:lnSpc>
              <a:spcBef>
                <a:spcPct val="0"/>
              </a:spcBef>
              <a:spcAft>
                <a:spcPct val="0"/>
              </a:spcAft>
              <a:buClrTx/>
              <a:buSzTx/>
              <a:buFontTx/>
              <a:buNone/>
              <a:tabLst/>
            </a:pPr>
            <a:r>
              <a:rPr kumimoji="0" lang="ko-KR" altLang="ko-KR" sz="1000" b="0" i="0" u="none" strike="noStrike" cap="none" normalizeH="0" baseline="0">
                <a:ln>
                  <a:noFill/>
                </a:ln>
                <a:solidFill>
                  <a:srgbClr val="CF8E6D"/>
                </a:solidFill>
                <a:effectLst/>
                <a:latin typeface="+mj-lt"/>
                <a:ea typeface="JetBrains Mono"/>
              </a:rPr>
              <a:t>public class </a:t>
            </a:r>
            <a:r>
              <a:rPr kumimoji="0" lang="en-US" altLang="ko-KR" sz="1000" b="0" i="0" u="none" strike="noStrike" cap="none" normalizeH="0" baseline="0">
                <a:ln>
                  <a:noFill/>
                </a:ln>
                <a:solidFill>
                  <a:srgbClr val="BCBEC4"/>
                </a:solidFill>
                <a:effectLst/>
                <a:latin typeface="+mj-lt"/>
                <a:ea typeface="JetBrains Mono"/>
              </a:rPr>
              <a:t>hello</a:t>
            </a:r>
            <a:r>
              <a:rPr kumimoji="0" lang="ko-KR" altLang="ko-KR" sz="1000" b="0" i="0" u="none" strike="noStrike" cap="none" normalizeH="0" baseline="0">
                <a:ln>
                  <a:noFill/>
                </a:ln>
                <a:solidFill>
                  <a:srgbClr val="BCBEC4"/>
                </a:solidFill>
                <a:effectLst/>
                <a:latin typeface="+mj-lt"/>
                <a:ea typeface="JetBrains Mono"/>
              </a:rPr>
              <a:t>_jsp </a:t>
            </a:r>
            <a:r>
              <a:rPr kumimoji="0" lang="ko-KR" altLang="ko-KR" sz="1000" b="0" i="0" u="none" strike="noStrike" cap="none" normalizeH="0" baseline="0">
                <a:ln>
                  <a:noFill/>
                </a:ln>
                <a:solidFill>
                  <a:srgbClr val="CF8E6D"/>
                </a:solidFill>
                <a:effectLst/>
                <a:latin typeface="+mj-lt"/>
                <a:ea typeface="JetBrains Mono"/>
              </a:rPr>
              <a:t>extends </a:t>
            </a:r>
            <a:r>
              <a:rPr kumimoji="0" lang="ko-KR" altLang="ko-KR" sz="1000" b="0" i="0" u="none" strike="noStrike" cap="none" normalizeH="0" baseline="0">
                <a:ln>
                  <a:noFill/>
                </a:ln>
                <a:solidFill>
                  <a:srgbClr val="BCBEC4"/>
                </a:solidFill>
                <a:effectLst/>
                <a:latin typeface="+mj-lt"/>
                <a:ea typeface="JetBrains Mono"/>
              </a:rPr>
              <a:t>HttpServlet {</a:t>
            </a:r>
            <a:br>
              <a:rPr kumimoji="0" lang="ko-KR" altLang="ko-KR" sz="1000" b="0" i="0" u="none" strike="noStrike" cap="none" normalizeH="0" baseline="0">
                <a:ln>
                  <a:noFill/>
                </a:ln>
                <a:solidFill>
                  <a:srgbClr val="BCBEC4"/>
                </a:solidFill>
                <a:effectLst/>
                <a:latin typeface="+mj-lt"/>
                <a:ea typeface="JetBrains Mono"/>
              </a:rPr>
            </a:br>
            <a:r>
              <a:rPr kumimoji="0" lang="ko-KR" altLang="ko-KR" sz="1000" b="0" i="0" u="none" strike="noStrike" cap="none" normalizeH="0" baseline="0">
                <a:ln>
                  <a:noFill/>
                </a:ln>
                <a:solidFill>
                  <a:srgbClr val="BCBEC4"/>
                </a:solidFill>
                <a:effectLst/>
                <a:latin typeface="+mj-lt"/>
                <a:ea typeface="JetBrains Mono"/>
              </a:rPr>
              <a:t>    </a:t>
            </a:r>
            <a:r>
              <a:rPr kumimoji="0" lang="ko-KR" altLang="ko-KR" sz="1000" b="0" i="0" u="none" strike="noStrike" cap="none" normalizeH="0" baseline="0">
                <a:ln>
                  <a:noFill/>
                </a:ln>
                <a:solidFill>
                  <a:srgbClr val="CF8E6D"/>
                </a:solidFill>
                <a:effectLst/>
                <a:latin typeface="+mj-lt"/>
                <a:ea typeface="JetBrains Mono"/>
              </a:rPr>
              <a:t>public void </a:t>
            </a:r>
            <a:r>
              <a:rPr kumimoji="0" lang="ko-KR" altLang="ko-KR" sz="1000" b="0" i="0" u="none" strike="noStrike" cap="none" normalizeH="0" baseline="0">
                <a:ln>
                  <a:noFill/>
                </a:ln>
                <a:solidFill>
                  <a:srgbClr val="56A8F5"/>
                </a:solidFill>
                <a:effectLst/>
                <a:latin typeface="+mj-lt"/>
                <a:ea typeface="JetBrains Mono"/>
              </a:rPr>
              <a:t>_jspService</a:t>
            </a:r>
            <a:r>
              <a:rPr kumimoji="0" lang="ko-KR" altLang="ko-KR" sz="1000" b="0" i="0" u="none" strike="noStrike" cap="none" normalizeH="0" baseline="0">
                <a:ln>
                  <a:noFill/>
                </a:ln>
                <a:solidFill>
                  <a:srgbClr val="BCBEC4"/>
                </a:solidFill>
                <a:effectLst/>
                <a:latin typeface="+mj-lt"/>
                <a:ea typeface="JetBrains Mono"/>
              </a:rPr>
              <a:t>(HttpServletRequest request, HttpServletResponse response)</a:t>
            </a:r>
            <a:r>
              <a:rPr kumimoji="0" lang="en-US" altLang="ko-KR" sz="1000" b="0" i="0" u="none" strike="noStrike" cap="none" normalizeH="0" baseline="0">
                <a:ln>
                  <a:noFill/>
                </a:ln>
                <a:solidFill>
                  <a:srgbClr val="BCBEC4"/>
                </a:solidFill>
                <a:effectLst/>
                <a:latin typeface="+mj-lt"/>
                <a:ea typeface="JetBrains Mono"/>
              </a:rPr>
              <a:t>{</a:t>
            </a:r>
            <a:br>
              <a:rPr kumimoji="0" lang="ko-KR" altLang="ko-KR" sz="1000" b="0" i="0" u="none" strike="noStrike" cap="none" normalizeH="0" baseline="0">
                <a:ln>
                  <a:noFill/>
                </a:ln>
                <a:solidFill>
                  <a:srgbClr val="BCBEC4"/>
                </a:solidFill>
                <a:effectLst/>
                <a:latin typeface="+mj-lt"/>
                <a:ea typeface="JetBrains Mono"/>
              </a:rPr>
            </a:br>
            <a:r>
              <a:rPr kumimoji="0" lang="ko-KR" altLang="ko-KR" sz="1000" b="0" i="0" u="none" strike="noStrike" cap="none" normalizeH="0" baseline="0">
                <a:ln>
                  <a:noFill/>
                </a:ln>
                <a:solidFill>
                  <a:srgbClr val="BCBEC4"/>
                </a:solidFill>
                <a:effectLst/>
                <a:latin typeface="+mj-lt"/>
                <a:ea typeface="JetBrains Mono"/>
              </a:rPr>
              <a:t>        response.setContentType(</a:t>
            </a:r>
            <a:r>
              <a:rPr kumimoji="0" lang="ko-KR" altLang="ko-KR" sz="1000" b="0" i="0" u="none" strike="noStrike" cap="none" normalizeH="0" baseline="0">
                <a:ln>
                  <a:noFill/>
                </a:ln>
                <a:solidFill>
                  <a:srgbClr val="6AAB73"/>
                </a:solidFill>
                <a:effectLst/>
                <a:latin typeface="+mj-lt"/>
                <a:ea typeface="JetBrains Mono"/>
              </a:rPr>
              <a:t>"text/html; charset=UTF-8"</a:t>
            </a:r>
            <a:r>
              <a:rPr kumimoji="0" lang="ko-KR" altLang="ko-KR" sz="1000" b="0" i="0" u="none" strike="noStrike" cap="none" normalizeH="0" baseline="0">
                <a:ln>
                  <a:noFill/>
                </a:ln>
                <a:solidFill>
                  <a:srgbClr val="BCBEC4"/>
                </a:solidFill>
                <a:effectLst/>
                <a:latin typeface="+mj-lt"/>
                <a:ea typeface="JetBrains Mono"/>
              </a:rPr>
              <a:t>);</a:t>
            </a:r>
            <a:br>
              <a:rPr kumimoji="0" lang="ko-KR" altLang="ko-KR" sz="1000" b="0" i="0" u="none" strike="noStrike" cap="none" normalizeH="0" baseline="0">
                <a:ln>
                  <a:noFill/>
                </a:ln>
                <a:solidFill>
                  <a:srgbClr val="BCBEC4"/>
                </a:solidFill>
                <a:effectLst/>
                <a:latin typeface="+mj-lt"/>
                <a:ea typeface="JetBrains Mono"/>
              </a:rPr>
            </a:br>
            <a:r>
              <a:rPr kumimoji="0" lang="ko-KR" altLang="ko-KR" sz="1000" b="0" i="0" u="none" strike="noStrike" cap="none" normalizeH="0" baseline="0">
                <a:ln>
                  <a:noFill/>
                </a:ln>
                <a:solidFill>
                  <a:srgbClr val="BCBEC4"/>
                </a:solidFill>
                <a:effectLst/>
                <a:latin typeface="+mj-lt"/>
                <a:ea typeface="JetBrains Mono"/>
              </a:rPr>
              <a:t>        JspWriter out = response.getWriter();</a:t>
            </a:r>
            <a:br>
              <a:rPr kumimoji="0" lang="ko-KR" altLang="ko-KR" sz="1000" b="0" i="0" u="none" strike="noStrike" cap="none" normalizeH="0" baseline="0">
                <a:ln>
                  <a:noFill/>
                </a:ln>
                <a:solidFill>
                  <a:srgbClr val="BCBEC4"/>
                </a:solidFill>
                <a:effectLst/>
                <a:latin typeface="+mj-lt"/>
                <a:ea typeface="JetBrains Mono"/>
              </a:rPr>
            </a:br>
            <a:r>
              <a:rPr lang="en-US" altLang="ko-KR" sz="1000">
                <a:solidFill>
                  <a:srgbClr val="BCBEC4"/>
                </a:solidFill>
                <a:latin typeface="+mj-lt"/>
                <a:ea typeface="JetBrains Mono"/>
              </a:rPr>
              <a:t>        </a:t>
            </a:r>
            <a:r>
              <a:rPr kumimoji="0" lang="ko-KR" altLang="ko-KR" sz="1000" b="0" i="0" u="none" strike="noStrike" cap="none" normalizeH="0" baseline="0">
                <a:ln>
                  <a:noFill/>
                </a:ln>
                <a:solidFill>
                  <a:srgbClr val="BCBEC4"/>
                </a:solidFill>
                <a:effectLst/>
                <a:latin typeface="+mj-lt"/>
                <a:ea typeface="JetBrains Mono"/>
              </a:rPr>
              <a:t>out.write(</a:t>
            </a:r>
            <a:r>
              <a:rPr kumimoji="0" lang="ko-KR" altLang="ko-KR" sz="1000" b="0" i="0" u="none" strike="noStrike" cap="none" normalizeH="0" baseline="0">
                <a:ln>
                  <a:noFill/>
                </a:ln>
                <a:solidFill>
                  <a:srgbClr val="6AAB73"/>
                </a:solidFill>
                <a:effectLst/>
                <a:latin typeface="+mj-lt"/>
                <a:ea typeface="JetBrains Mono"/>
              </a:rPr>
              <a:t>"&lt;html&gt;"</a:t>
            </a:r>
            <a:r>
              <a:rPr kumimoji="0" lang="ko-KR" altLang="ko-KR" sz="1000" b="0" i="0" u="none" strike="noStrike" cap="none" normalizeH="0" baseline="0">
                <a:ln>
                  <a:noFill/>
                </a:ln>
                <a:solidFill>
                  <a:srgbClr val="BCBEC4"/>
                </a:solidFill>
                <a:effectLst/>
                <a:latin typeface="+mj-lt"/>
                <a:ea typeface="JetBrains Mono"/>
              </a:rPr>
              <a:t>);</a:t>
            </a:r>
            <a:br>
              <a:rPr kumimoji="0" lang="ko-KR" altLang="ko-KR" sz="1000" b="0" i="0" u="none" strike="noStrike" cap="none" normalizeH="0" baseline="0">
                <a:ln>
                  <a:noFill/>
                </a:ln>
                <a:solidFill>
                  <a:srgbClr val="BCBEC4"/>
                </a:solidFill>
                <a:effectLst/>
                <a:latin typeface="+mj-lt"/>
                <a:ea typeface="JetBrains Mono"/>
              </a:rPr>
            </a:br>
            <a:r>
              <a:rPr kumimoji="0" lang="ko-KR" altLang="ko-KR" sz="1000" b="0" i="0" u="none" strike="noStrike" cap="none" normalizeH="0" baseline="0">
                <a:ln>
                  <a:noFill/>
                </a:ln>
                <a:solidFill>
                  <a:srgbClr val="BCBEC4"/>
                </a:solidFill>
                <a:effectLst/>
                <a:latin typeface="+mj-lt"/>
                <a:ea typeface="JetBrains Mono"/>
              </a:rPr>
              <a:t>        out.write(</a:t>
            </a:r>
            <a:r>
              <a:rPr kumimoji="0" lang="ko-KR" altLang="ko-KR" sz="1000" b="0" i="0" u="none" strike="noStrike" cap="none" normalizeH="0" baseline="0">
                <a:ln>
                  <a:noFill/>
                </a:ln>
                <a:solidFill>
                  <a:srgbClr val="6AAB73"/>
                </a:solidFill>
                <a:effectLst/>
                <a:latin typeface="+mj-lt"/>
                <a:ea typeface="JetBrains Mono"/>
              </a:rPr>
              <a:t>"&lt;head&gt;"</a:t>
            </a:r>
            <a:r>
              <a:rPr kumimoji="0" lang="ko-KR" altLang="ko-KR" sz="1000" b="0" i="0" u="none" strike="noStrike" cap="none" normalizeH="0" baseline="0">
                <a:ln>
                  <a:noFill/>
                </a:ln>
                <a:solidFill>
                  <a:srgbClr val="BCBEC4"/>
                </a:solidFill>
                <a:effectLst/>
                <a:latin typeface="+mj-lt"/>
                <a:ea typeface="JetBrains Mono"/>
              </a:rPr>
              <a:t>);</a:t>
            </a:r>
            <a:br>
              <a:rPr kumimoji="0" lang="ko-KR" altLang="ko-KR" sz="1000" b="0" i="0" u="none" strike="noStrike" cap="none" normalizeH="0" baseline="0">
                <a:ln>
                  <a:noFill/>
                </a:ln>
                <a:solidFill>
                  <a:srgbClr val="BCBEC4"/>
                </a:solidFill>
                <a:effectLst/>
                <a:latin typeface="+mj-lt"/>
                <a:ea typeface="JetBrains Mono"/>
              </a:rPr>
            </a:br>
            <a:r>
              <a:rPr kumimoji="0" lang="ko-KR" altLang="ko-KR" sz="1000" b="0" i="0" u="none" strike="noStrike" cap="none" normalizeH="0" baseline="0">
                <a:ln>
                  <a:noFill/>
                </a:ln>
                <a:solidFill>
                  <a:srgbClr val="BCBEC4"/>
                </a:solidFill>
                <a:effectLst/>
                <a:latin typeface="+mj-lt"/>
                <a:ea typeface="JetBrains Mono"/>
              </a:rPr>
              <a:t>        out.write(</a:t>
            </a:r>
            <a:r>
              <a:rPr kumimoji="0" lang="ko-KR" altLang="ko-KR" sz="1000" b="0" i="0" u="none" strike="noStrike" cap="none" normalizeH="0" baseline="0">
                <a:ln>
                  <a:noFill/>
                </a:ln>
                <a:solidFill>
                  <a:srgbClr val="6AAB73"/>
                </a:solidFill>
                <a:effectLst/>
                <a:latin typeface="+mj-lt"/>
                <a:ea typeface="JetBrains Mono"/>
              </a:rPr>
              <a:t>"&lt;title&gt;JSP </a:t>
            </a:r>
            <a:r>
              <a:rPr kumimoji="0" lang="en-US" altLang="ko-KR" sz="1000" b="0" i="0" u="none" strike="noStrike" cap="none" normalizeH="0" baseline="0">
                <a:ln>
                  <a:noFill/>
                </a:ln>
                <a:solidFill>
                  <a:srgbClr val="6AAB73"/>
                </a:solidFill>
                <a:effectLst/>
                <a:latin typeface="+mj-lt"/>
                <a:ea typeface="JetBrains Mono"/>
              </a:rPr>
              <a:t>custom</a:t>
            </a:r>
            <a:r>
              <a:rPr kumimoji="0" lang="ko-KR" altLang="ko-KR" sz="1000" b="0" i="0" u="none" strike="noStrike" cap="none" normalizeH="0" baseline="0">
                <a:ln>
                  <a:noFill/>
                </a:ln>
                <a:solidFill>
                  <a:srgbClr val="6AAB73"/>
                </a:solidFill>
                <a:effectLst/>
                <a:latin typeface="+mj-lt"/>
                <a:ea typeface="JetBrains Mono"/>
              </a:rPr>
              <a:t>&lt;/title&gt;"</a:t>
            </a:r>
            <a:r>
              <a:rPr kumimoji="0" lang="ko-KR" altLang="ko-KR" sz="1000" b="0" i="0" u="none" strike="noStrike" cap="none" normalizeH="0" baseline="0">
                <a:ln>
                  <a:noFill/>
                </a:ln>
                <a:solidFill>
                  <a:srgbClr val="BCBEC4"/>
                </a:solidFill>
                <a:effectLst/>
                <a:latin typeface="+mj-lt"/>
                <a:ea typeface="JetBrains Mono"/>
              </a:rPr>
              <a:t>);</a:t>
            </a:r>
            <a:br>
              <a:rPr kumimoji="0" lang="ko-KR" altLang="ko-KR" sz="1000" b="0" i="0" u="none" strike="noStrike" cap="none" normalizeH="0" baseline="0">
                <a:ln>
                  <a:noFill/>
                </a:ln>
                <a:solidFill>
                  <a:srgbClr val="BCBEC4"/>
                </a:solidFill>
                <a:effectLst/>
                <a:latin typeface="+mj-lt"/>
                <a:ea typeface="JetBrains Mono"/>
              </a:rPr>
            </a:br>
            <a:r>
              <a:rPr kumimoji="0" lang="ko-KR" altLang="ko-KR" sz="1000" b="0" i="0" u="none" strike="noStrike" cap="none" normalizeH="0" baseline="0">
                <a:ln>
                  <a:noFill/>
                </a:ln>
                <a:solidFill>
                  <a:srgbClr val="BCBEC4"/>
                </a:solidFill>
                <a:effectLst/>
                <a:latin typeface="+mj-lt"/>
                <a:ea typeface="JetBrains Mono"/>
              </a:rPr>
              <a:t>        out.write(</a:t>
            </a:r>
            <a:r>
              <a:rPr kumimoji="0" lang="ko-KR" altLang="ko-KR" sz="1000" b="0" i="0" u="none" strike="noStrike" cap="none" normalizeH="0" baseline="0">
                <a:ln>
                  <a:noFill/>
                </a:ln>
                <a:solidFill>
                  <a:srgbClr val="6AAB73"/>
                </a:solidFill>
                <a:effectLst/>
                <a:latin typeface="+mj-lt"/>
                <a:ea typeface="JetBrains Mono"/>
              </a:rPr>
              <a:t>"&lt;/head&gt;"</a:t>
            </a:r>
            <a:r>
              <a:rPr kumimoji="0" lang="ko-KR" altLang="ko-KR" sz="1000" b="0" i="0" u="none" strike="noStrike" cap="none" normalizeH="0" baseline="0">
                <a:ln>
                  <a:noFill/>
                </a:ln>
                <a:solidFill>
                  <a:srgbClr val="BCBEC4"/>
                </a:solidFill>
                <a:effectLst/>
                <a:latin typeface="+mj-lt"/>
                <a:ea typeface="JetBrains Mono"/>
              </a:rPr>
              <a:t>);</a:t>
            </a:r>
            <a:br>
              <a:rPr kumimoji="0" lang="ko-KR" altLang="ko-KR" sz="1000" b="0" i="0" u="none" strike="noStrike" cap="none" normalizeH="0" baseline="0">
                <a:ln>
                  <a:noFill/>
                </a:ln>
                <a:solidFill>
                  <a:srgbClr val="BCBEC4"/>
                </a:solidFill>
                <a:effectLst/>
                <a:latin typeface="+mj-lt"/>
                <a:ea typeface="JetBrains Mono"/>
              </a:rPr>
            </a:br>
            <a:r>
              <a:rPr kumimoji="0" lang="ko-KR" altLang="ko-KR" sz="1000" b="0" i="0" u="none" strike="noStrike" cap="none" normalizeH="0" baseline="0">
                <a:ln>
                  <a:noFill/>
                </a:ln>
                <a:solidFill>
                  <a:srgbClr val="BCBEC4"/>
                </a:solidFill>
                <a:effectLst/>
                <a:latin typeface="+mj-lt"/>
                <a:ea typeface="JetBrains Mono"/>
              </a:rPr>
              <a:t>        out.write(</a:t>
            </a:r>
            <a:r>
              <a:rPr kumimoji="0" lang="ko-KR" altLang="ko-KR" sz="1000" b="0" i="0" u="none" strike="noStrike" cap="none" normalizeH="0" baseline="0">
                <a:ln>
                  <a:noFill/>
                </a:ln>
                <a:solidFill>
                  <a:srgbClr val="6AAB73"/>
                </a:solidFill>
                <a:effectLst/>
                <a:latin typeface="+mj-lt"/>
                <a:ea typeface="JetBrains Mono"/>
              </a:rPr>
              <a:t>"&lt;body&gt;"</a:t>
            </a:r>
            <a:r>
              <a:rPr kumimoji="0" lang="ko-KR" altLang="ko-KR" sz="1000" b="0" i="0" u="none" strike="noStrike" cap="none" normalizeH="0" baseline="0">
                <a:ln>
                  <a:noFill/>
                </a:ln>
                <a:solidFill>
                  <a:srgbClr val="BCBEC4"/>
                </a:solidFill>
                <a:effectLst/>
                <a:latin typeface="+mj-lt"/>
                <a:ea typeface="JetBrains Mono"/>
              </a:rPr>
              <a:t>);</a:t>
            </a:r>
            <a:br>
              <a:rPr kumimoji="0" lang="ko-KR" altLang="ko-KR" sz="1000" b="0" i="0" u="none" strike="noStrike" cap="none" normalizeH="0" baseline="0">
                <a:ln>
                  <a:noFill/>
                </a:ln>
                <a:solidFill>
                  <a:srgbClr val="BCBEC4"/>
                </a:solidFill>
                <a:effectLst/>
                <a:latin typeface="+mj-lt"/>
                <a:ea typeface="JetBrains Mono"/>
              </a:rPr>
            </a:br>
            <a:r>
              <a:rPr kumimoji="0" lang="ko-KR" altLang="ko-KR" sz="1000" b="0" i="0" u="none" strike="noStrike" cap="none" normalizeH="0" baseline="0">
                <a:ln>
                  <a:noFill/>
                </a:ln>
                <a:solidFill>
                  <a:srgbClr val="BCBEC4"/>
                </a:solidFill>
                <a:effectLst/>
                <a:latin typeface="+mj-lt"/>
                <a:ea typeface="JetBrains Mono"/>
              </a:rPr>
              <a:t>        out.write(</a:t>
            </a:r>
            <a:r>
              <a:rPr kumimoji="0" lang="ko-KR" altLang="ko-KR" sz="1000" b="0" i="0" u="none" strike="noStrike" cap="none" normalizeH="0" baseline="0">
                <a:ln>
                  <a:noFill/>
                </a:ln>
                <a:solidFill>
                  <a:srgbClr val="6AAB73"/>
                </a:solidFill>
                <a:effectLst/>
                <a:latin typeface="+mj-lt"/>
                <a:ea typeface="JetBrains Mono"/>
              </a:rPr>
              <a:t>"&lt;h1&gt;Hello, JSP!&lt;/h1&gt;"</a:t>
            </a:r>
            <a:r>
              <a:rPr kumimoji="0" lang="ko-KR" altLang="ko-KR" sz="1000" b="0" i="0" u="none" strike="noStrike" cap="none" normalizeH="0" baseline="0">
                <a:ln>
                  <a:noFill/>
                </a:ln>
                <a:solidFill>
                  <a:srgbClr val="BCBEC4"/>
                </a:solidFill>
                <a:effectLst/>
                <a:latin typeface="+mj-lt"/>
                <a:ea typeface="JetBrains Mono"/>
              </a:rPr>
              <a:t>);</a:t>
            </a:r>
            <a:br>
              <a:rPr kumimoji="0" lang="ko-KR" altLang="ko-KR" sz="1000" b="0" i="0" u="none" strike="noStrike" cap="none" normalizeH="0" baseline="0">
                <a:ln>
                  <a:noFill/>
                </a:ln>
                <a:solidFill>
                  <a:srgbClr val="BCBEC4"/>
                </a:solidFill>
                <a:effectLst/>
                <a:latin typeface="+mj-lt"/>
                <a:ea typeface="JetBrains Mono"/>
              </a:rPr>
            </a:br>
            <a:r>
              <a:rPr kumimoji="0" lang="ko-KR" altLang="ko-KR" sz="1000" b="0" i="0" u="none" strike="noStrike" cap="none" normalizeH="0" baseline="0">
                <a:ln>
                  <a:noFill/>
                </a:ln>
                <a:solidFill>
                  <a:srgbClr val="BCBEC4"/>
                </a:solidFill>
                <a:effectLst/>
                <a:latin typeface="+mj-lt"/>
                <a:ea typeface="JetBrains Mono"/>
              </a:rPr>
              <a:t>        out.write(</a:t>
            </a:r>
            <a:r>
              <a:rPr kumimoji="0" lang="ko-KR" altLang="ko-KR" sz="1000" b="0" i="0" u="none" strike="noStrike" cap="none" normalizeH="0" baseline="0">
                <a:ln>
                  <a:noFill/>
                </a:ln>
                <a:solidFill>
                  <a:srgbClr val="6AAB73"/>
                </a:solidFill>
                <a:effectLst/>
                <a:latin typeface="+mj-lt"/>
                <a:ea typeface="JetBrains Mono"/>
              </a:rPr>
              <a:t>"Current date and time: " </a:t>
            </a:r>
            <a:r>
              <a:rPr kumimoji="0" lang="ko-KR" altLang="ko-KR" sz="1000" b="0" i="0" u="none" strike="noStrike" cap="none" normalizeH="0" baseline="0">
                <a:ln>
                  <a:noFill/>
                </a:ln>
                <a:solidFill>
                  <a:srgbClr val="BCBEC4"/>
                </a:solidFill>
                <a:effectLst/>
                <a:latin typeface="+mj-lt"/>
                <a:ea typeface="JetBrains Mono"/>
              </a:rPr>
              <a:t>+ </a:t>
            </a:r>
            <a:r>
              <a:rPr kumimoji="0" lang="ko-KR" altLang="ko-KR" sz="1000" b="0" i="0" u="none" strike="noStrike" cap="none" normalizeH="0" baseline="0">
                <a:ln>
                  <a:noFill/>
                </a:ln>
                <a:solidFill>
                  <a:srgbClr val="CF8E6D"/>
                </a:solidFill>
                <a:effectLst/>
                <a:latin typeface="+mj-lt"/>
                <a:ea typeface="JetBrains Mono"/>
              </a:rPr>
              <a:t>new </a:t>
            </a:r>
            <a:r>
              <a:rPr kumimoji="0" lang="ko-KR" altLang="ko-KR" sz="1000" b="0" i="0" u="none" strike="noStrike" cap="none" normalizeH="0" baseline="0">
                <a:ln>
                  <a:noFill/>
                </a:ln>
                <a:solidFill>
                  <a:srgbClr val="BCBEC4"/>
                </a:solidFill>
                <a:effectLst/>
                <a:latin typeface="+mj-lt"/>
                <a:ea typeface="JetBrains Mono"/>
              </a:rPr>
              <a:t>java.util.Date());</a:t>
            </a:r>
            <a:br>
              <a:rPr kumimoji="0" lang="ko-KR" altLang="ko-KR" sz="1000" b="0" i="0" u="none" strike="noStrike" cap="none" normalizeH="0" baseline="0">
                <a:ln>
                  <a:noFill/>
                </a:ln>
                <a:solidFill>
                  <a:srgbClr val="BCBEC4"/>
                </a:solidFill>
                <a:effectLst/>
                <a:latin typeface="+mj-lt"/>
                <a:ea typeface="JetBrains Mono"/>
              </a:rPr>
            </a:br>
            <a:r>
              <a:rPr kumimoji="0" lang="ko-KR" altLang="ko-KR" sz="1000" b="0" i="0" u="none" strike="noStrike" cap="none" normalizeH="0" baseline="0">
                <a:ln>
                  <a:noFill/>
                </a:ln>
                <a:solidFill>
                  <a:srgbClr val="BCBEC4"/>
                </a:solidFill>
                <a:effectLst/>
                <a:latin typeface="+mj-lt"/>
                <a:ea typeface="JetBrains Mono"/>
              </a:rPr>
              <a:t>        out.write(</a:t>
            </a:r>
            <a:r>
              <a:rPr kumimoji="0" lang="ko-KR" altLang="ko-KR" sz="1000" b="0" i="0" u="none" strike="noStrike" cap="none" normalizeH="0" baseline="0">
                <a:ln>
                  <a:noFill/>
                </a:ln>
                <a:solidFill>
                  <a:srgbClr val="6AAB73"/>
                </a:solidFill>
                <a:effectLst/>
                <a:latin typeface="+mj-lt"/>
                <a:ea typeface="JetBrains Mono"/>
              </a:rPr>
              <a:t>"&lt;/body&gt;"</a:t>
            </a:r>
            <a:r>
              <a:rPr kumimoji="0" lang="ko-KR" altLang="ko-KR" sz="1000" b="0" i="0" u="none" strike="noStrike" cap="none" normalizeH="0" baseline="0">
                <a:ln>
                  <a:noFill/>
                </a:ln>
                <a:solidFill>
                  <a:srgbClr val="BCBEC4"/>
                </a:solidFill>
                <a:effectLst/>
                <a:latin typeface="+mj-lt"/>
                <a:ea typeface="JetBrains Mono"/>
              </a:rPr>
              <a:t>);</a:t>
            </a:r>
            <a:br>
              <a:rPr kumimoji="0" lang="ko-KR" altLang="ko-KR" sz="1000" b="0" i="0" u="none" strike="noStrike" cap="none" normalizeH="0" baseline="0">
                <a:ln>
                  <a:noFill/>
                </a:ln>
                <a:solidFill>
                  <a:srgbClr val="BCBEC4"/>
                </a:solidFill>
                <a:effectLst/>
                <a:latin typeface="+mj-lt"/>
                <a:ea typeface="JetBrains Mono"/>
              </a:rPr>
            </a:br>
            <a:r>
              <a:rPr kumimoji="0" lang="ko-KR" altLang="ko-KR" sz="1000" b="0" i="0" u="none" strike="noStrike" cap="none" normalizeH="0" baseline="0">
                <a:ln>
                  <a:noFill/>
                </a:ln>
                <a:solidFill>
                  <a:srgbClr val="BCBEC4"/>
                </a:solidFill>
                <a:effectLst/>
                <a:latin typeface="+mj-lt"/>
                <a:ea typeface="JetBrains Mono"/>
              </a:rPr>
              <a:t>        out.write(</a:t>
            </a:r>
            <a:r>
              <a:rPr kumimoji="0" lang="ko-KR" altLang="ko-KR" sz="1000" b="0" i="0" u="none" strike="noStrike" cap="none" normalizeH="0" baseline="0">
                <a:ln>
                  <a:noFill/>
                </a:ln>
                <a:solidFill>
                  <a:srgbClr val="6AAB73"/>
                </a:solidFill>
                <a:effectLst/>
                <a:latin typeface="+mj-lt"/>
                <a:ea typeface="JetBrains Mono"/>
              </a:rPr>
              <a:t>"&lt;/html&gt;"</a:t>
            </a:r>
            <a:r>
              <a:rPr kumimoji="0" lang="ko-KR" altLang="ko-KR" sz="1000" b="0" i="0" u="none" strike="noStrike" cap="none" normalizeH="0" baseline="0">
                <a:ln>
                  <a:noFill/>
                </a:ln>
                <a:solidFill>
                  <a:srgbClr val="BCBEC4"/>
                </a:solidFill>
                <a:effectLst/>
                <a:latin typeface="+mj-lt"/>
                <a:ea typeface="JetBrains Mono"/>
              </a:rPr>
              <a:t>);</a:t>
            </a:r>
            <a:br>
              <a:rPr kumimoji="0" lang="ko-KR" altLang="ko-KR" sz="1000" b="0" i="0" u="none" strike="noStrike" cap="none" normalizeH="0" baseline="0">
                <a:ln>
                  <a:noFill/>
                </a:ln>
                <a:solidFill>
                  <a:srgbClr val="BCBEC4"/>
                </a:solidFill>
                <a:effectLst/>
                <a:latin typeface="+mj-lt"/>
                <a:ea typeface="JetBrains Mono"/>
              </a:rPr>
            </a:br>
            <a:r>
              <a:rPr kumimoji="0" lang="ko-KR" altLang="ko-KR" sz="1000" b="0" i="0" u="none" strike="noStrike" cap="none" normalizeH="0" baseline="0">
                <a:ln>
                  <a:noFill/>
                </a:ln>
                <a:solidFill>
                  <a:srgbClr val="BCBEC4"/>
                </a:solidFill>
                <a:effectLst/>
                <a:latin typeface="+mj-lt"/>
                <a:ea typeface="JetBrains Mono"/>
              </a:rPr>
              <a:t>    }</a:t>
            </a:r>
            <a:br>
              <a:rPr kumimoji="0" lang="ko-KR" altLang="ko-KR" sz="1000" b="0" i="0" u="none" strike="noStrike" cap="none" normalizeH="0" baseline="0">
                <a:ln>
                  <a:noFill/>
                </a:ln>
                <a:solidFill>
                  <a:srgbClr val="BCBEC4"/>
                </a:solidFill>
                <a:effectLst/>
                <a:latin typeface="+mj-lt"/>
                <a:ea typeface="JetBrains Mono"/>
              </a:rPr>
            </a:br>
            <a:r>
              <a:rPr kumimoji="0" lang="ko-KR" altLang="ko-KR" sz="1000" b="0" i="0" u="none" strike="noStrike" cap="none" normalizeH="0" baseline="0">
                <a:ln>
                  <a:noFill/>
                </a:ln>
                <a:solidFill>
                  <a:srgbClr val="BCBEC4"/>
                </a:solidFill>
                <a:effectLst/>
                <a:latin typeface="+mj-lt"/>
                <a:ea typeface="JetBrains Mono"/>
              </a:rPr>
              <a:t>}</a:t>
            </a:r>
            <a:endParaRPr kumimoji="0" lang="ko-KR" altLang="ko-KR" sz="1000" b="0" i="0" u="none" strike="noStrike" cap="none" normalizeH="0" baseline="0">
              <a:ln>
                <a:noFill/>
              </a:ln>
              <a:solidFill>
                <a:schemeClr val="tx1"/>
              </a:solidFill>
              <a:effectLst/>
              <a:latin typeface="+mj-lt"/>
            </a:endParaRPr>
          </a:p>
        </p:txBody>
      </p:sp>
      <p:sp>
        <p:nvSpPr>
          <p:cNvPr id="24" name="TextBox 23">
            <a:extLst>
              <a:ext uri="{FF2B5EF4-FFF2-40B4-BE49-F238E27FC236}">
                <a16:creationId xmlns:a16="http://schemas.microsoft.com/office/drawing/2014/main" id="{74A30119-9EC3-45D1-BCFE-6BD3E2EAD998}"/>
              </a:ext>
            </a:extLst>
          </p:cNvPr>
          <p:cNvSpPr txBox="1"/>
          <p:nvPr/>
        </p:nvSpPr>
        <p:spPr>
          <a:xfrm>
            <a:off x="6464054" y="6512107"/>
            <a:ext cx="5011270" cy="276999"/>
          </a:xfrm>
          <a:prstGeom prst="rect">
            <a:avLst/>
          </a:prstGeom>
          <a:noFill/>
        </p:spPr>
        <p:txBody>
          <a:bodyPr wrap="square">
            <a:spAutoFit/>
          </a:bodyPr>
          <a:lstStyle/>
          <a:p>
            <a:r>
              <a:rPr lang="ko-KR" altLang="en-US" sz="1200" i="1">
                <a:solidFill>
                  <a:srgbClr val="FF0000"/>
                </a:solidFill>
                <a:latin typeface="+mj-lt"/>
              </a:rPr>
              <a:t>화면 단에서 </a:t>
            </a:r>
            <a:r>
              <a:rPr lang="en-US" altLang="ko-KR" sz="1200" i="1">
                <a:solidFill>
                  <a:srgbClr val="FF0000"/>
                </a:solidFill>
                <a:latin typeface="+mj-lt"/>
              </a:rPr>
              <a:t>HTML </a:t>
            </a:r>
            <a:r>
              <a:rPr lang="ko-KR" altLang="en-US" sz="1200" i="1">
                <a:solidFill>
                  <a:srgbClr val="FF0000"/>
                </a:solidFill>
                <a:latin typeface="+mj-lt"/>
              </a:rPr>
              <a:t>태그와 비즈니스 로직 처리를 모두 담당하고 있음</a:t>
            </a:r>
            <a:r>
              <a:rPr lang="en-US" altLang="ko-KR" sz="1200" i="1">
                <a:solidFill>
                  <a:srgbClr val="FF0000"/>
                </a:solidFill>
                <a:latin typeface="+mj-lt"/>
              </a:rPr>
              <a:t>!!</a:t>
            </a:r>
            <a:endParaRPr lang="ko-KR" altLang="en-US" sz="1200" i="1">
              <a:solidFill>
                <a:srgbClr val="FF0000"/>
              </a:solidFill>
              <a:latin typeface="+mj-lt"/>
            </a:endParaRPr>
          </a:p>
        </p:txBody>
      </p:sp>
      <p:sp>
        <p:nvSpPr>
          <p:cNvPr id="10" name="TextBox 9">
            <a:extLst>
              <a:ext uri="{FF2B5EF4-FFF2-40B4-BE49-F238E27FC236}">
                <a16:creationId xmlns:a16="http://schemas.microsoft.com/office/drawing/2014/main" id="{30625997-492D-1B54-6AC2-30E476467375}"/>
              </a:ext>
            </a:extLst>
          </p:cNvPr>
          <p:cNvSpPr txBox="1"/>
          <p:nvPr/>
        </p:nvSpPr>
        <p:spPr>
          <a:xfrm>
            <a:off x="4511331" y="690267"/>
            <a:ext cx="1070716" cy="369332"/>
          </a:xfrm>
          <a:prstGeom prst="rect">
            <a:avLst/>
          </a:prstGeom>
          <a:noFill/>
        </p:spPr>
        <p:txBody>
          <a:bodyPr wrap="square">
            <a:spAutoFit/>
          </a:bodyPr>
          <a:lstStyle/>
          <a:p>
            <a:pPr algn="ctr"/>
            <a:r>
              <a:rPr lang="en-US" altLang="ko-KR">
                <a:latin typeface="+mj-lt"/>
                <a:ea typeface="나눔바른고딕" panose="020B0603020101020101" pitchFamily="50" charset="-127"/>
              </a:rPr>
              <a:t>WAS</a:t>
            </a:r>
            <a:endParaRPr lang="ko-KR" altLang="en-US">
              <a:latin typeface="+mj-lt"/>
            </a:endParaRPr>
          </a:p>
        </p:txBody>
      </p:sp>
      <p:cxnSp>
        <p:nvCxnSpPr>
          <p:cNvPr id="8" name="직선 화살표 연결선 7">
            <a:extLst>
              <a:ext uri="{FF2B5EF4-FFF2-40B4-BE49-F238E27FC236}">
                <a16:creationId xmlns:a16="http://schemas.microsoft.com/office/drawing/2014/main" id="{D8FC13DE-AA9E-6103-D5F5-1453A782F6EF}"/>
              </a:ext>
            </a:extLst>
          </p:cNvPr>
          <p:cNvCxnSpPr/>
          <p:nvPr/>
        </p:nvCxnSpPr>
        <p:spPr>
          <a:xfrm flipH="1">
            <a:off x="953837" y="2275805"/>
            <a:ext cx="311237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직사각형 18">
            <a:extLst>
              <a:ext uri="{FF2B5EF4-FFF2-40B4-BE49-F238E27FC236}">
                <a16:creationId xmlns:a16="http://schemas.microsoft.com/office/drawing/2014/main" id="{69493BF8-3BFC-D656-5770-D581A2F23110}"/>
              </a:ext>
            </a:extLst>
          </p:cNvPr>
          <p:cNvSpPr/>
          <p:nvPr/>
        </p:nvSpPr>
        <p:spPr>
          <a:xfrm>
            <a:off x="312018" y="1059599"/>
            <a:ext cx="628862" cy="1807366"/>
          </a:xfrm>
          <a:prstGeom prst="rect">
            <a:avLst/>
          </a:prstGeom>
          <a:solidFill>
            <a:schemeClr val="accent5">
              <a:lumMod val="20000"/>
              <a:lumOff val="80000"/>
            </a:schemeClr>
          </a:solidFill>
          <a:ln w="2857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sz="1200">
              <a:latin typeface="+mj-lt"/>
            </a:endParaRPr>
          </a:p>
        </p:txBody>
      </p:sp>
      <p:sp>
        <p:nvSpPr>
          <p:cNvPr id="22" name="TextBox 21">
            <a:extLst>
              <a:ext uri="{FF2B5EF4-FFF2-40B4-BE49-F238E27FC236}">
                <a16:creationId xmlns:a16="http://schemas.microsoft.com/office/drawing/2014/main" id="{88231CF6-C661-4908-9835-30722518C0DE}"/>
              </a:ext>
            </a:extLst>
          </p:cNvPr>
          <p:cNvSpPr txBox="1"/>
          <p:nvPr/>
        </p:nvSpPr>
        <p:spPr>
          <a:xfrm>
            <a:off x="330359" y="767139"/>
            <a:ext cx="580620" cy="276999"/>
          </a:xfrm>
          <a:prstGeom prst="rect">
            <a:avLst/>
          </a:prstGeom>
          <a:noFill/>
        </p:spPr>
        <p:txBody>
          <a:bodyPr wrap="square">
            <a:spAutoFit/>
          </a:bodyPr>
          <a:lstStyle/>
          <a:p>
            <a:r>
              <a:rPr lang="en-US" altLang="ko-KR" sz="1200">
                <a:latin typeface="+mj-lt"/>
                <a:ea typeface="나눔바른고딕" panose="020B0603020101020101" pitchFamily="50" charset="-127"/>
              </a:rPr>
              <a:t>client</a:t>
            </a:r>
            <a:endParaRPr lang="ko-KR" altLang="en-US" sz="1200">
              <a:latin typeface="+mj-lt"/>
            </a:endParaRPr>
          </a:p>
        </p:txBody>
      </p:sp>
      <p:sp>
        <p:nvSpPr>
          <p:cNvPr id="25" name="TextBox 24">
            <a:extLst>
              <a:ext uri="{FF2B5EF4-FFF2-40B4-BE49-F238E27FC236}">
                <a16:creationId xmlns:a16="http://schemas.microsoft.com/office/drawing/2014/main" id="{F7702A31-1DB8-0E6E-CE37-338B482CC7CF}"/>
              </a:ext>
            </a:extLst>
          </p:cNvPr>
          <p:cNvSpPr txBox="1"/>
          <p:nvPr/>
        </p:nvSpPr>
        <p:spPr>
          <a:xfrm>
            <a:off x="258791" y="1757277"/>
            <a:ext cx="740966" cy="276999"/>
          </a:xfrm>
          <a:prstGeom prst="rect">
            <a:avLst/>
          </a:prstGeom>
          <a:noFill/>
        </p:spPr>
        <p:txBody>
          <a:bodyPr wrap="square">
            <a:spAutoFit/>
          </a:bodyPr>
          <a:lstStyle/>
          <a:p>
            <a:r>
              <a:rPr lang="en-US" altLang="ko-KR" sz="1200">
                <a:latin typeface="+mj-lt"/>
                <a:ea typeface="나눔바른고딕" panose="020B0603020101020101" pitchFamily="50" charset="-127"/>
              </a:rPr>
              <a:t>broswer</a:t>
            </a:r>
            <a:endParaRPr lang="ko-KR" altLang="en-US" sz="1200">
              <a:latin typeface="+mj-lt"/>
            </a:endParaRPr>
          </a:p>
        </p:txBody>
      </p:sp>
    </p:spTree>
    <p:extLst>
      <p:ext uri="{BB962C8B-B14F-4D97-AF65-F5344CB8AC3E}">
        <p14:creationId xmlns:p14="http://schemas.microsoft.com/office/powerpoint/2010/main" val="870451216"/>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AA1A68-27C8-AA94-684F-0BEDBFE12351}"/>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9399C1C1-268A-6561-C7E8-659438E32A7D}"/>
              </a:ext>
            </a:extLst>
          </p:cNvPr>
          <p:cNvSpPr txBox="1"/>
          <p:nvPr/>
        </p:nvSpPr>
        <p:spPr>
          <a:xfrm>
            <a:off x="2297530" y="1720840"/>
            <a:ext cx="7596952" cy="923330"/>
          </a:xfrm>
          <a:prstGeom prst="rect">
            <a:avLst/>
          </a:prstGeom>
          <a:noFill/>
        </p:spPr>
        <p:txBody>
          <a:bodyPr wrap="none" rtlCol="0">
            <a:spAutoFit/>
          </a:bodyPr>
          <a:lstStyle/>
          <a:p>
            <a:pPr algn="ctr"/>
            <a:r>
              <a:rPr lang="ko-KR" altLang="en-US" sz="5400">
                <a:solidFill>
                  <a:schemeClr val="accent1">
                    <a:lumMod val="75000"/>
                  </a:schemeClr>
                </a:solidFill>
                <a:latin typeface="나눔바른고딕" panose="020B0603020101020101" pitchFamily="50" charset="-127"/>
                <a:ea typeface="나눔바른고딕" panose="020B0603020101020101" pitchFamily="50" charset="-127"/>
              </a:rPr>
              <a:t>요청 파라미터 매개변수</a:t>
            </a:r>
            <a:endParaRPr lang="ko-KR" altLang="en-US" sz="5400">
              <a:solidFill>
                <a:schemeClr val="accent1">
                  <a:lumMod val="75000"/>
                </a:schemeClr>
              </a:solidFill>
              <a:latin typeface="+mj-lt"/>
            </a:endParaRPr>
          </a:p>
        </p:txBody>
      </p:sp>
      <p:sp>
        <p:nvSpPr>
          <p:cNvPr id="3" name="TextBox 2">
            <a:extLst>
              <a:ext uri="{FF2B5EF4-FFF2-40B4-BE49-F238E27FC236}">
                <a16:creationId xmlns:a16="http://schemas.microsoft.com/office/drawing/2014/main" id="{2DFC6F97-31E1-3343-C1E0-535E7FB956A5}"/>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
        <p:nvSpPr>
          <p:cNvPr id="4" name="TextBox 3">
            <a:extLst>
              <a:ext uri="{FF2B5EF4-FFF2-40B4-BE49-F238E27FC236}">
                <a16:creationId xmlns:a16="http://schemas.microsoft.com/office/drawing/2014/main" id="{A9041E3D-337A-FAAB-1831-C4B443652648}"/>
              </a:ext>
            </a:extLst>
          </p:cNvPr>
          <p:cNvSpPr txBox="1"/>
          <p:nvPr/>
        </p:nvSpPr>
        <p:spPr>
          <a:xfrm>
            <a:off x="3282345" y="2836676"/>
            <a:ext cx="5627310" cy="2585323"/>
          </a:xfrm>
          <a:prstGeom prst="rect">
            <a:avLst/>
          </a:prstGeom>
          <a:noFill/>
        </p:spPr>
        <p:txBody>
          <a:bodyPr wrap="none" rtlCol="0">
            <a:spAutoFit/>
          </a:bodyPr>
          <a:lstStyle/>
          <a:p>
            <a:pPr algn="ctr"/>
            <a:r>
              <a:rPr lang="en-US" altLang="ko-KR" sz="5400">
                <a:solidFill>
                  <a:schemeClr val="accent1">
                    <a:lumMod val="75000"/>
                  </a:schemeClr>
                </a:solidFill>
                <a:latin typeface="+mj-lt"/>
                <a:ea typeface="나눔바른고딕" panose="020B0603020101020101" pitchFamily="50" charset="-127"/>
              </a:rPr>
              <a:t>@RequestParam</a:t>
            </a:r>
          </a:p>
          <a:p>
            <a:pPr algn="ctr"/>
            <a:r>
              <a:rPr lang="en-US" altLang="ko-KR" sz="5400">
                <a:solidFill>
                  <a:schemeClr val="accent1">
                    <a:lumMod val="75000"/>
                  </a:schemeClr>
                </a:solidFill>
                <a:latin typeface="+mj-lt"/>
                <a:ea typeface="나눔바른고딕" panose="020B0603020101020101" pitchFamily="50" charset="-127"/>
              </a:rPr>
              <a:t>@PathVariable</a:t>
            </a:r>
          </a:p>
          <a:p>
            <a:pPr algn="ctr"/>
            <a:r>
              <a:rPr lang="en-US" altLang="ko-KR" sz="5400">
                <a:solidFill>
                  <a:schemeClr val="accent1">
                    <a:lumMod val="75000"/>
                  </a:schemeClr>
                </a:solidFill>
                <a:latin typeface="+mj-lt"/>
                <a:ea typeface="나눔바른고딕" panose="020B0603020101020101" pitchFamily="50" charset="-127"/>
              </a:rPr>
              <a:t>@ModelAttribute</a:t>
            </a:r>
            <a:endParaRPr lang="ko-KR" altLang="en-US" sz="5400">
              <a:solidFill>
                <a:schemeClr val="accent1">
                  <a:lumMod val="75000"/>
                </a:schemeClr>
              </a:solidFill>
              <a:latin typeface="+mj-lt"/>
            </a:endParaRPr>
          </a:p>
        </p:txBody>
      </p:sp>
    </p:spTree>
    <p:extLst>
      <p:ext uri="{BB962C8B-B14F-4D97-AF65-F5344CB8AC3E}">
        <p14:creationId xmlns:p14="http://schemas.microsoft.com/office/powerpoint/2010/main" val="3132954078"/>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28235-34F3-480D-9582-51322E7389EC}"/>
              </a:ext>
            </a:extLst>
          </p:cNvPr>
          <p:cNvSpPr txBox="1"/>
          <p:nvPr/>
        </p:nvSpPr>
        <p:spPr>
          <a:xfrm>
            <a:off x="3626422" y="2967335"/>
            <a:ext cx="4939173" cy="923330"/>
          </a:xfrm>
          <a:prstGeom prst="rect">
            <a:avLst/>
          </a:prstGeom>
          <a:noFill/>
        </p:spPr>
        <p:txBody>
          <a:bodyPr wrap="none" rtlCol="0">
            <a:spAutoFit/>
          </a:bodyPr>
          <a:lstStyle/>
          <a:p>
            <a:pPr algn="ctr"/>
            <a:r>
              <a:rPr lang="en-US" altLang="ko-KR" sz="5400">
                <a:solidFill>
                  <a:schemeClr val="accent1">
                    <a:lumMod val="75000"/>
                  </a:schemeClr>
                </a:solidFill>
                <a:latin typeface="나눔바른고딕" panose="020B0603020101020101" pitchFamily="50" charset="-127"/>
                <a:ea typeface="나눔바른고딕" panose="020B0603020101020101" pitchFamily="50" charset="-127"/>
              </a:rPr>
              <a:t>@RquestParam</a:t>
            </a:r>
            <a:endParaRPr lang="ko-KR" altLang="en-US" sz="5400">
              <a:solidFill>
                <a:schemeClr val="accent1">
                  <a:lumMod val="75000"/>
                </a:schemeClr>
              </a:solidFill>
              <a:latin typeface="+mj-lt"/>
            </a:endParaRPr>
          </a:p>
        </p:txBody>
      </p:sp>
      <p:sp>
        <p:nvSpPr>
          <p:cNvPr id="3" name="TextBox 2">
            <a:extLst>
              <a:ext uri="{FF2B5EF4-FFF2-40B4-BE49-F238E27FC236}">
                <a16:creationId xmlns:a16="http://schemas.microsoft.com/office/drawing/2014/main" id="{CDB69857-4DB7-EFC1-D480-BBEE632C406D}"/>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257566687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직사각형 72">
            <a:extLst>
              <a:ext uri="{FF2B5EF4-FFF2-40B4-BE49-F238E27FC236}">
                <a16:creationId xmlns:a16="http://schemas.microsoft.com/office/drawing/2014/main" id="{D10AE262-3224-4491-9AF5-1A7677C571EF}"/>
              </a:ext>
            </a:extLst>
          </p:cNvPr>
          <p:cNvSpPr/>
          <p:nvPr/>
        </p:nvSpPr>
        <p:spPr>
          <a:xfrm>
            <a:off x="370207" y="553056"/>
            <a:ext cx="11697467" cy="1164614"/>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@RequestParam </a:t>
            </a:r>
            <a:r>
              <a:rPr lang="ko-KR" altLang="en-US" sz="1200"/>
              <a:t>어노테이션은 </a:t>
            </a:r>
            <a:r>
              <a:rPr lang="en-US" altLang="ko-KR" sz="1200"/>
              <a:t>HTTP </a:t>
            </a:r>
            <a:r>
              <a:rPr lang="ko-KR" altLang="en-US" sz="1200"/>
              <a:t>요청의 파라미터를 메서드의 매개변수에 바인딩 되도록 해 준다</a:t>
            </a:r>
            <a:endParaRPr lang="en-US" altLang="ko-KR" sz="1200"/>
          </a:p>
          <a:p>
            <a:pPr marL="171450" indent="-171450">
              <a:lnSpc>
                <a:spcPct val="150000"/>
              </a:lnSpc>
              <a:buFont typeface="Arial" panose="020B0604020202020204" pitchFamily="34" charset="0"/>
              <a:buChar char="•"/>
            </a:pPr>
            <a:r>
              <a:rPr lang="en-US" altLang="ko-KR" sz="1200"/>
              <a:t>@RequestParam </a:t>
            </a:r>
            <a:r>
              <a:rPr lang="ko-KR" altLang="en-US" sz="1200"/>
              <a:t>은 </a:t>
            </a:r>
            <a:r>
              <a:rPr lang="en-US" altLang="ko-KR" sz="1200" b="1"/>
              <a:t>URL </a:t>
            </a:r>
            <a:r>
              <a:rPr lang="ko-KR" altLang="en-US" sz="1200" b="1"/>
              <a:t>쿼리 파라미터</a:t>
            </a:r>
            <a:r>
              <a:rPr lang="en-US" altLang="ko-KR" sz="1200" b="1"/>
              <a:t>, </a:t>
            </a:r>
            <a:r>
              <a:rPr lang="ko-KR" altLang="en-US" sz="1200" b="1"/>
              <a:t>폼 데이터</a:t>
            </a:r>
            <a:r>
              <a:rPr lang="en-US" altLang="ko-KR" sz="1200" b="1"/>
              <a:t>, </a:t>
            </a:r>
            <a:r>
              <a:rPr lang="ko-KR" altLang="en-US" sz="1200" b="1"/>
              <a:t>그리고 멀티파트 요청을 매핑</a:t>
            </a:r>
            <a:r>
              <a:rPr lang="ko-KR" altLang="en-US" sz="1200"/>
              <a:t>하며 </a:t>
            </a:r>
            <a:r>
              <a:rPr lang="en-US" altLang="ko-KR" sz="1200"/>
              <a:t>HTTP </a:t>
            </a:r>
            <a:r>
              <a:rPr lang="ko-KR" altLang="en-US" sz="1200"/>
              <a:t>본문</a:t>
            </a:r>
            <a:r>
              <a:rPr lang="en-US" altLang="ko-KR" sz="1200"/>
              <a:t> </a:t>
            </a:r>
            <a:r>
              <a:rPr lang="ko-KR" altLang="en-US" sz="1200"/>
              <a:t>요청은 처리하지 않는다 </a:t>
            </a:r>
            <a:r>
              <a:rPr lang="en-US" altLang="ko-KR" sz="1200"/>
              <a:t>(HttpMessageConvertter </a:t>
            </a:r>
            <a:r>
              <a:rPr lang="ko-KR" altLang="en-US" sz="1200"/>
              <a:t>가 처리</a:t>
            </a:r>
            <a:r>
              <a:rPr lang="en-US" altLang="ko-KR" sz="1200"/>
              <a:t>)</a:t>
            </a:r>
          </a:p>
          <a:p>
            <a:pPr marL="171450" indent="-171450">
              <a:lnSpc>
                <a:spcPct val="150000"/>
              </a:lnSpc>
              <a:buFont typeface="Arial" panose="020B0604020202020204" pitchFamily="34" charset="0"/>
              <a:buChar char="•"/>
            </a:pPr>
            <a:r>
              <a:rPr lang="ko-KR" altLang="en-US" sz="1200"/>
              <a:t>주로 </a:t>
            </a:r>
            <a:r>
              <a:rPr lang="en-US" altLang="ko-KR" sz="1200"/>
              <a:t>int, long </a:t>
            </a:r>
            <a:r>
              <a:rPr lang="ko-KR" altLang="en-US" sz="1200"/>
              <a:t>과</a:t>
            </a:r>
            <a:r>
              <a:rPr lang="en-US" altLang="ko-KR" sz="1200"/>
              <a:t> </a:t>
            </a:r>
            <a:r>
              <a:rPr lang="ko-KR" altLang="en-US" sz="1200"/>
              <a:t>같은 기본형</a:t>
            </a:r>
            <a:r>
              <a:rPr lang="en-US" altLang="ko-KR" sz="1200"/>
              <a:t>, </a:t>
            </a:r>
            <a:r>
              <a:rPr lang="ko-KR" altLang="en-US" sz="1200"/>
              <a:t>기본형 래퍼 클래스</a:t>
            </a:r>
            <a:r>
              <a:rPr lang="en-US" altLang="ko-KR" sz="1200"/>
              <a:t>, String </a:t>
            </a:r>
            <a:r>
              <a:rPr lang="ko-KR" altLang="en-US" sz="1200"/>
              <a:t>형</a:t>
            </a:r>
            <a:r>
              <a:rPr lang="en-US" altLang="ko-KR" sz="1200"/>
              <a:t> </a:t>
            </a:r>
            <a:r>
              <a:rPr lang="ko-KR" altLang="en-US" sz="1200"/>
              <a:t>매개변수를 바인딩할 때 사용하며 대부분의 객체 타입은 처리하지 않는다 </a:t>
            </a:r>
            <a:r>
              <a:rPr lang="en-US" altLang="ko-KR" sz="1200"/>
              <a:t>(@ModelAttribute </a:t>
            </a:r>
            <a:r>
              <a:rPr lang="ko-KR" altLang="en-US" sz="1200"/>
              <a:t>가 처리</a:t>
            </a:r>
            <a:r>
              <a:rPr lang="en-US" altLang="ko-KR" sz="1200"/>
              <a:t>)</a:t>
            </a:r>
          </a:p>
          <a:p>
            <a:pPr marL="171450" indent="-171450">
              <a:lnSpc>
                <a:spcPct val="150000"/>
              </a:lnSpc>
              <a:buFont typeface="Arial" panose="020B0604020202020204" pitchFamily="34" charset="0"/>
              <a:buChar char="•"/>
            </a:pPr>
            <a:r>
              <a:rPr lang="ko-KR" altLang="en-US" sz="1200"/>
              <a:t>내부적으로 </a:t>
            </a:r>
            <a:r>
              <a:rPr lang="en-US" altLang="ko-KR" sz="1200"/>
              <a:t>RequestParamMethodArgumentResolver </a:t>
            </a:r>
            <a:r>
              <a:rPr lang="ko-KR" altLang="en-US" sz="1200"/>
              <a:t>구현체가 사용되며 </a:t>
            </a:r>
            <a:r>
              <a:rPr lang="en-US" altLang="ko-KR" sz="1200"/>
              <a:t>request.getParameterValues() </a:t>
            </a:r>
            <a:r>
              <a:rPr lang="ko-KR" altLang="en-US" sz="1200"/>
              <a:t>와 같은 </a:t>
            </a:r>
            <a:r>
              <a:rPr lang="en-US" altLang="ko-KR" sz="1200"/>
              <a:t>API </a:t>
            </a:r>
            <a:r>
              <a:rPr lang="ko-KR" altLang="en-US" sz="1200"/>
              <a:t>를 사용하여 바인딩을 해결하고 있다</a:t>
            </a:r>
            <a:endParaRPr lang="en-US" altLang="ko-KR" sz="1200"/>
          </a:p>
        </p:txBody>
      </p:sp>
      <p:sp>
        <p:nvSpPr>
          <p:cNvPr id="74" name="직사각형 73">
            <a:extLst>
              <a:ext uri="{FF2B5EF4-FFF2-40B4-BE49-F238E27FC236}">
                <a16:creationId xmlns:a16="http://schemas.microsoft.com/office/drawing/2014/main" id="{42A0B23B-7003-43B2-A559-7C4A6F001EFB}"/>
              </a:ext>
            </a:extLst>
          </p:cNvPr>
          <p:cNvSpPr/>
          <p:nvPr/>
        </p:nvSpPr>
        <p:spPr>
          <a:xfrm>
            <a:off x="198756" y="166692"/>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sp>
        <p:nvSpPr>
          <p:cNvPr id="4" name="직사각형 3">
            <a:extLst>
              <a:ext uri="{FF2B5EF4-FFF2-40B4-BE49-F238E27FC236}">
                <a16:creationId xmlns:a16="http://schemas.microsoft.com/office/drawing/2014/main" id="{ACD31566-9C13-60AB-62D9-821883FC6995}"/>
              </a:ext>
            </a:extLst>
          </p:cNvPr>
          <p:cNvSpPr/>
          <p:nvPr/>
        </p:nvSpPr>
        <p:spPr>
          <a:xfrm>
            <a:off x="198756" y="1907699"/>
            <a:ext cx="1016625"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 </a:t>
            </a:r>
            <a:r>
              <a:rPr lang="ko-KR" altLang="en-US" b="1">
                <a:solidFill>
                  <a:schemeClr val="accent1">
                    <a:lumMod val="75000"/>
                  </a:schemeClr>
                </a:solidFill>
                <a:latin typeface="+mn-ea"/>
              </a:rPr>
              <a:t>구조</a:t>
            </a:r>
          </a:p>
        </p:txBody>
      </p:sp>
      <p:sp>
        <p:nvSpPr>
          <p:cNvPr id="6" name="직사각형 5">
            <a:extLst>
              <a:ext uri="{FF2B5EF4-FFF2-40B4-BE49-F238E27FC236}">
                <a16:creationId xmlns:a16="http://schemas.microsoft.com/office/drawing/2014/main" id="{A2A56D12-2C2C-15A5-336E-E7EB86ED665C}"/>
              </a:ext>
            </a:extLst>
          </p:cNvPr>
          <p:cNvSpPr/>
          <p:nvPr/>
        </p:nvSpPr>
        <p:spPr>
          <a:xfrm>
            <a:off x="2406316" y="2555664"/>
            <a:ext cx="6551545" cy="1141531"/>
          </a:xfrm>
          <a:prstGeom prst="rect">
            <a:avLst/>
          </a:prstGeom>
        </p:spPr>
        <p:txBody>
          <a:bodyPr wrap="square">
            <a:spAutoFit/>
          </a:bodyPr>
          <a:lstStyle/>
          <a:p>
            <a:pPr marL="171450" indent="-171450">
              <a:lnSpc>
                <a:spcPct val="200000"/>
              </a:lnSpc>
              <a:buFont typeface="Arial" panose="020B0604020202020204" pitchFamily="34" charset="0"/>
              <a:buChar char="•"/>
            </a:pPr>
            <a:r>
              <a:rPr lang="en-US" altLang="ko-KR" sz="1200" b="1"/>
              <a:t>name</a:t>
            </a:r>
            <a:r>
              <a:rPr lang="ko-KR" altLang="en-US" sz="1200" b="1"/>
              <a:t> </a:t>
            </a:r>
            <a:r>
              <a:rPr lang="en-US" altLang="ko-KR" sz="1200"/>
              <a:t>- </a:t>
            </a:r>
            <a:r>
              <a:rPr lang="ko-KR" altLang="en-US" sz="1200"/>
              <a:t>파라미터의 이름을 지정한다</a:t>
            </a:r>
            <a:endParaRPr lang="en-US" altLang="ko-KR" sz="1200" b="1"/>
          </a:p>
          <a:p>
            <a:pPr marL="171450" indent="-171450">
              <a:lnSpc>
                <a:spcPct val="200000"/>
              </a:lnSpc>
              <a:buFont typeface="Arial" panose="020B0604020202020204" pitchFamily="34" charset="0"/>
              <a:buChar char="•"/>
            </a:pPr>
            <a:r>
              <a:rPr lang="en-US" altLang="ko-KR" sz="1200" b="1"/>
              <a:t>required</a:t>
            </a:r>
            <a:r>
              <a:rPr lang="en-US" altLang="ko-KR" sz="1200"/>
              <a:t> - </a:t>
            </a:r>
            <a:r>
              <a:rPr lang="ko-KR" altLang="en-US" sz="1200"/>
              <a:t>해당 파라미터가 반드시 있어야 하는지 여부를 설정한다</a:t>
            </a:r>
            <a:r>
              <a:rPr lang="en-US" altLang="ko-KR" sz="1200"/>
              <a:t>.</a:t>
            </a:r>
            <a:r>
              <a:rPr lang="ko-KR" altLang="en-US" sz="1200"/>
              <a:t> 기본값은 </a:t>
            </a:r>
            <a:r>
              <a:rPr lang="en-US" altLang="ko-KR" sz="1200"/>
              <a:t>true</a:t>
            </a:r>
            <a:r>
              <a:rPr lang="ko-KR" altLang="en-US" sz="1200"/>
              <a:t> 이다</a:t>
            </a:r>
            <a:endParaRPr lang="en-US" altLang="ko-KR" sz="1200" b="1"/>
          </a:p>
          <a:p>
            <a:pPr marL="171450" indent="-171450">
              <a:lnSpc>
                <a:spcPct val="200000"/>
              </a:lnSpc>
              <a:buFont typeface="Arial" panose="020B0604020202020204" pitchFamily="34" charset="0"/>
              <a:buChar char="•"/>
            </a:pPr>
            <a:r>
              <a:rPr lang="en-US" altLang="ko-KR" sz="1200" b="1"/>
              <a:t>defaultValue</a:t>
            </a:r>
            <a:r>
              <a:rPr lang="ko-KR" altLang="en-US" sz="1200" b="1"/>
              <a:t> </a:t>
            </a:r>
            <a:r>
              <a:rPr lang="en-US" altLang="ko-KR" sz="1200"/>
              <a:t>- </a:t>
            </a:r>
            <a:r>
              <a:rPr lang="ko-KR" altLang="en-US" sz="1200"/>
              <a:t>파라미터가 없을 경우 기본값을 설정한다</a:t>
            </a:r>
          </a:p>
        </p:txBody>
      </p:sp>
      <p:pic>
        <p:nvPicPr>
          <p:cNvPr id="2" name="그림 1">
            <a:extLst>
              <a:ext uri="{FF2B5EF4-FFF2-40B4-BE49-F238E27FC236}">
                <a16:creationId xmlns:a16="http://schemas.microsoft.com/office/drawing/2014/main" id="{6D6ECABF-4FA9-92BD-9022-6AAC5BE8E181}"/>
              </a:ext>
            </a:extLst>
          </p:cNvPr>
          <p:cNvPicPr>
            <a:picLocks noChangeAspect="1"/>
          </p:cNvPicPr>
          <p:nvPr/>
        </p:nvPicPr>
        <p:blipFill>
          <a:blip r:embed="rId3"/>
          <a:stretch>
            <a:fillRect/>
          </a:stretch>
        </p:blipFill>
        <p:spPr>
          <a:xfrm>
            <a:off x="537731" y="2323773"/>
            <a:ext cx="1868585" cy="1380853"/>
          </a:xfrm>
          <a:prstGeom prst="rect">
            <a:avLst/>
          </a:prstGeom>
        </p:spPr>
      </p:pic>
      <p:sp>
        <p:nvSpPr>
          <p:cNvPr id="7" name="TextBox 6">
            <a:extLst>
              <a:ext uri="{FF2B5EF4-FFF2-40B4-BE49-F238E27FC236}">
                <a16:creationId xmlns:a16="http://schemas.microsoft.com/office/drawing/2014/main" id="{7CBEBCB0-E6DA-E849-A35F-A1180DC1B747}"/>
              </a:ext>
            </a:extLst>
          </p:cNvPr>
          <p:cNvSpPr txBox="1"/>
          <p:nvPr/>
        </p:nvSpPr>
        <p:spPr>
          <a:xfrm>
            <a:off x="537731" y="4409906"/>
            <a:ext cx="5941274" cy="1177245"/>
          </a:xfrm>
          <a:prstGeom prst="rect">
            <a:avLst/>
          </a:prstGeom>
          <a:solidFill>
            <a:schemeClr val="tx1"/>
          </a:solidFill>
        </p:spPr>
        <p:txBody>
          <a:bodyPr wrap="square">
            <a:spAutoFit/>
          </a:bodyPr>
          <a:lstStyle/>
          <a:p>
            <a:pPr>
              <a:lnSpc>
                <a:spcPct val="150000"/>
              </a:lnSpc>
            </a:pPr>
            <a:r>
              <a:rPr lang="en-US" altLang="ko-KR" sz="1200">
                <a:solidFill>
                  <a:srgbClr val="B3AE60"/>
                </a:solidFill>
                <a:effectLst/>
                <a:highlight>
                  <a:srgbClr val="1E1F22"/>
                </a:highlight>
              </a:rPr>
              <a:t>@</a:t>
            </a:r>
            <a:r>
              <a:rPr lang="en-US" altLang="ko-KR" sz="1200">
                <a:solidFill>
                  <a:srgbClr val="B3AE60"/>
                </a:solidFill>
                <a:highlight>
                  <a:srgbClr val="1E1F22"/>
                </a:highlight>
              </a:rPr>
              <a:t>Request</a:t>
            </a:r>
            <a:r>
              <a:rPr lang="en-US" altLang="ko-KR" sz="1200">
                <a:solidFill>
                  <a:srgbClr val="B3AE60"/>
                </a:solidFill>
                <a:effectLst/>
                <a:highlight>
                  <a:srgbClr val="1E1F22"/>
                </a:highlight>
              </a:rPr>
              <a:t>Mapping</a:t>
            </a:r>
            <a:r>
              <a:rPr lang="en-US" altLang="ko-KR" sz="1200">
                <a:solidFill>
                  <a:srgbClr val="E8BA36"/>
                </a:solidFill>
                <a:effectLst/>
                <a:highlight>
                  <a:srgbClr val="1E1F22"/>
                </a:highlight>
              </a:rPr>
              <a:t>(</a:t>
            </a:r>
            <a:r>
              <a:rPr lang="en-US" altLang="ko-KR" sz="1200">
                <a:solidFill>
                  <a:srgbClr val="6AAB73"/>
                </a:solidFill>
                <a:effectLst/>
                <a:highlight>
                  <a:srgbClr val="1E1F22"/>
                </a:highlight>
              </a:rPr>
              <a:t>"/greet"</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r>
              <a:rPr lang="en-US" altLang="ko-KR" sz="1200">
                <a:solidFill>
                  <a:srgbClr val="CF8E6D"/>
                </a:solidFill>
                <a:effectLst/>
                <a:highlight>
                  <a:srgbClr val="1E1F22"/>
                </a:highlight>
              </a:rPr>
              <a:t>public </a:t>
            </a:r>
            <a:r>
              <a:rPr lang="en-US" altLang="ko-KR" sz="1200">
                <a:solidFill>
                  <a:srgbClr val="BCBEC4"/>
                </a:solidFill>
                <a:effectLst/>
                <a:highlight>
                  <a:srgbClr val="1E1F22"/>
                </a:highlight>
              </a:rPr>
              <a:t>String </a:t>
            </a:r>
            <a:r>
              <a:rPr lang="en-US" altLang="ko-KR" sz="1200">
                <a:solidFill>
                  <a:srgbClr val="56A8F5"/>
                </a:solidFill>
                <a:effectLst/>
                <a:highlight>
                  <a:srgbClr val="1E1F22"/>
                </a:highlight>
              </a:rPr>
              <a:t>greetUser</a:t>
            </a:r>
            <a:r>
              <a:rPr lang="en-US" altLang="ko-KR" sz="1200">
                <a:solidFill>
                  <a:srgbClr val="E8BA36"/>
                </a:solidFill>
                <a:effectLst/>
                <a:highlight>
                  <a:srgbClr val="1E1F22"/>
                </a:highlight>
              </a:rPr>
              <a:t>(</a:t>
            </a:r>
            <a:r>
              <a:rPr lang="en-US" altLang="ko-KR" sz="1200">
                <a:solidFill>
                  <a:srgbClr val="B3AE60"/>
                </a:solidFill>
                <a:effectLst/>
                <a:highlight>
                  <a:srgbClr val="1E1F22"/>
                </a:highlight>
              </a:rPr>
              <a:t>@RequestParam</a:t>
            </a:r>
            <a:r>
              <a:rPr lang="en-US" altLang="ko-KR" sz="1200">
                <a:solidFill>
                  <a:srgbClr val="54A857"/>
                </a:solidFill>
                <a:effectLst/>
                <a:highlight>
                  <a:srgbClr val="1E1F22"/>
                </a:highlight>
              </a:rPr>
              <a:t>(</a:t>
            </a:r>
            <a:r>
              <a:rPr lang="en-US" altLang="ko-KR" sz="1200">
                <a:solidFill>
                  <a:srgbClr val="BCBEC4"/>
                </a:solidFill>
                <a:effectLst/>
                <a:highlight>
                  <a:srgbClr val="1E1F22"/>
                </a:highlight>
              </a:rPr>
              <a:t>name = </a:t>
            </a:r>
            <a:r>
              <a:rPr lang="en-US" altLang="ko-KR" sz="1200">
                <a:solidFill>
                  <a:srgbClr val="6AAB73"/>
                </a:solidFill>
                <a:effectLst/>
                <a:highlight>
                  <a:srgbClr val="1E1F22"/>
                </a:highlight>
              </a:rPr>
              <a:t>“username"</a:t>
            </a:r>
            <a:r>
              <a:rPr lang="en-US" altLang="ko-KR" sz="1200">
                <a:solidFill>
                  <a:srgbClr val="54A857"/>
                </a:solidFill>
                <a:effectLst/>
                <a:highlight>
                  <a:srgbClr val="1E1F22"/>
                </a:highlight>
              </a:rPr>
              <a:t>) </a:t>
            </a:r>
            <a:r>
              <a:rPr lang="en-US" altLang="ko-KR" sz="1200">
                <a:solidFill>
                  <a:srgbClr val="BCBEC4"/>
                </a:solidFill>
                <a:effectLst/>
                <a:highlight>
                  <a:srgbClr val="1E1F22"/>
                </a:highlight>
              </a:rPr>
              <a:t>String username</a:t>
            </a:r>
            <a:r>
              <a:rPr lang="en-US" altLang="ko-KR" sz="1200">
                <a:solidFill>
                  <a:srgbClr val="E8BA36"/>
                </a:solidFill>
                <a:effectLst/>
                <a:highlight>
                  <a:srgbClr val="1E1F22"/>
                </a:highlight>
              </a:rPr>
              <a:t>) {</a:t>
            </a:r>
            <a:br>
              <a:rPr lang="en-US" altLang="ko-KR" sz="1200">
                <a:solidFill>
                  <a:srgbClr val="E8BA36"/>
                </a:solidFill>
                <a:effectLst/>
                <a:highlight>
                  <a:srgbClr val="1E1F22"/>
                </a:highlight>
              </a:rPr>
            </a:br>
            <a:r>
              <a:rPr lang="en-US" altLang="ko-KR" sz="1200">
                <a:solidFill>
                  <a:srgbClr val="E8BA36"/>
                </a:solidFill>
                <a:effectLst/>
                <a:highlight>
                  <a:srgbClr val="1E1F22"/>
                </a:highlight>
              </a:rPr>
              <a:t>    </a:t>
            </a:r>
            <a:r>
              <a:rPr lang="en-US" altLang="ko-KR" sz="1200">
                <a:solidFill>
                  <a:srgbClr val="CF8E6D"/>
                </a:solidFill>
                <a:effectLst/>
                <a:highlight>
                  <a:srgbClr val="1E1F22"/>
                </a:highlight>
              </a:rPr>
              <a:t>return </a:t>
            </a:r>
            <a:r>
              <a:rPr lang="en-US" altLang="ko-KR" sz="1200">
                <a:solidFill>
                  <a:srgbClr val="6AAB73"/>
                </a:solidFill>
                <a:effectLst/>
                <a:highlight>
                  <a:srgbClr val="1E1F22"/>
                </a:highlight>
              </a:rPr>
              <a:t>"Hello, " </a:t>
            </a:r>
            <a:r>
              <a:rPr lang="en-US" altLang="ko-KR" sz="1200">
                <a:solidFill>
                  <a:srgbClr val="BCBEC4"/>
                </a:solidFill>
                <a:effectLst/>
                <a:highlight>
                  <a:srgbClr val="1E1F22"/>
                </a:highlight>
              </a:rPr>
              <a:t>+ name;</a:t>
            </a:r>
            <a:br>
              <a:rPr lang="en-US" altLang="ko-KR" sz="1200">
                <a:solidFill>
                  <a:srgbClr val="BCBEC4"/>
                </a:solidFill>
                <a:effectLst/>
                <a:highlight>
                  <a:srgbClr val="1E1F22"/>
                </a:highlight>
              </a:rPr>
            </a:br>
            <a:r>
              <a:rPr lang="en-US" altLang="ko-KR" sz="1200">
                <a:solidFill>
                  <a:srgbClr val="E8BA36"/>
                </a:solidFill>
                <a:effectLst/>
                <a:highlight>
                  <a:srgbClr val="1E1F22"/>
                </a:highlight>
              </a:rPr>
              <a:t>}</a:t>
            </a:r>
            <a:endParaRPr lang="en-US" altLang="ko-KR" sz="1200">
              <a:solidFill>
                <a:srgbClr val="BCBEC4"/>
              </a:solidFill>
              <a:effectLst/>
              <a:highlight>
                <a:srgbClr val="1E1F22"/>
              </a:highlight>
            </a:endParaRPr>
          </a:p>
        </p:txBody>
      </p:sp>
      <p:sp>
        <p:nvSpPr>
          <p:cNvPr id="10" name="직사각형 9">
            <a:extLst>
              <a:ext uri="{FF2B5EF4-FFF2-40B4-BE49-F238E27FC236}">
                <a16:creationId xmlns:a16="http://schemas.microsoft.com/office/drawing/2014/main" id="{F919F2A0-2C3D-B7EE-DC2B-1A0FC232FC24}"/>
              </a:ext>
            </a:extLst>
          </p:cNvPr>
          <p:cNvSpPr/>
          <p:nvPr/>
        </p:nvSpPr>
        <p:spPr>
          <a:xfrm>
            <a:off x="198756" y="4003949"/>
            <a:ext cx="147829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기본 구현</a:t>
            </a:r>
            <a:endParaRPr lang="en-US" altLang="ko-KR" b="1">
              <a:solidFill>
                <a:schemeClr val="accent1">
                  <a:lumMod val="75000"/>
                </a:schemeClr>
              </a:solidFill>
              <a:latin typeface="+mn-ea"/>
            </a:endParaRPr>
          </a:p>
        </p:txBody>
      </p:sp>
      <p:sp>
        <p:nvSpPr>
          <p:cNvPr id="3" name="Rectangle 1">
            <a:extLst>
              <a:ext uri="{FF2B5EF4-FFF2-40B4-BE49-F238E27FC236}">
                <a16:creationId xmlns:a16="http://schemas.microsoft.com/office/drawing/2014/main" id="{8BD07C3B-382E-FA8D-6882-4CE76872F016}"/>
              </a:ext>
            </a:extLst>
          </p:cNvPr>
          <p:cNvSpPr>
            <a:spLocks noChangeArrowheads="1"/>
          </p:cNvSpPr>
          <p:nvPr/>
        </p:nvSpPr>
        <p:spPr bwMode="auto">
          <a:xfrm>
            <a:off x="7573881" y="4358467"/>
            <a:ext cx="4265194" cy="289503"/>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3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http:</a:t>
            </a:r>
            <a:r>
              <a:rPr kumimoji="0" lang="ko-KR" altLang="ko-KR" sz="1100" b="0" i="0" u="none" strike="noStrike" cap="none" normalizeH="0" baseline="0">
                <a:ln>
                  <a:noFill/>
                </a:ln>
                <a:solidFill>
                  <a:srgbClr val="7A7E85"/>
                </a:solidFill>
                <a:effectLst/>
                <a:latin typeface="Arial Unicode MS"/>
                <a:ea typeface="JetBrains Mono"/>
              </a:rPr>
              <a:t>//localhost:8080/greet?username=</a:t>
            </a:r>
            <a:r>
              <a:rPr kumimoji="0" lang="en-US" altLang="ko-KR" sz="1100" b="0" i="0" u="none" strike="noStrike" cap="none" normalizeH="0" baseline="0">
                <a:ln>
                  <a:noFill/>
                </a:ln>
                <a:solidFill>
                  <a:srgbClr val="7A7E85"/>
                </a:solidFill>
                <a:effectLst/>
                <a:latin typeface="Arial Unicode MS"/>
                <a:ea typeface="JetBrains Mono"/>
              </a:rPr>
              <a:t>leaven</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5" name="Rectangle 1">
            <a:extLst>
              <a:ext uri="{FF2B5EF4-FFF2-40B4-BE49-F238E27FC236}">
                <a16:creationId xmlns:a16="http://schemas.microsoft.com/office/drawing/2014/main" id="{71BC9015-5A75-A17E-C257-84D0F259F240}"/>
              </a:ext>
            </a:extLst>
          </p:cNvPr>
          <p:cNvSpPr>
            <a:spLocks noChangeArrowheads="1"/>
          </p:cNvSpPr>
          <p:nvPr/>
        </p:nvSpPr>
        <p:spPr bwMode="auto">
          <a:xfrm>
            <a:off x="7573881" y="5129844"/>
            <a:ext cx="4265194" cy="116974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3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16BAAC"/>
                </a:solidFill>
                <a:effectLst/>
                <a:latin typeface="Arial Unicode MS"/>
                <a:ea typeface="JetBrains Mono"/>
              </a:rPr>
              <a:t>form </a:t>
            </a:r>
            <a:r>
              <a:rPr kumimoji="0" lang="ko-KR" altLang="ko-KR" sz="1100" b="0" i="0" u="none" strike="noStrike" cap="none" normalizeH="0" baseline="0">
                <a:ln>
                  <a:noFill/>
                </a:ln>
                <a:solidFill>
                  <a:srgbClr val="BCBEC4"/>
                </a:solidFill>
                <a:effectLst/>
                <a:latin typeface="Arial Unicode MS"/>
                <a:ea typeface="JetBrains Mono"/>
              </a:rPr>
              <a:t>action=</a:t>
            </a:r>
            <a:r>
              <a:rPr kumimoji="0" lang="ko-KR" altLang="ko-KR" sz="1100" b="0" i="0" u="none" strike="noStrike" cap="none" normalizeH="0" baseline="0">
                <a:ln>
                  <a:noFill/>
                </a:ln>
                <a:solidFill>
                  <a:srgbClr val="6AAB73"/>
                </a:solidFill>
                <a:effectLst/>
                <a:latin typeface="Arial Unicode MS"/>
                <a:ea typeface="JetBrains Mono"/>
              </a:rPr>
              <a:t>"/greet" </a:t>
            </a:r>
            <a:r>
              <a:rPr kumimoji="0" lang="ko-KR" altLang="ko-KR" sz="1100" b="0" i="0" u="none" strike="noStrike" cap="none" normalizeH="0" baseline="0">
                <a:ln>
                  <a:noFill/>
                </a:ln>
                <a:solidFill>
                  <a:srgbClr val="BCBEC4"/>
                </a:solidFill>
                <a:effectLst/>
                <a:latin typeface="Arial Unicode MS"/>
                <a:ea typeface="JetBrains Mono"/>
              </a:rPr>
              <a:t>method=</a:t>
            </a:r>
            <a:r>
              <a:rPr kumimoji="0" lang="ko-KR" altLang="ko-KR" sz="1100" b="0" i="0" u="none" strike="noStrike" cap="none" normalizeH="0" baseline="0">
                <a:ln>
                  <a:noFill/>
                </a:ln>
                <a:solidFill>
                  <a:srgbClr val="6AAB73"/>
                </a:solidFill>
                <a:effectLst/>
                <a:latin typeface="Arial Unicode MS"/>
                <a:ea typeface="JetBrains Mono"/>
              </a:rPr>
              <a:t>"GET"</a:t>
            </a:r>
            <a:r>
              <a:rPr kumimoji="0" lang="ko-KR" altLang="ko-KR" sz="1100" b="0" i="0" u="none" strike="noStrike" cap="none" normalizeH="0" baseline="0">
                <a:ln>
                  <a:noFill/>
                </a:ln>
                <a:solidFill>
                  <a:srgbClr val="BCBEC4"/>
                </a:solidFill>
                <a:effectLst/>
                <a:latin typeface="Arial Unicode MS"/>
                <a:ea typeface="JetBrains Mono"/>
              </a:rPr>
              <a:t>&gt;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&lt;</a:t>
            </a:r>
            <a:r>
              <a:rPr kumimoji="0" lang="ko-KR" altLang="ko-KR" sz="1100" b="0" i="0" u="none" strike="noStrike" cap="none" normalizeH="0" baseline="0">
                <a:ln>
                  <a:noFill/>
                </a:ln>
                <a:solidFill>
                  <a:srgbClr val="16BAAC"/>
                </a:solidFill>
                <a:effectLst/>
                <a:latin typeface="Arial Unicode MS"/>
                <a:ea typeface="JetBrains Mono"/>
              </a:rPr>
              <a:t>label </a:t>
            </a:r>
            <a:r>
              <a:rPr kumimoji="0" lang="ko-KR" altLang="ko-KR" sz="1100" b="0" i="0" u="none" strike="noStrike" cap="none" normalizeH="0" baseline="0">
                <a:ln>
                  <a:noFill/>
                </a:ln>
                <a:solidFill>
                  <a:srgbClr val="CF8E6D"/>
                </a:solidFill>
                <a:effectLst/>
                <a:latin typeface="Arial Unicode MS"/>
                <a:ea typeface="JetBrains Mono"/>
              </a:rPr>
              <a:t>for</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"username"</a:t>
            </a:r>
            <a:r>
              <a:rPr kumimoji="0" lang="ko-KR" altLang="ko-KR" sz="1100" b="0" i="0" u="none" strike="noStrike" cap="none" normalizeH="0" baseline="0">
                <a:ln>
                  <a:noFill/>
                </a:ln>
                <a:solidFill>
                  <a:srgbClr val="BCBEC4"/>
                </a:solidFill>
                <a:effectLst/>
                <a:latin typeface="Arial Unicode MS"/>
                <a:ea typeface="JetBrains Mono"/>
              </a:rPr>
              <a:t>&gt;Username:&lt;/label&gt;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&lt;</a:t>
            </a:r>
            <a:r>
              <a:rPr kumimoji="0" lang="ko-KR" altLang="ko-KR" sz="1100" b="0" i="0" u="none" strike="noStrike" cap="none" normalizeH="0" baseline="0">
                <a:ln>
                  <a:noFill/>
                </a:ln>
                <a:solidFill>
                  <a:srgbClr val="16BAAC"/>
                </a:solidFill>
                <a:effectLst/>
                <a:latin typeface="Arial Unicode MS"/>
                <a:ea typeface="JetBrains Mono"/>
              </a:rPr>
              <a:t>input </a:t>
            </a:r>
            <a:r>
              <a:rPr kumimoji="0" lang="ko-KR" altLang="ko-KR" sz="1100" b="0" i="0" u="none" strike="noStrike" cap="none" normalizeH="0" baseline="0">
                <a:ln>
                  <a:noFill/>
                </a:ln>
                <a:solidFill>
                  <a:srgbClr val="BCBEC4"/>
                </a:solidFill>
                <a:effectLst/>
                <a:latin typeface="Arial Unicode MS"/>
                <a:ea typeface="JetBrains Mono"/>
              </a:rPr>
              <a:t>type=</a:t>
            </a:r>
            <a:r>
              <a:rPr kumimoji="0" lang="ko-KR" altLang="ko-KR" sz="1100" b="0" i="0" u="none" strike="noStrike" cap="none" normalizeH="0" baseline="0">
                <a:ln>
                  <a:noFill/>
                </a:ln>
                <a:solidFill>
                  <a:srgbClr val="6AAB73"/>
                </a:solidFill>
                <a:effectLst/>
                <a:latin typeface="Arial Unicode MS"/>
                <a:ea typeface="JetBrains Mono"/>
              </a:rPr>
              <a:t>"text" </a:t>
            </a:r>
            <a:r>
              <a:rPr kumimoji="0" lang="ko-KR" altLang="ko-KR" sz="1100" b="0" i="0" u="none" strike="noStrike" cap="none" normalizeH="0" baseline="0">
                <a:ln>
                  <a:noFill/>
                </a:ln>
                <a:solidFill>
                  <a:srgbClr val="BCBEC4"/>
                </a:solidFill>
                <a:effectLst/>
                <a:latin typeface="Arial Unicode MS"/>
                <a:ea typeface="JetBrains Mono"/>
              </a:rPr>
              <a:t>id=</a:t>
            </a:r>
            <a:r>
              <a:rPr kumimoji="0" lang="ko-KR" altLang="ko-KR" sz="1100" b="0" i="0" u="none" strike="noStrike" cap="none" normalizeH="0" baseline="0">
                <a:ln>
                  <a:noFill/>
                </a:ln>
                <a:solidFill>
                  <a:srgbClr val="6AAB73"/>
                </a:solidFill>
                <a:effectLst/>
                <a:latin typeface="Arial Unicode MS"/>
                <a:ea typeface="JetBrains Mono"/>
              </a:rPr>
              <a:t>"username" </a:t>
            </a:r>
            <a:r>
              <a:rPr kumimoji="0" lang="ko-KR" altLang="ko-KR" sz="1100" b="0" i="0" u="none" strike="noStrike" cap="none" normalizeH="0" baseline="0">
                <a:ln>
                  <a:noFill/>
                </a:ln>
                <a:solidFill>
                  <a:srgbClr val="BCBEC4"/>
                </a:solidFill>
                <a:effectLst/>
                <a:latin typeface="Arial Unicode MS"/>
                <a:ea typeface="JetBrains Mono"/>
              </a:rPr>
              <a:t>name=</a:t>
            </a:r>
            <a:r>
              <a:rPr kumimoji="0" lang="ko-KR" altLang="ko-KR" sz="1100" b="0" i="0" u="none" strike="noStrike" cap="none" normalizeH="0" baseline="0">
                <a:ln>
                  <a:noFill/>
                </a:ln>
                <a:solidFill>
                  <a:srgbClr val="6AAB73"/>
                </a:solidFill>
                <a:effectLst/>
                <a:latin typeface="Arial Unicode MS"/>
                <a:ea typeface="JetBrains Mono"/>
              </a:rPr>
              <a:t>"username" </a:t>
            </a:r>
            <a:r>
              <a:rPr kumimoji="0" lang="ko-KR" altLang="ko-KR" sz="1100" b="0" i="0" u="none" strike="noStrike" cap="none" normalizeH="0" baseline="0">
                <a:ln>
                  <a:noFill/>
                </a:ln>
                <a:solidFill>
                  <a:srgbClr val="BCBEC4"/>
                </a:solidFill>
                <a:effectLst/>
                <a:latin typeface="Arial Unicode MS"/>
                <a:ea typeface="JetBrains Mono"/>
              </a:rPr>
              <a:t>required&gt;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&lt;</a:t>
            </a:r>
            <a:r>
              <a:rPr kumimoji="0" lang="ko-KR" altLang="ko-KR" sz="1100" b="0" i="0" u="none" strike="noStrike" cap="none" normalizeH="0" baseline="0">
                <a:ln>
                  <a:noFill/>
                </a:ln>
                <a:solidFill>
                  <a:srgbClr val="16BAAC"/>
                </a:solidFill>
                <a:effectLst/>
                <a:latin typeface="Arial Unicode MS"/>
                <a:ea typeface="JetBrains Mono"/>
              </a:rPr>
              <a:t>button </a:t>
            </a:r>
            <a:r>
              <a:rPr kumimoji="0" lang="ko-KR" altLang="ko-KR" sz="1100" b="0" i="0" u="none" strike="noStrike" cap="none" normalizeH="0" baseline="0">
                <a:ln>
                  <a:noFill/>
                </a:ln>
                <a:solidFill>
                  <a:srgbClr val="BCBEC4"/>
                </a:solidFill>
                <a:effectLst/>
                <a:latin typeface="Arial Unicode MS"/>
                <a:ea typeface="JetBrains Mono"/>
              </a:rPr>
              <a:t>type=</a:t>
            </a:r>
            <a:r>
              <a:rPr kumimoji="0" lang="ko-KR" altLang="ko-KR" sz="1100" b="0" i="0" u="none" strike="noStrike" cap="none" normalizeH="0" baseline="0">
                <a:ln>
                  <a:noFill/>
                </a:ln>
                <a:solidFill>
                  <a:srgbClr val="6AAB73"/>
                </a:solidFill>
                <a:effectLst/>
                <a:latin typeface="Arial Unicode MS"/>
                <a:ea typeface="JetBrains Mono"/>
              </a:rPr>
              <a:t>"submit"</a:t>
            </a:r>
            <a:r>
              <a:rPr kumimoji="0" lang="ko-KR" altLang="ko-KR" sz="1100" b="0" i="0" u="none" strike="noStrike" cap="none" normalizeH="0" baseline="0">
                <a:ln>
                  <a:noFill/>
                </a:ln>
                <a:solidFill>
                  <a:srgbClr val="BCBEC4"/>
                </a:solidFill>
                <a:effectLst/>
                <a:latin typeface="Arial Unicode MS"/>
                <a:ea typeface="JetBrains Mono"/>
              </a:rPr>
              <a:t>&gt;Submit&lt;/button&gt;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&lt;/form&gt;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9" name="직사각형 8">
            <a:extLst>
              <a:ext uri="{FF2B5EF4-FFF2-40B4-BE49-F238E27FC236}">
                <a16:creationId xmlns:a16="http://schemas.microsoft.com/office/drawing/2014/main" id="{B46F8E23-988B-CBF4-DC8D-9D8B982F4FD0}"/>
              </a:ext>
            </a:extLst>
          </p:cNvPr>
          <p:cNvSpPr/>
          <p:nvPr/>
        </p:nvSpPr>
        <p:spPr>
          <a:xfrm>
            <a:off x="495620" y="5662906"/>
            <a:ext cx="6988022" cy="567463"/>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100"/>
              <a:t>@RequestParam </a:t>
            </a:r>
            <a:r>
              <a:rPr lang="ko-KR" altLang="en-US" sz="1100"/>
              <a:t>의 </a:t>
            </a:r>
            <a:r>
              <a:rPr lang="en-US" altLang="ko-KR" sz="1100"/>
              <a:t>name </a:t>
            </a:r>
            <a:r>
              <a:rPr lang="ko-KR" altLang="en-US" sz="1100"/>
              <a:t>속성에 요청 파라미터와 바인딩할 이름을 입력하고 매개변수 앞에 선언한다</a:t>
            </a:r>
            <a:endParaRPr lang="en-US" altLang="ko-KR" sz="1100"/>
          </a:p>
          <a:p>
            <a:pPr marL="171450" indent="-171450">
              <a:lnSpc>
                <a:spcPct val="150000"/>
              </a:lnSpc>
              <a:buFont typeface="Arial" panose="020B0604020202020204" pitchFamily="34" charset="0"/>
              <a:buChar char="•"/>
            </a:pPr>
            <a:r>
              <a:rPr lang="ko-KR" altLang="en-US" sz="1100"/>
              <a:t>쿼리 파라미터와 폼데이터 모두 바인딩 되는데 </a:t>
            </a:r>
            <a:r>
              <a:rPr lang="en-US" altLang="ko-KR" sz="1100"/>
              <a:t>getParameter() </a:t>
            </a:r>
            <a:r>
              <a:rPr lang="ko-KR" altLang="en-US" sz="1100"/>
              <a:t>가 두 방식의 파라미터를 다 받기 때문이다</a:t>
            </a:r>
            <a:endParaRPr lang="en-US" altLang="ko-KR" sz="1100"/>
          </a:p>
        </p:txBody>
      </p:sp>
      <p:sp>
        <p:nvSpPr>
          <p:cNvPr id="13" name="TextBox 12">
            <a:extLst>
              <a:ext uri="{FF2B5EF4-FFF2-40B4-BE49-F238E27FC236}">
                <a16:creationId xmlns:a16="http://schemas.microsoft.com/office/drawing/2014/main" id="{A12B1C42-3EF2-B1D5-A79F-60C6D1FDDBAA}"/>
              </a:ext>
            </a:extLst>
          </p:cNvPr>
          <p:cNvSpPr txBox="1"/>
          <p:nvPr/>
        </p:nvSpPr>
        <p:spPr>
          <a:xfrm>
            <a:off x="7566710" y="4087780"/>
            <a:ext cx="1577641" cy="261610"/>
          </a:xfrm>
          <a:prstGeom prst="rect">
            <a:avLst/>
          </a:prstGeom>
          <a:noFill/>
        </p:spPr>
        <p:txBody>
          <a:bodyPr wrap="square">
            <a:spAutoFit/>
          </a:bodyPr>
          <a:lstStyle/>
          <a:p>
            <a:r>
              <a:rPr lang="en-US" altLang="ko-KR" sz="1100"/>
              <a:t>URL </a:t>
            </a:r>
            <a:r>
              <a:rPr lang="ko-KR" altLang="en-US" sz="1100"/>
              <a:t>쿼리 파라미터</a:t>
            </a:r>
          </a:p>
        </p:txBody>
      </p:sp>
      <p:sp>
        <p:nvSpPr>
          <p:cNvPr id="15" name="TextBox 14">
            <a:extLst>
              <a:ext uri="{FF2B5EF4-FFF2-40B4-BE49-F238E27FC236}">
                <a16:creationId xmlns:a16="http://schemas.microsoft.com/office/drawing/2014/main" id="{5276B86A-1586-18DF-95E8-3CCFF50A7949}"/>
              </a:ext>
            </a:extLst>
          </p:cNvPr>
          <p:cNvSpPr txBox="1"/>
          <p:nvPr/>
        </p:nvSpPr>
        <p:spPr>
          <a:xfrm>
            <a:off x="7572380" y="4855160"/>
            <a:ext cx="843714" cy="261610"/>
          </a:xfrm>
          <a:prstGeom prst="rect">
            <a:avLst/>
          </a:prstGeom>
          <a:noFill/>
        </p:spPr>
        <p:txBody>
          <a:bodyPr wrap="square">
            <a:spAutoFit/>
          </a:bodyPr>
          <a:lstStyle/>
          <a:p>
            <a:r>
              <a:rPr lang="ko-KR" altLang="en-US" sz="1100"/>
              <a:t>폼 데이터</a:t>
            </a:r>
          </a:p>
        </p:txBody>
      </p:sp>
      <p:cxnSp>
        <p:nvCxnSpPr>
          <p:cNvPr id="17" name="직선 화살표 연결선 16">
            <a:extLst>
              <a:ext uri="{FF2B5EF4-FFF2-40B4-BE49-F238E27FC236}">
                <a16:creationId xmlns:a16="http://schemas.microsoft.com/office/drawing/2014/main" id="{36690B57-7154-9FA0-3E2B-0B6B81BDABF4}"/>
              </a:ext>
            </a:extLst>
          </p:cNvPr>
          <p:cNvCxnSpPr>
            <a:cxnSpLocks/>
            <a:stCxn id="3" idx="1"/>
          </p:cNvCxnSpPr>
          <p:nvPr/>
        </p:nvCxnSpPr>
        <p:spPr>
          <a:xfrm flipH="1">
            <a:off x="5889458" y="4503219"/>
            <a:ext cx="1684423" cy="289503"/>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365102B1-CF39-7FEA-FF12-9E9E45033A5B}"/>
              </a:ext>
            </a:extLst>
          </p:cNvPr>
          <p:cNvCxnSpPr>
            <a:cxnSpLocks/>
            <a:stCxn id="5" idx="1"/>
          </p:cNvCxnSpPr>
          <p:nvPr/>
        </p:nvCxnSpPr>
        <p:spPr>
          <a:xfrm flipH="1" flipV="1">
            <a:off x="5889458" y="4999121"/>
            <a:ext cx="1684423" cy="715595"/>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0985751"/>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55A04D7A-D798-27A7-C6D8-DA4A34A32D56}"/>
              </a:ext>
            </a:extLst>
          </p:cNvPr>
          <p:cNvSpPr/>
          <p:nvPr/>
        </p:nvSpPr>
        <p:spPr>
          <a:xfrm>
            <a:off x="147742" y="224209"/>
            <a:ext cx="2025811"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 required </a:t>
            </a:r>
            <a:r>
              <a:rPr lang="ko-KR" altLang="en-US" b="1">
                <a:solidFill>
                  <a:schemeClr val="accent1">
                    <a:lumMod val="75000"/>
                  </a:schemeClr>
                </a:solidFill>
                <a:latin typeface="+mn-ea"/>
              </a:rPr>
              <a:t>속성</a:t>
            </a:r>
            <a:endParaRPr lang="en-US" altLang="ko-KR" b="1">
              <a:solidFill>
                <a:schemeClr val="accent1">
                  <a:lumMod val="75000"/>
                </a:schemeClr>
              </a:solidFill>
              <a:latin typeface="+mn-ea"/>
            </a:endParaRPr>
          </a:p>
        </p:txBody>
      </p:sp>
      <p:sp>
        <p:nvSpPr>
          <p:cNvPr id="3" name="Rectangle 1">
            <a:extLst>
              <a:ext uri="{FF2B5EF4-FFF2-40B4-BE49-F238E27FC236}">
                <a16:creationId xmlns:a16="http://schemas.microsoft.com/office/drawing/2014/main" id="{7FBF3478-C576-C7E5-DE4D-8A0933B6C90A}"/>
              </a:ext>
            </a:extLst>
          </p:cNvPr>
          <p:cNvSpPr>
            <a:spLocks noChangeArrowheads="1"/>
          </p:cNvSpPr>
          <p:nvPr/>
        </p:nvSpPr>
        <p:spPr bwMode="auto">
          <a:xfrm>
            <a:off x="565485" y="654436"/>
            <a:ext cx="10070432" cy="285405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@RestController</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RequiredExampleController {    </a:t>
            </a:r>
            <a:br>
              <a:rPr kumimoji="0" lang="ko-KR" altLang="ko-KR" sz="1100" b="0" i="0" u="none" strike="noStrike" cap="none" normalizeH="0" baseline="0">
                <a:ln>
                  <a:noFill/>
                </a:ln>
                <a:solidFill>
                  <a:srgbClr val="7A7E85"/>
                </a:solidFill>
                <a:effectLst/>
                <a:latin typeface="Arial Unicode MS"/>
                <a:ea typeface="JetBrains Mono"/>
              </a:rPr>
            </a:b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@GetMapping</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"/required-true"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56A8F5"/>
                </a:solidFill>
                <a:effectLst/>
                <a:latin typeface="Arial Unicode MS"/>
                <a:ea typeface="JetBrains Mono"/>
              </a:rPr>
              <a:t>requiredTrue</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B3AE60"/>
                </a:solidFill>
                <a:effectLst/>
                <a:latin typeface="Arial Unicode MS"/>
                <a:ea typeface="JetBrains Mono"/>
              </a:rPr>
              <a:t>@RequestParam</a:t>
            </a:r>
            <a:r>
              <a:rPr kumimoji="0" lang="ko-KR" altLang="ko-KR" sz="1100" b="0" i="0" u="none" strike="noStrike" cap="none" normalizeH="0" baseline="0">
                <a:ln>
                  <a:noFill/>
                </a:ln>
                <a:solidFill>
                  <a:srgbClr val="BCBEC4"/>
                </a:solidFill>
                <a:effectLst/>
                <a:latin typeface="Arial Unicode MS"/>
                <a:ea typeface="JetBrains Mono"/>
              </a:rPr>
              <a:t>(name = </a:t>
            </a:r>
            <a:r>
              <a:rPr kumimoji="0" lang="ko-KR" altLang="ko-KR" sz="1100" b="0" i="0" u="none" strike="noStrike" cap="none" normalizeH="0" baseline="0">
                <a:ln>
                  <a:noFill/>
                </a:ln>
                <a:solidFill>
                  <a:srgbClr val="6AAB73"/>
                </a:solidFill>
                <a:effectLst/>
                <a:latin typeface="Arial Unicode MS"/>
                <a:ea typeface="JetBrains Mono"/>
              </a:rPr>
              <a:t>"param"</a:t>
            </a:r>
            <a:r>
              <a:rPr kumimoji="0" lang="ko-KR" altLang="ko-KR" sz="1100" b="0" i="0" u="none" strike="noStrike" cap="none" normalizeH="0" baseline="0">
                <a:ln>
                  <a:noFill/>
                </a:ln>
                <a:solidFill>
                  <a:srgbClr val="BCBEC4"/>
                </a:solidFill>
                <a:effectLst/>
                <a:latin typeface="Arial Unicode MS"/>
                <a:ea typeface="JetBrains Mono"/>
              </a:rPr>
              <a:t>, required = </a:t>
            </a:r>
            <a:r>
              <a:rPr kumimoji="0" lang="ko-KR" altLang="ko-KR" sz="1100" b="0" i="0" u="none" strike="noStrike" cap="none" normalizeH="0" baseline="0">
                <a:ln>
                  <a:noFill/>
                </a:ln>
                <a:solidFill>
                  <a:srgbClr val="CF8E6D"/>
                </a:solidFill>
                <a:effectLst/>
                <a:latin typeface="Arial Unicode MS"/>
                <a:ea typeface="JetBrains Mono"/>
              </a:rPr>
              <a:t>true</a:t>
            </a:r>
            <a:r>
              <a:rPr kumimoji="0" lang="ko-KR" altLang="ko-KR" sz="1100" b="0" i="0" u="none" strike="noStrike" cap="none" normalizeH="0" baseline="0">
                <a:ln>
                  <a:noFill/>
                </a:ln>
                <a:solidFill>
                  <a:srgbClr val="BCBEC4"/>
                </a:solidFill>
                <a:effectLst/>
                <a:latin typeface="Arial Unicode MS"/>
                <a:ea typeface="JetBrains Mono"/>
              </a:rPr>
              <a:t>) String param) {</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required=true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기본값</a:t>
            </a:r>
            <a:r>
              <a:rPr kumimoji="0" lang="ko-KR" altLang="ko-KR" sz="1100" b="0" i="0" u="none" strike="noStrike" cap="none" normalizeH="0" baseline="0">
                <a:ln>
                  <a:noFill/>
                </a:ln>
                <a:solidFill>
                  <a:srgbClr val="7A7E85"/>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필수 파라미터 값</a:t>
            </a:r>
            <a:r>
              <a:rPr kumimoji="0" lang="ko-KR" altLang="ko-KR" sz="1100" b="0" i="0" u="none" strike="noStrike" cap="none" normalizeH="0" baseline="0">
                <a:ln>
                  <a:noFill/>
                </a:ln>
                <a:solidFill>
                  <a:srgbClr val="6AAB73"/>
                </a:solidFill>
                <a:effectLst/>
                <a:latin typeface="Arial Unicode MS"/>
                <a:ea typeface="JetBrains Mono"/>
              </a:rPr>
              <a:t>: " </a:t>
            </a:r>
            <a:r>
              <a:rPr kumimoji="0" lang="ko-KR" altLang="ko-KR" sz="1100" b="0" i="0" u="none" strike="noStrike" cap="none" normalizeH="0" baseline="0">
                <a:ln>
                  <a:noFill/>
                </a:ln>
                <a:solidFill>
                  <a:srgbClr val="BCBEC4"/>
                </a:solidFill>
                <a:effectLst/>
                <a:latin typeface="Arial Unicode MS"/>
                <a:ea typeface="JetBrains Mono"/>
              </a:rPr>
              <a:t>+ param;</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7A7E85"/>
                </a:solidFill>
                <a:effectLst/>
                <a:latin typeface="Arial Unicode MS"/>
                <a:ea typeface="JetBrains Mono"/>
              </a:rPr>
            </a:b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@GetMapping</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"/required-false"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56A8F5"/>
                </a:solidFill>
                <a:effectLst/>
                <a:latin typeface="Arial Unicode MS"/>
                <a:ea typeface="JetBrains Mono"/>
              </a:rPr>
              <a:t>requiredFalse</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B3AE60"/>
                </a:solidFill>
                <a:effectLst/>
                <a:latin typeface="Arial Unicode MS"/>
                <a:ea typeface="JetBrains Mono"/>
              </a:rPr>
              <a:t>@RequestParam</a:t>
            </a:r>
            <a:r>
              <a:rPr kumimoji="0" lang="ko-KR" altLang="ko-KR" sz="1100" b="0" i="0" u="none" strike="noStrike" cap="none" normalizeH="0" baseline="0">
                <a:ln>
                  <a:noFill/>
                </a:ln>
                <a:solidFill>
                  <a:srgbClr val="BCBEC4"/>
                </a:solidFill>
                <a:effectLst/>
                <a:latin typeface="Arial Unicode MS"/>
                <a:ea typeface="JetBrains Mono"/>
              </a:rPr>
              <a:t>(name = </a:t>
            </a:r>
            <a:r>
              <a:rPr kumimoji="0" lang="ko-KR" altLang="ko-KR" sz="1100" b="0" i="0" u="none" strike="noStrike" cap="none" normalizeH="0" baseline="0">
                <a:ln>
                  <a:noFill/>
                </a:ln>
                <a:solidFill>
                  <a:srgbClr val="6AAB73"/>
                </a:solidFill>
                <a:effectLst/>
                <a:latin typeface="Arial Unicode MS"/>
                <a:ea typeface="JetBrains Mono"/>
              </a:rPr>
              <a:t>"param"</a:t>
            </a:r>
            <a:r>
              <a:rPr kumimoji="0" lang="ko-KR" altLang="ko-KR" sz="1100" b="0" i="0" u="none" strike="noStrike" cap="none" normalizeH="0" baseline="0">
                <a:ln>
                  <a:noFill/>
                </a:ln>
                <a:solidFill>
                  <a:srgbClr val="BCBEC4"/>
                </a:solidFill>
                <a:effectLst/>
                <a:latin typeface="Arial Unicode MS"/>
                <a:ea typeface="JetBrains Mono"/>
              </a:rPr>
              <a:t>, required = </a:t>
            </a:r>
            <a:r>
              <a:rPr kumimoji="0" lang="ko-KR" altLang="ko-KR" sz="1100" b="0" i="0" u="none" strike="noStrike" cap="none" normalizeH="0" baseline="0">
                <a:ln>
                  <a:noFill/>
                </a:ln>
                <a:solidFill>
                  <a:srgbClr val="CF8E6D"/>
                </a:solidFill>
                <a:effectLst/>
                <a:latin typeface="Arial Unicode MS"/>
                <a:ea typeface="JetBrains Mono"/>
              </a:rPr>
              <a:t>false</a:t>
            </a:r>
            <a:r>
              <a:rPr kumimoji="0" lang="ko-KR" altLang="ko-KR" sz="1100" b="0" i="0" u="none" strike="noStrike" cap="none" normalizeH="0" baseline="0">
                <a:ln>
                  <a:noFill/>
                </a:ln>
                <a:solidFill>
                  <a:srgbClr val="BCBEC4"/>
                </a:solidFill>
                <a:effectLst/>
                <a:latin typeface="Arial Unicode MS"/>
                <a:ea typeface="JetBrains Mono"/>
              </a:rPr>
              <a:t>) String param) {</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required=false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BCBEC4"/>
                </a:solidFill>
                <a:effectLst/>
                <a:latin typeface="Arial Unicode MS"/>
                <a:ea typeface="JetBrains Mono"/>
              </a:rPr>
              <a:t>param != </a:t>
            </a:r>
            <a:r>
              <a:rPr kumimoji="0" lang="ko-KR" altLang="ko-KR" sz="1100" b="0" i="0" u="none" strike="noStrike" cap="none" normalizeH="0" baseline="0">
                <a:ln>
                  <a:noFill/>
                </a:ln>
                <a:solidFill>
                  <a:srgbClr val="CF8E6D"/>
                </a:solidFill>
                <a:effectLst/>
                <a:latin typeface="Arial Unicode MS"/>
                <a:ea typeface="JetBrains Mono"/>
              </a:rPr>
              <a:t>null </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받은 파라미터 값</a:t>
            </a:r>
            <a:r>
              <a:rPr kumimoji="0" lang="ko-KR" altLang="ko-KR" sz="1100" b="0" i="0" u="none" strike="noStrike" cap="none" normalizeH="0" baseline="0">
                <a:ln>
                  <a:noFill/>
                </a:ln>
                <a:solidFill>
                  <a:srgbClr val="6AAB73"/>
                </a:solidFill>
                <a:effectLst/>
                <a:latin typeface="Arial Unicode MS"/>
                <a:ea typeface="JetBrains Mono"/>
              </a:rPr>
              <a:t>: " </a:t>
            </a:r>
            <a:r>
              <a:rPr kumimoji="0" lang="ko-KR" altLang="ko-KR" sz="1100" b="0" i="0" u="none" strike="noStrike" cap="none" normalizeH="0" baseline="0">
                <a:ln>
                  <a:noFill/>
                </a:ln>
                <a:solidFill>
                  <a:srgbClr val="BCBEC4"/>
                </a:solidFill>
                <a:effectLst/>
                <a:latin typeface="Arial Unicode MS"/>
                <a:ea typeface="JetBrains Mono"/>
              </a:rPr>
              <a:t>+ param : </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파라미터가 없습니다</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4" name="직사각형 3">
            <a:extLst>
              <a:ext uri="{FF2B5EF4-FFF2-40B4-BE49-F238E27FC236}">
                <a16:creationId xmlns:a16="http://schemas.microsoft.com/office/drawing/2014/main" id="{52174AD9-A0AA-1FF8-CA20-A9FFE1BD7BC2}"/>
              </a:ext>
            </a:extLst>
          </p:cNvPr>
          <p:cNvSpPr/>
          <p:nvPr/>
        </p:nvSpPr>
        <p:spPr>
          <a:xfrm>
            <a:off x="565485" y="3641808"/>
            <a:ext cx="10449169" cy="2549609"/>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b="1"/>
              <a:t>요청 및 결과</a:t>
            </a:r>
            <a:endParaRPr lang="en-US" altLang="ko-KR" sz="1200"/>
          </a:p>
          <a:p>
            <a:pPr marL="228600" indent="-228600">
              <a:lnSpc>
                <a:spcPct val="150000"/>
              </a:lnSpc>
              <a:buFont typeface="+mj-lt"/>
              <a:buAutoNum type="arabicParenR"/>
            </a:pPr>
            <a:r>
              <a:rPr lang="en-US" altLang="ko-KR" sz="1200"/>
              <a:t>/api/required-true?param=test → </a:t>
            </a:r>
            <a:r>
              <a:rPr lang="ko-KR" altLang="en-US" sz="1200"/>
              <a:t>필수 파라미터 값</a:t>
            </a:r>
            <a:r>
              <a:rPr lang="en-US" altLang="ko-KR" sz="1200"/>
              <a:t>: test</a:t>
            </a:r>
          </a:p>
          <a:p>
            <a:pPr marL="228600" indent="-228600">
              <a:lnSpc>
                <a:spcPct val="150000"/>
              </a:lnSpc>
              <a:buFont typeface="+mj-lt"/>
              <a:buAutoNum type="arabicParenR"/>
            </a:pPr>
            <a:r>
              <a:rPr lang="en-US" altLang="ko-KR" sz="1200"/>
              <a:t>/api/required-true → 400 Bad Request (</a:t>
            </a:r>
            <a:r>
              <a:rPr lang="ko-KR" altLang="en-US" sz="1200"/>
              <a:t>필수 파라미터가 없어서 발생</a:t>
            </a:r>
            <a:r>
              <a:rPr lang="en-US" altLang="ko-KR" sz="1200"/>
              <a:t>)</a:t>
            </a:r>
          </a:p>
          <a:p>
            <a:pPr marL="228600" indent="-228600">
              <a:lnSpc>
                <a:spcPct val="150000"/>
              </a:lnSpc>
              <a:buFont typeface="+mj-lt"/>
              <a:buAutoNum type="arabicParenR"/>
            </a:pPr>
            <a:r>
              <a:rPr lang="en-US" altLang="ko-KR" sz="1200"/>
              <a:t>/api/required-false?param=test → </a:t>
            </a:r>
            <a:r>
              <a:rPr lang="ko-KR" altLang="en-US" sz="1200"/>
              <a:t>받은 파라미터 값</a:t>
            </a:r>
            <a:r>
              <a:rPr lang="en-US" altLang="ko-KR" sz="1200"/>
              <a:t>: test</a:t>
            </a:r>
          </a:p>
          <a:p>
            <a:pPr marL="228600" indent="-228600">
              <a:lnSpc>
                <a:spcPct val="150000"/>
              </a:lnSpc>
              <a:buFont typeface="+mj-lt"/>
              <a:buAutoNum type="arabicParenR"/>
            </a:pPr>
            <a:r>
              <a:rPr lang="en-US" altLang="ko-KR" sz="1200"/>
              <a:t>/api/required-false → </a:t>
            </a:r>
            <a:r>
              <a:rPr lang="ko-KR" altLang="en-US" sz="1200"/>
              <a:t>파라미터가 없습니다</a:t>
            </a:r>
            <a:r>
              <a:rPr lang="en-US" altLang="ko-KR" sz="1200"/>
              <a:t>.</a:t>
            </a:r>
          </a:p>
          <a:p>
            <a:pPr marL="171450" indent="-171450">
              <a:lnSpc>
                <a:spcPct val="150000"/>
              </a:lnSpc>
              <a:buFont typeface="Arial" panose="020B0604020202020204" pitchFamily="34" charset="0"/>
              <a:buChar char="•"/>
            </a:pPr>
            <a:endParaRPr lang="en-US" altLang="ko-KR" sz="1200"/>
          </a:p>
          <a:p>
            <a:pPr marL="171450" indent="-171450">
              <a:lnSpc>
                <a:spcPct val="150000"/>
              </a:lnSpc>
              <a:buFont typeface="Arial" panose="020B0604020202020204" pitchFamily="34" charset="0"/>
              <a:buChar char="•"/>
            </a:pPr>
            <a:r>
              <a:rPr lang="ko-KR" altLang="en-US" sz="1200" b="1"/>
              <a:t>설명</a:t>
            </a:r>
            <a:endParaRPr lang="en-US" altLang="ko-KR" sz="1200" b="1"/>
          </a:p>
          <a:p>
            <a:pPr marL="228600" indent="-228600">
              <a:lnSpc>
                <a:spcPct val="150000"/>
              </a:lnSpc>
              <a:buFont typeface="+mj-lt"/>
              <a:buAutoNum type="arabicParenR"/>
            </a:pPr>
            <a:r>
              <a:rPr lang="en-US" altLang="ko-KR" sz="1200"/>
              <a:t>required=true </a:t>
            </a:r>
            <a:r>
              <a:rPr lang="ko-KR" altLang="en-US" sz="1200"/>
              <a:t>는 클라이언트가 요청 시 파라미터를 반드시 포함해야 하므로</a:t>
            </a:r>
            <a:r>
              <a:rPr lang="en-US" altLang="ko-KR" sz="1200"/>
              <a:t>, </a:t>
            </a:r>
            <a:r>
              <a:rPr lang="ko-KR" altLang="en-US" sz="1200"/>
              <a:t>누락 시 </a:t>
            </a:r>
            <a:r>
              <a:rPr lang="en-US" altLang="ko-KR" sz="1200"/>
              <a:t>400 </a:t>
            </a:r>
            <a:r>
              <a:rPr lang="ko-KR" altLang="en-US" sz="1200"/>
              <a:t>오류가 발생합니다</a:t>
            </a:r>
            <a:r>
              <a:rPr lang="en-US" altLang="ko-KR" sz="1200"/>
              <a:t>.</a:t>
            </a:r>
          </a:p>
          <a:p>
            <a:pPr marL="228600" indent="-228600">
              <a:lnSpc>
                <a:spcPct val="150000"/>
              </a:lnSpc>
              <a:buFont typeface="+mj-lt"/>
              <a:buAutoNum type="arabicParenR"/>
            </a:pPr>
            <a:r>
              <a:rPr lang="ko-KR" altLang="en-US" sz="1200"/>
              <a:t>파라미터가 선택적인 경우 </a:t>
            </a:r>
            <a:r>
              <a:rPr lang="en-US" altLang="ko-KR" sz="1200"/>
              <a:t>required=false </a:t>
            </a:r>
            <a:r>
              <a:rPr lang="ko-KR" altLang="en-US" sz="1200"/>
              <a:t>로 설정하는 것이 안전하다</a:t>
            </a:r>
            <a:endParaRPr lang="en-US" altLang="ko-KR" sz="1200"/>
          </a:p>
        </p:txBody>
      </p:sp>
    </p:spTree>
    <p:extLst>
      <p:ext uri="{BB962C8B-B14F-4D97-AF65-F5344CB8AC3E}">
        <p14:creationId xmlns:p14="http://schemas.microsoft.com/office/powerpoint/2010/main" val="3666962976"/>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583E14-47E4-C94D-51E8-66E9539288A5}"/>
            </a:ext>
          </a:extLst>
        </p:cNvPr>
        <p:cNvGrpSpPr/>
        <p:nvPr/>
      </p:nvGrpSpPr>
      <p:grpSpPr>
        <a:xfrm>
          <a:off x="0" y="0"/>
          <a:ext cx="0" cy="0"/>
          <a:chOff x="0" y="0"/>
          <a:chExt cx="0" cy="0"/>
        </a:xfrm>
      </p:grpSpPr>
      <p:sp>
        <p:nvSpPr>
          <p:cNvPr id="2" name="직사각형 1">
            <a:extLst>
              <a:ext uri="{FF2B5EF4-FFF2-40B4-BE49-F238E27FC236}">
                <a16:creationId xmlns:a16="http://schemas.microsoft.com/office/drawing/2014/main" id="{6EFC1FB5-2CC3-9394-1623-73DDDB5CCC22}"/>
              </a:ext>
            </a:extLst>
          </p:cNvPr>
          <p:cNvSpPr/>
          <p:nvPr/>
        </p:nvSpPr>
        <p:spPr>
          <a:xfrm>
            <a:off x="147742" y="224209"/>
            <a:ext cx="2386231"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defaultValue </a:t>
            </a:r>
            <a:r>
              <a:rPr lang="ko-KR" altLang="en-US" b="1">
                <a:solidFill>
                  <a:schemeClr val="accent1">
                    <a:lumMod val="75000"/>
                  </a:schemeClr>
                </a:solidFill>
                <a:latin typeface="+mn-ea"/>
              </a:rPr>
              <a:t>속성</a:t>
            </a:r>
            <a:endParaRPr lang="en-US" altLang="ko-KR" b="1">
              <a:solidFill>
                <a:schemeClr val="accent1">
                  <a:lumMod val="75000"/>
                </a:schemeClr>
              </a:solidFill>
              <a:latin typeface="+mn-ea"/>
            </a:endParaRPr>
          </a:p>
        </p:txBody>
      </p:sp>
      <p:sp>
        <p:nvSpPr>
          <p:cNvPr id="5" name="Rectangle 1">
            <a:extLst>
              <a:ext uri="{FF2B5EF4-FFF2-40B4-BE49-F238E27FC236}">
                <a16:creationId xmlns:a16="http://schemas.microsoft.com/office/drawing/2014/main" id="{0E488B2D-CFD1-4679-26A4-40D282AA2F45}"/>
              </a:ext>
            </a:extLst>
          </p:cNvPr>
          <p:cNvSpPr>
            <a:spLocks noChangeArrowheads="1"/>
          </p:cNvSpPr>
          <p:nvPr/>
        </p:nvSpPr>
        <p:spPr bwMode="auto">
          <a:xfrm>
            <a:off x="493294" y="734043"/>
            <a:ext cx="9541042" cy="209230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@RestController</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DefaultValueExampleController {</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@GetMapping</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"/default-value"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56A8F5"/>
                </a:solidFill>
                <a:effectLst/>
                <a:latin typeface="Arial Unicode MS"/>
                <a:ea typeface="JetBrains Mono"/>
              </a:rPr>
              <a:t>defaultValue</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B3AE60"/>
                </a:solidFill>
                <a:effectLst/>
                <a:latin typeface="Arial Unicode MS"/>
                <a:ea typeface="JetBrains Mono"/>
              </a:rPr>
              <a:t>@RequestParam</a:t>
            </a:r>
            <a:r>
              <a:rPr kumimoji="0" lang="ko-KR" altLang="ko-KR" sz="1100" b="0" i="0" u="none" strike="noStrike" cap="none" normalizeH="0" baseline="0">
                <a:ln>
                  <a:noFill/>
                </a:ln>
                <a:solidFill>
                  <a:srgbClr val="BCBEC4"/>
                </a:solidFill>
                <a:effectLst/>
                <a:latin typeface="Arial Unicode MS"/>
                <a:ea typeface="JetBrains Mono"/>
              </a:rPr>
              <a:t>(name = </a:t>
            </a:r>
            <a:r>
              <a:rPr kumimoji="0" lang="ko-KR" altLang="ko-KR" sz="1100" b="0" i="0" u="none" strike="noStrike" cap="none" normalizeH="0" baseline="0">
                <a:ln>
                  <a:noFill/>
                </a:ln>
                <a:solidFill>
                  <a:srgbClr val="6AAB73"/>
                </a:solidFill>
                <a:effectLst/>
                <a:latin typeface="Arial Unicode MS"/>
                <a:ea typeface="JetBrains Mono"/>
              </a:rPr>
              <a:t>"param"</a:t>
            </a:r>
            <a:r>
              <a:rPr kumimoji="0" lang="ko-KR" altLang="ko-KR" sz="1100" b="0" i="0" u="none" strike="noStrike" cap="none" normalizeH="0" baseline="0">
                <a:ln>
                  <a:noFill/>
                </a:ln>
                <a:solidFill>
                  <a:srgbClr val="BCBEC4"/>
                </a:solidFill>
                <a:effectLst/>
                <a:latin typeface="Arial Unicode MS"/>
                <a:ea typeface="JetBrains Mono"/>
              </a:rPr>
              <a:t>, defaultValue = </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기본값</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 String param)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받은 값</a:t>
            </a:r>
            <a:r>
              <a:rPr kumimoji="0" lang="ko-KR" altLang="ko-KR" sz="1100" b="0" i="0" u="none" strike="noStrike" cap="none" normalizeH="0" baseline="0">
                <a:ln>
                  <a:noFill/>
                </a:ln>
                <a:solidFill>
                  <a:srgbClr val="6AAB73"/>
                </a:solidFill>
                <a:effectLst/>
                <a:latin typeface="Arial Unicode MS"/>
                <a:ea typeface="JetBrains Mono"/>
              </a:rPr>
              <a:t>: " </a:t>
            </a:r>
            <a:r>
              <a:rPr kumimoji="0" lang="ko-KR" altLang="ko-KR" sz="1100" b="0" i="0" u="none" strike="noStrike" cap="none" normalizeH="0" baseline="0">
                <a:ln>
                  <a:noFill/>
                </a:ln>
                <a:solidFill>
                  <a:srgbClr val="BCBEC4"/>
                </a:solidFill>
                <a:effectLst/>
                <a:latin typeface="Arial Unicode MS"/>
                <a:ea typeface="JetBrains Mono"/>
              </a:rPr>
              <a:t>+ param;</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6" name="직사각형 5">
            <a:extLst>
              <a:ext uri="{FF2B5EF4-FFF2-40B4-BE49-F238E27FC236}">
                <a16:creationId xmlns:a16="http://schemas.microsoft.com/office/drawing/2014/main" id="{624E9D3E-C148-FD3A-D799-B41EB50C232F}"/>
              </a:ext>
            </a:extLst>
          </p:cNvPr>
          <p:cNvSpPr/>
          <p:nvPr/>
        </p:nvSpPr>
        <p:spPr>
          <a:xfrm>
            <a:off x="493294" y="2931945"/>
            <a:ext cx="10449169" cy="2549609"/>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b="1"/>
              <a:t>요청 및 결과</a:t>
            </a:r>
            <a:endParaRPr lang="en-US" altLang="ko-KR" sz="1200"/>
          </a:p>
          <a:p>
            <a:pPr marL="228600" indent="-228600">
              <a:lnSpc>
                <a:spcPct val="150000"/>
              </a:lnSpc>
              <a:buFont typeface="+mj-lt"/>
              <a:buAutoNum type="arabicParenR"/>
            </a:pPr>
            <a:r>
              <a:rPr lang="en-US" altLang="ko-KR" sz="1200"/>
              <a:t>/api/default-value?param=test → </a:t>
            </a:r>
            <a:r>
              <a:rPr lang="ko-KR" altLang="en-US" sz="1200"/>
              <a:t>받은 값</a:t>
            </a:r>
            <a:r>
              <a:rPr lang="en-US" altLang="ko-KR" sz="1200"/>
              <a:t>: test</a:t>
            </a:r>
          </a:p>
          <a:p>
            <a:pPr marL="228600" indent="-228600">
              <a:lnSpc>
                <a:spcPct val="150000"/>
              </a:lnSpc>
              <a:buFont typeface="+mj-lt"/>
              <a:buAutoNum type="arabicParenR"/>
            </a:pPr>
            <a:r>
              <a:rPr lang="en-US" altLang="ko-KR" sz="1200"/>
              <a:t>/api/default-value → </a:t>
            </a:r>
            <a:r>
              <a:rPr lang="ko-KR" altLang="en-US" sz="1200"/>
              <a:t>받은 값</a:t>
            </a:r>
            <a:r>
              <a:rPr lang="en-US" altLang="ko-KR" sz="1200"/>
              <a:t>: </a:t>
            </a:r>
            <a:r>
              <a:rPr lang="ko-KR" altLang="en-US" sz="1200"/>
              <a:t>기본값</a:t>
            </a:r>
          </a:p>
          <a:p>
            <a:pPr marL="228600" indent="-228600">
              <a:lnSpc>
                <a:spcPct val="150000"/>
              </a:lnSpc>
              <a:buFont typeface="+mj-lt"/>
              <a:buAutoNum type="arabicParenR"/>
            </a:pPr>
            <a:r>
              <a:rPr lang="en-US" altLang="ko-KR" sz="1200"/>
              <a:t>/api/default-value?param= → </a:t>
            </a:r>
            <a:r>
              <a:rPr lang="ko-KR" altLang="en-US" sz="1200"/>
              <a:t>받은 값</a:t>
            </a:r>
            <a:r>
              <a:rPr lang="en-US" altLang="ko-KR" sz="1200"/>
              <a:t>: </a:t>
            </a:r>
            <a:r>
              <a:rPr lang="ko-KR" altLang="en-US" sz="1200"/>
              <a:t>기본값</a:t>
            </a:r>
            <a:endParaRPr lang="en-US" altLang="ko-KR" sz="1200"/>
          </a:p>
          <a:p>
            <a:pPr marL="228600" indent="-228600">
              <a:lnSpc>
                <a:spcPct val="150000"/>
              </a:lnSpc>
              <a:buFont typeface="+mj-lt"/>
              <a:buAutoNum type="arabicParenR"/>
            </a:pPr>
            <a:endParaRPr lang="en-US" altLang="ko-KR" sz="1200"/>
          </a:p>
          <a:p>
            <a:pPr marL="228600" indent="-228600">
              <a:lnSpc>
                <a:spcPct val="150000"/>
              </a:lnSpc>
              <a:buFont typeface="+mj-lt"/>
              <a:buAutoNum type="arabicParenR"/>
            </a:pPr>
            <a:endParaRPr lang="en-US" altLang="ko-KR" sz="1200"/>
          </a:p>
          <a:p>
            <a:pPr marL="171450" indent="-171450">
              <a:lnSpc>
                <a:spcPct val="150000"/>
              </a:lnSpc>
              <a:buFont typeface="Arial" panose="020B0604020202020204" pitchFamily="34" charset="0"/>
              <a:buChar char="•"/>
            </a:pPr>
            <a:r>
              <a:rPr lang="ko-KR" altLang="en-US" sz="1200" b="1"/>
              <a:t>설명</a:t>
            </a:r>
            <a:endParaRPr lang="en-US" altLang="ko-KR" sz="1200" b="1"/>
          </a:p>
          <a:p>
            <a:pPr marL="228600" indent="-228600">
              <a:lnSpc>
                <a:spcPct val="150000"/>
              </a:lnSpc>
              <a:buFont typeface="+mj-lt"/>
              <a:buAutoNum type="arabicParenR"/>
            </a:pPr>
            <a:r>
              <a:rPr lang="en-US" altLang="ko-KR" sz="1200"/>
              <a:t>defaultValue </a:t>
            </a:r>
            <a:r>
              <a:rPr lang="ko-KR" altLang="en-US" sz="1200"/>
              <a:t>가 설정되면 </a:t>
            </a:r>
            <a:r>
              <a:rPr lang="en-US" altLang="ko-KR" sz="1200"/>
              <a:t>required </a:t>
            </a:r>
            <a:r>
              <a:rPr lang="ko-KR" altLang="en-US" sz="1200"/>
              <a:t>는 자동으로 </a:t>
            </a:r>
            <a:r>
              <a:rPr lang="en-US" altLang="ko-KR" sz="1200"/>
              <a:t>false</a:t>
            </a:r>
            <a:r>
              <a:rPr lang="ko-KR" altLang="en-US" sz="1200"/>
              <a:t>로 동작한다</a:t>
            </a:r>
            <a:endParaRPr lang="en-US" altLang="ko-KR" sz="1200"/>
          </a:p>
          <a:p>
            <a:pPr marL="228600" indent="-228600">
              <a:lnSpc>
                <a:spcPct val="150000"/>
              </a:lnSpc>
              <a:buFont typeface="+mj-lt"/>
              <a:buAutoNum type="arabicParenR"/>
            </a:pPr>
            <a:r>
              <a:rPr lang="ko-KR" altLang="en-US" sz="1200"/>
              <a:t>파라미터 값이 비어있는 경우</a:t>
            </a:r>
            <a:r>
              <a:rPr lang="en-US" altLang="ko-KR" sz="1200"/>
              <a:t>(?param=)</a:t>
            </a:r>
            <a:r>
              <a:rPr lang="ko-KR" altLang="en-US" sz="1200"/>
              <a:t>에도 기본값이 적용된다</a:t>
            </a:r>
            <a:endParaRPr lang="en-US" altLang="ko-KR" sz="1200"/>
          </a:p>
        </p:txBody>
      </p:sp>
    </p:spTree>
    <p:extLst>
      <p:ext uri="{BB962C8B-B14F-4D97-AF65-F5344CB8AC3E}">
        <p14:creationId xmlns:p14="http://schemas.microsoft.com/office/powerpoint/2010/main" val="3620574246"/>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784F07-0DF2-30C0-CBA1-9142F6171C5F}"/>
            </a:ext>
          </a:extLst>
        </p:cNvPr>
        <p:cNvGrpSpPr/>
        <p:nvPr/>
      </p:nvGrpSpPr>
      <p:grpSpPr>
        <a:xfrm>
          <a:off x="0" y="0"/>
          <a:ext cx="0" cy="0"/>
          <a:chOff x="0" y="0"/>
          <a:chExt cx="0" cy="0"/>
        </a:xfrm>
      </p:grpSpPr>
      <p:sp>
        <p:nvSpPr>
          <p:cNvPr id="2" name="직사각형 1">
            <a:extLst>
              <a:ext uri="{FF2B5EF4-FFF2-40B4-BE49-F238E27FC236}">
                <a16:creationId xmlns:a16="http://schemas.microsoft.com/office/drawing/2014/main" id="{41A3211D-6A54-EC99-8594-8DC83F45902B}"/>
              </a:ext>
            </a:extLst>
          </p:cNvPr>
          <p:cNvSpPr/>
          <p:nvPr/>
        </p:nvSpPr>
        <p:spPr>
          <a:xfrm>
            <a:off x="147742" y="224209"/>
            <a:ext cx="7520136"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name </a:t>
            </a:r>
            <a:r>
              <a:rPr lang="ko-KR" altLang="en-US" b="1">
                <a:solidFill>
                  <a:schemeClr val="accent1">
                    <a:lumMod val="75000"/>
                  </a:schemeClr>
                </a:solidFill>
                <a:latin typeface="+mn-ea"/>
              </a:rPr>
              <a:t>속성을 생략하거나 </a:t>
            </a:r>
            <a:r>
              <a:rPr lang="en-US" altLang="ko-KR" b="1">
                <a:solidFill>
                  <a:schemeClr val="accent1">
                    <a:lumMod val="75000"/>
                  </a:schemeClr>
                </a:solidFill>
                <a:latin typeface="+mn-ea"/>
              </a:rPr>
              <a:t>@RequestParam </a:t>
            </a:r>
            <a:r>
              <a:rPr lang="ko-KR" altLang="en-US" b="1">
                <a:solidFill>
                  <a:schemeClr val="accent1">
                    <a:lumMod val="75000"/>
                  </a:schemeClr>
                </a:solidFill>
                <a:latin typeface="+mn-ea"/>
              </a:rPr>
              <a:t>을 선언하지 않은 경우</a:t>
            </a:r>
            <a:endParaRPr lang="en-US" altLang="ko-KR" b="1">
              <a:solidFill>
                <a:schemeClr val="accent1">
                  <a:lumMod val="75000"/>
                </a:schemeClr>
              </a:solidFill>
              <a:latin typeface="+mn-ea"/>
            </a:endParaRPr>
          </a:p>
        </p:txBody>
      </p:sp>
      <p:sp>
        <p:nvSpPr>
          <p:cNvPr id="6" name="직사각형 5">
            <a:extLst>
              <a:ext uri="{FF2B5EF4-FFF2-40B4-BE49-F238E27FC236}">
                <a16:creationId xmlns:a16="http://schemas.microsoft.com/office/drawing/2014/main" id="{B2B0DAE5-8041-83A4-D0D7-96125C23608B}"/>
              </a:ext>
            </a:extLst>
          </p:cNvPr>
          <p:cNvSpPr/>
          <p:nvPr/>
        </p:nvSpPr>
        <p:spPr>
          <a:xfrm>
            <a:off x="481263" y="3515477"/>
            <a:ext cx="10449169" cy="1995611"/>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b="1"/>
              <a:t>요청 및 결과</a:t>
            </a:r>
            <a:endParaRPr lang="en-US" altLang="ko-KR" sz="1200"/>
          </a:p>
          <a:p>
            <a:pPr marL="228600" indent="-228600">
              <a:lnSpc>
                <a:spcPct val="150000"/>
              </a:lnSpc>
              <a:buFont typeface="+mj-lt"/>
              <a:buAutoNum type="arabicParenR"/>
            </a:pPr>
            <a:r>
              <a:rPr lang="en-US" altLang="ko-KR" sz="1200"/>
              <a:t>/api/name-omitted?param=test → </a:t>
            </a:r>
            <a:r>
              <a:rPr lang="ko-KR" altLang="en-US" sz="1200"/>
              <a:t>받은 값</a:t>
            </a:r>
            <a:r>
              <a:rPr lang="en-US" altLang="ko-KR" sz="1200"/>
              <a:t>: test</a:t>
            </a:r>
          </a:p>
          <a:p>
            <a:pPr marL="228600" indent="-228600">
              <a:lnSpc>
                <a:spcPct val="150000"/>
              </a:lnSpc>
              <a:buFont typeface="+mj-lt"/>
              <a:buAutoNum type="arabicParenR"/>
            </a:pPr>
            <a:r>
              <a:rPr lang="en-US" altLang="ko-KR" sz="1200"/>
              <a:t>/api/no-requestparam?param=test → </a:t>
            </a:r>
            <a:r>
              <a:rPr lang="ko-KR" altLang="en-US" sz="1200"/>
              <a:t>받은 값</a:t>
            </a:r>
            <a:r>
              <a:rPr lang="en-US" altLang="ko-KR" sz="1200"/>
              <a:t>: test</a:t>
            </a:r>
          </a:p>
          <a:p>
            <a:pPr marL="228600" indent="-228600">
              <a:lnSpc>
                <a:spcPct val="150000"/>
              </a:lnSpc>
              <a:buFont typeface="+mj-lt"/>
              <a:buAutoNum type="arabicParenR"/>
            </a:pPr>
            <a:endParaRPr lang="en-US" altLang="ko-KR" sz="1200"/>
          </a:p>
          <a:p>
            <a:pPr marL="171450" indent="-171450">
              <a:lnSpc>
                <a:spcPct val="150000"/>
              </a:lnSpc>
              <a:buFont typeface="Arial" panose="020B0604020202020204" pitchFamily="34" charset="0"/>
              <a:buChar char="•"/>
            </a:pPr>
            <a:r>
              <a:rPr lang="ko-KR" altLang="en-US" sz="1200" b="1"/>
              <a:t>설명</a:t>
            </a:r>
            <a:endParaRPr lang="en-US" altLang="ko-KR" sz="1200" b="1"/>
          </a:p>
          <a:p>
            <a:pPr marL="228600" indent="-228600">
              <a:lnSpc>
                <a:spcPct val="150000"/>
              </a:lnSpc>
              <a:buFont typeface="+mj-lt"/>
              <a:buAutoNum type="arabicParenR"/>
            </a:pPr>
            <a:r>
              <a:rPr lang="ko-KR" altLang="en-US" sz="1200"/>
              <a:t>요청 파라미터 이름과 메서드 매개변수 이름이 동일하면 </a:t>
            </a:r>
            <a:r>
              <a:rPr lang="en-US" altLang="ko-KR" sz="1200"/>
              <a:t>@RequestParam</a:t>
            </a:r>
            <a:r>
              <a:rPr lang="ko-KR" altLang="en-US" sz="1200"/>
              <a:t>을 생략해도 동작한다</a:t>
            </a:r>
            <a:endParaRPr lang="en-US" altLang="ko-KR" sz="1200"/>
          </a:p>
          <a:p>
            <a:pPr marL="228600" indent="-228600">
              <a:lnSpc>
                <a:spcPct val="150000"/>
              </a:lnSpc>
              <a:buFont typeface="+mj-lt"/>
              <a:buAutoNum type="arabicParenR"/>
            </a:pPr>
            <a:r>
              <a:rPr lang="ko-KR" altLang="en-US" sz="1200"/>
              <a:t>명시적으로 선언하는 것이 유지보수 및 가독성이 좋다</a:t>
            </a:r>
            <a:r>
              <a:rPr lang="en-US" altLang="ko-KR" sz="1200"/>
              <a:t>. </a:t>
            </a:r>
            <a:r>
              <a:rPr lang="ko-KR" altLang="en-US" sz="1200"/>
              <a:t>가급적 적는 것을 권장한다</a:t>
            </a:r>
            <a:endParaRPr lang="en-US" altLang="ko-KR" sz="1200"/>
          </a:p>
        </p:txBody>
      </p:sp>
      <p:sp>
        <p:nvSpPr>
          <p:cNvPr id="7" name="Rectangle 1">
            <a:extLst>
              <a:ext uri="{FF2B5EF4-FFF2-40B4-BE49-F238E27FC236}">
                <a16:creationId xmlns:a16="http://schemas.microsoft.com/office/drawing/2014/main" id="{11D50604-466B-7CBA-3372-28A2E3E994E0}"/>
              </a:ext>
            </a:extLst>
          </p:cNvPr>
          <p:cNvSpPr>
            <a:spLocks noChangeArrowheads="1"/>
          </p:cNvSpPr>
          <p:nvPr/>
        </p:nvSpPr>
        <p:spPr bwMode="auto">
          <a:xfrm>
            <a:off x="481263" y="634805"/>
            <a:ext cx="9408695" cy="285405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@RestController</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NameExampleController {</a:t>
            </a: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@GetMapping</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"/name-omitted"</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56A8F5"/>
                </a:solidFill>
                <a:effectLst/>
                <a:latin typeface="Arial Unicode MS"/>
                <a:ea typeface="JetBrains Mono"/>
              </a:rPr>
              <a:t>nameOmitted</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B3AE60"/>
                </a:solidFill>
                <a:effectLst/>
                <a:latin typeface="Arial Unicode MS"/>
                <a:ea typeface="JetBrains Mono"/>
              </a:rPr>
              <a:t>@RequestParam </a:t>
            </a:r>
            <a:r>
              <a:rPr kumimoji="0" lang="ko-KR" altLang="ko-KR" sz="1100" b="0" i="0" u="none" strike="noStrike" cap="none" normalizeH="0" baseline="0">
                <a:ln>
                  <a:noFill/>
                </a:ln>
                <a:solidFill>
                  <a:srgbClr val="BCBEC4"/>
                </a:solidFill>
                <a:effectLst/>
                <a:latin typeface="Arial Unicode MS"/>
                <a:ea typeface="JetBrains Mono"/>
              </a:rPr>
              <a:t>String param) {</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name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속성 생략</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받은 값</a:t>
            </a:r>
            <a:r>
              <a:rPr kumimoji="0" lang="ko-KR" altLang="ko-KR" sz="1100" b="0" i="0" u="none" strike="noStrike" cap="none" normalizeH="0" baseline="0">
                <a:ln>
                  <a:noFill/>
                </a:ln>
                <a:solidFill>
                  <a:srgbClr val="6AAB73"/>
                </a:solidFill>
                <a:effectLst/>
                <a:latin typeface="Arial Unicode MS"/>
                <a:ea typeface="JetBrains Mono"/>
              </a:rPr>
              <a:t>: " </a:t>
            </a:r>
            <a:r>
              <a:rPr kumimoji="0" lang="ko-KR" altLang="ko-KR" sz="1100" b="0" i="0" u="none" strike="noStrike" cap="none" normalizeH="0" baseline="0">
                <a:ln>
                  <a:noFill/>
                </a:ln>
                <a:solidFill>
                  <a:srgbClr val="BCBEC4"/>
                </a:solidFill>
                <a:effectLst/>
                <a:latin typeface="Arial Unicode MS"/>
                <a:ea typeface="JetBrains Mono"/>
              </a:rPr>
              <a:t>+ param;</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en-US"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3AE60"/>
                </a:solidFill>
                <a:effectLst/>
                <a:latin typeface="Arial Unicode MS"/>
                <a:ea typeface="JetBrains Mono"/>
              </a:rPr>
              <a:t>@GetMapping</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"/no-requestparam"</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56A8F5"/>
                </a:solidFill>
                <a:effectLst/>
                <a:latin typeface="Arial Unicode MS"/>
                <a:ea typeface="JetBrains Mono"/>
              </a:rPr>
              <a:t>noRequestParam</a:t>
            </a:r>
            <a:r>
              <a:rPr kumimoji="0" lang="ko-KR" altLang="ko-KR" sz="1100" b="0" i="0" u="none" strike="noStrike" cap="none" normalizeH="0" baseline="0">
                <a:ln>
                  <a:noFill/>
                </a:ln>
                <a:solidFill>
                  <a:srgbClr val="BCBEC4"/>
                </a:solidFill>
                <a:effectLst/>
                <a:latin typeface="Arial Unicode MS"/>
                <a:ea typeface="JetBrains Mono"/>
              </a:rPr>
              <a:t>(String param) {</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@RequestParam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생략</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받은 값</a:t>
            </a:r>
            <a:r>
              <a:rPr kumimoji="0" lang="ko-KR" altLang="ko-KR" sz="1100" b="0" i="0" u="none" strike="noStrike" cap="none" normalizeH="0" baseline="0">
                <a:ln>
                  <a:noFill/>
                </a:ln>
                <a:solidFill>
                  <a:srgbClr val="6AAB73"/>
                </a:solidFill>
                <a:effectLst/>
                <a:latin typeface="Arial Unicode MS"/>
                <a:ea typeface="JetBrains Mono"/>
              </a:rPr>
              <a:t>: " </a:t>
            </a:r>
            <a:r>
              <a:rPr kumimoji="0" lang="ko-KR" altLang="ko-KR" sz="1100" b="0" i="0" u="none" strike="noStrike" cap="none" normalizeH="0" baseline="0">
                <a:ln>
                  <a:noFill/>
                </a:ln>
                <a:solidFill>
                  <a:srgbClr val="BCBEC4"/>
                </a:solidFill>
                <a:effectLst/>
                <a:latin typeface="Arial Unicode MS"/>
                <a:ea typeface="JetBrains Mono"/>
              </a:rPr>
              <a:t>+ param;</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r>
              <a:rPr kumimoji="0" lang="en-US" altLang="ko-KR" sz="1100" b="0" i="0" u="none" strike="noStrike" cap="none" normalizeH="0" baseline="0">
                <a:ln>
                  <a:noFill/>
                </a:ln>
                <a:solidFill>
                  <a:srgbClr val="BCBEC4"/>
                </a:solidFill>
                <a:effectLst/>
                <a:latin typeface="Arial Unicode MS"/>
                <a:ea typeface="JetBrains Mono"/>
              </a:rPr>
              <a:t> </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9" name="TextBox 8">
            <a:extLst>
              <a:ext uri="{FF2B5EF4-FFF2-40B4-BE49-F238E27FC236}">
                <a16:creationId xmlns:a16="http://schemas.microsoft.com/office/drawing/2014/main" id="{91BA9A1D-648E-5889-7505-FAF0FCD8DC54}"/>
              </a:ext>
            </a:extLst>
          </p:cNvPr>
          <p:cNvSpPr txBox="1"/>
          <p:nvPr/>
        </p:nvSpPr>
        <p:spPr>
          <a:xfrm>
            <a:off x="541420" y="5645767"/>
            <a:ext cx="897857" cy="276999"/>
          </a:xfrm>
          <a:prstGeom prst="rect">
            <a:avLst/>
          </a:prstGeom>
          <a:noFill/>
        </p:spPr>
        <p:txBody>
          <a:bodyPr wrap="square">
            <a:spAutoFit/>
          </a:bodyPr>
          <a:lstStyle/>
          <a:p>
            <a:r>
              <a:rPr lang="ko-KR" altLang="en-US" sz="1200" b="1">
                <a:solidFill>
                  <a:srgbClr val="FF0000"/>
                </a:solidFill>
              </a:rPr>
              <a:t>주의 사항</a:t>
            </a:r>
            <a:endParaRPr lang="ko-KR" altLang="en-US" sz="1200">
              <a:solidFill>
                <a:srgbClr val="FF0000"/>
              </a:solidFill>
            </a:endParaRPr>
          </a:p>
        </p:txBody>
      </p:sp>
      <p:sp>
        <p:nvSpPr>
          <p:cNvPr id="10" name="직사각형 9">
            <a:extLst>
              <a:ext uri="{FF2B5EF4-FFF2-40B4-BE49-F238E27FC236}">
                <a16:creationId xmlns:a16="http://schemas.microsoft.com/office/drawing/2014/main" id="{624D7601-4643-477D-B7C6-E3053DE5EC29}"/>
              </a:ext>
            </a:extLst>
          </p:cNvPr>
          <p:cNvSpPr/>
          <p:nvPr/>
        </p:nvSpPr>
        <p:spPr>
          <a:xfrm>
            <a:off x="481263" y="5853769"/>
            <a:ext cx="8518358" cy="821379"/>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100">
                <a:solidFill>
                  <a:schemeClr val="accent1">
                    <a:lumMod val="75000"/>
                  </a:schemeClr>
                </a:solidFill>
              </a:rPr>
              <a:t>스프링 부트 </a:t>
            </a:r>
            <a:r>
              <a:rPr lang="en-US" altLang="ko-KR" sz="1100">
                <a:solidFill>
                  <a:schemeClr val="accent1">
                    <a:lumMod val="75000"/>
                  </a:schemeClr>
                </a:solidFill>
              </a:rPr>
              <a:t>3.2 </a:t>
            </a:r>
            <a:r>
              <a:rPr lang="ko-KR" altLang="en-US" sz="1100">
                <a:solidFill>
                  <a:schemeClr val="accent1">
                    <a:lumMod val="75000"/>
                  </a:schemeClr>
                </a:solidFill>
              </a:rPr>
              <a:t>이상 부터 </a:t>
            </a:r>
            <a:r>
              <a:rPr lang="en-US" altLang="ko-KR" sz="1100">
                <a:solidFill>
                  <a:schemeClr val="accent1">
                    <a:lumMod val="75000"/>
                  </a:schemeClr>
                </a:solidFill>
              </a:rPr>
              <a:t>name </a:t>
            </a:r>
            <a:r>
              <a:rPr lang="ko-KR" altLang="en-US" sz="1100">
                <a:solidFill>
                  <a:schemeClr val="accent1">
                    <a:lumMod val="75000"/>
                  </a:schemeClr>
                </a:solidFill>
              </a:rPr>
              <a:t>속성을 생략하거나 </a:t>
            </a:r>
            <a:r>
              <a:rPr lang="en-US" altLang="ko-KR" sz="1100">
                <a:solidFill>
                  <a:schemeClr val="accent1">
                    <a:lumMod val="75000"/>
                  </a:schemeClr>
                </a:solidFill>
              </a:rPr>
              <a:t>@RequestParam </a:t>
            </a:r>
            <a:r>
              <a:rPr lang="ko-KR" altLang="en-US" sz="1100">
                <a:solidFill>
                  <a:schemeClr val="accent1">
                    <a:lumMod val="75000"/>
                  </a:schemeClr>
                </a:solidFill>
              </a:rPr>
              <a:t>을 선언하지 않으면 오류가 발생한다 </a:t>
            </a:r>
            <a:r>
              <a:rPr lang="en-US" altLang="ko-KR" sz="1100">
                <a:solidFill>
                  <a:schemeClr val="accent1">
                    <a:lumMod val="75000"/>
                  </a:schemeClr>
                </a:solidFill>
              </a:rPr>
              <a:t>(@PathVariable </a:t>
            </a:r>
            <a:r>
              <a:rPr lang="ko-KR" altLang="en-US" sz="1100">
                <a:solidFill>
                  <a:schemeClr val="accent1">
                    <a:lumMod val="75000"/>
                  </a:schemeClr>
                </a:solidFill>
              </a:rPr>
              <a:t>동일</a:t>
            </a:r>
            <a:r>
              <a:rPr lang="en-US" altLang="ko-KR" sz="1100">
                <a:solidFill>
                  <a:schemeClr val="accent1">
                    <a:lumMod val="75000"/>
                  </a:schemeClr>
                </a:solidFill>
              </a:rPr>
              <a:t>)</a:t>
            </a:r>
          </a:p>
          <a:p>
            <a:pPr marL="171450" indent="-171450">
              <a:lnSpc>
                <a:spcPct val="150000"/>
              </a:lnSpc>
              <a:buFont typeface="Arial" panose="020B0604020202020204" pitchFamily="34" charset="0"/>
              <a:buChar char="•"/>
            </a:pPr>
            <a:r>
              <a:rPr lang="ko-KR" altLang="en-US" sz="1100">
                <a:solidFill>
                  <a:schemeClr val="accent1">
                    <a:lumMod val="75000"/>
                  </a:schemeClr>
                </a:solidFill>
              </a:rPr>
              <a:t>해결 방안이 몇 가지 있으나 </a:t>
            </a:r>
            <a:r>
              <a:rPr lang="en-US" altLang="ko-KR" sz="1100">
                <a:solidFill>
                  <a:schemeClr val="accent1">
                    <a:lumMod val="75000"/>
                  </a:schemeClr>
                </a:solidFill>
              </a:rPr>
              <a:t>name </a:t>
            </a:r>
            <a:r>
              <a:rPr lang="ko-KR" altLang="en-US" sz="1100">
                <a:solidFill>
                  <a:schemeClr val="accent1">
                    <a:lumMod val="75000"/>
                  </a:schemeClr>
                </a:solidFill>
              </a:rPr>
              <a:t>속성을 사용하면 아무런 문제 될 것이 없으니 습관적으로 선언하고 사용하길 바란다</a:t>
            </a:r>
            <a:endParaRPr lang="en-US" altLang="ko-KR" sz="1100">
              <a:solidFill>
                <a:schemeClr val="accent1">
                  <a:lumMod val="75000"/>
                </a:schemeClr>
              </a:solidFill>
            </a:endParaRPr>
          </a:p>
          <a:p>
            <a:pPr marL="171450" indent="-171450">
              <a:lnSpc>
                <a:spcPct val="150000"/>
              </a:lnSpc>
              <a:buFont typeface="Arial" panose="020B0604020202020204" pitchFamily="34" charset="0"/>
              <a:buChar char="•"/>
            </a:pPr>
            <a:r>
              <a:rPr lang="ko-KR" altLang="en-US" sz="1100">
                <a:solidFill>
                  <a:schemeClr val="accent1">
                    <a:lumMod val="75000"/>
                  </a:schemeClr>
                </a:solidFill>
              </a:rPr>
              <a:t>인텔리제이 기준 </a:t>
            </a:r>
            <a:r>
              <a:rPr lang="en-US" altLang="ko-KR" sz="1100">
                <a:solidFill>
                  <a:schemeClr val="accent1">
                    <a:lumMod val="75000"/>
                  </a:schemeClr>
                </a:solidFill>
              </a:rPr>
              <a:t>Settings </a:t>
            </a:r>
            <a:r>
              <a:rPr lang="ko-KR" altLang="en-US" sz="1100">
                <a:solidFill>
                  <a:schemeClr val="accent1">
                    <a:lumMod val="75000"/>
                  </a:schemeClr>
                </a:solidFill>
              </a:rPr>
              <a:t>의 </a:t>
            </a:r>
            <a:r>
              <a:rPr lang="en-US" altLang="ko-KR" sz="1100">
                <a:solidFill>
                  <a:schemeClr val="accent1">
                    <a:lumMod val="75000"/>
                  </a:schemeClr>
                </a:solidFill>
              </a:rPr>
              <a:t>Build, Execution, Deployment Build Tools Gradle </a:t>
            </a:r>
            <a:r>
              <a:rPr lang="ko-KR" altLang="en-US" sz="1100">
                <a:solidFill>
                  <a:schemeClr val="accent1">
                    <a:lumMod val="75000"/>
                  </a:schemeClr>
                </a:solidFill>
              </a:rPr>
              <a:t>로 가서 </a:t>
            </a:r>
            <a:r>
              <a:rPr lang="en-US" altLang="ko-KR" sz="1100">
                <a:solidFill>
                  <a:schemeClr val="accent1">
                    <a:lumMod val="75000"/>
                  </a:schemeClr>
                </a:solidFill>
              </a:rPr>
              <a:t>Build and run using </a:t>
            </a:r>
            <a:r>
              <a:rPr lang="ko-KR" altLang="en-US" sz="1100">
                <a:solidFill>
                  <a:schemeClr val="accent1">
                    <a:lumMod val="75000"/>
                  </a:schemeClr>
                </a:solidFill>
              </a:rPr>
              <a:t>을 </a:t>
            </a:r>
            <a:r>
              <a:rPr lang="en-US" altLang="ko-KR" sz="1100">
                <a:solidFill>
                  <a:schemeClr val="accent1">
                    <a:lumMod val="75000"/>
                  </a:schemeClr>
                </a:solidFill>
              </a:rPr>
              <a:t>Gradle </a:t>
            </a:r>
            <a:r>
              <a:rPr lang="ko-KR" altLang="en-US" sz="1100">
                <a:solidFill>
                  <a:schemeClr val="accent1">
                    <a:lumMod val="75000"/>
                  </a:schemeClr>
                </a:solidFill>
              </a:rPr>
              <a:t>로 선택한다</a:t>
            </a:r>
            <a:endParaRPr lang="en-US" altLang="ko-KR" sz="1100">
              <a:solidFill>
                <a:schemeClr val="accent1">
                  <a:lumMod val="75000"/>
                </a:schemeClr>
              </a:solidFill>
            </a:endParaRPr>
          </a:p>
        </p:txBody>
      </p:sp>
      <p:pic>
        <p:nvPicPr>
          <p:cNvPr id="12" name="그림 11">
            <a:extLst>
              <a:ext uri="{FF2B5EF4-FFF2-40B4-BE49-F238E27FC236}">
                <a16:creationId xmlns:a16="http://schemas.microsoft.com/office/drawing/2014/main" id="{51CF33B3-8F9E-725C-B814-B15BB3868D7C}"/>
              </a:ext>
            </a:extLst>
          </p:cNvPr>
          <p:cNvPicPr>
            <a:picLocks noChangeAspect="1"/>
          </p:cNvPicPr>
          <p:nvPr/>
        </p:nvPicPr>
        <p:blipFill>
          <a:blip r:embed="rId2"/>
          <a:stretch>
            <a:fillRect/>
          </a:stretch>
        </p:blipFill>
        <p:spPr>
          <a:xfrm>
            <a:off x="9103367" y="6088963"/>
            <a:ext cx="2547213" cy="632244"/>
          </a:xfrm>
          <a:prstGeom prst="rect">
            <a:avLst/>
          </a:prstGeom>
        </p:spPr>
      </p:pic>
      <p:pic>
        <p:nvPicPr>
          <p:cNvPr id="14" name="그림 13">
            <a:extLst>
              <a:ext uri="{FF2B5EF4-FFF2-40B4-BE49-F238E27FC236}">
                <a16:creationId xmlns:a16="http://schemas.microsoft.com/office/drawing/2014/main" id="{708661BC-E963-9901-2B98-7AAAC905DC68}"/>
              </a:ext>
            </a:extLst>
          </p:cNvPr>
          <p:cNvPicPr>
            <a:picLocks noChangeAspect="1"/>
          </p:cNvPicPr>
          <p:nvPr/>
        </p:nvPicPr>
        <p:blipFill>
          <a:blip r:embed="rId3"/>
          <a:stretch>
            <a:fillRect/>
          </a:stretch>
        </p:blipFill>
        <p:spPr>
          <a:xfrm>
            <a:off x="9622797" y="4812093"/>
            <a:ext cx="1508351" cy="950789"/>
          </a:xfrm>
          <a:prstGeom prst="rect">
            <a:avLst/>
          </a:prstGeom>
        </p:spPr>
      </p:pic>
      <p:sp>
        <p:nvSpPr>
          <p:cNvPr id="15" name="화살표: 아래쪽 14">
            <a:extLst>
              <a:ext uri="{FF2B5EF4-FFF2-40B4-BE49-F238E27FC236}">
                <a16:creationId xmlns:a16="http://schemas.microsoft.com/office/drawing/2014/main" id="{EE6405A9-395A-D6D7-FDFC-CB07E132EF79}"/>
              </a:ext>
            </a:extLst>
          </p:cNvPr>
          <p:cNvSpPr/>
          <p:nvPr/>
        </p:nvSpPr>
        <p:spPr>
          <a:xfrm>
            <a:off x="10298769" y="5864943"/>
            <a:ext cx="138363" cy="170778"/>
          </a:xfrm>
          <a:prstGeom prst="down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599713534"/>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C9BCA2-FA0C-FA51-6537-2E234FDD621A}"/>
            </a:ext>
          </a:extLst>
        </p:cNvPr>
        <p:cNvGrpSpPr/>
        <p:nvPr/>
      </p:nvGrpSpPr>
      <p:grpSpPr>
        <a:xfrm>
          <a:off x="0" y="0"/>
          <a:ext cx="0" cy="0"/>
          <a:chOff x="0" y="0"/>
          <a:chExt cx="0" cy="0"/>
        </a:xfrm>
      </p:grpSpPr>
      <p:sp>
        <p:nvSpPr>
          <p:cNvPr id="2" name="직사각형 1">
            <a:extLst>
              <a:ext uri="{FF2B5EF4-FFF2-40B4-BE49-F238E27FC236}">
                <a16:creationId xmlns:a16="http://schemas.microsoft.com/office/drawing/2014/main" id="{004B01EB-FB63-2E36-CC87-2CBE0759133A}"/>
              </a:ext>
            </a:extLst>
          </p:cNvPr>
          <p:cNvSpPr/>
          <p:nvPr/>
        </p:nvSpPr>
        <p:spPr>
          <a:xfrm>
            <a:off x="147742" y="170067"/>
            <a:ext cx="3570208"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기본형 매개변수와 빈 값 처리</a:t>
            </a:r>
            <a:endParaRPr lang="en-US" altLang="ko-KR" b="1">
              <a:solidFill>
                <a:schemeClr val="accent1">
                  <a:lumMod val="75000"/>
                </a:schemeClr>
              </a:solidFill>
              <a:latin typeface="+mn-ea"/>
            </a:endParaRPr>
          </a:p>
        </p:txBody>
      </p:sp>
      <p:sp>
        <p:nvSpPr>
          <p:cNvPr id="6" name="직사각형 5">
            <a:extLst>
              <a:ext uri="{FF2B5EF4-FFF2-40B4-BE49-F238E27FC236}">
                <a16:creationId xmlns:a16="http://schemas.microsoft.com/office/drawing/2014/main" id="{371AA814-BA8C-98F4-7E18-26AAF051345D}"/>
              </a:ext>
            </a:extLst>
          </p:cNvPr>
          <p:cNvSpPr/>
          <p:nvPr/>
        </p:nvSpPr>
        <p:spPr>
          <a:xfrm>
            <a:off x="291636" y="3853155"/>
            <a:ext cx="10449169" cy="2272610"/>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b="1"/>
              <a:t>요청 및 결과</a:t>
            </a:r>
            <a:endParaRPr lang="en-US" altLang="ko-KR" sz="1200"/>
          </a:p>
          <a:p>
            <a:pPr marL="228600" indent="-228600">
              <a:lnSpc>
                <a:spcPct val="150000"/>
              </a:lnSpc>
              <a:buFont typeface="+mj-lt"/>
              <a:buAutoNum type="arabicParenR"/>
            </a:pPr>
            <a:r>
              <a:rPr lang="en-US" altLang="ko-KR" sz="1200"/>
              <a:t>/api/primitive?number=42 → </a:t>
            </a:r>
            <a:r>
              <a:rPr lang="ko-KR" altLang="en-US" sz="1200"/>
              <a:t>숫자</a:t>
            </a:r>
            <a:r>
              <a:rPr lang="en-US" altLang="ko-KR" sz="1200"/>
              <a:t>: 42</a:t>
            </a:r>
          </a:p>
          <a:p>
            <a:pPr marL="228600" indent="-228600">
              <a:lnSpc>
                <a:spcPct val="150000"/>
              </a:lnSpc>
              <a:buFont typeface="+mj-lt"/>
              <a:buAutoNum type="arabicParenR"/>
            </a:pPr>
            <a:r>
              <a:rPr lang="en-US" altLang="ko-KR" sz="1200"/>
              <a:t>/api/primitive → 400 Bad Request (</a:t>
            </a:r>
            <a:r>
              <a:rPr lang="ko-KR" altLang="en-US" sz="1200"/>
              <a:t>기본형에 </a:t>
            </a:r>
            <a:r>
              <a:rPr lang="en-US" altLang="ko-KR" sz="1200"/>
              <a:t>null </a:t>
            </a:r>
            <a:r>
              <a:rPr lang="ko-KR" altLang="en-US" sz="1200"/>
              <a:t>값 전달 불가</a:t>
            </a:r>
            <a:r>
              <a:rPr lang="en-US" altLang="ko-KR" sz="1200"/>
              <a:t>)</a:t>
            </a:r>
          </a:p>
          <a:p>
            <a:pPr marL="228600" indent="-228600">
              <a:lnSpc>
                <a:spcPct val="150000"/>
              </a:lnSpc>
              <a:buFont typeface="+mj-lt"/>
              <a:buAutoNum type="arabicParenR"/>
            </a:pPr>
            <a:r>
              <a:rPr lang="en-US" altLang="ko-KR" sz="1200"/>
              <a:t>/api/primitive-with-default?number= → </a:t>
            </a:r>
            <a:r>
              <a:rPr lang="ko-KR" altLang="en-US" sz="1200"/>
              <a:t>숫자</a:t>
            </a:r>
            <a:r>
              <a:rPr lang="en-US" altLang="ko-KR" sz="1200"/>
              <a:t>: 0 (</a:t>
            </a:r>
            <a:r>
              <a:rPr lang="ko-KR" altLang="en-US" sz="1200"/>
              <a:t>빈 값 처리</a:t>
            </a:r>
            <a:r>
              <a:rPr lang="en-US" altLang="ko-KR" sz="1200"/>
              <a:t>)</a:t>
            </a:r>
          </a:p>
          <a:p>
            <a:pPr marL="228600" indent="-228600">
              <a:lnSpc>
                <a:spcPct val="150000"/>
              </a:lnSpc>
              <a:buFont typeface="+mj-lt"/>
              <a:buAutoNum type="arabicParenR"/>
            </a:pPr>
            <a:r>
              <a:rPr lang="en-US" altLang="ko-KR" sz="1200"/>
              <a:t>/api/primitive-with-default → </a:t>
            </a:r>
            <a:r>
              <a:rPr lang="ko-KR" altLang="en-US" sz="1200"/>
              <a:t>숫자</a:t>
            </a:r>
            <a:r>
              <a:rPr lang="en-US" altLang="ko-KR" sz="1200"/>
              <a:t>: 0</a:t>
            </a:r>
          </a:p>
          <a:p>
            <a:pPr marL="228600" indent="-228600">
              <a:lnSpc>
                <a:spcPct val="150000"/>
              </a:lnSpc>
              <a:buFont typeface="+mj-lt"/>
              <a:buAutoNum type="arabicParenR"/>
            </a:pPr>
            <a:endParaRPr lang="en-US" altLang="ko-KR" sz="1200"/>
          </a:p>
          <a:p>
            <a:pPr marL="171450" indent="-171450">
              <a:lnSpc>
                <a:spcPct val="150000"/>
              </a:lnSpc>
              <a:buFont typeface="Arial" panose="020B0604020202020204" pitchFamily="34" charset="0"/>
              <a:buChar char="•"/>
            </a:pPr>
            <a:r>
              <a:rPr lang="ko-KR" altLang="en-US" sz="1200" b="1"/>
              <a:t>설명</a:t>
            </a:r>
            <a:endParaRPr lang="en-US" altLang="ko-KR" sz="1200" b="1"/>
          </a:p>
          <a:p>
            <a:pPr marL="228600" indent="-228600">
              <a:lnSpc>
                <a:spcPct val="150000"/>
              </a:lnSpc>
              <a:buFont typeface="+mj-lt"/>
              <a:buAutoNum type="arabicParenR"/>
            </a:pPr>
            <a:r>
              <a:rPr lang="ko-KR" altLang="en-US" sz="1200"/>
              <a:t>기본형은 </a:t>
            </a:r>
            <a:r>
              <a:rPr lang="en-US" altLang="ko-KR" sz="1200"/>
              <a:t>null </a:t>
            </a:r>
            <a:r>
              <a:rPr lang="ko-KR" altLang="en-US" sz="1200"/>
              <a:t>을 허용하지 않으므로</a:t>
            </a:r>
            <a:r>
              <a:rPr lang="en-US" altLang="ko-KR" sz="1200"/>
              <a:t> </a:t>
            </a:r>
            <a:r>
              <a:rPr lang="ko-KR" altLang="en-US" sz="1200"/>
              <a:t>기본형의 </a:t>
            </a:r>
            <a:r>
              <a:rPr lang="en-US" altLang="ko-KR" sz="1200"/>
              <a:t>Wrapper </a:t>
            </a:r>
            <a:r>
              <a:rPr lang="ko-KR" altLang="en-US" sz="1200"/>
              <a:t>클래스나 </a:t>
            </a:r>
            <a:r>
              <a:rPr lang="en-US" altLang="ko-KR" sz="1200"/>
              <a:t>defaultValue </a:t>
            </a:r>
            <a:r>
              <a:rPr lang="ko-KR" altLang="en-US" sz="1200"/>
              <a:t>를 사용하여 기본값을 설정해야 한다</a:t>
            </a:r>
            <a:endParaRPr lang="en-US" altLang="ko-KR" sz="1200"/>
          </a:p>
        </p:txBody>
      </p:sp>
      <p:sp>
        <p:nvSpPr>
          <p:cNvPr id="3" name="Rectangle 1">
            <a:extLst>
              <a:ext uri="{FF2B5EF4-FFF2-40B4-BE49-F238E27FC236}">
                <a16:creationId xmlns:a16="http://schemas.microsoft.com/office/drawing/2014/main" id="{0FBFD706-F2D4-98EE-8C8C-588721ADB104}"/>
              </a:ext>
            </a:extLst>
          </p:cNvPr>
          <p:cNvSpPr>
            <a:spLocks noChangeArrowheads="1"/>
          </p:cNvSpPr>
          <p:nvPr/>
        </p:nvSpPr>
        <p:spPr bwMode="auto">
          <a:xfrm>
            <a:off x="291636" y="618230"/>
            <a:ext cx="10852484" cy="3107967"/>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@RestController</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PrimitiveExampleController {    </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en-US"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3AE60"/>
                </a:solidFill>
                <a:effectLst/>
                <a:latin typeface="Arial Unicode MS"/>
                <a:ea typeface="JetBrains Mono"/>
              </a:rPr>
              <a:t>@GetMapping</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"/primitive"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56A8F5"/>
                </a:solidFill>
                <a:effectLst/>
                <a:latin typeface="Arial Unicode MS"/>
                <a:ea typeface="JetBrains Mono"/>
              </a:rPr>
              <a:t>primitive</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B3AE60"/>
                </a:solidFill>
                <a:effectLst/>
                <a:latin typeface="Arial Unicode MS"/>
                <a:ea typeface="JetBrains Mono"/>
              </a:rPr>
              <a:t>@RequestParam </a:t>
            </a:r>
            <a:r>
              <a:rPr kumimoji="0" lang="ko-KR" altLang="ko-KR" sz="1100" b="0" i="0" u="none" strike="noStrike" cap="none" normalizeH="0" baseline="0">
                <a:ln>
                  <a:noFill/>
                </a:ln>
                <a:solidFill>
                  <a:srgbClr val="CF8E6D"/>
                </a:solidFill>
                <a:effectLst/>
                <a:latin typeface="Arial Unicode MS"/>
                <a:ea typeface="JetBrains Mono"/>
              </a:rPr>
              <a:t>int </a:t>
            </a:r>
            <a:r>
              <a:rPr kumimoji="0" lang="ko-KR" altLang="ko-KR" sz="1100" b="0" i="0" u="none" strike="noStrike" cap="none" normalizeH="0" baseline="0">
                <a:ln>
                  <a:noFill/>
                </a:ln>
                <a:solidFill>
                  <a:srgbClr val="BCBEC4"/>
                </a:solidFill>
                <a:effectLst/>
                <a:latin typeface="Arial Unicode MS"/>
                <a:ea typeface="JetBrains Mono"/>
              </a:rPr>
              <a:t>number) {</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기본형 매개변수</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숫자</a:t>
            </a:r>
            <a:r>
              <a:rPr kumimoji="0" lang="ko-KR" altLang="ko-KR" sz="1100" b="0" i="0" u="none" strike="noStrike" cap="none" normalizeH="0" baseline="0">
                <a:ln>
                  <a:noFill/>
                </a:ln>
                <a:solidFill>
                  <a:srgbClr val="6AAB73"/>
                </a:solidFill>
                <a:effectLst/>
                <a:latin typeface="Arial Unicode MS"/>
                <a:ea typeface="JetBrains Mono"/>
              </a:rPr>
              <a:t>: " </a:t>
            </a:r>
            <a:r>
              <a:rPr kumimoji="0" lang="ko-KR" altLang="ko-KR" sz="1100" b="0" i="0" u="none" strike="noStrike" cap="none" normalizeH="0" baseline="0">
                <a:ln>
                  <a:noFill/>
                </a:ln>
                <a:solidFill>
                  <a:srgbClr val="BCBEC4"/>
                </a:solidFill>
                <a:effectLst/>
                <a:latin typeface="Arial Unicode MS"/>
                <a:ea typeface="JetBrains Mono"/>
              </a:rPr>
              <a:t>+ number;</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@GetMapping</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"/primitive-with-default"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56A8F5"/>
                </a:solidFill>
                <a:effectLst/>
                <a:latin typeface="Arial Unicode MS"/>
                <a:ea typeface="JetBrains Mono"/>
              </a:rPr>
              <a:t>primitiveWithDefault</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B3AE60"/>
                </a:solidFill>
                <a:effectLst/>
                <a:latin typeface="Arial Unicode MS"/>
                <a:ea typeface="JetBrains Mono"/>
              </a:rPr>
              <a:t>@RequestParam</a:t>
            </a:r>
            <a:r>
              <a:rPr kumimoji="0" lang="ko-KR" altLang="ko-KR" sz="1100" b="0" i="0" u="none" strike="noStrike" cap="none" normalizeH="0" baseline="0">
                <a:ln>
                  <a:noFill/>
                </a:ln>
                <a:solidFill>
                  <a:srgbClr val="BCBEC4"/>
                </a:solidFill>
                <a:effectLst/>
                <a:latin typeface="Arial Unicode MS"/>
                <a:ea typeface="JetBrains Mono"/>
              </a:rPr>
              <a:t>(name = </a:t>
            </a:r>
            <a:r>
              <a:rPr kumimoji="0" lang="ko-KR" altLang="ko-KR" sz="1100" b="0" i="0" u="none" strike="noStrike" cap="none" normalizeH="0" baseline="0">
                <a:ln>
                  <a:noFill/>
                </a:ln>
                <a:solidFill>
                  <a:srgbClr val="6AAB73"/>
                </a:solidFill>
                <a:effectLst/>
                <a:latin typeface="Arial Unicode MS"/>
                <a:ea typeface="JetBrains Mono"/>
              </a:rPr>
              <a:t>"number"</a:t>
            </a:r>
            <a:r>
              <a:rPr kumimoji="0" lang="ko-KR" altLang="ko-KR" sz="1100" b="0" i="0" u="none" strike="noStrike" cap="none" normalizeH="0" baseline="0">
                <a:ln>
                  <a:noFill/>
                </a:ln>
                <a:solidFill>
                  <a:srgbClr val="BCBEC4"/>
                </a:solidFill>
                <a:effectLst/>
                <a:latin typeface="Arial Unicode MS"/>
                <a:ea typeface="JetBrains Mono"/>
              </a:rPr>
              <a:t>, defaultValue = </a:t>
            </a:r>
            <a:r>
              <a:rPr kumimoji="0" lang="ko-KR" altLang="ko-KR" sz="1100" b="0" i="0" u="none" strike="noStrike" cap="none" normalizeH="0" baseline="0">
                <a:ln>
                  <a:noFill/>
                </a:ln>
                <a:solidFill>
                  <a:srgbClr val="6AAB73"/>
                </a:solidFill>
                <a:effectLst/>
                <a:latin typeface="Arial Unicode MS"/>
                <a:ea typeface="JetBrains Mono"/>
              </a:rPr>
              <a:t>"0"</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int </a:t>
            </a:r>
            <a:r>
              <a:rPr kumimoji="0" lang="ko-KR" altLang="ko-KR" sz="1100" b="0" i="0" u="none" strike="noStrike" cap="none" normalizeH="0" baseline="0">
                <a:ln>
                  <a:noFill/>
                </a:ln>
                <a:solidFill>
                  <a:srgbClr val="BCBEC4"/>
                </a:solidFill>
                <a:effectLst/>
                <a:latin typeface="Arial Unicode MS"/>
                <a:ea typeface="JetBrains Mono"/>
              </a:rPr>
              <a:t>number) {</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기본형 매개변수와 빈값 처리</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숫자</a:t>
            </a:r>
            <a:r>
              <a:rPr kumimoji="0" lang="ko-KR" altLang="ko-KR" sz="1100" b="0" i="0" u="none" strike="noStrike" cap="none" normalizeH="0" baseline="0">
                <a:ln>
                  <a:noFill/>
                </a:ln>
                <a:solidFill>
                  <a:srgbClr val="6AAB73"/>
                </a:solidFill>
                <a:effectLst/>
                <a:latin typeface="Arial Unicode MS"/>
                <a:ea typeface="JetBrains Mono"/>
              </a:rPr>
              <a:t>: " </a:t>
            </a:r>
            <a:r>
              <a:rPr kumimoji="0" lang="ko-KR" altLang="ko-KR" sz="1100" b="0" i="0" u="none" strike="noStrike" cap="none" normalizeH="0" baseline="0">
                <a:ln>
                  <a:noFill/>
                </a:ln>
                <a:solidFill>
                  <a:srgbClr val="BCBEC4"/>
                </a:solidFill>
                <a:effectLst/>
                <a:latin typeface="Arial Unicode MS"/>
                <a:ea typeface="JetBrains Mono"/>
              </a:rPr>
              <a:t>+ number;</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863030526"/>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D5EB6D-87DF-B3AD-9003-3BB316BD5BD6}"/>
            </a:ext>
          </a:extLst>
        </p:cNvPr>
        <p:cNvGrpSpPr/>
        <p:nvPr/>
      </p:nvGrpSpPr>
      <p:grpSpPr>
        <a:xfrm>
          <a:off x="0" y="0"/>
          <a:ext cx="0" cy="0"/>
          <a:chOff x="0" y="0"/>
          <a:chExt cx="0" cy="0"/>
        </a:xfrm>
      </p:grpSpPr>
      <p:sp>
        <p:nvSpPr>
          <p:cNvPr id="2" name="직사각형 1">
            <a:extLst>
              <a:ext uri="{FF2B5EF4-FFF2-40B4-BE49-F238E27FC236}">
                <a16:creationId xmlns:a16="http://schemas.microsoft.com/office/drawing/2014/main" id="{5FE726D2-5E01-56C0-90CE-B84B35D57BB8}"/>
              </a:ext>
            </a:extLst>
          </p:cNvPr>
          <p:cNvSpPr/>
          <p:nvPr/>
        </p:nvSpPr>
        <p:spPr>
          <a:xfrm>
            <a:off x="147742" y="170067"/>
            <a:ext cx="3949158"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Map</a:t>
            </a:r>
            <a:r>
              <a:rPr lang="ko-KR" altLang="en-US" b="1">
                <a:solidFill>
                  <a:schemeClr val="accent1">
                    <a:lumMod val="75000"/>
                  </a:schemeClr>
                </a:solidFill>
                <a:latin typeface="+mn-ea"/>
              </a:rPr>
              <a:t>과 </a:t>
            </a:r>
            <a:r>
              <a:rPr lang="en-US" altLang="ko-KR" b="1">
                <a:solidFill>
                  <a:schemeClr val="accent1">
                    <a:lumMod val="75000"/>
                  </a:schemeClr>
                </a:solidFill>
                <a:latin typeface="+mn-ea"/>
              </a:rPr>
              <a:t>MultiValueMap </a:t>
            </a:r>
            <a:r>
              <a:rPr lang="ko-KR" altLang="en-US" b="1">
                <a:solidFill>
                  <a:schemeClr val="accent1">
                    <a:lumMod val="75000"/>
                  </a:schemeClr>
                </a:solidFill>
                <a:latin typeface="+mn-ea"/>
              </a:rPr>
              <a:t>매개변수</a:t>
            </a:r>
            <a:endParaRPr lang="en-US" altLang="ko-KR" b="1">
              <a:solidFill>
                <a:schemeClr val="accent1">
                  <a:lumMod val="75000"/>
                </a:schemeClr>
              </a:solidFill>
              <a:latin typeface="+mn-ea"/>
            </a:endParaRPr>
          </a:p>
        </p:txBody>
      </p:sp>
      <p:sp>
        <p:nvSpPr>
          <p:cNvPr id="6" name="직사각형 5">
            <a:extLst>
              <a:ext uri="{FF2B5EF4-FFF2-40B4-BE49-F238E27FC236}">
                <a16:creationId xmlns:a16="http://schemas.microsoft.com/office/drawing/2014/main" id="{C90C0DA8-AD44-1FE8-64B2-B94DCCC9483A}"/>
              </a:ext>
            </a:extLst>
          </p:cNvPr>
          <p:cNvSpPr/>
          <p:nvPr/>
        </p:nvSpPr>
        <p:spPr>
          <a:xfrm>
            <a:off x="409072" y="3994980"/>
            <a:ext cx="11373856" cy="2272610"/>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b="1"/>
              <a:t>요청 및 결과</a:t>
            </a:r>
            <a:endParaRPr lang="en-US" altLang="ko-KR" sz="1200"/>
          </a:p>
          <a:p>
            <a:pPr marL="228600" indent="-228600">
              <a:lnSpc>
                <a:spcPct val="150000"/>
              </a:lnSpc>
              <a:buFont typeface="+mj-lt"/>
              <a:buAutoNum type="arabicParenR"/>
            </a:pPr>
            <a:r>
              <a:rPr lang="en-US" altLang="ko-KR" sz="1200"/>
              <a:t>/api/map?key1=value1&amp;key2=value2 → </a:t>
            </a:r>
            <a:r>
              <a:rPr lang="ko-KR" altLang="en-US" sz="1200"/>
              <a:t>받은 파라미터</a:t>
            </a:r>
            <a:r>
              <a:rPr lang="en-US" altLang="ko-KR" sz="1200"/>
              <a:t>: {key1=value1, key2=value2}</a:t>
            </a:r>
          </a:p>
          <a:p>
            <a:pPr marL="228600" indent="-228600">
              <a:lnSpc>
                <a:spcPct val="150000"/>
              </a:lnSpc>
              <a:buFont typeface="+mj-lt"/>
              <a:buAutoNum type="arabicParenR"/>
            </a:pPr>
            <a:r>
              <a:rPr lang="en-US" altLang="ko-KR" sz="1200"/>
              <a:t>/api/multivalue-map?key1=value1&amp;key1=value2 → </a:t>
            </a:r>
            <a:r>
              <a:rPr lang="ko-KR" altLang="en-US" sz="1200"/>
              <a:t>받은 파라미터</a:t>
            </a:r>
            <a:r>
              <a:rPr lang="en-US" altLang="ko-KR" sz="1200"/>
              <a:t>: {key1=[value1, value2]}</a:t>
            </a:r>
          </a:p>
          <a:p>
            <a:pPr marL="228600" indent="-228600">
              <a:lnSpc>
                <a:spcPct val="150000"/>
              </a:lnSpc>
              <a:buFont typeface="+mj-lt"/>
              <a:buAutoNum type="arabicParenR"/>
            </a:pPr>
            <a:r>
              <a:rPr lang="en-US" altLang="ko-KR" sz="1200"/>
              <a:t>/api/map?key1=value1&amp;key2=value2 → </a:t>
            </a:r>
            <a:r>
              <a:rPr lang="ko-KR" altLang="en-US" sz="1200"/>
              <a:t>받은 파라미터</a:t>
            </a:r>
            <a:r>
              <a:rPr lang="en-US" altLang="ko-KR" sz="1200"/>
              <a:t>: {key1=value1, key2=value2}</a:t>
            </a:r>
          </a:p>
          <a:p>
            <a:pPr marL="228600" indent="-228600">
              <a:lnSpc>
                <a:spcPct val="150000"/>
              </a:lnSpc>
              <a:buFont typeface="+mj-lt"/>
              <a:buAutoNum type="arabicParenR"/>
            </a:pPr>
            <a:endParaRPr lang="en-US" altLang="ko-KR" sz="1200"/>
          </a:p>
          <a:p>
            <a:pPr marL="228600" indent="-228600">
              <a:lnSpc>
                <a:spcPct val="150000"/>
              </a:lnSpc>
              <a:buFont typeface="+mj-lt"/>
              <a:buAutoNum type="arabicParenR"/>
            </a:pPr>
            <a:endParaRPr lang="en-US" altLang="ko-KR" sz="1200"/>
          </a:p>
          <a:p>
            <a:pPr marL="171450" indent="-171450">
              <a:lnSpc>
                <a:spcPct val="150000"/>
              </a:lnSpc>
              <a:buFont typeface="Arial" panose="020B0604020202020204" pitchFamily="34" charset="0"/>
              <a:buChar char="•"/>
            </a:pPr>
            <a:r>
              <a:rPr lang="ko-KR" altLang="en-US" sz="1200" b="1"/>
              <a:t>설명</a:t>
            </a:r>
            <a:endParaRPr lang="en-US" altLang="ko-KR" sz="1200" b="1"/>
          </a:p>
          <a:p>
            <a:pPr marL="228600" indent="-228600">
              <a:lnSpc>
                <a:spcPct val="150000"/>
              </a:lnSpc>
              <a:buFont typeface="+mj-lt"/>
              <a:buAutoNum type="arabicParenR"/>
            </a:pPr>
            <a:r>
              <a:rPr lang="ko-KR" altLang="en-US" sz="1200"/>
              <a:t>이름이 지정된 경우 </a:t>
            </a:r>
            <a:r>
              <a:rPr lang="en-US" altLang="ko-KR" sz="1200"/>
              <a:t>RequestParamMethodArgumentResolver </a:t>
            </a:r>
            <a:r>
              <a:rPr lang="ko-KR" altLang="en-US" sz="1200"/>
              <a:t>가 처리하고 이름이 지정되지 않으면 </a:t>
            </a:r>
            <a:r>
              <a:rPr lang="en-US" altLang="ko-KR" sz="1200"/>
              <a:t>RequestParamMapMethodArgumentResolver </a:t>
            </a:r>
            <a:r>
              <a:rPr lang="ko-KR" altLang="en-US" sz="1200"/>
              <a:t>가 처리한다 </a:t>
            </a:r>
            <a:endParaRPr lang="en-US" altLang="ko-KR" sz="1200"/>
          </a:p>
        </p:txBody>
      </p:sp>
      <p:sp>
        <p:nvSpPr>
          <p:cNvPr id="4" name="Rectangle 1">
            <a:extLst>
              <a:ext uri="{FF2B5EF4-FFF2-40B4-BE49-F238E27FC236}">
                <a16:creationId xmlns:a16="http://schemas.microsoft.com/office/drawing/2014/main" id="{02F95115-631D-31C2-94B1-739CF8D0749F}"/>
              </a:ext>
            </a:extLst>
          </p:cNvPr>
          <p:cNvSpPr>
            <a:spLocks noChangeArrowheads="1"/>
          </p:cNvSpPr>
          <p:nvPr/>
        </p:nvSpPr>
        <p:spPr bwMode="auto">
          <a:xfrm>
            <a:off x="409072" y="125266"/>
            <a:ext cx="8656721" cy="386971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@RestController</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MapExampleController {    </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en-US"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3AE60"/>
                </a:solidFill>
                <a:effectLst/>
                <a:latin typeface="Arial Unicode MS"/>
                <a:ea typeface="JetBrains Mono"/>
              </a:rPr>
              <a:t>@GetMapping</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"/map"</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56A8F5"/>
                </a:solidFill>
                <a:effectLst/>
                <a:latin typeface="Arial Unicode MS"/>
                <a:ea typeface="JetBrains Mono"/>
              </a:rPr>
              <a:t>map</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B3AE60"/>
                </a:solidFill>
                <a:effectLst/>
                <a:latin typeface="Arial Unicode MS"/>
                <a:ea typeface="JetBrains Mono"/>
              </a:rPr>
              <a:t>@RequestParam </a:t>
            </a:r>
            <a:r>
              <a:rPr kumimoji="0" lang="ko-KR" altLang="ko-KR" sz="1100" b="0" i="0" u="none" strike="noStrike" cap="none" normalizeH="0" baseline="0">
                <a:ln>
                  <a:noFill/>
                </a:ln>
                <a:solidFill>
                  <a:srgbClr val="BCBEC4"/>
                </a:solidFill>
                <a:effectLst/>
                <a:latin typeface="Arial Unicode MS"/>
                <a:ea typeface="JetBrains Mono"/>
              </a:rPr>
              <a:t>Map&lt;String, String&gt; params) {</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모든 요청 파라미터를</a:t>
            </a:r>
            <a:r>
              <a:rPr kumimoji="0" lang="ko-KR" altLang="ko-KR" sz="1100" b="0" i="0" u="none" strike="noStrike" cap="none" normalizeH="0" baseline="0">
                <a:ln>
                  <a:noFill/>
                </a:ln>
                <a:solidFill>
                  <a:srgbClr val="7A7E85"/>
                </a:solidFill>
                <a:effectLst/>
                <a:latin typeface="Arial Unicode MS"/>
                <a:ea typeface="JetBrains Mono"/>
              </a:rPr>
              <a:t> Map</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으로 처리</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받은 파라미터</a:t>
            </a:r>
            <a:r>
              <a:rPr kumimoji="0" lang="ko-KR" altLang="ko-KR" sz="1100" b="0" i="0" u="none" strike="noStrike" cap="none" normalizeH="0" baseline="0">
                <a:ln>
                  <a:noFill/>
                </a:ln>
                <a:solidFill>
                  <a:srgbClr val="6AAB73"/>
                </a:solidFill>
                <a:effectLst/>
                <a:latin typeface="Arial Unicode MS"/>
                <a:ea typeface="JetBrains Mono"/>
              </a:rPr>
              <a:t>: " </a:t>
            </a:r>
            <a:r>
              <a:rPr kumimoji="0" lang="ko-KR" altLang="ko-KR" sz="1100" b="0" i="0" u="none" strike="noStrike" cap="none" normalizeH="0" baseline="0">
                <a:ln>
                  <a:noFill/>
                </a:ln>
                <a:solidFill>
                  <a:srgbClr val="BCBEC4"/>
                </a:solidFill>
                <a:effectLst/>
                <a:latin typeface="Arial Unicode MS"/>
                <a:ea typeface="JetBrains Mono"/>
              </a:rPr>
              <a:t>+ params.toString();</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    </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en-US"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3AE60"/>
                </a:solidFill>
                <a:effectLst/>
                <a:latin typeface="Arial Unicode MS"/>
                <a:ea typeface="JetBrains Mono"/>
              </a:rPr>
              <a:t>@GetMapping</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"/multivalue-map"</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56A8F5"/>
                </a:solidFill>
                <a:effectLst/>
                <a:latin typeface="Arial Unicode MS"/>
                <a:ea typeface="JetBrains Mono"/>
              </a:rPr>
              <a:t>multiValueMap</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B3AE60"/>
                </a:solidFill>
                <a:effectLst/>
                <a:latin typeface="Arial Unicode MS"/>
                <a:ea typeface="JetBrains Mono"/>
              </a:rPr>
              <a:t>@RequestParam </a:t>
            </a:r>
            <a:r>
              <a:rPr kumimoji="0" lang="ko-KR" altLang="ko-KR" sz="1100" b="0" i="0" u="none" strike="noStrike" cap="none" normalizeH="0" baseline="0">
                <a:ln>
                  <a:noFill/>
                </a:ln>
                <a:solidFill>
                  <a:srgbClr val="BCBEC4"/>
                </a:solidFill>
                <a:effectLst/>
                <a:latin typeface="Arial Unicode MS"/>
                <a:ea typeface="JetBrains Mono"/>
              </a:rPr>
              <a:t>MultiValueMap&lt;String, String&gt; params) {</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MultiValueMap</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으로 처리</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받은 파라미터</a:t>
            </a:r>
            <a:r>
              <a:rPr kumimoji="0" lang="ko-KR" altLang="ko-KR" sz="1100" b="0" i="0" u="none" strike="noStrike" cap="none" normalizeH="0" baseline="0">
                <a:ln>
                  <a:noFill/>
                </a:ln>
                <a:solidFill>
                  <a:srgbClr val="6AAB73"/>
                </a:solidFill>
                <a:effectLst/>
                <a:latin typeface="Arial Unicode MS"/>
                <a:ea typeface="JetBrains Mono"/>
              </a:rPr>
              <a:t>: " </a:t>
            </a:r>
            <a:r>
              <a:rPr kumimoji="0" lang="ko-KR" altLang="ko-KR" sz="1100" b="0" i="0" u="none" strike="noStrike" cap="none" normalizeH="0" baseline="0">
                <a:ln>
                  <a:noFill/>
                </a:ln>
                <a:solidFill>
                  <a:srgbClr val="BCBEC4"/>
                </a:solidFill>
                <a:effectLst/>
                <a:latin typeface="Arial Unicode MS"/>
                <a:ea typeface="JetBrains Mono"/>
              </a:rPr>
              <a:t>+ params.toString();</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endParaRPr kumimoji="0" lang="en-US" altLang="ko-KR" sz="11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solidFill>
                  <a:srgbClr val="B3AE60"/>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@GetMapping</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"/map</a:t>
            </a:r>
            <a:r>
              <a:rPr kumimoji="0" lang="en-US" altLang="ko-KR" sz="1100" b="0" i="0" u="none" strike="noStrike" cap="none" normalizeH="0" baseline="0">
                <a:ln>
                  <a:noFill/>
                </a:ln>
                <a:solidFill>
                  <a:srgbClr val="6AAB73"/>
                </a:solidFill>
                <a:effectLst/>
                <a:latin typeface="Arial Unicode MS"/>
                <a:ea typeface="JetBrains Mono"/>
              </a:rPr>
              <a:t>Name</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56A8F5"/>
                </a:solidFill>
                <a:effectLst/>
                <a:latin typeface="Arial Unicode MS"/>
                <a:ea typeface="JetBrains Mono"/>
              </a:rPr>
              <a:t>map</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B3AE60"/>
                </a:solidFill>
                <a:effectLst/>
                <a:latin typeface="Arial Unicode MS"/>
                <a:ea typeface="JetBrains Mono"/>
              </a:rPr>
              <a:t>@RequestParam</a:t>
            </a:r>
            <a:r>
              <a:rPr kumimoji="0" lang="en-US" altLang="ko-KR" sz="1100" b="0" i="0" u="none" strike="noStrike" cap="none" normalizeH="0" baseline="0">
                <a:ln>
                  <a:noFill/>
                </a:ln>
                <a:solidFill>
                  <a:srgbClr val="B3AE60"/>
                </a:solidFill>
                <a:effectLst/>
                <a:latin typeface="Arial Unicode MS"/>
                <a:ea typeface="JetBrains Mono"/>
              </a:rPr>
              <a:t>(“user”)</a:t>
            </a:r>
            <a:r>
              <a:rPr kumimoji="0" lang="ko-KR" altLang="ko-KR" sz="1100" b="0" i="0" u="none" strike="noStrike" cap="none" normalizeH="0" baseline="0">
                <a:ln>
                  <a:noFill/>
                </a:ln>
                <a:solidFill>
                  <a:srgbClr val="B3AE60"/>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Map&lt;String, String&gt; params) {</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lang="ko-KR" altLang="en-US" sz="1100">
                <a:solidFill>
                  <a:srgbClr val="7A7E85"/>
                </a:solidFill>
                <a:latin typeface="Courier New" panose="02070309020205020404" pitchFamily="49" charset="0"/>
                <a:ea typeface="JetBrains Mono"/>
                <a:cs typeface="Courier New" panose="02070309020205020404" pitchFamily="49" charset="0"/>
              </a:rPr>
              <a:t>이름이 지정된 </a:t>
            </a:r>
            <a:r>
              <a:rPr kumimoji="0" lang="ko-KR" altLang="ko-KR" sz="1100" b="0" i="0" u="none" strike="noStrike" cap="none" normalizeH="0" baseline="0">
                <a:ln>
                  <a:noFill/>
                </a:ln>
                <a:solidFill>
                  <a:srgbClr val="7A7E85"/>
                </a:solidFill>
                <a:effectLst/>
                <a:latin typeface="Arial Unicode MS"/>
                <a:ea typeface="JetBrains Mono"/>
              </a:rPr>
              <a:t>Map</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으로 처리</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받은 파라미터</a:t>
            </a:r>
            <a:r>
              <a:rPr kumimoji="0" lang="ko-KR" altLang="ko-KR" sz="1100" b="0" i="0" u="none" strike="noStrike" cap="none" normalizeH="0" baseline="0">
                <a:ln>
                  <a:noFill/>
                </a:ln>
                <a:solidFill>
                  <a:srgbClr val="6AAB73"/>
                </a:solidFill>
                <a:effectLst/>
                <a:latin typeface="Arial Unicode MS"/>
                <a:ea typeface="JetBrains Mono"/>
              </a:rPr>
              <a:t>: " </a:t>
            </a:r>
            <a:r>
              <a:rPr kumimoji="0" lang="ko-KR" altLang="ko-KR" sz="1100" b="0" i="0" u="none" strike="noStrike" cap="none" normalizeH="0" baseline="0">
                <a:ln>
                  <a:noFill/>
                </a:ln>
                <a:solidFill>
                  <a:srgbClr val="BCBEC4"/>
                </a:solidFill>
                <a:effectLst/>
                <a:latin typeface="Arial Unicode MS"/>
                <a:ea typeface="JetBrains Mono"/>
              </a:rPr>
              <a:t>+ params.toString();</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809089393"/>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9">
            <a:extLst>
              <a:ext uri="{FF2B5EF4-FFF2-40B4-BE49-F238E27FC236}">
                <a16:creationId xmlns:a16="http://schemas.microsoft.com/office/drawing/2014/main" id="{F919F2A0-2C3D-B7EE-DC2B-1A0FC232FC24}"/>
              </a:ext>
            </a:extLst>
          </p:cNvPr>
          <p:cNvSpPr/>
          <p:nvPr/>
        </p:nvSpPr>
        <p:spPr>
          <a:xfrm>
            <a:off x="153036" y="371183"/>
            <a:ext cx="5596212"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RequestParam[Map]MethodArgumentResolver</a:t>
            </a:r>
          </a:p>
        </p:txBody>
      </p:sp>
      <p:grpSp>
        <p:nvGrpSpPr>
          <p:cNvPr id="2" name="그룹 1">
            <a:extLst>
              <a:ext uri="{FF2B5EF4-FFF2-40B4-BE49-F238E27FC236}">
                <a16:creationId xmlns:a16="http://schemas.microsoft.com/office/drawing/2014/main" id="{1B74AE6E-D542-7F02-D321-EDD91DE589B2}"/>
              </a:ext>
            </a:extLst>
          </p:cNvPr>
          <p:cNvGrpSpPr/>
          <p:nvPr/>
        </p:nvGrpSpPr>
        <p:grpSpPr>
          <a:xfrm>
            <a:off x="742131" y="2717649"/>
            <a:ext cx="580620" cy="493776"/>
            <a:chOff x="4970146" y="178594"/>
            <a:chExt cx="580620" cy="493776"/>
          </a:xfrm>
        </p:grpSpPr>
        <p:sp>
          <p:nvSpPr>
            <p:cNvPr id="3" name="타원 2">
              <a:extLst>
                <a:ext uri="{FF2B5EF4-FFF2-40B4-BE49-F238E27FC236}">
                  <a16:creationId xmlns:a16="http://schemas.microsoft.com/office/drawing/2014/main" id="{62E603C7-B305-CE04-245C-DFDAD28B619E}"/>
                </a:ext>
              </a:extLst>
            </p:cNvPr>
            <p:cNvSpPr/>
            <p:nvPr/>
          </p:nvSpPr>
          <p:spPr>
            <a:xfrm>
              <a:off x="4970146" y="178594"/>
              <a:ext cx="493776" cy="493776"/>
            </a:xfrm>
            <a:prstGeom prst="ellipse">
              <a:avLst/>
            </a:prstGeom>
            <a:solidFill>
              <a:schemeClr val="accent1">
                <a:lumMod val="40000"/>
                <a:lumOff val="60000"/>
              </a:schemeClr>
            </a:solidFill>
            <a:ln w="190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4" name="TextBox 3">
              <a:extLst>
                <a:ext uri="{FF2B5EF4-FFF2-40B4-BE49-F238E27FC236}">
                  <a16:creationId xmlns:a16="http://schemas.microsoft.com/office/drawing/2014/main" id="{DF44C03D-F8C0-15E4-D159-65AB3E337D4D}"/>
                </a:ext>
              </a:extLst>
            </p:cNvPr>
            <p:cNvSpPr txBox="1"/>
            <p:nvPr/>
          </p:nvSpPr>
          <p:spPr>
            <a:xfrm>
              <a:off x="4970146" y="286983"/>
              <a:ext cx="580620" cy="276999"/>
            </a:xfrm>
            <a:prstGeom prst="rect">
              <a:avLst/>
            </a:prstGeom>
            <a:noFill/>
          </p:spPr>
          <p:txBody>
            <a:bodyPr wrap="square">
              <a:spAutoFit/>
            </a:bodyPr>
            <a:lstStyle/>
            <a:p>
              <a:r>
                <a:rPr lang="en-US" altLang="ko-KR" sz="1200" b="1">
                  <a:latin typeface="나눔바른고딕" panose="020B0603020101020101" pitchFamily="50" charset="-127"/>
                  <a:ea typeface="나눔바른고딕" panose="020B0603020101020101" pitchFamily="50" charset="-127"/>
                </a:rPr>
                <a:t>client</a:t>
              </a:r>
              <a:endParaRPr lang="ko-KR" altLang="en-US" sz="1200" b="1"/>
            </a:p>
          </p:txBody>
        </p:sp>
      </p:grpSp>
      <p:cxnSp>
        <p:nvCxnSpPr>
          <p:cNvPr id="6" name="직선 화살표 연결선 5">
            <a:extLst>
              <a:ext uri="{FF2B5EF4-FFF2-40B4-BE49-F238E27FC236}">
                <a16:creationId xmlns:a16="http://schemas.microsoft.com/office/drawing/2014/main" id="{DE935B32-CC4F-1817-FEBF-ED03E7CA22AF}"/>
              </a:ext>
            </a:extLst>
          </p:cNvPr>
          <p:cNvCxnSpPr>
            <a:cxnSpLocks/>
            <a:stCxn id="4" idx="3"/>
            <a:endCxn id="13" idx="1"/>
          </p:cNvCxnSpPr>
          <p:nvPr/>
        </p:nvCxnSpPr>
        <p:spPr>
          <a:xfrm flipV="1">
            <a:off x="1322751" y="2964537"/>
            <a:ext cx="605795"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모서리가 둥근 직사각형 38">
            <a:extLst>
              <a:ext uri="{FF2B5EF4-FFF2-40B4-BE49-F238E27FC236}">
                <a16:creationId xmlns:a16="http://schemas.microsoft.com/office/drawing/2014/main" id="{0D1B2760-F751-1ACD-1403-66490CF90676}"/>
              </a:ext>
            </a:extLst>
          </p:cNvPr>
          <p:cNvSpPr/>
          <p:nvPr/>
        </p:nvSpPr>
        <p:spPr>
          <a:xfrm>
            <a:off x="4469971" y="2713210"/>
            <a:ext cx="3050014"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b="1">
                <a:solidFill>
                  <a:schemeClr val="bg1"/>
                </a:solidFill>
                <a:effectLst/>
              </a:rPr>
              <a:t>RequestMappingHandlerAdapter</a:t>
            </a:r>
            <a:endParaRPr lang="ko-KR" altLang="en-US" sz="1400" b="1">
              <a:solidFill>
                <a:schemeClr val="bg1"/>
              </a:solidFill>
              <a:latin typeface="+mj-lt"/>
              <a:ea typeface="나눔바른고딕" panose="020B0603020101020101"/>
            </a:endParaRPr>
          </a:p>
        </p:txBody>
      </p:sp>
      <p:cxnSp>
        <p:nvCxnSpPr>
          <p:cNvPr id="11" name="직선 화살표 연결선 10">
            <a:extLst>
              <a:ext uri="{FF2B5EF4-FFF2-40B4-BE49-F238E27FC236}">
                <a16:creationId xmlns:a16="http://schemas.microsoft.com/office/drawing/2014/main" id="{55BC55A4-50EF-1571-6E67-8359D15853F2}"/>
              </a:ext>
            </a:extLst>
          </p:cNvPr>
          <p:cNvCxnSpPr>
            <a:cxnSpLocks/>
            <a:stCxn id="13" idx="3"/>
            <a:endCxn id="9" idx="1"/>
          </p:cNvCxnSpPr>
          <p:nvPr/>
        </p:nvCxnSpPr>
        <p:spPr>
          <a:xfrm flipV="1">
            <a:off x="3766506" y="2960098"/>
            <a:ext cx="703465" cy="443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모서리가 둥근 직사각형 38">
            <a:extLst>
              <a:ext uri="{FF2B5EF4-FFF2-40B4-BE49-F238E27FC236}">
                <a16:creationId xmlns:a16="http://schemas.microsoft.com/office/drawing/2014/main" id="{2CE2B9A3-B935-CE63-19C4-67BC6369D59A}"/>
              </a:ext>
            </a:extLst>
          </p:cNvPr>
          <p:cNvSpPr/>
          <p:nvPr/>
        </p:nvSpPr>
        <p:spPr>
          <a:xfrm>
            <a:off x="1928546" y="2717649"/>
            <a:ext cx="1837960"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DispatcherServlet</a:t>
            </a:r>
            <a:endParaRPr lang="ko-KR" altLang="en-US" sz="1400">
              <a:solidFill>
                <a:schemeClr val="tx1"/>
              </a:solidFill>
              <a:latin typeface="+mj-lt"/>
              <a:ea typeface="나눔바른고딕" panose="020B0603020101020101"/>
            </a:endParaRPr>
          </a:p>
        </p:txBody>
      </p:sp>
      <p:cxnSp>
        <p:nvCxnSpPr>
          <p:cNvPr id="14" name="직선 화살표 연결선 13">
            <a:extLst>
              <a:ext uri="{FF2B5EF4-FFF2-40B4-BE49-F238E27FC236}">
                <a16:creationId xmlns:a16="http://schemas.microsoft.com/office/drawing/2014/main" id="{46363247-1FE3-951D-30B4-BE99C3C88CD5}"/>
              </a:ext>
            </a:extLst>
          </p:cNvPr>
          <p:cNvCxnSpPr>
            <a:cxnSpLocks/>
            <a:stCxn id="9" idx="2"/>
            <a:endCxn id="47" idx="0"/>
          </p:cNvCxnSpPr>
          <p:nvPr/>
        </p:nvCxnSpPr>
        <p:spPr>
          <a:xfrm flipH="1">
            <a:off x="5994955" y="3206986"/>
            <a:ext cx="23" cy="32320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모서리가 둥근 직사각형 38">
            <a:extLst>
              <a:ext uri="{FF2B5EF4-FFF2-40B4-BE49-F238E27FC236}">
                <a16:creationId xmlns:a16="http://schemas.microsoft.com/office/drawing/2014/main" id="{552E9CF5-73D0-877D-74B8-21DB31856314}"/>
              </a:ext>
            </a:extLst>
          </p:cNvPr>
          <p:cNvSpPr/>
          <p:nvPr/>
        </p:nvSpPr>
        <p:spPr>
          <a:xfrm>
            <a:off x="4085326" y="4306188"/>
            <a:ext cx="3819258" cy="493776"/>
          </a:xfrm>
          <a:prstGeom prst="roundRect">
            <a:avLst/>
          </a:prstGeom>
          <a:solidFill>
            <a:schemeClr val="accent5">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RequestParamMethodArgumentResolver</a:t>
            </a:r>
          </a:p>
        </p:txBody>
      </p:sp>
      <p:sp>
        <p:nvSpPr>
          <p:cNvPr id="35" name="모서리가 둥근 직사각형 38">
            <a:extLst>
              <a:ext uri="{FF2B5EF4-FFF2-40B4-BE49-F238E27FC236}">
                <a16:creationId xmlns:a16="http://schemas.microsoft.com/office/drawing/2014/main" id="{2C14B1A3-3844-77C5-F2ED-9B770CF25607}"/>
              </a:ext>
            </a:extLst>
          </p:cNvPr>
          <p:cNvSpPr/>
          <p:nvPr/>
        </p:nvSpPr>
        <p:spPr>
          <a:xfrm>
            <a:off x="4085326" y="5128741"/>
            <a:ext cx="3819258" cy="493776"/>
          </a:xfrm>
          <a:prstGeom prst="roundRect">
            <a:avLst/>
          </a:prstGeom>
          <a:solidFill>
            <a:schemeClr val="accent5">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RequestParamMethodArgumentResolver</a:t>
            </a:r>
          </a:p>
        </p:txBody>
      </p:sp>
      <p:cxnSp>
        <p:nvCxnSpPr>
          <p:cNvPr id="36" name="직선 화살표 연결선 35">
            <a:extLst>
              <a:ext uri="{FF2B5EF4-FFF2-40B4-BE49-F238E27FC236}">
                <a16:creationId xmlns:a16="http://schemas.microsoft.com/office/drawing/2014/main" id="{B7A8E3D8-2F55-5E74-C7FE-2B9052DBDAB1}"/>
              </a:ext>
            </a:extLst>
          </p:cNvPr>
          <p:cNvCxnSpPr>
            <a:cxnSpLocks/>
            <a:stCxn id="16" idx="2"/>
            <a:endCxn id="35" idx="0"/>
          </p:cNvCxnSpPr>
          <p:nvPr/>
        </p:nvCxnSpPr>
        <p:spPr>
          <a:xfrm>
            <a:off x="5994955" y="4799964"/>
            <a:ext cx="0" cy="32877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모서리가 둥근 직사각형 38">
            <a:extLst>
              <a:ext uri="{FF2B5EF4-FFF2-40B4-BE49-F238E27FC236}">
                <a16:creationId xmlns:a16="http://schemas.microsoft.com/office/drawing/2014/main" id="{FDABC48D-DBBF-8EB5-8A89-571CCBA5DEA9}"/>
              </a:ext>
            </a:extLst>
          </p:cNvPr>
          <p:cNvSpPr/>
          <p:nvPr/>
        </p:nvSpPr>
        <p:spPr>
          <a:xfrm>
            <a:off x="3873547" y="5993041"/>
            <a:ext cx="4242816" cy="493776"/>
          </a:xfrm>
          <a:prstGeom prst="roundRect">
            <a:avLst/>
          </a:prstGeom>
          <a:solidFill>
            <a:schemeClr val="accent5">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RequestParam</a:t>
            </a:r>
            <a:r>
              <a:rPr lang="en-US" altLang="ko-KR" sz="1400">
                <a:solidFill>
                  <a:schemeClr val="tx1"/>
                </a:solidFill>
              </a:rPr>
              <a:t>Map</a:t>
            </a:r>
            <a:r>
              <a:rPr lang="en-US" altLang="ko-KR" sz="1400">
                <a:solidFill>
                  <a:schemeClr val="tx1"/>
                </a:solidFill>
                <a:effectLst/>
              </a:rPr>
              <a:t>MethodArgumentResolver</a:t>
            </a:r>
          </a:p>
        </p:txBody>
      </p:sp>
      <p:cxnSp>
        <p:nvCxnSpPr>
          <p:cNvPr id="41" name="직선 화살표 연결선 40">
            <a:extLst>
              <a:ext uri="{FF2B5EF4-FFF2-40B4-BE49-F238E27FC236}">
                <a16:creationId xmlns:a16="http://schemas.microsoft.com/office/drawing/2014/main" id="{CBFD4B45-B970-C8A9-F3AB-F6842FE68E1B}"/>
              </a:ext>
            </a:extLst>
          </p:cNvPr>
          <p:cNvCxnSpPr>
            <a:cxnSpLocks/>
            <a:stCxn id="35" idx="2"/>
            <a:endCxn id="40" idx="0"/>
          </p:cNvCxnSpPr>
          <p:nvPr/>
        </p:nvCxnSpPr>
        <p:spPr>
          <a:xfrm>
            <a:off x="5994955" y="5622517"/>
            <a:ext cx="0" cy="37052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7" name="모서리가 둥근 직사각형 38">
            <a:extLst>
              <a:ext uri="{FF2B5EF4-FFF2-40B4-BE49-F238E27FC236}">
                <a16:creationId xmlns:a16="http://schemas.microsoft.com/office/drawing/2014/main" id="{E8672529-1738-FA05-DE1F-EC78AEEB24F8}"/>
              </a:ext>
            </a:extLst>
          </p:cNvPr>
          <p:cNvSpPr/>
          <p:nvPr/>
        </p:nvSpPr>
        <p:spPr>
          <a:xfrm>
            <a:off x="5038781" y="3530194"/>
            <a:ext cx="1912348"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ArgumentResolvers</a:t>
            </a:r>
          </a:p>
        </p:txBody>
      </p:sp>
      <p:cxnSp>
        <p:nvCxnSpPr>
          <p:cNvPr id="50" name="직선 화살표 연결선 49">
            <a:extLst>
              <a:ext uri="{FF2B5EF4-FFF2-40B4-BE49-F238E27FC236}">
                <a16:creationId xmlns:a16="http://schemas.microsoft.com/office/drawing/2014/main" id="{DEFDED5D-CFEF-D32C-FE96-2DE703A9AFDA}"/>
              </a:ext>
            </a:extLst>
          </p:cNvPr>
          <p:cNvCxnSpPr>
            <a:cxnSpLocks/>
            <a:stCxn id="47" idx="2"/>
            <a:endCxn id="16" idx="0"/>
          </p:cNvCxnSpPr>
          <p:nvPr/>
        </p:nvCxnSpPr>
        <p:spPr>
          <a:xfrm>
            <a:off x="5994955" y="4023970"/>
            <a:ext cx="0" cy="28221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0A416056-731F-0CA8-A760-370DFDEDB280}"/>
              </a:ext>
            </a:extLst>
          </p:cNvPr>
          <p:cNvSpPr txBox="1"/>
          <p:nvPr/>
        </p:nvSpPr>
        <p:spPr>
          <a:xfrm>
            <a:off x="297913" y="848903"/>
            <a:ext cx="11717303" cy="1177245"/>
          </a:xfrm>
          <a:prstGeom prst="rect">
            <a:avLst/>
          </a:prstGeom>
          <a:solidFill>
            <a:schemeClr val="tx1"/>
          </a:solidFill>
        </p:spPr>
        <p:txBody>
          <a:bodyPr wrap="square">
            <a:spAutoFit/>
          </a:bodyPr>
          <a:lstStyle/>
          <a:p>
            <a:pPr>
              <a:lnSpc>
                <a:spcPct val="150000"/>
              </a:lnSpc>
            </a:pPr>
            <a:r>
              <a:rPr lang="en-US" altLang="ko-KR" sz="1200">
                <a:solidFill>
                  <a:srgbClr val="B3AE60"/>
                </a:solidFill>
                <a:effectLst/>
                <a:highlight>
                  <a:srgbClr val="1E1F22"/>
                </a:highlight>
              </a:rPr>
              <a:t>@GetMapping</a:t>
            </a:r>
            <a:r>
              <a:rPr lang="en-US" altLang="ko-KR" sz="1200">
                <a:solidFill>
                  <a:srgbClr val="E8BA36"/>
                </a:solidFill>
                <a:effectLst/>
                <a:highlight>
                  <a:srgbClr val="1E1F22"/>
                </a:highlight>
              </a:rPr>
              <a:t>(</a:t>
            </a:r>
            <a:r>
              <a:rPr lang="en-US" altLang="ko-KR" sz="1200">
                <a:solidFill>
                  <a:srgbClr val="6AAB73"/>
                </a:solidFill>
                <a:effectLst/>
                <a:highlight>
                  <a:srgbClr val="1E1F22"/>
                </a:highlight>
              </a:rPr>
              <a:t>"/greet"</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r>
              <a:rPr lang="en-US" altLang="ko-KR" sz="1200">
                <a:solidFill>
                  <a:srgbClr val="CF8E6D"/>
                </a:solidFill>
                <a:effectLst/>
                <a:highlight>
                  <a:srgbClr val="1E1F22"/>
                </a:highlight>
              </a:rPr>
              <a:t>public </a:t>
            </a:r>
            <a:r>
              <a:rPr lang="en-US" altLang="ko-KR" sz="1200">
                <a:solidFill>
                  <a:srgbClr val="BCBEC4"/>
                </a:solidFill>
                <a:effectLst/>
                <a:highlight>
                  <a:srgbClr val="1E1F22"/>
                </a:highlight>
              </a:rPr>
              <a:t>String </a:t>
            </a:r>
            <a:r>
              <a:rPr lang="en-US" altLang="ko-KR" sz="1200">
                <a:solidFill>
                  <a:srgbClr val="56A8F5"/>
                </a:solidFill>
                <a:effectLst/>
                <a:highlight>
                  <a:srgbClr val="1E1F22"/>
                </a:highlight>
              </a:rPr>
              <a:t>greetUser</a:t>
            </a:r>
            <a:r>
              <a:rPr lang="en-US" altLang="ko-KR" sz="1200">
                <a:solidFill>
                  <a:srgbClr val="E8BA36"/>
                </a:solidFill>
                <a:effectLst/>
                <a:highlight>
                  <a:srgbClr val="1E1F22"/>
                </a:highlight>
              </a:rPr>
              <a:t>(</a:t>
            </a:r>
            <a:r>
              <a:rPr lang="en-US" altLang="ko-KR" sz="1200">
                <a:solidFill>
                  <a:srgbClr val="B3AE60"/>
                </a:solidFill>
                <a:effectLst/>
                <a:highlight>
                  <a:srgbClr val="1E1F22"/>
                </a:highlight>
              </a:rPr>
              <a:t>@RequestParam</a:t>
            </a:r>
            <a:r>
              <a:rPr lang="en-US" altLang="ko-KR" sz="1200">
                <a:solidFill>
                  <a:srgbClr val="54A857"/>
                </a:solidFill>
                <a:effectLst/>
                <a:highlight>
                  <a:srgbClr val="1E1F22"/>
                </a:highlight>
              </a:rPr>
              <a:t>(</a:t>
            </a:r>
            <a:r>
              <a:rPr lang="en-US" altLang="ko-KR" sz="1200">
                <a:solidFill>
                  <a:srgbClr val="BCBEC4"/>
                </a:solidFill>
                <a:effectLst/>
                <a:highlight>
                  <a:srgbClr val="1E1F22"/>
                </a:highlight>
              </a:rPr>
              <a:t>name = </a:t>
            </a:r>
            <a:r>
              <a:rPr lang="en-US" altLang="ko-KR" sz="1200">
                <a:solidFill>
                  <a:srgbClr val="6AAB73"/>
                </a:solidFill>
                <a:effectLst/>
                <a:highlight>
                  <a:srgbClr val="1E1F22"/>
                </a:highlight>
              </a:rPr>
              <a:t>"name"</a:t>
            </a:r>
            <a:r>
              <a:rPr lang="en-US" altLang="ko-KR" sz="1200">
                <a:solidFill>
                  <a:srgbClr val="54A857"/>
                </a:solidFill>
                <a:effectLst/>
                <a:highlight>
                  <a:srgbClr val="1E1F22"/>
                </a:highlight>
              </a:rPr>
              <a:t>) </a:t>
            </a:r>
            <a:r>
              <a:rPr lang="en-US" altLang="ko-KR" sz="1200">
                <a:solidFill>
                  <a:srgbClr val="BCBEC4"/>
                </a:solidFill>
                <a:effectLst/>
                <a:highlight>
                  <a:srgbClr val="1E1F22"/>
                </a:highlight>
              </a:rPr>
              <a:t>String name, </a:t>
            </a:r>
            <a:r>
              <a:rPr lang="en-US" altLang="ko-KR" sz="1200">
                <a:solidFill>
                  <a:srgbClr val="B3AE60"/>
                </a:solidFill>
                <a:effectLst/>
                <a:highlight>
                  <a:srgbClr val="1E1F22"/>
                </a:highlight>
              </a:rPr>
              <a:t>@RequestParam</a:t>
            </a:r>
            <a:r>
              <a:rPr lang="en-US" altLang="ko-KR" sz="1200">
                <a:solidFill>
                  <a:srgbClr val="54A857"/>
                </a:solidFill>
                <a:effectLst/>
                <a:highlight>
                  <a:srgbClr val="1E1F22"/>
                </a:highlight>
              </a:rPr>
              <a:t>(</a:t>
            </a:r>
            <a:r>
              <a:rPr lang="en-US" altLang="ko-KR" sz="1200">
                <a:solidFill>
                  <a:srgbClr val="BCBEC4"/>
                </a:solidFill>
                <a:effectLst/>
                <a:highlight>
                  <a:srgbClr val="1E1F22"/>
                </a:highlight>
              </a:rPr>
              <a:t>name = </a:t>
            </a:r>
            <a:r>
              <a:rPr lang="en-US" altLang="ko-KR" sz="1200">
                <a:solidFill>
                  <a:srgbClr val="6AAB73"/>
                </a:solidFill>
                <a:effectLst/>
                <a:highlight>
                  <a:srgbClr val="1E1F22"/>
                </a:highlight>
              </a:rPr>
              <a:t>"age"</a:t>
            </a:r>
            <a:r>
              <a:rPr lang="en-US" altLang="ko-KR" sz="1200">
                <a:solidFill>
                  <a:srgbClr val="54A857"/>
                </a:solidFill>
                <a:effectLst/>
                <a:highlight>
                  <a:srgbClr val="1E1F22"/>
                </a:highlight>
              </a:rPr>
              <a:t>) </a:t>
            </a:r>
            <a:r>
              <a:rPr lang="en-US" altLang="ko-KR" sz="1200">
                <a:solidFill>
                  <a:srgbClr val="BCBEC4"/>
                </a:solidFill>
                <a:effectLst/>
                <a:highlight>
                  <a:srgbClr val="1E1F22"/>
                </a:highlight>
              </a:rPr>
              <a:t>String age, </a:t>
            </a:r>
            <a:r>
              <a:rPr lang="en-US" altLang="ko-KR" sz="1200">
                <a:solidFill>
                  <a:srgbClr val="B3AE60"/>
                </a:solidFill>
                <a:effectLst/>
                <a:highlight>
                  <a:srgbClr val="1E1F22"/>
                </a:highlight>
              </a:rPr>
              <a:t>@RequestParam </a:t>
            </a:r>
            <a:r>
              <a:rPr lang="en-US" altLang="ko-KR" sz="1200">
                <a:solidFill>
                  <a:srgbClr val="BCBEC4"/>
                </a:solidFill>
                <a:effectLst/>
                <a:highlight>
                  <a:srgbClr val="1E1F22"/>
                </a:highlight>
              </a:rPr>
              <a:t>Map</a:t>
            </a:r>
            <a:r>
              <a:rPr lang="en-US" altLang="ko-KR" sz="1200">
                <a:solidFill>
                  <a:srgbClr val="E8BA36"/>
                </a:solidFill>
                <a:effectLst/>
                <a:highlight>
                  <a:srgbClr val="1E1F22"/>
                </a:highlight>
              </a:rPr>
              <a:t>&lt;</a:t>
            </a:r>
            <a:r>
              <a:rPr lang="en-US" altLang="ko-KR" sz="1200">
                <a:solidFill>
                  <a:srgbClr val="BCBEC4"/>
                </a:solidFill>
                <a:effectLst/>
                <a:highlight>
                  <a:srgbClr val="1E1F22"/>
                </a:highlight>
              </a:rPr>
              <a:t>String, String</a:t>
            </a:r>
            <a:r>
              <a:rPr lang="en-US" altLang="ko-KR" sz="1200">
                <a:solidFill>
                  <a:srgbClr val="E8BA36"/>
                </a:solidFill>
                <a:effectLst/>
                <a:highlight>
                  <a:srgbClr val="1E1F22"/>
                </a:highlight>
              </a:rPr>
              <a:t>&gt; </a:t>
            </a:r>
            <a:r>
              <a:rPr lang="en-US" altLang="ko-KR" sz="1200">
                <a:solidFill>
                  <a:srgbClr val="BCBEC4"/>
                </a:solidFill>
                <a:effectLst/>
                <a:highlight>
                  <a:srgbClr val="1E1F22"/>
                </a:highlight>
              </a:rPr>
              <a:t>allParams</a:t>
            </a:r>
            <a:r>
              <a:rPr lang="en-US" altLang="ko-KR" sz="1200">
                <a:solidFill>
                  <a:srgbClr val="E8BA36"/>
                </a:solidFill>
                <a:effectLst/>
                <a:highlight>
                  <a:srgbClr val="1E1F22"/>
                </a:highlight>
              </a:rPr>
              <a:t>) {</a:t>
            </a:r>
            <a:br>
              <a:rPr lang="en-US" altLang="ko-KR" sz="1200">
                <a:solidFill>
                  <a:srgbClr val="E8BA36"/>
                </a:solidFill>
                <a:effectLst/>
                <a:highlight>
                  <a:srgbClr val="1E1F22"/>
                </a:highlight>
              </a:rPr>
            </a:br>
            <a:r>
              <a:rPr lang="en-US" altLang="ko-KR" sz="1200">
                <a:solidFill>
                  <a:srgbClr val="E8BA36"/>
                </a:solidFill>
                <a:effectLst/>
                <a:highlight>
                  <a:srgbClr val="1E1F22"/>
                </a:highlight>
              </a:rPr>
              <a:t>    </a:t>
            </a:r>
            <a:r>
              <a:rPr lang="en-US" altLang="ko-KR" sz="1200">
                <a:solidFill>
                  <a:srgbClr val="CF8E6D"/>
                </a:solidFill>
                <a:effectLst/>
                <a:highlight>
                  <a:srgbClr val="1E1F22"/>
                </a:highlight>
              </a:rPr>
              <a:t>return </a:t>
            </a:r>
            <a:r>
              <a:rPr lang="en-US" altLang="ko-KR" sz="1200">
                <a:solidFill>
                  <a:srgbClr val="6AAB73"/>
                </a:solidFill>
                <a:effectLst/>
                <a:highlight>
                  <a:srgbClr val="1E1F22"/>
                </a:highlight>
              </a:rPr>
              <a:t>"Hello, " </a:t>
            </a:r>
            <a:r>
              <a:rPr lang="en-US" altLang="ko-KR" sz="1200">
                <a:solidFill>
                  <a:srgbClr val="BCBEC4"/>
                </a:solidFill>
                <a:effectLst/>
                <a:highlight>
                  <a:srgbClr val="1E1F22"/>
                </a:highlight>
              </a:rPr>
              <a:t>+ name+ </a:t>
            </a:r>
            <a:r>
              <a:rPr lang="en-US" altLang="ko-KR" sz="1200">
                <a:solidFill>
                  <a:schemeClr val="accent6"/>
                </a:solidFill>
                <a:effectLst/>
                <a:highlight>
                  <a:srgbClr val="1E1F22"/>
                </a:highlight>
              </a:rPr>
              <a:t>"|"</a:t>
            </a:r>
            <a:r>
              <a:rPr lang="en-US" altLang="ko-KR" sz="1200">
                <a:solidFill>
                  <a:srgbClr val="BCBEC4"/>
                </a:solidFill>
                <a:effectLst/>
                <a:highlight>
                  <a:srgbClr val="1E1F22"/>
                </a:highlight>
              </a:rPr>
              <a:t> +age;</a:t>
            </a:r>
            <a:br>
              <a:rPr lang="en-US" altLang="ko-KR" sz="1200">
                <a:solidFill>
                  <a:srgbClr val="BCBEC4"/>
                </a:solidFill>
                <a:effectLst/>
                <a:highlight>
                  <a:srgbClr val="1E1F22"/>
                </a:highlight>
              </a:rPr>
            </a:br>
            <a:r>
              <a:rPr lang="en-US" altLang="ko-KR" sz="1200">
                <a:solidFill>
                  <a:srgbClr val="E8BA36"/>
                </a:solidFill>
                <a:effectLst/>
                <a:highlight>
                  <a:srgbClr val="1E1F22"/>
                </a:highlight>
              </a:rPr>
              <a:t>}</a:t>
            </a:r>
            <a:endParaRPr lang="en-US" altLang="ko-KR" sz="1200">
              <a:solidFill>
                <a:srgbClr val="BCBEC4"/>
              </a:solidFill>
              <a:effectLst/>
              <a:highlight>
                <a:srgbClr val="1E1F22"/>
              </a:highlight>
            </a:endParaRPr>
          </a:p>
        </p:txBody>
      </p:sp>
      <p:sp>
        <p:nvSpPr>
          <p:cNvPr id="59" name="TextBox 58">
            <a:extLst>
              <a:ext uri="{FF2B5EF4-FFF2-40B4-BE49-F238E27FC236}">
                <a16:creationId xmlns:a16="http://schemas.microsoft.com/office/drawing/2014/main" id="{86084E8E-2DD2-396B-848D-B5DF5DEAB902}"/>
              </a:ext>
            </a:extLst>
          </p:cNvPr>
          <p:cNvSpPr txBox="1"/>
          <p:nvPr/>
        </p:nvSpPr>
        <p:spPr>
          <a:xfrm>
            <a:off x="357517" y="2074313"/>
            <a:ext cx="2687436" cy="697050"/>
          </a:xfrm>
          <a:prstGeom prst="rect">
            <a:avLst/>
          </a:prstGeom>
          <a:noFill/>
        </p:spPr>
        <p:txBody>
          <a:bodyPr wrap="square">
            <a:spAutoFit/>
          </a:bodyPr>
          <a:lstStyle/>
          <a:p>
            <a:pPr>
              <a:lnSpc>
                <a:spcPct val="150000"/>
              </a:lnSpc>
            </a:pPr>
            <a:r>
              <a:rPr lang="en-US" altLang="ko-KR" sz="1400"/>
              <a:t>/simple?age=10&amp;name=leaven</a:t>
            </a:r>
          </a:p>
        </p:txBody>
      </p:sp>
      <p:sp>
        <p:nvSpPr>
          <p:cNvPr id="60" name="TextBox 59">
            <a:extLst>
              <a:ext uri="{FF2B5EF4-FFF2-40B4-BE49-F238E27FC236}">
                <a16:creationId xmlns:a16="http://schemas.microsoft.com/office/drawing/2014/main" id="{1CCED044-30A9-8069-CFA3-F6C928847334}"/>
              </a:ext>
            </a:extLst>
          </p:cNvPr>
          <p:cNvSpPr txBox="1"/>
          <p:nvPr/>
        </p:nvSpPr>
        <p:spPr>
          <a:xfrm>
            <a:off x="2197150" y="4358792"/>
            <a:ext cx="1530554" cy="388568"/>
          </a:xfrm>
          <a:prstGeom prst="rect">
            <a:avLst/>
          </a:prstGeom>
          <a:noFill/>
        </p:spPr>
        <p:txBody>
          <a:bodyPr wrap="square">
            <a:spAutoFit/>
          </a:bodyPr>
          <a:lstStyle/>
          <a:p>
            <a:pPr algn="r">
              <a:lnSpc>
                <a:spcPct val="150000"/>
              </a:lnSpc>
            </a:pPr>
            <a:r>
              <a:rPr lang="en-US" altLang="ko-KR" sz="1400"/>
              <a:t>args[0] = leaven</a:t>
            </a:r>
          </a:p>
        </p:txBody>
      </p:sp>
      <p:sp>
        <p:nvSpPr>
          <p:cNvPr id="61" name="TextBox 60">
            <a:extLst>
              <a:ext uri="{FF2B5EF4-FFF2-40B4-BE49-F238E27FC236}">
                <a16:creationId xmlns:a16="http://schemas.microsoft.com/office/drawing/2014/main" id="{9BA82B8B-A2E8-9E15-9B7E-56B2175204C0}"/>
              </a:ext>
            </a:extLst>
          </p:cNvPr>
          <p:cNvSpPr txBox="1"/>
          <p:nvPr/>
        </p:nvSpPr>
        <p:spPr>
          <a:xfrm>
            <a:off x="2197150" y="5181345"/>
            <a:ext cx="1530554" cy="388568"/>
          </a:xfrm>
          <a:prstGeom prst="rect">
            <a:avLst/>
          </a:prstGeom>
          <a:noFill/>
        </p:spPr>
        <p:txBody>
          <a:bodyPr wrap="square">
            <a:spAutoFit/>
          </a:bodyPr>
          <a:lstStyle/>
          <a:p>
            <a:pPr algn="r">
              <a:lnSpc>
                <a:spcPct val="150000"/>
              </a:lnSpc>
            </a:pPr>
            <a:r>
              <a:rPr lang="en-US" altLang="ko-KR" sz="1400"/>
              <a:t>args[1] = 10</a:t>
            </a:r>
          </a:p>
        </p:txBody>
      </p:sp>
      <p:sp>
        <p:nvSpPr>
          <p:cNvPr id="62" name="TextBox 61">
            <a:extLst>
              <a:ext uri="{FF2B5EF4-FFF2-40B4-BE49-F238E27FC236}">
                <a16:creationId xmlns:a16="http://schemas.microsoft.com/office/drawing/2014/main" id="{5B1EE324-7202-B779-7A65-1C7C7D0EF6FE}"/>
              </a:ext>
            </a:extLst>
          </p:cNvPr>
          <p:cNvSpPr txBox="1"/>
          <p:nvPr/>
        </p:nvSpPr>
        <p:spPr>
          <a:xfrm>
            <a:off x="734107" y="5946419"/>
            <a:ext cx="2993597" cy="388568"/>
          </a:xfrm>
          <a:prstGeom prst="rect">
            <a:avLst/>
          </a:prstGeom>
          <a:noFill/>
        </p:spPr>
        <p:txBody>
          <a:bodyPr wrap="square">
            <a:spAutoFit/>
          </a:bodyPr>
          <a:lstStyle/>
          <a:p>
            <a:pPr algn="r">
              <a:lnSpc>
                <a:spcPct val="150000"/>
              </a:lnSpc>
            </a:pPr>
            <a:r>
              <a:rPr lang="en-US" altLang="ko-KR" sz="1400"/>
              <a:t>args[2] = {name="leaven", age=10}</a:t>
            </a:r>
          </a:p>
        </p:txBody>
      </p:sp>
      <p:cxnSp>
        <p:nvCxnSpPr>
          <p:cNvPr id="64" name="구부러진 연결선[U] 63">
            <a:extLst>
              <a:ext uri="{FF2B5EF4-FFF2-40B4-BE49-F238E27FC236}">
                <a16:creationId xmlns:a16="http://schemas.microsoft.com/office/drawing/2014/main" id="{F3B3A2D3-3761-7483-CC10-AF60772294D1}"/>
              </a:ext>
            </a:extLst>
          </p:cNvPr>
          <p:cNvCxnSpPr>
            <a:stCxn id="16" idx="1"/>
          </p:cNvCxnSpPr>
          <p:nvPr/>
        </p:nvCxnSpPr>
        <p:spPr>
          <a:xfrm rot="10800000">
            <a:off x="3044954" y="1444752"/>
            <a:ext cx="1040373" cy="3108324"/>
          </a:xfrm>
          <a:prstGeom prst="curvedConnector2">
            <a:avLst/>
          </a:prstGeom>
          <a:ln w="127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구부러진 연결선[U] 65">
            <a:extLst>
              <a:ext uri="{FF2B5EF4-FFF2-40B4-BE49-F238E27FC236}">
                <a16:creationId xmlns:a16="http://schemas.microsoft.com/office/drawing/2014/main" id="{B572CE94-99B7-647D-D28F-91FF95B21165}"/>
              </a:ext>
            </a:extLst>
          </p:cNvPr>
          <p:cNvCxnSpPr>
            <a:cxnSpLocks/>
            <a:stCxn id="35" idx="3"/>
          </p:cNvCxnSpPr>
          <p:nvPr/>
        </p:nvCxnSpPr>
        <p:spPr>
          <a:xfrm flipH="1" flipV="1">
            <a:off x="7251192" y="1453896"/>
            <a:ext cx="653392" cy="3921733"/>
          </a:xfrm>
          <a:prstGeom prst="curvedConnector4">
            <a:avLst>
              <a:gd name="adj1" fmla="val -34987"/>
              <a:gd name="adj2" fmla="val 53148"/>
            </a:avLst>
          </a:prstGeom>
          <a:ln w="127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8" name="구부러진 연결선[U] 67">
            <a:extLst>
              <a:ext uri="{FF2B5EF4-FFF2-40B4-BE49-F238E27FC236}">
                <a16:creationId xmlns:a16="http://schemas.microsoft.com/office/drawing/2014/main" id="{A63B1B7C-58BF-0164-E4D0-121DFAA3271A}"/>
              </a:ext>
            </a:extLst>
          </p:cNvPr>
          <p:cNvCxnSpPr>
            <a:stCxn id="40" idx="3"/>
          </p:cNvCxnSpPr>
          <p:nvPr/>
        </p:nvCxnSpPr>
        <p:spPr>
          <a:xfrm flipV="1">
            <a:off x="8116363" y="1517904"/>
            <a:ext cx="1311101" cy="4722025"/>
          </a:xfrm>
          <a:prstGeom prst="curvedConnector2">
            <a:avLst/>
          </a:prstGeom>
          <a:ln w="127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65352689"/>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DB69857-4DB7-EFC1-D480-BBEE632C406D}"/>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
        <p:nvSpPr>
          <p:cNvPr id="4" name="TextBox 3">
            <a:extLst>
              <a:ext uri="{FF2B5EF4-FFF2-40B4-BE49-F238E27FC236}">
                <a16:creationId xmlns:a16="http://schemas.microsoft.com/office/drawing/2014/main" id="{BBEC6969-98A6-4401-A453-1A9281977FC2}"/>
              </a:ext>
            </a:extLst>
          </p:cNvPr>
          <p:cNvSpPr txBox="1"/>
          <p:nvPr/>
        </p:nvSpPr>
        <p:spPr>
          <a:xfrm>
            <a:off x="3488496" y="2967335"/>
            <a:ext cx="5215017" cy="1015663"/>
          </a:xfrm>
          <a:prstGeom prst="rect">
            <a:avLst/>
          </a:prstGeom>
          <a:noFill/>
        </p:spPr>
        <p:txBody>
          <a:bodyPr wrap="none" rtlCol="0">
            <a:spAutoFit/>
          </a:bodyPr>
          <a:lstStyle/>
          <a:p>
            <a:pPr algn="ctr"/>
            <a:r>
              <a:rPr lang="en-US" altLang="ko-KR" sz="6000">
                <a:solidFill>
                  <a:schemeClr val="accent1">
                    <a:lumMod val="75000"/>
                  </a:schemeClr>
                </a:solidFill>
                <a:latin typeface="나눔바른고딕" panose="020B0603020101020101" pitchFamily="50" charset="-127"/>
                <a:ea typeface="나눔바른고딕" panose="020B0603020101020101" pitchFamily="50" charset="-127"/>
              </a:rPr>
              <a:t>@PathVariable</a:t>
            </a:r>
            <a:endParaRPr lang="ko-KR" altLang="en-US" sz="6000">
              <a:solidFill>
                <a:schemeClr val="accent1">
                  <a:lumMod val="75000"/>
                </a:schemeClr>
              </a:solidFill>
              <a:latin typeface="+mj-lt"/>
            </a:endParaRPr>
          </a:p>
        </p:txBody>
      </p:sp>
    </p:spTree>
    <p:extLst>
      <p:ext uri="{BB962C8B-B14F-4D97-AF65-F5344CB8AC3E}">
        <p14:creationId xmlns:p14="http://schemas.microsoft.com/office/powerpoint/2010/main" val="32146172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B97F7D-C0DE-6571-4777-0D439D134335}"/>
            </a:ext>
          </a:extLst>
        </p:cNvPr>
        <p:cNvGrpSpPr/>
        <p:nvPr/>
      </p:nvGrpSpPr>
      <p:grpSpPr>
        <a:xfrm>
          <a:off x="0" y="0"/>
          <a:ext cx="0" cy="0"/>
          <a:chOff x="0" y="0"/>
          <a:chExt cx="0" cy="0"/>
        </a:xfrm>
      </p:grpSpPr>
      <p:sp>
        <p:nvSpPr>
          <p:cNvPr id="26" name="TextBox 25">
            <a:extLst>
              <a:ext uri="{FF2B5EF4-FFF2-40B4-BE49-F238E27FC236}">
                <a16:creationId xmlns:a16="http://schemas.microsoft.com/office/drawing/2014/main" id="{D3D06374-19A3-75C8-9F21-4338B5DEAC92}"/>
              </a:ext>
            </a:extLst>
          </p:cNvPr>
          <p:cNvSpPr txBox="1"/>
          <p:nvPr/>
        </p:nvSpPr>
        <p:spPr>
          <a:xfrm>
            <a:off x="188523" y="167561"/>
            <a:ext cx="4494965" cy="461665"/>
          </a:xfrm>
          <a:prstGeom prst="rect">
            <a:avLst/>
          </a:prstGeom>
          <a:noFill/>
        </p:spPr>
        <p:txBody>
          <a:bodyPr wrap="square">
            <a:spAutoFit/>
          </a:bodyPr>
          <a:lstStyle/>
          <a:p>
            <a:pPr marL="285750" indent="-285750">
              <a:buFont typeface="Wingdings" panose="05000000000000000000" pitchFamily="2" charset="2"/>
              <a:buChar char="ü"/>
            </a:pPr>
            <a:r>
              <a:rPr lang="ko-KR" altLang="en-US" sz="2400" b="1">
                <a:solidFill>
                  <a:schemeClr val="accent1">
                    <a:lumMod val="75000"/>
                  </a:schemeClr>
                </a:solidFill>
                <a:latin typeface="+mj-lt"/>
              </a:rPr>
              <a:t>모델</a:t>
            </a:r>
            <a:r>
              <a:rPr lang="en-US" altLang="ko-KR" sz="2400" b="1">
                <a:solidFill>
                  <a:schemeClr val="accent1">
                    <a:lumMod val="75000"/>
                  </a:schemeClr>
                </a:solidFill>
                <a:latin typeface="+mj-lt"/>
              </a:rPr>
              <a:t>1</a:t>
            </a:r>
            <a:r>
              <a:rPr lang="ko-KR" altLang="en-US" sz="2400" b="1">
                <a:solidFill>
                  <a:schemeClr val="accent1">
                    <a:lumMod val="75000"/>
                  </a:schemeClr>
                </a:solidFill>
                <a:latin typeface="+mj-lt"/>
              </a:rPr>
              <a:t> 프로젝트 시작하기</a:t>
            </a:r>
          </a:p>
        </p:txBody>
      </p:sp>
      <p:sp>
        <p:nvSpPr>
          <p:cNvPr id="4" name="직사각형 3">
            <a:extLst>
              <a:ext uri="{FF2B5EF4-FFF2-40B4-BE49-F238E27FC236}">
                <a16:creationId xmlns:a16="http://schemas.microsoft.com/office/drawing/2014/main" id="{9A8C024D-FF1A-AF9B-52E4-22607AB6D8AB}"/>
              </a:ext>
            </a:extLst>
          </p:cNvPr>
          <p:cNvSpPr/>
          <p:nvPr/>
        </p:nvSpPr>
        <p:spPr>
          <a:xfrm>
            <a:off x="509531" y="731494"/>
            <a:ext cx="2255922" cy="333617"/>
          </a:xfrm>
          <a:prstGeom prst="rect">
            <a:avLst/>
          </a:prstGeom>
        </p:spPr>
        <p:txBody>
          <a:bodyPr wrap="square">
            <a:spAutoFit/>
          </a:bodyPr>
          <a:lstStyle/>
          <a:p>
            <a:pPr>
              <a:lnSpc>
                <a:spcPct val="150000"/>
              </a:lnSpc>
            </a:pPr>
            <a:r>
              <a:rPr lang="en-US" altLang="ko-KR" sz="1200">
                <a:latin typeface="+mj-lt"/>
              </a:rPr>
              <a:t>1.  </a:t>
            </a:r>
            <a:r>
              <a:rPr lang="ko-KR" altLang="en-US" sz="1200">
                <a:latin typeface="+mj-lt"/>
              </a:rPr>
              <a:t>의존성을 추가한다</a:t>
            </a:r>
            <a:endParaRPr lang="en-US" altLang="ko-KR" sz="1200">
              <a:latin typeface="+mj-lt"/>
            </a:endParaRPr>
          </a:p>
        </p:txBody>
      </p:sp>
      <p:sp>
        <p:nvSpPr>
          <p:cNvPr id="8" name="Rectangle 1">
            <a:extLst>
              <a:ext uri="{FF2B5EF4-FFF2-40B4-BE49-F238E27FC236}">
                <a16:creationId xmlns:a16="http://schemas.microsoft.com/office/drawing/2014/main" id="{4D7EA5B9-F693-8661-83AB-A11CD8A8A690}"/>
              </a:ext>
            </a:extLst>
          </p:cNvPr>
          <p:cNvSpPr>
            <a:spLocks noChangeArrowheads="1"/>
          </p:cNvSpPr>
          <p:nvPr/>
        </p:nvSpPr>
        <p:spPr bwMode="auto">
          <a:xfrm>
            <a:off x="688002" y="1065111"/>
            <a:ext cx="4575814" cy="183838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dependencies </a:t>
            </a:r>
            <a:r>
              <a:rPr kumimoji="0" lang="ko-KR" altLang="ko-KR" sz="1100" b="1" i="0" u="none" strike="noStrike" cap="none" normalizeH="0" baseline="0">
                <a:ln>
                  <a:noFill/>
                </a:ln>
                <a:solidFill>
                  <a:srgbClr val="BCBEC4"/>
                </a:solidFill>
                <a:effectLst/>
                <a:latin typeface="Arial Unicode MS"/>
                <a:ea typeface="JetBrains Mono"/>
              </a:rPr>
              <a:t>{</a:t>
            </a:r>
            <a:br>
              <a:rPr kumimoji="0" lang="ko-KR" altLang="ko-KR" sz="1100" b="1" i="0" u="none" strike="noStrike" cap="none" normalizeH="0" baseline="0">
                <a:ln>
                  <a:noFill/>
                </a:ln>
                <a:solidFill>
                  <a:srgbClr val="BCBEC4"/>
                </a:solidFill>
                <a:effectLst/>
                <a:latin typeface="Arial Unicode MS"/>
                <a:ea typeface="JetBrains Mono"/>
              </a:rPr>
            </a:br>
            <a:r>
              <a:rPr kumimoji="0" lang="ko-KR" altLang="ko-KR" sz="1100" b="1"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implementation </a:t>
            </a:r>
            <a:r>
              <a:rPr kumimoji="0" lang="ko-KR" altLang="ko-KR" sz="1100" b="0" i="0" u="none" strike="noStrike" cap="none" normalizeH="0" baseline="0">
                <a:ln>
                  <a:noFill/>
                </a:ln>
                <a:solidFill>
                  <a:srgbClr val="6AAB73"/>
                </a:solidFill>
                <a:effectLst/>
                <a:latin typeface="Arial Unicode MS"/>
                <a:ea typeface="JetBrains Mono"/>
              </a:rPr>
              <a:t>'org.springframework.boot:spring-boot-starter-web'</a:t>
            </a:r>
            <a:br>
              <a:rPr kumimoji="0" lang="ko-KR" altLang="ko-KR" sz="1100" b="0" i="0" u="none" strike="noStrike" cap="none" normalizeH="0" baseline="0">
                <a:ln>
                  <a:noFill/>
                </a:ln>
                <a:solidFill>
                  <a:srgbClr val="6AAB73"/>
                </a:solidFill>
                <a:effectLst/>
                <a:latin typeface="Arial Unicode MS"/>
                <a:ea typeface="JetBrains Mono"/>
              </a:rPr>
            </a:br>
            <a:r>
              <a:rPr kumimoji="0" lang="ko-KR" altLang="ko-KR" sz="1100" b="0" i="0" u="none" strike="noStrike" cap="none" normalizeH="0" baseline="0">
                <a:ln>
                  <a:noFill/>
                </a:ln>
                <a:solidFill>
                  <a:srgbClr val="6AAB73"/>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implementation </a:t>
            </a:r>
            <a:r>
              <a:rPr kumimoji="0" lang="ko-KR" altLang="ko-KR" sz="1100" b="0" i="0" u="none" strike="noStrike" cap="none" normalizeH="0" baseline="0">
                <a:ln>
                  <a:noFill/>
                </a:ln>
                <a:solidFill>
                  <a:srgbClr val="6AAB73"/>
                </a:solidFill>
                <a:effectLst/>
                <a:latin typeface="Arial Unicode MS"/>
                <a:ea typeface="JetBrains Mono"/>
              </a:rPr>
              <a:t>'org.apache.tomcat.embed:tomcat-embed-jasper'</a:t>
            </a:r>
            <a:br>
              <a:rPr kumimoji="0" lang="ko-KR" altLang="ko-KR" sz="1100" b="0" i="0" u="none" strike="noStrike" cap="none" normalizeH="0" baseline="0">
                <a:ln>
                  <a:noFill/>
                </a:ln>
                <a:solidFill>
                  <a:srgbClr val="6AAB73"/>
                </a:solidFill>
                <a:effectLst/>
                <a:latin typeface="Arial Unicode MS"/>
                <a:ea typeface="JetBrains Mono"/>
              </a:rPr>
            </a:br>
            <a:r>
              <a:rPr kumimoji="0" lang="ko-KR" altLang="ko-KR" sz="1100" b="0" i="0" u="none" strike="noStrike" cap="none" normalizeH="0" baseline="0">
                <a:ln>
                  <a:noFill/>
                </a:ln>
                <a:solidFill>
                  <a:srgbClr val="6AAB73"/>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implementation </a:t>
            </a:r>
            <a:r>
              <a:rPr kumimoji="0" lang="ko-KR" altLang="ko-KR" sz="1100" b="0" i="0" u="none" strike="noStrike" cap="none" normalizeH="0" baseline="0">
                <a:ln>
                  <a:noFill/>
                </a:ln>
                <a:solidFill>
                  <a:srgbClr val="6AAB73"/>
                </a:solidFill>
                <a:effectLst/>
                <a:latin typeface="Arial Unicode MS"/>
                <a:ea typeface="JetBrains Mono"/>
              </a:rPr>
              <a:t>'jakarta.servlet:jakarta.servlet-api'</a:t>
            </a:r>
            <a:br>
              <a:rPr kumimoji="0" lang="ko-KR" altLang="ko-KR" sz="1100" b="0" i="0" u="none" strike="noStrike" cap="none" normalizeH="0" baseline="0">
                <a:ln>
                  <a:noFill/>
                </a:ln>
                <a:solidFill>
                  <a:srgbClr val="6AAB73"/>
                </a:solidFill>
                <a:effectLst/>
                <a:latin typeface="Arial Unicode MS"/>
                <a:ea typeface="JetBrains Mono"/>
              </a:rPr>
            </a:br>
            <a:r>
              <a:rPr kumimoji="0" lang="ko-KR" altLang="ko-KR" sz="1100" b="0" i="0" u="none" strike="noStrike" cap="none" normalizeH="0" baseline="0">
                <a:ln>
                  <a:noFill/>
                </a:ln>
                <a:solidFill>
                  <a:srgbClr val="6AAB73"/>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implementation </a:t>
            </a:r>
            <a:r>
              <a:rPr kumimoji="0" lang="ko-KR" altLang="ko-KR" sz="1100" b="0" i="0" u="none" strike="noStrike" cap="none" normalizeH="0" baseline="0">
                <a:ln>
                  <a:noFill/>
                </a:ln>
                <a:solidFill>
                  <a:srgbClr val="6AAB73"/>
                </a:solidFill>
                <a:effectLst/>
                <a:latin typeface="Arial Unicode MS"/>
                <a:ea typeface="JetBrains Mono"/>
              </a:rPr>
              <a:t>'jakarta.servlet.jsp.jstl:jakarta.servlet.jsp.jstl-api' </a:t>
            </a:r>
            <a:br>
              <a:rPr kumimoji="0" lang="ko-KR" altLang="ko-KR" sz="1100" b="0" i="0" u="none" strike="noStrike" cap="none" normalizeH="0" baseline="0">
                <a:ln>
                  <a:noFill/>
                </a:ln>
                <a:solidFill>
                  <a:srgbClr val="6AAB73"/>
                </a:solidFill>
                <a:effectLst/>
                <a:latin typeface="Arial Unicode MS"/>
                <a:ea typeface="JetBrains Mono"/>
              </a:rPr>
            </a:br>
            <a:r>
              <a:rPr kumimoji="0" lang="ko-KR" altLang="ko-KR" sz="1100" b="0" i="0" u="none" strike="noStrike" cap="none" normalizeH="0" baseline="0">
                <a:ln>
                  <a:noFill/>
                </a:ln>
                <a:solidFill>
                  <a:srgbClr val="6AAB73"/>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implementation </a:t>
            </a:r>
            <a:r>
              <a:rPr kumimoji="0" lang="ko-KR" altLang="ko-KR" sz="1100" b="0" i="0" u="none" strike="noStrike" cap="none" normalizeH="0" baseline="0">
                <a:ln>
                  <a:noFill/>
                </a:ln>
                <a:solidFill>
                  <a:srgbClr val="6AAB73"/>
                </a:solidFill>
                <a:effectLst/>
                <a:latin typeface="Arial Unicode MS"/>
                <a:ea typeface="JetBrains Mono"/>
              </a:rPr>
              <a:t>'org.glassfish.web:jakarta.servlet.jsp.jstl'</a:t>
            </a:r>
            <a:br>
              <a:rPr kumimoji="0" lang="ko-KR" altLang="ko-KR" sz="1100" b="0" i="0" u="none" strike="noStrike" cap="none" normalizeH="0" baseline="0">
                <a:ln>
                  <a:noFill/>
                </a:ln>
                <a:solidFill>
                  <a:srgbClr val="6AAB73"/>
                </a:solidFill>
                <a:effectLst/>
                <a:latin typeface="Arial Unicode MS"/>
                <a:ea typeface="JetBrains Mono"/>
              </a:rPr>
            </a:br>
            <a:r>
              <a:rPr kumimoji="0" lang="ko-KR" altLang="ko-KR" sz="1100" b="1"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4" name="직사각형 13">
            <a:extLst>
              <a:ext uri="{FF2B5EF4-FFF2-40B4-BE49-F238E27FC236}">
                <a16:creationId xmlns:a16="http://schemas.microsoft.com/office/drawing/2014/main" id="{E7B6EF9F-3B74-5B55-B0D7-FFD7B6798DC3}"/>
              </a:ext>
            </a:extLst>
          </p:cNvPr>
          <p:cNvSpPr/>
          <p:nvPr/>
        </p:nvSpPr>
        <p:spPr>
          <a:xfrm>
            <a:off x="509531" y="3245940"/>
            <a:ext cx="2255922" cy="333617"/>
          </a:xfrm>
          <a:prstGeom prst="rect">
            <a:avLst/>
          </a:prstGeom>
        </p:spPr>
        <p:txBody>
          <a:bodyPr wrap="square">
            <a:spAutoFit/>
          </a:bodyPr>
          <a:lstStyle/>
          <a:p>
            <a:pPr>
              <a:lnSpc>
                <a:spcPct val="150000"/>
              </a:lnSpc>
            </a:pPr>
            <a:r>
              <a:rPr lang="en-US" altLang="ko-KR" sz="1200">
                <a:latin typeface="+mj-lt"/>
              </a:rPr>
              <a:t>2.  </a:t>
            </a:r>
            <a:r>
              <a:rPr lang="ko-KR" altLang="en-US" sz="1200">
                <a:latin typeface="+mj-lt"/>
              </a:rPr>
              <a:t>디렉토리 구조</a:t>
            </a:r>
            <a:endParaRPr lang="en-US" altLang="ko-KR" sz="1200">
              <a:latin typeface="+mj-lt"/>
            </a:endParaRPr>
          </a:p>
        </p:txBody>
      </p:sp>
      <p:pic>
        <p:nvPicPr>
          <p:cNvPr id="5" name="그림 4">
            <a:extLst>
              <a:ext uri="{FF2B5EF4-FFF2-40B4-BE49-F238E27FC236}">
                <a16:creationId xmlns:a16="http://schemas.microsoft.com/office/drawing/2014/main" id="{301474F1-32F9-20D4-5FA6-5D2DE8398DD9}"/>
              </a:ext>
            </a:extLst>
          </p:cNvPr>
          <p:cNvPicPr>
            <a:picLocks noChangeAspect="1"/>
          </p:cNvPicPr>
          <p:nvPr/>
        </p:nvPicPr>
        <p:blipFill>
          <a:blip r:embed="rId2"/>
          <a:stretch>
            <a:fillRect/>
          </a:stretch>
        </p:blipFill>
        <p:spPr>
          <a:xfrm>
            <a:off x="688002" y="3649047"/>
            <a:ext cx="1930281" cy="1906450"/>
          </a:xfrm>
          <a:prstGeom prst="rect">
            <a:avLst/>
          </a:prstGeom>
          <a:ln w="6350">
            <a:solidFill>
              <a:schemeClr val="bg1">
                <a:lumMod val="65000"/>
              </a:schemeClr>
            </a:solidFill>
          </a:ln>
        </p:spPr>
      </p:pic>
      <p:sp>
        <p:nvSpPr>
          <p:cNvPr id="2" name="Rectangle 1">
            <a:extLst>
              <a:ext uri="{FF2B5EF4-FFF2-40B4-BE49-F238E27FC236}">
                <a16:creationId xmlns:a16="http://schemas.microsoft.com/office/drawing/2014/main" id="{DD93A640-8F46-3692-9D10-BB6CE1A5DD25}"/>
              </a:ext>
            </a:extLst>
          </p:cNvPr>
          <p:cNvSpPr>
            <a:spLocks noChangeArrowheads="1"/>
          </p:cNvSpPr>
          <p:nvPr/>
        </p:nvSpPr>
        <p:spPr bwMode="auto">
          <a:xfrm>
            <a:off x="6364708" y="1065111"/>
            <a:ext cx="5068303" cy="183838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B3AE60"/>
                </a:solidFill>
                <a:effectLst/>
                <a:latin typeface="Arial Unicode MS"/>
                <a:ea typeface="JetBrains Mono"/>
              </a:rPr>
              <a:t>@ page </a:t>
            </a:r>
            <a:r>
              <a:rPr kumimoji="0" lang="ko-KR" altLang="ko-KR" sz="1100" b="0" i="0" u="none" strike="noStrike" cap="none" normalizeH="0" baseline="0">
                <a:ln>
                  <a:noFill/>
                </a:ln>
                <a:solidFill>
                  <a:srgbClr val="BCBEC4"/>
                </a:solidFill>
                <a:effectLst/>
                <a:latin typeface="Arial Unicode MS"/>
                <a:ea typeface="JetBrains Mono"/>
              </a:rPr>
              <a:t>contentType=</a:t>
            </a:r>
            <a:r>
              <a:rPr kumimoji="0" lang="ko-KR" altLang="ko-KR" sz="1100" b="0" i="0" u="none" strike="noStrike" cap="none" normalizeH="0" baseline="0">
                <a:ln>
                  <a:noFill/>
                </a:ln>
                <a:solidFill>
                  <a:srgbClr val="6AAB73"/>
                </a:solidFill>
                <a:effectLst/>
                <a:latin typeface="Arial Unicode MS"/>
                <a:ea typeface="JetBrains Mono"/>
              </a:rPr>
              <a:t>"text/html;charset=UTF-8" </a:t>
            </a:r>
            <a:r>
              <a:rPr kumimoji="0" lang="ko-KR" altLang="ko-KR" sz="1100" b="0" i="0" u="none" strike="noStrike" cap="none" normalizeH="0" baseline="0">
                <a:ln>
                  <a:noFill/>
                </a:ln>
                <a:solidFill>
                  <a:srgbClr val="BCBEC4"/>
                </a:solidFill>
                <a:effectLst/>
                <a:latin typeface="Arial Unicode MS"/>
                <a:ea typeface="JetBrains Mono"/>
              </a:rPr>
              <a:t>language=</a:t>
            </a:r>
            <a:r>
              <a:rPr kumimoji="0" lang="ko-KR" altLang="ko-KR" sz="1100" b="0" i="0" u="none" strike="noStrike" cap="none" normalizeH="0" baseline="0">
                <a:ln>
                  <a:noFill/>
                </a:ln>
                <a:solidFill>
                  <a:srgbClr val="6AAB73"/>
                </a:solidFill>
                <a:effectLst/>
                <a:latin typeface="Arial Unicode MS"/>
                <a:ea typeface="JetBrains Mono"/>
              </a:rPr>
              <a:t>"java" </a:t>
            </a:r>
            <a:r>
              <a:rPr kumimoji="0" lang="ko-KR" altLang="ko-KR" sz="1100" b="0" i="0" u="none" strike="noStrike" cap="none" normalizeH="0" baseline="0">
                <a:ln>
                  <a:noFill/>
                </a:ln>
                <a:solidFill>
                  <a:srgbClr val="BCBEC4"/>
                </a:solidFill>
                <a:effectLst/>
                <a:latin typeface="Arial Unicode MS"/>
                <a:ea typeface="JetBrains Mono"/>
              </a:rPr>
              <a:t>%&gt;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B3AE60"/>
                </a:solidFill>
                <a:effectLst/>
                <a:latin typeface="Arial Unicode MS"/>
                <a:ea typeface="JetBrains Mono"/>
              </a:rPr>
              <a:t>@ taglib </a:t>
            </a:r>
            <a:r>
              <a:rPr kumimoji="0" lang="ko-KR" altLang="ko-KR" sz="1100" b="0" i="0" u="none" strike="noStrike" cap="none" normalizeH="0" baseline="0">
                <a:ln>
                  <a:noFill/>
                </a:ln>
                <a:solidFill>
                  <a:srgbClr val="BCBEC4"/>
                </a:solidFill>
                <a:effectLst/>
                <a:latin typeface="Arial Unicode MS"/>
                <a:ea typeface="JetBrains Mono"/>
              </a:rPr>
              <a:t>uri=</a:t>
            </a:r>
            <a:r>
              <a:rPr kumimoji="0" lang="ko-KR" altLang="ko-KR" sz="1100" b="0" i="0" u="none" strike="noStrike" cap="none" normalizeH="0" baseline="0">
                <a:ln>
                  <a:noFill/>
                </a:ln>
                <a:solidFill>
                  <a:srgbClr val="6AAB73"/>
                </a:solidFill>
                <a:effectLst/>
                <a:latin typeface="Arial Unicode MS"/>
                <a:ea typeface="JetBrains Mono"/>
              </a:rPr>
              <a:t>"http://java.sun.com/jsp/jstl/core" </a:t>
            </a:r>
            <a:r>
              <a:rPr kumimoji="0" lang="ko-KR" altLang="ko-KR" sz="1100" b="0" i="0" u="none" strike="noStrike" cap="none" normalizeH="0" baseline="0">
                <a:ln>
                  <a:noFill/>
                </a:ln>
                <a:solidFill>
                  <a:srgbClr val="BCBEC4"/>
                </a:solidFill>
                <a:effectLst/>
                <a:latin typeface="Arial Unicode MS"/>
                <a:ea typeface="JetBrains Mono"/>
              </a:rPr>
              <a:t>prefix=</a:t>
            </a:r>
            <a:r>
              <a:rPr kumimoji="0" lang="ko-KR" altLang="ko-KR" sz="1100" b="0" i="0" u="none" strike="noStrike" cap="none" normalizeH="0" baseline="0">
                <a:ln>
                  <a:noFill/>
                </a:ln>
                <a:solidFill>
                  <a:srgbClr val="6AAB73"/>
                </a:solidFill>
                <a:effectLst/>
                <a:latin typeface="Arial Unicode MS"/>
                <a:ea typeface="JetBrains Mono"/>
              </a:rPr>
              <a:t>"c" </a:t>
            </a:r>
            <a:r>
              <a:rPr kumimoji="0" lang="ko-KR" altLang="ko-KR" sz="1100" b="0" i="0" u="none" strike="noStrike" cap="none" normalizeH="0" baseline="0">
                <a:ln>
                  <a:noFill/>
                </a:ln>
                <a:solidFill>
                  <a:srgbClr val="BCBEC4"/>
                </a:solidFill>
                <a:effectLst/>
                <a:latin typeface="Arial Unicode MS"/>
                <a:ea typeface="JetBrains Mono"/>
              </a:rPr>
              <a:t>%&gt;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&lt;!DOCTYPE html&gt;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16BAAC"/>
                </a:solidFill>
                <a:effectLst/>
                <a:latin typeface="Arial Unicode MS"/>
                <a:ea typeface="JetBrains Mono"/>
              </a:rPr>
              <a:t>html</a:t>
            </a:r>
            <a:r>
              <a:rPr kumimoji="0" lang="ko-KR" altLang="ko-KR" sz="1100" b="0" i="0" u="none" strike="noStrike" cap="none" normalizeH="0" baseline="0">
                <a:ln>
                  <a:noFill/>
                </a:ln>
                <a:solidFill>
                  <a:srgbClr val="BCBEC4"/>
                </a:solidFill>
                <a:effectLst/>
                <a:latin typeface="Arial Unicode MS"/>
                <a:ea typeface="JetBrains Mono"/>
              </a:rPr>
              <a:t>&gt;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16BAAC"/>
                </a:solidFill>
                <a:effectLst/>
                <a:latin typeface="Arial Unicode MS"/>
                <a:ea typeface="JetBrains Mono"/>
              </a:rPr>
              <a:t>head</a:t>
            </a:r>
            <a:r>
              <a:rPr kumimoji="0" lang="ko-KR" altLang="ko-KR" sz="1100" b="0" i="0" u="none" strike="noStrike" cap="none" normalizeH="0" baseline="0">
                <a:ln>
                  <a:noFill/>
                </a:ln>
                <a:solidFill>
                  <a:srgbClr val="BCBEC4"/>
                </a:solidFill>
                <a:effectLst/>
                <a:latin typeface="Arial Unicode MS"/>
                <a:ea typeface="JetBrains Mono"/>
              </a:rPr>
              <a:t>&gt;&lt;</a:t>
            </a:r>
            <a:r>
              <a:rPr kumimoji="0" lang="ko-KR" altLang="ko-KR" sz="1100" b="0" i="0" u="none" strike="noStrike" cap="none" normalizeH="0" baseline="0">
                <a:ln>
                  <a:noFill/>
                </a:ln>
                <a:solidFill>
                  <a:srgbClr val="16BAAC"/>
                </a:solidFill>
                <a:effectLst/>
                <a:latin typeface="Arial Unicode MS"/>
                <a:ea typeface="JetBrains Mono"/>
              </a:rPr>
              <a:t>title</a:t>
            </a:r>
            <a:r>
              <a:rPr kumimoji="0" lang="ko-KR" altLang="ko-KR" sz="1100" b="0" i="0" u="none" strike="noStrike" cap="none" normalizeH="0" baseline="0">
                <a:ln>
                  <a:noFill/>
                </a:ln>
                <a:solidFill>
                  <a:srgbClr val="BCBEC4"/>
                </a:solidFill>
                <a:effectLst/>
                <a:latin typeface="Arial Unicode MS"/>
                <a:ea typeface="JetBrains Mono"/>
              </a:rPr>
              <a:t>&gt;</a:t>
            </a:r>
            <a:r>
              <a:rPr kumimoji="0" lang="ko-KR" altLang="ko-KR" sz="1100" b="0" i="0" u="none" strike="noStrike" cap="none" normalizeH="0" baseline="0">
                <a:ln>
                  <a:noFill/>
                </a:ln>
                <a:solidFill>
                  <a:srgbClr val="C77DBB"/>
                </a:solidFill>
                <a:effectLst/>
                <a:latin typeface="Arial Unicode MS"/>
                <a:ea typeface="JetBrains Mono"/>
              </a:rPr>
              <a:t>JSP </a:t>
            </a:r>
            <a:r>
              <a:rPr kumimoji="0" lang="ko-KR" altLang="ko-KR" sz="1100" b="0" i="0" u="none" strike="noStrike" cap="none" normalizeH="0" baseline="0">
                <a:ln>
                  <a:noFill/>
                </a:ln>
                <a:solidFill>
                  <a:srgbClr val="BCBEC4"/>
                </a:solidFill>
                <a:effectLst/>
                <a:latin typeface="Arial Unicode MS"/>
                <a:ea typeface="JetBrains Mono"/>
              </a:rPr>
              <a:t>Example&lt;/title&gt;&lt;/head&gt;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16BAAC"/>
                </a:solidFill>
                <a:effectLst/>
                <a:latin typeface="Arial Unicode MS"/>
                <a:ea typeface="JetBrains Mono"/>
              </a:rPr>
              <a:t>body</a:t>
            </a:r>
            <a:r>
              <a:rPr kumimoji="0" lang="ko-KR" altLang="ko-KR" sz="1100" b="0" i="0" u="none" strike="noStrike" cap="none" normalizeH="0" baseline="0">
                <a:ln>
                  <a:noFill/>
                </a:ln>
                <a:solidFill>
                  <a:srgbClr val="BCBEC4"/>
                </a:solidFill>
                <a:effectLst/>
                <a:latin typeface="Arial Unicode MS"/>
                <a:ea typeface="JetBrains Mono"/>
              </a:rPr>
              <a:t>&gt;&lt;</a:t>
            </a:r>
            <a:r>
              <a:rPr kumimoji="0" lang="ko-KR" altLang="ko-KR" sz="1100" b="0" i="0" u="none" strike="noStrike" cap="none" normalizeH="0" baseline="0">
                <a:ln>
                  <a:noFill/>
                </a:ln>
                <a:solidFill>
                  <a:srgbClr val="16BAAC"/>
                </a:solidFill>
                <a:effectLst/>
                <a:latin typeface="Arial Unicode MS"/>
                <a:ea typeface="JetBrains Mono"/>
              </a:rPr>
              <a:t>h1</a:t>
            </a:r>
            <a:r>
              <a:rPr kumimoji="0" lang="ko-KR" altLang="ko-KR" sz="1100" b="0" i="0" u="none" strike="noStrike" cap="none" normalizeH="0" baseline="0">
                <a:ln>
                  <a:noFill/>
                </a:ln>
                <a:solidFill>
                  <a:srgbClr val="BCBEC4"/>
                </a:solidFill>
                <a:effectLst/>
                <a:latin typeface="Arial Unicode MS"/>
                <a:ea typeface="JetBrains Mono"/>
              </a:rPr>
              <a:t>&gt;</a:t>
            </a:r>
            <a:r>
              <a:rPr kumimoji="0" lang="en-US" altLang="ko-KR" sz="1100" b="0" i="0" u="none" strike="noStrike" cap="none" normalizeH="0" baseline="0">
                <a:ln>
                  <a:noFill/>
                </a:ln>
                <a:solidFill>
                  <a:srgbClr val="56A8F5"/>
                </a:solidFill>
                <a:effectLst/>
                <a:latin typeface="Arial Unicode MS"/>
                <a:ea typeface="JetBrains Mono"/>
              </a:rPr>
              <a:t>Hello, Servlet!</a:t>
            </a:r>
            <a:r>
              <a:rPr kumimoji="0" lang="ko-KR" altLang="ko-KR" sz="1100" b="0" i="0" u="none" strike="noStrike" cap="none" normalizeH="0" baseline="0">
                <a:ln>
                  <a:noFill/>
                </a:ln>
                <a:solidFill>
                  <a:srgbClr val="BCBEC4"/>
                </a:solidFill>
                <a:effectLst/>
                <a:latin typeface="Arial Unicode MS"/>
                <a:ea typeface="JetBrains Mono"/>
              </a:rPr>
              <a:t>&lt;/h1&gt;&lt;/body&gt;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C77DBB"/>
                </a:solidFill>
                <a:effectLst/>
                <a:latin typeface="Arial Unicode MS"/>
                <a:ea typeface="JetBrains Mono"/>
              </a:rPr>
              <a:t>html</a:t>
            </a:r>
            <a:r>
              <a:rPr kumimoji="0" lang="ko-KR" altLang="ko-KR" sz="1100" b="0" i="0" u="none" strike="noStrike" cap="none" normalizeH="0" baseline="0">
                <a:ln>
                  <a:noFill/>
                </a:ln>
                <a:solidFill>
                  <a:srgbClr val="BCBEC4"/>
                </a:solidFill>
                <a:effectLst/>
                <a:latin typeface="Arial Unicode MS"/>
                <a:ea typeface="JetBrains Mono"/>
              </a:rPr>
              <a:t>&gt;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3" name="직사각형 2">
            <a:extLst>
              <a:ext uri="{FF2B5EF4-FFF2-40B4-BE49-F238E27FC236}">
                <a16:creationId xmlns:a16="http://schemas.microsoft.com/office/drawing/2014/main" id="{93AC9402-69CD-F0C3-5A05-6272A9844868}"/>
              </a:ext>
            </a:extLst>
          </p:cNvPr>
          <p:cNvSpPr/>
          <p:nvPr/>
        </p:nvSpPr>
        <p:spPr>
          <a:xfrm>
            <a:off x="6228347" y="731494"/>
            <a:ext cx="2255922" cy="333617"/>
          </a:xfrm>
          <a:prstGeom prst="rect">
            <a:avLst/>
          </a:prstGeom>
        </p:spPr>
        <p:txBody>
          <a:bodyPr wrap="square">
            <a:spAutoFit/>
          </a:bodyPr>
          <a:lstStyle/>
          <a:p>
            <a:pPr>
              <a:lnSpc>
                <a:spcPct val="150000"/>
              </a:lnSpc>
            </a:pPr>
            <a:r>
              <a:rPr lang="en-US" altLang="ko-KR" sz="1200">
                <a:latin typeface="+mj-lt"/>
              </a:rPr>
              <a:t>3.  JSP</a:t>
            </a:r>
            <a:r>
              <a:rPr lang="ko-KR" altLang="en-US" sz="1200">
                <a:latin typeface="+mj-lt"/>
              </a:rPr>
              <a:t> 구현</a:t>
            </a:r>
            <a:endParaRPr lang="en-US" altLang="ko-KR" sz="1200">
              <a:latin typeface="+mj-lt"/>
            </a:endParaRPr>
          </a:p>
        </p:txBody>
      </p:sp>
      <p:sp>
        <p:nvSpPr>
          <p:cNvPr id="7" name="Rectangle 2">
            <a:extLst>
              <a:ext uri="{FF2B5EF4-FFF2-40B4-BE49-F238E27FC236}">
                <a16:creationId xmlns:a16="http://schemas.microsoft.com/office/drawing/2014/main" id="{599569BC-3BD1-A555-DDF2-DCC0C1A37544}"/>
              </a:ext>
            </a:extLst>
          </p:cNvPr>
          <p:cNvSpPr>
            <a:spLocks noChangeArrowheads="1"/>
          </p:cNvSpPr>
          <p:nvPr/>
        </p:nvSpPr>
        <p:spPr bwMode="auto">
          <a:xfrm>
            <a:off x="6364708" y="4031150"/>
            <a:ext cx="5068301" cy="26161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ko-KR" sz="1100">
                <a:solidFill>
                  <a:schemeClr val="accent1">
                    <a:lumMod val="20000"/>
                    <a:lumOff val="80000"/>
                  </a:schemeClr>
                </a:solidFill>
                <a:latin typeface="+mj-lt"/>
              </a:rPr>
              <a:t>Hello, Servlet!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9" name="Rectangle 3">
            <a:extLst>
              <a:ext uri="{FF2B5EF4-FFF2-40B4-BE49-F238E27FC236}">
                <a16:creationId xmlns:a16="http://schemas.microsoft.com/office/drawing/2014/main" id="{3439FBF0-1073-7442-B863-B35887FF549D}"/>
              </a:ext>
            </a:extLst>
          </p:cNvPr>
          <p:cNvSpPr>
            <a:spLocks noChangeArrowheads="1"/>
          </p:cNvSpPr>
          <p:nvPr/>
        </p:nvSpPr>
        <p:spPr bwMode="auto">
          <a:xfrm>
            <a:off x="6364709" y="3341237"/>
            <a:ext cx="5068302" cy="26161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ko-KR" sz="1100" b="0" i="0" u="none" strike="noStrike" cap="none" normalizeH="0" baseline="0">
                <a:ln>
                  <a:noFill/>
                </a:ln>
                <a:solidFill>
                  <a:schemeClr val="bg1">
                    <a:lumMod val="85000"/>
                  </a:schemeClr>
                </a:solidFill>
                <a:effectLst/>
                <a:latin typeface="Arial Unicode MS"/>
                <a:ea typeface="JetBrains Mono"/>
              </a:rPr>
              <a:t>http://</a:t>
            </a:r>
            <a:r>
              <a:rPr kumimoji="0" lang="ko-KR" altLang="ko-KR" sz="1100" b="0" i="0" u="none" strike="noStrike" cap="none" normalizeH="0" baseline="0">
                <a:ln>
                  <a:noFill/>
                </a:ln>
                <a:solidFill>
                  <a:schemeClr val="bg1">
                    <a:lumMod val="85000"/>
                  </a:schemeClr>
                </a:solidFill>
                <a:effectLst/>
                <a:latin typeface="Arial Unicode MS"/>
                <a:ea typeface="JetBrains Mono"/>
              </a:rPr>
              <a:t>localhost:8080/</a:t>
            </a:r>
            <a:r>
              <a:rPr kumimoji="0" lang="en-US" altLang="ko-KR" sz="1100" b="0" i="0" u="none" strike="noStrike" cap="none" normalizeH="0" baseline="0">
                <a:ln>
                  <a:noFill/>
                </a:ln>
                <a:solidFill>
                  <a:schemeClr val="bg1">
                    <a:lumMod val="85000"/>
                  </a:schemeClr>
                </a:solidFill>
                <a:effectLst/>
                <a:latin typeface="Arial Unicode MS"/>
                <a:ea typeface="JetBrains Mono"/>
              </a:rPr>
              <a:t>jsp/</a:t>
            </a:r>
            <a:r>
              <a:rPr kumimoji="0" lang="ko-KR" altLang="ko-KR" sz="1100" b="0" i="0" u="none" strike="noStrike" cap="none" normalizeH="0" baseline="0">
                <a:ln>
                  <a:noFill/>
                </a:ln>
                <a:solidFill>
                  <a:schemeClr val="bg1">
                    <a:lumMod val="85000"/>
                  </a:schemeClr>
                </a:solidFill>
                <a:effectLst/>
                <a:latin typeface="Arial Unicode MS"/>
                <a:ea typeface="JetBrains Mono"/>
              </a:rPr>
              <a:t>hello</a:t>
            </a:r>
            <a:endParaRPr kumimoji="0" lang="ko-KR" altLang="ko-KR" sz="1100" b="0" i="0" u="none" strike="noStrike" cap="none" normalizeH="0" baseline="0">
              <a:ln>
                <a:noFill/>
              </a:ln>
              <a:solidFill>
                <a:schemeClr val="bg1">
                  <a:lumMod val="85000"/>
                </a:schemeClr>
              </a:solidFill>
              <a:effectLst/>
              <a:latin typeface="Arial" panose="020B0604020202020204" pitchFamily="34" charset="0"/>
            </a:endParaRPr>
          </a:p>
        </p:txBody>
      </p:sp>
      <p:sp>
        <p:nvSpPr>
          <p:cNvPr id="10" name="직사각형 9">
            <a:extLst>
              <a:ext uri="{FF2B5EF4-FFF2-40B4-BE49-F238E27FC236}">
                <a16:creationId xmlns:a16="http://schemas.microsoft.com/office/drawing/2014/main" id="{0F65C8E2-4465-AF0A-46C2-15273EE71EE6}"/>
              </a:ext>
            </a:extLst>
          </p:cNvPr>
          <p:cNvSpPr/>
          <p:nvPr/>
        </p:nvSpPr>
        <p:spPr>
          <a:xfrm>
            <a:off x="6282489" y="2966975"/>
            <a:ext cx="5221509" cy="1007584"/>
          </a:xfrm>
          <a:prstGeom prst="rect">
            <a:avLst/>
          </a:prstGeom>
        </p:spPr>
        <p:txBody>
          <a:bodyPr wrap="square">
            <a:spAutoFit/>
          </a:bodyPr>
          <a:lstStyle/>
          <a:p>
            <a:pPr marL="228600" indent="-228600">
              <a:lnSpc>
                <a:spcPct val="190000"/>
              </a:lnSpc>
              <a:buFont typeface="+mj-ea"/>
              <a:buAutoNum type="circleNumDbPlain"/>
            </a:pPr>
            <a:r>
              <a:rPr lang="ko-KR" altLang="en-US" sz="1100">
                <a:latin typeface="+mj-lt"/>
              </a:rPr>
              <a:t>클라이언트는 </a:t>
            </a:r>
            <a:r>
              <a:rPr lang="en-US" altLang="ko-KR" sz="1100">
                <a:latin typeface="+mj-lt"/>
              </a:rPr>
              <a:t>jsp </a:t>
            </a:r>
            <a:r>
              <a:rPr lang="ko-KR" altLang="en-US" sz="1100">
                <a:latin typeface="+mj-lt"/>
              </a:rPr>
              <a:t>가 위치한 </a:t>
            </a:r>
            <a:r>
              <a:rPr lang="en-US" altLang="ko-KR" sz="1100">
                <a:latin typeface="+mj-lt"/>
              </a:rPr>
              <a:t>URL </a:t>
            </a:r>
            <a:r>
              <a:rPr lang="ko-KR" altLang="en-US" sz="1100">
                <a:latin typeface="+mj-lt"/>
              </a:rPr>
              <a:t>경로로 바로 요청한다</a:t>
            </a:r>
            <a:endParaRPr lang="en-US" altLang="ko-KR" sz="1100">
              <a:latin typeface="+mj-lt"/>
            </a:endParaRPr>
          </a:p>
          <a:p>
            <a:pPr marL="228600" indent="-228600">
              <a:lnSpc>
                <a:spcPct val="190000"/>
              </a:lnSpc>
              <a:buFont typeface="+mj-ea"/>
              <a:buAutoNum type="circleNumDbPlain"/>
            </a:pPr>
            <a:endParaRPr lang="en-US" altLang="ko-KR" sz="1100">
              <a:latin typeface="+mj-lt"/>
            </a:endParaRPr>
          </a:p>
          <a:p>
            <a:pPr marL="228600" indent="-228600">
              <a:lnSpc>
                <a:spcPct val="190000"/>
              </a:lnSpc>
              <a:buFont typeface="+mj-ea"/>
              <a:buAutoNum type="circleNumDbPlain"/>
            </a:pPr>
            <a:r>
              <a:rPr lang="ko-KR" altLang="en-US" sz="1100">
                <a:latin typeface="+mj-lt"/>
              </a:rPr>
              <a:t>서블릿 컨테이너는 요청을 받아 </a:t>
            </a:r>
            <a:r>
              <a:rPr lang="en-US" altLang="ko-KR" sz="1100">
                <a:latin typeface="+mj-lt"/>
              </a:rPr>
              <a:t>jsp </a:t>
            </a:r>
            <a:r>
              <a:rPr lang="ko-KR" altLang="en-US" sz="1100">
                <a:latin typeface="+mj-lt"/>
              </a:rPr>
              <a:t>파일을 호출하고 요청을 처리한다</a:t>
            </a:r>
            <a:endParaRPr lang="en-US" altLang="ko-KR" sz="1100">
              <a:latin typeface="+mj-lt"/>
            </a:endParaRPr>
          </a:p>
        </p:txBody>
      </p:sp>
      <p:sp>
        <p:nvSpPr>
          <p:cNvPr id="12" name="직사각형 11">
            <a:extLst>
              <a:ext uri="{FF2B5EF4-FFF2-40B4-BE49-F238E27FC236}">
                <a16:creationId xmlns:a16="http://schemas.microsoft.com/office/drawing/2014/main" id="{8CDB8BF2-F3E1-51A3-9038-47102ED031D8}"/>
              </a:ext>
            </a:extLst>
          </p:cNvPr>
          <p:cNvSpPr/>
          <p:nvPr/>
        </p:nvSpPr>
        <p:spPr>
          <a:xfrm>
            <a:off x="2601438" y="3602847"/>
            <a:ext cx="3610064" cy="567463"/>
          </a:xfrm>
          <a:prstGeom prst="rect">
            <a:avLst/>
          </a:prstGeom>
        </p:spPr>
        <p:txBody>
          <a:bodyPr wrap="square">
            <a:spAutoFit/>
          </a:bodyPr>
          <a:lstStyle/>
          <a:p>
            <a:pPr marL="228600" indent="-228600">
              <a:lnSpc>
                <a:spcPct val="150000"/>
              </a:lnSpc>
              <a:buFont typeface="+mj-lt"/>
              <a:buAutoNum type="arabicParenR"/>
            </a:pPr>
            <a:r>
              <a:rPr lang="ko-KR" altLang="en-US" sz="1100">
                <a:latin typeface="+mj-lt"/>
              </a:rPr>
              <a:t>서블릿은 존재하지 않고 </a:t>
            </a:r>
            <a:r>
              <a:rPr lang="en-US" altLang="ko-KR" sz="1100">
                <a:latin typeface="+mj-lt"/>
              </a:rPr>
              <a:t>jsp </a:t>
            </a:r>
            <a:r>
              <a:rPr lang="ko-KR" altLang="en-US" sz="1100">
                <a:latin typeface="+mj-lt"/>
              </a:rPr>
              <a:t>로만 구성된다</a:t>
            </a:r>
            <a:endParaRPr lang="en-US" altLang="ko-KR" sz="1100">
              <a:latin typeface="+mj-lt"/>
            </a:endParaRPr>
          </a:p>
          <a:p>
            <a:pPr marL="228600" indent="-228600">
              <a:lnSpc>
                <a:spcPct val="150000"/>
              </a:lnSpc>
              <a:buFont typeface="+mj-lt"/>
              <a:buAutoNum type="arabicParenR"/>
            </a:pPr>
            <a:r>
              <a:rPr lang="ko-KR" altLang="en-US" sz="1100">
                <a:latin typeface="+mj-lt"/>
              </a:rPr>
              <a:t>요청 진입점은 항상 </a:t>
            </a:r>
            <a:r>
              <a:rPr lang="en-US" altLang="ko-KR" sz="1100">
                <a:latin typeface="+mj-lt"/>
              </a:rPr>
              <a:t>jsp </a:t>
            </a:r>
            <a:r>
              <a:rPr lang="ko-KR" altLang="en-US" sz="1100">
                <a:latin typeface="+mj-lt"/>
              </a:rPr>
              <a:t>파일이 위치한 경로이다</a:t>
            </a:r>
            <a:endParaRPr lang="en-US" altLang="ko-KR" sz="1100">
              <a:latin typeface="+mj-lt"/>
            </a:endParaRPr>
          </a:p>
        </p:txBody>
      </p:sp>
    </p:spTree>
    <p:extLst>
      <p:ext uri="{BB962C8B-B14F-4D97-AF65-F5344CB8AC3E}">
        <p14:creationId xmlns:p14="http://schemas.microsoft.com/office/powerpoint/2010/main" val="991921198"/>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직사각형 72">
            <a:extLst>
              <a:ext uri="{FF2B5EF4-FFF2-40B4-BE49-F238E27FC236}">
                <a16:creationId xmlns:a16="http://schemas.microsoft.com/office/drawing/2014/main" id="{D10AE262-3224-4491-9AF5-1A7677C571EF}"/>
              </a:ext>
            </a:extLst>
          </p:cNvPr>
          <p:cNvSpPr/>
          <p:nvPr/>
        </p:nvSpPr>
        <p:spPr>
          <a:xfrm>
            <a:off x="290139" y="582610"/>
            <a:ext cx="11139861"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@PathVariable </a:t>
            </a:r>
            <a:r>
              <a:rPr lang="ko-KR" altLang="en-US" sz="1200"/>
              <a:t>은 </a:t>
            </a:r>
            <a:r>
              <a:rPr lang="en-US" altLang="ko-KR" sz="1200"/>
              <a:t>@RequestMapping </a:t>
            </a:r>
            <a:r>
              <a:rPr lang="ko-KR" altLang="en-US" sz="1200"/>
              <a:t>에 지정한 </a:t>
            </a:r>
            <a:r>
              <a:rPr lang="en-US" altLang="ko-KR" sz="1200"/>
              <a:t>URI </a:t>
            </a:r>
            <a:r>
              <a:rPr lang="ko-KR" altLang="en-US" sz="1200"/>
              <a:t>템플릿 변수에 포함된 값을 메서드의 매개변수로 전달하기 위해 사용하는 애너테이션이다</a:t>
            </a:r>
            <a:endParaRPr lang="en-US" altLang="ko-KR" sz="1200"/>
          </a:p>
          <a:p>
            <a:pPr marL="171450" indent="-171450">
              <a:lnSpc>
                <a:spcPct val="150000"/>
              </a:lnSpc>
              <a:buFont typeface="Arial" panose="020B0604020202020204" pitchFamily="34" charset="0"/>
              <a:buChar char="•"/>
            </a:pPr>
            <a:r>
              <a:rPr lang="en-US" altLang="ko-KR" sz="1200"/>
              <a:t>@PathVariable </a:t>
            </a:r>
            <a:r>
              <a:rPr lang="ko-KR" altLang="en-US" sz="1200"/>
              <a:t>은 </a:t>
            </a:r>
            <a:r>
              <a:rPr lang="en-US" altLang="ko-KR" sz="1200" b="1"/>
              <a:t>URL </a:t>
            </a:r>
            <a:r>
              <a:rPr lang="ko-KR" altLang="en-US" sz="1200" b="1"/>
              <a:t>쿼리 파라미터</a:t>
            </a:r>
            <a:r>
              <a:rPr lang="en-US" altLang="ko-KR" sz="1200" b="1"/>
              <a:t>, </a:t>
            </a:r>
            <a:r>
              <a:rPr lang="ko-KR" altLang="en-US" sz="1200" b="1"/>
              <a:t>폼 데이터</a:t>
            </a:r>
            <a:r>
              <a:rPr lang="en-US" altLang="ko-KR" sz="1200" b="1"/>
              <a:t>, </a:t>
            </a:r>
            <a:r>
              <a:rPr lang="ko-KR" altLang="en-US" sz="1200" b="1"/>
              <a:t>그리고 멀티파트 요청을 매핑</a:t>
            </a:r>
            <a:r>
              <a:rPr lang="ko-KR" altLang="en-US" sz="1200"/>
              <a:t>하며 </a:t>
            </a:r>
            <a:r>
              <a:rPr lang="en-US" altLang="ko-KR" sz="1200"/>
              <a:t>HTTP </a:t>
            </a:r>
            <a:r>
              <a:rPr lang="ko-KR" altLang="en-US" sz="1200"/>
              <a:t>본문</a:t>
            </a:r>
            <a:r>
              <a:rPr lang="en-US" altLang="ko-KR" sz="1200"/>
              <a:t> </a:t>
            </a:r>
            <a:r>
              <a:rPr lang="ko-KR" altLang="en-US" sz="1200"/>
              <a:t>요청은 처리하지 않는다</a:t>
            </a:r>
            <a:endParaRPr lang="en-US" altLang="ko-KR" sz="1200"/>
          </a:p>
        </p:txBody>
      </p:sp>
      <p:sp>
        <p:nvSpPr>
          <p:cNvPr id="74" name="직사각형 73">
            <a:extLst>
              <a:ext uri="{FF2B5EF4-FFF2-40B4-BE49-F238E27FC236}">
                <a16:creationId xmlns:a16="http://schemas.microsoft.com/office/drawing/2014/main" id="{42A0B23B-7003-43B2-A559-7C4A6F001EFB}"/>
              </a:ext>
            </a:extLst>
          </p:cNvPr>
          <p:cNvSpPr/>
          <p:nvPr/>
        </p:nvSpPr>
        <p:spPr>
          <a:xfrm>
            <a:off x="198756" y="196138"/>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sp>
        <p:nvSpPr>
          <p:cNvPr id="7" name="TextBox 6">
            <a:extLst>
              <a:ext uri="{FF2B5EF4-FFF2-40B4-BE49-F238E27FC236}">
                <a16:creationId xmlns:a16="http://schemas.microsoft.com/office/drawing/2014/main" id="{7CBEBCB0-E6DA-E849-A35F-A1180DC1B747}"/>
              </a:ext>
            </a:extLst>
          </p:cNvPr>
          <p:cNvSpPr txBox="1"/>
          <p:nvPr/>
        </p:nvSpPr>
        <p:spPr>
          <a:xfrm>
            <a:off x="558247" y="2059589"/>
            <a:ext cx="10570464" cy="1177245"/>
          </a:xfrm>
          <a:prstGeom prst="rect">
            <a:avLst/>
          </a:prstGeom>
          <a:solidFill>
            <a:schemeClr val="tx1"/>
          </a:solidFill>
        </p:spPr>
        <p:txBody>
          <a:bodyPr wrap="square">
            <a:spAutoFit/>
          </a:bodyPr>
          <a:lstStyle/>
          <a:p>
            <a:pPr>
              <a:lnSpc>
                <a:spcPct val="150000"/>
              </a:lnSpc>
            </a:pPr>
            <a:r>
              <a:rPr lang="en-US" altLang="ko-KR" sz="1200">
                <a:solidFill>
                  <a:srgbClr val="B3AE60"/>
                </a:solidFill>
                <a:effectLst/>
                <a:highlight>
                  <a:srgbClr val="1E1F22"/>
                </a:highlight>
              </a:rPr>
              <a:t>@GetMapping</a:t>
            </a:r>
            <a:r>
              <a:rPr lang="en-US" altLang="ko-KR" sz="1200">
                <a:solidFill>
                  <a:srgbClr val="E8BA36"/>
                </a:solidFill>
                <a:effectLst/>
                <a:highlight>
                  <a:srgbClr val="1E1F22"/>
                </a:highlight>
              </a:rPr>
              <a:t>(</a:t>
            </a:r>
            <a:r>
              <a:rPr lang="en-US" altLang="ko-KR" sz="1200">
                <a:solidFill>
                  <a:srgbClr val="6AAB73"/>
                </a:solidFill>
                <a:effectLst/>
                <a:highlight>
                  <a:srgbClr val="1E1F22"/>
                </a:highlight>
              </a:rPr>
              <a:t>"/resources/ima?e.png"</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r>
              <a:rPr lang="en-US" altLang="ko-KR" sz="1200">
                <a:solidFill>
                  <a:srgbClr val="CF8E6D"/>
                </a:solidFill>
                <a:effectLst/>
                <a:highlight>
                  <a:srgbClr val="1E1F22"/>
                </a:highlight>
              </a:rPr>
              <a:t>public </a:t>
            </a:r>
            <a:r>
              <a:rPr lang="en-US" altLang="ko-KR" sz="1200">
                <a:solidFill>
                  <a:srgbClr val="BCBEC4"/>
                </a:solidFill>
                <a:effectLst/>
                <a:highlight>
                  <a:srgbClr val="1E1F22"/>
                </a:highlight>
              </a:rPr>
              <a:t>String </a:t>
            </a:r>
            <a:r>
              <a:rPr lang="en-US" altLang="ko-KR" sz="1200">
                <a:solidFill>
                  <a:srgbClr val="56A8F5"/>
                </a:solidFill>
                <a:effectLst/>
                <a:highlight>
                  <a:srgbClr val="1E1F22"/>
                </a:highlight>
              </a:rPr>
              <a:t>getSingleCharacterMatch</a:t>
            </a:r>
            <a:r>
              <a:rPr lang="en-US" altLang="ko-KR" sz="1200">
                <a:solidFill>
                  <a:srgbClr val="E8BA36"/>
                </a:solidFill>
                <a:effectLst/>
                <a:highlight>
                  <a:srgbClr val="1E1F22"/>
                </a:highlight>
              </a:rPr>
              <a:t>() {</a:t>
            </a:r>
            <a:br>
              <a:rPr lang="en-US" altLang="ko-KR" sz="1200">
                <a:solidFill>
                  <a:srgbClr val="E8BA36"/>
                </a:solidFill>
                <a:effectLst/>
                <a:highlight>
                  <a:srgbClr val="1E1F22"/>
                </a:highlight>
              </a:rPr>
            </a:br>
            <a:r>
              <a:rPr lang="en-US" altLang="ko-KR" sz="1200">
                <a:solidFill>
                  <a:srgbClr val="E8BA36"/>
                </a:solidFill>
                <a:effectLst/>
                <a:highlight>
                  <a:srgbClr val="1E1F22"/>
                </a:highlight>
              </a:rPr>
              <a:t>    </a:t>
            </a:r>
            <a:r>
              <a:rPr lang="en-US" altLang="ko-KR" sz="1200">
                <a:solidFill>
                  <a:srgbClr val="CF8E6D"/>
                </a:solidFill>
                <a:effectLst/>
                <a:highlight>
                  <a:srgbClr val="1E1F22"/>
                </a:highlight>
              </a:rPr>
              <a:t>return </a:t>
            </a:r>
            <a:r>
              <a:rPr lang="en-US" altLang="ko-KR" sz="1200">
                <a:solidFill>
                  <a:srgbClr val="6AAB73"/>
                </a:solidFill>
                <a:effectLst/>
                <a:highlight>
                  <a:srgbClr val="1E1F22"/>
                </a:highlight>
              </a:rPr>
              <a:t>"</a:t>
            </a:r>
            <a:r>
              <a:rPr lang="ko-KR" altLang="en-US" sz="1200">
                <a:solidFill>
                  <a:srgbClr val="6AAB73"/>
                </a:solidFill>
                <a:effectLst/>
                <a:highlight>
                  <a:srgbClr val="1E1F22"/>
                </a:highlight>
                <a:latin typeface="Menlo-Regular" panose="020B0609030804020204" pitchFamily="49" charset="0"/>
              </a:rPr>
              <a:t>경로에서 한 문자만 일치하는</a:t>
            </a:r>
            <a:r>
              <a:rPr lang="ko-KR" altLang="en-US" sz="1200">
                <a:solidFill>
                  <a:srgbClr val="6AAB73"/>
                </a:solidFill>
                <a:effectLst/>
                <a:highlight>
                  <a:srgbClr val="1E1F22"/>
                </a:highlight>
              </a:rPr>
              <a:t> </a:t>
            </a:r>
            <a:r>
              <a:rPr lang="en-US" altLang="ko-KR" sz="1200">
                <a:solidFill>
                  <a:srgbClr val="6AAB73"/>
                </a:solidFill>
                <a:effectLst/>
                <a:highlight>
                  <a:srgbClr val="1E1F22"/>
                </a:highlight>
              </a:rPr>
              <a:t>URL</a:t>
            </a:r>
            <a:r>
              <a:rPr lang="ko-KR" altLang="en-US" sz="1200">
                <a:solidFill>
                  <a:srgbClr val="6AAB73"/>
                </a:solidFill>
                <a:effectLst/>
                <a:highlight>
                  <a:srgbClr val="1E1F22"/>
                </a:highlight>
                <a:latin typeface="Menlo-Regular" panose="020B0609030804020204" pitchFamily="49" charset="0"/>
              </a:rPr>
              <a:t>입니다</a:t>
            </a:r>
            <a:r>
              <a:rPr lang="en-US" altLang="ko-KR" sz="1200">
                <a:solidFill>
                  <a:srgbClr val="6AAB73"/>
                </a:solidFill>
                <a:effectLst/>
                <a:highlight>
                  <a:srgbClr val="1E1F22"/>
                </a:highlight>
              </a:rPr>
              <a:t>."</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r>
              <a:rPr lang="en-US" altLang="ko-KR" sz="1200">
                <a:solidFill>
                  <a:srgbClr val="E8BA36"/>
                </a:solidFill>
                <a:effectLst/>
                <a:highlight>
                  <a:srgbClr val="1E1F22"/>
                </a:highlight>
              </a:rPr>
              <a:t>}</a:t>
            </a:r>
            <a:endParaRPr lang="ko-KR" altLang="en-US" sz="1200">
              <a:solidFill>
                <a:srgbClr val="BCBEC4"/>
              </a:solidFill>
              <a:effectLst/>
              <a:highlight>
                <a:srgbClr val="1E1F22"/>
              </a:highlight>
            </a:endParaRPr>
          </a:p>
        </p:txBody>
      </p:sp>
      <p:sp>
        <p:nvSpPr>
          <p:cNvPr id="10" name="직사각형 9">
            <a:extLst>
              <a:ext uri="{FF2B5EF4-FFF2-40B4-BE49-F238E27FC236}">
                <a16:creationId xmlns:a16="http://schemas.microsoft.com/office/drawing/2014/main" id="{F919F2A0-2C3D-B7EE-DC2B-1A0FC232FC24}"/>
              </a:ext>
            </a:extLst>
          </p:cNvPr>
          <p:cNvSpPr/>
          <p:nvPr/>
        </p:nvSpPr>
        <p:spPr>
          <a:xfrm>
            <a:off x="198756" y="1355206"/>
            <a:ext cx="1407758"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URI </a:t>
            </a:r>
            <a:r>
              <a:rPr lang="ko-KR" altLang="en-US" b="1">
                <a:solidFill>
                  <a:schemeClr val="accent1">
                    <a:lumMod val="75000"/>
                  </a:schemeClr>
                </a:solidFill>
                <a:latin typeface="+mn-ea"/>
              </a:rPr>
              <a:t>패턴</a:t>
            </a:r>
            <a:endParaRPr lang="en-US" altLang="ko-KR" b="1">
              <a:solidFill>
                <a:schemeClr val="accent1">
                  <a:lumMod val="75000"/>
                </a:schemeClr>
              </a:solidFill>
              <a:latin typeface="+mn-ea"/>
            </a:endParaRPr>
          </a:p>
        </p:txBody>
      </p:sp>
      <p:sp>
        <p:nvSpPr>
          <p:cNvPr id="5" name="직사각형 4">
            <a:extLst>
              <a:ext uri="{FF2B5EF4-FFF2-40B4-BE49-F238E27FC236}">
                <a16:creationId xmlns:a16="http://schemas.microsoft.com/office/drawing/2014/main" id="{009DF243-DE9A-E662-5786-CCFBEBB62493}"/>
              </a:ext>
            </a:extLst>
          </p:cNvPr>
          <p:cNvSpPr/>
          <p:nvPr/>
        </p:nvSpPr>
        <p:spPr>
          <a:xfrm>
            <a:off x="485095" y="1758819"/>
            <a:ext cx="2249334" cy="276999"/>
          </a:xfrm>
          <a:prstGeom prst="rect">
            <a:avLst/>
          </a:prstGeom>
        </p:spPr>
        <p:txBody>
          <a:bodyPr wrap="none">
            <a:spAutoFit/>
          </a:bodyPr>
          <a:lstStyle/>
          <a:p>
            <a:r>
              <a:rPr lang="ko-KR" altLang="en-US" sz="1200">
                <a:latin typeface="+mn-ea"/>
              </a:rPr>
              <a:t>경로 변수에서 한 문자와 일치</a:t>
            </a:r>
            <a:endParaRPr lang="en-US" altLang="ko-KR" sz="1200">
              <a:latin typeface="+mn-ea"/>
            </a:endParaRPr>
          </a:p>
        </p:txBody>
      </p:sp>
      <p:sp>
        <p:nvSpPr>
          <p:cNvPr id="8" name="TextBox 7">
            <a:extLst>
              <a:ext uri="{FF2B5EF4-FFF2-40B4-BE49-F238E27FC236}">
                <a16:creationId xmlns:a16="http://schemas.microsoft.com/office/drawing/2014/main" id="{FF441173-7C90-92A1-C0AF-65F01774E45A}"/>
              </a:ext>
            </a:extLst>
          </p:cNvPr>
          <p:cNvSpPr txBox="1"/>
          <p:nvPr/>
        </p:nvSpPr>
        <p:spPr>
          <a:xfrm>
            <a:off x="558247" y="3815362"/>
            <a:ext cx="10570464" cy="1177245"/>
          </a:xfrm>
          <a:prstGeom prst="rect">
            <a:avLst/>
          </a:prstGeom>
          <a:solidFill>
            <a:schemeClr val="tx1"/>
          </a:solidFill>
        </p:spPr>
        <p:txBody>
          <a:bodyPr wrap="square">
            <a:spAutoFit/>
          </a:bodyPr>
          <a:lstStyle/>
          <a:p>
            <a:pPr>
              <a:lnSpc>
                <a:spcPct val="150000"/>
              </a:lnSpc>
            </a:pPr>
            <a:r>
              <a:rPr lang="en-US" altLang="ko-KR" sz="1200">
                <a:solidFill>
                  <a:srgbClr val="B3AE60"/>
                </a:solidFill>
                <a:effectLst/>
                <a:highlight>
                  <a:srgbClr val="1E1F22"/>
                </a:highlight>
              </a:rPr>
              <a:t>@GetMapping</a:t>
            </a:r>
            <a:r>
              <a:rPr lang="en-US" altLang="ko-KR" sz="1200">
                <a:solidFill>
                  <a:srgbClr val="E8BA36"/>
                </a:solidFill>
                <a:effectLst/>
                <a:highlight>
                  <a:srgbClr val="1E1F22"/>
                </a:highlight>
              </a:rPr>
              <a:t>(</a:t>
            </a:r>
            <a:r>
              <a:rPr lang="en-US" altLang="ko-KR" sz="1200">
                <a:solidFill>
                  <a:srgbClr val="6AAB73"/>
                </a:solidFill>
                <a:effectLst/>
                <a:highlight>
                  <a:srgbClr val="1E1F22"/>
                </a:highlight>
              </a:rPr>
              <a:t>"/resources/ *.png"</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r>
              <a:rPr lang="en-US" altLang="ko-KR" sz="1200">
                <a:solidFill>
                  <a:srgbClr val="CF8E6D"/>
                </a:solidFill>
                <a:effectLst/>
                <a:highlight>
                  <a:srgbClr val="1E1F22"/>
                </a:highlight>
              </a:rPr>
              <a:t>public </a:t>
            </a:r>
            <a:r>
              <a:rPr lang="en-US" altLang="ko-KR" sz="1200">
                <a:solidFill>
                  <a:srgbClr val="BCBEC4"/>
                </a:solidFill>
                <a:effectLst/>
                <a:highlight>
                  <a:srgbClr val="1E1F22"/>
                </a:highlight>
              </a:rPr>
              <a:t>String </a:t>
            </a:r>
            <a:r>
              <a:rPr lang="en-US" altLang="ko-KR" sz="1200">
                <a:solidFill>
                  <a:srgbClr val="56A8F5"/>
                </a:solidFill>
                <a:effectLst/>
                <a:highlight>
                  <a:srgbClr val="1E1F22"/>
                </a:highlight>
              </a:rPr>
              <a:t>getSingleCharacterMatch</a:t>
            </a:r>
            <a:r>
              <a:rPr lang="en-US" altLang="ko-KR" sz="1200">
                <a:solidFill>
                  <a:srgbClr val="E8BA36"/>
                </a:solidFill>
                <a:effectLst/>
                <a:highlight>
                  <a:srgbClr val="1E1F22"/>
                </a:highlight>
              </a:rPr>
              <a:t>() {</a:t>
            </a:r>
            <a:br>
              <a:rPr lang="en-US" altLang="ko-KR" sz="1200">
                <a:solidFill>
                  <a:srgbClr val="E8BA36"/>
                </a:solidFill>
                <a:effectLst/>
                <a:highlight>
                  <a:srgbClr val="1E1F22"/>
                </a:highlight>
              </a:rPr>
            </a:br>
            <a:r>
              <a:rPr lang="en-US" altLang="ko-KR" sz="1200">
                <a:solidFill>
                  <a:srgbClr val="E8BA36"/>
                </a:solidFill>
                <a:effectLst/>
                <a:highlight>
                  <a:srgbClr val="1E1F22"/>
                </a:highlight>
              </a:rPr>
              <a:t>    </a:t>
            </a:r>
            <a:r>
              <a:rPr lang="en-US" altLang="ko-KR" sz="1200">
                <a:solidFill>
                  <a:srgbClr val="CF8E6D"/>
                </a:solidFill>
                <a:effectLst/>
                <a:highlight>
                  <a:srgbClr val="1E1F22"/>
                </a:highlight>
              </a:rPr>
              <a:t>return </a:t>
            </a:r>
            <a:r>
              <a:rPr lang="en-US" altLang="ko-KR" sz="1200">
                <a:solidFill>
                  <a:srgbClr val="6AAB73"/>
                </a:solidFill>
                <a:effectLst/>
                <a:highlight>
                  <a:srgbClr val="1E1F22"/>
                </a:highlight>
              </a:rPr>
              <a:t>"</a:t>
            </a:r>
            <a:r>
              <a:rPr lang="ko-KR" altLang="en-US" sz="1200">
                <a:solidFill>
                  <a:srgbClr val="6AAB73"/>
                </a:solidFill>
                <a:effectLst/>
                <a:highlight>
                  <a:srgbClr val="1E1F22"/>
                </a:highlight>
                <a:latin typeface="Menlo-Regular" panose="020B0609030804020204" pitchFamily="49" charset="0"/>
              </a:rPr>
              <a:t>경로에서 </a:t>
            </a:r>
            <a:r>
              <a:rPr lang="en-US" altLang="ko-KR" sz="1200">
                <a:solidFill>
                  <a:srgbClr val="6AAB73"/>
                </a:solidFill>
                <a:effectLst/>
                <a:highlight>
                  <a:srgbClr val="1E1F22"/>
                </a:highlight>
                <a:latin typeface="Menlo-Regular" panose="020B0609030804020204" pitchFamily="49" charset="0"/>
              </a:rPr>
              <a:t>0</a:t>
            </a:r>
            <a:r>
              <a:rPr lang="ko-KR" altLang="en-US" sz="1200">
                <a:solidFill>
                  <a:srgbClr val="6AAB73"/>
                </a:solidFill>
                <a:effectLst/>
                <a:highlight>
                  <a:srgbClr val="1E1F22"/>
                </a:highlight>
                <a:latin typeface="Menlo-Regular" panose="020B0609030804020204" pitchFamily="49" charset="0"/>
              </a:rPr>
              <a:t>개 이상의 문자와 일치하는</a:t>
            </a:r>
            <a:r>
              <a:rPr lang="ko-KR" altLang="en-US" sz="1200">
                <a:solidFill>
                  <a:srgbClr val="6AAB73"/>
                </a:solidFill>
                <a:effectLst/>
                <a:highlight>
                  <a:srgbClr val="1E1F22"/>
                </a:highlight>
              </a:rPr>
              <a:t> </a:t>
            </a:r>
            <a:r>
              <a:rPr lang="en-US" altLang="ko-KR" sz="1200">
                <a:solidFill>
                  <a:srgbClr val="6AAB73"/>
                </a:solidFill>
                <a:effectLst/>
                <a:highlight>
                  <a:srgbClr val="1E1F22"/>
                </a:highlight>
              </a:rPr>
              <a:t>URL</a:t>
            </a:r>
            <a:r>
              <a:rPr lang="ko-KR" altLang="en-US" sz="1200">
                <a:solidFill>
                  <a:srgbClr val="6AAB73"/>
                </a:solidFill>
                <a:effectLst/>
                <a:highlight>
                  <a:srgbClr val="1E1F22"/>
                </a:highlight>
                <a:latin typeface="Menlo-Regular" panose="020B0609030804020204" pitchFamily="49" charset="0"/>
              </a:rPr>
              <a:t>입니다</a:t>
            </a:r>
            <a:r>
              <a:rPr lang="en-US" altLang="ko-KR" sz="1200">
                <a:solidFill>
                  <a:srgbClr val="6AAB73"/>
                </a:solidFill>
                <a:effectLst/>
                <a:highlight>
                  <a:srgbClr val="1E1F22"/>
                </a:highlight>
              </a:rPr>
              <a:t>."</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r>
              <a:rPr lang="en-US" altLang="ko-KR" sz="1200">
                <a:solidFill>
                  <a:srgbClr val="E8BA36"/>
                </a:solidFill>
                <a:effectLst/>
                <a:highlight>
                  <a:srgbClr val="1E1F22"/>
                </a:highlight>
              </a:rPr>
              <a:t>}</a:t>
            </a:r>
            <a:endParaRPr lang="ko-KR" altLang="en-US" sz="1200">
              <a:solidFill>
                <a:srgbClr val="BCBEC4"/>
              </a:solidFill>
              <a:effectLst/>
              <a:highlight>
                <a:srgbClr val="1E1F22"/>
              </a:highlight>
            </a:endParaRPr>
          </a:p>
        </p:txBody>
      </p:sp>
      <p:sp>
        <p:nvSpPr>
          <p:cNvPr id="12" name="직사각형 11">
            <a:extLst>
              <a:ext uri="{FF2B5EF4-FFF2-40B4-BE49-F238E27FC236}">
                <a16:creationId xmlns:a16="http://schemas.microsoft.com/office/drawing/2014/main" id="{ABA92EE9-8482-D243-FB1A-41C5E19AC056}"/>
              </a:ext>
            </a:extLst>
          </p:cNvPr>
          <p:cNvSpPr/>
          <p:nvPr/>
        </p:nvSpPr>
        <p:spPr>
          <a:xfrm>
            <a:off x="485095" y="3514592"/>
            <a:ext cx="2909771" cy="276999"/>
          </a:xfrm>
          <a:prstGeom prst="rect">
            <a:avLst/>
          </a:prstGeom>
        </p:spPr>
        <p:txBody>
          <a:bodyPr wrap="none">
            <a:spAutoFit/>
          </a:bodyPr>
          <a:lstStyle/>
          <a:p>
            <a:r>
              <a:rPr lang="ko-KR" altLang="en-US" sz="1200">
                <a:latin typeface="+mn-ea"/>
              </a:rPr>
              <a:t>경로 변수에서  </a:t>
            </a:r>
            <a:r>
              <a:rPr lang="en-US" altLang="ko-KR" sz="1200"/>
              <a:t>0</a:t>
            </a:r>
            <a:r>
              <a:rPr lang="ko-KR" altLang="en-US" sz="1200"/>
              <a:t>개 이상의 문자와 일치</a:t>
            </a:r>
            <a:endParaRPr lang="en-US" altLang="ko-KR" sz="1200">
              <a:latin typeface="+mn-ea"/>
            </a:endParaRPr>
          </a:p>
        </p:txBody>
      </p:sp>
      <p:sp>
        <p:nvSpPr>
          <p:cNvPr id="15" name="TextBox 14">
            <a:extLst>
              <a:ext uri="{FF2B5EF4-FFF2-40B4-BE49-F238E27FC236}">
                <a16:creationId xmlns:a16="http://schemas.microsoft.com/office/drawing/2014/main" id="{E1960068-A592-EA29-1D07-005CAC800B2D}"/>
              </a:ext>
            </a:extLst>
          </p:cNvPr>
          <p:cNvSpPr txBox="1"/>
          <p:nvPr/>
        </p:nvSpPr>
        <p:spPr>
          <a:xfrm>
            <a:off x="558247" y="5493337"/>
            <a:ext cx="10570464" cy="1177245"/>
          </a:xfrm>
          <a:prstGeom prst="rect">
            <a:avLst/>
          </a:prstGeom>
          <a:solidFill>
            <a:schemeClr val="tx1"/>
          </a:solidFill>
        </p:spPr>
        <p:txBody>
          <a:bodyPr wrap="square">
            <a:spAutoFit/>
          </a:bodyPr>
          <a:lstStyle/>
          <a:p>
            <a:pPr>
              <a:lnSpc>
                <a:spcPct val="150000"/>
              </a:lnSpc>
            </a:pPr>
            <a:r>
              <a:rPr lang="en-US" altLang="ko-KR" sz="1200">
                <a:solidFill>
                  <a:srgbClr val="B3AE60"/>
                </a:solidFill>
                <a:effectLst/>
                <a:highlight>
                  <a:srgbClr val="1E1F22"/>
                </a:highlight>
              </a:rPr>
              <a:t>@GetMapping</a:t>
            </a:r>
            <a:r>
              <a:rPr lang="en-US" altLang="ko-KR" sz="1200">
                <a:solidFill>
                  <a:srgbClr val="E8BA36"/>
                </a:solidFill>
                <a:effectLst/>
                <a:highlight>
                  <a:srgbClr val="1E1F22"/>
                </a:highlight>
              </a:rPr>
              <a:t>(</a:t>
            </a:r>
            <a:r>
              <a:rPr lang="en-US" altLang="ko-KR" sz="1200">
                <a:solidFill>
                  <a:srgbClr val="6AAB73"/>
                </a:solidFill>
                <a:effectLst/>
                <a:highlight>
                  <a:srgbClr val="1E1F22"/>
                </a:highlight>
              </a:rPr>
              <a:t>"/resources/</a:t>
            </a:r>
            <a:r>
              <a:rPr lang="ko-KR" altLang="en-US" sz="1200">
                <a:solidFill>
                  <a:srgbClr val="6AAB73"/>
                </a:solidFill>
                <a:effectLst/>
                <a:highlight>
                  <a:srgbClr val="1E1F22"/>
                </a:highlight>
              </a:rPr>
              <a:t>**</a:t>
            </a:r>
            <a:r>
              <a:rPr lang="en-US" altLang="ko-KR" sz="1200">
                <a:solidFill>
                  <a:srgbClr val="6AAB73"/>
                </a:solidFill>
                <a:effectLst/>
                <a:highlight>
                  <a:srgbClr val="1E1F22"/>
                </a:highlight>
              </a:rPr>
              <a:t>"</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r>
              <a:rPr lang="en-US" altLang="ko-KR" sz="1200">
                <a:solidFill>
                  <a:srgbClr val="CF8E6D"/>
                </a:solidFill>
                <a:effectLst/>
                <a:highlight>
                  <a:srgbClr val="1E1F22"/>
                </a:highlight>
              </a:rPr>
              <a:t>public </a:t>
            </a:r>
            <a:r>
              <a:rPr lang="en-US" altLang="ko-KR" sz="1200">
                <a:solidFill>
                  <a:srgbClr val="BCBEC4"/>
                </a:solidFill>
                <a:effectLst/>
                <a:highlight>
                  <a:srgbClr val="1E1F22"/>
                </a:highlight>
              </a:rPr>
              <a:t>String </a:t>
            </a:r>
            <a:r>
              <a:rPr lang="en-US" altLang="ko-KR" sz="1200">
                <a:solidFill>
                  <a:srgbClr val="56A8F5"/>
                </a:solidFill>
                <a:effectLst/>
                <a:highlight>
                  <a:srgbClr val="1E1F22"/>
                </a:highlight>
              </a:rPr>
              <a:t>getSingleCharacterMatch</a:t>
            </a:r>
            <a:r>
              <a:rPr lang="en-US" altLang="ko-KR" sz="1200">
                <a:solidFill>
                  <a:srgbClr val="E8BA36"/>
                </a:solidFill>
                <a:effectLst/>
                <a:highlight>
                  <a:srgbClr val="1E1F22"/>
                </a:highlight>
              </a:rPr>
              <a:t>() {</a:t>
            </a:r>
            <a:br>
              <a:rPr lang="en-US" altLang="ko-KR" sz="1200">
                <a:solidFill>
                  <a:srgbClr val="E8BA36"/>
                </a:solidFill>
                <a:effectLst/>
                <a:highlight>
                  <a:srgbClr val="1E1F22"/>
                </a:highlight>
              </a:rPr>
            </a:br>
            <a:r>
              <a:rPr lang="en-US" altLang="ko-KR" sz="1200">
                <a:solidFill>
                  <a:srgbClr val="E8BA36"/>
                </a:solidFill>
                <a:effectLst/>
                <a:highlight>
                  <a:srgbClr val="1E1F22"/>
                </a:highlight>
              </a:rPr>
              <a:t>    </a:t>
            </a:r>
            <a:r>
              <a:rPr lang="en-US" altLang="ko-KR" sz="1200">
                <a:solidFill>
                  <a:srgbClr val="CF8E6D"/>
                </a:solidFill>
                <a:effectLst/>
                <a:highlight>
                  <a:srgbClr val="1E1F22"/>
                </a:highlight>
              </a:rPr>
              <a:t>return </a:t>
            </a:r>
            <a:r>
              <a:rPr lang="en-US" altLang="ko-KR" sz="1200">
                <a:solidFill>
                  <a:srgbClr val="6AAB73"/>
                </a:solidFill>
                <a:effectLst/>
                <a:highlight>
                  <a:srgbClr val="1E1F22"/>
                </a:highlight>
              </a:rPr>
              <a:t>"</a:t>
            </a:r>
            <a:r>
              <a:rPr lang="en-US" altLang="ko-KR" sz="1200">
                <a:solidFill>
                  <a:srgbClr val="6AAB73"/>
                </a:solidFill>
                <a:effectLst/>
                <a:highlight>
                  <a:srgbClr val="1E1F22"/>
                </a:highlight>
                <a:latin typeface="Menlo-Regular" panose="020B0609030804020204" pitchFamily="49" charset="0"/>
              </a:rPr>
              <a:t> resources </a:t>
            </a:r>
            <a:r>
              <a:rPr lang="ko-KR" altLang="en-US" sz="1200">
                <a:solidFill>
                  <a:srgbClr val="6AAB73"/>
                </a:solidFill>
                <a:effectLst/>
                <a:highlight>
                  <a:srgbClr val="1E1F22"/>
                </a:highlight>
                <a:latin typeface="Menlo-Regular" panose="020B0609030804020204" pitchFamily="49" charset="0"/>
              </a:rPr>
              <a:t>디렉터리 및 그 하위 모든 경로와 일치합니다</a:t>
            </a:r>
            <a:r>
              <a:rPr lang="en-US" altLang="ko-KR" sz="1200">
                <a:solidFill>
                  <a:srgbClr val="6AAB73"/>
                </a:solidFill>
                <a:effectLst/>
                <a:highlight>
                  <a:srgbClr val="1E1F22"/>
                </a:highlight>
              </a:rPr>
              <a:t>."</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r>
              <a:rPr lang="en-US" altLang="ko-KR" sz="1200">
                <a:solidFill>
                  <a:srgbClr val="E8BA36"/>
                </a:solidFill>
                <a:effectLst/>
                <a:highlight>
                  <a:srgbClr val="1E1F22"/>
                </a:highlight>
              </a:rPr>
              <a:t>}</a:t>
            </a:r>
            <a:endParaRPr lang="ko-KR" altLang="en-US" sz="1200">
              <a:solidFill>
                <a:srgbClr val="BCBEC4"/>
              </a:solidFill>
              <a:effectLst/>
              <a:highlight>
                <a:srgbClr val="1E1F22"/>
              </a:highlight>
            </a:endParaRPr>
          </a:p>
        </p:txBody>
      </p:sp>
      <p:sp>
        <p:nvSpPr>
          <p:cNvPr id="16" name="직사각형 15">
            <a:extLst>
              <a:ext uri="{FF2B5EF4-FFF2-40B4-BE49-F238E27FC236}">
                <a16:creationId xmlns:a16="http://schemas.microsoft.com/office/drawing/2014/main" id="{E48219DD-F62C-2BA1-BCBD-8391C3DE7DE5}"/>
              </a:ext>
            </a:extLst>
          </p:cNvPr>
          <p:cNvSpPr/>
          <p:nvPr/>
        </p:nvSpPr>
        <p:spPr>
          <a:xfrm>
            <a:off x="485095" y="5192567"/>
            <a:ext cx="1733167" cy="276999"/>
          </a:xfrm>
          <a:prstGeom prst="rect">
            <a:avLst/>
          </a:prstGeom>
        </p:spPr>
        <p:txBody>
          <a:bodyPr wrap="none">
            <a:spAutoFit/>
          </a:bodyPr>
          <a:lstStyle/>
          <a:p>
            <a:r>
              <a:rPr lang="ko-KR" altLang="en-US" sz="1200"/>
              <a:t>여러 경로 변수와 일치</a:t>
            </a:r>
            <a:endParaRPr lang="en-US" altLang="ko-KR" sz="1200">
              <a:latin typeface="+mn-ea"/>
            </a:endParaRPr>
          </a:p>
        </p:txBody>
      </p:sp>
      <p:sp>
        <p:nvSpPr>
          <p:cNvPr id="18" name="TextBox 17">
            <a:extLst>
              <a:ext uri="{FF2B5EF4-FFF2-40B4-BE49-F238E27FC236}">
                <a16:creationId xmlns:a16="http://schemas.microsoft.com/office/drawing/2014/main" id="{E6AC0CC7-D4D9-411B-9B42-4A41335D9FCB}"/>
              </a:ext>
            </a:extLst>
          </p:cNvPr>
          <p:cNvSpPr txBox="1"/>
          <p:nvPr/>
        </p:nvSpPr>
        <p:spPr>
          <a:xfrm>
            <a:off x="3534156" y="2138312"/>
            <a:ext cx="4741164" cy="276999"/>
          </a:xfrm>
          <a:prstGeom prst="rect">
            <a:avLst/>
          </a:prstGeom>
          <a:noFill/>
        </p:spPr>
        <p:txBody>
          <a:bodyPr wrap="square">
            <a:spAutoFit/>
          </a:bodyPr>
          <a:lstStyle/>
          <a:p>
            <a:r>
              <a:rPr lang="en-US" altLang="ko-KR" sz="1200">
                <a:solidFill>
                  <a:srgbClr val="FFC000"/>
                </a:solidFill>
              </a:rPr>
              <a:t>/resources/image.png </a:t>
            </a:r>
            <a:r>
              <a:rPr lang="ko-KR" altLang="en-US" sz="1200">
                <a:solidFill>
                  <a:srgbClr val="FFC000"/>
                </a:solidFill>
              </a:rPr>
              <a:t>또는 </a:t>
            </a:r>
            <a:r>
              <a:rPr lang="en-US" altLang="ko-KR" sz="1200">
                <a:solidFill>
                  <a:srgbClr val="FFC000"/>
                </a:solidFill>
              </a:rPr>
              <a:t>/resources/imaxe.png</a:t>
            </a:r>
            <a:r>
              <a:rPr lang="ko-KR" altLang="en-US" sz="1200">
                <a:solidFill>
                  <a:srgbClr val="FFC000"/>
                </a:solidFill>
              </a:rPr>
              <a:t>가 매치된다</a:t>
            </a:r>
          </a:p>
        </p:txBody>
      </p:sp>
      <p:sp>
        <p:nvSpPr>
          <p:cNvPr id="19" name="TextBox 18">
            <a:extLst>
              <a:ext uri="{FF2B5EF4-FFF2-40B4-BE49-F238E27FC236}">
                <a16:creationId xmlns:a16="http://schemas.microsoft.com/office/drawing/2014/main" id="{7ACBC0D5-6E20-F3B6-56FF-11CC70A57CEF}"/>
              </a:ext>
            </a:extLst>
          </p:cNvPr>
          <p:cNvSpPr txBox="1"/>
          <p:nvPr/>
        </p:nvSpPr>
        <p:spPr>
          <a:xfrm>
            <a:off x="3302508" y="3903141"/>
            <a:ext cx="4741164" cy="276999"/>
          </a:xfrm>
          <a:prstGeom prst="rect">
            <a:avLst/>
          </a:prstGeom>
          <a:noFill/>
        </p:spPr>
        <p:txBody>
          <a:bodyPr wrap="square">
            <a:spAutoFit/>
          </a:bodyPr>
          <a:lstStyle/>
          <a:p>
            <a:r>
              <a:rPr lang="en-US" altLang="ko-KR" sz="1200"/>
              <a:t>/resources/a.png, /resources/testfile.png </a:t>
            </a:r>
            <a:r>
              <a:rPr lang="ko-KR" altLang="en-US" sz="1200"/>
              <a:t>등이 매치된다</a:t>
            </a:r>
            <a:endParaRPr lang="ko-KR" altLang="en-US" sz="1200">
              <a:solidFill>
                <a:srgbClr val="FFFF00"/>
              </a:solidFill>
            </a:endParaRPr>
          </a:p>
        </p:txBody>
      </p:sp>
      <p:sp>
        <p:nvSpPr>
          <p:cNvPr id="20" name="TextBox 19">
            <a:extLst>
              <a:ext uri="{FF2B5EF4-FFF2-40B4-BE49-F238E27FC236}">
                <a16:creationId xmlns:a16="http://schemas.microsoft.com/office/drawing/2014/main" id="{584EB021-47BB-D090-F130-FD67EDDF53CC}"/>
              </a:ext>
            </a:extLst>
          </p:cNvPr>
          <p:cNvSpPr txBox="1"/>
          <p:nvPr/>
        </p:nvSpPr>
        <p:spPr>
          <a:xfrm>
            <a:off x="3217164" y="5560073"/>
            <a:ext cx="5058156" cy="276999"/>
          </a:xfrm>
          <a:prstGeom prst="rect">
            <a:avLst/>
          </a:prstGeom>
          <a:noFill/>
        </p:spPr>
        <p:txBody>
          <a:bodyPr wrap="square">
            <a:spAutoFit/>
          </a:bodyPr>
          <a:lstStyle/>
          <a:p>
            <a:r>
              <a:rPr lang="en-US" altLang="ko-KR" sz="1200">
                <a:solidFill>
                  <a:srgbClr val="FFC000"/>
                </a:solidFill>
              </a:rPr>
              <a:t>/resources/images/test.png, /resources/css/style.css </a:t>
            </a:r>
            <a:r>
              <a:rPr lang="ko-KR" altLang="en-US" sz="1200">
                <a:solidFill>
                  <a:srgbClr val="FFC000"/>
                </a:solidFill>
              </a:rPr>
              <a:t>등이 매치된다</a:t>
            </a:r>
          </a:p>
        </p:txBody>
      </p:sp>
    </p:spTree>
    <p:extLst>
      <p:ext uri="{BB962C8B-B14F-4D97-AF65-F5344CB8AC3E}">
        <p14:creationId xmlns:p14="http://schemas.microsoft.com/office/powerpoint/2010/main" val="1865081869"/>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a:extLst>
              <a:ext uri="{FF2B5EF4-FFF2-40B4-BE49-F238E27FC236}">
                <a16:creationId xmlns:a16="http://schemas.microsoft.com/office/drawing/2014/main" id="{ACD31566-9C13-60AB-62D9-821883FC6995}"/>
              </a:ext>
            </a:extLst>
          </p:cNvPr>
          <p:cNvSpPr/>
          <p:nvPr/>
        </p:nvSpPr>
        <p:spPr>
          <a:xfrm>
            <a:off x="158784" y="212893"/>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구조</a:t>
            </a:r>
          </a:p>
        </p:txBody>
      </p:sp>
      <p:sp>
        <p:nvSpPr>
          <p:cNvPr id="6" name="직사각형 5">
            <a:extLst>
              <a:ext uri="{FF2B5EF4-FFF2-40B4-BE49-F238E27FC236}">
                <a16:creationId xmlns:a16="http://schemas.microsoft.com/office/drawing/2014/main" id="{A2A56D12-2C2C-15A5-336E-E7EB86ED665C}"/>
              </a:ext>
            </a:extLst>
          </p:cNvPr>
          <p:cNvSpPr/>
          <p:nvPr/>
        </p:nvSpPr>
        <p:spPr>
          <a:xfrm>
            <a:off x="2327086" y="731603"/>
            <a:ext cx="6875194" cy="1141531"/>
          </a:xfrm>
          <a:prstGeom prst="rect">
            <a:avLst/>
          </a:prstGeom>
        </p:spPr>
        <p:txBody>
          <a:bodyPr wrap="square">
            <a:spAutoFit/>
          </a:bodyPr>
          <a:lstStyle/>
          <a:p>
            <a:pPr marL="171450" indent="-171450">
              <a:lnSpc>
                <a:spcPct val="200000"/>
              </a:lnSpc>
              <a:buFont typeface="Arial" panose="020B0604020202020204" pitchFamily="34" charset="0"/>
              <a:buChar char="•"/>
            </a:pPr>
            <a:r>
              <a:rPr lang="en-US" altLang="ko-KR" sz="1200" b="1"/>
              <a:t>name</a:t>
            </a:r>
            <a:r>
              <a:rPr lang="ko-KR" altLang="en-US" sz="1200" b="1"/>
              <a:t> </a:t>
            </a:r>
            <a:r>
              <a:rPr lang="en-US" altLang="ko-KR" sz="1200"/>
              <a:t>- URL</a:t>
            </a:r>
            <a:r>
              <a:rPr lang="ko-KR" altLang="en-US" sz="1200"/>
              <a:t>에서 추출할 변수의 이름을 지정합니다</a:t>
            </a:r>
            <a:endParaRPr lang="en-US" altLang="ko-KR" sz="1200" b="1"/>
          </a:p>
          <a:p>
            <a:pPr marL="171450" indent="-171450">
              <a:lnSpc>
                <a:spcPct val="200000"/>
              </a:lnSpc>
              <a:buFont typeface="Arial" panose="020B0604020202020204" pitchFamily="34" charset="0"/>
              <a:buChar char="•"/>
            </a:pPr>
            <a:r>
              <a:rPr lang="en-US" altLang="ko-KR" sz="1200" b="1"/>
              <a:t>required</a:t>
            </a:r>
            <a:r>
              <a:rPr lang="en-US" altLang="ko-KR" sz="1200"/>
              <a:t> - </a:t>
            </a:r>
            <a:r>
              <a:rPr lang="ko-KR" altLang="en-US" sz="1200"/>
              <a:t>해당 파라미터가 반드시 있어야 하는지 여부를 설정한다</a:t>
            </a:r>
            <a:r>
              <a:rPr lang="en-US" altLang="ko-KR" sz="1200"/>
              <a:t>.</a:t>
            </a:r>
            <a:r>
              <a:rPr lang="ko-KR" altLang="en-US" sz="1200"/>
              <a:t> 기본값은 </a:t>
            </a:r>
            <a:r>
              <a:rPr lang="en-US" altLang="ko-KR" sz="1200"/>
              <a:t>true</a:t>
            </a:r>
            <a:r>
              <a:rPr lang="ko-KR" altLang="en-US" sz="1200"/>
              <a:t> 이다</a:t>
            </a:r>
            <a:endParaRPr lang="en-US" altLang="ko-KR" sz="1200" b="1"/>
          </a:p>
          <a:p>
            <a:pPr marL="171450" indent="-171450">
              <a:lnSpc>
                <a:spcPct val="200000"/>
              </a:lnSpc>
              <a:buFont typeface="Arial" panose="020B0604020202020204" pitchFamily="34" charset="0"/>
              <a:buChar char="•"/>
            </a:pPr>
            <a:r>
              <a:rPr lang="en-US" altLang="ko-KR" sz="1200" b="1"/>
              <a:t>value</a:t>
            </a:r>
            <a:r>
              <a:rPr lang="ko-KR" altLang="en-US" sz="1200" b="1"/>
              <a:t> </a:t>
            </a:r>
            <a:r>
              <a:rPr lang="en-US" altLang="ko-KR" sz="1200"/>
              <a:t>– name </a:t>
            </a:r>
            <a:r>
              <a:rPr lang="ko-KR" altLang="en-US" sz="1200"/>
              <a:t>과 동일한 기능을 한다</a:t>
            </a:r>
          </a:p>
        </p:txBody>
      </p:sp>
      <p:sp>
        <p:nvSpPr>
          <p:cNvPr id="7" name="TextBox 6">
            <a:extLst>
              <a:ext uri="{FF2B5EF4-FFF2-40B4-BE49-F238E27FC236}">
                <a16:creationId xmlns:a16="http://schemas.microsoft.com/office/drawing/2014/main" id="{7CBEBCB0-E6DA-E849-A35F-A1180DC1B747}"/>
              </a:ext>
            </a:extLst>
          </p:cNvPr>
          <p:cNvSpPr txBox="1"/>
          <p:nvPr/>
        </p:nvSpPr>
        <p:spPr>
          <a:xfrm>
            <a:off x="552712" y="4948903"/>
            <a:ext cx="10570464" cy="1177245"/>
          </a:xfrm>
          <a:prstGeom prst="rect">
            <a:avLst/>
          </a:prstGeom>
          <a:solidFill>
            <a:schemeClr val="tx1"/>
          </a:solidFill>
        </p:spPr>
        <p:txBody>
          <a:bodyPr wrap="square">
            <a:spAutoFit/>
          </a:bodyPr>
          <a:lstStyle/>
          <a:p>
            <a:pPr>
              <a:lnSpc>
                <a:spcPct val="150000"/>
              </a:lnSpc>
            </a:pPr>
            <a:r>
              <a:rPr lang="en-US" altLang="ko-KR" sz="1200">
                <a:solidFill>
                  <a:srgbClr val="B3AE60"/>
                </a:solidFill>
                <a:effectLst/>
                <a:highlight>
                  <a:srgbClr val="1E1F22"/>
                </a:highlight>
              </a:rPr>
              <a:t>@GetMapping</a:t>
            </a:r>
            <a:r>
              <a:rPr lang="en-US" altLang="ko-KR" sz="1200">
                <a:solidFill>
                  <a:srgbClr val="E8BA36"/>
                </a:solidFill>
                <a:effectLst/>
                <a:highlight>
                  <a:srgbClr val="1E1F22"/>
                </a:highlight>
              </a:rPr>
              <a:t>(</a:t>
            </a:r>
            <a:r>
              <a:rPr lang="en-US" altLang="ko-KR" sz="1200">
                <a:solidFill>
                  <a:srgbClr val="6AAB73"/>
                </a:solidFill>
                <a:effectLst/>
                <a:highlight>
                  <a:srgbClr val="1E1F22"/>
                </a:highlight>
              </a:rPr>
              <a:t>"/projects/{project}/versions/{</a:t>
            </a:r>
            <a:r>
              <a:rPr lang="en-US" altLang="ko-KR" sz="1200">
                <a:solidFill>
                  <a:srgbClr val="6AAB73"/>
                </a:solidFill>
                <a:highlight>
                  <a:srgbClr val="1E1F22"/>
                </a:highlight>
              </a:rPr>
              <a:t>version}</a:t>
            </a:r>
            <a:r>
              <a:rPr lang="en-US" altLang="ko-KR" sz="1200">
                <a:solidFill>
                  <a:srgbClr val="6AAB73"/>
                </a:solidFill>
                <a:effectLst/>
                <a:highlight>
                  <a:srgbClr val="1E1F22"/>
                </a:highlight>
              </a:rPr>
              <a:t>"</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r>
              <a:rPr lang="en-US" altLang="ko-KR" sz="1200">
                <a:solidFill>
                  <a:srgbClr val="CF8E6D"/>
                </a:solidFill>
                <a:effectLst/>
                <a:highlight>
                  <a:srgbClr val="1E1F22"/>
                </a:highlight>
              </a:rPr>
              <a:t>public </a:t>
            </a:r>
            <a:r>
              <a:rPr lang="en-US" altLang="ko-KR" sz="1200">
                <a:solidFill>
                  <a:srgbClr val="BCBEC4"/>
                </a:solidFill>
                <a:effectLst/>
                <a:highlight>
                  <a:srgbClr val="1E1F22"/>
                </a:highlight>
              </a:rPr>
              <a:t>String </a:t>
            </a:r>
            <a:r>
              <a:rPr lang="en-US" altLang="ko-KR" sz="1200">
                <a:solidFill>
                  <a:srgbClr val="56A8F5"/>
                </a:solidFill>
                <a:effectLst/>
                <a:highlight>
                  <a:srgbClr val="1E1F22"/>
                </a:highlight>
              </a:rPr>
              <a:t>getProjectVersions</a:t>
            </a:r>
            <a:r>
              <a:rPr lang="en-US" altLang="ko-KR" sz="1200">
                <a:solidFill>
                  <a:srgbClr val="E8BA36"/>
                </a:solidFill>
                <a:effectLst/>
                <a:highlight>
                  <a:srgbClr val="1E1F22"/>
                </a:highlight>
              </a:rPr>
              <a:t>(</a:t>
            </a:r>
            <a:r>
              <a:rPr lang="en-US" altLang="ko-KR" sz="1200">
                <a:solidFill>
                  <a:srgbClr val="B3AE60"/>
                </a:solidFill>
                <a:effectLst/>
                <a:highlight>
                  <a:srgbClr val="1E1F22"/>
                </a:highlight>
              </a:rPr>
              <a:t>@PathVariable(“project”) </a:t>
            </a:r>
            <a:r>
              <a:rPr lang="en-US" altLang="ko-KR" sz="1200">
                <a:solidFill>
                  <a:srgbClr val="BCBEC4"/>
                </a:solidFill>
                <a:effectLst/>
                <a:highlight>
                  <a:srgbClr val="1E1F22"/>
                </a:highlight>
              </a:rPr>
              <a:t>String project, </a:t>
            </a:r>
            <a:r>
              <a:rPr lang="en-US" altLang="ko-KR" sz="1200">
                <a:solidFill>
                  <a:srgbClr val="B3AE60"/>
                </a:solidFill>
                <a:effectLst/>
                <a:highlight>
                  <a:srgbClr val="1E1F22"/>
                </a:highlight>
              </a:rPr>
              <a:t>@PathVariable(“version”) </a:t>
            </a:r>
            <a:r>
              <a:rPr lang="en-US" altLang="ko-KR" sz="1200">
                <a:solidFill>
                  <a:srgbClr val="BCBEC4"/>
                </a:solidFill>
                <a:effectLst/>
                <a:highlight>
                  <a:srgbClr val="1E1F22"/>
                </a:highlight>
              </a:rPr>
              <a:t>String version</a:t>
            </a:r>
            <a:r>
              <a:rPr lang="en-US" altLang="ko-KR" sz="1200">
                <a:solidFill>
                  <a:srgbClr val="E8BA36"/>
                </a:solidFill>
                <a:effectLst/>
                <a:highlight>
                  <a:srgbClr val="1E1F22"/>
                </a:highlight>
              </a:rPr>
              <a:t>) {</a:t>
            </a:r>
            <a:br>
              <a:rPr lang="en-US" altLang="ko-KR" sz="1200">
                <a:solidFill>
                  <a:srgbClr val="E8BA36"/>
                </a:solidFill>
                <a:effectLst/>
                <a:highlight>
                  <a:srgbClr val="1E1F22"/>
                </a:highlight>
              </a:rPr>
            </a:br>
            <a:r>
              <a:rPr lang="en-US" altLang="ko-KR" sz="1200">
                <a:solidFill>
                  <a:srgbClr val="E8BA36"/>
                </a:solidFill>
                <a:effectLst/>
                <a:highlight>
                  <a:srgbClr val="1E1F22"/>
                </a:highlight>
              </a:rPr>
              <a:t>    </a:t>
            </a:r>
            <a:r>
              <a:rPr lang="en-US" altLang="ko-KR" sz="1200">
                <a:solidFill>
                  <a:srgbClr val="CF8E6D"/>
                </a:solidFill>
                <a:effectLst/>
                <a:highlight>
                  <a:srgbClr val="1E1F22"/>
                </a:highlight>
              </a:rPr>
              <a:t>return </a:t>
            </a:r>
            <a:r>
              <a:rPr lang="en-US" altLang="ko-KR" sz="1200">
                <a:solidFill>
                  <a:srgbClr val="6AAB73"/>
                </a:solidFill>
                <a:effectLst/>
                <a:highlight>
                  <a:srgbClr val="1E1F22"/>
                </a:highlight>
              </a:rPr>
              <a:t>"</a:t>
            </a:r>
            <a:r>
              <a:rPr lang="ko-KR" altLang="en-US" sz="1200">
                <a:solidFill>
                  <a:srgbClr val="6AAB73"/>
                </a:solidFill>
                <a:effectLst/>
                <a:highlight>
                  <a:srgbClr val="1E1F22"/>
                </a:highlight>
                <a:latin typeface="Menlo-Regular" panose="020B0609030804020204" pitchFamily="49" charset="0"/>
              </a:rPr>
              <a:t>프로젝트</a:t>
            </a:r>
            <a:r>
              <a:rPr lang="ko-KR" altLang="en-US" sz="1200">
                <a:solidFill>
                  <a:srgbClr val="6AAB73"/>
                </a:solidFill>
                <a:effectLst/>
                <a:highlight>
                  <a:srgbClr val="1E1F22"/>
                </a:highlight>
              </a:rPr>
              <a:t> </a:t>
            </a:r>
            <a:r>
              <a:rPr lang="en-US" altLang="ko-KR" sz="1200">
                <a:solidFill>
                  <a:srgbClr val="6AAB73"/>
                </a:solidFill>
                <a:effectLst/>
                <a:highlight>
                  <a:srgbClr val="1E1F22"/>
                </a:highlight>
              </a:rPr>
              <a:t>ID: " </a:t>
            </a:r>
            <a:r>
              <a:rPr lang="en-US" altLang="ko-KR" sz="1200">
                <a:solidFill>
                  <a:srgbClr val="BCBEC4"/>
                </a:solidFill>
                <a:effectLst/>
                <a:highlight>
                  <a:srgbClr val="1E1F22"/>
                </a:highlight>
              </a:rPr>
              <a:t>+ project + </a:t>
            </a:r>
            <a:r>
              <a:rPr lang="en-US" altLang="ko-KR" sz="1200">
                <a:solidFill>
                  <a:srgbClr val="6AAB73"/>
                </a:solidFill>
                <a:effectLst/>
                <a:highlight>
                  <a:srgbClr val="1E1F22"/>
                </a:highlight>
              </a:rPr>
              <a:t>"</a:t>
            </a:r>
            <a:r>
              <a:rPr lang="ko-KR" altLang="en-US" sz="1200">
                <a:solidFill>
                  <a:srgbClr val="6AAB73"/>
                </a:solidFill>
                <a:effectLst/>
                <a:highlight>
                  <a:srgbClr val="1E1F22"/>
                </a:highlight>
                <a:latin typeface="Menlo-Regular" panose="020B0609030804020204" pitchFamily="49" charset="0"/>
              </a:rPr>
              <a:t>의 버전 </a:t>
            </a:r>
            <a:r>
              <a:rPr lang="en-US" altLang="ko-KR" sz="1200">
                <a:solidFill>
                  <a:srgbClr val="6AAB73"/>
                </a:solidFill>
                <a:effectLst/>
                <a:highlight>
                  <a:srgbClr val="1E1F22"/>
                </a:highlight>
                <a:latin typeface="Menlo-Regular" panose="020B0609030804020204" pitchFamily="49" charset="0"/>
              </a:rPr>
              <a:t>" </a:t>
            </a:r>
            <a:r>
              <a:rPr lang="en-US" altLang="ko-KR" sz="1200">
                <a:solidFill>
                  <a:srgbClr val="BCBEC4"/>
                </a:solidFill>
                <a:effectLst/>
                <a:highlight>
                  <a:srgbClr val="1E1F22"/>
                </a:highlight>
              </a:rPr>
              <a:t>+</a:t>
            </a:r>
            <a:r>
              <a:rPr lang="en-US" altLang="ko-KR" sz="1200">
                <a:solidFill>
                  <a:srgbClr val="6AAB73"/>
                </a:solidFill>
                <a:effectLst/>
                <a:highlight>
                  <a:srgbClr val="1E1F22"/>
                </a:highlight>
                <a:latin typeface="Menlo-Regular" panose="020B0609030804020204" pitchFamily="49" charset="0"/>
              </a:rPr>
              <a:t> </a:t>
            </a:r>
            <a:r>
              <a:rPr lang="en-US" altLang="ko-KR" sz="1200">
                <a:solidFill>
                  <a:schemeClr val="bg1">
                    <a:lumMod val="75000"/>
                  </a:schemeClr>
                </a:solidFill>
                <a:effectLst/>
                <a:highlight>
                  <a:srgbClr val="1E1F22"/>
                </a:highlight>
                <a:latin typeface="Menlo-Regular" panose="020B0609030804020204" pitchFamily="49" charset="0"/>
              </a:rPr>
              <a:t>version</a:t>
            </a:r>
            <a:r>
              <a:rPr lang="en-US" altLang="ko-KR" sz="1200">
                <a:solidFill>
                  <a:srgbClr val="6AAB73"/>
                </a:solidFill>
                <a:effectLst/>
                <a:highlight>
                  <a:srgbClr val="1E1F22"/>
                </a:highlight>
                <a:latin typeface="Menlo-Regular" panose="020B0609030804020204" pitchFamily="49" charset="0"/>
              </a:rPr>
              <a:t> </a:t>
            </a:r>
            <a:r>
              <a:rPr lang="en-US" altLang="ko-KR" sz="1200">
                <a:solidFill>
                  <a:srgbClr val="BCBEC4"/>
                </a:solidFill>
                <a:effectLst/>
                <a:highlight>
                  <a:srgbClr val="1E1F22"/>
                </a:highlight>
              </a:rPr>
              <a:t>+</a:t>
            </a:r>
            <a:r>
              <a:rPr lang="en-US" altLang="ko-KR" sz="1200">
                <a:solidFill>
                  <a:srgbClr val="6AAB73"/>
                </a:solidFill>
                <a:effectLst/>
                <a:highlight>
                  <a:srgbClr val="1E1F22"/>
                </a:highlight>
                <a:latin typeface="Menlo-Regular" panose="020B0609030804020204" pitchFamily="49" charset="0"/>
              </a:rPr>
              <a:t> " </a:t>
            </a:r>
            <a:r>
              <a:rPr lang="ko-KR" altLang="en-US" sz="1200">
                <a:solidFill>
                  <a:srgbClr val="6AAB73"/>
                </a:solidFill>
                <a:effectLst/>
                <a:highlight>
                  <a:srgbClr val="1E1F22"/>
                </a:highlight>
                <a:latin typeface="Menlo-Regular" panose="020B0609030804020204" pitchFamily="49" charset="0"/>
              </a:rPr>
              <a:t>정보를 표시합니다</a:t>
            </a:r>
            <a:r>
              <a:rPr lang="en-US" altLang="ko-KR" sz="1200">
                <a:solidFill>
                  <a:srgbClr val="6AAB73"/>
                </a:solidFill>
                <a:effectLst/>
                <a:highlight>
                  <a:srgbClr val="1E1F22"/>
                </a:highlight>
              </a:rPr>
              <a:t>."</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r>
              <a:rPr lang="en-US" altLang="ko-KR" sz="1200">
                <a:solidFill>
                  <a:srgbClr val="E8BA36"/>
                </a:solidFill>
                <a:effectLst/>
                <a:highlight>
                  <a:srgbClr val="1E1F22"/>
                </a:highlight>
              </a:rPr>
              <a:t>}</a:t>
            </a:r>
            <a:endParaRPr lang="ko-KR" altLang="en-US" sz="1200">
              <a:solidFill>
                <a:srgbClr val="BCBEC4"/>
              </a:solidFill>
              <a:effectLst/>
              <a:highlight>
                <a:srgbClr val="1E1F22"/>
              </a:highlight>
            </a:endParaRPr>
          </a:p>
        </p:txBody>
      </p:sp>
      <p:sp>
        <p:nvSpPr>
          <p:cNvPr id="10" name="직사각형 9">
            <a:extLst>
              <a:ext uri="{FF2B5EF4-FFF2-40B4-BE49-F238E27FC236}">
                <a16:creationId xmlns:a16="http://schemas.microsoft.com/office/drawing/2014/main" id="{F919F2A0-2C3D-B7EE-DC2B-1A0FC232FC24}"/>
              </a:ext>
            </a:extLst>
          </p:cNvPr>
          <p:cNvSpPr/>
          <p:nvPr/>
        </p:nvSpPr>
        <p:spPr>
          <a:xfrm>
            <a:off x="158784" y="4538681"/>
            <a:ext cx="2021707" cy="369332"/>
          </a:xfrm>
          <a:prstGeom prst="rect">
            <a:avLst/>
          </a:prstGeom>
        </p:spPr>
        <p:txBody>
          <a:bodyPr wrap="none">
            <a:spAutoFit/>
          </a:bodyPr>
          <a:lstStyle/>
          <a:p>
            <a:pPr marL="285750" indent="-285750">
              <a:buFont typeface="Wingdings" pitchFamily="2" charset="2"/>
              <a:buChar char="ü"/>
            </a:pPr>
            <a:r>
              <a:rPr lang="ko-KR" altLang="en-US" b="1">
                <a:solidFill>
                  <a:schemeClr val="accent1">
                    <a:lumMod val="75000"/>
                  </a:schemeClr>
                </a:solidFill>
              </a:rPr>
              <a:t>여러 군데 지정</a:t>
            </a:r>
            <a:endParaRPr lang="en-US" altLang="ko-KR" b="1">
              <a:solidFill>
                <a:schemeClr val="accent1">
                  <a:lumMod val="75000"/>
                </a:schemeClr>
              </a:solidFill>
              <a:latin typeface="+mn-ea"/>
            </a:endParaRPr>
          </a:p>
        </p:txBody>
      </p:sp>
      <p:sp>
        <p:nvSpPr>
          <p:cNvPr id="11" name="직사각형 10">
            <a:extLst>
              <a:ext uri="{FF2B5EF4-FFF2-40B4-BE49-F238E27FC236}">
                <a16:creationId xmlns:a16="http://schemas.microsoft.com/office/drawing/2014/main" id="{3C14F660-1AF3-50DC-92A3-4F981EC4840C}"/>
              </a:ext>
            </a:extLst>
          </p:cNvPr>
          <p:cNvSpPr/>
          <p:nvPr/>
        </p:nvSpPr>
        <p:spPr>
          <a:xfrm>
            <a:off x="520646" y="6207928"/>
            <a:ext cx="6095216" cy="346249"/>
          </a:xfrm>
          <a:prstGeom prst="rect">
            <a:avLst/>
          </a:prstGeom>
        </p:spPr>
        <p:txBody>
          <a:bodyPr wrap="square">
            <a:spAutoFit/>
          </a:bodyPr>
          <a:lstStyle/>
          <a:p>
            <a:pPr>
              <a:lnSpc>
                <a:spcPct val="150000"/>
              </a:lnSpc>
            </a:pPr>
            <a:r>
              <a:rPr lang="en-US" altLang="ko-KR" sz="1200"/>
              <a:t>/projects/myProject/versions/1.0 </a:t>
            </a:r>
            <a:r>
              <a:rPr lang="ko-KR" altLang="en-US" sz="1200"/>
              <a:t> 으로 요청하면 </a:t>
            </a:r>
            <a:r>
              <a:rPr lang="en-US" altLang="ko-KR" sz="1200"/>
              <a:t>myProject </a:t>
            </a:r>
            <a:r>
              <a:rPr lang="ko-KR" altLang="en-US" sz="1200"/>
              <a:t>와 </a:t>
            </a:r>
            <a:r>
              <a:rPr lang="en-US" altLang="ko-KR" sz="1200"/>
              <a:t>1.0</a:t>
            </a:r>
            <a:r>
              <a:rPr lang="ko-KR" altLang="en-US" sz="1200"/>
              <a:t> 이 캡처된다</a:t>
            </a:r>
            <a:r>
              <a:rPr lang="en-US" altLang="ko-KR" sz="1200"/>
              <a:t>.</a:t>
            </a:r>
          </a:p>
        </p:txBody>
      </p:sp>
      <p:pic>
        <p:nvPicPr>
          <p:cNvPr id="3" name="그림 2">
            <a:extLst>
              <a:ext uri="{FF2B5EF4-FFF2-40B4-BE49-F238E27FC236}">
                <a16:creationId xmlns:a16="http://schemas.microsoft.com/office/drawing/2014/main" id="{9E1303B4-149A-9869-5BE2-FBFF32E0209D}"/>
              </a:ext>
            </a:extLst>
          </p:cNvPr>
          <p:cNvPicPr>
            <a:picLocks noChangeAspect="1"/>
          </p:cNvPicPr>
          <p:nvPr/>
        </p:nvPicPr>
        <p:blipFill>
          <a:blip r:embed="rId3"/>
          <a:stretch>
            <a:fillRect/>
          </a:stretch>
        </p:blipFill>
        <p:spPr>
          <a:xfrm>
            <a:off x="552712" y="651290"/>
            <a:ext cx="1774374" cy="1167695"/>
          </a:xfrm>
          <a:prstGeom prst="rect">
            <a:avLst/>
          </a:prstGeom>
        </p:spPr>
      </p:pic>
      <p:sp>
        <p:nvSpPr>
          <p:cNvPr id="2" name="TextBox 1">
            <a:extLst>
              <a:ext uri="{FF2B5EF4-FFF2-40B4-BE49-F238E27FC236}">
                <a16:creationId xmlns:a16="http://schemas.microsoft.com/office/drawing/2014/main" id="{B6AA8694-DAF1-5F34-0F2D-3395AA1E8639}"/>
              </a:ext>
            </a:extLst>
          </p:cNvPr>
          <p:cNvSpPr txBox="1"/>
          <p:nvPr/>
        </p:nvSpPr>
        <p:spPr>
          <a:xfrm>
            <a:off x="582283" y="2650143"/>
            <a:ext cx="10570464" cy="1177245"/>
          </a:xfrm>
          <a:prstGeom prst="rect">
            <a:avLst/>
          </a:prstGeom>
          <a:solidFill>
            <a:schemeClr val="tx1"/>
          </a:solidFill>
        </p:spPr>
        <p:txBody>
          <a:bodyPr wrap="square">
            <a:spAutoFit/>
          </a:bodyPr>
          <a:lstStyle/>
          <a:p>
            <a:pPr>
              <a:lnSpc>
                <a:spcPct val="150000"/>
              </a:lnSpc>
            </a:pPr>
            <a:r>
              <a:rPr lang="en-US" altLang="ko-KR" sz="1200">
                <a:solidFill>
                  <a:srgbClr val="B3AE60"/>
                </a:solidFill>
                <a:effectLst/>
                <a:highlight>
                  <a:srgbClr val="1E1F22"/>
                </a:highlight>
              </a:rPr>
              <a:t>@GetMapping</a:t>
            </a:r>
            <a:r>
              <a:rPr lang="en-US" altLang="ko-KR" sz="1200">
                <a:solidFill>
                  <a:srgbClr val="E8BA36"/>
                </a:solidFill>
                <a:effectLst/>
                <a:highlight>
                  <a:srgbClr val="1E1F22"/>
                </a:highlight>
              </a:rPr>
              <a:t>(</a:t>
            </a:r>
            <a:r>
              <a:rPr lang="en-US" altLang="ko-KR" sz="1200">
                <a:solidFill>
                  <a:srgbClr val="6AAB73"/>
                </a:solidFill>
                <a:effectLst/>
                <a:highlight>
                  <a:srgbClr val="1E1F22"/>
                </a:highlight>
              </a:rPr>
              <a:t>"/projects/{project} "</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r>
              <a:rPr lang="en-US" altLang="ko-KR" sz="1200">
                <a:solidFill>
                  <a:srgbClr val="CF8E6D"/>
                </a:solidFill>
                <a:effectLst/>
                <a:highlight>
                  <a:srgbClr val="1E1F22"/>
                </a:highlight>
              </a:rPr>
              <a:t>public </a:t>
            </a:r>
            <a:r>
              <a:rPr lang="en-US" altLang="ko-KR" sz="1200">
                <a:solidFill>
                  <a:srgbClr val="BCBEC4"/>
                </a:solidFill>
                <a:effectLst/>
                <a:highlight>
                  <a:srgbClr val="1E1F22"/>
                </a:highlight>
              </a:rPr>
              <a:t>String </a:t>
            </a:r>
            <a:r>
              <a:rPr lang="en-US" altLang="ko-KR" sz="1200">
                <a:solidFill>
                  <a:srgbClr val="56A8F5"/>
                </a:solidFill>
                <a:effectLst/>
                <a:highlight>
                  <a:srgbClr val="1E1F22"/>
                </a:highlight>
              </a:rPr>
              <a:t>getProjectVersions</a:t>
            </a:r>
            <a:r>
              <a:rPr lang="en-US" altLang="ko-KR" sz="1200">
                <a:solidFill>
                  <a:srgbClr val="E8BA36"/>
                </a:solidFill>
                <a:effectLst/>
                <a:highlight>
                  <a:srgbClr val="1E1F22"/>
                </a:highlight>
              </a:rPr>
              <a:t>(</a:t>
            </a:r>
            <a:r>
              <a:rPr lang="en-US" altLang="ko-KR" sz="1200">
                <a:solidFill>
                  <a:srgbClr val="B3AE60"/>
                </a:solidFill>
                <a:effectLst/>
                <a:highlight>
                  <a:srgbClr val="1E1F22"/>
                </a:highlight>
              </a:rPr>
              <a:t>@PathVariable(“project”) </a:t>
            </a:r>
            <a:r>
              <a:rPr lang="en-US" altLang="ko-KR" sz="1200">
                <a:solidFill>
                  <a:srgbClr val="BCBEC4"/>
                </a:solidFill>
                <a:effectLst/>
                <a:highlight>
                  <a:srgbClr val="1E1F22"/>
                </a:highlight>
              </a:rPr>
              <a:t>String project</a:t>
            </a:r>
            <a:r>
              <a:rPr lang="en-US" altLang="ko-KR" sz="1200">
                <a:solidFill>
                  <a:srgbClr val="E8BA36"/>
                </a:solidFill>
                <a:effectLst/>
                <a:highlight>
                  <a:srgbClr val="1E1F22"/>
                </a:highlight>
              </a:rPr>
              <a:t>) {</a:t>
            </a:r>
            <a:br>
              <a:rPr lang="en-US" altLang="ko-KR" sz="1200">
                <a:solidFill>
                  <a:srgbClr val="E8BA36"/>
                </a:solidFill>
                <a:effectLst/>
                <a:highlight>
                  <a:srgbClr val="1E1F22"/>
                </a:highlight>
              </a:rPr>
            </a:br>
            <a:r>
              <a:rPr lang="en-US" altLang="ko-KR" sz="1200">
                <a:solidFill>
                  <a:srgbClr val="E8BA36"/>
                </a:solidFill>
                <a:effectLst/>
                <a:highlight>
                  <a:srgbClr val="1E1F22"/>
                </a:highlight>
              </a:rPr>
              <a:t>    </a:t>
            </a:r>
            <a:r>
              <a:rPr lang="en-US" altLang="ko-KR" sz="1200">
                <a:solidFill>
                  <a:srgbClr val="CF8E6D"/>
                </a:solidFill>
                <a:effectLst/>
                <a:highlight>
                  <a:srgbClr val="1E1F22"/>
                </a:highlight>
              </a:rPr>
              <a:t>return </a:t>
            </a:r>
            <a:r>
              <a:rPr lang="en-US" altLang="ko-KR" sz="1200">
                <a:solidFill>
                  <a:srgbClr val="6AAB73"/>
                </a:solidFill>
                <a:effectLst/>
                <a:highlight>
                  <a:srgbClr val="1E1F22"/>
                </a:highlight>
              </a:rPr>
              <a:t>"</a:t>
            </a:r>
            <a:r>
              <a:rPr lang="ko-KR" altLang="en-US" sz="1200">
                <a:solidFill>
                  <a:srgbClr val="6AAB73"/>
                </a:solidFill>
                <a:effectLst/>
                <a:highlight>
                  <a:srgbClr val="1E1F22"/>
                </a:highlight>
                <a:latin typeface="Menlo-Regular" panose="020B0609030804020204" pitchFamily="49" charset="0"/>
              </a:rPr>
              <a:t>프로젝트</a:t>
            </a:r>
            <a:r>
              <a:rPr lang="ko-KR" altLang="en-US" sz="1200">
                <a:solidFill>
                  <a:srgbClr val="6AAB73"/>
                </a:solidFill>
                <a:effectLst/>
                <a:highlight>
                  <a:srgbClr val="1E1F22"/>
                </a:highlight>
              </a:rPr>
              <a:t> </a:t>
            </a:r>
            <a:r>
              <a:rPr lang="en-US" altLang="ko-KR" sz="1200">
                <a:solidFill>
                  <a:srgbClr val="6AAB73"/>
                </a:solidFill>
                <a:effectLst/>
                <a:highlight>
                  <a:srgbClr val="1E1F22"/>
                </a:highlight>
              </a:rPr>
              <a:t>ID: " </a:t>
            </a:r>
            <a:r>
              <a:rPr lang="en-US" altLang="ko-KR" sz="1200">
                <a:solidFill>
                  <a:srgbClr val="BCBEC4"/>
                </a:solidFill>
                <a:effectLst/>
                <a:highlight>
                  <a:srgbClr val="1E1F22"/>
                </a:highlight>
              </a:rPr>
              <a:t>+ project + </a:t>
            </a:r>
            <a:r>
              <a:rPr lang="en-US" altLang="ko-KR" sz="1200">
                <a:solidFill>
                  <a:srgbClr val="6AAB73"/>
                </a:solidFill>
                <a:effectLst/>
                <a:highlight>
                  <a:srgbClr val="1E1F22"/>
                </a:highlight>
                <a:latin typeface="Menlo-Regular" panose="020B0609030804020204" pitchFamily="49" charset="0"/>
              </a:rPr>
              <a:t>" </a:t>
            </a:r>
            <a:r>
              <a:rPr lang="ko-KR" altLang="en-US" sz="1200">
                <a:solidFill>
                  <a:srgbClr val="6AAB73"/>
                </a:solidFill>
                <a:effectLst/>
                <a:highlight>
                  <a:srgbClr val="1E1F22"/>
                </a:highlight>
                <a:latin typeface="Menlo-Regular" panose="020B0609030804020204" pitchFamily="49" charset="0"/>
              </a:rPr>
              <a:t>정보를 표시합니다</a:t>
            </a:r>
            <a:r>
              <a:rPr lang="en-US" altLang="ko-KR" sz="1200">
                <a:solidFill>
                  <a:srgbClr val="6AAB73"/>
                </a:solidFill>
                <a:effectLst/>
                <a:highlight>
                  <a:srgbClr val="1E1F22"/>
                </a:highlight>
              </a:rPr>
              <a:t>."</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r>
              <a:rPr lang="en-US" altLang="ko-KR" sz="1200">
                <a:solidFill>
                  <a:srgbClr val="E8BA36"/>
                </a:solidFill>
                <a:effectLst/>
                <a:highlight>
                  <a:srgbClr val="1E1F22"/>
                </a:highlight>
              </a:rPr>
              <a:t>}</a:t>
            </a:r>
            <a:endParaRPr lang="ko-KR" altLang="en-US" sz="1200">
              <a:solidFill>
                <a:srgbClr val="BCBEC4"/>
              </a:solidFill>
              <a:effectLst/>
              <a:highlight>
                <a:srgbClr val="1E1F22"/>
              </a:highlight>
            </a:endParaRPr>
          </a:p>
        </p:txBody>
      </p:sp>
      <p:sp>
        <p:nvSpPr>
          <p:cNvPr id="5" name="직사각형 4">
            <a:extLst>
              <a:ext uri="{FF2B5EF4-FFF2-40B4-BE49-F238E27FC236}">
                <a16:creationId xmlns:a16="http://schemas.microsoft.com/office/drawing/2014/main" id="{6D3168EE-1B7A-CB39-7CFD-CC49747290CA}"/>
              </a:ext>
            </a:extLst>
          </p:cNvPr>
          <p:cNvSpPr/>
          <p:nvPr/>
        </p:nvSpPr>
        <p:spPr>
          <a:xfrm>
            <a:off x="158784" y="2155284"/>
            <a:ext cx="1478290" cy="369332"/>
          </a:xfrm>
          <a:prstGeom prst="rect">
            <a:avLst/>
          </a:prstGeom>
        </p:spPr>
        <p:txBody>
          <a:bodyPr wrap="none">
            <a:spAutoFit/>
          </a:bodyPr>
          <a:lstStyle/>
          <a:p>
            <a:pPr marL="285750" indent="-285750">
              <a:buFont typeface="Wingdings" pitchFamily="2" charset="2"/>
              <a:buChar char="ü"/>
            </a:pPr>
            <a:r>
              <a:rPr lang="ko-KR" altLang="en-US" b="1">
                <a:solidFill>
                  <a:schemeClr val="accent1">
                    <a:lumMod val="75000"/>
                  </a:schemeClr>
                </a:solidFill>
              </a:rPr>
              <a:t>기본 구현</a:t>
            </a:r>
            <a:endParaRPr lang="en-US" altLang="ko-KR" b="1">
              <a:solidFill>
                <a:schemeClr val="accent1">
                  <a:lumMod val="75000"/>
                </a:schemeClr>
              </a:solidFill>
              <a:latin typeface="+mn-ea"/>
            </a:endParaRPr>
          </a:p>
        </p:txBody>
      </p:sp>
      <p:sp>
        <p:nvSpPr>
          <p:cNvPr id="8" name="직사각형 7">
            <a:extLst>
              <a:ext uri="{FF2B5EF4-FFF2-40B4-BE49-F238E27FC236}">
                <a16:creationId xmlns:a16="http://schemas.microsoft.com/office/drawing/2014/main" id="{1463D11E-4D07-5846-E068-27F5569741BC}"/>
              </a:ext>
            </a:extLst>
          </p:cNvPr>
          <p:cNvSpPr/>
          <p:nvPr/>
        </p:nvSpPr>
        <p:spPr>
          <a:xfrm>
            <a:off x="582283" y="3869795"/>
            <a:ext cx="4380743" cy="346249"/>
          </a:xfrm>
          <a:prstGeom prst="rect">
            <a:avLst/>
          </a:prstGeom>
        </p:spPr>
        <p:txBody>
          <a:bodyPr wrap="square">
            <a:spAutoFit/>
          </a:bodyPr>
          <a:lstStyle/>
          <a:p>
            <a:pPr>
              <a:lnSpc>
                <a:spcPct val="150000"/>
              </a:lnSpc>
            </a:pPr>
            <a:r>
              <a:rPr lang="en-US" altLang="ko-KR" sz="1200"/>
              <a:t>/projects/myProject </a:t>
            </a:r>
            <a:r>
              <a:rPr lang="ko-KR" altLang="en-US" sz="1200"/>
              <a:t> 으로 요청하면 </a:t>
            </a:r>
            <a:r>
              <a:rPr lang="en-US" altLang="ko-KR" sz="1200"/>
              <a:t>myProject </a:t>
            </a:r>
            <a:r>
              <a:rPr lang="ko-KR" altLang="en-US" sz="1200"/>
              <a:t>가 캡처된다</a:t>
            </a:r>
            <a:r>
              <a:rPr lang="en-US" altLang="ko-KR" sz="1200"/>
              <a:t>.</a:t>
            </a:r>
          </a:p>
        </p:txBody>
      </p:sp>
    </p:spTree>
    <p:extLst>
      <p:ext uri="{BB962C8B-B14F-4D97-AF65-F5344CB8AC3E}">
        <p14:creationId xmlns:p14="http://schemas.microsoft.com/office/powerpoint/2010/main" val="171196755"/>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C338FBC-A21B-BA94-57EC-4FF4B21D9253}"/>
              </a:ext>
            </a:extLst>
          </p:cNvPr>
          <p:cNvSpPr txBox="1"/>
          <p:nvPr/>
        </p:nvSpPr>
        <p:spPr>
          <a:xfrm>
            <a:off x="704551" y="604340"/>
            <a:ext cx="10570464" cy="1177245"/>
          </a:xfrm>
          <a:prstGeom prst="rect">
            <a:avLst/>
          </a:prstGeom>
          <a:solidFill>
            <a:schemeClr val="tx1"/>
          </a:solidFill>
        </p:spPr>
        <p:txBody>
          <a:bodyPr wrap="square">
            <a:spAutoFit/>
          </a:bodyPr>
          <a:lstStyle/>
          <a:p>
            <a:pPr>
              <a:lnSpc>
                <a:spcPct val="150000"/>
              </a:lnSpc>
            </a:pPr>
            <a:r>
              <a:rPr lang="en-US" altLang="ko-KR" sz="1200">
                <a:solidFill>
                  <a:srgbClr val="B3AE60"/>
                </a:solidFill>
                <a:effectLst/>
                <a:highlight>
                  <a:srgbClr val="1E1F22"/>
                </a:highlight>
              </a:rPr>
              <a:t>@GetMapping</a:t>
            </a:r>
            <a:r>
              <a:rPr lang="en-US" altLang="ko-KR" sz="1200">
                <a:solidFill>
                  <a:srgbClr val="E8BA36"/>
                </a:solidFill>
                <a:effectLst/>
                <a:highlight>
                  <a:srgbClr val="1E1F22"/>
                </a:highlight>
              </a:rPr>
              <a:t>(</a:t>
            </a:r>
            <a:r>
              <a:rPr lang="en-US" altLang="ko-KR" sz="1200">
                <a:solidFill>
                  <a:srgbClr val="6AAB73"/>
                </a:solidFill>
                <a:effectLst/>
                <a:highlight>
                  <a:srgbClr val="1E1F22"/>
                </a:highlight>
              </a:rPr>
              <a:t>"/projects/{projectId:[a-z]+}/details"</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r>
              <a:rPr lang="en-US" altLang="ko-KR" sz="1200">
                <a:solidFill>
                  <a:srgbClr val="CF8E6D"/>
                </a:solidFill>
                <a:effectLst/>
                <a:highlight>
                  <a:srgbClr val="1E1F22"/>
                </a:highlight>
              </a:rPr>
              <a:t>public </a:t>
            </a:r>
            <a:r>
              <a:rPr lang="en-US" altLang="ko-KR" sz="1200">
                <a:solidFill>
                  <a:srgbClr val="BCBEC4"/>
                </a:solidFill>
                <a:effectLst/>
                <a:highlight>
                  <a:srgbClr val="1E1F22"/>
                </a:highlight>
              </a:rPr>
              <a:t>String </a:t>
            </a:r>
            <a:r>
              <a:rPr lang="en-US" altLang="ko-KR" sz="1200">
                <a:solidFill>
                  <a:srgbClr val="56A8F5"/>
                </a:solidFill>
                <a:effectLst/>
                <a:highlight>
                  <a:srgbClr val="1E1F22"/>
                </a:highlight>
              </a:rPr>
              <a:t>getProjectDetails</a:t>
            </a:r>
            <a:r>
              <a:rPr lang="en-US" altLang="ko-KR" sz="1200">
                <a:solidFill>
                  <a:srgbClr val="E8BA36"/>
                </a:solidFill>
                <a:effectLst/>
                <a:highlight>
                  <a:srgbClr val="1E1F22"/>
                </a:highlight>
              </a:rPr>
              <a:t>(</a:t>
            </a:r>
            <a:r>
              <a:rPr lang="en-US" altLang="ko-KR" sz="1200">
                <a:solidFill>
                  <a:srgbClr val="B3AE60"/>
                </a:solidFill>
                <a:effectLst/>
                <a:highlight>
                  <a:srgbClr val="1E1F22"/>
                </a:highlight>
              </a:rPr>
              <a:t>@PathVariable(“projectId”) </a:t>
            </a:r>
            <a:r>
              <a:rPr lang="en-US" altLang="ko-KR" sz="1200">
                <a:solidFill>
                  <a:srgbClr val="BCBEC4"/>
                </a:solidFill>
                <a:effectLst/>
                <a:highlight>
                  <a:srgbClr val="1E1F22"/>
                </a:highlight>
              </a:rPr>
              <a:t>String projectId</a:t>
            </a:r>
            <a:r>
              <a:rPr lang="en-US" altLang="ko-KR" sz="1200">
                <a:solidFill>
                  <a:srgbClr val="E8BA36"/>
                </a:solidFill>
                <a:effectLst/>
                <a:highlight>
                  <a:srgbClr val="1E1F22"/>
                </a:highlight>
              </a:rPr>
              <a:t>) {</a:t>
            </a:r>
            <a:br>
              <a:rPr lang="en-US" altLang="ko-KR" sz="1200">
                <a:solidFill>
                  <a:srgbClr val="E8BA36"/>
                </a:solidFill>
                <a:effectLst/>
                <a:highlight>
                  <a:srgbClr val="1E1F22"/>
                </a:highlight>
              </a:rPr>
            </a:br>
            <a:r>
              <a:rPr lang="en-US" altLang="ko-KR" sz="1200">
                <a:solidFill>
                  <a:srgbClr val="E8BA36"/>
                </a:solidFill>
                <a:effectLst/>
                <a:highlight>
                  <a:srgbClr val="1E1F22"/>
                </a:highlight>
              </a:rPr>
              <a:t>    </a:t>
            </a:r>
            <a:r>
              <a:rPr lang="en-US" altLang="ko-KR" sz="1200">
                <a:solidFill>
                  <a:srgbClr val="CF8E6D"/>
                </a:solidFill>
                <a:effectLst/>
                <a:highlight>
                  <a:srgbClr val="1E1F22"/>
                </a:highlight>
              </a:rPr>
              <a:t>return </a:t>
            </a:r>
            <a:r>
              <a:rPr lang="en-US" altLang="ko-KR" sz="1200">
                <a:solidFill>
                  <a:srgbClr val="6AAB73"/>
                </a:solidFill>
                <a:effectLst/>
                <a:highlight>
                  <a:srgbClr val="1E1F22"/>
                </a:highlight>
              </a:rPr>
              <a:t>"Project ID: " </a:t>
            </a:r>
            <a:r>
              <a:rPr lang="en-US" altLang="ko-KR" sz="1200">
                <a:solidFill>
                  <a:srgbClr val="BCBEC4"/>
                </a:solidFill>
                <a:effectLst/>
                <a:highlight>
                  <a:srgbClr val="1E1F22"/>
                </a:highlight>
              </a:rPr>
              <a:t>+ projectId;</a:t>
            </a:r>
            <a:br>
              <a:rPr lang="en-US" altLang="ko-KR" sz="1200">
                <a:solidFill>
                  <a:srgbClr val="BCBEC4"/>
                </a:solidFill>
                <a:effectLst/>
                <a:highlight>
                  <a:srgbClr val="1E1F22"/>
                </a:highlight>
              </a:rPr>
            </a:br>
            <a:r>
              <a:rPr lang="en-US" altLang="ko-KR" sz="1200">
                <a:solidFill>
                  <a:srgbClr val="E8BA36"/>
                </a:solidFill>
                <a:effectLst/>
                <a:highlight>
                  <a:srgbClr val="1E1F22"/>
                </a:highlight>
              </a:rPr>
              <a:t>}</a:t>
            </a:r>
            <a:endParaRPr lang="en-US" altLang="ko-KR" sz="1200">
              <a:solidFill>
                <a:srgbClr val="BCBEC4"/>
              </a:solidFill>
              <a:effectLst/>
              <a:highlight>
                <a:srgbClr val="1E1F22"/>
              </a:highlight>
            </a:endParaRPr>
          </a:p>
        </p:txBody>
      </p:sp>
      <p:sp>
        <p:nvSpPr>
          <p:cNvPr id="5" name="직사각형 4">
            <a:extLst>
              <a:ext uri="{FF2B5EF4-FFF2-40B4-BE49-F238E27FC236}">
                <a16:creationId xmlns:a16="http://schemas.microsoft.com/office/drawing/2014/main" id="{C083DFC8-6EEB-D4E6-020A-481183174557}"/>
              </a:ext>
            </a:extLst>
          </p:cNvPr>
          <p:cNvSpPr/>
          <p:nvPr/>
        </p:nvSpPr>
        <p:spPr>
          <a:xfrm>
            <a:off x="299340" y="212452"/>
            <a:ext cx="4322017" cy="338554"/>
          </a:xfrm>
          <a:prstGeom prst="rect">
            <a:avLst/>
          </a:prstGeom>
        </p:spPr>
        <p:txBody>
          <a:bodyPr wrap="none">
            <a:spAutoFit/>
          </a:bodyPr>
          <a:lstStyle/>
          <a:p>
            <a:pPr marL="285750" indent="-285750">
              <a:buFont typeface="Wingdings" pitchFamily="2" charset="2"/>
              <a:buChar char="ü"/>
            </a:pPr>
            <a:r>
              <a:rPr lang="ko-KR" altLang="en-US" sz="1600" b="1">
                <a:solidFill>
                  <a:schemeClr val="accent1">
                    <a:lumMod val="75000"/>
                  </a:schemeClr>
                </a:solidFill>
              </a:rPr>
              <a:t>정규 표현식과 함께 변수를 매칭하고 캡처</a:t>
            </a:r>
            <a:endParaRPr lang="en-US" altLang="ko-KR" sz="1600" b="1">
              <a:solidFill>
                <a:schemeClr val="accent1">
                  <a:lumMod val="75000"/>
                </a:schemeClr>
              </a:solidFill>
              <a:latin typeface="+mn-ea"/>
            </a:endParaRPr>
          </a:p>
        </p:txBody>
      </p:sp>
      <p:sp>
        <p:nvSpPr>
          <p:cNvPr id="8" name="직사각형 7">
            <a:extLst>
              <a:ext uri="{FF2B5EF4-FFF2-40B4-BE49-F238E27FC236}">
                <a16:creationId xmlns:a16="http://schemas.microsoft.com/office/drawing/2014/main" id="{90B58FBA-02D9-8266-2599-9ABC7EC8BEBA}"/>
              </a:ext>
            </a:extLst>
          </p:cNvPr>
          <p:cNvSpPr/>
          <p:nvPr/>
        </p:nvSpPr>
        <p:spPr>
          <a:xfrm>
            <a:off x="681484" y="1781585"/>
            <a:ext cx="8474548" cy="623248"/>
          </a:xfrm>
          <a:prstGeom prst="rect">
            <a:avLst/>
          </a:prstGeom>
        </p:spPr>
        <p:txBody>
          <a:bodyPr wrap="square">
            <a:spAutoFit/>
          </a:bodyPr>
          <a:lstStyle/>
          <a:p>
            <a:pPr>
              <a:lnSpc>
                <a:spcPct val="150000"/>
              </a:lnSpc>
            </a:pPr>
            <a:r>
              <a:rPr lang="ko-KR" altLang="en-US" sz="1200"/>
              <a:t>이 패턴에서 </a:t>
            </a:r>
            <a:r>
              <a:rPr lang="en-US" altLang="ko-KR" sz="1200"/>
              <a:t>{projectId:[a-z]+}</a:t>
            </a:r>
            <a:r>
              <a:rPr lang="ko-KR" altLang="en-US" sz="1200"/>
              <a:t> 는 </a:t>
            </a:r>
            <a:r>
              <a:rPr lang="en-US" altLang="ko-KR" sz="1200"/>
              <a:t>projectId </a:t>
            </a:r>
            <a:r>
              <a:rPr lang="ko-KR" altLang="en-US" sz="1200"/>
              <a:t>가 하나 이상의 소문자로만 구성되어야 함을 나타낸다</a:t>
            </a:r>
            <a:r>
              <a:rPr lang="en-US" altLang="ko-KR" sz="1200"/>
              <a:t>. </a:t>
            </a:r>
          </a:p>
          <a:p>
            <a:pPr>
              <a:lnSpc>
                <a:spcPct val="150000"/>
              </a:lnSpc>
            </a:pPr>
            <a:r>
              <a:rPr lang="ko-KR" altLang="en-US" sz="1200"/>
              <a:t>이 패턴은 </a:t>
            </a:r>
            <a:r>
              <a:rPr lang="en-US" altLang="ko-KR" sz="1200"/>
              <a:t>/projects/alpha/details</a:t>
            </a:r>
            <a:r>
              <a:rPr lang="ko-KR" altLang="en-US" sz="1200"/>
              <a:t>와 같은 </a:t>
            </a:r>
            <a:r>
              <a:rPr lang="en-US" altLang="ko-KR" sz="1200"/>
              <a:t>URL</a:t>
            </a:r>
            <a:r>
              <a:rPr lang="ko-KR" altLang="en-US" sz="1200"/>
              <a:t>에 매칭되며</a:t>
            </a:r>
            <a:r>
              <a:rPr lang="en-US" altLang="ko-KR" sz="1200"/>
              <a:t> /projects/123/details</a:t>
            </a:r>
            <a:r>
              <a:rPr lang="ko-KR" altLang="en-US" sz="1200"/>
              <a:t>와 같은 </a:t>
            </a:r>
            <a:r>
              <a:rPr lang="en-US" altLang="ko-KR" sz="1200"/>
              <a:t>URL</a:t>
            </a:r>
            <a:r>
              <a:rPr lang="ko-KR" altLang="en-US" sz="1200"/>
              <a:t>은 매칭되지 않는다</a:t>
            </a:r>
            <a:endParaRPr lang="en-US" altLang="ko-KR" sz="1200"/>
          </a:p>
        </p:txBody>
      </p:sp>
      <p:sp>
        <p:nvSpPr>
          <p:cNvPr id="12" name="TextBox 11">
            <a:extLst>
              <a:ext uri="{FF2B5EF4-FFF2-40B4-BE49-F238E27FC236}">
                <a16:creationId xmlns:a16="http://schemas.microsoft.com/office/drawing/2014/main" id="{98BA3F12-D08A-3AC5-C862-A8B9A08E5973}"/>
              </a:ext>
            </a:extLst>
          </p:cNvPr>
          <p:cNvSpPr txBox="1"/>
          <p:nvPr/>
        </p:nvSpPr>
        <p:spPr>
          <a:xfrm>
            <a:off x="810768" y="3479814"/>
            <a:ext cx="10570464" cy="1177245"/>
          </a:xfrm>
          <a:prstGeom prst="rect">
            <a:avLst/>
          </a:prstGeom>
          <a:solidFill>
            <a:schemeClr val="tx1"/>
          </a:solidFill>
        </p:spPr>
        <p:txBody>
          <a:bodyPr wrap="square">
            <a:spAutoFit/>
          </a:bodyPr>
          <a:lstStyle/>
          <a:p>
            <a:pPr>
              <a:lnSpc>
                <a:spcPct val="150000"/>
              </a:lnSpc>
            </a:pPr>
            <a:r>
              <a:rPr lang="en-US" altLang="ko-KR" sz="1200">
                <a:solidFill>
                  <a:srgbClr val="B3AE60"/>
                </a:solidFill>
                <a:effectLst/>
                <a:highlight>
                  <a:srgbClr val="1E1F22"/>
                </a:highlight>
              </a:rPr>
              <a:t>@GetMapping</a:t>
            </a:r>
            <a:r>
              <a:rPr lang="en-US" altLang="ko-KR" sz="1200">
                <a:solidFill>
                  <a:srgbClr val="E8BA36"/>
                </a:solidFill>
                <a:effectLst/>
                <a:highlight>
                  <a:srgbClr val="1E1F22"/>
                </a:highlight>
              </a:rPr>
              <a:t>(</a:t>
            </a:r>
            <a:r>
              <a:rPr lang="en-US" altLang="ko-KR" sz="1200">
                <a:solidFill>
                  <a:srgbClr val="6AAB73"/>
                </a:solidFill>
                <a:effectLst/>
                <a:highlight>
                  <a:srgbClr val="1E1F22"/>
                </a:highlight>
              </a:rPr>
              <a:t>"/users/{userId}"</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r>
              <a:rPr lang="en-US" altLang="ko-KR" sz="1200">
                <a:solidFill>
                  <a:srgbClr val="CF8E6D"/>
                </a:solidFill>
                <a:effectLst/>
                <a:highlight>
                  <a:srgbClr val="1E1F22"/>
                </a:highlight>
              </a:rPr>
              <a:t>public </a:t>
            </a:r>
            <a:r>
              <a:rPr lang="en-US" altLang="ko-KR" sz="1200">
                <a:solidFill>
                  <a:srgbClr val="BCBEC4"/>
                </a:solidFill>
                <a:effectLst/>
                <a:highlight>
                  <a:srgbClr val="1E1F22"/>
                </a:highlight>
              </a:rPr>
              <a:t>String </a:t>
            </a:r>
            <a:r>
              <a:rPr lang="en-US" altLang="ko-KR" sz="1200">
                <a:solidFill>
                  <a:srgbClr val="56A8F5"/>
                </a:solidFill>
                <a:effectLst/>
                <a:highlight>
                  <a:srgbClr val="1E1F22"/>
                </a:highlight>
              </a:rPr>
              <a:t>getUser</a:t>
            </a:r>
            <a:r>
              <a:rPr lang="en-US" altLang="ko-KR" sz="1200">
                <a:solidFill>
                  <a:srgbClr val="E8BA36"/>
                </a:solidFill>
                <a:effectLst/>
                <a:highlight>
                  <a:srgbClr val="1E1F22"/>
                </a:highlight>
              </a:rPr>
              <a:t>(</a:t>
            </a:r>
            <a:r>
              <a:rPr lang="en-US" altLang="ko-KR" sz="1200">
                <a:solidFill>
                  <a:srgbClr val="B3AE60"/>
                </a:solidFill>
                <a:effectLst/>
                <a:highlight>
                  <a:srgbClr val="1E1F22"/>
                </a:highlight>
              </a:rPr>
              <a:t>@PathVariable </a:t>
            </a:r>
            <a:r>
              <a:rPr lang="en-US" altLang="ko-KR" sz="1200">
                <a:solidFill>
                  <a:srgbClr val="BCBEC4"/>
                </a:solidFill>
                <a:effectLst/>
                <a:highlight>
                  <a:srgbClr val="1E1F22"/>
                </a:highlight>
              </a:rPr>
              <a:t>String userId</a:t>
            </a:r>
            <a:r>
              <a:rPr lang="en-US" altLang="ko-KR" sz="1200">
                <a:solidFill>
                  <a:srgbClr val="E8BA36"/>
                </a:solidFill>
                <a:effectLst/>
                <a:highlight>
                  <a:srgbClr val="1E1F22"/>
                </a:highlight>
              </a:rPr>
              <a:t>) {</a:t>
            </a:r>
            <a:br>
              <a:rPr lang="en-US" altLang="ko-KR" sz="1200">
                <a:solidFill>
                  <a:srgbClr val="E8BA36"/>
                </a:solidFill>
                <a:effectLst/>
                <a:highlight>
                  <a:srgbClr val="1E1F22"/>
                </a:highlight>
              </a:rPr>
            </a:br>
            <a:r>
              <a:rPr lang="en-US" altLang="ko-KR" sz="1200">
                <a:solidFill>
                  <a:srgbClr val="E8BA36"/>
                </a:solidFill>
                <a:effectLst/>
                <a:highlight>
                  <a:srgbClr val="1E1F22"/>
                </a:highlight>
              </a:rPr>
              <a:t>    </a:t>
            </a:r>
            <a:r>
              <a:rPr lang="en-US" altLang="ko-KR" sz="1200">
                <a:solidFill>
                  <a:srgbClr val="CF8E6D"/>
                </a:solidFill>
                <a:effectLst/>
                <a:highlight>
                  <a:srgbClr val="1E1F22"/>
                </a:highlight>
              </a:rPr>
              <a:t>return </a:t>
            </a:r>
            <a:r>
              <a:rPr lang="en-US" altLang="ko-KR" sz="1200">
                <a:solidFill>
                  <a:srgbClr val="6AAB73"/>
                </a:solidFill>
                <a:effectLst/>
                <a:highlight>
                  <a:srgbClr val="1E1F22"/>
                </a:highlight>
              </a:rPr>
              <a:t>"User ID: " </a:t>
            </a:r>
            <a:r>
              <a:rPr lang="en-US" altLang="ko-KR" sz="1200">
                <a:solidFill>
                  <a:srgbClr val="BCBEC4"/>
                </a:solidFill>
                <a:effectLst/>
                <a:highlight>
                  <a:srgbClr val="1E1F22"/>
                </a:highlight>
              </a:rPr>
              <a:t>+ userId;</a:t>
            </a:r>
            <a:br>
              <a:rPr lang="en-US" altLang="ko-KR" sz="1200">
                <a:solidFill>
                  <a:srgbClr val="BCBEC4"/>
                </a:solidFill>
                <a:effectLst/>
                <a:highlight>
                  <a:srgbClr val="1E1F22"/>
                </a:highlight>
              </a:rPr>
            </a:br>
            <a:r>
              <a:rPr lang="en-US" altLang="ko-KR" sz="1200">
                <a:solidFill>
                  <a:srgbClr val="E8BA36"/>
                </a:solidFill>
                <a:effectLst/>
                <a:highlight>
                  <a:srgbClr val="1E1F22"/>
                </a:highlight>
              </a:rPr>
              <a:t>}</a:t>
            </a:r>
            <a:endParaRPr lang="en-US" altLang="ko-KR" sz="1200">
              <a:solidFill>
                <a:srgbClr val="BCBEC4"/>
              </a:solidFill>
              <a:effectLst/>
              <a:highlight>
                <a:srgbClr val="1E1F22"/>
              </a:highlight>
            </a:endParaRPr>
          </a:p>
        </p:txBody>
      </p:sp>
      <p:sp>
        <p:nvSpPr>
          <p:cNvPr id="13" name="직사각형 12">
            <a:extLst>
              <a:ext uri="{FF2B5EF4-FFF2-40B4-BE49-F238E27FC236}">
                <a16:creationId xmlns:a16="http://schemas.microsoft.com/office/drawing/2014/main" id="{EADCAF7C-32A3-2CDA-738B-970CF07BB0BF}"/>
              </a:ext>
            </a:extLst>
          </p:cNvPr>
          <p:cNvSpPr/>
          <p:nvPr/>
        </p:nvSpPr>
        <p:spPr>
          <a:xfrm>
            <a:off x="299340" y="2562189"/>
            <a:ext cx="5045869" cy="338554"/>
          </a:xfrm>
          <a:prstGeom prst="rect">
            <a:avLst/>
          </a:prstGeom>
        </p:spPr>
        <p:txBody>
          <a:bodyPr wrap="none">
            <a:spAutoFit/>
          </a:bodyPr>
          <a:lstStyle/>
          <a:p>
            <a:pPr marL="285750" indent="-285750">
              <a:buFont typeface="Wingdings" panose="05000000000000000000" pitchFamily="2" charset="2"/>
              <a:buChar char="ü"/>
            </a:pPr>
            <a:r>
              <a:rPr lang="en-US" altLang="ko-KR" sz="1600" b="1">
                <a:solidFill>
                  <a:schemeClr val="accent1">
                    <a:lumMod val="75000"/>
                  </a:schemeClr>
                </a:solidFill>
              </a:rPr>
              <a:t>@PathVariable </a:t>
            </a:r>
            <a:r>
              <a:rPr lang="ko-KR" altLang="en-US" sz="1600" b="1">
                <a:solidFill>
                  <a:schemeClr val="accent1">
                    <a:lumMod val="75000"/>
                  </a:schemeClr>
                </a:solidFill>
              </a:rPr>
              <a:t>에서 </a:t>
            </a:r>
            <a:r>
              <a:rPr lang="en-US" altLang="ko-KR" sz="1600" b="1">
                <a:solidFill>
                  <a:schemeClr val="accent1">
                    <a:lumMod val="75000"/>
                  </a:schemeClr>
                </a:solidFill>
              </a:rPr>
              <a:t>name</a:t>
            </a:r>
            <a:r>
              <a:rPr lang="ko-KR" altLang="en-US" sz="1600" b="1">
                <a:solidFill>
                  <a:schemeClr val="accent1">
                    <a:lumMod val="75000"/>
                  </a:schemeClr>
                </a:solidFill>
              </a:rPr>
              <a:t>을 정의하지 않는 경우</a:t>
            </a:r>
            <a:endParaRPr lang="en-US" altLang="ko-KR" sz="1600" b="1">
              <a:solidFill>
                <a:schemeClr val="accent1">
                  <a:lumMod val="75000"/>
                </a:schemeClr>
              </a:solidFill>
              <a:latin typeface="+mn-ea"/>
            </a:endParaRPr>
          </a:p>
        </p:txBody>
      </p:sp>
      <p:sp>
        <p:nvSpPr>
          <p:cNvPr id="14" name="TextBox 13">
            <a:extLst>
              <a:ext uri="{FF2B5EF4-FFF2-40B4-BE49-F238E27FC236}">
                <a16:creationId xmlns:a16="http://schemas.microsoft.com/office/drawing/2014/main" id="{70448CC8-19A1-A3B9-AEFA-128F061E8EE1}"/>
              </a:ext>
            </a:extLst>
          </p:cNvPr>
          <p:cNvSpPr txBox="1"/>
          <p:nvPr/>
        </p:nvSpPr>
        <p:spPr>
          <a:xfrm>
            <a:off x="4621357" y="3762308"/>
            <a:ext cx="4060195" cy="333617"/>
          </a:xfrm>
          <a:prstGeom prst="rect">
            <a:avLst/>
          </a:prstGeom>
          <a:noFill/>
        </p:spPr>
        <p:txBody>
          <a:bodyPr wrap="square">
            <a:spAutoFit/>
          </a:bodyPr>
          <a:lstStyle/>
          <a:p>
            <a:pPr>
              <a:lnSpc>
                <a:spcPct val="150000"/>
              </a:lnSpc>
            </a:pPr>
            <a:r>
              <a:rPr lang="en-US" altLang="ko-KR" sz="1200">
                <a:solidFill>
                  <a:srgbClr val="FFC000"/>
                </a:solidFill>
              </a:rPr>
              <a:t>GET /users/123</a:t>
            </a:r>
            <a:r>
              <a:rPr lang="ko-KR" altLang="en-US" sz="1200">
                <a:solidFill>
                  <a:srgbClr val="FFC000"/>
                </a:solidFill>
              </a:rPr>
              <a:t> </a:t>
            </a:r>
            <a:r>
              <a:rPr lang="en-US" altLang="ko-KR" sz="1200">
                <a:solidFill>
                  <a:srgbClr val="FFC000"/>
                </a:solidFill>
              </a:rPr>
              <a:t>=&gt;</a:t>
            </a:r>
            <a:r>
              <a:rPr lang="ko-KR" altLang="en-US" sz="1200">
                <a:solidFill>
                  <a:srgbClr val="FFC000"/>
                </a:solidFill>
              </a:rPr>
              <a:t> </a:t>
            </a:r>
            <a:r>
              <a:rPr lang="en-US" altLang="ko-KR" sz="1200">
                <a:solidFill>
                  <a:srgbClr val="FFC000"/>
                </a:solidFill>
              </a:rPr>
              <a:t>userId </a:t>
            </a:r>
            <a:r>
              <a:rPr lang="ko-KR" altLang="en-US" sz="1200">
                <a:solidFill>
                  <a:srgbClr val="FFC000"/>
                </a:solidFill>
              </a:rPr>
              <a:t>에는 </a:t>
            </a:r>
            <a:r>
              <a:rPr lang="en-US" altLang="ko-KR" sz="1200">
                <a:solidFill>
                  <a:srgbClr val="FFC000"/>
                </a:solidFill>
              </a:rPr>
              <a:t>123</a:t>
            </a:r>
            <a:r>
              <a:rPr lang="ko-KR" altLang="en-US" sz="1200">
                <a:solidFill>
                  <a:srgbClr val="FFC000"/>
                </a:solidFill>
              </a:rPr>
              <a:t> 이 바인딩 된다</a:t>
            </a:r>
            <a:endParaRPr lang="en-US" altLang="ko-KR" sz="1200">
              <a:solidFill>
                <a:srgbClr val="FFC000"/>
              </a:solidFill>
            </a:endParaRPr>
          </a:p>
        </p:txBody>
      </p:sp>
      <p:sp>
        <p:nvSpPr>
          <p:cNvPr id="15" name="직사각형 14">
            <a:extLst>
              <a:ext uri="{FF2B5EF4-FFF2-40B4-BE49-F238E27FC236}">
                <a16:creationId xmlns:a16="http://schemas.microsoft.com/office/drawing/2014/main" id="{4E7BDFD4-CCC8-DEFF-B3E1-77EBE816EF60}"/>
              </a:ext>
            </a:extLst>
          </p:cNvPr>
          <p:cNvSpPr/>
          <p:nvPr/>
        </p:nvSpPr>
        <p:spPr>
          <a:xfrm>
            <a:off x="681484" y="2861667"/>
            <a:ext cx="9382932"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@PathVariable </a:t>
            </a:r>
            <a:r>
              <a:rPr lang="ko-KR" altLang="en-US" sz="1200"/>
              <a:t>에서 </a:t>
            </a:r>
            <a:r>
              <a:rPr lang="en-US" altLang="ko-KR" sz="1200"/>
              <a:t>name </a:t>
            </a:r>
            <a:r>
              <a:rPr lang="ko-KR" altLang="en-US" sz="1200"/>
              <a:t>속성을 정의하지 않으면</a:t>
            </a:r>
            <a:r>
              <a:rPr lang="en-US" altLang="ko-KR" sz="1200"/>
              <a:t> </a:t>
            </a:r>
            <a:r>
              <a:rPr lang="ko-KR" altLang="en-US" sz="1200"/>
              <a:t>메서드 파라미터의 이름이 경로 변수의 이름과 동일할 경우 자동으로 매핑된다</a:t>
            </a:r>
            <a:endParaRPr lang="en-US" altLang="ko-KR" sz="1200"/>
          </a:p>
          <a:p>
            <a:pPr marL="171450" indent="-171450">
              <a:lnSpc>
                <a:spcPct val="150000"/>
              </a:lnSpc>
              <a:buFont typeface="Arial" panose="020B0604020202020204" pitchFamily="34" charset="0"/>
              <a:buChar char="•"/>
            </a:pPr>
            <a:r>
              <a:rPr lang="ko-KR" altLang="en-US" sz="1200"/>
              <a:t>스프링 부트 </a:t>
            </a:r>
            <a:r>
              <a:rPr lang="en-US" altLang="ko-KR" sz="1200"/>
              <a:t>3.2 </a:t>
            </a:r>
            <a:r>
              <a:rPr lang="ko-KR" altLang="en-US" sz="1200"/>
              <a:t>이상에서는 지원하지 않음</a:t>
            </a:r>
            <a:r>
              <a:rPr lang="en-US" altLang="ko-KR" sz="1200"/>
              <a:t> - @RequestParam </a:t>
            </a:r>
            <a:r>
              <a:rPr lang="ko-KR" altLang="en-US" sz="1200"/>
              <a:t>챕터 참고</a:t>
            </a:r>
            <a:r>
              <a:rPr lang="en-US" altLang="ko-KR" sz="1200"/>
              <a:t> </a:t>
            </a:r>
          </a:p>
        </p:txBody>
      </p:sp>
      <p:sp>
        <p:nvSpPr>
          <p:cNvPr id="18" name="TextBox 17">
            <a:extLst>
              <a:ext uri="{FF2B5EF4-FFF2-40B4-BE49-F238E27FC236}">
                <a16:creationId xmlns:a16="http://schemas.microsoft.com/office/drawing/2014/main" id="{886CE050-372B-9928-3E36-22C71EAEAA31}"/>
              </a:ext>
            </a:extLst>
          </p:cNvPr>
          <p:cNvSpPr txBox="1"/>
          <p:nvPr/>
        </p:nvSpPr>
        <p:spPr>
          <a:xfrm>
            <a:off x="681484" y="5527133"/>
            <a:ext cx="10570464" cy="1177245"/>
          </a:xfrm>
          <a:prstGeom prst="rect">
            <a:avLst/>
          </a:prstGeom>
          <a:solidFill>
            <a:schemeClr val="tx1"/>
          </a:solidFill>
        </p:spPr>
        <p:txBody>
          <a:bodyPr wrap="square">
            <a:spAutoFit/>
          </a:bodyPr>
          <a:lstStyle/>
          <a:p>
            <a:pPr>
              <a:lnSpc>
                <a:spcPct val="150000"/>
              </a:lnSpc>
            </a:pPr>
            <a:r>
              <a:rPr lang="en-US" altLang="ko-KR" sz="1200">
                <a:solidFill>
                  <a:srgbClr val="B3AE60"/>
                </a:solidFill>
                <a:effectLst/>
                <a:highlight>
                  <a:srgbClr val="1E1F22"/>
                </a:highlight>
              </a:rPr>
              <a:t>@GetMapping</a:t>
            </a:r>
            <a:r>
              <a:rPr lang="en-US" altLang="ko-KR" sz="1200">
                <a:solidFill>
                  <a:srgbClr val="E8BA36"/>
                </a:solidFill>
                <a:effectLst/>
                <a:highlight>
                  <a:srgbClr val="1E1F22"/>
                </a:highlight>
              </a:rPr>
              <a:t>(</a:t>
            </a:r>
            <a:r>
              <a:rPr lang="en-US" altLang="ko-KR" sz="1200">
                <a:solidFill>
                  <a:srgbClr val="6AAB73"/>
                </a:solidFill>
                <a:effectLst/>
                <a:highlight>
                  <a:srgbClr val="1E1F22"/>
                </a:highlight>
              </a:rPr>
              <a:t>"/users/{userId}"</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r>
              <a:rPr lang="en-US" altLang="ko-KR" sz="1200">
                <a:solidFill>
                  <a:srgbClr val="CF8E6D"/>
                </a:solidFill>
                <a:effectLst/>
                <a:highlight>
                  <a:srgbClr val="1E1F22"/>
                </a:highlight>
              </a:rPr>
              <a:t>public </a:t>
            </a:r>
            <a:r>
              <a:rPr lang="en-US" altLang="ko-KR" sz="1200">
                <a:solidFill>
                  <a:srgbClr val="BCBEC4"/>
                </a:solidFill>
                <a:effectLst/>
                <a:highlight>
                  <a:srgbClr val="1E1F22"/>
                </a:highlight>
              </a:rPr>
              <a:t>String </a:t>
            </a:r>
            <a:r>
              <a:rPr lang="en-US" altLang="ko-KR" sz="1200">
                <a:solidFill>
                  <a:srgbClr val="56A8F5"/>
                </a:solidFill>
                <a:effectLst/>
                <a:highlight>
                  <a:srgbClr val="1E1F22"/>
                </a:highlight>
              </a:rPr>
              <a:t>getUser</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String userId</a:t>
            </a:r>
            <a:r>
              <a:rPr lang="en-US" altLang="ko-KR" sz="1200">
                <a:solidFill>
                  <a:srgbClr val="E8BA36"/>
                </a:solidFill>
                <a:effectLst/>
                <a:highlight>
                  <a:srgbClr val="1E1F22"/>
                </a:highlight>
              </a:rPr>
              <a:t>) {</a:t>
            </a:r>
            <a:br>
              <a:rPr lang="en-US" altLang="ko-KR" sz="1200">
                <a:solidFill>
                  <a:srgbClr val="E8BA36"/>
                </a:solidFill>
                <a:effectLst/>
                <a:highlight>
                  <a:srgbClr val="1E1F22"/>
                </a:highlight>
              </a:rPr>
            </a:br>
            <a:r>
              <a:rPr lang="en-US" altLang="ko-KR" sz="1200">
                <a:solidFill>
                  <a:srgbClr val="E8BA36"/>
                </a:solidFill>
                <a:effectLst/>
                <a:highlight>
                  <a:srgbClr val="1E1F22"/>
                </a:highlight>
              </a:rPr>
              <a:t>    </a:t>
            </a:r>
            <a:r>
              <a:rPr lang="en-US" altLang="ko-KR" sz="1200">
                <a:solidFill>
                  <a:srgbClr val="CF8E6D"/>
                </a:solidFill>
                <a:effectLst/>
                <a:highlight>
                  <a:srgbClr val="1E1F22"/>
                </a:highlight>
              </a:rPr>
              <a:t>return </a:t>
            </a:r>
            <a:r>
              <a:rPr lang="en-US" altLang="ko-KR" sz="1200">
                <a:solidFill>
                  <a:srgbClr val="6AAB73"/>
                </a:solidFill>
                <a:effectLst/>
                <a:highlight>
                  <a:srgbClr val="1E1F22"/>
                </a:highlight>
              </a:rPr>
              <a:t>"User ID: " </a:t>
            </a:r>
            <a:r>
              <a:rPr lang="en-US" altLang="ko-KR" sz="1200">
                <a:solidFill>
                  <a:srgbClr val="BCBEC4"/>
                </a:solidFill>
                <a:effectLst/>
                <a:highlight>
                  <a:srgbClr val="1E1F22"/>
                </a:highlight>
              </a:rPr>
              <a:t>+ userId;</a:t>
            </a:r>
            <a:br>
              <a:rPr lang="en-US" altLang="ko-KR" sz="1200">
                <a:solidFill>
                  <a:srgbClr val="BCBEC4"/>
                </a:solidFill>
                <a:effectLst/>
                <a:highlight>
                  <a:srgbClr val="1E1F22"/>
                </a:highlight>
              </a:rPr>
            </a:br>
            <a:r>
              <a:rPr lang="en-US" altLang="ko-KR" sz="1200">
                <a:solidFill>
                  <a:srgbClr val="E8BA36"/>
                </a:solidFill>
                <a:effectLst/>
                <a:highlight>
                  <a:srgbClr val="1E1F22"/>
                </a:highlight>
              </a:rPr>
              <a:t>}</a:t>
            </a:r>
            <a:endParaRPr lang="en-US" altLang="ko-KR" sz="1200">
              <a:solidFill>
                <a:srgbClr val="BCBEC4"/>
              </a:solidFill>
              <a:effectLst/>
              <a:highlight>
                <a:srgbClr val="1E1F22"/>
              </a:highlight>
            </a:endParaRPr>
          </a:p>
        </p:txBody>
      </p:sp>
      <p:sp>
        <p:nvSpPr>
          <p:cNvPr id="19" name="직사각형 18">
            <a:extLst>
              <a:ext uri="{FF2B5EF4-FFF2-40B4-BE49-F238E27FC236}">
                <a16:creationId xmlns:a16="http://schemas.microsoft.com/office/drawing/2014/main" id="{D424410D-18D8-D273-9FE3-24CE079C8BB3}"/>
              </a:ext>
            </a:extLst>
          </p:cNvPr>
          <p:cNvSpPr/>
          <p:nvPr/>
        </p:nvSpPr>
        <p:spPr>
          <a:xfrm>
            <a:off x="299340" y="4862021"/>
            <a:ext cx="4435125" cy="338554"/>
          </a:xfrm>
          <a:prstGeom prst="rect">
            <a:avLst/>
          </a:prstGeom>
        </p:spPr>
        <p:txBody>
          <a:bodyPr wrap="none">
            <a:spAutoFit/>
          </a:bodyPr>
          <a:lstStyle/>
          <a:p>
            <a:pPr marL="285750" indent="-285750">
              <a:buFont typeface="Wingdings" panose="05000000000000000000" pitchFamily="2" charset="2"/>
              <a:buChar char="ü"/>
            </a:pPr>
            <a:r>
              <a:rPr lang="en-US" altLang="ko-KR" sz="1600" b="1">
                <a:solidFill>
                  <a:schemeClr val="accent1">
                    <a:lumMod val="75000"/>
                  </a:schemeClr>
                </a:solidFill>
              </a:rPr>
              <a:t>@PathVariable </a:t>
            </a:r>
            <a:r>
              <a:rPr lang="ko-KR" altLang="en-US" sz="1600" b="1">
                <a:solidFill>
                  <a:schemeClr val="accent1">
                    <a:lumMod val="75000"/>
                  </a:schemeClr>
                </a:solidFill>
              </a:rPr>
              <a:t>자체를 선언하지 않는 경우</a:t>
            </a:r>
            <a:endParaRPr lang="en-US" altLang="ko-KR" sz="1600" b="1">
              <a:solidFill>
                <a:schemeClr val="accent1">
                  <a:lumMod val="75000"/>
                </a:schemeClr>
              </a:solidFill>
              <a:latin typeface="+mn-ea"/>
            </a:endParaRPr>
          </a:p>
        </p:txBody>
      </p:sp>
      <p:sp>
        <p:nvSpPr>
          <p:cNvPr id="20" name="TextBox 19">
            <a:extLst>
              <a:ext uri="{FF2B5EF4-FFF2-40B4-BE49-F238E27FC236}">
                <a16:creationId xmlns:a16="http://schemas.microsoft.com/office/drawing/2014/main" id="{C8DB2C30-FAF0-E055-ED9A-62DF58C5D55A}"/>
              </a:ext>
            </a:extLst>
          </p:cNvPr>
          <p:cNvSpPr txBox="1"/>
          <p:nvPr/>
        </p:nvSpPr>
        <p:spPr>
          <a:xfrm>
            <a:off x="3386037" y="5809664"/>
            <a:ext cx="6384920" cy="333617"/>
          </a:xfrm>
          <a:prstGeom prst="rect">
            <a:avLst/>
          </a:prstGeom>
          <a:noFill/>
        </p:spPr>
        <p:txBody>
          <a:bodyPr wrap="square">
            <a:spAutoFit/>
          </a:bodyPr>
          <a:lstStyle/>
          <a:p>
            <a:pPr>
              <a:lnSpc>
                <a:spcPct val="150000"/>
              </a:lnSpc>
            </a:pPr>
            <a:r>
              <a:rPr lang="en-US" altLang="ko-KR" sz="1200">
                <a:solidFill>
                  <a:srgbClr val="FFC000"/>
                </a:solidFill>
              </a:rPr>
              <a:t> GET</a:t>
            </a:r>
            <a:r>
              <a:rPr lang="ko-KR" altLang="en-US" sz="1200">
                <a:solidFill>
                  <a:srgbClr val="FFC000"/>
                </a:solidFill>
              </a:rPr>
              <a:t> </a:t>
            </a:r>
            <a:r>
              <a:rPr lang="en-US" altLang="ko-KR" sz="1200">
                <a:solidFill>
                  <a:srgbClr val="FFC000"/>
                </a:solidFill>
              </a:rPr>
              <a:t>/users/123</a:t>
            </a:r>
            <a:r>
              <a:rPr lang="ko-KR" altLang="en-US" sz="1200">
                <a:solidFill>
                  <a:srgbClr val="FFC000"/>
                </a:solidFill>
              </a:rPr>
              <a:t> </a:t>
            </a:r>
            <a:r>
              <a:rPr lang="en-US" altLang="ko-KR" sz="1200">
                <a:solidFill>
                  <a:srgbClr val="FFC000"/>
                </a:solidFill>
              </a:rPr>
              <a:t>=&gt;</a:t>
            </a:r>
            <a:r>
              <a:rPr lang="ko-KR" altLang="en-US" sz="1200">
                <a:solidFill>
                  <a:srgbClr val="FFC000"/>
                </a:solidFill>
              </a:rPr>
              <a:t> </a:t>
            </a:r>
            <a:r>
              <a:rPr lang="en-US" altLang="ko-KR" sz="1200">
                <a:solidFill>
                  <a:srgbClr val="FFC000"/>
                </a:solidFill>
              </a:rPr>
              <a:t>userId </a:t>
            </a:r>
            <a:r>
              <a:rPr lang="ko-KR" altLang="en-US" sz="1200">
                <a:solidFill>
                  <a:srgbClr val="FFC000"/>
                </a:solidFill>
              </a:rPr>
              <a:t>파라미터는 전달되지 않으며 </a:t>
            </a:r>
            <a:r>
              <a:rPr lang="en-US" altLang="ko-KR" sz="1200">
                <a:solidFill>
                  <a:srgbClr val="FFC000"/>
                </a:solidFill>
              </a:rPr>
              <a:t>null </a:t>
            </a:r>
            <a:r>
              <a:rPr lang="ko-KR" altLang="en-US" sz="1200">
                <a:solidFill>
                  <a:srgbClr val="FFC000"/>
                </a:solidFill>
              </a:rPr>
              <a:t>이 되거나 에러가 발생한다</a:t>
            </a:r>
            <a:endParaRPr lang="en-US" altLang="ko-KR" sz="1200">
              <a:solidFill>
                <a:srgbClr val="FFC000"/>
              </a:solidFill>
            </a:endParaRPr>
          </a:p>
        </p:txBody>
      </p:sp>
      <p:sp>
        <p:nvSpPr>
          <p:cNvPr id="21" name="직사각형 20">
            <a:extLst>
              <a:ext uri="{FF2B5EF4-FFF2-40B4-BE49-F238E27FC236}">
                <a16:creationId xmlns:a16="http://schemas.microsoft.com/office/drawing/2014/main" id="{2D93976B-B217-E23F-8486-3D7E1E15DE6F}"/>
              </a:ext>
            </a:extLst>
          </p:cNvPr>
          <p:cNvSpPr/>
          <p:nvPr/>
        </p:nvSpPr>
        <p:spPr>
          <a:xfrm>
            <a:off x="681484" y="5149025"/>
            <a:ext cx="8209853" cy="346249"/>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@PathVariable </a:t>
            </a:r>
            <a:r>
              <a:rPr lang="ko-KR" altLang="en-US" sz="1200"/>
              <a:t>애노테이션을 아예 사용하지 않으면</a:t>
            </a:r>
            <a:r>
              <a:rPr lang="en-US" altLang="ko-KR" sz="1200"/>
              <a:t> URL </a:t>
            </a:r>
            <a:r>
              <a:rPr lang="ko-KR" altLang="en-US" sz="1200"/>
              <a:t>경로의 변수를 메서드의 파라미터로 바인딩할 수 없다</a:t>
            </a:r>
            <a:endParaRPr lang="en-US" altLang="ko-KR" sz="1200"/>
          </a:p>
        </p:txBody>
      </p:sp>
    </p:spTree>
    <p:extLst>
      <p:ext uri="{BB962C8B-B14F-4D97-AF65-F5344CB8AC3E}">
        <p14:creationId xmlns:p14="http://schemas.microsoft.com/office/powerpoint/2010/main" val="228783138"/>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9">
            <a:extLst>
              <a:ext uri="{FF2B5EF4-FFF2-40B4-BE49-F238E27FC236}">
                <a16:creationId xmlns:a16="http://schemas.microsoft.com/office/drawing/2014/main" id="{F919F2A0-2C3D-B7EE-DC2B-1A0FC232FC24}"/>
              </a:ext>
            </a:extLst>
          </p:cNvPr>
          <p:cNvSpPr/>
          <p:nvPr/>
        </p:nvSpPr>
        <p:spPr>
          <a:xfrm>
            <a:off x="153036" y="371183"/>
            <a:ext cx="5393912"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PathVariable(Map)MethodArgumentResolver</a:t>
            </a:r>
          </a:p>
        </p:txBody>
      </p:sp>
      <p:grpSp>
        <p:nvGrpSpPr>
          <p:cNvPr id="2" name="그룹 1">
            <a:extLst>
              <a:ext uri="{FF2B5EF4-FFF2-40B4-BE49-F238E27FC236}">
                <a16:creationId xmlns:a16="http://schemas.microsoft.com/office/drawing/2014/main" id="{1B74AE6E-D542-7F02-D321-EDD91DE589B2}"/>
              </a:ext>
            </a:extLst>
          </p:cNvPr>
          <p:cNvGrpSpPr/>
          <p:nvPr/>
        </p:nvGrpSpPr>
        <p:grpSpPr>
          <a:xfrm>
            <a:off x="1665675" y="2717649"/>
            <a:ext cx="580620" cy="493776"/>
            <a:chOff x="4970146" y="178594"/>
            <a:chExt cx="580620" cy="493776"/>
          </a:xfrm>
        </p:grpSpPr>
        <p:sp>
          <p:nvSpPr>
            <p:cNvPr id="3" name="타원 2">
              <a:extLst>
                <a:ext uri="{FF2B5EF4-FFF2-40B4-BE49-F238E27FC236}">
                  <a16:creationId xmlns:a16="http://schemas.microsoft.com/office/drawing/2014/main" id="{62E603C7-B305-CE04-245C-DFDAD28B619E}"/>
                </a:ext>
              </a:extLst>
            </p:cNvPr>
            <p:cNvSpPr/>
            <p:nvPr/>
          </p:nvSpPr>
          <p:spPr>
            <a:xfrm>
              <a:off x="4970146" y="178594"/>
              <a:ext cx="493776" cy="493776"/>
            </a:xfrm>
            <a:prstGeom prst="ellipse">
              <a:avLst/>
            </a:prstGeom>
            <a:solidFill>
              <a:schemeClr val="accent1">
                <a:lumMod val="40000"/>
                <a:lumOff val="60000"/>
              </a:schemeClr>
            </a:solidFill>
            <a:ln w="190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4" name="TextBox 3">
              <a:extLst>
                <a:ext uri="{FF2B5EF4-FFF2-40B4-BE49-F238E27FC236}">
                  <a16:creationId xmlns:a16="http://schemas.microsoft.com/office/drawing/2014/main" id="{DF44C03D-F8C0-15E4-D159-65AB3E337D4D}"/>
                </a:ext>
              </a:extLst>
            </p:cNvPr>
            <p:cNvSpPr txBox="1"/>
            <p:nvPr/>
          </p:nvSpPr>
          <p:spPr>
            <a:xfrm>
              <a:off x="4970146" y="286983"/>
              <a:ext cx="580620" cy="276999"/>
            </a:xfrm>
            <a:prstGeom prst="rect">
              <a:avLst/>
            </a:prstGeom>
            <a:noFill/>
          </p:spPr>
          <p:txBody>
            <a:bodyPr wrap="square">
              <a:spAutoFit/>
            </a:bodyPr>
            <a:lstStyle/>
            <a:p>
              <a:r>
                <a:rPr lang="en-US" altLang="ko-KR" sz="1200" b="1">
                  <a:latin typeface="나눔바른고딕" panose="020B0603020101020101" pitchFamily="50" charset="-127"/>
                  <a:ea typeface="나눔바른고딕" panose="020B0603020101020101" pitchFamily="50" charset="-127"/>
                </a:rPr>
                <a:t>client</a:t>
              </a:r>
              <a:endParaRPr lang="ko-KR" altLang="en-US" sz="1200" b="1"/>
            </a:p>
          </p:txBody>
        </p:sp>
      </p:grpSp>
      <p:cxnSp>
        <p:nvCxnSpPr>
          <p:cNvPr id="6" name="직선 화살표 연결선 5">
            <a:extLst>
              <a:ext uri="{FF2B5EF4-FFF2-40B4-BE49-F238E27FC236}">
                <a16:creationId xmlns:a16="http://schemas.microsoft.com/office/drawing/2014/main" id="{DE935B32-CC4F-1817-FEBF-ED03E7CA22AF}"/>
              </a:ext>
            </a:extLst>
          </p:cNvPr>
          <p:cNvCxnSpPr>
            <a:cxnSpLocks/>
            <a:stCxn id="4" idx="3"/>
            <a:endCxn id="13" idx="1"/>
          </p:cNvCxnSpPr>
          <p:nvPr/>
        </p:nvCxnSpPr>
        <p:spPr>
          <a:xfrm flipV="1">
            <a:off x="2246295" y="2964537"/>
            <a:ext cx="605795"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모서리가 둥근 직사각형 38">
            <a:extLst>
              <a:ext uri="{FF2B5EF4-FFF2-40B4-BE49-F238E27FC236}">
                <a16:creationId xmlns:a16="http://schemas.microsoft.com/office/drawing/2014/main" id="{0D1B2760-F751-1ACD-1403-66490CF90676}"/>
              </a:ext>
            </a:extLst>
          </p:cNvPr>
          <p:cNvSpPr/>
          <p:nvPr/>
        </p:nvSpPr>
        <p:spPr>
          <a:xfrm>
            <a:off x="5393515" y="2713210"/>
            <a:ext cx="3050014"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b="1">
                <a:solidFill>
                  <a:schemeClr val="bg1"/>
                </a:solidFill>
                <a:effectLst/>
              </a:rPr>
              <a:t>RequestMappingHandlerAdapter</a:t>
            </a:r>
            <a:endParaRPr lang="ko-KR" altLang="en-US" sz="1400" b="1">
              <a:solidFill>
                <a:schemeClr val="bg1"/>
              </a:solidFill>
              <a:latin typeface="+mj-lt"/>
              <a:ea typeface="나눔바른고딕" panose="020B0603020101020101"/>
            </a:endParaRPr>
          </a:p>
        </p:txBody>
      </p:sp>
      <p:cxnSp>
        <p:nvCxnSpPr>
          <p:cNvPr id="11" name="직선 화살표 연결선 10">
            <a:extLst>
              <a:ext uri="{FF2B5EF4-FFF2-40B4-BE49-F238E27FC236}">
                <a16:creationId xmlns:a16="http://schemas.microsoft.com/office/drawing/2014/main" id="{55BC55A4-50EF-1571-6E67-8359D15853F2}"/>
              </a:ext>
            </a:extLst>
          </p:cNvPr>
          <p:cNvCxnSpPr>
            <a:cxnSpLocks/>
            <a:stCxn id="13" idx="3"/>
            <a:endCxn id="9" idx="1"/>
          </p:cNvCxnSpPr>
          <p:nvPr/>
        </p:nvCxnSpPr>
        <p:spPr>
          <a:xfrm flipV="1">
            <a:off x="4690050" y="2960098"/>
            <a:ext cx="703465" cy="443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모서리가 둥근 직사각형 38">
            <a:extLst>
              <a:ext uri="{FF2B5EF4-FFF2-40B4-BE49-F238E27FC236}">
                <a16:creationId xmlns:a16="http://schemas.microsoft.com/office/drawing/2014/main" id="{2CE2B9A3-B935-CE63-19C4-67BC6369D59A}"/>
              </a:ext>
            </a:extLst>
          </p:cNvPr>
          <p:cNvSpPr/>
          <p:nvPr/>
        </p:nvSpPr>
        <p:spPr>
          <a:xfrm>
            <a:off x="2852090" y="2717649"/>
            <a:ext cx="1837960"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DispatcherServlet</a:t>
            </a:r>
            <a:endParaRPr lang="ko-KR" altLang="en-US" sz="1400">
              <a:solidFill>
                <a:schemeClr val="tx1"/>
              </a:solidFill>
              <a:latin typeface="+mj-lt"/>
              <a:ea typeface="나눔바른고딕" panose="020B0603020101020101"/>
            </a:endParaRPr>
          </a:p>
        </p:txBody>
      </p:sp>
      <p:cxnSp>
        <p:nvCxnSpPr>
          <p:cNvPr id="14" name="직선 화살표 연결선 13">
            <a:extLst>
              <a:ext uri="{FF2B5EF4-FFF2-40B4-BE49-F238E27FC236}">
                <a16:creationId xmlns:a16="http://schemas.microsoft.com/office/drawing/2014/main" id="{46363247-1FE3-951D-30B4-BE99C3C88CD5}"/>
              </a:ext>
            </a:extLst>
          </p:cNvPr>
          <p:cNvCxnSpPr>
            <a:cxnSpLocks/>
            <a:stCxn id="9" idx="2"/>
            <a:endCxn id="47" idx="0"/>
          </p:cNvCxnSpPr>
          <p:nvPr/>
        </p:nvCxnSpPr>
        <p:spPr>
          <a:xfrm flipH="1">
            <a:off x="6918499" y="3206986"/>
            <a:ext cx="23" cy="32320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모서리가 둥근 직사각형 38">
            <a:extLst>
              <a:ext uri="{FF2B5EF4-FFF2-40B4-BE49-F238E27FC236}">
                <a16:creationId xmlns:a16="http://schemas.microsoft.com/office/drawing/2014/main" id="{552E9CF5-73D0-877D-74B8-21DB31856314}"/>
              </a:ext>
            </a:extLst>
          </p:cNvPr>
          <p:cNvSpPr/>
          <p:nvPr/>
        </p:nvSpPr>
        <p:spPr>
          <a:xfrm>
            <a:off x="5008870" y="4306188"/>
            <a:ext cx="3819258" cy="493776"/>
          </a:xfrm>
          <a:prstGeom prst="roundRect">
            <a:avLst/>
          </a:prstGeom>
          <a:solidFill>
            <a:schemeClr val="accent5">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PathVariableMethodArgumentResolver</a:t>
            </a:r>
          </a:p>
        </p:txBody>
      </p:sp>
      <p:sp>
        <p:nvSpPr>
          <p:cNvPr id="35" name="모서리가 둥근 직사각형 38">
            <a:extLst>
              <a:ext uri="{FF2B5EF4-FFF2-40B4-BE49-F238E27FC236}">
                <a16:creationId xmlns:a16="http://schemas.microsoft.com/office/drawing/2014/main" id="{2C14B1A3-3844-77C5-F2ED-9B770CF25607}"/>
              </a:ext>
            </a:extLst>
          </p:cNvPr>
          <p:cNvSpPr/>
          <p:nvPr/>
        </p:nvSpPr>
        <p:spPr>
          <a:xfrm>
            <a:off x="5008870" y="5128741"/>
            <a:ext cx="3819258" cy="493776"/>
          </a:xfrm>
          <a:prstGeom prst="roundRect">
            <a:avLst/>
          </a:prstGeom>
          <a:solidFill>
            <a:schemeClr val="accent5">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PathVariableMethodArgumentResolver</a:t>
            </a:r>
          </a:p>
        </p:txBody>
      </p:sp>
      <p:cxnSp>
        <p:nvCxnSpPr>
          <p:cNvPr id="36" name="직선 화살표 연결선 35">
            <a:extLst>
              <a:ext uri="{FF2B5EF4-FFF2-40B4-BE49-F238E27FC236}">
                <a16:creationId xmlns:a16="http://schemas.microsoft.com/office/drawing/2014/main" id="{B7A8E3D8-2F55-5E74-C7FE-2B9052DBDAB1}"/>
              </a:ext>
            </a:extLst>
          </p:cNvPr>
          <p:cNvCxnSpPr>
            <a:cxnSpLocks/>
            <a:stCxn id="16" idx="2"/>
            <a:endCxn id="35" idx="0"/>
          </p:cNvCxnSpPr>
          <p:nvPr/>
        </p:nvCxnSpPr>
        <p:spPr>
          <a:xfrm>
            <a:off x="6918499" y="4799964"/>
            <a:ext cx="0" cy="32877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모서리가 둥근 직사각형 38">
            <a:extLst>
              <a:ext uri="{FF2B5EF4-FFF2-40B4-BE49-F238E27FC236}">
                <a16:creationId xmlns:a16="http://schemas.microsoft.com/office/drawing/2014/main" id="{FDABC48D-DBBF-8EB5-8A89-571CCBA5DEA9}"/>
              </a:ext>
            </a:extLst>
          </p:cNvPr>
          <p:cNvSpPr/>
          <p:nvPr/>
        </p:nvSpPr>
        <p:spPr>
          <a:xfrm>
            <a:off x="4797091" y="5993041"/>
            <a:ext cx="4242816" cy="493776"/>
          </a:xfrm>
          <a:prstGeom prst="roundRect">
            <a:avLst/>
          </a:prstGeom>
          <a:solidFill>
            <a:schemeClr val="accent5">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PathVariableMapMethodArgumentResolver</a:t>
            </a:r>
          </a:p>
        </p:txBody>
      </p:sp>
      <p:cxnSp>
        <p:nvCxnSpPr>
          <p:cNvPr id="41" name="직선 화살표 연결선 40">
            <a:extLst>
              <a:ext uri="{FF2B5EF4-FFF2-40B4-BE49-F238E27FC236}">
                <a16:creationId xmlns:a16="http://schemas.microsoft.com/office/drawing/2014/main" id="{CBFD4B45-B970-C8A9-F3AB-F6842FE68E1B}"/>
              </a:ext>
            </a:extLst>
          </p:cNvPr>
          <p:cNvCxnSpPr>
            <a:cxnSpLocks/>
            <a:stCxn id="35" idx="2"/>
            <a:endCxn id="40" idx="0"/>
          </p:cNvCxnSpPr>
          <p:nvPr/>
        </p:nvCxnSpPr>
        <p:spPr>
          <a:xfrm>
            <a:off x="6918499" y="5622517"/>
            <a:ext cx="0" cy="37052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7" name="모서리가 둥근 직사각형 38">
            <a:extLst>
              <a:ext uri="{FF2B5EF4-FFF2-40B4-BE49-F238E27FC236}">
                <a16:creationId xmlns:a16="http://schemas.microsoft.com/office/drawing/2014/main" id="{E8672529-1738-FA05-DE1F-EC78AEEB24F8}"/>
              </a:ext>
            </a:extLst>
          </p:cNvPr>
          <p:cNvSpPr/>
          <p:nvPr/>
        </p:nvSpPr>
        <p:spPr>
          <a:xfrm>
            <a:off x="5962325" y="3530194"/>
            <a:ext cx="1912348"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ArgumentResolvers</a:t>
            </a:r>
          </a:p>
        </p:txBody>
      </p:sp>
      <p:cxnSp>
        <p:nvCxnSpPr>
          <p:cNvPr id="50" name="직선 화살표 연결선 49">
            <a:extLst>
              <a:ext uri="{FF2B5EF4-FFF2-40B4-BE49-F238E27FC236}">
                <a16:creationId xmlns:a16="http://schemas.microsoft.com/office/drawing/2014/main" id="{DEFDED5D-CFEF-D32C-FE96-2DE703A9AFDA}"/>
              </a:ext>
            </a:extLst>
          </p:cNvPr>
          <p:cNvCxnSpPr>
            <a:cxnSpLocks/>
            <a:stCxn id="47" idx="2"/>
            <a:endCxn id="16" idx="0"/>
          </p:cNvCxnSpPr>
          <p:nvPr/>
        </p:nvCxnSpPr>
        <p:spPr>
          <a:xfrm>
            <a:off x="6918499" y="4023970"/>
            <a:ext cx="0" cy="28221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0A416056-731F-0CA8-A760-370DFDEDB280}"/>
              </a:ext>
            </a:extLst>
          </p:cNvPr>
          <p:cNvSpPr txBox="1"/>
          <p:nvPr/>
        </p:nvSpPr>
        <p:spPr>
          <a:xfrm>
            <a:off x="297913" y="848903"/>
            <a:ext cx="11717303" cy="1177245"/>
          </a:xfrm>
          <a:prstGeom prst="rect">
            <a:avLst/>
          </a:prstGeom>
          <a:solidFill>
            <a:schemeClr val="tx1"/>
          </a:solidFill>
        </p:spPr>
        <p:txBody>
          <a:bodyPr wrap="square">
            <a:spAutoFit/>
          </a:bodyPr>
          <a:lstStyle/>
          <a:p>
            <a:pPr>
              <a:lnSpc>
                <a:spcPct val="150000"/>
              </a:lnSpc>
            </a:pPr>
            <a:r>
              <a:rPr lang="en-US" altLang="ko-KR" sz="1200">
                <a:solidFill>
                  <a:srgbClr val="B3AE60"/>
                </a:solidFill>
                <a:effectLst/>
                <a:highlight>
                  <a:srgbClr val="1E1F22"/>
                </a:highlight>
              </a:rPr>
              <a:t>@GetMapping</a:t>
            </a:r>
            <a:r>
              <a:rPr lang="en-US" altLang="ko-KR" sz="1200">
                <a:solidFill>
                  <a:srgbClr val="E8BA36"/>
                </a:solidFill>
                <a:effectLst/>
                <a:highlight>
                  <a:srgbClr val="1E1F22"/>
                </a:highlight>
              </a:rPr>
              <a:t>(</a:t>
            </a:r>
            <a:r>
              <a:rPr lang="en-US" altLang="ko-KR" sz="1200">
                <a:solidFill>
                  <a:srgbClr val="6AAB73"/>
                </a:solidFill>
                <a:effectLst/>
                <a:highlight>
                  <a:srgbClr val="1E1F22"/>
                </a:highlight>
              </a:rPr>
              <a:t>"/projects/{project}/versions/{</a:t>
            </a:r>
            <a:r>
              <a:rPr lang="en-US" altLang="ko-KR" sz="1200">
                <a:solidFill>
                  <a:srgbClr val="6AAB73"/>
                </a:solidFill>
                <a:highlight>
                  <a:srgbClr val="1E1F22"/>
                </a:highlight>
              </a:rPr>
              <a:t>version}</a:t>
            </a:r>
            <a:r>
              <a:rPr lang="en-US" altLang="ko-KR" sz="1200">
                <a:solidFill>
                  <a:srgbClr val="6AAB73"/>
                </a:solidFill>
                <a:effectLst/>
                <a:highlight>
                  <a:srgbClr val="1E1F22"/>
                </a:highlight>
              </a:rPr>
              <a:t>"</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r>
              <a:rPr lang="en-US" altLang="ko-KR" sz="1200">
                <a:solidFill>
                  <a:srgbClr val="CF8E6D"/>
                </a:solidFill>
                <a:effectLst/>
                <a:highlight>
                  <a:srgbClr val="1E1F22"/>
                </a:highlight>
              </a:rPr>
              <a:t>public </a:t>
            </a:r>
            <a:r>
              <a:rPr lang="en-US" altLang="ko-KR" sz="1200">
                <a:solidFill>
                  <a:srgbClr val="BCBEC4"/>
                </a:solidFill>
                <a:effectLst/>
                <a:highlight>
                  <a:srgbClr val="1E1F22"/>
                </a:highlight>
              </a:rPr>
              <a:t>String </a:t>
            </a:r>
            <a:r>
              <a:rPr lang="en-US" altLang="ko-KR" sz="1200">
                <a:solidFill>
                  <a:srgbClr val="56A8F5"/>
                </a:solidFill>
                <a:effectLst/>
                <a:highlight>
                  <a:srgbClr val="1E1F22"/>
                </a:highlight>
              </a:rPr>
              <a:t>getProjectVersions</a:t>
            </a:r>
            <a:r>
              <a:rPr lang="en-US" altLang="ko-KR" sz="1200">
                <a:solidFill>
                  <a:srgbClr val="E8BA36"/>
                </a:solidFill>
                <a:effectLst/>
                <a:highlight>
                  <a:srgbClr val="1E1F22"/>
                </a:highlight>
              </a:rPr>
              <a:t>(</a:t>
            </a:r>
            <a:r>
              <a:rPr lang="en-US" altLang="ko-KR" sz="1200">
                <a:solidFill>
                  <a:srgbClr val="B3AE60"/>
                </a:solidFill>
                <a:effectLst/>
                <a:highlight>
                  <a:srgbClr val="1E1F22"/>
                </a:highlight>
              </a:rPr>
              <a:t>@PathVariable </a:t>
            </a:r>
            <a:r>
              <a:rPr lang="en-US" altLang="ko-KR" sz="1200">
                <a:solidFill>
                  <a:srgbClr val="BCBEC4"/>
                </a:solidFill>
                <a:effectLst/>
                <a:highlight>
                  <a:srgbClr val="1E1F22"/>
                </a:highlight>
              </a:rPr>
              <a:t>String project, </a:t>
            </a:r>
            <a:r>
              <a:rPr lang="en-US" altLang="ko-KR" sz="1200">
                <a:solidFill>
                  <a:srgbClr val="B3AE60"/>
                </a:solidFill>
                <a:effectLst/>
                <a:highlight>
                  <a:srgbClr val="1E1F22"/>
                </a:highlight>
              </a:rPr>
              <a:t>@PathVariable </a:t>
            </a:r>
            <a:r>
              <a:rPr lang="en-US" altLang="ko-KR" sz="1200">
                <a:solidFill>
                  <a:srgbClr val="54A857"/>
                </a:solidFill>
                <a:effectLst/>
                <a:highlight>
                  <a:srgbClr val="1E1F22"/>
                </a:highlight>
              </a:rPr>
              <a:t> </a:t>
            </a:r>
            <a:r>
              <a:rPr lang="en-US" altLang="ko-KR" sz="1200">
                <a:solidFill>
                  <a:srgbClr val="BCBEC4"/>
                </a:solidFill>
                <a:effectLst/>
                <a:highlight>
                  <a:srgbClr val="1E1F22"/>
                </a:highlight>
              </a:rPr>
              <a:t>String version, </a:t>
            </a:r>
            <a:r>
              <a:rPr lang="en-US" altLang="ko-KR" sz="1200">
                <a:solidFill>
                  <a:srgbClr val="B3AE60"/>
                </a:solidFill>
                <a:effectLst/>
                <a:highlight>
                  <a:srgbClr val="1E1F22"/>
                </a:highlight>
              </a:rPr>
              <a:t>@PathVariable  </a:t>
            </a:r>
            <a:r>
              <a:rPr lang="en-US" altLang="ko-KR" sz="1200">
                <a:solidFill>
                  <a:srgbClr val="BCBEC4"/>
                </a:solidFill>
                <a:effectLst/>
                <a:highlight>
                  <a:srgbClr val="1E1F22"/>
                </a:highlight>
              </a:rPr>
              <a:t>Map</a:t>
            </a:r>
            <a:r>
              <a:rPr lang="en-US" altLang="ko-KR" sz="1200">
                <a:solidFill>
                  <a:srgbClr val="E8BA36"/>
                </a:solidFill>
                <a:effectLst/>
                <a:highlight>
                  <a:srgbClr val="1E1F22"/>
                </a:highlight>
              </a:rPr>
              <a:t>&lt;</a:t>
            </a:r>
            <a:r>
              <a:rPr lang="en-US" altLang="ko-KR" sz="1200">
                <a:solidFill>
                  <a:srgbClr val="BCBEC4"/>
                </a:solidFill>
                <a:effectLst/>
                <a:highlight>
                  <a:srgbClr val="1E1F22"/>
                </a:highlight>
              </a:rPr>
              <a:t>String, String</a:t>
            </a:r>
            <a:r>
              <a:rPr lang="en-US" altLang="ko-KR" sz="1200">
                <a:solidFill>
                  <a:srgbClr val="E8BA36"/>
                </a:solidFill>
                <a:effectLst/>
                <a:highlight>
                  <a:srgbClr val="1E1F22"/>
                </a:highlight>
              </a:rPr>
              <a:t>&gt; </a:t>
            </a:r>
            <a:r>
              <a:rPr lang="en-US" altLang="ko-KR" sz="1200">
                <a:solidFill>
                  <a:srgbClr val="BCBEC4"/>
                </a:solidFill>
                <a:effectLst/>
                <a:highlight>
                  <a:srgbClr val="1E1F22"/>
                </a:highlight>
              </a:rPr>
              <a:t>allParams</a:t>
            </a:r>
            <a:r>
              <a:rPr lang="en-US" altLang="ko-KR" sz="1200">
                <a:solidFill>
                  <a:srgbClr val="E8BA36"/>
                </a:solidFill>
                <a:effectLst/>
                <a:highlight>
                  <a:srgbClr val="1E1F22"/>
                </a:highlight>
              </a:rPr>
              <a:t>) {</a:t>
            </a:r>
            <a:br>
              <a:rPr lang="en-US" altLang="ko-KR" sz="1200">
                <a:solidFill>
                  <a:srgbClr val="E8BA36"/>
                </a:solidFill>
                <a:effectLst/>
                <a:highlight>
                  <a:srgbClr val="1E1F22"/>
                </a:highlight>
              </a:rPr>
            </a:br>
            <a:r>
              <a:rPr lang="en-US" altLang="ko-KR" sz="1200">
                <a:solidFill>
                  <a:srgbClr val="E8BA36"/>
                </a:solidFill>
                <a:effectLst/>
                <a:highlight>
                  <a:srgbClr val="1E1F22"/>
                </a:highlight>
              </a:rPr>
              <a:t>    </a:t>
            </a:r>
            <a:r>
              <a:rPr lang="en-US" altLang="ko-KR" sz="1200">
                <a:solidFill>
                  <a:srgbClr val="CF8E6D"/>
                </a:solidFill>
                <a:effectLst/>
                <a:highlight>
                  <a:srgbClr val="1E1F22"/>
                </a:highlight>
              </a:rPr>
              <a:t>return </a:t>
            </a:r>
            <a:r>
              <a:rPr lang="en-US" altLang="ko-KR" sz="1200">
                <a:solidFill>
                  <a:srgbClr val="6AAB73"/>
                </a:solidFill>
                <a:effectLst/>
                <a:highlight>
                  <a:srgbClr val="1E1F22"/>
                </a:highlight>
              </a:rPr>
              <a:t>"</a:t>
            </a:r>
            <a:r>
              <a:rPr lang="ko-KR" altLang="en-US" sz="1200">
                <a:solidFill>
                  <a:srgbClr val="6AAB73"/>
                </a:solidFill>
                <a:effectLst/>
                <a:highlight>
                  <a:srgbClr val="1E1F22"/>
                </a:highlight>
                <a:latin typeface="Menlo-Regular" panose="020B0609030804020204" pitchFamily="49" charset="0"/>
              </a:rPr>
              <a:t>프로젝트</a:t>
            </a:r>
            <a:r>
              <a:rPr lang="ko-KR" altLang="en-US" sz="1200">
                <a:solidFill>
                  <a:srgbClr val="6AAB73"/>
                </a:solidFill>
                <a:effectLst/>
                <a:highlight>
                  <a:srgbClr val="1E1F22"/>
                </a:highlight>
              </a:rPr>
              <a:t> </a:t>
            </a:r>
            <a:r>
              <a:rPr lang="en-US" altLang="ko-KR" sz="1200">
                <a:solidFill>
                  <a:srgbClr val="6AAB73"/>
                </a:solidFill>
                <a:effectLst/>
                <a:highlight>
                  <a:srgbClr val="1E1F22"/>
                </a:highlight>
              </a:rPr>
              <a:t>ID: " </a:t>
            </a:r>
            <a:r>
              <a:rPr lang="en-US" altLang="ko-KR" sz="1200">
                <a:solidFill>
                  <a:srgbClr val="BCBEC4"/>
                </a:solidFill>
                <a:effectLst/>
                <a:highlight>
                  <a:srgbClr val="1E1F22"/>
                </a:highlight>
              </a:rPr>
              <a:t>+ project + </a:t>
            </a:r>
            <a:r>
              <a:rPr lang="en-US" altLang="ko-KR" sz="1200">
                <a:solidFill>
                  <a:srgbClr val="6AAB73"/>
                </a:solidFill>
                <a:effectLst/>
                <a:highlight>
                  <a:srgbClr val="1E1F22"/>
                </a:highlight>
              </a:rPr>
              <a:t>"</a:t>
            </a:r>
            <a:r>
              <a:rPr lang="ko-KR" altLang="en-US" sz="1200">
                <a:solidFill>
                  <a:srgbClr val="6AAB73"/>
                </a:solidFill>
                <a:effectLst/>
                <a:highlight>
                  <a:srgbClr val="1E1F22"/>
                </a:highlight>
                <a:latin typeface="Menlo-Regular" panose="020B0609030804020204" pitchFamily="49" charset="0"/>
              </a:rPr>
              <a:t>의 버전 </a:t>
            </a:r>
            <a:r>
              <a:rPr lang="en-US" altLang="ko-KR" sz="1200">
                <a:solidFill>
                  <a:srgbClr val="6AAB73"/>
                </a:solidFill>
                <a:effectLst/>
                <a:highlight>
                  <a:srgbClr val="1E1F22"/>
                </a:highlight>
                <a:latin typeface="Menlo-Regular" panose="020B0609030804020204" pitchFamily="49" charset="0"/>
              </a:rPr>
              <a:t>" + </a:t>
            </a:r>
            <a:r>
              <a:rPr lang="en-US" altLang="ko-KR" sz="1200">
                <a:solidFill>
                  <a:schemeClr val="bg1">
                    <a:lumMod val="75000"/>
                  </a:schemeClr>
                </a:solidFill>
                <a:effectLst/>
                <a:highlight>
                  <a:srgbClr val="1E1F22"/>
                </a:highlight>
                <a:latin typeface="Menlo-Regular" panose="020B0609030804020204" pitchFamily="49" charset="0"/>
              </a:rPr>
              <a:t>version</a:t>
            </a:r>
            <a:r>
              <a:rPr lang="en-US" altLang="ko-KR" sz="1200">
                <a:solidFill>
                  <a:srgbClr val="6AAB73"/>
                </a:solidFill>
                <a:effectLst/>
                <a:highlight>
                  <a:srgbClr val="1E1F22"/>
                </a:highlight>
                <a:latin typeface="Menlo-Regular" panose="020B0609030804020204" pitchFamily="49" charset="0"/>
              </a:rPr>
              <a:t> + " </a:t>
            </a:r>
            <a:r>
              <a:rPr lang="ko-KR" altLang="en-US" sz="1200">
                <a:solidFill>
                  <a:srgbClr val="6AAB73"/>
                </a:solidFill>
                <a:effectLst/>
                <a:highlight>
                  <a:srgbClr val="1E1F22"/>
                </a:highlight>
                <a:latin typeface="Menlo-Regular" panose="020B0609030804020204" pitchFamily="49" charset="0"/>
              </a:rPr>
              <a:t>정보를 표시합니다</a:t>
            </a:r>
            <a:r>
              <a:rPr lang="en-US" altLang="ko-KR" sz="1200">
                <a:solidFill>
                  <a:srgbClr val="6AAB73"/>
                </a:solidFill>
                <a:effectLst/>
                <a:highlight>
                  <a:srgbClr val="1E1F22"/>
                </a:highlight>
              </a:rPr>
              <a:t>."</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r>
              <a:rPr lang="en-US" altLang="ko-KR" sz="1200">
                <a:solidFill>
                  <a:srgbClr val="E8BA36"/>
                </a:solidFill>
                <a:effectLst/>
                <a:highlight>
                  <a:srgbClr val="1E1F22"/>
                </a:highlight>
              </a:rPr>
              <a:t>}</a:t>
            </a:r>
            <a:endParaRPr lang="en-US" altLang="ko-KR" sz="1200">
              <a:solidFill>
                <a:srgbClr val="BCBEC4"/>
              </a:solidFill>
              <a:effectLst/>
              <a:highlight>
                <a:srgbClr val="1E1F22"/>
              </a:highlight>
            </a:endParaRPr>
          </a:p>
        </p:txBody>
      </p:sp>
      <p:sp>
        <p:nvSpPr>
          <p:cNvPr id="59" name="TextBox 58">
            <a:extLst>
              <a:ext uri="{FF2B5EF4-FFF2-40B4-BE49-F238E27FC236}">
                <a16:creationId xmlns:a16="http://schemas.microsoft.com/office/drawing/2014/main" id="{86084E8E-2DD2-396B-848D-B5DF5DEAB902}"/>
              </a:ext>
            </a:extLst>
          </p:cNvPr>
          <p:cNvSpPr txBox="1"/>
          <p:nvPr/>
        </p:nvSpPr>
        <p:spPr>
          <a:xfrm>
            <a:off x="357516" y="2074313"/>
            <a:ext cx="3370187" cy="388568"/>
          </a:xfrm>
          <a:prstGeom prst="rect">
            <a:avLst/>
          </a:prstGeom>
          <a:noFill/>
        </p:spPr>
        <p:txBody>
          <a:bodyPr wrap="square">
            <a:spAutoFit/>
          </a:bodyPr>
          <a:lstStyle/>
          <a:p>
            <a:pPr>
              <a:lnSpc>
                <a:spcPct val="150000"/>
              </a:lnSpc>
            </a:pPr>
            <a:r>
              <a:rPr lang="en-US" altLang="ko-KR" sz="1400"/>
              <a:t>/projects/myProject/versions/1.0</a:t>
            </a:r>
          </a:p>
        </p:txBody>
      </p:sp>
      <p:sp>
        <p:nvSpPr>
          <p:cNvPr id="60" name="TextBox 59">
            <a:extLst>
              <a:ext uri="{FF2B5EF4-FFF2-40B4-BE49-F238E27FC236}">
                <a16:creationId xmlns:a16="http://schemas.microsoft.com/office/drawing/2014/main" id="{1CCED044-30A9-8069-CFA3-F6C928847334}"/>
              </a:ext>
            </a:extLst>
          </p:cNvPr>
          <p:cNvSpPr txBox="1"/>
          <p:nvPr/>
        </p:nvSpPr>
        <p:spPr>
          <a:xfrm>
            <a:off x="2600517" y="4361783"/>
            <a:ext cx="1888167" cy="388568"/>
          </a:xfrm>
          <a:prstGeom prst="rect">
            <a:avLst/>
          </a:prstGeom>
          <a:noFill/>
        </p:spPr>
        <p:txBody>
          <a:bodyPr wrap="square">
            <a:spAutoFit/>
          </a:bodyPr>
          <a:lstStyle/>
          <a:p>
            <a:pPr algn="r">
              <a:lnSpc>
                <a:spcPct val="150000"/>
              </a:lnSpc>
            </a:pPr>
            <a:r>
              <a:rPr lang="en-US" altLang="ko-KR" sz="1400"/>
              <a:t>args[0] = myProject</a:t>
            </a:r>
          </a:p>
        </p:txBody>
      </p:sp>
      <p:sp>
        <p:nvSpPr>
          <p:cNvPr id="61" name="TextBox 60">
            <a:extLst>
              <a:ext uri="{FF2B5EF4-FFF2-40B4-BE49-F238E27FC236}">
                <a16:creationId xmlns:a16="http://schemas.microsoft.com/office/drawing/2014/main" id="{9BA82B8B-A2E8-9E15-9B7E-56B2175204C0}"/>
              </a:ext>
            </a:extLst>
          </p:cNvPr>
          <p:cNvSpPr txBox="1"/>
          <p:nvPr/>
        </p:nvSpPr>
        <p:spPr>
          <a:xfrm>
            <a:off x="2958130" y="5183796"/>
            <a:ext cx="1530554" cy="388568"/>
          </a:xfrm>
          <a:prstGeom prst="rect">
            <a:avLst/>
          </a:prstGeom>
          <a:noFill/>
        </p:spPr>
        <p:txBody>
          <a:bodyPr wrap="square">
            <a:spAutoFit/>
          </a:bodyPr>
          <a:lstStyle/>
          <a:p>
            <a:pPr algn="r">
              <a:lnSpc>
                <a:spcPct val="150000"/>
              </a:lnSpc>
            </a:pPr>
            <a:r>
              <a:rPr lang="en-US" altLang="ko-KR" sz="1400"/>
              <a:t>args[1] = 1.0</a:t>
            </a:r>
          </a:p>
        </p:txBody>
      </p:sp>
      <p:sp>
        <p:nvSpPr>
          <p:cNvPr id="62" name="TextBox 61">
            <a:extLst>
              <a:ext uri="{FF2B5EF4-FFF2-40B4-BE49-F238E27FC236}">
                <a16:creationId xmlns:a16="http://schemas.microsoft.com/office/drawing/2014/main" id="{5B1EE324-7202-B779-7A65-1C7C7D0EF6FE}"/>
              </a:ext>
            </a:extLst>
          </p:cNvPr>
          <p:cNvSpPr txBox="1"/>
          <p:nvPr/>
        </p:nvSpPr>
        <p:spPr>
          <a:xfrm>
            <a:off x="541063" y="6009097"/>
            <a:ext cx="3947621" cy="388568"/>
          </a:xfrm>
          <a:prstGeom prst="rect">
            <a:avLst/>
          </a:prstGeom>
          <a:noFill/>
        </p:spPr>
        <p:txBody>
          <a:bodyPr wrap="square">
            <a:spAutoFit/>
          </a:bodyPr>
          <a:lstStyle/>
          <a:p>
            <a:pPr algn="r">
              <a:lnSpc>
                <a:spcPct val="150000"/>
              </a:lnSpc>
            </a:pPr>
            <a:r>
              <a:rPr lang="en-US" altLang="ko-KR" sz="1400"/>
              <a:t>args[2] = {project=" myProject ", version=10}</a:t>
            </a:r>
          </a:p>
        </p:txBody>
      </p:sp>
      <p:cxnSp>
        <p:nvCxnSpPr>
          <p:cNvPr id="64" name="구부러진 연결선[U] 63">
            <a:extLst>
              <a:ext uri="{FF2B5EF4-FFF2-40B4-BE49-F238E27FC236}">
                <a16:creationId xmlns:a16="http://schemas.microsoft.com/office/drawing/2014/main" id="{F3B3A2D3-3761-7483-CC10-AF60772294D1}"/>
              </a:ext>
            </a:extLst>
          </p:cNvPr>
          <p:cNvCxnSpPr>
            <a:stCxn id="16" idx="1"/>
          </p:cNvCxnSpPr>
          <p:nvPr/>
        </p:nvCxnSpPr>
        <p:spPr>
          <a:xfrm rot="10800000">
            <a:off x="3968498" y="1444752"/>
            <a:ext cx="1040373" cy="3108324"/>
          </a:xfrm>
          <a:prstGeom prst="curvedConnector2">
            <a:avLst/>
          </a:prstGeom>
          <a:ln w="127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구부러진 연결선[U] 65">
            <a:extLst>
              <a:ext uri="{FF2B5EF4-FFF2-40B4-BE49-F238E27FC236}">
                <a16:creationId xmlns:a16="http://schemas.microsoft.com/office/drawing/2014/main" id="{B572CE94-99B7-647D-D28F-91FF95B21165}"/>
              </a:ext>
            </a:extLst>
          </p:cNvPr>
          <p:cNvCxnSpPr>
            <a:cxnSpLocks/>
            <a:stCxn id="35" idx="1"/>
          </p:cNvCxnSpPr>
          <p:nvPr/>
        </p:nvCxnSpPr>
        <p:spPr>
          <a:xfrm rot="10800000" flipH="1">
            <a:off x="5008870" y="1437525"/>
            <a:ext cx="721554" cy="3938104"/>
          </a:xfrm>
          <a:prstGeom prst="curvedConnector4">
            <a:avLst>
              <a:gd name="adj1" fmla="val -31682"/>
              <a:gd name="adj2" fmla="val 53135"/>
            </a:avLst>
          </a:prstGeom>
          <a:ln w="127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8" name="구부러진 연결선[U] 67">
            <a:extLst>
              <a:ext uri="{FF2B5EF4-FFF2-40B4-BE49-F238E27FC236}">
                <a16:creationId xmlns:a16="http://schemas.microsoft.com/office/drawing/2014/main" id="{A63B1B7C-58BF-0164-E4D0-121DFAA3271A}"/>
              </a:ext>
            </a:extLst>
          </p:cNvPr>
          <p:cNvCxnSpPr>
            <a:cxnSpLocks/>
            <a:stCxn id="40" idx="3"/>
          </p:cNvCxnSpPr>
          <p:nvPr/>
        </p:nvCxnSpPr>
        <p:spPr>
          <a:xfrm flipV="1">
            <a:off x="9039907" y="1437525"/>
            <a:ext cx="172865" cy="4802404"/>
          </a:xfrm>
          <a:prstGeom prst="curvedConnector2">
            <a:avLst/>
          </a:prstGeom>
          <a:ln w="127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3679638"/>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28235-34F3-480D-9582-51322E7389EC}"/>
              </a:ext>
            </a:extLst>
          </p:cNvPr>
          <p:cNvSpPr txBox="1"/>
          <p:nvPr/>
        </p:nvSpPr>
        <p:spPr>
          <a:xfrm>
            <a:off x="2934686" y="2921169"/>
            <a:ext cx="6322628" cy="1015663"/>
          </a:xfrm>
          <a:prstGeom prst="rect">
            <a:avLst/>
          </a:prstGeom>
          <a:noFill/>
        </p:spPr>
        <p:txBody>
          <a:bodyPr wrap="none" rtlCol="0">
            <a:spAutoFit/>
          </a:bodyPr>
          <a:lstStyle/>
          <a:p>
            <a:pPr algn="ctr"/>
            <a:r>
              <a:rPr lang="en-US" altLang="ko-KR" sz="6000">
                <a:solidFill>
                  <a:schemeClr val="accent1">
                    <a:lumMod val="75000"/>
                  </a:schemeClr>
                </a:solidFill>
                <a:latin typeface="+mj-lt"/>
              </a:rPr>
              <a:t>@ModelAttribute</a:t>
            </a:r>
            <a:endParaRPr lang="ko-KR" altLang="en-US" sz="6000">
              <a:solidFill>
                <a:schemeClr val="accent1">
                  <a:lumMod val="75000"/>
                </a:schemeClr>
              </a:solidFill>
              <a:latin typeface="+mj-lt"/>
            </a:endParaRPr>
          </a:p>
        </p:txBody>
      </p:sp>
      <p:sp>
        <p:nvSpPr>
          <p:cNvPr id="3" name="TextBox 2">
            <a:extLst>
              <a:ext uri="{FF2B5EF4-FFF2-40B4-BE49-F238E27FC236}">
                <a16:creationId xmlns:a16="http://schemas.microsoft.com/office/drawing/2014/main" id="{CDB69857-4DB7-EFC1-D480-BBEE632C406D}"/>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1856445557"/>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직사각형 72">
            <a:extLst>
              <a:ext uri="{FF2B5EF4-FFF2-40B4-BE49-F238E27FC236}">
                <a16:creationId xmlns:a16="http://schemas.microsoft.com/office/drawing/2014/main" id="{D10AE262-3224-4491-9AF5-1A7677C571EF}"/>
              </a:ext>
            </a:extLst>
          </p:cNvPr>
          <p:cNvSpPr/>
          <p:nvPr/>
        </p:nvSpPr>
        <p:spPr>
          <a:xfrm>
            <a:off x="370207" y="627229"/>
            <a:ext cx="11739243" cy="887615"/>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@ModelAttribute</a:t>
            </a:r>
            <a:r>
              <a:rPr lang="ko-KR" altLang="en-US" sz="1200"/>
              <a:t>는 스프링 </a:t>
            </a:r>
            <a:r>
              <a:rPr lang="en-US" altLang="ko-KR" sz="1200"/>
              <a:t>MVC</a:t>
            </a:r>
            <a:r>
              <a:rPr lang="ko-KR" altLang="en-US" sz="1200"/>
              <a:t>에서 주로 폼 데이터나 요청 파라미터를 모델 객체에 바인딩할 때 사용하는 어노테이션이다</a:t>
            </a:r>
            <a:endParaRPr lang="en-US" altLang="ko-KR" sz="1200"/>
          </a:p>
          <a:p>
            <a:pPr marL="171450" indent="-171450">
              <a:lnSpc>
                <a:spcPct val="150000"/>
              </a:lnSpc>
              <a:buFont typeface="Arial" panose="020B0604020202020204" pitchFamily="34" charset="0"/>
              <a:buChar char="•"/>
            </a:pPr>
            <a:r>
              <a:rPr lang="ko-KR" altLang="en-US" sz="1200"/>
              <a:t>이 어노테이션은 요청 파라미터를 특정 객체에 바인딩하고 이후 자동으로 모델에 추가하여 뷰에서 사용할 수 있게 한다</a:t>
            </a:r>
            <a:endParaRPr lang="en-US" altLang="ko-KR" sz="1200"/>
          </a:p>
          <a:p>
            <a:pPr marL="171450" indent="-171450">
              <a:lnSpc>
                <a:spcPct val="150000"/>
              </a:lnSpc>
              <a:buFont typeface="Arial" panose="020B0604020202020204" pitchFamily="34" charset="0"/>
              <a:buChar char="•"/>
            </a:pPr>
            <a:r>
              <a:rPr lang="ko-KR" altLang="en-US" sz="1200">
                <a:latin typeface="+mn-ea"/>
              </a:rPr>
              <a:t>일반적으로 기본형 타입</a:t>
            </a:r>
            <a:r>
              <a:rPr lang="en-US" altLang="ko-KR" sz="1200">
                <a:latin typeface="+mn-ea"/>
              </a:rPr>
              <a:t>(int, long, String ..)</a:t>
            </a:r>
            <a:r>
              <a:rPr lang="ko-KR" altLang="en-US" sz="1200">
                <a:latin typeface="+mn-ea"/>
              </a:rPr>
              <a:t>의 바인딩은 </a:t>
            </a:r>
            <a:r>
              <a:rPr lang="en-US" altLang="ko-KR" sz="1200">
                <a:latin typeface="+mn-ea"/>
              </a:rPr>
              <a:t>@RequestParam </a:t>
            </a:r>
            <a:r>
              <a:rPr lang="ko-KR" altLang="en-US" sz="1200">
                <a:latin typeface="+mn-ea"/>
              </a:rPr>
              <a:t>이 처리하고 객체 타입은 </a:t>
            </a:r>
            <a:r>
              <a:rPr lang="en-US" altLang="ko-KR" sz="1200">
                <a:latin typeface="+mn-ea"/>
              </a:rPr>
              <a:t>@ModelAttribute </a:t>
            </a:r>
            <a:r>
              <a:rPr lang="ko-KR" altLang="en-US" sz="1200">
                <a:latin typeface="+mn-ea"/>
              </a:rPr>
              <a:t>가 처리한다고 보면 된다</a:t>
            </a:r>
            <a:endParaRPr lang="en-US" altLang="ko-KR" sz="1200">
              <a:latin typeface="+mn-ea"/>
            </a:endParaRPr>
          </a:p>
        </p:txBody>
      </p:sp>
      <p:sp>
        <p:nvSpPr>
          <p:cNvPr id="74" name="직사각형 73">
            <a:extLst>
              <a:ext uri="{FF2B5EF4-FFF2-40B4-BE49-F238E27FC236}">
                <a16:creationId xmlns:a16="http://schemas.microsoft.com/office/drawing/2014/main" id="{42A0B23B-7003-43B2-A559-7C4A6F001EFB}"/>
              </a:ext>
            </a:extLst>
          </p:cNvPr>
          <p:cNvSpPr/>
          <p:nvPr/>
        </p:nvSpPr>
        <p:spPr>
          <a:xfrm>
            <a:off x="198756" y="202792"/>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sp>
        <p:nvSpPr>
          <p:cNvPr id="2" name="직사각형 1">
            <a:extLst>
              <a:ext uri="{FF2B5EF4-FFF2-40B4-BE49-F238E27FC236}">
                <a16:creationId xmlns:a16="http://schemas.microsoft.com/office/drawing/2014/main" id="{54F290EB-3A0D-2A02-96C9-A4348F236C84}"/>
              </a:ext>
            </a:extLst>
          </p:cNvPr>
          <p:cNvSpPr/>
          <p:nvPr/>
        </p:nvSpPr>
        <p:spPr>
          <a:xfrm>
            <a:off x="198756" y="1841460"/>
            <a:ext cx="2932149"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@ModelAttribute</a:t>
            </a:r>
            <a:r>
              <a:rPr lang="ko-KR" altLang="en-US" b="1">
                <a:solidFill>
                  <a:schemeClr val="accent1">
                    <a:lumMod val="75000"/>
                  </a:schemeClr>
                </a:solidFill>
                <a:latin typeface="+mn-ea"/>
              </a:rPr>
              <a:t> 기본</a:t>
            </a:r>
          </a:p>
        </p:txBody>
      </p:sp>
      <p:sp>
        <p:nvSpPr>
          <p:cNvPr id="4" name="TextBox 3">
            <a:extLst>
              <a:ext uri="{FF2B5EF4-FFF2-40B4-BE49-F238E27FC236}">
                <a16:creationId xmlns:a16="http://schemas.microsoft.com/office/drawing/2014/main" id="{ACE4B27F-7D8C-5837-9FFD-D6E2D84F27E4}"/>
              </a:ext>
            </a:extLst>
          </p:cNvPr>
          <p:cNvSpPr txBox="1"/>
          <p:nvPr/>
        </p:nvSpPr>
        <p:spPr>
          <a:xfrm>
            <a:off x="637337" y="3339592"/>
            <a:ext cx="6099048" cy="1454244"/>
          </a:xfrm>
          <a:prstGeom prst="rect">
            <a:avLst/>
          </a:prstGeom>
          <a:solidFill>
            <a:schemeClr val="tx1"/>
          </a:solidFill>
        </p:spPr>
        <p:txBody>
          <a:bodyPr wrap="square">
            <a:spAutoFit/>
          </a:bodyPr>
          <a:lstStyle/>
          <a:p>
            <a:pPr>
              <a:lnSpc>
                <a:spcPct val="150000"/>
              </a:lnSpc>
            </a:pPr>
            <a:r>
              <a:rPr lang="en-US" altLang="ko-KR" sz="1200">
                <a:solidFill>
                  <a:srgbClr val="B3AE60"/>
                </a:solidFill>
                <a:effectLst/>
                <a:highlight>
                  <a:srgbClr val="1E1F22"/>
                </a:highlight>
              </a:rPr>
              <a:t>@PostMapping</a:t>
            </a:r>
            <a:r>
              <a:rPr lang="en-US" altLang="ko-KR" sz="1200">
                <a:solidFill>
                  <a:srgbClr val="E8BA36"/>
                </a:solidFill>
                <a:effectLst/>
                <a:highlight>
                  <a:srgbClr val="1E1F22"/>
                </a:highlight>
              </a:rPr>
              <a:t>(</a:t>
            </a:r>
            <a:r>
              <a:rPr lang="en-US" altLang="ko-KR" sz="1200">
                <a:solidFill>
                  <a:srgbClr val="6AAB73"/>
                </a:solidFill>
                <a:effectLst/>
                <a:highlight>
                  <a:srgbClr val="1E1F22"/>
                </a:highlight>
              </a:rPr>
              <a:t>"/submit"</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r>
              <a:rPr lang="en-US" altLang="ko-KR" sz="1200">
                <a:solidFill>
                  <a:srgbClr val="CF8E6D"/>
                </a:solidFill>
                <a:effectLst/>
                <a:highlight>
                  <a:srgbClr val="1E1F22"/>
                </a:highlight>
              </a:rPr>
              <a:t>public </a:t>
            </a:r>
            <a:r>
              <a:rPr lang="en-US" altLang="ko-KR" sz="1200">
                <a:solidFill>
                  <a:srgbClr val="BCBEC4"/>
                </a:solidFill>
                <a:effectLst/>
                <a:highlight>
                  <a:srgbClr val="1E1F22"/>
                </a:highlight>
              </a:rPr>
              <a:t>String </a:t>
            </a:r>
            <a:r>
              <a:rPr lang="en-US" altLang="ko-KR" sz="1200">
                <a:solidFill>
                  <a:srgbClr val="56A8F5"/>
                </a:solidFill>
                <a:effectLst/>
                <a:highlight>
                  <a:srgbClr val="1E1F22"/>
                </a:highlight>
              </a:rPr>
              <a:t>processSubmit</a:t>
            </a:r>
            <a:r>
              <a:rPr lang="en-US" altLang="ko-KR" sz="1200">
                <a:solidFill>
                  <a:srgbClr val="E8BA36"/>
                </a:solidFill>
                <a:effectLst/>
                <a:highlight>
                  <a:srgbClr val="1E1F22"/>
                </a:highlight>
              </a:rPr>
              <a:t>(</a:t>
            </a:r>
            <a:r>
              <a:rPr lang="en-US" altLang="ko-KR" sz="1200">
                <a:solidFill>
                  <a:srgbClr val="B3AE60"/>
                </a:solidFill>
                <a:effectLst/>
                <a:highlight>
                  <a:srgbClr val="1E1F22"/>
                </a:highlight>
              </a:rPr>
              <a:t>@ModelAttribute </a:t>
            </a:r>
            <a:r>
              <a:rPr lang="en-US" altLang="ko-KR" sz="1200">
                <a:solidFill>
                  <a:srgbClr val="BCBEC4"/>
                </a:solidFill>
                <a:effectLst/>
                <a:highlight>
                  <a:srgbClr val="1E1F22"/>
                </a:highlight>
              </a:rPr>
              <a:t>User user</a:t>
            </a:r>
            <a:r>
              <a:rPr lang="en-US" altLang="ko-KR" sz="1200">
                <a:solidFill>
                  <a:srgbClr val="E8BA36"/>
                </a:solidFill>
                <a:effectLst/>
                <a:highlight>
                  <a:srgbClr val="1E1F22"/>
                </a:highlight>
              </a:rPr>
              <a:t>) {</a:t>
            </a:r>
            <a:br>
              <a:rPr lang="en-US" altLang="ko-KR" sz="1200">
                <a:solidFill>
                  <a:srgbClr val="E8BA36"/>
                </a:solidFill>
                <a:effectLst/>
                <a:highlight>
                  <a:srgbClr val="1E1F22"/>
                </a:highlight>
              </a:rPr>
            </a:br>
            <a:r>
              <a:rPr lang="en-US" altLang="ko-KR" sz="1200">
                <a:solidFill>
                  <a:srgbClr val="E8BA36"/>
                </a:solidFill>
                <a:effectLst/>
                <a:highlight>
                  <a:srgbClr val="1E1F22"/>
                </a:highlight>
              </a:rPr>
              <a:t>    </a:t>
            </a:r>
            <a:r>
              <a:rPr lang="en-US" altLang="ko-KR" sz="1200">
                <a:solidFill>
                  <a:srgbClr val="7A7E85"/>
                </a:solidFill>
                <a:effectLst/>
                <a:highlight>
                  <a:srgbClr val="1E1F22"/>
                </a:highlight>
              </a:rPr>
              <a:t>// 'user' </a:t>
            </a:r>
            <a:r>
              <a:rPr lang="ko-KR" altLang="en-US" sz="1200">
                <a:solidFill>
                  <a:srgbClr val="7A7E85"/>
                </a:solidFill>
                <a:effectLst/>
                <a:highlight>
                  <a:srgbClr val="1E1F22"/>
                </a:highlight>
                <a:latin typeface="Menlo-Regular" panose="020B0609030804020204" pitchFamily="49" charset="0"/>
              </a:rPr>
              <a:t>객체는 요청 파라미터를 바탕으로 자동으로 값이 바인딩 됨</a:t>
            </a:r>
            <a:br>
              <a:rPr lang="ko-KR" altLang="en-US" sz="1200">
                <a:solidFill>
                  <a:srgbClr val="7A7E85"/>
                </a:solidFill>
                <a:effectLst/>
                <a:highlight>
                  <a:srgbClr val="1E1F22"/>
                </a:highlight>
                <a:latin typeface="Menlo-Regular" panose="020B0609030804020204" pitchFamily="49" charset="0"/>
              </a:rPr>
            </a:br>
            <a:r>
              <a:rPr lang="ko-KR" altLang="en-US" sz="1200">
                <a:solidFill>
                  <a:srgbClr val="7A7E85"/>
                </a:solidFill>
                <a:effectLst/>
                <a:highlight>
                  <a:srgbClr val="1E1F22"/>
                </a:highlight>
                <a:latin typeface="Menlo-Regular" panose="020B0609030804020204" pitchFamily="49" charset="0"/>
              </a:rPr>
              <a:t>    </a:t>
            </a:r>
            <a:r>
              <a:rPr lang="en-US" altLang="ko-KR" sz="1200">
                <a:solidFill>
                  <a:srgbClr val="CF8E6D"/>
                </a:solidFill>
                <a:effectLst/>
                <a:highlight>
                  <a:srgbClr val="1E1F22"/>
                </a:highlight>
              </a:rPr>
              <a:t>return </a:t>
            </a:r>
            <a:r>
              <a:rPr lang="en-US" altLang="ko-KR" sz="1200">
                <a:solidFill>
                  <a:srgbClr val="6AAB73"/>
                </a:solidFill>
                <a:effectLst/>
                <a:highlight>
                  <a:srgbClr val="1E1F22"/>
                </a:highlight>
              </a:rPr>
              <a:t>"result"</a:t>
            </a:r>
            <a:r>
              <a:rPr lang="en-US" altLang="ko-KR" sz="1200">
                <a:solidFill>
                  <a:srgbClr val="BCBEC4"/>
                </a:solidFill>
                <a:effectLst/>
                <a:highlight>
                  <a:srgbClr val="1E1F22"/>
                </a:highlight>
              </a:rPr>
              <a:t>;  </a:t>
            </a:r>
            <a:br>
              <a:rPr lang="ko-KR" altLang="en-US" sz="1200">
                <a:solidFill>
                  <a:srgbClr val="7A7E85"/>
                </a:solidFill>
                <a:effectLst/>
                <a:highlight>
                  <a:srgbClr val="1E1F22"/>
                </a:highlight>
                <a:latin typeface="Menlo-Regular" panose="020B0609030804020204" pitchFamily="49" charset="0"/>
              </a:rPr>
            </a:br>
            <a:r>
              <a:rPr lang="en-US" altLang="ko-KR" sz="1200">
                <a:solidFill>
                  <a:srgbClr val="E8BA36"/>
                </a:solidFill>
                <a:effectLst/>
                <a:highlight>
                  <a:srgbClr val="1E1F22"/>
                </a:highlight>
              </a:rPr>
              <a:t>}</a:t>
            </a:r>
            <a:endParaRPr lang="ko-KR" altLang="en-US" sz="1200">
              <a:solidFill>
                <a:srgbClr val="BCBEC4"/>
              </a:solidFill>
              <a:effectLst/>
              <a:highlight>
                <a:srgbClr val="1E1F22"/>
              </a:highlight>
            </a:endParaRPr>
          </a:p>
        </p:txBody>
      </p:sp>
      <p:sp>
        <p:nvSpPr>
          <p:cNvPr id="6" name="TextBox 5">
            <a:extLst>
              <a:ext uri="{FF2B5EF4-FFF2-40B4-BE49-F238E27FC236}">
                <a16:creationId xmlns:a16="http://schemas.microsoft.com/office/drawing/2014/main" id="{86CEA2AB-85FD-449B-EDE6-D727A6FE56D0}"/>
              </a:ext>
            </a:extLst>
          </p:cNvPr>
          <p:cNvSpPr txBox="1"/>
          <p:nvPr/>
        </p:nvSpPr>
        <p:spPr>
          <a:xfrm>
            <a:off x="637337" y="2260453"/>
            <a:ext cx="6099048" cy="900246"/>
          </a:xfrm>
          <a:prstGeom prst="rect">
            <a:avLst/>
          </a:prstGeom>
          <a:solidFill>
            <a:schemeClr val="tx1"/>
          </a:solidFill>
        </p:spPr>
        <p:txBody>
          <a:bodyPr wrap="square">
            <a:spAutoFit/>
          </a:bodyPr>
          <a:lstStyle/>
          <a:p>
            <a:pPr>
              <a:lnSpc>
                <a:spcPct val="150000"/>
              </a:lnSpc>
            </a:pPr>
            <a:r>
              <a:rPr lang="en-US" altLang="ko-KR" sz="1200">
                <a:solidFill>
                  <a:srgbClr val="BCBEC4"/>
                </a:solidFill>
                <a:effectLst/>
                <a:highlight>
                  <a:srgbClr val="1E1F22"/>
                </a:highlight>
              </a:rPr>
              <a:t>POST /submit</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Content-Type: application/x-www-form-urlencoded</a:t>
            </a:r>
            <a:br>
              <a:rPr lang="en-US" altLang="ko-KR" sz="1200">
                <a:solidFill>
                  <a:srgbClr val="BCBEC4"/>
                </a:solidFill>
                <a:effectLst/>
                <a:highlight>
                  <a:srgbClr val="1E1F22"/>
                </a:highlight>
              </a:rPr>
            </a:br>
            <a:r>
              <a:rPr lang="en-US" altLang="ko-KR" sz="1200">
                <a:solidFill>
                  <a:srgbClr val="C77DBB"/>
                </a:solidFill>
                <a:effectLst/>
                <a:highlight>
                  <a:srgbClr val="1E1F22"/>
                </a:highlight>
              </a:rPr>
              <a:t>username</a:t>
            </a:r>
            <a:r>
              <a:rPr lang="en-US" altLang="ko-KR" sz="1200">
                <a:solidFill>
                  <a:srgbClr val="BCBEC4"/>
                </a:solidFill>
                <a:effectLst/>
                <a:highlight>
                  <a:srgbClr val="1E1F22"/>
                </a:highlight>
              </a:rPr>
              <a:t>=leaven&amp;</a:t>
            </a:r>
            <a:r>
              <a:rPr lang="en-US" altLang="ko-KR" sz="1200">
                <a:solidFill>
                  <a:srgbClr val="C77DBB"/>
                </a:solidFill>
                <a:effectLst/>
                <a:highlight>
                  <a:srgbClr val="1E1F22"/>
                </a:highlight>
              </a:rPr>
              <a:t>email</a:t>
            </a:r>
            <a:r>
              <a:rPr lang="en-US" altLang="ko-KR" sz="1200">
                <a:solidFill>
                  <a:srgbClr val="BCBEC4"/>
                </a:solidFill>
                <a:effectLst/>
                <a:highlight>
                  <a:srgbClr val="1E1F22"/>
                </a:highlight>
              </a:rPr>
              <a:t>=a@a.com</a:t>
            </a:r>
          </a:p>
        </p:txBody>
      </p:sp>
      <p:sp>
        <p:nvSpPr>
          <p:cNvPr id="10" name="TextBox 9">
            <a:extLst>
              <a:ext uri="{FF2B5EF4-FFF2-40B4-BE49-F238E27FC236}">
                <a16:creationId xmlns:a16="http://schemas.microsoft.com/office/drawing/2014/main" id="{3AB6C78D-9B9C-761C-D287-48783490E0EE}"/>
              </a:ext>
            </a:extLst>
          </p:cNvPr>
          <p:cNvSpPr txBox="1"/>
          <p:nvPr/>
        </p:nvSpPr>
        <p:spPr>
          <a:xfrm>
            <a:off x="7032955" y="2260453"/>
            <a:ext cx="3899916" cy="3970318"/>
          </a:xfrm>
          <a:prstGeom prst="rect">
            <a:avLst/>
          </a:prstGeom>
          <a:solidFill>
            <a:schemeClr val="tx1"/>
          </a:solidFill>
        </p:spPr>
        <p:txBody>
          <a:bodyPr wrap="square">
            <a:spAutoFit/>
          </a:bodyPr>
          <a:lstStyle/>
          <a:p>
            <a:r>
              <a:rPr lang="en-US" altLang="ko-KR" sz="1200">
                <a:solidFill>
                  <a:srgbClr val="CF8E6D"/>
                </a:solidFill>
                <a:effectLst/>
                <a:highlight>
                  <a:srgbClr val="1E1F22"/>
                </a:highlight>
              </a:rPr>
              <a:t>public class </a:t>
            </a:r>
            <a:r>
              <a:rPr lang="en-US" altLang="ko-KR" sz="1200">
                <a:solidFill>
                  <a:srgbClr val="BCBEC4"/>
                </a:solidFill>
                <a:effectLst/>
                <a:highlight>
                  <a:srgbClr val="1E1F22"/>
                </a:highlight>
              </a:rPr>
              <a:t>User </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br>
              <a:rPr lang="en-US" altLang="ko-KR" sz="1200">
                <a:solidFill>
                  <a:srgbClr val="E8BA36"/>
                </a:solidFill>
                <a:effectLst/>
                <a:highlight>
                  <a:srgbClr val="1E1F22"/>
                </a:highlight>
              </a:rPr>
            </a:br>
            <a:r>
              <a:rPr lang="en-US" altLang="ko-KR" sz="1200">
                <a:solidFill>
                  <a:srgbClr val="E8BA36"/>
                </a:solidFill>
                <a:effectLst/>
                <a:highlight>
                  <a:srgbClr val="1E1F22"/>
                </a:highlight>
              </a:rPr>
              <a:t>    </a:t>
            </a:r>
            <a:r>
              <a:rPr lang="en-US" altLang="ko-KR" sz="1200">
                <a:solidFill>
                  <a:srgbClr val="CF8E6D"/>
                </a:solidFill>
                <a:effectLst/>
                <a:highlight>
                  <a:srgbClr val="1E1F22"/>
                </a:highlight>
              </a:rPr>
              <a:t>private </a:t>
            </a:r>
            <a:r>
              <a:rPr lang="en-US" altLang="ko-KR" sz="1200">
                <a:solidFill>
                  <a:srgbClr val="BCBEC4"/>
                </a:solidFill>
                <a:effectLst/>
                <a:highlight>
                  <a:srgbClr val="1E1F22"/>
                </a:highlight>
              </a:rPr>
              <a:t>String </a:t>
            </a:r>
            <a:r>
              <a:rPr lang="en-US" altLang="ko-KR" sz="1200">
                <a:solidFill>
                  <a:srgbClr val="C77DBB"/>
                </a:solidFill>
                <a:effectLst/>
                <a:highlight>
                  <a:srgbClr val="1E1F22"/>
                </a:highlight>
              </a:rPr>
              <a:t>username</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    </a:t>
            </a:r>
            <a:r>
              <a:rPr lang="en-US" altLang="ko-KR" sz="1200">
                <a:solidFill>
                  <a:srgbClr val="CF8E6D"/>
                </a:solidFill>
                <a:effectLst/>
                <a:highlight>
                  <a:srgbClr val="1E1F22"/>
                </a:highlight>
              </a:rPr>
              <a:t>private </a:t>
            </a:r>
            <a:r>
              <a:rPr lang="en-US" altLang="ko-KR" sz="1200">
                <a:solidFill>
                  <a:srgbClr val="BCBEC4"/>
                </a:solidFill>
                <a:effectLst/>
                <a:highlight>
                  <a:srgbClr val="1E1F22"/>
                </a:highlight>
              </a:rPr>
              <a:t>String </a:t>
            </a:r>
            <a:r>
              <a:rPr lang="en-US" altLang="ko-KR" sz="1200">
                <a:solidFill>
                  <a:srgbClr val="C77DBB"/>
                </a:solidFill>
                <a:effectLst/>
                <a:highlight>
                  <a:srgbClr val="1E1F22"/>
                </a:highlight>
              </a:rPr>
              <a:t>email</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    </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    </a:t>
            </a:r>
            <a:r>
              <a:rPr lang="en-US" altLang="ko-KR" sz="1200">
                <a:solidFill>
                  <a:srgbClr val="CF8E6D"/>
                </a:solidFill>
                <a:effectLst/>
                <a:highlight>
                  <a:srgbClr val="1E1F22"/>
                </a:highlight>
              </a:rPr>
              <a:t>public </a:t>
            </a:r>
            <a:r>
              <a:rPr lang="en-US" altLang="ko-KR" sz="1200">
                <a:solidFill>
                  <a:srgbClr val="BCBEC4"/>
                </a:solidFill>
                <a:effectLst/>
                <a:highlight>
                  <a:srgbClr val="1E1F22"/>
                </a:highlight>
              </a:rPr>
              <a:t>String </a:t>
            </a:r>
            <a:r>
              <a:rPr lang="en-US" altLang="ko-KR" sz="1200">
                <a:solidFill>
                  <a:srgbClr val="56A8F5"/>
                </a:solidFill>
                <a:effectLst/>
                <a:highlight>
                  <a:srgbClr val="1E1F22"/>
                </a:highlight>
              </a:rPr>
              <a:t>getUsername</a:t>
            </a:r>
            <a:r>
              <a:rPr lang="en-US" altLang="ko-KR" sz="1200">
                <a:solidFill>
                  <a:srgbClr val="E8BA36"/>
                </a:solidFill>
                <a:effectLst/>
                <a:highlight>
                  <a:srgbClr val="1E1F22"/>
                </a:highlight>
              </a:rPr>
              <a:t>()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r>
              <a:rPr lang="en-US" altLang="ko-KR" sz="1200">
                <a:solidFill>
                  <a:srgbClr val="54A857"/>
                </a:solidFill>
                <a:effectLst/>
                <a:highlight>
                  <a:srgbClr val="1E1F22"/>
                </a:highlight>
              </a:rPr>
              <a:t>        </a:t>
            </a:r>
            <a:r>
              <a:rPr lang="en-US" altLang="ko-KR" sz="1200">
                <a:solidFill>
                  <a:srgbClr val="CF8E6D"/>
                </a:solidFill>
                <a:effectLst/>
                <a:highlight>
                  <a:srgbClr val="1E1F22"/>
                </a:highlight>
              </a:rPr>
              <a:t>return </a:t>
            </a:r>
            <a:r>
              <a:rPr lang="en-US" altLang="ko-KR" sz="1200">
                <a:solidFill>
                  <a:srgbClr val="C77DBB"/>
                </a:solidFill>
                <a:effectLst/>
                <a:highlight>
                  <a:srgbClr val="1E1F22"/>
                </a:highlight>
              </a:rPr>
              <a:t>username</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br>
              <a:rPr lang="en-US" altLang="ko-KR" sz="1200">
                <a:solidFill>
                  <a:srgbClr val="54A857"/>
                </a:solidFill>
                <a:effectLst/>
                <a:highlight>
                  <a:srgbClr val="1E1F22"/>
                </a:highlight>
              </a:rPr>
            </a:br>
            <a:r>
              <a:rPr lang="en-US" altLang="ko-KR" sz="1200">
                <a:solidFill>
                  <a:srgbClr val="54A857"/>
                </a:solidFill>
                <a:effectLst/>
                <a:highlight>
                  <a:srgbClr val="1E1F22"/>
                </a:highlight>
              </a:rPr>
              <a:t>    </a:t>
            </a:r>
            <a:r>
              <a:rPr lang="en-US" altLang="ko-KR" sz="1200">
                <a:solidFill>
                  <a:srgbClr val="CF8E6D"/>
                </a:solidFill>
                <a:effectLst/>
                <a:highlight>
                  <a:srgbClr val="1E1F22"/>
                </a:highlight>
              </a:rPr>
              <a:t>public void </a:t>
            </a:r>
            <a:r>
              <a:rPr lang="en-US" altLang="ko-KR" sz="1200">
                <a:solidFill>
                  <a:srgbClr val="56A8F5"/>
                </a:solidFill>
                <a:effectLst/>
                <a:highlight>
                  <a:srgbClr val="1E1F22"/>
                </a:highlight>
              </a:rPr>
              <a:t>setUsername</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String username</a:t>
            </a:r>
            <a:r>
              <a:rPr lang="en-US" altLang="ko-KR" sz="1200">
                <a:solidFill>
                  <a:srgbClr val="E8BA36"/>
                </a:solidFill>
                <a:effectLst/>
                <a:highlight>
                  <a:srgbClr val="1E1F22"/>
                </a:highlight>
              </a:rPr>
              <a:t>)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r>
              <a:rPr lang="en-US" altLang="ko-KR" sz="1200">
                <a:solidFill>
                  <a:srgbClr val="54A857"/>
                </a:solidFill>
                <a:effectLst/>
                <a:highlight>
                  <a:srgbClr val="1E1F22"/>
                </a:highlight>
              </a:rPr>
              <a:t>        </a:t>
            </a:r>
            <a:r>
              <a:rPr lang="en-US" altLang="ko-KR" sz="1200">
                <a:solidFill>
                  <a:srgbClr val="CF8E6D"/>
                </a:solidFill>
                <a:effectLst/>
                <a:highlight>
                  <a:srgbClr val="1E1F22"/>
                </a:highlight>
              </a:rPr>
              <a:t>this</a:t>
            </a:r>
            <a:r>
              <a:rPr lang="en-US" altLang="ko-KR" sz="1200">
                <a:solidFill>
                  <a:srgbClr val="BCBEC4"/>
                </a:solidFill>
                <a:effectLst/>
                <a:highlight>
                  <a:srgbClr val="1E1F22"/>
                </a:highlight>
              </a:rPr>
              <a:t>.</a:t>
            </a:r>
            <a:r>
              <a:rPr lang="en-US" altLang="ko-KR" sz="1200">
                <a:solidFill>
                  <a:srgbClr val="C77DBB"/>
                </a:solidFill>
                <a:effectLst/>
                <a:highlight>
                  <a:srgbClr val="1E1F22"/>
                </a:highlight>
              </a:rPr>
              <a:t>username </a:t>
            </a:r>
            <a:r>
              <a:rPr lang="en-US" altLang="ko-KR" sz="1200">
                <a:solidFill>
                  <a:srgbClr val="BCBEC4"/>
                </a:solidFill>
                <a:effectLst/>
                <a:highlight>
                  <a:srgbClr val="1E1F22"/>
                </a:highlight>
              </a:rPr>
              <a:t>= username;</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br>
              <a:rPr lang="en-US" altLang="ko-KR" sz="1200">
                <a:solidFill>
                  <a:srgbClr val="54A857"/>
                </a:solidFill>
                <a:effectLst/>
                <a:highlight>
                  <a:srgbClr val="1E1F22"/>
                </a:highlight>
              </a:rPr>
            </a:br>
            <a:r>
              <a:rPr lang="en-US" altLang="ko-KR" sz="1200">
                <a:solidFill>
                  <a:srgbClr val="54A857"/>
                </a:solidFill>
                <a:effectLst/>
                <a:highlight>
                  <a:srgbClr val="1E1F22"/>
                </a:highlight>
              </a:rPr>
              <a:t>    </a:t>
            </a:r>
            <a:r>
              <a:rPr lang="en-US" altLang="ko-KR" sz="1200">
                <a:solidFill>
                  <a:srgbClr val="CF8E6D"/>
                </a:solidFill>
                <a:effectLst/>
                <a:highlight>
                  <a:srgbClr val="1E1F22"/>
                </a:highlight>
              </a:rPr>
              <a:t>public </a:t>
            </a:r>
            <a:r>
              <a:rPr lang="en-US" altLang="ko-KR" sz="1200">
                <a:solidFill>
                  <a:srgbClr val="BCBEC4"/>
                </a:solidFill>
                <a:effectLst/>
                <a:highlight>
                  <a:srgbClr val="1E1F22"/>
                </a:highlight>
              </a:rPr>
              <a:t>String </a:t>
            </a:r>
            <a:r>
              <a:rPr lang="en-US" altLang="ko-KR" sz="1200">
                <a:solidFill>
                  <a:srgbClr val="56A8F5"/>
                </a:solidFill>
                <a:effectLst/>
                <a:highlight>
                  <a:srgbClr val="1E1F22"/>
                </a:highlight>
              </a:rPr>
              <a:t>getEmail</a:t>
            </a:r>
            <a:r>
              <a:rPr lang="en-US" altLang="ko-KR" sz="1200">
                <a:solidFill>
                  <a:srgbClr val="E8BA36"/>
                </a:solidFill>
                <a:effectLst/>
                <a:highlight>
                  <a:srgbClr val="1E1F22"/>
                </a:highlight>
              </a:rPr>
              <a:t>()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r>
              <a:rPr lang="en-US" altLang="ko-KR" sz="1200">
                <a:solidFill>
                  <a:srgbClr val="54A857"/>
                </a:solidFill>
                <a:effectLst/>
                <a:highlight>
                  <a:srgbClr val="1E1F22"/>
                </a:highlight>
              </a:rPr>
              <a:t>        </a:t>
            </a:r>
            <a:r>
              <a:rPr lang="en-US" altLang="ko-KR" sz="1200">
                <a:solidFill>
                  <a:srgbClr val="CF8E6D"/>
                </a:solidFill>
                <a:effectLst/>
                <a:highlight>
                  <a:srgbClr val="1E1F22"/>
                </a:highlight>
              </a:rPr>
              <a:t>return </a:t>
            </a:r>
            <a:r>
              <a:rPr lang="en-US" altLang="ko-KR" sz="1200">
                <a:solidFill>
                  <a:srgbClr val="C77DBB"/>
                </a:solidFill>
                <a:effectLst/>
                <a:highlight>
                  <a:srgbClr val="1E1F22"/>
                </a:highlight>
              </a:rPr>
              <a:t>email</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br>
              <a:rPr lang="en-US" altLang="ko-KR" sz="1200">
                <a:solidFill>
                  <a:srgbClr val="54A857"/>
                </a:solidFill>
                <a:effectLst/>
                <a:highlight>
                  <a:srgbClr val="1E1F22"/>
                </a:highlight>
              </a:rPr>
            </a:br>
            <a:r>
              <a:rPr lang="en-US" altLang="ko-KR" sz="1200">
                <a:solidFill>
                  <a:srgbClr val="54A857"/>
                </a:solidFill>
                <a:effectLst/>
                <a:highlight>
                  <a:srgbClr val="1E1F22"/>
                </a:highlight>
              </a:rPr>
              <a:t>    </a:t>
            </a:r>
            <a:r>
              <a:rPr lang="en-US" altLang="ko-KR" sz="1200">
                <a:solidFill>
                  <a:srgbClr val="CF8E6D"/>
                </a:solidFill>
                <a:effectLst/>
                <a:highlight>
                  <a:srgbClr val="1E1F22"/>
                </a:highlight>
              </a:rPr>
              <a:t>public void </a:t>
            </a:r>
            <a:r>
              <a:rPr lang="en-US" altLang="ko-KR" sz="1200">
                <a:solidFill>
                  <a:srgbClr val="56A8F5"/>
                </a:solidFill>
                <a:effectLst/>
                <a:highlight>
                  <a:srgbClr val="1E1F22"/>
                </a:highlight>
              </a:rPr>
              <a:t>setEmail</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String email</a:t>
            </a:r>
            <a:r>
              <a:rPr lang="en-US" altLang="ko-KR" sz="1200">
                <a:solidFill>
                  <a:srgbClr val="E8BA36"/>
                </a:solidFill>
                <a:effectLst/>
                <a:highlight>
                  <a:srgbClr val="1E1F22"/>
                </a:highlight>
              </a:rPr>
              <a:t>)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r>
              <a:rPr lang="en-US" altLang="ko-KR" sz="1200">
                <a:solidFill>
                  <a:srgbClr val="54A857"/>
                </a:solidFill>
                <a:effectLst/>
                <a:highlight>
                  <a:srgbClr val="1E1F22"/>
                </a:highlight>
              </a:rPr>
              <a:t>        </a:t>
            </a:r>
            <a:r>
              <a:rPr lang="en-US" altLang="ko-KR" sz="1200">
                <a:solidFill>
                  <a:srgbClr val="CF8E6D"/>
                </a:solidFill>
                <a:effectLst/>
                <a:highlight>
                  <a:srgbClr val="1E1F22"/>
                </a:highlight>
              </a:rPr>
              <a:t>this</a:t>
            </a:r>
            <a:r>
              <a:rPr lang="en-US" altLang="ko-KR" sz="1200">
                <a:solidFill>
                  <a:srgbClr val="BCBEC4"/>
                </a:solidFill>
                <a:effectLst/>
                <a:highlight>
                  <a:srgbClr val="1E1F22"/>
                </a:highlight>
              </a:rPr>
              <a:t>.</a:t>
            </a:r>
            <a:r>
              <a:rPr lang="en-US" altLang="ko-KR" sz="1200">
                <a:solidFill>
                  <a:srgbClr val="C77DBB"/>
                </a:solidFill>
                <a:effectLst/>
                <a:highlight>
                  <a:srgbClr val="1E1F22"/>
                </a:highlight>
              </a:rPr>
              <a:t>email </a:t>
            </a:r>
            <a:r>
              <a:rPr lang="en-US" altLang="ko-KR" sz="1200">
                <a:solidFill>
                  <a:srgbClr val="BCBEC4"/>
                </a:solidFill>
                <a:effectLst/>
                <a:highlight>
                  <a:srgbClr val="1E1F22"/>
                </a:highlight>
              </a:rPr>
              <a:t>= email;</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r>
              <a:rPr lang="en-US" altLang="ko-KR" sz="1200">
                <a:solidFill>
                  <a:srgbClr val="BCBEC4"/>
                </a:solidFill>
                <a:effectLst/>
                <a:highlight>
                  <a:srgbClr val="1E1F22"/>
                </a:highlight>
              </a:rPr>
              <a:t>}</a:t>
            </a:r>
          </a:p>
        </p:txBody>
      </p:sp>
      <p:sp>
        <p:nvSpPr>
          <p:cNvPr id="5" name="TextBox 4">
            <a:extLst>
              <a:ext uri="{FF2B5EF4-FFF2-40B4-BE49-F238E27FC236}">
                <a16:creationId xmlns:a16="http://schemas.microsoft.com/office/drawing/2014/main" id="{8E7D879C-388B-39C7-C103-BD526FACE25C}"/>
              </a:ext>
            </a:extLst>
          </p:cNvPr>
          <p:cNvSpPr txBox="1"/>
          <p:nvPr/>
        </p:nvSpPr>
        <p:spPr>
          <a:xfrm>
            <a:off x="2006194" y="5093214"/>
            <a:ext cx="4730191" cy="276999"/>
          </a:xfrm>
          <a:prstGeom prst="rect">
            <a:avLst/>
          </a:prstGeom>
          <a:solidFill>
            <a:schemeClr val="tx1"/>
          </a:solidFill>
        </p:spPr>
        <p:txBody>
          <a:bodyPr wrap="square">
            <a:spAutoFit/>
          </a:bodyPr>
          <a:lstStyle/>
          <a:p>
            <a:r>
              <a:rPr lang="en-US" altLang="ko-KR" sz="1200">
                <a:solidFill>
                  <a:srgbClr val="BCBEC4"/>
                </a:solidFill>
                <a:effectLst/>
                <a:highlight>
                  <a:srgbClr val="1E1F22"/>
                </a:highlight>
              </a:rPr>
              <a:t>User [username=leaven, email=a@a.com]</a:t>
            </a:r>
          </a:p>
        </p:txBody>
      </p:sp>
      <p:sp>
        <p:nvSpPr>
          <p:cNvPr id="7" name="TextBox 6">
            <a:extLst>
              <a:ext uri="{FF2B5EF4-FFF2-40B4-BE49-F238E27FC236}">
                <a16:creationId xmlns:a16="http://schemas.microsoft.com/office/drawing/2014/main" id="{2F655E1F-0118-7ADC-DE1B-E13F6F3C7B31}"/>
              </a:ext>
            </a:extLst>
          </p:cNvPr>
          <p:cNvSpPr txBox="1"/>
          <p:nvPr/>
        </p:nvSpPr>
        <p:spPr>
          <a:xfrm>
            <a:off x="2006194" y="5531091"/>
            <a:ext cx="4959756" cy="276999"/>
          </a:xfrm>
          <a:prstGeom prst="rect">
            <a:avLst/>
          </a:prstGeom>
          <a:solidFill>
            <a:schemeClr val="tx1"/>
          </a:solidFill>
        </p:spPr>
        <p:txBody>
          <a:bodyPr wrap="square">
            <a:spAutoFit/>
          </a:bodyPr>
          <a:lstStyle/>
          <a:p>
            <a:r>
              <a:rPr lang="en-US" altLang="ko-KR" sz="1200">
                <a:solidFill>
                  <a:srgbClr val="E8BA36"/>
                </a:solidFill>
                <a:effectLst/>
                <a:highlight>
                  <a:srgbClr val="1E1F22"/>
                </a:highlight>
              </a:rPr>
              <a:t>&lt;</a:t>
            </a:r>
            <a:r>
              <a:rPr lang="en-US" altLang="ko-KR" sz="1200">
                <a:solidFill>
                  <a:srgbClr val="16BAAC"/>
                </a:solidFill>
                <a:effectLst/>
                <a:highlight>
                  <a:srgbClr val="1E1F22"/>
                </a:highlight>
              </a:rPr>
              <a:t>h1</a:t>
            </a:r>
            <a:r>
              <a:rPr lang="en-US" altLang="ko-KR" sz="1200">
                <a:solidFill>
                  <a:srgbClr val="BCBEC4"/>
                </a:solidFill>
                <a:effectLst/>
                <a:highlight>
                  <a:srgbClr val="1E1F22"/>
                </a:highlight>
              </a:rPr>
              <a:t>&gt;</a:t>
            </a:r>
            <a:r>
              <a:rPr lang="ko-KR" altLang="en-US" sz="1200">
                <a:solidFill>
                  <a:srgbClr val="BCBEC4"/>
                </a:solidFill>
                <a:effectLst/>
                <a:highlight>
                  <a:srgbClr val="1E1F22"/>
                </a:highlight>
                <a:latin typeface="Menlo-Regular" panose="020B0609030804020204" pitchFamily="49" charset="0"/>
              </a:rPr>
              <a:t>사용자 이름</a:t>
            </a:r>
            <a:r>
              <a:rPr lang="en-US" altLang="ko-KR" sz="1200">
                <a:solidFill>
                  <a:srgbClr val="BCBEC4"/>
                </a:solidFill>
                <a:effectLst/>
                <a:highlight>
                  <a:srgbClr val="1E1F22"/>
                </a:highlight>
              </a:rPr>
              <a:t>: &lt;</a:t>
            </a:r>
            <a:r>
              <a:rPr lang="en-US" altLang="ko-KR" sz="1200">
                <a:solidFill>
                  <a:srgbClr val="16BAAC"/>
                </a:solidFill>
                <a:effectLst/>
                <a:highlight>
                  <a:srgbClr val="1E1F22"/>
                </a:highlight>
              </a:rPr>
              <a:t>span </a:t>
            </a:r>
            <a:r>
              <a:rPr lang="en-US" altLang="ko-KR" sz="1200">
                <a:solidFill>
                  <a:srgbClr val="BCBEC4"/>
                </a:solidFill>
                <a:effectLst/>
                <a:highlight>
                  <a:srgbClr val="1E1F22"/>
                </a:highlight>
              </a:rPr>
              <a:t>th:text=</a:t>
            </a:r>
            <a:r>
              <a:rPr lang="en-US" altLang="ko-KR" sz="1200">
                <a:solidFill>
                  <a:srgbClr val="6AAB73"/>
                </a:solidFill>
                <a:effectLst/>
                <a:highlight>
                  <a:srgbClr val="1E1F22"/>
                </a:highlight>
              </a:rPr>
              <a:t>"${user.username}"</a:t>
            </a:r>
            <a:r>
              <a:rPr lang="en-US" altLang="ko-KR" sz="1200">
                <a:solidFill>
                  <a:srgbClr val="BCBEC4"/>
                </a:solidFill>
                <a:effectLst/>
                <a:highlight>
                  <a:srgbClr val="1E1F22"/>
                </a:highlight>
              </a:rPr>
              <a:t>&gt;&lt;/span&gt;&lt;/h1&gt;</a:t>
            </a:r>
          </a:p>
        </p:txBody>
      </p:sp>
      <p:sp>
        <p:nvSpPr>
          <p:cNvPr id="8" name="직사각형 7">
            <a:extLst>
              <a:ext uri="{FF2B5EF4-FFF2-40B4-BE49-F238E27FC236}">
                <a16:creationId xmlns:a16="http://schemas.microsoft.com/office/drawing/2014/main" id="{B9F436F9-BACC-33B1-5D98-F628A3706FD9}"/>
              </a:ext>
            </a:extLst>
          </p:cNvPr>
          <p:cNvSpPr/>
          <p:nvPr/>
        </p:nvSpPr>
        <p:spPr>
          <a:xfrm>
            <a:off x="997585" y="5093214"/>
            <a:ext cx="1008609" cy="276999"/>
          </a:xfrm>
          <a:prstGeom prst="rect">
            <a:avLst/>
          </a:prstGeom>
        </p:spPr>
        <p:txBody>
          <a:bodyPr wrap="none">
            <a:spAutoFit/>
          </a:bodyPr>
          <a:lstStyle/>
          <a:p>
            <a:r>
              <a:rPr lang="ko-KR" altLang="en-US" sz="1200">
                <a:latin typeface="+mn-ea"/>
              </a:rPr>
              <a:t>바인딩 결과</a:t>
            </a:r>
          </a:p>
        </p:txBody>
      </p:sp>
      <p:sp>
        <p:nvSpPr>
          <p:cNvPr id="9" name="직사각형 8">
            <a:extLst>
              <a:ext uri="{FF2B5EF4-FFF2-40B4-BE49-F238E27FC236}">
                <a16:creationId xmlns:a16="http://schemas.microsoft.com/office/drawing/2014/main" id="{B5DD6345-26AB-2496-9E7A-538B89BA453D}"/>
              </a:ext>
            </a:extLst>
          </p:cNvPr>
          <p:cNvSpPr/>
          <p:nvPr/>
        </p:nvSpPr>
        <p:spPr>
          <a:xfrm>
            <a:off x="789194" y="5531090"/>
            <a:ext cx="1217000" cy="276999"/>
          </a:xfrm>
          <a:prstGeom prst="rect">
            <a:avLst/>
          </a:prstGeom>
        </p:spPr>
        <p:txBody>
          <a:bodyPr wrap="none">
            <a:spAutoFit/>
          </a:bodyPr>
          <a:lstStyle/>
          <a:p>
            <a:r>
              <a:rPr lang="ko-KR" altLang="en-US" sz="1200"/>
              <a:t>모델 객체 접근</a:t>
            </a:r>
            <a:endParaRPr lang="ko-KR" altLang="en-US" sz="1200">
              <a:latin typeface="+mn-ea"/>
            </a:endParaRPr>
          </a:p>
        </p:txBody>
      </p:sp>
      <p:sp>
        <p:nvSpPr>
          <p:cNvPr id="12" name="직사각형 11">
            <a:extLst>
              <a:ext uri="{FF2B5EF4-FFF2-40B4-BE49-F238E27FC236}">
                <a16:creationId xmlns:a16="http://schemas.microsoft.com/office/drawing/2014/main" id="{CFC96F13-BBD1-43AE-A028-FD68B030382A}"/>
              </a:ext>
            </a:extLst>
          </p:cNvPr>
          <p:cNvSpPr/>
          <p:nvPr/>
        </p:nvSpPr>
        <p:spPr>
          <a:xfrm>
            <a:off x="94903" y="6265781"/>
            <a:ext cx="7616003" cy="333617"/>
          </a:xfrm>
          <a:prstGeom prst="rect">
            <a:avLst/>
          </a:prstGeom>
        </p:spPr>
        <p:txBody>
          <a:bodyPr wrap="square">
            <a:spAutoFit/>
          </a:bodyPr>
          <a:lstStyle/>
          <a:p>
            <a:pPr>
              <a:lnSpc>
                <a:spcPct val="150000"/>
              </a:lnSpc>
            </a:pPr>
            <a:r>
              <a:rPr lang="ko-KR" altLang="en-US" sz="1200" i="1">
                <a:solidFill>
                  <a:srgbClr val="FF0000"/>
                </a:solidFill>
              </a:rPr>
              <a:t>참고 </a:t>
            </a:r>
            <a:r>
              <a:rPr lang="en-US" altLang="ko-KR" sz="1200" i="1">
                <a:solidFill>
                  <a:srgbClr val="FF0000"/>
                </a:solidFill>
              </a:rPr>
              <a:t>: @ModelAttribute</a:t>
            </a:r>
            <a:r>
              <a:rPr lang="ko-KR" altLang="en-US" sz="1200" i="1">
                <a:solidFill>
                  <a:srgbClr val="FF0000"/>
                </a:solidFill>
              </a:rPr>
              <a:t>는 파라미터가 객체일 경우 생략 가능하며 동일하게 데이터를 바인딩 해 준다</a:t>
            </a:r>
            <a:endParaRPr lang="en-US" altLang="ko-KR" sz="1200" i="1">
              <a:solidFill>
                <a:srgbClr val="FF0000"/>
              </a:solidFill>
              <a:latin typeface="+mn-ea"/>
            </a:endParaRPr>
          </a:p>
        </p:txBody>
      </p:sp>
    </p:spTree>
    <p:extLst>
      <p:ext uri="{BB962C8B-B14F-4D97-AF65-F5344CB8AC3E}">
        <p14:creationId xmlns:p14="http://schemas.microsoft.com/office/powerpoint/2010/main" val="39531263"/>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직사각형 15">
            <a:extLst>
              <a:ext uri="{FF2B5EF4-FFF2-40B4-BE49-F238E27FC236}">
                <a16:creationId xmlns:a16="http://schemas.microsoft.com/office/drawing/2014/main" id="{329A2612-2917-599E-461B-EA9902094779}"/>
              </a:ext>
            </a:extLst>
          </p:cNvPr>
          <p:cNvSpPr/>
          <p:nvPr/>
        </p:nvSpPr>
        <p:spPr>
          <a:xfrm>
            <a:off x="107316" y="385672"/>
            <a:ext cx="380104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rPr>
              <a:t>데이터 바인딩 없이 모델에 접근</a:t>
            </a:r>
            <a:endParaRPr lang="ko-KR" altLang="en-US" b="1">
              <a:solidFill>
                <a:schemeClr val="accent1">
                  <a:lumMod val="75000"/>
                </a:schemeClr>
              </a:solidFill>
              <a:latin typeface="+mn-ea"/>
            </a:endParaRPr>
          </a:p>
        </p:txBody>
      </p:sp>
      <p:sp>
        <p:nvSpPr>
          <p:cNvPr id="17" name="직사각형 16">
            <a:extLst>
              <a:ext uri="{FF2B5EF4-FFF2-40B4-BE49-F238E27FC236}">
                <a16:creationId xmlns:a16="http://schemas.microsoft.com/office/drawing/2014/main" id="{07D34BE3-BBE8-5172-3F50-6F9FAEA6E617}"/>
              </a:ext>
            </a:extLst>
          </p:cNvPr>
          <p:cNvSpPr/>
          <p:nvPr/>
        </p:nvSpPr>
        <p:spPr>
          <a:xfrm>
            <a:off x="379351" y="755004"/>
            <a:ext cx="11315825" cy="346249"/>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t>데이터 바인딩 없이 모델에 접근하고자 할 경우 </a:t>
            </a:r>
            <a:r>
              <a:rPr lang="en-US" altLang="ko-KR" sz="1200"/>
              <a:t>@ModelAttribute(binding=false)</a:t>
            </a:r>
            <a:r>
              <a:rPr lang="ko-KR" altLang="en-US" sz="1200"/>
              <a:t>로 설정하여 데이터 바인딩 없이 객체에 접근할 수 있다</a:t>
            </a:r>
            <a:endParaRPr lang="en-US" altLang="ko-KR" sz="1200">
              <a:latin typeface="+mn-ea"/>
            </a:endParaRPr>
          </a:p>
        </p:txBody>
      </p:sp>
      <p:sp>
        <p:nvSpPr>
          <p:cNvPr id="3" name="TextBox 2">
            <a:extLst>
              <a:ext uri="{FF2B5EF4-FFF2-40B4-BE49-F238E27FC236}">
                <a16:creationId xmlns:a16="http://schemas.microsoft.com/office/drawing/2014/main" id="{659857ED-1BF9-BF4B-36E6-7B83F2D92A8D}"/>
              </a:ext>
            </a:extLst>
          </p:cNvPr>
          <p:cNvSpPr txBox="1"/>
          <p:nvPr/>
        </p:nvSpPr>
        <p:spPr>
          <a:xfrm>
            <a:off x="644652" y="1225957"/>
            <a:ext cx="7712964" cy="1454244"/>
          </a:xfrm>
          <a:prstGeom prst="rect">
            <a:avLst/>
          </a:prstGeom>
          <a:solidFill>
            <a:schemeClr val="tx1"/>
          </a:solidFill>
        </p:spPr>
        <p:txBody>
          <a:bodyPr wrap="square">
            <a:spAutoFit/>
          </a:bodyPr>
          <a:lstStyle/>
          <a:p>
            <a:pPr>
              <a:lnSpc>
                <a:spcPct val="150000"/>
              </a:lnSpc>
            </a:pPr>
            <a:r>
              <a:rPr lang="en-US" altLang="ko-KR" sz="1200">
                <a:solidFill>
                  <a:srgbClr val="B3AE60"/>
                </a:solidFill>
                <a:effectLst/>
                <a:highlight>
                  <a:srgbClr val="1E1F22"/>
                </a:highlight>
              </a:rPr>
              <a:t>@PostMapping</a:t>
            </a:r>
            <a:r>
              <a:rPr lang="en-US" altLang="ko-KR" sz="1200">
                <a:solidFill>
                  <a:srgbClr val="E8BA36"/>
                </a:solidFill>
                <a:effectLst/>
                <a:highlight>
                  <a:srgbClr val="1E1F22"/>
                </a:highlight>
              </a:rPr>
              <a:t>(</a:t>
            </a:r>
            <a:r>
              <a:rPr lang="en-US" altLang="ko-KR" sz="1200">
                <a:solidFill>
                  <a:srgbClr val="6AAB73"/>
                </a:solidFill>
                <a:effectLst/>
                <a:highlight>
                  <a:srgbClr val="1E1F22"/>
                </a:highlight>
              </a:rPr>
              <a:t>"/update"</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r>
              <a:rPr lang="en-US" altLang="ko-KR" sz="1200">
                <a:solidFill>
                  <a:srgbClr val="CF8E6D"/>
                </a:solidFill>
                <a:effectLst/>
                <a:highlight>
                  <a:srgbClr val="1E1F22"/>
                </a:highlight>
              </a:rPr>
              <a:t>public </a:t>
            </a:r>
            <a:r>
              <a:rPr lang="en-US" altLang="ko-KR" sz="1200">
                <a:solidFill>
                  <a:srgbClr val="BCBEC4"/>
                </a:solidFill>
                <a:effectLst/>
                <a:highlight>
                  <a:srgbClr val="1E1F22"/>
                </a:highlight>
              </a:rPr>
              <a:t>String </a:t>
            </a:r>
            <a:r>
              <a:rPr lang="en-US" altLang="ko-KR" sz="1200">
                <a:solidFill>
                  <a:srgbClr val="56A8F5"/>
                </a:solidFill>
                <a:effectLst/>
                <a:highlight>
                  <a:srgbClr val="1E1F22"/>
                </a:highlight>
              </a:rPr>
              <a:t>update</a:t>
            </a:r>
            <a:r>
              <a:rPr lang="en-US" altLang="ko-KR" sz="1200">
                <a:solidFill>
                  <a:srgbClr val="E8BA36"/>
                </a:solidFill>
                <a:effectLst/>
                <a:highlight>
                  <a:srgbClr val="1E1F22"/>
                </a:highlight>
              </a:rPr>
              <a:t>(</a:t>
            </a:r>
            <a:r>
              <a:rPr lang="en-US" altLang="ko-KR" sz="1200">
                <a:solidFill>
                  <a:srgbClr val="B3AE60"/>
                </a:solidFill>
                <a:effectLst/>
                <a:highlight>
                  <a:srgbClr val="1E1F22"/>
                </a:highlight>
              </a:rPr>
              <a:t>@ModelAttribute</a:t>
            </a:r>
            <a:r>
              <a:rPr lang="en-US" altLang="ko-KR" sz="1200">
                <a:solidFill>
                  <a:srgbClr val="54A857"/>
                </a:solidFill>
                <a:effectLst/>
                <a:highlight>
                  <a:srgbClr val="1E1F22"/>
                </a:highlight>
              </a:rPr>
              <a:t>(</a:t>
            </a:r>
            <a:r>
              <a:rPr lang="en-US" altLang="ko-KR" sz="1200">
                <a:solidFill>
                  <a:srgbClr val="BCBEC4"/>
                </a:solidFill>
                <a:effectLst/>
                <a:highlight>
                  <a:srgbClr val="1E1F22"/>
                </a:highlight>
              </a:rPr>
              <a:t>binding=</a:t>
            </a:r>
            <a:r>
              <a:rPr lang="en-US" altLang="ko-KR" sz="1200">
                <a:solidFill>
                  <a:srgbClr val="CF8E6D"/>
                </a:solidFill>
                <a:effectLst/>
                <a:highlight>
                  <a:srgbClr val="1E1F22"/>
                </a:highlight>
              </a:rPr>
              <a:t>false</a:t>
            </a:r>
            <a:r>
              <a:rPr lang="en-US" altLang="ko-KR" sz="1200">
                <a:solidFill>
                  <a:srgbClr val="54A857"/>
                </a:solidFill>
                <a:effectLst/>
                <a:highlight>
                  <a:srgbClr val="1E1F22"/>
                </a:highlight>
              </a:rPr>
              <a:t>) </a:t>
            </a:r>
            <a:r>
              <a:rPr lang="en-US" altLang="ko-KR" sz="1200">
                <a:solidFill>
                  <a:srgbClr val="BCBEC4"/>
                </a:solidFill>
                <a:effectLst/>
                <a:highlight>
                  <a:srgbClr val="1E1F22"/>
                </a:highlight>
              </a:rPr>
              <a:t>User user</a:t>
            </a:r>
            <a:r>
              <a:rPr lang="en-US" altLang="ko-KR" sz="1200">
                <a:solidFill>
                  <a:srgbClr val="E8BA36"/>
                </a:solidFill>
                <a:effectLst/>
                <a:highlight>
                  <a:srgbClr val="1E1F22"/>
                </a:highlight>
              </a:rPr>
              <a:t>) {</a:t>
            </a:r>
            <a:br>
              <a:rPr lang="en-US" altLang="ko-KR" sz="1200">
                <a:solidFill>
                  <a:srgbClr val="E8BA36"/>
                </a:solidFill>
                <a:effectLst/>
                <a:highlight>
                  <a:srgbClr val="1E1F22"/>
                </a:highlight>
              </a:rPr>
            </a:br>
            <a:r>
              <a:rPr lang="en-US" altLang="ko-KR" sz="1200">
                <a:solidFill>
                  <a:srgbClr val="E8BA36"/>
                </a:solidFill>
                <a:effectLst/>
                <a:highlight>
                  <a:srgbClr val="1E1F22"/>
                </a:highlight>
              </a:rPr>
              <a:t>    </a:t>
            </a:r>
            <a:r>
              <a:rPr lang="en-US" altLang="ko-KR" sz="1200">
                <a:solidFill>
                  <a:srgbClr val="7A7E85"/>
                </a:solidFill>
                <a:effectLst/>
                <a:highlight>
                  <a:srgbClr val="1E1F22"/>
                </a:highlight>
              </a:rPr>
              <a:t>// user'</a:t>
            </a:r>
            <a:r>
              <a:rPr lang="ko-KR" altLang="en-US" sz="1200">
                <a:solidFill>
                  <a:srgbClr val="7A7E85"/>
                </a:solidFill>
                <a:effectLst/>
                <a:highlight>
                  <a:srgbClr val="1E1F22"/>
                </a:highlight>
                <a:latin typeface="Menlo-Regular" panose="020B0609030804020204" pitchFamily="49" charset="0"/>
              </a:rPr>
              <a:t>는 데이터 바인딩 없이 접근 가능</a:t>
            </a:r>
            <a:br>
              <a:rPr lang="ko-KR" altLang="en-US" sz="1200">
                <a:solidFill>
                  <a:srgbClr val="7A7E85"/>
                </a:solidFill>
                <a:effectLst/>
                <a:highlight>
                  <a:srgbClr val="1E1F22"/>
                </a:highlight>
                <a:latin typeface="Menlo-Regular" panose="020B0609030804020204" pitchFamily="49" charset="0"/>
              </a:rPr>
            </a:br>
            <a:r>
              <a:rPr lang="ko-KR" altLang="en-US" sz="1200">
                <a:solidFill>
                  <a:srgbClr val="7A7E85"/>
                </a:solidFill>
                <a:effectLst/>
                <a:highlight>
                  <a:srgbClr val="1E1F22"/>
                </a:highlight>
                <a:latin typeface="Menlo-Regular" panose="020B0609030804020204" pitchFamily="49" charset="0"/>
              </a:rPr>
              <a:t>    </a:t>
            </a:r>
            <a:r>
              <a:rPr lang="en-US" altLang="ko-KR" sz="1200">
                <a:solidFill>
                  <a:srgbClr val="CF8E6D"/>
                </a:solidFill>
                <a:effectLst/>
                <a:highlight>
                  <a:srgbClr val="1E1F22"/>
                </a:highlight>
              </a:rPr>
              <a:t>return </a:t>
            </a:r>
            <a:r>
              <a:rPr lang="en-US" altLang="ko-KR" sz="1200">
                <a:solidFill>
                  <a:srgbClr val="6AAB73"/>
                </a:solidFill>
                <a:effectLst/>
                <a:highlight>
                  <a:srgbClr val="1E1F22"/>
                </a:highlight>
              </a:rPr>
              <a:t>"result"</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r>
              <a:rPr lang="en-US" altLang="ko-KR" sz="1200">
                <a:solidFill>
                  <a:srgbClr val="E8BA36"/>
                </a:solidFill>
                <a:effectLst/>
                <a:highlight>
                  <a:srgbClr val="1E1F22"/>
                </a:highlight>
              </a:rPr>
              <a:t>}</a:t>
            </a:r>
            <a:endParaRPr lang="en-US" altLang="ko-KR" sz="1200">
              <a:solidFill>
                <a:srgbClr val="BCBEC4"/>
              </a:solidFill>
              <a:effectLst/>
              <a:highlight>
                <a:srgbClr val="1E1F22"/>
              </a:highlight>
            </a:endParaRPr>
          </a:p>
        </p:txBody>
      </p:sp>
      <p:sp>
        <p:nvSpPr>
          <p:cNvPr id="5" name="직사각형 4">
            <a:extLst>
              <a:ext uri="{FF2B5EF4-FFF2-40B4-BE49-F238E27FC236}">
                <a16:creationId xmlns:a16="http://schemas.microsoft.com/office/drawing/2014/main" id="{1D0907C0-4643-3AE3-93A0-FE26D201B414}"/>
              </a:ext>
            </a:extLst>
          </p:cNvPr>
          <p:cNvSpPr/>
          <p:nvPr/>
        </p:nvSpPr>
        <p:spPr>
          <a:xfrm>
            <a:off x="107316" y="3429000"/>
            <a:ext cx="3578224"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rPr>
              <a:t>생성자 바인딩 </a:t>
            </a:r>
            <a:r>
              <a:rPr lang="en-US" altLang="ko-KR" b="1">
                <a:solidFill>
                  <a:schemeClr val="accent1">
                    <a:lumMod val="75000"/>
                  </a:schemeClr>
                </a:solidFill>
              </a:rPr>
              <a:t>:</a:t>
            </a:r>
            <a:r>
              <a:rPr lang="ko-KR" altLang="en-US" b="1">
                <a:solidFill>
                  <a:schemeClr val="accent1">
                    <a:lumMod val="75000"/>
                  </a:schemeClr>
                </a:solidFill>
              </a:rPr>
              <a:t> </a:t>
            </a:r>
            <a:r>
              <a:rPr lang="en-US" altLang="ko-KR" b="1">
                <a:solidFill>
                  <a:schemeClr val="accent1">
                    <a:lumMod val="75000"/>
                  </a:schemeClr>
                </a:solidFill>
              </a:rPr>
              <a:t>@BindParam</a:t>
            </a:r>
            <a:endParaRPr lang="ko-KR" altLang="en-US" b="1">
              <a:solidFill>
                <a:schemeClr val="accent1">
                  <a:lumMod val="75000"/>
                </a:schemeClr>
              </a:solidFill>
              <a:latin typeface="+mn-ea"/>
            </a:endParaRPr>
          </a:p>
        </p:txBody>
      </p:sp>
      <p:sp>
        <p:nvSpPr>
          <p:cNvPr id="6" name="직사각형 5">
            <a:extLst>
              <a:ext uri="{FF2B5EF4-FFF2-40B4-BE49-F238E27FC236}">
                <a16:creationId xmlns:a16="http://schemas.microsoft.com/office/drawing/2014/main" id="{3C8406FB-D7E2-3829-9B91-65FC72E92E0C}"/>
              </a:ext>
            </a:extLst>
          </p:cNvPr>
          <p:cNvSpPr/>
          <p:nvPr/>
        </p:nvSpPr>
        <p:spPr>
          <a:xfrm>
            <a:off x="379351" y="3724380"/>
            <a:ext cx="11489561" cy="346249"/>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@ModelAttribute </a:t>
            </a:r>
            <a:r>
              <a:rPr lang="ko-KR" altLang="en-US" sz="1200"/>
              <a:t>는 요청 파라미터와 일치하는 생성자를 통해 객체를 생성할 수도 있으며 생성자 바인딩을 사용할 때는 </a:t>
            </a:r>
            <a:r>
              <a:rPr lang="en-US" altLang="ko-KR" sz="1200"/>
              <a:t>@BindParam</a:t>
            </a:r>
            <a:r>
              <a:rPr lang="ko-KR" altLang="en-US" sz="1200"/>
              <a:t>을 이용해 요청 파라미터의 이름을 매핑할 있다 </a:t>
            </a:r>
            <a:endParaRPr lang="en-US" altLang="ko-KR" sz="1200">
              <a:latin typeface="+mn-ea"/>
            </a:endParaRPr>
          </a:p>
        </p:txBody>
      </p:sp>
      <p:sp>
        <p:nvSpPr>
          <p:cNvPr id="11" name="TextBox 10">
            <a:extLst>
              <a:ext uri="{FF2B5EF4-FFF2-40B4-BE49-F238E27FC236}">
                <a16:creationId xmlns:a16="http://schemas.microsoft.com/office/drawing/2014/main" id="{11BB8020-C14B-5A97-135D-B796893C19C7}"/>
              </a:ext>
            </a:extLst>
          </p:cNvPr>
          <p:cNvSpPr txBox="1"/>
          <p:nvPr/>
        </p:nvSpPr>
        <p:spPr>
          <a:xfrm>
            <a:off x="6890004" y="4366009"/>
            <a:ext cx="4805172" cy="1731243"/>
          </a:xfrm>
          <a:prstGeom prst="rect">
            <a:avLst/>
          </a:prstGeom>
          <a:solidFill>
            <a:schemeClr val="tx1"/>
          </a:solidFill>
        </p:spPr>
        <p:txBody>
          <a:bodyPr wrap="square">
            <a:spAutoFit/>
          </a:bodyPr>
          <a:lstStyle/>
          <a:p>
            <a:pPr>
              <a:lnSpc>
                <a:spcPct val="150000"/>
              </a:lnSpc>
            </a:pPr>
            <a:r>
              <a:rPr lang="en-US" altLang="ko-KR" sz="1200">
                <a:solidFill>
                  <a:srgbClr val="CF8E6D"/>
                </a:solidFill>
                <a:effectLst/>
                <a:highlight>
                  <a:srgbClr val="1E1F22"/>
                </a:highlight>
              </a:rPr>
              <a:t>public class </a:t>
            </a:r>
            <a:r>
              <a:rPr lang="en-US" altLang="ko-KR" sz="1200">
                <a:solidFill>
                  <a:srgbClr val="BCBEC4"/>
                </a:solidFill>
                <a:effectLst/>
                <a:highlight>
                  <a:srgbClr val="1E1F22"/>
                </a:highlight>
              </a:rPr>
              <a:t>Account </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r>
              <a:rPr lang="en-US" altLang="ko-KR" sz="1200">
                <a:solidFill>
                  <a:srgbClr val="CF8E6D"/>
                </a:solidFill>
                <a:effectLst/>
                <a:highlight>
                  <a:srgbClr val="1E1F22"/>
                </a:highlight>
              </a:rPr>
              <a:t>private final </a:t>
            </a:r>
            <a:r>
              <a:rPr lang="en-US" altLang="ko-KR" sz="1200">
                <a:solidFill>
                  <a:srgbClr val="BCBEC4"/>
                </a:solidFill>
                <a:effectLst/>
                <a:highlight>
                  <a:srgbClr val="1E1F22"/>
                </a:highlight>
              </a:rPr>
              <a:t>String </a:t>
            </a:r>
            <a:r>
              <a:rPr lang="en-US" altLang="ko-KR" sz="1200">
                <a:solidFill>
                  <a:srgbClr val="C77DBB"/>
                </a:solidFill>
                <a:effectLst/>
                <a:highlight>
                  <a:srgbClr val="1E1F22"/>
                </a:highlight>
              </a:rPr>
              <a:t>firstName</a:t>
            </a:r>
            <a:r>
              <a:rPr lang="en-US" altLang="ko-KR" sz="1200">
                <a:solidFill>
                  <a:srgbClr val="BCBEC4"/>
                </a:solidFill>
                <a:effectLst/>
                <a:highlight>
                  <a:srgbClr val="1E1F22"/>
                </a:highlight>
              </a:rPr>
              <a:t>;</a:t>
            </a:r>
            <a:br>
              <a:rPr lang="ko-KR" altLang="en-US" sz="1200">
                <a:solidFill>
                  <a:srgbClr val="7A7E85"/>
                </a:solidFill>
                <a:effectLst/>
                <a:highlight>
                  <a:srgbClr val="1E1F22"/>
                </a:highlight>
                <a:latin typeface="Menlo-Regular" panose="020B0609030804020204" pitchFamily="49" charset="0"/>
              </a:rPr>
            </a:br>
            <a:r>
              <a:rPr lang="en-US" altLang="ko-KR" sz="1200">
                <a:solidFill>
                  <a:srgbClr val="CF8E6D"/>
                </a:solidFill>
                <a:effectLst/>
                <a:highlight>
                  <a:srgbClr val="1E1F22"/>
                </a:highlight>
              </a:rPr>
              <a:t>public </a:t>
            </a:r>
            <a:r>
              <a:rPr lang="en-US" altLang="ko-KR" sz="1200">
                <a:solidFill>
                  <a:srgbClr val="56A8F5"/>
                </a:solidFill>
                <a:effectLst/>
                <a:highlight>
                  <a:srgbClr val="1E1F22"/>
                </a:highlight>
              </a:rPr>
              <a:t>Account</a:t>
            </a:r>
            <a:r>
              <a:rPr lang="en-US" altLang="ko-KR" sz="1200">
                <a:solidFill>
                  <a:srgbClr val="E8BA36"/>
                </a:solidFill>
                <a:effectLst/>
                <a:highlight>
                  <a:srgbClr val="1E1F22"/>
                </a:highlight>
              </a:rPr>
              <a:t>(</a:t>
            </a:r>
            <a:r>
              <a:rPr lang="en-US" altLang="ko-KR" sz="1200">
                <a:solidFill>
                  <a:srgbClr val="B3AE60"/>
                </a:solidFill>
                <a:effectLst/>
                <a:highlight>
                  <a:srgbClr val="1E1F22"/>
                </a:highlight>
              </a:rPr>
              <a:t>@BindParam</a:t>
            </a:r>
            <a:r>
              <a:rPr lang="en-US" altLang="ko-KR" sz="1200">
                <a:solidFill>
                  <a:srgbClr val="54A857"/>
                </a:solidFill>
                <a:effectLst/>
                <a:highlight>
                  <a:srgbClr val="1E1F22"/>
                </a:highlight>
              </a:rPr>
              <a:t>(</a:t>
            </a:r>
            <a:r>
              <a:rPr lang="en-US" altLang="ko-KR" sz="1200">
                <a:solidFill>
                  <a:srgbClr val="6AAB73"/>
                </a:solidFill>
                <a:effectLst/>
                <a:highlight>
                  <a:srgbClr val="1E1F22"/>
                </a:highlight>
              </a:rPr>
              <a:t>"first-name"</a:t>
            </a:r>
            <a:r>
              <a:rPr lang="en-US" altLang="ko-KR" sz="1200">
                <a:solidFill>
                  <a:srgbClr val="54A857"/>
                </a:solidFill>
                <a:effectLst/>
                <a:highlight>
                  <a:srgbClr val="1E1F22"/>
                </a:highlight>
              </a:rPr>
              <a:t>) </a:t>
            </a:r>
            <a:r>
              <a:rPr lang="en-US" altLang="ko-KR" sz="1200">
                <a:solidFill>
                  <a:srgbClr val="BCBEC4"/>
                </a:solidFill>
                <a:effectLst/>
                <a:highlight>
                  <a:srgbClr val="1E1F22"/>
                </a:highlight>
              </a:rPr>
              <a:t>String firstName</a:t>
            </a:r>
            <a:r>
              <a:rPr lang="en-US" altLang="ko-KR" sz="1200">
                <a:solidFill>
                  <a:srgbClr val="E8BA36"/>
                </a:solidFill>
                <a:effectLst/>
                <a:highlight>
                  <a:srgbClr val="1E1F22"/>
                </a:highlight>
              </a:rPr>
              <a:t>)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r>
              <a:rPr lang="en-US" altLang="ko-KR" sz="1200">
                <a:solidFill>
                  <a:srgbClr val="54A857"/>
                </a:solidFill>
                <a:effectLst/>
                <a:highlight>
                  <a:srgbClr val="1E1F22"/>
                </a:highlight>
              </a:rPr>
              <a:t>        </a:t>
            </a:r>
            <a:r>
              <a:rPr lang="en-US" altLang="ko-KR" sz="1200">
                <a:solidFill>
                  <a:srgbClr val="CF8E6D"/>
                </a:solidFill>
                <a:effectLst/>
                <a:highlight>
                  <a:srgbClr val="1E1F22"/>
                </a:highlight>
              </a:rPr>
              <a:t>this</a:t>
            </a:r>
            <a:r>
              <a:rPr lang="en-US" altLang="ko-KR" sz="1200">
                <a:solidFill>
                  <a:srgbClr val="BCBEC4"/>
                </a:solidFill>
                <a:effectLst/>
                <a:highlight>
                  <a:srgbClr val="1E1F22"/>
                </a:highlight>
              </a:rPr>
              <a:t>.</a:t>
            </a:r>
            <a:r>
              <a:rPr lang="en-US" altLang="ko-KR" sz="1200">
                <a:solidFill>
                  <a:srgbClr val="C77DBB"/>
                </a:solidFill>
                <a:effectLst/>
                <a:highlight>
                  <a:srgbClr val="1E1F22"/>
                </a:highlight>
              </a:rPr>
              <a:t>firstName </a:t>
            </a:r>
            <a:r>
              <a:rPr lang="en-US" altLang="ko-KR" sz="1200">
                <a:solidFill>
                  <a:srgbClr val="BCBEC4"/>
                </a:solidFill>
                <a:effectLst/>
                <a:highlight>
                  <a:srgbClr val="1E1F22"/>
                </a:highlight>
              </a:rPr>
              <a:t>= firstName;</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r>
              <a:rPr lang="en-US" altLang="ko-KR" sz="1200">
                <a:solidFill>
                  <a:srgbClr val="E8BA36"/>
                </a:solidFill>
                <a:effectLst/>
                <a:highlight>
                  <a:srgbClr val="1E1F22"/>
                </a:highlight>
              </a:rPr>
              <a:t>}</a:t>
            </a:r>
            <a:endParaRPr lang="en-US" altLang="ko-KR" sz="1200">
              <a:solidFill>
                <a:srgbClr val="BCBEC4"/>
              </a:solidFill>
              <a:effectLst/>
              <a:highlight>
                <a:srgbClr val="1E1F22"/>
              </a:highlight>
            </a:endParaRPr>
          </a:p>
        </p:txBody>
      </p:sp>
      <p:sp>
        <p:nvSpPr>
          <p:cNvPr id="13" name="TextBox 12">
            <a:extLst>
              <a:ext uri="{FF2B5EF4-FFF2-40B4-BE49-F238E27FC236}">
                <a16:creationId xmlns:a16="http://schemas.microsoft.com/office/drawing/2014/main" id="{2359663F-C4A0-0296-ACE6-A55D2C10D54B}"/>
              </a:ext>
            </a:extLst>
          </p:cNvPr>
          <p:cNvSpPr txBox="1"/>
          <p:nvPr/>
        </p:nvSpPr>
        <p:spPr>
          <a:xfrm>
            <a:off x="644652" y="4366009"/>
            <a:ext cx="6099048" cy="1454244"/>
          </a:xfrm>
          <a:prstGeom prst="rect">
            <a:avLst/>
          </a:prstGeom>
          <a:solidFill>
            <a:schemeClr val="tx1"/>
          </a:solidFill>
        </p:spPr>
        <p:txBody>
          <a:bodyPr wrap="square">
            <a:spAutoFit/>
          </a:bodyPr>
          <a:lstStyle/>
          <a:p>
            <a:pPr>
              <a:lnSpc>
                <a:spcPct val="150000"/>
              </a:lnSpc>
            </a:pPr>
            <a:r>
              <a:rPr lang="en-US" altLang="ko-KR" sz="1200">
                <a:solidFill>
                  <a:srgbClr val="B3AE60"/>
                </a:solidFill>
                <a:effectLst/>
                <a:highlight>
                  <a:srgbClr val="1E1F22"/>
                </a:highlight>
              </a:rPr>
              <a:t>@PostMapping</a:t>
            </a:r>
            <a:r>
              <a:rPr lang="en-US" altLang="ko-KR" sz="1200">
                <a:solidFill>
                  <a:srgbClr val="E8BA36"/>
                </a:solidFill>
                <a:effectLst/>
                <a:highlight>
                  <a:srgbClr val="1E1F22"/>
                </a:highlight>
              </a:rPr>
              <a:t>(</a:t>
            </a:r>
            <a:r>
              <a:rPr lang="en-US" altLang="ko-KR" sz="1200">
                <a:solidFill>
                  <a:srgbClr val="6AAB73"/>
                </a:solidFill>
                <a:effectLst/>
                <a:highlight>
                  <a:srgbClr val="1E1F22"/>
                </a:highlight>
              </a:rPr>
              <a:t>"/account"</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r>
              <a:rPr lang="en-US" altLang="ko-KR" sz="1200">
                <a:solidFill>
                  <a:srgbClr val="CF8E6D"/>
                </a:solidFill>
                <a:effectLst/>
                <a:highlight>
                  <a:srgbClr val="1E1F22"/>
                </a:highlight>
              </a:rPr>
              <a:t>public </a:t>
            </a:r>
            <a:r>
              <a:rPr lang="en-US" altLang="ko-KR" sz="1200">
                <a:solidFill>
                  <a:srgbClr val="BCBEC4"/>
                </a:solidFill>
                <a:effectLst/>
                <a:highlight>
                  <a:srgbClr val="1E1F22"/>
                </a:highlight>
              </a:rPr>
              <a:t>String </a:t>
            </a:r>
            <a:r>
              <a:rPr lang="en-US" altLang="ko-KR" sz="1200">
                <a:solidFill>
                  <a:srgbClr val="56A8F5"/>
                </a:solidFill>
                <a:effectLst/>
                <a:highlight>
                  <a:srgbClr val="1E1F22"/>
                </a:highlight>
              </a:rPr>
              <a:t>processAccount</a:t>
            </a:r>
            <a:r>
              <a:rPr lang="en-US" altLang="ko-KR" sz="1200">
                <a:solidFill>
                  <a:srgbClr val="E8BA36"/>
                </a:solidFill>
                <a:effectLst/>
                <a:highlight>
                  <a:srgbClr val="1E1F22"/>
                </a:highlight>
              </a:rPr>
              <a:t>(</a:t>
            </a:r>
            <a:r>
              <a:rPr lang="en-US" altLang="ko-KR" sz="1200">
                <a:solidFill>
                  <a:srgbClr val="B3AE60"/>
                </a:solidFill>
                <a:effectLst/>
                <a:highlight>
                  <a:srgbClr val="1E1F22"/>
                </a:highlight>
              </a:rPr>
              <a:t>@ModelAttribute </a:t>
            </a:r>
            <a:r>
              <a:rPr lang="en-US" altLang="ko-KR" sz="1200">
                <a:solidFill>
                  <a:srgbClr val="BCBEC4"/>
                </a:solidFill>
                <a:effectLst/>
                <a:highlight>
                  <a:srgbClr val="1E1F22"/>
                </a:highlight>
              </a:rPr>
              <a:t>Account account</a:t>
            </a:r>
            <a:r>
              <a:rPr lang="en-US" altLang="ko-KR" sz="1200">
                <a:solidFill>
                  <a:srgbClr val="E8BA36"/>
                </a:solidFill>
                <a:effectLst/>
                <a:highlight>
                  <a:srgbClr val="1E1F22"/>
                </a:highlight>
              </a:rPr>
              <a:t>) {</a:t>
            </a:r>
            <a:br>
              <a:rPr lang="ko-KR" altLang="en-US" sz="1200">
                <a:solidFill>
                  <a:srgbClr val="7A7E85"/>
                </a:solidFill>
                <a:effectLst/>
                <a:highlight>
                  <a:srgbClr val="1E1F22"/>
                </a:highlight>
                <a:latin typeface="Menlo-Regular" panose="020B0609030804020204" pitchFamily="49" charset="0"/>
              </a:rPr>
            </a:br>
            <a:r>
              <a:rPr lang="ko-KR" altLang="en-US" sz="1200">
                <a:solidFill>
                  <a:srgbClr val="7A7E85"/>
                </a:solidFill>
                <a:effectLst/>
                <a:highlight>
                  <a:srgbClr val="1E1F22"/>
                </a:highlight>
                <a:latin typeface="Menlo-Regular" panose="020B0609030804020204" pitchFamily="49" charset="0"/>
              </a:rPr>
              <a:t>    </a:t>
            </a:r>
            <a:r>
              <a:rPr lang="en-US" altLang="ko-KR" sz="1200">
                <a:solidFill>
                  <a:srgbClr val="BCBEC4"/>
                </a:solidFill>
                <a:effectLst/>
                <a:highlight>
                  <a:srgbClr val="1E1F22"/>
                </a:highlight>
              </a:rPr>
              <a:t>System.</a:t>
            </a:r>
            <a:r>
              <a:rPr lang="en-US" altLang="ko-KR" sz="1200" i="1">
                <a:solidFill>
                  <a:srgbClr val="C77DBB"/>
                </a:solidFill>
                <a:effectLst/>
                <a:highlight>
                  <a:srgbClr val="1E1F22"/>
                </a:highlight>
              </a:rPr>
              <a:t>out</a:t>
            </a:r>
            <a:r>
              <a:rPr lang="en-US" altLang="ko-KR" sz="1200">
                <a:solidFill>
                  <a:srgbClr val="BCBEC4"/>
                </a:solidFill>
                <a:effectLst/>
                <a:highlight>
                  <a:srgbClr val="1E1F22"/>
                </a:highlight>
              </a:rPr>
              <a:t>.println</a:t>
            </a:r>
            <a:r>
              <a:rPr lang="en-US" altLang="ko-KR" sz="1200">
                <a:solidFill>
                  <a:srgbClr val="E8BA36"/>
                </a:solidFill>
                <a:effectLst/>
                <a:highlight>
                  <a:srgbClr val="1E1F22"/>
                </a:highlight>
              </a:rPr>
              <a:t>(</a:t>
            </a:r>
            <a:r>
              <a:rPr lang="en-US" altLang="ko-KR" sz="1200">
                <a:solidFill>
                  <a:srgbClr val="6AAB73"/>
                </a:solidFill>
                <a:effectLst/>
                <a:highlight>
                  <a:srgbClr val="1E1F22"/>
                </a:highlight>
              </a:rPr>
              <a:t>"First Name: " </a:t>
            </a:r>
            <a:r>
              <a:rPr lang="en-US" altLang="ko-KR" sz="1200">
                <a:solidFill>
                  <a:srgbClr val="BCBEC4"/>
                </a:solidFill>
                <a:effectLst/>
                <a:highlight>
                  <a:srgbClr val="1E1F22"/>
                </a:highlight>
              </a:rPr>
              <a:t>+ account.getFirstName</a:t>
            </a:r>
            <a:r>
              <a:rPr lang="en-US" altLang="ko-KR" sz="1200">
                <a:solidFill>
                  <a:srgbClr val="54A857"/>
                </a:solidFill>
                <a:effectLst/>
                <a:highlight>
                  <a:srgbClr val="1E1F22"/>
                </a:highlight>
              </a:rPr>
              <a:t>()</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    </a:t>
            </a:r>
            <a:r>
              <a:rPr lang="en-US" altLang="ko-KR" sz="1200">
                <a:solidFill>
                  <a:srgbClr val="CF8E6D"/>
                </a:solidFill>
                <a:effectLst/>
                <a:highlight>
                  <a:srgbClr val="1E1F22"/>
                </a:highlight>
              </a:rPr>
              <a:t>return </a:t>
            </a:r>
            <a:r>
              <a:rPr lang="en-US" altLang="ko-KR" sz="1200">
                <a:solidFill>
                  <a:srgbClr val="6AAB73"/>
                </a:solidFill>
                <a:effectLst/>
                <a:highlight>
                  <a:srgbClr val="1E1F22"/>
                </a:highlight>
              </a:rPr>
              <a:t>"accountResult"</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r>
              <a:rPr lang="en-US" altLang="ko-KR" sz="1200">
                <a:solidFill>
                  <a:srgbClr val="E8BA36"/>
                </a:solidFill>
                <a:effectLst/>
                <a:highlight>
                  <a:srgbClr val="1E1F22"/>
                </a:highlight>
              </a:rPr>
              <a:t>}</a:t>
            </a:r>
            <a:endParaRPr lang="en-US" altLang="ko-KR" sz="1200">
              <a:solidFill>
                <a:srgbClr val="BCBEC4"/>
              </a:solidFill>
              <a:effectLst/>
              <a:highlight>
                <a:srgbClr val="1E1F22"/>
              </a:highlight>
            </a:endParaRPr>
          </a:p>
        </p:txBody>
      </p:sp>
      <p:sp>
        <p:nvSpPr>
          <p:cNvPr id="15" name="TextBox 14">
            <a:extLst>
              <a:ext uri="{FF2B5EF4-FFF2-40B4-BE49-F238E27FC236}">
                <a16:creationId xmlns:a16="http://schemas.microsoft.com/office/drawing/2014/main" id="{35A737D3-ECFD-CE9D-E3EE-FE030BFD3DAC}"/>
              </a:ext>
            </a:extLst>
          </p:cNvPr>
          <p:cNvSpPr txBox="1"/>
          <p:nvPr/>
        </p:nvSpPr>
        <p:spPr>
          <a:xfrm>
            <a:off x="644652" y="5892490"/>
            <a:ext cx="6099048" cy="900246"/>
          </a:xfrm>
          <a:prstGeom prst="rect">
            <a:avLst/>
          </a:prstGeom>
          <a:solidFill>
            <a:schemeClr val="tx1"/>
          </a:solidFill>
        </p:spPr>
        <p:txBody>
          <a:bodyPr wrap="square">
            <a:spAutoFit/>
          </a:bodyPr>
          <a:lstStyle/>
          <a:p>
            <a:pPr>
              <a:lnSpc>
                <a:spcPct val="150000"/>
              </a:lnSpc>
            </a:pPr>
            <a:r>
              <a:rPr lang="en-US" altLang="ko-KR" sz="1200">
                <a:solidFill>
                  <a:srgbClr val="BCBEC4"/>
                </a:solidFill>
                <a:effectLst/>
                <a:highlight>
                  <a:srgbClr val="1E1F22"/>
                </a:highlight>
              </a:rPr>
              <a:t>POST /account</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Content-Type: application/x-www-form-urlencoded</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first-name=leaven</a:t>
            </a:r>
          </a:p>
        </p:txBody>
      </p:sp>
    </p:spTree>
    <p:extLst>
      <p:ext uri="{BB962C8B-B14F-4D97-AF65-F5344CB8AC3E}">
        <p14:creationId xmlns:p14="http://schemas.microsoft.com/office/powerpoint/2010/main" val="3971106445"/>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직사각형 15">
            <a:extLst>
              <a:ext uri="{FF2B5EF4-FFF2-40B4-BE49-F238E27FC236}">
                <a16:creationId xmlns:a16="http://schemas.microsoft.com/office/drawing/2014/main" id="{329A2612-2917-599E-461B-EA9902094779}"/>
              </a:ext>
            </a:extLst>
          </p:cNvPr>
          <p:cNvSpPr/>
          <p:nvPr/>
        </p:nvSpPr>
        <p:spPr>
          <a:xfrm>
            <a:off x="107316" y="385672"/>
            <a:ext cx="466025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rPr>
              <a:t>경로 변수 </a:t>
            </a:r>
            <a:r>
              <a:rPr lang="en-US" altLang="ko-KR" b="1">
                <a:solidFill>
                  <a:schemeClr val="accent1">
                    <a:lumMod val="75000"/>
                  </a:schemeClr>
                </a:solidFill>
              </a:rPr>
              <a:t>or</a:t>
            </a:r>
            <a:r>
              <a:rPr lang="ko-KR" altLang="en-US">
                <a:solidFill>
                  <a:schemeClr val="accent1">
                    <a:lumMod val="75000"/>
                  </a:schemeClr>
                </a:solidFill>
              </a:rPr>
              <a:t> </a:t>
            </a:r>
            <a:r>
              <a:rPr lang="ko-KR" altLang="en-US" b="1">
                <a:solidFill>
                  <a:schemeClr val="accent1">
                    <a:lumMod val="75000"/>
                  </a:schemeClr>
                </a:solidFill>
              </a:rPr>
              <a:t>요청 파라미터 객체 바인딩</a:t>
            </a:r>
            <a:endParaRPr lang="ko-KR" altLang="en-US" b="1">
              <a:solidFill>
                <a:schemeClr val="accent1">
                  <a:lumMod val="75000"/>
                </a:schemeClr>
              </a:solidFill>
              <a:latin typeface="+mn-ea"/>
            </a:endParaRPr>
          </a:p>
        </p:txBody>
      </p:sp>
      <p:sp>
        <p:nvSpPr>
          <p:cNvPr id="17" name="직사각형 16">
            <a:extLst>
              <a:ext uri="{FF2B5EF4-FFF2-40B4-BE49-F238E27FC236}">
                <a16:creationId xmlns:a16="http://schemas.microsoft.com/office/drawing/2014/main" id="{07D34BE3-BBE8-5172-3F50-6F9FAEA6E617}"/>
              </a:ext>
            </a:extLst>
          </p:cNvPr>
          <p:cNvSpPr/>
          <p:nvPr/>
        </p:nvSpPr>
        <p:spPr>
          <a:xfrm>
            <a:off x="221235" y="715534"/>
            <a:ext cx="11970765"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Converter&lt;String, T&gt;</a:t>
            </a:r>
            <a:r>
              <a:rPr lang="ko-KR" altLang="en-US" sz="1200"/>
              <a:t>가 등록되어 있고 </a:t>
            </a:r>
            <a:r>
              <a:rPr lang="en-US" altLang="ko-KR" sz="1200"/>
              <a:t>@ModelAttribute</a:t>
            </a:r>
            <a:r>
              <a:rPr lang="ko-KR" altLang="en-US" sz="1200"/>
              <a:t> 속성 이름이 경로 변수 또는 요청 파라미터와 일치하는 경우</a:t>
            </a:r>
            <a:r>
              <a:rPr lang="en-US" altLang="ko-KR" sz="1200"/>
              <a:t> Converter </a:t>
            </a:r>
            <a:r>
              <a:rPr lang="ko-KR" altLang="en-US" sz="1200"/>
              <a:t>를 사용하여 모델 객체를 가져올 수 있다</a:t>
            </a:r>
            <a:endParaRPr lang="en-US" altLang="ko-KR" sz="1200">
              <a:latin typeface="+mn-ea"/>
            </a:endParaRPr>
          </a:p>
        </p:txBody>
      </p:sp>
      <p:sp>
        <p:nvSpPr>
          <p:cNvPr id="4" name="TextBox 3">
            <a:extLst>
              <a:ext uri="{FF2B5EF4-FFF2-40B4-BE49-F238E27FC236}">
                <a16:creationId xmlns:a16="http://schemas.microsoft.com/office/drawing/2014/main" id="{80FDCE7C-DEE5-8BC8-B024-10E9E561F37B}"/>
              </a:ext>
            </a:extLst>
          </p:cNvPr>
          <p:cNvSpPr txBox="1"/>
          <p:nvPr/>
        </p:nvSpPr>
        <p:spPr>
          <a:xfrm>
            <a:off x="518160" y="3398889"/>
            <a:ext cx="5975604" cy="2008242"/>
          </a:xfrm>
          <a:prstGeom prst="rect">
            <a:avLst/>
          </a:prstGeom>
          <a:solidFill>
            <a:schemeClr val="tx1"/>
          </a:solidFill>
        </p:spPr>
        <p:txBody>
          <a:bodyPr wrap="square">
            <a:spAutoFit/>
          </a:bodyPr>
          <a:lstStyle/>
          <a:p>
            <a:pPr>
              <a:lnSpc>
                <a:spcPct val="150000"/>
              </a:lnSpc>
            </a:pPr>
            <a:r>
              <a:rPr lang="en-US" altLang="ko-KR" sz="1200">
                <a:solidFill>
                  <a:srgbClr val="B3AE60"/>
                </a:solidFill>
                <a:effectLst/>
                <a:highlight>
                  <a:srgbClr val="1E1F22"/>
                </a:highlight>
              </a:rPr>
              <a:t>@Component</a:t>
            </a:r>
            <a:br>
              <a:rPr lang="en-US" altLang="ko-KR" sz="1200">
                <a:solidFill>
                  <a:srgbClr val="B3AE60"/>
                </a:solidFill>
                <a:effectLst/>
                <a:highlight>
                  <a:srgbClr val="1E1F22"/>
                </a:highlight>
              </a:rPr>
            </a:br>
            <a:r>
              <a:rPr lang="en-US" altLang="ko-KR" sz="1200">
                <a:solidFill>
                  <a:srgbClr val="CF8E6D"/>
                </a:solidFill>
                <a:effectLst/>
                <a:highlight>
                  <a:srgbClr val="1E1F22"/>
                </a:highlight>
              </a:rPr>
              <a:t>public class </a:t>
            </a:r>
            <a:r>
              <a:rPr lang="en-US" altLang="ko-KR" sz="1200">
                <a:solidFill>
                  <a:srgbClr val="BCBEC4"/>
                </a:solidFill>
                <a:effectLst/>
                <a:highlight>
                  <a:srgbClr val="1E1F22"/>
                </a:highlight>
              </a:rPr>
              <a:t>StringToAccountConverter </a:t>
            </a:r>
            <a:r>
              <a:rPr lang="en-US" altLang="ko-KR" sz="1200">
                <a:solidFill>
                  <a:srgbClr val="CF8E6D"/>
                </a:solidFill>
                <a:effectLst/>
                <a:highlight>
                  <a:srgbClr val="1E1F22"/>
                </a:highlight>
              </a:rPr>
              <a:t>implements </a:t>
            </a:r>
            <a:r>
              <a:rPr lang="en-US" altLang="ko-KR" sz="1200">
                <a:solidFill>
                  <a:srgbClr val="BCBEC4"/>
                </a:solidFill>
                <a:effectLst/>
                <a:highlight>
                  <a:srgbClr val="1E1F22"/>
                </a:highlight>
              </a:rPr>
              <a:t>Converter</a:t>
            </a:r>
            <a:r>
              <a:rPr lang="en-US" altLang="ko-KR" sz="1200">
                <a:solidFill>
                  <a:srgbClr val="E8BA36"/>
                </a:solidFill>
                <a:effectLst/>
                <a:highlight>
                  <a:srgbClr val="1E1F22"/>
                </a:highlight>
              </a:rPr>
              <a:t>&lt;</a:t>
            </a:r>
            <a:r>
              <a:rPr lang="en-US" altLang="ko-KR" sz="1200">
                <a:solidFill>
                  <a:srgbClr val="BCBEC4"/>
                </a:solidFill>
                <a:effectLst/>
                <a:highlight>
                  <a:srgbClr val="1E1F22"/>
                </a:highlight>
              </a:rPr>
              <a:t>String, Account</a:t>
            </a:r>
            <a:r>
              <a:rPr lang="en-US" altLang="ko-KR" sz="1200">
                <a:solidFill>
                  <a:srgbClr val="E8BA36"/>
                </a:solidFill>
                <a:effectLst/>
                <a:highlight>
                  <a:srgbClr val="1E1F22"/>
                </a:highlight>
              </a:rPr>
              <a:t>&gt; {</a:t>
            </a:r>
            <a:br>
              <a:rPr lang="ko-KR" altLang="en-US" sz="1200">
                <a:solidFill>
                  <a:srgbClr val="7A7E85"/>
                </a:solidFill>
                <a:effectLst/>
                <a:highlight>
                  <a:srgbClr val="1E1F22"/>
                </a:highlight>
                <a:latin typeface="Menlo-Regular" panose="020B0609030804020204" pitchFamily="49" charset="0"/>
              </a:rPr>
            </a:br>
            <a:r>
              <a:rPr lang="ko-KR" altLang="en-US" sz="1200">
                <a:solidFill>
                  <a:srgbClr val="7A7E85"/>
                </a:solidFill>
                <a:effectLst/>
                <a:highlight>
                  <a:srgbClr val="1E1F22"/>
                </a:highlight>
                <a:latin typeface="Menlo-Regular" panose="020B0609030804020204" pitchFamily="49" charset="0"/>
              </a:rPr>
              <a:t> </a:t>
            </a:r>
            <a:r>
              <a:rPr lang="en-US" altLang="ko-KR" sz="1200">
                <a:solidFill>
                  <a:srgbClr val="B3AE60"/>
                </a:solidFill>
                <a:effectLst/>
                <a:highlight>
                  <a:srgbClr val="1E1F22"/>
                </a:highlight>
              </a:rPr>
              <a:t>@Override</a:t>
            </a:r>
            <a:br>
              <a:rPr lang="en-US" altLang="ko-KR" sz="1200">
                <a:solidFill>
                  <a:srgbClr val="B3AE60"/>
                </a:solidFill>
                <a:effectLst/>
                <a:highlight>
                  <a:srgbClr val="1E1F22"/>
                </a:highlight>
              </a:rPr>
            </a:br>
            <a:r>
              <a:rPr lang="en-US" altLang="ko-KR" sz="1200">
                <a:solidFill>
                  <a:srgbClr val="B3AE60"/>
                </a:solidFill>
                <a:effectLst/>
                <a:highlight>
                  <a:srgbClr val="1E1F22"/>
                </a:highlight>
              </a:rPr>
              <a:t>    </a:t>
            </a:r>
            <a:r>
              <a:rPr lang="en-US" altLang="ko-KR" sz="1200">
                <a:solidFill>
                  <a:srgbClr val="CF8E6D"/>
                </a:solidFill>
                <a:effectLst/>
                <a:highlight>
                  <a:srgbClr val="1E1F22"/>
                </a:highlight>
              </a:rPr>
              <a:t>public </a:t>
            </a:r>
            <a:r>
              <a:rPr lang="en-US" altLang="ko-KR" sz="1200">
                <a:solidFill>
                  <a:srgbClr val="BCBEC4"/>
                </a:solidFill>
                <a:effectLst/>
                <a:highlight>
                  <a:srgbClr val="1E1F22"/>
                </a:highlight>
              </a:rPr>
              <a:t>Account </a:t>
            </a:r>
            <a:r>
              <a:rPr lang="en-US" altLang="ko-KR" sz="1200">
                <a:solidFill>
                  <a:srgbClr val="56A8F5"/>
                </a:solidFill>
                <a:effectLst/>
                <a:highlight>
                  <a:srgbClr val="1E1F22"/>
                </a:highlight>
              </a:rPr>
              <a:t>convert</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String id</a:t>
            </a:r>
            <a:r>
              <a:rPr lang="en-US" altLang="ko-KR" sz="1200">
                <a:solidFill>
                  <a:srgbClr val="E8BA36"/>
                </a:solidFill>
                <a:effectLst/>
                <a:highlight>
                  <a:srgbClr val="1E1F22"/>
                </a:highlight>
              </a:rPr>
              <a:t>)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r>
              <a:rPr lang="ko-KR" altLang="en-US" sz="1200">
                <a:solidFill>
                  <a:srgbClr val="54A857"/>
                </a:solidFill>
                <a:effectLst/>
                <a:highlight>
                  <a:srgbClr val="1E1F22"/>
                </a:highlight>
              </a:rPr>
              <a:t>      </a:t>
            </a:r>
            <a:r>
              <a:rPr lang="en-US" altLang="ko-KR" sz="1200">
                <a:solidFill>
                  <a:srgbClr val="CF8E6D"/>
                </a:solidFill>
                <a:effectLst/>
                <a:highlight>
                  <a:srgbClr val="1E1F22"/>
                </a:highlight>
              </a:rPr>
              <a:t>return new </a:t>
            </a:r>
            <a:r>
              <a:rPr lang="en-US" altLang="ko-KR" sz="1200">
                <a:solidFill>
                  <a:srgbClr val="BCBEC4"/>
                </a:solidFill>
                <a:effectLst/>
                <a:highlight>
                  <a:srgbClr val="1E1F22"/>
                </a:highlight>
              </a:rPr>
              <a:t>Account</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id, </a:t>
            </a:r>
            <a:r>
              <a:rPr lang="en-US" altLang="ko-KR" sz="1200">
                <a:solidFill>
                  <a:srgbClr val="6AAB73"/>
                </a:solidFill>
                <a:effectLst/>
                <a:highlight>
                  <a:srgbClr val="1E1F22"/>
                </a:highlight>
              </a:rPr>
              <a:t>"Default Name"</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r>
              <a:rPr lang="en-US" altLang="ko-KR" sz="1200">
                <a:solidFill>
                  <a:srgbClr val="E8BA36"/>
                </a:solidFill>
                <a:effectLst/>
                <a:highlight>
                  <a:srgbClr val="1E1F22"/>
                </a:highlight>
              </a:rPr>
              <a:t>}</a:t>
            </a:r>
            <a:endParaRPr lang="en-US" altLang="ko-KR" sz="1200">
              <a:solidFill>
                <a:srgbClr val="BCBEC4"/>
              </a:solidFill>
              <a:effectLst/>
              <a:highlight>
                <a:srgbClr val="1E1F22"/>
              </a:highlight>
            </a:endParaRPr>
          </a:p>
        </p:txBody>
      </p:sp>
      <p:sp>
        <p:nvSpPr>
          <p:cNvPr id="8" name="TextBox 7">
            <a:extLst>
              <a:ext uri="{FF2B5EF4-FFF2-40B4-BE49-F238E27FC236}">
                <a16:creationId xmlns:a16="http://schemas.microsoft.com/office/drawing/2014/main" id="{41345FA3-FCA5-465F-CC66-BF8014D4242B}"/>
              </a:ext>
            </a:extLst>
          </p:cNvPr>
          <p:cNvSpPr txBox="1"/>
          <p:nvPr/>
        </p:nvSpPr>
        <p:spPr>
          <a:xfrm>
            <a:off x="6734556" y="1256760"/>
            <a:ext cx="3762756" cy="5332229"/>
          </a:xfrm>
          <a:prstGeom prst="rect">
            <a:avLst/>
          </a:prstGeom>
          <a:solidFill>
            <a:schemeClr val="tx1"/>
          </a:solidFill>
        </p:spPr>
        <p:txBody>
          <a:bodyPr wrap="square">
            <a:spAutoFit/>
          </a:bodyPr>
          <a:lstStyle/>
          <a:p>
            <a:pPr>
              <a:lnSpc>
                <a:spcPct val="150000"/>
              </a:lnSpc>
            </a:pPr>
            <a:r>
              <a:rPr lang="en-US" altLang="ko-KR" sz="1200">
                <a:solidFill>
                  <a:srgbClr val="CF8E6D"/>
                </a:solidFill>
                <a:effectLst/>
                <a:highlight>
                  <a:srgbClr val="1E1F22"/>
                </a:highlight>
              </a:rPr>
              <a:t>public class </a:t>
            </a:r>
            <a:r>
              <a:rPr lang="en-US" altLang="ko-KR" sz="1200">
                <a:solidFill>
                  <a:srgbClr val="BCBEC4"/>
                </a:solidFill>
                <a:effectLst/>
                <a:highlight>
                  <a:srgbClr val="1E1F22"/>
                </a:highlight>
              </a:rPr>
              <a:t>Account </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r>
              <a:rPr lang="en-US" altLang="ko-KR" sz="1200">
                <a:solidFill>
                  <a:srgbClr val="E8BA36"/>
                </a:solidFill>
                <a:effectLst/>
                <a:highlight>
                  <a:srgbClr val="1E1F22"/>
                </a:highlight>
              </a:rPr>
              <a:t>    </a:t>
            </a:r>
            <a:r>
              <a:rPr lang="en-US" altLang="ko-KR" sz="1200">
                <a:solidFill>
                  <a:srgbClr val="CF8E6D"/>
                </a:solidFill>
                <a:effectLst/>
                <a:highlight>
                  <a:srgbClr val="1E1F22"/>
                </a:highlight>
              </a:rPr>
              <a:t>private </a:t>
            </a:r>
            <a:r>
              <a:rPr lang="en-US" altLang="ko-KR" sz="1200">
                <a:solidFill>
                  <a:srgbClr val="BCBEC4"/>
                </a:solidFill>
                <a:effectLst/>
                <a:highlight>
                  <a:srgbClr val="1E1F22"/>
                </a:highlight>
              </a:rPr>
              <a:t>String </a:t>
            </a:r>
            <a:r>
              <a:rPr lang="en-US" altLang="ko-KR" sz="1200">
                <a:solidFill>
                  <a:srgbClr val="C77DBB"/>
                </a:solidFill>
                <a:effectLst/>
                <a:highlight>
                  <a:srgbClr val="1E1F22"/>
                </a:highlight>
              </a:rPr>
              <a:t>id</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    </a:t>
            </a:r>
            <a:r>
              <a:rPr lang="en-US" altLang="ko-KR" sz="1200">
                <a:solidFill>
                  <a:srgbClr val="CF8E6D"/>
                </a:solidFill>
                <a:effectLst/>
                <a:highlight>
                  <a:srgbClr val="1E1F22"/>
                </a:highlight>
              </a:rPr>
              <a:t>private </a:t>
            </a:r>
            <a:r>
              <a:rPr lang="en-US" altLang="ko-KR" sz="1200">
                <a:solidFill>
                  <a:srgbClr val="BCBEC4"/>
                </a:solidFill>
                <a:effectLst/>
                <a:highlight>
                  <a:srgbClr val="1E1F22"/>
                </a:highlight>
              </a:rPr>
              <a:t>String </a:t>
            </a:r>
            <a:r>
              <a:rPr lang="en-US" altLang="ko-KR" sz="1200">
                <a:solidFill>
                  <a:srgbClr val="C77DBB"/>
                </a:solidFill>
                <a:effectLst/>
                <a:highlight>
                  <a:srgbClr val="1E1F22"/>
                </a:highlight>
              </a:rPr>
              <a:t>name</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br>
              <a:rPr lang="en-US" altLang="ko-KR" sz="1200">
                <a:solidFill>
                  <a:srgbClr val="7A7E85"/>
                </a:solidFill>
                <a:effectLst/>
                <a:highlight>
                  <a:srgbClr val="1E1F22"/>
                </a:highlight>
              </a:rPr>
            </a:br>
            <a:r>
              <a:rPr lang="en-US" altLang="ko-KR" sz="1200">
                <a:solidFill>
                  <a:srgbClr val="7A7E85"/>
                </a:solidFill>
                <a:effectLst/>
                <a:highlight>
                  <a:srgbClr val="1E1F22"/>
                </a:highlight>
              </a:rPr>
              <a:t>    </a:t>
            </a:r>
            <a:r>
              <a:rPr lang="en-US" altLang="ko-KR" sz="1200">
                <a:solidFill>
                  <a:srgbClr val="CF8E6D"/>
                </a:solidFill>
                <a:effectLst/>
                <a:highlight>
                  <a:srgbClr val="1E1F22"/>
                </a:highlight>
              </a:rPr>
              <a:t>public </a:t>
            </a:r>
            <a:r>
              <a:rPr lang="en-US" altLang="ko-KR" sz="1200">
                <a:solidFill>
                  <a:srgbClr val="BCBEC4"/>
                </a:solidFill>
                <a:effectLst/>
                <a:highlight>
                  <a:srgbClr val="1E1F22"/>
                </a:highlight>
              </a:rPr>
              <a:t>String </a:t>
            </a:r>
            <a:r>
              <a:rPr lang="en-US" altLang="ko-KR" sz="1200">
                <a:solidFill>
                  <a:srgbClr val="56A8F5"/>
                </a:solidFill>
                <a:effectLst/>
                <a:highlight>
                  <a:srgbClr val="1E1F22"/>
                </a:highlight>
              </a:rPr>
              <a:t>getId</a:t>
            </a:r>
            <a:r>
              <a:rPr lang="en-US" altLang="ko-KR" sz="1200">
                <a:solidFill>
                  <a:srgbClr val="E8BA36"/>
                </a:solidFill>
                <a:effectLst/>
                <a:highlight>
                  <a:srgbClr val="1E1F22"/>
                </a:highlight>
              </a:rPr>
              <a:t>()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r>
              <a:rPr lang="en-US" altLang="ko-KR" sz="1200">
                <a:solidFill>
                  <a:srgbClr val="54A857"/>
                </a:solidFill>
                <a:effectLst/>
                <a:highlight>
                  <a:srgbClr val="1E1F22"/>
                </a:highlight>
              </a:rPr>
              <a:t>        </a:t>
            </a:r>
            <a:r>
              <a:rPr lang="en-US" altLang="ko-KR" sz="1200">
                <a:solidFill>
                  <a:srgbClr val="CF8E6D"/>
                </a:solidFill>
                <a:effectLst/>
                <a:highlight>
                  <a:srgbClr val="1E1F22"/>
                </a:highlight>
              </a:rPr>
              <a:t>return </a:t>
            </a:r>
            <a:r>
              <a:rPr lang="en-US" altLang="ko-KR" sz="1200">
                <a:solidFill>
                  <a:srgbClr val="C77DBB"/>
                </a:solidFill>
                <a:effectLst/>
                <a:highlight>
                  <a:srgbClr val="1E1F22"/>
                </a:highlight>
              </a:rPr>
              <a:t>id</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r>
              <a:rPr lang="en-US" altLang="ko-KR" sz="1200">
                <a:solidFill>
                  <a:srgbClr val="54A857"/>
                </a:solidFill>
                <a:effectLst/>
                <a:highlight>
                  <a:srgbClr val="1E1F22"/>
                </a:highlight>
              </a:rPr>
              <a:t>    </a:t>
            </a:r>
            <a:r>
              <a:rPr lang="en-US" altLang="ko-KR" sz="1200">
                <a:solidFill>
                  <a:srgbClr val="CF8E6D"/>
                </a:solidFill>
                <a:effectLst/>
                <a:highlight>
                  <a:srgbClr val="1E1F22"/>
                </a:highlight>
              </a:rPr>
              <a:t>public void </a:t>
            </a:r>
            <a:r>
              <a:rPr lang="en-US" altLang="ko-KR" sz="1200">
                <a:solidFill>
                  <a:srgbClr val="56A8F5"/>
                </a:solidFill>
                <a:effectLst/>
                <a:highlight>
                  <a:srgbClr val="1E1F22"/>
                </a:highlight>
              </a:rPr>
              <a:t>setId</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String id</a:t>
            </a:r>
            <a:r>
              <a:rPr lang="en-US" altLang="ko-KR" sz="1200">
                <a:solidFill>
                  <a:srgbClr val="E8BA36"/>
                </a:solidFill>
                <a:effectLst/>
                <a:highlight>
                  <a:srgbClr val="1E1F22"/>
                </a:highlight>
              </a:rPr>
              <a:t>)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r>
              <a:rPr lang="en-US" altLang="ko-KR" sz="1200">
                <a:solidFill>
                  <a:srgbClr val="54A857"/>
                </a:solidFill>
                <a:effectLst/>
                <a:highlight>
                  <a:srgbClr val="1E1F22"/>
                </a:highlight>
              </a:rPr>
              <a:t>        </a:t>
            </a:r>
            <a:r>
              <a:rPr lang="en-US" altLang="ko-KR" sz="1200">
                <a:solidFill>
                  <a:srgbClr val="CF8E6D"/>
                </a:solidFill>
                <a:effectLst/>
                <a:highlight>
                  <a:srgbClr val="1E1F22"/>
                </a:highlight>
              </a:rPr>
              <a:t>this</a:t>
            </a:r>
            <a:r>
              <a:rPr lang="en-US" altLang="ko-KR" sz="1200">
                <a:solidFill>
                  <a:srgbClr val="BCBEC4"/>
                </a:solidFill>
                <a:effectLst/>
                <a:highlight>
                  <a:srgbClr val="1E1F22"/>
                </a:highlight>
              </a:rPr>
              <a:t>.</a:t>
            </a:r>
            <a:r>
              <a:rPr lang="en-US" altLang="ko-KR" sz="1200">
                <a:solidFill>
                  <a:srgbClr val="C77DBB"/>
                </a:solidFill>
                <a:effectLst/>
                <a:highlight>
                  <a:srgbClr val="1E1F22"/>
                </a:highlight>
              </a:rPr>
              <a:t>id </a:t>
            </a:r>
            <a:r>
              <a:rPr lang="en-US" altLang="ko-KR" sz="1200">
                <a:solidFill>
                  <a:srgbClr val="BCBEC4"/>
                </a:solidFill>
                <a:effectLst/>
                <a:highlight>
                  <a:srgbClr val="1E1F22"/>
                </a:highlight>
              </a:rPr>
              <a:t>= id;</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    </a:t>
            </a:r>
            <a:r>
              <a:rPr lang="en-US" altLang="ko-KR" sz="1200">
                <a:solidFill>
                  <a:srgbClr val="54A857"/>
                </a:solidFill>
                <a:effectLst/>
                <a:highlight>
                  <a:srgbClr val="1E1F22"/>
                </a:highlight>
              </a:rPr>
              <a:t>}</a:t>
            </a:r>
          </a:p>
          <a:p>
            <a:pPr>
              <a:lnSpc>
                <a:spcPct val="150000"/>
              </a:lnSpc>
            </a:pPr>
            <a:br>
              <a:rPr lang="en-US" altLang="ko-KR" sz="1200">
                <a:solidFill>
                  <a:srgbClr val="54A857"/>
                </a:solidFill>
                <a:effectLst/>
                <a:highlight>
                  <a:srgbClr val="1E1F22"/>
                </a:highlight>
              </a:rPr>
            </a:br>
            <a:r>
              <a:rPr lang="en-US" altLang="ko-KR" sz="1200">
                <a:solidFill>
                  <a:srgbClr val="54A857"/>
                </a:solidFill>
                <a:effectLst/>
                <a:highlight>
                  <a:srgbClr val="1E1F22"/>
                </a:highlight>
              </a:rPr>
              <a:t>    </a:t>
            </a:r>
            <a:r>
              <a:rPr lang="en-US" altLang="ko-KR" sz="1200">
                <a:solidFill>
                  <a:srgbClr val="CF8E6D"/>
                </a:solidFill>
                <a:effectLst/>
                <a:highlight>
                  <a:srgbClr val="1E1F22"/>
                </a:highlight>
              </a:rPr>
              <a:t>public </a:t>
            </a:r>
            <a:r>
              <a:rPr lang="en-US" altLang="ko-KR" sz="1200">
                <a:solidFill>
                  <a:srgbClr val="BCBEC4"/>
                </a:solidFill>
                <a:effectLst/>
                <a:highlight>
                  <a:srgbClr val="1E1F22"/>
                </a:highlight>
              </a:rPr>
              <a:t>String </a:t>
            </a:r>
            <a:r>
              <a:rPr lang="en-US" altLang="ko-KR" sz="1200">
                <a:solidFill>
                  <a:srgbClr val="56A8F5"/>
                </a:solidFill>
                <a:effectLst/>
                <a:highlight>
                  <a:srgbClr val="1E1F22"/>
                </a:highlight>
              </a:rPr>
              <a:t>getName</a:t>
            </a:r>
            <a:r>
              <a:rPr lang="en-US" altLang="ko-KR" sz="1200">
                <a:solidFill>
                  <a:srgbClr val="E8BA36"/>
                </a:solidFill>
                <a:effectLst/>
                <a:highlight>
                  <a:srgbClr val="1E1F22"/>
                </a:highlight>
              </a:rPr>
              <a:t>()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r>
              <a:rPr lang="en-US" altLang="ko-KR" sz="1200">
                <a:solidFill>
                  <a:srgbClr val="54A857"/>
                </a:solidFill>
                <a:effectLst/>
                <a:highlight>
                  <a:srgbClr val="1E1F22"/>
                </a:highlight>
              </a:rPr>
              <a:t>        </a:t>
            </a:r>
            <a:r>
              <a:rPr lang="en-US" altLang="ko-KR" sz="1200">
                <a:solidFill>
                  <a:srgbClr val="CF8E6D"/>
                </a:solidFill>
                <a:effectLst/>
                <a:highlight>
                  <a:srgbClr val="1E1F22"/>
                </a:highlight>
              </a:rPr>
              <a:t>return </a:t>
            </a:r>
            <a:r>
              <a:rPr lang="en-US" altLang="ko-KR" sz="1200">
                <a:solidFill>
                  <a:srgbClr val="C77DBB"/>
                </a:solidFill>
                <a:effectLst/>
                <a:highlight>
                  <a:srgbClr val="1E1F22"/>
                </a:highlight>
              </a:rPr>
              <a:t>name</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    </a:t>
            </a:r>
            <a:r>
              <a:rPr lang="en-US" altLang="ko-KR" sz="1200">
                <a:solidFill>
                  <a:srgbClr val="54A857"/>
                </a:solidFill>
                <a:effectLst/>
                <a:highlight>
                  <a:srgbClr val="1E1F22"/>
                </a:highlight>
              </a:rPr>
              <a:t>}</a:t>
            </a:r>
          </a:p>
          <a:p>
            <a:pPr>
              <a:lnSpc>
                <a:spcPct val="150000"/>
              </a:lnSpc>
            </a:pPr>
            <a:br>
              <a:rPr lang="en-US" altLang="ko-KR" sz="1200">
                <a:solidFill>
                  <a:srgbClr val="54A857"/>
                </a:solidFill>
                <a:effectLst/>
                <a:highlight>
                  <a:srgbClr val="1E1F22"/>
                </a:highlight>
              </a:rPr>
            </a:br>
            <a:r>
              <a:rPr lang="en-US" altLang="ko-KR" sz="1200">
                <a:solidFill>
                  <a:srgbClr val="54A857"/>
                </a:solidFill>
                <a:effectLst/>
                <a:highlight>
                  <a:srgbClr val="1E1F22"/>
                </a:highlight>
              </a:rPr>
              <a:t>    </a:t>
            </a:r>
            <a:r>
              <a:rPr lang="en-US" altLang="ko-KR" sz="1200">
                <a:solidFill>
                  <a:srgbClr val="CF8E6D"/>
                </a:solidFill>
                <a:effectLst/>
                <a:highlight>
                  <a:srgbClr val="1E1F22"/>
                </a:highlight>
              </a:rPr>
              <a:t>public void </a:t>
            </a:r>
            <a:r>
              <a:rPr lang="en-US" altLang="ko-KR" sz="1200">
                <a:solidFill>
                  <a:srgbClr val="56A8F5"/>
                </a:solidFill>
                <a:effectLst/>
                <a:highlight>
                  <a:srgbClr val="1E1F22"/>
                </a:highlight>
              </a:rPr>
              <a:t>setName</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String name</a:t>
            </a:r>
            <a:r>
              <a:rPr lang="en-US" altLang="ko-KR" sz="1200">
                <a:solidFill>
                  <a:srgbClr val="E8BA36"/>
                </a:solidFill>
                <a:effectLst/>
                <a:highlight>
                  <a:srgbClr val="1E1F22"/>
                </a:highlight>
              </a:rPr>
              <a:t>)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r>
              <a:rPr lang="en-US" altLang="ko-KR" sz="1200">
                <a:solidFill>
                  <a:srgbClr val="54A857"/>
                </a:solidFill>
                <a:effectLst/>
                <a:highlight>
                  <a:srgbClr val="1E1F22"/>
                </a:highlight>
              </a:rPr>
              <a:t>        </a:t>
            </a:r>
            <a:r>
              <a:rPr lang="en-US" altLang="ko-KR" sz="1200">
                <a:solidFill>
                  <a:srgbClr val="CF8E6D"/>
                </a:solidFill>
                <a:effectLst/>
                <a:highlight>
                  <a:srgbClr val="1E1F22"/>
                </a:highlight>
              </a:rPr>
              <a:t>this</a:t>
            </a:r>
            <a:r>
              <a:rPr lang="en-US" altLang="ko-KR" sz="1200">
                <a:solidFill>
                  <a:srgbClr val="BCBEC4"/>
                </a:solidFill>
                <a:effectLst/>
                <a:highlight>
                  <a:srgbClr val="1E1F22"/>
                </a:highlight>
              </a:rPr>
              <a:t>.</a:t>
            </a:r>
            <a:r>
              <a:rPr lang="en-US" altLang="ko-KR" sz="1200">
                <a:solidFill>
                  <a:srgbClr val="C77DBB"/>
                </a:solidFill>
                <a:effectLst/>
                <a:highlight>
                  <a:srgbClr val="1E1F22"/>
                </a:highlight>
              </a:rPr>
              <a:t>name </a:t>
            </a:r>
            <a:r>
              <a:rPr lang="en-US" altLang="ko-KR" sz="1200">
                <a:solidFill>
                  <a:srgbClr val="BCBEC4"/>
                </a:solidFill>
                <a:effectLst/>
                <a:highlight>
                  <a:srgbClr val="1E1F22"/>
                </a:highlight>
              </a:rPr>
              <a:t>= name;</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r>
              <a:rPr lang="en-US" altLang="ko-KR" sz="1200">
                <a:solidFill>
                  <a:srgbClr val="E8BA36"/>
                </a:solidFill>
                <a:effectLst/>
                <a:highlight>
                  <a:srgbClr val="1E1F22"/>
                </a:highlight>
              </a:rPr>
              <a:t>}</a:t>
            </a:r>
            <a:endParaRPr lang="en-US" altLang="ko-KR" sz="1200">
              <a:solidFill>
                <a:srgbClr val="BCBEC4"/>
              </a:solidFill>
              <a:effectLst/>
              <a:highlight>
                <a:srgbClr val="1E1F22"/>
              </a:highlight>
            </a:endParaRPr>
          </a:p>
        </p:txBody>
      </p:sp>
      <p:sp>
        <p:nvSpPr>
          <p:cNvPr id="10" name="TextBox 9">
            <a:extLst>
              <a:ext uri="{FF2B5EF4-FFF2-40B4-BE49-F238E27FC236}">
                <a16:creationId xmlns:a16="http://schemas.microsoft.com/office/drawing/2014/main" id="{BE8CDE04-4BCD-2A0F-AF5F-ED0A6F804020}"/>
              </a:ext>
            </a:extLst>
          </p:cNvPr>
          <p:cNvSpPr txBox="1"/>
          <p:nvPr/>
        </p:nvSpPr>
        <p:spPr>
          <a:xfrm>
            <a:off x="527304" y="1252750"/>
            <a:ext cx="5957316" cy="2008242"/>
          </a:xfrm>
          <a:prstGeom prst="rect">
            <a:avLst/>
          </a:prstGeom>
          <a:solidFill>
            <a:schemeClr val="tx1"/>
          </a:solidFill>
        </p:spPr>
        <p:txBody>
          <a:bodyPr wrap="square">
            <a:spAutoFit/>
          </a:bodyPr>
          <a:lstStyle/>
          <a:p>
            <a:pPr>
              <a:lnSpc>
                <a:spcPct val="150000"/>
              </a:lnSpc>
            </a:pPr>
            <a:r>
              <a:rPr lang="en-US" altLang="ko-KR" sz="1200">
                <a:solidFill>
                  <a:srgbClr val="B3AE60"/>
                </a:solidFill>
                <a:effectLst/>
                <a:highlight>
                  <a:srgbClr val="1E1F22"/>
                </a:highlight>
              </a:rPr>
              <a:t>@PutMapping</a:t>
            </a:r>
            <a:r>
              <a:rPr lang="en-US" altLang="ko-KR" sz="1200">
                <a:solidFill>
                  <a:srgbClr val="E8BA36"/>
                </a:solidFill>
                <a:effectLst/>
                <a:highlight>
                  <a:srgbClr val="1E1F22"/>
                </a:highlight>
              </a:rPr>
              <a:t>(</a:t>
            </a:r>
            <a:r>
              <a:rPr lang="en-US" altLang="ko-KR" sz="1200">
                <a:solidFill>
                  <a:srgbClr val="6AAB73"/>
                </a:solidFill>
                <a:effectLst/>
                <a:highlight>
                  <a:srgbClr val="1E1F22"/>
                </a:highlight>
              </a:rPr>
              <a:t>"/accounts/{account}"</a:t>
            </a:r>
            <a:r>
              <a:rPr lang="en-US" altLang="ko-KR" sz="1200">
                <a:solidFill>
                  <a:srgbClr val="E8BA36"/>
                </a:solidFill>
                <a:effectLst/>
                <a:highlight>
                  <a:srgbClr val="1E1F22"/>
                </a:highlight>
              </a:rPr>
              <a:t>)</a:t>
            </a:r>
          </a:p>
          <a:p>
            <a:pPr>
              <a:lnSpc>
                <a:spcPct val="150000"/>
              </a:lnSpc>
            </a:pPr>
            <a:r>
              <a:rPr lang="en-US" altLang="ko-KR" sz="1200">
                <a:solidFill>
                  <a:srgbClr val="B3AE60"/>
                </a:solidFill>
                <a:effectLst/>
                <a:highlight>
                  <a:srgbClr val="1E1F22"/>
                </a:highlight>
              </a:rPr>
              <a:t>//@PutMapping</a:t>
            </a:r>
            <a:r>
              <a:rPr lang="en-US" altLang="ko-KR" sz="1200">
                <a:solidFill>
                  <a:srgbClr val="E8BA36"/>
                </a:solidFill>
                <a:effectLst/>
                <a:highlight>
                  <a:srgbClr val="1E1F22"/>
                </a:highlight>
              </a:rPr>
              <a:t>(</a:t>
            </a:r>
            <a:r>
              <a:rPr lang="en-US" altLang="ko-KR" sz="1200">
                <a:solidFill>
                  <a:srgbClr val="6AAB73"/>
                </a:solidFill>
                <a:effectLst/>
                <a:highlight>
                  <a:srgbClr val="1E1F22"/>
                </a:highlight>
              </a:rPr>
              <a:t>"/accounts"</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r>
              <a:rPr lang="en-US" altLang="ko-KR" sz="1200">
                <a:solidFill>
                  <a:srgbClr val="CF8E6D"/>
                </a:solidFill>
                <a:effectLst/>
                <a:highlight>
                  <a:srgbClr val="1E1F22"/>
                </a:highlight>
              </a:rPr>
              <a:t>public </a:t>
            </a:r>
            <a:r>
              <a:rPr lang="en-US" altLang="ko-KR" sz="1200">
                <a:solidFill>
                  <a:srgbClr val="BCBEC4"/>
                </a:solidFill>
                <a:effectLst/>
                <a:highlight>
                  <a:srgbClr val="1E1F22"/>
                </a:highlight>
              </a:rPr>
              <a:t>String </a:t>
            </a:r>
            <a:r>
              <a:rPr lang="en-US" altLang="ko-KR" sz="1200">
                <a:solidFill>
                  <a:srgbClr val="56A8F5"/>
                </a:solidFill>
                <a:effectLst/>
                <a:highlight>
                  <a:srgbClr val="1E1F22"/>
                </a:highlight>
              </a:rPr>
              <a:t>save</a:t>
            </a:r>
            <a:r>
              <a:rPr lang="en-US" altLang="ko-KR" sz="1200">
                <a:solidFill>
                  <a:srgbClr val="E8BA36"/>
                </a:solidFill>
                <a:effectLst/>
                <a:highlight>
                  <a:srgbClr val="1E1F22"/>
                </a:highlight>
              </a:rPr>
              <a:t>(</a:t>
            </a:r>
            <a:r>
              <a:rPr lang="en-US" altLang="ko-KR" sz="1200">
                <a:solidFill>
                  <a:srgbClr val="B3AE60"/>
                </a:solidFill>
                <a:effectLst/>
                <a:highlight>
                  <a:srgbClr val="1E1F22"/>
                </a:highlight>
              </a:rPr>
              <a:t>@ModelAttribute</a:t>
            </a:r>
            <a:r>
              <a:rPr lang="en-US" altLang="ko-KR" sz="1200">
                <a:solidFill>
                  <a:srgbClr val="54A857"/>
                </a:solidFill>
                <a:effectLst/>
                <a:highlight>
                  <a:srgbClr val="1E1F22"/>
                </a:highlight>
              </a:rPr>
              <a:t>(</a:t>
            </a:r>
            <a:r>
              <a:rPr lang="en-US" altLang="ko-KR" sz="1200">
                <a:solidFill>
                  <a:srgbClr val="6AAB73"/>
                </a:solidFill>
                <a:effectLst/>
                <a:highlight>
                  <a:srgbClr val="1E1F22"/>
                </a:highlight>
              </a:rPr>
              <a:t>"account"</a:t>
            </a:r>
            <a:r>
              <a:rPr lang="en-US" altLang="ko-KR" sz="1200">
                <a:solidFill>
                  <a:srgbClr val="54A857"/>
                </a:solidFill>
                <a:effectLst/>
                <a:highlight>
                  <a:srgbClr val="1E1F22"/>
                </a:highlight>
              </a:rPr>
              <a:t>) </a:t>
            </a:r>
            <a:r>
              <a:rPr lang="en-US" altLang="ko-KR" sz="1200">
                <a:solidFill>
                  <a:srgbClr val="BCBEC4"/>
                </a:solidFill>
                <a:effectLst/>
                <a:highlight>
                  <a:srgbClr val="1E1F22"/>
                </a:highlight>
              </a:rPr>
              <a:t>Account account</a:t>
            </a:r>
            <a:r>
              <a:rPr lang="en-US" altLang="ko-KR" sz="1200">
                <a:solidFill>
                  <a:srgbClr val="E8BA36"/>
                </a:solidFill>
                <a:effectLst/>
                <a:highlight>
                  <a:srgbClr val="1E1F22"/>
                </a:highlight>
              </a:rPr>
              <a:t>) {</a:t>
            </a:r>
            <a:br>
              <a:rPr lang="ko-KR" altLang="en-US" sz="1200">
                <a:solidFill>
                  <a:srgbClr val="7A7E85"/>
                </a:solidFill>
                <a:effectLst/>
                <a:highlight>
                  <a:srgbClr val="1E1F22"/>
                </a:highlight>
                <a:latin typeface="Menlo-Regular" panose="020B0609030804020204" pitchFamily="49" charset="0"/>
              </a:rPr>
            </a:br>
            <a:r>
              <a:rPr lang="ko-KR" altLang="en-US" sz="1200">
                <a:solidFill>
                  <a:srgbClr val="7A7E85"/>
                </a:solidFill>
                <a:effectLst/>
                <a:highlight>
                  <a:srgbClr val="1E1F22"/>
                </a:highlight>
                <a:latin typeface="Menlo-Regular" panose="020B0609030804020204" pitchFamily="49" charset="0"/>
              </a:rPr>
              <a:t>  </a:t>
            </a:r>
            <a:r>
              <a:rPr lang="en-US" altLang="ko-KR" sz="1200">
                <a:solidFill>
                  <a:srgbClr val="BCBEC4"/>
                </a:solidFill>
                <a:effectLst/>
                <a:highlight>
                  <a:srgbClr val="1E1F22"/>
                </a:highlight>
              </a:rPr>
              <a:t>System.</a:t>
            </a:r>
            <a:r>
              <a:rPr lang="en-US" altLang="ko-KR" sz="1200" i="1">
                <a:solidFill>
                  <a:srgbClr val="C77DBB"/>
                </a:solidFill>
                <a:effectLst/>
                <a:highlight>
                  <a:srgbClr val="1E1F22"/>
                </a:highlight>
              </a:rPr>
              <a:t>out</a:t>
            </a:r>
            <a:r>
              <a:rPr lang="en-US" altLang="ko-KR" sz="1200">
                <a:solidFill>
                  <a:srgbClr val="BCBEC4"/>
                </a:solidFill>
                <a:effectLst/>
                <a:highlight>
                  <a:srgbClr val="1E1F22"/>
                </a:highlight>
              </a:rPr>
              <a:t>.println</a:t>
            </a:r>
            <a:r>
              <a:rPr lang="en-US" altLang="ko-KR" sz="1200">
                <a:solidFill>
                  <a:srgbClr val="E8BA36"/>
                </a:solidFill>
                <a:effectLst/>
                <a:highlight>
                  <a:srgbClr val="1E1F22"/>
                </a:highlight>
              </a:rPr>
              <a:t>(</a:t>
            </a:r>
            <a:r>
              <a:rPr lang="en-US" altLang="ko-KR" sz="1200">
                <a:solidFill>
                  <a:srgbClr val="6AAB73"/>
                </a:solidFill>
                <a:effectLst/>
                <a:highlight>
                  <a:srgbClr val="1E1F22"/>
                </a:highlight>
              </a:rPr>
              <a:t>"Account ID: " </a:t>
            </a:r>
            <a:r>
              <a:rPr lang="en-US" altLang="ko-KR" sz="1200">
                <a:solidFill>
                  <a:srgbClr val="BCBEC4"/>
                </a:solidFill>
                <a:effectLst/>
                <a:highlight>
                  <a:srgbClr val="1E1F22"/>
                </a:highlight>
              </a:rPr>
              <a:t>+ account.getId</a:t>
            </a:r>
            <a:r>
              <a:rPr lang="en-US" altLang="ko-KR" sz="1200">
                <a:solidFill>
                  <a:srgbClr val="54A857"/>
                </a:solidFill>
                <a:effectLst/>
                <a:highlight>
                  <a:srgbClr val="1E1F22"/>
                </a:highlight>
              </a:rPr>
              <a:t>()</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    System.</a:t>
            </a:r>
            <a:r>
              <a:rPr lang="en-US" altLang="ko-KR" sz="1200" i="1">
                <a:solidFill>
                  <a:srgbClr val="C77DBB"/>
                </a:solidFill>
                <a:effectLst/>
                <a:highlight>
                  <a:srgbClr val="1E1F22"/>
                </a:highlight>
              </a:rPr>
              <a:t>out</a:t>
            </a:r>
            <a:r>
              <a:rPr lang="en-US" altLang="ko-KR" sz="1200">
                <a:solidFill>
                  <a:srgbClr val="BCBEC4"/>
                </a:solidFill>
                <a:effectLst/>
                <a:highlight>
                  <a:srgbClr val="1E1F22"/>
                </a:highlight>
              </a:rPr>
              <a:t>.println</a:t>
            </a:r>
            <a:r>
              <a:rPr lang="en-US" altLang="ko-KR" sz="1200">
                <a:solidFill>
                  <a:srgbClr val="E8BA36"/>
                </a:solidFill>
                <a:effectLst/>
                <a:highlight>
                  <a:srgbClr val="1E1F22"/>
                </a:highlight>
              </a:rPr>
              <a:t>(</a:t>
            </a:r>
            <a:r>
              <a:rPr lang="en-US" altLang="ko-KR" sz="1200">
                <a:solidFill>
                  <a:srgbClr val="6AAB73"/>
                </a:solidFill>
                <a:effectLst/>
                <a:highlight>
                  <a:srgbClr val="1E1F22"/>
                </a:highlight>
              </a:rPr>
              <a:t>"Account Name: " </a:t>
            </a:r>
            <a:r>
              <a:rPr lang="en-US" altLang="ko-KR" sz="1200">
                <a:solidFill>
                  <a:srgbClr val="BCBEC4"/>
                </a:solidFill>
                <a:effectLst/>
                <a:highlight>
                  <a:srgbClr val="1E1F22"/>
                </a:highlight>
              </a:rPr>
              <a:t>+ account.getName</a:t>
            </a:r>
            <a:r>
              <a:rPr lang="en-US" altLang="ko-KR" sz="1200">
                <a:solidFill>
                  <a:srgbClr val="54A857"/>
                </a:solidFill>
                <a:effectLst/>
                <a:highlight>
                  <a:srgbClr val="1E1F22"/>
                </a:highlight>
              </a:rPr>
              <a:t>()</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    </a:t>
            </a:r>
            <a:r>
              <a:rPr lang="en-US" altLang="ko-KR" sz="1200">
                <a:solidFill>
                  <a:srgbClr val="CF8E6D"/>
                </a:solidFill>
                <a:effectLst/>
                <a:highlight>
                  <a:srgbClr val="1E1F22"/>
                </a:highlight>
              </a:rPr>
              <a:t>return </a:t>
            </a:r>
            <a:r>
              <a:rPr lang="en-US" altLang="ko-KR" sz="1200">
                <a:solidFill>
                  <a:srgbClr val="6AAB73"/>
                </a:solidFill>
                <a:effectLst/>
                <a:highlight>
                  <a:srgbClr val="1E1F22"/>
                </a:highlight>
              </a:rPr>
              <a:t>"accountSaved"</a:t>
            </a:r>
            <a:r>
              <a:rPr lang="en-US" altLang="ko-KR" sz="1200">
                <a:solidFill>
                  <a:srgbClr val="BCBEC4"/>
                </a:solidFill>
                <a:effectLst/>
                <a:highlight>
                  <a:srgbClr val="1E1F22"/>
                </a:highlight>
              </a:rPr>
              <a:t>;  </a:t>
            </a:r>
            <a:r>
              <a:rPr lang="en-US" altLang="ko-KR" sz="1200">
                <a:solidFill>
                  <a:srgbClr val="7A7E85"/>
                </a:solidFill>
                <a:effectLst/>
                <a:highlight>
                  <a:srgbClr val="1E1F22"/>
                </a:highlight>
              </a:rPr>
              <a:t>// </a:t>
            </a:r>
            <a:r>
              <a:rPr lang="ko-KR" altLang="en-US" sz="1200">
                <a:solidFill>
                  <a:srgbClr val="7A7E85"/>
                </a:solidFill>
                <a:effectLst/>
                <a:highlight>
                  <a:srgbClr val="1E1F22"/>
                </a:highlight>
                <a:latin typeface="Menlo-Regular" panose="020B0609030804020204" pitchFamily="49" charset="0"/>
              </a:rPr>
              <a:t>결과 페이지로 이동</a:t>
            </a:r>
            <a:br>
              <a:rPr lang="ko-KR" altLang="en-US" sz="1200">
                <a:solidFill>
                  <a:srgbClr val="7A7E85"/>
                </a:solidFill>
                <a:effectLst/>
                <a:highlight>
                  <a:srgbClr val="1E1F22"/>
                </a:highlight>
                <a:latin typeface="Menlo-Regular" panose="020B0609030804020204" pitchFamily="49" charset="0"/>
              </a:rPr>
            </a:br>
            <a:r>
              <a:rPr lang="en-US" altLang="ko-KR" sz="1200">
                <a:solidFill>
                  <a:srgbClr val="E8BA36"/>
                </a:solidFill>
                <a:effectLst/>
                <a:highlight>
                  <a:srgbClr val="1E1F22"/>
                </a:highlight>
              </a:rPr>
              <a:t>}</a:t>
            </a:r>
            <a:endParaRPr lang="ko-KR" altLang="en-US" sz="1200">
              <a:solidFill>
                <a:srgbClr val="BCBEC4"/>
              </a:solidFill>
              <a:effectLst/>
              <a:highlight>
                <a:srgbClr val="1E1F22"/>
              </a:highlight>
            </a:endParaRPr>
          </a:p>
        </p:txBody>
      </p:sp>
      <p:sp>
        <p:nvSpPr>
          <p:cNvPr id="14" name="TextBox 13">
            <a:extLst>
              <a:ext uri="{FF2B5EF4-FFF2-40B4-BE49-F238E27FC236}">
                <a16:creationId xmlns:a16="http://schemas.microsoft.com/office/drawing/2014/main" id="{8C357BBD-0598-3D3F-1D03-B3B2C1703953}"/>
              </a:ext>
            </a:extLst>
          </p:cNvPr>
          <p:cNvSpPr txBox="1"/>
          <p:nvPr/>
        </p:nvSpPr>
        <p:spPr>
          <a:xfrm>
            <a:off x="536448" y="5595440"/>
            <a:ext cx="5957316" cy="276999"/>
          </a:xfrm>
          <a:prstGeom prst="rect">
            <a:avLst/>
          </a:prstGeom>
          <a:solidFill>
            <a:schemeClr val="tx1"/>
          </a:solidFill>
        </p:spPr>
        <p:txBody>
          <a:bodyPr wrap="square">
            <a:spAutoFit/>
          </a:bodyPr>
          <a:lstStyle/>
          <a:p>
            <a:r>
              <a:rPr lang="en-US" altLang="ko-KR" sz="1200">
                <a:solidFill>
                  <a:srgbClr val="BCBEC4"/>
                </a:solidFill>
                <a:effectLst/>
                <a:highlight>
                  <a:srgbClr val="1E1F22"/>
                </a:highlight>
              </a:rPr>
              <a:t>PUT /accounts/</a:t>
            </a:r>
            <a:r>
              <a:rPr lang="en-US" altLang="ko-KR" sz="1200">
                <a:solidFill>
                  <a:srgbClr val="2AACB8"/>
                </a:solidFill>
                <a:effectLst/>
                <a:highlight>
                  <a:srgbClr val="1E1F22"/>
                </a:highlight>
              </a:rPr>
              <a:t>12345</a:t>
            </a:r>
            <a:endParaRPr lang="en-US" altLang="ko-KR" sz="1200">
              <a:solidFill>
                <a:srgbClr val="BCBEC4"/>
              </a:solidFill>
              <a:effectLst/>
              <a:highlight>
                <a:srgbClr val="1E1F22"/>
              </a:highlight>
            </a:endParaRPr>
          </a:p>
        </p:txBody>
      </p:sp>
      <p:sp>
        <p:nvSpPr>
          <p:cNvPr id="18" name="직사각형 17">
            <a:extLst>
              <a:ext uri="{FF2B5EF4-FFF2-40B4-BE49-F238E27FC236}">
                <a16:creationId xmlns:a16="http://schemas.microsoft.com/office/drawing/2014/main" id="{21041133-E562-4335-CB90-133158D418EF}"/>
              </a:ext>
            </a:extLst>
          </p:cNvPr>
          <p:cNvSpPr/>
          <p:nvPr/>
        </p:nvSpPr>
        <p:spPr>
          <a:xfrm>
            <a:off x="2432304" y="1343084"/>
            <a:ext cx="813816" cy="220250"/>
          </a:xfrm>
          <a:prstGeom prst="rect">
            <a:avLst/>
          </a:prstGeom>
          <a:noFill/>
          <a:ln w="28575">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ko-KR" altLang="en-US"/>
          </a:p>
        </p:txBody>
      </p:sp>
      <p:sp>
        <p:nvSpPr>
          <p:cNvPr id="19" name="직사각형 18">
            <a:extLst>
              <a:ext uri="{FF2B5EF4-FFF2-40B4-BE49-F238E27FC236}">
                <a16:creationId xmlns:a16="http://schemas.microsoft.com/office/drawing/2014/main" id="{ACDE4770-D020-0EDA-D2FE-F1B4403E6CBF}"/>
              </a:ext>
            </a:extLst>
          </p:cNvPr>
          <p:cNvSpPr/>
          <p:nvPr/>
        </p:nvSpPr>
        <p:spPr>
          <a:xfrm>
            <a:off x="3099054" y="1899761"/>
            <a:ext cx="813816" cy="220250"/>
          </a:xfrm>
          <a:prstGeom prst="rect">
            <a:avLst/>
          </a:prstGeom>
          <a:noFill/>
          <a:ln w="28575">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ko-KR" altLang="en-US"/>
          </a:p>
        </p:txBody>
      </p:sp>
      <p:sp>
        <p:nvSpPr>
          <p:cNvPr id="23" name="TextBox 22">
            <a:extLst>
              <a:ext uri="{FF2B5EF4-FFF2-40B4-BE49-F238E27FC236}">
                <a16:creationId xmlns:a16="http://schemas.microsoft.com/office/drawing/2014/main" id="{26EA55CC-69D3-E8D3-EAE3-AD6AE00DE7ED}"/>
              </a:ext>
            </a:extLst>
          </p:cNvPr>
          <p:cNvSpPr txBox="1"/>
          <p:nvPr/>
        </p:nvSpPr>
        <p:spPr>
          <a:xfrm>
            <a:off x="518160" y="5985273"/>
            <a:ext cx="5975604" cy="646331"/>
          </a:xfrm>
          <a:prstGeom prst="rect">
            <a:avLst/>
          </a:prstGeom>
          <a:solidFill>
            <a:schemeClr val="tx1"/>
          </a:solidFill>
        </p:spPr>
        <p:txBody>
          <a:bodyPr wrap="square">
            <a:spAutoFit/>
          </a:bodyPr>
          <a:lstStyle/>
          <a:p>
            <a:r>
              <a:rPr lang="en-US" altLang="ko-KR" sz="1200">
                <a:solidFill>
                  <a:srgbClr val="BCBEC4"/>
                </a:solidFill>
                <a:effectLst/>
                <a:highlight>
                  <a:srgbClr val="1E1F22"/>
                </a:highlight>
              </a:rPr>
              <a:t>P</a:t>
            </a:r>
            <a:r>
              <a:rPr lang="en-US" altLang="ko-KR" sz="1200">
                <a:solidFill>
                  <a:srgbClr val="BCBEC4"/>
                </a:solidFill>
                <a:highlight>
                  <a:srgbClr val="1E1F22"/>
                </a:highlight>
              </a:rPr>
              <a:t>U</a:t>
            </a:r>
            <a:r>
              <a:rPr lang="en-US" altLang="ko-KR" sz="1200">
                <a:solidFill>
                  <a:srgbClr val="BCBEC4"/>
                </a:solidFill>
                <a:effectLst/>
                <a:highlight>
                  <a:srgbClr val="1E1F22"/>
                </a:highlight>
              </a:rPr>
              <a:t>T /accounts</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Content-Type: application/x-www-form-urlencoded</a:t>
            </a:r>
            <a:br>
              <a:rPr lang="en-US" altLang="ko-KR" sz="1200">
                <a:solidFill>
                  <a:srgbClr val="BCBEC4"/>
                </a:solidFill>
                <a:effectLst/>
                <a:highlight>
                  <a:srgbClr val="1E1F22"/>
                </a:highlight>
              </a:rPr>
            </a:br>
            <a:r>
              <a:rPr lang="en-US" altLang="ko-KR" sz="1200">
                <a:solidFill>
                  <a:srgbClr val="C77DBB"/>
                </a:solidFill>
                <a:effectLst/>
                <a:highlight>
                  <a:srgbClr val="1E1F22"/>
                </a:highlight>
              </a:rPr>
              <a:t>account</a:t>
            </a:r>
            <a:r>
              <a:rPr lang="en-US" altLang="ko-KR" sz="1200">
                <a:solidFill>
                  <a:srgbClr val="BCBEC4"/>
                </a:solidFill>
                <a:effectLst/>
                <a:highlight>
                  <a:srgbClr val="1E1F22"/>
                </a:highlight>
              </a:rPr>
              <a:t>=</a:t>
            </a:r>
            <a:r>
              <a:rPr lang="en-US" altLang="ko-KR" sz="1200">
                <a:solidFill>
                  <a:srgbClr val="2AACB8"/>
                </a:solidFill>
                <a:effectLst/>
                <a:highlight>
                  <a:srgbClr val="1E1F22"/>
                </a:highlight>
              </a:rPr>
              <a:t>12345</a:t>
            </a:r>
            <a:endParaRPr lang="en-US" altLang="ko-KR" sz="1200">
              <a:solidFill>
                <a:srgbClr val="BCBEC4"/>
              </a:solidFill>
              <a:effectLst/>
              <a:highlight>
                <a:srgbClr val="1E1F22"/>
              </a:highlight>
            </a:endParaRPr>
          </a:p>
        </p:txBody>
      </p:sp>
    </p:spTree>
    <p:extLst>
      <p:ext uri="{BB962C8B-B14F-4D97-AF65-F5344CB8AC3E}">
        <p14:creationId xmlns:p14="http://schemas.microsoft.com/office/powerpoint/2010/main" val="463661350"/>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직사각형 15">
            <a:extLst>
              <a:ext uri="{FF2B5EF4-FFF2-40B4-BE49-F238E27FC236}">
                <a16:creationId xmlns:a16="http://schemas.microsoft.com/office/drawing/2014/main" id="{329A2612-2917-599E-461B-EA9902094779}"/>
              </a:ext>
            </a:extLst>
          </p:cNvPr>
          <p:cNvSpPr/>
          <p:nvPr/>
        </p:nvSpPr>
        <p:spPr>
          <a:xfrm>
            <a:off x="107316" y="385672"/>
            <a:ext cx="4018985"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rPr>
              <a:t>메서드에 </a:t>
            </a:r>
            <a:r>
              <a:rPr lang="en-US" altLang="ko-KR" b="1">
                <a:solidFill>
                  <a:schemeClr val="accent1">
                    <a:lumMod val="75000"/>
                  </a:schemeClr>
                </a:solidFill>
              </a:rPr>
              <a:t>@ModelAttribute</a:t>
            </a:r>
            <a:r>
              <a:rPr lang="ko-KR" altLang="en-US" b="1">
                <a:solidFill>
                  <a:schemeClr val="accent1">
                    <a:lumMod val="75000"/>
                  </a:schemeClr>
                </a:solidFill>
              </a:rPr>
              <a:t> 선언 </a:t>
            </a:r>
            <a:endParaRPr lang="ko-KR" altLang="en-US" b="1">
              <a:solidFill>
                <a:schemeClr val="accent1">
                  <a:lumMod val="75000"/>
                </a:schemeClr>
              </a:solidFill>
              <a:latin typeface="+mn-ea"/>
            </a:endParaRPr>
          </a:p>
        </p:txBody>
      </p:sp>
      <p:sp>
        <p:nvSpPr>
          <p:cNvPr id="17" name="직사각형 16">
            <a:extLst>
              <a:ext uri="{FF2B5EF4-FFF2-40B4-BE49-F238E27FC236}">
                <a16:creationId xmlns:a16="http://schemas.microsoft.com/office/drawing/2014/main" id="{07D34BE3-BBE8-5172-3F50-6F9FAEA6E617}"/>
              </a:ext>
            </a:extLst>
          </p:cNvPr>
          <p:cNvSpPr/>
          <p:nvPr/>
        </p:nvSpPr>
        <p:spPr>
          <a:xfrm>
            <a:off x="379351" y="755004"/>
            <a:ext cx="11571857" cy="623248"/>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t>컨트롤러에서 모델에 데이터를 추가하는 역할을 한다</a:t>
            </a:r>
            <a:r>
              <a:rPr lang="en-US" altLang="ko-KR" sz="1200"/>
              <a:t>.</a:t>
            </a:r>
            <a:r>
              <a:rPr lang="ko-KR" altLang="en-US" sz="1200"/>
              <a:t> 이 경우</a:t>
            </a:r>
            <a:r>
              <a:rPr lang="en-US" altLang="ko-KR" sz="1200"/>
              <a:t> </a:t>
            </a:r>
            <a:r>
              <a:rPr lang="ko-KR" altLang="en-US" sz="1200"/>
              <a:t>메서드가 리턴한 객체가 자동으로 모델에 추가된다</a:t>
            </a:r>
            <a:endParaRPr lang="en-US" altLang="ko-KR" sz="1200"/>
          </a:p>
          <a:p>
            <a:pPr marL="171450" indent="-171450">
              <a:lnSpc>
                <a:spcPct val="150000"/>
              </a:lnSpc>
              <a:buFont typeface="Arial" panose="020B0604020202020204" pitchFamily="34" charset="0"/>
              <a:buChar char="•"/>
            </a:pPr>
            <a:r>
              <a:rPr lang="ko-KR" altLang="en-US" sz="1200"/>
              <a:t>주로 뷰에서 공통적으로 사용되는 데이터를 미리 모델에 추가할 때 사용된다</a:t>
            </a:r>
            <a:r>
              <a:rPr lang="en-US" altLang="ko-KR" sz="1200"/>
              <a:t>. </a:t>
            </a:r>
            <a:r>
              <a:rPr lang="ko-KR" altLang="en-US" sz="1200"/>
              <a:t>예를 들어</a:t>
            </a:r>
            <a:r>
              <a:rPr lang="en-US" altLang="ko-KR" sz="1200"/>
              <a:t> </a:t>
            </a:r>
            <a:r>
              <a:rPr lang="ko-KR" altLang="en-US" sz="1200"/>
              <a:t>드롭다운 리스트에 넣을 데이터나 공통적으로 사용되는 객체 등을 미리 준비하는 경우 유용하다</a:t>
            </a:r>
            <a:endParaRPr lang="ko-KR" altLang="en-US" sz="1200">
              <a:latin typeface="+mn-ea"/>
            </a:endParaRPr>
          </a:p>
        </p:txBody>
      </p:sp>
      <p:sp>
        <p:nvSpPr>
          <p:cNvPr id="3" name="TextBox 2">
            <a:extLst>
              <a:ext uri="{FF2B5EF4-FFF2-40B4-BE49-F238E27FC236}">
                <a16:creationId xmlns:a16="http://schemas.microsoft.com/office/drawing/2014/main" id="{EB267CCA-FBD5-1F48-3403-FE7F8A298C9C}"/>
              </a:ext>
            </a:extLst>
          </p:cNvPr>
          <p:cNvSpPr txBox="1"/>
          <p:nvPr/>
        </p:nvSpPr>
        <p:spPr>
          <a:xfrm>
            <a:off x="653796" y="1835504"/>
            <a:ext cx="7712964" cy="2839239"/>
          </a:xfrm>
          <a:prstGeom prst="rect">
            <a:avLst/>
          </a:prstGeom>
          <a:solidFill>
            <a:schemeClr val="tx1"/>
          </a:solidFill>
        </p:spPr>
        <p:txBody>
          <a:bodyPr wrap="square">
            <a:spAutoFit/>
          </a:bodyPr>
          <a:lstStyle/>
          <a:p>
            <a:pPr>
              <a:lnSpc>
                <a:spcPct val="150000"/>
              </a:lnSpc>
            </a:pPr>
            <a:r>
              <a:rPr lang="en-US" altLang="ko-KR" sz="1200">
                <a:solidFill>
                  <a:srgbClr val="7A7E85"/>
                </a:solidFill>
                <a:effectLst/>
                <a:highlight>
                  <a:srgbClr val="1E1F22"/>
                </a:highlight>
              </a:rPr>
              <a:t>    // </a:t>
            </a:r>
            <a:r>
              <a:rPr lang="ko-KR" altLang="en-US" sz="1200">
                <a:solidFill>
                  <a:srgbClr val="7A7E85"/>
                </a:solidFill>
                <a:effectLst/>
                <a:highlight>
                  <a:srgbClr val="1E1F22"/>
                </a:highlight>
                <a:latin typeface="Menlo-Regular" panose="020B0609030804020204" pitchFamily="49" charset="0"/>
              </a:rPr>
              <a:t>메서드에</a:t>
            </a:r>
            <a:r>
              <a:rPr lang="ko-KR" altLang="en-US" sz="1200">
                <a:solidFill>
                  <a:srgbClr val="7A7E85"/>
                </a:solidFill>
                <a:effectLst/>
                <a:highlight>
                  <a:srgbClr val="1E1F22"/>
                </a:highlight>
              </a:rPr>
              <a:t> </a:t>
            </a:r>
            <a:r>
              <a:rPr lang="en-US" altLang="ko-KR" sz="1200">
                <a:solidFill>
                  <a:srgbClr val="7A7E85"/>
                </a:solidFill>
                <a:effectLst/>
                <a:highlight>
                  <a:srgbClr val="1E1F22"/>
                </a:highlight>
              </a:rPr>
              <a:t>@ModelAttribute </a:t>
            </a:r>
            <a:r>
              <a:rPr lang="ko-KR" altLang="en-US" sz="1200">
                <a:solidFill>
                  <a:srgbClr val="7A7E85"/>
                </a:solidFill>
                <a:effectLst/>
                <a:highlight>
                  <a:srgbClr val="1E1F22"/>
                </a:highlight>
                <a:latin typeface="Menlo-Regular" panose="020B0609030804020204" pitchFamily="49" charset="0"/>
              </a:rPr>
              <a:t>선언</a:t>
            </a:r>
            <a:r>
              <a:rPr lang="en-US" altLang="ko-KR" sz="1200">
                <a:solidFill>
                  <a:srgbClr val="7A7E85"/>
                </a:solidFill>
                <a:effectLst/>
                <a:highlight>
                  <a:srgbClr val="1E1F22"/>
                </a:highlight>
              </a:rPr>
              <a:t>: </a:t>
            </a:r>
            <a:r>
              <a:rPr lang="ko-KR" altLang="en-US" sz="1200">
                <a:solidFill>
                  <a:srgbClr val="7A7E85"/>
                </a:solidFill>
                <a:effectLst/>
                <a:highlight>
                  <a:srgbClr val="1E1F22"/>
                </a:highlight>
                <a:latin typeface="Menlo-Regular" panose="020B0609030804020204" pitchFamily="49" charset="0"/>
              </a:rPr>
              <a:t>뷰에서 공통적으로 사용될 데이터를 모델에 추가</a:t>
            </a:r>
            <a:br>
              <a:rPr lang="ko-KR" altLang="en-US" sz="1200">
                <a:solidFill>
                  <a:srgbClr val="7A7E85"/>
                </a:solidFill>
                <a:effectLst/>
                <a:highlight>
                  <a:srgbClr val="1E1F22"/>
                </a:highlight>
                <a:latin typeface="Menlo-Regular" panose="020B0609030804020204" pitchFamily="49" charset="0"/>
              </a:rPr>
            </a:br>
            <a:r>
              <a:rPr lang="en-US" altLang="ko-KR" sz="1200">
                <a:solidFill>
                  <a:srgbClr val="7A7E85"/>
                </a:solidFill>
                <a:effectLst/>
                <a:highlight>
                  <a:srgbClr val="1E1F22"/>
                </a:highlight>
                <a:latin typeface="Menlo-Regular" panose="020B0609030804020204" pitchFamily="49" charset="0"/>
              </a:rPr>
              <a:t>     </a:t>
            </a:r>
            <a:r>
              <a:rPr lang="en-US" altLang="ko-KR" sz="1200">
                <a:solidFill>
                  <a:srgbClr val="B3AE60"/>
                </a:solidFill>
                <a:effectLst/>
                <a:highlight>
                  <a:srgbClr val="1E1F22"/>
                </a:highlight>
              </a:rPr>
              <a:t>@ModelAttribute</a:t>
            </a:r>
            <a:r>
              <a:rPr lang="en-US" altLang="ko-KR" sz="1200">
                <a:solidFill>
                  <a:srgbClr val="E8BA36"/>
                </a:solidFill>
                <a:effectLst/>
                <a:highlight>
                  <a:srgbClr val="1E1F22"/>
                </a:highlight>
              </a:rPr>
              <a:t>(</a:t>
            </a:r>
            <a:r>
              <a:rPr lang="en-US" altLang="ko-KR" sz="1200">
                <a:solidFill>
                  <a:srgbClr val="6AAB73"/>
                </a:solidFill>
                <a:effectLst/>
                <a:highlight>
                  <a:srgbClr val="1E1F22"/>
                </a:highlight>
              </a:rPr>
              <a:t>"user"</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r>
              <a:rPr lang="en-US" altLang="ko-KR" sz="1200">
                <a:solidFill>
                  <a:srgbClr val="E8BA36"/>
                </a:solidFill>
                <a:effectLst/>
                <a:highlight>
                  <a:srgbClr val="1E1F22"/>
                </a:highlight>
              </a:rPr>
              <a:t>    </a:t>
            </a:r>
            <a:r>
              <a:rPr lang="en-US" altLang="ko-KR" sz="1200">
                <a:solidFill>
                  <a:srgbClr val="CF8E6D"/>
                </a:solidFill>
                <a:effectLst/>
                <a:highlight>
                  <a:srgbClr val="1E1F22"/>
                </a:highlight>
              </a:rPr>
              <a:t>public </a:t>
            </a:r>
            <a:r>
              <a:rPr lang="en-US" altLang="ko-KR" sz="1200">
                <a:solidFill>
                  <a:srgbClr val="BCBEC4"/>
                </a:solidFill>
                <a:effectLst/>
                <a:highlight>
                  <a:srgbClr val="1E1F22"/>
                </a:highlight>
              </a:rPr>
              <a:t>AccountDto </a:t>
            </a:r>
            <a:r>
              <a:rPr lang="en-US" altLang="ko-KR" sz="1200">
                <a:solidFill>
                  <a:srgbClr val="56A8F5"/>
                </a:solidFill>
                <a:effectLst/>
                <a:highlight>
                  <a:srgbClr val="1E1F22"/>
                </a:highlight>
              </a:rPr>
              <a:t>addUser</a:t>
            </a:r>
            <a:r>
              <a:rPr lang="en-US" altLang="ko-KR" sz="1200">
                <a:solidFill>
                  <a:srgbClr val="E8BA36"/>
                </a:solidFill>
                <a:effectLst/>
                <a:highlight>
                  <a:srgbClr val="1E1F22"/>
                </a:highlight>
              </a:rPr>
              <a:t>() </a:t>
            </a:r>
            <a:r>
              <a:rPr lang="en-US" altLang="ko-KR" sz="1200">
                <a:solidFill>
                  <a:srgbClr val="54A857"/>
                </a:solidFill>
                <a:effectLst/>
                <a:highlight>
                  <a:srgbClr val="1E1F22"/>
                </a:highlight>
              </a:rPr>
              <a:t>{ </a:t>
            </a:r>
            <a:r>
              <a:rPr lang="en-US" altLang="ko-KR" sz="1200">
                <a:solidFill>
                  <a:srgbClr val="FFFF00"/>
                </a:solidFill>
                <a:effectLst/>
                <a:highlight>
                  <a:srgbClr val="1E1F22"/>
                </a:highlight>
              </a:rPr>
              <a:t>// </a:t>
            </a:r>
            <a:r>
              <a:rPr lang="ko-KR" altLang="en-US" sz="1200">
                <a:solidFill>
                  <a:srgbClr val="FFFF00"/>
                </a:solidFill>
                <a:effectLst/>
                <a:highlight>
                  <a:srgbClr val="1E1F22"/>
                </a:highlight>
              </a:rPr>
              <a:t>먼저 호출된다</a:t>
            </a:r>
            <a:br>
              <a:rPr lang="en-US" altLang="ko-KR" sz="1200">
                <a:solidFill>
                  <a:srgbClr val="54A857"/>
                </a:solidFill>
                <a:effectLst/>
                <a:highlight>
                  <a:srgbClr val="1E1F22"/>
                </a:highlight>
              </a:rPr>
            </a:br>
            <a:r>
              <a:rPr lang="en-US" altLang="ko-KR" sz="1200">
                <a:solidFill>
                  <a:srgbClr val="54A857"/>
                </a:solidFill>
                <a:effectLst/>
                <a:highlight>
                  <a:srgbClr val="1E1F22"/>
                </a:highlight>
              </a:rPr>
              <a:t>        </a:t>
            </a:r>
            <a:r>
              <a:rPr lang="en-US" altLang="ko-KR" sz="1200">
                <a:solidFill>
                  <a:srgbClr val="CF8E6D"/>
                </a:solidFill>
                <a:effectLst/>
                <a:highlight>
                  <a:srgbClr val="1E1F22"/>
                </a:highlight>
              </a:rPr>
              <a:t>return new </a:t>
            </a:r>
            <a:r>
              <a:rPr lang="en-US" altLang="ko-KR" sz="1200">
                <a:solidFill>
                  <a:srgbClr val="BCBEC4"/>
                </a:solidFill>
                <a:effectLst/>
                <a:highlight>
                  <a:srgbClr val="1E1F22"/>
                </a:highlight>
              </a:rPr>
              <a:t>AccountDto</a:t>
            </a:r>
            <a:r>
              <a:rPr lang="en-US" altLang="ko-KR" sz="1200">
                <a:solidFill>
                  <a:srgbClr val="E8BA36"/>
                </a:solidFill>
                <a:effectLst/>
                <a:highlight>
                  <a:srgbClr val="1E1F22"/>
                </a:highlight>
              </a:rPr>
              <a:t>(</a:t>
            </a:r>
            <a:r>
              <a:rPr lang="en-US" altLang="ko-KR" sz="1200">
                <a:solidFill>
                  <a:srgbClr val="6AAB73"/>
                </a:solidFill>
                <a:effectLst/>
                <a:highlight>
                  <a:srgbClr val="1E1F22"/>
                </a:highlight>
              </a:rPr>
              <a:t>"leaven"</a:t>
            </a:r>
            <a:r>
              <a:rPr lang="en-US" altLang="ko-KR" sz="1200">
                <a:solidFill>
                  <a:srgbClr val="BCBEC4"/>
                </a:solidFill>
                <a:effectLst/>
                <a:highlight>
                  <a:srgbClr val="1E1F22"/>
                </a:highlight>
              </a:rPr>
              <a:t>, </a:t>
            </a:r>
            <a:r>
              <a:rPr lang="en-US" altLang="ko-KR" sz="1200">
                <a:solidFill>
                  <a:srgbClr val="6AAB73"/>
                </a:solidFill>
                <a:effectLst/>
                <a:highlight>
                  <a:srgbClr val="1E1F22"/>
                </a:highlight>
              </a:rPr>
              <a:t>"1234"</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 </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br>
              <a:rPr lang="en-US" altLang="ko-KR" sz="1200">
                <a:solidFill>
                  <a:srgbClr val="54A857"/>
                </a:solidFill>
                <a:effectLst/>
                <a:highlight>
                  <a:srgbClr val="1E1F22"/>
                </a:highlight>
              </a:rPr>
            </a:br>
            <a:r>
              <a:rPr lang="en-US" altLang="ko-KR" sz="1200">
                <a:solidFill>
                  <a:srgbClr val="54A857"/>
                </a:solidFill>
                <a:effectLst/>
                <a:highlight>
                  <a:srgbClr val="1E1F22"/>
                </a:highlight>
              </a:rPr>
              <a:t>    </a:t>
            </a:r>
            <a:r>
              <a:rPr lang="en-US" altLang="ko-KR" sz="1200">
                <a:solidFill>
                  <a:srgbClr val="B3AE60"/>
                </a:solidFill>
                <a:effectLst/>
                <a:highlight>
                  <a:srgbClr val="1E1F22"/>
                </a:highlight>
              </a:rPr>
              <a:t>@GetMapping</a:t>
            </a:r>
            <a:r>
              <a:rPr lang="en-US" altLang="ko-KR" sz="1200">
                <a:solidFill>
                  <a:srgbClr val="E8BA36"/>
                </a:solidFill>
                <a:effectLst/>
                <a:highlight>
                  <a:srgbClr val="1E1F22"/>
                </a:highlight>
              </a:rPr>
              <a:t>(</a:t>
            </a:r>
            <a:r>
              <a:rPr lang="en-US" altLang="ko-KR" sz="1200">
                <a:solidFill>
                  <a:srgbClr val="6AAB73"/>
                </a:solidFill>
                <a:effectLst/>
                <a:highlight>
                  <a:srgbClr val="1E1F22"/>
                </a:highlight>
              </a:rPr>
              <a:t>"/form"</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r>
              <a:rPr lang="en-US" altLang="ko-KR" sz="1200">
                <a:solidFill>
                  <a:srgbClr val="E8BA36"/>
                </a:solidFill>
                <a:effectLst/>
                <a:highlight>
                  <a:srgbClr val="1E1F22"/>
                </a:highlight>
              </a:rPr>
              <a:t>    </a:t>
            </a:r>
            <a:r>
              <a:rPr lang="en-US" altLang="ko-KR" sz="1200">
                <a:solidFill>
                  <a:srgbClr val="CF8E6D"/>
                </a:solidFill>
                <a:effectLst/>
                <a:highlight>
                  <a:srgbClr val="1E1F22"/>
                </a:highlight>
              </a:rPr>
              <a:t>public </a:t>
            </a:r>
            <a:r>
              <a:rPr lang="en-US" altLang="ko-KR" sz="1200">
                <a:solidFill>
                  <a:srgbClr val="BCBEC4"/>
                </a:solidFill>
                <a:effectLst/>
                <a:highlight>
                  <a:srgbClr val="1E1F22"/>
                </a:highlight>
              </a:rPr>
              <a:t>String </a:t>
            </a:r>
            <a:r>
              <a:rPr lang="en-US" altLang="ko-KR" sz="1200">
                <a:solidFill>
                  <a:srgbClr val="56A8F5"/>
                </a:solidFill>
                <a:effectLst/>
                <a:highlight>
                  <a:srgbClr val="1E1F22"/>
                </a:highlight>
              </a:rPr>
              <a:t>showForm</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Model model, AccountDto account</a:t>
            </a:r>
            <a:r>
              <a:rPr lang="en-US" altLang="ko-KR" sz="1200">
                <a:solidFill>
                  <a:srgbClr val="E8BA36"/>
                </a:solidFill>
                <a:effectLst/>
                <a:highlight>
                  <a:srgbClr val="1E1F22"/>
                </a:highlight>
              </a:rPr>
              <a:t>)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r>
              <a:rPr lang="en-US" altLang="ko-KR" sz="1200">
                <a:solidFill>
                  <a:srgbClr val="54A857"/>
                </a:solidFill>
                <a:effectLst/>
                <a:highlight>
                  <a:srgbClr val="1E1F22"/>
                </a:highlight>
              </a:rPr>
              <a:t>        </a:t>
            </a:r>
            <a:r>
              <a:rPr lang="en-US" altLang="ko-KR" sz="1200">
                <a:solidFill>
                  <a:srgbClr val="CF8E6D"/>
                </a:solidFill>
                <a:effectLst/>
                <a:highlight>
                  <a:srgbClr val="1E1F22"/>
                </a:highlight>
              </a:rPr>
              <a:t>return </a:t>
            </a:r>
            <a:r>
              <a:rPr lang="en-US" altLang="ko-KR" sz="1200">
                <a:solidFill>
                  <a:srgbClr val="6AAB73"/>
                </a:solidFill>
                <a:effectLst/>
                <a:highlight>
                  <a:srgbClr val="1E1F22"/>
                </a:highlight>
              </a:rPr>
              <a:t>"userForm"</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    </a:t>
            </a:r>
            <a:r>
              <a:rPr lang="en-US" altLang="ko-KR" sz="1200">
                <a:solidFill>
                  <a:srgbClr val="54A857"/>
                </a:solidFill>
                <a:effectLst/>
                <a:highlight>
                  <a:srgbClr val="1E1F22"/>
                </a:highlight>
              </a:rPr>
              <a:t>}</a:t>
            </a:r>
            <a:endParaRPr lang="en-US" altLang="ko-KR" sz="1200">
              <a:solidFill>
                <a:srgbClr val="BCBEC4"/>
              </a:solidFill>
              <a:effectLst/>
              <a:highlight>
                <a:srgbClr val="1E1F22"/>
              </a:highlight>
            </a:endParaRPr>
          </a:p>
        </p:txBody>
      </p:sp>
      <p:pic>
        <p:nvPicPr>
          <p:cNvPr id="5" name="그림 4">
            <a:extLst>
              <a:ext uri="{FF2B5EF4-FFF2-40B4-BE49-F238E27FC236}">
                <a16:creationId xmlns:a16="http://schemas.microsoft.com/office/drawing/2014/main" id="{0DC773BD-F4EA-5598-B06D-817DA7E49FFE}"/>
              </a:ext>
            </a:extLst>
          </p:cNvPr>
          <p:cNvPicPr>
            <a:picLocks noChangeAspect="1"/>
          </p:cNvPicPr>
          <p:nvPr/>
        </p:nvPicPr>
        <p:blipFill rotWithShape="1">
          <a:blip r:embed="rId3"/>
          <a:srcRect t="4094" b="1"/>
          <a:stretch/>
        </p:blipFill>
        <p:spPr>
          <a:xfrm>
            <a:off x="5512258" y="2727007"/>
            <a:ext cx="3753395" cy="1301845"/>
          </a:xfrm>
          <a:prstGeom prst="rect">
            <a:avLst/>
          </a:prstGeom>
          <a:ln w="19050">
            <a:solidFill>
              <a:srgbClr val="FF0000"/>
            </a:solidFill>
          </a:ln>
        </p:spPr>
      </p:pic>
      <p:cxnSp>
        <p:nvCxnSpPr>
          <p:cNvPr id="7" name="직선 화살표 연결선 6">
            <a:extLst>
              <a:ext uri="{FF2B5EF4-FFF2-40B4-BE49-F238E27FC236}">
                <a16:creationId xmlns:a16="http://schemas.microsoft.com/office/drawing/2014/main" id="{7BB8546C-217A-D607-4432-9BA2B4423BD0}"/>
              </a:ext>
            </a:extLst>
          </p:cNvPr>
          <p:cNvCxnSpPr>
            <a:cxnSpLocks/>
          </p:cNvCxnSpPr>
          <p:nvPr/>
        </p:nvCxnSpPr>
        <p:spPr>
          <a:xfrm flipV="1">
            <a:off x="4752975" y="3016250"/>
            <a:ext cx="1006475" cy="867632"/>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C0CDEFEC-D37B-A4D0-72DD-0BEEFB6E3843}"/>
              </a:ext>
            </a:extLst>
          </p:cNvPr>
          <p:cNvSpPr txBox="1"/>
          <p:nvPr/>
        </p:nvSpPr>
        <p:spPr>
          <a:xfrm>
            <a:off x="653796" y="4912539"/>
            <a:ext cx="7712964" cy="1754326"/>
          </a:xfrm>
          <a:prstGeom prst="rect">
            <a:avLst/>
          </a:prstGeom>
          <a:solidFill>
            <a:schemeClr val="tx1"/>
          </a:solidFill>
        </p:spPr>
        <p:txBody>
          <a:bodyPr wrap="square">
            <a:spAutoFit/>
          </a:bodyPr>
          <a:lstStyle/>
          <a:p>
            <a:r>
              <a:rPr lang="en-US" altLang="ko-KR" sz="1200">
                <a:solidFill>
                  <a:srgbClr val="BCBEC4"/>
                </a:solidFill>
                <a:effectLst/>
                <a:highlight>
                  <a:srgbClr val="1E1F22"/>
                </a:highlight>
              </a:rPr>
              <a:t>&lt;</a:t>
            </a:r>
            <a:r>
              <a:rPr lang="en-US" altLang="ko-KR" sz="1200">
                <a:solidFill>
                  <a:srgbClr val="16BAAC"/>
                </a:solidFill>
                <a:effectLst/>
                <a:highlight>
                  <a:srgbClr val="1E1F22"/>
                </a:highlight>
              </a:rPr>
              <a:t>form </a:t>
            </a:r>
            <a:r>
              <a:rPr lang="en-US" altLang="ko-KR" sz="1200">
                <a:solidFill>
                  <a:srgbClr val="BCBEC4"/>
                </a:solidFill>
                <a:effectLst/>
                <a:highlight>
                  <a:srgbClr val="1E1F22"/>
                </a:highlight>
              </a:rPr>
              <a:t>action=</a:t>
            </a:r>
            <a:r>
              <a:rPr lang="en-US" altLang="ko-KR" sz="1200">
                <a:solidFill>
                  <a:srgbClr val="6AAB73"/>
                </a:solidFill>
                <a:effectLst/>
                <a:highlight>
                  <a:srgbClr val="1E1F22"/>
                </a:highlight>
              </a:rPr>
              <a:t>"/submitUser" </a:t>
            </a:r>
            <a:r>
              <a:rPr lang="en-US" altLang="ko-KR" sz="1200">
                <a:solidFill>
                  <a:srgbClr val="BCBEC4"/>
                </a:solidFill>
                <a:effectLst/>
                <a:highlight>
                  <a:srgbClr val="1E1F22"/>
                </a:highlight>
              </a:rPr>
              <a:t>method=</a:t>
            </a:r>
            <a:r>
              <a:rPr lang="en-US" altLang="ko-KR" sz="1200">
                <a:solidFill>
                  <a:srgbClr val="6AAB73"/>
                </a:solidFill>
                <a:effectLst/>
                <a:highlight>
                  <a:srgbClr val="1E1F22"/>
                </a:highlight>
              </a:rPr>
              <a:t>"post"</a:t>
            </a:r>
            <a:r>
              <a:rPr lang="en-US" altLang="ko-KR" sz="1200">
                <a:solidFill>
                  <a:srgbClr val="BCBEC4"/>
                </a:solidFill>
                <a:effectLst/>
                <a:highlight>
                  <a:srgbClr val="1E1F22"/>
                </a:highlight>
              </a:rPr>
              <a:t>&gt;</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    &lt;</a:t>
            </a:r>
            <a:r>
              <a:rPr lang="en-US" altLang="ko-KR" sz="1200">
                <a:solidFill>
                  <a:srgbClr val="16BAAC"/>
                </a:solidFill>
                <a:effectLst/>
                <a:highlight>
                  <a:srgbClr val="1E1F22"/>
                </a:highlight>
              </a:rPr>
              <a:t>label </a:t>
            </a:r>
            <a:r>
              <a:rPr lang="en-US" altLang="ko-KR" sz="1200">
                <a:solidFill>
                  <a:srgbClr val="CF8E6D"/>
                </a:solidFill>
                <a:effectLst/>
                <a:highlight>
                  <a:srgbClr val="1E1F22"/>
                </a:highlight>
              </a:rPr>
              <a:t>for</a:t>
            </a:r>
            <a:r>
              <a:rPr lang="en-US" altLang="ko-KR" sz="1200">
                <a:solidFill>
                  <a:srgbClr val="BCBEC4"/>
                </a:solidFill>
                <a:effectLst/>
                <a:highlight>
                  <a:srgbClr val="1E1F22"/>
                </a:highlight>
              </a:rPr>
              <a:t>=</a:t>
            </a:r>
            <a:r>
              <a:rPr lang="en-US" altLang="ko-KR" sz="1200">
                <a:solidFill>
                  <a:srgbClr val="6AAB73"/>
                </a:solidFill>
                <a:effectLst/>
                <a:highlight>
                  <a:srgbClr val="1E1F22"/>
                </a:highlight>
              </a:rPr>
              <a:t>"username"</a:t>
            </a:r>
            <a:r>
              <a:rPr lang="en-US" altLang="ko-KR" sz="1200">
                <a:solidFill>
                  <a:srgbClr val="BCBEC4"/>
                </a:solidFill>
                <a:effectLst/>
                <a:highlight>
                  <a:srgbClr val="1E1F22"/>
                </a:highlight>
              </a:rPr>
              <a:t>&gt;Username:&lt;/label&gt;</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    &lt;</a:t>
            </a:r>
            <a:r>
              <a:rPr lang="en-US" altLang="ko-KR" sz="1200">
                <a:solidFill>
                  <a:srgbClr val="16BAAC"/>
                </a:solidFill>
                <a:effectLst/>
                <a:highlight>
                  <a:srgbClr val="1E1F22"/>
                </a:highlight>
              </a:rPr>
              <a:t>input </a:t>
            </a:r>
            <a:r>
              <a:rPr lang="en-US" altLang="ko-KR" sz="1200">
                <a:solidFill>
                  <a:srgbClr val="BCBEC4"/>
                </a:solidFill>
                <a:effectLst/>
                <a:highlight>
                  <a:srgbClr val="1E1F22"/>
                </a:highlight>
              </a:rPr>
              <a:t>type=</a:t>
            </a:r>
            <a:r>
              <a:rPr lang="en-US" altLang="ko-KR" sz="1200">
                <a:solidFill>
                  <a:srgbClr val="6AAB73"/>
                </a:solidFill>
                <a:effectLst/>
                <a:highlight>
                  <a:srgbClr val="1E1F22"/>
                </a:highlight>
              </a:rPr>
              <a:t>"text" </a:t>
            </a:r>
            <a:r>
              <a:rPr lang="en-US" altLang="ko-KR" sz="1200">
                <a:solidFill>
                  <a:srgbClr val="BCBEC4"/>
                </a:solidFill>
                <a:effectLst/>
                <a:highlight>
                  <a:srgbClr val="1E1F22"/>
                </a:highlight>
              </a:rPr>
              <a:t>id=</a:t>
            </a:r>
            <a:r>
              <a:rPr lang="en-US" altLang="ko-KR" sz="1200">
                <a:solidFill>
                  <a:srgbClr val="6AAB73"/>
                </a:solidFill>
                <a:effectLst/>
                <a:highlight>
                  <a:srgbClr val="1E1F22"/>
                </a:highlight>
              </a:rPr>
              <a:t>"username" </a:t>
            </a:r>
            <a:r>
              <a:rPr lang="en-US" altLang="ko-KR" sz="1200">
                <a:solidFill>
                  <a:srgbClr val="BCBEC4"/>
                </a:solidFill>
                <a:effectLst/>
                <a:highlight>
                  <a:srgbClr val="1E1F22"/>
                </a:highlight>
              </a:rPr>
              <a:t>name=</a:t>
            </a:r>
            <a:r>
              <a:rPr lang="en-US" altLang="ko-KR" sz="1200">
                <a:solidFill>
                  <a:srgbClr val="6AAB73"/>
                </a:solidFill>
                <a:effectLst/>
                <a:highlight>
                  <a:srgbClr val="1E1F22"/>
                </a:highlight>
              </a:rPr>
              <a:t>"username" </a:t>
            </a:r>
            <a:r>
              <a:rPr lang="en-US" altLang="ko-KR" sz="1200">
                <a:solidFill>
                  <a:srgbClr val="BCBEC4"/>
                </a:solidFill>
                <a:effectLst/>
                <a:highlight>
                  <a:srgbClr val="1E1F22"/>
                </a:highlight>
              </a:rPr>
              <a:t>th:value=</a:t>
            </a:r>
            <a:r>
              <a:rPr lang="en-US" altLang="ko-KR" sz="1200">
                <a:solidFill>
                  <a:srgbClr val="6AAB73"/>
                </a:solidFill>
                <a:effectLst/>
                <a:highlight>
                  <a:srgbClr val="1E1F22"/>
                </a:highlight>
              </a:rPr>
              <a:t>"${user.username}" </a:t>
            </a:r>
            <a:r>
              <a:rPr lang="en-US" altLang="ko-KR" sz="1200">
                <a:solidFill>
                  <a:srgbClr val="BCBEC4"/>
                </a:solidFill>
                <a:effectLst/>
                <a:highlight>
                  <a:srgbClr val="1E1F22"/>
                </a:highlight>
              </a:rPr>
              <a:t>/&gt;</a:t>
            </a:r>
            <a:br>
              <a:rPr lang="en-US" altLang="ko-KR" sz="1200">
                <a:solidFill>
                  <a:srgbClr val="BCBEC4"/>
                </a:solidFill>
                <a:effectLst/>
                <a:highlight>
                  <a:srgbClr val="1E1F22"/>
                </a:highlight>
              </a:rPr>
            </a:br>
            <a:br>
              <a:rPr lang="en-US" altLang="ko-KR" sz="1200">
                <a:solidFill>
                  <a:srgbClr val="BCBEC4"/>
                </a:solidFill>
                <a:effectLst/>
                <a:highlight>
                  <a:srgbClr val="1E1F22"/>
                </a:highlight>
              </a:rPr>
            </a:br>
            <a:r>
              <a:rPr lang="en-US" altLang="ko-KR" sz="1200">
                <a:solidFill>
                  <a:srgbClr val="BCBEC4"/>
                </a:solidFill>
                <a:effectLst/>
                <a:highlight>
                  <a:srgbClr val="1E1F22"/>
                </a:highlight>
              </a:rPr>
              <a:t>    &lt;</a:t>
            </a:r>
            <a:r>
              <a:rPr lang="en-US" altLang="ko-KR" sz="1200">
                <a:solidFill>
                  <a:srgbClr val="16BAAC"/>
                </a:solidFill>
                <a:effectLst/>
                <a:highlight>
                  <a:srgbClr val="1E1F22"/>
                </a:highlight>
              </a:rPr>
              <a:t>label </a:t>
            </a:r>
            <a:r>
              <a:rPr lang="en-US" altLang="ko-KR" sz="1200">
                <a:solidFill>
                  <a:srgbClr val="CF8E6D"/>
                </a:solidFill>
                <a:effectLst/>
                <a:highlight>
                  <a:srgbClr val="1E1F22"/>
                </a:highlight>
              </a:rPr>
              <a:t>for</a:t>
            </a:r>
            <a:r>
              <a:rPr lang="en-US" altLang="ko-KR" sz="1200">
                <a:solidFill>
                  <a:srgbClr val="BCBEC4"/>
                </a:solidFill>
                <a:effectLst/>
                <a:highlight>
                  <a:srgbClr val="1E1F22"/>
                </a:highlight>
              </a:rPr>
              <a:t>=</a:t>
            </a:r>
            <a:r>
              <a:rPr lang="en-US" altLang="ko-KR" sz="1200">
                <a:solidFill>
                  <a:srgbClr val="6AAB73"/>
                </a:solidFill>
                <a:effectLst/>
                <a:highlight>
                  <a:srgbClr val="1E1F22"/>
                </a:highlight>
              </a:rPr>
              <a:t>"email"</a:t>
            </a:r>
            <a:r>
              <a:rPr lang="en-US" altLang="ko-KR" sz="1200">
                <a:solidFill>
                  <a:srgbClr val="BCBEC4"/>
                </a:solidFill>
                <a:effectLst/>
                <a:highlight>
                  <a:srgbClr val="1E1F22"/>
                </a:highlight>
              </a:rPr>
              <a:t>&gt;Email:&lt;/label&gt;</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    &lt;</a:t>
            </a:r>
            <a:r>
              <a:rPr lang="en-US" altLang="ko-KR" sz="1200">
                <a:solidFill>
                  <a:srgbClr val="16BAAC"/>
                </a:solidFill>
                <a:effectLst/>
                <a:highlight>
                  <a:srgbClr val="1E1F22"/>
                </a:highlight>
              </a:rPr>
              <a:t>input </a:t>
            </a:r>
            <a:r>
              <a:rPr lang="en-US" altLang="ko-KR" sz="1200">
                <a:solidFill>
                  <a:srgbClr val="BCBEC4"/>
                </a:solidFill>
                <a:effectLst/>
                <a:highlight>
                  <a:srgbClr val="1E1F22"/>
                </a:highlight>
              </a:rPr>
              <a:t>type=</a:t>
            </a:r>
            <a:r>
              <a:rPr lang="en-US" altLang="ko-KR" sz="1200">
                <a:solidFill>
                  <a:srgbClr val="6AAB73"/>
                </a:solidFill>
                <a:effectLst/>
                <a:highlight>
                  <a:srgbClr val="1E1F22"/>
                </a:highlight>
              </a:rPr>
              <a:t>"email" </a:t>
            </a:r>
            <a:r>
              <a:rPr lang="en-US" altLang="ko-KR" sz="1200">
                <a:solidFill>
                  <a:srgbClr val="BCBEC4"/>
                </a:solidFill>
                <a:effectLst/>
                <a:highlight>
                  <a:srgbClr val="1E1F22"/>
                </a:highlight>
              </a:rPr>
              <a:t>id=</a:t>
            </a:r>
            <a:r>
              <a:rPr lang="en-US" altLang="ko-KR" sz="1200">
                <a:solidFill>
                  <a:srgbClr val="6AAB73"/>
                </a:solidFill>
                <a:effectLst/>
                <a:highlight>
                  <a:srgbClr val="1E1F22"/>
                </a:highlight>
              </a:rPr>
              <a:t>"email" </a:t>
            </a:r>
            <a:r>
              <a:rPr lang="en-US" altLang="ko-KR" sz="1200">
                <a:solidFill>
                  <a:srgbClr val="BCBEC4"/>
                </a:solidFill>
                <a:effectLst/>
                <a:highlight>
                  <a:srgbClr val="1E1F22"/>
                </a:highlight>
              </a:rPr>
              <a:t>name=</a:t>
            </a:r>
            <a:r>
              <a:rPr lang="en-US" altLang="ko-KR" sz="1200">
                <a:solidFill>
                  <a:srgbClr val="6AAB73"/>
                </a:solidFill>
                <a:effectLst/>
                <a:highlight>
                  <a:srgbClr val="1E1F22"/>
                </a:highlight>
              </a:rPr>
              <a:t>"password" </a:t>
            </a:r>
            <a:r>
              <a:rPr lang="en-US" altLang="ko-KR" sz="1200">
                <a:solidFill>
                  <a:srgbClr val="BCBEC4"/>
                </a:solidFill>
                <a:effectLst/>
                <a:highlight>
                  <a:srgbClr val="1E1F22"/>
                </a:highlight>
              </a:rPr>
              <a:t>th:value=</a:t>
            </a:r>
            <a:r>
              <a:rPr lang="en-US" altLang="ko-KR" sz="1200">
                <a:solidFill>
                  <a:srgbClr val="6AAB73"/>
                </a:solidFill>
                <a:effectLst/>
                <a:highlight>
                  <a:srgbClr val="1E1F22"/>
                </a:highlight>
              </a:rPr>
              <a:t>"${user.password}" </a:t>
            </a:r>
            <a:r>
              <a:rPr lang="en-US" altLang="ko-KR" sz="1200">
                <a:solidFill>
                  <a:srgbClr val="BCBEC4"/>
                </a:solidFill>
                <a:effectLst/>
                <a:highlight>
                  <a:srgbClr val="1E1F22"/>
                </a:highlight>
              </a:rPr>
              <a:t>/&gt;</a:t>
            </a:r>
            <a:br>
              <a:rPr lang="en-US" altLang="ko-KR" sz="1200">
                <a:solidFill>
                  <a:srgbClr val="BCBEC4"/>
                </a:solidFill>
                <a:effectLst/>
                <a:highlight>
                  <a:srgbClr val="1E1F22"/>
                </a:highlight>
              </a:rPr>
            </a:br>
            <a:br>
              <a:rPr lang="en-US" altLang="ko-KR" sz="1200">
                <a:solidFill>
                  <a:srgbClr val="BCBEC4"/>
                </a:solidFill>
                <a:effectLst/>
                <a:highlight>
                  <a:srgbClr val="1E1F22"/>
                </a:highlight>
              </a:rPr>
            </a:br>
            <a:r>
              <a:rPr lang="en-US" altLang="ko-KR" sz="1200">
                <a:solidFill>
                  <a:srgbClr val="BCBEC4"/>
                </a:solidFill>
                <a:effectLst/>
                <a:highlight>
                  <a:srgbClr val="1E1F22"/>
                </a:highlight>
              </a:rPr>
              <a:t>    &lt;</a:t>
            </a:r>
            <a:r>
              <a:rPr lang="en-US" altLang="ko-KR" sz="1200">
                <a:solidFill>
                  <a:srgbClr val="16BAAC"/>
                </a:solidFill>
                <a:effectLst/>
                <a:highlight>
                  <a:srgbClr val="1E1F22"/>
                </a:highlight>
              </a:rPr>
              <a:t>button </a:t>
            </a:r>
            <a:r>
              <a:rPr lang="en-US" altLang="ko-KR" sz="1200">
                <a:solidFill>
                  <a:srgbClr val="BCBEC4"/>
                </a:solidFill>
                <a:effectLst/>
                <a:highlight>
                  <a:srgbClr val="1E1F22"/>
                </a:highlight>
              </a:rPr>
              <a:t>type=</a:t>
            </a:r>
            <a:r>
              <a:rPr lang="en-US" altLang="ko-KR" sz="1200">
                <a:solidFill>
                  <a:srgbClr val="6AAB73"/>
                </a:solidFill>
                <a:effectLst/>
                <a:highlight>
                  <a:srgbClr val="1E1F22"/>
                </a:highlight>
              </a:rPr>
              <a:t>"submit"</a:t>
            </a:r>
            <a:r>
              <a:rPr lang="en-US" altLang="ko-KR" sz="1200">
                <a:solidFill>
                  <a:srgbClr val="BCBEC4"/>
                </a:solidFill>
                <a:effectLst/>
                <a:highlight>
                  <a:srgbClr val="1E1F22"/>
                </a:highlight>
              </a:rPr>
              <a:t>&gt;Submit&lt;/button&gt;</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&lt;/form&gt;</a:t>
            </a:r>
          </a:p>
        </p:txBody>
      </p:sp>
      <p:cxnSp>
        <p:nvCxnSpPr>
          <p:cNvPr id="10" name="직선 화살표 연결선 9">
            <a:extLst>
              <a:ext uri="{FF2B5EF4-FFF2-40B4-BE49-F238E27FC236}">
                <a16:creationId xmlns:a16="http://schemas.microsoft.com/office/drawing/2014/main" id="{DD43E103-1408-49BC-BED7-8464FF6485E5}"/>
              </a:ext>
            </a:extLst>
          </p:cNvPr>
          <p:cNvCxnSpPr>
            <a:cxnSpLocks/>
          </p:cNvCxnSpPr>
          <p:nvPr/>
        </p:nvCxnSpPr>
        <p:spPr>
          <a:xfrm flipV="1">
            <a:off x="3371850" y="2759404"/>
            <a:ext cx="2387600" cy="1124478"/>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2128876"/>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9">
            <a:extLst>
              <a:ext uri="{FF2B5EF4-FFF2-40B4-BE49-F238E27FC236}">
                <a16:creationId xmlns:a16="http://schemas.microsoft.com/office/drawing/2014/main" id="{F919F2A0-2C3D-B7EE-DC2B-1A0FC232FC24}"/>
              </a:ext>
            </a:extLst>
          </p:cNvPr>
          <p:cNvSpPr/>
          <p:nvPr/>
        </p:nvSpPr>
        <p:spPr>
          <a:xfrm>
            <a:off x="151255" y="153681"/>
            <a:ext cx="1165704"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흐름도</a:t>
            </a:r>
            <a:endParaRPr lang="en-US" altLang="ko-KR" b="1">
              <a:solidFill>
                <a:schemeClr val="accent1">
                  <a:lumMod val="75000"/>
                </a:schemeClr>
              </a:solidFill>
              <a:latin typeface="+mn-ea"/>
            </a:endParaRPr>
          </a:p>
        </p:txBody>
      </p:sp>
      <p:grpSp>
        <p:nvGrpSpPr>
          <p:cNvPr id="2" name="그룹 1">
            <a:extLst>
              <a:ext uri="{FF2B5EF4-FFF2-40B4-BE49-F238E27FC236}">
                <a16:creationId xmlns:a16="http://schemas.microsoft.com/office/drawing/2014/main" id="{1B74AE6E-D542-7F02-D321-EDD91DE589B2}"/>
              </a:ext>
            </a:extLst>
          </p:cNvPr>
          <p:cNvGrpSpPr/>
          <p:nvPr/>
        </p:nvGrpSpPr>
        <p:grpSpPr>
          <a:xfrm>
            <a:off x="5089165" y="349708"/>
            <a:ext cx="580620" cy="493776"/>
            <a:chOff x="4970146" y="178594"/>
            <a:chExt cx="580620" cy="493776"/>
          </a:xfrm>
        </p:grpSpPr>
        <p:sp>
          <p:nvSpPr>
            <p:cNvPr id="3" name="타원 2">
              <a:extLst>
                <a:ext uri="{FF2B5EF4-FFF2-40B4-BE49-F238E27FC236}">
                  <a16:creationId xmlns:a16="http://schemas.microsoft.com/office/drawing/2014/main" id="{62E603C7-B305-CE04-245C-DFDAD28B619E}"/>
                </a:ext>
              </a:extLst>
            </p:cNvPr>
            <p:cNvSpPr/>
            <p:nvPr/>
          </p:nvSpPr>
          <p:spPr>
            <a:xfrm>
              <a:off x="4970146" y="178594"/>
              <a:ext cx="493776" cy="493776"/>
            </a:xfrm>
            <a:prstGeom prst="ellipse">
              <a:avLst/>
            </a:prstGeom>
            <a:solidFill>
              <a:schemeClr val="accent1">
                <a:lumMod val="40000"/>
                <a:lumOff val="60000"/>
              </a:schemeClr>
            </a:solidFill>
            <a:ln w="190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4" name="TextBox 3">
              <a:extLst>
                <a:ext uri="{FF2B5EF4-FFF2-40B4-BE49-F238E27FC236}">
                  <a16:creationId xmlns:a16="http://schemas.microsoft.com/office/drawing/2014/main" id="{DF44C03D-F8C0-15E4-D159-65AB3E337D4D}"/>
                </a:ext>
              </a:extLst>
            </p:cNvPr>
            <p:cNvSpPr txBox="1"/>
            <p:nvPr/>
          </p:nvSpPr>
          <p:spPr>
            <a:xfrm>
              <a:off x="4970146" y="286983"/>
              <a:ext cx="580620" cy="276999"/>
            </a:xfrm>
            <a:prstGeom prst="rect">
              <a:avLst/>
            </a:prstGeom>
            <a:noFill/>
          </p:spPr>
          <p:txBody>
            <a:bodyPr wrap="square">
              <a:spAutoFit/>
            </a:bodyPr>
            <a:lstStyle/>
            <a:p>
              <a:r>
                <a:rPr lang="en-US" altLang="ko-KR" sz="1200" b="1">
                  <a:latin typeface="나눔바른고딕" panose="020B0603020101020101" pitchFamily="50" charset="-127"/>
                  <a:ea typeface="나눔바른고딕" panose="020B0603020101020101" pitchFamily="50" charset="-127"/>
                </a:rPr>
                <a:t>client</a:t>
              </a:r>
              <a:endParaRPr lang="ko-KR" altLang="en-US" sz="1200" b="1"/>
            </a:p>
          </p:txBody>
        </p:sp>
      </p:grpSp>
      <p:cxnSp>
        <p:nvCxnSpPr>
          <p:cNvPr id="6" name="직선 화살표 연결선 5">
            <a:extLst>
              <a:ext uri="{FF2B5EF4-FFF2-40B4-BE49-F238E27FC236}">
                <a16:creationId xmlns:a16="http://schemas.microsoft.com/office/drawing/2014/main" id="{DE935B32-CC4F-1817-FEBF-ED03E7CA22AF}"/>
              </a:ext>
            </a:extLst>
          </p:cNvPr>
          <p:cNvCxnSpPr>
            <a:cxnSpLocks/>
            <a:stCxn id="3" idx="4"/>
            <a:endCxn id="13" idx="0"/>
          </p:cNvCxnSpPr>
          <p:nvPr/>
        </p:nvCxnSpPr>
        <p:spPr>
          <a:xfrm flipH="1">
            <a:off x="5336051" y="843484"/>
            <a:ext cx="2" cy="27562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모서리가 둥근 직사각형 38">
            <a:extLst>
              <a:ext uri="{FF2B5EF4-FFF2-40B4-BE49-F238E27FC236}">
                <a16:creationId xmlns:a16="http://schemas.microsoft.com/office/drawing/2014/main" id="{0D1B2760-F751-1ACD-1403-66490CF90676}"/>
              </a:ext>
            </a:extLst>
          </p:cNvPr>
          <p:cNvSpPr/>
          <p:nvPr/>
        </p:nvSpPr>
        <p:spPr>
          <a:xfrm>
            <a:off x="3811069" y="1859770"/>
            <a:ext cx="3050014"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RequestMappingHandlerAdapter</a:t>
            </a:r>
            <a:endParaRPr lang="ko-KR" altLang="en-US" sz="1400">
              <a:solidFill>
                <a:schemeClr val="tx1"/>
              </a:solidFill>
              <a:latin typeface="+mj-lt"/>
              <a:ea typeface="나눔바른고딕" panose="020B0603020101020101"/>
            </a:endParaRPr>
          </a:p>
        </p:txBody>
      </p:sp>
      <p:cxnSp>
        <p:nvCxnSpPr>
          <p:cNvPr id="11" name="직선 화살표 연결선 10">
            <a:extLst>
              <a:ext uri="{FF2B5EF4-FFF2-40B4-BE49-F238E27FC236}">
                <a16:creationId xmlns:a16="http://schemas.microsoft.com/office/drawing/2014/main" id="{55BC55A4-50EF-1571-6E67-8359D15853F2}"/>
              </a:ext>
            </a:extLst>
          </p:cNvPr>
          <p:cNvCxnSpPr>
            <a:cxnSpLocks/>
            <a:stCxn id="13" idx="2"/>
            <a:endCxn id="9" idx="0"/>
          </p:cNvCxnSpPr>
          <p:nvPr/>
        </p:nvCxnSpPr>
        <p:spPr>
          <a:xfrm>
            <a:off x="5336051" y="1612882"/>
            <a:ext cx="25" cy="24688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모서리가 둥근 직사각형 38">
            <a:extLst>
              <a:ext uri="{FF2B5EF4-FFF2-40B4-BE49-F238E27FC236}">
                <a16:creationId xmlns:a16="http://schemas.microsoft.com/office/drawing/2014/main" id="{2CE2B9A3-B935-CE63-19C4-67BC6369D59A}"/>
              </a:ext>
            </a:extLst>
          </p:cNvPr>
          <p:cNvSpPr/>
          <p:nvPr/>
        </p:nvSpPr>
        <p:spPr>
          <a:xfrm>
            <a:off x="4417071" y="1119106"/>
            <a:ext cx="1837960"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DispatcherServlet</a:t>
            </a:r>
            <a:endParaRPr lang="ko-KR" altLang="en-US" sz="1400">
              <a:solidFill>
                <a:schemeClr val="tx1"/>
              </a:solidFill>
              <a:latin typeface="+mj-lt"/>
              <a:ea typeface="나눔바른고딕" panose="020B0603020101020101"/>
            </a:endParaRPr>
          </a:p>
        </p:txBody>
      </p:sp>
      <p:cxnSp>
        <p:nvCxnSpPr>
          <p:cNvPr id="14" name="직선 화살표 연결선 13">
            <a:extLst>
              <a:ext uri="{FF2B5EF4-FFF2-40B4-BE49-F238E27FC236}">
                <a16:creationId xmlns:a16="http://schemas.microsoft.com/office/drawing/2014/main" id="{46363247-1FE3-951D-30B4-BE99C3C88CD5}"/>
              </a:ext>
            </a:extLst>
          </p:cNvPr>
          <p:cNvCxnSpPr>
            <a:cxnSpLocks/>
            <a:stCxn id="9" idx="2"/>
            <a:endCxn id="7" idx="0"/>
          </p:cNvCxnSpPr>
          <p:nvPr/>
        </p:nvCxnSpPr>
        <p:spPr>
          <a:xfrm flipH="1">
            <a:off x="5336053" y="2353546"/>
            <a:ext cx="23" cy="32320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DEFDED5D-CFEF-D32C-FE96-2DE703A9AFDA}"/>
              </a:ext>
            </a:extLst>
          </p:cNvPr>
          <p:cNvCxnSpPr>
            <a:cxnSpLocks/>
            <a:stCxn id="7" idx="2"/>
            <a:endCxn id="28" idx="0"/>
          </p:cNvCxnSpPr>
          <p:nvPr/>
        </p:nvCxnSpPr>
        <p:spPr>
          <a:xfrm>
            <a:off x="5336053" y="3127248"/>
            <a:ext cx="0" cy="29376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다이아몬드 6">
            <a:extLst>
              <a:ext uri="{FF2B5EF4-FFF2-40B4-BE49-F238E27FC236}">
                <a16:creationId xmlns:a16="http://schemas.microsoft.com/office/drawing/2014/main" id="{7D4F8768-C204-432F-803A-E61BAF927BFE}"/>
              </a:ext>
            </a:extLst>
          </p:cNvPr>
          <p:cNvSpPr/>
          <p:nvPr/>
        </p:nvSpPr>
        <p:spPr>
          <a:xfrm>
            <a:off x="5095261" y="2676754"/>
            <a:ext cx="481584" cy="450494"/>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93A6A771-2F9D-4EB2-AEE3-9A8BCE682259}"/>
              </a:ext>
            </a:extLst>
          </p:cNvPr>
          <p:cNvSpPr txBox="1"/>
          <p:nvPr/>
        </p:nvSpPr>
        <p:spPr>
          <a:xfrm>
            <a:off x="5406617" y="2756474"/>
            <a:ext cx="5427820" cy="261610"/>
          </a:xfrm>
          <a:prstGeom prst="rect">
            <a:avLst/>
          </a:prstGeom>
          <a:noFill/>
        </p:spPr>
        <p:txBody>
          <a:bodyPr wrap="square">
            <a:spAutoFit/>
          </a:bodyPr>
          <a:lstStyle/>
          <a:p>
            <a:pPr algn="ctr">
              <a:spcBef>
                <a:spcPts val="400"/>
              </a:spcBef>
            </a:pPr>
            <a:r>
              <a:rPr lang="en-US" altLang="ko-KR" sz="1100"/>
              <a:t>!</a:t>
            </a:r>
            <a:r>
              <a:rPr lang="en-US" altLang="ko-KR" sz="1100">
                <a:solidFill>
                  <a:schemeClr val="tx1"/>
                </a:solidFill>
              </a:rPr>
              <a:t>@RequestMapping &amp;&amp; @ModelAttribute </a:t>
            </a:r>
            <a:r>
              <a:rPr lang="ko-KR" altLang="en-US" sz="1100">
                <a:solidFill>
                  <a:schemeClr val="tx1"/>
                </a:solidFill>
              </a:rPr>
              <a:t>조건의 컨트롤러 메서드가 있는가</a:t>
            </a:r>
            <a:r>
              <a:rPr lang="en-US" altLang="ko-KR" sz="1100">
                <a:solidFill>
                  <a:schemeClr val="tx1"/>
                </a:solidFill>
              </a:rPr>
              <a:t>? </a:t>
            </a:r>
            <a:endParaRPr lang="en-US" altLang="ko-KR" sz="1100">
              <a:solidFill>
                <a:schemeClr val="tx1"/>
              </a:solidFill>
              <a:effectLst/>
            </a:endParaRPr>
          </a:p>
        </p:txBody>
      </p:sp>
      <p:sp>
        <p:nvSpPr>
          <p:cNvPr id="28" name="모서리가 둥근 직사각형 38">
            <a:extLst>
              <a:ext uri="{FF2B5EF4-FFF2-40B4-BE49-F238E27FC236}">
                <a16:creationId xmlns:a16="http://schemas.microsoft.com/office/drawing/2014/main" id="{80BCA1DD-EAB9-4A09-969F-B868398A37EA}"/>
              </a:ext>
            </a:extLst>
          </p:cNvPr>
          <p:cNvSpPr/>
          <p:nvPr/>
        </p:nvSpPr>
        <p:spPr>
          <a:xfrm>
            <a:off x="4368840" y="3421012"/>
            <a:ext cx="1934425"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Controller</a:t>
            </a:r>
            <a:r>
              <a:rPr lang="en-US" altLang="ko-KR" sz="1400"/>
              <a:t>#methods</a:t>
            </a:r>
            <a:endParaRPr lang="en-US" altLang="ko-KR" sz="1400">
              <a:solidFill>
                <a:schemeClr val="tx1"/>
              </a:solidFill>
              <a:effectLst/>
            </a:endParaRPr>
          </a:p>
        </p:txBody>
      </p:sp>
      <p:sp>
        <p:nvSpPr>
          <p:cNvPr id="34" name="모서리가 둥근 직사각형 38">
            <a:extLst>
              <a:ext uri="{FF2B5EF4-FFF2-40B4-BE49-F238E27FC236}">
                <a16:creationId xmlns:a16="http://schemas.microsoft.com/office/drawing/2014/main" id="{A638AA06-26CE-41EB-8609-D1240E211C45}"/>
              </a:ext>
            </a:extLst>
          </p:cNvPr>
          <p:cNvSpPr/>
          <p:nvPr/>
        </p:nvSpPr>
        <p:spPr>
          <a:xfrm>
            <a:off x="4368839" y="4271996"/>
            <a:ext cx="1934425"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b="1">
                <a:solidFill>
                  <a:schemeClr val="bg1"/>
                </a:solidFill>
                <a:effectLst/>
              </a:rPr>
              <a:t>ModelFactory</a:t>
            </a:r>
          </a:p>
        </p:txBody>
      </p:sp>
      <p:cxnSp>
        <p:nvCxnSpPr>
          <p:cNvPr id="37" name="직선 화살표 연결선 36">
            <a:extLst>
              <a:ext uri="{FF2B5EF4-FFF2-40B4-BE49-F238E27FC236}">
                <a16:creationId xmlns:a16="http://schemas.microsoft.com/office/drawing/2014/main" id="{A4360804-7D39-4D1E-8429-B96D53BC3BEF}"/>
              </a:ext>
            </a:extLst>
          </p:cNvPr>
          <p:cNvCxnSpPr>
            <a:cxnSpLocks/>
            <a:stCxn id="28" idx="2"/>
            <a:endCxn id="34" idx="0"/>
          </p:cNvCxnSpPr>
          <p:nvPr/>
        </p:nvCxnSpPr>
        <p:spPr>
          <a:xfrm flipH="1">
            <a:off x="5336052" y="3914788"/>
            <a:ext cx="1" cy="35720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모서리가 둥근 직사각형 38">
            <a:extLst>
              <a:ext uri="{FF2B5EF4-FFF2-40B4-BE49-F238E27FC236}">
                <a16:creationId xmlns:a16="http://schemas.microsoft.com/office/drawing/2014/main" id="{4C6B357A-A668-4BAF-B55C-9776F8951C73}"/>
              </a:ext>
            </a:extLst>
          </p:cNvPr>
          <p:cNvSpPr/>
          <p:nvPr/>
        </p:nvSpPr>
        <p:spPr>
          <a:xfrm>
            <a:off x="881335" y="3229816"/>
            <a:ext cx="2264555" cy="357208"/>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t>methods</a:t>
            </a:r>
            <a:endParaRPr lang="en-US" altLang="ko-KR" sz="1400">
              <a:solidFill>
                <a:schemeClr val="tx1"/>
              </a:solidFill>
              <a:effectLst/>
            </a:endParaRPr>
          </a:p>
        </p:txBody>
      </p:sp>
      <p:sp>
        <p:nvSpPr>
          <p:cNvPr id="45" name="모서리가 둥근 직사각형 38">
            <a:extLst>
              <a:ext uri="{FF2B5EF4-FFF2-40B4-BE49-F238E27FC236}">
                <a16:creationId xmlns:a16="http://schemas.microsoft.com/office/drawing/2014/main" id="{91F20F00-C381-4D8C-AFDA-36A466C2C7AE}"/>
              </a:ext>
            </a:extLst>
          </p:cNvPr>
          <p:cNvSpPr/>
          <p:nvPr/>
        </p:nvSpPr>
        <p:spPr>
          <a:xfrm>
            <a:off x="901586" y="3992826"/>
            <a:ext cx="2264555" cy="357208"/>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t>WebDataBinderFactory</a:t>
            </a:r>
            <a:endParaRPr lang="en-US" altLang="ko-KR" sz="1400">
              <a:solidFill>
                <a:schemeClr val="tx1"/>
              </a:solidFill>
              <a:effectLst/>
            </a:endParaRPr>
          </a:p>
        </p:txBody>
      </p:sp>
      <p:sp>
        <p:nvSpPr>
          <p:cNvPr id="48" name="모서리가 둥근 직사각형 38">
            <a:extLst>
              <a:ext uri="{FF2B5EF4-FFF2-40B4-BE49-F238E27FC236}">
                <a16:creationId xmlns:a16="http://schemas.microsoft.com/office/drawing/2014/main" id="{116B9F36-EFB7-4BA8-BE56-3617D8F8E521}"/>
              </a:ext>
            </a:extLst>
          </p:cNvPr>
          <p:cNvSpPr/>
          <p:nvPr/>
        </p:nvSpPr>
        <p:spPr>
          <a:xfrm>
            <a:off x="898430" y="4804604"/>
            <a:ext cx="2264555" cy="357208"/>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t>SessionAttributesHandler</a:t>
            </a:r>
            <a:endParaRPr lang="en-US" altLang="ko-KR" sz="1400">
              <a:solidFill>
                <a:schemeClr val="tx1"/>
              </a:solidFill>
              <a:effectLst/>
            </a:endParaRPr>
          </a:p>
        </p:txBody>
      </p:sp>
      <p:sp>
        <p:nvSpPr>
          <p:cNvPr id="63" name="모서리가 둥근 직사각형 38">
            <a:extLst>
              <a:ext uri="{FF2B5EF4-FFF2-40B4-BE49-F238E27FC236}">
                <a16:creationId xmlns:a16="http://schemas.microsoft.com/office/drawing/2014/main" id="{5CF3B34A-DFDF-47F6-8E95-938BBDBB6070}"/>
              </a:ext>
            </a:extLst>
          </p:cNvPr>
          <p:cNvSpPr/>
          <p:nvPr/>
        </p:nvSpPr>
        <p:spPr>
          <a:xfrm>
            <a:off x="296971" y="5628574"/>
            <a:ext cx="2875708" cy="357208"/>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ServletInvocableHandlerMethod</a:t>
            </a:r>
          </a:p>
        </p:txBody>
      </p:sp>
      <p:sp>
        <p:nvSpPr>
          <p:cNvPr id="73" name="TextBox 72">
            <a:extLst>
              <a:ext uri="{FF2B5EF4-FFF2-40B4-BE49-F238E27FC236}">
                <a16:creationId xmlns:a16="http://schemas.microsoft.com/office/drawing/2014/main" id="{914A8610-55CA-4EAC-A309-BFF686904C0E}"/>
              </a:ext>
            </a:extLst>
          </p:cNvPr>
          <p:cNvSpPr txBox="1"/>
          <p:nvPr/>
        </p:nvSpPr>
        <p:spPr>
          <a:xfrm>
            <a:off x="471357" y="2939516"/>
            <a:ext cx="2527802" cy="261610"/>
          </a:xfrm>
          <a:prstGeom prst="rect">
            <a:avLst/>
          </a:prstGeom>
          <a:noFill/>
        </p:spPr>
        <p:txBody>
          <a:bodyPr wrap="square">
            <a:spAutoFit/>
          </a:bodyPr>
          <a:lstStyle/>
          <a:p>
            <a:pPr algn="r">
              <a:spcBef>
                <a:spcPts val="400"/>
              </a:spcBef>
            </a:pPr>
            <a:r>
              <a:rPr lang="en-US" altLang="ko-KR" sz="1100">
                <a:solidFill>
                  <a:schemeClr val="tx1"/>
                </a:solidFill>
              </a:rPr>
              <a:t>@ModelAttribute </a:t>
            </a:r>
            <a:r>
              <a:rPr lang="ko-KR" altLang="en-US" sz="1100">
                <a:solidFill>
                  <a:schemeClr val="tx1"/>
                </a:solidFill>
              </a:rPr>
              <a:t>가</a:t>
            </a:r>
            <a:r>
              <a:rPr lang="en-US" altLang="ko-KR" sz="1100">
                <a:solidFill>
                  <a:schemeClr val="tx1"/>
                </a:solidFill>
              </a:rPr>
              <a:t> </a:t>
            </a:r>
            <a:r>
              <a:rPr lang="ko-KR" altLang="en-US" sz="1100">
                <a:solidFill>
                  <a:schemeClr val="tx1"/>
                </a:solidFill>
              </a:rPr>
              <a:t>정의된 메서드</a:t>
            </a:r>
            <a:r>
              <a:rPr lang="en-US" altLang="ko-KR" sz="1100">
                <a:solidFill>
                  <a:schemeClr val="tx1"/>
                </a:solidFill>
              </a:rPr>
              <a:t> </a:t>
            </a:r>
            <a:endParaRPr lang="en-US" altLang="ko-KR" sz="1100">
              <a:solidFill>
                <a:schemeClr val="tx1"/>
              </a:solidFill>
              <a:effectLst/>
            </a:endParaRPr>
          </a:p>
        </p:txBody>
      </p:sp>
      <p:sp>
        <p:nvSpPr>
          <p:cNvPr id="74" name="TextBox 73">
            <a:extLst>
              <a:ext uri="{FF2B5EF4-FFF2-40B4-BE49-F238E27FC236}">
                <a16:creationId xmlns:a16="http://schemas.microsoft.com/office/drawing/2014/main" id="{24840696-98E3-43F1-9440-4BEE28B10CDA}"/>
              </a:ext>
            </a:extLst>
          </p:cNvPr>
          <p:cNvSpPr txBox="1"/>
          <p:nvPr/>
        </p:nvSpPr>
        <p:spPr>
          <a:xfrm>
            <a:off x="471357" y="3703962"/>
            <a:ext cx="2527802" cy="261610"/>
          </a:xfrm>
          <a:prstGeom prst="rect">
            <a:avLst/>
          </a:prstGeom>
          <a:noFill/>
        </p:spPr>
        <p:txBody>
          <a:bodyPr wrap="square">
            <a:spAutoFit/>
          </a:bodyPr>
          <a:lstStyle/>
          <a:p>
            <a:pPr algn="r">
              <a:spcBef>
                <a:spcPts val="400"/>
              </a:spcBef>
            </a:pPr>
            <a:r>
              <a:rPr lang="ko-KR" altLang="en-US" sz="1100">
                <a:solidFill>
                  <a:schemeClr val="tx1"/>
                </a:solidFill>
              </a:rPr>
              <a:t>데이터 바인딩 </a:t>
            </a:r>
            <a:r>
              <a:rPr lang="ko-KR" altLang="en-US" sz="1100"/>
              <a:t>처리</a:t>
            </a:r>
            <a:endParaRPr lang="en-US" altLang="ko-KR" sz="1100">
              <a:solidFill>
                <a:schemeClr val="tx1"/>
              </a:solidFill>
              <a:effectLst/>
            </a:endParaRPr>
          </a:p>
        </p:txBody>
      </p:sp>
      <p:sp>
        <p:nvSpPr>
          <p:cNvPr id="75" name="TextBox 74">
            <a:extLst>
              <a:ext uri="{FF2B5EF4-FFF2-40B4-BE49-F238E27FC236}">
                <a16:creationId xmlns:a16="http://schemas.microsoft.com/office/drawing/2014/main" id="{2EA96C76-E1AC-41FA-9732-306258F82A65}"/>
              </a:ext>
            </a:extLst>
          </p:cNvPr>
          <p:cNvSpPr txBox="1"/>
          <p:nvPr/>
        </p:nvSpPr>
        <p:spPr>
          <a:xfrm>
            <a:off x="241079" y="4483230"/>
            <a:ext cx="2750619" cy="261610"/>
          </a:xfrm>
          <a:prstGeom prst="rect">
            <a:avLst/>
          </a:prstGeom>
          <a:noFill/>
        </p:spPr>
        <p:txBody>
          <a:bodyPr wrap="square">
            <a:spAutoFit/>
          </a:bodyPr>
          <a:lstStyle/>
          <a:p>
            <a:pPr algn="r">
              <a:spcBef>
                <a:spcPts val="400"/>
              </a:spcBef>
            </a:pPr>
            <a:r>
              <a:rPr lang="en-US" altLang="ko-KR" sz="1100">
                <a:solidFill>
                  <a:schemeClr val="tx1"/>
                </a:solidFill>
              </a:rPr>
              <a:t>@</a:t>
            </a:r>
            <a:r>
              <a:rPr lang="en-US" altLang="ko-KR" sz="1100"/>
              <a:t>SessionAttributes </a:t>
            </a:r>
            <a:r>
              <a:rPr lang="ko-KR" altLang="en-US" sz="1100"/>
              <a:t>존재 시 세션 처리</a:t>
            </a:r>
            <a:endParaRPr lang="en-US" altLang="ko-KR" sz="1100">
              <a:solidFill>
                <a:schemeClr val="tx1"/>
              </a:solidFill>
              <a:effectLst/>
            </a:endParaRPr>
          </a:p>
        </p:txBody>
      </p:sp>
      <p:sp>
        <p:nvSpPr>
          <p:cNvPr id="82" name="TextBox 81">
            <a:extLst>
              <a:ext uri="{FF2B5EF4-FFF2-40B4-BE49-F238E27FC236}">
                <a16:creationId xmlns:a16="http://schemas.microsoft.com/office/drawing/2014/main" id="{E7C9EBD5-A0CE-417F-8090-B1CF575A5EB9}"/>
              </a:ext>
            </a:extLst>
          </p:cNvPr>
          <p:cNvSpPr txBox="1"/>
          <p:nvPr/>
        </p:nvSpPr>
        <p:spPr>
          <a:xfrm>
            <a:off x="754855" y="5328919"/>
            <a:ext cx="2244304" cy="261610"/>
          </a:xfrm>
          <a:prstGeom prst="rect">
            <a:avLst/>
          </a:prstGeom>
          <a:noFill/>
        </p:spPr>
        <p:txBody>
          <a:bodyPr wrap="square">
            <a:spAutoFit/>
          </a:bodyPr>
          <a:lstStyle/>
          <a:p>
            <a:pPr algn="r">
              <a:spcBef>
                <a:spcPts val="400"/>
              </a:spcBef>
            </a:pPr>
            <a:r>
              <a:rPr lang="ko-KR" altLang="en-US" sz="1100">
                <a:solidFill>
                  <a:schemeClr val="tx1"/>
                </a:solidFill>
              </a:rPr>
              <a:t>최종 핸들러 메서드 호출 클래스</a:t>
            </a:r>
            <a:endParaRPr lang="en-US" altLang="ko-KR" sz="1100">
              <a:solidFill>
                <a:schemeClr val="tx1"/>
              </a:solidFill>
              <a:effectLst/>
            </a:endParaRPr>
          </a:p>
        </p:txBody>
      </p:sp>
      <p:cxnSp>
        <p:nvCxnSpPr>
          <p:cNvPr id="110" name="연결선: 꺾임 109">
            <a:extLst>
              <a:ext uri="{FF2B5EF4-FFF2-40B4-BE49-F238E27FC236}">
                <a16:creationId xmlns:a16="http://schemas.microsoft.com/office/drawing/2014/main" id="{5AE521D8-EA94-47B9-BA59-CEF583F712E2}"/>
              </a:ext>
            </a:extLst>
          </p:cNvPr>
          <p:cNvCxnSpPr>
            <a:cxnSpLocks/>
            <a:stCxn id="34" idx="1"/>
            <a:endCxn id="44" idx="3"/>
          </p:cNvCxnSpPr>
          <p:nvPr/>
        </p:nvCxnSpPr>
        <p:spPr>
          <a:xfrm rot="10800000">
            <a:off x="3145891" y="3408420"/>
            <a:ext cx="1222949" cy="1110464"/>
          </a:xfrm>
          <a:prstGeom prst="bentConnector3">
            <a:avLst>
              <a:gd name="adj1" fmla="val 72888"/>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4" name="연결선: 꺾임 113">
            <a:extLst>
              <a:ext uri="{FF2B5EF4-FFF2-40B4-BE49-F238E27FC236}">
                <a16:creationId xmlns:a16="http://schemas.microsoft.com/office/drawing/2014/main" id="{B41CF3A7-B684-4E7F-AC3E-3DC4198D1D1C}"/>
              </a:ext>
            </a:extLst>
          </p:cNvPr>
          <p:cNvCxnSpPr>
            <a:cxnSpLocks/>
            <a:stCxn id="34" idx="1"/>
            <a:endCxn id="48" idx="3"/>
          </p:cNvCxnSpPr>
          <p:nvPr/>
        </p:nvCxnSpPr>
        <p:spPr>
          <a:xfrm rot="10800000" flipV="1">
            <a:off x="3162985" y="4518884"/>
            <a:ext cx="1205854" cy="464324"/>
          </a:xfrm>
          <a:prstGeom prst="bentConnector3">
            <a:avLst>
              <a:gd name="adj1" fmla="val 74750"/>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6" name="연결선: 꺾임 115">
            <a:extLst>
              <a:ext uri="{FF2B5EF4-FFF2-40B4-BE49-F238E27FC236}">
                <a16:creationId xmlns:a16="http://schemas.microsoft.com/office/drawing/2014/main" id="{4F75F8AE-A8D7-4C02-A3EF-F2B1114EEF15}"/>
              </a:ext>
            </a:extLst>
          </p:cNvPr>
          <p:cNvCxnSpPr>
            <a:cxnSpLocks/>
            <a:stCxn id="34" idx="1"/>
            <a:endCxn id="63" idx="3"/>
          </p:cNvCxnSpPr>
          <p:nvPr/>
        </p:nvCxnSpPr>
        <p:spPr>
          <a:xfrm rot="10800000" flipV="1">
            <a:off x="3172679" y="4518884"/>
            <a:ext cx="1196160" cy="1288294"/>
          </a:xfrm>
          <a:prstGeom prst="bentConnector3">
            <a:avLst>
              <a:gd name="adj1" fmla="val 75482"/>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7" name="연결선: 꺾임 126">
            <a:extLst>
              <a:ext uri="{FF2B5EF4-FFF2-40B4-BE49-F238E27FC236}">
                <a16:creationId xmlns:a16="http://schemas.microsoft.com/office/drawing/2014/main" id="{F9F44B9E-7AF4-49D5-8D2B-1E68B4754DF7}"/>
              </a:ext>
            </a:extLst>
          </p:cNvPr>
          <p:cNvCxnSpPr>
            <a:cxnSpLocks/>
            <a:stCxn id="34" idx="1"/>
            <a:endCxn id="45" idx="3"/>
          </p:cNvCxnSpPr>
          <p:nvPr/>
        </p:nvCxnSpPr>
        <p:spPr>
          <a:xfrm rot="10800000">
            <a:off x="3166141" y="4171430"/>
            <a:ext cx="1202698" cy="347454"/>
          </a:xfrm>
          <a:prstGeom prst="bentConnector3">
            <a:avLst>
              <a:gd name="adj1" fmla="val 74836"/>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139" name="그림 138">
            <a:extLst>
              <a:ext uri="{FF2B5EF4-FFF2-40B4-BE49-F238E27FC236}">
                <a16:creationId xmlns:a16="http://schemas.microsoft.com/office/drawing/2014/main" id="{0DA593E1-EE11-4150-BE8E-7D44E77AB452}"/>
              </a:ext>
            </a:extLst>
          </p:cNvPr>
          <p:cNvPicPr>
            <a:picLocks noChangeAspect="1"/>
          </p:cNvPicPr>
          <p:nvPr/>
        </p:nvPicPr>
        <p:blipFill>
          <a:blip r:embed="rId3"/>
          <a:stretch>
            <a:fillRect/>
          </a:stretch>
        </p:blipFill>
        <p:spPr>
          <a:xfrm>
            <a:off x="7664427" y="4270846"/>
            <a:ext cx="2421097" cy="493776"/>
          </a:xfrm>
          <a:prstGeom prst="rect">
            <a:avLst/>
          </a:prstGeom>
        </p:spPr>
      </p:pic>
      <p:cxnSp>
        <p:nvCxnSpPr>
          <p:cNvPr id="147" name="직선 화살표 연결선 146">
            <a:extLst>
              <a:ext uri="{FF2B5EF4-FFF2-40B4-BE49-F238E27FC236}">
                <a16:creationId xmlns:a16="http://schemas.microsoft.com/office/drawing/2014/main" id="{C2DFDEC5-6057-4999-A9F1-C08786D92F2B}"/>
              </a:ext>
            </a:extLst>
          </p:cNvPr>
          <p:cNvCxnSpPr>
            <a:stCxn id="34" idx="3"/>
            <a:endCxn id="139" idx="1"/>
          </p:cNvCxnSpPr>
          <p:nvPr/>
        </p:nvCxnSpPr>
        <p:spPr>
          <a:xfrm flipV="1">
            <a:off x="6303264" y="4517734"/>
            <a:ext cx="1361163" cy="115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9" name="TextBox 148">
            <a:extLst>
              <a:ext uri="{FF2B5EF4-FFF2-40B4-BE49-F238E27FC236}">
                <a16:creationId xmlns:a16="http://schemas.microsoft.com/office/drawing/2014/main" id="{0EE825A9-9036-4447-89CE-1BAF4EBD9FE4}"/>
              </a:ext>
            </a:extLst>
          </p:cNvPr>
          <p:cNvSpPr txBox="1"/>
          <p:nvPr/>
        </p:nvSpPr>
        <p:spPr>
          <a:xfrm>
            <a:off x="6524088" y="4256124"/>
            <a:ext cx="959359" cy="261610"/>
          </a:xfrm>
          <a:prstGeom prst="rect">
            <a:avLst/>
          </a:prstGeom>
          <a:noFill/>
        </p:spPr>
        <p:txBody>
          <a:bodyPr wrap="square">
            <a:spAutoFit/>
          </a:bodyPr>
          <a:lstStyle/>
          <a:p>
            <a:pPr algn="ctr">
              <a:spcBef>
                <a:spcPts val="400"/>
              </a:spcBef>
            </a:pPr>
            <a:r>
              <a:rPr lang="en-US" altLang="ko-KR" sz="1100"/>
              <a:t>initModel()</a:t>
            </a:r>
          </a:p>
        </p:txBody>
      </p:sp>
      <p:sp>
        <p:nvSpPr>
          <p:cNvPr id="154" name="TextBox 153">
            <a:extLst>
              <a:ext uri="{FF2B5EF4-FFF2-40B4-BE49-F238E27FC236}">
                <a16:creationId xmlns:a16="http://schemas.microsoft.com/office/drawing/2014/main" id="{15390BA9-95E3-4260-81B1-67F5A4EC5705}"/>
              </a:ext>
            </a:extLst>
          </p:cNvPr>
          <p:cNvSpPr txBox="1"/>
          <p:nvPr/>
        </p:nvSpPr>
        <p:spPr>
          <a:xfrm>
            <a:off x="7499731" y="3984931"/>
            <a:ext cx="4692269" cy="261610"/>
          </a:xfrm>
          <a:prstGeom prst="rect">
            <a:avLst/>
          </a:prstGeom>
          <a:noFill/>
        </p:spPr>
        <p:txBody>
          <a:bodyPr wrap="square">
            <a:spAutoFit/>
          </a:bodyPr>
          <a:lstStyle/>
          <a:p>
            <a:pPr algn="r">
              <a:spcBef>
                <a:spcPts val="400"/>
              </a:spcBef>
            </a:pPr>
            <a:r>
              <a:rPr lang="en-US" altLang="ko-KR" sz="1100"/>
              <a:t>!</a:t>
            </a:r>
            <a:r>
              <a:rPr lang="en-US" altLang="ko-KR" sz="1100">
                <a:solidFill>
                  <a:schemeClr val="tx1"/>
                </a:solidFill>
              </a:rPr>
              <a:t>@RequestMapping &amp;&amp; @ModelAttribut </a:t>
            </a:r>
            <a:r>
              <a:rPr lang="ko-KR" altLang="en-US" sz="1100">
                <a:solidFill>
                  <a:schemeClr val="tx1"/>
                </a:solidFill>
              </a:rPr>
              <a:t>가</a:t>
            </a:r>
            <a:r>
              <a:rPr lang="en-US" altLang="ko-KR" sz="1100">
                <a:solidFill>
                  <a:schemeClr val="tx1"/>
                </a:solidFill>
              </a:rPr>
              <a:t> </a:t>
            </a:r>
            <a:r>
              <a:rPr lang="ko-KR" altLang="en-US" sz="1100">
                <a:solidFill>
                  <a:schemeClr val="tx1"/>
                </a:solidFill>
              </a:rPr>
              <a:t>정의된 메서드를</a:t>
            </a:r>
            <a:r>
              <a:rPr lang="en-US" altLang="ko-KR" sz="1100">
                <a:solidFill>
                  <a:schemeClr val="tx1"/>
                </a:solidFill>
              </a:rPr>
              <a:t> </a:t>
            </a:r>
            <a:r>
              <a:rPr lang="ko-KR" altLang="en-US" sz="1100">
                <a:solidFill>
                  <a:schemeClr val="tx1"/>
                </a:solidFill>
              </a:rPr>
              <a:t>호출한다</a:t>
            </a:r>
            <a:r>
              <a:rPr lang="en-US" altLang="ko-KR" sz="1100">
                <a:solidFill>
                  <a:schemeClr val="tx1"/>
                </a:solidFill>
              </a:rPr>
              <a:t> </a:t>
            </a:r>
            <a:endParaRPr lang="en-US" altLang="ko-KR" sz="1100">
              <a:solidFill>
                <a:schemeClr val="tx1"/>
              </a:solidFill>
              <a:effectLst/>
            </a:endParaRPr>
          </a:p>
        </p:txBody>
      </p:sp>
      <p:sp>
        <p:nvSpPr>
          <p:cNvPr id="163" name="모서리가 둥근 직사각형 38">
            <a:extLst>
              <a:ext uri="{FF2B5EF4-FFF2-40B4-BE49-F238E27FC236}">
                <a16:creationId xmlns:a16="http://schemas.microsoft.com/office/drawing/2014/main" id="{6F733338-5F5D-4004-BDD4-112F85B733A1}"/>
              </a:ext>
            </a:extLst>
          </p:cNvPr>
          <p:cNvSpPr/>
          <p:nvPr/>
        </p:nvSpPr>
        <p:spPr>
          <a:xfrm>
            <a:off x="3579176" y="5198969"/>
            <a:ext cx="3513750"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ServletModelAttributeMethodProcessor</a:t>
            </a:r>
          </a:p>
        </p:txBody>
      </p:sp>
      <p:cxnSp>
        <p:nvCxnSpPr>
          <p:cNvPr id="169" name="직선 화살표 연결선 168">
            <a:extLst>
              <a:ext uri="{FF2B5EF4-FFF2-40B4-BE49-F238E27FC236}">
                <a16:creationId xmlns:a16="http://schemas.microsoft.com/office/drawing/2014/main" id="{8740E741-CF18-41D8-8D3B-8BB2F10532F6}"/>
              </a:ext>
            </a:extLst>
          </p:cNvPr>
          <p:cNvCxnSpPr>
            <a:cxnSpLocks/>
            <a:stCxn id="34" idx="2"/>
            <a:endCxn id="163" idx="0"/>
          </p:cNvCxnSpPr>
          <p:nvPr/>
        </p:nvCxnSpPr>
        <p:spPr>
          <a:xfrm flipH="1">
            <a:off x="5336051" y="4765772"/>
            <a:ext cx="1" cy="43319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9" name="TextBox 178">
            <a:extLst>
              <a:ext uri="{FF2B5EF4-FFF2-40B4-BE49-F238E27FC236}">
                <a16:creationId xmlns:a16="http://schemas.microsoft.com/office/drawing/2014/main" id="{6F6DB205-96AB-42CA-8D22-D2C2E14C035C}"/>
              </a:ext>
            </a:extLst>
          </p:cNvPr>
          <p:cNvSpPr txBox="1"/>
          <p:nvPr/>
        </p:nvSpPr>
        <p:spPr>
          <a:xfrm>
            <a:off x="7092926" y="5159045"/>
            <a:ext cx="4755311" cy="567463"/>
          </a:xfrm>
          <a:prstGeom prst="rect">
            <a:avLst/>
          </a:prstGeom>
          <a:noFill/>
        </p:spPr>
        <p:txBody>
          <a:bodyPr wrap="square">
            <a:spAutoFit/>
          </a:bodyPr>
          <a:lstStyle/>
          <a:p>
            <a:pPr>
              <a:lnSpc>
                <a:spcPct val="150000"/>
              </a:lnSpc>
              <a:spcBef>
                <a:spcPts val="400"/>
              </a:spcBef>
            </a:pPr>
            <a:r>
              <a:rPr lang="en-US" altLang="ko-KR" sz="1100">
                <a:solidFill>
                  <a:schemeClr val="tx1"/>
                </a:solidFill>
              </a:rPr>
              <a:t>@ModelAttribute </a:t>
            </a:r>
            <a:r>
              <a:rPr lang="ko-KR" altLang="en-US" sz="1100"/>
              <a:t>에 선언된</a:t>
            </a:r>
            <a:r>
              <a:rPr lang="ko-KR" altLang="en-US" sz="1100">
                <a:solidFill>
                  <a:schemeClr val="tx1"/>
                </a:solidFill>
              </a:rPr>
              <a:t> 객체를 생성하고 요청 파라미터와 일치하는 필드를 찾아 데이터를 바인딩한다</a:t>
            </a:r>
            <a:endParaRPr lang="en-US" altLang="ko-KR" sz="1100">
              <a:solidFill>
                <a:schemeClr val="tx1"/>
              </a:solidFill>
              <a:effectLst/>
            </a:endParaRPr>
          </a:p>
        </p:txBody>
      </p:sp>
      <p:cxnSp>
        <p:nvCxnSpPr>
          <p:cNvPr id="180" name="직선 화살표 연결선 179">
            <a:extLst>
              <a:ext uri="{FF2B5EF4-FFF2-40B4-BE49-F238E27FC236}">
                <a16:creationId xmlns:a16="http://schemas.microsoft.com/office/drawing/2014/main" id="{B884042C-CF3A-450F-9414-DB2BAD7BBF17}"/>
              </a:ext>
            </a:extLst>
          </p:cNvPr>
          <p:cNvCxnSpPr>
            <a:cxnSpLocks/>
            <a:stCxn id="186" idx="3"/>
            <a:endCxn id="190" idx="1"/>
          </p:cNvCxnSpPr>
          <p:nvPr/>
        </p:nvCxnSpPr>
        <p:spPr>
          <a:xfrm>
            <a:off x="6769446" y="6401521"/>
            <a:ext cx="894981"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6" name="모서리가 둥근 직사각형 38">
            <a:extLst>
              <a:ext uri="{FF2B5EF4-FFF2-40B4-BE49-F238E27FC236}">
                <a16:creationId xmlns:a16="http://schemas.microsoft.com/office/drawing/2014/main" id="{42EB7386-E7DC-4662-BDFC-C95DB5F4D27D}"/>
              </a:ext>
            </a:extLst>
          </p:cNvPr>
          <p:cNvSpPr/>
          <p:nvPr/>
        </p:nvSpPr>
        <p:spPr>
          <a:xfrm>
            <a:off x="3904872" y="6154633"/>
            <a:ext cx="2864574"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ServletInvocableHandlerMethod</a:t>
            </a:r>
          </a:p>
        </p:txBody>
      </p:sp>
      <p:pic>
        <p:nvPicPr>
          <p:cNvPr id="190" name="그림 189">
            <a:extLst>
              <a:ext uri="{FF2B5EF4-FFF2-40B4-BE49-F238E27FC236}">
                <a16:creationId xmlns:a16="http://schemas.microsoft.com/office/drawing/2014/main" id="{E66E7892-773C-402B-B17C-B4BCBB0D0949}"/>
              </a:ext>
            </a:extLst>
          </p:cNvPr>
          <p:cNvPicPr>
            <a:picLocks noChangeAspect="1"/>
          </p:cNvPicPr>
          <p:nvPr/>
        </p:nvPicPr>
        <p:blipFill>
          <a:blip r:embed="rId4"/>
          <a:stretch>
            <a:fillRect/>
          </a:stretch>
        </p:blipFill>
        <p:spPr>
          <a:xfrm>
            <a:off x="7664427" y="6036729"/>
            <a:ext cx="4183810" cy="729584"/>
          </a:xfrm>
          <a:prstGeom prst="rect">
            <a:avLst/>
          </a:prstGeom>
        </p:spPr>
      </p:pic>
      <p:cxnSp>
        <p:nvCxnSpPr>
          <p:cNvPr id="203" name="직선 화살표 연결선 202">
            <a:extLst>
              <a:ext uri="{FF2B5EF4-FFF2-40B4-BE49-F238E27FC236}">
                <a16:creationId xmlns:a16="http://schemas.microsoft.com/office/drawing/2014/main" id="{EFA7B966-FDEB-4017-90C4-6B58954B0764}"/>
              </a:ext>
            </a:extLst>
          </p:cNvPr>
          <p:cNvCxnSpPr>
            <a:cxnSpLocks/>
            <a:stCxn id="163" idx="2"/>
            <a:endCxn id="186" idx="0"/>
          </p:cNvCxnSpPr>
          <p:nvPr/>
        </p:nvCxnSpPr>
        <p:spPr>
          <a:xfrm>
            <a:off x="5336051" y="5692745"/>
            <a:ext cx="1108" cy="46188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7" name="TextBox 206">
            <a:extLst>
              <a:ext uri="{FF2B5EF4-FFF2-40B4-BE49-F238E27FC236}">
                <a16:creationId xmlns:a16="http://schemas.microsoft.com/office/drawing/2014/main" id="{CB3CC0AC-15DD-465C-8DA9-B893831CA3B0}"/>
              </a:ext>
            </a:extLst>
          </p:cNvPr>
          <p:cNvSpPr txBox="1"/>
          <p:nvPr/>
        </p:nvSpPr>
        <p:spPr>
          <a:xfrm>
            <a:off x="10085524" y="5775119"/>
            <a:ext cx="1893451" cy="261610"/>
          </a:xfrm>
          <a:prstGeom prst="rect">
            <a:avLst/>
          </a:prstGeom>
          <a:noFill/>
        </p:spPr>
        <p:txBody>
          <a:bodyPr wrap="square">
            <a:spAutoFit/>
          </a:bodyPr>
          <a:lstStyle/>
          <a:p>
            <a:pPr>
              <a:spcBef>
                <a:spcPts val="400"/>
              </a:spcBef>
            </a:pPr>
            <a:r>
              <a:rPr lang="ko-KR" altLang="en-US" sz="1100">
                <a:effectLst/>
              </a:rPr>
              <a:t>핸들러 메서드를 호출한다</a:t>
            </a:r>
            <a:endParaRPr lang="en-US" altLang="ko-KR" sz="1100">
              <a:solidFill>
                <a:schemeClr val="tx1"/>
              </a:solidFill>
              <a:effectLst/>
            </a:endParaRPr>
          </a:p>
        </p:txBody>
      </p:sp>
      <p:sp>
        <p:nvSpPr>
          <p:cNvPr id="208" name="TextBox 207">
            <a:extLst>
              <a:ext uri="{FF2B5EF4-FFF2-40B4-BE49-F238E27FC236}">
                <a16:creationId xmlns:a16="http://schemas.microsoft.com/office/drawing/2014/main" id="{B9C9BDF4-87A0-424C-AF48-367FF1FAC2BF}"/>
              </a:ext>
            </a:extLst>
          </p:cNvPr>
          <p:cNvSpPr txBox="1"/>
          <p:nvPr/>
        </p:nvSpPr>
        <p:spPr>
          <a:xfrm>
            <a:off x="6843190" y="6134753"/>
            <a:ext cx="726593" cy="261610"/>
          </a:xfrm>
          <a:prstGeom prst="rect">
            <a:avLst/>
          </a:prstGeom>
          <a:noFill/>
        </p:spPr>
        <p:txBody>
          <a:bodyPr wrap="square">
            <a:spAutoFit/>
          </a:bodyPr>
          <a:lstStyle/>
          <a:p>
            <a:pPr algn="ctr">
              <a:spcBef>
                <a:spcPts val="400"/>
              </a:spcBef>
            </a:pPr>
            <a:r>
              <a:rPr lang="en-US" altLang="ko-KR" sz="1100"/>
              <a:t>Invoke()</a:t>
            </a:r>
          </a:p>
        </p:txBody>
      </p:sp>
      <p:sp>
        <p:nvSpPr>
          <p:cNvPr id="5" name="TextBox 4">
            <a:extLst>
              <a:ext uri="{FF2B5EF4-FFF2-40B4-BE49-F238E27FC236}">
                <a16:creationId xmlns:a16="http://schemas.microsoft.com/office/drawing/2014/main" id="{CEDD73B1-698E-444E-CCE0-25E0B237046F}"/>
              </a:ext>
            </a:extLst>
          </p:cNvPr>
          <p:cNvSpPr txBox="1"/>
          <p:nvPr/>
        </p:nvSpPr>
        <p:spPr>
          <a:xfrm>
            <a:off x="6303263" y="3562292"/>
            <a:ext cx="3719041" cy="261610"/>
          </a:xfrm>
          <a:prstGeom prst="rect">
            <a:avLst/>
          </a:prstGeom>
          <a:noFill/>
        </p:spPr>
        <p:txBody>
          <a:bodyPr wrap="square">
            <a:spAutoFit/>
          </a:bodyPr>
          <a:lstStyle/>
          <a:p>
            <a:pPr>
              <a:spcBef>
                <a:spcPts val="400"/>
              </a:spcBef>
            </a:pPr>
            <a:r>
              <a:rPr lang="ko-KR" altLang="en-US" sz="1100"/>
              <a:t>위 조건에 부합하는 컨트롤러 메서드를 모두 취합한다</a:t>
            </a:r>
            <a:endParaRPr lang="en-US" altLang="ko-KR" sz="1100">
              <a:solidFill>
                <a:schemeClr val="tx1"/>
              </a:solidFill>
              <a:effectLst/>
            </a:endParaRPr>
          </a:p>
        </p:txBody>
      </p:sp>
    </p:spTree>
    <p:extLst>
      <p:ext uri="{BB962C8B-B14F-4D97-AF65-F5344CB8AC3E}">
        <p14:creationId xmlns:p14="http://schemas.microsoft.com/office/powerpoint/2010/main" val="33853940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C88027C-B7A2-4B26-960C-253CC2D03991}"/>
              </a:ext>
            </a:extLst>
          </p:cNvPr>
          <p:cNvSpPr txBox="1"/>
          <p:nvPr/>
        </p:nvSpPr>
        <p:spPr>
          <a:xfrm>
            <a:off x="2856816" y="2921169"/>
            <a:ext cx="6478377" cy="1015663"/>
          </a:xfrm>
          <a:prstGeom prst="rect">
            <a:avLst/>
          </a:prstGeom>
          <a:noFill/>
        </p:spPr>
        <p:txBody>
          <a:bodyPr wrap="none" rtlCol="0">
            <a:spAutoFit/>
          </a:bodyPr>
          <a:lstStyle/>
          <a:p>
            <a:pPr algn="ctr"/>
            <a:r>
              <a:rPr lang="ko-KR" altLang="en-US" sz="6000">
                <a:solidFill>
                  <a:schemeClr val="accent1">
                    <a:lumMod val="75000"/>
                  </a:schemeClr>
                </a:solidFill>
                <a:latin typeface="+mj-lt"/>
                <a:ea typeface="나눔바른고딕" panose="020B0603020101020101" pitchFamily="50" charset="-127"/>
              </a:rPr>
              <a:t>모델</a:t>
            </a:r>
            <a:r>
              <a:rPr lang="en-US" altLang="ko-KR" sz="6000">
                <a:solidFill>
                  <a:schemeClr val="accent1">
                    <a:lumMod val="75000"/>
                  </a:schemeClr>
                </a:solidFill>
                <a:latin typeface="+mj-lt"/>
                <a:ea typeface="나눔바른고딕" panose="020B0603020101020101" pitchFamily="50" charset="-127"/>
              </a:rPr>
              <a:t>2 </a:t>
            </a:r>
            <a:r>
              <a:rPr lang="ko-KR" altLang="en-US" sz="6000">
                <a:solidFill>
                  <a:schemeClr val="accent1">
                    <a:lumMod val="75000"/>
                  </a:schemeClr>
                </a:solidFill>
                <a:latin typeface="+mj-lt"/>
                <a:ea typeface="나눔바른고딕" panose="020B0603020101020101" pitchFamily="50" charset="-127"/>
              </a:rPr>
              <a:t>방식 </a:t>
            </a:r>
            <a:r>
              <a:rPr lang="en-US" altLang="ko-KR" sz="6000">
                <a:solidFill>
                  <a:schemeClr val="accent1">
                    <a:lumMod val="75000"/>
                  </a:schemeClr>
                </a:solidFill>
                <a:latin typeface="+mj-lt"/>
                <a:ea typeface="나눔바른고딕" panose="020B0603020101020101" pitchFamily="50" charset="-127"/>
              </a:rPr>
              <a:t>- MVC</a:t>
            </a:r>
            <a:endParaRPr lang="ko-KR" altLang="en-US" sz="6000">
              <a:solidFill>
                <a:schemeClr val="accent1">
                  <a:lumMod val="75000"/>
                </a:schemeClr>
              </a:solidFill>
              <a:latin typeface="+mj-lt"/>
            </a:endParaRPr>
          </a:p>
        </p:txBody>
      </p:sp>
    </p:spTree>
    <p:extLst>
      <p:ext uri="{BB962C8B-B14F-4D97-AF65-F5344CB8AC3E}">
        <p14:creationId xmlns:p14="http://schemas.microsoft.com/office/powerpoint/2010/main" val="3195394860"/>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20CDC9-0A6F-F226-2CCF-839FCC0DC89E}"/>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2B0599F1-8284-0C1E-4366-948B9D3E91DD}"/>
              </a:ext>
            </a:extLst>
          </p:cNvPr>
          <p:cNvSpPr txBox="1"/>
          <p:nvPr/>
        </p:nvSpPr>
        <p:spPr>
          <a:xfrm>
            <a:off x="2734472" y="1720840"/>
            <a:ext cx="6723059" cy="923330"/>
          </a:xfrm>
          <a:prstGeom prst="rect">
            <a:avLst/>
          </a:prstGeom>
          <a:noFill/>
        </p:spPr>
        <p:txBody>
          <a:bodyPr wrap="none" rtlCol="0">
            <a:spAutoFit/>
          </a:bodyPr>
          <a:lstStyle/>
          <a:p>
            <a:pPr algn="ctr"/>
            <a:r>
              <a:rPr lang="en-US" altLang="ko-KR" sz="5400">
                <a:solidFill>
                  <a:schemeClr val="accent1">
                    <a:lumMod val="75000"/>
                  </a:schemeClr>
                </a:solidFill>
                <a:latin typeface="나눔바른고딕" panose="020B0603020101020101" pitchFamily="50" charset="-127"/>
                <a:ea typeface="나눔바른고딕" panose="020B0603020101020101" pitchFamily="50" charset="-127"/>
              </a:rPr>
              <a:t>HTTP </a:t>
            </a:r>
            <a:r>
              <a:rPr lang="ko-KR" altLang="en-US" sz="5400">
                <a:solidFill>
                  <a:schemeClr val="accent1">
                    <a:lumMod val="75000"/>
                  </a:schemeClr>
                </a:solidFill>
                <a:latin typeface="나눔바른고딕" panose="020B0603020101020101" pitchFamily="50" charset="-127"/>
                <a:ea typeface="나눔바른고딕" panose="020B0603020101020101" pitchFamily="50" charset="-127"/>
              </a:rPr>
              <a:t>본문 매개변수</a:t>
            </a:r>
            <a:endParaRPr lang="ko-KR" altLang="en-US" sz="5400">
              <a:solidFill>
                <a:schemeClr val="accent1">
                  <a:lumMod val="75000"/>
                </a:schemeClr>
              </a:solidFill>
              <a:latin typeface="+mj-lt"/>
            </a:endParaRPr>
          </a:p>
        </p:txBody>
      </p:sp>
      <p:sp>
        <p:nvSpPr>
          <p:cNvPr id="3" name="TextBox 2">
            <a:extLst>
              <a:ext uri="{FF2B5EF4-FFF2-40B4-BE49-F238E27FC236}">
                <a16:creationId xmlns:a16="http://schemas.microsoft.com/office/drawing/2014/main" id="{01EFFFA8-6711-75DB-BF75-1EABF8356579}"/>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
        <p:nvSpPr>
          <p:cNvPr id="4" name="TextBox 3">
            <a:extLst>
              <a:ext uri="{FF2B5EF4-FFF2-40B4-BE49-F238E27FC236}">
                <a16:creationId xmlns:a16="http://schemas.microsoft.com/office/drawing/2014/main" id="{DF8465AA-6F7A-39BF-280A-5448C31D5A24}"/>
              </a:ext>
            </a:extLst>
          </p:cNvPr>
          <p:cNvSpPr txBox="1"/>
          <p:nvPr/>
        </p:nvSpPr>
        <p:spPr>
          <a:xfrm>
            <a:off x="3542320" y="3209655"/>
            <a:ext cx="5107359" cy="2585323"/>
          </a:xfrm>
          <a:prstGeom prst="rect">
            <a:avLst/>
          </a:prstGeom>
          <a:noFill/>
        </p:spPr>
        <p:txBody>
          <a:bodyPr wrap="none" rtlCol="0">
            <a:spAutoFit/>
          </a:bodyPr>
          <a:lstStyle/>
          <a:p>
            <a:pPr algn="ctr"/>
            <a:r>
              <a:rPr lang="en-US" altLang="ko-KR" sz="5400">
                <a:solidFill>
                  <a:schemeClr val="accent1">
                    <a:lumMod val="75000"/>
                  </a:schemeClr>
                </a:solidFill>
                <a:latin typeface="나눔바른고딕" panose="020B0603020101020101" pitchFamily="50" charset="-127"/>
                <a:ea typeface="나눔바른고딕" panose="020B0603020101020101" pitchFamily="50" charset="-127"/>
              </a:rPr>
              <a:t>HttpEntity</a:t>
            </a:r>
          </a:p>
          <a:p>
            <a:pPr algn="ctr"/>
            <a:r>
              <a:rPr lang="en-US" altLang="ko-KR" sz="5400">
                <a:solidFill>
                  <a:schemeClr val="accent1">
                    <a:lumMod val="75000"/>
                  </a:schemeClr>
                </a:solidFill>
                <a:latin typeface="+mj-lt"/>
                <a:ea typeface="나눔바른고딕" panose="020B0603020101020101" pitchFamily="50" charset="-127"/>
              </a:rPr>
              <a:t>RequestEntity</a:t>
            </a:r>
          </a:p>
          <a:p>
            <a:pPr algn="ctr"/>
            <a:r>
              <a:rPr lang="en-US" altLang="ko-KR" sz="5400">
                <a:solidFill>
                  <a:schemeClr val="accent1">
                    <a:lumMod val="75000"/>
                  </a:schemeClr>
                </a:solidFill>
                <a:latin typeface="+mj-lt"/>
                <a:ea typeface="나눔바른고딕" panose="020B0603020101020101" pitchFamily="50" charset="-127"/>
              </a:rPr>
              <a:t>@RequestBody</a:t>
            </a:r>
            <a:endParaRPr lang="ko-KR" altLang="en-US" sz="5400">
              <a:solidFill>
                <a:schemeClr val="accent1">
                  <a:lumMod val="75000"/>
                </a:schemeClr>
              </a:solidFill>
              <a:latin typeface="+mj-lt"/>
            </a:endParaRPr>
          </a:p>
        </p:txBody>
      </p:sp>
    </p:spTree>
    <p:extLst>
      <p:ext uri="{BB962C8B-B14F-4D97-AF65-F5344CB8AC3E}">
        <p14:creationId xmlns:p14="http://schemas.microsoft.com/office/powerpoint/2010/main" val="2175328186"/>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28235-34F3-480D-9582-51322E7389EC}"/>
              </a:ext>
            </a:extLst>
          </p:cNvPr>
          <p:cNvSpPr txBox="1"/>
          <p:nvPr/>
        </p:nvSpPr>
        <p:spPr>
          <a:xfrm>
            <a:off x="1478006" y="2921169"/>
            <a:ext cx="9235990" cy="1015663"/>
          </a:xfrm>
          <a:prstGeom prst="rect">
            <a:avLst/>
          </a:prstGeom>
          <a:noFill/>
        </p:spPr>
        <p:txBody>
          <a:bodyPr wrap="none" rtlCol="0">
            <a:spAutoFit/>
          </a:bodyPr>
          <a:lstStyle/>
          <a:p>
            <a:pPr algn="ctr"/>
            <a:r>
              <a:rPr lang="en-US" altLang="ko-KR" sz="6000">
                <a:solidFill>
                  <a:schemeClr val="accent1">
                    <a:lumMod val="75000"/>
                  </a:schemeClr>
                </a:solidFill>
                <a:latin typeface="나눔바른고딕" panose="020B0603020101020101" pitchFamily="50" charset="-127"/>
                <a:ea typeface="나눔바른고딕" panose="020B0603020101020101" pitchFamily="50" charset="-127"/>
              </a:rPr>
              <a:t>HttpEntity / </a:t>
            </a:r>
            <a:r>
              <a:rPr lang="en-US" altLang="ko-KR" sz="6000">
                <a:solidFill>
                  <a:schemeClr val="accent1">
                    <a:lumMod val="75000"/>
                  </a:schemeClr>
                </a:solidFill>
                <a:latin typeface="+mj-lt"/>
                <a:ea typeface="나눔바른고딕" panose="020B0603020101020101" pitchFamily="50" charset="-127"/>
              </a:rPr>
              <a:t>RequestEntity</a:t>
            </a:r>
            <a:endParaRPr lang="ko-KR" altLang="en-US" sz="6000">
              <a:solidFill>
                <a:schemeClr val="accent1">
                  <a:lumMod val="75000"/>
                </a:schemeClr>
              </a:solidFill>
              <a:latin typeface="+mj-lt"/>
            </a:endParaRPr>
          </a:p>
        </p:txBody>
      </p:sp>
      <p:sp>
        <p:nvSpPr>
          <p:cNvPr id="3" name="TextBox 2">
            <a:extLst>
              <a:ext uri="{FF2B5EF4-FFF2-40B4-BE49-F238E27FC236}">
                <a16:creationId xmlns:a16="http://schemas.microsoft.com/office/drawing/2014/main" id="{CDB69857-4DB7-EFC1-D480-BBEE632C406D}"/>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3262651907"/>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직사각형 72">
            <a:extLst>
              <a:ext uri="{FF2B5EF4-FFF2-40B4-BE49-F238E27FC236}">
                <a16:creationId xmlns:a16="http://schemas.microsoft.com/office/drawing/2014/main" id="{D10AE262-3224-4491-9AF5-1A7677C571EF}"/>
              </a:ext>
            </a:extLst>
          </p:cNvPr>
          <p:cNvSpPr/>
          <p:nvPr/>
        </p:nvSpPr>
        <p:spPr>
          <a:xfrm>
            <a:off x="352160" y="570647"/>
            <a:ext cx="11547072" cy="887615"/>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mn-ea"/>
              </a:rPr>
              <a:t>HTTP </a:t>
            </a:r>
            <a:r>
              <a:rPr lang="ko-KR" altLang="en-US" sz="1200">
                <a:latin typeface="+mn-ea"/>
              </a:rPr>
              <a:t>요청이 파라미터나 폼 데이터가 아닌 요청 본문</a:t>
            </a:r>
            <a:r>
              <a:rPr lang="en-US" altLang="ko-KR" sz="1200">
                <a:latin typeface="+mn-ea"/>
              </a:rPr>
              <a:t>(Body)</a:t>
            </a:r>
            <a:r>
              <a:rPr lang="ko-KR" altLang="en-US" sz="1200">
                <a:latin typeface="+mn-ea"/>
              </a:rPr>
              <a:t>일 경우 앞서 보았던 </a:t>
            </a:r>
            <a:r>
              <a:rPr lang="en-US" altLang="ko-KR" sz="1200">
                <a:latin typeface="+mn-ea"/>
              </a:rPr>
              <a:t>@RequestParam </a:t>
            </a:r>
            <a:r>
              <a:rPr lang="ko-KR" altLang="en-US" sz="1200">
                <a:latin typeface="+mn-ea"/>
              </a:rPr>
              <a:t>이나 </a:t>
            </a:r>
            <a:r>
              <a:rPr lang="en-US" altLang="ko-KR" sz="1200">
                <a:latin typeface="+mn-ea"/>
              </a:rPr>
              <a:t>@ModelAttribute </a:t>
            </a:r>
            <a:r>
              <a:rPr lang="ko-KR" altLang="en-US" sz="1200">
                <a:latin typeface="+mn-ea"/>
              </a:rPr>
              <a:t>는 요청을 매개변수에 바인딩 할 수 없다</a:t>
            </a:r>
            <a:endParaRPr lang="en-US" altLang="ko-KR" sz="1200">
              <a:latin typeface="+mn-ea"/>
            </a:endParaRPr>
          </a:p>
          <a:p>
            <a:pPr marL="171450" indent="-171450">
              <a:lnSpc>
                <a:spcPct val="150000"/>
              </a:lnSpc>
              <a:buFont typeface="Arial" panose="020B0604020202020204" pitchFamily="34" charset="0"/>
              <a:buChar char="•"/>
            </a:pPr>
            <a:r>
              <a:rPr lang="ko-KR" altLang="en-US" sz="1200">
                <a:latin typeface="+mn-ea"/>
              </a:rPr>
              <a:t>일반적으로 헤더정보가 </a:t>
            </a:r>
            <a:r>
              <a:rPr lang="en-US" altLang="ko-KR" sz="1200">
                <a:latin typeface="+mn-ea"/>
              </a:rPr>
              <a:t>Content-type=application/* </a:t>
            </a:r>
            <a:r>
              <a:rPr lang="ko-KR" altLang="en-US" sz="1200">
                <a:latin typeface="+mn-ea"/>
              </a:rPr>
              <a:t>으로 되어 있는 </a:t>
            </a:r>
            <a:r>
              <a:rPr lang="en-US" altLang="ko-KR" sz="1200">
                <a:latin typeface="+mn-ea"/>
              </a:rPr>
              <a:t>HTTP </a:t>
            </a:r>
            <a:r>
              <a:rPr lang="ko-KR" altLang="en-US" sz="1200">
                <a:latin typeface="+mn-ea"/>
              </a:rPr>
              <a:t>본문 요청은 </a:t>
            </a:r>
            <a:r>
              <a:rPr lang="en-US" altLang="ko-KR" sz="1200">
                <a:latin typeface="+mn-ea"/>
              </a:rPr>
              <a:t>getParameter() </a:t>
            </a:r>
            <a:r>
              <a:rPr lang="ko-KR" altLang="en-US" sz="1200">
                <a:latin typeface="+mn-ea"/>
              </a:rPr>
              <a:t>로 읽어 드릴 수 없으며 직접 본문 데이터를 파싱해서 읽는 방식으로 처리해야 한다</a:t>
            </a:r>
            <a:endParaRPr lang="en-US" altLang="ko-KR" sz="1200">
              <a:latin typeface="+mn-ea"/>
            </a:endParaRPr>
          </a:p>
        </p:txBody>
      </p:sp>
      <p:sp>
        <p:nvSpPr>
          <p:cNvPr id="74" name="직사각형 73">
            <a:extLst>
              <a:ext uri="{FF2B5EF4-FFF2-40B4-BE49-F238E27FC236}">
                <a16:creationId xmlns:a16="http://schemas.microsoft.com/office/drawing/2014/main" id="{42A0B23B-7003-43B2-A559-7C4A6F001EFB}"/>
              </a:ext>
            </a:extLst>
          </p:cNvPr>
          <p:cNvSpPr/>
          <p:nvPr/>
        </p:nvSpPr>
        <p:spPr>
          <a:xfrm>
            <a:off x="198756" y="202792"/>
            <a:ext cx="1016625"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r>
              <a:rPr lang="en-US" altLang="ko-KR" b="1">
                <a:solidFill>
                  <a:schemeClr val="accent1">
                    <a:lumMod val="75000"/>
                  </a:schemeClr>
                </a:solidFill>
                <a:latin typeface="+mn-ea"/>
              </a:rPr>
              <a:t> </a:t>
            </a:r>
            <a:endParaRPr lang="ko-KR" altLang="en-US" b="1">
              <a:solidFill>
                <a:schemeClr val="accent1">
                  <a:lumMod val="75000"/>
                </a:schemeClr>
              </a:solidFill>
              <a:latin typeface="+mn-ea"/>
            </a:endParaRPr>
          </a:p>
        </p:txBody>
      </p:sp>
      <p:sp>
        <p:nvSpPr>
          <p:cNvPr id="2" name="Rectangle 1">
            <a:extLst>
              <a:ext uri="{FF2B5EF4-FFF2-40B4-BE49-F238E27FC236}">
                <a16:creationId xmlns:a16="http://schemas.microsoft.com/office/drawing/2014/main" id="{FEA45971-2DFB-699B-84FE-BCF776B6DF60}"/>
              </a:ext>
            </a:extLst>
          </p:cNvPr>
          <p:cNvSpPr>
            <a:spLocks noChangeArrowheads="1"/>
          </p:cNvSpPr>
          <p:nvPr/>
        </p:nvSpPr>
        <p:spPr bwMode="auto">
          <a:xfrm>
            <a:off x="619628" y="1569949"/>
            <a:ext cx="4896851" cy="4885376"/>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a:t>
            </a:r>
            <a:r>
              <a:rPr kumimoji="0" lang="en-US" altLang="ko-KR" sz="1100" b="0" i="0" u="none" strike="noStrike" cap="none" normalizeH="0" baseline="0">
                <a:ln>
                  <a:noFill/>
                </a:ln>
                <a:solidFill>
                  <a:srgbClr val="B3AE60"/>
                </a:solidFill>
                <a:effectLst/>
                <a:latin typeface="Arial Unicode MS"/>
                <a:ea typeface="JetBrains Mono"/>
              </a:rPr>
              <a:t>Rest</a:t>
            </a:r>
            <a:r>
              <a:rPr kumimoji="0" lang="ko-KR" altLang="ko-KR" sz="1100" b="0" i="0" u="none" strike="noStrike" cap="none" normalizeH="0" baseline="0">
                <a:ln>
                  <a:noFill/>
                </a:ln>
                <a:solidFill>
                  <a:srgbClr val="B3AE60"/>
                </a:solidFill>
                <a:effectLst/>
                <a:latin typeface="Arial Unicode MS"/>
                <a:ea typeface="JetBrains Mono"/>
              </a:rPr>
              <a:t>Controller</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class </a:t>
            </a:r>
            <a:r>
              <a:rPr lang="en-US" altLang="ko-KR" sz="1100">
                <a:solidFill>
                  <a:srgbClr val="BCBEC4"/>
                </a:solidFill>
                <a:latin typeface="Arial Unicode MS"/>
                <a:ea typeface="JetBrains Mono"/>
              </a:rPr>
              <a:t>HttpEntityController</a:t>
            </a: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@PostMapping</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"/param"</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56A8F5"/>
                </a:solidFill>
                <a:effectLst/>
                <a:latin typeface="Arial Unicode MS"/>
                <a:ea typeface="JetBrains Mono"/>
              </a:rPr>
              <a:t>handleRequestParam</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B3AE60"/>
                </a:solidFill>
                <a:effectLst/>
                <a:latin typeface="Arial Unicode MS"/>
                <a:ea typeface="JetBrains Mono"/>
              </a:rPr>
              <a:t>@RequestParam </a:t>
            </a:r>
            <a:r>
              <a:rPr kumimoji="0" lang="ko-KR" altLang="ko-KR" sz="1100" b="0" i="0" u="none" strike="noStrike" cap="none" normalizeH="0" baseline="0">
                <a:ln>
                  <a:noFill/>
                </a:ln>
                <a:solidFill>
                  <a:srgbClr val="BCBEC4"/>
                </a:solidFill>
                <a:effectLst/>
                <a:latin typeface="Arial Unicode MS"/>
                <a:ea typeface="JetBrains Mono"/>
              </a:rPr>
              <a:t>String name)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6AAB73"/>
                </a:solidFill>
                <a:effectLst/>
                <a:latin typeface="Arial Unicode MS"/>
                <a:ea typeface="JetBrains Mono"/>
              </a:rPr>
              <a:t>"Received name: " </a:t>
            </a:r>
            <a:r>
              <a:rPr kumimoji="0" lang="ko-KR" altLang="ko-KR" sz="1100" b="0" i="0" u="none" strike="noStrike" cap="none" normalizeH="0" baseline="0">
                <a:ln>
                  <a:noFill/>
                </a:ln>
                <a:solidFill>
                  <a:srgbClr val="BCBEC4"/>
                </a:solidFill>
                <a:effectLst/>
                <a:latin typeface="Arial Unicode MS"/>
                <a:ea typeface="JetBrains Mono"/>
              </a:rPr>
              <a:t>+ name;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@PostMapping</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"/model"</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56A8F5"/>
                </a:solidFill>
                <a:effectLst/>
                <a:latin typeface="Arial Unicode MS"/>
                <a:ea typeface="JetBrains Mono"/>
              </a:rPr>
              <a:t>handleModelAttribute</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B3AE60"/>
                </a:solidFill>
                <a:effectLst/>
                <a:latin typeface="Arial Unicode MS"/>
                <a:ea typeface="JetBrains Mono"/>
              </a:rPr>
              <a:t>@ModelAttribute </a:t>
            </a:r>
            <a:r>
              <a:rPr kumimoji="0" lang="ko-KR" altLang="ko-KR" sz="1100" b="0" i="0" u="none" strike="noStrike" cap="none" normalizeH="0" baseline="0">
                <a:ln>
                  <a:noFill/>
                </a:ln>
                <a:solidFill>
                  <a:srgbClr val="BCBEC4"/>
                </a:solidFill>
                <a:effectLst/>
                <a:latin typeface="Arial Unicode MS"/>
                <a:ea typeface="JetBrains Mono"/>
              </a:rPr>
              <a:t>User user)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6AAB73"/>
                </a:solidFill>
                <a:effectLst/>
                <a:latin typeface="Arial Unicode MS"/>
                <a:ea typeface="JetBrains Mono"/>
              </a:rPr>
              <a:t>"Received user: " </a:t>
            </a:r>
            <a:r>
              <a:rPr kumimoji="0" lang="ko-KR" altLang="ko-KR" sz="1100" b="0" i="0" u="none" strike="noStrike" cap="none" normalizeH="0" baseline="0">
                <a:ln>
                  <a:noFill/>
                </a:ln>
                <a:solidFill>
                  <a:srgbClr val="BCBEC4"/>
                </a:solidFill>
                <a:effectLst/>
                <a:latin typeface="Arial Unicode MS"/>
                <a:ea typeface="JetBrains Mono"/>
              </a:rPr>
              <a:t>+ user.getName() + </a:t>
            </a:r>
            <a:r>
              <a:rPr kumimoji="0" lang="ko-KR" altLang="ko-KR" sz="1100" b="0" i="0" u="none" strike="noStrike" cap="none" normalizeH="0" baseline="0">
                <a:ln>
                  <a:noFill/>
                </a:ln>
                <a:solidFill>
                  <a:srgbClr val="6AAB73"/>
                </a:solidFill>
                <a:effectLst/>
                <a:latin typeface="Arial Unicode MS"/>
                <a:ea typeface="JetBrains Mono"/>
              </a:rPr>
              <a:t>", age: " </a:t>
            </a:r>
            <a:r>
              <a:rPr kumimoji="0" lang="ko-KR" altLang="ko-KR" sz="1100" b="0" i="0" u="none" strike="noStrike" cap="none" normalizeH="0" baseline="0">
                <a:ln>
                  <a:noFill/>
                </a:ln>
                <a:solidFill>
                  <a:srgbClr val="BCBEC4"/>
                </a:solidFill>
                <a:effectLst/>
                <a:latin typeface="Arial Unicode MS"/>
                <a:ea typeface="JetBrains Mono"/>
              </a:rPr>
              <a:t>+ user.getAge();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p>
          <a:p>
            <a:pPr marL="0" marR="0" lvl="0" indent="0" algn="l" defTabSz="914400" rtl="0" eaLnBrk="0" fontAlgn="base" latinLnBrk="0" hangingPunct="0">
              <a:lnSpc>
                <a:spcPct val="150000"/>
              </a:lnSpc>
              <a:spcBef>
                <a:spcPct val="0"/>
              </a:spcBef>
              <a:spcAft>
                <a:spcPct val="0"/>
              </a:spcAft>
              <a:buClrTx/>
              <a:buSzTx/>
              <a:buFontTx/>
              <a:buNone/>
              <a:tabLst/>
            </a:pPr>
            <a:r>
              <a:rPr lang="en-US" altLang="ko-KR" sz="1100">
                <a:solidFill>
                  <a:srgbClr val="BCBEC4"/>
                </a:solidFill>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static class </a:t>
            </a:r>
            <a:r>
              <a:rPr kumimoji="0" lang="ko-KR" altLang="ko-KR" sz="1100" b="0" i="0" u="none" strike="noStrike" cap="none" normalizeH="0" baseline="0">
                <a:ln>
                  <a:noFill/>
                </a:ln>
                <a:solidFill>
                  <a:srgbClr val="BCBEC4"/>
                </a:solidFill>
                <a:effectLst/>
                <a:latin typeface="Arial Unicode MS"/>
                <a:ea typeface="JetBrains Mono"/>
              </a:rPr>
              <a:t>User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private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C77DBB"/>
                </a:solidFill>
                <a:effectLst/>
                <a:latin typeface="Arial Unicode MS"/>
                <a:ea typeface="JetBrains Mono"/>
              </a:rPr>
              <a:t>name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private int </a:t>
            </a:r>
            <a:r>
              <a:rPr kumimoji="0" lang="ko-KR" altLang="ko-KR" sz="1100" b="0" i="0" u="none" strike="noStrike" cap="none" normalizeH="0" baseline="0">
                <a:ln>
                  <a:noFill/>
                </a:ln>
                <a:solidFill>
                  <a:srgbClr val="C77DBB"/>
                </a:solidFill>
                <a:effectLst/>
                <a:latin typeface="Arial Unicode MS"/>
                <a:ea typeface="JetBrains Mono"/>
              </a:rPr>
              <a:t>age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Getters and Setters</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3" name="Rectangle 2">
            <a:extLst>
              <a:ext uri="{FF2B5EF4-FFF2-40B4-BE49-F238E27FC236}">
                <a16:creationId xmlns:a16="http://schemas.microsoft.com/office/drawing/2014/main" id="{FC1F4C90-BCE4-F39E-8350-FEAFDC53BC90}"/>
              </a:ext>
            </a:extLst>
          </p:cNvPr>
          <p:cNvSpPr>
            <a:spLocks noChangeArrowheads="1"/>
          </p:cNvSpPr>
          <p:nvPr/>
        </p:nvSpPr>
        <p:spPr bwMode="auto">
          <a:xfrm>
            <a:off x="5656846" y="1888789"/>
            <a:ext cx="5408195" cy="1584473"/>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POST /param HTTP/</a:t>
            </a:r>
            <a:r>
              <a:rPr kumimoji="0" lang="ko-KR" altLang="ko-KR" sz="1100" b="0" i="0" u="none" strike="noStrike" cap="none" normalizeH="0" baseline="0">
                <a:ln>
                  <a:noFill/>
                </a:ln>
                <a:solidFill>
                  <a:srgbClr val="2AACB8"/>
                </a:solidFill>
                <a:effectLst/>
                <a:latin typeface="Arial Unicode MS"/>
                <a:ea typeface="JetBrains Mono"/>
              </a:rPr>
              <a:t>1.1</a:t>
            </a:r>
            <a:br>
              <a:rPr kumimoji="0" lang="ko-KR" altLang="ko-KR" sz="1100" b="0" i="0" u="none" strike="noStrike" cap="none" normalizeH="0" baseline="0">
                <a:ln>
                  <a:noFill/>
                </a:ln>
                <a:solidFill>
                  <a:srgbClr val="2AACB8"/>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Content-Type: application/</a:t>
            </a:r>
            <a:r>
              <a:rPr kumimoji="0" lang="ko-KR" altLang="ko-KR" sz="1100" b="0" i="0" u="none" strike="noStrike" cap="none" normalizeH="0" baseline="0">
                <a:ln>
                  <a:noFill/>
                </a:ln>
                <a:solidFill>
                  <a:srgbClr val="56A8F5"/>
                </a:solidFill>
                <a:effectLst/>
                <a:latin typeface="Arial Unicode MS"/>
                <a:ea typeface="JetBrains Mono"/>
              </a:rPr>
              <a:t>json</a:t>
            </a:r>
            <a:br>
              <a:rPr kumimoji="0" lang="ko-KR" altLang="ko-KR" sz="1100" b="0" i="0" u="none" strike="noStrike" cap="none" normalizeH="0" baseline="0">
                <a:ln>
                  <a:noFill/>
                </a:ln>
                <a:solidFill>
                  <a:srgbClr val="56A8F5"/>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"name"</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a:t>
            </a:r>
            <a:r>
              <a:rPr kumimoji="0" lang="en-US" altLang="ko-KR" sz="1100" b="0" i="0" u="none" strike="noStrike" cap="none" normalizeH="0" baseline="0">
                <a:ln>
                  <a:noFill/>
                </a:ln>
                <a:solidFill>
                  <a:srgbClr val="6AAB73"/>
                </a:solidFill>
                <a:effectLst/>
                <a:latin typeface="Arial Unicode MS"/>
                <a:ea typeface="JetBrains Mono"/>
              </a:rPr>
              <a:t>leaven</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"age"</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2AACB8"/>
                </a:solidFill>
                <a:effectLst/>
                <a:latin typeface="Arial Unicode MS"/>
                <a:ea typeface="JetBrains Mono"/>
              </a:rPr>
              <a:t>25</a:t>
            </a:r>
            <a:br>
              <a:rPr kumimoji="0" lang="ko-KR" altLang="ko-KR" sz="1100" b="0" i="0" u="none" strike="noStrike" cap="none" normalizeH="0" baseline="0">
                <a:ln>
                  <a:noFill/>
                </a:ln>
                <a:solidFill>
                  <a:srgbClr val="2AACB8"/>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8" name="직사각형 7">
            <a:extLst>
              <a:ext uri="{FF2B5EF4-FFF2-40B4-BE49-F238E27FC236}">
                <a16:creationId xmlns:a16="http://schemas.microsoft.com/office/drawing/2014/main" id="{8D197DD7-28CA-4F73-724B-F079B13EF739}"/>
              </a:ext>
            </a:extLst>
          </p:cNvPr>
          <p:cNvSpPr/>
          <p:nvPr/>
        </p:nvSpPr>
        <p:spPr>
          <a:xfrm>
            <a:off x="5613311" y="3922596"/>
            <a:ext cx="5408196" cy="567463"/>
          </a:xfrm>
          <a:prstGeom prst="rect">
            <a:avLst/>
          </a:prstGeom>
        </p:spPr>
        <p:txBody>
          <a:bodyPr wrap="square">
            <a:spAutoFit/>
          </a:bodyPr>
          <a:lstStyle/>
          <a:p>
            <a:pPr>
              <a:lnSpc>
                <a:spcPct val="150000"/>
              </a:lnSpc>
            </a:pPr>
            <a:r>
              <a:rPr lang="ko-KR" altLang="en-US" sz="1100">
                <a:latin typeface="+mn-ea"/>
              </a:rPr>
              <a:t>요청을 보내면 </a:t>
            </a:r>
            <a:r>
              <a:rPr lang="en-US" altLang="ko-KR" sz="1100">
                <a:latin typeface="+mn-ea"/>
              </a:rPr>
              <a:t>Spring </a:t>
            </a:r>
            <a:r>
              <a:rPr lang="ko-KR" altLang="en-US" sz="1100">
                <a:latin typeface="+mn-ea"/>
              </a:rPr>
              <a:t>은 </a:t>
            </a:r>
            <a:r>
              <a:rPr lang="en-US" altLang="ko-KR" sz="1100">
                <a:latin typeface="+mn-ea"/>
              </a:rPr>
              <a:t>JSON </a:t>
            </a:r>
            <a:r>
              <a:rPr lang="ko-KR" altLang="en-US" sz="1100">
                <a:latin typeface="+mn-ea"/>
              </a:rPr>
              <a:t>데이터에서 </a:t>
            </a:r>
            <a:r>
              <a:rPr lang="en-US" altLang="ko-KR" sz="1100">
                <a:latin typeface="+mn-ea"/>
              </a:rPr>
              <a:t>"name" </a:t>
            </a:r>
            <a:r>
              <a:rPr lang="ko-KR" altLang="en-US" sz="1100">
                <a:latin typeface="+mn-ea"/>
              </a:rPr>
              <a:t>값을 읽을 수 없으며</a:t>
            </a:r>
            <a:r>
              <a:rPr lang="en-US" altLang="ko-KR" sz="1100">
                <a:latin typeface="+mn-ea"/>
              </a:rPr>
              <a:t> </a:t>
            </a:r>
          </a:p>
          <a:p>
            <a:pPr>
              <a:lnSpc>
                <a:spcPct val="150000"/>
              </a:lnSpc>
            </a:pPr>
            <a:r>
              <a:rPr lang="en-US" altLang="ko-KR" sz="1100">
                <a:latin typeface="+mn-ea"/>
              </a:rPr>
              <a:t>@RequestParam </a:t>
            </a:r>
            <a:r>
              <a:rPr lang="ko-KR" altLang="en-US" sz="1100">
                <a:latin typeface="+mn-ea"/>
              </a:rPr>
              <a:t>은 요청 본문을 매핑하려 하지 않고 쿼리 파라미터를 찾으려 한다</a:t>
            </a:r>
            <a:endParaRPr lang="en-US" altLang="ko-KR" sz="1100">
              <a:latin typeface="+mn-ea"/>
            </a:endParaRPr>
          </a:p>
        </p:txBody>
      </p:sp>
      <p:sp>
        <p:nvSpPr>
          <p:cNvPr id="10" name="Rectangle 4">
            <a:extLst>
              <a:ext uri="{FF2B5EF4-FFF2-40B4-BE49-F238E27FC236}">
                <a16:creationId xmlns:a16="http://schemas.microsoft.com/office/drawing/2014/main" id="{86C53BBD-CE29-D5B4-0B40-4F04B875266E}"/>
              </a:ext>
            </a:extLst>
          </p:cNvPr>
          <p:cNvSpPr>
            <a:spLocks noChangeArrowheads="1"/>
          </p:cNvSpPr>
          <p:nvPr/>
        </p:nvSpPr>
        <p:spPr bwMode="auto">
          <a:xfrm>
            <a:off x="5687269" y="4584252"/>
            <a:ext cx="5408195" cy="26161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Required request </a:t>
            </a:r>
            <a:r>
              <a:rPr kumimoji="0" lang="ko-KR" altLang="ko-KR" sz="1100" b="0" i="0" u="none" strike="noStrike" cap="none" normalizeH="0" baseline="0">
                <a:ln>
                  <a:noFill/>
                </a:ln>
                <a:solidFill>
                  <a:srgbClr val="C77DBB"/>
                </a:solidFill>
                <a:effectLst/>
                <a:latin typeface="Arial Unicode MS"/>
                <a:ea typeface="JetBrains Mono"/>
              </a:rPr>
              <a:t>parameter </a:t>
            </a:r>
            <a:r>
              <a:rPr kumimoji="0" lang="ko-KR" altLang="ko-KR" sz="1100" b="0" i="0" u="none" strike="noStrike" cap="none" normalizeH="0" baseline="0">
                <a:ln>
                  <a:noFill/>
                </a:ln>
                <a:solidFill>
                  <a:srgbClr val="6AAB73"/>
                </a:solidFill>
                <a:effectLst/>
                <a:latin typeface="Arial Unicode MS"/>
                <a:ea typeface="JetBrains Mono"/>
              </a:rPr>
              <a:t>'name' </a:t>
            </a:r>
            <a:r>
              <a:rPr kumimoji="0" lang="ko-KR" altLang="ko-KR" sz="1100" b="0" i="0" u="none" strike="noStrike" cap="none" normalizeH="0" baseline="0">
                <a:ln>
                  <a:noFill/>
                </a:ln>
                <a:solidFill>
                  <a:srgbClr val="CF8E6D"/>
                </a:solidFill>
                <a:effectLst/>
                <a:latin typeface="Arial Unicode MS"/>
                <a:ea typeface="JetBrains Mono"/>
              </a:rPr>
              <a:t>for </a:t>
            </a:r>
            <a:r>
              <a:rPr kumimoji="0" lang="ko-KR" altLang="ko-KR" sz="1100" b="0" i="0" u="none" strike="noStrike" cap="none" normalizeH="0" baseline="0">
                <a:ln>
                  <a:noFill/>
                </a:ln>
                <a:solidFill>
                  <a:srgbClr val="BCBEC4"/>
                </a:solidFill>
                <a:effectLst/>
                <a:latin typeface="Arial Unicode MS"/>
                <a:ea typeface="JetBrains Mono"/>
              </a:rPr>
              <a:t>method parameter type String is not present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3" name="직사각형 12">
            <a:extLst>
              <a:ext uri="{FF2B5EF4-FFF2-40B4-BE49-F238E27FC236}">
                <a16:creationId xmlns:a16="http://schemas.microsoft.com/office/drawing/2014/main" id="{ADE3F432-13B7-60E0-CCBD-2C19F3DC8AF1}"/>
              </a:ext>
            </a:extLst>
          </p:cNvPr>
          <p:cNvSpPr/>
          <p:nvPr/>
        </p:nvSpPr>
        <p:spPr>
          <a:xfrm>
            <a:off x="5582887" y="3713561"/>
            <a:ext cx="2160656" cy="276999"/>
          </a:xfrm>
          <a:prstGeom prst="rect">
            <a:avLst/>
          </a:prstGeom>
        </p:spPr>
        <p:txBody>
          <a:bodyPr wrap="none">
            <a:spAutoFit/>
          </a:bodyPr>
          <a:lstStyle/>
          <a:p>
            <a:r>
              <a:rPr lang="en-US" altLang="ko-KR" sz="1200" b="1">
                <a:latin typeface="+mn-ea"/>
              </a:rPr>
              <a:t>@RequestParam </a:t>
            </a:r>
            <a:r>
              <a:rPr lang="ko-KR" altLang="en-US" sz="1200" b="1">
                <a:latin typeface="+mn-ea"/>
              </a:rPr>
              <a:t>요청 결과</a:t>
            </a:r>
            <a:r>
              <a:rPr lang="en-US" altLang="ko-KR" sz="1200" b="1">
                <a:latin typeface="+mn-ea"/>
              </a:rPr>
              <a:t> </a:t>
            </a:r>
            <a:endParaRPr lang="ko-KR" altLang="en-US" sz="1200" b="1">
              <a:latin typeface="+mn-ea"/>
            </a:endParaRPr>
          </a:p>
        </p:txBody>
      </p:sp>
      <p:sp>
        <p:nvSpPr>
          <p:cNvPr id="14" name="직사각형 13">
            <a:extLst>
              <a:ext uri="{FF2B5EF4-FFF2-40B4-BE49-F238E27FC236}">
                <a16:creationId xmlns:a16="http://schemas.microsoft.com/office/drawing/2014/main" id="{1FBA0880-ED85-8900-DC7A-842596170B96}"/>
              </a:ext>
            </a:extLst>
          </p:cNvPr>
          <p:cNvSpPr/>
          <p:nvPr/>
        </p:nvSpPr>
        <p:spPr>
          <a:xfrm>
            <a:off x="5613310" y="5425134"/>
            <a:ext cx="5708405" cy="567463"/>
          </a:xfrm>
          <a:prstGeom prst="rect">
            <a:avLst/>
          </a:prstGeom>
        </p:spPr>
        <p:txBody>
          <a:bodyPr wrap="square">
            <a:spAutoFit/>
          </a:bodyPr>
          <a:lstStyle/>
          <a:p>
            <a:pPr>
              <a:lnSpc>
                <a:spcPct val="150000"/>
              </a:lnSpc>
            </a:pPr>
            <a:r>
              <a:rPr lang="ko-KR" altLang="en-US" sz="1100">
                <a:latin typeface="+mn-ea"/>
              </a:rPr>
              <a:t>요청을 보내면 </a:t>
            </a:r>
            <a:r>
              <a:rPr lang="en-US" altLang="ko-KR" sz="1100">
                <a:latin typeface="+mn-ea"/>
              </a:rPr>
              <a:t>JSON </a:t>
            </a:r>
            <a:r>
              <a:rPr lang="ko-KR" altLang="en-US" sz="1100">
                <a:latin typeface="+mn-ea"/>
              </a:rPr>
              <a:t>데이터가 제공되었지만</a:t>
            </a:r>
            <a:r>
              <a:rPr lang="en-US" altLang="ko-KR" sz="1100">
                <a:latin typeface="+mn-ea"/>
              </a:rPr>
              <a:t> @ModelAttribute</a:t>
            </a:r>
            <a:r>
              <a:rPr lang="ko-KR" altLang="en-US" sz="1100">
                <a:latin typeface="+mn-ea"/>
              </a:rPr>
              <a:t>는 이를 파싱하지 못하고 객체의 기본값</a:t>
            </a:r>
            <a:r>
              <a:rPr lang="en-US" altLang="ko-KR" sz="1100">
                <a:latin typeface="+mn-ea"/>
              </a:rPr>
              <a:t>(null </a:t>
            </a:r>
            <a:r>
              <a:rPr lang="ko-KR" altLang="en-US" sz="1100">
                <a:latin typeface="+mn-ea"/>
              </a:rPr>
              <a:t>또는 </a:t>
            </a:r>
            <a:r>
              <a:rPr lang="en-US" altLang="ko-KR" sz="1100">
                <a:latin typeface="+mn-ea"/>
              </a:rPr>
              <a:t>0)</a:t>
            </a:r>
            <a:r>
              <a:rPr lang="ko-KR" altLang="en-US" sz="1100">
                <a:latin typeface="+mn-ea"/>
              </a:rPr>
              <a:t>으로 설정됩니다</a:t>
            </a:r>
            <a:endParaRPr lang="en-US" altLang="ko-KR" sz="1100">
              <a:latin typeface="+mn-ea"/>
            </a:endParaRPr>
          </a:p>
        </p:txBody>
      </p:sp>
      <p:sp>
        <p:nvSpPr>
          <p:cNvPr id="16" name="직사각형 15">
            <a:extLst>
              <a:ext uri="{FF2B5EF4-FFF2-40B4-BE49-F238E27FC236}">
                <a16:creationId xmlns:a16="http://schemas.microsoft.com/office/drawing/2014/main" id="{18B8AB13-E4A7-6EF3-BA7A-DB1F981A1CB4}"/>
              </a:ext>
            </a:extLst>
          </p:cNvPr>
          <p:cNvSpPr/>
          <p:nvPr/>
        </p:nvSpPr>
        <p:spPr>
          <a:xfrm>
            <a:off x="5582887" y="5216099"/>
            <a:ext cx="2241255" cy="276999"/>
          </a:xfrm>
          <a:prstGeom prst="rect">
            <a:avLst/>
          </a:prstGeom>
        </p:spPr>
        <p:txBody>
          <a:bodyPr wrap="none">
            <a:spAutoFit/>
          </a:bodyPr>
          <a:lstStyle/>
          <a:p>
            <a:r>
              <a:rPr lang="en-US" altLang="ko-KR" sz="1200" b="1">
                <a:latin typeface="+mn-ea"/>
              </a:rPr>
              <a:t>@ModelAttribute </a:t>
            </a:r>
            <a:r>
              <a:rPr lang="ko-KR" altLang="en-US" sz="1200" b="1">
                <a:latin typeface="+mn-ea"/>
              </a:rPr>
              <a:t>요청 결과</a:t>
            </a:r>
            <a:r>
              <a:rPr lang="en-US" altLang="ko-KR" sz="1200" b="1">
                <a:latin typeface="+mn-ea"/>
              </a:rPr>
              <a:t> </a:t>
            </a:r>
            <a:endParaRPr lang="ko-KR" altLang="en-US" sz="1200" b="1">
              <a:latin typeface="+mn-ea"/>
            </a:endParaRPr>
          </a:p>
        </p:txBody>
      </p:sp>
      <p:sp>
        <p:nvSpPr>
          <p:cNvPr id="17" name="Rectangle 5">
            <a:extLst>
              <a:ext uri="{FF2B5EF4-FFF2-40B4-BE49-F238E27FC236}">
                <a16:creationId xmlns:a16="http://schemas.microsoft.com/office/drawing/2014/main" id="{F83465FF-9C5B-4C3A-29D5-B69031FE32F0}"/>
              </a:ext>
            </a:extLst>
          </p:cNvPr>
          <p:cNvSpPr>
            <a:spLocks noChangeArrowheads="1"/>
          </p:cNvSpPr>
          <p:nvPr/>
        </p:nvSpPr>
        <p:spPr bwMode="auto">
          <a:xfrm>
            <a:off x="5656846" y="6008560"/>
            <a:ext cx="5408195" cy="27699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200" b="0" i="0" u="none" strike="noStrike" cap="none" normalizeH="0" baseline="0">
                <a:ln>
                  <a:noFill/>
                </a:ln>
                <a:solidFill>
                  <a:srgbClr val="BCBEC4"/>
                </a:solidFill>
                <a:effectLst/>
                <a:latin typeface="Arial Unicode MS"/>
                <a:ea typeface="JetBrains Mono"/>
              </a:rPr>
              <a:t>Received user: </a:t>
            </a:r>
            <a:r>
              <a:rPr kumimoji="0" lang="ko-KR" altLang="ko-KR" sz="1200" b="0" i="0" u="none" strike="noStrike" cap="none" normalizeH="0" baseline="0">
                <a:ln>
                  <a:noFill/>
                </a:ln>
                <a:solidFill>
                  <a:srgbClr val="CF8E6D"/>
                </a:solidFill>
                <a:effectLst/>
                <a:latin typeface="Arial Unicode MS"/>
                <a:ea typeface="JetBrains Mono"/>
              </a:rPr>
              <a:t>null</a:t>
            </a:r>
            <a:r>
              <a:rPr kumimoji="0" lang="ko-KR" altLang="ko-KR" sz="1200" b="0" i="0" u="none" strike="noStrike" cap="none" normalizeH="0" baseline="0">
                <a:ln>
                  <a:noFill/>
                </a:ln>
                <a:solidFill>
                  <a:srgbClr val="BCBEC4"/>
                </a:solidFill>
                <a:effectLst/>
                <a:latin typeface="Arial Unicode MS"/>
                <a:ea typeface="JetBrains Mono"/>
              </a:rPr>
              <a:t>, age: </a:t>
            </a:r>
            <a:r>
              <a:rPr kumimoji="0" lang="ko-KR" altLang="ko-KR" sz="1200" b="0" i="0" u="none" strike="noStrike" cap="none" normalizeH="0" baseline="0">
                <a:ln>
                  <a:noFill/>
                </a:ln>
                <a:solidFill>
                  <a:srgbClr val="2AACB8"/>
                </a:solidFill>
                <a:effectLst/>
                <a:latin typeface="Arial Unicode MS"/>
                <a:ea typeface="JetBrains Mono"/>
              </a:rPr>
              <a:t>0</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18" name="직사각형 17">
            <a:extLst>
              <a:ext uri="{FF2B5EF4-FFF2-40B4-BE49-F238E27FC236}">
                <a16:creationId xmlns:a16="http://schemas.microsoft.com/office/drawing/2014/main" id="{0AF26809-2DC5-0BEB-BDF4-60A8E6F0C529}"/>
              </a:ext>
            </a:extLst>
          </p:cNvPr>
          <p:cNvSpPr/>
          <p:nvPr/>
        </p:nvSpPr>
        <p:spPr>
          <a:xfrm>
            <a:off x="5582887" y="1611790"/>
            <a:ext cx="492443" cy="276999"/>
          </a:xfrm>
          <a:prstGeom prst="rect">
            <a:avLst/>
          </a:prstGeom>
        </p:spPr>
        <p:txBody>
          <a:bodyPr wrap="none">
            <a:spAutoFit/>
          </a:bodyPr>
          <a:lstStyle/>
          <a:p>
            <a:r>
              <a:rPr lang="ko-KR" altLang="en-US" sz="1200" b="1">
                <a:latin typeface="+mn-ea"/>
              </a:rPr>
              <a:t>요청</a:t>
            </a:r>
          </a:p>
        </p:txBody>
      </p:sp>
    </p:spTree>
    <p:extLst>
      <p:ext uri="{BB962C8B-B14F-4D97-AF65-F5344CB8AC3E}">
        <p14:creationId xmlns:p14="http://schemas.microsoft.com/office/powerpoint/2010/main" val="928018704"/>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0C07CA-5735-FA27-1CF7-8ED6C2F12DF6}"/>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D709AA61-874E-F4D3-5B17-F119D5C59252}"/>
              </a:ext>
            </a:extLst>
          </p:cNvPr>
          <p:cNvSpPr/>
          <p:nvPr/>
        </p:nvSpPr>
        <p:spPr>
          <a:xfrm>
            <a:off x="198756" y="202792"/>
            <a:ext cx="5228739"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HttpServletRequest –</a:t>
            </a:r>
            <a:r>
              <a:rPr lang="ko-KR" altLang="en-US" b="1">
                <a:solidFill>
                  <a:schemeClr val="accent1">
                    <a:lumMod val="75000"/>
                  </a:schemeClr>
                </a:solidFill>
                <a:latin typeface="+mn-ea"/>
              </a:rPr>
              <a:t> </a:t>
            </a:r>
            <a:r>
              <a:rPr lang="en-US" altLang="ko-KR" b="1">
                <a:solidFill>
                  <a:schemeClr val="accent1">
                    <a:lumMod val="75000"/>
                  </a:schemeClr>
                </a:solidFill>
                <a:latin typeface="+mn-ea"/>
              </a:rPr>
              <a:t>InputStream, Reader </a:t>
            </a:r>
            <a:endParaRPr lang="ko-KR" altLang="en-US" b="1">
              <a:solidFill>
                <a:schemeClr val="accent1">
                  <a:lumMod val="75000"/>
                </a:schemeClr>
              </a:solidFill>
              <a:latin typeface="+mn-ea"/>
            </a:endParaRPr>
          </a:p>
        </p:txBody>
      </p:sp>
      <p:sp>
        <p:nvSpPr>
          <p:cNvPr id="4" name="직사각형 3">
            <a:extLst>
              <a:ext uri="{FF2B5EF4-FFF2-40B4-BE49-F238E27FC236}">
                <a16:creationId xmlns:a16="http://schemas.microsoft.com/office/drawing/2014/main" id="{E6120F10-E82B-7549-9FB3-911C04EDE1E5}"/>
              </a:ext>
            </a:extLst>
          </p:cNvPr>
          <p:cNvSpPr/>
          <p:nvPr/>
        </p:nvSpPr>
        <p:spPr>
          <a:xfrm>
            <a:off x="352160" y="570647"/>
            <a:ext cx="11150029"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mn-ea"/>
              </a:rPr>
              <a:t>HTTP </a:t>
            </a:r>
            <a:r>
              <a:rPr lang="ko-KR" altLang="en-US" sz="1200">
                <a:latin typeface="+mn-ea"/>
              </a:rPr>
              <a:t>요청 본문</a:t>
            </a:r>
            <a:r>
              <a:rPr lang="en-US" altLang="ko-KR" sz="1200">
                <a:latin typeface="+mn-ea"/>
              </a:rPr>
              <a:t>(Body) </a:t>
            </a:r>
            <a:r>
              <a:rPr lang="ko-KR" altLang="en-US" sz="1200">
                <a:latin typeface="+mn-ea"/>
              </a:rPr>
              <a:t>은 </a:t>
            </a:r>
            <a:r>
              <a:rPr lang="en-US" altLang="ko-KR" sz="1200">
                <a:latin typeface="+mn-ea"/>
              </a:rPr>
              <a:t>HttpServletRequest</a:t>
            </a:r>
            <a:r>
              <a:rPr lang="ko-KR" altLang="en-US" sz="1200">
                <a:latin typeface="+mn-ea"/>
              </a:rPr>
              <a:t>의 </a:t>
            </a:r>
            <a:r>
              <a:rPr lang="en-US" altLang="ko-KR" sz="1200">
                <a:latin typeface="+mn-ea"/>
              </a:rPr>
              <a:t>InputStream </a:t>
            </a:r>
            <a:r>
              <a:rPr lang="ko-KR" altLang="en-US" sz="1200">
                <a:latin typeface="+mn-ea"/>
              </a:rPr>
              <a:t>또는 </a:t>
            </a:r>
            <a:r>
              <a:rPr lang="en-US" altLang="ko-KR" sz="1200">
                <a:latin typeface="+mn-ea"/>
              </a:rPr>
              <a:t>Reader</a:t>
            </a:r>
            <a:r>
              <a:rPr lang="ko-KR" altLang="en-US" sz="1200">
                <a:latin typeface="+mn-ea"/>
              </a:rPr>
              <a:t>를 통해 접근할 수 있으며 요청 본문은 </a:t>
            </a:r>
            <a:r>
              <a:rPr lang="en-US" altLang="ko-KR" sz="1200">
                <a:latin typeface="+mn-ea"/>
              </a:rPr>
              <a:t>getInputStream() </a:t>
            </a:r>
            <a:r>
              <a:rPr lang="ko-KR" altLang="en-US" sz="1200">
                <a:latin typeface="+mn-ea"/>
              </a:rPr>
              <a:t>또는 </a:t>
            </a:r>
            <a:r>
              <a:rPr lang="en-US" altLang="ko-KR" sz="1200">
                <a:latin typeface="+mn-ea"/>
              </a:rPr>
              <a:t>getReader() </a:t>
            </a:r>
            <a:r>
              <a:rPr lang="ko-KR" altLang="en-US" sz="1200">
                <a:latin typeface="+mn-ea"/>
              </a:rPr>
              <a:t>메서드를 사용하여 읽을 수 있다</a:t>
            </a:r>
            <a:endParaRPr lang="en-US" altLang="ko-KR" sz="1200">
              <a:latin typeface="+mn-ea"/>
            </a:endParaRPr>
          </a:p>
        </p:txBody>
      </p:sp>
      <p:sp>
        <p:nvSpPr>
          <p:cNvPr id="5" name="Rectangle 1">
            <a:extLst>
              <a:ext uri="{FF2B5EF4-FFF2-40B4-BE49-F238E27FC236}">
                <a16:creationId xmlns:a16="http://schemas.microsoft.com/office/drawing/2014/main" id="{9058ED5C-2372-B91C-7A16-EECDC08EB282}"/>
              </a:ext>
            </a:extLst>
          </p:cNvPr>
          <p:cNvSpPr>
            <a:spLocks noChangeArrowheads="1"/>
          </p:cNvSpPr>
          <p:nvPr/>
        </p:nvSpPr>
        <p:spPr bwMode="auto">
          <a:xfrm>
            <a:off x="589548" y="1441590"/>
            <a:ext cx="5420226" cy="449014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B3AE60"/>
                </a:solidFill>
                <a:effectLst/>
                <a:latin typeface="Arial Unicode MS"/>
                <a:ea typeface="JetBrains Mono"/>
              </a:rPr>
              <a:t>@RestController</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CF8E6D"/>
                </a:solidFill>
                <a:effectLst/>
                <a:latin typeface="Arial Unicode MS"/>
                <a:ea typeface="JetBrains Mono"/>
              </a:rPr>
              <a:t>public class </a:t>
            </a:r>
            <a:r>
              <a:rPr kumimoji="0" lang="ko-KR" altLang="ko-KR" sz="1200" b="0" i="0" u="none" strike="noStrike" cap="none" normalizeH="0" baseline="0">
                <a:ln>
                  <a:noFill/>
                </a:ln>
                <a:solidFill>
                  <a:srgbClr val="BCBEC4"/>
                </a:solidFill>
                <a:effectLst/>
                <a:latin typeface="Arial Unicode MS"/>
                <a:ea typeface="JetBrains Mono"/>
              </a:rPr>
              <a:t>RequestBodyController {</a:t>
            </a:r>
            <a:br>
              <a:rPr kumimoji="0" lang="ko-KR" altLang="ko-KR" sz="1200" b="0" i="0" u="none" strike="noStrike" cap="none" normalizeH="0" baseline="0">
                <a:ln>
                  <a:noFill/>
                </a:ln>
                <a:solidFill>
                  <a:srgbClr val="BCBEC4"/>
                </a:solidFill>
                <a:effectLst/>
                <a:latin typeface="Arial Unicode MS"/>
                <a:ea typeface="JetBrains Mono"/>
              </a:rPr>
            </a:b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3AE60"/>
                </a:solidFill>
                <a:effectLst/>
                <a:latin typeface="Arial Unicode MS"/>
                <a:ea typeface="JetBrains Mono"/>
              </a:rPr>
              <a:t>@PostMapping</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6AAB73"/>
                </a:solidFill>
                <a:effectLst/>
                <a:latin typeface="Arial Unicode MS"/>
                <a:ea typeface="JetBrains Mono"/>
              </a:rPr>
              <a:t>"/readbody"</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public </a:t>
            </a:r>
            <a:r>
              <a:rPr kumimoji="0" lang="ko-KR" altLang="ko-KR" sz="1200" b="0" i="0" u="none" strike="noStrike" cap="none" normalizeH="0" baseline="0">
                <a:ln>
                  <a:noFill/>
                </a:ln>
                <a:solidFill>
                  <a:srgbClr val="BCBEC4"/>
                </a:solidFill>
                <a:effectLst/>
                <a:latin typeface="Arial Unicode MS"/>
                <a:ea typeface="JetBrains Mono"/>
              </a:rPr>
              <a:t>String </a:t>
            </a:r>
            <a:r>
              <a:rPr kumimoji="0" lang="ko-KR" altLang="ko-KR" sz="1200" b="0" i="0" u="none" strike="noStrike" cap="none" normalizeH="0" baseline="0">
                <a:ln>
                  <a:noFill/>
                </a:ln>
                <a:solidFill>
                  <a:srgbClr val="56A8F5"/>
                </a:solidFill>
                <a:effectLst/>
                <a:latin typeface="Arial Unicode MS"/>
                <a:ea typeface="JetBrains Mono"/>
              </a:rPr>
              <a:t>readBody</a:t>
            </a:r>
            <a:r>
              <a:rPr kumimoji="0" lang="ko-KR" altLang="ko-KR" sz="1200" b="0" i="0" u="none" strike="noStrike" cap="none" normalizeH="0" baseline="0">
                <a:ln>
                  <a:noFill/>
                </a:ln>
                <a:solidFill>
                  <a:srgbClr val="BCBEC4"/>
                </a:solidFill>
                <a:effectLst/>
                <a:latin typeface="Arial Unicode MS"/>
                <a:ea typeface="JetBrains Mono"/>
              </a:rPr>
              <a:t>(HttpServletRequest request) </a:t>
            </a:r>
            <a:r>
              <a:rPr kumimoji="0" lang="ko-KR" altLang="ko-KR" sz="1200" b="0" i="0" u="none" strike="noStrike" cap="none" normalizeH="0" baseline="0">
                <a:ln>
                  <a:noFill/>
                </a:ln>
                <a:solidFill>
                  <a:srgbClr val="CF8E6D"/>
                </a:solidFill>
                <a:effectLst/>
                <a:latin typeface="Arial Unicode MS"/>
                <a:ea typeface="JetBrains Mono"/>
              </a:rPr>
              <a:t>throws </a:t>
            </a:r>
            <a:r>
              <a:rPr kumimoji="0" lang="ko-KR" altLang="ko-KR" sz="1200" b="0" i="0" u="none" strike="noStrike" cap="none" normalizeH="0" baseline="0">
                <a:ln>
                  <a:noFill/>
                </a:ln>
                <a:solidFill>
                  <a:srgbClr val="BCBEC4"/>
                </a:solidFill>
                <a:effectLst/>
                <a:latin typeface="Arial Unicode MS"/>
                <a:ea typeface="JetBrains Mono"/>
              </a:rPr>
              <a:t>IOException {</a:t>
            </a:r>
            <a:br>
              <a:rPr kumimoji="0" lang="ko-KR" altLang="ko-KR" sz="1200" b="0" i="0" u="none" strike="noStrike" cap="none" normalizeH="0" baseline="0">
                <a:ln>
                  <a:noFill/>
                </a:ln>
                <a:solidFill>
                  <a:srgbClr val="BCBEC4"/>
                </a:solidFill>
                <a:effectLst/>
                <a:latin typeface="Arial Unicode MS"/>
                <a:ea typeface="JetBrains Mono"/>
              </a:rPr>
            </a:br>
            <a:b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en-US"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200" b="0" i="0" u="none" strike="noStrike" cap="none" normalizeH="0" baseline="0">
                <a:ln>
                  <a:noFill/>
                </a:ln>
                <a:solidFill>
                  <a:srgbClr val="BCBEC4"/>
                </a:solidFill>
                <a:effectLst/>
                <a:latin typeface="Arial Unicode MS"/>
                <a:ea typeface="JetBrains Mono"/>
              </a:rPr>
              <a:t>StringBuilder requestBody = </a:t>
            </a:r>
            <a:r>
              <a:rPr kumimoji="0" lang="ko-KR" altLang="ko-KR" sz="1200" b="0" i="0" u="none" strike="noStrike" cap="none" normalizeH="0" baseline="0">
                <a:ln>
                  <a:noFill/>
                </a:ln>
                <a:solidFill>
                  <a:srgbClr val="CF8E6D"/>
                </a:solidFill>
                <a:effectLst/>
                <a:latin typeface="Arial Unicode MS"/>
                <a:ea typeface="JetBrains Mono"/>
              </a:rPr>
              <a:t>new </a:t>
            </a:r>
            <a:r>
              <a:rPr kumimoji="0" lang="ko-KR" altLang="ko-KR" sz="1200" b="0" i="0" u="none" strike="noStrike" cap="none" normalizeH="0" baseline="0">
                <a:ln>
                  <a:noFill/>
                </a:ln>
                <a:solidFill>
                  <a:srgbClr val="BCBEC4"/>
                </a:solidFill>
                <a:effectLst/>
                <a:latin typeface="Arial Unicode MS"/>
                <a:ea typeface="JetBrains Mono"/>
              </a:rPr>
              <a:t>StringBuilder();</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try </a:t>
            </a:r>
            <a:r>
              <a:rPr kumimoji="0" lang="ko-KR" altLang="ko-KR" sz="1200" b="0" i="0" u="none" strike="noStrike" cap="none" normalizeH="0" baseline="0">
                <a:ln>
                  <a:noFill/>
                </a:ln>
                <a:solidFill>
                  <a:srgbClr val="BCBEC4"/>
                </a:solidFill>
                <a:effectLst/>
                <a:latin typeface="Arial Unicode MS"/>
                <a:ea typeface="JetBrains Mono"/>
              </a:rPr>
              <a:t>(BufferedReader reader = request.getReader())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String line;</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while </a:t>
            </a:r>
            <a:r>
              <a:rPr kumimoji="0" lang="ko-KR" altLang="ko-KR" sz="1200" b="0" i="0" u="none" strike="noStrike" cap="none" normalizeH="0" baseline="0">
                <a:ln>
                  <a:noFill/>
                </a:ln>
                <a:solidFill>
                  <a:srgbClr val="BCBEC4"/>
                </a:solidFill>
                <a:effectLst/>
                <a:latin typeface="Arial Unicode MS"/>
                <a:ea typeface="JetBrains Mono"/>
              </a:rPr>
              <a:t>((line = reader.readLine()) != </a:t>
            </a:r>
            <a:r>
              <a:rPr kumimoji="0" lang="ko-KR" altLang="ko-KR" sz="1200" b="0" i="0" u="none" strike="noStrike" cap="none" normalizeH="0" baseline="0">
                <a:ln>
                  <a:noFill/>
                </a:ln>
                <a:solidFill>
                  <a:srgbClr val="CF8E6D"/>
                </a:solidFill>
                <a:effectLst/>
                <a:latin typeface="Arial Unicode MS"/>
                <a:ea typeface="JetBrains Mono"/>
              </a:rPr>
              <a:t>null</a:t>
            </a: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en-US"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CBEC4"/>
                </a:solidFill>
                <a:effectLst/>
                <a:latin typeface="Arial Unicode MS"/>
                <a:ea typeface="JetBrains Mono"/>
              </a:rPr>
              <a:t>requestBody.append(line);</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en-US"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200" b="0" i="0" u="none" strike="noStrike" cap="none" normalizeH="0" baseline="0">
                <a:ln>
                  <a:noFill/>
                </a:ln>
                <a:solidFill>
                  <a:srgbClr val="CF8E6D"/>
                </a:solidFill>
                <a:effectLst/>
                <a:latin typeface="Arial Unicode MS"/>
                <a:ea typeface="JetBrains Mono"/>
              </a:rPr>
              <a:t>return </a:t>
            </a:r>
            <a:r>
              <a:rPr kumimoji="0" lang="ko-KR" altLang="ko-KR" sz="1200" b="0" i="0" u="none" strike="noStrike" cap="none" normalizeH="0" baseline="0">
                <a:ln>
                  <a:noFill/>
                </a:ln>
                <a:solidFill>
                  <a:srgbClr val="6AAB73"/>
                </a:solidFill>
                <a:effectLst/>
                <a:latin typeface="Arial Unicode MS"/>
                <a:ea typeface="JetBrains Mono"/>
              </a:rPr>
              <a:t>"Received Body: " </a:t>
            </a:r>
            <a:r>
              <a:rPr kumimoji="0" lang="ko-KR" altLang="ko-KR" sz="1200" b="0" i="0" u="none" strike="noStrike" cap="none" normalizeH="0" baseline="0">
                <a:ln>
                  <a:noFill/>
                </a:ln>
                <a:solidFill>
                  <a:srgbClr val="BCBEC4"/>
                </a:solidFill>
                <a:effectLst/>
                <a:latin typeface="Arial Unicode MS"/>
                <a:ea typeface="JetBrains Mono"/>
              </a:rPr>
              <a:t>+ requestBody.toString();</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t>
            </a:r>
            <a:endParaRPr kumimoji="0" lang="ko-KR" altLang="ko-KR" sz="1200" b="0" i="0" u="none" strike="noStrike" cap="none" normalizeH="0" baseline="0">
              <a:ln>
                <a:noFill/>
              </a:ln>
              <a:solidFill>
                <a:schemeClr val="tx1"/>
              </a:solidFill>
              <a:effectLst/>
              <a:latin typeface="Arial" panose="020B0604020202020204" pitchFamily="34" charset="0"/>
            </a:endParaRPr>
          </a:p>
        </p:txBody>
      </p:sp>
      <p:sp>
        <p:nvSpPr>
          <p:cNvPr id="6" name="Rectangle 2">
            <a:extLst>
              <a:ext uri="{FF2B5EF4-FFF2-40B4-BE49-F238E27FC236}">
                <a16:creationId xmlns:a16="http://schemas.microsoft.com/office/drawing/2014/main" id="{B49FE3B3-437A-EB8B-88BB-6F7446EB443D}"/>
              </a:ext>
            </a:extLst>
          </p:cNvPr>
          <p:cNvSpPr>
            <a:spLocks noChangeArrowheads="1"/>
          </p:cNvSpPr>
          <p:nvPr/>
        </p:nvSpPr>
        <p:spPr bwMode="auto">
          <a:xfrm>
            <a:off x="6182227" y="1681455"/>
            <a:ext cx="5408195" cy="172015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BCBEC4"/>
                </a:solidFill>
                <a:effectLst/>
                <a:latin typeface="Arial Unicode MS"/>
                <a:ea typeface="JetBrains Mono"/>
              </a:rPr>
              <a:t>POST /</a:t>
            </a:r>
            <a:r>
              <a:rPr kumimoji="0" lang="en-US" altLang="ko-KR" sz="1200" b="0" i="0" u="none" strike="noStrike" cap="none" normalizeH="0" baseline="0">
                <a:ln>
                  <a:noFill/>
                </a:ln>
                <a:solidFill>
                  <a:srgbClr val="BCBEC4"/>
                </a:solidFill>
                <a:effectLst/>
                <a:latin typeface="Arial Unicode MS"/>
                <a:ea typeface="JetBrains Mono"/>
              </a:rPr>
              <a:t>readbody</a:t>
            </a:r>
            <a:r>
              <a:rPr kumimoji="0" lang="ko-KR" altLang="ko-KR" sz="1200" b="0" i="0" u="none" strike="noStrike" cap="none" normalizeH="0" baseline="0">
                <a:ln>
                  <a:noFill/>
                </a:ln>
                <a:solidFill>
                  <a:srgbClr val="BCBEC4"/>
                </a:solidFill>
                <a:effectLst/>
                <a:latin typeface="Arial Unicode MS"/>
                <a:ea typeface="JetBrains Mono"/>
              </a:rPr>
              <a:t> HTTP/</a:t>
            </a:r>
            <a:r>
              <a:rPr kumimoji="0" lang="ko-KR" altLang="ko-KR" sz="1200" b="0" i="0" u="none" strike="noStrike" cap="none" normalizeH="0" baseline="0">
                <a:ln>
                  <a:noFill/>
                </a:ln>
                <a:solidFill>
                  <a:srgbClr val="2AACB8"/>
                </a:solidFill>
                <a:effectLst/>
                <a:latin typeface="Arial Unicode MS"/>
                <a:ea typeface="JetBrains Mono"/>
              </a:rPr>
              <a:t>1.1</a:t>
            </a:r>
            <a:br>
              <a:rPr kumimoji="0" lang="ko-KR" altLang="ko-KR" sz="1200" b="0" i="0" u="none" strike="noStrike" cap="none" normalizeH="0" baseline="0">
                <a:ln>
                  <a:noFill/>
                </a:ln>
                <a:solidFill>
                  <a:srgbClr val="2AACB8"/>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Content-Type: application/</a:t>
            </a:r>
            <a:r>
              <a:rPr kumimoji="0" lang="ko-KR" altLang="ko-KR" sz="1200" b="0" i="0" u="none" strike="noStrike" cap="none" normalizeH="0" baseline="0">
                <a:ln>
                  <a:noFill/>
                </a:ln>
                <a:solidFill>
                  <a:srgbClr val="56A8F5"/>
                </a:solidFill>
                <a:effectLst/>
                <a:latin typeface="Arial Unicode MS"/>
                <a:ea typeface="JetBrains Mono"/>
              </a:rPr>
              <a:t>json</a:t>
            </a:r>
            <a:br>
              <a:rPr kumimoji="0" lang="ko-KR" altLang="ko-KR" sz="1200" b="0" i="0" u="none" strike="noStrike" cap="none" normalizeH="0" baseline="0">
                <a:ln>
                  <a:noFill/>
                </a:ln>
                <a:solidFill>
                  <a:srgbClr val="56A8F5"/>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6AAB73"/>
                </a:solidFill>
                <a:effectLst/>
                <a:latin typeface="Arial Unicode MS"/>
                <a:ea typeface="JetBrains Mono"/>
              </a:rPr>
              <a:t>"name"</a:t>
            </a: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6AAB73"/>
                </a:solidFill>
                <a:effectLst/>
                <a:latin typeface="Arial Unicode MS"/>
                <a:ea typeface="JetBrains Mono"/>
              </a:rPr>
              <a:t>“</a:t>
            </a:r>
            <a:r>
              <a:rPr kumimoji="0" lang="en-US" altLang="ko-KR" sz="1200" b="0" i="0" u="none" strike="noStrike" cap="none" normalizeH="0" baseline="0">
                <a:ln>
                  <a:noFill/>
                </a:ln>
                <a:solidFill>
                  <a:srgbClr val="6AAB73"/>
                </a:solidFill>
                <a:effectLst/>
                <a:latin typeface="Arial Unicode MS"/>
                <a:ea typeface="JetBrains Mono"/>
              </a:rPr>
              <a:t>leaven</a:t>
            </a:r>
            <a:r>
              <a:rPr kumimoji="0" lang="ko-KR" altLang="ko-KR" sz="1200" b="0" i="0" u="none" strike="noStrike" cap="none" normalizeH="0" baseline="0">
                <a:ln>
                  <a:noFill/>
                </a:ln>
                <a:solidFill>
                  <a:srgbClr val="6AAB73"/>
                </a:solidFill>
                <a:effectLst/>
                <a:latin typeface="Arial Unicode MS"/>
                <a:ea typeface="JetBrains Mono"/>
              </a:rPr>
              <a:t>"</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6AAB73"/>
                </a:solidFill>
                <a:effectLst/>
                <a:latin typeface="Arial Unicode MS"/>
                <a:ea typeface="JetBrains Mono"/>
              </a:rPr>
              <a:t>"age"</a:t>
            </a: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2AACB8"/>
                </a:solidFill>
                <a:effectLst/>
                <a:latin typeface="Arial Unicode MS"/>
                <a:ea typeface="JetBrains Mono"/>
              </a:rPr>
              <a:t>25</a:t>
            </a:r>
            <a:br>
              <a:rPr kumimoji="0" lang="ko-KR" altLang="ko-KR" sz="1200" b="0" i="0" u="none" strike="noStrike" cap="none" normalizeH="0" baseline="0">
                <a:ln>
                  <a:noFill/>
                </a:ln>
                <a:solidFill>
                  <a:srgbClr val="2AACB8"/>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t>
            </a:r>
            <a:endParaRPr kumimoji="0" lang="ko-KR" altLang="ko-KR" sz="1200" b="0" i="0" u="none" strike="noStrike" cap="none" normalizeH="0" baseline="0">
              <a:ln>
                <a:noFill/>
              </a:ln>
              <a:solidFill>
                <a:schemeClr val="tx1"/>
              </a:solidFill>
              <a:effectLst/>
              <a:latin typeface="Arial" panose="020B0604020202020204" pitchFamily="34" charset="0"/>
            </a:endParaRPr>
          </a:p>
        </p:txBody>
      </p:sp>
      <p:sp>
        <p:nvSpPr>
          <p:cNvPr id="7" name="Rectangle 2">
            <a:extLst>
              <a:ext uri="{FF2B5EF4-FFF2-40B4-BE49-F238E27FC236}">
                <a16:creationId xmlns:a16="http://schemas.microsoft.com/office/drawing/2014/main" id="{33A76F3F-34F1-51DE-CA6B-8FCEDCFA8DC9}"/>
              </a:ext>
            </a:extLst>
          </p:cNvPr>
          <p:cNvSpPr>
            <a:spLocks noChangeArrowheads="1"/>
          </p:cNvSpPr>
          <p:nvPr/>
        </p:nvSpPr>
        <p:spPr bwMode="auto">
          <a:xfrm>
            <a:off x="6182227" y="3825160"/>
            <a:ext cx="5408195" cy="27699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200" b="0" i="0" u="none" strike="noStrike" cap="none" normalizeH="0" baseline="0">
                <a:ln>
                  <a:noFill/>
                </a:ln>
                <a:solidFill>
                  <a:srgbClr val="BCBEC4"/>
                </a:solidFill>
                <a:effectLst/>
                <a:latin typeface="Arial Unicode MS"/>
                <a:ea typeface="JetBrains Mono"/>
              </a:rPr>
              <a:t>Received Body: {</a:t>
            </a:r>
            <a:r>
              <a:rPr kumimoji="0" lang="ko-KR" altLang="ko-KR" sz="1200" b="0" i="0" u="none" strike="noStrike" cap="none" normalizeH="0" baseline="0">
                <a:ln>
                  <a:noFill/>
                </a:ln>
                <a:solidFill>
                  <a:srgbClr val="6AAB73"/>
                </a:solidFill>
                <a:effectLst/>
                <a:latin typeface="Arial Unicode MS"/>
                <a:ea typeface="JetBrains Mono"/>
              </a:rPr>
              <a:t>"name"</a:t>
            </a: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6AAB73"/>
                </a:solidFill>
                <a:effectLst/>
                <a:latin typeface="Arial Unicode MS"/>
                <a:ea typeface="JetBrains Mono"/>
              </a:rPr>
              <a:t>"John"</a:t>
            </a: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6AAB73"/>
                </a:solidFill>
                <a:effectLst/>
                <a:latin typeface="Arial Unicode MS"/>
                <a:ea typeface="JetBrains Mono"/>
              </a:rPr>
              <a:t>"age"</a:t>
            </a: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2AACB8"/>
                </a:solidFill>
                <a:effectLst/>
                <a:latin typeface="Arial Unicode MS"/>
                <a:ea typeface="JetBrains Mono"/>
              </a:rPr>
              <a:t>25</a:t>
            </a:r>
            <a:r>
              <a:rPr kumimoji="0" lang="ko-KR" altLang="ko-KR" sz="1200" b="0" i="0" u="none" strike="noStrike" cap="none" normalizeH="0" baseline="0">
                <a:ln>
                  <a:noFill/>
                </a:ln>
                <a:solidFill>
                  <a:srgbClr val="BCBEC4"/>
                </a:solidFill>
                <a:effectLst/>
                <a:latin typeface="Arial Unicode MS"/>
                <a:ea typeface="JetBrains Mono"/>
              </a:rPr>
              <a:t>}</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9" name="직사각형 8">
            <a:extLst>
              <a:ext uri="{FF2B5EF4-FFF2-40B4-BE49-F238E27FC236}">
                <a16:creationId xmlns:a16="http://schemas.microsoft.com/office/drawing/2014/main" id="{BE2ED254-9A49-FECD-AEC5-9494799931EA}"/>
              </a:ext>
            </a:extLst>
          </p:cNvPr>
          <p:cNvSpPr/>
          <p:nvPr/>
        </p:nvSpPr>
        <p:spPr>
          <a:xfrm>
            <a:off x="6138110" y="3548161"/>
            <a:ext cx="492443" cy="276999"/>
          </a:xfrm>
          <a:prstGeom prst="rect">
            <a:avLst/>
          </a:prstGeom>
        </p:spPr>
        <p:txBody>
          <a:bodyPr wrap="none">
            <a:spAutoFit/>
          </a:bodyPr>
          <a:lstStyle/>
          <a:p>
            <a:r>
              <a:rPr lang="ko-KR" altLang="en-US" sz="1200" b="1">
                <a:latin typeface="+mn-ea"/>
              </a:rPr>
              <a:t>응답</a:t>
            </a:r>
          </a:p>
        </p:txBody>
      </p:sp>
      <p:sp>
        <p:nvSpPr>
          <p:cNvPr id="11" name="직사각형 10">
            <a:extLst>
              <a:ext uri="{FF2B5EF4-FFF2-40B4-BE49-F238E27FC236}">
                <a16:creationId xmlns:a16="http://schemas.microsoft.com/office/drawing/2014/main" id="{6FD3F446-E146-D100-7E29-BE42C8B0C959}"/>
              </a:ext>
            </a:extLst>
          </p:cNvPr>
          <p:cNvSpPr/>
          <p:nvPr/>
        </p:nvSpPr>
        <p:spPr>
          <a:xfrm>
            <a:off x="6138110" y="1404456"/>
            <a:ext cx="492443" cy="276999"/>
          </a:xfrm>
          <a:prstGeom prst="rect">
            <a:avLst/>
          </a:prstGeom>
        </p:spPr>
        <p:txBody>
          <a:bodyPr wrap="none">
            <a:spAutoFit/>
          </a:bodyPr>
          <a:lstStyle/>
          <a:p>
            <a:r>
              <a:rPr lang="ko-KR" altLang="en-US" sz="1200" b="1">
                <a:latin typeface="+mn-ea"/>
              </a:rPr>
              <a:t>요청</a:t>
            </a:r>
          </a:p>
        </p:txBody>
      </p:sp>
      <p:sp>
        <p:nvSpPr>
          <p:cNvPr id="12" name="모서리가 둥근 직사각형 38">
            <a:extLst>
              <a:ext uri="{FF2B5EF4-FFF2-40B4-BE49-F238E27FC236}">
                <a16:creationId xmlns:a16="http://schemas.microsoft.com/office/drawing/2014/main" id="{FEC03F44-F142-B0BF-33EA-7BBC615F21B1}"/>
              </a:ext>
            </a:extLst>
          </p:cNvPr>
          <p:cNvSpPr/>
          <p:nvPr/>
        </p:nvSpPr>
        <p:spPr>
          <a:xfrm>
            <a:off x="6630553" y="4424712"/>
            <a:ext cx="1837960"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HTTP</a:t>
            </a:r>
            <a:r>
              <a:rPr lang="ko-KR" altLang="en-US" sz="1400">
                <a:solidFill>
                  <a:schemeClr val="tx1"/>
                </a:solidFill>
                <a:latin typeface="+mj-lt"/>
                <a:ea typeface="나눔바른고딕" panose="020B0603020101020101"/>
              </a:rPr>
              <a:t> </a:t>
            </a:r>
            <a:r>
              <a:rPr lang="en-US" altLang="ko-KR" sz="1400">
                <a:solidFill>
                  <a:schemeClr val="tx1"/>
                </a:solidFill>
                <a:latin typeface="+mj-lt"/>
                <a:ea typeface="나눔바른고딕" panose="020B0603020101020101"/>
              </a:rPr>
              <a:t>Body</a:t>
            </a:r>
            <a:endParaRPr lang="ko-KR" altLang="en-US" sz="1400">
              <a:solidFill>
                <a:schemeClr val="tx1"/>
              </a:solidFill>
              <a:latin typeface="+mj-lt"/>
              <a:ea typeface="나눔바른고딕" panose="020B0603020101020101"/>
            </a:endParaRPr>
          </a:p>
        </p:txBody>
      </p:sp>
      <p:sp>
        <p:nvSpPr>
          <p:cNvPr id="15" name="모서리가 둥근 직사각형 38">
            <a:extLst>
              <a:ext uri="{FF2B5EF4-FFF2-40B4-BE49-F238E27FC236}">
                <a16:creationId xmlns:a16="http://schemas.microsoft.com/office/drawing/2014/main" id="{4F673758-EA6D-DB32-CCE2-39D471757587}"/>
              </a:ext>
            </a:extLst>
          </p:cNvPr>
          <p:cNvSpPr/>
          <p:nvPr/>
        </p:nvSpPr>
        <p:spPr>
          <a:xfrm>
            <a:off x="9066948" y="4424712"/>
            <a:ext cx="1837960"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Reader</a:t>
            </a:r>
            <a:endParaRPr lang="ko-KR" altLang="en-US" sz="1400">
              <a:solidFill>
                <a:schemeClr val="tx1"/>
              </a:solidFill>
              <a:latin typeface="+mj-lt"/>
              <a:ea typeface="나눔바른고딕" panose="020B0603020101020101"/>
            </a:endParaRPr>
          </a:p>
        </p:txBody>
      </p:sp>
      <p:sp>
        <p:nvSpPr>
          <p:cNvPr id="18" name="모서리가 둥근 직사각형 38">
            <a:extLst>
              <a:ext uri="{FF2B5EF4-FFF2-40B4-BE49-F238E27FC236}">
                <a16:creationId xmlns:a16="http://schemas.microsoft.com/office/drawing/2014/main" id="{2580B363-370E-9AF9-9C68-E5D93D6C9DA5}"/>
              </a:ext>
            </a:extLst>
          </p:cNvPr>
          <p:cNvSpPr/>
          <p:nvPr/>
        </p:nvSpPr>
        <p:spPr>
          <a:xfrm>
            <a:off x="6630553" y="5221384"/>
            <a:ext cx="1837960"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File</a:t>
            </a:r>
            <a:endParaRPr lang="ko-KR" altLang="en-US" sz="1400">
              <a:solidFill>
                <a:schemeClr val="tx1"/>
              </a:solidFill>
              <a:latin typeface="+mj-lt"/>
              <a:ea typeface="나눔바른고딕" panose="020B0603020101020101"/>
            </a:endParaRPr>
          </a:p>
        </p:txBody>
      </p:sp>
      <p:sp>
        <p:nvSpPr>
          <p:cNvPr id="19" name="모서리가 둥근 직사각형 38">
            <a:extLst>
              <a:ext uri="{FF2B5EF4-FFF2-40B4-BE49-F238E27FC236}">
                <a16:creationId xmlns:a16="http://schemas.microsoft.com/office/drawing/2014/main" id="{5764FCCD-FFB5-0D11-DCDD-CBE1A87977C7}"/>
              </a:ext>
            </a:extLst>
          </p:cNvPr>
          <p:cNvSpPr/>
          <p:nvPr/>
        </p:nvSpPr>
        <p:spPr>
          <a:xfrm>
            <a:off x="9066948" y="5221384"/>
            <a:ext cx="1837960"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InputStream</a:t>
            </a:r>
            <a:endParaRPr lang="ko-KR" altLang="en-US" sz="1400">
              <a:solidFill>
                <a:schemeClr val="tx1"/>
              </a:solidFill>
              <a:latin typeface="+mj-lt"/>
              <a:ea typeface="나눔바른고딕" panose="020B0603020101020101"/>
            </a:endParaRPr>
          </a:p>
        </p:txBody>
      </p:sp>
      <p:cxnSp>
        <p:nvCxnSpPr>
          <p:cNvPr id="21" name="직선 화살표 연결선 20">
            <a:extLst>
              <a:ext uri="{FF2B5EF4-FFF2-40B4-BE49-F238E27FC236}">
                <a16:creationId xmlns:a16="http://schemas.microsoft.com/office/drawing/2014/main" id="{BF2D74DC-9520-2D43-05C1-CEEBD5B7C176}"/>
              </a:ext>
            </a:extLst>
          </p:cNvPr>
          <p:cNvCxnSpPr>
            <a:stCxn id="15" idx="1"/>
            <a:endCxn id="12" idx="3"/>
          </p:cNvCxnSpPr>
          <p:nvPr/>
        </p:nvCxnSpPr>
        <p:spPr>
          <a:xfrm flipH="1">
            <a:off x="8468513" y="4671600"/>
            <a:ext cx="59843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BE58444E-94BD-C5BB-4514-7FEF9DD3A7D9}"/>
              </a:ext>
            </a:extLst>
          </p:cNvPr>
          <p:cNvCxnSpPr>
            <a:stCxn id="19" idx="1"/>
            <a:endCxn id="18" idx="3"/>
          </p:cNvCxnSpPr>
          <p:nvPr/>
        </p:nvCxnSpPr>
        <p:spPr>
          <a:xfrm flipH="1">
            <a:off x="8468513" y="5468272"/>
            <a:ext cx="59843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직사각형 23">
            <a:extLst>
              <a:ext uri="{FF2B5EF4-FFF2-40B4-BE49-F238E27FC236}">
                <a16:creationId xmlns:a16="http://schemas.microsoft.com/office/drawing/2014/main" id="{EA377E44-D812-1593-08C1-C72B42BD4AA5}"/>
              </a:ext>
            </a:extLst>
          </p:cNvPr>
          <p:cNvSpPr/>
          <p:nvPr/>
        </p:nvSpPr>
        <p:spPr>
          <a:xfrm>
            <a:off x="5532046" y="6148853"/>
            <a:ext cx="6372194" cy="276999"/>
          </a:xfrm>
          <a:prstGeom prst="rect">
            <a:avLst/>
          </a:prstGeom>
        </p:spPr>
        <p:txBody>
          <a:bodyPr wrap="none">
            <a:spAutoFit/>
          </a:bodyPr>
          <a:lstStyle/>
          <a:p>
            <a:r>
              <a:rPr lang="en-US" altLang="ko-KR" sz="1200">
                <a:latin typeface="+mn-ea"/>
              </a:rPr>
              <a:t>HTTP Body </a:t>
            </a:r>
            <a:r>
              <a:rPr lang="ko-KR" altLang="en-US" sz="1200">
                <a:latin typeface="+mn-ea"/>
              </a:rPr>
              <a:t>나 이진 데이터들은 자바의 스트림을 사용해서 직접 데이터를 읽어드려야 한다</a:t>
            </a:r>
          </a:p>
        </p:txBody>
      </p:sp>
    </p:spTree>
    <p:extLst>
      <p:ext uri="{BB962C8B-B14F-4D97-AF65-F5344CB8AC3E}">
        <p14:creationId xmlns:p14="http://schemas.microsoft.com/office/powerpoint/2010/main" val="96007387"/>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362693-ACF6-3483-C51D-5954FDD8C825}"/>
            </a:ext>
          </a:extLst>
        </p:cNvPr>
        <p:cNvGrpSpPr/>
        <p:nvPr/>
      </p:nvGrpSpPr>
      <p:grpSpPr>
        <a:xfrm>
          <a:off x="0" y="0"/>
          <a:ext cx="0" cy="0"/>
          <a:chOff x="0" y="0"/>
          <a:chExt cx="0" cy="0"/>
        </a:xfrm>
      </p:grpSpPr>
      <p:sp>
        <p:nvSpPr>
          <p:cNvPr id="73" name="직사각형 72">
            <a:extLst>
              <a:ext uri="{FF2B5EF4-FFF2-40B4-BE49-F238E27FC236}">
                <a16:creationId xmlns:a16="http://schemas.microsoft.com/office/drawing/2014/main" id="{A7780072-DD33-E3AA-3674-1B6551DFFB3D}"/>
              </a:ext>
            </a:extLst>
          </p:cNvPr>
          <p:cNvSpPr/>
          <p:nvPr/>
        </p:nvSpPr>
        <p:spPr>
          <a:xfrm>
            <a:off x="370207" y="627229"/>
            <a:ext cx="11191737" cy="887615"/>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mn-ea"/>
              </a:rPr>
              <a:t>HttpEntity </a:t>
            </a:r>
            <a:r>
              <a:rPr lang="ko-KR" altLang="en-US" sz="1200">
                <a:latin typeface="+mn-ea"/>
              </a:rPr>
              <a:t>는 기존 </a:t>
            </a:r>
            <a:r>
              <a:rPr lang="en-US" altLang="ko-KR" sz="1200">
                <a:latin typeface="+mn-ea"/>
              </a:rPr>
              <a:t>HttpServletRequest </a:t>
            </a:r>
            <a:r>
              <a:rPr lang="ko-KR" altLang="en-US" sz="1200">
                <a:latin typeface="+mn-ea"/>
              </a:rPr>
              <a:t>나 </a:t>
            </a:r>
            <a:r>
              <a:rPr lang="en-US" altLang="ko-KR" sz="1200">
                <a:latin typeface="+mn-ea"/>
              </a:rPr>
              <a:t>HttpServletResponse </a:t>
            </a:r>
            <a:r>
              <a:rPr lang="ko-KR" altLang="en-US" sz="1200">
                <a:latin typeface="+mn-ea"/>
              </a:rPr>
              <a:t>를 사용하여 요청 및 응답 데이터를 처리하는 복잡성을 해결하기 위해 도입되었다</a:t>
            </a:r>
            <a:endParaRPr lang="en-US" altLang="ko-KR" sz="1200">
              <a:latin typeface="+mn-ea"/>
            </a:endParaRPr>
          </a:p>
          <a:p>
            <a:pPr marL="171450" indent="-171450">
              <a:lnSpc>
                <a:spcPct val="150000"/>
              </a:lnSpc>
              <a:buFont typeface="Arial" panose="020B0604020202020204" pitchFamily="34" charset="0"/>
              <a:buChar char="•"/>
            </a:pPr>
            <a:r>
              <a:rPr lang="en-US" altLang="ko-KR" sz="1200">
                <a:latin typeface="+mn-ea"/>
              </a:rPr>
              <a:t>HttpHeaders </a:t>
            </a:r>
            <a:r>
              <a:rPr lang="ko-KR" altLang="en-US" sz="1200">
                <a:latin typeface="+mn-ea"/>
              </a:rPr>
              <a:t>와 </a:t>
            </a:r>
            <a:r>
              <a:rPr lang="en-US" altLang="ko-KR" sz="1200">
                <a:latin typeface="+mn-ea"/>
              </a:rPr>
              <a:t>Body </a:t>
            </a:r>
            <a:r>
              <a:rPr lang="ko-KR" altLang="en-US" sz="1200">
                <a:latin typeface="+mn-ea"/>
              </a:rPr>
              <a:t>데이터를 하나의 객체로 통합하였고 </a:t>
            </a:r>
            <a:r>
              <a:rPr lang="en-US" altLang="ko-KR" sz="1200">
                <a:latin typeface="+mn-ea"/>
              </a:rPr>
              <a:t>JSON, XML, </a:t>
            </a:r>
            <a:r>
              <a:rPr lang="ko-KR" altLang="en-US" sz="1200">
                <a:latin typeface="+mn-ea"/>
              </a:rPr>
              <a:t>문자열</a:t>
            </a:r>
            <a:r>
              <a:rPr lang="en-US" altLang="ko-KR" sz="1200">
                <a:latin typeface="+mn-ea"/>
              </a:rPr>
              <a:t>, </a:t>
            </a:r>
            <a:r>
              <a:rPr lang="ko-KR" altLang="en-US" sz="1200">
                <a:latin typeface="+mn-ea"/>
              </a:rPr>
              <a:t>바이너리 데이터 등 다양한 본문 데이터 형식을 처리 가능하게 하였다</a:t>
            </a:r>
            <a:endParaRPr lang="en-US" altLang="ko-KR" sz="1200">
              <a:latin typeface="+mn-ea"/>
            </a:endParaRPr>
          </a:p>
          <a:p>
            <a:pPr marL="171450" indent="-171450">
              <a:lnSpc>
                <a:spcPct val="150000"/>
              </a:lnSpc>
              <a:buFont typeface="Arial" panose="020B0604020202020204" pitchFamily="34" charset="0"/>
              <a:buChar char="•"/>
            </a:pPr>
            <a:r>
              <a:rPr lang="ko-KR" altLang="en-US" sz="1200">
                <a:latin typeface="+mn-ea"/>
              </a:rPr>
              <a:t>내부적으로 </a:t>
            </a:r>
            <a:r>
              <a:rPr lang="en-US" altLang="ko-KR" sz="1200">
                <a:latin typeface="+mn-ea"/>
              </a:rPr>
              <a:t>HttpMessageConverter </a:t>
            </a:r>
            <a:r>
              <a:rPr lang="ko-KR" altLang="en-US" sz="1200">
                <a:latin typeface="+mn-ea"/>
              </a:rPr>
              <a:t>객체가 작동되어 본문을 처리한다</a:t>
            </a:r>
            <a:endParaRPr lang="en-US" altLang="ko-KR" sz="1200">
              <a:latin typeface="+mn-ea"/>
            </a:endParaRPr>
          </a:p>
        </p:txBody>
      </p:sp>
      <p:sp>
        <p:nvSpPr>
          <p:cNvPr id="74" name="직사각형 73">
            <a:extLst>
              <a:ext uri="{FF2B5EF4-FFF2-40B4-BE49-F238E27FC236}">
                <a16:creationId xmlns:a16="http://schemas.microsoft.com/office/drawing/2014/main" id="{1E068C0F-D4E8-F57F-D1C8-54276EBB4A5F}"/>
              </a:ext>
            </a:extLst>
          </p:cNvPr>
          <p:cNvSpPr/>
          <p:nvPr/>
        </p:nvSpPr>
        <p:spPr>
          <a:xfrm>
            <a:off x="198756" y="202792"/>
            <a:ext cx="1683474"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HttpEntity </a:t>
            </a:r>
            <a:endParaRPr lang="ko-KR" altLang="en-US" b="1">
              <a:solidFill>
                <a:schemeClr val="accent1">
                  <a:lumMod val="75000"/>
                </a:schemeClr>
              </a:solidFill>
              <a:latin typeface="+mn-ea"/>
            </a:endParaRPr>
          </a:p>
        </p:txBody>
      </p:sp>
      <p:sp>
        <p:nvSpPr>
          <p:cNvPr id="2" name="직사각형 1">
            <a:extLst>
              <a:ext uri="{FF2B5EF4-FFF2-40B4-BE49-F238E27FC236}">
                <a16:creationId xmlns:a16="http://schemas.microsoft.com/office/drawing/2014/main" id="{C45A4BE3-0875-FF4B-5D0C-E32903BF8F0E}"/>
              </a:ext>
            </a:extLst>
          </p:cNvPr>
          <p:cNvSpPr/>
          <p:nvPr/>
        </p:nvSpPr>
        <p:spPr>
          <a:xfrm>
            <a:off x="198756" y="1642140"/>
            <a:ext cx="1016625"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구조</a:t>
            </a:r>
            <a:r>
              <a:rPr lang="en-US" altLang="ko-KR" b="1">
                <a:solidFill>
                  <a:schemeClr val="accent1">
                    <a:lumMod val="75000"/>
                  </a:schemeClr>
                </a:solidFill>
                <a:latin typeface="+mn-ea"/>
              </a:rPr>
              <a:t> </a:t>
            </a:r>
            <a:endParaRPr lang="ko-KR" altLang="en-US" b="1">
              <a:solidFill>
                <a:schemeClr val="accent1">
                  <a:lumMod val="75000"/>
                </a:schemeClr>
              </a:solidFill>
              <a:latin typeface="+mn-ea"/>
            </a:endParaRPr>
          </a:p>
        </p:txBody>
      </p:sp>
      <p:pic>
        <p:nvPicPr>
          <p:cNvPr id="7" name="그림 6">
            <a:extLst>
              <a:ext uri="{FF2B5EF4-FFF2-40B4-BE49-F238E27FC236}">
                <a16:creationId xmlns:a16="http://schemas.microsoft.com/office/drawing/2014/main" id="{E56BF09E-FAAB-348A-06D6-077AF4A1281C}"/>
              </a:ext>
            </a:extLst>
          </p:cNvPr>
          <p:cNvPicPr>
            <a:picLocks noChangeAspect="1"/>
          </p:cNvPicPr>
          <p:nvPr/>
        </p:nvPicPr>
        <p:blipFill>
          <a:blip r:embed="rId3"/>
          <a:stretch>
            <a:fillRect/>
          </a:stretch>
        </p:blipFill>
        <p:spPr>
          <a:xfrm>
            <a:off x="449179" y="2158353"/>
            <a:ext cx="2091997" cy="2573103"/>
          </a:xfrm>
          <a:prstGeom prst="rect">
            <a:avLst/>
          </a:prstGeom>
        </p:spPr>
      </p:pic>
      <p:sp>
        <p:nvSpPr>
          <p:cNvPr id="13" name="직사각형 12">
            <a:extLst>
              <a:ext uri="{FF2B5EF4-FFF2-40B4-BE49-F238E27FC236}">
                <a16:creationId xmlns:a16="http://schemas.microsoft.com/office/drawing/2014/main" id="{4EA64C43-102F-E3CC-C7DF-544863065324}"/>
              </a:ext>
            </a:extLst>
          </p:cNvPr>
          <p:cNvSpPr/>
          <p:nvPr/>
        </p:nvSpPr>
        <p:spPr>
          <a:xfrm>
            <a:off x="2669513" y="2053777"/>
            <a:ext cx="5698451" cy="2826608"/>
          </a:xfrm>
          <a:prstGeom prst="rect">
            <a:avLst/>
          </a:prstGeom>
        </p:spPr>
        <p:txBody>
          <a:bodyPr wrap="square">
            <a:spAutoFit/>
          </a:bodyPr>
          <a:lstStyle/>
          <a:p>
            <a:pPr marL="228600" indent="-228600">
              <a:lnSpc>
                <a:spcPct val="150000"/>
              </a:lnSpc>
              <a:buAutoNum type="arabicPeriod"/>
            </a:pPr>
            <a:r>
              <a:rPr lang="ko-KR" altLang="en-US" sz="1200" b="1">
                <a:latin typeface="+mn-ea"/>
              </a:rPr>
              <a:t>생성자</a:t>
            </a:r>
            <a:endParaRPr lang="en-US" altLang="ko-KR" sz="1200" b="1">
              <a:latin typeface="+mn-ea"/>
            </a:endParaRPr>
          </a:p>
          <a:p>
            <a:pPr marL="228600" indent="-228600">
              <a:lnSpc>
                <a:spcPct val="150000"/>
              </a:lnSpc>
              <a:buAutoNum type="arabicPeriod"/>
            </a:pPr>
            <a:endParaRPr lang="en-US" altLang="ko-KR" sz="1200" b="1">
              <a:latin typeface="+mn-ea"/>
            </a:endParaRPr>
          </a:p>
          <a:p>
            <a:pPr marL="228600" indent="-228600">
              <a:lnSpc>
                <a:spcPct val="150000"/>
              </a:lnSpc>
              <a:buAutoNum type="arabicPeriod"/>
            </a:pPr>
            <a:endParaRPr lang="en-US" altLang="ko-KR" sz="1200" b="1">
              <a:latin typeface="+mn-ea"/>
            </a:endParaRPr>
          </a:p>
          <a:p>
            <a:pPr marL="228600" indent="-228600">
              <a:lnSpc>
                <a:spcPct val="150000"/>
              </a:lnSpc>
              <a:buAutoNum type="arabicPeriod"/>
            </a:pPr>
            <a:endParaRPr lang="en-US" altLang="ko-KR" sz="1200">
              <a:latin typeface="+mn-ea"/>
            </a:endParaRPr>
          </a:p>
          <a:p>
            <a:pPr marL="171450" indent="-171450">
              <a:lnSpc>
                <a:spcPct val="150000"/>
              </a:lnSpc>
              <a:buFont typeface="Arial" panose="020B0604020202020204" pitchFamily="34" charset="0"/>
              <a:buChar char="•"/>
            </a:pPr>
            <a:endParaRPr lang="en-US" altLang="ko-KR" sz="1200">
              <a:latin typeface="+mn-ea"/>
            </a:endParaRPr>
          </a:p>
          <a:p>
            <a:pPr>
              <a:lnSpc>
                <a:spcPct val="150000"/>
              </a:lnSpc>
            </a:pPr>
            <a:r>
              <a:rPr lang="en-US" altLang="ko-KR" sz="1200" b="1">
                <a:latin typeface="+mn-ea"/>
              </a:rPr>
              <a:t>2. </a:t>
            </a:r>
            <a:r>
              <a:rPr lang="ko-KR" altLang="en-US" sz="1200" b="1">
                <a:latin typeface="+mn-ea"/>
              </a:rPr>
              <a:t>메서드</a:t>
            </a:r>
            <a:endParaRPr lang="en-US" altLang="ko-KR" sz="1200" b="1">
              <a:latin typeface="+mn-ea"/>
            </a:endParaRPr>
          </a:p>
          <a:p>
            <a:pPr>
              <a:lnSpc>
                <a:spcPct val="150000"/>
              </a:lnSpc>
            </a:pPr>
            <a:endParaRPr lang="en-US" altLang="ko-KR" sz="1200" b="1">
              <a:latin typeface="+mn-ea"/>
            </a:endParaRPr>
          </a:p>
          <a:p>
            <a:pPr>
              <a:lnSpc>
                <a:spcPct val="150000"/>
              </a:lnSpc>
            </a:pPr>
            <a:endParaRPr lang="en-US" altLang="ko-KR" sz="1200" b="1">
              <a:latin typeface="+mn-ea"/>
            </a:endParaRPr>
          </a:p>
          <a:p>
            <a:pPr>
              <a:lnSpc>
                <a:spcPct val="150000"/>
              </a:lnSpc>
            </a:pPr>
            <a:endParaRPr lang="en-US" altLang="ko-KR" sz="1200" b="1">
              <a:latin typeface="+mn-ea"/>
            </a:endParaRPr>
          </a:p>
          <a:p>
            <a:pPr>
              <a:lnSpc>
                <a:spcPct val="150000"/>
              </a:lnSpc>
            </a:pPr>
            <a:r>
              <a:rPr lang="en-US" altLang="ko-KR" sz="1200" b="1">
                <a:latin typeface="+mn-ea"/>
              </a:rPr>
              <a:t>3. </a:t>
            </a:r>
            <a:r>
              <a:rPr lang="ko-KR" altLang="en-US" sz="1200" b="1">
                <a:latin typeface="+mn-ea"/>
              </a:rPr>
              <a:t>상속 구조</a:t>
            </a:r>
            <a:endParaRPr lang="en-US" altLang="ko-KR" sz="1200">
              <a:latin typeface="+mn-ea"/>
            </a:endParaRPr>
          </a:p>
        </p:txBody>
      </p:sp>
      <p:sp>
        <p:nvSpPr>
          <p:cNvPr id="14" name="직사각형 13">
            <a:extLst>
              <a:ext uri="{FF2B5EF4-FFF2-40B4-BE49-F238E27FC236}">
                <a16:creationId xmlns:a16="http://schemas.microsoft.com/office/drawing/2014/main" id="{A0DEFD32-D047-CB4D-3BCA-63F380350B76}"/>
              </a:ext>
            </a:extLst>
          </p:cNvPr>
          <p:cNvSpPr/>
          <p:nvPr/>
        </p:nvSpPr>
        <p:spPr>
          <a:xfrm>
            <a:off x="2926186" y="3713284"/>
            <a:ext cx="5698451"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mn-ea"/>
              </a:rPr>
              <a:t>T getBody() -  </a:t>
            </a:r>
            <a:r>
              <a:rPr lang="ko-KR" altLang="en-US" sz="1200">
                <a:latin typeface="+mn-ea"/>
              </a:rPr>
              <a:t>요청 또는 응답의 본문 데이터 반환</a:t>
            </a:r>
            <a:r>
              <a:rPr lang="en-US" altLang="ko-KR" sz="1200">
                <a:latin typeface="+mn-ea"/>
              </a:rPr>
              <a:t>.</a:t>
            </a:r>
          </a:p>
          <a:p>
            <a:pPr marL="171450" indent="-171450">
              <a:lnSpc>
                <a:spcPct val="150000"/>
              </a:lnSpc>
              <a:buFont typeface="Arial" panose="020B0604020202020204" pitchFamily="34" charset="0"/>
              <a:buChar char="•"/>
            </a:pPr>
            <a:r>
              <a:rPr lang="en-US" altLang="ko-KR" sz="1200">
                <a:latin typeface="+mn-ea"/>
              </a:rPr>
              <a:t>HttpHeaders getHeaders() -  </a:t>
            </a:r>
            <a:r>
              <a:rPr lang="ko-KR" altLang="en-US" sz="1200">
                <a:latin typeface="+mn-ea"/>
              </a:rPr>
              <a:t>요청 또는 응답의 헤더 반환</a:t>
            </a:r>
            <a:r>
              <a:rPr lang="en-US" altLang="ko-KR" sz="1200">
                <a:latin typeface="+mn-ea"/>
              </a:rPr>
              <a:t>.</a:t>
            </a:r>
          </a:p>
        </p:txBody>
      </p:sp>
      <p:sp>
        <p:nvSpPr>
          <p:cNvPr id="15" name="직사각형 14">
            <a:extLst>
              <a:ext uri="{FF2B5EF4-FFF2-40B4-BE49-F238E27FC236}">
                <a16:creationId xmlns:a16="http://schemas.microsoft.com/office/drawing/2014/main" id="{C9AA802B-67FB-FD7D-A495-29B6C14D0C58}"/>
              </a:ext>
            </a:extLst>
          </p:cNvPr>
          <p:cNvSpPr/>
          <p:nvPr/>
        </p:nvSpPr>
        <p:spPr>
          <a:xfrm>
            <a:off x="2926187" y="2321955"/>
            <a:ext cx="5698451" cy="887615"/>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mn-ea"/>
              </a:rPr>
              <a:t>HttpEntity&lt;T&gt;() -  </a:t>
            </a:r>
            <a:r>
              <a:rPr lang="ko-KR" altLang="en-US" sz="1200">
                <a:latin typeface="+mn-ea"/>
              </a:rPr>
              <a:t>본문과 헤더 없이 객체 생성</a:t>
            </a:r>
            <a:r>
              <a:rPr lang="en-US" altLang="ko-KR" sz="1200">
                <a:latin typeface="+mn-ea"/>
              </a:rPr>
              <a:t>.</a:t>
            </a:r>
          </a:p>
          <a:p>
            <a:pPr marL="171450" indent="-171450">
              <a:lnSpc>
                <a:spcPct val="150000"/>
              </a:lnSpc>
              <a:buFont typeface="Arial" panose="020B0604020202020204" pitchFamily="34" charset="0"/>
              <a:buChar char="•"/>
            </a:pPr>
            <a:r>
              <a:rPr lang="en-US" altLang="ko-KR" sz="1200">
                <a:latin typeface="+mn-ea"/>
              </a:rPr>
              <a:t>HttpEntity&lt;T&gt;(T body) -  </a:t>
            </a:r>
            <a:r>
              <a:rPr lang="ko-KR" altLang="en-US" sz="1200">
                <a:latin typeface="+mn-ea"/>
              </a:rPr>
              <a:t>본문만 포함</a:t>
            </a:r>
            <a:r>
              <a:rPr lang="en-US" altLang="ko-KR" sz="1200">
                <a:latin typeface="+mn-ea"/>
              </a:rPr>
              <a:t>.</a:t>
            </a:r>
          </a:p>
          <a:p>
            <a:pPr marL="171450" indent="-171450">
              <a:lnSpc>
                <a:spcPct val="150000"/>
              </a:lnSpc>
              <a:buFont typeface="Arial" panose="020B0604020202020204" pitchFamily="34" charset="0"/>
              <a:buChar char="•"/>
            </a:pPr>
            <a:r>
              <a:rPr lang="en-US" altLang="ko-KR" sz="1200">
                <a:latin typeface="+mn-ea"/>
              </a:rPr>
              <a:t>HttpEntity&lt;T&gt;(T body, HttpHeaders headers) -  </a:t>
            </a:r>
            <a:r>
              <a:rPr lang="ko-KR" altLang="en-US" sz="1200">
                <a:latin typeface="+mn-ea"/>
              </a:rPr>
              <a:t>본문과 헤더를 포함</a:t>
            </a:r>
            <a:r>
              <a:rPr lang="en-US" altLang="ko-KR" sz="1200">
                <a:latin typeface="+mn-ea"/>
              </a:rPr>
              <a:t>.</a:t>
            </a:r>
          </a:p>
        </p:txBody>
      </p:sp>
      <p:sp>
        <p:nvSpPr>
          <p:cNvPr id="16" name="모서리가 둥근 직사각형 38">
            <a:extLst>
              <a:ext uri="{FF2B5EF4-FFF2-40B4-BE49-F238E27FC236}">
                <a16:creationId xmlns:a16="http://schemas.microsoft.com/office/drawing/2014/main" id="{3D7F9F47-24EF-D7FB-A2FA-883FB5567CD1}"/>
              </a:ext>
            </a:extLst>
          </p:cNvPr>
          <p:cNvSpPr/>
          <p:nvPr/>
        </p:nvSpPr>
        <p:spPr>
          <a:xfrm>
            <a:off x="4321174" y="4868169"/>
            <a:ext cx="1580940" cy="503439"/>
          </a:xfrm>
          <a:prstGeom prst="roundRect">
            <a:avLst>
              <a:gd name="adj" fmla="val 9563"/>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lnSpc>
                <a:spcPct val="150000"/>
              </a:lnSpc>
              <a:spcBef>
                <a:spcPts val="400"/>
              </a:spcBef>
            </a:pPr>
            <a:r>
              <a:rPr lang="en-US" altLang="ko-KR" sz="1400">
                <a:solidFill>
                  <a:schemeClr val="bg1"/>
                </a:solidFill>
                <a:ea typeface="나눔바른고딕" panose="020B0603020101020101"/>
              </a:rPr>
              <a:t>HttpEntity&lt;T&gt;</a:t>
            </a:r>
            <a:endParaRPr lang="en-US" altLang="ko-KR" sz="1200">
              <a:solidFill>
                <a:srgbClr val="BCBEC4"/>
              </a:solidFill>
              <a:effectLst/>
              <a:highlight>
                <a:srgbClr val="1E1F22"/>
              </a:highlight>
            </a:endParaRPr>
          </a:p>
        </p:txBody>
      </p:sp>
      <p:sp>
        <p:nvSpPr>
          <p:cNvPr id="18" name="모서리가 둥근 직사각형 38">
            <a:extLst>
              <a:ext uri="{FF2B5EF4-FFF2-40B4-BE49-F238E27FC236}">
                <a16:creationId xmlns:a16="http://schemas.microsoft.com/office/drawing/2014/main" id="{9763A5F7-F8EF-6D42-6496-9A5978CAB6F8}"/>
              </a:ext>
            </a:extLst>
          </p:cNvPr>
          <p:cNvSpPr/>
          <p:nvPr/>
        </p:nvSpPr>
        <p:spPr>
          <a:xfrm>
            <a:off x="2926186" y="5882970"/>
            <a:ext cx="2058650" cy="493836"/>
          </a:xfrm>
          <a:prstGeom prst="roundRect">
            <a:avLst>
              <a:gd name="adj" fmla="val 9563"/>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lnSpc>
                <a:spcPct val="150000"/>
              </a:lnSpc>
              <a:spcBef>
                <a:spcPts val="400"/>
              </a:spcBef>
            </a:pPr>
            <a:r>
              <a:rPr lang="en-US" altLang="ko-KR" sz="1400">
                <a:solidFill>
                  <a:schemeClr val="tx1"/>
                </a:solidFill>
              </a:rPr>
              <a:t>RequestEntity&lt;T&gt;</a:t>
            </a:r>
          </a:p>
        </p:txBody>
      </p:sp>
      <p:sp>
        <p:nvSpPr>
          <p:cNvPr id="19" name="모서리가 둥근 직사각형 38">
            <a:extLst>
              <a:ext uri="{FF2B5EF4-FFF2-40B4-BE49-F238E27FC236}">
                <a16:creationId xmlns:a16="http://schemas.microsoft.com/office/drawing/2014/main" id="{92DA4F40-39B3-D409-8C5D-6EFA446053E4}"/>
              </a:ext>
            </a:extLst>
          </p:cNvPr>
          <p:cNvSpPr/>
          <p:nvPr/>
        </p:nvSpPr>
        <p:spPr>
          <a:xfrm>
            <a:off x="5258386" y="5882970"/>
            <a:ext cx="2058650" cy="493836"/>
          </a:xfrm>
          <a:prstGeom prst="roundRect">
            <a:avLst>
              <a:gd name="adj" fmla="val 9563"/>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lnSpc>
                <a:spcPct val="150000"/>
              </a:lnSpc>
              <a:spcBef>
                <a:spcPts val="400"/>
              </a:spcBef>
            </a:pPr>
            <a:r>
              <a:rPr lang="en-US" altLang="ko-KR" sz="1400">
                <a:solidFill>
                  <a:schemeClr val="tx1"/>
                </a:solidFill>
                <a:effectLst/>
              </a:rPr>
              <a:t>ResponseEntity&lt;T&gt;</a:t>
            </a:r>
          </a:p>
        </p:txBody>
      </p:sp>
      <p:cxnSp>
        <p:nvCxnSpPr>
          <p:cNvPr id="4" name="연결선: 꺾임 3">
            <a:extLst>
              <a:ext uri="{FF2B5EF4-FFF2-40B4-BE49-F238E27FC236}">
                <a16:creationId xmlns:a16="http://schemas.microsoft.com/office/drawing/2014/main" id="{516D53EF-6FBF-C97F-3FA5-D23CC0FB3696}"/>
              </a:ext>
            </a:extLst>
          </p:cNvPr>
          <p:cNvCxnSpPr>
            <a:stCxn id="18" idx="0"/>
            <a:endCxn id="16" idx="2"/>
          </p:cNvCxnSpPr>
          <p:nvPr/>
        </p:nvCxnSpPr>
        <p:spPr>
          <a:xfrm rot="5400000" flipH="1" flipV="1">
            <a:off x="4277896" y="5049223"/>
            <a:ext cx="511362" cy="1156133"/>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 name="연결선: 꺾임 5">
            <a:extLst>
              <a:ext uri="{FF2B5EF4-FFF2-40B4-BE49-F238E27FC236}">
                <a16:creationId xmlns:a16="http://schemas.microsoft.com/office/drawing/2014/main" id="{024F1F88-2E04-6C27-7C22-649C5DBE9497}"/>
              </a:ext>
            </a:extLst>
          </p:cNvPr>
          <p:cNvCxnSpPr>
            <a:stCxn id="19" idx="0"/>
            <a:endCxn id="16" idx="2"/>
          </p:cNvCxnSpPr>
          <p:nvPr/>
        </p:nvCxnSpPr>
        <p:spPr>
          <a:xfrm rot="16200000" flipV="1">
            <a:off x="5443997" y="5039255"/>
            <a:ext cx="511362" cy="1176067"/>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6710025"/>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3F86CD-B288-DEFA-C19D-A2BC2BB4A247}"/>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6080E886-AA78-EABA-DB10-9D1580D2C056}"/>
              </a:ext>
            </a:extLst>
          </p:cNvPr>
          <p:cNvSpPr/>
          <p:nvPr/>
        </p:nvSpPr>
        <p:spPr>
          <a:xfrm>
            <a:off x="198756" y="202792"/>
            <a:ext cx="1774845"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구현 예제 </a:t>
            </a:r>
            <a:r>
              <a:rPr lang="en-US" altLang="ko-KR" b="1">
                <a:solidFill>
                  <a:schemeClr val="accent1">
                    <a:lumMod val="75000"/>
                  </a:schemeClr>
                </a:solidFill>
                <a:latin typeface="+mn-ea"/>
              </a:rPr>
              <a:t>1 </a:t>
            </a:r>
            <a:endParaRPr lang="ko-KR" altLang="en-US" b="1">
              <a:solidFill>
                <a:schemeClr val="accent1">
                  <a:lumMod val="75000"/>
                </a:schemeClr>
              </a:solidFill>
              <a:latin typeface="+mn-ea"/>
            </a:endParaRPr>
          </a:p>
        </p:txBody>
      </p:sp>
      <p:sp>
        <p:nvSpPr>
          <p:cNvPr id="11" name="Rectangle 4">
            <a:extLst>
              <a:ext uri="{FF2B5EF4-FFF2-40B4-BE49-F238E27FC236}">
                <a16:creationId xmlns:a16="http://schemas.microsoft.com/office/drawing/2014/main" id="{57BCCB9F-765B-7F5A-FA31-AF93866ED8D3}"/>
              </a:ext>
            </a:extLst>
          </p:cNvPr>
          <p:cNvSpPr>
            <a:spLocks noChangeArrowheads="1"/>
          </p:cNvSpPr>
          <p:nvPr/>
        </p:nvSpPr>
        <p:spPr bwMode="auto">
          <a:xfrm>
            <a:off x="290881" y="572124"/>
            <a:ext cx="5575394" cy="6154955"/>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@RestController</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HttpEntityController {</a:t>
            </a:r>
            <a:endParaRPr kumimoji="0" lang="en-US" altLang="ko-KR" sz="11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@PostMapping</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"/process"</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ResponseEntity&lt;String&gt; </a:t>
            </a:r>
            <a:r>
              <a:rPr kumimoji="0" lang="ko-KR" altLang="ko-KR" sz="1100" b="0" i="0" u="none" strike="noStrike" cap="none" normalizeH="0" baseline="0">
                <a:ln>
                  <a:noFill/>
                </a:ln>
                <a:solidFill>
                  <a:srgbClr val="56A8F5"/>
                </a:solidFill>
                <a:effectLst/>
                <a:latin typeface="Arial Unicode MS"/>
                <a:ea typeface="JetBrains Mono"/>
              </a:rPr>
              <a:t>processRequest</a:t>
            </a:r>
            <a:r>
              <a:rPr kumimoji="0" lang="ko-KR" altLang="ko-KR" sz="1100" b="0" i="0" u="none" strike="noStrike" cap="none" normalizeH="0" baseline="0">
                <a:ln>
                  <a:noFill/>
                </a:ln>
                <a:solidFill>
                  <a:srgbClr val="BCBEC4"/>
                </a:solidFill>
                <a:effectLst/>
                <a:latin typeface="Arial Unicode MS"/>
                <a:ea typeface="JetBrains Mono"/>
              </a:rPr>
              <a:t>(HttpEntity&lt;String&gt; httpEntity) {</a:t>
            </a: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en-US" sz="1100" b="0" i="0" u="none" strike="noStrike" cap="none" normalizeH="0" baseline="0">
                <a:ln>
                  <a:noFill/>
                </a:ln>
                <a:solidFill>
                  <a:srgbClr val="7A7E85"/>
                </a:solidFill>
                <a:effectLst/>
                <a:latin typeface="Arial Unicode MS"/>
                <a:ea typeface="JetBrains Mono"/>
              </a:rPr>
              <a:t>본문과 헤더를 추출</a:t>
            </a:r>
            <a:endParaRPr kumimoji="0" lang="en-US" altLang="ko-KR" sz="11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lang="en-US" altLang="ko-KR" sz="1100">
                <a:solidFill>
                  <a:srgbClr val="BCBEC4"/>
                </a:solidFill>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String body = httpEntity.getBody();</a:t>
            </a: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HttpHeaders headers = httpEntity.getHeaders();</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ObjectMapper</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를 사용하여</a:t>
            </a:r>
            <a:r>
              <a:rPr kumimoji="0" lang="ko-KR" altLang="ko-KR" sz="1100" b="0" i="0" u="none" strike="noStrike" cap="none" normalizeH="0" baseline="0">
                <a:ln>
                  <a:noFill/>
                </a:ln>
                <a:solidFill>
                  <a:srgbClr val="7A7E85"/>
                </a:solidFill>
                <a:effectLst/>
                <a:latin typeface="Arial Unicode MS"/>
                <a:ea typeface="JetBrains Mono"/>
              </a:rPr>
              <a:t> JSON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본문을</a:t>
            </a:r>
            <a:r>
              <a:rPr kumimoji="0" lang="ko-KR" altLang="ko-KR" sz="1100" b="0" i="0" u="none" strike="noStrike" cap="none" normalizeH="0" baseline="0">
                <a:ln>
                  <a:noFill/>
                </a:ln>
                <a:solidFill>
                  <a:srgbClr val="7A7E85"/>
                </a:solidFill>
                <a:effectLst/>
                <a:latin typeface="Arial Unicode MS"/>
                <a:ea typeface="JetBrains Mono"/>
              </a:rPr>
              <a:t> User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객체로 변환</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ObjectMapper objectMapper = </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BCBEC4"/>
                </a:solidFill>
                <a:effectLst/>
                <a:latin typeface="Arial Unicode MS"/>
                <a:ea typeface="JetBrains Mono"/>
              </a:rPr>
              <a:t>ObjectMapper();</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User user = objectMapper.readValue(body, User.</a:t>
            </a:r>
            <a:r>
              <a:rPr kumimoji="0" lang="ko-KR" altLang="ko-KR" sz="1100" b="0" i="0" u="none" strike="noStrike" cap="none" normalizeH="0" baseline="0">
                <a:ln>
                  <a:noFill/>
                </a:ln>
                <a:solidFill>
                  <a:srgbClr val="CF8E6D"/>
                </a:solidFill>
                <a:effectLst/>
                <a:latin typeface="Arial Unicode MS"/>
                <a:ea typeface="JetBrains Mono"/>
              </a:rPr>
              <a:t>class</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System.</a:t>
            </a:r>
            <a:r>
              <a:rPr kumimoji="0" lang="ko-KR" altLang="ko-KR" sz="1100" b="0" i="1" u="none" strike="noStrike" cap="none" normalizeH="0" baseline="0">
                <a:ln>
                  <a:noFill/>
                </a:ln>
                <a:solidFill>
                  <a:srgbClr val="C77DBB"/>
                </a:solidFill>
                <a:effectLst/>
                <a:latin typeface="Arial Unicode MS"/>
                <a:ea typeface="JetBrains Mono"/>
              </a:rPr>
              <a:t>out</a:t>
            </a:r>
            <a:r>
              <a:rPr kumimoji="0" lang="ko-KR" altLang="ko-KR" sz="1100" b="0" i="0" u="none" strike="noStrike" cap="none" normalizeH="0" baseline="0">
                <a:ln>
                  <a:noFill/>
                </a:ln>
                <a:solidFill>
                  <a:srgbClr val="BCBEC4"/>
                </a:solidFill>
                <a:effectLst/>
                <a:latin typeface="Arial Unicode MS"/>
                <a:ea typeface="JetBrains Mono"/>
              </a:rPr>
              <a:t>.println(</a:t>
            </a:r>
            <a:r>
              <a:rPr kumimoji="0" lang="ko-KR" altLang="ko-KR" sz="1100" b="0" i="0" u="none" strike="noStrike" cap="none" normalizeH="0" baseline="0">
                <a:ln>
                  <a:noFill/>
                </a:ln>
                <a:solidFill>
                  <a:srgbClr val="6AAB73"/>
                </a:solidFill>
                <a:effectLst/>
                <a:latin typeface="Arial Unicode MS"/>
                <a:ea typeface="JetBrains Mono"/>
              </a:rPr>
              <a:t>"Headers: " </a:t>
            </a:r>
            <a:r>
              <a:rPr kumimoji="0" lang="ko-KR" altLang="ko-KR" sz="1100" b="0" i="0" u="none" strike="noStrike" cap="none" normalizeH="0" baseline="0">
                <a:ln>
                  <a:noFill/>
                </a:ln>
                <a:solidFill>
                  <a:srgbClr val="BCBEC4"/>
                </a:solidFill>
                <a:effectLst/>
                <a:latin typeface="Arial Unicode MS"/>
                <a:ea typeface="JetBrains Mono"/>
              </a:rPr>
              <a:t>+ headers);</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System.</a:t>
            </a:r>
            <a:r>
              <a:rPr kumimoji="0" lang="ko-KR" altLang="ko-KR" sz="1100" b="0" i="1" u="none" strike="noStrike" cap="none" normalizeH="0" baseline="0">
                <a:ln>
                  <a:noFill/>
                </a:ln>
                <a:solidFill>
                  <a:srgbClr val="C77DBB"/>
                </a:solidFill>
                <a:effectLst/>
                <a:latin typeface="Arial Unicode MS"/>
                <a:ea typeface="JetBrains Mono"/>
              </a:rPr>
              <a:t>out</a:t>
            </a:r>
            <a:r>
              <a:rPr kumimoji="0" lang="ko-KR" altLang="ko-KR" sz="1100" b="0" i="0" u="none" strike="noStrike" cap="none" normalizeH="0" baseline="0">
                <a:ln>
                  <a:noFill/>
                </a:ln>
                <a:solidFill>
                  <a:srgbClr val="BCBEC4"/>
                </a:solidFill>
                <a:effectLst/>
                <a:latin typeface="Arial Unicode MS"/>
                <a:ea typeface="JetBrains Mono"/>
              </a:rPr>
              <a:t>.println(</a:t>
            </a:r>
            <a:r>
              <a:rPr kumimoji="0" lang="ko-KR" altLang="ko-KR" sz="1100" b="0" i="0" u="none" strike="noStrike" cap="none" normalizeH="0" baseline="0">
                <a:ln>
                  <a:noFill/>
                </a:ln>
                <a:solidFill>
                  <a:srgbClr val="6AAB73"/>
                </a:solidFill>
                <a:effectLst/>
                <a:latin typeface="Arial Unicode MS"/>
                <a:ea typeface="JetBrains Mono"/>
              </a:rPr>
              <a:t>"User: Name=" </a:t>
            </a:r>
            <a:r>
              <a:rPr kumimoji="0" lang="ko-KR" altLang="ko-KR" sz="1100" b="0" i="0" u="none" strike="noStrike" cap="none" normalizeH="0" baseline="0">
                <a:ln>
                  <a:noFill/>
                </a:ln>
                <a:solidFill>
                  <a:srgbClr val="BCBEC4"/>
                </a:solidFill>
                <a:effectLst/>
                <a:latin typeface="Arial Unicode MS"/>
                <a:ea typeface="JetBrains Mono"/>
              </a:rPr>
              <a:t>+ user.getName() + </a:t>
            </a:r>
            <a:r>
              <a:rPr kumimoji="0" lang="ko-KR" altLang="ko-KR" sz="1100" b="0" i="0" u="none" strike="noStrike" cap="none" normalizeH="0" baseline="0">
                <a:ln>
                  <a:noFill/>
                </a:ln>
                <a:solidFill>
                  <a:srgbClr val="6AAB73"/>
                </a:solidFill>
                <a:effectLst/>
                <a:latin typeface="Arial Unicode MS"/>
                <a:ea typeface="JetBrains Mono"/>
              </a:rPr>
              <a:t>", Age=" </a:t>
            </a:r>
            <a:r>
              <a:rPr kumimoji="0" lang="ko-KR" altLang="ko-KR" sz="1100" b="0" i="0" u="none" strike="noStrike" cap="none" normalizeH="0" baseline="0">
                <a:ln>
                  <a:noFill/>
                </a:ln>
                <a:solidFill>
                  <a:srgbClr val="BCBEC4"/>
                </a:solidFill>
                <a:effectLst/>
                <a:latin typeface="Arial Unicode MS"/>
                <a:ea typeface="JetBrains Mono"/>
              </a:rPr>
              <a:t>+ user.getAge());</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응답 헤더 설정</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en-US"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HttpHeaders responseHeaders = </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BCBEC4"/>
                </a:solidFill>
                <a:effectLst/>
                <a:latin typeface="Arial Unicode MS"/>
                <a:ea typeface="JetBrains Mono"/>
              </a:rPr>
              <a:t>HttpHeaders();</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responseHeaders.add(</a:t>
            </a:r>
            <a:r>
              <a:rPr kumimoji="0" lang="ko-KR" altLang="ko-KR" sz="1100" b="0" i="0" u="none" strike="noStrike" cap="none" normalizeH="0" baseline="0">
                <a:ln>
                  <a:noFill/>
                </a:ln>
                <a:solidFill>
                  <a:srgbClr val="6AAB73"/>
                </a:solidFill>
                <a:effectLst/>
                <a:latin typeface="Arial Unicode MS"/>
                <a:ea typeface="JetBrains Mono"/>
              </a:rPr>
              <a:t>"Custom-Header"</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"Processed"</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new </a:t>
            </a:r>
            <a:r>
              <a:rPr kumimoji="0" lang="ko-KR" altLang="ko-KR" sz="1100" b="0" i="0" u="none" strike="noStrike" cap="none" normalizeH="0" baseline="0">
                <a:ln>
                  <a:noFill/>
                </a:ln>
                <a:solidFill>
                  <a:srgbClr val="BCBEC4"/>
                </a:solidFill>
                <a:effectLst/>
                <a:latin typeface="Arial Unicode MS"/>
                <a:ea typeface="JetBrains Mono"/>
              </a:rPr>
              <a:t>ResponseEntity&lt;&gt;(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"Processed User: Name=" </a:t>
            </a:r>
            <a:r>
              <a:rPr kumimoji="0" lang="ko-KR" altLang="ko-KR" sz="1100" b="0" i="0" u="none" strike="noStrike" cap="none" normalizeH="0" baseline="0">
                <a:ln>
                  <a:noFill/>
                </a:ln>
                <a:solidFill>
                  <a:srgbClr val="BCBEC4"/>
                </a:solidFill>
                <a:effectLst/>
                <a:latin typeface="Arial Unicode MS"/>
                <a:ea typeface="JetBrains Mono"/>
              </a:rPr>
              <a:t>+ user.getName() + </a:t>
            </a:r>
            <a:r>
              <a:rPr kumimoji="0" lang="ko-KR" altLang="ko-KR" sz="1100" b="0" i="0" u="none" strike="noStrike" cap="none" normalizeH="0" baseline="0">
                <a:ln>
                  <a:noFill/>
                </a:ln>
                <a:solidFill>
                  <a:srgbClr val="6AAB73"/>
                </a:solidFill>
                <a:effectLst/>
                <a:latin typeface="Arial Unicode MS"/>
                <a:ea typeface="JetBrains Mono"/>
              </a:rPr>
              <a:t>", Age=" </a:t>
            </a:r>
            <a:r>
              <a:rPr kumimoji="0" lang="ko-KR" altLang="ko-KR" sz="1100" b="0" i="0" u="none" strike="noStrike" cap="none" normalizeH="0" baseline="0">
                <a:ln>
                  <a:noFill/>
                </a:ln>
                <a:solidFill>
                  <a:srgbClr val="BCBEC4"/>
                </a:solidFill>
                <a:effectLst/>
                <a:latin typeface="Arial Unicode MS"/>
                <a:ea typeface="JetBrains Mono"/>
              </a:rPr>
              <a:t>+ user.getAge(),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responseHeaders, HttpStatus.OK</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7" name="Rectangle 6">
            <a:extLst>
              <a:ext uri="{FF2B5EF4-FFF2-40B4-BE49-F238E27FC236}">
                <a16:creationId xmlns:a16="http://schemas.microsoft.com/office/drawing/2014/main" id="{AFFF57D3-694A-B4DC-CDE7-7F7B2F7C9218}"/>
              </a:ext>
            </a:extLst>
          </p:cNvPr>
          <p:cNvSpPr>
            <a:spLocks noChangeArrowheads="1"/>
          </p:cNvSpPr>
          <p:nvPr/>
        </p:nvSpPr>
        <p:spPr bwMode="auto">
          <a:xfrm>
            <a:off x="6325727" y="572124"/>
            <a:ext cx="5575394" cy="539320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@RestController</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HttpEntityController {</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@PostMapping</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"/process"</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ResponseEntity&lt;String&gt; </a:t>
            </a:r>
            <a:r>
              <a:rPr kumimoji="0" lang="ko-KR" altLang="ko-KR" sz="1100" b="0" i="0" u="none" strike="noStrike" cap="none" normalizeH="0" baseline="0">
                <a:ln>
                  <a:noFill/>
                </a:ln>
                <a:solidFill>
                  <a:srgbClr val="56A8F5"/>
                </a:solidFill>
                <a:effectLst/>
                <a:latin typeface="Arial Unicode MS"/>
                <a:ea typeface="JetBrains Mono"/>
              </a:rPr>
              <a:t>processRequest</a:t>
            </a:r>
            <a:r>
              <a:rPr kumimoji="0" lang="ko-KR" altLang="ko-KR" sz="1100" b="0" i="0" u="none" strike="noStrike" cap="none" normalizeH="0" baseline="0">
                <a:ln>
                  <a:noFill/>
                </a:ln>
                <a:solidFill>
                  <a:srgbClr val="BCBEC4"/>
                </a:solidFill>
                <a:effectLst/>
                <a:latin typeface="Arial Unicode MS"/>
                <a:ea typeface="JetBrains Mono"/>
              </a:rPr>
              <a:t>(HttpEntity&lt;User&gt; httpEntity)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본문과 헤더를 추출</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User user = httpEntity.getBody();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요청 본문을</a:t>
            </a:r>
            <a:r>
              <a:rPr kumimoji="0" lang="ko-KR" altLang="ko-KR" sz="1100" b="0" i="0" u="none" strike="noStrike" cap="none" normalizeH="0" baseline="0">
                <a:ln>
                  <a:noFill/>
                </a:ln>
                <a:solidFill>
                  <a:srgbClr val="7A7E85"/>
                </a:solidFill>
                <a:effectLst/>
                <a:latin typeface="Arial Unicode MS"/>
                <a:ea typeface="JetBrains Mono"/>
              </a:rPr>
              <a:t> User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객체로 직접 매핑</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HttpHeaders headers = httpEntity.getHeaders();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요청 헤더</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System.</a:t>
            </a:r>
            <a:r>
              <a:rPr kumimoji="0" lang="ko-KR" altLang="ko-KR" sz="1100" b="0" i="1" u="none" strike="noStrike" cap="none" normalizeH="0" baseline="0">
                <a:ln>
                  <a:noFill/>
                </a:ln>
                <a:solidFill>
                  <a:srgbClr val="C77DBB"/>
                </a:solidFill>
                <a:effectLst/>
                <a:latin typeface="Arial Unicode MS"/>
                <a:ea typeface="JetBrains Mono"/>
              </a:rPr>
              <a:t>out</a:t>
            </a:r>
            <a:r>
              <a:rPr kumimoji="0" lang="ko-KR" altLang="ko-KR" sz="1100" b="0" i="0" u="none" strike="noStrike" cap="none" normalizeH="0" baseline="0">
                <a:ln>
                  <a:noFill/>
                </a:ln>
                <a:solidFill>
                  <a:srgbClr val="BCBEC4"/>
                </a:solidFill>
                <a:effectLst/>
                <a:latin typeface="Arial Unicode MS"/>
                <a:ea typeface="JetBrains Mono"/>
              </a:rPr>
              <a:t>.println(</a:t>
            </a:r>
            <a:r>
              <a:rPr kumimoji="0" lang="ko-KR" altLang="ko-KR" sz="1100" b="0" i="0" u="none" strike="noStrike" cap="none" normalizeH="0" baseline="0">
                <a:ln>
                  <a:noFill/>
                </a:ln>
                <a:solidFill>
                  <a:srgbClr val="6AAB73"/>
                </a:solidFill>
                <a:effectLst/>
                <a:latin typeface="Arial Unicode MS"/>
                <a:ea typeface="JetBrains Mono"/>
              </a:rPr>
              <a:t>"Headers: " </a:t>
            </a:r>
            <a:r>
              <a:rPr kumimoji="0" lang="ko-KR" altLang="ko-KR" sz="1100" b="0" i="0" u="none" strike="noStrike" cap="none" normalizeH="0" baseline="0">
                <a:ln>
                  <a:noFill/>
                </a:ln>
                <a:solidFill>
                  <a:srgbClr val="BCBEC4"/>
                </a:solidFill>
                <a:effectLst/>
                <a:latin typeface="Arial Unicode MS"/>
                <a:ea typeface="JetBrains Mono"/>
              </a:rPr>
              <a:t>+ headers);</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System.</a:t>
            </a:r>
            <a:r>
              <a:rPr kumimoji="0" lang="ko-KR" altLang="ko-KR" sz="1100" b="0" i="1" u="none" strike="noStrike" cap="none" normalizeH="0" baseline="0">
                <a:ln>
                  <a:noFill/>
                </a:ln>
                <a:solidFill>
                  <a:srgbClr val="C77DBB"/>
                </a:solidFill>
                <a:effectLst/>
                <a:latin typeface="Arial Unicode MS"/>
                <a:ea typeface="JetBrains Mono"/>
              </a:rPr>
              <a:t>out</a:t>
            </a:r>
            <a:r>
              <a:rPr kumimoji="0" lang="ko-KR" altLang="ko-KR" sz="1100" b="0" i="0" u="none" strike="noStrike" cap="none" normalizeH="0" baseline="0">
                <a:ln>
                  <a:noFill/>
                </a:ln>
                <a:solidFill>
                  <a:srgbClr val="BCBEC4"/>
                </a:solidFill>
                <a:effectLst/>
                <a:latin typeface="Arial Unicode MS"/>
                <a:ea typeface="JetBrains Mono"/>
              </a:rPr>
              <a:t>.println(</a:t>
            </a:r>
            <a:r>
              <a:rPr kumimoji="0" lang="ko-KR" altLang="ko-KR" sz="1100" b="0" i="0" u="none" strike="noStrike" cap="none" normalizeH="0" baseline="0">
                <a:ln>
                  <a:noFill/>
                </a:ln>
                <a:solidFill>
                  <a:srgbClr val="6AAB73"/>
                </a:solidFill>
                <a:effectLst/>
                <a:latin typeface="Arial Unicode MS"/>
                <a:ea typeface="JetBrains Mono"/>
              </a:rPr>
              <a:t>"User: Name=" </a:t>
            </a:r>
            <a:r>
              <a:rPr kumimoji="0" lang="ko-KR" altLang="ko-KR" sz="1100" b="0" i="0" u="none" strike="noStrike" cap="none" normalizeH="0" baseline="0">
                <a:ln>
                  <a:noFill/>
                </a:ln>
                <a:solidFill>
                  <a:srgbClr val="BCBEC4"/>
                </a:solidFill>
                <a:effectLst/>
                <a:latin typeface="Arial Unicode MS"/>
                <a:ea typeface="JetBrains Mono"/>
              </a:rPr>
              <a:t>+ user.getName() + </a:t>
            </a:r>
            <a:r>
              <a:rPr kumimoji="0" lang="ko-KR" altLang="ko-KR" sz="1100" b="0" i="0" u="none" strike="noStrike" cap="none" normalizeH="0" baseline="0">
                <a:ln>
                  <a:noFill/>
                </a:ln>
                <a:solidFill>
                  <a:srgbClr val="6AAB73"/>
                </a:solidFill>
                <a:effectLst/>
                <a:latin typeface="Arial Unicode MS"/>
                <a:ea typeface="JetBrains Mono"/>
              </a:rPr>
              <a:t>", Age=" </a:t>
            </a:r>
            <a:r>
              <a:rPr kumimoji="0" lang="ko-KR" altLang="ko-KR" sz="1100" b="0" i="0" u="none" strike="noStrike" cap="none" normalizeH="0" baseline="0">
                <a:ln>
                  <a:noFill/>
                </a:ln>
                <a:solidFill>
                  <a:srgbClr val="BCBEC4"/>
                </a:solidFill>
                <a:effectLst/>
                <a:latin typeface="Arial Unicode MS"/>
                <a:ea typeface="JetBrains Mono"/>
              </a:rPr>
              <a:t>+ user.getAge());</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응답 헤더 설정</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HttpHeaders responseHeaders = </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BCBEC4"/>
                </a:solidFill>
                <a:effectLst/>
                <a:latin typeface="Arial Unicode MS"/>
                <a:ea typeface="JetBrains Mono"/>
              </a:rPr>
              <a:t>HttpHeaders();</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responseHeaders.add(</a:t>
            </a:r>
            <a:r>
              <a:rPr kumimoji="0" lang="ko-KR" altLang="ko-KR" sz="1100" b="0" i="0" u="none" strike="noStrike" cap="none" normalizeH="0" baseline="0">
                <a:ln>
                  <a:noFill/>
                </a:ln>
                <a:solidFill>
                  <a:srgbClr val="6AAB73"/>
                </a:solidFill>
                <a:effectLst/>
                <a:latin typeface="Arial Unicode MS"/>
                <a:ea typeface="JetBrains Mono"/>
              </a:rPr>
              <a:t>"Custom-Header"</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"Processed"</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en-US"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CF8E6D"/>
                </a:solidFill>
                <a:effectLst/>
                <a:latin typeface="Arial Unicode MS"/>
                <a:ea typeface="JetBrains Mono"/>
              </a:rPr>
              <a:t>return new </a:t>
            </a:r>
            <a:r>
              <a:rPr kumimoji="0" lang="ko-KR" altLang="ko-KR" sz="1100" b="0" i="0" u="none" strike="noStrike" cap="none" normalizeH="0" baseline="0">
                <a:ln>
                  <a:noFill/>
                </a:ln>
                <a:solidFill>
                  <a:srgbClr val="BCBEC4"/>
                </a:solidFill>
                <a:effectLst/>
                <a:latin typeface="Arial Unicode MS"/>
                <a:ea typeface="JetBrains Mono"/>
              </a:rPr>
              <a:t>ResponseEntity&lt;&gt;(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"Processed User: Name=" </a:t>
            </a:r>
            <a:r>
              <a:rPr kumimoji="0" lang="ko-KR" altLang="ko-KR" sz="1100" b="0" i="0" u="none" strike="noStrike" cap="none" normalizeH="0" baseline="0">
                <a:ln>
                  <a:noFill/>
                </a:ln>
                <a:solidFill>
                  <a:srgbClr val="BCBEC4"/>
                </a:solidFill>
                <a:effectLst/>
                <a:latin typeface="Arial Unicode MS"/>
                <a:ea typeface="JetBrains Mono"/>
              </a:rPr>
              <a:t>+ user.getName() + </a:t>
            </a:r>
            <a:r>
              <a:rPr kumimoji="0" lang="ko-KR" altLang="ko-KR" sz="1100" b="0" i="0" u="none" strike="noStrike" cap="none" normalizeH="0" baseline="0">
                <a:ln>
                  <a:noFill/>
                </a:ln>
                <a:solidFill>
                  <a:srgbClr val="6AAB73"/>
                </a:solidFill>
                <a:effectLst/>
                <a:latin typeface="Arial Unicode MS"/>
                <a:ea typeface="JetBrains Mono"/>
              </a:rPr>
              <a:t>", Age=" </a:t>
            </a:r>
            <a:r>
              <a:rPr kumimoji="0" lang="ko-KR" altLang="ko-KR" sz="1100" b="0" i="0" u="none" strike="noStrike" cap="none" normalizeH="0" baseline="0">
                <a:ln>
                  <a:noFill/>
                </a:ln>
                <a:solidFill>
                  <a:srgbClr val="BCBEC4"/>
                </a:solidFill>
                <a:effectLst/>
                <a:latin typeface="Arial Unicode MS"/>
                <a:ea typeface="JetBrains Mono"/>
              </a:rPr>
              <a:t>+ user.getAge(),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responseHeaders, HttpStatus.OK</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20" name="직사각형 19">
            <a:extLst>
              <a:ext uri="{FF2B5EF4-FFF2-40B4-BE49-F238E27FC236}">
                <a16:creationId xmlns:a16="http://schemas.microsoft.com/office/drawing/2014/main" id="{D0D06FB2-6D87-B8FD-85E7-5E823FDE70C5}"/>
              </a:ext>
            </a:extLst>
          </p:cNvPr>
          <p:cNvSpPr/>
          <p:nvPr/>
        </p:nvSpPr>
        <p:spPr>
          <a:xfrm>
            <a:off x="6229109" y="202792"/>
            <a:ext cx="1774845"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구현 예제 </a:t>
            </a:r>
            <a:r>
              <a:rPr lang="en-US" altLang="ko-KR" b="1">
                <a:solidFill>
                  <a:schemeClr val="accent1">
                    <a:lumMod val="75000"/>
                  </a:schemeClr>
                </a:solidFill>
                <a:latin typeface="+mn-ea"/>
              </a:rPr>
              <a:t>2 </a:t>
            </a:r>
            <a:endParaRPr lang="ko-KR" altLang="en-US" b="1">
              <a:solidFill>
                <a:schemeClr val="accent1">
                  <a:lumMod val="75000"/>
                </a:schemeClr>
              </a:solidFill>
              <a:latin typeface="+mn-ea"/>
            </a:endParaRPr>
          </a:p>
        </p:txBody>
      </p:sp>
      <p:sp>
        <p:nvSpPr>
          <p:cNvPr id="21" name="화살표: 오른쪽 20">
            <a:extLst>
              <a:ext uri="{FF2B5EF4-FFF2-40B4-BE49-F238E27FC236}">
                <a16:creationId xmlns:a16="http://schemas.microsoft.com/office/drawing/2014/main" id="{B75AB555-7A1A-B23F-B6C7-FA161A6D2BC7}"/>
              </a:ext>
            </a:extLst>
          </p:cNvPr>
          <p:cNvSpPr/>
          <p:nvPr/>
        </p:nvSpPr>
        <p:spPr>
          <a:xfrm>
            <a:off x="5957637" y="2893595"/>
            <a:ext cx="276726" cy="270710"/>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164117614"/>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6C764B-929C-B527-5A67-6838920AC6FD}"/>
            </a:ext>
          </a:extLst>
        </p:cNvPr>
        <p:cNvGrpSpPr/>
        <p:nvPr/>
      </p:nvGrpSpPr>
      <p:grpSpPr>
        <a:xfrm>
          <a:off x="0" y="0"/>
          <a:ext cx="0" cy="0"/>
          <a:chOff x="0" y="0"/>
          <a:chExt cx="0" cy="0"/>
        </a:xfrm>
      </p:grpSpPr>
      <p:sp>
        <p:nvSpPr>
          <p:cNvPr id="2" name="Rectangle 6">
            <a:extLst>
              <a:ext uri="{FF2B5EF4-FFF2-40B4-BE49-F238E27FC236}">
                <a16:creationId xmlns:a16="http://schemas.microsoft.com/office/drawing/2014/main" id="{253775E4-198A-59A2-C6B4-6FE8E2397965}"/>
              </a:ext>
            </a:extLst>
          </p:cNvPr>
          <p:cNvSpPr>
            <a:spLocks noChangeArrowheads="1"/>
          </p:cNvSpPr>
          <p:nvPr/>
        </p:nvSpPr>
        <p:spPr bwMode="auto">
          <a:xfrm>
            <a:off x="6325727" y="572124"/>
            <a:ext cx="5575394" cy="539320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@RestController</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HttpEntityController {</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@PostMapping</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"/process"</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ResponseEntity&lt;String&gt; </a:t>
            </a:r>
            <a:r>
              <a:rPr kumimoji="0" lang="ko-KR" altLang="ko-KR" sz="1100" b="0" i="0" u="none" strike="noStrike" cap="none" normalizeH="0" baseline="0">
                <a:ln>
                  <a:noFill/>
                </a:ln>
                <a:solidFill>
                  <a:srgbClr val="56A8F5"/>
                </a:solidFill>
                <a:effectLst/>
                <a:latin typeface="Arial Unicode MS"/>
                <a:ea typeface="JetBrains Mono"/>
              </a:rPr>
              <a:t>processRequest</a:t>
            </a:r>
            <a:r>
              <a:rPr kumimoji="0" lang="ko-KR" altLang="ko-KR" sz="1100" b="0" i="0" u="none" strike="noStrike" cap="none" normalizeH="0" baseline="0">
                <a:ln>
                  <a:noFill/>
                </a:ln>
                <a:solidFill>
                  <a:srgbClr val="BCBEC4"/>
                </a:solidFill>
                <a:effectLst/>
                <a:latin typeface="Arial Unicode MS"/>
                <a:ea typeface="JetBrains Mono"/>
              </a:rPr>
              <a:t>(HttpEntity&lt;User&gt; httpEntity)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본문과 헤더를 추출</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User user = httpEntity.getBody();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요청 본문을</a:t>
            </a:r>
            <a:r>
              <a:rPr kumimoji="0" lang="ko-KR" altLang="ko-KR" sz="1100" b="0" i="0" u="none" strike="noStrike" cap="none" normalizeH="0" baseline="0">
                <a:ln>
                  <a:noFill/>
                </a:ln>
                <a:solidFill>
                  <a:srgbClr val="7A7E85"/>
                </a:solidFill>
                <a:effectLst/>
                <a:latin typeface="Arial Unicode MS"/>
                <a:ea typeface="JetBrains Mono"/>
              </a:rPr>
              <a:t> User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객체로 직접 매핑</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HttpHeaders headers = httpEntity.getHeaders();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요청 헤더</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System.</a:t>
            </a:r>
            <a:r>
              <a:rPr kumimoji="0" lang="ko-KR" altLang="ko-KR" sz="1100" b="0" i="1" u="none" strike="noStrike" cap="none" normalizeH="0" baseline="0">
                <a:ln>
                  <a:noFill/>
                </a:ln>
                <a:solidFill>
                  <a:srgbClr val="C77DBB"/>
                </a:solidFill>
                <a:effectLst/>
                <a:latin typeface="Arial Unicode MS"/>
                <a:ea typeface="JetBrains Mono"/>
              </a:rPr>
              <a:t>out</a:t>
            </a:r>
            <a:r>
              <a:rPr kumimoji="0" lang="ko-KR" altLang="ko-KR" sz="1100" b="0" i="0" u="none" strike="noStrike" cap="none" normalizeH="0" baseline="0">
                <a:ln>
                  <a:noFill/>
                </a:ln>
                <a:solidFill>
                  <a:srgbClr val="BCBEC4"/>
                </a:solidFill>
                <a:effectLst/>
                <a:latin typeface="Arial Unicode MS"/>
                <a:ea typeface="JetBrains Mono"/>
              </a:rPr>
              <a:t>.println(</a:t>
            </a:r>
            <a:r>
              <a:rPr kumimoji="0" lang="ko-KR" altLang="ko-KR" sz="1100" b="0" i="0" u="none" strike="noStrike" cap="none" normalizeH="0" baseline="0">
                <a:ln>
                  <a:noFill/>
                </a:ln>
                <a:solidFill>
                  <a:srgbClr val="6AAB73"/>
                </a:solidFill>
                <a:effectLst/>
                <a:latin typeface="Arial Unicode MS"/>
                <a:ea typeface="JetBrains Mono"/>
              </a:rPr>
              <a:t>"Headers: " </a:t>
            </a:r>
            <a:r>
              <a:rPr kumimoji="0" lang="ko-KR" altLang="ko-KR" sz="1100" b="0" i="0" u="none" strike="noStrike" cap="none" normalizeH="0" baseline="0">
                <a:ln>
                  <a:noFill/>
                </a:ln>
                <a:solidFill>
                  <a:srgbClr val="BCBEC4"/>
                </a:solidFill>
                <a:effectLst/>
                <a:latin typeface="Arial Unicode MS"/>
                <a:ea typeface="JetBrains Mono"/>
              </a:rPr>
              <a:t>+ headers);</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System.</a:t>
            </a:r>
            <a:r>
              <a:rPr kumimoji="0" lang="ko-KR" altLang="ko-KR" sz="1100" b="0" i="1" u="none" strike="noStrike" cap="none" normalizeH="0" baseline="0">
                <a:ln>
                  <a:noFill/>
                </a:ln>
                <a:solidFill>
                  <a:srgbClr val="C77DBB"/>
                </a:solidFill>
                <a:effectLst/>
                <a:latin typeface="Arial Unicode MS"/>
                <a:ea typeface="JetBrains Mono"/>
              </a:rPr>
              <a:t>out</a:t>
            </a:r>
            <a:r>
              <a:rPr kumimoji="0" lang="ko-KR" altLang="ko-KR" sz="1100" b="0" i="0" u="none" strike="noStrike" cap="none" normalizeH="0" baseline="0">
                <a:ln>
                  <a:noFill/>
                </a:ln>
                <a:solidFill>
                  <a:srgbClr val="BCBEC4"/>
                </a:solidFill>
                <a:effectLst/>
                <a:latin typeface="Arial Unicode MS"/>
                <a:ea typeface="JetBrains Mono"/>
              </a:rPr>
              <a:t>.println(</a:t>
            </a:r>
            <a:r>
              <a:rPr kumimoji="0" lang="ko-KR" altLang="ko-KR" sz="1100" b="0" i="0" u="none" strike="noStrike" cap="none" normalizeH="0" baseline="0">
                <a:ln>
                  <a:noFill/>
                </a:ln>
                <a:solidFill>
                  <a:srgbClr val="6AAB73"/>
                </a:solidFill>
                <a:effectLst/>
                <a:latin typeface="Arial Unicode MS"/>
                <a:ea typeface="JetBrains Mono"/>
              </a:rPr>
              <a:t>"User: Name=" </a:t>
            </a:r>
            <a:r>
              <a:rPr kumimoji="0" lang="ko-KR" altLang="ko-KR" sz="1100" b="0" i="0" u="none" strike="noStrike" cap="none" normalizeH="0" baseline="0">
                <a:ln>
                  <a:noFill/>
                </a:ln>
                <a:solidFill>
                  <a:srgbClr val="BCBEC4"/>
                </a:solidFill>
                <a:effectLst/>
                <a:latin typeface="Arial Unicode MS"/>
                <a:ea typeface="JetBrains Mono"/>
              </a:rPr>
              <a:t>+ user.getName() + </a:t>
            </a:r>
            <a:r>
              <a:rPr kumimoji="0" lang="ko-KR" altLang="ko-KR" sz="1100" b="0" i="0" u="none" strike="noStrike" cap="none" normalizeH="0" baseline="0">
                <a:ln>
                  <a:noFill/>
                </a:ln>
                <a:solidFill>
                  <a:srgbClr val="6AAB73"/>
                </a:solidFill>
                <a:effectLst/>
                <a:latin typeface="Arial Unicode MS"/>
                <a:ea typeface="JetBrains Mono"/>
              </a:rPr>
              <a:t>", Age=" </a:t>
            </a:r>
            <a:r>
              <a:rPr kumimoji="0" lang="ko-KR" altLang="ko-KR" sz="1100" b="0" i="0" u="none" strike="noStrike" cap="none" normalizeH="0" baseline="0">
                <a:ln>
                  <a:noFill/>
                </a:ln>
                <a:solidFill>
                  <a:srgbClr val="BCBEC4"/>
                </a:solidFill>
                <a:effectLst/>
                <a:latin typeface="Arial Unicode MS"/>
                <a:ea typeface="JetBrains Mono"/>
              </a:rPr>
              <a:t>+ user.getAge());</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응답 헤더 설정</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HttpHeaders responseHeaders = </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BCBEC4"/>
                </a:solidFill>
                <a:effectLst/>
                <a:latin typeface="Arial Unicode MS"/>
                <a:ea typeface="JetBrains Mono"/>
              </a:rPr>
              <a:t>HttpHeaders();</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responseHeaders.add(</a:t>
            </a:r>
            <a:r>
              <a:rPr kumimoji="0" lang="ko-KR" altLang="ko-KR" sz="1100" b="0" i="0" u="none" strike="noStrike" cap="none" normalizeH="0" baseline="0">
                <a:ln>
                  <a:noFill/>
                </a:ln>
                <a:solidFill>
                  <a:srgbClr val="6AAB73"/>
                </a:solidFill>
                <a:effectLst/>
                <a:latin typeface="Arial Unicode MS"/>
                <a:ea typeface="JetBrains Mono"/>
              </a:rPr>
              <a:t>"Custom-Header"</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"Processed"</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en-US"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CF8E6D"/>
                </a:solidFill>
                <a:effectLst/>
                <a:latin typeface="Arial Unicode MS"/>
                <a:ea typeface="JetBrains Mono"/>
              </a:rPr>
              <a:t>return new </a:t>
            </a:r>
            <a:r>
              <a:rPr kumimoji="0" lang="ko-KR" altLang="ko-KR" sz="1100" b="0" i="0" u="none" strike="noStrike" cap="none" normalizeH="0" baseline="0">
                <a:ln>
                  <a:noFill/>
                </a:ln>
                <a:solidFill>
                  <a:srgbClr val="BCBEC4"/>
                </a:solidFill>
                <a:effectLst/>
                <a:latin typeface="Arial Unicode MS"/>
                <a:ea typeface="JetBrains Mono"/>
              </a:rPr>
              <a:t>ResponseEntity&lt;&gt;(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"Processed User: Name=" </a:t>
            </a:r>
            <a:r>
              <a:rPr kumimoji="0" lang="ko-KR" altLang="ko-KR" sz="1100" b="0" i="0" u="none" strike="noStrike" cap="none" normalizeH="0" baseline="0">
                <a:ln>
                  <a:noFill/>
                </a:ln>
                <a:solidFill>
                  <a:srgbClr val="BCBEC4"/>
                </a:solidFill>
                <a:effectLst/>
                <a:latin typeface="Arial Unicode MS"/>
                <a:ea typeface="JetBrains Mono"/>
              </a:rPr>
              <a:t>+ user.getName() + </a:t>
            </a:r>
            <a:r>
              <a:rPr kumimoji="0" lang="ko-KR" altLang="ko-KR" sz="1100" b="0" i="0" u="none" strike="noStrike" cap="none" normalizeH="0" baseline="0">
                <a:ln>
                  <a:noFill/>
                </a:ln>
                <a:solidFill>
                  <a:srgbClr val="6AAB73"/>
                </a:solidFill>
                <a:effectLst/>
                <a:latin typeface="Arial Unicode MS"/>
                <a:ea typeface="JetBrains Mono"/>
              </a:rPr>
              <a:t>", Age=" </a:t>
            </a:r>
            <a:r>
              <a:rPr kumimoji="0" lang="ko-KR" altLang="ko-KR" sz="1100" b="0" i="0" u="none" strike="noStrike" cap="none" normalizeH="0" baseline="0">
                <a:ln>
                  <a:noFill/>
                </a:ln>
                <a:solidFill>
                  <a:srgbClr val="BCBEC4"/>
                </a:solidFill>
                <a:effectLst/>
                <a:latin typeface="Arial Unicode MS"/>
                <a:ea typeface="JetBrains Mono"/>
              </a:rPr>
              <a:t>+ user.getAge(),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responseHeaders, HttpStatus.OK</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74" name="직사각형 73">
            <a:extLst>
              <a:ext uri="{FF2B5EF4-FFF2-40B4-BE49-F238E27FC236}">
                <a16:creationId xmlns:a16="http://schemas.microsoft.com/office/drawing/2014/main" id="{B40934A4-CA80-CF26-6D6B-2D5400484399}"/>
              </a:ext>
            </a:extLst>
          </p:cNvPr>
          <p:cNvSpPr/>
          <p:nvPr/>
        </p:nvSpPr>
        <p:spPr>
          <a:xfrm>
            <a:off x="198756" y="202792"/>
            <a:ext cx="2334293"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요청 및 응답 결과</a:t>
            </a:r>
          </a:p>
        </p:txBody>
      </p:sp>
      <p:sp>
        <p:nvSpPr>
          <p:cNvPr id="4" name="Rectangle 2">
            <a:extLst>
              <a:ext uri="{FF2B5EF4-FFF2-40B4-BE49-F238E27FC236}">
                <a16:creationId xmlns:a16="http://schemas.microsoft.com/office/drawing/2014/main" id="{6F797274-FA89-E5E5-F66A-3F1026778F8C}"/>
              </a:ext>
            </a:extLst>
          </p:cNvPr>
          <p:cNvSpPr>
            <a:spLocks noChangeArrowheads="1"/>
          </p:cNvSpPr>
          <p:nvPr/>
        </p:nvSpPr>
        <p:spPr bwMode="auto">
          <a:xfrm>
            <a:off x="593563" y="1029854"/>
            <a:ext cx="5368084" cy="160986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3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POST /</a:t>
            </a:r>
            <a:r>
              <a:rPr kumimoji="0" lang="en-US" altLang="ko-KR" sz="1100" b="0" i="0" u="none" strike="noStrike" cap="none" normalizeH="0" baseline="0">
                <a:ln>
                  <a:noFill/>
                </a:ln>
                <a:solidFill>
                  <a:srgbClr val="BCBEC4"/>
                </a:solidFill>
                <a:effectLst/>
                <a:latin typeface="Arial Unicode MS"/>
                <a:ea typeface="JetBrains Mono"/>
              </a:rPr>
              <a:t>process</a:t>
            </a:r>
            <a:r>
              <a:rPr kumimoji="0" lang="ko-KR" altLang="ko-KR" sz="1100" b="0" i="0" u="none" strike="noStrike" cap="none" normalizeH="0" baseline="0">
                <a:ln>
                  <a:noFill/>
                </a:ln>
                <a:solidFill>
                  <a:srgbClr val="BCBEC4"/>
                </a:solidFill>
                <a:effectLst/>
                <a:latin typeface="Arial Unicode MS"/>
                <a:ea typeface="JetBrains Mono"/>
              </a:rPr>
              <a:t> HTTP/</a:t>
            </a:r>
            <a:r>
              <a:rPr kumimoji="0" lang="ko-KR" altLang="ko-KR" sz="1100" b="0" i="0" u="none" strike="noStrike" cap="none" normalizeH="0" baseline="0">
                <a:ln>
                  <a:noFill/>
                </a:ln>
                <a:solidFill>
                  <a:srgbClr val="2AACB8"/>
                </a:solidFill>
                <a:effectLst/>
                <a:latin typeface="Arial Unicode MS"/>
                <a:ea typeface="JetBrains Mono"/>
              </a:rPr>
              <a:t>1.1</a:t>
            </a:r>
            <a:endParaRPr kumimoji="0" lang="en-US" altLang="ko-KR" sz="1100" b="0" i="0" u="none" strike="noStrike" cap="none" normalizeH="0" baseline="0">
              <a:ln>
                <a:noFill/>
              </a:ln>
              <a:solidFill>
                <a:srgbClr val="2AACB8"/>
              </a:solidFill>
              <a:effectLst/>
              <a:latin typeface="Arial Unicode MS"/>
              <a:ea typeface="JetBrains Mono"/>
            </a:endParaRPr>
          </a:p>
          <a:p>
            <a:pPr marL="0" marR="0" lvl="0" indent="0" algn="l" defTabSz="914400" rtl="0" eaLnBrk="0" fontAlgn="base" latinLnBrk="0" hangingPunct="0">
              <a:lnSpc>
                <a:spcPct val="130000"/>
              </a:lnSpc>
              <a:spcBef>
                <a:spcPct val="0"/>
              </a:spcBef>
              <a:spcAft>
                <a:spcPct val="0"/>
              </a:spcAft>
              <a:buClrTx/>
              <a:buSzTx/>
              <a:buFontTx/>
              <a:buNone/>
              <a:tabLst/>
            </a:pPr>
            <a:r>
              <a:rPr kumimoji="0" lang="en-US" altLang="ko-KR" sz="1100" b="0" i="0" u="none" strike="noStrike" cap="none" normalizeH="0" baseline="0">
                <a:ln>
                  <a:noFill/>
                </a:ln>
                <a:solidFill>
                  <a:srgbClr val="2AACB8"/>
                </a:solidFill>
                <a:effectLst/>
                <a:latin typeface="Arial Unicode MS"/>
                <a:ea typeface="JetBrains Mono"/>
              </a:rPr>
              <a:t>Authorization: Bearer token</a:t>
            </a:r>
            <a:br>
              <a:rPr kumimoji="0" lang="ko-KR" altLang="ko-KR" sz="1100" b="0" i="0" u="none" strike="noStrike" cap="none" normalizeH="0" baseline="0">
                <a:ln>
                  <a:noFill/>
                </a:ln>
                <a:solidFill>
                  <a:srgbClr val="2AACB8"/>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Content-Type: application/</a:t>
            </a:r>
            <a:r>
              <a:rPr kumimoji="0" lang="ko-KR" altLang="ko-KR" sz="1100" b="0" i="0" u="none" strike="noStrike" cap="none" normalizeH="0" baseline="0">
                <a:ln>
                  <a:noFill/>
                </a:ln>
                <a:solidFill>
                  <a:srgbClr val="56A8F5"/>
                </a:solidFill>
                <a:effectLst/>
                <a:latin typeface="Arial Unicode MS"/>
                <a:ea typeface="JetBrains Mono"/>
              </a:rPr>
              <a:t>json</a:t>
            </a:r>
            <a:br>
              <a:rPr kumimoji="0" lang="ko-KR" altLang="ko-KR" sz="1100" b="0" i="0" u="none" strike="noStrike" cap="none" normalizeH="0" baseline="0">
                <a:ln>
                  <a:noFill/>
                </a:ln>
                <a:solidFill>
                  <a:srgbClr val="56A8F5"/>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"name"</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a:t>
            </a:r>
            <a:r>
              <a:rPr kumimoji="0" lang="en-US" altLang="ko-KR" sz="1100" b="0" i="0" u="none" strike="noStrike" cap="none" normalizeH="0" baseline="0">
                <a:ln>
                  <a:noFill/>
                </a:ln>
                <a:solidFill>
                  <a:srgbClr val="6AAB73"/>
                </a:solidFill>
                <a:effectLst/>
                <a:latin typeface="Arial Unicode MS"/>
                <a:ea typeface="JetBrains Mono"/>
              </a:rPr>
              <a:t>leaven</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"age"</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2AACB8"/>
                </a:solidFill>
                <a:effectLst/>
                <a:latin typeface="Arial Unicode MS"/>
                <a:ea typeface="JetBrains Mono"/>
              </a:rPr>
              <a:t>25</a:t>
            </a:r>
            <a:br>
              <a:rPr kumimoji="0" lang="ko-KR" altLang="ko-KR" sz="1100" b="0" i="0" u="none" strike="noStrike" cap="none" normalizeH="0" baseline="0">
                <a:ln>
                  <a:noFill/>
                </a:ln>
                <a:solidFill>
                  <a:srgbClr val="2AACB8"/>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5" name="직사각형 4">
            <a:extLst>
              <a:ext uri="{FF2B5EF4-FFF2-40B4-BE49-F238E27FC236}">
                <a16:creationId xmlns:a16="http://schemas.microsoft.com/office/drawing/2014/main" id="{50D80154-3E71-A780-6CFD-DE6D54A53986}"/>
              </a:ext>
            </a:extLst>
          </p:cNvPr>
          <p:cNvSpPr/>
          <p:nvPr/>
        </p:nvSpPr>
        <p:spPr>
          <a:xfrm>
            <a:off x="543430" y="2857331"/>
            <a:ext cx="492443" cy="276999"/>
          </a:xfrm>
          <a:prstGeom prst="rect">
            <a:avLst/>
          </a:prstGeom>
        </p:spPr>
        <p:txBody>
          <a:bodyPr wrap="none">
            <a:spAutoFit/>
          </a:bodyPr>
          <a:lstStyle/>
          <a:p>
            <a:r>
              <a:rPr lang="ko-KR" altLang="en-US" sz="1200" b="1">
                <a:latin typeface="+mn-ea"/>
              </a:rPr>
              <a:t>로그</a:t>
            </a:r>
          </a:p>
        </p:txBody>
      </p:sp>
      <p:sp>
        <p:nvSpPr>
          <p:cNvPr id="6" name="직사각형 5">
            <a:extLst>
              <a:ext uri="{FF2B5EF4-FFF2-40B4-BE49-F238E27FC236}">
                <a16:creationId xmlns:a16="http://schemas.microsoft.com/office/drawing/2014/main" id="{3379B79A-B462-1F25-B28E-6995495D693D}"/>
              </a:ext>
            </a:extLst>
          </p:cNvPr>
          <p:cNvSpPr/>
          <p:nvPr/>
        </p:nvSpPr>
        <p:spPr>
          <a:xfrm>
            <a:off x="543430" y="720993"/>
            <a:ext cx="492443" cy="276999"/>
          </a:xfrm>
          <a:prstGeom prst="rect">
            <a:avLst/>
          </a:prstGeom>
        </p:spPr>
        <p:txBody>
          <a:bodyPr wrap="none">
            <a:spAutoFit/>
          </a:bodyPr>
          <a:lstStyle/>
          <a:p>
            <a:r>
              <a:rPr lang="ko-KR" altLang="en-US" sz="1200" b="1">
                <a:latin typeface="+mn-ea"/>
              </a:rPr>
              <a:t>요청</a:t>
            </a:r>
          </a:p>
        </p:txBody>
      </p:sp>
      <p:sp>
        <p:nvSpPr>
          <p:cNvPr id="8" name="Rectangle 2">
            <a:extLst>
              <a:ext uri="{FF2B5EF4-FFF2-40B4-BE49-F238E27FC236}">
                <a16:creationId xmlns:a16="http://schemas.microsoft.com/office/drawing/2014/main" id="{CD9E679E-5BDF-1FD4-A2AD-DFBB1DC3B8B6}"/>
              </a:ext>
            </a:extLst>
          </p:cNvPr>
          <p:cNvSpPr>
            <a:spLocks noChangeArrowheads="1"/>
          </p:cNvSpPr>
          <p:nvPr/>
        </p:nvSpPr>
        <p:spPr bwMode="auto">
          <a:xfrm>
            <a:off x="593563" y="3153125"/>
            <a:ext cx="5368084" cy="56881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Headers: [Authorization:</a:t>
            </a:r>
            <a:r>
              <a:rPr kumimoji="0" lang="ko-KR" altLang="ko-KR" sz="1100" b="0" i="0" u="none" strike="noStrike" cap="none" normalizeH="0" baseline="0">
                <a:ln>
                  <a:noFill/>
                </a:ln>
                <a:solidFill>
                  <a:srgbClr val="6AAB73"/>
                </a:solidFill>
                <a:effectLst/>
                <a:latin typeface="Arial Unicode MS"/>
                <a:ea typeface="JetBrains Mono"/>
              </a:rPr>
              <a:t>"Bearer token"</a:t>
            </a:r>
            <a:r>
              <a:rPr kumimoji="0" lang="ko-KR" altLang="ko-KR" sz="1100" b="0" i="0" u="none" strike="noStrike" cap="none" normalizeH="0" baseline="0">
                <a:ln>
                  <a:noFill/>
                </a:ln>
                <a:solidFill>
                  <a:srgbClr val="BCBEC4"/>
                </a:solidFill>
                <a:effectLst/>
                <a:latin typeface="Arial Unicode MS"/>
                <a:ea typeface="JetBrains Mono"/>
              </a:rPr>
              <a:t>, ContentType:</a:t>
            </a:r>
            <a:r>
              <a:rPr kumimoji="0" lang="ko-KR" altLang="ko-KR" sz="1100" b="0" i="0" u="none" strike="noStrike" cap="none" normalizeH="0" baseline="0">
                <a:ln>
                  <a:noFill/>
                </a:ln>
                <a:solidFill>
                  <a:srgbClr val="6AAB73"/>
                </a:solidFill>
                <a:effectLst/>
                <a:latin typeface="Arial Unicode MS"/>
                <a:ea typeface="JetBrains Mono"/>
              </a:rPr>
              <a:t>"application/json"</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User: Name=</a:t>
            </a:r>
            <a:r>
              <a:rPr kumimoji="0" lang="en-US" altLang="ko-KR" sz="1100" b="0" i="0" u="none" strike="noStrike" cap="none" normalizeH="0" baseline="0">
                <a:ln>
                  <a:noFill/>
                </a:ln>
                <a:solidFill>
                  <a:srgbClr val="BCBEC4"/>
                </a:solidFill>
                <a:effectLst/>
                <a:latin typeface="Arial Unicode MS"/>
                <a:ea typeface="JetBrains Mono"/>
              </a:rPr>
              <a:t>leaven</a:t>
            </a:r>
            <a:r>
              <a:rPr kumimoji="0" lang="ko-KR"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rgbClr val="BCBEC4"/>
                </a:solidFill>
                <a:effectLst/>
                <a:latin typeface="Arial Unicode MS"/>
                <a:ea typeface="JetBrains Mono"/>
              </a:rPr>
              <a:t>Age</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2AACB8"/>
                </a:solidFill>
                <a:effectLst/>
                <a:latin typeface="Arial Unicode MS"/>
                <a:ea typeface="JetBrains Mono"/>
              </a:rPr>
              <a:t>25</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0" name="직사각형 9">
            <a:extLst>
              <a:ext uri="{FF2B5EF4-FFF2-40B4-BE49-F238E27FC236}">
                <a16:creationId xmlns:a16="http://schemas.microsoft.com/office/drawing/2014/main" id="{201FB023-391C-8D10-FA76-3A4756C8DB4B}"/>
              </a:ext>
            </a:extLst>
          </p:cNvPr>
          <p:cNvSpPr/>
          <p:nvPr/>
        </p:nvSpPr>
        <p:spPr>
          <a:xfrm>
            <a:off x="543430" y="3947725"/>
            <a:ext cx="492443" cy="276999"/>
          </a:xfrm>
          <a:prstGeom prst="rect">
            <a:avLst/>
          </a:prstGeom>
        </p:spPr>
        <p:txBody>
          <a:bodyPr wrap="none">
            <a:spAutoFit/>
          </a:bodyPr>
          <a:lstStyle/>
          <a:p>
            <a:r>
              <a:rPr lang="ko-KR" altLang="en-US" sz="1200" b="1">
                <a:latin typeface="+mn-ea"/>
              </a:rPr>
              <a:t>응답</a:t>
            </a:r>
          </a:p>
        </p:txBody>
      </p:sp>
      <p:sp>
        <p:nvSpPr>
          <p:cNvPr id="12" name="Rectangle 5">
            <a:extLst>
              <a:ext uri="{FF2B5EF4-FFF2-40B4-BE49-F238E27FC236}">
                <a16:creationId xmlns:a16="http://schemas.microsoft.com/office/drawing/2014/main" id="{C3E50865-BC32-37B8-4A32-CE560320720E}"/>
              </a:ext>
            </a:extLst>
          </p:cNvPr>
          <p:cNvSpPr>
            <a:spLocks noChangeArrowheads="1"/>
          </p:cNvSpPr>
          <p:nvPr/>
        </p:nvSpPr>
        <p:spPr bwMode="auto">
          <a:xfrm>
            <a:off x="593563" y="4247206"/>
            <a:ext cx="5368084" cy="1330557"/>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HTTP/</a:t>
            </a:r>
            <a:r>
              <a:rPr kumimoji="0" lang="ko-KR" altLang="ko-KR" sz="1100" b="0" i="0" u="none" strike="noStrike" cap="none" normalizeH="0" baseline="0">
                <a:ln>
                  <a:noFill/>
                </a:ln>
                <a:solidFill>
                  <a:srgbClr val="2AACB8"/>
                </a:solidFill>
                <a:effectLst/>
                <a:latin typeface="Arial Unicode MS"/>
                <a:ea typeface="JetBrains Mono"/>
              </a:rPr>
              <a:t>1.1 200 </a:t>
            </a:r>
            <a:r>
              <a:rPr kumimoji="0" lang="ko-KR" altLang="ko-KR" sz="1100" b="0" i="0" u="none" strike="noStrike" cap="none" normalizeH="0" baseline="0">
                <a:ln>
                  <a:noFill/>
                </a:ln>
                <a:solidFill>
                  <a:srgbClr val="BCBEC4"/>
                </a:solidFill>
                <a:effectLst/>
                <a:latin typeface="Arial Unicode MS"/>
                <a:ea typeface="JetBrains Mono"/>
              </a:rPr>
              <a:t>OK</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Custom-Header: Processed</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Content-Type: text/plain</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Processed User: Name=</a:t>
            </a:r>
            <a:r>
              <a:rPr kumimoji="0" lang="en-US" altLang="ko-KR" sz="1100" b="0" i="0" u="none" strike="noStrike" cap="none" normalizeH="0" baseline="0">
                <a:ln>
                  <a:noFill/>
                </a:ln>
                <a:solidFill>
                  <a:srgbClr val="BCBEC4"/>
                </a:solidFill>
                <a:effectLst/>
                <a:latin typeface="Arial Unicode MS"/>
                <a:ea typeface="JetBrains Mono"/>
              </a:rPr>
              <a:t>leaven</a:t>
            </a:r>
            <a:r>
              <a:rPr kumimoji="0" lang="ko-KR" altLang="ko-KR" sz="1100" b="0" i="0" u="none" strike="noStrike" cap="none" normalizeH="0" baseline="0">
                <a:ln>
                  <a:noFill/>
                </a:ln>
                <a:solidFill>
                  <a:srgbClr val="BCBEC4"/>
                </a:solidFill>
                <a:effectLst/>
                <a:latin typeface="Arial Unicode MS"/>
                <a:ea typeface="JetBrains Mono"/>
              </a:rPr>
              <a:t>, </a:t>
            </a:r>
            <a:r>
              <a:rPr lang="en-US" altLang="ko-KR" sz="1100">
                <a:solidFill>
                  <a:srgbClr val="C77DBB"/>
                </a:solidFill>
                <a:latin typeface="Arial Unicode MS"/>
                <a:ea typeface="JetBrains Mono"/>
              </a:rPr>
              <a:t>A</a:t>
            </a:r>
            <a:r>
              <a:rPr kumimoji="0" lang="ko-KR" altLang="ko-KR" sz="1100" b="0" i="0" u="none" strike="noStrike" cap="none" normalizeH="0" baseline="0">
                <a:ln>
                  <a:noFill/>
                </a:ln>
                <a:solidFill>
                  <a:srgbClr val="C77DBB"/>
                </a:solidFill>
                <a:effectLst/>
                <a:latin typeface="Arial Unicode MS"/>
                <a:ea typeface="JetBrains Mono"/>
              </a:rPr>
              <a:t>ge</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2AACB8"/>
                </a:solidFill>
                <a:effectLst/>
                <a:latin typeface="Arial Unicode MS"/>
                <a:ea typeface="JetBrains Mono"/>
              </a:rPr>
              <a:t>25</a:t>
            </a:r>
            <a:endParaRPr kumimoji="0" lang="ko-KR" altLang="ko-KR" sz="1100" b="0" i="0" u="none" strike="noStrike" cap="none" normalizeH="0" baseline="0">
              <a:ln>
                <a:noFill/>
              </a:ln>
              <a:solidFill>
                <a:schemeClr val="tx1"/>
              </a:solidFill>
              <a:effectLst/>
              <a:latin typeface="Arial" panose="020B0604020202020204" pitchFamily="34" charset="0"/>
            </a:endParaRPr>
          </a:p>
        </p:txBody>
      </p:sp>
      <p:cxnSp>
        <p:nvCxnSpPr>
          <p:cNvPr id="9" name="직선 화살표 연결선 8">
            <a:extLst>
              <a:ext uri="{FF2B5EF4-FFF2-40B4-BE49-F238E27FC236}">
                <a16:creationId xmlns:a16="http://schemas.microsoft.com/office/drawing/2014/main" id="{C9963561-9B57-3427-3F4B-6A7349895150}"/>
              </a:ext>
            </a:extLst>
          </p:cNvPr>
          <p:cNvCxnSpPr>
            <a:cxnSpLocks/>
          </p:cNvCxnSpPr>
          <p:nvPr/>
        </p:nvCxnSpPr>
        <p:spPr>
          <a:xfrm flipH="1">
            <a:off x="2484521" y="4313321"/>
            <a:ext cx="4211053" cy="38501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직선 화살표 연결선 13">
            <a:extLst>
              <a:ext uri="{FF2B5EF4-FFF2-40B4-BE49-F238E27FC236}">
                <a16:creationId xmlns:a16="http://schemas.microsoft.com/office/drawing/2014/main" id="{495FA1A5-5173-0960-B46C-4F9572EECDBA}"/>
              </a:ext>
            </a:extLst>
          </p:cNvPr>
          <p:cNvCxnSpPr>
            <a:cxnSpLocks/>
          </p:cNvCxnSpPr>
          <p:nvPr/>
        </p:nvCxnSpPr>
        <p:spPr>
          <a:xfrm flipH="1">
            <a:off x="5179595" y="3074068"/>
            <a:ext cx="1449805" cy="264695"/>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5F652B82-769A-0C83-1871-FB2657383433}"/>
              </a:ext>
            </a:extLst>
          </p:cNvPr>
          <p:cNvCxnSpPr>
            <a:cxnSpLocks/>
          </p:cNvCxnSpPr>
          <p:nvPr/>
        </p:nvCxnSpPr>
        <p:spPr>
          <a:xfrm flipH="1">
            <a:off x="2533049" y="3338763"/>
            <a:ext cx="4162525" cy="266704"/>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FB48292C-B981-7440-9683-983A8D1CF3CE}"/>
              </a:ext>
            </a:extLst>
          </p:cNvPr>
          <p:cNvCxnSpPr>
            <a:cxnSpLocks/>
          </p:cNvCxnSpPr>
          <p:nvPr/>
        </p:nvCxnSpPr>
        <p:spPr>
          <a:xfrm flipH="1">
            <a:off x="3212432" y="4578016"/>
            <a:ext cx="3531268" cy="878305"/>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5161886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9A31C1-23C4-57C5-69A8-9F65D1EB7C1F}"/>
            </a:ext>
          </a:extLst>
        </p:cNvPr>
        <p:cNvGrpSpPr/>
        <p:nvPr/>
      </p:nvGrpSpPr>
      <p:grpSpPr>
        <a:xfrm>
          <a:off x="0" y="0"/>
          <a:ext cx="0" cy="0"/>
          <a:chOff x="0" y="0"/>
          <a:chExt cx="0" cy="0"/>
        </a:xfrm>
      </p:grpSpPr>
      <p:sp>
        <p:nvSpPr>
          <p:cNvPr id="73" name="직사각형 72">
            <a:extLst>
              <a:ext uri="{FF2B5EF4-FFF2-40B4-BE49-F238E27FC236}">
                <a16:creationId xmlns:a16="http://schemas.microsoft.com/office/drawing/2014/main" id="{BB183711-8DEA-4C23-28E8-B041D42C4CA8}"/>
              </a:ext>
            </a:extLst>
          </p:cNvPr>
          <p:cNvSpPr/>
          <p:nvPr/>
        </p:nvSpPr>
        <p:spPr>
          <a:xfrm>
            <a:off x="370208" y="627229"/>
            <a:ext cx="11655355"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mn-ea"/>
              </a:rPr>
              <a:t>HttpEntity </a:t>
            </a:r>
            <a:r>
              <a:rPr lang="ko-KR" altLang="en-US" sz="1200">
                <a:latin typeface="+mn-ea"/>
              </a:rPr>
              <a:t>의 확장 버전으로</a:t>
            </a:r>
            <a:r>
              <a:rPr lang="en-US" altLang="ko-KR" sz="1200">
                <a:latin typeface="+mn-ea"/>
              </a:rPr>
              <a:t> HTTP </a:t>
            </a:r>
            <a:r>
              <a:rPr lang="ko-KR" altLang="en-US" sz="1200">
                <a:latin typeface="+mn-ea"/>
              </a:rPr>
              <a:t>메서드와 대상 </a:t>
            </a:r>
            <a:r>
              <a:rPr lang="en-US" altLang="ko-KR" sz="1200">
                <a:latin typeface="+mn-ea"/>
              </a:rPr>
              <a:t>URL </a:t>
            </a:r>
            <a:r>
              <a:rPr lang="ko-KR" altLang="en-US" sz="1200">
                <a:latin typeface="+mn-ea"/>
              </a:rPr>
              <a:t>도 포함하며 </a:t>
            </a:r>
            <a:r>
              <a:rPr lang="en-US" altLang="ko-KR" sz="1200">
                <a:latin typeface="+mn-ea"/>
              </a:rPr>
              <a:t>RestTemplate </a:t>
            </a:r>
            <a:r>
              <a:rPr lang="ko-KR" altLang="en-US" sz="1200">
                <a:latin typeface="+mn-ea"/>
              </a:rPr>
              <a:t>에서 요청을 준비하거나</a:t>
            </a:r>
            <a:r>
              <a:rPr lang="en-US" altLang="ko-KR" sz="1200">
                <a:latin typeface="+mn-ea"/>
              </a:rPr>
              <a:t> @Controller </a:t>
            </a:r>
            <a:r>
              <a:rPr lang="ko-KR" altLang="en-US" sz="1200">
                <a:latin typeface="+mn-ea"/>
              </a:rPr>
              <a:t>메서드에서 요청 입력을 나타낼 때 사용된다</a:t>
            </a:r>
            <a:endParaRPr lang="en-US" altLang="ko-KR" sz="1200">
              <a:latin typeface="+mn-ea"/>
            </a:endParaRPr>
          </a:p>
        </p:txBody>
      </p:sp>
      <p:sp>
        <p:nvSpPr>
          <p:cNvPr id="74" name="직사각형 73">
            <a:extLst>
              <a:ext uri="{FF2B5EF4-FFF2-40B4-BE49-F238E27FC236}">
                <a16:creationId xmlns:a16="http://schemas.microsoft.com/office/drawing/2014/main" id="{9DDA6E0B-6B8A-3FAD-D885-3F7CB3D7E6CF}"/>
              </a:ext>
            </a:extLst>
          </p:cNvPr>
          <p:cNvSpPr/>
          <p:nvPr/>
        </p:nvSpPr>
        <p:spPr>
          <a:xfrm>
            <a:off x="198756" y="202792"/>
            <a:ext cx="2063514"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RequestEntity </a:t>
            </a:r>
            <a:endParaRPr lang="ko-KR" altLang="en-US" b="1">
              <a:solidFill>
                <a:schemeClr val="accent1">
                  <a:lumMod val="75000"/>
                </a:schemeClr>
              </a:solidFill>
              <a:latin typeface="+mn-ea"/>
            </a:endParaRPr>
          </a:p>
        </p:txBody>
      </p:sp>
      <p:pic>
        <p:nvPicPr>
          <p:cNvPr id="4" name="그림 3">
            <a:extLst>
              <a:ext uri="{FF2B5EF4-FFF2-40B4-BE49-F238E27FC236}">
                <a16:creationId xmlns:a16="http://schemas.microsoft.com/office/drawing/2014/main" id="{716315F8-813C-9527-D597-8CE1FF8A4025}"/>
              </a:ext>
            </a:extLst>
          </p:cNvPr>
          <p:cNvPicPr>
            <a:picLocks noChangeAspect="1"/>
          </p:cNvPicPr>
          <p:nvPr/>
        </p:nvPicPr>
        <p:blipFill>
          <a:blip r:embed="rId3"/>
          <a:stretch>
            <a:fillRect/>
          </a:stretch>
        </p:blipFill>
        <p:spPr>
          <a:xfrm>
            <a:off x="571499" y="1069600"/>
            <a:ext cx="2030555" cy="1224306"/>
          </a:xfrm>
          <a:prstGeom prst="rect">
            <a:avLst/>
          </a:prstGeom>
        </p:spPr>
      </p:pic>
      <p:sp>
        <p:nvSpPr>
          <p:cNvPr id="5" name="Rectangle 1">
            <a:extLst>
              <a:ext uri="{FF2B5EF4-FFF2-40B4-BE49-F238E27FC236}">
                <a16:creationId xmlns:a16="http://schemas.microsoft.com/office/drawing/2014/main" id="{E888949E-8B2E-3B69-A747-C8FECBF4F02D}"/>
              </a:ext>
            </a:extLst>
          </p:cNvPr>
          <p:cNvSpPr>
            <a:spLocks noChangeArrowheads="1"/>
          </p:cNvSpPr>
          <p:nvPr/>
        </p:nvSpPr>
        <p:spPr bwMode="auto">
          <a:xfrm>
            <a:off x="571499" y="2502280"/>
            <a:ext cx="6701590" cy="412362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@RestController</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RequestEntityController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@PostMapping</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"/process"</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ResponseEntity&lt;String&gt; </a:t>
            </a:r>
            <a:r>
              <a:rPr kumimoji="0" lang="ko-KR" altLang="ko-KR" sz="1100" b="0" i="0" u="none" strike="noStrike" cap="none" normalizeH="0" baseline="0">
                <a:ln>
                  <a:noFill/>
                </a:ln>
                <a:solidFill>
                  <a:srgbClr val="56A8F5"/>
                </a:solidFill>
                <a:effectLst/>
                <a:latin typeface="Arial Unicode MS"/>
                <a:ea typeface="JetBrains Mono"/>
              </a:rPr>
              <a:t>handleRequest</a:t>
            </a:r>
            <a:r>
              <a:rPr kumimoji="0" lang="ko-KR" altLang="ko-KR" sz="1100" b="0" i="0" u="none" strike="noStrike" cap="none" normalizeH="0" baseline="0">
                <a:ln>
                  <a:noFill/>
                </a:ln>
                <a:solidFill>
                  <a:srgbClr val="BCBEC4"/>
                </a:solidFill>
                <a:effectLst/>
                <a:latin typeface="Arial Unicode MS"/>
                <a:ea typeface="JetBrains Mono"/>
              </a:rPr>
              <a:t>(RequestEntity&lt;User&gt; requestEntity) {</a:t>
            </a:r>
            <a:endParaRPr kumimoji="0" lang="en-US" altLang="ko-KR" sz="11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Arial Unicode MS"/>
                <a:ea typeface="JetBrains Mono"/>
              </a:rPr>
              <a:t> </a:t>
            </a:r>
            <a:r>
              <a:rPr kumimoji="0" lang="en-US"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User user = requestEntity.getBody();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요청 본문</a:t>
            </a:r>
            <a:r>
              <a:rPr kumimoji="0" lang="ko-KR" altLang="ko-KR" sz="1100" b="0" i="0" u="none" strike="noStrike" cap="none" normalizeH="0" baseline="0">
                <a:ln>
                  <a:noFill/>
                </a:ln>
                <a:solidFill>
                  <a:srgbClr val="7A7E85"/>
                </a:solidFill>
                <a:effectLst/>
                <a:latin typeface="Arial Unicode MS"/>
                <a:ea typeface="JetBrains Mono"/>
              </a:rPr>
              <a:t>(User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객체</a:t>
            </a:r>
            <a:r>
              <a:rPr kumimoji="0" lang="ko-KR" altLang="ko-KR" sz="1100" b="0" i="0" u="none" strike="noStrike" cap="none" normalizeH="0" baseline="0">
                <a:ln>
                  <a:noFill/>
                </a:ln>
                <a:solidFill>
                  <a:srgbClr val="7A7E85"/>
                </a:solidFill>
                <a:effectLst/>
                <a:latin typeface="Arial Unicode MS"/>
                <a:ea typeface="JetBrains Mono"/>
              </a:rPr>
              <a:t>)</a:t>
            </a:r>
            <a:br>
              <a:rPr kumimoji="0" lang="ko-KR" altLang="ko-KR" sz="1100" b="0" i="0" u="none" strike="noStrike" cap="none" normalizeH="0" baseline="0">
                <a:ln>
                  <a:noFill/>
                </a:ln>
                <a:solidFill>
                  <a:srgbClr val="7A7E85"/>
                </a:solidFill>
                <a:effectLst/>
                <a:latin typeface="Arial Unicode MS"/>
                <a:ea typeface="JetBrains Mono"/>
              </a:rPr>
            </a:b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String method = requestEntity.getMethod().name(); </a:t>
            </a:r>
            <a:r>
              <a:rPr kumimoji="0" lang="ko-KR" altLang="ko-KR" sz="1100" b="0" i="0" u="none" strike="noStrike" cap="none" normalizeH="0" baseline="0">
                <a:ln>
                  <a:noFill/>
                </a:ln>
                <a:solidFill>
                  <a:srgbClr val="7A7E85"/>
                </a:solidFill>
                <a:effectLst/>
                <a:latin typeface="Arial Unicode MS"/>
                <a:ea typeface="JetBrains Mono"/>
              </a:rPr>
              <a:t>// HTTP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메서드</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Arial Unicode MS"/>
                <a:ea typeface="JetBrains Mono"/>
              </a:rPr>
              <a:t> </a:t>
            </a:r>
            <a:r>
              <a:rPr kumimoji="0" lang="en-US"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String url = requestEntity.getUrl().toString();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요청</a:t>
            </a:r>
            <a:r>
              <a:rPr kumimoji="0" lang="ko-KR" altLang="ko-KR" sz="1100" b="0" i="0" u="none" strike="noStrike" cap="none" normalizeH="0" baseline="0">
                <a:ln>
                  <a:noFill/>
                </a:ln>
                <a:solidFill>
                  <a:srgbClr val="7A7E85"/>
                </a:solidFill>
                <a:effectLst/>
                <a:latin typeface="Arial Unicode MS"/>
                <a:ea typeface="JetBrains Mono"/>
              </a:rPr>
              <a:t> URL</a:t>
            </a:r>
            <a:br>
              <a:rPr kumimoji="0" lang="ko-KR" altLang="ko-KR" sz="1100" b="0" i="0" u="none" strike="noStrike" cap="none" normalizeH="0" baseline="0">
                <a:ln>
                  <a:noFill/>
                </a:ln>
                <a:solidFill>
                  <a:srgbClr val="7A7E85"/>
                </a:solidFill>
                <a:effectLst/>
                <a:latin typeface="Arial Unicode MS"/>
                <a:ea typeface="JetBrains Mono"/>
              </a:rPr>
            </a:br>
            <a:br>
              <a:rPr kumimoji="0" lang="ko-KR" altLang="ko-KR" sz="1100" b="0" i="0" u="none" strike="noStrike" cap="none" normalizeH="0" baseline="0">
                <a:ln>
                  <a:noFill/>
                </a:ln>
                <a:solidFill>
                  <a:srgbClr val="7A7E85"/>
                </a:solidFill>
                <a:effectLst/>
                <a:latin typeface="Arial Unicode MS"/>
                <a:ea typeface="JetBrains Mono"/>
              </a:rPr>
            </a:b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System.</a:t>
            </a:r>
            <a:r>
              <a:rPr kumimoji="0" lang="ko-KR" altLang="ko-KR" sz="1100" b="0" i="1" u="none" strike="noStrike" cap="none" normalizeH="0" baseline="0">
                <a:ln>
                  <a:noFill/>
                </a:ln>
                <a:solidFill>
                  <a:srgbClr val="C77DBB"/>
                </a:solidFill>
                <a:effectLst/>
                <a:latin typeface="Arial Unicode MS"/>
                <a:ea typeface="JetBrains Mono"/>
              </a:rPr>
              <a:t>out</a:t>
            </a:r>
            <a:r>
              <a:rPr kumimoji="0" lang="ko-KR" altLang="ko-KR" sz="1100" b="0" i="0" u="none" strike="noStrike" cap="none" normalizeH="0" baseline="0">
                <a:ln>
                  <a:noFill/>
                </a:ln>
                <a:solidFill>
                  <a:srgbClr val="BCBEC4"/>
                </a:solidFill>
                <a:effectLst/>
                <a:latin typeface="Arial Unicode MS"/>
                <a:ea typeface="JetBrains Mono"/>
              </a:rPr>
              <a:t>.println(</a:t>
            </a:r>
            <a:r>
              <a:rPr kumimoji="0" lang="ko-KR" altLang="ko-KR" sz="1100" b="0" i="0" u="none" strike="noStrike" cap="none" normalizeH="0" baseline="0">
                <a:ln>
                  <a:noFill/>
                </a:ln>
                <a:solidFill>
                  <a:srgbClr val="6AAB73"/>
                </a:solidFill>
                <a:effectLst/>
                <a:latin typeface="Arial Unicode MS"/>
                <a:ea typeface="JetBrains Mono"/>
              </a:rPr>
              <a:t>"HTTP Method: " </a:t>
            </a:r>
            <a:r>
              <a:rPr kumimoji="0" lang="ko-KR" altLang="ko-KR" sz="1100" b="0" i="0" u="none" strike="noStrike" cap="none" normalizeH="0" baseline="0">
                <a:ln>
                  <a:noFill/>
                </a:ln>
                <a:solidFill>
                  <a:srgbClr val="BCBEC4"/>
                </a:solidFill>
                <a:effectLst/>
                <a:latin typeface="Arial Unicode MS"/>
                <a:ea typeface="JetBrains Mono"/>
              </a:rPr>
              <a:t>+ method);</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System.</a:t>
            </a:r>
            <a:r>
              <a:rPr kumimoji="0" lang="ko-KR" altLang="ko-KR" sz="1100" b="0" i="1" u="none" strike="noStrike" cap="none" normalizeH="0" baseline="0">
                <a:ln>
                  <a:noFill/>
                </a:ln>
                <a:solidFill>
                  <a:srgbClr val="C77DBB"/>
                </a:solidFill>
                <a:effectLst/>
                <a:latin typeface="Arial Unicode MS"/>
                <a:ea typeface="JetBrains Mono"/>
              </a:rPr>
              <a:t>out</a:t>
            </a:r>
            <a:r>
              <a:rPr kumimoji="0" lang="ko-KR" altLang="ko-KR" sz="1100" b="0" i="0" u="none" strike="noStrike" cap="none" normalizeH="0" baseline="0">
                <a:ln>
                  <a:noFill/>
                </a:ln>
                <a:solidFill>
                  <a:srgbClr val="BCBEC4"/>
                </a:solidFill>
                <a:effectLst/>
                <a:latin typeface="Arial Unicode MS"/>
                <a:ea typeface="JetBrains Mono"/>
              </a:rPr>
              <a:t>.println(</a:t>
            </a:r>
            <a:r>
              <a:rPr kumimoji="0" lang="ko-KR" altLang="ko-KR" sz="1100" b="0" i="0" u="none" strike="noStrike" cap="none" normalizeH="0" baseline="0">
                <a:ln>
                  <a:noFill/>
                </a:ln>
                <a:solidFill>
                  <a:srgbClr val="6AAB73"/>
                </a:solidFill>
                <a:effectLst/>
                <a:latin typeface="Arial Unicode MS"/>
                <a:ea typeface="JetBrains Mono"/>
              </a:rPr>
              <a:t>"URL: " </a:t>
            </a:r>
            <a:r>
              <a:rPr kumimoji="0" lang="ko-KR" altLang="ko-KR" sz="1100" b="0" i="0" u="none" strike="noStrike" cap="none" normalizeH="0" baseline="0">
                <a:ln>
                  <a:noFill/>
                </a:ln>
                <a:solidFill>
                  <a:srgbClr val="BCBEC4"/>
                </a:solidFill>
                <a:effectLst/>
                <a:latin typeface="Arial Unicode MS"/>
                <a:ea typeface="JetBrains Mono"/>
              </a:rPr>
              <a:t>+ url);</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System.</a:t>
            </a:r>
            <a:r>
              <a:rPr kumimoji="0" lang="ko-KR" altLang="ko-KR" sz="1100" b="0" i="1" u="none" strike="noStrike" cap="none" normalizeH="0" baseline="0">
                <a:ln>
                  <a:noFill/>
                </a:ln>
                <a:solidFill>
                  <a:srgbClr val="C77DBB"/>
                </a:solidFill>
                <a:effectLst/>
                <a:latin typeface="Arial Unicode MS"/>
                <a:ea typeface="JetBrains Mono"/>
              </a:rPr>
              <a:t>out</a:t>
            </a:r>
            <a:r>
              <a:rPr kumimoji="0" lang="ko-KR" altLang="ko-KR" sz="1100" b="0" i="0" u="none" strike="noStrike" cap="none" normalizeH="0" baseline="0">
                <a:ln>
                  <a:noFill/>
                </a:ln>
                <a:solidFill>
                  <a:srgbClr val="BCBEC4"/>
                </a:solidFill>
                <a:effectLst/>
                <a:latin typeface="Arial Unicode MS"/>
                <a:ea typeface="JetBrains Mono"/>
              </a:rPr>
              <a:t>.println(</a:t>
            </a:r>
            <a:r>
              <a:rPr kumimoji="0" lang="ko-KR" altLang="ko-KR" sz="1100" b="0" i="0" u="none" strike="noStrike" cap="none" normalizeH="0" baseline="0">
                <a:ln>
                  <a:noFill/>
                </a:ln>
                <a:solidFill>
                  <a:srgbClr val="6AAB73"/>
                </a:solidFill>
                <a:effectLst/>
                <a:latin typeface="Arial Unicode MS"/>
                <a:ea typeface="JetBrains Mono"/>
              </a:rPr>
              <a:t>"User : Name=" </a:t>
            </a:r>
            <a:r>
              <a:rPr kumimoji="0" lang="ko-KR" altLang="ko-KR" sz="1100" b="0" i="0" u="none" strike="noStrike" cap="none" normalizeH="0" baseline="0">
                <a:ln>
                  <a:noFill/>
                </a:ln>
                <a:solidFill>
                  <a:srgbClr val="BCBEC4"/>
                </a:solidFill>
                <a:effectLst/>
                <a:latin typeface="Arial Unicode MS"/>
                <a:ea typeface="JetBrains Mono"/>
              </a:rPr>
              <a:t>+ user.getName() + </a:t>
            </a:r>
            <a:r>
              <a:rPr kumimoji="0" lang="ko-KR" altLang="ko-KR" sz="1100" b="0" i="0" u="none" strike="noStrike" cap="none" normalizeH="0" baseline="0">
                <a:ln>
                  <a:noFill/>
                </a:ln>
                <a:solidFill>
                  <a:srgbClr val="6AAB73"/>
                </a:solidFill>
                <a:effectLst/>
                <a:latin typeface="Arial Unicode MS"/>
                <a:ea typeface="JetBrains Mono"/>
              </a:rPr>
              <a:t>", Age=" </a:t>
            </a:r>
            <a:r>
              <a:rPr kumimoji="0" lang="ko-KR" altLang="ko-KR" sz="1100" b="0" i="0" u="none" strike="noStrike" cap="none" normalizeH="0" baseline="0">
                <a:ln>
                  <a:noFill/>
                </a:ln>
                <a:solidFill>
                  <a:srgbClr val="BCBEC4"/>
                </a:solidFill>
                <a:effectLst/>
                <a:latin typeface="Arial Unicode MS"/>
                <a:ea typeface="JetBrains Mono"/>
              </a:rPr>
              <a:t>+ user.getAge());</a:t>
            </a:r>
            <a:endParaRPr lang="en-US" altLang="ko-KR" sz="1100">
              <a:solidFill>
                <a:srgbClr val="BCBEC4"/>
              </a:solidFill>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en-US"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BCBEC4"/>
                </a:solidFill>
                <a:effectLst/>
                <a:latin typeface="Arial Unicode MS"/>
                <a:ea typeface="JetBrains Mono"/>
              </a:rPr>
              <a:t>ResponseEntity.ok(</a:t>
            </a:r>
            <a:r>
              <a:rPr kumimoji="0" lang="ko-KR" altLang="ko-KR" sz="1100" b="0" i="0" u="none" strike="noStrike" cap="none" normalizeH="0" baseline="0">
                <a:ln>
                  <a:noFill/>
                </a:ln>
                <a:solidFill>
                  <a:srgbClr val="6AAB73"/>
                </a:solidFill>
                <a:effectLst/>
                <a:latin typeface="Arial Unicode MS"/>
                <a:ea typeface="JetBrains Mono"/>
              </a:rPr>
              <a:t>"User processed: Name=" </a:t>
            </a:r>
            <a:r>
              <a:rPr kumimoji="0" lang="ko-KR" altLang="ko-KR" sz="1100" b="0" i="0" u="none" strike="noStrike" cap="none" normalizeH="0" baseline="0">
                <a:ln>
                  <a:noFill/>
                </a:ln>
                <a:solidFill>
                  <a:srgbClr val="BCBEC4"/>
                </a:solidFill>
                <a:effectLst/>
                <a:latin typeface="Arial Unicode MS"/>
                <a:ea typeface="JetBrains Mono"/>
              </a:rPr>
              <a:t>+ user.getName() + </a:t>
            </a:r>
            <a:r>
              <a:rPr kumimoji="0" lang="ko-KR" altLang="ko-KR" sz="1100" b="0" i="0" u="none" strike="noStrike" cap="none" normalizeH="0" baseline="0">
                <a:ln>
                  <a:noFill/>
                </a:ln>
                <a:solidFill>
                  <a:srgbClr val="6AAB73"/>
                </a:solidFill>
                <a:effectLst/>
                <a:latin typeface="Arial Unicode MS"/>
                <a:ea typeface="JetBrains Mono"/>
              </a:rPr>
              <a:t>", Age=" </a:t>
            </a:r>
            <a:r>
              <a:rPr kumimoji="0" lang="ko-KR" altLang="ko-KR" sz="1100" b="0" i="0" u="none" strike="noStrike" cap="none" normalizeH="0" baseline="0">
                <a:ln>
                  <a:noFill/>
                </a:ln>
                <a:solidFill>
                  <a:srgbClr val="BCBEC4"/>
                </a:solidFill>
                <a:effectLst/>
                <a:latin typeface="Arial Unicode MS"/>
                <a:ea typeface="JetBrains Mono"/>
              </a:rPr>
              <a:t>+ user.getAge());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8" name="Rectangle 2">
            <a:extLst>
              <a:ext uri="{FF2B5EF4-FFF2-40B4-BE49-F238E27FC236}">
                <a16:creationId xmlns:a16="http://schemas.microsoft.com/office/drawing/2014/main" id="{3C3F0AFC-DE7B-AF02-54D3-6B235A823539}"/>
              </a:ext>
            </a:extLst>
          </p:cNvPr>
          <p:cNvSpPr>
            <a:spLocks noChangeArrowheads="1"/>
          </p:cNvSpPr>
          <p:nvPr/>
        </p:nvSpPr>
        <p:spPr bwMode="auto">
          <a:xfrm>
            <a:off x="7403437" y="2502280"/>
            <a:ext cx="3531268" cy="138980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3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POST /</a:t>
            </a:r>
            <a:r>
              <a:rPr lang="en-US" altLang="ko-KR" sz="1100">
                <a:solidFill>
                  <a:srgbClr val="BCBEC4"/>
                </a:solidFill>
                <a:latin typeface="Arial Unicode MS"/>
                <a:ea typeface="JetBrains Mono"/>
              </a:rPr>
              <a:t>process</a:t>
            </a:r>
            <a:r>
              <a:rPr kumimoji="0" lang="ko-KR" altLang="ko-KR" sz="1100" b="0" i="0" u="none" strike="noStrike" cap="none" normalizeH="0" baseline="0">
                <a:ln>
                  <a:noFill/>
                </a:ln>
                <a:solidFill>
                  <a:srgbClr val="BCBEC4"/>
                </a:solidFill>
                <a:effectLst/>
                <a:latin typeface="Arial Unicode MS"/>
                <a:ea typeface="JetBrains Mono"/>
              </a:rPr>
              <a:t> HTTP/</a:t>
            </a:r>
            <a:r>
              <a:rPr kumimoji="0" lang="ko-KR" altLang="ko-KR" sz="1100" b="0" i="0" u="none" strike="noStrike" cap="none" normalizeH="0" baseline="0">
                <a:ln>
                  <a:noFill/>
                </a:ln>
                <a:solidFill>
                  <a:srgbClr val="2AACB8"/>
                </a:solidFill>
                <a:effectLst/>
                <a:latin typeface="Arial Unicode MS"/>
                <a:ea typeface="JetBrains Mono"/>
              </a:rPr>
              <a:t>1.1</a:t>
            </a:r>
            <a:endParaRPr kumimoji="0" lang="en-US" altLang="ko-KR" sz="1100" b="0" i="0" u="none" strike="noStrike" cap="none" normalizeH="0" baseline="0">
              <a:ln>
                <a:noFill/>
              </a:ln>
              <a:solidFill>
                <a:srgbClr val="2AACB8"/>
              </a:solidFill>
              <a:effectLst/>
              <a:latin typeface="Arial Unicode MS"/>
              <a:ea typeface="JetBrains Mono"/>
            </a:endParaRPr>
          </a:p>
          <a:p>
            <a:pPr marL="0" marR="0" lvl="0" indent="0" algn="l" defTabSz="914400" rtl="0" eaLnBrk="0" fontAlgn="base" latinLnBrk="0" hangingPunct="0">
              <a:lnSpc>
                <a:spcPct val="13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Content-Type: application/</a:t>
            </a:r>
            <a:r>
              <a:rPr kumimoji="0" lang="ko-KR" altLang="ko-KR" sz="1100" b="0" i="0" u="none" strike="noStrike" cap="none" normalizeH="0" baseline="0">
                <a:ln>
                  <a:noFill/>
                </a:ln>
                <a:solidFill>
                  <a:srgbClr val="56A8F5"/>
                </a:solidFill>
                <a:effectLst/>
                <a:latin typeface="Arial Unicode MS"/>
                <a:ea typeface="JetBrains Mono"/>
              </a:rPr>
              <a:t>json</a:t>
            </a:r>
            <a:br>
              <a:rPr kumimoji="0" lang="ko-KR" altLang="ko-KR" sz="1100" b="0" i="0" u="none" strike="noStrike" cap="none" normalizeH="0" baseline="0">
                <a:ln>
                  <a:noFill/>
                </a:ln>
                <a:solidFill>
                  <a:srgbClr val="56A8F5"/>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"name"</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a:t>
            </a:r>
            <a:r>
              <a:rPr kumimoji="0" lang="en-US" altLang="ko-KR" sz="1100" b="0" i="0" u="none" strike="noStrike" cap="none" normalizeH="0" baseline="0">
                <a:ln>
                  <a:noFill/>
                </a:ln>
                <a:solidFill>
                  <a:srgbClr val="6AAB73"/>
                </a:solidFill>
                <a:effectLst/>
                <a:latin typeface="Arial Unicode MS"/>
                <a:ea typeface="JetBrains Mono"/>
              </a:rPr>
              <a:t>leaven</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"age"</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2AACB8"/>
                </a:solidFill>
                <a:effectLst/>
                <a:latin typeface="Arial Unicode MS"/>
                <a:ea typeface="JetBrains Mono"/>
              </a:rPr>
              <a:t>25</a:t>
            </a:r>
            <a:br>
              <a:rPr kumimoji="0" lang="ko-KR" altLang="ko-KR" sz="1100" b="0" i="0" u="none" strike="noStrike" cap="none" normalizeH="0" baseline="0">
                <a:ln>
                  <a:noFill/>
                </a:ln>
                <a:solidFill>
                  <a:srgbClr val="2AACB8"/>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9" name="Rectangle 2">
            <a:extLst>
              <a:ext uri="{FF2B5EF4-FFF2-40B4-BE49-F238E27FC236}">
                <a16:creationId xmlns:a16="http://schemas.microsoft.com/office/drawing/2014/main" id="{DF49C12B-97F5-6C0A-2BAF-3FCD7E48B600}"/>
              </a:ext>
            </a:extLst>
          </p:cNvPr>
          <p:cNvSpPr>
            <a:spLocks noChangeArrowheads="1"/>
          </p:cNvSpPr>
          <p:nvPr/>
        </p:nvSpPr>
        <p:spPr bwMode="auto">
          <a:xfrm>
            <a:off x="7403437" y="4329476"/>
            <a:ext cx="3531268" cy="822726"/>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HTTP Method: POST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URL: </a:t>
            </a:r>
            <a:r>
              <a:rPr kumimoji="0" lang="ko-KR" altLang="ko-KR" sz="1100" b="0" i="0" u="none" strike="noStrike" cap="none" normalizeH="0" baseline="0">
                <a:ln>
                  <a:noFill/>
                </a:ln>
                <a:solidFill>
                  <a:schemeClr val="bg1">
                    <a:lumMod val="75000"/>
                  </a:schemeClr>
                </a:solidFill>
                <a:effectLst/>
                <a:latin typeface="Arial Unicode MS"/>
                <a:ea typeface="JetBrains Mono"/>
              </a:rPr>
              <a:t>http://localhost:8080/api/process</a:t>
            </a:r>
            <a:br>
              <a:rPr kumimoji="0" lang="ko-KR" altLang="ko-KR" sz="1100" b="0" i="0" u="none" strike="noStrike" cap="none" normalizeH="0" baseline="0">
                <a:ln>
                  <a:noFill/>
                </a:ln>
                <a:solidFill>
                  <a:srgbClr val="7A7E85"/>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User : Name=</a:t>
            </a:r>
            <a:r>
              <a:rPr kumimoji="0" lang="en-US" altLang="ko-KR" sz="1100" b="0" i="0" u="none" strike="noStrike" cap="none" normalizeH="0" baseline="0">
                <a:ln>
                  <a:noFill/>
                </a:ln>
                <a:solidFill>
                  <a:srgbClr val="BCBEC4"/>
                </a:solidFill>
                <a:effectLst/>
                <a:latin typeface="Arial Unicode MS"/>
                <a:ea typeface="JetBrains Mono"/>
              </a:rPr>
              <a:t>leaven</a:t>
            </a:r>
            <a:r>
              <a:rPr kumimoji="0" lang="ko-KR" altLang="ko-KR" sz="1100" b="0" i="0" u="none" strike="noStrike" cap="none" normalizeH="0" baseline="0">
                <a:ln>
                  <a:noFill/>
                </a:ln>
                <a:solidFill>
                  <a:srgbClr val="BCBEC4"/>
                </a:solidFill>
                <a:effectLst/>
                <a:latin typeface="Arial Unicode MS"/>
                <a:ea typeface="JetBrains Mono"/>
              </a:rPr>
              <a:t>, Age=</a:t>
            </a:r>
            <a:r>
              <a:rPr kumimoji="0" lang="en-US" altLang="ko-KR" sz="1100" b="0" i="0" u="none" strike="noStrike" cap="none" normalizeH="0" baseline="0">
                <a:ln>
                  <a:noFill/>
                </a:ln>
                <a:solidFill>
                  <a:srgbClr val="2AACB8"/>
                </a:solidFill>
                <a:effectLst/>
                <a:latin typeface="Arial Unicode MS"/>
                <a:ea typeface="JetBrains Mono"/>
              </a:rPr>
              <a:t>25</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0" name="직사각형 9">
            <a:extLst>
              <a:ext uri="{FF2B5EF4-FFF2-40B4-BE49-F238E27FC236}">
                <a16:creationId xmlns:a16="http://schemas.microsoft.com/office/drawing/2014/main" id="{BCC4C585-EDD1-5172-78DF-AE9571AD943C}"/>
              </a:ext>
            </a:extLst>
          </p:cNvPr>
          <p:cNvSpPr/>
          <p:nvPr/>
        </p:nvSpPr>
        <p:spPr>
          <a:xfrm>
            <a:off x="7334012" y="4058493"/>
            <a:ext cx="854721" cy="276999"/>
          </a:xfrm>
          <a:prstGeom prst="rect">
            <a:avLst/>
          </a:prstGeom>
        </p:spPr>
        <p:txBody>
          <a:bodyPr wrap="none">
            <a:spAutoFit/>
          </a:bodyPr>
          <a:lstStyle/>
          <a:p>
            <a:r>
              <a:rPr lang="ko-KR" altLang="en-US" sz="1200" b="1">
                <a:latin typeface="+mn-ea"/>
              </a:rPr>
              <a:t>서버 로그</a:t>
            </a:r>
          </a:p>
        </p:txBody>
      </p:sp>
      <p:sp>
        <p:nvSpPr>
          <p:cNvPr id="11" name="직사각형 10">
            <a:extLst>
              <a:ext uri="{FF2B5EF4-FFF2-40B4-BE49-F238E27FC236}">
                <a16:creationId xmlns:a16="http://schemas.microsoft.com/office/drawing/2014/main" id="{04EE19AD-CC99-F965-0CC6-13DEB91A8724}"/>
              </a:ext>
            </a:extLst>
          </p:cNvPr>
          <p:cNvSpPr/>
          <p:nvPr/>
        </p:nvSpPr>
        <p:spPr>
          <a:xfrm>
            <a:off x="7335257" y="2224610"/>
            <a:ext cx="492443" cy="276999"/>
          </a:xfrm>
          <a:prstGeom prst="rect">
            <a:avLst/>
          </a:prstGeom>
        </p:spPr>
        <p:txBody>
          <a:bodyPr wrap="none">
            <a:spAutoFit/>
          </a:bodyPr>
          <a:lstStyle/>
          <a:p>
            <a:r>
              <a:rPr lang="ko-KR" altLang="en-US" sz="1200" b="1">
                <a:latin typeface="+mn-ea"/>
              </a:rPr>
              <a:t>요청</a:t>
            </a:r>
          </a:p>
        </p:txBody>
      </p:sp>
      <p:sp>
        <p:nvSpPr>
          <p:cNvPr id="12" name="직사각형 11">
            <a:extLst>
              <a:ext uri="{FF2B5EF4-FFF2-40B4-BE49-F238E27FC236}">
                <a16:creationId xmlns:a16="http://schemas.microsoft.com/office/drawing/2014/main" id="{6992221F-8864-7CDB-8A1B-A0BBDEF6909C}"/>
              </a:ext>
            </a:extLst>
          </p:cNvPr>
          <p:cNvSpPr/>
          <p:nvPr/>
        </p:nvSpPr>
        <p:spPr>
          <a:xfrm>
            <a:off x="7335257" y="5272269"/>
            <a:ext cx="492443" cy="276999"/>
          </a:xfrm>
          <a:prstGeom prst="rect">
            <a:avLst/>
          </a:prstGeom>
        </p:spPr>
        <p:txBody>
          <a:bodyPr wrap="none">
            <a:spAutoFit/>
          </a:bodyPr>
          <a:lstStyle/>
          <a:p>
            <a:r>
              <a:rPr lang="ko-KR" altLang="en-US" sz="1200" b="1">
                <a:latin typeface="+mn-ea"/>
              </a:rPr>
              <a:t>응답</a:t>
            </a:r>
          </a:p>
        </p:txBody>
      </p:sp>
      <p:sp>
        <p:nvSpPr>
          <p:cNvPr id="17" name="Rectangle 3">
            <a:extLst>
              <a:ext uri="{FF2B5EF4-FFF2-40B4-BE49-F238E27FC236}">
                <a16:creationId xmlns:a16="http://schemas.microsoft.com/office/drawing/2014/main" id="{5FB3EA14-601B-5808-9615-750A055D69CD}"/>
              </a:ext>
            </a:extLst>
          </p:cNvPr>
          <p:cNvSpPr>
            <a:spLocks noChangeArrowheads="1"/>
          </p:cNvSpPr>
          <p:nvPr/>
        </p:nvSpPr>
        <p:spPr bwMode="auto">
          <a:xfrm>
            <a:off x="7403437" y="5549268"/>
            <a:ext cx="3531268" cy="107664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HTTP/</a:t>
            </a:r>
            <a:r>
              <a:rPr kumimoji="0" lang="ko-KR" altLang="ko-KR" sz="1100" b="0" i="0" u="none" strike="noStrike" cap="none" normalizeH="0" baseline="0">
                <a:ln>
                  <a:noFill/>
                </a:ln>
                <a:solidFill>
                  <a:srgbClr val="2AACB8"/>
                </a:solidFill>
                <a:effectLst/>
                <a:latin typeface="Arial Unicode MS"/>
                <a:ea typeface="JetBrains Mono"/>
              </a:rPr>
              <a:t>1.1 200 </a:t>
            </a:r>
            <a:r>
              <a:rPr kumimoji="0" lang="ko-KR" altLang="ko-KR" sz="1100" b="0" i="0" u="none" strike="noStrike" cap="none" normalizeH="0" baseline="0">
                <a:ln>
                  <a:noFill/>
                </a:ln>
                <a:solidFill>
                  <a:srgbClr val="BCBEC4"/>
                </a:solidFill>
                <a:effectLst/>
                <a:latin typeface="Arial Unicode MS"/>
                <a:ea typeface="JetBrains Mono"/>
              </a:rPr>
              <a:t>OK</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Content-Type: text/plain</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User processed: Name=</a:t>
            </a:r>
            <a:r>
              <a:rPr kumimoji="0" lang="en-US" altLang="ko-KR" sz="1100" b="0" i="0" u="none" strike="noStrike" cap="none" normalizeH="0" baseline="0">
                <a:ln>
                  <a:noFill/>
                </a:ln>
                <a:solidFill>
                  <a:srgbClr val="BCBEC4"/>
                </a:solidFill>
                <a:effectLst/>
                <a:latin typeface="Arial Unicode MS"/>
                <a:ea typeface="JetBrains Mono"/>
              </a:rPr>
              <a:t>leaven</a:t>
            </a:r>
            <a:r>
              <a:rPr kumimoji="0" lang="ko-KR" altLang="ko-KR" sz="1100" b="0" i="0" u="none" strike="noStrike" cap="none" normalizeH="0" baseline="0">
                <a:ln>
                  <a:noFill/>
                </a:ln>
                <a:solidFill>
                  <a:srgbClr val="BCBEC4"/>
                </a:solidFill>
                <a:effectLst/>
                <a:latin typeface="Arial Unicode MS"/>
                <a:ea typeface="JetBrains Mono"/>
              </a:rPr>
              <a:t>, Age=</a:t>
            </a:r>
            <a:r>
              <a:rPr kumimoji="0" lang="en-US" altLang="ko-KR" sz="1100" b="0" i="0" u="none" strike="noStrike" cap="none" normalizeH="0" baseline="0">
                <a:ln>
                  <a:noFill/>
                </a:ln>
                <a:solidFill>
                  <a:srgbClr val="2AACB8"/>
                </a:solidFill>
                <a:effectLst/>
                <a:latin typeface="Arial Unicode MS"/>
                <a:ea typeface="JetBrains Mono"/>
              </a:rPr>
              <a:t>25</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67689927"/>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F9C134-9D57-4501-9479-CCDC1E47CB8D}"/>
            </a:ext>
          </a:extLst>
        </p:cNvPr>
        <p:cNvGrpSpPr/>
        <p:nvPr/>
      </p:nvGrpSpPr>
      <p:grpSpPr>
        <a:xfrm>
          <a:off x="0" y="0"/>
          <a:ext cx="0" cy="0"/>
          <a:chOff x="0" y="0"/>
          <a:chExt cx="0" cy="0"/>
        </a:xfrm>
      </p:grpSpPr>
      <p:sp>
        <p:nvSpPr>
          <p:cNvPr id="10" name="직사각형 9">
            <a:extLst>
              <a:ext uri="{FF2B5EF4-FFF2-40B4-BE49-F238E27FC236}">
                <a16:creationId xmlns:a16="http://schemas.microsoft.com/office/drawing/2014/main" id="{0AEDE110-D9E0-7E9B-40A6-40283FA40044}"/>
              </a:ext>
            </a:extLst>
          </p:cNvPr>
          <p:cNvSpPr/>
          <p:nvPr/>
        </p:nvSpPr>
        <p:spPr>
          <a:xfrm>
            <a:off x="151255" y="153681"/>
            <a:ext cx="1165704"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흐름도</a:t>
            </a:r>
            <a:endParaRPr lang="en-US" altLang="ko-KR" b="1">
              <a:solidFill>
                <a:schemeClr val="accent1">
                  <a:lumMod val="75000"/>
                </a:schemeClr>
              </a:solidFill>
              <a:latin typeface="+mn-ea"/>
            </a:endParaRPr>
          </a:p>
        </p:txBody>
      </p:sp>
      <p:grpSp>
        <p:nvGrpSpPr>
          <p:cNvPr id="2" name="그룹 1">
            <a:extLst>
              <a:ext uri="{FF2B5EF4-FFF2-40B4-BE49-F238E27FC236}">
                <a16:creationId xmlns:a16="http://schemas.microsoft.com/office/drawing/2014/main" id="{770086FE-9EA1-57F5-7594-0D70CAADAB86}"/>
              </a:ext>
            </a:extLst>
          </p:cNvPr>
          <p:cNvGrpSpPr/>
          <p:nvPr/>
        </p:nvGrpSpPr>
        <p:grpSpPr>
          <a:xfrm>
            <a:off x="1744177" y="1176366"/>
            <a:ext cx="580620" cy="493776"/>
            <a:chOff x="4933570" y="178594"/>
            <a:chExt cx="580620" cy="493776"/>
          </a:xfrm>
        </p:grpSpPr>
        <p:sp>
          <p:nvSpPr>
            <p:cNvPr id="3" name="타원 2">
              <a:extLst>
                <a:ext uri="{FF2B5EF4-FFF2-40B4-BE49-F238E27FC236}">
                  <a16:creationId xmlns:a16="http://schemas.microsoft.com/office/drawing/2014/main" id="{B74892BF-296B-D6F3-1E9C-FFE2977FE435}"/>
                </a:ext>
              </a:extLst>
            </p:cNvPr>
            <p:cNvSpPr/>
            <p:nvPr/>
          </p:nvSpPr>
          <p:spPr>
            <a:xfrm>
              <a:off x="4970146" y="178594"/>
              <a:ext cx="493776" cy="493776"/>
            </a:xfrm>
            <a:prstGeom prst="ellipse">
              <a:avLst/>
            </a:prstGeom>
            <a:solidFill>
              <a:schemeClr val="accent1">
                <a:lumMod val="40000"/>
                <a:lumOff val="60000"/>
              </a:schemeClr>
            </a:solidFill>
            <a:ln w="190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4" name="TextBox 3">
              <a:extLst>
                <a:ext uri="{FF2B5EF4-FFF2-40B4-BE49-F238E27FC236}">
                  <a16:creationId xmlns:a16="http://schemas.microsoft.com/office/drawing/2014/main" id="{5F89CFC1-389C-1A9B-53D5-8C2156644F5E}"/>
                </a:ext>
              </a:extLst>
            </p:cNvPr>
            <p:cNvSpPr txBox="1"/>
            <p:nvPr/>
          </p:nvSpPr>
          <p:spPr>
            <a:xfrm>
              <a:off x="4933570" y="286983"/>
              <a:ext cx="580620" cy="276999"/>
            </a:xfrm>
            <a:prstGeom prst="rect">
              <a:avLst/>
            </a:prstGeom>
            <a:noFill/>
          </p:spPr>
          <p:txBody>
            <a:bodyPr wrap="square">
              <a:spAutoFit/>
            </a:bodyPr>
            <a:lstStyle/>
            <a:p>
              <a:r>
                <a:rPr lang="en-US" altLang="ko-KR" sz="1200" b="1">
                  <a:latin typeface="나눔바른고딕" panose="020B0603020101020101" pitchFamily="50" charset="-127"/>
                  <a:ea typeface="나눔바른고딕" panose="020B0603020101020101" pitchFamily="50" charset="-127"/>
                </a:rPr>
                <a:t>client</a:t>
              </a:r>
              <a:endParaRPr lang="ko-KR" altLang="en-US" sz="1200" b="1"/>
            </a:p>
          </p:txBody>
        </p:sp>
      </p:grpSp>
      <p:cxnSp>
        <p:nvCxnSpPr>
          <p:cNvPr id="6" name="직선 화살표 연결선 5">
            <a:extLst>
              <a:ext uri="{FF2B5EF4-FFF2-40B4-BE49-F238E27FC236}">
                <a16:creationId xmlns:a16="http://schemas.microsoft.com/office/drawing/2014/main" id="{841668A7-813C-4E0C-A543-CFE3338B272E}"/>
              </a:ext>
            </a:extLst>
          </p:cNvPr>
          <p:cNvCxnSpPr>
            <a:cxnSpLocks/>
            <a:stCxn id="3" idx="4"/>
            <a:endCxn id="13" idx="0"/>
          </p:cNvCxnSpPr>
          <p:nvPr/>
        </p:nvCxnSpPr>
        <p:spPr>
          <a:xfrm>
            <a:off x="2027641" y="1670142"/>
            <a:ext cx="656" cy="30384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모서리가 둥근 직사각형 38">
            <a:extLst>
              <a:ext uri="{FF2B5EF4-FFF2-40B4-BE49-F238E27FC236}">
                <a16:creationId xmlns:a16="http://schemas.microsoft.com/office/drawing/2014/main" id="{C54A45F5-63AE-7371-C236-3B545140EDBB}"/>
              </a:ext>
            </a:extLst>
          </p:cNvPr>
          <p:cNvSpPr/>
          <p:nvPr/>
        </p:nvSpPr>
        <p:spPr>
          <a:xfrm>
            <a:off x="284541" y="2716540"/>
            <a:ext cx="3487513"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RequestMappingHandlerAdapter</a:t>
            </a:r>
            <a:endParaRPr lang="ko-KR" altLang="en-US" sz="1400">
              <a:solidFill>
                <a:schemeClr val="tx1"/>
              </a:solidFill>
              <a:latin typeface="+mj-lt"/>
              <a:ea typeface="나눔바른고딕" panose="020B0603020101020101"/>
            </a:endParaRPr>
          </a:p>
        </p:txBody>
      </p:sp>
      <p:cxnSp>
        <p:nvCxnSpPr>
          <p:cNvPr id="11" name="직선 화살표 연결선 10">
            <a:extLst>
              <a:ext uri="{FF2B5EF4-FFF2-40B4-BE49-F238E27FC236}">
                <a16:creationId xmlns:a16="http://schemas.microsoft.com/office/drawing/2014/main" id="{9F689AB2-341E-31E2-8983-7F79C273AB84}"/>
              </a:ext>
            </a:extLst>
          </p:cNvPr>
          <p:cNvCxnSpPr>
            <a:cxnSpLocks/>
            <a:stCxn id="13" idx="2"/>
            <a:endCxn id="9" idx="0"/>
          </p:cNvCxnSpPr>
          <p:nvPr/>
        </p:nvCxnSpPr>
        <p:spPr>
          <a:xfrm>
            <a:off x="2028297" y="2467761"/>
            <a:ext cx="1" cy="24877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모서리가 둥근 직사각형 38">
            <a:extLst>
              <a:ext uri="{FF2B5EF4-FFF2-40B4-BE49-F238E27FC236}">
                <a16:creationId xmlns:a16="http://schemas.microsoft.com/office/drawing/2014/main" id="{136406F7-0381-D308-265F-16D4EBEB7699}"/>
              </a:ext>
            </a:extLst>
          </p:cNvPr>
          <p:cNvSpPr/>
          <p:nvPr/>
        </p:nvSpPr>
        <p:spPr>
          <a:xfrm>
            <a:off x="977497" y="1973985"/>
            <a:ext cx="2101600"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DispatcherServlet</a:t>
            </a:r>
            <a:endParaRPr lang="ko-KR" altLang="en-US" sz="1400">
              <a:solidFill>
                <a:schemeClr val="tx1"/>
              </a:solidFill>
              <a:latin typeface="+mj-lt"/>
              <a:ea typeface="나눔바른고딕" panose="020B0603020101020101"/>
            </a:endParaRPr>
          </a:p>
        </p:txBody>
      </p:sp>
      <p:cxnSp>
        <p:nvCxnSpPr>
          <p:cNvPr id="14" name="직선 화살표 연결선 13">
            <a:extLst>
              <a:ext uri="{FF2B5EF4-FFF2-40B4-BE49-F238E27FC236}">
                <a16:creationId xmlns:a16="http://schemas.microsoft.com/office/drawing/2014/main" id="{7ECCED04-A96F-243F-6621-C1770CD1B6D3}"/>
              </a:ext>
            </a:extLst>
          </p:cNvPr>
          <p:cNvCxnSpPr>
            <a:cxnSpLocks/>
            <a:stCxn id="9" idx="2"/>
            <a:endCxn id="56" idx="0"/>
          </p:cNvCxnSpPr>
          <p:nvPr/>
        </p:nvCxnSpPr>
        <p:spPr>
          <a:xfrm flipH="1">
            <a:off x="2028297" y="3210316"/>
            <a:ext cx="1" cy="21638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모서리가 둥근 직사각형 38">
            <a:extLst>
              <a:ext uri="{FF2B5EF4-FFF2-40B4-BE49-F238E27FC236}">
                <a16:creationId xmlns:a16="http://schemas.microsoft.com/office/drawing/2014/main" id="{6986DCEB-F659-CEEF-1A33-D49AF6171680}"/>
              </a:ext>
            </a:extLst>
          </p:cNvPr>
          <p:cNvSpPr/>
          <p:nvPr/>
        </p:nvSpPr>
        <p:spPr>
          <a:xfrm>
            <a:off x="247557" y="4110891"/>
            <a:ext cx="3560167"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effectLst/>
              </a:rPr>
              <a:t>HttpEntityMethodProcessor</a:t>
            </a:r>
          </a:p>
        </p:txBody>
      </p:sp>
      <p:sp>
        <p:nvSpPr>
          <p:cNvPr id="48" name="모서리가 둥근 직사각형 38">
            <a:extLst>
              <a:ext uri="{FF2B5EF4-FFF2-40B4-BE49-F238E27FC236}">
                <a16:creationId xmlns:a16="http://schemas.microsoft.com/office/drawing/2014/main" id="{D8F2EE9F-060D-8411-27B7-E4A35AB769C0}"/>
              </a:ext>
            </a:extLst>
          </p:cNvPr>
          <p:cNvSpPr/>
          <p:nvPr/>
        </p:nvSpPr>
        <p:spPr>
          <a:xfrm>
            <a:off x="4411565" y="3107735"/>
            <a:ext cx="3560167"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StringHttpMessageConverter</a:t>
            </a:r>
            <a:endParaRPr lang="en-US" altLang="ko-KR" sz="1400">
              <a:solidFill>
                <a:schemeClr val="tx1"/>
              </a:solidFill>
              <a:effectLst/>
            </a:endParaRPr>
          </a:p>
        </p:txBody>
      </p:sp>
      <p:cxnSp>
        <p:nvCxnSpPr>
          <p:cNvPr id="147" name="직선 화살표 연결선 146">
            <a:extLst>
              <a:ext uri="{FF2B5EF4-FFF2-40B4-BE49-F238E27FC236}">
                <a16:creationId xmlns:a16="http://schemas.microsoft.com/office/drawing/2014/main" id="{211FD229-E4B0-0A89-D786-09478D4ABA9E}"/>
              </a:ext>
            </a:extLst>
          </p:cNvPr>
          <p:cNvCxnSpPr>
            <a:cxnSpLocks/>
            <a:stCxn id="34" idx="3"/>
            <a:endCxn id="101" idx="1"/>
          </p:cNvCxnSpPr>
          <p:nvPr/>
        </p:nvCxnSpPr>
        <p:spPr>
          <a:xfrm>
            <a:off x="3807724" y="4357779"/>
            <a:ext cx="106330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다이아몬드 55">
            <a:extLst>
              <a:ext uri="{FF2B5EF4-FFF2-40B4-BE49-F238E27FC236}">
                <a16:creationId xmlns:a16="http://schemas.microsoft.com/office/drawing/2014/main" id="{5581BA0C-626A-BE65-1560-C4CE91D5AEB9}"/>
              </a:ext>
            </a:extLst>
          </p:cNvPr>
          <p:cNvSpPr/>
          <p:nvPr/>
        </p:nvSpPr>
        <p:spPr>
          <a:xfrm>
            <a:off x="1787505" y="3426699"/>
            <a:ext cx="481584" cy="450494"/>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cxnSp>
        <p:nvCxnSpPr>
          <p:cNvPr id="75" name="직선 화살표 연결선 74">
            <a:extLst>
              <a:ext uri="{FF2B5EF4-FFF2-40B4-BE49-F238E27FC236}">
                <a16:creationId xmlns:a16="http://schemas.microsoft.com/office/drawing/2014/main" id="{11EA64BA-4E82-592A-6F42-E0BB05786DFA}"/>
              </a:ext>
            </a:extLst>
          </p:cNvPr>
          <p:cNvCxnSpPr>
            <a:cxnSpLocks/>
            <a:stCxn id="56" idx="2"/>
            <a:endCxn id="34" idx="0"/>
          </p:cNvCxnSpPr>
          <p:nvPr/>
        </p:nvCxnSpPr>
        <p:spPr>
          <a:xfrm flipH="1">
            <a:off x="2027641" y="3877193"/>
            <a:ext cx="656" cy="23369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6527F9BD-B15C-03B0-F497-0CE19D9A481A}"/>
              </a:ext>
            </a:extLst>
          </p:cNvPr>
          <p:cNvSpPr txBox="1"/>
          <p:nvPr/>
        </p:nvSpPr>
        <p:spPr>
          <a:xfrm>
            <a:off x="543434" y="3407763"/>
            <a:ext cx="1316041" cy="512961"/>
          </a:xfrm>
          <a:prstGeom prst="rect">
            <a:avLst/>
          </a:prstGeom>
          <a:noFill/>
        </p:spPr>
        <p:txBody>
          <a:bodyPr wrap="square">
            <a:spAutoFit/>
          </a:bodyPr>
          <a:lstStyle/>
          <a:p>
            <a:pPr>
              <a:spcBef>
                <a:spcPts val="400"/>
              </a:spcBef>
            </a:pPr>
            <a:r>
              <a:rPr lang="en-US" altLang="ko-KR" sz="1200">
                <a:solidFill>
                  <a:schemeClr val="accent1">
                    <a:lumMod val="75000"/>
                  </a:schemeClr>
                </a:solidFill>
                <a:effectLst/>
                <a:latin typeface="+mn-ea"/>
              </a:rPr>
              <a:t>HttpEntity or </a:t>
            </a:r>
          </a:p>
          <a:p>
            <a:pPr>
              <a:spcBef>
                <a:spcPts val="400"/>
              </a:spcBef>
            </a:pPr>
            <a:r>
              <a:rPr lang="en-US" altLang="ko-KR" sz="1200">
                <a:solidFill>
                  <a:schemeClr val="accent1">
                    <a:lumMod val="75000"/>
                  </a:schemeClr>
                </a:solidFill>
                <a:effectLst/>
                <a:latin typeface="+mn-ea"/>
              </a:rPr>
              <a:t>RequestEntity</a:t>
            </a:r>
            <a:r>
              <a:rPr lang="en-US" altLang="ko-KR" sz="1200">
                <a:solidFill>
                  <a:schemeClr val="accent1">
                    <a:lumMod val="75000"/>
                  </a:schemeClr>
                </a:solidFill>
                <a:latin typeface="+mn-ea"/>
              </a:rPr>
              <a:t> ?</a:t>
            </a:r>
            <a:endParaRPr lang="en-US" altLang="ko-KR" sz="1200">
              <a:solidFill>
                <a:schemeClr val="accent1">
                  <a:lumMod val="75000"/>
                </a:schemeClr>
              </a:solidFill>
              <a:effectLst/>
            </a:endParaRPr>
          </a:p>
        </p:txBody>
      </p:sp>
      <p:sp>
        <p:nvSpPr>
          <p:cNvPr id="47" name="모서리가 둥근 직사각형 38">
            <a:extLst>
              <a:ext uri="{FF2B5EF4-FFF2-40B4-BE49-F238E27FC236}">
                <a16:creationId xmlns:a16="http://schemas.microsoft.com/office/drawing/2014/main" id="{F75610CF-E300-BD53-CD3E-BD8B2C3BB013}"/>
              </a:ext>
            </a:extLst>
          </p:cNvPr>
          <p:cNvSpPr/>
          <p:nvPr/>
        </p:nvSpPr>
        <p:spPr>
          <a:xfrm>
            <a:off x="9148284" y="5057504"/>
            <a:ext cx="1700553" cy="493777"/>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ko-KR" altLang="en-US" sz="1400">
                <a:solidFill>
                  <a:schemeClr val="tx1"/>
                </a:solidFill>
                <a:effectLst/>
              </a:rPr>
              <a:t>객체 변환</a:t>
            </a:r>
            <a:endParaRPr lang="en-US" altLang="ko-KR" sz="1400">
              <a:solidFill>
                <a:schemeClr val="tx1"/>
              </a:solidFill>
              <a:effectLst/>
            </a:endParaRPr>
          </a:p>
        </p:txBody>
      </p:sp>
      <p:sp>
        <p:nvSpPr>
          <p:cNvPr id="88" name="TextBox 87">
            <a:extLst>
              <a:ext uri="{FF2B5EF4-FFF2-40B4-BE49-F238E27FC236}">
                <a16:creationId xmlns:a16="http://schemas.microsoft.com/office/drawing/2014/main" id="{F9835896-C78C-07AE-26CD-F56E7DD39B2F}"/>
              </a:ext>
            </a:extLst>
          </p:cNvPr>
          <p:cNvSpPr txBox="1"/>
          <p:nvPr/>
        </p:nvSpPr>
        <p:spPr>
          <a:xfrm>
            <a:off x="7709731" y="5576918"/>
            <a:ext cx="1700554" cy="293414"/>
          </a:xfrm>
          <a:prstGeom prst="rect">
            <a:avLst/>
          </a:prstGeom>
          <a:noFill/>
        </p:spPr>
        <p:txBody>
          <a:bodyPr wrap="square">
            <a:spAutoFit/>
          </a:bodyPr>
          <a:lstStyle/>
          <a:p>
            <a:pPr>
              <a:lnSpc>
                <a:spcPct val="150000"/>
              </a:lnSpc>
              <a:spcBef>
                <a:spcPts val="400"/>
              </a:spcBef>
            </a:pPr>
            <a:r>
              <a:rPr lang="en-US" altLang="ko-KR" sz="1000">
                <a:latin typeface="+mn-ea"/>
              </a:rPr>
              <a:t>HTTP </a:t>
            </a:r>
            <a:r>
              <a:rPr lang="ko-KR" altLang="en-US" sz="1000">
                <a:latin typeface="+mn-ea"/>
              </a:rPr>
              <a:t>요청 본문을 읽는다</a:t>
            </a:r>
            <a:endParaRPr lang="en-US" altLang="ko-KR" sz="1000">
              <a:effectLst/>
            </a:endParaRPr>
          </a:p>
        </p:txBody>
      </p:sp>
      <p:sp>
        <p:nvSpPr>
          <p:cNvPr id="91" name="모서리가 둥근 직사각형 38">
            <a:extLst>
              <a:ext uri="{FF2B5EF4-FFF2-40B4-BE49-F238E27FC236}">
                <a16:creationId xmlns:a16="http://schemas.microsoft.com/office/drawing/2014/main" id="{5B934756-0C72-18C4-0D09-7510A205D7B2}"/>
              </a:ext>
            </a:extLst>
          </p:cNvPr>
          <p:cNvSpPr/>
          <p:nvPr/>
        </p:nvSpPr>
        <p:spPr>
          <a:xfrm>
            <a:off x="5341371" y="6005351"/>
            <a:ext cx="1700553"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ObjectMapper</a:t>
            </a:r>
          </a:p>
        </p:txBody>
      </p:sp>
      <p:cxnSp>
        <p:nvCxnSpPr>
          <p:cNvPr id="70" name="직선 화살표 연결선 69">
            <a:extLst>
              <a:ext uri="{FF2B5EF4-FFF2-40B4-BE49-F238E27FC236}">
                <a16:creationId xmlns:a16="http://schemas.microsoft.com/office/drawing/2014/main" id="{7611BF81-C07C-D14D-4192-0514D1C3D8B8}"/>
              </a:ext>
            </a:extLst>
          </p:cNvPr>
          <p:cNvCxnSpPr>
            <a:cxnSpLocks/>
            <a:stCxn id="15" idx="2"/>
            <a:endCxn id="91" idx="0"/>
          </p:cNvCxnSpPr>
          <p:nvPr/>
        </p:nvCxnSpPr>
        <p:spPr>
          <a:xfrm flipH="1">
            <a:off x="6191648" y="5550100"/>
            <a:ext cx="1" cy="455251"/>
          </a:xfrm>
          <a:prstGeom prst="straightConnector1">
            <a:avLst/>
          </a:prstGeom>
          <a:ln w="19050">
            <a:solidFill>
              <a:schemeClr val="tx1"/>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93" name="모서리가 둥근 직사각형 38">
            <a:extLst>
              <a:ext uri="{FF2B5EF4-FFF2-40B4-BE49-F238E27FC236}">
                <a16:creationId xmlns:a16="http://schemas.microsoft.com/office/drawing/2014/main" id="{678FD83D-1EAC-68E4-75CF-3E1CEDF89C59}"/>
              </a:ext>
            </a:extLst>
          </p:cNvPr>
          <p:cNvSpPr/>
          <p:nvPr/>
        </p:nvSpPr>
        <p:spPr>
          <a:xfrm>
            <a:off x="8781636" y="4089249"/>
            <a:ext cx="1112922" cy="493777"/>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HttpEntity</a:t>
            </a:r>
            <a:endParaRPr lang="en-US" altLang="ko-KR" sz="1400">
              <a:solidFill>
                <a:schemeClr val="tx1"/>
              </a:solidFill>
              <a:effectLst/>
            </a:endParaRPr>
          </a:p>
        </p:txBody>
      </p:sp>
      <p:sp>
        <p:nvSpPr>
          <p:cNvPr id="101" name="다이아몬드 100">
            <a:extLst>
              <a:ext uri="{FF2B5EF4-FFF2-40B4-BE49-F238E27FC236}">
                <a16:creationId xmlns:a16="http://schemas.microsoft.com/office/drawing/2014/main" id="{096B8753-DDB9-D71F-5FF2-180AA07BB55F}"/>
              </a:ext>
            </a:extLst>
          </p:cNvPr>
          <p:cNvSpPr/>
          <p:nvPr/>
        </p:nvSpPr>
        <p:spPr>
          <a:xfrm>
            <a:off x="4871027" y="4132532"/>
            <a:ext cx="481584" cy="450494"/>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102" name="TextBox 101">
            <a:extLst>
              <a:ext uri="{FF2B5EF4-FFF2-40B4-BE49-F238E27FC236}">
                <a16:creationId xmlns:a16="http://schemas.microsoft.com/office/drawing/2014/main" id="{FC24EF35-49BF-F62A-01E3-556F9DFCC1BA}"/>
              </a:ext>
            </a:extLst>
          </p:cNvPr>
          <p:cNvSpPr txBox="1"/>
          <p:nvPr/>
        </p:nvSpPr>
        <p:spPr>
          <a:xfrm>
            <a:off x="5352610" y="4059491"/>
            <a:ext cx="2708207" cy="575542"/>
          </a:xfrm>
          <a:prstGeom prst="rect">
            <a:avLst/>
          </a:prstGeom>
          <a:noFill/>
        </p:spPr>
        <p:txBody>
          <a:bodyPr wrap="square">
            <a:spAutoFit/>
          </a:bodyPr>
          <a:lstStyle/>
          <a:p>
            <a:pPr>
              <a:lnSpc>
                <a:spcPct val="150000"/>
              </a:lnSpc>
              <a:spcBef>
                <a:spcPts val="400"/>
              </a:spcBef>
            </a:pPr>
            <a:r>
              <a:rPr lang="ko-KR" altLang="en-US" sz="1000">
                <a:solidFill>
                  <a:schemeClr val="tx1"/>
                </a:solidFill>
                <a:effectLst/>
                <a:latin typeface="+mn-ea"/>
              </a:rPr>
              <a:t>변환 </a:t>
            </a:r>
            <a:r>
              <a:rPr lang="ko-KR" altLang="en-US" sz="1000">
                <a:latin typeface="+mn-ea"/>
              </a:rPr>
              <a:t>타입이</a:t>
            </a:r>
            <a:r>
              <a:rPr lang="ko-KR" altLang="en-US" sz="1000">
                <a:solidFill>
                  <a:schemeClr val="tx1"/>
                </a:solidFill>
                <a:effectLst/>
                <a:latin typeface="+mn-ea"/>
              </a:rPr>
              <a:t> 컨버터에 의해 읽힐 수 있는가</a:t>
            </a:r>
            <a:r>
              <a:rPr lang="en-US" altLang="ko-KR" sz="1000">
                <a:latin typeface="+mn-ea"/>
              </a:rPr>
              <a:t>?</a:t>
            </a:r>
            <a:endParaRPr lang="en-US" altLang="ko-KR" sz="1000">
              <a:solidFill>
                <a:schemeClr val="tx1"/>
              </a:solidFill>
              <a:effectLst/>
              <a:latin typeface="+mn-ea"/>
            </a:endParaRPr>
          </a:p>
          <a:p>
            <a:pPr>
              <a:lnSpc>
                <a:spcPct val="150000"/>
              </a:lnSpc>
              <a:spcBef>
                <a:spcPts val="400"/>
              </a:spcBef>
            </a:pPr>
            <a:r>
              <a:rPr lang="en-US" altLang="ko-KR" sz="1000">
                <a:solidFill>
                  <a:schemeClr val="tx1"/>
                </a:solidFill>
                <a:effectLst/>
                <a:latin typeface="+mn-ea"/>
              </a:rPr>
              <a:t>MediaType</a:t>
            </a:r>
            <a:r>
              <a:rPr lang="en-US" altLang="ko-KR" sz="1000">
                <a:latin typeface="+mn-ea"/>
              </a:rPr>
              <a:t> </a:t>
            </a:r>
            <a:r>
              <a:rPr lang="ko-KR" altLang="en-US" sz="1000">
                <a:latin typeface="+mn-ea"/>
              </a:rPr>
              <a:t>을 지원하는가</a:t>
            </a:r>
            <a:r>
              <a:rPr lang="en-US" altLang="ko-KR" sz="1000">
                <a:latin typeface="+mn-ea"/>
              </a:rPr>
              <a:t>?</a:t>
            </a:r>
            <a:endParaRPr lang="en-US" altLang="ko-KR" sz="1000">
              <a:solidFill>
                <a:schemeClr val="tx1"/>
              </a:solidFill>
              <a:effectLst/>
            </a:endParaRPr>
          </a:p>
        </p:txBody>
      </p:sp>
      <p:sp>
        <p:nvSpPr>
          <p:cNvPr id="109" name="TextBox 108">
            <a:extLst>
              <a:ext uri="{FF2B5EF4-FFF2-40B4-BE49-F238E27FC236}">
                <a16:creationId xmlns:a16="http://schemas.microsoft.com/office/drawing/2014/main" id="{7968D6BD-93B7-E1FF-2760-35F5A9063081}"/>
              </a:ext>
            </a:extLst>
          </p:cNvPr>
          <p:cNvSpPr txBox="1"/>
          <p:nvPr/>
        </p:nvSpPr>
        <p:spPr>
          <a:xfrm>
            <a:off x="8195735" y="5269923"/>
            <a:ext cx="575863" cy="333617"/>
          </a:xfrm>
          <a:prstGeom prst="rect">
            <a:avLst/>
          </a:prstGeom>
          <a:noFill/>
        </p:spPr>
        <p:txBody>
          <a:bodyPr wrap="square">
            <a:spAutoFit/>
          </a:bodyPr>
          <a:lstStyle/>
          <a:p>
            <a:pPr>
              <a:lnSpc>
                <a:spcPct val="150000"/>
              </a:lnSpc>
              <a:spcBef>
                <a:spcPts val="400"/>
              </a:spcBef>
            </a:pPr>
            <a:r>
              <a:rPr lang="en-US" altLang="ko-KR" sz="1200">
                <a:latin typeface="+mn-ea"/>
              </a:rPr>
              <a:t>read()</a:t>
            </a:r>
            <a:endParaRPr lang="en-US" altLang="ko-KR" sz="1200">
              <a:effectLst/>
            </a:endParaRPr>
          </a:p>
        </p:txBody>
      </p:sp>
      <p:sp>
        <p:nvSpPr>
          <p:cNvPr id="15" name="모서리가 둥근 직사각형 38">
            <a:extLst>
              <a:ext uri="{FF2B5EF4-FFF2-40B4-BE49-F238E27FC236}">
                <a16:creationId xmlns:a16="http://schemas.microsoft.com/office/drawing/2014/main" id="{F7627327-3D13-E6C2-CF20-5E7C933A7D19}"/>
              </a:ext>
            </a:extLst>
          </p:cNvPr>
          <p:cNvSpPr/>
          <p:nvPr/>
        </p:nvSpPr>
        <p:spPr>
          <a:xfrm>
            <a:off x="4411565" y="5056324"/>
            <a:ext cx="3560167"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MappingJackson2HttpMessageConverter</a:t>
            </a:r>
            <a:endParaRPr lang="en-US" altLang="ko-KR" sz="1400">
              <a:solidFill>
                <a:schemeClr val="tx1"/>
              </a:solidFill>
              <a:effectLst/>
            </a:endParaRPr>
          </a:p>
        </p:txBody>
      </p:sp>
      <p:cxnSp>
        <p:nvCxnSpPr>
          <p:cNvPr id="17" name="직선 화살표 연결선 16">
            <a:extLst>
              <a:ext uri="{FF2B5EF4-FFF2-40B4-BE49-F238E27FC236}">
                <a16:creationId xmlns:a16="http://schemas.microsoft.com/office/drawing/2014/main" id="{E4EE2D7D-1A9C-E3E3-DB4A-684494C01611}"/>
              </a:ext>
            </a:extLst>
          </p:cNvPr>
          <p:cNvCxnSpPr>
            <a:cxnSpLocks/>
            <a:stCxn id="101" idx="0"/>
          </p:cNvCxnSpPr>
          <p:nvPr/>
        </p:nvCxnSpPr>
        <p:spPr>
          <a:xfrm flipV="1">
            <a:off x="5111819" y="3601511"/>
            <a:ext cx="0" cy="53102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1BB3D8C1-CDDE-0C76-C20F-C7061B564FF1}"/>
              </a:ext>
            </a:extLst>
          </p:cNvPr>
          <p:cNvCxnSpPr>
            <a:cxnSpLocks/>
            <a:stCxn id="101" idx="2"/>
          </p:cNvCxnSpPr>
          <p:nvPr/>
        </p:nvCxnSpPr>
        <p:spPr>
          <a:xfrm>
            <a:off x="5111819" y="4583026"/>
            <a:ext cx="0" cy="47329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32691145-9958-45D8-9719-B24CDDC766F2}"/>
              </a:ext>
            </a:extLst>
          </p:cNvPr>
          <p:cNvSpPr txBox="1"/>
          <p:nvPr/>
        </p:nvSpPr>
        <p:spPr>
          <a:xfrm>
            <a:off x="3890695" y="4612163"/>
            <a:ext cx="1341520" cy="333617"/>
          </a:xfrm>
          <a:prstGeom prst="rect">
            <a:avLst/>
          </a:prstGeom>
          <a:noFill/>
        </p:spPr>
        <p:txBody>
          <a:bodyPr wrap="square">
            <a:spAutoFit/>
          </a:bodyPr>
          <a:lstStyle/>
          <a:p>
            <a:pPr>
              <a:lnSpc>
                <a:spcPct val="150000"/>
              </a:lnSpc>
              <a:spcBef>
                <a:spcPts val="400"/>
              </a:spcBef>
            </a:pPr>
            <a:r>
              <a:rPr lang="en-US" altLang="ko-KR" sz="1200"/>
              <a:t>application/json</a:t>
            </a:r>
            <a:endParaRPr lang="en-US" altLang="ko-KR" sz="1200">
              <a:effectLst/>
            </a:endParaRPr>
          </a:p>
        </p:txBody>
      </p:sp>
      <p:sp>
        <p:nvSpPr>
          <p:cNvPr id="24" name="TextBox 23">
            <a:extLst>
              <a:ext uri="{FF2B5EF4-FFF2-40B4-BE49-F238E27FC236}">
                <a16:creationId xmlns:a16="http://schemas.microsoft.com/office/drawing/2014/main" id="{10430475-4FF9-9217-7414-839607A076AE}"/>
              </a:ext>
            </a:extLst>
          </p:cNvPr>
          <p:cNvSpPr txBox="1"/>
          <p:nvPr/>
        </p:nvSpPr>
        <p:spPr>
          <a:xfrm>
            <a:off x="4321975" y="3748736"/>
            <a:ext cx="879434" cy="333617"/>
          </a:xfrm>
          <a:prstGeom prst="rect">
            <a:avLst/>
          </a:prstGeom>
          <a:noFill/>
        </p:spPr>
        <p:txBody>
          <a:bodyPr wrap="square">
            <a:spAutoFit/>
          </a:bodyPr>
          <a:lstStyle/>
          <a:p>
            <a:pPr>
              <a:lnSpc>
                <a:spcPct val="150000"/>
              </a:lnSpc>
              <a:spcBef>
                <a:spcPts val="400"/>
              </a:spcBef>
            </a:pPr>
            <a:r>
              <a:rPr lang="en-US" altLang="ko-KR" sz="1200"/>
              <a:t>text/plain</a:t>
            </a:r>
            <a:endParaRPr lang="en-US" altLang="ko-KR" sz="1200">
              <a:effectLst/>
            </a:endParaRPr>
          </a:p>
        </p:txBody>
      </p:sp>
      <p:cxnSp>
        <p:nvCxnSpPr>
          <p:cNvPr id="32" name="직선 화살표 연결선 31">
            <a:extLst>
              <a:ext uri="{FF2B5EF4-FFF2-40B4-BE49-F238E27FC236}">
                <a16:creationId xmlns:a16="http://schemas.microsoft.com/office/drawing/2014/main" id="{D8682C21-578E-B195-6678-C071B8960DE8}"/>
              </a:ext>
            </a:extLst>
          </p:cNvPr>
          <p:cNvCxnSpPr>
            <a:cxnSpLocks/>
            <a:stCxn id="15" idx="3"/>
            <a:endCxn id="47" idx="1"/>
          </p:cNvCxnSpPr>
          <p:nvPr/>
        </p:nvCxnSpPr>
        <p:spPr>
          <a:xfrm>
            <a:off x="7971732" y="5303212"/>
            <a:ext cx="1176552" cy="118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5" name="모서리가 둥근 직사각형 38">
            <a:extLst>
              <a:ext uri="{FF2B5EF4-FFF2-40B4-BE49-F238E27FC236}">
                <a16:creationId xmlns:a16="http://schemas.microsoft.com/office/drawing/2014/main" id="{919D8633-133D-E8B5-6A2C-A6FCE4AB3B31}"/>
              </a:ext>
            </a:extLst>
          </p:cNvPr>
          <p:cNvSpPr/>
          <p:nvPr/>
        </p:nvSpPr>
        <p:spPr>
          <a:xfrm>
            <a:off x="9148284" y="3107734"/>
            <a:ext cx="1700553" cy="493777"/>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String </a:t>
            </a:r>
            <a:r>
              <a:rPr lang="ko-KR" altLang="en-US" sz="1400">
                <a:solidFill>
                  <a:schemeClr val="tx1"/>
                </a:solidFill>
                <a:effectLst/>
              </a:rPr>
              <a:t>변환</a:t>
            </a:r>
            <a:endParaRPr lang="en-US" altLang="ko-KR" sz="1400">
              <a:solidFill>
                <a:schemeClr val="tx1"/>
              </a:solidFill>
              <a:effectLst/>
            </a:endParaRPr>
          </a:p>
        </p:txBody>
      </p:sp>
      <p:cxnSp>
        <p:nvCxnSpPr>
          <p:cNvPr id="46" name="직선 화살표 연결선 45">
            <a:extLst>
              <a:ext uri="{FF2B5EF4-FFF2-40B4-BE49-F238E27FC236}">
                <a16:creationId xmlns:a16="http://schemas.microsoft.com/office/drawing/2014/main" id="{B557B7A1-0411-5B2D-48FF-B82BF472CCA5}"/>
              </a:ext>
            </a:extLst>
          </p:cNvPr>
          <p:cNvCxnSpPr>
            <a:cxnSpLocks/>
            <a:stCxn id="48" idx="3"/>
            <a:endCxn id="45" idx="1"/>
          </p:cNvCxnSpPr>
          <p:nvPr/>
        </p:nvCxnSpPr>
        <p:spPr>
          <a:xfrm>
            <a:off x="7971732" y="3354623"/>
            <a:ext cx="117655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모서리가 둥근 직사각형 38">
            <a:extLst>
              <a:ext uri="{FF2B5EF4-FFF2-40B4-BE49-F238E27FC236}">
                <a16:creationId xmlns:a16="http://schemas.microsoft.com/office/drawing/2014/main" id="{6FA282F3-BF0F-6343-8C86-C1FC325B70FF}"/>
              </a:ext>
            </a:extLst>
          </p:cNvPr>
          <p:cNvSpPr/>
          <p:nvPr/>
        </p:nvSpPr>
        <p:spPr>
          <a:xfrm>
            <a:off x="5317635" y="2155979"/>
            <a:ext cx="1748024"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HttpInputMessage</a:t>
            </a:r>
          </a:p>
        </p:txBody>
      </p:sp>
      <p:cxnSp>
        <p:nvCxnSpPr>
          <p:cNvPr id="52" name="직선 화살표 연결선 51">
            <a:extLst>
              <a:ext uri="{FF2B5EF4-FFF2-40B4-BE49-F238E27FC236}">
                <a16:creationId xmlns:a16="http://schemas.microsoft.com/office/drawing/2014/main" id="{23627048-950A-C54E-6FB7-172C2901B95C}"/>
              </a:ext>
            </a:extLst>
          </p:cNvPr>
          <p:cNvCxnSpPr>
            <a:cxnSpLocks/>
            <a:stCxn id="48" idx="0"/>
            <a:endCxn id="51" idx="2"/>
          </p:cNvCxnSpPr>
          <p:nvPr/>
        </p:nvCxnSpPr>
        <p:spPr>
          <a:xfrm flipH="1" flipV="1">
            <a:off x="6191647" y="2649755"/>
            <a:ext cx="2" cy="457980"/>
          </a:xfrm>
          <a:prstGeom prst="straightConnector1">
            <a:avLst/>
          </a:prstGeom>
          <a:ln w="19050">
            <a:solidFill>
              <a:schemeClr val="tx1"/>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65" name="모서리가 둥근 직사각형 38">
            <a:extLst>
              <a:ext uri="{FF2B5EF4-FFF2-40B4-BE49-F238E27FC236}">
                <a16:creationId xmlns:a16="http://schemas.microsoft.com/office/drawing/2014/main" id="{E2D2CED6-0F78-3433-F1C8-FD47832F66D7}"/>
              </a:ext>
            </a:extLst>
          </p:cNvPr>
          <p:cNvSpPr/>
          <p:nvPr/>
        </p:nvSpPr>
        <p:spPr>
          <a:xfrm>
            <a:off x="9991408" y="4082783"/>
            <a:ext cx="1346069" cy="493777"/>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RequestEntity</a:t>
            </a:r>
            <a:endParaRPr lang="en-US" altLang="ko-KR" sz="1400">
              <a:solidFill>
                <a:schemeClr val="tx1"/>
              </a:solidFill>
              <a:effectLst/>
            </a:endParaRPr>
          </a:p>
        </p:txBody>
      </p:sp>
      <p:sp>
        <p:nvSpPr>
          <p:cNvPr id="73" name="TextBox 72">
            <a:extLst>
              <a:ext uri="{FF2B5EF4-FFF2-40B4-BE49-F238E27FC236}">
                <a16:creationId xmlns:a16="http://schemas.microsoft.com/office/drawing/2014/main" id="{7222EC1E-71B6-A859-AE31-9D8186878A33}"/>
              </a:ext>
            </a:extLst>
          </p:cNvPr>
          <p:cNvSpPr txBox="1"/>
          <p:nvPr/>
        </p:nvSpPr>
        <p:spPr>
          <a:xfrm>
            <a:off x="8132788" y="4110891"/>
            <a:ext cx="660464" cy="512961"/>
          </a:xfrm>
          <a:prstGeom prst="rect">
            <a:avLst/>
          </a:prstGeom>
          <a:noFill/>
        </p:spPr>
        <p:txBody>
          <a:bodyPr wrap="square">
            <a:spAutoFit/>
          </a:bodyPr>
          <a:lstStyle/>
          <a:p>
            <a:pPr>
              <a:spcBef>
                <a:spcPts val="400"/>
              </a:spcBef>
            </a:pPr>
            <a:r>
              <a:rPr lang="en-US" altLang="ko-KR" sz="1200"/>
              <a:t>body</a:t>
            </a:r>
          </a:p>
          <a:p>
            <a:pPr>
              <a:spcBef>
                <a:spcPts val="400"/>
              </a:spcBef>
            </a:pPr>
            <a:r>
              <a:rPr lang="en-US" altLang="ko-KR" sz="1200">
                <a:effectLst/>
              </a:rPr>
              <a:t>header</a:t>
            </a:r>
          </a:p>
        </p:txBody>
      </p:sp>
      <p:sp>
        <p:nvSpPr>
          <p:cNvPr id="74" name="TextBox 73">
            <a:extLst>
              <a:ext uri="{FF2B5EF4-FFF2-40B4-BE49-F238E27FC236}">
                <a16:creationId xmlns:a16="http://schemas.microsoft.com/office/drawing/2014/main" id="{2FF05730-8890-4233-E0EB-B53048EF2FF8}"/>
              </a:ext>
            </a:extLst>
          </p:cNvPr>
          <p:cNvSpPr txBox="1"/>
          <p:nvPr/>
        </p:nvSpPr>
        <p:spPr>
          <a:xfrm>
            <a:off x="11364926" y="3877193"/>
            <a:ext cx="738843" cy="984885"/>
          </a:xfrm>
          <a:prstGeom prst="rect">
            <a:avLst/>
          </a:prstGeom>
          <a:noFill/>
        </p:spPr>
        <p:txBody>
          <a:bodyPr wrap="square">
            <a:spAutoFit/>
          </a:bodyPr>
          <a:lstStyle/>
          <a:p>
            <a:pPr>
              <a:spcBef>
                <a:spcPts val="400"/>
              </a:spcBef>
            </a:pPr>
            <a:r>
              <a:rPr lang="en-US" altLang="ko-KR" sz="1200"/>
              <a:t>body</a:t>
            </a:r>
          </a:p>
          <a:p>
            <a:pPr>
              <a:spcBef>
                <a:spcPts val="400"/>
              </a:spcBef>
            </a:pPr>
            <a:r>
              <a:rPr lang="en-US" altLang="ko-KR" sz="1200">
                <a:effectLst/>
              </a:rPr>
              <a:t>header</a:t>
            </a:r>
          </a:p>
          <a:p>
            <a:pPr>
              <a:spcBef>
                <a:spcPts val="400"/>
              </a:spcBef>
            </a:pPr>
            <a:r>
              <a:rPr lang="en-US" altLang="ko-KR" sz="1200"/>
              <a:t>m</a:t>
            </a:r>
            <a:r>
              <a:rPr lang="en-US" altLang="ko-KR" sz="1200">
                <a:effectLst/>
              </a:rPr>
              <a:t>ethod</a:t>
            </a:r>
          </a:p>
          <a:p>
            <a:pPr>
              <a:spcBef>
                <a:spcPts val="400"/>
              </a:spcBef>
            </a:pPr>
            <a:r>
              <a:rPr lang="en-US" altLang="ko-KR" sz="1200"/>
              <a:t>urI</a:t>
            </a:r>
            <a:endParaRPr lang="en-US" altLang="ko-KR" sz="1200">
              <a:effectLst/>
            </a:endParaRPr>
          </a:p>
        </p:txBody>
      </p:sp>
      <p:cxnSp>
        <p:nvCxnSpPr>
          <p:cNvPr id="83" name="직선 화살표 연결선 82">
            <a:extLst>
              <a:ext uri="{FF2B5EF4-FFF2-40B4-BE49-F238E27FC236}">
                <a16:creationId xmlns:a16="http://schemas.microsoft.com/office/drawing/2014/main" id="{94BBABE1-1641-2585-CC7E-028C79F687E7}"/>
              </a:ext>
            </a:extLst>
          </p:cNvPr>
          <p:cNvCxnSpPr>
            <a:stCxn id="45" idx="2"/>
            <a:endCxn id="93" idx="0"/>
          </p:cNvCxnSpPr>
          <p:nvPr/>
        </p:nvCxnSpPr>
        <p:spPr>
          <a:xfrm flipH="1">
            <a:off x="9338097" y="3601511"/>
            <a:ext cx="660464" cy="48773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5" name="직선 화살표 연결선 84">
            <a:extLst>
              <a:ext uri="{FF2B5EF4-FFF2-40B4-BE49-F238E27FC236}">
                <a16:creationId xmlns:a16="http://schemas.microsoft.com/office/drawing/2014/main" id="{D3ADBE58-14F4-4B6A-0F6F-7D9A0C5207FC}"/>
              </a:ext>
            </a:extLst>
          </p:cNvPr>
          <p:cNvCxnSpPr>
            <a:stCxn id="45" idx="2"/>
            <a:endCxn id="65" idx="0"/>
          </p:cNvCxnSpPr>
          <p:nvPr/>
        </p:nvCxnSpPr>
        <p:spPr>
          <a:xfrm>
            <a:off x="9998561" y="3601511"/>
            <a:ext cx="665882" cy="48127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9" name="직선 화살표 연결선 88">
            <a:extLst>
              <a:ext uri="{FF2B5EF4-FFF2-40B4-BE49-F238E27FC236}">
                <a16:creationId xmlns:a16="http://schemas.microsoft.com/office/drawing/2014/main" id="{2BB37933-A64F-1F57-B00F-168A68FEBAA6}"/>
              </a:ext>
            </a:extLst>
          </p:cNvPr>
          <p:cNvCxnSpPr>
            <a:stCxn id="47" idx="0"/>
            <a:endCxn id="93" idx="2"/>
          </p:cNvCxnSpPr>
          <p:nvPr/>
        </p:nvCxnSpPr>
        <p:spPr>
          <a:xfrm flipH="1" flipV="1">
            <a:off x="9338097" y="4583026"/>
            <a:ext cx="660464" cy="47447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직선 화살표 연결선 91">
            <a:extLst>
              <a:ext uri="{FF2B5EF4-FFF2-40B4-BE49-F238E27FC236}">
                <a16:creationId xmlns:a16="http://schemas.microsoft.com/office/drawing/2014/main" id="{E3F2ED33-1A1C-86E0-87F9-83FA2C76CB76}"/>
              </a:ext>
            </a:extLst>
          </p:cNvPr>
          <p:cNvCxnSpPr>
            <a:stCxn id="47" idx="0"/>
            <a:endCxn id="65" idx="2"/>
          </p:cNvCxnSpPr>
          <p:nvPr/>
        </p:nvCxnSpPr>
        <p:spPr>
          <a:xfrm flipV="1">
            <a:off x="9998561" y="4576560"/>
            <a:ext cx="665882" cy="48094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8" name="직사각형 97">
            <a:extLst>
              <a:ext uri="{FF2B5EF4-FFF2-40B4-BE49-F238E27FC236}">
                <a16:creationId xmlns:a16="http://schemas.microsoft.com/office/drawing/2014/main" id="{B0B35BC2-FEA7-29DB-4CF7-82DF9EF9105C}"/>
              </a:ext>
            </a:extLst>
          </p:cNvPr>
          <p:cNvSpPr/>
          <p:nvPr/>
        </p:nvSpPr>
        <p:spPr>
          <a:xfrm>
            <a:off x="284541" y="559522"/>
            <a:ext cx="9387403"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latin typeface="+mn-ea"/>
              </a:rPr>
              <a:t> 스프링은 </a:t>
            </a:r>
            <a:r>
              <a:rPr lang="en-US" altLang="ko-KR" sz="1200">
                <a:latin typeface="+mn-ea"/>
              </a:rPr>
              <a:t>HttpEntity, RequestEntity, @RequestBody </a:t>
            </a:r>
            <a:r>
              <a:rPr lang="ko-KR" altLang="en-US" sz="1200">
                <a:latin typeface="+mn-ea"/>
              </a:rPr>
              <a:t>등 </a:t>
            </a:r>
            <a:r>
              <a:rPr lang="en-US" altLang="ko-KR" sz="1200">
                <a:latin typeface="+mn-ea"/>
              </a:rPr>
              <a:t>Http </a:t>
            </a:r>
            <a:r>
              <a:rPr lang="ko-KR" altLang="en-US" sz="1200">
                <a:latin typeface="+mn-ea"/>
              </a:rPr>
              <a:t>요청 본문 처리를 위해 </a:t>
            </a:r>
            <a:r>
              <a:rPr lang="en-US" altLang="ko-KR" sz="1200">
                <a:latin typeface="+mn-ea"/>
              </a:rPr>
              <a:t>HttpMessageConverter </a:t>
            </a:r>
            <a:r>
              <a:rPr lang="ko-KR" altLang="en-US" sz="1200">
                <a:latin typeface="+mn-ea"/>
              </a:rPr>
              <a:t>인터페이스를 제공한다  </a:t>
            </a:r>
            <a:endParaRPr lang="en-US" altLang="ko-KR" sz="1200">
              <a:latin typeface="+mn-ea"/>
            </a:endParaRPr>
          </a:p>
        </p:txBody>
      </p:sp>
    </p:spTree>
    <p:extLst>
      <p:ext uri="{BB962C8B-B14F-4D97-AF65-F5344CB8AC3E}">
        <p14:creationId xmlns:p14="http://schemas.microsoft.com/office/powerpoint/2010/main" val="3508980897"/>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A8107-E23A-250B-57CF-CA718A31AD6D}"/>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011A49BF-F2CB-8C8D-F7C5-F19DED6B207A}"/>
              </a:ext>
            </a:extLst>
          </p:cNvPr>
          <p:cNvSpPr txBox="1"/>
          <p:nvPr/>
        </p:nvSpPr>
        <p:spPr>
          <a:xfrm>
            <a:off x="3362336" y="2921169"/>
            <a:ext cx="5467330" cy="1015663"/>
          </a:xfrm>
          <a:prstGeom prst="rect">
            <a:avLst/>
          </a:prstGeom>
          <a:noFill/>
        </p:spPr>
        <p:txBody>
          <a:bodyPr wrap="none" rtlCol="0">
            <a:spAutoFit/>
          </a:bodyPr>
          <a:lstStyle/>
          <a:p>
            <a:pPr algn="ctr"/>
            <a:r>
              <a:rPr lang="en-US" altLang="ko-KR" sz="6000">
                <a:solidFill>
                  <a:schemeClr val="accent1">
                    <a:lumMod val="75000"/>
                  </a:schemeClr>
                </a:solidFill>
                <a:latin typeface="+mj-lt"/>
                <a:ea typeface="나눔바른고딕" panose="020B0603020101020101" pitchFamily="50" charset="-127"/>
              </a:rPr>
              <a:t>@RequestBody</a:t>
            </a:r>
            <a:endParaRPr lang="ko-KR" altLang="en-US" sz="6000">
              <a:solidFill>
                <a:schemeClr val="accent1">
                  <a:lumMod val="75000"/>
                </a:schemeClr>
              </a:solidFill>
              <a:latin typeface="+mj-lt"/>
            </a:endParaRPr>
          </a:p>
        </p:txBody>
      </p:sp>
      <p:sp>
        <p:nvSpPr>
          <p:cNvPr id="3" name="TextBox 2">
            <a:extLst>
              <a:ext uri="{FF2B5EF4-FFF2-40B4-BE49-F238E27FC236}">
                <a16:creationId xmlns:a16="http://schemas.microsoft.com/office/drawing/2014/main" id="{BC98A43E-C198-BB74-67D5-27EFC9F2EFF0}"/>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5703449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직사각형 72">
            <a:extLst>
              <a:ext uri="{FF2B5EF4-FFF2-40B4-BE49-F238E27FC236}">
                <a16:creationId xmlns:a16="http://schemas.microsoft.com/office/drawing/2014/main" id="{D10AE262-3224-4491-9AF5-1A7677C571EF}"/>
              </a:ext>
            </a:extLst>
          </p:cNvPr>
          <p:cNvSpPr/>
          <p:nvPr/>
        </p:nvSpPr>
        <p:spPr>
          <a:xfrm>
            <a:off x="429971" y="605312"/>
            <a:ext cx="9812884"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mj-lt"/>
              </a:rPr>
              <a:t>MVC (Model-View-Controller) </a:t>
            </a:r>
            <a:r>
              <a:rPr lang="ko-KR" altLang="en-US" sz="1200">
                <a:latin typeface="+mj-lt"/>
              </a:rPr>
              <a:t>패턴을 따르는 구조로</a:t>
            </a:r>
            <a:r>
              <a:rPr lang="en-US" altLang="ko-KR" sz="1200">
                <a:latin typeface="+mj-lt"/>
              </a:rPr>
              <a:t>, </a:t>
            </a:r>
            <a:r>
              <a:rPr lang="ko-KR" altLang="en-US" sz="1200">
                <a:latin typeface="+mj-lt"/>
              </a:rPr>
              <a:t>서블릿과 </a:t>
            </a:r>
            <a:r>
              <a:rPr lang="en-US" altLang="ko-KR" sz="1200">
                <a:latin typeface="+mj-lt"/>
              </a:rPr>
              <a:t>JSP</a:t>
            </a:r>
            <a:r>
              <a:rPr lang="ko-KR" altLang="en-US" sz="1200">
                <a:latin typeface="+mj-lt"/>
              </a:rPr>
              <a:t>를 결합하여 웹 애플리케이션을 개발하는 방식이다</a:t>
            </a:r>
            <a:endParaRPr lang="en-US" altLang="ko-KR" sz="1200">
              <a:latin typeface="+mj-lt"/>
            </a:endParaRPr>
          </a:p>
          <a:p>
            <a:pPr marL="171450" indent="-171450">
              <a:lnSpc>
                <a:spcPct val="150000"/>
              </a:lnSpc>
              <a:buFont typeface="Arial" panose="020B0604020202020204" pitchFamily="34" charset="0"/>
              <a:buChar char="•"/>
            </a:pPr>
            <a:r>
              <a:rPr lang="en-US" altLang="ko-KR" sz="1200">
                <a:latin typeface="+mj-lt"/>
              </a:rPr>
              <a:t>2000</a:t>
            </a:r>
            <a:r>
              <a:rPr lang="ko-KR" altLang="en-US" sz="1200">
                <a:latin typeface="+mj-lt"/>
              </a:rPr>
              <a:t>년대 초반부터 주류 아키텍처로 자리잡았다</a:t>
            </a:r>
            <a:r>
              <a:rPr lang="en-US" altLang="ko-KR" sz="1200">
                <a:latin typeface="+mj-lt"/>
              </a:rPr>
              <a:t>.</a:t>
            </a:r>
          </a:p>
        </p:txBody>
      </p:sp>
      <p:sp>
        <p:nvSpPr>
          <p:cNvPr id="74" name="직사각형 73">
            <a:extLst>
              <a:ext uri="{FF2B5EF4-FFF2-40B4-BE49-F238E27FC236}">
                <a16:creationId xmlns:a16="http://schemas.microsoft.com/office/drawing/2014/main" id="{42A0B23B-7003-43B2-A559-7C4A6F001EFB}"/>
              </a:ext>
            </a:extLst>
          </p:cNvPr>
          <p:cNvSpPr/>
          <p:nvPr/>
        </p:nvSpPr>
        <p:spPr>
          <a:xfrm>
            <a:off x="258520" y="209448"/>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sp>
        <p:nvSpPr>
          <p:cNvPr id="5" name="직사각형 4">
            <a:extLst>
              <a:ext uri="{FF2B5EF4-FFF2-40B4-BE49-F238E27FC236}">
                <a16:creationId xmlns:a16="http://schemas.microsoft.com/office/drawing/2014/main" id="{63BB6CCE-2217-4075-911D-E4E096621ED4}"/>
              </a:ext>
            </a:extLst>
          </p:cNvPr>
          <p:cNvSpPr/>
          <p:nvPr/>
        </p:nvSpPr>
        <p:spPr>
          <a:xfrm>
            <a:off x="429971" y="1775711"/>
            <a:ext cx="10531342" cy="887615"/>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mj-lt"/>
              </a:rPr>
              <a:t>Model (Java</a:t>
            </a:r>
            <a:r>
              <a:rPr lang="ko-KR" altLang="en-US" sz="1200">
                <a:latin typeface="+mj-lt"/>
              </a:rPr>
              <a:t> </a:t>
            </a:r>
            <a:r>
              <a:rPr lang="en-US" altLang="ko-KR" sz="1200">
                <a:latin typeface="+mj-lt"/>
              </a:rPr>
              <a:t>Bean): </a:t>
            </a:r>
            <a:r>
              <a:rPr lang="ko-KR" altLang="en-US" sz="1200">
                <a:latin typeface="+mj-lt"/>
              </a:rPr>
              <a:t>비즈니스 로직과 데이터 관리</a:t>
            </a:r>
            <a:endParaRPr lang="en-US" altLang="ko-KR" sz="1200">
              <a:latin typeface="+mj-lt"/>
            </a:endParaRPr>
          </a:p>
          <a:p>
            <a:pPr marL="171450" indent="-171450">
              <a:lnSpc>
                <a:spcPct val="150000"/>
              </a:lnSpc>
              <a:buFont typeface="Arial" panose="020B0604020202020204" pitchFamily="34" charset="0"/>
              <a:buChar char="•"/>
            </a:pPr>
            <a:r>
              <a:rPr lang="en-US" altLang="ko-KR" sz="1200">
                <a:latin typeface="+mj-lt"/>
              </a:rPr>
              <a:t>View (Jsp): </a:t>
            </a:r>
            <a:r>
              <a:rPr lang="ko-KR" altLang="en-US" sz="1200">
                <a:latin typeface="+mj-lt"/>
              </a:rPr>
              <a:t>사용자 인터페이스</a:t>
            </a:r>
            <a:endParaRPr lang="en-US" altLang="ko-KR" sz="1200">
              <a:latin typeface="+mj-lt"/>
            </a:endParaRPr>
          </a:p>
          <a:p>
            <a:pPr marL="171450" indent="-171450">
              <a:lnSpc>
                <a:spcPct val="150000"/>
              </a:lnSpc>
              <a:buFont typeface="Arial" panose="020B0604020202020204" pitchFamily="34" charset="0"/>
              <a:buChar char="•"/>
            </a:pPr>
            <a:r>
              <a:rPr lang="en-US" altLang="ko-KR" sz="1200">
                <a:latin typeface="+mj-lt"/>
              </a:rPr>
              <a:t>Controller (Servlet): </a:t>
            </a:r>
            <a:r>
              <a:rPr lang="ko-KR" altLang="en-US" sz="1200">
                <a:latin typeface="+mj-lt"/>
              </a:rPr>
              <a:t>사용자 요청을 처리하고</a:t>
            </a:r>
            <a:r>
              <a:rPr lang="en-US" altLang="ko-KR" sz="1200">
                <a:latin typeface="+mj-lt"/>
              </a:rPr>
              <a:t> </a:t>
            </a:r>
            <a:r>
              <a:rPr lang="ko-KR" altLang="en-US" sz="1200">
                <a:latin typeface="+mj-lt"/>
              </a:rPr>
              <a:t>모델과 뷰를 연결</a:t>
            </a:r>
            <a:endParaRPr lang="en-US" altLang="ko-KR" sz="1200">
              <a:latin typeface="+mj-lt"/>
            </a:endParaRPr>
          </a:p>
        </p:txBody>
      </p:sp>
      <p:sp>
        <p:nvSpPr>
          <p:cNvPr id="6" name="직사각형 5">
            <a:extLst>
              <a:ext uri="{FF2B5EF4-FFF2-40B4-BE49-F238E27FC236}">
                <a16:creationId xmlns:a16="http://schemas.microsoft.com/office/drawing/2014/main" id="{2C06EB8E-7A70-4A96-B220-D7CA8FF73A54}"/>
              </a:ext>
            </a:extLst>
          </p:cNvPr>
          <p:cNvSpPr/>
          <p:nvPr/>
        </p:nvSpPr>
        <p:spPr>
          <a:xfrm>
            <a:off x="258520" y="1406379"/>
            <a:ext cx="2542619"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MVC </a:t>
            </a:r>
            <a:r>
              <a:rPr lang="ko-KR" altLang="en-US" b="1">
                <a:solidFill>
                  <a:schemeClr val="accent1">
                    <a:lumMod val="75000"/>
                  </a:schemeClr>
                </a:solidFill>
                <a:latin typeface="+mn-ea"/>
              </a:rPr>
              <a:t>패턴으로 진화</a:t>
            </a:r>
          </a:p>
        </p:txBody>
      </p:sp>
      <p:sp>
        <p:nvSpPr>
          <p:cNvPr id="7" name="직사각형 6">
            <a:extLst>
              <a:ext uri="{FF2B5EF4-FFF2-40B4-BE49-F238E27FC236}">
                <a16:creationId xmlns:a16="http://schemas.microsoft.com/office/drawing/2014/main" id="{3C74A734-4918-448E-919A-FD40DD22B138}"/>
              </a:ext>
            </a:extLst>
          </p:cNvPr>
          <p:cNvSpPr/>
          <p:nvPr/>
        </p:nvSpPr>
        <p:spPr>
          <a:xfrm>
            <a:off x="429971" y="3242661"/>
            <a:ext cx="11511371" cy="887615"/>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latin typeface="+mj-lt"/>
              </a:rPr>
              <a:t>화면은 </a:t>
            </a:r>
            <a:r>
              <a:rPr lang="en-US" altLang="ko-KR" sz="1200">
                <a:latin typeface="+mj-lt"/>
              </a:rPr>
              <a:t>JSP </a:t>
            </a:r>
            <a:r>
              <a:rPr lang="ko-KR" altLang="en-US" sz="1200">
                <a:latin typeface="+mj-lt"/>
              </a:rPr>
              <a:t>가 담당하고 비즈니스 로직은 </a:t>
            </a:r>
            <a:r>
              <a:rPr lang="en-US" altLang="ko-KR" sz="1200">
                <a:latin typeface="+mj-lt"/>
              </a:rPr>
              <a:t>Servlet </a:t>
            </a:r>
            <a:r>
              <a:rPr lang="ko-KR" altLang="en-US" sz="1200">
                <a:latin typeface="+mj-lt"/>
              </a:rPr>
              <a:t>이 담당하는 구조로 진화 함으로서 </a:t>
            </a:r>
            <a:r>
              <a:rPr lang="ko-KR" altLang="en-US" sz="1200">
                <a:latin typeface="+mn-ea"/>
              </a:rPr>
              <a:t>코드의 분리가 명확하여 유지보수가 용이하고 확장성이 높아졌다</a:t>
            </a:r>
            <a:endParaRPr lang="en-US" altLang="ko-KR" sz="1200">
              <a:latin typeface="+mn-ea"/>
            </a:endParaRPr>
          </a:p>
          <a:p>
            <a:pPr marL="171450" indent="-171450">
              <a:lnSpc>
                <a:spcPct val="150000"/>
              </a:lnSpc>
              <a:buFont typeface="Arial" panose="020B0604020202020204" pitchFamily="34" charset="0"/>
              <a:buChar char="•"/>
            </a:pPr>
            <a:r>
              <a:rPr lang="ko-KR" altLang="en-US" sz="1200">
                <a:latin typeface="+mn-ea"/>
              </a:rPr>
              <a:t>작은 프로젝트에 비해 구현이 복잡하며 서블릿이나 모델</a:t>
            </a:r>
            <a:r>
              <a:rPr lang="en-US" altLang="ko-KR" sz="1200">
                <a:latin typeface="+mn-ea"/>
              </a:rPr>
              <a:t>1</a:t>
            </a:r>
            <a:r>
              <a:rPr lang="ko-KR" altLang="en-US" sz="1200">
                <a:latin typeface="+mn-ea"/>
              </a:rPr>
              <a:t>에 비해 성능적으로 약간의 오버헤드가 발생할 수 있다</a:t>
            </a:r>
            <a:endParaRPr lang="en-US" altLang="ko-KR" sz="1200">
              <a:latin typeface="+mn-ea"/>
            </a:endParaRPr>
          </a:p>
          <a:p>
            <a:pPr marL="171450" indent="-171450">
              <a:lnSpc>
                <a:spcPct val="150000"/>
              </a:lnSpc>
              <a:buFont typeface="Arial" panose="020B0604020202020204" pitchFamily="34" charset="0"/>
              <a:buChar char="•"/>
            </a:pPr>
            <a:r>
              <a:rPr lang="en-US" altLang="ko-KR" sz="1200">
                <a:latin typeface="+mn-ea"/>
              </a:rPr>
              <a:t>MVC </a:t>
            </a:r>
            <a:r>
              <a:rPr lang="ko-KR" altLang="en-US" sz="1200">
                <a:latin typeface="+mn-ea"/>
              </a:rPr>
              <a:t>구조에 대한 확실한 이해를 바탕으로 한 전문적인 설계가 필요하며 잘못된 설계는 오히려 유지보수를 더 어렵게 할 수 있다</a:t>
            </a:r>
            <a:endParaRPr lang="en-US" altLang="ko-KR" sz="1200">
              <a:latin typeface="+mj-lt"/>
            </a:endParaRPr>
          </a:p>
        </p:txBody>
      </p:sp>
      <p:sp>
        <p:nvSpPr>
          <p:cNvPr id="8" name="직사각형 7">
            <a:extLst>
              <a:ext uri="{FF2B5EF4-FFF2-40B4-BE49-F238E27FC236}">
                <a16:creationId xmlns:a16="http://schemas.microsoft.com/office/drawing/2014/main" id="{C91F6D78-7D11-4D39-9A19-F71272A16273}"/>
              </a:ext>
            </a:extLst>
          </p:cNvPr>
          <p:cNvSpPr/>
          <p:nvPr/>
        </p:nvSpPr>
        <p:spPr>
          <a:xfrm>
            <a:off x="258520" y="2876634"/>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특징</a:t>
            </a:r>
          </a:p>
        </p:txBody>
      </p:sp>
      <p:sp>
        <p:nvSpPr>
          <p:cNvPr id="2" name="Rectangle 1">
            <a:extLst>
              <a:ext uri="{FF2B5EF4-FFF2-40B4-BE49-F238E27FC236}">
                <a16:creationId xmlns:a16="http://schemas.microsoft.com/office/drawing/2014/main" id="{802A773C-EA48-176C-A334-05249E449385}"/>
              </a:ext>
            </a:extLst>
          </p:cNvPr>
          <p:cNvSpPr>
            <a:spLocks noChangeArrowheads="1"/>
          </p:cNvSpPr>
          <p:nvPr/>
        </p:nvSpPr>
        <p:spPr bwMode="auto">
          <a:xfrm>
            <a:off x="649705" y="4332025"/>
            <a:ext cx="5636795" cy="2308132"/>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2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GreetController </a:t>
            </a:r>
            <a:r>
              <a:rPr kumimoji="0" lang="ko-KR" altLang="ko-KR" sz="1100" b="0" i="0" u="none" strike="noStrike" cap="none" normalizeH="0" baseline="0">
                <a:ln>
                  <a:noFill/>
                </a:ln>
                <a:solidFill>
                  <a:srgbClr val="CF8E6D"/>
                </a:solidFill>
                <a:effectLst/>
                <a:latin typeface="Arial Unicode MS"/>
                <a:ea typeface="JetBrains Mono"/>
              </a:rPr>
              <a:t>extends </a:t>
            </a:r>
            <a:r>
              <a:rPr kumimoji="0" lang="ko-KR" altLang="ko-KR" sz="1100" b="0" i="0" u="none" strike="noStrike" cap="none" normalizeH="0" baseline="0">
                <a:ln>
                  <a:noFill/>
                </a:ln>
                <a:solidFill>
                  <a:srgbClr val="BCBEC4"/>
                </a:solidFill>
                <a:effectLst/>
                <a:latin typeface="Arial Unicode MS"/>
                <a:ea typeface="JetBrains Mono"/>
              </a:rPr>
              <a:t>HttpServlet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@Override</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B3AE60"/>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protected void </a:t>
            </a:r>
            <a:r>
              <a:rPr kumimoji="0" lang="ko-KR" altLang="ko-KR" sz="1100" b="0" i="0" u="none" strike="noStrike" cap="none" normalizeH="0" baseline="0">
                <a:ln>
                  <a:noFill/>
                </a:ln>
                <a:solidFill>
                  <a:srgbClr val="56A8F5"/>
                </a:solidFill>
                <a:effectLst/>
                <a:latin typeface="Arial Unicode MS"/>
                <a:ea typeface="JetBrains Mono"/>
              </a:rPr>
              <a:t>doGet</a:t>
            </a:r>
            <a:r>
              <a:rPr kumimoji="0" lang="ko-KR" altLang="ko-KR" sz="1100" b="0" i="0" u="none" strike="noStrike" cap="none" normalizeH="0" baseline="0">
                <a:ln>
                  <a:noFill/>
                </a:ln>
                <a:solidFill>
                  <a:srgbClr val="BCBEC4"/>
                </a:solidFill>
                <a:effectLst/>
                <a:latin typeface="Arial Unicode MS"/>
                <a:ea typeface="JetBrains Mono"/>
              </a:rPr>
              <a:t>(HttpServletRequest request, HttpServletResponse response)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String name = request.getParameter(</a:t>
            </a:r>
            <a:r>
              <a:rPr kumimoji="0" lang="ko-KR" altLang="ko-KR" sz="1100" b="0" i="0" u="none" strike="noStrike" cap="none" normalizeH="0" baseline="0">
                <a:ln>
                  <a:noFill/>
                </a:ln>
                <a:solidFill>
                  <a:srgbClr val="6AAB73"/>
                </a:solidFill>
                <a:effectLst/>
                <a:latin typeface="Arial Unicode MS"/>
                <a:ea typeface="JetBrains Mono"/>
              </a:rPr>
              <a:t>"name"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if </a:t>
            </a:r>
            <a:r>
              <a:rPr kumimoji="0" lang="ko-KR" altLang="ko-KR" sz="1100" b="0" i="0" u="none" strike="noStrike" cap="none" normalizeH="0" baseline="0">
                <a:ln>
                  <a:noFill/>
                </a:ln>
                <a:solidFill>
                  <a:srgbClr val="BCBEC4"/>
                </a:solidFill>
                <a:effectLst/>
                <a:latin typeface="Arial Unicode MS"/>
                <a:ea typeface="JetBrains Mono"/>
              </a:rPr>
              <a:t>(name == </a:t>
            </a:r>
            <a:r>
              <a:rPr kumimoji="0" lang="ko-KR" altLang="ko-KR" sz="1100" b="0" i="0" u="none" strike="noStrike" cap="none" normalizeH="0" baseline="0">
                <a:ln>
                  <a:noFill/>
                </a:ln>
                <a:solidFill>
                  <a:srgbClr val="CF8E6D"/>
                </a:solidFill>
                <a:effectLst/>
                <a:latin typeface="Arial Unicode MS"/>
                <a:ea typeface="JetBrains Mono"/>
              </a:rPr>
              <a:t>null </a:t>
            </a:r>
            <a:r>
              <a:rPr kumimoji="0" lang="ko-KR" altLang="ko-KR" sz="1100" b="0" i="0" u="none" strike="noStrike" cap="none" normalizeH="0" baseline="0">
                <a:ln>
                  <a:noFill/>
                </a:ln>
                <a:solidFill>
                  <a:srgbClr val="BCBEC4"/>
                </a:solidFill>
                <a:effectLst/>
                <a:latin typeface="Arial Unicode MS"/>
                <a:ea typeface="JetBrains Mono"/>
              </a:rPr>
              <a:t>|| name.isEmpty())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name = </a:t>
            </a:r>
            <a:r>
              <a:rPr kumimoji="0" lang="ko-KR" altLang="ko-KR" sz="1100" b="0" i="0" u="none" strike="noStrike" cap="none" normalizeH="0" baseline="0">
                <a:ln>
                  <a:noFill/>
                </a:ln>
                <a:solidFill>
                  <a:srgbClr val="6AAB73"/>
                </a:solidFill>
                <a:effectLst/>
                <a:latin typeface="Arial Unicode MS"/>
                <a:ea typeface="JetBrains Mono"/>
              </a:rPr>
              <a:t>"World"</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request.setAttribute(</a:t>
            </a:r>
            <a:r>
              <a:rPr kumimoji="0" lang="ko-KR" altLang="ko-KR" sz="1100" b="0" i="0" u="none" strike="noStrike" cap="none" normalizeH="0" baseline="0">
                <a:ln>
                  <a:noFill/>
                </a:ln>
                <a:solidFill>
                  <a:srgbClr val="6AAB73"/>
                </a:solidFill>
                <a:effectLst/>
                <a:latin typeface="Arial Unicode MS"/>
                <a:ea typeface="JetBrains Mono"/>
              </a:rPr>
              <a:t>"name"</a:t>
            </a:r>
            <a:r>
              <a:rPr kumimoji="0" lang="ko-KR" altLang="ko-KR" sz="1100" b="0" i="0" u="none" strike="noStrike" cap="none" normalizeH="0" baseline="0">
                <a:ln>
                  <a:noFill/>
                </a:ln>
                <a:solidFill>
                  <a:srgbClr val="BCBEC4"/>
                </a:solidFill>
                <a:effectLst/>
                <a:latin typeface="Arial Unicode MS"/>
                <a:ea typeface="JetBrains Mono"/>
              </a:rPr>
              <a:t>, name);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request.getRequestDispatcher(</a:t>
            </a:r>
            <a:r>
              <a:rPr kumimoji="0" lang="ko-KR" altLang="ko-KR" sz="1100" b="0" i="0" u="none" strike="noStrike" cap="none" normalizeH="0" baseline="0">
                <a:ln>
                  <a:noFill/>
                </a:ln>
                <a:solidFill>
                  <a:srgbClr val="6AAB73"/>
                </a:solidFill>
                <a:effectLst/>
                <a:latin typeface="Arial Unicode MS"/>
                <a:ea typeface="JetBrains Mono"/>
              </a:rPr>
              <a:t>"/greet.jsp"</a:t>
            </a:r>
            <a:r>
              <a:rPr kumimoji="0" lang="ko-KR" altLang="ko-KR" sz="1100" b="0" i="0" u="none" strike="noStrike" cap="none" normalizeH="0" baseline="0">
                <a:ln>
                  <a:noFill/>
                </a:ln>
                <a:solidFill>
                  <a:srgbClr val="BCBEC4"/>
                </a:solidFill>
                <a:effectLst/>
                <a:latin typeface="Arial Unicode MS"/>
                <a:ea typeface="JetBrains Mono"/>
              </a:rPr>
              <a:t>).forward(request, response);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3" name="Rectangle 2">
            <a:extLst>
              <a:ext uri="{FF2B5EF4-FFF2-40B4-BE49-F238E27FC236}">
                <a16:creationId xmlns:a16="http://schemas.microsoft.com/office/drawing/2014/main" id="{A7A118D4-8F62-0E37-418C-43945EF98BC7}"/>
              </a:ext>
            </a:extLst>
          </p:cNvPr>
          <p:cNvSpPr>
            <a:spLocks noChangeArrowheads="1"/>
          </p:cNvSpPr>
          <p:nvPr/>
        </p:nvSpPr>
        <p:spPr bwMode="auto">
          <a:xfrm>
            <a:off x="7092616" y="4517240"/>
            <a:ext cx="3946358" cy="210500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2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B3AE60"/>
                </a:solidFill>
                <a:effectLst/>
                <a:latin typeface="Arial Unicode MS"/>
                <a:ea typeface="JetBrains Mono"/>
              </a:rPr>
              <a:t>@ page </a:t>
            </a:r>
            <a:r>
              <a:rPr kumimoji="0" lang="ko-KR" altLang="ko-KR" sz="1100" b="0" i="0" u="none" strike="noStrike" cap="none" normalizeH="0" baseline="0">
                <a:ln>
                  <a:noFill/>
                </a:ln>
                <a:solidFill>
                  <a:srgbClr val="BCBEC4"/>
                </a:solidFill>
                <a:effectLst/>
                <a:latin typeface="Arial Unicode MS"/>
                <a:ea typeface="JetBrains Mono"/>
              </a:rPr>
              <a:t>contentType=</a:t>
            </a:r>
            <a:r>
              <a:rPr kumimoji="0" lang="ko-KR" altLang="ko-KR" sz="1100" b="0" i="0" u="none" strike="noStrike" cap="none" normalizeH="0" baseline="0">
                <a:ln>
                  <a:noFill/>
                </a:ln>
                <a:solidFill>
                  <a:srgbClr val="6AAB73"/>
                </a:solidFill>
                <a:effectLst/>
                <a:latin typeface="Arial Unicode MS"/>
                <a:ea typeface="JetBrains Mono"/>
              </a:rPr>
              <a:t>"text/html;charset=UTF-8" </a:t>
            </a:r>
            <a:r>
              <a:rPr kumimoji="0" lang="ko-KR" altLang="ko-KR" sz="1100" b="0" i="0" u="none" strike="noStrike" cap="none" normalizeH="0" baseline="0">
                <a:ln>
                  <a:noFill/>
                </a:ln>
                <a:solidFill>
                  <a:srgbClr val="BCBEC4"/>
                </a:solidFill>
                <a:effectLst/>
                <a:latin typeface="Arial Unicode MS"/>
                <a:ea typeface="JetBrains Mono"/>
              </a:rPr>
              <a:t>language=</a:t>
            </a:r>
            <a:r>
              <a:rPr kumimoji="0" lang="ko-KR" altLang="ko-KR" sz="1100" b="0" i="0" u="none" strike="noStrike" cap="none" normalizeH="0" baseline="0">
                <a:ln>
                  <a:noFill/>
                </a:ln>
                <a:solidFill>
                  <a:srgbClr val="6AAB73"/>
                </a:solidFill>
                <a:effectLst/>
                <a:latin typeface="Arial Unicode MS"/>
                <a:ea typeface="JetBrains Mono"/>
              </a:rPr>
              <a:t>"java" </a:t>
            </a:r>
            <a:r>
              <a:rPr kumimoji="0" lang="ko-KR" altLang="ko-KR" sz="1100" b="0" i="0" u="none" strike="noStrike" cap="none" normalizeH="0" baseline="0">
                <a:ln>
                  <a:noFill/>
                </a:ln>
                <a:solidFill>
                  <a:srgbClr val="BCBEC4"/>
                </a:solidFill>
                <a:effectLst/>
                <a:latin typeface="Arial Unicode MS"/>
                <a:ea typeface="JetBrains Mono"/>
              </a:rPr>
              <a:t>%&gt;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16BAAC"/>
                </a:solidFill>
                <a:effectLst/>
                <a:latin typeface="Arial Unicode MS"/>
                <a:ea typeface="JetBrains Mono"/>
              </a:rPr>
              <a:t>html</a:t>
            </a:r>
            <a:r>
              <a:rPr kumimoji="0" lang="ko-KR" altLang="ko-KR" sz="1100" b="0" i="0" u="none" strike="noStrike" cap="none" normalizeH="0" baseline="0">
                <a:ln>
                  <a:noFill/>
                </a:ln>
                <a:solidFill>
                  <a:srgbClr val="BCBEC4"/>
                </a:solidFill>
                <a:effectLst/>
                <a:latin typeface="Arial Unicode MS"/>
                <a:ea typeface="JetBrains Mono"/>
              </a:rPr>
              <a:t>&gt;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16BAAC"/>
                </a:solidFill>
                <a:effectLst/>
                <a:latin typeface="Arial Unicode MS"/>
                <a:ea typeface="JetBrains Mono"/>
              </a:rPr>
              <a:t>head</a:t>
            </a:r>
            <a:r>
              <a:rPr kumimoji="0" lang="ko-KR" altLang="ko-KR" sz="1100" b="0" i="0" u="none" strike="noStrike" cap="none" normalizeH="0" baseline="0">
                <a:ln>
                  <a:noFill/>
                </a:ln>
                <a:solidFill>
                  <a:srgbClr val="BCBEC4"/>
                </a:solidFill>
                <a:effectLst/>
                <a:latin typeface="Arial Unicode MS"/>
                <a:ea typeface="JetBrains Mono"/>
              </a:rPr>
              <a:t>&gt;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&lt;</a:t>
            </a:r>
            <a:r>
              <a:rPr kumimoji="0" lang="ko-KR" altLang="ko-KR" sz="1100" b="0" i="0" u="none" strike="noStrike" cap="none" normalizeH="0" baseline="0">
                <a:ln>
                  <a:noFill/>
                </a:ln>
                <a:solidFill>
                  <a:srgbClr val="16BAAC"/>
                </a:solidFill>
                <a:effectLst/>
                <a:latin typeface="Arial Unicode MS"/>
                <a:ea typeface="JetBrains Mono"/>
              </a:rPr>
              <a:t>title</a:t>
            </a:r>
            <a:r>
              <a:rPr kumimoji="0" lang="ko-KR" altLang="ko-KR" sz="1100" b="0" i="0" u="none" strike="noStrike" cap="none" normalizeH="0" baseline="0">
                <a:ln>
                  <a:noFill/>
                </a:ln>
                <a:solidFill>
                  <a:srgbClr val="BCBEC4"/>
                </a:solidFill>
                <a:effectLst/>
                <a:latin typeface="Arial Unicode MS"/>
                <a:ea typeface="JetBrains Mono"/>
              </a:rPr>
              <a:t>&gt;Model </a:t>
            </a:r>
            <a:r>
              <a:rPr kumimoji="0" lang="ko-KR" altLang="ko-KR" sz="1100" b="0" i="0" u="none" strike="noStrike" cap="none" normalizeH="0" baseline="0">
                <a:ln>
                  <a:noFill/>
                </a:ln>
                <a:solidFill>
                  <a:srgbClr val="2AACB8"/>
                </a:solidFill>
                <a:effectLst/>
                <a:latin typeface="Arial Unicode MS"/>
                <a:ea typeface="JetBrains Mono"/>
              </a:rPr>
              <a:t>2 </a:t>
            </a:r>
            <a:r>
              <a:rPr kumimoji="0" lang="ko-KR" altLang="ko-KR" sz="1100" b="0" i="0" u="none" strike="noStrike" cap="none" normalizeH="0" baseline="0">
                <a:ln>
                  <a:noFill/>
                </a:ln>
                <a:solidFill>
                  <a:srgbClr val="BCBEC4"/>
                </a:solidFill>
                <a:effectLst/>
                <a:latin typeface="Arial Unicode MS"/>
                <a:ea typeface="JetBrains Mono"/>
              </a:rPr>
              <a:t>Example&lt;/title&gt;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&lt;/head&gt;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16BAAC"/>
                </a:solidFill>
                <a:effectLst/>
                <a:latin typeface="Arial Unicode MS"/>
                <a:ea typeface="JetBrains Mono"/>
              </a:rPr>
              <a:t>body</a:t>
            </a:r>
            <a:r>
              <a:rPr kumimoji="0" lang="ko-KR" altLang="ko-KR" sz="1100" b="0" i="0" u="none" strike="noStrike" cap="none" normalizeH="0" baseline="0">
                <a:ln>
                  <a:noFill/>
                </a:ln>
                <a:solidFill>
                  <a:srgbClr val="BCBEC4"/>
                </a:solidFill>
                <a:effectLst/>
                <a:latin typeface="Arial Unicode MS"/>
                <a:ea typeface="JetBrains Mono"/>
              </a:rPr>
              <a:t>&gt;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&lt;</a:t>
            </a:r>
            <a:r>
              <a:rPr kumimoji="0" lang="ko-KR" altLang="ko-KR" sz="1100" b="0" i="0" u="none" strike="noStrike" cap="none" normalizeH="0" baseline="0">
                <a:ln>
                  <a:noFill/>
                </a:ln>
                <a:solidFill>
                  <a:srgbClr val="16BAAC"/>
                </a:solidFill>
                <a:effectLst/>
                <a:latin typeface="Arial Unicode MS"/>
                <a:ea typeface="JetBrains Mono"/>
              </a:rPr>
              <a:t>h1</a:t>
            </a:r>
            <a:r>
              <a:rPr kumimoji="0" lang="ko-KR" altLang="ko-KR" sz="1100" b="0" i="0" u="none" strike="noStrike" cap="none" normalizeH="0" baseline="0">
                <a:ln>
                  <a:noFill/>
                </a:ln>
                <a:solidFill>
                  <a:srgbClr val="BCBEC4"/>
                </a:solidFill>
                <a:effectLst/>
                <a:latin typeface="Arial Unicode MS"/>
                <a:ea typeface="JetBrains Mono"/>
              </a:rPr>
              <a:t>&gt;Hello, </a:t>
            </a:r>
            <a:r>
              <a:rPr kumimoji="0" lang="ko-KR" altLang="ko-KR" sz="1100" b="0" i="0" u="none" strike="noStrike" cap="none" normalizeH="0" baseline="0">
                <a:ln>
                  <a:noFill/>
                </a:ln>
                <a:solidFill>
                  <a:srgbClr val="56A8F5"/>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{name}!&lt;/h1&gt;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&lt;/body&gt;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&lt;/html&gt;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9" name="TextBox 8">
            <a:extLst>
              <a:ext uri="{FF2B5EF4-FFF2-40B4-BE49-F238E27FC236}">
                <a16:creationId xmlns:a16="http://schemas.microsoft.com/office/drawing/2014/main" id="{313413D9-4049-62EF-48BF-6463F78BDD62}"/>
              </a:ext>
            </a:extLst>
          </p:cNvPr>
          <p:cNvSpPr txBox="1"/>
          <p:nvPr/>
        </p:nvSpPr>
        <p:spPr>
          <a:xfrm>
            <a:off x="7092616" y="4240241"/>
            <a:ext cx="903873" cy="276999"/>
          </a:xfrm>
          <a:prstGeom prst="rect">
            <a:avLst/>
          </a:prstGeom>
          <a:noFill/>
        </p:spPr>
        <p:txBody>
          <a:bodyPr wrap="square">
            <a:spAutoFit/>
          </a:bodyPr>
          <a:lstStyle/>
          <a:p>
            <a:r>
              <a:rPr kumimoji="0" lang="ko-KR" altLang="ko-KR" sz="1200" b="1" i="1" u="none" strike="noStrike" cap="none" normalizeH="0" baseline="0">
                <a:ln>
                  <a:noFill/>
                </a:ln>
                <a:solidFill>
                  <a:schemeClr val="accent1">
                    <a:lumMod val="75000"/>
                  </a:schemeClr>
                </a:solidFill>
                <a:effectLst/>
                <a:latin typeface="Arial Unicode MS"/>
                <a:ea typeface="JetBrains Mono"/>
              </a:rPr>
              <a:t>greet.jsp</a:t>
            </a:r>
            <a:endParaRPr lang="ko-KR" altLang="en-US" sz="1200" b="1" i="1">
              <a:solidFill>
                <a:schemeClr val="accent1">
                  <a:lumMod val="75000"/>
                </a:schemeClr>
              </a:solidFill>
            </a:endParaRPr>
          </a:p>
        </p:txBody>
      </p:sp>
      <p:sp>
        <p:nvSpPr>
          <p:cNvPr id="10" name="화살표: 오른쪽 9">
            <a:extLst>
              <a:ext uri="{FF2B5EF4-FFF2-40B4-BE49-F238E27FC236}">
                <a16:creationId xmlns:a16="http://schemas.microsoft.com/office/drawing/2014/main" id="{BC01730A-31F9-1E19-A0DB-9B0FACC43193}"/>
              </a:ext>
            </a:extLst>
          </p:cNvPr>
          <p:cNvSpPr/>
          <p:nvPr/>
        </p:nvSpPr>
        <p:spPr>
          <a:xfrm>
            <a:off x="6509084" y="5443408"/>
            <a:ext cx="360947" cy="252663"/>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170931069"/>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직사각형 72">
            <a:extLst>
              <a:ext uri="{FF2B5EF4-FFF2-40B4-BE49-F238E27FC236}">
                <a16:creationId xmlns:a16="http://schemas.microsoft.com/office/drawing/2014/main" id="{D10AE262-3224-4491-9AF5-1A7677C571EF}"/>
              </a:ext>
            </a:extLst>
          </p:cNvPr>
          <p:cNvSpPr/>
          <p:nvPr/>
        </p:nvSpPr>
        <p:spPr>
          <a:xfrm>
            <a:off x="370206" y="627229"/>
            <a:ext cx="11365087" cy="887615"/>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mn-ea"/>
              </a:rPr>
              <a:t>@RequestBody </a:t>
            </a:r>
            <a:r>
              <a:rPr lang="ko-KR" altLang="en-US" sz="1200">
                <a:latin typeface="+mn-ea"/>
              </a:rPr>
              <a:t>는 </a:t>
            </a:r>
            <a:r>
              <a:rPr lang="en-US" altLang="ko-KR" sz="1200">
                <a:latin typeface="+mn-ea"/>
              </a:rPr>
              <a:t>HTTP </a:t>
            </a:r>
            <a:r>
              <a:rPr lang="ko-KR" altLang="en-US" sz="1200">
                <a:latin typeface="+mn-ea"/>
              </a:rPr>
              <a:t>요청 본문</a:t>
            </a:r>
            <a:r>
              <a:rPr lang="en-US" altLang="ko-KR" sz="1200">
                <a:latin typeface="+mn-ea"/>
              </a:rPr>
              <a:t>(HTTP Body)</a:t>
            </a:r>
            <a:r>
              <a:rPr lang="ko-KR" altLang="en-US" sz="1200">
                <a:latin typeface="+mn-ea"/>
              </a:rPr>
              <a:t>을 자동으로 객체로 매핑하는 데 사용되며 내부적으로 </a:t>
            </a:r>
            <a:r>
              <a:rPr lang="en-US" altLang="ko-KR" sz="1200">
                <a:latin typeface="+mn-ea"/>
              </a:rPr>
              <a:t>HttpMessageConverter </a:t>
            </a:r>
            <a:r>
              <a:rPr lang="ko-KR" altLang="en-US" sz="1200">
                <a:latin typeface="+mn-ea"/>
              </a:rPr>
              <a:t>객체가 작동되어 본문을 처리한다</a:t>
            </a:r>
            <a:endParaRPr lang="en-US" altLang="ko-KR" sz="1200">
              <a:latin typeface="+mn-ea"/>
            </a:endParaRPr>
          </a:p>
          <a:p>
            <a:pPr marL="171450" indent="-171450">
              <a:lnSpc>
                <a:spcPct val="150000"/>
              </a:lnSpc>
              <a:buFont typeface="Arial" panose="020B0604020202020204" pitchFamily="34" charset="0"/>
              <a:buChar char="•"/>
            </a:pPr>
            <a:r>
              <a:rPr lang="en-US" altLang="ko-KR" sz="1200"/>
              <a:t>HttpEntity </a:t>
            </a:r>
            <a:r>
              <a:rPr lang="ko-KR" altLang="en-US" sz="1200"/>
              <a:t>및 </a:t>
            </a:r>
            <a:r>
              <a:rPr lang="en-US" altLang="ko-KR" sz="1200"/>
              <a:t>RequestEntity </a:t>
            </a:r>
            <a:r>
              <a:rPr lang="ko-KR" altLang="en-US" sz="1200"/>
              <a:t>도 요청 </a:t>
            </a:r>
            <a:r>
              <a:rPr lang="ko-KR" altLang="en-US" sz="1200">
                <a:latin typeface="+mn-ea"/>
              </a:rPr>
              <a:t>본문을 처리해 주지만 지정된 객체로 자동 매핑을 해 주지는 않는다</a:t>
            </a:r>
            <a:endParaRPr lang="en-US" altLang="ko-KR" sz="1200">
              <a:latin typeface="+mn-ea"/>
            </a:endParaRPr>
          </a:p>
          <a:p>
            <a:pPr marL="171450" indent="-171450">
              <a:lnSpc>
                <a:spcPct val="150000"/>
              </a:lnSpc>
              <a:buFont typeface="Arial" panose="020B0604020202020204" pitchFamily="34" charset="0"/>
              <a:buChar char="•"/>
            </a:pPr>
            <a:r>
              <a:rPr lang="en-US" altLang="ko-KR" sz="1200">
                <a:latin typeface="+mn-ea"/>
              </a:rPr>
              <a:t>@Valid </a:t>
            </a:r>
            <a:r>
              <a:rPr lang="ko-KR" altLang="en-US" sz="1200">
                <a:latin typeface="+mn-ea"/>
              </a:rPr>
              <a:t>애너테이션과 함께 사용하면 요청 본문의 유효성을 쉽게 검증할 수 있다</a:t>
            </a:r>
            <a:endParaRPr lang="en-US" altLang="ko-KR" sz="1200">
              <a:latin typeface="+mn-ea"/>
            </a:endParaRPr>
          </a:p>
        </p:txBody>
      </p:sp>
      <p:sp>
        <p:nvSpPr>
          <p:cNvPr id="74" name="직사각형 73">
            <a:extLst>
              <a:ext uri="{FF2B5EF4-FFF2-40B4-BE49-F238E27FC236}">
                <a16:creationId xmlns:a16="http://schemas.microsoft.com/office/drawing/2014/main" id="{42A0B23B-7003-43B2-A559-7C4A6F001EFB}"/>
              </a:ext>
            </a:extLst>
          </p:cNvPr>
          <p:cNvSpPr/>
          <p:nvPr/>
        </p:nvSpPr>
        <p:spPr>
          <a:xfrm>
            <a:off x="198756" y="202792"/>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pic>
        <p:nvPicPr>
          <p:cNvPr id="7" name="그림 6">
            <a:extLst>
              <a:ext uri="{FF2B5EF4-FFF2-40B4-BE49-F238E27FC236}">
                <a16:creationId xmlns:a16="http://schemas.microsoft.com/office/drawing/2014/main" id="{6F616CA7-EE65-125E-81AB-D6E264D1A007}"/>
              </a:ext>
            </a:extLst>
          </p:cNvPr>
          <p:cNvPicPr>
            <a:picLocks noChangeAspect="1"/>
          </p:cNvPicPr>
          <p:nvPr/>
        </p:nvPicPr>
        <p:blipFill>
          <a:blip r:embed="rId3"/>
          <a:stretch>
            <a:fillRect/>
          </a:stretch>
        </p:blipFill>
        <p:spPr>
          <a:xfrm>
            <a:off x="642128" y="1681355"/>
            <a:ext cx="2028028" cy="776209"/>
          </a:xfrm>
          <a:prstGeom prst="rect">
            <a:avLst/>
          </a:prstGeom>
        </p:spPr>
      </p:pic>
      <p:sp>
        <p:nvSpPr>
          <p:cNvPr id="8" name="Rectangle 3">
            <a:extLst>
              <a:ext uri="{FF2B5EF4-FFF2-40B4-BE49-F238E27FC236}">
                <a16:creationId xmlns:a16="http://schemas.microsoft.com/office/drawing/2014/main" id="{09151B7D-F126-BD60-A820-CE0DEB7A2BFC}"/>
              </a:ext>
            </a:extLst>
          </p:cNvPr>
          <p:cNvSpPr>
            <a:spLocks noChangeArrowheads="1"/>
          </p:cNvSpPr>
          <p:nvPr/>
        </p:nvSpPr>
        <p:spPr bwMode="auto">
          <a:xfrm>
            <a:off x="594003" y="3409823"/>
            <a:ext cx="4880367" cy="183838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@RestController</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RequestBodyController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a:t>
            </a:r>
            <a:r>
              <a:rPr lang="en-US" altLang="ko-KR" sz="1100">
                <a:solidFill>
                  <a:srgbClr val="B3AE60"/>
                </a:solidFill>
                <a:latin typeface="Arial Unicode MS"/>
                <a:ea typeface="JetBrains Mono"/>
              </a:rPr>
              <a:t>Get</a:t>
            </a:r>
            <a:r>
              <a:rPr kumimoji="0" lang="ko-KR" altLang="ko-KR" sz="1100" b="0" i="0" u="none" strike="noStrike" cap="none" normalizeH="0" baseline="0">
                <a:ln>
                  <a:noFill/>
                </a:ln>
                <a:solidFill>
                  <a:srgbClr val="B3AE60"/>
                </a:solidFill>
                <a:effectLst/>
                <a:latin typeface="Arial Unicode MS"/>
                <a:ea typeface="JetBrains Mono"/>
              </a:rPr>
              <a:t>Mapping</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"/users"</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ResponseEntity&lt;String&gt; </a:t>
            </a:r>
            <a:r>
              <a:rPr kumimoji="0" lang="ko-KR" altLang="ko-KR" sz="1100" b="0" i="0" u="none" strike="noStrike" cap="none" normalizeH="0" baseline="0">
                <a:ln>
                  <a:noFill/>
                </a:ln>
                <a:solidFill>
                  <a:srgbClr val="56A8F5"/>
                </a:solidFill>
                <a:effectLst/>
                <a:latin typeface="Arial Unicode MS"/>
                <a:ea typeface="JetBrains Mono"/>
              </a:rPr>
              <a:t>createUser</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B3AE60"/>
                </a:solidFill>
                <a:effectLst/>
                <a:latin typeface="Arial Unicode MS"/>
                <a:ea typeface="JetBrains Mono"/>
              </a:rPr>
              <a:t>@RequestBody </a:t>
            </a:r>
            <a:r>
              <a:rPr kumimoji="0" lang="ko-KR" altLang="ko-KR" sz="1100" b="0" i="0" u="none" strike="noStrike" cap="none" normalizeH="0" baseline="0">
                <a:ln>
                  <a:noFill/>
                </a:ln>
                <a:solidFill>
                  <a:srgbClr val="BCBEC4"/>
                </a:solidFill>
                <a:effectLst/>
                <a:latin typeface="Arial Unicode MS"/>
                <a:ea typeface="JetBrains Mono"/>
              </a:rPr>
              <a:t>User user) {</a:t>
            </a: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BCBEC4"/>
                </a:solidFill>
                <a:effectLst/>
                <a:latin typeface="Arial Unicode MS"/>
                <a:ea typeface="JetBrains Mono"/>
              </a:rPr>
              <a:t>ResponseEntity.ok(</a:t>
            </a:r>
            <a:r>
              <a:rPr kumimoji="0" lang="ko-KR" altLang="ko-KR" sz="1100" b="0" i="0" u="none" strike="noStrike" cap="none" normalizeH="0" baseline="0">
                <a:ln>
                  <a:noFill/>
                </a:ln>
                <a:solidFill>
                  <a:srgbClr val="6AAB73"/>
                </a:solidFill>
                <a:effectLst/>
                <a:latin typeface="Arial Unicode MS"/>
                <a:ea typeface="JetBrains Mono"/>
              </a:rPr>
              <a:t>"User: " </a:t>
            </a:r>
            <a:r>
              <a:rPr kumimoji="0" lang="ko-KR" altLang="ko-KR" sz="1100" b="0" i="0" u="none" strike="noStrike" cap="none" normalizeH="0" baseline="0">
                <a:ln>
                  <a:noFill/>
                </a:ln>
                <a:solidFill>
                  <a:srgbClr val="BCBEC4"/>
                </a:solidFill>
                <a:effectLst/>
                <a:latin typeface="Arial Unicode MS"/>
                <a:ea typeface="JetBrains Mono"/>
              </a:rPr>
              <a:t>+ user.getName());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9" name="Rectangle 6">
            <a:extLst>
              <a:ext uri="{FF2B5EF4-FFF2-40B4-BE49-F238E27FC236}">
                <a16:creationId xmlns:a16="http://schemas.microsoft.com/office/drawing/2014/main" id="{6A76F6EA-32BB-0BE0-356C-AFC35A2002D7}"/>
              </a:ext>
            </a:extLst>
          </p:cNvPr>
          <p:cNvSpPr>
            <a:spLocks noChangeArrowheads="1"/>
          </p:cNvSpPr>
          <p:nvPr/>
        </p:nvSpPr>
        <p:spPr bwMode="auto">
          <a:xfrm>
            <a:off x="6325729" y="3282865"/>
            <a:ext cx="5230604" cy="209230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@RestController</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HttpEntityController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a:t>
            </a:r>
            <a:r>
              <a:rPr lang="en-US" altLang="ko-KR" sz="1100">
                <a:solidFill>
                  <a:srgbClr val="B3AE60"/>
                </a:solidFill>
                <a:latin typeface="Arial Unicode MS"/>
                <a:ea typeface="JetBrains Mono"/>
              </a:rPr>
              <a:t>Get</a:t>
            </a:r>
            <a:r>
              <a:rPr kumimoji="0" lang="ko-KR" altLang="ko-KR" sz="1100" b="0" i="0" u="none" strike="noStrike" cap="none" normalizeH="0" baseline="0">
                <a:ln>
                  <a:noFill/>
                </a:ln>
                <a:solidFill>
                  <a:srgbClr val="B3AE60"/>
                </a:solidFill>
                <a:effectLst/>
                <a:latin typeface="Arial Unicode MS"/>
                <a:ea typeface="JetBrains Mono"/>
              </a:rPr>
              <a:t>Mapping</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a:t>
            </a:r>
            <a:r>
              <a:rPr kumimoji="0" lang="en-US" altLang="ko-KR" sz="1100" b="0" i="0" u="none" strike="noStrike" cap="none" normalizeH="0" baseline="0">
                <a:ln>
                  <a:noFill/>
                </a:ln>
                <a:solidFill>
                  <a:srgbClr val="6AAB73"/>
                </a:solidFill>
                <a:effectLst/>
                <a:latin typeface="Arial Unicode MS"/>
                <a:ea typeface="JetBrains Mono"/>
              </a:rPr>
              <a:t>users</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ResponseEntity&lt;String&gt; </a:t>
            </a:r>
            <a:r>
              <a:rPr kumimoji="0" lang="ko-KR" altLang="ko-KR" sz="1100" b="0" i="0" u="none" strike="noStrike" cap="none" normalizeH="0" baseline="0">
                <a:ln>
                  <a:noFill/>
                </a:ln>
                <a:solidFill>
                  <a:srgbClr val="56A8F5"/>
                </a:solidFill>
                <a:effectLst/>
                <a:latin typeface="Arial Unicode MS"/>
                <a:ea typeface="JetBrains Mono"/>
              </a:rPr>
              <a:t>processRequest</a:t>
            </a:r>
            <a:r>
              <a:rPr kumimoji="0" lang="ko-KR" altLang="ko-KR" sz="1100" b="0" i="0" u="none" strike="noStrike" cap="none" normalizeH="0" baseline="0">
                <a:ln>
                  <a:noFill/>
                </a:ln>
                <a:solidFill>
                  <a:srgbClr val="BCBEC4"/>
                </a:solidFill>
                <a:effectLst/>
                <a:latin typeface="Arial Unicode MS"/>
                <a:ea typeface="JetBrains Mono"/>
              </a:rPr>
              <a:t>(HttpEntity&lt;User&gt; httpEntity) {</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User user = httpEntity.getBody(); </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lang="en-US" altLang="ko-KR" sz="1100">
                <a:solidFill>
                  <a:srgbClr val="7A7E85"/>
                </a:solidFill>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BCBEC4"/>
                </a:solidFill>
                <a:effectLst/>
                <a:latin typeface="Arial Unicode MS"/>
                <a:ea typeface="JetBrains Mono"/>
              </a:rPr>
              <a:t>ResponseEntity.ok(</a:t>
            </a:r>
            <a:r>
              <a:rPr kumimoji="0" lang="ko-KR" altLang="ko-KR" sz="1100" b="0" i="0" u="none" strike="noStrike" cap="none" normalizeH="0" baseline="0">
                <a:ln>
                  <a:noFill/>
                </a:ln>
                <a:solidFill>
                  <a:srgbClr val="6AAB73"/>
                </a:solidFill>
                <a:effectLst/>
                <a:latin typeface="Arial Unicode MS"/>
                <a:ea typeface="JetBrains Mono"/>
              </a:rPr>
              <a:t>"User : " </a:t>
            </a:r>
            <a:r>
              <a:rPr kumimoji="0" lang="ko-KR" altLang="ko-KR" sz="1100" b="0" i="0" u="none" strike="noStrike" cap="none" normalizeH="0" baseline="0">
                <a:ln>
                  <a:noFill/>
                </a:ln>
                <a:solidFill>
                  <a:srgbClr val="BCBEC4"/>
                </a:solidFill>
                <a:effectLst/>
                <a:latin typeface="Arial Unicode MS"/>
                <a:ea typeface="JetBrains Mono"/>
              </a:rPr>
              <a:t>+ user.getName());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0" name="직사각형 9">
            <a:extLst>
              <a:ext uri="{FF2B5EF4-FFF2-40B4-BE49-F238E27FC236}">
                <a16:creationId xmlns:a16="http://schemas.microsoft.com/office/drawing/2014/main" id="{0C5F79A0-B84C-3A14-DBAB-C62597F6B55C}"/>
              </a:ext>
            </a:extLst>
          </p:cNvPr>
          <p:cNvSpPr/>
          <p:nvPr/>
        </p:nvSpPr>
        <p:spPr>
          <a:xfrm>
            <a:off x="5643802" y="4142528"/>
            <a:ext cx="492443" cy="461665"/>
          </a:xfrm>
          <a:prstGeom prst="rect">
            <a:avLst/>
          </a:prstGeom>
        </p:spPr>
        <p:txBody>
          <a:bodyPr wrap="none">
            <a:spAutoFit/>
          </a:bodyPr>
          <a:lstStyle/>
          <a:p>
            <a:r>
              <a:rPr lang="en-US" altLang="ko-KR" sz="2400" b="1">
                <a:latin typeface="+mn-ea"/>
              </a:rPr>
              <a:t>vs</a:t>
            </a:r>
            <a:endParaRPr lang="ko-KR" altLang="en-US" sz="2400" b="1">
              <a:latin typeface="+mn-ea"/>
            </a:endParaRPr>
          </a:p>
        </p:txBody>
      </p:sp>
      <p:sp>
        <p:nvSpPr>
          <p:cNvPr id="11" name="직사각형 10">
            <a:extLst>
              <a:ext uri="{FF2B5EF4-FFF2-40B4-BE49-F238E27FC236}">
                <a16:creationId xmlns:a16="http://schemas.microsoft.com/office/drawing/2014/main" id="{2555E511-5994-0AB4-94E5-FB8E60EA36B3}"/>
              </a:ext>
            </a:extLst>
          </p:cNvPr>
          <p:cNvSpPr/>
          <p:nvPr/>
        </p:nvSpPr>
        <p:spPr>
          <a:xfrm>
            <a:off x="198756" y="2991739"/>
            <a:ext cx="3658502"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@RequestBody </a:t>
            </a:r>
            <a:r>
              <a:rPr lang="en-US" altLang="ko-KR">
                <a:solidFill>
                  <a:schemeClr val="accent1">
                    <a:lumMod val="75000"/>
                  </a:schemeClr>
                </a:solidFill>
                <a:latin typeface="+mn-ea"/>
              </a:rPr>
              <a:t>vs</a:t>
            </a:r>
            <a:r>
              <a:rPr lang="en-US" altLang="ko-KR" b="1">
                <a:solidFill>
                  <a:schemeClr val="accent1">
                    <a:lumMod val="75000"/>
                  </a:schemeClr>
                </a:solidFill>
                <a:latin typeface="+mn-ea"/>
              </a:rPr>
              <a:t> HttpEntity</a:t>
            </a:r>
            <a:endParaRPr lang="ko-KR" altLang="en-US" b="1">
              <a:solidFill>
                <a:schemeClr val="accent1">
                  <a:lumMod val="75000"/>
                </a:schemeClr>
              </a:solidFill>
              <a:latin typeface="+mn-ea"/>
            </a:endParaRPr>
          </a:p>
        </p:txBody>
      </p:sp>
      <p:sp>
        <p:nvSpPr>
          <p:cNvPr id="45" name="직사각형 44">
            <a:extLst>
              <a:ext uri="{FF2B5EF4-FFF2-40B4-BE49-F238E27FC236}">
                <a16:creationId xmlns:a16="http://schemas.microsoft.com/office/drawing/2014/main" id="{F43777CB-8B40-2BCB-18DA-65ABD2942CFD}"/>
              </a:ext>
            </a:extLst>
          </p:cNvPr>
          <p:cNvSpPr/>
          <p:nvPr/>
        </p:nvSpPr>
        <p:spPr>
          <a:xfrm>
            <a:off x="548443" y="5957835"/>
            <a:ext cx="11365087"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mn-ea"/>
              </a:rPr>
              <a:t>@RequestBody </a:t>
            </a:r>
            <a:r>
              <a:rPr lang="ko-KR" altLang="en-US" sz="1200">
                <a:latin typeface="+mn-ea"/>
              </a:rPr>
              <a:t>는 요청의 </a:t>
            </a:r>
            <a:r>
              <a:rPr lang="en-US" altLang="ko-KR" sz="1200">
                <a:latin typeface="+mn-ea"/>
              </a:rPr>
              <a:t>Content-Type </a:t>
            </a:r>
            <a:r>
              <a:rPr lang="ko-KR" altLang="en-US" sz="1200">
                <a:latin typeface="+mn-ea"/>
              </a:rPr>
              <a:t>헤더를 기반으로 적절한 </a:t>
            </a:r>
            <a:r>
              <a:rPr lang="en-US" altLang="ko-KR" sz="1200">
                <a:latin typeface="+mn-ea"/>
              </a:rPr>
              <a:t>HttpMessageConverter </a:t>
            </a:r>
            <a:r>
              <a:rPr lang="ko-KR" altLang="en-US" sz="1200">
                <a:latin typeface="+mn-ea"/>
              </a:rPr>
              <a:t>를 선택하기 때문에 </a:t>
            </a:r>
            <a:r>
              <a:rPr lang="en-US" altLang="ko-KR" sz="1200">
                <a:latin typeface="+mn-ea"/>
              </a:rPr>
              <a:t>Content-Type </a:t>
            </a:r>
            <a:r>
              <a:rPr lang="ko-KR" altLang="en-US" sz="1200">
                <a:latin typeface="+mn-ea"/>
              </a:rPr>
              <a:t>헤더가 올바르게 설정되어야 한다</a:t>
            </a:r>
            <a:endParaRPr lang="en-US" altLang="ko-KR" sz="1200">
              <a:latin typeface="+mn-ea"/>
            </a:endParaRPr>
          </a:p>
          <a:p>
            <a:pPr marL="171450" indent="-171450">
              <a:lnSpc>
                <a:spcPct val="150000"/>
              </a:lnSpc>
              <a:buFont typeface="Arial" panose="020B0604020202020204" pitchFamily="34" charset="0"/>
              <a:buChar char="•"/>
            </a:pPr>
            <a:r>
              <a:rPr lang="en-US" altLang="ko-KR" sz="1200">
                <a:latin typeface="+mn-ea"/>
              </a:rPr>
              <a:t>@RequestBody </a:t>
            </a:r>
            <a:r>
              <a:rPr lang="ko-KR" altLang="en-US" sz="1200">
                <a:latin typeface="+mn-ea"/>
              </a:rPr>
              <a:t>는 생략하면 안된다</a:t>
            </a:r>
            <a:r>
              <a:rPr lang="en-US" altLang="ko-KR" sz="1200">
                <a:latin typeface="+mn-ea"/>
              </a:rPr>
              <a:t>. </a:t>
            </a:r>
            <a:r>
              <a:rPr lang="ko-KR" altLang="en-US" sz="1200">
                <a:latin typeface="+mn-ea"/>
              </a:rPr>
              <a:t>생략할 경우 기본형은 </a:t>
            </a:r>
            <a:r>
              <a:rPr lang="en-US" altLang="ko-KR" sz="1200">
                <a:latin typeface="+mn-ea"/>
              </a:rPr>
              <a:t>@RequestParam, </a:t>
            </a:r>
            <a:r>
              <a:rPr lang="ko-KR" altLang="en-US" sz="1200">
                <a:latin typeface="+mn-ea"/>
              </a:rPr>
              <a:t>객체 타입은 </a:t>
            </a:r>
            <a:r>
              <a:rPr lang="en-US" altLang="ko-KR" sz="1200">
                <a:latin typeface="+mn-ea"/>
              </a:rPr>
              <a:t>@ModelAttribute </a:t>
            </a:r>
            <a:r>
              <a:rPr lang="ko-KR" altLang="en-US" sz="1200">
                <a:latin typeface="+mn-ea"/>
              </a:rPr>
              <a:t>가 작동하게 되지만 정확한 결과를 보장할 수 없다</a:t>
            </a:r>
            <a:endParaRPr lang="en-US" altLang="ko-KR" sz="1200">
              <a:latin typeface="+mn-ea"/>
            </a:endParaRPr>
          </a:p>
        </p:txBody>
      </p:sp>
      <p:sp>
        <p:nvSpPr>
          <p:cNvPr id="46" name="직사각형 45">
            <a:extLst>
              <a:ext uri="{FF2B5EF4-FFF2-40B4-BE49-F238E27FC236}">
                <a16:creationId xmlns:a16="http://schemas.microsoft.com/office/drawing/2014/main" id="{D8312312-8455-C8A3-AFE8-7788C6F9D0F7}"/>
              </a:ext>
            </a:extLst>
          </p:cNvPr>
          <p:cNvSpPr/>
          <p:nvPr/>
        </p:nvSpPr>
        <p:spPr>
          <a:xfrm>
            <a:off x="2670156" y="1868009"/>
            <a:ext cx="8879716"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mn-ea"/>
              </a:rPr>
              <a:t>@RequestBody </a:t>
            </a:r>
            <a:r>
              <a:rPr lang="ko-KR" altLang="en-US" sz="1200">
                <a:latin typeface="+mn-ea"/>
              </a:rPr>
              <a:t>는 반드시 요청 본문이 있어야 하며 요청 본문이 없을 경우 </a:t>
            </a:r>
            <a:r>
              <a:rPr lang="en-US" altLang="ko-KR" sz="1200">
                <a:latin typeface="+mn-ea"/>
              </a:rPr>
              <a:t>HttpMessageNotReadableException </a:t>
            </a:r>
            <a:r>
              <a:rPr lang="ko-KR" altLang="en-US" sz="1200">
                <a:latin typeface="+mn-ea"/>
              </a:rPr>
              <a:t>이 발생한다</a:t>
            </a:r>
            <a:endParaRPr lang="en-US" altLang="ko-KR" sz="1200">
              <a:latin typeface="+mn-ea"/>
            </a:endParaRPr>
          </a:p>
          <a:p>
            <a:pPr marL="171450" indent="-171450">
              <a:lnSpc>
                <a:spcPct val="150000"/>
              </a:lnSpc>
              <a:buFont typeface="Arial" panose="020B0604020202020204" pitchFamily="34" charset="0"/>
              <a:buChar char="•"/>
            </a:pPr>
            <a:r>
              <a:rPr lang="en-US" altLang="ko-KR" sz="1200">
                <a:latin typeface="+mn-ea"/>
              </a:rPr>
              <a:t>required = false </a:t>
            </a:r>
            <a:r>
              <a:rPr lang="ko-KR" altLang="en-US" sz="1200">
                <a:latin typeface="+mn-ea"/>
              </a:rPr>
              <a:t>로 설정하면 요청 본문이 없을 때 </a:t>
            </a:r>
            <a:r>
              <a:rPr lang="en-US" altLang="ko-KR" sz="1200">
                <a:latin typeface="+mn-ea"/>
              </a:rPr>
              <a:t>null </a:t>
            </a:r>
            <a:r>
              <a:rPr lang="ko-KR" altLang="en-US" sz="1200">
                <a:latin typeface="+mn-ea"/>
              </a:rPr>
              <a:t>을 허용한다</a:t>
            </a:r>
            <a:endParaRPr lang="en-US" altLang="ko-KR" sz="1200">
              <a:latin typeface="+mn-ea"/>
            </a:endParaRPr>
          </a:p>
        </p:txBody>
      </p:sp>
      <p:pic>
        <p:nvPicPr>
          <p:cNvPr id="3" name="그림 2">
            <a:extLst>
              <a:ext uri="{FF2B5EF4-FFF2-40B4-BE49-F238E27FC236}">
                <a16:creationId xmlns:a16="http://schemas.microsoft.com/office/drawing/2014/main" id="{462C6EC4-09E6-413D-B67E-7BBA4EFC8FE9}"/>
              </a:ext>
            </a:extLst>
          </p:cNvPr>
          <p:cNvPicPr>
            <a:picLocks noChangeAspect="1"/>
          </p:cNvPicPr>
          <p:nvPr/>
        </p:nvPicPr>
        <p:blipFill>
          <a:blip r:embed="rId4"/>
          <a:stretch>
            <a:fillRect/>
          </a:stretch>
        </p:blipFill>
        <p:spPr>
          <a:xfrm>
            <a:off x="2208833" y="4861963"/>
            <a:ext cx="2890877" cy="689567"/>
          </a:xfrm>
          <a:prstGeom prst="rect">
            <a:avLst/>
          </a:prstGeom>
          <a:ln w="12700">
            <a:solidFill>
              <a:srgbClr val="FFC000"/>
            </a:solidFill>
          </a:ln>
        </p:spPr>
      </p:pic>
      <p:cxnSp>
        <p:nvCxnSpPr>
          <p:cNvPr id="5" name="직선 화살표 연결선 4">
            <a:extLst>
              <a:ext uri="{FF2B5EF4-FFF2-40B4-BE49-F238E27FC236}">
                <a16:creationId xmlns:a16="http://schemas.microsoft.com/office/drawing/2014/main" id="{E956406B-D58E-6AF2-AEC0-2A483406BA07}"/>
              </a:ext>
            </a:extLst>
          </p:cNvPr>
          <p:cNvCxnSpPr>
            <a:cxnSpLocks/>
          </p:cNvCxnSpPr>
          <p:nvPr/>
        </p:nvCxnSpPr>
        <p:spPr>
          <a:xfrm flipH="1">
            <a:off x="4872789" y="4442284"/>
            <a:ext cx="155040" cy="419679"/>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pic>
        <p:nvPicPr>
          <p:cNvPr id="13" name="그림 12">
            <a:extLst>
              <a:ext uri="{FF2B5EF4-FFF2-40B4-BE49-F238E27FC236}">
                <a16:creationId xmlns:a16="http://schemas.microsoft.com/office/drawing/2014/main" id="{A019A02B-14D8-4824-0ADE-4146AC388A76}"/>
              </a:ext>
            </a:extLst>
          </p:cNvPr>
          <p:cNvPicPr>
            <a:picLocks noChangeAspect="1"/>
          </p:cNvPicPr>
          <p:nvPr/>
        </p:nvPicPr>
        <p:blipFill>
          <a:blip r:embed="rId5"/>
          <a:stretch>
            <a:fillRect/>
          </a:stretch>
        </p:blipFill>
        <p:spPr>
          <a:xfrm>
            <a:off x="8516069" y="4930143"/>
            <a:ext cx="2785149" cy="851331"/>
          </a:xfrm>
          <a:prstGeom prst="rect">
            <a:avLst/>
          </a:prstGeom>
          <a:ln w="12700">
            <a:solidFill>
              <a:srgbClr val="FFC000"/>
            </a:solidFill>
          </a:ln>
        </p:spPr>
      </p:pic>
      <p:cxnSp>
        <p:nvCxnSpPr>
          <p:cNvPr id="14" name="직선 화살표 연결선 13">
            <a:extLst>
              <a:ext uri="{FF2B5EF4-FFF2-40B4-BE49-F238E27FC236}">
                <a16:creationId xmlns:a16="http://schemas.microsoft.com/office/drawing/2014/main" id="{8BFCD0C2-3A7C-BF62-680A-90818A4965FA}"/>
              </a:ext>
            </a:extLst>
          </p:cNvPr>
          <p:cNvCxnSpPr>
            <a:cxnSpLocks/>
          </p:cNvCxnSpPr>
          <p:nvPr/>
        </p:nvCxnSpPr>
        <p:spPr>
          <a:xfrm flipH="1">
            <a:off x="10780295" y="4302610"/>
            <a:ext cx="210552" cy="627533"/>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0" name="Rectangle 2">
            <a:extLst>
              <a:ext uri="{FF2B5EF4-FFF2-40B4-BE49-F238E27FC236}">
                <a16:creationId xmlns:a16="http://schemas.microsoft.com/office/drawing/2014/main" id="{BAFEA157-BD1B-46F9-50CF-FCE5307EA6F4}"/>
              </a:ext>
            </a:extLst>
          </p:cNvPr>
          <p:cNvSpPr>
            <a:spLocks noChangeArrowheads="1"/>
          </p:cNvSpPr>
          <p:nvPr/>
        </p:nvSpPr>
        <p:spPr bwMode="auto">
          <a:xfrm>
            <a:off x="3824671" y="2896461"/>
            <a:ext cx="2406316" cy="1183337"/>
          </a:xfrm>
          <a:prstGeom prst="rect">
            <a:avLst/>
          </a:prstGeom>
          <a:solidFill>
            <a:srgbClr val="1E1F22"/>
          </a:solidFill>
          <a:ln w="9525">
            <a:solidFill>
              <a:srgbClr val="FFC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20000"/>
              </a:lnSpc>
              <a:spcBef>
                <a:spcPct val="0"/>
              </a:spcBef>
              <a:spcAft>
                <a:spcPct val="0"/>
              </a:spcAft>
              <a:buClrTx/>
              <a:buSzTx/>
              <a:buFontTx/>
              <a:buNone/>
              <a:tabLst/>
            </a:pPr>
            <a:r>
              <a:rPr kumimoji="0" lang="ko-KR" altLang="ko-KR" sz="1000" b="0" i="0" u="none" strike="noStrike" cap="none" normalizeH="0" baseline="0">
                <a:ln>
                  <a:noFill/>
                </a:ln>
                <a:solidFill>
                  <a:srgbClr val="BCBEC4"/>
                </a:solidFill>
                <a:effectLst/>
                <a:latin typeface="Arial Unicode MS"/>
                <a:ea typeface="JetBrains Mono"/>
              </a:rPr>
              <a:t>GET </a:t>
            </a:r>
            <a:r>
              <a:rPr kumimoji="0" lang="ko-KR" altLang="ko-KR" sz="1000" b="0" i="0" u="none" strike="noStrike" cap="none" normalizeH="0" baseline="0">
                <a:ln>
                  <a:noFill/>
                </a:ln>
                <a:solidFill>
                  <a:schemeClr val="bg1">
                    <a:lumMod val="75000"/>
                  </a:schemeClr>
                </a:solidFill>
                <a:effectLst/>
                <a:latin typeface="Arial Unicode MS"/>
                <a:ea typeface="JetBrains Mono"/>
              </a:rPr>
              <a:t>http://localhost:8080/users</a:t>
            </a:r>
            <a:br>
              <a:rPr kumimoji="0" lang="ko-KR" altLang="ko-KR" sz="1000" b="0" i="0" u="none" strike="noStrike" cap="none" normalizeH="0" baseline="0">
                <a:ln>
                  <a:noFill/>
                </a:ln>
                <a:solidFill>
                  <a:schemeClr val="bg1">
                    <a:lumMod val="75000"/>
                  </a:schemeClr>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Content-Type: application/</a:t>
            </a:r>
            <a:r>
              <a:rPr kumimoji="0" lang="ko-KR" altLang="ko-KR" sz="1000" b="0" i="0" u="none" strike="noStrike" cap="none" normalizeH="0" baseline="0">
                <a:ln>
                  <a:noFill/>
                </a:ln>
                <a:solidFill>
                  <a:srgbClr val="56A8F5"/>
                </a:solidFill>
                <a:effectLst/>
                <a:latin typeface="Arial Unicode MS"/>
                <a:ea typeface="JetBrains Mono"/>
              </a:rPr>
              <a:t>json</a:t>
            </a:r>
            <a:br>
              <a:rPr kumimoji="0" lang="ko-KR" altLang="ko-KR" sz="1000" b="0" i="0" u="none" strike="noStrike" cap="none" normalizeH="0" baseline="0">
                <a:ln>
                  <a:noFill/>
                </a:ln>
                <a:solidFill>
                  <a:srgbClr val="56A8F5"/>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6AAB73"/>
                </a:solidFill>
                <a:effectLst/>
                <a:latin typeface="Arial Unicode MS"/>
                <a:ea typeface="JetBrains Mono"/>
              </a:rPr>
              <a:t>"name"</a:t>
            </a: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6AAB73"/>
                </a:solidFill>
                <a:effectLst/>
                <a:latin typeface="Arial Unicode MS"/>
                <a:ea typeface="JetBrains Mono"/>
              </a:rPr>
              <a:t>"leaven"</a:t>
            </a:r>
            <a:r>
              <a:rPr kumimoji="0" lang="ko-KR" altLang="ko-KR" sz="1000" b="0" i="0" u="none" strike="noStrike" cap="none" normalizeH="0" baseline="0">
                <a:ln>
                  <a:noFill/>
                </a:ln>
                <a:solidFill>
                  <a:srgbClr val="BCBEC4"/>
                </a:solidFill>
                <a:effectLst/>
                <a:latin typeface="Arial Unicode MS"/>
                <a:ea typeface="JetBrains Mono"/>
              </a:rPr>
              <a:t>,</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6AAB73"/>
                </a:solidFill>
                <a:effectLst/>
                <a:latin typeface="Arial Unicode MS"/>
                <a:ea typeface="JetBrains Mono"/>
              </a:rPr>
              <a:t>"age"</a:t>
            </a: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6AAB73"/>
                </a:solidFill>
                <a:effectLst/>
                <a:latin typeface="Arial Unicode MS"/>
                <a:ea typeface="JetBrains Mono"/>
              </a:rPr>
              <a:t>"10"</a:t>
            </a:r>
            <a:br>
              <a:rPr kumimoji="0" lang="ko-KR" altLang="ko-KR" sz="1000" b="0" i="0" u="none" strike="noStrike" cap="none" normalizeH="0" baseline="0">
                <a:ln>
                  <a:noFill/>
                </a:ln>
                <a:solidFill>
                  <a:srgbClr val="6AAB73"/>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a:t>
            </a:r>
            <a:endParaRPr kumimoji="0" lang="ko-KR" altLang="ko-KR" sz="10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584216632"/>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6159DD-18F5-6D03-705F-DBB035903600}"/>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93BEFA0C-F558-F5F7-90E7-A06647321175}"/>
              </a:ext>
            </a:extLst>
          </p:cNvPr>
          <p:cNvSpPr/>
          <p:nvPr/>
        </p:nvSpPr>
        <p:spPr>
          <a:xfrm>
            <a:off x="198756" y="202792"/>
            <a:ext cx="147829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구현 예제</a:t>
            </a:r>
          </a:p>
        </p:txBody>
      </p:sp>
      <p:sp>
        <p:nvSpPr>
          <p:cNvPr id="2" name="Rectangle 1">
            <a:extLst>
              <a:ext uri="{FF2B5EF4-FFF2-40B4-BE49-F238E27FC236}">
                <a16:creationId xmlns:a16="http://schemas.microsoft.com/office/drawing/2014/main" id="{5E4790BA-410E-F7C5-DBA8-BE5379454F84}"/>
              </a:ext>
            </a:extLst>
          </p:cNvPr>
          <p:cNvSpPr>
            <a:spLocks noChangeArrowheads="1"/>
          </p:cNvSpPr>
          <p:nvPr/>
        </p:nvSpPr>
        <p:spPr bwMode="auto">
          <a:xfrm>
            <a:off x="439152" y="1840316"/>
            <a:ext cx="6978315" cy="1013162"/>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4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@PostMapping</a:t>
            </a:r>
            <a:r>
              <a:rPr kumimoji="0" lang="ko-KR" altLang="ko-KR" sz="1100" b="0" i="0" u="none" strike="noStrike" cap="none" normalizeH="0" baseline="0">
                <a:ln>
                  <a:noFill/>
                </a:ln>
                <a:solidFill>
                  <a:srgbClr val="BCBEC4"/>
                </a:solidFill>
                <a:effectLst/>
                <a:latin typeface="Arial Unicode MS"/>
                <a:ea typeface="JetBrains Mono"/>
              </a:rPr>
              <a:t>(consumes = MediaType.TEXT_PLAIN_VALUE</a:t>
            </a:r>
            <a:r>
              <a:rPr lang="en-US" altLang="ko-KR" sz="1100">
                <a:solidFill>
                  <a:schemeClr val="bg1">
                    <a:lumMod val="50000"/>
                  </a:schemeClr>
                </a:solidFill>
                <a:latin typeface="Arial Unicode MS"/>
                <a:ea typeface="JetBrains Mono"/>
              </a:rPr>
              <a:t>)</a:t>
            </a:r>
            <a:br>
              <a:rPr kumimoji="0" lang="ko-KR" altLang="ko-KR" sz="1100" b="0" i="0" u="none" strike="noStrike" cap="none" normalizeH="0" baseline="0">
                <a:ln>
                  <a:noFill/>
                </a:ln>
                <a:solidFill>
                  <a:schemeClr val="bg1">
                    <a:lumMod val="50000"/>
                  </a:schemeClr>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ResponseEntity&lt;String&gt; </a:t>
            </a:r>
            <a:r>
              <a:rPr kumimoji="0" lang="ko-KR" altLang="ko-KR" sz="1100" b="0" i="0" u="none" strike="noStrike" cap="none" normalizeH="0" baseline="0">
                <a:ln>
                  <a:noFill/>
                </a:ln>
                <a:solidFill>
                  <a:srgbClr val="56A8F5"/>
                </a:solidFill>
                <a:effectLst/>
                <a:latin typeface="Arial Unicode MS"/>
                <a:ea typeface="JetBrains Mono"/>
              </a:rPr>
              <a:t>handlePlainText</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B3AE60"/>
                </a:solidFill>
                <a:effectLst/>
                <a:latin typeface="Arial Unicode MS"/>
                <a:ea typeface="JetBrains Mono"/>
              </a:rPr>
              <a:t>@RequestBody </a:t>
            </a:r>
            <a:r>
              <a:rPr kumimoji="0" lang="ko-KR" altLang="ko-KR" sz="1100" b="0" i="0" u="none" strike="noStrike" cap="none" normalizeH="0" baseline="0">
                <a:ln>
                  <a:noFill/>
                </a:ln>
                <a:solidFill>
                  <a:srgbClr val="BCBEC4"/>
                </a:solidFill>
                <a:effectLst/>
                <a:latin typeface="Arial Unicode MS"/>
                <a:ea typeface="JetBrains Mono"/>
              </a:rPr>
              <a:t>String message) {</a:t>
            </a: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BCBEC4"/>
                </a:solidFill>
                <a:effectLst/>
                <a:latin typeface="Arial Unicode MS"/>
                <a:ea typeface="JetBrains Mono"/>
              </a:rPr>
              <a:t>ResponseEntity.ok(</a:t>
            </a:r>
            <a:r>
              <a:rPr kumimoji="0" lang="ko-KR" altLang="ko-KR" sz="1100" b="0" i="0" u="none" strike="noStrike" cap="none" normalizeH="0" baseline="0">
                <a:ln>
                  <a:noFill/>
                </a:ln>
                <a:solidFill>
                  <a:srgbClr val="6AAB73"/>
                </a:solidFill>
                <a:effectLst/>
                <a:latin typeface="Arial Unicode MS"/>
                <a:ea typeface="JetBrains Mono"/>
              </a:rPr>
              <a:t>"message: " </a:t>
            </a:r>
            <a:r>
              <a:rPr kumimoji="0" lang="ko-KR" altLang="ko-KR" sz="1100" b="0" i="0" u="none" strike="noStrike" cap="none" normalizeH="0" baseline="0">
                <a:ln>
                  <a:noFill/>
                </a:ln>
                <a:solidFill>
                  <a:srgbClr val="BCBEC4"/>
                </a:solidFill>
                <a:effectLst/>
                <a:latin typeface="Arial Unicode MS"/>
                <a:ea typeface="JetBrains Mono"/>
              </a:rPr>
              <a:t>+ message);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6" name="Rectangle 3">
            <a:extLst>
              <a:ext uri="{FF2B5EF4-FFF2-40B4-BE49-F238E27FC236}">
                <a16:creationId xmlns:a16="http://schemas.microsoft.com/office/drawing/2014/main" id="{B09F95C7-1086-1072-6863-8B71EB180E69}"/>
              </a:ext>
            </a:extLst>
          </p:cNvPr>
          <p:cNvSpPr>
            <a:spLocks noChangeArrowheads="1"/>
          </p:cNvSpPr>
          <p:nvPr/>
        </p:nvSpPr>
        <p:spPr bwMode="auto">
          <a:xfrm>
            <a:off x="439152" y="650415"/>
            <a:ext cx="6978315" cy="1013162"/>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4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@PostMapping</a:t>
            </a:r>
            <a:r>
              <a:rPr kumimoji="0" lang="ko-KR" altLang="ko-KR" sz="1100" b="0" i="0" u="none" strike="noStrike" cap="none" normalizeH="0" baseline="0">
                <a:ln>
                  <a:noFill/>
                </a:ln>
                <a:solidFill>
                  <a:srgbClr val="BCBEC4"/>
                </a:solidFill>
                <a:effectLst/>
                <a:latin typeface="Arial Unicode MS"/>
                <a:ea typeface="JetBrains Mono"/>
              </a:rPr>
              <a:t>(consumes = MediaType.APPLICATION_JSON_VALUE)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ResponseEntity&lt;String&gt; </a:t>
            </a:r>
            <a:r>
              <a:rPr kumimoji="0" lang="ko-KR" altLang="ko-KR" sz="1100" b="0" i="0" u="none" strike="noStrike" cap="none" normalizeH="0" baseline="0">
                <a:ln>
                  <a:noFill/>
                </a:ln>
                <a:solidFill>
                  <a:srgbClr val="56A8F5"/>
                </a:solidFill>
                <a:effectLst/>
                <a:latin typeface="Arial Unicode MS"/>
                <a:ea typeface="JetBrains Mono"/>
              </a:rPr>
              <a:t>createUser</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B3AE60"/>
                </a:solidFill>
                <a:effectLst/>
                <a:latin typeface="Arial Unicode MS"/>
                <a:ea typeface="JetBrains Mono"/>
              </a:rPr>
              <a:t>@RequestBody </a:t>
            </a:r>
            <a:r>
              <a:rPr kumimoji="0" lang="ko-KR" altLang="ko-KR" sz="1100" b="0" i="0" u="none" strike="noStrike" cap="none" normalizeH="0" baseline="0">
                <a:ln>
                  <a:noFill/>
                </a:ln>
                <a:solidFill>
                  <a:srgbClr val="BCBEC4"/>
                </a:solidFill>
                <a:effectLst/>
                <a:latin typeface="Arial Unicode MS"/>
                <a:ea typeface="JetBrains Mono"/>
              </a:rPr>
              <a:t>UserDto userDto) {    </a:t>
            </a:r>
            <a:r>
              <a:rPr kumimoji="0" lang="en-US"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BCBEC4"/>
                </a:solidFill>
                <a:effectLst/>
                <a:latin typeface="Arial Unicode MS"/>
                <a:ea typeface="JetBrains Mono"/>
              </a:rPr>
              <a:t>ResponseEntity.ok(</a:t>
            </a:r>
            <a:r>
              <a:rPr kumimoji="0" lang="ko-KR" altLang="ko-KR" sz="1100" b="0" i="0" u="none" strike="noStrike" cap="none" normalizeH="0" baseline="0">
                <a:ln>
                  <a:noFill/>
                </a:ln>
                <a:solidFill>
                  <a:srgbClr val="6AAB73"/>
                </a:solidFill>
                <a:effectLst/>
                <a:latin typeface="Arial Unicode MS"/>
                <a:ea typeface="JetBrains Mono"/>
              </a:rPr>
              <a:t>"User</a:t>
            </a:r>
            <a:r>
              <a:rPr kumimoji="0" lang="en-US" altLang="ko-KR" sz="1100" b="0" i="0" u="none" strike="noStrike" cap="none" normalizeH="0" baseline="0">
                <a:ln>
                  <a:noFill/>
                </a:ln>
                <a:solidFill>
                  <a:srgbClr val="6AAB73"/>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name: " </a:t>
            </a:r>
            <a:r>
              <a:rPr kumimoji="0" lang="ko-KR" altLang="ko-KR" sz="1100" b="0" i="0" u="none" strike="noStrike" cap="none" normalizeH="0" baseline="0">
                <a:ln>
                  <a:noFill/>
                </a:ln>
                <a:solidFill>
                  <a:srgbClr val="BCBEC4"/>
                </a:solidFill>
                <a:effectLst/>
                <a:latin typeface="Arial Unicode MS"/>
                <a:ea typeface="JetBrains Mono"/>
              </a:rPr>
              <a:t>+ userDto.getName());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2" name="Rectangle 4">
            <a:extLst>
              <a:ext uri="{FF2B5EF4-FFF2-40B4-BE49-F238E27FC236}">
                <a16:creationId xmlns:a16="http://schemas.microsoft.com/office/drawing/2014/main" id="{7E1BA3CB-430E-FB76-4259-871C724B1A6C}"/>
              </a:ext>
            </a:extLst>
          </p:cNvPr>
          <p:cNvSpPr>
            <a:spLocks noChangeArrowheads="1"/>
          </p:cNvSpPr>
          <p:nvPr/>
        </p:nvSpPr>
        <p:spPr bwMode="auto">
          <a:xfrm>
            <a:off x="439153" y="3030217"/>
            <a:ext cx="6978314" cy="148713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4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@PostMapping</a:t>
            </a:r>
            <a:r>
              <a:rPr kumimoji="0" lang="ko-KR" altLang="ko-KR" sz="1100" b="0" i="0" u="none" strike="noStrike" cap="none" normalizeH="0" baseline="0">
                <a:ln>
                  <a:noFill/>
                </a:ln>
                <a:solidFill>
                  <a:srgbClr val="BCBEC4"/>
                </a:solidFill>
                <a:effectLst/>
                <a:latin typeface="Arial Unicode MS"/>
                <a:ea typeface="JetBrains Mono"/>
              </a:rPr>
              <a:t>(consumes = MediaType.APPLICATION_FORM_URLENCODED_VALUE)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ResponseEntity&lt;String&gt; </a:t>
            </a:r>
            <a:r>
              <a:rPr kumimoji="0" lang="ko-KR" altLang="ko-KR" sz="1100" b="0" i="0" u="none" strike="noStrike" cap="none" normalizeH="0" baseline="0">
                <a:ln>
                  <a:noFill/>
                </a:ln>
                <a:solidFill>
                  <a:srgbClr val="56A8F5"/>
                </a:solidFill>
                <a:effectLst/>
                <a:latin typeface="Arial Unicode MS"/>
                <a:ea typeface="JetBrains Mono"/>
              </a:rPr>
              <a:t>handleForm</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B3AE60"/>
                </a:solidFill>
                <a:effectLst/>
                <a:latin typeface="Arial Unicode MS"/>
                <a:ea typeface="JetBrains Mono"/>
              </a:rPr>
              <a:t>@RequestBody </a:t>
            </a:r>
            <a:r>
              <a:rPr kumimoji="0" lang="ko-KR" altLang="ko-KR" sz="1100" b="0" i="0" u="none" strike="noStrike" cap="none" normalizeH="0" baseline="0">
                <a:ln>
                  <a:noFill/>
                </a:ln>
                <a:solidFill>
                  <a:srgbClr val="BCBEC4"/>
                </a:solidFill>
                <a:effectLst/>
                <a:latin typeface="Arial Unicode MS"/>
                <a:ea typeface="JetBrains Mono"/>
              </a:rPr>
              <a:t>MultiValueMap&lt;String, String&gt; formData) {</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String name = formData.getFirst(</a:t>
            </a:r>
            <a:r>
              <a:rPr kumimoji="0" lang="ko-KR" altLang="ko-KR" sz="1100" b="0" i="0" u="none" strike="noStrike" cap="none" normalizeH="0" baseline="0">
                <a:ln>
                  <a:noFill/>
                </a:ln>
                <a:solidFill>
                  <a:srgbClr val="6AAB73"/>
                </a:solidFill>
                <a:effectLst/>
                <a:latin typeface="Arial Unicode MS"/>
                <a:ea typeface="JetBrains Mono"/>
              </a:rPr>
              <a:t>"name"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String email = formData.getFirst(</a:t>
            </a:r>
            <a:r>
              <a:rPr kumimoji="0" lang="ko-KR" altLang="ko-KR" sz="1100" b="0" i="0" u="none" strike="noStrike" cap="none" normalizeH="0" baseline="0">
                <a:ln>
                  <a:noFill/>
                </a:ln>
                <a:solidFill>
                  <a:srgbClr val="6AAB73"/>
                </a:solidFill>
                <a:effectLst/>
                <a:latin typeface="Arial Unicode MS"/>
                <a:ea typeface="JetBrains Mono"/>
              </a:rPr>
              <a:t>"email"</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BCBEC4"/>
                </a:solidFill>
                <a:effectLst/>
                <a:latin typeface="Arial Unicode MS"/>
                <a:ea typeface="JetBrains Mono"/>
              </a:rPr>
              <a:t>ResponseEntity.ok(</a:t>
            </a:r>
            <a:r>
              <a:rPr kumimoji="0" lang="ko-KR" altLang="ko-KR" sz="1100" b="0" i="0" u="none" strike="noStrike" cap="none" normalizeH="0" baseline="0">
                <a:ln>
                  <a:noFill/>
                </a:ln>
                <a:solidFill>
                  <a:srgbClr val="6AAB73"/>
                </a:solidFill>
                <a:effectLst/>
                <a:latin typeface="Arial Unicode MS"/>
                <a:ea typeface="JetBrains Mono"/>
              </a:rPr>
              <a:t>"Name = " </a:t>
            </a:r>
            <a:r>
              <a:rPr kumimoji="0" lang="ko-KR" altLang="ko-KR" sz="1100" b="0" i="0" u="none" strike="noStrike" cap="none" normalizeH="0" baseline="0">
                <a:ln>
                  <a:noFill/>
                </a:ln>
                <a:solidFill>
                  <a:srgbClr val="BCBEC4"/>
                </a:solidFill>
                <a:effectLst/>
                <a:latin typeface="Arial Unicode MS"/>
                <a:ea typeface="JetBrains Mono"/>
              </a:rPr>
              <a:t>+ name + </a:t>
            </a:r>
            <a:r>
              <a:rPr kumimoji="0" lang="ko-KR" altLang="ko-KR" sz="1100" b="0" i="0" u="none" strike="noStrike" cap="none" normalizeH="0" baseline="0">
                <a:ln>
                  <a:noFill/>
                </a:ln>
                <a:solidFill>
                  <a:srgbClr val="6AAB73"/>
                </a:solidFill>
                <a:effectLst/>
                <a:latin typeface="Arial Unicode MS"/>
                <a:ea typeface="JetBrains Mono"/>
              </a:rPr>
              <a:t>", Email = " </a:t>
            </a:r>
            <a:r>
              <a:rPr kumimoji="0" lang="ko-KR" altLang="ko-KR" sz="1100" b="0" i="0" u="none" strike="noStrike" cap="none" normalizeH="0" baseline="0">
                <a:ln>
                  <a:noFill/>
                </a:ln>
                <a:solidFill>
                  <a:srgbClr val="BCBEC4"/>
                </a:solidFill>
                <a:effectLst/>
                <a:latin typeface="Arial Unicode MS"/>
                <a:ea typeface="JetBrains Mono"/>
              </a:rPr>
              <a:t>+ email);</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5" name="Rectangle 5">
            <a:extLst>
              <a:ext uri="{FF2B5EF4-FFF2-40B4-BE49-F238E27FC236}">
                <a16:creationId xmlns:a16="http://schemas.microsoft.com/office/drawing/2014/main" id="{2824AB8E-2635-1391-4885-BDB5F22DB459}"/>
              </a:ext>
            </a:extLst>
          </p:cNvPr>
          <p:cNvSpPr>
            <a:spLocks noChangeArrowheads="1"/>
          </p:cNvSpPr>
          <p:nvPr/>
        </p:nvSpPr>
        <p:spPr bwMode="auto">
          <a:xfrm>
            <a:off x="439151" y="4694094"/>
            <a:ext cx="6978316" cy="196111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4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@PostMapping</a:t>
            </a:r>
            <a:r>
              <a:rPr kumimoji="0" lang="ko-KR" altLang="ko-KR" sz="1100" b="0" i="0" u="none" strike="noStrike" cap="none" normalizeH="0" baseline="0">
                <a:ln>
                  <a:noFill/>
                </a:ln>
                <a:solidFill>
                  <a:srgbClr val="BCBEC4"/>
                </a:solidFill>
                <a:effectLst/>
                <a:latin typeface="Arial Unicode MS"/>
                <a:ea typeface="JetBrains Mono"/>
              </a:rPr>
              <a:t>(consumes = {MediaType.APPLICATION_JSON_VALUE, MediaType.TEXT_PLAIN_VALUE})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ResponseEntity&lt;String&gt; </a:t>
            </a:r>
            <a:r>
              <a:rPr kumimoji="0" lang="ko-KR" altLang="ko-KR" sz="1100" b="0" i="0" u="none" strike="noStrike" cap="none" normalizeH="0" baseline="0">
                <a:ln>
                  <a:noFill/>
                </a:ln>
                <a:solidFill>
                  <a:srgbClr val="56A8F5"/>
                </a:solidFill>
                <a:effectLst/>
                <a:latin typeface="Arial Unicode MS"/>
                <a:ea typeface="JetBrains Mono"/>
              </a:rPr>
              <a:t>handleMixedContent</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B3AE60"/>
                </a:solidFill>
                <a:effectLst/>
                <a:latin typeface="Arial Unicode MS"/>
                <a:ea typeface="JetBrains Mono"/>
              </a:rPr>
              <a:t>@RequestBody </a:t>
            </a:r>
            <a:r>
              <a:rPr kumimoji="0" lang="ko-KR" altLang="ko-KR" sz="1100" b="0" i="0" u="none" strike="noStrike" cap="none" normalizeH="0" baseline="0">
                <a:ln>
                  <a:noFill/>
                </a:ln>
                <a:solidFill>
                  <a:srgbClr val="BCBEC4"/>
                </a:solidFill>
                <a:effectLst/>
                <a:latin typeface="Arial Unicode MS"/>
                <a:ea typeface="JetBrains Mono"/>
              </a:rPr>
              <a:t>Object data)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if </a:t>
            </a:r>
            <a:r>
              <a:rPr kumimoji="0" lang="ko-KR" altLang="ko-KR" sz="1100" b="0" i="0" u="none" strike="noStrike" cap="none" normalizeH="0" baseline="0">
                <a:ln>
                  <a:noFill/>
                </a:ln>
                <a:solidFill>
                  <a:srgbClr val="BCBEC4"/>
                </a:solidFill>
                <a:effectLst/>
                <a:latin typeface="Arial Unicode MS"/>
                <a:ea typeface="JetBrains Mono"/>
              </a:rPr>
              <a:t>(data </a:t>
            </a:r>
            <a:r>
              <a:rPr kumimoji="0" lang="ko-KR" altLang="ko-KR" sz="1100" b="0" i="0" u="none" strike="noStrike" cap="none" normalizeH="0" baseline="0">
                <a:ln>
                  <a:noFill/>
                </a:ln>
                <a:solidFill>
                  <a:srgbClr val="CF8E6D"/>
                </a:solidFill>
                <a:effectLst/>
                <a:latin typeface="Arial Unicode MS"/>
                <a:ea typeface="JetBrains Mono"/>
              </a:rPr>
              <a:t>instanceof </a:t>
            </a:r>
            <a:r>
              <a:rPr kumimoji="0" lang="ko-KR" altLang="ko-KR" sz="1100" b="0" i="0" u="none" strike="noStrike" cap="none" normalizeH="0" baseline="0">
                <a:ln>
                  <a:noFill/>
                </a:ln>
                <a:solidFill>
                  <a:srgbClr val="BCBEC4"/>
                </a:solidFill>
                <a:effectLst/>
                <a:latin typeface="Arial Unicode MS"/>
                <a:ea typeface="JetBrains Mono"/>
              </a:rPr>
              <a:t>String) </a:t>
            </a:r>
            <a:r>
              <a:rPr lang="en-US" altLang="ko-KR" sz="1100">
                <a:solidFill>
                  <a:srgbClr val="BCBEC4"/>
                </a:solidFill>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BCBEC4"/>
                </a:solidFill>
                <a:effectLst/>
                <a:latin typeface="Arial Unicode MS"/>
                <a:ea typeface="JetBrains Mono"/>
              </a:rPr>
              <a:t>ResponseEntity.ok(</a:t>
            </a:r>
            <a:r>
              <a:rPr kumimoji="0" lang="ko-KR" altLang="ko-KR" sz="1100" b="0" i="0" u="none" strike="noStrike" cap="none" normalizeH="0" baseline="0">
                <a:ln>
                  <a:noFill/>
                </a:ln>
                <a:solidFill>
                  <a:srgbClr val="6AAB73"/>
                </a:solidFill>
                <a:effectLst/>
                <a:latin typeface="Arial Unicode MS"/>
                <a:ea typeface="JetBrains Mono"/>
              </a:rPr>
              <a:t>"Received plain text: " </a:t>
            </a:r>
            <a:r>
              <a:rPr kumimoji="0" lang="ko-KR" altLang="ko-KR" sz="1100" b="0" i="0" u="none" strike="noStrike" cap="none" normalizeH="0" baseline="0">
                <a:ln>
                  <a:noFill/>
                </a:ln>
                <a:solidFill>
                  <a:srgbClr val="BCBEC4"/>
                </a:solidFill>
                <a:effectLst/>
                <a:latin typeface="Arial Unicode MS"/>
                <a:ea typeface="JetBrains Mono"/>
              </a:rPr>
              <a:t>+ data);</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 </a:t>
            </a:r>
            <a:r>
              <a:rPr kumimoji="0" lang="ko-KR" altLang="ko-KR" sz="1100" b="0" i="0" u="none" strike="noStrike" cap="none" normalizeH="0" baseline="0">
                <a:ln>
                  <a:noFill/>
                </a:ln>
                <a:solidFill>
                  <a:srgbClr val="CF8E6D"/>
                </a:solidFill>
                <a:effectLst/>
                <a:latin typeface="Arial Unicode MS"/>
                <a:ea typeface="JetBrains Mono"/>
              </a:rPr>
              <a:t>else </a:t>
            </a:r>
            <a:r>
              <a:rPr kumimoji="0" lang="ko-KR" altLang="ko-KR" sz="1100" b="0" i="0" u="none" strike="noStrike" cap="none" normalizeH="0" baseline="0">
                <a:ln>
                  <a:noFill/>
                </a:ln>
                <a:solidFill>
                  <a:srgbClr val="BCBEC4"/>
                </a:solidFill>
                <a:effectLst/>
                <a:latin typeface="Arial Unicode MS"/>
                <a:ea typeface="JetBrains Mono"/>
              </a:rPr>
              <a:t>{</a:t>
            </a:r>
            <a:endParaRPr kumimoji="0" lang="en-US" altLang="ko-KR" sz="11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40000"/>
              </a:lnSpc>
              <a:spcBef>
                <a:spcPct val="0"/>
              </a:spcBef>
              <a:spcAft>
                <a:spcPct val="0"/>
              </a:spcAft>
              <a:buClrTx/>
              <a:buSzTx/>
              <a:buFontTx/>
              <a:buNone/>
              <a:tabLst/>
            </a:pPr>
            <a:r>
              <a:rPr lang="en-US" altLang="ko-KR" sz="1100">
                <a:solidFill>
                  <a:srgbClr val="BCBEC4"/>
                </a:solidFill>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UserDto userDto = (UserDto) data;</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BCBEC4"/>
                </a:solidFill>
                <a:effectLst/>
                <a:latin typeface="Arial Unicode MS"/>
                <a:ea typeface="JetBrains Mono"/>
              </a:rPr>
              <a:t>ResponseEntity.ok(</a:t>
            </a:r>
            <a:r>
              <a:rPr kumimoji="0" lang="ko-KR" altLang="ko-KR" sz="1100" b="0" i="0" u="none" strike="noStrike" cap="none" normalizeH="0" baseline="0">
                <a:ln>
                  <a:noFill/>
                </a:ln>
                <a:solidFill>
                  <a:srgbClr val="6AAB73"/>
                </a:solidFill>
                <a:effectLst/>
                <a:latin typeface="Arial Unicode MS"/>
                <a:ea typeface="JetBrains Mono"/>
              </a:rPr>
              <a:t>“</a:t>
            </a:r>
            <a:r>
              <a:rPr kumimoji="0" lang="en-US" altLang="ko-KR" sz="1100" b="0" i="0" u="none" strike="noStrike" cap="none" normalizeH="0" baseline="0">
                <a:ln>
                  <a:noFill/>
                </a:ln>
                <a:solidFill>
                  <a:srgbClr val="6AAB73"/>
                </a:solidFill>
                <a:effectLst/>
                <a:latin typeface="Arial Unicode MS"/>
                <a:ea typeface="JetBrains Mono"/>
              </a:rPr>
              <a:t>U</a:t>
            </a:r>
            <a:r>
              <a:rPr kumimoji="0" lang="ko-KR" altLang="ko-KR" sz="1100" b="0" i="0" u="none" strike="noStrike" cap="none" normalizeH="0" baseline="0">
                <a:ln>
                  <a:noFill/>
                </a:ln>
                <a:solidFill>
                  <a:srgbClr val="6AAB73"/>
                </a:solidFill>
                <a:effectLst/>
                <a:latin typeface="Arial Unicode MS"/>
                <a:ea typeface="JetBrains Mono"/>
              </a:rPr>
              <a:t>ser: " </a:t>
            </a:r>
            <a:r>
              <a:rPr kumimoji="0" lang="ko-KR" altLang="ko-KR" sz="1100" b="0" i="0" u="none" strike="noStrike" cap="none" normalizeH="0" baseline="0">
                <a:ln>
                  <a:noFill/>
                </a:ln>
                <a:solidFill>
                  <a:srgbClr val="BCBEC4"/>
                </a:solidFill>
                <a:effectLst/>
                <a:latin typeface="Arial Unicode MS"/>
                <a:ea typeface="JetBrains Mono"/>
              </a:rPr>
              <a:t>+ userDto.getName());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6" name="직사각형 15">
            <a:extLst>
              <a:ext uri="{FF2B5EF4-FFF2-40B4-BE49-F238E27FC236}">
                <a16:creationId xmlns:a16="http://schemas.microsoft.com/office/drawing/2014/main" id="{778E854D-4519-5FEF-0780-CD2B7F9BF16B}"/>
              </a:ext>
            </a:extLst>
          </p:cNvPr>
          <p:cNvSpPr/>
          <p:nvPr/>
        </p:nvSpPr>
        <p:spPr>
          <a:xfrm>
            <a:off x="7448587" y="1081200"/>
            <a:ext cx="3887603" cy="307777"/>
          </a:xfrm>
          <a:prstGeom prst="rect">
            <a:avLst/>
          </a:prstGeom>
        </p:spPr>
        <p:txBody>
          <a:bodyPr wrap="none">
            <a:spAutoFit/>
          </a:bodyPr>
          <a:lstStyle/>
          <a:p>
            <a:r>
              <a:rPr lang="en-US" altLang="ko-KR" sz="1400">
                <a:solidFill>
                  <a:schemeClr val="accent1">
                    <a:lumMod val="75000"/>
                  </a:schemeClr>
                </a:solidFill>
                <a:latin typeface="+mn-ea"/>
              </a:rPr>
              <a:t>application/json </a:t>
            </a:r>
            <a:r>
              <a:rPr lang="ko-KR" altLang="en-US" sz="1400">
                <a:solidFill>
                  <a:schemeClr val="accent1">
                    <a:lumMod val="75000"/>
                  </a:schemeClr>
                </a:solidFill>
                <a:latin typeface="+mn-ea"/>
              </a:rPr>
              <a:t>타입으로 </a:t>
            </a:r>
            <a:r>
              <a:rPr lang="en-US" altLang="ko-KR" sz="1400">
                <a:solidFill>
                  <a:schemeClr val="accent1">
                    <a:lumMod val="75000"/>
                  </a:schemeClr>
                </a:solidFill>
                <a:latin typeface="+mn-ea"/>
              </a:rPr>
              <a:t>JSON </a:t>
            </a:r>
            <a:r>
              <a:rPr lang="ko-KR" altLang="en-US" sz="1400">
                <a:solidFill>
                  <a:schemeClr val="accent1">
                    <a:lumMod val="75000"/>
                  </a:schemeClr>
                </a:solidFill>
                <a:latin typeface="+mn-ea"/>
              </a:rPr>
              <a:t>데이터 받기</a:t>
            </a:r>
          </a:p>
        </p:txBody>
      </p:sp>
      <p:sp>
        <p:nvSpPr>
          <p:cNvPr id="18" name="직사각형 17">
            <a:extLst>
              <a:ext uri="{FF2B5EF4-FFF2-40B4-BE49-F238E27FC236}">
                <a16:creationId xmlns:a16="http://schemas.microsoft.com/office/drawing/2014/main" id="{F8C18E49-86C5-0E80-CA0E-C5C1A5BB4FCA}"/>
              </a:ext>
            </a:extLst>
          </p:cNvPr>
          <p:cNvSpPr/>
          <p:nvPr/>
        </p:nvSpPr>
        <p:spPr>
          <a:xfrm>
            <a:off x="7448586" y="2260227"/>
            <a:ext cx="3357137" cy="307777"/>
          </a:xfrm>
          <a:prstGeom prst="rect">
            <a:avLst/>
          </a:prstGeom>
        </p:spPr>
        <p:txBody>
          <a:bodyPr wrap="none">
            <a:spAutoFit/>
          </a:bodyPr>
          <a:lstStyle/>
          <a:p>
            <a:r>
              <a:rPr lang="en-US" altLang="ko-KR" sz="1400">
                <a:solidFill>
                  <a:schemeClr val="accent1">
                    <a:lumMod val="75000"/>
                  </a:schemeClr>
                </a:solidFill>
                <a:latin typeface="+mn-ea"/>
              </a:rPr>
              <a:t>text/plain </a:t>
            </a:r>
            <a:r>
              <a:rPr lang="ko-KR" altLang="en-US" sz="1400">
                <a:solidFill>
                  <a:schemeClr val="accent1">
                    <a:lumMod val="75000"/>
                  </a:schemeClr>
                </a:solidFill>
                <a:latin typeface="+mn-ea"/>
              </a:rPr>
              <a:t>타입으로 문자열 데이터 받기</a:t>
            </a:r>
          </a:p>
        </p:txBody>
      </p:sp>
      <p:sp>
        <p:nvSpPr>
          <p:cNvPr id="19" name="직사각형 18">
            <a:extLst>
              <a:ext uri="{FF2B5EF4-FFF2-40B4-BE49-F238E27FC236}">
                <a16:creationId xmlns:a16="http://schemas.microsoft.com/office/drawing/2014/main" id="{F78A0964-23D2-D81B-23B6-2F937D18EA0F}"/>
              </a:ext>
            </a:extLst>
          </p:cNvPr>
          <p:cNvSpPr/>
          <p:nvPr/>
        </p:nvSpPr>
        <p:spPr>
          <a:xfrm>
            <a:off x="7448586" y="3619897"/>
            <a:ext cx="4174220" cy="890628"/>
          </a:xfrm>
          <a:prstGeom prst="rect">
            <a:avLst/>
          </a:prstGeom>
        </p:spPr>
        <p:txBody>
          <a:bodyPr wrap="none">
            <a:spAutoFit/>
          </a:bodyPr>
          <a:lstStyle/>
          <a:p>
            <a:pPr>
              <a:lnSpc>
                <a:spcPct val="150000"/>
              </a:lnSpc>
            </a:pPr>
            <a:r>
              <a:rPr lang="en-US" altLang="ko-KR" sz="1400">
                <a:solidFill>
                  <a:schemeClr val="accent1">
                    <a:lumMod val="75000"/>
                  </a:schemeClr>
                </a:solidFill>
                <a:latin typeface="+mn-ea"/>
              </a:rPr>
              <a:t>application/x-www-form-urlencoded </a:t>
            </a:r>
            <a:r>
              <a:rPr lang="ko-KR" altLang="en-US" sz="1400">
                <a:solidFill>
                  <a:schemeClr val="accent1">
                    <a:lumMod val="75000"/>
                  </a:schemeClr>
                </a:solidFill>
                <a:latin typeface="+mn-ea"/>
              </a:rPr>
              <a:t>데이터 받기</a:t>
            </a:r>
            <a:endParaRPr lang="en-US" altLang="ko-KR" sz="1400">
              <a:solidFill>
                <a:schemeClr val="accent1">
                  <a:lumMod val="75000"/>
                </a:schemeClr>
              </a:solidFill>
              <a:latin typeface="+mn-ea"/>
            </a:endParaRPr>
          </a:p>
          <a:p>
            <a:pPr>
              <a:lnSpc>
                <a:spcPct val="150000"/>
              </a:lnSpc>
            </a:pPr>
            <a:r>
              <a:rPr lang="ko-KR" altLang="en-US" sz="1100">
                <a:solidFill>
                  <a:schemeClr val="tx1">
                    <a:lumMod val="65000"/>
                    <a:lumOff val="35000"/>
                  </a:schemeClr>
                </a:solidFill>
                <a:latin typeface="+mn-ea"/>
              </a:rPr>
              <a:t>주로 </a:t>
            </a:r>
            <a:r>
              <a:rPr lang="en-US" altLang="ko-KR" sz="1100">
                <a:solidFill>
                  <a:schemeClr val="tx1">
                    <a:lumMod val="65000"/>
                    <a:lumOff val="35000"/>
                  </a:schemeClr>
                </a:solidFill>
                <a:latin typeface="+mn-ea"/>
              </a:rPr>
              <a:t>@RequestParam </a:t>
            </a:r>
            <a:r>
              <a:rPr lang="ko-KR" altLang="en-US" sz="1100">
                <a:solidFill>
                  <a:schemeClr val="tx1">
                    <a:lumMod val="65000"/>
                    <a:lumOff val="35000"/>
                  </a:schemeClr>
                </a:solidFill>
                <a:latin typeface="+mn-ea"/>
              </a:rPr>
              <a:t>이나 </a:t>
            </a:r>
            <a:r>
              <a:rPr lang="en-US" altLang="ko-KR" sz="1100">
                <a:solidFill>
                  <a:schemeClr val="tx1">
                    <a:lumMod val="65000"/>
                    <a:lumOff val="35000"/>
                  </a:schemeClr>
                </a:solidFill>
                <a:latin typeface="+mn-ea"/>
              </a:rPr>
              <a:t>@ModelAttribute</a:t>
            </a:r>
            <a:r>
              <a:rPr lang="ko-KR" altLang="en-US" sz="1100">
                <a:solidFill>
                  <a:schemeClr val="tx1">
                    <a:lumMod val="65000"/>
                    <a:lumOff val="35000"/>
                  </a:schemeClr>
                </a:solidFill>
                <a:latin typeface="+mn-ea"/>
              </a:rPr>
              <a:t> 를 사용하지만</a:t>
            </a:r>
            <a:endParaRPr lang="en-US" altLang="ko-KR" sz="1100">
              <a:solidFill>
                <a:schemeClr val="tx1">
                  <a:lumMod val="65000"/>
                  <a:lumOff val="35000"/>
                </a:schemeClr>
              </a:solidFill>
              <a:latin typeface="+mn-ea"/>
            </a:endParaRPr>
          </a:p>
          <a:p>
            <a:pPr>
              <a:lnSpc>
                <a:spcPct val="150000"/>
              </a:lnSpc>
            </a:pPr>
            <a:r>
              <a:rPr lang="ko-KR" altLang="en-US" sz="1100">
                <a:solidFill>
                  <a:schemeClr val="tx1">
                    <a:lumMod val="65000"/>
                    <a:lumOff val="35000"/>
                  </a:schemeClr>
                </a:solidFill>
                <a:latin typeface="+mn-ea"/>
              </a:rPr>
              <a:t>일부 객체에 한해 </a:t>
            </a:r>
            <a:r>
              <a:rPr lang="en-US" altLang="ko-KR" sz="1100">
                <a:solidFill>
                  <a:schemeClr val="tx1">
                    <a:lumMod val="65000"/>
                    <a:lumOff val="35000"/>
                  </a:schemeClr>
                </a:solidFill>
                <a:latin typeface="+mn-ea"/>
              </a:rPr>
              <a:t>@RequestBody </a:t>
            </a:r>
            <a:r>
              <a:rPr lang="ko-KR" altLang="en-US" sz="1100">
                <a:solidFill>
                  <a:schemeClr val="tx1">
                    <a:lumMod val="65000"/>
                    <a:lumOff val="35000"/>
                  </a:schemeClr>
                </a:solidFill>
                <a:latin typeface="+mn-ea"/>
              </a:rPr>
              <a:t>도 가능함</a:t>
            </a:r>
            <a:endParaRPr lang="en-US" altLang="ko-KR" sz="1100">
              <a:solidFill>
                <a:schemeClr val="tx1">
                  <a:lumMod val="65000"/>
                  <a:lumOff val="35000"/>
                </a:schemeClr>
              </a:solidFill>
              <a:latin typeface="+mn-ea"/>
            </a:endParaRPr>
          </a:p>
        </p:txBody>
      </p:sp>
      <p:sp>
        <p:nvSpPr>
          <p:cNvPr id="21" name="직사각형 20">
            <a:extLst>
              <a:ext uri="{FF2B5EF4-FFF2-40B4-BE49-F238E27FC236}">
                <a16:creationId xmlns:a16="http://schemas.microsoft.com/office/drawing/2014/main" id="{80942D76-0387-07A6-C118-2D3E70C17220}"/>
              </a:ext>
            </a:extLst>
          </p:cNvPr>
          <p:cNvSpPr/>
          <p:nvPr/>
        </p:nvSpPr>
        <p:spPr>
          <a:xfrm>
            <a:off x="7448586" y="5520762"/>
            <a:ext cx="4743414" cy="307777"/>
          </a:xfrm>
          <a:prstGeom prst="rect">
            <a:avLst/>
          </a:prstGeom>
        </p:spPr>
        <p:txBody>
          <a:bodyPr wrap="none">
            <a:spAutoFit/>
          </a:bodyPr>
          <a:lstStyle/>
          <a:p>
            <a:r>
              <a:rPr lang="en-US" altLang="ko-KR" sz="1400">
                <a:solidFill>
                  <a:schemeClr val="accent1">
                    <a:lumMod val="75000"/>
                  </a:schemeClr>
                </a:solidFill>
                <a:latin typeface="+mn-ea"/>
              </a:rPr>
              <a:t>Mixed Content-Type </a:t>
            </a:r>
            <a:r>
              <a:rPr lang="ko-KR" altLang="en-US" sz="1400">
                <a:solidFill>
                  <a:schemeClr val="accent1">
                    <a:lumMod val="75000"/>
                  </a:schemeClr>
                </a:solidFill>
                <a:latin typeface="+mn-ea"/>
              </a:rPr>
              <a:t>지원 </a:t>
            </a:r>
            <a:r>
              <a:rPr lang="en-US" altLang="ko-KR" sz="1400">
                <a:solidFill>
                  <a:schemeClr val="accent1">
                    <a:lumMod val="75000"/>
                  </a:schemeClr>
                </a:solidFill>
                <a:latin typeface="+mn-ea"/>
              </a:rPr>
              <a:t>(application/json + text/plain)</a:t>
            </a:r>
            <a:endParaRPr lang="ko-KR" altLang="en-US" sz="1400">
              <a:solidFill>
                <a:schemeClr val="accent1">
                  <a:lumMod val="75000"/>
                </a:schemeClr>
              </a:solidFill>
              <a:latin typeface="+mn-ea"/>
            </a:endParaRPr>
          </a:p>
        </p:txBody>
      </p:sp>
      <p:sp>
        <p:nvSpPr>
          <p:cNvPr id="22" name="직사각형 21">
            <a:extLst>
              <a:ext uri="{FF2B5EF4-FFF2-40B4-BE49-F238E27FC236}">
                <a16:creationId xmlns:a16="http://schemas.microsoft.com/office/drawing/2014/main" id="{82C24DC7-A6B0-C59E-04A1-F59974014177}"/>
              </a:ext>
            </a:extLst>
          </p:cNvPr>
          <p:cNvSpPr/>
          <p:nvPr/>
        </p:nvSpPr>
        <p:spPr>
          <a:xfrm>
            <a:off x="4277227" y="3344779"/>
            <a:ext cx="1925053" cy="210553"/>
          </a:xfrm>
          <a:prstGeom prst="rect">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36858512"/>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3E1C79-EB76-955B-A426-A81B296FB55D}"/>
            </a:ext>
          </a:extLst>
        </p:cNvPr>
        <p:cNvGrpSpPr/>
        <p:nvPr/>
      </p:nvGrpSpPr>
      <p:grpSpPr>
        <a:xfrm>
          <a:off x="0" y="0"/>
          <a:ext cx="0" cy="0"/>
          <a:chOff x="0" y="0"/>
          <a:chExt cx="0" cy="0"/>
        </a:xfrm>
      </p:grpSpPr>
      <p:sp>
        <p:nvSpPr>
          <p:cNvPr id="10" name="직사각형 9">
            <a:extLst>
              <a:ext uri="{FF2B5EF4-FFF2-40B4-BE49-F238E27FC236}">
                <a16:creationId xmlns:a16="http://schemas.microsoft.com/office/drawing/2014/main" id="{6C08BB0D-C73B-6A80-E1B1-99E1C0059735}"/>
              </a:ext>
            </a:extLst>
          </p:cNvPr>
          <p:cNvSpPr/>
          <p:nvPr/>
        </p:nvSpPr>
        <p:spPr>
          <a:xfrm>
            <a:off x="151255" y="153681"/>
            <a:ext cx="1165704"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흐름도</a:t>
            </a:r>
            <a:endParaRPr lang="en-US" altLang="ko-KR" b="1">
              <a:solidFill>
                <a:schemeClr val="accent1">
                  <a:lumMod val="75000"/>
                </a:schemeClr>
              </a:solidFill>
              <a:latin typeface="+mn-ea"/>
            </a:endParaRPr>
          </a:p>
        </p:txBody>
      </p:sp>
      <p:grpSp>
        <p:nvGrpSpPr>
          <p:cNvPr id="2" name="그룹 1">
            <a:extLst>
              <a:ext uri="{FF2B5EF4-FFF2-40B4-BE49-F238E27FC236}">
                <a16:creationId xmlns:a16="http://schemas.microsoft.com/office/drawing/2014/main" id="{31D3C9C9-5E39-6AEF-679E-A76DB57348DC}"/>
              </a:ext>
            </a:extLst>
          </p:cNvPr>
          <p:cNvGrpSpPr/>
          <p:nvPr/>
        </p:nvGrpSpPr>
        <p:grpSpPr>
          <a:xfrm>
            <a:off x="2339740" y="863543"/>
            <a:ext cx="580620" cy="493776"/>
            <a:chOff x="4933570" y="178594"/>
            <a:chExt cx="580620" cy="493776"/>
          </a:xfrm>
        </p:grpSpPr>
        <p:sp>
          <p:nvSpPr>
            <p:cNvPr id="3" name="타원 2">
              <a:extLst>
                <a:ext uri="{FF2B5EF4-FFF2-40B4-BE49-F238E27FC236}">
                  <a16:creationId xmlns:a16="http://schemas.microsoft.com/office/drawing/2014/main" id="{41D4E8A6-18F9-E0E3-42D5-A8E5C023A960}"/>
                </a:ext>
              </a:extLst>
            </p:cNvPr>
            <p:cNvSpPr/>
            <p:nvPr/>
          </p:nvSpPr>
          <p:spPr>
            <a:xfrm>
              <a:off x="4970146" y="178594"/>
              <a:ext cx="493776" cy="493776"/>
            </a:xfrm>
            <a:prstGeom prst="ellipse">
              <a:avLst/>
            </a:prstGeom>
            <a:solidFill>
              <a:schemeClr val="accent1">
                <a:lumMod val="40000"/>
                <a:lumOff val="60000"/>
              </a:schemeClr>
            </a:solidFill>
            <a:ln w="190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4" name="TextBox 3">
              <a:extLst>
                <a:ext uri="{FF2B5EF4-FFF2-40B4-BE49-F238E27FC236}">
                  <a16:creationId xmlns:a16="http://schemas.microsoft.com/office/drawing/2014/main" id="{6B69B717-2230-076D-771E-99825266D7B0}"/>
                </a:ext>
              </a:extLst>
            </p:cNvPr>
            <p:cNvSpPr txBox="1"/>
            <p:nvPr/>
          </p:nvSpPr>
          <p:spPr>
            <a:xfrm>
              <a:off x="4933570" y="286983"/>
              <a:ext cx="580620" cy="276999"/>
            </a:xfrm>
            <a:prstGeom prst="rect">
              <a:avLst/>
            </a:prstGeom>
            <a:noFill/>
          </p:spPr>
          <p:txBody>
            <a:bodyPr wrap="square">
              <a:spAutoFit/>
            </a:bodyPr>
            <a:lstStyle/>
            <a:p>
              <a:r>
                <a:rPr lang="en-US" altLang="ko-KR" sz="1200" b="1">
                  <a:latin typeface="나눔바른고딕" panose="020B0603020101020101" pitchFamily="50" charset="-127"/>
                  <a:ea typeface="나눔바른고딕" panose="020B0603020101020101" pitchFamily="50" charset="-127"/>
                </a:rPr>
                <a:t>client</a:t>
              </a:r>
              <a:endParaRPr lang="ko-KR" altLang="en-US" sz="1200" b="1"/>
            </a:p>
          </p:txBody>
        </p:sp>
      </p:grpSp>
      <p:cxnSp>
        <p:nvCxnSpPr>
          <p:cNvPr id="6" name="직선 화살표 연결선 5">
            <a:extLst>
              <a:ext uri="{FF2B5EF4-FFF2-40B4-BE49-F238E27FC236}">
                <a16:creationId xmlns:a16="http://schemas.microsoft.com/office/drawing/2014/main" id="{D2E29EC7-C070-9BB1-4DF2-A5F5D1CA6862}"/>
              </a:ext>
            </a:extLst>
          </p:cNvPr>
          <p:cNvCxnSpPr>
            <a:cxnSpLocks/>
            <a:stCxn id="3" idx="4"/>
            <a:endCxn id="13" idx="0"/>
          </p:cNvCxnSpPr>
          <p:nvPr/>
        </p:nvCxnSpPr>
        <p:spPr>
          <a:xfrm>
            <a:off x="2623204" y="1357319"/>
            <a:ext cx="656" cy="30384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모서리가 둥근 직사각형 38">
            <a:extLst>
              <a:ext uri="{FF2B5EF4-FFF2-40B4-BE49-F238E27FC236}">
                <a16:creationId xmlns:a16="http://schemas.microsoft.com/office/drawing/2014/main" id="{CE2ADD22-08E6-0730-5AA1-46A56F139837}"/>
              </a:ext>
            </a:extLst>
          </p:cNvPr>
          <p:cNvSpPr/>
          <p:nvPr/>
        </p:nvSpPr>
        <p:spPr>
          <a:xfrm>
            <a:off x="880104" y="2403717"/>
            <a:ext cx="3487513"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RequestMappingHandlerAdapter</a:t>
            </a:r>
            <a:endParaRPr lang="ko-KR" altLang="en-US" sz="1400">
              <a:solidFill>
                <a:schemeClr val="tx1"/>
              </a:solidFill>
              <a:latin typeface="+mj-lt"/>
              <a:ea typeface="나눔바른고딕" panose="020B0603020101020101"/>
            </a:endParaRPr>
          </a:p>
        </p:txBody>
      </p:sp>
      <p:cxnSp>
        <p:nvCxnSpPr>
          <p:cNvPr id="11" name="직선 화살표 연결선 10">
            <a:extLst>
              <a:ext uri="{FF2B5EF4-FFF2-40B4-BE49-F238E27FC236}">
                <a16:creationId xmlns:a16="http://schemas.microsoft.com/office/drawing/2014/main" id="{F8AF1864-BFBE-4406-9CD1-8680C42305AD}"/>
              </a:ext>
            </a:extLst>
          </p:cNvPr>
          <p:cNvCxnSpPr>
            <a:cxnSpLocks/>
            <a:stCxn id="13" idx="2"/>
            <a:endCxn id="9" idx="0"/>
          </p:cNvCxnSpPr>
          <p:nvPr/>
        </p:nvCxnSpPr>
        <p:spPr>
          <a:xfrm>
            <a:off x="2623860" y="2154938"/>
            <a:ext cx="1" cy="24877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모서리가 둥근 직사각형 38">
            <a:extLst>
              <a:ext uri="{FF2B5EF4-FFF2-40B4-BE49-F238E27FC236}">
                <a16:creationId xmlns:a16="http://schemas.microsoft.com/office/drawing/2014/main" id="{B37225B5-3D42-6B27-BF18-1564BA9027C3}"/>
              </a:ext>
            </a:extLst>
          </p:cNvPr>
          <p:cNvSpPr/>
          <p:nvPr/>
        </p:nvSpPr>
        <p:spPr>
          <a:xfrm>
            <a:off x="1573060" y="1661162"/>
            <a:ext cx="2101600"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DispatcherServlet</a:t>
            </a:r>
            <a:endParaRPr lang="ko-KR" altLang="en-US" sz="1400">
              <a:solidFill>
                <a:schemeClr val="tx1"/>
              </a:solidFill>
              <a:latin typeface="+mj-lt"/>
              <a:ea typeface="나눔바른고딕" panose="020B0603020101020101"/>
            </a:endParaRPr>
          </a:p>
        </p:txBody>
      </p:sp>
      <p:cxnSp>
        <p:nvCxnSpPr>
          <p:cNvPr id="14" name="직선 화살표 연결선 13">
            <a:extLst>
              <a:ext uri="{FF2B5EF4-FFF2-40B4-BE49-F238E27FC236}">
                <a16:creationId xmlns:a16="http://schemas.microsoft.com/office/drawing/2014/main" id="{53A943A7-ED34-80E4-66A9-BF0ADC5BDBD0}"/>
              </a:ext>
            </a:extLst>
          </p:cNvPr>
          <p:cNvCxnSpPr>
            <a:cxnSpLocks/>
            <a:stCxn id="9" idx="2"/>
            <a:endCxn id="56" idx="0"/>
          </p:cNvCxnSpPr>
          <p:nvPr/>
        </p:nvCxnSpPr>
        <p:spPr>
          <a:xfrm flipH="1">
            <a:off x="2623860" y="2897493"/>
            <a:ext cx="1" cy="21638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모서리가 둥근 직사각형 38">
            <a:extLst>
              <a:ext uri="{FF2B5EF4-FFF2-40B4-BE49-F238E27FC236}">
                <a16:creationId xmlns:a16="http://schemas.microsoft.com/office/drawing/2014/main" id="{27E8B252-8EAF-9871-97DB-002423559AB5}"/>
              </a:ext>
            </a:extLst>
          </p:cNvPr>
          <p:cNvSpPr/>
          <p:nvPr/>
        </p:nvSpPr>
        <p:spPr>
          <a:xfrm>
            <a:off x="843120" y="3798068"/>
            <a:ext cx="3560167"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effectLst/>
              </a:rPr>
              <a:t>RequestResponseBodyMethodProcessor</a:t>
            </a:r>
          </a:p>
        </p:txBody>
      </p:sp>
      <p:sp>
        <p:nvSpPr>
          <p:cNvPr id="48" name="모서리가 둥근 직사각형 38">
            <a:extLst>
              <a:ext uri="{FF2B5EF4-FFF2-40B4-BE49-F238E27FC236}">
                <a16:creationId xmlns:a16="http://schemas.microsoft.com/office/drawing/2014/main" id="{5748D48F-96B2-259A-7AC7-FFF600414882}"/>
              </a:ext>
            </a:extLst>
          </p:cNvPr>
          <p:cNvSpPr/>
          <p:nvPr/>
        </p:nvSpPr>
        <p:spPr>
          <a:xfrm>
            <a:off x="5289872" y="2794912"/>
            <a:ext cx="3560167"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StringHttpMessageConverter</a:t>
            </a:r>
            <a:endParaRPr lang="en-US" altLang="ko-KR" sz="1400">
              <a:solidFill>
                <a:schemeClr val="tx1"/>
              </a:solidFill>
              <a:effectLst/>
            </a:endParaRPr>
          </a:p>
        </p:txBody>
      </p:sp>
      <p:cxnSp>
        <p:nvCxnSpPr>
          <p:cNvPr id="147" name="직선 화살표 연결선 146">
            <a:extLst>
              <a:ext uri="{FF2B5EF4-FFF2-40B4-BE49-F238E27FC236}">
                <a16:creationId xmlns:a16="http://schemas.microsoft.com/office/drawing/2014/main" id="{D3526039-FFBF-7868-EEF9-93874F22392D}"/>
              </a:ext>
            </a:extLst>
          </p:cNvPr>
          <p:cNvCxnSpPr>
            <a:cxnSpLocks/>
            <a:stCxn id="34" idx="3"/>
            <a:endCxn id="101" idx="1"/>
          </p:cNvCxnSpPr>
          <p:nvPr/>
        </p:nvCxnSpPr>
        <p:spPr>
          <a:xfrm>
            <a:off x="4403287" y="4044956"/>
            <a:ext cx="134604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다이아몬드 55">
            <a:extLst>
              <a:ext uri="{FF2B5EF4-FFF2-40B4-BE49-F238E27FC236}">
                <a16:creationId xmlns:a16="http://schemas.microsoft.com/office/drawing/2014/main" id="{366C7616-353F-92FC-AF56-A3B226E8B379}"/>
              </a:ext>
            </a:extLst>
          </p:cNvPr>
          <p:cNvSpPr/>
          <p:nvPr/>
        </p:nvSpPr>
        <p:spPr>
          <a:xfrm>
            <a:off x="2383068" y="3113876"/>
            <a:ext cx="481584" cy="450494"/>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cxnSp>
        <p:nvCxnSpPr>
          <p:cNvPr id="30" name="직선 화살표 연결선 29">
            <a:extLst>
              <a:ext uri="{FF2B5EF4-FFF2-40B4-BE49-F238E27FC236}">
                <a16:creationId xmlns:a16="http://schemas.microsoft.com/office/drawing/2014/main" id="{114D75DC-B84C-3848-E9B7-A8E36D68F5BE}"/>
              </a:ext>
            </a:extLst>
          </p:cNvPr>
          <p:cNvCxnSpPr>
            <a:cxnSpLocks/>
            <a:stCxn id="47" idx="2"/>
            <a:endCxn id="93" idx="0"/>
          </p:cNvCxnSpPr>
          <p:nvPr/>
        </p:nvCxnSpPr>
        <p:spPr>
          <a:xfrm>
            <a:off x="10389588" y="5234254"/>
            <a:ext cx="0" cy="27165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5" name="직선 화살표 연결선 74">
            <a:extLst>
              <a:ext uri="{FF2B5EF4-FFF2-40B4-BE49-F238E27FC236}">
                <a16:creationId xmlns:a16="http://schemas.microsoft.com/office/drawing/2014/main" id="{7CEC69FF-0299-ADE0-1DAB-6D1B3D41AB97}"/>
              </a:ext>
            </a:extLst>
          </p:cNvPr>
          <p:cNvCxnSpPr>
            <a:cxnSpLocks/>
            <a:stCxn id="56" idx="2"/>
            <a:endCxn id="34" idx="0"/>
          </p:cNvCxnSpPr>
          <p:nvPr/>
        </p:nvCxnSpPr>
        <p:spPr>
          <a:xfrm flipH="1">
            <a:off x="2623204" y="3564370"/>
            <a:ext cx="656" cy="23369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AF36E904-BD5A-58EE-5F98-75D3516A1465}"/>
              </a:ext>
            </a:extLst>
          </p:cNvPr>
          <p:cNvSpPr txBox="1"/>
          <p:nvPr/>
        </p:nvSpPr>
        <p:spPr>
          <a:xfrm>
            <a:off x="1023763" y="3134240"/>
            <a:ext cx="1346775" cy="333617"/>
          </a:xfrm>
          <a:prstGeom prst="rect">
            <a:avLst/>
          </a:prstGeom>
          <a:noFill/>
        </p:spPr>
        <p:txBody>
          <a:bodyPr wrap="square">
            <a:spAutoFit/>
          </a:bodyPr>
          <a:lstStyle/>
          <a:p>
            <a:pPr>
              <a:lnSpc>
                <a:spcPct val="150000"/>
              </a:lnSpc>
              <a:spcBef>
                <a:spcPts val="400"/>
              </a:spcBef>
            </a:pPr>
            <a:r>
              <a:rPr lang="en-US" altLang="ko-KR" sz="1200">
                <a:solidFill>
                  <a:schemeClr val="accent1">
                    <a:lumMod val="75000"/>
                  </a:schemeClr>
                </a:solidFill>
                <a:effectLst/>
                <a:latin typeface="+mn-ea"/>
              </a:rPr>
              <a:t>@RequestBody ?</a:t>
            </a:r>
            <a:endParaRPr lang="en-US" altLang="ko-KR" sz="1200">
              <a:solidFill>
                <a:schemeClr val="accent1">
                  <a:lumMod val="75000"/>
                </a:schemeClr>
              </a:solidFill>
              <a:effectLst/>
            </a:endParaRPr>
          </a:p>
        </p:txBody>
      </p:sp>
      <p:sp>
        <p:nvSpPr>
          <p:cNvPr id="47" name="모서리가 둥근 직사각형 38">
            <a:extLst>
              <a:ext uri="{FF2B5EF4-FFF2-40B4-BE49-F238E27FC236}">
                <a16:creationId xmlns:a16="http://schemas.microsoft.com/office/drawing/2014/main" id="{F323D2C2-1B71-7BE8-4B3D-EA9CF5586D61}"/>
              </a:ext>
            </a:extLst>
          </p:cNvPr>
          <p:cNvSpPr/>
          <p:nvPr/>
        </p:nvSpPr>
        <p:spPr>
          <a:xfrm>
            <a:off x="9539311" y="4740477"/>
            <a:ext cx="1700553" cy="493777"/>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ko-KR" altLang="en-US" sz="1400">
                <a:solidFill>
                  <a:schemeClr val="tx1"/>
                </a:solidFill>
                <a:effectLst/>
              </a:rPr>
              <a:t>객체 변환</a:t>
            </a:r>
            <a:endParaRPr lang="en-US" altLang="ko-KR" sz="1400">
              <a:solidFill>
                <a:schemeClr val="tx1"/>
              </a:solidFill>
              <a:effectLst/>
            </a:endParaRPr>
          </a:p>
        </p:txBody>
      </p:sp>
      <p:sp>
        <p:nvSpPr>
          <p:cNvPr id="88" name="TextBox 87">
            <a:extLst>
              <a:ext uri="{FF2B5EF4-FFF2-40B4-BE49-F238E27FC236}">
                <a16:creationId xmlns:a16="http://schemas.microsoft.com/office/drawing/2014/main" id="{C2CD60D0-D973-ED6D-6C90-D4E866903AAC}"/>
              </a:ext>
            </a:extLst>
          </p:cNvPr>
          <p:cNvSpPr txBox="1"/>
          <p:nvPr/>
        </p:nvSpPr>
        <p:spPr>
          <a:xfrm>
            <a:off x="8525524" y="4383732"/>
            <a:ext cx="1700554" cy="293414"/>
          </a:xfrm>
          <a:prstGeom prst="rect">
            <a:avLst/>
          </a:prstGeom>
          <a:noFill/>
        </p:spPr>
        <p:txBody>
          <a:bodyPr wrap="square">
            <a:spAutoFit/>
          </a:bodyPr>
          <a:lstStyle/>
          <a:p>
            <a:pPr>
              <a:lnSpc>
                <a:spcPct val="150000"/>
              </a:lnSpc>
              <a:spcBef>
                <a:spcPts val="400"/>
              </a:spcBef>
            </a:pPr>
            <a:r>
              <a:rPr lang="en-US" altLang="ko-KR" sz="1000">
                <a:latin typeface="+mn-ea"/>
              </a:rPr>
              <a:t>HTTP </a:t>
            </a:r>
            <a:r>
              <a:rPr lang="ko-KR" altLang="en-US" sz="1000">
                <a:latin typeface="+mn-ea"/>
              </a:rPr>
              <a:t>요청 본문을 읽는다</a:t>
            </a:r>
            <a:endParaRPr lang="en-US" altLang="ko-KR" sz="1000">
              <a:effectLst/>
            </a:endParaRPr>
          </a:p>
        </p:txBody>
      </p:sp>
      <p:sp>
        <p:nvSpPr>
          <p:cNvPr id="91" name="모서리가 둥근 직사각형 38">
            <a:extLst>
              <a:ext uri="{FF2B5EF4-FFF2-40B4-BE49-F238E27FC236}">
                <a16:creationId xmlns:a16="http://schemas.microsoft.com/office/drawing/2014/main" id="{0D6958A8-D838-CC5C-837E-4A25E7E09078}"/>
              </a:ext>
            </a:extLst>
          </p:cNvPr>
          <p:cNvSpPr/>
          <p:nvPr/>
        </p:nvSpPr>
        <p:spPr>
          <a:xfrm>
            <a:off x="6219678" y="5692528"/>
            <a:ext cx="1700553"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ObjectMapper</a:t>
            </a:r>
          </a:p>
        </p:txBody>
      </p:sp>
      <p:cxnSp>
        <p:nvCxnSpPr>
          <p:cNvPr id="70" name="직선 화살표 연결선 69">
            <a:extLst>
              <a:ext uri="{FF2B5EF4-FFF2-40B4-BE49-F238E27FC236}">
                <a16:creationId xmlns:a16="http://schemas.microsoft.com/office/drawing/2014/main" id="{765866B3-963C-E13D-879B-A7A48045F0FF}"/>
              </a:ext>
            </a:extLst>
          </p:cNvPr>
          <p:cNvCxnSpPr>
            <a:cxnSpLocks/>
            <a:stCxn id="15" idx="2"/>
            <a:endCxn id="91" idx="0"/>
          </p:cNvCxnSpPr>
          <p:nvPr/>
        </p:nvCxnSpPr>
        <p:spPr>
          <a:xfrm flipH="1">
            <a:off x="7069955" y="5237277"/>
            <a:ext cx="1" cy="455251"/>
          </a:xfrm>
          <a:prstGeom prst="straightConnector1">
            <a:avLst/>
          </a:prstGeom>
          <a:ln w="19050">
            <a:solidFill>
              <a:schemeClr val="tx1"/>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93" name="모서리가 둥근 직사각형 38">
            <a:extLst>
              <a:ext uri="{FF2B5EF4-FFF2-40B4-BE49-F238E27FC236}">
                <a16:creationId xmlns:a16="http://schemas.microsoft.com/office/drawing/2014/main" id="{10A2946D-EE3B-6477-07E0-755DA0B62484}"/>
              </a:ext>
            </a:extLst>
          </p:cNvPr>
          <p:cNvSpPr/>
          <p:nvPr/>
        </p:nvSpPr>
        <p:spPr>
          <a:xfrm>
            <a:off x="9539311" y="5505909"/>
            <a:ext cx="1700554" cy="493777"/>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ko-KR" altLang="en-US" sz="1400">
                <a:solidFill>
                  <a:schemeClr val="tx1"/>
                </a:solidFill>
              </a:rPr>
              <a:t>유효성 </a:t>
            </a:r>
            <a:r>
              <a:rPr lang="ko-KR" altLang="en-US" sz="1400">
                <a:solidFill>
                  <a:schemeClr val="tx1"/>
                </a:solidFill>
                <a:effectLst/>
              </a:rPr>
              <a:t>검증 등</a:t>
            </a:r>
            <a:r>
              <a:rPr lang="en-US" altLang="ko-KR" sz="1400">
                <a:solidFill>
                  <a:schemeClr val="tx1"/>
                </a:solidFill>
                <a:effectLst/>
              </a:rPr>
              <a:t>..</a:t>
            </a:r>
          </a:p>
        </p:txBody>
      </p:sp>
      <p:sp>
        <p:nvSpPr>
          <p:cNvPr id="101" name="다이아몬드 100">
            <a:extLst>
              <a:ext uri="{FF2B5EF4-FFF2-40B4-BE49-F238E27FC236}">
                <a16:creationId xmlns:a16="http://schemas.microsoft.com/office/drawing/2014/main" id="{72FA810B-9956-0CE4-B741-9E0C8EA4169C}"/>
              </a:ext>
            </a:extLst>
          </p:cNvPr>
          <p:cNvSpPr/>
          <p:nvPr/>
        </p:nvSpPr>
        <p:spPr>
          <a:xfrm>
            <a:off x="5749334" y="3819709"/>
            <a:ext cx="481584" cy="450494"/>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102" name="TextBox 101">
            <a:extLst>
              <a:ext uri="{FF2B5EF4-FFF2-40B4-BE49-F238E27FC236}">
                <a16:creationId xmlns:a16="http://schemas.microsoft.com/office/drawing/2014/main" id="{DFFA7881-5D28-853C-FBB4-29E13056CDC0}"/>
              </a:ext>
            </a:extLst>
          </p:cNvPr>
          <p:cNvSpPr txBox="1"/>
          <p:nvPr/>
        </p:nvSpPr>
        <p:spPr>
          <a:xfrm>
            <a:off x="6230917" y="3746668"/>
            <a:ext cx="3092394" cy="575542"/>
          </a:xfrm>
          <a:prstGeom prst="rect">
            <a:avLst/>
          </a:prstGeom>
          <a:noFill/>
        </p:spPr>
        <p:txBody>
          <a:bodyPr wrap="square">
            <a:spAutoFit/>
          </a:bodyPr>
          <a:lstStyle/>
          <a:p>
            <a:pPr>
              <a:lnSpc>
                <a:spcPct val="150000"/>
              </a:lnSpc>
              <a:spcBef>
                <a:spcPts val="400"/>
              </a:spcBef>
            </a:pPr>
            <a:r>
              <a:rPr lang="ko-KR" altLang="en-US" sz="1000">
                <a:solidFill>
                  <a:schemeClr val="tx1"/>
                </a:solidFill>
                <a:effectLst/>
                <a:latin typeface="+mn-ea"/>
              </a:rPr>
              <a:t>변환 대상 </a:t>
            </a:r>
            <a:r>
              <a:rPr lang="ko-KR" altLang="en-US" sz="1000">
                <a:latin typeface="+mn-ea"/>
              </a:rPr>
              <a:t>타입이</a:t>
            </a:r>
            <a:r>
              <a:rPr lang="ko-KR" altLang="en-US" sz="1000">
                <a:solidFill>
                  <a:schemeClr val="tx1"/>
                </a:solidFill>
                <a:effectLst/>
                <a:latin typeface="+mn-ea"/>
              </a:rPr>
              <a:t> 컨버터에 의해 읽힐 수 있는가</a:t>
            </a:r>
            <a:r>
              <a:rPr lang="en-US" altLang="ko-KR" sz="1000">
                <a:latin typeface="+mn-ea"/>
              </a:rPr>
              <a:t>?</a:t>
            </a:r>
            <a:endParaRPr lang="en-US" altLang="ko-KR" sz="1000">
              <a:solidFill>
                <a:schemeClr val="tx1"/>
              </a:solidFill>
              <a:effectLst/>
              <a:latin typeface="+mn-ea"/>
            </a:endParaRPr>
          </a:p>
          <a:p>
            <a:pPr>
              <a:lnSpc>
                <a:spcPct val="150000"/>
              </a:lnSpc>
              <a:spcBef>
                <a:spcPts val="400"/>
              </a:spcBef>
            </a:pPr>
            <a:r>
              <a:rPr lang="en-US" altLang="ko-KR" sz="1000">
                <a:solidFill>
                  <a:schemeClr val="tx1"/>
                </a:solidFill>
                <a:effectLst/>
                <a:latin typeface="+mn-ea"/>
              </a:rPr>
              <a:t>MediaType</a:t>
            </a:r>
            <a:r>
              <a:rPr lang="en-US" altLang="ko-KR" sz="1000">
                <a:latin typeface="+mn-ea"/>
              </a:rPr>
              <a:t> </a:t>
            </a:r>
            <a:r>
              <a:rPr lang="ko-KR" altLang="en-US" sz="1000">
                <a:latin typeface="+mn-ea"/>
              </a:rPr>
              <a:t>을 지원하는가 </a:t>
            </a:r>
            <a:r>
              <a:rPr lang="en-US" altLang="ko-KR" sz="1000">
                <a:latin typeface="+mn-ea"/>
              </a:rPr>
              <a:t>?</a:t>
            </a:r>
            <a:endParaRPr lang="en-US" altLang="ko-KR" sz="1000">
              <a:solidFill>
                <a:schemeClr val="tx1"/>
              </a:solidFill>
              <a:effectLst/>
            </a:endParaRPr>
          </a:p>
        </p:txBody>
      </p:sp>
      <p:sp>
        <p:nvSpPr>
          <p:cNvPr id="109" name="TextBox 108">
            <a:extLst>
              <a:ext uri="{FF2B5EF4-FFF2-40B4-BE49-F238E27FC236}">
                <a16:creationId xmlns:a16="http://schemas.microsoft.com/office/drawing/2014/main" id="{E263D408-E8EB-0537-6971-609B50E2AD79}"/>
              </a:ext>
            </a:extLst>
          </p:cNvPr>
          <p:cNvSpPr txBox="1"/>
          <p:nvPr/>
        </p:nvSpPr>
        <p:spPr>
          <a:xfrm>
            <a:off x="8915320" y="4663154"/>
            <a:ext cx="575863" cy="333617"/>
          </a:xfrm>
          <a:prstGeom prst="rect">
            <a:avLst/>
          </a:prstGeom>
          <a:noFill/>
        </p:spPr>
        <p:txBody>
          <a:bodyPr wrap="square">
            <a:spAutoFit/>
          </a:bodyPr>
          <a:lstStyle/>
          <a:p>
            <a:pPr>
              <a:lnSpc>
                <a:spcPct val="150000"/>
              </a:lnSpc>
              <a:spcBef>
                <a:spcPts val="400"/>
              </a:spcBef>
            </a:pPr>
            <a:r>
              <a:rPr lang="en-US" altLang="ko-KR" sz="1200">
                <a:latin typeface="+mn-ea"/>
              </a:rPr>
              <a:t>read()</a:t>
            </a:r>
            <a:endParaRPr lang="en-US" altLang="ko-KR" sz="1200">
              <a:effectLst/>
            </a:endParaRPr>
          </a:p>
        </p:txBody>
      </p:sp>
      <p:sp>
        <p:nvSpPr>
          <p:cNvPr id="15" name="모서리가 둥근 직사각형 38">
            <a:extLst>
              <a:ext uri="{FF2B5EF4-FFF2-40B4-BE49-F238E27FC236}">
                <a16:creationId xmlns:a16="http://schemas.microsoft.com/office/drawing/2014/main" id="{51896F4C-E332-2775-208A-44A125B5AC3D}"/>
              </a:ext>
            </a:extLst>
          </p:cNvPr>
          <p:cNvSpPr/>
          <p:nvPr/>
        </p:nvSpPr>
        <p:spPr>
          <a:xfrm>
            <a:off x="5289872" y="4743501"/>
            <a:ext cx="3560167"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MappingJackson2HttpMessageConverter</a:t>
            </a:r>
            <a:endParaRPr lang="en-US" altLang="ko-KR" sz="1400">
              <a:solidFill>
                <a:schemeClr val="tx1"/>
              </a:solidFill>
              <a:effectLst/>
            </a:endParaRPr>
          </a:p>
        </p:txBody>
      </p:sp>
      <p:cxnSp>
        <p:nvCxnSpPr>
          <p:cNvPr id="17" name="직선 화살표 연결선 16">
            <a:extLst>
              <a:ext uri="{FF2B5EF4-FFF2-40B4-BE49-F238E27FC236}">
                <a16:creationId xmlns:a16="http://schemas.microsoft.com/office/drawing/2014/main" id="{DDE775AD-1C9B-DC83-22C9-70654C5A1C60}"/>
              </a:ext>
            </a:extLst>
          </p:cNvPr>
          <p:cNvCxnSpPr>
            <a:cxnSpLocks/>
            <a:stCxn id="101" idx="0"/>
          </p:cNvCxnSpPr>
          <p:nvPr/>
        </p:nvCxnSpPr>
        <p:spPr>
          <a:xfrm flipV="1">
            <a:off x="5990126" y="3288688"/>
            <a:ext cx="0" cy="53102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1AB168C5-84C0-8C4C-D60C-2876052825C0}"/>
              </a:ext>
            </a:extLst>
          </p:cNvPr>
          <p:cNvCxnSpPr>
            <a:cxnSpLocks/>
            <a:stCxn id="101" idx="2"/>
          </p:cNvCxnSpPr>
          <p:nvPr/>
        </p:nvCxnSpPr>
        <p:spPr>
          <a:xfrm flipH="1">
            <a:off x="5990125" y="4270203"/>
            <a:ext cx="1" cy="44321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2CACA556-9835-5B67-229F-AE44016BB753}"/>
              </a:ext>
            </a:extLst>
          </p:cNvPr>
          <p:cNvSpPr txBox="1"/>
          <p:nvPr/>
        </p:nvSpPr>
        <p:spPr>
          <a:xfrm>
            <a:off x="4769002" y="4299340"/>
            <a:ext cx="1341520" cy="333617"/>
          </a:xfrm>
          <a:prstGeom prst="rect">
            <a:avLst/>
          </a:prstGeom>
          <a:noFill/>
        </p:spPr>
        <p:txBody>
          <a:bodyPr wrap="square">
            <a:spAutoFit/>
          </a:bodyPr>
          <a:lstStyle/>
          <a:p>
            <a:pPr>
              <a:lnSpc>
                <a:spcPct val="150000"/>
              </a:lnSpc>
              <a:spcBef>
                <a:spcPts val="400"/>
              </a:spcBef>
            </a:pPr>
            <a:r>
              <a:rPr lang="en-US" altLang="ko-KR" sz="1200"/>
              <a:t>application/json</a:t>
            </a:r>
            <a:endParaRPr lang="en-US" altLang="ko-KR" sz="1200">
              <a:effectLst/>
            </a:endParaRPr>
          </a:p>
        </p:txBody>
      </p:sp>
      <p:sp>
        <p:nvSpPr>
          <p:cNvPr id="24" name="TextBox 23">
            <a:extLst>
              <a:ext uri="{FF2B5EF4-FFF2-40B4-BE49-F238E27FC236}">
                <a16:creationId xmlns:a16="http://schemas.microsoft.com/office/drawing/2014/main" id="{FA3BEF39-B33C-5184-27F7-FE09B1ADBB0C}"/>
              </a:ext>
            </a:extLst>
          </p:cNvPr>
          <p:cNvSpPr txBox="1"/>
          <p:nvPr/>
        </p:nvSpPr>
        <p:spPr>
          <a:xfrm>
            <a:off x="5200282" y="3435913"/>
            <a:ext cx="879434" cy="333617"/>
          </a:xfrm>
          <a:prstGeom prst="rect">
            <a:avLst/>
          </a:prstGeom>
          <a:noFill/>
        </p:spPr>
        <p:txBody>
          <a:bodyPr wrap="square">
            <a:spAutoFit/>
          </a:bodyPr>
          <a:lstStyle/>
          <a:p>
            <a:pPr>
              <a:lnSpc>
                <a:spcPct val="150000"/>
              </a:lnSpc>
              <a:spcBef>
                <a:spcPts val="400"/>
              </a:spcBef>
            </a:pPr>
            <a:r>
              <a:rPr lang="en-US" altLang="ko-KR" sz="1200"/>
              <a:t>text/plain</a:t>
            </a:r>
            <a:endParaRPr lang="en-US" altLang="ko-KR" sz="1200">
              <a:effectLst/>
            </a:endParaRPr>
          </a:p>
        </p:txBody>
      </p:sp>
      <p:cxnSp>
        <p:nvCxnSpPr>
          <p:cNvPr id="32" name="직선 화살표 연결선 31">
            <a:extLst>
              <a:ext uri="{FF2B5EF4-FFF2-40B4-BE49-F238E27FC236}">
                <a16:creationId xmlns:a16="http://schemas.microsoft.com/office/drawing/2014/main" id="{CBD832E1-CD58-3417-DF85-2B48F3E82434}"/>
              </a:ext>
            </a:extLst>
          </p:cNvPr>
          <p:cNvCxnSpPr>
            <a:cxnSpLocks/>
            <a:stCxn id="15" idx="3"/>
            <a:endCxn id="47" idx="1"/>
          </p:cNvCxnSpPr>
          <p:nvPr/>
        </p:nvCxnSpPr>
        <p:spPr>
          <a:xfrm flipV="1">
            <a:off x="8850039" y="4987366"/>
            <a:ext cx="689272" cy="302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5" name="모서리가 둥근 직사각형 38">
            <a:extLst>
              <a:ext uri="{FF2B5EF4-FFF2-40B4-BE49-F238E27FC236}">
                <a16:creationId xmlns:a16="http://schemas.microsoft.com/office/drawing/2014/main" id="{2C575C8E-8138-2066-858C-31551ACC68A0}"/>
              </a:ext>
            </a:extLst>
          </p:cNvPr>
          <p:cNvSpPr/>
          <p:nvPr/>
        </p:nvSpPr>
        <p:spPr>
          <a:xfrm>
            <a:off x="9539310" y="2794911"/>
            <a:ext cx="1700553" cy="493777"/>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String </a:t>
            </a:r>
            <a:r>
              <a:rPr lang="ko-KR" altLang="en-US" sz="1400">
                <a:solidFill>
                  <a:schemeClr val="tx1"/>
                </a:solidFill>
                <a:effectLst/>
              </a:rPr>
              <a:t>변환</a:t>
            </a:r>
            <a:endParaRPr lang="en-US" altLang="ko-KR" sz="1400">
              <a:solidFill>
                <a:schemeClr val="tx1"/>
              </a:solidFill>
              <a:effectLst/>
            </a:endParaRPr>
          </a:p>
        </p:txBody>
      </p:sp>
      <p:cxnSp>
        <p:nvCxnSpPr>
          <p:cNvPr id="46" name="직선 화살표 연결선 45">
            <a:extLst>
              <a:ext uri="{FF2B5EF4-FFF2-40B4-BE49-F238E27FC236}">
                <a16:creationId xmlns:a16="http://schemas.microsoft.com/office/drawing/2014/main" id="{B4F65F50-F221-7577-828B-F96DA66B6CF7}"/>
              </a:ext>
            </a:extLst>
          </p:cNvPr>
          <p:cNvCxnSpPr>
            <a:cxnSpLocks/>
            <a:stCxn id="48" idx="3"/>
            <a:endCxn id="45" idx="1"/>
          </p:cNvCxnSpPr>
          <p:nvPr/>
        </p:nvCxnSpPr>
        <p:spPr>
          <a:xfrm>
            <a:off x="8850039" y="3041800"/>
            <a:ext cx="689271"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모서리가 둥근 직사각형 38">
            <a:extLst>
              <a:ext uri="{FF2B5EF4-FFF2-40B4-BE49-F238E27FC236}">
                <a16:creationId xmlns:a16="http://schemas.microsoft.com/office/drawing/2014/main" id="{E58E0583-DFBC-68CF-051E-CD02E3A0191A}"/>
              </a:ext>
            </a:extLst>
          </p:cNvPr>
          <p:cNvSpPr/>
          <p:nvPr/>
        </p:nvSpPr>
        <p:spPr>
          <a:xfrm>
            <a:off x="6195942" y="1843156"/>
            <a:ext cx="1748024"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HttpInputMessage</a:t>
            </a:r>
          </a:p>
        </p:txBody>
      </p:sp>
      <p:cxnSp>
        <p:nvCxnSpPr>
          <p:cNvPr id="52" name="직선 화살표 연결선 51">
            <a:extLst>
              <a:ext uri="{FF2B5EF4-FFF2-40B4-BE49-F238E27FC236}">
                <a16:creationId xmlns:a16="http://schemas.microsoft.com/office/drawing/2014/main" id="{37C07494-1A80-3501-6C30-54B896E5C055}"/>
              </a:ext>
            </a:extLst>
          </p:cNvPr>
          <p:cNvCxnSpPr>
            <a:cxnSpLocks/>
            <a:stCxn id="48" idx="0"/>
            <a:endCxn id="51" idx="2"/>
          </p:cNvCxnSpPr>
          <p:nvPr/>
        </p:nvCxnSpPr>
        <p:spPr>
          <a:xfrm flipH="1" flipV="1">
            <a:off x="7069954" y="2336932"/>
            <a:ext cx="2" cy="457980"/>
          </a:xfrm>
          <a:prstGeom prst="straightConnector1">
            <a:avLst/>
          </a:prstGeom>
          <a:ln w="19050">
            <a:solidFill>
              <a:schemeClr val="tx1"/>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1261916"/>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28235-34F3-480D-9582-51322E7389EC}"/>
              </a:ext>
            </a:extLst>
          </p:cNvPr>
          <p:cNvSpPr txBox="1"/>
          <p:nvPr/>
        </p:nvSpPr>
        <p:spPr>
          <a:xfrm>
            <a:off x="1990582" y="2921169"/>
            <a:ext cx="8210837" cy="1015663"/>
          </a:xfrm>
          <a:prstGeom prst="rect">
            <a:avLst/>
          </a:prstGeom>
          <a:noFill/>
        </p:spPr>
        <p:txBody>
          <a:bodyPr wrap="none" rtlCol="0">
            <a:spAutoFit/>
          </a:bodyPr>
          <a:lstStyle/>
          <a:p>
            <a:pPr algn="ctr"/>
            <a:r>
              <a:rPr lang="en-US" altLang="ko-KR" sz="6000">
                <a:solidFill>
                  <a:schemeClr val="accent1">
                    <a:lumMod val="75000"/>
                  </a:schemeClr>
                </a:solidFill>
                <a:latin typeface="나눔바른고딕" panose="020B0603020101020101" pitchFamily="50" charset="-127"/>
                <a:ea typeface="나눔바른고딕" panose="020B0603020101020101" pitchFamily="50" charset="-127"/>
              </a:rPr>
              <a:t>HttpMessageConverter</a:t>
            </a:r>
            <a:endParaRPr lang="ko-KR" altLang="en-US" sz="6000">
              <a:solidFill>
                <a:schemeClr val="accent1">
                  <a:lumMod val="75000"/>
                </a:schemeClr>
              </a:solidFill>
              <a:latin typeface="+mj-lt"/>
            </a:endParaRPr>
          </a:p>
        </p:txBody>
      </p:sp>
      <p:sp>
        <p:nvSpPr>
          <p:cNvPr id="3" name="TextBox 2">
            <a:extLst>
              <a:ext uri="{FF2B5EF4-FFF2-40B4-BE49-F238E27FC236}">
                <a16:creationId xmlns:a16="http://schemas.microsoft.com/office/drawing/2014/main" id="{CDB69857-4DB7-EFC1-D480-BBEE632C406D}"/>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2532656984"/>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직사각형 72">
            <a:extLst>
              <a:ext uri="{FF2B5EF4-FFF2-40B4-BE49-F238E27FC236}">
                <a16:creationId xmlns:a16="http://schemas.microsoft.com/office/drawing/2014/main" id="{D10AE262-3224-4491-9AF5-1A7677C571EF}"/>
              </a:ext>
            </a:extLst>
          </p:cNvPr>
          <p:cNvSpPr/>
          <p:nvPr/>
        </p:nvSpPr>
        <p:spPr>
          <a:xfrm>
            <a:off x="334112" y="572124"/>
            <a:ext cx="11805182" cy="887615"/>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mn-ea"/>
              </a:rPr>
              <a:t>HttpMessageConverter </a:t>
            </a:r>
            <a:r>
              <a:rPr lang="ko-KR" altLang="en-US" sz="1200">
                <a:latin typeface="+mn-ea"/>
              </a:rPr>
              <a:t>는 </a:t>
            </a:r>
            <a:r>
              <a:rPr lang="en-US" altLang="ko-KR" sz="1200">
                <a:latin typeface="+mn-ea"/>
              </a:rPr>
              <a:t>HTTP </a:t>
            </a:r>
            <a:r>
              <a:rPr lang="ko-KR" altLang="en-US" sz="1200">
                <a:latin typeface="+mn-ea"/>
              </a:rPr>
              <a:t>요청과 응답의 바디</a:t>
            </a:r>
            <a:r>
              <a:rPr lang="en-US" altLang="ko-KR" sz="1200">
                <a:latin typeface="+mn-ea"/>
              </a:rPr>
              <a:t>(body) </a:t>
            </a:r>
            <a:r>
              <a:rPr lang="ko-KR" altLang="en-US" sz="1200">
                <a:latin typeface="+mn-ea"/>
              </a:rPr>
              <a:t>내용을 객체로 변환하고</a:t>
            </a:r>
            <a:r>
              <a:rPr lang="en-US" altLang="ko-KR" sz="1200">
                <a:latin typeface="+mn-ea"/>
              </a:rPr>
              <a:t> </a:t>
            </a:r>
            <a:r>
              <a:rPr lang="ko-KR" altLang="en-US" sz="1200">
                <a:latin typeface="+mn-ea"/>
              </a:rPr>
              <a:t>객체를 </a:t>
            </a:r>
            <a:r>
              <a:rPr lang="en-US" altLang="ko-KR" sz="1200">
                <a:latin typeface="+mn-ea"/>
              </a:rPr>
              <a:t>HTTP </a:t>
            </a:r>
            <a:r>
              <a:rPr lang="ko-KR" altLang="en-US" sz="1200">
                <a:latin typeface="+mn-ea"/>
              </a:rPr>
              <a:t>메시지로 변환하는 데 사용되는 인터페이스이다</a:t>
            </a:r>
            <a:endParaRPr lang="en-US" altLang="ko-KR" sz="1200">
              <a:latin typeface="+mn-ea"/>
            </a:endParaRPr>
          </a:p>
          <a:p>
            <a:pPr marL="171450" indent="-171450">
              <a:lnSpc>
                <a:spcPct val="150000"/>
              </a:lnSpc>
              <a:buFont typeface="Arial" panose="020B0604020202020204" pitchFamily="34" charset="0"/>
              <a:buChar char="•"/>
            </a:pPr>
            <a:r>
              <a:rPr lang="en-US" altLang="ko-KR" sz="1200">
                <a:latin typeface="+mn-ea"/>
              </a:rPr>
              <a:t>HttpMessageConverter </a:t>
            </a:r>
            <a:r>
              <a:rPr lang="ko-KR" altLang="en-US" sz="1200">
                <a:latin typeface="+mn-ea"/>
              </a:rPr>
              <a:t>는 클라이언트와 서버 간의 데이터를 직렬화</a:t>
            </a:r>
            <a:r>
              <a:rPr lang="en-US" altLang="ko-KR" sz="1200">
                <a:latin typeface="+mn-ea"/>
              </a:rPr>
              <a:t>/</a:t>
            </a:r>
            <a:r>
              <a:rPr lang="ko-KR" altLang="en-US" sz="1200">
                <a:latin typeface="+mn-ea"/>
              </a:rPr>
              <a:t>역직렬화하는 기능을 담당하며</a:t>
            </a:r>
            <a:r>
              <a:rPr lang="en-US" altLang="ko-KR" sz="1200">
                <a:latin typeface="+mn-ea"/>
              </a:rPr>
              <a:t> </a:t>
            </a:r>
            <a:r>
              <a:rPr lang="ko-KR" altLang="en-US" sz="1200">
                <a:latin typeface="+mn-ea"/>
              </a:rPr>
              <a:t>주로 </a:t>
            </a:r>
            <a:r>
              <a:rPr lang="en-US" altLang="ko-KR" sz="1200">
                <a:latin typeface="+mn-ea"/>
              </a:rPr>
              <a:t>JSON, XML, Plain Text</a:t>
            </a:r>
            <a:r>
              <a:rPr lang="ko-KR" altLang="en-US" sz="1200">
                <a:latin typeface="+mn-ea"/>
              </a:rPr>
              <a:t>와 같은 다양한 데이터 포맷을 지원한다</a:t>
            </a:r>
            <a:endParaRPr lang="en-US" altLang="ko-KR" sz="1200">
              <a:latin typeface="+mn-ea"/>
            </a:endParaRPr>
          </a:p>
          <a:p>
            <a:pPr marL="171450" indent="-171450">
              <a:lnSpc>
                <a:spcPct val="150000"/>
              </a:lnSpc>
              <a:buFont typeface="Arial" panose="020B0604020202020204" pitchFamily="34" charset="0"/>
              <a:buChar char="•"/>
            </a:pPr>
            <a:r>
              <a:rPr lang="en-US" altLang="ko-KR" sz="1200">
                <a:latin typeface="+mn-ea"/>
              </a:rPr>
              <a:t>HttpMessageConverter </a:t>
            </a:r>
            <a:r>
              <a:rPr lang="ko-KR" altLang="en-US" sz="1200">
                <a:latin typeface="+mn-ea"/>
              </a:rPr>
              <a:t>는 주로 </a:t>
            </a:r>
            <a:r>
              <a:rPr lang="en-US" altLang="ko-KR" sz="1200">
                <a:latin typeface="+mn-ea"/>
              </a:rPr>
              <a:t>Rest API </a:t>
            </a:r>
            <a:r>
              <a:rPr lang="ko-KR" altLang="en-US" sz="1200">
                <a:latin typeface="+mn-ea"/>
              </a:rPr>
              <a:t>통신에서 사용된다</a:t>
            </a:r>
            <a:endParaRPr lang="en-US" altLang="ko-KR" sz="1200">
              <a:latin typeface="+mn-ea"/>
            </a:endParaRPr>
          </a:p>
        </p:txBody>
      </p:sp>
      <p:sp>
        <p:nvSpPr>
          <p:cNvPr id="74" name="직사각형 73">
            <a:extLst>
              <a:ext uri="{FF2B5EF4-FFF2-40B4-BE49-F238E27FC236}">
                <a16:creationId xmlns:a16="http://schemas.microsoft.com/office/drawing/2014/main" id="{42A0B23B-7003-43B2-A559-7C4A6F001EFB}"/>
              </a:ext>
            </a:extLst>
          </p:cNvPr>
          <p:cNvSpPr/>
          <p:nvPr/>
        </p:nvSpPr>
        <p:spPr>
          <a:xfrm>
            <a:off x="198756" y="202792"/>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sp>
        <p:nvSpPr>
          <p:cNvPr id="2" name="모서리가 둥근 직사각형 38">
            <a:extLst>
              <a:ext uri="{FF2B5EF4-FFF2-40B4-BE49-F238E27FC236}">
                <a16:creationId xmlns:a16="http://schemas.microsoft.com/office/drawing/2014/main" id="{5121D7CC-BA5D-B773-6341-E4DDB81B9E52}"/>
              </a:ext>
            </a:extLst>
          </p:cNvPr>
          <p:cNvSpPr/>
          <p:nvPr/>
        </p:nvSpPr>
        <p:spPr>
          <a:xfrm>
            <a:off x="2654954" y="2381367"/>
            <a:ext cx="2308069" cy="3768314"/>
          </a:xfrm>
          <a:prstGeom prst="roundRect">
            <a:avLst>
              <a:gd name="adj" fmla="val 6155"/>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endParaRPr lang="en-US" altLang="ko-KR" sz="1400">
              <a:solidFill>
                <a:schemeClr val="tx1"/>
              </a:solidFill>
              <a:effectLst/>
            </a:endParaRPr>
          </a:p>
        </p:txBody>
      </p:sp>
      <p:sp>
        <p:nvSpPr>
          <p:cNvPr id="8" name="모서리가 둥근 직사각형 38">
            <a:extLst>
              <a:ext uri="{FF2B5EF4-FFF2-40B4-BE49-F238E27FC236}">
                <a16:creationId xmlns:a16="http://schemas.microsoft.com/office/drawing/2014/main" id="{4294B8DB-A5A7-F39A-9AC5-DA82D107D5D8}"/>
              </a:ext>
            </a:extLst>
          </p:cNvPr>
          <p:cNvSpPr/>
          <p:nvPr/>
        </p:nvSpPr>
        <p:spPr>
          <a:xfrm>
            <a:off x="526615" y="4018636"/>
            <a:ext cx="1320230"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Http Body</a:t>
            </a:r>
          </a:p>
        </p:txBody>
      </p:sp>
      <p:cxnSp>
        <p:nvCxnSpPr>
          <p:cNvPr id="10" name="직선 화살표 연결선 9">
            <a:extLst>
              <a:ext uri="{FF2B5EF4-FFF2-40B4-BE49-F238E27FC236}">
                <a16:creationId xmlns:a16="http://schemas.microsoft.com/office/drawing/2014/main" id="{230EB291-70F9-928A-13F9-B0B79CC1F8EC}"/>
              </a:ext>
            </a:extLst>
          </p:cNvPr>
          <p:cNvCxnSpPr>
            <a:cxnSpLocks/>
            <a:stCxn id="8" idx="3"/>
            <a:endCxn id="2" idx="1"/>
          </p:cNvCxnSpPr>
          <p:nvPr/>
        </p:nvCxnSpPr>
        <p:spPr>
          <a:xfrm>
            <a:off x="1846845" y="4265524"/>
            <a:ext cx="80810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모서리가 둥근 직사각형 38">
            <a:extLst>
              <a:ext uri="{FF2B5EF4-FFF2-40B4-BE49-F238E27FC236}">
                <a16:creationId xmlns:a16="http://schemas.microsoft.com/office/drawing/2014/main" id="{62C3CEEA-4478-AD87-B804-8C9C6EA06467}"/>
              </a:ext>
            </a:extLst>
          </p:cNvPr>
          <p:cNvSpPr/>
          <p:nvPr/>
        </p:nvSpPr>
        <p:spPr>
          <a:xfrm>
            <a:off x="2913905" y="2618492"/>
            <a:ext cx="1748024" cy="493776"/>
          </a:xfrm>
          <a:prstGeom prst="roundRect">
            <a:avLst/>
          </a:prstGeom>
          <a:solidFill>
            <a:schemeClr val="accent5">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@RequestBody</a:t>
            </a:r>
          </a:p>
        </p:txBody>
      </p:sp>
      <p:sp>
        <p:nvSpPr>
          <p:cNvPr id="13" name="모서리가 둥근 직사각형 38">
            <a:extLst>
              <a:ext uri="{FF2B5EF4-FFF2-40B4-BE49-F238E27FC236}">
                <a16:creationId xmlns:a16="http://schemas.microsoft.com/office/drawing/2014/main" id="{A690CA14-0E87-2647-F15F-5098A4D42999}"/>
              </a:ext>
            </a:extLst>
          </p:cNvPr>
          <p:cNvSpPr/>
          <p:nvPr/>
        </p:nvSpPr>
        <p:spPr>
          <a:xfrm>
            <a:off x="2913905" y="3998396"/>
            <a:ext cx="1748024" cy="493776"/>
          </a:xfrm>
          <a:prstGeom prst="roundRect">
            <a:avLst/>
          </a:prstGeom>
          <a:solidFill>
            <a:schemeClr val="accent4">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@ResponseBody</a:t>
            </a:r>
          </a:p>
        </p:txBody>
      </p:sp>
      <p:sp>
        <p:nvSpPr>
          <p:cNvPr id="14" name="모서리가 둥근 직사각형 38">
            <a:extLst>
              <a:ext uri="{FF2B5EF4-FFF2-40B4-BE49-F238E27FC236}">
                <a16:creationId xmlns:a16="http://schemas.microsoft.com/office/drawing/2014/main" id="{61C6819C-E9BD-3975-606E-BD141D1F5003}"/>
              </a:ext>
            </a:extLst>
          </p:cNvPr>
          <p:cNvSpPr/>
          <p:nvPr/>
        </p:nvSpPr>
        <p:spPr>
          <a:xfrm>
            <a:off x="2918554" y="3308444"/>
            <a:ext cx="1748024" cy="493776"/>
          </a:xfrm>
          <a:prstGeom prst="roundRect">
            <a:avLst/>
          </a:prstGeom>
          <a:solidFill>
            <a:schemeClr val="accent5">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RequestEntity</a:t>
            </a:r>
          </a:p>
        </p:txBody>
      </p:sp>
      <p:sp>
        <p:nvSpPr>
          <p:cNvPr id="15" name="모서리가 둥근 직사각형 38">
            <a:extLst>
              <a:ext uri="{FF2B5EF4-FFF2-40B4-BE49-F238E27FC236}">
                <a16:creationId xmlns:a16="http://schemas.microsoft.com/office/drawing/2014/main" id="{4228B219-C5B2-DEE1-89C3-4E2F5305650F}"/>
              </a:ext>
            </a:extLst>
          </p:cNvPr>
          <p:cNvSpPr/>
          <p:nvPr/>
        </p:nvSpPr>
        <p:spPr>
          <a:xfrm>
            <a:off x="2913905" y="4717551"/>
            <a:ext cx="1748024" cy="493776"/>
          </a:xfrm>
          <a:prstGeom prst="roundRect">
            <a:avLst/>
          </a:prstGeom>
          <a:solidFill>
            <a:schemeClr val="accent4">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ResponseEntity</a:t>
            </a:r>
          </a:p>
        </p:txBody>
      </p:sp>
      <p:sp>
        <p:nvSpPr>
          <p:cNvPr id="23" name="모서리가 둥근 직사각형 38">
            <a:extLst>
              <a:ext uri="{FF2B5EF4-FFF2-40B4-BE49-F238E27FC236}">
                <a16:creationId xmlns:a16="http://schemas.microsoft.com/office/drawing/2014/main" id="{74D5A7A2-CBF7-C50B-FC55-E9FF7928F142}"/>
              </a:ext>
            </a:extLst>
          </p:cNvPr>
          <p:cNvSpPr/>
          <p:nvPr/>
        </p:nvSpPr>
        <p:spPr>
          <a:xfrm>
            <a:off x="2913905" y="5407503"/>
            <a:ext cx="1748024" cy="493776"/>
          </a:xfrm>
          <a:prstGeom prst="roundRect">
            <a:avLst/>
          </a:prstGeom>
          <a:solidFill>
            <a:schemeClr val="bg2"/>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HttpEntity</a:t>
            </a:r>
          </a:p>
        </p:txBody>
      </p:sp>
      <p:sp>
        <p:nvSpPr>
          <p:cNvPr id="26" name="TextBox 25">
            <a:extLst>
              <a:ext uri="{FF2B5EF4-FFF2-40B4-BE49-F238E27FC236}">
                <a16:creationId xmlns:a16="http://schemas.microsoft.com/office/drawing/2014/main" id="{5ED15B79-6D2A-846D-A781-2A1F2BEBD12C}"/>
              </a:ext>
            </a:extLst>
          </p:cNvPr>
          <p:cNvSpPr txBox="1"/>
          <p:nvPr/>
        </p:nvSpPr>
        <p:spPr>
          <a:xfrm>
            <a:off x="2726252" y="2012573"/>
            <a:ext cx="2123330" cy="338554"/>
          </a:xfrm>
          <a:prstGeom prst="rect">
            <a:avLst/>
          </a:prstGeom>
          <a:noFill/>
        </p:spPr>
        <p:txBody>
          <a:bodyPr wrap="square">
            <a:spAutoFit/>
          </a:bodyPr>
          <a:lstStyle/>
          <a:p>
            <a:pPr algn="ctr"/>
            <a:r>
              <a:rPr lang="en-US" altLang="ko-KR" sz="1600"/>
              <a:t>Method Paramteter</a:t>
            </a:r>
            <a:endParaRPr lang="ko-KR" altLang="en-US" sz="1600"/>
          </a:p>
        </p:txBody>
      </p:sp>
      <p:sp>
        <p:nvSpPr>
          <p:cNvPr id="36" name="모서리가 둥근 직사각형 38">
            <a:extLst>
              <a:ext uri="{FF2B5EF4-FFF2-40B4-BE49-F238E27FC236}">
                <a16:creationId xmlns:a16="http://schemas.microsoft.com/office/drawing/2014/main" id="{5E9FF3A7-1819-8184-3596-5FB71EF59C37}"/>
              </a:ext>
            </a:extLst>
          </p:cNvPr>
          <p:cNvSpPr/>
          <p:nvPr/>
        </p:nvSpPr>
        <p:spPr>
          <a:xfrm>
            <a:off x="5735050" y="4018636"/>
            <a:ext cx="2506579"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600">
                <a:solidFill>
                  <a:schemeClr val="bg1"/>
                </a:solidFill>
              </a:rPr>
              <a:t>HttpMessageConverter</a:t>
            </a:r>
            <a:endParaRPr lang="en-US" altLang="ko-KR" sz="1600">
              <a:solidFill>
                <a:schemeClr val="bg1"/>
              </a:solidFill>
              <a:effectLst/>
            </a:endParaRPr>
          </a:p>
        </p:txBody>
      </p:sp>
      <p:cxnSp>
        <p:nvCxnSpPr>
          <p:cNvPr id="38" name="직선 화살표 연결선 37">
            <a:extLst>
              <a:ext uri="{FF2B5EF4-FFF2-40B4-BE49-F238E27FC236}">
                <a16:creationId xmlns:a16="http://schemas.microsoft.com/office/drawing/2014/main" id="{3F41FC7D-8388-43EC-1683-73C84A559EA4}"/>
              </a:ext>
            </a:extLst>
          </p:cNvPr>
          <p:cNvCxnSpPr>
            <a:cxnSpLocks/>
            <a:stCxn id="2" idx="3"/>
            <a:endCxn id="36" idx="1"/>
          </p:cNvCxnSpPr>
          <p:nvPr/>
        </p:nvCxnSpPr>
        <p:spPr>
          <a:xfrm>
            <a:off x="4963023" y="4265524"/>
            <a:ext cx="77202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5" name="모서리가 둥근 직사각형 38">
            <a:extLst>
              <a:ext uri="{FF2B5EF4-FFF2-40B4-BE49-F238E27FC236}">
                <a16:creationId xmlns:a16="http://schemas.microsoft.com/office/drawing/2014/main" id="{2F0457BC-E640-3079-28E0-8D80B76921FB}"/>
              </a:ext>
            </a:extLst>
          </p:cNvPr>
          <p:cNvSpPr/>
          <p:nvPr/>
        </p:nvSpPr>
        <p:spPr>
          <a:xfrm>
            <a:off x="9013656" y="2381367"/>
            <a:ext cx="2308069" cy="3768314"/>
          </a:xfrm>
          <a:prstGeom prst="roundRect">
            <a:avLst>
              <a:gd name="adj" fmla="val 6155"/>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endParaRPr lang="en-US" altLang="ko-KR" sz="1400">
              <a:solidFill>
                <a:schemeClr val="tx1"/>
              </a:solidFill>
              <a:effectLst/>
            </a:endParaRPr>
          </a:p>
        </p:txBody>
      </p:sp>
      <p:sp>
        <p:nvSpPr>
          <p:cNvPr id="46" name="모서리가 둥근 직사각형 38">
            <a:extLst>
              <a:ext uri="{FF2B5EF4-FFF2-40B4-BE49-F238E27FC236}">
                <a16:creationId xmlns:a16="http://schemas.microsoft.com/office/drawing/2014/main" id="{DDC36F89-65FF-6AEB-AA4D-53F199357034}"/>
              </a:ext>
            </a:extLst>
          </p:cNvPr>
          <p:cNvSpPr/>
          <p:nvPr/>
        </p:nvSpPr>
        <p:spPr>
          <a:xfrm>
            <a:off x="9291354" y="2618492"/>
            <a:ext cx="1748024"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ko-KR" altLang="en-US" sz="1400">
                <a:solidFill>
                  <a:schemeClr val="tx1"/>
                </a:solidFill>
                <a:effectLst/>
              </a:rPr>
              <a:t>문자열</a:t>
            </a:r>
            <a:endParaRPr lang="en-US" altLang="ko-KR" sz="1400">
              <a:solidFill>
                <a:schemeClr val="tx1"/>
              </a:solidFill>
              <a:effectLst/>
            </a:endParaRPr>
          </a:p>
        </p:txBody>
      </p:sp>
      <p:sp>
        <p:nvSpPr>
          <p:cNvPr id="47" name="모서리가 둥근 직사각형 38">
            <a:extLst>
              <a:ext uri="{FF2B5EF4-FFF2-40B4-BE49-F238E27FC236}">
                <a16:creationId xmlns:a16="http://schemas.microsoft.com/office/drawing/2014/main" id="{D1F950E8-FAC4-0F1E-2D56-1B5572466C2B}"/>
              </a:ext>
            </a:extLst>
          </p:cNvPr>
          <p:cNvSpPr/>
          <p:nvPr/>
        </p:nvSpPr>
        <p:spPr>
          <a:xfrm>
            <a:off x="9291354" y="3998396"/>
            <a:ext cx="1748024"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t>XML</a:t>
            </a:r>
            <a:endParaRPr lang="en-US" altLang="ko-KR" sz="1400">
              <a:solidFill>
                <a:schemeClr val="tx1"/>
              </a:solidFill>
              <a:effectLst/>
            </a:endParaRPr>
          </a:p>
        </p:txBody>
      </p:sp>
      <p:sp>
        <p:nvSpPr>
          <p:cNvPr id="48" name="모서리가 둥근 직사각형 38">
            <a:extLst>
              <a:ext uri="{FF2B5EF4-FFF2-40B4-BE49-F238E27FC236}">
                <a16:creationId xmlns:a16="http://schemas.microsoft.com/office/drawing/2014/main" id="{47A8C3A4-D88C-DD15-9831-B094027EAE81}"/>
              </a:ext>
            </a:extLst>
          </p:cNvPr>
          <p:cNvSpPr/>
          <p:nvPr/>
        </p:nvSpPr>
        <p:spPr>
          <a:xfrm>
            <a:off x="9296003" y="3308444"/>
            <a:ext cx="1748024"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JSON</a:t>
            </a:r>
            <a:endParaRPr lang="en-US" altLang="ko-KR" sz="1400">
              <a:solidFill>
                <a:schemeClr val="tx1"/>
              </a:solidFill>
              <a:effectLst/>
            </a:endParaRPr>
          </a:p>
        </p:txBody>
      </p:sp>
      <p:cxnSp>
        <p:nvCxnSpPr>
          <p:cNvPr id="52" name="직선 화살표 연결선 51">
            <a:extLst>
              <a:ext uri="{FF2B5EF4-FFF2-40B4-BE49-F238E27FC236}">
                <a16:creationId xmlns:a16="http://schemas.microsoft.com/office/drawing/2014/main" id="{68A3C975-66C8-84F3-9E91-C0799014FE8A}"/>
              </a:ext>
            </a:extLst>
          </p:cNvPr>
          <p:cNvCxnSpPr>
            <a:cxnSpLocks/>
            <a:stCxn id="36" idx="3"/>
            <a:endCxn id="45" idx="1"/>
          </p:cNvCxnSpPr>
          <p:nvPr/>
        </p:nvCxnSpPr>
        <p:spPr>
          <a:xfrm>
            <a:off x="8241629" y="4265524"/>
            <a:ext cx="77202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8" name="모서리가 둥근 직사각형 38">
            <a:extLst>
              <a:ext uri="{FF2B5EF4-FFF2-40B4-BE49-F238E27FC236}">
                <a16:creationId xmlns:a16="http://schemas.microsoft.com/office/drawing/2014/main" id="{057394B1-4906-0267-768D-08568FFDB18B}"/>
              </a:ext>
            </a:extLst>
          </p:cNvPr>
          <p:cNvSpPr/>
          <p:nvPr/>
        </p:nvSpPr>
        <p:spPr>
          <a:xfrm>
            <a:off x="9291354" y="4719065"/>
            <a:ext cx="1748024"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ko-KR" altLang="en-US" sz="1400">
                <a:solidFill>
                  <a:schemeClr val="tx1"/>
                </a:solidFill>
                <a:effectLst/>
              </a:rPr>
              <a:t>바이너리</a:t>
            </a:r>
            <a:endParaRPr lang="en-US" altLang="ko-KR" sz="1400">
              <a:solidFill>
                <a:schemeClr val="tx1"/>
              </a:solidFill>
              <a:effectLst/>
            </a:endParaRPr>
          </a:p>
        </p:txBody>
      </p:sp>
      <p:sp>
        <p:nvSpPr>
          <p:cNvPr id="59" name="모서리가 둥근 직사각형 38">
            <a:extLst>
              <a:ext uri="{FF2B5EF4-FFF2-40B4-BE49-F238E27FC236}">
                <a16:creationId xmlns:a16="http://schemas.microsoft.com/office/drawing/2014/main" id="{13753502-2882-E95D-0BCD-CC40DE88083E}"/>
              </a:ext>
            </a:extLst>
          </p:cNvPr>
          <p:cNvSpPr/>
          <p:nvPr/>
        </p:nvSpPr>
        <p:spPr>
          <a:xfrm>
            <a:off x="9291354" y="5409017"/>
            <a:ext cx="1748024"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Resouce</a:t>
            </a:r>
          </a:p>
        </p:txBody>
      </p:sp>
    </p:spTree>
    <p:extLst>
      <p:ext uri="{BB962C8B-B14F-4D97-AF65-F5344CB8AC3E}">
        <p14:creationId xmlns:p14="http://schemas.microsoft.com/office/powerpoint/2010/main" val="1420253102"/>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2FCFFF-B17F-CFB9-2968-4E5B6C4287EC}"/>
            </a:ext>
          </a:extLst>
        </p:cNvPr>
        <p:cNvGrpSpPr/>
        <p:nvPr/>
      </p:nvGrpSpPr>
      <p:grpSpPr>
        <a:xfrm>
          <a:off x="0" y="0"/>
          <a:ext cx="0" cy="0"/>
          <a:chOff x="0" y="0"/>
          <a:chExt cx="0" cy="0"/>
        </a:xfrm>
      </p:grpSpPr>
      <p:sp>
        <p:nvSpPr>
          <p:cNvPr id="4" name="직사각형 3">
            <a:extLst>
              <a:ext uri="{FF2B5EF4-FFF2-40B4-BE49-F238E27FC236}">
                <a16:creationId xmlns:a16="http://schemas.microsoft.com/office/drawing/2014/main" id="{B165909F-FF26-335C-1EB8-517C5A747648}"/>
              </a:ext>
            </a:extLst>
          </p:cNvPr>
          <p:cNvSpPr/>
          <p:nvPr/>
        </p:nvSpPr>
        <p:spPr>
          <a:xfrm>
            <a:off x="114535" y="323497"/>
            <a:ext cx="1393330"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API</a:t>
            </a:r>
            <a:r>
              <a:rPr lang="ko-KR" altLang="en-US" b="1">
                <a:solidFill>
                  <a:schemeClr val="accent1">
                    <a:lumMod val="75000"/>
                  </a:schemeClr>
                </a:solidFill>
                <a:latin typeface="+mn-ea"/>
              </a:rPr>
              <a:t> 구조</a:t>
            </a:r>
          </a:p>
        </p:txBody>
      </p:sp>
      <p:pic>
        <p:nvPicPr>
          <p:cNvPr id="3" name="그림 2">
            <a:extLst>
              <a:ext uri="{FF2B5EF4-FFF2-40B4-BE49-F238E27FC236}">
                <a16:creationId xmlns:a16="http://schemas.microsoft.com/office/drawing/2014/main" id="{164E6877-A4BE-AF61-18FB-ABBB08CD5EF7}"/>
              </a:ext>
            </a:extLst>
          </p:cNvPr>
          <p:cNvPicPr>
            <a:picLocks noChangeAspect="1"/>
          </p:cNvPicPr>
          <p:nvPr/>
        </p:nvPicPr>
        <p:blipFill>
          <a:blip r:embed="rId3"/>
          <a:stretch>
            <a:fillRect/>
          </a:stretch>
        </p:blipFill>
        <p:spPr>
          <a:xfrm>
            <a:off x="371600" y="764606"/>
            <a:ext cx="4050005" cy="2121728"/>
          </a:xfrm>
          <a:prstGeom prst="rect">
            <a:avLst/>
          </a:prstGeom>
        </p:spPr>
      </p:pic>
      <p:sp>
        <p:nvSpPr>
          <p:cNvPr id="7" name="직사각형 6">
            <a:extLst>
              <a:ext uri="{FF2B5EF4-FFF2-40B4-BE49-F238E27FC236}">
                <a16:creationId xmlns:a16="http://schemas.microsoft.com/office/drawing/2014/main" id="{3CC6060D-9185-543A-542A-3A851DED8BE3}"/>
              </a:ext>
            </a:extLst>
          </p:cNvPr>
          <p:cNvSpPr/>
          <p:nvPr/>
        </p:nvSpPr>
        <p:spPr>
          <a:xfrm>
            <a:off x="4481293" y="1165670"/>
            <a:ext cx="6028830" cy="1720664"/>
          </a:xfrm>
          <a:prstGeom prst="rect">
            <a:avLst/>
          </a:prstGeom>
        </p:spPr>
        <p:txBody>
          <a:bodyPr wrap="none">
            <a:spAutoFit/>
          </a:bodyPr>
          <a:lstStyle/>
          <a:p>
            <a:pPr marL="171450" indent="-171450">
              <a:lnSpc>
                <a:spcPct val="120000"/>
              </a:lnSpc>
              <a:spcBef>
                <a:spcPts val="500"/>
              </a:spcBef>
              <a:buFont typeface="Arial" panose="020B0604020202020204" pitchFamily="34" charset="0"/>
              <a:buChar char="•"/>
            </a:pPr>
            <a:r>
              <a:rPr lang="ko-KR" altLang="en-US" sz="1200">
                <a:latin typeface="+mn-ea"/>
              </a:rPr>
              <a:t>주어진 객체 타입과 미디어 타입</a:t>
            </a:r>
            <a:r>
              <a:rPr lang="en-US" altLang="ko-KR" sz="1200">
                <a:latin typeface="+mn-ea"/>
              </a:rPr>
              <a:t>(Content-Type)</a:t>
            </a:r>
            <a:r>
              <a:rPr lang="ko-KR" altLang="en-US" sz="1200">
                <a:latin typeface="+mn-ea"/>
              </a:rPr>
              <a:t>을 읽을 수 있는지 확인한다</a:t>
            </a:r>
            <a:endParaRPr lang="en-US" altLang="ko-KR" sz="1200">
              <a:latin typeface="+mn-ea"/>
            </a:endParaRPr>
          </a:p>
          <a:p>
            <a:pPr marL="171450" indent="-171450">
              <a:lnSpc>
                <a:spcPct val="120000"/>
              </a:lnSpc>
              <a:spcBef>
                <a:spcPts val="500"/>
              </a:spcBef>
              <a:buFont typeface="Arial" panose="020B0604020202020204" pitchFamily="34" charset="0"/>
              <a:buChar char="•"/>
            </a:pPr>
            <a:r>
              <a:rPr lang="ko-KR" altLang="en-US" sz="1200">
                <a:latin typeface="+mn-ea"/>
              </a:rPr>
              <a:t>주어진 객체 타입과 미디어 타입</a:t>
            </a:r>
            <a:r>
              <a:rPr lang="en-US" altLang="ko-KR" sz="1200">
                <a:latin typeface="+mn-ea"/>
              </a:rPr>
              <a:t>(Content-Type)</a:t>
            </a:r>
            <a:r>
              <a:rPr lang="ko-KR" altLang="en-US" sz="1200">
                <a:latin typeface="+mn-ea"/>
              </a:rPr>
              <a:t>에 데이터를 쓸 수 있는지 확인한다</a:t>
            </a:r>
            <a:endParaRPr lang="en-US" altLang="ko-KR" sz="1200">
              <a:latin typeface="+mn-ea"/>
            </a:endParaRPr>
          </a:p>
          <a:p>
            <a:pPr marL="171450" indent="-171450">
              <a:lnSpc>
                <a:spcPct val="120000"/>
              </a:lnSpc>
              <a:spcBef>
                <a:spcPts val="500"/>
              </a:spcBef>
              <a:buFont typeface="Arial" panose="020B0604020202020204" pitchFamily="34" charset="0"/>
              <a:buChar char="•"/>
            </a:pPr>
            <a:r>
              <a:rPr lang="en-US" altLang="ko-KR" sz="1200"/>
              <a:t>HTTP </a:t>
            </a:r>
            <a:r>
              <a:rPr lang="ko-KR" altLang="en-US" sz="1200"/>
              <a:t>요청 데이터를 </a:t>
            </a:r>
            <a:r>
              <a:rPr lang="en-US" altLang="ko-KR" sz="1200"/>
              <a:t>Java </a:t>
            </a:r>
            <a:r>
              <a:rPr lang="ko-KR" altLang="en-US" sz="1200"/>
              <a:t>객체로 변환한다</a:t>
            </a:r>
            <a:endParaRPr lang="ko-KR" altLang="en-US" sz="1200">
              <a:latin typeface="+mn-ea"/>
            </a:endParaRPr>
          </a:p>
          <a:p>
            <a:pPr marL="171450" indent="-171450">
              <a:lnSpc>
                <a:spcPct val="120000"/>
              </a:lnSpc>
              <a:spcBef>
                <a:spcPts val="500"/>
              </a:spcBef>
              <a:buFont typeface="Arial" panose="020B0604020202020204" pitchFamily="34" charset="0"/>
              <a:buChar char="•"/>
            </a:pPr>
            <a:r>
              <a:rPr lang="ko-KR" altLang="en-US" sz="1200"/>
              <a:t>특정 클래스에 대해 이 컨버터가 지원하는 미디어 타입의 목록을 반환한다</a:t>
            </a:r>
            <a:endParaRPr lang="en-US" altLang="ko-KR" sz="1200"/>
          </a:p>
          <a:p>
            <a:pPr marL="171450" indent="-171450">
              <a:lnSpc>
                <a:spcPct val="120000"/>
              </a:lnSpc>
              <a:spcBef>
                <a:spcPts val="500"/>
              </a:spcBef>
              <a:buFont typeface="Arial" panose="020B0604020202020204" pitchFamily="34" charset="0"/>
              <a:buChar char="•"/>
            </a:pPr>
            <a:r>
              <a:rPr lang="ko-KR" altLang="en-US" sz="1200"/>
              <a:t>이 컨버터가 지원하는 미디어 타입</a:t>
            </a:r>
            <a:r>
              <a:rPr lang="en-US" altLang="ko-KR" sz="1200"/>
              <a:t>(</a:t>
            </a:r>
            <a:r>
              <a:rPr lang="ko-KR" altLang="en-US" sz="1200"/>
              <a:t>예</a:t>
            </a:r>
            <a:r>
              <a:rPr lang="en-US" altLang="ko-KR" sz="1200"/>
              <a:t>: JSON, XML </a:t>
            </a:r>
            <a:r>
              <a:rPr lang="ko-KR" altLang="en-US" sz="1200"/>
              <a:t>등</a:t>
            </a:r>
            <a:r>
              <a:rPr lang="en-US" altLang="ko-KR" sz="1200"/>
              <a:t>)</a:t>
            </a:r>
            <a:r>
              <a:rPr lang="ko-KR" altLang="en-US" sz="1200"/>
              <a:t>의 목록을 반환한다</a:t>
            </a:r>
            <a:endParaRPr lang="en-US" altLang="ko-KR" sz="1200"/>
          </a:p>
          <a:p>
            <a:pPr marL="171450" indent="-171450">
              <a:lnSpc>
                <a:spcPct val="120000"/>
              </a:lnSpc>
              <a:spcBef>
                <a:spcPts val="500"/>
              </a:spcBef>
              <a:buFont typeface="Arial" panose="020B0604020202020204" pitchFamily="34" charset="0"/>
              <a:buChar char="•"/>
            </a:pPr>
            <a:r>
              <a:rPr lang="en-US" altLang="ko-KR" sz="1200"/>
              <a:t>Java </a:t>
            </a:r>
            <a:r>
              <a:rPr lang="ko-KR" altLang="en-US" sz="1200"/>
              <a:t>객체를 </a:t>
            </a:r>
            <a:r>
              <a:rPr lang="en-US" altLang="ko-KR" sz="1200"/>
              <a:t>HTTP </a:t>
            </a:r>
            <a:r>
              <a:rPr lang="ko-KR" altLang="en-US" sz="1200"/>
              <a:t>응답 데이터로 변환한다</a:t>
            </a:r>
            <a:endParaRPr lang="ko-KR" altLang="en-US" sz="1200">
              <a:latin typeface="+mn-ea"/>
            </a:endParaRPr>
          </a:p>
        </p:txBody>
      </p:sp>
      <p:pic>
        <p:nvPicPr>
          <p:cNvPr id="2" name="그림 1">
            <a:extLst>
              <a:ext uri="{FF2B5EF4-FFF2-40B4-BE49-F238E27FC236}">
                <a16:creationId xmlns:a16="http://schemas.microsoft.com/office/drawing/2014/main" id="{553CB104-4736-38BA-2EEB-B3532B8C15A0}"/>
              </a:ext>
            </a:extLst>
          </p:cNvPr>
          <p:cNvPicPr>
            <a:picLocks noChangeAspect="1"/>
          </p:cNvPicPr>
          <p:nvPr/>
        </p:nvPicPr>
        <p:blipFill>
          <a:blip r:embed="rId4"/>
          <a:srcRect r="15711"/>
          <a:stretch/>
        </p:blipFill>
        <p:spPr>
          <a:xfrm>
            <a:off x="371600" y="3806754"/>
            <a:ext cx="4050005" cy="2553127"/>
          </a:xfrm>
          <a:prstGeom prst="rect">
            <a:avLst/>
          </a:prstGeom>
        </p:spPr>
      </p:pic>
      <p:sp>
        <p:nvSpPr>
          <p:cNvPr id="5" name="직사각형 4">
            <a:extLst>
              <a:ext uri="{FF2B5EF4-FFF2-40B4-BE49-F238E27FC236}">
                <a16:creationId xmlns:a16="http://schemas.microsoft.com/office/drawing/2014/main" id="{35E987FC-E209-FE17-D078-A3DBC879B6D4}"/>
              </a:ext>
            </a:extLst>
          </p:cNvPr>
          <p:cNvSpPr/>
          <p:nvPr/>
        </p:nvSpPr>
        <p:spPr>
          <a:xfrm>
            <a:off x="114535" y="3368530"/>
            <a:ext cx="3010761" cy="369332"/>
          </a:xfrm>
          <a:prstGeom prst="rect">
            <a:avLst/>
          </a:prstGeom>
        </p:spPr>
        <p:txBody>
          <a:bodyPr wrap="none">
            <a:spAutoFit/>
          </a:bodyPr>
          <a:lstStyle/>
          <a:p>
            <a:pPr marL="285750" indent="-285750">
              <a:buFont typeface="Wingdings" panose="05000000000000000000" pitchFamily="2" charset="2"/>
              <a:buChar char="ü"/>
            </a:pPr>
            <a:r>
              <a:rPr lang="ko-KR" altLang="en-US" sz="1800" b="1">
                <a:solidFill>
                  <a:schemeClr val="accent1">
                    <a:lumMod val="75000"/>
                  </a:schemeClr>
                </a:solidFill>
                <a:latin typeface="+mn-ea"/>
              </a:rPr>
              <a:t>초기화 시 기본 </a:t>
            </a:r>
            <a:r>
              <a:rPr lang="en-US" altLang="ko-KR" sz="1800" b="1">
                <a:solidFill>
                  <a:schemeClr val="accent1">
                    <a:lumMod val="75000"/>
                  </a:schemeClr>
                </a:solidFill>
                <a:latin typeface="+mn-ea"/>
              </a:rPr>
              <a:t>9</a:t>
            </a:r>
            <a:r>
              <a:rPr lang="ko-KR" altLang="en-US" sz="1800" b="1">
                <a:solidFill>
                  <a:schemeClr val="accent1">
                    <a:lumMod val="75000"/>
                  </a:schemeClr>
                </a:solidFill>
                <a:latin typeface="+mn-ea"/>
              </a:rPr>
              <a:t>개 생성</a:t>
            </a:r>
            <a:endParaRPr lang="ko-KR" altLang="en-US" b="1">
              <a:solidFill>
                <a:schemeClr val="accent1">
                  <a:lumMod val="75000"/>
                </a:schemeClr>
              </a:solidFill>
              <a:latin typeface="+mn-ea"/>
            </a:endParaRPr>
          </a:p>
        </p:txBody>
      </p:sp>
      <p:sp>
        <p:nvSpPr>
          <p:cNvPr id="6" name="직사각형 5">
            <a:extLst>
              <a:ext uri="{FF2B5EF4-FFF2-40B4-BE49-F238E27FC236}">
                <a16:creationId xmlns:a16="http://schemas.microsoft.com/office/drawing/2014/main" id="{65BA6CAA-9D96-0941-2B2D-40DE2ED84F72}"/>
              </a:ext>
            </a:extLst>
          </p:cNvPr>
          <p:cNvSpPr/>
          <p:nvPr/>
        </p:nvSpPr>
        <p:spPr>
          <a:xfrm>
            <a:off x="4481293" y="4021313"/>
            <a:ext cx="5944704" cy="610103"/>
          </a:xfrm>
          <a:prstGeom prst="rect">
            <a:avLst/>
          </a:prstGeom>
        </p:spPr>
        <p:txBody>
          <a:bodyPr wrap="none">
            <a:spAutoFit/>
          </a:bodyPr>
          <a:lstStyle/>
          <a:p>
            <a:pPr marL="171450" indent="-171450">
              <a:lnSpc>
                <a:spcPct val="130000"/>
              </a:lnSpc>
              <a:spcBef>
                <a:spcPts val="500"/>
              </a:spcBef>
              <a:buFont typeface="Arial" panose="020B0604020202020204" pitchFamily="34" charset="0"/>
              <a:buChar char="•"/>
            </a:pPr>
            <a:r>
              <a:rPr lang="ko-KR" altLang="en-US" sz="1200">
                <a:latin typeface="+mn-ea"/>
              </a:rPr>
              <a:t>위로부터 아래로 한 개씩 호출되어 실행된다</a:t>
            </a:r>
            <a:endParaRPr lang="en-US" altLang="ko-KR" sz="1200">
              <a:latin typeface="+mn-ea"/>
            </a:endParaRPr>
          </a:p>
          <a:p>
            <a:pPr marL="171450" indent="-171450">
              <a:lnSpc>
                <a:spcPct val="130000"/>
              </a:lnSpc>
              <a:spcBef>
                <a:spcPts val="500"/>
              </a:spcBef>
              <a:buFont typeface="Arial" panose="020B0604020202020204" pitchFamily="34" charset="0"/>
              <a:buChar char="•"/>
            </a:pPr>
            <a:r>
              <a:rPr lang="ko-KR" altLang="en-US" sz="1200">
                <a:latin typeface="+mn-ea"/>
              </a:rPr>
              <a:t>실행할 객체가 없을 경우 예외가 발행한다 </a:t>
            </a:r>
            <a:r>
              <a:rPr lang="en-US" altLang="ko-KR" sz="1200">
                <a:latin typeface="+mn-ea"/>
              </a:rPr>
              <a:t>(</a:t>
            </a:r>
            <a:r>
              <a:rPr lang="en-US" altLang="ko-KR" sz="1200">
                <a:solidFill>
                  <a:schemeClr val="tx1"/>
                </a:solidFill>
              </a:rPr>
              <a:t>HttpMessageNotReadableException)</a:t>
            </a:r>
            <a:r>
              <a:rPr lang="ko-KR" altLang="en-US" sz="1200">
                <a:latin typeface="+mn-ea"/>
              </a:rPr>
              <a:t> </a:t>
            </a:r>
          </a:p>
        </p:txBody>
      </p:sp>
    </p:spTree>
    <p:extLst>
      <p:ext uri="{BB962C8B-B14F-4D97-AF65-F5344CB8AC3E}">
        <p14:creationId xmlns:p14="http://schemas.microsoft.com/office/powerpoint/2010/main" val="659832552"/>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94FB38-C07E-1A17-5775-231FF9BC1CC8}"/>
            </a:ext>
          </a:extLst>
        </p:cNvPr>
        <p:cNvGrpSpPr/>
        <p:nvPr/>
      </p:nvGrpSpPr>
      <p:grpSpPr>
        <a:xfrm>
          <a:off x="0" y="0"/>
          <a:ext cx="0" cy="0"/>
          <a:chOff x="0" y="0"/>
          <a:chExt cx="0" cy="0"/>
        </a:xfrm>
      </p:grpSpPr>
      <p:sp>
        <p:nvSpPr>
          <p:cNvPr id="4" name="직사각형 3">
            <a:extLst>
              <a:ext uri="{FF2B5EF4-FFF2-40B4-BE49-F238E27FC236}">
                <a16:creationId xmlns:a16="http://schemas.microsoft.com/office/drawing/2014/main" id="{EFC0FE39-F019-3235-6D64-9177E4C35764}"/>
              </a:ext>
            </a:extLst>
          </p:cNvPr>
          <p:cNvSpPr/>
          <p:nvPr/>
        </p:nvSpPr>
        <p:spPr>
          <a:xfrm>
            <a:off x="114535" y="215213"/>
            <a:ext cx="4644605"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HttpMessageConverter </a:t>
            </a:r>
            <a:r>
              <a:rPr lang="ko-KR" altLang="en-US" b="1">
                <a:solidFill>
                  <a:schemeClr val="accent1">
                    <a:lumMod val="75000"/>
                  </a:schemeClr>
                </a:solidFill>
                <a:latin typeface="+mn-ea"/>
              </a:rPr>
              <a:t>요청 처리 흐름</a:t>
            </a:r>
          </a:p>
        </p:txBody>
      </p:sp>
      <p:grpSp>
        <p:nvGrpSpPr>
          <p:cNvPr id="2" name="그룹 1">
            <a:extLst>
              <a:ext uri="{FF2B5EF4-FFF2-40B4-BE49-F238E27FC236}">
                <a16:creationId xmlns:a16="http://schemas.microsoft.com/office/drawing/2014/main" id="{BA4D7430-F239-F0FA-DC99-566A7A1A6788}"/>
              </a:ext>
            </a:extLst>
          </p:cNvPr>
          <p:cNvGrpSpPr/>
          <p:nvPr/>
        </p:nvGrpSpPr>
        <p:grpSpPr>
          <a:xfrm>
            <a:off x="2095045" y="1900249"/>
            <a:ext cx="580620" cy="493776"/>
            <a:chOff x="4933570" y="178594"/>
            <a:chExt cx="580620" cy="493776"/>
          </a:xfrm>
        </p:grpSpPr>
        <p:sp>
          <p:nvSpPr>
            <p:cNvPr id="5" name="타원 4">
              <a:extLst>
                <a:ext uri="{FF2B5EF4-FFF2-40B4-BE49-F238E27FC236}">
                  <a16:creationId xmlns:a16="http://schemas.microsoft.com/office/drawing/2014/main" id="{52E1C646-C899-9FBF-B8D6-BAF2EC2E9F9A}"/>
                </a:ext>
              </a:extLst>
            </p:cNvPr>
            <p:cNvSpPr/>
            <p:nvPr/>
          </p:nvSpPr>
          <p:spPr>
            <a:xfrm>
              <a:off x="4970146" y="178594"/>
              <a:ext cx="493776" cy="493776"/>
            </a:xfrm>
            <a:prstGeom prst="ellipse">
              <a:avLst/>
            </a:prstGeom>
            <a:solidFill>
              <a:schemeClr val="accent1">
                <a:lumMod val="40000"/>
                <a:lumOff val="60000"/>
              </a:schemeClr>
            </a:solidFill>
            <a:ln w="190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6" name="TextBox 5">
              <a:extLst>
                <a:ext uri="{FF2B5EF4-FFF2-40B4-BE49-F238E27FC236}">
                  <a16:creationId xmlns:a16="http://schemas.microsoft.com/office/drawing/2014/main" id="{C72F25C7-E552-E748-0C4A-6D3810D5E894}"/>
                </a:ext>
              </a:extLst>
            </p:cNvPr>
            <p:cNvSpPr txBox="1"/>
            <p:nvPr/>
          </p:nvSpPr>
          <p:spPr>
            <a:xfrm>
              <a:off x="4933570" y="286983"/>
              <a:ext cx="580620" cy="276999"/>
            </a:xfrm>
            <a:prstGeom prst="rect">
              <a:avLst/>
            </a:prstGeom>
            <a:noFill/>
          </p:spPr>
          <p:txBody>
            <a:bodyPr wrap="square">
              <a:spAutoFit/>
            </a:bodyPr>
            <a:lstStyle/>
            <a:p>
              <a:r>
                <a:rPr lang="en-US" altLang="ko-KR" sz="1200" b="1">
                  <a:latin typeface="나눔바른고딕" panose="020B0603020101020101" pitchFamily="50" charset="-127"/>
                  <a:ea typeface="나눔바른고딕" panose="020B0603020101020101" pitchFamily="50" charset="-127"/>
                </a:rPr>
                <a:t>client</a:t>
              </a:r>
              <a:endParaRPr lang="ko-KR" altLang="en-US" sz="1200" b="1"/>
            </a:p>
          </p:txBody>
        </p:sp>
      </p:grpSp>
      <p:cxnSp>
        <p:nvCxnSpPr>
          <p:cNvPr id="8" name="직선 화살표 연결선 7">
            <a:extLst>
              <a:ext uri="{FF2B5EF4-FFF2-40B4-BE49-F238E27FC236}">
                <a16:creationId xmlns:a16="http://schemas.microsoft.com/office/drawing/2014/main" id="{B80F54C1-D6B4-D744-735F-BAAAA1A7C4F5}"/>
              </a:ext>
            </a:extLst>
          </p:cNvPr>
          <p:cNvCxnSpPr>
            <a:cxnSpLocks/>
            <a:stCxn id="5" idx="4"/>
            <a:endCxn id="11" idx="0"/>
          </p:cNvCxnSpPr>
          <p:nvPr/>
        </p:nvCxnSpPr>
        <p:spPr>
          <a:xfrm>
            <a:off x="2378509" y="2394025"/>
            <a:ext cx="656" cy="30384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모서리가 둥근 직사각형 38">
            <a:extLst>
              <a:ext uri="{FF2B5EF4-FFF2-40B4-BE49-F238E27FC236}">
                <a16:creationId xmlns:a16="http://schemas.microsoft.com/office/drawing/2014/main" id="{31D2A67C-DFE3-0DEF-E42B-E725DFA5A76E}"/>
              </a:ext>
            </a:extLst>
          </p:cNvPr>
          <p:cNvSpPr/>
          <p:nvPr/>
        </p:nvSpPr>
        <p:spPr>
          <a:xfrm>
            <a:off x="635409" y="3440423"/>
            <a:ext cx="3487513"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RequestMappingHandlerAdapter</a:t>
            </a:r>
            <a:endParaRPr lang="ko-KR" altLang="en-US" sz="1400">
              <a:solidFill>
                <a:schemeClr val="tx1"/>
              </a:solidFill>
              <a:latin typeface="+mj-lt"/>
              <a:ea typeface="나눔바른고딕" panose="020B0603020101020101"/>
            </a:endParaRPr>
          </a:p>
        </p:txBody>
      </p:sp>
      <p:cxnSp>
        <p:nvCxnSpPr>
          <p:cNvPr id="10" name="직선 화살표 연결선 9">
            <a:extLst>
              <a:ext uri="{FF2B5EF4-FFF2-40B4-BE49-F238E27FC236}">
                <a16:creationId xmlns:a16="http://schemas.microsoft.com/office/drawing/2014/main" id="{97547E32-8ED1-6742-8A8C-AA76F6892C25}"/>
              </a:ext>
            </a:extLst>
          </p:cNvPr>
          <p:cNvCxnSpPr>
            <a:cxnSpLocks/>
            <a:stCxn id="11" idx="2"/>
            <a:endCxn id="9" idx="0"/>
          </p:cNvCxnSpPr>
          <p:nvPr/>
        </p:nvCxnSpPr>
        <p:spPr>
          <a:xfrm>
            <a:off x="2379165" y="3191644"/>
            <a:ext cx="1" cy="24877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모서리가 둥근 직사각형 38">
            <a:extLst>
              <a:ext uri="{FF2B5EF4-FFF2-40B4-BE49-F238E27FC236}">
                <a16:creationId xmlns:a16="http://schemas.microsoft.com/office/drawing/2014/main" id="{B55CD646-C1EB-B0A2-8450-65ECF9585CFE}"/>
              </a:ext>
            </a:extLst>
          </p:cNvPr>
          <p:cNvSpPr/>
          <p:nvPr/>
        </p:nvSpPr>
        <p:spPr>
          <a:xfrm>
            <a:off x="1328365" y="2697868"/>
            <a:ext cx="2101600"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DispatcherServlet</a:t>
            </a:r>
            <a:endParaRPr lang="ko-KR" altLang="en-US" sz="1400">
              <a:solidFill>
                <a:schemeClr val="tx1"/>
              </a:solidFill>
              <a:latin typeface="+mj-lt"/>
              <a:ea typeface="나눔바른고딕" panose="020B0603020101020101"/>
            </a:endParaRPr>
          </a:p>
        </p:txBody>
      </p:sp>
      <p:cxnSp>
        <p:nvCxnSpPr>
          <p:cNvPr id="12" name="직선 화살표 연결선 11">
            <a:extLst>
              <a:ext uri="{FF2B5EF4-FFF2-40B4-BE49-F238E27FC236}">
                <a16:creationId xmlns:a16="http://schemas.microsoft.com/office/drawing/2014/main" id="{CD2E29FB-3D09-9474-04AA-25E8F47D437B}"/>
              </a:ext>
            </a:extLst>
          </p:cNvPr>
          <p:cNvCxnSpPr>
            <a:cxnSpLocks/>
            <a:stCxn id="9" idx="2"/>
            <a:endCxn id="16" idx="0"/>
          </p:cNvCxnSpPr>
          <p:nvPr/>
        </p:nvCxnSpPr>
        <p:spPr>
          <a:xfrm flipH="1">
            <a:off x="2379165" y="3934199"/>
            <a:ext cx="1" cy="21638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모서리가 둥근 직사각형 38">
            <a:extLst>
              <a:ext uri="{FF2B5EF4-FFF2-40B4-BE49-F238E27FC236}">
                <a16:creationId xmlns:a16="http://schemas.microsoft.com/office/drawing/2014/main" id="{B660542A-612D-2FF1-B97B-83766D8733F9}"/>
              </a:ext>
            </a:extLst>
          </p:cNvPr>
          <p:cNvSpPr/>
          <p:nvPr/>
        </p:nvSpPr>
        <p:spPr>
          <a:xfrm>
            <a:off x="598425" y="4834774"/>
            <a:ext cx="3560167"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HandlerMethodArgumentResolver</a:t>
            </a:r>
          </a:p>
        </p:txBody>
      </p:sp>
      <p:sp>
        <p:nvSpPr>
          <p:cNvPr id="14" name="모서리가 둥근 직사각형 38">
            <a:extLst>
              <a:ext uri="{FF2B5EF4-FFF2-40B4-BE49-F238E27FC236}">
                <a16:creationId xmlns:a16="http://schemas.microsoft.com/office/drawing/2014/main" id="{CA25A6D4-B8ED-8640-193F-26F6E4378350}"/>
              </a:ext>
            </a:extLst>
          </p:cNvPr>
          <p:cNvSpPr/>
          <p:nvPr/>
        </p:nvSpPr>
        <p:spPr>
          <a:xfrm>
            <a:off x="6257691" y="3904409"/>
            <a:ext cx="3237504"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HttpMessageNotReadableException</a:t>
            </a:r>
            <a:endParaRPr lang="en-US" altLang="ko-KR" sz="1400">
              <a:solidFill>
                <a:schemeClr val="tx1"/>
              </a:solidFill>
              <a:effectLst/>
            </a:endParaRPr>
          </a:p>
        </p:txBody>
      </p:sp>
      <p:cxnSp>
        <p:nvCxnSpPr>
          <p:cNvPr id="15" name="직선 화살표 연결선 14">
            <a:extLst>
              <a:ext uri="{FF2B5EF4-FFF2-40B4-BE49-F238E27FC236}">
                <a16:creationId xmlns:a16="http://schemas.microsoft.com/office/drawing/2014/main" id="{BDE19341-B02B-877A-EAAF-DFB2D902946C}"/>
              </a:ext>
            </a:extLst>
          </p:cNvPr>
          <p:cNvCxnSpPr>
            <a:cxnSpLocks/>
            <a:stCxn id="25" idx="2"/>
            <a:endCxn id="20" idx="0"/>
          </p:cNvCxnSpPr>
          <p:nvPr/>
        </p:nvCxnSpPr>
        <p:spPr>
          <a:xfrm>
            <a:off x="7876443" y="5306909"/>
            <a:ext cx="0" cy="41659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다이아몬드 15">
            <a:extLst>
              <a:ext uri="{FF2B5EF4-FFF2-40B4-BE49-F238E27FC236}">
                <a16:creationId xmlns:a16="http://schemas.microsoft.com/office/drawing/2014/main" id="{88949F4C-57BF-702B-93A8-9DF3F48ACFF6}"/>
              </a:ext>
            </a:extLst>
          </p:cNvPr>
          <p:cNvSpPr/>
          <p:nvPr/>
        </p:nvSpPr>
        <p:spPr>
          <a:xfrm>
            <a:off x="2138373" y="4150582"/>
            <a:ext cx="481584" cy="450494"/>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cxnSp>
        <p:nvCxnSpPr>
          <p:cNvPr id="18" name="직선 화살표 연결선 17">
            <a:extLst>
              <a:ext uri="{FF2B5EF4-FFF2-40B4-BE49-F238E27FC236}">
                <a16:creationId xmlns:a16="http://schemas.microsoft.com/office/drawing/2014/main" id="{7305F8BF-8E1D-3679-C573-1C338A8C5BE5}"/>
              </a:ext>
            </a:extLst>
          </p:cNvPr>
          <p:cNvCxnSpPr>
            <a:cxnSpLocks/>
            <a:stCxn id="16" idx="2"/>
            <a:endCxn id="13" idx="0"/>
          </p:cNvCxnSpPr>
          <p:nvPr/>
        </p:nvCxnSpPr>
        <p:spPr>
          <a:xfrm flipH="1">
            <a:off x="2378509" y="4601076"/>
            <a:ext cx="656" cy="23369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7457B7D4-FCA6-9C30-3747-CA6F9DBA7DC9}"/>
              </a:ext>
            </a:extLst>
          </p:cNvPr>
          <p:cNvSpPr txBox="1"/>
          <p:nvPr/>
        </p:nvSpPr>
        <p:spPr>
          <a:xfrm>
            <a:off x="24064" y="4246482"/>
            <a:ext cx="2231584" cy="261610"/>
          </a:xfrm>
          <a:prstGeom prst="rect">
            <a:avLst/>
          </a:prstGeom>
          <a:noFill/>
        </p:spPr>
        <p:txBody>
          <a:bodyPr wrap="square">
            <a:spAutoFit/>
          </a:bodyPr>
          <a:lstStyle/>
          <a:p>
            <a:pPr>
              <a:spcBef>
                <a:spcPts val="400"/>
              </a:spcBef>
            </a:pPr>
            <a:r>
              <a:rPr lang="en-US" altLang="ko-KR" sz="1100">
                <a:solidFill>
                  <a:srgbClr val="FF0000"/>
                </a:solidFill>
                <a:effectLst/>
                <a:latin typeface="+mn-ea"/>
              </a:rPr>
              <a:t>@RequestBody</a:t>
            </a:r>
            <a:r>
              <a:rPr lang="en-US" altLang="ko-KR" sz="1100">
                <a:solidFill>
                  <a:srgbClr val="FF0000"/>
                </a:solidFill>
                <a:latin typeface="+mn-ea"/>
              </a:rPr>
              <a:t> or HttpEntity</a:t>
            </a:r>
            <a:r>
              <a:rPr lang="en-US" altLang="ko-KR" sz="1100">
                <a:solidFill>
                  <a:srgbClr val="FF0000"/>
                </a:solidFill>
                <a:effectLst/>
                <a:latin typeface="+mn-ea"/>
              </a:rPr>
              <a:t> ?</a:t>
            </a:r>
            <a:endParaRPr lang="en-US" altLang="ko-KR" sz="1100">
              <a:solidFill>
                <a:srgbClr val="FF0000"/>
              </a:solidFill>
              <a:effectLst/>
            </a:endParaRPr>
          </a:p>
        </p:txBody>
      </p:sp>
      <p:sp>
        <p:nvSpPr>
          <p:cNvPr id="20" name="모서리가 둥근 직사각형 38">
            <a:extLst>
              <a:ext uri="{FF2B5EF4-FFF2-40B4-BE49-F238E27FC236}">
                <a16:creationId xmlns:a16="http://schemas.microsoft.com/office/drawing/2014/main" id="{A2DE4501-6762-DC50-8D62-E54D15390152}"/>
              </a:ext>
            </a:extLst>
          </p:cNvPr>
          <p:cNvSpPr/>
          <p:nvPr/>
        </p:nvSpPr>
        <p:spPr>
          <a:xfrm>
            <a:off x="7298277" y="5723505"/>
            <a:ext cx="1156332" cy="493777"/>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ko-KR" altLang="en-US" sz="1400">
                <a:solidFill>
                  <a:schemeClr val="tx1"/>
                </a:solidFill>
                <a:effectLst/>
              </a:rPr>
              <a:t>객체 변환</a:t>
            </a:r>
            <a:endParaRPr lang="en-US" altLang="ko-KR" sz="1400">
              <a:solidFill>
                <a:schemeClr val="tx1"/>
              </a:solidFill>
              <a:effectLst/>
            </a:endParaRPr>
          </a:p>
        </p:txBody>
      </p:sp>
      <p:sp>
        <p:nvSpPr>
          <p:cNvPr id="25" name="다이아몬드 24">
            <a:extLst>
              <a:ext uri="{FF2B5EF4-FFF2-40B4-BE49-F238E27FC236}">
                <a16:creationId xmlns:a16="http://schemas.microsoft.com/office/drawing/2014/main" id="{9FE345DF-A14D-570E-8791-041C09BD8D6E}"/>
              </a:ext>
            </a:extLst>
          </p:cNvPr>
          <p:cNvSpPr/>
          <p:nvPr/>
        </p:nvSpPr>
        <p:spPr>
          <a:xfrm>
            <a:off x="7635651" y="4856415"/>
            <a:ext cx="481584" cy="450494"/>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26" name="TextBox 25">
            <a:extLst>
              <a:ext uri="{FF2B5EF4-FFF2-40B4-BE49-F238E27FC236}">
                <a16:creationId xmlns:a16="http://schemas.microsoft.com/office/drawing/2014/main" id="{14028ACB-5713-687E-D346-3189989F2687}"/>
              </a:ext>
            </a:extLst>
          </p:cNvPr>
          <p:cNvSpPr txBox="1"/>
          <p:nvPr/>
        </p:nvSpPr>
        <p:spPr>
          <a:xfrm>
            <a:off x="8081538" y="4773074"/>
            <a:ext cx="3092394" cy="575542"/>
          </a:xfrm>
          <a:prstGeom prst="rect">
            <a:avLst/>
          </a:prstGeom>
          <a:noFill/>
        </p:spPr>
        <p:txBody>
          <a:bodyPr wrap="square">
            <a:spAutoFit/>
          </a:bodyPr>
          <a:lstStyle/>
          <a:p>
            <a:pPr>
              <a:lnSpc>
                <a:spcPct val="150000"/>
              </a:lnSpc>
              <a:spcBef>
                <a:spcPts val="400"/>
              </a:spcBef>
            </a:pPr>
            <a:r>
              <a:rPr lang="ko-KR" altLang="en-US" sz="1000">
                <a:solidFill>
                  <a:schemeClr val="tx1"/>
                </a:solidFill>
                <a:effectLst/>
                <a:latin typeface="+mn-ea"/>
              </a:rPr>
              <a:t>변환 대상 </a:t>
            </a:r>
            <a:r>
              <a:rPr lang="ko-KR" altLang="en-US" sz="1000">
                <a:latin typeface="+mn-ea"/>
              </a:rPr>
              <a:t>타입이</a:t>
            </a:r>
            <a:r>
              <a:rPr lang="ko-KR" altLang="en-US" sz="1000">
                <a:solidFill>
                  <a:schemeClr val="tx1"/>
                </a:solidFill>
                <a:effectLst/>
                <a:latin typeface="+mn-ea"/>
              </a:rPr>
              <a:t> 컨버터에 의해 읽힐 수 있는가</a:t>
            </a:r>
            <a:r>
              <a:rPr lang="en-US" altLang="ko-KR" sz="1000">
                <a:latin typeface="+mn-ea"/>
              </a:rPr>
              <a:t>?</a:t>
            </a:r>
            <a:endParaRPr lang="en-US" altLang="ko-KR" sz="1000">
              <a:solidFill>
                <a:schemeClr val="tx1"/>
              </a:solidFill>
              <a:effectLst/>
              <a:latin typeface="+mn-ea"/>
            </a:endParaRPr>
          </a:p>
          <a:p>
            <a:pPr>
              <a:lnSpc>
                <a:spcPct val="150000"/>
              </a:lnSpc>
              <a:spcBef>
                <a:spcPts val="400"/>
              </a:spcBef>
            </a:pPr>
            <a:r>
              <a:rPr lang="en-US" altLang="ko-KR" sz="1000">
                <a:solidFill>
                  <a:schemeClr val="tx1"/>
                </a:solidFill>
                <a:effectLst/>
                <a:latin typeface="+mn-ea"/>
              </a:rPr>
              <a:t>MediaType</a:t>
            </a:r>
            <a:r>
              <a:rPr lang="en-US" altLang="ko-KR" sz="1000">
                <a:latin typeface="+mn-ea"/>
              </a:rPr>
              <a:t> </a:t>
            </a:r>
            <a:r>
              <a:rPr lang="ko-KR" altLang="en-US" sz="1000">
                <a:latin typeface="+mn-ea"/>
              </a:rPr>
              <a:t>을 지원하는가 </a:t>
            </a:r>
            <a:r>
              <a:rPr lang="en-US" altLang="ko-KR" sz="1000">
                <a:latin typeface="+mn-ea"/>
              </a:rPr>
              <a:t>?</a:t>
            </a:r>
            <a:endParaRPr lang="en-US" altLang="ko-KR" sz="1000">
              <a:solidFill>
                <a:schemeClr val="tx1"/>
              </a:solidFill>
              <a:effectLst/>
            </a:endParaRPr>
          </a:p>
        </p:txBody>
      </p:sp>
      <p:sp>
        <p:nvSpPr>
          <p:cNvPr id="28" name="모서리가 둥근 직사각형 38">
            <a:extLst>
              <a:ext uri="{FF2B5EF4-FFF2-40B4-BE49-F238E27FC236}">
                <a16:creationId xmlns:a16="http://schemas.microsoft.com/office/drawing/2014/main" id="{9A90B9D1-E08C-01D6-07D0-018B2E13FDD6}"/>
              </a:ext>
            </a:extLst>
          </p:cNvPr>
          <p:cNvSpPr/>
          <p:nvPr/>
        </p:nvSpPr>
        <p:spPr>
          <a:xfrm>
            <a:off x="4652474" y="4834774"/>
            <a:ext cx="2314084"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HttpMessageConverter</a:t>
            </a:r>
            <a:endParaRPr lang="en-US" altLang="ko-KR" sz="1400">
              <a:solidFill>
                <a:schemeClr val="bg1"/>
              </a:solidFill>
              <a:effectLst/>
            </a:endParaRPr>
          </a:p>
        </p:txBody>
      </p:sp>
      <p:cxnSp>
        <p:nvCxnSpPr>
          <p:cNvPr id="29" name="직선 화살표 연결선 28">
            <a:extLst>
              <a:ext uri="{FF2B5EF4-FFF2-40B4-BE49-F238E27FC236}">
                <a16:creationId xmlns:a16="http://schemas.microsoft.com/office/drawing/2014/main" id="{E1C40C5B-7DDC-3C51-A73C-15FE128836A0}"/>
              </a:ext>
            </a:extLst>
          </p:cNvPr>
          <p:cNvCxnSpPr>
            <a:cxnSpLocks/>
            <a:stCxn id="25" idx="0"/>
            <a:endCxn id="14" idx="2"/>
          </p:cNvCxnSpPr>
          <p:nvPr/>
        </p:nvCxnSpPr>
        <p:spPr>
          <a:xfrm flipV="1">
            <a:off x="7876443" y="4398185"/>
            <a:ext cx="0" cy="45823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직선 화살표 연결선 29">
            <a:extLst>
              <a:ext uri="{FF2B5EF4-FFF2-40B4-BE49-F238E27FC236}">
                <a16:creationId xmlns:a16="http://schemas.microsoft.com/office/drawing/2014/main" id="{C6AEC8F1-35B2-C710-2031-BEA007A05C97}"/>
              </a:ext>
            </a:extLst>
          </p:cNvPr>
          <p:cNvCxnSpPr>
            <a:cxnSpLocks/>
            <a:stCxn id="28" idx="3"/>
            <a:endCxn id="25" idx="1"/>
          </p:cNvCxnSpPr>
          <p:nvPr/>
        </p:nvCxnSpPr>
        <p:spPr>
          <a:xfrm>
            <a:off x="6966558" y="5081662"/>
            <a:ext cx="66909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11B1A6AF-C4A3-C7CB-8230-6AACE1ABDAD4}"/>
              </a:ext>
            </a:extLst>
          </p:cNvPr>
          <p:cNvCxnSpPr>
            <a:cxnSpLocks/>
            <a:stCxn id="13" idx="3"/>
            <a:endCxn id="28" idx="1"/>
          </p:cNvCxnSpPr>
          <p:nvPr/>
        </p:nvCxnSpPr>
        <p:spPr>
          <a:xfrm>
            <a:off x="4158592" y="5081662"/>
            <a:ext cx="49388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모서리가 둥근 직사각형 38">
            <a:extLst>
              <a:ext uri="{FF2B5EF4-FFF2-40B4-BE49-F238E27FC236}">
                <a16:creationId xmlns:a16="http://schemas.microsoft.com/office/drawing/2014/main" id="{46BED98D-6AC0-DB59-E5D3-10B0E5E4F159}"/>
              </a:ext>
            </a:extLst>
          </p:cNvPr>
          <p:cNvSpPr/>
          <p:nvPr/>
        </p:nvSpPr>
        <p:spPr>
          <a:xfrm>
            <a:off x="1092307" y="5540735"/>
            <a:ext cx="3560167"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RequestResponseBodyMethodProcessor</a:t>
            </a:r>
          </a:p>
        </p:txBody>
      </p:sp>
      <p:sp>
        <p:nvSpPr>
          <p:cNvPr id="41" name="모서리가 둥근 직사각형 38">
            <a:extLst>
              <a:ext uri="{FF2B5EF4-FFF2-40B4-BE49-F238E27FC236}">
                <a16:creationId xmlns:a16="http://schemas.microsoft.com/office/drawing/2014/main" id="{B0B3548D-F120-CE02-06F8-84AE5836F781}"/>
              </a:ext>
            </a:extLst>
          </p:cNvPr>
          <p:cNvSpPr/>
          <p:nvPr/>
        </p:nvSpPr>
        <p:spPr>
          <a:xfrm>
            <a:off x="1092307" y="6158279"/>
            <a:ext cx="3560167"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HttpEntityMethodProcessor</a:t>
            </a:r>
          </a:p>
        </p:txBody>
      </p:sp>
      <p:cxnSp>
        <p:nvCxnSpPr>
          <p:cNvPr id="43" name="연결선: 꺾임 42">
            <a:extLst>
              <a:ext uri="{FF2B5EF4-FFF2-40B4-BE49-F238E27FC236}">
                <a16:creationId xmlns:a16="http://schemas.microsoft.com/office/drawing/2014/main" id="{D4FA82C6-A896-2058-FD7D-7EBD2DC2C121}"/>
              </a:ext>
            </a:extLst>
          </p:cNvPr>
          <p:cNvCxnSpPr>
            <a:endCxn id="40" idx="1"/>
          </p:cNvCxnSpPr>
          <p:nvPr/>
        </p:nvCxnSpPr>
        <p:spPr>
          <a:xfrm rot="16200000" flipH="1">
            <a:off x="760632" y="5455947"/>
            <a:ext cx="451577" cy="211774"/>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연결선: 꺾임 44">
            <a:extLst>
              <a:ext uri="{FF2B5EF4-FFF2-40B4-BE49-F238E27FC236}">
                <a16:creationId xmlns:a16="http://schemas.microsoft.com/office/drawing/2014/main" id="{D15BA5B4-2962-C19C-09BA-EFDB92C38AA9}"/>
              </a:ext>
            </a:extLst>
          </p:cNvPr>
          <p:cNvCxnSpPr>
            <a:endCxn id="41" idx="1"/>
          </p:cNvCxnSpPr>
          <p:nvPr/>
        </p:nvCxnSpPr>
        <p:spPr>
          <a:xfrm rot="16200000" flipH="1">
            <a:off x="451860" y="5764719"/>
            <a:ext cx="1069121" cy="211774"/>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2" name="직사각형 61">
            <a:extLst>
              <a:ext uri="{FF2B5EF4-FFF2-40B4-BE49-F238E27FC236}">
                <a16:creationId xmlns:a16="http://schemas.microsoft.com/office/drawing/2014/main" id="{72E7A441-EC4F-7DDD-4B82-40A2812A1BCE}"/>
              </a:ext>
            </a:extLst>
          </p:cNvPr>
          <p:cNvSpPr/>
          <p:nvPr/>
        </p:nvSpPr>
        <p:spPr>
          <a:xfrm>
            <a:off x="3267628" y="754196"/>
            <a:ext cx="2689799" cy="333617"/>
          </a:xfrm>
          <a:prstGeom prst="rect">
            <a:avLst/>
          </a:prstGeom>
        </p:spPr>
        <p:txBody>
          <a:bodyPr wrap="square">
            <a:spAutoFit/>
          </a:bodyPr>
          <a:lstStyle/>
          <a:p>
            <a:pPr>
              <a:lnSpc>
                <a:spcPct val="150000"/>
              </a:lnSpc>
            </a:pPr>
            <a:r>
              <a:rPr lang="en-US" altLang="ko-KR" sz="1200" b="1">
                <a:latin typeface="+mn-ea"/>
              </a:rPr>
              <a:t>1. </a:t>
            </a:r>
            <a:r>
              <a:rPr lang="ko-KR" altLang="en-US" sz="1200" b="1">
                <a:latin typeface="+mn-ea"/>
              </a:rPr>
              <a:t>클라이언트의 </a:t>
            </a:r>
            <a:r>
              <a:rPr lang="en-US" altLang="ko-KR" sz="1200" b="1">
                <a:latin typeface="+mn-ea"/>
              </a:rPr>
              <a:t>Content-Type </a:t>
            </a:r>
            <a:r>
              <a:rPr lang="ko-KR" altLang="en-US" sz="1200" b="1">
                <a:latin typeface="+mn-ea"/>
              </a:rPr>
              <a:t>헤더</a:t>
            </a:r>
            <a:endParaRPr lang="ko-KR" altLang="en-US" sz="1200">
              <a:latin typeface="+mn-ea"/>
            </a:endParaRPr>
          </a:p>
        </p:txBody>
      </p:sp>
      <p:sp>
        <p:nvSpPr>
          <p:cNvPr id="63" name="직사각형 62">
            <a:extLst>
              <a:ext uri="{FF2B5EF4-FFF2-40B4-BE49-F238E27FC236}">
                <a16:creationId xmlns:a16="http://schemas.microsoft.com/office/drawing/2014/main" id="{902EAFB0-E14F-326A-F34D-249E4A0A6FA8}"/>
              </a:ext>
            </a:extLst>
          </p:cNvPr>
          <p:cNvSpPr/>
          <p:nvPr/>
        </p:nvSpPr>
        <p:spPr>
          <a:xfrm>
            <a:off x="3434028" y="991897"/>
            <a:ext cx="8051899" cy="567463"/>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100">
                <a:latin typeface="+mn-ea"/>
              </a:rPr>
              <a:t>클라이언트가 서버로 데이터를 전송한다</a:t>
            </a:r>
            <a:r>
              <a:rPr lang="en-US" altLang="ko-KR" sz="1100">
                <a:latin typeface="+mn-ea"/>
              </a:rPr>
              <a:t>. </a:t>
            </a:r>
            <a:r>
              <a:rPr lang="ko-KR" altLang="en-US" sz="1100">
                <a:latin typeface="+mn-ea"/>
              </a:rPr>
              <a:t>이때 </a:t>
            </a:r>
            <a:r>
              <a:rPr lang="en-US" altLang="ko-KR" sz="1100">
                <a:latin typeface="+mn-ea"/>
              </a:rPr>
              <a:t>HTTP </a:t>
            </a:r>
            <a:r>
              <a:rPr lang="ko-KR" altLang="en-US" sz="1100">
                <a:latin typeface="+mn-ea"/>
              </a:rPr>
              <a:t>헤더에 </a:t>
            </a:r>
            <a:r>
              <a:rPr lang="en-US" altLang="ko-KR" sz="1100">
                <a:latin typeface="+mn-ea"/>
              </a:rPr>
              <a:t>Content-Type </a:t>
            </a:r>
            <a:r>
              <a:rPr lang="ko-KR" altLang="en-US" sz="1100">
                <a:latin typeface="+mn-ea"/>
              </a:rPr>
              <a:t>을 포함하여 서버에 데이터 형식을 알린다</a:t>
            </a:r>
            <a:endParaRPr lang="en-US" altLang="ko-KR" sz="1100">
              <a:latin typeface="+mn-ea"/>
            </a:endParaRPr>
          </a:p>
          <a:p>
            <a:pPr marL="171450" indent="-171450">
              <a:lnSpc>
                <a:spcPct val="150000"/>
              </a:lnSpc>
              <a:buFont typeface="Arial" panose="020B0604020202020204" pitchFamily="34" charset="0"/>
              <a:buChar char="•"/>
            </a:pPr>
            <a:r>
              <a:rPr lang="ko-KR" altLang="en-US" sz="1100">
                <a:latin typeface="+mn-ea"/>
              </a:rPr>
              <a:t>예</a:t>
            </a:r>
            <a:r>
              <a:rPr lang="en-US" altLang="ko-KR" sz="1100">
                <a:latin typeface="+mn-ea"/>
              </a:rPr>
              <a:t>: Content-type=application/json, application/xml, text/plain</a:t>
            </a:r>
          </a:p>
        </p:txBody>
      </p:sp>
      <p:sp>
        <p:nvSpPr>
          <p:cNvPr id="64" name="직사각형 63">
            <a:extLst>
              <a:ext uri="{FF2B5EF4-FFF2-40B4-BE49-F238E27FC236}">
                <a16:creationId xmlns:a16="http://schemas.microsoft.com/office/drawing/2014/main" id="{FB2850BC-7527-39A3-01B5-674A65224A2A}"/>
              </a:ext>
            </a:extLst>
          </p:cNvPr>
          <p:cNvSpPr/>
          <p:nvPr/>
        </p:nvSpPr>
        <p:spPr>
          <a:xfrm>
            <a:off x="3651624" y="1620935"/>
            <a:ext cx="2689799" cy="333617"/>
          </a:xfrm>
          <a:prstGeom prst="rect">
            <a:avLst/>
          </a:prstGeom>
        </p:spPr>
        <p:txBody>
          <a:bodyPr wrap="square">
            <a:spAutoFit/>
          </a:bodyPr>
          <a:lstStyle/>
          <a:p>
            <a:pPr>
              <a:lnSpc>
                <a:spcPct val="150000"/>
              </a:lnSpc>
            </a:pPr>
            <a:r>
              <a:rPr lang="en-US" altLang="ko-KR" sz="1200" b="1">
                <a:latin typeface="+mn-ea"/>
              </a:rPr>
              <a:t>2. ArgumentResolver </a:t>
            </a:r>
            <a:r>
              <a:rPr lang="ko-KR" altLang="en-US" sz="1200" b="1">
                <a:latin typeface="+mn-ea"/>
              </a:rPr>
              <a:t>실행</a:t>
            </a:r>
            <a:endParaRPr lang="ko-KR" altLang="en-US" sz="1200">
              <a:latin typeface="+mn-ea"/>
            </a:endParaRPr>
          </a:p>
        </p:txBody>
      </p:sp>
      <p:sp>
        <p:nvSpPr>
          <p:cNvPr id="65" name="직사각형 64">
            <a:extLst>
              <a:ext uri="{FF2B5EF4-FFF2-40B4-BE49-F238E27FC236}">
                <a16:creationId xmlns:a16="http://schemas.microsoft.com/office/drawing/2014/main" id="{42B9EF81-3AFA-D470-DD1A-F0849BE3B4F6}"/>
              </a:ext>
            </a:extLst>
          </p:cNvPr>
          <p:cNvSpPr/>
          <p:nvPr/>
        </p:nvSpPr>
        <p:spPr>
          <a:xfrm>
            <a:off x="3817369" y="1882202"/>
            <a:ext cx="8305890" cy="567463"/>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100">
                <a:latin typeface="+mn-ea"/>
              </a:rPr>
              <a:t>Spring </a:t>
            </a:r>
            <a:r>
              <a:rPr lang="ko-KR" altLang="en-US" sz="1100">
                <a:latin typeface="+mn-ea"/>
              </a:rPr>
              <a:t>은 컨트롤러의 메서드 매개변수에 </a:t>
            </a:r>
            <a:r>
              <a:rPr lang="en-US" altLang="ko-KR" sz="1100">
                <a:latin typeface="+mn-ea"/>
              </a:rPr>
              <a:t>@RequestBody </a:t>
            </a:r>
            <a:r>
              <a:rPr lang="ko-KR" altLang="en-US" sz="1100">
                <a:latin typeface="+mn-ea"/>
              </a:rPr>
              <a:t>혹은</a:t>
            </a:r>
            <a:r>
              <a:rPr lang="en-US" altLang="ko-KR" sz="1100">
                <a:latin typeface="+mn-ea"/>
              </a:rPr>
              <a:t> HttpEntity </a:t>
            </a:r>
            <a:r>
              <a:rPr lang="ko-KR" altLang="en-US" sz="1100">
                <a:latin typeface="+mn-ea"/>
              </a:rPr>
              <a:t>등이 선언 되었는지 확인한다</a:t>
            </a:r>
            <a:endParaRPr lang="en-US" altLang="ko-KR" sz="1100">
              <a:latin typeface="+mn-ea"/>
            </a:endParaRPr>
          </a:p>
          <a:p>
            <a:pPr marL="171450" indent="-171450">
              <a:lnSpc>
                <a:spcPct val="150000"/>
              </a:lnSpc>
              <a:buFont typeface="Arial" panose="020B0604020202020204" pitchFamily="34" charset="0"/>
              <a:buChar char="•"/>
            </a:pPr>
            <a:r>
              <a:rPr lang="ko-KR" altLang="en-US" sz="1100">
                <a:latin typeface="+mn-ea"/>
              </a:rPr>
              <a:t>선언이 되었다면 </a:t>
            </a:r>
            <a:r>
              <a:rPr lang="en-US" altLang="ko-KR" sz="1100">
                <a:latin typeface="+mn-ea"/>
              </a:rPr>
              <a:t>HTTP </a:t>
            </a:r>
            <a:r>
              <a:rPr lang="ko-KR" altLang="en-US" sz="1100">
                <a:latin typeface="+mn-ea"/>
              </a:rPr>
              <a:t>요청 본문</a:t>
            </a:r>
            <a:r>
              <a:rPr lang="en-US" altLang="ko-KR" sz="1100">
                <a:latin typeface="+mn-ea"/>
              </a:rPr>
              <a:t> ArgumentResolver </a:t>
            </a:r>
            <a:r>
              <a:rPr lang="ko-KR" altLang="en-US" sz="1100">
                <a:latin typeface="+mn-ea"/>
              </a:rPr>
              <a:t>가 선택되고 </a:t>
            </a:r>
            <a:r>
              <a:rPr lang="en-US" altLang="ko-KR" sz="1100">
                <a:latin typeface="+mn-ea"/>
              </a:rPr>
              <a:t>ArgumentResolver </a:t>
            </a:r>
            <a:r>
              <a:rPr lang="ko-KR" altLang="en-US" sz="1100">
                <a:latin typeface="+mn-ea"/>
              </a:rPr>
              <a:t>는 </a:t>
            </a:r>
            <a:r>
              <a:rPr lang="en-US" altLang="ko-KR" sz="1100">
                <a:latin typeface="+mn-ea"/>
              </a:rPr>
              <a:t>HttpMessageConverter </a:t>
            </a:r>
            <a:r>
              <a:rPr lang="ko-KR" altLang="en-US" sz="1100">
                <a:latin typeface="+mn-ea"/>
              </a:rPr>
              <a:t>를 실행한다</a:t>
            </a:r>
            <a:endParaRPr lang="en-US" altLang="ko-KR" sz="1100">
              <a:latin typeface="+mn-ea"/>
            </a:endParaRPr>
          </a:p>
        </p:txBody>
      </p:sp>
      <p:sp>
        <p:nvSpPr>
          <p:cNvPr id="66" name="직사각형 65">
            <a:extLst>
              <a:ext uri="{FF2B5EF4-FFF2-40B4-BE49-F238E27FC236}">
                <a16:creationId xmlns:a16="http://schemas.microsoft.com/office/drawing/2014/main" id="{583A0B13-F54A-BE84-8405-B91E02DBF37F}"/>
              </a:ext>
            </a:extLst>
          </p:cNvPr>
          <p:cNvSpPr/>
          <p:nvPr/>
        </p:nvSpPr>
        <p:spPr>
          <a:xfrm>
            <a:off x="4243540" y="2489970"/>
            <a:ext cx="2689799" cy="333617"/>
          </a:xfrm>
          <a:prstGeom prst="rect">
            <a:avLst/>
          </a:prstGeom>
        </p:spPr>
        <p:txBody>
          <a:bodyPr wrap="square">
            <a:spAutoFit/>
          </a:bodyPr>
          <a:lstStyle/>
          <a:p>
            <a:pPr>
              <a:lnSpc>
                <a:spcPct val="150000"/>
              </a:lnSpc>
            </a:pPr>
            <a:r>
              <a:rPr lang="en-US" altLang="ko-KR" sz="1200" b="1">
                <a:latin typeface="+mn-ea"/>
              </a:rPr>
              <a:t>3. HttpMessageConverter </a:t>
            </a:r>
            <a:r>
              <a:rPr lang="ko-KR" altLang="en-US" sz="1200" b="1">
                <a:latin typeface="+mn-ea"/>
              </a:rPr>
              <a:t>작동</a:t>
            </a:r>
            <a:endParaRPr lang="ko-KR" altLang="en-US" sz="1200">
              <a:latin typeface="+mn-ea"/>
            </a:endParaRPr>
          </a:p>
        </p:txBody>
      </p:sp>
      <p:sp>
        <p:nvSpPr>
          <p:cNvPr id="67" name="직사각형 66">
            <a:extLst>
              <a:ext uri="{FF2B5EF4-FFF2-40B4-BE49-F238E27FC236}">
                <a16:creationId xmlns:a16="http://schemas.microsoft.com/office/drawing/2014/main" id="{46AB04BC-805E-2F25-DC48-241B11450670}"/>
              </a:ext>
            </a:extLst>
          </p:cNvPr>
          <p:cNvSpPr/>
          <p:nvPr/>
        </p:nvSpPr>
        <p:spPr>
          <a:xfrm>
            <a:off x="4432599" y="2750867"/>
            <a:ext cx="7690660" cy="567463"/>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100">
                <a:latin typeface="+mn-ea"/>
              </a:rPr>
              <a:t>HttpMessageConverter </a:t>
            </a:r>
            <a:r>
              <a:rPr lang="ko-KR" altLang="en-US" sz="1100">
                <a:latin typeface="+mn-ea"/>
              </a:rPr>
              <a:t>는 클라이언트의 </a:t>
            </a:r>
            <a:r>
              <a:rPr lang="en-US" altLang="ko-KR" sz="1100">
                <a:latin typeface="+mn-ea"/>
              </a:rPr>
              <a:t>Content-Type </a:t>
            </a:r>
            <a:r>
              <a:rPr lang="ko-KR" altLang="en-US" sz="1100">
                <a:latin typeface="+mn-ea"/>
              </a:rPr>
              <a:t>헤더를 기준으로 요청 본문 데이터를 특정</a:t>
            </a:r>
            <a:r>
              <a:rPr lang="en-US" altLang="ko-KR" sz="1100">
                <a:latin typeface="+mn-ea"/>
              </a:rPr>
              <a:t> </a:t>
            </a:r>
            <a:r>
              <a:rPr lang="ko-KR" altLang="en-US" sz="1100">
                <a:latin typeface="+mn-ea"/>
              </a:rPr>
              <a:t>객체로 변환한다</a:t>
            </a:r>
            <a:endParaRPr lang="en-US" altLang="ko-KR" sz="1100">
              <a:latin typeface="+mn-ea"/>
            </a:endParaRPr>
          </a:p>
          <a:p>
            <a:pPr marL="171450" indent="-171450">
              <a:lnSpc>
                <a:spcPct val="150000"/>
              </a:lnSpc>
              <a:buFont typeface="Arial" panose="020B0604020202020204" pitchFamily="34" charset="0"/>
              <a:buChar char="•"/>
            </a:pPr>
            <a:r>
              <a:rPr lang="ko-KR" altLang="en-US" sz="1100">
                <a:latin typeface="+mn-ea"/>
              </a:rPr>
              <a:t>예</a:t>
            </a:r>
            <a:r>
              <a:rPr lang="en-US" altLang="ko-KR" sz="1100">
                <a:latin typeface="+mn-ea"/>
              </a:rPr>
              <a:t>: Text </a:t>
            </a:r>
            <a:r>
              <a:rPr lang="ko-KR" altLang="en-US" sz="1100">
                <a:latin typeface="+mn-ea"/>
              </a:rPr>
              <a:t>는 </a:t>
            </a:r>
            <a:r>
              <a:rPr lang="en-US" altLang="ko-KR" sz="1100">
                <a:latin typeface="+mn-ea"/>
              </a:rPr>
              <a:t>StringHttpMessageConverter,  JSON </a:t>
            </a:r>
            <a:r>
              <a:rPr lang="ko-KR" altLang="en-US" sz="1100">
                <a:latin typeface="+mn-ea"/>
              </a:rPr>
              <a:t>은 </a:t>
            </a:r>
            <a:r>
              <a:rPr lang="en-US" altLang="ko-KR" sz="1100">
                <a:latin typeface="+mn-ea"/>
              </a:rPr>
              <a:t>MappingJackson2HttpMessageConverter</a:t>
            </a:r>
          </a:p>
        </p:txBody>
      </p:sp>
      <p:sp>
        <p:nvSpPr>
          <p:cNvPr id="69" name="TextBox 68">
            <a:extLst>
              <a:ext uri="{FF2B5EF4-FFF2-40B4-BE49-F238E27FC236}">
                <a16:creationId xmlns:a16="http://schemas.microsoft.com/office/drawing/2014/main" id="{6F367A10-F3AC-9B10-C680-B62A4151D879}"/>
              </a:ext>
            </a:extLst>
          </p:cNvPr>
          <p:cNvSpPr txBox="1"/>
          <p:nvPr/>
        </p:nvSpPr>
        <p:spPr>
          <a:xfrm>
            <a:off x="335237" y="2374711"/>
            <a:ext cx="2101600" cy="246221"/>
          </a:xfrm>
          <a:prstGeom prst="rect">
            <a:avLst/>
          </a:prstGeom>
          <a:noFill/>
        </p:spPr>
        <p:txBody>
          <a:bodyPr wrap="square">
            <a:spAutoFit/>
          </a:bodyPr>
          <a:lstStyle/>
          <a:p>
            <a:r>
              <a:rPr lang="en-US" altLang="ko-KR" sz="1000">
                <a:latin typeface="+mn-ea"/>
              </a:rPr>
              <a:t>Content-type=application/json</a:t>
            </a:r>
            <a:endParaRPr lang="ko-KR" altLang="en-US" sz="1000"/>
          </a:p>
        </p:txBody>
      </p:sp>
      <p:sp>
        <p:nvSpPr>
          <p:cNvPr id="80" name="TextBox 79">
            <a:extLst>
              <a:ext uri="{FF2B5EF4-FFF2-40B4-BE49-F238E27FC236}">
                <a16:creationId xmlns:a16="http://schemas.microsoft.com/office/drawing/2014/main" id="{3EDB03CB-BD8D-E71A-7CE2-7712E58A1D5B}"/>
              </a:ext>
            </a:extLst>
          </p:cNvPr>
          <p:cNvSpPr txBox="1"/>
          <p:nvPr/>
        </p:nvSpPr>
        <p:spPr>
          <a:xfrm>
            <a:off x="6934425" y="4826458"/>
            <a:ext cx="733357" cy="246221"/>
          </a:xfrm>
          <a:prstGeom prst="rect">
            <a:avLst/>
          </a:prstGeom>
          <a:noFill/>
        </p:spPr>
        <p:txBody>
          <a:bodyPr wrap="square">
            <a:spAutoFit/>
          </a:bodyPr>
          <a:lstStyle/>
          <a:p>
            <a:r>
              <a:rPr lang="en-US" altLang="ko-KR" sz="1000">
                <a:latin typeface="+mn-ea"/>
              </a:rPr>
              <a:t>canRead()</a:t>
            </a:r>
            <a:endParaRPr lang="ko-KR" altLang="en-US" sz="1000"/>
          </a:p>
        </p:txBody>
      </p:sp>
      <p:sp>
        <p:nvSpPr>
          <p:cNvPr id="94" name="모서리가 둥근 직사각형 38">
            <a:extLst>
              <a:ext uri="{FF2B5EF4-FFF2-40B4-BE49-F238E27FC236}">
                <a16:creationId xmlns:a16="http://schemas.microsoft.com/office/drawing/2014/main" id="{0279DD26-2771-470E-4788-29246900A605}"/>
              </a:ext>
            </a:extLst>
          </p:cNvPr>
          <p:cNvSpPr/>
          <p:nvPr/>
        </p:nvSpPr>
        <p:spPr>
          <a:xfrm>
            <a:off x="9283487" y="5723505"/>
            <a:ext cx="1574955" cy="493777"/>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HandlerAdapter</a:t>
            </a:r>
          </a:p>
        </p:txBody>
      </p:sp>
      <p:cxnSp>
        <p:nvCxnSpPr>
          <p:cNvPr id="95" name="직선 화살표 연결선 94">
            <a:extLst>
              <a:ext uri="{FF2B5EF4-FFF2-40B4-BE49-F238E27FC236}">
                <a16:creationId xmlns:a16="http://schemas.microsoft.com/office/drawing/2014/main" id="{B8A30DF6-1E94-6C40-0670-30E841ED7E3A}"/>
              </a:ext>
            </a:extLst>
          </p:cNvPr>
          <p:cNvCxnSpPr>
            <a:cxnSpLocks/>
            <a:stCxn id="20" idx="3"/>
            <a:endCxn id="94" idx="1"/>
          </p:cNvCxnSpPr>
          <p:nvPr/>
        </p:nvCxnSpPr>
        <p:spPr>
          <a:xfrm>
            <a:off x="8454609" y="5970394"/>
            <a:ext cx="828878"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8" name="TextBox 97">
            <a:extLst>
              <a:ext uri="{FF2B5EF4-FFF2-40B4-BE49-F238E27FC236}">
                <a16:creationId xmlns:a16="http://schemas.microsoft.com/office/drawing/2014/main" id="{0983335C-AB66-27A2-4387-C9F0C2DD0CDC}"/>
              </a:ext>
            </a:extLst>
          </p:cNvPr>
          <p:cNvSpPr txBox="1"/>
          <p:nvPr/>
        </p:nvSpPr>
        <p:spPr>
          <a:xfrm>
            <a:off x="8606534" y="5729818"/>
            <a:ext cx="453785" cy="246221"/>
          </a:xfrm>
          <a:prstGeom prst="rect">
            <a:avLst/>
          </a:prstGeom>
          <a:noFill/>
        </p:spPr>
        <p:txBody>
          <a:bodyPr wrap="square">
            <a:spAutoFit/>
          </a:bodyPr>
          <a:lstStyle/>
          <a:p>
            <a:pPr algn="ctr"/>
            <a:r>
              <a:rPr lang="ko-KR" altLang="en-US" sz="1000">
                <a:latin typeface="+mn-ea"/>
              </a:rPr>
              <a:t>반환</a:t>
            </a:r>
            <a:endParaRPr lang="ko-KR" altLang="en-US" sz="1000"/>
          </a:p>
        </p:txBody>
      </p:sp>
    </p:spTree>
    <p:extLst>
      <p:ext uri="{BB962C8B-B14F-4D97-AF65-F5344CB8AC3E}">
        <p14:creationId xmlns:p14="http://schemas.microsoft.com/office/powerpoint/2010/main" val="2287571624"/>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B552F3-43FA-F45F-F9FE-A1CF8D79F266}"/>
            </a:ext>
          </a:extLst>
        </p:cNvPr>
        <p:cNvGrpSpPr/>
        <p:nvPr/>
      </p:nvGrpSpPr>
      <p:grpSpPr>
        <a:xfrm>
          <a:off x="0" y="0"/>
          <a:ext cx="0" cy="0"/>
          <a:chOff x="0" y="0"/>
          <a:chExt cx="0" cy="0"/>
        </a:xfrm>
      </p:grpSpPr>
      <p:sp>
        <p:nvSpPr>
          <p:cNvPr id="4" name="직사각형 3">
            <a:extLst>
              <a:ext uri="{FF2B5EF4-FFF2-40B4-BE49-F238E27FC236}">
                <a16:creationId xmlns:a16="http://schemas.microsoft.com/office/drawing/2014/main" id="{0F7C6EBF-EE74-A556-D5D9-A39DDDDD4B0E}"/>
              </a:ext>
            </a:extLst>
          </p:cNvPr>
          <p:cNvSpPr/>
          <p:nvPr/>
        </p:nvSpPr>
        <p:spPr>
          <a:xfrm>
            <a:off x="114535" y="215213"/>
            <a:ext cx="4644605"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HttpMessageConverter </a:t>
            </a:r>
            <a:r>
              <a:rPr lang="ko-KR" altLang="en-US" b="1">
                <a:solidFill>
                  <a:schemeClr val="accent1">
                    <a:lumMod val="75000"/>
                  </a:schemeClr>
                </a:solidFill>
                <a:latin typeface="+mn-ea"/>
              </a:rPr>
              <a:t>응답 처리 흐름</a:t>
            </a:r>
          </a:p>
        </p:txBody>
      </p:sp>
      <p:grpSp>
        <p:nvGrpSpPr>
          <p:cNvPr id="2" name="그룹 1">
            <a:extLst>
              <a:ext uri="{FF2B5EF4-FFF2-40B4-BE49-F238E27FC236}">
                <a16:creationId xmlns:a16="http://schemas.microsoft.com/office/drawing/2014/main" id="{5E89879E-AD64-8BA1-B188-3EB06237F84E}"/>
              </a:ext>
            </a:extLst>
          </p:cNvPr>
          <p:cNvGrpSpPr/>
          <p:nvPr/>
        </p:nvGrpSpPr>
        <p:grpSpPr>
          <a:xfrm>
            <a:off x="2095045" y="1900249"/>
            <a:ext cx="580620" cy="493776"/>
            <a:chOff x="4933570" y="178594"/>
            <a:chExt cx="580620" cy="493776"/>
          </a:xfrm>
        </p:grpSpPr>
        <p:sp>
          <p:nvSpPr>
            <p:cNvPr id="5" name="타원 4">
              <a:extLst>
                <a:ext uri="{FF2B5EF4-FFF2-40B4-BE49-F238E27FC236}">
                  <a16:creationId xmlns:a16="http://schemas.microsoft.com/office/drawing/2014/main" id="{4042284C-CE00-A204-1041-BB7A0F7AB62F}"/>
                </a:ext>
              </a:extLst>
            </p:cNvPr>
            <p:cNvSpPr/>
            <p:nvPr/>
          </p:nvSpPr>
          <p:spPr>
            <a:xfrm>
              <a:off x="4970146" y="178594"/>
              <a:ext cx="493776" cy="493776"/>
            </a:xfrm>
            <a:prstGeom prst="ellipse">
              <a:avLst/>
            </a:prstGeom>
            <a:solidFill>
              <a:schemeClr val="accent1">
                <a:lumMod val="40000"/>
                <a:lumOff val="60000"/>
              </a:schemeClr>
            </a:solidFill>
            <a:ln w="190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6" name="TextBox 5">
              <a:extLst>
                <a:ext uri="{FF2B5EF4-FFF2-40B4-BE49-F238E27FC236}">
                  <a16:creationId xmlns:a16="http://schemas.microsoft.com/office/drawing/2014/main" id="{97622AFD-AEBF-3894-48AB-4106F6082260}"/>
                </a:ext>
              </a:extLst>
            </p:cNvPr>
            <p:cNvSpPr txBox="1"/>
            <p:nvPr/>
          </p:nvSpPr>
          <p:spPr>
            <a:xfrm>
              <a:off x="4933570" y="286983"/>
              <a:ext cx="580620" cy="276999"/>
            </a:xfrm>
            <a:prstGeom prst="rect">
              <a:avLst/>
            </a:prstGeom>
            <a:noFill/>
          </p:spPr>
          <p:txBody>
            <a:bodyPr wrap="square">
              <a:spAutoFit/>
            </a:bodyPr>
            <a:lstStyle/>
            <a:p>
              <a:r>
                <a:rPr lang="en-US" altLang="ko-KR" sz="1200" b="1">
                  <a:latin typeface="나눔바른고딕" panose="020B0603020101020101" pitchFamily="50" charset="-127"/>
                  <a:ea typeface="나눔바른고딕" panose="020B0603020101020101" pitchFamily="50" charset="-127"/>
                </a:rPr>
                <a:t>client</a:t>
              </a:r>
              <a:endParaRPr lang="ko-KR" altLang="en-US" sz="1200" b="1"/>
            </a:p>
          </p:txBody>
        </p:sp>
      </p:grpSp>
      <p:cxnSp>
        <p:nvCxnSpPr>
          <p:cNvPr id="8" name="직선 화살표 연결선 7">
            <a:extLst>
              <a:ext uri="{FF2B5EF4-FFF2-40B4-BE49-F238E27FC236}">
                <a16:creationId xmlns:a16="http://schemas.microsoft.com/office/drawing/2014/main" id="{4961E58D-49DC-E803-DA66-42BC7D9D81DA}"/>
              </a:ext>
            </a:extLst>
          </p:cNvPr>
          <p:cNvCxnSpPr>
            <a:cxnSpLocks/>
            <a:stCxn id="5" idx="4"/>
            <a:endCxn id="11" idx="0"/>
          </p:cNvCxnSpPr>
          <p:nvPr/>
        </p:nvCxnSpPr>
        <p:spPr>
          <a:xfrm>
            <a:off x="2378509" y="2394025"/>
            <a:ext cx="656" cy="30384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모서리가 둥근 직사각형 38">
            <a:extLst>
              <a:ext uri="{FF2B5EF4-FFF2-40B4-BE49-F238E27FC236}">
                <a16:creationId xmlns:a16="http://schemas.microsoft.com/office/drawing/2014/main" id="{EB424373-16AD-BEC3-44EE-4A87BF704A39}"/>
              </a:ext>
            </a:extLst>
          </p:cNvPr>
          <p:cNvSpPr/>
          <p:nvPr/>
        </p:nvSpPr>
        <p:spPr>
          <a:xfrm>
            <a:off x="635409" y="3440423"/>
            <a:ext cx="3487513"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RequestMappingHandlerAdapter</a:t>
            </a:r>
            <a:endParaRPr lang="ko-KR" altLang="en-US" sz="1400">
              <a:solidFill>
                <a:schemeClr val="tx1"/>
              </a:solidFill>
              <a:latin typeface="+mj-lt"/>
              <a:ea typeface="나눔바른고딕" panose="020B0603020101020101"/>
            </a:endParaRPr>
          </a:p>
        </p:txBody>
      </p:sp>
      <p:cxnSp>
        <p:nvCxnSpPr>
          <p:cNvPr id="10" name="직선 화살표 연결선 9">
            <a:extLst>
              <a:ext uri="{FF2B5EF4-FFF2-40B4-BE49-F238E27FC236}">
                <a16:creationId xmlns:a16="http://schemas.microsoft.com/office/drawing/2014/main" id="{3E7E55BE-5FE7-D7D6-E4AD-1B5CAF86D1E9}"/>
              </a:ext>
            </a:extLst>
          </p:cNvPr>
          <p:cNvCxnSpPr>
            <a:cxnSpLocks/>
            <a:stCxn id="11" idx="2"/>
            <a:endCxn id="9" idx="0"/>
          </p:cNvCxnSpPr>
          <p:nvPr/>
        </p:nvCxnSpPr>
        <p:spPr>
          <a:xfrm>
            <a:off x="2379165" y="3191644"/>
            <a:ext cx="1" cy="24877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모서리가 둥근 직사각형 38">
            <a:extLst>
              <a:ext uri="{FF2B5EF4-FFF2-40B4-BE49-F238E27FC236}">
                <a16:creationId xmlns:a16="http://schemas.microsoft.com/office/drawing/2014/main" id="{B2AE0BD5-74ED-4A8D-F135-78A30DDB5B81}"/>
              </a:ext>
            </a:extLst>
          </p:cNvPr>
          <p:cNvSpPr/>
          <p:nvPr/>
        </p:nvSpPr>
        <p:spPr>
          <a:xfrm>
            <a:off x="1328365" y="2697868"/>
            <a:ext cx="2101600"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DispatcherServlet</a:t>
            </a:r>
            <a:endParaRPr lang="ko-KR" altLang="en-US" sz="1400">
              <a:solidFill>
                <a:schemeClr val="tx1"/>
              </a:solidFill>
              <a:latin typeface="+mj-lt"/>
              <a:ea typeface="나눔바른고딕" panose="020B0603020101020101"/>
            </a:endParaRPr>
          </a:p>
        </p:txBody>
      </p:sp>
      <p:cxnSp>
        <p:nvCxnSpPr>
          <p:cNvPr id="12" name="직선 화살표 연결선 11">
            <a:extLst>
              <a:ext uri="{FF2B5EF4-FFF2-40B4-BE49-F238E27FC236}">
                <a16:creationId xmlns:a16="http://schemas.microsoft.com/office/drawing/2014/main" id="{2E29F2E4-232E-7A7C-EF39-6206574C8D52}"/>
              </a:ext>
            </a:extLst>
          </p:cNvPr>
          <p:cNvCxnSpPr>
            <a:cxnSpLocks/>
            <a:stCxn id="9" idx="2"/>
            <a:endCxn id="16" idx="0"/>
          </p:cNvCxnSpPr>
          <p:nvPr/>
        </p:nvCxnSpPr>
        <p:spPr>
          <a:xfrm flipH="1">
            <a:off x="2379165" y="3934199"/>
            <a:ext cx="1" cy="21638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모서리가 둥근 직사각형 38">
            <a:extLst>
              <a:ext uri="{FF2B5EF4-FFF2-40B4-BE49-F238E27FC236}">
                <a16:creationId xmlns:a16="http://schemas.microsoft.com/office/drawing/2014/main" id="{4BEDEC5C-177F-298F-18E9-D1CB464378CF}"/>
              </a:ext>
            </a:extLst>
          </p:cNvPr>
          <p:cNvSpPr/>
          <p:nvPr/>
        </p:nvSpPr>
        <p:spPr>
          <a:xfrm>
            <a:off x="598425" y="4834774"/>
            <a:ext cx="3560167"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HandlerMethodReturnValueHandler</a:t>
            </a:r>
          </a:p>
        </p:txBody>
      </p:sp>
      <p:sp>
        <p:nvSpPr>
          <p:cNvPr id="14" name="모서리가 둥근 직사각형 38">
            <a:extLst>
              <a:ext uri="{FF2B5EF4-FFF2-40B4-BE49-F238E27FC236}">
                <a16:creationId xmlns:a16="http://schemas.microsoft.com/office/drawing/2014/main" id="{FB17D579-A6F6-A475-EEBF-E3431332499D}"/>
              </a:ext>
            </a:extLst>
          </p:cNvPr>
          <p:cNvSpPr/>
          <p:nvPr/>
        </p:nvSpPr>
        <p:spPr>
          <a:xfrm>
            <a:off x="6257691" y="3904409"/>
            <a:ext cx="3237504"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HttpMessageNotReadableException</a:t>
            </a:r>
            <a:endParaRPr lang="en-US" altLang="ko-KR" sz="1400">
              <a:solidFill>
                <a:schemeClr val="tx1"/>
              </a:solidFill>
              <a:effectLst/>
            </a:endParaRPr>
          </a:p>
        </p:txBody>
      </p:sp>
      <p:cxnSp>
        <p:nvCxnSpPr>
          <p:cNvPr id="15" name="직선 화살표 연결선 14">
            <a:extLst>
              <a:ext uri="{FF2B5EF4-FFF2-40B4-BE49-F238E27FC236}">
                <a16:creationId xmlns:a16="http://schemas.microsoft.com/office/drawing/2014/main" id="{E784942A-CAF4-60C1-7BDC-C43018F9DF8C}"/>
              </a:ext>
            </a:extLst>
          </p:cNvPr>
          <p:cNvCxnSpPr>
            <a:cxnSpLocks/>
            <a:stCxn id="25" idx="2"/>
            <a:endCxn id="20" idx="0"/>
          </p:cNvCxnSpPr>
          <p:nvPr/>
        </p:nvCxnSpPr>
        <p:spPr>
          <a:xfrm>
            <a:off x="7876443" y="5306909"/>
            <a:ext cx="0" cy="41659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다이아몬드 15">
            <a:extLst>
              <a:ext uri="{FF2B5EF4-FFF2-40B4-BE49-F238E27FC236}">
                <a16:creationId xmlns:a16="http://schemas.microsoft.com/office/drawing/2014/main" id="{8F7DEB1D-6B09-C7C6-C5AB-2DEA7F9E7317}"/>
              </a:ext>
            </a:extLst>
          </p:cNvPr>
          <p:cNvSpPr/>
          <p:nvPr/>
        </p:nvSpPr>
        <p:spPr>
          <a:xfrm>
            <a:off x="2138373" y="4150582"/>
            <a:ext cx="481584" cy="450494"/>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cxnSp>
        <p:nvCxnSpPr>
          <p:cNvPr id="18" name="직선 화살표 연결선 17">
            <a:extLst>
              <a:ext uri="{FF2B5EF4-FFF2-40B4-BE49-F238E27FC236}">
                <a16:creationId xmlns:a16="http://schemas.microsoft.com/office/drawing/2014/main" id="{E443154D-6AE2-98DA-5F1A-C5A0B97FCE22}"/>
              </a:ext>
            </a:extLst>
          </p:cNvPr>
          <p:cNvCxnSpPr>
            <a:cxnSpLocks/>
            <a:stCxn id="16" idx="2"/>
            <a:endCxn id="13" idx="0"/>
          </p:cNvCxnSpPr>
          <p:nvPr/>
        </p:nvCxnSpPr>
        <p:spPr>
          <a:xfrm flipH="1">
            <a:off x="2378509" y="4601076"/>
            <a:ext cx="656" cy="23369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998D31A4-2B12-34ED-40C6-92A020C4A3F9}"/>
              </a:ext>
            </a:extLst>
          </p:cNvPr>
          <p:cNvSpPr txBox="1"/>
          <p:nvPr/>
        </p:nvSpPr>
        <p:spPr>
          <a:xfrm>
            <a:off x="0" y="4245738"/>
            <a:ext cx="2231584" cy="261610"/>
          </a:xfrm>
          <a:prstGeom prst="rect">
            <a:avLst/>
          </a:prstGeom>
          <a:noFill/>
        </p:spPr>
        <p:txBody>
          <a:bodyPr wrap="square">
            <a:spAutoFit/>
          </a:bodyPr>
          <a:lstStyle/>
          <a:p>
            <a:pPr>
              <a:spcBef>
                <a:spcPts val="400"/>
              </a:spcBef>
            </a:pPr>
            <a:r>
              <a:rPr lang="en-US" altLang="ko-KR" sz="1100">
                <a:solidFill>
                  <a:srgbClr val="FF0000"/>
                </a:solidFill>
                <a:effectLst/>
                <a:latin typeface="+mn-ea"/>
              </a:rPr>
              <a:t>@ResponseBody</a:t>
            </a:r>
            <a:r>
              <a:rPr lang="en-US" altLang="ko-KR" sz="1100">
                <a:solidFill>
                  <a:srgbClr val="FF0000"/>
                </a:solidFill>
                <a:latin typeface="+mn-ea"/>
              </a:rPr>
              <a:t> or HttpEntity</a:t>
            </a:r>
            <a:r>
              <a:rPr lang="en-US" altLang="ko-KR" sz="1100">
                <a:solidFill>
                  <a:srgbClr val="FF0000"/>
                </a:solidFill>
                <a:effectLst/>
                <a:latin typeface="+mn-ea"/>
              </a:rPr>
              <a:t> ?</a:t>
            </a:r>
            <a:endParaRPr lang="en-US" altLang="ko-KR" sz="1100">
              <a:solidFill>
                <a:srgbClr val="FF0000"/>
              </a:solidFill>
              <a:effectLst/>
            </a:endParaRPr>
          </a:p>
        </p:txBody>
      </p:sp>
      <p:sp>
        <p:nvSpPr>
          <p:cNvPr id="20" name="모서리가 둥근 직사각형 38">
            <a:extLst>
              <a:ext uri="{FF2B5EF4-FFF2-40B4-BE49-F238E27FC236}">
                <a16:creationId xmlns:a16="http://schemas.microsoft.com/office/drawing/2014/main" id="{2A903516-721F-B5B4-6F8B-D0469A31C2FD}"/>
              </a:ext>
            </a:extLst>
          </p:cNvPr>
          <p:cNvSpPr/>
          <p:nvPr/>
        </p:nvSpPr>
        <p:spPr>
          <a:xfrm>
            <a:off x="7248355" y="5723505"/>
            <a:ext cx="1256176" cy="493777"/>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ko-KR" altLang="en-US" sz="1400">
                <a:solidFill>
                  <a:schemeClr val="tx1"/>
                </a:solidFill>
                <a:effectLst/>
              </a:rPr>
              <a:t>데이터 생성</a:t>
            </a:r>
            <a:endParaRPr lang="en-US" altLang="ko-KR" sz="1400">
              <a:solidFill>
                <a:schemeClr val="tx1"/>
              </a:solidFill>
              <a:effectLst/>
            </a:endParaRPr>
          </a:p>
        </p:txBody>
      </p:sp>
      <p:sp>
        <p:nvSpPr>
          <p:cNvPr id="25" name="다이아몬드 24">
            <a:extLst>
              <a:ext uri="{FF2B5EF4-FFF2-40B4-BE49-F238E27FC236}">
                <a16:creationId xmlns:a16="http://schemas.microsoft.com/office/drawing/2014/main" id="{152AC840-C416-D807-F7F6-FF3A66C966DC}"/>
              </a:ext>
            </a:extLst>
          </p:cNvPr>
          <p:cNvSpPr/>
          <p:nvPr/>
        </p:nvSpPr>
        <p:spPr>
          <a:xfrm>
            <a:off x="7635651" y="4856415"/>
            <a:ext cx="481584" cy="450494"/>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26" name="TextBox 25">
            <a:extLst>
              <a:ext uri="{FF2B5EF4-FFF2-40B4-BE49-F238E27FC236}">
                <a16:creationId xmlns:a16="http://schemas.microsoft.com/office/drawing/2014/main" id="{06BD7A56-78FF-E36B-A47F-25308CF3DDE0}"/>
              </a:ext>
            </a:extLst>
          </p:cNvPr>
          <p:cNvSpPr txBox="1"/>
          <p:nvPr/>
        </p:nvSpPr>
        <p:spPr>
          <a:xfrm>
            <a:off x="8081538" y="4773074"/>
            <a:ext cx="3092394" cy="575542"/>
          </a:xfrm>
          <a:prstGeom prst="rect">
            <a:avLst/>
          </a:prstGeom>
          <a:noFill/>
        </p:spPr>
        <p:txBody>
          <a:bodyPr wrap="square">
            <a:spAutoFit/>
          </a:bodyPr>
          <a:lstStyle/>
          <a:p>
            <a:pPr>
              <a:lnSpc>
                <a:spcPct val="150000"/>
              </a:lnSpc>
              <a:spcBef>
                <a:spcPts val="400"/>
              </a:spcBef>
            </a:pPr>
            <a:r>
              <a:rPr lang="ko-KR" altLang="en-US" sz="1000">
                <a:solidFill>
                  <a:schemeClr val="tx1"/>
                </a:solidFill>
                <a:effectLst/>
                <a:latin typeface="+mn-ea"/>
              </a:rPr>
              <a:t>변환 대상 </a:t>
            </a:r>
            <a:r>
              <a:rPr lang="ko-KR" altLang="en-US" sz="1000">
                <a:latin typeface="+mn-ea"/>
              </a:rPr>
              <a:t>타입이</a:t>
            </a:r>
            <a:r>
              <a:rPr lang="ko-KR" altLang="en-US" sz="1000">
                <a:solidFill>
                  <a:schemeClr val="tx1"/>
                </a:solidFill>
                <a:effectLst/>
                <a:latin typeface="+mn-ea"/>
              </a:rPr>
              <a:t> 컨버터에 의해 쓰여질 수 있는가</a:t>
            </a:r>
            <a:r>
              <a:rPr lang="en-US" altLang="ko-KR" sz="1000">
                <a:latin typeface="+mn-ea"/>
              </a:rPr>
              <a:t>?</a:t>
            </a:r>
            <a:endParaRPr lang="en-US" altLang="ko-KR" sz="1000">
              <a:solidFill>
                <a:schemeClr val="tx1"/>
              </a:solidFill>
              <a:effectLst/>
              <a:latin typeface="+mn-ea"/>
            </a:endParaRPr>
          </a:p>
          <a:p>
            <a:pPr>
              <a:lnSpc>
                <a:spcPct val="150000"/>
              </a:lnSpc>
              <a:spcBef>
                <a:spcPts val="400"/>
              </a:spcBef>
            </a:pPr>
            <a:r>
              <a:rPr lang="en-US" altLang="ko-KR" sz="1000">
                <a:solidFill>
                  <a:schemeClr val="tx1"/>
                </a:solidFill>
                <a:effectLst/>
                <a:latin typeface="+mn-ea"/>
              </a:rPr>
              <a:t>MediaType</a:t>
            </a:r>
            <a:r>
              <a:rPr lang="en-US" altLang="ko-KR" sz="1000">
                <a:latin typeface="+mn-ea"/>
              </a:rPr>
              <a:t> </a:t>
            </a:r>
            <a:r>
              <a:rPr lang="ko-KR" altLang="en-US" sz="1000">
                <a:latin typeface="+mn-ea"/>
              </a:rPr>
              <a:t>을 지원하는가 </a:t>
            </a:r>
            <a:r>
              <a:rPr lang="en-US" altLang="ko-KR" sz="1000">
                <a:latin typeface="+mn-ea"/>
              </a:rPr>
              <a:t>?</a:t>
            </a:r>
            <a:endParaRPr lang="en-US" altLang="ko-KR" sz="1000">
              <a:solidFill>
                <a:schemeClr val="tx1"/>
              </a:solidFill>
              <a:effectLst/>
            </a:endParaRPr>
          </a:p>
        </p:txBody>
      </p:sp>
      <p:sp>
        <p:nvSpPr>
          <p:cNvPr id="28" name="모서리가 둥근 직사각형 38">
            <a:extLst>
              <a:ext uri="{FF2B5EF4-FFF2-40B4-BE49-F238E27FC236}">
                <a16:creationId xmlns:a16="http://schemas.microsoft.com/office/drawing/2014/main" id="{3682EDEA-EBAB-EF22-E452-465B2927030C}"/>
              </a:ext>
            </a:extLst>
          </p:cNvPr>
          <p:cNvSpPr/>
          <p:nvPr/>
        </p:nvSpPr>
        <p:spPr>
          <a:xfrm>
            <a:off x="4652474" y="4834774"/>
            <a:ext cx="2314084"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HttpMessageConverter</a:t>
            </a:r>
            <a:endParaRPr lang="en-US" altLang="ko-KR" sz="1400">
              <a:solidFill>
                <a:schemeClr val="bg1"/>
              </a:solidFill>
              <a:effectLst/>
            </a:endParaRPr>
          </a:p>
        </p:txBody>
      </p:sp>
      <p:cxnSp>
        <p:nvCxnSpPr>
          <p:cNvPr id="29" name="직선 화살표 연결선 28">
            <a:extLst>
              <a:ext uri="{FF2B5EF4-FFF2-40B4-BE49-F238E27FC236}">
                <a16:creationId xmlns:a16="http://schemas.microsoft.com/office/drawing/2014/main" id="{831E7647-1B9F-1D83-0A19-5DA8094D717B}"/>
              </a:ext>
            </a:extLst>
          </p:cNvPr>
          <p:cNvCxnSpPr>
            <a:cxnSpLocks/>
            <a:stCxn id="25" idx="0"/>
            <a:endCxn id="14" idx="2"/>
          </p:cNvCxnSpPr>
          <p:nvPr/>
        </p:nvCxnSpPr>
        <p:spPr>
          <a:xfrm flipV="1">
            <a:off x="7876443" y="4398185"/>
            <a:ext cx="0" cy="45823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직선 화살표 연결선 29">
            <a:extLst>
              <a:ext uri="{FF2B5EF4-FFF2-40B4-BE49-F238E27FC236}">
                <a16:creationId xmlns:a16="http://schemas.microsoft.com/office/drawing/2014/main" id="{57F79287-187B-5998-C37E-A7F851EDB40E}"/>
              </a:ext>
            </a:extLst>
          </p:cNvPr>
          <p:cNvCxnSpPr>
            <a:cxnSpLocks/>
            <a:stCxn id="28" idx="3"/>
            <a:endCxn id="25" idx="1"/>
          </p:cNvCxnSpPr>
          <p:nvPr/>
        </p:nvCxnSpPr>
        <p:spPr>
          <a:xfrm>
            <a:off x="6966558" y="5081662"/>
            <a:ext cx="66909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21529EDB-B301-C423-1C4C-052551538DF5}"/>
              </a:ext>
            </a:extLst>
          </p:cNvPr>
          <p:cNvCxnSpPr>
            <a:cxnSpLocks/>
            <a:stCxn id="13" idx="3"/>
            <a:endCxn id="28" idx="1"/>
          </p:cNvCxnSpPr>
          <p:nvPr/>
        </p:nvCxnSpPr>
        <p:spPr>
          <a:xfrm>
            <a:off x="4158592" y="5081662"/>
            <a:ext cx="49388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모서리가 둥근 직사각형 38">
            <a:extLst>
              <a:ext uri="{FF2B5EF4-FFF2-40B4-BE49-F238E27FC236}">
                <a16:creationId xmlns:a16="http://schemas.microsoft.com/office/drawing/2014/main" id="{176557F8-B0D7-59DB-35EC-13972A5646B7}"/>
              </a:ext>
            </a:extLst>
          </p:cNvPr>
          <p:cNvSpPr/>
          <p:nvPr/>
        </p:nvSpPr>
        <p:spPr>
          <a:xfrm>
            <a:off x="1092307" y="5540735"/>
            <a:ext cx="3560167"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RequestResponseBodyMethodProcessor</a:t>
            </a:r>
          </a:p>
        </p:txBody>
      </p:sp>
      <p:sp>
        <p:nvSpPr>
          <p:cNvPr id="41" name="모서리가 둥근 직사각형 38">
            <a:extLst>
              <a:ext uri="{FF2B5EF4-FFF2-40B4-BE49-F238E27FC236}">
                <a16:creationId xmlns:a16="http://schemas.microsoft.com/office/drawing/2014/main" id="{EF667FEC-511A-BC31-C46E-87B1CFF30C1E}"/>
              </a:ext>
            </a:extLst>
          </p:cNvPr>
          <p:cNvSpPr/>
          <p:nvPr/>
        </p:nvSpPr>
        <p:spPr>
          <a:xfrm>
            <a:off x="1092307" y="6158279"/>
            <a:ext cx="3560167"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HttpEntityMethodProcessor</a:t>
            </a:r>
          </a:p>
        </p:txBody>
      </p:sp>
      <p:cxnSp>
        <p:nvCxnSpPr>
          <p:cNvPr id="43" name="연결선: 꺾임 42">
            <a:extLst>
              <a:ext uri="{FF2B5EF4-FFF2-40B4-BE49-F238E27FC236}">
                <a16:creationId xmlns:a16="http://schemas.microsoft.com/office/drawing/2014/main" id="{714CB199-B32E-7783-7FD0-329DF1558FD6}"/>
              </a:ext>
            </a:extLst>
          </p:cNvPr>
          <p:cNvCxnSpPr>
            <a:endCxn id="40" idx="1"/>
          </p:cNvCxnSpPr>
          <p:nvPr/>
        </p:nvCxnSpPr>
        <p:spPr>
          <a:xfrm rot="16200000" flipH="1">
            <a:off x="760632" y="5455947"/>
            <a:ext cx="451577" cy="211774"/>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연결선: 꺾임 44">
            <a:extLst>
              <a:ext uri="{FF2B5EF4-FFF2-40B4-BE49-F238E27FC236}">
                <a16:creationId xmlns:a16="http://schemas.microsoft.com/office/drawing/2014/main" id="{94005FED-3418-5088-F4ED-4423FFE474DC}"/>
              </a:ext>
            </a:extLst>
          </p:cNvPr>
          <p:cNvCxnSpPr>
            <a:endCxn id="41" idx="1"/>
          </p:cNvCxnSpPr>
          <p:nvPr/>
        </p:nvCxnSpPr>
        <p:spPr>
          <a:xfrm rot="16200000" flipH="1">
            <a:off x="451860" y="5764719"/>
            <a:ext cx="1069121" cy="211774"/>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2" name="직사각형 61">
            <a:extLst>
              <a:ext uri="{FF2B5EF4-FFF2-40B4-BE49-F238E27FC236}">
                <a16:creationId xmlns:a16="http://schemas.microsoft.com/office/drawing/2014/main" id="{427A38D7-0EF4-04FC-891C-481FE7CB549D}"/>
              </a:ext>
            </a:extLst>
          </p:cNvPr>
          <p:cNvSpPr/>
          <p:nvPr/>
        </p:nvSpPr>
        <p:spPr>
          <a:xfrm>
            <a:off x="3267628" y="754196"/>
            <a:ext cx="2689799" cy="333617"/>
          </a:xfrm>
          <a:prstGeom prst="rect">
            <a:avLst/>
          </a:prstGeom>
        </p:spPr>
        <p:txBody>
          <a:bodyPr wrap="square">
            <a:spAutoFit/>
          </a:bodyPr>
          <a:lstStyle/>
          <a:p>
            <a:pPr>
              <a:lnSpc>
                <a:spcPct val="150000"/>
              </a:lnSpc>
            </a:pPr>
            <a:r>
              <a:rPr lang="en-US" altLang="ko-KR" sz="1200" b="1">
                <a:latin typeface="+mn-ea"/>
              </a:rPr>
              <a:t>1. </a:t>
            </a:r>
            <a:r>
              <a:rPr lang="ko-KR" altLang="en-US" sz="1200" b="1">
                <a:latin typeface="+mn-ea"/>
              </a:rPr>
              <a:t>클라이언트의 </a:t>
            </a:r>
            <a:r>
              <a:rPr lang="en-US" altLang="ko-KR" sz="1200" b="1">
                <a:latin typeface="+mn-ea"/>
              </a:rPr>
              <a:t>Accept </a:t>
            </a:r>
            <a:r>
              <a:rPr lang="ko-KR" altLang="en-US" sz="1200" b="1">
                <a:latin typeface="+mn-ea"/>
              </a:rPr>
              <a:t>헤더</a:t>
            </a:r>
            <a:endParaRPr lang="ko-KR" altLang="en-US" sz="1200">
              <a:latin typeface="+mn-ea"/>
            </a:endParaRPr>
          </a:p>
        </p:txBody>
      </p:sp>
      <p:sp>
        <p:nvSpPr>
          <p:cNvPr id="63" name="직사각형 62">
            <a:extLst>
              <a:ext uri="{FF2B5EF4-FFF2-40B4-BE49-F238E27FC236}">
                <a16:creationId xmlns:a16="http://schemas.microsoft.com/office/drawing/2014/main" id="{8E3888C0-AC04-47FB-2F0D-419B3B92A105}"/>
              </a:ext>
            </a:extLst>
          </p:cNvPr>
          <p:cNvSpPr/>
          <p:nvPr/>
        </p:nvSpPr>
        <p:spPr>
          <a:xfrm>
            <a:off x="3434028" y="991897"/>
            <a:ext cx="8051899" cy="567463"/>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100">
                <a:latin typeface="+mn-ea"/>
              </a:rPr>
              <a:t>클라이언트는 </a:t>
            </a:r>
            <a:r>
              <a:rPr lang="en-US" altLang="ko-KR" sz="1100">
                <a:latin typeface="+mn-ea"/>
              </a:rPr>
              <a:t>Accept </a:t>
            </a:r>
            <a:r>
              <a:rPr lang="ko-KR" altLang="en-US" sz="1100">
                <a:latin typeface="+mn-ea"/>
              </a:rPr>
              <a:t>헤더를 통해 서버가 어떤 형식의 데이터를 반환해야 하는지 명시한다</a:t>
            </a:r>
            <a:endParaRPr lang="en-US" altLang="ko-KR" sz="1100">
              <a:latin typeface="+mn-ea"/>
            </a:endParaRPr>
          </a:p>
          <a:p>
            <a:pPr marL="171450" indent="-171450">
              <a:lnSpc>
                <a:spcPct val="150000"/>
              </a:lnSpc>
              <a:buFont typeface="Arial" panose="020B0604020202020204" pitchFamily="34" charset="0"/>
              <a:buChar char="•"/>
            </a:pPr>
            <a:r>
              <a:rPr lang="ko-KR" altLang="en-US" sz="1100">
                <a:latin typeface="+mn-ea"/>
              </a:rPr>
              <a:t>예</a:t>
            </a:r>
            <a:r>
              <a:rPr lang="en-US" altLang="ko-KR" sz="1100">
                <a:latin typeface="+mn-ea"/>
              </a:rPr>
              <a:t>: </a:t>
            </a:r>
            <a:r>
              <a:rPr lang="fr-FR" altLang="ko-KR" sz="1100">
                <a:latin typeface="+mn-ea"/>
              </a:rPr>
              <a:t>Accept: application/json, Accept: application/xml</a:t>
            </a:r>
            <a:endParaRPr lang="en-US" altLang="ko-KR" sz="1100">
              <a:latin typeface="+mn-ea"/>
            </a:endParaRPr>
          </a:p>
        </p:txBody>
      </p:sp>
      <p:sp>
        <p:nvSpPr>
          <p:cNvPr id="64" name="직사각형 63">
            <a:extLst>
              <a:ext uri="{FF2B5EF4-FFF2-40B4-BE49-F238E27FC236}">
                <a16:creationId xmlns:a16="http://schemas.microsoft.com/office/drawing/2014/main" id="{204753BB-D2DA-D257-22EF-66F9D4807D53}"/>
              </a:ext>
            </a:extLst>
          </p:cNvPr>
          <p:cNvSpPr/>
          <p:nvPr/>
        </p:nvSpPr>
        <p:spPr>
          <a:xfrm>
            <a:off x="3651624" y="1620935"/>
            <a:ext cx="2689799" cy="333617"/>
          </a:xfrm>
          <a:prstGeom prst="rect">
            <a:avLst/>
          </a:prstGeom>
        </p:spPr>
        <p:txBody>
          <a:bodyPr wrap="square">
            <a:spAutoFit/>
          </a:bodyPr>
          <a:lstStyle/>
          <a:p>
            <a:pPr>
              <a:lnSpc>
                <a:spcPct val="150000"/>
              </a:lnSpc>
            </a:pPr>
            <a:r>
              <a:rPr lang="en-US" altLang="ko-KR" sz="1200" b="1">
                <a:latin typeface="+mn-ea"/>
              </a:rPr>
              <a:t>2. ReturnValueHandler </a:t>
            </a:r>
            <a:r>
              <a:rPr lang="ko-KR" altLang="en-US" sz="1200" b="1">
                <a:latin typeface="+mn-ea"/>
              </a:rPr>
              <a:t>실행</a:t>
            </a:r>
            <a:endParaRPr lang="ko-KR" altLang="en-US" sz="1200">
              <a:latin typeface="+mn-ea"/>
            </a:endParaRPr>
          </a:p>
        </p:txBody>
      </p:sp>
      <p:sp>
        <p:nvSpPr>
          <p:cNvPr id="65" name="직사각형 64">
            <a:extLst>
              <a:ext uri="{FF2B5EF4-FFF2-40B4-BE49-F238E27FC236}">
                <a16:creationId xmlns:a16="http://schemas.microsoft.com/office/drawing/2014/main" id="{8E9D88D1-CC99-1C10-C9FC-B6CAD1E4B65D}"/>
              </a:ext>
            </a:extLst>
          </p:cNvPr>
          <p:cNvSpPr/>
          <p:nvPr/>
        </p:nvSpPr>
        <p:spPr>
          <a:xfrm>
            <a:off x="3817369" y="1882202"/>
            <a:ext cx="8373318" cy="567463"/>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100">
                <a:latin typeface="+mn-ea"/>
              </a:rPr>
              <a:t>Spring </a:t>
            </a:r>
            <a:r>
              <a:rPr lang="ko-KR" altLang="en-US" sz="1100">
                <a:latin typeface="+mn-ea"/>
              </a:rPr>
              <a:t>은 컨트롤러의 반환 타입에 </a:t>
            </a:r>
            <a:r>
              <a:rPr lang="en-US" altLang="ko-KR" sz="1100">
                <a:latin typeface="+mn-ea"/>
              </a:rPr>
              <a:t>@ResponseBody </a:t>
            </a:r>
            <a:r>
              <a:rPr lang="ko-KR" altLang="en-US" sz="1100">
                <a:latin typeface="+mn-ea"/>
              </a:rPr>
              <a:t>또는 </a:t>
            </a:r>
            <a:r>
              <a:rPr lang="en-US" altLang="ko-KR" sz="1100">
                <a:latin typeface="+mn-ea"/>
              </a:rPr>
              <a:t>ResponseEntity </a:t>
            </a:r>
            <a:r>
              <a:rPr lang="ko-KR" altLang="en-US" sz="1100">
                <a:latin typeface="+mn-ea"/>
              </a:rPr>
              <a:t>가 선언되었는지 확인한다</a:t>
            </a:r>
            <a:endParaRPr lang="en-US" altLang="ko-KR" sz="1100">
              <a:latin typeface="+mn-ea"/>
            </a:endParaRPr>
          </a:p>
          <a:p>
            <a:pPr marL="171450" indent="-171450">
              <a:lnSpc>
                <a:spcPct val="150000"/>
              </a:lnSpc>
              <a:buFont typeface="Arial" panose="020B0604020202020204" pitchFamily="34" charset="0"/>
              <a:buChar char="•"/>
            </a:pPr>
            <a:r>
              <a:rPr lang="ko-KR" altLang="en-US" sz="1100">
                <a:latin typeface="+mn-ea"/>
              </a:rPr>
              <a:t>선언이 되었다면 </a:t>
            </a:r>
            <a:r>
              <a:rPr lang="en-US" altLang="ko-KR" sz="1100">
                <a:latin typeface="+mn-ea"/>
              </a:rPr>
              <a:t>HTTP </a:t>
            </a:r>
            <a:r>
              <a:rPr lang="ko-KR" altLang="en-US" sz="1100">
                <a:latin typeface="+mn-ea"/>
              </a:rPr>
              <a:t>응답 본문</a:t>
            </a:r>
            <a:r>
              <a:rPr lang="en-US" altLang="ko-KR" sz="1100">
                <a:latin typeface="+mn-ea"/>
              </a:rPr>
              <a:t> ReturnValueHandler </a:t>
            </a:r>
            <a:r>
              <a:rPr lang="ko-KR" altLang="en-US" sz="1100">
                <a:latin typeface="+mn-ea"/>
              </a:rPr>
              <a:t>가 선택되고 </a:t>
            </a:r>
            <a:r>
              <a:rPr lang="en-US" altLang="ko-KR" sz="1100">
                <a:latin typeface="+mn-ea"/>
              </a:rPr>
              <a:t>ReturnValueHandler </a:t>
            </a:r>
            <a:r>
              <a:rPr lang="ko-KR" altLang="en-US" sz="1100">
                <a:latin typeface="+mn-ea"/>
              </a:rPr>
              <a:t>는 </a:t>
            </a:r>
            <a:r>
              <a:rPr lang="en-US" altLang="ko-KR" sz="1100">
                <a:latin typeface="+mn-ea"/>
              </a:rPr>
              <a:t>HttpMessageConverter </a:t>
            </a:r>
            <a:r>
              <a:rPr lang="ko-KR" altLang="en-US" sz="1100">
                <a:latin typeface="+mn-ea"/>
              </a:rPr>
              <a:t>를 실행한다</a:t>
            </a:r>
            <a:endParaRPr lang="en-US" altLang="ko-KR" sz="1100">
              <a:latin typeface="+mn-ea"/>
            </a:endParaRPr>
          </a:p>
        </p:txBody>
      </p:sp>
      <p:sp>
        <p:nvSpPr>
          <p:cNvPr id="66" name="직사각형 65">
            <a:extLst>
              <a:ext uri="{FF2B5EF4-FFF2-40B4-BE49-F238E27FC236}">
                <a16:creationId xmlns:a16="http://schemas.microsoft.com/office/drawing/2014/main" id="{62EB053A-B70A-0072-8050-2DDEA407CF13}"/>
              </a:ext>
            </a:extLst>
          </p:cNvPr>
          <p:cNvSpPr/>
          <p:nvPr/>
        </p:nvSpPr>
        <p:spPr>
          <a:xfrm>
            <a:off x="4243540" y="2489970"/>
            <a:ext cx="2689799" cy="333617"/>
          </a:xfrm>
          <a:prstGeom prst="rect">
            <a:avLst/>
          </a:prstGeom>
        </p:spPr>
        <p:txBody>
          <a:bodyPr wrap="square">
            <a:spAutoFit/>
          </a:bodyPr>
          <a:lstStyle/>
          <a:p>
            <a:pPr>
              <a:lnSpc>
                <a:spcPct val="150000"/>
              </a:lnSpc>
            </a:pPr>
            <a:r>
              <a:rPr lang="en-US" altLang="ko-KR" sz="1200" b="1">
                <a:latin typeface="+mn-ea"/>
              </a:rPr>
              <a:t>3. HttpMessageConverter </a:t>
            </a:r>
            <a:r>
              <a:rPr lang="ko-KR" altLang="en-US" sz="1200" b="1">
                <a:latin typeface="+mn-ea"/>
              </a:rPr>
              <a:t>작동</a:t>
            </a:r>
            <a:endParaRPr lang="ko-KR" altLang="en-US" sz="1200">
              <a:latin typeface="+mn-ea"/>
            </a:endParaRPr>
          </a:p>
        </p:txBody>
      </p:sp>
      <p:sp>
        <p:nvSpPr>
          <p:cNvPr id="67" name="직사각형 66">
            <a:extLst>
              <a:ext uri="{FF2B5EF4-FFF2-40B4-BE49-F238E27FC236}">
                <a16:creationId xmlns:a16="http://schemas.microsoft.com/office/drawing/2014/main" id="{B7FA9B51-51E9-4740-6834-A68B9DA01555}"/>
              </a:ext>
            </a:extLst>
          </p:cNvPr>
          <p:cNvSpPr/>
          <p:nvPr/>
        </p:nvSpPr>
        <p:spPr>
          <a:xfrm>
            <a:off x="4432599" y="2750867"/>
            <a:ext cx="7690660" cy="567463"/>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100">
                <a:latin typeface="+mn-ea"/>
              </a:rPr>
              <a:t>HttpMessageConverter </a:t>
            </a:r>
            <a:r>
              <a:rPr lang="ko-KR" altLang="en-US" sz="1100">
                <a:latin typeface="+mn-ea"/>
              </a:rPr>
              <a:t>는 클라이언트의 </a:t>
            </a:r>
            <a:r>
              <a:rPr lang="en-US" altLang="ko-KR" sz="1100">
                <a:latin typeface="+mn-ea"/>
              </a:rPr>
              <a:t>Accept </a:t>
            </a:r>
            <a:r>
              <a:rPr lang="ko-KR" altLang="en-US" sz="1100">
                <a:latin typeface="+mn-ea"/>
              </a:rPr>
              <a:t>헤더를 기준으로 데이터를 응답 본문에 기록한다</a:t>
            </a:r>
            <a:endParaRPr lang="en-US" altLang="ko-KR" sz="1100">
              <a:latin typeface="+mn-ea"/>
            </a:endParaRPr>
          </a:p>
          <a:p>
            <a:pPr marL="171450" indent="-171450">
              <a:lnSpc>
                <a:spcPct val="150000"/>
              </a:lnSpc>
              <a:buFont typeface="Arial" panose="020B0604020202020204" pitchFamily="34" charset="0"/>
              <a:buChar char="•"/>
            </a:pPr>
            <a:r>
              <a:rPr lang="ko-KR" altLang="en-US" sz="1100">
                <a:latin typeface="+mn-ea"/>
              </a:rPr>
              <a:t>예</a:t>
            </a:r>
            <a:r>
              <a:rPr lang="en-US" altLang="ko-KR" sz="1100">
                <a:latin typeface="+mn-ea"/>
              </a:rPr>
              <a:t>: Text </a:t>
            </a:r>
            <a:r>
              <a:rPr lang="ko-KR" altLang="en-US" sz="1100">
                <a:latin typeface="+mn-ea"/>
              </a:rPr>
              <a:t>는 </a:t>
            </a:r>
            <a:r>
              <a:rPr lang="en-US" altLang="ko-KR" sz="1100">
                <a:latin typeface="+mn-ea"/>
              </a:rPr>
              <a:t>StringJackson2HttpMessageConverter,  JSON </a:t>
            </a:r>
            <a:r>
              <a:rPr lang="ko-KR" altLang="en-US" sz="1100">
                <a:latin typeface="+mn-ea"/>
              </a:rPr>
              <a:t>은 </a:t>
            </a:r>
            <a:r>
              <a:rPr lang="en-US" altLang="ko-KR" sz="1100">
                <a:latin typeface="+mn-ea"/>
              </a:rPr>
              <a:t>MappingJackson2HttpMessageConverter</a:t>
            </a:r>
          </a:p>
        </p:txBody>
      </p:sp>
      <p:sp>
        <p:nvSpPr>
          <p:cNvPr id="69" name="TextBox 68">
            <a:extLst>
              <a:ext uri="{FF2B5EF4-FFF2-40B4-BE49-F238E27FC236}">
                <a16:creationId xmlns:a16="http://schemas.microsoft.com/office/drawing/2014/main" id="{8908C0F7-744E-3196-3B64-C024DBD83DF1}"/>
              </a:ext>
            </a:extLst>
          </p:cNvPr>
          <p:cNvSpPr txBox="1"/>
          <p:nvPr/>
        </p:nvSpPr>
        <p:spPr>
          <a:xfrm>
            <a:off x="1230814" y="2404197"/>
            <a:ext cx="1145727" cy="246221"/>
          </a:xfrm>
          <a:prstGeom prst="rect">
            <a:avLst/>
          </a:prstGeom>
          <a:noFill/>
        </p:spPr>
        <p:txBody>
          <a:bodyPr wrap="square">
            <a:spAutoFit/>
          </a:bodyPr>
          <a:lstStyle/>
          <a:p>
            <a:r>
              <a:rPr lang="en-US" altLang="ko-KR" sz="1000">
                <a:latin typeface="+mn-ea"/>
              </a:rPr>
              <a:t>application/json</a:t>
            </a:r>
            <a:endParaRPr lang="ko-KR" altLang="en-US" sz="1000"/>
          </a:p>
        </p:txBody>
      </p:sp>
      <p:sp>
        <p:nvSpPr>
          <p:cNvPr id="80" name="TextBox 79">
            <a:extLst>
              <a:ext uri="{FF2B5EF4-FFF2-40B4-BE49-F238E27FC236}">
                <a16:creationId xmlns:a16="http://schemas.microsoft.com/office/drawing/2014/main" id="{87E82154-1C30-9148-9A7B-500FE378364B}"/>
              </a:ext>
            </a:extLst>
          </p:cNvPr>
          <p:cNvSpPr txBox="1"/>
          <p:nvPr/>
        </p:nvSpPr>
        <p:spPr>
          <a:xfrm>
            <a:off x="6934425" y="4826458"/>
            <a:ext cx="733357" cy="246221"/>
          </a:xfrm>
          <a:prstGeom prst="rect">
            <a:avLst/>
          </a:prstGeom>
          <a:noFill/>
        </p:spPr>
        <p:txBody>
          <a:bodyPr wrap="square">
            <a:spAutoFit/>
          </a:bodyPr>
          <a:lstStyle/>
          <a:p>
            <a:r>
              <a:rPr lang="en-US" altLang="ko-KR" sz="1000">
                <a:latin typeface="+mn-ea"/>
              </a:rPr>
              <a:t>canRead()</a:t>
            </a:r>
            <a:endParaRPr lang="ko-KR" altLang="en-US" sz="1000"/>
          </a:p>
        </p:txBody>
      </p:sp>
      <p:sp>
        <p:nvSpPr>
          <p:cNvPr id="94" name="모서리가 둥근 직사각형 38">
            <a:extLst>
              <a:ext uri="{FF2B5EF4-FFF2-40B4-BE49-F238E27FC236}">
                <a16:creationId xmlns:a16="http://schemas.microsoft.com/office/drawing/2014/main" id="{59C8A2EE-0562-3576-7E26-40266C6B1A58}"/>
              </a:ext>
            </a:extLst>
          </p:cNvPr>
          <p:cNvSpPr/>
          <p:nvPr/>
        </p:nvSpPr>
        <p:spPr>
          <a:xfrm>
            <a:off x="9283487" y="5723505"/>
            <a:ext cx="1574955" cy="493777"/>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HTTP Body</a:t>
            </a:r>
          </a:p>
        </p:txBody>
      </p:sp>
      <p:cxnSp>
        <p:nvCxnSpPr>
          <p:cNvPr id="95" name="직선 화살표 연결선 94">
            <a:extLst>
              <a:ext uri="{FF2B5EF4-FFF2-40B4-BE49-F238E27FC236}">
                <a16:creationId xmlns:a16="http://schemas.microsoft.com/office/drawing/2014/main" id="{8448093D-8EB0-F287-2C5A-30B098089E25}"/>
              </a:ext>
            </a:extLst>
          </p:cNvPr>
          <p:cNvCxnSpPr>
            <a:cxnSpLocks/>
            <a:stCxn id="20" idx="3"/>
            <a:endCxn id="94" idx="1"/>
          </p:cNvCxnSpPr>
          <p:nvPr/>
        </p:nvCxnSpPr>
        <p:spPr>
          <a:xfrm>
            <a:off x="8504531" y="5970394"/>
            <a:ext cx="77895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8" name="TextBox 97">
            <a:extLst>
              <a:ext uri="{FF2B5EF4-FFF2-40B4-BE49-F238E27FC236}">
                <a16:creationId xmlns:a16="http://schemas.microsoft.com/office/drawing/2014/main" id="{FBF34DE9-CA7D-7745-B851-578835622A8A}"/>
              </a:ext>
            </a:extLst>
          </p:cNvPr>
          <p:cNvSpPr txBox="1"/>
          <p:nvPr/>
        </p:nvSpPr>
        <p:spPr>
          <a:xfrm>
            <a:off x="8606534" y="5729818"/>
            <a:ext cx="453785" cy="246221"/>
          </a:xfrm>
          <a:prstGeom prst="rect">
            <a:avLst/>
          </a:prstGeom>
          <a:noFill/>
        </p:spPr>
        <p:txBody>
          <a:bodyPr wrap="square">
            <a:spAutoFit/>
          </a:bodyPr>
          <a:lstStyle/>
          <a:p>
            <a:pPr algn="ctr"/>
            <a:r>
              <a:rPr lang="ko-KR" altLang="en-US" sz="1000">
                <a:latin typeface="+mn-ea"/>
              </a:rPr>
              <a:t>기록</a:t>
            </a:r>
            <a:endParaRPr lang="ko-KR" altLang="en-US" sz="1000"/>
          </a:p>
        </p:txBody>
      </p:sp>
    </p:spTree>
    <p:extLst>
      <p:ext uri="{BB962C8B-B14F-4D97-AF65-F5344CB8AC3E}">
        <p14:creationId xmlns:p14="http://schemas.microsoft.com/office/powerpoint/2010/main" val="225385435"/>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1DC486-2BA0-029A-17AB-09090452FBA3}"/>
            </a:ext>
          </a:extLst>
        </p:cNvPr>
        <p:cNvGrpSpPr/>
        <p:nvPr/>
      </p:nvGrpSpPr>
      <p:grpSpPr>
        <a:xfrm>
          <a:off x="0" y="0"/>
          <a:ext cx="0" cy="0"/>
          <a:chOff x="0" y="0"/>
          <a:chExt cx="0" cy="0"/>
        </a:xfrm>
      </p:grpSpPr>
      <p:sp>
        <p:nvSpPr>
          <p:cNvPr id="4" name="직사각형 3">
            <a:extLst>
              <a:ext uri="{FF2B5EF4-FFF2-40B4-BE49-F238E27FC236}">
                <a16:creationId xmlns:a16="http://schemas.microsoft.com/office/drawing/2014/main" id="{F9B47E29-3538-DE77-0D6D-82E674F43675}"/>
              </a:ext>
            </a:extLst>
          </p:cNvPr>
          <p:cNvSpPr/>
          <p:nvPr/>
        </p:nvSpPr>
        <p:spPr>
          <a:xfrm>
            <a:off x="114535" y="215213"/>
            <a:ext cx="4663841"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HttpMessageConverter </a:t>
            </a:r>
            <a:r>
              <a:rPr lang="ko-KR" altLang="en-US" b="1">
                <a:solidFill>
                  <a:schemeClr val="accent1">
                    <a:lumMod val="75000"/>
                  </a:schemeClr>
                </a:solidFill>
                <a:latin typeface="+mn-ea"/>
              </a:rPr>
              <a:t>요청</a:t>
            </a:r>
            <a:r>
              <a:rPr lang="en-US" altLang="ko-KR" b="1">
                <a:solidFill>
                  <a:schemeClr val="accent1">
                    <a:lumMod val="75000"/>
                  </a:schemeClr>
                </a:solidFill>
                <a:latin typeface="+mn-ea"/>
              </a:rPr>
              <a:t>/</a:t>
            </a:r>
            <a:r>
              <a:rPr lang="ko-KR" altLang="en-US" b="1">
                <a:solidFill>
                  <a:schemeClr val="accent1">
                    <a:lumMod val="75000"/>
                  </a:schemeClr>
                </a:solidFill>
                <a:latin typeface="+mn-ea"/>
              </a:rPr>
              <a:t>응답 구조</a:t>
            </a:r>
          </a:p>
        </p:txBody>
      </p:sp>
      <p:sp>
        <p:nvSpPr>
          <p:cNvPr id="3" name="모서리가 둥근 직사각형 38">
            <a:extLst>
              <a:ext uri="{FF2B5EF4-FFF2-40B4-BE49-F238E27FC236}">
                <a16:creationId xmlns:a16="http://schemas.microsoft.com/office/drawing/2014/main" id="{3DF2659D-6C72-3CD8-665B-0F40BB494B5F}"/>
              </a:ext>
            </a:extLst>
          </p:cNvPr>
          <p:cNvSpPr/>
          <p:nvPr/>
        </p:nvSpPr>
        <p:spPr>
          <a:xfrm>
            <a:off x="214302" y="3452455"/>
            <a:ext cx="2919923"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RequestMappingHandlerAdapter</a:t>
            </a:r>
            <a:endParaRPr lang="ko-KR" altLang="en-US" sz="1400">
              <a:solidFill>
                <a:schemeClr val="tx1"/>
              </a:solidFill>
              <a:latin typeface="+mj-lt"/>
              <a:ea typeface="나눔바른고딕" panose="020B0603020101020101"/>
            </a:endParaRPr>
          </a:p>
        </p:txBody>
      </p:sp>
      <p:sp>
        <p:nvSpPr>
          <p:cNvPr id="7" name="모서리가 둥근 직사각형 38">
            <a:extLst>
              <a:ext uri="{FF2B5EF4-FFF2-40B4-BE49-F238E27FC236}">
                <a16:creationId xmlns:a16="http://schemas.microsoft.com/office/drawing/2014/main" id="{1355E1D0-84CE-795E-F355-12FB89B9AFC2}"/>
              </a:ext>
            </a:extLst>
          </p:cNvPr>
          <p:cNvSpPr/>
          <p:nvPr/>
        </p:nvSpPr>
        <p:spPr>
          <a:xfrm>
            <a:off x="3578236" y="3452455"/>
            <a:ext cx="2919923"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ServletInvocableHandlerMethod</a:t>
            </a:r>
            <a:endParaRPr lang="ko-KR" altLang="en-US" sz="1400">
              <a:solidFill>
                <a:schemeClr val="tx1"/>
              </a:solidFill>
              <a:latin typeface="+mj-lt"/>
              <a:ea typeface="나눔바른고딕" panose="020B0603020101020101"/>
            </a:endParaRPr>
          </a:p>
        </p:txBody>
      </p:sp>
      <p:sp>
        <p:nvSpPr>
          <p:cNvPr id="17" name="모서리가 둥근 직사각형 38">
            <a:extLst>
              <a:ext uri="{FF2B5EF4-FFF2-40B4-BE49-F238E27FC236}">
                <a16:creationId xmlns:a16="http://schemas.microsoft.com/office/drawing/2014/main" id="{0D886FA3-F97E-CB4C-0BAF-6492524C57F3}"/>
              </a:ext>
            </a:extLst>
          </p:cNvPr>
          <p:cNvSpPr/>
          <p:nvPr/>
        </p:nvSpPr>
        <p:spPr>
          <a:xfrm>
            <a:off x="5495398" y="2393676"/>
            <a:ext cx="2070589"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ArgumentResolver</a:t>
            </a:r>
            <a:endParaRPr lang="ko-KR" altLang="en-US" sz="1400">
              <a:solidFill>
                <a:schemeClr val="tx1"/>
              </a:solidFill>
              <a:latin typeface="+mj-lt"/>
              <a:ea typeface="나눔바른고딕" panose="020B0603020101020101"/>
            </a:endParaRPr>
          </a:p>
        </p:txBody>
      </p:sp>
      <p:sp>
        <p:nvSpPr>
          <p:cNvPr id="21" name="모서리가 둥근 직사각형 38">
            <a:extLst>
              <a:ext uri="{FF2B5EF4-FFF2-40B4-BE49-F238E27FC236}">
                <a16:creationId xmlns:a16="http://schemas.microsoft.com/office/drawing/2014/main" id="{BAF94D22-602F-C51C-B999-C0310D1666E7}"/>
              </a:ext>
            </a:extLst>
          </p:cNvPr>
          <p:cNvSpPr/>
          <p:nvPr/>
        </p:nvSpPr>
        <p:spPr>
          <a:xfrm>
            <a:off x="5495398" y="4511234"/>
            <a:ext cx="2070589"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ReturnValueHandler</a:t>
            </a:r>
            <a:endParaRPr lang="ko-KR" altLang="en-US" sz="1400">
              <a:solidFill>
                <a:schemeClr val="tx1"/>
              </a:solidFill>
              <a:latin typeface="+mj-lt"/>
              <a:ea typeface="나눔바른고딕" panose="020B0603020101020101"/>
            </a:endParaRPr>
          </a:p>
        </p:txBody>
      </p:sp>
      <p:cxnSp>
        <p:nvCxnSpPr>
          <p:cNvPr id="23" name="연결선: 구부러짐 22">
            <a:extLst>
              <a:ext uri="{FF2B5EF4-FFF2-40B4-BE49-F238E27FC236}">
                <a16:creationId xmlns:a16="http://schemas.microsoft.com/office/drawing/2014/main" id="{2996C626-9F08-0437-9266-64CFD59F83EC}"/>
              </a:ext>
            </a:extLst>
          </p:cNvPr>
          <p:cNvCxnSpPr>
            <a:cxnSpLocks/>
            <a:endCxn id="17" idx="1"/>
          </p:cNvCxnSpPr>
          <p:nvPr/>
        </p:nvCxnSpPr>
        <p:spPr>
          <a:xfrm rot="5400000" flipH="1" flipV="1">
            <a:off x="4690921" y="2647978"/>
            <a:ext cx="811891" cy="797064"/>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연결선: 구부러짐 26">
            <a:extLst>
              <a:ext uri="{FF2B5EF4-FFF2-40B4-BE49-F238E27FC236}">
                <a16:creationId xmlns:a16="http://schemas.microsoft.com/office/drawing/2014/main" id="{D04B666C-25D2-83C9-3E65-B5D41628C456}"/>
              </a:ext>
            </a:extLst>
          </p:cNvPr>
          <p:cNvCxnSpPr>
            <a:cxnSpLocks/>
            <a:endCxn id="21" idx="1"/>
          </p:cNvCxnSpPr>
          <p:nvPr/>
        </p:nvCxnSpPr>
        <p:spPr>
          <a:xfrm rot="16200000" flipH="1">
            <a:off x="4690923" y="3953646"/>
            <a:ext cx="811889" cy="797062"/>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0FD1DB94-DB42-2AA7-140A-B454D7502F40}"/>
              </a:ext>
            </a:extLst>
          </p:cNvPr>
          <p:cNvCxnSpPr>
            <a:stCxn id="3" idx="3"/>
            <a:endCxn id="7" idx="1"/>
          </p:cNvCxnSpPr>
          <p:nvPr/>
        </p:nvCxnSpPr>
        <p:spPr>
          <a:xfrm>
            <a:off x="3134225" y="3699343"/>
            <a:ext cx="444011"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모서리가 둥근 직사각형 38">
            <a:extLst>
              <a:ext uri="{FF2B5EF4-FFF2-40B4-BE49-F238E27FC236}">
                <a16:creationId xmlns:a16="http://schemas.microsoft.com/office/drawing/2014/main" id="{EA4DFA65-720E-17E5-1EE1-9727BB07607B}"/>
              </a:ext>
            </a:extLst>
          </p:cNvPr>
          <p:cNvSpPr/>
          <p:nvPr/>
        </p:nvSpPr>
        <p:spPr>
          <a:xfrm>
            <a:off x="8117567" y="2393676"/>
            <a:ext cx="2314084"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HttpMessageConverter</a:t>
            </a:r>
            <a:endParaRPr lang="en-US" altLang="ko-KR" sz="1400">
              <a:solidFill>
                <a:schemeClr val="bg1"/>
              </a:solidFill>
              <a:effectLst/>
            </a:endParaRPr>
          </a:p>
        </p:txBody>
      </p:sp>
      <p:sp>
        <p:nvSpPr>
          <p:cNvPr id="37" name="모서리가 둥근 직사각형 38">
            <a:extLst>
              <a:ext uri="{FF2B5EF4-FFF2-40B4-BE49-F238E27FC236}">
                <a16:creationId xmlns:a16="http://schemas.microsoft.com/office/drawing/2014/main" id="{5260BAAA-4BCC-A719-F1E4-CFCE3B8F7F57}"/>
              </a:ext>
            </a:extLst>
          </p:cNvPr>
          <p:cNvSpPr/>
          <p:nvPr/>
        </p:nvSpPr>
        <p:spPr>
          <a:xfrm>
            <a:off x="8117567" y="4511234"/>
            <a:ext cx="2314084"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HttpMessageConverter</a:t>
            </a:r>
            <a:endParaRPr lang="en-US" altLang="ko-KR" sz="1400">
              <a:solidFill>
                <a:schemeClr val="bg1"/>
              </a:solidFill>
              <a:effectLst/>
            </a:endParaRPr>
          </a:p>
        </p:txBody>
      </p:sp>
      <p:cxnSp>
        <p:nvCxnSpPr>
          <p:cNvPr id="39" name="직선 화살표 연결선 38">
            <a:extLst>
              <a:ext uri="{FF2B5EF4-FFF2-40B4-BE49-F238E27FC236}">
                <a16:creationId xmlns:a16="http://schemas.microsoft.com/office/drawing/2014/main" id="{F619573F-A940-0A9F-FB86-A19A40DEF589}"/>
              </a:ext>
            </a:extLst>
          </p:cNvPr>
          <p:cNvCxnSpPr>
            <a:stCxn id="17" idx="3"/>
            <a:endCxn id="36" idx="1"/>
          </p:cNvCxnSpPr>
          <p:nvPr/>
        </p:nvCxnSpPr>
        <p:spPr>
          <a:xfrm>
            <a:off x="7565987" y="2640564"/>
            <a:ext cx="55158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73ACED2C-1732-24C3-D5A0-6E3E043E5232}"/>
              </a:ext>
            </a:extLst>
          </p:cNvPr>
          <p:cNvCxnSpPr>
            <a:cxnSpLocks/>
            <a:stCxn id="21" idx="3"/>
            <a:endCxn id="37" idx="1"/>
          </p:cNvCxnSpPr>
          <p:nvPr/>
        </p:nvCxnSpPr>
        <p:spPr>
          <a:xfrm>
            <a:off x="7565987" y="4758122"/>
            <a:ext cx="55158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모서리가 둥근 직사각형 38">
            <a:extLst>
              <a:ext uri="{FF2B5EF4-FFF2-40B4-BE49-F238E27FC236}">
                <a16:creationId xmlns:a16="http://schemas.microsoft.com/office/drawing/2014/main" id="{8E6063D8-1735-5342-7F57-256D4E84FD0F}"/>
              </a:ext>
            </a:extLst>
          </p:cNvPr>
          <p:cNvSpPr/>
          <p:nvPr/>
        </p:nvSpPr>
        <p:spPr>
          <a:xfrm>
            <a:off x="10816663" y="3452455"/>
            <a:ext cx="1035823"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Handler</a:t>
            </a:r>
            <a:endParaRPr lang="ko-KR" altLang="en-US" sz="1400">
              <a:solidFill>
                <a:schemeClr val="tx1"/>
              </a:solidFill>
              <a:latin typeface="+mj-lt"/>
              <a:ea typeface="나눔바른고딕" panose="020B0603020101020101"/>
            </a:endParaRPr>
          </a:p>
        </p:txBody>
      </p:sp>
      <p:cxnSp>
        <p:nvCxnSpPr>
          <p:cNvPr id="49" name="직선 화살표 연결선 48">
            <a:extLst>
              <a:ext uri="{FF2B5EF4-FFF2-40B4-BE49-F238E27FC236}">
                <a16:creationId xmlns:a16="http://schemas.microsoft.com/office/drawing/2014/main" id="{827D30D5-BABB-663B-434B-0DE4DB278DC8}"/>
              </a:ext>
            </a:extLst>
          </p:cNvPr>
          <p:cNvCxnSpPr>
            <a:cxnSpLocks/>
            <a:stCxn id="7" idx="3"/>
            <a:endCxn id="48" idx="1"/>
          </p:cNvCxnSpPr>
          <p:nvPr/>
        </p:nvCxnSpPr>
        <p:spPr>
          <a:xfrm>
            <a:off x="6498159" y="3699343"/>
            <a:ext cx="4318504"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2" name="모서리가 둥근 직사각형 38">
            <a:extLst>
              <a:ext uri="{FF2B5EF4-FFF2-40B4-BE49-F238E27FC236}">
                <a16:creationId xmlns:a16="http://schemas.microsoft.com/office/drawing/2014/main" id="{7D1B6F4C-DC4F-39B0-4F6B-363D09A918BF}"/>
              </a:ext>
            </a:extLst>
          </p:cNvPr>
          <p:cNvSpPr/>
          <p:nvPr/>
        </p:nvSpPr>
        <p:spPr>
          <a:xfrm>
            <a:off x="5669136" y="1167064"/>
            <a:ext cx="1748024" cy="295382"/>
          </a:xfrm>
          <a:prstGeom prst="roundRect">
            <a:avLst/>
          </a:prstGeom>
          <a:solidFill>
            <a:schemeClr val="accent5">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effectLst/>
              </a:rPr>
              <a:t>@RequestBody</a:t>
            </a:r>
          </a:p>
        </p:txBody>
      </p:sp>
      <p:sp>
        <p:nvSpPr>
          <p:cNvPr id="53" name="모서리가 둥근 직사각형 38">
            <a:extLst>
              <a:ext uri="{FF2B5EF4-FFF2-40B4-BE49-F238E27FC236}">
                <a16:creationId xmlns:a16="http://schemas.microsoft.com/office/drawing/2014/main" id="{8763FFD8-214A-1CAF-4505-539F26ECD40C}"/>
              </a:ext>
            </a:extLst>
          </p:cNvPr>
          <p:cNvSpPr/>
          <p:nvPr/>
        </p:nvSpPr>
        <p:spPr>
          <a:xfrm>
            <a:off x="5673764" y="5114285"/>
            <a:ext cx="1748024" cy="295382"/>
          </a:xfrm>
          <a:prstGeom prst="roundRect">
            <a:avLst/>
          </a:prstGeom>
          <a:solidFill>
            <a:schemeClr val="accent4">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effectLst/>
              </a:rPr>
              <a:t>@ResponseBody</a:t>
            </a:r>
          </a:p>
        </p:txBody>
      </p:sp>
      <p:sp>
        <p:nvSpPr>
          <p:cNvPr id="54" name="모서리가 둥근 직사각형 38">
            <a:extLst>
              <a:ext uri="{FF2B5EF4-FFF2-40B4-BE49-F238E27FC236}">
                <a16:creationId xmlns:a16="http://schemas.microsoft.com/office/drawing/2014/main" id="{B3A9F56A-6416-B0AE-6B7D-8B1EB863A119}"/>
              </a:ext>
            </a:extLst>
          </p:cNvPr>
          <p:cNvSpPr/>
          <p:nvPr/>
        </p:nvSpPr>
        <p:spPr>
          <a:xfrm>
            <a:off x="5669136" y="1561634"/>
            <a:ext cx="1748024" cy="295382"/>
          </a:xfrm>
          <a:prstGeom prst="roundRect">
            <a:avLst/>
          </a:prstGeom>
          <a:solidFill>
            <a:schemeClr val="accent5">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effectLst/>
              </a:rPr>
              <a:t>RequestEntity</a:t>
            </a:r>
          </a:p>
        </p:txBody>
      </p:sp>
      <p:sp>
        <p:nvSpPr>
          <p:cNvPr id="55" name="모서리가 둥근 직사각형 38">
            <a:extLst>
              <a:ext uri="{FF2B5EF4-FFF2-40B4-BE49-F238E27FC236}">
                <a16:creationId xmlns:a16="http://schemas.microsoft.com/office/drawing/2014/main" id="{91E42C5A-AAF5-76A2-38D9-5BB852BFE209}"/>
              </a:ext>
            </a:extLst>
          </p:cNvPr>
          <p:cNvSpPr/>
          <p:nvPr/>
        </p:nvSpPr>
        <p:spPr>
          <a:xfrm>
            <a:off x="5673764" y="5501515"/>
            <a:ext cx="1748024" cy="295382"/>
          </a:xfrm>
          <a:prstGeom prst="roundRect">
            <a:avLst/>
          </a:prstGeom>
          <a:solidFill>
            <a:schemeClr val="accent4">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effectLst/>
              </a:rPr>
              <a:t>ResponseEntity</a:t>
            </a:r>
          </a:p>
        </p:txBody>
      </p:sp>
      <p:sp>
        <p:nvSpPr>
          <p:cNvPr id="56" name="모서리가 둥근 직사각형 38">
            <a:extLst>
              <a:ext uri="{FF2B5EF4-FFF2-40B4-BE49-F238E27FC236}">
                <a16:creationId xmlns:a16="http://schemas.microsoft.com/office/drawing/2014/main" id="{2FF45EBA-FCD5-D295-8782-A39759238EBE}"/>
              </a:ext>
            </a:extLst>
          </p:cNvPr>
          <p:cNvSpPr/>
          <p:nvPr/>
        </p:nvSpPr>
        <p:spPr>
          <a:xfrm>
            <a:off x="5669136" y="1952677"/>
            <a:ext cx="1748024" cy="295382"/>
          </a:xfrm>
          <a:prstGeom prst="roundRect">
            <a:avLst/>
          </a:prstGeom>
          <a:solidFill>
            <a:schemeClr val="bg2"/>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effectLst/>
              </a:rPr>
              <a:t>HttpEntity</a:t>
            </a:r>
          </a:p>
        </p:txBody>
      </p:sp>
      <p:sp>
        <p:nvSpPr>
          <p:cNvPr id="57" name="모서리가 둥근 직사각형 38">
            <a:extLst>
              <a:ext uri="{FF2B5EF4-FFF2-40B4-BE49-F238E27FC236}">
                <a16:creationId xmlns:a16="http://schemas.microsoft.com/office/drawing/2014/main" id="{1FAC93B1-83A8-4C3E-8426-EFCE532A89A1}"/>
              </a:ext>
            </a:extLst>
          </p:cNvPr>
          <p:cNvSpPr/>
          <p:nvPr/>
        </p:nvSpPr>
        <p:spPr>
          <a:xfrm>
            <a:off x="5673764" y="5888745"/>
            <a:ext cx="1748024" cy="295382"/>
          </a:xfrm>
          <a:prstGeom prst="roundRect">
            <a:avLst/>
          </a:prstGeom>
          <a:solidFill>
            <a:schemeClr val="bg2"/>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effectLst/>
              </a:rPr>
              <a:t>HttpEntity</a:t>
            </a:r>
          </a:p>
        </p:txBody>
      </p:sp>
      <p:sp>
        <p:nvSpPr>
          <p:cNvPr id="58" name="모서리가 둥근 직사각형 38">
            <a:extLst>
              <a:ext uri="{FF2B5EF4-FFF2-40B4-BE49-F238E27FC236}">
                <a16:creationId xmlns:a16="http://schemas.microsoft.com/office/drawing/2014/main" id="{A5CC6EA1-6720-21BD-1B95-B84D0926880B}"/>
              </a:ext>
            </a:extLst>
          </p:cNvPr>
          <p:cNvSpPr/>
          <p:nvPr/>
        </p:nvSpPr>
        <p:spPr>
          <a:xfrm>
            <a:off x="10970094" y="2492873"/>
            <a:ext cx="728960" cy="295382"/>
          </a:xfrm>
          <a:prstGeom prst="roundRect">
            <a:avLst/>
          </a:prstGeom>
          <a:solidFill>
            <a:schemeClr val="accent5">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rPr>
              <a:t>arg</a:t>
            </a:r>
            <a:endParaRPr lang="en-US" altLang="ko-KR" sz="1200">
              <a:solidFill>
                <a:schemeClr val="tx1"/>
              </a:solidFill>
              <a:effectLst/>
            </a:endParaRPr>
          </a:p>
        </p:txBody>
      </p:sp>
      <p:cxnSp>
        <p:nvCxnSpPr>
          <p:cNvPr id="60" name="직선 화살표 연결선 59">
            <a:extLst>
              <a:ext uri="{FF2B5EF4-FFF2-40B4-BE49-F238E27FC236}">
                <a16:creationId xmlns:a16="http://schemas.microsoft.com/office/drawing/2014/main" id="{B7FABEE0-57A8-F6C2-449F-731D35B5BF78}"/>
              </a:ext>
            </a:extLst>
          </p:cNvPr>
          <p:cNvCxnSpPr>
            <a:cxnSpLocks/>
            <a:stCxn id="36" idx="3"/>
            <a:endCxn id="58" idx="1"/>
          </p:cNvCxnSpPr>
          <p:nvPr/>
        </p:nvCxnSpPr>
        <p:spPr>
          <a:xfrm>
            <a:off x="10431651" y="2640564"/>
            <a:ext cx="53844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직선 화살표 연결선 70">
            <a:extLst>
              <a:ext uri="{FF2B5EF4-FFF2-40B4-BE49-F238E27FC236}">
                <a16:creationId xmlns:a16="http://schemas.microsoft.com/office/drawing/2014/main" id="{A9A4D86B-C8FE-DBDF-AD32-A1298FED8D9A}"/>
              </a:ext>
            </a:extLst>
          </p:cNvPr>
          <p:cNvCxnSpPr>
            <a:stCxn id="58" idx="2"/>
            <a:endCxn id="48" idx="0"/>
          </p:cNvCxnSpPr>
          <p:nvPr/>
        </p:nvCxnSpPr>
        <p:spPr>
          <a:xfrm>
            <a:off x="11334574" y="2788255"/>
            <a:ext cx="1" cy="6642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4" name="모서리가 둥근 직사각형 38">
            <a:extLst>
              <a:ext uri="{FF2B5EF4-FFF2-40B4-BE49-F238E27FC236}">
                <a16:creationId xmlns:a16="http://schemas.microsoft.com/office/drawing/2014/main" id="{01682A26-F32D-5D04-E3B7-5BF2A68161EA}"/>
              </a:ext>
            </a:extLst>
          </p:cNvPr>
          <p:cNvSpPr/>
          <p:nvPr/>
        </p:nvSpPr>
        <p:spPr>
          <a:xfrm>
            <a:off x="10816663" y="4610431"/>
            <a:ext cx="728960" cy="295382"/>
          </a:xfrm>
          <a:prstGeom prst="roundRect">
            <a:avLst/>
          </a:prstGeom>
          <a:solidFill>
            <a:schemeClr val="accent5">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rPr>
              <a:t>data</a:t>
            </a:r>
            <a:endParaRPr lang="en-US" altLang="ko-KR" sz="1200">
              <a:solidFill>
                <a:schemeClr val="tx1"/>
              </a:solidFill>
              <a:effectLst/>
            </a:endParaRPr>
          </a:p>
        </p:txBody>
      </p:sp>
      <p:cxnSp>
        <p:nvCxnSpPr>
          <p:cNvPr id="75" name="직선 화살표 연결선 74">
            <a:extLst>
              <a:ext uri="{FF2B5EF4-FFF2-40B4-BE49-F238E27FC236}">
                <a16:creationId xmlns:a16="http://schemas.microsoft.com/office/drawing/2014/main" id="{BCF58ED0-2657-336F-3BD2-A2BF39867D36}"/>
              </a:ext>
            </a:extLst>
          </p:cNvPr>
          <p:cNvCxnSpPr>
            <a:cxnSpLocks/>
            <a:stCxn id="37" idx="3"/>
            <a:endCxn id="74" idx="1"/>
          </p:cNvCxnSpPr>
          <p:nvPr/>
        </p:nvCxnSpPr>
        <p:spPr>
          <a:xfrm>
            <a:off x="10431651" y="4758122"/>
            <a:ext cx="38501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3" name="모서리가 둥근 직사각형 38">
            <a:extLst>
              <a:ext uri="{FF2B5EF4-FFF2-40B4-BE49-F238E27FC236}">
                <a16:creationId xmlns:a16="http://schemas.microsoft.com/office/drawing/2014/main" id="{5131E356-F5C5-71D3-329E-969ECB246650}"/>
              </a:ext>
            </a:extLst>
          </p:cNvPr>
          <p:cNvSpPr/>
          <p:nvPr/>
        </p:nvSpPr>
        <p:spPr>
          <a:xfrm>
            <a:off x="10586515" y="5338481"/>
            <a:ext cx="1189255"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HTTP Body</a:t>
            </a:r>
          </a:p>
        </p:txBody>
      </p:sp>
      <p:cxnSp>
        <p:nvCxnSpPr>
          <p:cNvPr id="84" name="직선 화살표 연결선 83">
            <a:extLst>
              <a:ext uri="{FF2B5EF4-FFF2-40B4-BE49-F238E27FC236}">
                <a16:creationId xmlns:a16="http://schemas.microsoft.com/office/drawing/2014/main" id="{6D592C3E-007E-E051-57ED-8F701F06B195}"/>
              </a:ext>
            </a:extLst>
          </p:cNvPr>
          <p:cNvCxnSpPr>
            <a:cxnSpLocks/>
            <a:stCxn id="74" idx="2"/>
            <a:endCxn id="83" idx="0"/>
          </p:cNvCxnSpPr>
          <p:nvPr/>
        </p:nvCxnSpPr>
        <p:spPr>
          <a:xfrm>
            <a:off x="11181143" y="4905813"/>
            <a:ext cx="0" cy="43266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9" name="TextBox 88">
            <a:extLst>
              <a:ext uri="{FF2B5EF4-FFF2-40B4-BE49-F238E27FC236}">
                <a16:creationId xmlns:a16="http://schemas.microsoft.com/office/drawing/2014/main" id="{5CB9640B-D342-11A3-725F-4FFAF91D9F56}"/>
              </a:ext>
            </a:extLst>
          </p:cNvPr>
          <p:cNvSpPr txBox="1"/>
          <p:nvPr/>
        </p:nvSpPr>
        <p:spPr>
          <a:xfrm>
            <a:off x="2665753" y="1167064"/>
            <a:ext cx="3003383" cy="276999"/>
          </a:xfrm>
          <a:prstGeom prst="rect">
            <a:avLst/>
          </a:prstGeom>
          <a:noFill/>
        </p:spPr>
        <p:txBody>
          <a:bodyPr wrap="square">
            <a:spAutoFit/>
          </a:bodyPr>
          <a:lstStyle/>
          <a:p>
            <a:pPr algn="r"/>
            <a:r>
              <a:rPr kumimoji="0" lang="ko-KR" altLang="ko-KR" sz="1200" b="0" i="0" u="none" strike="noStrike" cap="none" normalizeH="0" baseline="0">
                <a:ln>
                  <a:noFill/>
                </a:ln>
                <a:solidFill>
                  <a:schemeClr val="bg1">
                    <a:lumMod val="50000"/>
                  </a:schemeClr>
                </a:solidFill>
                <a:effectLst/>
                <a:latin typeface="Arial Unicode MS"/>
                <a:ea typeface="JetBrains Mono"/>
              </a:rPr>
              <a:t>RequestResponseBodyMethodProcessor</a:t>
            </a:r>
            <a:endParaRPr lang="ko-KR" altLang="en-US" sz="1200">
              <a:solidFill>
                <a:schemeClr val="bg1">
                  <a:lumMod val="50000"/>
                </a:schemeClr>
              </a:solidFill>
            </a:endParaRPr>
          </a:p>
        </p:txBody>
      </p:sp>
      <p:sp>
        <p:nvSpPr>
          <p:cNvPr id="91" name="TextBox 90">
            <a:extLst>
              <a:ext uri="{FF2B5EF4-FFF2-40B4-BE49-F238E27FC236}">
                <a16:creationId xmlns:a16="http://schemas.microsoft.com/office/drawing/2014/main" id="{230F7DCD-C6E0-5931-01DE-5C0710067C5E}"/>
              </a:ext>
            </a:extLst>
          </p:cNvPr>
          <p:cNvSpPr txBox="1"/>
          <p:nvPr/>
        </p:nvSpPr>
        <p:spPr>
          <a:xfrm>
            <a:off x="3552335" y="1741500"/>
            <a:ext cx="2116801" cy="276999"/>
          </a:xfrm>
          <a:prstGeom prst="rect">
            <a:avLst/>
          </a:prstGeom>
          <a:noFill/>
        </p:spPr>
        <p:txBody>
          <a:bodyPr wrap="square">
            <a:spAutoFit/>
          </a:bodyPr>
          <a:lstStyle/>
          <a:p>
            <a:pPr algn="r"/>
            <a:r>
              <a:rPr kumimoji="0" lang="en-US" altLang="ko-KR" sz="1200" b="0" i="0" u="none" strike="noStrike" cap="none" normalizeH="0" baseline="0">
                <a:ln>
                  <a:noFill/>
                </a:ln>
                <a:solidFill>
                  <a:schemeClr val="bg1">
                    <a:lumMod val="50000"/>
                  </a:schemeClr>
                </a:solidFill>
                <a:effectLst/>
                <a:latin typeface="Arial Unicode MS"/>
                <a:ea typeface="JetBrains Mono"/>
              </a:rPr>
              <a:t>HttpEntityMethodProcessor</a:t>
            </a:r>
            <a:endParaRPr lang="ko-KR" altLang="en-US" sz="1200">
              <a:solidFill>
                <a:schemeClr val="bg1">
                  <a:lumMod val="50000"/>
                </a:schemeClr>
              </a:solidFill>
            </a:endParaRPr>
          </a:p>
        </p:txBody>
      </p:sp>
      <p:sp>
        <p:nvSpPr>
          <p:cNvPr id="93" name="TextBox 92">
            <a:extLst>
              <a:ext uri="{FF2B5EF4-FFF2-40B4-BE49-F238E27FC236}">
                <a16:creationId xmlns:a16="http://schemas.microsoft.com/office/drawing/2014/main" id="{B0D90BAD-C42C-0C98-1664-B26C1D213E89}"/>
              </a:ext>
            </a:extLst>
          </p:cNvPr>
          <p:cNvSpPr txBox="1"/>
          <p:nvPr/>
        </p:nvSpPr>
        <p:spPr>
          <a:xfrm>
            <a:off x="2665753" y="5117831"/>
            <a:ext cx="3003383" cy="276999"/>
          </a:xfrm>
          <a:prstGeom prst="rect">
            <a:avLst/>
          </a:prstGeom>
          <a:noFill/>
        </p:spPr>
        <p:txBody>
          <a:bodyPr wrap="square">
            <a:spAutoFit/>
          </a:bodyPr>
          <a:lstStyle/>
          <a:p>
            <a:pPr algn="r"/>
            <a:r>
              <a:rPr kumimoji="0" lang="ko-KR" altLang="ko-KR" sz="1200" b="0" i="0" u="none" strike="noStrike" cap="none" normalizeH="0" baseline="0">
                <a:ln>
                  <a:noFill/>
                </a:ln>
                <a:solidFill>
                  <a:schemeClr val="bg1">
                    <a:lumMod val="50000"/>
                  </a:schemeClr>
                </a:solidFill>
                <a:effectLst/>
                <a:latin typeface="Arial Unicode MS"/>
                <a:ea typeface="JetBrains Mono"/>
              </a:rPr>
              <a:t>RequestResponseBodyMethodProcessor</a:t>
            </a:r>
            <a:endParaRPr lang="ko-KR" altLang="en-US" sz="1200">
              <a:solidFill>
                <a:schemeClr val="bg1">
                  <a:lumMod val="50000"/>
                </a:schemeClr>
              </a:solidFill>
            </a:endParaRPr>
          </a:p>
        </p:txBody>
      </p:sp>
      <p:sp>
        <p:nvSpPr>
          <p:cNvPr id="96" name="TextBox 95">
            <a:extLst>
              <a:ext uri="{FF2B5EF4-FFF2-40B4-BE49-F238E27FC236}">
                <a16:creationId xmlns:a16="http://schemas.microsoft.com/office/drawing/2014/main" id="{A9733629-2827-E547-B401-ACCECAEF6B81}"/>
              </a:ext>
            </a:extLst>
          </p:cNvPr>
          <p:cNvSpPr txBox="1"/>
          <p:nvPr/>
        </p:nvSpPr>
        <p:spPr>
          <a:xfrm>
            <a:off x="3552335" y="5678034"/>
            <a:ext cx="2116801" cy="276999"/>
          </a:xfrm>
          <a:prstGeom prst="rect">
            <a:avLst/>
          </a:prstGeom>
          <a:noFill/>
        </p:spPr>
        <p:txBody>
          <a:bodyPr wrap="square">
            <a:spAutoFit/>
          </a:bodyPr>
          <a:lstStyle/>
          <a:p>
            <a:pPr algn="r"/>
            <a:r>
              <a:rPr kumimoji="0" lang="en-US" altLang="ko-KR" sz="1200" b="0" i="0" u="none" strike="noStrike" cap="none" normalizeH="0" baseline="0">
                <a:ln>
                  <a:noFill/>
                </a:ln>
                <a:solidFill>
                  <a:schemeClr val="bg1">
                    <a:lumMod val="50000"/>
                  </a:schemeClr>
                </a:solidFill>
                <a:effectLst/>
                <a:latin typeface="Arial Unicode MS"/>
                <a:ea typeface="JetBrains Mono"/>
              </a:rPr>
              <a:t>HttpEntityMethodProcessor</a:t>
            </a:r>
            <a:endParaRPr lang="ko-KR" altLang="en-US" sz="1200">
              <a:solidFill>
                <a:schemeClr val="bg1">
                  <a:lumMod val="50000"/>
                </a:schemeClr>
              </a:solidFill>
            </a:endParaRPr>
          </a:p>
        </p:txBody>
      </p:sp>
      <p:sp>
        <p:nvSpPr>
          <p:cNvPr id="99" name="TextBox 98">
            <a:extLst>
              <a:ext uri="{FF2B5EF4-FFF2-40B4-BE49-F238E27FC236}">
                <a16:creationId xmlns:a16="http://schemas.microsoft.com/office/drawing/2014/main" id="{43C1EABE-0301-0245-8BED-2A60D9E83679}"/>
              </a:ext>
            </a:extLst>
          </p:cNvPr>
          <p:cNvSpPr txBox="1"/>
          <p:nvPr/>
        </p:nvSpPr>
        <p:spPr>
          <a:xfrm>
            <a:off x="7966107" y="2075929"/>
            <a:ext cx="2617004" cy="261610"/>
          </a:xfrm>
          <a:prstGeom prst="rect">
            <a:avLst/>
          </a:prstGeom>
          <a:noFill/>
        </p:spPr>
        <p:txBody>
          <a:bodyPr wrap="square">
            <a:spAutoFit/>
          </a:bodyPr>
          <a:lstStyle/>
          <a:p>
            <a:r>
              <a:rPr lang="en-US" altLang="ko-KR" sz="1100">
                <a:latin typeface="+mn-ea"/>
              </a:rPr>
              <a:t>HTTP </a:t>
            </a:r>
            <a:r>
              <a:rPr lang="ko-KR" altLang="en-US" sz="1100">
                <a:latin typeface="+mn-ea"/>
              </a:rPr>
              <a:t>본문 데이터를 특정</a:t>
            </a:r>
            <a:r>
              <a:rPr lang="en-US" altLang="ko-KR" sz="1100">
                <a:latin typeface="+mn-ea"/>
              </a:rPr>
              <a:t> </a:t>
            </a:r>
            <a:r>
              <a:rPr lang="ko-KR" altLang="en-US" sz="1100">
                <a:latin typeface="+mn-ea"/>
              </a:rPr>
              <a:t>객체로 변환</a:t>
            </a:r>
            <a:endParaRPr lang="ko-KR" altLang="en-US" sz="1100"/>
          </a:p>
        </p:txBody>
      </p:sp>
      <p:sp>
        <p:nvSpPr>
          <p:cNvPr id="100" name="TextBox 99">
            <a:extLst>
              <a:ext uri="{FF2B5EF4-FFF2-40B4-BE49-F238E27FC236}">
                <a16:creationId xmlns:a16="http://schemas.microsoft.com/office/drawing/2014/main" id="{5BF0487C-57A7-F63E-D53C-9C9D9DBB113B}"/>
              </a:ext>
            </a:extLst>
          </p:cNvPr>
          <p:cNvSpPr txBox="1"/>
          <p:nvPr/>
        </p:nvSpPr>
        <p:spPr>
          <a:xfrm>
            <a:off x="8137882" y="5061148"/>
            <a:ext cx="2314085" cy="261610"/>
          </a:xfrm>
          <a:prstGeom prst="rect">
            <a:avLst/>
          </a:prstGeom>
          <a:noFill/>
        </p:spPr>
        <p:txBody>
          <a:bodyPr wrap="square">
            <a:spAutoFit/>
          </a:bodyPr>
          <a:lstStyle/>
          <a:p>
            <a:r>
              <a:rPr lang="ko-KR" altLang="en-US" sz="1100">
                <a:latin typeface="+mn-ea"/>
              </a:rPr>
              <a:t>데이터를 </a:t>
            </a:r>
            <a:r>
              <a:rPr lang="en-US" altLang="ko-KR" sz="1100">
                <a:latin typeface="+mn-ea"/>
              </a:rPr>
              <a:t>HTTP </a:t>
            </a:r>
            <a:r>
              <a:rPr lang="ko-KR" altLang="en-US" sz="1100">
                <a:latin typeface="+mn-ea"/>
              </a:rPr>
              <a:t>응답 본문에 입력</a:t>
            </a:r>
            <a:endParaRPr lang="ko-KR" altLang="en-US" sz="1100"/>
          </a:p>
        </p:txBody>
      </p:sp>
    </p:spTree>
    <p:extLst>
      <p:ext uri="{BB962C8B-B14F-4D97-AF65-F5344CB8AC3E}">
        <p14:creationId xmlns:p14="http://schemas.microsoft.com/office/powerpoint/2010/main" val="1726192640"/>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직사각형 73">
            <a:extLst>
              <a:ext uri="{FF2B5EF4-FFF2-40B4-BE49-F238E27FC236}">
                <a16:creationId xmlns:a16="http://schemas.microsoft.com/office/drawing/2014/main" id="{42A0B23B-7003-43B2-A559-7C4A6F001EFB}"/>
              </a:ext>
            </a:extLst>
          </p:cNvPr>
          <p:cNvSpPr/>
          <p:nvPr/>
        </p:nvSpPr>
        <p:spPr>
          <a:xfrm>
            <a:off x="235241" y="407518"/>
            <a:ext cx="4332020" cy="369332"/>
          </a:xfrm>
          <a:prstGeom prst="rect">
            <a:avLst/>
          </a:prstGeom>
        </p:spPr>
        <p:txBody>
          <a:bodyPr wrap="none">
            <a:spAutoFit/>
          </a:bodyPr>
          <a:lstStyle/>
          <a:p>
            <a:pPr marL="285750" indent="-285750">
              <a:buFont typeface="Wingdings" panose="05000000000000000000" pitchFamily="2" charset="2"/>
              <a:buChar char="ü"/>
            </a:pPr>
            <a:r>
              <a:rPr lang="en-US" altLang="ko-KR" sz="1800" b="1">
                <a:solidFill>
                  <a:schemeClr val="accent1">
                    <a:lumMod val="75000"/>
                  </a:schemeClr>
                </a:solidFill>
                <a:latin typeface="+mn-ea"/>
              </a:rPr>
              <a:t>HttpMessageConverter </a:t>
            </a:r>
            <a:r>
              <a:rPr lang="ko-KR" altLang="en-US" sz="1800" b="1">
                <a:solidFill>
                  <a:schemeClr val="accent1">
                    <a:lumMod val="75000"/>
                  </a:schemeClr>
                </a:solidFill>
                <a:latin typeface="+mn-ea"/>
              </a:rPr>
              <a:t>주요 </a:t>
            </a:r>
            <a:r>
              <a:rPr lang="ko-KR" altLang="en-US" b="1">
                <a:solidFill>
                  <a:schemeClr val="accent1">
                    <a:lumMod val="75000"/>
                  </a:schemeClr>
                </a:solidFill>
                <a:latin typeface="+mn-ea"/>
              </a:rPr>
              <a:t>구현체</a:t>
            </a:r>
          </a:p>
        </p:txBody>
      </p:sp>
      <p:sp>
        <p:nvSpPr>
          <p:cNvPr id="10" name="직사각형 9">
            <a:extLst>
              <a:ext uri="{FF2B5EF4-FFF2-40B4-BE49-F238E27FC236}">
                <a16:creationId xmlns:a16="http://schemas.microsoft.com/office/drawing/2014/main" id="{AF73F72D-7704-4F01-B374-2B8B53D613B0}"/>
              </a:ext>
            </a:extLst>
          </p:cNvPr>
          <p:cNvSpPr/>
          <p:nvPr/>
        </p:nvSpPr>
        <p:spPr>
          <a:xfrm>
            <a:off x="477056" y="1017482"/>
            <a:ext cx="11060058" cy="4575035"/>
          </a:xfrm>
          <a:prstGeom prst="rect">
            <a:avLst/>
          </a:prstGeom>
        </p:spPr>
        <p:txBody>
          <a:bodyPr wrap="square">
            <a:spAutoFit/>
          </a:bodyPr>
          <a:lstStyle/>
          <a:p>
            <a:pPr marL="228600" indent="-228600">
              <a:lnSpc>
                <a:spcPct val="150000"/>
              </a:lnSpc>
              <a:buFont typeface="+mj-lt"/>
              <a:buAutoNum type="arabicPeriod"/>
            </a:pPr>
            <a:r>
              <a:rPr lang="en-US" altLang="ko-KR" sz="1400" b="1">
                <a:latin typeface="+mn-ea"/>
              </a:rPr>
              <a:t>ByteArrayHttpMessageConverter</a:t>
            </a:r>
          </a:p>
          <a:p>
            <a:pPr marL="685800" lvl="1" indent="-228600">
              <a:lnSpc>
                <a:spcPct val="150000"/>
              </a:lnSpc>
              <a:buFont typeface="Arial" panose="020B0604020202020204" pitchFamily="34" charset="0"/>
              <a:buChar char="•"/>
            </a:pPr>
            <a:r>
              <a:rPr lang="en-US" altLang="ko-KR" sz="1400">
                <a:latin typeface="+mn-ea"/>
              </a:rPr>
              <a:t>application/octet-stream </a:t>
            </a:r>
            <a:r>
              <a:rPr lang="ko-KR" altLang="en-US" sz="1400">
                <a:latin typeface="+mn-ea"/>
              </a:rPr>
              <a:t>과 같은 바이너리 데이터를 처리하며</a:t>
            </a:r>
            <a:r>
              <a:rPr lang="en-US" altLang="ko-KR" sz="1400">
                <a:latin typeface="+mn-ea"/>
              </a:rPr>
              <a:t> </a:t>
            </a:r>
            <a:r>
              <a:rPr lang="ko-KR" altLang="en-US" sz="1400">
                <a:latin typeface="+mn-ea"/>
              </a:rPr>
              <a:t>주로 파일 전송에 사용된다</a:t>
            </a:r>
            <a:endParaRPr lang="en-US" altLang="ko-KR" sz="1400">
              <a:latin typeface="+mn-ea"/>
            </a:endParaRPr>
          </a:p>
          <a:p>
            <a:pPr marL="685800" lvl="1" indent="-228600">
              <a:lnSpc>
                <a:spcPct val="150000"/>
              </a:lnSpc>
              <a:buFont typeface="Arial" panose="020B0604020202020204" pitchFamily="34" charset="0"/>
              <a:buChar char="•"/>
            </a:pPr>
            <a:endParaRPr lang="en-US" altLang="ko-KR" sz="1400" b="1">
              <a:latin typeface="+mn-ea"/>
            </a:endParaRPr>
          </a:p>
          <a:p>
            <a:pPr marL="228600" indent="-228600">
              <a:lnSpc>
                <a:spcPct val="150000"/>
              </a:lnSpc>
              <a:buFont typeface="+mj-lt"/>
              <a:buAutoNum type="arabicPeriod"/>
            </a:pPr>
            <a:r>
              <a:rPr lang="en-US" altLang="ko-KR" sz="1400" b="1">
                <a:latin typeface="+mn-ea"/>
              </a:rPr>
              <a:t>StringHttpMessageConverter</a:t>
            </a:r>
          </a:p>
          <a:p>
            <a:pPr marL="685800" lvl="1" indent="-228600">
              <a:lnSpc>
                <a:spcPct val="150000"/>
              </a:lnSpc>
              <a:buFont typeface="Arial" panose="020B0604020202020204" pitchFamily="34" charset="0"/>
              <a:buChar char="•"/>
            </a:pPr>
            <a:r>
              <a:rPr lang="en-US" altLang="ko-KR" sz="1400">
                <a:latin typeface="+mn-ea"/>
              </a:rPr>
              <a:t>text/plain </a:t>
            </a:r>
            <a:r>
              <a:rPr lang="ko-KR" altLang="en-US" sz="1400">
                <a:latin typeface="+mn-ea"/>
              </a:rPr>
              <a:t>과 같은 문자열</a:t>
            </a:r>
            <a:r>
              <a:rPr lang="en-US" altLang="ko-KR" sz="1400">
                <a:latin typeface="+mn-ea"/>
              </a:rPr>
              <a:t> </a:t>
            </a:r>
            <a:r>
              <a:rPr lang="ko-KR" altLang="en-US" sz="1400">
                <a:latin typeface="+mn-ea"/>
              </a:rPr>
              <a:t>데이터를 </a:t>
            </a:r>
            <a:r>
              <a:rPr lang="en-US" altLang="ko-KR" sz="1400">
                <a:latin typeface="+mn-ea"/>
              </a:rPr>
              <a:t>String </a:t>
            </a:r>
            <a:r>
              <a:rPr lang="ko-KR" altLang="en-US" sz="1400">
                <a:latin typeface="+mn-ea"/>
              </a:rPr>
              <a:t>객체로 변환하거나 </a:t>
            </a:r>
            <a:r>
              <a:rPr lang="en-US" altLang="ko-KR" sz="1400">
                <a:latin typeface="+mn-ea"/>
              </a:rPr>
              <a:t>String </a:t>
            </a:r>
            <a:r>
              <a:rPr lang="ko-KR" altLang="en-US" sz="1400">
                <a:latin typeface="+mn-ea"/>
              </a:rPr>
              <a:t>객체를 </a:t>
            </a:r>
            <a:r>
              <a:rPr lang="en-US" altLang="ko-KR" sz="1400">
                <a:latin typeface="+mn-ea"/>
              </a:rPr>
              <a:t>text/plain </a:t>
            </a:r>
            <a:r>
              <a:rPr lang="ko-KR" altLang="en-US" sz="1400">
                <a:latin typeface="+mn-ea"/>
              </a:rPr>
              <a:t>형식으로 변환하여 </a:t>
            </a:r>
            <a:r>
              <a:rPr lang="en-US" altLang="ko-KR" sz="1400">
                <a:latin typeface="+mn-ea"/>
              </a:rPr>
              <a:t>HTTP </a:t>
            </a:r>
            <a:r>
              <a:rPr lang="ko-KR" altLang="en-US" sz="1400">
                <a:latin typeface="+mn-ea"/>
              </a:rPr>
              <a:t>본문에 넣는다</a:t>
            </a:r>
            <a:endParaRPr lang="en-US" altLang="ko-KR" sz="1400">
              <a:latin typeface="+mn-ea"/>
            </a:endParaRPr>
          </a:p>
          <a:p>
            <a:pPr marL="685800" lvl="1" indent="-228600">
              <a:lnSpc>
                <a:spcPct val="150000"/>
              </a:lnSpc>
              <a:buFont typeface="Arial" panose="020B0604020202020204" pitchFamily="34" charset="0"/>
              <a:buChar char="•"/>
            </a:pPr>
            <a:endParaRPr lang="en-US" altLang="ko-KR" sz="1400" b="1">
              <a:latin typeface="+mn-ea"/>
            </a:endParaRPr>
          </a:p>
          <a:p>
            <a:pPr marL="228600" indent="-228600">
              <a:lnSpc>
                <a:spcPct val="150000"/>
              </a:lnSpc>
              <a:buFont typeface="+mj-lt"/>
              <a:buAutoNum type="arabicPeriod"/>
            </a:pPr>
            <a:r>
              <a:rPr lang="en-US" altLang="ko-KR" sz="1400" b="1">
                <a:latin typeface="+mn-ea"/>
              </a:rPr>
              <a:t>ResourceHttpMessageConverter</a:t>
            </a:r>
          </a:p>
          <a:p>
            <a:pPr marL="685800" lvl="1" indent="-228600">
              <a:lnSpc>
                <a:spcPct val="150000"/>
              </a:lnSpc>
              <a:buFont typeface="Arial" panose="020B0604020202020204" pitchFamily="34" charset="0"/>
              <a:buChar char="•"/>
            </a:pPr>
            <a:r>
              <a:rPr lang="en-US" altLang="ko-KR" sz="1400">
                <a:latin typeface="+mn-ea"/>
              </a:rPr>
              <a:t>Resource </a:t>
            </a:r>
            <a:r>
              <a:rPr lang="ko-KR" altLang="en-US" sz="1400">
                <a:latin typeface="+mn-ea"/>
              </a:rPr>
              <a:t>타입의 데이터를 </a:t>
            </a:r>
            <a:r>
              <a:rPr lang="en-US" altLang="ko-KR" sz="1400">
                <a:latin typeface="+mn-ea"/>
              </a:rPr>
              <a:t>HTTP </a:t>
            </a:r>
            <a:r>
              <a:rPr lang="ko-KR" altLang="en-US" sz="1400">
                <a:latin typeface="+mn-ea"/>
              </a:rPr>
              <a:t>요청과 응답으로 변환하거나 처리하는 데 사용된다</a:t>
            </a:r>
            <a:endParaRPr lang="en-US" altLang="ko-KR" sz="1400">
              <a:latin typeface="+mn-ea"/>
            </a:endParaRPr>
          </a:p>
          <a:p>
            <a:pPr marL="685800" lvl="1" indent="-228600">
              <a:lnSpc>
                <a:spcPct val="150000"/>
              </a:lnSpc>
              <a:buFont typeface="Arial" panose="020B0604020202020204" pitchFamily="34" charset="0"/>
              <a:buChar char="•"/>
            </a:pPr>
            <a:endParaRPr lang="en-US" altLang="ko-KR" sz="1400" b="1">
              <a:latin typeface="+mn-ea"/>
            </a:endParaRPr>
          </a:p>
          <a:p>
            <a:pPr marL="228600" indent="-228600">
              <a:lnSpc>
                <a:spcPct val="150000"/>
              </a:lnSpc>
              <a:buFont typeface="+mj-lt"/>
              <a:buAutoNum type="arabicPeriod"/>
            </a:pPr>
            <a:r>
              <a:rPr lang="en-US" altLang="ko-KR" sz="1400" b="1">
                <a:latin typeface="+mn-ea"/>
              </a:rPr>
              <a:t>MappingJackson2HttpMessageConverter</a:t>
            </a:r>
          </a:p>
          <a:p>
            <a:pPr marL="685800" lvl="1" indent="-228600">
              <a:lnSpc>
                <a:spcPct val="150000"/>
              </a:lnSpc>
              <a:buFont typeface="Arial" panose="020B0604020202020204" pitchFamily="34" charset="0"/>
              <a:buChar char="•"/>
            </a:pPr>
            <a:r>
              <a:rPr lang="en-US" altLang="ko-KR" sz="1400">
                <a:latin typeface="+mn-ea"/>
              </a:rPr>
              <a:t>application/json </a:t>
            </a:r>
            <a:r>
              <a:rPr lang="ko-KR" altLang="en-US" sz="1400">
                <a:latin typeface="+mn-ea"/>
              </a:rPr>
              <a:t>형식의 데이터를 파싱하여 </a:t>
            </a:r>
            <a:r>
              <a:rPr lang="en-US" altLang="ko-KR" sz="1400">
                <a:latin typeface="+mn-ea"/>
              </a:rPr>
              <a:t>Java </a:t>
            </a:r>
            <a:r>
              <a:rPr lang="ko-KR" altLang="en-US" sz="1400">
                <a:latin typeface="+mn-ea"/>
              </a:rPr>
              <a:t>객체를 </a:t>
            </a:r>
            <a:r>
              <a:rPr lang="en-US" altLang="ko-KR" sz="1400">
                <a:latin typeface="+mn-ea"/>
              </a:rPr>
              <a:t>JSON</a:t>
            </a:r>
            <a:r>
              <a:rPr lang="ko-KR" altLang="en-US" sz="1400">
                <a:latin typeface="+mn-ea"/>
              </a:rPr>
              <a:t>으로 변환하거나 </a:t>
            </a:r>
            <a:r>
              <a:rPr lang="en-US" altLang="ko-KR" sz="1400">
                <a:latin typeface="+mn-ea"/>
              </a:rPr>
              <a:t>JSON</a:t>
            </a:r>
            <a:r>
              <a:rPr lang="ko-KR" altLang="en-US" sz="1400">
                <a:latin typeface="+mn-ea"/>
              </a:rPr>
              <a:t>을 </a:t>
            </a:r>
            <a:r>
              <a:rPr lang="en-US" altLang="ko-KR" sz="1400">
                <a:latin typeface="+mn-ea"/>
              </a:rPr>
              <a:t>Java </a:t>
            </a:r>
            <a:r>
              <a:rPr lang="ko-KR" altLang="en-US" sz="1400">
                <a:latin typeface="+mn-ea"/>
              </a:rPr>
              <a:t>객체로 변환한다</a:t>
            </a:r>
            <a:endParaRPr lang="en-US" altLang="ko-KR" sz="1400">
              <a:latin typeface="+mn-ea"/>
            </a:endParaRPr>
          </a:p>
          <a:p>
            <a:pPr marL="685800" lvl="1" indent="-228600">
              <a:lnSpc>
                <a:spcPct val="150000"/>
              </a:lnSpc>
              <a:buFont typeface="Arial" panose="020B0604020202020204" pitchFamily="34" charset="0"/>
              <a:buChar char="•"/>
            </a:pPr>
            <a:endParaRPr lang="en-US" altLang="ko-KR" sz="1400">
              <a:latin typeface="+mn-ea"/>
            </a:endParaRPr>
          </a:p>
          <a:p>
            <a:pPr marL="228600" indent="-228600">
              <a:lnSpc>
                <a:spcPct val="150000"/>
              </a:lnSpc>
              <a:buFont typeface="+mj-lt"/>
              <a:buAutoNum type="arabicPeriod"/>
            </a:pPr>
            <a:r>
              <a:rPr lang="en-US" altLang="ko-KR" sz="1400" b="1">
                <a:latin typeface="+mn-ea"/>
              </a:rPr>
              <a:t>FormHttpMessageConverter</a:t>
            </a:r>
          </a:p>
          <a:p>
            <a:pPr marL="685800" lvl="1" indent="-228600">
              <a:lnSpc>
                <a:spcPct val="150000"/>
              </a:lnSpc>
              <a:buFont typeface="Arial" panose="020B0604020202020204" pitchFamily="34" charset="0"/>
              <a:buChar char="•"/>
            </a:pPr>
            <a:r>
              <a:rPr lang="en-US" altLang="ko-KR" sz="1400">
                <a:latin typeface="+mn-ea"/>
              </a:rPr>
              <a:t>application/x-www-form-urlencoded </a:t>
            </a:r>
            <a:r>
              <a:rPr lang="ko-KR" altLang="en-US" sz="1400">
                <a:latin typeface="+mn-ea"/>
              </a:rPr>
              <a:t>및 </a:t>
            </a:r>
            <a:r>
              <a:rPr lang="en-US" altLang="ko-KR" sz="1400">
                <a:latin typeface="+mn-ea"/>
              </a:rPr>
              <a:t>multipart/form-data </a:t>
            </a:r>
            <a:r>
              <a:rPr lang="ko-KR" altLang="en-US" sz="1400">
                <a:latin typeface="+mn-ea"/>
              </a:rPr>
              <a:t>형식의 데이터를 파싱하여 </a:t>
            </a:r>
            <a:r>
              <a:rPr lang="en-US" altLang="ko-KR" sz="1400">
                <a:latin typeface="+mn-ea"/>
              </a:rPr>
              <a:t>MultiValueMap </a:t>
            </a:r>
            <a:r>
              <a:rPr lang="ko-KR" altLang="en-US" sz="1400">
                <a:latin typeface="+mn-ea"/>
              </a:rPr>
              <a:t>형태로 변환한다</a:t>
            </a:r>
            <a:endParaRPr lang="en-US" altLang="ko-KR" sz="1400">
              <a:latin typeface="+mn-ea"/>
            </a:endParaRPr>
          </a:p>
        </p:txBody>
      </p:sp>
      <p:sp>
        <p:nvSpPr>
          <p:cNvPr id="4" name="TextBox 3">
            <a:extLst>
              <a:ext uri="{FF2B5EF4-FFF2-40B4-BE49-F238E27FC236}">
                <a16:creationId xmlns:a16="http://schemas.microsoft.com/office/drawing/2014/main" id="{CD4DD069-998F-2DE8-C763-F56A3B59E8CE}"/>
              </a:ext>
            </a:extLst>
          </p:cNvPr>
          <p:cNvSpPr txBox="1"/>
          <p:nvPr/>
        </p:nvSpPr>
        <p:spPr>
          <a:xfrm>
            <a:off x="3297604" y="6029646"/>
            <a:ext cx="3776964" cy="307777"/>
          </a:xfrm>
          <a:prstGeom prst="rect">
            <a:avLst/>
          </a:prstGeom>
          <a:noFill/>
        </p:spPr>
        <p:txBody>
          <a:bodyPr wrap="square">
            <a:spAutoFit/>
          </a:bodyPr>
          <a:lstStyle/>
          <a:p>
            <a:r>
              <a:rPr lang="ko-KR" altLang="en-US" sz="1400" i="1">
                <a:solidFill>
                  <a:srgbClr val="FF0000"/>
                </a:solidFill>
                <a:latin typeface="+mj-lt"/>
                <a:ea typeface="나눔바른고딕" panose="020B0603020101020101" pitchFamily="50" charset="-127"/>
              </a:rPr>
              <a:t>구현 예제는 </a:t>
            </a:r>
            <a:r>
              <a:rPr lang="en-US" altLang="ko-KR" sz="1400" i="1">
                <a:solidFill>
                  <a:srgbClr val="FF0000"/>
                </a:solidFill>
                <a:latin typeface="+mj-lt"/>
                <a:ea typeface="나눔바른고딕" panose="020B0603020101020101" pitchFamily="50" charset="-127"/>
              </a:rPr>
              <a:t>@RequestBody </a:t>
            </a:r>
            <a:r>
              <a:rPr lang="ko-KR" altLang="en-US" sz="1400" i="1">
                <a:solidFill>
                  <a:srgbClr val="FF0000"/>
                </a:solidFill>
                <a:latin typeface="+mj-lt"/>
                <a:ea typeface="나눔바른고딕" panose="020B0603020101020101" pitchFamily="50" charset="-127"/>
              </a:rPr>
              <a:t>챕터 참고 바람</a:t>
            </a:r>
            <a:endParaRPr lang="ko-KR" altLang="en-US" sz="1400" i="1">
              <a:solidFill>
                <a:srgbClr val="FF0000"/>
              </a:solidFill>
            </a:endParaRPr>
          </a:p>
        </p:txBody>
      </p:sp>
    </p:spTree>
    <p:extLst>
      <p:ext uri="{BB962C8B-B14F-4D97-AF65-F5344CB8AC3E}">
        <p14:creationId xmlns:p14="http://schemas.microsoft.com/office/powerpoint/2010/main" val="20564376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6F13B4DD-A6D7-67ED-ADE0-6156619C9D33}"/>
              </a:ext>
            </a:extLst>
          </p:cNvPr>
          <p:cNvSpPr/>
          <p:nvPr/>
        </p:nvSpPr>
        <p:spPr>
          <a:xfrm>
            <a:off x="6002494" y="2298401"/>
            <a:ext cx="3974602" cy="2405184"/>
          </a:xfrm>
          <a:prstGeom prst="rect">
            <a:avLst/>
          </a:prstGeom>
          <a:solidFill>
            <a:schemeClr val="accent5">
              <a:lumMod val="20000"/>
              <a:lumOff val="80000"/>
            </a:schemeClr>
          </a:solidFill>
          <a:ln w="2857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sz="1200">
              <a:latin typeface="+mj-lt"/>
            </a:endParaRPr>
          </a:p>
        </p:txBody>
      </p:sp>
      <p:sp>
        <p:nvSpPr>
          <p:cNvPr id="33" name="직사각형 32">
            <a:extLst>
              <a:ext uri="{FF2B5EF4-FFF2-40B4-BE49-F238E27FC236}">
                <a16:creationId xmlns:a16="http://schemas.microsoft.com/office/drawing/2014/main" id="{724233A3-545C-FC7A-B2DA-A1633B08B874}"/>
              </a:ext>
            </a:extLst>
          </p:cNvPr>
          <p:cNvSpPr/>
          <p:nvPr/>
        </p:nvSpPr>
        <p:spPr>
          <a:xfrm>
            <a:off x="6259675" y="2645250"/>
            <a:ext cx="1632358" cy="1885185"/>
          </a:xfrm>
          <a:prstGeom prst="rect">
            <a:avLst/>
          </a:prstGeom>
          <a:solidFill>
            <a:schemeClr val="bg1">
              <a:lumMod val="95000"/>
            </a:schemeClr>
          </a:solidFill>
          <a:ln w="190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sz="1200">
              <a:latin typeface="+mj-lt"/>
            </a:endParaRPr>
          </a:p>
        </p:txBody>
      </p:sp>
      <p:sp>
        <p:nvSpPr>
          <p:cNvPr id="26" name="TextBox 25">
            <a:extLst>
              <a:ext uri="{FF2B5EF4-FFF2-40B4-BE49-F238E27FC236}">
                <a16:creationId xmlns:a16="http://schemas.microsoft.com/office/drawing/2014/main" id="{1D73A88D-B6C9-9CBA-F03F-4D8ADA835966}"/>
              </a:ext>
            </a:extLst>
          </p:cNvPr>
          <p:cNvSpPr txBox="1"/>
          <p:nvPr/>
        </p:nvSpPr>
        <p:spPr>
          <a:xfrm>
            <a:off x="245910" y="153932"/>
            <a:ext cx="4310897" cy="369332"/>
          </a:xfrm>
          <a:prstGeom prst="rect">
            <a:avLst/>
          </a:prstGeom>
          <a:noFill/>
        </p:spPr>
        <p:txBody>
          <a:bodyPr wrap="square">
            <a:spAutoFit/>
          </a:bodyPr>
          <a:lstStyle/>
          <a:p>
            <a:pPr marL="285750" indent="-285750">
              <a:buFont typeface="Wingdings" panose="05000000000000000000" pitchFamily="2" charset="2"/>
              <a:buChar char="ü"/>
            </a:pPr>
            <a:r>
              <a:rPr lang="ko-KR" altLang="en-US" b="1">
                <a:solidFill>
                  <a:schemeClr val="accent1">
                    <a:lumMod val="75000"/>
                  </a:schemeClr>
                </a:solidFill>
                <a:latin typeface="+mj-lt"/>
                <a:ea typeface="나눔바른고딕" panose="020B0603020101020101" pitchFamily="50" charset="-127"/>
              </a:rPr>
              <a:t>모델</a:t>
            </a:r>
            <a:r>
              <a:rPr lang="en-US" altLang="ko-KR" b="1">
                <a:solidFill>
                  <a:schemeClr val="accent1">
                    <a:lumMod val="75000"/>
                  </a:schemeClr>
                </a:solidFill>
                <a:latin typeface="+mj-lt"/>
                <a:ea typeface="나눔바른고딕" panose="020B0603020101020101" pitchFamily="50" charset="-127"/>
              </a:rPr>
              <a:t>2 </a:t>
            </a:r>
            <a:r>
              <a:rPr lang="ko-KR" altLang="en-US" b="1">
                <a:solidFill>
                  <a:schemeClr val="accent1">
                    <a:lumMod val="75000"/>
                  </a:schemeClr>
                </a:solidFill>
                <a:latin typeface="+mj-lt"/>
                <a:ea typeface="나눔바른고딕" panose="020B0603020101020101" pitchFamily="50" charset="-127"/>
              </a:rPr>
              <a:t>기반 요청 프로세스</a:t>
            </a:r>
            <a:endParaRPr lang="ko-KR" altLang="en-US" b="1">
              <a:solidFill>
                <a:schemeClr val="accent1">
                  <a:lumMod val="75000"/>
                </a:schemeClr>
              </a:solidFill>
              <a:latin typeface="+mj-lt"/>
            </a:endParaRPr>
          </a:p>
        </p:txBody>
      </p:sp>
      <p:sp>
        <p:nvSpPr>
          <p:cNvPr id="37" name="TextBox 36">
            <a:extLst>
              <a:ext uri="{FF2B5EF4-FFF2-40B4-BE49-F238E27FC236}">
                <a16:creationId xmlns:a16="http://schemas.microsoft.com/office/drawing/2014/main" id="{DBFED518-CDDF-DBCB-493B-5BE807B331DD}"/>
              </a:ext>
            </a:extLst>
          </p:cNvPr>
          <p:cNvSpPr txBox="1"/>
          <p:nvPr/>
        </p:nvSpPr>
        <p:spPr>
          <a:xfrm>
            <a:off x="6199072" y="2320272"/>
            <a:ext cx="1745624" cy="307777"/>
          </a:xfrm>
          <a:prstGeom prst="rect">
            <a:avLst/>
          </a:prstGeom>
          <a:noFill/>
        </p:spPr>
        <p:txBody>
          <a:bodyPr wrap="square">
            <a:spAutoFit/>
          </a:bodyPr>
          <a:lstStyle/>
          <a:p>
            <a:pPr algn="ctr"/>
            <a:r>
              <a:rPr lang="en-US" altLang="ko-KR" sz="1400">
                <a:latin typeface="+mj-lt"/>
                <a:ea typeface="나눔바른고딕" panose="020B0603020101020101" pitchFamily="50" charset="-127"/>
              </a:rPr>
              <a:t>Servlet Container</a:t>
            </a:r>
            <a:endParaRPr lang="ko-KR" altLang="en-US" sz="1400">
              <a:latin typeface="+mj-lt"/>
            </a:endParaRPr>
          </a:p>
        </p:txBody>
      </p:sp>
      <p:sp>
        <p:nvSpPr>
          <p:cNvPr id="15" name="모서리가 둥근 직사각형 38">
            <a:extLst>
              <a:ext uri="{FF2B5EF4-FFF2-40B4-BE49-F238E27FC236}">
                <a16:creationId xmlns:a16="http://schemas.microsoft.com/office/drawing/2014/main" id="{C2778039-11FF-B1DF-08FA-7AFFD37CDCCB}"/>
              </a:ext>
            </a:extLst>
          </p:cNvPr>
          <p:cNvSpPr/>
          <p:nvPr/>
        </p:nvSpPr>
        <p:spPr>
          <a:xfrm>
            <a:off x="6474270" y="2814825"/>
            <a:ext cx="1189121" cy="44328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latin typeface="+mj-lt"/>
                <a:ea typeface="나눔바른고딕" panose="020B0603020101020101"/>
              </a:rPr>
              <a:t>Servlet</a:t>
            </a:r>
          </a:p>
        </p:txBody>
      </p:sp>
      <p:sp>
        <p:nvSpPr>
          <p:cNvPr id="34" name="모서리가 둥근 직사각형 38">
            <a:extLst>
              <a:ext uri="{FF2B5EF4-FFF2-40B4-BE49-F238E27FC236}">
                <a16:creationId xmlns:a16="http://schemas.microsoft.com/office/drawing/2014/main" id="{252EEEC1-5416-400D-99EA-BBA076BA6899}"/>
              </a:ext>
            </a:extLst>
          </p:cNvPr>
          <p:cNvSpPr/>
          <p:nvPr/>
        </p:nvSpPr>
        <p:spPr>
          <a:xfrm>
            <a:off x="6474270" y="3820270"/>
            <a:ext cx="1189121" cy="44328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latin typeface="+mj-lt"/>
                <a:ea typeface="나눔바른고딕" panose="020B0603020101020101"/>
              </a:rPr>
              <a:t>Jsp</a:t>
            </a:r>
          </a:p>
        </p:txBody>
      </p:sp>
      <p:cxnSp>
        <p:nvCxnSpPr>
          <p:cNvPr id="9" name="직선 화살표 연결선 8">
            <a:extLst>
              <a:ext uri="{FF2B5EF4-FFF2-40B4-BE49-F238E27FC236}">
                <a16:creationId xmlns:a16="http://schemas.microsoft.com/office/drawing/2014/main" id="{77C20E8F-42ED-4D4E-A788-6DA96353C51D}"/>
              </a:ext>
            </a:extLst>
          </p:cNvPr>
          <p:cNvCxnSpPr>
            <a:cxnSpLocks/>
            <a:endCxn id="15" idx="1"/>
          </p:cNvCxnSpPr>
          <p:nvPr/>
        </p:nvCxnSpPr>
        <p:spPr>
          <a:xfrm>
            <a:off x="1466158" y="3036470"/>
            <a:ext cx="500811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3E5F0581-350E-4D7A-9C5E-A4BEC65E9872}"/>
              </a:ext>
            </a:extLst>
          </p:cNvPr>
          <p:cNvSpPr txBox="1"/>
          <p:nvPr/>
        </p:nvSpPr>
        <p:spPr>
          <a:xfrm>
            <a:off x="2816735" y="2459091"/>
            <a:ext cx="1548263" cy="524246"/>
          </a:xfrm>
          <a:prstGeom prst="rect">
            <a:avLst/>
          </a:prstGeom>
          <a:noFill/>
        </p:spPr>
        <p:txBody>
          <a:bodyPr wrap="square">
            <a:spAutoFit/>
          </a:bodyPr>
          <a:lstStyle/>
          <a:p>
            <a:pPr algn="ctr">
              <a:lnSpc>
                <a:spcPct val="150000"/>
              </a:lnSpc>
            </a:pPr>
            <a:r>
              <a:rPr lang="en-US" altLang="ko-KR" sz="1000">
                <a:latin typeface="+mj-lt"/>
              </a:rPr>
              <a:t>GET /hello HTTP/1.1 </a:t>
            </a:r>
          </a:p>
          <a:p>
            <a:pPr algn="ctr">
              <a:lnSpc>
                <a:spcPct val="150000"/>
              </a:lnSpc>
            </a:pPr>
            <a:r>
              <a:rPr lang="en-US" altLang="ko-KR" sz="1000">
                <a:latin typeface="+mj-lt"/>
              </a:rPr>
              <a:t>Host: localhost:8080</a:t>
            </a:r>
            <a:endParaRPr lang="ko-KR" altLang="en-US" sz="1000">
              <a:latin typeface="+mj-lt"/>
            </a:endParaRPr>
          </a:p>
        </p:txBody>
      </p:sp>
      <p:sp>
        <p:nvSpPr>
          <p:cNvPr id="43" name="TextBox 42">
            <a:extLst>
              <a:ext uri="{FF2B5EF4-FFF2-40B4-BE49-F238E27FC236}">
                <a16:creationId xmlns:a16="http://schemas.microsoft.com/office/drawing/2014/main" id="{379501A2-CF3A-43FC-8921-73B7FBE82A4A}"/>
              </a:ext>
            </a:extLst>
          </p:cNvPr>
          <p:cNvSpPr txBox="1"/>
          <p:nvPr/>
        </p:nvSpPr>
        <p:spPr>
          <a:xfrm>
            <a:off x="2825409" y="4187538"/>
            <a:ext cx="1731398" cy="553998"/>
          </a:xfrm>
          <a:prstGeom prst="rect">
            <a:avLst/>
          </a:prstGeom>
          <a:noFill/>
        </p:spPr>
        <p:txBody>
          <a:bodyPr wrap="square">
            <a:spAutoFit/>
          </a:bodyPr>
          <a:lstStyle/>
          <a:p>
            <a:r>
              <a:rPr lang="en-US" altLang="ko-KR" sz="1000">
                <a:latin typeface="+mj-lt"/>
              </a:rPr>
              <a:t>HTTP/1.1 200 OK </a:t>
            </a:r>
          </a:p>
          <a:p>
            <a:r>
              <a:rPr lang="en-US" altLang="ko-KR" sz="1000">
                <a:latin typeface="+mj-lt"/>
              </a:rPr>
              <a:t>Content-Type: text/html </a:t>
            </a:r>
          </a:p>
          <a:p>
            <a:r>
              <a:rPr lang="en-US" altLang="ko-KR" sz="1000">
                <a:latin typeface="+mj-lt"/>
              </a:rPr>
              <a:t>Content-Length: 43</a:t>
            </a:r>
            <a:endParaRPr lang="ko-KR" altLang="en-US" sz="1000">
              <a:latin typeface="+mj-lt"/>
            </a:endParaRPr>
          </a:p>
        </p:txBody>
      </p:sp>
      <p:sp>
        <p:nvSpPr>
          <p:cNvPr id="16" name="Rectangle 3">
            <a:extLst>
              <a:ext uri="{FF2B5EF4-FFF2-40B4-BE49-F238E27FC236}">
                <a16:creationId xmlns:a16="http://schemas.microsoft.com/office/drawing/2014/main" id="{CDCA49FB-5D44-42A6-88A3-FE789999494C}"/>
              </a:ext>
            </a:extLst>
          </p:cNvPr>
          <p:cNvSpPr>
            <a:spLocks noChangeArrowheads="1"/>
          </p:cNvSpPr>
          <p:nvPr/>
        </p:nvSpPr>
        <p:spPr bwMode="auto">
          <a:xfrm>
            <a:off x="2366280" y="4887160"/>
            <a:ext cx="2648114" cy="1447576"/>
          </a:xfrm>
          <a:prstGeom prst="rect">
            <a:avLst/>
          </a:prstGeom>
          <a:solidFill>
            <a:schemeClr val="bg2"/>
          </a:solidFill>
          <a:ln w="6350">
            <a:solidFill>
              <a:schemeClr val="bg1">
                <a:lumMod val="65000"/>
              </a:schemeClr>
            </a:solid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000" b="0" i="0" u="none" strike="noStrike" cap="none" normalizeH="0" baseline="0">
                <a:ln>
                  <a:noFill/>
                </a:ln>
                <a:effectLst/>
                <a:latin typeface="+mj-lt"/>
                <a:ea typeface="JetBrains Mono"/>
              </a:rPr>
              <a:t>&lt;html&gt;</a:t>
            </a:r>
            <a:endParaRPr kumimoji="0" lang="en-US" altLang="ko-KR" sz="1000" b="0" i="0" u="none" strike="noStrike" cap="none" normalizeH="0" baseline="0">
              <a:ln>
                <a:noFill/>
              </a:ln>
              <a:effectLst/>
              <a:latin typeface="+mj-lt"/>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lang="en-US" altLang="ko-KR" sz="1000">
                <a:latin typeface="+mj-lt"/>
                <a:ea typeface="JetBrains Mono"/>
              </a:rPr>
              <a:t>&lt;</a:t>
            </a:r>
            <a:r>
              <a:rPr kumimoji="0" lang="ko-KR" altLang="ko-KR" sz="1000" b="0" i="0" u="none" strike="noStrike" cap="none" normalizeH="0" baseline="0">
                <a:ln>
                  <a:noFill/>
                </a:ln>
                <a:effectLst/>
                <a:latin typeface="+mj-lt"/>
                <a:ea typeface="JetBrains Mono"/>
              </a:rPr>
              <a:t>h</a:t>
            </a:r>
            <a:r>
              <a:rPr kumimoji="0" lang="en-US" altLang="ko-KR" sz="1000" b="0" i="0" u="none" strike="noStrike" cap="none" normalizeH="0" baseline="0">
                <a:ln>
                  <a:noFill/>
                </a:ln>
                <a:effectLst/>
                <a:latin typeface="+mj-lt"/>
                <a:ea typeface="JetBrains Mono"/>
              </a:rPr>
              <a:t>ead</a:t>
            </a:r>
            <a:r>
              <a:rPr lang="en-US" altLang="ko-KR" sz="1000">
                <a:latin typeface="+mj-lt"/>
                <a:ea typeface="JetBrains Mono"/>
              </a:rPr>
              <a:t>&gt;&lt;title&gt;Model2&lt;/title&gt;&lt;/</a:t>
            </a:r>
            <a:r>
              <a:rPr kumimoji="0" lang="ko-KR" altLang="ko-KR" sz="1000" b="0" i="0" u="none" strike="noStrike" cap="none" normalizeH="0" baseline="0">
                <a:ln>
                  <a:noFill/>
                </a:ln>
                <a:effectLst/>
                <a:latin typeface="+mj-lt"/>
                <a:ea typeface="JetBrains Mono"/>
              </a:rPr>
              <a:t>h</a:t>
            </a:r>
            <a:r>
              <a:rPr kumimoji="0" lang="en-US" altLang="ko-KR" sz="1000" b="0" i="0" u="none" strike="noStrike" cap="none" normalizeH="0" baseline="0">
                <a:ln>
                  <a:noFill/>
                </a:ln>
                <a:effectLst/>
                <a:latin typeface="+mj-lt"/>
                <a:ea typeface="JetBrains Mono"/>
              </a:rPr>
              <a:t>ead</a:t>
            </a:r>
            <a:r>
              <a:rPr lang="en-US" altLang="ko-KR" sz="1000">
                <a:latin typeface="+mj-lt"/>
                <a:ea typeface="JetBrains Mono"/>
              </a:rPr>
              <a:t>&gt;</a:t>
            </a:r>
            <a:br>
              <a:rPr kumimoji="0" lang="ko-KR" altLang="ko-KR" sz="1000" b="0" i="0" u="none" strike="noStrike" cap="none" normalizeH="0" baseline="0">
                <a:ln>
                  <a:noFill/>
                </a:ln>
                <a:effectLst/>
                <a:latin typeface="+mj-lt"/>
                <a:ea typeface="JetBrains Mono"/>
              </a:rPr>
            </a:br>
            <a:r>
              <a:rPr kumimoji="0" lang="ko-KR" altLang="ko-KR" sz="1000" b="0" i="0" u="none" strike="noStrike" cap="none" normalizeH="0" baseline="0">
                <a:ln>
                  <a:noFill/>
                </a:ln>
                <a:effectLst/>
                <a:latin typeface="+mj-lt"/>
                <a:ea typeface="JetBrains Mono"/>
              </a:rPr>
              <a:t>&lt;body&gt;</a:t>
            </a:r>
            <a:endParaRPr kumimoji="0" lang="en-US" altLang="ko-KR" sz="1000" b="0" i="0" u="none" strike="noStrike" cap="none" normalizeH="0" baseline="0">
              <a:ln>
                <a:noFill/>
              </a:ln>
              <a:effectLst/>
              <a:latin typeface="+mj-lt"/>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000" b="0" i="0" u="none" strike="noStrike" cap="none" normalizeH="0" baseline="0">
                <a:ln>
                  <a:noFill/>
                </a:ln>
                <a:effectLst/>
                <a:latin typeface="+mj-lt"/>
                <a:ea typeface="JetBrains Mono"/>
              </a:rPr>
              <a:t>    </a:t>
            </a:r>
            <a:r>
              <a:rPr kumimoji="0" lang="ko-KR" altLang="ko-KR" sz="1000" b="0" i="0" u="none" strike="noStrike" cap="none" normalizeH="0" baseline="0">
                <a:ln>
                  <a:noFill/>
                </a:ln>
                <a:effectLst/>
                <a:latin typeface="+mj-lt"/>
                <a:ea typeface="JetBrains Mono"/>
              </a:rPr>
              <a:t>&lt;h1&gt;</a:t>
            </a:r>
            <a:r>
              <a:rPr kumimoji="0" lang="en-US" altLang="ko-KR" sz="1000" b="0" i="0" u="none" strike="noStrike" cap="none" normalizeH="0" baseline="0">
                <a:ln>
                  <a:noFill/>
                </a:ln>
                <a:effectLst/>
                <a:latin typeface="+mj-lt"/>
                <a:ea typeface="JetBrains Mono"/>
              </a:rPr>
              <a:t>Hello, </a:t>
            </a:r>
            <a:r>
              <a:rPr lang="en-US" altLang="ko-KR" sz="1000">
                <a:latin typeface="+mj-lt"/>
                <a:ea typeface="JetBrains Mono"/>
              </a:rPr>
              <a:t>World</a:t>
            </a:r>
            <a:r>
              <a:rPr kumimoji="0" lang="ko-KR" altLang="ko-KR" sz="1000" b="0" i="0" u="none" strike="noStrike" cap="none" normalizeH="0" baseline="0">
                <a:ln>
                  <a:noFill/>
                </a:ln>
                <a:effectLst/>
                <a:latin typeface="+mj-lt"/>
                <a:ea typeface="JetBrains Mono"/>
              </a:rPr>
              <a:t>&lt;/h1&gt;</a:t>
            </a:r>
            <a:br>
              <a:rPr kumimoji="0" lang="ko-KR" altLang="ko-KR" sz="1000" b="0" i="0" u="none" strike="noStrike" cap="none" normalizeH="0" baseline="0">
                <a:ln>
                  <a:noFill/>
                </a:ln>
                <a:effectLst/>
                <a:latin typeface="+mj-lt"/>
                <a:ea typeface="JetBrains Mono"/>
              </a:rPr>
            </a:br>
            <a:r>
              <a:rPr kumimoji="0" lang="ko-KR" altLang="ko-KR" sz="1000" b="0" i="0" u="none" strike="noStrike" cap="none" normalizeH="0" baseline="0">
                <a:ln>
                  <a:noFill/>
                </a:ln>
                <a:effectLst/>
                <a:latin typeface="+mj-lt"/>
                <a:ea typeface="JetBrains Mono"/>
              </a:rPr>
              <a:t>&lt;/body&gt;</a:t>
            </a:r>
            <a:br>
              <a:rPr kumimoji="0" lang="ko-KR" altLang="ko-KR" sz="1000" b="0" i="0" u="none" strike="noStrike" cap="none" normalizeH="0" baseline="0">
                <a:ln>
                  <a:noFill/>
                </a:ln>
                <a:effectLst/>
                <a:latin typeface="+mj-lt"/>
                <a:ea typeface="JetBrains Mono"/>
              </a:rPr>
            </a:br>
            <a:r>
              <a:rPr kumimoji="0" lang="ko-KR" altLang="ko-KR" sz="1000" b="0" i="0" u="none" strike="noStrike" cap="none" normalizeH="0" baseline="0">
                <a:ln>
                  <a:noFill/>
                </a:ln>
                <a:effectLst/>
                <a:latin typeface="+mj-lt"/>
                <a:ea typeface="JetBrains Mono"/>
              </a:rPr>
              <a:t>&lt;/html&gt;</a:t>
            </a:r>
            <a:endParaRPr kumimoji="0" lang="ko-KR" altLang="ko-KR" sz="1000" b="0" i="0" u="none" strike="noStrike" cap="none" normalizeH="0" baseline="0">
              <a:ln>
                <a:noFill/>
              </a:ln>
              <a:effectLst/>
              <a:latin typeface="+mj-lt"/>
            </a:endParaRPr>
          </a:p>
        </p:txBody>
      </p:sp>
      <p:sp>
        <p:nvSpPr>
          <p:cNvPr id="21" name="화살표: 왼쪽 20">
            <a:extLst>
              <a:ext uri="{FF2B5EF4-FFF2-40B4-BE49-F238E27FC236}">
                <a16:creationId xmlns:a16="http://schemas.microsoft.com/office/drawing/2014/main" id="{1DE93661-5863-46BA-A88F-53AF50E94954}"/>
              </a:ext>
            </a:extLst>
          </p:cNvPr>
          <p:cNvSpPr/>
          <p:nvPr/>
        </p:nvSpPr>
        <p:spPr>
          <a:xfrm>
            <a:off x="5242348" y="5451529"/>
            <a:ext cx="526217" cy="318837"/>
          </a:xfrm>
          <a:prstGeom prst="lef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ko-KR" altLang="en-US">
              <a:latin typeface="+mj-lt"/>
            </a:endParaRPr>
          </a:p>
        </p:txBody>
      </p:sp>
      <p:sp>
        <p:nvSpPr>
          <p:cNvPr id="28" name="모서리가 둥근 직사각형 38">
            <a:extLst>
              <a:ext uri="{FF2B5EF4-FFF2-40B4-BE49-F238E27FC236}">
                <a16:creationId xmlns:a16="http://schemas.microsoft.com/office/drawing/2014/main" id="{B6D4395C-DBEC-45E8-A6F0-B4E2DE55306C}"/>
              </a:ext>
            </a:extLst>
          </p:cNvPr>
          <p:cNvSpPr/>
          <p:nvPr/>
        </p:nvSpPr>
        <p:spPr>
          <a:xfrm>
            <a:off x="8582216" y="3310877"/>
            <a:ext cx="960232" cy="44328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latin typeface="+mj-lt"/>
                <a:ea typeface="나눔바른고딕" panose="020B0603020101020101"/>
              </a:rPr>
              <a:t>Model</a:t>
            </a:r>
          </a:p>
        </p:txBody>
      </p:sp>
      <p:sp>
        <p:nvSpPr>
          <p:cNvPr id="12" name="원통형 11">
            <a:extLst>
              <a:ext uri="{FF2B5EF4-FFF2-40B4-BE49-F238E27FC236}">
                <a16:creationId xmlns:a16="http://schemas.microsoft.com/office/drawing/2014/main" id="{926E23BE-4389-4821-AB18-A157ADFC55E5}"/>
              </a:ext>
            </a:extLst>
          </p:cNvPr>
          <p:cNvSpPr/>
          <p:nvPr/>
        </p:nvSpPr>
        <p:spPr>
          <a:xfrm>
            <a:off x="11166217" y="3139459"/>
            <a:ext cx="653143" cy="786124"/>
          </a:xfrm>
          <a:prstGeom prst="can">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ko-KR" b="1">
                <a:latin typeface="+mj-lt"/>
              </a:rPr>
              <a:t>DB</a:t>
            </a:r>
            <a:endParaRPr lang="ko-KR" altLang="en-US" b="1">
              <a:latin typeface="+mj-lt"/>
            </a:endParaRPr>
          </a:p>
        </p:txBody>
      </p:sp>
      <p:cxnSp>
        <p:nvCxnSpPr>
          <p:cNvPr id="27" name="직선 화살표 연결선 26">
            <a:extLst>
              <a:ext uri="{FF2B5EF4-FFF2-40B4-BE49-F238E27FC236}">
                <a16:creationId xmlns:a16="http://schemas.microsoft.com/office/drawing/2014/main" id="{E3F66BDA-0FF1-4F31-BE98-09F08C86BCC1}"/>
              </a:ext>
            </a:extLst>
          </p:cNvPr>
          <p:cNvCxnSpPr>
            <a:cxnSpLocks/>
            <a:stCxn id="28" idx="3"/>
            <a:endCxn id="12" idx="2"/>
          </p:cNvCxnSpPr>
          <p:nvPr/>
        </p:nvCxnSpPr>
        <p:spPr>
          <a:xfrm flipV="1">
            <a:off x="9542448" y="3532521"/>
            <a:ext cx="1623769" cy="1"/>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1" name="직선 화살표 연결선 30">
            <a:extLst>
              <a:ext uri="{FF2B5EF4-FFF2-40B4-BE49-F238E27FC236}">
                <a16:creationId xmlns:a16="http://schemas.microsoft.com/office/drawing/2014/main" id="{43EDA3B9-C7AC-496E-867F-53E46A61CF0C}"/>
              </a:ext>
            </a:extLst>
          </p:cNvPr>
          <p:cNvCxnSpPr>
            <a:cxnSpLocks/>
            <a:stCxn id="15" idx="3"/>
          </p:cNvCxnSpPr>
          <p:nvPr/>
        </p:nvCxnSpPr>
        <p:spPr>
          <a:xfrm>
            <a:off x="7663391" y="3036470"/>
            <a:ext cx="898388" cy="34051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02DE54E6-0CC3-4991-93E1-96AF39441223}"/>
              </a:ext>
            </a:extLst>
          </p:cNvPr>
          <p:cNvCxnSpPr>
            <a:cxnSpLocks/>
            <a:stCxn id="15" idx="2"/>
            <a:endCxn id="34" idx="0"/>
          </p:cNvCxnSpPr>
          <p:nvPr/>
        </p:nvCxnSpPr>
        <p:spPr>
          <a:xfrm>
            <a:off x="7068831" y="3258114"/>
            <a:ext cx="0" cy="56215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B359C111-CFBE-4863-963A-A76BF2985912}"/>
              </a:ext>
            </a:extLst>
          </p:cNvPr>
          <p:cNvCxnSpPr>
            <a:cxnSpLocks/>
            <a:stCxn id="34" idx="3"/>
          </p:cNvCxnSpPr>
          <p:nvPr/>
        </p:nvCxnSpPr>
        <p:spPr>
          <a:xfrm flipV="1">
            <a:off x="7663391" y="3728492"/>
            <a:ext cx="918825" cy="313423"/>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96C901D5-C775-4573-A430-1109DC863A03}"/>
              </a:ext>
            </a:extLst>
          </p:cNvPr>
          <p:cNvSpPr txBox="1"/>
          <p:nvPr/>
        </p:nvSpPr>
        <p:spPr>
          <a:xfrm>
            <a:off x="7828520" y="2912711"/>
            <a:ext cx="1801847" cy="246221"/>
          </a:xfrm>
          <a:prstGeom prst="rect">
            <a:avLst/>
          </a:prstGeom>
          <a:noFill/>
        </p:spPr>
        <p:txBody>
          <a:bodyPr wrap="square">
            <a:spAutoFit/>
          </a:bodyPr>
          <a:lstStyle/>
          <a:p>
            <a:pPr algn="ctr"/>
            <a:r>
              <a:rPr lang="ko-KR" altLang="en-US" sz="1000">
                <a:latin typeface="+mj-lt"/>
              </a:rPr>
              <a:t>비즈니스로직 </a:t>
            </a:r>
            <a:r>
              <a:rPr lang="en-US" altLang="ko-KR" sz="1000">
                <a:latin typeface="+mj-lt"/>
              </a:rPr>
              <a:t>&amp; </a:t>
            </a:r>
            <a:r>
              <a:rPr lang="ko-KR" altLang="en-US" sz="1000">
                <a:latin typeface="+mj-lt"/>
              </a:rPr>
              <a:t>모델 연결</a:t>
            </a:r>
          </a:p>
        </p:txBody>
      </p:sp>
      <p:sp>
        <p:nvSpPr>
          <p:cNvPr id="47" name="Rectangle 1">
            <a:extLst>
              <a:ext uri="{FF2B5EF4-FFF2-40B4-BE49-F238E27FC236}">
                <a16:creationId xmlns:a16="http://schemas.microsoft.com/office/drawing/2014/main" id="{6FFB0C02-FB1F-4059-A165-2C345C6FF11D}"/>
              </a:ext>
            </a:extLst>
          </p:cNvPr>
          <p:cNvSpPr>
            <a:spLocks noChangeArrowheads="1"/>
          </p:cNvSpPr>
          <p:nvPr/>
        </p:nvSpPr>
        <p:spPr bwMode="auto">
          <a:xfrm>
            <a:off x="5996519" y="215471"/>
            <a:ext cx="4974439" cy="190924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000" b="0" i="0" u="none" strike="noStrike" cap="none" normalizeH="0" baseline="0">
                <a:ln>
                  <a:noFill/>
                </a:ln>
                <a:solidFill>
                  <a:srgbClr val="CF8E6D"/>
                </a:solidFill>
                <a:effectLst/>
                <a:latin typeface="+mj-lt"/>
                <a:ea typeface="JetBrains Mono"/>
              </a:rPr>
              <a:t>public class </a:t>
            </a:r>
            <a:r>
              <a:rPr kumimoji="0" lang="ko-KR" altLang="ko-KR" sz="1000" b="0" i="0" u="none" strike="noStrike" cap="none" normalizeH="0" baseline="0">
                <a:ln>
                  <a:noFill/>
                </a:ln>
                <a:solidFill>
                  <a:srgbClr val="BCBEC4"/>
                </a:solidFill>
                <a:effectLst/>
                <a:latin typeface="+mj-lt"/>
                <a:ea typeface="JetBrains Mono"/>
              </a:rPr>
              <a:t>HelloWorldController </a:t>
            </a:r>
            <a:r>
              <a:rPr kumimoji="0" lang="ko-KR" altLang="ko-KR" sz="1000" b="0" i="0" u="none" strike="noStrike" cap="none" normalizeH="0" baseline="0">
                <a:ln>
                  <a:noFill/>
                </a:ln>
                <a:solidFill>
                  <a:srgbClr val="CF8E6D"/>
                </a:solidFill>
                <a:effectLst/>
                <a:latin typeface="+mj-lt"/>
                <a:ea typeface="JetBrains Mono"/>
              </a:rPr>
              <a:t>extends </a:t>
            </a:r>
            <a:r>
              <a:rPr kumimoji="0" lang="ko-KR" altLang="ko-KR" sz="1000" b="0" i="0" u="none" strike="noStrike" cap="none" normalizeH="0" baseline="0">
                <a:ln>
                  <a:noFill/>
                </a:ln>
                <a:solidFill>
                  <a:srgbClr val="BCBEC4"/>
                </a:solidFill>
                <a:effectLst/>
                <a:latin typeface="+mj-lt"/>
                <a:ea typeface="JetBrains Mono"/>
              </a:rPr>
              <a:t>HttpServlet {</a:t>
            </a:r>
            <a:br>
              <a:rPr kumimoji="0" lang="ko-KR" altLang="ko-KR" sz="1000" b="0" i="0" u="none" strike="noStrike" cap="none" normalizeH="0" baseline="0">
                <a:ln>
                  <a:noFill/>
                </a:ln>
                <a:solidFill>
                  <a:srgbClr val="BCBEC4"/>
                </a:solidFill>
                <a:effectLst/>
                <a:latin typeface="+mj-lt"/>
                <a:ea typeface="JetBrains Mono"/>
              </a:rPr>
            </a:br>
            <a:r>
              <a:rPr kumimoji="0" lang="ko-KR" altLang="ko-KR" sz="1000" b="0" i="0" u="none" strike="noStrike" cap="none" normalizeH="0" baseline="0">
                <a:ln>
                  <a:noFill/>
                </a:ln>
                <a:solidFill>
                  <a:srgbClr val="BCBEC4"/>
                </a:solidFill>
                <a:effectLst/>
                <a:latin typeface="+mj-lt"/>
                <a:ea typeface="JetBrains Mono"/>
              </a:rPr>
              <a:t>    </a:t>
            </a:r>
            <a:r>
              <a:rPr kumimoji="0" lang="ko-KR" altLang="ko-KR" sz="1000" b="0" i="0" u="none" strike="noStrike" cap="none" normalizeH="0" baseline="0">
                <a:ln>
                  <a:noFill/>
                </a:ln>
                <a:solidFill>
                  <a:srgbClr val="CF8E6D"/>
                </a:solidFill>
                <a:effectLst/>
                <a:latin typeface="+mj-lt"/>
                <a:ea typeface="JetBrains Mono"/>
              </a:rPr>
              <a:t>public void </a:t>
            </a:r>
            <a:r>
              <a:rPr kumimoji="0" lang="ko-KR" altLang="ko-KR" sz="1000" b="0" i="0" u="none" strike="noStrike" cap="none" normalizeH="0" baseline="0">
                <a:ln>
                  <a:noFill/>
                </a:ln>
                <a:solidFill>
                  <a:srgbClr val="56A8F5"/>
                </a:solidFill>
                <a:effectLst/>
                <a:latin typeface="+mj-lt"/>
                <a:ea typeface="JetBrains Mono"/>
              </a:rPr>
              <a:t>doGet</a:t>
            </a:r>
            <a:r>
              <a:rPr kumimoji="0" lang="ko-KR" altLang="ko-KR" sz="1000" b="0" i="0" u="none" strike="noStrike" cap="none" normalizeH="0" baseline="0">
                <a:ln>
                  <a:noFill/>
                </a:ln>
                <a:solidFill>
                  <a:srgbClr val="BCBEC4"/>
                </a:solidFill>
                <a:effectLst/>
                <a:latin typeface="+mj-lt"/>
                <a:ea typeface="JetBrains Mono"/>
              </a:rPr>
              <a:t>(HttpServletRequest request, HttpServletResponse response){</a:t>
            </a:r>
            <a:br>
              <a:rPr kumimoji="0" lang="ko-KR" altLang="ko-KR" sz="1000" b="0" i="0" u="none" strike="noStrike" cap="none" normalizeH="0" baseline="0">
                <a:ln>
                  <a:noFill/>
                </a:ln>
                <a:solidFill>
                  <a:srgbClr val="BCBEC4"/>
                </a:solidFill>
                <a:effectLst/>
                <a:latin typeface="+mj-lt"/>
                <a:ea typeface="JetBrains Mono"/>
              </a:rPr>
            </a:br>
            <a:r>
              <a:rPr kumimoji="0" lang="ko-KR" altLang="ko-KR" sz="1000" b="0" i="0" u="none" strike="noStrike" cap="none" normalizeH="0" baseline="0">
                <a:ln>
                  <a:noFill/>
                </a:ln>
                <a:solidFill>
                  <a:srgbClr val="BCBEC4"/>
                </a:solidFill>
                <a:effectLst/>
                <a:latin typeface="+mj-lt"/>
                <a:ea typeface="JetBrains Mono"/>
              </a:rPr>
              <a:t>        </a:t>
            </a:r>
            <a:r>
              <a:rPr lang="en-US" altLang="ko-KR" sz="1000">
                <a:solidFill>
                  <a:srgbClr val="BCBEC4"/>
                </a:solidFill>
                <a:latin typeface="+mj-lt"/>
                <a:ea typeface="JetBrains Mono"/>
              </a:rPr>
              <a:t>Message</a:t>
            </a:r>
            <a:r>
              <a:rPr kumimoji="0" lang="ko-KR" altLang="ko-KR" sz="1000" b="0" i="0" u="none" strike="noStrike" cap="none" normalizeH="0" baseline="0">
                <a:ln>
                  <a:noFill/>
                </a:ln>
                <a:solidFill>
                  <a:srgbClr val="BCBEC4"/>
                </a:solidFill>
                <a:effectLst/>
                <a:latin typeface="+mj-lt"/>
                <a:ea typeface="JetBrains Mono"/>
              </a:rPr>
              <a:t> message = </a:t>
            </a:r>
            <a:r>
              <a:rPr kumimoji="0" lang="en-US" altLang="ko-KR" sz="1000" b="0" i="0" u="none" strike="noStrike" cap="none" normalizeH="0" baseline="0">
                <a:ln>
                  <a:noFill/>
                </a:ln>
                <a:solidFill>
                  <a:srgbClr val="BCBEC4"/>
                </a:solidFill>
                <a:effectLst/>
                <a:latin typeface="+mj-lt"/>
                <a:ea typeface="JetBrains Mono"/>
              </a:rPr>
              <a:t>new Message(</a:t>
            </a:r>
            <a:r>
              <a:rPr kumimoji="0" lang="ko-KR" altLang="ko-KR" sz="1000" b="0" i="0" u="none" strike="noStrike" cap="none" normalizeH="0" baseline="0">
                <a:ln>
                  <a:noFill/>
                </a:ln>
                <a:solidFill>
                  <a:srgbClr val="6AAB73"/>
                </a:solidFill>
                <a:effectLst/>
                <a:latin typeface="+mj-lt"/>
                <a:ea typeface="JetBrains Mono"/>
              </a:rPr>
              <a:t>"Hello, World!“</a:t>
            </a:r>
            <a:r>
              <a:rPr kumimoji="0" lang="en-US" altLang="ko-KR" sz="1000" b="0" i="0" u="none" strike="noStrike" cap="none" normalizeH="0" baseline="0">
                <a:ln>
                  <a:noFill/>
                </a:ln>
                <a:solidFill>
                  <a:srgbClr val="6AAB73"/>
                </a:solidFill>
                <a:effectLst/>
                <a:latin typeface="+mj-lt"/>
                <a:ea typeface="JetBrains Mono"/>
              </a:rPr>
              <a:t>)</a:t>
            </a:r>
            <a:r>
              <a:rPr kumimoji="0" lang="ko-KR" altLang="ko-KR" sz="1000" b="0" i="0" u="none" strike="noStrike" cap="none" normalizeH="0" baseline="0">
                <a:ln>
                  <a:noFill/>
                </a:ln>
                <a:solidFill>
                  <a:srgbClr val="BCBEC4"/>
                </a:solidFill>
                <a:effectLst/>
                <a:latin typeface="+mj-lt"/>
                <a:ea typeface="JetBrains Mono"/>
              </a:rPr>
              <a:t>;</a:t>
            </a:r>
            <a:br>
              <a:rPr kumimoji="0" lang="ko-KR" altLang="ko-KR" sz="1000" b="0" i="0" u="none" strike="noStrike" cap="none" normalizeH="0" baseline="0">
                <a:ln>
                  <a:noFill/>
                </a:ln>
                <a:solidFill>
                  <a:srgbClr val="BCBEC4"/>
                </a:solidFill>
                <a:effectLst/>
                <a:latin typeface="+mj-lt"/>
                <a:ea typeface="JetBrains Mono"/>
              </a:rPr>
            </a:br>
            <a:r>
              <a:rPr kumimoji="0" lang="ko-KR" altLang="ko-KR" sz="1000" b="0" i="0" u="none" strike="noStrike" cap="none" normalizeH="0" baseline="0">
                <a:ln>
                  <a:noFill/>
                </a:ln>
                <a:solidFill>
                  <a:srgbClr val="BCBEC4"/>
                </a:solidFill>
                <a:effectLst/>
                <a:latin typeface="+mj-lt"/>
                <a:ea typeface="JetBrains Mono"/>
              </a:rPr>
              <a:t>        request.setAttribute(</a:t>
            </a:r>
            <a:r>
              <a:rPr kumimoji="0" lang="ko-KR" altLang="ko-KR" sz="1000" b="0" i="0" u="none" strike="noStrike" cap="none" normalizeH="0" baseline="0">
                <a:ln>
                  <a:noFill/>
                </a:ln>
                <a:solidFill>
                  <a:srgbClr val="6AAB73"/>
                </a:solidFill>
                <a:effectLst/>
                <a:latin typeface="+mj-lt"/>
                <a:ea typeface="JetBrains Mono"/>
              </a:rPr>
              <a:t>"message"</a:t>
            </a:r>
            <a:r>
              <a:rPr kumimoji="0" lang="ko-KR" altLang="ko-KR" sz="1000" b="0" i="0" u="none" strike="noStrike" cap="none" normalizeH="0" baseline="0">
                <a:ln>
                  <a:noFill/>
                </a:ln>
                <a:solidFill>
                  <a:srgbClr val="BCBEC4"/>
                </a:solidFill>
                <a:effectLst/>
                <a:latin typeface="+mj-lt"/>
                <a:ea typeface="JetBrains Mono"/>
              </a:rPr>
              <a:t>, message);</a:t>
            </a:r>
            <a:br>
              <a:rPr kumimoji="0" lang="ko-KR" altLang="ko-KR" sz="1000" b="0" i="0" u="none" strike="noStrike" cap="none" normalizeH="0" baseline="0">
                <a:ln>
                  <a:noFill/>
                </a:ln>
                <a:solidFill>
                  <a:srgbClr val="BCBEC4"/>
                </a:solidFill>
                <a:effectLst/>
                <a:latin typeface="+mj-lt"/>
                <a:ea typeface="JetBrains Mono"/>
              </a:rPr>
            </a:br>
            <a:r>
              <a:rPr kumimoji="0" lang="ko-KR" altLang="ko-KR" sz="1000" b="0" i="0" u="none" strike="noStrike" cap="none" normalizeH="0" baseline="0">
                <a:ln>
                  <a:noFill/>
                </a:ln>
                <a:solidFill>
                  <a:srgbClr val="BCBEC4"/>
                </a:solidFill>
                <a:effectLst/>
                <a:latin typeface="+mj-lt"/>
                <a:ea typeface="JetBrains Mono"/>
              </a:rPr>
              <a:t>        RequestDispatcher dispatcher = request.getRequestDispatcher(</a:t>
            </a:r>
            <a:r>
              <a:rPr kumimoji="0" lang="ko-KR" altLang="ko-KR" sz="1000" b="0" i="0" u="none" strike="noStrike" cap="none" normalizeH="0" baseline="0">
                <a:ln>
                  <a:noFill/>
                </a:ln>
                <a:solidFill>
                  <a:srgbClr val="6AAB73"/>
                </a:solidFill>
                <a:effectLst/>
                <a:latin typeface="+mj-lt"/>
                <a:ea typeface="JetBrains Mono"/>
              </a:rPr>
              <a:t>"hello.jsp"</a:t>
            </a:r>
            <a:r>
              <a:rPr kumimoji="0" lang="ko-KR" altLang="ko-KR" sz="1000" b="0" i="0" u="none" strike="noStrike" cap="none" normalizeH="0" baseline="0">
                <a:ln>
                  <a:noFill/>
                </a:ln>
                <a:solidFill>
                  <a:srgbClr val="BCBEC4"/>
                </a:solidFill>
                <a:effectLst/>
                <a:latin typeface="+mj-lt"/>
                <a:ea typeface="JetBrains Mono"/>
              </a:rPr>
              <a:t>);</a:t>
            </a:r>
            <a:br>
              <a:rPr kumimoji="0" lang="ko-KR" altLang="ko-KR" sz="1000" b="0" i="0" u="none" strike="noStrike" cap="none" normalizeH="0" baseline="0">
                <a:ln>
                  <a:noFill/>
                </a:ln>
                <a:solidFill>
                  <a:srgbClr val="BCBEC4"/>
                </a:solidFill>
                <a:effectLst/>
                <a:latin typeface="+mj-lt"/>
                <a:ea typeface="JetBrains Mono"/>
              </a:rPr>
            </a:br>
            <a:r>
              <a:rPr kumimoji="0" lang="ko-KR" altLang="ko-KR" sz="1000" b="0" i="0" u="none" strike="noStrike" cap="none" normalizeH="0" baseline="0">
                <a:ln>
                  <a:noFill/>
                </a:ln>
                <a:solidFill>
                  <a:srgbClr val="BCBEC4"/>
                </a:solidFill>
                <a:effectLst/>
                <a:latin typeface="+mj-lt"/>
                <a:ea typeface="JetBrains Mono"/>
              </a:rPr>
              <a:t>        dispatcher.forward(request, response);</a:t>
            </a:r>
            <a:br>
              <a:rPr kumimoji="0" lang="ko-KR" altLang="ko-KR" sz="1000" b="0" i="0" u="none" strike="noStrike" cap="none" normalizeH="0" baseline="0">
                <a:ln>
                  <a:noFill/>
                </a:ln>
                <a:solidFill>
                  <a:srgbClr val="BCBEC4"/>
                </a:solidFill>
                <a:effectLst/>
                <a:latin typeface="+mj-lt"/>
                <a:ea typeface="JetBrains Mono"/>
              </a:rPr>
            </a:br>
            <a:r>
              <a:rPr kumimoji="0" lang="ko-KR" altLang="ko-KR" sz="1000" b="0" i="0" u="none" strike="noStrike" cap="none" normalizeH="0" baseline="0">
                <a:ln>
                  <a:noFill/>
                </a:ln>
                <a:solidFill>
                  <a:srgbClr val="BCBEC4"/>
                </a:solidFill>
                <a:effectLst/>
                <a:latin typeface="+mj-lt"/>
                <a:ea typeface="JetBrains Mono"/>
              </a:rPr>
              <a:t>    }</a:t>
            </a:r>
            <a:br>
              <a:rPr kumimoji="0" lang="ko-KR" altLang="ko-KR" sz="1000" b="0" i="0" u="none" strike="noStrike" cap="none" normalizeH="0" baseline="0">
                <a:ln>
                  <a:noFill/>
                </a:ln>
                <a:solidFill>
                  <a:srgbClr val="BCBEC4"/>
                </a:solidFill>
                <a:effectLst/>
                <a:latin typeface="+mj-lt"/>
                <a:ea typeface="JetBrains Mono"/>
              </a:rPr>
            </a:br>
            <a:r>
              <a:rPr kumimoji="0" lang="ko-KR" altLang="ko-KR" sz="1000" b="0" i="0" u="none" strike="noStrike" cap="none" normalizeH="0" baseline="0">
                <a:ln>
                  <a:noFill/>
                </a:ln>
                <a:solidFill>
                  <a:srgbClr val="BCBEC4"/>
                </a:solidFill>
                <a:effectLst/>
                <a:latin typeface="+mj-lt"/>
                <a:ea typeface="JetBrains Mono"/>
              </a:rPr>
              <a:t>}</a:t>
            </a:r>
            <a:endParaRPr kumimoji="0" lang="ko-KR" altLang="ko-KR" sz="1000" b="0" i="0" u="none" strike="noStrike" cap="none" normalizeH="0" baseline="0">
              <a:ln>
                <a:noFill/>
              </a:ln>
              <a:solidFill>
                <a:schemeClr val="tx1"/>
              </a:solidFill>
              <a:effectLst/>
              <a:latin typeface="+mj-lt"/>
            </a:endParaRPr>
          </a:p>
        </p:txBody>
      </p:sp>
      <p:sp>
        <p:nvSpPr>
          <p:cNvPr id="48" name="Rectangle 2">
            <a:extLst>
              <a:ext uri="{FF2B5EF4-FFF2-40B4-BE49-F238E27FC236}">
                <a16:creationId xmlns:a16="http://schemas.microsoft.com/office/drawing/2014/main" id="{0A51B3A3-664B-49EE-B810-5213291C90AB}"/>
              </a:ext>
            </a:extLst>
          </p:cNvPr>
          <p:cNvSpPr>
            <a:spLocks noChangeArrowheads="1"/>
          </p:cNvSpPr>
          <p:nvPr/>
        </p:nvSpPr>
        <p:spPr bwMode="auto">
          <a:xfrm>
            <a:off x="5996519" y="4887160"/>
            <a:ext cx="3980577" cy="1447576"/>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000" b="0" i="0" u="none" strike="noStrike" cap="none" normalizeH="0" baseline="0">
                <a:ln>
                  <a:noFill/>
                </a:ln>
                <a:solidFill>
                  <a:srgbClr val="BCBEC4"/>
                </a:solidFill>
                <a:effectLst/>
                <a:latin typeface="+mj-lt"/>
                <a:ea typeface="JetBrains Mono"/>
              </a:rPr>
              <a:t>&lt;%</a:t>
            </a:r>
            <a:r>
              <a:rPr kumimoji="0" lang="ko-KR" altLang="ko-KR" sz="1000" b="0" i="0" u="none" strike="noStrike" cap="none" normalizeH="0" baseline="0">
                <a:ln>
                  <a:noFill/>
                </a:ln>
                <a:solidFill>
                  <a:srgbClr val="B3AE60"/>
                </a:solidFill>
                <a:effectLst/>
                <a:latin typeface="+mj-lt"/>
                <a:ea typeface="JetBrains Mono"/>
              </a:rPr>
              <a:t>@ taglib </a:t>
            </a:r>
            <a:r>
              <a:rPr kumimoji="0" lang="ko-KR" altLang="ko-KR" sz="1000" b="0" i="0" u="none" strike="noStrike" cap="none" normalizeH="0" baseline="0">
                <a:ln>
                  <a:noFill/>
                </a:ln>
                <a:solidFill>
                  <a:srgbClr val="BCBEC4"/>
                </a:solidFill>
                <a:effectLst/>
                <a:latin typeface="+mj-lt"/>
                <a:ea typeface="JetBrains Mono"/>
              </a:rPr>
              <a:t>uri=</a:t>
            </a:r>
            <a:r>
              <a:rPr kumimoji="0" lang="ko-KR" altLang="ko-KR" sz="1000" b="0" i="0" u="none" strike="noStrike" cap="none" normalizeH="0" baseline="0">
                <a:ln>
                  <a:noFill/>
                </a:ln>
                <a:solidFill>
                  <a:srgbClr val="6AAB73"/>
                </a:solidFill>
                <a:effectLst/>
                <a:latin typeface="+mj-lt"/>
                <a:ea typeface="JetBrains Mono"/>
              </a:rPr>
              <a:t>"http://java.sun.com/jsp/jstl/core" </a:t>
            </a:r>
            <a:r>
              <a:rPr kumimoji="0" lang="ko-KR" altLang="ko-KR" sz="1000" b="0" i="0" u="none" strike="noStrike" cap="none" normalizeH="0" baseline="0">
                <a:ln>
                  <a:noFill/>
                </a:ln>
                <a:solidFill>
                  <a:srgbClr val="BCBEC4"/>
                </a:solidFill>
                <a:effectLst/>
                <a:latin typeface="+mj-lt"/>
                <a:ea typeface="JetBrains Mono"/>
              </a:rPr>
              <a:t>prefix=</a:t>
            </a:r>
            <a:r>
              <a:rPr kumimoji="0" lang="ko-KR" altLang="ko-KR" sz="1000" b="0" i="0" u="none" strike="noStrike" cap="none" normalizeH="0" baseline="0">
                <a:ln>
                  <a:noFill/>
                </a:ln>
                <a:solidFill>
                  <a:srgbClr val="6AAB73"/>
                </a:solidFill>
                <a:effectLst/>
                <a:latin typeface="+mj-lt"/>
                <a:ea typeface="JetBrains Mono"/>
              </a:rPr>
              <a:t>"c" </a:t>
            </a:r>
            <a:r>
              <a:rPr kumimoji="0" lang="ko-KR" altLang="ko-KR" sz="1000" b="0" i="0" u="none" strike="noStrike" cap="none" normalizeH="0" baseline="0">
                <a:ln>
                  <a:noFill/>
                </a:ln>
                <a:solidFill>
                  <a:srgbClr val="BCBEC4"/>
                </a:solidFill>
                <a:effectLst/>
                <a:latin typeface="+mj-lt"/>
                <a:ea typeface="JetBrains Mono"/>
              </a:rPr>
              <a:t>%&gt;</a:t>
            </a:r>
            <a:br>
              <a:rPr kumimoji="0" lang="ko-KR" altLang="ko-KR" sz="1000" b="0" i="0" u="none" strike="noStrike" cap="none" normalizeH="0" baseline="0">
                <a:ln>
                  <a:noFill/>
                </a:ln>
                <a:solidFill>
                  <a:srgbClr val="BCBEC4"/>
                </a:solidFill>
                <a:effectLst/>
                <a:latin typeface="+mj-lt"/>
                <a:ea typeface="JetBrains Mono"/>
              </a:rPr>
            </a:br>
            <a:r>
              <a:rPr kumimoji="0" lang="ko-KR" altLang="ko-KR" sz="1000" b="0" i="0" u="none" strike="noStrike" cap="none" normalizeH="0" baseline="0">
                <a:ln>
                  <a:noFill/>
                </a:ln>
                <a:solidFill>
                  <a:srgbClr val="BCBEC4"/>
                </a:solidFill>
                <a:effectLst/>
                <a:latin typeface="+mj-lt"/>
                <a:ea typeface="JetBrains Mono"/>
              </a:rPr>
              <a:t>&lt;</a:t>
            </a:r>
            <a:r>
              <a:rPr kumimoji="0" lang="ko-KR" altLang="ko-KR" sz="1000" b="0" i="0" u="none" strike="noStrike" cap="none" normalizeH="0" baseline="0">
                <a:ln>
                  <a:noFill/>
                </a:ln>
                <a:solidFill>
                  <a:srgbClr val="16BAAC"/>
                </a:solidFill>
                <a:effectLst/>
                <a:latin typeface="+mj-lt"/>
                <a:ea typeface="JetBrains Mono"/>
              </a:rPr>
              <a:t>html</a:t>
            </a:r>
            <a:r>
              <a:rPr kumimoji="0" lang="ko-KR" altLang="ko-KR" sz="1000" b="0" i="0" u="none" strike="noStrike" cap="none" normalizeH="0" baseline="0">
                <a:ln>
                  <a:noFill/>
                </a:ln>
                <a:solidFill>
                  <a:srgbClr val="BCBEC4"/>
                </a:solidFill>
                <a:effectLst/>
                <a:latin typeface="+mj-lt"/>
                <a:ea typeface="JetBrains Mono"/>
              </a:rPr>
              <a:t>&gt;</a:t>
            </a:r>
            <a:br>
              <a:rPr kumimoji="0" lang="ko-KR" altLang="ko-KR" sz="1000" b="0" i="0" u="none" strike="noStrike" cap="none" normalizeH="0" baseline="0">
                <a:ln>
                  <a:noFill/>
                </a:ln>
                <a:solidFill>
                  <a:srgbClr val="BCBEC4"/>
                </a:solidFill>
                <a:effectLst/>
                <a:latin typeface="+mj-lt"/>
                <a:ea typeface="JetBrains Mono"/>
              </a:rPr>
            </a:br>
            <a:r>
              <a:rPr kumimoji="0" lang="ko-KR" altLang="ko-KR" sz="1000" b="0" i="0" u="none" strike="noStrike" cap="none" normalizeH="0" baseline="0">
                <a:ln>
                  <a:noFill/>
                </a:ln>
                <a:solidFill>
                  <a:srgbClr val="BCBEC4"/>
                </a:solidFill>
                <a:effectLst/>
                <a:latin typeface="+mj-lt"/>
                <a:ea typeface="JetBrains Mono"/>
              </a:rPr>
              <a:t>&lt;</a:t>
            </a:r>
            <a:r>
              <a:rPr kumimoji="0" lang="ko-KR" altLang="ko-KR" sz="1000" b="0" i="0" u="none" strike="noStrike" cap="none" normalizeH="0" baseline="0">
                <a:ln>
                  <a:noFill/>
                </a:ln>
                <a:solidFill>
                  <a:srgbClr val="16BAAC"/>
                </a:solidFill>
                <a:effectLst/>
                <a:latin typeface="+mj-lt"/>
                <a:ea typeface="JetBrains Mono"/>
              </a:rPr>
              <a:t>body</a:t>
            </a:r>
            <a:r>
              <a:rPr kumimoji="0" lang="ko-KR" altLang="ko-KR" sz="1000" b="0" i="0" u="none" strike="noStrike" cap="none" normalizeH="0" baseline="0">
                <a:ln>
                  <a:noFill/>
                </a:ln>
                <a:solidFill>
                  <a:srgbClr val="BCBEC4"/>
                </a:solidFill>
                <a:effectLst/>
                <a:latin typeface="+mj-lt"/>
                <a:ea typeface="JetBrains Mono"/>
              </a:rPr>
              <a:t>&gt;</a:t>
            </a:r>
            <a:br>
              <a:rPr kumimoji="0" lang="ko-KR" altLang="ko-KR" sz="1000" b="0" i="0" u="none" strike="noStrike" cap="none" normalizeH="0" baseline="0">
                <a:ln>
                  <a:noFill/>
                </a:ln>
                <a:solidFill>
                  <a:srgbClr val="BCBEC4"/>
                </a:solidFill>
                <a:effectLst/>
                <a:latin typeface="+mj-lt"/>
                <a:ea typeface="JetBrains Mono"/>
              </a:rPr>
            </a:br>
            <a:r>
              <a:rPr kumimoji="0" lang="ko-KR" altLang="ko-KR" sz="1000" b="0" i="0" u="none" strike="noStrike" cap="none" normalizeH="0" baseline="0">
                <a:ln>
                  <a:noFill/>
                </a:ln>
                <a:solidFill>
                  <a:srgbClr val="BCBEC4"/>
                </a:solidFill>
                <a:effectLst/>
                <a:latin typeface="+mj-lt"/>
                <a:ea typeface="JetBrains Mono"/>
              </a:rPr>
              <a:t>    &lt;</a:t>
            </a:r>
            <a:r>
              <a:rPr kumimoji="0" lang="ko-KR" altLang="ko-KR" sz="1000" b="0" i="0" u="none" strike="noStrike" cap="none" normalizeH="0" baseline="0">
                <a:ln>
                  <a:noFill/>
                </a:ln>
                <a:solidFill>
                  <a:srgbClr val="16BAAC"/>
                </a:solidFill>
                <a:effectLst/>
                <a:latin typeface="+mj-lt"/>
                <a:ea typeface="JetBrains Mono"/>
              </a:rPr>
              <a:t>h1</a:t>
            </a:r>
            <a:r>
              <a:rPr kumimoji="0" lang="ko-KR" altLang="ko-KR" sz="1000" b="0" i="0" u="none" strike="noStrike" cap="none" normalizeH="0" baseline="0">
                <a:ln>
                  <a:noFill/>
                </a:ln>
                <a:solidFill>
                  <a:srgbClr val="BCBEC4"/>
                </a:solidFill>
                <a:effectLst/>
                <a:latin typeface="+mj-lt"/>
                <a:ea typeface="JetBrains Mono"/>
              </a:rPr>
              <a:t>&gt;</a:t>
            </a:r>
            <a:r>
              <a:rPr kumimoji="0" lang="ko-KR" altLang="ko-KR" sz="1000" b="0" i="0" u="none" strike="noStrike" cap="none" normalizeH="0" baseline="0">
                <a:ln>
                  <a:noFill/>
                </a:ln>
                <a:solidFill>
                  <a:srgbClr val="56A8F5"/>
                </a:solidFill>
                <a:effectLst/>
                <a:latin typeface="+mj-lt"/>
                <a:ea typeface="JetBrains Mono"/>
              </a:rPr>
              <a:t>$</a:t>
            </a:r>
            <a:r>
              <a:rPr kumimoji="0" lang="ko-KR" altLang="ko-KR" sz="1000" b="0" i="0" u="none" strike="noStrike" cap="none" normalizeH="0" baseline="0">
                <a:ln>
                  <a:noFill/>
                </a:ln>
                <a:solidFill>
                  <a:srgbClr val="BCBEC4"/>
                </a:solidFill>
                <a:effectLst/>
                <a:latin typeface="+mj-lt"/>
                <a:ea typeface="JetBrains Mono"/>
              </a:rPr>
              <a:t>{message</a:t>
            </a:r>
            <a:r>
              <a:rPr kumimoji="0" lang="en-US" altLang="ko-KR" sz="1000" b="0" i="0" u="none" strike="noStrike" cap="none" normalizeH="0" baseline="0">
                <a:ln>
                  <a:noFill/>
                </a:ln>
                <a:solidFill>
                  <a:srgbClr val="BCBEC4"/>
                </a:solidFill>
                <a:effectLst/>
                <a:latin typeface="+mj-lt"/>
                <a:ea typeface="JetBrains Mono"/>
              </a:rPr>
              <a:t>.getMessage()</a:t>
            </a:r>
            <a:r>
              <a:rPr kumimoji="0" lang="ko-KR" altLang="ko-KR" sz="1000" b="0" i="0" u="none" strike="noStrike" cap="none" normalizeH="0" baseline="0">
                <a:ln>
                  <a:noFill/>
                </a:ln>
                <a:solidFill>
                  <a:srgbClr val="BCBEC4"/>
                </a:solidFill>
                <a:effectLst/>
                <a:latin typeface="+mj-lt"/>
                <a:ea typeface="JetBrains Mono"/>
              </a:rPr>
              <a:t>}&lt;/h1&gt;</a:t>
            </a:r>
            <a:br>
              <a:rPr kumimoji="0" lang="ko-KR" altLang="ko-KR" sz="1000" b="0" i="0" u="none" strike="noStrike" cap="none" normalizeH="0" baseline="0">
                <a:ln>
                  <a:noFill/>
                </a:ln>
                <a:solidFill>
                  <a:srgbClr val="BCBEC4"/>
                </a:solidFill>
                <a:effectLst/>
                <a:latin typeface="+mj-lt"/>
                <a:ea typeface="JetBrains Mono"/>
              </a:rPr>
            </a:br>
            <a:r>
              <a:rPr kumimoji="0" lang="ko-KR" altLang="ko-KR" sz="1000" b="0" i="0" u="none" strike="noStrike" cap="none" normalizeH="0" baseline="0">
                <a:ln>
                  <a:noFill/>
                </a:ln>
                <a:solidFill>
                  <a:srgbClr val="BCBEC4"/>
                </a:solidFill>
                <a:effectLst/>
                <a:latin typeface="+mj-lt"/>
                <a:ea typeface="JetBrains Mono"/>
              </a:rPr>
              <a:t>&lt;/body&gt;</a:t>
            </a:r>
            <a:br>
              <a:rPr kumimoji="0" lang="ko-KR" altLang="ko-KR" sz="1000" b="0" i="0" u="none" strike="noStrike" cap="none" normalizeH="0" baseline="0">
                <a:ln>
                  <a:noFill/>
                </a:ln>
                <a:solidFill>
                  <a:srgbClr val="BCBEC4"/>
                </a:solidFill>
                <a:effectLst/>
                <a:latin typeface="+mj-lt"/>
                <a:ea typeface="JetBrains Mono"/>
              </a:rPr>
            </a:br>
            <a:r>
              <a:rPr kumimoji="0" lang="ko-KR" altLang="ko-KR" sz="1000" b="0" i="0" u="none" strike="noStrike" cap="none" normalizeH="0" baseline="0">
                <a:ln>
                  <a:noFill/>
                </a:ln>
                <a:solidFill>
                  <a:srgbClr val="BCBEC4"/>
                </a:solidFill>
                <a:effectLst/>
                <a:latin typeface="+mj-lt"/>
                <a:ea typeface="JetBrains Mono"/>
              </a:rPr>
              <a:t>&lt;/html&gt;</a:t>
            </a:r>
            <a:endParaRPr kumimoji="0" lang="ko-KR" altLang="ko-KR" sz="1000" b="0" i="0" u="none" strike="noStrike" cap="none" normalizeH="0" baseline="0">
              <a:ln>
                <a:noFill/>
              </a:ln>
              <a:solidFill>
                <a:schemeClr val="tx1"/>
              </a:solidFill>
              <a:effectLst/>
              <a:latin typeface="+mj-lt"/>
            </a:endParaRPr>
          </a:p>
        </p:txBody>
      </p:sp>
      <p:sp>
        <p:nvSpPr>
          <p:cNvPr id="52" name="TextBox 51">
            <a:extLst>
              <a:ext uri="{FF2B5EF4-FFF2-40B4-BE49-F238E27FC236}">
                <a16:creationId xmlns:a16="http://schemas.microsoft.com/office/drawing/2014/main" id="{399A2627-921D-4895-B7BE-0BE82310A802}"/>
              </a:ext>
            </a:extLst>
          </p:cNvPr>
          <p:cNvSpPr txBox="1"/>
          <p:nvPr/>
        </p:nvSpPr>
        <p:spPr>
          <a:xfrm>
            <a:off x="7895849" y="3874632"/>
            <a:ext cx="1063085" cy="293414"/>
          </a:xfrm>
          <a:prstGeom prst="rect">
            <a:avLst/>
          </a:prstGeom>
          <a:noFill/>
        </p:spPr>
        <p:txBody>
          <a:bodyPr wrap="square">
            <a:spAutoFit/>
          </a:bodyPr>
          <a:lstStyle/>
          <a:p>
            <a:pPr algn="ctr">
              <a:lnSpc>
                <a:spcPct val="150000"/>
              </a:lnSpc>
            </a:pPr>
            <a:r>
              <a:rPr lang="ko-KR" altLang="en-US" sz="1000">
                <a:latin typeface="+mj-lt"/>
              </a:rPr>
              <a:t>모델 객체 참조</a:t>
            </a:r>
          </a:p>
        </p:txBody>
      </p:sp>
      <p:sp>
        <p:nvSpPr>
          <p:cNvPr id="38" name="TextBox 37">
            <a:extLst>
              <a:ext uri="{FF2B5EF4-FFF2-40B4-BE49-F238E27FC236}">
                <a16:creationId xmlns:a16="http://schemas.microsoft.com/office/drawing/2014/main" id="{C5AA6D1E-5BB3-47FD-82A1-AF4CB9139056}"/>
              </a:ext>
            </a:extLst>
          </p:cNvPr>
          <p:cNvSpPr txBox="1"/>
          <p:nvPr/>
        </p:nvSpPr>
        <p:spPr>
          <a:xfrm>
            <a:off x="6313045" y="3411849"/>
            <a:ext cx="745567" cy="246221"/>
          </a:xfrm>
          <a:prstGeom prst="rect">
            <a:avLst/>
          </a:prstGeom>
          <a:noFill/>
        </p:spPr>
        <p:txBody>
          <a:bodyPr wrap="square">
            <a:spAutoFit/>
          </a:bodyPr>
          <a:lstStyle/>
          <a:p>
            <a:pPr algn="ctr"/>
            <a:r>
              <a:rPr lang="ko-KR" altLang="en-US" sz="1000">
                <a:latin typeface="+mj-lt"/>
              </a:rPr>
              <a:t>화면 요청</a:t>
            </a:r>
          </a:p>
        </p:txBody>
      </p:sp>
      <p:cxnSp>
        <p:nvCxnSpPr>
          <p:cNvPr id="11" name="연결선: 구부러짐 10">
            <a:extLst>
              <a:ext uri="{FF2B5EF4-FFF2-40B4-BE49-F238E27FC236}">
                <a16:creationId xmlns:a16="http://schemas.microsoft.com/office/drawing/2014/main" id="{643B5A3C-A0B6-475D-A83B-01ED2C37FC61}"/>
              </a:ext>
            </a:extLst>
          </p:cNvPr>
          <p:cNvCxnSpPr>
            <a:cxnSpLocks/>
            <a:endCxn id="47" idx="2"/>
          </p:cNvCxnSpPr>
          <p:nvPr/>
        </p:nvCxnSpPr>
        <p:spPr>
          <a:xfrm flipV="1">
            <a:off x="7647424" y="2124712"/>
            <a:ext cx="836315" cy="734198"/>
          </a:xfrm>
          <a:prstGeom prst="curvedConnector2">
            <a:avLst/>
          </a:prstGeom>
          <a:ln w="1905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9" name="연결선: 구부러짐 38">
            <a:extLst>
              <a:ext uri="{FF2B5EF4-FFF2-40B4-BE49-F238E27FC236}">
                <a16:creationId xmlns:a16="http://schemas.microsoft.com/office/drawing/2014/main" id="{206170BC-A242-4943-8BC0-8B0D17C1B71E}"/>
              </a:ext>
            </a:extLst>
          </p:cNvPr>
          <p:cNvCxnSpPr>
            <a:cxnSpLocks/>
            <a:stCxn id="34" idx="2"/>
            <a:endCxn id="48" idx="0"/>
          </p:cNvCxnSpPr>
          <p:nvPr/>
        </p:nvCxnSpPr>
        <p:spPr>
          <a:xfrm rot="16200000" flipH="1">
            <a:off x="7216019" y="4116370"/>
            <a:ext cx="623601" cy="917977"/>
          </a:xfrm>
          <a:prstGeom prst="curvedConnector3">
            <a:avLst>
              <a:gd name="adj1" fmla="val 50000"/>
            </a:avLst>
          </a:prstGeom>
          <a:ln w="1905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190CA8FA-513F-4949-A45B-29AB624760A4}"/>
              </a:ext>
            </a:extLst>
          </p:cNvPr>
          <p:cNvSpPr txBox="1"/>
          <p:nvPr/>
        </p:nvSpPr>
        <p:spPr>
          <a:xfrm>
            <a:off x="5962349" y="6435227"/>
            <a:ext cx="4014747" cy="276999"/>
          </a:xfrm>
          <a:prstGeom prst="rect">
            <a:avLst/>
          </a:prstGeom>
          <a:noFill/>
        </p:spPr>
        <p:txBody>
          <a:bodyPr wrap="square">
            <a:spAutoFit/>
          </a:bodyPr>
          <a:lstStyle/>
          <a:p>
            <a:r>
              <a:rPr lang="ko-KR" altLang="en-US" sz="1200" i="1">
                <a:solidFill>
                  <a:srgbClr val="FF0000"/>
                </a:solidFill>
                <a:latin typeface="+mj-lt"/>
              </a:rPr>
              <a:t>화면 단과 서비스 단의 역할을 분리하여 담당하고 있음</a:t>
            </a:r>
            <a:r>
              <a:rPr lang="en-US" altLang="ko-KR" sz="1200" i="1">
                <a:solidFill>
                  <a:srgbClr val="FF0000"/>
                </a:solidFill>
                <a:latin typeface="+mj-lt"/>
              </a:rPr>
              <a:t>!!</a:t>
            </a:r>
            <a:endParaRPr lang="ko-KR" altLang="en-US" sz="1200" i="1">
              <a:solidFill>
                <a:srgbClr val="FF0000"/>
              </a:solidFill>
              <a:latin typeface="+mj-lt"/>
            </a:endParaRPr>
          </a:p>
        </p:txBody>
      </p:sp>
      <p:sp>
        <p:nvSpPr>
          <p:cNvPr id="10" name="TextBox 9">
            <a:extLst>
              <a:ext uri="{FF2B5EF4-FFF2-40B4-BE49-F238E27FC236}">
                <a16:creationId xmlns:a16="http://schemas.microsoft.com/office/drawing/2014/main" id="{77A99EAD-14A3-BEAD-1B07-B19C0CF9B17C}"/>
              </a:ext>
            </a:extLst>
          </p:cNvPr>
          <p:cNvSpPr txBox="1"/>
          <p:nvPr/>
        </p:nvSpPr>
        <p:spPr>
          <a:xfrm>
            <a:off x="9062332" y="2338970"/>
            <a:ext cx="1070716" cy="369332"/>
          </a:xfrm>
          <a:prstGeom prst="rect">
            <a:avLst/>
          </a:prstGeom>
          <a:noFill/>
        </p:spPr>
        <p:txBody>
          <a:bodyPr wrap="square">
            <a:spAutoFit/>
          </a:bodyPr>
          <a:lstStyle/>
          <a:p>
            <a:pPr algn="ctr"/>
            <a:r>
              <a:rPr lang="en-US" altLang="ko-KR" b="1">
                <a:latin typeface="+mj-lt"/>
                <a:ea typeface="나눔바른고딕" panose="020B0603020101020101" pitchFamily="50" charset="-127"/>
              </a:rPr>
              <a:t>WAS</a:t>
            </a:r>
            <a:endParaRPr lang="ko-KR" altLang="en-US" b="1">
              <a:latin typeface="+mj-lt"/>
            </a:endParaRPr>
          </a:p>
        </p:txBody>
      </p:sp>
      <p:sp>
        <p:nvSpPr>
          <p:cNvPr id="2" name="직사각형 1">
            <a:extLst>
              <a:ext uri="{FF2B5EF4-FFF2-40B4-BE49-F238E27FC236}">
                <a16:creationId xmlns:a16="http://schemas.microsoft.com/office/drawing/2014/main" id="{BF5C0A1A-3473-4B33-8385-177EA4E2046A}"/>
              </a:ext>
            </a:extLst>
          </p:cNvPr>
          <p:cNvSpPr/>
          <p:nvPr/>
        </p:nvSpPr>
        <p:spPr>
          <a:xfrm>
            <a:off x="740346" y="2354430"/>
            <a:ext cx="730752" cy="2176003"/>
          </a:xfrm>
          <a:prstGeom prst="rect">
            <a:avLst/>
          </a:prstGeom>
          <a:solidFill>
            <a:schemeClr val="accent5">
              <a:lumMod val="20000"/>
              <a:lumOff val="80000"/>
            </a:schemeClr>
          </a:solidFill>
          <a:ln w="2857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sz="1200">
              <a:latin typeface="+mj-lt"/>
            </a:endParaRPr>
          </a:p>
        </p:txBody>
      </p:sp>
      <p:sp>
        <p:nvSpPr>
          <p:cNvPr id="5" name="TextBox 4">
            <a:extLst>
              <a:ext uri="{FF2B5EF4-FFF2-40B4-BE49-F238E27FC236}">
                <a16:creationId xmlns:a16="http://schemas.microsoft.com/office/drawing/2014/main" id="{483CEEC8-7F31-9ADD-1551-A61457B82F9D}"/>
              </a:ext>
            </a:extLst>
          </p:cNvPr>
          <p:cNvSpPr txBox="1"/>
          <p:nvPr/>
        </p:nvSpPr>
        <p:spPr>
          <a:xfrm>
            <a:off x="860577" y="2061971"/>
            <a:ext cx="580620" cy="276999"/>
          </a:xfrm>
          <a:prstGeom prst="rect">
            <a:avLst/>
          </a:prstGeom>
          <a:noFill/>
        </p:spPr>
        <p:txBody>
          <a:bodyPr wrap="square">
            <a:spAutoFit/>
          </a:bodyPr>
          <a:lstStyle/>
          <a:p>
            <a:r>
              <a:rPr lang="en-US" altLang="ko-KR" sz="1200">
                <a:latin typeface="+mj-lt"/>
                <a:ea typeface="나눔바른고딕" panose="020B0603020101020101" pitchFamily="50" charset="-127"/>
              </a:rPr>
              <a:t>client</a:t>
            </a:r>
            <a:endParaRPr lang="ko-KR" altLang="en-US" sz="1200">
              <a:latin typeface="+mj-lt"/>
            </a:endParaRPr>
          </a:p>
        </p:txBody>
      </p:sp>
      <p:sp>
        <p:nvSpPr>
          <p:cNvPr id="8" name="TextBox 7">
            <a:extLst>
              <a:ext uri="{FF2B5EF4-FFF2-40B4-BE49-F238E27FC236}">
                <a16:creationId xmlns:a16="http://schemas.microsoft.com/office/drawing/2014/main" id="{6909994E-BCF9-7CDC-BC81-BA9203DE3E12}"/>
              </a:ext>
            </a:extLst>
          </p:cNvPr>
          <p:cNvSpPr txBox="1"/>
          <p:nvPr/>
        </p:nvSpPr>
        <p:spPr>
          <a:xfrm>
            <a:off x="736530" y="3358840"/>
            <a:ext cx="740966" cy="276999"/>
          </a:xfrm>
          <a:prstGeom prst="rect">
            <a:avLst/>
          </a:prstGeom>
          <a:noFill/>
        </p:spPr>
        <p:txBody>
          <a:bodyPr wrap="square">
            <a:spAutoFit/>
          </a:bodyPr>
          <a:lstStyle/>
          <a:p>
            <a:r>
              <a:rPr lang="en-US" altLang="ko-KR" sz="1200">
                <a:latin typeface="+mj-lt"/>
                <a:ea typeface="나눔바른고딕" panose="020B0603020101020101" pitchFamily="50" charset="-127"/>
              </a:rPr>
              <a:t>broswer</a:t>
            </a:r>
            <a:endParaRPr lang="ko-KR" altLang="en-US" sz="1200">
              <a:latin typeface="+mj-lt"/>
            </a:endParaRPr>
          </a:p>
        </p:txBody>
      </p:sp>
      <p:cxnSp>
        <p:nvCxnSpPr>
          <p:cNvPr id="23" name="직선 화살표 연결선 22">
            <a:extLst>
              <a:ext uri="{FF2B5EF4-FFF2-40B4-BE49-F238E27FC236}">
                <a16:creationId xmlns:a16="http://schemas.microsoft.com/office/drawing/2014/main" id="{FFF37DC1-C0BC-AFDF-6090-9D2DC6830088}"/>
              </a:ext>
            </a:extLst>
          </p:cNvPr>
          <p:cNvCxnSpPr>
            <a:stCxn id="34" idx="1"/>
          </p:cNvCxnSpPr>
          <p:nvPr/>
        </p:nvCxnSpPr>
        <p:spPr>
          <a:xfrm flipH="1" flipV="1">
            <a:off x="1466158" y="4041914"/>
            <a:ext cx="5008112"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Rectangle 1">
            <a:extLst>
              <a:ext uri="{FF2B5EF4-FFF2-40B4-BE49-F238E27FC236}">
                <a16:creationId xmlns:a16="http://schemas.microsoft.com/office/drawing/2014/main" id="{23239296-A1B7-B091-D0A4-30875E0FDFFD}"/>
              </a:ext>
            </a:extLst>
          </p:cNvPr>
          <p:cNvSpPr>
            <a:spLocks noChangeArrowheads="1"/>
          </p:cNvSpPr>
          <p:nvPr/>
        </p:nvSpPr>
        <p:spPr bwMode="auto">
          <a:xfrm>
            <a:off x="9478523" y="3793646"/>
            <a:ext cx="1653655" cy="98591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000" b="0" i="0" u="none" strike="noStrike" cap="none" normalizeH="0" baseline="0">
                <a:ln>
                  <a:noFill/>
                </a:ln>
                <a:solidFill>
                  <a:srgbClr val="CF8E6D"/>
                </a:solidFill>
                <a:effectLst/>
                <a:ea typeface="JetBrains Mono"/>
              </a:rPr>
              <a:t>public class </a:t>
            </a:r>
            <a:r>
              <a:rPr kumimoji="0" lang="ko-KR" altLang="ko-KR" sz="1000" b="0" i="0" u="none" strike="noStrike" cap="none" normalizeH="0" baseline="0">
                <a:ln>
                  <a:noFill/>
                </a:ln>
                <a:solidFill>
                  <a:srgbClr val="BCBEC4"/>
                </a:solidFill>
                <a:effectLst/>
                <a:ea typeface="JetBrains Mono"/>
              </a:rPr>
              <a:t>Message {</a:t>
            </a:r>
            <a:br>
              <a:rPr kumimoji="0" lang="ko-KR" altLang="ko-KR" sz="1000" b="0" i="0" u="none" strike="noStrike" cap="none" normalizeH="0" baseline="0">
                <a:ln>
                  <a:noFill/>
                </a:ln>
                <a:solidFill>
                  <a:srgbClr val="7A7E85"/>
                </a:solidFill>
                <a:effectLst/>
                <a:ea typeface="JetBrains Mono"/>
                <a:cs typeface="Courier New" panose="02070309020205020404" pitchFamily="49" charset="0"/>
              </a:rPr>
            </a:br>
            <a:r>
              <a:rPr kumimoji="0" lang="en-US" altLang="ko-KR" sz="10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000" b="0" i="0" u="none" strike="noStrike" cap="none" normalizeH="0" baseline="0">
                <a:ln>
                  <a:noFill/>
                </a:ln>
                <a:solidFill>
                  <a:srgbClr val="CF8E6D"/>
                </a:solidFill>
                <a:effectLst/>
                <a:ea typeface="JetBrains Mono"/>
              </a:rPr>
              <a:t>private </a:t>
            </a:r>
            <a:r>
              <a:rPr kumimoji="0" lang="ko-KR" altLang="ko-KR" sz="1000" b="0" i="0" u="none" strike="noStrike" cap="none" normalizeH="0" baseline="0">
                <a:ln>
                  <a:noFill/>
                </a:ln>
                <a:solidFill>
                  <a:srgbClr val="BCBEC4"/>
                </a:solidFill>
                <a:effectLst/>
                <a:ea typeface="JetBrains Mono"/>
              </a:rPr>
              <a:t>String </a:t>
            </a:r>
            <a:r>
              <a:rPr kumimoji="0" lang="ko-KR" altLang="ko-KR" sz="1000" b="0" i="0" u="none" strike="noStrike" cap="none" normalizeH="0" baseline="0">
                <a:ln>
                  <a:noFill/>
                </a:ln>
                <a:solidFill>
                  <a:srgbClr val="C77DBB"/>
                </a:solidFill>
                <a:effectLst/>
                <a:ea typeface="JetBrains Mono"/>
              </a:rPr>
              <a:t>message</a:t>
            </a:r>
            <a:r>
              <a:rPr kumimoji="0" lang="ko-KR" altLang="ko-KR" sz="1000" b="0" i="0" u="none" strike="noStrike" cap="none" normalizeH="0" baseline="0">
                <a:ln>
                  <a:noFill/>
                </a:ln>
                <a:solidFill>
                  <a:srgbClr val="BCBEC4"/>
                </a:solidFill>
                <a:effectLst/>
                <a:ea typeface="JetBrains Mono"/>
              </a:rPr>
              <a:t>;</a:t>
            </a:r>
            <a:br>
              <a:rPr kumimoji="0" lang="ko-KR" altLang="ko-KR" sz="1000" b="0" i="0" u="none" strike="noStrike" cap="none" normalizeH="0" baseline="0">
                <a:ln>
                  <a:noFill/>
                </a:ln>
                <a:solidFill>
                  <a:srgbClr val="BCBEC4"/>
                </a:solidFill>
                <a:effectLst/>
                <a:ea typeface="JetBrains Mono"/>
              </a:rPr>
            </a:br>
            <a:r>
              <a:rPr kumimoji="0" lang="en-US" altLang="ko-KR" sz="1000" b="0" i="0" u="none" strike="noStrike" cap="none" normalizeH="0" baseline="0">
                <a:ln>
                  <a:noFill/>
                </a:ln>
                <a:solidFill>
                  <a:schemeClr val="bg1">
                    <a:lumMod val="65000"/>
                  </a:schemeClr>
                </a:solidFill>
                <a:effectLst/>
                <a:ea typeface="JetBrains Mono"/>
              </a:rPr>
              <a:t>    </a:t>
            </a:r>
            <a:r>
              <a:rPr kumimoji="0" lang="en-US" altLang="ko-KR" sz="1000" b="0" i="0" u="none" strike="noStrike" cap="none" normalizeH="0" baseline="0">
                <a:ln>
                  <a:noFill/>
                </a:ln>
                <a:solidFill>
                  <a:schemeClr val="bg1">
                    <a:lumMod val="50000"/>
                  </a:schemeClr>
                </a:solidFill>
                <a:effectLst/>
                <a:ea typeface="JetBrains Mono"/>
              </a:rPr>
              <a:t>// Getter Setter ..</a:t>
            </a:r>
            <a:br>
              <a:rPr kumimoji="0" lang="ko-KR" altLang="ko-KR" sz="1000" b="0" i="0" u="none" strike="noStrike" cap="none" normalizeH="0" baseline="0">
                <a:ln>
                  <a:noFill/>
                </a:ln>
                <a:solidFill>
                  <a:schemeClr val="bg1">
                    <a:lumMod val="65000"/>
                  </a:schemeClr>
                </a:solidFill>
                <a:effectLst/>
                <a:ea typeface="JetBrains Mono"/>
              </a:rPr>
            </a:br>
            <a:r>
              <a:rPr kumimoji="0" lang="ko-KR" altLang="ko-KR" sz="1000" b="0" i="0" u="none" strike="noStrike" cap="none" normalizeH="0" baseline="0">
                <a:ln>
                  <a:noFill/>
                </a:ln>
                <a:solidFill>
                  <a:srgbClr val="BCBEC4"/>
                </a:solidFill>
                <a:effectLst/>
                <a:ea typeface="JetBrains Mono"/>
              </a:rPr>
              <a:t>}</a:t>
            </a:r>
            <a:endParaRPr kumimoji="0" lang="ko-KR" altLang="ko-KR" sz="1000" b="0" i="0" u="none" strike="noStrike" cap="none" normalizeH="0" baseline="0">
              <a:ln>
                <a:noFill/>
              </a:ln>
              <a:solidFill>
                <a:schemeClr val="tx1"/>
              </a:solidFill>
              <a:effectLst/>
            </a:endParaRPr>
          </a:p>
        </p:txBody>
      </p:sp>
      <p:cxnSp>
        <p:nvCxnSpPr>
          <p:cNvPr id="45" name="연결선: 구부러짐 44">
            <a:extLst>
              <a:ext uri="{FF2B5EF4-FFF2-40B4-BE49-F238E27FC236}">
                <a16:creationId xmlns:a16="http://schemas.microsoft.com/office/drawing/2014/main" id="{20D9C371-E34C-271C-6D09-584559173A56}"/>
              </a:ext>
            </a:extLst>
          </p:cNvPr>
          <p:cNvCxnSpPr>
            <a:cxnSpLocks/>
            <a:stCxn id="28" idx="2"/>
            <a:endCxn id="24" idx="1"/>
          </p:cNvCxnSpPr>
          <p:nvPr/>
        </p:nvCxnSpPr>
        <p:spPr>
          <a:xfrm rot="16200000" flipH="1">
            <a:off x="9004209" y="3812288"/>
            <a:ext cx="532436" cy="416191"/>
          </a:xfrm>
          <a:prstGeom prst="curvedConnector2">
            <a:avLst/>
          </a:prstGeom>
          <a:ln w="1905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7049022"/>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직사각형 10">
            <a:extLst>
              <a:ext uri="{FF2B5EF4-FFF2-40B4-BE49-F238E27FC236}">
                <a16:creationId xmlns:a16="http://schemas.microsoft.com/office/drawing/2014/main" id="{7820E1D5-17CC-4E99-AE93-73F68C99D7D3}"/>
              </a:ext>
            </a:extLst>
          </p:cNvPr>
          <p:cNvSpPr/>
          <p:nvPr/>
        </p:nvSpPr>
        <p:spPr>
          <a:xfrm>
            <a:off x="97814" y="232480"/>
            <a:ext cx="5418856"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HttpMessageConverter </a:t>
            </a:r>
            <a:r>
              <a:rPr lang="ko-KR" altLang="en-US" b="1">
                <a:solidFill>
                  <a:schemeClr val="accent1">
                    <a:lumMod val="75000"/>
                  </a:schemeClr>
                </a:solidFill>
                <a:latin typeface="+mn-ea"/>
              </a:rPr>
              <a:t>가 작동하지 않는 요청</a:t>
            </a:r>
          </a:p>
        </p:txBody>
      </p:sp>
      <p:sp>
        <p:nvSpPr>
          <p:cNvPr id="12" name="직사각형 11">
            <a:extLst>
              <a:ext uri="{FF2B5EF4-FFF2-40B4-BE49-F238E27FC236}">
                <a16:creationId xmlns:a16="http://schemas.microsoft.com/office/drawing/2014/main" id="{898CDF3A-BE3D-4E97-A84D-24C9D5AA3A92}"/>
              </a:ext>
            </a:extLst>
          </p:cNvPr>
          <p:cNvSpPr/>
          <p:nvPr/>
        </p:nvSpPr>
        <p:spPr>
          <a:xfrm>
            <a:off x="370207" y="825750"/>
            <a:ext cx="11344801" cy="4898200"/>
          </a:xfrm>
          <a:prstGeom prst="rect">
            <a:avLst/>
          </a:prstGeom>
        </p:spPr>
        <p:txBody>
          <a:bodyPr wrap="square">
            <a:spAutoFit/>
          </a:bodyPr>
          <a:lstStyle/>
          <a:p>
            <a:pPr marL="228600" indent="-228600">
              <a:lnSpc>
                <a:spcPct val="150000"/>
              </a:lnSpc>
              <a:buFont typeface="+mj-lt"/>
              <a:buAutoNum type="arabicPeriod"/>
            </a:pPr>
            <a:r>
              <a:rPr lang="en-US" altLang="ko-KR" sz="1400" b="1">
                <a:latin typeface="+mn-ea"/>
              </a:rPr>
              <a:t>GET </a:t>
            </a:r>
            <a:r>
              <a:rPr lang="ko-KR" altLang="en-US" sz="1400" b="1">
                <a:latin typeface="+mn-ea"/>
              </a:rPr>
              <a:t>요청과 같은 본문이 없는 요청</a:t>
            </a:r>
            <a:endParaRPr lang="en-US" altLang="ko-KR" sz="1400" b="1">
              <a:latin typeface="+mn-ea"/>
            </a:endParaRPr>
          </a:p>
          <a:p>
            <a:pPr marL="228600" indent="-228600">
              <a:lnSpc>
                <a:spcPct val="150000"/>
              </a:lnSpc>
              <a:buFont typeface="+mj-lt"/>
              <a:buAutoNum type="arabicPeriod"/>
            </a:pPr>
            <a:endParaRPr lang="en-US" altLang="ko-KR" sz="1400" b="1">
              <a:latin typeface="+mn-ea"/>
            </a:endParaRPr>
          </a:p>
          <a:p>
            <a:pPr marL="228600" indent="-228600">
              <a:lnSpc>
                <a:spcPct val="150000"/>
              </a:lnSpc>
              <a:buFont typeface="+mj-lt"/>
              <a:buAutoNum type="arabicPeriod"/>
            </a:pPr>
            <a:endParaRPr lang="en-US" altLang="ko-KR" sz="1400" b="1">
              <a:latin typeface="+mn-ea"/>
            </a:endParaRPr>
          </a:p>
          <a:p>
            <a:pPr marL="228600" indent="-228600">
              <a:lnSpc>
                <a:spcPct val="150000"/>
              </a:lnSpc>
              <a:buFont typeface="+mj-lt"/>
              <a:buAutoNum type="arabicPeriod"/>
            </a:pPr>
            <a:r>
              <a:rPr lang="en-US" altLang="ko-KR" sz="1400" b="1">
                <a:latin typeface="+mn-ea"/>
              </a:rPr>
              <a:t>Content-Type </a:t>
            </a:r>
            <a:r>
              <a:rPr lang="ko-KR" altLang="en-US" sz="1400" b="1">
                <a:latin typeface="+mn-ea"/>
              </a:rPr>
              <a:t>헤더가 지원되지 않는 요청</a:t>
            </a:r>
            <a:endParaRPr lang="en-US" altLang="ko-KR" sz="1400" b="1">
              <a:latin typeface="+mn-ea"/>
            </a:endParaRPr>
          </a:p>
          <a:p>
            <a:pPr marL="228600" indent="-228600">
              <a:lnSpc>
                <a:spcPct val="150000"/>
              </a:lnSpc>
              <a:buFont typeface="+mj-lt"/>
              <a:buAutoNum type="arabicPeriod"/>
            </a:pPr>
            <a:endParaRPr lang="en-US" altLang="ko-KR" sz="1400" b="1">
              <a:latin typeface="+mn-ea"/>
            </a:endParaRPr>
          </a:p>
          <a:p>
            <a:pPr marL="228600" indent="-228600">
              <a:lnSpc>
                <a:spcPct val="150000"/>
              </a:lnSpc>
              <a:buFont typeface="+mj-lt"/>
              <a:buAutoNum type="arabicPeriod"/>
            </a:pPr>
            <a:endParaRPr lang="en-US" altLang="ko-KR" sz="1400" b="1">
              <a:latin typeface="+mn-ea"/>
            </a:endParaRPr>
          </a:p>
          <a:p>
            <a:pPr marL="228600" indent="-228600">
              <a:lnSpc>
                <a:spcPct val="150000"/>
              </a:lnSpc>
              <a:buFont typeface="+mj-lt"/>
              <a:buAutoNum type="arabicPeriod"/>
            </a:pPr>
            <a:r>
              <a:rPr lang="en-US" altLang="ko-KR" sz="1400" b="1">
                <a:latin typeface="+mn-ea"/>
              </a:rPr>
              <a:t>@RequestParam, @ModelAttribute </a:t>
            </a:r>
            <a:r>
              <a:rPr lang="ko-KR" altLang="en-US" sz="1400" b="1">
                <a:latin typeface="+mn-ea"/>
              </a:rPr>
              <a:t>를 사용하는 경우</a:t>
            </a:r>
            <a:endParaRPr lang="en-US" altLang="ko-KR" sz="1400" b="1">
              <a:latin typeface="+mn-ea"/>
            </a:endParaRPr>
          </a:p>
          <a:p>
            <a:pPr marL="228600" indent="-228600">
              <a:lnSpc>
                <a:spcPct val="150000"/>
              </a:lnSpc>
              <a:buFont typeface="+mj-lt"/>
              <a:buAutoNum type="arabicPeriod"/>
            </a:pPr>
            <a:endParaRPr lang="en-US" altLang="ko-KR" sz="1400" b="1">
              <a:latin typeface="+mn-ea"/>
            </a:endParaRPr>
          </a:p>
          <a:p>
            <a:pPr marL="228600" indent="-228600">
              <a:lnSpc>
                <a:spcPct val="150000"/>
              </a:lnSpc>
              <a:buFont typeface="+mj-lt"/>
              <a:buAutoNum type="arabicPeriod"/>
            </a:pPr>
            <a:endParaRPr lang="en-US" altLang="ko-KR" sz="1400" b="1">
              <a:latin typeface="+mn-ea"/>
            </a:endParaRPr>
          </a:p>
          <a:p>
            <a:pPr marL="228600" indent="-228600">
              <a:lnSpc>
                <a:spcPct val="150000"/>
              </a:lnSpc>
              <a:buFont typeface="+mj-lt"/>
              <a:buAutoNum type="arabicPeriod"/>
            </a:pPr>
            <a:endParaRPr lang="en-US" altLang="ko-KR" sz="1400" b="1">
              <a:latin typeface="+mn-ea"/>
            </a:endParaRPr>
          </a:p>
          <a:p>
            <a:pPr marL="228600" indent="-228600">
              <a:lnSpc>
                <a:spcPct val="150000"/>
              </a:lnSpc>
              <a:buFont typeface="+mj-lt"/>
              <a:buAutoNum type="arabicPeriod"/>
            </a:pPr>
            <a:r>
              <a:rPr lang="ko-KR" altLang="en-US" sz="1400" b="1">
                <a:latin typeface="+mn-ea"/>
              </a:rPr>
              <a:t>파일 업로드 요청 중 </a:t>
            </a:r>
            <a:r>
              <a:rPr lang="en-US" altLang="ko-KR" sz="1400" b="1">
                <a:latin typeface="+mn-ea"/>
              </a:rPr>
              <a:t>@RequestPart </a:t>
            </a:r>
            <a:r>
              <a:rPr lang="ko-KR" altLang="en-US" sz="1400" b="1">
                <a:latin typeface="+mn-ea"/>
              </a:rPr>
              <a:t>또는 </a:t>
            </a:r>
            <a:r>
              <a:rPr lang="en-US" altLang="ko-KR" sz="1400" b="1">
                <a:latin typeface="+mn-ea"/>
              </a:rPr>
              <a:t>MultipartFile</a:t>
            </a:r>
            <a:r>
              <a:rPr lang="ko-KR" altLang="en-US" sz="1400" b="1">
                <a:latin typeface="+mn-ea"/>
              </a:rPr>
              <a:t>을 사용한 경우</a:t>
            </a:r>
            <a:endParaRPr lang="en-US" altLang="ko-KR" sz="1400" b="1">
              <a:latin typeface="+mn-ea"/>
            </a:endParaRPr>
          </a:p>
          <a:p>
            <a:pPr marL="228600" indent="-228600">
              <a:lnSpc>
                <a:spcPct val="150000"/>
              </a:lnSpc>
              <a:buFont typeface="+mj-lt"/>
              <a:buAutoNum type="arabicPeriod"/>
            </a:pPr>
            <a:endParaRPr lang="en-US" altLang="ko-KR" sz="1400" b="1">
              <a:latin typeface="+mn-ea"/>
            </a:endParaRPr>
          </a:p>
          <a:p>
            <a:pPr marL="228600" indent="-228600">
              <a:lnSpc>
                <a:spcPct val="150000"/>
              </a:lnSpc>
              <a:buFont typeface="+mj-lt"/>
              <a:buAutoNum type="arabicPeriod"/>
            </a:pPr>
            <a:endParaRPr lang="en-US" altLang="ko-KR" sz="1400" b="1">
              <a:latin typeface="+mn-ea"/>
            </a:endParaRPr>
          </a:p>
          <a:p>
            <a:pPr marL="228600" indent="-228600">
              <a:lnSpc>
                <a:spcPct val="150000"/>
              </a:lnSpc>
              <a:buFont typeface="+mj-lt"/>
              <a:buAutoNum type="arabicPeriod"/>
            </a:pPr>
            <a:endParaRPr lang="en-US" altLang="ko-KR" sz="1400" b="1">
              <a:latin typeface="+mn-ea"/>
            </a:endParaRPr>
          </a:p>
          <a:p>
            <a:pPr marL="228600" indent="-228600">
              <a:lnSpc>
                <a:spcPct val="150000"/>
              </a:lnSpc>
              <a:buFont typeface="+mj-lt"/>
              <a:buAutoNum type="arabicPeriod"/>
            </a:pPr>
            <a:r>
              <a:rPr lang="ko-KR" altLang="en-US" sz="1400" b="1">
                <a:latin typeface="+mn-ea"/>
              </a:rPr>
              <a:t>컨트롤러에서 단순 문자열</a:t>
            </a:r>
            <a:r>
              <a:rPr lang="en-US" altLang="ko-KR" sz="1400" b="1">
                <a:latin typeface="+mn-ea"/>
              </a:rPr>
              <a:t>(String) </a:t>
            </a:r>
            <a:r>
              <a:rPr lang="ko-KR" altLang="en-US" sz="1400" b="1">
                <a:latin typeface="+mn-ea"/>
              </a:rPr>
              <a:t>반환 시</a:t>
            </a:r>
            <a:r>
              <a:rPr lang="en-US" altLang="ko-KR" sz="1400" b="1">
                <a:latin typeface="+mn-ea"/>
              </a:rPr>
              <a:t> @ResponseBody</a:t>
            </a:r>
            <a:r>
              <a:rPr lang="ko-KR" altLang="en-US" sz="1400" b="1">
                <a:latin typeface="+mn-ea"/>
              </a:rPr>
              <a:t>나 </a:t>
            </a:r>
            <a:r>
              <a:rPr lang="en-US" altLang="ko-KR" sz="1400" b="1">
                <a:latin typeface="+mn-ea"/>
              </a:rPr>
              <a:t>@RestController</a:t>
            </a:r>
            <a:r>
              <a:rPr lang="ko-KR" altLang="en-US" sz="1400" b="1">
                <a:latin typeface="+mn-ea"/>
              </a:rPr>
              <a:t>가 없는 경우</a:t>
            </a:r>
            <a:endParaRPr lang="en-US" altLang="ko-KR" sz="1400" b="1">
              <a:latin typeface="+mn-ea"/>
            </a:endParaRPr>
          </a:p>
        </p:txBody>
      </p:sp>
      <p:sp>
        <p:nvSpPr>
          <p:cNvPr id="13" name="직사각형 12">
            <a:extLst>
              <a:ext uri="{FF2B5EF4-FFF2-40B4-BE49-F238E27FC236}">
                <a16:creationId xmlns:a16="http://schemas.microsoft.com/office/drawing/2014/main" id="{4F002D3C-FFD7-4228-AEC5-2E097B97C886}"/>
              </a:ext>
            </a:extLst>
          </p:cNvPr>
          <p:cNvSpPr/>
          <p:nvPr/>
        </p:nvSpPr>
        <p:spPr>
          <a:xfrm>
            <a:off x="518648" y="1230221"/>
            <a:ext cx="11303145"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mn-ea"/>
              </a:rPr>
              <a:t>GET, DELETE</a:t>
            </a:r>
            <a:r>
              <a:rPr lang="ko-KR" altLang="en-US" sz="1200">
                <a:latin typeface="+mn-ea"/>
              </a:rPr>
              <a:t>와 같은 </a:t>
            </a:r>
            <a:r>
              <a:rPr lang="en-US" altLang="ko-KR" sz="1200">
                <a:latin typeface="+mn-ea"/>
              </a:rPr>
              <a:t>HTTP </a:t>
            </a:r>
            <a:r>
              <a:rPr lang="ko-KR" altLang="en-US" sz="1200">
                <a:latin typeface="+mn-ea"/>
              </a:rPr>
              <a:t>메서드는 일반적으로 본문을 포함하지 않으므로 </a:t>
            </a:r>
            <a:r>
              <a:rPr lang="en-US" altLang="ko-KR" sz="1200">
                <a:latin typeface="+mn-ea"/>
              </a:rPr>
              <a:t>HttpMessageConverter</a:t>
            </a:r>
            <a:r>
              <a:rPr lang="ko-KR" altLang="en-US" sz="1200">
                <a:latin typeface="+mn-ea"/>
              </a:rPr>
              <a:t>가 작동하지 않는다</a:t>
            </a:r>
            <a:endParaRPr lang="en-US" altLang="ko-KR" sz="1200">
              <a:latin typeface="+mn-ea"/>
            </a:endParaRPr>
          </a:p>
        </p:txBody>
      </p:sp>
      <p:sp>
        <p:nvSpPr>
          <p:cNvPr id="14" name="직사각형 13">
            <a:extLst>
              <a:ext uri="{FF2B5EF4-FFF2-40B4-BE49-F238E27FC236}">
                <a16:creationId xmlns:a16="http://schemas.microsoft.com/office/drawing/2014/main" id="{83E4BEEF-5C8D-4CE0-8BCA-5D5653669AE7}"/>
              </a:ext>
            </a:extLst>
          </p:cNvPr>
          <p:cNvSpPr/>
          <p:nvPr/>
        </p:nvSpPr>
        <p:spPr>
          <a:xfrm>
            <a:off x="518648" y="2226260"/>
            <a:ext cx="11344801"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mn-ea"/>
              </a:rPr>
              <a:t>POST, PUT </a:t>
            </a:r>
            <a:r>
              <a:rPr lang="ko-KR" altLang="en-US" sz="1200">
                <a:latin typeface="+mn-ea"/>
              </a:rPr>
              <a:t>등의 본문이 포함된 </a:t>
            </a:r>
            <a:r>
              <a:rPr lang="en-US" altLang="ko-KR" sz="1200">
                <a:latin typeface="+mn-ea"/>
              </a:rPr>
              <a:t>HTTP </a:t>
            </a:r>
            <a:r>
              <a:rPr lang="ko-KR" altLang="en-US" sz="1200">
                <a:latin typeface="+mn-ea"/>
              </a:rPr>
              <a:t>요청이라도</a:t>
            </a:r>
            <a:r>
              <a:rPr lang="en-US" altLang="ko-KR" sz="1200">
                <a:latin typeface="+mn-ea"/>
              </a:rPr>
              <a:t> Content-Type </a:t>
            </a:r>
            <a:r>
              <a:rPr lang="ko-KR" altLang="en-US" sz="1200">
                <a:latin typeface="+mn-ea"/>
              </a:rPr>
              <a:t>헤더가</a:t>
            </a:r>
            <a:r>
              <a:rPr lang="en-US" altLang="ko-KR" sz="1200">
                <a:latin typeface="+mn-ea"/>
              </a:rPr>
              <a:t> </a:t>
            </a:r>
            <a:r>
              <a:rPr lang="ko-KR" altLang="en-US" sz="1200">
                <a:latin typeface="+mn-ea"/>
              </a:rPr>
              <a:t>지원되지 않는 미디어 타입일 경우 </a:t>
            </a:r>
            <a:r>
              <a:rPr lang="en-US" altLang="ko-KR" sz="1200">
                <a:latin typeface="+mn-ea"/>
              </a:rPr>
              <a:t>HttpMessageConverter</a:t>
            </a:r>
            <a:r>
              <a:rPr lang="ko-KR" altLang="en-US" sz="1200">
                <a:latin typeface="+mn-ea"/>
              </a:rPr>
              <a:t>가 작동하지 않는다</a:t>
            </a:r>
            <a:endParaRPr lang="en-US" altLang="ko-KR" sz="1200">
              <a:latin typeface="+mn-ea"/>
            </a:endParaRPr>
          </a:p>
        </p:txBody>
      </p:sp>
      <p:sp>
        <p:nvSpPr>
          <p:cNvPr id="18" name="직사각형 17">
            <a:extLst>
              <a:ext uri="{FF2B5EF4-FFF2-40B4-BE49-F238E27FC236}">
                <a16:creationId xmlns:a16="http://schemas.microsoft.com/office/drawing/2014/main" id="{65D3F437-1F61-4893-B9E3-50CAB53E7717}"/>
              </a:ext>
            </a:extLst>
          </p:cNvPr>
          <p:cNvSpPr/>
          <p:nvPr/>
        </p:nvSpPr>
        <p:spPr>
          <a:xfrm>
            <a:off x="518648" y="3222299"/>
            <a:ext cx="11410116"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mn-ea"/>
              </a:rPr>
              <a:t>@RequestParam, @ModelAttribute </a:t>
            </a:r>
            <a:r>
              <a:rPr lang="ko-KR" altLang="en-US" sz="1200">
                <a:latin typeface="+mn-ea"/>
              </a:rPr>
              <a:t>와 같은 어노테이션을 사용하여 쿼리 파라미터나 </a:t>
            </a:r>
            <a:r>
              <a:rPr lang="en-US" altLang="ko-KR" sz="1200">
                <a:latin typeface="+mn-ea"/>
              </a:rPr>
              <a:t>application/x-www-form-urlencoded </a:t>
            </a:r>
            <a:r>
              <a:rPr lang="ko-KR" altLang="en-US" sz="1200">
                <a:latin typeface="+mn-ea"/>
              </a:rPr>
              <a:t>형식의 폼 데이터를 처리하는 경우</a:t>
            </a:r>
            <a:r>
              <a:rPr lang="en-US" altLang="ko-KR" sz="1200">
                <a:latin typeface="+mn-ea"/>
              </a:rPr>
              <a:t> HttpMessageConverter </a:t>
            </a:r>
            <a:r>
              <a:rPr lang="ko-KR" altLang="en-US" sz="1200">
                <a:latin typeface="+mn-ea"/>
              </a:rPr>
              <a:t>가 필요하지 않다</a:t>
            </a:r>
            <a:endParaRPr lang="en-US" altLang="ko-KR" sz="1200">
              <a:latin typeface="+mn-ea"/>
            </a:endParaRPr>
          </a:p>
        </p:txBody>
      </p:sp>
      <p:sp>
        <p:nvSpPr>
          <p:cNvPr id="19" name="직사각형 18">
            <a:extLst>
              <a:ext uri="{FF2B5EF4-FFF2-40B4-BE49-F238E27FC236}">
                <a16:creationId xmlns:a16="http://schemas.microsoft.com/office/drawing/2014/main" id="{33D28259-97FC-42B3-BF6B-B210A3982C00}"/>
              </a:ext>
            </a:extLst>
          </p:cNvPr>
          <p:cNvSpPr/>
          <p:nvPr/>
        </p:nvSpPr>
        <p:spPr>
          <a:xfrm>
            <a:off x="518648" y="4495337"/>
            <a:ext cx="11410116"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mn-ea"/>
              </a:rPr>
              <a:t>multipart/form-data </a:t>
            </a:r>
            <a:r>
              <a:rPr lang="ko-KR" altLang="en-US" sz="1200">
                <a:latin typeface="+mn-ea"/>
              </a:rPr>
              <a:t>요청에서 파일을 업로드할 때</a:t>
            </a:r>
            <a:r>
              <a:rPr lang="en-US" altLang="ko-KR" sz="1200">
                <a:latin typeface="+mn-ea"/>
              </a:rPr>
              <a:t>, MultipartFile </a:t>
            </a:r>
            <a:r>
              <a:rPr lang="ko-KR" altLang="en-US" sz="1200">
                <a:latin typeface="+mn-ea"/>
              </a:rPr>
              <a:t>이나 </a:t>
            </a:r>
            <a:r>
              <a:rPr lang="en-US" altLang="ko-KR" sz="1200">
                <a:latin typeface="+mn-ea"/>
              </a:rPr>
              <a:t>@RequestPart </a:t>
            </a:r>
            <a:r>
              <a:rPr lang="ko-KR" altLang="en-US" sz="1200">
                <a:latin typeface="+mn-ea"/>
              </a:rPr>
              <a:t>를 사용하면 </a:t>
            </a:r>
            <a:r>
              <a:rPr lang="en-US" altLang="ko-KR" sz="1200">
                <a:latin typeface="+mn-ea"/>
              </a:rPr>
              <a:t>HttpMessageConverter </a:t>
            </a:r>
            <a:r>
              <a:rPr lang="ko-KR" altLang="en-US" sz="1200">
                <a:latin typeface="+mn-ea"/>
              </a:rPr>
              <a:t>가 작동하지 않으며 이 경우에는</a:t>
            </a:r>
            <a:r>
              <a:rPr lang="en-US" altLang="ko-KR" sz="1200">
                <a:latin typeface="+mn-ea"/>
              </a:rPr>
              <a:t>MultipartResolver </a:t>
            </a:r>
            <a:r>
              <a:rPr lang="ko-KR" altLang="en-US" sz="1200">
                <a:latin typeface="+mn-ea"/>
              </a:rPr>
              <a:t>가 요청을 처리한다 </a:t>
            </a:r>
            <a:endParaRPr lang="en-US" altLang="ko-KR" sz="1200">
              <a:latin typeface="+mn-ea"/>
            </a:endParaRPr>
          </a:p>
        </p:txBody>
      </p:sp>
      <p:sp>
        <p:nvSpPr>
          <p:cNvPr id="20" name="직사각형 19">
            <a:extLst>
              <a:ext uri="{FF2B5EF4-FFF2-40B4-BE49-F238E27FC236}">
                <a16:creationId xmlns:a16="http://schemas.microsoft.com/office/drawing/2014/main" id="{16354344-9CC6-4FC7-963E-E2A40276C2A4}"/>
              </a:ext>
            </a:extLst>
          </p:cNvPr>
          <p:cNvSpPr/>
          <p:nvPr/>
        </p:nvSpPr>
        <p:spPr>
          <a:xfrm>
            <a:off x="518648" y="5768375"/>
            <a:ext cx="11303145"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latin typeface="+mn-ea"/>
              </a:rPr>
              <a:t>컨트롤러 메서드가 </a:t>
            </a:r>
            <a:r>
              <a:rPr lang="en-US" altLang="ko-KR" sz="1200">
                <a:latin typeface="+mn-ea"/>
              </a:rPr>
              <a:t>String </a:t>
            </a:r>
            <a:r>
              <a:rPr lang="ko-KR" altLang="en-US" sz="1200">
                <a:latin typeface="+mn-ea"/>
              </a:rPr>
              <a:t>을 반환하지만 </a:t>
            </a:r>
            <a:r>
              <a:rPr lang="en-US" altLang="ko-KR" sz="1200">
                <a:latin typeface="+mn-ea"/>
              </a:rPr>
              <a:t>@ResponseBody</a:t>
            </a:r>
            <a:r>
              <a:rPr lang="ko-KR" altLang="en-US" sz="1200">
                <a:latin typeface="+mn-ea"/>
              </a:rPr>
              <a:t>나 </a:t>
            </a:r>
            <a:r>
              <a:rPr lang="en-US" altLang="ko-KR" sz="1200">
                <a:latin typeface="+mn-ea"/>
              </a:rPr>
              <a:t>@RestController</a:t>
            </a:r>
            <a:r>
              <a:rPr lang="ko-KR" altLang="en-US" sz="1200">
                <a:latin typeface="+mn-ea"/>
              </a:rPr>
              <a:t>가 없는 경우</a:t>
            </a:r>
            <a:r>
              <a:rPr lang="en-US" altLang="ko-KR" sz="1200">
                <a:latin typeface="+mn-ea"/>
              </a:rPr>
              <a:t> </a:t>
            </a:r>
            <a:r>
              <a:rPr lang="ko-KR" altLang="en-US" sz="1200">
                <a:latin typeface="+mn-ea"/>
              </a:rPr>
              <a:t>반환된 </a:t>
            </a:r>
            <a:r>
              <a:rPr lang="en-US" altLang="ko-KR" sz="1200">
                <a:latin typeface="+mn-ea"/>
              </a:rPr>
              <a:t>String</a:t>
            </a:r>
            <a:r>
              <a:rPr lang="ko-KR" altLang="en-US" sz="1200">
                <a:latin typeface="+mn-ea"/>
              </a:rPr>
              <a:t>은 뷰 이름으로 간주되며 이 경우에는 </a:t>
            </a:r>
            <a:r>
              <a:rPr lang="en-US" altLang="ko-KR" sz="1200">
                <a:latin typeface="+mn-ea"/>
              </a:rPr>
              <a:t>ViewResolver</a:t>
            </a:r>
            <a:r>
              <a:rPr lang="ko-KR" altLang="en-US" sz="1200">
                <a:latin typeface="+mn-ea"/>
              </a:rPr>
              <a:t> 가 요청을 처리한다</a:t>
            </a:r>
            <a:endParaRPr lang="en-US" altLang="ko-KR" sz="1200">
              <a:latin typeface="+mn-ea"/>
            </a:endParaRPr>
          </a:p>
        </p:txBody>
      </p:sp>
    </p:spTree>
    <p:extLst>
      <p:ext uri="{BB962C8B-B14F-4D97-AF65-F5344CB8AC3E}">
        <p14:creationId xmlns:p14="http://schemas.microsoft.com/office/powerpoint/2010/main" val="3453889035"/>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28235-34F3-480D-9582-51322E7389EC}"/>
              </a:ext>
            </a:extLst>
          </p:cNvPr>
          <p:cNvSpPr txBox="1"/>
          <p:nvPr/>
        </p:nvSpPr>
        <p:spPr>
          <a:xfrm>
            <a:off x="2486938" y="1997839"/>
            <a:ext cx="7218131" cy="2862322"/>
          </a:xfrm>
          <a:prstGeom prst="rect">
            <a:avLst/>
          </a:prstGeom>
          <a:noFill/>
        </p:spPr>
        <p:txBody>
          <a:bodyPr wrap="none" rtlCol="0">
            <a:spAutoFit/>
          </a:bodyPr>
          <a:lstStyle/>
          <a:p>
            <a:pPr algn="ctr"/>
            <a:r>
              <a:rPr lang="en-US" altLang="ko-KR" sz="6000">
                <a:solidFill>
                  <a:schemeClr val="accent1">
                    <a:lumMod val="75000"/>
                  </a:schemeClr>
                </a:solidFill>
                <a:latin typeface="나눔바른고딕" panose="020B0603020101020101" pitchFamily="50" charset="-127"/>
                <a:ea typeface="나눔바른고딕" panose="020B0603020101020101" pitchFamily="50" charset="-127"/>
              </a:rPr>
              <a:t>@RequestHeader </a:t>
            </a:r>
          </a:p>
          <a:p>
            <a:pPr algn="ctr"/>
            <a:r>
              <a:rPr lang="en-US" altLang="ko-KR" sz="6000">
                <a:solidFill>
                  <a:schemeClr val="accent1">
                    <a:lumMod val="75000"/>
                  </a:schemeClr>
                </a:solidFill>
                <a:latin typeface="나눔바른고딕" panose="020B0603020101020101" pitchFamily="50" charset="-127"/>
                <a:ea typeface="나눔바른고딕" panose="020B0603020101020101" pitchFamily="50" charset="-127"/>
              </a:rPr>
              <a:t>@RequestAttribute </a:t>
            </a:r>
          </a:p>
          <a:p>
            <a:pPr algn="ctr"/>
            <a:r>
              <a:rPr lang="en-US" altLang="ko-KR" sz="6000">
                <a:solidFill>
                  <a:schemeClr val="accent1">
                    <a:lumMod val="75000"/>
                  </a:schemeClr>
                </a:solidFill>
                <a:latin typeface="나눔바른고딕" panose="020B0603020101020101" pitchFamily="50" charset="-127"/>
                <a:ea typeface="나눔바른고딕" panose="020B0603020101020101" pitchFamily="50" charset="-127"/>
              </a:rPr>
              <a:t>@CookieValue</a:t>
            </a:r>
            <a:endParaRPr lang="ko-KR" altLang="en-US" sz="6000">
              <a:solidFill>
                <a:schemeClr val="accent1">
                  <a:lumMod val="75000"/>
                </a:schemeClr>
              </a:solidFill>
              <a:latin typeface="+mj-lt"/>
            </a:endParaRPr>
          </a:p>
        </p:txBody>
      </p:sp>
      <p:sp>
        <p:nvSpPr>
          <p:cNvPr id="3" name="TextBox 2">
            <a:extLst>
              <a:ext uri="{FF2B5EF4-FFF2-40B4-BE49-F238E27FC236}">
                <a16:creationId xmlns:a16="http://schemas.microsoft.com/office/drawing/2014/main" id="{CDB69857-4DB7-EFC1-D480-BBEE632C406D}"/>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3505747006"/>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직사각형 72">
            <a:extLst>
              <a:ext uri="{FF2B5EF4-FFF2-40B4-BE49-F238E27FC236}">
                <a16:creationId xmlns:a16="http://schemas.microsoft.com/office/drawing/2014/main" id="{D10AE262-3224-4491-9AF5-1A7677C571EF}"/>
              </a:ext>
            </a:extLst>
          </p:cNvPr>
          <p:cNvSpPr/>
          <p:nvPr/>
        </p:nvSpPr>
        <p:spPr>
          <a:xfrm>
            <a:off x="370207" y="627229"/>
            <a:ext cx="8755980" cy="623248"/>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t>클라이언트의 요청 헤더를 컨트롤러의 메서드 인자에 바인딩 하기 위해 </a:t>
            </a:r>
            <a:r>
              <a:rPr lang="en-US" altLang="ko-KR" sz="1200"/>
              <a:t>@RequestHeader </a:t>
            </a:r>
            <a:r>
              <a:rPr lang="ko-KR" altLang="en-US" sz="1200"/>
              <a:t>애노테이션을 사용할 수 있다</a:t>
            </a:r>
            <a:endParaRPr lang="en-US" altLang="ko-KR" sz="1200"/>
          </a:p>
          <a:p>
            <a:pPr marL="171450" indent="-171450">
              <a:lnSpc>
                <a:spcPct val="150000"/>
              </a:lnSpc>
              <a:buFont typeface="Arial" panose="020B0604020202020204" pitchFamily="34" charset="0"/>
              <a:buChar char="•"/>
            </a:pPr>
            <a:r>
              <a:rPr lang="en-US" altLang="ko-KR" sz="1200">
                <a:latin typeface="+mn-ea"/>
              </a:rPr>
              <a:t>RequestHeaderMethodArgumentResolver </a:t>
            </a:r>
            <a:r>
              <a:rPr lang="ko-KR" altLang="en-US" sz="1200">
                <a:latin typeface="+mn-ea"/>
              </a:rPr>
              <a:t>클래스가 사용된다</a:t>
            </a:r>
            <a:endParaRPr lang="en-US" altLang="ko-KR" sz="1200">
              <a:latin typeface="+mn-ea"/>
            </a:endParaRPr>
          </a:p>
        </p:txBody>
      </p:sp>
      <p:sp>
        <p:nvSpPr>
          <p:cNvPr id="74" name="직사각형 73">
            <a:extLst>
              <a:ext uri="{FF2B5EF4-FFF2-40B4-BE49-F238E27FC236}">
                <a16:creationId xmlns:a16="http://schemas.microsoft.com/office/drawing/2014/main" id="{42A0B23B-7003-43B2-A559-7C4A6F001EFB}"/>
              </a:ext>
            </a:extLst>
          </p:cNvPr>
          <p:cNvSpPr/>
          <p:nvPr/>
        </p:nvSpPr>
        <p:spPr>
          <a:xfrm>
            <a:off x="198756" y="202792"/>
            <a:ext cx="2369688"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@RequestHeader</a:t>
            </a:r>
            <a:endParaRPr lang="ko-KR" altLang="en-US" b="1">
              <a:solidFill>
                <a:schemeClr val="accent1">
                  <a:lumMod val="75000"/>
                </a:schemeClr>
              </a:solidFill>
              <a:latin typeface="+mn-ea"/>
            </a:endParaRPr>
          </a:p>
        </p:txBody>
      </p:sp>
      <p:sp>
        <p:nvSpPr>
          <p:cNvPr id="7" name="TextBox 6">
            <a:extLst>
              <a:ext uri="{FF2B5EF4-FFF2-40B4-BE49-F238E27FC236}">
                <a16:creationId xmlns:a16="http://schemas.microsoft.com/office/drawing/2014/main" id="{FCB4A5B5-2624-74B1-64D0-3171876A24FD}"/>
              </a:ext>
            </a:extLst>
          </p:cNvPr>
          <p:cNvSpPr txBox="1"/>
          <p:nvPr/>
        </p:nvSpPr>
        <p:spPr>
          <a:xfrm>
            <a:off x="2854134" y="4156082"/>
            <a:ext cx="8846579" cy="1441613"/>
          </a:xfrm>
          <a:prstGeom prst="rect">
            <a:avLst/>
          </a:prstGeom>
          <a:solidFill>
            <a:schemeClr val="tx1"/>
          </a:solidFill>
        </p:spPr>
        <p:txBody>
          <a:bodyPr wrap="square">
            <a:spAutoFit/>
          </a:bodyPr>
          <a:lstStyle/>
          <a:p>
            <a:pPr>
              <a:lnSpc>
                <a:spcPct val="150000"/>
              </a:lnSpc>
            </a:pPr>
            <a:r>
              <a:rPr lang="en-US" altLang="ko-KR" sz="1200">
                <a:solidFill>
                  <a:srgbClr val="B3AE60"/>
                </a:solidFill>
                <a:effectLst/>
                <a:highlight>
                  <a:srgbClr val="1E1F22"/>
                </a:highlight>
              </a:rPr>
              <a:t>@GetMapping</a:t>
            </a:r>
            <a:r>
              <a:rPr lang="en-US" altLang="ko-KR" sz="1200">
                <a:solidFill>
                  <a:srgbClr val="E8BA36"/>
                </a:solidFill>
                <a:effectLst/>
                <a:highlight>
                  <a:srgbClr val="1E1F22"/>
                </a:highlight>
              </a:rPr>
              <a:t>(</a:t>
            </a:r>
            <a:r>
              <a:rPr lang="en-US" altLang="ko-KR" sz="1200">
                <a:solidFill>
                  <a:srgbClr val="6AAB73"/>
                </a:solidFill>
                <a:effectLst/>
                <a:highlight>
                  <a:srgbClr val="1E1F22"/>
                </a:highlight>
              </a:rPr>
              <a:t>"/</a:t>
            </a:r>
            <a:r>
              <a:rPr lang="en-US" altLang="ko-KR" sz="1200">
                <a:solidFill>
                  <a:srgbClr val="6AAB73"/>
                </a:solidFill>
                <a:highlight>
                  <a:srgbClr val="1E1F22"/>
                </a:highlight>
              </a:rPr>
              <a:t>header</a:t>
            </a:r>
            <a:r>
              <a:rPr lang="en-US" altLang="ko-KR" sz="1200">
                <a:solidFill>
                  <a:srgbClr val="6AAB73"/>
                </a:solidFill>
                <a:effectLst/>
                <a:highlight>
                  <a:srgbClr val="1E1F22"/>
                </a:highlight>
              </a:rPr>
              <a:t>"</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r>
              <a:rPr lang="en-US" altLang="ko-KR" sz="1200">
                <a:solidFill>
                  <a:srgbClr val="CF8E6D"/>
                </a:solidFill>
                <a:effectLst/>
                <a:highlight>
                  <a:srgbClr val="1E1F22"/>
                </a:highlight>
              </a:rPr>
              <a:t>public void </a:t>
            </a:r>
            <a:r>
              <a:rPr lang="en-US" altLang="ko-KR" sz="1200">
                <a:solidFill>
                  <a:srgbClr val="56A8F5"/>
                </a:solidFill>
                <a:effectLst/>
                <a:highlight>
                  <a:srgbClr val="1E1F22"/>
                </a:highlight>
              </a:rPr>
              <a:t>handle</a:t>
            </a:r>
            <a:r>
              <a:rPr lang="en-US" altLang="ko-KR" sz="1200">
                <a:solidFill>
                  <a:srgbClr val="E8BA36"/>
                </a:solidFill>
                <a:effectLst/>
                <a:highlight>
                  <a:srgbClr val="1E1F22"/>
                </a:highlight>
              </a:rPr>
              <a:t>( </a:t>
            </a:r>
            <a:r>
              <a:rPr lang="en-US" altLang="ko-KR" sz="1200">
                <a:solidFill>
                  <a:srgbClr val="B3AE60"/>
                </a:solidFill>
                <a:effectLst/>
                <a:highlight>
                  <a:srgbClr val="1E1F22"/>
                </a:highlight>
              </a:rPr>
              <a:t>@RequestHeader</a:t>
            </a:r>
            <a:r>
              <a:rPr lang="en-US" altLang="ko-KR" sz="1200">
                <a:solidFill>
                  <a:srgbClr val="54A857"/>
                </a:solidFill>
                <a:effectLst/>
                <a:highlight>
                  <a:srgbClr val="1E1F22"/>
                </a:highlight>
              </a:rPr>
              <a:t>(</a:t>
            </a:r>
            <a:r>
              <a:rPr lang="en-US" altLang="ko-KR" sz="1200">
                <a:solidFill>
                  <a:srgbClr val="6AAB73"/>
                </a:solidFill>
                <a:effectLst/>
                <a:highlight>
                  <a:srgbClr val="1E1F22"/>
                </a:highlight>
              </a:rPr>
              <a:t>"Accept-Encoding"</a:t>
            </a:r>
            <a:r>
              <a:rPr lang="en-US" altLang="ko-KR" sz="1200">
                <a:solidFill>
                  <a:srgbClr val="54A857"/>
                </a:solidFill>
                <a:effectLst/>
                <a:highlight>
                  <a:srgbClr val="1E1F22"/>
                </a:highlight>
              </a:rPr>
              <a:t>) </a:t>
            </a:r>
            <a:r>
              <a:rPr lang="en-US" altLang="ko-KR" sz="1200">
                <a:solidFill>
                  <a:srgbClr val="BCBEC4"/>
                </a:solidFill>
                <a:effectLst/>
                <a:highlight>
                  <a:srgbClr val="1E1F22"/>
                </a:highlight>
              </a:rPr>
              <a:t>String encoding, </a:t>
            </a:r>
            <a:r>
              <a:rPr lang="en-US" altLang="ko-KR" sz="1200">
                <a:solidFill>
                  <a:srgbClr val="B3AE60"/>
                </a:solidFill>
                <a:effectLst/>
                <a:highlight>
                  <a:srgbClr val="1E1F22"/>
                </a:highlight>
              </a:rPr>
              <a:t>@RequestHeader</a:t>
            </a:r>
            <a:r>
              <a:rPr lang="en-US" altLang="ko-KR" sz="1200">
                <a:solidFill>
                  <a:srgbClr val="54A857"/>
                </a:solidFill>
                <a:effectLst/>
                <a:highlight>
                  <a:srgbClr val="1E1F22"/>
                </a:highlight>
              </a:rPr>
              <a:t>(</a:t>
            </a:r>
            <a:r>
              <a:rPr lang="en-US" altLang="ko-KR" sz="1200">
                <a:solidFill>
                  <a:srgbClr val="6AAB73"/>
                </a:solidFill>
                <a:effectLst/>
                <a:highlight>
                  <a:srgbClr val="1E1F22"/>
                </a:highlight>
              </a:rPr>
              <a:t>"Keep-Alive"</a:t>
            </a:r>
            <a:r>
              <a:rPr lang="en-US" altLang="ko-KR" sz="1200">
                <a:solidFill>
                  <a:srgbClr val="54A857"/>
                </a:solidFill>
                <a:effectLst/>
                <a:highlight>
                  <a:srgbClr val="1E1F22"/>
                </a:highlight>
              </a:rPr>
              <a:t>) </a:t>
            </a:r>
            <a:r>
              <a:rPr lang="en-US" altLang="ko-KR" sz="1200">
                <a:solidFill>
                  <a:srgbClr val="CF8E6D"/>
                </a:solidFill>
                <a:effectLst/>
                <a:highlight>
                  <a:srgbClr val="1E1F22"/>
                </a:highlight>
              </a:rPr>
              <a:t>long </a:t>
            </a:r>
            <a:r>
              <a:rPr lang="en-US" altLang="ko-KR" sz="1200">
                <a:solidFill>
                  <a:srgbClr val="BCBEC4"/>
                </a:solidFill>
                <a:effectLst/>
                <a:highlight>
                  <a:srgbClr val="1E1F22"/>
                </a:highlight>
              </a:rPr>
              <a:t>keepAlive</a:t>
            </a:r>
            <a:r>
              <a:rPr lang="en-US" altLang="ko-KR" sz="1200">
                <a:solidFill>
                  <a:srgbClr val="E8BA36"/>
                </a:solidFill>
                <a:effectLst/>
                <a:highlight>
                  <a:srgbClr val="1E1F22"/>
                </a:highlight>
              </a:rPr>
              <a:t>) {</a:t>
            </a:r>
          </a:p>
          <a:p>
            <a:pPr>
              <a:lnSpc>
                <a:spcPct val="150000"/>
              </a:lnSpc>
            </a:pPr>
            <a:r>
              <a:rPr lang="ko-KR" altLang="en-US" sz="1200">
                <a:solidFill>
                  <a:srgbClr val="BCBEC4"/>
                </a:solidFill>
                <a:effectLst/>
                <a:highlight>
                  <a:srgbClr val="1E1F22"/>
                </a:highlight>
              </a:rPr>
              <a:t>        </a:t>
            </a:r>
            <a:r>
              <a:rPr lang="en-US" altLang="ko-KR" sz="1200">
                <a:solidFill>
                  <a:srgbClr val="BCBEC4"/>
                </a:solidFill>
                <a:effectLst/>
                <a:highlight>
                  <a:srgbClr val="1E1F22"/>
                </a:highlight>
              </a:rPr>
              <a:t>System.</a:t>
            </a:r>
            <a:r>
              <a:rPr lang="en-US" altLang="ko-KR" sz="1200" i="1">
                <a:solidFill>
                  <a:srgbClr val="C77DBB"/>
                </a:solidFill>
                <a:effectLst/>
                <a:highlight>
                  <a:srgbClr val="1E1F22"/>
                </a:highlight>
              </a:rPr>
              <a:t>out</a:t>
            </a:r>
            <a:r>
              <a:rPr lang="en-US" altLang="ko-KR" sz="1200">
                <a:solidFill>
                  <a:srgbClr val="BCBEC4"/>
                </a:solidFill>
                <a:effectLst/>
                <a:highlight>
                  <a:srgbClr val="1E1F22"/>
                </a:highlight>
              </a:rPr>
              <a:t>.println</a:t>
            </a:r>
            <a:r>
              <a:rPr lang="en-US" altLang="ko-KR" sz="1200">
                <a:solidFill>
                  <a:srgbClr val="E8BA36"/>
                </a:solidFill>
                <a:effectLst/>
                <a:highlight>
                  <a:srgbClr val="1E1F22"/>
                </a:highlight>
              </a:rPr>
              <a:t>(</a:t>
            </a:r>
            <a:r>
              <a:rPr lang="en-US" altLang="ko-KR" sz="1200">
                <a:solidFill>
                  <a:srgbClr val="6AAB73"/>
                </a:solidFill>
                <a:effectLst/>
                <a:highlight>
                  <a:srgbClr val="1E1F22"/>
                </a:highlight>
              </a:rPr>
              <a:t>" Accept-Encoding : " </a:t>
            </a:r>
            <a:r>
              <a:rPr lang="en-US" altLang="ko-KR" sz="1200">
                <a:solidFill>
                  <a:srgbClr val="BCBEC4"/>
                </a:solidFill>
                <a:effectLst/>
                <a:highlight>
                  <a:srgbClr val="1E1F22"/>
                </a:highlight>
              </a:rPr>
              <a:t>+ encoding</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a:t>
            </a:r>
            <a:endParaRPr lang="en-US" altLang="ko-KR" sz="1200">
              <a:solidFill>
                <a:srgbClr val="E8BA36"/>
              </a:solidFill>
              <a:effectLst/>
              <a:highlight>
                <a:srgbClr val="1E1F22"/>
              </a:highlight>
            </a:endParaRPr>
          </a:p>
          <a:p>
            <a:pPr>
              <a:lnSpc>
                <a:spcPct val="150000"/>
              </a:lnSpc>
            </a:pPr>
            <a:r>
              <a:rPr lang="ko-KR" altLang="en-US" sz="1200">
                <a:solidFill>
                  <a:srgbClr val="BCBEC4"/>
                </a:solidFill>
                <a:effectLst/>
                <a:highlight>
                  <a:srgbClr val="1E1F22"/>
                </a:highlight>
              </a:rPr>
              <a:t>        </a:t>
            </a:r>
            <a:r>
              <a:rPr lang="en-US" altLang="ko-KR" sz="1200">
                <a:solidFill>
                  <a:srgbClr val="BCBEC4"/>
                </a:solidFill>
                <a:effectLst/>
                <a:highlight>
                  <a:srgbClr val="1E1F22"/>
                </a:highlight>
              </a:rPr>
              <a:t>System.</a:t>
            </a:r>
            <a:r>
              <a:rPr lang="en-US" altLang="ko-KR" sz="1200" i="1">
                <a:solidFill>
                  <a:srgbClr val="C77DBB"/>
                </a:solidFill>
                <a:effectLst/>
                <a:highlight>
                  <a:srgbClr val="1E1F22"/>
                </a:highlight>
              </a:rPr>
              <a:t>out</a:t>
            </a:r>
            <a:r>
              <a:rPr lang="en-US" altLang="ko-KR" sz="1200">
                <a:solidFill>
                  <a:srgbClr val="BCBEC4"/>
                </a:solidFill>
                <a:effectLst/>
                <a:highlight>
                  <a:srgbClr val="1E1F22"/>
                </a:highlight>
              </a:rPr>
              <a:t>.println</a:t>
            </a:r>
            <a:r>
              <a:rPr lang="en-US" altLang="ko-KR" sz="1200">
                <a:solidFill>
                  <a:srgbClr val="E8BA36"/>
                </a:solidFill>
                <a:effectLst/>
                <a:highlight>
                  <a:srgbClr val="1E1F22"/>
                </a:highlight>
              </a:rPr>
              <a:t>(</a:t>
            </a:r>
            <a:r>
              <a:rPr lang="en-US" altLang="ko-KR" sz="1200">
                <a:solidFill>
                  <a:srgbClr val="6AAB73"/>
                </a:solidFill>
                <a:effectLst/>
                <a:highlight>
                  <a:srgbClr val="1E1F22"/>
                </a:highlight>
              </a:rPr>
              <a:t>"Keep-Alive: " </a:t>
            </a:r>
            <a:r>
              <a:rPr lang="en-US" altLang="ko-KR" sz="1200">
                <a:solidFill>
                  <a:srgbClr val="BCBEC4"/>
                </a:solidFill>
                <a:effectLst/>
                <a:highlight>
                  <a:srgbClr val="1E1F22"/>
                </a:highlight>
              </a:rPr>
              <a:t>+ keepAlive</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a:t>
            </a:r>
            <a:br>
              <a:rPr lang="en-US" altLang="ko-KR" sz="1200">
                <a:solidFill>
                  <a:srgbClr val="7A7E85"/>
                </a:solidFill>
                <a:effectLst/>
                <a:highlight>
                  <a:srgbClr val="1E1F22"/>
                </a:highlight>
              </a:rPr>
            </a:br>
            <a:r>
              <a:rPr lang="en-US" altLang="ko-KR" sz="1200">
                <a:solidFill>
                  <a:srgbClr val="E8BA36"/>
                </a:solidFill>
                <a:effectLst/>
                <a:highlight>
                  <a:srgbClr val="1E1F22"/>
                </a:highlight>
              </a:rPr>
              <a:t>}</a:t>
            </a:r>
            <a:endParaRPr lang="en-US" altLang="ko-KR" sz="1200">
              <a:solidFill>
                <a:srgbClr val="BCBEC4"/>
              </a:solidFill>
              <a:effectLst/>
              <a:highlight>
                <a:srgbClr val="1E1F22"/>
              </a:highlight>
            </a:endParaRPr>
          </a:p>
        </p:txBody>
      </p:sp>
      <p:sp>
        <p:nvSpPr>
          <p:cNvPr id="9" name="직사각형 8">
            <a:extLst>
              <a:ext uri="{FF2B5EF4-FFF2-40B4-BE49-F238E27FC236}">
                <a16:creationId xmlns:a16="http://schemas.microsoft.com/office/drawing/2014/main" id="{2A632B32-F844-A7E9-4E83-61D359D2C14B}"/>
              </a:ext>
            </a:extLst>
          </p:cNvPr>
          <p:cNvSpPr/>
          <p:nvPr/>
        </p:nvSpPr>
        <p:spPr>
          <a:xfrm>
            <a:off x="198756" y="1604870"/>
            <a:ext cx="147829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기본 구현</a:t>
            </a:r>
          </a:p>
        </p:txBody>
      </p:sp>
      <p:sp>
        <p:nvSpPr>
          <p:cNvPr id="2" name="Rectangle 1">
            <a:extLst>
              <a:ext uri="{FF2B5EF4-FFF2-40B4-BE49-F238E27FC236}">
                <a16:creationId xmlns:a16="http://schemas.microsoft.com/office/drawing/2014/main" id="{B7EC8564-E081-9B6A-C18B-3955B669B91E}"/>
              </a:ext>
            </a:extLst>
          </p:cNvPr>
          <p:cNvSpPr>
            <a:spLocks noChangeArrowheads="1"/>
          </p:cNvSpPr>
          <p:nvPr/>
        </p:nvSpPr>
        <p:spPr bwMode="auto">
          <a:xfrm>
            <a:off x="2854134" y="2184754"/>
            <a:ext cx="8846579" cy="172015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BCBEC4"/>
                </a:solidFill>
                <a:effectLst/>
                <a:latin typeface="Arial Unicode MS"/>
                <a:ea typeface="JetBrains Mono"/>
              </a:rPr>
              <a:t>Host                    </a:t>
            </a:r>
            <a:r>
              <a:rPr kumimoji="0" lang="en-US"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CBEC4"/>
                </a:solidFill>
                <a:effectLst/>
                <a:latin typeface="Arial Unicode MS"/>
                <a:ea typeface="JetBrains Mono"/>
              </a:rPr>
              <a:t>localhost:</a:t>
            </a:r>
            <a:r>
              <a:rPr kumimoji="0" lang="ko-KR" altLang="ko-KR" sz="1200" b="0" i="0" u="none" strike="noStrike" cap="none" normalizeH="0" baseline="0">
                <a:ln>
                  <a:noFill/>
                </a:ln>
                <a:solidFill>
                  <a:srgbClr val="2AACB8"/>
                </a:solidFill>
                <a:effectLst/>
                <a:latin typeface="Arial Unicode MS"/>
                <a:ea typeface="JetBrains Mono"/>
              </a:rPr>
              <a:t>8080</a:t>
            </a:r>
            <a:br>
              <a:rPr kumimoji="0" lang="ko-KR" altLang="ko-KR" sz="1200" b="0" i="0" u="none" strike="noStrike" cap="none" normalizeH="0" baseline="0">
                <a:ln>
                  <a:noFill/>
                </a:ln>
                <a:solidFill>
                  <a:srgbClr val="2AACB8"/>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Accept                  </a:t>
            </a:r>
            <a:r>
              <a:rPr kumimoji="0" lang="en-US"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CBEC4"/>
                </a:solidFill>
                <a:effectLst/>
                <a:latin typeface="Arial Unicode MS"/>
                <a:ea typeface="JetBrains Mono"/>
              </a:rPr>
              <a:t>text/html,application/xhtml+xml,application/xml;q=</a:t>
            </a:r>
            <a:r>
              <a:rPr kumimoji="0" lang="ko-KR" altLang="ko-KR" sz="1200" b="0" i="0" u="none" strike="noStrike" cap="none" normalizeH="0" baseline="0">
                <a:ln>
                  <a:noFill/>
                </a:ln>
                <a:solidFill>
                  <a:srgbClr val="2AACB8"/>
                </a:solidFill>
                <a:effectLst/>
                <a:latin typeface="Arial Unicode MS"/>
                <a:ea typeface="JetBrains Mono"/>
              </a:rPr>
              <a:t>0.9</a:t>
            </a:r>
            <a:br>
              <a:rPr kumimoji="0" lang="ko-KR" altLang="ko-KR" sz="1200" b="0" i="0" u="none" strike="noStrike" cap="none" normalizeH="0" baseline="0">
                <a:ln>
                  <a:noFill/>
                </a:ln>
                <a:solidFill>
                  <a:srgbClr val="2AACB8"/>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Accept-Language      </a:t>
            </a:r>
            <a:r>
              <a:rPr kumimoji="0" lang="ko-KR" altLang="ko-KR" sz="1200" b="0" i="0" u="none" strike="noStrike" cap="none" normalizeH="0" baseline="0">
                <a:ln>
                  <a:noFill/>
                </a:ln>
                <a:solidFill>
                  <a:srgbClr val="C77DBB"/>
                </a:solidFill>
                <a:effectLst/>
                <a:latin typeface="Arial Unicode MS"/>
                <a:ea typeface="JetBrains Mono"/>
              </a:rPr>
              <a:t>fr</a:t>
            </a:r>
            <a:r>
              <a:rPr kumimoji="0" lang="ko-KR" altLang="ko-KR" sz="1200" b="0" i="0" u="none" strike="noStrike" cap="none" normalizeH="0" baseline="0">
                <a:ln>
                  <a:noFill/>
                </a:ln>
                <a:solidFill>
                  <a:srgbClr val="BCBEC4"/>
                </a:solidFill>
                <a:effectLst/>
                <a:latin typeface="Arial Unicode MS"/>
                <a:ea typeface="JetBrains Mono"/>
              </a:rPr>
              <a:t>,en-gb;q=</a:t>
            </a:r>
            <a:r>
              <a:rPr kumimoji="0" lang="ko-KR" altLang="ko-KR" sz="1200" b="0" i="0" u="none" strike="noStrike" cap="none" normalizeH="0" baseline="0">
                <a:ln>
                  <a:noFill/>
                </a:ln>
                <a:solidFill>
                  <a:srgbClr val="2AACB8"/>
                </a:solidFill>
                <a:effectLst/>
                <a:latin typeface="Arial Unicode MS"/>
                <a:ea typeface="JetBrains Mono"/>
              </a:rPr>
              <a:t>0.7</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C77DBB"/>
                </a:solidFill>
                <a:effectLst/>
                <a:latin typeface="Arial Unicode MS"/>
                <a:ea typeface="JetBrains Mono"/>
              </a:rPr>
              <a:t>en</a:t>
            </a:r>
            <a:r>
              <a:rPr kumimoji="0" lang="ko-KR" altLang="ko-KR" sz="1200" b="0" i="0" u="none" strike="noStrike" cap="none" normalizeH="0" baseline="0">
                <a:ln>
                  <a:noFill/>
                </a:ln>
                <a:solidFill>
                  <a:srgbClr val="BCBEC4"/>
                </a:solidFill>
                <a:effectLst/>
                <a:latin typeface="Arial Unicode MS"/>
                <a:ea typeface="JetBrains Mono"/>
              </a:rPr>
              <a:t>;q=</a:t>
            </a:r>
            <a:r>
              <a:rPr kumimoji="0" lang="ko-KR" altLang="ko-KR" sz="1200" b="0" i="0" u="none" strike="noStrike" cap="none" normalizeH="0" baseline="0">
                <a:ln>
                  <a:noFill/>
                </a:ln>
                <a:solidFill>
                  <a:srgbClr val="2AACB8"/>
                </a:solidFill>
                <a:effectLst/>
                <a:latin typeface="Arial Unicode MS"/>
                <a:ea typeface="JetBrains Mono"/>
              </a:rPr>
              <a:t>0.3</a:t>
            </a:r>
            <a:br>
              <a:rPr kumimoji="0" lang="ko-KR" altLang="ko-KR" sz="1200" b="0" i="0" u="none" strike="noStrike" cap="none" normalizeH="0" baseline="0">
                <a:ln>
                  <a:noFill/>
                </a:ln>
                <a:solidFill>
                  <a:srgbClr val="2AACB8"/>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Accept-Encoding       </a:t>
            </a:r>
            <a:r>
              <a:rPr kumimoji="0" lang="ko-KR" altLang="ko-KR" sz="1200" b="0" i="0" u="none" strike="noStrike" cap="none" normalizeH="0" baseline="0">
                <a:ln>
                  <a:noFill/>
                </a:ln>
                <a:solidFill>
                  <a:srgbClr val="C77DBB"/>
                </a:solidFill>
                <a:effectLst/>
                <a:latin typeface="Arial Unicode MS"/>
                <a:ea typeface="JetBrains Mono"/>
              </a:rPr>
              <a:t>gzip</a:t>
            </a:r>
            <a:r>
              <a:rPr kumimoji="0" lang="ko-KR" altLang="ko-KR" sz="1200" b="0" i="0" u="none" strike="noStrike" cap="none" normalizeH="0" baseline="0">
                <a:ln>
                  <a:noFill/>
                </a:ln>
                <a:solidFill>
                  <a:srgbClr val="BCBEC4"/>
                </a:solidFill>
                <a:effectLst/>
                <a:latin typeface="Arial Unicode MS"/>
                <a:ea typeface="JetBrains Mono"/>
              </a:rPr>
              <a:t>,deflate</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Accept-Charset          ISO-</a:t>
            </a:r>
            <a:r>
              <a:rPr kumimoji="0" lang="ko-KR" altLang="ko-KR" sz="1200" b="0" i="0" u="none" strike="noStrike" cap="none" normalizeH="0" baseline="0">
                <a:ln>
                  <a:noFill/>
                </a:ln>
                <a:solidFill>
                  <a:srgbClr val="2AACB8"/>
                </a:solidFill>
                <a:effectLst/>
                <a:latin typeface="Arial Unicode MS"/>
                <a:ea typeface="JetBrains Mono"/>
              </a:rPr>
              <a:t>8859</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2AACB8"/>
                </a:solidFill>
                <a:effectLst/>
                <a:latin typeface="Arial Unicode MS"/>
                <a:ea typeface="JetBrains Mono"/>
              </a:rPr>
              <a:t>1</a:t>
            </a:r>
            <a:r>
              <a:rPr kumimoji="0" lang="ko-KR" altLang="ko-KR" sz="1200" b="0" i="0" u="none" strike="noStrike" cap="none" normalizeH="0" baseline="0">
                <a:ln>
                  <a:noFill/>
                </a:ln>
                <a:solidFill>
                  <a:srgbClr val="BCBEC4"/>
                </a:solidFill>
                <a:effectLst/>
                <a:latin typeface="Arial Unicode MS"/>
                <a:ea typeface="JetBrains Mono"/>
              </a:rPr>
              <a:t>,utf-</a:t>
            </a:r>
            <a:r>
              <a:rPr kumimoji="0" lang="ko-KR" altLang="ko-KR" sz="1200" b="0" i="0" u="none" strike="noStrike" cap="none" normalizeH="0" baseline="0">
                <a:ln>
                  <a:noFill/>
                </a:ln>
                <a:solidFill>
                  <a:srgbClr val="2AACB8"/>
                </a:solidFill>
                <a:effectLst/>
                <a:latin typeface="Arial Unicode MS"/>
                <a:ea typeface="JetBrains Mono"/>
              </a:rPr>
              <a:t>8</a:t>
            </a:r>
            <a:r>
              <a:rPr kumimoji="0" lang="ko-KR" altLang="ko-KR" sz="1200" b="0" i="0" u="none" strike="noStrike" cap="none" normalizeH="0" baseline="0">
                <a:ln>
                  <a:noFill/>
                </a:ln>
                <a:solidFill>
                  <a:srgbClr val="BCBEC4"/>
                </a:solidFill>
                <a:effectLst/>
                <a:latin typeface="Arial Unicode MS"/>
                <a:ea typeface="JetBrains Mono"/>
              </a:rPr>
              <a:t>;q=</a:t>
            </a:r>
            <a:r>
              <a:rPr kumimoji="0" lang="ko-KR" altLang="ko-KR" sz="1200" b="0" i="0" u="none" strike="noStrike" cap="none" normalizeH="0" baseline="0">
                <a:ln>
                  <a:noFill/>
                </a:ln>
                <a:solidFill>
                  <a:srgbClr val="2AACB8"/>
                </a:solidFill>
                <a:effectLst/>
                <a:latin typeface="Arial Unicode MS"/>
                <a:ea typeface="JetBrains Mono"/>
              </a:rPr>
              <a:t>0.7</a:t>
            </a:r>
            <a:r>
              <a:rPr kumimoji="0" lang="ko-KR" altLang="ko-KR" sz="1200" b="0" i="0" u="none" strike="noStrike" cap="none" normalizeH="0" baseline="0">
                <a:ln>
                  <a:noFill/>
                </a:ln>
                <a:solidFill>
                  <a:srgbClr val="BCBEC4"/>
                </a:solidFill>
                <a:effectLst/>
                <a:latin typeface="Arial Unicode MS"/>
                <a:ea typeface="JetBrains Mono"/>
              </a:rPr>
              <a:t>,*;q=</a:t>
            </a:r>
            <a:r>
              <a:rPr kumimoji="0" lang="ko-KR" altLang="ko-KR" sz="1200" b="0" i="0" u="none" strike="noStrike" cap="none" normalizeH="0" baseline="0">
                <a:ln>
                  <a:noFill/>
                </a:ln>
                <a:solidFill>
                  <a:srgbClr val="2AACB8"/>
                </a:solidFill>
                <a:effectLst/>
                <a:latin typeface="Arial Unicode MS"/>
                <a:ea typeface="JetBrains Mono"/>
              </a:rPr>
              <a:t>0.7</a:t>
            </a:r>
            <a:br>
              <a:rPr kumimoji="0" lang="ko-KR" altLang="ko-KR" sz="1200" b="0" i="0" u="none" strike="noStrike" cap="none" normalizeH="0" baseline="0">
                <a:ln>
                  <a:noFill/>
                </a:ln>
                <a:solidFill>
                  <a:srgbClr val="2AACB8"/>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Keep-Alive              </a:t>
            </a:r>
            <a:r>
              <a:rPr kumimoji="0" lang="en-US"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2AACB8"/>
                </a:solidFill>
                <a:effectLst/>
                <a:latin typeface="Arial Unicode MS"/>
                <a:ea typeface="JetBrains Mono"/>
              </a:rPr>
              <a:t>300</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3" name="TextBox 2">
            <a:extLst>
              <a:ext uri="{FF2B5EF4-FFF2-40B4-BE49-F238E27FC236}">
                <a16:creationId xmlns:a16="http://schemas.microsoft.com/office/drawing/2014/main" id="{2E352B21-D009-B320-7D0E-D9D01E9B66C2}"/>
              </a:ext>
            </a:extLst>
          </p:cNvPr>
          <p:cNvSpPr txBox="1"/>
          <p:nvPr/>
        </p:nvSpPr>
        <p:spPr>
          <a:xfrm>
            <a:off x="7174663" y="4703150"/>
            <a:ext cx="2619218" cy="610616"/>
          </a:xfrm>
          <a:prstGeom prst="rect">
            <a:avLst/>
          </a:prstGeom>
          <a:noFill/>
        </p:spPr>
        <p:txBody>
          <a:bodyPr wrap="square">
            <a:spAutoFit/>
          </a:bodyPr>
          <a:lstStyle/>
          <a:p>
            <a:pPr>
              <a:lnSpc>
                <a:spcPct val="150000"/>
              </a:lnSpc>
            </a:pPr>
            <a:r>
              <a:rPr lang="en-US" altLang="ko-KR" sz="1200">
                <a:solidFill>
                  <a:srgbClr val="FFC000"/>
                </a:solidFill>
                <a:latin typeface="+mn-ea"/>
              </a:rPr>
              <a:t>Accept-Encoding : gzip,deflate</a:t>
            </a:r>
          </a:p>
          <a:p>
            <a:pPr>
              <a:lnSpc>
                <a:spcPct val="150000"/>
              </a:lnSpc>
            </a:pPr>
            <a:r>
              <a:rPr lang="en-US" altLang="ko-KR" sz="1200">
                <a:solidFill>
                  <a:srgbClr val="FFC000"/>
                </a:solidFill>
                <a:latin typeface="+mn-ea"/>
              </a:rPr>
              <a:t>Keep-Alive: 300</a:t>
            </a:r>
            <a:endParaRPr lang="ko-KR" altLang="en-US" sz="1200">
              <a:solidFill>
                <a:srgbClr val="FFC000"/>
              </a:solidFill>
              <a:latin typeface="+mn-ea"/>
            </a:endParaRPr>
          </a:p>
        </p:txBody>
      </p:sp>
      <p:pic>
        <p:nvPicPr>
          <p:cNvPr id="5" name="그림 4">
            <a:extLst>
              <a:ext uri="{FF2B5EF4-FFF2-40B4-BE49-F238E27FC236}">
                <a16:creationId xmlns:a16="http://schemas.microsoft.com/office/drawing/2014/main" id="{577FDAE2-526B-DB4E-C3BE-B13FBB1EFF7B}"/>
              </a:ext>
            </a:extLst>
          </p:cNvPr>
          <p:cNvPicPr>
            <a:picLocks noChangeAspect="1"/>
          </p:cNvPicPr>
          <p:nvPr/>
        </p:nvPicPr>
        <p:blipFill>
          <a:blip r:embed="rId3"/>
          <a:stretch>
            <a:fillRect/>
          </a:stretch>
        </p:blipFill>
        <p:spPr>
          <a:xfrm>
            <a:off x="370207" y="2184754"/>
            <a:ext cx="2208589" cy="1720151"/>
          </a:xfrm>
          <a:prstGeom prst="rect">
            <a:avLst/>
          </a:prstGeom>
        </p:spPr>
      </p:pic>
      <p:sp>
        <p:nvSpPr>
          <p:cNvPr id="6" name="직사각형 5">
            <a:extLst>
              <a:ext uri="{FF2B5EF4-FFF2-40B4-BE49-F238E27FC236}">
                <a16:creationId xmlns:a16="http://schemas.microsoft.com/office/drawing/2014/main" id="{9838A9D9-6A6A-ED85-82CF-F51104D6C28B}"/>
              </a:ext>
            </a:extLst>
          </p:cNvPr>
          <p:cNvSpPr/>
          <p:nvPr/>
        </p:nvSpPr>
        <p:spPr>
          <a:xfrm>
            <a:off x="2799991" y="5662445"/>
            <a:ext cx="7228329"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latin typeface="+mn-ea"/>
              </a:rPr>
              <a:t>특정한 헤더를 바인딩해야 할 때 </a:t>
            </a:r>
            <a:r>
              <a:rPr lang="en-US" altLang="ko-KR" sz="1200">
                <a:latin typeface="+mn-ea"/>
              </a:rPr>
              <a:t>@RequestHeader(“</a:t>
            </a:r>
            <a:r>
              <a:rPr lang="ko-KR" altLang="en-US" sz="1200">
                <a:latin typeface="+mn-ea"/>
              </a:rPr>
              <a:t>헤더명</a:t>
            </a:r>
            <a:r>
              <a:rPr lang="en-US" altLang="ko-KR" sz="1200">
                <a:latin typeface="+mn-ea"/>
              </a:rPr>
              <a:t>”) </a:t>
            </a:r>
            <a:r>
              <a:rPr lang="ko-KR" altLang="en-US" sz="1200">
                <a:latin typeface="+mn-ea"/>
              </a:rPr>
              <a:t>이라고 정의하면 된다</a:t>
            </a:r>
            <a:endParaRPr lang="en-US" altLang="ko-KR" sz="1200">
              <a:latin typeface="+mn-ea"/>
            </a:endParaRPr>
          </a:p>
          <a:p>
            <a:pPr marL="171450" indent="-171450">
              <a:lnSpc>
                <a:spcPct val="150000"/>
              </a:lnSpc>
              <a:buFont typeface="Arial" panose="020B0604020202020204" pitchFamily="34" charset="0"/>
              <a:buChar char="•"/>
            </a:pPr>
            <a:r>
              <a:rPr lang="ko-KR" altLang="en-US" sz="1200">
                <a:latin typeface="+mn-ea"/>
              </a:rPr>
              <a:t>바인딩이 필요한지 여부와 기본 값을 주고자 할 때 </a:t>
            </a:r>
            <a:r>
              <a:rPr lang="en-US" altLang="ko-KR" sz="1200">
                <a:latin typeface="+mn-ea"/>
              </a:rPr>
              <a:t>required </a:t>
            </a:r>
            <a:r>
              <a:rPr lang="ko-KR" altLang="en-US" sz="1200">
                <a:latin typeface="+mn-ea"/>
              </a:rPr>
              <a:t>와 </a:t>
            </a:r>
            <a:r>
              <a:rPr lang="en-US" altLang="ko-KR" sz="1200">
                <a:latin typeface="+mn-ea"/>
              </a:rPr>
              <a:t>defaultValue </a:t>
            </a:r>
            <a:r>
              <a:rPr lang="ko-KR" altLang="en-US" sz="1200">
                <a:latin typeface="+mn-ea"/>
              </a:rPr>
              <a:t>속성을 지정하면 된다</a:t>
            </a:r>
            <a:endParaRPr lang="en-US" altLang="ko-KR" sz="1200">
              <a:latin typeface="+mn-ea"/>
            </a:endParaRPr>
          </a:p>
        </p:txBody>
      </p:sp>
      <p:sp>
        <p:nvSpPr>
          <p:cNvPr id="11" name="Rectangle 1">
            <a:extLst>
              <a:ext uri="{FF2B5EF4-FFF2-40B4-BE49-F238E27FC236}">
                <a16:creationId xmlns:a16="http://schemas.microsoft.com/office/drawing/2014/main" id="{08803CEE-DD2E-A166-766E-7B206BFE4B90}"/>
              </a:ext>
            </a:extLst>
          </p:cNvPr>
          <p:cNvSpPr>
            <a:spLocks noChangeArrowheads="1"/>
          </p:cNvSpPr>
          <p:nvPr/>
        </p:nvSpPr>
        <p:spPr bwMode="auto">
          <a:xfrm>
            <a:off x="3080083" y="6309292"/>
            <a:ext cx="5558589" cy="27699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200" b="0" i="0" u="none" strike="noStrike" cap="none" normalizeH="0" baseline="0">
                <a:ln>
                  <a:noFill/>
                </a:ln>
                <a:solidFill>
                  <a:srgbClr val="B3AE60"/>
                </a:solidFill>
                <a:effectLst/>
                <a:latin typeface="Arial Unicode MS"/>
                <a:ea typeface="JetBrains Mono"/>
              </a:rPr>
              <a:t>@RequestHeader</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6AAB73"/>
                </a:solidFill>
                <a:effectLst/>
                <a:latin typeface="Arial Unicode MS"/>
                <a:ea typeface="JetBrains Mono"/>
              </a:rPr>
              <a:t>"Accept-Encoding“, required=</a:t>
            </a:r>
            <a:r>
              <a:rPr kumimoji="0" lang="en-US" altLang="ko-KR" sz="1200" b="0" i="0" u="none" strike="noStrike" cap="none" normalizeH="0" baseline="0">
                <a:ln>
                  <a:noFill/>
                </a:ln>
                <a:solidFill>
                  <a:schemeClr val="accent4">
                    <a:lumMod val="75000"/>
                  </a:schemeClr>
                </a:solidFill>
                <a:effectLst/>
                <a:latin typeface="Arial Unicode MS"/>
                <a:ea typeface="JetBrains Mono"/>
              </a:rPr>
              <a:t>false</a:t>
            </a:r>
            <a:r>
              <a:rPr kumimoji="0" lang="ko-KR" altLang="ko-KR" sz="1200" b="0" i="0" u="none" strike="noStrike" cap="none" normalizeH="0" baseline="0">
                <a:ln>
                  <a:noFill/>
                </a:ln>
                <a:solidFill>
                  <a:srgbClr val="6AAB73"/>
                </a:solidFill>
                <a:effectLst/>
                <a:latin typeface="Arial Unicode MS"/>
                <a:ea typeface="JetBrains Mono"/>
              </a:rPr>
              <a:t>, defaultValue=“</a:t>
            </a:r>
            <a:r>
              <a:rPr kumimoji="0" lang="ko-KR" altLang="ko-KR" sz="1200" b="0" i="0" u="none" strike="noStrike" cap="none" normalizeH="0" baseline="0">
                <a:ln>
                  <a:noFill/>
                </a:ln>
                <a:solidFill>
                  <a:schemeClr val="accent4">
                    <a:lumMod val="75000"/>
                  </a:schemeClr>
                </a:solidFill>
                <a:effectLst/>
                <a:latin typeface="Arial Unicode MS"/>
                <a:ea typeface="JetBrains Mono"/>
              </a:rPr>
              <a:t>none</a:t>
            </a:r>
            <a:r>
              <a:rPr kumimoji="0" lang="ko-KR" altLang="ko-KR" sz="1200" b="0" i="0" u="none" strike="noStrike" cap="none" normalizeH="0" baseline="0">
                <a:ln>
                  <a:noFill/>
                </a:ln>
                <a:solidFill>
                  <a:srgbClr val="6AAB73"/>
                </a:solidFill>
                <a:effectLst/>
                <a:latin typeface="Arial Unicode MS"/>
                <a:ea typeface="JetBrains Mono"/>
              </a:rPr>
              <a:t>”)</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431055238"/>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B7CBCC2-DB40-7D01-C758-F960B206DE67}"/>
              </a:ext>
            </a:extLst>
          </p:cNvPr>
          <p:cNvSpPr txBox="1"/>
          <p:nvPr/>
        </p:nvSpPr>
        <p:spPr>
          <a:xfrm>
            <a:off x="534924" y="709875"/>
            <a:ext cx="11205972" cy="1177245"/>
          </a:xfrm>
          <a:prstGeom prst="rect">
            <a:avLst/>
          </a:prstGeom>
          <a:solidFill>
            <a:schemeClr val="tx1"/>
          </a:solidFill>
        </p:spPr>
        <p:txBody>
          <a:bodyPr wrap="square">
            <a:spAutoFit/>
          </a:bodyPr>
          <a:lstStyle/>
          <a:p>
            <a:pPr>
              <a:lnSpc>
                <a:spcPct val="150000"/>
              </a:lnSpc>
            </a:pPr>
            <a:r>
              <a:rPr lang="en-US" altLang="ko-KR" sz="1200">
                <a:solidFill>
                  <a:srgbClr val="BCBEC4"/>
                </a:solidFill>
                <a:effectLst/>
                <a:highlight>
                  <a:srgbClr val="1E1F22"/>
                </a:highlight>
              </a:rPr>
              <a:t>GET /headers</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Host: localhost:</a:t>
            </a:r>
            <a:r>
              <a:rPr lang="en-US" altLang="ko-KR" sz="1200">
                <a:solidFill>
                  <a:srgbClr val="2AACB8"/>
                </a:solidFill>
                <a:effectLst/>
                <a:highlight>
                  <a:srgbClr val="1E1F22"/>
                </a:highlight>
              </a:rPr>
              <a:t>8080</a:t>
            </a:r>
            <a:br>
              <a:rPr lang="en-US" altLang="ko-KR" sz="1200">
                <a:solidFill>
                  <a:srgbClr val="2AACB8"/>
                </a:solidFill>
                <a:effectLst/>
                <a:highlight>
                  <a:srgbClr val="1E1F22"/>
                </a:highlight>
              </a:rPr>
            </a:br>
            <a:r>
              <a:rPr lang="en-US" altLang="ko-KR" sz="1200">
                <a:solidFill>
                  <a:srgbClr val="BCBEC4"/>
                </a:solidFill>
                <a:effectLst/>
                <a:highlight>
                  <a:srgbClr val="1E1F22"/>
                </a:highlight>
              </a:rPr>
              <a:t>Accept: text/html</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User-Agent: Mozilla/</a:t>
            </a:r>
            <a:r>
              <a:rPr lang="en-US" altLang="ko-KR" sz="1200">
                <a:solidFill>
                  <a:srgbClr val="2AACB8"/>
                </a:solidFill>
                <a:effectLst/>
                <a:highlight>
                  <a:srgbClr val="1E1F22"/>
                </a:highlight>
              </a:rPr>
              <a:t>5.0</a:t>
            </a:r>
            <a:endParaRPr lang="en-US" altLang="ko-KR" sz="1200">
              <a:solidFill>
                <a:srgbClr val="BCBEC4"/>
              </a:solidFill>
              <a:effectLst/>
              <a:highlight>
                <a:srgbClr val="1E1F22"/>
              </a:highlight>
            </a:endParaRPr>
          </a:p>
        </p:txBody>
      </p:sp>
      <p:sp>
        <p:nvSpPr>
          <p:cNvPr id="3" name="TextBox 2">
            <a:extLst>
              <a:ext uri="{FF2B5EF4-FFF2-40B4-BE49-F238E27FC236}">
                <a16:creationId xmlns:a16="http://schemas.microsoft.com/office/drawing/2014/main" id="{E2A45D82-3FE5-1D14-BE65-F1FAC3F01A49}"/>
              </a:ext>
            </a:extLst>
          </p:cNvPr>
          <p:cNvSpPr txBox="1"/>
          <p:nvPr/>
        </p:nvSpPr>
        <p:spPr>
          <a:xfrm>
            <a:off x="534924" y="1942046"/>
            <a:ext cx="11205972" cy="1731243"/>
          </a:xfrm>
          <a:prstGeom prst="rect">
            <a:avLst/>
          </a:prstGeom>
          <a:solidFill>
            <a:schemeClr val="tx1"/>
          </a:solidFill>
        </p:spPr>
        <p:txBody>
          <a:bodyPr wrap="square">
            <a:spAutoFit/>
          </a:bodyPr>
          <a:lstStyle/>
          <a:p>
            <a:pPr>
              <a:lnSpc>
                <a:spcPct val="150000"/>
              </a:lnSpc>
            </a:pPr>
            <a:r>
              <a:rPr lang="en-US" altLang="ko-KR" sz="1200">
                <a:solidFill>
                  <a:srgbClr val="B3AE60"/>
                </a:solidFill>
                <a:effectLst/>
                <a:highlight>
                  <a:srgbClr val="1E1F22"/>
                </a:highlight>
              </a:rPr>
              <a:t>@GetMapping</a:t>
            </a:r>
            <a:r>
              <a:rPr lang="en-US" altLang="ko-KR" sz="1200">
                <a:solidFill>
                  <a:srgbClr val="E8BA36"/>
                </a:solidFill>
                <a:effectLst/>
                <a:highlight>
                  <a:srgbClr val="1E1F22"/>
                </a:highlight>
              </a:rPr>
              <a:t>(</a:t>
            </a:r>
            <a:r>
              <a:rPr lang="en-US" altLang="ko-KR" sz="1200">
                <a:solidFill>
                  <a:srgbClr val="6AAB73"/>
                </a:solidFill>
                <a:effectLst/>
                <a:highlight>
                  <a:srgbClr val="1E1F22"/>
                </a:highlight>
              </a:rPr>
              <a:t>"/headers"</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r>
              <a:rPr lang="en-US" altLang="ko-KR" sz="1200">
                <a:solidFill>
                  <a:srgbClr val="CF8E6D"/>
                </a:solidFill>
                <a:effectLst/>
                <a:highlight>
                  <a:srgbClr val="1E1F22"/>
                </a:highlight>
              </a:rPr>
              <a:t>public void </a:t>
            </a:r>
            <a:r>
              <a:rPr lang="en-US" altLang="ko-KR" sz="1200">
                <a:solidFill>
                  <a:srgbClr val="56A8F5"/>
                </a:solidFill>
                <a:effectLst/>
                <a:highlight>
                  <a:srgbClr val="1E1F22"/>
                </a:highlight>
              </a:rPr>
              <a:t>handleHeaders</a:t>
            </a:r>
            <a:r>
              <a:rPr lang="en-US" altLang="ko-KR" sz="1200">
                <a:solidFill>
                  <a:srgbClr val="E8BA36"/>
                </a:solidFill>
                <a:effectLst/>
                <a:highlight>
                  <a:srgbClr val="1E1F22"/>
                </a:highlight>
              </a:rPr>
              <a:t>(</a:t>
            </a:r>
            <a:r>
              <a:rPr lang="en-US" altLang="ko-KR" sz="1200">
                <a:solidFill>
                  <a:srgbClr val="B3AE60"/>
                </a:solidFill>
                <a:effectLst/>
                <a:highlight>
                  <a:srgbClr val="1E1F22"/>
                </a:highlight>
              </a:rPr>
              <a:t>@RequestHeader </a:t>
            </a:r>
            <a:r>
              <a:rPr lang="en-US" altLang="ko-KR" sz="1200">
                <a:solidFill>
                  <a:srgbClr val="BCBEC4"/>
                </a:solidFill>
                <a:effectLst/>
                <a:highlight>
                  <a:srgbClr val="1E1F22"/>
                </a:highlight>
              </a:rPr>
              <a:t>Map</a:t>
            </a:r>
            <a:r>
              <a:rPr lang="en-US" altLang="ko-KR" sz="1200">
                <a:solidFill>
                  <a:srgbClr val="E8BA36"/>
                </a:solidFill>
                <a:effectLst/>
                <a:highlight>
                  <a:srgbClr val="1E1F22"/>
                </a:highlight>
              </a:rPr>
              <a:t>&lt;</a:t>
            </a:r>
            <a:r>
              <a:rPr lang="en-US" altLang="ko-KR" sz="1200">
                <a:solidFill>
                  <a:srgbClr val="BCBEC4"/>
                </a:solidFill>
                <a:effectLst/>
                <a:highlight>
                  <a:srgbClr val="1E1F22"/>
                </a:highlight>
              </a:rPr>
              <a:t>String, String</a:t>
            </a:r>
            <a:r>
              <a:rPr lang="en-US" altLang="ko-KR" sz="1200">
                <a:solidFill>
                  <a:srgbClr val="E8BA36"/>
                </a:solidFill>
                <a:effectLst/>
                <a:highlight>
                  <a:srgbClr val="1E1F22"/>
                </a:highlight>
              </a:rPr>
              <a:t>&gt; </a:t>
            </a:r>
            <a:r>
              <a:rPr lang="en-US" altLang="ko-KR" sz="1200">
                <a:solidFill>
                  <a:srgbClr val="BCBEC4"/>
                </a:solidFill>
                <a:effectLst/>
                <a:highlight>
                  <a:srgbClr val="1E1F22"/>
                </a:highlight>
              </a:rPr>
              <a:t>headers</a:t>
            </a:r>
            <a:r>
              <a:rPr lang="en-US" altLang="ko-KR" sz="1200">
                <a:solidFill>
                  <a:srgbClr val="E8BA36"/>
                </a:solidFill>
                <a:effectLst/>
                <a:highlight>
                  <a:srgbClr val="1E1F22"/>
                </a:highlight>
              </a:rPr>
              <a:t>) {</a:t>
            </a:r>
            <a:br>
              <a:rPr lang="en-US" altLang="ko-KR" sz="1200">
                <a:solidFill>
                  <a:srgbClr val="E8BA36"/>
                </a:solidFill>
                <a:effectLst/>
                <a:highlight>
                  <a:srgbClr val="1E1F22"/>
                </a:highlight>
              </a:rPr>
            </a:br>
            <a:r>
              <a:rPr lang="en-US" altLang="ko-KR" sz="1200">
                <a:solidFill>
                  <a:srgbClr val="E8BA36"/>
                </a:solidFill>
                <a:effectLst/>
                <a:highlight>
                  <a:srgbClr val="1E1F22"/>
                </a:highlight>
              </a:rPr>
              <a:t>    </a:t>
            </a:r>
            <a:r>
              <a:rPr lang="en-US" altLang="ko-KR" sz="1200">
                <a:solidFill>
                  <a:srgbClr val="BCBEC4"/>
                </a:solidFill>
                <a:effectLst/>
                <a:highlight>
                  <a:srgbClr val="1E1F22"/>
                </a:highlight>
              </a:rPr>
              <a:t>headers.forEach</a:t>
            </a:r>
            <a:r>
              <a:rPr lang="en-US" altLang="ko-KR" sz="1200">
                <a:solidFill>
                  <a:srgbClr val="E8BA36"/>
                </a:solidFill>
                <a:effectLst/>
                <a:highlight>
                  <a:srgbClr val="1E1F22"/>
                </a:highlight>
              </a:rPr>
              <a:t>(</a:t>
            </a:r>
            <a:r>
              <a:rPr lang="en-US" altLang="ko-KR" sz="1200">
                <a:solidFill>
                  <a:srgbClr val="54A857"/>
                </a:solidFill>
                <a:effectLst/>
                <a:highlight>
                  <a:srgbClr val="1E1F22"/>
                </a:highlight>
              </a:rPr>
              <a:t>(</a:t>
            </a:r>
            <a:r>
              <a:rPr lang="en-US" altLang="ko-KR" sz="1200">
                <a:solidFill>
                  <a:srgbClr val="BCBEC4"/>
                </a:solidFill>
                <a:effectLst/>
                <a:highlight>
                  <a:srgbClr val="1E1F22"/>
                </a:highlight>
              </a:rPr>
              <a:t>key, value</a:t>
            </a:r>
            <a:r>
              <a:rPr lang="en-US" altLang="ko-KR" sz="1200">
                <a:solidFill>
                  <a:srgbClr val="54A857"/>
                </a:solidFill>
                <a:effectLst/>
                <a:highlight>
                  <a:srgbClr val="1E1F22"/>
                </a:highlight>
              </a:rPr>
              <a:t>) </a:t>
            </a:r>
            <a:r>
              <a:rPr lang="en-US" altLang="ko-KR" sz="1200">
                <a:solidFill>
                  <a:srgbClr val="BCBEC4"/>
                </a:solidFill>
                <a:effectLst/>
                <a:highlight>
                  <a:srgbClr val="1E1F22"/>
                </a:highlight>
              </a:rPr>
              <a:t>-&gt;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r>
              <a:rPr lang="en-US" altLang="ko-KR" sz="1200">
                <a:solidFill>
                  <a:srgbClr val="54A857"/>
                </a:solidFill>
                <a:effectLst/>
                <a:highlight>
                  <a:srgbClr val="1E1F22"/>
                </a:highlight>
              </a:rPr>
              <a:t>        </a:t>
            </a:r>
            <a:r>
              <a:rPr lang="en-US" altLang="ko-KR" sz="1200">
                <a:solidFill>
                  <a:srgbClr val="BCBEC4"/>
                </a:solidFill>
                <a:effectLst/>
                <a:highlight>
                  <a:srgbClr val="1E1F22"/>
                </a:highlight>
              </a:rPr>
              <a:t>System.</a:t>
            </a:r>
            <a:r>
              <a:rPr lang="en-US" altLang="ko-KR" sz="1200" i="1">
                <a:solidFill>
                  <a:srgbClr val="C77DBB"/>
                </a:solidFill>
                <a:effectLst/>
                <a:highlight>
                  <a:srgbClr val="1E1F22"/>
                </a:highlight>
              </a:rPr>
              <a:t>out</a:t>
            </a:r>
            <a:r>
              <a:rPr lang="en-US" altLang="ko-KR" sz="1200">
                <a:solidFill>
                  <a:srgbClr val="BCBEC4"/>
                </a:solidFill>
                <a:effectLst/>
                <a:highlight>
                  <a:srgbClr val="1E1F22"/>
                </a:highlight>
              </a:rPr>
              <a:t>.println</a:t>
            </a:r>
            <a:r>
              <a:rPr lang="en-US" altLang="ko-KR" sz="1200">
                <a:solidFill>
                  <a:srgbClr val="54A857"/>
                </a:solidFill>
                <a:effectLst/>
                <a:highlight>
                  <a:srgbClr val="1E1F22"/>
                </a:highlight>
              </a:rPr>
              <a:t>(</a:t>
            </a:r>
            <a:r>
              <a:rPr lang="en-US" altLang="ko-KR" sz="1200">
                <a:solidFill>
                  <a:srgbClr val="BCBEC4"/>
                </a:solidFill>
                <a:effectLst/>
                <a:highlight>
                  <a:srgbClr val="1E1F22"/>
                </a:highlight>
              </a:rPr>
              <a:t>key + </a:t>
            </a:r>
            <a:r>
              <a:rPr lang="en-US" altLang="ko-KR" sz="1200">
                <a:solidFill>
                  <a:srgbClr val="6AAB73"/>
                </a:solidFill>
                <a:effectLst/>
                <a:highlight>
                  <a:srgbClr val="1E1F22"/>
                </a:highlight>
              </a:rPr>
              <a:t>": " </a:t>
            </a:r>
            <a:r>
              <a:rPr lang="en-US" altLang="ko-KR" sz="1200">
                <a:solidFill>
                  <a:srgbClr val="BCBEC4"/>
                </a:solidFill>
                <a:effectLst/>
                <a:highlight>
                  <a:srgbClr val="1E1F22"/>
                </a:highlight>
              </a:rPr>
              <a:t>+ value</a:t>
            </a:r>
            <a:r>
              <a:rPr lang="en-US" altLang="ko-KR" sz="1200">
                <a:solidFill>
                  <a:srgbClr val="54A857"/>
                </a:solidFill>
                <a:effectLst/>
                <a:highlight>
                  <a:srgbClr val="1E1F22"/>
                </a:highlight>
              </a:rPr>
              <a:t>)</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    </a:t>
            </a:r>
            <a:r>
              <a:rPr lang="en-US" altLang="ko-KR" sz="1200">
                <a:solidFill>
                  <a:srgbClr val="54A857"/>
                </a:solidFill>
                <a:effectLst/>
                <a:highlight>
                  <a:srgbClr val="1E1F22"/>
                </a:highlight>
              </a:rPr>
              <a:t>}</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r>
              <a:rPr lang="en-US" altLang="ko-KR" sz="1200">
                <a:solidFill>
                  <a:srgbClr val="E8BA36"/>
                </a:solidFill>
                <a:effectLst/>
                <a:highlight>
                  <a:srgbClr val="1E1F22"/>
                </a:highlight>
              </a:rPr>
              <a:t>}</a:t>
            </a:r>
            <a:endParaRPr lang="en-US" altLang="ko-KR" sz="1200">
              <a:solidFill>
                <a:srgbClr val="BCBEC4"/>
              </a:solidFill>
              <a:effectLst/>
              <a:highlight>
                <a:srgbClr val="1E1F22"/>
              </a:highlight>
            </a:endParaRPr>
          </a:p>
        </p:txBody>
      </p:sp>
      <p:sp>
        <p:nvSpPr>
          <p:cNvPr id="4" name="직사각형 3">
            <a:extLst>
              <a:ext uri="{FF2B5EF4-FFF2-40B4-BE49-F238E27FC236}">
                <a16:creationId xmlns:a16="http://schemas.microsoft.com/office/drawing/2014/main" id="{95EE70AF-DB59-ACB0-D42C-F07E127309EB}"/>
              </a:ext>
            </a:extLst>
          </p:cNvPr>
          <p:cNvSpPr/>
          <p:nvPr/>
        </p:nvSpPr>
        <p:spPr>
          <a:xfrm>
            <a:off x="189612" y="239897"/>
            <a:ext cx="3057247"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Map </a:t>
            </a:r>
            <a:r>
              <a:rPr lang="ko-KR" altLang="en-US" b="1">
                <a:solidFill>
                  <a:schemeClr val="accent1">
                    <a:lumMod val="75000"/>
                  </a:schemeClr>
                </a:solidFill>
                <a:latin typeface="+mn-ea"/>
              </a:rPr>
              <a:t>을 파라미터로 사용</a:t>
            </a:r>
          </a:p>
        </p:txBody>
      </p:sp>
      <p:sp>
        <p:nvSpPr>
          <p:cNvPr id="8" name="TextBox 7">
            <a:extLst>
              <a:ext uri="{FF2B5EF4-FFF2-40B4-BE49-F238E27FC236}">
                <a16:creationId xmlns:a16="http://schemas.microsoft.com/office/drawing/2014/main" id="{652E3494-318C-7056-EFD4-805A74E6F321}"/>
              </a:ext>
            </a:extLst>
          </p:cNvPr>
          <p:cNvSpPr txBox="1"/>
          <p:nvPr/>
        </p:nvSpPr>
        <p:spPr>
          <a:xfrm>
            <a:off x="6096001" y="2243581"/>
            <a:ext cx="2422358" cy="346249"/>
          </a:xfrm>
          <a:prstGeom prst="rect">
            <a:avLst/>
          </a:prstGeom>
          <a:noFill/>
        </p:spPr>
        <p:txBody>
          <a:bodyPr wrap="square">
            <a:spAutoFit/>
          </a:bodyPr>
          <a:lstStyle/>
          <a:p>
            <a:pPr>
              <a:lnSpc>
                <a:spcPct val="150000"/>
              </a:lnSpc>
            </a:pPr>
            <a:r>
              <a:rPr lang="ko-KR" altLang="en-US" sz="1200">
                <a:solidFill>
                  <a:srgbClr val="FFC000"/>
                </a:solidFill>
              </a:rPr>
              <a:t>모든 헤더가 </a:t>
            </a:r>
            <a:r>
              <a:rPr lang="en-US" altLang="ko-KR" sz="1200">
                <a:solidFill>
                  <a:srgbClr val="FFC000"/>
                </a:solidFill>
              </a:rPr>
              <a:t>Map</a:t>
            </a:r>
            <a:r>
              <a:rPr lang="ko-KR" altLang="en-US" sz="1200">
                <a:solidFill>
                  <a:srgbClr val="FFC000"/>
                </a:solidFill>
              </a:rPr>
              <a:t>으로 전달된다</a:t>
            </a:r>
          </a:p>
        </p:txBody>
      </p:sp>
      <p:sp>
        <p:nvSpPr>
          <p:cNvPr id="13" name="TextBox 12">
            <a:extLst>
              <a:ext uri="{FF2B5EF4-FFF2-40B4-BE49-F238E27FC236}">
                <a16:creationId xmlns:a16="http://schemas.microsoft.com/office/drawing/2014/main" id="{15DCF034-E387-DB77-5458-4557F4FDEF37}"/>
              </a:ext>
            </a:extLst>
          </p:cNvPr>
          <p:cNvSpPr txBox="1"/>
          <p:nvPr/>
        </p:nvSpPr>
        <p:spPr>
          <a:xfrm>
            <a:off x="4814316" y="5949892"/>
            <a:ext cx="5387340" cy="346249"/>
          </a:xfrm>
          <a:prstGeom prst="rect">
            <a:avLst/>
          </a:prstGeom>
          <a:noFill/>
        </p:spPr>
        <p:txBody>
          <a:bodyPr wrap="square">
            <a:spAutoFit/>
          </a:bodyPr>
          <a:lstStyle/>
          <a:p>
            <a:pPr>
              <a:lnSpc>
                <a:spcPct val="150000"/>
              </a:lnSpc>
            </a:pPr>
            <a:r>
              <a:rPr lang="en-US" altLang="ko-KR" sz="1200">
                <a:solidFill>
                  <a:srgbClr val="FFC000"/>
                </a:solidFill>
              </a:rPr>
              <a:t>["text/html", "application/xhtml+xml", "application/xml"] </a:t>
            </a:r>
            <a:r>
              <a:rPr lang="ko-KR" altLang="en-US" sz="1200">
                <a:solidFill>
                  <a:srgbClr val="FFC000"/>
                </a:solidFill>
              </a:rPr>
              <a:t>과 같이 변환된다</a:t>
            </a:r>
            <a:endParaRPr lang="en-US" altLang="ko-KR" sz="1200">
              <a:solidFill>
                <a:srgbClr val="FFC000"/>
              </a:solidFill>
            </a:endParaRPr>
          </a:p>
        </p:txBody>
      </p:sp>
      <p:sp>
        <p:nvSpPr>
          <p:cNvPr id="7" name="TextBox 6">
            <a:extLst>
              <a:ext uri="{FF2B5EF4-FFF2-40B4-BE49-F238E27FC236}">
                <a16:creationId xmlns:a16="http://schemas.microsoft.com/office/drawing/2014/main" id="{4C719A34-09D6-0E76-C68C-D93F290D743F}"/>
              </a:ext>
            </a:extLst>
          </p:cNvPr>
          <p:cNvSpPr txBox="1"/>
          <p:nvPr/>
        </p:nvSpPr>
        <p:spPr>
          <a:xfrm>
            <a:off x="4009323" y="2589830"/>
            <a:ext cx="2150845" cy="887615"/>
          </a:xfrm>
          <a:prstGeom prst="rect">
            <a:avLst/>
          </a:prstGeom>
          <a:noFill/>
        </p:spPr>
        <p:txBody>
          <a:bodyPr wrap="square">
            <a:spAutoFit/>
          </a:bodyPr>
          <a:lstStyle/>
          <a:p>
            <a:pPr>
              <a:lnSpc>
                <a:spcPct val="150000"/>
              </a:lnSpc>
            </a:pPr>
            <a:r>
              <a:rPr lang="en-US" altLang="ko-KR" sz="1200">
                <a:solidFill>
                  <a:srgbClr val="FFC000"/>
                </a:solidFill>
              </a:rPr>
              <a:t>host: localhost:8080</a:t>
            </a:r>
          </a:p>
          <a:p>
            <a:pPr>
              <a:lnSpc>
                <a:spcPct val="150000"/>
              </a:lnSpc>
            </a:pPr>
            <a:r>
              <a:rPr lang="en-US" altLang="ko-KR" sz="1200">
                <a:solidFill>
                  <a:srgbClr val="FFC000"/>
                </a:solidFill>
              </a:rPr>
              <a:t>accept: text/html</a:t>
            </a:r>
          </a:p>
          <a:p>
            <a:pPr>
              <a:lnSpc>
                <a:spcPct val="150000"/>
              </a:lnSpc>
            </a:pPr>
            <a:r>
              <a:rPr lang="en-US" altLang="ko-KR" sz="1200">
                <a:solidFill>
                  <a:srgbClr val="FFC000"/>
                </a:solidFill>
              </a:rPr>
              <a:t>user-agent: Mozilla/5.0</a:t>
            </a:r>
            <a:endParaRPr lang="ko-KR" altLang="en-US" sz="1200">
              <a:solidFill>
                <a:srgbClr val="FFC000"/>
              </a:solidFill>
            </a:endParaRPr>
          </a:p>
        </p:txBody>
      </p:sp>
      <p:sp>
        <p:nvSpPr>
          <p:cNvPr id="9" name="직사각형 8">
            <a:extLst>
              <a:ext uri="{FF2B5EF4-FFF2-40B4-BE49-F238E27FC236}">
                <a16:creationId xmlns:a16="http://schemas.microsoft.com/office/drawing/2014/main" id="{F7C71F7E-505B-BC8D-CED0-EA611C859CEA}"/>
              </a:ext>
            </a:extLst>
          </p:cNvPr>
          <p:cNvSpPr/>
          <p:nvPr/>
        </p:nvSpPr>
        <p:spPr>
          <a:xfrm>
            <a:off x="189612" y="3875629"/>
            <a:ext cx="10948895"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MultiValueMap </a:t>
            </a:r>
            <a:r>
              <a:rPr lang="ko-KR" altLang="en-US" b="1">
                <a:solidFill>
                  <a:schemeClr val="accent1">
                    <a:lumMod val="75000"/>
                  </a:schemeClr>
                </a:solidFill>
                <a:latin typeface="+mn-ea"/>
              </a:rPr>
              <a:t>을 파라미터로 사용 </a:t>
            </a:r>
            <a:r>
              <a:rPr lang="en-US" altLang="ko-KR" sz="1400">
                <a:solidFill>
                  <a:schemeClr val="accent1">
                    <a:lumMod val="75000"/>
                  </a:schemeClr>
                </a:solidFill>
                <a:latin typeface="+mn-ea"/>
              </a:rPr>
              <a:t>- </a:t>
            </a:r>
            <a:r>
              <a:rPr lang="ko-KR" altLang="en-US" sz="1400">
                <a:solidFill>
                  <a:schemeClr val="accent1">
                    <a:lumMod val="75000"/>
                  </a:schemeClr>
                </a:solidFill>
                <a:latin typeface="+mn-ea"/>
              </a:rPr>
              <a:t>하나의 키에 여러 값을 매핑할 수 있는 자료구조</a:t>
            </a:r>
            <a:r>
              <a:rPr lang="en-US" altLang="ko-KR" sz="1400">
                <a:solidFill>
                  <a:schemeClr val="accent1">
                    <a:lumMod val="75000"/>
                  </a:schemeClr>
                </a:solidFill>
                <a:latin typeface="+mn-ea"/>
              </a:rPr>
              <a:t>( </a:t>
            </a:r>
            <a:r>
              <a:rPr lang="ko-KR" altLang="en-US" sz="1400">
                <a:solidFill>
                  <a:schemeClr val="accent1">
                    <a:lumMod val="75000"/>
                  </a:schemeClr>
                </a:solidFill>
                <a:latin typeface="+mn-ea"/>
              </a:rPr>
              <a:t>구현체로 </a:t>
            </a:r>
            <a:r>
              <a:rPr lang="en-US" altLang="ko-KR" sz="1400">
                <a:solidFill>
                  <a:schemeClr val="accent1">
                    <a:lumMod val="75000"/>
                  </a:schemeClr>
                </a:solidFill>
                <a:latin typeface="+mn-ea"/>
              </a:rPr>
              <a:t>HttpHeaders </a:t>
            </a:r>
            <a:r>
              <a:rPr lang="ko-KR" altLang="en-US" sz="1400">
                <a:solidFill>
                  <a:schemeClr val="accent1">
                    <a:lumMod val="75000"/>
                  </a:schemeClr>
                </a:solidFill>
                <a:latin typeface="+mn-ea"/>
              </a:rPr>
              <a:t>가 있다</a:t>
            </a:r>
            <a:r>
              <a:rPr lang="en-US" altLang="ko-KR" sz="1400">
                <a:solidFill>
                  <a:schemeClr val="accent1">
                    <a:lumMod val="75000"/>
                  </a:schemeClr>
                </a:solidFill>
                <a:latin typeface="+mn-ea"/>
              </a:rPr>
              <a:t>)</a:t>
            </a:r>
            <a:endParaRPr lang="ko-KR" altLang="en-US" sz="1400">
              <a:solidFill>
                <a:schemeClr val="accent1">
                  <a:lumMod val="75000"/>
                </a:schemeClr>
              </a:solidFill>
              <a:latin typeface="+mn-ea"/>
            </a:endParaRPr>
          </a:p>
        </p:txBody>
      </p:sp>
      <p:sp>
        <p:nvSpPr>
          <p:cNvPr id="14" name="Rectangle 1">
            <a:extLst>
              <a:ext uri="{FF2B5EF4-FFF2-40B4-BE49-F238E27FC236}">
                <a16:creationId xmlns:a16="http://schemas.microsoft.com/office/drawing/2014/main" id="{E18E9258-FAA2-A416-B05C-F8A796767EFD}"/>
              </a:ext>
            </a:extLst>
          </p:cNvPr>
          <p:cNvSpPr>
            <a:spLocks noChangeArrowheads="1"/>
          </p:cNvSpPr>
          <p:nvPr/>
        </p:nvSpPr>
        <p:spPr bwMode="auto">
          <a:xfrm>
            <a:off x="534924" y="5387575"/>
            <a:ext cx="11205972" cy="1401602"/>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20000"/>
              </a:lnSpc>
              <a:spcBef>
                <a:spcPct val="0"/>
              </a:spcBef>
              <a:spcAft>
                <a:spcPct val="0"/>
              </a:spcAft>
              <a:buClrTx/>
              <a:buSzTx/>
              <a:buFontTx/>
              <a:buNone/>
              <a:tabLst/>
            </a:pPr>
            <a:r>
              <a:rPr kumimoji="0" lang="ko-KR" altLang="ko-KR" sz="1200" b="0" i="0" u="none" strike="noStrike" cap="none" normalizeH="0" baseline="0">
                <a:ln>
                  <a:noFill/>
                </a:ln>
                <a:solidFill>
                  <a:srgbClr val="B3AE60"/>
                </a:solidFill>
                <a:effectLst/>
                <a:latin typeface="Arial Unicode MS"/>
                <a:ea typeface="JetBrains Mono"/>
              </a:rPr>
              <a:t>@GetMapping</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6AAB73"/>
                </a:solidFill>
                <a:effectLst/>
                <a:latin typeface="Arial Unicode MS"/>
                <a:ea typeface="JetBrains Mono"/>
              </a:rPr>
              <a:t>"/headers"</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CF8E6D"/>
                </a:solidFill>
                <a:effectLst/>
                <a:latin typeface="Arial Unicode MS"/>
                <a:ea typeface="JetBrains Mono"/>
              </a:rPr>
              <a:t>public void </a:t>
            </a:r>
            <a:r>
              <a:rPr kumimoji="0" lang="ko-KR" altLang="ko-KR" sz="1200" b="0" i="0" u="none" strike="noStrike" cap="none" normalizeH="0" baseline="0">
                <a:ln>
                  <a:noFill/>
                </a:ln>
                <a:solidFill>
                  <a:srgbClr val="56A8F5"/>
                </a:solidFill>
                <a:effectLst/>
                <a:latin typeface="Arial Unicode MS"/>
                <a:ea typeface="JetBrains Mono"/>
              </a:rPr>
              <a:t>handleHeaders</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B3AE60"/>
                </a:solidFill>
                <a:effectLst/>
                <a:latin typeface="Arial Unicode MS"/>
                <a:ea typeface="JetBrains Mono"/>
              </a:rPr>
              <a:t>@RequestHeader </a:t>
            </a:r>
            <a:r>
              <a:rPr kumimoji="0" lang="ko-KR" altLang="ko-KR" sz="1200" b="0" i="0" u="none" strike="noStrike" cap="none" normalizeH="0" baseline="0">
                <a:ln>
                  <a:noFill/>
                </a:ln>
                <a:solidFill>
                  <a:srgbClr val="BCBEC4"/>
                </a:solidFill>
                <a:effectLst/>
                <a:latin typeface="Arial Unicode MS"/>
                <a:ea typeface="JetBrains Mono"/>
              </a:rPr>
              <a:t>MultiValueMap&lt;String, String&gt; headers)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headers.forEach((key, values) -&gt;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System.</a:t>
            </a:r>
            <a:r>
              <a:rPr kumimoji="0" lang="ko-KR" altLang="ko-KR" sz="1200" b="0" i="1" u="none" strike="noStrike" cap="none" normalizeH="0" baseline="0">
                <a:ln>
                  <a:noFill/>
                </a:ln>
                <a:solidFill>
                  <a:srgbClr val="C77DBB"/>
                </a:solidFill>
                <a:effectLst/>
                <a:latin typeface="Arial Unicode MS"/>
                <a:ea typeface="JetBrains Mono"/>
              </a:rPr>
              <a:t>out</a:t>
            </a:r>
            <a:r>
              <a:rPr kumimoji="0" lang="ko-KR" altLang="ko-KR" sz="1200" b="0" i="0" u="none" strike="noStrike" cap="none" normalizeH="0" baseline="0">
                <a:ln>
                  <a:noFill/>
                </a:ln>
                <a:solidFill>
                  <a:srgbClr val="BCBEC4"/>
                </a:solidFill>
                <a:effectLst/>
                <a:latin typeface="Arial Unicode MS"/>
                <a:ea typeface="JetBrains Mono"/>
              </a:rPr>
              <a:t>.println(key + </a:t>
            </a:r>
            <a:r>
              <a:rPr kumimoji="0" lang="ko-KR" altLang="ko-KR" sz="1200" b="0" i="0" u="none" strike="noStrike" cap="none" normalizeH="0" baseline="0">
                <a:ln>
                  <a:noFill/>
                </a:ln>
                <a:solidFill>
                  <a:srgbClr val="6AAB73"/>
                </a:solidFill>
                <a:effectLst/>
                <a:latin typeface="Arial Unicode MS"/>
                <a:ea typeface="JetBrains Mono"/>
              </a:rPr>
              <a:t>": " </a:t>
            </a:r>
            <a:r>
              <a:rPr kumimoji="0" lang="ko-KR" altLang="ko-KR" sz="1200" b="0" i="0" u="none" strike="noStrike" cap="none" normalizeH="0" baseline="0">
                <a:ln>
                  <a:noFill/>
                </a:ln>
                <a:solidFill>
                  <a:srgbClr val="BCBEC4"/>
                </a:solidFill>
                <a:effectLst/>
                <a:latin typeface="Arial Unicode MS"/>
                <a:ea typeface="JetBrains Mono"/>
              </a:rPr>
              <a:t>+ values);</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15" name="Rectangle 2">
            <a:extLst>
              <a:ext uri="{FF2B5EF4-FFF2-40B4-BE49-F238E27FC236}">
                <a16:creationId xmlns:a16="http://schemas.microsoft.com/office/drawing/2014/main" id="{D245DF13-649D-591C-515D-B1ACD3B17FAC}"/>
              </a:ext>
            </a:extLst>
          </p:cNvPr>
          <p:cNvSpPr>
            <a:spLocks noChangeArrowheads="1"/>
          </p:cNvSpPr>
          <p:nvPr/>
        </p:nvSpPr>
        <p:spPr bwMode="auto">
          <a:xfrm>
            <a:off x="534923" y="4281067"/>
            <a:ext cx="11205971" cy="102765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30000"/>
              </a:lnSpc>
              <a:spcBef>
                <a:spcPct val="0"/>
              </a:spcBef>
              <a:spcAft>
                <a:spcPct val="0"/>
              </a:spcAft>
              <a:buClrTx/>
              <a:buSzTx/>
              <a:buFontTx/>
              <a:buNone/>
              <a:tabLst/>
            </a:pPr>
            <a:r>
              <a:rPr kumimoji="0" lang="ko-KR" altLang="ko-KR" sz="1200" b="0" i="0" u="none" strike="noStrike" cap="none" normalizeH="0" baseline="0">
                <a:ln>
                  <a:noFill/>
                </a:ln>
                <a:solidFill>
                  <a:srgbClr val="BCBEC4"/>
                </a:solidFill>
                <a:effectLst/>
                <a:latin typeface="Arial Unicode MS"/>
                <a:ea typeface="JetBrains Mono"/>
              </a:rPr>
              <a:t>GET /headers</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Host: localhost:</a:t>
            </a:r>
            <a:r>
              <a:rPr kumimoji="0" lang="ko-KR" altLang="ko-KR" sz="1200" b="0" i="0" u="none" strike="noStrike" cap="none" normalizeH="0" baseline="0">
                <a:ln>
                  <a:noFill/>
                </a:ln>
                <a:solidFill>
                  <a:srgbClr val="2AACB8"/>
                </a:solidFill>
                <a:effectLst/>
                <a:latin typeface="Arial Unicode MS"/>
                <a:ea typeface="JetBrains Mono"/>
              </a:rPr>
              <a:t>8080</a:t>
            </a:r>
            <a:br>
              <a:rPr kumimoji="0" lang="ko-KR" altLang="ko-KR" sz="1200" b="0" i="0" u="none" strike="noStrike" cap="none" normalizeH="0" baseline="0">
                <a:ln>
                  <a:noFill/>
                </a:ln>
                <a:solidFill>
                  <a:srgbClr val="2AACB8"/>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Accept: text/html,application/xhtml+xml</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User-Agent: Mozilla/</a:t>
            </a:r>
            <a:r>
              <a:rPr kumimoji="0" lang="ko-KR" altLang="ko-KR" sz="1200" b="0" i="0" u="none" strike="noStrike" cap="none" normalizeH="0" baseline="0">
                <a:ln>
                  <a:noFill/>
                </a:ln>
                <a:solidFill>
                  <a:srgbClr val="2AACB8"/>
                </a:solidFill>
                <a:effectLst/>
                <a:latin typeface="Arial Unicode MS"/>
                <a:ea typeface="JetBrains Mono"/>
              </a:rPr>
              <a:t>5.0</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16" name="TextBox 15">
            <a:extLst>
              <a:ext uri="{FF2B5EF4-FFF2-40B4-BE49-F238E27FC236}">
                <a16:creationId xmlns:a16="http://schemas.microsoft.com/office/drawing/2014/main" id="{D39605AF-FC23-B7ED-521A-CCEB01A780F4}"/>
              </a:ext>
            </a:extLst>
          </p:cNvPr>
          <p:cNvSpPr txBox="1"/>
          <p:nvPr/>
        </p:nvSpPr>
        <p:spPr>
          <a:xfrm>
            <a:off x="3738610" y="5819742"/>
            <a:ext cx="5682116" cy="887615"/>
          </a:xfrm>
          <a:prstGeom prst="rect">
            <a:avLst/>
          </a:prstGeom>
          <a:noFill/>
        </p:spPr>
        <p:txBody>
          <a:bodyPr wrap="square">
            <a:spAutoFit/>
          </a:bodyPr>
          <a:lstStyle/>
          <a:p>
            <a:pPr>
              <a:lnSpc>
                <a:spcPct val="150000"/>
              </a:lnSpc>
            </a:pPr>
            <a:r>
              <a:rPr lang="en-US" altLang="ko-KR" sz="1200">
                <a:solidFill>
                  <a:srgbClr val="FFC000"/>
                </a:solidFill>
              </a:rPr>
              <a:t>host: [localhost:8080]</a:t>
            </a:r>
          </a:p>
          <a:p>
            <a:pPr>
              <a:lnSpc>
                <a:spcPct val="150000"/>
              </a:lnSpc>
            </a:pPr>
            <a:r>
              <a:rPr lang="en-US" altLang="ko-KR" sz="1200">
                <a:solidFill>
                  <a:srgbClr val="FFC000"/>
                </a:solidFill>
              </a:rPr>
              <a:t>accept: [text/html, application/xhtml+xml]  </a:t>
            </a:r>
            <a:r>
              <a:rPr lang="en-US" altLang="ko-KR" sz="1100">
                <a:solidFill>
                  <a:schemeClr val="bg1">
                    <a:lumMod val="50000"/>
                  </a:schemeClr>
                </a:solidFill>
              </a:rPr>
              <a:t>// </a:t>
            </a:r>
            <a:r>
              <a:rPr lang="ko-KR" altLang="en-US" sz="1100">
                <a:solidFill>
                  <a:schemeClr val="bg1">
                    <a:lumMod val="50000"/>
                  </a:schemeClr>
                </a:solidFill>
              </a:rPr>
              <a:t>한 개의 키에 두개 값 출력</a:t>
            </a:r>
            <a:endParaRPr lang="en-US" altLang="ko-KR" sz="1100">
              <a:solidFill>
                <a:schemeClr val="bg1">
                  <a:lumMod val="50000"/>
                </a:schemeClr>
              </a:solidFill>
            </a:endParaRPr>
          </a:p>
          <a:p>
            <a:pPr>
              <a:lnSpc>
                <a:spcPct val="150000"/>
              </a:lnSpc>
            </a:pPr>
            <a:r>
              <a:rPr lang="en-US" altLang="ko-KR" sz="1200">
                <a:solidFill>
                  <a:srgbClr val="FFC000"/>
                </a:solidFill>
              </a:rPr>
              <a:t>user-agent: [Mozilla/5.0]</a:t>
            </a:r>
            <a:endParaRPr lang="ko-KR" altLang="en-US" sz="1200">
              <a:solidFill>
                <a:srgbClr val="FFC000"/>
              </a:solidFill>
            </a:endParaRPr>
          </a:p>
        </p:txBody>
      </p:sp>
    </p:spTree>
    <p:extLst>
      <p:ext uri="{BB962C8B-B14F-4D97-AF65-F5344CB8AC3E}">
        <p14:creationId xmlns:p14="http://schemas.microsoft.com/office/powerpoint/2010/main" val="737523696"/>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23D169-129A-5905-A53A-755B64716CEA}"/>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CB735C45-9E8B-B271-5663-A3766239E20F}"/>
              </a:ext>
            </a:extLst>
          </p:cNvPr>
          <p:cNvSpPr txBox="1"/>
          <p:nvPr/>
        </p:nvSpPr>
        <p:spPr>
          <a:xfrm>
            <a:off x="493014" y="763514"/>
            <a:ext cx="11205972" cy="1141531"/>
          </a:xfrm>
          <a:prstGeom prst="rect">
            <a:avLst/>
          </a:prstGeom>
          <a:solidFill>
            <a:schemeClr val="tx1"/>
          </a:solidFill>
        </p:spPr>
        <p:txBody>
          <a:bodyPr wrap="square">
            <a:spAutoFit/>
          </a:bodyPr>
          <a:lstStyle/>
          <a:p>
            <a:pPr>
              <a:lnSpc>
                <a:spcPct val="200000"/>
              </a:lnSpc>
            </a:pPr>
            <a:r>
              <a:rPr lang="en-US" altLang="ko-KR" sz="1200">
                <a:solidFill>
                  <a:srgbClr val="BCBEC4"/>
                </a:solidFill>
                <a:effectLst/>
                <a:highlight>
                  <a:srgbClr val="1E1F22"/>
                </a:highlight>
              </a:rPr>
              <a:t>GET /accept</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Host: localhost:</a:t>
            </a:r>
            <a:r>
              <a:rPr lang="en-US" altLang="ko-KR" sz="1200">
                <a:solidFill>
                  <a:srgbClr val="2AACB8"/>
                </a:solidFill>
                <a:effectLst/>
                <a:highlight>
                  <a:srgbClr val="1E1F22"/>
                </a:highlight>
              </a:rPr>
              <a:t>8080</a:t>
            </a:r>
            <a:br>
              <a:rPr lang="en-US" altLang="ko-KR" sz="1200">
                <a:solidFill>
                  <a:srgbClr val="2AACB8"/>
                </a:solidFill>
                <a:effectLst/>
                <a:highlight>
                  <a:srgbClr val="1E1F22"/>
                </a:highlight>
              </a:rPr>
            </a:br>
            <a:r>
              <a:rPr lang="en-US" altLang="ko-KR" sz="1200">
                <a:solidFill>
                  <a:srgbClr val="BCBEC4"/>
                </a:solidFill>
                <a:effectLst/>
                <a:highlight>
                  <a:srgbClr val="1E1F22"/>
                </a:highlight>
              </a:rPr>
              <a:t>Accept: text/html,application/xhtml+xml,application/xml</a:t>
            </a:r>
          </a:p>
        </p:txBody>
      </p:sp>
      <p:sp>
        <p:nvSpPr>
          <p:cNvPr id="11" name="TextBox 10">
            <a:extLst>
              <a:ext uri="{FF2B5EF4-FFF2-40B4-BE49-F238E27FC236}">
                <a16:creationId xmlns:a16="http://schemas.microsoft.com/office/drawing/2014/main" id="{CE7B2449-C073-0216-6E80-EE4285710F2B}"/>
              </a:ext>
            </a:extLst>
          </p:cNvPr>
          <p:cNvSpPr txBox="1"/>
          <p:nvPr/>
        </p:nvSpPr>
        <p:spPr>
          <a:xfrm>
            <a:off x="493014" y="2074778"/>
            <a:ext cx="11205972" cy="1510863"/>
          </a:xfrm>
          <a:prstGeom prst="rect">
            <a:avLst/>
          </a:prstGeom>
          <a:solidFill>
            <a:schemeClr val="tx1"/>
          </a:solidFill>
        </p:spPr>
        <p:txBody>
          <a:bodyPr wrap="square">
            <a:spAutoFit/>
          </a:bodyPr>
          <a:lstStyle/>
          <a:p>
            <a:pPr>
              <a:lnSpc>
                <a:spcPct val="200000"/>
              </a:lnSpc>
            </a:pPr>
            <a:r>
              <a:rPr lang="en-US" altLang="ko-KR" sz="1200">
                <a:solidFill>
                  <a:srgbClr val="B3AE60"/>
                </a:solidFill>
                <a:effectLst/>
                <a:highlight>
                  <a:srgbClr val="1E1F22"/>
                </a:highlight>
              </a:rPr>
              <a:t>@GetMapping</a:t>
            </a:r>
            <a:r>
              <a:rPr lang="en-US" altLang="ko-KR" sz="1200">
                <a:solidFill>
                  <a:srgbClr val="E8BA36"/>
                </a:solidFill>
                <a:effectLst/>
                <a:highlight>
                  <a:srgbClr val="1E1F22"/>
                </a:highlight>
              </a:rPr>
              <a:t>(</a:t>
            </a:r>
            <a:r>
              <a:rPr lang="en-US" altLang="ko-KR" sz="1200">
                <a:solidFill>
                  <a:srgbClr val="6AAB73"/>
                </a:solidFill>
                <a:effectLst/>
                <a:highlight>
                  <a:srgbClr val="1E1F22"/>
                </a:highlight>
              </a:rPr>
              <a:t>"/accept"</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r>
              <a:rPr lang="en-US" altLang="ko-KR" sz="1200">
                <a:solidFill>
                  <a:srgbClr val="CF8E6D"/>
                </a:solidFill>
                <a:effectLst/>
                <a:highlight>
                  <a:srgbClr val="1E1F22"/>
                </a:highlight>
              </a:rPr>
              <a:t>public void </a:t>
            </a:r>
            <a:r>
              <a:rPr lang="en-US" altLang="ko-KR" sz="1200">
                <a:solidFill>
                  <a:srgbClr val="56A8F5"/>
                </a:solidFill>
                <a:effectLst/>
                <a:highlight>
                  <a:srgbClr val="1E1F22"/>
                </a:highlight>
              </a:rPr>
              <a:t>handleAccept</a:t>
            </a:r>
            <a:r>
              <a:rPr lang="en-US" altLang="ko-KR" sz="1200">
                <a:solidFill>
                  <a:srgbClr val="E8BA36"/>
                </a:solidFill>
                <a:effectLst/>
                <a:highlight>
                  <a:srgbClr val="1E1F22"/>
                </a:highlight>
              </a:rPr>
              <a:t>(</a:t>
            </a:r>
            <a:r>
              <a:rPr lang="en-US" altLang="ko-KR" sz="1200">
                <a:solidFill>
                  <a:srgbClr val="B3AE60"/>
                </a:solidFill>
                <a:effectLst/>
                <a:highlight>
                  <a:srgbClr val="1E1F22"/>
                </a:highlight>
              </a:rPr>
              <a:t>@RequestHeader</a:t>
            </a:r>
            <a:r>
              <a:rPr lang="en-US" altLang="ko-KR" sz="1200">
                <a:solidFill>
                  <a:srgbClr val="54A857"/>
                </a:solidFill>
                <a:effectLst/>
                <a:highlight>
                  <a:srgbClr val="1E1F22"/>
                </a:highlight>
              </a:rPr>
              <a:t>(</a:t>
            </a:r>
            <a:r>
              <a:rPr lang="en-US" altLang="ko-KR" sz="1200">
                <a:solidFill>
                  <a:srgbClr val="6AAB73"/>
                </a:solidFill>
                <a:effectLst/>
                <a:highlight>
                  <a:srgbClr val="1E1F22"/>
                </a:highlight>
              </a:rPr>
              <a:t>"Accept"</a:t>
            </a:r>
            <a:r>
              <a:rPr lang="en-US" altLang="ko-KR" sz="1200">
                <a:solidFill>
                  <a:srgbClr val="54A857"/>
                </a:solidFill>
                <a:effectLst/>
                <a:highlight>
                  <a:srgbClr val="1E1F22"/>
                </a:highlight>
              </a:rPr>
              <a:t>) </a:t>
            </a:r>
            <a:r>
              <a:rPr lang="en-US" altLang="ko-KR" sz="1200">
                <a:solidFill>
                  <a:srgbClr val="BCBEC4"/>
                </a:solidFill>
                <a:effectLst/>
                <a:highlight>
                  <a:srgbClr val="1E1F22"/>
                </a:highlight>
              </a:rPr>
              <a:t>List</a:t>
            </a:r>
            <a:r>
              <a:rPr lang="en-US" altLang="ko-KR" sz="1200">
                <a:solidFill>
                  <a:srgbClr val="E8BA36"/>
                </a:solidFill>
                <a:effectLst/>
                <a:highlight>
                  <a:srgbClr val="1E1F22"/>
                </a:highlight>
              </a:rPr>
              <a:t>&lt;</a:t>
            </a:r>
            <a:r>
              <a:rPr lang="en-US" altLang="ko-KR" sz="1200">
                <a:solidFill>
                  <a:srgbClr val="BCBEC4"/>
                </a:solidFill>
                <a:effectLst/>
                <a:highlight>
                  <a:srgbClr val="1E1F22"/>
                </a:highlight>
              </a:rPr>
              <a:t>String</a:t>
            </a:r>
            <a:r>
              <a:rPr lang="en-US" altLang="ko-KR" sz="1200">
                <a:solidFill>
                  <a:srgbClr val="E8BA36"/>
                </a:solidFill>
                <a:effectLst/>
                <a:highlight>
                  <a:srgbClr val="1E1F22"/>
                </a:highlight>
              </a:rPr>
              <a:t>&gt; </a:t>
            </a:r>
            <a:r>
              <a:rPr lang="en-US" altLang="ko-KR" sz="1200">
                <a:solidFill>
                  <a:srgbClr val="BCBEC4"/>
                </a:solidFill>
                <a:effectLst/>
                <a:highlight>
                  <a:srgbClr val="1E1F22"/>
                </a:highlight>
              </a:rPr>
              <a:t>acceptHeaders</a:t>
            </a:r>
            <a:r>
              <a:rPr lang="en-US" altLang="ko-KR" sz="1200">
                <a:solidFill>
                  <a:srgbClr val="E8BA36"/>
                </a:solidFill>
                <a:effectLst/>
                <a:highlight>
                  <a:srgbClr val="1E1F22"/>
                </a:highlight>
              </a:rPr>
              <a:t>) {</a:t>
            </a:r>
            <a:br>
              <a:rPr lang="en-US" altLang="ko-KR" sz="1200">
                <a:solidFill>
                  <a:srgbClr val="E8BA36"/>
                </a:solidFill>
                <a:effectLst/>
                <a:highlight>
                  <a:srgbClr val="1E1F22"/>
                </a:highlight>
              </a:rPr>
            </a:br>
            <a:r>
              <a:rPr lang="en-US" altLang="ko-KR" sz="1200">
                <a:solidFill>
                  <a:srgbClr val="E8BA36"/>
                </a:solidFill>
                <a:effectLst/>
                <a:highlight>
                  <a:srgbClr val="1E1F22"/>
                </a:highlight>
              </a:rPr>
              <a:t>    </a:t>
            </a:r>
            <a:r>
              <a:rPr lang="en-US" altLang="ko-KR" sz="1200">
                <a:solidFill>
                  <a:srgbClr val="BCBEC4"/>
                </a:solidFill>
                <a:effectLst/>
                <a:highlight>
                  <a:srgbClr val="1E1F22"/>
                </a:highlight>
              </a:rPr>
              <a:t>System.</a:t>
            </a:r>
            <a:r>
              <a:rPr lang="en-US" altLang="ko-KR" sz="1200" i="1">
                <a:solidFill>
                  <a:srgbClr val="C77DBB"/>
                </a:solidFill>
                <a:effectLst/>
                <a:highlight>
                  <a:srgbClr val="1E1F22"/>
                </a:highlight>
              </a:rPr>
              <a:t>out</a:t>
            </a:r>
            <a:r>
              <a:rPr lang="en-US" altLang="ko-KR" sz="1200">
                <a:solidFill>
                  <a:srgbClr val="BCBEC4"/>
                </a:solidFill>
                <a:effectLst/>
                <a:highlight>
                  <a:srgbClr val="1E1F22"/>
                </a:highlight>
              </a:rPr>
              <a:t>.println</a:t>
            </a:r>
            <a:r>
              <a:rPr lang="en-US" altLang="ko-KR" sz="1200">
                <a:solidFill>
                  <a:srgbClr val="E8BA36"/>
                </a:solidFill>
                <a:effectLst/>
                <a:highlight>
                  <a:srgbClr val="1E1F22"/>
                </a:highlight>
              </a:rPr>
              <a:t>(</a:t>
            </a:r>
            <a:r>
              <a:rPr lang="en-US" altLang="ko-KR" sz="1200">
                <a:solidFill>
                  <a:srgbClr val="6AAB73"/>
                </a:solidFill>
                <a:effectLst/>
                <a:highlight>
                  <a:srgbClr val="1E1F22"/>
                </a:highlight>
              </a:rPr>
              <a:t>"Accept Headers: " </a:t>
            </a:r>
            <a:r>
              <a:rPr lang="en-US" altLang="ko-KR" sz="1200">
                <a:solidFill>
                  <a:srgbClr val="BCBEC4"/>
                </a:solidFill>
                <a:effectLst/>
                <a:highlight>
                  <a:srgbClr val="1E1F22"/>
                </a:highlight>
              </a:rPr>
              <a:t>+ acceptHeaders</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r>
              <a:rPr lang="en-US" altLang="ko-KR" sz="1200">
                <a:solidFill>
                  <a:srgbClr val="E8BA36"/>
                </a:solidFill>
                <a:effectLst/>
                <a:highlight>
                  <a:srgbClr val="1E1F22"/>
                </a:highlight>
              </a:rPr>
              <a:t>}</a:t>
            </a:r>
            <a:endParaRPr lang="en-US" altLang="ko-KR" sz="1200">
              <a:solidFill>
                <a:srgbClr val="BCBEC4"/>
              </a:solidFill>
              <a:effectLst/>
              <a:highlight>
                <a:srgbClr val="1E1F22"/>
              </a:highlight>
            </a:endParaRPr>
          </a:p>
        </p:txBody>
      </p:sp>
      <p:sp>
        <p:nvSpPr>
          <p:cNvPr id="12" name="직사각형 11">
            <a:extLst>
              <a:ext uri="{FF2B5EF4-FFF2-40B4-BE49-F238E27FC236}">
                <a16:creationId xmlns:a16="http://schemas.microsoft.com/office/drawing/2014/main" id="{18272C79-62B8-6E9D-6CBC-1081E961B3B3}"/>
              </a:ext>
            </a:extLst>
          </p:cNvPr>
          <p:cNvSpPr/>
          <p:nvPr/>
        </p:nvSpPr>
        <p:spPr>
          <a:xfrm>
            <a:off x="137318" y="309316"/>
            <a:ext cx="5958682"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rPr>
              <a:t>쉼표로 구분된 문자열을 배열이나 </a:t>
            </a:r>
            <a:r>
              <a:rPr lang="en-US" altLang="ko-KR" b="1">
                <a:solidFill>
                  <a:schemeClr val="accent1">
                    <a:lumMod val="75000"/>
                  </a:schemeClr>
                </a:solidFill>
              </a:rPr>
              <a:t>List </a:t>
            </a:r>
            <a:r>
              <a:rPr lang="ko-KR" altLang="en-US" b="1">
                <a:solidFill>
                  <a:schemeClr val="accent1">
                    <a:lumMod val="75000"/>
                  </a:schemeClr>
                </a:solidFill>
              </a:rPr>
              <a:t>타입으로 변환</a:t>
            </a:r>
            <a:endParaRPr lang="ko-KR" altLang="en-US" b="1">
              <a:solidFill>
                <a:schemeClr val="accent1">
                  <a:lumMod val="75000"/>
                </a:schemeClr>
              </a:solidFill>
              <a:latin typeface="+mn-ea"/>
            </a:endParaRPr>
          </a:p>
        </p:txBody>
      </p:sp>
      <p:sp>
        <p:nvSpPr>
          <p:cNvPr id="13" name="TextBox 12">
            <a:extLst>
              <a:ext uri="{FF2B5EF4-FFF2-40B4-BE49-F238E27FC236}">
                <a16:creationId xmlns:a16="http://schemas.microsoft.com/office/drawing/2014/main" id="{74AD0C5A-6E84-C0CA-D21D-C27978D44BBB}"/>
              </a:ext>
            </a:extLst>
          </p:cNvPr>
          <p:cNvSpPr txBox="1"/>
          <p:nvPr/>
        </p:nvSpPr>
        <p:spPr>
          <a:xfrm>
            <a:off x="4742327" y="2875824"/>
            <a:ext cx="5387340" cy="346249"/>
          </a:xfrm>
          <a:prstGeom prst="rect">
            <a:avLst/>
          </a:prstGeom>
          <a:noFill/>
        </p:spPr>
        <p:txBody>
          <a:bodyPr wrap="square">
            <a:spAutoFit/>
          </a:bodyPr>
          <a:lstStyle/>
          <a:p>
            <a:pPr>
              <a:lnSpc>
                <a:spcPct val="150000"/>
              </a:lnSpc>
            </a:pPr>
            <a:r>
              <a:rPr lang="en-US" altLang="ko-KR" sz="1200">
                <a:solidFill>
                  <a:srgbClr val="FFC000"/>
                </a:solidFill>
              </a:rPr>
              <a:t>["text/html", "application/xhtml+xml", "application/xml"] </a:t>
            </a:r>
            <a:r>
              <a:rPr lang="ko-KR" altLang="en-US" sz="1200">
                <a:solidFill>
                  <a:srgbClr val="FFC000"/>
                </a:solidFill>
              </a:rPr>
              <a:t>과 같이 변환된다</a:t>
            </a:r>
            <a:endParaRPr lang="en-US" altLang="ko-KR" sz="1200">
              <a:solidFill>
                <a:srgbClr val="FFC000"/>
              </a:solidFill>
            </a:endParaRPr>
          </a:p>
        </p:txBody>
      </p:sp>
    </p:spTree>
    <p:extLst>
      <p:ext uri="{BB962C8B-B14F-4D97-AF65-F5344CB8AC3E}">
        <p14:creationId xmlns:p14="http://schemas.microsoft.com/office/powerpoint/2010/main" val="970322174"/>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직사각형 72">
            <a:extLst>
              <a:ext uri="{FF2B5EF4-FFF2-40B4-BE49-F238E27FC236}">
                <a16:creationId xmlns:a16="http://schemas.microsoft.com/office/drawing/2014/main" id="{D10AE262-3224-4491-9AF5-1A7677C571EF}"/>
              </a:ext>
            </a:extLst>
          </p:cNvPr>
          <p:cNvSpPr/>
          <p:nvPr/>
        </p:nvSpPr>
        <p:spPr>
          <a:xfrm>
            <a:off x="370207" y="627229"/>
            <a:ext cx="11552619" cy="887615"/>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HTTP </a:t>
            </a:r>
            <a:r>
              <a:rPr lang="ko-KR" altLang="en-US" sz="1200"/>
              <a:t>요청 속성</a:t>
            </a:r>
            <a:r>
              <a:rPr lang="en-US" altLang="ko-KR" sz="1200"/>
              <a:t>(request attribute)</a:t>
            </a:r>
            <a:r>
              <a:rPr lang="ko-KR" altLang="en-US" sz="1200"/>
              <a:t>을 메서드 파라미터에 바인딩할 때 사용하는 어노테이션으로서 주로 필터나 인터셉터에서 설정한 값을 컨트롤러 메서드에서 사용할 때 유용하다</a:t>
            </a:r>
            <a:endParaRPr lang="en-US" altLang="ko-KR" sz="1200"/>
          </a:p>
          <a:p>
            <a:pPr marL="171450" indent="-171450">
              <a:lnSpc>
                <a:spcPct val="150000"/>
              </a:lnSpc>
              <a:buFont typeface="Arial" panose="020B0604020202020204" pitchFamily="34" charset="0"/>
              <a:buChar char="•"/>
            </a:pPr>
            <a:r>
              <a:rPr lang="en-US" altLang="ko-KR" sz="1200">
                <a:latin typeface="+mn-ea"/>
              </a:rPr>
              <a:t>RequestAttributeMethodArgumentResolver</a:t>
            </a:r>
            <a:r>
              <a:rPr lang="ko-KR" altLang="en-US" sz="1200">
                <a:latin typeface="+mn-ea"/>
              </a:rPr>
              <a:t> 클래스가 사용 된다</a:t>
            </a:r>
            <a:endParaRPr lang="en-US" altLang="ko-KR" sz="1200">
              <a:latin typeface="+mn-ea"/>
            </a:endParaRPr>
          </a:p>
        </p:txBody>
      </p:sp>
      <p:sp>
        <p:nvSpPr>
          <p:cNvPr id="74" name="직사각형 73">
            <a:extLst>
              <a:ext uri="{FF2B5EF4-FFF2-40B4-BE49-F238E27FC236}">
                <a16:creationId xmlns:a16="http://schemas.microsoft.com/office/drawing/2014/main" id="{42A0B23B-7003-43B2-A559-7C4A6F001EFB}"/>
              </a:ext>
            </a:extLst>
          </p:cNvPr>
          <p:cNvSpPr/>
          <p:nvPr/>
        </p:nvSpPr>
        <p:spPr>
          <a:xfrm>
            <a:off x="198756" y="202792"/>
            <a:ext cx="2566793"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@RequestAttribute</a:t>
            </a:r>
            <a:endParaRPr lang="ko-KR" altLang="en-US" b="1">
              <a:solidFill>
                <a:schemeClr val="accent1">
                  <a:lumMod val="75000"/>
                </a:schemeClr>
              </a:solidFill>
              <a:latin typeface="+mn-ea"/>
            </a:endParaRPr>
          </a:p>
        </p:txBody>
      </p:sp>
      <p:sp>
        <p:nvSpPr>
          <p:cNvPr id="7" name="TextBox 6">
            <a:extLst>
              <a:ext uri="{FF2B5EF4-FFF2-40B4-BE49-F238E27FC236}">
                <a16:creationId xmlns:a16="http://schemas.microsoft.com/office/drawing/2014/main" id="{FCB4A5B5-2624-74B1-64D0-3171876A24FD}"/>
              </a:ext>
            </a:extLst>
          </p:cNvPr>
          <p:cNvSpPr txBox="1"/>
          <p:nvPr/>
        </p:nvSpPr>
        <p:spPr>
          <a:xfrm>
            <a:off x="620426" y="5184150"/>
            <a:ext cx="11103864" cy="1177245"/>
          </a:xfrm>
          <a:prstGeom prst="rect">
            <a:avLst/>
          </a:prstGeom>
          <a:solidFill>
            <a:schemeClr val="tx1"/>
          </a:solidFill>
        </p:spPr>
        <p:txBody>
          <a:bodyPr wrap="square">
            <a:spAutoFit/>
          </a:bodyPr>
          <a:lstStyle/>
          <a:p>
            <a:pPr>
              <a:lnSpc>
                <a:spcPct val="150000"/>
              </a:lnSpc>
            </a:pPr>
            <a:r>
              <a:rPr lang="en-US" altLang="ko-KR" sz="1200">
                <a:solidFill>
                  <a:srgbClr val="B3AE60"/>
                </a:solidFill>
                <a:effectLst/>
                <a:highlight>
                  <a:srgbClr val="1E1F22"/>
                </a:highlight>
              </a:rPr>
              <a:t>@GetMapping</a:t>
            </a:r>
            <a:r>
              <a:rPr lang="en-US" altLang="ko-KR" sz="1200">
                <a:solidFill>
                  <a:srgbClr val="E8BA36"/>
                </a:solidFill>
                <a:effectLst/>
                <a:highlight>
                  <a:srgbClr val="1E1F22"/>
                </a:highlight>
              </a:rPr>
              <a:t>(</a:t>
            </a:r>
            <a:r>
              <a:rPr lang="en-US" altLang="ko-KR" sz="1200">
                <a:solidFill>
                  <a:srgbClr val="6AAB73"/>
                </a:solidFill>
                <a:effectLst/>
                <a:highlight>
                  <a:srgbClr val="1E1F22"/>
                </a:highlight>
              </a:rPr>
              <a:t>"/example"</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r>
              <a:rPr lang="en-US" altLang="ko-KR" sz="1200">
                <a:solidFill>
                  <a:srgbClr val="CF8E6D"/>
                </a:solidFill>
                <a:effectLst/>
                <a:highlight>
                  <a:srgbClr val="1E1F22"/>
                </a:highlight>
              </a:rPr>
              <a:t>public </a:t>
            </a:r>
            <a:r>
              <a:rPr lang="en-US" altLang="ko-KR" sz="1200">
                <a:solidFill>
                  <a:srgbClr val="BCBEC4"/>
                </a:solidFill>
                <a:effectLst/>
                <a:highlight>
                  <a:srgbClr val="1E1F22"/>
                </a:highlight>
              </a:rPr>
              <a:t>String </a:t>
            </a:r>
            <a:r>
              <a:rPr lang="en-US" altLang="ko-KR" sz="1200">
                <a:solidFill>
                  <a:srgbClr val="56A8F5"/>
                </a:solidFill>
                <a:effectLst/>
                <a:highlight>
                  <a:srgbClr val="1E1F22"/>
                </a:highlight>
              </a:rPr>
              <a:t>handleRequest</a:t>
            </a:r>
            <a:r>
              <a:rPr lang="en-US" altLang="ko-KR" sz="1200">
                <a:solidFill>
                  <a:srgbClr val="E8BA36"/>
                </a:solidFill>
                <a:effectLst/>
                <a:highlight>
                  <a:srgbClr val="1E1F22"/>
                </a:highlight>
              </a:rPr>
              <a:t>(</a:t>
            </a:r>
            <a:r>
              <a:rPr lang="en-US" altLang="ko-KR" sz="1200">
                <a:solidFill>
                  <a:srgbClr val="B3AE60"/>
                </a:solidFill>
                <a:effectLst/>
                <a:highlight>
                  <a:srgbClr val="1E1F22"/>
                </a:highlight>
              </a:rPr>
              <a:t>@RequestAttribute</a:t>
            </a:r>
            <a:r>
              <a:rPr lang="en-US" altLang="ko-KR" sz="1200">
                <a:solidFill>
                  <a:srgbClr val="54A857"/>
                </a:solidFill>
                <a:effectLst/>
                <a:highlight>
                  <a:srgbClr val="1E1F22"/>
                </a:highlight>
              </a:rPr>
              <a:t>(</a:t>
            </a:r>
            <a:r>
              <a:rPr lang="en-US" altLang="ko-KR" sz="1200">
                <a:solidFill>
                  <a:srgbClr val="6AAB73"/>
                </a:solidFill>
                <a:effectLst/>
                <a:highlight>
                  <a:srgbClr val="1E1F22"/>
                </a:highlight>
              </a:rPr>
              <a:t>"myAttribute"</a:t>
            </a:r>
            <a:r>
              <a:rPr lang="en-US" altLang="ko-KR" sz="1200">
                <a:solidFill>
                  <a:srgbClr val="54A857"/>
                </a:solidFill>
                <a:effectLst/>
                <a:highlight>
                  <a:srgbClr val="1E1F22"/>
                </a:highlight>
              </a:rPr>
              <a:t>) </a:t>
            </a:r>
            <a:r>
              <a:rPr lang="en-US" altLang="ko-KR" sz="1200">
                <a:solidFill>
                  <a:srgbClr val="BCBEC4"/>
                </a:solidFill>
                <a:effectLst/>
                <a:highlight>
                  <a:srgbClr val="1E1F22"/>
                </a:highlight>
              </a:rPr>
              <a:t>String myAttribute</a:t>
            </a:r>
            <a:r>
              <a:rPr lang="en-US" altLang="ko-KR" sz="1200">
                <a:solidFill>
                  <a:srgbClr val="E8BA36"/>
                </a:solidFill>
                <a:effectLst/>
                <a:highlight>
                  <a:srgbClr val="1E1F22"/>
                </a:highlight>
              </a:rPr>
              <a:t>) {</a:t>
            </a:r>
            <a:br>
              <a:rPr lang="en-US" altLang="ko-KR" sz="1200">
                <a:solidFill>
                  <a:srgbClr val="E8BA36"/>
                </a:solidFill>
                <a:effectLst/>
                <a:highlight>
                  <a:srgbClr val="1E1F22"/>
                </a:highlight>
              </a:rPr>
            </a:br>
            <a:r>
              <a:rPr lang="en-US" altLang="ko-KR" sz="1200">
                <a:solidFill>
                  <a:srgbClr val="E8BA36"/>
                </a:solidFill>
                <a:effectLst/>
                <a:highlight>
                  <a:srgbClr val="1E1F22"/>
                </a:highlight>
              </a:rPr>
              <a:t>    </a:t>
            </a:r>
            <a:r>
              <a:rPr lang="en-US" altLang="ko-KR" sz="1200">
                <a:solidFill>
                  <a:srgbClr val="CF8E6D"/>
                </a:solidFill>
                <a:effectLst/>
                <a:highlight>
                  <a:srgbClr val="1E1F22"/>
                </a:highlight>
              </a:rPr>
              <a:t>return </a:t>
            </a:r>
            <a:r>
              <a:rPr lang="en-US" altLang="ko-KR" sz="1200">
                <a:solidFill>
                  <a:srgbClr val="6AAB73"/>
                </a:solidFill>
                <a:effectLst/>
                <a:highlight>
                  <a:srgbClr val="1E1F22"/>
                </a:highlight>
              </a:rPr>
              <a:t>"Attribute Value: " </a:t>
            </a:r>
            <a:r>
              <a:rPr lang="en-US" altLang="ko-KR" sz="1200">
                <a:solidFill>
                  <a:srgbClr val="BCBEC4"/>
                </a:solidFill>
                <a:effectLst/>
                <a:highlight>
                  <a:srgbClr val="1E1F22"/>
                </a:highlight>
              </a:rPr>
              <a:t>+ myAttribute;</a:t>
            </a:r>
            <a:r>
              <a:rPr lang="ko-KR" altLang="en-US" sz="1200">
                <a:solidFill>
                  <a:srgbClr val="BCBEC4"/>
                </a:solidFill>
                <a:effectLst/>
                <a:highlight>
                  <a:srgbClr val="1E1F22"/>
                </a:highlight>
              </a:rPr>
              <a:t>  </a:t>
            </a:r>
            <a:r>
              <a:rPr lang="en-US" altLang="ko-KR" sz="1200">
                <a:solidFill>
                  <a:srgbClr val="FFC000"/>
                </a:solidFill>
                <a:effectLst/>
                <a:highlight>
                  <a:srgbClr val="1E1F22"/>
                </a:highlight>
              </a:rPr>
              <a:t>//</a:t>
            </a:r>
            <a:r>
              <a:rPr lang="ko-KR" altLang="en-US" sz="1200">
                <a:solidFill>
                  <a:srgbClr val="FFC000"/>
                </a:solidFill>
                <a:effectLst/>
                <a:highlight>
                  <a:srgbClr val="1E1F22"/>
                </a:highlight>
              </a:rPr>
              <a:t> </a:t>
            </a:r>
            <a:r>
              <a:rPr lang="en-US" altLang="ko-KR" sz="1200">
                <a:solidFill>
                  <a:srgbClr val="FFC000"/>
                </a:solidFill>
                <a:effectLst/>
                <a:highlight>
                  <a:srgbClr val="1E1F22"/>
                </a:highlight>
              </a:rPr>
              <a:t>Attribute Value :</a:t>
            </a:r>
            <a:r>
              <a:rPr lang="ko-KR" altLang="en-US" sz="1200">
                <a:solidFill>
                  <a:srgbClr val="FFC000"/>
                </a:solidFill>
                <a:effectLst/>
                <a:highlight>
                  <a:srgbClr val="1E1F22"/>
                </a:highlight>
              </a:rPr>
              <a:t> </a:t>
            </a:r>
            <a:r>
              <a:rPr lang="en-US" altLang="ko-KR" sz="1200">
                <a:solidFill>
                  <a:srgbClr val="FFC000"/>
                </a:solidFill>
                <a:effectLst/>
                <a:highlight>
                  <a:srgbClr val="1E1F22"/>
                </a:highlight>
              </a:rPr>
              <a:t>This is a request attribute</a:t>
            </a:r>
            <a:br>
              <a:rPr lang="en-US" altLang="ko-KR" sz="1200">
                <a:solidFill>
                  <a:srgbClr val="BCBEC4"/>
                </a:solidFill>
                <a:effectLst/>
                <a:highlight>
                  <a:srgbClr val="1E1F22"/>
                </a:highlight>
              </a:rPr>
            </a:br>
            <a:r>
              <a:rPr lang="en-US" altLang="ko-KR" sz="1200">
                <a:solidFill>
                  <a:srgbClr val="E8BA36"/>
                </a:solidFill>
                <a:effectLst/>
                <a:highlight>
                  <a:srgbClr val="1E1F22"/>
                </a:highlight>
              </a:rPr>
              <a:t>}</a:t>
            </a:r>
            <a:endParaRPr lang="en-US" altLang="ko-KR" sz="1200">
              <a:solidFill>
                <a:srgbClr val="BCBEC4"/>
              </a:solidFill>
              <a:effectLst/>
              <a:highlight>
                <a:srgbClr val="1E1F22"/>
              </a:highlight>
            </a:endParaRPr>
          </a:p>
        </p:txBody>
      </p:sp>
      <p:sp>
        <p:nvSpPr>
          <p:cNvPr id="2" name="TextBox 1">
            <a:extLst>
              <a:ext uri="{FF2B5EF4-FFF2-40B4-BE49-F238E27FC236}">
                <a16:creationId xmlns:a16="http://schemas.microsoft.com/office/drawing/2014/main" id="{237A25EC-6F2C-6F4C-A3CD-60F7C084A154}"/>
              </a:ext>
            </a:extLst>
          </p:cNvPr>
          <p:cNvSpPr txBox="1"/>
          <p:nvPr/>
        </p:nvSpPr>
        <p:spPr>
          <a:xfrm>
            <a:off x="620426" y="1569949"/>
            <a:ext cx="11103864" cy="3393237"/>
          </a:xfrm>
          <a:prstGeom prst="rect">
            <a:avLst/>
          </a:prstGeom>
          <a:solidFill>
            <a:schemeClr val="tx1"/>
          </a:solidFill>
        </p:spPr>
        <p:txBody>
          <a:bodyPr wrap="square">
            <a:spAutoFit/>
          </a:bodyPr>
          <a:lstStyle/>
          <a:p>
            <a:pPr>
              <a:lnSpc>
                <a:spcPct val="150000"/>
              </a:lnSpc>
            </a:pPr>
            <a:r>
              <a:rPr lang="en-US" altLang="ko-KR" sz="1200">
                <a:solidFill>
                  <a:srgbClr val="B3AE60"/>
                </a:solidFill>
                <a:effectLst/>
                <a:highlight>
                  <a:srgbClr val="1E1F22"/>
                </a:highlight>
              </a:rPr>
              <a:t>@WebFilter</a:t>
            </a:r>
            <a:r>
              <a:rPr lang="en-US" altLang="ko-KR" sz="1200">
                <a:solidFill>
                  <a:srgbClr val="E8BA36"/>
                </a:solidFill>
                <a:effectLst/>
                <a:highlight>
                  <a:srgbClr val="1E1F22"/>
                </a:highlight>
              </a:rPr>
              <a:t>(</a:t>
            </a:r>
            <a:r>
              <a:rPr lang="en-US" altLang="ko-KR" sz="1200">
                <a:solidFill>
                  <a:srgbClr val="6AAB73"/>
                </a:solidFill>
                <a:effectLst/>
                <a:highlight>
                  <a:srgbClr val="1E1F22"/>
                </a:highlight>
              </a:rPr>
              <a:t>"/example"</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r>
              <a:rPr lang="en-US" altLang="ko-KR" sz="1200">
                <a:solidFill>
                  <a:srgbClr val="CF8E6D"/>
                </a:solidFill>
                <a:effectLst/>
                <a:highlight>
                  <a:srgbClr val="1E1F22"/>
                </a:highlight>
              </a:rPr>
              <a:t>public class </a:t>
            </a:r>
            <a:r>
              <a:rPr lang="en-US" altLang="ko-KR" sz="1200">
                <a:solidFill>
                  <a:srgbClr val="BCBEC4"/>
                </a:solidFill>
                <a:effectLst/>
                <a:highlight>
                  <a:srgbClr val="1E1F22"/>
                </a:highlight>
              </a:rPr>
              <a:t>MyAttributeFilter </a:t>
            </a:r>
            <a:r>
              <a:rPr lang="en-US" altLang="ko-KR" sz="1200">
                <a:solidFill>
                  <a:srgbClr val="CF8E6D"/>
                </a:solidFill>
                <a:effectLst/>
                <a:highlight>
                  <a:srgbClr val="1E1F22"/>
                </a:highlight>
              </a:rPr>
              <a:t>implements </a:t>
            </a:r>
            <a:r>
              <a:rPr lang="en-US" altLang="ko-KR" sz="1200">
                <a:solidFill>
                  <a:srgbClr val="BCBEC4"/>
                </a:solidFill>
                <a:effectLst/>
                <a:highlight>
                  <a:srgbClr val="1E1F22"/>
                </a:highlight>
              </a:rPr>
              <a:t>Filter </a:t>
            </a:r>
            <a:r>
              <a:rPr lang="en-US" altLang="ko-KR" sz="1200">
                <a:solidFill>
                  <a:srgbClr val="E8BA36"/>
                </a:solidFill>
                <a:effectLst/>
                <a:highlight>
                  <a:srgbClr val="1E1F22"/>
                </a:highlight>
              </a:rPr>
              <a:t>{</a:t>
            </a:r>
            <a:br>
              <a:rPr lang="en-US" altLang="ko-KR" sz="1200">
                <a:solidFill>
                  <a:srgbClr val="54A857"/>
                </a:solidFill>
                <a:effectLst/>
                <a:highlight>
                  <a:srgbClr val="1E1F22"/>
                </a:highlight>
              </a:rPr>
            </a:br>
            <a:br>
              <a:rPr lang="en-US" altLang="ko-KR" sz="1200">
                <a:solidFill>
                  <a:srgbClr val="54A857"/>
                </a:solidFill>
                <a:effectLst/>
                <a:highlight>
                  <a:srgbClr val="1E1F22"/>
                </a:highlight>
              </a:rPr>
            </a:br>
            <a:r>
              <a:rPr lang="en-US" altLang="ko-KR" sz="1200">
                <a:solidFill>
                  <a:srgbClr val="54A857"/>
                </a:solidFill>
                <a:effectLst/>
                <a:highlight>
                  <a:srgbClr val="1E1F22"/>
                </a:highlight>
              </a:rPr>
              <a:t>    </a:t>
            </a:r>
            <a:r>
              <a:rPr lang="en-US" altLang="ko-KR" sz="1200">
                <a:solidFill>
                  <a:srgbClr val="B3AE60"/>
                </a:solidFill>
                <a:effectLst/>
                <a:highlight>
                  <a:srgbClr val="1E1F22"/>
                </a:highlight>
              </a:rPr>
              <a:t>@Override</a:t>
            </a:r>
            <a:br>
              <a:rPr lang="en-US" altLang="ko-KR" sz="1200">
                <a:solidFill>
                  <a:srgbClr val="B3AE60"/>
                </a:solidFill>
                <a:effectLst/>
                <a:highlight>
                  <a:srgbClr val="1E1F22"/>
                </a:highlight>
              </a:rPr>
            </a:br>
            <a:r>
              <a:rPr lang="en-US" altLang="ko-KR" sz="1200">
                <a:solidFill>
                  <a:srgbClr val="B3AE60"/>
                </a:solidFill>
                <a:effectLst/>
                <a:highlight>
                  <a:srgbClr val="1E1F22"/>
                </a:highlight>
              </a:rPr>
              <a:t>    </a:t>
            </a:r>
            <a:r>
              <a:rPr lang="en-US" altLang="ko-KR" sz="1200">
                <a:solidFill>
                  <a:srgbClr val="CF8E6D"/>
                </a:solidFill>
                <a:effectLst/>
                <a:highlight>
                  <a:srgbClr val="1E1F22"/>
                </a:highlight>
              </a:rPr>
              <a:t>public void </a:t>
            </a:r>
            <a:r>
              <a:rPr lang="en-US" altLang="ko-KR" sz="1200">
                <a:solidFill>
                  <a:srgbClr val="56A8F5"/>
                </a:solidFill>
                <a:effectLst/>
                <a:highlight>
                  <a:srgbClr val="1E1F22"/>
                </a:highlight>
              </a:rPr>
              <a:t>doFilter</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ServletRequest request, ServletResponse response, FilterChain chain</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r>
              <a:rPr lang="en-US" altLang="ko-KR" sz="1200">
                <a:solidFill>
                  <a:srgbClr val="E8BA36"/>
                </a:solidFill>
                <a:effectLst/>
                <a:highlight>
                  <a:srgbClr val="1E1F22"/>
                </a:highlight>
              </a:rPr>
              <a:t>            </a:t>
            </a:r>
            <a:r>
              <a:rPr lang="en-US" altLang="ko-KR" sz="1200">
                <a:solidFill>
                  <a:srgbClr val="CF8E6D"/>
                </a:solidFill>
                <a:effectLst/>
                <a:highlight>
                  <a:srgbClr val="1E1F22"/>
                </a:highlight>
              </a:rPr>
              <a:t>throws </a:t>
            </a:r>
            <a:r>
              <a:rPr lang="en-US" altLang="ko-KR" sz="1200">
                <a:solidFill>
                  <a:srgbClr val="BCBEC4"/>
                </a:solidFill>
                <a:effectLst/>
                <a:highlight>
                  <a:srgbClr val="1E1F22"/>
                </a:highlight>
              </a:rPr>
              <a:t>IOException, ServletException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br>
              <a:rPr lang="ko-KR" altLang="en-US" sz="1200">
                <a:solidFill>
                  <a:srgbClr val="7A7E85"/>
                </a:solidFill>
                <a:effectLst/>
                <a:highlight>
                  <a:srgbClr val="1E1F22"/>
                </a:highlight>
                <a:latin typeface="Menlo-Regular" panose="020B0609030804020204" pitchFamily="49" charset="0"/>
              </a:rPr>
            </a:br>
            <a:r>
              <a:rPr lang="ko-KR" altLang="en-US" sz="1200">
                <a:solidFill>
                  <a:srgbClr val="7A7E85"/>
                </a:solidFill>
                <a:effectLst/>
                <a:highlight>
                  <a:srgbClr val="1E1F22"/>
                </a:highlight>
                <a:latin typeface="Menlo-Regular" panose="020B0609030804020204" pitchFamily="49" charset="0"/>
              </a:rPr>
              <a:t>           </a:t>
            </a:r>
            <a:r>
              <a:rPr lang="en-US" altLang="ko-KR" sz="1200">
                <a:solidFill>
                  <a:srgbClr val="BCBEC4"/>
                </a:solidFill>
                <a:effectLst/>
                <a:highlight>
                  <a:srgbClr val="1E1F22"/>
                </a:highlight>
              </a:rPr>
              <a:t>request.setAttribute</a:t>
            </a:r>
            <a:r>
              <a:rPr lang="en-US" altLang="ko-KR" sz="1200">
                <a:solidFill>
                  <a:srgbClr val="E8BA36"/>
                </a:solidFill>
                <a:effectLst/>
                <a:highlight>
                  <a:srgbClr val="1E1F22"/>
                </a:highlight>
              </a:rPr>
              <a:t>(</a:t>
            </a:r>
            <a:r>
              <a:rPr lang="en-US" altLang="ko-KR" sz="1200">
                <a:solidFill>
                  <a:srgbClr val="6AAB73"/>
                </a:solidFill>
                <a:effectLst/>
                <a:highlight>
                  <a:srgbClr val="1E1F22"/>
                </a:highlight>
              </a:rPr>
              <a:t>"myAttribute"</a:t>
            </a:r>
            <a:r>
              <a:rPr lang="en-US" altLang="ko-KR" sz="1200">
                <a:solidFill>
                  <a:srgbClr val="BCBEC4"/>
                </a:solidFill>
                <a:effectLst/>
                <a:highlight>
                  <a:srgbClr val="1E1F22"/>
                </a:highlight>
              </a:rPr>
              <a:t>, </a:t>
            </a:r>
            <a:r>
              <a:rPr lang="en-US" altLang="ko-KR" sz="1200">
                <a:solidFill>
                  <a:srgbClr val="6AAB73"/>
                </a:solidFill>
                <a:effectLst/>
                <a:highlight>
                  <a:srgbClr val="1E1F22"/>
                </a:highlight>
              </a:rPr>
              <a:t>"This is a request attribute"</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a:t>
            </a:r>
            <a:br>
              <a:rPr lang="ko-KR" altLang="en-US" sz="1200">
                <a:solidFill>
                  <a:srgbClr val="7A7E85"/>
                </a:solidFill>
                <a:effectLst/>
                <a:highlight>
                  <a:srgbClr val="1E1F22"/>
                </a:highlight>
                <a:latin typeface="Menlo-Regular" panose="020B0609030804020204" pitchFamily="49" charset="0"/>
              </a:rPr>
            </a:br>
            <a:r>
              <a:rPr lang="ko-KR" altLang="en-US" sz="1200">
                <a:solidFill>
                  <a:srgbClr val="7A7E85"/>
                </a:solidFill>
                <a:effectLst/>
                <a:highlight>
                  <a:srgbClr val="1E1F22"/>
                </a:highlight>
                <a:latin typeface="Menlo-Regular" panose="020B0609030804020204" pitchFamily="49" charset="0"/>
              </a:rPr>
              <a:t>           </a:t>
            </a:r>
            <a:r>
              <a:rPr lang="en-US" altLang="ko-KR" sz="1200">
                <a:solidFill>
                  <a:srgbClr val="BCBEC4"/>
                </a:solidFill>
                <a:effectLst/>
                <a:highlight>
                  <a:srgbClr val="1E1F22"/>
                </a:highlight>
              </a:rPr>
              <a:t>chain.doFilter</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request, response</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br>
              <a:rPr lang="en-US" altLang="ko-KR" sz="1200">
                <a:solidFill>
                  <a:srgbClr val="54A857"/>
                </a:solidFill>
                <a:effectLst/>
                <a:highlight>
                  <a:srgbClr val="1E1F22"/>
                </a:highlight>
              </a:rPr>
            </a:br>
            <a:r>
              <a:rPr lang="en-US" altLang="ko-KR" sz="1200">
                <a:solidFill>
                  <a:srgbClr val="E8BA36"/>
                </a:solidFill>
                <a:effectLst/>
                <a:highlight>
                  <a:srgbClr val="1E1F22"/>
                </a:highlight>
              </a:rPr>
              <a:t>}</a:t>
            </a:r>
            <a:endParaRPr lang="en-US" altLang="ko-KR" sz="1200">
              <a:solidFill>
                <a:srgbClr val="BCBEC4"/>
              </a:solidFill>
              <a:effectLst/>
              <a:highlight>
                <a:srgbClr val="1E1F22"/>
              </a:highlight>
            </a:endParaRPr>
          </a:p>
        </p:txBody>
      </p:sp>
    </p:spTree>
    <p:extLst>
      <p:ext uri="{BB962C8B-B14F-4D97-AF65-F5344CB8AC3E}">
        <p14:creationId xmlns:p14="http://schemas.microsoft.com/office/powerpoint/2010/main" val="788204625"/>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직사각형 72">
            <a:extLst>
              <a:ext uri="{FF2B5EF4-FFF2-40B4-BE49-F238E27FC236}">
                <a16:creationId xmlns:a16="http://schemas.microsoft.com/office/drawing/2014/main" id="{D10AE262-3224-4491-9AF5-1A7677C571EF}"/>
              </a:ext>
            </a:extLst>
          </p:cNvPr>
          <p:cNvSpPr/>
          <p:nvPr/>
        </p:nvSpPr>
        <p:spPr>
          <a:xfrm>
            <a:off x="370207" y="627229"/>
            <a:ext cx="11277725" cy="900246"/>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HTTP </a:t>
            </a:r>
            <a:r>
              <a:rPr lang="ko-KR" altLang="en-US" sz="1200"/>
              <a:t>요청의 쿠키 값을 메서드 파라미터에 바인딩할 때 사용하는 애노테이션으로서 클라이언트에서 전송한 쿠키 값을 쉽게 받아 처리할 수 있다</a:t>
            </a:r>
            <a:endParaRPr lang="en-US" altLang="ko-KR" sz="1200"/>
          </a:p>
          <a:p>
            <a:pPr marL="171450" indent="-171450">
              <a:lnSpc>
                <a:spcPct val="150000"/>
              </a:lnSpc>
              <a:buFont typeface="Arial" panose="020B0604020202020204" pitchFamily="34" charset="0"/>
              <a:buChar char="•"/>
            </a:pPr>
            <a:r>
              <a:rPr lang="en-US" altLang="ko-KR" sz="1200"/>
              <a:t>@CookieValue </a:t>
            </a:r>
            <a:r>
              <a:rPr lang="ko-KR" altLang="en-US" sz="1200"/>
              <a:t>는 특정 쿠키의 값을 메서드 파라미터로 전달하며</a:t>
            </a:r>
            <a:r>
              <a:rPr lang="en-US" altLang="ko-KR" sz="1200"/>
              <a:t> </a:t>
            </a:r>
            <a:r>
              <a:rPr lang="ko-KR" altLang="en-US" sz="1200"/>
              <a:t>기본값을 설정하거나 쿠키가 존재하지 않을 때 예외를 처리할 수 있는 옵션을 제공한다</a:t>
            </a:r>
            <a:endParaRPr lang="en-US" altLang="ko-KR" sz="1200"/>
          </a:p>
          <a:p>
            <a:pPr marL="171450" indent="-171450">
              <a:lnSpc>
                <a:spcPct val="150000"/>
              </a:lnSpc>
              <a:buFont typeface="Arial" panose="020B0604020202020204" pitchFamily="34" charset="0"/>
              <a:buChar char="•"/>
            </a:pPr>
            <a:r>
              <a:rPr lang="en-US" altLang="ko-KR" sz="1200">
                <a:latin typeface="+mn-ea"/>
              </a:rPr>
              <a:t>ServletCookieValueMethodArgumentResolver</a:t>
            </a:r>
            <a:r>
              <a:rPr lang="ko-KR" altLang="en-US" sz="1200">
                <a:latin typeface="+mn-ea"/>
              </a:rPr>
              <a:t> 클래스가 사용 된다</a:t>
            </a:r>
            <a:endParaRPr lang="en-US" altLang="ko-KR" sz="1200">
              <a:latin typeface="+mn-ea"/>
            </a:endParaRPr>
          </a:p>
        </p:txBody>
      </p:sp>
      <p:sp>
        <p:nvSpPr>
          <p:cNvPr id="74" name="직사각형 73">
            <a:extLst>
              <a:ext uri="{FF2B5EF4-FFF2-40B4-BE49-F238E27FC236}">
                <a16:creationId xmlns:a16="http://schemas.microsoft.com/office/drawing/2014/main" id="{42A0B23B-7003-43B2-A559-7C4A6F001EFB}"/>
              </a:ext>
            </a:extLst>
          </p:cNvPr>
          <p:cNvSpPr/>
          <p:nvPr/>
        </p:nvSpPr>
        <p:spPr>
          <a:xfrm>
            <a:off x="198756" y="202792"/>
            <a:ext cx="2044791"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@CookieValue</a:t>
            </a:r>
            <a:endParaRPr lang="ko-KR" altLang="en-US" b="1">
              <a:solidFill>
                <a:schemeClr val="accent1">
                  <a:lumMod val="75000"/>
                </a:schemeClr>
              </a:solidFill>
              <a:latin typeface="+mn-ea"/>
            </a:endParaRPr>
          </a:p>
        </p:txBody>
      </p:sp>
      <p:sp>
        <p:nvSpPr>
          <p:cNvPr id="7" name="TextBox 6">
            <a:extLst>
              <a:ext uri="{FF2B5EF4-FFF2-40B4-BE49-F238E27FC236}">
                <a16:creationId xmlns:a16="http://schemas.microsoft.com/office/drawing/2014/main" id="{FCB4A5B5-2624-74B1-64D0-3171876A24FD}"/>
              </a:ext>
            </a:extLst>
          </p:cNvPr>
          <p:cNvSpPr txBox="1"/>
          <p:nvPr/>
        </p:nvSpPr>
        <p:spPr>
          <a:xfrm>
            <a:off x="2755371" y="1714153"/>
            <a:ext cx="8343760" cy="1164614"/>
          </a:xfrm>
          <a:prstGeom prst="rect">
            <a:avLst/>
          </a:prstGeom>
          <a:solidFill>
            <a:schemeClr val="tx1"/>
          </a:solidFill>
        </p:spPr>
        <p:txBody>
          <a:bodyPr wrap="square">
            <a:spAutoFit/>
          </a:bodyPr>
          <a:lstStyle/>
          <a:p>
            <a:pPr>
              <a:lnSpc>
                <a:spcPct val="150000"/>
              </a:lnSpc>
            </a:pPr>
            <a:r>
              <a:rPr lang="en-US" altLang="ko-KR" sz="1200">
                <a:solidFill>
                  <a:srgbClr val="B3AE60"/>
                </a:solidFill>
                <a:effectLst/>
                <a:highlight>
                  <a:srgbClr val="1E1F22"/>
                </a:highlight>
              </a:rPr>
              <a:t>@GetMapping</a:t>
            </a:r>
            <a:r>
              <a:rPr lang="en-US" altLang="ko-KR" sz="1200">
                <a:solidFill>
                  <a:srgbClr val="E8BA36"/>
                </a:solidFill>
                <a:effectLst/>
                <a:highlight>
                  <a:srgbClr val="1E1F22"/>
                </a:highlight>
              </a:rPr>
              <a:t>(</a:t>
            </a:r>
            <a:r>
              <a:rPr lang="en-US" altLang="ko-KR" sz="1200">
                <a:solidFill>
                  <a:srgbClr val="6AAB73"/>
                </a:solidFill>
                <a:effectLst/>
                <a:highlight>
                  <a:srgbClr val="1E1F22"/>
                </a:highlight>
              </a:rPr>
              <a:t>"/cookie"</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r>
              <a:rPr lang="en-US" altLang="ko-KR" sz="1200">
                <a:solidFill>
                  <a:srgbClr val="CF8E6D"/>
                </a:solidFill>
                <a:effectLst/>
                <a:highlight>
                  <a:srgbClr val="1E1F22"/>
                </a:highlight>
              </a:rPr>
              <a:t>public </a:t>
            </a:r>
            <a:r>
              <a:rPr lang="en-US" altLang="ko-KR" sz="1200">
                <a:solidFill>
                  <a:srgbClr val="BCBEC4"/>
                </a:solidFill>
                <a:effectLst/>
                <a:highlight>
                  <a:srgbClr val="1E1F22"/>
                </a:highlight>
              </a:rPr>
              <a:t>String </a:t>
            </a:r>
            <a:r>
              <a:rPr lang="en-US" altLang="ko-KR" sz="1200">
                <a:solidFill>
                  <a:srgbClr val="56A8F5"/>
                </a:solidFill>
                <a:effectLst/>
                <a:highlight>
                  <a:srgbClr val="1E1F22"/>
                </a:highlight>
              </a:rPr>
              <a:t>getCookie</a:t>
            </a:r>
            <a:r>
              <a:rPr lang="en-US" altLang="ko-KR" sz="1200">
                <a:solidFill>
                  <a:srgbClr val="E8BA36"/>
                </a:solidFill>
                <a:effectLst/>
                <a:highlight>
                  <a:srgbClr val="1E1F22"/>
                </a:highlight>
              </a:rPr>
              <a:t>(</a:t>
            </a:r>
            <a:r>
              <a:rPr lang="en-US" altLang="ko-KR" sz="1200">
                <a:solidFill>
                  <a:srgbClr val="B3AE60"/>
                </a:solidFill>
                <a:effectLst/>
                <a:highlight>
                  <a:srgbClr val="1E1F22"/>
                </a:highlight>
              </a:rPr>
              <a:t>@CookieValue</a:t>
            </a:r>
            <a:r>
              <a:rPr lang="en-US" altLang="ko-KR" sz="1200">
                <a:solidFill>
                  <a:srgbClr val="54A857"/>
                </a:solidFill>
                <a:effectLst/>
                <a:highlight>
                  <a:srgbClr val="1E1F22"/>
                </a:highlight>
              </a:rPr>
              <a:t>(</a:t>
            </a:r>
            <a:r>
              <a:rPr lang="en-US" altLang="ko-KR" sz="1200">
                <a:solidFill>
                  <a:srgbClr val="BCBEC4"/>
                </a:solidFill>
                <a:effectLst/>
                <a:highlight>
                  <a:srgbClr val="1E1F22"/>
                </a:highlight>
              </a:rPr>
              <a:t>value = </a:t>
            </a:r>
            <a:r>
              <a:rPr lang="en-US" altLang="ko-KR" sz="1200">
                <a:solidFill>
                  <a:srgbClr val="6AAB73"/>
                </a:solidFill>
                <a:effectLst/>
                <a:highlight>
                  <a:srgbClr val="1E1F22"/>
                </a:highlight>
              </a:rPr>
              <a:t>"userSession"</a:t>
            </a:r>
            <a:r>
              <a:rPr lang="en-US" altLang="ko-KR" sz="1200">
                <a:solidFill>
                  <a:srgbClr val="BCBEC4"/>
                </a:solidFill>
                <a:effectLst/>
                <a:highlight>
                  <a:srgbClr val="1E1F22"/>
                </a:highlight>
              </a:rPr>
              <a:t>, defaultValue = </a:t>
            </a:r>
            <a:r>
              <a:rPr lang="en-US" altLang="ko-KR" sz="1200">
                <a:solidFill>
                  <a:srgbClr val="6AAB73"/>
                </a:solidFill>
                <a:effectLst/>
                <a:highlight>
                  <a:srgbClr val="1E1F22"/>
                </a:highlight>
              </a:rPr>
              <a:t>"defaultSession"</a:t>
            </a:r>
            <a:r>
              <a:rPr lang="en-US" altLang="ko-KR" sz="1200">
                <a:solidFill>
                  <a:srgbClr val="54A857"/>
                </a:solidFill>
                <a:effectLst/>
                <a:highlight>
                  <a:srgbClr val="1E1F22"/>
                </a:highlight>
              </a:rPr>
              <a:t>) </a:t>
            </a:r>
            <a:r>
              <a:rPr lang="en-US" altLang="ko-KR" sz="1200">
                <a:solidFill>
                  <a:srgbClr val="BCBEC4"/>
                </a:solidFill>
                <a:effectLst/>
                <a:highlight>
                  <a:srgbClr val="1E1F22"/>
                </a:highlight>
              </a:rPr>
              <a:t>String session</a:t>
            </a:r>
            <a:r>
              <a:rPr lang="en-US" altLang="ko-KR" sz="1200">
                <a:solidFill>
                  <a:srgbClr val="E8BA36"/>
                </a:solidFill>
                <a:effectLst/>
                <a:highlight>
                  <a:srgbClr val="1E1F22"/>
                </a:highlight>
              </a:rPr>
              <a:t>) {</a:t>
            </a:r>
            <a:br>
              <a:rPr lang="en-US" altLang="ko-KR" sz="1200">
                <a:solidFill>
                  <a:srgbClr val="E8BA36"/>
                </a:solidFill>
                <a:effectLst/>
                <a:highlight>
                  <a:srgbClr val="1E1F22"/>
                </a:highlight>
              </a:rPr>
            </a:br>
            <a:r>
              <a:rPr lang="en-US" altLang="ko-KR" sz="1200">
                <a:solidFill>
                  <a:srgbClr val="E8BA36"/>
                </a:solidFill>
                <a:effectLst/>
                <a:highlight>
                  <a:srgbClr val="1E1F22"/>
                </a:highlight>
              </a:rPr>
              <a:t>    </a:t>
            </a:r>
            <a:r>
              <a:rPr lang="en-US" altLang="ko-KR" sz="1200">
                <a:solidFill>
                  <a:srgbClr val="CF8E6D"/>
                </a:solidFill>
                <a:effectLst/>
                <a:highlight>
                  <a:srgbClr val="1E1F22"/>
                </a:highlight>
              </a:rPr>
              <a:t>return </a:t>
            </a:r>
            <a:r>
              <a:rPr lang="en-US" altLang="ko-KR" sz="1200">
                <a:solidFill>
                  <a:srgbClr val="6AAB73"/>
                </a:solidFill>
                <a:effectLst/>
                <a:highlight>
                  <a:srgbClr val="1E1F22"/>
                </a:highlight>
              </a:rPr>
              <a:t>"Session ID: " </a:t>
            </a:r>
            <a:r>
              <a:rPr lang="en-US" altLang="ko-KR" sz="1200">
                <a:solidFill>
                  <a:srgbClr val="BCBEC4"/>
                </a:solidFill>
                <a:effectLst/>
                <a:highlight>
                  <a:srgbClr val="1E1F22"/>
                </a:highlight>
              </a:rPr>
              <a:t>+ session;</a:t>
            </a:r>
            <a:br>
              <a:rPr lang="en-US" altLang="ko-KR" sz="1200">
                <a:solidFill>
                  <a:srgbClr val="BCBEC4"/>
                </a:solidFill>
                <a:effectLst/>
                <a:highlight>
                  <a:srgbClr val="1E1F22"/>
                </a:highlight>
              </a:rPr>
            </a:br>
            <a:r>
              <a:rPr lang="en-US" altLang="ko-KR" sz="1200">
                <a:solidFill>
                  <a:srgbClr val="E8BA36"/>
                </a:solidFill>
                <a:effectLst/>
                <a:highlight>
                  <a:srgbClr val="1E1F22"/>
                </a:highlight>
              </a:rPr>
              <a:t>}</a:t>
            </a:r>
            <a:endParaRPr lang="en-US" altLang="ko-KR" sz="1200">
              <a:solidFill>
                <a:srgbClr val="BCBEC4"/>
              </a:solidFill>
              <a:effectLst/>
              <a:highlight>
                <a:srgbClr val="1E1F22"/>
              </a:highlight>
            </a:endParaRPr>
          </a:p>
        </p:txBody>
      </p:sp>
      <p:sp>
        <p:nvSpPr>
          <p:cNvPr id="4" name="TextBox 3">
            <a:extLst>
              <a:ext uri="{FF2B5EF4-FFF2-40B4-BE49-F238E27FC236}">
                <a16:creationId xmlns:a16="http://schemas.microsoft.com/office/drawing/2014/main" id="{C3BCF850-4B0A-D5AC-2D5A-2DA04AC93272}"/>
              </a:ext>
            </a:extLst>
          </p:cNvPr>
          <p:cNvSpPr txBox="1"/>
          <p:nvPr/>
        </p:nvSpPr>
        <p:spPr>
          <a:xfrm>
            <a:off x="2755371" y="3647012"/>
            <a:ext cx="8343760" cy="623248"/>
          </a:xfrm>
          <a:prstGeom prst="rect">
            <a:avLst/>
          </a:prstGeom>
          <a:solidFill>
            <a:schemeClr val="tx1"/>
          </a:solidFill>
        </p:spPr>
        <p:txBody>
          <a:bodyPr wrap="square">
            <a:spAutoFit/>
          </a:bodyPr>
          <a:lstStyle/>
          <a:p>
            <a:pPr>
              <a:lnSpc>
                <a:spcPct val="150000"/>
              </a:lnSpc>
            </a:pPr>
            <a:r>
              <a:rPr lang="en-US" altLang="ko-KR" sz="1200">
                <a:solidFill>
                  <a:srgbClr val="BCBEC4"/>
                </a:solidFill>
                <a:effectLst/>
                <a:highlight>
                  <a:srgbClr val="1E1F22"/>
                </a:highlight>
              </a:rPr>
              <a:t>GET /cookie</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Cookie: userSession=abc123</a:t>
            </a:r>
          </a:p>
        </p:txBody>
      </p:sp>
      <p:sp>
        <p:nvSpPr>
          <p:cNvPr id="6" name="TextBox 5">
            <a:extLst>
              <a:ext uri="{FF2B5EF4-FFF2-40B4-BE49-F238E27FC236}">
                <a16:creationId xmlns:a16="http://schemas.microsoft.com/office/drawing/2014/main" id="{FFBBF1E0-8E30-C7A6-B0F4-937DA0DAED38}"/>
              </a:ext>
            </a:extLst>
          </p:cNvPr>
          <p:cNvSpPr txBox="1"/>
          <p:nvPr/>
        </p:nvSpPr>
        <p:spPr>
          <a:xfrm>
            <a:off x="2755371" y="4433628"/>
            <a:ext cx="1869948" cy="307777"/>
          </a:xfrm>
          <a:prstGeom prst="rect">
            <a:avLst/>
          </a:prstGeom>
          <a:noFill/>
        </p:spPr>
        <p:txBody>
          <a:bodyPr wrap="square">
            <a:spAutoFit/>
          </a:bodyPr>
          <a:lstStyle/>
          <a:p>
            <a:r>
              <a:rPr lang="en-US" altLang="ko-KR" sz="1400"/>
              <a:t>Session ID: abc123</a:t>
            </a:r>
            <a:endParaRPr lang="ko-KR" altLang="en-US" sz="1400"/>
          </a:p>
        </p:txBody>
      </p:sp>
      <p:sp>
        <p:nvSpPr>
          <p:cNvPr id="8" name="TextBox 7">
            <a:extLst>
              <a:ext uri="{FF2B5EF4-FFF2-40B4-BE49-F238E27FC236}">
                <a16:creationId xmlns:a16="http://schemas.microsoft.com/office/drawing/2014/main" id="{69861363-66D4-73C0-E058-6EED1627A249}"/>
              </a:ext>
            </a:extLst>
          </p:cNvPr>
          <p:cNvSpPr txBox="1"/>
          <p:nvPr/>
        </p:nvSpPr>
        <p:spPr>
          <a:xfrm>
            <a:off x="2755371" y="5579871"/>
            <a:ext cx="8343760" cy="346249"/>
          </a:xfrm>
          <a:prstGeom prst="rect">
            <a:avLst/>
          </a:prstGeom>
          <a:solidFill>
            <a:schemeClr val="tx1"/>
          </a:solidFill>
        </p:spPr>
        <p:txBody>
          <a:bodyPr wrap="square">
            <a:spAutoFit/>
          </a:bodyPr>
          <a:lstStyle/>
          <a:p>
            <a:pPr>
              <a:lnSpc>
                <a:spcPct val="150000"/>
              </a:lnSpc>
            </a:pPr>
            <a:r>
              <a:rPr lang="en-US" altLang="ko-KR" sz="1200">
                <a:solidFill>
                  <a:srgbClr val="BCBEC4"/>
                </a:solidFill>
                <a:effectLst/>
                <a:highlight>
                  <a:srgbClr val="1E1F22"/>
                </a:highlight>
              </a:rPr>
              <a:t>GET /cookie</a:t>
            </a:r>
          </a:p>
        </p:txBody>
      </p:sp>
      <p:sp>
        <p:nvSpPr>
          <p:cNvPr id="9" name="TextBox 8">
            <a:extLst>
              <a:ext uri="{FF2B5EF4-FFF2-40B4-BE49-F238E27FC236}">
                <a16:creationId xmlns:a16="http://schemas.microsoft.com/office/drawing/2014/main" id="{077AC600-9A61-6006-8F1B-150769066D54}"/>
              </a:ext>
            </a:extLst>
          </p:cNvPr>
          <p:cNvSpPr txBox="1"/>
          <p:nvPr/>
        </p:nvSpPr>
        <p:spPr>
          <a:xfrm>
            <a:off x="2755371" y="6051016"/>
            <a:ext cx="2318004" cy="307777"/>
          </a:xfrm>
          <a:prstGeom prst="rect">
            <a:avLst/>
          </a:prstGeom>
          <a:noFill/>
        </p:spPr>
        <p:txBody>
          <a:bodyPr wrap="square">
            <a:spAutoFit/>
          </a:bodyPr>
          <a:lstStyle/>
          <a:p>
            <a:r>
              <a:rPr lang="en-US" altLang="ko-KR" sz="1400"/>
              <a:t>Session ID: defaultSession</a:t>
            </a:r>
            <a:endParaRPr lang="ko-KR" altLang="en-US" sz="1400"/>
          </a:p>
        </p:txBody>
      </p:sp>
      <p:sp>
        <p:nvSpPr>
          <p:cNvPr id="11" name="TextBox 10">
            <a:extLst>
              <a:ext uri="{FF2B5EF4-FFF2-40B4-BE49-F238E27FC236}">
                <a16:creationId xmlns:a16="http://schemas.microsoft.com/office/drawing/2014/main" id="{D1086A87-AF08-725C-2EFE-49B0024E40B4}"/>
              </a:ext>
            </a:extLst>
          </p:cNvPr>
          <p:cNvSpPr txBox="1"/>
          <p:nvPr/>
        </p:nvSpPr>
        <p:spPr>
          <a:xfrm>
            <a:off x="2718794" y="3321005"/>
            <a:ext cx="4040757" cy="307777"/>
          </a:xfrm>
          <a:prstGeom prst="rect">
            <a:avLst/>
          </a:prstGeom>
          <a:noFill/>
        </p:spPr>
        <p:txBody>
          <a:bodyPr wrap="square">
            <a:spAutoFit/>
          </a:bodyPr>
          <a:lstStyle/>
          <a:p>
            <a:r>
              <a:rPr lang="ko-KR" altLang="en-US" sz="1400" b="1"/>
              <a:t>클라이언트가 </a:t>
            </a:r>
            <a:r>
              <a:rPr lang="en-US" altLang="ko-KR" sz="1400" b="1"/>
              <a:t>userSession </a:t>
            </a:r>
            <a:r>
              <a:rPr lang="ko-KR" altLang="en-US" sz="1400" b="1"/>
              <a:t>쿠키를 전송한 경우</a:t>
            </a:r>
          </a:p>
        </p:txBody>
      </p:sp>
      <p:sp>
        <p:nvSpPr>
          <p:cNvPr id="12" name="TextBox 11">
            <a:extLst>
              <a:ext uri="{FF2B5EF4-FFF2-40B4-BE49-F238E27FC236}">
                <a16:creationId xmlns:a16="http://schemas.microsoft.com/office/drawing/2014/main" id="{E8EFEF52-1993-2017-98F9-7B7113DF5F29}"/>
              </a:ext>
            </a:extLst>
          </p:cNvPr>
          <p:cNvSpPr txBox="1"/>
          <p:nvPr/>
        </p:nvSpPr>
        <p:spPr>
          <a:xfrm>
            <a:off x="2718794" y="5272223"/>
            <a:ext cx="4738277" cy="307777"/>
          </a:xfrm>
          <a:prstGeom prst="rect">
            <a:avLst/>
          </a:prstGeom>
          <a:noFill/>
        </p:spPr>
        <p:txBody>
          <a:bodyPr wrap="square">
            <a:spAutoFit/>
          </a:bodyPr>
          <a:lstStyle/>
          <a:p>
            <a:r>
              <a:rPr lang="ko-KR" altLang="en-US" sz="1400" b="1"/>
              <a:t>클라이언트가 </a:t>
            </a:r>
            <a:r>
              <a:rPr lang="en-US" altLang="ko-KR" sz="1400" b="1"/>
              <a:t>userSession </a:t>
            </a:r>
            <a:r>
              <a:rPr lang="ko-KR" altLang="en-US" sz="1400" b="1"/>
              <a:t>쿠키를 전송하지 않은 경우</a:t>
            </a:r>
          </a:p>
        </p:txBody>
      </p:sp>
      <p:pic>
        <p:nvPicPr>
          <p:cNvPr id="3" name="그림 2">
            <a:extLst>
              <a:ext uri="{FF2B5EF4-FFF2-40B4-BE49-F238E27FC236}">
                <a16:creationId xmlns:a16="http://schemas.microsoft.com/office/drawing/2014/main" id="{0154ED33-E26C-B6D6-376E-E842D552979D}"/>
              </a:ext>
            </a:extLst>
          </p:cNvPr>
          <p:cNvPicPr>
            <a:picLocks noChangeAspect="1"/>
          </p:cNvPicPr>
          <p:nvPr/>
        </p:nvPicPr>
        <p:blipFill>
          <a:blip r:embed="rId3"/>
          <a:stretch>
            <a:fillRect/>
          </a:stretch>
        </p:blipFill>
        <p:spPr>
          <a:xfrm>
            <a:off x="634380" y="1714153"/>
            <a:ext cx="1844265" cy="1451569"/>
          </a:xfrm>
          <a:prstGeom prst="rect">
            <a:avLst/>
          </a:prstGeom>
        </p:spPr>
      </p:pic>
    </p:spTree>
    <p:extLst>
      <p:ext uri="{BB962C8B-B14F-4D97-AF65-F5344CB8AC3E}">
        <p14:creationId xmlns:p14="http://schemas.microsoft.com/office/powerpoint/2010/main" val="2955851299"/>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28235-34F3-480D-9582-51322E7389EC}"/>
              </a:ext>
            </a:extLst>
          </p:cNvPr>
          <p:cNvSpPr txBox="1"/>
          <p:nvPr/>
        </p:nvSpPr>
        <p:spPr>
          <a:xfrm>
            <a:off x="4820651" y="2921169"/>
            <a:ext cx="2550698" cy="1015663"/>
          </a:xfrm>
          <a:prstGeom prst="rect">
            <a:avLst/>
          </a:prstGeom>
          <a:noFill/>
        </p:spPr>
        <p:txBody>
          <a:bodyPr wrap="none" rtlCol="0">
            <a:spAutoFit/>
          </a:bodyPr>
          <a:lstStyle/>
          <a:p>
            <a:pPr algn="ctr"/>
            <a:r>
              <a:rPr lang="en-US" altLang="ko-KR" sz="6000">
                <a:solidFill>
                  <a:schemeClr val="accent1">
                    <a:lumMod val="75000"/>
                  </a:schemeClr>
                </a:solidFill>
                <a:latin typeface="+mj-lt"/>
              </a:rPr>
              <a:t>Model </a:t>
            </a:r>
          </a:p>
        </p:txBody>
      </p:sp>
      <p:sp>
        <p:nvSpPr>
          <p:cNvPr id="3" name="TextBox 2">
            <a:extLst>
              <a:ext uri="{FF2B5EF4-FFF2-40B4-BE49-F238E27FC236}">
                <a16:creationId xmlns:a16="http://schemas.microsoft.com/office/drawing/2014/main" id="{CDB69857-4DB7-EFC1-D480-BBEE632C406D}"/>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2460092068"/>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직사각형 72">
            <a:extLst>
              <a:ext uri="{FF2B5EF4-FFF2-40B4-BE49-F238E27FC236}">
                <a16:creationId xmlns:a16="http://schemas.microsoft.com/office/drawing/2014/main" id="{D10AE262-3224-4491-9AF5-1A7677C571EF}"/>
              </a:ext>
            </a:extLst>
          </p:cNvPr>
          <p:cNvSpPr/>
          <p:nvPr/>
        </p:nvSpPr>
        <p:spPr>
          <a:xfrm>
            <a:off x="370207" y="627229"/>
            <a:ext cx="11499180" cy="900246"/>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Model</a:t>
            </a:r>
            <a:r>
              <a:rPr lang="ko-KR" altLang="en-US" sz="1200"/>
              <a:t>은 컨트롤러와 뷰 사이의 데이터를 전달하는 역할을 하며 컨트롤러에서 데이터를 </a:t>
            </a:r>
            <a:r>
              <a:rPr lang="en-US" altLang="ko-KR" sz="1200"/>
              <a:t>Model </a:t>
            </a:r>
            <a:r>
              <a:rPr lang="ko-KR" altLang="en-US" sz="1200"/>
              <a:t>객체에 추가하면</a:t>
            </a:r>
            <a:r>
              <a:rPr lang="en-US" altLang="ko-KR" sz="1200"/>
              <a:t> </a:t>
            </a:r>
            <a:r>
              <a:rPr lang="ko-KR" altLang="en-US" sz="1200"/>
              <a:t>그 데이터는 뷰에서 접근할 수 있게 된다</a:t>
            </a:r>
            <a:endParaRPr lang="en-US" altLang="ko-KR" sz="1200"/>
          </a:p>
          <a:p>
            <a:pPr marL="171450" indent="-171450">
              <a:lnSpc>
                <a:spcPct val="150000"/>
              </a:lnSpc>
              <a:buFont typeface="Arial" panose="020B0604020202020204" pitchFamily="34" charset="0"/>
              <a:buChar char="•"/>
            </a:pPr>
            <a:r>
              <a:rPr lang="en-US" altLang="ko-KR" sz="1200"/>
              <a:t>Model </a:t>
            </a:r>
            <a:r>
              <a:rPr lang="ko-KR" altLang="en-US" sz="1200"/>
              <a:t>인터페이스는 주로 </a:t>
            </a:r>
            <a:r>
              <a:rPr lang="en-US" altLang="ko-KR" sz="1200"/>
              <a:t>HTML </a:t>
            </a:r>
            <a:r>
              <a:rPr lang="ko-KR" altLang="en-US" sz="1200"/>
              <a:t>렌더링을 위한 데이터 보관소 역할을 하며</a:t>
            </a:r>
            <a:r>
              <a:rPr lang="en-US" altLang="ko-KR" sz="1200"/>
              <a:t> Map</a:t>
            </a:r>
            <a:r>
              <a:rPr lang="ko-KR" altLang="en-US" sz="1200"/>
              <a:t>과 유사한 방식으로 동작한다</a:t>
            </a:r>
            <a:r>
              <a:rPr lang="en-US" altLang="ko-KR" sz="1200"/>
              <a:t> </a:t>
            </a:r>
          </a:p>
          <a:p>
            <a:pPr marL="171450" indent="-171450">
              <a:lnSpc>
                <a:spcPct val="150000"/>
              </a:lnSpc>
              <a:buFont typeface="Arial" panose="020B0604020202020204" pitchFamily="34" charset="0"/>
              <a:buChar char="•"/>
            </a:pPr>
            <a:r>
              <a:rPr lang="ko-KR" altLang="en-US" sz="1200">
                <a:latin typeface="+mn-ea"/>
              </a:rPr>
              <a:t>내부적으로 </a:t>
            </a:r>
            <a:r>
              <a:rPr lang="en-US" altLang="ko-KR" sz="1200">
                <a:latin typeface="+mn-ea"/>
              </a:rPr>
              <a:t>ModelMethodProcessor </a:t>
            </a:r>
            <a:r>
              <a:rPr lang="ko-KR" altLang="en-US" sz="1200">
                <a:latin typeface="+mn-ea"/>
              </a:rPr>
              <a:t>클래스가 사용된다</a:t>
            </a:r>
            <a:endParaRPr lang="en-US" altLang="ko-KR" sz="1200">
              <a:latin typeface="+mn-ea"/>
            </a:endParaRPr>
          </a:p>
        </p:txBody>
      </p:sp>
      <p:sp>
        <p:nvSpPr>
          <p:cNvPr id="74" name="직사각형 73">
            <a:extLst>
              <a:ext uri="{FF2B5EF4-FFF2-40B4-BE49-F238E27FC236}">
                <a16:creationId xmlns:a16="http://schemas.microsoft.com/office/drawing/2014/main" id="{42A0B23B-7003-43B2-A559-7C4A6F001EFB}"/>
              </a:ext>
            </a:extLst>
          </p:cNvPr>
          <p:cNvSpPr/>
          <p:nvPr/>
        </p:nvSpPr>
        <p:spPr>
          <a:xfrm>
            <a:off x="198756" y="202792"/>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sp>
        <p:nvSpPr>
          <p:cNvPr id="4" name="직사각형 3">
            <a:extLst>
              <a:ext uri="{FF2B5EF4-FFF2-40B4-BE49-F238E27FC236}">
                <a16:creationId xmlns:a16="http://schemas.microsoft.com/office/drawing/2014/main" id="{2E07E6B1-FA7C-007B-F6CA-48F9F9363D4F}"/>
              </a:ext>
            </a:extLst>
          </p:cNvPr>
          <p:cNvSpPr/>
          <p:nvPr/>
        </p:nvSpPr>
        <p:spPr>
          <a:xfrm>
            <a:off x="194214" y="1855577"/>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구조</a:t>
            </a:r>
          </a:p>
        </p:txBody>
      </p:sp>
      <p:sp>
        <p:nvSpPr>
          <p:cNvPr id="6" name="직사각형 5">
            <a:extLst>
              <a:ext uri="{FF2B5EF4-FFF2-40B4-BE49-F238E27FC236}">
                <a16:creationId xmlns:a16="http://schemas.microsoft.com/office/drawing/2014/main" id="{F4D3E443-F3E3-0F60-80D5-4890BE8D47A6}"/>
              </a:ext>
            </a:extLst>
          </p:cNvPr>
          <p:cNvSpPr/>
          <p:nvPr/>
        </p:nvSpPr>
        <p:spPr>
          <a:xfrm>
            <a:off x="3842658" y="2963079"/>
            <a:ext cx="7142174" cy="900246"/>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addAttribute(String attributeName, Object attributeValue):</a:t>
            </a:r>
            <a:r>
              <a:rPr lang="ko-KR" altLang="en-US" sz="1200"/>
              <a:t> </a:t>
            </a:r>
            <a:r>
              <a:rPr lang="en-US" altLang="ko-KR" sz="1200"/>
              <a:t>-</a:t>
            </a:r>
            <a:r>
              <a:rPr lang="ko-KR" altLang="en-US" sz="1200"/>
              <a:t> 모델에 데이터를 추가할 때 사용한다</a:t>
            </a:r>
            <a:endParaRPr lang="en-US" altLang="ko-KR" sz="1200"/>
          </a:p>
          <a:p>
            <a:pPr marL="171450" indent="-171450">
              <a:lnSpc>
                <a:spcPct val="150000"/>
              </a:lnSpc>
              <a:buFont typeface="Arial" panose="020B0604020202020204" pitchFamily="34" charset="0"/>
              <a:buChar char="•"/>
            </a:pPr>
            <a:r>
              <a:rPr lang="en-US" altLang="ko-KR" sz="1200"/>
              <a:t>addAllAttributes(Map&lt;String, ?&gt; attributes)</a:t>
            </a:r>
            <a:r>
              <a:rPr lang="ko-KR" altLang="en-US" sz="1200"/>
              <a:t> </a:t>
            </a:r>
            <a:r>
              <a:rPr lang="en-US" altLang="ko-KR" sz="1200"/>
              <a:t>-</a:t>
            </a:r>
            <a:r>
              <a:rPr lang="ko-KR" altLang="en-US" sz="1200"/>
              <a:t> 여러 개의 속성을 한 번에 추가할 수 있다</a:t>
            </a:r>
            <a:endParaRPr lang="en-US" altLang="ko-KR" sz="1200"/>
          </a:p>
          <a:p>
            <a:pPr marL="171450" indent="-171450">
              <a:lnSpc>
                <a:spcPct val="150000"/>
              </a:lnSpc>
              <a:buFont typeface="Arial" panose="020B0604020202020204" pitchFamily="34" charset="0"/>
              <a:buChar char="•"/>
            </a:pPr>
            <a:r>
              <a:rPr lang="en-US" altLang="ko-KR" sz="1200"/>
              <a:t>asMap()</a:t>
            </a:r>
            <a:r>
              <a:rPr lang="ko-KR" altLang="en-US" sz="1200"/>
              <a:t> </a:t>
            </a:r>
            <a:r>
              <a:rPr lang="en-US" altLang="ko-KR" sz="1200"/>
              <a:t>- </a:t>
            </a:r>
            <a:r>
              <a:rPr lang="ko-KR" altLang="en-US" sz="1200"/>
              <a:t>모델 데이터를 </a:t>
            </a:r>
            <a:r>
              <a:rPr lang="en-US" altLang="ko-KR" sz="1200"/>
              <a:t>Map</a:t>
            </a:r>
            <a:r>
              <a:rPr lang="ko-KR" altLang="en-US" sz="1200"/>
              <a:t>으로 변환하여 반환한다</a:t>
            </a:r>
            <a:endParaRPr lang="en-US" altLang="ko-KR" sz="1200">
              <a:latin typeface="+mn-ea"/>
            </a:endParaRPr>
          </a:p>
        </p:txBody>
      </p:sp>
      <p:pic>
        <p:nvPicPr>
          <p:cNvPr id="16" name="그림 15">
            <a:extLst>
              <a:ext uri="{FF2B5EF4-FFF2-40B4-BE49-F238E27FC236}">
                <a16:creationId xmlns:a16="http://schemas.microsoft.com/office/drawing/2014/main" id="{3769FF9B-B9DC-AF46-7748-ECCC1D34A63C}"/>
              </a:ext>
            </a:extLst>
          </p:cNvPr>
          <p:cNvPicPr>
            <a:picLocks noChangeAspect="1"/>
          </p:cNvPicPr>
          <p:nvPr/>
        </p:nvPicPr>
        <p:blipFill>
          <a:blip r:embed="rId3"/>
          <a:stretch>
            <a:fillRect/>
          </a:stretch>
        </p:blipFill>
        <p:spPr>
          <a:xfrm>
            <a:off x="584068" y="2287131"/>
            <a:ext cx="3096678" cy="2299049"/>
          </a:xfrm>
          <a:prstGeom prst="rect">
            <a:avLst/>
          </a:prstGeom>
        </p:spPr>
      </p:pic>
      <p:sp>
        <p:nvSpPr>
          <p:cNvPr id="17" name="직사각형 16">
            <a:extLst>
              <a:ext uri="{FF2B5EF4-FFF2-40B4-BE49-F238E27FC236}">
                <a16:creationId xmlns:a16="http://schemas.microsoft.com/office/drawing/2014/main" id="{669FAF71-14B0-1762-CDEC-656A8E28FCDF}"/>
              </a:ext>
            </a:extLst>
          </p:cNvPr>
          <p:cNvSpPr/>
          <p:nvPr/>
        </p:nvSpPr>
        <p:spPr>
          <a:xfrm>
            <a:off x="3842658" y="2546608"/>
            <a:ext cx="1144865" cy="338554"/>
          </a:xfrm>
          <a:prstGeom prst="rect">
            <a:avLst/>
          </a:prstGeom>
        </p:spPr>
        <p:txBody>
          <a:bodyPr wrap="none">
            <a:spAutoFit/>
          </a:bodyPr>
          <a:lstStyle/>
          <a:p>
            <a:r>
              <a:rPr lang="ko-KR" altLang="en-US" sz="1600" b="1">
                <a:latin typeface="+mn-ea"/>
              </a:rPr>
              <a:t>주요 메서드</a:t>
            </a:r>
          </a:p>
        </p:txBody>
      </p:sp>
      <p:sp>
        <p:nvSpPr>
          <p:cNvPr id="18" name="모서리가 둥근 직사각형 38">
            <a:extLst>
              <a:ext uri="{FF2B5EF4-FFF2-40B4-BE49-F238E27FC236}">
                <a16:creationId xmlns:a16="http://schemas.microsoft.com/office/drawing/2014/main" id="{F8301C63-25E7-F7CD-E4A6-FC83B7D7F8F3}"/>
              </a:ext>
            </a:extLst>
          </p:cNvPr>
          <p:cNvSpPr/>
          <p:nvPr/>
        </p:nvSpPr>
        <p:spPr>
          <a:xfrm>
            <a:off x="2159797" y="5054540"/>
            <a:ext cx="1090034"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Controller</a:t>
            </a:r>
            <a:endParaRPr lang="ko-KR" altLang="en-US" sz="1400">
              <a:solidFill>
                <a:schemeClr val="tx1"/>
              </a:solidFill>
              <a:latin typeface="+mj-lt"/>
              <a:ea typeface="나눔바른고딕" panose="020B0603020101020101"/>
            </a:endParaRPr>
          </a:p>
        </p:txBody>
      </p:sp>
      <p:sp>
        <p:nvSpPr>
          <p:cNvPr id="19" name="모서리가 둥근 직사각형 38">
            <a:extLst>
              <a:ext uri="{FF2B5EF4-FFF2-40B4-BE49-F238E27FC236}">
                <a16:creationId xmlns:a16="http://schemas.microsoft.com/office/drawing/2014/main" id="{E759435B-EC92-BB00-48C0-5961D8E31250}"/>
              </a:ext>
            </a:extLst>
          </p:cNvPr>
          <p:cNvSpPr/>
          <p:nvPr/>
        </p:nvSpPr>
        <p:spPr>
          <a:xfrm>
            <a:off x="2159797" y="6023804"/>
            <a:ext cx="1090034"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b="1">
                <a:solidFill>
                  <a:schemeClr val="bg1"/>
                </a:solidFill>
                <a:latin typeface="+mj-lt"/>
                <a:ea typeface="나눔바른고딕" panose="020B0603020101020101"/>
              </a:rPr>
              <a:t>Model</a:t>
            </a:r>
            <a:endParaRPr lang="ko-KR" altLang="en-US" sz="1400" b="1">
              <a:solidFill>
                <a:schemeClr val="bg1"/>
              </a:solidFill>
              <a:latin typeface="+mj-lt"/>
              <a:ea typeface="나눔바른고딕" panose="020B0603020101020101"/>
            </a:endParaRPr>
          </a:p>
        </p:txBody>
      </p:sp>
      <p:sp>
        <p:nvSpPr>
          <p:cNvPr id="20" name="모서리가 둥근 직사각형 38">
            <a:extLst>
              <a:ext uri="{FF2B5EF4-FFF2-40B4-BE49-F238E27FC236}">
                <a16:creationId xmlns:a16="http://schemas.microsoft.com/office/drawing/2014/main" id="{BDB871C8-EB1F-FCDD-BB8F-ED3F5D8A6FD4}"/>
              </a:ext>
            </a:extLst>
          </p:cNvPr>
          <p:cNvSpPr/>
          <p:nvPr/>
        </p:nvSpPr>
        <p:spPr>
          <a:xfrm>
            <a:off x="3816186" y="5054540"/>
            <a:ext cx="1090034"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Service</a:t>
            </a:r>
            <a:endParaRPr lang="ko-KR" altLang="en-US" sz="1400">
              <a:solidFill>
                <a:schemeClr val="tx1"/>
              </a:solidFill>
              <a:latin typeface="+mj-lt"/>
              <a:ea typeface="나눔바른고딕" panose="020B0603020101020101"/>
            </a:endParaRPr>
          </a:p>
        </p:txBody>
      </p:sp>
      <p:sp>
        <p:nvSpPr>
          <p:cNvPr id="21" name="원통[C] 20">
            <a:extLst>
              <a:ext uri="{FF2B5EF4-FFF2-40B4-BE49-F238E27FC236}">
                <a16:creationId xmlns:a16="http://schemas.microsoft.com/office/drawing/2014/main" id="{0387B779-2DE5-81F5-423A-301BA432116B}"/>
              </a:ext>
            </a:extLst>
          </p:cNvPr>
          <p:cNvSpPr/>
          <p:nvPr/>
        </p:nvSpPr>
        <p:spPr>
          <a:xfrm>
            <a:off x="7579139" y="4862516"/>
            <a:ext cx="694944" cy="877824"/>
          </a:xfrm>
          <a:prstGeom prst="can">
            <a:avLst/>
          </a:prstGeom>
          <a:solidFill>
            <a:schemeClr val="bg2"/>
          </a:solidFill>
          <a:ln w="19050"/>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ko-KR" sz="1400"/>
              <a:t>DB</a:t>
            </a:r>
            <a:endParaRPr kumimoji="1" lang="ko-KR" altLang="en-US" sz="1400"/>
          </a:p>
        </p:txBody>
      </p:sp>
      <p:sp>
        <p:nvSpPr>
          <p:cNvPr id="22" name="모서리가 둥근 직사각형 38">
            <a:extLst>
              <a:ext uri="{FF2B5EF4-FFF2-40B4-BE49-F238E27FC236}">
                <a16:creationId xmlns:a16="http://schemas.microsoft.com/office/drawing/2014/main" id="{2499BB25-A578-4CA7-E7B1-54C1C68E69B7}"/>
              </a:ext>
            </a:extLst>
          </p:cNvPr>
          <p:cNvSpPr/>
          <p:nvPr/>
        </p:nvSpPr>
        <p:spPr>
          <a:xfrm>
            <a:off x="5553545" y="5054540"/>
            <a:ext cx="1180149"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Repository</a:t>
            </a:r>
            <a:endParaRPr lang="ko-KR" altLang="en-US" sz="1400">
              <a:solidFill>
                <a:schemeClr val="tx1"/>
              </a:solidFill>
              <a:latin typeface="+mj-lt"/>
              <a:ea typeface="나눔바른고딕" panose="020B0603020101020101"/>
            </a:endParaRPr>
          </a:p>
        </p:txBody>
      </p:sp>
      <p:cxnSp>
        <p:nvCxnSpPr>
          <p:cNvPr id="24" name="직선 화살표 연결선 23">
            <a:extLst>
              <a:ext uri="{FF2B5EF4-FFF2-40B4-BE49-F238E27FC236}">
                <a16:creationId xmlns:a16="http://schemas.microsoft.com/office/drawing/2014/main" id="{276F3449-A686-034A-993F-E9FC02AE9353}"/>
              </a:ext>
            </a:extLst>
          </p:cNvPr>
          <p:cNvCxnSpPr>
            <a:stCxn id="18" idx="3"/>
            <a:endCxn id="20" idx="1"/>
          </p:cNvCxnSpPr>
          <p:nvPr/>
        </p:nvCxnSpPr>
        <p:spPr>
          <a:xfrm>
            <a:off x="3249831" y="5301428"/>
            <a:ext cx="566355" cy="0"/>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2B7EFED8-299B-F30B-6A73-2FA20DB2D994}"/>
              </a:ext>
            </a:extLst>
          </p:cNvPr>
          <p:cNvCxnSpPr>
            <a:cxnSpLocks/>
            <a:stCxn id="20" idx="3"/>
            <a:endCxn id="22" idx="1"/>
          </p:cNvCxnSpPr>
          <p:nvPr/>
        </p:nvCxnSpPr>
        <p:spPr>
          <a:xfrm>
            <a:off x="4906220" y="5301428"/>
            <a:ext cx="647325" cy="0"/>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8" name="직선 화살표 연결선 27">
            <a:extLst>
              <a:ext uri="{FF2B5EF4-FFF2-40B4-BE49-F238E27FC236}">
                <a16:creationId xmlns:a16="http://schemas.microsoft.com/office/drawing/2014/main" id="{4ED8C9A3-A542-6866-31BB-0BA753AF5C67}"/>
              </a:ext>
            </a:extLst>
          </p:cNvPr>
          <p:cNvCxnSpPr>
            <a:cxnSpLocks/>
            <a:stCxn id="22" idx="3"/>
            <a:endCxn id="21" idx="2"/>
          </p:cNvCxnSpPr>
          <p:nvPr/>
        </p:nvCxnSpPr>
        <p:spPr>
          <a:xfrm>
            <a:off x="6733694" y="5301428"/>
            <a:ext cx="845445" cy="0"/>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5" name="모서리가 둥근 직사각형 38">
            <a:extLst>
              <a:ext uri="{FF2B5EF4-FFF2-40B4-BE49-F238E27FC236}">
                <a16:creationId xmlns:a16="http://schemas.microsoft.com/office/drawing/2014/main" id="{C1505F62-D270-FFBD-9AB6-B0D697D94F8F}"/>
              </a:ext>
            </a:extLst>
          </p:cNvPr>
          <p:cNvSpPr/>
          <p:nvPr/>
        </p:nvSpPr>
        <p:spPr>
          <a:xfrm>
            <a:off x="584068" y="5054540"/>
            <a:ext cx="1090034"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View</a:t>
            </a:r>
            <a:endParaRPr lang="ko-KR" altLang="en-US" sz="1400">
              <a:solidFill>
                <a:schemeClr val="tx1"/>
              </a:solidFill>
              <a:latin typeface="+mj-lt"/>
              <a:ea typeface="나눔바른고딕" panose="020B0603020101020101"/>
            </a:endParaRPr>
          </a:p>
        </p:txBody>
      </p:sp>
      <p:cxnSp>
        <p:nvCxnSpPr>
          <p:cNvPr id="41" name="직선 화살표 연결선 40">
            <a:extLst>
              <a:ext uri="{FF2B5EF4-FFF2-40B4-BE49-F238E27FC236}">
                <a16:creationId xmlns:a16="http://schemas.microsoft.com/office/drawing/2014/main" id="{0F94A125-36C3-562C-91B5-8C5C04C3FA8B}"/>
              </a:ext>
            </a:extLst>
          </p:cNvPr>
          <p:cNvCxnSpPr>
            <a:stCxn id="35" idx="2"/>
            <a:endCxn id="19" idx="1"/>
          </p:cNvCxnSpPr>
          <p:nvPr/>
        </p:nvCxnSpPr>
        <p:spPr>
          <a:xfrm>
            <a:off x="1129085" y="5548316"/>
            <a:ext cx="1030712" cy="72237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직선 화살표 연결선 42">
            <a:extLst>
              <a:ext uri="{FF2B5EF4-FFF2-40B4-BE49-F238E27FC236}">
                <a16:creationId xmlns:a16="http://schemas.microsoft.com/office/drawing/2014/main" id="{4C1C9497-B78F-4819-4CCA-7A3D542A513D}"/>
              </a:ext>
            </a:extLst>
          </p:cNvPr>
          <p:cNvCxnSpPr>
            <a:stCxn id="18" idx="2"/>
            <a:endCxn id="19" idx="0"/>
          </p:cNvCxnSpPr>
          <p:nvPr/>
        </p:nvCxnSpPr>
        <p:spPr>
          <a:xfrm>
            <a:off x="2704814" y="5548316"/>
            <a:ext cx="0" cy="47548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직사각형 43">
            <a:extLst>
              <a:ext uri="{FF2B5EF4-FFF2-40B4-BE49-F238E27FC236}">
                <a16:creationId xmlns:a16="http://schemas.microsoft.com/office/drawing/2014/main" id="{C2B4453A-EA71-CBDF-3B30-E7F0699ED4D2}"/>
              </a:ext>
            </a:extLst>
          </p:cNvPr>
          <p:cNvSpPr/>
          <p:nvPr/>
        </p:nvSpPr>
        <p:spPr>
          <a:xfrm>
            <a:off x="2728761" y="5652132"/>
            <a:ext cx="870623" cy="276999"/>
          </a:xfrm>
          <a:prstGeom prst="rect">
            <a:avLst/>
          </a:prstGeom>
        </p:spPr>
        <p:txBody>
          <a:bodyPr wrap="none">
            <a:spAutoFit/>
          </a:bodyPr>
          <a:lstStyle/>
          <a:p>
            <a:r>
              <a:rPr lang="en-US" altLang="ko-KR" sz="1200">
                <a:latin typeface="+mn-ea"/>
              </a:rPr>
              <a:t>put(data)</a:t>
            </a:r>
            <a:endParaRPr lang="ko-KR" altLang="en-US" sz="1200">
              <a:latin typeface="+mn-ea"/>
            </a:endParaRPr>
          </a:p>
        </p:txBody>
      </p:sp>
      <p:sp>
        <p:nvSpPr>
          <p:cNvPr id="45" name="직사각형 44">
            <a:extLst>
              <a:ext uri="{FF2B5EF4-FFF2-40B4-BE49-F238E27FC236}">
                <a16:creationId xmlns:a16="http://schemas.microsoft.com/office/drawing/2014/main" id="{F151C043-7E84-65B7-E0A3-02BFDB08A116}"/>
              </a:ext>
            </a:extLst>
          </p:cNvPr>
          <p:cNvSpPr/>
          <p:nvPr/>
        </p:nvSpPr>
        <p:spPr>
          <a:xfrm>
            <a:off x="1048426" y="5878176"/>
            <a:ext cx="508577" cy="276999"/>
          </a:xfrm>
          <a:prstGeom prst="rect">
            <a:avLst/>
          </a:prstGeom>
        </p:spPr>
        <p:txBody>
          <a:bodyPr wrap="square">
            <a:spAutoFit/>
          </a:bodyPr>
          <a:lstStyle/>
          <a:p>
            <a:r>
              <a:rPr lang="en-US" altLang="ko-KR" sz="1200">
                <a:latin typeface="+mn-ea"/>
              </a:rPr>
              <a:t>get()</a:t>
            </a:r>
            <a:endParaRPr lang="ko-KR" altLang="en-US" sz="1200">
              <a:latin typeface="+mn-ea"/>
            </a:endParaRPr>
          </a:p>
        </p:txBody>
      </p:sp>
      <p:sp>
        <p:nvSpPr>
          <p:cNvPr id="46" name="직사각형 45">
            <a:extLst>
              <a:ext uri="{FF2B5EF4-FFF2-40B4-BE49-F238E27FC236}">
                <a16:creationId xmlns:a16="http://schemas.microsoft.com/office/drawing/2014/main" id="{090A4515-CA7C-94BC-E391-E062BC27D84F}"/>
              </a:ext>
            </a:extLst>
          </p:cNvPr>
          <p:cNvSpPr/>
          <p:nvPr/>
        </p:nvSpPr>
        <p:spPr>
          <a:xfrm>
            <a:off x="6883895" y="5021930"/>
            <a:ext cx="497124" cy="276999"/>
          </a:xfrm>
          <a:prstGeom prst="rect">
            <a:avLst/>
          </a:prstGeom>
        </p:spPr>
        <p:txBody>
          <a:bodyPr wrap="none">
            <a:spAutoFit/>
          </a:bodyPr>
          <a:lstStyle/>
          <a:p>
            <a:r>
              <a:rPr lang="en-US" altLang="ko-KR" sz="1200">
                <a:latin typeface="+mn-ea"/>
              </a:rPr>
              <a:t>data</a:t>
            </a:r>
            <a:endParaRPr lang="ko-KR" altLang="en-US" sz="1200">
              <a:latin typeface="+mn-ea"/>
            </a:endParaRPr>
          </a:p>
        </p:txBody>
      </p:sp>
    </p:spTree>
    <p:extLst>
      <p:ext uri="{BB962C8B-B14F-4D97-AF65-F5344CB8AC3E}">
        <p14:creationId xmlns:p14="http://schemas.microsoft.com/office/powerpoint/2010/main" val="3214104813"/>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F1C71B84-C013-4267-153A-C51099B3741D}"/>
              </a:ext>
            </a:extLst>
          </p:cNvPr>
          <p:cNvSpPr/>
          <p:nvPr/>
        </p:nvSpPr>
        <p:spPr>
          <a:xfrm>
            <a:off x="198756" y="202792"/>
            <a:ext cx="147829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기본 구현</a:t>
            </a:r>
          </a:p>
        </p:txBody>
      </p:sp>
      <p:sp>
        <p:nvSpPr>
          <p:cNvPr id="3" name="Rectangle 1">
            <a:extLst>
              <a:ext uri="{FF2B5EF4-FFF2-40B4-BE49-F238E27FC236}">
                <a16:creationId xmlns:a16="http://schemas.microsoft.com/office/drawing/2014/main" id="{0717BD87-CDE1-325F-E79E-59D475177877}"/>
              </a:ext>
            </a:extLst>
          </p:cNvPr>
          <p:cNvSpPr>
            <a:spLocks noChangeArrowheads="1"/>
          </p:cNvSpPr>
          <p:nvPr/>
        </p:nvSpPr>
        <p:spPr bwMode="auto">
          <a:xfrm>
            <a:off x="475248" y="669631"/>
            <a:ext cx="5149516" cy="590103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@Controller</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GreetingController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@GetMapping</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"/greeting"</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56A8F5"/>
                </a:solidFill>
                <a:effectLst/>
                <a:latin typeface="Arial Unicode MS"/>
                <a:ea typeface="JetBrains Mono"/>
              </a:rPr>
              <a:t>greeting</a:t>
            </a:r>
            <a:r>
              <a:rPr kumimoji="0" lang="ko-KR" altLang="ko-KR" sz="1100" b="0" i="0" u="none" strike="noStrike" cap="none" normalizeH="0" baseline="0">
                <a:ln>
                  <a:noFill/>
                </a:ln>
                <a:solidFill>
                  <a:srgbClr val="BCBEC4"/>
                </a:solidFill>
                <a:effectLst/>
                <a:latin typeface="Arial Unicode MS"/>
                <a:ea typeface="JetBrains Mono"/>
              </a:rPr>
              <a:t>(Model model)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model.addAttribute(</a:t>
            </a:r>
            <a:r>
              <a:rPr kumimoji="0" lang="ko-KR" altLang="ko-KR" sz="1100" b="0" i="0" u="none" strike="noStrike" cap="none" normalizeH="0" baseline="0">
                <a:ln>
                  <a:noFill/>
                </a:ln>
                <a:solidFill>
                  <a:srgbClr val="6AAB73"/>
                </a:solidFill>
                <a:effectLst/>
                <a:latin typeface="Arial Unicode MS"/>
                <a:ea typeface="JetBrains Mono"/>
              </a:rPr>
              <a:t>"name"</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"leaven"</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model.addAttribute(</a:t>
            </a:r>
            <a:r>
              <a:rPr kumimoji="0" lang="ko-KR" altLang="ko-KR" sz="1100" b="0" i="0" u="none" strike="noStrike" cap="none" normalizeH="0" baseline="0">
                <a:ln>
                  <a:noFill/>
                </a:ln>
                <a:solidFill>
                  <a:srgbClr val="6AAB73"/>
                </a:solidFill>
                <a:effectLst/>
                <a:latin typeface="Arial Unicode MS"/>
                <a:ea typeface="JetBrains Mono"/>
              </a:rPr>
              <a:t>"message"</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"Welcome"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6AAB73"/>
                </a:solidFill>
                <a:effectLst/>
                <a:latin typeface="Arial Unicode MS"/>
                <a:ea typeface="JetBrains Mono"/>
              </a:rPr>
              <a:t>"greeting"</a:t>
            </a: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@GetMapping</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"/greeting2"</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56A8F5"/>
                </a:solidFill>
                <a:effectLst/>
                <a:latin typeface="Arial Unicode MS"/>
                <a:ea typeface="JetBrains Mono"/>
              </a:rPr>
              <a:t>greeting2</a:t>
            </a:r>
            <a:r>
              <a:rPr kumimoji="0" lang="ko-KR" altLang="ko-KR" sz="1100" b="0" i="0" u="none" strike="noStrike" cap="none" normalizeH="0" baseline="0">
                <a:ln>
                  <a:noFill/>
                </a:ln>
                <a:solidFill>
                  <a:srgbClr val="BCBEC4"/>
                </a:solidFill>
                <a:effectLst/>
                <a:latin typeface="Arial Unicode MS"/>
                <a:ea typeface="JetBrains Mono"/>
              </a:rPr>
              <a:t>(Model model)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Map&lt;String, Object&gt; data = </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BCBEC4"/>
                </a:solidFill>
                <a:effectLst/>
                <a:latin typeface="Arial Unicode MS"/>
                <a:ea typeface="JetBrains Mono"/>
              </a:rPr>
              <a:t>HashMap&lt;&gt;();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data.put(</a:t>
            </a:r>
            <a:r>
              <a:rPr kumimoji="0" lang="ko-KR" altLang="ko-KR" sz="1100" b="0" i="0" u="none" strike="noStrike" cap="none" normalizeH="0" baseline="0">
                <a:ln>
                  <a:noFill/>
                </a:ln>
                <a:solidFill>
                  <a:srgbClr val="6AAB73"/>
                </a:solidFill>
                <a:effectLst/>
                <a:latin typeface="Arial Unicode MS"/>
                <a:ea typeface="JetBrains Mono"/>
              </a:rPr>
              <a:t>"name"</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"leaven"</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data.put(</a:t>
            </a:r>
            <a:r>
              <a:rPr kumimoji="0" lang="ko-KR" altLang="ko-KR" sz="1100" b="0" i="0" u="none" strike="noStrike" cap="none" normalizeH="0" baseline="0">
                <a:ln>
                  <a:noFill/>
                </a:ln>
                <a:solidFill>
                  <a:srgbClr val="6AAB73"/>
                </a:solidFill>
                <a:effectLst/>
                <a:latin typeface="Arial Unicode MS"/>
                <a:ea typeface="JetBrains Mono"/>
              </a:rPr>
              <a:t>"message"</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"Welcome"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model.addAllAttributes(data);</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6AAB73"/>
                </a:solidFill>
                <a:effectLst/>
                <a:latin typeface="Arial Unicode MS"/>
                <a:ea typeface="JetBrains Mono"/>
              </a:rPr>
              <a:t>"greeting"</a:t>
            </a: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a:t>
            </a:r>
            <a:endParaRPr kumimoji="0" lang="en-US" altLang="ko-KR" sz="1100" b="0" i="0" u="none" strike="noStrike" cap="none" normalizeH="0" baseline="0">
              <a:ln>
                <a:noFill/>
              </a:ln>
              <a:solidFill>
                <a:srgbClr val="BCBEC4"/>
              </a:solidFill>
              <a:effectLst/>
              <a:latin typeface="Arial Unicode MS"/>
              <a:ea typeface="JetBrains Mono"/>
            </a:endParaRPr>
          </a:p>
          <a:p>
            <a:pPr eaLnBrk="0" fontAlgn="base" latinLnBrk="0" hangingPunct="0">
              <a:lnSpc>
                <a:spcPct val="150000"/>
              </a:lnSpc>
              <a:spcBef>
                <a:spcPct val="0"/>
              </a:spcBef>
              <a:spcAft>
                <a:spcPct val="0"/>
              </a:spcAft>
            </a:pPr>
            <a:r>
              <a:rPr kumimoji="0" lang="en-US" altLang="ko-KR" sz="1100" b="0" i="0" u="none" strike="noStrike" cap="none" normalizeH="0" baseline="0">
                <a:ln>
                  <a:noFill/>
                </a:ln>
                <a:solidFill>
                  <a:srgbClr val="B3AE60"/>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@GetMapping</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"/greeting"</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56A8F5"/>
                </a:solidFill>
                <a:effectLst/>
                <a:latin typeface="Arial Unicode MS"/>
                <a:ea typeface="JetBrains Mono"/>
              </a:rPr>
              <a:t>greeting</a:t>
            </a:r>
            <a:r>
              <a:rPr kumimoji="0" lang="ko-KR" altLang="ko-KR" sz="1100" b="0" i="0" u="none" strike="noStrike" cap="none" normalizeH="0" baseline="0">
                <a:ln>
                  <a:noFill/>
                </a:ln>
                <a:solidFill>
                  <a:srgbClr val="BCBEC4"/>
                </a:solidFill>
                <a:effectLst/>
                <a:latin typeface="Arial Unicode MS"/>
                <a:ea typeface="JetBrains Mono"/>
              </a:rPr>
              <a:t>(Model model)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User user = </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BCBEC4"/>
                </a:solidFill>
                <a:effectLst/>
                <a:latin typeface="Arial Unicode MS"/>
                <a:ea typeface="JetBrains Mono"/>
              </a:rPr>
              <a:t>User(</a:t>
            </a:r>
            <a:r>
              <a:rPr kumimoji="0" lang="ko-KR" altLang="ko-KR" sz="1100" b="0" i="0" u="none" strike="noStrike" cap="none" normalizeH="0" baseline="0">
                <a:ln>
                  <a:noFill/>
                </a:ln>
                <a:solidFill>
                  <a:srgbClr val="6AAB73"/>
                </a:solidFill>
                <a:effectLst/>
                <a:latin typeface="Arial Unicode MS"/>
                <a:ea typeface="JetBrains Mono"/>
              </a:rPr>
              <a:t>"leaven"</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"Welcome to the application!"</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model.addAttribute(</a:t>
            </a:r>
            <a:r>
              <a:rPr kumimoji="0" lang="ko-KR" altLang="ko-KR" sz="1100" b="0" i="0" u="none" strike="noStrike" cap="none" normalizeH="0" baseline="0">
                <a:ln>
                  <a:noFill/>
                </a:ln>
                <a:solidFill>
                  <a:srgbClr val="6AAB73"/>
                </a:solidFill>
                <a:effectLst/>
                <a:latin typeface="Arial Unicode MS"/>
                <a:ea typeface="JetBrains Mono"/>
              </a:rPr>
              <a:t>"user"</a:t>
            </a:r>
            <a:r>
              <a:rPr kumimoji="0" lang="ko-KR" altLang="ko-KR" sz="1100" b="0" i="0" u="none" strike="noStrike" cap="none" normalizeH="0" baseline="0">
                <a:ln>
                  <a:noFill/>
                </a:ln>
                <a:solidFill>
                  <a:srgbClr val="BCBEC4"/>
                </a:solidFill>
                <a:effectLst/>
                <a:latin typeface="Arial Unicode MS"/>
                <a:ea typeface="JetBrains Mono"/>
              </a:rPr>
              <a:t>, user); </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6AAB73"/>
                </a:solidFill>
                <a:effectLst/>
                <a:latin typeface="Arial Unicode MS"/>
                <a:ea typeface="JetBrains Mono"/>
              </a:rPr>
              <a:t>"greeting"</a:t>
            </a: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en-US"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4" name="Rectangle 2">
            <a:extLst>
              <a:ext uri="{FF2B5EF4-FFF2-40B4-BE49-F238E27FC236}">
                <a16:creationId xmlns:a16="http://schemas.microsoft.com/office/drawing/2014/main" id="{E3815FC1-983E-7F60-4DCF-1B130ED8057A}"/>
              </a:ext>
            </a:extLst>
          </p:cNvPr>
          <p:cNvSpPr>
            <a:spLocks noChangeArrowheads="1"/>
          </p:cNvSpPr>
          <p:nvPr/>
        </p:nvSpPr>
        <p:spPr bwMode="auto">
          <a:xfrm>
            <a:off x="5957637" y="669631"/>
            <a:ext cx="3721768" cy="361579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&lt;!DOCTYPE html&gt;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16BAAC"/>
                </a:solidFill>
                <a:effectLst/>
                <a:latin typeface="Arial Unicode MS"/>
                <a:ea typeface="JetBrains Mono"/>
              </a:rPr>
              <a:t>html </a:t>
            </a:r>
            <a:r>
              <a:rPr kumimoji="0" lang="ko-KR" altLang="ko-KR" sz="1100" b="0" i="0" u="none" strike="noStrike" cap="none" normalizeH="0" baseline="0">
                <a:ln>
                  <a:noFill/>
                </a:ln>
                <a:solidFill>
                  <a:srgbClr val="BCBEC4"/>
                </a:solidFill>
                <a:effectLst/>
                <a:latin typeface="Arial Unicode MS"/>
                <a:ea typeface="JetBrains Mono"/>
              </a:rPr>
              <a:t>xmlns:th=</a:t>
            </a:r>
            <a:r>
              <a:rPr kumimoji="0" lang="ko-KR" altLang="ko-KR" sz="1100" b="0" i="0" u="none" strike="noStrike" cap="none" normalizeH="0" baseline="0">
                <a:ln>
                  <a:noFill/>
                </a:ln>
                <a:solidFill>
                  <a:srgbClr val="6AAB73"/>
                </a:solidFill>
                <a:effectLst/>
                <a:latin typeface="Arial Unicode MS"/>
                <a:ea typeface="JetBrains Mono"/>
              </a:rPr>
              <a:t>"http://www.thymeleaf.org"</a:t>
            </a:r>
            <a:r>
              <a:rPr kumimoji="0" lang="ko-KR" altLang="ko-KR" sz="1100" b="0" i="0" u="none" strike="noStrike" cap="none" normalizeH="0" baseline="0">
                <a:ln>
                  <a:noFill/>
                </a:ln>
                <a:solidFill>
                  <a:srgbClr val="BCBEC4"/>
                </a:solidFill>
                <a:effectLst/>
                <a:latin typeface="Arial Unicode MS"/>
                <a:ea typeface="JetBrains Mono"/>
              </a:rPr>
              <a:t>&gt;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16BAAC"/>
                </a:solidFill>
                <a:effectLst/>
                <a:latin typeface="Arial Unicode MS"/>
                <a:ea typeface="JetBrains Mono"/>
              </a:rPr>
              <a:t>head</a:t>
            </a:r>
            <a:r>
              <a:rPr kumimoji="0" lang="ko-KR" altLang="ko-KR" sz="1100" b="0" i="0" u="none" strike="noStrike" cap="none" normalizeH="0" baseline="0">
                <a:ln>
                  <a:noFill/>
                </a:ln>
                <a:solidFill>
                  <a:srgbClr val="BCBEC4"/>
                </a:solidFill>
                <a:effectLst/>
                <a:latin typeface="Arial Unicode MS"/>
                <a:ea typeface="JetBrains Mono"/>
              </a:rPr>
              <a:t>&gt;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&lt;</a:t>
            </a:r>
            <a:r>
              <a:rPr kumimoji="0" lang="ko-KR" altLang="ko-KR" sz="1100" b="0" i="0" u="none" strike="noStrike" cap="none" normalizeH="0" baseline="0">
                <a:ln>
                  <a:noFill/>
                </a:ln>
                <a:solidFill>
                  <a:srgbClr val="16BAAC"/>
                </a:solidFill>
                <a:effectLst/>
                <a:latin typeface="Arial Unicode MS"/>
                <a:ea typeface="JetBrains Mono"/>
              </a:rPr>
              <a:t>meta </a:t>
            </a:r>
            <a:r>
              <a:rPr kumimoji="0" lang="ko-KR" altLang="ko-KR" sz="1100" b="0" i="0" u="none" strike="noStrike" cap="none" normalizeH="0" baseline="0">
                <a:ln>
                  <a:noFill/>
                </a:ln>
                <a:solidFill>
                  <a:srgbClr val="BCBEC4"/>
                </a:solidFill>
                <a:effectLst/>
                <a:latin typeface="Arial Unicode MS"/>
                <a:ea typeface="JetBrains Mono"/>
              </a:rPr>
              <a:t>charset=</a:t>
            </a:r>
            <a:r>
              <a:rPr kumimoji="0" lang="ko-KR" altLang="ko-KR" sz="1100" b="0" i="0" u="none" strike="noStrike" cap="none" normalizeH="0" baseline="0">
                <a:ln>
                  <a:noFill/>
                </a:ln>
                <a:solidFill>
                  <a:srgbClr val="6AAB73"/>
                </a:solidFill>
                <a:effectLst/>
                <a:latin typeface="Arial Unicode MS"/>
                <a:ea typeface="JetBrains Mono"/>
              </a:rPr>
              <a:t>"UTF-8"</a:t>
            </a:r>
            <a:r>
              <a:rPr kumimoji="0" lang="ko-KR" altLang="ko-KR" sz="1100" b="0" i="0" u="none" strike="noStrike" cap="none" normalizeH="0" baseline="0">
                <a:ln>
                  <a:noFill/>
                </a:ln>
                <a:solidFill>
                  <a:srgbClr val="BCBEC4"/>
                </a:solidFill>
                <a:effectLst/>
                <a:latin typeface="Arial Unicode MS"/>
                <a:ea typeface="JetBrains Mono"/>
              </a:rPr>
              <a:t>&gt;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16BAAC"/>
                </a:solidFill>
                <a:effectLst/>
                <a:latin typeface="Arial Unicode MS"/>
                <a:ea typeface="JetBrains Mono"/>
              </a:rPr>
              <a:t>title</a:t>
            </a:r>
            <a:r>
              <a:rPr kumimoji="0" lang="ko-KR" altLang="ko-KR" sz="1100" b="0" i="0" u="none" strike="noStrike" cap="none" normalizeH="0" baseline="0">
                <a:ln>
                  <a:noFill/>
                </a:ln>
                <a:solidFill>
                  <a:srgbClr val="BCBEC4"/>
                </a:solidFill>
                <a:effectLst/>
                <a:latin typeface="Arial Unicode MS"/>
                <a:ea typeface="JetBrains Mono"/>
              </a:rPr>
              <a:t>&gt;Greeting Page&lt;/title&gt;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&lt;/head&gt;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16BAAC"/>
                </a:solidFill>
                <a:effectLst/>
                <a:latin typeface="Arial Unicode MS"/>
                <a:ea typeface="JetBrains Mono"/>
              </a:rPr>
              <a:t>body</a:t>
            </a:r>
            <a:r>
              <a:rPr kumimoji="0" lang="ko-KR" altLang="ko-KR" sz="1100" b="0" i="0" u="none" strike="noStrike" cap="none" normalizeH="0" baseline="0">
                <a:ln>
                  <a:noFill/>
                </a:ln>
                <a:solidFill>
                  <a:srgbClr val="BCBEC4"/>
                </a:solidFill>
                <a:effectLst/>
                <a:latin typeface="Arial Unicode MS"/>
                <a:ea typeface="JetBrains Mono"/>
              </a:rPr>
              <a:t>&gt;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16BAAC"/>
                </a:solidFill>
                <a:effectLst/>
                <a:latin typeface="Arial Unicode MS"/>
                <a:ea typeface="JetBrains Mono"/>
              </a:rPr>
              <a:t>h1</a:t>
            </a:r>
            <a:r>
              <a:rPr kumimoji="0" lang="ko-KR" altLang="ko-KR" sz="1100" b="0" i="0" u="none" strike="noStrike" cap="none" normalizeH="0" baseline="0">
                <a:ln>
                  <a:noFill/>
                </a:ln>
                <a:solidFill>
                  <a:srgbClr val="BCBEC4"/>
                </a:solidFill>
                <a:effectLst/>
                <a:latin typeface="Arial Unicode MS"/>
                <a:ea typeface="JetBrains Mono"/>
              </a:rPr>
              <a:t>&gt;Greeting Page&lt;/h1&gt;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&lt;</a:t>
            </a:r>
            <a:r>
              <a:rPr kumimoji="0" lang="ko-KR" altLang="ko-KR" sz="1100" b="0" i="0" u="none" strike="noStrike" cap="none" normalizeH="0" baseline="0">
                <a:ln>
                  <a:noFill/>
                </a:ln>
                <a:solidFill>
                  <a:srgbClr val="16BAAC"/>
                </a:solidFill>
                <a:effectLst/>
                <a:latin typeface="Arial Unicode MS"/>
                <a:ea typeface="JetBrains Mono"/>
              </a:rPr>
              <a:t>p </a:t>
            </a:r>
            <a:r>
              <a:rPr kumimoji="0" lang="ko-KR" altLang="ko-KR" sz="1100" b="0" i="0" u="none" strike="noStrike" cap="none" normalizeH="0" baseline="0">
                <a:ln>
                  <a:noFill/>
                </a:ln>
                <a:solidFill>
                  <a:srgbClr val="BCBEC4"/>
                </a:solidFill>
                <a:effectLst/>
                <a:latin typeface="Arial Unicode MS"/>
                <a:ea typeface="JetBrains Mono"/>
              </a:rPr>
              <a:t>th:text=</a:t>
            </a:r>
            <a:r>
              <a:rPr kumimoji="0" lang="ko-KR" altLang="ko-KR" sz="1100" b="0" i="0" u="none" strike="noStrike" cap="none" normalizeH="0" baseline="0">
                <a:ln>
                  <a:noFill/>
                </a:ln>
                <a:solidFill>
                  <a:srgbClr val="6AAB73"/>
                </a:solidFill>
                <a:effectLst/>
                <a:latin typeface="Arial Unicode MS"/>
                <a:ea typeface="JetBrains Mono"/>
              </a:rPr>
              <a:t>"'Name: ' + ${name}"</a:t>
            </a:r>
            <a:r>
              <a:rPr kumimoji="0" lang="ko-KR" altLang="ko-KR" sz="1100" b="0" i="0" u="none" strike="noStrike" cap="none" normalizeH="0" baseline="0">
                <a:ln>
                  <a:noFill/>
                </a:ln>
                <a:solidFill>
                  <a:srgbClr val="BCBEC4"/>
                </a:solidFill>
                <a:effectLst/>
                <a:latin typeface="Arial Unicode MS"/>
                <a:ea typeface="JetBrains Mono"/>
              </a:rPr>
              <a:t>&gt;&lt;/p&gt;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&lt;</a:t>
            </a:r>
            <a:r>
              <a:rPr kumimoji="0" lang="ko-KR" altLang="ko-KR" sz="1100" b="0" i="0" u="none" strike="noStrike" cap="none" normalizeH="0" baseline="0">
                <a:ln>
                  <a:noFill/>
                </a:ln>
                <a:solidFill>
                  <a:srgbClr val="16BAAC"/>
                </a:solidFill>
                <a:effectLst/>
                <a:latin typeface="Arial Unicode MS"/>
                <a:ea typeface="JetBrains Mono"/>
              </a:rPr>
              <a:t>p </a:t>
            </a:r>
            <a:r>
              <a:rPr kumimoji="0" lang="ko-KR" altLang="ko-KR" sz="1100" b="0" i="0" u="none" strike="noStrike" cap="none" normalizeH="0" baseline="0">
                <a:ln>
                  <a:noFill/>
                </a:ln>
                <a:solidFill>
                  <a:srgbClr val="BCBEC4"/>
                </a:solidFill>
                <a:effectLst/>
                <a:latin typeface="Arial Unicode MS"/>
                <a:ea typeface="JetBrains Mono"/>
              </a:rPr>
              <a:t>th:text=</a:t>
            </a:r>
            <a:r>
              <a:rPr kumimoji="0" lang="ko-KR" altLang="ko-KR" sz="1100" b="0" i="0" u="none" strike="noStrike" cap="none" normalizeH="0" baseline="0">
                <a:ln>
                  <a:noFill/>
                </a:ln>
                <a:solidFill>
                  <a:srgbClr val="6AAB73"/>
                </a:solidFill>
                <a:effectLst/>
                <a:latin typeface="Arial Unicode MS"/>
                <a:ea typeface="JetBrains Mono"/>
              </a:rPr>
              <a:t>"'Message: ' + ${message}"</a:t>
            </a:r>
            <a:r>
              <a:rPr kumimoji="0" lang="ko-KR" altLang="ko-KR" sz="1100" b="0" i="0" u="none" strike="noStrike" cap="none" normalizeH="0" baseline="0">
                <a:ln>
                  <a:noFill/>
                </a:ln>
                <a:solidFill>
                  <a:srgbClr val="BCBEC4"/>
                </a:solidFill>
                <a:effectLst/>
                <a:latin typeface="Arial Unicode MS"/>
                <a:ea typeface="JetBrains Mono"/>
              </a:rPr>
              <a:t>&gt;&lt;/p&gt;</a:t>
            </a:r>
            <a:endParaRPr kumimoji="0" lang="en-US" altLang="ko-KR" sz="1100" b="0" i="0" u="none" strike="noStrike" cap="none" normalizeH="0" baseline="0">
              <a:ln>
                <a:noFill/>
              </a:ln>
              <a:solidFill>
                <a:srgbClr val="BCBEC4"/>
              </a:solidFill>
              <a:effectLst/>
              <a:latin typeface="Arial Unicode MS"/>
              <a:ea typeface="JetBrains Mono"/>
            </a:endParaRPr>
          </a:p>
          <a:p>
            <a:pPr eaLnBrk="0" fontAlgn="base" latinLnBrk="0" hangingPunct="0">
              <a:lnSpc>
                <a:spcPct val="150000"/>
              </a:lnSpc>
              <a:spcBef>
                <a:spcPct val="0"/>
              </a:spcBef>
              <a:spcAft>
                <a:spcPct val="0"/>
              </a:spcAft>
            </a:pP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16BAAC"/>
                </a:solidFill>
                <a:effectLst/>
                <a:latin typeface="Arial Unicode MS"/>
                <a:ea typeface="JetBrains Mono"/>
              </a:rPr>
              <a:t>p </a:t>
            </a:r>
            <a:r>
              <a:rPr kumimoji="0" lang="ko-KR" altLang="ko-KR" sz="1100" b="0" i="0" u="none" strike="noStrike" cap="none" normalizeH="0" baseline="0">
                <a:ln>
                  <a:noFill/>
                </a:ln>
                <a:solidFill>
                  <a:srgbClr val="BCBEC4"/>
                </a:solidFill>
                <a:effectLst/>
                <a:latin typeface="Arial Unicode MS"/>
                <a:ea typeface="JetBrains Mono"/>
              </a:rPr>
              <a:t>th:text=</a:t>
            </a:r>
            <a:r>
              <a:rPr kumimoji="0" lang="ko-KR" altLang="ko-KR" sz="1100" b="0" i="0" u="none" strike="noStrike" cap="none" normalizeH="0" baseline="0">
                <a:ln>
                  <a:noFill/>
                </a:ln>
                <a:solidFill>
                  <a:srgbClr val="6AAB73"/>
                </a:solidFill>
                <a:effectLst/>
                <a:latin typeface="Arial Unicode MS"/>
                <a:ea typeface="JetBrains Mono"/>
              </a:rPr>
              <a:t>"'Name: ' + ${user.name}"</a:t>
            </a:r>
            <a:r>
              <a:rPr kumimoji="0" lang="ko-KR" altLang="ko-KR" sz="1100" b="0" i="0" u="none" strike="noStrike" cap="none" normalizeH="0" baseline="0">
                <a:ln>
                  <a:noFill/>
                </a:ln>
                <a:solidFill>
                  <a:srgbClr val="BCBEC4"/>
                </a:solidFill>
                <a:effectLst/>
                <a:latin typeface="Arial Unicode MS"/>
                <a:ea typeface="JetBrains Mono"/>
              </a:rPr>
              <a:t>&gt;&lt;/p&gt;</a:t>
            </a: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16BAAC"/>
                </a:solidFill>
                <a:effectLst/>
                <a:latin typeface="Arial Unicode MS"/>
                <a:ea typeface="JetBrains Mono"/>
              </a:rPr>
              <a:t>p </a:t>
            </a:r>
            <a:r>
              <a:rPr kumimoji="0" lang="ko-KR" altLang="ko-KR" sz="1100" b="0" i="0" u="none" strike="noStrike" cap="none" normalizeH="0" baseline="0">
                <a:ln>
                  <a:noFill/>
                </a:ln>
                <a:solidFill>
                  <a:srgbClr val="BCBEC4"/>
                </a:solidFill>
                <a:effectLst/>
                <a:latin typeface="Arial Unicode MS"/>
                <a:ea typeface="JetBrains Mono"/>
              </a:rPr>
              <a:t>th:text=</a:t>
            </a:r>
            <a:r>
              <a:rPr kumimoji="0" lang="ko-KR" altLang="ko-KR" sz="1100" b="0" i="0" u="none" strike="noStrike" cap="none" normalizeH="0" baseline="0">
                <a:ln>
                  <a:noFill/>
                </a:ln>
                <a:solidFill>
                  <a:srgbClr val="6AAB73"/>
                </a:solidFill>
                <a:effectLst/>
                <a:latin typeface="Arial Unicode MS"/>
                <a:ea typeface="JetBrains Mono"/>
              </a:rPr>
              <a:t>"'Message: ' + ${user.message}"</a:t>
            </a:r>
            <a:r>
              <a:rPr kumimoji="0" lang="ko-KR" altLang="ko-KR" sz="1100" b="0" i="0" u="none" strike="noStrike" cap="none" normalizeH="0" baseline="0">
                <a:ln>
                  <a:noFill/>
                </a:ln>
                <a:solidFill>
                  <a:srgbClr val="BCBEC4"/>
                </a:solidFill>
                <a:effectLst/>
                <a:latin typeface="Arial Unicode MS"/>
                <a:ea typeface="JetBrains Mono"/>
              </a:rPr>
              <a:t>&gt;&lt;/p&gt;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&lt;/body&gt;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C77DBB"/>
                </a:solidFill>
                <a:effectLst/>
                <a:latin typeface="Arial Unicode MS"/>
                <a:ea typeface="JetBrains Mono"/>
              </a:rPr>
              <a:t>html</a:t>
            </a:r>
            <a:r>
              <a:rPr kumimoji="0" lang="ko-KR" altLang="ko-KR" sz="1100" b="0" i="0" u="none" strike="noStrike" cap="none" normalizeH="0" baseline="0">
                <a:ln>
                  <a:noFill/>
                </a:ln>
                <a:solidFill>
                  <a:srgbClr val="BCBEC4"/>
                </a:solidFill>
                <a:effectLst/>
                <a:latin typeface="Arial Unicode MS"/>
                <a:ea typeface="JetBrains Mono"/>
              </a:rPr>
              <a:t>&gt;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933328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부제 2">
            <a:extLst>
              <a:ext uri="{FF2B5EF4-FFF2-40B4-BE49-F238E27FC236}">
                <a16:creationId xmlns:a16="http://schemas.microsoft.com/office/drawing/2014/main" id="{11311EED-99CA-437D-B7B3-E4F2BBE01999}"/>
              </a:ext>
            </a:extLst>
          </p:cNvPr>
          <p:cNvSpPr txBox="1">
            <a:spLocks/>
          </p:cNvSpPr>
          <p:nvPr/>
        </p:nvSpPr>
        <p:spPr>
          <a:xfrm>
            <a:off x="9661358" y="6138920"/>
            <a:ext cx="2165683" cy="389459"/>
          </a:xfrm>
          <a:prstGeom prst="rect">
            <a:avLst/>
          </a:prstGeom>
        </p:spPr>
        <p:txBody>
          <a:bodyPr vert="horz" lIns="80010" tIns="40006" rIns="80010" bIns="40006" rtlCol="0">
            <a:noAutofit/>
          </a:bodyPr>
          <a:lstStyle>
            <a:lvl1pPr marL="0" indent="0" algn="l" defTabSz="914400" rtl="0" eaLnBrk="1" latinLnBrk="1" hangingPunct="1">
              <a:lnSpc>
                <a:spcPct val="150000"/>
              </a:lnSpc>
              <a:spcBef>
                <a:spcPts val="1000"/>
              </a:spcBef>
              <a:spcAft>
                <a:spcPts val="1200"/>
              </a:spcAft>
              <a:buFontTx/>
              <a:buNone/>
              <a:defRPr lang="en-US" sz="1200" kern="1200" dirty="0">
                <a:solidFill>
                  <a:schemeClr val="tx1"/>
                </a:solidFill>
                <a:latin typeface="맑은 고딕" panose="020B0503020000020004" pitchFamily="50" charset="-127"/>
                <a:ea typeface="맑은 고딕" panose="020B0503020000020004" pitchFamily="50" charset="-127"/>
                <a:cs typeface="+mn-cs"/>
              </a:defRPr>
            </a:lvl1pPr>
            <a:lvl2pPr marL="2286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맑은 고딕" panose="020B0503020000020004" pitchFamily="50" charset="-127"/>
                <a:ea typeface="맑은 고딕" panose="020B0503020000020004" pitchFamily="50" charset="-127"/>
                <a:cs typeface="+mn-cs"/>
              </a:defRPr>
            </a:lvl2pPr>
            <a:lvl3pPr marL="6858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맑은 고딕" panose="020B0503020000020004" pitchFamily="50" charset="-127"/>
                <a:ea typeface="맑은 고딕" panose="020B0503020000020004" pitchFamily="50" charset="-127"/>
                <a:cs typeface="+mn-cs"/>
              </a:defRPr>
            </a:lvl3pPr>
            <a:lvl4pPr marL="11430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맑은 고딕" panose="020B0503020000020004" pitchFamily="50" charset="-127"/>
                <a:ea typeface="맑은 고딕" panose="020B0503020000020004" pitchFamily="50" charset="-127"/>
                <a:cs typeface="+mn-cs"/>
              </a:defRPr>
            </a:lvl4pPr>
            <a:lvl5pPr marL="16002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맑은 고딕" panose="020B0503020000020004" pitchFamily="50" charset="-127"/>
                <a:ea typeface="맑은 고딕" panose="020B0503020000020004" pitchFamily="50" charset="-127"/>
                <a:cs typeface="+mn-cs"/>
              </a:defRPr>
            </a:lvl5pPr>
            <a:lvl6pPr marL="20574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1"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lnSpc>
                <a:spcPct val="100000"/>
              </a:lnSpc>
            </a:pPr>
            <a:r>
              <a:rPr lang="en-US" altLang="ko-KR" sz="1100">
                <a:solidFill>
                  <a:schemeClr val="accent1">
                    <a:lumMod val="75000"/>
                  </a:schemeClr>
                </a:solidFill>
              </a:rPr>
              <a:t>Lecturer </a:t>
            </a:r>
            <a:r>
              <a:rPr lang="ko-KR" altLang="en-US" sz="1100">
                <a:solidFill>
                  <a:schemeClr val="accent1">
                    <a:lumMod val="75000"/>
                  </a:schemeClr>
                </a:solidFill>
              </a:rPr>
              <a:t>정 수 원</a:t>
            </a:r>
            <a:r>
              <a:rPr lang="en-US" altLang="ko-KR" sz="1100">
                <a:solidFill>
                  <a:schemeClr val="accent1">
                    <a:lumMod val="75000"/>
                  </a:schemeClr>
                </a:solidFill>
              </a:rPr>
              <a:t>https://github.com/onjsdnjs</a:t>
            </a:r>
            <a:endParaRPr lang="ko-KR" altLang="en-US" sz="1100">
              <a:solidFill>
                <a:schemeClr val="accent1">
                  <a:lumMod val="75000"/>
                </a:schemeClr>
              </a:solidFill>
            </a:endParaRPr>
          </a:p>
        </p:txBody>
      </p:sp>
      <p:sp>
        <p:nvSpPr>
          <p:cNvPr id="9" name="부제 2">
            <a:extLst>
              <a:ext uri="{FF2B5EF4-FFF2-40B4-BE49-F238E27FC236}">
                <a16:creationId xmlns:a16="http://schemas.microsoft.com/office/drawing/2014/main" id="{7ECAFF40-3F29-4189-9280-B8FE4B1A783C}"/>
              </a:ext>
            </a:extLst>
          </p:cNvPr>
          <p:cNvSpPr txBox="1">
            <a:spLocks/>
          </p:cNvSpPr>
          <p:nvPr/>
        </p:nvSpPr>
        <p:spPr>
          <a:xfrm>
            <a:off x="10071660" y="6378417"/>
            <a:ext cx="1856588" cy="299925"/>
          </a:xfrm>
          <a:prstGeom prst="rect">
            <a:avLst/>
          </a:prstGeom>
        </p:spPr>
        <p:txBody>
          <a:bodyPr vert="horz" lIns="80010" tIns="40006" rIns="80010" bIns="40006" rtlCol="0">
            <a:noAutofit/>
          </a:bodyPr>
          <a:lstStyle>
            <a:lvl1pPr marL="0" indent="0" algn="l" defTabSz="914400" rtl="0" eaLnBrk="1" latinLnBrk="1" hangingPunct="1">
              <a:lnSpc>
                <a:spcPct val="150000"/>
              </a:lnSpc>
              <a:spcBef>
                <a:spcPts val="1000"/>
              </a:spcBef>
              <a:spcAft>
                <a:spcPts val="1200"/>
              </a:spcAft>
              <a:buFontTx/>
              <a:buNone/>
              <a:defRPr lang="en-US" sz="1200" kern="1200" dirty="0">
                <a:solidFill>
                  <a:schemeClr val="tx1"/>
                </a:solidFill>
                <a:latin typeface="맑은 고딕" panose="020B0503020000020004" pitchFamily="50" charset="-127"/>
                <a:ea typeface="맑은 고딕" panose="020B0503020000020004" pitchFamily="50" charset="-127"/>
                <a:cs typeface="+mn-cs"/>
              </a:defRPr>
            </a:lvl1pPr>
            <a:lvl2pPr marL="2286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맑은 고딕" panose="020B0503020000020004" pitchFamily="50" charset="-127"/>
                <a:ea typeface="맑은 고딕" panose="020B0503020000020004" pitchFamily="50" charset="-127"/>
                <a:cs typeface="+mn-cs"/>
              </a:defRPr>
            </a:lvl2pPr>
            <a:lvl3pPr marL="6858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맑은 고딕" panose="020B0503020000020004" pitchFamily="50" charset="-127"/>
                <a:ea typeface="맑은 고딕" panose="020B0503020000020004" pitchFamily="50" charset="-127"/>
                <a:cs typeface="+mn-cs"/>
              </a:defRPr>
            </a:lvl3pPr>
            <a:lvl4pPr marL="11430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맑은 고딕" panose="020B0503020000020004" pitchFamily="50" charset="-127"/>
                <a:ea typeface="맑은 고딕" panose="020B0503020000020004" pitchFamily="50" charset="-127"/>
                <a:cs typeface="+mn-cs"/>
              </a:defRPr>
            </a:lvl4pPr>
            <a:lvl5pPr marL="16002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맑은 고딕" panose="020B0503020000020004" pitchFamily="50" charset="-127"/>
                <a:ea typeface="맑은 고딕" panose="020B0503020000020004" pitchFamily="50" charset="-127"/>
                <a:cs typeface="+mn-cs"/>
              </a:defRPr>
            </a:lvl5pPr>
            <a:lvl6pPr marL="20574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1"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lgn="ctr" rtl="0"/>
            <a:r>
              <a:rPr lang="ko-KR" altLang="en-US" sz="1000">
                <a:solidFill>
                  <a:schemeClr val="tx2">
                    <a:lumMod val="40000"/>
                    <a:lumOff val="60000"/>
                  </a:schemeClr>
                </a:solidFill>
              </a:rPr>
              <a:t> </a:t>
            </a:r>
            <a:endParaRPr lang="ko-KR" altLang="en-US" sz="1000" noProof="0">
              <a:solidFill>
                <a:schemeClr val="tx2">
                  <a:lumMod val="40000"/>
                  <a:lumOff val="60000"/>
                </a:schemeClr>
              </a:solidFill>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20190732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C12258-1A0B-5472-2DB9-27877ECC6EB5}"/>
            </a:ext>
          </a:extLst>
        </p:cNvPr>
        <p:cNvGrpSpPr/>
        <p:nvPr/>
      </p:nvGrpSpPr>
      <p:grpSpPr>
        <a:xfrm>
          <a:off x="0" y="0"/>
          <a:ext cx="0" cy="0"/>
          <a:chOff x="0" y="0"/>
          <a:chExt cx="0" cy="0"/>
        </a:xfrm>
      </p:grpSpPr>
      <p:sp>
        <p:nvSpPr>
          <p:cNvPr id="76" name="직사각형 75">
            <a:extLst>
              <a:ext uri="{FF2B5EF4-FFF2-40B4-BE49-F238E27FC236}">
                <a16:creationId xmlns:a16="http://schemas.microsoft.com/office/drawing/2014/main" id="{BD41595B-B666-5518-7807-70CAE15A70A3}"/>
              </a:ext>
            </a:extLst>
          </p:cNvPr>
          <p:cNvSpPr/>
          <p:nvPr/>
        </p:nvSpPr>
        <p:spPr>
          <a:xfrm>
            <a:off x="283400" y="3228908"/>
            <a:ext cx="1818715" cy="1230364"/>
          </a:xfrm>
          <a:prstGeom prst="rect">
            <a:avLst/>
          </a:prstGeom>
          <a:solidFill>
            <a:schemeClr val="bg1"/>
          </a:solidFill>
          <a:ln>
            <a:solidFill>
              <a:schemeClr val="bg1">
                <a:lumMod val="50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ko-KR" altLang="en-US">
              <a:latin typeface="+mj-lt"/>
            </a:endParaRPr>
          </a:p>
        </p:txBody>
      </p:sp>
      <p:sp>
        <p:nvSpPr>
          <p:cNvPr id="15" name="직사각형 14">
            <a:extLst>
              <a:ext uri="{FF2B5EF4-FFF2-40B4-BE49-F238E27FC236}">
                <a16:creationId xmlns:a16="http://schemas.microsoft.com/office/drawing/2014/main" id="{3AB17150-AC0F-2F82-EBF5-86122EE35360}"/>
              </a:ext>
            </a:extLst>
          </p:cNvPr>
          <p:cNvSpPr/>
          <p:nvPr/>
        </p:nvSpPr>
        <p:spPr>
          <a:xfrm>
            <a:off x="140860" y="204445"/>
            <a:ext cx="3705181" cy="461665"/>
          </a:xfrm>
          <a:prstGeom prst="rect">
            <a:avLst/>
          </a:prstGeom>
        </p:spPr>
        <p:txBody>
          <a:bodyPr wrap="none">
            <a:spAutoFit/>
          </a:bodyPr>
          <a:lstStyle/>
          <a:p>
            <a:pPr marL="285750" indent="-285750">
              <a:buFont typeface="Wingdings" panose="05000000000000000000" pitchFamily="2" charset="2"/>
              <a:buChar char="ü"/>
            </a:pPr>
            <a:r>
              <a:rPr lang="en-US" altLang="ko-KR" sz="2400" b="1">
                <a:solidFill>
                  <a:schemeClr val="accent1">
                    <a:lumMod val="75000"/>
                  </a:schemeClr>
                </a:solidFill>
                <a:latin typeface="+mj-lt"/>
              </a:rPr>
              <a:t>Servlet </a:t>
            </a:r>
            <a:r>
              <a:rPr lang="en-US" altLang="ko-KR" sz="2400">
                <a:solidFill>
                  <a:schemeClr val="accent1">
                    <a:lumMod val="75000"/>
                  </a:schemeClr>
                </a:solidFill>
                <a:latin typeface="+mj-lt"/>
              </a:rPr>
              <a:t>vs</a:t>
            </a:r>
            <a:r>
              <a:rPr lang="en-US" altLang="ko-KR" sz="2400" b="1">
                <a:solidFill>
                  <a:schemeClr val="accent1">
                    <a:lumMod val="75000"/>
                  </a:schemeClr>
                </a:solidFill>
                <a:latin typeface="+mj-lt"/>
              </a:rPr>
              <a:t> Jsp </a:t>
            </a:r>
            <a:r>
              <a:rPr lang="en-US" altLang="ko-KR" sz="2400">
                <a:solidFill>
                  <a:schemeClr val="accent1">
                    <a:lumMod val="75000"/>
                  </a:schemeClr>
                </a:solidFill>
                <a:latin typeface="+mj-lt"/>
              </a:rPr>
              <a:t>vs</a:t>
            </a:r>
            <a:r>
              <a:rPr lang="en-US" altLang="ko-KR" sz="2400" b="1">
                <a:solidFill>
                  <a:schemeClr val="accent1">
                    <a:lumMod val="75000"/>
                  </a:schemeClr>
                </a:solidFill>
                <a:latin typeface="+mj-lt"/>
              </a:rPr>
              <a:t> MVC</a:t>
            </a:r>
            <a:endParaRPr lang="ko-KR" altLang="en-US" sz="2400" b="1">
              <a:solidFill>
                <a:schemeClr val="accent1">
                  <a:lumMod val="75000"/>
                </a:schemeClr>
              </a:solidFill>
              <a:latin typeface="+mj-lt"/>
            </a:endParaRPr>
          </a:p>
        </p:txBody>
      </p:sp>
      <p:sp>
        <p:nvSpPr>
          <p:cNvPr id="24" name="TextBox 23">
            <a:extLst>
              <a:ext uri="{FF2B5EF4-FFF2-40B4-BE49-F238E27FC236}">
                <a16:creationId xmlns:a16="http://schemas.microsoft.com/office/drawing/2014/main" id="{2EB090EB-8A4E-11E0-B3F4-7B1C2A7440FB}"/>
              </a:ext>
            </a:extLst>
          </p:cNvPr>
          <p:cNvSpPr txBox="1"/>
          <p:nvPr/>
        </p:nvSpPr>
        <p:spPr>
          <a:xfrm>
            <a:off x="609985" y="2884789"/>
            <a:ext cx="1146555" cy="307777"/>
          </a:xfrm>
          <a:prstGeom prst="rect">
            <a:avLst/>
          </a:prstGeom>
          <a:noFill/>
        </p:spPr>
        <p:txBody>
          <a:bodyPr wrap="square">
            <a:spAutoFit/>
          </a:bodyPr>
          <a:lstStyle/>
          <a:p>
            <a:pPr algn="ctr"/>
            <a:r>
              <a:rPr lang="en-US" altLang="ko-KR" sz="1400" b="1">
                <a:latin typeface="+mj-lt"/>
                <a:ea typeface="나눔바른고딕" panose="020B0603020101020101" pitchFamily="50" charset="-127"/>
              </a:rPr>
              <a:t>Servlet</a:t>
            </a:r>
            <a:endParaRPr lang="ko-KR" altLang="en-US" sz="1400" b="1">
              <a:latin typeface="+mj-lt"/>
            </a:endParaRPr>
          </a:p>
        </p:txBody>
      </p:sp>
      <p:sp>
        <p:nvSpPr>
          <p:cNvPr id="61" name="TextBox 60">
            <a:extLst>
              <a:ext uri="{FF2B5EF4-FFF2-40B4-BE49-F238E27FC236}">
                <a16:creationId xmlns:a16="http://schemas.microsoft.com/office/drawing/2014/main" id="{EB094D2B-15E6-B648-8563-7A75250EBA92}"/>
              </a:ext>
            </a:extLst>
          </p:cNvPr>
          <p:cNvSpPr txBox="1"/>
          <p:nvPr/>
        </p:nvSpPr>
        <p:spPr>
          <a:xfrm>
            <a:off x="379124" y="3365457"/>
            <a:ext cx="1627274" cy="373885"/>
          </a:xfrm>
          <a:prstGeom prst="rect">
            <a:avLst/>
          </a:prstGeom>
          <a:noFill/>
        </p:spPr>
        <p:txBody>
          <a:bodyPr wrap="square">
            <a:spAutoFit/>
          </a:bodyPr>
          <a:lstStyle/>
          <a:p>
            <a:pPr algn="ctr">
              <a:lnSpc>
                <a:spcPct val="150000"/>
              </a:lnSpc>
            </a:pPr>
            <a:r>
              <a:rPr lang="en-US" altLang="ko-KR" sz="1400">
                <a:solidFill>
                  <a:schemeClr val="accent1">
                    <a:lumMod val="75000"/>
                  </a:schemeClr>
                </a:solidFill>
                <a:latin typeface="+mj-lt"/>
              </a:rPr>
              <a:t>Java</a:t>
            </a:r>
            <a:r>
              <a:rPr lang="ko-KR" altLang="en-US" sz="1400">
                <a:solidFill>
                  <a:schemeClr val="accent1">
                    <a:lumMod val="75000"/>
                  </a:schemeClr>
                </a:solidFill>
                <a:latin typeface="+mj-lt"/>
              </a:rPr>
              <a:t> </a:t>
            </a:r>
            <a:r>
              <a:rPr lang="en-US" altLang="ko-KR" sz="1400">
                <a:solidFill>
                  <a:schemeClr val="accent1">
                    <a:lumMod val="75000"/>
                  </a:schemeClr>
                </a:solidFill>
                <a:latin typeface="+mj-lt"/>
              </a:rPr>
              <a:t>+ HTML</a:t>
            </a:r>
            <a:endParaRPr lang="ko-KR" altLang="en-US" sz="1400">
              <a:solidFill>
                <a:schemeClr val="accent1">
                  <a:lumMod val="75000"/>
                </a:schemeClr>
              </a:solidFill>
              <a:latin typeface="+mj-lt"/>
            </a:endParaRPr>
          </a:p>
        </p:txBody>
      </p:sp>
      <p:sp>
        <p:nvSpPr>
          <p:cNvPr id="4" name="TextBox 3">
            <a:extLst>
              <a:ext uri="{FF2B5EF4-FFF2-40B4-BE49-F238E27FC236}">
                <a16:creationId xmlns:a16="http://schemas.microsoft.com/office/drawing/2014/main" id="{7DB257E7-75B1-2C69-F06E-D2CABC224EED}"/>
              </a:ext>
            </a:extLst>
          </p:cNvPr>
          <p:cNvSpPr txBox="1"/>
          <p:nvPr/>
        </p:nvSpPr>
        <p:spPr>
          <a:xfrm>
            <a:off x="316365" y="3796156"/>
            <a:ext cx="1733797" cy="333617"/>
          </a:xfrm>
          <a:prstGeom prst="rect">
            <a:avLst/>
          </a:prstGeom>
          <a:noFill/>
        </p:spPr>
        <p:txBody>
          <a:bodyPr wrap="square">
            <a:spAutoFit/>
          </a:bodyPr>
          <a:lstStyle/>
          <a:p>
            <a:pPr algn="ctr">
              <a:lnSpc>
                <a:spcPct val="150000"/>
              </a:lnSpc>
            </a:pPr>
            <a:r>
              <a:rPr lang="ko-KR" altLang="en-US" sz="1200">
                <a:latin typeface="+mj-lt"/>
              </a:rPr>
              <a:t>비즈니스 로직 </a:t>
            </a:r>
            <a:r>
              <a:rPr lang="en-US" altLang="ko-KR" sz="1200">
                <a:latin typeface="+mj-lt"/>
              </a:rPr>
              <a:t>+ </a:t>
            </a:r>
            <a:r>
              <a:rPr lang="ko-KR" altLang="en-US" sz="1200">
                <a:latin typeface="+mj-lt"/>
              </a:rPr>
              <a:t>화면</a:t>
            </a:r>
          </a:p>
        </p:txBody>
      </p:sp>
      <p:sp>
        <p:nvSpPr>
          <p:cNvPr id="5" name="직사각형 4">
            <a:extLst>
              <a:ext uri="{FF2B5EF4-FFF2-40B4-BE49-F238E27FC236}">
                <a16:creationId xmlns:a16="http://schemas.microsoft.com/office/drawing/2014/main" id="{CE335B66-4D80-D8D4-838B-59F325D8F77A}"/>
              </a:ext>
            </a:extLst>
          </p:cNvPr>
          <p:cNvSpPr/>
          <p:nvPr/>
        </p:nvSpPr>
        <p:spPr>
          <a:xfrm>
            <a:off x="2778738" y="3218678"/>
            <a:ext cx="1818715" cy="1230364"/>
          </a:xfrm>
          <a:prstGeom prst="rect">
            <a:avLst/>
          </a:prstGeom>
          <a:solidFill>
            <a:schemeClr val="bg1"/>
          </a:solidFill>
          <a:ln>
            <a:solidFill>
              <a:schemeClr val="bg1">
                <a:lumMod val="50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ko-KR" altLang="en-US">
              <a:latin typeface="+mj-lt"/>
            </a:endParaRPr>
          </a:p>
        </p:txBody>
      </p:sp>
      <p:sp>
        <p:nvSpPr>
          <p:cNvPr id="6" name="TextBox 5">
            <a:extLst>
              <a:ext uri="{FF2B5EF4-FFF2-40B4-BE49-F238E27FC236}">
                <a16:creationId xmlns:a16="http://schemas.microsoft.com/office/drawing/2014/main" id="{561C363E-B952-84DE-D82E-416021DA1607}"/>
              </a:ext>
            </a:extLst>
          </p:cNvPr>
          <p:cNvSpPr txBox="1"/>
          <p:nvPr/>
        </p:nvSpPr>
        <p:spPr>
          <a:xfrm>
            <a:off x="3325022" y="2878936"/>
            <a:ext cx="723088" cy="307777"/>
          </a:xfrm>
          <a:prstGeom prst="rect">
            <a:avLst/>
          </a:prstGeom>
          <a:noFill/>
        </p:spPr>
        <p:txBody>
          <a:bodyPr wrap="square">
            <a:spAutoFit/>
          </a:bodyPr>
          <a:lstStyle/>
          <a:p>
            <a:pPr algn="ctr"/>
            <a:r>
              <a:rPr lang="en-US" altLang="ko-KR" sz="1400" b="1">
                <a:latin typeface="+mj-lt"/>
                <a:ea typeface="나눔바른고딕" panose="020B0603020101020101" pitchFamily="50" charset="-127"/>
              </a:rPr>
              <a:t>Jsp </a:t>
            </a:r>
            <a:endParaRPr lang="ko-KR" altLang="en-US" sz="1400" b="1">
              <a:latin typeface="+mj-lt"/>
            </a:endParaRPr>
          </a:p>
        </p:txBody>
      </p:sp>
      <p:sp>
        <p:nvSpPr>
          <p:cNvPr id="7" name="TextBox 6">
            <a:extLst>
              <a:ext uri="{FF2B5EF4-FFF2-40B4-BE49-F238E27FC236}">
                <a16:creationId xmlns:a16="http://schemas.microsoft.com/office/drawing/2014/main" id="{BB0495FA-C139-AA97-251C-77734549AD6C}"/>
              </a:ext>
            </a:extLst>
          </p:cNvPr>
          <p:cNvSpPr txBox="1"/>
          <p:nvPr/>
        </p:nvSpPr>
        <p:spPr>
          <a:xfrm>
            <a:off x="2915763" y="3341221"/>
            <a:ext cx="1565661" cy="373885"/>
          </a:xfrm>
          <a:prstGeom prst="rect">
            <a:avLst/>
          </a:prstGeom>
          <a:noFill/>
        </p:spPr>
        <p:txBody>
          <a:bodyPr wrap="square">
            <a:spAutoFit/>
          </a:bodyPr>
          <a:lstStyle/>
          <a:p>
            <a:pPr algn="ctr">
              <a:lnSpc>
                <a:spcPct val="150000"/>
              </a:lnSpc>
            </a:pPr>
            <a:r>
              <a:rPr lang="en-US" altLang="ko-KR" sz="1400">
                <a:solidFill>
                  <a:schemeClr val="accent1">
                    <a:lumMod val="75000"/>
                  </a:schemeClr>
                </a:solidFill>
                <a:latin typeface="+mj-lt"/>
              </a:rPr>
              <a:t>HTML</a:t>
            </a:r>
            <a:r>
              <a:rPr lang="ko-KR" altLang="en-US" sz="1400">
                <a:solidFill>
                  <a:schemeClr val="accent1">
                    <a:lumMod val="75000"/>
                  </a:schemeClr>
                </a:solidFill>
                <a:latin typeface="+mj-lt"/>
              </a:rPr>
              <a:t> </a:t>
            </a:r>
            <a:r>
              <a:rPr lang="en-US" altLang="ko-KR" sz="1400">
                <a:solidFill>
                  <a:schemeClr val="accent1">
                    <a:lumMod val="75000"/>
                  </a:schemeClr>
                </a:solidFill>
                <a:latin typeface="+mj-lt"/>
              </a:rPr>
              <a:t>+ Java</a:t>
            </a:r>
            <a:endParaRPr lang="ko-KR" altLang="en-US" sz="1400">
              <a:solidFill>
                <a:schemeClr val="accent1">
                  <a:lumMod val="75000"/>
                </a:schemeClr>
              </a:solidFill>
              <a:latin typeface="+mj-lt"/>
            </a:endParaRPr>
          </a:p>
        </p:txBody>
      </p:sp>
      <p:sp>
        <p:nvSpPr>
          <p:cNvPr id="8" name="TextBox 7">
            <a:extLst>
              <a:ext uri="{FF2B5EF4-FFF2-40B4-BE49-F238E27FC236}">
                <a16:creationId xmlns:a16="http://schemas.microsoft.com/office/drawing/2014/main" id="{54F1852A-AF9B-D48B-87B2-C453A1A93372}"/>
              </a:ext>
            </a:extLst>
          </p:cNvPr>
          <p:cNvSpPr txBox="1"/>
          <p:nvPr/>
        </p:nvSpPr>
        <p:spPr>
          <a:xfrm>
            <a:off x="2817719" y="3785926"/>
            <a:ext cx="1733797" cy="333617"/>
          </a:xfrm>
          <a:prstGeom prst="rect">
            <a:avLst/>
          </a:prstGeom>
          <a:noFill/>
        </p:spPr>
        <p:txBody>
          <a:bodyPr wrap="square">
            <a:spAutoFit/>
          </a:bodyPr>
          <a:lstStyle/>
          <a:p>
            <a:pPr algn="ctr">
              <a:lnSpc>
                <a:spcPct val="150000"/>
              </a:lnSpc>
            </a:pPr>
            <a:r>
              <a:rPr lang="ko-KR" altLang="en-US" sz="1200">
                <a:latin typeface="+mj-lt"/>
              </a:rPr>
              <a:t>화면 </a:t>
            </a:r>
            <a:r>
              <a:rPr lang="en-US" altLang="ko-KR" sz="1200">
                <a:latin typeface="+mj-lt"/>
              </a:rPr>
              <a:t>+ </a:t>
            </a:r>
            <a:r>
              <a:rPr lang="ko-KR" altLang="en-US" sz="1200">
                <a:latin typeface="+mj-lt"/>
              </a:rPr>
              <a:t>비즈니스 로직</a:t>
            </a:r>
          </a:p>
        </p:txBody>
      </p:sp>
      <p:sp>
        <p:nvSpPr>
          <p:cNvPr id="9" name="화살표: 오른쪽 8">
            <a:extLst>
              <a:ext uri="{FF2B5EF4-FFF2-40B4-BE49-F238E27FC236}">
                <a16:creationId xmlns:a16="http://schemas.microsoft.com/office/drawing/2014/main" id="{1A4A59AD-9086-6528-F064-4FB3EED89112}"/>
              </a:ext>
            </a:extLst>
          </p:cNvPr>
          <p:cNvSpPr/>
          <p:nvPr/>
        </p:nvSpPr>
        <p:spPr>
          <a:xfrm>
            <a:off x="2250202" y="3713304"/>
            <a:ext cx="362899" cy="246647"/>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ko-KR" altLang="en-US"/>
          </a:p>
        </p:txBody>
      </p:sp>
      <p:sp>
        <p:nvSpPr>
          <p:cNvPr id="10" name="직사각형 9">
            <a:extLst>
              <a:ext uri="{FF2B5EF4-FFF2-40B4-BE49-F238E27FC236}">
                <a16:creationId xmlns:a16="http://schemas.microsoft.com/office/drawing/2014/main" id="{684A9998-52EE-C27A-2DD2-EED04F57B857}"/>
              </a:ext>
            </a:extLst>
          </p:cNvPr>
          <p:cNvSpPr/>
          <p:nvPr/>
        </p:nvSpPr>
        <p:spPr>
          <a:xfrm>
            <a:off x="5264876" y="3952734"/>
            <a:ext cx="1245721" cy="1230364"/>
          </a:xfrm>
          <a:prstGeom prst="rect">
            <a:avLst/>
          </a:prstGeom>
          <a:solidFill>
            <a:schemeClr val="bg1"/>
          </a:solidFill>
          <a:ln>
            <a:solidFill>
              <a:schemeClr val="bg1">
                <a:lumMod val="50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ko-KR" altLang="en-US">
              <a:latin typeface="+mj-lt"/>
            </a:endParaRPr>
          </a:p>
        </p:txBody>
      </p:sp>
      <p:sp>
        <p:nvSpPr>
          <p:cNvPr id="11" name="TextBox 10">
            <a:extLst>
              <a:ext uri="{FF2B5EF4-FFF2-40B4-BE49-F238E27FC236}">
                <a16:creationId xmlns:a16="http://schemas.microsoft.com/office/drawing/2014/main" id="{E064C7F6-2EF0-10AA-D85F-5A4263266D74}"/>
              </a:ext>
            </a:extLst>
          </p:cNvPr>
          <p:cNvSpPr txBox="1"/>
          <p:nvPr/>
        </p:nvSpPr>
        <p:spPr>
          <a:xfrm>
            <a:off x="5300135" y="2142314"/>
            <a:ext cx="1146555" cy="307777"/>
          </a:xfrm>
          <a:prstGeom prst="rect">
            <a:avLst/>
          </a:prstGeom>
          <a:noFill/>
        </p:spPr>
        <p:txBody>
          <a:bodyPr wrap="square">
            <a:spAutoFit/>
          </a:bodyPr>
          <a:lstStyle/>
          <a:p>
            <a:pPr algn="ctr"/>
            <a:r>
              <a:rPr lang="en-US" altLang="ko-KR" sz="1400" b="1">
                <a:latin typeface="+mj-lt"/>
                <a:ea typeface="나눔바른고딕" panose="020B0603020101020101" pitchFamily="50" charset="-127"/>
              </a:rPr>
              <a:t> </a:t>
            </a:r>
            <a:r>
              <a:rPr lang="ko-KR" altLang="en-US" sz="1400" b="1">
                <a:latin typeface="+mj-lt"/>
                <a:ea typeface="나눔바른고딕" panose="020B0603020101020101" pitchFamily="50" charset="-127"/>
              </a:rPr>
              <a:t>모델 </a:t>
            </a:r>
            <a:r>
              <a:rPr lang="en-US" altLang="ko-KR" sz="1400" b="1">
                <a:latin typeface="+mj-lt"/>
                <a:ea typeface="나눔바른고딕" panose="020B0603020101020101" pitchFamily="50" charset="-127"/>
              </a:rPr>
              <a:t>2</a:t>
            </a:r>
            <a:endParaRPr lang="ko-KR" altLang="en-US" sz="1400" b="1">
              <a:latin typeface="+mj-lt"/>
            </a:endParaRPr>
          </a:p>
        </p:txBody>
      </p:sp>
      <p:sp>
        <p:nvSpPr>
          <p:cNvPr id="12" name="TextBox 11">
            <a:extLst>
              <a:ext uri="{FF2B5EF4-FFF2-40B4-BE49-F238E27FC236}">
                <a16:creationId xmlns:a16="http://schemas.microsoft.com/office/drawing/2014/main" id="{27A2FCB7-6C0F-BB13-74A9-4DF2C0977AE9}"/>
              </a:ext>
            </a:extLst>
          </p:cNvPr>
          <p:cNvSpPr txBox="1"/>
          <p:nvPr/>
        </p:nvSpPr>
        <p:spPr>
          <a:xfrm>
            <a:off x="5320216" y="4069531"/>
            <a:ext cx="1131210" cy="373885"/>
          </a:xfrm>
          <a:prstGeom prst="rect">
            <a:avLst/>
          </a:prstGeom>
          <a:noFill/>
        </p:spPr>
        <p:txBody>
          <a:bodyPr wrap="square">
            <a:spAutoFit/>
          </a:bodyPr>
          <a:lstStyle/>
          <a:p>
            <a:pPr algn="ctr">
              <a:lnSpc>
                <a:spcPct val="150000"/>
              </a:lnSpc>
            </a:pPr>
            <a:r>
              <a:rPr lang="en-US" altLang="ko-KR" sz="1400">
                <a:solidFill>
                  <a:schemeClr val="accent1">
                    <a:lumMod val="75000"/>
                  </a:schemeClr>
                </a:solidFill>
                <a:latin typeface="+mj-lt"/>
              </a:rPr>
              <a:t>HTML</a:t>
            </a:r>
            <a:endParaRPr lang="ko-KR" altLang="en-US" sz="1400">
              <a:solidFill>
                <a:schemeClr val="accent1">
                  <a:lumMod val="75000"/>
                </a:schemeClr>
              </a:solidFill>
              <a:latin typeface="+mj-lt"/>
            </a:endParaRPr>
          </a:p>
        </p:txBody>
      </p:sp>
      <p:sp>
        <p:nvSpPr>
          <p:cNvPr id="13" name="TextBox 12">
            <a:extLst>
              <a:ext uri="{FF2B5EF4-FFF2-40B4-BE49-F238E27FC236}">
                <a16:creationId xmlns:a16="http://schemas.microsoft.com/office/drawing/2014/main" id="{7EADA84D-64A4-C60D-3A05-BCD45E5828DD}"/>
              </a:ext>
            </a:extLst>
          </p:cNvPr>
          <p:cNvSpPr txBox="1"/>
          <p:nvPr/>
        </p:nvSpPr>
        <p:spPr>
          <a:xfrm>
            <a:off x="5280621" y="4519982"/>
            <a:ext cx="1245721" cy="333617"/>
          </a:xfrm>
          <a:prstGeom prst="rect">
            <a:avLst/>
          </a:prstGeom>
          <a:noFill/>
        </p:spPr>
        <p:txBody>
          <a:bodyPr wrap="square">
            <a:spAutoFit/>
          </a:bodyPr>
          <a:lstStyle/>
          <a:p>
            <a:pPr algn="ctr">
              <a:lnSpc>
                <a:spcPct val="150000"/>
              </a:lnSpc>
            </a:pPr>
            <a:r>
              <a:rPr lang="ko-KR" altLang="en-US" sz="1200">
                <a:latin typeface="+mj-lt"/>
              </a:rPr>
              <a:t>화면</a:t>
            </a:r>
          </a:p>
        </p:txBody>
      </p:sp>
      <p:sp>
        <p:nvSpPr>
          <p:cNvPr id="14" name="직사각형 13">
            <a:extLst>
              <a:ext uri="{FF2B5EF4-FFF2-40B4-BE49-F238E27FC236}">
                <a16:creationId xmlns:a16="http://schemas.microsoft.com/office/drawing/2014/main" id="{0B88AC2E-BC4E-F228-CBDB-FD1D8DD5B23D}"/>
              </a:ext>
            </a:extLst>
          </p:cNvPr>
          <p:cNvSpPr/>
          <p:nvPr/>
        </p:nvSpPr>
        <p:spPr>
          <a:xfrm>
            <a:off x="5264876" y="2458862"/>
            <a:ext cx="1245721" cy="1230364"/>
          </a:xfrm>
          <a:prstGeom prst="rect">
            <a:avLst/>
          </a:prstGeom>
          <a:solidFill>
            <a:schemeClr val="bg1"/>
          </a:solidFill>
          <a:ln>
            <a:solidFill>
              <a:schemeClr val="bg1">
                <a:lumMod val="50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ko-KR" altLang="en-US">
              <a:latin typeface="+mj-lt"/>
            </a:endParaRPr>
          </a:p>
        </p:txBody>
      </p:sp>
      <p:sp>
        <p:nvSpPr>
          <p:cNvPr id="16" name="TextBox 15">
            <a:extLst>
              <a:ext uri="{FF2B5EF4-FFF2-40B4-BE49-F238E27FC236}">
                <a16:creationId xmlns:a16="http://schemas.microsoft.com/office/drawing/2014/main" id="{A91F857C-D3F9-1E01-5C60-BBE3DB36C53C}"/>
              </a:ext>
            </a:extLst>
          </p:cNvPr>
          <p:cNvSpPr txBox="1"/>
          <p:nvPr/>
        </p:nvSpPr>
        <p:spPr>
          <a:xfrm>
            <a:off x="5345938" y="2555561"/>
            <a:ext cx="1091046" cy="373885"/>
          </a:xfrm>
          <a:prstGeom prst="rect">
            <a:avLst/>
          </a:prstGeom>
          <a:noFill/>
        </p:spPr>
        <p:txBody>
          <a:bodyPr wrap="square">
            <a:spAutoFit/>
          </a:bodyPr>
          <a:lstStyle/>
          <a:p>
            <a:pPr algn="ctr">
              <a:lnSpc>
                <a:spcPct val="150000"/>
              </a:lnSpc>
            </a:pPr>
            <a:r>
              <a:rPr lang="en-US" altLang="ko-KR" sz="1400">
                <a:solidFill>
                  <a:schemeClr val="accent1">
                    <a:lumMod val="75000"/>
                  </a:schemeClr>
                </a:solidFill>
                <a:latin typeface="+mj-lt"/>
              </a:rPr>
              <a:t>Java</a:t>
            </a:r>
            <a:endParaRPr lang="ko-KR" altLang="en-US" sz="1400">
              <a:solidFill>
                <a:schemeClr val="accent1">
                  <a:lumMod val="75000"/>
                </a:schemeClr>
              </a:solidFill>
              <a:latin typeface="+mj-lt"/>
            </a:endParaRPr>
          </a:p>
        </p:txBody>
      </p:sp>
      <p:sp>
        <p:nvSpPr>
          <p:cNvPr id="17" name="TextBox 16">
            <a:extLst>
              <a:ext uri="{FF2B5EF4-FFF2-40B4-BE49-F238E27FC236}">
                <a16:creationId xmlns:a16="http://schemas.microsoft.com/office/drawing/2014/main" id="{DF130281-AED7-27C0-1A81-7CA80A964124}"/>
              </a:ext>
            </a:extLst>
          </p:cNvPr>
          <p:cNvSpPr txBox="1"/>
          <p:nvPr/>
        </p:nvSpPr>
        <p:spPr>
          <a:xfrm>
            <a:off x="5280621" y="3046243"/>
            <a:ext cx="1245721" cy="333617"/>
          </a:xfrm>
          <a:prstGeom prst="rect">
            <a:avLst/>
          </a:prstGeom>
          <a:noFill/>
        </p:spPr>
        <p:txBody>
          <a:bodyPr wrap="square">
            <a:spAutoFit/>
          </a:bodyPr>
          <a:lstStyle/>
          <a:p>
            <a:pPr algn="ctr">
              <a:lnSpc>
                <a:spcPct val="150000"/>
              </a:lnSpc>
            </a:pPr>
            <a:r>
              <a:rPr lang="ko-KR" altLang="en-US" sz="1200">
                <a:latin typeface="+mj-lt"/>
              </a:rPr>
              <a:t>비즈니스 로직</a:t>
            </a:r>
          </a:p>
        </p:txBody>
      </p:sp>
      <p:sp>
        <p:nvSpPr>
          <p:cNvPr id="18" name="화살표: 오른쪽 17">
            <a:extLst>
              <a:ext uri="{FF2B5EF4-FFF2-40B4-BE49-F238E27FC236}">
                <a16:creationId xmlns:a16="http://schemas.microsoft.com/office/drawing/2014/main" id="{993E3FAD-753B-E523-B97B-033E420FD7AB}"/>
              </a:ext>
            </a:extLst>
          </p:cNvPr>
          <p:cNvSpPr/>
          <p:nvPr/>
        </p:nvSpPr>
        <p:spPr>
          <a:xfrm>
            <a:off x="4748339" y="3672832"/>
            <a:ext cx="362899" cy="246647"/>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ko-KR" altLang="en-US"/>
          </a:p>
        </p:txBody>
      </p:sp>
      <p:sp>
        <p:nvSpPr>
          <p:cNvPr id="19" name="직사각형 18">
            <a:extLst>
              <a:ext uri="{FF2B5EF4-FFF2-40B4-BE49-F238E27FC236}">
                <a16:creationId xmlns:a16="http://schemas.microsoft.com/office/drawing/2014/main" id="{B0F73588-55B9-A6F5-0778-7AB3CEC3A4ED}"/>
              </a:ext>
            </a:extLst>
          </p:cNvPr>
          <p:cNvSpPr/>
          <p:nvPr/>
        </p:nvSpPr>
        <p:spPr>
          <a:xfrm>
            <a:off x="7145187" y="3356582"/>
            <a:ext cx="1245721" cy="1230364"/>
          </a:xfrm>
          <a:prstGeom prst="rect">
            <a:avLst/>
          </a:prstGeom>
          <a:solidFill>
            <a:schemeClr val="bg1"/>
          </a:solidFill>
          <a:ln>
            <a:solidFill>
              <a:schemeClr val="bg1">
                <a:lumMod val="50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ko-KR" altLang="en-US">
              <a:latin typeface="+mj-lt"/>
            </a:endParaRPr>
          </a:p>
        </p:txBody>
      </p:sp>
      <p:sp>
        <p:nvSpPr>
          <p:cNvPr id="26" name="TextBox 25">
            <a:extLst>
              <a:ext uri="{FF2B5EF4-FFF2-40B4-BE49-F238E27FC236}">
                <a16:creationId xmlns:a16="http://schemas.microsoft.com/office/drawing/2014/main" id="{2FD95ED3-72EE-2785-9F88-F536B486631E}"/>
              </a:ext>
            </a:extLst>
          </p:cNvPr>
          <p:cNvSpPr txBox="1"/>
          <p:nvPr/>
        </p:nvSpPr>
        <p:spPr>
          <a:xfrm>
            <a:off x="7145187" y="1535800"/>
            <a:ext cx="1146555" cy="307777"/>
          </a:xfrm>
          <a:prstGeom prst="rect">
            <a:avLst/>
          </a:prstGeom>
          <a:noFill/>
        </p:spPr>
        <p:txBody>
          <a:bodyPr wrap="square">
            <a:spAutoFit/>
          </a:bodyPr>
          <a:lstStyle/>
          <a:p>
            <a:pPr algn="ctr"/>
            <a:r>
              <a:rPr lang="en-US" altLang="ko-KR" sz="1400" b="1">
                <a:latin typeface="+mj-lt"/>
                <a:ea typeface="나눔바른고딕" panose="020B0603020101020101" pitchFamily="50" charset="-127"/>
              </a:rPr>
              <a:t> MVC</a:t>
            </a:r>
            <a:endParaRPr lang="ko-KR" altLang="en-US" sz="1400" b="1">
              <a:latin typeface="+mj-lt"/>
            </a:endParaRPr>
          </a:p>
        </p:txBody>
      </p:sp>
      <p:sp>
        <p:nvSpPr>
          <p:cNvPr id="29" name="TextBox 28">
            <a:extLst>
              <a:ext uri="{FF2B5EF4-FFF2-40B4-BE49-F238E27FC236}">
                <a16:creationId xmlns:a16="http://schemas.microsoft.com/office/drawing/2014/main" id="{A7E17AC0-8F1E-9175-17EF-3F1D4070999A}"/>
              </a:ext>
            </a:extLst>
          </p:cNvPr>
          <p:cNvSpPr txBox="1"/>
          <p:nvPr/>
        </p:nvSpPr>
        <p:spPr>
          <a:xfrm>
            <a:off x="7144979" y="3485141"/>
            <a:ext cx="1245721" cy="373885"/>
          </a:xfrm>
          <a:prstGeom prst="rect">
            <a:avLst/>
          </a:prstGeom>
          <a:noFill/>
        </p:spPr>
        <p:txBody>
          <a:bodyPr wrap="square">
            <a:spAutoFit/>
          </a:bodyPr>
          <a:lstStyle/>
          <a:p>
            <a:pPr algn="ctr">
              <a:lnSpc>
                <a:spcPct val="150000"/>
              </a:lnSpc>
            </a:pPr>
            <a:r>
              <a:rPr lang="en-US" altLang="ko-KR" sz="1400">
                <a:solidFill>
                  <a:schemeClr val="accent1">
                    <a:lumMod val="75000"/>
                  </a:schemeClr>
                </a:solidFill>
                <a:latin typeface="+mj-lt"/>
              </a:rPr>
              <a:t>Model</a:t>
            </a:r>
            <a:endParaRPr lang="ko-KR" altLang="en-US" sz="1400">
              <a:solidFill>
                <a:schemeClr val="accent1">
                  <a:lumMod val="75000"/>
                </a:schemeClr>
              </a:solidFill>
              <a:latin typeface="+mj-lt"/>
            </a:endParaRPr>
          </a:p>
        </p:txBody>
      </p:sp>
      <p:sp>
        <p:nvSpPr>
          <p:cNvPr id="31" name="TextBox 30">
            <a:extLst>
              <a:ext uri="{FF2B5EF4-FFF2-40B4-BE49-F238E27FC236}">
                <a16:creationId xmlns:a16="http://schemas.microsoft.com/office/drawing/2014/main" id="{D1A7E814-85B2-B150-761D-E7B901C19708}"/>
              </a:ext>
            </a:extLst>
          </p:cNvPr>
          <p:cNvSpPr txBox="1"/>
          <p:nvPr/>
        </p:nvSpPr>
        <p:spPr>
          <a:xfrm>
            <a:off x="7154916" y="3923830"/>
            <a:ext cx="1245721" cy="333617"/>
          </a:xfrm>
          <a:prstGeom prst="rect">
            <a:avLst/>
          </a:prstGeom>
          <a:noFill/>
        </p:spPr>
        <p:txBody>
          <a:bodyPr wrap="square">
            <a:spAutoFit/>
          </a:bodyPr>
          <a:lstStyle/>
          <a:p>
            <a:pPr algn="ctr">
              <a:lnSpc>
                <a:spcPct val="150000"/>
              </a:lnSpc>
            </a:pPr>
            <a:r>
              <a:rPr lang="ko-KR" altLang="en-US" sz="1200">
                <a:latin typeface="+mj-lt"/>
              </a:rPr>
              <a:t>데이터</a:t>
            </a:r>
          </a:p>
        </p:txBody>
      </p:sp>
      <p:sp>
        <p:nvSpPr>
          <p:cNvPr id="32" name="직사각형 31">
            <a:extLst>
              <a:ext uri="{FF2B5EF4-FFF2-40B4-BE49-F238E27FC236}">
                <a16:creationId xmlns:a16="http://schemas.microsoft.com/office/drawing/2014/main" id="{C2931086-C5BE-5537-6D53-1B3D7617175E}"/>
              </a:ext>
            </a:extLst>
          </p:cNvPr>
          <p:cNvSpPr/>
          <p:nvPr/>
        </p:nvSpPr>
        <p:spPr>
          <a:xfrm>
            <a:off x="7145187" y="1862710"/>
            <a:ext cx="1245721" cy="1230364"/>
          </a:xfrm>
          <a:prstGeom prst="rect">
            <a:avLst/>
          </a:prstGeom>
          <a:solidFill>
            <a:schemeClr val="bg1"/>
          </a:solidFill>
          <a:ln>
            <a:solidFill>
              <a:schemeClr val="bg1">
                <a:lumMod val="50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ko-KR" altLang="en-US">
              <a:latin typeface="+mj-lt"/>
            </a:endParaRPr>
          </a:p>
        </p:txBody>
      </p:sp>
      <p:sp>
        <p:nvSpPr>
          <p:cNvPr id="38" name="TextBox 37">
            <a:extLst>
              <a:ext uri="{FF2B5EF4-FFF2-40B4-BE49-F238E27FC236}">
                <a16:creationId xmlns:a16="http://schemas.microsoft.com/office/drawing/2014/main" id="{A1A75D02-3D28-5A2C-88CD-6A205498CE73}"/>
              </a:ext>
            </a:extLst>
          </p:cNvPr>
          <p:cNvSpPr txBox="1"/>
          <p:nvPr/>
        </p:nvSpPr>
        <p:spPr>
          <a:xfrm>
            <a:off x="7149050" y="1972136"/>
            <a:ext cx="1245721" cy="373885"/>
          </a:xfrm>
          <a:prstGeom prst="rect">
            <a:avLst/>
          </a:prstGeom>
          <a:noFill/>
        </p:spPr>
        <p:txBody>
          <a:bodyPr wrap="square">
            <a:spAutoFit/>
          </a:bodyPr>
          <a:lstStyle/>
          <a:p>
            <a:pPr algn="ctr">
              <a:lnSpc>
                <a:spcPct val="150000"/>
              </a:lnSpc>
            </a:pPr>
            <a:r>
              <a:rPr lang="en-US" altLang="ko-KR" sz="1400">
                <a:solidFill>
                  <a:schemeClr val="accent1">
                    <a:lumMod val="75000"/>
                  </a:schemeClr>
                </a:solidFill>
                <a:latin typeface="+mj-lt"/>
              </a:rPr>
              <a:t>Controller</a:t>
            </a:r>
            <a:endParaRPr lang="ko-KR" altLang="en-US" sz="1400">
              <a:solidFill>
                <a:schemeClr val="accent1">
                  <a:lumMod val="75000"/>
                </a:schemeClr>
              </a:solidFill>
              <a:latin typeface="+mj-lt"/>
            </a:endParaRPr>
          </a:p>
        </p:txBody>
      </p:sp>
      <p:sp>
        <p:nvSpPr>
          <p:cNvPr id="40" name="TextBox 39">
            <a:extLst>
              <a:ext uri="{FF2B5EF4-FFF2-40B4-BE49-F238E27FC236}">
                <a16:creationId xmlns:a16="http://schemas.microsoft.com/office/drawing/2014/main" id="{5129DECA-135F-71EA-260F-41F75B6AA375}"/>
              </a:ext>
            </a:extLst>
          </p:cNvPr>
          <p:cNvSpPr txBox="1"/>
          <p:nvPr/>
        </p:nvSpPr>
        <p:spPr>
          <a:xfrm>
            <a:off x="7154916" y="2450091"/>
            <a:ext cx="1245721" cy="333617"/>
          </a:xfrm>
          <a:prstGeom prst="rect">
            <a:avLst/>
          </a:prstGeom>
          <a:noFill/>
        </p:spPr>
        <p:txBody>
          <a:bodyPr wrap="square">
            <a:spAutoFit/>
          </a:bodyPr>
          <a:lstStyle/>
          <a:p>
            <a:pPr algn="ctr">
              <a:lnSpc>
                <a:spcPct val="150000"/>
              </a:lnSpc>
            </a:pPr>
            <a:r>
              <a:rPr lang="ko-KR" altLang="en-US" sz="1200">
                <a:latin typeface="+mj-lt"/>
              </a:rPr>
              <a:t>비즈니스 로직</a:t>
            </a:r>
          </a:p>
        </p:txBody>
      </p:sp>
      <p:sp>
        <p:nvSpPr>
          <p:cNvPr id="41" name="직사각형 40">
            <a:extLst>
              <a:ext uri="{FF2B5EF4-FFF2-40B4-BE49-F238E27FC236}">
                <a16:creationId xmlns:a16="http://schemas.microsoft.com/office/drawing/2014/main" id="{54C7CE24-CCBF-19B9-0F2E-BA6135EAC4E5}"/>
              </a:ext>
            </a:extLst>
          </p:cNvPr>
          <p:cNvSpPr/>
          <p:nvPr/>
        </p:nvSpPr>
        <p:spPr>
          <a:xfrm>
            <a:off x="7145187" y="4853599"/>
            <a:ext cx="1245721" cy="1230364"/>
          </a:xfrm>
          <a:prstGeom prst="rect">
            <a:avLst/>
          </a:prstGeom>
          <a:solidFill>
            <a:schemeClr val="bg1"/>
          </a:solidFill>
          <a:ln>
            <a:solidFill>
              <a:schemeClr val="bg1">
                <a:lumMod val="50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ko-KR" altLang="en-US">
              <a:latin typeface="+mj-lt"/>
            </a:endParaRPr>
          </a:p>
        </p:txBody>
      </p:sp>
      <p:sp>
        <p:nvSpPr>
          <p:cNvPr id="42" name="TextBox 41">
            <a:extLst>
              <a:ext uri="{FF2B5EF4-FFF2-40B4-BE49-F238E27FC236}">
                <a16:creationId xmlns:a16="http://schemas.microsoft.com/office/drawing/2014/main" id="{03DA20A5-C9DF-53D9-A7B0-BC321C7AEE14}"/>
              </a:ext>
            </a:extLst>
          </p:cNvPr>
          <p:cNvSpPr txBox="1"/>
          <p:nvPr/>
        </p:nvSpPr>
        <p:spPr>
          <a:xfrm>
            <a:off x="7144979" y="4982158"/>
            <a:ext cx="1245721" cy="373885"/>
          </a:xfrm>
          <a:prstGeom prst="rect">
            <a:avLst/>
          </a:prstGeom>
          <a:noFill/>
        </p:spPr>
        <p:txBody>
          <a:bodyPr wrap="square">
            <a:spAutoFit/>
          </a:bodyPr>
          <a:lstStyle/>
          <a:p>
            <a:pPr algn="ctr">
              <a:lnSpc>
                <a:spcPct val="150000"/>
              </a:lnSpc>
            </a:pPr>
            <a:r>
              <a:rPr lang="en-US" altLang="ko-KR" sz="1400">
                <a:solidFill>
                  <a:schemeClr val="accent1">
                    <a:lumMod val="75000"/>
                  </a:schemeClr>
                </a:solidFill>
                <a:latin typeface="+mj-lt"/>
              </a:rPr>
              <a:t>View</a:t>
            </a:r>
            <a:endParaRPr lang="ko-KR" altLang="en-US" sz="1400">
              <a:solidFill>
                <a:schemeClr val="accent1">
                  <a:lumMod val="75000"/>
                </a:schemeClr>
              </a:solidFill>
              <a:latin typeface="+mj-lt"/>
            </a:endParaRPr>
          </a:p>
        </p:txBody>
      </p:sp>
      <p:sp>
        <p:nvSpPr>
          <p:cNvPr id="43" name="TextBox 42">
            <a:extLst>
              <a:ext uri="{FF2B5EF4-FFF2-40B4-BE49-F238E27FC236}">
                <a16:creationId xmlns:a16="http://schemas.microsoft.com/office/drawing/2014/main" id="{19976361-83AA-A9DE-1DDF-19188138971A}"/>
              </a:ext>
            </a:extLst>
          </p:cNvPr>
          <p:cNvSpPr txBox="1"/>
          <p:nvPr/>
        </p:nvSpPr>
        <p:spPr>
          <a:xfrm>
            <a:off x="7154916" y="5420847"/>
            <a:ext cx="1245721" cy="333617"/>
          </a:xfrm>
          <a:prstGeom prst="rect">
            <a:avLst/>
          </a:prstGeom>
          <a:noFill/>
        </p:spPr>
        <p:txBody>
          <a:bodyPr wrap="square">
            <a:spAutoFit/>
          </a:bodyPr>
          <a:lstStyle/>
          <a:p>
            <a:pPr algn="ctr">
              <a:lnSpc>
                <a:spcPct val="150000"/>
              </a:lnSpc>
            </a:pPr>
            <a:r>
              <a:rPr lang="ko-KR" altLang="en-US" sz="1200">
                <a:latin typeface="+mj-lt"/>
              </a:rPr>
              <a:t>화면</a:t>
            </a:r>
          </a:p>
        </p:txBody>
      </p:sp>
      <p:cxnSp>
        <p:nvCxnSpPr>
          <p:cNvPr id="58" name="직선 화살표 연결선 57">
            <a:extLst>
              <a:ext uri="{FF2B5EF4-FFF2-40B4-BE49-F238E27FC236}">
                <a16:creationId xmlns:a16="http://schemas.microsoft.com/office/drawing/2014/main" id="{DFDD6389-2413-6452-B14C-0333D0A0F3AD}"/>
              </a:ext>
            </a:extLst>
          </p:cNvPr>
          <p:cNvCxnSpPr>
            <a:cxnSpLocks/>
            <a:stCxn id="14" idx="2"/>
            <a:endCxn id="10" idx="0"/>
          </p:cNvCxnSpPr>
          <p:nvPr/>
        </p:nvCxnSpPr>
        <p:spPr>
          <a:xfrm>
            <a:off x="5887737" y="3689226"/>
            <a:ext cx="0" cy="263508"/>
          </a:xfrm>
          <a:prstGeom prst="straightConnector1">
            <a:avLst/>
          </a:prstGeom>
          <a:ln w="190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9" name="직선 화살표 연결선 58">
            <a:extLst>
              <a:ext uri="{FF2B5EF4-FFF2-40B4-BE49-F238E27FC236}">
                <a16:creationId xmlns:a16="http://schemas.microsoft.com/office/drawing/2014/main" id="{C6A22687-546B-69F8-FD7D-741D31749C8E}"/>
              </a:ext>
            </a:extLst>
          </p:cNvPr>
          <p:cNvCxnSpPr>
            <a:cxnSpLocks/>
            <a:stCxn id="32" idx="2"/>
            <a:endCxn id="19" idx="0"/>
          </p:cNvCxnSpPr>
          <p:nvPr/>
        </p:nvCxnSpPr>
        <p:spPr>
          <a:xfrm>
            <a:off x="7768048" y="3093074"/>
            <a:ext cx="0" cy="263508"/>
          </a:xfrm>
          <a:prstGeom prst="straightConnector1">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3" name="직선 화살표 연결선 62">
            <a:extLst>
              <a:ext uri="{FF2B5EF4-FFF2-40B4-BE49-F238E27FC236}">
                <a16:creationId xmlns:a16="http://schemas.microsoft.com/office/drawing/2014/main" id="{D7EAEDD5-54EB-8BAE-7468-0F6C76111BF9}"/>
              </a:ext>
            </a:extLst>
          </p:cNvPr>
          <p:cNvCxnSpPr>
            <a:cxnSpLocks/>
            <a:stCxn id="19" idx="2"/>
            <a:endCxn id="41" idx="0"/>
          </p:cNvCxnSpPr>
          <p:nvPr/>
        </p:nvCxnSpPr>
        <p:spPr>
          <a:xfrm>
            <a:off x="7768048" y="4586946"/>
            <a:ext cx="0" cy="266653"/>
          </a:xfrm>
          <a:prstGeom prst="straightConnector1">
            <a:avLst/>
          </a:prstGeom>
          <a:ln w="190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72" name="화살표: 오른쪽 71">
            <a:extLst>
              <a:ext uri="{FF2B5EF4-FFF2-40B4-BE49-F238E27FC236}">
                <a16:creationId xmlns:a16="http://schemas.microsoft.com/office/drawing/2014/main" id="{CC531AA4-E69A-EAA7-9D34-FBD41273944F}"/>
              </a:ext>
            </a:extLst>
          </p:cNvPr>
          <p:cNvSpPr/>
          <p:nvPr/>
        </p:nvSpPr>
        <p:spPr>
          <a:xfrm>
            <a:off x="6635858" y="3697656"/>
            <a:ext cx="362899" cy="246647"/>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ko-KR" altLang="en-US"/>
          </a:p>
        </p:txBody>
      </p:sp>
      <p:sp>
        <p:nvSpPr>
          <p:cNvPr id="74" name="TextBox 73">
            <a:extLst>
              <a:ext uri="{FF2B5EF4-FFF2-40B4-BE49-F238E27FC236}">
                <a16:creationId xmlns:a16="http://schemas.microsoft.com/office/drawing/2014/main" id="{623E9E3C-3EA0-2104-9916-036A762E86C5}"/>
              </a:ext>
            </a:extLst>
          </p:cNvPr>
          <p:cNvSpPr txBox="1"/>
          <p:nvPr/>
        </p:nvSpPr>
        <p:spPr>
          <a:xfrm>
            <a:off x="3188958" y="2398305"/>
            <a:ext cx="1146555" cy="307777"/>
          </a:xfrm>
          <a:prstGeom prst="rect">
            <a:avLst/>
          </a:prstGeom>
          <a:noFill/>
        </p:spPr>
        <p:txBody>
          <a:bodyPr wrap="square">
            <a:spAutoFit/>
          </a:bodyPr>
          <a:lstStyle/>
          <a:p>
            <a:pPr algn="ctr"/>
            <a:r>
              <a:rPr lang="en-US" altLang="ko-KR" sz="1400">
                <a:latin typeface="+mj-lt"/>
                <a:ea typeface="나눔바른고딕" panose="020B0603020101020101" pitchFamily="50" charset="-127"/>
              </a:rPr>
              <a:t> </a:t>
            </a:r>
            <a:endParaRPr lang="ko-KR" altLang="en-US" sz="1400">
              <a:latin typeface="+mj-lt"/>
            </a:endParaRPr>
          </a:p>
        </p:txBody>
      </p:sp>
      <p:sp>
        <p:nvSpPr>
          <p:cNvPr id="87" name="직사각형 86">
            <a:extLst>
              <a:ext uri="{FF2B5EF4-FFF2-40B4-BE49-F238E27FC236}">
                <a16:creationId xmlns:a16="http://schemas.microsoft.com/office/drawing/2014/main" id="{DC725CD9-C22D-3712-70D4-D94F8692D042}"/>
              </a:ext>
            </a:extLst>
          </p:cNvPr>
          <p:cNvSpPr/>
          <p:nvPr/>
        </p:nvSpPr>
        <p:spPr>
          <a:xfrm>
            <a:off x="9072374" y="4217257"/>
            <a:ext cx="1245721" cy="790790"/>
          </a:xfrm>
          <a:prstGeom prst="rect">
            <a:avLst/>
          </a:prstGeom>
          <a:solidFill>
            <a:schemeClr val="bg1"/>
          </a:solidFill>
          <a:ln>
            <a:solidFill>
              <a:schemeClr val="bg1">
                <a:lumMod val="50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ko-KR" altLang="en-US">
              <a:latin typeface="+mj-lt"/>
            </a:endParaRPr>
          </a:p>
        </p:txBody>
      </p:sp>
      <p:sp>
        <p:nvSpPr>
          <p:cNvPr id="88" name="TextBox 87">
            <a:extLst>
              <a:ext uri="{FF2B5EF4-FFF2-40B4-BE49-F238E27FC236}">
                <a16:creationId xmlns:a16="http://schemas.microsoft.com/office/drawing/2014/main" id="{C41F9C7D-8869-E8C3-4EF3-96A3909C585C}"/>
              </a:ext>
            </a:extLst>
          </p:cNvPr>
          <p:cNvSpPr txBox="1"/>
          <p:nvPr/>
        </p:nvSpPr>
        <p:spPr>
          <a:xfrm>
            <a:off x="8880862" y="1049644"/>
            <a:ext cx="1475127" cy="307777"/>
          </a:xfrm>
          <a:prstGeom prst="rect">
            <a:avLst/>
          </a:prstGeom>
          <a:noFill/>
        </p:spPr>
        <p:txBody>
          <a:bodyPr wrap="square">
            <a:spAutoFit/>
          </a:bodyPr>
          <a:lstStyle/>
          <a:p>
            <a:pPr algn="ctr"/>
            <a:r>
              <a:rPr lang="en-US" altLang="ko-KR" sz="1400" b="1">
                <a:latin typeface="+mj-lt"/>
                <a:ea typeface="나눔바른고딕" panose="020B0603020101020101" pitchFamily="50" charset="-127"/>
              </a:rPr>
              <a:t> Spring MVC</a:t>
            </a:r>
            <a:endParaRPr lang="ko-KR" altLang="en-US" sz="1400" b="1">
              <a:latin typeface="+mj-lt"/>
            </a:endParaRPr>
          </a:p>
        </p:txBody>
      </p:sp>
      <p:sp>
        <p:nvSpPr>
          <p:cNvPr id="89" name="TextBox 88">
            <a:extLst>
              <a:ext uri="{FF2B5EF4-FFF2-40B4-BE49-F238E27FC236}">
                <a16:creationId xmlns:a16="http://schemas.microsoft.com/office/drawing/2014/main" id="{1E32DFD5-B5CB-4919-058E-786306F409E3}"/>
              </a:ext>
            </a:extLst>
          </p:cNvPr>
          <p:cNvSpPr txBox="1"/>
          <p:nvPr/>
        </p:nvSpPr>
        <p:spPr>
          <a:xfrm>
            <a:off x="9268395" y="4213061"/>
            <a:ext cx="848148" cy="373885"/>
          </a:xfrm>
          <a:prstGeom prst="rect">
            <a:avLst/>
          </a:prstGeom>
          <a:noFill/>
        </p:spPr>
        <p:txBody>
          <a:bodyPr wrap="square">
            <a:spAutoFit/>
          </a:bodyPr>
          <a:lstStyle/>
          <a:p>
            <a:pPr algn="ctr">
              <a:lnSpc>
                <a:spcPct val="150000"/>
              </a:lnSpc>
            </a:pPr>
            <a:r>
              <a:rPr lang="en-US" altLang="ko-KR" sz="1400">
                <a:solidFill>
                  <a:schemeClr val="accent1">
                    <a:lumMod val="75000"/>
                  </a:schemeClr>
                </a:solidFill>
                <a:latin typeface="+mj-lt"/>
              </a:rPr>
              <a:t>Model</a:t>
            </a:r>
            <a:endParaRPr lang="ko-KR" altLang="en-US" sz="1400">
              <a:solidFill>
                <a:schemeClr val="accent1">
                  <a:lumMod val="75000"/>
                </a:schemeClr>
              </a:solidFill>
              <a:latin typeface="+mj-lt"/>
            </a:endParaRPr>
          </a:p>
        </p:txBody>
      </p:sp>
      <p:sp>
        <p:nvSpPr>
          <p:cNvPr id="90" name="TextBox 89">
            <a:extLst>
              <a:ext uri="{FF2B5EF4-FFF2-40B4-BE49-F238E27FC236}">
                <a16:creationId xmlns:a16="http://schemas.microsoft.com/office/drawing/2014/main" id="{FE952ADF-332C-ABC9-609D-A82D3F18D29F}"/>
              </a:ext>
            </a:extLst>
          </p:cNvPr>
          <p:cNvSpPr txBox="1"/>
          <p:nvPr/>
        </p:nvSpPr>
        <p:spPr>
          <a:xfrm>
            <a:off x="9261410" y="4555525"/>
            <a:ext cx="846044" cy="333617"/>
          </a:xfrm>
          <a:prstGeom prst="rect">
            <a:avLst/>
          </a:prstGeom>
          <a:noFill/>
        </p:spPr>
        <p:txBody>
          <a:bodyPr wrap="square">
            <a:spAutoFit/>
          </a:bodyPr>
          <a:lstStyle/>
          <a:p>
            <a:pPr algn="ctr">
              <a:lnSpc>
                <a:spcPct val="150000"/>
              </a:lnSpc>
            </a:pPr>
            <a:r>
              <a:rPr lang="ko-KR" altLang="en-US" sz="1200">
                <a:latin typeface="+mj-lt"/>
              </a:rPr>
              <a:t>데이터</a:t>
            </a:r>
          </a:p>
        </p:txBody>
      </p:sp>
      <p:sp>
        <p:nvSpPr>
          <p:cNvPr id="91" name="직사각형 90">
            <a:extLst>
              <a:ext uri="{FF2B5EF4-FFF2-40B4-BE49-F238E27FC236}">
                <a16:creationId xmlns:a16="http://schemas.microsoft.com/office/drawing/2014/main" id="{80E963F3-37C1-321A-E41A-D6B81F450E48}"/>
              </a:ext>
            </a:extLst>
          </p:cNvPr>
          <p:cNvSpPr/>
          <p:nvPr/>
        </p:nvSpPr>
        <p:spPr>
          <a:xfrm>
            <a:off x="9074479" y="1370521"/>
            <a:ext cx="1245721" cy="920998"/>
          </a:xfrm>
          <a:prstGeom prst="rect">
            <a:avLst/>
          </a:prstGeom>
          <a:solidFill>
            <a:schemeClr val="bg1"/>
          </a:solidFill>
          <a:ln>
            <a:solidFill>
              <a:schemeClr val="bg1">
                <a:lumMod val="50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ko-KR" altLang="en-US">
              <a:latin typeface="+mj-lt"/>
            </a:endParaRPr>
          </a:p>
        </p:txBody>
      </p:sp>
      <p:sp>
        <p:nvSpPr>
          <p:cNvPr id="92" name="TextBox 91">
            <a:extLst>
              <a:ext uri="{FF2B5EF4-FFF2-40B4-BE49-F238E27FC236}">
                <a16:creationId xmlns:a16="http://schemas.microsoft.com/office/drawing/2014/main" id="{CD671839-C98E-A471-7A81-30429C0ED0F5}"/>
              </a:ext>
            </a:extLst>
          </p:cNvPr>
          <p:cNvSpPr txBox="1"/>
          <p:nvPr/>
        </p:nvSpPr>
        <p:spPr>
          <a:xfrm>
            <a:off x="9124562" y="1426738"/>
            <a:ext cx="1143804" cy="373885"/>
          </a:xfrm>
          <a:prstGeom prst="rect">
            <a:avLst/>
          </a:prstGeom>
          <a:noFill/>
        </p:spPr>
        <p:txBody>
          <a:bodyPr wrap="square">
            <a:spAutoFit/>
          </a:bodyPr>
          <a:lstStyle/>
          <a:p>
            <a:pPr algn="ctr">
              <a:lnSpc>
                <a:spcPct val="150000"/>
              </a:lnSpc>
            </a:pPr>
            <a:r>
              <a:rPr lang="en-US" altLang="ko-KR" sz="1400">
                <a:solidFill>
                  <a:schemeClr val="accent1">
                    <a:lumMod val="75000"/>
                  </a:schemeClr>
                </a:solidFill>
                <a:latin typeface="+mj-lt"/>
              </a:rPr>
              <a:t>Controller</a:t>
            </a:r>
            <a:endParaRPr lang="ko-KR" altLang="en-US" sz="1400">
              <a:solidFill>
                <a:schemeClr val="accent1">
                  <a:lumMod val="75000"/>
                </a:schemeClr>
              </a:solidFill>
              <a:latin typeface="+mj-lt"/>
            </a:endParaRPr>
          </a:p>
        </p:txBody>
      </p:sp>
      <p:sp>
        <p:nvSpPr>
          <p:cNvPr id="93" name="TextBox 92">
            <a:extLst>
              <a:ext uri="{FF2B5EF4-FFF2-40B4-BE49-F238E27FC236}">
                <a16:creationId xmlns:a16="http://schemas.microsoft.com/office/drawing/2014/main" id="{7019C7FB-E9DD-D63F-9200-7CEC77BCCB75}"/>
              </a:ext>
            </a:extLst>
          </p:cNvPr>
          <p:cNvSpPr txBox="1"/>
          <p:nvPr/>
        </p:nvSpPr>
        <p:spPr>
          <a:xfrm>
            <a:off x="9081283" y="1835653"/>
            <a:ext cx="1238610" cy="333617"/>
          </a:xfrm>
          <a:prstGeom prst="rect">
            <a:avLst/>
          </a:prstGeom>
          <a:noFill/>
        </p:spPr>
        <p:txBody>
          <a:bodyPr wrap="square">
            <a:spAutoFit/>
          </a:bodyPr>
          <a:lstStyle/>
          <a:p>
            <a:pPr algn="ctr">
              <a:lnSpc>
                <a:spcPct val="150000"/>
              </a:lnSpc>
            </a:pPr>
            <a:r>
              <a:rPr lang="ko-KR" altLang="en-US" sz="1200">
                <a:latin typeface="+mj-lt"/>
              </a:rPr>
              <a:t>요청</a:t>
            </a:r>
            <a:r>
              <a:rPr lang="en-US" altLang="ko-KR" sz="1200">
                <a:latin typeface="+mj-lt"/>
              </a:rPr>
              <a:t>/</a:t>
            </a:r>
            <a:r>
              <a:rPr lang="ko-KR" altLang="en-US" sz="1200">
                <a:latin typeface="+mj-lt"/>
              </a:rPr>
              <a:t>응답 제어</a:t>
            </a:r>
          </a:p>
        </p:txBody>
      </p:sp>
      <p:sp>
        <p:nvSpPr>
          <p:cNvPr id="94" name="직사각형 93">
            <a:extLst>
              <a:ext uri="{FF2B5EF4-FFF2-40B4-BE49-F238E27FC236}">
                <a16:creationId xmlns:a16="http://schemas.microsoft.com/office/drawing/2014/main" id="{E0C878B8-4343-0930-4A46-660731358DC4}"/>
              </a:ext>
            </a:extLst>
          </p:cNvPr>
          <p:cNvSpPr/>
          <p:nvPr/>
        </p:nvSpPr>
        <p:spPr>
          <a:xfrm>
            <a:off x="9072374" y="5284016"/>
            <a:ext cx="1245721" cy="790790"/>
          </a:xfrm>
          <a:prstGeom prst="rect">
            <a:avLst/>
          </a:prstGeom>
          <a:solidFill>
            <a:schemeClr val="bg1"/>
          </a:solidFill>
          <a:ln>
            <a:solidFill>
              <a:schemeClr val="bg1">
                <a:lumMod val="50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ko-KR" altLang="en-US">
              <a:latin typeface="+mj-lt"/>
            </a:endParaRPr>
          </a:p>
        </p:txBody>
      </p:sp>
      <p:sp>
        <p:nvSpPr>
          <p:cNvPr id="95" name="TextBox 94">
            <a:extLst>
              <a:ext uri="{FF2B5EF4-FFF2-40B4-BE49-F238E27FC236}">
                <a16:creationId xmlns:a16="http://schemas.microsoft.com/office/drawing/2014/main" id="{53437AD0-9930-7A1F-B1ED-49B64DF5F781}"/>
              </a:ext>
            </a:extLst>
          </p:cNvPr>
          <p:cNvSpPr txBox="1"/>
          <p:nvPr/>
        </p:nvSpPr>
        <p:spPr>
          <a:xfrm>
            <a:off x="9309263" y="5286286"/>
            <a:ext cx="766412" cy="373885"/>
          </a:xfrm>
          <a:prstGeom prst="rect">
            <a:avLst/>
          </a:prstGeom>
          <a:noFill/>
        </p:spPr>
        <p:txBody>
          <a:bodyPr wrap="square">
            <a:spAutoFit/>
          </a:bodyPr>
          <a:lstStyle/>
          <a:p>
            <a:pPr algn="ctr">
              <a:lnSpc>
                <a:spcPct val="150000"/>
              </a:lnSpc>
            </a:pPr>
            <a:r>
              <a:rPr lang="en-US" altLang="ko-KR" sz="1400">
                <a:solidFill>
                  <a:schemeClr val="accent1">
                    <a:lumMod val="75000"/>
                  </a:schemeClr>
                </a:solidFill>
                <a:latin typeface="+mj-lt"/>
              </a:rPr>
              <a:t>View</a:t>
            </a:r>
            <a:endParaRPr lang="ko-KR" altLang="en-US" sz="1400">
              <a:solidFill>
                <a:schemeClr val="accent1">
                  <a:lumMod val="75000"/>
                </a:schemeClr>
              </a:solidFill>
              <a:latin typeface="+mj-lt"/>
            </a:endParaRPr>
          </a:p>
        </p:txBody>
      </p:sp>
      <p:sp>
        <p:nvSpPr>
          <p:cNvPr id="96" name="TextBox 95">
            <a:extLst>
              <a:ext uri="{FF2B5EF4-FFF2-40B4-BE49-F238E27FC236}">
                <a16:creationId xmlns:a16="http://schemas.microsoft.com/office/drawing/2014/main" id="{04335657-3F72-9F45-C774-1925576E17E9}"/>
              </a:ext>
            </a:extLst>
          </p:cNvPr>
          <p:cNvSpPr txBox="1"/>
          <p:nvPr/>
        </p:nvSpPr>
        <p:spPr>
          <a:xfrm>
            <a:off x="9218951" y="5644960"/>
            <a:ext cx="947037" cy="333617"/>
          </a:xfrm>
          <a:prstGeom prst="rect">
            <a:avLst/>
          </a:prstGeom>
          <a:noFill/>
        </p:spPr>
        <p:txBody>
          <a:bodyPr wrap="square">
            <a:spAutoFit/>
          </a:bodyPr>
          <a:lstStyle/>
          <a:p>
            <a:pPr algn="ctr">
              <a:lnSpc>
                <a:spcPct val="150000"/>
              </a:lnSpc>
            </a:pPr>
            <a:r>
              <a:rPr lang="ko-KR" altLang="en-US" sz="1200">
                <a:latin typeface="+mj-lt"/>
              </a:rPr>
              <a:t>화면</a:t>
            </a:r>
          </a:p>
        </p:txBody>
      </p:sp>
      <p:sp>
        <p:nvSpPr>
          <p:cNvPr id="100" name="직사각형 99">
            <a:extLst>
              <a:ext uri="{FF2B5EF4-FFF2-40B4-BE49-F238E27FC236}">
                <a16:creationId xmlns:a16="http://schemas.microsoft.com/office/drawing/2014/main" id="{6133BB8A-CADA-4DC8-040A-611B865AF436}"/>
              </a:ext>
            </a:extLst>
          </p:cNvPr>
          <p:cNvSpPr/>
          <p:nvPr/>
        </p:nvSpPr>
        <p:spPr>
          <a:xfrm>
            <a:off x="10601627" y="2306523"/>
            <a:ext cx="1245721" cy="833901"/>
          </a:xfrm>
          <a:prstGeom prst="rect">
            <a:avLst/>
          </a:prstGeom>
          <a:solidFill>
            <a:schemeClr val="bg1"/>
          </a:solidFill>
          <a:ln>
            <a:solidFill>
              <a:schemeClr val="bg1">
                <a:lumMod val="50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ko-KR" altLang="en-US">
              <a:latin typeface="+mj-lt"/>
            </a:endParaRPr>
          </a:p>
        </p:txBody>
      </p:sp>
      <p:sp>
        <p:nvSpPr>
          <p:cNvPr id="102" name="TextBox 101">
            <a:extLst>
              <a:ext uri="{FF2B5EF4-FFF2-40B4-BE49-F238E27FC236}">
                <a16:creationId xmlns:a16="http://schemas.microsoft.com/office/drawing/2014/main" id="{8408016B-E07E-D079-8ABA-F2AFABAD252E}"/>
              </a:ext>
            </a:extLst>
          </p:cNvPr>
          <p:cNvSpPr txBox="1"/>
          <p:nvPr/>
        </p:nvSpPr>
        <p:spPr>
          <a:xfrm>
            <a:off x="10602874" y="2323428"/>
            <a:ext cx="1245721" cy="373885"/>
          </a:xfrm>
          <a:prstGeom prst="rect">
            <a:avLst/>
          </a:prstGeom>
          <a:noFill/>
        </p:spPr>
        <p:txBody>
          <a:bodyPr wrap="square">
            <a:spAutoFit/>
          </a:bodyPr>
          <a:lstStyle/>
          <a:p>
            <a:pPr algn="ctr">
              <a:lnSpc>
                <a:spcPct val="150000"/>
              </a:lnSpc>
            </a:pPr>
            <a:r>
              <a:rPr lang="en-US" altLang="ko-KR" sz="1400">
                <a:solidFill>
                  <a:schemeClr val="accent1">
                    <a:lumMod val="75000"/>
                  </a:schemeClr>
                </a:solidFill>
                <a:latin typeface="+mj-lt"/>
              </a:rPr>
              <a:t>Service</a:t>
            </a:r>
            <a:endParaRPr lang="ko-KR" altLang="en-US" sz="1400">
              <a:solidFill>
                <a:schemeClr val="accent1">
                  <a:lumMod val="75000"/>
                </a:schemeClr>
              </a:solidFill>
              <a:latin typeface="+mj-lt"/>
            </a:endParaRPr>
          </a:p>
        </p:txBody>
      </p:sp>
      <p:sp>
        <p:nvSpPr>
          <p:cNvPr id="106" name="TextBox 105">
            <a:extLst>
              <a:ext uri="{FF2B5EF4-FFF2-40B4-BE49-F238E27FC236}">
                <a16:creationId xmlns:a16="http://schemas.microsoft.com/office/drawing/2014/main" id="{0B75306D-3045-8B7F-293A-E82EE879A126}"/>
              </a:ext>
            </a:extLst>
          </p:cNvPr>
          <p:cNvSpPr txBox="1"/>
          <p:nvPr/>
        </p:nvSpPr>
        <p:spPr>
          <a:xfrm>
            <a:off x="10608738" y="2743410"/>
            <a:ext cx="1245721" cy="333617"/>
          </a:xfrm>
          <a:prstGeom prst="rect">
            <a:avLst/>
          </a:prstGeom>
          <a:noFill/>
        </p:spPr>
        <p:txBody>
          <a:bodyPr wrap="square">
            <a:spAutoFit/>
          </a:bodyPr>
          <a:lstStyle/>
          <a:p>
            <a:pPr algn="ctr">
              <a:lnSpc>
                <a:spcPct val="150000"/>
              </a:lnSpc>
            </a:pPr>
            <a:r>
              <a:rPr lang="ko-KR" altLang="en-US" sz="1200">
                <a:latin typeface="+mj-lt"/>
              </a:rPr>
              <a:t>비즈니스 로직</a:t>
            </a:r>
          </a:p>
        </p:txBody>
      </p:sp>
      <p:sp>
        <p:nvSpPr>
          <p:cNvPr id="108" name="직사각형 107">
            <a:extLst>
              <a:ext uri="{FF2B5EF4-FFF2-40B4-BE49-F238E27FC236}">
                <a16:creationId xmlns:a16="http://schemas.microsoft.com/office/drawing/2014/main" id="{8DD88EF9-1504-35B3-8A48-BFF9312BFFAA}"/>
              </a:ext>
            </a:extLst>
          </p:cNvPr>
          <p:cNvSpPr/>
          <p:nvPr/>
        </p:nvSpPr>
        <p:spPr>
          <a:xfrm>
            <a:off x="10600084" y="3395162"/>
            <a:ext cx="1245721" cy="833901"/>
          </a:xfrm>
          <a:prstGeom prst="rect">
            <a:avLst/>
          </a:prstGeom>
          <a:solidFill>
            <a:schemeClr val="bg1"/>
          </a:solidFill>
          <a:ln>
            <a:solidFill>
              <a:schemeClr val="bg1">
                <a:lumMod val="50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ko-KR" altLang="en-US">
              <a:latin typeface="+mj-lt"/>
            </a:endParaRPr>
          </a:p>
        </p:txBody>
      </p:sp>
      <p:sp>
        <p:nvSpPr>
          <p:cNvPr id="109" name="TextBox 108">
            <a:extLst>
              <a:ext uri="{FF2B5EF4-FFF2-40B4-BE49-F238E27FC236}">
                <a16:creationId xmlns:a16="http://schemas.microsoft.com/office/drawing/2014/main" id="{3710236B-32CE-39B3-0A06-2EAD54D7BE18}"/>
              </a:ext>
            </a:extLst>
          </p:cNvPr>
          <p:cNvSpPr txBox="1"/>
          <p:nvPr/>
        </p:nvSpPr>
        <p:spPr>
          <a:xfrm>
            <a:off x="10602874" y="3433320"/>
            <a:ext cx="1245721" cy="373885"/>
          </a:xfrm>
          <a:prstGeom prst="rect">
            <a:avLst/>
          </a:prstGeom>
          <a:noFill/>
        </p:spPr>
        <p:txBody>
          <a:bodyPr wrap="square">
            <a:spAutoFit/>
          </a:bodyPr>
          <a:lstStyle/>
          <a:p>
            <a:pPr algn="ctr">
              <a:lnSpc>
                <a:spcPct val="150000"/>
              </a:lnSpc>
            </a:pPr>
            <a:r>
              <a:rPr lang="en-US" altLang="ko-KR" sz="1400">
                <a:solidFill>
                  <a:schemeClr val="accent1">
                    <a:lumMod val="75000"/>
                  </a:schemeClr>
                </a:solidFill>
                <a:latin typeface="+mj-lt"/>
              </a:rPr>
              <a:t>Repository</a:t>
            </a:r>
            <a:endParaRPr lang="ko-KR" altLang="en-US" sz="1400">
              <a:solidFill>
                <a:schemeClr val="accent1">
                  <a:lumMod val="75000"/>
                </a:schemeClr>
              </a:solidFill>
              <a:latin typeface="+mj-lt"/>
            </a:endParaRPr>
          </a:p>
        </p:txBody>
      </p:sp>
      <p:sp>
        <p:nvSpPr>
          <p:cNvPr id="110" name="TextBox 109">
            <a:extLst>
              <a:ext uri="{FF2B5EF4-FFF2-40B4-BE49-F238E27FC236}">
                <a16:creationId xmlns:a16="http://schemas.microsoft.com/office/drawing/2014/main" id="{C3FD1AB4-B628-6F49-D301-D627297DDED6}"/>
              </a:ext>
            </a:extLst>
          </p:cNvPr>
          <p:cNvSpPr txBox="1"/>
          <p:nvPr/>
        </p:nvSpPr>
        <p:spPr>
          <a:xfrm>
            <a:off x="10608738" y="3793142"/>
            <a:ext cx="1245721" cy="333617"/>
          </a:xfrm>
          <a:prstGeom prst="rect">
            <a:avLst/>
          </a:prstGeom>
          <a:noFill/>
        </p:spPr>
        <p:txBody>
          <a:bodyPr wrap="square">
            <a:spAutoFit/>
          </a:bodyPr>
          <a:lstStyle/>
          <a:p>
            <a:pPr algn="ctr">
              <a:lnSpc>
                <a:spcPct val="150000"/>
              </a:lnSpc>
            </a:pPr>
            <a:r>
              <a:rPr lang="ko-KR" altLang="en-US" sz="1200">
                <a:latin typeface="+mj-lt"/>
              </a:rPr>
              <a:t>데이터 로직</a:t>
            </a:r>
          </a:p>
        </p:txBody>
      </p:sp>
      <p:cxnSp>
        <p:nvCxnSpPr>
          <p:cNvPr id="111" name="직선 화살표 연결선 110">
            <a:extLst>
              <a:ext uri="{FF2B5EF4-FFF2-40B4-BE49-F238E27FC236}">
                <a16:creationId xmlns:a16="http://schemas.microsoft.com/office/drawing/2014/main" id="{608FE053-2EF8-9507-9984-6CEB4C4179F8}"/>
              </a:ext>
            </a:extLst>
          </p:cNvPr>
          <p:cNvCxnSpPr>
            <a:cxnSpLocks/>
            <a:stCxn id="100" idx="2"/>
            <a:endCxn id="108" idx="0"/>
          </p:cNvCxnSpPr>
          <p:nvPr/>
        </p:nvCxnSpPr>
        <p:spPr>
          <a:xfrm flipH="1">
            <a:off x="11222945" y="3140424"/>
            <a:ext cx="1543" cy="254738"/>
          </a:xfrm>
          <a:prstGeom prst="straightConnector1">
            <a:avLst/>
          </a:prstGeom>
          <a:ln w="190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3" name="연결선: 꺾임 132">
            <a:extLst>
              <a:ext uri="{FF2B5EF4-FFF2-40B4-BE49-F238E27FC236}">
                <a16:creationId xmlns:a16="http://schemas.microsoft.com/office/drawing/2014/main" id="{DA090441-41E5-E5A8-7421-3A893F87A81E}"/>
              </a:ext>
            </a:extLst>
          </p:cNvPr>
          <p:cNvCxnSpPr>
            <a:stCxn id="91" idx="3"/>
            <a:endCxn id="102" idx="0"/>
          </p:cNvCxnSpPr>
          <p:nvPr/>
        </p:nvCxnSpPr>
        <p:spPr>
          <a:xfrm>
            <a:off x="10320200" y="1831020"/>
            <a:ext cx="905535" cy="492408"/>
          </a:xfrm>
          <a:prstGeom prst="bentConnector2">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5" name="직선 화살표 연결선 134">
            <a:extLst>
              <a:ext uri="{FF2B5EF4-FFF2-40B4-BE49-F238E27FC236}">
                <a16:creationId xmlns:a16="http://schemas.microsoft.com/office/drawing/2014/main" id="{1F3498E8-65AF-F655-B976-DEC54A04DC8D}"/>
              </a:ext>
            </a:extLst>
          </p:cNvPr>
          <p:cNvCxnSpPr>
            <a:cxnSpLocks/>
            <a:stCxn id="91" idx="2"/>
            <a:endCxn id="87" idx="0"/>
          </p:cNvCxnSpPr>
          <p:nvPr/>
        </p:nvCxnSpPr>
        <p:spPr>
          <a:xfrm flipH="1">
            <a:off x="9695235" y="2291519"/>
            <a:ext cx="2105" cy="192573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8" name="직선 화살표 연결선 137">
            <a:extLst>
              <a:ext uri="{FF2B5EF4-FFF2-40B4-BE49-F238E27FC236}">
                <a16:creationId xmlns:a16="http://schemas.microsoft.com/office/drawing/2014/main" id="{CF4033D9-4C97-2C14-B920-38760B512554}"/>
              </a:ext>
            </a:extLst>
          </p:cNvPr>
          <p:cNvCxnSpPr>
            <a:cxnSpLocks/>
            <a:stCxn id="87" idx="2"/>
            <a:endCxn id="94" idx="0"/>
          </p:cNvCxnSpPr>
          <p:nvPr/>
        </p:nvCxnSpPr>
        <p:spPr>
          <a:xfrm>
            <a:off x="9695235" y="5008047"/>
            <a:ext cx="0" cy="275969"/>
          </a:xfrm>
          <a:prstGeom prst="straightConnector1">
            <a:avLst/>
          </a:prstGeom>
          <a:ln w="190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50" name="화살표: 오른쪽 149">
            <a:extLst>
              <a:ext uri="{FF2B5EF4-FFF2-40B4-BE49-F238E27FC236}">
                <a16:creationId xmlns:a16="http://schemas.microsoft.com/office/drawing/2014/main" id="{7772329F-3A0D-802D-9A8D-B5BB3F69F050}"/>
              </a:ext>
            </a:extLst>
          </p:cNvPr>
          <p:cNvSpPr/>
          <p:nvPr/>
        </p:nvSpPr>
        <p:spPr>
          <a:xfrm>
            <a:off x="8609362" y="3694916"/>
            <a:ext cx="362899" cy="246647"/>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768558096"/>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직사각형 73">
            <a:extLst>
              <a:ext uri="{FF2B5EF4-FFF2-40B4-BE49-F238E27FC236}">
                <a16:creationId xmlns:a16="http://schemas.microsoft.com/office/drawing/2014/main" id="{42A0B23B-7003-43B2-A559-7C4A6F001EFB}"/>
              </a:ext>
            </a:extLst>
          </p:cNvPr>
          <p:cNvSpPr/>
          <p:nvPr/>
        </p:nvSpPr>
        <p:spPr>
          <a:xfrm>
            <a:off x="198756" y="202792"/>
            <a:ext cx="3196644"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BindingAwareModelMap</a:t>
            </a:r>
          </a:p>
        </p:txBody>
      </p:sp>
      <p:pic>
        <p:nvPicPr>
          <p:cNvPr id="3" name="그림 2">
            <a:extLst>
              <a:ext uri="{FF2B5EF4-FFF2-40B4-BE49-F238E27FC236}">
                <a16:creationId xmlns:a16="http://schemas.microsoft.com/office/drawing/2014/main" id="{02A95DF5-E489-54CA-B1F2-80D9F86C30EF}"/>
              </a:ext>
            </a:extLst>
          </p:cNvPr>
          <p:cNvPicPr>
            <a:picLocks noChangeAspect="1"/>
          </p:cNvPicPr>
          <p:nvPr/>
        </p:nvPicPr>
        <p:blipFill>
          <a:blip r:embed="rId3"/>
          <a:stretch>
            <a:fillRect/>
          </a:stretch>
        </p:blipFill>
        <p:spPr>
          <a:xfrm>
            <a:off x="4044060" y="4128969"/>
            <a:ext cx="7930896" cy="1491485"/>
          </a:xfrm>
          <a:prstGeom prst="rect">
            <a:avLst/>
          </a:prstGeom>
        </p:spPr>
      </p:pic>
      <p:sp>
        <p:nvSpPr>
          <p:cNvPr id="5" name="TextBox 4">
            <a:extLst>
              <a:ext uri="{FF2B5EF4-FFF2-40B4-BE49-F238E27FC236}">
                <a16:creationId xmlns:a16="http://schemas.microsoft.com/office/drawing/2014/main" id="{589D40A8-05F0-813D-6A32-7A53B78E6644}"/>
              </a:ext>
            </a:extLst>
          </p:cNvPr>
          <p:cNvSpPr txBox="1"/>
          <p:nvPr/>
        </p:nvSpPr>
        <p:spPr>
          <a:xfrm>
            <a:off x="4044060" y="1929384"/>
            <a:ext cx="7930896" cy="1731243"/>
          </a:xfrm>
          <a:prstGeom prst="rect">
            <a:avLst/>
          </a:prstGeom>
          <a:solidFill>
            <a:schemeClr val="tx1"/>
          </a:solidFill>
        </p:spPr>
        <p:txBody>
          <a:bodyPr wrap="square">
            <a:spAutoFit/>
          </a:bodyPr>
          <a:lstStyle/>
          <a:p>
            <a:pPr>
              <a:lnSpc>
                <a:spcPct val="150000"/>
              </a:lnSpc>
            </a:pPr>
            <a:r>
              <a:rPr lang="en-US" altLang="ko-KR" sz="1200">
                <a:solidFill>
                  <a:srgbClr val="B3AE60"/>
                </a:solidFill>
                <a:effectLst/>
                <a:highlight>
                  <a:srgbClr val="1E1F22"/>
                </a:highlight>
              </a:rPr>
              <a:t>@GetMapping</a:t>
            </a:r>
            <a:r>
              <a:rPr lang="en-US" altLang="ko-KR" sz="1200">
                <a:solidFill>
                  <a:srgbClr val="BCBEC4"/>
                </a:solidFill>
                <a:effectLst/>
                <a:highlight>
                  <a:srgbClr val="1E1F22"/>
                </a:highlight>
              </a:rPr>
              <a:t>({</a:t>
            </a:r>
            <a:r>
              <a:rPr lang="en-US" altLang="ko-KR" sz="1200">
                <a:solidFill>
                  <a:srgbClr val="6AAB73"/>
                </a:solidFill>
                <a:effectLst/>
                <a:highlight>
                  <a:srgbClr val="1E1F22"/>
                </a:highlight>
              </a:rPr>
              <a:t>"/index"</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r>
              <a:rPr lang="en-US" altLang="ko-KR" sz="1200">
                <a:solidFill>
                  <a:srgbClr val="CF8E6D"/>
                </a:solidFill>
                <a:effectLst/>
                <a:highlight>
                  <a:srgbClr val="1E1F22"/>
                </a:highlight>
              </a:rPr>
              <a:t>public </a:t>
            </a:r>
            <a:r>
              <a:rPr lang="en-US" altLang="ko-KR" sz="1200">
                <a:solidFill>
                  <a:srgbClr val="BCBEC4"/>
                </a:solidFill>
                <a:effectLst/>
                <a:highlight>
                  <a:srgbClr val="1E1F22"/>
                </a:highlight>
              </a:rPr>
              <a:t>String </a:t>
            </a:r>
            <a:r>
              <a:rPr lang="en-US" altLang="ko-KR" sz="1200">
                <a:solidFill>
                  <a:srgbClr val="56A8F5"/>
                </a:solidFill>
                <a:effectLst/>
                <a:highlight>
                  <a:srgbClr val="1E1F22"/>
                </a:highlight>
              </a:rPr>
              <a:t>index</a:t>
            </a:r>
            <a:r>
              <a:rPr lang="en-US" altLang="ko-KR" sz="1200">
                <a:solidFill>
                  <a:srgbClr val="BCBEC4"/>
                </a:solidFill>
                <a:effectLst/>
                <a:highlight>
                  <a:srgbClr val="1E1F22"/>
                </a:highlight>
              </a:rPr>
              <a:t>(</a:t>
            </a:r>
            <a:r>
              <a:rPr lang="en-US" altLang="ko-KR" sz="1200">
                <a:solidFill>
                  <a:srgbClr val="B3AE60"/>
                </a:solidFill>
                <a:effectLst/>
                <a:highlight>
                  <a:srgbClr val="1E1F22"/>
                </a:highlight>
              </a:rPr>
              <a:t>@ModelAttribute</a:t>
            </a:r>
            <a:r>
              <a:rPr lang="en-US" altLang="ko-KR" sz="1200">
                <a:solidFill>
                  <a:srgbClr val="BCBEC4"/>
                </a:solidFill>
                <a:effectLst/>
                <a:highlight>
                  <a:srgbClr val="1E1F22"/>
                </a:highlight>
              </a:rPr>
              <a:t>(</a:t>
            </a:r>
            <a:r>
              <a:rPr lang="en-US" altLang="ko-KR" sz="1200">
                <a:solidFill>
                  <a:srgbClr val="6AAB73"/>
                </a:solidFill>
                <a:effectLst/>
                <a:highlight>
                  <a:srgbClr val="1E1F22"/>
                </a:highlight>
              </a:rPr>
              <a:t>"accountDto"</a:t>
            </a:r>
            <a:r>
              <a:rPr lang="en-US" altLang="ko-KR" sz="1200">
                <a:solidFill>
                  <a:srgbClr val="BCBEC4"/>
                </a:solidFill>
                <a:effectLst/>
                <a:highlight>
                  <a:srgbClr val="1E1F22"/>
                </a:highlight>
              </a:rPr>
              <a:t>) AccountDto accountDto,</a:t>
            </a:r>
            <a:r>
              <a:rPr lang="ko-KR" altLang="en-US" sz="1200">
                <a:solidFill>
                  <a:srgbClr val="BCBEC4"/>
                </a:solidFill>
                <a:effectLst/>
                <a:highlight>
                  <a:srgbClr val="1E1F22"/>
                </a:highlight>
              </a:rPr>
              <a:t> </a:t>
            </a:r>
            <a:r>
              <a:rPr lang="en-US" altLang="ko-KR" sz="1200">
                <a:solidFill>
                  <a:srgbClr val="BCBEC4"/>
                </a:solidFill>
                <a:effectLst/>
                <a:highlight>
                  <a:srgbClr val="1E1F22"/>
                </a:highlight>
              </a:rPr>
              <a:t>BindingAwareModelMap model){</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    Object accountDto1 = model.get(</a:t>
            </a:r>
            <a:r>
              <a:rPr lang="en-US" altLang="ko-KR" sz="1200">
                <a:solidFill>
                  <a:srgbClr val="6AAB73"/>
                </a:solidFill>
                <a:effectLst/>
                <a:highlight>
                  <a:srgbClr val="1E1F22"/>
                </a:highlight>
              </a:rPr>
              <a:t>"accountDto"</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    Object bindingResult = model.get(</a:t>
            </a:r>
            <a:r>
              <a:rPr lang="en-US" altLang="ko-KR" sz="1200">
                <a:solidFill>
                  <a:srgbClr val="6AAB73"/>
                </a:solidFill>
                <a:effectLst/>
                <a:highlight>
                  <a:srgbClr val="1E1F22"/>
                </a:highlight>
              </a:rPr>
              <a:t>"org.springframework.validation.BindingResult.accountDto"</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    </a:t>
            </a:r>
            <a:r>
              <a:rPr lang="en-US" altLang="ko-KR" sz="1200">
                <a:solidFill>
                  <a:srgbClr val="CF8E6D"/>
                </a:solidFill>
                <a:effectLst/>
                <a:highlight>
                  <a:srgbClr val="1E1F22"/>
                </a:highlight>
              </a:rPr>
              <a:t>return </a:t>
            </a:r>
            <a:r>
              <a:rPr lang="en-US" altLang="ko-KR" sz="1200">
                <a:solidFill>
                  <a:srgbClr val="6AAB73"/>
                </a:solidFill>
                <a:effectLst/>
                <a:highlight>
                  <a:srgbClr val="1E1F22"/>
                </a:highlight>
              </a:rPr>
              <a:t>"index"</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a:t>
            </a:r>
          </a:p>
        </p:txBody>
      </p:sp>
      <p:sp>
        <p:nvSpPr>
          <p:cNvPr id="9" name="직사각형 8">
            <a:extLst>
              <a:ext uri="{FF2B5EF4-FFF2-40B4-BE49-F238E27FC236}">
                <a16:creationId xmlns:a16="http://schemas.microsoft.com/office/drawing/2014/main" id="{86453522-F6A9-8AF9-0FF9-F5B85447C0D2}"/>
              </a:ext>
            </a:extLst>
          </p:cNvPr>
          <p:cNvSpPr/>
          <p:nvPr/>
        </p:nvSpPr>
        <p:spPr>
          <a:xfrm>
            <a:off x="370207" y="602902"/>
            <a:ext cx="11821793" cy="1177245"/>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BindingAwareModelMap </a:t>
            </a:r>
            <a:r>
              <a:rPr lang="ko-KR" altLang="en-US" sz="1200"/>
              <a:t>은 </a:t>
            </a:r>
            <a:r>
              <a:rPr lang="en-US" altLang="ko-KR" sz="1200"/>
              <a:t>Model</a:t>
            </a:r>
            <a:r>
              <a:rPr lang="ko-KR" altLang="en-US" sz="1200"/>
              <a:t> 구현체로서 폼 데이터를 모델 객체에 바인딩하고</a:t>
            </a:r>
            <a:r>
              <a:rPr lang="en-US" altLang="ko-KR" sz="1200"/>
              <a:t> </a:t>
            </a:r>
            <a:r>
              <a:rPr lang="ko-KR" altLang="en-US" sz="1200"/>
              <a:t>그 과정에서 발생하는 유효성 검증 결과를 </a:t>
            </a:r>
            <a:r>
              <a:rPr lang="en-US" altLang="ko-KR" sz="1200"/>
              <a:t>BindingResult </a:t>
            </a:r>
            <a:r>
              <a:rPr lang="ko-KR" altLang="en-US" sz="1200"/>
              <a:t>에 저장하여 뷰에 다시 전달하는 역할을 한다</a:t>
            </a:r>
            <a:endParaRPr lang="en-US" altLang="ko-KR" sz="1200"/>
          </a:p>
          <a:p>
            <a:pPr marL="171450" indent="-171450">
              <a:lnSpc>
                <a:spcPct val="150000"/>
              </a:lnSpc>
              <a:buFont typeface="Arial" panose="020B0604020202020204" pitchFamily="34" charset="0"/>
              <a:buChar char="•"/>
            </a:pPr>
            <a:r>
              <a:rPr lang="ko-KR" altLang="en-US" sz="1200" b="1"/>
              <a:t>데이터 바인딩 </a:t>
            </a:r>
            <a:r>
              <a:rPr lang="en-US" altLang="ko-KR" sz="1200" b="1"/>
              <a:t>-</a:t>
            </a:r>
            <a:r>
              <a:rPr lang="ko-KR" altLang="en-US" sz="1200" b="1"/>
              <a:t> </a:t>
            </a:r>
            <a:r>
              <a:rPr lang="ko-KR" altLang="en-US" sz="1200"/>
              <a:t>사용자가 제출한 폼 데이터를 </a:t>
            </a:r>
            <a:r>
              <a:rPr lang="en-US" altLang="ko-KR" sz="1200"/>
              <a:t>@ModelAttribute </a:t>
            </a:r>
            <a:r>
              <a:rPr lang="ko-KR" altLang="en-US" sz="1200"/>
              <a:t>또는 </a:t>
            </a:r>
            <a:r>
              <a:rPr lang="en-US" altLang="ko-KR" sz="1200"/>
              <a:t>@Valid </a:t>
            </a:r>
            <a:r>
              <a:rPr lang="ko-KR" altLang="en-US" sz="1200"/>
              <a:t>로 모델 객체에 바인딩할 때 사용된다</a:t>
            </a:r>
            <a:endParaRPr lang="en-US" altLang="ko-KR" sz="1200"/>
          </a:p>
          <a:p>
            <a:pPr marL="171450" indent="-171450">
              <a:lnSpc>
                <a:spcPct val="150000"/>
              </a:lnSpc>
              <a:buFont typeface="Arial" panose="020B0604020202020204" pitchFamily="34" charset="0"/>
              <a:buChar char="•"/>
            </a:pPr>
            <a:r>
              <a:rPr lang="ko-KR" altLang="en-US" sz="1200" b="1"/>
              <a:t>유효성 검증 </a:t>
            </a:r>
            <a:r>
              <a:rPr lang="en-US" altLang="ko-KR" sz="1200" b="1"/>
              <a:t>–</a:t>
            </a:r>
            <a:r>
              <a:rPr lang="ko-KR" altLang="en-US" sz="1200" b="1"/>
              <a:t> </a:t>
            </a:r>
            <a:r>
              <a:rPr lang="en-US" altLang="ko-KR" sz="1200"/>
              <a:t>BindingResult </a:t>
            </a:r>
            <a:r>
              <a:rPr lang="ko-KR" altLang="en-US" sz="1200"/>
              <a:t>와 함께 사용되어</a:t>
            </a:r>
            <a:r>
              <a:rPr lang="en-US" altLang="ko-KR" sz="1200"/>
              <a:t> </a:t>
            </a:r>
            <a:r>
              <a:rPr lang="ko-KR" altLang="en-US" sz="1200"/>
              <a:t>유효성 검사에서 발생한 오류 정보를 관리한다</a:t>
            </a:r>
            <a:endParaRPr lang="en-US" altLang="ko-KR" sz="1200"/>
          </a:p>
        </p:txBody>
      </p:sp>
      <p:cxnSp>
        <p:nvCxnSpPr>
          <p:cNvPr id="11" name="직선 화살표 연결선 10">
            <a:extLst>
              <a:ext uri="{FF2B5EF4-FFF2-40B4-BE49-F238E27FC236}">
                <a16:creationId xmlns:a16="http://schemas.microsoft.com/office/drawing/2014/main" id="{82CFA400-4CBF-2479-CD32-6E2DF862595F}"/>
              </a:ext>
            </a:extLst>
          </p:cNvPr>
          <p:cNvCxnSpPr/>
          <p:nvPr/>
        </p:nvCxnSpPr>
        <p:spPr>
          <a:xfrm flipH="1">
            <a:off x="7121141" y="2472945"/>
            <a:ext cx="4288536" cy="1656024"/>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2" name="그림 11">
            <a:extLst>
              <a:ext uri="{FF2B5EF4-FFF2-40B4-BE49-F238E27FC236}">
                <a16:creationId xmlns:a16="http://schemas.microsoft.com/office/drawing/2014/main" id="{5CA2006A-5CA5-90B8-A159-34CE38670C1A}"/>
              </a:ext>
            </a:extLst>
          </p:cNvPr>
          <p:cNvPicPr>
            <a:picLocks noChangeAspect="1"/>
          </p:cNvPicPr>
          <p:nvPr/>
        </p:nvPicPr>
        <p:blipFill rotWithShape="1">
          <a:blip r:embed="rId4"/>
          <a:srcRect r="11862"/>
          <a:stretch/>
        </p:blipFill>
        <p:spPr>
          <a:xfrm>
            <a:off x="162180" y="1920240"/>
            <a:ext cx="3780434" cy="4325714"/>
          </a:xfrm>
          <a:prstGeom prst="rect">
            <a:avLst/>
          </a:prstGeom>
        </p:spPr>
      </p:pic>
    </p:spTree>
    <p:extLst>
      <p:ext uri="{BB962C8B-B14F-4D97-AF65-F5344CB8AC3E}">
        <p14:creationId xmlns:p14="http://schemas.microsoft.com/office/powerpoint/2010/main" val="314044709"/>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28235-34F3-480D-9582-51322E7389EC}"/>
              </a:ext>
            </a:extLst>
          </p:cNvPr>
          <p:cNvSpPr txBox="1"/>
          <p:nvPr/>
        </p:nvSpPr>
        <p:spPr>
          <a:xfrm>
            <a:off x="2631590" y="2921169"/>
            <a:ext cx="6928821" cy="1015663"/>
          </a:xfrm>
          <a:prstGeom prst="rect">
            <a:avLst/>
          </a:prstGeom>
          <a:noFill/>
        </p:spPr>
        <p:txBody>
          <a:bodyPr wrap="none" rtlCol="0">
            <a:spAutoFit/>
          </a:bodyPr>
          <a:lstStyle/>
          <a:p>
            <a:pPr algn="ctr"/>
            <a:r>
              <a:rPr lang="en-US" altLang="ko-KR" sz="6000">
                <a:solidFill>
                  <a:schemeClr val="accent1">
                    <a:lumMod val="75000"/>
                  </a:schemeClr>
                </a:solidFill>
                <a:latin typeface="나눔바른고딕" panose="020B0603020101020101" pitchFamily="50" charset="-127"/>
                <a:ea typeface="나눔바른고딕" panose="020B0603020101020101" pitchFamily="50" charset="-127"/>
              </a:rPr>
              <a:t>@SessionAttributes</a:t>
            </a:r>
            <a:endParaRPr lang="ko-KR" altLang="en-US" sz="6000">
              <a:solidFill>
                <a:schemeClr val="accent1">
                  <a:lumMod val="75000"/>
                </a:schemeClr>
              </a:solidFill>
              <a:latin typeface="+mj-lt"/>
            </a:endParaRPr>
          </a:p>
        </p:txBody>
      </p:sp>
      <p:sp>
        <p:nvSpPr>
          <p:cNvPr id="3" name="TextBox 2">
            <a:extLst>
              <a:ext uri="{FF2B5EF4-FFF2-40B4-BE49-F238E27FC236}">
                <a16:creationId xmlns:a16="http://schemas.microsoft.com/office/drawing/2014/main" id="{CDB69857-4DB7-EFC1-D480-BBEE632C406D}"/>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2363208334"/>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직사각형 72">
            <a:extLst>
              <a:ext uri="{FF2B5EF4-FFF2-40B4-BE49-F238E27FC236}">
                <a16:creationId xmlns:a16="http://schemas.microsoft.com/office/drawing/2014/main" id="{D10AE262-3224-4491-9AF5-1A7677C571EF}"/>
              </a:ext>
            </a:extLst>
          </p:cNvPr>
          <p:cNvSpPr/>
          <p:nvPr/>
        </p:nvSpPr>
        <p:spPr>
          <a:xfrm>
            <a:off x="370207" y="627229"/>
            <a:ext cx="11805182"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mn-ea"/>
              </a:rPr>
              <a:t>@SessionAttributes</a:t>
            </a:r>
            <a:r>
              <a:rPr lang="ko-KR" altLang="en-US" sz="1200">
                <a:latin typeface="+mn-ea"/>
              </a:rPr>
              <a:t>는 세션</a:t>
            </a:r>
            <a:r>
              <a:rPr lang="en-US" altLang="ko-KR" sz="1200">
                <a:latin typeface="+mn-ea"/>
              </a:rPr>
              <a:t>(Session)</a:t>
            </a:r>
            <a:r>
              <a:rPr lang="ko-KR" altLang="en-US" sz="1200">
                <a:latin typeface="+mn-ea"/>
              </a:rPr>
              <a:t>에 속성 값을 저장하고</a:t>
            </a:r>
            <a:r>
              <a:rPr lang="en-US" altLang="ko-KR" sz="1200">
                <a:latin typeface="+mn-ea"/>
              </a:rPr>
              <a:t> </a:t>
            </a:r>
            <a:r>
              <a:rPr lang="ko-KR" altLang="en-US" sz="1200">
                <a:latin typeface="+mn-ea"/>
              </a:rPr>
              <a:t>그 값을 다른 요청에서도 사용할 수 있도록 하기 위해 사용되는 어노테이션이다</a:t>
            </a:r>
            <a:endParaRPr lang="en-US" altLang="ko-KR" sz="1200">
              <a:latin typeface="+mn-ea"/>
            </a:endParaRPr>
          </a:p>
          <a:p>
            <a:pPr marL="171450" indent="-171450">
              <a:lnSpc>
                <a:spcPct val="150000"/>
              </a:lnSpc>
              <a:buFont typeface="Arial" panose="020B0604020202020204" pitchFamily="34" charset="0"/>
              <a:buChar char="•"/>
            </a:pPr>
            <a:r>
              <a:rPr lang="en-US" altLang="ko-KR" sz="1200">
                <a:latin typeface="+mn-ea"/>
              </a:rPr>
              <a:t>@SessionAttributes</a:t>
            </a:r>
            <a:r>
              <a:rPr lang="ko-KR" altLang="en-US" sz="1200">
                <a:latin typeface="+mn-ea"/>
              </a:rPr>
              <a:t>는 컨트롤러 클래스 레벨에 선언되며</a:t>
            </a:r>
            <a:r>
              <a:rPr lang="en-US" altLang="ko-KR" sz="1200">
                <a:latin typeface="+mn-ea"/>
              </a:rPr>
              <a:t> </a:t>
            </a:r>
            <a:r>
              <a:rPr lang="ko-KR" altLang="en-US" sz="1200">
                <a:latin typeface="+mn-ea"/>
              </a:rPr>
              <a:t>특정 모델 속성 이름을 지정하면 세션에 자동으로 저장된다</a:t>
            </a:r>
            <a:endParaRPr lang="en-US" altLang="ko-KR" sz="1200">
              <a:latin typeface="+mn-ea"/>
            </a:endParaRPr>
          </a:p>
        </p:txBody>
      </p:sp>
      <p:sp>
        <p:nvSpPr>
          <p:cNvPr id="74" name="직사각형 73">
            <a:extLst>
              <a:ext uri="{FF2B5EF4-FFF2-40B4-BE49-F238E27FC236}">
                <a16:creationId xmlns:a16="http://schemas.microsoft.com/office/drawing/2014/main" id="{42A0B23B-7003-43B2-A559-7C4A6F001EFB}"/>
              </a:ext>
            </a:extLst>
          </p:cNvPr>
          <p:cNvSpPr/>
          <p:nvPr/>
        </p:nvSpPr>
        <p:spPr>
          <a:xfrm>
            <a:off x="198756" y="202792"/>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sp>
        <p:nvSpPr>
          <p:cNvPr id="7" name="직사각형 6">
            <a:extLst>
              <a:ext uri="{FF2B5EF4-FFF2-40B4-BE49-F238E27FC236}">
                <a16:creationId xmlns:a16="http://schemas.microsoft.com/office/drawing/2014/main" id="{729EEAD6-96A9-496C-AF52-04158378E3B2}"/>
              </a:ext>
            </a:extLst>
          </p:cNvPr>
          <p:cNvSpPr/>
          <p:nvPr/>
        </p:nvSpPr>
        <p:spPr>
          <a:xfrm>
            <a:off x="198756" y="1479434"/>
            <a:ext cx="4527137"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@SessionAttributes</a:t>
            </a:r>
            <a:r>
              <a:rPr lang="ko-KR" altLang="en-US" b="1">
                <a:solidFill>
                  <a:schemeClr val="accent1">
                    <a:lumMod val="75000"/>
                  </a:schemeClr>
                </a:solidFill>
                <a:latin typeface="+mn-ea"/>
              </a:rPr>
              <a:t> 기본</a:t>
            </a:r>
            <a:r>
              <a:rPr lang="en-US" altLang="ko-KR" b="1">
                <a:solidFill>
                  <a:schemeClr val="accent1">
                    <a:lumMod val="75000"/>
                  </a:schemeClr>
                </a:solidFill>
                <a:latin typeface="+mn-ea"/>
              </a:rPr>
              <a:t> – </a:t>
            </a:r>
            <a:r>
              <a:rPr lang="ko-KR" altLang="en-US" b="1">
                <a:solidFill>
                  <a:schemeClr val="accent1">
                    <a:lumMod val="75000"/>
                  </a:schemeClr>
                </a:solidFill>
                <a:latin typeface="+mn-ea"/>
              </a:rPr>
              <a:t>세션 저장</a:t>
            </a:r>
          </a:p>
        </p:txBody>
      </p:sp>
      <p:sp>
        <p:nvSpPr>
          <p:cNvPr id="17" name="직사각형 16">
            <a:extLst>
              <a:ext uri="{FF2B5EF4-FFF2-40B4-BE49-F238E27FC236}">
                <a16:creationId xmlns:a16="http://schemas.microsoft.com/office/drawing/2014/main" id="{83FFC2B4-F8BA-4B37-8FA5-2D1399450423}"/>
              </a:ext>
            </a:extLst>
          </p:cNvPr>
          <p:cNvSpPr/>
          <p:nvPr/>
        </p:nvSpPr>
        <p:spPr>
          <a:xfrm>
            <a:off x="623344" y="5101617"/>
            <a:ext cx="11805182" cy="1441613"/>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mn-ea"/>
              </a:rPr>
              <a:t>/userForm </a:t>
            </a:r>
            <a:r>
              <a:rPr lang="ko-KR" altLang="en-US" sz="1200">
                <a:latin typeface="+mn-ea"/>
              </a:rPr>
              <a:t>으로 요청하면 </a:t>
            </a:r>
            <a:r>
              <a:rPr lang="en-US" altLang="ko-KR" sz="1200">
                <a:latin typeface="+mn-ea"/>
              </a:rPr>
              <a:t>1-&gt;2-&gt;3 </a:t>
            </a:r>
            <a:r>
              <a:rPr lang="ko-KR" altLang="en-US" sz="1200">
                <a:latin typeface="+mn-ea"/>
              </a:rPr>
              <a:t>번 순서로 처리된다</a:t>
            </a:r>
            <a:endParaRPr lang="en-US" altLang="ko-KR" sz="1200">
              <a:latin typeface="+mn-ea"/>
            </a:endParaRPr>
          </a:p>
          <a:p>
            <a:pPr marL="628650" lvl="1" indent="-171450">
              <a:lnSpc>
                <a:spcPct val="150000"/>
              </a:lnSpc>
              <a:buFont typeface="Arial" panose="020B0604020202020204" pitchFamily="34" charset="0"/>
              <a:buChar char="•"/>
            </a:pPr>
            <a:r>
              <a:rPr lang="en-US" altLang="ko-KR" sz="1200">
                <a:latin typeface="+mn-ea"/>
              </a:rPr>
              <a:t>@SessionAttributes(“user") </a:t>
            </a:r>
            <a:r>
              <a:rPr lang="ko-KR" altLang="en-US" sz="1200">
                <a:latin typeface="+mn-ea"/>
              </a:rPr>
              <a:t>가 정의되어 있을 경우 </a:t>
            </a:r>
            <a:r>
              <a:rPr lang="en-US" altLang="ko-KR" sz="1200">
                <a:latin typeface="+mn-ea"/>
              </a:rPr>
              <a:t>1</a:t>
            </a:r>
            <a:r>
              <a:rPr lang="ko-KR" altLang="en-US" sz="1200">
                <a:latin typeface="+mn-ea"/>
              </a:rPr>
              <a:t>차적으로 세션에서 </a:t>
            </a:r>
            <a:r>
              <a:rPr lang="en-US" altLang="ko-KR" sz="1200">
                <a:latin typeface="+mn-ea"/>
              </a:rPr>
              <a:t>User </a:t>
            </a:r>
            <a:r>
              <a:rPr lang="ko-KR" altLang="en-US" sz="1200">
                <a:latin typeface="+mn-ea"/>
              </a:rPr>
              <a:t>객체를 찾고 존재하지 않으면 다음으로 수행한다</a:t>
            </a:r>
            <a:endParaRPr lang="en-US" altLang="ko-KR" sz="1200">
              <a:latin typeface="+mn-ea"/>
            </a:endParaRPr>
          </a:p>
          <a:p>
            <a:pPr marL="628650" lvl="1" indent="-171450">
              <a:lnSpc>
                <a:spcPct val="150000"/>
              </a:lnSpc>
              <a:buFont typeface="Arial" panose="020B0604020202020204" pitchFamily="34" charset="0"/>
              <a:buChar char="•"/>
            </a:pPr>
            <a:r>
              <a:rPr lang="en-US" altLang="ko-KR" sz="1200">
                <a:latin typeface="+mn-ea"/>
              </a:rPr>
              <a:t>populateUser() </a:t>
            </a:r>
            <a:r>
              <a:rPr lang="ko-KR" altLang="en-US" sz="1200">
                <a:latin typeface="+mn-ea"/>
              </a:rPr>
              <a:t>를 호출해서 </a:t>
            </a:r>
            <a:r>
              <a:rPr lang="en-US" altLang="ko-KR" sz="1200">
                <a:latin typeface="+mn-ea"/>
              </a:rPr>
              <a:t>Model </a:t>
            </a:r>
            <a:r>
              <a:rPr lang="ko-KR" altLang="en-US" sz="1200">
                <a:latin typeface="+mn-ea"/>
              </a:rPr>
              <a:t>에 </a:t>
            </a:r>
            <a:r>
              <a:rPr lang="en-US" altLang="ko-KR" sz="1200">
                <a:latin typeface="+mn-ea"/>
              </a:rPr>
              <a:t>User </a:t>
            </a:r>
            <a:r>
              <a:rPr lang="ko-KR" altLang="en-US" sz="1200">
                <a:latin typeface="+mn-ea"/>
              </a:rPr>
              <a:t>객체를 저장한다</a:t>
            </a:r>
            <a:r>
              <a:rPr lang="en-US" altLang="ko-KR" sz="1200">
                <a:latin typeface="+mn-ea"/>
              </a:rPr>
              <a:t> </a:t>
            </a:r>
          </a:p>
          <a:p>
            <a:pPr marL="628650" lvl="1" indent="-171450">
              <a:lnSpc>
                <a:spcPct val="150000"/>
              </a:lnSpc>
              <a:buFont typeface="Arial" panose="020B0604020202020204" pitchFamily="34" charset="0"/>
              <a:buChar char="•"/>
            </a:pPr>
            <a:r>
              <a:rPr lang="en-US" altLang="ko-KR" sz="1200">
                <a:latin typeface="+mn-ea"/>
              </a:rPr>
              <a:t>userForm()</a:t>
            </a:r>
            <a:r>
              <a:rPr lang="ko-KR" altLang="en-US" sz="1200">
                <a:latin typeface="+mn-ea"/>
              </a:rPr>
              <a:t> 이 호출되고 </a:t>
            </a:r>
            <a:r>
              <a:rPr lang="en-US" altLang="ko-KR" sz="1200">
                <a:latin typeface="+mn-ea"/>
              </a:rPr>
              <a:t>Model </a:t>
            </a:r>
            <a:r>
              <a:rPr lang="ko-KR" altLang="en-US" sz="1200">
                <a:latin typeface="+mn-ea"/>
              </a:rPr>
              <a:t>로부터 </a:t>
            </a:r>
            <a:r>
              <a:rPr lang="en-US" altLang="ko-KR" sz="1200">
                <a:latin typeface="+mn-ea"/>
              </a:rPr>
              <a:t>User </a:t>
            </a:r>
            <a:r>
              <a:rPr lang="ko-KR" altLang="en-US" sz="1200">
                <a:latin typeface="+mn-ea"/>
              </a:rPr>
              <a:t>객체를 가져와 수행한다</a:t>
            </a:r>
            <a:endParaRPr lang="en-US" altLang="ko-KR" sz="1200">
              <a:latin typeface="+mn-ea"/>
            </a:endParaRPr>
          </a:p>
          <a:p>
            <a:pPr marL="628650" lvl="1" indent="-171450">
              <a:lnSpc>
                <a:spcPct val="150000"/>
              </a:lnSpc>
              <a:buFont typeface="Arial" panose="020B0604020202020204" pitchFamily="34" charset="0"/>
              <a:buChar char="•"/>
            </a:pPr>
            <a:r>
              <a:rPr lang="ko-KR" altLang="en-US" sz="1200">
                <a:latin typeface="+mn-ea"/>
              </a:rPr>
              <a:t>메서드 실행 이후 </a:t>
            </a:r>
            <a:r>
              <a:rPr lang="en-US" altLang="ko-KR" sz="1200">
                <a:latin typeface="+mn-ea"/>
              </a:rPr>
              <a:t>@ModelAttribute("user") </a:t>
            </a:r>
            <a:r>
              <a:rPr lang="ko-KR" altLang="en-US" sz="1200">
                <a:latin typeface="+mn-ea"/>
              </a:rPr>
              <a:t>와 </a:t>
            </a:r>
            <a:r>
              <a:rPr lang="en-US" altLang="ko-KR" sz="1200">
                <a:latin typeface="+mn-ea"/>
              </a:rPr>
              <a:t>@SessionAttributes("user") </a:t>
            </a:r>
            <a:r>
              <a:rPr lang="ko-KR" altLang="en-US" sz="1200">
                <a:latin typeface="+mn-ea"/>
              </a:rPr>
              <a:t>의 이름 속성이 동일한 경우 세션에 </a:t>
            </a:r>
            <a:r>
              <a:rPr lang="en-US" altLang="ko-KR" sz="1200">
                <a:latin typeface="+mn-ea"/>
              </a:rPr>
              <a:t>“user” </a:t>
            </a:r>
            <a:r>
              <a:rPr lang="ko-KR" altLang="en-US" sz="1200">
                <a:latin typeface="+mn-ea"/>
              </a:rPr>
              <a:t>속성의 객체를 저장한다</a:t>
            </a:r>
            <a:endParaRPr lang="en-US" altLang="ko-KR" sz="1200">
              <a:latin typeface="+mn-ea"/>
            </a:endParaRPr>
          </a:p>
        </p:txBody>
      </p:sp>
      <p:sp>
        <p:nvSpPr>
          <p:cNvPr id="20" name="Rectangle 7">
            <a:extLst>
              <a:ext uri="{FF2B5EF4-FFF2-40B4-BE49-F238E27FC236}">
                <a16:creationId xmlns:a16="http://schemas.microsoft.com/office/drawing/2014/main" id="{ADF750EA-2EBE-4CD9-89C7-E129288F6241}"/>
              </a:ext>
            </a:extLst>
          </p:cNvPr>
          <p:cNvSpPr>
            <a:spLocks noChangeArrowheads="1"/>
          </p:cNvSpPr>
          <p:nvPr/>
        </p:nvSpPr>
        <p:spPr bwMode="auto">
          <a:xfrm>
            <a:off x="623344" y="1905531"/>
            <a:ext cx="9370263" cy="313932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@Controller</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@SessionAttributes</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"user"</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a:t>
            </a:r>
            <a:r>
              <a:rPr kumimoji="0" lang="ko-KR" altLang="en-US" sz="1100" b="0" i="0" u="none" strike="noStrike" cap="none" normalizeH="0" baseline="0">
                <a:ln>
                  <a:noFill/>
                </a:ln>
                <a:solidFill>
                  <a:srgbClr val="7A7E85"/>
                </a:solidFill>
                <a:effectLst/>
                <a:ea typeface="JetBrains Mono"/>
              </a:rPr>
              <a:t>모델에 저장된</a:t>
            </a:r>
            <a:r>
              <a:rPr kumimoji="0" lang="ko-KR" altLang="ko-KR" sz="1100" b="0" i="0" u="none" strike="noStrike" cap="none" normalizeH="0" baseline="0">
                <a:ln>
                  <a:noFill/>
                </a:ln>
                <a:solidFill>
                  <a:srgbClr val="7A7E85"/>
                </a:solidFill>
                <a:effectLst/>
                <a:ea typeface="JetBrains Mono"/>
              </a:rPr>
              <a:t>＇user＇</a:t>
            </a:r>
            <a:r>
              <a:rPr kumimoji="0" lang="ko-KR" altLang="en-US" sz="1100" b="0" i="0" u="none" strike="noStrike" cap="none" normalizeH="0" baseline="0">
                <a:ln>
                  <a:noFill/>
                </a:ln>
                <a:solidFill>
                  <a:srgbClr val="7A7E85"/>
                </a:solidFill>
                <a:effectLst/>
                <a:ea typeface="JetBrains Mono"/>
              </a:rPr>
              <a:t>객체를</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세션에 저장</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UserController2 {</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3AE60"/>
                </a:solidFill>
                <a:effectLst/>
                <a:ea typeface="JetBrains Mono"/>
              </a:rPr>
              <a:t>@ModelAttribute</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"user"</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User </a:t>
            </a:r>
            <a:r>
              <a:rPr kumimoji="0" lang="ko-KR" altLang="ko-KR" sz="1100" b="0" i="0" u="none" strike="noStrike" cap="none" normalizeH="0" baseline="0">
                <a:ln>
                  <a:noFill/>
                </a:ln>
                <a:solidFill>
                  <a:srgbClr val="56A8F5"/>
                </a:solidFill>
                <a:effectLst/>
                <a:ea typeface="JetBrains Mono"/>
              </a:rPr>
              <a:t>populateUser</a:t>
            </a: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new </a:t>
            </a:r>
            <a:r>
              <a:rPr kumimoji="0" lang="ko-KR" altLang="ko-KR" sz="1100" b="0" i="0" u="none" strike="noStrike" cap="none" normalizeH="0" baseline="0">
                <a:ln>
                  <a:noFill/>
                </a:ln>
                <a:solidFill>
                  <a:srgbClr val="BCBEC4"/>
                </a:solidFill>
                <a:effectLst/>
                <a:ea typeface="JetBrains Mono"/>
              </a:rPr>
              <a:t>User(</a:t>
            </a:r>
            <a:r>
              <a:rPr kumimoji="0" lang="ko-KR" altLang="ko-KR" sz="1100" b="0" i="0" u="none" strike="noStrike" cap="none" normalizeH="0" baseline="0">
                <a:ln>
                  <a:noFill/>
                </a:ln>
                <a:solidFill>
                  <a:srgbClr val="6AAB73"/>
                </a:solidFill>
                <a:effectLst/>
                <a:ea typeface="JetBrains Mono"/>
              </a:rPr>
              <a:t>"onjsdnjs"</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"onjsdnjs@gmail.com"</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새로운</a:t>
            </a:r>
            <a:r>
              <a:rPr kumimoji="0" lang="ko-KR" altLang="ko-KR" sz="1100" b="0" i="0" u="none" strike="noStrike" cap="none" normalizeH="0" baseline="0">
                <a:ln>
                  <a:noFill/>
                </a:ln>
                <a:solidFill>
                  <a:srgbClr val="7A7E85"/>
                </a:solidFill>
                <a:effectLst/>
                <a:ea typeface="JetBrains Mono"/>
              </a:rPr>
              <a:t> User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객체를 반환하여 </a:t>
            </a:r>
            <a:r>
              <a:rPr lang="en-US" altLang="ko-KR" sz="1100">
                <a:solidFill>
                  <a:srgbClr val="7A7E85"/>
                </a:solidFill>
                <a:ea typeface="JetBrains Mono"/>
                <a:cs typeface="Courier New" panose="02070309020205020404" pitchFamily="49" charset="0"/>
              </a:rPr>
              <a:t>Model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에 추가</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3AE60"/>
                </a:solidFill>
                <a:effectLst/>
                <a:ea typeface="JetBrains Mono"/>
              </a:rPr>
              <a:t>@GetMapping</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"/userForm"</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String </a:t>
            </a:r>
            <a:r>
              <a:rPr kumimoji="0" lang="en-US" altLang="ko-KR" sz="1100" b="0" i="0" u="none" strike="noStrike" cap="none" normalizeH="0" baseline="0">
                <a:ln>
                  <a:noFill/>
                </a:ln>
                <a:solidFill>
                  <a:srgbClr val="56A8F5"/>
                </a:solidFill>
                <a:effectLst/>
                <a:ea typeface="JetBrains Mono"/>
              </a:rPr>
              <a:t>user</a:t>
            </a:r>
            <a:r>
              <a:rPr kumimoji="0" lang="ko-KR" altLang="ko-KR" sz="1100" b="0" i="0" u="none" strike="noStrike" cap="none" normalizeH="0" baseline="0">
                <a:ln>
                  <a:noFill/>
                </a:ln>
                <a:solidFill>
                  <a:srgbClr val="56A8F5"/>
                </a:solidFill>
                <a:effectLst/>
                <a:ea typeface="JetBrains Mono"/>
              </a:rPr>
              <a:t>Form</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B3AE60"/>
                </a:solidFill>
                <a:effectLst/>
                <a:ea typeface="JetBrains Mono"/>
              </a:rPr>
              <a:t>@ModelAttribute</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"user"</a:t>
            </a:r>
            <a:r>
              <a:rPr kumimoji="0" lang="ko-KR" altLang="ko-KR" sz="1100" b="0" i="0" u="none" strike="noStrike" cap="none" normalizeH="0" baseline="0">
                <a:ln>
                  <a:noFill/>
                </a:ln>
                <a:solidFill>
                  <a:srgbClr val="BCBEC4"/>
                </a:solidFill>
                <a:effectLst/>
                <a:ea typeface="JetBrains Mono"/>
              </a:rPr>
              <a:t>) User user) {</a:t>
            </a: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a:t>
            </a:r>
            <a:r>
              <a:rPr kumimoji="0" lang="ko-KR" altLang="en-US" sz="1100" b="0" i="0" u="none" strike="noStrike" cap="none" normalizeH="0" baseline="0">
                <a:ln>
                  <a:noFill/>
                </a:ln>
                <a:solidFill>
                  <a:srgbClr val="7A7E85"/>
                </a:solidFill>
                <a:effectLst/>
                <a:ea typeface="JetBrains Mono"/>
                <a:cs typeface="Courier New" panose="02070309020205020404" pitchFamily="49" charset="0"/>
              </a:rPr>
              <a:t>여기서는 </a:t>
            </a:r>
            <a:r>
              <a:rPr kumimoji="0" lang="en-US" altLang="ko-KR" sz="1100" b="0" i="0" u="none" strike="noStrike" cap="none" normalizeH="0" baseline="0">
                <a:ln>
                  <a:noFill/>
                </a:ln>
                <a:solidFill>
                  <a:srgbClr val="7A7E85"/>
                </a:solidFill>
                <a:effectLst/>
                <a:ea typeface="JetBrains Mono"/>
                <a:cs typeface="Courier New" panose="02070309020205020404" pitchFamily="49" charset="0"/>
              </a:rPr>
              <a:t>Model </a:t>
            </a:r>
            <a:r>
              <a:rPr kumimoji="0" lang="ko-KR" altLang="en-US" sz="1100" b="0" i="0" u="none" strike="noStrike" cap="none" normalizeH="0" baseline="0">
                <a:ln>
                  <a:noFill/>
                </a:ln>
                <a:solidFill>
                  <a:srgbClr val="7A7E85"/>
                </a:solidFill>
                <a:effectLst/>
                <a:ea typeface="JetBrains Mono"/>
                <a:cs typeface="Courier New" panose="02070309020205020404" pitchFamily="49" charset="0"/>
              </a:rPr>
              <a:t>에 저장된 </a:t>
            </a:r>
            <a:r>
              <a:rPr kumimoji="0" lang="en-US" altLang="ko-KR" sz="1100" b="0" i="0" u="none" strike="noStrike" cap="none" normalizeH="0" baseline="0">
                <a:ln>
                  <a:noFill/>
                </a:ln>
                <a:solidFill>
                  <a:srgbClr val="7A7E85"/>
                </a:solidFill>
                <a:effectLst/>
                <a:ea typeface="JetBrains Mono"/>
                <a:cs typeface="Courier New" panose="02070309020205020404" pitchFamily="49" charset="0"/>
              </a:rPr>
              <a:t>User </a:t>
            </a:r>
            <a:r>
              <a:rPr kumimoji="0" lang="ko-KR" altLang="en-US" sz="1100" b="0" i="0" u="none" strike="noStrike" cap="none" normalizeH="0" baseline="0">
                <a:ln>
                  <a:noFill/>
                </a:ln>
                <a:solidFill>
                  <a:srgbClr val="7A7E85"/>
                </a:solidFill>
                <a:effectLst/>
                <a:ea typeface="JetBrains Mono"/>
                <a:cs typeface="Courier New" panose="02070309020205020404" pitchFamily="49" charset="0"/>
              </a:rPr>
              <a:t>객체를 받아옴</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6AAB73"/>
                </a:solidFill>
                <a:effectLst/>
                <a:ea typeface="JetBrains Mono"/>
              </a:rPr>
              <a:t>"userForm"</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3AE60"/>
                </a:solidFill>
                <a:effectLst/>
                <a:ea typeface="JetBrains Mono"/>
              </a:rPr>
              <a:t>@</a:t>
            </a:r>
            <a:r>
              <a:rPr kumimoji="0" lang="en-US" altLang="ko-KR" sz="1100" b="0" i="0" u="none" strike="noStrike" cap="none" normalizeH="0" baseline="0">
                <a:ln>
                  <a:noFill/>
                </a:ln>
                <a:solidFill>
                  <a:srgbClr val="B3AE60"/>
                </a:solidFill>
                <a:effectLst/>
                <a:ea typeface="JetBrains Mono"/>
              </a:rPr>
              <a:t>Post</a:t>
            </a:r>
            <a:r>
              <a:rPr kumimoji="0" lang="ko-KR" altLang="ko-KR" sz="1100" b="0" i="0" u="none" strike="noStrike" cap="none" normalizeH="0" baseline="0">
                <a:ln>
                  <a:noFill/>
                </a:ln>
                <a:solidFill>
                  <a:srgbClr val="B3AE60"/>
                </a:solidFill>
                <a:effectLst/>
                <a:ea typeface="JetBrains Mono"/>
              </a:rPr>
              <a:t>Mapping</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"/submitUser"</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56A8F5"/>
                </a:solidFill>
                <a:effectLst/>
                <a:ea typeface="JetBrains Mono"/>
              </a:rPr>
              <a:t>submitUser</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B3AE60"/>
                </a:solidFill>
                <a:effectLst/>
                <a:ea typeface="JetBrains Mono"/>
              </a:rPr>
              <a:t>@ModelAttribute</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"user"</a:t>
            </a:r>
            <a:r>
              <a:rPr kumimoji="0" lang="ko-KR" altLang="ko-KR" sz="1100" b="0" i="0" u="none" strike="noStrike" cap="none" normalizeH="0" baseline="0">
                <a:ln>
                  <a:noFill/>
                </a:ln>
                <a:solidFill>
                  <a:srgbClr val="BCBEC4"/>
                </a:solidFill>
                <a:effectLst/>
                <a:ea typeface="JetBrains Mono"/>
              </a:rPr>
              <a:t>) User user) {</a:t>
            </a: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a:t>
            </a:r>
            <a:r>
              <a:rPr kumimoji="0" lang="ko-KR" altLang="en-US" sz="1100" b="0" i="0" u="none" strike="noStrike" cap="none" normalizeH="0" baseline="0">
                <a:ln>
                  <a:noFill/>
                </a:ln>
                <a:solidFill>
                  <a:srgbClr val="7A7E85"/>
                </a:solidFill>
                <a:effectLst/>
                <a:ea typeface="JetBrains Mono"/>
                <a:cs typeface="Courier New" panose="02070309020205020404" pitchFamily="49" charset="0"/>
              </a:rPr>
              <a:t>세션에 저장된 </a:t>
            </a:r>
            <a:r>
              <a:rPr kumimoji="0" lang="en-US" altLang="ko-KR" sz="1100" b="0" i="0" u="none" strike="noStrike" cap="none" normalizeH="0" baseline="0">
                <a:ln>
                  <a:noFill/>
                </a:ln>
                <a:solidFill>
                  <a:srgbClr val="7A7E85"/>
                </a:solidFill>
                <a:effectLst/>
                <a:ea typeface="JetBrains Mono"/>
                <a:cs typeface="Courier New" panose="02070309020205020404" pitchFamily="49" charset="0"/>
              </a:rPr>
              <a:t>User </a:t>
            </a:r>
            <a:r>
              <a:rPr kumimoji="0" lang="ko-KR" altLang="en-US" sz="1100" b="0" i="0" u="none" strike="noStrike" cap="none" normalizeH="0" baseline="0">
                <a:ln>
                  <a:noFill/>
                </a:ln>
                <a:solidFill>
                  <a:srgbClr val="7A7E85"/>
                </a:solidFill>
                <a:effectLst/>
                <a:ea typeface="JetBrains Mono"/>
                <a:cs typeface="Courier New" panose="02070309020205020404" pitchFamily="49" charset="0"/>
              </a:rPr>
              <a:t>객체를 받아옴</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6AAB73"/>
                </a:solidFill>
                <a:effectLst/>
                <a:ea typeface="JetBrains Mono"/>
              </a:rPr>
              <a:t>"userDetails"</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endParaRPr kumimoji="0" lang="ko-KR" altLang="ko-KR" sz="1100" b="0" i="0" u="none" strike="noStrike" cap="none" normalizeH="0" baseline="0">
              <a:ln>
                <a:noFill/>
              </a:ln>
              <a:solidFill>
                <a:schemeClr val="tx1"/>
              </a:solidFill>
              <a:effectLst/>
            </a:endParaRPr>
          </a:p>
        </p:txBody>
      </p:sp>
      <p:grpSp>
        <p:nvGrpSpPr>
          <p:cNvPr id="23" name="그룹 22">
            <a:extLst>
              <a:ext uri="{FF2B5EF4-FFF2-40B4-BE49-F238E27FC236}">
                <a16:creationId xmlns:a16="http://schemas.microsoft.com/office/drawing/2014/main" id="{F3BA55A2-F554-42D5-867B-650F21D05E3F}"/>
              </a:ext>
            </a:extLst>
          </p:cNvPr>
          <p:cNvGrpSpPr/>
          <p:nvPr/>
        </p:nvGrpSpPr>
        <p:grpSpPr>
          <a:xfrm>
            <a:off x="7487935" y="2953308"/>
            <a:ext cx="283698" cy="283699"/>
            <a:chOff x="1075919" y="1284038"/>
            <a:chExt cx="283698" cy="283699"/>
          </a:xfrm>
        </p:grpSpPr>
        <p:sp>
          <p:nvSpPr>
            <p:cNvPr id="24" name="타원 23">
              <a:extLst>
                <a:ext uri="{FF2B5EF4-FFF2-40B4-BE49-F238E27FC236}">
                  <a16:creationId xmlns:a16="http://schemas.microsoft.com/office/drawing/2014/main" id="{13A141C2-7040-4729-B839-801A9D307089}"/>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25" name="TextBox 24">
              <a:extLst>
                <a:ext uri="{FF2B5EF4-FFF2-40B4-BE49-F238E27FC236}">
                  <a16:creationId xmlns:a16="http://schemas.microsoft.com/office/drawing/2014/main" id="{45514028-7937-44E1-9E16-4C9C6937AD55}"/>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1</a:t>
              </a:r>
              <a:endParaRPr lang="ko-KR" altLang="en-US" sz="1100" b="1">
                <a:solidFill>
                  <a:schemeClr val="bg1"/>
                </a:solidFill>
              </a:endParaRPr>
            </a:p>
          </p:txBody>
        </p:sp>
      </p:grpSp>
      <p:grpSp>
        <p:nvGrpSpPr>
          <p:cNvPr id="26" name="그룹 25">
            <a:extLst>
              <a:ext uri="{FF2B5EF4-FFF2-40B4-BE49-F238E27FC236}">
                <a16:creationId xmlns:a16="http://schemas.microsoft.com/office/drawing/2014/main" id="{21EEE014-227E-41C3-9C40-D78918DB2E8E}"/>
              </a:ext>
            </a:extLst>
          </p:cNvPr>
          <p:cNvGrpSpPr/>
          <p:nvPr/>
        </p:nvGrpSpPr>
        <p:grpSpPr>
          <a:xfrm>
            <a:off x="8058696" y="3545253"/>
            <a:ext cx="283698" cy="283699"/>
            <a:chOff x="1075919" y="1284038"/>
            <a:chExt cx="283698" cy="283699"/>
          </a:xfrm>
        </p:grpSpPr>
        <p:sp>
          <p:nvSpPr>
            <p:cNvPr id="27" name="타원 26">
              <a:extLst>
                <a:ext uri="{FF2B5EF4-FFF2-40B4-BE49-F238E27FC236}">
                  <a16:creationId xmlns:a16="http://schemas.microsoft.com/office/drawing/2014/main" id="{825AF446-B6E1-409C-AB46-311A8C703C5D}"/>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28" name="TextBox 27">
              <a:extLst>
                <a:ext uri="{FF2B5EF4-FFF2-40B4-BE49-F238E27FC236}">
                  <a16:creationId xmlns:a16="http://schemas.microsoft.com/office/drawing/2014/main" id="{0BEFBB09-AAC3-498C-A1D1-8F149517C1BF}"/>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2</a:t>
              </a:r>
              <a:endParaRPr lang="ko-KR" altLang="en-US" sz="1100" b="1">
                <a:solidFill>
                  <a:schemeClr val="bg1"/>
                </a:solidFill>
              </a:endParaRPr>
            </a:p>
          </p:txBody>
        </p:sp>
      </p:grpSp>
      <p:grpSp>
        <p:nvGrpSpPr>
          <p:cNvPr id="29" name="그룹 28">
            <a:extLst>
              <a:ext uri="{FF2B5EF4-FFF2-40B4-BE49-F238E27FC236}">
                <a16:creationId xmlns:a16="http://schemas.microsoft.com/office/drawing/2014/main" id="{001D5C8A-58A2-48A8-AE4E-BE016E537CB1}"/>
              </a:ext>
            </a:extLst>
          </p:cNvPr>
          <p:cNvGrpSpPr/>
          <p:nvPr/>
        </p:nvGrpSpPr>
        <p:grpSpPr>
          <a:xfrm>
            <a:off x="5421820" y="2081750"/>
            <a:ext cx="283698" cy="283699"/>
            <a:chOff x="1075919" y="1284038"/>
            <a:chExt cx="283698" cy="283699"/>
          </a:xfrm>
        </p:grpSpPr>
        <p:sp>
          <p:nvSpPr>
            <p:cNvPr id="30" name="타원 29">
              <a:extLst>
                <a:ext uri="{FF2B5EF4-FFF2-40B4-BE49-F238E27FC236}">
                  <a16:creationId xmlns:a16="http://schemas.microsoft.com/office/drawing/2014/main" id="{59764C92-0669-4EFD-B101-80CF795EE128}"/>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31" name="TextBox 30">
              <a:extLst>
                <a:ext uri="{FF2B5EF4-FFF2-40B4-BE49-F238E27FC236}">
                  <a16:creationId xmlns:a16="http://schemas.microsoft.com/office/drawing/2014/main" id="{6E51E6CD-6772-4D1D-9A8B-4243D3EA041E}"/>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3</a:t>
              </a:r>
              <a:endParaRPr lang="ko-KR" altLang="en-US" sz="1100" b="1">
                <a:solidFill>
                  <a:schemeClr val="bg1"/>
                </a:solidFill>
              </a:endParaRPr>
            </a:p>
          </p:txBody>
        </p:sp>
      </p:grpSp>
    </p:spTree>
    <p:extLst>
      <p:ext uri="{BB962C8B-B14F-4D97-AF65-F5344CB8AC3E}">
        <p14:creationId xmlns:p14="http://schemas.microsoft.com/office/powerpoint/2010/main" val="393321400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729EEAD6-96A9-496C-AF52-04158378E3B2}"/>
              </a:ext>
            </a:extLst>
          </p:cNvPr>
          <p:cNvSpPr/>
          <p:nvPr/>
        </p:nvSpPr>
        <p:spPr>
          <a:xfrm>
            <a:off x="84456" y="147873"/>
            <a:ext cx="4527137"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@SessionAttributes</a:t>
            </a:r>
            <a:r>
              <a:rPr lang="ko-KR" altLang="en-US" b="1">
                <a:solidFill>
                  <a:schemeClr val="accent1">
                    <a:lumMod val="75000"/>
                  </a:schemeClr>
                </a:solidFill>
                <a:latin typeface="+mn-ea"/>
              </a:rPr>
              <a:t> 기본 </a:t>
            </a:r>
            <a:r>
              <a:rPr lang="en-US" altLang="ko-KR" b="1">
                <a:solidFill>
                  <a:schemeClr val="accent1">
                    <a:lumMod val="75000"/>
                  </a:schemeClr>
                </a:solidFill>
                <a:latin typeface="+mn-ea"/>
              </a:rPr>
              <a:t>– </a:t>
            </a:r>
            <a:r>
              <a:rPr lang="ko-KR" altLang="en-US" b="1">
                <a:solidFill>
                  <a:schemeClr val="accent1">
                    <a:lumMod val="75000"/>
                  </a:schemeClr>
                </a:solidFill>
                <a:latin typeface="+mn-ea"/>
              </a:rPr>
              <a:t>세션 참조</a:t>
            </a:r>
          </a:p>
        </p:txBody>
      </p:sp>
      <p:sp>
        <p:nvSpPr>
          <p:cNvPr id="17" name="직사각형 16">
            <a:extLst>
              <a:ext uri="{FF2B5EF4-FFF2-40B4-BE49-F238E27FC236}">
                <a16:creationId xmlns:a16="http://schemas.microsoft.com/office/drawing/2014/main" id="{83FFC2B4-F8BA-4B37-8FA5-2D1399450423}"/>
              </a:ext>
            </a:extLst>
          </p:cNvPr>
          <p:cNvSpPr/>
          <p:nvPr/>
        </p:nvSpPr>
        <p:spPr>
          <a:xfrm>
            <a:off x="553784" y="3911812"/>
            <a:ext cx="6763282" cy="887615"/>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mn-ea"/>
              </a:rPr>
              <a:t>/submitUser </a:t>
            </a:r>
            <a:r>
              <a:rPr lang="ko-KR" altLang="en-US" sz="1200">
                <a:latin typeface="+mn-ea"/>
              </a:rPr>
              <a:t>로 요청하면 다음과 같이 처리된다</a:t>
            </a:r>
            <a:endParaRPr lang="en-US" altLang="ko-KR" sz="1200">
              <a:latin typeface="+mn-ea"/>
            </a:endParaRPr>
          </a:p>
          <a:p>
            <a:pPr marL="628650" lvl="1" indent="-171450">
              <a:lnSpc>
                <a:spcPct val="150000"/>
              </a:lnSpc>
              <a:buFont typeface="Arial" panose="020B0604020202020204" pitchFamily="34" charset="0"/>
              <a:buChar char="•"/>
            </a:pPr>
            <a:r>
              <a:rPr lang="ko-KR" altLang="en-US" sz="1200">
                <a:latin typeface="+mn-ea"/>
              </a:rPr>
              <a:t>세션에서 </a:t>
            </a:r>
            <a:r>
              <a:rPr lang="en-US" altLang="ko-KR" sz="1200">
                <a:latin typeface="+mn-ea"/>
              </a:rPr>
              <a:t>user </a:t>
            </a:r>
            <a:r>
              <a:rPr lang="ko-KR" altLang="en-US" sz="1200">
                <a:latin typeface="+mn-ea"/>
              </a:rPr>
              <a:t>객체를 찾아 존재하면 </a:t>
            </a:r>
            <a:r>
              <a:rPr lang="en-US" altLang="ko-KR" sz="1200">
                <a:latin typeface="+mn-ea"/>
              </a:rPr>
              <a:t>Model </a:t>
            </a:r>
            <a:r>
              <a:rPr lang="ko-KR" altLang="en-US" sz="1200">
                <a:latin typeface="+mn-ea"/>
              </a:rPr>
              <a:t>에</a:t>
            </a:r>
            <a:r>
              <a:rPr lang="en-US" altLang="ko-KR" sz="1200">
                <a:latin typeface="+mn-ea"/>
              </a:rPr>
              <a:t> </a:t>
            </a:r>
            <a:r>
              <a:rPr lang="ko-KR" altLang="en-US" sz="1200">
                <a:latin typeface="+mn-ea"/>
              </a:rPr>
              <a:t>저장한다</a:t>
            </a:r>
            <a:endParaRPr lang="en-US" altLang="ko-KR" sz="1200">
              <a:latin typeface="+mn-ea"/>
            </a:endParaRPr>
          </a:p>
          <a:p>
            <a:pPr marL="628650" lvl="1" indent="-171450">
              <a:lnSpc>
                <a:spcPct val="150000"/>
              </a:lnSpc>
              <a:buFont typeface="Arial" panose="020B0604020202020204" pitchFamily="34" charset="0"/>
              <a:buChar char="•"/>
            </a:pPr>
            <a:r>
              <a:rPr lang="en-US" altLang="ko-KR" sz="1200">
                <a:latin typeface="+mn-ea"/>
              </a:rPr>
              <a:t>submitUser() </a:t>
            </a:r>
            <a:r>
              <a:rPr lang="ko-KR" altLang="en-US" sz="1200">
                <a:latin typeface="+mn-ea"/>
              </a:rPr>
              <a:t>를 호출하고 </a:t>
            </a:r>
            <a:r>
              <a:rPr lang="en-US" altLang="ko-KR" sz="1200">
                <a:latin typeface="+mn-ea"/>
              </a:rPr>
              <a:t>Model</a:t>
            </a:r>
            <a:r>
              <a:rPr lang="ko-KR" altLang="en-US" sz="1200">
                <a:latin typeface="+mn-ea"/>
              </a:rPr>
              <a:t> 로부터 </a:t>
            </a:r>
            <a:r>
              <a:rPr lang="en-US" altLang="ko-KR" sz="1200">
                <a:latin typeface="+mn-ea"/>
              </a:rPr>
              <a:t>User </a:t>
            </a:r>
            <a:r>
              <a:rPr lang="ko-KR" altLang="en-US" sz="1200">
                <a:latin typeface="+mn-ea"/>
              </a:rPr>
              <a:t>객체를 가져와 수행한다</a:t>
            </a:r>
          </a:p>
        </p:txBody>
      </p:sp>
      <p:sp>
        <p:nvSpPr>
          <p:cNvPr id="20" name="Rectangle 7">
            <a:extLst>
              <a:ext uri="{FF2B5EF4-FFF2-40B4-BE49-F238E27FC236}">
                <a16:creationId xmlns:a16="http://schemas.microsoft.com/office/drawing/2014/main" id="{ADF750EA-2EBE-4CD9-89C7-E129288F6241}"/>
              </a:ext>
            </a:extLst>
          </p:cNvPr>
          <p:cNvSpPr>
            <a:spLocks noChangeArrowheads="1"/>
          </p:cNvSpPr>
          <p:nvPr/>
        </p:nvSpPr>
        <p:spPr bwMode="auto">
          <a:xfrm>
            <a:off x="553784" y="573970"/>
            <a:ext cx="9370263" cy="313932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@Controller</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@SessionAttributes</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"user"</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a:t>
            </a:r>
            <a:r>
              <a:rPr kumimoji="0" lang="ko-KR" altLang="en-US" sz="1100" b="0" i="0" u="none" strike="noStrike" cap="none" normalizeH="0" baseline="0">
                <a:ln>
                  <a:noFill/>
                </a:ln>
                <a:solidFill>
                  <a:srgbClr val="7A7E85"/>
                </a:solidFill>
                <a:effectLst/>
                <a:ea typeface="JetBrains Mono"/>
              </a:rPr>
              <a:t>세션에 저장된</a:t>
            </a:r>
            <a:r>
              <a:rPr kumimoji="0" lang="ko-KR" altLang="ko-KR" sz="1100" b="0" i="0" u="none" strike="noStrike" cap="none" normalizeH="0" baseline="0">
                <a:ln>
                  <a:noFill/>
                </a:ln>
                <a:solidFill>
                  <a:srgbClr val="7A7E85"/>
                </a:solidFill>
                <a:effectLst/>
                <a:ea typeface="JetBrains Mono"/>
              </a:rPr>
              <a:t>＇user＇</a:t>
            </a:r>
            <a:r>
              <a:rPr kumimoji="0" lang="ko-KR" altLang="en-US" sz="1100" b="0" i="0" u="none" strike="noStrike" cap="none" normalizeH="0" baseline="0">
                <a:ln>
                  <a:noFill/>
                </a:ln>
                <a:solidFill>
                  <a:srgbClr val="7A7E85"/>
                </a:solidFill>
                <a:effectLst/>
                <a:ea typeface="JetBrains Mono"/>
              </a:rPr>
              <a:t>객체를 꺼내어 </a:t>
            </a:r>
            <a:r>
              <a:rPr kumimoji="0" lang="en-US" altLang="ko-KR" sz="1100" b="0" i="0" u="none" strike="noStrike" cap="none" normalizeH="0" baseline="0">
                <a:ln>
                  <a:noFill/>
                </a:ln>
                <a:solidFill>
                  <a:srgbClr val="7A7E85"/>
                </a:solidFill>
                <a:effectLst/>
                <a:ea typeface="JetBrains Mono"/>
              </a:rPr>
              <a:t>Model </a:t>
            </a:r>
            <a:r>
              <a:rPr kumimoji="0" lang="ko-KR" altLang="en-US" sz="1100" b="0" i="0" u="none" strike="noStrike" cap="none" normalizeH="0" baseline="0">
                <a:ln>
                  <a:noFill/>
                </a:ln>
                <a:solidFill>
                  <a:srgbClr val="7A7E85"/>
                </a:solidFill>
                <a:effectLst/>
                <a:ea typeface="JetBrains Mono"/>
              </a:rPr>
              <a:t>에 저장</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UserController2 {</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3AE60"/>
                </a:solidFill>
                <a:effectLst/>
                <a:ea typeface="JetBrains Mono"/>
              </a:rPr>
              <a:t>@ModelAttribute</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"user"</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User </a:t>
            </a:r>
            <a:r>
              <a:rPr kumimoji="0" lang="ko-KR" altLang="ko-KR" sz="1100" b="0" i="0" u="none" strike="noStrike" cap="none" normalizeH="0" baseline="0">
                <a:ln>
                  <a:noFill/>
                </a:ln>
                <a:solidFill>
                  <a:srgbClr val="56A8F5"/>
                </a:solidFill>
                <a:effectLst/>
                <a:ea typeface="JetBrains Mono"/>
              </a:rPr>
              <a:t>populateUser</a:t>
            </a: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new </a:t>
            </a:r>
            <a:r>
              <a:rPr kumimoji="0" lang="ko-KR" altLang="ko-KR" sz="1100" b="0" i="0" u="none" strike="noStrike" cap="none" normalizeH="0" baseline="0">
                <a:ln>
                  <a:noFill/>
                </a:ln>
                <a:solidFill>
                  <a:srgbClr val="BCBEC4"/>
                </a:solidFill>
                <a:effectLst/>
                <a:ea typeface="JetBrains Mono"/>
              </a:rPr>
              <a:t>User(</a:t>
            </a:r>
            <a:r>
              <a:rPr kumimoji="0" lang="ko-KR" altLang="ko-KR" sz="1100" b="0" i="0" u="none" strike="noStrike" cap="none" normalizeH="0" baseline="0">
                <a:ln>
                  <a:noFill/>
                </a:ln>
                <a:solidFill>
                  <a:srgbClr val="6AAB73"/>
                </a:solidFill>
                <a:effectLst/>
                <a:ea typeface="JetBrains Mono"/>
              </a:rPr>
              <a:t>"onjsdnjs"</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"onjsdnjs@gmail.com"</a:t>
            </a: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3AE60"/>
                </a:solidFill>
                <a:effectLst/>
                <a:ea typeface="JetBrains Mono"/>
              </a:rPr>
              <a:t>@GetMapping</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"/userForm"</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String </a:t>
            </a:r>
            <a:r>
              <a:rPr kumimoji="0" lang="en-US" altLang="ko-KR" sz="1100" b="0" i="0" u="none" strike="noStrike" cap="none" normalizeH="0" baseline="0">
                <a:ln>
                  <a:noFill/>
                </a:ln>
                <a:solidFill>
                  <a:srgbClr val="56A8F5"/>
                </a:solidFill>
                <a:effectLst/>
                <a:ea typeface="JetBrains Mono"/>
              </a:rPr>
              <a:t>user</a:t>
            </a:r>
            <a:r>
              <a:rPr kumimoji="0" lang="ko-KR" altLang="ko-KR" sz="1100" b="0" i="0" u="none" strike="noStrike" cap="none" normalizeH="0" baseline="0">
                <a:ln>
                  <a:noFill/>
                </a:ln>
                <a:solidFill>
                  <a:srgbClr val="56A8F5"/>
                </a:solidFill>
                <a:effectLst/>
                <a:ea typeface="JetBrains Mono"/>
              </a:rPr>
              <a:t>Form</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B3AE60"/>
                </a:solidFill>
                <a:effectLst/>
                <a:ea typeface="JetBrains Mono"/>
              </a:rPr>
              <a:t>@ModelAttribute</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"user"</a:t>
            </a:r>
            <a:r>
              <a:rPr kumimoji="0" lang="ko-KR" altLang="ko-KR" sz="1100" b="0" i="0" u="none" strike="noStrike" cap="none" normalizeH="0" baseline="0">
                <a:ln>
                  <a:noFill/>
                </a:ln>
                <a:solidFill>
                  <a:srgbClr val="BCBEC4"/>
                </a:solidFill>
                <a:effectLst/>
                <a:ea typeface="JetBrains Mono"/>
              </a:rPr>
              <a:t>) User user) {</a:t>
            </a:r>
            <a:r>
              <a:rPr kumimoji="0" lang="en-US"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6AAB73"/>
                </a:solidFill>
                <a:effectLst/>
                <a:ea typeface="JetBrains Mono"/>
              </a:rPr>
              <a:t>"userForm"</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3AE60"/>
                </a:solidFill>
                <a:effectLst/>
                <a:ea typeface="JetBrains Mono"/>
              </a:rPr>
              <a:t>@</a:t>
            </a:r>
            <a:r>
              <a:rPr kumimoji="0" lang="en-US" altLang="ko-KR" sz="1100" b="0" i="0" u="none" strike="noStrike" cap="none" normalizeH="0" baseline="0">
                <a:ln>
                  <a:noFill/>
                </a:ln>
                <a:solidFill>
                  <a:srgbClr val="B3AE60"/>
                </a:solidFill>
                <a:effectLst/>
                <a:ea typeface="JetBrains Mono"/>
              </a:rPr>
              <a:t>Post</a:t>
            </a:r>
            <a:r>
              <a:rPr kumimoji="0" lang="ko-KR" altLang="ko-KR" sz="1100" b="0" i="0" u="none" strike="noStrike" cap="none" normalizeH="0" baseline="0">
                <a:ln>
                  <a:noFill/>
                </a:ln>
                <a:solidFill>
                  <a:srgbClr val="B3AE60"/>
                </a:solidFill>
                <a:effectLst/>
                <a:ea typeface="JetBrains Mono"/>
              </a:rPr>
              <a:t>Mapping</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"/submitUser"</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56A8F5"/>
                </a:solidFill>
                <a:effectLst/>
                <a:ea typeface="JetBrains Mono"/>
              </a:rPr>
              <a:t>submitUser</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B3AE60"/>
                </a:solidFill>
                <a:effectLst/>
                <a:ea typeface="JetBrains Mono"/>
              </a:rPr>
              <a:t>@ModelAttribute</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"user"</a:t>
            </a:r>
            <a:r>
              <a:rPr kumimoji="0" lang="ko-KR" altLang="ko-KR" sz="1100" b="0" i="0" u="none" strike="noStrike" cap="none" normalizeH="0" baseline="0">
                <a:ln>
                  <a:noFill/>
                </a:ln>
                <a:solidFill>
                  <a:srgbClr val="BCBEC4"/>
                </a:solidFill>
                <a:effectLst/>
                <a:ea typeface="JetBrains Mono"/>
              </a:rPr>
              <a:t>) User user) {</a:t>
            </a: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a:t>
            </a:r>
            <a:r>
              <a:rPr kumimoji="0" lang="en-US" altLang="ko-KR" sz="1100" b="0" i="0" u="none" strike="noStrike" cap="none" normalizeH="0" baseline="0">
                <a:ln>
                  <a:noFill/>
                </a:ln>
                <a:solidFill>
                  <a:srgbClr val="7A7E85"/>
                </a:solidFill>
                <a:effectLst/>
                <a:ea typeface="JetBrains Mono"/>
                <a:cs typeface="Courier New" panose="02070309020205020404" pitchFamily="49" charset="0"/>
              </a:rPr>
              <a:t>Model </a:t>
            </a:r>
            <a:r>
              <a:rPr kumimoji="0" lang="ko-KR" altLang="en-US" sz="1100" b="0" i="0" u="none" strike="noStrike" cap="none" normalizeH="0" baseline="0">
                <a:ln>
                  <a:noFill/>
                </a:ln>
                <a:solidFill>
                  <a:srgbClr val="7A7E85"/>
                </a:solidFill>
                <a:effectLst/>
                <a:ea typeface="JetBrains Mono"/>
                <a:cs typeface="Courier New" panose="02070309020205020404" pitchFamily="49" charset="0"/>
              </a:rPr>
              <a:t>에 저장된 </a:t>
            </a:r>
            <a:r>
              <a:rPr kumimoji="0" lang="en-US" altLang="ko-KR" sz="1100" b="0" i="0" u="none" strike="noStrike" cap="none" normalizeH="0" baseline="0">
                <a:ln>
                  <a:noFill/>
                </a:ln>
                <a:solidFill>
                  <a:srgbClr val="7A7E85"/>
                </a:solidFill>
                <a:effectLst/>
                <a:ea typeface="JetBrains Mono"/>
                <a:cs typeface="Courier New" panose="02070309020205020404" pitchFamily="49" charset="0"/>
              </a:rPr>
              <a:t>User </a:t>
            </a:r>
            <a:r>
              <a:rPr kumimoji="0" lang="ko-KR" altLang="en-US" sz="1100" b="0" i="0" u="none" strike="noStrike" cap="none" normalizeH="0" baseline="0">
                <a:ln>
                  <a:noFill/>
                </a:ln>
                <a:solidFill>
                  <a:srgbClr val="7A7E85"/>
                </a:solidFill>
                <a:effectLst/>
                <a:ea typeface="JetBrains Mono"/>
                <a:cs typeface="Courier New" panose="02070309020205020404" pitchFamily="49" charset="0"/>
              </a:rPr>
              <a:t>객체를 받아옴</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6AAB73"/>
                </a:solidFill>
                <a:effectLst/>
                <a:ea typeface="JetBrains Mono"/>
              </a:rPr>
              <a:t>"userDetails"</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endParaRPr kumimoji="0" lang="ko-KR" altLang="ko-KR" sz="1100" b="0" i="0" u="none" strike="noStrike" cap="none" normalizeH="0" baseline="0">
              <a:ln>
                <a:noFill/>
              </a:ln>
              <a:solidFill>
                <a:schemeClr val="tx1"/>
              </a:solidFill>
              <a:effectLst/>
            </a:endParaRPr>
          </a:p>
        </p:txBody>
      </p:sp>
      <p:grpSp>
        <p:nvGrpSpPr>
          <p:cNvPr id="23" name="그룹 22">
            <a:extLst>
              <a:ext uri="{FF2B5EF4-FFF2-40B4-BE49-F238E27FC236}">
                <a16:creationId xmlns:a16="http://schemas.microsoft.com/office/drawing/2014/main" id="{F3BA55A2-F554-42D5-867B-650F21D05E3F}"/>
              </a:ext>
            </a:extLst>
          </p:cNvPr>
          <p:cNvGrpSpPr/>
          <p:nvPr/>
        </p:nvGrpSpPr>
        <p:grpSpPr>
          <a:xfrm>
            <a:off x="5954151" y="729119"/>
            <a:ext cx="283698" cy="283699"/>
            <a:chOff x="1075919" y="1284038"/>
            <a:chExt cx="283698" cy="283699"/>
          </a:xfrm>
        </p:grpSpPr>
        <p:sp>
          <p:nvSpPr>
            <p:cNvPr id="24" name="타원 23">
              <a:extLst>
                <a:ext uri="{FF2B5EF4-FFF2-40B4-BE49-F238E27FC236}">
                  <a16:creationId xmlns:a16="http://schemas.microsoft.com/office/drawing/2014/main" id="{13A141C2-7040-4729-B839-801A9D307089}"/>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25" name="TextBox 24">
              <a:extLst>
                <a:ext uri="{FF2B5EF4-FFF2-40B4-BE49-F238E27FC236}">
                  <a16:creationId xmlns:a16="http://schemas.microsoft.com/office/drawing/2014/main" id="{45514028-7937-44E1-9E16-4C9C6937AD55}"/>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1</a:t>
              </a:r>
              <a:endParaRPr lang="ko-KR" altLang="en-US" sz="1100" b="1">
                <a:solidFill>
                  <a:schemeClr val="bg1"/>
                </a:solidFill>
              </a:endParaRPr>
            </a:p>
          </p:txBody>
        </p:sp>
      </p:grpSp>
      <p:grpSp>
        <p:nvGrpSpPr>
          <p:cNvPr id="26" name="그룹 25">
            <a:extLst>
              <a:ext uri="{FF2B5EF4-FFF2-40B4-BE49-F238E27FC236}">
                <a16:creationId xmlns:a16="http://schemas.microsoft.com/office/drawing/2014/main" id="{21EEE014-227E-41C3-9C40-D78918DB2E8E}"/>
              </a:ext>
            </a:extLst>
          </p:cNvPr>
          <p:cNvGrpSpPr/>
          <p:nvPr/>
        </p:nvGrpSpPr>
        <p:grpSpPr>
          <a:xfrm>
            <a:off x="7479175" y="3098733"/>
            <a:ext cx="283698" cy="283699"/>
            <a:chOff x="1075919" y="1284038"/>
            <a:chExt cx="283698" cy="283699"/>
          </a:xfrm>
        </p:grpSpPr>
        <p:sp>
          <p:nvSpPr>
            <p:cNvPr id="27" name="타원 26">
              <a:extLst>
                <a:ext uri="{FF2B5EF4-FFF2-40B4-BE49-F238E27FC236}">
                  <a16:creationId xmlns:a16="http://schemas.microsoft.com/office/drawing/2014/main" id="{825AF446-B6E1-409C-AB46-311A8C703C5D}"/>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28" name="TextBox 27">
              <a:extLst>
                <a:ext uri="{FF2B5EF4-FFF2-40B4-BE49-F238E27FC236}">
                  <a16:creationId xmlns:a16="http://schemas.microsoft.com/office/drawing/2014/main" id="{0BEFBB09-AAC3-498C-A1D1-8F149517C1BF}"/>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2</a:t>
              </a:r>
              <a:endParaRPr lang="ko-KR" altLang="en-US" sz="1100" b="1">
                <a:solidFill>
                  <a:schemeClr val="bg1"/>
                </a:solidFill>
              </a:endParaRPr>
            </a:p>
          </p:txBody>
        </p:sp>
      </p:grpSp>
    </p:spTree>
    <p:extLst>
      <p:ext uri="{BB962C8B-B14F-4D97-AF65-F5344CB8AC3E}">
        <p14:creationId xmlns:p14="http://schemas.microsoft.com/office/powerpoint/2010/main" val="790409282"/>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729EEAD6-96A9-496C-AF52-04158378E3B2}"/>
              </a:ext>
            </a:extLst>
          </p:cNvPr>
          <p:cNvSpPr/>
          <p:nvPr/>
        </p:nvSpPr>
        <p:spPr>
          <a:xfrm>
            <a:off x="84456" y="147873"/>
            <a:ext cx="5993885"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@SessionAttributes</a:t>
            </a:r>
            <a:r>
              <a:rPr lang="ko-KR" altLang="en-US" b="1">
                <a:solidFill>
                  <a:schemeClr val="accent1">
                    <a:lumMod val="75000"/>
                  </a:schemeClr>
                </a:solidFill>
                <a:latin typeface="+mn-ea"/>
              </a:rPr>
              <a:t> 기본 </a:t>
            </a:r>
            <a:r>
              <a:rPr lang="en-US" altLang="ko-KR" b="1">
                <a:solidFill>
                  <a:schemeClr val="accent1">
                    <a:lumMod val="75000"/>
                  </a:schemeClr>
                </a:solidFill>
                <a:latin typeface="+mn-ea"/>
              </a:rPr>
              <a:t>– </a:t>
            </a:r>
            <a:r>
              <a:rPr lang="ko-KR" altLang="en-US" b="1">
                <a:solidFill>
                  <a:schemeClr val="accent1">
                    <a:lumMod val="75000"/>
                  </a:schemeClr>
                </a:solidFill>
                <a:latin typeface="+mn-ea"/>
              </a:rPr>
              <a:t>모델에 객체가 없는 경우</a:t>
            </a:r>
          </a:p>
        </p:txBody>
      </p:sp>
      <p:sp>
        <p:nvSpPr>
          <p:cNvPr id="17" name="직사각형 16">
            <a:extLst>
              <a:ext uri="{FF2B5EF4-FFF2-40B4-BE49-F238E27FC236}">
                <a16:creationId xmlns:a16="http://schemas.microsoft.com/office/drawing/2014/main" id="{83FFC2B4-F8BA-4B37-8FA5-2D1399450423}"/>
              </a:ext>
            </a:extLst>
          </p:cNvPr>
          <p:cNvSpPr/>
          <p:nvPr/>
        </p:nvSpPr>
        <p:spPr>
          <a:xfrm>
            <a:off x="502774" y="2885939"/>
            <a:ext cx="11397125" cy="1995611"/>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latin typeface="+mn-ea"/>
              </a:rPr>
              <a:t>모델에 객체가 존재하지 않을 경우 </a:t>
            </a:r>
            <a:r>
              <a:rPr lang="en-US" altLang="ko-KR" sz="1200">
                <a:latin typeface="+mn-ea"/>
              </a:rPr>
              <a:t>/submitUser </a:t>
            </a:r>
            <a:r>
              <a:rPr lang="ko-KR" altLang="en-US" sz="1200">
                <a:latin typeface="+mn-ea"/>
              </a:rPr>
              <a:t>로 요청하면 다음과 같이 처리된다</a:t>
            </a:r>
            <a:endParaRPr lang="en-US" altLang="ko-KR" sz="1200">
              <a:latin typeface="+mn-ea"/>
            </a:endParaRPr>
          </a:p>
          <a:p>
            <a:pPr marL="628650" lvl="1" indent="-171450">
              <a:lnSpc>
                <a:spcPct val="150000"/>
              </a:lnSpc>
              <a:buFont typeface="Arial" panose="020B0604020202020204" pitchFamily="34" charset="0"/>
              <a:buChar char="•"/>
            </a:pPr>
            <a:r>
              <a:rPr lang="en-US" altLang="ko-KR" sz="1200">
                <a:latin typeface="+mn-ea"/>
              </a:rPr>
              <a:t>@ModelAttribute </a:t>
            </a:r>
            <a:r>
              <a:rPr lang="ko-KR" altLang="en-US" sz="1200">
                <a:latin typeface="+mn-ea"/>
              </a:rPr>
              <a:t>와 </a:t>
            </a:r>
            <a:r>
              <a:rPr lang="en-US" altLang="ko-KR" sz="1200">
                <a:latin typeface="+mn-ea"/>
              </a:rPr>
              <a:t>@SessionAttributes </a:t>
            </a:r>
            <a:r>
              <a:rPr lang="ko-KR" altLang="en-US" sz="1200">
                <a:latin typeface="+mn-ea"/>
              </a:rPr>
              <a:t>의 속성명을 체크해서 서로 동일한 속성명을 가지고 있는지 체크한다</a:t>
            </a:r>
            <a:endParaRPr lang="en-US" altLang="ko-KR" sz="1200">
              <a:latin typeface="+mn-ea"/>
            </a:endParaRPr>
          </a:p>
          <a:p>
            <a:pPr marL="628650" lvl="1" indent="-171450">
              <a:lnSpc>
                <a:spcPct val="150000"/>
              </a:lnSpc>
              <a:buFont typeface="Arial" panose="020B0604020202020204" pitchFamily="34" charset="0"/>
              <a:buChar char="•"/>
            </a:pPr>
            <a:r>
              <a:rPr lang="ko-KR" altLang="en-US" sz="1200">
                <a:latin typeface="+mn-ea"/>
              </a:rPr>
              <a:t>속성명이 동일할 경우 먼저 </a:t>
            </a:r>
            <a:r>
              <a:rPr lang="en-US" altLang="ko-KR" sz="1200">
                <a:latin typeface="+mn-ea"/>
              </a:rPr>
              <a:t>Model </a:t>
            </a:r>
            <a:r>
              <a:rPr lang="ko-KR" altLang="en-US" sz="1200">
                <a:latin typeface="+mn-ea"/>
              </a:rPr>
              <a:t>에 </a:t>
            </a:r>
            <a:r>
              <a:rPr lang="en-US" altLang="ko-KR" sz="1200">
                <a:latin typeface="+mn-ea"/>
              </a:rPr>
              <a:t>User </a:t>
            </a:r>
            <a:r>
              <a:rPr lang="ko-KR" altLang="en-US" sz="1200">
                <a:latin typeface="+mn-ea"/>
              </a:rPr>
              <a:t>객체가 존재하는지 체크하고 없으면 다음으로 수행한다</a:t>
            </a:r>
            <a:endParaRPr lang="en-US" altLang="ko-KR" sz="1200">
              <a:latin typeface="+mn-ea"/>
            </a:endParaRPr>
          </a:p>
          <a:p>
            <a:pPr marL="628650" lvl="1" indent="-171450">
              <a:lnSpc>
                <a:spcPct val="150000"/>
              </a:lnSpc>
              <a:buFont typeface="Arial" panose="020B0604020202020204" pitchFamily="34" charset="0"/>
              <a:buChar char="•"/>
            </a:pPr>
            <a:r>
              <a:rPr lang="ko-KR" altLang="en-US" sz="1200">
                <a:latin typeface="+mn-ea"/>
              </a:rPr>
              <a:t>마지막으로 세션에서 객체를 찾는데 세션에도 존재하지 않으면 </a:t>
            </a:r>
            <a:r>
              <a:rPr lang="en-US" altLang="ko-KR" sz="1200" b="1" i="1">
                <a:solidFill>
                  <a:srgbClr val="FF0000"/>
                </a:solidFill>
                <a:latin typeface="+mn-ea"/>
              </a:rPr>
              <a:t>'Expected session attribute </a:t>
            </a:r>
            <a:r>
              <a:rPr lang="ko-KR" altLang="en-US" sz="1200" b="1" i="1">
                <a:solidFill>
                  <a:srgbClr val="FF0000"/>
                </a:solidFill>
                <a:latin typeface="+mn-ea"/>
              </a:rPr>
              <a:t>객체이름</a:t>
            </a:r>
            <a:r>
              <a:rPr lang="en-US" altLang="ko-KR" sz="1200" b="1" i="1">
                <a:solidFill>
                  <a:srgbClr val="FF0000"/>
                </a:solidFill>
                <a:latin typeface="+mn-ea"/>
              </a:rPr>
              <a:t>'</a:t>
            </a:r>
            <a:r>
              <a:rPr lang="en-US" altLang="ko-KR" sz="1200">
                <a:latin typeface="+mn-ea"/>
              </a:rPr>
              <a:t> </a:t>
            </a:r>
            <a:r>
              <a:rPr lang="ko-KR" altLang="en-US" sz="1200">
                <a:latin typeface="+mn-ea"/>
              </a:rPr>
              <a:t>와 같은 오류가 난다</a:t>
            </a:r>
            <a:r>
              <a:rPr lang="en-US" altLang="ko-KR" sz="1200">
                <a:latin typeface="+mn-ea"/>
              </a:rPr>
              <a:t>. </a:t>
            </a:r>
          </a:p>
          <a:p>
            <a:pPr marL="171450" indent="-171450">
              <a:lnSpc>
                <a:spcPct val="150000"/>
              </a:lnSpc>
              <a:buFont typeface="Arial" panose="020B0604020202020204" pitchFamily="34" charset="0"/>
              <a:buChar char="•"/>
            </a:pPr>
            <a:endParaRPr lang="en-US" altLang="ko-KR" sz="1200">
              <a:latin typeface="+mn-ea"/>
            </a:endParaRPr>
          </a:p>
          <a:p>
            <a:pPr marL="171450" indent="-171450">
              <a:lnSpc>
                <a:spcPct val="150000"/>
              </a:lnSpc>
              <a:buFont typeface="Arial" panose="020B0604020202020204" pitchFamily="34" charset="0"/>
              <a:buChar char="•"/>
            </a:pPr>
            <a:r>
              <a:rPr lang="ko-KR" altLang="en-US" sz="1200">
                <a:latin typeface="+mn-ea"/>
              </a:rPr>
              <a:t>이것을 해결하기 위해서는 아래 메서드처럼 </a:t>
            </a:r>
            <a:r>
              <a:rPr lang="en-US" altLang="ko-KR" sz="1200">
                <a:latin typeface="+mn-ea"/>
              </a:rPr>
              <a:t>Model </a:t>
            </a:r>
            <a:r>
              <a:rPr lang="ko-KR" altLang="en-US" sz="1200">
                <a:latin typeface="+mn-ea"/>
              </a:rPr>
              <a:t>에 객체를 직접 추가 하든지 아니면 메서드 위에 </a:t>
            </a:r>
            <a:r>
              <a:rPr lang="en-US" altLang="ko-KR" sz="1200">
                <a:latin typeface="+mn-ea"/>
              </a:rPr>
              <a:t>@ModelAttribute </a:t>
            </a:r>
            <a:r>
              <a:rPr lang="ko-KR" altLang="en-US" sz="1200">
                <a:latin typeface="+mn-ea"/>
              </a:rPr>
              <a:t>를 추가해서 </a:t>
            </a:r>
            <a:r>
              <a:rPr lang="en-US" altLang="ko-KR" sz="1200">
                <a:latin typeface="+mn-ea"/>
              </a:rPr>
              <a:t>Model </a:t>
            </a:r>
            <a:r>
              <a:rPr lang="ko-KR" altLang="en-US" sz="1200">
                <a:latin typeface="+mn-ea"/>
              </a:rPr>
              <a:t>에 담긴 객체를 세션에 연결해 주도록 해야 한다</a:t>
            </a:r>
            <a:endParaRPr lang="en-US" altLang="ko-KR" sz="1200">
              <a:latin typeface="+mn-ea"/>
            </a:endParaRPr>
          </a:p>
        </p:txBody>
      </p:sp>
      <p:sp>
        <p:nvSpPr>
          <p:cNvPr id="20" name="Rectangle 7">
            <a:extLst>
              <a:ext uri="{FF2B5EF4-FFF2-40B4-BE49-F238E27FC236}">
                <a16:creationId xmlns:a16="http://schemas.microsoft.com/office/drawing/2014/main" id="{ADF750EA-2EBE-4CD9-89C7-E129288F6241}"/>
              </a:ext>
            </a:extLst>
          </p:cNvPr>
          <p:cNvSpPr>
            <a:spLocks noChangeArrowheads="1"/>
          </p:cNvSpPr>
          <p:nvPr/>
        </p:nvSpPr>
        <p:spPr bwMode="auto">
          <a:xfrm>
            <a:off x="535737" y="591021"/>
            <a:ext cx="9370263" cy="2292935"/>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@Controller</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@SessionAttributes</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"user"</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a:t>
            </a:r>
            <a:r>
              <a:rPr kumimoji="0" lang="ko-KR" altLang="en-US" sz="1100" b="0" i="0" u="none" strike="noStrike" cap="none" normalizeH="0" baseline="0">
                <a:ln>
                  <a:noFill/>
                </a:ln>
                <a:solidFill>
                  <a:srgbClr val="7A7E85"/>
                </a:solidFill>
                <a:effectLst/>
                <a:ea typeface="JetBrains Mono"/>
              </a:rPr>
              <a:t>세션으로부터 </a:t>
            </a:r>
            <a:r>
              <a:rPr kumimoji="0" lang="ko-KR" altLang="ko-KR" sz="1100" b="0" i="0" u="none" strike="noStrike" cap="none" normalizeH="0" baseline="0">
                <a:ln>
                  <a:noFill/>
                </a:ln>
                <a:solidFill>
                  <a:srgbClr val="7A7E85"/>
                </a:solidFill>
                <a:effectLst/>
                <a:ea typeface="JetBrains Mono"/>
              </a:rPr>
              <a:t>＇user＇</a:t>
            </a:r>
            <a:r>
              <a:rPr kumimoji="0" lang="ko-KR" altLang="en-US" sz="1100" b="0" i="0" u="none" strike="noStrike" cap="none" normalizeH="0" baseline="0">
                <a:ln>
                  <a:noFill/>
                </a:ln>
                <a:solidFill>
                  <a:srgbClr val="7A7E85"/>
                </a:solidFill>
                <a:effectLst/>
                <a:ea typeface="JetBrains Mono"/>
              </a:rPr>
              <a:t>객체를  찾는다</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UserController2 {</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en-US"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chemeClr val="bg1">
                    <a:lumMod val="50000"/>
                  </a:schemeClr>
                </a:solidFill>
                <a:effectLst/>
                <a:ea typeface="JetBrains Mono"/>
              </a:rPr>
              <a:t>@ModelAttribute("user")</a:t>
            </a:r>
            <a:r>
              <a:rPr kumimoji="0" lang="en-US" altLang="ko-KR" sz="1100" b="0" i="0" u="none" strike="noStrike" cap="none" normalizeH="0" baseline="0">
                <a:ln>
                  <a:noFill/>
                </a:ln>
                <a:solidFill>
                  <a:schemeClr val="bg1">
                    <a:lumMod val="50000"/>
                  </a:schemeClr>
                </a:solidFill>
                <a:effectLst/>
                <a:ea typeface="JetBrains Mono"/>
              </a:rPr>
              <a:t> </a:t>
            </a:r>
            <a:r>
              <a:rPr kumimoji="0" lang="ko-KR" altLang="ko-KR" sz="1100" b="0" i="0" u="none" strike="noStrike" cap="none" normalizeH="0" baseline="0">
                <a:ln>
                  <a:noFill/>
                </a:ln>
                <a:solidFill>
                  <a:srgbClr val="7A7E85"/>
                </a:solidFill>
                <a:effectLst/>
                <a:ea typeface="JetBrains Mono"/>
              </a:rPr>
              <a:t>// </a:t>
            </a:r>
            <a:r>
              <a:rPr kumimoji="0" lang="ko-KR" altLang="en-US" sz="1100" b="0" i="0" u="none" strike="noStrike" cap="none" normalizeH="0" baseline="0">
                <a:ln>
                  <a:noFill/>
                </a:ln>
                <a:solidFill>
                  <a:srgbClr val="7A7E85"/>
                </a:solidFill>
                <a:effectLst/>
                <a:ea typeface="JetBrains Mono"/>
                <a:cs typeface="Courier New" panose="02070309020205020404" pitchFamily="49" charset="0"/>
              </a:rPr>
              <a:t>모델에 객체를 추가하지 않는다</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User </a:t>
            </a:r>
            <a:r>
              <a:rPr kumimoji="0" lang="ko-KR" altLang="ko-KR" sz="1100" b="0" i="0" u="none" strike="noStrike" cap="none" normalizeH="0" baseline="0">
                <a:ln>
                  <a:noFill/>
                </a:ln>
                <a:solidFill>
                  <a:srgbClr val="56A8F5"/>
                </a:solidFill>
                <a:effectLst/>
                <a:ea typeface="JetBrains Mono"/>
              </a:rPr>
              <a:t>populateUser</a:t>
            </a: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new </a:t>
            </a:r>
            <a:r>
              <a:rPr kumimoji="0" lang="ko-KR" altLang="ko-KR" sz="1100" b="0" i="0" u="none" strike="noStrike" cap="none" normalizeH="0" baseline="0">
                <a:ln>
                  <a:noFill/>
                </a:ln>
                <a:solidFill>
                  <a:srgbClr val="BCBEC4"/>
                </a:solidFill>
                <a:effectLst/>
                <a:ea typeface="JetBrains Mono"/>
              </a:rPr>
              <a:t>User(</a:t>
            </a:r>
            <a:r>
              <a:rPr kumimoji="0" lang="ko-KR" altLang="ko-KR" sz="1100" b="0" i="0" u="none" strike="noStrike" cap="none" normalizeH="0" baseline="0">
                <a:ln>
                  <a:noFill/>
                </a:ln>
                <a:solidFill>
                  <a:srgbClr val="6AAB73"/>
                </a:solidFill>
                <a:effectLst/>
                <a:ea typeface="JetBrains Mono"/>
              </a:rPr>
              <a:t>"onjsdnjs"</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"onjsdnjs@gmail.com"</a:t>
            </a: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3AE60"/>
                </a:solidFill>
                <a:effectLst/>
                <a:ea typeface="JetBrains Mono"/>
              </a:rPr>
              <a:t>@</a:t>
            </a:r>
            <a:r>
              <a:rPr kumimoji="0" lang="en-US" altLang="ko-KR" sz="1100" b="0" i="0" u="none" strike="noStrike" cap="none" normalizeH="0" baseline="0">
                <a:ln>
                  <a:noFill/>
                </a:ln>
                <a:solidFill>
                  <a:srgbClr val="B3AE60"/>
                </a:solidFill>
                <a:effectLst/>
                <a:ea typeface="JetBrains Mono"/>
              </a:rPr>
              <a:t>Post</a:t>
            </a:r>
            <a:r>
              <a:rPr kumimoji="0" lang="ko-KR" altLang="ko-KR" sz="1100" b="0" i="0" u="none" strike="noStrike" cap="none" normalizeH="0" baseline="0">
                <a:ln>
                  <a:noFill/>
                </a:ln>
                <a:solidFill>
                  <a:srgbClr val="B3AE60"/>
                </a:solidFill>
                <a:effectLst/>
                <a:ea typeface="JetBrains Mono"/>
              </a:rPr>
              <a:t>Mapping</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"/submitUser"</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56A8F5"/>
                </a:solidFill>
                <a:effectLst/>
                <a:ea typeface="JetBrains Mono"/>
              </a:rPr>
              <a:t>submitUser</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B3AE60"/>
                </a:solidFill>
                <a:effectLst/>
                <a:ea typeface="JetBrains Mono"/>
              </a:rPr>
              <a:t>@ModelAttribute</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"user"</a:t>
            </a:r>
            <a:r>
              <a:rPr kumimoji="0" lang="ko-KR" altLang="ko-KR" sz="1100" b="0" i="0" u="none" strike="noStrike" cap="none" normalizeH="0" baseline="0">
                <a:ln>
                  <a:noFill/>
                </a:ln>
                <a:solidFill>
                  <a:srgbClr val="BCBEC4"/>
                </a:solidFill>
                <a:effectLst/>
                <a:ea typeface="JetBrains Mono"/>
              </a:rPr>
              <a:t>) User user) {</a:t>
            </a: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a:t>
            </a:r>
            <a:r>
              <a:rPr kumimoji="0" lang="ko-KR" altLang="en-US" sz="1100" b="0" i="0" u="none" strike="noStrike" cap="none" normalizeH="0" baseline="0">
                <a:ln>
                  <a:noFill/>
                </a:ln>
                <a:solidFill>
                  <a:srgbClr val="7A7E85"/>
                </a:solidFill>
                <a:effectLst/>
                <a:ea typeface="JetBrains Mono"/>
                <a:cs typeface="Courier New" panose="02070309020205020404" pitchFamily="49" charset="0"/>
              </a:rPr>
              <a:t>세션 및 모델에 저장된 </a:t>
            </a:r>
            <a:r>
              <a:rPr kumimoji="0" lang="en-US" altLang="ko-KR" sz="1100" b="0" i="0" u="none" strike="noStrike" cap="none" normalizeH="0" baseline="0">
                <a:ln>
                  <a:noFill/>
                </a:ln>
                <a:solidFill>
                  <a:srgbClr val="7A7E85"/>
                </a:solidFill>
                <a:effectLst/>
                <a:ea typeface="JetBrains Mono"/>
                <a:cs typeface="Courier New" panose="02070309020205020404" pitchFamily="49" charset="0"/>
              </a:rPr>
              <a:t>User </a:t>
            </a:r>
            <a:r>
              <a:rPr kumimoji="0" lang="ko-KR" altLang="en-US" sz="1100" b="0" i="0" u="none" strike="noStrike" cap="none" normalizeH="0" baseline="0">
                <a:ln>
                  <a:noFill/>
                </a:ln>
                <a:solidFill>
                  <a:srgbClr val="7A7E85"/>
                </a:solidFill>
                <a:effectLst/>
                <a:ea typeface="JetBrains Mono"/>
                <a:cs typeface="Courier New" panose="02070309020205020404" pitchFamily="49" charset="0"/>
              </a:rPr>
              <a:t>객체가 존재하지 않는다</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6AAB73"/>
                </a:solidFill>
                <a:effectLst/>
                <a:ea typeface="JetBrains Mono"/>
              </a:rPr>
              <a:t>"userDetails"</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endParaRPr kumimoji="0" lang="ko-KR" altLang="ko-KR" sz="1100" b="0" i="0" u="none" strike="noStrike" cap="none" normalizeH="0" baseline="0">
              <a:ln>
                <a:noFill/>
              </a:ln>
              <a:solidFill>
                <a:schemeClr val="tx1"/>
              </a:solidFill>
              <a:effectLst/>
            </a:endParaRPr>
          </a:p>
        </p:txBody>
      </p:sp>
      <p:grpSp>
        <p:nvGrpSpPr>
          <p:cNvPr id="11" name="그룹 10">
            <a:extLst>
              <a:ext uri="{FF2B5EF4-FFF2-40B4-BE49-F238E27FC236}">
                <a16:creationId xmlns:a16="http://schemas.microsoft.com/office/drawing/2014/main" id="{EC1CD3D0-1059-4991-9E6C-2CC2BCE917F0}"/>
              </a:ext>
            </a:extLst>
          </p:cNvPr>
          <p:cNvGrpSpPr/>
          <p:nvPr/>
        </p:nvGrpSpPr>
        <p:grpSpPr>
          <a:xfrm>
            <a:off x="5079019" y="778248"/>
            <a:ext cx="283698" cy="283699"/>
            <a:chOff x="1075919" y="1284038"/>
            <a:chExt cx="283698" cy="283699"/>
          </a:xfrm>
        </p:grpSpPr>
        <p:sp>
          <p:nvSpPr>
            <p:cNvPr id="12" name="타원 11">
              <a:extLst>
                <a:ext uri="{FF2B5EF4-FFF2-40B4-BE49-F238E27FC236}">
                  <a16:creationId xmlns:a16="http://schemas.microsoft.com/office/drawing/2014/main" id="{867EA4DF-8374-4A90-9FC5-860FADE98C1F}"/>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13" name="TextBox 12">
              <a:extLst>
                <a:ext uri="{FF2B5EF4-FFF2-40B4-BE49-F238E27FC236}">
                  <a16:creationId xmlns:a16="http://schemas.microsoft.com/office/drawing/2014/main" id="{9847D8D3-752F-450F-968D-B5DB6C8D985A}"/>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1</a:t>
              </a:r>
              <a:endParaRPr lang="ko-KR" altLang="en-US" sz="1100" b="1">
                <a:solidFill>
                  <a:schemeClr val="bg1"/>
                </a:solidFill>
              </a:endParaRPr>
            </a:p>
          </p:txBody>
        </p:sp>
      </p:grpSp>
      <p:grpSp>
        <p:nvGrpSpPr>
          <p:cNvPr id="14" name="그룹 13">
            <a:extLst>
              <a:ext uri="{FF2B5EF4-FFF2-40B4-BE49-F238E27FC236}">
                <a16:creationId xmlns:a16="http://schemas.microsoft.com/office/drawing/2014/main" id="{17F0DCBE-822E-4DDA-90DF-AA69F166F9EF}"/>
              </a:ext>
            </a:extLst>
          </p:cNvPr>
          <p:cNvGrpSpPr/>
          <p:nvPr/>
        </p:nvGrpSpPr>
        <p:grpSpPr>
          <a:xfrm>
            <a:off x="8427754" y="2278581"/>
            <a:ext cx="283698" cy="283699"/>
            <a:chOff x="1075919" y="1284038"/>
            <a:chExt cx="283698" cy="283699"/>
          </a:xfrm>
        </p:grpSpPr>
        <p:sp>
          <p:nvSpPr>
            <p:cNvPr id="15" name="타원 14">
              <a:extLst>
                <a:ext uri="{FF2B5EF4-FFF2-40B4-BE49-F238E27FC236}">
                  <a16:creationId xmlns:a16="http://schemas.microsoft.com/office/drawing/2014/main" id="{FEFE6B43-2E06-4ECD-87B5-C0DC54C19522}"/>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16" name="TextBox 15">
              <a:extLst>
                <a:ext uri="{FF2B5EF4-FFF2-40B4-BE49-F238E27FC236}">
                  <a16:creationId xmlns:a16="http://schemas.microsoft.com/office/drawing/2014/main" id="{48F34436-4D97-40ED-88C3-4BA3D14C80FD}"/>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2</a:t>
              </a:r>
              <a:endParaRPr lang="ko-KR" altLang="en-US" sz="1100" b="1">
                <a:solidFill>
                  <a:schemeClr val="bg1"/>
                </a:solidFill>
              </a:endParaRPr>
            </a:p>
          </p:txBody>
        </p:sp>
      </p:grpSp>
      <p:sp>
        <p:nvSpPr>
          <p:cNvPr id="2" name="Rectangle 1">
            <a:extLst>
              <a:ext uri="{FF2B5EF4-FFF2-40B4-BE49-F238E27FC236}">
                <a16:creationId xmlns:a16="http://schemas.microsoft.com/office/drawing/2014/main" id="{E8282F19-5675-4E1C-BD9C-9AFB6460F88A}"/>
              </a:ext>
            </a:extLst>
          </p:cNvPr>
          <p:cNvSpPr>
            <a:spLocks noChangeArrowheads="1"/>
          </p:cNvSpPr>
          <p:nvPr/>
        </p:nvSpPr>
        <p:spPr bwMode="auto">
          <a:xfrm>
            <a:off x="535737" y="4935835"/>
            <a:ext cx="9399064" cy="1330557"/>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@GetMapping</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"/model"</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56A8F5"/>
                </a:solidFill>
                <a:effectLst/>
                <a:latin typeface="Arial Unicode MS"/>
                <a:ea typeface="JetBrains Mono"/>
              </a:rPr>
              <a:t>model</a:t>
            </a:r>
            <a:r>
              <a:rPr kumimoji="0" lang="ko-KR" altLang="ko-KR" sz="1100" b="0" i="0" u="none" strike="noStrike" cap="none" normalizeH="0" baseline="0">
                <a:ln>
                  <a:noFill/>
                </a:ln>
                <a:solidFill>
                  <a:srgbClr val="BCBEC4"/>
                </a:solidFill>
                <a:effectLst/>
                <a:latin typeface="Arial Unicode MS"/>
                <a:ea typeface="JetBrains Mono"/>
              </a:rPr>
              <a:t>(Model model)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model.addAttribute(</a:t>
            </a:r>
            <a:r>
              <a:rPr kumimoji="0" lang="en-US" altLang="ko-KR" sz="1100" b="0" i="0" u="none" strike="noStrike" cap="none" normalizeH="0" baseline="0">
                <a:ln>
                  <a:noFill/>
                </a:ln>
                <a:solidFill>
                  <a:srgbClr val="6AAB73"/>
                </a:solidFill>
                <a:effectLst/>
                <a:latin typeface="Arial Unicode MS"/>
                <a:ea typeface="JetBrains Mono"/>
              </a:rPr>
              <a:t>user</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BCBEC4"/>
                </a:solidFill>
                <a:effectLst/>
                <a:latin typeface="Arial Unicode MS"/>
                <a:ea typeface="JetBrains Mono"/>
              </a:rPr>
              <a:t>AccountDto(</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6AAB73"/>
                </a:solidFill>
                <a:effectLst/>
                <a:ea typeface="JetBrains Mono"/>
              </a:rPr>
              <a:t>onjsdnjs"</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"onjsdnjs@gmail.com</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ea typeface="JetBrains Mono"/>
              </a:rPr>
              <a:t>// </a:t>
            </a:r>
            <a:r>
              <a:rPr kumimoji="0" lang="ko-KR" altLang="en-US" sz="1100" b="0" i="0" u="none" strike="noStrike" cap="none" normalizeH="0" baseline="0">
                <a:ln>
                  <a:noFill/>
                </a:ln>
                <a:solidFill>
                  <a:srgbClr val="7A7E85"/>
                </a:solidFill>
                <a:effectLst/>
                <a:ea typeface="JetBrains Mono"/>
                <a:cs typeface="Courier New" panose="02070309020205020404" pitchFamily="49" charset="0"/>
              </a:rPr>
              <a:t>모델에 객체를 직접 추가한다</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6AAB73"/>
                </a:solidFill>
                <a:effectLst/>
                <a:latin typeface="Arial Unicode MS"/>
                <a:ea typeface="JetBrains Mono"/>
              </a:rPr>
              <a:t>"redirect:/</a:t>
            </a:r>
            <a:r>
              <a:rPr kumimoji="0" lang="ko-KR" altLang="ko-KR" sz="1100" b="0" i="0" u="none" strike="noStrike" cap="none" normalizeH="0" baseline="0">
                <a:ln>
                  <a:noFill/>
                </a:ln>
                <a:solidFill>
                  <a:srgbClr val="6AAB73"/>
                </a:solidFill>
                <a:effectLst/>
                <a:ea typeface="JetBrains Mono"/>
              </a:rPr>
              <a:t>submitUser</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9" name="TextBox 18">
            <a:extLst>
              <a:ext uri="{FF2B5EF4-FFF2-40B4-BE49-F238E27FC236}">
                <a16:creationId xmlns:a16="http://schemas.microsoft.com/office/drawing/2014/main" id="{B9D24B02-0477-4F38-8FA4-5EA01EA8BDC9}"/>
              </a:ext>
            </a:extLst>
          </p:cNvPr>
          <p:cNvSpPr txBox="1"/>
          <p:nvPr/>
        </p:nvSpPr>
        <p:spPr>
          <a:xfrm>
            <a:off x="2015235" y="6266392"/>
            <a:ext cx="6554368" cy="373885"/>
          </a:xfrm>
          <a:prstGeom prst="rect">
            <a:avLst/>
          </a:prstGeom>
          <a:noFill/>
        </p:spPr>
        <p:txBody>
          <a:bodyPr wrap="square">
            <a:spAutoFit/>
          </a:bodyPr>
          <a:lstStyle/>
          <a:p>
            <a:pPr>
              <a:lnSpc>
                <a:spcPct val="150000"/>
              </a:lnSpc>
            </a:pPr>
            <a:r>
              <a:rPr lang="en-US" altLang="ko-KR" sz="1400" i="1">
                <a:solidFill>
                  <a:srgbClr val="FF0000"/>
                </a:solidFill>
                <a:latin typeface="+mn-ea"/>
              </a:rPr>
              <a:t>@SessionAttributes </a:t>
            </a:r>
            <a:r>
              <a:rPr lang="ko-KR" altLang="en-US" sz="1400" i="1">
                <a:solidFill>
                  <a:srgbClr val="FF0000"/>
                </a:solidFill>
                <a:latin typeface="+mn-ea"/>
              </a:rPr>
              <a:t>는 세션에 있는 객체를 </a:t>
            </a:r>
            <a:r>
              <a:rPr lang="en-US" altLang="ko-KR" sz="1400" i="1">
                <a:solidFill>
                  <a:srgbClr val="FF0000"/>
                </a:solidFill>
                <a:latin typeface="+mn-ea"/>
              </a:rPr>
              <a:t>Model </a:t>
            </a:r>
            <a:r>
              <a:rPr lang="ko-KR" altLang="en-US" sz="1400" i="1">
                <a:solidFill>
                  <a:srgbClr val="FF0000"/>
                </a:solidFill>
                <a:latin typeface="+mn-ea"/>
              </a:rPr>
              <a:t>에 연결해 주는 역할을 한다 </a:t>
            </a:r>
          </a:p>
        </p:txBody>
      </p:sp>
    </p:spTree>
    <p:extLst>
      <p:ext uri="{BB962C8B-B14F-4D97-AF65-F5344CB8AC3E}">
        <p14:creationId xmlns:p14="http://schemas.microsoft.com/office/powerpoint/2010/main" val="2847194553"/>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729EEAD6-96A9-496C-AF52-04158378E3B2}"/>
              </a:ext>
            </a:extLst>
          </p:cNvPr>
          <p:cNvSpPr/>
          <p:nvPr/>
        </p:nvSpPr>
        <p:spPr>
          <a:xfrm>
            <a:off x="84456" y="147873"/>
            <a:ext cx="4676217"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@SessionAttributes</a:t>
            </a:r>
            <a:r>
              <a:rPr lang="ko-KR" altLang="en-US" b="1">
                <a:solidFill>
                  <a:schemeClr val="accent1">
                    <a:lumMod val="75000"/>
                  </a:schemeClr>
                </a:solidFill>
                <a:latin typeface="+mn-ea"/>
              </a:rPr>
              <a:t> 기본 </a:t>
            </a:r>
            <a:r>
              <a:rPr lang="en-US" altLang="ko-KR" b="1">
                <a:solidFill>
                  <a:schemeClr val="accent1">
                    <a:lumMod val="75000"/>
                  </a:schemeClr>
                </a:solidFill>
                <a:latin typeface="+mn-ea"/>
              </a:rPr>
              <a:t>– </a:t>
            </a:r>
            <a:r>
              <a:rPr lang="ko-KR" altLang="en-US" b="1">
                <a:solidFill>
                  <a:schemeClr val="accent1">
                    <a:lumMod val="75000"/>
                  </a:schemeClr>
                </a:solidFill>
                <a:latin typeface="+mn-ea"/>
              </a:rPr>
              <a:t>세션 초기화</a:t>
            </a:r>
          </a:p>
        </p:txBody>
      </p:sp>
      <p:sp>
        <p:nvSpPr>
          <p:cNvPr id="18" name="직사각형 17">
            <a:extLst>
              <a:ext uri="{FF2B5EF4-FFF2-40B4-BE49-F238E27FC236}">
                <a16:creationId xmlns:a16="http://schemas.microsoft.com/office/drawing/2014/main" id="{4233673A-46F6-464E-99FD-31FA5B654442}"/>
              </a:ext>
            </a:extLst>
          </p:cNvPr>
          <p:cNvSpPr/>
          <p:nvPr/>
        </p:nvSpPr>
        <p:spPr>
          <a:xfrm>
            <a:off x="386818" y="612455"/>
            <a:ext cx="11805182"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latin typeface="+mn-ea"/>
              </a:rPr>
              <a:t>세션 초기화는 서버에서 특정 세션에 저장된 데이터를 삭제하고</a:t>
            </a:r>
            <a:r>
              <a:rPr lang="en-US" altLang="ko-KR" sz="1200">
                <a:latin typeface="+mn-ea"/>
              </a:rPr>
              <a:t> </a:t>
            </a:r>
            <a:r>
              <a:rPr lang="ko-KR" altLang="en-US" sz="1200">
                <a:latin typeface="+mn-ea"/>
              </a:rPr>
              <a:t>세션 상태를 초기화하는 과정을 말한다</a:t>
            </a:r>
            <a:endParaRPr lang="en-US" altLang="ko-KR" sz="1200">
              <a:latin typeface="+mn-ea"/>
            </a:endParaRPr>
          </a:p>
        </p:txBody>
      </p:sp>
      <p:sp>
        <p:nvSpPr>
          <p:cNvPr id="6" name="Rectangle 4">
            <a:extLst>
              <a:ext uri="{FF2B5EF4-FFF2-40B4-BE49-F238E27FC236}">
                <a16:creationId xmlns:a16="http://schemas.microsoft.com/office/drawing/2014/main" id="{7912BBF4-151D-457B-98C7-572907DDFA2F}"/>
              </a:ext>
            </a:extLst>
          </p:cNvPr>
          <p:cNvSpPr>
            <a:spLocks noChangeArrowheads="1"/>
          </p:cNvSpPr>
          <p:nvPr/>
        </p:nvSpPr>
        <p:spPr bwMode="auto">
          <a:xfrm>
            <a:off x="654208" y="3549650"/>
            <a:ext cx="5448566" cy="3105145"/>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B3AE60"/>
                </a:solidFill>
                <a:effectLst/>
                <a:latin typeface="Arial Unicode MS"/>
                <a:ea typeface="JetBrains Mono"/>
              </a:rPr>
              <a:t>@Controller</a:t>
            </a:r>
            <a:br>
              <a:rPr kumimoji="0" lang="ko-KR" altLang="ko-KR" sz="1200" b="0" i="0" u="none" strike="noStrike" cap="none" normalizeH="0" baseline="0">
                <a:ln>
                  <a:noFill/>
                </a:ln>
                <a:solidFill>
                  <a:srgbClr val="B3AE60"/>
                </a:solidFill>
                <a:effectLst/>
                <a:latin typeface="Arial Unicode MS"/>
                <a:ea typeface="JetBrains Mono"/>
              </a:rPr>
            </a:br>
            <a:r>
              <a:rPr kumimoji="0" lang="ko-KR" altLang="ko-KR" sz="1200" b="0" i="0" u="none" strike="noStrike" cap="none" normalizeH="0" baseline="0">
                <a:ln>
                  <a:noFill/>
                </a:ln>
                <a:solidFill>
                  <a:srgbClr val="B3AE60"/>
                </a:solidFill>
                <a:effectLst/>
                <a:latin typeface="Arial Unicode MS"/>
                <a:ea typeface="JetBrains Mono"/>
              </a:rPr>
              <a:t>@SessionAttributes</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6AAB73"/>
                </a:solidFill>
                <a:effectLst/>
                <a:latin typeface="Arial Unicode MS"/>
                <a:ea typeface="JetBrains Mono"/>
              </a:rPr>
              <a:t>"user"</a:t>
            </a: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7A7E85"/>
                </a:solidFill>
                <a:effectLst/>
                <a:latin typeface="Arial Unicode MS"/>
                <a:ea typeface="JetBrains Mono"/>
              </a:rPr>
              <a:t>// 'user' </a:t>
            </a:r>
            <a: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속성을 세션에 저장</a:t>
            </a:r>
            <a:b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200" b="0" i="0" u="none" strike="noStrike" cap="none" normalizeH="0" baseline="0">
                <a:ln>
                  <a:noFill/>
                </a:ln>
                <a:solidFill>
                  <a:srgbClr val="CF8E6D"/>
                </a:solidFill>
                <a:effectLst/>
                <a:latin typeface="Arial Unicode MS"/>
                <a:ea typeface="JetBrains Mono"/>
              </a:rPr>
              <a:t>public class </a:t>
            </a:r>
            <a:r>
              <a:rPr kumimoji="0" lang="ko-KR" altLang="ko-KR" sz="1200" b="0" i="0" u="none" strike="noStrike" cap="none" normalizeH="0" baseline="0">
                <a:ln>
                  <a:noFill/>
                </a:ln>
                <a:solidFill>
                  <a:srgbClr val="BCBEC4"/>
                </a:solidFill>
                <a:effectLst/>
                <a:latin typeface="Arial Unicode MS"/>
                <a:ea typeface="JetBrains Mono"/>
              </a:rPr>
              <a:t>UserController {</a:t>
            </a:r>
            <a:br>
              <a:rPr kumimoji="0" lang="ko-KR" altLang="ko-KR" sz="1200" b="0" i="0" u="none" strike="noStrike" cap="none" normalizeH="0" baseline="0">
                <a:ln>
                  <a:noFill/>
                </a:ln>
                <a:solidFill>
                  <a:srgbClr val="BCBEC4"/>
                </a:solidFill>
                <a:effectLst/>
                <a:latin typeface="Arial Unicode MS"/>
                <a:ea typeface="JetBrains Mono"/>
              </a:rPr>
            </a:b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7A7E85"/>
                </a:solidFill>
                <a:effectLst/>
                <a:latin typeface="Arial Unicode MS"/>
                <a:ea typeface="JetBrains Mono"/>
              </a:rPr>
              <a:t>// </a:t>
            </a:r>
            <a: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세션 초기화 메서드</a:t>
            </a:r>
            <a:b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en-US"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200" b="0" i="0" u="none" strike="noStrike" cap="none" normalizeH="0" baseline="0">
                <a:ln>
                  <a:noFill/>
                </a:ln>
                <a:solidFill>
                  <a:srgbClr val="B3AE60"/>
                </a:solidFill>
                <a:effectLst/>
                <a:latin typeface="Arial Unicode MS"/>
                <a:ea typeface="JetBrains Mono"/>
              </a:rPr>
              <a:t>@PostMapping</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6AAB73"/>
                </a:solidFill>
                <a:effectLst/>
                <a:latin typeface="Arial Unicode MS"/>
                <a:ea typeface="JetBrains Mono"/>
              </a:rPr>
              <a:t>"/clearSession"</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public </a:t>
            </a:r>
            <a:r>
              <a:rPr kumimoji="0" lang="ko-KR" altLang="ko-KR" sz="1200" b="0" i="0" u="none" strike="noStrike" cap="none" normalizeH="0" baseline="0">
                <a:ln>
                  <a:noFill/>
                </a:ln>
                <a:solidFill>
                  <a:srgbClr val="BCBEC4"/>
                </a:solidFill>
                <a:effectLst/>
                <a:latin typeface="Arial Unicode MS"/>
                <a:ea typeface="JetBrains Mono"/>
              </a:rPr>
              <a:t>String </a:t>
            </a:r>
            <a:r>
              <a:rPr kumimoji="0" lang="ko-KR" altLang="ko-KR" sz="1200" b="0" i="0" u="none" strike="noStrike" cap="none" normalizeH="0" baseline="0">
                <a:ln>
                  <a:noFill/>
                </a:ln>
                <a:solidFill>
                  <a:srgbClr val="56A8F5"/>
                </a:solidFill>
                <a:effectLst/>
                <a:latin typeface="Arial Unicode MS"/>
                <a:ea typeface="JetBrains Mono"/>
              </a:rPr>
              <a:t>clearSession</a:t>
            </a:r>
            <a:r>
              <a:rPr kumimoji="0" lang="ko-KR" altLang="ko-KR" sz="1200" b="0" i="0" u="none" strike="noStrike" cap="none" normalizeH="0" baseline="0">
                <a:ln>
                  <a:noFill/>
                </a:ln>
                <a:solidFill>
                  <a:srgbClr val="BCBEC4"/>
                </a:solidFill>
                <a:effectLst/>
                <a:latin typeface="Arial Unicode MS"/>
                <a:ea typeface="JetBrains Mono"/>
              </a:rPr>
              <a:t>(SessionStatus sessionStatus)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sessionStatus.setComplete();  </a:t>
            </a:r>
            <a:r>
              <a:rPr kumimoji="0" lang="ko-KR" altLang="ko-KR" sz="1200" b="0" i="0" u="none" strike="noStrike" cap="none" normalizeH="0" baseline="0">
                <a:ln>
                  <a:noFill/>
                </a:ln>
                <a:solidFill>
                  <a:srgbClr val="7A7E85"/>
                </a:solidFill>
                <a:effectLst/>
                <a:latin typeface="Arial Unicode MS"/>
                <a:ea typeface="JetBrains Mono"/>
              </a:rPr>
              <a:t>// 'user' </a:t>
            </a:r>
            <a: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속성만 세션에서 제거</a:t>
            </a:r>
            <a:b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200" b="0" i="0" u="none" strike="noStrike" cap="none" normalizeH="0" baseline="0">
                <a:ln>
                  <a:noFill/>
                </a:ln>
                <a:solidFill>
                  <a:srgbClr val="CF8E6D"/>
                </a:solidFill>
                <a:effectLst/>
                <a:latin typeface="Arial Unicode MS"/>
                <a:ea typeface="JetBrains Mono"/>
              </a:rPr>
              <a:t>return </a:t>
            </a:r>
            <a:r>
              <a:rPr kumimoji="0" lang="ko-KR" altLang="ko-KR" sz="1200" b="0" i="0" u="none" strike="noStrike" cap="none" normalizeH="0" baseline="0">
                <a:ln>
                  <a:noFill/>
                </a:ln>
                <a:solidFill>
                  <a:srgbClr val="6AAB73"/>
                </a:solidFill>
                <a:effectLst/>
                <a:latin typeface="Arial Unicode MS"/>
                <a:ea typeface="JetBrains Mono"/>
              </a:rPr>
              <a:t>"redirect:/userForm"</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21" name="직사각형 20">
            <a:extLst>
              <a:ext uri="{FF2B5EF4-FFF2-40B4-BE49-F238E27FC236}">
                <a16:creationId xmlns:a16="http://schemas.microsoft.com/office/drawing/2014/main" id="{F4961F6A-209C-4FA4-A5DA-19F0845F5030}"/>
              </a:ext>
            </a:extLst>
          </p:cNvPr>
          <p:cNvSpPr/>
          <p:nvPr/>
        </p:nvSpPr>
        <p:spPr>
          <a:xfrm>
            <a:off x="84456" y="1115851"/>
            <a:ext cx="1965603"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SessionStatus</a:t>
            </a:r>
            <a:endParaRPr lang="ko-KR" altLang="en-US" b="1">
              <a:solidFill>
                <a:schemeClr val="accent1">
                  <a:lumMod val="75000"/>
                </a:schemeClr>
              </a:solidFill>
              <a:latin typeface="+mn-ea"/>
            </a:endParaRPr>
          </a:p>
        </p:txBody>
      </p:sp>
      <p:sp>
        <p:nvSpPr>
          <p:cNvPr id="23" name="직사각형 22">
            <a:extLst>
              <a:ext uri="{FF2B5EF4-FFF2-40B4-BE49-F238E27FC236}">
                <a16:creationId xmlns:a16="http://schemas.microsoft.com/office/drawing/2014/main" id="{571C9F66-A57B-4B3F-89F3-96810E8A4683}"/>
              </a:ext>
            </a:extLst>
          </p:cNvPr>
          <p:cNvSpPr/>
          <p:nvPr/>
        </p:nvSpPr>
        <p:spPr>
          <a:xfrm>
            <a:off x="386818" y="1493902"/>
            <a:ext cx="11659132"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mn-ea"/>
              </a:rPr>
              <a:t>Spring </a:t>
            </a:r>
            <a:r>
              <a:rPr lang="ko-KR" altLang="en-US" sz="1200">
                <a:latin typeface="+mn-ea"/>
              </a:rPr>
              <a:t>에서는 </a:t>
            </a:r>
            <a:r>
              <a:rPr lang="en-US" altLang="ko-KR" sz="1200">
                <a:latin typeface="+mn-ea"/>
              </a:rPr>
              <a:t>SessionStatus</a:t>
            </a:r>
            <a:r>
              <a:rPr lang="ko-KR" altLang="en-US" sz="1200">
                <a:latin typeface="+mn-ea"/>
              </a:rPr>
              <a:t> 사용하여 세션 데이터를 제거할 수 있으며 세션 초기화 후에는 보통 다른 페이지로 리다이렉트하여 새로운 세션이 시작될 준비를 한다</a:t>
            </a:r>
            <a:endParaRPr lang="en-US" altLang="ko-KR" sz="1200">
              <a:latin typeface="+mn-ea"/>
            </a:endParaRPr>
          </a:p>
        </p:txBody>
      </p:sp>
      <p:pic>
        <p:nvPicPr>
          <p:cNvPr id="10" name="그림 9">
            <a:extLst>
              <a:ext uri="{FF2B5EF4-FFF2-40B4-BE49-F238E27FC236}">
                <a16:creationId xmlns:a16="http://schemas.microsoft.com/office/drawing/2014/main" id="{08300392-D625-4FE9-99AF-14AD85090725}"/>
              </a:ext>
            </a:extLst>
          </p:cNvPr>
          <p:cNvPicPr>
            <a:picLocks noChangeAspect="1"/>
          </p:cNvPicPr>
          <p:nvPr/>
        </p:nvPicPr>
        <p:blipFill>
          <a:blip r:embed="rId3"/>
          <a:stretch>
            <a:fillRect/>
          </a:stretch>
        </p:blipFill>
        <p:spPr>
          <a:xfrm>
            <a:off x="654208" y="1963650"/>
            <a:ext cx="2379870" cy="1224150"/>
          </a:xfrm>
          <a:prstGeom prst="rect">
            <a:avLst/>
          </a:prstGeom>
        </p:spPr>
      </p:pic>
      <p:sp>
        <p:nvSpPr>
          <p:cNvPr id="24" name="직사각형 23">
            <a:extLst>
              <a:ext uri="{FF2B5EF4-FFF2-40B4-BE49-F238E27FC236}">
                <a16:creationId xmlns:a16="http://schemas.microsoft.com/office/drawing/2014/main" id="{AAFD5D56-0258-40F6-B2E2-C432234E8EC8}"/>
              </a:ext>
            </a:extLst>
          </p:cNvPr>
          <p:cNvSpPr/>
          <p:nvPr/>
        </p:nvSpPr>
        <p:spPr>
          <a:xfrm>
            <a:off x="3034078" y="2506475"/>
            <a:ext cx="6510662" cy="649088"/>
          </a:xfrm>
          <a:prstGeom prst="rect">
            <a:avLst/>
          </a:prstGeom>
        </p:spPr>
        <p:txBody>
          <a:bodyPr wrap="square">
            <a:spAutoFit/>
          </a:bodyPr>
          <a:lstStyle/>
          <a:p>
            <a:pPr marL="171450" indent="-171450">
              <a:lnSpc>
                <a:spcPct val="150000"/>
              </a:lnSpc>
              <a:spcBef>
                <a:spcPts val="300"/>
              </a:spcBef>
              <a:buFont typeface="Arial" panose="020B0604020202020204" pitchFamily="34" charset="0"/>
              <a:buChar char="•"/>
            </a:pPr>
            <a:r>
              <a:rPr lang="ko-KR" altLang="en-US" sz="1200"/>
              <a:t>현재 핸들러의 세션 처리가 완료되었음을 표시하여 세션 속성들을 초기화 한다</a:t>
            </a:r>
            <a:endParaRPr lang="en-US" altLang="ko-KR" sz="1200"/>
          </a:p>
          <a:p>
            <a:pPr marL="171450" indent="-171450">
              <a:lnSpc>
                <a:spcPct val="150000"/>
              </a:lnSpc>
              <a:spcBef>
                <a:spcPts val="300"/>
              </a:spcBef>
              <a:buFont typeface="Arial" panose="020B0604020202020204" pitchFamily="34" charset="0"/>
              <a:buChar char="•"/>
            </a:pPr>
            <a:r>
              <a:rPr lang="ko-KR" altLang="en-US" sz="1200"/>
              <a:t>현재 핸들러의 세션 처리가 완료되었는지 여부를 반환한다</a:t>
            </a:r>
            <a:endParaRPr lang="en-US" altLang="ko-KR" sz="1200">
              <a:latin typeface="+mn-ea"/>
            </a:endParaRPr>
          </a:p>
        </p:txBody>
      </p:sp>
      <p:sp>
        <p:nvSpPr>
          <p:cNvPr id="26" name="직사각형 25">
            <a:extLst>
              <a:ext uri="{FF2B5EF4-FFF2-40B4-BE49-F238E27FC236}">
                <a16:creationId xmlns:a16="http://schemas.microsoft.com/office/drawing/2014/main" id="{37BE0817-B6A8-4C2F-B531-CE6CE3536A3B}"/>
              </a:ext>
            </a:extLst>
          </p:cNvPr>
          <p:cNvSpPr/>
          <p:nvPr/>
        </p:nvSpPr>
        <p:spPr>
          <a:xfrm>
            <a:off x="6216384" y="4306741"/>
            <a:ext cx="5536776" cy="1795556"/>
          </a:xfrm>
          <a:prstGeom prst="rect">
            <a:avLst/>
          </a:prstGeom>
        </p:spPr>
        <p:txBody>
          <a:bodyPr wrap="square">
            <a:spAutoFit/>
          </a:bodyPr>
          <a:lstStyle/>
          <a:p>
            <a:pPr marL="171450" indent="-171450">
              <a:lnSpc>
                <a:spcPct val="150000"/>
              </a:lnSpc>
              <a:spcBef>
                <a:spcPts val="300"/>
              </a:spcBef>
              <a:buFont typeface="Arial" panose="020B0604020202020204" pitchFamily="34" charset="0"/>
              <a:buChar char="•"/>
            </a:pPr>
            <a:r>
              <a:rPr lang="ko-KR" altLang="en-US" sz="1200"/>
              <a:t>세션 초기화 범위는 컨트롤러에서 </a:t>
            </a:r>
            <a:r>
              <a:rPr lang="en-US" altLang="ko-KR" sz="1200"/>
              <a:t>@SessionAttributes</a:t>
            </a:r>
            <a:r>
              <a:rPr lang="ko-KR" altLang="en-US" sz="1200"/>
              <a:t>로 선언된 세션 속성들에 한정된다</a:t>
            </a:r>
            <a:r>
              <a:rPr lang="en-US" altLang="ko-KR" sz="1200"/>
              <a:t> </a:t>
            </a:r>
            <a:r>
              <a:rPr lang="ko-KR" altLang="en-US" sz="1200"/>
              <a:t>즉</a:t>
            </a:r>
            <a:r>
              <a:rPr lang="en-US" altLang="ko-KR" sz="1200"/>
              <a:t>, SessionStatus.setComplete()</a:t>
            </a:r>
            <a:r>
              <a:rPr lang="ko-KR" altLang="en-US" sz="1200"/>
              <a:t>는 해당 컨트롤러에서 관리하는 특정 세션 속성들만을 초기화</a:t>
            </a:r>
            <a:r>
              <a:rPr lang="en-US" altLang="ko-KR" sz="1200"/>
              <a:t>(</a:t>
            </a:r>
            <a:r>
              <a:rPr lang="ko-KR" altLang="en-US" sz="1200"/>
              <a:t>삭제</a:t>
            </a:r>
            <a:r>
              <a:rPr lang="en-US" altLang="ko-KR" sz="1200"/>
              <a:t>)</a:t>
            </a:r>
            <a:r>
              <a:rPr lang="ko-KR" altLang="en-US" sz="1200"/>
              <a:t>하고</a:t>
            </a:r>
            <a:r>
              <a:rPr lang="en-US" altLang="ko-KR" sz="1200"/>
              <a:t>, </a:t>
            </a:r>
            <a:r>
              <a:rPr lang="ko-KR" altLang="en-US" sz="1200"/>
              <a:t>세션에 다른 곳에서 저장된 데이터나 전체 세션 자체를 삭제하지는 않는다</a:t>
            </a:r>
            <a:endParaRPr lang="en-US" altLang="ko-KR" sz="1200"/>
          </a:p>
          <a:p>
            <a:pPr marL="171450" indent="-171450">
              <a:lnSpc>
                <a:spcPct val="150000"/>
              </a:lnSpc>
              <a:spcBef>
                <a:spcPts val="300"/>
              </a:spcBef>
              <a:buFont typeface="Arial" panose="020B0604020202020204" pitchFamily="34" charset="0"/>
              <a:buChar char="•"/>
            </a:pPr>
            <a:endParaRPr lang="en-US" altLang="ko-KR" sz="1200"/>
          </a:p>
          <a:p>
            <a:pPr marL="171450" indent="-171450">
              <a:lnSpc>
                <a:spcPct val="150000"/>
              </a:lnSpc>
              <a:spcBef>
                <a:spcPts val="300"/>
              </a:spcBef>
              <a:buFont typeface="Arial" panose="020B0604020202020204" pitchFamily="34" charset="0"/>
              <a:buChar char="•"/>
            </a:pPr>
            <a:r>
              <a:rPr lang="ko-KR" altLang="en-US" sz="1200"/>
              <a:t>세션 전체 무효화를 원한다면</a:t>
            </a:r>
            <a:r>
              <a:rPr lang="en-US" altLang="ko-KR" sz="1200"/>
              <a:t>, HttpSession.invalidate()</a:t>
            </a:r>
            <a:r>
              <a:rPr lang="ko-KR" altLang="en-US" sz="1200"/>
              <a:t>를 사용할 수 있다</a:t>
            </a:r>
            <a:endParaRPr lang="en-US" altLang="ko-KR" sz="1200">
              <a:latin typeface="+mn-ea"/>
            </a:endParaRPr>
          </a:p>
        </p:txBody>
      </p:sp>
    </p:spTree>
    <p:extLst>
      <p:ext uri="{BB962C8B-B14F-4D97-AF65-F5344CB8AC3E}">
        <p14:creationId xmlns:p14="http://schemas.microsoft.com/office/powerpoint/2010/main" val="569778777"/>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직사각형 14">
            <a:extLst>
              <a:ext uri="{FF2B5EF4-FFF2-40B4-BE49-F238E27FC236}">
                <a16:creationId xmlns:a16="http://schemas.microsoft.com/office/drawing/2014/main" id="{3D808DC9-A850-4B7B-97EF-E001C3D885DC}"/>
              </a:ext>
            </a:extLst>
          </p:cNvPr>
          <p:cNvSpPr/>
          <p:nvPr/>
        </p:nvSpPr>
        <p:spPr>
          <a:xfrm>
            <a:off x="7031057" y="3828288"/>
            <a:ext cx="4998716" cy="2846832"/>
          </a:xfrm>
          <a:prstGeom prst="rect">
            <a:avLst/>
          </a:prstGeom>
          <a:solidFill>
            <a:schemeClr val="bg2"/>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ko-KR" altLang="en-US"/>
          </a:p>
        </p:txBody>
      </p:sp>
      <p:sp>
        <p:nvSpPr>
          <p:cNvPr id="10" name="직사각형 9">
            <a:extLst>
              <a:ext uri="{FF2B5EF4-FFF2-40B4-BE49-F238E27FC236}">
                <a16:creationId xmlns:a16="http://schemas.microsoft.com/office/drawing/2014/main" id="{F919F2A0-2C3D-B7EE-DC2B-1A0FC232FC24}"/>
              </a:ext>
            </a:extLst>
          </p:cNvPr>
          <p:cNvSpPr/>
          <p:nvPr/>
        </p:nvSpPr>
        <p:spPr>
          <a:xfrm>
            <a:off x="151255" y="153681"/>
            <a:ext cx="1165704"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흐름도</a:t>
            </a:r>
            <a:endParaRPr lang="en-US" altLang="ko-KR" b="1">
              <a:solidFill>
                <a:schemeClr val="accent1">
                  <a:lumMod val="75000"/>
                </a:schemeClr>
              </a:solidFill>
              <a:latin typeface="+mn-ea"/>
            </a:endParaRPr>
          </a:p>
        </p:txBody>
      </p:sp>
      <p:grpSp>
        <p:nvGrpSpPr>
          <p:cNvPr id="2" name="그룹 1">
            <a:extLst>
              <a:ext uri="{FF2B5EF4-FFF2-40B4-BE49-F238E27FC236}">
                <a16:creationId xmlns:a16="http://schemas.microsoft.com/office/drawing/2014/main" id="{1B74AE6E-D542-7F02-D321-EDD91DE589B2}"/>
              </a:ext>
            </a:extLst>
          </p:cNvPr>
          <p:cNvGrpSpPr/>
          <p:nvPr/>
        </p:nvGrpSpPr>
        <p:grpSpPr>
          <a:xfrm>
            <a:off x="279981" y="1038411"/>
            <a:ext cx="580620" cy="493776"/>
            <a:chOff x="4970146" y="178594"/>
            <a:chExt cx="580620" cy="493776"/>
          </a:xfrm>
        </p:grpSpPr>
        <p:sp>
          <p:nvSpPr>
            <p:cNvPr id="3" name="타원 2">
              <a:extLst>
                <a:ext uri="{FF2B5EF4-FFF2-40B4-BE49-F238E27FC236}">
                  <a16:creationId xmlns:a16="http://schemas.microsoft.com/office/drawing/2014/main" id="{62E603C7-B305-CE04-245C-DFDAD28B619E}"/>
                </a:ext>
              </a:extLst>
            </p:cNvPr>
            <p:cNvSpPr/>
            <p:nvPr/>
          </p:nvSpPr>
          <p:spPr>
            <a:xfrm>
              <a:off x="4970146" y="178594"/>
              <a:ext cx="493776" cy="493776"/>
            </a:xfrm>
            <a:prstGeom prst="ellipse">
              <a:avLst/>
            </a:prstGeom>
            <a:solidFill>
              <a:schemeClr val="accent1">
                <a:lumMod val="40000"/>
                <a:lumOff val="60000"/>
              </a:schemeClr>
            </a:solidFill>
            <a:ln w="190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4" name="TextBox 3">
              <a:extLst>
                <a:ext uri="{FF2B5EF4-FFF2-40B4-BE49-F238E27FC236}">
                  <a16:creationId xmlns:a16="http://schemas.microsoft.com/office/drawing/2014/main" id="{DF44C03D-F8C0-15E4-D159-65AB3E337D4D}"/>
                </a:ext>
              </a:extLst>
            </p:cNvPr>
            <p:cNvSpPr txBox="1"/>
            <p:nvPr/>
          </p:nvSpPr>
          <p:spPr>
            <a:xfrm>
              <a:off x="4970146" y="286983"/>
              <a:ext cx="580620" cy="276999"/>
            </a:xfrm>
            <a:prstGeom prst="rect">
              <a:avLst/>
            </a:prstGeom>
            <a:noFill/>
          </p:spPr>
          <p:txBody>
            <a:bodyPr wrap="square">
              <a:spAutoFit/>
            </a:bodyPr>
            <a:lstStyle/>
            <a:p>
              <a:r>
                <a:rPr lang="en-US" altLang="ko-KR" sz="1200" b="1">
                  <a:latin typeface="나눔바른고딕" panose="020B0603020101020101" pitchFamily="50" charset="-127"/>
                  <a:ea typeface="나눔바른고딕" panose="020B0603020101020101" pitchFamily="50" charset="-127"/>
                </a:rPr>
                <a:t>client</a:t>
              </a:r>
              <a:endParaRPr lang="ko-KR" altLang="en-US" sz="1200" b="1"/>
            </a:p>
          </p:txBody>
        </p:sp>
      </p:grpSp>
      <p:cxnSp>
        <p:nvCxnSpPr>
          <p:cNvPr id="6" name="직선 화살표 연결선 5">
            <a:extLst>
              <a:ext uri="{FF2B5EF4-FFF2-40B4-BE49-F238E27FC236}">
                <a16:creationId xmlns:a16="http://schemas.microsoft.com/office/drawing/2014/main" id="{DE935B32-CC4F-1817-FEBF-ED03E7CA22AF}"/>
              </a:ext>
            </a:extLst>
          </p:cNvPr>
          <p:cNvCxnSpPr>
            <a:cxnSpLocks/>
            <a:stCxn id="4" idx="3"/>
            <a:endCxn id="13" idx="1"/>
          </p:cNvCxnSpPr>
          <p:nvPr/>
        </p:nvCxnSpPr>
        <p:spPr>
          <a:xfrm flipV="1">
            <a:off x="860601" y="1285299"/>
            <a:ext cx="315717"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모서리가 둥근 직사각형 38">
            <a:extLst>
              <a:ext uri="{FF2B5EF4-FFF2-40B4-BE49-F238E27FC236}">
                <a16:creationId xmlns:a16="http://schemas.microsoft.com/office/drawing/2014/main" id="{0D1B2760-F751-1ACD-1403-66490CF90676}"/>
              </a:ext>
            </a:extLst>
          </p:cNvPr>
          <p:cNvSpPr/>
          <p:nvPr/>
        </p:nvSpPr>
        <p:spPr>
          <a:xfrm>
            <a:off x="3524906" y="1038411"/>
            <a:ext cx="3050014"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RequestMappingHandlerAdapter</a:t>
            </a:r>
            <a:endParaRPr lang="ko-KR" altLang="en-US" sz="1400">
              <a:solidFill>
                <a:schemeClr val="tx1"/>
              </a:solidFill>
              <a:latin typeface="+mj-lt"/>
              <a:ea typeface="나눔바른고딕" panose="020B0603020101020101"/>
            </a:endParaRPr>
          </a:p>
        </p:txBody>
      </p:sp>
      <p:cxnSp>
        <p:nvCxnSpPr>
          <p:cNvPr id="11" name="직선 화살표 연결선 10">
            <a:extLst>
              <a:ext uri="{FF2B5EF4-FFF2-40B4-BE49-F238E27FC236}">
                <a16:creationId xmlns:a16="http://schemas.microsoft.com/office/drawing/2014/main" id="{55BC55A4-50EF-1571-6E67-8359D15853F2}"/>
              </a:ext>
            </a:extLst>
          </p:cNvPr>
          <p:cNvCxnSpPr>
            <a:cxnSpLocks/>
            <a:stCxn id="13" idx="3"/>
            <a:endCxn id="9" idx="1"/>
          </p:cNvCxnSpPr>
          <p:nvPr/>
        </p:nvCxnSpPr>
        <p:spPr>
          <a:xfrm>
            <a:off x="3014278" y="1285299"/>
            <a:ext cx="510628"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모서리가 둥근 직사각형 38">
            <a:extLst>
              <a:ext uri="{FF2B5EF4-FFF2-40B4-BE49-F238E27FC236}">
                <a16:creationId xmlns:a16="http://schemas.microsoft.com/office/drawing/2014/main" id="{2CE2B9A3-B935-CE63-19C4-67BC6369D59A}"/>
              </a:ext>
            </a:extLst>
          </p:cNvPr>
          <p:cNvSpPr/>
          <p:nvPr/>
        </p:nvSpPr>
        <p:spPr>
          <a:xfrm>
            <a:off x="1176318" y="1038411"/>
            <a:ext cx="1837960"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DispatcherServlet</a:t>
            </a:r>
            <a:endParaRPr lang="ko-KR" altLang="en-US" sz="1400">
              <a:solidFill>
                <a:schemeClr val="tx1"/>
              </a:solidFill>
              <a:latin typeface="+mj-lt"/>
              <a:ea typeface="나눔바른고딕" panose="020B0603020101020101"/>
            </a:endParaRPr>
          </a:p>
        </p:txBody>
      </p:sp>
      <p:cxnSp>
        <p:nvCxnSpPr>
          <p:cNvPr id="14" name="직선 화살표 연결선 13">
            <a:extLst>
              <a:ext uri="{FF2B5EF4-FFF2-40B4-BE49-F238E27FC236}">
                <a16:creationId xmlns:a16="http://schemas.microsoft.com/office/drawing/2014/main" id="{46363247-1FE3-951D-30B4-BE99C3C88CD5}"/>
              </a:ext>
            </a:extLst>
          </p:cNvPr>
          <p:cNvCxnSpPr>
            <a:cxnSpLocks/>
            <a:stCxn id="9" idx="2"/>
            <a:endCxn id="34" idx="0"/>
          </p:cNvCxnSpPr>
          <p:nvPr/>
        </p:nvCxnSpPr>
        <p:spPr>
          <a:xfrm flipH="1">
            <a:off x="5049888" y="1532187"/>
            <a:ext cx="25" cy="36501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모서리가 둥근 직사각형 38">
            <a:extLst>
              <a:ext uri="{FF2B5EF4-FFF2-40B4-BE49-F238E27FC236}">
                <a16:creationId xmlns:a16="http://schemas.microsoft.com/office/drawing/2014/main" id="{A638AA06-26CE-41EB-8609-D1240E211C45}"/>
              </a:ext>
            </a:extLst>
          </p:cNvPr>
          <p:cNvSpPr/>
          <p:nvPr/>
        </p:nvSpPr>
        <p:spPr>
          <a:xfrm>
            <a:off x="4082675" y="1897203"/>
            <a:ext cx="1934425"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ModelFactory</a:t>
            </a:r>
          </a:p>
        </p:txBody>
      </p:sp>
      <p:sp>
        <p:nvSpPr>
          <p:cNvPr id="48" name="모서리가 둥근 직사각형 38">
            <a:extLst>
              <a:ext uri="{FF2B5EF4-FFF2-40B4-BE49-F238E27FC236}">
                <a16:creationId xmlns:a16="http://schemas.microsoft.com/office/drawing/2014/main" id="{116B9F36-EFB7-4BA8-BE56-3617D8F8E521}"/>
              </a:ext>
            </a:extLst>
          </p:cNvPr>
          <p:cNvSpPr/>
          <p:nvPr/>
        </p:nvSpPr>
        <p:spPr>
          <a:xfrm>
            <a:off x="3791943" y="2756775"/>
            <a:ext cx="2519958"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b="1">
                <a:solidFill>
                  <a:schemeClr val="bg1"/>
                </a:solidFill>
              </a:rPr>
              <a:t>SessionAttributesHandler</a:t>
            </a:r>
            <a:endParaRPr lang="en-US" altLang="ko-KR" sz="1400" b="1">
              <a:solidFill>
                <a:schemeClr val="bg1"/>
              </a:solidFill>
              <a:effectLst/>
            </a:endParaRPr>
          </a:p>
        </p:txBody>
      </p:sp>
      <p:cxnSp>
        <p:nvCxnSpPr>
          <p:cNvPr id="147" name="직선 화살표 연결선 146">
            <a:extLst>
              <a:ext uri="{FF2B5EF4-FFF2-40B4-BE49-F238E27FC236}">
                <a16:creationId xmlns:a16="http://schemas.microsoft.com/office/drawing/2014/main" id="{C2DFDEC5-6057-4999-A9F1-C08786D92F2B}"/>
              </a:ext>
            </a:extLst>
          </p:cNvPr>
          <p:cNvCxnSpPr>
            <a:cxnSpLocks/>
            <a:stCxn id="34" idx="2"/>
            <a:endCxn id="48" idx="0"/>
          </p:cNvCxnSpPr>
          <p:nvPr/>
        </p:nvCxnSpPr>
        <p:spPr>
          <a:xfrm>
            <a:off x="5049888" y="2390979"/>
            <a:ext cx="2034" cy="36579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7" name="모서리가 둥근 직사각형 38">
            <a:extLst>
              <a:ext uri="{FF2B5EF4-FFF2-40B4-BE49-F238E27FC236}">
                <a16:creationId xmlns:a16="http://schemas.microsoft.com/office/drawing/2014/main" id="{EEB16C61-38DD-43EF-8E05-59DC00C8AA4F}"/>
              </a:ext>
            </a:extLst>
          </p:cNvPr>
          <p:cNvSpPr/>
          <p:nvPr/>
        </p:nvSpPr>
        <p:spPr>
          <a:xfrm>
            <a:off x="4630401" y="3711124"/>
            <a:ext cx="838968"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Model</a:t>
            </a:r>
          </a:p>
        </p:txBody>
      </p:sp>
      <p:cxnSp>
        <p:nvCxnSpPr>
          <p:cNvPr id="58" name="직선 화살표 연결선 57">
            <a:extLst>
              <a:ext uri="{FF2B5EF4-FFF2-40B4-BE49-F238E27FC236}">
                <a16:creationId xmlns:a16="http://schemas.microsoft.com/office/drawing/2014/main" id="{5B20E6D2-198B-4910-9A38-A3D2C37EE8FB}"/>
              </a:ext>
            </a:extLst>
          </p:cNvPr>
          <p:cNvCxnSpPr>
            <a:cxnSpLocks/>
            <a:stCxn id="48" idx="2"/>
            <a:endCxn id="57" idx="0"/>
          </p:cNvCxnSpPr>
          <p:nvPr/>
        </p:nvCxnSpPr>
        <p:spPr>
          <a:xfrm flipH="1">
            <a:off x="5049885" y="3250551"/>
            <a:ext cx="2037" cy="46057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1" name="다이아몬드 70">
            <a:extLst>
              <a:ext uri="{FF2B5EF4-FFF2-40B4-BE49-F238E27FC236}">
                <a16:creationId xmlns:a16="http://schemas.microsoft.com/office/drawing/2014/main" id="{F11AB475-CED8-4CA0-8EFE-8EF7F2F39F2B}"/>
              </a:ext>
            </a:extLst>
          </p:cNvPr>
          <p:cNvSpPr/>
          <p:nvPr/>
        </p:nvSpPr>
        <p:spPr>
          <a:xfrm>
            <a:off x="4809093" y="4447635"/>
            <a:ext cx="481584" cy="450494"/>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72" name="TextBox 71">
            <a:extLst>
              <a:ext uri="{FF2B5EF4-FFF2-40B4-BE49-F238E27FC236}">
                <a16:creationId xmlns:a16="http://schemas.microsoft.com/office/drawing/2014/main" id="{6CCD1586-C490-4E4E-BBB4-9755E207FDF4}"/>
              </a:ext>
            </a:extLst>
          </p:cNvPr>
          <p:cNvSpPr txBox="1"/>
          <p:nvPr/>
        </p:nvSpPr>
        <p:spPr>
          <a:xfrm>
            <a:off x="5033916" y="3366775"/>
            <a:ext cx="1213609" cy="246221"/>
          </a:xfrm>
          <a:prstGeom prst="rect">
            <a:avLst/>
          </a:prstGeom>
          <a:noFill/>
        </p:spPr>
        <p:txBody>
          <a:bodyPr wrap="square">
            <a:spAutoFit/>
          </a:bodyPr>
          <a:lstStyle/>
          <a:p>
            <a:pPr algn="ctr">
              <a:spcBef>
                <a:spcPts val="400"/>
              </a:spcBef>
            </a:pPr>
            <a:r>
              <a:rPr lang="en-US" altLang="ko-KR" sz="1000"/>
              <a:t>mergeAttributes()</a:t>
            </a:r>
            <a:endParaRPr lang="en-US" altLang="ko-KR" sz="1000">
              <a:solidFill>
                <a:schemeClr val="tx1"/>
              </a:solidFill>
              <a:effectLst/>
            </a:endParaRPr>
          </a:p>
        </p:txBody>
      </p:sp>
      <p:sp>
        <p:nvSpPr>
          <p:cNvPr id="76" name="TextBox 75">
            <a:extLst>
              <a:ext uri="{FF2B5EF4-FFF2-40B4-BE49-F238E27FC236}">
                <a16:creationId xmlns:a16="http://schemas.microsoft.com/office/drawing/2014/main" id="{08502FDD-6DF2-40FF-AA9B-F58FC68A02D3}"/>
              </a:ext>
            </a:extLst>
          </p:cNvPr>
          <p:cNvSpPr txBox="1"/>
          <p:nvPr/>
        </p:nvSpPr>
        <p:spPr>
          <a:xfrm>
            <a:off x="1062091" y="3319534"/>
            <a:ext cx="3987794" cy="293414"/>
          </a:xfrm>
          <a:prstGeom prst="rect">
            <a:avLst/>
          </a:prstGeom>
          <a:noFill/>
        </p:spPr>
        <p:txBody>
          <a:bodyPr wrap="square">
            <a:spAutoFit/>
          </a:bodyPr>
          <a:lstStyle/>
          <a:p>
            <a:pPr>
              <a:lnSpc>
                <a:spcPct val="150000"/>
              </a:lnSpc>
              <a:spcBef>
                <a:spcPts val="400"/>
              </a:spcBef>
            </a:pPr>
            <a:r>
              <a:rPr lang="ko-KR" altLang="en-US" sz="1000"/>
              <a:t>세션에 객체가 존재하는지 체크하고</a:t>
            </a:r>
            <a:r>
              <a:rPr lang="en-US" altLang="ko-KR" sz="1000"/>
              <a:t> </a:t>
            </a:r>
            <a:r>
              <a:rPr lang="ko-KR" altLang="en-US" sz="1000"/>
              <a:t>존재하면 </a:t>
            </a:r>
            <a:r>
              <a:rPr lang="en-US" altLang="ko-KR" sz="1000"/>
              <a:t>Model</a:t>
            </a:r>
            <a:r>
              <a:rPr lang="ko-KR" altLang="en-US" sz="1000"/>
              <a:t> 에 저장된다 </a:t>
            </a:r>
            <a:endParaRPr lang="en-US" altLang="ko-KR" sz="1000">
              <a:solidFill>
                <a:schemeClr val="tx1"/>
              </a:solidFill>
              <a:effectLst/>
            </a:endParaRPr>
          </a:p>
        </p:txBody>
      </p:sp>
      <p:cxnSp>
        <p:nvCxnSpPr>
          <p:cNvPr id="77" name="직선 화살표 연결선 76">
            <a:extLst>
              <a:ext uri="{FF2B5EF4-FFF2-40B4-BE49-F238E27FC236}">
                <a16:creationId xmlns:a16="http://schemas.microsoft.com/office/drawing/2014/main" id="{99AEBD96-9259-4632-96ED-D5310DEA280F}"/>
              </a:ext>
            </a:extLst>
          </p:cNvPr>
          <p:cNvCxnSpPr>
            <a:cxnSpLocks/>
            <a:stCxn id="57" idx="2"/>
            <a:endCxn id="71" idx="0"/>
          </p:cNvCxnSpPr>
          <p:nvPr/>
        </p:nvCxnSpPr>
        <p:spPr>
          <a:xfrm>
            <a:off x="5049885" y="4204900"/>
            <a:ext cx="0" cy="24273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EBD77F6F-50AC-4930-BD1D-526EB9CB0341}"/>
              </a:ext>
            </a:extLst>
          </p:cNvPr>
          <p:cNvSpPr txBox="1"/>
          <p:nvPr/>
        </p:nvSpPr>
        <p:spPr>
          <a:xfrm>
            <a:off x="5281627" y="4285213"/>
            <a:ext cx="1591005" cy="755079"/>
          </a:xfrm>
          <a:prstGeom prst="rect">
            <a:avLst/>
          </a:prstGeom>
          <a:noFill/>
        </p:spPr>
        <p:txBody>
          <a:bodyPr wrap="square">
            <a:spAutoFit/>
          </a:bodyPr>
          <a:lstStyle/>
          <a:p>
            <a:pPr>
              <a:lnSpc>
                <a:spcPct val="150000"/>
              </a:lnSpc>
              <a:spcBef>
                <a:spcPts val="400"/>
              </a:spcBef>
            </a:pPr>
            <a:r>
              <a:rPr lang="en-US" altLang="ko-KR" sz="1000">
                <a:latin typeface="+mn-ea"/>
              </a:rPr>
              <a:t>@ModelAttribute </a:t>
            </a:r>
            <a:r>
              <a:rPr lang="ko-KR" altLang="en-US" sz="1000">
                <a:latin typeface="+mn-ea"/>
              </a:rPr>
              <a:t>와 </a:t>
            </a:r>
            <a:r>
              <a:rPr lang="en-US" altLang="ko-KR" sz="1000">
                <a:latin typeface="+mn-ea"/>
              </a:rPr>
              <a:t>@SessionAttributes </a:t>
            </a:r>
            <a:r>
              <a:rPr lang="ko-KR" altLang="en-US" sz="1000">
                <a:latin typeface="+mn-ea"/>
              </a:rPr>
              <a:t>가 서로 동일한 속성명 존재</a:t>
            </a:r>
            <a:r>
              <a:rPr lang="en-US" altLang="ko-KR" sz="1000">
                <a:latin typeface="+mn-ea"/>
              </a:rPr>
              <a:t>?</a:t>
            </a:r>
            <a:endParaRPr lang="en-US" altLang="ko-KR" sz="1000">
              <a:solidFill>
                <a:schemeClr val="tx1"/>
              </a:solidFill>
              <a:effectLst/>
            </a:endParaRPr>
          </a:p>
        </p:txBody>
      </p:sp>
      <p:cxnSp>
        <p:nvCxnSpPr>
          <p:cNvPr id="52" name="직선 화살표 연결선 51">
            <a:extLst>
              <a:ext uri="{FF2B5EF4-FFF2-40B4-BE49-F238E27FC236}">
                <a16:creationId xmlns:a16="http://schemas.microsoft.com/office/drawing/2014/main" id="{2C81775E-45AF-4F02-883F-A746199B4603}"/>
              </a:ext>
            </a:extLst>
          </p:cNvPr>
          <p:cNvCxnSpPr>
            <a:cxnSpLocks/>
            <a:stCxn id="71" idx="1"/>
          </p:cNvCxnSpPr>
          <p:nvPr/>
        </p:nvCxnSpPr>
        <p:spPr>
          <a:xfrm flipH="1">
            <a:off x="3434498" y="4672882"/>
            <a:ext cx="137459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FAE49C49-30F6-40CF-BEED-502234B31FCC}"/>
              </a:ext>
            </a:extLst>
          </p:cNvPr>
          <p:cNvSpPr txBox="1"/>
          <p:nvPr/>
        </p:nvSpPr>
        <p:spPr>
          <a:xfrm>
            <a:off x="3958098" y="4389785"/>
            <a:ext cx="327394" cy="246221"/>
          </a:xfrm>
          <a:prstGeom prst="rect">
            <a:avLst/>
          </a:prstGeom>
          <a:noFill/>
        </p:spPr>
        <p:txBody>
          <a:bodyPr wrap="square">
            <a:spAutoFit/>
          </a:bodyPr>
          <a:lstStyle/>
          <a:p>
            <a:pPr algn="ctr">
              <a:spcBef>
                <a:spcPts val="400"/>
              </a:spcBef>
            </a:pPr>
            <a:r>
              <a:rPr lang="en-US" altLang="ko-KR" sz="1000">
                <a:solidFill>
                  <a:srgbClr val="FF0000"/>
                </a:solidFill>
                <a:effectLst/>
              </a:rPr>
              <a:t>N</a:t>
            </a:r>
          </a:p>
        </p:txBody>
      </p:sp>
      <p:sp>
        <p:nvSpPr>
          <p:cNvPr id="88" name="TextBox 87">
            <a:extLst>
              <a:ext uri="{FF2B5EF4-FFF2-40B4-BE49-F238E27FC236}">
                <a16:creationId xmlns:a16="http://schemas.microsoft.com/office/drawing/2014/main" id="{28E31ED4-5A4A-4499-B4C5-503A83631761}"/>
              </a:ext>
            </a:extLst>
          </p:cNvPr>
          <p:cNvSpPr txBox="1"/>
          <p:nvPr/>
        </p:nvSpPr>
        <p:spPr>
          <a:xfrm>
            <a:off x="1162049" y="4562471"/>
            <a:ext cx="2369793" cy="246221"/>
          </a:xfrm>
          <a:prstGeom prst="rect">
            <a:avLst/>
          </a:prstGeom>
          <a:noFill/>
        </p:spPr>
        <p:txBody>
          <a:bodyPr wrap="square">
            <a:spAutoFit/>
          </a:bodyPr>
          <a:lstStyle/>
          <a:p>
            <a:pPr algn="ctr">
              <a:spcBef>
                <a:spcPts val="400"/>
              </a:spcBef>
            </a:pPr>
            <a:r>
              <a:rPr lang="ko-KR" altLang="en-US" sz="1000"/>
              <a:t>세션에 객체 저장하지 않고 계속 수행</a:t>
            </a:r>
            <a:endParaRPr lang="en-US" altLang="ko-KR" sz="1000">
              <a:solidFill>
                <a:schemeClr val="tx1"/>
              </a:solidFill>
              <a:effectLst/>
            </a:endParaRPr>
          </a:p>
        </p:txBody>
      </p:sp>
      <p:cxnSp>
        <p:nvCxnSpPr>
          <p:cNvPr id="96" name="직선 화살표 연결선 95">
            <a:extLst>
              <a:ext uri="{FF2B5EF4-FFF2-40B4-BE49-F238E27FC236}">
                <a16:creationId xmlns:a16="http://schemas.microsoft.com/office/drawing/2014/main" id="{5CA39369-E1BE-4133-9E0F-CD09277B3947}"/>
              </a:ext>
            </a:extLst>
          </p:cNvPr>
          <p:cNvCxnSpPr>
            <a:cxnSpLocks/>
            <a:stCxn id="71" idx="2"/>
            <a:endCxn id="43" idx="0"/>
          </p:cNvCxnSpPr>
          <p:nvPr/>
        </p:nvCxnSpPr>
        <p:spPr>
          <a:xfrm>
            <a:off x="5049885" y="4898129"/>
            <a:ext cx="0" cy="48029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0" name="TextBox 99">
            <a:extLst>
              <a:ext uri="{FF2B5EF4-FFF2-40B4-BE49-F238E27FC236}">
                <a16:creationId xmlns:a16="http://schemas.microsoft.com/office/drawing/2014/main" id="{6AC8815D-AAC9-42FE-BAE1-3CE5F5FAADFA}"/>
              </a:ext>
            </a:extLst>
          </p:cNvPr>
          <p:cNvSpPr txBox="1"/>
          <p:nvPr/>
        </p:nvSpPr>
        <p:spPr>
          <a:xfrm>
            <a:off x="4472077" y="5883384"/>
            <a:ext cx="1123681" cy="524246"/>
          </a:xfrm>
          <a:prstGeom prst="rect">
            <a:avLst/>
          </a:prstGeom>
          <a:noFill/>
        </p:spPr>
        <p:txBody>
          <a:bodyPr wrap="square">
            <a:spAutoFit/>
          </a:bodyPr>
          <a:lstStyle/>
          <a:p>
            <a:pPr algn="ctr">
              <a:lnSpc>
                <a:spcPct val="150000"/>
              </a:lnSpc>
              <a:spcBef>
                <a:spcPts val="400"/>
              </a:spcBef>
            </a:pPr>
            <a:r>
              <a:rPr lang="ko-KR" altLang="en-US" sz="1000">
                <a:latin typeface="+mn-ea"/>
              </a:rPr>
              <a:t>모델에 객체가 존재하는지 체크</a:t>
            </a:r>
            <a:endParaRPr lang="en-US" altLang="ko-KR" sz="1000">
              <a:solidFill>
                <a:schemeClr val="tx1"/>
              </a:solidFill>
              <a:effectLst/>
            </a:endParaRPr>
          </a:p>
        </p:txBody>
      </p:sp>
      <p:sp>
        <p:nvSpPr>
          <p:cNvPr id="102" name="모서리가 둥근 직사각형 38">
            <a:extLst>
              <a:ext uri="{FF2B5EF4-FFF2-40B4-BE49-F238E27FC236}">
                <a16:creationId xmlns:a16="http://schemas.microsoft.com/office/drawing/2014/main" id="{B3897463-9438-44E7-8A79-A2CF8410F911}"/>
              </a:ext>
            </a:extLst>
          </p:cNvPr>
          <p:cNvSpPr/>
          <p:nvPr/>
        </p:nvSpPr>
        <p:spPr>
          <a:xfrm>
            <a:off x="7447834" y="5355982"/>
            <a:ext cx="838968"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Session</a:t>
            </a:r>
            <a:endParaRPr lang="en-US" altLang="ko-KR" sz="1400">
              <a:solidFill>
                <a:schemeClr val="tx1"/>
              </a:solidFill>
              <a:effectLst/>
            </a:endParaRPr>
          </a:p>
        </p:txBody>
      </p:sp>
      <p:cxnSp>
        <p:nvCxnSpPr>
          <p:cNvPr id="79" name="직선 화살표 연결선 78">
            <a:extLst>
              <a:ext uri="{FF2B5EF4-FFF2-40B4-BE49-F238E27FC236}">
                <a16:creationId xmlns:a16="http://schemas.microsoft.com/office/drawing/2014/main" id="{A56AD216-AAF7-4766-9F81-0BB19CDBE580}"/>
              </a:ext>
            </a:extLst>
          </p:cNvPr>
          <p:cNvCxnSpPr>
            <a:cxnSpLocks/>
            <a:stCxn id="43" idx="3"/>
            <a:endCxn id="102" idx="1"/>
          </p:cNvCxnSpPr>
          <p:nvPr/>
        </p:nvCxnSpPr>
        <p:spPr>
          <a:xfrm flipV="1">
            <a:off x="5290677" y="5602870"/>
            <a:ext cx="2157157" cy="80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5" name="TextBox 114">
            <a:extLst>
              <a:ext uri="{FF2B5EF4-FFF2-40B4-BE49-F238E27FC236}">
                <a16:creationId xmlns:a16="http://schemas.microsoft.com/office/drawing/2014/main" id="{B303ECC9-3CCD-43B0-AC6B-523801D95D79}"/>
              </a:ext>
            </a:extLst>
          </p:cNvPr>
          <p:cNvSpPr txBox="1"/>
          <p:nvPr/>
        </p:nvSpPr>
        <p:spPr>
          <a:xfrm>
            <a:off x="7270750" y="5905369"/>
            <a:ext cx="1123681" cy="524246"/>
          </a:xfrm>
          <a:prstGeom prst="rect">
            <a:avLst/>
          </a:prstGeom>
          <a:noFill/>
        </p:spPr>
        <p:txBody>
          <a:bodyPr wrap="square">
            <a:spAutoFit/>
          </a:bodyPr>
          <a:lstStyle/>
          <a:p>
            <a:pPr algn="ctr">
              <a:lnSpc>
                <a:spcPct val="150000"/>
              </a:lnSpc>
              <a:spcBef>
                <a:spcPts val="400"/>
              </a:spcBef>
            </a:pPr>
            <a:r>
              <a:rPr lang="ko-KR" altLang="en-US" sz="1000">
                <a:latin typeface="+mn-ea"/>
              </a:rPr>
              <a:t>세션에 객체가 존재하는지 체크</a:t>
            </a:r>
            <a:endParaRPr lang="en-US" altLang="ko-KR" sz="1000">
              <a:solidFill>
                <a:schemeClr val="tx1"/>
              </a:solidFill>
              <a:effectLst/>
            </a:endParaRPr>
          </a:p>
        </p:txBody>
      </p:sp>
      <p:sp>
        <p:nvSpPr>
          <p:cNvPr id="117" name="모서리가 둥근 직사각형 38">
            <a:extLst>
              <a:ext uri="{FF2B5EF4-FFF2-40B4-BE49-F238E27FC236}">
                <a16:creationId xmlns:a16="http://schemas.microsoft.com/office/drawing/2014/main" id="{204C65D8-2981-481F-94D7-A14DF0CDEF45}"/>
              </a:ext>
            </a:extLst>
          </p:cNvPr>
          <p:cNvSpPr/>
          <p:nvPr/>
        </p:nvSpPr>
        <p:spPr>
          <a:xfrm>
            <a:off x="9003584" y="5355982"/>
            <a:ext cx="2801066"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HttpSessionRequiredException</a:t>
            </a:r>
            <a:endParaRPr lang="en-US" altLang="ko-KR" sz="1400">
              <a:solidFill>
                <a:schemeClr val="tx1"/>
              </a:solidFill>
              <a:effectLst/>
            </a:endParaRPr>
          </a:p>
        </p:txBody>
      </p:sp>
      <p:cxnSp>
        <p:nvCxnSpPr>
          <p:cNvPr id="118" name="직선 화살표 연결선 117">
            <a:extLst>
              <a:ext uri="{FF2B5EF4-FFF2-40B4-BE49-F238E27FC236}">
                <a16:creationId xmlns:a16="http://schemas.microsoft.com/office/drawing/2014/main" id="{A39BE28B-1069-46FD-9ED0-CEB1DC85D42F}"/>
              </a:ext>
            </a:extLst>
          </p:cNvPr>
          <p:cNvCxnSpPr>
            <a:cxnSpLocks/>
            <a:stCxn id="102" idx="3"/>
            <a:endCxn id="117" idx="1"/>
          </p:cNvCxnSpPr>
          <p:nvPr/>
        </p:nvCxnSpPr>
        <p:spPr>
          <a:xfrm>
            <a:off x="8286802" y="5602870"/>
            <a:ext cx="71678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0" name="TextBox 119">
            <a:extLst>
              <a:ext uri="{FF2B5EF4-FFF2-40B4-BE49-F238E27FC236}">
                <a16:creationId xmlns:a16="http://schemas.microsoft.com/office/drawing/2014/main" id="{4F8435D4-13F0-4A46-8CC3-73550A7DF26D}"/>
              </a:ext>
            </a:extLst>
          </p:cNvPr>
          <p:cNvSpPr txBox="1"/>
          <p:nvPr/>
        </p:nvSpPr>
        <p:spPr>
          <a:xfrm>
            <a:off x="8481496" y="5343320"/>
            <a:ext cx="327394" cy="246221"/>
          </a:xfrm>
          <a:prstGeom prst="rect">
            <a:avLst/>
          </a:prstGeom>
          <a:noFill/>
        </p:spPr>
        <p:txBody>
          <a:bodyPr wrap="square">
            <a:spAutoFit/>
          </a:bodyPr>
          <a:lstStyle/>
          <a:p>
            <a:pPr algn="ctr">
              <a:spcBef>
                <a:spcPts val="400"/>
              </a:spcBef>
            </a:pPr>
            <a:r>
              <a:rPr lang="en-US" altLang="ko-KR" sz="1000">
                <a:solidFill>
                  <a:srgbClr val="FF0000"/>
                </a:solidFill>
                <a:effectLst/>
              </a:rPr>
              <a:t>N</a:t>
            </a:r>
          </a:p>
        </p:txBody>
      </p:sp>
      <p:sp>
        <p:nvSpPr>
          <p:cNvPr id="123" name="모서리가 둥근 직사각형 38">
            <a:extLst>
              <a:ext uri="{FF2B5EF4-FFF2-40B4-BE49-F238E27FC236}">
                <a16:creationId xmlns:a16="http://schemas.microsoft.com/office/drawing/2014/main" id="{052FD533-FB3E-41AD-9D8E-242F7F15019D}"/>
              </a:ext>
            </a:extLst>
          </p:cNvPr>
          <p:cNvSpPr/>
          <p:nvPr/>
        </p:nvSpPr>
        <p:spPr>
          <a:xfrm>
            <a:off x="7447834" y="4079379"/>
            <a:ext cx="838968"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Model</a:t>
            </a:r>
            <a:endParaRPr lang="en-US" altLang="ko-KR" sz="1400">
              <a:solidFill>
                <a:schemeClr val="tx1"/>
              </a:solidFill>
              <a:effectLst/>
            </a:endParaRPr>
          </a:p>
        </p:txBody>
      </p:sp>
      <p:cxnSp>
        <p:nvCxnSpPr>
          <p:cNvPr id="124" name="직선 화살표 연결선 123">
            <a:extLst>
              <a:ext uri="{FF2B5EF4-FFF2-40B4-BE49-F238E27FC236}">
                <a16:creationId xmlns:a16="http://schemas.microsoft.com/office/drawing/2014/main" id="{0657C7E3-120C-40BE-9275-4C9F411F0B68}"/>
              </a:ext>
            </a:extLst>
          </p:cNvPr>
          <p:cNvCxnSpPr>
            <a:cxnSpLocks/>
            <a:stCxn id="43" idx="1"/>
            <a:endCxn id="135" idx="3"/>
          </p:cNvCxnSpPr>
          <p:nvPr/>
        </p:nvCxnSpPr>
        <p:spPr>
          <a:xfrm flipH="1" flipV="1">
            <a:off x="2615029" y="5602870"/>
            <a:ext cx="2194064" cy="80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5" name="TextBox 124">
            <a:extLst>
              <a:ext uri="{FF2B5EF4-FFF2-40B4-BE49-F238E27FC236}">
                <a16:creationId xmlns:a16="http://schemas.microsoft.com/office/drawing/2014/main" id="{FE037939-7EE9-44E5-9AE7-B64133A188FB}"/>
              </a:ext>
            </a:extLst>
          </p:cNvPr>
          <p:cNvSpPr txBox="1"/>
          <p:nvPr/>
        </p:nvSpPr>
        <p:spPr>
          <a:xfrm>
            <a:off x="3464548" y="5311589"/>
            <a:ext cx="327394" cy="246221"/>
          </a:xfrm>
          <a:prstGeom prst="rect">
            <a:avLst/>
          </a:prstGeom>
          <a:noFill/>
        </p:spPr>
        <p:txBody>
          <a:bodyPr wrap="square">
            <a:spAutoFit/>
          </a:bodyPr>
          <a:lstStyle/>
          <a:p>
            <a:pPr algn="ctr">
              <a:spcBef>
                <a:spcPts val="400"/>
              </a:spcBef>
            </a:pPr>
            <a:r>
              <a:rPr lang="en-US" altLang="ko-KR" sz="1000">
                <a:solidFill>
                  <a:srgbClr val="FF0000"/>
                </a:solidFill>
                <a:effectLst/>
              </a:rPr>
              <a:t>Y</a:t>
            </a:r>
          </a:p>
        </p:txBody>
      </p:sp>
      <p:sp>
        <p:nvSpPr>
          <p:cNvPr id="128" name="TextBox 127">
            <a:extLst>
              <a:ext uri="{FF2B5EF4-FFF2-40B4-BE49-F238E27FC236}">
                <a16:creationId xmlns:a16="http://schemas.microsoft.com/office/drawing/2014/main" id="{1171DFDE-CB84-49C2-BA63-761D3D7B9646}"/>
              </a:ext>
            </a:extLst>
          </p:cNvPr>
          <p:cNvSpPr txBox="1"/>
          <p:nvPr/>
        </p:nvSpPr>
        <p:spPr>
          <a:xfrm>
            <a:off x="6247526" y="5338829"/>
            <a:ext cx="327394" cy="246221"/>
          </a:xfrm>
          <a:prstGeom prst="rect">
            <a:avLst/>
          </a:prstGeom>
          <a:noFill/>
        </p:spPr>
        <p:txBody>
          <a:bodyPr wrap="square">
            <a:spAutoFit/>
          </a:bodyPr>
          <a:lstStyle/>
          <a:p>
            <a:pPr algn="ctr">
              <a:spcBef>
                <a:spcPts val="400"/>
              </a:spcBef>
            </a:pPr>
            <a:r>
              <a:rPr lang="en-US" altLang="ko-KR" sz="1000">
                <a:solidFill>
                  <a:srgbClr val="FF0000"/>
                </a:solidFill>
                <a:effectLst/>
              </a:rPr>
              <a:t>N</a:t>
            </a:r>
          </a:p>
        </p:txBody>
      </p:sp>
      <p:cxnSp>
        <p:nvCxnSpPr>
          <p:cNvPr id="103" name="직선 화살표 연결선 102">
            <a:extLst>
              <a:ext uri="{FF2B5EF4-FFF2-40B4-BE49-F238E27FC236}">
                <a16:creationId xmlns:a16="http://schemas.microsoft.com/office/drawing/2014/main" id="{E7008D2A-403B-43C8-8F1F-C8779D25F683}"/>
              </a:ext>
            </a:extLst>
          </p:cNvPr>
          <p:cNvCxnSpPr>
            <a:stCxn id="102" idx="0"/>
            <a:endCxn id="123" idx="2"/>
          </p:cNvCxnSpPr>
          <p:nvPr/>
        </p:nvCxnSpPr>
        <p:spPr>
          <a:xfrm flipV="1">
            <a:off x="7867318" y="4573155"/>
            <a:ext cx="0" cy="78282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1" name="TextBox 130">
            <a:extLst>
              <a:ext uri="{FF2B5EF4-FFF2-40B4-BE49-F238E27FC236}">
                <a16:creationId xmlns:a16="http://schemas.microsoft.com/office/drawing/2014/main" id="{38B4C572-E6AB-4D3C-B305-5E4317BBF65D}"/>
              </a:ext>
            </a:extLst>
          </p:cNvPr>
          <p:cNvSpPr txBox="1"/>
          <p:nvPr/>
        </p:nvSpPr>
        <p:spPr>
          <a:xfrm>
            <a:off x="7867318" y="4814089"/>
            <a:ext cx="1454597" cy="293414"/>
          </a:xfrm>
          <a:prstGeom prst="rect">
            <a:avLst/>
          </a:prstGeom>
          <a:noFill/>
        </p:spPr>
        <p:txBody>
          <a:bodyPr wrap="square">
            <a:spAutoFit/>
          </a:bodyPr>
          <a:lstStyle/>
          <a:p>
            <a:pPr algn="ctr">
              <a:lnSpc>
                <a:spcPct val="150000"/>
              </a:lnSpc>
              <a:spcBef>
                <a:spcPts val="400"/>
              </a:spcBef>
            </a:pPr>
            <a:r>
              <a:rPr lang="en-US" altLang="ko-KR" sz="1000">
                <a:latin typeface="+mn-ea"/>
              </a:rPr>
              <a:t>Model </a:t>
            </a:r>
            <a:r>
              <a:rPr lang="ko-KR" altLang="en-US" sz="1000">
                <a:latin typeface="+mn-ea"/>
              </a:rPr>
              <a:t>에 객체 저장</a:t>
            </a:r>
            <a:endParaRPr lang="en-US" altLang="ko-KR" sz="1000">
              <a:solidFill>
                <a:schemeClr val="tx1"/>
              </a:solidFill>
              <a:effectLst/>
            </a:endParaRPr>
          </a:p>
        </p:txBody>
      </p:sp>
      <p:sp>
        <p:nvSpPr>
          <p:cNvPr id="135" name="모서리가 둥근 직사각형 38">
            <a:extLst>
              <a:ext uri="{FF2B5EF4-FFF2-40B4-BE49-F238E27FC236}">
                <a16:creationId xmlns:a16="http://schemas.microsoft.com/office/drawing/2014/main" id="{068E6717-A0E3-4AB0-B35E-3301C04C581E}"/>
              </a:ext>
            </a:extLst>
          </p:cNvPr>
          <p:cNvSpPr/>
          <p:nvPr/>
        </p:nvSpPr>
        <p:spPr>
          <a:xfrm>
            <a:off x="1776061" y="5355982"/>
            <a:ext cx="838968"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Session</a:t>
            </a:r>
            <a:endParaRPr lang="en-US" altLang="ko-KR" sz="1400">
              <a:solidFill>
                <a:schemeClr val="tx1"/>
              </a:solidFill>
              <a:effectLst/>
            </a:endParaRPr>
          </a:p>
        </p:txBody>
      </p:sp>
      <p:sp>
        <p:nvSpPr>
          <p:cNvPr id="140" name="TextBox 139">
            <a:extLst>
              <a:ext uri="{FF2B5EF4-FFF2-40B4-BE49-F238E27FC236}">
                <a16:creationId xmlns:a16="http://schemas.microsoft.com/office/drawing/2014/main" id="{407D510A-0C59-4789-AC03-8D2D1C118CDE}"/>
              </a:ext>
            </a:extLst>
          </p:cNvPr>
          <p:cNvSpPr txBox="1"/>
          <p:nvPr/>
        </p:nvSpPr>
        <p:spPr>
          <a:xfrm>
            <a:off x="2913870" y="5650922"/>
            <a:ext cx="1454597" cy="293414"/>
          </a:xfrm>
          <a:prstGeom prst="rect">
            <a:avLst/>
          </a:prstGeom>
          <a:noFill/>
        </p:spPr>
        <p:txBody>
          <a:bodyPr wrap="square">
            <a:spAutoFit/>
          </a:bodyPr>
          <a:lstStyle/>
          <a:p>
            <a:pPr algn="ctr">
              <a:lnSpc>
                <a:spcPct val="150000"/>
              </a:lnSpc>
              <a:spcBef>
                <a:spcPts val="400"/>
              </a:spcBef>
            </a:pPr>
            <a:r>
              <a:rPr lang="ko-KR" altLang="en-US" sz="1000">
                <a:latin typeface="+mn-ea"/>
              </a:rPr>
              <a:t>세션에 객체 저장</a:t>
            </a:r>
            <a:endParaRPr lang="en-US" altLang="ko-KR" sz="1000">
              <a:solidFill>
                <a:schemeClr val="tx1"/>
              </a:solidFill>
              <a:effectLst/>
            </a:endParaRPr>
          </a:p>
        </p:txBody>
      </p:sp>
      <p:sp>
        <p:nvSpPr>
          <p:cNvPr id="148" name="모서리가 둥근 직사각형 38">
            <a:extLst>
              <a:ext uri="{FF2B5EF4-FFF2-40B4-BE49-F238E27FC236}">
                <a16:creationId xmlns:a16="http://schemas.microsoft.com/office/drawing/2014/main" id="{B3B9B6FF-D994-45F1-A98A-5C857FCF520B}"/>
              </a:ext>
            </a:extLst>
          </p:cNvPr>
          <p:cNvSpPr/>
          <p:nvPr/>
        </p:nvSpPr>
        <p:spPr>
          <a:xfrm>
            <a:off x="6872632" y="2756775"/>
            <a:ext cx="2258668"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b="1">
                <a:solidFill>
                  <a:schemeClr val="bg1"/>
                </a:solidFill>
              </a:rPr>
              <a:t>SessionAttributeStore</a:t>
            </a:r>
            <a:endParaRPr lang="en-US" altLang="ko-KR" sz="1400" b="1">
              <a:solidFill>
                <a:schemeClr val="bg1"/>
              </a:solidFill>
              <a:effectLst/>
            </a:endParaRPr>
          </a:p>
        </p:txBody>
      </p:sp>
      <p:cxnSp>
        <p:nvCxnSpPr>
          <p:cNvPr id="133" name="직선 연결선 132">
            <a:extLst>
              <a:ext uri="{FF2B5EF4-FFF2-40B4-BE49-F238E27FC236}">
                <a16:creationId xmlns:a16="http://schemas.microsoft.com/office/drawing/2014/main" id="{E880AFD1-2647-4DB2-A4CA-D8A7E72C26E5}"/>
              </a:ext>
            </a:extLst>
          </p:cNvPr>
          <p:cNvCxnSpPr>
            <a:cxnSpLocks/>
            <a:stCxn id="48" idx="3"/>
            <a:endCxn id="148" idx="1"/>
          </p:cNvCxnSpPr>
          <p:nvPr/>
        </p:nvCxnSpPr>
        <p:spPr>
          <a:xfrm>
            <a:off x="6311901" y="3003663"/>
            <a:ext cx="560731" cy="0"/>
          </a:xfrm>
          <a:prstGeom prst="line">
            <a:avLst/>
          </a:prstGeom>
          <a:ln w="9525">
            <a:solidFill>
              <a:schemeClr val="tx1"/>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43" name="다이아몬드 42">
            <a:extLst>
              <a:ext uri="{FF2B5EF4-FFF2-40B4-BE49-F238E27FC236}">
                <a16:creationId xmlns:a16="http://schemas.microsoft.com/office/drawing/2014/main" id="{F70C8278-A3E0-447B-A989-FBF5EE1BC19C}"/>
              </a:ext>
            </a:extLst>
          </p:cNvPr>
          <p:cNvSpPr/>
          <p:nvPr/>
        </p:nvSpPr>
        <p:spPr>
          <a:xfrm>
            <a:off x="4809093" y="5378424"/>
            <a:ext cx="481584" cy="450494"/>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49" name="TextBox 48">
            <a:extLst>
              <a:ext uri="{FF2B5EF4-FFF2-40B4-BE49-F238E27FC236}">
                <a16:creationId xmlns:a16="http://schemas.microsoft.com/office/drawing/2014/main" id="{EF5008B5-EC21-4B23-AD80-42E5CCDD3F7E}"/>
              </a:ext>
            </a:extLst>
          </p:cNvPr>
          <p:cNvSpPr txBox="1"/>
          <p:nvPr/>
        </p:nvSpPr>
        <p:spPr>
          <a:xfrm>
            <a:off x="4680152" y="4952595"/>
            <a:ext cx="327394" cy="246221"/>
          </a:xfrm>
          <a:prstGeom prst="rect">
            <a:avLst/>
          </a:prstGeom>
          <a:noFill/>
        </p:spPr>
        <p:txBody>
          <a:bodyPr wrap="square">
            <a:spAutoFit/>
          </a:bodyPr>
          <a:lstStyle/>
          <a:p>
            <a:pPr algn="ctr">
              <a:spcBef>
                <a:spcPts val="400"/>
              </a:spcBef>
            </a:pPr>
            <a:r>
              <a:rPr lang="en-US" altLang="ko-KR" sz="1000">
                <a:solidFill>
                  <a:srgbClr val="FF0000"/>
                </a:solidFill>
                <a:effectLst/>
              </a:rPr>
              <a:t>Y</a:t>
            </a:r>
          </a:p>
        </p:txBody>
      </p:sp>
      <p:sp>
        <p:nvSpPr>
          <p:cNvPr id="50" name="TextBox 49">
            <a:extLst>
              <a:ext uri="{FF2B5EF4-FFF2-40B4-BE49-F238E27FC236}">
                <a16:creationId xmlns:a16="http://schemas.microsoft.com/office/drawing/2014/main" id="{66185C42-CA08-4733-B269-FD92F5FF724F}"/>
              </a:ext>
            </a:extLst>
          </p:cNvPr>
          <p:cNvSpPr txBox="1"/>
          <p:nvPr/>
        </p:nvSpPr>
        <p:spPr>
          <a:xfrm>
            <a:off x="7518296" y="4874853"/>
            <a:ext cx="327394" cy="246221"/>
          </a:xfrm>
          <a:prstGeom prst="rect">
            <a:avLst/>
          </a:prstGeom>
          <a:noFill/>
        </p:spPr>
        <p:txBody>
          <a:bodyPr wrap="square">
            <a:spAutoFit/>
          </a:bodyPr>
          <a:lstStyle/>
          <a:p>
            <a:pPr algn="ctr">
              <a:spcBef>
                <a:spcPts val="400"/>
              </a:spcBef>
            </a:pPr>
            <a:r>
              <a:rPr lang="en-US" altLang="ko-KR" sz="1000">
                <a:solidFill>
                  <a:srgbClr val="FF0000"/>
                </a:solidFill>
                <a:effectLst/>
              </a:rPr>
              <a:t>Y</a:t>
            </a:r>
          </a:p>
        </p:txBody>
      </p:sp>
      <p:sp>
        <p:nvSpPr>
          <p:cNvPr id="51" name="TextBox 50">
            <a:extLst>
              <a:ext uri="{FF2B5EF4-FFF2-40B4-BE49-F238E27FC236}">
                <a16:creationId xmlns:a16="http://schemas.microsoft.com/office/drawing/2014/main" id="{CB4E371D-0A59-4B14-A278-B985042D2001}"/>
              </a:ext>
            </a:extLst>
          </p:cNvPr>
          <p:cNvSpPr txBox="1"/>
          <p:nvPr/>
        </p:nvSpPr>
        <p:spPr>
          <a:xfrm>
            <a:off x="7270750" y="3545031"/>
            <a:ext cx="4633507" cy="293414"/>
          </a:xfrm>
          <a:prstGeom prst="rect">
            <a:avLst/>
          </a:prstGeom>
          <a:noFill/>
        </p:spPr>
        <p:txBody>
          <a:bodyPr wrap="square">
            <a:spAutoFit/>
          </a:bodyPr>
          <a:lstStyle/>
          <a:p>
            <a:pPr algn="ctr">
              <a:lnSpc>
                <a:spcPct val="150000"/>
              </a:lnSpc>
              <a:spcBef>
                <a:spcPts val="400"/>
              </a:spcBef>
            </a:pPr>
            <a:r>
              <a:rPr lang="ko-KR" altLang="en-US" sz="1000" i="1">
                <a:solidFill>
                  <a:srgbClr val="FF0000"/>
                </a:solidFill>
                <a:effectLst/>
              </a:rPr>
              <a:t>이전 과정에서 </a:t>
            </a:r>
            <a:r>
              <a:rPr lang="ko-KR" altLang="en-US" sz="1000" i="1">
                <a:solidFill>
                  <a:srgbClr val="FF0000"/>
                </a:solidFill>
              </a:rPr>
              <a:t>세션으로부터 </a:t>
            </a:r>
            <a:r>
              <a:rPr lang="en-US" altLang="ko-KR" sz="1000" i="1">
                <a:solidFill>
                  <a:srgbClr val="FF0000"/>
                </a:solidFill>
              </a:rPr>
              <a:t>Model </a:t>
            </a:r>
            <a:r>
              <a:rPr lang="ko-KR" altLang="en-US" sz="1000" i="1">
                <a:solidFill>
                  <a:srgbClr val="FF0000"/>
                </a:solidFill>
              </a:rPr>
              <a:t>에 객체가 저장되지 않을 경우만 실행</a:t>
            </a:r>
            <a:endParaRPr lang="en-US" altLang="ko-KR" sz="1000" i="1">
              <a:solidFill>
                <a:srgbClr val="FF0000"/>
              </a:solidFill>
              <a:effectLst/>
            </a:endParaRPr>
          </a:p>
        </p:txBody>
      </p:sp>
    </p:spTree>
    <p:extLst>
      <p:ext uri="{BB962C8B-B14F-4D97-AF65-F5344CB8AC3E}">
        <p14:creationId xmlns:p14="http://schemas.microsoft.com/office/powerpoint/2010/main" val="381421884"/>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28235-34F3-480D-9582-51322E7389EC}"/>
              </a:ext>
            </a:extLst>
          </p:cNvPr>
          <p:cNvSpPr txBox="1"/>
          <p:nvPr/>
        </p:nvSpPr>
        <p:spPr>
          <a:xfrm>
            <a:off x="2798303" y="2921169"/>
            <a:ext cx="6595395" cy="1015663"/>
          </a:xfrm>
          <a:prstGeom prst="rect">
            <a:avLst/>
          </a:prstGeom>
          <a:noFill/>
        </p:spPr>
        <p:txBody>
          <a:bodyPr wrap="none" rtlCol="0">
            <a:spAutoFit/>
          </a:bodyPr>
          <a:lstStyle/>
          <a:p>
            <a:pPr algn="ctr"/>
            <a:r>
              <a:rPr lang="en-US" altLang="ko-KR" sz="6000">
                <a:solidFill>
                  <a:schemeClr val="accent1">
                    <a:lumMod val="75000"/>
                  </a:schemeClr>
                </a:solidFill>
                <a:latin typeface="나눔바른고딕" panose="020B0603020101020101" pitchFamily="50" charset="-127"/>
                <a:ea typeface="나눔바른고딕" panose="020B0603020101020101" pitchFamily="50" charset="-127"/>
              </a:rPr>
              <a:t>@SessionAttribute</a:t>
            </a:r>
            <a:endParaRPr lang="ko-KR" altLang="en-US" sz="6000">
              <a:solidFill>
                <a:schemeClr val="accent1">
                  <a:lumMod val="75000"/>
                </a:schemeClr>
              </a:solidFill>
              <a:latin typeface="+mj-lt"/>
            </a:endParaRPr>
          </a:p>
        </p:txBody>
      </p:sp>
      <p:sp>
        <p:nvSpPr>
          <p:cNvPr id="3" name="TextBox 2">
            <a:extLst>
              <a:ext uri="{FF2B5EF4-FFF2-40B4-BE49-F238E27FC236}">
                <a16:creationId xmlns:a16="http://schemas.microsoft.com/office/drawing/2014/main" id="{CDB69857-4DB7-EFC1-D480-BBEE632C406D}"/>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2765221929"/>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직사각형 72">
            <a:extLst>
              <a:ext uri="{FF2B5EF4-FFF2-40B4-BE49-F238E27FC236}">
                <a16:creationId xmlns:a16="http://schemas.microsoft.com/office/drawing/2014/main" id="{D10AE262-3224-4491-9AF5-1A7677C571EF}"/>
              </a:ext>
            </a:extLst>
          </p:cNvPr>
          <p:cNvSpPr/>
          <p:nvPr/>
        </p:nvSpPr>
        <p:spPr>
          <a:xfrm>
            <a:off x="370207" y="627229"/>
            <a:ext cx="11805182" cy="887615"/>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mn-ea"/>
              </a:rPr>
              <a:t>@SessionAttribute</a:t>
            </a:r>
            <a:r>
              <a:rPr lang="ko-KR" altLang="en-US" sz="1200">
                <a:latin typeface="+mn-ea"/>
              </a:rPr>
              <a:t>는 세션에 저장된 특정 속성을 메서드 파라미터로 가져오기 위해 사용되는 어노테이션이다</a:t>
            </a:r>
            <a:endParaRPr lang="en-US" altLang="ko-KR" sz="1200">
              <a:latin typeface="+mn-ea"/>
            </a:endParaRPr>
          </a:p>
          <a:p>
            <a:pPr marL="171450" indent="-171450">
              <a:lnSpc>
                <a:spcPct val="150000"/>
              </a:lnSpc>
              <a:buFont typeface="Arial" panose="020B0604020202020204" pitchFamily="34" charset="0"/>
              <a:buChar char="•"/>
            </a:pPr>
            <a:r>
              <a:rPr lang="ko-KR" altLang="en-US" sz="1200">
                <a:latin typeface="+mn-ea"/>
              </a:rPr>
              <a:t>세션에 저장된 속성 값을 컨트롤러의 메서드에서 직접 접근할 수 있도록 해주며</a:t>
            </a:r>
            <a:r>
              <a:rPr lang="en-US" altLang="ko-KR" sz="1200">
                <a:latin typeface="+mn-ea"/>
              </a:rPr>
              <a:t> </a:t>
            </a:r>
            <a:r>
              <a:rPr lang="ko-KR" altLang="en-US" sz="1200">
                <a:latin typeface="+mn-ea"/>
              </a:rPr>
              <a:t>전역적으로 관리되는 세션 속성</a:t>
            </a:r>
            <a:r>
              <a:rPr lang="en-US" altLang="ko-KR" sz="1200">
                <a:latin typeface="+mn-ea"/>
              </a:rPr>
              <a:t>(</a:t>
            </a:r>
            <a:r>
              <a:rPr lang="ko-KR" altLang="en-US" sz="1200">
                <a:latin typeface="+mn-ea"/>
              </a:rPr>
              <a:t>필터나 인터셉터에서 관리된 속성 등</a:t>
            </a:r>
            <a:r>
              <a:rPr lang="en-US" altLang="ko-KR" sz="1200">
                <a:latin typeface="+mn-ea"/>
              </a:rPr>
              <a:t>)</a:t>
            </a:r>
            <a:r>
              <a:rPr lang="ko-KR" altLang="en-US" sz="1200">
                <a:latin typeface="+mn-ea"/>
              </a:rPr>
              <a:t>에 접근할 때 유용하게 사용할 수 있다</a:t>
            </a:r>
            <a:endParaRPr lang="en-US" altLang="ko-KR" sz="1200">
              <a:latin typeface="+mn-ea"/>
            </a:endParaRPr>
          </a:p>
        </p:txBody>
      </p:sp>
      <p:sp>
        <p:nvSpPr>
          <p:cNvPr id="74" name="직사각형 73">
            <a:extLst>
              <a:ext uri="{FF2B5EF4-FFF2-40B4-BE49-F238E27FC236}">
                <a16:creationId xmlns:a16="http://schemas.microsoft.com/office/drawing/2014/main" id="{42A0B23B-7003-43B2-A559-7C4A6F001EFB}"/>
              </a:ext>
            </a:extLst>
          </p:cNvPr>
          <p:cNvSpPr/>
          <p:nvPr/>
        </p:nvSpPr>
        <p:spPr>
          <a:xfrm>
            <a:off x="198756" y="202792"/>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pic>
        <p:nvPicPr>
          <p:cNvPr id="4" name="그림 3">
            <a:extLst>
              <a:ext uri="{FF2B5EF4-FFF2-40B4-BE49-F238E27FC236}">
                <a16:creationId xmlns:a16="http://schemas.microsoft.com/office/drawing/2014/main" id="{310774DB-0F40-4341-AE5B-C000B8DB1A2D}"/>
              </a:ext>
            </a:extLst>
          </p:cNvPr>
          <p:cNvPicPr>
            <a:picLocks noChangeAspect="1"/>
          </p:cNvPicPr>
          <p:nvPr/>
        </p:nvPicPr>
        <p:blipFill>
          <a:blip r:embed="rId3"/>
          <a:stretch>
            <a:fillRect/>
          </a:stretch>
        </p:blipFill>
        <p:spPr>
          <a:xfrm>
            <a:off x="637337" y="1700144"/>
            <a:ext cx="1886133" cy="1325760"/>
          </a:xfrm>
          <a:prstGeom prst="rect">
            <a:avLst/>
          </a:prstGeom>
        </p:spPr>
      </p:pic>
      <p:sp>
        <p:nvSpPr>
          <p:cNvPr id="5" name="Rectangle 2">
            <a:extLst>
              <a:ext uri="{FF2B5EF4-FFF2-40B4-BE49-F238E27FC236}">
                <a16:creationId xmlns:a16="http://schemas.microsoft.com/office/drawing/2014/main" id="{EB1CFBD3-9D99-4095-8A33-476C4627DDC7}"/>
              </a:ext>
            </a:extLst>
          </p:cNvPr>
          <p:cNvSpPr>
            <a:spLocks noChangeArrowheads="1"/>
          </p:cNvSpPr>
          <p:nvPr/>
        </p:nvSpPr>
        <p:spPr bwMode="auto">
          <a:xfrm>
            <a:off x="637337" y="3678894"/>
            <a:ext cx="5540879" cy="2049985"/>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3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@GetMapping</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"/getUser"</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56A8F5"/>
                </a:solidFill>
                <a:effectLst/>
                <a:latin typeface="Arial Unicode MS"/>
                <a:ea typeface="JetBrains Mono"/>
              </a:rPr>
              <a:t>getUser</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B3AE60"/>
                </a:solidFill>
                <a:effectLst/>
                <a:latin typeface="Arial Unicode MS"/>
                <a:ea typeface="JetBrains Mono"/>
              </a:rPr>
              <a:t>@SessionAttribute</a:t>
            </a:r>
            <a:r>
              <a:rPr kumimoji="0" lang="ko-KR" altLang="ko-KR" sz="1100" b="0" i="0" u="none" strike="noStrike" cap="none" normalizeH="0" baseline="0">
                <a:ln>
                  <a:noFill/>
                </a:ln>
                <a:solidFill>
                  <a:srgbClr val="BCBEC4"/>
                </a:solidFill>
                <a:effectLst/>
                <a:latin typeface="Arial Unicode MS"/>
                <a:ea typeface="JetBrains Mono"/>
              </a:rPr>
              <a:t>(name = </a:t>
            </a:r>
            <a:r>
              <a:rPr kumimoji="0" lang="ko-KR" altLang="ko-KR" sz="1100" b="0" i="0" u="none" strike="noStrike" cap="none" normalizeH="0" baseline="0">
                <a:ln>
                  <a:noFill/>
                </a:ln>
                <a:solidFill>
                  <a:srgbClr val="6AAB73"/>
                </a:solidFill>
                <a:effectLst/>
                <a:latin typeface="Arial Unicode MS"/>
                <a:ea typeface="JetBrains Mono"/>
              </a:rPr>
              <a:t>"user"</a:t>
            </a:r>
            <a:r>
              <a:rPr kumimoji="0" lang="ko-KR" altLang="ko-KR" sz="1100" b="0" i="0" u="none" strike="noStrike" cap="none" normalizeH="0" baseline="0">
                <a:ln>
                  <a:noFill/>
                </a:ln>
                <a:solidFill>
                  <a:srgbClr val="BCBEC4"/>
                </a:solidFill>
                <a:effectLst/>
                <a:latin typeface="Arial Unicode MS"/>
                <a:ea typeface="JetBrains Mono"/>
              </a:rPr>
              <a:t>, required = </a:t>
            </a:r>
            <a:r>
              <a:rPr kumimoji="0" lang="ko-KR" altLang="ko-KR" sz="1100" b="0" i="0" u="none" strike="noStrike" cap="none" normalizeH="0" baseline="0">
                <a:ln>
                  <a:noFill/>
                </a:ln>
                <a:solidFill>
                  <a:srgbClr val="CF8E6D"/>
                </a:solidFill>
                <a:effectLst/>
                <a:latin typeface="Arial Unicode MS"/>
                <a:ea typeface="JetBrains Mono"/>
              </a:rPr>
              <a:t>false</a:t>
            </a:r>
            <a:r>
              <a:rPr kumimoji="0" lang="ko-KR" altLang="ko-KR" sz="1100" b="0" i="0" u="none" strike="noStrike" cap="none" normalizeH="0" baseline="0">
                <a:ln>
                  <a:noFill/>
                </a:ln>
                <a:solidFill>
                  <a:srgbClr val="BCBEC4"/>
                </a:solidFill>
                <a:effectLst/>
                <a:latin typeface="Arial Unicode MS"/>
                <a:ea typeface="JetBrains Mono"/>
              </a:rPr>
              <a:t>) User user)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if </a:t>
            </a:r>
            <a:r>
              <a:rPr kumimoji="0" lang="ko-KR" altLang="ko-KR" sz="1100" b="0" i="0" u="none" strike="noStrike" cap="none" normalizeH="0" baseline="0">
                <a:ln>
                  <a:noFill/>
                </a:ln>
                <a:solidFill>
                  <a:srgbClr val="BCBEC4"/>
                </a:solidFill>
                <a:effectLst/>
                <a:latin typeface="Arial Unicode MS"/>
                <a:ea typeface="JetBrains Mono"/>
              </a:rPr>
              <a:t>(user != </a:t>
            </a:r>
            <a:r>
              <a:rPr kumimoji="0" lang="ko-KR" altLang="ko-KR" sz="1100" b="0" i="0" u="none" strike="noStrike" cap="none" normalizeH="0" baseline="0">
                <a:ln>
                  <a:noFill/>
                </a:ln>
                <a:solidFill>
                  <a:srgbClr val="CF8E6D"/>
                </a:solidFill>
                <a:effectLst/>
                <a:latin typeface="Arial Unicode MS"/>
                <a:ea typeface="JetBrains Mono"/>
              </a:rPr>
              <a:t>null</a:t>
            </a: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System.</a:t>
            </a:r>
            <a:r>
              <a:rPr kumimoji="0" lang="ko-KR" altLang="ko-KR" sz="1100" b="0" i="1" u="none" strike="noStrike" cap="none" normalizeH="0" baseline="0">
                <a:ln>
                  <a:noFill/>
                </a:ln>
                <a:solidFill>
                  <a:srgbClr val="C77DBB"/>
                </a:solidFill>
                <a:effectLst/>
                <a:latin typeface="Arial Unicode MS"/>
                <a:ea typeface="JetBrains Mono"/>
              </a:rPr>
              <a:t>out</a:t>
            </a:r>
            <a:r>
              <a:rPr kumimoji="0" lang="ko-KR" altLang="ko-KR" sz="1100" b="0" i="0" u="none" strike="noStrike" cap="none" normalizeH="0" baseline="0">
                <a:ln>
                  <a:noFill/>
                </a:ln>
                <a:solidFill>
                  <a:srgbClr val="BCBEC4"/>
                </a:solidFill>
                <a:effectLst/>
                <a:latin typeface="Arial Unicode MS"/>
                <a:ea typeface="JetBrains Mono"/>
              </a:rPr>
              <a:t>.println(</a:t>
            </a:r>
            <a:r>
              <a:rPr kumimoji="0" lang="ko-KR" altLang="ko-KR" sz="1100" b="0" i="0" u="none" strike="noStrike" cap="none" normalizeH="0" baseline="0">
                <a:ln>
                  <a:noFill/>
                </a:ln>
                <a:solidFill>
                  <a:srgbClr val="6AAB73"/>
                </a:solidFill>
                <a:effectLst/>
                <a:latin typeface="Arial Unicode MS"/>
                <a:ea typeface="JetBrains Mono"/>
              </a:rPr>
              <a:t>"User from session: " </a:t>
            </a:r>
            <a:r>
              <a:rPr kumimoji="0" lang="ko-KR" altLang="ko-KR" sz="1100" b="0" i="0" u="none" strike="noStrike" cap="none" normalizeH="0" baseline="0">
                <a:ln>
                  <a:noFill/>
                </a:ln>
                <a:solidFill>
                  <a:srgbClr val="BCBEC4"/>
                </a:solidFill>
                <a:effectLst/>
                <a:latin typeface="Arial Unicode MS"/>
                <a:ea typeface="JetBrains Mono"/>
              </a:rPr>
              <a:t>+ user.getName());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 </a:t>
            </a:r>
            <a:r>
              <a:rPr kumimoji="0" lang="ko-KR" altLang="ko-KR" sz="1100" b="0" i="0" u="none" strike="noStrike" cap="none" normalizeH="0" baseline="0">
                <a:ln>
                  <a:noFill/>
                </a:ln>
                <a:solidFill>
                  <a:srgbClr val="CF8E6D"/>
                </a:solidFill>
                <a:effectLst/>
                <a:latin typeface="Arial Unicode MS"/>
                <a:ea typeface="JetBrains Mono"/>
              </a:rPr>
              <a:t>else </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System.</a:t>
            </a:r>
            <a:r>
              <a:rPr kumimoji="0" lang="ko-KR" altLang="ko-KR" sz="1100" b="0" i="1" u="none" strike="noStrike" cap="none" normalizeH="0" baseline="0">
                <a:ln>
                  <a:noFill/>
                </a:ln>
                <a:solidFill>
                  <a:srgbClr val="C77DBB"/>
                </a:solidFill>
                <a:effectLst/>
                <a:latin typeface="Arial Unicode MS"/>
                <a:ea typeface="JetBrains Mono"/>
              </a:rPr>
              <a:t>out</a:t>
            </a:r>
            <a:r>
              <a:rPr kumimoji="0" lang="ko-KR" altLang="ko-KR" sz="1100" b="0" i="0" u="none" strike="noStrike" cap="none" normalizeH="0" baseline="0">
                <a:ln>
                  <a:noFill/>
                </a:ln>
                <a:solidFill>
                  <a:srgbClr val="BCBEC4"/>
                </a:solidFill>
                <a:effectLst/>
                <a:latin typeface="Arial Unicode MS"/>
                <a:ea typeface="JetBrains Mono"/>
              </a:rPr>
              <a:t>.println(</a:t>
            </a:r>
            <a:r>
              <a:rPr kumimoji="0" lang="ko-KR" altLang="ko-KR" sz="1100" b="0" i="0" u="none" strike="noStrike" cap="none" normalizeH="0" baseline="0">
                <a:ln>
                  <a:noFill/>
                </a:ln>
                <a:solidFill>
                  <a:srgbClr val="6AAB73"/>
                </a:solidFill>
                <a:effectLst/>
                <a:latin typeface="Arial Unicode MS"/>
                <a:ea typeface="JetBrains Mono"/>
              </a:rPr>
              <a:t>"No user in session"</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6AAB73"/>
                </a:solidFill>
                <a:effectLst/>
                <a:latin typeface="Arial Unicode MS"/>
                <a:ea typeface="JetBrains Mono"/>
              </a:rPr>
              <a:t>"userPage"</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사용자 정보를 보여주는 페이지로 이동</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8" name="직사각형 7">
            <a:extLst>
              <a:ext uri="{FF2B5EF4-FFF2-40B4-BE49-F238E27FC236}">
                <a16:creationId xmlns:a16="http://schemas.microsoft.com/office/drawing/2014/main" id="{2ACAFA52-4403-4B31-A9E8-559E72E904B3}"/>
              </a:ext>
            </a:extLst>
          </p:cNvPr>
          <p:cNvSpPr/>
          <p:nvPr/>
        </p:nvSpPr>
        <p:spPr>
          <a:xfrm>
            <a:off x="521704" y="5864976"/>
            <a:ext cx="10364202" cy="887615"/>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mn-ea"/>
              </a:rPr>
              <a:t>@SessionAttribute(name = "user", required = false) - </a:t>
            </a:r>
            <a:r>
              <a:rPr lang="ko-KR" altLang="en-US" sz="1200">
                <a:latin typeface="+mn-ea"/>
              </a:rPr>
              <a:t>세션에 저장된 </a:t>
            </a:r>
            <a:r>
              <a:rPr lang="en-US" altLang="ko-KR" sz="1200">
                <a:latin typeface="+mn-ea"/>
              </a:rPr>
              <a:t>user </a:t>
            </a:r>
            <a:r>
              <a:rPr lang="ko-KR" altLang="en-US" sz="1200">
                <a:latin typeface="+mn-ea"/>
              </a:rPr>
              <a:t>속성을 읽어온다</a:t>
            </a:r>
            <a:endParaRPr lang="en-US" altLang="ko-KR" sz="1200">
              <a:latin typeface="+mn-ea"/>
            </a:endParaRPr>
          </a:p>
          <a:p>
            <a:pPr marL="171450" indent="-171450">
              <a:lnSpc>
                <a:spcPct val="150000"/>
              </a:lnSpc>
              <a:buFont typeface="Arial" panose="020B0604020202020204" pitchFamily="34" charset="0"/>
              <a:buChar char="•"/>
            </a:pPr>
            <a:r>
              <a:rPr lang="en-US" altLang="ko-KR" sz="1200">
                <a:latin typeface="+mn-ea"/>
              </a:rPr>
              <a:t>required = false</a:t>
            </a:r>
            <a:r>
              <a:rPr lang="ko-KR" altLang="en-US" sz="1200">
                <a:latin typeface="+mn-ea"/>
              </a:rPr>
              <a:t>로 설정하면</a:t>
            </a:r>
            <a:r>
              <a:rPr lang="en-US" altLang="ko-KR" sz="1200">
                <a:latin typeface="+mn-ea"/>
              </a:rPr>
              <a:t> </a:t>
            </a:r>
            <a:r>
              <a:rPr lang="ko-KR" altLang="en-US" sz="1200">
                <a:latin typeface="+mn-ea"/>
              </a:rPr>
              <a:t>세션에 </a:t>
            </a:r>
            <a:r>
              <a:rPr lang="en-US" altLang="ko-KR" sz="1200">
                <a:latin typeface="+mn-ea"/>
              </a:rPr>
              <a:t>user </a:t>
            </a:r>
            <a:r>
              <a:rPr lang="ko-KR" altLang="en-US" sz="1200">
                <a:latin typeface="+mn-ea"/>
              </a:rPr>
              <a:t>속성이 없을 경우 </a:t>
            </a:r>
            <a:r>
              <a:rPr lang="en-US" altLang="ko-KR" sz="1200">
                <a:latin typeface="+mn-ea"/>
              </a:rPr>
              <a:t>null</a:t>
            </a:r>
            <a:r>
              <a:rPr lang="ko-KR" altLang="en-US" sz="1200">
                <a:latin typeface="+mn-ea"/>
              </a:rPr>
              <a:t>이 반환되고 있으면</a:t>
            </a:r>
            <a:r>
              <a:rPr lang="en-US" altLang="ko-KR" sz="1200">
                <a:latin typeface="+mn-ea"/>
              </a:rPr>
              <a:t> </a:t>
            </a:r>
            <a:r>
              <a:rPr lang="ko-KR" altLang="en-US" sz="1200">
                <a:latin typeface="+mn-ea"/>
              </a:rPr>
              <a:t>해당 속성 값에 접근해 사용자 이름을 출력한다</a:t>
            </a:r>
            <a:endParaRPr lang="en-US" altLang="ko-KR" sz="1200">
              <a:latin typeface="+mn-ea"/>
            </a:endParaRPr>
          </a:p>
          <a:p>
            <a:pPr marL="171450" indent="-171450">
              <a:lnSpc>
                <a:spcPct val="150000"/>
              </a:lnSpc>
              <a:buFont typeface="Arial" panose="020B0604020202020204" pitchFamily="34" charset="0"/>
              <a:buChar char="•"/>
            </a:pPr>
            <a:r>
              <a:rPr lang="en-US" altLang="ko-KR" sz="1200">
                <a:latin typeface="+mn-ea"/>
              </a:rPr>
              <a:t>required = true(</a:t>
            </a:r>
            <a:r>
              <a:rPr lang="ko-KR" altLang="en-US" sz="1200">
                <a:latin typeface="+mn-ea"/>
              </a:rPr>
              <a:t>기본값</a:t>
            </a:r>
            <a:r>
              <a:rPr lang="en-US" altLang="ko-KR" sz="1200">
                <a:latin typeface="+mn-ea"/>
              </a:rPr>
              <a:t>)</a:t>
            </a:r>
            <a:r>
              <a:rPr lang="ko-KR" altLang="en-US" sz="1200">
                <a:latin typeface="+mn-ea"/>
              </a:rPr>
              <a:t>로 설정하면</a:t>
            </a:r>
            <a:r>
              <a:rPr lang="en-US" altLang="ko-KR" sz="1200">
                <a:latin typeface="+mn-ea"/>
              </a:rPr>
              <a:t> </a:t>
            </a:r>
            <a:r>
              <a:rPr lang="ko-KR" altLang="en-US" sz="1200">
                <a:latin typeface="+mn-ea"/>
              </a:rPr>
              <a:t>해당 속성이 세션에 반드시 있어야 하며</a:t>
            </a:r>
            <a:r>
              <a:rPr lang="en-US" altLang="ko-KR" sz="1200">
                <a:latin typeface="+mn-ea"/>
              </a:rPr>
              <a:t> </a:t>
            </a:r>
            <a:r>
              <a:rPr lang="ko-KR" altLang="en-US" sz="1200">
                <a:latin typeface="+mn-ea"/>
              </a:rPr>
              <a:t>없으면 예외가 발생한다</a:t>
            </a:r>
            <a:endParaRPr lang="en-US" altLang="ko-KR" sz="1200">
              <a:latin typeface="+mn-ea"/>
            </a:endParaRPr>
          </a:p>
        </p:txBody>
      </p:sp>
      <p:sp>
        <p:nvSpPr>
          <p:cNvPr id="10" name="직사각형 9">
            <a:extLst>
              <a:ext uri="{FF2B5EF4-FFF2-40B4-BE49-F238E27FC236}">
                <a16:creationId xmlns:a16="http://schemas.microsoft.com/office/drawing/2014/main" id="{832B64EF-80C9-4A30-9CF8-DF716AB840CD}"/>
              </a:ext>
            </a:extLst>
          </p:cNvPr>
          <p:cNvSpPr/>
          <p:nvPr/>
        </p:nvSpPr>
        <p:spPr>
          <a:xfrm>
            <a:off x="2612759" y="2363024"/>
            <a:ext cx="5426341" cy="649088"/>
          </a:xfrm>
          <a:prstGeom prst="rect">
            <a:avLst/>
          </a:prstGeom>
        </p:spPr>
        <p:txBody>
          <a:bodyPr wrap="square">
            <a:spAutoFit/>
          </a:bodyPr>
          <a:lstStyle/>
          <a:p>
            <a:pPr marL="171450" indent="-171450">
              <a:lnSpc>
                <a:spcPct val="150000"/>
              </a:lnSpc>
              <a:spcBef>
                <a:spcPts val="300"/>
              </a:spcBef>
              <a:buFont typeface="Arial" panose="020B0604020202020204" pitchFamily="34" charset="0"/>
              <a:buChar char="•"/>
            </a:pPr>
            <a:r>
              <a:rPr lang="ko-KR" altLang="en-US" sz="1200">
                <a:latin typeface="+mn-ea"/>
              </a:rPr>
              <a:t>세션에 저장된 속성을 메서드 파라미터로 쉽게 접근할 수 있다</a:t>
            </a:r>
            <a:endParaRPr lang="en-US" altLang="ko-KR" sz="1200">
              <a:latin typeface="+mn-ea"/>
            </a:endParaRPr>
          </a:p>
          <a:p>
            <a:pPr marL="171450" indent="-171450">
              <a:lnSpc>
                <a:spcPct val="150000"/>
              </a:lnSpc>
              <a:spcBef>
                <a:spcPts val="300"/>
              </a:spcBef>
              <a:buFont typeface="Arial" panose="020B0604020202020204" pitchFamily="34" charset="0"/>
              <a:buChar char="•"/>
            </a:pPr>
            <a:r>
              <a:rPr lang="ko-KR" altLang="en-US" sz="1200"/>
              <a:t>속성이 존재하지 않을 때의 동작을 제어할 수 있다</a:t>
            </a:r>
            <a:endParaRPr lang="en-US" altLang="ko-KR" sz="1200">
              <a:latin typeface="+mn-ea"/>
            </a:endParaRPr>
          </a:p>
        </p:txBody>
      </p:sp>
      <p:sp>
        <p:nvSpPr>
          <p:cNvPr id="2" name="Rectangle 1">
            <a:extLst>
              <a:ext uri="{FF2B5EF4-FFF2-40B4-BE49-F238E27FC236}">
                <a16:creationId xmlns:a16="http://schemas.microsoft.com/office/drawing/2014/main" id="{8CF9D342-75E1-EA32-CF8E-A56E3276F66C}"/>
              </a:ext>
            </a:extLst>
          </p:cNvPr>
          <p:cNvSpPr>
            <a:spLocks noChangeArrowheads="1"/>
          </p:cNvSpPr>
          <p:nvPr/>
        </p:nvSpPr>
        <p:spPr bwMode="auto">
          <a:xfrm>
            <a:off x="6405147" y="3678894"/>
            <a:ext cx="5596353" cy="2049985"/>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3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@GetMapping</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"/getUser"</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56A8F5"/>
                </a:solidFill>
                <a:effectLst/>
                <a:latin typeface="Arial Unicode MS"/>
                <a:ea typeface="JetBrains Mono"/>
              </a:rPr>
              <a:t>getUser</a:t>
            </a:r>
            <a:r>
              <a:rPr kumimoji="0" lang="ko-KR" altLang="ko-KR" sz="1100" b="0" i="0" u="none" strike="noStrike" cap="none" normalizeH="0" baseline="0">
                <a:ln>
                  <a:noFill/>
                </a:ln>
                <a:solidFill>
                  <a:srgbClr val="BCBEC4"/>
                </a:solidFill>
                <a:effectLst/>
                <a:latin typeface="Arial Unicode MS"/>
                <a:ea typeface="JetBrains Mono"/>
              </a:rPr>
              <a:t>(HttpSession session) {</a:t>
            </a: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User user = (User) session.getAttribute(</a:t>
            </a:r>
            <a:r>
              <a:rPr kumimoji="0" lang="ko-KR" altLang="ko-KR" sz="1100" b="0" i="0" u="none" strike="noStrike" cap="none" normalizeH="0" baseline="0">
                <a:ln>
                  <a:noFill/>
                </a:ln>
                <a:solidFill>
                  <a:srgbClr val="6AAB73"/>
                </a:solidFill>
                <a:effectLst/>
                <a:latin typeface="Arial Unicode MS"/>
                <a:ea typeface="JetBrains Mono"/>
              </a:rPr>
              <a:t>"user"</a:t>
            </a:r>
            <a:r>
              <a:rPr kumimoji="0" lang="ko-KR" altLang="ko-KR" sz="1100" b="0" i="0" u="none" strike="noStrike" cap="none" normalizeH="0" baseline="0">
                <a:ln>
                  <a:noFill/>
                </a:ln>
                <a:solidFill>
                  <a:srgbClr val="BCBEC4"/>
                </a:solidFill>
                <a:effectLst/>
                <a:latin typeface="Arial Unicode MS"/>
                <a:ea typeface="JetBrains Mono"/>
              </a:rPr>
              <a:t>);</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en-US"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객체를 얻고 타입 변환</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if </a:t>
            </a:r>
            <a:r>
              <a:rPr kumimoji="0" lang="ko-KR" altLang="ko-KR" sz="1100" b="0" i="0" u="none" strike="noStrike" cap="none" normalizeH="0" baseline="0">
                <a:ln>
                  <a:noFill/>
                </a:ln>
                <a:solidFill>
                  <a:srgbClr val="BCBEC4"/>
                </a:solidFill>
                <a:effectLst/>
                <a:latin typeface="Arial Unicode MS"/>
                <a:ea typeface="JetBrains Mono"/>
              </a:rPr>
              <a:t>(user != </a:t>
            </a:r>
            <a:r>
              <a:rPr kumimoji="0" lang="ko-KR" altLang="ko-KR" sz="1100" b="0" i="0" u="none" strike="noStrike" cap="none" normalizeH="0" baseline="0">
                <a:ln>
                  <a:noFill/>
                </a:ln>
                <a:solidFill>
                  <a:srgbClr val="CF8E6D"/>
                </a:solidFill>
                <a:effectLst/>
                <a:latin typeface="Arial Unicode MS"/>
                <a:ea typeface="JetBrains Mono"/>
              </a:rPr>
              <a:t>null</a:t>
            </a: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System.</a:t>
            </a:r>
            <a:r>
              <a:rPr kumimoji="0" lang="ko-KR" altLang="ko-KR" sz="1100" b="0" i="1" u="none" strike="noStrike" cap="none" normalizeH="0" baseline="0">
                <a:ln>
                  <a:noFill/>
                </a:ln>
                <a:solidFill>
                  <a:srgbClr val="C77DBB"/>
                </a:solidFill>
                <a:effectLst/>
                <a:latin typeface="Arial Unicode MS"/>
                <a:ea typeface="JetBrains Mono"/>
              </a:rPr>
              <a:t>out</a:t>
            </a:r>
            <a:r>
              <a:rPr kumimoji="0" lang="ko-KR" altLang="ko-KR" sz="1100" b="0" i="0" u="none" strike="noStrike" cap="none" normalizeH="0" baseline="0">
                <a:ln>
                  <a:noFill/>
                </a:ln>
                <a:solidFill>
                  <a:srgbClr val="BCBEC4"/>
                </a:solidFill>
                <a:effectLst/>
                <a:latin typeface="Arial Unicode MS"/>
                <a:ea typeface="JetBrains Mono"/>
              </a:rPr>
              <a:t>.println(</a:t>
            </a:r>
            <a:r>
              <a:rPr kumimoji="0" lang="ko-KR" altLang="ko-KR" sz="1100" b="0" i="0" u="none" strike="noStrike" cap="none" normalizeH="0" baseline="0">
                <a:ln>
                  <a:noFill/>
                </a:ln>
                <a:solidFill>
                  <a:srgbClr val="6AAB73"/>
                </a:solidFill>
                <a:effectLst/>
                <a:latin typeface="Arial Unicode MS"/>
                <a:ea typeface="JetBrains Mono"/>
              </a:rPr>
              <a:t>"User from session: " </a:t>
            </a:r>
            <a:r>
              <a:rPr kumimoji="0" lang="ko-KR" altLang="ko-KR" sz="1100" b="0" i="0" u="none" strike="noStrike" cap="none" normalizeH="0" baseline="0">
                <a:ln>
                  <a:noFill/>
                </a:ln>
                <a:solidFill>
                  <a:srgbClr val="BCBEC4"/>
                </a:solidFill>
                <a:effectLst/>
                <a:latin typeface="Arial Unicode MS"/>
                <a:ea typeface="JetBrains Mono"/>
              </a:rPr>
              <a:t>+ user.getName());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 </a:t>
            </a:r>
            <a:r>
              <a:rPr kumimoji="0" lang="ko-KR" altLang="ko-KR" sz="1100" b="0" i="0" u="none" strike="noStrike" cap="none" normalizeH="0" baseline="0">
                <a:ln>
                  <a:noFill/>
                </a:ln>
                <a:solidFill>
                  <a:srgbClr val="CF8E6D"/>
                </a:solidFill>
                <a:effectLst/>
                <a:latin typeface="Arial Unicode MS"/>
                <a:ea typeface="JetBrains Mono"/>
              </a:rPr>
              <a:t>else </a:t>
            </a:r>
            <a:r>
              <a:rPr kumimoji="0" lang="ko-KR" altLang="ko-KR" sz="1100" b="0" i="0" u="none" strike="noStrike" cap="none" normalizeH="0" baseline="0">
                <a:ln>
                  <a:noFill/>
                </a:ln>
                <a:solidFill>
                  <a:srgbClr val="BCBEC4"/>
                </a:solidFill>
                <a:effectLst/>
                <a:latin typeface="Arial Unicode MS"/>
                <a:ea typeface="JetBrains Mono"/>
              </a:rPr>
              <a:t>System.</a:t>
            </a:r>
            <a:r>
              <a:rPr kumimoji="0" lang="ko-KR" altLang="ko-KR" sz="1100" b="0" i="1" u="none" strike="noStrike" cap="none" normalizeH="0" baseline="0">
                <a:ln>
                  <a:noFill/>
                </a:ln>
                <a:solidFill>
                  <a:srgbClr val="C77DBB"/>
                </a:solidFill>
                <a:effectLst/>
                <a:latin typeface="Arial Unicode MS"/>
                <a:ea typeface="JetBrains Mono"/>
              </a:rPr>
              <a:t>out</a:t>
            </a:r>
            <a:r>
              <a:rPr kumimoji="0" lang="ko-KR" altLang="ko-KR" sz="1100" b="0" i="0" u="none" strike="noStrike" cap="none" normalizeH="0" baseline="0">
                <a:ln>
                  <a:noFill/>
                </a:ln>
                <a:solidFill>
                  <a:srgbClr val="BCBEC4"/>
                </a:solidFill>
                <a:effectLst/>
                <a:latin typeface="Arial Unicode MS"/>
                <a:ea typeface="JetBrains Mono"/>
              </a:rPr>
              <a:t>.println(</a:t>
            </a:r>
            <a:r>
              <a:rPr kumimoji="0" lang="ko-KR" altLang="ko-KR" sz="1100" b="0" i="0" u="none" strike="noStrike" cap="none" normalizeH="0" baseline="0">
                <a:ln>
                  <a:noFill/>
                </a:ln>
                <a:solidFill>
                  <a:srgbClr val="6AAB73"/>
                </a:solidFill>
                <a:effectLst/>
                <a:latin typeface="Arial Unicode MS"/>
                <a:ea typeface="JetBrains Mono"/>
              </a:rPr>
              <a:t>"No user in session"</a:t>
            </a: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p>
          <a:p>
            <a:pPr marL="0" marR="0" lvl="0" indent="0" algn="l" defTabSz="914400" rtl="0" eaLnBrk="0" fontAlgn="base" latinLnBrk="0" hangingPunct="0">
              <a:lnSpc>
                <a:spcPct val="130000"/>
              </a:lnSpc>
              <a:spcBef>
                <a:spcPct val="0"/>
              </a:spcBef>
              <a:spcAft>
                <a:spcPct val="0"/>
              </a:spcAft>
              <a:buClrTx/>
              <a:buSzTx/>
              <a:buFontTx/>
              <a:buNone/>
              <a:tabLst/>
            </a:pPr>
            <a:r>
              <a:rPr lang="en-US" altLang="ko-KR" sz="1100">
                <a:solidFill>
                  <a:srgbClr val="BCBEC4"/>
                </a:solidFill>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6AAB73"/>
                </a:solidFill>
                <a:effectLst/>
                <a:latin typeface="Arial Unicode MS"/>
                <a:ea typeface="JetBrains Mono"/>
              </a:rPr>
              <a:t>"userPage"</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사용자 정보를 보여주는 페이지로 이동</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3" name="직사각형 2">
            <a:extLst>
              <a:ext uri="{FF2B5EF4-FFF2-40B4-BE49-F238E27FC236}">
                <a16:creationId xmlns:a16="http://schemas.microsoft.com/office/drawing/2014/main" id="{98A9D1CC-84B9-EEF4-87A4-E2D49B6CACD7}"/>
              </a:ext>
            </a:extLst>
          </p:cNvPr>
          <p:cNvSpPr/>
          <p:nvPr/>
        </p:nvSpPr>
        <p:spPr>
          <a:xfrm>
            <a:off x="6587290" y="4178018"/>
            <a:ext cx="3013911" cy="224429"/>
          </a:xfrm>
          <a:prstGeom prst="rect">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직사각형 5">
            <a:extLst>
              <a:ext uri="{FF2B5EF4-FFF2-40B4-BE49-F238E27FC236}">
                <a16:creationId xmlns:a16="http://schemas.microsoft.com/office/drawing/2014/main" id="{FCE76710-5793-3754-E4F9-B2FB1893CB19}"/>
              </a:ext>
            </a:extLst>
          </p:cNvPr>
          <p:cNvSpPr/>
          <p:nvPr/>
        </p:nvSpPr>
        <p:spPr>
          <a:xfrm>
            <a:off x="198756" y="3295770"/>
            <a:ext cx="4301114"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@SessionAttribute </a:t>
            </a:r>
            <a:r>
              <a:rPr lang="en-US" altLang="ko-KR">
                <a:solidFill>
                  <a:schemeClr val="accent1">
                    <a:lumMod val="75000"/>
                  </a:schemeClr>
                </a:solidFill>
                <a:latin typeface="+mn-ea"/>
              </a:rPr>
              <a:t>vs</a:t>
            </a:r>
            <a:r>
              <a:rPr lang="en-US" altLang="ko-KR" b="1">
                <a:solidFill>
                  <a:schemeClr val="accent1">
                    <a:lumMod val="75000"/>
                  </a:schemeClr>
                </a:solidFill>
                <a:latin typeface="+mn-ea"/>
              </a:rPr>
              <a:t> HttpSession </a:t>
            </a:r>
            <a:endParaRPr lang="ko-KR" altLang="en-US" b="1">
              <a:solidFill>
                <a:schemeClr val="accent1">
                  <a:lumMod val="75000"/>
                </a:schemeClr>
              </a:solidFill>
              <a:latin typeface="+mn-ea"/>
            </a:endParaRPr>
          </a:p>
        </p:txBody>
      </p:sp>
    </p:spTree>
    <p:extLst>
      <p:ext uri="{BB962C8B-B14F-4D97-AF65-F5344CB8AC3E}">
        <p14:creationId xmlns:p14="http://schemas.microsoft.com/office/powerpoint/2010/main" val="849572374"/>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430880-4834-755B-DE20-ECAF9B17573A}"/>
            </a:ext>
          </a:extLst>
        </p:cNvPr>
        <p:cNvGrpSpPr/>
        <p:nvPr/>
      </p:nvGrpSpPr>
      <p:grpSpPr>
        <a:xfrm>
          <a:off x="0" y="0"/>
          <a:ext cx="0" cy="0"/>
          <a:chOff x="0" y="0"/>
          <a:chExt cx="0" cy="0"/>
        </a:xfrm>
      </p:grpSpPr>
      <p:sp>
        <p:nvSpPr>
          <p:cNvPr id="73" name="직사각형 72">
            <a:extLst>
              <a:ext uri="{FF2B5EF4-FFF2-40B4-BE49-F238E27FC236}">
                <a16:creationId xmlns:a16="http://schemas.microsoft.com/office/drawing/2014/main" id="{7CE12841-56A1-0C20-F93E-214F18497171}"/>
              </a:ext>
            </a:extLst>
          </p:cNvPr>
          <p:cNvSpPr/>
          <p:nvPr/>
        </p:nvSpPr>
        <p:spPr>
          <a:xfrm>
            <a:off x="358175" y="538218"/>
            <a:ext cx="8557225"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latin typeface="+mn-ea"/>
              </a:rPr>
              <a:t>컨트롤러에서 </a:t>
            </a:r>
            <a:r>
              <a:rPr lang="en-US" altLang="ko-KR" sz="1200">
                <a:latin typeface="+mn-ea"/>
              </a:rPr>
              <a:t>@SessionAttributes </a:t>
            </a:r>
            <a:r>
              <a:rPr lang="ko-KR" altLang="en-US" sz="1200">
                <a:latin typeface="+mn-ea"/>
              </a:rPr>
              <a:t>와 </a:t>
            </a:r>
            <a:r>
              <a:rPr lang="en-US" altLang="ko-KR" sz="1200">
                <a:latin typeface="+mn-ea"/>
              </a:rPr>
              <a:t>@SessionAttribute </a:t>
            </a:r>
            <a:r>
              <a:rPr lang="ko-KR" altLang="en-US" sz="1200">
                <a:latin typeface="+mn-ea"/>
              </a:rPr>
              <a:t>를 함께 사용하여 세션을 활용하는 예제를 살펴보자</a:t>
            </a:r>
            <a:endParaRPr lang="en-US" altLang="ko-KR" sz="1200">
              <a:latin typeface="+mn-ea"/>
            </a:endParaRPr>
          </a:p>
        </p:txBody>
      </p:sp>
      <p:sp>
        <p:nvSpPr>
          <p:cNvPr id="74" name="직사각형 73">
            <a:extLst>
              <a:ext uri="{FF2B5EF4-FFF2-40B4-BE49-F238E27FC236}">
                <a16:creationId xmlns:a16="http://schemas.microsoft.com/office/drawing/2014/main" id="{BCDE5397-8FB1-6C05-40FF-26F529678AE0}"/>
              </a:ext>
            </a:extLst>
          </p:cNvPr>
          <p:cNvSpPr/>
          <p:nvPr/>
        </p:nvSpPr>
        <p:spPr>
          <a:xfrm>
            <a:off x="198756" y="202792"/>
            <a:ext cx="5086521"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@SessionAttributes + @SessionAttribute</a:t>
            </a:r>
            <a:endParaRPr lang="ko-KR" altLang="en-US" b="1">
              <a:solidFill>
                <a:schemeClr val="accent1">
                  <a:lumMod val="75000"/>
                </a:schemeClr>
              </a:solidFill>
              <a:latin typeface="+mn-ea"/>
            </a:endParaRPr>
          </a:p>
        </p:txBody>
      </p:sp>
      <p:sp>
        <p:nvSpPr>
          <p:cNvPr id="2" name="Rectangle 1">
            <a:extLst>
              <a:ext uri="{FF2B5EF4-FFF2-40B4-BE49-F238E27FC236}">
                <a16:creationId xmlns:a16="http://schemas.microsoft.com/office/drawing/2014/main" id="{2EA8A4C5-08FE-BD59-746E-092CDEDCE589}"/>
              </a:ext>
            </a:extLst>
          </p:cNvPr>
          <p:cNvSpPr>
            <a:spLocks noChangeArrowheads="1"/>
          </p:cNvSpPr>
          <p:nvPr/>
        </p:nvSpPr>
        <p:spPr bwMode="auto">
          <a:xfrm>
            <a:off x="466461" y="950881"/>
            <a:ext cx="5711756" cy="539320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@Controller</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B3AE60"/>
                </a:solidFill>
                <a:effectLst/>
                <a:latin typeface="Arial Unicode MS"/>
                <a:ea typeface="JetBrains Mono"/>
              </a:rPr>
              <a:t>@SessionAttributes</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"user"</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"user"</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를 세션에 저장</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SessionController {    </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en-US"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3AE60"/>
                </a:solidFill>
                <a:effectLst/>
                <a:latin typeface="Arial Unicode MS"/>
                <a:ea typeface="JetBrains Mono"/>
              </a:rPr>
              <a:t>@GetMapping</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"/setSession"</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56A8F5"/>
                </a:solidFill>
                <a:effectLst/>
                <a:latin typeface="Arial Unicode MS"/>
                <a:ea typeface="JetBrains Mono"/>
              </a:rPr>
              <a:t>setSession</a:t>
            </a:r>
            <a:r>
              <a:rPr kumimoji="0" lang="ko-KR" altLang="ko-KR" sz="1100" b="0" i="0" u="none" strike="noStrike" cap="none" normalizeH="0" baseline="0">
                <a:ln>
                  <a:noFill/>
                </a:ln>
                <a:solidFill>
                  <a:srgbClr val="BCBEC4"/>
                </a:solidFill>
                <a:effectLst/>
                <a:latin typeface="Arial Unicode MS"/>
                <a:ea typeface="JetBrains Mono"/>
              </a:rPr>
              <a:t>(Model model)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User user = </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BCBEC4"/>
                </a:solidFill>
                <a:effectLst/>
                <a:latin typeface="Arial Unicode MS"/>
                <a:ea typeface="JetBrains Mono"/>
              </a:rPr>
              <a:t>User(</a:t>
            </a:r>
            <a:r>
              <a:rPr kumimoji="0" lang="ko-KR" altLang="ko-KR" sz="1100" b="0" i="0" u="none" strike="noStrike" cap="none" normalizeH="0" baseline="0">
                <a:ln>
                  <a:noFill/>
                </a:ln>
                <a:solidFill>
                  <a:srgbClr val="6AAB73"/>
                </a:solidFill>
                <a:effectLst/>
                <a:latin typeface="Arial Unicode MS"/>
                <a:ea typeface="JetBrains Mono"/>
              </a:rPr>
              <a:t>"leaven"</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"Welcome to the session!"</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model.addAttribute(</a:t>
            </a:r>
            <a:r>
              <a:rPr kumimoji="0" lang="ko-KR" altLang="ko-KR" sz="1100" b="0" i="0" u="none" strike="noStrike" cap="none" normalizeH="0" baseline="0">
                <a:ln>
                  <a:noFill/>
                </a:ln>
                <a:solidFill>
                  <a:srgbClr val="6AAB73"/>
                </a:solidFill>
                <a:effectLst/>
                <a:latin typeface="Arial Unicode MS"/>
                <a:ea typeface="JetBrains Mono"/>
              </a:rPr>
              <a:t>"user"</a:t>
            </a:r>
            <a:r>
              <a:rPr kumimoji="0" lang="ko-KR" altLang="ko-KR" sz="1100" b="0" i="0" u="none" strike="noStrike" cap="none" normalizeH="0" baseline="0">
                <a:ln>
                  <a:noFill/>
                </a:ln>
                <a:solidFill>
                  <a:srgbClr val="BCBEC4"/>
                </a:solidFill>
                <a:effectLst/>
                <a:latin typeface="Arial Unicode MS"/>
                <a:ea typeface="JetBrains Mono"/>
              </a:rPr>
              <a:t>, user); </a:t>
            </a:r>
            <a:r>
              <a:rPr kumimoji="0" lang="ko-KR" altLang="ko-KR" sz="1100" b="0" i="0" u="none" strike="noStrike" cap="none" normalizeH="0" baseline="0">
                <a:ln>
                  <a:noFill/>
                </a:ln>
                <a:solidFill>
                  <a:srgbClr val="7A7E85"/>
                </a:solidFill>
                <a:effectLst/>
                <a:latin typeface="Arial Unicode MS"/>
                <a:ea typeface="JetBrains Mono"/>
              </a:rPr>
              <a:t>// "user"</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를 모델과 세션에 저장</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en-US"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6AAB73"/>
                </a:solidFill>
                <a:effectLst/>
                <a:latin typeface="Arial Unicode MS"/>
                <a:ea typeface="JetBrains Mono"/>
              </a:rPr>
              <a:t>"session"</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3AE60"/>
                </a:solidFill>
                <a:effectLst/>
                <a:latin typeface="Arial Unicode MS"/>
                <a:ea typeface="JetBrains Mono"/>
              </a:rPr>
              <a:t>@GetMapping</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"/getSession"</a:t>
            </a:r>
            <a:r>
              <a:rPr kumimoji="0" lang="ko-KR" altLang="ko-KR" sz="1100" b="0" i="0" u="none" strike="noStrike" cap="none" normalizeH="0" baseline="0">
                <a:ln>
                  <a:noFill/>
                </a:ln>
                <a:solidFill>
                  <a:srgbClr val="BCBEC4"/>
                </a:solidFill>
                <a:effectLst/>
                <a:latin typeface="Arial Unicode MS"/>
                <a:ea typeface="JetBrains Mono"/>
              </a:rPr>
              <a:t>)</a:t>
            </a:r>
            <a:r>
              <a:rPr kumimoji="0" lang="en-US"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chemeClr val="bg1">
                    <a:lumMod val="50000"/>
                  </a:schemeClr>
                </a:solidFill>
                <a:effectLst/>
                <a:latin typeface="Arial Unicode MS"/>
                <a:ea typeface="JetBrains Mono"/>
              </a:rPr>
              <a:t>//</a:t>
            </a:r>
            <a:r>
              <a:rPr kumimoji="0" lang="ko-KR" altLang="ko-KR" sz="1100" b="0" i="0" u="none" strike="noStrike" cap="none" normalizeH="0" baseline="0">
                <a:ln>
                  <a:noFill/>
                </a:ln>
                <a:solidFill>
                  <a:schemeClr val="bg1">
                    <a:lumMod val="50000"/>
                  </a:schemeClr>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세션 데이터를 활용</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56A8F5"/>
                </a:solidFill>
                <a:effectLst/>
                <a:latin typeface="Arial Unicode MS"/>
                <a:ea typeface="JetBrains Mono"/>
              </a:rPr>
              <a:t>getSession</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B3AE60"/>
                </a:solidFill>
                <a:effectLst/>
                <a:latin typeface="Arial Unicode MS"/>
                <a:ea typeface="JetBrains Mono"/>
              </a:rPr>
              <a:t>@SessionAttribute</a:t>
            </a:r>
            <a:r>
              <a:rPr kumimoji="0" lang="ko-KR" altLang="ko-KR" sz="1100" b="0" i="0" u="none" strike="noStrike" cap="none" normalizeH="0" baseline="0">
                <a:ln>
                  <a:noFill/>
                </a:ln>
                <a:solidFill>
                  <a:srgbClr val="BCBEC4"/>
                </a:solidFill>
                <a:effectLst/>
                <a:latin typeface="Arial Unicode MS"/>
                <a:ea typeface="JetBrains Mono"/>
              </a:rPr>
              <a:t>(name = </a:t>
            </a:r>
            <a:r>
              <a:rPr kumimoji="0" lang="ko-KR" altLang="ko-KR" sz="1100" b="0" i="0" u="none" strike="noStrike" cap="none" normalizeH="0" baseline="0">
                <a:ln>
                  <a:noFill/>
                </a:ln>
                <a:solidFill>
                  <a:srgbClr val="6AAB73"/>
                </a:solidFill>
                <a:effectLst/>
                <a:latin typeface="Arial Unicode MS"/>
                <a:ea typeface="JetBrains Mono"/>
              </a:rPr>
              <a:t>"user"</a:t>
            </a:r>
            <a:r>
              <a:rPr kumimoji="0" lang="ko-KR" altLang="ko-KR" sz="1100" b="0" i="0" u="none" strike="noStrike" cap="none" normalizeH="0" baseline="0">
                <a:ln>
                  <a:noFill/>
                </a:ln>
                <a:solidFill>
                  <a:srgbClr val="BCBEC4"/>
                </a:solidFill>
                <a:effectLst/>
                <a:latin typeface="Arial Unicode MS"/>
                <a:ea typeface="JetBrains Mono"/>
              </a:rPr>
              <a:t>) User user, Model model)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model.addAttribute(</a:t>
            </a:r>
            <a:r>
              <a:rPr kumimoji="0" lang="ko-KR" altLang="ko-KR" sz="1100" b="0" i="0" u="none" strike="noStrike" cap="none" normalizeH="0" baseline="0">
                <a:ln>
                  <a:noFill/>
                </a:ln>
                <a:solidFill>
                  <a:srgbClr val="6AAB73"/>
                </a:solidFill>
                <a:effectLst/>
                <a:latin typeface="Arial Unicode MS"/>
                <a:ea typeface="JetBrains Mono"/>
              </a:rPr>
              <a:t>"message"</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"User in session: " </a:t>
            </a:r>
            <a:r>
              <a:rPr kumimoji="0" lang="ko-KR" altLang="ko-KR" sz="1100" b="0" i="0" u="none" strike="noStrike" cap="none" normalizeH="0" baseline="0">
                <a:ln>
                  <a:noFill/>
                </a:ln>
                <a:solidFill>
                  <a:srgbClr val="BCBEC4"/>
                </a:solidFill>
                <a:effectLst/>
                <a:latin typeface="Arial Unicode MS"/>
                <a:ea typeface="JetBrains Mono"/>
              </a:rPr>
              <a:t>+ user.getName());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6AAB73"/>
                </a:solidFill>
                <a:effectLst/>
                <a:latin typeface="Arial Unicode MS"/>
                <a:ea typeface="JetBrains Mono"/>
              </a:rPr>
              <a:t>"session"</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a:t>
            </a:r>
            <a:r>
              <a:rPr kumimoji="0" lang="en-US" altLang="ko-KR" sz="1100" b="0" i="0" u="none" strike="noStrike" cap="none" normalizeH="0" baseline="0">
                <a:ln>
                  <a:noFill/>
                </a:ln>
                <a:solidFill>
                  <a:srgbClr val="B3AE60"/>
                </a:solidFill>
                <a:effectLst/>
                <a:latin typeface="Arial Unicode MS"/>
                <a:ea typeface="JetBrains Mono"/>
              </a:rPr>
              <a:t>Get</a:t>
            </a:r>
            <a:r>
              <a:rPr kumimoji="0" lang="ko-KR" altLang="ko-KR" sz="1100" b="0" i="0" u="none" strike="noStrike" cap="none" normalizeH="0" baseline="0">
                <a:ln>
                  <a:noFill/>
                </a:ln>
                <a:solidFill>
                  <a:srgbClr val="B3AE60"/>
                </a:solidFill>
                <a:effectLst/>
                <a:latin typeface="Arial Unicode MS"/>
                <a:ea typeface="JetBrains Mono"/>
              </a:rPr>
              <a:t>Mapping</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"/clearSession"</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56A8F5"/>
                </a:solidFill>
                <a:effectLst/>
                <a:latin typeface="Arial Unicode MS"/>
                <a:ea typeface="JetBrains Mono"/>
              </a:rPr>
              <a:t>clearSession</a:t>
            </a:r>
            <a:r>
              <a:rPr kumimoji="0" lang="ko-KR" altLang="ko-KR" sz="1100" b="0" i="0" u="none" strike="noStrike" cap="none" normalizeH="0" baseline="0">
                <a:ln>
                  <a:noFill/>
                </a:ln>
                <a:solidFill>
                  <a:srgbClr val="BCBEC4"/>
                </a:solidFill>
                <a:effectLst/>
                <a:latin typeface="Arial Unicode MS"/>
                <a:ea typeface="JetBrains Mono"/>
              </a:rPr>
              <a:t>(SessionStatus sessionStatus)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sessionStatus.setComplete();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세션에서</a:t>
            </a:r>
            <a:r>
              <a:rPr kumimoji="0" lang="ko-KR" altLang="ko-KR" sz="1100" b="0" i="0" u="none" strike="noStrike" cap="none" normalizeH="0" baseline="0">
                <a:ln>
                  <a:noFill/>
                </a:ln>
                <a:solidFill>
                  <a:srgbClr val="7A7E85"/>
                </a:solidFill>
                <a:effectLst/>
                <a:latin typeface="Arial Unicode MS"/>
                <a:ea typeface="JetBrains Mono"/>
              </a:rPr>
              <a:t> "user"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데이터 삭제</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en-US"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6AAB73"/>
                </a:solidFill>
                <a:effectLst/>
                <a:latin typeface="Arial Unicode MS"/>
                <a:ea typeface="JetBrains Mono"/>
              </a:rPr>
              <a:t>"session"</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4" name="직사각형 3">
            <a:extLst>
              <a:ext uri="{FF2B5EF4-FFF2-40B4-BE49-F238E27FC236}">
                <a16:creationId xmlns:a16="http://schemas.microsoft.com/office/drawing/2014/main" id="{23C42A0E-3568-C0C8-3DAD-3ECA92ADCACA}"/>
              </a:ext>
            </a:extLst>
          </p:cNvPr>
          <p:cNvSpPr/>
          <p:nvPr/>
        </p:nvSpPr>
        <p:spPr>
          <a:xfrm>
            <a:off x="6334627" y="3765462"/>
            <a:ext cx="5576636" cy="2206438"/>
          </a:xfrm>
          <a:prstGeom prst="rect">
            <a:avLst/>
          </a:prstGeom>
        </p:spPr>
        <p:txBody>
          <a:bodyPr wrap="square">
            <a:spAutoFit/>
          </a:bodyPr>
          <a:lstStyle/>
          <a:p>
            <a:pPr marL="228600" indent="-228600">
              <a:lnSpc>
                <a:spcPct val="130000"/>
              </a:lnSpc>
              <a:buFont typeface="+mj-lt"/>
              <a:buAutoNum type="arabicParenR"/>
            </a:pPr>
            <a:r>
              <a:rPr lang="en-US" altLang="ko-KR" sz="1200" b="1">
                <a:latin typeface="+mn-ea"/>
              </a:rPr>
              <a:t>/setSession </a:t>
            </a:r>
            <a:r>
              <a:rPr lang="ko-KR" altLang="en-US" sz="1200" b="1">
                <a:latin typeface="+mn-ea"/>
              </a:rPr>
              <a:t>요청</a:t>
            </a:r>
            <a:endParaRPr lang="en-US" altLang="ko-KR" sz="1200" b="1">
              <a:latin typeface="+mn-ea"/>
            </a:endParaRPr>
          </a:p>
          <a:p>
            <a:pPr marL="228600" indent="-228600">
              <a:lnSpc>
                <a:spcPct val="130000"/>
              </a:lnSpc>
              <a:buFont typeface="+mj-lt"/>
              <a:buAutoNum type="arabicParenR"/>
            </a:pPr>
            <a:endParaRPr lang="en-US" altLang="ko-KR" sz="1200" b="1">
              <a:latin typeface="+mn-ea"/>
            </a:endParaRPr>
          </a:p>
          <a:p>
            <a:pPr marL="228600" indent="-228600">
              <a:lnSpc>
                <a:spcPct val="130000"/>
              </a:lnSpc>
              <a:buFont typeface="+mj-lt"/>
              <a:buAutoNum type="arabicParenR"/>
            </a:pPr>
            <a:endParaRPr lang="en-US" altLang="ko-KR" sz="1100">
              <a:latin typeface="+mn-ea"/>
            </a:endParaRPr>
          </a:p>
          <a:p>
            <a:pPr marL="685800" lvl="1" indent="-228600">
              <a:lnSpc>
                <a:spcPct val="130000"/>
              </a:lnSpc>
              <a:buFont typeface="+mj-lt"/>
              <a:buAutoNum type="arabicParenR"/>
            </a:pPr>
            <a:endParaRPr lang="en-US" altLang="ko-KR" sz="1200">
              <a:latin typeface="+mn-ea"/>
            </a:endParaRPr>
          </a:p>
          <a:p>
            <a:pPr marL="228600" indent="-228600">
              <a:lnSpc>
                <a:spcPct val="130000"/>
              </a:lnSpc>
              <a:buFont typeface="+mj-lt"/>
              <a:buAutoNum type="arabicParenR"/>
            </a:pPr>
            <a:r>
              <a:rPr lang="en-US" altLang="ko-KR" sz="1200" b="1">
                <a:latin typeface="+mn-ea"/>
              </a:rPr>
              <a:t>/getSession </a:t>
            </a:r>
            <a:r>
              <a:rPr lang="ko-KR" altLang="en-US" sz="1200" b="1">
                <a:latin typeface="+mn-ea"/>
              </a:rPr>
              <a:t>요청</a:t>
            </a:r>
            <a:endParaRPr lang="en-US" altLang="ko-KR" sz="1200" b="1">
              <a:latin typeface="+mn-ea"/>
            </a:endParaRPr>
          </a:p>
          <a:p>
            <a:pPr marL="228600" indent="-228600">
              <a:lnSpc>
                <a:spcPct val="130000"/>
              </a:lnSpc>
              <a:buFont typeface="+mj-lt"/>
              <a:buAutoNum type="arabicParenR"/>
            </a:pPr>
            <a:endParaRPr lang="en-US" altLang="ko-KR" sz="1200" b="1">
              <a:latin typeface="+mn-ea"/>
            </a:endParaRPr>
          </a:p>
          <a:p>
            <a:pPr marL="228600" indent="-228600">
              <a:lnSpc>
                <a:spcPct val="130000"/>
              </a:lnSpc>
              <a:buFont typeface="+mj-lt"/>
              <a:buAutoNum type="arabicParenR"/>
            </a:pPr>
            <a:endParaRPr lang="ko-KR" altLang="en-US" sz="1200" b="1">
              <a:latin typeface="+mn-ea"/>
            </a:endParaRPr>
          </a:p>
          <a:p>
            <a:pPr marL="685800" lvl="1" indent="-228600">
              <a:lnSpc>
                <a:spcPct val="130000"/>
              </a:lnSpc>
              <a:buFont typeface="+mj-lt"/>
              <a:buAutoNum type="arabicParenR"/>
            </a:pPr>
            <a:endParaRPr lang="en-US" altLang="ko-KR" sz="1200">
              <a:latin typeface="+mn-ea"/>
            </a:endParaRPr>
          </a:p>
          <a:p>
            <a:pPr marL="228600" indent="-228600">
              <a:lnSpc>
                <a:spcPct val="130000"/>
              </a:lnSpc>
              <a:buFont typeface="+mj-lt"/>
              <a:buAutoNum type="arabicParenR"/>
            </a:pPr>
            <a:r>
              <a:rPr lang="en-US" altLang="ko-KR" sz="1200" b="1">
                <a:latin typeface="+mn-ea"/>
              </a:rPr>
              <a:t>/clearSession </a:t>
            </a:r>
            <a:r>
              <a:rPr lang="ko-KR" altLang="en-US" sz="1200" b="1">
                <a:latin typeface="+mn-ea"/>
              </a:rPr>
              <a:t>요청</a:t>
            </a:r>
          </a:p>
        </p:txBody>
      </p:sp>
      <p:sp>
        <p:nvSpPr>
          <p:cNvPr id="5" name="Rectangle 2">
            <a:extLst>
              <a:ext uri="{FF2B5EF4-FFF2-40B4-BE49-F238E27FC236}">
                <a16:creationId xmlns:a16="http://schemas.microsoft.com/office/drawing/2014/main" id="{33345F8E-2BAC-C22C-14D4-7D8678323280}"/>
              </a:ext>
            </a:extLst>
          </p:cNvPr>
          <p:cNvSpPr>
            <a:spLocks noChangeArrowheads="1"/>
          </p:cNvSpPr>
          <p:nvPr/>
        </p:nvSpPr>
        <p:spPr bwMode="auto">
          <a:xfrm>
            <a:off x="6405814" y="1207261"/>
            <a:ext cx="3482139" cy="234622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&lt;!DOCTYPE html&gt;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16BAAC"/>
                </a:solidFill>
                <a:effectLst/>
                <a:latin typeface="Arial Unicode MS"/>
                <a:ea typeface="JetBrains Mono"/>
              </a:rPr>
              <a:t>html </a:t>
            </a:r>
            <a:r>
              <a:rPr kumimoji="0" lang="ko-KR" altLang="ko-KR" sz="1100" b="0" i="0" u="none" strike="noStrike" cap="none" normalizeH="0" baseline="0">
                <a:ln>
                  <a:noFill/>
                </a:ln>
                <a:solidFill>
                  <a:srgbClr val="BCBEC4"/>
                </a:solidFill>
                <a:effectLst/>
                <a:latin typeface="Arial Unicode MS"/>
                <a:ea typeface="JetBrains Mono"/>
              </a:rPr>
              <a:t>xmlns:th=</a:t>
            </a:r>
            <a:r>
              <a:rPr kumimoji="0" lang="ko-KR" altLang="ko-KR" sz="1100" b="0" i="0" u="none" strike="noStrike" cap="none" normalizeH="0" baseline="0">
                <a:ln>
                  <a:noFill/>
                </a:ln>
                <a:solidFill>
                  <a:srgbClr val="6AAB73"/>
                </a:solidFill>
                <a:effectLst/>
                <a:latin typeface="Arial Unicode MS"/>
                <a:ea typeface="JetBrains Mono"/>
              </a:rPr>
              <a:t>"http://www.thymeleaf.org"</a:t>
            </a:r>
            <a:r>
              <a:rPr kumimoji="0" lang="ko-KR" altLang="ko-KR" sz="1100" b="0" i="0" u="none" strike="noStrike" cap="none" normalizeH="0" baseline="0">
                <a:ln>
                  <a:noFill/>
                </a:ln>
                <a:solidFill>
                  <a:srgbClr val="BCBEC4"/>
                </a:solidFill>
                <a:effectLst/>
                <a:latin typeface="Arial Unicode MS"/>
                <a:ea typeface="JetBrains Mono"/>
              </a:rPr>
              <a:t>&gt;</a:t>
            </a:r>
            <a:endParaRPr kumimoji="0" lang="en-US" altLang="ko-KR" sz="11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16BAAC"/>
                </a:solidFill>
                <a:effectLst/>
                <a:latin typeface="Arial Unicode MS"/>
                <a:ea typeface="JetBrains Mono"/>
              </a:rPr>
              <a:t>body</a:t>
            </a:r>
            <a:r>
              <a:rPr kumimoji="0" lang="ko-KR" altLang="ko-KR" sz="1100" b="0" i="0" u="none" strike="noStrike" cap="none" normalizeH="0" baseline="0">
                <a:ln>
                  <a:noFill/>
                </a:ln>
                <a:solidFill>
                  <a:srgbClr val="BCBEC4"/>
                </a:solidFill>
                <a:effectLst/>
                <a:latin typeface="Arial Unicode MS"/>
                <a:ea typeface="JetBrains Mono"/>
              </a:rPr>
              <a:t>&gt;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16BAAC"/>
                </a:solidFill>
                <a:effectLst/>
                <a:latin typeface="Arial Unicode MS"/>
                <a:ea typeface="JetBrains Mono"/>
              </a:rPr>
              <a:t>h1</a:t>
            </a:r>
            <a:r>
              <a:rPr kumimoji="0" lang="ko-KR" altLang="ko-KR" sz="1100" b="0" i="0" u="none" strike="noStrike" cap="none" normalizeH="0" baseline="0">
                <a:ln>
                  <a:noFill/>
                </a:ln>
                <a:solidFill>
                  <a:srgbClr val="BCBEC4"/>
                </a:solidFill>
                <a:effectLst/>
                <a:latin typeface="Arial Unicode MS"/>
                <a:ea typeface="JetBrains Mono"/>
              </a:rPr>
              <a:t>&gt;</a:t>
            </a:r>
            <a:r>
              <a:rPr kumimoji="0" lang="ko-KR" altLang="ko-KR" sz="1100" b="0" i="0" u="none" strike="noStrike" cap="none" normalizeH="0" baseline="0">
                <a:ln>
                  <a:noFill/>
                </a:ln>
                <a:solidFill>
                  <a:srgbClr val="C77DBB"/>
                </a:solidFill>
                <a:effectLst/>
                <a:latin typeface="Arial Unicode MS"/>
                <a:ea typeface="JetBrains Mono"/>
              </a:rPr>
              <a:t>Session </a:t>
            </a:r>
            <a:r>
              <a:rPr kumimoji="0" lang="ko-KR" altLang="ko-KR" sz="1100" b="0" i="0" u="none" strike="noStrike" cap="none" normalizeH="0" baseline="0">
                <a:ln>
                  <a:noFill/>
                </a:ln>
                <a:solidFill>
                  <a:srgbClr val="BCBEC4"/>
                </a:solidFill>
                <a:effectLst/>
                <a:latin typeface="Arial Unicode MS"/>
                <a:ea typeface="JetBrains Mono"/>
              </a:rPr>
              <a:t>Example&lt;/h1&gt;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&lt;</a:t>
            </a:r>
            <a:r>
              <a:rPr kumimoji="0" lang="ko-KR" altLang="ko-KR" sz="1100" b="0" i="0" u="none" strike="noStrike" cap="none" normalizeH="0" baseline="0">
                <a:ln>
                  <a:noFill/>
                </a:ln>
                <a:solidFill>
                  <a:srgbClr val="16BAAC"/>
                </a:solidFill>
                <a:effectLst/>
                <a:latin typeface="Arial Unicode MS"/>
                <a:ea typeface="JetBrains Mono"/>
              </a:rPr>
              <a:t>p </a:t>
            </a:r>
            <a:r>
              <a:rPr kumimoji="0" lang="ko-KR" altLang="ko-KR" sz="1100" b="0" i="0" u="none" strike="noStrike" cap="none" normalizeH="0" baseline="0">
                <a:ln>
                  <a:noFill/>
                </a:ln>
                <a:solidFill>
                  <a:srgbClr val="BCBEC4"/>
                </a:solidFill>
                <a:effectLst/>
                <a:latin typeface="Arial Unicode MS"/>
                <a:ea typeface="JetBrains Mono"/>
              </a:rPr>
              <a:t>th:text=</a:t>
            </a:r>
            <a:r>
              <a:rPr kumimoji="0" lang="ko-KR" altLang="ko-KR" sz="1100" b="0" i="0" u="none" strike="noStrike" cap="none" normalizeH="0" baseline="0">
                <a:ln>
                  <a:noFill/>
                </a:ln>
                <a:solidFill>
                  <a:srgbClr val="6AAB73"/>
                </a:solidFill>
                <a:effectLst/>
                <a:latin typeface="Arial Unicode MS"/>
                <a:ea typeface="JetBrains Mono"/>
              </a:rPr>
              <a:t>"'Hello, ' + ${user.name}"</a:t>
            </a:r>
            <a:r>
              <a:rPr kumimoji="0" lang="ko-KR" altLang="ko-KR" sz="1100" b="0" i="0" u="none" strike="noStrike" cap="none" normalizeH="0" baseline="0">
                <a:ln>
                  <a:noFill/>
                </a:ln>
                <a:solidFill>
                  <a:srgbClr val="BCBEC4"/>
                </a:solidFill>
                <a:effectLst/>
                <a:latin typeface="Arial Unicode MS"/>
                <a:ea typeface="JetBrains Mono"/>
              </a:rPr>
              <a:t>&gt;&lt;/p&gt;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&lt;</a:t>
            </a:r>
            <a:r>
              <a:rPr kumimoji="0" lang="ko-KR" altLang="ko-KR" sz="1100" b="0" i="0" u="none" strike="noStrike" cap="none" normalizeH="0" baseline="0">
                <a:ln>
                  <a:noFill/>
                </a:ln>
                <a:solidFill>
                  <a:srgbClr val="16BAAC"/>
                </a:solidFill>
                <a:effectLst/>
                <a:latin typeface="Arial Unicode MS"/>
                <a:ea typeface="JetBrains Mono"/>
              </a:rPr>
              <a:t>p </a:t>
            </a:r>
            <a:r>
              <a:rPr kumimoji="0" lang="ko-KR" altLang="ko-KR" sz="1100" b="0" i="0" u="none" strike="noStrike" cap="none" normalizeH="0" baseline="0">
                <a:ln>
                  <a:noFill/>
                </a:ln>
                <a:solidFill>
                  <a:srgbClr val="BCBEC4"/>
                </a:solidFill>
                <a:effectLst/>
                <a:latin typeface="Arial Unicode MS"/>
                <a:ea typeface="JetBrains Mono"/>
              </a:rPr>
              <a:t>th:text=</a:t>
            </a:r>
            <a:r>
              <a:rPr kumimoji="0" lang="ko-KR" altLang="ko-KR" sz="1100" b="0" i="0" u="none" strike="noStrike" cap="none" normalizeH="0" baseline="0">
                <a:ln>
                  <a:noFill/>
                </a:ln>
                <a:solidFill>
                  <a:srgbClr val="6AAB73"/>
                </a:solidFill>
                <a:effectLst/>
                <a:latin typeface="Arial Unicode MS"/>
                <a:ea typeface="JetBrains Mono"/>
              </a:rPr>
              <a:t>"${user.message}"</a:t>
            </a:r>
            <a:r>
              <a:rPr kumimoji="0" lang="ko-KR" altLang="ko-KR" sz="1100" b="0" i="0" u="none" strike="noStrike" cap="none" normalizeH="0" baseline="0">
                <a:ln>
                  <a:noFill/>
                </a:ln>
                <a:solidFill>
                  <a:srgbClr val="BCBEC4"/>
                </a:solidFill>
                <a:effectLst/>
                <a:latin typeface="Arial Unicode MS"/>
                <a:ea typeface="JetBrains Mono"/>
              </a:rPr>
              <a:t>&gt;&lt;/p&gt;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&lt;</a:t>
            </a:r>
            <a:r>
              <a:rPr kumimoji="0" lang="ko-KR" altLang="ko-KR" sz="1100" b="0" i="0" u="none" strike="noStrike" cap="none" normalizeH="0" baseline="0">
                <a:ln>
                  <a:noFill/>
                </a:ln>
                <a:solidFill>
                  <a:srgbClr val="16BAAC"/>
                </a:solidFill>
                <a:effectLst/>
                <a:latin typeface="Arial Unicode MS"/>
                <a:ea typeface="JetBrains Mono"/>
              </a:rPr>
              <a:t>a </a:t>
            </a:r>
            <a:r>
              <a:rPr kumimoji="0" lang="ko-KR" altLang="ko-KR" sz="1100" b="0" i="0" u="none" strike="noStrike" cap="none" normalizeH="0" baseline="0">
                <a:ln>
                  <a:noFill/>
                </a:ln>
                <a:solidFill>
                  <a:srgbClr val="BCBEC4"/>
                </a:solidFill>
                <a:effectLst/>
                <a:latin typeface="Arial Unicode MS"/>
                <a:ea typeface="JetBrains Mono"/>
              </a:rPr>
              <a:t>href=</a:t>
            </a:r>
            <a:r>
              <a:rPr kumimoji="0" lang="ko-KR" altLang="ko-KR" sz="1100" b="0" i="0" u="none" strike="noStrike" cap="none" normalizeH="0" baseline="0">
                <a:ln>
                  <a:noFill/>
                </a:ln>
                <a:solidFill>
                  <a:srgbClr val="6AAB73"/>
                </a:solidFill>
                <a:effectLst/>
                <a:latin typeface="Arial Unicode MS"/>
                <a:ea typeface="JetBrains Mono"/>
              </a:rPr>
              <a:t>"/clearSession"</a:t>
            </a:r>
            <a:r>
              <a:rPr kumimoji="0" lang="ko-KR" altLang="ko-KR" sz="1100" b="0" i="0" u="none" strike="noStrike" cap="none" normalizeH="0" baseline="0">
                <a:ln>
                  <a:noFill/>
                </a:ln>
                <a:solidFill>
                  <a:srgbClr val="BCBEC4"/>
                </a:solidFill>
                <a:effectLst/>
                <a:latin typeface="Arial Unicode MS"/>
                <a:ea typeface="JetBrains Mono"/>
              </a:rPr>
              <a:t>&gt;Clear Session&lt;/a&gt;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&lt;/body&gt;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C77DBB"/>
                </a:solidFill>
                <a:effectLst/>
                <a:latin typeface="Arial Unicode MS"/>
                <a:ea typeface="JetBrains Mono"/>
              </a:rPr>
              <a:t>html</a:t>
            </a:r>
            <a:r>
              <a:rPr kumimoji="0" lang="ko-KR" altLang="ko-KR" sz="1100" b="0" i="0" u="none" strike="noStrike" cap="none" normalizeH="0" baseline="0">
                <a:ln>
                  <a:noFill/>
                </a:ln>
                <a:solidFill>
                  <a:srgbClr val="BCBEC4"/>
                </a:solidFill>
                <a:effectLst/>
                <a:latin typeface="Arial Unicode MS"/>
                <a:ea typeface="JetBrains Mono"/>
              </a:rPr>
              <a:t>&gt;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7" name="TextBox 6">
            <a:extLst>
              <a:ext uri="{FF2B5EF4-FFF2-40B4-BE49-F238E27FC236}">
                <a16:creationId xmlns:a16="http://schemas.microsoft.com/office/drawing/2014/main" id="{173C5E03-CCA6-B22E-D597-C5BEC848DF48}"/>
              </a:ext>
            </a:extLst>
          </p:cNvPr>
          <p:cNvSpPr txBox="1"/>
          <p:nvPr/>
        </p:nvSpPr>
        <p:spPr>
          <a:xfrm>
            <a:off x="6334627" y="931561"/>
            <a:ext cx="1120442" cy="276999"/>
          </a:xfrm>
          <a:prstGeom prst="rect">
            <a:avLst/>
          </a:prstGeom>
          <a:noFill/>
        </p:spPr>
        <p:txBody>
          <a:bodyPr wrap="square">
            <a:spAutoFit/>
          </a:bodyPr>
          <a:lstStyle/>
          <a:p>
            <a:r>
              <a:rPr lang="en-US" altLang="ko-KR" sz="1200"/>
              <a:t>session.html</a:t>
            </a:r>
            <a:endParaRPr lang="ko-KR" altLang="en-US" sz="1200"/>
          </a:p>
        </p:txBody>
      </p:sp>
      <p:sp>
        <p:nvSpPr>
          <p:cNvPr id="8" name="직사각형 7">
            <a:extLst>
              <a:ext uri="{FF2B5EF4-FFF2-40B4-BE49-F238E27FC236}">
                <a16:creationId xmlns:a16="http://schemas.microsoft.com/office/drawing/2014/main" id="{B284F2C0-7A08-3AA2-6966-C0B6A83E8187}"/>
              </a:ext>
            </a:extLst>
          </p:cNvPr>
          <p:cNvSpPr/>
          <p:nvPr/>
        </p:nvSpPr>
        <p:spPr>
          <a:xfrm>
            <a:off x="6531558" y="4015415"/>
            <a:ext cx="5086521" cy="508216"/>
          </a:xfrm>
          <a:prstGeom prst="rect">
            <a:avLst/>
          </a:prstGeom>
        </p:spPr>
        <p:txBody>
          <a:bodyPr wrap="square">
            <a:spAutoFit/>
          </a:bodyPr>
          <a:lstStyle/>
          <a:p>
            <a:pPr marL="228600" indent="-228600">
              <a:lnSpc>
                <a:spcPct val="130000"/>
              </a:lnSpc>
              <a:buFont typeface="Arial" panose="020B0604020202020204" pitchFamily="34" charset="0"/>
              <a:buChar char="•"/>
            </a:pPr>
            <a:r>
              <a:rPr lang="en-US" altLang="ko-KR" sz="1100">
                <a:latin typeface="+mn-ea"/>
              </a:rPr>
              <a:t>User </a:t>
            </a:r>
            <a:r>
              <a:rPr lang="ko-KR" altLang="en-US" sz="1100">
                <a:latin typeface="+mn-ea"/>
              </a:rPr>
              <a:t>객체를 생성하여 세션에 저장한다</a:t>
            </a:r>
            <a:endParaRPr lang="en-US" altLang="ko-KR" sz="1100">
              <a:latin typeface="+mn-ea"/>
            </a:endParaRPr>
          </a:p>
          <a:p>
            <a:pPr marL="228600" indent="-228600">
              <a:lnSpc>
                <a:spcPct val="130000"/>
              </a:lnSpc>
              <a:buFont typeface="Arial" panose="020B0604020202020204" pitchFamily="34" charset="0"/>
              <a:buChar char="•"/>
            </a:pPr>
            <a:r>
              <a:rPr lang="en-US" altLang="ko-KR" sz="1100">
                <a:latin typeface="+mn-ea"/>
              </a:rPr>
              <a:t>@SessionAttributes("user")</a:t>
            </a:r>
            <a:r>
              <a:rPr lang="ko-KR" altLang="en-US" sz="1100">
                <a:latin typeface="+mn-ea"/>
              </a:rPr>
              <a:t>로 인해 </a:t>
            </a:r>
            <a:r>
              <a:rPr lang="en-US" altLang="ko-KR" sz="1100">
                <a:latin typeface="+mn-ea"/>
              </a:rPr>
              <a:t>"user"</a:t>
            </a:r>
            <a:r>
              <a:rPr lang="ko-KR" altLang="en-US" sz="1100">
                <a:latin typeface="+mn-ea"/>
              </a:rPr>
              <a:t>가 세션에 저장된다</a:t>
            </a:r>
            <a:endParaRPr lang="en-US" altLang="ko-KR" sz="1100">
              <a:latin typeface="+mn-ea"/>
            </a:endParaRPr>
          </a:p>
        </p:txBody>
      </p:sp>
      <p:sp>
        <p:nvSpPr>
          <p:cNvPr id="9" name="직사각형 8">
            <a:extLst>
              <a:ext uri="{FF2B5EF4-FFF2-40B4-BE49-F238E27FC236}">
                <a16:creationId xmlns:a16="http://schemas.microsoft.com/office/drawing/2014/main" id="{E666E129-C0CB-5F45-D7A9-1EEDC9E269DF}"/>
              </a:ext>
            </a:extLst>
          </p:cNvPr>
          <p:cNvSpPr/>
          <p:nvPr/>
        </p:nvSpPr>
        <p:spPr>
          <a:xfrm>
            <a:off x="6531557" y="4841402"/>
            <a:ext cx="6024900" cy="508216"/>
          </a:xfrm>
          <a:prstGeom prst="rect">
            <a:avLst/>
          </a:prstGeom>
        </p:spPr>
        <p:txBody>
          <a:bodyPr wrap="square">
            <a:spAutoFit/>
          </a:bodyPr>
          <a:lstStyle/>
          <a:p>
            <a:pPr marL="228600" indent="-228600">
              <a:lnSpc>
                <a:spcPct val="130000"/>
              </a:lnSpc>
              <a:buFont typeface="Arial" panose="020B0604020202020204" pitchFamily="34" charset="0"/>
              <a:buChar char="•"/>
            </a:pPr>
            <a:r>
              <a:rPr lang="en-US" altLang="ko-KR" sz="1100">
                <a:latin typeface="+mn-ea"/>
              </a:rPr>
              <a:t>@SessionAttribute(name = "user")</a:t>
            </a:r>
            <a:r>
              <a:rPr lang="ko-KR" altLang="en-US" sz="1100">
                <a:latin typeface="+mn-ea"/>
              </a:rPr>
              <a:t>를 통해 세션에 저장된 </a:t>
            </a:r>
            <a:r>
              <a:rPr lang="en-US" altLang="ko-KR" sz="1100">
                <a:latin typeface="+mn-ea"/>
              </a:rPr>
              <a:t>"user" </a:t>
            </a:r>
            <a:r>
              <a:rPr lang="ko-KR" altLang="en-US" sz="1100">
                <a:latin typeface="+mn-ea"/>
              </a:rPr>
              <a:t>객체를 가져온다</a:t>
            </a:r>
            <a:endParaRPr lang="en-US" altLang="ko-KR" sz="1100">
              <a:latin typeface="+mn-ea"/>
            </a:endParaRPr>
          </a:p>
          <a:p>
            <a:pPr marL="228600" indent="-228600">
              <a:lnSpc>
                <a:spcPct val="130000"/>
              </a:lnSpc>
              <a:buFont typeface="Arial" panose="020B0604020202020204" pitchFamily="34" charset="0"/>
              <a:buChar char="•"/>
            </a:pPr>
            <a:r>
              <a:rPr lang="en-US" altLang="ko-KR" sz="1100">
                <a:latin typeface="+mn-ea"/>
              </a:rPr>
              <a:t>Thymeleaf</a:t>
            </a:r>
            <a:r>
              <a:rPr lang="ko-KR" altLang="en-US" sz="1100">
                <a:latin typeface="+mn-ea"/>
              </a:rPr>
              <a:t>에서 </a:t>
            </a:r>
            <a:r>
              <a:rPr lang="en-US" altLang="ko-KR" sz="1100">
                <a:latin typeface="+mn-ea"/>
              </a:rPr>
              <a:t>user.name</a:t>
            </a:r>
            <a:r>
              <a:rPr lang="ko-KR" altLang="en-US" sz="1100">
                <a:latin typeface="+mn-ea"/>
              </a:rPr>
              <a:t>과 </a:t>
            </a:r>
            <a:r>
              <a:rPr lang="en-US" altLang="ko-KR" sz="1100">
                <a:latin typeface="+mn-ea"/>
              </a:rPr>
              <a:t>user.messag</a:t>
            </a:r>
            <a:r>
              <a:rPr lang="ko-KR" altLang="en-US" sz="1100">
                <a:latin typeface="+mn-ea"/>
              </a:rPr>
              <a:t>를 출력한다</a:t>
            </a:r>
            <a:endParaRPr lang="en-US" altLang="ko-KR" sz="1100">
              <a:latin typeface="+mn-ea"/>
            </a:endParaRPr>
          </a:p>
        </p:txBody>
      </p:sp>
      <p:sp>
        <p:nvSpPr>
          <p:cNvPr id="10" name="직사각형 9">
            <a:extLst>
              <a:ext uri="{FF2B5EF4-FFF2-40B4-BE49-F238E27FC236}">
                <a16:creationId xmlns:a16="http://schemas.microsoft.com/office/drawing/2014/main" id="{2D5194F9-A844-1DBB-D2EE-88028446119E}"/>
              </a:ext>
            </a:extLst>
          </p:cNvPr>
          <p:cNvSpPr/>
          <p:nvPr/>
        </p:nvSpPr>
        <p:spPr>
          <a:xfrm>
            <a:off x="6531557" y="6031626"/>
            <a:ext cx="5086521" cy="288156"/>
          </a:xfrm>
          <a:prstGeom prst="rect">
            <a:avLst/>
          </a:prstGeom>
        </p:spPr>
        <p:txBody>
          <a:bodyPr wrap="square">
            <a:spAutoFit/>
          </a:bodyPr>
          <a:lstStyle/>
          <a:p>
            <a:pPr marL="228600" indent="-228600">
              <a:lnSpc>
                <a:spcPct val="130000"/>
              </a:lnSpc>
              <a:buFont typeface="Arial" panose="020B0604020202020204" pitchFamily="34" charset="0"/>
              <a:buChar char="•"/>
            </a:pPr>
            <a:r>
              <a:rPr lang="en-US" altLang="ko-KR" sz="1100">
                <a:latin typeface="+mn-ea"/>
              </a:rPr>
              <a:t>SessionStatus.setComplete()</a:t>
            </a:r>
            <a:r>
              <a:rPr lang="ko-KR" altLang="en-US" sz="1100">
                <a:latin typeface="+mn-ea"/>
              </a:rPr>
              <a:t>를 호출하여 </a:t>
            </a:r>
            <a:r>
              <a:rPr lang="en-US" altLang="ko-KR" sz="1100">
                <a:latin typeface="+mn-ea"/>
              </a:rPr>
              <a:t>＂user＂ </a:t>
            </a:r>
            <a:r>
              <a:rPr lang="ko-KR" altLang="en-US" sz="1100">
                <a:latin typeface="+mn-ea"/>
              </a:rPr>
              <a:t>세션 데이터를 제거한다</a:t>
            </a:r>
            <a:endParaRPr lang="en-US" altLang="ko-KR" sz="1100">
              <a:latin typeface="+mn-ea"/>
            </a:endParaRPr>
          </a:p>
        </p:txBody>
      </p:sp>
    </p:spTree>
    <p:extLst>
      <p:ext uri="{BB962C8B-B14F-4D97-AF65-F5344CB8AC3E}">
        <p14:creationId xmlns:p14="http://schemas.microsoft.com/office/powerpoint/2010/main" val="16797032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F22821-467F-8793-75CE-AC08C66F8935}"/>
            </a:ext>
          </a:extLst>
        </p:cNvPr>
        <p:cNvGrpSpPr/>
        <p:nvPr/>
      </p:nvGrpSpPr>
      <p:grpSpPr>
        <a:xfrm>
          <a:off x="0" y="0"/>
          <a:ext cx="0" cy="0"/>
          <a:chOff x="0" y="0"/>
          <a:chExt cx="0" cy="0"/>
        </a:xfrm>
      </p:grpSpPr>
      <p:sp>
        <p:nvSpPr>
          <p:cNvPr id="26" name="TextBox 25">
            <a:extLst>
              <a:ext uri="{FF2B5EF4-FFF2-40B4-BE49-F238E27FC236}">
                <a16:creationId xmlns:a16="http://schemas.microsoft.com/office/drawing/2014/main" id="{38F0DA9B-7A1B-99B8-D53C-20D0A231A9CC}"/>
              </a:ext>
            </a:extLst>
          </p:cNvPr>
          <p:cNvSpPr txBox="1"/>
          <p:nvPr/>
        </p:nvSpPr>
        <p:spPr>
          <a:xfrm>
            <a:off x="188523" y="167561"/>
            <a:ext cx="4494965" cy="461665"/>
          </a:xfrm>
          <a:prstGeom prst="rect">
            <a:avLst/>
          </a:prstGeom>
          <a:noFill/>
        </p:spPr>
        <p:txBody>
          <a:bodyPr wrap="square">
            <a:spAutoFit/>
          </a:bodyPr>
          <a:lstStyle/>
          <a:p>
            <a:pPr marL="285750" indent="-285750">
              <a:buFont typeface="Wingdings" panose="05000000000000000000" pitchFamily="2" charset="2"/>
              <a:buChar char="ü"/>
            </a:pPr>
            <a:r>
              <a:rPr lang="ko-KR" altLang="en-US" sz="2400" b="1">
                <a:solidFill>
                  <a:schemeClr val="accent1">
                    <a:lumMod val="75000"/>
                  </a:schemeClr>
                </a:solidFill>
                <a:latin typeface="+mj-lt"/>
              </a:rPr>
              <a:t>모델</a:t>
            </a:r>
            <a:r>
              <a:rPr lang="en-US" altLang="ko-KR" sz="2400" b="1">
                <a:solidFill>
                  <a:schemeClr val="accent1">
                    <a:lumMod val="75000"/>
                  </a:schemeClr>
                </a:solidFill>
                <a:latin typeface="+mj-lt"/>
              </a:rPr>
              <a:t>2</a:t>
            </a:r>
            <a:r>
              <a:rPr lang="ko-KR" altLang="en-US" sz="2400" b="1">
                <a:solidFill>
                  <a:schemeClr val="accent1">
                    <a:lumMod val="75000"/>
                  </a:schemeClr>
                </a:solidFill>
                <a:latin typeface="+mj-lt"/>
              </a:rPr>
              <a:t> 프로젝트 시작하기</a:t>
            </a:r>
          </a:p>
        </p:txBody>
      </p:sp>
      <p:sp>
        <p:nvSpPr>
          <p:cNvPr id="4" name="직사각형 3">
            <a:extLst>
              <a:ext uri="{FF2B5EF4-FFF2-40B4-BE49-F238E27FC236}">
                <a16:creationId xmlns:a16="http://schemas.microsoft.com/office/drawing/2014/main" id="{9A14DFFF-3394-1F62-9B96-6D09AA426C4D}"/>
              </a:ext>
            </a:extLst>
          </p:cNvPr>
          <p:cNvSpPr/>
          <p:nvPr/>
        </p:nvSpPr>
        <p:spPr>
          <a:xfrm>
            <a:off x="503515" y="779623"/>
            <a:ext cx="2255922" cy="333617"/>
          </a:xfrm>
          <a:prstGeom prst="rect">
            <a:avLst/>
          </a:prstGeom>
        </p:spPr>
        <p:txBody>
          <a:bodyPr wrap="square">
            <a:spAutoFit/>
          </a:bodyPr>
          <a:lstStyle/>
          <a:p>
            <a:pPr>
              <a:lnSpc>
                <a:spcPct val="150000"/>
              </a:lnSpc>
            </a:pPr>
            <a:r>
              <a:rPr lang="en-US" altLang="ko-KR" sz="1200">
                <a:latin typeface="+mj-lt"/>
              </a:rPr>
              <a:t>1.  </a:t>
            </a:r>
            <a:r>
              <a:rPr lang="ko-KR" altLang="en-US" sz="1200">
                <a:latin typeface="+mj-lt"/>
              </a:rPr>
              <a:t>의존성을 추가한다</a:t>
            </a:r>
            <a:endParaRPr lang="en-US" altLang="ko-KR" sz="1200">
              <a:latin typeface="+mj-lt"/>
            </a:endParaRPr>
          </a:p>
        </p:txBody>
      </p:sp>
      <p:sp>
        <p:nvSpPr>
          <p:cNvPr id="8" name="Rectangle 1">
            <a:extLst>
              <a:ext uri="{FF2B5EF4-FFF2-40B4-BE49-F238E27FC236}">
                <a16:creationId xmlns:a16="http://schemas.microsoft.com/office/drawing/2014/main" id="{52F37FDF-94EC-3ADC-B679-7160F595F724}"/>
              </a:ext>
            </a:extLst>
          </p:cNvPr>
          <p:cNvSpPr>
            <a:spLocks noChangeArrowheads="1"/>
          </p:cNvSpPr>
          <p:nvPr/>
        </p:nvSpPr>
        <p:spPr bwMode="auto">
          <a:xfrm>
            <a:off x="671281" y="1139733"/>
            <a:ext cx="4900667" cy="183838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dependencies </a:t>
            </a:r>
            <a:r>
              <a:rPr kumimoji="0" lang="ko-KR" altLang="ko-KR" sz="1100" b="1" i="0" u="none" strike="noStrike" cap="none" normalizeH="0" baseline="0">
                <a:ln>
                  <a:noFill/>
                </a:ln>
                <a:solidFill>
                  <a:srgbClr val="BCBEC4"/>
                </a:solidFill>
                <a:effectLst/>
                <a:latin typeface="Arial Unicode MS"/>
                <a:ea typeface="JetBrains Mono"/>
              </a:rPr>
              <a:t>{</a:t>
            </a:r>
            <a:br>
              <a:rPr kumimoji="0" lang="ko-KR" altLang="ko-KR" sz="1100" b="1" i="0" u="none" strike="noStrike" cap="none" normalizeH="0" baseline="0">
                <a:ln>
                  <a:noFill/>
                </a:ln>
                <a:solidFill>
                  <a:srgbClr val="BCBEC4"/>
                </a:solidFill>
                <a:effectLst/>
                <a:latin typeface="Arial Unicode MS"/>
                <a:ea typeface="JetBrains Mono"/>
              </a:rPr>
            </a:br>
            <a:r>
              <a:rPr kumimoji="0" lang="ko-KR" altLang="ko-KR" sz="1100" b="1"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implementation </a:t>
            </a:r>
            <a:r>
              <a:rPr kumimoji="0" lang="ko-KR" altLang="ko-KR" sz="1100" b="0" i="0" u="none" strike="noStrike" cap="none" normalizeH="0" baseline="0">
                <a:ln>
                  <a:noFill/>
                </a:ln>
                <a:solidFill>
                  <a:srgbClr val="6AAB73"/>
                </a:solidFill>
                <a:effectLst/>
                <a:latin typeface="Arial Unicode MS"/>
                <a:ea typeface="JetBrains Mono"/>
              </a:rPr>
              <a:t>'org.springframework.boot:spring-boot-starter-web'</a:t>
            </a:r>
            <a:br>
              <a:rPr kumimoji="0" lang="ko-KR" altLang="ko-KR" sz="1100" b="0" i="0" u="none" strike="noStrike" cap="none" normalizeH="0" baseline="0">
                <a:ln>
                  <a:noFill/>
                </a:ln>
                <a:solidFill>
                  <a:srgbClr val="6AAB73"/>
                </a:solidFill>
                <a:effectLst/>
                <a:latin typeface="Arial Unicode MS"/>
                <a:ea typeface="JetBrains Mono"/>
              </a:rPr>
            </a:br>
            <a:r>
              <a:rPr kumimoji="0" lang="ko-KR" altLang="ko-KR" sz="1100" b="0" i="0" u="none" strike="noStrike" cap="none" normalizeH="0" baseline="0">
                <a:ln>
                  <a:noFill/>
                </a:ln>
                <a:solidFill>
                  <a:srgbClr val="6AAB73"/>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implementation </a:t>
            </a:r>
            <a:r>
              <a:rPr kumimoji="0" lang="ko-KR" altLang="ko-KR" sz="1100" b="0" i="0" u="none" strike="noStrike" cap="none" normalizeH="0" baseline="0">
                <a:ln>
                  <a:noFill/>
                </a:ln>
                <a:solidFill>
                  <a:srgbClr val="6AAB73"/>
                </a:solidFill>
                <a:effectLst/>
                <a:latin typeface="Arial Unicode MS"/>
                <a:ea typeface="JetBrains Mono"/>
              </a:rPr>
              <a:t>'org.apache.tomcat.embed:tomcat-embed-jasper'</a:t>
            </a:r>
            <a:br>
              <a:rPr kumimoji="0" lang="ko-KR" altLang="ko-KR" sz="1100" b="0" i="0" u="none" strike="noStrike" cap="none" normalizeH="0" baseline="0">
                <a:ln>
                  <a:noFill/>
                </a:ln>
                <a:solidFill>
                  <a:srgbClr val="6AAB73"/>
                </a:solidFill>
                <a:effectLst/>
                <a:latin typeface="Arial Unicode MS"/>
                <a:ea typeface="JetBrains Mono"/>
              </a:rPr>
            </a:br>
            <a:r>
              <a:rPr kumimoji="0" lang="ko-KR" altLang="ko-KR" sz="1100" b="0" i="0" u="none" strike="noStrike" cap="none" normalizeH="0" baseline="0">
                <a:ln>
                  <a:noFill/>
                </a:ln>
                <a:solidFill>
                  <a:srgbClr val="6AAB73"/>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implementation </a:t>
            </a:r>
            <a:r>
              <a:rPr kumimoji="0" lang="ko-KR" altLang="ko-KR" sz="1100" b="0" i="0" u="none" strike="noStrike" cap="none" normalizeH="0" baseline="0">
                <a:ln>
                  <a:noFill/>
                </a:ln>
                <a:solidFill>
                  <a:srgbClr val="6AAB73"/>
                </a:solidFill>
                <a:effectLst/>
                <a:latin typeface="Arial Unicode MS"/>
                <a:ea typeface="JetBrains Mono"/>
              </a:rPr>
              <a:t>'jakarta.servlet:jakarta.servlet-api'</a:t>
            </a:r>
            <a:br>
              <a:rPr kumimoji="0" lang="ko-KR" altLang="ko-KR" sz="1100" b="0" i="0" u="none" strike="noStrike" cap="none" normalizeH="0" baseline="0">
                <a:ln>
                  <a:noFill/>
                </a:ln>
                <a:solidFill>
                  <a:srgbClr val="6AAB73"/>
                </a:solidFill>
                <a:effectLst/>
                <a:latin typeface="Arial Unicode MS"/>
                <a:ea typeface="JetBrains Mono"/>
              </a:rPr>
            </a:br>
            <a:r>
              <a:rPr kumimoji="0" lang="ko-KR" altLang="ko-KR" sz="1100" b="0" i="0" u="none" strike="noStrike" cap="none" normalizeH="0" baseline="0">
                <a:ln>
                  <a:noFill/>
                </a:ln>
                <a:solidFill>
                  <a:srgbClr val="6AAB73"/>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implementation </a:t>
            </a:r>
            <a:r>
              <a:rPr kumimoji="0" lang="ko-KR" altLang="ko-KR" sz="1100" b="0" i="0" u="none" strike="noStrike" cap="none" normalizeH="0" baseline="0">
                <a:ln>
                  <a:noFill/>
                </a:ln>
                <a:solidFill>
                  <a:srgbClr val="6AAB73"/>
                </a:solidFill>
                <a:effectLst/>
                <a:latin typeface="Arial Unicode MS"/>
                <a:ea typeface="JetBrains Mono"/>
              </a:rPr>
              <a:t>'jakarta.servlet.jsp.jstl:jakarta.servlet.jsp.jstl-api' </a:t>
            </a:r>
            <a:br>
              <a:rPr kumimoji="0" lang="ko-KR" altLang="ko-KR" sz="1100" b="0" i="0" u="none" strike="noStrike" cap="none" normalizeH="0" baseline="0">
                <a:ln>
                  <a:noFill/>
                </a:ln>
                <a:solidFill>
                  <a:srgbClr val="6AAB73"/>
                </a:solidFill>
                <a:effectLst/>
                <a:latin typeface="Arial Unicode MS"/>
                <a:ea typeface="JetBrains Mono"/>
              </a:rPr>
            </a:br>
            <a:r>
              <a:rPr kumimoji="0" lang="ko-KR" altLang="ko-KR" sz="1100" b="0" i="0" u="none" strike="noStrike" cap="none" normalizeH="0" baseline="0">
                <a:ln>
                  <a:noFill/>
                </a:ln>
                <a:solidFill>
                  <a:srgbClr val="6AAB73"/>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implementation </a:t>
            </a:r>
            <a:r>
              <a:rPr kumimoji="0" lang="ko-KR" altLang="ko-KR" sz="1100" b="0" i="0" u="none" strike="noStrike" cap="none" normalizeH="0" baseline="0">
                <a:ln>
                  <a:noFill/>
                </a:ln>
                <a:solidFill>
                  <a:srgbClr val="6AAB73"/>
                </a:solidFill>
                <a:effectLst/>
                <a:latin typeface="Arial Unicode MS"/>
                <a:ea typeface="JetBrains Mono"/>
              </a:rPr>
              <a:t>'org.glassfish.web:jakarta.servlet.jsp.jstl'</a:t>
            </a:r>
            <a:br>
              <a:rPr kumimoji="0" lang="ko-KR" altLang="ko-KR" sz="1100" b="0" i="0" u="none" strike="noStrike" cap="none" normalizeH="0" baseline="0">
                <a:ln>
                  <a:noFill/>
                </a:ln>
                <a:solidFill>
                  <a:srgbClr val="6AAB73"/>
                </a:solidFill>
                <a:effectLst/>
                <a:latin typeface="Arial Unicode MS"/>
                <a:ea typeface="JetBrains Mono"/>
              </a:rPr>
            </a:br>
            <a:r>
              <a:rPr kumimoji="0" lang="ko-KR" altLang="ko-KR" sz="1100" b="1"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4" name="직사각형 13">
            <a:extLst>
              <a:ext uri="{FF2B5EF4-FFF2-40B4-BE49-F238E27FC236}">
                <a16:creationId xmlns:a16="http://schemas.microsoft.com/office/drawing/2014/main" id="{16833525-1A51-239D-F3F9-733129B8D5FF}"/>
              </a:ext>
            </a:extLst>
          </p:cNvPr>
          <p:cNvSpPr/>
          <p:nvPr/>
        </p:nvSpPr>
        <p:spPr>
          <a:xfrm>
            <a:off x="503515" y="3365083"/>
            <a:ext cx="2255922" cy="333617"/>
          </a:xfrm>
          <a:prstGeom prst="rect">
            <a:avLst/>
          </a:prstGeom>
        </p:spPr>
        <p:txBody>
          <a:bodyPr wrap="square">
            <a:spAutoFit/>
          </a:bodyPr>
          <a:lstStyle/>
          <a:p>
            <a:pPr>
              <a:lnSpc>
                <a:spcPct val="150000"/>
              </a:lnSpc>
            </a:pPr>
            <a:r>
              <a:rPr lang="en-US" altLang="ko-KR" sz="1200">
                <a:latin typeface="+mj-lt"/>
              </a:rPr>
              <a:t>2.  </a:t>
            </a:r>
            <a:r>
              <a:rPr lang="ko-KR" altLang="en-US" sz="1200">
                <a:latin typeface="+mj-lt"/>
              </a:rPr>
              <a:t>디렉토리 구조</a:t>
            </a:r>
            <a:endParaRPr lang="en-US" altLang="ko-KR" sz="1200">
              <a:latin typeface="+mj-lt"/>
            </a:endParaRPr>
          </a:p>
        </p:txBody>
      </p:sp>
      <p:sp>
        <p:nvSpPr>
          <p:cNvPr id="6" name="직사각형 5">
            <a:extLst>
              <a:ext uri="{FF2B5EF4-FFF2-40B4-BE49-F238E27FC236}">
                <a16:creationId xmlns:a16="http://schemas.microsoft.com/office/drawing/2014/main" id="{03D66CAF-C944-6CC9-496F-D8DF90F284AB}"/>
              </a:ext>
            </a:extLst>
          </p:cNvPr>
          <p:cNvSpPr/>
          <p:nvPr/>
        </p:nvSpPr>
        <p:spPr>
          <a:xfrm>
            <a:off x="3066144" y="3725193"/>
            <a:ext cx="8026972" cy="1223412"/>
          </a:xfrm>
          <a:prstGeom prst="rect">
            <a:avLst/>
          </a:prstGeom>
        </p:spPr>
        <p:txBody>
          <a:bodyPr wrap="square">
            <a:spAutoFit/>
          </a:bodyPr>
          <a:lstStyle/>
          <a:p>
            <a:pPr>
              <a:lnSpc>
                <a:spcPct val="200000"/>
              </a:lnSpc>
            </a:pPr>
            <a:r>
              <a:rPr lang="en-US" altLang="ko-KR" sz="1100">
                <a:latin typeface="+mj-lt"/>
              </a:rPr>
              <a:t>1) </a:t>
            </a:r>
            <a:r>
              <a:rPr lang="ko-KR" altLang="en-US" sz="1100">
                <a:latin typeface="+mj-lt"/>
              </a:rPr>
              <a:t>모델 </a:t>
            </a:r>
            <a:r>
              <a:rPr lang="en-US" altLang="ko-KR" sz="1100">
                <a:latin typeface="+mj-lt"/>
              </a:rPr>
              <a:t>2 </a:t>
            </a:r>
            <a:r>
              <a:rPr lang="ko-KR" altLang="en-US" sz="1100">
                <a:latin typeface="+mj-lt"/>
              </a:rPr>
              <a:t>는 서블릿과 </a:t>
            </a:r>
            <a:r>
              <a:rPr lang="en-US" altLang="ko-KR" sz="1100">
                <a:latin typeface="+mj-lt"/>
              </a:rPr>
              <a:t>JSP</a:t>
            </a:r>
            <a:r>
              <a:rPr lang="ko-KR" altLang="en-US" sz="1100">
                <a:latin typeface="+mj-lt"/>
              </a:rPr>
              <a:t> 모두 사용한다</a:t>
            </a:r>
            <a:endParaRPr lang="en-US" altLang="ko-KR" sz="1100">
              <a:latin typeface="+mj-lt"/>
            </a:endParaRPr>
          </a:p>
          <a:p>
            <a:pPr>
              <a:lnSpc>
                <a:spcPct val="150000"/>
              </a:lnSpc>
            </a:pPr>
            <a:r>
              <a:rPr lang="en-US" altLang="ko-KR" sz="1100">
                <a:latin typeface="+mj-lt"/>
              </a:rPr>
              <a:t>2) Jsp </a:t>
            </a:r>
            <a:r>
              <a:rPr lang="ko-KR" altLang="en-US" sz="1100">
                <a:latin typeface="+mj-lt"/>
              </a:rPr>
              <a:t>는 </a:t>
            </a:r>
            <a:r>
              <a:rPr lang="en-US" altLang="ko-KR" sz="1100">
                <a:latin typeface="+mj-lt"/>
              </a:rPr>
              <a:t>WEB-INF </a:t>
            </a:r>
            <a:r>
              <a:rPr lang="ko-KR" altLang="en-US" sz="1100">
                <a:latin typeface="+mj-lt"/>
              </a:rPr>
              <a:t>폴더 내에 위치하고 있어서 외부에서 바로 접근할 수 없는 경로이다</a:t>
            </a:r>
            <a:endParaRPr lang="en-US" altLang="ko-KR" sz="1100">
              <a:latin typeface="+mj-lt"/>
            </a:endParaRPr>
          </a:p>
          <a:p>
            <a:pPr>
              <a:lnSpc>
                <a:spcPct val="150000"/>
              </a:lnSpc>
            </a:pPr>
            <a:r>
              <a:rPr lang="en-US" altLang="ko-KR" sz="1100">
                <a:latin typeface="+mj-lt"/>
              </a:rPr>
              <a:t>    (Http://localhost:8080/jsp/message.jsp </a:t>
            </a:r>
            <a:r>
              <a:rPr lang="ko-KR" altLang="en-US" sz="1100">
                <a:latin typeface="+mj-lt"/>
              </a:rPr>
              <a:t>처럼 외부에서 바로 접근 안됨</a:t>
            </a:r>
            <a:r>
              <a:rPr lang="en-US" altLang="ko-KR" sz="1100">
                <a:latin typeface="+mj-lt"/>
              </a:rPr>
              <a:t>)</a:t>
            </a:r>
          </a:p>
          <a:p>
            <a:pPr>
              <a:lnSpc>
                <a:spcPct val="200000"/>
              </a:lnSpc>
            </a:pPr>
            <a:r>
              <a:rPr lang="en-US" altLang="ko-KR" sz="1100">
                <a:latin typeface="+mj-lt"/>
              </a:rPr>
              <a:t>3) </a:t>
            </a:r>
            <a:r>
              <a:rPr lang="ko-KR" altLang="en-US" sz="1100">
                <a:latin typeface="+mj-lt"/>
              </a:rPr>
              <a:t>요청 진입점은 항상 서블릿이 되어야 하고 최종 응답은 서블릿 내부에서 </a:t>
            </a:r>
            <a:r>
              <a:rPr lang="en-US" altLang="ko-KR" sz="1100">
                <a:latin typeface="+mj-lt"/>
              </a:rPr>
              <a:t>Jsp </a:t>
            </a:r>
            <a:r>
              <a:rPr lang="ko-KR" altLang="en-US" sz="1100">
                <a:latin typeface="+mj-lt"/>
              </a:rPr>
              <a:t>를 요청</a:t>
            </a:r>
            <a:r>
              <a:rPr lang="en-US" altLang="ko-KR" sz="1100">
                <a:latin typeface="+mj-lt"/>
              </a:rPr>
              <a:t>(</a:t>
            </a:r>
            <a:r>
              <a:rPr lang="ko-KR" altLang="en-US" sz="1100">
                <a:latin typeface="+mj-lt"/>
              </a:rPr>
              <a:t>포워딩</a:t>
            </a:r>
            <a:r>
              <a:rPr lang="en-US" altLang="ko-KR" sz="1100">
                <a:latin typeface="+mj-lt"/>
              </a:rPr>
              <a:t>)</a:t>
            </a:r>
            <a:r>
              <a:rPr lang="ko-KR" altLang="en-US" sz="1100">
                <a:latin typeface="+mj-lt"/>
              </a:rPr>
              <a:t>하는 식으로 이루어진다</a:t>
            </a:r>
            <a:endParaRPr lang="en-US" altLang="ko-KR" sz="1100">
              <a:latin typeface="+mj-lt"/>
            </a:endParaRPr>
          </a:p>
        </p:txBody>
      </p:sp>
      <p:pic>
        <p:nvPicPr>
          <p:cNvPr id="12" name="그림 11">
            <a:extLst>
              <a:ext uri="{FF2B5EF4-FFF2-40B4-BE49-F238E27FC236}">
                <a16:creationId xmlns:a16="http://schemas.microsoft.com/office/drawing/2014/main" id="{441614C5-6F38-53D9-E271-35BB7DB9995F}"/>
              </a:ext>
            </a:extLst>
          </p:cNvPr>
          <p:cNvPicPr>
            <a:picLocks noChangeAspect="1"/>
          </p:cNvPicPr>
          <p:nvPr/>
        </p:nvPicPr>
        <p:blipFill>
          <a:blip r:embed="rId2"/>
          <a:stretch>
            <a:fillRect/>
          </a:stretch>
        </p:blipFill>
        <p:spPr>
          <a:xfrm>
            <a:off x="671281" y="3725193"/>
            <a:ext cx="2350818" cy="2367853"/>
          </a:xfrm>
          <a:prstGeom prst="rect">
            <a:avLst/>
          </a:prstGeom>
          <a:ln w="6350">
            <a:solidFill>
              <a:schemeClr val="bg1">
                <a:lumMod val="65000"/>
              </a:schemeClr>
            </a:solidFill>
          </a:ln>
        </p:spPr>
      </p:pic>
    </p:spTree>
    <p:extLst>
      <p:ext uri="{BB962C8B-B14F-4D97-AF65-F5344CB8AC3E}">
        <p14:creationId xmlns:p14="http://schemas.microsoft.com/office/powerpoint/2010/main" val="344497649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28235-34F3-480D-9582-51322E7389EC}"/>
              </a:ext>
            </a:extLst>
          </p:cNvPr>
          <p:cNvSpPr txBox="1"/>
          <p:nvPr/>
        </p:nvSpPr>
        <p:spPr>
          <a:xfrm>
            <a:off x="405379" y="2980640"/>
            <a:ext cx="11381257" cy="896720"/>
          </a:xfrm>
          <a:prstGeom prst="rect">
            <a:avLst/>
          </a:prstGeom>
          <a:noFill/>
        </p:spPr>
        <p:txBody>
          <a:bodyPr wrap="none" rtlCol="0">
            <a:spAutoFit/>
          </a:bodyPr>
          <a:lstStyle/>
          <a:p>
            <a:pPr algn="ctr">
              <a:lnSpc>
                <a:spcPct val="150000"/>
              </a:lnSpc>
            </a:pPr>
            <a:r>
              <a:rPr lang="en-US" altLang="ko-KR" sz="4000">
                <a:solidFill>
                  <a:schemeClr val="accent1">
                    <a:lumMod val="75000"/>
                  </a:schemeClr>
                </a:solidFill>
                <a:latin typeface="+mj-lt"/>
                <a:ea typeface="나눔바른고딕" panose="020B0603020101020101" pitchFamily="50" charset="-127"/>
              </a:rPr>
              <a:t> </a:t>
            </a:r>
            <a:r>
              <a:rPr lang="ko-KR" altLang="en-US" sz="4000">
                <a:solidFill>
                  <a:schemeClr val="accent1">
                    <a:lumMod val="75000"/>
                  </a:schemeClr>
                </a:solidFill>
                <a:latin typeface="+mj-lt"/>
                <a:ea typeface="나눔바른고딕" panose="020B0603020101020101" pitchFamily="50" charset="-127"/>
              </a:rPr>
              <a:t>커스텀  </a:t>
            </a:r>
            <a:r>
              <a:rPr lang="en-US" altLang="ko-KR" sz="4000">
                <a:solidFill>
                  <a:schemeClr val="accent1">
                    <a:lumMod val="75000"/>
                  </a:schemeClr>
                </a:solidFill>
                <a:latin typeface="+mj-lt"/>
                <a:ea typeface="나눔바른고딕" panose="020B0603020101020101" pitchFamily="50" charset="-127"/>
              </a:rPr>
              <a:t>HandlerMethodArgumentResolver </a:t>
            </a:r>
            <a:r>
              <a:rPr lang="ko-KR" altLang="en-US" sz="4000">
                <a:solidFill>
                  <a:schemeClr val="accent1">
                    <a:lumMod val="75000"/>
                  </a:schemeClr>
                </a:solidFill>
                <a:latin typeface="+mj-lt"/>
                <a:ea typeface="나눔바른고딕" panose="020B0603020101020101" pitchFamily="50" charset="-127"/>
              </a:rPr>
              <a:t>구현</a:t>
            </a:r>
            <a:endParaRPr lang="ko-KR" altLang="en-US" sz="4000">
              <a:solidFill>
                <a:schemeClr val="accent1">
                  <a:lumMod val="75000"/>
                </a:schemeClr>
              </a:solidFill>
              <a:latin typeface="+mj-lt"/>
            </a:endParaRPr>
          </a:p>
        </p:txBody>
      </p:sp>
      <p:sp>
        <p:nvSpPr>
          <p:cNvPr id="3" name="TextBox 2">
            <a:extLst>
              <a:ext uri="{FF2B5EF4-FFF2-40B4-BE49-F238E27FC236}">
                <a16:creationId xmlns:a16="http://schemas.microsoft.com/office/drawing/2014/main" id="{CDB69857-4DB7-EFC1-D480-BBEE632C406D}"/>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3526226851"/>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6F71DD-D223-FA3F-A69C-6AC010A4E803}"/>
            </a:ext>
          </a:extLst>
        </p:cNvPr>
        <p:cNvGrpSpPr/>
        <p:nvPr/>
      </p:nvGrpSpPr>
      <p:grpSpPr>
        <a:xfrm>
          <a:off x="0" y="0"/>
          <a:ext cx="0" cy="0"/>
          <a:chOff x="0" y="0"/>
          <a:chExt cx="0" cy="0"/>
        </a:xfrm>
      </p:grpSpPr>
      <p:sp>
        <p:nvSpPr>
          <p:cNvPr id="73" name="직사각형 72">
            <a:extLst>
              <a:ext uri="{FF2B5EF4-FFF2-40B4-BE49-F238E27FC236}">
                <a16:creationId xmlns:a16="http://schemas.microsoft.com/office/drawing/2014/main" id="{3B4BD0B8-3087-DDB4-48ED-554A4CBC40C4}"/>
              </a:ext>
            </a:extLst>
          </p:cNvPr>
          <p:cNvSpPr/>
          <p:nvPr/>
        </p:nvSpPr>
        <p:spPr>
          <a:xfrm>
            <a:off x="370207" y="627229"/>
            <a:ext cx="11805182" cy="887615"/>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mn-ea"/>
              </a:rPr>
              <a:t>SecurityBuilder </a:t>
            </a:r>
            <a:r>
              <a:rPr lang="ko-KR" altLang="en-US" sz="1200">
                <a:latin typeface="+mn-ea"/>
              </a:rPr>
              <a:t>는 빌더 클래스로서 웹 보안을 구성하는 빈 객체와 설정클래스들을 생성하는 역할을 하며 대표적으로 </a:t>
            </a:r>
            <a:r>
              <a:rPr lang="en-US" altLang="ko-KR" sz="1200">
                <a:latin typeface="+mn-ea"/>
              </a:rPr>
              <a:t>WebSecurity, HttpSecurity </a:t>
            </a:r>
            <a:r>
              <a:rPr lang="ko-KR" altLang="en-US" sz="1200">
                <a:latin typeface="+mn-ea"/>
              </a:rPr>
              <a:t>가 있다</a:t>
            </a:r>
            <a:endParaRPr lang="en-US" altLang="ko-KR" sz="1200">
              <a:latin typeface="+mn-ea"/>
            </a:endParaRPr>
          </a:p>
          <a:p>
            <a:pPr marL="171450" indent="-171450">
              <a:lnSpc>
                <a:spcPct val="150000"/>
              </a:lnSpc>
              <a:buFont typeface="Arial" panose="020B0604020202020204" pitchFamily="34" charset="0"/>
              <a:buChar char="•"/>
            </a:pPr>
            <a:r>
              <a:rPr lang="en-US" altLang="ko-KR" sz="1200">
                <a:latin typeface="+mn-ea"/>
              </a:rPr>
              <a:t>SecurityConfigurer </a:t>
            </a:r>
            <a:r>
              <a:rPr lang="ko-KR" altLang="en-US" sz="1200">
                <a:latin typeface="+mn-ea"/>
              </a:rPr>
              <a:t>는 </a:t>
            </a:r>
            <a:r>
              <a:rPr lang="en-US" altLang="ko-KR" sz="1200">
                <a:latin typeface="+mn-ea"/>
              </a:rPr>
              <a:t>Http </a:t>
            </a:r>
            <a:r>
              <a:rPr lang="ko-KR" altLang="en-US" sz="1200">
                <a:latin typeface="+mn-ea"/>
              </a:rPr>
              <a:t>요청과 관련된 보안처리를 담당하는 필터들을 생성하고 여러 초기화 설정에 관여한다 </a:t>
            </a:r>
            <a:endParaRPr lang="en-US" altLang="ko-KR" sz="1200" b="1">
              <a:latin typeface="+mn-ea"/>
            </a:endParaRPr>
          </a:p>
          <a:p>
            <a:pPr marL="171450" indent="-171450">
              <a:lnSpc>
                <a:spcPct val="150000"/>
              </a:lnSpc>
              <a:buFont typeface="Arial" panose="020B0604020202020204" pitchFamily="34" charset="0"/>
              <a:buChar char="•"/>
            </a:pPr>
            <a:r>
              <a:rPr lang="en-US" altLang="ko-KR" sz="1200">
                <a:latin typeface="+mn-ea"/>
              </a:rPr>
              <a:t>SecurityBuilder </a:t>
            </a:r>
            <a:r>
              <a:rPr lang="ko-KR" altLang="en-US" sz="1200">
                <a:latin typeface="+mn-ea"/>
              </a:rPr>
              <a:t>는 </a:t>
            </a:r>
            <a:r>
              <a:rPr lang="en-US" altLang="ko-KR" sz="1200">
                <a:latin typeface="+mn-ea"/>
              </a:rPr>
              <a:t>SecurityConfigurer</a:t>
            </a:r>
            <a:r>
              <a:rPr lang="ko-KR" altLang="en-US" sz="1200">
                <a:latin typeface="+mn-ea"/>
              </a:rPr>
              <a:t> 를 참조하고 있으며 인증 및 인가 초기화 작업은 </a:t>
            </a:r>
            <a:r>
              <a:rPr lang="en-US" altLang="ko-KR" sz="1200">
                <a:latin typeface="+mn-ea"/>
              </a:rPr>
              <a:t>SecurityConfigurer </a:t>
            </a:r>
            <a:r>
              <a:rPr lang="ko-KR" altLang="en-US" sz="1200">
                <a:latin typeface="+mn-ea"/>
              </a:rPr>
              <a:t>에 의해 진행된다</a:t>
            </a:r>
            <a:r>
              <a:rPr lang="en-US" altLang="ko-KR" sz="1200">
                <a:latin typeface="+mn-ea"/>
              </a:rPr>
              <a:t>.</a:t>
            </a:r>
          </a:p>
        </p:txBody>
      </p:sp>
      <p:sp>
        <p:nvSpPr>
          <p:cNvPr id="74" name="직사각형 73">
            <a:extLst>
              <a:ext uri="{FF2B5EF4-FFF2-40B4-BE49-F238E27FC236}">
                <a16:creationId xmlns:a16="http://schemas.microsoft.com/office/drawing/2014/main" id="{6A8D657D-3A74-FFF5-957C-56EF78B344CB}"/>
              </a:ext>
            </a:extLst>
          </p:cNvPr>
          <p:cNvSpPr/>
          <p:nvPr/>
        </p:nvSpPr>
        <p:spPr>
          <a:xfrm>
            <a:off x="198756" y="202792"/>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sp>
        <p:nvSpPr>
          <p:cNvPr id="2" name="직사각형 1">
            <a:extLst>
              <a:ext uri="{FF2B5EF4-FFF2-40B4-BE49-F238E27FC236}">
                <a16:creationId xmlns:a16="http://schemas.microsoft.com/office/drawing/2014/main" id="{B3CD615E-11B9-5ED2-154A-826B19362962}"/>
              </a:ext>
            </a:extLst>
          </p:cNvPr>
          <p:cNvSpPr/>
          <p:nvPr/>
        </p:nvSpPr>
        <p:spPr>
          <a:xfrm>
            <a:off x="198756" y="2061474"/>
            <a:ext cx="2602315"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WebMvcConfigurer</a:t>
            </a:r>
            <a:endParaRPr lang="ko-KR" altLang="en-US" b="1">
              <a:solidFill>
                <a:schemeClr val="accent1">
                  <a:lumMod val="75000"/>
                </a:schemeClr>
              </a:solidFill>
              <a:latin typeface="+mn-ea"/>
            </a:endParaRPr>
          </a:p>
        </p:txBody>
      </p:sp>
    </p:spTree>
    <p:extLst>
      <p:ext uri="{BB962C8B-B14F-4D97-AF65-F5344CB8AC3E}">
        <p14:creationId xmlns:p14="http://schemas.microsoft.com/office/powerpoint/2010/main" val="225447151"/>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28235-34F3-480D-9582-51322E7389EC}"/>
              </a:ext>
            </a:extLst>
          </p:cNvPr>
          <p:cNvSpPr txBox="1"/>
          <p:nvPr/>
        </p:nvSpPr>
        <p:spPr>
          <a:xfrm>
            <a:off x="2374477" y="2921169"/>
            <a:ext cx="7443063" cy="1015663"/>
          </a:xfrm>
          <a:prstGeom prst="rect">
            <a:avLst/>
          </a:prstGeom>
          <a:noFill/>
        </p:spPr>
        <p:txBody>
          <a:bodyPr wrap="none" rtlCol="0">
            <a:spAutoFit/>
          </a:bodyPr>
          <a:lstStyle/>
          <a:p>
            <a:pPr algn="ctr"/>
            <a:r>
              <a:rPr lang="ko-KR" altLang="en-US" sz="6000">
                <a:solidFill>
                  <a:schemeClr val="accent1">
                    <a:lumMod val="75000"/>
                  </a:schemeClr>
                </a:solidFill>
                <a:latin typeface="+mj-lt"/>
              </a:rPr>
              <a:t>바인딩 </a:t>
            </a:r>
            <a:r>
              <a:rPr lang="en-US" altLang="ko-KR" sz="6000">
                <a:solidFill>
                  <a:schemeClr val="accent1">
                    <a:lumMod val="75000"/>
                  </a:schemeClr>
                </a:solidFill>
                <a:latin typeface="+mj-lt"/>
              </a:rPr>
              <a:t>- DataBinder</a:t>
            </a:r>
            <a:endParaRPr lang="ko-KR" altLang="en-US" sz="6000">
              <a:solidFill>
                <a:schemeClr val="accent1">
                  <a:lumMod val="75000"/>
                </a:schemeClr>
              </a:solidFill>
              <a:latin typeface="+mj-lt"/>
            </a:endParaRPr>
          </a:p>
        </p:txBody>
      </p:sp>
      <p:sp>
        <p:nvSpPr>
          <p:cNvPr id="3" name="TextBox 2">
            <a:extLst>
              <a:ext uri="{FF2B5EF4-FFF2-40B4-BE49-F238E27FC236}">
                <a16:creationId xmlns:a16="http://schemas.microsoft.com/office/drawing/2014/main" id="{CDB69857-4DB7-EFC1-D480-BBEE632C406D}"/>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3097569838"/>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A04F75-C07C-B274-5C4C-891F55E7AE00}"/>
            </a:ext>
          </a:extLst>
        </p:cNvPr>
        <p:cNvGrpSpPr/>
        <p:nvPr/>
      </p:nvGrpSpPr>
      <p:grpSpPr>
        <a:xfrm>
          <a:off x="0" y="0"/>
          <a:ext cx="0" cy="0"/>
          <a:chOff x="0" y="0"/>
          <a:chExt cx="0" cy="0"/>
        </a:xfrm>
      </p:grpSpPr>
      <p:sp>
        <p:nvSpPr>
          <p:cNvPr id="73" name="직사각형 72">
            <a:extLst>
              <a:ext uri="{FF2B5EF4-FFF2-40B4-BE49-F238E27FC236}">
                <a16:creationId xmlns:a16="http://schemas.microsoft.com/office/drawing/2014/main" id="{79DBCB34-DF51-C2B0-839C-4EE1E8B7E65F}"/>
              </a:ext>
            </a:extLst>
          </p:cNvPr>
          <p:cNvSpPr/>
          <p:nvPr/>
        </p:nvSpPr>
        <p:spPr>
          <a:xfrm>
            <a:off x="4733716" y="1804666"/>
            <a:ext cx="965297" cy="313547"/>
          </a:xfrm>
          <a:prstGeom prst="rect">
            <a:avLst/>
          </a:prstGeom>
        </p:spPr>
        <p:txBody>
          <a:bodyPr wrap="square">
            <a:spAutoFit/>
          </a:bodyPr>
          <a:lstStyle/>
          <a:p>
            <a:pPr>
              <a:lnSpc>
                <a:spcPct val="150000"/>
              </a:lnSpc>
            </a:pPr>
            <a:r>
              <a:rPr lang="ko-KR" altLang="en-US" sz="1100">
                <a:latin typeface="+mn-ea"/>
              </a:rPr>
              <a:t>핸들러 결정</a:t>
            </a:r>
            <a:endParaRPr lang="en-US" altLang="ko-KR" sz="1100">
              <a:latin typeface="+mn-ea"/>
            </a:endParaRPr>
          </a:p>
        </p:txBody>
      </p:sp>
      <p:sp>
        <p:nvSpPr>
          <p:cNvPr id="74" name="직사각형 73">
            <a:extLst>
              <a:ext uri="{FF2B5EF4-FFF2-40B4-BE49-F238E27FC236}">
                <a16:creationId xmlns:a16="http://schemas.microsoft.com/office/drawing/2014/main" id="{8715C765-A873-776C-A423-12295C2329BC}"/>
              </a:ext>
            </a:extLst>
          </p:cNvPr>
          <p:cNvSpPr/>
          <p:nvPr/>
        </p:nvSpPr>
        <p:spPr>
          <a:xfrm>
            <a:off x="198756" y="202792"/>
            <a:ext cx="2773452"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스프링 </a:t>
            </a:r>
            <a:r>
              <a:rPr lang="en-US" altLang="ko-KR" b="1">
                <a:solidFill>
                  <a:schemeClr val="accent1">
                    <a:lumMod val="75000"/>
                  </a:schemeClr>
                </a:solidFill>
                <a:latin typeface="+mn-ea"/>
              </a:rPr>
              <a:t>MVC </a:t>
            </a:r>
            <a:r>
              <a:rPr lang="ko-KR" altLang="en-US" b="1">
                <a:solidFill>
                  <a:schemeClr val="accent1">
                    <a:lumMod val="75000"/>
                  </a:schemeClr>
                </a:solidFill>
                <a:latin typeface="+mn-ea"/>
              </a:rPr>
              <a:t>아키텍처</a:t>
            </a:r>
          </a:p>
        </p:txBody>
      </p:sp>
      <p:sp>
        <p:nvSpPr>
          <p:cNvPr id="3" name="모서리가 둥근 직사각형 38">
            <a:extLst>
              <a:ext uri="{FF2B5EF4-FFF2-40B4-BE49-F238E27FC236}">
                <a16:creationId xmlns:a16="http://schemas.microsoft.com/office/drawing/2014/main" id="{EE7AD8B7-7B11-76EF-749A-E189C3CF7A92}"/>
              </a:ext>
            </a:extLst>
          </p:cNvPr>
          <p:cNvSpPr/>
          <p:nvPr/>
        </p:nvSpPr>
        <p:spPr>
          <a:xfrm>
            <a:off x="1790650" y="2983498"/>
            <a:ext cx="1692670" cy="1215186"/>
          </a:xfrm>
          <a:prstGeom prst="roundRect">
            <a:avLst>
              <a:gd name="adj" fmla="val 9241"/>
            </a:avLst>
          </a:prstGeom>
          <a:solidFill>
            <a:schemeClr val="bg1"/>
          </a:solidFill>
          <a:ln w="19050">
            <a:solidFill>
              <a:schemeClr val="tx1"/>
            </a:solidFill>
            <a:prstDash val="sysDash"/>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DispatcherServlet</a:t>
            </a:r>
            <a:endParaRPr lang="ko-KR" altLang="en-US" sz="1400">
              <a:solidFill>
                <a:schemeClr val="tx1"/>
              </a:solidFill>
              <a:ea typeface="나눔바른고딕" panose="020B0603020101020101"/>
            </a:endParaRPr>
          </a:p>
        </p:txBody>
      </p:sp>
      <p:cxnSp>
        <p:nvCxnSpPr>
          <p:cNvPr id="160" name="직선 화살표 연결선 159">
            <a:extLst>
              <a:ext uri="{FF2B5EF4-FFF2-40B4-BE49-F238E27FC236}">
                <a16:creationId xmlns:a16="http://schemas.microsoft.com/office/drawing/2014/main" id="{8103E4AB-6938-86E3-021F-0079E549AFBB}"/>
              </a:ext>
            </a:extLst>
          </p:cNvPr>
          <p:cNvCxnSpPr>
            <a:cxnSpLocks/>
          </p:cNvCxnSpPr>
          <p:nvPr/>
        </p:nvCxnSpPr>
        <p:spPr>
          <a:xfrm>
            <a:off x="1044473" y="3615491"/>
            <a:ext cx="486406" cy="0"/>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3" name="TextBox 162">
            <a:extLst>
              <a:ext uri="{FF2B5EF4-FFF2-40B4-BE49-F238E27FC236}">
                <a16:creationId xmlns:a16="http://schemas.microsoft.com/office/drawing/2014/main" id="{FF0D2A7A-A989-4C64-1C9E-A59046666D9B}"/>
              </a:ext>
            </a:extLst>
          </p:cNvPr>
          <p:cNvSpPr txBox="1"/>
          <p:nvPr/>
        </p:nvSpPr>
        <p:spPr>
          <a:xfrm>
            <a:off x="834830" y="3244107"/>
            <a:ext cx="905691" cy="276999"/>
          </a:xfrm>
          <a:prstGeom prst="rect">
            <a:avLst/>
          </a:prstGeom>
          <a:noFill/>
        </p:spPr>
        <p:txBody>
          <a:bodyPr wrap="square">
            <a:spAutoFit/>
          </a:bodyPr>
          <a:lstStyle/>
          <a:p>
            <a:pPr algn="ctr"/>
            <a:r>
              <a:rPr lang="en-US" altLang="ko-KR" sz="1200">
                <a:solidFill>
                  <a:schemeClr val="bg1">
                    <a:lumMod val="65000"/>
                  </a:schemeClr>
                </a:solidFill>
              </a:rPr>
              <a:t>request</a:t>
            </a:r>
            <a:endParaRPr lang="ko-KR" altLang="en-US" sz="1200">
              <a:solidFill>
                <a:schemeClr val="bg1">
                  <a:lumMod val="65000"/>
                </a:schemeClr>
              </a:solidFill>
            </a:endParaRPr>
          </a:p>
        </p:txBody>
      </p:sp>
      <p:sp>
        <p:nvSpPr>
          <p:cNvPr id="5" name="모서리가 둥근 직사각형 38">
            <a:extLst>
              <a:ext uri="{FF2B5EF4-FFF2-40B4-BE49-F238E27FC236}">
                <a16:creationId xmlns:a16="http://schemas.microsoft.com/office/drawing/2014/main" id="{9026FB1A-502D-6A22-E5EA-DCF905DAEEC6}"/>
              </a:ext>
            </a:extLst>
          </p:cNvPr>
          <p:cNvSpPr/>
          <p:nvPr/>
        </p:nvSpPr>
        <p:spPr>
          <a:xfrm>
            <a:off x="2797250" y="1744936"/>
            <a:ext cx="1952654" cy="493512"/>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lumMod val="50000"/>
                  </a:schemeClr>
                </a:solidFill>
                <a:effectLst/>
              </a:rPr>
              <a:t>HandlerMapping</a:t>
            </a:r>
          </a:p>
        </p:txBody>
      </p:sp>
      <p:sp>
        <p:nvSpPr>
          <p:cNvPr id="8" name="모서리가 둥근 직사각형 38">
            <a:extLst>
              <a:ext uri="{FF2B5EF4-FFF2-40B4-BE49-F238E27FC236}">
                <a16:creationId xmlns:a16="http://schemas.microsoft.com/office/drawing/2014/main" id="{C5E3571E-0CAC-63EC-932F-F8C2C6C71A55}"/>
              </a:ext>
            </a:extLst>
          </p:cNvPr>
          <p:cNvSpPr/>
          <p:nvPr/>
        </p:nvSpPr>
        <p:spPr>
          <a:xfrm>
            <a:off x="5886801" y="2173697"/>
            <a:ext cx="1952654" cy="493512"/>
          </a:xfrm>
          <a:prstGeom prst="roundRect">
            <a:avLst/>
          </a:prstGeom>
          <a:solidFill>
            <a:srgbClr val="FF0000"/>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effectLst/>
              </a:rPr>
              <a:t>HandlerAdapter</a:t>
            </a:r>
            <a:r>
              <a:rPr lang="en-US" altLang="ko-KR" sz="1400">
                <a:solidFill>
                  <a:schemeClr val="bg1"/>
                </a:solidFill>
              </a:rPr>
              <a:t>s</a:t>
            </a:r>
            <a:endParaRPr lang="en-US" altLang="ko-KR" sz="1400">
              <a:solidFill>
                <a:schemeClr val="bg1"/>
              </a:solidFill>
              <a:effectLst/>
            </a:endParaRPr>
          </a:p>
        </p:txBody>
      </p:sp>
      <p:sp>
        <p:nvSpPr>
          <p:cNvPr id="11" name="모서리가 둥근 직사각형 38">
            <a:extLst>
              <a:ext uri="{FF2B5EF4-FFF2-40B4-BE49-F238E27FC236}">
                <a16:creationId xmlns:a16="http://schemas.microsoft.com/office/drawing/2014/main" id="{57F6E68F-EF42-5BB3-6412-CED40E78A2E3}"/>
              </a:ext>
            </a:extLst>
          </p:cNvPr>
          <p:cNvSpPr/>
          <p:nvPr/>
        </p:nvSpPr>
        <p:spPr>
          <a:xfrm>
            <a:off x="5880995" y="4680872"/>
            <a:ext cx="1952654" cy="493512"/>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lumMod val="50000"/>
                  </a:schemeClr>
                </a:solidFill>
              </a:rPr>
              <a:t>V</a:t>
            </a:r>
            <a:r>
              <a:rPr lang="en-US" altLang="ko-KR" sz="1400">
                <a:solidFill>
                  <a:schemeClr val="bg1">
                    <a:lumMod val="50000"/>
                  </a:schemeClr>
                </a:solidFill>
                <a:effectLst/>
              </a:rPr>
              <a:t>iewResolvers</a:t>
            </a:r>
          </a:p>
        </p:txBody>
      </p:sp>
      <p:sp>
        <p:nvSpPr>
          <p:cNvPr id="13" name="모서리가 둥근 직사각형 38">
            <a:extLst>
              <a:ext uri="{FF2B5EF4-FFF2-40B4-BE49-F238E27FC236}">
                <a16:creationId xmlns:a16="http://schemas.microsoft.com/office/drawing/2014/main" id="{B68CB709-3D6E-A3B2-FCCF-060927E051C9}"/>
              </a:ext>
            </a:extLst>
          </p:cNvPr>
          <p:cNvSpPr/>
          <p:nvPr/>
        </p:nvSpPr>
        <p:spPr>
          <a:xfrm>
            <a:off x="2080247" y="5591972"/>
            <a:ext cx="1113475" cy="493512"/>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lumMod val="50000"/>
                  </a:schemeClr>
                </a:solidFill>
                <a:effectLst/>
              </a:rPr>
              <a:t>VIew</a:t>
            </a:r>
          </a:p>
        </p:txBody>
      </p:sp>
      <p:sp>
        <p:nvSpPr>
          <p:cNvPr id="14" name="모서리가 둥근 직사각형 38">
            <a:extLst>
              <a:ext uri="{FF2B5EF4-FFF2-40B4-BE49-F238E27FC236}">
                <a16:creationId xmlns:a16="http://schemas.microsoft.com/office/drawing/2014/main" id="{DC2298E6-F7C9-7113-23EF-298711E61953}"/>
              </a:ext>
            </a:extLst>
          </p:cNvPr>
          <p:cNvSpPr/>
          <p:nvPr/>
        </p:nvSpPr>
        <p:spPr>
          <a:xfrm>
            <a:off x="9775906" y="3344335"/>
            <a:ext cx="1132426" cy="493512"/>
          </a:xfrm>
          <a:prstGeom prst="roundRect">
            <a:avLst/>
          </a:prstGeom>
          <a:solidFill>
            <a:srgbClr val="FF0000"/>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effectLst/>
              </a:rPr>
              <a:t>Handler</a:t>
            </a:r>
          </a:p>
        </p:txBody>
      </p:sp>
      <p:sp>
        <p:nvSpPr>
          <p:cNvPr id="15" name="모서리가 둥근 직사각형 38">
            <a:extLst>
              <a:ext uri="{FF2B5EF4-FFF2-40B4-BE49-F238E27FC236}">
                <a16:creationId xmlns:a16="http://schemas.microsoft.com/office/drawing/2014/main" id="{4B2A973A-9FC8-45D2-F952-BCCD75686900}"/>
              </a:ext>
            </a:extLst>
          </p:cNvPr>
          <p:cNvSpPr/>
          <p:nvPr/>
        </p:nvSpPr>
        <p:spPr>
          <a:xfrm>
            <a:off x="1660657" y="1071474"/>
            <a:ext cx="1952654" cy="493512"/>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lumMod val="50000"/>
                  </a:schemeClr>
                </a:solidFill>
                <a:effectLst/>
              </a:rPr>
              <a:t>HandlerMappings</a:t>
            </a:r>
          </a:p>
        </p:txBody>
      </p:sp>
      <p:sp>
        <p:nvSpPr>
          <p:cNvPr id="17" name="모서리가 둥근 직사각형 38">
            <a:extLst>
              <a:ext uri="{FF2B5EF4-FFF2-40B4-BE49-F238E27FC236}">
                <a16:creationId xmlns:a16="http://schemas.microsoft.com/office/drawing/2014/main" id="{FBCBA447-80AB-1F12-82E2-8B37006C15CB}"/>
              </a:ext>
            </a:extLst>
          </p:cNvPr>
          <p:cNvSpPr/>
          <p:nvPr/>
        </p:nvSpPr>
        <p:spPr>
          <a:xfrm>
            <a:off x="5886801" y="3346135"/>
            <a:ext cx="1952654" cy="493512"/>
          </a:xfrm>
          <a:prstGeom prst="roundRect">
            <a:avLst/>
          </a:prstGeom>
          <a:solidFill>
            <a:srgbClr val="FF0000"/>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effectLst/>
              </a:rPr>
              <a:t>HandlerAdapter</a:t>
            </a:r>
          </a:p>
        </p:txBody>
      </p:sp>
      <p:cxnSp>
        <p:nvCxnSpPr>
          <p:cNvPr id="22" name="직선 화살표 연결선 21">
            <a:extLst>
              <a:ext uri="{FF2B5EF4-FFF2-40B4-BE49-F238E27FC236}">
                <a16:creationId xmlns:a16="http://schemas.microsoft.com/office/drawing/2014/main" id="{2FCCA3FC-4E6E-DC78-295B-5F1CC6E54634}"/>
              </a:ext>
            </a:extLst>
          </p:cNvPr>
          <p:cNvCxnSpPr>
            <a:cxnSpLocks/>
          </p:cNvCxnSpPr>
          <p:nvPr/>
        </p:nvCxnSpPr>
        <p:spPr>
          <a:xfrm>
            <a:off x="3492150" y="4109290"/>
            <a:ext cx="2394651" cy="1693342"/>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5F7EEF29-5AAE-B1CE-EE03-9556023E0A3A}"/>
              </a:ext>
            </a:extLst>
          </p:cNvPr>
          <p:cNvCxnSpPr>
            <a:cxnSpLocks/>
            <a:stCxn id="3" idx="3"/>
            <a:endCxn id="8" idx="1"/>
          </p:cNvCxnSpPr>
          <p:nvPr/>
        </p:nvCxnSpPr>
        <p:spPr>
          <a:xfrm flipV="1">
            <a:off x="3483320" y="2420453"/>
            <a:ext cx="2403481" cy="1170638"/>
          </a:xfrm>
          <a:prstGeom prst="straightConnector1">
            <a:avLst/>
          </a:prstGeom>
          <a:ln w="9525">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EDBFBBF7-AA50-C5DE-DF88-722B9A440610}"/>
              </a:ext>
            </a:extLst>
          </p:cNvPr>
          <p:cNvCxnSpPr>
            <a:cxnSpLocks/>
            <a:stCxn id="3" idx="0"/>
          </p:cNvCxnSpPr>
          <p:nvPr/>
        </p:nvCxnSpPr>
        <p:spPr>
          <a:xfrm flipV="1">
            <a:off x="2636985" y="2238448"/>
            <a:ext cx="796839" cy="745050"/>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직선 화살표 연결선 36">
            <a:extLst>
              <a:ext uri="{FF2B5EF4-FFF2-40B4-BE49-F238E27FC236}">
                <a16:creationId xmlns:a16="http://schemas.microsoft.com/office/drawing/2014/main" id="{45FC63B8-0042-8BC7-BFD6-C4CFC67ABB36}"/>
              </a:ext>
            </a:extLst>
          </p:cNvPr>
          <p:cNvCxnSpPr>
            <a:cxnSpLocks/>
            <a:stCxn id="3" idx="0"/>
            <a:endCxn id="15" idx="2"/>
          </p:cNvCxnSpPr>
          <p:nvPr/>
        </p:nvCxnSpPr>
        <p:spPr>
          <a:xfrm flipH="1" flipV="1">
            <a:off x="2636984" y="1564986"/>
            <a:ext cx="1" cy="1418512"/>
          </a:xfrm>
          <a:prstGeom prst="straightConnector1">
            <a:avLst/>
          </a:prstGeom>
          <a:ln w="9525">
            <a:solidFill>
              <a:schemeClr val="bg1">
                <a:lumMod val="65000"/>
              </a:schemeClr>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3" name="직선 화살표 연결선 42">
            <a:extLst>
              <a:ext uri="{FF2B5EF4-FFF2-40B4-BE49-F238E27FC236}">
                <a16:creationId xmlns:a16="http://schemas.microsoft.com/office/drawing/2014/main" id="{BE1B652B-B7A5-BFD1-8062-0F54E2CB7072}"/>
              </a:ext>
            </a:extLst>
          </p:cNvPr>
          <p:cNvCxnSpPr>
            <a:cxnSpLocks/>
            <a:stCxn id="17" idx="3"/>
            <a:endCxn id="14" idx="1"/>
          </p:cNvCxnSpPr>
          <p:nvPr/>
        </p:nvCxnSpPr>
        <p:spPr>
          <a:xfrm flipV="1">
            <a:off x="7839455" y="3591091"/>
            <a:ext cx="1936451" cy="18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8" name="모서리가 둥근 직사각형 38">
            <a:extLst>
              <a:ext uri="{FF2B5EF4-FFF2-40B4-BE49-F238E27FC236}">
                <a16:creationId xmlns:a16="http://schemas.microsoft.com/office/drawing/2014/main" id="{61BEFEEE-4BAB-C206-CC9A-A5FEB02405AF}"/>
              </a:ext>
            </a:extLst>
          </p:cNvPr>
          <p:cNvSpPr/>
          <p:nvPr/>
        </p:nvSpPr>
        <p:spPr>
          <a:xfrm>
            <a:off x="5886801" y="5591972"/>
            <a:ext cx="1952654" cy="493512"/>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lumMod val="50000"/>
                  </a:schemeClr>
                </a:solidFill>
              </a:rPr>
              <a:t>V</a:t>
            </a:r>
            <a:r>
              <a:rPr lang="en-US" altLang="ko-KR" sz="1400">
                <a:solidFill>
                  <a:schemeClr val="bg1">
                    <a:lumMod val="50000"/>
                  </a:schemeClr>
                </a:solidFill>
                <a:effectLst/>
              </a:rPr>
              <a:t>iewResolver</a:t>
            </a:r>
          </a:p>
        </p:txBody>
      </p:sp>
      <p:cxnSp>
        <p:nvCxnSpPr>
          <p:cNvPr id="127" name="직선 화살표 연결선 126">
            <a:extLst>
              <a:ext uri="{FF2B5EF4-FFF2-40B4-BE49-F238E27FC236}">
                <a16:creationId xmlns:a16="http://schemas.microsoft.com/office/drawing/2014/main" id="{FDDA572E-3B14-F527-815B-E4CCCD12BF2B}"/>
              </a:ext>
            </a:extLst>
          </p:cNvPr>
          <p:cNvCxnSpPr>
            <a:cxnSpLocks/>
            <a:stCxn id="3" idx="2"/>
            <a:endCxn id="13" idx="0"/>
          </p:cNvCxnSpPr>
          <p:nvPr/>
        </p:nvCxnSpPr>
        <p:spPr>
          <a:xfrm>
            <a:off x="2636985" y="4198684"/>
            <a:ext cx="0" cy="1393288"/>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1" name="모서리가 둥근 직사각형 38">
            <a:extLst>
              <a:ext uri="{FF2B5EF4-FFF2-40B4-BE49-F238E27FC236}">
                <a16:creationId xmlns:a16="http://schemas.microsoft.com/office/drawing/2014/main" id="{5237F9B6-0A40-8B03-090A-96689FE8694A}"/>
              </a:ext>
            </a:extLst>
          </p:cNvPr>
          <p:cNvSpPr/>
          <p:nvPr/>
        </p:nvSpPr>
        <p:spPr>
          <a:xfrm>
            <a:off x="4078316" y="3832659"/>
            <a:ext cx="1310801" cy="282676"/>
          </a:xfrm>
          <a:prstGeom prst="roundRect">
            <a:avLst/>
          </a:prstGeom>
          <a:solidFill>
            <a:schemeClr val="bg1">
              <a:lumMod val="85000"/>
            </a:schemeClr>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solidFill>
                  <a:schemeClr val="bg1">
                    <a:lumMod val="50000"/>
                  </a:schemeClr>
                </a:solidFill>
                <a:effectLst/>
              </a:rPr>
              <a:t>ModelAndView</a:t>
            </a:r>
          </a:p>
        </p:txBody>
      </p:sp>
      <p:sp>
        <p:nvSpPr>
          <p:cNvPr id="132" name="직사각형 131">
            <a:extLst>
              <a:ext uri="{FF2B5EF4-FFF2-40B4-BE49-F238E27FC236}">
                <a16:creationId xmlns:a16="http://schemas.microsoft.com/office/drawing/2014/main" id="{445CC4D8-AA8E-8EDC-204B-97AEF83715A1}"/>
              </a:ext>
            </a:extLst>
          </p:cNvPr>
          <p:cNvSpPr/>
          <p:nvPr/>
        </p:nvSpPr>
        <p:spPr>
          <a:xfrm>
            <a:off x="3609737" y="1187761"/>
            <a:ext cx="1666109" cy="313547"/>
          </a:xfrm>
          <a:prstGeom prst="rect">
            <a:avLst/>
          </a:prstGeom>
        </p:spPr>
        <p:txBody>
          <a:bodyPr wrap="square">
            <a:spAutoFit/>
          </a:bodyPr>
          <a:lstStyle/>
          <a:p>
            <a:pPr>
              <a:lnSpc>
                <a:spcPct val="150000"/>
              </a:lnSpc>
            </a:pPr>
            <a:r>
              <a:rPr lang="ko-KR" altLang="en-US" sz="1100">
                <a:latin typeface="+mn-ea"/>
              </a:rPr>
              <a:t>핸들러 매핑 목록 순회</a:t>
            </a:r>
            <a:endParaRPr lang="en-US" altLang="ko-KR" sz="1100">
              <a:latin typeface="+mn-ea"/>
            </a:endParaRPr>
          </a:p>
        </p:txBody>
      </p:sp>
      <p:sp>
        <p:nvSpPr>
          <p:cNvPr id="135" name="직사각형 134">
            <a:extLst>
              <a:ext uri="{FF2B5EF4-FFF2-40B4-BE49-F238E27FC236}">
                <a16:creationId xmlns:a16="http://schemas.microsoft.com/office/drawing/2014/main" id="{764C9B89-1B0F-A298-A9D3-A3C8BC7D693E}"/>
              </a:ext>
            </a:extLst>
          </p:cNvPr>
          <p:cNvSpPr/>
          <p:nvPr/>
        </p:nvSpPr>
        <p:spPr>
          <a:xfrm>
            <a:off x="7830025" y="2245552"/>
            <a:ext cx="1776464" cy="313547"/>
          </a:xfrm>
          <a:prstGeom prst="rect">
            <a:avLst/>
          </a:prstGeom>
        </p:spPr>
        <p:txBody>
          <a:bodyPr wrap="square">
            <a:spAutoFit/>
          </a:bodyPr>
          <a:lstStyle/>
          <a:p>
            <a:pPr>
              <a:lnSpc>
                <a:spcPct val="150000"/>
              </a:lnSpc>
            </a:pPr>
            <a:r>
              <a:rPr lang="ko-KR" altLang="en-US" sz="1100">
                <a:latin typeface="+mn-ea"/>
              </a:rPr>
              <a:t>핸들러 어댑터 목록 순회</a:t>
            </a:r>
            <a:endParaRPr lang="en-US" altLang="ko-KR" sz="1100">
              <a:latin typeface="+mn-ea"/>
            </a:endParaRPr>
          </a:p>
        </p:txBody>
      </p:sp>
      <p:sp>
        <p:nvSpPr>
          <p:cNvPr id="136" name="직사각형 135">
            <a:extLst>
              <a:ext uri="{FF2B5EF4-FFF2-40B4-BE49-F238E27FC236}">
                <a16:creationId xmlns:a16="http://schemas.microsoft.com/office/drawing/2014/main" id="{2AE06DC9-65D3-0781-8641-4873EECFD92F}"/>
              </a:ext>
            </a:extLst>
          </p:cNvPr>
          <p:cNvSpPr/>
          <p:nvPr/>
        </p:nvSpPr>
        <p:spPr>
          <a:xfrm>
            <a:off x="8279509" y="3242271"/>
            <a:ext cx="965297" cy="313547"/>
          </a:xfrm>
          <a:prstGeom prst="rect">
            <a:avLst/>
          </a:prstGeom>
        </p:spPr>
        <p:txBody>
          <a:bodyPr wrap="square">
            <a:spAutoFit/>
          </a:bodyPr>
          <a:lstStyle/>
          <a:p>
            <a:pPr>
              <a:lnSpc>
                <a:spcPct val="150000"/>
              </a:lnSpc>
            </a:pPr>
            <a:r>
              <a:rPr lang="ko-KR" altLang="en-US" sz="1100">
                <a:latin typeface="+mn-ea"/>
              </a:rPr>
              <a:t>핸들러 호출</a:t>
            </a:r>
            <a:endParaRPr lang="en-US" altLang="ko-KR" sz="1100">
              <a:latin typeface="+mn-ea"/>
            </a:endParaRPr>
          </a:p>
        </p:txBody>
      </p:sp>
      <p:sp>
        <p:nvSpPr>
          <p:cNvPr id="153" name="직사각형 152">
            <a:extLst>
              <a:ext uri="{FF2B5EF4-FFF2-40B4-BE49-F238E27FC236}">
                <a16:creationId xmlns:a16="http://schemas.microsoft.com/office/drawing/2014/main" id="{4DDCF8FA-17AD-0CA1-0B11-9D875A057ACB}"/>
              </a:ext>
            </a:extLst>
          </p:cNvPr>
          <p:cNvSpPr/>
          <p:nvPr/>
        </p:nvSpPr>
        <p:spPr>
          <a:xfrm>
            <a:off x="4275721" y="3266909"/>
            <a:ext cx="1220738" cy="313547"/>
          </a:xfrm>
          <a:prstGeom prst="rect">
            <a:avLst/>
          </a:prstGeom>
        </p:spPr>
        <p:txBody>
          <a:bodyPr wrap="square">
            <a:spAutoFit/>
          </a:bodyPr>
          <a:lstStyle/>
          <a:p>
            <a:pPr>
              <a:lnSpc>
                <a:spcPct val="150000"/>
              </a:lnSpc>
            </a:pPr>
            <a:r>
              <a:rPr lang="en-US" altLang="ko-KR" sz="1100">
                <a:latin typeface="+mn-ea"/>
              </a:rPr>
              <a:t>handle(handler)</a:t>
            </a:r>
          </a:p>
        </p:txBody>
      </p:sp>
      <p:sp>
        <p:nvSpPr>
          <p:cNvPr id="159" name="직사각형 158">
            <a:extLst>
              <a:ext uri="{FF2B5EF4-FFF2-40B4-BE49-F238E27FC236}">
                <a16:creationId xmlns:a16="http://schemas.microsoft.com/office/drawing/2014/main" id="{84CC45B7-5839-5FAA-489C-ACD256EFBE63}"/>
              </a:ext>
            </a:extLst>
          </p:cNvPr>
          <p:cNvSpPr/>
          <p:nvPr/>
        </p:nvSpPr>
        <p:spPr>
          <a:xfrm>
            <a:off x="7868547" y="4754826"/>
            <a:ext cx="1611355" cy="313547"/>
          </a:xfrm>
          <a:prstGeom prst="rect">
            <a:avLst/>
          </a:prstGeom>
        </p:spPr>
        <p:txBody>
          <a:bodyPr wrap="square">
            <a:spAutoFit/>
          </a:bodyPr>
          <a:lstStyle/>
          <a:p>
            <a:pPr>
              <a:lnSpc>
                <a:spcPct val="150000"/>
              </a:lnSpc>
            </a:pPr>
            <a:r>
              <a:rPr lang="ko-KR" altLang="en-US" sz="1100">
                <a:solidFill>
                  <a:schemeClr val="bg1">
                    <a:lumMod val="50000"/>
                  </a:schemeClr>
                </a:solidFill>
                <a:latin typeface="+mn-ea"/>
              </a:rPr>
              <a:t>뷰 리졸브 목록 순회</a:t>
            </a:r>
            <a:endParaRPr lang="en-US" altLang="ko-KR" sz="1100">
              <a:solidFill>
                <a:schemeClr val="bg1">
                  <a:lumMod val="50000"/>
                </a:schemeClr>
              </a:solidFill>
              <a:latin typeface="+mn-ea"/>
            </a:endParaRPr>
          </a:p>
        </p:txBody>
      </p:sp>
      <p:cxnSp>
        <p:nvCxnSpPr>
          <p:cNvPr id="180" name="직선 화살표 연결선 179">
            <a:extLst>
              <a:ext uri="{FF2B5EF4-FFF2-40B4-BE49-F238E27FC236}">
                <a16:creationId xmlns:a16="http://schemas.microsoft.com/office/drawing/2014/main" id="{E9C73AE3-97C8-021B-8DBD-FFDA2F079D0B}"/>
              </a:ext>
            </a:extLst>
          </p:cNvPr>
          <p:cNvCxnSpPr>
            <a:cxnSpLocks/>
          </p:cNvCxnSpPr>
          <p:nvPr/>
        </p:nvCxnSpPr>
        <p:spPr>
          <a:xfrm flipH="1">
            <a:off x="3492150" y="3727361"/>
            <a:ext cx="2376991"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4" name="직선 화살표 연결선 233">
            <a:extLst>
              <a:ext uri="{FF2B5EF4-FFF2-40B4-BE49-F238E27FC236}">
                <a16:creationId xmlns:a16="http://schemas.microsoft.com/office/drawing/2014/main" id="{ED148FAD-4BBC-02BE-92FF-1577CB4535EE}"/>
              </a:ext>
            </a:extLst>
          </p:cNvPr>
          <p:cNvCxnSpPr>
            <a:cxnSpLocks/>
          </p:cNvCxnSpPr>
          <p:nvPr/>
        </p:nvCxnSpPr>
        <p:spPr>
          <a:xfrm flipH="1">
            <a:off x="7857115" y="3727361"/>
            <a:ext cx="1918791"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7" name="직선 화살표 연결선 236">
            <a:extLst>
              <a:ext uri="{FF2B5EF4-FFF2-40B4-BE49-F238E27FC236}">
                <a16:creationId xmlns:a16="http://schemas.microsoft.com/office/drawing/2014/main" id="{24DDB111-48EA-A2DF-220A-8C0C2FD42D2C}"/>
              </a:ext>
            </a:extLst>
          </p:cNvPr>
          <p:cNvCxnSpPr>
            <a:cxnSpLocks/>
          </p:cNvCxnSpPr>
          <p:nvPr/>
        </p:nvCxnSpPr>
        <p:spPr>
          <a:xfrm flipH="1">
            <a:off x="1368452" y="5838728"/>
            <a:ext cx="469414" cy="0"/>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9" name="TextBox 238">
            <a:extLst>
              <a:ext uri="{FF2B5EF4-FFF2-40B4-BE49-F238E27FC236}">
                <a16:creationId xmlns:a16="http://schemas.microsoft.com/office/drawing/2014/main" id="{F7A32B28-F2BD-6A6F-2F02-E05C692D94FC}"/>
              </a:ext>
            </a:extLst>
          </p:cNvPr>
          <p:cNvSpPr txBox="1"/>
          <p:nvPr/>
        </p:nvSpPr>
        <p:spPr>
          <a:xfrm>
            <a:off x="1174557" y="5501311"/>
            <a:ext cx="905691" cy="276999"/>
          </a:xfrm>
          <a:prstGeom prst="rect">
            <a:avLst/>
          </a:prstGeom>
          <a:noFill/>
        </p:spPr>
        <p:txBody>
          <a:bodyPr wrap="square">
            <a:spAutoFit/>
          </a:bodyPr>
          <a:lstStyle/>
          <a:p>
            <a:pPr algn="ctr"/>
            <a:r>
              <a:rPr lang="en-US" altLang="ko-KR" sz="1200">
                <a:solidFill>
                  <a:schemeClr val="bg1">
                    <a:lumMod val="65000"/>
                  </a:schemeClr>
                </a:solidFill>
              </a:rPr>
              <a:t>response</a:t>
            </a:r>
            <a:endParaRPr lang="ko-KR" altLang="en-US" sz="1200">
              <a:solidFill>
                <a:schemeClr val="bg1">
                  <a:lumMod val="65000"/>
                </a:schemeClr>
              </a:solidFill>
            </a:endParaRPr>
          </a:p>
        </p:txBody>
      </p:sp>
      <p:cxnSp>
        <p:nvCxnSpPr>
          <p:cNvPr id="241" name="직선 화살표 연결선 240">
            <a:extLst>
              <a:ext uri="{FF2B5EF4-FFF2-40B4-BE49-F238E27FC236}">
                <a16:creationId xmlns:a16="http://schemas.microsoft.com/office/drawing/2014/main" id="{2493DD7D-8E8C-B2DD-85DC-523FDA4DFE30}"/>
              </a:ext>
            </a:extLst>
          </p:cNvPr>
          <p:cNvCxnSpPr>
            <a:cxnSpLocks/>
          </p:cNvCxnSpPr>
          <p:nvPr/>
        </p:nvCxnSpPr>
        <p:spPr>
          <a:xfrm flipV="1">
            <a:off x="2766671" y="2236648"/>
            <a:ext cx="800290" cy="755454"/>
          </a:xfrm>
          <a:prstGeom prst="straightConnector1">
            <a:avLst/>
          </a:prstGeom>
          <a:ln w="19050">
            <a:solidFill>
              <a:schemeClr val="bg1">
                <a:lumMod val="6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42" name="모서리가 둥근 직사각형 38">
            <a:extLst>
              <a:ext uri="{FF2B5EF4-FFF2-40B4-BE49-F238E27FC236}">
                <a16:creationId xmlns:a16="http://schemas.microsoft.com/office/drawing/2014/main" id="{44D09D00-BF22-9B5A-7A24-2BA9C1816527}"/>
              </a:ext>
            </a:extLst>
          </p:cNvPr>
          <p:cNvSpPr/>
          <p:nvPr/>
        </p:nvSpPr>
        <p:spPr>
          <a:xfrm>
            <a:off x="3313125" y="2541491"/>
            <a:ext cx="743397" cy="282676"/>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solidFill>
                  <a:schemeClr val="bg1">
                    <a:lumMod val="50000"/>
                  </a:schemeClr>
                </a:solidFill>
                <a:effectLst/>
              </a:rPr>
              <a:t>Handler</a:t>
            </a:r>
          </a:p>
        </p:txBody>
      </p:sp>
      <p:sp>
        <p:nvSpPr>
          <p:cNvPr id="243" name="모서리가 둥근 직사각형 38">
            <a:extLst>
              <a:ext uri="{FF2B5EF4-FFF2-40B4-BE49-F238E27FC236}">
                <a16:creationId xmlns:a16="http://schemas.microsoft.com/office/drawing/2014/main" id="{79672C16-9689-C3D1-0D3A-E25923E4FA23}"/>
              </a:ext>
            </a:extLst>
          </p:cNvPr>
          <p:cNvSpPr/>
          <p:nvPr/>
        </p:nvSpPr>
        <p:spPr>
          <a:xfrm>
            <a:off x="8351877" y="3793696"/>
            <a:ext cx="911606" cy="282676"/>
          </a:xfrm>
          <a:prstGeom prst="roundRect">
            <a:avLst/>
          </a:prstGeom>
          <a:solidFill>
            <a:schemeClr val="bg1">
              <a:lumMod val="85000"/>
            </a:schemeClr>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solidFill>
                  <a:schemeClr val="bg1">
                    <a:lumMod val="50000"/>
                  </a:schemeClr>
                </a:solidFill>
                <a:effectLst/>
              </a:rPr>
              <a:t>view name</a:t>
            </a:r>
          </a:p>
        </p:txBody>
      </p:sp>
      <p:cxnSp>
        <p:nvCxnSpPr>
          <p:cNvPr id="244" name="직선 화살표 연결선 243">
            <a:extLst>
              <a:ext uri="{FF2B5EF4-FFF2-40B4-BE49-F238E27FC236}">
                <a16:creationId xmlns:a16="http://schemas.microsoft.com/office/drawing/2014/main" id="{2DFE072F-75F5-F93E-2C0F-946E5AD14D84}"/>
              </a:ext>
            </a:extLst>
          </p:cNvPr>
          <p:cNvCxnSpPr>
            <a:cxnSpLocks/>
          </p:cNvCxnSpPr>
          <p:nvPr/>
        </p:nvCxnSpPr>
        <p:spPr>
          <a:xfrm>
            <a:off x="3408716" y="4219449"/>
            <a:ext cx="2472279" cy="1748235"/>
          </a:xfrm>
          <a:prstGeom prst="straightConnector1">
            <a:avLst/>
          </a:prstGeom>
          <a:ln w="19050">
            <a:solidFill>
              <a:schemeClr val="bg1">
                <a:lumMod val="6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46" name="모서리가 둥근 직사각형 38">
            <a:extLst>
              <a:ext uri="{FF2B5EF4-FFF2-40B4-BE49-F238E27FC236}">
                <a16:creationId xmlns:a16="http://schemas.microsoft.com/office/drawing/2014/main" id="{7CB7C38E-5563-B7ED-1D94-A138FC8148C6}"/>
              </a:ext>
            </a:extLst>
          </p:cNvPr>
          <p:cNvSpPr/>
          <p:nvPr/>
        </p:nvSpPr>
        <p:spPr>
          <a:xfrm rot="2152921">
            <a:off x="4054694" y="5028537"/>
            <a:ext cx="591782" cy="282676"/>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solidFill>
                  <a:schemeClr val="bg1">
                    <a:lumMod val="50000"/>
                  </a:schemeClr>
                </a:solidFill>
              </a:rPr>
              <a:t>View</a:t>
            </a:r>
            <a:endParaRPr lang="en-US" altLang="ko-KR" sz="1100">
              <a:solidFill>
                <a:schemeClr val="bg1">
                  <a:lumMod val="50000"/>
                </a:schemeClr>
              </a:solidFill>
              <a:effectLst/>
            </a:endParaRPr>
          </a:p>
        </p:txBody>
      </p:sp>
      <p:sp>
        <p:nvSpPr>
          <p:cNvPr id="277" name="직사각형 276">
            <a:extLst>
              <a:ext uri="{FF2B5EF4-FFF2-40B4-BE49-F238E27FC236}">
                <a16:creationId xmlns:a16="http://schemas.microsoft.com/office/drawing/2014/main" id="{9F3D4EB3-1709-10B1-0FA0-48A4B1BBB323}"/>
              </a:ext>
            </a:extLst>
          </p:cNvPr>
          <p:cNvSpPr/>
          <p:nvPr/>
        </p:nvSpPr>
        <p:spPr>
          <a:xfrm rot="2143185">
            <a:off x="4335335" y="4770855"/>
            <a:ext cx="1123728" cy="313547"/>
          </a:xfrm>
          <a:prstGeom prst="rect">
            <a:avLst/>
          </a:prstGeom>
        </p:spPr>
        <p:txBody>
          <a:bodyPr wrap="square">
            <a:spAutoFit/>
          </a:bodyPr>
          <a:lstStyle/>
          <a:p>
            <a:pPr>
              <a:lnSpc>
                <a:spcPct val="150000"/>
              </a:lnSpc>
            </a:pPr>
            <a:r>
              <a:rPr lang="ko-KR" altLang="en-US" sz="1100">
                <a:solidFill>
                  <a:schemeClr val="bg1">
                    <a:lumMod val="50000"/>
                  </a:schemeClr>
                </a:solidFill>
                <a:latin typeface="+mn-ea"/>
              </a:rPr>
              <a:t>뷰리졸버 호출</a:t>
            </a:r>
            <a:endParaRPr lang="en-US" altLang="ko-KR" sz="1100">
              <a:solidFill>
                <a:schemeClr val="bg1">
                  <a:lumMod val="50000"/>
                </a:schemeClr>
              </a:solidFill>
              <a:latin typeface="+mn-ea"/>
            </a:endParaRPr>
          </a:p>
        </p:txBody>
      </p:sp>
      <p:sp>
        <p:nvSpPr>
          <p:cNvPr id="278" name="직사각형 277">
            <a:extLst>
              <a:ext uri="{FF2B5EF4-FFF2-40B4-BE49-F238E27FC236}">
                <a16:creationId xmlns:a16="http://schemas.microsoft.com/office/drawing/2014/main" id="{A064CB1E-62A3-7BDC-5147-01C2D5163A10}"/>
              </a:ext>
            </a:extLst>
          </p:cNvPr>
          <p:cNvSpPr/>
          <p:nvPr/>
        </p:nvSpPr>
        <p:spPr>
          <a:xfrm>
            <a:off x="7868547" y="5654137"/>
            <a:ext cx="716649" cy="313547"/>
          </a:xfrm>
          <a:prstGeom prst="rect">
            <a:avLst/>
          </a:prstGeom>
        </p:spPr>
        <p:txBody>
          <a:bodyPr wrap="square">
            <a:spAutoFit/>
          </a:bodyPr>
          <a:lstStyle/>
          <a:p>
            <a:pPr>
              <a:lnSpc>
                <a:spcPct val="150000"/>
              </a:lnSpc>
            </a:pPr>
            <a:r>
              <a:rPr lang="ko-KR" altLang="en-US" sz="1100">
                <a:solidFill>
                  <a:schemeClr val="bg1">
                    <a:lumMod val="50000"/>
                  </a:schemeClr>
                </a:solidFill>
                <a:latin typeface="+mn-ea"/>
              </a:rPr>
              <a:t>뷰 검색</a:t>
            </a:r>
            <a:endParaRPr lang="en-US" altLang="ko-KR" sz="1100">
              <a:solidFill>
                <a:schemeClr val="bg1">
                  <a:lumMod val="50000"/>
                </a:schemeClr>
              </a:solidFill>
              <a:latin typeface="+mn-ea"/>
            </a:endParaRPr>
          </a:p>
        </p:txBody>
      </p:sp>
      <p:sp>
        <p:nvSpPr>
          <p:cNvPr id="279" name="직사각형 278">
            <a:extLst>
              <a:ext uri="{FF2B5EF4-FFF2-40B4-BE49-F238E27FC236}">
                <a16:creationId xmlns:a16="http://schemas.microsoft.com/office/drawing/2014/main" id="{147A89E5-76CB-AE70-282C-FEC7801E55C3}"/>
              </a:ext>
            </a:extLst>
          </p:cNvPr>
          <p:cNvSpPr/>
          <p:nvPr/>
        </p:nvSpPr>
        <p:spPr>
          <a:xfrm>
            <a:off x="3184201" y="5681954"/>
            <a:ext cx="828880" cy="313547"/>
          </a:xfrm>
          <a:prstGeom prst="rect">
            <a:avLst/>
          </a:prstGeom>
        </p:spPr>
        <p:txBody>
          <a:bodyPr wrap="square">
            <a:spAutoFit/>
          </a:bodyPr>
          <a:lstStyle/>
          <a:p>
            <a:pPr>
              <a:lnSpc>
                <a:spcPct val="150000"/>
              </a:lnSpc>
            </a:pPr>
            <a:r>
              <a:rPr lang="ko-KR" altLang="en-US" sz="1100">
                <a:solidFill>
                  <a:schemeClr val="bg1">
                    <a:lumMod val="50000"/>
                  </a:schemeClr>
                </a:solidFill>
                <a:latin typeface="+mn-ea"/>
              </a:rPr>
              <a:t>뷰 렌더링</a:t>
            </a:r>
            <a:endParaRPr lang="en-US" altLang="ko-KR" sz="1100">
              <a:solidFill>
                <a:schemeClr val="bg1">
                  <a:lumMod val="50000"/>
                </a:schemeClr>
              </a:solidFill>
              <a:latin typeface="+mn-ea"/>
            </a:endParaRPr>
          </a:p>
        </p:txBody>
      </p:sp>
      <p:sp>
        <p:nvSpPr>
          <p:cNvPr id="286" name="직사각형 285">
            <a:extLst>
              <a:ext uri="{FF2B5EF4-FFF2-40B4-BE49-F238E27FC236}">
                <a16:creationId xmlns:a16="http://schemas.microsoft.com/office/drawing/2014/main" id="{172D936A-87A9-898C-F2A1-5EEF923212F7}"/>
              </a:ext>
            </a:extLst>
          </p:cNvPr>
          <p:cNvSpPr/>
          <p:nvPr/>
        </p:nvSpPr>
        <p:spPr>
          <a:xfrm>
            <a:off x="9610301" y="3800770"/>
            <a:ext cx="1433297" cy="313547"/>
          </a:xfrm>
          <a:prstGeom prst="rect">
            <a:avLst/>
          </a:prstGeom>
        </p:spPr>
        <p:txBody>
          <a:bodyPr wrap="square">
            <a:spAutoFit/>
          </a:bodyPr>
          <a:lstStyle/>
          <a:p>
            <a:pPr algn="ctr">
              <a:lnSpc>
                <a:spcPct val="150000"/>
              </a:lnSpc>
            </a:pPr>
            <a:r>
              <a:rPr lang="en-US" altLang="ko-KR" sz="1100">
                <a:latin typeface="+mn-ea"/>
              </a:rPr>
              <a:t>(Controller)</a:t>
            </a:r>
          </a:p>
        </p:txBody>
      </p:sp>
      <p:cxnSp>
        <p:nvCxnSpPr>
          <p:cNvPr id="21" name="직선 화살표 연결선 20">
            <a:extLst>
              <a:ext uri="{FF2B5EF4-FFF2-40B4-BE49-F238E27FC236}">
                <a16:creationId xmlns:a16="http://schemas.microsoft.com/office/drawing/2014/main" id="{A021F4A4-7F65-E3F3-1263-541CAA969C4A}"/>
              </a:ext>
            </a:extLst>
          </p:cNvPr>
          <p:cNvCxnSpPr>
            <a:cxnSpLocks/>
            <a:stCxn id="3" idx="3"/>
            <a:endCxn id="17" idx="1"/>
          </p:cNvCxnSpPr>
          <p:nvPr/>
        </p:nvCxnSpPr>
        <p:spPr>
          <a:xfrm>
            <a:off x="3483320" y="3591091"/>
            <a:ext cx="2403481" cy="18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직선 화살표 연결선 30">
            <a:extLst>
              <a:ext uri="{FF2B5EF4-FFF2-40B4-BE49-F238E27FC236}">
                <a16:creationId xmlns:a16="http://schemas.microsoft.com/office/drawing/2014/main" id="{1814FD0E-72C5-DEB3-4B3D-DDD58ABCB549}"/>
              </a:ext>
            </a:extLst>
          </p:cNvPr>
          <p:cNvCxnSpPr>
            <a:cxnSpLocks/>
            <a:stCxn id="11" idx="1"/>
          </p:cNvCxnSpPr>
          <p:nvPr/>
        </p:nvCxnSpPr>
        <p:spPr>
          <a:xfrm flipH="1" flipV="1">
            <a:off x="3492150" y="4089967"/>
            <a:ext cx="2388845" cy="837661"/>
          </a:xfrm>
          <a:prstGeom prst="straightConnector1">
            <a:avLst/>
          </a:prstGeom>
          <a:ln w="9525">
            <a:solidFill>
              <a:schemeClr val="bg1">
                <a:lumMod val="50000"/>
              </a:schemeClr>
            </a:solidFill>
            <a:prstDash val="sys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 name="연결선: 꺾임 11">
            <a:extLst>
              <a:ext uri="{FF2B5EF4-FFF2-40B4-BE49-F238E27FC236}">
                <a16:creationId xmlns:a16="http://schemas.microsoft.com/office/drawing/2014/main" id="{086BD85E-DCC6-5FF2-8881-0D02CBE419A0}"/>
              </a:ext>
            </a:extLst>
          </p:cNvPr>
          <p:cNvCxnSpPr>
            <a:cxnSpLocks/>
            <a:stCxn id="17" idx="0"/>
            <a:endCxn id="14" idx="0"/>
          </p:cNvCxnSpPr>
          <p:nvPr/>
        </p:nvCxnSpPr>
        <p:spPr>
          <a:xfrm rot="5400000" flipH="1" flipV="1">
            <a:off x="8601723" y="1605740"/>
            <a:ext cx="1800" cy="3478991"/>
          </a:xfrm>
          <a:prstGeom prst="bentConnector3">
            <a:avLst>
              <a:gd name="adj1" fmla="val 17144722"/>
            </a:avLst>
          </a:prstGeom>
          <a:ln w="12700">
            <a:solidFill>
              <a:schemeClr val="tx1">
                <a:lumMod val="50000"/>
                <a:lumOff val="5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9" name="직사각형 18">
            <a:extLst>
              <a:ext uri="{FF2B5EF4-FFF2-40B4-BE49-F238E27FC236}">
                <a16:creationId xmlns:a16="http://schemas.microsoft.com/office/drawing/2014/main" id="{4C3A449B-ACDC-A861-8BB0-1D38654079CB}"/>
              </a:ext>
            </a:extLst>
          </p:cNvPr>
          <p:cNvSpPr/>
          <p:nvPr/>
        </p:nvSpPr>
        <p:spPr>
          <a:xfrm>
            <a:off x="7108070" y="1254771"/>
            <a:ext cx="1394555" cy="246221"/>
          </a:xfrm>
          <a:prstGeom prst="rect">
            <a:avLst/>
          </a:prstGeom>
        </p:spPr>
        <p:txBody>
          <a:bodyPr wrap="square">
            <a:spAutoFit/>
          </a:bodyPr>
          <a:lstStyle/>
          <a:p>
            <a:r>
              <a:rPr lang="en-US" altLang="ko-KR" sz="1000">
                <a:latin typeface="+mn-ea"/>
              </a:rPr>
              <a:t>data=“leaven”, 20</a:t>
            </a:r>
          </a:p>
        </p:txBody>
      </p:sp>
      <p:sp>
        <p:nvSpPr>
          <p:cNvPr id="24" name="직사각형 23">
            <a:extLst>
              <a:ext uri="{FF2B5EF4-FFF2-40B4-BE49-F238E27FC236}">
                <a16:creationId xmlns:a16="http://schemas.microsoft.com/office/drawing/2014/main" id="{06FA3036-9B8F-18EB-DA54-594C13EE3B0A}"/>
              </a:ext>
            </a:extLst>
          </p:cNvPr>
          <p:cNvSpPr/>
          <p:nvPr/>
        </p:nvSpPr>
        <p:spPr>
          <a:xfrm>
            <a:off x="9606489" y="1271911"/>
            <a:ext cx="1197861" cy="246221"/>
          </a:xfrm>
          <a:prstGeom prst="rect">
            <a:avLst/>
          </a:prstGeom>
        </p:spPr>
        <p:txBody>
          <a:bodyPr wrap="square">
            <a:spAutoFit/>
          </a:bodyPr>
          <a:lstStyle/>
          <a:p>
            <a:r>
              <a:rPr lang="en-US" altLang="ko-KR" sz="1000">
                <a:latin typeface="+mn-ea"/>
              </a:rPr>
              <a:t>User(“leaven”, 1)</a:t>
            </a:r>
          </a:p>
        </p:txBody>
      </p:sp>
      <p:sp>
        <p:nvSpPr>
          <p:cNvPr id="28" name="모서리가 둥근 직사각형 38">
            <a:extLst>
              <a:ext uri="{FF2B5EF4-FFF2-40B4-BE49-F238E27FC236}">
                <a16:creationId xmlns:a16="http://schemas.microsoft.com/office/drawing/2014/main" id="{FF447C04-A574-034D-B531-F6292CD4DA2E}"/>
              </a:ext>
            </a:extLst>
          </p:cNvPr>
          <p:cNvSpPr/>
          <p:nvPr/>
        </p:nvSpPr>
        <p:spPr>
          <a:xfrm>
            <a:off x="7050263" y="2841780"/>
            <a:ext cx="1013726" cy="383026"/>
          </a:xfrm>
          <a:prstGeom prst="roundRect">
            <a:avLst/>
          </a:prstGeom>
          <a:solidFill>
            <a:schemeClr val="tx1"/>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bg1"/>
                </a:solidFill>
                <a:effectLst/>
              </a:rPr>
              <a:t>Data</a:t>
            </a:r>
            <a:r>
              <a:rPr lang="en-US" altLang="ko-KR" sz="1200">
                <a:solidFill>
                  <a:schemeClr val="bg1"/>
                </a:solidFill>
              </a:rPr>
              <a:t>Binder</a:t>
            </a:r>
            <a:endParaRPr lang="en-US" altLang="ko-KR" sz="1200">
              <a:solidFill>
                <a:schemeClr val="bg1"/>
              </a:solidFill>
              <a:effectLst/>
            </a:endParaRPr>
          </a:p>
        </p:txBody>
      </p:sp>
      <p:sp>
        <p:nvSpPr>
          <p:cNvPr id="32" name="모서리가 둥근 직사각형 38">
            <a:extLst>
              <a:ext uri="{FF2B5EF4-FFF2-40B4-BE49-F238E27FC236}">
                <a16:creationId xmlns:a16="http://schemas.microsoft.com/office/drawing/2014/main" id="{A0B22C6D-19CB-AA09-8C85-4EA4C72C7A91}"/>
              </a:ext>
            </a:extLst>
          </p:cNvPr>
          <p:cNvSpPr/>
          <p:nvPr/>
        </p:nvSpPr>
        <p:spPr>
          <a:xfrm>
            <a:off x="9176807" y="2838832"/>
            <a:ext cx="965296" cy="383026"/>
          </a:xfrm>
          <a:prstGeom prst="roundRect">
            <a:avLst/>
          </a:prstGeom>
          <a:solidFill>
            <a:schemeClr val="bg2"/>
          </a:solidFill>
          <a:ln w="9525">
            <a:solidFill>
              <a:schemeClr val="bg1">
                <a:lumMod val="65000"/>
              </a:schemeClr>
            </a:solidFill>
            <a:prstDash val="sysDash"/>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bg1">
                    <a:lumMod val="50000"/>
                  </a:schemeClr>
                </a:solidFill>
                <a:effectLst/>
              </a:rPr>
              <a:t>Validation</a:t>
            </a:r>
          </a:p>
        </p:txBody>
      </p:sp>
      <p:sp>
        <p:nvSpPr>
          <p:cNvPr id="35" name="모서리가 둥근 직사각형 38">
            <a:extLst>
              <a:ext uri="{FF2B5EF4-FFF2-40B4-BE49-F238E27FC236}">
                <a16:creationId xmlns:a16="http://schemas.microsoft.com/office/drawing/2014/main" id="{A26668D4-8685-B818-4664-81715D6A6CBD}"/>
              </a:ext>
            </a:extLst>
          </p:cNvPr>
          <p:cNvSpPr/>
          <p:nvPr/>
        </p:nvSpPr>
        <p:spPr>
          <a:xfrm>
            <a:off x="8137750" y="2835644"/>
            <a:ext cx="965296" cy="383026"/>
          </a:xfrm>
          <a:prstGeom prst="roundRect">
            <a:avLst/>
          </a:prstGeom>
          <a:solidFill>
            <a:schemeClr val="bg2"/>
          </a:solidFill>
          <a:ln w="9525">
            <a:solidFill>
              <a:schemeClr val="bg1">
                <a:lumMod val="65000"/>
              </a:schemeClr>
            </a:solidFill>
            <a:prstDash val="sysDash"/>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bg1">
                    <a:lumMod val="50000"/>
                  </a:schemeClr>
                </a:solidFill>
                <a:effectLst/>
              </a:rPr>
              <a:t>Converter</a:t>
            </a:r>
          </a:p>
        </p:txBody>
      </p:sp>
    </p:spTree>
    <p:extLst>
      <p:ext uri="{BB962C8B-B14F-4D97-AF65-F5344CB8AC3E}">
        <p14:creationId xmlns:p14="http://schemas.microsoft.com/office/powerpoint/2010/main" val="3954773834"/>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239FE3-5ED0-D8EC-2571-1227ECB3051D}"/>
            </a:ext>
          </a:extLst>
        </p:cNvPr>
        <p:cNvGrpSpPr/>
        <p:nvPr/>
      </p:nvGrpSpPr>
      <p:grpSpPr>
        <a:xfrm>
          <a:off x="0" y="0"/>
          <a:ext cx="0" cy="0"/>
          <a:chOff x="0" y="0"/>
          <a:chExt cx="0" cy="0"/>
        </a:xfrm>
      </p:grpSpPr>
      <p:sp>
        <p:nvSpPr>
          <p:cNvPr id="73" name="직사각형 72">
            <a:extLst>
              <a:ext uri="{FF2B5EF4-FFF2-40B4-BE49-F238E27FC236}">
                <a16:creationId xmlns:a16="http://schemas.microsoft.com/office/drawing/2014/main" id="{60406290-97E0-0083-FE4B-6A468A9DD59C}"/>
              </a:ext>
            </a:extLst>
          </p:cNvPr>
          <p:cNvSpPr/>
          <p:nvPr/>
        </p:nvSpPr>
        <p:spPr>
          <a:xfrm>
            <a:off x="550682" y="1683920"/>
            <a:ext cx="2932460" cy="333617"/>
          </a:xfrm>
          <a:prstGeom prst="rect">
            <a:avLst/>
          </a:prstGeom>
        </p:spPr>
        <p:txBody>
          <a:bodyPr wrap="square">
            <a:spAutoFit/>
          </a:bodyPr>
          <a:lstStyle/>
          <a:p>
            <a:pPr>
              <a:lnSpc>
                <a:spcPct val="150000"/>
              </a:lnSpc>
            </a:pPr>
            <a:r>
              <a:rPr lang="en-US" altLang="ko-KR" sz="1200" b="1"/>
              <a:t>1. </a:t>
            </a:r>
            <a:r>
              <a:rPr lang="ko-KR" altLang="en-US" sz="1200" b="1"/>
              <a:t>쿼리 파라미터 및 폼 데이터 바인딩</a:t>
            </a:r>
            <a:endParaRPr lang="en-US" altLang="ko-KR" sz="1200" b="1">
              <a:latin typeface="+mn-ea"/>
            </a:endParaRPr>
          </a:p>
        </p:txBody>
      </p:sp>
      <p:sp>
        <p:nvSpPr>
          <p:cNvPr id="74" name="직사각형 73">
            <a:extLst>
              <a:ext uri="{FF2B5EF4-FFF2-40B4-BE49-F238E27FC236}">
                <a16:creationId xmlns:a16="http://schemas.microsoft.com/office/drawing/2014/main" id="{C8EB68A2-8458-DEAE-88E4-D9AB59D192EE}"/>
              </a:ext>
            </a:extLst>
          </p:cNvPr>
          <p:cNvSpPr/>
          <p:nvPr/>
        </p:nvSpPr>
        <p:spPr>
          <a:xfrm>
            <a:off x="252898" y="1292723"/>
            <a:ext cx="2483372"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데이터 바인딩 분류</a:t>
            </a:r>
          </a:p>
        </p:txBody>
      </p:sp>
      <p:sp>
        <p:nvSpPr>
          <p:cNvPr id="2" name="직사각형 1">
            <a:extLst>
              <a:ext uri="{FF2B5EF4-FFF2-40B4-BE49-F238E27FC236}">
                <a16:creationId xmlns:a16="http://schemas.microsoft.com/office/drawing/2014/main" id="{BA0481AB-63BC-E235-A0D3-6873D9444401}"/>
              </a:ext>
            </a:extLst>
          </p:cNvPr>
          <p:cNvSpPr/>
          <p:nvPr/>
        </p:nvSpPr>
        <p:spPr>
          <a:xfrm>
            <a:off x="550682" y="3406473"/>
            <a:ext cx="2932460" cy="333617"/>
          </a:xfrm>
          <a:prstGeom prst="rect">
            <a:avLst/>
          </a:prstGeom>
        </p:spPr>
        <p:txBody>
          <a:bodyPr wrap="square">
            <a:spAutoFit/>
          </a:bodyPr>
          <a:lstStyle/>
          <a:p>
            <a:pPr>
              <a:lnSpc>
                <a:spcPct val="150000"/>
              </a:lnSpc>
            </a:pPr>
            <a:r>
              <a:rPr lang="en-US" altLang="ko-KR" sz="1200" b="1"/>
              <a:t>2. HTTP </a:t>
            </a:r>
            <a:r>
              <a:rPr lang="ko-KR" altLang="en-US" sz="1200" b="1"/>
              <a:t>본문 바인딩</a:t>
            </a:r>
            <a:endParaRPr lang="en-US" altLang="ko-KR" sz="1200" b="1">
              <a:latin typeface="+mn-ea"/>
            </a:endParaRPr>
          </a:p>
        </p:txBody>
      </p:sp>
      <p:sp>
        <p:nvSpPr>
          <p:cNvPr id="8" name="직사각형 7">
            <a:extLst>
              <a:ext uri="{FF2B5EF4-FFF2-40B4-BE49-F238E27FC236}">
                <a16:creationId xmlns:a16="http://schemas.microsoft.com/office/drawing/2014/main" id="{2DCF3C62-169B-BCA6-E1F3-043624EE8EF2}"/>
              </a:ext>
            </a:extLst>
          </p:cNvPr>
          <p:cNvSpPr/>
          <p:nvPr/>
        </p:nvSpPr>
        <p:spPr>
          <a:xfrm>
            <a:off x="252898" y="168285"/>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sp>
        <p:nvSpPr>
          <p:cNvPr id="17" name="직사각형 16">
            <a:extLst>
              <a:ext uri="{FF2B5EF4-FFF2-40B4-BE49-F238E27FC236}">
                <a16:creationId xmlns:a16="http://schemas.microsoft.com/office/drawing/2014/main" id="{A22B0A04-A60A-AD3C-0434-725992744C57}"/>
              </a:ext>
            </a:extLst>
          </p:cNvPr>
          <p:cNvSpPr/>
          <p:nvPr/>
        </p:nvSpPr>
        <p:spPr>
          <a:xfrm>
            <a:off x="472476" y="549897"/>
            <a:ext cx="11474882"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HTTP </a:t>
            </a:r>
            <a:r>
              <a:rPr lang="ko-KR" altLang="en-US" sz="1200"/>
              <a:t>요청에 대한 데이터 바인딩 방식은 크게 두 가지로 구분할 수 있는데 바로 </a:t>
            </a:r>
            <a:r>
              <a:rPr lang="ko-KR" altLang="en-US" sz="1200">
                <a:solidFill>
                  <a:srgbClr val="FF0000"/>
                </a:solidFill>
              </a:rPr>
              <a:t>쿼리 파라미터 </a:t>
            </a:r>
            <a:r>
              <a:rPr lang="ko-KR" altLang="en-US" sz="1200">
                <a:solidFill>
                  <a:schemeClr val="tx1">
                    <a:lumMod val="75000"/>
                    <a:lumOff val="25000"/>
                  </a:schemeClr>
                </a:solidFill>
              </a:rPr>
              <a:t>및</a:t>
            </a:r>
            <a:r>
              <a:rPr lang="ko-KR" altLang="en-US" sz="1200">
                <a:solidFill>
                  <a:srgbClr val="FF0000"/>
                </a:solidFill>
              </a:rPr>
              <a:t> 폼 데이터 바인딩</a:t>
            </a:r>
            <a:r>
              <a:rPr lang="ko-KR" altLang="en-US" sz="1200"/>
              <a:t>과 </a:t>
            </a:r>
            <a:r>
              <a:rPr lang="en-US" altLang="ko-KR" sz="1200">
                <a:solidFill>
                  <a:srgbClr val="FF0000"/>
                </a:solidFill>
              </a:rPr>
              <a:t>HTTP </a:t>
            </a:r>
            <a:r>
              <a:rPr lang="ko-KR" altLang="en-US" sz="1200">
                <a:solidFill>
                  <a:srgbClr val="FF0000"/>
                </a:solidFill>
              </a:rPr>
              <a:t>본문 데이터 바인딩</a:t>
            </a:r>
            <a:r>
              <a:rPr lang="ko-KR" altLang="en-US" sz="1200"/>
              <a:t>이다</a:t>
            </a:r>
            <a:endParaRPr lang="en-US" altLang="ko-KR" sz="1200"/>
          </a:p>
        </p:txBody>
      </p:sp>
      <p:sp>
        <p:nvSpPr>
          <p:cNvPr id="20" name="직사각형 19">
            <a:extLst>
              <a:ext uri="{FF2B5EF4-FFF2-40B4-BE49-F238E27FC236}">
                <a16:creationId xmlns:a16="http://schemas.microsoft.com/office/drawing/2014/main" id="{4D5C72DC-3000-E3B5-B7DD-95C19C9E6777}"/>
              </a:ext>
            </a:extLst>
          </p:cNvPr>
          <p:cNvSpPr/>
          <p:nvPr/>
        </p:nvSpPr>
        <p:spPr>
          <a:xfrm>
            <a:off x="701077" y="2017537"/>
            <a:ext cx="8382766" cy="1164614"/>
          </a:xfrm>
          <a:prstGeom prst="rect">
            <a:avLst/>
          </a:prstGeom>
        </p:spPr>
        <p:txBody>
          <a:bodyPr wrap="square">
            <a:spAutoFit/>
          </a:bodyPr>
          <a:lstStyle/>
          <a:p>
            <a:pPr marL="228600" indent="-228600">
              <a:lnSpc>
                <a:spcPct val="150000"/>
              </a:lnSpc>
              <a:buFont typeface="Arial" panose="020B0604020202020204" pitchFamily="34" charset="0"/>
              <a:buChar char="•"/>
            </a:pPr>
            <a:r>
              <a:rPr lang="ko-KR" altLang="en-US" sz="1200">
                <a:latin typeface="+mn-ea"/>
              </a:rPr>
              <a:t>기본형</a:t>
            </a:r>
            <a:r>
              <a:rPr lang="en-US" altLang="ko-KR" sz="1200">
                <a:latin typeface="+mn-ea"/>
              </a:rPr>
              <a:t>, </a:t>
            </a:r>
            <a:r>
              <a:rPr lang="ko-KR" altLang="en-US" sz="1200">
                <a:latin typeface="+mn-ea"/>
              </a:rPr>
              <a:t>문자열</a:t>
            </a:r>
            <a:r>
              <a:rPr lang="en-US" altLang="ko-KR" sz="1200">
                <a:latin typeface="+mn-ea"/>
              </a:rPr>
              <a:t>, </a:t>
            </a:r>
            <a:r>
              <a:rPr lang="ko-KR" altLang="en-US" sz="1200"/>
              <a:t>래퍼 클래스 </a:t>
            </a:r>
            <a:endParaRPr lang="en-US" altLang="ko-KR" sz="1200"/>
          </a:p>
          <a:p>
            <a:pPr marL="685800" lvl="1" indent="-228600">
              <a:lnSpc>
                <a:spcPct val="150000"/>
              </a:lnSpc>
              <a:buFont typeface="Arial" panose="020B0604020202020204" pitchFamily="34" charset="0"/>
              <a:buChar char="•"/>
            </a:pPr>
            <a:r>
              <a:rPr lang="en-US" altLang="ko-KR" sz="1200">
                <a:latin typeface="+mn-ea"/>
              </a:rPr>
              <a:t>@RequestParam </a:t>
            </a:r>
            <a:r>
              <a:rPr lang="ko-KR" altLang="en-US" sz="1200">
                <a:latin typeface="+mn-ea"/>
              </a:rPr>
              <a:t>적용하여 </a:t>
            </a:r>
            <a:r>
              <a:rPr lang="en-US" altLang="ko-KR" sz="1200"/>
              <a:t>RequestParamMethodArgumentResolver </a:t>
            </a:r>
            <a:r>
              <a:rPr lang="ko-KR" altLang="en-US" sz="1200"/>
              <a:t>가 </a:t>
            </a:r>
            <a:r>
              <a:rPr lang="ko-KR" altLang="en-US" sz="1200">
                <a:latin typeface="+mn-ea"/>
              </a:rPr>
              <a:t>요청 처리</a:t>
            </a:r>
            <a:endParaRPr lang="en-US" altLang="ko-KR" sz="1200">
              <a:latin typeface="+mn-ea"/>
            </a:endParaRPr>
          </a:p>
          <a:p>
            <a:pPr marL="685800" lvl="1" indent="-228600">
              <a:lnSpc>
                <a:spcPct val="150000"/>
              </a:lnSpc>
              <a:buFont typeface="Arial" panose="020B0604020202020204" pitchFamily="34" charset="0"/>
              <a:buChar char="•"/>
            </a:pPr>
            <a:r>
              <a:rPr lang="en-US" altLang="ko-KR" sz="1200">
                <a:latin typeface="+mn-ea"/>
              </a:rPr>
              <a:t>@PathVariable </a:t>
            </a:r>
            <a:r>
              <a:rPr lang="ko-KR" altLang="en-US" sz="1200">
                <a:latin typeface="+mn-ea"/>
              </a:rPr>
              <a:t>적용하여 </a:t>
            </a:r>
            <a:r>
              <a:rPr lang="en-US" altLang="ko-KR" sz="1200"/>
              <a:t>PathVariableMethodArgumentResolver </a:t>
            </a:r>
            <a:r>
              <a:rPr lang="ko-KR" altLang="en-US" sz="1200"/>
              <a:t>가 적용 처리</a:t>
            </a:r>
            <a:endParaRPr lang="en-US" altLang="ko-KR" sz="1200"/>
          </a:p>
          <a:p>
            <a:pPr marL="228600" indent="-228600">
              <a:lnSpc>
                <a:spcPct val="150000"/>
              </a:lnSpc>
              <a:buFont typeface="Arial" panose="020B0604020202020204" pitchFamily="34" charset="0"/>
              <a:buChar char="•"/>
            </a:pPr>
            <a:r>
              <a:rPr lang="ko-KR" altLang="en-US" sz="1200" b="1">
                <a:latin typeface="+mn-ea"/>
              </a:rPr>
              <a:t>객체 </a:t>
            </a:r>
            <a:r>
              <a:rPr lang="en-US" altLang="ko-KR" sz="1200" b="1">
                <a:latin typeface="+mn-ea"/>
              </a:rPr>
              <a:t>: @ModelAtrribute </a:t>
            </a:r>
            <a:r>
              <a:rPr lang="ko-KR" altLang="en-US" sz="1200" b="1">
                <a:latin typeface="+mn-ea"/>
              </a:rPr>
              <a:t>적용하여 </a:t>
            </a:r>
            <a:r>
              <a:rPr lang="en-US" altLang="ko-KR" sz="1200" b="1"/>
              <a:t>ServletModelAttributeMethodProcessor </a:t>
            </a:r>
            <a:r>
              <a:rPr lang="ko-KR" altLang="en-US" sz="1200" b="1"/>
              <a:t>가 </a:t>
            </a:r>
            <a:r>
              <a:rPr lang="ko-KR" altLang="en-US" sz="1200" b="1">
                <a:latin typeface="+mn-ea"/>
              </a:rPr>
              <a:t>요청 처리</a:t>
            </a:r>
            <a:endParaRPr lang="en-US" altLang="ko-KR" sz="1200" b="1">
              <a:latin typeface="+mn-ea"/>
            </a:endParaRPr>
          </a:p>
        </p:txBody>
      </p:sp>
      <p:sp>
        <p:nvSpPr>
          <p:cNvPr id="21" name="직사각형 20">
            <a:extLst>
              <a:ext uri="{FF2B5EF4-FFF2-40B4-BE49-F238E27FC236}">
                <a16:creationId xmlns:a16="http://schemas.microsoft.com/office/drawing/2014/main" id="{AA66C0E3-A653-10B1-E071-0794B5EF5874}"/>
              </a:ext>
            </a:extLst>
          </p:cNvPr>
          <p:cNvSpPr/>
          <p:nvPr/>
        </p:nvSpPr>
        <p:spPr>
          <a:xfrm>
            <a:off x="701077" y="3740090"/>
            <a:ext cx="8635429" cy="333617"/>
          </a:xfrm>
          <a:prstGeom prst="rect">
            <a:avLst/>
          </a:prstGeom>
        </p:spPr>
        <p:txBody>
          <a:bodyPr wrap="square">
            <a:spAutoFit/>
          </a:bodyPr>
          <a:lstStyle/>
          <a:p>
            <a:pPr marL="228600" indent="-228600">
              <a:lnSpc>
                <a:spcPct val="150000"/>
              </a:lnSpc>
              <a:buFont typeface="Arial" panose="020B0604020202020204" pitchFamily="34" charset="0"/>
              <a:buChar char="•"/>
            </a:pPr>
            <a:r>
              <a:rPr lang="en-US" altLang="ko-KR" sz="1200">
                <a:latin typeface="+mn-ea"/>
              </a:rPr>
              <a:t>Text,</a:t>
            </a:r>
            <a:r>
              <a:rPr lang="ko-KR" altLang="en-US" sz="1200">
                <a:latin typeface="+mn-ea"/>
              </a:rPr>
              <a:t> </a:t>
            </a:r>
            <a:r>
              <a:rPr lang="en-US" altLang="ko-KR" sz="1200">
                <a:latin typeface="+mn-ea"/>
              </a:rPr>
              <a:t>JSON</a:t>
            </a:r>
            <a:r>
              <a:rPr lang="ko-KR" altLang="en-US" sz="1200"/>
              <a:t> </a:t>
            </a:r>
            <a:r>
              <a:rPr lang="en-US" altLang="ko-KR" sz="1200"/>
              <a:t>:</a:t>
            </a:r>
            <a:r>
              <a:rPr lang="ko-KR" altLang="en-US" sz="1200"/>
              <a:t> </a:t>
            </a:r>
            <a:r>
              <a:rPr lang="en-US" altLang="ko-KR" sz="1200">
                <a:latin typeface="+mn-ea"/>
              </a:rPr>
              <a:t>@RequestBody </a:t>
            </a:r>
            <a:r>
              <a:rPr lang="ko-KR" altLang="en-US" sz="1200">
                <a:latin typeface="+mn-ea"/>
              </a:rPr>
              <a:t>적용하여 </a:t>
            </a:r>
            <a:r>
              <a:rPr lang="en-US" altLang="ko-KR" sz="1200"/>
              <a:t>RequestResponseBodyMethodProcessor </a:t>
            </a:r>
            <a:r>
              <a:rPr lang="ko-KR" altLang="en-US" sz="1200"/>
              <a:t>와 </a:t>
            </a:r>
            <a:r>
              <a:rPr lang="en-US" altLang="ko-KR" sz="1200"/>
              <a:t>HttpMessageConverter </a:t>
            </a:r>
            <a:r>
              <a:rPr lang="ko-KR" altLang="en-US" sz="1200"/>
              <a:t>가</a:t>
            </a:r>
            <a:r>
              <a:rPr lang="en-US" altLang="ko-KR" sz="1200"/>
              <a:t> </a:t>
            </a:r>
            <a:r>
              <a:rPr lang="ko-KR" altLang="en-US" sz="1200"/>
              <a:t>요청 처리</a:t>
            </a:r>
            <a:endParaRPr lang="en-US" altLang="ko-KR" sz="1200">
              <a:latin typeface="+mn-ea"/>
            </a:endParaRPr>
          </a:p>
        </p:txBody>
      </p:sp>
      <p:sp>
        <p:nvSpPr>
          <p:cNvPr id="22" name="직사각형 21">
            <a:extLst>
              <a:ext uri="{FF2B5EF4-FFF2-40B4-BE49-F238E27FC236}">
                <a16:creationId xmlns:a16="http://schemas.microsoft.com/office/drawing/2014/main" id="{A5FAEF28-9365-A3AE-0666-09B66EAFA552}"/>
              </a:ext>
            </a:extLst>
          </p:cNvPr>
          <p:cNvSpPr/>
          <p:nvPr/>
        </p:nvSpPr>
        <p:spPr>
          <a:xfrm>
            <a:off x="968543" y="2892480"/>
            <a:ext cx="6358196" cy="271623"/>
          </a:xfrm>
          <a:prstGeom prst="rect">
            <a:avLst/>
          </a:prstGeom>
          <a:noFill/>
          <a:ln>
            <a:solidFill>
              <a:srgbClr val="FF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직사각형 22">
            <a:extLst>
              <a:ext uri="{FF2B5EF4-FFF2-40B4-BE49-F238E27FC236}">
                <a16:creationId xmlns:a16="http://schemas.microsoft.com/office/drawing/2014/main" id="{2EE37313-32B8-1A24-238D-01B0FADAED29}"/>
              </a:ext>
            </a:extLst>
          </p:cNvPr>
          <p:cNvSpPr/>
          <p:nvPr/>
        </p:nvSpPr>
        <p:spPr>
          <a:xfrm>
            <a:off x="7727452" y="2892576"/>
            <a:ext cx="3720890" cy="307777"/>
          </a:xfrm>
          <a:prstGeom prst="rect">
            <a:avLst/>
          </a:prstGeom>
        </p:spPr>
        <p:txBody>
          <a:bodyPr wrap="none">
            <a:spAutoFit/>
          </a:bodyPr>
          <a:lstStyle/>
          <a:p>
            <a:r>
              <a:rPr lang="en-US" altLang="ko-KR" sz="1400" b="1" i="1">
                <a:solidFill>
                  <a:srgbClr val="FF0000"/>
                </a:solidFill>
                <a:latin typeface="+mn-ea"/>
              </a:rPr>
              <a:t>DataBinder </a:t>
            </a:r>
            <a:r>
              <a:rPr lang="ko-KR" altLang="en-US" sz="1400" b="1" i="1">
                <a:latin typeface="+mn-ea"/>
              </a:rPr>
              <a:t>는</a:t>
            </a:r>
            <a:r>
              <a:rPr lang="en-US" altLang="ko-KR" sz="1400" b="1" i="1">
                <a:latin typeface="+mn-ea"/>
              </a:rPr>
              <a:t> </a:t>
            </a:r>
            <a:r>
              <a:rPr lang="ko-KR" altLang="en-US" sz="1400" b="1" i="1">
                <a:latin typeface="+mn-ea"/>
              </a:rPr>
              <a:t>여기에 관여하는 전략이다 </a:t>
            </a:r>
            <a:r>
              <a:rPr lang="en-US" altLang="ko-KR" sz="1400" b="1" i="1">
                <a:latin typeface="+mn-ea"/>
              </a:rPr>
              <a:t>!!</a:t>
            </a:r>
            <a:endParaRPr lang="ko-KR" altLang="en-US" sz="1400" b="1" i="1">
              <a:latin typeface="+mn-ea"/>
            </a:endParaRPr>
          </a:p>
        </p:txBody>
      </p:sp>
      <p:sp>
        <p:nvSpPr>
          <p:cNvPr id="28" name="화살표: 오른쪽 27">
            <a:extLst>
              <a:ext uri="{FF2B5EF4-FFF2-40B4-BE49-F238E27FC236}">
                <a16:creationId xmlns:a16="http://schemas.microsoft.com/office/drawing/2014/main" id="{1CD81E7A-4811-0015-7BA4-E7F4840FA872}"/>
              </a:ext>
            </a:extLst>
          </p:cNvPr>
          <p:cNvSpPr/>
          <p:nvPr/>
        </p:nvSpPr>
        <p:spPr>
          <a:xfrm>
            <a:off x="7445884" y="2951545"/>
            <a:ext cx="246647" cy="203444"/>
          </a:xfrm>
          <a:prstGeom prst="rightArrow">
            <a:avLst>
              <a:gd name="adj1" fmla="val 32258"/>
              <a:gd name="adj2" fmla="val 47043"/>
            </a:avLst>
          </a:prstGeom>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ko-KR" altLang="en-US"/>
          </a:p>
        </p:txBody>
      </p:sp>
      <p:sp>
        <p:nvSpPr>
          <p:cNvPr id="30" name="직사각형 29">
            <a:extLst>
              <a:ext uri="{FF2B5EF4-FFF2-40B4-BE49-F238E27FC236}">
                <a16:creationId xmlns:a16="http://schemas.microsoft.com/office/drawing/2014/main" id="{1DFF278C-12F4-D435-494A-66D49C8F58E0}"/>
              </a:ext>
            </a:extLst>
          </p:cNvPr>
          <p:cNvSpPr/>
          <p:nvPr/>
        </p:nvSpPr>
        <p:spPr>
          <a:xfrm>
            <a:off x="252898" y="4375850"/>
            <a:ext cx="4614148"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DataBinder </a:t>
            </a:r>
            <a:r>
              <a:rPr lang="en-US" altLang="ko-KR">
                <a:solidFill>
                  <a:schemeClr val="accent1">
                    <a:lumMod val="75000"/>
                  </a:schemeClr>
                </a:solidFill>
                <a:latin typeface="+mn-ea"/>
              </a:rPr>
              <a:t>vs</a:t>
            </a:r>
            <a:r>
              <a:rPr lang="ko-KR" altLang="en-US" b="1">
                <a:solidFill>
                  <a:schemeClr val="accent1">
                    <a:lumMod val="75000"/>
                  </a:schemeClr>
                </a:solidFill>
                <a:latin typeface="+mn-ea"/>
              </a:rPr>
              <a:t> </a:t>
            </a:r>
            <a:r>
              <a:rPr lang="en-US" altLang="ko-KR" b="1">
                <a:solidFill>
                  <a:schemeClr val="accent1">
                    <a:lumMod val="75000"/>
                  </a:schemeClr>
                </a:solidFill>
                <a:latin typeface="+mn-ea"/>
              </a:rPr>
              <a:t>HttpMessageConverter</a:t>
            </a:r>
            <a:endParaRPr lang="ko-KR" altLang="en-US" b="1">
              <a:solidFill>
                <a:schemeClr val="accent1">
                  <a:lumMod val="75000"/>
                </a:schemeClr>
              </a:solidFill>
              <a:latin typeface="+mn-ea"/>
            </a:endParaRPr>
          </a:p>
        </p:txBody>
      </p:sp>
      <p:graphicFrame>
        <p:nvGraphicFramePr>
          <p:cNvPr id="31" name="표 30">
            <a:extLst>
              <a:ext uri="{FF2B5EF4-FFF2-40B4-BE49-F238E27FC236}">
                <a16:creationId xmlns:a16="http://schemas.microsoft.com/office/drawing/2014/main" id="{90686F7B-CEDE-B6F7-8EF2-F48A64F14ADA}"/>
              </a:ext>
            </a:extLst>
          </p:cNvPr>
          <p:cNvGraphicFramePr>
            <a:graphicFrameLocks noGrp="1"/>
          </p:cNvGraphicFramePr>
          <p:nvPr>
            <p:extLst>
              <p:ext uri="{D42A27DB-BD31-4B8C-83A1-F6EECF244321}">
                <p14:modId xmlns:p14="http://schemas.microsoft.com/office/powerpoint/2010/main" val="2463440106"/>
              </p:ext>
            </p:extLst>
          </p:nvPr>
        </p:nvGraphicFramePr>
        <p:xfrm>
          <a:off x="690424" y="4820061"/>
          <a:ext cx="11119586" cy="1830245"/>
        </p:xfrm>
        <a:graphic>
          <a:graphicData uri="http://schemas.openxmlformats.org/drawingml/2006/table">
            <a:tbl>
              <a:tblPr>
                <a:tableStyleId>{5C22544A-7EE6-4342-B048-85BDC9FD1C3A}</a:tableStyleId>
              </a:tblPr>
              <a:tblGrid>
                <a:gridCol w="5559793">
                  <a:extLst>
                    <a:ext uri="{9D8B030D-6E8A-4147-A177-3AD203B41FA5}">
                      <a16:colId xmlns:a16="http://schemas.microsoft.com/office/drawing/2014/main" val="501849321"/>
                    </a:ext>
                  </a:extLst>
                </a:gridCol>
                <a:gridCol w="5559793">
                  <a:extLst>
                    <a:ext uri="{9D8B030D-6E8A-4147-A177-3AD203B41FA5}">
                      <a16:colId xmlns:a16="http://schemas.microsoft.com/office/drawing/2014/main" val="1394097402"/>
                    </a:ext>
                  </a:extLst>
                </a:gridCol>
              </a:tblGrid>
              <a:tr h="430105">
                <a:tc>
                  <a:txBody>
                    <a:bodyPr/>
                    <a:lstStyle/>
                    <a:p>
                      <a:pPr algn="ctr" fontAlgn="ctr"/>
                      <a:r>
                        <a:rPr lang="en-US" sz="1200" b="1" u="none" strike="noStrike">
                          <a:effectLst/>
                        </a:rPr>
                        <a:t>DataBinder</a:t>
                      </a:r>
                      <a:endParaRPr lang="en-US" sz="1200" b="1" i="0" u="none" strike="noStrike">
                        <a:solidFill>
                          <a:srgbClr val="000000"/>
                        </a:solidFill>
                        <a:effectLst/>
                        <a:latin typeface="맑은 고딕" panose="020B0503020000020004" pitchFamily="50" charset="-127"/>
                        <a:ea typeface="맑은 고딕" panose="020B0503020000020004" pitchFamily="50" charset="-127"/>
                      </a:endParaRPr>
                    </a:p>
                  </a:txBody>
                  <a:tcPr marL="7515" marR="7515" marT="7515" marB="0" anchor="ctr">
                    <a:solidFill>
                      <a:schemeClr val="accent5">
                        <a:lumMod val="20000"/>
                        <a:lumOff val="80000"/>
                      </a:schemeClr>
                    </a:solidFill>
                  </a:tcPr>
                </a:tc>
                <a:tc>
                  <a:txBody>
                    <a:bodyPr/>
                    <a:lstStyle/>
                    <a:p>
                      <a:pPr algn="ctr" fontAlgn="ctr"/>
                      <a:r>
                        <a:rPr lang="en-US" sz="1200" b="1" u="none" strike="noStrike">
                          <a:effectLst/>
                        </a:rPr>
                        <a:t>HttpMessageConverter</a:t>
                      </a:r>
                      <a:endParaRPr lang="en-US" sz="1200" b="1" i="0" u="none" strike="noStrike">
                        <a:solidFill>
                          <a:srgbClr val="000000"/>
                        </a:solidFill>
                        <a:effectLst/>
                        <a:latin typeface="맑은 고딕" panose="020B0503020000020004" pitchFamily="50" charset="-127"/>
                        <a:ea typeface="맑은 고딕" panose="020B0503020000020004" pitchFamily="50" charset="-127"/>
                      </a:endParaRPr>
                    </a:p>
                  </a:txBody>
                  <a:tcPr marL="7515" marR="7515" marT="7515" marB="0" anchor="ctr">
                    <a:solidFill>
                      <a:schemeClr val="accent5">
                        <a:lumMod val="20000"/>
                        <a:lumOff val="80000"/>
                      </a:schemeClr>
                    </a:solidFill>
                  </a:tcPr>
                </a:tc>
                <a:extLst>
                  <a:ext uri="{0D108BD9-81ED-4DB2-BD59-A6C34878D82A}">
                    <a16:rowId xmlns:a16="http://schemas.microsoft.com/office/drawing/2014/main" val="1490914558"/>
                  </a:ext>
                </a:extLst>
              </a:tr>
              <a:tr h="350035">
                <a:tc>
                  <a:txBody>
                    <a:bodyPr/>
                    <a:lstStyle/>
                    <a:p>
                      <a:pPr algn="ctr" fontAlgn="ctr"/>
                      <a:r>
                        <a:rPr lang="ko-KR" altLang="en-US" sz="1200" u="none" strike="noStrike">
                          <a:effectLst/>
                        </a:rPr>
                        <a:t>웹 요청 파라미터를 객체에 바인딩</a:t>
                      </a:r>
                      <a:endParaRPr lang="ko-KR" altLang="en-US" sz="1200" b="0" i="0" u="none" strike="noStrike">
                        <a:solidFill>
                          <a:srgbClr val="000000"/>
                        </a:solidFill>
                        <a:effectLst/>
                        <a:latin typeface="맑은 고딕" panose="020B0503020000020004" pitchFamily="50" charset="-127"/>
                        <a:ea typeface="맑은 고딕" panose="020B0503020000020004" pitchFamily="50" charset="-127"/>
                      </a:endParaRPr>
                    </a:p>
                  </a:txBody>
                  <a:tcPr marL="7515" marR="7515" marT="7515" marB="0" anchor="ctr">
                    <a:solidFill>
                      <a:schemeClr val="bg1"/>
                    </a:solidFill>
                  </a:tcPr>
                </a:tc>
                <a:tc>
                  <a:txBody>
                    <a:bodyPr/>
                    <a:lstStyle/>
                    <a:p>
                      <a:pPr algn="ctr" fontAlgn="ctr"/>
                      <a:r>
                        <a:rPr lang="en-US" altLang="ko-KR" sz="1200" u="none" strike="noStrike">
                          <a:effectLst/>
                        </a:rPr>
                        <a:t>HTTP </a:t>
                      </a:r>
                      <a:r>
                        <a:rPr lang="ko-KR" altLang="en-US" sz="1200" u="none" strike="noStrike">
                          <a:effectLst/>
                        </a:rPr>
                        <a:t>요청</a:t>
                      </a:r>
                      <a:r>
                        <a:rPr lang="en-US" altLang="ko-KR" sz="1200" u="none" strike="noStrike">
                          <a:effectLst/>
                        </a:rPr>
                        <a:t>/</a:t>
                      </a:r>
                      <a:r>
                        <a:rPr lang="ko-KR" altLang="en-US" sz="1200" u="none" strike="noStrike">
                          <a:effectLst/>
                        </a:rPr>
                        <a:t>응답 본문을 객체로 변환하거나 객체를 </a:t>
                      </a:r>
                      <a:r>
                        <a:rPr lang="en-US" altLang="ko-KR" sz="1200" u="none" strike="noStrike">
                          <a:effectLst/>
                        </a:rPr>
                        <a:t>HTTP </a:t>
                      </a:r>
                      <a:r>
                        <a:rPr lang="ko-KR" altLang="en-US" sz="1200" u="none" strike="noStrike">
                          <a:effectLst/>
                        </a:rPr>
                        <a:t>본문으로 변환</a:t>
                      </a:r>
                      <a:endParaRPr lang="ko-KR" altLang="en-US" sz="1200" b="0" i="0" u="none" strike="noStrike">
                        <a:solidFill>
                          <a:srgbClr val="000000"/>
                        </a:solidFill>
                        <a:effectLst/>
                        <a:latin typeface="맑은 고딕" panose="020B0503020000020004" pitchFamily="50" charset="-127"/>
                        <a:ea typeface="맑은 고딕" panose="020B0503020000020004" pitchFamily="50" charset="-127"/>
                      </a:endParaRPr>
                    </a:p>
                  </a:txBody>
                  <a:tcPr marL="7515" marR="7515" marT="7515" marB="0" anchor="ctr">
                    <a:solidFill>
                      <a:schemeClr val="bg1"/>
                    </a:solidFill>
                  </a:tcPr>
                </a:tc>
                <a:extLst>
                  <a:ext uri="{0D108BD9-81ED-4DB2-BD59-A6C34878D82A}">
                    <a16:rowId xmlns:a16="http://schemas.microsoft.com/office/drawing/2014/main" val="3166221999"/>
                  </a:ext>
                </a:extLst>
              </a:tr>
              <a:tr h="350035">
                <a:tc>
                  <a:txBody>
                    <a:bodyPr/>
                    <a:lstStyle/>
                    <a:p>
                      <a:pPr algn="ctr" fontAlgn="ctr"/>
                      <a:r>
                        <a:rPr lang="ko-KR" altLang="en-US" sz="1200" u="none" strike="noStrike">
                          <a:effectLst/>
                        </a:rPr>
                        <a:t>주로 폼 데이터</a:t>
                      </a:r>
                      <a:r>
                        <a:rPr lang="en-US" altLang="ko-KR" sz="1200" u="none" strike="noStrike">
                          <a:effectLst/>
                        </a:rPr>
                        <a:t>(key-value), </a:t>
                      </a:r>
                      <a:r>
                        <a:rPr lang="ko-KR" altLang="en-US" sz="1200" u="none" strike="noStrike">
                          <a:effectLst/>
                        </a:rPr>
                        <a:t>쿼리 스트링</a:t>
                      </a:r>
                      <a:r>
                        <a:rPr lang="en-US" altLang="ko-KR" sz="1200" u="none" strike="noStrike">
                          <a:effectLst/>
                        </a:rPr>
                        <a:t>, URL </a:t>
                      </a:r>
                      <a:r>
                        <a:rPr lang="ko-KR" altLang="en-US" sz="1200" u="none" strike="noStrike">
                          <a:effectLst/>
                        </a:rPr>
                        <a:t>패스 변수</a:t>
                      </a:r>
                      <a:endParaRPr lang="ko-KR" altLang="en-US" sz="1200" b="0" i="0" u="none" strike="noStrike">
                        <a:solidFill>
                          <a:srgbClr val="000000"/>
                        </a:solidFill>
                        <a:effectLst/>
                        <a:latin typeface="맑은 고딕" panose="020B0503020000020004" pitchFamily="50" charset="-127"/>
                        <a:ea typeface="맑은 고딕" panose="020B0503020000020004" pitchFamily="50" charset="-127"/>
                      </a:endParaRPr>
                    </a:p>
                  </a:txBody>
                  <a:tcPr marL="7515" marR="7515" marT="7515" marB="0" anchor="ctr">
                    <a:solidFill>
                      <a:schemeClr val="bg1"/>
                    </a:solidFill>
                  </a:tcPr>
                </a:tc>
                <a:tc>
                  <a:txBody>
                    <a:bodyPr/>
                    <a:lstStyle/>
                    <a:p>
                      <a:pPr algn="ctr" fontAlgn="ctr"/>
                      <a:r>
                        <a:rPr lang="en-US" altLang="ko-KR" sz="1200" u="none" strike="noStrike">
                          <a:effectLst/>
                        </a:rPr>
                        <a:t>   JSON, XML, Plain Text, Binary </a:t>
                      </a:r>
                      <a:r>
                        <a:rPr lang="ko-KR" altLang="en-US" sz="1200" u="none" strike="noStrike">
                          <a:effectLst/>
                        </a:rPr>
                        <a:t>등 </a:t>
                      </a:r>
                      <a:r>
                        <a:rPr lang="en-US" altLang="ko-KR" sz="1200" u="none" strike="noStrike">
                          <a:effectLst/>
                        </a:rPr>
                        <a:t>HTTP </a:t>
                      </a:r>
                      <a:r>
                        <a:rPr lang="ko-KR" altLang="en-US" sz="1200" u="none" strike="noStrike">
                          <a:effectLst/>
                        </a:rPr>
                        <a:t>본문 데이터</a:t>
                      </a:r>
                      <a:endParaRPr lang="ko-KR" altLang="en-US" sz="1200" b="0" i="0" u="none" strike="noStrike">
                        <a:solidFill>
                          <a:srgbClr val="000000"/>
                        </a:solidFill>
                        <a:effectLst/>
                        <a:latin typeface="맑은 고딕" panose="020B0503020000020004" pitchFamily="50" charset="-127"/>
                        <a:ea typeface="맑은 고딕" panose="020B0503020000020004" pitchFamily="50" charset="-127"/>
                      </a:endParaRPr>
                    </a:p>
                  </a:txBody>
                  <a:tcPr marL="7515" marR="7515" marT="7515" marB="0" anchor="ctr">
                    <a:solidFill>
                      <a:schemeClr val="bg1"/>
                    </a:solidFill>
                  </a:tcPr>
                </a:tc>
                <a:extLst>
                  <a:ext uri="{0D108BD9-81ED-4DB2-BD59-A6C34878D82A}">
                    <a16:rowId xmlns:a16="http://schemas.microsoft.com/office/drawing/2014/main" val="849696123"/>
                  </a:ext>
                </a:extLst>
              </a:tr>
              <a:tr h="350035">
                <a:tc>
                  <a:txBody>
                    <a:bodyPr/>
                    <a:lstStyle/>
                    <a:p>
                      <a:pPr algn="ctr" fontAlgn="ctr"/>
                      <a:r>
                        <a:rPr lang="ko-KR" altLang="en-US" sz="1200" u="none" strike="noStrike">
                          <a:effectLst/>
                        </a:rPr>
                        <a:t>메서드의 파라미터에서 </a:t>
                      </a:r>
                      <a:r>
                        <a:rPr lang="en-US" altLang="ko-KR" sz="1200" u="none" strike="noStrike">
                          <a:effectLst/>
                        </a:rPr>
                        <a:t>@ModelAttribute </a:t>
                      </a:r>
                      <a:r>
                        <a:rPr lang="ko-KR" altLang="en-US" sz="1200" u="none" strike="noStrike">
                          <a:effectLst/>
                        </a:rPr>
                        <a:t>을 선언해서 사용</a:t>
                      </a:r>
                      <a:endParaRPr lang="en-US" sz="1200" b="0" i="0" u="none" strike="noStrike">
                        <a:solidFill>
                          <a:srgbClr val="000000"/>
                        </a:solidFill>
                        <a:effectLst/>
                        <a:latin typeface="Arial Unicode MS"/>
                        <a:ea typeface="맑은 고딕" panose="020B0503020000020004" pitchFamily="50" charset="-127"/>
                      </a:endParaRPr>
                    </a:p>
                  </a:txBody>
                  <a:tcPr marL="7515" marR="7515" marT="7515" marB="0" anchor="ctr">
                    <a:solidFill>
                      <a:schemeClr val="bg1"/>
                    </a:solidFill>
                  </a:tcPr>
                </a:tc>
                <a:tc>
                  <a:txBody>
                    <a:bodyPr/>
                    <a:lstStyle/>
                    <a:p>
                      <a:pPr algn="ctr" fontAlgn="ctr"/>
                      <a:r>
                        <a:rPr lang="en-US" sz="1200" u="none" strike="noStrike">
                          <a:effectLst/>
                        </a:rPr>
                        <a:t>@RequestBody, @ResponseBody, HttpEntity, ResponseEntity </a:t>
                      </a:r>
                      <a:r>
                        <a:rPr lang="ko-KR" altLang="en-US" sz="1200" u="none" strike="noStrike">
                          <a:effectLst/>
                        </a:rPr>
                        <a:t>등과 함께 사용</a:t>
                      </a:r>
                      <a:endParaRPr lang="en-US" sz="1200" b="0" i="0" u="none" strike="noStrike">
                        <a:solidFill>
                          <a:srgbClr val="000000"/>
                        </a:solidFill>
                        <a:effectLst/>
                        <a:latin typeface="Arial Unicode MS"/>
                        <a:ea typeface="맑은 고딕" panose="020B0503020000020004" pitchFamily="50" charset="-127"/>
                      </a:endParaRPr>
                    </a:p>
                  </a:txBody>
                  <a:tcPr marL="7515" marR="7515" marT="7515" marB="0" anchor="ctr">
                    <a:solidFill>
                      <a:schemeClr val="bg1"/>
                    </a:solidFill>
                  </a:tcPr>
                </a:tc>
                <a:extLst>
                  <a:ext uri="{0D108BD9-81ED-4DB2-BD59-A6C34878D82A}">
                    <a16:rowId xmlns:a16="http://schemas.microsoft.com/office/drawing/2014/main" val="4215125114"/>
                  </a:ext>
                </a:extLst>
              </a:tr>
              <a:tr h="350035">
                <a:tc>
                  <a:txBody>
                    <a:bodyPr/>
                    <a:lstStyle/>
                    <a:p>
                      <a:pPr algn="ctr" fontAlgn="ctr"/>
                      <a:r>
                        <a:rPr lang="ko-KR" altLang="en-US" sz="1200" u="none" strike="noStrike">
                          <a:effectLst/>
                        </a:rPr>
                        <a:t>바인딩에 필요한 타입변환과 검증 과정을 거침</a:t>
                      </a:r>
                      <a:endParaRPr lang="ko-KR" altLang="en-US" sz="1200" b="0" i="0" u="none" strike="noStrike">
                        <a:solidFill>
                          <a:srgbClr val="000000"/>
                        </a:solidFill>
                        <a:effectLst/>
                        <a:latin typeface="맑은 고딕" panose="020B0503020000020004" pitchFamily="50" charset="-127"/>
                        <a:ea typeface="맑은 고딕" panose="020B0503020000020004" pitchFamily="50" charset="-127"/>
                      </a:endParaRPr>
                    </a:p>
                  </a:txBody>
                  <a:tcPr marL="7515" marR="7515" marT="7515" marB="0" anchor="ctr">
                    <a:solidFill>
                      <a:schemeClr val="bg1"/>
                    </a:solidFill>
                  </a:tcPr>
                </a:tc>
                <a:tc>
                  <a:txBody>
                    <a:bodyPr/>
                    <a:lstStyle/>
                    <a:p>
                      <a:pPr algn="ctr" fontAlgn="ctr"/>
                      <a:r>
                        <a:rPr lang="ko-KR" altLang="en-US" sz="1200" u="none" strike="noStrike">
                          <a:effectLst/>
                        </a:rPr>
                        <a:t>본문 변환 후 검증 과정만 거침</a:t>
                      </a:r>
                      <a:endParaRPr lang="ko-KR" altLang="en-US" sz="1200" b="0" i="0" u="none" strike="noStrike">
                        <a:solidFill>
                          <a:srgbClr val="000000"/>
                        </a:solidFill>
                        <a:effectLst/>
                        <a:latin typeface="맑은 고딕" panose="020B0503020000020004" pitchFamily="50" charset="-127"/>
                        <a:ea typeface="맑은 고딕" panose="020B0503020000020004" pitchFamily="50" charset="-127"/>
                      </a:endParaRPr>
                    </a:p>
                  </a:txBody>
                  <a:tcPr marL="7515" marR="7515" marT="7515" marB="0" anchor="ctr">
                    <a:solidFill>
                      <a:schemeClr val="bg1"/>
                    </a:solidFill>
                  </a:tcPr>
                </a:tc>
                <a:extLst>
                  <a:ext uri="{0D108BD9-81ED-4DB2-BD59-A6C34878D82A}">
                    <a16:rowId xmlns:a16="http://schemas.microsoft.com/office/drawing/2014/main" val="106450967"/>
                  </a:ext>
                </a:extLst>
              </a:tr>
            </a:tbl>
          </a:graphicData>
        </a:graphic>
      </p:graphicFrame>
      <p:sp>
        <p:nvSpPr>
          <p:cNvPr id="32" name="직사각형 31">
            <a:extLst>
              <a:ext uri="{FF2B5EF4-FFF2-40B4-BE49-F238E27FC236}">
                <a16:creationId xmlns:a16="http://schemas.microsoft.com/office/drawing/2014/main" id="{94F7B6D3-F54A-D5B7-7BCA-7A3676BCDEEF}"/>
              </a:ext>
            </a:extLst>
          </p:cNvPr>
          <p:cNvSpPr/>
          <p:nvPr/>
        </p:nvSpPr>
        <p:spPr>
          <a:xfrm>
            <a:off x="690425" y="4820062"/>
            <a:ext cx="11119584" cy="183024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478571632"/>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직사각형 72">
            <a:extLst>
              <a:ext uri="{FF2B5EF4-FFF2-40B4-BE49-F238E27FC236}">
                <a16:creationId xmlns:a16="http://schemas.microsoft.com/office/drawing/2014/main" id="{D10AE262-3224-4491-9AF5-1A7677C571EF}"/>
              </a:ext>
            </a:extLst>
          </p:cNvPr>
          <p:cNvSpPr/>
          <p:nvPr/>
        </p:nvSpPr>
        <p:spPr>
          <a:xfrm>
            <a:off x="370207" y="590840"/>
            <a:ext cx="11360582"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mn-ea"/>
              </a:rPr>
              <a:t>Spring </a:t>
            </a:r>
            <a:r>
              <a:rPr lang="ko-KR" altLang="en-US" sz="1200">
                <a:latin typeface="+mn-ea"/>
              </a:rPr>
              <a:t>의 </a:t>
            </a:r>
            <a:r>
              <a:rPr lang="en-US" altLang="ko-KR" sz="1200">
                <a:latin typeface="+mn-ea"/>
              </a:rPr>
              <a:t>DataBinder </a:t>
            </a:r>
            <a:r>
              <a:rPr lang="ko-KR" altLang="en-US" sz="1200">
                <a:latin typeface="+mn-ea"/>
              </a:rPr>
              <a:t>는 크게 </a:t>
            </a:r>
            <a:r>
              <a:rPr lang="en-US" altLang="ko-KR" sz="1200">
                <a:latin typeface="+mn-ea"/>
              </a:rPr>
              <a:t>3 </a:t>
            </a:r>
            <a:r>
              <a:rPr lang="ko-KR" altLang="en-US" sz="1200">
                <a:latin typeface="+mn-ea"/>
              </a:rPr>
              <a:t>가지 특징을 가지고 있는데 바로 </a:t>
            </a:r>
            <a:r>
              <a:rPr lang="en-US" altLang="ko-KR" sz="1200">
                <a:latin typeface="+mn-ea"/>
              </a:rPr>
              <a:t>HTTP </a:t>
            </a:r>
            <a:r>
              <a:rPr lang="ko-KR" altLang="en-US" sz="1200">
                <a:latin typeface="+mn-ea"/>
              </a:rPr>
              <a:t>요청</a:t>
            </a:r>
            <a:r>
              <a:rPr lang="en-US" altLang="ko-KR" sz="1200">
                <a:latin typeface="+mn-ea"/>
              </a:rPr>
              <a:t> </a:t>
            </a:r>
            <a:r>
              <a:rPr lang="ko-KR" altLang="en-US" sz="1200">
                <a:latin typeface="+mn-ea"/>
              </a:rPr>
              <a:t>파라미터를 객체에 </a:t>
            </a:r>
            <a:r>
              <a:rPr lang="ko-KR" altLang="en-US" sz="1200" b="1">
                <a:latin typeface="+mn-ea"/>
              </a:rPr>
              <a:t>바인딩 </a:t>
            </a:r>
            <a:r>
              <a:rPr lang="ko-KR" altLang="en-US" sz="1200">
                <a:latin typeface="+mn-ea"/>
              </a:rPr>
              <a:t>하고</a:t>
            </a:r>
            <a:r>
              <a:rPr lang="en-US" altLang="ko-KR" sz="1200">
                <a:latin typeface="+mn-ea"/>
              </a:rPr>
              <a:t> </a:t>
            </a:r>
            <a:r>
              <a:rPr lang="ko-KR" altLang="en-US" sz="1200" b="1">
                <a:latin typeface="+mn-ea"/>
              </a:rPr>
              <a:t>타입변환 </a:t>
            </a:r>
            <a:r>
              <a:rPr lang="ko-KR" altLang="en-US" sz="1200">
                <a:latin typeface="+mn-ea"/>
              </a:rPr>
              <a:t>과정 및</a:t>
            </a:r>
            <a:r>
              <a:rPr lang="ko-KR" altLang="en-US" sz="1200" b="1">
                <a:latin typeface="+mn-ea"/>
              </a:rPr>
              <a:t> 유효성 검증</a:t>
            </a:r>
            <a:r>
              <a:rPr lang="ko-KR" altLang="en-US" sz="1200">
                <a:latin typeface="+mn-ea"/>
              </a:rPr>
              <a:t>을</a:t>
            </a:r>
            <a:r>
              <a:rPr lang="ko-KR" altLang="en-US" sz="1200" b="1">
                <a:latin typeface="+mn-ea"/>
              </a:rPr>
              <a:t> </a:t>
            </a:r>
            <a:r>
              <a:rPr lang="ko-KR" altLang="en-US" sz="1200">
                <a:latin typeface="+mn-ea"/>
              </a:rPr>
              <a:t>진행하는 것이다</a:t>
            </a:r>
            <a:endParaRPr lang="en-US" altLang="ko-KR" sz="1200">
              <a:latin typeface="+mn-ea"/>
            </a:endParaRPr>
          </a:p>
        </p:txBody>
      </p:sp>
      <p:sp>
        <p:nvSpPr>
          <p:cNvPr id="74" name="직사각형 73">
            <a:extLst>
              <a:ext uri="{FF2B5EF4-FFF2-40B4-BE49-F238E27FC236}">
                <a16:creationId xmlns:a16="http://schemas.microsoft.com/office/drawing/2014/main" id="{42A0B23B-7003-43B2-A559-7C4A6F001EFB}"/>
              </a:ext>
            </a:extLst>
          </p:cNvPr>
          <p:cNvSpPr/>
          <p:nvPr/>
        </p:nvSpPr>
        <p:spPr>
          <a:xfrm>
            <a:off x="198756" y="202792"/>
            <a:ext cx="1697901"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DataBinder</a:t>
            </a:r>
            <a:endParaRPr lang="ko-KR" altLang="en-US" b="1">
              <a:solidFill>
                <a:schemeClr val="accent1">
                  <a:lumMod val="75000"/>
                </a:schemeClr>
              </a:solidFill>
              <a:latin typeface="+mn-ea"/>
            </a:endParaRPr>
          </a:p>
        </p:txBody>
      </p:sp>
      <p:sp>
        <p:nvSpPr>
          <p:cNvPr id="4" name="직사각형 3">
            <a:extLst>
              <a:ext uri="{FF2B5EF4-FFF2-40B4-BE49-F238E27FC236}">
                <a16:creationId xmlns:a16="http://schemas.microsoft.com/office/drawing/2014/main" id="{81F0B673-C328-4C5C-B055-086E74F6978C}"/>
              </a:ext>
            </a:extLst>
          </p:cNvPr>
          <p:cNvSpPr/>
          <p:nvPr/>
        </p:nvSpPr>
        <p:spPr>
          <a:xfrm>
            <a:off x="4177745" y="1342799"/>
            <a:ext cx="7180066" cy="1141531"/>
          </a:xfrm>
          <a:prstGeom prst="rect">
            <a:avLst/>
          </a:prstGeom>
          <a:solidFill>
            <a:schemeClr val="bg2"/>
          </a:solidFill>
        </p:spPr>
        <p:txBody>
          <a:bodyPr wrap="square">
            <a:spAutoFit/>
          </a:bodyPr>
          <a:lstStyle/>
          <a:p>
            <a:pPr marL="285750" indent="-285750">
              <a:lnSpc>
                <a:spcPct val="200000"/>
              </a:lnSpc>
              <a:buFont typeface="Arial" panose="020B0604020202020204" pitchFamily="34" charset="0"/>
              <a:buChar char="•"/>
            </a:pPr>
            <a:r>
              <a:rPr lang="ko-KR" altLang="en-US" sz="1200" b="1">
                <a:latin typeface="+mn-ea"/>
              </a:rPr>
              <a:t>데이터 바인딩</a:t>
            </a:r>
            <a:r>
              <a:rPr lang="en-US" altLang="ko-KR" sz="1200" b="1">
                <a:latin typeface="+mn-ea"/>
              </a:rPr>
              <a:t> - </a:t>
            </a:r>
            <a:r>
              <a:rPr lang="ko-KR" altLang="en-US" sz="1200">
                <a:latin typeface="+mn-ea"/>
              </a:rPr>
              <a:t>요청 파라미터를 모델 객체의 속성에 자동으로 할당</a:t>
            </a:r>
            <a:endParaRPr lang="en-US" altLang="ko-KR" sz="1200">
              <a:latin typeface="+mn-ea"/>
            </a:endParaRPr>
          </a:p>
          <a:p>
            <a:pPr marL="285750" indent="-285750">
              <a:lnSpc>
                <a:spcPct val="200000"/>
              </a:lnSpc>
              <a:buFont typeface="Arial" panose="020B0604020202020204" pitchFamily="34" charset="0"/>
              <a:buChar char="•"/>
            </a:pPr>
            <a:r>
              <a:rPr lang="ko-KR" altLang="en-US" sz="1200" b="1">
                <a:latin typeface="+mn-ea"/>
              </a:rPr>
              <a:t>타입 변환</a:t>
            </a:r>
            <a:r>
              <a:rPr lang="en-US" altLang="ko-KR" sz="1200" b="1">
                <a:latin typeface="+mn-ea"/>
              </a:rPr>
              <a:t> – </a:t>
            </a:r>
            <a:r>
              <a:rPr lang="ko-KR" altLang="en-US" sz="1200">
                <a:latin typeface="+mn-ea"/>
              </a:rPr>
              <a:t>클라이언트의 요청 문자열로 전달된 데이터를 적절한 형식</a:t>
            </a:r>
            <a:r>
              <a:rPr lang="en-US" altLang="ko-KR" sz="1200">
                <a:latin typeface="+mn-ea"/>
              </a:rPr>
              <a:t>(</a:t>
            </a:r>
            <a:r>
              <a:rPr lang="ko-KR" altLang="en-US" sz="1200">
                <a:latin typeface="+mn-ea"/>
              </a:rPr>
              <a:t>예</a:t>
            </a:r>
            <a:r>
              <a:rPr lang="en-US" altLang="ko-KR" sz="1200">
                <a:latin typeface="+mn-ea"/>
              </a:rPr>
              <a:t>: </a:t>
            </a:r>
            <a:r>
              <a:rPr lang="ko-KR" altLang="en-US" sz="1200">
                <a:latin typeface="+mn-ea"/>
              </a:rPr>
              <a:t>날짜</a:t>
            </a:r>
            <a:r>
              <a:rPr lang="en-US" altLang="ko-KR" sz="1200">
                <a:latin typeface="+mn-ea"/>
              </a:rPr>
              <a:t>, </a:t>
            </a:r>
            <a:r>
              <a:rPr lang="ko-KR" altLang="en-US" sz="1200">
                <a:latin typeface="+mn-ea"/>
              </a:rPr>
              <a:t>숫자</a:t>
            </a:r>
            <a:r>
              <a:rPr lang="en-US" altLang="ko-KR" sz="1200">
                <a:latin typeface="+mn-ea"/>
              </a:rPr>
              <a:t>)</a:t>
            </a:r>
            <a:r>
              <a:rPr lang="ko-KR" altLang="en-US" sz="1200">
                <a:latin typeface="+mn-ea"/>
              </a:rPr>
              <a:t>으로 변환</a:t>
            </a:r>
            <a:endParaRPr lang="en-US" altLang="ko-KR" sz="1200">
              <a:latin typeface="+mn-ea"/>
            </a:endParaRPr>
          </a:p>
          <a:p>
            <a:pPr marL="285750" indent="-285750">
              <a:lnSpc>
                <a:spcPct val="200000"/>
              </a:lnSpc>
              <a:buFont typeface="Arial" panose="020B0604020202020204" pitchFamily="34" charset="0"/>
              <a:buChar char="•"/>
            </a:pPr>
            <a:r>
              <a:rPr lang="ko-KR" altLang="en-US" sz="1200" b="1">
                <a:latin typeface="+mn-ea"/>
              </a:rPr>
              <a:t>유효성 검증</a:t>
            </a:r>
            <a:r>
              <a:rPr lang="en-US" altLang="ko-KR" sz="1200" b="1">
                <a:latin typeface="+mn-ea"/>
              </a:rPr>
              <a:t> - </a:t>
            </a:r>
            <a:r>
              <a:rPr lang="ko-KR" altLang="en-US" sz="1200">
                <a:latin typeface="+mn-ea"/>
              </a:rPr>
              <a:t>데이터가 유효한지 확인하고</a:t>
            </a:r>
            <a:r>
              <a:rPr lang="en-US" altLang="ko-KR" sz="1200">
                <a:latin typeface="+mn-ea"/>
              </a:rPr>
              <a:t>, </a:t>
            </a:r>
            <a:r>
              <a:rPr lang="ko-KR" altLang="en-US" sz="1200">
                <a:latin typeface="+mn-ea"/>
              </a:rPr>
              <a:t>유효성 검사 오류를 기록</a:t>
            </a:r>
            <a:endParaRPr lang="en-US" altLang="ko-KR" sz="1200">
              <a:latin typeface="+mn-ea"/>
            </a:endParaRPr>
          </a:p>
        </p:txBody>
      </p:sp>
      <p:sp>
        <p:nvSpPr>
          <p:cNvPr id="5" name="직사각형 4">
            <a:extLst>
              <a:ext uri="{FF2B5EF4-FFF2-40B4-BE49-F238E27FC236}">
                <a16:creationId xmlns:a16="http://schemas.microsoft.com/office/drawing/2014/main" id="{BBB40329-8898-4ECF-9AD6-A7058C8B815C}"/>
              </a:ext>
            </a:extLst>
          </p:cNvPr>
          <p:cNvSpPr/>
          <p:nvPr/>
        </p:nvSpPr>
        <p:spPr>
          <a:xfrm>
            <a:off x="185830" y="3102451"/>
            <a:ext cx="1165704"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계층도</a:t>
            </a:r>
            <a:endParaRPr lang="ko-KR" altLang="en-US" sz="1400" b="1">
              <a:solidFill>
                <a:schemeClr val="accent1">
                  <a:lumMod val="75000"/>
                </a:schemeClr>
              </a:solidFill>
              <a:latin typeface="+mn-ea"/>
            </a:endParaRPr>
          </a:p>
        </p:txBody>
      </p:sp>
      <p:sp>
        <p:nvSpPr>
          <p:cNvPr id="9" name="모서리가 둥근 직사각형 38">
            <a:extLst>
              <a:ext uri="{FF2B5EF4-FFF2-40B4-BE49-F238E27FC236}">
                <a16:creationId xmlns:a16="http://schemas.microsoft.com/office/drawing/2014/main" id="{CC9F7A62-4789-4DFD-9E0C-E5A4877818A8}"/>
              </a:ext>
            </a:extLst>
          </p:cNvPr>
          <p:cNvSpPr/>
          <p:nvPr/>
        </p:nvSpPr>
        <p:spPr>
          <a:xfrm>
            <a:off x="528495" y="1666677"/>
            <a:ext cx="1289509"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DataBinder</a:t>
            </a:r>
            <a:endParaRPr lang="en-US" altLang="ko-KR" sz="1400">
              <a:solidFill>
                <a:schemeClr val="tx1"/>
              </a:solidFill>
              <a:effectLst/>
            </a:endParaRPr>
          </a:p>
        </p:txBody>
      </p:sp>
      <p:sp>
        <p:nvSpPr>
          <p:cNvPr id="10" name="모서리가 둥근 직사각형 38">
            <a:extLst>
              <a:ext uri="{FF2B5EF4-FFF2-40B4-BE49-F238E27FC236}">
                <a16:creationId xmlns:a16="http://schemas.microsoft.com/office/drawing/2014/main" id="{695B1B2E-D0AF-4029-85E0-156AAE361236}"/>
              </a:ext>
            </a:extLst>
          </p:cNvPr>
          <p:cNvSpPr/>
          <p:nvPr/>
        </p:nvSpPr>
        <p:spPr>
          <a:xfrm>
            <a:off x="2417276" y="1064377"/>
            <a:ext cx="1449825"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BindingResult</a:t>
            </a:r>
            <a:endParaRPr lang="en-US" altLang="ko-KR" sz="1400">
              <a:solidFill>
                <a:schemeClr val="tx1"/>
              </a:solidFill>
              <a:effectLst/>
            </a:endParaRPr>
          </a:p>
        </p:txBody>
      </p:sp>
      <p:sp>
        <p:nvSpPr>
          <p:cNvPr id="11" name="모서리가 둥근 직사각형 38">
            <a:extLst>
              <a:ext uri="{FF2B5EF4-FFF2-40B4-BE49-F238E27FC236}">
                <a16:creationId xmlns:a16="http://schemas.microsoft.com/office/drawing/2014/main" id="{A9BB1FE7-4D88-4723-9B99-3B2817B43D3F}"/>
              </a:ext>
            </a:extLst>
          </p:cNvPr>
          <p:cNvSpPr/>
          <p:nvPr/>
        </p:nvSpPr>
        <p:spPr>
          <a:xfrm>
            <a:off x="2417276" y="1666677"/>
            <a:ext cx="1449825"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Validator</a:t>
            </a:r>
            <a:endParaRPr lang="en-US" altLang="ko-KR" sz="1400">
              <a:solidFill>
                <a:schemeClr val="tx1"/>
              </a:solidFill>
              <a:effectLst/>
            </a:endParaRPr>
          </a:p>
        </p:txBody>
      </p:sp>
      <p:sp>
        <p:nvSpPr>
          <p:cNvPr id="12" name="모서리가 둥근 직사각형 38">
            <a:extLst>
              <a:ext uri="{FF2B5EF4-FFF2-40B4-BE49-F238E27FC236}">
                <a16:creationId xmlns:a16="http://schemas.microsoft.com/office/drawing/2014/main" id="{277F0E99-B416-4DC0-A756-F37725CD670D}"/>
              </a:ext>
            </a:extLst>
          </p:cNvPr>
          <p:cNvSpPr/>
          <p:nvPr/>
        </p:nvSpPr>
        <p:spPr>
          <a:xfrm>
            <a:off x="2417276" y="2271443"/>
            <a:ext cx="1449825"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Converter</a:t>
            </a:r>
            <a:endParaRPr lang="en-US" altLang="ko-KR" sz="1400">
              <a:solidFill>
                <a:schemeClr val="tx1"/>
              </a:solidFill>
              <a:effectLst/>
            </a:endParaRPr>
          </a:p>
        </p:txBody>
      </p:sp>
      <p:cxnSp>
        <p:nvCxnSpPr>
          <p:cNvPr id="3" name="연결선: 꺾임 2">
            <a:extLst>
              <a:ext uri="{FF2B5EF4-FFF2-40B4-BE49-F238E27FC236}">
                <a16:creationId xmlns:a16="http://schemas.microsoft.com/office/drawing/2014/main" id="{D3C65064-0A7D-4E57-AA43-8D9951187206}"/>
              </a:ext>
            </a:extLst>
          </p:cNvPr>
          <p:cNvCxnSpPr>
            <a:cxnSpLocks/>
            <a:stCxn id="9" idx="3"/>
            <a:endCxn id="10" idx="1"/>
          </p:cNvCxnSpPr>
          <p:nvPr/>
        </p:nvCxnSpPr>
        <p:spPr>
          <a:xfrm flipV="1">
            <a:off x="1818004" y="1311265"/>
            <a:ext cx="599272" cy="602300"/>
          </a:xfrm>
          <a:prstGeom prst="bent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연결선: 꺾임 13">
            <a:extLst>
              <a:ext uri="{FF2B5EF4-FFF2-40B4-BE49-F238E27FC236}">
                <a16:creationId xmlns:a16="http://schemas.microsoft.com/office/drawing/2014/main" id="{C561B1FE-2E3B-47B5-A51A-419C40730CB0}"/>
              </a:ext>
            </a:extLst>
          </p:cNvPr>
          <p:cNvCxnSpPr>
            <a:cxnSpLocks/>
            <a:stCxn id="9" idx="3"/>
            <a:endCxn id="12" idx="1"/>
          </p:cNvCxnSpPr>
          <p:nvPr/>
        </p:nvCxnSpPr>
        <p:spPr>
          <a:xfrm>
            <a:off x="1818004" y="1913565"/>
            <a:ext cx="599272" cy="604766"/>
          </a:xfrm>
          <a:prstGeom prst="bent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D4808C57-618E-415C-8829-F808016EB5CD}"/>
              </a:ext>
            </a:extLst>
          </p:cNvPr>
          <p:cNvCxnSpPr>
            <a:cxnSpLocks/>
            <a:stCxn id="9" idx="3"/>
            <a:endCxn id="11" idx="1"/>
          </p:cNvCxnSpPr>
          <p:nvPr/>
        </p:nvCxnSpPr>
        <p:spPr>
          <a:xfrm>
            <a:off x="1818004" y="1913565"/>
            <a:ext cx="5992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모서리가 둥근 직사각형 38">
            <a:extLst>
              <a:ext uri="{FF2B5EF4-FFF2-40B4-BE49-F238E27FC236}">
                <a16:creationId xmlns:a16="http://schemas.microsoft.com/office/drawing/2014/main" id="{3045430D-E559-9960-1546-941269AC020B}"/>
              </a:ext>
            </a:extLst>
          </p:cNvPr>
          <p:cNvSpPr/>
          <p:nvPr/>
        </p:nvSpPr>
        <p:spPr>
          <a:xfrm>
            <a:off x="2482609" y="6107288"/>
            <a:ext cx="3098316"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ExtendedServletRequestDataBinder</a:t>
            </a:r>
            <a:endParaRPr lang="en-US" altLang="ko-KR" sz="1400">
              <a:solidFill>
                <a:schemeClr val="bg1"/>
              </a:solidFill>
              <a:effectLst/>
            </a:endParaRPr>
          </a:p>
        </p:txBody>
      </p:sp>
      <p:sp>
        <p:nvSpPr>
          <p:cNvPr id="7" name="모서리가 둥근 직사각형 38">
            <a:extLst>
              <a:ext uri="{FF2B5EF4-FFF2-40B4-BE49-F238E27FC236}">
                <a16:creationId xmlns:a16="http://schemas.microsoft.com/office/drawing/2014/main" id="{DD4A72A6-7816-A7D2-E056-6A7E6E3AFF4A}"/>
              </a:ext>
            </a:extLst>
          </p:cNvPr>
          <p:cNvSpPr/>
          <p:nvPr/>
        </p:nvSpPr>
        <p:spPr>
          <a:xfrm>
            <a:off x="2687479" y="5410859"/>
            <a:ext cx="2688576"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ServletRequestDataBinder</a:t>
            </a:r>
            <a:endParaRPr lang="en-US" altLang="ko-KR" sz="1400">
              <a:solidFill>
                <a:schemeClr val="bg1"/>
              </a:solidFill>
              <a:effectLst/>
            </a:endParaRPr>
          </a:p>
        </p:txBody>
      </p:sp>
      <p:sp>
        <p:nvSpPr>
          <p:cNvPr id="13" name="모서리가 둥근 직사각형 38">
            <a:extLst>
              <a:ext uri="{FF2B5EF4-FFF2-40B4-BE49-F238E27FC236}">
                <a16:creationId xmlns:a16="http://schemas.microsoft.com/office/drawing/2014/main" id="{61306EAB-268F-A50F-EDC7-B5751A9DC3D3}"/>
              </a:ext>
            </a:extLst>
          </p:cNvPr>
          <p:cNvSpPr/>
          <p:nvPr/>
        </p:nvSpPr>
        <p:spPr>
          <a:xfrm>
            <a:off x="3134531" y="4670291"/>
            <a:ext cx="1794473"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WebDataBinder</a:t>
            </a:r>
            <a:endParaRPr lang="en-US" altLang="ko-KR" sz="1400">
              <a:solidFill>
                <a:schemeClr val="bg1"/>
              </a:solidFill>
              <a:effectLst/>
            </a:endParaRPr>
          </a:p>
        </p:txBody>
      </p:sp>
      <p:sp>
        <p:nvSpPr>
          <p:cNvPr id="15" name="모서리가 둥근 직사각형 38">
            <a:extLst>
              <a:ext uri="{FF2B5EF4-FFF2-40B4-BE49-F238E27FC236}">
                <a16:creationId xmlns:a16="http://schemas.microsoft.com/office/drawing/2014/main" id="{50E37FE7-7304-A7D4-99EA-6F6BAF09FFFE}"/>
              </a:ext>
            </a:extLst>
          </p:cNvPr>
          <p:cNvSpPr/>
          <p:nvPr/>
        </p:nvSpPr>
        <p:spPr>
          <a:xfrm>
            <a:off x="3306854" y="3973766"/>
            <a:ext cx="1449826"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DataBinder</a:t>
            </a:r>
            <a:endParaRPr lang="en-US" altLang="ko-KR" sz="1400">
              <a:solidFill>
                <a:schemeClr val="bg1"/>
              </a:solidFill>
              <a:effectLst/>
            </a:endParaRPr>
          </a:p>
        </p:txBody>
      </p:sp>
      <p:cxnSp>
        <p:nvCxnSpPr>
          <p:cNvPr id="18" name="직선 화살표 연결선 17">
            <a:extLst>
              <a:ext uri="{FF2B5EF4-FFF2-40B4-BE49-F238E27FC236}">
                <a16:creationId xmlns:a16="http://schemas.microsoft.com/office/drawing/2014/main" id="{492CBA28-C742-F362-EFE8-7F47D73F8399}"/>
              </a:ext>
            </a:extLst>
          </p:cNvPr>
          <p:cNvCxnSpPr>
            <a:stCxn id="6" idx="0"/>
            <a:endCxn id="7" idx="2"/>
          </p:cNvCxnSpPr>
          <p:nvPr/>
        </p:nvCxnSpPr>
        <p:spPr>
          <a:xfrm flipV="1">
            <a:off x="4031767" y="5904635"/>
            <a:ext cx="0" cy="2026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3ACDBF53-64D1-FB8F-1FE8-5F61C5E42C83}"/>
              </a:ext>
            </a:extLst>
          </p:cNvPr>
          <p:cNvCxnSpPr>
            <a:cxnSpLocks/>
            <a:stCxn id="7" idx="0"/>
            <a:endCxn id="13" idx="2"/>
          </p:cNvCxnSpPr>
          <p:nvPr/>
        </p:nvCxnSpPr>
        <p:spPr>
          <a:xfrm flipV="1">
            <a:off x="4031767" y="5164067"/>
            <a:ext cx="1" cy="24679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직선 화살표 연결선 25">
            <a:extLst>
              <a:ext uri="{FF2B5EF4-FFF2-40B4-BE49-F238E27FC236}">
                <a16:creationId xmlns:a16="http://schemas.microsoft.com/office/drawing/2014/main" id="{D8B96CC1-3239-9728-3482-5C725F0315D9}"/>
              </a:ext>
            </a:extLst>
          </p:cNvPr>
          <p:cNvCxnSpPr>
            <a:cxnSpLocks/>
            <a:stCxn id="13" idx="0"/>
            <a:endCxn id="15" idx="2"/>
          </p:cNvCxnSpPr>
          <p:nvPr/>
        </p:nvCxnSpPr>
        <p:spPr>
          <a:xfrm flipH="1" flipV="1">
            <a:off x="4031767" y="4467542"/>
            <a:ext cx="1" cy="20274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모서리가 둥근 직사각형 38">
            <a:extLst>
              <a:ext uri="{FF2B5EF4-FFF2-40B4-BE49-F238E27FC236}">
                <a16:creationId xmlns:a16="http://schemas.microsoft.com/office/drawing/2014/main" id="{A0C85EE5-6DDA-1FB1-3741-4A3B47E759B1}"/>
              </a:ext>
            </a:extLst>
          </p:cNvPr>
          <p:cNvSpPr/>
          <p:nvPr/>
        </p:nvSpPr>
        <p:spPr>
          <a:xfrm>
            <a:off x="528495" y="3685042"/>
            <a:ext cx="2218861"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PropertyEditorRegistry</a:t>
            </a:r>
            <a:endParaRPr lang="en-US" altLang="ko-KR" sz="1400">
              <a:solidFill>
                <a:schemeClr val="tx1"/>
              </a:solidFill>
              <a:effectLst/>
            </a:endParaRPr>
          </a:p>
        </p:txBody>
      </p:sp>
      <p:sp>
        <p:nvSpPr>
          <p:cNvPr id="34" name="모서리가 둥근 직사각형 38">
            <a:extLst>
              <a:ext uri="{FF2B5EF4-FFF2-40B4-BE49-F238E27FC236}">
                <a16:creationId xmlns:a16="http://schemas.microsoft.com/office/drawing/2014/main" id="{D1786100-7CC5-B46C-FF19-C8D393A1BB70}"/>
              </a:ext>
            </a:extLst>
          </p:cNvPr>
          <p:cNvSpPr/>
          <p:nvPr/>
        </p:nvSpPr>
        <p:spPr>
          <a:xfrm>
            <a:off x="5386473" y="3685042"/>
            <a:ext cx="1540928"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TypeConverter</a:t>
            </a:r>
            <a:endParaRPr lang="en-US" altLang="ko-KR" sz="1400">
              <a:solidFill>
                <a:schemeClr val="tx1"/>
              </a:solidFill>
              <a:effectLst/>
            </a:endParaRPr>
          </a:p>
        </p:txBody>
      </p:sp>
      <p:cxnSp>
        <p:nvCxnSpPr>
          <p:cNvPr id="40" name="연결선: 꺾임 39">
            <a:extLst>
              <a:ext uri="{FF2B5EF4-FFF2-40B4-BE49-F238E27FC236}">
                <a16:creationId xmlns:a16="http://schemas.microsoft.com/office/drawing/2014/main" id="{E9C34D3C-7774-446E-DEDA-DDF48B6DE238}"/>
              </a:ext>
            </a:extLst>
          </p:cNvPr>
          <p:cNvCxnSpPr>
            <a:stCxn id="15" idx="1"/>
            <a:endCxn id="33" idx="3"/>
          </p:cNvCxnSpPr>
          <p:nvPr/>
        </p:nvCxnSpPr>
        <p:spPr>
          <a:xfrm rot="10800000">
            <a:off x="2747356" y="3931930"/>
            <a:ext cx="559498" cy="288724"/>
          </a:xfrm>
          <a:prstGeom prst="bentConnector3">
            <a:avLst/>
          </a:prstGeom>
          <a:ln w="12700">
            <a:solidFill>
              <a:schemeClr val="tx1">
                <a:lumMod val="65000"/>
                <a:lumOff val="3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2" name="연결선: 꺾임 41">
            <a:extLst>
              <a:ext uri="{FF2B5EF4-FFF2-40B4-BE49-F238E27FC236}">
                <a16:creationId xmlns:a16="http://schemas.microsoft.com/office/drawing/2014/main" id="{6261E098-D42C-1569-CE3A-642365FADAB3}"/>
              </a:ext>
            </a:extLst>
          </p:cNvPr>
          <p:cNvCxnSpPr>
            <a:stCxn id="15" idx="3"/>
            <a:endCxn id="34" idx="1"/>
          </p:cNvCxnSpPr>
          <p:nvPr/>
        </p:nvCxnSpPr>
        <p:spPr>
          <a:xfrm flipV="1">
            <a:off x="4756680" y="3931930"/>
            <a:ext cx="629793" cy="288724"/>
          </a:xfrm>
          <a:prstGeom prst="bentConnector3">
            <a:avLst/>
          </a:prstGeom>
          <a:ln w="12700">
            <a:solidFill>
              <a:schemeClr val="tx1">
                <a:lumMod val="65000"/>
                <a:lumOff val="3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7F0E46CA-D339-A682-AB0E-D8D72CAE4504}"/>
              </a:ext>
            </a:extLst>
          </p:cNvPr>
          <p:cNvSpPr txBox="1"/>
          <p:nvPr/>
        </p:nvSpPr>
        <p:spPr>
          <a:xfrm>
            <a:off x="5003633" y="4771556"/>
            <a:ext cx="4326856" cy="261610"/>
          </a:xfrm>
          <a:prstGeom prst="rect">
            <a:avLst/>
          </a:prstGeom>
          <a:noFill/>
        </p:spPr>
        <p:txBody>
          <a:bodyPr wrap="square">
            <a:spAutoFit/>
          </a:bodyPr>
          <a:lstStyle/>
          <a:p>
            <a:r>
              <a:rPr lang="ko-KR" altLang="en-US" sz="1100"/>
              <a:t>웹 요청 파라미터를 객체에 바인딩하기 위한 특별한 </a:t>
            </a:r>
            <a:r>
              <a:rPr lang="en-US" altLang="ko-KR" sz="1100"/>
              <a:t>DataBinder</a:t>
            </a:r>
            <a:endParaRPr lang="ko-KR" altLang="en-US" sz="1100"/>
          </a:p>
        </p:txBody>
      </p:sp>
      <p:sp>
        <p:nvSpPr>
          <p:cNvPr id="45" name="TextBox 44">
            <a:extLst>
              <a:ext uri="{FF2B5EF4-FFF2-40B4-BE49-F238E27FC236}">
                <a16:creationId xmlns:a16="http://schemas.microsoft.com/office/drawing/2014/main" id="{341EA09B-E3E0-962A-63A3-F11F2DD43CFE}"/>
              </a:ext>
            </a:extLst>
          </p:cNvPr>
          <p:cNvSpPr txBox="1"/>
          <p:nvPr/>
        </p:nvSpPr>
        <p:spPr>
          <a:xfrm>
            <a:off x="5416367" y="5526942"/>
            <a:ext cx="4918760" cy="261610"/>
          </a:xfrm>
          <a:prstGeom prst="rect">
            <a:avLst/>
          </a:prstGeom>
          <a:noFill/>
        </p:spPr>
        <p:txBody>
          <a:bodyPr wrap="square">
            <a:spAutoFit/>
          </a:bodyPr>
          <a:lstStyle/>
          <a:p>
            <a:r>
              <a:rPr lang="ko-KR" altLang="en-US" sz="1100"/>
              <a:t>서블릿 요청 파라미터를 객체에 데이터 바인딩하기 위한 특별한 </a:t>
            </a:r>
            <a:r>
              <a:rPr lang="en-US" altLang="ko-KR" sz="1100"/>
              <a:t>DataBinder</a:t>
            </a:r>
            <a:endParaRPr lang="ko-KR" altLang="en-US" sz="1100"/>
          </a:p>
        </p:txBody>
      </p:sp>
      <p:sp>
        <p:nvSpPr>
          <p:cNvPr id="46" name="TextBox 45">
            <a:extLst>
              <a:ext uri="{FF2B5EF4-FFF2-40B4-BE49-F238E27FC236}">
                <a16:creationId xmlns:a16="http://schemas.microsoft.com/office/drawing/2014/main" id="{D44F25DC-2C20-0956-F05C-1BB17FCE9DBB}"/>
              </a:ext>
            </a:extLst>
          </p:cNvPr>
          <p:cNvSpPr txBox="1"/>
          <p:nvPr/>
        </p:nvSpPr>
        <p:spPr>
          <a:xfrm>
            <a:off x="5580925" y="6223371"/>
            <a:ext cx="5085070" cy="261610"/>
          </a:xfrm>
          <a:prstGeom prst="rect">
            <a:avLst/>
          </a:prstGeom>
          <a:noFill/>
        </p:spPr>
        <p:txBody>
          <a:bodyPr wrap="square">
            <a:spAutoFit/>
          </a:bodyPr>
          <a:lstStyle/>
          <a:p>
            <a:r>
              <a:rPr lang="ko-KR" altLang="en-US" sz="1100"/>
              <a:t>데이터 바인딩에 사용되는 값에 </a:t>
            </a:r>
            <a:r>
              <a:rPr lang="en-US" altLang="ko-KR" sz="1100"/>
              <a:t>URI </a:t>
            </a:r>
            <a:r>
              <a:rPr lang="ko-KR" altLang="en-US" sz="1100"/>
              <a:t>템플릿 변수를 추가하는 기능을 제공한다</a:t>
            </a:r>
          </a:p>
        </p:txBody>
      </p:sp>
    </p:spTree>
    <p:extLst>
      <p:ext uri="{BB962C8B-B14F-4D97-AF65-F5344CB8AC3E}">
        <p14:creationId xmlns:p14="http://schemas.microsoft.com/office/powerpoint/2010/main" val="2266825960"/>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99CB55-5280-3A8F-E1E8-81858EEE04E4}"/>
            </a:ext>
          </a:extLst>
        </p:cNvPr>
        <p:cNvGrpSpPr/>
        <p:nvPr/>
      </p:nvGrpSpPr>
      <p:grpSpPr>
        <a:xfrm>
          <a:off x="0" y="0"/>
          <a:ext cx="0" cy="0"/>
          <a:chOff x="0" y="0"/>
          <a:chExt cx="0" cy="0"/>
        </a:xfrm>
      </p:grpSpPr>
      <p:grpSp>
        <p:nvGrpSpPr>
          <p:cNvPr id="6" name="그룹 5">
            <a:extLst>
              <a:ext uri="{FF2B5EF4-FFF2-40B4-BE49-F238E27FC236}">
                <a16:creationId xmlns:a16="http://schemas.microsoft.com/office/drawing/2014/main" id="{4959D9D9-E61C-130B-C2A4-E3766482D8D2}"/>
              </a:ext>
            </a:extLst>
          </p:cNvPr>
          <p:cNvGrpSpPr/>
          <p:nvPr/>
        </p:nvGrpSpPr>
        <p:grpSpPr>
          <a:xfrm>
            <a:off x="3442074" y="822384"/>
            <a:ext cx="580620" cy="493776"/>
            <a:chOff x="4933570" y="178594"/>
            <a:chExt cx="580620" cy="493776"/>
          </a:xfrm>
        </p:grpSpPr>
        <p:sp>
          <p:nvSpPr>
            <p:cNvPr id="7" name="타원 6">
              <a:extLst>
                <a:ext uri="{FF2B5EF4-FFF2-40B4-BE49-F238E27FC236}">
                  <a16:creationId xmlns:a16="http://schemas.microsoft.com/office/drawing/2014/main" id="{810F7C21-A20D-0D6B-5A57-8CFDAB424CDD}"/>
                </a:ext>
              </a:extLst>
            </p:cNvPr>
            <p:cNvSpPr/>
            <p:nvPr/>
          </p:nvSpPr>
          <p:spPr>
            <a:xfrm>
              <a:off x="4970146" y="178594"/>
              <a:ext cx="493776" cy="493776"/>
            </a:xfrm>
            <a:prstGeom prst="ellipse">
              <a:avLst/>
            </a:prstGeom>
            <a:solidFill>
              <a:schemeClr val="accent1">
                <a:lumMod val="40000"/>
                <a:lumOff val="60000"/>
              </a:schemeClr>
            </a:solidFill>
            <a:ln w="190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F45C00DA-485F-DF1A-A7FE-2B69C5857929}"/>
                </a:ext>
              </a:extLst>
            </p:cNvPr>
            <p:cNvSpPr txBox="1"/>
            <p:nvPr/>
          </p:nvSpPr>
          <p:spPr>
            <a:xfrm>
              <a:off x="4933570" y="286983"/>
              <a:ext cx="580620" cy="276999"/>
            </a:xfrm>
            <a:prstGeom prst="rect">
              <a:avLst/>
            </a:prstGeom>
            <a:noFill/>
          </p:spPr>
          <p:txBody>
            <a:bodyPr wrap="square">
              <a:spAutoFit/>
            </a:bodyPr>
            <a:lstStyle/>
            <a:p>
              <a:r>
                <a:rPr lang="en-US" altLang="ko-KR" sz="1200" b="1">
                  <a:latin typeface="나눔바른고딕" panose="020B0603020101020101" pitchFamily="50" charset="-127"/>
                  <a:ea typeface="나눔바른고딕" panose="020B0603020101020101" pitchFamily="50" charset="-127"/>
                </a:rPr>
                <a:t>client</a:t>
              </a:r>
              <a:endParaRPr lang="ko-KR" altLang="en-US" sz="1200" b="1"/>
            </a:p>
          </p:txBody>
        </p:sp>
      </p:grpSp>
      <p:cxnSp>
        <p:nvCxnSpPr>
          <p:cNvPr id="13" name="직선 화살표 연결선 12">
            <a:extLst>
              <a:ext uri="{FF2B5EF4-FFF2-40B4-BE49-F238E27FC236}">
                <a16:creationId xmlns:a16="http://schemas.microsoft.com/office/drawing/2014/main" id="{5FA5F55D-5F7E-EA49-E143-7CD5C08F5FA2}"/>
              </a:ext>
            </a:extLst>
          </p:cNvPr>
          <p:cNvCxnSpPr>
            <a:cxnSpLocks/>
            <a:stCxn id="7" idx="4"/>
            <a:endCxn id="61" idx="0"/>
          </p:cNvCxnSpPr>
          <p:nvPr/>
        </p:nvCxnSpPr>
        <p:spPr>
          <a:xfrm flipH="1">
            <a:off x="3725537" y="1316160"/>
            <a:ext cx="1" cy="89740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모서리가 둥근 직사각형 38">
            <a:extLst>
              <a:ext uri="{FF2B5EF4-FFF2-40B4-BE49-F238E27FC236}">
                <a16:creationId xmlns:a16="http://schemas.microsoft.com/office/drawing/2014/main" id="{DD7DDB16-75ED-A551-A595-8706BE69467B}"/>
              </a:ext>
            </a:extLst>
          </p:cNvPr>
          <p:cNvSpPr/>
          <p:nvPr/>
        </p:nvSpPr>
        <p:spPr>
          <a:xfrm>
            <a:off x="2790913" y="3288863"/>
            <a:ext cx="1870910"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DataBinderFactory</a:t>
            </a:r>
            <a:endParaRPr lang="en-US" altLang="ko-KR" sz="1400">
              <a:solidFill>
                <a:schemeClr val="bg1"/>
              </a:solidFill>
              <a:effectLst/>
            </a:endParaRPr>
          </a:p>
        </p:txBody>
      </p:sp>
      <p:sp>
        <p:nvSpPr>
          <p:cNvPr id="34" name="직사각형 33">
            <a:extLst>
              <a:ext uri="{FF2B5EF4-FFF2-40B4-BE49-F238E27FC236}">
                <a16:creationId xmlns:a16="http://schemas.microsoft.com/office/drawing/2014/main" id="{9571C879-F8A9-2A1B-A4F5-F882693D47B6}"/>
              </a:ext>
            </a:extLst>
          </p:cNvPr>
          <p:cNvSpPr/>
          <p:nvPr/>
        </p:nvSpPr>
        <p:spPr>
          <a:xfrm>
            <a:off x="272072" y="233424"/>
            <a:ext cx="1939955"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바인딩 흐름도</a:t>
            </a:r>
            <a:endParaRPr lang="en-US" altLang="ko-KR" b="1">
              <a:solidFill>
                <a:schemeClr val="accent1">
                  <a:lumMod val="75000"/>
                </a:schemeClr>
              </a:solidFill>
              <a:latin typeface="+mn-ea"/>
            </a:endParaRPr>
          </a:p>
        </p:txBody>
      </p:sp>
      <p:sp>
        <p:nvSpPr>
          <p:cNvPr id="37" name="TextBox 36">
            <a:extLst>
              <a:ext uri="{FF2B5EF4-FFF2-40B4-BE49-F238E27FC236}">
                <a16:creationId xmlns:a16="http://schemas.microsoft.com/office/drawing/2014/main" id="{9ED67E4D-3271-B48D-30AA-D4AF30CE8F38}"/>
              </a:ext>
            </a:extLst>
          </p:cNvPr>
          <p:cNvSpPr txBox="1"/>
          <p:nvPr/>
        </p:nvSpPr>
        <p:spPr>
          <a:xfrm>
            <a:off x="2425190" y="3952722"/>
            <a:ext cx="1300347" cy="313547"/>
          </a:xfrm>
          <a:prstGeom prst="rect">
            <a:avLst/>
          </a:prstGeom>
          <a:noFill/>
        </p:spPr>
        <p:txBody>
          <a:bodyPr wrap="square">
            <a:spAutoFit/>
          </a:bodyPr>
          <a:lstStyle/>
          <a:p>
            <a:pPr>
              <a:lnSpc>
                <a:spcPct val="150000"/>
              </a:lnSpc>
              <a:spcBef>
                <a:spcPts val="400"/>
              </a:spcBef>
            </a:pPr>
            <a:r>
              <a:rPr lang="ko-KR" altLang="en-US" sz="1100">
                <a:latin typeface="+mn-ea"/>
              </a:rPr>
              <a:t>바인더 객체 생성</a:t>
            </a:r>
            <a:endParaRPr lang="en-US" altLang="ko-KR" sz="1100">
              <a:solidFill>
                <a:schemeClr val="tx1"/>
              </a:solidFill>
              <a:effectLst/>
            </a:endParaRPr>
          </a:p>
        </p:txBody>
      </p:sp>
      <p:cxnSp>
        <p:nvCxnSpPr>
          <p:cNvPr id="39" name="직선 화살표 연결선 38">
            <a:extLst>
              <a:ext uri="{FF2B5EF4-FFF2-40B4-BE49-F238E27FC236}">
                <a16:creationId xmlns:a16="http://schemas.microsoft.com/office/drawing/2014/main" id="{00865FBD-8F04-D323-9516-5B33755DB97E}"/>
              </a:ext>
            </a:extLst>
          </p:cNvPr>
          <p:cNvCxnSpPr>
            <a:cxnSpLocks/>
            <a:stCxn id="21" idx="2"/>
            <a:endCxn id="38" idx="0"/>
          </p:cNvCxnSpPr>
          <p:nvPr/>
        </p:nvCxnSpPr>
        <p:spPr>
          <a:xfrm flipH="1">
            <a:off x="3725538" y="3782639"/>
            <a:ext cx="830" cy="672327"/>
          </a:xfrm>
          <a:prstGeom prst="straightConnector1">
            <a:avLst/>
          </a:prstGeom>
          <a:ln w="19050">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55" name="모서리가 둥근 직사각형 38">
            <a:extLst>
              <a:ext uri="{FF2B5EF4-FFF2-40B4-BE49-F238E27FC236}">
                <a16:creationId xmlns:a16="http://schemas.microsoft.com/office/drawing/2014/main" id="{3979FD2D-2A76-AA33-2274-91908272CB68}"/>
              </a:ext>
            </a:extLst>
          </p:cNvPr>
          <p:cNvSpPr/>
          <p:nvPr/>
        </p:nvSpPr>
        <p:spPr>
          <a:xfrm>
            <a:off x="3274586" y="5410313"/>
            <a:ext cx="899960" cy="748248"/>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User</a:t>
            </a:r>
          </a:p>
          <a:p>
            <a:pPr algn="ctr">
              <a:spcBef>
                <a:spcPts val="400"/>
              </a:spcBef>
            </a:pPr>
            <a:r>
              <a:rPr lang="en-US" altLang="ko-KR" sz="1000">
                <a:solidFill>
                  <a:schemeClr val="tx1"/>
                </a:solidFill>
              </a:rPr>
              <a:t>n</a:t>
            </a:r>
            <a:r>
              <a:rPr lang="en-US" altLang="ko-KR" sz="1000">
                <a:solidFill>
                  <a:schemeClr val="tx1"/>
                </a:solidFill>
                <a:effectLst/>
              </a:rPr>
              <a:t>ame=null</a:t>
            </a:r>
          </a:p>
          <a:p>
            <a:pPr algn="ctr">
              <a:spcBef>
                <a:spcPts val="400"/>
              </a:spcBef>
            </a:pPr>
            <a:r>
              <a:rPr lang="en-US" altLang="ko-KR" sz="1000">
                <a:solidFill>
                  <a:schemeClr val="tx1"/>
                </a:solidFill>
              </a:rPr>
              <a:t>age=0</a:t>
            </a:r>
            <a:endParaRPr lang="en-US" altLang="ko-KR" sz="1000">
              <a:solidFill>
                <a:schemeClr val="tx1"/>
              </a:solidFill>
              <a:effectLst/>
            </a:endParaRPr>
          </a:p>
        </p:txBody>
      </p:sp>
      <p:cxnSp>
        <p:nvCxnSpPr>
          <p:cNvPr id="56" name="직선 화살표 연결선 55">
            <a:extLst>
              <a:ext uri="{FF2B5EF4-FFF2-40B4-BE49-F238E27FC236}">
                <a16:creationId xmlns:a16="http://schemas.microsoft.com/office/drawing/2014/main" id="{3F648B26-AF09-E720-C17B-33DF77C4B985}"/>
              </a:ext>
            </a:extLst>
          </p:cNvPr>
          <p:cNvCxnSpPr>
            <a:cxnSpLocks/>
            <a:stCxn id="38" idx="2"/>
            <a:endCxn id="55" idx="0"/>
          </p:cNvCxnSpPr>
          <p:nvPr/>
        </p:nvCxnSpPr>
        <p:spPr>
          <a:xfrm flipH="1">
            <a:off x="3724566" y="4948743"/>
            <a:ext cx="972" cy="461570"/>
          </a:xfrm>
          <a:prstGeom prst="straightConnector1">
            <a:avLst/>
          </a:prstGeom>
          <a:ln w="12700">
            <a:solidFill>
              <a:schemeClr val="tx1">
                <a:lumMod val="50000"/>
                <a:lumOff val="50000"/>
              </a:schemeClr>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698E4454-CE87-8C10-8A39-32A0793D2F3A}"/>
              </a:ext>
            </a:extLst>
          </p:cNvPr>
          <p:cNvSpPr txBox="1"/>
          <p:nvPr/>
        </p:nvSpPr>
        <p:spPr>
          <a:xfrm>
            <a:off x="874223" y="5022754"/>
            <a:ext cx="2858161" cy="313547"/>
          </a:xfrm>
          <a:prstGeom prst="rect">
            <a:avLst/>
          </a:prstGeom>
          <a:noFill/>
        </p:spPr>
        <p:txBody>
          <a:bodyPr wrap="square">
            <a:spAutoFit/>
          </a:bodyPr>
          <a:lstStyle/>
          <a:p>
            <a:pPr>
              <a:lnSpc>
                <a:spcPct val="150000"/>
              </a:lnSpc>
              <a:spcBef>
                <a:spcPts val="400"/>
              </a:spcBef>
            </a:pPr>
            <a:r>
              <a:rPr lang="en-US" altLang="ko-KR" sz="1100">
                <a:latin typeface="+mn-ea"/>
              </a:rPr>
              <a:t>@ModelAttribute </a:t>
            </a:r>
            <a:r>
              <a:rPr lang="ko-KR" altLang="en-US" sz="1100">
                <a:latin typeface="+mn-ea"/>
              </a:rPr>
              <a:t>에 선언된 빈 객체 생성</a:t>
            </a:r>
            <a:endParaRPr lang="en-US" altLang="ko-KR" sz="1100">
              <a:solidFill>
                <a:schemeClr val="tx1"/>
              </a:solidFill>
              <a:effectLst/>
            </a:endParaRPr>
          </a:p>
        </p:txBody>
      </p:sp>
      <p:sp>
        <p:nvSpPr>
          <p:cNvPr id="61" name="모서리가 둥근 직사각형 38">
            <a:extLst>
              <a:ext uri="{FF2B5EF4-FFF2-40B4-BE49-F238E27FC236}">
                <a16:creationId xmlns:a16="http://schemas.microsoft.com/office/drawing/2014/main" id="{0A9D504C-9F24-1EAA-DF7B-2065388587EC}"/>
              </a:ext>
            </a:extLst>
          </p:cNvPr>
          <p:cNvSpPr/>
          <p:nvPr/>
        </p:nvSpPr>
        <p:spPr>
          <a:xfrm>
            <a:off x="2203998" y="2213562"/>
            <a:ext cx="3043077"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ModelAttributeMethodProcessor</a:t>
            </a:r>
          </a:p>
        </p:txBody>
      </p:sp>
      <p:cxnSp>
        <p:nvCxnSpPr>
          <p:cNvPr id="63" name="직선 화살표 연결선 62">
            <a:extLst>
              <a:ext uri="{FF2B5EF4-FFF2-40B4-BE49-F238E27FC236}">
                <a16:creationId xmlns:a16="http://schemas.microsoft.com/office/drawing/2014/main" id="{E0028655-50BA-76FF-AE1D-D6F89A7AAE51}"/>
              </a:ext>
            </a:extLst>
          </p:cNvPr>
          <p:cNvCxnSpPr>
            <a:cxnSpLocks/>
            <a:stCxn id="61" idx="2"/>
            <a:endCxn id="21" idx="0"/>
          </p:cNvCxnSpPr>
          <p:nvPr/>
        </p:nvCxnSpPr>
        <p:spPr>
          <a:xfrm>
            <a:off x="3725537" y="2707338"/>
            <a:ext cx="831" cy="58152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7" name="모서리가 둥근 직사각형 38">
            <a:extLst>
              <a:ext uri="{FF2B5EF4-FFF2-40B4-BE49-F238E27FC236}">
                <a16:creationId xmlns:a16="http://schemas.microsoft.com/office/drawing/2014/main" id="{82692C81-B84C-1030-59BC-3FE85C539D3B}"/>
              </a:ext>
            </a:extLst>
          </p:cNvPr>
          <p:cNvSpPr/>
          <p:nvPr/>
        </p:nvSpPr>
        <p:spPr>
          <a:xfrm>
            <a:off x="9801573" y="2494969"/>
            <a:ext cx="1387409" cy="493777"/>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PropertyValue</a:t>
            </a:r>
          </a:p>
          <a:p>
            <a:pPr algn="ctr">
              <a:spcBef>
                <a:spcPts val="400"/>
              </a:spcBef>
            </a:pPr>
            <a:r>
              <a:rPr lang="en-US" altLang="ko-KR" sz="1000">
                <a:solidFill>
                  <a:schemeClr val="tx1">
                    <a:lumMod val="75000"/>
                    <a:lumOff val="25000"/>
                  </a:schemeClr>
                </a:solidFill>
              </a:rPr>
              <a:t>name=leaven</a:t>
            </a:r>
            <a:endParaRPr lang="en-US" altLang="ko-KR" sz="1000">
              <a:solidFill>
                <a:schemeClr val="tx1">
                  <a:lumMod val="75000"/>
                  <a:lumOff val="25000"/>
                </a:schemeClr>
              </a:solidFill>
              <a:effectLst/>
            </a:endParaRPr>
          </a:p>
        </p:txBody>
      </p:sp>
      <p:sp>
        <p:nvSpPr>
          <p:cNvPr id="68" name="모서리가 둥근 직사각형 38">
            <a:extLst>
              <a:ext uri="{FF2B5EF4-FFF2-40B4-BE49-F238E27FC236}">
                <a16:creationId xmlns:a16="http://schemas.microsoft.com/office/drawing/2014/main" id="{218B182D-9727-17C5-8987-6345628CBEAC}"/>
              </a:ext>
            </a:extLst>
          </p:cNvPr>
          <p:cNvSpPr/>
          <p:nvPr/>
        </p:nvSpPr>
        <p:spPr>
          <a:xfrm>
            <a:off x="9801573" y="3098648"/>
            <a:ext cx="1387409" cy="493777"/>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PropertyValue</a:t>
            </a:r>
          </a:p>
          <a:p>
            <a:pPr algn="ctr">
              <a:spcBef>
                <a:spcPts val="400"/>
              </a:spcBef>
            </a:pPr>
            <a:r>
              <a:rPr lang="en-US" altLang="ko-KR" sz="1000">
                <a:solidFill>
                  <a:schemeClr val="tx1">
                    <a:lumMod val="75000"/>
                    <a:lumOff val="25000"/>
                  </a:schemeClr>
                </a:solidFill>
              </a:rPr>
              <a:t>age=25</a:t>
            </a:r>
            <a:endParaRPr lang="en-US" altLang="ko-KR" sz="1000">
              <a:solidFill>
                <a:schemeClr val="tx1">
                  <a:lumMod val="75000"/>
                  <a:lumOff val="25000"/>
                </a:schemeClr>
              </a:solidFill>
              <a:effectLst/>
            </a:endParaRPr>
          </a:p>
        </p:txBody>
      </p:sp>
      <p:sp>
        <p:nvSpPr>
          <p:cNvPr id="72" name="모서리가 둥근 직사각형 38">
            <a:extLst>
              <a:ext uri="{FF2B5EF4-FFF2-40B4-BE49-F238E27FC236}">
                <a16:creationId xmlns:a16="http://schemas.microsoft.com/office/drawing/2014/main" id="{78E665AD-3694-CE9C-A69D-476D80F42B4E}"/>
              </a:ext>
            </a:extLst>
          </p:cNvPr>
          <p:cNvSpPr/>
          <p:nvPr/>
        </p:nvSpPr>
        <p:spPr>
          <a:xfrm>
            <a:off x="7028783" y="4454966"/>
            <a:ext cx="1846071" cy="493777"/>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lumMod val="75000"/>
                    <a:lumOff val="25000"/>
                  </a:schemeClr>
                </a:solidFill>
              </a:rPr>
              <a:t>BeanWrapperImpl</a:t>
            </a:r>
            <a:endParaRPr lang="en-US" altLang="ko-KR" sz="1400">
              <a:solidFill>
                <a:schemeClr val="tx1">
                  <a:lumMod val="75000"/>
                  <a:lumOff val="25000"/>
                </a:schemeClr>
              </a:solidFill>
              <a:effectLst/>
            </a:endParaRPr>
          </a:p>
        </p:txBody>
      </p:sp>
      <p:cxnSp>
        <p:nvCxnSpPr>
          <p:cNvPr id="76" name="직선 화살표 연결선 75">
            <a:extLst>
              <a:ext uri="{FF2B5EF4-FFF2-40B4-BE49-F238E27FC236}">
                <a16:creationId xmlns:a16="http://schemas.microsoft.com/office/drawing/2014/main" id="{2F9621AF-B7C4-AF10-0560-39B308EAD9B5}"/>
              </a:ext>
            </a:extLst>
          </p:cNvPr>
          <p:cNvCxnSpPr>
            <a:cxnSpLocks/>
            <a:stCxn id="38" idx="3"/>
            <a:endCxn id="95" idx="1"/>
          </p:cNvCxnSpPr>
          <p:nvPr/>
        </p:nvCxnSpPr>
        <p:spPr>
          <a:xfrm flipV="1">
            <a:off x="4375711" y="3071967"/>
            <a:ext cx="2288478" cy="162988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5018E4F5-82FB-DF34-3756-4F15C23A79C1}"/>
              </a:ext>
            </a:extLst>
          </p:cNvPr>
          <p:cNvSpPr txBox="1"/>
          <p:nvPr/>
        </p:nvSpPr>
        <p:spPr>
          <a:xfrm>
            <a:off x="5005513" y="4650353"/>
            <a:ext cx="683646" cy="333617"/>
          </a:xfrm>
          <a:prstGeom prst="rect">
            <a:avLst/>
          </a:prstGeom>
          <a:noFill/>
        </p:spPr>
        <p:txBody>
          <a:bodyPr wrap="square">
            <a:spAutoFit/>
          </a:bodyPr>
          <a:lstStyle/>
          <a:p>
            <a:pPr>
              <a:lnSpc>
                <a:spcPct val="150000"/>
              </a:lnSpc>
              <a:spcBef>
                <a:spcPts val="400"/>
              </a:spcBef>
            </a:pPr>
            <a:r>
              <a:rPr lang="en-US" altLang="ko-KR" sz="1200">
                <a:latin typeface="+mn-ea"/>
              </a:rPr>
              <a:t>bind()</a:t>
            </a:r>
            <a:endParaRPr lang="en-US" altLang="ko-KR" sz="1200">
              <a:solidFill>
                <a:schemeClr val="tx1"/>
              </a:solidFill>
              <a:effectLst/>
            </a:endParaRPr>
          </a:p>
        </p:txBody>
      </p:sp>
      <p:sp>
        <p:nvSpPr>
          <p:cNvPr id="38" name="모서리가 둥근 직사각형 38">
            <a:extLst>
              <a:ext uri="{FF2B5EF4-FFF2-40B4-BE49-F238E27FC236}">
                <a16:creationId xmlns:a16="http://schemas.microsoft.com/office/drawing/2014/main" id="{2848EDE0-5587-E9F1-90C0-21A41B79C7BE}"/>
              </a:ext>
            </a:extLst>
          </p:cNvPr>
          <p:cNvSpPr/>
          <p:nvPr/>
        </p:nvSpPr>
        <p:spPr>
          <a:xfrm>
            <a:off x="3075364" y="4454966"/>
            <a:ext cx="1300347" cy="493777"/>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DataBinder</a:t>
            </a:r>
            <a:endParaRPr lang="en-US" altLang="ko-KR" sz="1400">
              <a:solidFill>
                <a:schemeClr val="bg1"/>
              </a:solidFill>
              <a:effectLst/>
            </a:endParaRPr>
          </a:p>
        </p:txBody>
      </p:sp>
      <p:sp>
        <p:nvSpPr>
          <p:cNvPr id="95" name="모서리가 둥근 직사각형 38">
            <a:extLst>
              <a:ext uri="{FF2B5EF4-FFF2-40B4-BE49-F238E27FC236}">
                <a16:creationId xmlns:a16="http://schemas.microsoft.com/office/drawing/2014/main" id="{5B7FB43A-0E2F-D786-11FE-261894F65EDE}"/>
              </a:ext>
            </a:extLst>
          </p:cNvPr>
          <p:cNvSpPr/>
          <p:nvPr/>
        </p:nvSpPr>
        <p:spPr>
          <a:xfrm>
            <a:off x="6664189" y="2825078"/>
            <a:ext cx="922545" cy="493777"/>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lumMod val="75000"/>
                    <a:lumOff val="25000"/>
                  </a:schemeClr>
                </a:solidFill>
              </a:rPr>
              <a:t>Request</a:t>
            </a:r>
            <a:endParaRPr lang="en-US" altLang="ko-KR" sz="1400">
              <a:solidFill>
                <a:schemeClr val="tx1">
                  <a:lumMod val="75000"/>
                  <a:lumOff val="25000"/>
                </a:schemeClr>
              </a:solidFill>
              <a:effectLst/>
            </a:endParaRPr>
          </a:p>
        </p:txBody>
      </p:sp>
      <p:sp>
        <p:nvSpPr>
          <p:cNvPr id="96" name="Rectangle 1">
            <a:extLst>
              <a:ext uri="{FF2B5EF4-FFF2-40B4-BE49-F238E27FC236}">
                <a16:creationId xmlns:a16="http://schemas.microsoft.com/office/drawing/2014/main" id="{1B486146-FABF-D8FE-D96D-BDD72894C1BE}"/>
              </a:ext>
            </a:extLst>
          </p:cNvPr>
          <p:cNvSpPr>
            <a:spLocks noChangeArrowheads="1"/>
          </p:cNvSpPr>
          <p:nvPr/>
        </p:nvSpPr>
        <p:spPr bwMode="auto">
          <a:xfrm>
            <a:off x="569802" y="1408285"/>
            <a:ext cx="3021338" cy="671659"/>
          </a:xfrm>
          <a:prstGeom prst="rect">
            <a:avLst/>
          </a:prstGeom>
          <a:solidFill>
            <a:schemeClr val="bg1"/>
          </a:solidFill>
          <a:ln w="6350">
            <a:solidFill>
              <a:schemeClr val="bg1">
                <a:lumMod val="50000"/>
              </a:schemeClr>
            </a:solid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30000"/>
              </a:lnSpc>
              <a:spcBef>
                <a:spcPct val="0"/>
              </a:spcBef>
              <a:spcAft>
                <a:spcPct val="0"/>
              </a:spcAft>
              <a:buClrTx/>
              <a:buSzTx/>
              <a:buFontTx/>
              <a:buNone/>
              <a:tabLst/>
            </a:pPr>
            <a:r>
              <a:rPr kumimoji="0" lang="ko-KR" altLang="ko-KR" sz="1000" b="0" i="0" u="none" strike="noStrike" cap="none" normalizeH="0" baseline="0">
                <a:ln>
                  <a:noFill/>
                </a:ln>
                <a:solidFill>
                  <a:srgbClr val="CF8E6D"/>
                </a:solidFill>
                <a:effectLst/>
                <a:latin typeface="Arial Unicode MS"/>
                <a:ea typeface="JetBrains Mono"/>
              </a:rPr>
              <a:t>POST </a:t>
            </a:r>
            <a:r>
              <a:rPr kumimoji="0" lang="ko-KR" altLang="ko-KR" sz="1000" b="0" i="0" u="none" strike="noStrike" cap="none" normalizeH="0" baseline="0">
                <a:ln>
                  <a:noFill/>
                </a:ln>
                <a:solidFill>
                  <a:schemeClr val="tx1">
                    <a:lumMod val="75000"/>
                    <a:lumOff val="25000"/>
                  </a:schemeClr>
                </a:solidFill>
                <a:effectLst/>
                <a:latin typeface="Arial Unicode MS"/>
                <a:ea typeface="JetBrains Mono"/>
              </a:rPr>
              <a:t>http://localhost:8080/binder</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1" u="none" strike="noStrike" cap="none" normalizeH="0" baseline="0">
                <a:ln>
                  <a:noFill/>
                </a:ln>
                <a:solidFill>
                  <a:srgbClr val="C77DBB"/>
                </a:solidFill>
                <a:effectLst/>
                <a:latin typeface="Arial Unicode MS"/>
                <a:ea typeface="JetBrains Mono"/>
              </a:rPr>
              <a:t>Content-Type</a:t>
            </a:r>
            <a:r>
              <a:rPr kumimoji="0" lang="ko-KR" altLang="ko-KR" sz="1000" b="0" i="0" u="none" strike="noStrike" cap="none" normalizeH="0" baseline="0">
                <a:ln>
                  <a:noFill/>
                </a:ln>
                <a:solidFill>
                  <a:schemeClr val="tx1">
                    <a:lumMod val="75000"/>
                    <a:lumOff val="25000"/>
                  </a:schemeClr>
                </a:solidFill>
                <a:effectLst/>
                <a:latin typeface="Arial Unicode MS"/>
                <a:ea typeface="JetBrains Mono"/>
              </a:rPr>
              <a:t>: application/x-www-form-urlencoded</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chemeClr val="tx1">
                    <a:lumMod val="75000"/>
                    <a:lumOff val="25000"/>
                  </a:schemeClr>
                </a:solidFill>
                <a:effectLst/>
                <a:latin typeface="Arial Unicode MS"/>
                <a:ea typeface="JetBrains Mono"/>
              </a:rPr>
              <a:t>name=leaven&amp;age=25</a:t>
            </a:r>
            <a:endParaRPr kumimoji="0" lang="ko-KR" altLang="ko-KR" sz="1000" b="0" i="0" u="none" strike="noStrike" cap="none" normalizeH="0" baseline="0">
              <a:ln>
                <a:noFill/>
              </a:ln>
              <a:solidFill>
                <a:schemeClr val="tx1">
                  <a:lumMod val="75000"/>
                  <a:lumOff val="25000"/>
                </a:schemeClr>
              </a:solidFill>
              <a:effectLst/>
              <a:latin typeface="Arial" panose="020B0604020202020204" pitchFamily="34" charset="0"/>
            </a:endParaRPr>
          </a:p>
        </p:txBody>
      </p:sp>
      <p:cxnSp>
        <p:nvCxnSpPr>
          <p:cNvPr id="100" name="연결선: 꺾임 99">
            <a:extLst>
              <a:ext uri="{FF2B5EF4-FFF2-40B4-BE49-F238E27FC236}">
                <a16:creationId xmlns:a16="http://schemas.microsoft.com/office/drawing/2014/main" id="{4D1B3FCA-DC3C-B66D-52AB-9DCF5E940616}"/>
              </a:ext>
            </a:extLst>
          </p:cNvPr>
          <p:cNvCxnSpPr>
            <a:cxnSpLocks/>
            <a:stCxn id="95" idx="3"/>
            <a:endCxn id="67" idx="1"/>
          </p:cNvCxnSpPr>
          <p:nvPr/>
        </p:nvCxnSpPr>
        <p:spPr>
          <a:xfrm flipV="1">
            <a:off x="7586734" y="2741858"/>
            <a:ext cx="2214839" cy="330109"/>
          </a:xfrm>
          <a:prstGeom prst="bentConnector3">
            <a:avLst>
              <a:gd name="adj1" fmla="val 91014"/>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연결선: 꺾임 101">
            <a:extLst>
              <a:ext uri="{FF2B5EF4-FFF2-40B4-BE49-F238E27FC236}">
                <a16:creationId xmlns:a16="http://schemas.microsoft.com/office/drawing/2014/main" id="{81E80987-4AC7-7EAB-193C-9C32A847991B}"/>
              </a:ext>
            </a:extLst>
          </p:cNvPr>
          <p:cNvCxnSpPr>
            <a:cxnSpLocks/>
            <a:stCxn id="95" idx="3"/>
            <a:endCxn id="68" idx="1"/>
          </p:cNvCxnSpPr>
          <p:nvPr/>
        </p:nvCxnSpPr>
        <p:spPr>
          <a:xfrm>
            <a:off x="7586734" y="3071967"/>
            <a:ext cx="2214839" cy="273570"/>
          </a:xfrm>
          <a:prstGeom prst="bentConnector3">
            <a:avLst>
              <a:gd name="adj1" fmla="val 91014"/>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4" name="TextBox 113">
            <a:extLst>
              <a:ext uri="{FF2B5EF4-FFF2-40B4-BE49-F238E27FC236}">
                <a16:creationId xmlns:a16="http://schemas.microsoft.com/office/drawing/2014/main" id="{A9F804B7-C8C1-0123-E471-3A6F069E1F25}"/>
              </a:ext>
            </a:extLst>
          </p:cNvPr>
          <p:cNvSpPr txBox="1"/>
          <p:nvPr/>
        </p:nvSpPr>
        <p:spPr>
          <a:xfrm>
            <a:off x="7755811" y="2734401"/>
            <a:ext cx="1668985" cy="333617"/>
          </a:xfrm>
          <a:prstGeom prst="rect">
            <a:avLst/>
          </a:prstGeom>
          <a:noFill/>
        </p:spPr>
        <p:txBody>
          <a:bodyPr wrap="square">
            <a:spAutoFit/>
          </a:bodyPr>
          <a:lstStyle/>
          <a:p>
            <a:pPr>
              <a:lnSpc>
                <a:spcPct val="150000"/>
              </a:lnSpc>
              <a:spcBef>
                <a:spcPts val="400"/>
              </a:spcBef>
            </a:pPr>
            <a:r>
              <a:rPr lang="en-US" altLang="ko-KR" sz="1200">
                <a:latin typeface="+mn-ea"/>
              </a:rPr>
              <a:t>getParameterNames()</a:t>
            </a:r>
            <a:endParaRPr lang="en-US" altLang="ko-KR" sz="1200">
              <a:solidFill>
                <a:schemeClr val="tx1"/>
              </a:solidFill>
              <a:effectLst/>
            </a:endParaRPr>
          </a:p>
        </p:txBody>
      </p:sp>
      <p:sp>
        <p:nvSpPr>
          <p:cNvPr id="131" name="모서리가 둥근 직사각형 38">
            <a:extLst>
              <a:ext uri="{FF2B5EF4-FFF2-40B4-BE49-F238E27FC236}">
                <a16:creationId xmlns:a16="http://schemas.microsoft.com/office/drawing/2014/main" id="{DD8BC2E2-987B-F7A2-B018-D843471B7846}"/>
              </a:ext>
            </a:extLst>
          </p:cNvPr>
          <p:cNvSpPr/>
          <p:nvPr/>
        </p:nvSpPr>
        <p:spPr>
          <a:xfrm>
            <a:off x="5563680" y="4431723"/>
            <a:ext cx="1300347" cy="220142"/>
          </a:xfrm>
          <a:prstGeom prst="roundRect">
            <a:avLst/>
          </a:prstGeom>
          <a:solidFill>
            <a:schemeClr val="bg1"/>
          </a:solidFill>
          <a:ln w="12700">
            <a:solidFill>
              <a:schemeClr val="bg1">
                <a:lumMod val="50000"/>
              </a:schemeClr>
            </a:solidFill>
            <a:prstDash val="sysDash"/>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000">
                <a:solidFill>
                  <a:schemeClr val="tx1">
                    <a:lumMod val="75000"/>
                    <a:lumOff val="25000"/>
                  </a:schemeClr>
                </a:solidFill>
                <a:effectLst/>
              </a:rPr>
              <a:t>PropertyValue</a:t>
            </a:r>
            <a:r>
              <a:rPr lang="en-US" altLang="ko-KR" sz="1000">
                <a:solidFill>
                  <a:schemeClr val="tx1">
                    <a:lumMod val="75000"/>
                    <a:lumOff val="25000"/>
                  </a:schemeClr>
                </a:solidFill>
              </a:rPr>
              <a:t>List</a:t>
            </a:r>
            <a:endParaRPr lang="en-US" altLang="ko-KR" sz="1000">
              <a:solidFill>
                <a:schemeClr val="tx1">
                  <a:lumMod val="75000"/>
                  <a:lumOff val="25000"/>
                </a:schemeClr>
              </a:solidFill>
              <a:effectLst/>
            </a:endParaRPr>
          </a:p>
        </p:txBody>
      </p:sp>
      <p:sp>
        <p:nvSpPr>
          <p:cNvPr id="132" name="모서리가 둥근 직사각형 38">
            <a:extLst>
              <a:ext uri="{FF2B5EF4-FFF2-40B4-BE49-F238E27FC236}">
                <a16:creationId xmlns:a16="http://schemas.microsoft.com/office/drawing/2014/main" id="{E1E0294E-EF90-40A8-38C2-A67A0F107D3F}"/>
              </a:ext>
            </a:extLst>
          </p:cNvPr>
          <p:cNvSpPr/>
          <p:nvPr/>
        </p:nvSpPr>
        <p:spPr>
          <a:xfrm>
            <a:off x="5796641" y="4783867"/>
            <a:ext cx="899960" cy="192909"/>
          </a:xfrm>
          <a:prstGeom prst="roundRect">
            <a:avLst/>
          </a:prstGeom>
          <a:solidFill>
            <a:schemeClr val="bg1"/>
          </a:solidFill>
          <a:ln w="12700">
            <a:solidFill>
              <a:schemeClr val="bg1">
                <a:lumMod val="50000"/>
              </a:schemeClr>
            </a:solidFill>
            <a:prstDash val="sysDash"/>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000">
                <a:solidFill>
                  <a:schemeClr val="tx1">
                    <a:lumMod val="75000"/>
                    <a:lumOff val="25000"/>
                  </a:schemeClr>
                </a:solidFill>
                <a:effectLst/>
              </a:rPr>
              <a:t>User</a:t>
            </a:r>
          </a:p>
        </p:txBody>
      </p:sp>
      <p:cxnSp>
        <p:nvCxnSpPr>
          <p:cNvPr id="137" name="직선 화살표 연결선 136">
            <a:extLst>
              <a:ext uri="{FF2B5EF4-FFF2-40B4-BE49-F238E27FC236}">
                <a16:creationId xmlns:a16="http://schemas.microsoft.com/office/drawing/2014/main" id="{B1FA969F-6CA8-4E0D-D0CA-61502A027984}"/>
              </a:ext>
            </a:extLst>
          </p:cNvPr>
          <p:cNvCxnSpPr>
            <a:cxnSpLocks/>
            <a:stCxn id="38" idx="3"/>
            <a:endCxn id="72" idx="1"/>
          </p:cNvCxnSpPr>
          <p:nvPr/>
        </p:nvCxnSpPr>
        <p:spPr>
          <a:xfrm>
            <a:off x="4375711" y="4701855"/>
            <a:ext cx="2653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2" name="모서리가 둥근 직사각형 38">
            <a:extLst>
              <a:ext uri="{FF2B5EF4-FFF2-40B4-BE49-F238E27FC236}">
                <a16:creationId xmlns:a16="http://schemas.microsoft.com/office/drawing/2014/main" id="{A07D2768-BC4C-5F27-5C07-0137688F6ECB}"/>
              </a:ext>
            </a:extLst>
          </p:cNvPr>
          <p:cNvSpPr/>
          <p:nvPr/>
        </p:nvSpPr>
        <p:spPr>
          <a:xfrm>
            <a:off x="6659007" y="5988733"/>
            <a:ext cx="2585622" cy="493777"/>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lumMod val="75000"/>
                    <a:lumOff val="25000"/>
                  </a:schemeClr>
                </a:solidFill>
              </a:rPr>
              <a:t>Method.invoke(user, value)</a:t>
            </a:r>
            <a:endParaRPr lang="en-US" altLang="ko-KR" sz="1400">
              <a:solidFill>
                <a:schemeClr val="tx1">
                  <a:lumMod val="75000"/>
                  <a:lumOff val="25000"/>
                </a:schemeClr>
              </a:solidFill>
              <a:effectLst/>
            </a:endParaRPr>
          </a:p>
        </p:txBody>
      </p:sp>
      <p:cxnSp>
        <p:nvCxnSpPr>
          <p:cNvPr id="143" name="직선 화살표 연결선 142">
            <a:extLst>
              <a:ext uri="{FF2B5EF4-FFF2-40B4-BE49-F238E27FC236}">
                <a16:creationId xmlns:a16="http://schemas.microsoft.com/office/drawing/2014/main" id="{0226F493-551F-57A7-ED5D-18FE34E46820}"/>
              </a:ext>
            </a:extLst>
          </p:cNvPr>
          <p:cNvCxnSpPr>
            <a:cxnSpLocks/>
            <a:stCxn id="72" idx="2"/>
            <a:endCxn id="142" idx="0"/>
          </p:cNvCxnSpPr>
          <p:nvPr/>
        </p:nvCxnSpPr>
        <p:spPr>
          <a:xfrm flipH="1">
            <a:off x="7951818" y="4948743"/>
            <a:ext cx="1" cy="103999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6" name="모서리가 둥근 직사각형 38">
            <a:extLst>
              <a:ext uri="{FF2B5EF4-FFF2-40B4-BE49-F238E27FC236}">
                <a16:creationId xmlns:a16="http://schemas.microsoft.com/office/drawing/2014/main" id="{1212C9A7-5227-D182-35A5-F625B1563206}"/>
              </a:ext>
            </a:extLst>
          </p:cNvPr>
          <p:cNvSpPr/>
          <p:nvPr/>
        </p:nvSpPr>
        <p:spPr>
          <a:xfrm>
            <a:off x="6992357" y="5398502"/>
            <a:ext cx="899960" cy="192909"/>
          </a:xfrm>
          <a:prstGeom prst="roundRect">
            <a:avLst/>
          </a:prstGeom>
          <a:solidFill>
            <a:schemeClr val="bg1"/>
          </a:solidFill>
          <a:ln w="12700">
            <a:solidFill>
              <a:schemeClr val="bg1">
                <a:lumMod val="50000"/>
              </a:schemeClr>
            </a:solidFill>
            <a:prstDash val="sysDash"/>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000">
                <a:solidFill>
                  <a:schemeClr val="tx1">
                    <a:lumMod val="75000"/>
                    <a:lumOff val="25000"/>
                  </a:schemeClr>
                </a:solidFill>
                <a:effectLst/>
              </a:rPr>
              <a:t>User</a:t>
            </a:r>
          </a:p>
        </p:txBody>
      </p:sp>
      <p:sp>
        <p:nvSpPr>
          <p:cNvPr id="147" name="모서리가 둥근 직사각형 38">
            <a:extLst>
              <a:ext uri="{FF2B5EF4-FFF2-40B4-BE49-F238E27FC236}">
                <a16:creationId xmlns:a16="http://schemas.microsoft.com/office/drawing/2014/main" id="{AFBABDB7-8BC8-40CB-95DF-E50F0E7735FE}"/>
              </a:ext>
            </a:extLst>
          </p:cNvPr>
          <p:cNvSpPr/>
          <p:nvPr/>
        </p:nvSpPr>
        <p:spPr>
          <a:xfrm>
            <a:off x="8011322" y="5226230"/>
            <a:ext cx="804030" cy="220142"/>
          </a:xfrm>
          <a:prstGeom prst="roundRect">
            <a:avLst/>
          </a:prstGeom>
          <a:solidFill>
            <a:schemeClr val="bg1"/>
          </a:solidFill>
          <a:ln w="12700">
            <a:solidFill>
              <a:schemeClr val="bg1">
                <a:lumMod val="50000"/>
              </a:schemeClr>
            </a:solidFill>
            <a:prstDash val="sysDash"/>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000">
                <a:solidFill>
                  <a:schemeClr val="tx1">
                    <a:lumMod val="75000"/>
                    <a:lumOff val="25000"/>
                  </a:schemeClr>
                </a:solidFill>
                <a:effectLst/>
              </a:rPr>
              <a:t>“leaven”</a:t>
            </a:r>
          </a:p>
        </p:txBody>
      </p:sp>
      <p:sp>
        <p:nvSpPr>
          <p:cNvPr id="153" name="모서리가 둥근 직사각형 38">
            <a:extLst>
              <a:ext uri="{FF2B5EF4-FFF2-40B4-BE49-F238E27FC236}">
                <a16:creationId xmlns:a16="http://schemas.microsoft.com/office/drawing/2014/main" id="{86CA2153-EFE9-2BC7-1224-B922ADA79E48}"/>
              </a:ext>
            </a:extLst>
          </p:cNvPr>
          <p:cNvSpPr/>
          <p:nvPr/>
        </p:nvSpPr>
        <p:spPr>
          <a:xfrm>
            <a:off x="9801573" y="5861497"/>
            <a:ext cx="1429906" cy="748248"/>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User</a:t>
            </a:r>
          </a:p>
          <a:p>
            <a:pPr algn="ctr">
              <a:spcBef>
                <a:spcPts val="400"/>
              </a:spcBef>
            </a:pPr>
            <a:r>
              <a:rPr lang="en-US" altLang="ko-KR" sz="1000">
                <a:solidFill>
                  <a:schemeClr val="tx1"/>
                </a:solidFill>
              </a:rPr>
              <a:t>n</a:t>
            </a:r>
            <a:r>
              <a:rPr lang="en-US" altLang="ko-KR" sz="1000">
                <a:solidFill>
                  <a:schemeClr val="tx1"/>
                </a:solidFill>
                <a:effectLst/>
              </a:rPr>
              <a:t>ame=“leaven”</a:t>
            </a:r>
          </a:p>
          <a:p>
            <a:pPr algn="ctr">
              <a:spcBef>
                <a:spcPts val="400"/>
              </a:spcBef>
            </a:pPr>
            <a:r>
              <a:rPr lang="en-US" altLang="ko-KR" sz="1000">
                <a:solidFill>
                  <a:schemeClr val="tx1"/>
                </a:solidFill>
              </a:rPr>
              <a:t>age=25</a:t>
            </a:r>
            <a:endParaRPr lang="en-US" altLang="ko-KR" sz="1000">
              <a:solidFill>
                <a:schemeClr val="tx1"/>
              </a:solidFill>
              <a:effectLst/>
            </a:endParaRPr>
          </a:p>
        </p:txBody>
      </p:sp>
      <p:cxnSp>
        <p:nvCxnSpPr>
          <p:cNvPr id="154" name="직선 화살표 연결선 153">
            <a:extLst>
              <a:ext uri="{FF2B5EF4-FFF2-40B4-BE49-F238E27FC236}">
                <a16:creationId xmlns:a16="http://schemas.microsoft.com/office/drawing/2014/main" id="{11BCB414-EF13-C864-E7AC-E6F458FD8740}"/>
              </a:ext>
            </a:extLst>
          </p:cNvPr>
          <p:cNvCxnSpPr>
            <a:cxnSpLocks/>
            <a:stCxn id="142" idx="3"/>
            <a:endCxn id="153" idx="1"/>
          </p:cNvCxnSpPr>
          <p:nvPr/>
        </p:nvCxnSpPr>
        <p:spPr>
          <a:xfrm flipV="1">
            <a:off x="9244629" y="6235621"/>
            <a:ext cx="556944"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8" name="모서리가 둥근 직사각형 38">
            <a:extLst>
              <a:ext uri="{FF2B5EF4-FFF2-40B4-BE49-F238E27FC236}">
                <a16:creationId xmlns:a16="http://schemas.microsoft.com/office/drawing/2014/main" id="{C2700006-4913-E91E-5D22-BA1A6C709505}"/>
              </a:ext>
            </a:extLst>
          </p:cNvPr>
          <p:cNvSpPr/>
          <p:nvPr/>
        </p:nvSpPr>
        <p:spPr>
          <a:xfrm>
            <a:off x="8011071" y="5529613"/>
            <a:ext cx="804030" cy="220142"/>
          </a:xfrm>
          <a:prstGeom prst="roundRect">
            <a:avLst/>
          </a:prstGeom>
          <a:solidFill>
            <a:schemeClr val="bg1"/>
          </a:solidFill>
          <a:ln w="12700">
            <a:solidFill>
              <a:schemeClr val="bg1">
                <a:lumMod val="50000"/>
              </a:schemeClr>
            </a:solidFill>
            <a:prstDash val="sysDash"/>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000">
                <a:solidFill>
                  <a:schemeClr val="tx1">
                    <a:lumMod val="75000"/>
                    <a:lumOff val="25000"/>
                  </a:schemeClr>
                </a:solidFill>
                <a:effectLst/>
              </a:rPr>
              <a:t>25</a:t>
            </a:r>
          </a:p>
        </p:txBody>
      </p:sp>
      <p:sp>
        <p:nvSpPr>
          <p:cNvPr id="160" name="TextBox 159">
            <a:extLst>
              <a:ext uri="{FF2B5EF4-FFF2-40B4-BE49-F238E27FC236}">
                <a16:creationId xmlns:a16="http://schemas.microsoft.com/office/drawing/2014/main" id="{F4DC4356-6305-30DE-6933-7F333B3F0088}"/>
              </a:ext>
            </a:extLst>
          </p:cNvPr>
          <p:cNvSpPr txBox="1"/>
          <p:nvPr/>
        </p:nvSpPr>
        <p:spPr>
          <a:xfrm rot="19464736">
            <a:off x="4660915" y="3613488"/>
            <a:ext cx="1521072" cy="313547"/>
          </a:xfrm>
          <a:prstGeom prst="rect">
            <a:avLst/>
          </a:prstGeom>
          <a:noFill/>
        </p:spPr>
        <p:txBody>
          <a:bodyPr wrap="square">
            <a:spAutoFit/>
          </a:bodyPr>
          <a:lstStyle/>
          <a:p>
            <a:pPr>
              <a:lnSpc>
                <a:spcPct val="150000"/>
              </a:lnSpc>
              <a:spcBef>
                <a:spcPts val="400"/>
              </a:spcBef>
            </a:pPr>
            <a:r>
              <a:rPr lang="ko-KR" altLang="en-US" sz="1100">
                <a:latin typeface="+mn-ea"/>
              </a:rPr>
              <a:t>요청 파라미터 추출</a:t>
            </a:r>
            <a:endParaRPr lang="en-US" altLang="ko-KR" sz="1100">
              <a:solidFill>
                <a:schemeClr val="tx1"/>
              </a:solidFill>
              <a:effectLst/>
            </a:endParaRPr>
          </a:p>
        </p:txBody>
      </p:sp>
      <p:sp>
        <p:nvSpPr>
          <p:cNvPr id="163" name="TextBox 162">
            <a:extLst>
              <a:ext uri="{FF2B5EF4-FFF2-40B4-BE49-F238E27FC236}">
                <a16:creationId xmlns:a16="http://schemas.microsoft.com/office/drawing/2014/main" id="{48D54ED7-0E76-0D55-F0D6-906CE764C7B1}"/>
              </a:ext>
            </a:extLst>
          </p:cNvPr>
          <p:cNvSpPr txBox="1"/>
          <p:nvPr/>
        </p:nvSpPr>
        <p:spPr>
          <a:xfrm>
            <a:off x="8841878" y="5311964"/>
            <a:ext cx="2843812" cy="313547"/>
          </a:xfrm>
          <a:prstGeom prst="rect">
            <a:avLst/>
          </a:prstGeom>
          <a:noFill/>
        </p:spPr>
        <p:txBody>
          <a:bodyPr wrap="square">
            <a:spAutoFit/>
          </a:bodyPr>
          <a:lstStyle/>
          <a:p>
            <a:pPr>
              <a:lnSpc>
                <a:spcPct val="150000"/>
              </a:lnSpc>
              <a:spcBef>
                <a:spcPts val="400"/>
              </a:spcBef>
            </a:pPr>
            <a:r>
              <a:rPr lang="ko-KR" altLang="en-US" sz="1100">
                <a:solidFill>
                  <a:schemeClr val="tx1"/>
                </a:solidFill>
                <a:effectLst/>
                <a:latin typeface="+mn-ea"/>
              </a:rPr>
              <a:t>바인딩 개수만큼 순회 하며 리플렉션 </a:t>
            </a:r>
            <a:r>
              <a:rPr lang="ko-KR" altLang="en-US" sz="1100">
                <a:latin typeface="+mn-ea"/>
              </a:rPr>
              <a:t>실행</a:t>
            </a:r>
            <a:endParaRPr lang="en-US" altLang="ko-KR" sz="1100">
              <a:solidFill>
                <a:schemeClr val="tx1"/>
              </a:solidFill>
              <a:effectLst/>
            </a:endParaRPr>
          </a:p>
        </p:txBody>
      </p:sp>
      <p:sp>
        <p:nvSpPr>
          <p:cNvPr id="164" name="TextBox 163">
            <a:extLst>
              <a:ext uri="{FF2B5EF4-FFF2-40B4-BE49-F238E27FC236}">
                <a16:creationId xmlns:a16="http://schemas.microsoft.com/office/drawing/2014/main" id="{58034475-97BC-0688-4498-AC4D4D17E1EB}"/>
              </a:ext>
            </a:extLst>
          </p:cNvPr>
          <p:cNvSpPr txBox="1"/>
          <p:nvPr/>
        </p:nvSpPr>
        <p:spPr>
          <a:xfrm>
            <a:off x="7755364" y="3084580"/>
            <a:ext cx="1782781" cy="313547"/>
          </a:xfrm>
          <a:prstGeom prst="rect">
            <a:avLst/>
          </a:prstGeom>
          <a:noFill/>
        </p:spPr>
        <p:txBody>
          <a:bodyPr wrap="square">
            <a:spAutoFit/>
          </a:bodyPr>
          <a:lstStyle/>
          <a:p>
            <a:pPr>
              <a:lnSpc>
                <a:spcPct val="150000"/>
              </a:lnSpc>
              <a:spcBef>
                <a:spcPts val="400"/>
              </a:spcBef>
            </a:pPr>
            <a:r>
              <a:rPr lang="en-US" altLang="ko-KR" sz="1100">
                <a:solidFill>
                  <a:schemeClr val="tx1"/>
                </a:solidFill>
                <a:effectLst/>
              </a:rPr>
              <a:t>PropertyValue </a:t>
            </a:r>
            <a:r>
              <a:rPr lang="ko-KR" altLang="en-US" sz="1100">
                <a:solidFill>
                  <a:schemeClr val="tx1"/>
                </a:solidFill>
                <a:effectLst/>
              </a:rPr>
              <a:t>객체 생성</a:t>
            </a:r>
            <a:endParaRPr lang="en-US" altLang="ko-KR" sz="1100">
              <a:solidFill>
                <a:schemeClr val="tx1"/>
              </a:solidFill>
              <a:effectLst/>
            </a:endParaRPr>
          </a:p>
        </p:txBody>
      </p:sp>
      <p:sp>
        <p:nvSpPr>
          <p:cNvPr id="165" name="TextBox 164">
            <a:extLst>
              <a:ext uri="{FF2B5EF4-FFF2-40B4-BE49-F238E27FC236}">
                <a16:creationId xmlns:a16="http://schemas.microsoft.com/office/drawing/2014/main" id="{8EFE429E-EFED-7747-B49B-AA6F64442583}"/>
              </a:ext>
            </a:extLst>
          </p:cNvPr>
          <p:cNvSpPr txBox="1"/>
          <p:nvPr/>
        </p:nvSpPr>
        <p:spPr>
          <a:xfrm>
            <a:off x="8874854" y="4553178"/>
            <a:ext cx="2260372" cy="313547"/>
          </a:xfrm>
          <a:prstGeom prst="rect">
            <a:avLst/>
          </a:prstGeom>
          <a:noFill/>
        </p:spPr>
        <p:txBody>
          <a:bodyPr wrap="square">
            <a:spAutoFit/>
          </a:bodyPr>
          <a:lstStyle/>
          <a:p>
            <a:pPr>
              <a:lnSpc>
                <a:spcPct val="150000"/>
              </a:lnSpc>
              <a:spcBef>
                <a:spcPts val="400"/>
              </a:spcBef>
            </a:pPr>
            <a:r>
              <a:rPr lang="ko-KR" altLang="en-US" sz="1100">
                <a:solidFill>
                  <a:schemeClr val="tx1"/>
                </a:solidFill>
                <a:effectLst/>
                <a:latin typeface="+mn-ea"/>
              </a:rPr>
              <a:t>대상 객체를 바인딩 하는 클래스</a:t>
            </a:r>
            <a:endParaRPr lang="en-US" altLang="ko-KR" sz="1100">
              <a:solidFill>
                <a:schemeClr val="tx1"/>
              </a:solidFill>
              <a:effectLst/>
            </a:endParaRPr>
          </a:p>
        </p:txBody>
      </p:sp>
      <p:sp>
        <p:nvSpPr>
          <p:cNvPr id="166" name="모서리가 둥근 직사각형 38">
            <a:extLst>
              <a:ext uri="{FF2B5EF4-FFF2-40B4-BE49-F238E27FC236}">
                <a16:creationId xmlns:a16="http://schemas.microsoft.com/office/drawing/2014/main" id="{371DB143-8A2E-C87E-6B21-B4B94172B1CA}"/>
              </a:ext>
            </a:extLst>
          </p:cNvPr>
          <p:cNvSpPr/>
          <p:nvPr/>
        </p:nvSpPr>
        <p:spPr>
          <a:xfrm>
            <a:off x="5582108" y="6018665"/>
            <a:ext cx="899960" cy="192909"/>
          </a:xfrm>
          <a:prstGeom prst="roundRect">
            <a:avLst/>
          </a:prstGeom>
          <a:solidFill>
            <a:schemeClr val="bg1"/>
          </a:solidFill>
          <a:ln w="12700">
            <a:solidFill>
              <a:schemeClr val="bg1">
                <a:lumMod val="50000"/>
              </a:schemeClr>
            </a:solidFill>
            <a:prstDash val="sysDash"/>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000">
                <a:solidFill>
                  <a:schemeClr val="tx1">
                    <a:lumMod val="75000"/>
                    <a:lumOff val="25000"/>
                  </a:schemeClr>
                </a:solidFill>
              </a:rPr>
              <a:t>setName()</a:t>
            </a:r>
            <a:endParaRPr lang="en-US" altLang="ko-KR" sz="1000">
              <a:solidFill>
                <a:schemeClr val="tx1">
                  <a:lumMod val="75000"/>
                  <a:lumOff val="25000"/>
                </a:schemeClr>
              </a:solidFill>
              <a:effectLst/>
            </a:endParaRPr>
          </a:p>
        </p:txBody>
      </p:sp>
      <p:sp>
        <p:nvSpPr>
          <p:cNvPr id="167" name="모서리가 둥근 직사각형 38">
            <a:extLst>
              <a:ext uri="{FF2B5EF4-FFF2-40B4-BE49-F238E27FC236}">
                <a16:creationId xmlns:a16="http://schemas.microsoft.com/office/drawing/2014/main" id="{33C08B81-0FCE-058C-7FE8-8464FDE02E37}"/>
              </a:ext>
            </a:extLst>
          </p:cNvPr>
          <p:cNvSpPr/>
          <p:nvPr/>
        </p:nvSpPr>
        <p:spPr>
          <a:xfrm>
            <a:off x="5591876" y="6312761"/>
            <a:ext cx="899960" cy="192909"/>
          </a:xfrm>
          <a:prstGeom prst="roundRect">
            <a:avLst/>
          </a:prstGeom>
          <a:solidFill>
            <a:schemeClr val="bg1"/>
          </a:solidFill>
          <a:ln w="12700">
            <a:solidFill>
              <a:schemeClr val="bg1">
                <a:lumMod val="50000"/>
              </a:schemeClr>
            </a:solidFill>
            <a:prstDash val="sysDash"/>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000">
                <a:solidFill>
                  <a:schemeClr val="tx1">
                    <a:lumMod val="75000"/>
                    <a:lumOff val="25000"/>
                  </a:schemeClr>
                </a:solidFill>
              </a:rPr>
              <a:t>setAge()</a:t>
            </a:r>
            <a:endParaRPr lang="en-US" altLang="ko-KR" sz="1000">
              <a:solidFill>
                <a:schemeClr val="tx1">
                  <a:lumMod val="75000"/>
                  <a:lumOff val="25000"/>
                </a:schemeClr>
              </a:solidFill>
              <a:effectLst/>
            </a:endParaRPr>
          </a:p>
        </p:txBody>
      </p:sp>
      <p:cxnSp>
        <p:nvCxnSpPr>
          <p:cNvPr id="169" name="직선 화살표 연결선 168">
            <a:extLst>
              <a:ext uri="{FF2B5EF4-FFF2-40B4-BE49-F238E27FC236}">
                <a16:creationId xmlns:a16="http://schemas.microsoft.com/office/drawing/2014/main" id="{D217F362-CF0B-E9B6-061C-EC192208E604}"/>
              </a:ext>
            </a:extLst>
          </p:cNvPr>
          <p:cNvCxnSpPr>
            <a:cxnSpLocks/>
            <a:endCxn id="166" idx="3"/>
          </p:cNvCxnSpPr>
          <p:nvPr/>
        </p:nvCxnSpPr>
        <p:spPr>
          <a:xfrm flipH="1" flipV="1">
            <a:off x="6482068" y="6115120"/>
            <a:ext cx="393991" cy="127462"/>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0" name="직선 화살표 연결선 169">
            <a:extLst>
              <a:ext uri="{FF2B5EF4-FFF2-40B4-BE49-F238E27FC236}">
                <a16:creationId xmlns:a16="http://schemas.microsoft.com/office/drawing/2014/main" id="{4F5BCEDE-ACED-5F1B-BA5F-7D93C3A0F704}"/>
              </a:ext>
            </a:extLst>
          </p:cNvPr>
          <p:cNvCxnSpPr>
            <a:cxnSpLocks/>
            <a:endCxn id="167" idx="3"/>
          </p:cNvCxnSpPr>
          <p:nvPr/>
        </p:nvCxnSpPr>
        <p:spPr>
          <a:xfrm flipH="1">
            <a:off x="6491836" y="6263653"/>
            <a:ext cx="384223" cy="145563"/>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5" name="Rectangle 2">
            <a:extLst>
              <a:ext uri="{FF2B5EF4-FFF2-40B4-BE49-F238E27FC236}">
                <a16:creationId xmlns:a16="http://schemas.microsoft.com/office/drawing/2014/main" id="{A36A08CC-26DA-60D9-BF5E-E37C20AE327B}"/>
              </a:ext>
            </a:extLst>
          </p:cNvPr>
          <p:cNvSpPr>
            <a:spLocks noChangeArrowheads="1"/>
          </p:cNvSpPr>
          <p:nvPr/>
        </p:nvSpPr>
        <p:spPr bwMode="auto">
          <a:xfrm>
            <a:off x="3838027" y="1390171"/>
            <a:ext cx="2983876" cy="707886"/>
          </a:xfrm>
          <a:prstGeom prst="rect">
            <a:avLst/>
          </a:prstGeom>
          <a:solidFill>
            <a:schemeClr val="bg1"/>
          </a:solidFill>
          <a:ln w="6350">
            <a:solidFill>
              <a:schemeClr val="bg1">
                <a:lumMod val="65000"/>
              </a:schemeClr>
            </a:solid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000" b="0" i="0" u="none" strike="noStrike" cap="none" normalizeH="0" baseline="0">
                <a:ln>
                  <a:noFill/>
                </a:ln>
                <a:solidFill>
                  <a:schemeClr val="accent4">
                    <a:lumMod val="75000"/>
                  </a:schemeClr>
                </a:solidFill>
                <a:effectLst/>
                <a:latin typeface="Arial Unicode MS"/>
                <a:ea typeface="JetBrains Mono"/>
              </a:rPr>
              <a:t>@PostMapping</a:t>
            </a:r>
            <a:r>
              <a:rPr kumimoji="0" lang="ko-KR" altLang="ko-KR" sz="1000" b="0" i="0" u="none" strike="noStrike" cap="none" normalizeH="0" baseline="0">
                <a:ln>
                  <a:noFill/>
                </a:ln>
                <a:solidFill>
                  <a:srgbClr val="BCBEC4"/>
                </a:solidFill>
                <a:effectLst/>
                <a:latin typeface="Arial Unicode MS"/>
                <a:ea typeface="JetBrains Mono"/>
              </a:rPr>
              <a:t>(</a:t>
            </a:r>
            <a:r>
              <a:rPr kumimoji="0" lang="ko-KR" altLang="ko-KR" sz="1000" b="0" i="0" u="none" strike="noStrike" cap="none" normalizeH="0" baseline="0">
                <a:ln>
                  <a:noFill/>
                </a:ln>
                <a:solidFill>
                  <a:srgbClr val="6AAB73"/>
                </a:solidFill>
                <a:effectLst/>
                <a:latin typeface="Arial Unicode MS"/>
                <a:ea typeface="JetBrains Mono"/>
              </a:rPr>
              <a:t>"/binder"</a:t>
            </a:r>
            <a:r>
              <a:rPr kumimoji="0" lang="ko-KR" altLang="ko-KR" sz="1000" b="0" i="0" u="none" strike="noStrike" cap="none" normalizeH="0" baseline="0">
                <a:ln>
                  <a:noFill/>
                </a:ln>
                <a:solidFill>
                  <a:srgbClr val="BCBEC4"/>
                </a:solidFill>
                <a:effectLst/>
                <a:latin typeface="Arial Unicode MS"/>
                <a:ea typeface="JetBrains Mono"/>
              </a:rPr>
              <a:t>)</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CF8E6D"/>
                </a:solidFill>
                <a:effectLst/>
                <a:latin typeface="Arial Unicode MS"/>
                <a:ea typeface="JetBrains Mono"/>
              </a:rPr>
              <a:t>public </a:t>
            </a:r>
            <a:r>
              <a:rPr kumimoji="0" lang="ko-KR" altLang="ko-KR" sz="1000" b="0" i="0" u="none" strike="noStrike" cap="none" normalizeH="0" baseline="0">
                <a:ln>
                  <a:noFill/>
                </a:ln>
                <a:solidFill>
                  <a:schemeClr val="tx1">
                    <a:lumMod val="75000"/>
                    <a:lumOff val="25000"/>
                  </a:schemeClr>
                </a:solidFill>
                <a:effectLst/>
                <a:latin typeface="Arial Unicode MS"/>
                <a:ea typeface="JetBrains Mono"/>
              </a:rPr>
              <a:t>String</a:t>
            </a: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56A8F5"/>
                </a:solidFill>
                <a:effectLst/>
                <a:latin typeface="Arial Unicode MS"/>
                <a:ea typeface="JetBrains Mono"/>
              </a:rPr>
              <a:t>binder</a:t>
            </a:r>
            <a:r>
              <a:rPr kumimoji="0" lang="ko-KR" altLang="ko-KR" sz="1000" b="0" i="0" u="none" strike="noStrike" cap="none" normalizeH="0" baseline="0">
                <a:ln>
                  <a:noFill/>
                </a:ln>
                <a:solidFill>
                  <a:schemeClr val="accent4">
                    <a:lumMod val="75000"/>
                  </a:schemeClr>
                </a:solidFill>
                <a:effectLst/>
                <a:latin typeface="Arial Unicode MS"/>
                <a:ea typeface="JetBrains Mono"/>
              </a:rPr>
              <a:t>(@ModelAttribute </a:t>
            </a:r>
            <a:r>
              <a:rPr kumimoji="0" lang="ko-KR" altLang="ko-KR" sz="1000" b="0" i="0" u="none" strike="noStrike" cap="none" normalizeH="0" baseline="0">
                <a:ln>
                  <a:noFill/>
                </a:ln>
                <a:solidFill>
                  <a:schemeClr val="tx1">
                    <a:lumMod val="75000"/>
                    <a:lumOff val="25000"/>
                  </a:schemeClr>
                </a:solidFill>
                <a:effectLst/>
                <a:latin typeface="Arial Unicode MS"/>
                <a:ea typeface="JetBrains Mono"/>
              </a:rPr>
              <a:t>User</a:t>
            </a: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chemeClr val="tx1">
                    <a:lumMod val="75000"/>
                    <a:lumOff val="25000"/>
                  </a:schemeClr>
                </a:solidFill>
                <a:effectLst/>
                <a:latin typeface="Arial Unicode MS"/>
                <a:ea typeface="JetBrains Mono"/>
              </a:rPr>
              <a:t>user</a:t>
            </a:r>
            <a:r>
              <a:rPr kumimoji="0" lang="ko-KR" altLang="ko-KR" sz="1000" b="0" i="0" u="none" strike="noStrike" cap="none" normalizeH="0" baseline="0">
                <a:ln>
                  <a:noFill/>
                </a:ln>
                <a:solidFill>
                  <a:srgbClr val="BCBEC4"/>
                </a:solidFill>
                <a:effectLst/>
                <a:latin typeface="Arial Unicode MS"/>
                <a:ea typeface="JetBrains Mono"/>
              </a:rPr>
              <a:t>) {</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CF8E6D"/>
                </a:solidFill>
                <a:effectLst/>
                <a:latin typeface="Arial Unicode MS"/>
                <a:ea typeface="JetBrains Mono"/>
              </a:rPr>
              <a:t>return </a:t>
            </a:r>
            <a:r>
              <a:rPr kumimoji="0" lang="ko-KR" altLang="ko-KR" sz="1000" b="0" i="0" u="none" strike="noStrike" cap="none" normalizeH="0" baseline="0">
                <a:ln>
                  <a:noFill/>
                </a:ln>
                <a:solidFill>
                  <a:srgbClr val="6AAB73"/>
                </a:solidFill>
                <a:effectLst/>
                <a:latin typeface="Arial Unicode MS"/>
                <a:ea typeface="JetBrains Mono"/>
              </a:rPr>
              <a:t>"user"</a:t>
            </a:r>
            <a:r>
              <a:rPr kumimoji="0" lang="ko-KR" altLang="ko-KR" sz="1000" b="0" i="0" u="none" strike="noStrike" cap="none" normalizeH="0" baseline="0">
                <a:ln>
                  <a:noFill/>
                </a:ln>
                <a:solidFill>
                  <a:srgbClr val="BCBEC4"/>
                </a:solidFill>
                <a:effectLst/>
                <a:latin typeface="Arial Unicode MS"/>
                <a:ea typeface="JetBrains Mono"/>
              </a:rPr>
              <a:t>;</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a:t>
            </a:r>
            <a:endParaRPr kumimoji="0" lang="ko-KR" altLang="ko-KR" sz="10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899378492"/>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202F7A-2321-044C-250F-11870F441CA8}"/>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9970386A-D55D-1674-9417-F8888B9962ED}"/>
              </a:ext>
            </a:extLst>
          </p:cNvPr>
          <p:cNvSpPr txBox="1"/>
          <p:nvPr/>
        </p:nvSpPr>
        <p:spPr>
          <a:xfrm>
            <a:off x="3957442" y="2921169"/>
            <a:ext cx="4277133" cy="1015663"/>
          </a:xfrm>
          <a:prstGeom prst="rect">
            <a:avLst/>
          </a:prstGeom>
          <a:noFill/>
        </p:spPr>
        <p:txBody>
          <a:bodyPr wrap="none" rtlCol="0">
            <a:spAutoFit/>
          </a:bodyPr>
          <a:lstStyle/>
          <a:p>
            <a:pPr algn="ctr"/>
            <a:r>
              <a:rPr lang="en-US" altLang="ko-KR" sz="6000">
                <a:solidFill>
                  <a:schemeClr val="accent1">
                    <a:lumMod val="75000"/>
                  </a:schemeClr>
                </a:solidFill>
                <a:latin typeface="+mj-lt"/>
              </a:rPr>
              <a:t>@InitBinder</a:t>
            </a:r>
            <a:endParaRPr lang="ko-KR" altLang="en-US" sz="6000">
              <a:solidFill>
                <a:schemeClr val="accent1">
                  <a:lumMod val="75000"/>
                </a:schemeClr>
              </a:solidFill>
              <a:latin typeface="+mj-lt"/>
            </a:endParaRPr>
          </a:p>
        </p:txBody>
      </p:sp>
      <p:sp>
        <p:nvSpPr>
          <p:cNvPr id="3" name="TextBox 2">
            <a:extLst>
              <a:ext uri="{FF2B5EF4-FFF2-40B4-BE49-F238E27FC236}">
                <a16:creationId xmlns:a16="http://schemas.microsoft.com/office/drawing/2014/main" id="{8E8611CF-480C-EB9B-BE55-3E16338611C5}"/>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172889029"/>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직사각형 72">
            <a:extLst>
              <a:ext uri="{FF2B5EF4-FFF2-40B4-BE49-F238E27FC236}">
                <a16:creationId xmlns:a16="http://schemas.microsoft.com/office/drawing/2014/main" id="{D10AE262-3224-4491-9AF5-1A7677C571EF}"/>
              </a:ext>
            </a:extLst>
          </p:cNvPr>
          <p:cNvSpPr/>
          <p:nvPr/>
        </p:nvSpPr>
        <p:spPr>
          <a:xfrm>
            <a:off x="260315" y="3316148"/>
            <a:ext cx="7111248"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mn-ea"/>
              </a:rPr>
              <a:t>@InitBinder </a:t>
            </a:r>
            <a:r>
              <a:rPr lang="ko-KR" altLang="en-US" sz="1200">
                <a:latin typeface="+mn-ea"/>
              </a:rPr>
              <a:t>메서드는 보통 </a:t>
            </a:r>
            <a:r>
              <a:rPr lang="en-US" altLang="ko-KR" sz="1200">
                <a:latin typeface="+mn-ea"/>
              </a:rPr>
              <a:t>WebDataBinder </a:t>
            </a:r>
            <a:r>
              <a:rPr lang="ko-KR" altLang="en-US" sz="1200">
                <a:latin typeface="+mn-ea"/>
              </a:rPr>
              <a:t>인수를 가지며</a:t>
            </a:r>
            <a:r>
              <a:rPr lang="en-US" altLang="ko-KR" sz="1200">
                <a:latin typeface="+mn-ea"/>
              </a:rPr>
              <a:t>, </a:t>
            </a:r>
            <a:r>
              <a:rPr lang="ko-KR" altLang="en-US" sz="1200">
                <a:latin typeface="+mn-ea"/>
              </a:rPr>
              <a:t>리턴 값이 없는 </a:t>
            </a:r>
            <a:r>
              <a:rPr lang="en-US" altLang="ko-KR" sz="1200">
                <a:latin typeface="+mn-ea"/>
              </a:rPr>
              <a:t>void </a:t>
            </a:r>
            <a:r>
              <a:rPr lang="ko-KR" altLang="en-US" sz="1200">
                <a:latin typeface="+mn-ea"/>
              </a:rPr>
              <a:t>타입이다</a:t>
            </a:r>
            <a:endParaRPr lang="en-US" altLang="ko-KR" sz="1200">
              <a:latin typeface="+mn-ea"/>
            </a:endParaRPr>
          </a:p>
        </p:txBody>
      </p:sp>
      <p:sp>
        <p:nvSpPr>
          <p:cNvPr id="74" name="직사각형 73">
            <a:extLst>
              <a:ext uri="{FF2B5EF4-FFF2-40B4-BE49-F238E27FC236}">
                <a16:creationId xmlns:a16="http://schemas.microsoft.com/office/drawing/2014/main" id="{42A0B23B-7003-43B2-A559-7C4A6F001EFB}"/>
              </a:ext>
            </a:extLst>
          </p:cNvPr>
          <p:cNvSpPr/>
          <p:nvPr/>
        </p:nvSpPr>
        <p:spPr>
          <a:xfrm>
            <a:off x="88863" y="2992651"/>
            <a:ext cx="1709122"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메서드 선언</a:t>
            </a:r>
          </a:p>
        </p:txBody>
      </p:sp>
      <p:sp>
        <p:nvSpPr>
          <p:cNvPr id="2" name="Rectangle 1">
            <a:extLst>
              <a:ext uri="{FF2B5EF4-FFF2-40B4-BE49-F238E27FC236}">
                <a16:creationId xmlns:a16="http://schemas.microsoft.com/office/drawing/2014/main" id="{A72218CC-C808-4DDB-A394-F0DD5B0F7F15}"/>
              </a:ext>
            </a:extLst>
          </p:cNvPr>
          <p:cNvSpPr>
            <a:spLocks noChangeArrowheads="1"/>
          </p:cNvSpPr>
          <p:nvPr/>
        </p:nvSpPr>
        <p:spPr bwMode="auto">
          <a:xfrm>
            <a:off x="543248" y="3704870"/>
            <a:ext cx="11001052" cy="612155"/>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B3AE60"/>
                </a:solidFill>
                <a:effectLst/>
                <a:latin typeface="Arial Unicode MS"/>
                <a:ea typeface="JetBrains Mono"/>
              </a:rPr>
              <a:t>@InitBinder</a:t>
            </a:r>
            <a:br>
              <a:rPr kumimoji="0" lang="ko-KR" altLang="ko-KR" sz="1200" b="0" i="0" u="none" strike="noStrike" cap="none" normalizeH="0" baseline="0">
                <a:ln>
                  <a:noFill/>
                </a:ln>
                <a:solidFill>
                  <a:srgbClr val="B3AE60"/>
                </a:solidFill>
                <a:effectLst/>
                <a:latin typeface="Arial Unicode MS"/>
                <a:ea typeface="JetBrains Mono"/>
              </a:rPr>
            </a:br>
            <a:r>
              <a:rPr kumimoji="0" lang="ko-KR" altLang="ko-KR" sz="1200" b="0" i="0" u="none" strike="noStrike" cap="none" normalizeH="0" baseline="0">
                <a:ln>
                  <a:noFill/>
                </a:ln>
                <a:solidFill>
                  <a:srgbClr val="CF8E6D"/>
                </a:solidFill>
                <a:effectLst/>
                <a:latin typeface="Arial Unicode MS"/>
                <a:ea typeface="JetBrains Mono"/>
              </a:rPr>
              <a:t>public void </a:t>
            </a:r>
            <a:r>
              <a:rPr kumimoji="0" lang="ko-KR" altLang="ko-KR" sz="1200" b="0" i="0" u="none" strike="noStrike" cap="none" normalizeH="0" baseline="0">
                <a:ln>
                  <a:noFill/>
                </a:ln>
                <a:solidFill>
                  <a:srgbClr val="56A8F5"/>
                </a:solidFill>
                <a:effectLst/>
                <a:latin typeface="Arial Unicode MS"/>
                <a:ea typeface="JetBrains Mono"/>
              </a:rPr>
              <a:t>initBinder</a:t>
            </a:r>
            <a:r>
              <a:rPr kumimoji="0" lang="ko-KR" altLang="ko-KR" sz="1200" b="0" i="0" u="none" strike="noStrike" cap="none" normalizeH="0" baseline="0">
                <a:ln>
                  <a:noFill/>
                </a:ln>
                <a:solidFill>
                  <a:srgbClr val="BCBEC4"/>
                </a:solidFill>
                <a:effectLst/>
                <a:latin typeface="Arial Unicode MS"/>
                <a:ea typeface="JetBrains Mono"/>
              </a:rPr>
              <a:t>(WebDataBinder binder)</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12" name="직사각형 11">
            <a:extLst>
              <a:ext uri="{FF2B5EF4-FFF2-40B4-BE49-F238E27FC236}">
                <a16:creationId xmlns:a16="http://schemas.microsoft.com/office/drawing/2014/main" id="{E21CFD70-7958-4444-92B5-51FEA3B0523F}"/>
              </a:ext>
            </a:extLst>
          </p:cNvPr>
          <p:cNvSpPr/>
          <p:nvPr/>
        </p:nvSpPr>
        <p:spPr>
          <a:xfrm>
            <a:off x="88863" y="4712964"/>
            <a:ext cx="2194703"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WebDataBinder</a:t>
            </a:r>
            <a:endParaRPr lang="ko-KR" altLang="en-US" b="1">
              <a:solidFill>
                <a:schemeClr val="accent1">
                  <a:lumMod val="75000"/>
                </a:schemeClr>
              </a:solidFill>
              <a:latin typeface="+mn-ea"/>
            </a:endParaRPr>
          </a:p>
        </p:txBody>
      </p:sp>
      <p:sp>
        <p:nvSpPr>
          <p:cNvPr id="15" name="직사각형 14">
            <a:extLst>
              <a:ext uri="{FF2B5EF4-FFF2-40B4-BE49-F238E27FC236}">
                <a16:creationId xmlns:a16="http://schemas.microsoft.com/office/drawing/2014/main" id="{49119F81-08F2-4E66-A8C0-D2C65E705206}"/>
              </a:ext>
            </a:extLst>
          </p:cNvPr>
          <p:cNvSpPr/>
          <p:nvPr/>
        </p:nvSpPr>
        <p:spPr>
          <a:xfrm>
            <a:off x="379067" y="5101686"/>
            <a:ext cx="11433865" cy="1441613"/>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b="1">
                <a:latin typeface="+mn-ea"/>
              </a:rPr>
              <a:t>void setAllowedFields(</a:t>
            </a:r>
            <a:r>
              <a:rPr lang="en-US" altLang="ko-KR" sz="1200">
                <a:latin typeface="+mn-ea"/>
              </a:rPr>
              <a:t>@Nullable String... allowedFields</a:t>
            </a:r>
            <a:r>
              <a:rPr lang="en-US" altLang="ko-KR" sz="1200" b="1">
                <a:latin typeface="+mn-ea"/>
              </a:rPr>
              <a:t>) : </a:t>
            </a:r>
            <a:r>
              <a:rPr lang="ko-KR" altLang="en-US" sz="1200">
                <a:latin typeface="+mn-ea"/>
              </a:rPr>
              <a:t>바인딩 허용 필드 설정</a:t>
            </a:r>
            <a:endParaRPr lang="en-US" altLang="ko-KR" sz="1200" b="1">
              <a:latin typeface="+mn-ea"/>
            </a:endParaRPr>
          </a:p>
          <a:p>
            <a:pPr marL="171450" indent="-171450">
              <a:lnSpc>
                <a:spcPct val="150000"/>
              </a:lnSpc>
              <a:buFont typeface="Arial" panose="020B0604020202020204" pitchFamily="34" charset="0"/>
              <a:buChar char="•"/>
            </a:pPr>
            <a:r>
              <a:rPr lang="en-US" altLang="ko-KR" sz="1200" b="1">
                <a:latin typeface="+mn-ea"/>
              </a:rPr>
              <a:t>void setDisallowedFields(</a:t>
            </a:r>
            <a:r>
              <a:rPr lang="en-US" altLang="ko-KR" sz="1200">
                <a:latin typeface="+mn-ea"/>
              </a:rPr>
              <a:t>@Nullable String... disallowedFields</a:t>
            </a:r>
            <a:r>
              <a:rPr lang="en-US" altLang="ko-KR" sz="1200" b="1">
                <a:latin typeface="+mn-ea"/>
              </a:rPr>
              <a:t>) </a:t>
            </a:r>
            <a:r>
              <a:rPr lang="en-US" altLang="ko-KR" sz="1200">
                <a:latin typeface="+mn-ea"/>
              </a:rPr>
              <a:t>: </a:t>
            </a:r>
            <a:r>
              <a:rPr lang="ko-KR" altLang="en-US" sz="1200">
                <a:latin typeface="+mn-ea"/>
              </a:rPr>
              <a:t>바인딩 차단 필드 설정</a:t>
            </a:r>
            <a:endParaRPr lang="en-US" altLang="ko-KR" sz="1200">
              <a:latin typeface="+mn-ea"/>
            </a:endParaRPr>
          </a:p>
          <a:p>
            <a:pPr marL="171450" indent="-171450">
              <a:lnSpc>
                <a:spcPct val="150000"/>
              </a:lnSpc>
              <a:buFont typeface="Arial" panose="020B0604020202020204" pitchFamily="34" charset="0"/>
              <a:buChar char="•"/>
            </a:pPr>
            <a:r>
              <a:rPr lang="en-US" altLang="ko-KR" sz="1200" b="1">
                <a:latin typeface="+mn-ea"/>
              </a:rPr>
              <a:t>void registerCustomEditor(</a:t>
            </a:r>
            <a:r>
              <a:rPr lang="en-US" altLang="ko-KR" sz="1200">
                <a:latin typeface="+mn-ea"/>
              </a:rPr>
              <a:t>Class&lt;?&gt; requiredType, PropertyEditor propertyEditor</a:t>
            </a:r>
            <a:r>
              <a:rPr lang="en-US" altLang="ko-KR" sz="1200" b="1">
                <a:latin typeface="+mn-ea"/>
              </a:rPr>
              <a:t>) </a:t>
            </a:r>
            <a:r>
              <a:rPr lang="en-US" altLang="ko-KR" sz="1200">
                <a:latin typeface="+mn-ea"/>
              </a:rPr>
              <a:t>: </a:t>
            </a:r>
            <a:r>
              <a:rPr lang="ko-KR" altLang="en-US" sz="1200">
                <a:latin typeface="+mn-ea"/>
              </a:rPr>
              <a:t>특정 데이터 타입에 대해 커스텀 변환기를 등록</a:t>
            </a:r>
            <a:endParaRPr lang="en-US" altLang="ko-KR" sz="1200">
              <a:latin typeface="+mn-ea"/>
            </a:endParaRPr>
          </a:p>
          <a:p>
            <a:pPr marL="171450" indent="-171450">
              <a:lnSpc>
                <a:spcPct val="150000"/>
              </a:lnSpc>
              <a:buFont typeface="Arial" panose="020B0604020202020204" pitchFamily="34" charset="0"/>
              <a:buChar char="•"/>
            </a:pPr>
            <a:r>
              <a:rPr lang="en-US" altLang="ko-KR" sz="1200" b="1">
                <a:latin typeface="+mn-ea"/>
              </a:rPr>
              <a:t>void addValidators(</a:t>
            </a:r>
            <a:r>
              <a:rPr lang="en-US" altLang="ko-KR" sz="1200">
                <a:latin typeface="+mn-ea"/>
              </a:rPr>
              <a:t>Validator... validators</a:t>
            </a:r>
            <a:r>
              <a:rPr lang="en-US" altLang="ko-KR" sz="1200" b="1">
                <a:latin typeface="+mn-ea"/>
              </a:rPr>
              <a:t>) </a:t>
            </a:r>
            <a:r>
              <a:rPr lang="en-US" altLang="ko-KR" sz="1200">
                <a:latin typeface="+mn-ea"/>
              </a:rPr>
              <a:t>: </a:t>
            </a:r>
            <a:r>
              <a:rPr lang="ko-KR" altLang="en-US" sz="1200">
                <a:latin typeface="+mn-ea"/>
              </a:rPr>
              <a:t>커스텀 유효성 검사기 설정</a:t>
            </a:r>
            <a:endParaRPr lang="en-US" altLang="ko-KR" sz="1200">
              <a:latin typeface="+mn-ea"/>
            </a:endParaRPr>
          </a:p>
          <a:p>
            <a:pPr marL="171450" indent="-171450">
              <a:lnSpc>
                <a:spcPct val="150000"/>
              </a:lnSpc>
              <a:buFont typeface="Arial" panose="020B0604020202020204" pitchFamily="34" charset="0"/>
              <a:buChar char="•"/>
            </a:pPr>
            <a:r>
              <a:rPr lang="en-US" altLang="ko-KR" sz="1200" b="1">
                <a:latin typeface="+mn-ea"/>
              </a:rPr>
              <a:t>void setRequiredFields(</a:t>
            </a:r>
            <a:r>
              <a:rPr lang="en-US" altLang="ko-KR" sz="1200">
                <a:latin typeface="+mn-ea"/>
              </a:rPr>
              <a:t>@Nullable String... requiredFields</a:t>
            </a:r>
            <a:r>
              <a:rPr lang="en-US" altLang="ko-KR" sz="1200" b="1">
                <a:latin typeface="+mn-ea"/>
              </a:rPr>
              <a:t>) </a:t>
            </a:r>
            <a:r>
              <a:rPr lang="en-US" altLang="ko-KR" sz="1200">
                <a:latin typeface="+mn-ea"/>
              </a:rPr>
              <a:t>: </a:t>
            </a:r>
            <a:r>
              <a:rPr lang="ko-KR" altLang="en-US" sz="1200">
                <a:latin typeface="+mn-ea"/>
              </a:rPr>
              <a:t>필수 필드를 지정하여 요청 파라미터에 포함되어야 함을 보장</a:t>
            </a:r>
            <a:endParaRPr lang="en-US" altLang="ko-KR" sz="1200">
              <a:latin typeface="+mn-ea"/>
            </a:endParaRPr>
          </a:p>
        </p:txBody>
      </p:sp>
      <p:sp>
        <p:nvSpPr>
          <p:cNvPr id="3" name="직사각형 2">
            <a:extLst>
              <a:ext uri="{FF2B5EF4-FFF2-40B4-BE49-F238E27FC236}">
                <a16:creationId xmlns:a16="http://schemas.microsoft.com/office/drawing/2014/main" id="{685552C9-2998-DD94-5791-67AE05AA78E9}"/>
              </a:ext>
            </a:extLst>
          </p:cNvPr>
          <p:cNvSpPr/>
          <p:nvPr/>
        </p:nvSpPr>
        <p:spPr>
          <a:xfrm>
            <a:off x="88863" y="195821"/>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endParaRPr lang="ko-KR" altLang="en-US" sz="1400">
              <a:solidFill>
                <a:schemeClr val="accent1">
                  <a:lumMod val="75000"/>
                </a:schemeClr>
              </a:solidFill>
              <a:latin typeface="+mn-ea"/>
            </a:endParaRPr>
          </a:p>
        </p:txBody>
      </p:sp>
      <p:sp>
        <p:nvSpPr>
          <p:cNvPr id="4" name="직사각형 3">
            <a:extLst>
              <a:ext uri="{FF2B5EF4-FFF2-40B4-BE49-F238E27FC236}">
                <a16:creationId xmlns:a16="http://schemas.microsoft.com/office/drawing/2014/main" id="{28ECA2B8-BFF1-53DD-AC35-38D265334116}"/>
              </a:ext>
            </a:extLst>
          </p:cNvPr>
          <p:cNvSpPr/>
          <p:nvPr/>
        </p:nvSpPr>
        <p:spPr>
          <a:xfrm>
            <a:off x="426984" y="621620"/>
            <a:ext cx="11751375" cy="1975092"/>
          </a:xfrm>
          <a:prstGeom prst="rect">
            <a:avLst/>
          </a:prstGeom>
        </p:spPr>
        <p:txBody>
          <a:bodyPr wrap="square">
            <a:spAutoFit/>
          </a:bodyPr>
          <a:lstStyle/>
          <a:p>
            <a:pPr marL="228600" indent="-228600">
              <a:lnSpc>
                <a:spcPct val="150000"/>
              </a:lnSpc>
              <a:spcBef>
                <a:spcPts val="400"/>
              </a:spcBef>
              <a:buFont typeface="+mj-lt"/>
              <a:buAutoNum type="arabicParenR"/>
            </a:pPr>
            <a:r>
              <a:rPr lang="en-US" altLang="ko-KR" sz="1200">
                <a:latin typeface="+mn-ea"/>
              </a:rPr>
              <a:t>@InitBinder </a:t>
            </a:r>
            <a:r>
              <a:rPr lang="ko-KR" altLang="en-US" sz="1200">
                <a:latin typeface="+mn-ea"/>
              </a:rPr>
              <a:t>는 요청 파라미터를 객체의 속성에 바인딩할 때 데이터 바인딩 설정을 커스터마이징 하기 위한 어노테이션이다 </a:t>
            </a:r>
            <a:r>
              <a:rPr lang="en-US" altLang="ko-KR" sz="1200">
                <a:latin typeface="+mn-ea"/>
              </a:rPr>
              <a:t>(</a:t>
            </a:r>
            <a:r>
              <a:rPr lang="ko-KR" altLang="en-US" sz="1200">
                <a:latin typeface="+mn-ea"/>
              </a:rPr>
              <a:t>날짜형식</a:t>
            </a:r>
            <a:r>
              <a:rPr lang="en-US" altLang="ko-KR" sz="1200">
                <a:latin typeface="+mn-ea"/>
              </a:rPr>
              <a:t>,</a:t>
            </a:r>
            <a:r>
              <a:rPr lang="ko-KR" altLang="en-US" sz="1200">
                <a:latin typeface="+mn-ea"/>
              </a:rPr>
              <a:t>숫자 형식 등을 지정</a:t>
            </a:r>
            <a:r>
              <a:rPr lang="en-US" altLang="ko-KR" sz="1200">
                <a:latin typeface="+mn-ea"/>
              </a:rPr>
              <a:t>)</a:t>
            </a:r>
          </a:p>
          <a:p>
            <a:pPr marL="228600" indent="-228600">
              <a:lnSpc>
                <a:spcPct val="150000"/>
              </a:lnSpc>
              <a:spcBef>
                <a:spcPts val="400"/>
              </a:spcBef>
              <a:buFont typeface="+mj-lt"/>
              <a:buAutoNum type="arabicParenR"/>
            </a:pPr>
            <a:r>
              <a:rPr lang="en-US" altLang="ko-KR" sz="1200">
                <a:latin typeface="+mn-ea"/>
              </a:rPr>
              <a:t>@InitBinder </a:t>
            </a:r>
            <a:r>
              <a:rPr lang="ko-KR" altLang="en-US" sz="1200">
                <a:latin typeface="+mn-ea"/>
              </a:rPr>
              <a:t>는 커스텀 유효성 검사를 등록함으로서 전역적으로 혹은 컨트롤러별로 메서드 내에서 유효성 검사의 적용 범위를 특정할 수 있다</a:t>
            </a:r>
            <a:r>
              <a:rPr lang="en-US" altLang="ko-KR" sz="1200">
                <a:latin typeface="+mn-ea"/>
              </a:rPr>
              <a:t>. </a:t>
            </a:r>
          </a:p>
          <a:p>
            <a:pPr marL="685800" lvl="1" indent="-228600">
              <a:lnSpc>
                <a:spcPct val="150000"/>
              </a:lnSpc>
              <a:spcBef>
                <a:spcPts val="400"/>
              </a:spcBef>
              <a:buFont typeface="+mj-ea"/>
              <a:buAutoNum type="circleNumDbPlain"/>
            </a:pPr>
            <a:r>
              <a:rPr lang="en-US" altLang="ko-KR" sz="1200">
                <a:latin typeface="+mn-ea"/>
              </a:rPr>
              <a:t>@Controller</a:t>
            </a:r>
            <a:r>
              <a:rPr lang="ko-KR" altLang="en-US" sz="1200">
                <a:latin typeface="+mn-ea"/>
              </a:rPr>
              <a:t>에서 </a:t>
            </a:r>
            <a:r>
              <a:rPr lang="en-US" altLang="ko-KR" sz="1200">
                <a:latin typeface="+mn-ea"/>
              </a:rPr>
              <a:t>@InitBinder</a:t>
            </a:r>
            <a:r>
              <a:rPr lang="ko-KR" altLang="en-US" sz="1200">
                <a:latin typeface="+mn-ea"/>
              </a:rPr>
              <a:t>를 사용하면 해당 컨트롤러 내에서만 적용</a:t>
            </a:r>
            <a:endParaRPr lang="en-US" altLang="ko-KR" sz="1200">
              <a:latin typeface="+mn-ea"/>
            </a:endParaRPr>
          </a:p>
          <a:p>
            <a:pPr marL="685800" lvl="1" indent="-228600">
              <a:lnSpc>
                <a:spcPct val="150000"/>
              </a:lnSpc>
              <a:spcBef>
                <a:spcPts val="400"/>
              </a:spcBef>
              <a:buFont typeface="+mj-ea"/>
              <a:buAutoNum type="circleNumDbPlain"/>
            </a:pPr>
            <a:r>
              <a:rPr lang="en-US" altLang="ko-KR" sz="1200">
                <a:latin typeface="+mn-ea"/>
              </a:rPr>
              <a:t>@ControllerAdvice </a:t>
            </a:r>
            <a:r>
              <a:rPr lang="ko-KR" altLang="en-US" sz="1200">
                <a:latin typeface="+mn-ea"/>
              </a:rPr>
              <a:t>와 함께 사용하면 모든 컨트롤러에 적용</a:t>
            </a:r>
            <a:endParaRPr lang="en-US" altLang="ko-KR" sz="1200">
              <a:latin typeface="+mn-ea"/>
            </a:endParaRPr>
          </a:p>
          <a:p>
            <a:pPr marL="228600" indent="-228600">
              <a:lnSpc>
                <a:spcPct val="150000"/>
              </a:lnSpc>
              <a:spcBef>
                <a:spcPts val="400"/>
              </a:spcBef>
              <a:buFont typeface="+mj-lt"/>
              <a:buAutoNum type="arabicParenR"/>
            </a:pPr>
            <a:r>
              <a:rPr lang="ko-KR" altLang="en-US" sz="1200">
                <a:latin typeface="+mn-ea"/>
              </a:rPr>
              <a:t>데이터 바인딩 시 외부 클라이언트가 필드를 임의로 설정하지 못하도록 </a:t>
            </a:r>
            <a:r>
              <a:rPr lang="en-US" altLang="ko-KR" sz="1200">
                <a:latin typeface="+mn-ea"/>
              </a:rPr>
              <a:t>allowedFields </a:t>
            </a:r>
            <a:r>
              <a:rPr lang="ko-KR" altLang="en-US" sz="1200">
                <a:latin typeface="+mn-ea"/>
              </a:rPr>
              <a:t>나 </a:t>
            </a:r>
            <a:r>
              <a:rPr lang="en-US" altLang="ko-KR" sz="1200">
                <a:latin typeface="+mn-ea"/>
              </a:rPr>
              <a:t>disallowedFields </a:t>
            </a:r>
            <a:r>
              <a:rPr lang="ko-KR" altLang="en-US" sz="1200">
                <a:latin typeface="+mn-ea"/>
              </a:rPr>
              <a:t>설정을 통해 허용 또는 차단할 필드를 지정할 수 있다</a:t>
            </a:r>
            <a:r>
              <a:rPr lang="en-US" altLang="ko-KR" sz="1200">
                <a:latin typeface="+mn-ea"/>
              </a:rPr>
              <a:t> </a:t>
            </a:r>
          </a:p>
          <a:p>
            <a:pPr marL="228600" indent="-228600">
              <a:lnSpc>
                <a:spcPct val="150000"/>
              </a:lnSpc>
              <a:spcBef>
                <a:spcPts val="400"/>
              </a:spcBef>
              <a:buFont typeface="+mj-lt"/>
              <a:buAutoNum type="arabicParenR"/>
            </a:pPr>
            <a:r>
              <a:rPr lang="en-US" altLang="ko-KR" sz="1200">
                <a:latin typeface="+mn-ea"/>
              </a:rPr>
              <a:t>@InitBinder </a:t>
            </a:r>
            <a:r>
              <a:rPr lang="ko-KR" altLang="en-US" sz="1200">
                <a:latin typeface="+mn-ea"/>
              </a:rPr>
              <a:t>를 사용하여 </a:t>
            </a:r>
            <a:r>
              <a:rPr lang="en-US" altLang="ko-KR" sz="1200">
                <a:latin typeface="+mn-ea"/>
              </a:rPr>
              <a:t>PropertyEditor </a:t>
            </a:r>
            <a:r>
              <a:rPr lang="ko-KR" altLang="en-US" sz="1200">
                <a:latin typeface="+mn-ea"/>
              </a:rPr>
              <a:t>또는 </a:t>
            </a:r>
            <a:r>
              <a:rPr lang="en-US" altLang="ko-KR" sz="1200">
                <a:latin typeface="+mn-ea"/>
              </a:rPr>
              <a:t>Formatter </a:t>
            </a:r>
            <a:r>
              <a:rPr lang="ko-KR" altLang="en-US" sz="1200">
                <a:latin typeface="+mn-ea"/>
              </a:rPr>
              <a:t>를 등록할 수 있다</a:t>
            </a:r>
            <a:r>
              <a:rPr lang="en-US" altLang="ko-KR" sz="1200">
                <a:latin typeface="+mn-ea"/>
              </a:rPr>
              <a:t>. </a:t>
            </a:r>
            <a:r>
              <a:rPr lang="ko-KR" altLang="en-US" sz="1200">
                <a:latin typeface="+mn-ea"/>
              </a:rPr>
              <a:t>이를 통해 일반적인 데이터 변환 외에 복잡한 데이터 변환 규칙을 적용할 수 있다</a:t>
            </a:r>
            <a:endParaRPr lang="en-US" altLang="ko-KR" sz="1200">
              <a:latin typeface="+mn-ea"/>
            </a:endParaRPr>
          </a:p>
        </p:txBody>
      </p:sp>
    </p:spTree>
    <p:extLst>
      <p:ext uri="{BB962C8B-B14F-4D97-AF65-F5344CB8AC3E}">
        <p14:creationId xmlns:p14="http://schemas.microsoft.com/office/powerpoint/2010/main" val="1875151900"/>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직사각형 16">
            <a:extLst>
              <a:ext uri="{FF2B5EF4-FFF2-40B4-BE49-F238E27FC236}">
                <a16:creationId xmlns:a16="http://schemas.microsoft.com/office/drawing/2014/main" id="{BB7875D7-08FC-4BB2-A011-411F426D1FAE}"/>
              </a:ext>
            </a:extLst>
          </p:cNvPr>
          <p:cNvSpPr/>
          <p:nvPr/>
        </p:nvSpPr>
        <p:spPr>
          <a:xfrm>
            <a:off x="62190" y="328201"/>
            <a:ext cx="4496744"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@InitBinder </a:t>
            </a:r>
            <a:r>
              <a:rPr lang="ko-KR" altLang="en-US" b="1">
                <a:solidFill>
                  <a:schemeClr val="accent1">
                    <a:lumMod val="75000"/>
                  </a:schemeClr>
                </a:solidFill>
                <a:latin typeface="+mn-ea"/>
              </a:rPr>
              <a:t>를 사용한 날짜 형식 지정</a:t>
            </a:r>
          </a:p>
        </p:txBody>
      </p:sp>
      <p:sp>
        <p:nvSpPr>
          <p:cNvPr id="7" name="Rectangle 3">
            <a:extLst>
              <a:ext uri="{FF2B5EF4-FFF2-40B4-BE49-F238E27FC236}">
                <a16:creationId xmlns:a16="http://schemas.microsoft.com/office/drawing/2014/main" id="{B09C2512-3399-40F4-B680-5B63F3A1009A}"/>
              </a:ext>
            </a:extLst>
          </p:cNvPr>
          <p:cNvSpPr>
            <a:spLocks noChangeArrowheads="1"/>
          </p:cNvSpPr>
          <p:nvPr/>
        </p:nvSpPr>
        <p:spPr bwMode="auto">
          <a:xfrm>
            <a:off x="486887" y="814252"/>
            <a:ext cx="6721435" cy="437619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@InitBinder</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CF8E6D"/>
                </a:solidFill>
                <a:effectLst/>
                <a:ea typeface="JetBrains Mono"/>
              </a:rPr>
              <a:t>public void </a:t>
            </a:r>
            <a:r>
              <a:rPr kumimoji="0" lang="ko-KR" altLang="ko-KR" sz="1100" b="0" i="0" u="none" strike="noStrike" cap="none" normalizeH="0" baseline="0">
                <a:ln>
                  <a:noFill/>
                </a:ln>
                <a:solidFill>
                  <a:srgbClr val="56A8F5"/>
                </a:solidFill>
                <a:effectLst/>
                <a:ea typeface="JetBrains Mono"/>
              </a:rPr>
              <a:t>initBinder</a:t>
            </a:r>
            <a:r>
              <a:rPr kumimoji="0" lang="ko-KR" altLang="ko-KR" sz="1100" b="0" i="0" u="none" strike="noStrike" cap="none" normalizeH="0" baseline="0">
                <a:ln>
                  <a:noFill/>
                </a:ln>
                <a:solidFill>
                  <a:srgbClr val="BCBEC4"/>
                </a:solidFill>
                <a:effectLst/>
                <a:ea typeface="JetBrains Mono"/>
              </a:rPr>
              <a:t>(WebDataBinder binder)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SimpleDateFormat dateFormat = </a:t>
            </a:r>
            <a:r>
              <a:rPr kumimoji="0" lang="ko-KR" altLang="ko-KR" sz="1100" b="0" i="0" u="none" strike="noStrike" cap="none" normalizeH="0" baseline="0">
                <a:ln>
                  <a:noFill/>
                </a:ln>
                <a:solidFill>
                  <a:srgbClr val="CF8E6D"/>
                </a:solidFill>
                <a:effectLst/>
                <a:ea typeface="JetBrains Mono"/>
              </a:rPr>
              <a:t>new </a:t>
            </a:r>
            <a:r>
              <a:rPr kumimoji="0" lang="ko-KR" altLang="ko-KR" sz="1100" b="0" i="0" u="none" strike="noStrike" cap="none" normalizeH="0" baseline="0">
                <a:ln>
                  <a:noFill/>
                </a:ln>
                <a:solidFill>
                  <a:srgbClr val="BCBEC4"/>
                </a:solidFill>
                <a:effectLst/>
                <a:ea typeface="JetBrains Mono"/>
              </a:rPr>
              <a:t>SimpleDateFormat(</a:t>
            </a:r>
            <a:r>
              <a:rPr kumimoji="0" lang="ko-KR" altLang="ko-KR" sz="1100" b="0" i="0" u="none" strike="noStrike" cap="none" normalizeH="0" baseline="0">
                <a:ln>
                  <a:noFill/>
                </a:ln>
                <a:solidFill>
                  <a:srgbClr val="6AAB73"/>
                </a:solidFill>
                <a:effectLst/>
                <a:ea typeface="JetBrains Mono"/>
              </a:rPr>
              <a:t>"yyyy-MM-dd"</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dateFormat.setLenient(</a:t>
            </a:r>
            <a:r>
              <a:rPr kumimoji="0" lang="ko-KR" altLang="ko-KR" sz="1100" b="0" i="0" u="none" strike="noStrike" cap="none" normalizeH="0" baseline="0">
                <a:ln>
                  <a:noFill/>
                </a:ln>
                <a:solidFill>
                  <a:srgbClr val="CF8E6D"/>
                </a:solidFill>
                <a:effectLst/>
                <a:ea typeface="JetBrains Mono"/>
              </a:rPr>
              <a:t>false</a:t>
            </a:r>
            <a:r>
              <a:rPr kumimoji="0" lang="ko-KR" altLang="ko-KR" sz="1100" b="0" i="0" u="none" strike="noStrike" cap="none" normalizeH="0" baseline="0">
                <a:ln>
                  <a:noFill/>
                </a:ln>
                <a:solidFill>
                  <a:srgbClr val="BCBEC4"/>
                </a:solidFill>
                <a:effectLst/>
                <a:ea typeface="JetBrains Mono"/>
              </a:rPr>
              <a:t>);</a:t>
            </a:r>
            <a:r>
              <a:rPr kumimoji="0" lang="en-US" altLang="ko-KR" sz="1100" b="0" i="0" u="none" strike="noStrike" cap="none" normalizeH="0" baseline="0">
                <a:ln>
                  <a:noFill/>
                </a:ln>
                <a:solidFill>
                  <a:srgbClr val="BCBEC4"/>
                </a:solidFill>
                <a:effectLst/>
                <a:ea typeface="JetBrains Mono"/>
              </a:rPr>
              <a:t>  </a:t>
            </a:r>
            <a:r>
              <a:rPr kumimoji="0" lang="en-US" altLang="ko-KR" sz="1000" b="0" i="0" u="none" strike="noStrike" cap="none" normalizeH="0" baseline="0">
                <a:ln>
                  <a:noFill/>
                </a:ln>
                <a:solidFill>
                  <a:schemeClr val="bg1">
                    <a:lumMod val="65000"/>
                  </a:schemeClr>
                </a:solidFill>
                <a:effectLst/>
                <a:ea typeface="JetBrains Mono"/>
              </a:rPr>
              <a:t>//</a:t>
            </a:r>
            <a:r>
              <a:rPr kumimoji="0" lang="ko-KR" altLang="en-US" sz="1000" b="0" i="0" u="none" strike="noStrike" cap="none" normalizeH="0" baseline="0">
                <a:ln>
                  <a:noFill/>
                </a:ln>
                <a:solidFill>
                  <a:schemeClr val="bg1">
                    <a:lumMod val="65000"/>
                  </a:schemeClr>
                </a:solidFill>
                <a:effectLst/>
                <a:ea typeface="JetBrains Mono"/>
              </a:rPr>
              <a:t>엄격한 검사를 실행하도록 설정함</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endParaRPr kumimoji="0" lang="en-US" altLang="ko-KR" sz="1100" b="0" i="0" u="none" strike="noStrike" cap="none" normalizeH="0" baseline="0">
              <a:ln>
                <a:noFill/>
              </a:ln>
              <a:solidFill>
                <a:srgbClr val="BCBEC4"/>
              </a:solidFill>
              <a:effectLst/>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lang="en-US" altLang="ko-KR" sz="1100">
                <a:solidFill>
                  <a:srgbClr val="BCBEC4"/>
                </a:solidFill>
                <a:ea typeface="JetBrains Mono"/>
              </a:rPr>
              <a:t>    </a:t>
            </a:r>
            <a:r>
              <a:rPr kumimoji="0" lang="ko-KR" altLang="ko-KR" sz="1100" b="0" i="0" u="none" strike="noStrike" cap="none" normalizeH="0" baseline="0">
                <a:ln>
                  <a:noFill/>
                </a:ln>
                <a:solidFill>
                  <a:srgbClr val="BCBEC4"/>
                </a:solidFill>
                <a:effectLst/>
                <a:ea typeface="JetBrains Mono"/>
              </a:rPr>
              <a:t>binder.registerCustomEditor(Date.</a:t>
            </a:r>
            <a:r>
              <a:rPr kumimoji="0" lang="ko-KR" altLang="ko-KR" sz="1100" b="0" i="0" u="none" strike="noStrike" cap="none" normalizeH="0" baseline="0">
                <a:ln>
                  <a:noFill/>
                </a:ln>
                <a:solidFill>
                  <a:srgbClr val="CF8E6D"/>
                </a:solidFill>
                <a:effectLst/>
                <a:ea typeface="JetBrains Mono"/>
              </a:rPr>
              <a:t>class</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new </a:t>
            </a:r>
            <a:r>
              <a:rPr kumimoji="0" lang="ko-KR" altLang="ko-KR" sz="1100" b="0" i="0" u="none" strike="noStrike" cap="none" normalizeH="0" baseline="0">
                <a:ln>
                  <a:noFill/>
                </a:ln>
                <a:solidFill>
                  <a:srgbClr val="BCBEC4"/>
                </a:solidFill>
                <a:effectLst/>
                <a:ea typeface="JetBrains Mono"/>
              </a:rPr>
              <a:t>CustomDateEditor(dateFormat, </a:t>
            </a:r>
            <a:r>
              <a:rPr kumimoji="0" lang="ko-KR" altLang="ko-KR" sz="1100" b="0" i="0" u="none" strike="noStrike" cap="none" normalizeH="0" baseline="0">
                <a:ln>
                  <a:noFill/>
                </a:ln>
                <a:solidFill>
                  <a:srgbClr val="CF8E6D"/>
                </a:solidFill>
                <a:effectLst/>
                <a:ea typeface="JetBrains Mono"/>
              </a:rPr>
              <a:t>false</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3AE60"/>
                </a:solidFill>
                <a:effectLst/>
                <a:ea typeface="JetBrains Mono"/>
              </a:rPr>
              <a:t>@RequestMapping</a:t>
            </a:r>
            <a:r>
              <a:rPr kumimoji="0" lang="ko-KR" altLang="ko-KR" sz="1100" b="0" i="0" u="none" strike="noStrike" cap="none" normalizeH="0" baseline="0">
                <a:ln>
                  <a:noFill/>
                </a:ln>
                <a:solidFill>
                  <a:srgbClr val="BCBEC4"/>
                </a:solidFill>
                <a:effectLst/>
                <a:ea typeface="JetBrains Mono"/>
              </a:rPr>
              <a:t>(value = </a:t>
            </a:r>
            <a:r>
              <a:rPr kumimoji="0" lang="ko-KR" altLang="ko-KR" sz="1100" b="0" i="0" u="none" strike="noStrike" cap="none" normalizeH="0" baseline="0">
                <a:ln>
                  <a:noFill/>
                </a:ln>
                <a:solidFill>
                  <a:srgbClr val="6AAB73"/>
                </a:solidFill>
                <a:effectLst/>
                <a:ea typeface="JetBrains Mono"/>
              </a:rPr>
              <a:t>"/submitDate"</a:t>
            </a:r>
            <a:r>
              <a:rPr kumimoji="0" lang="ko-KR" altLang="ko-KR" sz="1100" b="0" i="0" u="none" strike="noStrike" cap="none" normalizeH="0" baseline="0">
                <a:ln>
                  <a:noFill/>
                </a:ln>
                <a:solidFill>
                  <a:srgbClr val="BCBEC4"/>
                </a:solidFill>
                <a:effectLst/>
                <a:ea typeface="JetBrains Mono"/>
              </a:rPr>
              <a:t>, method = RequestMethod.POST)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56A8F5"/>
                </a:solidFill>
                <a:effectLst/>
                <a:ea typeface="JetBrains Mono"/>
              </a:rPr>
              <a:t>submitDate</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B3AE60"/>
                </a:solidFill>
                <a:effectLst/>
                <a:ea typeface="JetBrains Mono"/>
              </a:rPr>
              <a:t>@Valid </a:t>
            </a:r>
            <a:r>
              <a:rPr kumimoji="0" lang="ko-KR" altLang="ko-KR" sz="1100" b="0" i="0" u="none" strike="noStrike" cap="none" normalizeH="0" baseline="0">
                <a:ln>
                  <a:noFill/>
                </a:ln>
                <a:solidFill>
                  <a:srgbClr val="BCBEC4"/>
                </a:solidFill>
                <a:effectLst/>
                <a:ea typeface="JetBrains Mono"/>
              </a:rPr>
              <a:t>DateModel dateModel, BindingResult result, Model model)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if </a:t>
            </a:r>
            <a:r>
              <a:rPr kumimoji="0" lang="ko-KR" altLang="ko-KR" sz="1100" b="0" i="0" u="none" strike="noStrike" cap="none" normalizeH="0" baseline="0">
                <a:ln>
                  <a:noFill/>
                </a:ln>
                <a:solidFill>
                  <a:srgbClr val="BCBEC4"/>
                </a:solidFill>
                <a:effectLst/>
                <a:ea typeface="JetBrains Mono"/>
              </a:rPr>
              <a:t>(result.hasErrors())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model.addAttribute(</a:t>
            </a:r>
            <a:r>
              <a:rPr kumimoji="0" lang="ko-KR" altLang="ko-KR" sz="1100" b="0" i="0" u="none" strike="noStrike" cap="none" normalizeH="0" baseline="0">
                <a:ln>
                  <a:noFill/>
                </a:ln>
                <a:solidFill>
                  <a:srgbClr val="6AAB73"/>
                </a:solidFill>
                <a:effectLst/>
                <a:ea typeface="JetBrains Mono"/>
              </a:rPr>
              <a:t>"errors"</a:t>
            </a:r>
            <a:r>
              <a:rPr kumimoji="0" lang="ko-KR" altLang="ko-KR" sz="1100" b="0" i="0" u="none" strike="noStrike" cap="none" normalizeH="0" baseline="0">
                <a:ln>
                  <a:noFill/>
                </a:ln>
                <a:solidFill>
                  <a:srgbClr val="BCBEC4"/>
                </a:solidFill>
                <a:effectLst/>
                <a:ea typeface="JetBrains Mono"/>
              </a:rPr>
              <a:t>, result.getAllErrors());</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6AAB73"/>
                </a:solidFill>
                <a:effectLst/>
                <a:ea typeface="JetBrains Mono"/>
              </a:rPr>
              <a:t>"dateForm"</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model.addAttribute(</a:t>
            </a:r>
            <a:r>
              <a:rPr kumimoji="0" lang="ko-KR" altLang="ko-KR" sz="1100" b="0" i="0" u="none" strike="noStrike" cap="none" normalizeH="0" baseline="0">
                <a:ln>
                  <a:noFill/>
                </a:ln>
                <a:solidFill>
                  <a:srgbClr val="6AAB73"/>
                </a:solidFill>
                <a:effectLst/>
                <a:ea typeface="JetBrains Mono"/>
              </a:rPr>
              <a:t>"date"</a:t>
            </a:r>
            <a:r>
              <a:rPr kumimoji="0" lang="ko-KR" altLang="ko-KR" sz="1100" b="0" i="0" u="none" strike="noStrike" cap="none" normalizeH="0" baseline="0">
                <a:ln>
                  <a:noFill/>
                </a:ln>
                <a:solidFill>
                  <a:srgbClr val="BCBEC4"/>
                </a:solidFill>
                <a:effectLst/>
                <a:ea typeface="JetBrains Mono"/>
              </a:rPr>
              <a:t>, dateModel.getDate());</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6AAB73"/>
                </a:solidFill>
                <a:effectLst/>
                <a:ea typeface="JetBrains Mono"/>
              </a:rPr>
              <a:t>"dateSuccess"</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13" name="Rectangle 4">
            <a:extLst>
              <a:ext uri="{FF2B5EF4-FFF2-40B4-BE49-F238E27FC236}">
                <a16:creationId xmlns:a16="http://schemas.microsoft.com/office/drawing/2014/main" id="{BE8D2CA2-9CDD-46D7-81CA-E54FA31AAB1B}"/>
              </a:ext>
            </a:extLst>
          </p:cNvPr>
          <p:cNvSpPr>
            <a:spLocks noChangeArrowheads="1"/>
          </p:cNvSpPr>
          <p:nvPr/>
        </p:nvSpPr>
        <p:spPr bwMode="auto">
          <a:xfrm>
            <a:off x="7416139" y="814252"/>
            <a:ext cx="2422567" cy="3107967"/>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DateModel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@NotNull</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    </a:t>
            </a:r>
            <a:r>
              <a:rPr kumimoji="0" lang="ko-KR" altLang="ko-KR" sz="1100" b="0" i="0" u="none" strike="noStrike" cap="none" normalizeH="0" baseline="0">
                <a:ln>
                  <a:noFill/>
                </a:ln>
                <a:solidFill>
                  <a:srgbClr val="CF8E6D"/>
                </a:solidFill>
                <a:effectLst/>
                <a:ea typeface="JetBrains Mono"/>
              </a:rPr>
              <a:t>private </a:t>
            </a:r>
            <a:r>
              <a:rPr kumimoji="0" lang="ko-KR" altLang="ko-KR" sz="1100" b="0" i="0" u="none" strike="noStrike" cap="none" normalizeH="0" baseline="0">
                <a:ln>
                  <a:noFill/>
                </a:ln>
                <a:solidFill>
                  <a:srgbClr val="BCBEC4"/>
                </a:solidFill>
                <a:effectLst/>
                <a:ea typeface="JetBrains Mono"/>
              </a:rPr>
              <a:t>Date </a:t>
            </a:r>
            <a:r>
              <a:rPr kumimoji="0" lang="ko-KR" altLang="ko-KR" sz="1100" b="0" i="0" u="none" strike="noStrike" cap="none" normalizeH="0" baseline="0">
                <a:ln>
                  <a:noFill/>
                </a:ln>
                <a:solidFill>
                  <a:srgbClr val="C77DBB"/>
                </a:solidFill>
                <a:effectLst/>
                <a:ea typeface="JetBrains Mono"/>
              </a:rPr>
              <a:t>date</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Date </a:t>
            </a:r>
            <a:r>
              <a:rPr kumimoji="0" lang="ko-KR" altLang="ko-KR" sz="1100" b="0" i="0" u="none" strike="noStrike" cap="none" normalizeH="0" baseline="0">
                <a:ln>
                  <a:noFill/>
                </a:ln>
                <a:solidFill>
                  <a:srgbClr val="56A8F5"/>
                </a:solidFill>
                <a:effectLst/>
                <a:ea typeface="JetBrains Mono"/>
              </a:rPr>
              <a:t>getDate</a:t>
            </a: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C77DBB"/>
                </a:solidFill>
                <a:effectLst/>
                <a:ea typeface="JetBrains Mono"/>
              </a:rPr>
              <a:t>date</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void </a:t>
            </a:r>
            <a:r>
              <a:rPr kumimoji="0" lang="ko-KR" altLang="ko-KR" sz="1100" b="0" i="0" u="none" strike="noStrike" cap="none" normalizeH="0" baseline="0">
                <a:ln>
                  <a:noFill/>
                </a:ln>
                <a:solidFill>
                  <a:srgbClr val="56A8F5"/>
                </a:solidFill>
                <a:effectLst/>
                <a:ea typeface="JetBrains Mono"/>
              </a:rPr>
              <a:t>setDate</a:t>
            </a:r>
            <a:r>
              <a:rPr kumimoji="0" lang="ko-KR" altLang="ko-KR" sz="1100" b="0" i="0" u="none" strike="noStrike" cap="none" normalizeH="0" baseline="0">
                <a:ln>
                  <a:noFill/>
                </a:ln>
                <a:solidFill>
                  <a:srgbClr val="BCBEC4"/>
                </a:solidFill>
                <a:effectLst/>
                <a:ea typeface="JetBrains Mono"/>
              </a:rPr>
              <a:t>(Date date)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this</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C77DBB"/>
                </a:solidFill>
                <a:effectLst/>
                <a:ea typeface="JetBrains Mono"/>
              </a:rPr>
              <a:t>date </a:t>
            </a:r>
            <a:r>
              <a:rPr kumimoji="0" lang="ko-KR" altLang="ko-KR" sz="1100" b="0" i="0" u="none" strike="noStrike" cap="none" normalizeH="0" baseline="0">
                <a:ln>
                  <a:noFill/>
                </a:ln>
                <a:solidFill>
                  <a:srgbClr val="BCBEC4"/>
                </a:solidFill>
                <a:effectLst/>
                <a:ea typeface="JetBrains Mono"/>
              </a:rPr>
              <a:t>= date;</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20" name="TextBox 19">
            <a:extLst>
              <a:ext uri="{FF2B5EF4-FFF2-40B4-BE49-F238E27FC236}">
                <a16:creationId xmlns:a16="http://schemas.microsoft.com/office/drawing/2014/main" id="{DA70C020-6D7A-4F8C-A697-77CD75133476}"/>
              </a:ext>
            </a:extLst>
          </p:cNvPr>
          <p:cNvSpPr txBox="1"/>
          <p:nvPr/>
        </p:nvSpPr>
        <p:spPr>
          <a:xfrm>
            <a:off x="7416139" y="4234014"/>
            <a:ext cx="1454728" cy="461665"/>
          </a:xfrm>
          <a:prstGeom prst="rect">
            <a:avLst/>
          </a:prstGeom>
          <a:solidFill>
            <a:schemeClr val="tx1"/>
          </a:solidFill>
        </p:spPr>
        <p:txBody>
          <a:bodyPr wrap="square">
            <a:spAutoFit/>
          </a:bodyPr>
          <a:lstStyle/>
          <a:p>
            <a:r>
              <a:rPr lang="en-US" altLang="ko-KR" sz="1200">
                <a:solidFill>
                  <a:schemeClr val="bg1"/>
                </a:solidFill>
              </a:rPr>
              <a:t>date=2023/10/10</a:t>
            </a:r>
          </a:p>
          <a:p>
            <a:r>
              <a:rPr lang="en-US" altLang="ko-KR" sz="1200">
                <a:solidFill>
                  <a:schemeClr val="bg1"/>
                </a:solidFill>
              </a:rPr>
              <a:t>date=2023/20/10</a:t>
            </a:r>
            <a:endParaRPr lang="ko-KR" altLang="en-US" sz="1200">
              <a:solidFill>
                <a:schemeClr val="bg1"/>
              </a:solidFill>
            </a:endParaRPr>
          </a:p>
        </p:txBody>
      </p:sp>
      <p:cxnSp>
        <p:nvCxnSpPr>
          <p:cNvPr id="19" name="직선 화살표 연결선 18">
            <a:extLst>
              <a:ext uri="{FF2B5EF4-FFF2-40B4-BE49-F238E27FC236}">
                <a16:creationId xmlns:a16="http://schemas.microsoft.com/office/drawing/2014/main" id="{262F51BC-5F38-4A54-A26A-679BE4296D26}"/>
              </a:ext>
            </a:extLst>
          </p:cNvPr>
          <p:cNvCxnSpPr/>
          <p:nvPr/>
        </p:nvCxnSpPr>
        <p:spPr>
          <a:xfrm>
            <a:off x="5444836" y="1650671"/>
            <a:ext cx="1971303" cy="2583343"/>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55F25F1D-2C31-4244-8425-F86C6A5756DC}"/>
              </a:ext>
            </a:extLst>
          </p:cNvPr>
          <p:cNvSpPr txBox="1"/>
          <p:nvPr/>
        </p:nvSpPr>
        <p:spPr>
          <a:xfrm>
            <a:off x="7309260" y="4743420"/>
            <a:ext cx="3325093" cy="246221"/>
          </a:xfrm>
          <a:prstGeom prst="rect">
            <a:avLst/>
          </a:prstGeom>
          <a:noFill/>
        </p:spPr>
        <p:txBody>
          <a:bodyPr wrap="square">
            <a:spAutoFit/>
          </a:bodyPr>
          <a:lstStyle/>
          <a:p>
            <a:r>
              <a:rPr lang="ko-KR" altLang="en-US" sz="1000" b="1" i="1">
                <a:solidFill>
                  <a:srgbClr val="FF0000"/>
                </a:solidFill>
              </a:rPr>
              <a:t>형식이 맞지 않거나 없는 월을 요청하므로 오류 발생 </a:t>
            </a:r>
            <a:r>
              <a:rPr lang="en-US" altLang="ko-KR" sz="1000" b="1" i="1">
                <a:solidFill>
                  <a:srgbClr val="FF0000"/>
                </a:solidFill>
              </a:rPr>
              <a:t>!!</a:t>
            </a:r>
            <a:endParaRPr lang="ko-KR" altLang="en-US" sz="1000" b="1" i="1">
              <a:solidFill>
                <a:srgbClr val="FF0000"/>
              </a:solidFill>
            </a:endParaRPr>
          </a:p>
        </p:txBody>
      </p:sp>
      <p:pic>
        <p:nvPicPr>
          <p:cNvPr id="23" name="그림 22">
            <a:extLst>
              <a:ext uri="{FF2B5EF4-FFF2-40B4-BE49-F238E27FC236}">
                <a16:creationId xmlns:a16="http://schemas.microsoft.com/office/drawing/2014/main" id="{4111E53B-372F-4645-A2A6-3AD203FE904A}"/>
              </a:ext>
            </a:extLst>
          </p:cNvPr>
          <p:cNvPicPr>
            <a:picLocks noChangeAspect="1"/>
          </p:cNvPicPr>
          <p:nvPr/>
        </p:nvPicPr>
        <p:blipFill>
          <a:blip r:embed="rId3"/>
          <a:stretch>
            <a:fillRect/>
          </a:stretch>
        </p:blipFill>
        <p:spPr>
          <a:xfrm>
            <a:off x="10133649" y="814252"/>
            <a:ext cx="1702806" cy="3107967"/>
          </a:xfrm>
          <a:prstGeom prst="rect">
            <a:avLst/>
          </a:prstGeom>
        </p:spPr>
      </p:pic>
      <p:sp>
        <p:nvSpPr>
          <p:cNvPr id="28" name="TextBox 27">
            <a:extLst>
              <a:ext uri="{FF2B5EF4-FFF2-40B4-BE49-F238E27FC236}">
                <a16:creationId xmlns:a16="http://schemas.microsoft.com/office/drawing/2014/main" id="{9502F178-9E2C-44BF-9CFB-EC668E4A61D4}"/>
              </a:ext>
            </a:extLst>
          </p:cNvPr>
          <p:cNvSpPr txBox="1"/>
          <p:nvPr/>
        </p:nvSpPr>
        <p:spPr>
          <a:xfrm>
            <a:off x="670617" y="1945691"/>
            <a:ext cx="2142012" cy="246221"/>
          </a:xfrm>
          <a:prstGeom prst="rect">
            <a:avLst/>
          </a:prstGeom>
          <a:noFill/>
        </p:spPr>
        <p:txBody>
          <a:bodyPr wrap="square">
            <a:spAutoFit/>
          </a:bodyPr>
          <a:lstStyle/>
          <a:p>
            <a:r>
              <a:rPr lang="en-US" altLang="ko-KR" sz="1000">
                <a:solidFill>
                  <a:schemeClr val="bg1">
                    <a:lumMod val="65000"/>
                  </a:schemeClr>
                </a:solidFill>
              </a:rPr>
              <a:t>// </a:t>
            </a:r>
            <a:r>
              <a:rPr lang="ko-KR" altLang="en-US" sz="1000">
                <a:solidFill>
                  <a:schemeClr val="bg1">
                    <a:lumMod val="65000"/>
                  </a:schemeClr>
                </a:solidFill>
              </a:rPr>
              <a:t>날짜 형식의 변환기를 등록함</a:t>
            </a:r>
          </a:p>
        </p:txBody>
      </p:sp>
    </p:spTree>
    <p:extLst>
      <p:ext uri="{BB962C8B-B14F-4D97-AF65-F5344CB8AC3E}">
        <p14:creationId xmlns:p14="http://schemas.microsoft.com/office/powerpoint/2010/main" val="11495247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77975B-503B-80A2-6D42-DD7EDD6495CA}"/>
            </a:ext>
          </a:extLst>
        </p:cNvPr>
        <p:cNvGrpSpPr/>
        <p:nvPr/>
      </p:nvGrpSpPr>
      <p:grpSpPr>
        <a:xfrm>
          <a:off x="0" y="0"/>
          <a:ext cx="0" cy="0"/>
          <a:chOff x="0" y="0"/>
          <a:chExt cx="0" cy="0"/>
        </a:xfrm>
      </p:grpSpPr>
      <p:sp>
        <p:nvSpPr>
          <p:cNvPr id="4" name="직사각형 3">
            <a:extLst>
              <a:ext uri="{FF2B5EF4-FFF2-40B4-BE49-F238E27FC236}">
                <a16:creationId xmlns:a16="http://schemas.microsoft.com/office/drawing/2014/main" id="{650032A2-77B2-29F5-CF75-62BF46A39FB6}"/>
              </a:ext>
            </a:extLst>
          </p:cNvPr>
          <p:cNvSpPr/>
          <p:nvPr/>
        </p:nvSpPr>
        <p:spPr>
          <a:xfrm>
            <a:off x="160615" y="166013"/>
            <a:ext cx="2255922" cy="333617"/>
          </a:xfrm>
          <a:prstGeom prst="rect">
            <a:avLst/>
          </a:prstGeom>
        </p:spPr>
        <p:txBody>
          <a:bodyPr wrap="square">
            <a:spAutoFit/>
          </a:bodyPr>
          <a:lstStyle/>
          <a:p>
            <a:pPr>
              <a:lnSpc>
                <a:spcPct val="150000"/>
              </a:lnSpc>
            </a:pPr>
            <a:r>
              <a:rPr lang="en-US" altLang="ko-KR" sz="1200">
                <a:latin typeface="+mj-lt"/>
              </a:rPr>
              <a:t>3.  </a:t>
            </a:r>
            <a:r>
              <a:rPr lang="ko-KR" altLang="en-US" sz="1200">
                <a:latin typeface="+mj-lt"/>
              </a:rPr>
              <a:t>서블릿 구현</a:t>
            </a:r>
            <a:endParaRPr lang="en-US" altLang="ko-KR" sz="1200">
              <a:latin typeface="+mj-lt"/>
            </a:endParaRPr>
          </a:p>
        </p:txBody>
      </p:sp>
      <p:sp>
        <p:nvSpPr>
          <p:cNvPr id="2" name="Rectangle 2">
            <a:extLst>
              <a:ext uri="{FF2B5EF4-FFF2-40B4-BE49-F238E27FC236}">
                <a16:creationId xmlns:a16="http://schemas.microsoft.com/office/drawing/2014/main" id="{5C36542D-7CE0-82D7-0353-D8861A0B8A9F}"/>
              </a:ext>
            </a:extLst>
          </p:cNvPr>
          <p:cNvSpPr>
            <a:spLocks noChangeArrowheads="1"/>
          </p:cNvSpPr>
          <p:nvPr/>
        </p:nvSpPr>
        <p:spPr bwMode="auto">
          <a:xfrm>
            <a:off x="439155" y="556221"/>
            <a:ext cx="7087891" cy="209230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latinLnBrk="0" hangingPunct="0">
              <a:lnSpc>
                <a:spcPct val="150000"/>
              </a:lnSpc>
              <a:spcBef>
                <a:spcPct val="0"/>
              </a:spcBef>
              <a:spcAft>
                <a:spcPct val="0"/>
              </a:spcAft>
            </a:pPr>
            <a:r>
              <a:rPr kumimoji="0" lang="ko-KR" altLang="ko-KR" sz="1100" b="0" i="0" u="none" strike="noStrike" cap="none" normalizeH="0" baseline="0">
                <a:ln>
                  <a:noFill/>
                </a:ln>
                <a:solidFill>
                  <a:srgbClr val="B3AE60"/>
                </a:solidFill>
                <a:effectLst/>
                <a:latin typeface="Arial Unicode MS"/>
                <a:ea typeface="JetBrains Mono"/>
              </a:rPr>
              <a:t>@WebServlet</a:t>
            </a:r>
            <a:r>
              <a:rPr kumimoji="0" lang="ko-KR" altLang="ko-KR" sz="1100" b="0" i="0" u="none" strike="noStrike" cap="none" normalizeH="0" baseline="0">
                <a:ln>
                  <a:noFill/>
                </a:ln>
                <a:solidFill>
                  <a:srgbClr val="BCBEC4"/>
                </a:solidFill>
                <a:effectLst/>
                <a:latin typeface="Arial Unicode MS"/>
                <a:ea typeface="JetBrains Mono"/>
              </a:rPr>
              <a:t>(name = </a:t>
            </a:r>
            <a:r>
              <a:rPr kumimoji="0" lang="ko-KR" altLang="ko-KR" sz="1100" b="0" i="0" u="none" strike="noStrike" cap="none" normalizeH="0" baseline="0">
                <a:ln>
                  <a:noFill/>
                </a:ln>
                <a:solidFill>
                  <a:srgbClr val="6AAB73"/>
                </a:solidFill>
                <a:effectLst/>
                <a:latin typeface="Arial Unicode MS"/>
                <a:ea typeface="JetBrains Mono"/>
              </a:rPr>
              <a:t>"helloServlet"</a:t>
            </a:r>
            <a:r>
              <a:rPr kumimoji="0" lang="ko-KR" altLang="ko-KR" sz="1100" b="0" i="0" u="none" strike="noStrike" cap="none" normalizeH="0" baseline="0">
                <a:ln>
                  <a:noFill/>
                </a:ln>
                <a:solidFill>
                  <a:srgbClr val="BCBEC4"/>
                </a:solidFill>
                <a:effectLst/>
                <a:latin typeface="Arial Unicode MS"/>
                <a:ea typeface="JetBrains Mono"/>
              </a:rPr>
              <a:t>, urlPatterns = </a:t>
            </a:r>
            <a:r>
              <a:rPr kumimoji="0" lang="ko-KR" altLang="ko-KR" sz="1100" b="0" i="0" u="none" strike="noStrike" cap="none" normalizeH="0" baseline="0">
                <a:ln>
                  <a:noFill/>
                </a:ln>
                <a:solidFill>
                  <a:srgbClr val="6AAB73"/>
                </a:solidFill>
                <a:effectLst/>
                <a:latin typeface="Arial Unicode MS"/>
                <a:ea typeface="JetBrains Mono"/>
              </a:rPr>
              <a:t>"/hello"</a:t>
            </a:r>
            <a:r>
              <a:rPr kumimoji="0" lang="ko-KR" altLang="ko-KR" sz="1100" b="0" i="0" u="none" strike="noStrike" cap="none" normalizeH="0" baseline="0">
                <a:ln>
                  <a:noFill/>
                </a:ln>
                <a:solidFill>
                  <a:srgbClr val="BCBEC4"/>
                </a:solidFill>
                <a:effectLst/>
                <a:latin typeface="Arial Unicode MS"/>
                <a:ea typeface="JetBrains Mono"/>
              </a:rPr>
              <a:t>)</a:t>
            </a:r>
            <a:r>
              <a:rPr kumimoji="0" lang="en-US"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chemeClr val="bg1">
                    <a:lumMod val="65000"/>
                  </a:schemeClr>
                </a:solidFill>
                <a:effectLst/>
                <a:latin typeface="Arial Unicode MS"/>
                <a:ea typeface="JetBrains Mono"/>
              </a:rPr>
              <a:t>// </a:t>
            </a:r>
            <a:r>
              <a:rPr lang="en-US" altLang="ko-KR" sz="1100">
                <a:solidFill>
                  <a:schemeClr val="accent4">
                    <a:lumMod val="75000"/>
                  </a:schemeClr>
                </a:solidFill>
                <a:latin typeface="Arial Unicode MS"/>
                <a:ea typeface="JetBrains Mono"/>
              </a:rPr>
              <a:t>name</a:t>
            </a:r>
            <a:r>
              <a:rPr lang="en-US" altLang="ko-KR" sz="1100">
                <a:solidFill>
                  <a:schemeClr val="bg1">
                    <a:lumMod val="65000"/>
                  </a:schemeClr>
                </a:solidFill>
                <a:latin typeface="Arial Unicode MS"/>
                <a:ea typeface="JetBrains Mono"/>
              </a:rPr>
              <a:t>:</a:t>
            </a:r>
            <a:r>
              <a:rPr lang="ko-KR" altLang="en-US" sz="1100">
                <a:solidFill>
                  <a:schemeClr val="bg1">
                    <a:lumMod val="65000"/>
                  </a:schemeClr>
                </a:solidFill>
                <a:latin typeface="Arial Unicode MS"/>
                <a:ea typeface="JetBrains Mono"/>
              </a:rPr>
              <a:t>서블릿 이름</a:t>
            </a:r>
            <a:r>
              <a:rPr lang="en-US" altLang="ko-KR" sz="1100">
                <a:solidFill>
                  <a:schemeClr val="bg1">
                    <a:lumMod val="65000"/>
                  </a:schemeClr>
                </a:solidFill>
                <a:latin typeface="Arial Unicode MS"/>
                <a:ea typeface="JetBrains Mono"/>
              </a:rPr>
              <a:t>, </a:t>
            </a:r>
            <a:r>
              <a:rPr lang="en-US" altLang="ko-KR" sz="1100">
                <a:solidFill>
                  <a:schemeClr val="accent4">
                    <a:lumMod val="75000"/>
                  </a:schemeClr>
                </a:solidFill>
                <a:latin typeface="Arial Unicode MS"/>
                <a:ea typeface="JetBrains Mono"/>
              </a:rPr>
              <a:t>urlPatterns</a:t>
            </a:r>
            <a:r>
              <a:rPr lang="en-US" altLang="ko-KR" sz="1100">
                <a:solidFill>
                  <a:schemeClr val="bg1">
                    <a:lumMod val="65000"/>
                  </a:schemeClr>
                </a:solidFill>
                <a:latin typeface="Arial Unicode MS"/>
                <a:ea typeface="JetBrains Mono"/>
              </a:rPr>
              <a:t>: URL</a:t>
            </a:r>
            <a:r>
              <a:rPr lang="ko-KR" altLang="en-US" sz="1100">
                <a:solidFill>
                  <a:schemeClr val="bg1">
                    <a:lumMod val="65000"/>
                  </a:schemeClr>
                </a:solidFill>
                <a:latin typeface="Arial Unicode MS"/>
                <a:ea typeface="JetBrains Mono"/>
              </a:rPr>
              <a:t> 매핑</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HelloServlet </a:t>
            </a:r>
            <a:r>
              <a:rPr kumimoji="0" lang="ko-KR" altLang="ko-KR" sz="1100" b="0" i="0" u="none" strike="noStrike" cap="none" normalizeH="0" baseline="0">
                <a:ln>
                  <a:noFill/>
                </a:ln>
                <a:solidFill>
                  <a:srgbClr val="CF8E6D"/>
                </a:solidFill>
                <a:effectLst/>
                <a:latin typeface="Arial Unicode MS"/>
                <a:ea typeface="JetBrains Mono"/>
              </a:rPr>
              <a:t>extends </a:t>
            </a:r>
            <a:r>
              <a:rPr kumimoji="0" lang="ko-KR" altLang="ko-KR" sz="1100" b="0" i="0" u="none" strike="noStrike" cap="none" normalizeH="0" baseline="0">
                <a:ln>
                  <a:noFill/>
                </a:ln>
                <a:solidFill>
                  <a:srgbClr val="BCBEC4"/>
                </a:solidFill>
                <a:effectLst/>
                <a:latin typeface="Arial Unicode MS"/>
                <a:ea typeface="JetBrains Mono"/>
              </a:rPr>
              <a:t>HttpServlet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@Override</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B3AE60"/>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protected void </a:t>
            </a:r>
            <a:r>
              <a:rPr lang="en-US" altLang="ko-KR" sz="1100">
                <a:solidFill>
                  <a:srgbClr val="56A8F5"/>
                </a:solidFill>
                <a:latin typeface="Arial Unicode MS"/>
                <a:ea typeface="JetBrains Mono"/>
              </a:rPr>
              <a:t>s</a:t>
            </a:r>
            <a:r>
              <a:rPr kumimoji="0" lang="en-US" altLang="ko-KR" sz="1100" b="0" i="0" u="none" strike="noStrike" cap="none" normalizeH="0" baseline="0">
                <a:ln>
                  <a:noFill/>
                </a:ln>
                <a:solidFill>
                  <a:srgbClr val="56A8F5"/>
                </a:solidFill>
                <a:effectLst/>
                <a:latin typeface="Arial Unicode MS"/>
                <a:ea typeface="JetBrains Mono"/>
              </a:rPr>
              <a:t>ervice</a:t>
            </a:r>
            <a:r>
              <a:rPr kumimoji="0" lang="ko-KR" altLang="ko-KR" sz="1100" b="0" i="0" u="none" strike="noStrike" cap="none" normalizeH="0" baseline="0">
                <a:ln>
                  <a:noFill/>
                </a:ln>
                <a:solidFill>
                  <a:srgbClr val="BCBEC4"/>
                </a:solidFill>
                <a:effectLst/>
                <a:latin typeface="Arial Unicode MS"/>
                <a:ea typeface="JetBrains Mono"/>
              </a:rPr>
              <a:t>(HttpServletRequest request, HttpServletResponse response) </a:t>
            </a:r>
            <a:r>
              <a:rPr kumimoji="0" lang="ko-KR" altLang="ko-KR" sz="1100" b="0" i="0" u="none" strike="noStrike" cap="none" normalizeH="0" baseline="0">
                <a:ln>
                  <a:noFill/>
                </a:ln>
                <a:solidFill>
                  <a:srgbClr val="CF8E6D"/>
                </a:solidFill>
                <a:effectLst/>
                <a:latin typeface="Arial Unicode MS"/>
                <a:ea typeface="JetBrains Mono"/>
              </a:rPr>
              <a:t>throws </a:t>
            </a:r>
            <a:r>
              <a:rPr kumimoji="0" lang="ko-KR" altLang="ko-KR" sz="1100" b="0" i="0" u="none" strike="noStrike" cap="none" normalizeH="0" baseline="0">
                <a:ln>
                  <a:noFill/>
                </a:ln>
                <a:solidFill>
                  <a:srgbClr val="BCBEC4"/>
                </a:solidFill>
                <a:effectLst/>
                <a:latin typeface="Arial Unicode MS"/>
                <a:ea typeface="JetBrains Mono"/>
              </a:rPr>
              <a:t>IOException {    </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en-US"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request.</a:t>
            </a:r>
            <a:r>
              <a:rPr kumimoji="0" lang="ko-KR" altLang="ko-KR" sz="1100" b="0" i="0" u="none" strike="noStrike" cap="none" normalizeH="0" baseline="0">
                <a:ln>
                  <a:noFill/>
                </a:ln>
                <a:solidFill>
                  <a:srgbClr val="56A8F5"/>
                </a:solidFill>
                <a:effectLst/>
                <a:latin typeface="Arial Unicode MS"/>
                <a:ea typeface="JetBrains Mono"/>
              </a:rPr>
              <a:t>setAttribute</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"message"</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"Welcome to </a:t>
            </a:r>
            <a:r>
              <a:rPr lang="en-US" altLang="ko-KR" sz="1100">
                <a:solidFill>
                  <a:srgbClr val="6AAB73"/>
                </a:solidFill>
                <a:latin typeface="Arial Unicode MS"/>
                <a:ea typeface="JetBrains Mono"/>
              </a:rPr>
              <a:t>MVC</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en-US"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request.</a:t>
            </a:r>
            <a:r>
              <a:rPr kumimoji="0" lang="ko-KR" altLang="ko-KR" sz="1100" b="0" i="0" u="none" strike="noStrike" cap="none" normalizeH="0" baseline="0">
                <a:ln>
                  <a:noFill/>
                </a:ln>
                <a:solidFill>
                  <a:srgbClr val="56A8F5"/>
                </a:solidFill>
                <a:effectLst/>
                <a:latin typeface="Arial Unicode MS"/>
                <a:ea typeface="JetBrains Mono"/>
              </a:rPr>
              <a:t>getRequestDispatcher</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"/WEB-INF/jsp/hello.jsp"</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56A8F5"/>
                </a:solidFill>
                <a:effectLst/>
                <a:latin typeface="Arial Unicode MS"/>
                <a:ea typeface="JetBrains Mono"/>
              </a:rPr>
              <a:t>forward</a:t>
            </a:r>
            <a:r>
              <a:rPr kumimoji="0" lang="ko-KR" altLang="ko-KR" sz="1100" b="0" i="0" u="none" strike="noStrike" cap="none" normalizeH="0" baseline="0">
                <a:ln>
                  <a:noFill/>
                </a:ln>
                <a:solidFill>
                  <a:srgbClr val="BCBEC4"/>
                </a:solidFill>
                <a:effectLst/>
                <a:latin typeface="Arial Unicode MS"/>
                <a:ea typeface="JetBrains Mono"/>
              </a:rPr>
              <a:t>(request, response);</a:t>
            </a:r>
            <a:endParaRPr kumimoji="0" lang="en-US" altLang="ko-KR" sz="11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lang="en-US" altLang="ko-KR" sz="1100">
                <a:solidFill>
                  <a:srgbClr val="BCBEC4"/>
                </a:solidFill>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5" name="직사각형 4">
            <a:extLst>
              <a:ext uri="{FF2B5EF4-FFF2-40B4-BE49-F238E27FC236}">
                <a16:creationId xmlns:a16="http://schemas.microsoft.com/office/drawing/2014/main" id="{D94A1A81-B43B-4C9F-EA92-4D103EA93E86}"/>
              </a:ext>
            </a:extLst>
          </p:cNvPr>
          <p:cNvSpPr/>
          <p:nvPr/>
        </p:nvSpPr>
        <p:spPr>
          <a:xfrm>
            <a:off x="232804" y="2872513"/>
            <a:ext cx="2255922" cy="333617"/>
          </a:xfrm>
          <a:prstGeom prst="rect">
            <a:avLst/>
          </a:prstGeom>
        </p:spPr>
        <p:txBody>
          <a:bodyPr wrap="square">
            <a:spAutoFit/>
          </a:bodyPr>
          <a:lstStyle/>
          <a:p>
            <a:pPr>
              <a:lnSpc>
                <a:spcPct val="150000"/>
              </a:lnSpc>
            </a:pPr>
            <a:r>
              <a:rPr lang="en-US" altLang="ko-KR" sz="1200">
                <a:latin typeface="+mj-lt"/>
              </a:rPr>
              <a:t>4.  Jsp</a:t>
            </a:r>
            <a:r>
              <a:rPr lang="ko-KR" altLang="en-US" sz="1200">
                <a:latin typeface="+mj-lt"/>
              </a:rPr>
              <a:t> 구현</a:t>
            </a:r>
            <a:endParaRPr lang="en-US" altLang="ko-KR" sz="1200">
              <a:latin typeface="+mj-lt"/>
            </a:endParaRPr>
          </a:p>
        </p:txBody>
      </p:sp>
      <p:sp>
        <p:nvSpPr>
          <p:cNvPr id="7" name="Rectangle 1">
            <a:extLst>
              <a:ext uri="{FF2B5EF4-FFF2-40B4-BE49-F238E27FC236}">
                <a16:creationId xmlns:a16="http://schemas.microsoft.com/office/drawing/2014/main" id="{C397D108-05D0-96D9-6290-D9BDEFFB5BAE}"/>
              </a:ext>
            </a:extLst>
          </p:cNvPr>
          <p:cNvSpPr>
            <a:spLocks noChangeArrowheads="1"/>
          </p:cNvSpPr>
          <p:nvPr/>
        </p:nvSpPr>
        <p:spPr bwMode="auto">
          <a:xfrm>
            <a:off x="439155" y="3290282"/>
            <a:ext cx="7087891" cy="183838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B3AE60"/>
                </a:solidFill>
                <a:effectLst/>
                <a:latin typeface="Arial Unicode MS"/>
                <a:ea typeface="JetBrains Mono"/>
              </a:rPr>
              <a:t>@ page </a:t>
            </a:r>
            <a:r>
              <a:rPr kumimoji="0" lang="ko-KR" altLang="ko-KR" sz="1100" b="0" i="0" u="none" strike="noStrike" cap="none" normalizeH="0" baseline="0">
                <a:ln>
                  <a:noFill/>
                </a:ln>
                <a:solidFill>
                  <a:srgbClr val="BCBEC4"/>
                </a:solidFill>
                <a:effectLst/>
                <a:latin typeface="Arial Unicode MS"/>
                <a:ea typeface="JetBrains Mono"/>
              </a:rPr>
              <a:t>contentType=</a:t>
            </a:r>
            <a:r>
              <a:rPr kumimoji="0" lang="ko-KR" altLang="ko-KR" sz="1100" b="0" i="0" u="none" strike="noStrike" cap="none" normalizeH="0" baseline="0">
                <a:ln>
                  <a:noFill/>
                </a:ln>
                <a:solidFill>
                  <a:srgbClr val="6AAB73"/>
                </a:solidFill>
                <a:effectLst/>
                <a:latin typeface="Arial Unicode MS"/>
                <a:ea typeface="JetBrains Mono"/>
              </a:rPr>
              <a:t>"text/html;charset=UTF-8" </a:t>
            </a:r>
            <a:r>
              <a:rPr kumimoji="0" lang="ko-KR" altLang="ko-KR" sz="1100" b="0" i="0" u="none" strike="noStrike" cap="none" normalizeH="0" baseline="0">
                <a:ln>
                  <a:noFill/>
                </a:ln>
                <a:solidFill>
                  <a:srgbClr val="BCBEC4"/>
                </a:solidFill>
                <a:effectLst/>
                <a:latin typeface="Arial Unicode MS"/>
                <a:ea typeface="JetBrains Mono"/>
              </a:rPr>
              <a:t>language=</a:t>
            </a:r>
            <a:r>
              <a:rPr kumimoji="0" lang="ko-KR" altLang="ko-KR" sz="1100" b="0" i="0" u="none" strike="noStrike" cap="none" normalizeH="0" baseline="0">
                <a:ln>
                  <a:noFill/>
                </a:ln>
                <a:solidFill>
                  <a:srgbClr val="6AAB73"/>
                </a:solidFill>
                <a:effectLst/>
                <a:latin typeface="Arial Unicode MS"/>
                <a:ea typeface="JetBrains Mono"/>
              </a:rPr>
              <a:t>"java" </a:t>
            </a:r>
            <a:r>
              <a:rPr kumimoji="0" lang="ko-KR" altLang="ko-KR" sz="1100" b="0" i="0" u="none" strike="noStrike" cap="none" normalizeH="0" baseline="0">
                <a:ln>
                  <a:noFill/>
                </a:ln>
                <a:solidFill>
                  <a:srgbClr val="BCBEC4"/>
                </a:solidFill>
                <a:effectLst/>
                <a:latin typeface="Arial Unicode MS"/>
                <a:ea typeface="JetBrains Mono"/>
              </a:rPr>
              <a:t>%&gt;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B3AE60"/>
                </a:solidFill>
                <a:effectLst/>
                <a:latin typeface="Arial Unicode MS"/>
                <a:ea typeface="JetBrains Mono"/>
              </a:rPr>
              <a:t>@ taglib </a:t>
            </a:r>
            <a:r>
              <a:rPr kumimoji="0" lang="ko-KR" altLang="ko-KR" sz="1100" b="0" i="0" u="none" strike="noStrike" cap="none" normalizeH="0" baseline="0">
                <a:ln>
                  <a:noFill/>
                </a:ln>
                <a:solidFill>
                  <a:srgbClr val="BCBEC4"/>
                </a:solidFill>
                <a:effectLst/>
                <a:latin typeface="Arial Unicode MS"/>
                <a:ea typeface="JetBrains Mono"/>
              </a:rPr>
              <a:t>uri=</a:t>
            </a:r>
            <a:r>
              <a:rPr kumimoji="0" lang="ko-KR" altLang="ko-KR" sz="1100" b="0" i="0" u="none" strike="noStrike" cap="none" normalizeH="0" baseline="0">
                <a:ln>
                  <a:noFill/>
                </a:ln>
                <a:solidFill>
                  <a:srgbClr val="6AAB73"/>
                </a:solidFill>
                <a:effectLst/>
                <a:latin typeface="Arial Unicode MS"/>
                <a:ea typeface="JetBrains Mono"/>
              </a:rPr>
              <a:t>"http://java.sun.com/jsp/jstl/core" </a:t>
            </a:r>
            <a:r>
              <a:rPr kumimoji="0" lang="ko-KR" altLang="ko-KR" sz="1100" b="0" i="0" u="none" strike="noStrike" cap="none" normalizeH="0" baseline="0">
                <a:ln>
                  <a:noFill/>
                </a:ln>
                <a:solidFill>
                  <a:srgbClr val="BCBEC4"/>
                </a:solidFill>
                <a:effectLst/>
                <a:latin typeface="Arial Unicode MS"/>
                <a:ea typeface="JetBrains Mono"/>
              </a:rPr>
              <a:t>prefix=</a:t>
            </a:r>
            <a:r>
              <a:rPr kumimoji="0" lang="ko-KR" altLang="ko-KR" sz="1100" b="0" i="0" u="none" strike="noStrike" cap="none" normalizeH="0" baseline="0">
                <a:ln>
                  <a:noFill/>
                </a:ln>
                <a:solidFill>
                  <a:srgbClr val="6AAB73"/>
                </a:solidFill>
                <a:effectLst/>
                <a:latin typeface="Arial Unicode MS"/>
                <a:ea typeface="JetBrains Mono"/>
              </a:rPr>
              <a:t>"c" </a:t>
            </a:r>
            <a:r>
              <a:rPr kumimoji="0" lang="ko-KR" altLang="ko-KR" sz="1100" b="0" i="0" u="none" strike="noStrike" cap="none" normalizeH="0" baseline="0">
                <a:ln>
                  <a:noFill/>
                </a:ln>
                <a:solidFill>
                  <a:srgbClr val="BCBEC4"/>
                </a:solidFill>
                <a:effectLst/>
                <a:latin typeface="Arial Unicode MS"/>
                <a:ea typeface="JetBrains Mono"/>
              </a:rPr>
              <a:t>%&gt;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&lt;!DOCTYPE html&gt;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16BAAC"/>
                </a:solidFill>
                <a:effectLst/>
                <a:latin typeface="Arial Unicode MS"/>
                <a:ea typeface="JetBrains Mono"/>
              </a:rPr>
              <a:t>html</a:t>
            </a:r>
            <a:r>
              <a:rPr kumimoji="0" lang="ko-KR" altLang="ko-KR" sz="1100" b="0" i="0" u="none" strike="noStrike" cap="none" normalizeH="0" baseline="0">
                <a:ln>
                  <a:noFill/>
                </a:ln>
                <a:solidFill>
                  <a:srgbClr val="BCBEC4"/>
                </a:solidFill>
                <a:effectLst/>
                <a:latin typeface="Arial Unicode MS"/>
                <a:ea typeface="JetBrains Mono"/>
              </a:rPr>
              <a:t>&gt;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16BAAC"/>
                </a:solidFill>
                <a:effectLst/>
                <a:latin typeface="Arial Unicode MS"/>
                <a:ea typeface="JetBrains Mono"/>
              </a:rPr>
              <a:t>head</a:t>
            </a:r>
            <a:r>
              <a:rPr kumimoji="0" lang="ko-KR" altLang="ko-KR" sz="1100" b="0" i="0" u="none" strike="noStrike" cap="none" normalizeH="0" baseline="0">
                <a:ln>
                  <a:noFill/>
                </a:ln>
                <a:solidFill>
                  <a:srgbClr val="BCBEC4"/>
                </a:solidFill>
                <a:effectLst/>
                <a:latin typeface="Arial Unicode MS"/>
                <a:ea typeface="JetBrains Mono"/>
              </a:rPr>
              <a:t>&gt;&lt;</a:t>
            </a:r>
            <a:r>
              <a:rPr kumimoji="0" lang="ko-KR" altLang="ko-KR" sz="1100" b="0" i="0" u="none" strike="noStrike" cap="none" normalizeH="0" baseline="0">
                <a:ln>
                  <a:noFill/>
                </a:ln>
                <a:solidFill>
                  <a:srgbClr val="16BAAC"/>
                </a:solidFill>
                <a:effectLst/>
                <a:latin typeface="Arial Unicode MS"/>
                <a:ea typeface="JetBrains Mono"/>
              </a:rPr>
              <a:t>title</a:t>
            </a:r>
            <a:r>
              <a:rPr kumimoji="0" lang="ko-KR" altLang="ko-KR" sz="1100" b="0" i="0" u="none" strike="noStrike" cap="none" normalizeH="0" baseline="0">
                <a:ln>
                  <a:noFill/>
                </a:ln>
                <a:solidFill>
                  <a:srgbClr val="BCBEC4"/>
                </a:solidFill>
                <a:effectLst/>
                <a:latin typeface="Arial Unicode MS"/>
                <a:ea typeface="JetBrains Mono"/>
              </a:rPr>
              <a:t>&gt;</a:t>
            </a:r>
            <a:r>
              <a:rPr kumimoji="0" lang="ko-KR" altLang="ko-KR" sz="1100" b="0" i="0" u="none" strike="noStrike" cap="none" normalizeH="0" baseline="0">
                <a:ln>
                  <a:noFill/>
                </a:ln>
                <a:solidFill>
                  <a:srgbClr val="C77DBB"/>
                </a:solidFill>
                <a:effectLst/>
                <a:latin typeface="Arial Unicode MS"/>
                <a:ea typeface="JetBrains Mono"/>
              </a:rPr>
              <a:t>JSP </a:t>
            </a:r>
            <a:r>
              <a:rPr kumimoji="0" lang="ko-KR" altLang="ko-KR" sz="1100" b="0" i="0" u="none" strike="noStrike" cap="none" normalizeH="0" baseline="0">
                <a:ln>
                  <a:noFill/>
                </a:ln>
                <a:solidFill>
                  <a:srgbClr val="BCBEC4"/>
                </a:solidFill>
                <a:effectLst/>
                <a:latin typeface="Arial Unicode MS"/>
                <a:ea typeface="JetBrains Mono"/>
              </a:rPr>
              <a:t>Example&lt;/title&gt;&lt;/head&gt;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16BAAC"/>
                </a:solidFill>
                <a:effectLst/>
                <a:latin typeface="Arial Unicode MS"/>
                <a:ea typeface="JetBrains Mono"/>
              </a:rPr>
              <a:t>body</a:t>
            </a:r>
            <a:r>
              <a:rPr kumimoji="0" lang="ko-KR" altLang="ko-KR" sz="1100" b="0" i="0" u="none" strike="noStrike" cap="none" normalizeH="0" baseline="0">
                <a:ln>
                  <a:noFill/>
                </a:ln>
                <a:solidFill>
                  <a:srgbClr val="BCBEC4"/>
                </a:solidFill>
                <a:effectLst/>
                <a:latin typeface="Arial Unicode MS"/>
                <a:ea typeface="JetBrains Mono"/>
              </a:rPr>
              <a:t>&gt;&lt;</a:t>
            </a:r>
            <a:r>
              <a:rPr kumimoji="0" lang="ko-KR" altLang="ko-KR" sz="1100" b="0" i="0" u="none" strike="noStrike" cap="none" normalizeH="0" baseline="0">
                <a:ln>
                  <a:noFill/>
                </a:ln>
                <a:solidFill>
                  <a:srgbClr val="16BAAC"/>
                </a:solidFill>
                <a:effectLst/>
                <a:latin typeface="Arial Unicode MS"/>
                <a:ea typeface="JetBrains Mono"/>
              </a:rPr>
              <a:t>h1</a:t>
            </a:r>
            <a:r>
              <a:rPr kumimoji="0" lang="ko-KR" altLang="ko-KR" sz="1100" b="0" i="0" u="none" strike="noStrike" cap="none" normalizeH="0" baseline="0">
                <a:ln>
                  <a:noFill/>
                </a:ln>
                <a:solidFill>
                  <a:srgbClr val="BCBEC4"/>
                </a:solidFill>
                <a:effectLst/>
                <a:latin typeface="Arial Unicode MS"/>
                <a:ea typeface="JetBrains Mono"/>
              </a:rPr>
              <a:t>&gt;</a:t>
            </a:r>
            <a:r>
              <a:rPr kumimoji="0" lang="en-US" altLang="ko-KR" sz="1100" b="0" i="0" u="none" strike="noStrike" cap="none" normalizeH="0" baseline="0">
                <a:ln>
                  <a:noFill/>
                </a:ln>
                <a:solidFill>
                  <a:schemeClr val="bg1">
                    <a:lumMod val="75000"/>
                  </a:schemeClr>
                </a:solidFill>
                <a:effectLst/>
                <a:latin typeface="Arial Unicode MS"/>
                <a:ea typeface="JetBrains Mono"/>
              </a:rPr>
              <a:t>${</a:t>
            </a:r>
            <a:r>
              <a:rPr kumimoji="0" lang="en-US" altLang="ko-KR" sz="1100" b="0" i="0" u="none" strike="noStrike" cap="none" normalizeH="0" baseline="0">
                <a:ln>
                  <a:noFill/>
                </a:ln>
                <a:solidFill>
                  <a:srgbClr val="56A8F5"/>
                </a:solidFill>
                <a:effectLst/>
                <a:latin typeface="Arial Unicode MS"/>
                <a:ea typeface="JetBrains Mono"/>
              </a:rPr>
              <a:t>message</a:t>
            </a:r>
            <a:r>
              <a:rPr kumimoji="0" lang="en-US" altLang="ko-KR" sz="1100" b="0" i="0" u="none" strike="noStrike" cap="none" normalizeH="0" baseline="0">
                <a:ln>
                  <a:noFill/>
                </a:ln>
                <a:solidFill>
                  <a:schemeClr val="bg1">
                    <a:lumMod val="75000"/>
                  </a:schemeClr>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&lt;/h1&gt;&lt;/body&gt;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C77DBB"/>
                </a:solidFill>
                <a:effectLst/>
                <a:latin typeface="Arial Unicode MS"/>
                <a:ea typeface="JetBrains Mono"/>
              </a:rPr>
              <a:t>html</a:t>
            </a:r>
            <a:r>
              <a:rPr kumimoji="0" lang="ko-KR" altLang="ko-KR" sz="1100" b="0" i="0" u="none" strike="noStrike" cap="none" normalizeH="0" baseline="0">
                <a:ln>
                  <a:noFill/>
                </a:ln>
                <a:solidFill>
                  <a:srgbClr val="BCBEC4"/>
                </a:solidFill>
                <a:effectLst/>
                <a:latin typeface="Arial Unicode MS"/>
                <a:ea typeface="JetBrains Mono"/>
              </a:rPr>
              <a:t>&gt;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1" name="Rectangle 2">
            <a:extLst>
              <a:ext uri="{FF2B5EF4-FFF2-40B4-BE49-F238E27FC236}">
                <a16:creationId xmlns:a16="http://schemas.microsoft.com/office/drawing/2014/main" id="{EED313AA-9F7E-EC7E-23DE-62737B5644F9}"/>
              </a:ext>
            </a:extLst>
          </p:cNvPr>
          <p:cNvSpPr>
            <a:spLocks noChangeArrowheads="1"/>
          </p:cNvSpPr>
          <p:nvPr/>
        </p:nvSpPr>
        <p:spPr bwMode="auto">
          <a:xfrm>
            <a:off x="439155" y="6291458"/>
            <a:ext cx="7087890" cy="26161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ko-KR" sz="1100">
                <a:solidFill>
                  <a:schemeClr val="accent1">
                    <a:lumMod val="20000"/>
                    <a:lumOff val="80000"/>
                  </a:schemeClr>
                </a:solidFill>
                <a:latin typeface="+mj-lt"/>
              </a:rPr>
              <a:t>Hello, Servlet!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3" name="Rectangle 3">
            <a:extLst>
              <a:ext uri="{FF2B5EF4-FFF2-40B4-BE49-F238E27FC236}">
                <a16:creationId xmlns:a16="http://schemas.microsoft.com/office/drawing/2014/main" id="{1F0982ED-A6B6-CE9B-A536-5B0A68E44785}"/>
              </a:ext>
            </a:extLst>
          </p:cNvPr>
          <p:cNvSpPr>
            <a:spLocks noChangeArrowheads="1"/>
          </p:cNvSpPr>
          <p:nvPr/>
        </p:nvSpPr>
        <p:spPr bwMode="auto">
          <a:xfrm>
            <a:off x="439156" y="5601545"/>
            <a:ext cx="7087890" cy="26161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ko-KR" sz="1100" b="0" i="0" u="none" strike="noStrike" cap="none" normalizeH="0" baseline="0">
                <a:ln>
                  <a:noFill/>
                </a:ln>
                <a:solidFill>
                  <a:schemeClr val="bg1">
                    <a:lumMod val="85000"/>
                  </a:schemeClr>
                </a:solidFill>
                <a:effectLst/>
                <a:latin typeface="Arial Unicode MS"/>
                <a:ea typeface="JetBrains Mono"/>
              </a:rPr>
              <a:t>http://</a:t>
            </a:r>
            <a:r>
              <a:rPr kumimoji="0" lang="ko-KR" altLang="ko-KR" sz="1100" b="0" i="0" u="none" strike="noStrike" cap="none" normalizeH="0" baseline="0">
                <a:ln>
                  <a:noFill/>
                </a:ln>
                <a:solidFill>
                  <a:schemeClr val="bg1">
                    <a:lumMod val="85000"/>
                  </a:schemeClr>
                </a:solidFill>
                <a:effectLst/>
                <a:latin typeface="Arial Unicode MS"/>
                <a:ea typeface="JetBrains Mono"/>
              </a:rPr>
              <a:t>localhost:8080/hello</a:t>
            </a:r>
            <a:endParaRPr kumimoji="0" lang="ko-KR" altLang="ko-KR" sz="1100" b="0" i="0" u="none" strike="noStrike" cap="none" normalizeH="0" baseline="0">
              <a:ln>
                <a:noFill/>
              </a:ln>
              <a:solidFill>
                <a:schemeClr val="bg1">
                  <a:lumMod val="85000"/>
                </a:schemeClr>
              </a:solidFill>
              <a:effectLst/>
              <a:latin typeface="Arial" panose="020B0604020202020204" pitchFamily="34" charset="0"/>
            </a:endParaRPr>
          </a:p>
        </p:txBody>
      </p:sp>
      <p:sp>
        <p:nvSpPr>
          <p:cNvPr id="16" name="직사각형 15">
            <a:extLst>
              <a:ext uri="{FF2B5EF4-FFF2-40B4-BE49-F238E27FC236}">
                <a16:creationId xmlns:a16="http://schemas.microsoft.com/office/drawing/2014/main" id="{FFD63BD3-BCB5-2AFA-B489-B530823DF530}"/>
              </a:ext>
            </a:extLst>
          </p:cNvPr>
          <p:cNvSpPr/>
          <p:nvPr/>
        </p:nvSpPr>
        <p:spPr>
          <a:xfrm>
            <a:off x="356935" y="5227283"/>
            <a:ext cx="6416843" cy="1007584"/>
          </a:xfrm>
          <a:prstGeom prst="rect">
            <a:avLst/>
          </a:prstGeom>
        </p:spPr>
        <p:txBody>
          <a:bodyPr wrap="square">
            <a:spAutoFit/>
          </a:bodyPr>
          <a:lstStyle/>
          <a:p>
            <a:pPr marL="228600" indent="-228600">
              <a:lnSpc>
                <a:spcPct val="190000"/>
              </a:lnSpc>
              <a:buFont typeface="+mj-ea"/>
              <a:buAutoNum type="circleNumDbPlain"/>
            </a:pPr>
            <a:r>
              <a:rPr lang="ko-KR" altLang="en-US" sz="1100">
                <a:latin typeface="+mj-lt"/>
              </a:rPr>
              <a:t>클라이언트는 </a:t>
            </a:r>
            <a:r>
              <a:rPr lang="en-US" altLang="ko-KR" sz="1100">
                <a:latin typeface="+mj-lt"/>
              </a:rPr>
              <a:t>urlPatterns </a:t>
            </a:r>
            <a:r>
              <a:rPr lang="ko-KR" altLang="en-US" sz="1100">
                <a:latin typeface="+mj-lt"/>
              </a:rPr>
              <a:t>에 있는 </a:t>
            </a:r>
            <a:r>
              <a:rPr lang="en-US" altLang="ko-KR" sz="1100">
                <a:latin typeface="+mj-lt"/>
              </a:rPr>
              <a:t>/hello </a:t>
            </a:r>
            <a:r>
              <a:rPr lang="ko-KR" altLang="en-US" sz="1100">
                <a:latin typeface="+mj-lt"/>
              </a:rPr>
              <a:t>경로로 요청한다</a:t>
            </a:r>
            <a:endParaRPr lang="en-US" altLang="ko-KR" sz="1100">
              <a:latin typeface="+mj-lt"/>
            </a:endParaRPr>
          </a:p>
          <a:p>
            <a:pPr marL="228600" indent="-228600">
              <a:lnSpc>
                <a:spcPct val="190000"/>
              </a:lnSpc>
              <a:buFont typeface="+mj-ea"/>
              <a:buAutoNum type="circleNumDbPlain"/>
            </a:pPr>
            <a:endParaRPr lang="en-US" altLang="ko-KR" sz="1100">
              <a:latin typeface="+mj-lt"/>
            </a:endParaRPr>
          </a:p>
          <a:p>
            <a:pPr marL="228600" indent="-228600">
              <a:lnSpc>
                <a:spcPct val="190000"/>
              </a:lnSpc>
              <a:buFont typeface="+mj-ea"/>
              <a:buAutoNum type="circleNumDbPlain"/>
            </a:pPr>
            <a:r>
              <a:rPr lang="ko-KR" altLang="en-US" sz="1100">
                <a:latin typeface="+mj-lt"/>
              </a:rPr>
              <a:t>서블릿 컨테이너는 요청을 받아 처리한 후 </a:t>
            </a:r>
            <a:r>
              <a:rPr lang="en-US" altLang="ko-KR" sz="1100">
                <a:latin typeface="+mj-lt"/>
              </a:rPr>
              <a:t>jsp </a:t>
            </a:r>
            <a:r>
              <a:rPr lang="ko-KR" altLang="en-US" sz="1100">
                <a:latin typeface="+mj-lt"/>
              </a:rPr>
              <a:t>파일을 호출하면 브라우저는 화면을 출력한다</a:t>
            </a:r>
          </a:p>
        </p:txBody>
      </p:sp>
    </p:spTree>
    <p:extLst>
      <p:ext uri="{BB962C8B-B14F-4D97-AF65-F5344CB8AC3E}">
        <p14:creationId xmlns:p14="http://schemas.microsoft.com/office/powerpoint/2010/main" val="2319104369"/>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직사각형 16">
            <a:extLst>
              <a:ext uri="{FF2B5EF4-FFF2-40B4-BE49-F238E27FC236}">
                <a16:creationId xmlns:a16="http://schemas.microsoft.com/office/drawing/2014/main" id="{BB7875D7-08FC-4BB2-A011-411F426D1FAE}"/>
              </a:ext>
            </a:extLst>
          </p:cNvPr>
          <p:cNvSpPr/>
          <p:nvPr/>
        </p:nvSpPr>
        <p:spPr>
          <a:xfrm>
            <a:off x="68127" y="66944"/>
            <a:ext cx="4553747"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allowedFields /</a:t>
            </a:r>
            <a:r>
              <a:rPr lang="ko-KR" altLang="en-US" b="1">
                <a:solidFill>
                  <a:schemeClr val="accent1">
                    <a:lumMod val="75000"/>
                  </a:schemeClr>
                </a:solidFill>
                <a:latin typeface="+mn-ea"/>
              </a:rPr>
              <a:t> </a:t>
            </a:r>
            <a:r>
              <a:rPr lang="en-US" altLang="ko-KR" b="1">
                <a:solidFill>
                  <a:schemeClr val="accent1">
                    <a:lumMod val="75000"/>
                  </a:schemeClr>
                </a:solidFill>
                <a:latin typeface="+mn-ea"/>
              </a:rPr>
              <a:t>disallowedFields </a:t>
            </a:r>
            <a:r>
              <a:rPr lang="ko-KR" altLang="en-US" b="1">
                <a:solidFill>
                  <a:schemeClr val="accent1">
                    <a:lumMod val="75000"/>
                  </a:schemeClr>
                </a:solidFill>
                <a:latin typeface="+mn-ea"/>
              </a:rPr>
              <a:t>설정</a:t>
            </a:r>
          </a:p>
        </p:txBody>
      </p:sp>
      <p:sp>
        <p:nvSpPr>
          <p:cNvPr id="3" name="Rectangle 1">
            <a:extLst>
              <a:ext uri="{FF2B5EF4-FFF2-40B4-BE49-F238E27FC236}">
                <a16:creationId xmlns:a16="http://schemas.microsoft.com/office/drawing/2014/main" id="{1E6B950B-1555-463E-BFB8-1137E86F82DA}"/>
              </a:ext>
            </a:extLst>
          </p:cNvPr>
          <p:cNvSpPr>
            <a:spLocks noChangeArrowheads="1"/>
          </p:cNvSpPr>
          <p:nvPr/>
        </p:nvSpPr>
        <p:spPr bwMode="auto">
          <a:xfrm>
            <a:off x="5731329" y="530680"/>
            <a:ext cx="6268688" cy="172015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B3AE60"/>
                </a:solidFill>
                <a:effectLst/>
                <a:latin typeface="Arial Unicode MS"/>
                <a:ea typeface="JetBrains Mono"/>
              </a:rPr>
              <a:t>@InitBinder</a:t>
            </a:r>
            <a:br>
              <a:rPr kumimoji="0" lang="ko-KR" altLang="ko-KR" sz="1200" b="0" i="0" u="none" strike="noStrike" cap="none" normalizeH="0" baseline="0">
                <a:ln>
                  <a:noFill/>
                </a:ln>
                <a:solidFill>
                  <a:srgbClr val="B3AE60"/>
                </a:solidFill>
                <a:effectLst/>
                <a:latin typeface="Arial Unicode MS"/>
                <a:ea typeface="JetBrains Mono"/>
              </a:rPr>
            </a:br>
            <a:r>
              <a:rPr kumimoji="0" lang="ko-KR" altLang="ko-KR" sz="1200" b="0" i="0" u="none" strike="noStrike" cap="none" normalizeH="0" baseline="0">
                <a:ln>
                  <a:noFill/>
                </a:ln>
                <a:solidFill>
                  <a:srgbClr val="CF8E6D"/>
                </a:solidFill>
                <a:effectLst/>
                <a:latin typeface="Arial Unicode MS"/>
                <a:ea typeface="JetBrains Mono"/>
              </a:rPr>
              <a:t>public void </a:t>
            </a:r>
            <a:r>
              <a:rPr kumimoji="0" lang="ko-KR" altLang="ko-KR" sz="1200" b="0" i="0" u="none" strike="noStrike" cap="none" normalizeH="0" baseline="0">
                <a:ln>
                  <a:noFill/>
                </a:ln>
                <a:solidFill>
                  <a:srgbClr val="56A8F5"/>
                </a:solidFill>
                <a:effectLst/>
                <a:latin typeface="Arial Unicode MS"/>
                <a:ea typeface="JetBrains Mono"/>
              </a:rPr>
              <a:t>initBinder</a:t>
            </a:r>
            <a:r>
              <a:rPr kumimoji="0" lang="ko-KR" altLang="ko-KR" sz="1200" b="0" i="0" u="none" strike="noStrike" cap="none" normalizeH="0" baseline="0">
                <a:ln>
                  <a:noFill/>
                </a:ln>
                <a:solidFill>
                  <a:srgbClr val="BCBEC4"/>
                </a:solidFill>
                <a:effectLst/>
                <a:latin typeface="Arial Unicode MS"/>
                <a:ea typeface="JetBrains Mono"/>
              </a:rPr>
              <a:t>(WebDataBinder binder)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7A7E85"/>
                </a:solidFill>
                <a:effectLst/>
                <a:latin typeface="Arial Unicode MS"/>
                <a:ea typeface="JetBrains Mono"/>
              </a:rPr>
              <a:t>// username</a:t>
            </a:r>
            <a: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과</a:t>
            </a:r>
            <a:r>
              <a:rPr kumimoji="0" lang="ko-KR" altLang="ko-KR" sz="1200" b="0" i="0" u="none" strike="noStrike" cap="none" normalizeH="0" baseline="0">
                <a:ln>
                  <a:noFill/>
                </a:ln>
                <a:solidFill>
                  <a:srgbClr val="7A7E85"/>
                </a:solidFill>
                <a:effectLst/>
                <a:latin typeface="Arial Unicode MS"/>
                <a:ea typeface="JetBrains Mono"/>
              </a:rPr>
              <a:t> email </a:t>
            </a:r>
            <a: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필드만 바인딩 허용</a:t>
            </a:r>
            <a:b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200" b="0" i="0" u="none" strike="noStrike" cap="none" normalizeH="0" baseline="0">
                <a:ln>
                  <a:noFill/>
                </a:ln>
                <a:solidFill>
                  <a:srgbClr val="BCBEC4"/>
                </a:solidFill>
                <a:effectLst/>
                <a:latin typeface="Arial Unicode MS"/>
                <a:ea typeface="JetBrains Mono"/>
              </a:rPr>
              <a:t>binder.setAllowedFields(</a:t>
            </a:r>
            <a:r>
              <a:rPr kumimoji="0" lang="ko-KR" altLang="ko-KR" sz="1200" b="0" i="0" u="none" strike="noStrike" cap="none" normalizeH="0" baseline="0">
                <a:ln>
                  <a:noFill/>
                </a:ln>
                <a:solidFill>
                  <a:srgbClr val="6AAB73"/>
                </a:solidFill>
                <a:effectLst/>
                <a:latin typeface="Arial Unicode MS"/>
                <a:ea typeface="JetBrains Mono"/>
              </a:rPr>
              <a:t>"username"</a:t>
            </a: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6AAB73"/>
                </a:solidFill>
                <a:effectLst/>
                <a:latin typeface="Arial Unicode MS"/>
                <a:ea typeface="JetBrains Mono"/>
              </a:rPr>
              <a:t>"email"</a:t>
            </a:r>
            <a:r>
              <a:rPr kumimoji="0" lang="ko-KR" altLang="ko-KR" sz="1200" b="0" i="0" u="none" strike="noStrike" cap="none" normalizeH="0" baseline="0">
                <a:ln>
                  <a:noFill/>
                </a:ln>
                <a:solidFill>
                  <a:srgbClr val="BCBEC4"/>
                </a:solidFill>
                <a:effectLst/>
                <a:latin typeface="Arial Unicode MS"/>
                <a:ea typeface="JetBrains Mono"/>
              </a:rPr>
              <a:t>);</a:t>
            </a:r>
            <a:endParaRPr kumimoji="0" lang="en-US" altLang="ko-KR" sz="12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lang="en-US" altLang="ko-KR" sz="1200">
                <a:solidFill>
                  <a:srgbClr val="BCBEC4"/>
                </a:solidFill>
                <a:latin typeface="Arial Unicode MS"/>
                <a:ea typeface="JetBrains Mono"/>
              </a:rPr>
              <a:t>    </a:t>
            </a:r>
            <a:r>
              <a:rPr lang="en-US" altLang="ko-KR" sz="1200">
                <a:solidFill>
                  <a:schemeClr val="bg1">
                    <a:lumMod val="50000"/>
                  </a:schemeClr>
                </a:solidFill>
                <a:latin typeface="Arial Unicode MS"/>
                <a:ea typeface="JetBrains Mono"/>
              </a:rPr>
              <a:t>// binder.setDisallowedFields("password");</a:t>
            </a:r>
            <a:br>
              <a:rPr kumimoji="0" lang="ko-KR" altLang="ko-KR" sz="1200" b="0" i="0" u="none" strike="noStrike" cap="none" normalizeH="0" baseline="0">
                <a:ln>
                  <a:noFill/>
                </a:ln>
                <a:solidFill>
                  <a:schemeClr val="bg1">
                    <a:lumMod val="65000"/>
                  </a:schemeClr>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4" name="Rectangle 2">
            <a:extLst>
              <a:ext uri="{FF2B5EF4-FFF2-40B4-BE49-F238E27FC236}">
                <a16:creationId xmlns:a16="http://schemas.microsoft.com/office/drawing/2014/main" id="{DA70A4BE-7472-43CA-BEC6-4BEE0FD71DE0}"/>
              </a:ext>
            </a:extLst>
          </p:cNvPr>
          <p:cNvSpPr>
            <a:spLocks noChangeArrowheads="1"/>
          </p:cNvSpPr>
          <p:nvPr/>
        </p:nvSpPr>
        <p:spPr bwMode="auto">
          <a:xfrm>
            <a:off x="267195" y="530680"/>
            <a:ext cx="5260769" cy="615360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User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private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C77DBB"/>
                </a:solidFill>
                <a:effectLst/>
                <a:ea typeface="JetBrains Mono"/>
              </a:rPr>
              <a:t>username</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private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C77DBB"/>
                </a:solidFill>
                <a:effectLst/>
                <a:ea typeface="JetBrains Mono"/>
              </a:rPr>
              <a:t>email</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private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C77DBB"/>
                </a:solidFill>
                <a:effectLst/>
                <a:ea typeface="JetBrains Mono"/>
              </a:rPr>
              <a:t>password</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비밀번호는 외부에서 바인딩을 허용하지 않음</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en-US" altLang="ko-KR" sz="1100" b="0" i="0" u="none" strike="noStrike" cap="none" normalizeH="0" baseline="0">
                <a:ln>
                  <a:noFill/>
                </a:ln>
                <a:solidFill>
                  <a:srgbClr val="7A7E85"/>
                </a:solidFill>
                <a:effectLst/>
                <a:ea typeface="JetBrains Mono"/>
                <a:cs typeface="Courier New" panose="02070309020205020404" pitchFamily="49" charset="0"/>
              </a:rPr>
              <a:t>    </a:t>
            </a:r>
          </a:p>
          <a:p>
            <a:pPr marL="0" marR="0" lvl="0" indent="0" algn="l" defTabSz="914400" rtl="0" eaLnBrk="0" fontAlgn="base" latinLnBrk="0" hangingPunct="0">
              <a:lnSpc>
                <a:spcPct val="150000"/>
              </a:lnSpc>
              <a:spcBef>
                <a:spcPct val="0"/>
              </a:spcBef>
              <a:spcAft>
                <a:spcPct val="0"/>
              </a:spcAft>
              <a:buClrTx/>
              <a:buSzTx/>
              <a:buFontTx/>
              <a:buNone/>
              <a:tabLst/>
            </a:pPr>
            <a:r>
              <a:rPr lang="en-US" altLang="ko-KR" sz="1100">
                <a:solidFill>
                  <a:srgbClr val="7A7E85"/>
                </a:solidFill>
                <a:ea typeface="JetBrains Mono"/>
                <a:cs typeface="Courier New" panose="02070309020205020404" pitchFamily="49" charset="0"/>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56A8F5"/>
                </a:solidFill>
                <a:effectLst/>
                <a:ea typeface="JetBrains Mono"/>
              </a:rPr>
              <a:t>getUsername</a:t>
            </a: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C77DBB"/>
                </a:solidFill>
                <a:effectLst/>
                <a:ea typeface="JetBrains Mono"/>
              </a:rPr>
              <a:t>username</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void </a:t>
            </a:r>
            <a:r>
              <a:rPr kumimoji="0" lang="ko-KR" altLang="ko-KR" sz="1100" b="0" i="0" u="none" strike="noStrike" cap="none" normalizeH="0" baseline="0">
                <a:ln>
                  <a:noFill/>
                </a:ln>
                <a:solidFill>
                  <a:srgbClr val="56A8F5"/>
                </a:solidFill>
                <a:effectLst/>
                <a:ea typeface="JetBrains Mono"/>
              </a:rPr>
              <a:t>setUsername</a:t>
            </a:r>
            <a:r>
              <a:rPr kumimoji="0" lang="ko-KR" altLang="ko-KR" sz="1100" b="0" i="0" u="none" strike="noStrike" cap="none" normalizeH="0" baseline="0">
                <a:ln>
                  <a:noFill/>
                </a:ln>
                <a:solidFill>
                  <a:srgbClr val="BCBEC4"/>
                </a:solidFill>
                <a:effectLst/>
                <a:ea typeface="JetBrains Mono"/>
              </a:rPr>
              <a:t>(String username)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this</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C77DBB"/>
                </a:solidFill>
                <a:effectLst/>
                <a:ea typeface="JetBrains Mono"/>
              </a:rPr>
              <a:t>username </a:t>
            </a:r>
            <a:r>
              <a:rPr kumimoji="0" lang="ko-KR" altLang="ko-KR" sz="1100" b="0" i="0" u="none" strike="noStrike" cap="none" normalizeH="0" baseline="0">
                <a:ln>
                  <a:noFill/>
                </a:ln>
                <a:solidFill>
                  <a:srgbClr val="BCBEC4"/>
                </a:solidFill>
                <a:effectLst/>
                <a:ea typeface="JetBrains Mono"/>
              </a:rPr>
              <a:t>= username;</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56A8F5"/>
                </a:solidFill>
                <a:effectLst/>
                <a:ea typeface="JetBrains Mono"/>
              </a:rPr>
              <a:t>getEmail</a:t>
            </a: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C77DBB"/>
                </a:solidFill>
                <a:effectLst/>
                <a:ea typeface="JetBrains Mono"/>
              </a:rPr>
              <a:t>email</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void </a:t>
            </a:r>
            <a:r>
              <a:rPr kumimoji="0" lang="ko-KR" altLang="ko-KR" sz="1100" b="0" i="0" u="none" strike="noStrike" cap="none" normalizeH="0" baseline="0">
                <a:ln>
                  <a:noFill/>
                </a:ln>
                <a:solidFill>
                  <a:srgbClr val="56A8F5"/>
                </a:solidFill>
                <a:effectLst/>
                <a:ea typeface="JetBrains Mono"/>
              </a:rPr>
              <a:t>setEmail</a:t>
            </a:r>
            <a:r>
              <a:rPr kumimoji="0" lang="ko-KR" altLang="ko-KR" sz="1100" b="0" i="0" u="none" strike="noStrike" cap="none" normalizeH="0" baseline="0">
                <a:ln>
                  <a:noFill/>
                </a:ln>
                <a:solidFill>
                  <a:srgbClr val="BCBEC4"/>
                </a:solidFill>
                <a:effectLst/>
                <a:ea typeface="JetBrains Mono"/>
              </a:rPr>
              <a:t>(String email)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this</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C77DBB"/>
                </a:solidFill>
                <a:effectLst/>
                <a:ea typeface="JetBrains Mono"/>
              </a:rPr>
              <a:t>email </a:t>
            </a:r>
            <a:r>
              <a:rPr kumimoji="0" lang="ko-KR" altLang="ko-KR" sz="1100" b="0" i="0" u="none" strike="noStrike" cap="none" normalizeH="0" baseline="0">
                <a:ln>
                  <a:noFill/>
                </a:ln>
                <a:solidFill>
                  <a:srgbClr val="BCBEC4"/>
                </a:solidFill>
                <a:effectLst/>
                <a:ea typeface="JetBrains Mono"/>
              </a:rPr>
              <a:t>= email;</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56A8F5"/>
                </a:solidFill>
                <a:effectLst/>
                <a:ea typeface="JetBrains Mono"/>
              </a:rPr>
              <a:t>getPassword</a:t>
            </a: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C77DBB"/>
                </a:solidFill>
                <a:effectLst/>
                <a:ea typeface="JetBrains Mono"/>
              </a:rPr>
              <a:t>password</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void </a:t>
            </a:r>
            <a:r>
              <a:rPr kumimoji="0" lang="ko-KR" altLang="ko-KR" sz="1100" b="0" i="0" u="none" strike="noStrike" cap="none" normalizeH="0" baseline="0">
                <a:ln>
                  <a:noFill/>
                </a:ln>
                <a:solidFill>
                  <a:srgbClr val="56A8F5"/>
                </a:solidFill>
                <a:effectLst/>
                <a:ea typeface="JetBrains Mono"/>
              </a:rPr>
              <a:t>setPassword</a:t>
            </a:r>
            <a:r>
              <a:rPr kumimoji="0" lang="ko-KR" altLang="ko-KR" sz="1100" b="0" i="0" u="none" strike="noStrike" cap="none" normalizeH="0" baseline="0">
                <a:ln>
                  <a:noFill/>
                </a:ln>
                <a:solidFill>
                  <a:srgbClr val="BCBEC4"/>
                </a:solidFill>
                <a:effectLst/>
                <a:ea typeface="JetBrains Mono"/>
              </a:rPr>
              <a:t>(String password)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this</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C77DBB"/>
                </a:solidFill>
                <a:effectLst/>
                <a:ea typeface="JetBrains Mono"/>
              </a:rPr>
              <a:t>password </a:t>
            </a:r>
            <a:r>
              <a:rPr kumimoji="0" lang="ko-KR" altLang="ko-KR" sz="1100" b="0" i="0" u="none" strike="noStrike" cap="none" normalizeH="0" baseline="0">
                <a:ln>
                  <a:noFill/>
                </a:ln>
                <a:solidFill>
                  <a:srgbClr val="BCBEC4"/>
                </a:solidFill>
                <a:effectLst/>
                <a:ea typeface="JetBrains Mono"/>
              </a:rPr>
              <a:t>= password;</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16" name="직사각형 15">
            <a:extLst>
              <a:ext uri="{FF2B5EF4-FFF2-40B4-BE49-F238E27FC236}">
                <a16:creationId xmlns:a16="http://schemas.microsoft.com/office/drawing/2014/main" id="{5904F63E-C39F-488D-A385-7B5BDDC6239F}"/>
              </a:ext>
            </a:extLst>
          </p:cNvPr>
          <p:cNvSpPr/>
          <p:nvPr/>
        </p:nvSpPr>
        <p:spPr>
          <a:xfrm>
            <a:off x="5731328" y="3567499"/>
            <a:ext cx="6268688" cy="1164614"/>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mn-ea"/>
              </a:rPr>
              <a:t>initBinder </a:t>
            </a:r>
            <a:r>
              <a:rPr lang="ko-KR" altLang="en-US" sz="1200">
                <a:latin typeface="+mn-ea"/>
              </a:rPr>
              <a:t>메서드에서 </a:t>
            </a:r>
            <a:r>
              <a:rPr lang="en-US" altLang="ko-KR" sz="1200">
                <a:latin typeface="+mn-ea"/>
              </a:rPr>
              <a:t>setAllowedFields("username", "email")</a:t>
            </a:r>
            <a:r>
              <a:rPr lang="ko-KR" altLang="en-US" sz="1200">
                <a:latin typeface="+mn-ea"/>
              </a:rPr>
              <a:t>를 호출하여</a:t>
            </a:r>
            <a:r>
              <a:rPr lang="en-US" altLang="ko-KR" sz="1200">
                <a:latin typeface="+mn-ea"/>
              </a:rPr>
              <a:t> username </a:t>
            </a:r>
            <a:r>
              <a:rPr lang="ko-KR" altLang="en-US" sz="1200">
                <a:latin typeface="+mn-ea"/>
              </a:rPr>
              <a:t>과 </a:t>
            </a:r>
            <a:r>
              <a:rPr lang="en-US" altLang="ko-KR" sz="1200">
                <a:latin typeface="+mn-ea"/>
              </a:rPr>
              <a:t>email </a:t>
            </a:r>
            <a:r>
              <a:rPr lang="ko-KR" altLang="en-US" sz="1200">
                <a:latin typeface="+mn-ea"/>
              </a:rPr>
              <a:t>필드만 바인딩을 허용한다</a:t>
            </a:r>
            <a:endParaRPr lang="en-US" altLang="ko-KR" sz="1200">
              <a:latin typeface="+mn-ea"/>
            </a:endParaRPr>
          </a:p>
          <a:p>
            <a:pPr marL="171450" indent="-171450">
              <a:lnSpc>
                <a:spcPct val="150000"/>
              </a:lnSpc>
              <a:buFont typeface="Arial" panose="020B0604020202020204" pitchFamily="34" charset="0"/>
              <a:buChar char="•"/>
            </a:pPr>
            <a:endParaRPr lang="en-US" altLang="ko-KR" sz="1200">
              <a:latin typeface="+mn-ea"/>
            </a:endParaRPr>
          </a:p>
          <a:p>
            <a:pPr marL="171450" indent="-171450">
              <a:lnSpc>
                <a:spcPct val="150000"/>
              </a:lnSpc>
              <a:buFont typeface="Arial" panose="020B0604020202020204" pitchFamily="34" charset="0"/>
              <a:buChar char="•"/>
            </a:pPr>
            <a:r>
              <a:rPr lang="ko-KR" altLang="en-US" sz="1200">
                <a:latin typeface="+mn-ea"/>
              </a:rPr>
              <a:t>외부 요청에서 </a:t>
            </a:r>
            <a:r>
              <a:rPr lang="en-US" altLang="ko-KR" sz="1200">
                <a:latin typeface="+mn-ea"/>
              </a:rPr>
              <a:t>password </a:t>
            </a:r>
            <a:r>
              <a:rPr lang="ko-KR" altLang="en-US" sz="1200">
                <a:latin typeface="+mn-ea"/>
              </a:rPr>
              <a:t>필드를 포함하더라도 해당 필드는 바인딩되지 않는다</a:t>
            </a:r>
            <a:r>
              <a:rPr lang="en-US" altLang="ko-KR" sz="1200">
                <a:latin typeface="+mn-ea"/>
              </a:rPr>
              <a:t>. </a:t>
            </a:r>
          </a:p>
        </p:txBody>
      </p:sp>
      <p:sp>
        <p:nvSpPr>
          <p:cNvPr id="6" name="Rectangle 4">
            <a:extLst>
              <a:ext uri="{FF2B5EF4-FFF2-40B4-BE49-F238E27FC236}">
                <a16:creationId xmlns:a16="http://schemas.microsoft.com/office/drawing/2014/main" id="{62FD87B7-0BD0-4705-A16F-8AEDB87BD169}"/>
              </a:ext>
            </a:extLst>
          </p:cNvPr>
          <p:cNvSpPr>
            <a:spLocks noChangeArrowheads="1"/>
          </p:cNvSpPr>
          <p:nvPr/>
        </p:nvSpPr>
        <p:spPr bwMode="auto">
          <a:xfrm>
            <a:off x="5731328" y="2340374"/>
            <a:ext cx="6268688" cy="107664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POST /register</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Content-Type: application/x-www-form-urlencoded</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77DBB"/>
                </a:solidFill>
                <a:effectLst/>
                <a:latin typeface="Arial Unicode MS"/>
                <a:ea typeface="JetBrains Mono"/>
              </a:rPr>
              <a:t>username</a:t>
            </a:r>
            <a:r>
              <a:rPr kumimoji="0" lang="ko-KR" altLang="ko-KR" sz="1100" b="0" i="0" u="none" strike="noStrike" cap="none" normalizeH="0" baseline="0">
                <a:ln>
                  <a:noFill/>
                </a:ln>
                <a:solidFill>
                  <a:srgbClr val="BCBEC4"/>
                </a:solidFill>
                <a:effectLst/>
                <a:latin typeface="Arial Unicode MS"/>
                <a:ea typeface="JetBrains Mono"/>
              </a:rPr>
              <a:t>=</a:t>
            </a:r>
            <a:r>
              <a:rPr kumimoji="0" lang="en-US" altLang="ko-KR" sz="1100" b="0" i="0" u="none" strike="noStrike" cap="none" normalizeH="0" baseline="0">
                <a:ln>
                  <a:noFill/>
                </a:ln>
                <a:solidFill>
                  <a:srgbClr val="BCBEC4"/>
                </a:solidFill>
                <a:effectLst/>
                <a:latin typeface="Arial Unicode MS"/>
                <a:ea typeface="JetBrains Mono"/>
              </a:rPr>
              <a:t>leaven</a:t>
            </a:r>
            <a:r>
              <a:rPr kumimoji="0" lang="ko-KR" altLang="ko-KR" sz="1100" b="0" i="0" u="none" strike="noStrike" cap="none" normalizeH="0" baseline="0">
                <a:ln>
                  <a:noFill/>
                </a:ln>
                <a:solidFill>
                  <a:srgbClr val="BCBEC4"/>
                </a:solidFill>
                <a:effectLst/>
                <a:latin typeface="Arial Unicode MS"/>
                <a:ea typeface="JetBrains Mono"/>
              </a:rPr>
              <a:t>&amp;email=</a:t>
            </a:r>
            <a:r>
              <a:rPr kumimoji="0" lang="en-US" altLang="ko-KR" sz="1100" b="0" i="0" u="none" strike="noStrike" cap="none" normalizeH="0" baseline="0">
                <a:ln>
                  <a:noFill/>
                </a:ln>
                <a:solidFill>
                  <a:srgbClr val="BCBEC4"/>
                </a:solidFill>
                <a:effectLst/>
                <a:latin typeface="Arial Unicode MS"/>
                <a:ea typeface="JetBrains Mono"/>
              </a:rPr>
              <a:t>leaven</a:t>
            </a:r>
            <a:r>
              <a:rPr kumimoji="0" lang="ko-KR" altLang="ko-KR" sz="1100" b="0" i="0" u="none" strike="noStrike" cap="none" normalizeH="0" baseline="0">
                <a:ln>
                  <a:noFill/>
                </a:ln>
                <a:solidFill>
                  <a:srgbClr val="B3AE60"/>
                </a:solidFill>
                <a:effectLst/>
                <a:latin typeface="Arial Unicode MS"/>
                <a:ea typeface="JetBrains Mono"/>
              </a:rPr>
              <a:t>@example.com</a:t>
            </a:r>
            <a:r>
              <a:rPr kumimoji="0" lang="ko-KR" altLang="ko-KR" sz="1100" b="0" i="0" u="none" strike="noStrike" cap="none" normalizeH="0" baseline="0">
                <a:ln>
                  <a:noFill/>
                </a:ln>
                <a:solidFill>
                  <a:srgbClr val="BCBEC4"/>
                </a:solidFill>
                <a:effectLst/>
                <a:latin typeface="Arial Unicode MS"/>
                <a:ea typeface="JetBrains Mono"/>
              </a:rPr>
              <a:t>&amp;password=secret123</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160667599"/>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직사각형 16">
            <a:extLst>
              <a:ext uri="{FF2B5EF4-FFF2-40B4-BE49-F238E27FC236}">
                <a16:creationId xmlns:a16="http://schemas.microsoft.com/office/drawing/2014/main" id="{BB7875D7-08FC-4BB2-A011-411F426D1FAE}"/>
              </a:ext>
            </a:extLst>
          </p:cNvPr>
          <p:cNvSpPr/>
          <p:nvPr/>
        </p:nvSpPr>
        <p:spPr>
          <a:xfrm>
            <a:off x="68127" y="66944"/>
            <a:ext cx="2948821"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setRequiredFields </a:t>
            </a:r>
            <a:r>
              <a:rPr lang="ko-KR" altLang="en-US" b="1">
                <a:solidFill>
                  <a:schemeClr val="accent1">
                    <a:lumMod val="75000"/>
                  </a:schemeClr>
                </a:solidFill>
                <a:latin typeface="+mn-ea"/>
              </a:rPr>
              <a:t>설정</a:t>
            </a:r>
          </a:p>
        </p:txBody>
      </p:sp>
      <p:sp>
        <p:nvSpPr>
          <p:cNvPr id="3" name="Rectangle 1">
            <a:extLst>
              <a:ext uri="{FF2B5EF4-FFF2-40B4-BE49-F238E27FC236}">
                <a16:creationId xmlns:a16="http://schemas.microsoft.com/office/drawing/2014/main" id="{1E6B950B-1555-463E-BFB8-1137E86F82DA}"/>
              </a:ext>
            </a:extLst>
          </p:cNvPr>
          <p:cNvSpPr>
            <a:spLocks noChangeArrowheads="1"/>
          </p:cNvSpPr>
          <p:nvPr/>
        </p:nvSpPr>
        <p:spPr bwMode="auto">
          <a:xfrm>
            <a:off x="5731329" y="669179"/>
            <a:ext cx="6268688" cy="1443152"/>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B3AE60"/>
                </a:solidFill>
                <a:effectLst/>
                <a:latin typeface="Arial Unicode MS"/>
                <a:ea typeface="JetBrains Mono"/>
              </a:rPr>
              <a:t>@InitBinder</a:t>
            </a:r>
            <a:br>
              <a:rPr kumimoji="0" lang="ko-KR" altLang="ko-KR" sz="1200" b="0" i="0" u="none" strike="noStrike" cap="none" normalizeH="0" baseline="0">
                <a:ln>
                  <a:noFill/>
                </a:ln>
                <a:solidFill>
                  <a:srgbClr val="B3AE60"/>
                </a:solidFill>
                <a:effectLst/>
                <a:latin typeface="Arial Unicode MS"/>
                <a:ea typeface="JetBrains Mono"/>
              </a:rPr>
            </a:br>
            <a:r>
              <a:rPr kumimoji="0" lang="ko-KR" altLang="ko-KR" sz="1200" b="0" i="0" u="none" strike="noStrike" cap="none" normalizeH="0" baseline="0">
                <a:ln>
                  <a:noFill/>
                </a:ln>
                <a:solidFill>
                  <a:srgbClr val="CF8E6D"/>
                </a:solidFill>
                <a:effectLst/>
                <a:latin typeface="Arial Unicode MS"/>
                <a:ea typeface="JetBrains Mono"/>
              </a:rPr>
              <a:t>public void </a:t>
            </a:r>
            <a:r>
              <a:rPr kumimoji="0" lang="ko-KR" altLang="ko-KR" sz="1200" b="0" i="0" u="none" strike="noStrike" cap="none" normalizeH="0" baseline="0">
                <a:ln>
                  <a:noFill/>
                </a:ln>
                <a:solidFill>
                  <a:srgbClr val="56A8F5"/>
                </a:solidFill>
                <a:effectLst/>
                <a:latin typeface="Arial Unicode MS"/>
                <a:ea typeface="JetBrains Mono"/>
              </a:rPr>
              <a:t>initBinder</a:t>
            </a:r>
            <a:r>
              <a:rPr kumimoji="0" lang="ko-KR" altLang="ko-KR" sz="1200" b="0" i="0" u="none" strike="noStrike" cap="none" normalizeH="0" baseline="0">
                <a:ln>
                  <a:noFill/>
                </a:ln>
                <a:solidFill>
                  <a:srgbClr val="BCBEC4"/>
                </a:solidFill>
                <a:effectLst/>
                <a:latin typeface="Arial Unicode MS"/>
                <a:ea typeface="JetBrains Mono"/>
              </a:rPr>
              <a:t>(WebDataBinder binder)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7A7E85"/>
                </a:solidFill>
                <a:effectLst/>
                <a:latin typeface="Arial Unicode MS"/>
                <a:ea typeface="JetBrains Mono"/>
              </a:rPr>
              <a:t>// username</a:t>
            </a:r>
            <a: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과</a:t>
            </a:r>
            <a:r>
              <a:rPr kumimoji="0" lang="ko-KR" altLang="ko-KR" sz="1200" b="0" i="0" u="none" strike="noStrike" cap="none" normalizeH="0" baseline="0">
                <a:ln>
                  <a:noFill/>
                </a:ln>
                <a:solidFill>
                  <a:srgbClr val="7A7E85"/>
                </a:solidFill>
                <a:effectLst/>
                <a:latin typeface="Arial Unicode MS"/>
                <a:ea typeface="JetBrains Mono"/>
              </a:rPr>
              <a:t> email </a:t>
            </a:r>
            <a: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필드</a:t>
            </a:r>
            <a:r>
              <a:rPr kumimoji="0" lang="ko-KR" altLang="en-US"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는 필수</a:t>
            </a:r>
            <a:b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200" b="0" i="0" u="none" strike="noStrike" cap="none" normalizeH="0" baseline="0">
                <a:ln>
                  <a:noFill/>
                </a:ln>
                <a:solidFill>
                  <a:srgbClr val="BCBEC4"/>
                </a:solidFill>
                <a:effectLst/>
                <a:latin typeface="Arial Unicode MS"/>
                <a:ea typeface="JetBrains Mono"/>
              </a:rPr>
              <a:t>binder.</a:t>
            </a:r>
            <a:r>
              <a:rPr kumimoji="0" lang="en-US" altLang="ko-KR" sz="1200" b="0" i="0" u="none" strike="noStrike" cap="none" normalizeH="0" baseline="0">
                <a:ln>
                  <a:noFill/>
                </a:ln>
                <a:solidFill>
                  <a:srgbClr val="BCBEC4"/>
                </a:solidFill>
                <a:effectLst/>
                <a:latin typeface="Arial Unicode MS"/>
                <a:ea typeface="JetBrains Mono"/>
              </a:rPr>
              <a:t>setRequiredFields</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6AAB73"/>
                </a:solidFill>
                <a:effectLst/>
                <a:latin typeface="Arial Unicode MS"/>
                <a:ea typeface="JetBrains Mono"/>
              </a:rPr>
              <a:t>"username"</a:t>
            </a: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6AAB73"/>
                </a:solidFill>
                <a:effectLst/>
                <a:latin typeface="Arial Unicode MS"/>
                <a:ea typeface="JetBrains Mono"/>
              </a:rPr>
              <a:t>"email"</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chemeClr val="bg1">
                    <a:lumMod val="65000"/>
                  </a:schemeClr>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4" name="Rectangle 2">
            <a:extLst>
              <a:ext uri="{FF2B5EF4-FFF2-40B4-BE49-F238E27FC236}">
                <a16:creationId xmlns:a16="http://schemas.microsoft.com/office/drawing/2014/main" id="{DA70A4BE-7472-43CA-BEC6-4BEE0FD71DE0}"/>
              </a:ext>
            </a:extLst>
          </p:cNvPr>
          <p:cNvSpPr>
            <a:spLocks noChangeArrowheads="1"/>
          </p:cNvSpPr>
          <p:nvPr/>
        </p:nvSpPr>
        <p:spPr bwMode="auto">
          <a:xfrm>
            <a:off x="267195" y="530680"/>
            <a:ext cx="5260769" cy="615360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User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private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C77DBB"/>
                </a:solidFill>
                <a:effectLst/>
                <a:ea typeface="JetBrains Mono"/>
              </a:rPr>
              <a:t>username</a:t>
            </a:r>
            <a:r>
              <a:rPr kumimoji="0" lang="ko-KR" altLang="ko-KR" sz="1100" b="0" i="0" u="none" strike="noStrike" cap="none" normalizeH="0" baseline="0">
                <a:ln>
                  <a:noFill/>
                </a:ln>
                <a:solidFill>
                  <a:srgbClr val="BCBEC4"/>
                </a:solidFill>
                <a:effectLst/>
                <a:ea typeface="JetBrains Mono"/>
              </a:rPr>
              <a:t>;</a:t>
            </a:r>
            <a:r>
              <a:rPr kumimoji="0" lang="en-US" altLang="ko-KR" sz="1100" b="0" i="0" u="none" strike="noStrike" cap="none" normalizeH="0" baseline="0">
                <a:ln>
                  <a:noFill/>
                </a:ln>
                <a:solidFill>
                  <a:srgbClr val="BCBEC4"/>
                </a:solidFill>
                <a:effectLst/>
                <a:ea typeface="JetBrains Mono"/>
              </a:rPr>
              <a:t> </a:t>
            </a:r>
            <a:r>
              <a:rPr kumimoji="0" lang="en-US" altLang="ko-KR" sz="1100" b="0" i="0" u="none" strike="noStrike" cap="none" normalizeH="0" baseline="0">
                <a:ln>
                  <a:noFill/>
                </a:ln>
                <a:solidFill>
                  <a:schemeClr val="bg1">
                    <a:lumMod val="50000"/>
                  </a:schemeClr>
                </a:solidFill>
                <a:effectLst/>
                <a:ea typeface="JetBrains Mono"/>
              </a:rPr>
              <a:t>// </a:t>
            </a:r>
            <a:r>
              <a:rPr kumimoji="0" lang="ko-KR" altLang="en-US" sz="1100" b="0" i="0" u="none" strike="noStrike" cap="none" normalizeH="0" baseline="0">
                <a:ln>
                  <a:noFill/>
                </a:ln>
                <a:solidFill>
                  <a:schemeClr val="bg1">
                    <a:lumMod val="50000"/>
                  </a:schemeClr>
                </a:solidFill>
                <a:effectLst/>
                <a:ea typeface="JetBrains Mono"/>
              </a:rPr>
              <a:t>필수</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private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C77DBB"/>
                </a:solidFill>
                <a:effectLst/>
                <a:ea typeface="JetBrains Mono"/>
              </a:rPr>
              <a:t>email</a:t>
            </a:r>
            <a:r>
              <a:rPr kumimoji="0" lang="ko-KR" altLang="ko-KR" sz="1100" b="0" i="0" u="none" strike="noStrike" cap="none" normalizeH="0" baseline="0">
                <a:ln>
                  <a:noFill/>
                </a:ln>
                <a:solidFill>
                  <a:srgbClr val="BCBEC4"/>
                </a:solidFill>
                <a:effectLst/>
                <a:ea typeface="JetBrains Mono"/>
              </a:rPr>
              <a:t>;</a:t>
            </a:r>
            <a:r>
              <a:rPr kumimoji="0" lang="en-US" altLang="ko-KR" sz="1100" b="0" i="0" u="none" strike="noStrike" cap="none" normalizeH="0" baseline="0">
                <a:ln>
                  <a:noFill/>
                </a:ln>
                <a:solidFill>
                  <a:srgbClr val="BCBEC4"/>
                </a:solidFill>
                <a:effectLst/>
                <a:ea typeface="JetBrains Mono"/>
              </a:rPr>
              <a:t>       </a:t>
            </a:r>
            <a:r>
              <a:rPr kumimoji="0" lang="en-US" altLang="ko-KR" sz="1100" b="0" i="0" u="none" strike="noStrike" cap="none" normalizeH="0" baseline="0">
                <a:ln>
                  <a:noFill/>
                </a:ln>
                <a:solidFill>
                  <a:schemeClr val="bg1">
                    <a:lumMod val="50000"/>
                  </a:schemeClr>
                </a:solidFill>
                <a:effectLst/>
                <a:ea typeface="JetBrains Mono"/>
              </a:rPr>
              <a:t>// </a:t>
            </a:r>
            <a:r>
              <a:rPr kumimoji="0" lang="ko-KR" altLang="en-US" sz="1100" b="0" i="0" u="none" strike="noStrike" cap="none" normalizeH="0" baseline="0">
                <a:ln>
                  <a:noFill/>
                </a:ln>
                <a:solidFill>
                  <a:schemeClr val="bg1">
                    <a:lumMod val="50000"/>
                  </a:schemeClr>
                </a:solidFill>
                <a:effectLst/>
                <a:ea typeface="JetBrains Mono"/>
              </a:rPr>
              <a:t>필수</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private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C77DBB"/>
                </a:solidFill>
                <a:effectLst/>
                <a:ea typeface="JetBrains Mono"/>
              </a:rPr>
              <a:t>password</a:t>
            </a:r>
            <a:r>
              <a:rPr kumimoji="0" lang="ko-KR" altLang="ko-KR" sz="1100" b="0" i="0" u="none" strike="noStrike" cap="none" normalizeH="0" baseline="0">
                <a:ln>
                  <a:noFill/>
                </a:ln>
                <a:solidFill>
                  <a:srgbClr val="BCBEC4"/>
                </a:solidFill>
                <a:effectLst/>
                <a:ea typeface="JetBrains Mono"/>
              </a:rPr>
              <a:t>; </a:t>
            </a: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a:t>
            </a:r>
            <a:r>
              <a:rPr kumimoji="0" lang="ko-KR" altLang="en-US" sz="1100" b="0" i="0" u="none" strike="noStrike" cap="none" normalizeH="0" baseline="0">
                <a:ln>
                  <a:noFill/>
                </a:ln>
                <a:solidFill>
                  <a:srgbClr val="7A7E85"/>
                </a:solidFill>
                <a:effectLst/>
                <a:ea typeface="JetBrains Mono"/>
                <a:cs typeface="Courier New" panose="02070309020205020404" pitchFamily="49" charset="0"/>
              </a:rPr>
              <a:t>선택</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en-US" altLang="ko-KR" sz="1100" b="0" i="0" u="none" strike="noStrike" cap="none" normalizeH="0" baseline="0">
                <a:ln>
                  <a:noFill/>
                </a:ln>
                <a:solidFill>
                  <a:srgbClr val="7A7E85"/>
                </a:solidFill>
                <a:effectLst/>
                <a:ea typeface="JetBrains Mono"/>
                <a:cs typeface="Courier New" panose="02070309020205020404" pitchFamily="49" charset="0"/>
              </a:rPr>
              <a:t>    </a:t>
            </a:r>
          </a:p>
          <a:p>
            <a:pPr marL="0" marR="0" lvl="0" indent="0" algn="l" defTabSz="914400" rtl="0" eaLnBrk="0" fontAlgn="base" latinLnBrk="0" hangingPunct="0">
              <a:lnSpc>
                <a:spcPct val="150000"/>
              </a:lnSpc>
              <a:spcBef>
                <a:spcPct val="0"/>
              </a:spcBef>
              <a:spcAft>
                <a:spcPct val="0"/>
              </a:spcAft>
              <a:buClrTx/>
              <a:buSzTx/>
              <a:buFontTx/>
              <a:buNone/>
              <a:tabLst/>
            </a:pPr>
            <a:r>
              <a:rPr lang="en-US" altLang="ko-KR" sz="1100">
                <a:solidFill>
                  <a:srgbClr val="7A7E85"/>
                </a:solidFill>
                <a:ea typeface="JetBrains Mono"/>
                <a:cs typeface="Courier New" panose="02070309020205020404" pitchFamily="49" charset="0"/>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56A8F5"/>
                </a:solidFill>
                <a:effectLst/>
                <a:ea typeface="JetBrains Mono"/>
              </a:rPr>
              <a:t>getUsername</a:t>
            </a: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C77DBB"/>
                </a:solidFill>
                <a:effectLst/>
                <a:ea typeface="JetBrains Mono"/>
              </a:rPr>
              <a:t>username</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void </a:t>
            </a:r>
            <a:r>
              <a:rPr kumimoji="0" lang="ko-KR" altLang="ko-KR" sz="1100" b="0" i="0" u="none" strike="noStrike" cap="none" normalizeH="0" baseline="0">
                <a:ln>
                  <a:noFill/>
                </a:ln>
                <a:solidFill>
                  <a:srgbClr val="56A8F5"/>
                </a:solidFill>
                <a:effectLst/>
                <a:ea typeface="JetBrains Mono"/>
              </a:rPr>
              <a:t>setUsername</a:t>
            </a:r>
            <a:r>
              <a:rPr kumimoji="0" lang="ko-KR" altLang="ko-KR" sz="1100" b="0" i="0" u="none" strike="noStrike" cap="none" normalizeH="0" baseline="0">
                <a:ln>
                  <a:noFill/>
                </a:ln>
                <a:solidFill>
                  <a:srgbClr val="BCBEC4"/>
                </a:solidFill>
                <a:effectLst/>
                <a:ea typeface="JetBrains Mono"/>
              </a:rPr>
              <a:t>(String username)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this</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C77DBB"/>
                </a:solidFill>
                <a:effectLst/>
                <a:ea typeface="JetBrains Mono"/>
              </a:rPr>
              <a:t>username </a:t>
            </a:r>
            <a:r>
              <a:rPr kumimoji="0" lang="ko-KR" altLang="ko-KR" sz="1100" b="0" i="0" u="none" strike="noStrike" cap="none" normalizeH="0" baseline="0">
                <a:ln>
                  <a:noFill/>
                </a:ln>
                <a:solidFill>
                  <a:srgbClr val="BCBEC4"/>
                </a:solidFill>
                <a:effectLst/>
                <a:ea typeface="JetBrains Mono"/>
              </a:rPr>
              <a:t>= username;</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56A8F5"/>
                </a:solidFill>
                <a:effectLst/>
                <a:ea typeface="JetBrains Mono"/>
              </a:rPr>
              <a:t>getEmail</a:t>
            </a: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C77DBB"/>
                </a:solidFill>
                <a:effectLst/>
                <a:ea typeface="JetBrains Mono"/>
              </a:rPr>
              <a:t>email</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void </a:t>
            </a:r>
            <a:r>
              <a:rPr kumimoji="0" lang="ko-KR" altLang="ko-KR" sz="1100" b="0" i="0" u="none" strike="noStrike" cap="none" normalizeH="0" baseline="0">
                <a:ln>
                  <a:noFill/>
                </a:ln>
                <a:solidFill>
                  <a:srgbClr val="56A8F5"/>
                </a:solidFill>
                <a:effectLst/>
                <a:ea typeface="JetBrains Mono"/>
              </a:rPr>
              <a:t>setEmail</a:t>
            </a:r>
            <a:r>
              <a:rPr kumimoji="0" lang="ko-KR" altLang="ko-KR" sz="1100" b="0" i="0" u="none" strike="noStrike" cap="none" normalizeH="0" baseline="0">
                <a:ln>
                  <a:noFill/>
                </a:ln>
                <a:solidFill>
                  <a:srgbClr val="BCBEC4"/>
                </a:solidFill>
                <a:effectLst/>
                <a:ea typeface="JetBrains Mono"/>
              </a:rPr>
              <a:t>(String email)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this</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C77DBB"/>
                </a:solidFill>
                <a:effectLst/>
                <a:ea typeface="JetBrains Mono"/>
              </a:rPr>
              <a:t>email </a:t>
            </a:r>
            <a:r>
              <a:rPr kumimoji="0" lang="ko-KR" altLang="ko-KR" sz="1100" b="0" i="0" u="none" strike="noStrike" cap="none" normalizeH="0" baseline="0">
                <a:ln>
                  <a:noFill/>
                </a:ln>
                <a:solidFill>
                  <a:srgbClr val="BCBEC4"/>
                </a:solidFill>
                <a:effectLst/>
                <a:ea typeface="JetBrains Mono"/>
              </a:rPr>
              <a:t>= email;</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56A8F5"/>
                </a:solidFill>
                <a:effectLst/>
                <a:ea typeface="JetBrains Mono"/>
              </a:rPr>
              <a:t>getPassword</a:t>
            </a: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C77DBB"/>
                </a:solidFill>
                <a:effectLst/>
                <a:ea typeface="JetBrains Mono"/>
              </a:rPr>
              <a:t>password</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void </a:t>
            </a:r>
            <a:r>
              <a:rPr kumimoji="0" lang="ko-KR" altLang="ko-KR" sz="1100" b="0" i="0" u="none" strike="noStrike" cap="none" normalizeH="0" baseline="0">
                <a:ln>
                  <a:noFill/>
                </a:ln>
                <a:solidFill>
                  <a:srgbClr val="56A8F5"/>
                </a:solidFill>
                <a:effectLst/>
                <a:ea typeface="JetBrains Mono"/>
              </a:rPr>
              <a:t>setPassword</a:t>
            </a:r>
            <a:r>
              <a:rPr kumimoji="0" lang="ko-KR" altLang="ko-KR" sz="1100" b="0" i="0" u="none" strike="noStrike" cap="none" normalizeH="0" baseline="0">
                <a:ln>
                  <a:noFill/>
                </a:ln>
                <a:solidFill>
                  <a:srgbClr val="BCBEC4"/>
                </a:solidFill>
                <a:effectLst/>
                <a:ea typeface="JetBrains Mono"/>
              </a:rPr>
              <a:t>(String password)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this</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C77DBB"/>
                </a:solidFill>
                <a:effectLst/>
                <a:ea typeface="JetBrains Mono"/>
              </a:rPr>
              <a:t>password </a:t>
            </a:r>
            <a:r>
              <a:rPr kumimoji="0" lang="ko-KR" altLang="ko-KR" sz="1100" b="0" i="0" u="none" strike="noStrike" cap="none" normalizeH="0" baseline="0">
                <a:ln>
                  <a:noFill/>
                </a:ln>
                <a:solidFill>
                  <a:srgbClr val="BCBEC4"/>
                </a:solidFill>
                <a:effectLst/>
                <a:ea typeface="JetBrains Mono"/>
              </a:rPr>
              <a:t>= password;</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16" name="직사각형 15">
            <a:extLst>
              <a:ext uri="{FF2B5EF4-FFF2-40B4-BE49-F238E27FC236}">
                <a16:creationId xmlns:a16="http://schemas.microsoft.com/office/drawing/2014/main" id="{5904F63E-C39F-488D-A385-7B5BDDC6239F}"/>
              </a:ext>
            </a:extLst>
          </p:cNvPr>
          <p:cNvSpPr/>
          <p:nvPr/>
        </p:nvSpPr>
        <p:spPr>
          <a:xfrm>
            <a:off x="5656116" y="3537811"/>
            <a:ext cx="6343899" cy="887615"/>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mn-ea"/>
              </a:rPr>
              <a:t>initBinder </a:t>
            </a:r>
            <a:r>
              <a:rPr lang="ko-KR" altLang="en-US" sz="1200">
                <a:latin typeface="+mn-ea"/>
              </a:rPr>
              <a:t>메서드에서 </a:t>
            </a:r>
            <a:r>
              <a:rPr lang="en-US" altLang="ko-KR" sz="1200">
                <a:latin typeface="+mn-ea"/>
              </a:rPr>
              <a:t>setRequiredFields("username", "email")</a:t>
            </a:r>
            <a:r>
              <a:rPr lang="ko-KR" altLang="en-US" sz="1200">
                <a:latin typeface="+mn-ea"/>
              </a:rPr>
              <a:t>를 사용하여 </a:t>
            </a:r>
            <a:r>
              <a:rPr lang="en-US" altLang="ko-KR" sz="1200">
                <a:latin typeface="+mn-ea"/>
              </a:rPr>
              <a:t>username </a:t>
            </a:r>
            <a:r>
              <a:rPr lang="ko-KR" altLang="en-US" sz="1200">
                <a:latin typeface="+mn-ea"/>
              </a:rPr>
              <a:t>과 </a:t>
            </a:r>
            <a:r>
              <a:rPr lang="en-US" altLang="ko-KR" sz="1200">
                <a:latin typeface="+mn-ea"/>
              </a:rPr>
              <a:t>email </a:t>
            </a:r>
            <a:r>
              <a:rPr lang="ko-KR" altLang="en-US" sz="1200">
                <a:latin typeface="+mn-ea"/>
              </a:rPr>
              <a:t>필드를 필수로 지정하고 요청에 </a:t>
            </a:r>
            <a:r>
              <a:rPr lang="en-US" altLang="ko-KR" sz="1200">
                <a:latin typeface="+mn-ea"/>
              </a:rPr>
              <a:t>username</a:t>
            </a:r>
            <a:r>
              <a:rPr lang="ko-KR" altLang="en-US" sz="1200">
                <a:latin typeface="+mn-ea"/>
              </a:rPr>
              <a:t>이나 </a:t>
            </a:r>
            <a:r>
              <a:rPr lang="en-US" altLang="ko-KR" sz="1200">
                <a:latin typeface="+mn-ea"/>
              </a:rPr>
              <a:t>email</a:t>
            </a:r>
            <a:r>
              <a:rPr lang="ko-KR" altLang="en-US" sz="1200">
                <a:latin typeface="+mn-ea"/>
              </a:rPr>
              <a:t>이 누락되면 바인딩 오류가 발생한다</a:t>
            </a:r>
            <a:endParaRPr lang="en-US" altLang="ko-KR" sz="1200">
              <a:latin typeface="+mn-ea"/>
            </a:endParaRPr>
          </a:p>
        </p:txBody>
      </p:sp>
      <p:sp>
        <p:nvSpPr>
          <p:cNvPr id="6" name="Rectangle 4">
            <a:extLst>
              <a:ext uri="{FF2B5EF4-FFF2-40B4-BE49-F238E27FC236}">
                <a16:creationId xmlns:a16="http://schemas.microsoft.com/office/drawing/2014/main" id="{62FD87B7-0BD0-4705-A16F-8AEDB87BD169}"/>
              </a:ext>
            </a:extLst>
          </p:cNvPr>
          <p:cNvSpPr>
            <a:spLocks noChangeArrowheads="1"/>
          </p:cNvSpPr>
          <p:nvPr/>
        </p:nvSpPr>
        <p:spPr bwMode="auto">
          <a:xfrm>
            <a:off x="5731328" y="2340374"/>
            <a:ext cx="6268688" cy="107664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POST /register</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Content-Type: application/x-www-form-urlencoded</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77DBB"/>
                </a:solidFill>
                <a:effectLst/>
                <a:latin typeface="Arial Unicode MS"/>
                <a:ea typeface="JetBrains Mono"/>
              </a:rPr>
              <a:t>username</a:t>
            </a:r>
            <a:r>
              <a:rPr kumimoji="0" lang="ko-KR" altLang="ko-KR" sz="1100" b="0" i="0" u="none" strike="noStrike" cap="none" normalizeH="0" baseline="0">
                <a:ln>
                  <a:noFill/>
                </a:ln>
                <a:solidFill>
                  <a:srgbClr val="BCBEC4"/>
                </a:solidFill>
                <a:effectLst/>
                <a:latin typeface="Arial Unicode MS"/>
                <a:ea typeface="JetBrains Mono"/>
              </a:rPr>
              <a:t>=</a:t>
            </a:r>
            <a:r>
              <a:rPr kumimoji="0" lang="en-US" altLang="ko-KR" sz="1100" b="0" i="0" u="none" strike="noStrike" cap="none" normalizeH="0" baseline="0">
                <a:ln>
                  <a:noFill/>
                </a:ln>
                <a:solidFill>
                  <a:srgbClr val="BCBEC4"/>
                </a:solidFill>
                <a:effectLst/>
                <a:latin typeface="Arial Unicode MS"/>
                <a:ea typeface="JetBrains Mono"/>
              </a:rPr>
              <a:t>leaven</a:t>
            </a:r>
            <a:r>
              <a:rPr kumimoji="0" lang="ko-KR" altLang="ko-KR" sz="1100" b="0" i="0" u="none" strike="noStrike" cap="none" normalizeH="0" baseline="0">
                <a:ln>
                  <a:noFill/>
                </a:ln>
                <a:solidFill>
                  <a:srgbClr val="BCBEC4"/>
                </a:solidFill>
                <a:effectLst/>
                <a:latin typeface="Arial Unicode MS"/>
                <a:ea typeface="JetBrains Mono"/>
              </a:rPr>
              <a:t>&amp;password=secret123</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898628864"/>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직사각형 16">
            <a:extLst>
              <a:ext uri="{FF2B5EF4-FFF2-40B4-BE49-F238E27FC236}">
                <a16:creationId xmlns:a16="http://schemas.microsoft.com/office/drawing/2014/main" id="{BB7875D7-08FC-4BB2-A011-411F426D1FAE}"/>
              </a:ext>
            </a:extLst>
          </p:cNvPr>
          <p:cNvSpPr/>
          <p:nvPr/>
        </p:nvSpPr>
        <p:spPr>
          <a:xfrm>
            <a:off x="68127" y="66944"/>
            <a:ext cx="5709063"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@ControllerAdvice </a:t>
            </a:r>
            <a:r>
              <a:rPr lang="ko-KR" altLang="en-US" b="1">
                <a:solidFill>
                  <a:schemeClr val="accent1">
                    <a:lumMod val="75000"/>
                  </a:schemeClr>
                </a:solidFill>
                <a:latin typeface="+mn-ea"/>
              </a:rPr>
              <a:t>를 이용한 전역적 바인딩 설정</a:t>
            </a:r>
          </a:p>
        </p:txBody>
      </p:sp>
      <p:sp>
        <p:nvSpPr>
          <p:cNvPr id="13" name="Rectangle 3">
            <a:extLst>
              <a:ext uri="{FF2B5EF4-FFF2-40B4-BE49-F238E27FC236}">
                <a16:creationId xmlns:a16="http://schemas.microsoft.com/office/drawing/2014/main" id="{B2F62980-230F-4365-8B28-FF515D3C15FF}"/>
              </a:ext>
            </a:extLst>
          </p:cNvPr>
          <p:cNvSpPr>
            <a:spLocks noChangeArrowheads="1"/>
          </p:cNvSpPr>
          <p:nvPr/>
        </p:nvSpPr>
        <p:spPr bwMode="auto">
          <a:xfrm>
            <a:off x="635903" y="943153"/>
            <a:ext cx="10920194" cy="5137945"/>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@ControllerAdvice</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GlobalExceptionHandler {</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@InitBinder</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    </a:t>
            </a:r>
            <a:r>
              <a:rPr kumimoji="0" lang="ko-KR" altLang="ko-KR" sz="1100" b="0" i="0" u="none" strike="noStrike" cap="none" normalizeH="0" baseline="0">
                <a:ln>
                  <a:noFill/>
                </a:ln>
                <a:solidFill>
                  <a:srgbClr val="CF8E6D"/>
                </a:solidFill>
                <a:effectLst/>
                <a:ea typeface="JetBrains Mono"/>
              </a:rPr>
              <a:t>public void </a:t>
            </a:r>
            <a:r>
              <a:rPr kumimoji="0" lang="ko-KR" altLang="ko-KR" sz="1100" b="0" i="0" u="none" strike="noStrike" cap="none" normalizeH="0" baseline="0">
                <a:ln>
                  <a:noFill/>
                </a:ln>
                <a:solidFill>
                  <a:srgbClr val="56A8F5"/>
                </a:solidFill>
                <a:effectLst/>
                <a:ea typeface="JetBrains Mono"/>
              </a:rPr>
              <a:t>initBinder</a:t>
            </a:r>
            <a:r>
              <a:rPr kumimoji="0" lang="ko-KR" altLang="ko-KR" sz="1100" b="0" i="0" u="none" strike="noStrike" cap="none" normalizeH="0" baseline="0">
                <a:ln>
                  <a:noFill/>
                </a:ln>
                <a:solidFill>
                  <a:srgbClr val="BCBEC4"/>
                </a:solidFill>
                <a:effectLst/>
                <a:ea typeface="JetBrains Mono"/>
              </a:rPr>
              <a:t>(WebDataBinder binder)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binder.setValidator(</a:t>
            </a:r>
            <a:r>
              <a:rPr kumimoji="0" lang="ko-KR" altLang="ko-KR" sz="1100" b="0" i="0" u="none" strike="noStrike" cap="none" normalizeH="0" baseline="0">
                <a:ln>
                  <a:noFill/>
                </a:ln>
                <a:solidFill>
                  <a:srgbClr val="CF8E6D"/>
                </a:solidFill>
                <a:effectLst/>
                <a:ea typeface="JetBrains Mono"/>
              </a:rPr>
              <a:t>new </a:t>
            </a:r>
            <a:r>
              <a:rPr kumimoji="0" lang="ko-KR" altLang="ko-KR" sz="1100" b="0" i="0" u="none" strike="noStrike" cap="none" normalizeH="0" baseline="0">
                <a:ln>
                  <a:noFill/>
                </a:ln>
                <a:solidFill>
                  <a:srgbClr val="BCBEC4"/>
                </a:solidFill>
                <a:effectLst/>
                <a:ea typeface="JetBrains Mono"/>
              </a:rPr>
              <a:t>CustomerValidator());</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ID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필드는 바인딩에서 제외</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ea typeface="JetBrains Mono"/>
              </a:rPr>
              <a:t>binder.setDisallowedFields(</a:t>
            </a:r>
            <a:r>
              <a:rPr kumimoji="0" lang="ko-KR" altLang="ko-KR" sz="1100" b="0" i="0" u="none" strike="noStrike" cap="none" normalizeH="0" baseline="0">
                <a:ln>
                  <a:noFill/>
                </a:ln>
                <a:solidFill>
                  <a:srgbClr val="6AAB73"/>
                </a:solidFill>
                <a:effectLst/>
                <a:ea typeface="JetBrains Mono"/>
              </a:rPr>
              <a:t>"email"</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@ExceptionHandler</a:t>
            </a:r>
            <a:r>
              <a:rPr kumimoji="0" lang="ko-KR" altLang="ko-KR" sz="1100" b="0" i="0" u="none" strike="noStrike" cap="none" normalizeH="0" baseline="0">
                <a:ln>
                  <a:noFill/>
                </a:ln>
                <a:solidFill>
                  <a:srgbClr val="BCBEC4"/>
                </a:solidFill>
                <a:effectLst/>
                <a:ea typeface="JetBrains Mono"/>
              </a:rPr>
              <a:t>(MethodArgumentNotValidException.</a:t>
            </a:r>
            <a:r>
              <a:rPr kumimoji="0" lang="ko-KR" altLang="ko-KR" sz="1100" b="0" i="0" u="none" strike="noStrike" cap="none" normalizeH="0" baseline="0">
                <a:ln>
                  <a:noFill/>
                </a:ln>
                <a:solidFill>
                  <a:srgbClr val="CF8E6D"/>
                </a:solidFill>
                <a:effectLst/>
                <a:ea typeface="JetBrains Mono"/>
              </a:rPr>
              <a:t>class</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@ResponseBody</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Map&lt;String, String&gt; </a:t>
            </a:r>
            <a:r>
              <a:rPr kumimoji="0" lang="ko-KR" altLang="ko-KR" sz="1100" b="0" i="0" u="none" strike="noStrike" cap="none" normalizeH="0" baseline="0">
                <a:ln>
                  <a:noFill/>
                </a:ln>
                <a:solidFill>
                  <a:srgbClr val="56A8F5"/>
                </a:solidFill>
                <a:effectLst/>
                <a:ea typeface="JetBrains Mono"/>
              </a:rPr>
              <a:t>handleValidationExceptions</a:t>
            </a:r>
            <a:r>
              <a:rPr kumimoji="0" lang="ko-KR" altLang="ko-KR" sz="1100" b="0" i="0" u="none" strike="noStrike" cap="none" normalizeH="0" baseline="0">
                <a:ln>
                  <a:noFill/>
                </a:ln>
                <a:solidFill>
                  <a:srgbClr val="BCBEC4"/>
                </a:solidFill>
                <a:effectLst/>
                <a:ea typeface="JetBrains Mono"/>
              </a:rPr>
              <a:t>(MethodArgumentNotValidException ex)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Map&lt;String, String&gt; errors = </a:t>
            </a:r>
            <a:r>
              <a:rPr kumimoji="0" lang="ko-KR" altLang="ko-KR" sz="1100" b="0" i="0" u="none" strike="noStrike" cap="none" normalizeH="0" baseline="0">
                <a:ln>
                  <a:noFill/>
                </a:ln>
                <a:solidFill>
                  <a:srgbClr val="CF8E6D"/>
                </a:solidFill>
                <a:effectLst/>
                <a:ea typeface="JetBrains Mono"/>
              </a:rPr>
              <a:t>new </a:t>
            </a:r>
            <a:r>
              <a:rPr kumimoji="0" lang="ko-KR" altLang="ko-KR" sz="1100" b="0" i="0" u="none" strike="noStrike" cap="none" normalizeH="0" baseline="0">
                <a:ln>
                  <a:noFill/>
                </a:ln>
                <a:solidFill>
                  <a:srgbClr val="BCBEC4"/>
                </a:solidFill>
                <a:effectLst/>
                <a:ea typeface="JetBrains Mono"/>
              </a:rPr>
              <a:t>HashMap&lt;&gt;();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for </a:t>
            </a:r>
            <a:r>
              <a:rPr kumimoji="0" lang="ko-KR" altLang="ko-KR" sz="1100" b="0" i="0" u="none" strike="noStrike" cap="none" normalizeH="0" baseline="0">
                <a:ln>
                  <a:noFill/>
                </a:ln>
                <a:solidFill>
                  <a:srgbClr val="BCBEC4"/>
                </a:solidFill>
                <a:effectLst/>
                <a:ea typeface="JetBrains Mono"/>
              </a:rPr>
              <a:t>(FieldError error : ex.getBindingResult().getFieldErrors())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errors.put(error.getField(), error.getDefaultMessage());</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BCBEC4"/>
                </a:solidFill>
                <a:effectLst/>
                <a:ea typeface="JetBrains Mono"/>
              </a:rPr>
              <a:t>errors;</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18" name="직사각형 17">
            <a:extLst>
              <a:ext uri="{FF2B5EF4-FFF2-40B4-BE49-F238E27FC236}">
                <a16:creationId xmlns:a16="http://schemas.microsoft.com/office/drawing/2014/main" id="{DE76F42F-3097-4203-9344-2E75EB14A859}"/>
              </a:ext>
            </a:extLst>
          </p:cNvPr>
          <p:cNvSpPr/>
          <p:nvPr/>
        </p:nvSpPr>
        <p:spPr>
          <a:xfrm>
            <a:off x="385115" y="522906"/>
            <a:ext cx="8966703"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mn-ea"/>
              </a:rPr>
              <a:t>@ControllerAdvice </a:t>
            </a:r>
            <a:r>
              <a:rPr lang="ko-KR" altLang="en-US" sz="1200">
                <a:latin typeface="+mn-ea"/>
              </a:rPr>
              <a:t>에 </a:t>
            </a:r>
            <a:r>
              <a:rPr lang="en-US" altLang="ko-KR" sz="1200">
                <a:latin typeface="+mn-ea"/>
              </a:rPr>
              <a:t>@InitBinder </a:t>
            </a:r>
            <a:r>
              <a:rPr lang="ko-KR" altLang="en-US" sz="1200">
                <a:latin typeface="+mn-ea"/>
              </a:rPr>
              <a:t>를 선언하면 모든 컨트롤러에서 전역적으로 데이터 바인딩 설정이 적용된다</a:t>
            </a:r>
            <a:endParaRPr lang="en-US" altLang="ko-KR" sz="1200">
              <a:latin typeface="+mn-ea"/>
            </a:endParaRPr>
          </a:p>
        </p:txBody>
      </p:sp>
    </p:spTree>
    <p:extLst>
      <p:ext uri="{BB962C8B-B14F-4D97-AF65-F5344CB8AC3E}">
        <p14:creationId xmlns:p14="http://schemas.microsoft.com/office/powerpoint/2010/main" val="2256722115"/>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9">
            <a:extLst>
              <a:ext uri="{FF2B5EF4-FFF2-40B4-BE49-F238E27FC236}">
                <a16:creationId xmlns:a16="http://schemas.microsoft.com/office/drawing/2014/main" id="{F919F2A0-2C3D-B7EE-DC2B-1A0FC232FC24}"/>
              </a:ext>
            </a:extLst>
          </p:cNvPr>
          <p:cNvSpPr/>
          <p:nvPr/>
        </p:nvSpPr>
        <p:spPr>
          <a:xfrm>
            <a:off x="1765478" y="1258814"/>
            <a:ext cx="1165704"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초기화</a:t>
            </a:r>
            <a:endParaRPr lang="en-US" altLang="ko-KR" b="1">
              <a:solidFill>
                <a:schemeClr val="accent1">
                  <a:lumMod val="75000"/>
                </a:schemeClr>
              </a:solidFill>
              <a:latin typeface="+mn-ea"/>
            </a:endParaRPr>
          </a:p>
        </p:txBody>
      </p:sp>
      <p:grpSp>
        <p:nvGrpSpPr>
          <p:cNvPr id="2" name="그룹 1">
            <a:extLst>
              <a:ext uri="{FF2B5EF4-FFF2-40B4-BE49-F238E27FC236}">
                <a16:creationId xmlns:a16="http://schemas.microsoft.com/office/drawing/2014/main" id="{1B74AE6E-D542-7F02-D321-EDD91DE589B2}"/>
              </a:ext>
            </a:extLst>
          </p:cNvPr>
          <p:cNvGrpSpPr/>
          <p:nvPr/>
        </p:nvGrpSpPr>
        <p:grpSpPr>
          <a:xfrm>
            <a:off x="6185386" y="663834"/>
            <a:ext cx="580620" cy="493776"/>
            <a:chOff x="4933570" y="178594"/>
            <a:chExt cx="580620" cy="493776"/>
          </a:xfrm>
        </p:grpSpPr>
        <p:sp>
          <p:nvSpPr>
            <p:cNvPr id="3" name="타원 2">
              <a:extLst>
                <a:ext uri="{FF2B5EF4-FFF2-40B4-BE49-F238E27FC236}">
                  <a16:creationId xmlns:a16="http://schemas.microsoft.com/office/drawing/2014/main" id="{62E603C7-B305-CE04-245C-DFDAD28B619E}"/>
                </a:ext>
              </a:extLst>
            </p:cNvPr>
            <p:cNvSpPr/>
            <p:nvPr/>
          </p:nvSpPr>
          <p:spPr>
            <a:xfrm>
              <a:off x="4970146" y="178594"/>
              <a:ext cx="493776" cy="493776"/>
            </a:xfrm>
            <a:prstGeom prst="ellipse">
              <a:avLst/>
            </a:prstGeom>
            <a:solidFill>
              <a:schemeClr val="accent1">
                <a:lumMod val="40000"/>
                <a:lumOff val="60000"/>
              </a:schemeClr>
            </a:solidFill>
            <a:ln w="190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4" name="TextBox 3">
              <a:extLst>
                <a:ext uri="{FF2B5EF4-FFF2-40B4-BE49-F238E27FC236}">
                  <a16:creationId xmlns:a16="http://schemas.microsoft.com/office/drawing/2014/main" id="{DF44C03D-F8C0-15E4-D159-65AB3E337D4D}"/>
                </a:ext>
              </a:extLst>
            </p:cNvPr>
            <p:cNvSpPr txBox="1"/>
            <p:nvPr/>
          </p:nvSpPr>
          <p:spPr>
            <a:xfrm>
              <a:off x="4933570" y="286983"/>
              <a:ext cx="580620" cy="276999"/>
            </a:xfrm>
            <a:prstGeom prst="rect">
              <a:avLst/>
            </a:prstGeom>
            <a:noFill/>
          </p:spPr>
          <p:txBody>
            <a:bodyPr wrap="square">
              <a:spAutoFit/>
            </a:bodyPr>
            <a:lstStyle/>
            <a:p>
              <a:r>
                <a:rPr lang="en-US" altLang="ko-KR" sz="1200" b="1">
                  <a:latin typeface="나눔바른고딕" panose="020B0603020101020101" pitchFamily="50" charset="-127"/>
                  <a:ea typeface="나눔바른고딕" panose="020B0603020101020101" pitchFamily="50" charset="-127"/>
                </a:rPr>
                <a:t>client</a:t>
              </a:r>
              <a:endParaRPr lang="ko-KR" altLang="en-US" sz="1200" b="1"/>
            </a:p>
          </p:txBody>
        </p:sp>
      </p:grpSp>
      <p:cxnSp>
        <p:nvCxnSpPr>
          <p:cNvPr id="6" name="직선 화살표 연결선 5">
            <a:extLst>
              <a:ext uri="{FF2B5EF4-FFF2-40B4-BE49-F238E27FC236}">
                <a16:creationId xmlns:a16="http://schemas.microsoft.com/office/drawing/2014/main" id="{DE935B32-CC4F-1817-FEBF-ED03E7CA22AF}"/>
              </a:ext>
            </a:extLst>
          </p:cNvPr>
          <p:cNvCxnSpPr>
            <a:cxnSpLocks/>
            <a:stCxn id="3" idx="4"/>
            <a:endCxn id="13" idx="0"/>
          </p:cNvCxnSpPr>
          <p:nvPr/>
        </p:nvCxnSpPr>
        <p:spPr>
          <a:xfrm>
            <a:off x="6468850" y="1157610"/>
            <a:ext cx="750" cy="32633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모서리가 둥근 직사각형 38">
            <a:extLst>
              <a:ext uri="{FF2B5EF4-FFF2-40B4-BE49-F238E27FC236}">
                <a16:creationId xmlns:a16="http://schemas.microsoft.com/office/drawing/2014/main" id="{0D1B2760-F751-1ACD-1403-66490CF90676}"/>
              </a:ext>
            </a:extLst>
          </p:cNvPr>
          <p:cNvSpPr/>
          <p:nvPr/>
        </p:nvSpPr>
        <p:spPr>
          <a:xfrm>
            <a:off x="4948367" y="2221105"/>
            <a:ext cx="3050014"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RequestMappingHandlerAdapter</a:t>
            </a:r>
            <a:endParaRPr lang="ko-KR" altLang="en-US" sz="1400">
              <a:solidFill>
                <a:schemeClr val="tx1"/>
              </a:solidFill>
              <a:latin typeface="+mj-lt"/>
              <a:ea typeface="나눔바른고딕" panose="020B0603020101020101"/>
            </a:endParaRPr>
          </a:p>
        </p:txBody>
      </p:sp>
      <p:cxnSp>
        <p:nvCxnSpPr>
          <p:cNvPr id="11" name="직선 화살표 연결선 10">
            <a:extLst>
              <a:ext uri="{FF2B5EF4-FFF2-40B4-BE49-F238E27FC236}">
                <a16:creationId xmlns:a16="http://schemas.microsoft.com/office/drawing/2014/main" id="{55BC55A4-50EF-1571-6E67-8359D15853F2}"/>
              </a:ext>
            </a:extLst>
          </p:cNvPr>
          <p:cNvCxnSpPr>
            <a:cxnSpLocks/>
            <a:stCxn id="13" idx="2"/>
            <a:endCxn id="9" idx="0"/>
          </p:cNvCxnSpPr>
          <p:nvPr/>
        </p:nvCxnSpPr>
        <p:spPr>
          <a:xfrm>
            <a:off x="6469600" y="1977720"/>
            <a:ext cx="3774" cy="24338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모서리가 둥근 직사각형 38">
            <a:extLst>
              <a:ext uri="{FF2B5EF4-FFF2-40B4-BE49-F238E27FC236}">
                <a16:creationId xmlns:a16="http://schemas.microsoft.com/office/drawing/2014/main" id="{2CE2B9A3-B935-CE63-19C4-67BC6369D59A}"/>
              </a:ext>
            </a:extLst>
          </p:cNvPr>
          <p:cNvSpPr/>
          <p:nvPr/>
        </p:nvSpPr>
        <p:spPr>
          <a:xfrm>
            <a:off x="5550620" y="1483944"/>
            <a:ext cx="1837960"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DispatcherServlet</a:t>
            </a:r>
            <a:endParaRPr lang="ko-KR" altLang="en-US" sz="1400">
              <a:solidFill>
                <a:schemeClr val="tx1"/>
              </a:solidFill>
              <a:latin typeface="+mj-lt"/>
              <a:ea typeface="나눔바른고딕" panose="020B0603020101020101"/>
            </a:endParaRPr>
          </a:p>
        </p:txBody>
      </p:sp>
      <p:cxnSp>
        <p:nvCxnSpPr>
          <p:cNvPr id="14" name="직선 화살표 연결선 13">
            <a:extLst>
              <a:ext uri="{FF2B5EF4-FFF2-40B4-BE49-F238E27FC236}">
                <a16:creationId xmlns:a16="http://schemas.microsoft.com/office/drawing/2014/main" id="{46363247-1FE3-951D-30B4-BE99C3C88CD5}"/>
              </a:ext>
            </a:extLst>
          </p:cNvPr>
          <p:cNvCxnSpPr>
            <a:cxnSpLocks/>
            <a:stCxn id="9" idx="2"/>
            <a:endCxn id="34" idx="0"/>
          </p:cNvCxnSpPr>
          <p:nvPr/>
        </p:nvCxnSpPr>
        <p:spPr>
          <a:xfrm>
            <a:off x="6473374" y="2714881"/>
            <a:ext cx="3468" cy="36501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모서리가 둥근 직사각형 38">
            <a:extLst>
              <a:ext uri="{FF2B5EF4-FFF2-40B4-BE49-F238E27FC236}">
                <a16:creationId xmlns:a16="http://schemas.microsoft.com/office/drawing/2014/main" id="{A638AA06-26CE-41EB-8609-D1240E211C45}"/>
              </a:ext>
            </a:extLst>
          </p:cNvPr>
          <p:cNvSpPr/>
          <p:nvPr/>
        </p:nvSpPr>
        <p:spPr>
          <a:xfrm>
            <a:off x="4955303" y="3079897"/>
            <a:ext cx="3043077"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ModelAttributeMethodProcessor</a:t>
            </a:r>
          </a:p>
        </p:txBody>
      </p:sp>
      <p:sp>
        <p:nvSpPr>
          <p:cNvPr id="48" name="모서리가 둥근 직사각형 38">
            <a:extLst>
              <a:ext uri="{FF2B5EF4-FFF2-40B4-BE49-F238E27FC236}">
                <a16:creationId xmlns:a16="http://schemas.microsoft.com/office/drawing/2014/main" id="{116B9F36-EFB7-4BA8-BE56-3617D8F8E521}"/>
              </a:ext>
            </a:extLst>
          </p:cNvPr>
          <p:cNvSpPr/>
          <p:nvPr/>
        </p:nvSpPr>
        <p:spPr>
          <a:xfrm>
            <a:off x="5215404" y="3880089"/>
            <a:ext cx="2519958"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b="1">
                <a:solidFill>
                  <a:schemeClr val="bg1"/>
                </a:solidFill>
              </a:rPr>
              <a:t>DataBinderFactory</a:t>
            </a:r>
            <a:endParaRPr lang="en-US" altLang="ko-KR" sz="1400" b="1">
              <a:solidFill>
                <a:schemeClr val="bg1"/>
              </a:solidFill>
              <a:effectLst/>
            </a:endParaRPr>
          </a:p>
        </p:txBody>
      </p:sp>
      <p:cxnSp>
        <p:nvCxnSpPr>
          <p:cNvPr id="147" name="직선 화살표 연결선 146">
            <a:extLst>
              <a:ext uri="{FF2B5EF4-FFF2-40B4-BE49-F238E27FC236}">
                <a16:creationId xmlns:a16="http://schemas.microsoft.com/office/drawing/2014/main" id="{C2DFDEC5-6057-4999-A9F1-C08786D92F2B}"/>
              </a:ext>
            </a:extLst>
          </p:cNvPr>
          <p:cNvCxnSpPr>
            <a:cxnSpLocks/>
            <a:stCxn id="34" idx="2"/>
            <a:endCxn id="48" idx="0"/>
          </p:cNvCxnSpPr>
          <p:nvPr/>
        </p:nvCxnSpPr>
        <p:spPr>
          <a:xfrm flipH="1">
            <a:off x="6475383" y="3573673"/>
            <a:ext cx="1459" cy="30641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다이아몬드 55">
            <a:extLst>
              <a:ext uri="{FF2B5EF4-FFF2-40B4-BE49-F238E27FC236}">
                <a16:creationId xmlns:a16="http://schemas.microsoft.com/office/drawing/2014/main" id="{63C498AC-F296-489A-BEEA-2F70412F1487}"/>
              </a:ext>
            </a:extLst>
          </p:cNvPr>
          <p:cNvSpPr/>
          <p:nvPr/>
        </p:nvSpPr>
        <p:spPr>
          <a:xfrm>
            <a:off x="6232582" y="5627558"/>
            <a:ext cx="481584" cy="450494"/>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cxnSp>
        <p:nvCxnSpPr>
          <p:cNvPr id="60" name="직선 화살표 연결선 59">
            <a:extLst>
              <a:ext uri="{FF2B5EF4-FFF2-40B4-BE49-F238E27FC236}">
                <a16:creationId xmlns:a16="http://schemas.microsoft.com/office/drawing/2014/main" id="{4AA5DEF9-B770-4281-A44D-93DBDBB54021}"/>
              </a:ext>
            </a:extLst>
          </p:cNvPr>
          <p:cNvCxnSpPr>
            <a:cxnSpLocks/>
            <a:stCxn id="48" idx="2"/>
            <a:endCxn id="46" idx="0"/>
          </p:cNvCxnSpPr>
          <p:nvPr/>
        </p:nvCxnSpPr>
        <p:spPr>
          <a:xfrm>
            <a:off x="6475383" y="4373865"/>
            <a:ext cx="0" cy="24731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직선 화살표 연결선 29">
            <a:extLst>
              <a:ext uri="{FF2B5EF4-FFF2-40B4-BE49-F238E27FC236}">
                <a16:creationId xmlns:a16="http://schemas.microsoft.com/office/drawing/2014/main" id="{7F58F8AF-B99B-4DD6-AEEB-B98A59DB7BBF}"/>
              </a:ext>
            </a:extLst>
          </p:cNvPr>
          <p:cNvCxnSpPr>
            <a:cxnSpLocks/>
            <a:stCxn id="56" idx="3"/>
            <a:endCxn id="47" idx="1"/>
          </p:cNvCxnSpPr>
          <p:nvPr/>
        </p:nvCxnSpPr>
        <p:spPr>
          <a:xfrm>
            <a:off x="6714166" y="5852805"/>
            <a:ext cx="2293348"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F534FFE9-E255-4FAF-9650-8EC8B6C1DAD5}"/>
              </a:ext>
            </a:extLst>
          </p:cNvPr>
          <p:cNvSpPr txBox="1"/>
          <p:nvPr/>
        </p:nvSpPr>
        <p:spPr>
          <a:xfrm>
            <a:off x="7213741" y="5860540"/>
            <a:ext cx="1232374" cy="313547"/>
          </a:xfrm>
          <a:prstGeom prst="rect">
            <a:avLst/>
          </a:prstGeom>
          <a:noFill/>
        </p:spPr>
        <p:txBody>
          <a:bodyPr wrap="square">
            <a:spAutoFit/>
          </a:bodyPr>
          <a:lstStyle/>
          <a:p>
            <a:pPr algn="ctr">
              <a:lnSpc>
                <a:spcPct val="150000"/>
              </a:lnSpc>
              <a:spcBef>
                <a:spcPts val="400"/>
              </a:spcBef>
            </a:pPr>
            <a:r>
              <a:rPr lang="en-US" altLang="ko-KR" sz="1100">
                <a:solidFill>
                  <a:schemeClr val="tx1"/>
                </a:solidFill>
              </a:rPr>
              <a:t>WebDataBinder</a:t>
            </a:r>
            <a:endParaRPr lang="en-US" altLang="ko-KR" sz="1100">
              <a:effectLst/>
            </a:endParaRPr>
          </a:p>
        </p:txBody>
      </p:sp>
      <p:sp>
        <p:nvSpPr>
          <p:cNvPr id="74" name="TextBox 73">
            <a:extLst>
              <a:ext uri="{FF2B5EF4-FFF2-40B4-BE49-F238E27FC236}">
                <a16:creationId xmlns:a16="http://schemas.microsoft.com/office/drawing/2014/main" id="{1B06BB91-C9BF-4913-8DF4-74B3FA0500BC}"/>
              </a:ext>
            </a:extLst>
          </p:cNvPr>
          <p:cNvSpPr txBox="1"/>
          <p:nvPr/>
        </p:nvSpPr>
        <p:spPr>
          <a:xfrm>
            <a:off x="4948367" y="5706097"/>
            <a:ext cx="749013" cy="293414"/>
          </a:xfrm>
          <a:prstGeom prst="rect">
            <a:avLst/>
          </a:prstGeom>
          <a:noFill/>
        </p:spPr>
        <p:txBody>
          <a:bodyPr wrap="square">
            <a:spAutoFit/>
          </a:bodyPr>
          <a:lstStyle/>
          <a:p>
            <a:pPr>
              <a:lnSpc>
                <a:spcPct val="150000"/>
              </a:lnSpc>
              <a:spcBef>
                <a:spcPts val="400"/>
              </a:spcBef>
            </a:pPr>
            <a:r>
              <a:rPr lang="ko-KR" altLang="en-US" sz="1000">
                <a:latin typeface="+mn-ea"/>
              </a:rPr>
              <a:t>계속 수행</a:t>
            </a:r>
            <a:endParaRPr lang="en-US" altLang="ko-KR" sz="1000">
              <a:solidFill>
                <a:schemeClr val="tx1"/>
              </a:solidFill>
              <a:effectLst/>
            </a:endParaRPr>
          </a:p>
        </p:txBody>
      </p:sp>
      <p:cxnSp>
        <p:nvCxnSpPr>
          <p:cNvPr id="75" name="직선 화살표 연결선 74">
            <a:extLst>
              <a:ext uri="{FF2B5EF4-FFF2-40B4-BE49-F238E27FC236}">
                <a16:creationId xmlns:a16="http://schemas.microsoft.com/office/drawing/2014/main" id="{5BA08EF5-1BDB-40DC-AC57-864356453871}"/>
              </a:ext>
            </a:extLst>
          </p:cNvPr>
          <p:cNvCxnSpPr>
            <a:cxnSpLocks/>
            <a:stCxn id="56" idx="1"/>
            <a:endCxn id="74" idx="3"/>
          </p:cNvCxnSpPr>
          <p:nvPr/>
        </p:nvCxnSpPr>
        <p:spPr>
          <a:xfrm flipH="1" flipV="1">
            <a:off x="5697380" y="5852804"/>
            <a:ext cx="535202"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A64017F5-B5F1-4B0C-ACBE-EBB50C089AF3}"/>
              </a:ext>
            </a:extLst>
          </p:cNvPr>
          <p:cNvSpPr txBox="1"/>
          <p:nvPr/>
        </p:nvSpPr>
        <p:spPr>
          <a:xfrm>
            <a:off x="5948100" y="6078045"/>
            <a:ext cx="1054563" cy="293414"/>
          </a:xfrm>
          <a:prstGeom prst="rect">
            <a:avLst/>
          </a:prstGeom>
          <a:noFill/>
        </p:spPr>
        <p:txBody>
          <a:bodyPr wrap="square">
            <a:spAutoFit/>
          </a:bodyPr>
          <a:lstStyle/>
          <a:p>
            <a:pPr algn="ctr">
              <a:lnSpc>
                <a:spcPct val="150000"/>
              </a:lnSpc>
              <a:spcBef>
                <a:spcPts val="400"/>
              </a:spcBef>
            </a:pPr>
            <a:r>
              <a:rPr lang="en-US" altLang="ko-KR" sz="1000">
                <a:latin typeface="+mn-ea"/>
              </a:rPr>
              <a:t>isEmpty ?</a:t>
            </a:r>
            <a:endParaRPr lang="en-US" altLang="ko-KR" sz="1000">
              <a:solidFill>
                <a:schemeClr val="tx1"/>
              </a:solidFill>
              <a:effectLst/>
            </a:endParaRPr>
          </a:p>
        </p:txBody>
      </p:sp>
      <p:sp>
        <p:nvSpPr>
          <p:cNvPr id="47" name="모서리가 둥근 직사각형 38">
            <a:extLst>
              <a:ext uri="{FF2B5EF4-FFF2-40B4-BE49-F238E27FC236}">
                <a16:creationId xmlns:a16="http://schemas.microsoft.com/office/drawing/2014/main" id="{CE10C09B-3AC6-4344-BCF1-365847CB757A}"/>
              </a:ext>
            </a:extLst>
          </p:cNvPr>
          <p:cNvSpPr/>
          <p:nvPr/>
        </p:nvSpPr>
        <p:spPr>
          <a:xfrm>
            <a:off x="9007514" y="5605917"/>
            <a:ext cx="1333132"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rgbClr val="FF0000"/>
                </a:solidFill>
              </a:rPr>
              <a:t>@</a:t>
            </a:r>
            <a:r>
              <a:rPr lang="en-US" altLang="ko-KR" sz="1200">
                <a:solidFill>
                  <a:srgbClr val="FF0000"/>
                </a:solidFill>
                <a:effectLst/>
              </a:rPr>
              <a:t>initBinder</a:t>
            </a:r>
          </a:p>
          <a:p>
            <a:pPr algn="ctr">
              <a:spcBef>
                <a:spcPts val="400"/>
              </a:spcBef>
            </a:pPr>
            <a:r>
              <a:rPr lang="en-US" altLang="ko-KR" sz="1400">
                <a:solidFill>
                  <a:schemeClr val="tx1"/>
                </a:solidFill>
              </a:rPr>
              <a:t>Method</a:t>
            </a:r>
            <a:endParaRPr lang="en-US" altLang="ko-KR" sz="1400">
              <a:solidFill>
                <a:schemeClr val="tx1"/>
              </a:solidFill>
              <a:effectLst/>
            </a:endParaRPr>
          </a:p>
        </p:txBody>
      </p:sp>
      <p:sp>
        <p:nvSpPr>
          <p:cNvPr id="90" name="TextBox 89">
            <a:extLst>
              <a:ext uri="{FF2B5EF4-FFF2-40B4-BE49-F238E27FC236}">
                <a16:creationId xmlns:a16="http://schemas.microsoft.com/office/drawing/2014/main" id="{D4BD7D86-2A8D-4EF9-9E4C-B27E2FE5AFEB}"/>
              </a:ext>
            </a:extLst>
          </p:cNvPr>
          <p:cNvSpPr txBox="1"/>
          <p:nvPr/>
        </p:nvSpPr>
        <p:spPr>
          <a:xfrm>
            <a:off x="5899435" y="5509335"/>
            <a:ext cx="278147" cy="293414"/>
          </a:xfrm>
          <a:prstGeom prst="rect">
            <a:avLst/>
          </a:prstGeom>
          <a:noFill/>
        </p:spPr>
        <p:txBody>
          <a:bodyPr wrap="square">
            <a:spAutoFit/>
          </a:bodyPr>
          <a:lstStyle/>
          <a:p>
            <a:pPr>
              <a:lnSpc>
                <a:spcPct val="150000"/>
              </a:lnSpc>
              <a:spcBef>
                <a:spcPts val="400"/>
              </a:spcBef>
            </a:pPr>
            <a:r>
              <a:rPr lang="en-US" altLang="ko-KR" sz="1000">
                <a:solidFill>
                  <a:srgbClr val="FF0000"/>
                </a:solidFill>
                <a:effectLst/>
              </a:rPr>
              <a:t>Y</a:t>
            </a:r>
          </a:p>
        </p:txBody>
      </p:sp>
      <p:sp>
        <p:nvSpPr>
          <p:cNvPr id="46" name="모서리가 둥근 직사각형 38">
            <a:extLst>
              <a:ext uri="{FF2B5EF4-FFF2-40B4-BE49-F238E27FC236}">
                <a16:creationId xmlns:a16="http://schemas.microsoft.com/office/drawing/2014/main" id="{F783F0E2-3AD4-4DEF-89A8-4F86FC6E9B32}"/>
              </a:ext>
            </a:extLst>
          </p:cNvPr>
          <p:cNvSpPr/>
          <p:nvPr/>
        </p:nvSpPr>
        <p:spPr>
          <a:xfrm>
            <a:off x="5625106" y="4621177"/>
            <a:ext cx="1700553"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b="1">
                <a:solidFill>
                  <a:schemeClr val="bg1"/>
                </a:solidFill>
                <a:effectLst/>
              </a:rPr>
              <a:t>binderMethods</a:t>
            </a:r>
          </a:p>
        </p:txBody>
      </p:sp>
      <p:cxnSp>
        <p:nvCxnSpPr>
          <p:cNvPr id="50" name="직선 화살표 연결선 49">
            <a:extLst>
              <a:ext uri="{FF2B5EF4-FFF2-40B4-BE49-F238E27FC236}">
                <a16:creationId xmlns:a16="http://schemas.microsoft.com/office/drawing/2014/main" id="{8E5B79B9-9F83-40E3-909C-63608627DC18}"/>
              </a:ext>
            </a:extLst>
          </p:cNvPr>
          <p:cNvCxnSpPr>
            <a:cxnSpLocks/>
            <a:stCxn id="46" idx="2"/>
            <a:endCxn id="56" idx="0"/>
          </p:cNvCxnSpPr>
          <p:nvPr/>
        </p:nvCxnSpPr>
        <p:spPr>
          <a:xfrm flipH="1">
            <a:off x="6473374" y="5114953"/>
            <a:ext cx="2009" cy="51260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7" name="모서리가 둥근 직사각형 38">
            <a:extLst>
              <a:ext uri="{FF2B5EF4-FFF2-40B4-BE49-F238E27FC236}">
                <a16:creationId xmlns:a16="http://schemas.microsoft.com/office/drawing/2014/main" id="{38681DF5-0300-41A0-B12A-004166A1304F}"/>
              </a:ext>
            </a:extLst>
          </p:cNvPr>
          <p:cNvSpPr/>
          <p:nvPr/>
        </p:nvSpPr>
        <p:spPr>
          <a:xfrm>
            <a:off x="464279" y="2122761"/>
            <a:ext cx="1693005" cy="82454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rgbClr val="FF0000"/>
                </a:solidFill>
                <a:effectLst/>
                <a:latin typeface="+mn-ea"/>
              </a:rPr>
              <a:t>@ControllerAdvice &amp;&amp; @InitBinder</a:t>
            </a:r>
          </a:p>
          <a:p>
            <a:pPr algn="ctr">
              <a:spcBef>
                <a:spcPts val="400"/>
              </a:spcBef>
            </a:pPr>
            <a:r>
              <a:rPr lang="en-US" altLang="ko-KR" sz="1400">
                <a:solidFill>
                  <a:schemeClr val="tx1"/>
                </a:solidFill>
                <a:effectLst/>
                <a:latin typeface="+mn-ea"/>
              </a:rPr>
              <a:t>Method 1</a:t>
            </a:r>
            <a:endParaRPr lang="en-US" altLang="ko-KR" sz="1400">
              <a:solidFill>
                <a:schemeClr val="tx1"/>
              </a:solidFill>
              <a:effectLst/>
            </a:endParaRPr>
          </a:p>
        </p:txBody>
      </p:sp>
      <p:sp>
        <p:nvSpPr>
          <p:cNvPr id="65" name="모서리가 둥근 직사각형 38">
            <a:extLst>
              <a:ext uri="{FF2B5EF4-FFF2-40B4-BE49-F238E27FC236}">
                <a16:creationId xmlns:a16="http://schemas.microsoft.com/office/drawing/2014/main" id="{291441E1-E190-4CD9-843D-B520B35277F0}"/>
              </a:ext>
            </a:extLst>
          </p:cNvPr>
          <p:cNvSpPr/>
          <p:nvPr/>
        </p:nvSpPr>
        <p:spPr>
          <a:xfrm>
            <a:off x="1513072" y="4068184"/>
            <a:ext cx="1700553"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binderMethods</a:t>
            </a:r>
          </a:p>
        </p:txBody>
      </p:sp>
      <p:sp>
        <p:nvSpPr>
          <p:cNvPr id="67" name="모서리가 둥근 직사각형 38">
            <a:extLst>
              <a:ext uri="{FF2B5EF4-FFF2-40B4-BE49-F238E27FC236}">
                <a16:creationId xmlns:a16="http://schemas.microsoft.com/office/drawing/2014/main" id="{1A7F6D33-D79E-4397-A9B5-BD9078B6EE47}"/>
              </a:ext>
            </a:extLst>
          </p:cNvPr>
          <p:cNvSpPr/>
          <p:nvPr/>
        </p:nvSpPr>
        <p:spPr>
          <a:xfrm>
            <a:off x="2492560" y="2137955"/>
            <a:ext cx="1693005" cy="82454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rgbClr val="FF0000"/>
                </a:solidFill>
                <a:effectLst/>
                <a:latin typeface="+mn-ea"/>
              </a:rPr>
              <a:t>@Controller &amp;&amp; </a:t>
            </a:r>
          </a:p>
          <a:p>
            <a:pPr algn="ctr">
              <a:spcBef>
                <a:spcPts val="400"/>
              </a:spcBef>
            </a:pPr>
            <a:r>
              <a:rPr lang="en-US" altLang="ko-KR" sz="1200">
                <a:solidFill>
                  <a:srgbClr val="FF0000"/>
                </a:solidFill>
                <a:effectLst/>
                <a:latin typeface="+mn-ea"/>
              </a:rPr>
              <a:t>@InitBinder</a:t>
            </a:r>
          </a:p>
          <a:p>
            <a:pPr algn="ctr">
              <a:spcBef>
                <a:spcPts val="400"/>
              </a:spcBef>
            </a:pPr>
            <a:r>
              <a:rPr lang="en-US" altLang="ko-KR" sz="1400">
                <a:solidFill>
                  <a:schemeClr val="tx1"/>
                </a:solidFill>
                <a:effectLst/>
                <a:latin typeface="+mn-ea"/>
              </a:rPr>
              <a:t>Method 2</a:t>
            </a:r>
            <a:endParaRPr lang="en-US" altLang="ko-KR" sz="1400">
              <a:solidFill>
                <a:schemeClr val="tx1"/>
              </a:solidFill>
              <a:effectLst/>
            </a:endParaRPr>
          </a:p>
        </p:txBody>
      </p:sp>
      <p:cxnSp>
        <p:nvCxnSpPr>
          <p:cNvPr id="23" name="연결선: 꺾임 22">
            <a:extLst>
              <a:ext uri="{FF2B5EF4-FFF2-40B4-BE49-F238E27FC236}">
                <a16:creationId xmlns:a16="http://schemas.microsoft.com/office/drawing/2014/main" id="{81D5607D-63C8-4A6C-9EDE-5BCC46DDFFAD}"/>
              </a:ext>
            </a:extLst>
          </p:cNvPr>
          <p:cNvCxnSpPr>
            <a:cxnSpLocks/>
            <a:stCxn id="65" idx="0"/>
            <a:endCxn id="57" idx="2"/>
          </p:cNvCxnSpPr>
          <p:nvPr/>
        </p:nvCxnSpPr>
        <p:spPr>
          <a:xfrm rot="16200000" flipV="1">
            <a:off x="1276629" y="2981463"/>
            <a:ext cx="1120874" cy="1052567"/>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연결선: 꺾임 24">
            <a:extLst>
              <a:ext uri="{FF2B5EF4-FFF2-40B4-BE49-F238E27FC236}">
                <a16:creationId xmlns:a16="http://schemas.microsoft.com/office/drawing/2014/main" id="{1A2314FE-988F-4B6F-9B9B-010C54D08932}"/>
              </a:ext>
            </a:extLst>
          </p:cNvPr>
          <p:cNvCxnSpPr>
            <a:cxnSpLocks/>
            <a:stCxn id="65" idx="0"/>
            <a:endCxn id="67" idx="2"/>
          </p:cNvCxnSpPr>
          <p:nvPr/>
        </p:nvCxnSpPr>
        <p:spPr>
          <a:xfrm rot="5400000" flipH="1" flipV="1">
            <a:off x="2298366" y="3027487"/>
            <a:ext cx="1105680" cy="975714"/>
          </a:xfrm>
          <a:prstGeom prst="bentConnector3">
            <a:avLst>
              <a:gd name="adj1" fmla="val 51074"/>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8" name="직사각형 67">
            <a:extLst>
              <a:ext uri="{FF2B5EF4-FFF2-40B4-BE49-F238E27FC236}">
                <a16:creationId xmlns:a16="http://schemas.microsoft.com/office/drawing/2014/main" id="{A591542A-7480-4C87-AD98-C47E6570EC34}"/>
              </a:ext>
            </a:extLst>
          </p:cNvPr>
          <p:cNvSpPr/>
          <p:nvPr/>
        </p:nvSpPr>
        <p:spPr>
          <a:xfrm>
            <a:off x="5854725" y="221974"/>
            <a:ext cx="1165704"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흐름도</a:t>
            </a:r>
            <a:endParaRPr lang="en-US" altLang="ko-KR" b="1">
              <a:solidFill>
                <a:schemeClr val="accent1">
                  <a:lumMod val="75000"/>
                </a:schemeClr>
              </a:solidFill>
              <a:latin typeface="+mn-ea"/>
            </a:endParaRPr>
          </a:p>
        </p:txBody>
      </p:sp>
      <p:sp>
        <p:nvSpPr>
          <p:cNvPr id="70" name="TextBox 69">
            <a:extLst>
              <a:ext uri="{FF2B5EF4-FFF2-40B4-BE49-F238E27FC236}">
                <a16:creationId xmlns:a16="http://schemas.microsoft.com/office/drawing/2014/main" id="{E63B7D0D-31D8-49FA-A4A6-2DCEF4918EE5}"/>
              </a:ext>
            </a:extLst>
          </p:cNvPr>
          <p:cNvSpPr txBox="1"/>
          <p:nvPr/>
        </p:nvSpPr>
        <p:spPr>
          <a:xfrm>
            <a:off x="320953" y="4739544"/>
            <a:ext cx="4067507" cy="333617"/>
          </a:xfrm>
          <a:prstGeom prst="rect">
            <a:avLst/>
          </a:prstGeom>
          <a:noFill/>
        </p:spPr>
        <p:txBody>
          <a:bodyPr wrap="square">
            <a:spAutoFit/>
          </a:bodyPr>
          <a:lstStyle/>
          <a:p>
            <a:pPr>
              <a:lnSpc>
                <a:spcPct val="150000"/>
              </a:lnSpc>
              <a:spcBef>
                <a:spcPts val="400"/>
              </a:spcBef>
            </a:pPr>
            <a:r>
              <a:rPr lang="ko-KR" altLang="en-US" sz="1200">
                <a:solidFill>
                  <a:schemeClr val="tx1"/>
                </a:solidFill>
                <a:effectLst/>
                <a:latin typeface="+mn-ea"/>
              </a:rPr>
              <a:t>초기화 시 </a:t>
            </a:r>
            <a:r>
              <a:rPr lang="en-US" altLang="ko-KR" sz="1200">
                <a:solidFill>
                  <a:schemeClr val="tx1"/>
                </a:solidFill>
                <a:effectLst/>
                <a:latin typeface="+mn-ea"/>
              </a:rPr>
              <a:t>@InitBinder</a:t>
            </a:r>
            <a:r>
              <a:rPr lang="ko-KR" altLang="en-US" sz="1200">
                <a:solidFill>
                  <a:schemeClr val="tx1"/>
                </a:solidFill>
                <a:effectLst/>
                <a:latin typeface="+mn-ea"/>
              </a:rPr>
              <a:t>가 선언된 메서드를 모두 저장한다</a:t>
            </a:r>
            <a:endParaRPr lang="en-US" altLang="ko-KR" sz="1200">
              <a:solidFill>
                <a:schemeClr val="tx1"/>
              </a:solidFill>
              <a:effectLst/>
            </a:endParaRPr>
          </a:p>
        </p:txBody>
      </p:sp>
      <p:sp>
        <p:nvSpPr>
          <p:cNvPr id="71" name="TextBox 70">
            <a:extLst>
              <a:ext uri="{FF2B5EF4-FFF2-40B4-BE49-F238E27FC236}">
                <a16:creationId xmlns:a16="http://schemas.microsoft.com/office/drawing/2014/main" id="{5E40C8A3-6F0B-40CF-9263-A83C85EA6A5D}"/>
              </a:ext>
            </a:extLst>
          </p:cNvPr>
          <p:cNvSpPr txBox="1"/>
          <p:nvPr/>
        </p:nvSpPr>
        <p:spPr>
          <a:xfrm>
            <a:off x="7688009" y="5509335"/>
            <a:ext cx="278147" cy="293414"/>
          </a:xfrm>
          <a:prstGeom prst="rect">
            <a:avLst/>
          </a:prstGeom>
          <a:noFill/>
        </p:spPr>
        <p:txBody>
          <a:bodyPr wrap="square">
            <a:spAutoFit/>
          </a:bodyPr>
          <a:lstStyle/>
          <a:p>
            <a:pPr>
              <a:lnSpc>
                <a:spcPct val="150000"/>
              </a:lnSpc>
              <a:spcBef>
                <a:spcPts val="400"/>
              </a:spcBef>
            </a:pPr>
            <a:r>
              <a:rPr lang="en-US" altLang="ko-KR" sz="1000">
                <a:solidFill>
                  <a:srgbClr val="FF0000"/>
                </a:solidFill>
                <a:effectLst/>
              </a:rPr>
              <a:t>N</a:t>
            </a:r>
          </a:p>
        </p:txBody>
      </p:sp>
      <p:sp>
        <p:nvSpPr>
          <p:cNvPr id="93" name="TextBox 92">
            <a:extLst>
              <a:ext uri="{FF2B5EF4-FFF2-40B4-BE49-F238E27FC236}">
                <a16:creationId xmlns:a16="http://schemas.microsoft.com/office/drawing/2014/main" id="{58D36F82-61C5-47A3-A932-FB813D0F8A96}"/>
              </a:ext>
            </a:extLst>
          </p:cNvPr>
          <p:cNvSpPr txBox="1"/>
          <p:nvPr/>
        </p:nvSpPr>
        <p:spPr>
          <a:xfrm>
            <a:off x="10395726" y="5569073"/>
            <a:ext cx="1700553" cy="567463"/>
          </a:xfrm>
          <a:prstGeom prst="rect">
            <a:avLst/>
          </a:prstGeom>
          <a:noFill/>
        </p:spPr>
        <p:txBody>
          <a:bodyPr wrap="square">
            <a:spAutoFit/>
          </a:bodyPr>
          <a:lstStyle/>
          <a:p>
            <a:pPr>
              <a:lnSpc>
                <a:spcPct val="150000"/>
              </a:lnSpc>
              <a:spcBef>
                <a:spcPts val="400"/>
              </a:spcBef>
            </a:pPr>
            <a:r>
              <a:rPr lang="en-US" altLang="ko-KR" sz="1100">
                <a:solidFill>
                  <a:schemeClr val="tx1"/>
                </a:solidFill>
                <a:effectLst/>
                <a:latin typeface="+mn-ea"/>
              </a:rPr>
              <a:t>@InitBinder </a:t>
            </a:r>
            <a:r>
              <a:rPr lang="ko-KR" altLang="en-US" sz="1100">
                <a:solidFill>
                  <a:schemeClr val="tx1"/>
                </a:solidFill>
                <a:effectLst/>
                <a:latin typeface="+mn-ea"/>
              </a:rPr>
              <a:t>가 선언된 메서드를 모두 호출한다</a:t>
            </a:r>
            <a:endParaRPr lang="en-US" altLang="ko-KR" sz="1100">
              <a:solidFill>
                <a:schemeClr val="tx1"/>
              </a:solidFill>
              <a:effectLst/>
            </a:endParaRPr>
          </a:p>
        </p:txBody>
      </p:sp>
      <p:sp>
        <p:nvSpPr>
          <p:cNvPr id="108" name="TextBox 107">
            <a:extLst>
              <a:ext uri="{FF2B5EF4-FFF2-40B4-BE49-F238E27FC236}">
                <a16:creationId xmlns:a16="http://schemas.microsoft.com/office/drawing/2014/main" id="{31E9536C-3A13-45FE-94F5-654746D80824}"/>
              </a:ext>
            </a:extLst>
          </p:cNvPr>
          <p:cNvSpPr txBox="1"/>
          <p:nvPr/>
        </p:nvSpPr>
        <p:spPr>
          <a:xfrm>
            <a:off x="7955095" y="3812154"/>
            <a:ext cx="1300347" cy="313547"/>
          </a:xfrm>
          <a:prstGeom prst="rect">
            <a:avLst/>
          </a:prstGeom>
          <a:noFill/>
        </p:spPr>
        <p:txBody>
          <a:bodyPr wrap="square">
            <a:spAutoFit/>
          </a:bodyPr>
          <a:lstStyle/>
          <a:p>
            <a:pPr>
              <a:lnSpc>
                <a:spcPct val="150000"/>
              </a:lnSpc>
              <a:spcBef>
                <a:spcPts val="400"/>
              </a:spcBef>
            </a:pPr>
            <a:r>
              <a:rPr lang="ko-KR" altLang="en-US" sz="1100">
                <a:latin typeface="+mn-ea"/>
              </a:rPr>
              <a:t>바인더 객체 생성</a:t>
            </a:r>
            <a:endParaRPr lang="en-US" altLang="ko-KR" sz="1100">
              <a:solidFill>
                <a:schemeClr val="tx1"/>
              </a:solidFill>
              <a:effectLst/>
            </a:endParaRPr>
          </a:p>
        </p:txBody>
      </p:sp>
      <p:sp>
        <p:nvSpPr>
          <p:cNvPr id="110" name="모서리가 둥근 직사각형 38">
            <a:extLst>
              <a:ext uri="{FF2B5EF4-FFF2-40B4-BE49-F238E27FC236}">
                <a16:creationId xmlns:a16="http://schemas.microsoft.com/office/drawing/2014/main" id="{90EF6512-4EEE-43F7-BCEA-579D84297AE6}"/>
              </a:ext>
            </a:extLst>
          </p:cNvPr>
          <p:cNvSpPr/>
          <p:nvPr/>
        </p:nvSpPr>
        <p:spPr>
          <a:xfrm>
            <a:off x="9487301" y="3880088"/>
            <a:ext cx="1816850" cy="493777"/>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WebDataBinder</a:t>
            </a:r>
            <a:endParaRPr lang="en-US" altLang="ko-KR" sz="1400">
              <a:solidFill>
                <a:schemeClr val="tx1"/>
              </a:solidFill>
              <a:effectLst/>
            </a:endParaRPr>
          </a:p>
        </p:txBody>
      </p:sp>
      <p:cxnSp>
        <p:nvCxnSpPr>
          <p:cNvPr id="111" name="직선 화살표 연결선 110">
            <a:extLst>
              <a:ext uri="{FF2B5EF4-FFF2-40B4-BE49-F238E27FC236}">
                <a16:creationId xmlns:a16="http://schemas.microsoft.com/office/drawing/2014/main" id="{BDDFDDF7-D6C3-4DE8-8E97-D1CBFBBAD1A4}"/>
              </a:ext>
            </a:extLst>
          </p:cNvPr>
          <p:cNvCxnSpPr>
            <a:stCxn id="48" idx="3"/>
            <a:endCxn id="110" idx="1"/>
          </p:cNvCxnSpPr>
          <p:nvPr/>
        </p:nvCxnSpPr>
        <p:spPr>
          <a:xfrm>
            <a:off x="7735362" y="4126977"/>
            <a:ext cx="1751939" cy="0"/>
          </a:xfrm>
          <a:prstGeom prst="straightConnector1">
            <a:avLst/>
          </a:prstGeom>
          <a:ln w="19050">
            <a:solidFill>
              <a:schemeClr val="tx1"/>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3" name="직선 화살표 연결선 112">
            <a:extLst>
              <a:ext uri="{FF2B5EF4-FFF2-40B4-BE49-F238E27FC236}">
                <a16:creationId xmlns:a16="http://schemas.microsoft.com/office/drawing/2014/main" id="{74ECFA65-6C64-43EC-9FD5-459C7EE76377}"/>
              </a:ext>
            </a:extLst>
          </p:cNvPr>
          <p:cNvCxnSpPr>
            <a:cxnSpLocks/>
            <a:stCxn id="47" idx="2"/>
          </p:cNvCxnSpPr>
          <p:nvPr/>
        </p:nvCxnSpPr>
        <p:spPr>
          <a:xfrm>
            <a:off x="9674080" y="6099693"/>
            <a:ext cx="0" cy="35510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6" name="TextBox 115">
            <a:extLst>
              <a:ext uri="{FF2B5EF4-FFF2-40B4-BE49-F238E27FC236}">
                <a16:creationId xmlns:a16="http://schemas.microsoft.com/office/drawing/2014/main" id="{46B0527E-A9E9-4C5F-AB9B-9AD6E02A4B51}"/>
              </a:ext>
            </a:extLst>
          </p:cNvPr>
          <p:cNvSpPr txBox="1"/>
          <p:nvPr/>
        </p:nvSpPr>
        <p:spPr>
          <a:xfrm>
            <a:off x="7998380" y="6454797"/>
            <a:ext cx="3352921" cy="313547"/>
          </a:xfrm>
          <a:prstGeom prst="rect">
            <a:avLst/>
          </a:prstGeom>
          <a:noFill/>
        </p:spPr>
        <p:txBody>
          <a:bodyPr wrap="square">
            <a:spAutoFit/>
          </a:bodyPr>
          <a:lstStyle/>
          <a:p>
            <a:pPr>
              <a:lnSpc>
                <a:spcPct val="150000"/>
              </a:lnSpc>
              <a:spcBef>
                <a:spcPts val="400"/>
              </a:spcBef>
            </a:pPr>
            <a:r>
              <a:rPr lang="en-US" altLang="ko-KR" sz="1100">
                <a:solidFill>
                  <a:schemeClr val="tx1"/>
                </a:solidFill>
              </a:rPr>
              <a:t>WebDataBinder </a:t>
            </a:r>
            <a:r>
              <a:rPr lang="ko-KR" altLang="en-US" sz="1100"/>
              <a:t>로 여러 필드 속성들을 가공한다</a:t>
            </a:r>
            <a:endParaRPr lang="en-US" altLang="ko-KR" sz="1100">
              <a:solidFill>
                <a:schemeClr val="tx1"/>
              </a:solidFill>
              <a:effectLst/>
            </a:endParaRPr>
          </a:p>
        </p:txBody>
      </p:sp>
      <p:sp>
        <p:nvSpPr>
          <p:cNvPr id="118" name="모서리가 둥근 직사각형 38">
            <a:extLst>
              <a:ext uri="{FF2B5EF4-FFF2-40B4-BE49-F238E27FC236}">
                <a16:creationId xmlns:a16="http://schemas.microsoft.com/office/drawing/2014/main" id="{9CA3A8DF-5247-42E8-80B2-07C52035AB3A}"/>
              </a:ext>
            </a:extLst>
          </p:cNvPr>
          <p:cNvSpPr/>
          <p:nvPr/>
        </p:nvSpPr>
        <p:spPr>
          <a:xfrm>
            <a:off x="7799530" y="4621177"/>
            <a:ext cx="2272708"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InvocableHandlerMethod</a:t>
            </a:r>
          </a:p>
        </p:txBody>
      </p:sp>
      <p:cxnSp>
        <p:nvCxnSpPr>
          <p:cNvPr id="119" name="직선 화살표 연결선 118">
            <a:extLst>
              <a:ext uri="{FF2B5EF4-FFF2-40B4-BE49-F238E27FC236}">
                <a16:creationId xmlns:a16="http://schemas.microsoft.com/office/drawing/2014/main" id="{AE789F79-A831-41C3-9EE6-85F24B2D82C7}"/>
              </a:ext>
            </a:extLst>
          </p:cNvPr>
          <p:cNvCxnSpPr>
            <a:cxnSpLocks/>
            <a:stCxn id="46" idx="3"/>
            <a:endCxn id="118" idx="1"/>
          </p:cNvCxnSpPr>
          <p:nvPr/>
        </p:nvCxnSpPr>
        <p:spPr>
          <a:xfrm>
            <a:off x="7325659" y="4868065"/>
            <a:ext cx="473871" cy="0"/>
          </a:xfrm>
          <a:prstGeom prst="straightConnector1">
            <a:avLst/>
          </a:prstGeom>
          <a:ln w="19050">
            <a:solidFill>
              <a:schemeClr val="tx1"/>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 name="직선 연결선 6">
            <a:extLst>
              <a:ext uri="{FF2B5EF4-FFF2-40B4-BE49-F238E27FC236}">
                <a16:creationId xmlns:a16="http://schemas.microsoft.com/office/drawing/2014/main" id="{4EBD7821-431E-44B0-A578-A155CB8980D0}"/>
              </a:ext>
            </a:extLst>
          </p:cNvPr>
          <p:cNvCxnSpPr/>
          <p:nvPr/>
        </p:nvCxnSpPr>
        <p:spPr>
          <a:xfrm>
            <a:off x="4637314" y="266741"/>
            <a:ext cx="0" cy="6187602"/>
          </a:xfrm>
          <a:prstGeom prst="line">
            <a:avLst/>
          </a:prstGeom>
          <a:ln w="19050">
            <a:solidFill>
              <a:schemeClr val="bg1">
                <a:lumMod val="50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17180877"/>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C3E45B7-9FB7-4A0A-A764-156679392F0E}"/>
              </a:ext>
            </a:extLst>
          </p:cNvPr>
          <p:cNvSpPr txBox="1"/>
          <p:nvPr/>
        </p:nvSpPr>
        <p:spPr>
          <a:xfrm>
            <a:off x="1542641" y="1809307"/>
            <a:ext cx="6680227" cy="646331"/>
          </a:xfrm>
          <a:prstGeom prst="rect">
            <a:avLst/>
          </a:prstGeom>
          <a:noFill/>
        </p:spPr>
        <p:txBody>
          <a:bodyPr wrap="none" rtlCol="0">
            <a:spAutoFit/>
          </a:bodyPr>
          <a:lstStyle/>
          <a:p>
            <a:pPr marL="571500" indent="-571500">
              <a:buFont typeface="Wingdings" panose="05000000000000000000" pitchFamily="2" charset="2"/>
              <a:buChar char="ü"/>
            </a:pPr>
            <a:r>
              <a:rPr lang="ko-KR" altLang="en-US" sz="3600">
                <a:solidFill>
                  <a:schemeClr val="accent1">
                    <a:lumMod val="75000"/>
                  </a:schemeClr>
                </a:solidFill>
                <a:latin typeface="나눔바른고딕" panose="020B0603020101020101" pitchFamily="50" charset="-127"/>
                <a:ea typeface="나눔바른고딕" panose="020B0603020101020101" pitchFamily="50" charset="-127"/>
              </a:rPr>
              <a:t>타입 변환 </a:t>
            </a:r>
            <a:r>
              <a:rPr lang="en-US" altLang="ko-KR" sz="3600">
                <a:solidFill>
                  <a:schemeClr val="accent1">
                    <a:lumMod val="75000"/>
                  </a:schemeClr>
                </a:solidFill>
                <a:latin typeface="나눔바른고딕" panose="020B0603020101020101" pitchFamily="50" charset="-127"/>
                <a:ea typeface="나눔바른고딕" panose="020B0603020101020101" pitchFamily="50" charset="-127"/>
              </a:rPr>
              <a:t>(Type Conversion)</a:t>
            </a:r>
            <a:endParaRPr lang="ko-KR" altLang="en-US" sz="3600" b="1">
              <a:solidFill>
                <a:schemeClr val="accent1">
                  <a:lumMod val="75000"/>
                </a:schemeClr>
              </a:solidFill>
              <a:latin typeface="나눔바른고딕" panose="020B0603020101020101" pitchFamily="50" charset="-127"/>
              <a:ea typeface="나눔바른고딕" panose="020B0603020101020101" pitchFamily="50" charset="-127"/>
            </a:endParaRPr>
          </a:p>
        </p:txBody>
      </p:sp>
      <p:sp>
        <p:nvSpPr>
          <p:cNvPr id="3" name="TextBox 2">
            <a:extLst>
              <a:ext uri="{FF2B5EF4-FFF2-40B4-BE49-F238E27FC236}">
                <a16:creationId xmlns:a16="http://schemas.microsoft.com/office/drawing/2014/main" id="{352722D2-7CFE-4B57-B2B5-9830792007B1}"/>
              </a:ext>
            </a:extLst>
          </p:cNvPr>
          <p:cNvSpPr txBox="1"/>
          <p:nvPr/>
        </p:nvSpPr>
        <p:spPr>
          <a:xfrm>
            <a:off x="1891316" y="2455638"/>
            <a:ext cx="4883196" cy="3778278"/>
          </a:xfrm>
          <a:prstGeom prst="rect">
            <a:avLst/>
          </a:prstGeom>
          <a:noFill/>
        </p:spPr>
        <p:txBody>
          <a:bodyPr wrap="none" rtlCol="0">
            <a:spAutoFit/>
          </a:bodyPr>
          <a:lstStyle/>
          <a:p>
            <a:pPr marL="342900" indent="-342900">
              <a:lnSpc>
                <a:spcPct val="150000"/>
              </a:lnSpc>
              <a:buFont typeface="+mj-lt"/>
              <a:buAutoNum type="arabicPeriod"/>
            </a:pPr>
            <a:r>
              <a:rPr lang="ko-KR" altLang="en-US" sz="1800">
                <a:solidFill>
                  <a:schemeClr val="accent1">
                    <a:lumMod val="75000"/>
                  </a:schemeClr>
                </a:solidFill>
                <a:latin typeface="나눔바른고딕" panose="020B0603020101020101" pitchFamily="50" charset="-127"/>
                <a:ea typeface="나눔바른고딕" panose="020B0603020101020101" pitchFamily="50" charset="-127"/>
              </a:rPr>
              <a:t>개요</a:t>
            </a:r>
            <a:endParaRPr lang="en-US" altLang="ko-KR">
              <a:solidFill>
                <a:schemeClr val="accent1">
                  <a:lumMod val="75000"/>
                </a:schemeClr>
              </a:solidFill>
              <a:latin typeface="나눔바른고딕" panose="020B0603020101020101" pitchFamily="50" charset="-127"/>
              <a:ea typeface="나눔바른고딕" panose="020B0603020101020101" pitchFamily="50" charset="-127"/>
            </a:endParaRPr>
          </a:p>
          <a:p>
            <a:pPr marL="342900" indent="-342900">
              <a:lnSpc>
                <a:spcPct val="150000"/>
              </a:lnSpc>
              <a:buFont typeface="+mj-lt"/>
              <a:buAutoNum type="arabicPeriod"/>
            </a:pPr>
            <a:r>
              <a:rPr lang="en-US" altLang="ko-KR">
                <a:solidFill>
                  <a:schemeClr val="accent1">
                    <a:lumMod val="75000"/>
                  </a:schemeClr>
                </a:solidFill>
                <a:latin typeface="나눔바른고딕" panose="020B0603020101020101" pitchFamily="50" charset="-127"/>
                <a:ea typeface="나눔바른고딕" panose="020B0603020101020101" pitchFamily="50" charset="-127"/>
              </a:rPr>
              <a:t>Converter</a:t>
            </a:r>
          </a:p>
          <a:p>
            <a:pPr marL="342900" indent="-342900">
              <a:lnSpc>
                <a:spcPct val="150000"/>
              </a:lnSpc>
              <a:buFont typeface="+mj-lt"/>
              <a:buAutoNum type="arabicPeriod"/>
            </a:pPr>
            <a:r>
              <a:rPr lang="en-US" altLang="ko-KR">
                <a:solidFill>
                  <a:schemeClr val="accent1">
                    <a:lumMod val="75000"/>
                  </a:schemeClr>
                </a:solidFill>
                <a:latin typeface="나눔바른고딕" panose="020B0603020101020101" pitchFamily="50" charset="-127"/>
                <a:ea typeface="나눔바른고딕" panose="020B0603020101020101" pitchFamily="50" charset="-127"/>
              </a:rPr>
              <a:t>ConversionService</a:t>
            </a:r>
          </a:p>
          <a:p>
            <a:pPr marL="342900" indent="-342900">
              <a:lnSpc>
                <a:spcPct val="150000"/>
              </a:lnSpc>
              <a:buFont typeface="+mj-lt"/>
              <a:buAutoNum type="arabicPeriod"/>
            </a:pPr>
            <a:r>
              <a:rPr lang="en-US" altLang="ko-KR">
                <a:solidFill>
                  <a:schemeClr val="accent1">
                    <a:lumMod val="75000"/>
                  </a:schemeClr>
                </a:solidFill>
                <a:latin typeface="나눔바른고딕" panose="020B0603020101020101" pitchFamily="50" charset="-127"/>
                <a:ea typeface="나눔바른고딕" panose="020B0603020101020101" pitchFamily="50" charset="-127"/>
              </a:rPr>
              <a:t>ConverterFactory &amp; ConditionalConverter</a:t>
            </a:r>
          </a:p>
          <a:p>
            <a:pPr marL="342900" indent="-342900">
              <a:lnSpc>
                <a:spcPct val="150000"/>
              </a:lnSpc>
              <a:buFont typeface="+mj-lt"/>
              <a:buAutoNum type="arabicPeriod"/>
            </a:pPr>
            <a:r>
              <a:rPr lang="en-US" altLang="ko-KR">
                <a:solidFill>
                  <a:schemeClr val="accent1">
                    <a:lumMod val="75000"/>
                  </a:schemeClr>
                </a:solidFill>
                <a:latin typeface="나눔바른고딕" panose="020B0603020101020101" pitchFamily="50" charset="-127"/>
                <a:ea typeface="나눔바른고딕" panose="020B0603020101020101" pitchFamily="50" charset="-127"/>
              </a:rPr>
              <a:t>Converter </a:t>
            </a:r>
            <a:r>
              <a:rPr lang="ko-KR" altLang="en-US">
                <a:solidFill>
                  <a:schemeClr val="accent1">
                    <a:lumMod val="75000"/>
                  </a:schemeClr>
                </a:solidFill>
                <a:latin typeface="나눔바른고딕" panose="020B0603020101020101" pitchFamily="50" charset="-127"/>
                <a:ea typeface="나눔바른고딕" panose="020B0603020101020101" pitchFamily="50" charset="-127"/>
              </a:rPr>
              <a:t>스프링 적용</a:t>
            </a:r>
            <a:endParaRPr lang="en-US" altLang="ko-KR">
              <a:solidFill>
                <a:schemeClr val="accent1">
                  <a:lumMod val="75000"/>
                </a:schemeClr>
              </a:solidFill>
              <a:latin typeface="나눔바른고딕" panose="020B0603020101020101" pitchFamily="50" charset="-127"/>
              <a:ea typeface="나눔바른고딕" panose="020B0603020101020101" pitchFamily="50" charset="-127"/>
            </a:endParaRPr>
          </a:p>
          <a:p>
            <a:pPr marL="342900" indent="-342900">
              <a:lnSpc>
                <a:spcPct val="150000"/>
              </a:lnSpc>
              <a:buFont typeface="+mj-lt"/>
              <a:buAutoNum type="arabicPeriod"/>
            </a:pPr>
            <a:r>
              <a:rPr lang="en-US" altLang="ko-KR">
                <a:solidFill>
                  <a:schemeClr val="accent1">
                    <a:lumMod val="75000"/>
                  </a:schemeClr>
                </a:solidFill>
                <a:latin typeface="나눔바른고딕" panose="020B0603020101020101" pitchFamily="50" charset="-127"/>
                <a:ea typeface="나눔바른고딕" panose="020B0603020101020101" pitchFamily="50" charset="-127"/>
              </a:rPr>
              <a:t>Formatter</a:t>
            </a:r>
          </a:p>
          <a:p>
            <a:pPr marL="342900" indent="-342900">
              <a:lnSpc>
                <a:spcPct val="150000"/>
              </a:lnSpc>
              <a:buFont typeface="+mj-lt"/>
              <a:buAutoNum type="arabicPeriod"/>
            </a:pPr>
            <a:r>
              <a:rPr lang="en-US" altLang="ko-KR" sz="1800">
                <a:solidFill>
                  <a:schemeClr val="accent1">
                    <a:lumMod val="75000"/>
                  </a:schemeClr>
                </a:solidFill>
                <a:latin typeface="+mj-lt"/>
              </a:rPr>
              <a:t>FormattingConversionService</a:t>
            </a:r>
          </a:p>
          <a:p>
            <a:pPr marL="342900" indent="-342900">
              <a:lnSpc>
                <a:spcPct val="150000"/>
              </a:lnSpc>
              <a:buFont typeface="+mj-lt"/>
              <a:buAutoNum type="arabicPeriod"/>
            </a:pPr>
            <a:r>
              <a:rPr lang="en-US" altLang="ko-KR">
                <a:solidFill>
                  <a:schemeClr val="accent1">
                    <a:lumMod val="75000"/>
                  </a:schemeClr>
                </a:solidFill>
                <a:latin typeface="나눔바른고딕" panose="020B0603020101020101" pitchFamily="50" charset="-127"/>
                <a:ea typeface="나눔바른고딕" panose="020B0603020101020101" pitchFamily="50" charset="-127"/>
              </a:rPr>
              <a:t>Formatter </a:t>
            </a:r>
            <a:r>
              <a:rPr lang="ko-KR" altLang="en-US">
                <a:solidFill>
                  <a:schemeClr val="accent1">
                    <a:lumMod val="75000"/>
                  </a:schemeClr>
                </a:solidFill>
                <a:latin typeface="나눔바른고딕" panose="020B0603020101020101" pitchFamily="50" charset="-127"/>
                <a:ea typeface="나눔바른고딕" panose="020B0603020101020101" pitchFamily="50" charset="-127"/>
              </a:rPr>
              <a:t>스프링 적용</a:t>
            </a:r>
            <a:endParaRPr lang="en-US" altLang="ko-KR">
              <a:solidFill>
                <a:schemeClr val="accent1">
                  <a:lumMod val="75000"/>
                </a:schemeClr>
              </a:solidFill>
              <a:latin typeface="나눔바른고딕" panose="020B0603020101020101" pitchFamily="50" charset="-127"/>
              <a:ea typeface="나눔바른고딕" panose="020B0603020101020101" pitchFamily="50" charset="-127"/>
            </a:endParaRPr>
          </a:p>
          <a:p>
            <a:pPr marL="342900" indent="-342900">
              <a:lnSpc>
                <a:spcPct val="150000"/>
              </a:lnSpc>
              <a:buFont typeface="+mj-lt"/>
              <a:buAutoNum type="arabicPeriod"/>
            </a:pPr>
            <a:r>
              <a:rPr lang="ko-KR" altLang="en-US">
                <a:solidFill>
                  <a:schemeClr val="accent1">
                    <a:lumMod val="75000"/>
                  </a:schemeClr>
                </a:solidFill>
                <a:latin typeface="나눔바른고딕" panose="020B0603020101020101" pitchFamily="50" charset="-127"/>
                <a:ea typeface="나눔바른고딕" panose="020B0603020101020101" pitchFamily="50" charset="-127"/>
              </a:rPr>
              <a:t>어노테이션 기반 포맷팅</a:t>
            </a:r>
            <a:endParaRPr lang="en-US" altLang="ko-KR">
              <a:solidFill>
                <a:schemeClr val="accent1">
                  <a:lumMod val="75000"/>
                </a:schemeClr>
              </a:solidFill>
              <a:latin typeface="나눔바른고딕" panose="020B0603020101020101" pitchFamily="50" charset="-127"/>
              <a:ea typeface="나눔바른고딕" panose="020B0603020101020101" pitchFamily="50" charset="-127"/>
            </a:endParaRPr>
          </a:p>
        </p:txBody>
      </p:sp>
    </p:spTree>
    <p:extLst>
      <p:ext uri="{BB962C8B-B14F-4D97-AF65-F5344CB8AC3E}">
        <p14:creationId xmlns:p14="http://schemas.microsoft.com/office/powerpoint/2010/main" val="3688015746"/>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28235-34F3-480D-9582-51322E7389EC}"/>
              </a:ext>
            </a:extLst>
          </p:cNvPr>
          <p:cNvSpPr txBox="1"/>
          <p:nvPr/>
        </p:nvSpPr>
        <p:spPr>
          <a:xfrm>
            <a:off x="5234225" y="2921169"/>
            <a:ext cx="1723550" cy="1015663"/>
          </a:xfrm>
          <a:prstGeom prst="rect">
            <a:avLst/>
          </a:prstGeom>
          <a:noFill/>
        </p:spPr>
        <p:txBody>
          <a:bodyPr wrap="none" rtlCol="0">
            <a:spAutoFit/>
          </a:bodyPr>
          <a:lstStyle/>
          <a:p>
            <a:pPr algn="ctr"/>
            <a:r>
              <a:rPr lang="ko-KR" altLang="en-US" sz="6000">
                <a:solidFill>
                  <a:schemeClr val="accent1">
                    <a:lumMod val="75000"/>
                  </a:schemeClr>
                </a:solidFill>
                <a:latin typeface="+mj-lt"/>
              </a:rPr>
              <a:t>개요</a:t>
            </a:r>
          </a:p>
        </p:txBody>
      </p:sp>
      <p:sp>
        <p:nvSpPr>
          <p:cNvPr id="3" name="TextBox 2">
            <a:extLst>
              <a:ext uri="{FF2B5EF4-FFF2-40B4-BE49-F238E27FC236}">
                <a16:creationId xmlns:a16="http://schemas.microsoft.com/office/drawing/2014/main" id="{CDB69857-4DB7-EFC1-D480-BBEE632C406D}"/>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1349597097"/>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직사각형 72">
            <a:extLst>
              <a:ext uri="{FF2B5EF4-FFF2-40B4-BE49-F238E27FC236}">
                <a16:creationId xmlns:a16="http://schemas.microsoft.com/office/drawing/2014/main" id="{D10AE262-3224-4491-9AF5-1A7677C571EF}"/>
              </a:ext>
            </a:extLst>
          </p:cNvPr>
          <p:cNvSpPr/>
          <p:nvPr/>
        </p:nvSpPr>
        <p:spPr>
          <a:xfrm>
            <a:off x="370206" y="627229"/>
            <a:ext cx="10380009"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latin typeface="+mn-ea"/>
              </a:rPr>
              <a:t>타입 변환</a:t>
            </a:r>
            <a:r>
              <a:rPr lang="en-US" altLang="ko-KR" sz="1200">
                <a:latin typeface="+mn-ea"/>
              </a:rPr>
              <a:t>(Type Conversion)</a:t>
            </a:r>
            <a:r>
              <a:rPr lang="ko-KR" altLang="en-US" sz="1200">
                <a:latin typeface="+mn-ea"/>
              </a:rPr>
              <a:t>은 데이터를 한 데이터 타입에서 다른 데이터 타입으로 변경하는 과정을 의미한다</a:t>
            </a:r>
            <a:endParaRPr lang="en-US" altLang="ko-KR" sz="1200">
              <a:latin typeface="+mn-ea"/>
            </a:endParaRPr>
          </a:p>
          <a:p>
            <a:pPr marL="171450" indent="-171450">
              <a:lnSpc>
                <a:spcPct val="150000"/>
              </a:lnSpc>
              <a:buFont typeface="Arial" panose="020B0604020202020204" pitchFamily="34" charset="0"/>
              <a:buChar char="•"/>
            </a:pPr>
            <a:r>
              <a:rPr lang="ko-KR" altLang="en-US" sz="1200">
                <a:latin typeface="+mn-ea"/>
              </a:rPr>
              <a:t>주로 서로 다른 데이터 타입 간의 호환성을 확보하거나 특정 연산을 수행하기 위해 필요하다</a:t>
            </a:r>
            <a:endParaRPr lang="en-US" altLang="ko-KR" sz="1200">
              <a:latin typeface="+mn-ea"/>
            </a:endParaRPr>
          </a:p>
        </p:txBody>
      </p:sp>
      <p:sp>
        <p:nvSpPr>
          <p:cNvPr id="74" name="직사각형 73">
            <a:extLst>
              <a:ext uri="{FF2B5EF4-FFF2-40B4-BE49-F238E27FC236}">
                <a16:creationId xmlns:a16="http://schemas.microsoft.com/office/drawing/2014/main" id="{42A0B23B-7003-43B2-A559-7C4A6F001EFB}"/>
              </a:ext>
            </a:extLst>
          </p:cNvPr>
          <p:cNvSpPr/>
          <p:nvPr/>
        </p:nvSpPr>
        <p:spPr>
          <a:xfrm>
            <a:off x="198756" y="202792"/>
            <a:ext cx="147829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타입 변환</a:t>
            </a:r>
          </a:p>
        </p:txBody>
      </p:sp>
      <p:sp>
        <p:nvSpPr>
          <p:cNvPr id="2" name="직사각형 1">
            <a:extLst>
              <a:ext uri="{FF2B5EF4-FFF2-40B4-BE49-F238E27FC236}">
                <a16:creationId xmlns:a16="http://schemas.microsoft.com/office/drawing/2014/main" id="{ED4EC50B-7199-B481-7C6C-291E3BE69ABB}"/>
              </a:ext>
            </a:extLst>
          </p:cNvPr>
          <p:cNvSpPr/>
          <p:nvPr/>
        </p:nvSpPr>
        <p:spPr>
          <a:xfrm>
            <a:off x="198756" y="1725353"/>
            <a:ext cx="225254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타입 변환의 종류</a:t>
            </a:r>
          </a:p>
        </p:txBody>
      </p:sp>
      <p:sp>
        <p:nvSpPr>
          <p:cNvPr id="11" name="직사각형 10">
            <a:extLst>
              <a:ext uri="{FF2B5EF4-FFF2-40B4-BE49-F238E27FC236}">
                <a16:creationId xmlns:a16="http://schemas.microsoft.com/office/drawing/2014/main" id="{5EA253C1-FF6C-271C-A468-C24924A7CA20}"/>
              </a:ext>
            </a:extLst>
          </p:cNvPr>
          <p:cNvSpPr/>
          <p:nvPr/>
        </p:nvSpPr>
        <p:spPr>
          <a:xfrm>
            <a:off x="370206" y="2148827"/>
            <a:ext cx="6343415" cy="3103607"/>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b="1">
                <a:latin typeface="+mn-ea"/>
              </a:rPr>
              <a:t>자동 변환 </a:t>
            </a:r>
            <a:r>
              <a:rPr lang="en-US" altLang="ko-KR" sz="1200" b="1">
                <a:latin typeface="+mn-ea"/>
              </a:rPr>
              <a:t>(Implicit Conversion)</a:t>
            </a:r>
          </a:p>
          <a:p>
            <a:pPr marL="628650" lvl="1" indent="-171450">
              <a:lnSpc>
                <a:spcPct val="150000"/>
              </a:lnSpc>
              <a:buFont typeface="Arial" panose="020B0604020202020204" pitchFamily="34" charset="0"/>
              <a:buChar char="•"/>
            </a:pPr>
            <a:r>
              <a:rPr lang="ko-KR" altLang="en-US" sz="1200">
                <a:latin typeface="+mn-ea"/>
              </a:rPr>
              <a:t>컴파일러가 개발자의 개입 없이 자동으로 수행하는 변환</a:t>
            </a:r>
            <a:r>
              <a:rPr lang="en-US" altLang="ko-KR" sz="1200">
                <a:latin typeface="+mn-ea"/>
              </a:rPr>
              <a:t>.</a:t>
            </a:r>
          </a:p>
          <a:p>
            <a:pPr marL="628650" lvl="1" indent="-171450">
              <a:lnSpc>
                <a:spcPct val="150000"/>
              </a:lnSpc>
              <a:buFont typeface="Arial" panose="020B0604020202020204" pitchFamily="34" charset="0"/>
              <a:buChar char="•"/>
            </a:pPr>
            <a:r>
              <a:rPr lang="ko-KR" altLang="en-US" sz="1200">
                <a:latin typeface="+mn-ea"/>
              </a:rPr>
              <a:t>주로 작은 크기의 데이터 타입이 큰 크기의 데이터 타입으로 변환될 때 사용</a:t>
            </a:r>
            <a:r>
              <a:rPr lang="en-US" altLang="ko-KR" sz="1200">
                <a:latin typeface="+mn-ea"/>
              </a:rPr>
              <a:t>.</a:t>
            </a:r>
          </a:p>
          <a:p>
            <a:pPr marL="628650" lvl="1" indent="-171450">
              <a:lnSpc>
                <a:spcPct val="150000"/>
              </a:lnSpc>
              <a:buFont typeface="Arial" panose="020B0604020202020204" pitchFamily="34" charset="0"/>
              <a:buChar char="•"/>
            </a:pPr>
            <a:r>
              <a:rPr lang="ko-KR" altLang="en-US" sz="1200">
                <a:latin typeface="+mn-ea"/>
              </a:rPr>
              <a:t>예</a:t>
            </a:r>
            <a:r>
              <a:rPr lang="en-US" altLang="ko-KR" sz="1200">
                <a:latin typeface="+mn-ea"/>
              </a:rPr>
              <a:t>: int → double</a:t>
            </a:r>
          </a:p>
          <a:p>
            <a:pPr marL="171450" indent="-171450">
              <a:lnSpc>
                <a:spcPct val="150000"/>
              </a:lnSpc>
              <a:buFont typeface="Arial" panose="020B0604020202020204" pitchFamily="34" charset="0"/>
              <a:buChar char="•"/>
            </a:pPr>
            <a:endParaRPr lang="en-US" altLang="ko-KR" sz="1200">
              <a:latin typeface="+mn-ea"/>
            </a:endParaRPr>
          </a:p>
          <a:p>
            <a:pPr marL="171450" indent="-171450">
              <a:lnSpc>
                <a:spcPct val="150000"/>
              </a:lnSpc>
              <a:buFont typeface="Arial" panose="020B0604020202020204" pitchFamily="34" charset="0"/>
              <a:buChar char="•"/>
            </a:pPr>
            <a:endParaRPr lang="en-US" altLang="ko-KR" sz="1200">
              <a:latin typeface="+mn-ea"/>
            </a:endParaRPr>
          </a:p>
          <a:p>
            <a:pPr marL="171450" indent="-171450">
              <a:lnSpc>
                <a:spcPct val="150000"/>
              </a:lnSpc>
              <a:buFont typeface="Arial" panose="020B0604020202020204" pitchFamily="34" charset="0"/>
              <a:buChar char="•"/>
            </a:pPr>
            <a:endParaRPr lang="en-US" altLang="ko-KR" sz="1200">
              <a:latin typeface="+mn-ea"/>
            </a:endParaRPr>
          </a:p>
          <a:p>
            <a:pPr marL="171450" indent="-171450">
              <a:lnSpc>
                <a:spcPct val="150000"/>
              </a:lnSpc>
              <a:buFont typeface="Arial" panose="020B0604020202020204" pitchFamily="34" charset="0"/>
              <a:buChar char="•"/>
            </a:pPr>
            <a:r>
              <a:rPr lang="ko-KR" altLang="en-US" sz="1200" b="1">
                <a:latin typeface="+mn-ea"/>
              </a:rPr>
              <a:t>명시적 변환 </a:t>
            </a:r>
            <a:r>
              <a:rPr lang="en-US" altLang="ko-KR" sz="1200" b="1">
                <a:latin typeface="+mn-ea"/>
              </a:rPr>
              <a:t>(Explicit Conversion)</a:t>
            </a:r>
          </a:p>
          <a:p>
            <a:pPr marL="628650" lvl="1" indent="-171450">
              <a:lnSpc>
                <a:spcPct val="150000"/>
              </a:lnSpc>
              <a:buFont typeface="Arial" panose="020B0604020202020204" pitchFamily="34" charset="0"/>
              <a:buChar char="•"/>
            </a:pPr>
            <a:r>
              <a:rPr lang="ko-KR" altLang="en-US" sz="1200">
                <a:latin typeface="+mn-ea"/>
              </a:rPr>
              <a:t>개발자가 직접 변환을 명시해야 하는 경우</a:t>
            </a:r>
            <a:r>
              <a:rPr lang="en-US" altLang="ko-KR" sz="1200">
                <a:latin typeface="+mn-ea"/>
              </a:rPr>
              <a:t>.</a:t>
            </a:r>
          </a:p>
          <a:p>
            <a:pPr marL="628650" lvl="1" indent="-171450">
              <a:lnSpc>
                <a:spcPct val="150000"/>
              </a:lnSpc>
              <a:buFont typeface="Arial" panose="020B0604020202020204" pitchFamily="34" charset="0"/>
              <a:buChar char="•"/>
            </a:pPr>
            <a:r>
              <a:rPr lang="ko-KR" altLang="en-US" sz="1200">
                <a:latin typeface="+mn-ea"/>
              </a:rPr>
              <a:t>데이터 손실이 발생할 가능성이 있거나 타입이</a:t>
            </a:r>
            <a:r>
              <a:rPr lang="en-US" altLang="ko-KR" sz="1200">
                <a:latin typeface="+mn-ea"/>
              </a:rPr>
              <a:t> </a:t>
            </a:r>
            <a:r>
              <a:rPr lang="ko-KR" altLang="en-US" sz="1200">
                <a:latin typeface="+mn-ea"/>
              </a:rPr>
              <a:t>다를 경우 사용</a:t>
            </a:r>
            <a:r>
              <a:rPr lang="en-US" altLang="ko-KR" sz="1200">
                <a:latin typeface="+mn-ea"/>
              </a:rPr>
              <a:t>.</a:t>
            </a:r>
          </a:p>
          <a:p>
            <a:pPr marL="628650" lvl="1" indent="-171450">
              <a:lnSpc>
                <a:spcPct val="150000"/>
              </a:lnSpc>
              <a:buFont typeface="Arial" panose="020B0604020202020204" pitchFamily="34" charset="0"/>
              <a:buChar char="•"/>
            </a:pPr>
            <a:r>
              <a:rPr lang="ko-KR" altLang="en-US" sz="1200">
                <a:latin typeface="+mn-ea"/>
              </a:rPr>
              <a:t>예</a:t>
            </a:r>
            <a:r>
              <a:rPr lang="en-US" altLang="ko-KR" sz="1200">
                <a:latin typeface="+mn-ea"/>
              </a:rPr>
              <a:t>: String → int</a:t>
            </a:r>
          </a:p>
        </p:txBody>
      </p:sp>
      <p:sp>
        <p:nvSpPr>
          <p:cNvPr id="12" name="Rectangle 3">
            <a:extLst>
              <a:ext uri="{FF2B5EF4-FFF2-40B4-BE49-F238E27FC236}">
                <a16:creationId xmlns:a16="http://schemas.microsoft.com/office/drawing/2014/main" id="{4CC033CE-D381-B57A-B37C-54C690A106D2}"/>
              </a:ext>
            </a:extLst>
          </p:cNvPr>
          <p:cNvSpPr>
            <a:spLocks noChangeArrowheads="1"/>
          </p:cNvSpPr>
          <p:nvPr/>
        </p:nvSpPr>
        <p:spPr bwMode="auto">
          <a:xfrm>
            <a:off x="1082842" y="3319725"/>
            <a:ext cx="5161547" cy="567463"/>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ea typeface="JetBrains Mono"/>
              </a:rPr>
              <a:t>int </a:t>
            </a:r>
            <a:r>
              <a:rPr kumimoji="0" lang="ko-KR" altLang="ko-KR" sz="1100" b="0" i="0" u="none" strike="noStrike" cap="none" normalizeH="0" baseline="0">
                <a:ln>
                  <a:noFill/>
                </a:ln>
                <a:solidFill>
                  <a:srgbClr val="C77DBB"/>
                </a:solidFill>
                <a:effectLst/>
                <a:ea typeface="JetBrains Mono"/>
              </a:rPr>
              <a:t>num </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2AACB8"/>
                </a:solidFill>
                <a:effectLst/>
                <a:ea typeface="JetBrains Mono"/>
              </a:rPr>
              <a:t>10</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CF8E6D"/>
                </a:solidFill>
                <a:effectLst/>
                <a:ea typeface="JetBrains Mono"/>
              </a:rPr>
              <a:t>double </a:t>
            </a:r>
            <a:r>
              <a:rPr kumimoji="0" lang="ko-KR" altLang="ko-KR" sz="1100" b="0" i="0" u="none" strike="noStrike" cap="none" normalizeH="0" baseline="0">
                <a:ln>
                  <a:noFill/>
                </a:ln>
                <a:solidFill>
                  <a:srgbClr val="C77DBB"/>
                </a:solidFill>
                <a:effectLst/>
                <a:ea typeface="JetBrains Mono"/>
              </a:rPr>
              <a:t>result </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77DBB"/>
                </a:solidFill>
                <a:effectLst/>
                <a:ea typeface="JetBrains Mono"/>
              </a:rPr>
              <a:t>num</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자동으로</a:t>
            </a:r>
            <a:r>
              <a:rPr kumimoji="0" lang="ko-KR" altLang="ko-KR" sz="1100" b="0" i="0" u="none" strike="noStrike" cap="none" normalizeH="0" baseline="0">
                <a:ln>
                  <a:noFill/>
                </a:ln>
                <a:solidFill>
                  <a:srgbClr val="7A7E85"/>
                </a:solidFill>
                <a:effectLst/>
                <a:ea typeface="JetBrains Mono"/>
              </a:rPr>
              <a:t> int</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가</a:t>
            </a:r>
            <a:r>
              <a:rPr kumimoji="0" lang="ko-KR" altLang="ko-KR" sz="1100" b="0" i="0" u="none" strike="noStrike" cap="none" normalizeH="0" baseline="0">
                <a:ln>
                  <a:noFill/>
                </a:ln>
                <a:solidFill>
                  <a:srgbClr val="7A7E85"/>
                </a:solidFill>
                <a:effectLst/>
                <a:ea typeface="JetBrains Mono"/>
              </a:rPr>
              <a:t> double</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로 변환</a:t>
            </a:r>
            <a:endParaRPr kumimoji="0" lang="ko-KR" altLang="ko-KR" sz="1100" b="0" i="0" u="none" strike="noStrike" cap="none" normalizeH="0" baseline="0">
              <a:ln>
                <a:noFill/>
              </a:ln>
              <a:solidFill>
                <a:schemeClr val="tx1"/>
              </a:solidFill>
              <a:effectLst/>
            </a:endParaRPr>
          </a:p>
        </p:txBody>
      </p:sp>
      <p:sp>
        <p:nvSpPr>
          <p:cNvPr id="14" name="Rectangle 5">
            <a:extLst>
              <a:ext uri="{FF2B5EF4-FFF2-40B4-BE49-F238E27FC236}">
                <a16:creationId xmlns:a16="http://schemas.microsoft.com/office/drawing/2014/main" id="{E6A824C1-7B9F-2588-C73F-DCE26F8FE531}"/>
              </a:ext>
            </a:extLst>
          </p:cNvPr>
          <p:cNvSpPr>
            <a:spLocks noChangeArrowheads="1"/>
          </p:cNvSpPr>
          <p:nvPr/>
        </p:nvSpPr>
        <p:spPr bwMode="auto">
          <a:xfrm>
            <a:off x="1082842" y="5366247"/>
            <a:ext cx="5161547" cy="56881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C77DBB"/>
                </a:solidFill>
                <a:effectLst/>
                <a:ea typeface="JetBrains Mono"/>
              </a:rPr>
              <a:t>numberString </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6AAB73"/>
                </a:solidFill>
                <a:effectLst/>
                <a:ea typeface="JetBrains Mono"/>
              </a:rPr>
              <a:t>"100"</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CF8E6D"/>
                </a:solidFill>
                <a:effectLst/>
                <a:ea typeface="JetBrains Mono"/>
              </a:rPr>
              <a:t>int </a:t>
            </a:r>
            <a:r>
              <a:rPr kumimoji="0" lang="ko-KR" altLang="ko-KR" sz="1100" b="0" i="0" u="none" strike="noStrike" cap="none" normalizeH="0" baseline="0">
                <a:ln>
                  <a:noFill/>
                </a:ln>
                <a:solidFill>
                  <a:srgbClr val="C77DBB"/>
                </a:solidFill>
                <a:effectLst/>
                <a:ea typeface="JetBrains Mono"/>
              </a:rPr>
              <a:t>num </a:t>
            </a:r>
            <a:r>
              <a:rPr kumimoji="0" lang="ko-KR" altLang="ko-KR" sz="1100" b="0" i="0" u="none" strike="noStrike" cap="none" normalizeH="0" baseline="0">
                <a:ln>
                  <a:noFill/>
                </a:ln>
                <a:solidFill>
                  <a:srgbClr val="BCBEC4"/>
                </a:solidFill>
                <a:effectLst/>
                <a:ea typeface="JetBrains Mono"/>
              </a:rPr>
              <a:t>= Integer.</a:t>
            </a:r>
            <a:r>
              <a:rPr kumimoji="0" lang="ko-KR" altLang="ko-KR" sz="1100" b="0" i="1" u="none" strike="noStrike" cap="none" normalizeH="0" baseline="0">
                <a:ln>
                  <a:noFill/>
                </a:ln>
                <a:solidFill>
                  <a:srgbClr val="BCBEC4"/>
                </a:solidFill>
                <a:effectLst/>
                <a:ea typeface="JetBrains Mono"/>
              </a:rPr>
              <a:t>parseInt</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C77DBB"/>
                </a:solidFill>
                <a:effectLst/>
                <a:ea typeface="JetBrains Mono"/>
              </a:rPr>
              <a:t>numberString</a:t>
            </a:r>
            <a:r>
              <a:rPr kumimoji="0" lang="ko-KR" altLang="ko-KR" sz="1100" b="0" i="0" u="none" strike="noStrike" cap="none" normalizeH="0" baseline="0">
                <a:ln>
                  <a:noFill/>
                </a:ln>
                <a:solidFill>
                  <a:srgbClr val="BCBEC4"/>
                </a:solidFill>
                <a:effectLst/>
                <a:ea typeface="JetBrains Mono"/>
              </a:rPr>
              <a:t>);</a:t>
            </a: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a:t>
            </a:r>
            <a:r>
              <a:rPr lang="en-US" altLang="ko-KR" sz="1100">
                <a:solidFill>
                  <a:srgbClr val="7A7E85"/>
                </a:solidFill>
                <a:ea typeface="JetBrains Mono"/>
                <a:cs typeface="Courier New" panose="02070309020205020404" pitchFamily="49" charset="0"/>
              </a:rPr>
              <a:t>String </a:t>
            </a:r>
            <a:r>
              <a:rPr lang="ko-KR" altLang="en-US" sz="1100">
                <a:solidFill>
                  <a:srgbClr val="7A7E85"/>
                </a:solidFill>
                <a:ea typeface="JetBrains Mono"/>
                <a:cs typeface="Courier New" panose="02070309020205020404" pitchFamily="49" charset="0"/>
              </a:rPr>
              <a:t>을 </a:t>
            </a:r>
            <a:r>
              <a:rPr lang="en-US" altLang="ko-KR" sz="1100">
                <a:solidFill>
                  <a:srgbClr val="7A7E85"/>
                </a:solidFill>
                <a:ea typeface="JetBrains Mono"/>
                <a:cs typeface="Courier New" panose="02070309020205020404" pitchFamily="49" charset="0"/>
              </a:rPr>
              <a:t>int </a:t>
            </a:r>
            <a:r>
              <a:rPr lang="ko-KR" altLang="en-US" sz="1100">
                <a:solidFill>
                  <a:srgbClr val="7A7E85"/>
                </a:solidFill>
                <a:ea typeface="JetBrains Mono"/>
                <a:cs typeface="Courier New" panose="02070309020205020404" pitchFamily="49" charset="0"/>
              </a:rPr>
              <a:t>로 변환</a:t>
            </a:r>
            <a:endParaRPr kumimoji="0" lang="ko-KR" altLang="ko-KR" sz="1100" b="0" i="0" u="none" strike="noStrike" cap="none" normalizeH="0" baseline="0">
              <a:ln>
                <a:noFill/>
              </a:ln>
              <a:solidFill>
                <a:schemeClr val="tx1"/>
              </a:solidFill>
              <a:effectLst/>
            </a:endParaRPr>
          </a:p>
        </p:txBody>
      </p:sp>
    </p:spTree>
    <p:extLst>
      <p:ext uri="{BB962C8B-B14F-4D97-AF65-F5344CB8AC3E}">
        <p14:creationId xmlns:p14="http://schemas.microsoft.com/office/powerpoint/2010/main" val="396983402"/>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F61824-7B8C-0652-86F3-BB039E0D2B82}"/>
            </a:ext>
          </a:extLst>
        </p:cNvPr>
        <p:cNvGrpSpPr/>
        <p:nvPr/>
      </p:nvGrpSpPr>
      <p:grpSpPr>
        <a:xfrm>
          <a:off x="0" y="0"/>
          <a:ext cx="0" cy="0"/>
          <a:chOff x="0" y="0"/>
          <a:chExt cx="0" cy="0"/>
        </a:xfrm>
      </p:grpSpPr>
      <p:sp>
        <p:nvSpPr>
          <p:cNvPr id="2" name="직사각형 1">
            <a:extLst>
              <a:ext uri="{FF2B5EF4-FFF2-40B4-BE49-F238E27FC236}">
                <a16:creationId xmlns:a16="http://schemas.microsoft.com/office/drawing/2014/main" id="{885E841D-7F68-FC4A-5B71-78C20C9B1537}"/>
              </a:ext>
            </a:extLst>
          </p:cNvPr>
          <p:cNvSpPr/>
          <p:nvPr/>
        </p:nvSpPr>
        <p:spPr>
          <a:xfrm>
            <a:off x="126567" y="212490"/>
            <a:ext cx="1790875"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타입 변환 예</a:t>
            </a:r>
          </a:p>
        </p:txBody>
      </p:sp>
      <p:sp>
        <p:nvSpPr>
          <p:cNvPr id="4" name="Rectangle 1">
            <a:extLst>
              <a:ext uri="{FF2B5EF4-FFF2-40B4-BE49-F238E27FC236}">
                <a16:creationId xmlns:a16="http://schemas.microsoft.com/office/drawing/2014/main" id="{9B28D9D9-56CA-170B-340B-4BA0108A8EE4}"/>
              </a:ext>
            </a:extLst>
          </p:cNvPr>
          <p:cNvSpPr>
            <a:spLocks noChangeArrowheads="1"/>
          </p:cNvSpPr>
          <p:nvPr/>
        </p:nvSpPr>
        <p:spPr bwMode="auto">
          <a:xfrm>
            <a:off x="3225055" y="955700"/>
            <a:ext cx="7537285" cy="107529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ea typeface="JetBrains Mono"/>
              </a:rPr>
              <a:t>protected void </a:t>
            </a:r>
            <a:r>
              <a:rPr kumimoji="0" lang="ko-KR" altLang="ko-KR" sz="1100" b="0" i="0" u="none" strike="noStrike" cap="none" normalizeH="0" baseline="0">
                <a:ln>
                  <a:noFill/>
                </a:ln>
                <a:solidFill>
                  <a:srgbClr val="56A8F5"/>
                </a:solidFill>
                <a:effectLst/>
                <a:ea typeface="JetBrains Mono"/>
              </a:rPr>
              <a:t>doGet</a:t>
            </a:r>
            <a:r>
              <a:rPr kumimoji="0" lang="ko-KR" altLang="ko-KR" sz="1100" b="0" i="0" u="none" strike="noStrike" cap="none" normalizeH="0" baseline="0">
                <a:ln>
                  <a:noFill/>
                </a:ln>
                <a:solidFill>
                  <a:srgbClr val="BCBEC4"/>
                </a:solidFill>
                <a:effectLst/>
                <a:ea typeface="JetBrains Mono"/>
              </a:rPr>
              <a:t>(HttpServletRequest req, HttpServletResponse resp) </a:t>
            </a:r>
            <a:r>
              <a:rPr kumimoji="0" lang="ko-KR" altLang="ko-KR" sz="1100" b="0" i="0" u="none" strike="noStrike" cap="none" normalizeH="0" baseline="0">
                <a:ln>
                  <a:noFill/>
                </a:ln>
                <a:solidFill>
                  <a:srgbClr val="CF8E6D"/>
                </a:solidFill>
                <a:effectLst/>
                <a:ea typeface="JetBrains Mono"/>
              </a:rPr>
              <a:t>throws </a:t>
            </a:r>
            <a:r>
              <a:rPr kumimoji="0" lang="ko-KR" altLang="ko-KR" sz="1100" b="0" i="0" u="none" strike="noStrike" cap="none" normalizeH="0" baseline="0">
                <a:ln>
                  <a:noFill/>
                </a:ln>
                <a:solidFill>
                  <a:srgbClr val="BCBEC4"/>
                </a:solidFill>
                <a:effectLst/>
                <a:ea typeface="JetBrains Mono"/>
              </a:rPr>
              <a:t>ServletException, IOException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String numberString = req.getParameter(</a:t>
            </a:r>
            <a:r>
              <a:rPr kumimoji="0" lang="ko-KR" altLang="ko-KR" sz="1100" b="0" i="0" u="none" strike="noStrike" cap="none" normalizeH="0" baseline="0">
                <a:ln>
                  <a:noFill/>
                </a:ln>
                <a:solidFill>
                  <a:srgbClr val="6AAB73"/>
                </a:solidFill>
                <a:effectLst/>
                <a:ea typeface="JetBrains Mono"/>
              </a:rPr>
              <a:t>"number"</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Integer number = Integer.</a:t>
            </a:r>
            <a:r>
              <a:rPr kumimoji="0" lang="ko-KR" altLang="ko-KR" sz="1100" b="0" i="1" u="none" strike="noStrike" cap="none" normalizeH="0" baseline="0">
                <a:ln>
                  <a:noFill/>
                </a:ln>
                <a:solidFill>
                  <a:srgbClr val="BCBEC4"/>
                </a:solidFill>
                <a:effectLst/>
                <a:ea typeface="JetBrains Mono"/>
              </a:rPr>
              <a:t>valueOf</a:t>
            </a:r>
            <a:r>
              <a:rPr kumimoji="0" lang="ko-KR" altLang="ko-KR" sz="1100" b="0" i="0" u="none" strike="noStrike" cap="none" normalizeH="0" baseline="0">
                <a:ln>
                  <a:noFill/>
                </a:ln>
                <a:solidFill>
                  <a:srgbClr val="BCBEC4"/>
                </a:solidFill>
                <a:effectLst/>
                <a:ea typeface="JetBrains Mono"/>
              </a:rPr>
              <a:t>(numberString);</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6" name="TextBox 5">
            <a:extLst>
              <a:ext uri="{FF2B5EF4-FFF2-40B4-BE49-F238E27FC236}">
                <a16:creationId xmlns:a16="http://schemas.microsoft.com/office/drawing/2014/main" id="{7302458A-FB13-DF12-DCB0-4AB733FABCA1}"/>
              </a:ext>
            </a:extLst>
          </p:cNvPr>
          <p:cNvSpPr txBox="1"/>
          <p:nvPr/>
        </p:nvSpPr>
        <p:spPr>
          <a:xfrm>
            <a:off x="764088" y="1237001"/>
            <a:ext cx="1790875" cy="369332"/>
          </a:xfrm>
          <a:prstGeom prst="rect">
            <a:avLst/>
          </a:prstGeom>
          <a:noFill/>
        </p:spPr>
        <p:txBody>
          <a:bodyPr wrap="square">
            <a:spAutoFit/>
          </a:bodyPr>
          <a:lstStyle/>
          <a:p>
            <a:pPr fontAlgn="ctr"/>
            <a:r>
              <a:rPr lang="ko-KR" altLang="en-US" sz="1800" b="1" u="none" strike="noStrike">
                <a:effectLst/>
              </a:rPr>
              <a:t>문자열 → 숫자</a:t>
            </a:r>
            <a:endParaRPr lang="ko-KR" altLang="en-US" sz="1800" b="1" i="0" u="none" strike="noStrike">
              <a:solidFill>
                <a:srgbClr val="000000"/>
              </a:solidFill>
              <a:effectLst/>
              <a:latin typeface="맑은 고딕" panose="020B0503020000020004" pitchFamily="50" charset="-127"/>
              <a:ea typeface="맑은 고딕" panose="020B0503020000020004" pitchFamily="50" charset="-127"/>
            </a:endParaRPr>
          </a:p>
        </p:txBody>
      </p:sp>
      <p:sp>
        <p:nvSpPr>
          <p:cNvPr id="7" name="TextBox 6">
            <a:extLst>
              <a:ext uri="{FF2B5EF4-FFF2-40B4-BE49-F238E27FC236}">
                <a16:creationId xmlns:a16="http://schemas.microsoft.com/office/drawing/2014/main" id="{2AC1CBDC-B1C9-6D58-EAF7-2649792E789C}"/>
              </a:ext>
            </a:extLst>
          </p:cNvPr>
          <p:cNvSpPr txBox="1"/>
          <p:nvPr/>
        </p:nvSpPr>
        <p:spPr>
          <a:xfrm>
            <a:off x="589842" y="1623181"/>
            <a:ext cx="2139365" cy="276999"/>
          </a:xfrm>
          <a:prstGeom prst="rect">
            <a:avLst/>
          </a:prstGeom>
          <a:noFill/>
        </p:spPr>
        <p:txBody>
          <a:bodyPr wrap="square">
            <a:spAutoFit/>
          </a:bodyPr>
          <a:lstStyle/>
          <a:p>
            <a:r>
              <a:rPr lang="en-US" altLang="ko-KR" sz="1200"/>
              <a:t>GET /convert?number=123</a:t>
            </a:r>
            <a:endParaRPr lang="ko-KR" altLang="en-US" sz="1200"/>
          </a:p>
        </p:txBody>
      </p:sp>
      <p:sp>
        <p:nvSpPr>
          <p:cNvPr id="10" name="Rectangle 2">
            <a:extLst>
              <a:ext uri="{FF2B5EF4-FFF2-40B4-BE49-F238E27FC236}">
                <a16:creationId xmlns:a16="http://schemas.microsoft.com/office/drawing/2014/main" id="{4DE0BCB8-775B-0462-CC46-A2405BDD5701}"/>
              </a:ext>
            </a:extLst>
          </p:cNvPr>
          <p:cNvSpPr>
            <a:spLocks noChangeArrowheads="1"/>
          </p:cNvSpPr>
          <p:nvPr/>
        </p:nvSpPr>
        <p:spPr bwMode="auto">
          <a:xfrm>
            <a:off x="3225055" y="2348136"/>
            <a:ext cx="7537285" cy="1330557"/>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ea typeface="JetBrains Mono"/>
              </a:rPr>
              <a:t>protected void </a:t>
            </a:r>
            <a:r>
              <a:rPr kumimoji="0" lang="ko-KR" altLang="ko-KR" sz="1100" b="0" i="0" u="none" strike="noStrike" cap="none" normalizeH="0" baseline="0">
                <a:ln>
                  <a:noFill/>
                </a:ln>
                <a:solidFill>
                  <a:srgbClr val="56A8F5"/>
                </a:solidFill>
                <a:effectLst/>
                <a:ea typeface="JetBrains Mono"/>
              </a:rPr>
              <a:t>doGet</a:t>
            </a:r>
            <a:r>
              <a:rPr kumimoji="0" lang="ko-KR" altLang="ko-KR" sz="1100" b="0" i="0" u="none" strike="noStrike" cap="none" normalizeH="0" baseline="0">
                <a:ln>
                  <a:noFill/>
                </a:ln>
                <a:solidFill>
                  <a:srgbClr val="BCBEC4"/>
                </a:solidFill>
                <a:effectLst/>
                <a:ea typeface="JetBrains Mono"/>
              </a:rPr>
              <a:t>(HttpServletRequest req, HttpServletResponse resp) </a:t>
            </a:r>
            <a:r>
              <a:rPr kumimoji="0" lang="ko-KR" altLang="ko-KR" sz="1100" b="0" i="0" u="none" strike="noStrike" cap="none" normalizeH="0" baseline="0">
                <a:ln>
                  <a:noFill/>
                </a:ln>
                <a:solidFill>
                  <a:srgbClr val="CF8E6D"/>
                </a:solidFill>
                <a:effectLst/>
                <a:ea typeface="JetBrains Mono"/>
              </a:rPr>
              <a:t>throws </a:t>
            </a:r>
            <a:r>
              <a:rPr kumimoji="0" lang="ko-KR" altLang="ko-KR" sz="1100" b="0" i="0" u="none" strike="noStrike" cap="none" normalizeH="0" baseline="0">
                <a:ln>
                  <a:noFill/>
                </a:ln>
                <a:solidFill>
                  <a:srgbClr val="BCBEC4"/>
                </a:solidFill>
                <a:effectLst/>
                <a:ea typeface="JetBrains Mono"/>
              </a:rPr>
              <a:t>ServletException, IOException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String dateString = req.getParameter(</a:t>
            </a:r>
            <a:r>
              <a:rPr kumimoji="0" lang="ko-KR" altLang="ko-KR" sz="1100" b="0" i="0" u="none" strike="noStrike" cap="none" normalizeH="0" baseline="0">
                <a:ln>
                  <a:noFill/>
                </a:ln>
                <a:solidFill>
                  <a:srgbClr val="6AAB73"/>
                </a:solidFill>
                <a:effectLst/>
                <a:ea typeface="JetBrains Mono"/>
              </a:rPr>
              <a:t>"date"</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DateTimeFormatter formatter = DateTimeFormatter.ofPattern(</a:t>
            </a:r>
            <a:r>
              <a:rPr kumimoji="0" lang="ko-KR" altLang="ko-KR" sz="1100" b="0" i="0" u="none" strike="noStrike" cap="none" normalizeH="0" baseline="0">
                <a:ln>
                  <a:noFill/>
                </a:ln>
                <a:solidFill>
                  <a:srgbClr val="6AAB73"/>
                </a:solidFill>
                <a:effectLst/>
                <a:ea typeface="JetBrains Mono"/>
              </a:rPr>
              <a:t>"yyyy-MM-dd"</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LocalDate date = LocalDate.parse(dateString, formatter);</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11" name="TextBox 10">
            <a:extLst>
              <a:ext uri="{FF2B5EF4-FFF2-40B4-BE49-F238E27FC236}">
                <a16:creationId xmlns:a16="http://schemas.microsoft.com/office/drawing/2014/main" id="{5448A85F-AC12-7EA5-D785-6C43E690C75E}"/>
              </a:ext>
            </a:extLst>
          </p:cNvPr>
          <p:cNvSpPr txBox="1"/>
          <p:nvPr/>
        </p:nvSpPr>
        <p:spPr>
          <a:xfrm>
            <a:off x="685882" y="2665907"/>
            <a:ext cx="1790875" cy="369332"/>
          </a:xfrm>
          <a:prstGeom prst="rect">
            <a:avLst/>
          </a:prstGeom>
          <a:noFill/>
        </p:spPr>
        <p:txBody>
          <a:bodyPr wrap="square">
            <a:spAutoFit/>
          </a:bodyPr>
          <a:lstStyle/>
          <a:p>
            <a:pPr fontAlgn="ctr"/>
            <a:r>
              <a:rPr lang="ko-KR" altLang="en-US" sz="1800" b="1" u="none" strike="noStrike">
                <a:effectLst/>
              </a:rPr>
              <a:t>문자열 → </a:t>
            </a:r>
            <a:r>
              <a:rPr lang="ko-KR" altLang="en-US" b="1"/>
              <a:t>날짜</a:t>
            </a:r>
            <a:endParaRPr lang="ko-KR" altLang="en-US" sz="1800" b="1" i="0" u="none" strike="noStrike">
              <a:solidFill>
                <a:srgbClr val="000000"/>
              </a:solidFill>
              <a:effectLst/>
              <a:latin typeface="맑은 고딕" panose="020B0503020000020004" pitchFamily="50" charset="-127"/>
              <a:ea typeface="맑은 고딕" panose="020B0503020000020004" pitchFamily="50" charset="-127"/>
            </a:endParaRPr>
          </a:p>
        </p:txBody>
      </p:sp>
      <p:sp>
        <p:nvSpPr>
          <p:cNvPr id="12" name="TextBox 11">
            <a:extLst>
              <a:ext uri="{FF2B5EF4-FFF2-40B4-BE49-F238E27FC236}">
                <a16:creationId xmlns:a16="http://schemas.microsoft.com/office/drawing/2014/main" id="{7957174F-C164-78D6-DBDC-FED25AA75DA2}"/>
              </a:ext>
            </a:extLst>
          </p:cNvPr>
          <p:cNvSpPr txBox="1"/>
          <p:nvPr/>
        </p:nvSpPr>
        <p:spPr>
          <a:xfrm>
            <a:off x="407826" y="3058376"/>
            <a:ext cx="2442209" cy="276999"/>
          </a:xfrm>
          <a:prstGeom prst="rect">
            <a:avLst/>
          </a:prstGeom>
          <a:noFill/>
        </p:spPr>
        <p:txBody>
          <a:bodyPr wrap="square">
            <a:spAutoFit/>
          </a:bodyPr>
          <a:lstStyle/>
          <a:p>
            <a:r>
              <a:rPr lang="en-US" altLang="ko-KR" sz="1200" u="none" strike="noStrike">
                <a:effectLst/>
              </a:rPr>
              <a:t>/convertDate?date=2024-11-29</a:t>
            </a:r>
            <a:endParaRPr lang="ko-KR" altLang="en-US" sz="1200"/>
          </a:p>
        </p:txBody>
      </p:sp>
      <p:sp>
        <p:nvSpPr>
          <p:cNvPr id="13" name="Rectangle 3">
            <a:extLst>
              <a:ext uri="{FF2B5EF4-FFF2-40B4-BE49-F238E27FC236}">
                <a16:creationId xmlns:a16="http://schemas.microsoft.com/office/drawing/2014/main" id="{1FFCF81C-936B-15E6-AE03-88D5438EDBD2}"/>
              </a:ext>
            </a:extLst>
          </p:cNvPr>
          <p:cNvSpPr>
            <a:spLocks noChangeArrowheads="1"/>
          </p:cNvSpPr>
          <p:nvPr/>
        </p:nvSpPr>
        <p:spPr bwMode="auto">
          <a:xfrm>
            <a:off x="3225055" y="4003580"/>
            <a:ext cx="7537285" cy="1583126"/>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ea typeface="JetBrains Mono"/>
              </a:rPr>
              <a:t>protected void </a:t>
            </a:r>
            <a:r>
              <a:rPr kumimoji="0" lang="ko-KR" altLang="ko-KR" sz="1100" b="0" i="0" u="none" strike="noStrike" cap="none" normalizeH="0" baseline="0">
                <a:ln>
                  <a:noFill/>
                </a:ln>
                <a:solidFill>
                  <a:srgbClr val="56A8F5"/>
                </a:solidFill>
                <a:effectLst/>
                <a:ea typeface="JetBrains Mono"/>
              </a:rPr>
              <a:t>doGet</a:t>
            </a:r>
            <a:r>
              <a:rPr kumimoji="0" lang="ko-KR" altLang="ko-KR" sz="1100" b="0" i="0" u="none" strike="noStrike" cap="none" normalizeH="0" baseline="0">
                <a:ln>
                  <a:noFill/>
                </a:ln>
                <a:solidFill>
                  <a:srgbClr val="BCBEC4"/>
                </a:solidFill>
                <a:effectLst/>
                <a:ea typeface="JetBrains Mono"/>
              </a:rPr>
              <a:t>(HttpServletRequest req, HttpServletResponse resp) </a:t>
            </a:r>
            <a:r>
              <a:rPr kumimoji="0" lang="ko-KR" altLang="ko-KR" sz="1100" b="0" i="0" u="none" strike="noStrike" cap="none" normalizeH="0" baseline="0">
                <a:ln>
                  <a:noFill/>
                </a:ln>
                <a:solidFill>
                  <a:srgbClr val="CF8E6D"/>
                </a:solidFill>
                <a:effectLst/>
                <a:ea typeface="JetBrains Mono"/>
              </a:rPr>
              <a:t>throws </a:t>
            </a:r>
            <a:r>
              <a:rPr kumimoji="0" lang="ko-KR" altLang="ko-KR" sz="1100" b="0" i="0" u="none" strike="noStrike" cap="none" normalizeH="0" baseline="0">
                <a:ln>
                  <a:noFill/>
                </a:ln>
                <a:solidFill>
                  <a:srgbClr val="BCBEC4"/>
                </a:solidFill>
                <a:effectLst/>
                <a:ea typeface="JetBrains Mono"/>
              </a:rPr>
              <a:t>ServletException, IOException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String name = req.getParameter(</a:t>
            </a:r>
            <a:r>
              <a:rPr kumimoji="0" lang="ko-KR" altLang="ko-KR" sz="1100" b="0" i="0" u="none" strike="noStrike" cap="none" normalizeH="0" baseline="0">
                <a:ln>
                  <a:noFill/>
                </a:ln>
                <a:solidFill>
                  <a:srgbClr val="6AAB73"/>
                </a:solidFill>
                <a:effectLst/>
                <a:ea typeface="JetBrains Mono"/>
              </a:rPr>
              <a:t>"name"</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String ageString = req.getParameter(</a:t>
            </a:r>
            <a:r>
              <a:rPr kumimoji="0" lang="ko-KR" altLang="ko-KR" sz="1100" b="0" i="0" u="none" strike="noStrike" cap="none" normalizeH="0" baseline="0">
                <a:ln>
                  <a:noFill/>
                </a:ln>
                <a:solidFill>
                  <a:srgbClr val="6AAB73"/>
                </a:solidFill>
                <a:effectLst/>
                <a:ea typeface="JetBrains Mono"/>
              </a:rPr>
              <a:t>"age"</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Integer age = Integer.</a:t>
            </a:r>
            <a:r>
              <a:rPr kumimoji="0" lang="ko-KR" altLang="ko-KR" sz="1100" b="0" i="1" u="none" strike="noStrike" cap="none" normalizeH="0" baseline="0">
                <a:ln>
                  <a:noFill/>
                </a:ln>
                <a:solidFill>
                  <a:srgbClr val="BCBEC4"/>
                </a:solidFill>
                <a:effectLst/>
                <a:ea typeface="JetBrains Mono"/>
              </a:rPr>
              <a:t>valueOf</a:t>
            </a:r>
            <a:r>
              <a:rPr kumimoji="0" lang="ko-KR" altLang="ko-KR" sz="1100" b="0" i="0" u="none" strike="noStrike" cap="none" normalizeH="0" baseline="0">
                <a:ln>
                  <a:noFill/>
                </a:ln>
                <a:solidFill>
                  <a:srgbClr val="BCBEC4"/>
                </a:solidFill>
                <a:effectLst/>
                <a:ea typeface="JetBrains Mono"/>
              </a:rPr>
              <a:t>(ageString);</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User user = </a:t>
            </a:r>
            <a:r>
              <a:rPr kumimoji="0" lang="ko-KR" altLang="ko-KR" sz="1100" b="0" i="0" u="none" strike="noStrike" cap="none" normalizeH="0" baseline="0">
                <a:ln>
                  <a:noFill/>
                </a:ln>
                <a:solidFill>
                  <a:srgbClr val="CF8E6D"/>
                </a:solidFill>
                <a:effectLst/>
                <a:ea typeface="JetBrains Mono"/>
              </a:rPr>
              <a:t>new </a:t>
            </a:r>
            <a:r>
              <a:rPr kumimoji="0" lang="ko-KR" altLang="ko-KR" sz="1100" b="0" i="0" u="none" strike="noStrike" cap="none" normalizeH="0" baseline="0">
                <a:ln>
                  <a:noFill/>
                </a:ln>
                <a:solidFill>
                  <a:srgbClr val="BCBEC4"/>
                </a:solidFill>
                <a:effectLst/>
                <a:ea typeface="JetBrains Mono"/>
              </a:rPr>
              <a:t>User(name, age);</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14" name="TextBox 13">
            <a:extLst>
              <a:ext uri="{FF2B5EF4-FFF2-40B4-BE49-F238E27FC236}">
                <a16:creationId xmlns:a16="http://schemas.microsoft.com/office/drawing/2014/main" id="{8F6EC973-CC82-BD8F-28E4-91BD92076EF5}"/>
              </a:ext>
            </a:extLst>
          </p:cNvPr>
          <p:cNvSpPr txBox="1"/>
          <p:nvPr/>
        </p:nvSpPr>
        <p:spPr>
          <a:xfrm>
            <a:off x="603702" y="4402674"/>
            <a:ext cx="1790875" cy="369332"/>
          </a:xfrm>
          <a:prstGeom prst="rect">
            <a:avLst/>
          </a:prstGeom>
          <a:noFill/>
        </p:spPr>
        <p:txBody>
          <a:bodyPr wrap="square">
            <a:spAutoFit/>
          </a:bodyPr>
          <a:lstStyle/>
          <a:p>
            <a:pPr fontAlgn="ctr"/>
            <a:r>
              <a:rPr lang="ko-KR" altLang="en-US" sz="1800" b="1" u="none" strike="noStrike">
                <a:effectLst/>
              </a:rPr>
              <a:t>문자열 → </a:t>
            </a:r>
            <a:r>
              <a:rPr lang="ko-KR" altLang="en-US" b="1"/>
              <a:t>객체</a:t>
            </a:r>
            <a:endParaRPr lang="ko-KR" altLang="en-US" sz="1800" b="1" i="0" u="none" strike="noStrike">
              <a:solidFill>
                <a:srgbClr val="000000"/>
              </a:solidFill>
              <a:effectLst/>
              <a:latin typeface="맑은 고딕" panose="020B0503020000020004" pitchFamily="50" charset="-127"/>
              <a:ea typeface="맑은 고딕" panose="020B0503020000020004" pitchFamily="50" charset="-127"/>
            </a:endParaRPr>
          </a:p>
        </p:txBody>
      </p:sp>
      <p:sp>
        <p:nvSpPr>
          <p:cNvPr id="15" name="TextBox 14">
            <a:extLst>
              <a:ext uri="{FF2B5EF4-FFF2-40B4-BE49-F238E27FC236}">
                <a16:creationId xmlns:a16="http://schemas.microsoft.com/office/drawing/2014/main" id="{08CCA354-A9A6-D307-845E-6048AB28CBF1}"/>
              </a:ext>
            </a:extLst>
          </p:cNvPr>
          <p:cNvSpPr txBox="1"/>
          <p:nvPr/>
        </p:nvSpPr>
        <p:spPr>
          <a:xfrm>
            <a:off x="325645" y="4795143"/>
            <a:ext cx="2796549" cy="276999"/>
          </a:xfrm>
          <a:prstGeom prst="rect">
            <a:avLst/>
          </a:prstGeom>
          <a:noFill/>
        </p:spPr>
        <p:txBody>
          <a:bodyPr wrap="square">
            <a:spAutoFit/>
          </a:bodyPr>
          <a:lstStyle/>
          <a:p>
            <a:r>
              <a:rPr lang="en-US" altLang="ko-KR" sz="1200" u="none" strike="noStrike">
                <a:effectLst/>
              </a:rPr>
              <a:t>/convertUser?name=leaven&amp;age=30</a:t>
            </a:r>
            <a:endParaRPr lang="ko-KR" altLang="en-US" sz="1200"/>
          </a:p>
        </p:txBody>
      </p:sp>
    </p:spTree>
    <p:extLst>
      <p:ext uri="{BB962C8B-B14F-4D97-AF65-F5344CB8AC3E}">
        <p14:creationId xmlns:p14="http://schemas.microsoft.com/office/powerpoint/2010/main" val="984095069"/>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6B6601-C673-06E9-0F11-D15FFCB1BAC6}"/>
            </a:ext>
          </a:extLst>
        </p:cNvPr>
        <p:cNvGrpSpPr/>
        <p:nvPr/>
      </p:nvGrpSpPr>
      <p:grpSpPr>
        <a:xfrm>
          <a:off x="0" y="0"/>
          <a:ext cx="0" cy="0"/>
          <a:chOff x="0" y="0"/>
          <a:chExt cx="0" cy="0"/>
        </a:xfrm>
      </p:grpSpPr>
      <p:sp>
        <p:nvSpPr>
          <p:cNvPr id="2" name="직사각형 1">
            <a:extLst>
              <a:ext uri="{FF2B5EF4-FFF2-40B4-BE49-F238E27FC236}">
                <a16:creationId xmlns:a16="http://schemas.microsoft.com/office/drawing/2014/main" id="{54DFB7DE-BD86-D9E0-6D99-E41113185CB5}"/>
              </a:ext>
            </a:extLst>
          </p:cNvPr>
          <p:cNvSpPr/>
          <p:nvPr/>
        </p:nvSpPr>
        <p:spPr>
          <a:xfrm>
            <a:off x="108519" y="242569"/>
            <a:ext cx="2565126"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스프링 타입 변환 예</a:t>
            </a:r>
          </a:p>
        </p:txBody>
      </p:sp>
      <p:sp>
        <p:nvSpPr>
          <p:cNvPr id="5" name="Rectangle 1">
            <a:extLst>
              <a:ext uri="{FF2B5EF4-FFF2-40B4-BE49-F238E27FC236}">
                <a16:creationId xmlns:a16="http://schemas.microsoft.com/office/drawing/2014/main" id="{3B95398B-83DF-EE50-8D70-D374B7486D79}"/>
              </a:ext>
            </a:extLst>
          </p:cNvPr>
          <p:cNvSpPr>
            <a:spLocks noChangeArrowheads="1"/>
          </p:cNvSpPr>
          <p:nvPr/>
        </p:nvSpPr>
        <p:spPr bwMode="auto">
          <a:xfrm>
            <a:off x="270710" y="925366"/>
            <a:ext cx="4596063" cy="107664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@GetMapping</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"/convert"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56A8F5"/>
                </a:solidFill>
                <a:effectLst/>
                <a:latin typeface="Arial Unicode MS"/>
                <a:ea typeface="JetBrains Mono"/>
              </a:rPr>
              <a:t>convertNumber</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B3AE60"/>
                </a:solidFill>
                <a:effectLst/>
                <a:latin typeface="Arial Unicode MS"/>
                <a:ea typeface="JetBrains Mono"/>
              </a:rPr>
              <a:t>@RequestParam </a:t>
            </a:r>
            <a:r>
              <a:rPr kumimoji="0" lang="ko-KR" altLang="ko-KR" sz="1100" b="0" i="0" u="none" strike="noStrike" cap="none" normalizeH="0" baseline="0">
                <a:ln>
                  <a:noFill/>
                </a:ln>
                <a:solidFill>
                  <a:srgbClr val="BCBEC4"/>
                </a:solidFill>
                <a:effectLst/>
                <a:latin typeface="Arial Unicode MS"/>
                <a:ea typeface="JetBrains Mono"/>
              </a:rPr>
              <a:t>Integer number)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6AAB73"/>
                </a:solidFill>
                <a:effectLst/>
                <a:latin typeface="Arial Unicode MS"/>
                <a:ea typeface="JetBrains Mono"/>
              </a:rPr>
              <a:t>"Converted number: " </a:t>
            </a:r>
            <a:r>
              <a:rPr kumimoji="0" lang="ko-KR" altLang="ko-KR" sz="1100" b="0" i="0" u="none" strike="noStrike" cap="none" normalizeH="0" baseline="0">
                <a:ln>
                  <a:noFill/>
                </a:ln>
                <a:solidFill>
                  <a:srgbClr val="BCBEC4"/>
                </a:solidFill>
                <a:effectLst/>
                <a:latin typeface="Arial Unicode MS"/>
                <a:ea typeface="JetBrains Mono"/>
              </a:rPr>
              <a:t>+ number; </a:t>
            </a:r>
            <a:r>
              <a:rPr kumimoji="0" lang="ko-KR" altLang="ko-KR" sz="1100" b="0" i="0" u="none" strike="noStrike" cap="none" normalizeH="0" baseline="0">
                <a:ln>
                  <a:noFill/>
                </a:ln>
                <a:solidFill>
                  <a:srgbClr val="7A7E85"/>
                </a:solidFill>
                <a:effectLst/>
                <a:latin typeface="Arial Unicode MS"/>
                <a:ea typeface="JetBrains Mono"/>
              </a:rPr>
              <a:t>// number</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는</a:t>
            </a:r>
            <a:r>
              <a:rPr kumimoji="0" lang="ko-KR" altLang="ko-KR" sz="1100" b="0" i="0" u="none" strike="noStrike" cap="none" normalizeH="0" baseline="0">
                <a:ln>
                  <a:noFill/>
                </a:ln>
                <a:solidFill>
                  <a:srgbClr val="7A7E85"/>
                </a:solidFill>
                <a:effectLst/>
                <a:latin typeface="Arial Unicode MS"/>
                <a:ea typeface="JetBrains Mono"/>
              </a:rPr>
              <a:t> Integer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타입</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1" name="TextBox 10">
            <a:extLst>
              <a:ext uri="{FF2B5EF4-FFF2-40B4-BE49-F238E27FC236}">
                <a16:creationId xmlns:a16="http://schemas.microsoft.com/office/drawing/2014/main" id="{CA64BBD5-CCFD-3F23-D7A7-2896123462EB}"/>
              </a:ext>
            </a:extLst>
          </p:cNvPr>
          <p:cNvSpPr txBox="1"/>
          <p:nvPr/>
        </p:nvSpPr>
        <p:spPr>
          <a:xfrm>
            <a:off x="4866773" y="1206444"/>
            <a:ext cx="2582278" cy="821379"/>
          </a:xfrm>
          <a:prstGeom prst="rect">
            <a:avLst/>
          </a:prstGeom>
          <a:noFill/>
        </p:spPr>
        <p:txBody>
          <a:bodyPr wrap="square">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chemeClr val="bg1">
                    <a:lumMod val="50000"/>
                  </a:schemeClr>
                </a:solidFill>
                <a:effectLst/>
                <a:cs typeface="Courier New" panose="02070309020205020404" pitchFamily="49" charset="0"/>
              </a:rPr>
              <a:t>입력</a:t>
            </a:r>
            <a:r>
              <a:rPr kumimoji="0" lang="ko-KR" altLang="ko-KR" sz="1100" b="0" i="0" u="none" strike="noStrike" cap="none" normalizeH="0" baseline="0">
                <a:ln>
                  <a:noFill/>
                </a:ln>
                <a:solidFill>
                  <a:schemeClr val="bg1">
                    <a:lumMod val="50000"/>
                  </a:schemeClr>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7030A0"/>
                </a:solidFill>
                <a:effectLst/>
                <a:ea typeface="JetBrains Mono"/>
                <a:cs typeface="Courier New" panose="02070309020205020404" pitchFamily="49" charset="0"/>
              </a:rPr>
              <a:t>number</a:t>
            </a:r>
            <a:r>
              <a:rPr kumimoji="0" lang="ko-KR" altLang="ko-KR" sz="1100" b="0" i="0" u="none" strike="noStrike" cap="none" normalizeH="0" baseline="0">
                <a:ln>
                  <a:noFill/>
                </a:ln>
                <a:solidFill>
                  <a:schemeClr val="bg1">
                    <a:lumMod val="50000"/>
                  </a:schemeClr>
                </a:solidFill>
                <a:effectLst/>
                <a:ea typeface="JetBrains Mono"/>
                <a:cs typeface="Courier New" panose="02070309020205020404" pitchFamily="49" charset="0"/>
              </a:rPr>
              <a:t>=</a:t>
            </a:r>
            <a:r>
              <a:rPr kumimoji="0" lang="ko-KR" altLang="ko-KR" sz="1100" b="0" i="0" u="none" strike="noStrike" cap="none" normalizeH="0" baseline="0">
                <a:ln>
                  <a:noFill/>
                </a:ln>
                <a:solidFill>
                  <a:schemeClr val="accent2"/>
                </a:solidFill>
                <a:effectLst/>
                <a:ea typeface="JetBrains Mono"/>
                <a:cs typeface="Courier New" panose="02070309020205020404" pitchFamily="49" charset="0"/>
              </a:rPr>
              <a:t>123</a:t>
            </a:r>
            <a:r>
              <a:rPr kumimoji="0" lang="ko-KR" altLang="ko-KR" sz="1100" b="0" i="0" u="none" strike="noStrike" cap="none" normalizeH="0" baseline="0">
                <a:ln>
                  <a:noFill/>
                </a:ln>
                <a:solidFill>
                  <a:schemeClr val="bg1">
                    <a:lumMod val="50000"/>
                  </a:schemeClr>
                </a:solidFill>
                <a:effectLst/>
                <a:ea typeface="JetBrains Mono"/>
                <a:cs typeface="Courier New" panose="02070309020205020404" pitchFamily="49" charset="0"/>
              </a:rPr>
              <a:t> (</a:t>
            </a:r>
            <a:r>
              <a:rPr kumimoji="0" lang="ko-KR" altLang="ko-KR" sz="1100" b="0" i="0" u="none" strike="noStrike" cap="none" normalizeH="0" baseline="0">
                <a:ln>
                  <a:noFill/>
                </a:ln>
                <a:solidFill>
                  <a:schemeClr val="bg1">
                    <a:lumMod val="50000"/>
                  </a:schemeClr>
                </a:solidFill>
                <a:effectLst/>
                <a:cs typeface="Courier New" panose="02070309020205020404" pitchFamily="49" charset="0"/>
              </a:rPr>
              <a:t>문자열</a:t>
            </a:r>
            <a:r>
              <a:rPr kumimoji="0" lang="ko-KR" altLang="ko-KR" sz="1100" b="0" i="0" u="none" strike="noStrike" cap="none" normalizeH="0" baseline="0">
                <a:ln>
                  <a:noFill/>
                </a:ln>
                <a:solidFill>
                  <a:schemeClr val="bg1">
                    <a:lumMod val="50000"/>
                  </a:schemeClr>
                </a:solidFill>
                <a:effectLst/>
                <a:ea typeface="JetBrains Mono"/>
                <a:cs typeface="Courier New" panose="02070309020205020404" pitchFamily="49" charset="0"/>
              </a:rPr>
              <a:t>)</a:t>
            </a:r>
            <a:br>
              <a:rPr kumimoji="0" lang="ko-KR" altLang="ko-KR" sz="1100" b="0" i="0" u="none" strike="noStrike" cap="none" normalizeH="0" baseline="0">
                <a:ln>
                  <a:noFill/>
                </a:ln>
                <a:solidFill>
                  <a:schemeClr val="bg1">
                    <a:lumMod val="50000"/>
                  </a:schemeClr>
                </a:solidFill>
                <a:effectLst/>
                <a:ea typeface="JetBrains Mono"/>
                <a:cs typeface="Courier New" panose="02070309020205020404" pitchFamily="49" charset="0"/>
              </a:rPr>
            </a:br>
            <a:r>
              <a:rPr kumimoji="0" lang="ko-KR" altLang="ko-KR" sz="1100" b="0" i="0" u="none" strike="noStrike" cap="none" normalizeH="0" baseline="0">
                <a:ln>
                  <a:noFill/>
                </a:ln>
                <a:solidFill>
                  <a:schemeClr val="bg1">
                    <a:lumMod val="50000"/>
                  </a:schemeClr>
                </a:solidFill>
                <a:effectLst/>
                <a:cs typeface="Courier New" panose="02070309020205020404" pitchFamily="49" charset="0"/>
              </a:rPr>
              <a:t>변환</a:t>
            </a:r>
            <a:r>
              <a:rPr kumimoji="0" lang="ko-KR" altLang="ko-KR" sz="1100" b="0" i="0" u="none" strike="noStrike" cap="none" normalizeH="0" baseline="0">
                <a:ln>
                  <a:noFill/>
                </a:ln>
                <a:solidFill>
                  <a:schemeClr val="bg1">
                    <a:lumMod val="50000"/>
                  </a:schemeClr>
                </a:solidFill>
                <a:effectLst/>
                <a:ea typeface="JetBrains Mono"/>
                <a:cs typeface="Courier New" panose="02070309020205020404" pitchFamily="49" charset="0"/>
              </a:rPr>
              <a:t>: Integer</a:t>
            </a:r>
            <a:r>
              <a:rPr kumimoji="0" lang="en-US" altLang="ko-KR" sz="1100" b="0" i="0" u="none" strike="noStrike" cap="none" normalizeH="0" baseline="0">
                <a:ln>
                  <a:noFill/>
                </a:ln>
                <a:solidFill>
                  <a:schemeClr val="bg1">
                    <a:lumMod val="50000"/>
                  </a:schemeClr>
                </a:solidFill>
                <a:effectLst/>
                <a:ea typeface="JetBrains Mono"/>
                <a:cs typeface="Courier New" panose="02070309020205020404" pitchFamily="49" charset="0"/>
              </a:rPr>
              <a:t> </a:t>
            </a:r>
            <a:r>
              <a:rPr kumimoji="0" lang="ko-KR" altLang="ko-KR" sz="1100" b="0" i="0" u="none" strike="noStrike" cap="none" normalizeH="0" baseline="0">
                <a:ln>
                  <a:noFill/>
                </a:ln>
                <a:solidFill>
                  <a:schemeClr val="bg1">
                    <a:lumMod val="50000"/>
                  </a:schemeClr>
                </a:solidFill>
                <a:effectLst/>
                <a:cs typeface="Courier New" panose="02070309020205020404" pitchFamily="49" charset="0"/>
              </a:rPr>
              <a:t>로 자동 변환</a:t>
            </a:r>
            <a:br>
              <a:rPr kumimoji="0" lang="ko-KR" altLang="ko-KR" sz="1100" b="0" i="0" u="none" strike="noStrike" cap="none" normalizeH="0" baseline="0">
                <a:ln>
                  <a:noFill/>
                </a:ln>
                <a:solidFill>
                  <a:schemeClr val="bg1">
                    <a:lumMod val="50000"/>
                  </a:schemeClr>
                </a:solidFill>
                <a:effectLst/>
                <a:cs typeface="Courier New" panose="02070309020205020404" pitchFamily="49" charset="0"/>
              </a:rPr>
            </a:br>
            <a:r>
              <a:rPr kumimoji="0" lang="ko-KR" altLang="ko-KR" sz="1100" b="0" i="0" u="none" strike="noStrike" cap="none" normalizeH="0" baseline="0">
                <a:ln>
                  <a:noFill/>
                </a:ln>
                <a:solidFill>
                  <a:schemeClr val="bg1">
                    <a:lumMod val="50000"/>
                  </a:schemeClr>
                </a:solidFill>
                <a:effectLst/>
                <a:cs typeface="Courier New" panose="02070309020205020404" pitchFamily="49" charset="0"/>
              </a:rPr>
              <a:t>출력</a:t>
            </a:r>
            <a:r>
              <a:rPr kumimoji="0" lang="ko-KR" altLang="ko-KR" sz="1100" b="0" i="0" u="none" strike="noStrike" cap="none" normalizeH="0" baseline="0">
                <a:ln>
                  <a:noFill/>
                </a:ln>
                <a:solidFill>
                  <a:schemeClr val="bg1">
                    <a:lumMod val="50000"/>
                  </a:schemeClr>
                </a:solidFill>
                <a:effectLst/>
                <a:ea typeface="JetBrains Mono"/>
                <a:cs typeface="Courier New" panose="02070309020205020404" pitchFamily="49" charset="0"/>
              </a:rPr>
              <a:t>: Converted number: 123</a:t>
            </a:r>
            <a:endParaRPr kumimoji="0" lang="ko-KR" altLang="ko-KR" sz="1100" b="0" i="0" u="none" strike="noStrike" cap="none" normalizeH="0" baseline="0">
              <a:ln>
                <a:noFill/>
              </a:ln>
              <a:solidFill>
                <a:schemeClr val="bg1">
                  <a:lumMod val="50000"/>
                </a:schemeClr>
              </a:solidFill>
              <a:effectLst/>
            </a:endParaRPr>
          </a:p>
        </p:txBody>
      </p:sp>
      <p:sp>
        <p:nvSpPr>
          <p:cNvPr id="13" name="TextBox 12">
            <a:extLst>
              <a:ext uri="{FF2B5EF4-FFF2-40B4-BE49-F238E27FC236}">
                <a16:creationId xmlns:a16="http://schemas.microsoft.com/office/drawing/2014/main" id="{2186D697-F241-4911-2467-28CD4BA18136}"/>
              </a:ext>
            </a:extLst>
          </p:cNvPr>
          <p:cNvSpPr txBox="1"/>
          <p:nvPr/>
        </p:nvSpPr>
        <p:spPr>
          <a:xfrm>
            <a:off x="4866773" y="925366"/>
            <a:ext cx="2139365" cy="276999"/>
          </a:xfrm>
          <a:prstGeom prst="rect">
            <a:avLst/>
          </a:prstGeom>
          <a:noFill/>
        </p:spPr>
        <p:txBody>
          <a:bodyPr wrap="square">
            <a:spAutoFit/>
          </a:bodyPr>
          <a:lstStyle/>
          <a:p>
            <a:r>
              <a:rPr lang="en-US" altLang="ko-KR" sz="1200"/>
              <a:t>GET /convert?number=123</a:t>
            </a:r>
            <a:endParaRPr lang="ko-KR" altLang="en-US" sz="1200"/>
          </a:p>
        </p:txBody>
      </p:sp>
      <p:sp>
        <p:nvSpPr>
          <p:cNvPr id="14" name="Rectangle 4">
            <a:extLst>
              <a:ext uri="{FF2B5EF4-FFF2-40B4-BE49-F238E27FC236}">
                <a16:creationId xmlns:a16="http://schemas.microsoft.com/office/drawing/2014/main" id="{BB9A3E33-18FA-6C7E-41E6-9885F12E8C33}"/>
              </a:ext>
            </a:extLst>
          </p:cNvPr>
          <p:cNvSpPr>
            <a:spLocks noChangeArrowheads="1"/>
          </p:cNvSpPr>
          <p:nvPr/>
        </p:nvSpPr>
        <p:spPr bwMode="auto">
          <a:xfrm>
            <a:off x="270710" y="2255530"/>
            <a:ext cx="4596063" cy="107529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@GetMapping</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"/user/{id}"</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56A8F5"/>
                </a:solidFill>
                <a:effectLst/>
                <a:ea typeface="JetBrains Mono"/>
              </a:rPr>
              <a:t>getUserById</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B3AE60"/>
                </a:solidFill>
                <a:effectLst/>
                <a:ea typeface="JetBrains Mono"/>
              </a:rPr>
              <a:t>@PathVariable </a:t>
            </a:r>
            <a:r>
              <a:rPr kumimoji="0" lang="ko-KR" altLang="ko-KR" sz="1100" b="0" i="0" u="none" strike="noStrike" cap="none" normalizeH="0" baseline="0">
                <a:ln>
                  <a:noFill/>
                </a:ln>
                <a:solidFill>
                  <a:srgbClr val="BCBEC4"/>
                </a:solidFill>
                <a:effectLst/>
                <a:ea typeface="JetBrains Mono"/>
              </a:rPr>
              <a:t>Long id)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6AAB73"/>
                </a:solidFill>
                <a:effectLst/>
                <a:ea typeface="JetBrains Mono"/>
              </a:rPr>
              <a:t>"User ID: " </a:t>
            </a:r>
            <a:r>
              <a:rPr kumimoji="0" lang="ko-KR" altLang="ko-KR" sz="1100" b="0" i="0" u="none" strike="noStrike" cap="none" normalizeH="0" baseline="0">
                <a:ln>
                  <a:noFill/>
                </a:ln>
                <a:solidFill>
                  <a:srgbClr val="BCBEC4"/>
                </a:solidFill>
                <a:effectLst/>
                <a:ea typeface="JetBrains Mono"/>
              </a:rPr>
              <a:t>+ id; </a:t>
            </a:r>
            <a:r>
              <a:rPr kumimoji="0" lang="ko-KR" altLang="ko-KR" sz="1100" b="0" i="0" u="none" strike="noStrike" cap="none" normalizeH="0" baseline="0">
                <a:ln>
                  <a:noFill/>
                </a:ln>
                <a:solidFill>
                  <a:srgbClr val="7A7E85"/>
                </a:solidFill>
                <a:effectLst/>
                <a:ea typeface="JetBrains Mono"/>
              </a:rPr>
              <a:t>// id</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는</a:t>
            </a:r>
            <a:r>
              <a:rPr kumimoji="0" lang="ko-KR" altLang="ko-KR" sz="1100" b="0" i="0" u="none" strike="noStrike" cap="none" normalizeH="0" baseline="0">
                <a:ln>
                  <a:noFill/>
                </a:ln>
                <a:solidFill>
                  <a:srgbClr val="7A7E85"/>
                </a:solidFill>
                <a:effectLst/>
                <a:ea typeface="JetBrains Mono"/>
              </a:rPr>
              <a:t> Long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타입</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15" name="TextBox 14">
            <a:extLst>
              <a:ext uri="{FF2B5EF4-FFF2-40B4-BE49-F238E27FC236}">
                <a16:creationId xmlns:a16="http://schemas.microsoft.com/office/drawing/2014/main" id="{591DE305-1634-DAFB-8409-B031AAE7F222}"/>
              </a:ext>
            </a:extLst>
          </p:cNvPr>
          <p:cNvSpPr txBox="1"/>
          <p:nvPr/>
        </p:nvSpPr>
        <p:spPr>
          <a:xfrm>
            <a:off x="4866773" y="2536608"/>
            <a:ext cx="2582278" cy="821379"/>
          </a:xfrm>
          <a:prstGeom prst="rect">
            <a:avLst/>
          </a:prstGeom>
          <a:noFill/>
        </p:spPr>
        <p:txBody>
          <a:bodyPr wrap="square">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chemeClr val="bg1">
                    <a:lumMod val="50000"/>
                  </a:schemeClr>
                </a:solidFill>
                <a:effectLst/>
                <a:cs typeface="Courier New" panose="02070309020205020404" pitchFamily="49" charset="0"/>
              </a:rPr>
              <a:t>입력</a:t>
            </a:r>
            <a:r>
              <a:rPr kumimoji="0" lang="ko-KR" altLang="ko-KR" sz="1100" b="0" i="0" u="none" strike="noStrike" cap="none" normalizeH="0" baseline="0">
                <a:ln>
                  <a:noFill/>
                </a:ln>
                <a:solidFill>
                  <a:schemeClr val="bg1">
                    <a:lumMod val="50000"/>
                  </a:schemeClr>
                </a:solidFill>
                <a:effectLst/>
                <a:ea typeface="JetBrains Mono"/>
                <a:cs typeface="Courier New" panose="02070309020205020404" pitchFamily="49" charset="0"/>
              </a:rPr>
              <a:t>: </a:t>
            </a:r>
            <a:r>
              <a:rPr kumimoji="0" lang="en-US" altLang="ko-KR" sz="1100" b="0" i="0" u="none" strike="noStrike" cap="none" normalizeH="0" baseline="0">
                <a:ln>
                  <a:noFill/>
                </a:ln>
                <a:solidFill>
                  <a:schemeClr val="bg1">
                    <a:lumMod val="50000"/>
                  </a:schemeClr>
                </a:solidFill>
                <a:effectLst/>
                <a:ea typeface="JetBrains Mono"/>
                <a:cs typeface="Courier New" panose="02070309020205020404" pitchFamily="49" charset="0"/>
              </a:rPr>
              <a:t>/user/42 (</a:t>
            </a:r>
            <a:r>
              <a:rPr kumimoji="0" lang="ko-KR" altLang="en-US" sz="1100" b="0" i="0" u="none" strike="noStrike" cap="none" normalizeH="0" baseline="0">
                <a:ln>
                  <a:noFill/>
                </a:ln>
                <a:solidFill>
                  <a:schemeClr val="bg1">
                    <a:lumMod val="50000"/>
                  </a:schemeClr>
                </a:solidFill>
                <a:effectLst/>
                <a:ea typeface="JetBrains Mono"/>
                <a:cs typeface="Courier New" panose="02070309020205020404" pitchFamily="49" charset="0"/>
              </a:rPr>
              <a:t>문자열</a:t>
            </a:r>
            <a:r>
              <a:rPr kumimoji="0" lang="en-US" altLang="ko-KR" sz="1100" b="0" i="0" u="none" strike="noStrike" cap="none" normalizeH="0" baseline="0">
                <a:ln>
                  <a:noFill/>
                </a:ln>
                <a:solidFill>
                  <a:schemeClr val="bg1">
                    <a:lumMod val="50000"/>
                  </a:schemeClr>
                </a:solidFill>
                <a:effectLst/>
                <a:ea typeface="JetBrains Mono"/>
                <a:cs typeface="Courier New" panose="02070309020205020404" pitchFamily="49" charset="0"/>
              </a:rPr>
              <a:t>)</a:t>
            </a:r>
            <a:br>
              <a:rPr kumimoji="0" lang="ko-KR" altLang="ko-KR" sz="1100" b="0" i="0" u="none" strike="noStrike" cap="none" normalizeH="0" baseline="0">
                <a:ln>
                  <a:noFill/>
                </a:ln>
                <a:solidFill>
                  <a:schemeClr val="bg1">
                    <a:lumMod val="50000"/>
                  </a:schemeClr>
                </a:solidFill>
                <a:effectLst/>
                <a:ea typeface="JetBrains Mono"/>
                <a:cs typeface="Courier New" panose="02070309020205020404" pitchFamily="49" charset="0"/>
              </a:rPr>
            </a:br>
            <a:r>
              <a:rPr kumimoji="0" lang="ko-KR" altLang="ko-KR" sz="1100" b="0" i="0" u="none" strike="noStrike" cap="none" normalizeH="0" baseline="0">
                <a:ln>
                  <a:noFill/>
                </a:ln>
                <a:solidFill>
                  <a:schemeClr val="bg1">
                    <a:lumMod val="50000"/>
                  </a:schemeClr>
                </a:solidFill>
                <a:effectLst/>
                <a:cs typeface="Courier New" panose="02070309020205020404" pitchFamily="49" charset="0"/>
              </a:rPr>
              <a:t>변환</a:t>
            </a:r>
            <a:r>
              <a:rPr kumimoji="0" lang="ko-KR" altLang="ko-KR" sz="1100" b="0" i="0" u="none" strike="noStrike" cap="none" normalizeH="0" baseline="0">
                <a:ln>
                  <a:noFill/>
                </a:ln>
                <a:solidFill>
                  <a:schemeClr val="bg1">
                    <a:lumMod val="50000"/>
                  </a:schemeClr>
                </a:solidFill>
                <a:effectLst/>
                <a:ea typeface="JetBrains Mono"/>
                <a:cs typeface="Courier New" panose="02070309020205020404" pitchFamily="49" charset="0"/>
              </a:rPr>
              <a:t>: </a:t>
            </a:r>
            <a:r>
              <a:rPr kumimoji="0" lang="en-US" altLang="ko-KR" sz="1100" b="0" i="0" u="none" strike="noStrike" cap="none" normalizeH="0" baseline="0">
                <a:ln>
                  <a:noFill/>
                </a:ln>
                <a:solidFill>
                  <a:schemeClr val="bg1">
                    <a:lumMod val="50000"/>
                  </a:schemeClr>
                </a:solidFill>
                <a:effectLst/>
                <a:ea typeface="JetBrains Mono"/>
                <a:cs typeface="Courier New" panose="02070309020205020404" pitchFamily="49" charset="0"/>
              </a:rPr>
              <a:t>Long </a:t>
            </a:r>
            <a:r>
              <a:rPr kumimoji="0" lang="ko-KR" altLang="ko-KR" sz="1100" b="0" i="0" u="none" strike="noStrike" cap="none" normalizeH="0" baseline="0">
                <a:ln>
                  <a:noFill/>
                </a:ln>
                <a:solidFill>
                  <a:schemeClr val="bg1">
                    <a:lumMod val="50000"/>
                  </a:schemeClr>
                </a:solidFill>
                <a:effectLst/>
                <a:cs typeface="Courier New" panose="02070309020205020404" pitchFamily="49" charset="0"/>
              </a:rPr>
              <a:t>로 자동 변환</a:t>
            </a:r>
            <a:br>
              <a:rPr kumimoji="0" lang="ko-KR" altLang="ko-KR" sz="1100" b="0" i="0" u="none" strike="noStrike" cap="none" normalizeH="0" baseline="0">
                <a:ln>
                  <a:noFill/>
                </a:ln>
                <a:solidFill>
                  <a:schemeClr val="bg1">
                    <a:lumMod val="50000"/>
                  </a:schemeClr>
                </a:solidFill>
                <a:effectLst/>
                <a:cs typeface="Courier New" panose="02070309020205020404" pitchFamily="49" charset="0"/>
              </a:rPr>
            </a:br>
            <a:r>
              <a:rPr kumimoji="0" lang="ko-KR" altLang="ko-KR" sz="1100" b="0" i="0" u="none" strike="noStrike" cap="none" normalizeH="0" baseline="0">
                <a:ln>
                  <a:noFill/>
                </a:ln>
                <a:solidFill>
                  <a:schemeClr val="bg1">
                    <a:lumMod val="50000"/>
                  </a:schemeClr>
                </a:solidFill>
                <a:effectLst/>
                <a:cs typeface="Courier New" panose="02070309020205020404" pitchFamily="49" charset="0"/>
              </a:rPr>
              <a:t>출력</a:t>
            </a:r>
            <a:r>
              <a:rPr kumimoji="0" lang="ko-KR" altLang="ko-KR" sz="1100" b="0" i="0" u="none" strike="noStrike" cap="none" normalizeH="0" baseline="0">
                <a:ln>
                  <a:noFill/>
                </a:ln>
                <a:solidFill>
                  <a:schemeClr val="bg1">
                    <a:lumMod val="50000"/>
                  </a:schemeClr>
                </a:solidFill>
                <a:effectLst/>
                <a:ea typeface="JetBrains Mono"/>
                <a:cs typeface="Courier New" panose="02070309020205020404" pitchFamily="49" charset="0"/>
              </a:rPr>
              <a:t>: </a:t>
            </a:r>
            <a:r>
              <a:rPr kumimoji="0" lang="en-US" altLang="ko-KR" sz="1100" b="0" i="0" u="none" strike="noStrike" cap="none" normalizeH="0" baseline="0">
                <a:ln>
                  <a:noFill/>
                </a:ln>
                <a:solidFill>
                  <a:schemeClr val="bg1">
                    <a:lumMod val="50000"/>
                  </a:schemeClr>
                </a:solidFill>
                <a:effectLst/>
                <a:ea typeface="JetBrains Mono"/>
                <a:cs typeface="Courier New" panose="02070309020205020404" pitchFamily="49" charset="0"/>
              </a:rPr>
              <a:t>User ID: 42</a:t>
            </a:r>
            <a:endParaRPr kumimoji="0" lang="ko-KR" altLang="ko-KR" sz="1100" b="0" i="0" u="none" strike="noStrike" cap="none" normalizeH="0" baseline="0">
              <a:ln>
                <a:noFill/>
              </a:ln>
              <a:solidFill>
                <a:schemeClr val="bg1">
                  <a:lumMod val="50000"/>
                </a:schemeClr>
              </a:solidFill>
              <a:effectLst/>
            </a:endParaRPr>
          </a:p>
        </p:txBody>
      </p:sp>
      <p:sp>
        <p:nvSpPr>
          <p:cNvPr id="16" name="TextBox 15">
            <a:extLst>
              <a:ext uri="{FF2B5EF4-FFF2-40B4-BE49-F238E27FC236}">
                <a16:creationId xmlns:a16="http://schemas.microsoft.com/office/drawing/2014/main" id="{54F497B3-D9E2-B101-713C-2C8628F988D6}"/>
              </a:ext>
            </a:extLst>
          </p:cNvPr>
          <p:cNvSpPr txBox="1"/>
          <p:nvPr/>
        </p:nvSpPr>
        <p:spPr>
          <a:xfrm>
            <a:off x="4866773" y="2255530"/>
            <a:ext cx="2139365" cy="276999"/>
          </a:xfrm>
          <a:prstGeom prst="rect">
            <a:avLst/>
          </a:prstGeom>
          <a:noFill/>
        </p:spPr>
        <p:txBody>
          <a:bodyPr wrap="square">
            <a:spAutoFit/>
          </a:bodyPr>
          <a:lstStyle/>
          <a:p>
            <a:r>
              <a:rPr lang="en-US" altLang="ko-KR" sz="1200"/>
              <a:t>GET /user/42</a:t>
            </a:r>
            <a:endParaRPr lang="ko-KR" altLang="en-US" sz="1200"/>
          </a:p>
        </p:txBody>
      </p:sp>
      <p:sp>
        <p:nvSpPr>
          <p:cNvPr id="21" name="Rectangle 7">
            <a:extLst>
              <a:ext uri="{FF2B5EF4-FFF2-40B4-BE49-F238E27FC236}">
                <a16:creationId xmlns:a16="http://schemas.microsoft.com/office/drawing/2014/main" id="{1236005C-9E1B-7DD3-77B1-DDD0C4DE573B}"/>
              </a:ext>
            </a:extLst>
          </p:cNvPr>
          <p:cNvSpPr>
            <a:spLocks noChangeArrowheads="1"/>
          </p:cNvSpPr>
          <p:nvPr/>
        </p:nvSpPr>
        <p:spPr bwMode="auto">
          <a:xfrm>
            <a:off x="270710" y="3568090"/>
            <a:ext cx="4596063" cy="1584473"/>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@PostMapping</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"/submitUser"</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56A8F5"/>
                </a:solidFill>
                <a:effectLst/>
                <a:ea typeface="JetBrains Mono"/>
              </a:rPr>
              <a:t>submitUser</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B3AE60"/>
                </a:solidFill>
                <a:effectLst/>
                <a:ea typeface="JetBrains Mono"/>
              </a:rPr>
              <a:t>@ModelAttribute </a:t>
            </a:r>
            <a:r>
              <a:rPr kumimoji="0" lang="ko-KR" altLang="ko-KR" sz="1100" b="0" i="0" u="none" strike="noStrike" cap="none" normalizeH="0" baseline="0">
                <a:ln>
                  <a:noFill/>
                </a:ln>
                <a:solidFill>
                  <a:srgbClr val="BCBEC4"/>
                </a:solidFill>
                <a:effectLst/>
                <a:ea typeface="JetBrains Mono"/>
              </a:rPr>
              <a:t>User user)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6AAB73"/>
                </a:solidFill>
                <a:effectLst/>
                <a:ea typeface="JetBrains Mono"/>
              </a:rPr>
              <a:t>"User: " </a:t>
            </a:r>
            <a:r>
              <a:rPr kumimoji="0" lang="ko-KR" altLang="ko-KR" sz="1100" b="0" i="0" u="none" strike="noStrike" cap="none" normalizeH="0" baseline="0">
                <a:ln>
                  <a:noFill/>
                </a:ln>
                <a:solidFill>
                  <a:srgbClr val="BCBEC4"/>
                </a:solidFill>
                <a:effectLst/>
                <a:ea typeface="JetBrains Mono"/>
              </a:rPr>
              <a:t>+ user.getName() + </a:t>
            </a:r>
            <a:r>
              <a:rPr kumimoji="0" lang="ko-KR" altLang="ko-KR" sz="1100" b="0" i="0" u="none" strike="noStrike" cap="none" normalizeH="0" baseline="0">
                <a:ln>
                  <a:noFill/>
                </a:ln>
                <a:solidFill>
                  <a:srgbClr val="6AAB73"/>
                </a:solidFill>
                <a:effectLst/>
                <a:ea typeface="JetBrains Mono"/>
              </a:rPr>
              <a:t>", Age: " </a:t>
            </a:r>
            <a:r>
              <a:rPr kumimoji="0" lang="ko-KR" altLang="ko-KR" sz="1100" b="0" i="0" u="none" strike="noStrike" cap="none" normalizeH="0" baseline="0">
                <a:ln>
                  <a:noFill/>
                </a:ln>
                <a:solidFill>
                  <a:srgbClr val="BCBEC4"/>
                </a:solidFill>
                <a:effectLst/>
                <a:ea typeface="JetBrains Mono"/>
              </a:rPr>
              <a:t>+ user.getAge()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6AAB73"/>
                </a:solidFill>
                <a:effectLst/>
                <a:ea typeface="JetBrains Mono"/>
              </a:rPr>
              <a:t>", City: " </a:t>
            </a:r>
            <a:r>
              <a:rPr kumimoji="0" lang="ko-KR" altLang="ko-KR" sz="1100" b="0" i="0" u="none" strike="noStrike" cap="none" normalizeH="0" baseline="0">
                <a:ln>
                  <a:noFill/>
                </a:ln>
                <a:solidFill>
                  <a:srgbClr val="BCBEC4"/>
                </a:solidFill>
                <a:effectLst/>
                <a:ea typeface="JetBrains Mono"/>
              </a:rPr>
              <a:t>+ user.getAddress().getCity()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6AAB73"/>
                </a:solidFill>
                <a:effectLst/>
                <a:ea typeface="JetBrains Mono"/>
              </a:rPr>
              <a:t>", Zipcode: " </a:t>
            </a:r>
            <a:r>
              <a:rPr kumimoji="0" lang="ko-KR" altLang="ko-KR" sz="1100" b="0" i="0" u="none" strike="noStrike" cap="none" normalizeH="0" baseline="0">
                <a:ln>
                  <a:noFill/>
                </a:ln>
                <a:solidFill>
                  <a:srgbClr val="BCBEC4"/>
                </a:solidFill>
                <a:effectLst/>
                <a:ea typeface="JetBrains Mono"/>
              </a:rPr>
              <a:t>+ user.getAddress().getZipcode();</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22" name="TextBox 21">
            <a:extLst>
              <a:ext uri="{FF2B5EF4-FFF2-40B4-BE49-F238E27FC236}">
                <a16:creationId xmlns:a16="http://schemas.microsoft.com/office/drawing/2014/main" id="{7DC792B9-149E-907D-02D8-141E17BE8ABF}"/>
              </a:ext>
            </a:extLst>
          </p:cNvPr>
          <p:cNvSpPr txBox="1"/>
          <p:nvPr/>
        </p:nvSpPr>
        <p:spPr>
          <a:xfrm>
            <a:off x="4866773" y="3558531"/>
            <a:ext cx="4884821" cy="545983"/>
          </a:xfrm>
          <a:prstGeom prst="rect">
            <a:avLst/>
          </a:prstGeom>
          <a:noFill/>
        </p:spPr>
        <p:txBody>
          <a:bodyPr wrap="square">
            <a:spAutoFit/>
          </a:bodyPr>
          <a:lstStyle/>
          <a:p>
            <a:pPr>
              <a:lnSpc>
                <a:spcPct val="130000"/>
              </a:lnSpc>
            </a:pPr>
            <a:r>
              <a:rPr lang="en-US" altLang="ko-KR" sz="1200"/>
              <a:t>POST /submitForm</a:t>
            </a:r>
          </a:p>
          <a:p>
            <a:pPr>
              <a:lnSpc>
                <a:spcPct val="130000"/>
              </a:lnSpc>
            </a:pPr>
            <a:r>
              <a:rPr lang="en-US" altLang="ko-KR" sz="1200"/>
              <a:t>name=leaven&amp;age=30&amp;addr.city=Seoul&amp;addr.zipcode=12345</a:t>
            </a:r>
            <a:endParaRPr lang="ko-KR" altLang="en-US" sz="1200"/>
          </a:p>
        </p:txBody>
      </p:sp>
      <p:sp>
        <p:nvSpPr>
          <p:cNvPr id="23" name="TextBox 22">
            <a:extLst>
              <a:ext uri="{FF2B5EF4-FFF2-40B4-BE49-F238E27FC236}">
                <a16:creationId xmlns:a16="http://schemas.microsoft.com/office/drawing/2014/main" id="{B8955D0C-3727-F29A-D807-D759E7649CCF}"/>
              </a:ext>
            </a:extLst>
          </p:cNvPr>
          <p:cNvSpPr txBox="1"/>
          <p:nvPr/>
        </p:nvSpPr>
        <p:spPr>
          <a:xfrm>
            <a:off x="4866773" y="4104514"/>
            <a:ext cx="4957011" cy="1075294"/>
          </a:xfrm>
          <a:prstGeom prst="rect">
            <a:avLst/>
          </a:prstGeom>
          <a:noFill/>
        </p:spPr>
        <p:txBody>
          <a:bodyPr wrap="square">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chemeClr val="bg1">
                    <a:lumMod val="50000"/>
                  </a:schemeClr>
                </a:solidFill>
                <a:effectLst/>
                <a:cs typeface="Courier New" panose="02070309020205020404" pitchFamily="49" charset="0"/>
              </a:rPr>
              <a:t>입력</a:t>
            </a:r>
            <a:r>
              <a:rPr kumimoji="0" lang="ko-KR" altLang="ko-KR" sz="1100" b="0" i="0" u="none" strike="noStrike" cap="none" normalizeH="0" baseline="0">
                <a:ln>
                  <a:noFill/>
                </a:ln>
                <a:solidFill>
                  <a:schemeClr val="bg1">
                    <a:lumMod val="50000"/>
                  </a:schemeClr>
                </a:solidFill>
                <a:effectLst/>
                <a:ea typeface="JetBrains Mono"/>
                <a:cs typeface="Courier New" panose="02070309020205020404" pitchFamily="49" charset="0"/>
              </a:rPr>
              <a:t>: </a:t>
            </a:r>
            <a:r>
              <a:rPr kumimoji="0" lang="en-US" altLang="ko-KR" sz="1100" b="0" i="0" u="none" strike="noStrike" cap="none" normalizeH="0" baseline="0">
                <a:ln>
                  <a:noFill/>
                </a:ln>
                <a:solidFill>
                  <a:schemeClr val="bg1">
                    <a:lumMod val="50000"/>
                  </a:schemeClr>
                </a:solidFill>
                <a:effectLst/>
                <a:ea typeface="JetBrains Mono"/>
                <a:cs typeface="Courier New" panose="02070309020205020404" pitchFamily="49" charset="0"/>
              </a:rPr>
              <a:t>name=leaven&amp;age=30&amp;addr.city=Seoul&amp;addr.zipcode=12345 (</a:t>
            </a:r>
            <a:r>
              <a:rPr kumimoji="0" lang="ko-KR" altLang="en-US" sz="1100" b="0" i="0" u="none" strike="noStrike" cap="none" normalizeH="0" baseline="0">
                <a:ln>
                  <a:noFill/>
                </a:ln>
                <a:solidFill>
                  <a:schemeClr val="bg1">
                    <a:lumMod val="50000"/>
                  </a:schemeClr>
                </a:solidFill>
                <a:effectLst/>
                <a:ea typeface="JetBrains Mono"/>
                <a:cs typeface="Courier New" panose="02070309020205020404" pitchFamily="49" charset="0"/>
              </a:rPr>
              <a:t>문자열</a:t>
            </a:r>
            <a:r>
              <a:rPr kumimoji="0" lang="en-US" altLang="ko-KR" sz="1100" b="0" i="0" u="none" strike="noStrike" cap="none" normalizeH="0" baseline="0">
                <a:ln>
                  <a:noFill/>
                </a:ln>
                <a:solidFill>
                  <a:schemeClr val="bg1">
                    <a:lumMod val="50000"/>
                  </a:schemeClr>
                </a:solidFill>
                <a:effectLst/>
                <a:ea typeface="JetBrains Mono"/>
                <a:cs typeface="Courier New" panose="02070309020205020404" pitchFamily="49" charset="0"/>
              </a:rPr>
              <a:t>)</a:t>
            </a:r>
            <a:br>
              <a:rPr kumimoji="0" lang="ko-KR" altLang="ko-KR" sz="1100" b="0" i="0" u="none" strike="noStrike" cap="none" normalizeH="0" baseline="0">
                <a:ln>
                  <a:noFill/>
                </a:ln>
                <a:solidFill>
                  <a:schemeClr val="bg1">
                    <a:lumMod val="50000"/>
                  </a:schemeClr>
                </a:solidFill>
                <a:effectLst/>
                <a:ea typeface="JetBrains Mono"/>
                <a:cs typeface="Courier New" panose="02070309020205020404" pitchFamily="49" charset="0"/>
              </a:rPr>
            </a:br>
            <a:r>
              <a:rPr kumimoji="0" lang="ko-KR" altLang="ko-KR" sz="1100" b="0" i="0" u="none" strike="noStrike" cap="none" normalizeH="0" baseline="0">
                <a:ln>
                  <a:noFill/>
                </a:ln>
                <a:solidFill>
                  <a:schemeClr val="bg1">
                    <a:lumMod val="50000"/>
                  </a:schemeClr>
                </a:solidFill>
                <a:effectLst/>
                <a:cs typeface="Courier New" panose="02070309020205020404" pitchFamily="49" charset="0"/>
              </a:rPr>
              <a:t>변환</a:t>
            </a:r>
            <a:r>
              <a:rPr kumimoji="0" lang="ko-KR" altLang="ko-KR" sz="1100" b="0" i="0" u="none" strike="noStrike" cap="none" normalizeH="0" baseline="0">
                <a:ln>
                  <a:noFill/>
                </a:ln>
                <a:solidFill>
                  <a:schemeClr val="bg1">
                    <a:lumMod val="50000"/>
                  </a:schemeClr>
                </a:solidFill>
                <a:effectLst/>
                <a:ea typeface="JetBrains Mono"/>
                <a:cs typeface="Courier New" panose="02070309020205020404" pitchFamily="49" charset="0"/>
              </a:rPr>
              <a:t>: </a:t>
            </a:r>
            <a:r>
              <a:rPr kumimoji="0" lang="en-US" altLang="ko-KR" sz="1100" b="0" i="0" u="none" strike="noStrike" cap="none" normalizeH="0" baseline="0">
                <a:ln>
                  <a:noFill/>
                </a:ln>
                <a:solidFill>
                  <a:schemeClr val="bg1">
                    <a:lumMod val="50000"/>
                  </a:schemeClr>
                </a:solidFill>
                <a:effectLst/>
                <a:ea typeface="JetBrains Mono"/>
                <a:cs typeface="Courier New" panose="02070309020205020404" pitchFamily="49" charset="0"/>
              </a:rPr>
              <a:t>User </a:t>
            </a:r>
            <a:r>
              <a:rPr kumimoji="0" lang="ko-KR" altLang="en-US" sz="1100" b="0" i="0" u="none" strike="noStrike" cap="none" normalizeH="0" baseline="0">
                <a:ln>
                  <a:noFill/>
                </a:ln>
                <a:solidFill>
                  <a:schemeClr val="bg1">
                    <a:lumMod val="50000"/>
                  </a:schemeClr>
                </a:solidFill>
                <a:effectLst/>
                <a:ea typeface="JetBrains Mono"/>
                <a:cs typeface="Courier New" panose="02070309020205020404" pitchFamily="49" charset="0"/>
              </a:rPr>
              <a:t>객체</a:t>
            </a:r>
            <a:r>
              <a:rPr kumimoji="0" lang="en-US" altLang="ko-KR" sz="1100" b="0" i="0" u="none" strike="noStrike" cap="none" normalizeH="0" baseline="0">
                <a:ln>
                  <a:noFill/>
                </a:ln>
                <a:solidFill>
                  <a:schemeClr val="bg1">
                    <a:lumMod val="50000"/>
                  </a:schemeClr>
                </a:solidFill>
                <a:effectLst/>
                <a:ea typeface="JetBrains Mono"/>
                <a:cs typeface="Courier New" panose="02070309020205020404" pitchFamily="49" charset="0"/>
              </a:rPr>
              <a:t>, Address </a:t>
            </a:r>
            <a:r>
              <a:rPr kumimoji="0" lang="ko-KR" altLang="en-US" sz="1100" b="0" i="0" u="none" strike="noStrike" cap="none" normalizeH="0" baseline="0">
                <a:ln>
                  <a:noFill/>
                </a:ln>
                <a:solidFill>
                  <a:schemeClr val="bg1">
                    <a:lumMod val="50000"/>
                  </a:schemeClr>
                </a:solidFill>
                <a:effectLst/>
                <a:ea typeface="JetBrains Mono"/>
                <a:cs typeface="Courier New" panose="02070309020205020404" pitchFamily="49" charset="0"/>
              </a:rPr>
              <a:t>객체</a:t>
            </a:r>
            <a:r>
              <a:rPr kumimoji="0" lang="en-US" altLang="ko-KR" sz="1100" b="0" i="0" u="none" strike="noStrike" cap="none" normalizeH="0" baseline="0">
                <a:ln>
                  <a:noFill/>
                </a:ln>
                <a:solidFill>
                  <a:schemeClr val="bg1">
                    <a:lumMod val="50000"/>
                  </a:schemeClr>
                </a:solidFill>
                <a:effectLst/>
                <a:ea typeface="JetBrains Mono"/>
                <a:cs typeface="Courier New" panose="02070309020205020404" pitchFamily="49" charset="0"/>
              </a:rPr>
              <a:t>, </a:t>
            </a:r>
            <a:r>
              <a:rPr kumimoji="0" lang="ko-KR" altLang="en-US" sz="1100" b="0" i="0" u="none" strike="noStrike" cap="none" normalizeH="0" baseline="0">
                <a:ln>
                  <a:noFill/>
                </a:ln>
                <a:solidFill>
                  <a:schemeClr val="bg1">
                    <a:lumMod val="50000"/>
                  </a:schemeClr>
                </a:solidFill>
                <a:effectLst/>
                <a:ea typeface="JetBrains Mono"/>
                <a:cs typeface="Courier New" panose="02070309020205020404" pitchFamily="49" charset="0"/>
              </a:rPr>
              <a:t>내부 필드는 </a:t>
            </a:r>
            <a:r>
              <a:rPr kumimoji="0" lang="en-US" altLang="ko-KR" sz="1100" b="0" i="0" u="none" strike="noStrike" cap="none" normalizeH="0" baseline="0">
                <a:ln>
                  <a:noFill/>
                </a:ln>
                <a:solidFill>
                  <a:schemeClr val="bg1">
                    <a:lumMod val="50000"/>
                  </a:schemeClr>
                </a:solidFill>
                <a:effectLst/>
                <a:ea typeface="JetBrains Mono"/>
                <a:cs typeface="Courier New" panose="02070309020205020404" pitchFamily="49" charset="0"/>
              </a:rPr>
              <a:t>Integer, String</a:t>
            </a:r>
            <a:r>
              <a:rPr kumimoji="0" lang="ko-KR" altLang="en-US" sz="1100" b="0" i="0" u="none" strike="noStrike" cap="none" normalizeH="0" baseline="0">
                <a:ln>
                  <a:noFill/>
                </a:ln>
                <a:solidFill>
                  <a:schemeClr val="bg1">
                    <a:lumMod val="50000"/>
                  </a:schemeClr>
                </a:solidFill>
                <a:effectLst/>
                <a:ea typeface="JetBrains Mono"/>
                <a:cs typeface="Courier New" panose="02070309020205020404" pitchFamily="49" charset="0"/>
              </a:rPr>
              <a:t>으로 변환</a:t>
            </a:r>
            <a:br>
              <a:rPr kumimoji="0" lang="ko-KR" altLang="ko-KR" sz="1100" b="0" i="0" u="none" strike="noStrike" cap="none" normalizeH="0" baseline="0">
                <a:ln>
                  <a:noFill/>
                </a:ln>
                <a:solidFill>
                  <a:schemeClr val="bg1">
                    <a:lumMod val="50000"/>
                  </a:schemeClr>
                </a:solidFill>
                <a:effectLst/>
                <a:cs typeface="Courier New" panose="02070309020205020404" pitchFamily="49" charset="0"/>
              </a:rPr>
            </a:br>
            <a:r>
              <a:rPr kumimoji="0" lang="ko-KR" altLang="ko-KR" sz="1100" b="0" i="0" u="none" strike="noStrike" cap="none" normalizeH="0" baseline="0">
                <a:ln>
                  <a:noFill/>
                </a:ln>
                <a:solidFill>
                  <a:schemeClr val="bg1">
                    <a:lumMod val="50000"/>
                  </a:schemeClr>
                </a:solidFill>
                <a:effectLst/>
                <a:cs typeface="Courier New" panose="02070309020205020404" pitchFamily="49" charset="0"/>
              </a:rPr>
              <a:t>출력</a:t>
            </a:r>
            <a:r>
              <a:rPr kumimoji="0" lang="ko-KR" altLang="ko-KR" sz="1100" b="0" i="0" u="none" strike="noStrike" cap="none" normalizeH="0" baseline="0">
                <a:ln>
                  <a:noFill/>
                </a:ln>
                <a:solidFill>
                  <a:schemeClr val="bg1">
                    <a:lumMod val="50000"/>
                  </a:schemeClr>
                </a:solidFill>
                <a:effectLst/>
                <a:ea typeface="JetBrains Mono"/>
                <a:cs typeface="Courier New" panose="02070309020205020404" pitchFamily="49" charset="0"/>
              </a:rPr>
              <a:t>: </a:t>
            </a:r>
            <a:r>
              <a:rPr kumimoji="0" lang="en-US" altLang="ko-KR" sz="1100" b="0" i="0" u="none" strike="noStrike" cap="none" normalizeH="0" baseline="0">
                <a:ln>
                  <a:noFill/>
                </a:ln>
                <a:solidFill>
                  <a:schemeClr val="bg1">
                    <a:lumMod val="50000"/>
                  </a:schemeClr>
                </a:solidFill>
                <a:effectLst/>
                <a:ea typeface="JetBrains Mono"/>
                <a:cs typeface="Courier New" panose="02070309020205020404" pitchFamily="49" charset="0"/>
              </a:rPr>
              <a:t>User: leaven, Age: 30, City: Seoul, Zipcode: 12345</a:t>
            </a:r>
            <a:endParaRPr kumimoji="0" lang="ko-KR" altLang="ko-KR" sz="1100" b="0" i="0" u="none" strike="noStrike" cap="none" normalizeH="0" baseline="0">
              <a:ln>
                <a:noFill/>
              </a:ln>
              <a:solidFill>
                <a:schemeClr val="bg1">
                  <a:lumMod val="50000"/>
                </a:schemeClr>
              </a:solidFill>
              <a:effectLst/>
            </a:endParaRPr>
          </a:p>
        </p:txBody>
      </p:sp>
      <p:sp>
        <p:nvSpPr>
          <p:cNvPr id="24" name="Rectangle 8">
            <a:extLst>
              <a:ext uri="{FF2B5EF4-FFF2-40B4-BE49-F238E27FC236}">
                <a16:creationId xmlns:a16="http://schemas.microsoft.com/office/drawing/2014/main" id="{253380DD-153A-039E-A14A-52C9608FAE39}"/>
              </a:ext>
            </a:extLst>
          </p:cNvPr>
          <p:cNvSpPr>
            <a:spLocks noChangeArrowheads="1"/>
          </p:cNvSpPr>
          <p:nvPr/>
        </p:nvSpPr>
        <p:spPr bwMode="auto">
          <a:xfrm>
            <a:off x="10008268" y="2641507"/>
            <a:ext cx="2003258" cy="310662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ea typeface="JetBrains Mono"/>
              </a:rPr>
              <a:t>class </a:t>
            </a:r>
            <a:r>
              <a:rPr kumimoji="0" lang="ko-KR" altLang="ko-KR" sz="1100" b="0" i="0" u="none" strike="noStrike" cap="none" normalizeH="0" baseline="0">
                <a:ln>
                  <a:noFill/>
                </a:ln>
                <a:solidFill>
                  <a:srgbClr val="BCBEC4"/>
                </a:solidFill>
                <a:effectLst/>
                <a:ea typeface="JetBrains Mono"/>
              </a:rPr>
              <a:t>User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private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C77DBB"/>
                </a:solidFill>
                <a:effectLst/>
                <a:ea typeface="JetBrains Mono"/>
              </a:rPr>
              <a:t>name</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private </a:t>
            </a:r>
            <a:r>
              <a:rPr kumimoji="0" lang="ko-KR" altLang="ko-KR" sz="1100" b="0" i="0" u="none" strike="noStrike" cap="none" normalizeH="0" baseline="0">
                <a:ln>
                  <a:noFill/>
                </a:ln>
                <a:solidFill>
                  <a:srgbClr val="BCBEC4"/>
                </a:solidFill>
                <a:effectLst/>
                <a:ea typeface="JetBrains Mono"/>
              </a:rPr>
              <a:t>Integer </a:t>
            </a:r>
            <a:r>
              <a:rPr kumimoji="0" lang="ko-KR" altLang="ko-KR" sz="1100" b="0" i="0" u="none" strike="noStrike" cap="none" normalizeH="0" baseline="0">
                <a:ln>
                  <a:noFill/>
                </a:ln>
                <a:solidFill>
                  <a:srgbClr val="C77DBB"/>
                </a:solidFill>
                <a:effectLst/>
                <a:ea typeface="JetBrains Mono"/>
              </a:rPr>
              <a:t>age</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private </a:t>
            </a:r>
            <a:r>
              <a:rPr kumimoji="0" lang="ko-KR" altLang="ko-KR" sz="1100" b="0" i="0" u="none" strike="noStrike" cap="none" normalizeH="0" baseline="0">
                <a:ln>
                  <a:noFill/>
                </a:ln>
                <a:solidFill>
                  <a:srgbClr val="BCBEC4"/>
                </a:solidFill>
                <a:effectLst/>
                <a:ea typeface="JetBrains Mono"/>
              </a:rPr>
              <a:t>Address </a:t>
            </a:r>
            <a:r>
              <a:rPr kumimoji="0" lang="ko-KR" altLang="ko-KR" sz="1100" b="0" i="0" u="none" strike="noStrike" cap="none" normalizeH="0" baseline="0">
                <a:ln>
                  <a:noFill/>
                </a:ln>
                <a:solidFill>
                  <a:srgbClr val="C77DBB"/>
                </a:solidFill>
                <a:effectLst/>
                <a:ea typeface="JetBrains Mono"/>
              </a:rPr>
              <a:t>addr</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Getters and Setters</a:t>
            </a:r>
            <a:br>
              <a:rPr kumimoji="0" lang="ko-KR" altLang="ko-KR" sz="1100" b="0" i="0" u="none" strike="noStrike" cap="none" normalizeH="0" baseline="0">
                <a:ln>
                  <a:noFill/>
                </a:ln>
                <a:solidFill>
                  <a:srgbClr val="7A7E85"/>
                </a:solidFill>
                <a:effectLst/>
                <a:ea typeface="JetBrains Mono"/>
              </a:rPr>
            </a:b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CF8E6D"/>
                </a:solidFill>
                <a:effectLst/>
                <a:ea typeface="JetBrains Mono"/>
              </a:rPr>
              <a:t>class </a:t>
            </a:r>
            <a:r>
              <a:rPr kumimoji="0" lang="ko-KR" altLang="ko-KR" sz="1100" b="0" i="0" u="none" strike="noStrike" cap="none" normalizeH="0" baseline="0">
                <a:ln>
                  <a:noFill/>
                </a:ln>
                <a:solidFill>
                  <a:srgbClr val="BCBEC4"/>
                </a:solidFill>
                <a:effectLst/>
                <a:ea typeface="JetBrains Mono"/>
              </a:rPr>
              <a:t>Address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private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C77DBB"/>
                </a:solidFill>
                <a:effectLst/>
                <a:ea typeface="JetBrains Mono"/>
              </a:rPr>
              <a:t>city</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private </a:t>
            </a:r>
            <a:r>
              <a:rPr kumimoji="0" lang="ko-KR" altLang="ko-KR" sz="1100" b="0" i="0" u="none" strike="noStrike" cap="none" normalizeH="0" baseline="0">
                <a:ln>
                  <a:noFill/>
                </a:ln>
                <a:solidFill>
                  <a:srgbClr val="BCBEC4"/>
                </a:solidFill>
                <a:effectLst/>
                <a:ea typeface="JetBrains Mono"/>
              </a:rPr>
              <a:t>Integer </a:t>
            </a:r>
            <a:r>
              <a:rPr kumimoji="0" lang="ko-KR" altLang="ko-KR" sz="1100" b="0" i="0" u="none" strike="noStrike" cap="none" normalizeH="0" baseline="0">
                <a:ln>
                  <a:noFill/>
                </a:ln>
                <a:solidFill>
                  <a:srgbClr val="C77DBB"/>
                </a:solidFill>
                <a:effectLst/>
                <a:ea typeface="JetBrains Mono"/>
              </a:rPr>
              <a:t>zipcode</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Getters and Setters</a:t>
            </a:r>
            <a:br>
              <a:rPr kumimoji="0" lang="ko-KR" altLang="ko-KR" sz="1100" b="0" i="0" u="none" strike="noStrike" cap="none" normalizeH="0" baseline="0">
                <a:ln>
                  <a:noFill/>
                </a:ln>
                <a:solidFill>
                  <a:srgbClr val="7A7E85"/>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25" name="직사각형 24">
            <a:extLst>
              <a:ext uri="{FF2B5EF4-FFF2-40B4-BE49-F238E27FC236}">
                <a16:creationId xmlns:a16="http://schemas.microsoft.com/office/drawing/2014/main" id="{F18E8F2C-AE7D-D2EE-D79E-A6CB3EB700B8}"/>
              </a:ext>
            </a:extLst>
          </p:cNvPr>
          <p:cNvSpPr/>
          <p:nvPr/>
        </p:nvSpPr>
        <p:spPr>
          <a:xfrm>
            <a:off x="180474" y="5466028"/>
            <a:ext cx="7928810" cy="887615"/>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latin typeface="+mn-ea"/>
              </a:rPr>
              <a:t>스프링은 요청 파라미터</a:t>
            </a:r>
            <a:r>
              <a:rPr lang="en-US" altLang="ko-KR" sz="1200">
                <a:latin typeface="+mn-ea"/>
              </a:rPr>
              <a:t>(</a:t>
            </a:r>
            <a:r>
              <a:rPr lang="ko-KR" altLang="en-US" sz="1200">
                <a:latin typeface="+mn-ea"/>
              </a:rPr>
              <a:t>문자열</a:t>
            </a:r>
            <a:r>
              <a:rPr lang="en-US" altLang="ko-KR" sz="1200">
                <a:latin typeface="+mn-ea"/>
              </a:rPr>
              <a:t>)</a:t>
            </a:r>
            <a:r>
              <a:rPr lang="ko-KR" altLang="en-US" sz="1200">
                <a:latin typeface="+mn-ea"/>
              </a:rPr>
              <a:t>을 기본 타입 및 객체 타입에 맞도록 자동으로 변환해 주고 있다</a:t>
            </a:r>
            <a:endParaRPr lang="en-US" altLang="ko-KR" sz="1200">
              <a:latin typeface="+mn-ea"/>
            </a:endParaRPr>
          </a:p>
          <a:p>
            <a:pPr marL="171450" indent="-171450">
              <a:lnSpc>
                <a:spcPct val="150000"/>
              </a:lnSpc>
              <a:buFont typeface="Arial" panose="020B0604020202020204" pitchFamily="34" charset="0"/>
              <a:buChar char="•"/>
            </a:pPr>
            <a:r>
              <a:rPr lang="en-US" altLang="ko-KR" sz="1200"/>
              <a:t>@RequestParam , @ModelAttribute , @PathVariable </a:t>
            </a:r>
            <a:r>
              <a:rPr lang="ko-KR" altLang="en-US" sz="1200"/>
              <a:t>뒤에 정의한 데이터를 자동으로 타입변환 해 준다</a:t>
            </a:r>
            <a:endParaRPr lang="en-US" altLang="ko-KR" sz="1200"/>
          </a:p>
          <a:p>
            <a:pPr marL="171450" indent="-171450">
              <a:lnSpc>
                <a:spcPct val="150000"/>
              </a:lnSpc>
              <a:buFont typeface="Arial" panose="020B0604020202020204" pitchFamily="34" charset="0"/>
              <a:buChar char="•"/>
            </a:pPr>
            <a:r>
              <a:rPr lang="en-US" altLang="ko-KR" sz="1200">
                <a:latin typeface="+mn-ea"/>
              </a:rPr>
              <a:t>SpEL(Spring Expression Language), XML </a:t>
            </a:r>
            <a:r>
              <a:rPr lang="ko-KR" altLang="en-US" sz="1200">
                <a:latin typeface="+mn-ea"/>
              </a:rPr>
              <a:t>빈 설정</a:t>
            </a:r>
            <a:r>
              <a:rPr lang="en-US" altLang="ko-KR" sz="1200">
                <a:latin typeface="+mn-ea"/>
              </a:rPr>
              <a:t>, </a:t>
            </a:r>
            <a:r>
              <a:rPr lang="ko-KR" altLang="en-US" sz="1200">
                <a:latin typeface="+mn-ea"/>
              </a:rPr>
              <a:t>객체 검증</a:t>
            </a:r>
            <a:r>
              <a:rPr lang="en-US" altLang="ko-KR" sz="1200">
                <a:latin typeface="+mn-ea"/>
              </a:rPr>
              <a:t>, </a:t>
            </a:r>
            <a:r>
              <a:rPr lang="ko-KR" altLang="en-US" sz="1200">
                <a:latin typeface="+mn-ea"/>
              </a:rPr>
              <a:t>뷰 렌더링 시 데이터 간 타입 변환이 이루어진다</a:t>
            </a:r>
            <a:endParaRPr lang="en-US" altLang="ko-KR" sz="1200">
              <a:latin typeface="+mn-ea"/>
            </a:endParaRPr>
          </a:p>
        </p:txBody>
      </p:sp>
    </p:spTree>
    <p:extLst>
      <p:ext uri="{BB962C8B-B14F-4D97-AF65-F5344CB8AC3E}">
        <p14:creationId xmlns:p14="http://schemas.microsoft.com/office/powerpoint/2010/main" val="4133874485"/>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103E4D-8507-B2EA-23BD-D165FCDABF62}"/>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6E4C4D06-CFC4-661B-63E9-549A28DD2CA0}"/>
              </a:ext>
            </a:extLst>
          </p:cNvPr>
          <p:cNvSpPr txBox="1"/>
          <p:nvPr/>
        </p:nvSpPr>
        <p:spPr>
          <a:xfrm>
            <a:off x="4294903" y="2921169"/>
            <a:ext cx="3602205" cy="1015663"/>
          </a:xfrm>
          <a:prstGeom prst="rect">
            <a:avLst/>
          </a:prstGeom>
          <a:noFill/>
        </p:spPr>
        <p:txBody>
          <a:bodyPr wrap="none" rtlCol="0">
            <a:spAutoFit/>
          </a:bodyPr>
          <a:lstStyle/>
          <a:p>
            <a:pPr algn="ctr"/>
            <a:r>
              <a:rPr lang="en-US" altLang="ko-KR" sz="6000">
                <a:solidFill>
                  <a:schemeClr val="accent1">
                    <a:lumMod val="75000"/>
                  </a:schemeClr>
                </a:solidFill>
                <a:latin typeface="+mj-lt"/>
              </a:rPr>
              <a:t>Converter</a:t>
            </a:r>
            <a:endParaRPr lang="ko-KR" altLang="en-US" sz="6000">
              <a:solidFill>
                <a:schemeClr val="accent1">
                  <a:lumMod val="75000"/>
                </a:schemeClr>
              </a:solidFill>
              <a:latin typeface="+mj-lt"/>
            </a:endParaRPr>
          </a:p>
        </p:txBody>
      </p:sp>
      <p:sp>
        <p:nvSpPr>
          <p:cNvPr id="3" name="TextBox 2">
            <a:extLst>
              <a:ext uri="{FF2B5EF4-FFF2-40B4-BE49-F238E27FC236}">
                <a16:creationId xmlns:a16="http://schemas.microsoft.com/office/drawing/2014/main" id="{1CF634C3-39D5-42BA-DCFA-637F06C44276}"/>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19968949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C3E45B7-9FB7-4A0A-A764-156679392F0E}"/>
              </a:ext>
            </a:extLst>
          </p:cNvPr>
          <p:cNvSpPr txBox="1"/>
          <p:nvPr/>
        </p:nvSpPr>
        <p:spPr>
          <a:xfrm>
            <a:off x="1542641" y="1809307"/>
            <a:ext cx="5240537" cy="646331"/>
          </a:xfrm>
          <a:prstGeom prst="rect">
            <a:avLst/>
          </a:prstGeom>
          <a:noFill/>
        </p:spPr>
        <p:txBody>
          <a:bodyPr wrap="none" rtlCol="0">
            <a:spAutoFit/>
          </a:bodyPr>
          <a:lstStyle/>
          <a:p>
            <a:pPr marL="571500" indent="-571500">
              <a:buFont typeface="Wingdings" panose="05000000000000000000" pitchFamily="2" charset="2"/>
              <a:buChar char="ü"/>
            </a:pPr>
            <a:r>
              <a:rPr lang="ko-KR" altLang="en-US" sz="3600">
                <a:solidFill>
                  <a:schemeClr val="accent1">
                    <a:lumMod val="75000"/>
                  </a:schemeClr>
                </a:solidFill>
                <a:latin typeface="나눔바른고딕" panose="020B0603020101020101" pitchFamily="50" charset="-127"/>
                <a:ea typeface="나눔바른고딕" panose="020B0603020101020101" pitchFamily="50" charset="-127"/>
              </a:rPr>
              <a:t>프론트 컨트롤러 패턴</a:t>
            </a:r>
            <a:endParaRPr lang="ko-KR" altLang="en-US" sz="3600" b="1">
              <a:solidFill>
                <a:schemeClr val="accent1">
                  <a:lumMod val="75000"/>
                </a:schemeClr>
              </a:solidFill>
              <a:latin typeface="나눔바른고딕" panose="020B0603020101020101" pitchFamily="50" charset="-127"/>
              <a:ea typeface="나눔바른고딕" panose="020B0603020101020101" pitchFamily="50" charset="-127"/>
            </a:endParaRPr>
          </a:p>
        </p:txBody>
      </p:sp>
      <p:sp>
        <p:nvSpPr>
          <p:cNvPr id="3" name="TextBox 2">
            <a:extLst>
              <a:ext uri="{FF2B5EF4-FFF2-40B4-BE49-F238E27FC236}">
                <a16:creationId xmlns:a16="http://schemas.microsoft.com/office/drawing/2014/main" id="{352722D2-7CFE-4B57-B2B5-9830792007B1}"/>
              </a:ext>
            </a:extLst>
          </p:cNvPr>
          <p:cNvSpPr txBox="1"/>
          <p:nvPr/>
        </p:nvSpPr>
        <p:spPr>
          <a:xfrm>
            <a:off x="1891316" y="2595697"/>
            <a:ext cx="3315331" cy="1112164"/>
          </a:xfrm>
          <a:prstGeom prst="rect">
            <a:avLst/>
          </a:prstGeom>
          <a:noFill/>
        </p:spPr>
        <p:txBody>
          <a:bodyPr wrap="none" rtlCol="0">
            <a:spAutoFit/>
          </a:bodyPr>
          <a:lstStyle/>
          <a:p>
            <a:pPr marL="342900" indent="-342900">
              <a:lnSpc>
                <a:spcPct val="200000"/>
              </a:lnSpc>
              <a:buFont typeface="+mj-lt"/>
              <a:buAutoNum type="arabicPeriod"/>
            </a:pPr>
            <a:r>
              <a:rPr lang="ko-KR" altLang="en-US">
                <a:solidFill>
                  <a:schemeClr val="accent1">
                    <a:lumMod val="75000"/>
                  </a:schemeClr>
                </a:solidFill>
                <a:latin typeface="나눔바른고딕" panose="020B0603020101020101" pitchFamily="50" charset="-127"/>
                <a:ea typeface="나눔바른고딕" panose="020B0603020101020101" pitchFamily="50" charset="-127"/>
              </a:rPr>
              <a:t>프론트 컨트롤러 패턴</a:t>
            </a:r>
            <a:r>
              <a:rPr lang="en-US" altLang="ko-KR">
                <a:solidFill>
                  <a:schemeClr val="accent1">
                    <a:lumMod val="75000"/>
                  </a:schemeClr>
                </a:solidFill>
                <a:latin typeface="나눔바른고딕" panose="020B0603020101020101" pitchFamily="50" charset="-127"/>
                <a:ea typeface="나눔바른고딕" panose="020B0603020101020101" pitchFamily="50" charset="-127"/>
              </a:rPr>
              <a:t> </a:t>
            </a:r>
            <a:r>
              <a:rPr lang="ko-KR" altLang="en-US">
                <a:solidFill>
                  <a:schemeClr val="accent1">
                    <a:lumMod val="75000"/>
                  </a:schemeClr>
                </a:solidFill>
                <a:latin typeface="나눔바른고딕" panose="020B0603020101020101" pitchFamily="50" charset="-127"/>
                <a:ea typeface="나눔바른고딕" panose="020B0603020101020101" pitchFamily="50" charset="-127"/>
              </a:rPr>
              <a:t>이해</a:t>
            </a:r>
            <a:endParaRPr lang="en-US" altLang="ko-KR">
              <a:solidFill>
                <a:schemeClr val="accent1">
                  <a:lumMod val="75000"/>
                </a:schemeClr>
              </a:solidFill>
              <a:latin typeface="나눔바른고딕" panose="020B0603020101020101" pitchFamily="50" charset="-127"/>
              <a:ea typeface="나눔바른고딕" panose="020B0603020101020101" pitchFamily="50" charset="-127"/>
            </a:endParaRPr>
          </a:p>
          <a:p>
            <a:pPr marL="342900" indent="-342900">
              <a:lnSpc>
                <a:spcPct val="200000"/>
              </a:lnSpc>
              <a:buFont typeface="+mj-lt"/>
              <a:buAutoNum type="arabicPeriod"/>
            </a:pPr>
            <a:r>
              <a:rPr lang="ko-KR" altLang="en-US">
                <a:solidFill>
                  <a:schemeClr val="accent1">
                    <a:lumMod val="75000"/>
                  </a:schemeClr>
                </a:solidFill>
                <a:latin typeface="나눔바른고딕" panose="020B0603020101020101" pitchFamily="50" charset="-127"/>
                <a:ea typeface="나눔바른고딕" panose="020B0603020101020101" pitchFamily="50" charset="-127"/>
              </a:rPr>
              <a:t>스프링 웹 </a:t>
            </a:r>
            <a:r>
              <a:rPr lang="en-US" altLang="ko-KR">
                <a:solidFill>
                  <a:schemeClr val="accent1">
                    <a:lumMod val="75000"/>
                  </a:schemeClr>
                </a:solidFill>
                <a:latin typeface="나눔바른고딕" panose="020B0603020101020101" pitchFamily="50" charset="-127"/>
                <a:ea typeface="나눔바른고딕" panose="020B0603020101020101" pitchFamily="50" charset="-127"/>
              </a:rPr>
              <a:t>MVC </a:t>
            </a:r>
            <a:r>
              <a:rPr lang="ko-KR" altLang="en-US">
                <a:solidFill>
                  <a:schemeClr val="accent1">
                    <a:lumMod val="75000"/>
                  </a:schemeClr>
                </a:solidFill>
                <a:latin typeface="나눔바른고딕" panose="020B0603020101020101" pitchFamily="50" charset="-127"/>
                <a:ea typeface="나눔바른고딕" panose="020B0603020101020101" pitchFamily="50" charset="-127"/>
              </a:rPr>
              <a:t>간단 예제</a:t>
            </a:r>
          </a:p>
        </p:txBody>
      </p:sp>
    </p:spTree>
    <p:extLst>
      <p:ext uri="{BB962C8B-B14F-4D97-AF65-F5344CB8AC3E}">
        <p14:creationId xmlns:p14="http://schemas.microsoft.com/office/powerpoint/2010/main" val="2931789722"/>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F77C4F-D93E-2DDB-FD6D-A2A226A6E31C}"/>
            </a:ext>
          </a:extLst>
        </p:cNvPr>
        <p:cNvGrpSpPr/>
        <p:nvPr/>
      </p:nvGrpSpPr>
      <p:grpSpPr>
        <a:xfrm>
          <a:off x="0" y="0"/>
          <a:ext cx="0" cy="0"/>
          <a:chOff x="0" y="0"/>
          <a:chExt cx="0" cy="0"/>
        </a:xfrm>
      </p:grpSpPr>
      <p:sp>
        <p:nvSpPr>
          <p:cNvPr id="73" name="직사각형 72">
            <a:extLst>
              <a:ext uri="{FF2B5EF4-FFF2-40B4-BE49-F238E27FC236}">
                <a16:creationId xmlns:a16="http://schemas.microsoft.com/office/drawing/2014/main" id="{33CE579C-7185-584B-036C-B3B80BA62357}"/>
              </a:ext>
            </a:extLst>
          </p:cNvPr>
          <p:cNvSpPr/>
          <p:nvPr/>
        </p:nvSpPr>
        <p:spPr>
          <a:xfrm>
            <a:off x="4733716" y="1804666"/>
            <a:ext cx="965297" cy="313547"/>
          </a:xfrm>
          <a:prstGeom prst="rect">
            <a:avLst/>
          </a:prstGeom>
        </p:spPr>
        <p:txBody>
          <a:bodyPr wrap="square">
            <a:spAutoFit/>
          </a:bodyPr>
          <a:lstStyle/>
          <a:p>
            <a:pPr>
              <a:lnSpc>
                <a:spcPct val="150000"/>
              </a:lnSpc>
            </a:pPr>
            <a:r>
              <a:rPr lang="ko-KR" altLang="en-US" sz="1100">
                <a:latin typeface="+mn-ea"/>
              </a:rPr>
              <a:t>핸들러 결정</a:t>
            </a:r>
            <a:endParaRPr lang="en-US" altLang="ko-KR" sz="1100">
              <a:latin typeface="+mn-ea"/>
            </a:endParaRPr>
          </a:p>
        </p:txBody>
      </p:sp>
      <p:sp>
        <p:nvSpPr>
          <p:cNvPr id="74" name="직사각형 73">
            <a:extLst>
              <a:ext uri="{FF2B5EF4-FFF2-40B4-BE49-F238E27FC236}">
                <a16:creationId xmlns:a16="http://schemas.microsoft.com/office/drawing/2014/main" id="{98F2AF57-E2FB-40A6-0AE1-B6FAB1BFC436}"/>
              </a:ext>
            </a:extLst>
          </p:cNvPr>
          <p:cNvSpPr/>
          <p:nvPr/>
        </p:nvSpPr>
        <p:spPr>
          <a:xfrm>
            <a:off x="198756" y="202792"/>
            <a:ext cx="2773452"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스프링 </a:t>
            </a:r>
            <a:r>
              <a:rPr lang="en-US" altLang="ko-KR" b="1">
                <a:solidFill>
                  <a:schemeClr val="accent1">
                    <a:lumMod val="75000"/>
                  </a:schemeClr>
                </a:solidFill>
                <a:latin typeface="+mn-ea"/>
              </a:rPr>
              <a:t>MVC </a:t>
            </a:r>
            <a:r>
              <a:rPr lang="ko-KR" altLang="en-US" b="1">
                <a:solidFill>
                  <a:schemeClr val="accent1">
                    <a:lumMod val="75000"/>
                  </a:schemeClr>
                </a:solidFill>
                <a:latin typeface="+mn-ea"/>
              </a:rPr>
              <a:t>아키텍처</a:t>
            </a:r>
          </a:p>
        </p:txBody>
      </p:sp>
      <p:sp>
        <p:nvSpPr>
          <p:cNvPr id="3" name="모서리가 둥근 직사각형 38">
            <a:extLst>
              <a:ext uri="{FF2B5EF4-FFF2-40B4-BE49-F238E27FC236}">
                <a16:creationId xmlns:a16="http://schemas.microsoft.com/office/drawing/2014/main" id="{F7AFD8CB-AC0C-BF39-D101-1834E3A28F87}"/>
              </a:ext>
            </a:extLst>
          </p:cNvPr>
          <p:cNvSpPr/>
          <p:nvPr/>
        </p:nvSpPr>
        <p:spPr>
          <a:xfrm>
            <a:off x="1790650" y="2983498"/>
            <a:ext cx="1692670" cy="1215186"/>
          </a:xfrm>
          <a:prstGeom prst="roundRect">
            <a:avLst>
              <a:gd name="adj" fmla="val 9241"/>
            </a:avLst>
          </a:prstGeom>
          <a:solidFill>
            <a:schemeClr val="bg1"/>
          </a:solidFill>
          <a:ln w="19050">
            <a:solidFill>
              <a:schemeClr val="tx1"/>
            </a:solidFill>
            <a:prstDash val="sysDash"/>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DispatcherServlet</a:t>
            </a:r>
            <a:endParaRPr lang="ko-KR" altLang="en-US" sz="1400">
              <a:solidFill>
                <a:schemeClr val="tx1"/>
              </a:solidFill>
              <a:ea typeface="나눔바른고딕" panose="020B0603020101020101"/>
            </a:endParaRPr>
          </a:p>
        </p:txBody>
      </p:sp>
      <p:cxnSp>
        <p:nvCxnSpPr>
          <p:cNvPr id="160" name="직선 화살표 연결선 159">
            <a:extLst>
              <a:ext uri="{FF2B5EF4-FFF2-40B4-BE49-F238E27FC236}">
                <a16:creationId xmlns:a16="http://schemas.microsoft.com/office/drawing/2014/main" id="{8D1E2365-F04D-27FD-670D-FFE5E63FD250}"/>
              </a:ext>
            </a:extLst>
          </p:cNvPr>
          <p:cNvCxnSpPr>
            <a:cxnSpLocks/>
          </p:cNvCxnSpPr>
          <p:nvPr/>
        </p:nvCxnSpPr>
        <p:spPr>
          <a:xfrm>
            <a:off x="1044473" y="3615491"/>
            <a:ext cx="486406" cy="0"/>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3" name="TextBox 162">
            <a:extLst>
              <a:ext uri="{FF2B5EF4-FFF2-40B4-BE49-F238E27FC236}">
                <a16:creationId xmlns:a16="http://schemas.microsoft.com/office/drawing/2014/main" id="{DFF6D1BE-3A9A-9F84-209B-3E1060EE3519}"/>
              </a:ext>
            </a:extLst>
          </p:cNvPr>
          <p:cNvSpPr txBox="1"/>
          <p:nvPr/>
        </p:nvSpPr>
        <p:spPr>
          <a:xfrm>
            <a:off x="834830" y="3244107"/>
            <a:ext cx="905691" cy="276999"/>
          </a:xfrm>
          <a:prstGeom prst="rect">
            <a:avLst/>
          </a:prstGeom>
          <a:noFill/>
        </p:spPr>
        <p:txBody>
          <a:bodyPr wrap="square">
            <a:spAutoFit/>
          </a:bodyPr>
          <a:lstStyle/>
          <a:p>
            <a:pPr algn="ctr"/>
            <a:r>
              <a:rPr lang="en-US" altLang="ko-KR" sz="1200">
                <a:solidFill>
                  <a:schemeClr val="bg1">
                    <a:lumMod val="65000"/>
                  </a:schemeClr>
                </a:solidFill>
              </a:rPr>
              <a:t>request</a:t>
            </a:r>
            <a:endParaRPr lang="ko-KR" altLang="en-US" sz="1200">
              <a:solidFill>
                <a:schemeClr val="bg1">
                  <a:lumMod val="65000"/>
                </a:schemeClr>
              </a:solidFill>
            </a:endParaRPr>
          </a:p>
        </p:txBody>
      </p:sp>
      <p:sp>
        <p:nvSpPr>
          <p:cNvPr id="5" name="모서리가 둥근 직사각형 38">
            <a:extLst>
              <a:ext uri="{FF2B5EF4-FFF2-40B4-BE49-F238E27FC236}">
                <a16:creationId xmlns:a16="http://schemas.microsoft.com/office/drawing/2014/main" id="{2D67554A-90CA-E6AE-D341-245445A2368A}"/>
              </a:ext>
            </a:extLst>
          </p:cNvPr>
          <p:cNvSpPr/>
          <p:nvPr/>
        </p:nvSpPr>
        <p:spPr>
          <a:xfrm>
            <a:off x="2797250" y="1744936"/>
            <a:ext cx="1952654" cy="493512"/>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lumMod val="50000"/>
                  </a:schemeClr>
                </a:solidFill>
                <a:effectLst/>
              </a:rPr>
              <a:t>HandlerMapping</a:t>
            </a:r>
          </a:p>
        </p:txBody>
      </p:sp>
      <p:sp>
        <p:nvSpPr>
          <p:cNvPr id="8" name="모서리가 둥근 직사각형 38">
            <a:extLst>
              <a:ext uri="{FF2B5EF4-FFF2-40B4-BE49-F238E27FC236}">
                <a16:creationId xmlns:a16="http://schemas.microsoft.com/office/drawing/2014/main" id="{944204C1-C9D9-2548-D2E5-D8434C8F5CF3}"/>
              </a:ext>
            </a:extLst>
          </p:cNvPr>
          <p:cNvSpPr/>
          <p:nvPr/>
        </p:nvSpPr>
        <p:spPr>
          <a:xfrm>
            <a:off x="5886801" y="2173697"/>
            <a:ext cx="1952654" cy="493512"/>
          </a:xfrm>
          <a:prstGeom prst="roundRect">
            <a:avLst/>
          </a:prstGeom>
          <a:solidFill>
            <a:srgbClr val="FF0000"/>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effectLst/>
              </a:rPr>
              <a:t>HandlerAdapter</a:t>
            </a:r>
            <a:r>
              <a:rPr lang="en-US" altLang="ko-KR" sz="1400">
                <a:solidFill>
                  <a:schemeClr val="bg1"/>
                </a:solidFill>
              </a:rPr>
              <a:t>s</a:t>
            </a:r>
            <a:endParaRPr lang="en-US" altLang="ko-KR" sz="1400">
              <a:solidFill>
                <a:schemeClr val="bg1"/>
              </a:solidFill>
              <a:effectLst/>
            </a:endParaRPr>
          </a:p>
        </p:txBody>
      </p:sp>
      <p:sp>
        <p:nvSpPr>
          <p:cNvPr id="11" name="모서리가 둥근 직사각형 38">
            <a:extLst>
              <a:ext uri="{FF2B5EF4-FFF2-40B4-BE49-F238E27FC236}">
                <a16:creationId xmlns:a16="http://schemas.microsoft.com/office/drawing/2014/main" id="{4E431979-A8DC-0C8B-CFC4-AA4FD9D42DE0}"/>
              </a:ext>
            </a:extLst>
          </p:cNvPr>
          <p:cNvSpPr/>
          <p:nvPr/>
        </p:nvSpPr>
        <p:spPr>
          <a:xfrm>
            <a:off x="5880995" y="4680872"/>
            <a:ext cx="1952654" cy="493512"/>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lumMod val="50000"/>
                  </a:schemeClr>
                </a:solidFill>
              </a:rPr>
              <a:t>V</a:t>
            </a:r>
            <a:r>
              <a:rPr lang="en-US" altLang="ko-KR" sz="1400">
                <a:solidFill>
                  <a:schemeClr val="bg1">
                    <a:lumMod val="50000"/>
                  </a:schemeClr>
                </a:solidFill>
                <a:effectLst/>
              </a:rPr>
              <a:t>iewResolvers</a:t>
            </a:r>
          </a:p>
        </p:txBody>
      </p:sp>
      <p:sp>
        <p:nvSpPr>
          <p:cNvPr id="13" name="모서리가 둥근 직사각형 38">
            <a:extLst>
              <a:ext uri="{FF2B5EF4-FFF2-40B4-BE49-F238E27FC236}">
                <a16:creationId xmlns:a16="http://schemas.microsoft.com/office/drawing/2014/main" id="{A1201831-13C8-0174-9319-CA3EC679572B}"/>
              </a:ext>
            </a:extLst>
          </p:cNvPr>
          <p:cNvSpPr/>
          <p:nvPr/>
        </p:nvSpPr>
        <p:spPr>
          <a:xfrm>
            <a:off x="2080247" y="5591972"/>
            <a:ext cx="1113475" cy="493512"/>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lumMod val="50000"/>
                  </a:schemeClr>
                </a:solidFill>
                <a:effectLst/>
              </a:rPr>
              <a:t>VIew</a:t>
            </a:r>
          </a:p>
        </p:txBody>
      </p:sp>
      <p:sp>
        <p:nvSpPr>
          <p:cNvPr id="14" name="모서리가 둥근 직사각형 38">
            <a:extLst>
              <a:ext uri="{FF2B5EF4-FFF2-40B4-BE49-F238E27FC236}">
                <a16:creationId xmlns:a16="http://schemas.microsoft.com/office/drawing/2014/main" id="{9365B6F3-0E31-7882-A319-D649B2B779BD}"/>
              </a:ext>
            </a:extLst>
          </p:cNvPr>
          <p:cNvSpPr/>
          <p:nvPr/>
        </p:nvSpPr>
        <p:spPr>
          <a:xfrm>
            <a:off x="9775906" y="3344335"/>
            <a:ext cx="1132426" cy="493512"/>
          </a:xfrm>
          <a:prstGeom prst="roundRect">
            <a:avLst/>
          </a:prstGeom>
          <a:solidFill>
            <a:srgbClr val="FF0000"/>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effectLst/>
              </a:rPr>
              <a:t>Handler</a:t>
            </a:r>
          </a:p>
        </p:txBody>
      </p:sp>
      <p:sp>
        <p:nvSpPr>
          <p:cNvPr id="15" name="모서리가 둥근 직사각형 38">
            <a:extLst>
              <a:ext uri="{FF2B5EF4-FFF2-40B4-BE49-F238E27FC236}">
                <a16:creationId xmlns:a16="http://schemas.microsoft.com/office/drawing/2014/main" id="{B2AD7051-9867-B54E-BA5E-5871AA1E9B3A}"/>
              </a:ext>
            </a:extLst>
          </p:cNvPr>
          <p:cNvSpPr/>
          <p:nvPr/>
        </p:nvSpPr>
        <p:spPr>
          <a:xfrm>
            <a:off x="1660657" y="1071474"/>
            <a:ext cx="1952654" cy="493512"/>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lumMod val="50000"/>
                  </a:schemeClr>
                </a:solidFill>
                <a:effectLst/>
              </a:rPr>
              <a:t>HandlerMappings</a:t>
            </a:r>
          </a:p>
        </p:txBody>
      </p:sp>
      <p:sp>
        <p:nvSpPr>
          <p:cNvPr id="17" name="모서리가 둥근 직사각형 38">
            <a:extLst>
              <a:ext uri="{FF2B5EF4-FFF2-40B4-BE49-F238E27FC236}">
                <a16:creationId xmlns:a16="http://schemas.microsoft.com/office/drawing/2014/main" id="{1D7FCAF5-004B-423F-938A-FE35A5C14A91}"/>
              </a:ext>
            </a:extLst>
          </p:cNvPr>
          <p:cNvSpPr/>
          <p:nvPr/>
        </p:nvSpPr>
        <p:spPr>
          <a:xfrm>
            <a:off x="5886801" y="3346135"/>
            <a:ext cx="1952654" cy="493512"/>
          </a:xfrm>
          <a:prstGeom prst="roundRect">
            <a:avLst/>
          </a:prstGeom>
          <a:solidFill>
            <a:srgbClr val="FF0000"/>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effectLst/>
              </a:rPr>
              <a:t>HandlerAdapter</a:t>
            </a:r>
          </a:p>
        </p:txBody>
      </p:sp>
      <p:cxnSp>
        <p:nvCxnSpPr>
          <p:cNvPr id="22" name="직선 화살표 연결선 21">
            <a:extLst>
              <a:ext uri="{FF2B5EF4-FFF2-40B4-BE49-F238E27FC236}">
                <a16:creationId xmlns:a16="http://schemas.microsoft.com/office/drawing/2014/main" id="{AEF537F0-D448-0AD5-497F-E0684486BF25}"/>
              </a:ext>
            </a:extLst>
          </p:cNvPr>
          <p:cNvCxnSpPr>
            <a:cxnSpLocks/>
          </p:cNvCxnSpPr>
          <p:nvPr/>
        </p:nvCxnSpPr>
        <p:spPr>
          <a:xfrm>
            <a:off x="3492150" y="4109290"/>
            <a:ext cx="2394651" cy="1693342"/>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BA4BF35B-BF04-E233-3E85-83710E5BBA01}"/>
              </a:ext>
            </a:extLst>
          </p:cNvPr>
          <p:cNvCxnSpPr>
            <a:cxnSpLocks/>
            <a:stCxn id="3" idx="3"/>
            <a:endCxn id="8" idx="1"/>
          </p:cNvCxnSpPr>
          <p:nvPr/>
        </p:nvCxnSpPr>
        <p:spPr>
          <a:xfrm flipV="1">
            <a:off x="3483320" y="2420453"/>
            <a:ext cx="2403481" cy="1170638"/>
          </a:xfrm>
          <a:prstGeom prst="straightConnector1">
            <a:avLst/>
          </a:prstGeom>
          <a:ln w="9525">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E7AE8442-DB8D-DBE0-22C9-4637688F4173}"/>
              </a:ext>
            </a:extLst>
          </p:cNvPr>
          <p:cNvCxnSpPr>
            <a:cxnSpLocks/>
            <a:stCxn id="3" idx="0"/>
          </p:cNvCxnSpPr>
          <p:nvPr/>
        </p:nvCxnSpPr>
        <p:spPr>
          <a:xfrm flipV="1">
            <a:off x="2636985" y="2238448"/>
            <a:ext cx="796839" cy="745050"/>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직선 화살표 연결선 36">
            <a:extLst>
              <a:ext uri="{FF2B5EF4-FFF2-40B4-BE49-F238E27FC236}">
                <a16:creationId xmlns:a16="http://schemas.microsoft.com/office/drawing/2014/main" id="{2E69898D-93EF-1027-E250-E1BE79852354}"/>
              </a:ext>
            </a:extLst>
          </p:cNvPr>
          <p:cNvCxnSpPr>
            <a:cxnSpLocks/>
            <a:stCxn id="3" idx="0"/>
            <a:endCxn id="15" idx="2"/>
          </p:cNvCxnSpPr>
          <p:nvPr/>
        </p:nvCxnSpPr>
        <p:spPr>
          <a:xfrm flipH="1" flipV="1">
            <a:off x="2636984" y="1564986"/>
            <a:ext cx="1" cy="1418512"/>
          </a:xfrm>
          <a:prstGeom prst="straightConnector1">
            <a:avLst/>
          </a:prstGeom>
          <a:ln w="9525">
            <a:solidFill>
              <a:schemeClr val="bg1">
                <a:lumMod val="65000"/>
              </a:schemeClr>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3" name="직선 화살표 연결선 42">
            <a:extLst>
              <a:ext uri="{FF2B5EF4-FFF2-40B4-BE49-F238E27FC236}">
                <a16:creationId xmlns:a16="http://schemas.microsoft.com/office/drawing/2014/main" id="{1567184E-C8AC-025A-2B35-52606B0DC974}"/>
              </a:ext>
            </a:extLst>
          </p:cNvPr>
          <p:cNvCxnSpPr>
            <a:cxnSpLocks/>
            <a:stCxn id="17" idx="3"/>
            <a:endCxn id="14" idx="1"/>
          </p:cNvCxnSpPr>
          <p:nvPr/>
        </p:nvCxnSpPr>
        <p:spPr>
          <a:xfrm flipV="1">
            <a:off x="7839455" y="3591091"/>
            <a:ext cx="1936451" cy="18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8" name="모서리가 둥근 직사각형 38">
            <a:extLst>
              <a:ext uri="{FF2B5EF4-FFF2-40B4-BE49-F238E27FC236}">
                <a16:creationId xmlns:a16="http://schemas.microsoft.com/office/drawing/2014/main" id="{676F04B9-6FE3-AE66-EA8A-1B3E66A24196}"/>
              </a:ext>
            </a:extLst>
          </p:cNvPr>
          <p:cNvSpPr/>
          <p:nvPr/>
        </p:nvSpPr>
        <p:spPr>
          <a:xfrm>
            <a:off x="5886801" y="5591972"/>
            <a:ext cx="1952654" cy="493512"/>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lumMod val="50000"/>
                  </a:schemeClr>
                </a:solidFill>
              </a:rPr>
              <a:t>V</a:t>
            </a:r>
            <a:r>
              <a:rPr lang="en-US" altLang="ko-KR" sz="1400">
                <a:solidFill>
                  <a:schemeClr val="bg1">
                    <a:lumMod val="50000"/>
                  </a:schemeClr>
                </a:solidFill>
                <a:effectLst/>
              </a:rPr>
              <a:t>iewResolver</a:t>
            </a:r>
          </a:p>
        </p:txBody>
      </p:sp>
      <p:cxnSp>
        <p:nvCxnSpPr>
          <p:cNvPr id="127" name="직선 화살표 연결선 126">
            <a:extLst>
              <a:ext uri="{FF2B5EF4-FFF2-40B4-BE49-F238E27FC236}">
                <a16:creationId xmlns:a16="http://schemas.microsoft.com/office/drawing/2014/main" id="{BE1FBCC1-3688-9499-030E-A5477EE59E56}"/>
              </a:ext>
            </a:extLst>
          </p:cNvPr>
          <p:cNvCxnSpPr>
            <a:cxnSpLocks/>
            <a:stCxn id="3" idx="2"/>
            <a:endCxn id="13" idx="0"/>
          </p:cNvCxnSpPr>
          <p:nvPr/>
        </p:nvCxnSpPr>
        <p:spPr>
          <a:xfrm>
            <a:off x="2636985" y="4198684"/>
            <a:ext cx="0" cy="1393288"/>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1" name="모서리가 둥근 직사각형 38">
            <a:extLst>
              <a:ext uri="{FF2B5EF4-FFF2-40B4-BE49-F238E27FC236}">
                <a16:creationId xmlns:a16="http://schemas.microsoft.com/office/drawing/2014/main" id="{7C6C17EB-72FD-2F31-71B2-EB9F7DB1250A}"/>
              </a:ext>
            </a:extLst>
          </p:cNvPr>
          <p:cNvSpPr/>
          <p:nvPr/>
        </p:nvSpPr>
        <p:spPr>
          <a:xfrm>
            <a:off x="4078316" y="3832659"/>
            <a:ext cx="1310801" cy="282676"/>
          </a:xfrm>
          <a:prstGeom prst="roundRect">
            <a:avLst/>
          </a:prstGeom>
          <a:solidFill>
            <a:schemeClr val="bg1">
              <a:lumMod val="85000"/>
            </a:schemeClr>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solidFill>
                  <a:schemeClr val="bg1">
                    <a:lumMod val="50000"/>
                  </a:schemeClr>
                </a:solidFill>
                <a:effectLst/>
              </a:rPr>
              <a:t>ModelAndView</a:t>
            </a:r>
          </a:p>
        </p:txBody>
      </p:sp>
      <p:sp>
        <p:nvSpPr>
          <p:cNvPr id="132" name="직사각형 131">
            <a:extLst>
              <a:ext uri="{FF2B5EF4-FFF2-40B4-BE49-F238E27FC236}">
                <a16:creationId xmlns:a16="http://schemas.microsoft.com/office/drawing/2014/main" id="{52C9C083-69DA-3549-D806-C9992B730DB0}"/>
              </a:ext>
            </a:extLst>
          </p:cNvPr>
          <p:cNvSpPr/>
          <p:nvPr/>
        </p:nvSpPr>
        <p:spPr>
          <a:xfrm>
            <a:off x="3609737" y="1187761"/>
            <a:ext cx="1666109" cy="313547"/>
          </a:xfrm>
          <a:prstGeom prst="rect">
            <a:avLst/>
          </a:prstGeom>
        </p:spPr>
        <p:txBody>
          <a:bodyPr wrap="square">
            <a:spAutoFit/>
          </a:bodyPr>
          <a:lstStyle/>
          <a:p>
            <a:pPr>
              <a:lnSpc>
                <a:spcPct val="150000"/>
              </a:lnSpc>
            </a:pPr>
            <a:r>
              <a:rPr lang="ko-KR" altLang="en-US" sz="1100">
                <a:latin typeface="+mn-ea"/>
              </a:rPr>
              <a:t>핸들러 매핑 목록 순회</a:t>
            </a:r>
            <a:endParaRPr lang="en-US" altLang="ko-KR" sz="1100">
              <a:latin typeface="+mn-ea"/>
            </a:endParaRPr>
          </a:p>
        </p:txBody>
      </p:sp>
      <p:sp>
        <p:nvSpPr>
          <p:cNvPr id="135" name="직사각형 134">
            <a:extLst>
              <a:ext uri="{FF2B5EF4-FFF2-40B4-BE49-F238E27FC236}">
                <a16:creationId xmlns:a16="http://schemas.microsoft.com/office/drawing/2014/main" id="{79644DDA-4A51-6858-583C-78D2DF02E1D1}"/>
              </a:ext>
            </a:extLst>
          </p:cNvPr>
          <p:cNvSpPr/>
          <p:nvPr/>
        </p:nvSpPr>
        <p:spPr>
          <a:xfrm>
            <a:off x="7830025" y="2245552"/>
            <a:ext cx="1776464" cy="313547"/>
          </a:xfrm>
          <a:prstGeom prst="rect">
            <a:avLst/>
          </a:prstGeom>
        </p:spPr>
        <p:txBody>
          <a:bodyPr wrap="square">
            <a:spAutoFit/>
          </a:bodyPr>
          <a:lstStyle/>
          <a:p>
            <a:pPr>
              <a:lnSpc>
                <a:spcPct val="150000"/>
              </a:lnSpc>
            </a:pPr>
            <a:r>
              <a:rPr lang="ko-KR" altLang="en-US" sz="1100">
                <a:latin typeface="+mn-ea"/>
              </a:rPr>
              <a:t>핸들러 어댑터 목록 순회</a:t>
            </a:r>
            <a:endParaRPr lang="en-US" altLang="ko-KR" sz="1100">
              <a:latin typeface="+mn-ea"/>
            </a:endParaRPr>
          </a:p>
        </p:txBody>
      </p:sp>
      <p:sp>
        <p:nvSpPr>
          <p:cNvPr id="136" name="직사각형 135">
            <a:extLst>
              <a:ext uri="{FF2B5EF4-FFF2-40B4-BE49-F238E27FC236}">
                <a16:creationId xmlns:a16="http://schemas.microsoft.com/office/drawing/2014/main" id="{C94E9A67-CEFC-248A-B41D-FDC7A6538B16}"/>
              </a:ext>
            </a:extLst>
          </p:cNvPr>
          <p:cNvSpPr/>
          <p:nvPr/>
        </p:nvSpPr>
        <p:spPr>
          <a:xfrm>
            <a:off x="8279509" y="3242271"/>
            <a:ext cx="965297" cy="313547"/>
          </a:xfrm>
          <a:prstGeom prst="rect">
            <a:avLst/>
          </a:prstGeom>
        </p:spPr>
        <p:txBody>
          <a:bodyPr wrap="square">
            <a:spAutoFit/>
          </a:bodyPr>
          <a:lstStyle/>
          <a:p>
            <a:pPr>
              <a:lnSpc>
                <a:spcPct val="150000"/>
              </a:lnSpc>
            </a:pPr>
            <a:r>
              <a:rPr lang="ko-KR" altLang="en-US" sz="1100">
                <a:latin typeface="+mn-ea"/>
              </a:rPr>
              <a:t>핸들러 호출</a:t>
            </a:r>
            <a:endParaRPr lang="en-US" altLang="ko-KR" sz="1100">
              <a:latin typeface="+mn-ea"/>
            </a:endParaRPr>
          </a:p>
        </p:txBody>
      </p:sp>
      <p:sp>
        <p:nvSpPr>
          <p:cNvPr id="153" name="직사각형 152">
            <a:extLst>
              <a:ext uri="{FF2B5EF4-FFF2-40B4-BE49-F238E27FC236}">
                <a16:creationId xmlns:a16="http://schemas.microsoft.com/office/drawing/2014/main" id="{11C885DC-0246-268D-FE92-B55527EA1994}"/>
              </a:ext>
            </a:extLst>
          </p:cNvPr>
          <p:cNvSpPr/>
          <p:nvPr/>
        </p:nvSpPr>
        <p:spPr>
          <a:xfrm>
            <a:off x="4275721" y="3266909"/>
            <a:ext cx="1220738" cy="313547"/>
          </a:xfrm>
          <a:prstGeom prst="rect">
            <a:avLst/>
          </a:prstGeom>
        </p:spPr>
        <p:txBody>
          <a:bodyPr wrap="square">
            <a:spAutoFit/>
          </a:bodyPr>
          <a:lstStyle/>
          <a:p>
            <a:pPr>
              <a:lnSpc>
                <a:spcPct val="150000"/>
              </a:lnSpc>
            </a:pPr>
            <a:r>
              <a:rPr lang="en-US" altLang="ko-KR" sz="1100">
                <a:latin typeface="+mn-ea"/>
              </a:rPr>
              <a:t>handle(handler)</a:t>
            </a:r>
          </a:p>
        </p:txBody>
      </p:sp>
      <p:sp>
        <p:nvSpPr>
          <p:cNvPr id="159" name="직사각형 158">
            <a:extLst>
              <a:ext uri="{FF2B5EF4-FFF2-40B4-BE49-F238E27FC236}">
                <a16:creationId xmlns:a16="http://schemas.microsoft.com/office/drawing/2014/main" id="{B206B3E4-B19C-C3F0-1264-1181D7897024}"/>
              </a:ext>
            </a:extLst>
          </p:cNvPr>
          <p:cNvSpPr/>
          <p:nvPr/>
        </p:nvSpPr>
        <p:spPr>
          <a:xfrm>
            <a:off x="7868547" y="4754826"/>
            <a:ext cx="1611355" cy="313547"/>
          </a:xfrm>
          <a:prstGeom prst="rect">
            <a:avLst/>
          </a:prstGeom>
        </p:spPr>
        <p:txBody>
          <a:bodyPr wrap="square">
            <a:spAutoFit/>
          </a:bodyPr>
          <a:lstStyle/>
          <a:p>
            <a:pPr>
              <a:lnSpc>
                <a:spcPct val="150000"/>
              </a:lnSpc>
            </a:pPr>
            <a:r>
              <a:rPr lang="ko-KR" altLang="en-US" sz="1100">
                <a:solidFill>
                  <a:schemeClr val="bg1">
                    <a:lumMod val="50000"/>
                  </a:schemeClr>
                </a:solidFill>
                <a:latin typeface="+mn-ea"/>
              </a:rPr>
              <a:t>뷰 리졸브 목록 순회</a:t>
            </a:r>
            <a:endParaRPr lang="en-US" altLang="ko-KR" sz="1100">
              <a:solidFill>
                <a:schemeClr val="bg1">
                  <a:lumMod val="50000"/>
                </a:schemeClr>
              </a:solidFill>
              <a:latin typeface="+mn-ea"/>
            </a:endParaRPr>
          </a:p>
        </p:txBody>
      </p:sp>
      <p:cxnSp>
        <p:nvCxnSpPr>
          <p:cNvPr id="180" name="직선 화살표 연결선 179">
            <a:extLst>
              <a:ext uri="{FF2B5EF4-FFF2-40B4-BE49-F238E27FC236}">
                <a16:creationId xmlns:a16="http://schemas.microsoft.com/office/drawing/2014/main" id="{A6E170EC-2FC4-A027-CCCA-A9C53F888A85}"/>
              </a:ext>
            </a:extLst>
          </p:cNvPr>
          <p:cNvCxnSpPr>
            <a:cxnSpLocks/>
          </p:cNvCxnSpPr>
          <p:nvPr/>
        </p:nvCxnSpPr>
        <p:spPr>
          <a:xfrm flipH="1">
            <a:off x="3492150" y="3727361"/>
            <a:ext cx="2376991"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4" name="직선 화살표 연결선 233">
            <a:extLst>
              <a:ext uri="{FF2B5EF4-FFF2-40B4-BE49-F238E27FC236}">
                <a16:creationId xmlns:a16="http://schemas.microsoft.com/office/drawing/2014/main" id="{7D1A30B0-38CC-72EA-8435-CB4F66FA8165}"/>
              </a:ext>
            </a:extLst>
          </p:cNvPr>
          <p:cNvCxnSpPr>
            <a:cxnSpLocks/>
          </p:cNvCxnSpPr>
          <p:nvPr/>
        </p:nvCxnSpPr>
        <p:spPr>
          <a:xfrm flipH="1">
            <a:off x="7857115" y="3727361"/>
            <a:ext cx="1918791"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7" name="직선 화살표 연결선 236">
            <a:extLst>
              <a:ext uri="{FF2B5EF4-FFF2-40B4-BE49-F238E27FC236}">
                <a16:creationId xmlns:a16="http://schemas.microsoft.com/office/drawing/2014/main" id="{415AABEB-329A-547D-0150-FDECC09D0B5E}"/>
              </a:ext>
            </a:extLst>
          </p:cNvPr>
          <p:cNvCxnSpPr>
            <a:cxnSpLocks/>
          </p:cNvCxnSpPr>
          <p:nvPr/>
        </p:nvCxnSpPr>
        <p:spPr>
          <a:xfrm flipH="1">
            <a:off x="1368452" y="5838728"/>
            <a:ext cx="469414" cy="0"/>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9" name="TextBox 238">
            <a:extLst>
              <a:ext uri="{FF2B5EF4-FFF2-40B4-BE49-F238E27FC236}">
                <a16:creationId xmlns:a16="http://schemas.microsoft.com/office/drawing/2014/main" id="{55DD80AE-CF4B-5936-DB98-FB7DE03CF3E5}"/>
              </a:ext>
            </a:extLst>
          </p:cNvPr>
          <p:cNvSpPr txBox="1"/>
          <p:nvPr/>
        </p:nvSpPr>
        <p:spPr>
          <a:xfrm>
            <a:off x="1174557" y="5501311"/>
            <a:ext cx="905691" cy="276999"/>
          </a:xfrm>
          <a:prstGeom prst="rect">
            <a:avLst/>
          </a:prstGeom>
          <a:noFill/>
        </p:spPr>
        <p:txBody>
          <a:bodyPr wrap="square">
            <a:spAutoFit/>
          </a:bodyPr>
          <a:lstStyle/>
          <a:p>
            <a:pPr algn="ctr"/>
            <a:r>
              <a:rPr lang="en-US" altLang="ko-KR" sz="1200">
                <a:solidFill>
                  <a:schemeClr val="bg1">
                    <a:lumMod val="65000"/>
                  </a:schemeClr>
                </a:solidFill>
              </a:rPr>
              <a:t>response</a:t>
            </a:r>
            <a:endParaRPr lang="ko-KR" altLang="en-US" sz="1200">
              <a:solidFill>
                <a:schemeClr val="bg1">
                  <a:lumMod val="65000"/>
                </a:schemeClr>
              </a:solidFill>
            </a:endParaRPr>
          </a:p>
        </p:txBody>
      </p:sp>
      <p:cxnSp>
        <p:nvCxnSpPr>
          <p:cNvPr id="241" name="직선 화살표 연결선 240">
            <a:extLst>
              <a:ext uri="{FF2B5EF4-FFF2-40B4-BE49-F238E27FC236}">
                <a16:creationId xmlns:a16="http://schemas.microsoft.com/office/drawing/2014/main" id="{8F4EE995-356D-62F4-AED4-DFE6FF6E8251}"/>
              </a:ext>
            </a:extLst>
          </p:cNvPr>
          <p:cNvCxnSpPr>
            <a:cxnSpLocks/>
          </p:cNvCxnSpPr>
          <p:nvPr/>
        </p:nvCxnSpPr>
        <p:spPr>
          <a:xfrm flipV="1">
            <a:off x="2766671" y="2236648"/>
            <a:ext cx="800290" cy="755454"/>
          </a:xfrm>
          <a:prstGeom prst="straightConnector1">
            <a:avLst/>
          </a:prstGeom>
          <a:ln w="19050">
            <a:solidFill>
              <a:schemeClr val="bg1">
                <a:lumMod val="6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42" name="모서리가 둥근 직사각형 38">
            <a:extLst>
              <a:ext uri="{FF2B5EF4-FFF2-40B4-BE49-F238E27FC236}">
                <a16:creationId xmlns:a16="http://schemas.microsoft.com/office/drawing/2014/main" id="{425C113B-4A56-F567-59E1-C42691E3E727}"/>
              </a:ext>
            </a:extLst>
          </p:cNvPr>
          <p:cNvSpPr/>
          <p:nvPr/>
        </p:nvSpPr>
        <p:spPr>
          <a:xfrm>
            <a:off x="3313125" y="2541491"/>
            <a:ext cx="743397" cy="282676"/>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solidFill>
                  <a:schemeClr val="bg1">
                    <a:lumMod val="50000"/>
                  </a:schemeClr>
                </a:solidFill>
                <a:effectLst/>
              </a:rPr>
              <a:t>Handler</a:t>
            </a:r>
          </a:p>
        </p:txBody>
      </p:sp>
      <p:sp>
        <p:nvSpPr>
          <p:cNvPr id="243" name="모서리가 둥근 직사각형 38">
            <a:extLst>
              <a:ext uri="{FF2B5EF4-FFF2-40B4-BE49-F238E27FC236}">
                <a16:creationId xmlns:a16="http://schemas.microsoft.com/office/drawing/2014/main" id="{AE4EEE4B-3EB3-95B8-81A7-709DC31C9DEF}"/>
              </a:ext>
            </a:extLst>
          </p:cNvPr>
          <p:cNvSpPr/>
          <p:nvPr/>
        </p:nvSpPr>
        <p:spPr>
          <a:xfrm>
            <a:off x="8351877" y="3793696"/>
            <a:ext cx="911606" cy="282676"/>
          </a:xfrm>
          <a:prstGeom prst="roundRect">
            <a:avLst/>
          </a:prstGeom>
          <a:solidFill>
            <a:schemeClr val="bg1">
              <a:lumMod val="85000"/>
            </a:schemeClr>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solidFill>
                  <a:schemeClr val="bg1">
                    <a:lumMod val="50000"/>
                  </a:schemeClr>
                </a:solidFill>
                <a:effectLst/>
              </a:rPr>
              <a:t>view name</a:t>
            </a:r>
          </a:p>
        </p:txBody>
      </p:sp>
      <p:cxnSp>
        <p:nvCxnSpPr>
          <p:cNvPr id="244" name="직선 화살표 연결선 243">
            <a:extLst>
              <a:ext uri="{FF2B5EF4-FFF2-40B4-BE49-F238E27FC236}">
                <a16:creationId xmlns:a16="http://schemas.microsoft.com/office/drawing/2014/main" id="{7D899706-A839-C27A-34D1-D9B710ACC4D1}"/>
              </a:ext>
            </a:extLst>
          </p:cNvPr>
          <p:cNvCxnSpPr>
            <a:cxnSpLocks/>
          </p:cNvCxnSpPr>
          <p:nvPr/>
        </p:nvCxnSpPr>
        <p:spPr>
          <a:xfrm>
            <a:off x="3408716" y="4219449"/>
            <a:ext cx="2472279" cy="1748235"/>
          </a:xfrm>
          <a:prstGeom prst="straightConnector1">
            <a:avLst/>
          </a:prstGeom>
          <a:ln w="19050">
            <a:solidFill>
              <a:schemeClr val="bg1">
                <a:lumMod val="6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46" name="모서리가 둥근 직사각형 38">
            <a:extLst>
              <a:ext uri="{FF2B5EF4-FFF2-40B4-BE49-F238E27FC236}">
                <a16:creationId xmlns:a16="http://schemas.microsoft.com/office/drawing/2014/main" id="{F51BCF24-A884-3E12-47CE-9C3AB52E8A9E}"/>
              </a:ext>
            </a:extLst>
          </p:cNvPr>
          <p:cNvSpPr/>
          <p:nvPr/>
        </p:nvSpPr>
        <p:spPr>
          <a:xfrm rot="2152921">
            <a:off x="4054694" y="5028537"/>
            <a:ext cx="591782" cy="282676"/>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solidFill>
                  <a:schemeClr val="bg1">
                    <a:lumMod val="50000"/>
                  </a:schemeClr>
                </a:solidFill>
              </a:rPr>
              <a:t>View</a:t>
            </a:r>
            <a:endParaRPr lang="en-US" altLang="ko-KR" sz="1100">
              <a:solidFill>
                <a:schemeClr val="bg1">
                  <a:lumMod val="50000"/>
                </a:schemeClr>
              </a:solidFill>
              <a:effectLst/>
            </a:endParaRPr>
          </a:p>
        </p:txBody>
      </p:sp>
      <p:sp>
        <p:nvSpPr>
          <p:cNvPr id="277" name="직사각형 276">
            <a:extLst>
              <a:ext uri="{FF2B5EF4-FFF2-40B4-BE49-F238E27FC236}">
                <a16:creationId xmlns:a16="http://schemas.microsoft.com/office/drawing/2014/main" id="{D64844A1-4F58-E275-4EE1-1A6A1A7A8B13}"/>
              </a:ext>
            </a:extLst>
          </p:cNvPr>
          <p:cNvSpPr/>
          <p:nvPr/>
        </p:nvSpPr>
        <p:spPr>
          <a:xfrm rot="2143185">
            <a:off x="4335335" y="4770855"/>
            <a:ext cx="1123728" cy="313547"/>
          </a:xfrm>
          <a:prstGeom prst="rect">
            <a:avLst/>
          </a:prstGeom>
        </p:spPr>
        <p:txBody>
          <a:bodyPr wrap="square">
            <a:spAutoFit/>
          </a:bodyPr>
          <a:lstStyle/>
          <a:p>
            <a:pPr>
              <a:lnSpc>
                <a:spcPct val="150000"/>
              </a:lnSpc>
            </a:pPr>
            <a:r>
              <a:rPr lang="ko-KR" altLang="en-US" sz="1100">
                <a:solidFill>
                  <a:schemeClr val="bg1">
                    <a:lumMod val="50000"/>
                  </a:schemeClr>
                </a:solidFill>
                <a:latin typeface="+mn-ea"/>
              </a:rPr>
              <a:t>뷰리졸버 호출</a:t>
            </a:r>
            <a:endParaRPr lang="en-US" altLang="ko-KR" sz="1100">
              <a:solidFill>
                <a:schemeClr val="bg1">
                  <a:lumMod val="50000"/>
                </a:schemeClr>
              </a:solidFill>
              <a:latin typeface="+mn-ea"/>
            </a:endParaRPr>
          </a:p>
        </p:txBody>
      </p:sp>
      <p:sp>
        <p:nvSpPr>
          <p:cNvPr id="278" name="직사각형 277">
            <a:extLst>
              <a:ext uri="{FF2B5EF4-FFF2-40B4-BE49-F238E27FC236}">
                <a16:creationId xmlns:a16="http://schemas.microsoft.com/office/drawing/2014/main" id="{183AA913-226A-ED5C-7428-EB3405C6572F}"/>
              </a:ext>
            </a:extLst>
          </p:cNvPr>
          <p:cNvSpPr/>
          <p:nvPr/>
        </p:nvSpPr>
        <p:spPr>
          <a:xfrm>
            <a:off x="7868547" y="5654137"/>
            <a:ext cx="716649" cy="313547"/>
          </a:xfrm>
          <a:prstGeom prst="rect">
            <a:avLst/>
          </a:prstGeom>
        </p:spPr>
        <p:txBody>
          <a:bodyPr wrap="square">
            <a:spAutoFit/>
          </a:bodyPr>
          <a:lstStyle/>
          <a:p>
            <a:pPr>
              <a:lnSpc>
                <a:spcPct val="150000"/>
              </a:lnSpc>
            </a:pPr>
            <a:r>
              <a:rPr lang="ko-KR" altLang="en-US" sz="1100">
                <a:solidFill>
                  <a:schemeClr val="bg1">
                    <a:lumMod val="50000"/>
                  </a:schemeClr>
                </a:solidFill>
                <a:latin typeface="+mn-ea"/>
              </a:rPr>
              <a:t>뷰 검색</a:t>
            </a:r>
            <a:endParaRPr lang="en-US" altLang="ko-KR" sz="1100">
              <a:solidFill>
                <a:schemeClr val="bg1">
                  <a:lumMod val="50000"/>
                </a:schemeClr>
              </a:solidFill>
              <a:latin typeface="+mn-ea"/>
            </a:endParaRPr>
          </a:p>
        </p:txBody>
      </p:sp>
      <p:sp>
        <p:nvSpPr>
          <p:cNvPr id="279" name="직사각형 278">
            <a:extLst>
              <a:ext uri="{FF2B5EF4-FFF2-40B4-BE49-F238E27FC236}">
                <a16:creationId xmlns:a16="http://schemas.microsoft.com/office/drawing/2014/main" id="{3A423B31-24AB-E7B3-83E3-AF07F4BB45BD}"/>
              </a:ext>
            </a:extLst>
          </p:cNvPr>
          <p:cNvSpPr/>
          <p:nvPr/>
        </p:nvSpPr>
        <p:spPr>
          <a:xfrm>
            <a:off x="3184201" y="5681954"/>
            <a:ext cx="828880" cy="313547"/>
          </a:xfrm>
          <a:prstGeom prst="rect">
            <a:avLst/>
          </a:prstGeom>
        </p:spPr>
        <p:txBody>
          <a:bodyPr wrap="square">
            <a:spAutoFit/>
          </a:bodyPr>
          <a:lstStyle/>
          <a:p>
            <a:pPr>
              <a:lnSpc>
                <a:spcPct val="150000"/>
              </a:lnSpc>
            </a:pPr>
            <a:r>
              <a:rPr lang="ko-KR" altLang="en-US" sz="1100">
                <a:solidFill>
                  <a:schemeClr val="bg1">
                    <a:lumMod val="50000"/>
                  </a:schemeClr>
                </a:solidFill>
                <a:latin typeface="+mn-ea"/>
              </a:rPr>
              <a:t>뷰 렌더링</a:t>
            </a:r>
            <a:endParaRPr lang="en-US" altLang="ko-KR" sz="1100">
              <a:solidFill>
                <a:schemeClr val="bg1">
                  <a:lumMod val="50000"/>
                </a:schemeClr>
              </a:solidFill>
              <a:latin typeface="+mn-ea"/>
            </a:endParaRPr>
          </a:p>
        </p:txBody>
      </p:sp>
      <p:sp>
        <p:nvSpPr>
          <p:cNvPr id="286" name="직사각형 285">
            <a:extLst>
              <a:ext uri="{FF2B5EF4-FFF2-40B4-BE49-F238E27FC236}">
                <a16:creationId xmlns:a16="http://schemas.microsoft.com/office/drawing/2014/main" id="{EB50E098-DFFA-6507-71B7-A39F75800166}"/>
              </a:ext>
            </a:extLst>
          </p:cNvPr>
          <p:cNvSpPr/>
          <p:nvPr/>
        </p:nvSpPr>
        <p:spPr>
          <a:xfrm>
            <a:off x="9610301" y="3800770"/>
            <a:ext cx="1433297" cy="313547"/>
          </a:xfrm>
          <a:prstGeom prst="rect">
            <a:avLst/>
          </a:prstGeom>
        </p:spPr>
        <p:txBody>
          <a:bodyPr wrap="square">
            <a:spAutoFit/>
          </a:bodyPr>
          <a:lstStyle/>
          <a:p>
            <a:pPr algn="ctr">
              <a:lnSpc>
                <a:spcPct val="150000"/>
              </a:lnSpc>
            </a:pPr>
            <a:r>
              <a:rPr lang="en-US" altLang="ko-KR" sz="1100">
                <a:latin typeface="+mn-ea"/>
              </a:rPr>
              <a:t>(Controller)</a:t>
            </a:r>
          </a:p>
        </p:txBody>
      </p:sp>
      <p:cxnSp>
        <p:nvCxnSpPr>
          <p:cNvPr id="21" name="직선 화살표 연결선 20">
            <a:extLst>
              <a:ext uri="{FF2B5EF4-FFF2-40B4-BE49-F238E27FC236}">
                <a16:creationId xmlns:a16="http://schemas.microsoft.com/office/drawing/2014/main" id="{CA0B6085-F563-89B4-DDCA-B880463EECDD}"/>
              </a:ext>
            </a:extLst>
          </p:cNvPr>
          <p:cNvCxnSpPr>
            <a:cxnSpLocks/>
            <a:stCxn id="3" idx="3"/>
            <a:endCxn id="17" idx="1"/>
          </p:cNvCxnSpPr>
          <p:nvPr/>
        </p:nvCxnSpPr>
        <p:spPr>
          <a:xfrm>
            <a:off x="3483320" y="3591091"/>
            <a:ext cx="2403481" cy="18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직선 화살표 연결선 30">
            <a:extLst>
              <a:ext uri="{FF2B5EF4-FFF2-40B4-BE49-F238E27FC236}">
                <a16:creationId xmlns:a16="http://schemas.microsoft.com/office/drawing/2014/main" id="{0AD28A2F-C363-56D0-B072-14FAE1641A97}"/>
              </a:ext>
            </a:extLst>
          </p:cNvPr>
          <p:cNvCxnSpPr>
            <a:cxnSpLocks/>
            <a:stCxn id="11" idx="1"/>
          </p:cNvCxnSpPr>
          <p:nvPr/>
        </p:nvCxnSpPr>
        <p:spPr>
          <a:xfrm flipH="1" flipV="1">
            <a:off x="3492150" y="4089967"/>
            <a:ext cx="2388845" cy="837661"/>
          </a:xfrm>
          <a:prstGeom prst="straightConnector1">
            <a:avLst/>
          </a:prstGeom>
          <a:ln w="9525">
            <a:solidFill>
              <a:schemeClr val="bg1">
                <a:lumMod val="50000"/>
              </a:schemeClr>
            </a:solidFill>
            <a:prstDash val="sys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 name="연결선: 꺾임 11">
            <a:extLst>
              <a:ext uri="{FF2B5EF4-FFF2-40B4-BE49-F238E27FC236}">
                <a16:creationId xmlns:a16="http://schemas.microsoft.com/office/drawing/2014/main" id="{0178EBDD-2611-2D88-3631-01170DA6FAA3}"/>
              </a:ext>
            </a:extLst>
          </p:cNvPr>
          <p:cNvCxnSpPr>
            <a:cxnSpLocks/>
            <a:stCxn id="17" idx="0"/>
            <a:endCxn id="14" idx="0"/>
          </p:cNvCxnSpPr>
          <p:nvPr/>
        </p:nvCxnSpPr>
        <p:spPr>
          <a:xfrm rot="5400000" flipH="1" flipV="1">
            <a:off x="8601723" y="1605740"/>
            <a:ext cx="1800" cy="3478991"/>
          </a:xfrm>
          <a:prstGeom prst="bentConnector3">
            <a:avLst>
              <a:gd name="adj1" fmla="val 17813111"/>
            </a:avLst>
          </a:prstGeom>
          <a:ln w="12700">
            <a:solidFill>
              <a:schemeClr val="tx1">
                <a:lumMod val="50000"/>
                <a:lumOff val="5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4" name="직사각형 23">
            <a:extLst>
              <a:ext uri="{FF2B5EF4-FFF2-40B4-BE49-F238E27FC236}">
                <a16:creationId xmlns:a16="http://schemas.microsoft.com/office/drawing/2014/main" id="{C2B0B281-BCE6-6735-C2A2-DB2B34577079}"/>
              </a:ext>
            </a:extLst>
          </p:cNvPr>
          <p:cNvSpPr/>
          <p:nvPr/>
        </p:nvSpPr>
        <p:spPr>
          <a:xfrm>
            <a:off x="10309401" y="1975994"/>
            <a:ext cx="1197861" cy="246221"/>
          </a:xfrm>
          <a:prstGeom prst="rect">
            <a:avLst/>
          </a:prstGeom>
        </p:spPr>
        <p:txBody>
          <a:bodyPr wrap="square">
            <a:spAutoFit/>
          </a:bodyPr>
          <a:lstStyle/>
          <a:p>
            <a:r>
              <a:rPr lang="en-US" altLang="ko-KR" sz="1000">
                <a:latin typeface="+mn-ea"/>
              </a:rPr>
              <a:t>User(“leaven”, 1)</a:t>
            </a:r>
          </a:p>
        </p:txBody>
      </p:sp>
      <p:sp>
        <p:nvSpPr>
          <p:cNvPr id="6" name="모서리가 둥근 직사각형 38">
            <a:extLst>
              <a:ext uri="{FF2B5EF4-FFF2-40B4-BE49-F238E27FC236}">
                <a16:creationId xmlns:a16="http://schemas.microsoft.com/office/drawing/2014/main" id="{20825F4B-6B0D-6EAC-3FF1-6DAF7751EA01}"/>
              </a:ext>
            </a:extLst>
          </p:cNvPr>
          <p:cNvSpPr/>
          <p:nvPr/>
        </p:nvSpPr>
        <p:spPr>
          <a:xfrm>
            <a:off x="7050263" y="2841780"/>
            <a:ext cx="1013726" cy="383026"/>
          </a:xfrm>
          <a:prstGeom prst="roundRect">
            <a:avLst/>
          </a:prstGeom>
          <a:solidFill>
            <a:schemeClr val="bg1">
              <a:lumMod val="85000"/>
            </a:schemeClr>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bg1">
                    <a:lumMod val="50000"/>
                  </a:schemeClr>
                </a:solidFill>
                <a:effectLst/>
              </a:rPr>
              <a:t>Data</a:t>
            </a:r>
            <a:r>
              <a:rPr lang="en-US" altLang="ko-KR" sz="1200">
                <a:solidFill>
                  <a:schemeClr val="bg1">
                    <a:lumMod val="50000"/>
                  </a:schemeClr>
                </a:solidFill>
              </a:rPr>
              <a:t>Binder</a:t>
            </a:r>
            <a:endParaRPr lang="en-US" altLang="ko-KR" sz="1200">
              <a:solidFill>
                <a:schemeClr val="bg1">
                  <a:lumMod val="50000"/>
                </a:schemeClr>
              </a:solidFill>
              <a:effectLst/>
            </a:endParaRPr>
          </a:p>
        </p:txBody>
      </p:sp>
      <p:sp>
        <p:nvSpPr>
          <p:cNvPr id="7" name="모서리가 둥근 직사각형 38">
            <a:extLst>
              <a:ext uri="{FF2B5EF4-FFF2-40B4-BE49-F238E27FC236}">
                <a16:creationId xmlns:a16="http://schemas.microsoft.com/office/drawing/2014/main" id="{F048F425-E9F8-3CED-7F4D-057DFADC4F2C}"/>
              </a:ext>
            </a:extLst>
          </p:cNvPr>
          <p:cNvSpPr/>
          <p:nvPr/>
        </p:nvSpPr>
        <p:spPr>
          <a:xfrm>
            <a:off x="8168982" y="2841780"/>
            <a:ext cx="902832" cy="383026"/>
          </a:xfrm>
          <a:prstGeom prst="roundRect">
            <a:avLst/>
          </a:prstGeom>
          <a:solidFill>
            <a:schemeClr val="tx1"/>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bg1"/>
                </a:solidFill>
              </a:rPr>
              <a:t>Converter</a:t>
            </a:r>
            <a:endParaRPr lang="en-US" altLang="ko-KR" sz="1200">
              <a:solidFill>
                <a:schemeClr val="bg1"/>
              </a:solidFill>
              <a:effectLst/>
            </a:endParaRPr>
          </a:p>
        </p:txBody>
      </p:sp>
      <p:sp>
        <p:nvSpPr>
          <p:cNvPr id="4" name="모서리가 둥근 직사각형 38">
            <a:extLst>
              <a:ext uri="{FF2B5EF4-FFF2-40B4-BE49-F238E27FC236}">
                <a16:creationId xmlns:a16="http://schemas.microsoft.com/office/drawing/2014/main" id="{E396BEF8-F964-1416-A342-8B5A03117FDE}"/>
              </a:ext>
            </a:extLst>
          </p:cNvPr>
          <p:cNvSpPr/>
          <p:nvPr/>
        </p:nvSpPr>
        <p:spPr>
          <a:xfrm>
            <a:off x="9176807" y="2838832"/>
            <a:ext cx="965296" cy="383026"/>
          </a:xfrm>
          <a:prstGeom prst="roundRect">
            <a:avLst/>
          </a:prstGeom>
          <a:solidFill>
            <a:schemeClr val="bg2"/>
          </a:solidFill>
          <a:ln w="9525">
            <a:solidFill>
              <a:schemeClr val="bg1">
                <a:lumMod val="65000"/>
              </a:schemeClr>
            </a:solidFill>
            <a:prstDash val="sysDash"/>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bg1">
                    <a:lumMod val="50000"/>
                  </a:schemeClr>
                </a:solidFill>
                <a:effectLst/>
              </a:rPr>
              <a:t>Validation</a:t>
            </a:r>
          </a:p>
        </p:txBody>
      </p:sp>
    </p:spTree>
    <p:extLst>
      <p:ext uri="{BB962C8B-B14F-4D97-AF65-F5344CB8AC3E}">
        <p14:creationId xmlns:p14="http://schemas.microsoft.com/office/powerpoint/2010/main" val="2167843607"/>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D979DB-B943-5F8C-075F-79C7B0EA8A11}"/>
            </a:ext>
          </a:extLst>
        </p:cNvPr>
        <p:cNvGrpSpPr/>
        <p:nvPr/>
      </p:nvGrpSpPr>
      <p:grpSpPr>
        <a:xfrm>
          <a:off x="0" y="0"/>
          <a:ext cx="0" cy="0"/>
          <a:chOff x="0" y="0"/>
          <a:chExt cx="0" cy="0"/>
        </a:xfrm>
      </p:grpSpPr>
      <p:sp>
        <p:nvSpPr>
          <p:cNvPr id="73" name="직사각형 72">
            <a:extLst>
              <a:ext uri="{FF2B5EF4-FFF2-40B4-BE49-F238E27FC236}">
                <a16:creationId xmlns:a16="http://schemas.microsoft.com/office/drawing/2014/main" id="{308C541C-92BC-7782-3BBA-C744F38CD699}"/>
              </a:ext>
            </a:extLst>
          </p:cNvPr>
          <p:cNvSpPr/>
          <p:nvPr/>
        </p:nvSpPr>
        <p:spPr>
          <a:xfrm>
            <a:off x="370206" y="627229"/>
            <a:ext cx="11715515" cy="887615"/>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latin typeface="+mn-ea"/>
              </a:rPr>
              <a:t>타입변환은 바인딩을 처리하는 과정속에 포함되어 있으며 타입 변환이 실패하면 더 이상 바인딩을 진행하지 않고 오류를 발생시킨다</a:t>
            </a:r>
            <a:endParaRPr lang="en-US" altLang="ko-KR" sz="1200">
              <a:latin typeface="+mn-ea"/>
            </a:endParaRPr>
          </a:p>
          <a:p>
            <a:pPr marL="171450" indent="-171450">
              <a:lnSpc>
                <a:spcPct val="150000"/>
              </a:lnSpc>
              <a:buFont typeface="Arial" panose="020B0604020202020204" pitchFamily="34" charset="0"/>
              <a:buChar char="•"/>
            </a:pPr>
            <a:r>
              <a:rPr lang="en-US" altLang="ko-KR" sz="1200">
                <a:latin typeface="+mn-ea"/>
              </a:rPr>
              <a:t>Spring </a:t>
            </a:r>
            <a:r>
              <a:rPr lang="ko-KR" altLang="en-US" sz="1200">
                <a:latin typeface="+mn-ea"/>
              </a:rPr>
              <a:t>의 </a:t>
            </a:r>
            <a:r>
              <a:rPr lang="en-US" altLang="ko-KR" sz="1200" b="1">
                <a:latin typeface="+mn-ea"/>
              </a:rPr>
              <a:t>Converter&lt;S,T&gt;</a:t>
            </a:r>
            <a:r>
              <a:rPr lang="en-US" altLang="ko-KR" sz="1200">
                <a:latin typeface="+mn-ea"/>
              </a:rPr>
              <a:t> </a:t>
            </a:r>
            <a:r>
              <a:rPr lang="ko-KR" altLang="en-US" sz="1200">
                <a:latin typeface="+mn-ea"/>
              </a:rPr>
              <a:t>는 입력 데이터를 원하는 데이터 타입으로 변환하기 위한 인터페이스로서 소스 객체</a:t>
            </a:r>
            <a:r>
              <a:rPr lang="en-US" altLang="ko-KR" sz="1200">
                <a:latin typeface="+mn-ea"/>
              </a:rPr>
              <a:t>(S)</a:t>
            </a:r>
            <a:r>
              <a:rPr lang="ko-KR" altLang="en-US" sz="1200">
                <a:latin typeface="+mn-ea"/>
              </a:rPr>
              <a:t>를 대상 객체</a:t>
            </a:r>
            <a:r>
              <a:rPr lang="en-US" altLang="ko-KR" sz="1200">
                <a:latin typeface="+mn-ea"/>
              </a:rPr>
              <a:t>(T)</a:t>
            </a:r>
            <a:r>
              <a:rPr lang="ko-KR" altLang="en-US" sz="1200">
                <a:latin typeface="+mn-ea"/>
              </a:rPr>
              <a:t>로 변환하는 데 사용된다</a:t>
            </a:r>
            <a:endParaRPr lang="en-US" altLang="ko-KR" sz="1200">
              <a:latin typeface="+mn-ea"/>
            </a:endParaRPr>
          </a:p>
          <a:p>
            <a:pPr marL="171450" indent="-171450">
              <a:lnSpc>
                <a:spcPct val="150000"/>
              </a:lnSpc>
              <a:buFont typeface="Arial" panose="020B0604020202020204" pitchFamily="34" charset="0"/>
              <a:buChar char="•"/>
            </a:pPr>
            <a:r>
              <a:rPr lang="ko-KR" altLang="en-US" sz="1200">
                <a:latin typeface="+mn-ea"/>
              </a:rPr>
              <a:t>스프링은 이미 수많은 컨버터 구현체들을 제공하고 있으며 특별한 타입변환이 필요할 경우 </a:t>
            </a:r>
            <a:r>
              <a:rPr lang="en-US" altLang="ko-KR" sz="1200">
                <a:latin typeface="+mn-ea"/>
              </a:rPr>
              <a:t>Converter </a:t>
            </a:r>
            <a:r>
              <a:rPr lang="ko-KR" altLang="en-US" sz="1200">
                <a:latin typeface="+mn-ea"/>
              </a:rPr>
              <a:t>를 직접 구현해서 사용할 수 있다</a:t>
            </a:r>
            <a:endParaRPr lang="en-US" altLang="ko-KR" sz="1200">
              <a:latin typeface="+mn-ea"/>
            </a:endParaRPr>
          </a:p>
        </p:txBody>
      </p:sp>
      <p:sp>
        <p:nvSpPr>
          <p:cNvPr id="74" name="직사각형 73">
            <a:extLst>
              <a:ext uri="{FF2B5EF4-FFF2-40B4-BE49-F238E27FC236}">
                <a16:creationId xmlns:a16="http://schemas.microsoft.com/office/drawing/2014/main" id="{99CCB03B-5387-538E-E1B8-B575B73A5A28}"/>
              </a:ext>
            </a:extLst>
          </p:cNvPr>
          <p:cNvSpPr/>
          <p:nvPr/>
        </p:nvSpPr>
        <p:spPr>
          <a:xfrm>
            <a:off x="198756" y="202792"/>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sp>
        <p:nvSpPr>
          <p:cNvPr id="22" name="직사각형 21">
            <a:extLst>
              <a:ext uri="{FF2B5EF4-FFF2-40B4-BE49-F238E27FC236}">
                <a16:creationId xmlns:a16="http://schemas.microsoft.com/office/drawing/2014/main" id="{F7C28460-2A3A-2308-0DAD-C1804C7A2E72}"/>
              </a:ext>
            </a:extLst>
          </p:cNvPr>
          <p:cNvSpPr/>
          <p:nvPr/>
        </p:nvSpPr>
        <p:spPr>
          <a:xfrm>
            <a:off x="198756" y="1666884"/>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구조</a:t>
            </a:r>
          </a:p>
        </p:txBody>
      </p:sp>
      <p:sp>
        <p:nvSpPr>
          <p:cNvPr id="24" name="Rectangle 6">
            <a:extLst>
              <a:ext uri="{FF2B5EF4-FFF2-40B4-BE49-F238E27FC236}">
                <a16:creationId xmlns:a16="http://schemas.microsoft.com/office/drawing/2014/main" id="{C0A21398-D708-C2CA-F2DB-744BAD670529}"/>
              </a:ext>
            </a:extLst>
          </p:cNvPr>
          <p:cNvSpPr>
            <a:spLocks noChangeArrowheads="1"/>
          </p:cNvSpPr>
          <p:nvPr/>
        </p:nvSpPr>
        <p:spPr bwMode="auto">
          <a:xfrm>
            <a:off x="522104" y="2086434"/>
            <a:ext cx="10629665" cy="1441613"/>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CF8E6D"/>
                </a:solidFill>
                <a:effectLst/>
                <a:ea typeface="JetBrains Mono"/>
              </a:rPr>
              <a:t>package </a:t>
            </a:r>
            <a:r>
              <a:rPr kumimoji="0" lang="ko-KR" altLang="ko-KR" sz="1200" b="0" i="0" u="none" strike="noStrike" cap="none" normalizeH="0" baseline="0">
                <a:ln>
                  <a:noFill/>
                </a:ln>
                <a:solidFill>
                  <a:srgbClr val="BCBEC4"/>
                </a:solidFill>
                <a:effectLst/>
                <a:ea typeface="JetBrains Mono"/>
              </a:rPr>
              <a:t>org.springframework.core.convert.converter;</a:t>
            </a:r>
            <a:endParaRPr kumimoji="0" lang="en-US" altLang="ko-KR" sz="1200" b="0" i="0" u="none" strike="noStrike" cap="none" normalizeH="0" baseline="0">
              <a:ln>
                <a:noFill/>
              </a:ln>
              <a:solidFill>
                <a:srgbClr val="BCBEC4"/>
              </a:solidFill>
              <a:effectLst/>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br>
              <a:rPr kumimoji="0" lang="ko-KR" altLang="ko-KR" sz="1200" b="0" i="0" u="none" strike="noStrike" cap="none" normalizeH="0" baseline="0">
                <a:ln>
                  <a:noFill/>
                </a:ln>
                <a:solidFill>
                  <a:srgbClr val="B3AE60"/>
                </a:solidFill>
                <a:effectLst/>
                <a:ea typeface="JetBrains Mono"/>
              </a:rPr>
            </a:br>
            <a:r>
              <a:rPr kumimoji="0" lang="ko-KR" altLang="ko-KR" sz="1200" b="0" i="0" u="none" strike="noStrike" cap="none" normalizeH="0" baseline="0">
                <a:ln>
                  <a:noFill/>
                </a:ln>
                <a:solidFill>
                  <a:srgbClr val="CF8E6D"/>
                </a:solidFill>
                <a:effectLst/>
                <a:ea typeface="JetBrains Mono"/>
              </a:rPr>
              <a:t>public interface </a:t>
            </a:r>
            <a:r>
              <a:rPr kumimoji="0" lang="ko-KR" altLang="ko-KR" sz="1200" b="0" i="0" u="none" strike="noStrike" cap="none" normalizeH="0" baseline="0">
                <a:ln>
                  <a:noFill/>
                </a:ln>
                <a:solidFill>
                  <a:srgbClr val="BCBEC4"/>
                </a:solidFill>
                <a:effectLst/>
                <a:ea typeface="JetBrains Mono"/>
              </a:rPr>
              <a:t>Converter&lt;</a:t>
            </a:r>
            <a:r>
              <a:rPr kumimoji="0" lang="ko-KR" altLang="ko-KR" sz="1200" b="0" i="0" u="none" strike="noStrike" cap="none" normalizeH="0" baseline="0">
                <a:ln>
                  <a:noFill/>
                </a:ln>
                <a:solidFill>
                  <a:srgbClr val="16BAAC"/>
                </a:solidFill>
                <a:effectLst/>
                <a:ea typeface="JetBrains Mono"/>
              </a:rPr>
              <a:t>S</a:t>
            </a: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16BAAC"/>
                </a:solidFill>
                <a:effectLst/>
                <a:ea typeface="JetBrains Mono"/>
              </a:rPr>
              <a:t>T</a:t>
            </a:r>
            <a:r>
              <a:rPr kumimoji="0" lang="ko-KR" altLang="ko-KR" sz="1200" b="0" i="0" u="none" strike="noStrike" cap="none" normalizeH="0" baseline="0">
                <a:ln>
                  <a:noFill/>
                </a:ln>
                <a:solidFill>
                  <a:srgbClr val="BCBEC4"/>
                </a:solidFill>
                <a:effectLst/>
                <a:ea typeface="JetBrains Mono"/>
              </a:rPr>
              <a:t>&gt; {</a:t>
            </a:r>
            <a:br>
              <a:rPr kumimoji="0" lang="ko-KR" altLang="ko-KR" sz="1200" b="0" i="0" u="none" strike="noStrike" cap="none" normalizeH="0" baseline="0">
                <a:ln>
                  <a:noFill/>
                </a:ln>
                <a:solidFill>
                  <a:srgbClr val="B3AE60"/>
                </a:solidFill>
                <a:effectLst/>
                <a:ea typeface="JetBrains Mono"/>
              </a:rPr>
            </a:br>
            <a:r>
              <a:rPr kumimoji="0" lang="ko-KR" altLang="ko-KR" sz="1200" b="0" i="0" u="none" strike="noStrike" cap="none" normalizeH="0" baseline="0">
                <a:ln>
                  <a:noFill/>
                </a:ln>
                <a:solidFill>
                  <a:srgbClr val="B3AE60"/>
                </a:solidFill>
                <a:effectLst/>
                <a:ea typeface="JetBrains Mono"/>
              </a:rPr>
              <a:t>    </a:t>
            </a:r>
            <a:r>
              <a:rPr kumimoji="0" lang="ko-KR" altLang="ko-KR" sz="1200" b="0" i="0" u="none" strike="noStrike" cap="none" normalizeH="0" baseline="0">
                <a:ln>
                  <a:noFill/>
                </a:ln>
                <a:solidFill>
                  <a:srgbClr val="16BAAC"/>
                </a:solidFill>
                <a:effectLst/>
                <a:ea typeface="JetBrains Mono"/>
              </a:rPr>
              <a:t>T </a:t>
            </a:r>
            <a:r>
              <a:rPr kumimoji="0" lang="ko-KR" altLang="ko-KR" sz="1200" b="0" i="0" u="none" strike="noStrike" cap="none" normalizeH="0" baseline="0">
                <a:ln>
                  <a:noFill/>
                </a:ln>
                <a:solidFill>
                  <a:srgbClr val="56A8F5"/>
                </a:solidFill>
                <a:effectLst/>
                <a:ea typeface="JetBrains Mono"/>
              </a:rPr>
              <a:t>convert</a:t>
            </a:r>
            <a:r>
              <a:rPr kumimoji="0" lang="ko-KR" altLang="ko-KR" sz="1200" b="0" i="0" u="none" strike="noStrike" cap="none" normalizeH="0" baseline="0">
                <a:ln>
                  <a:noFill/>
                </a:ln>
                <a:solidFill>
                  <a:srgbClr val="BCBEC4"/>
                </a:solidFill>
                <a:effectLst/>
                <a:ea typeface="JetBrains Mono"/>
              </a:rPr>
              <a:t>(</a:t>
            </a:r>
            <a:r>
              <a:rPr kumimoji="0" lang="ko-KR" altLang="ko-KR" sz="1200" b="0" i="0" u="none" strike="noStrike" cap="none" normalizeH="0" baseline="0">
                <a:ln>
                  <a:noFill/>
                </a:ln>
                <a:solidFill>
                  <a:srgbClr val="16BAAC"/>
                </a:solidFill>
                <a:effectLst/>
                <a:ea typeface="JetBrains Mono"/>
              </a:rPr>
              <a:t>S </a:t>
            </a:r>
            <a:r>
              <a:rPr kumimoji="0" lang="ko-KR" altLang="ko-KR" sz="1200" b="0" i="0" u="none" strike="noStrike" cap="none" normalizeH="0" baseline="0">
                <a:ln>
                  <a:noFill/>
                </a:ln>
                <a:solidFill>
                  <a:srgbClr val="BCBEC4"/>
                </a:solidFill>
                <a:effectLst/>
                <a:ea typeface="JetBrains Mono"/>
              </a:rPr>
              <a:t>source);</a:t>
            </a:r>
            <a:r>
              <a:rPr kumimoji="0" lang="en-US" altLang="ko-KR" sz="1200" b="0" i="0" u="none" strike="noStrike" cap="none" normalizeH="0" baseline="0">
                <a:ln>
                  <a:noFill/>
                </a:ln>
                <a:solidFill>
                  <a:srgbClr val="BCBEC4"/>
                </a:solidFill>
                <a:effectLst/>
                <a:ea typeface="JetBrains Mono"/>
              </a:rPr>
              <a:t> </a:t>
            </a:r>
            <a:br>
              <a:rPr kumimoji="0" lang="en-US" altLang="ko-KR" sz="1200" b="0" i="0" u="none" strike="noStrike" cap="none" normalizeH="0" baseline="0">
                <a:ln>
                  <a:noFill/>
                </a:ln>
                <a:solidFill>
                  <a:srgbClr val="BCBEC4"/>
                </a:solidFill>
                <a:effectLst/>
                <a:ea typeface="JetBrains Mono"/>
              </a:rPr>
            </a:br>
            <a:r>
              <a:rPr kumimoji="0" lang="en-US" altLang="ko-KR" sz="1200" b="0" i="0" u="none" strike="noStrike" cap="none" normalizeH="0" baseline="0">
                <a:ln>
                  <a:noFill/>
                </a:ln>
                <a:solidFill>
                  <a:srgbClr val="BCBEC4"/>
                </a:solidFill>
                <a:effectLst/>
                <a:ea typeface="JetBrains Mono"/>
              </a:rPr>
              <a:t>}</a:t>
            </a:r>
            <a:endParaRPr kumimoji="0" lang="ko-KR" altLang="ko-KR" sz="1200" b="0" i="0" u="none" strike="noStrike" cap="none" normalizeH="0" baseline="0">
              <a:ln>
                <a:noFill/>
              </a:ln>
              <a:solidFill>
                <a:schemeClr val="tx1"/>
              </a:solidFill>
              <a:effectLst/>
            </a:endParaRPr>
          </a:p>
        </p:txBody>
      </p:sp>
      <p:sp>
        <p:nvSpPr>
          <p:cNvPr id="29" name="TextBox 28">
            <a:extLst>
              <a:ext uri="{FF2B5EF4-FFF2-40B4-BE49-F238E27FC236}">
                <a16:creationId xmlns:a16="http://schemas.microsoft.com/office/drawing/2014/main" id="{145EDC98-729A-9E16-A8DF-A78035BBAC9A}"/>
              </a:ext>
            </a:extLst>
          </p:cNvPr>
          <p:cNvSpPr txBox="1"/>
          <p:nvPr/>
        </p:nvSpPr>
        <p:spPr>
          <a:xfrm>
            <a:off x="2140471" y="3009268"/>
            <a:ext cx="4289023" cy="261610"/>
          </a:xfrm>
          <a:prstGeom prst="rect">
            <a:avLst/>
          </a:prstGeom>
          <a:noFill/>
        </p:spPr>
        <p:txBody>
          <a:bodyPr wrap="square">
            <a:spAutoFit/>
          </a:bodyPr>
          <a:lstStyle/>
          <a:p>
            <a:r>
              <a:rPr kumimoji="0" lang="en-US" altLang="ko-KR" sz="1100" b="0" i="0" u="none" strike="noStrike" cap="none" normalizeH="0" baseline="0">
                <a:ln>
                  <a:noFill/>
                </a:ln>
                <a:solidFill>
                  <a:schemeClr val="bg1">
                    <a:lumMod val="50000"/>
                  </a:schemeClr>
                </a:solidFill>
                <a:effectLst/>
                <a:ea typeface="JetBrains Mono"/>
              </a:rPr>
              <a:t> // </a:t>
            </a:r>
            <a:r>
              <a:rPr kumimoji="0" lang="ko-KR" altLang="en-US" sz="1100" b="0" i="0" u="none" strike="noStrike" cap="none" normalizeH="0" baseline="0">
                <a:ln>
                  <a:noFill/>
                </a:ln>
                <a:solidFill>
                  <a:schemeClr val="bg1">
                    <a:lumMod val="50000"/>
                  </a:schemeClr>
                </a:solidFill>
                <a:effectLst/>
                <a:ea typeface="JetBrains Mono"/>
              </a:rPr>
              <a:t>타입 </a:t>
            </a:r>
            <a:r>
              <a:rPr kumimoji="0" lang="en-US" altLang="ko-KR" sz="1100" b="0" i="0" u="none" strike="noStrike" cap="none" normalizeH="0" baseline="0">
                <a:ln>
                  <a:noFill/>
                </a:ln>
                <a:solidFill>
                  <a:schemeClr val="bg1">
                    <a:lumMod val="50000"/>
                  </a:schemeClr>
                </a:solidFill>
                <a:effectLst/>
                <a:ea typeface="JetBrains Mono"/>
              </a:rPr>
              <a:t>S </a:t>
            </a:r>
            <a:r>
              <a:rPr kumimoji="0" lang="ko-KR" altLang="en-US" sz="1100" b="0" i="0" u="none" strike="noStrike" cap="none" normalizeH="0" baseline="0">
                <a:ln>
                  <a:noFill/>
                </a:ln>
                <a:solidFill>
                  <a:schemeClr val="bg1">
                    <a:lumMod val="50000"/>
                  </a:schemeClr>
                </a:solidFill>
                <a:effectLst/>
                <a:ea typeface="JetBrains Mono"/>
              </a:rPr>
              <a:t>의 소스 객체를 타입 </a:t>
            </a:r>
            <a:r>
              <a:rPr kumimoji="0" lang="en-US" altLang="ko-KR" sz="1100" b="0" i="0" u="none" strike="noStrike" cap="none" normalizeH="0" baseline="0">
                <a:ln>
                  <a:noFill/>
                </a:ln>
                <a:solidFill>
                  <a:schemeClr val="bg1">
                    <a:lumMod val="50000"/>
                  </a:schemeClr>
                </a:solidFill>
                <a:effectLst/>
                <a:ea typeface="JetBrains Mono"/>
              </a:rPr>
              <a:t>T </a:t>
            </a:r>
            <a:r>
              <a:rPr kumimoji="0" lang="ko-KR" altLang="en-US" sz="1100" b="0" i="0" u="none" strike="noStrike" cap="none" normalizeH="0" baseline="0">
                <a:ln>
                  <a:noFill/>
                </a:ln>
                <a:solidFill>
                  <a:schemeClr val="bg1">
                    <a:lumMod val="50000"/>
                  </a:schemeClr>
                </a:solidFill>
                <a:effectLst/>
                <a:ea typeface="JetBrains Mono"/>
              </a:rPr>
              <a:t>의 타겟 객체로 변환한다</a:t>
            </a:r>
            <a:endParaRPr lang="ko-KR" altLang="en-US" sz="1100">
              <a:solidFill>
                <a:schemeClr val="bg1">
                  <a:lumMod val="50000"/>
                </a:schemeClr>
              </a:solidFill>
            </a:endParaRPr>
          </a:p>
        </p:txBody>
      </p:sp>
      <p:sp>
        <p:nvSpPr>
          <p:cNvPr id="30" name="직사각형 29">
            <a:extLst>
              <a:ext uri="{FF2B5EF4-FFF2-40B4-BE49-F238E27FC236}">
                <a16:creationId xmlns:a16="http://schemas.microsoft.com/office/drawing/2014/main" id="{D92170D3-361B-A9B5-8C3D-CAF2DF28A1CE}"/>
              </a:ext>
            </a:extLst>
          </p:cNvPr>
          <p:cNvSpPr/>
          <p:nvPr/>
        </p:nvSpPr>
        <p:spPr>
          <a:xfrm>
            <a:off x="198756" y="4166030"/>
            <a:ext cx="147829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기본 구현</a:t>
            </a:r>
          </a:p>
        </p:txBody>
      </p:sp>
      <p:sp>
        <p:nvSpPr>
          <p:cNvPr id="31" name="TextBox 30">
            <a:extLst>
              <a:ext uri="{FF2B5EF4-FFF2-40B4-BE49-F238E27FC236}">
                <a16:creationId xmlns:a16="http://schemas.microsoft.com/office/drawing/2014/main" id="{771E87FB-4A1C-2688-D972-F4AF359A07B8}"/>
              </a:ext>
            </a:extLst>
          </p:cNvPr>
          <p:cNvSpPr txBox="1"/>
          <p:nvPr/>
        </p:nvSpPr>
        <p:spPr>
          <a:xfrm>
            <a:off x="437327" y="5022471"/>
            <a:ext cx="3135922" cy="307777"/>
          </a:xfrm>
          <a:prstGeom prst="rect">
            <a:avLst/>
          </a:prstGeom>
          <a:solidFill>
            <a:schemeClr val="bg1"/>
          </a:solidFill>
          <a:ln w="6350">
            <a:solidFill>
              <a:schemeClr val="bg1">
                <a:lumMod val="50000"/>
              </a:schemeClr>
            </a:solidFill>
          </a:ln>
        </p:spPr>
        <p:txBody>
          <a:bodyPr wrap="square">
            <a:spAutoFit/>
          </a:bodyPr>
          <a:lstStyle/>
          <a:p>
            <a:r>
              <a:rPr kumimoji="0" lang="ko-KR" altLang="ko-KR" sz="1400" i="0" u="none" strike="noStrike" cap="none" normalizeH="0" baseline="0">
                <a:ln>
                  <a:noFill/>
                </a:ln>
                <a:effectLst/>
                <a:ea typeface="JetBrains Mono"/>
              </a:rPr>
              <a:t>Integer num = Integer.</a:t>
            </a:r>
            <a:r>
              <a:rPr kumimoji="0" lang="ko-KR" altLang="ko-KR" sz="1400" i="1" u="none" strike="noStrike" cap="none" normalizeH="0" baseline="0">
                <a:ln>
                  <a:noFill/>
                </a:ln>
                <a:effectLst/>
                <a:ea typeface="JetBrains Mono"/>
              </a:rPr>
              <a:t>valueOf</a:t>
            </a:r>
            <a:r>
              <a:rPr kumimoji="0" lang="en-US" altLang="ko-KR" sz="1400" i="1" u="none" strike="noStrike" cap="none" normalizeH="0" baseline="0">
                <a:ln>
                  <a:noFill/>
                </a:ln>
                <a:effectLst/>
                <a:ea typeface="JetBrains Mono"/>
              </a:rPr>
              <a:t> </a:t>
            </a:r>
            <a:r>
              <a:rPr kumimoji="0" lang="ko-KR" altLang="ko-KR" sz="1400" i="0" u="none" strike="noStrike" cap="none" normalizeH="0" baseline="0">
                <a:ln>
                  <a:noFill/>
                </a:ln>
                <a:effectLst/>
                <a:ea typeface="JetBrains Mono"/>
              </a:rPr>
              <a:t>(</a:t>
            </a:r>
            <a:r>
              <a:rPr kumimoji="0" lang="en-US" altLang="ko-KR" sz="1400" i="0" u="none" strike="noStrike" cap="none" normalizeH="0" baseline="0">
                <a:ln>
                  <a:noFill/>
                </a:ln>
                <a:effectLst/>
                <a:ea typeface="JetBrains Mono"/>
              </a:rPr>
              <a:t>str</a:t>
            </a:r>
            <a:r>
              <a:rPr kumimoji="0" lang="ko-KR" altLang="ko-KR" sz="1400" i="0" u="none" strike="noStrike" cap="none" normalizeH="0" baseline="0">
                <a:ln>
                  <a:noFill/>
                </a:ln>
                <a:effectLst/>
                <a:ea typeface="JetBrains Mono"/>
              </a:rPr>
              <a:t>);</a:t>
            </a:r>
            <a:endParaRPr lang="ko-KR" altLang="en-US" sz="1400"/>
          </a:p>
        </p:txBody>
      </p:sp>
      <p:sp>
        <p:nvSpPr>
          <p:cNvPr id="32" name="Rectangle 2">
            <a:extLst>
              <a:ext uri="{FF2B5EF4-FFF2-40B4-BE49-F238E27FC236}">
                <a16:creationId xmlns:a16="http://schemas.microsoft.com/office/drawing/2014/main" id="{3279EC16-B53A-1981-4633-613F286F946D}"/>
              </a:ext>
            </a:extLst>
          </p:cNvPr>
          <p:cNvSpPr>
            <a:spLocks noChangeArrowheads="1"/>
          </p:cNvSpPr>
          <p:nvPr/>
        </p:nvSpPr>
        <p:spPr bwMode="auto">
          <a:xfrm>
            <a:off x="5236655" y="4024665"/>
            <a:ext cx="5915114" cy="199561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CF8E6D"/>
                </a:solidFill>
                <a:effectLst/>
                <a:ea typeface="JetBrains Mono"/>
              </a:rPr>
              <a:t>public class </a:t>
            </a:r>
            <a:r>
              <a:rPr kumimoji="0" lang="ko-KR" altLang="ko-KR" sz="1200" b="0" i="0" u="none" strike="noStrike" cap="none" normalizeH="0" baseline="0">
                <a:ln>
                  <a:noFill/>
                </a:ln>
                <a:solidFill>
                  <a:srgbClr val="BCBEC4"/>
                </a:solidFill>
                <a:effectLst/>
                <a:ea typeface="JetBrains Mono"/>
              </a:rPr>
              <a:t>StringToIntegerConverter </a:t>
            </a:r>
            <a:r>
              <a:rPr kumimoji="0" lang="ko-KR" altLang="ko-KR" sz="1200" b="0" i="0" u="none" strike="noStrike" cap="none" normalizeH="0" baseline="0">
                <a:ln>
                  <a:noFill/>
                </a:ln>
                <a:solidFill>
                  <a:srgbClr val="CF8E6D"/>
                </a:solidFill>
                <a:effectLst/>
                <a:ea typeface="JetBrains Mono"/>
              </a:rPr>
              <a:t>implements </a:t>
            </a:r>
            <a:r>
              <a:rPr kumimoji="0" lang="ko-KR" altLang="ko-KR" sz="1200" b="0" i="0" u="none" strike="noStrike" cap="none" normalizeH="0" baseline="0">
                <a:ln>
                  <a:noFill/>
                </a:ln>
                <a:solidFill>
                  <a:srgbClr val="BCBEC4"/>
                </a:solidFill>
                <a:effectLst/>
                <a:ea typeface="JetBrains Mono"/>
              </a:rPr>
              <a:t>Converter&lt;String, Integer&gt; {</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B3AE60"/>
                </a:solidFill>
                <a:effectLst/>
                <a:ea typeface="JetBrains Mono"/>
              </a:rPr>
              <a:t>@Override</a:t>
            </a:r>
            <a:br>
              <a:rPr kumimoji="0" lang="ko-KR" altLang="ko-KR" sz="1200" b="0" i="0" u="none" strike="noStrike" cap="none" normalizeH="0" baseline="0">
                <a:ln>
                  <a:noFill/>
                </a:ln>
                <a:solidFill>
                  <a:srgbClr val="B3AE60"/>
                </a:solidFill>
                <a:effectLst/>
                <a:ea typeface="JetBrains Mono"/>
              </a:rPr>
            </a:br>
            <a:r>
              <a:rPr kumimoji="0" lang="ko-KR" altLang="ko-KR" sz="1200" b="0" i="0" u="none" strike="noStrike" cap="none" normalizeH="0" baseline="0">
                <a:ln>
                  <a:noFill/>
                </a:ln>
                <a:solidFill>
                  <a:srgbClr val="B3AE60"/>
                </a:solidFill>
                <a:effectLst/>
                <a:ea typeface="JetBrains Mono"/>
              </a:rPr>
              <a:t>    </a:t>
            </a:r>
            <a:r>
              <a:rPr kumimoji="0" lang="ko-KR" altLang="ko-KR" sz="1200" b="0" i="0" u="none" strike="noStrike" cap="none" normalizeH="0" baseline="0">
                <a:ln>
                  <a:noFill/>
                </a:ln>
                <a:solidFill>
                  <a:srgbClr val="CF8E6D"/>
                </a:solidFill>
                <a:effectLst/>
                <a:ea typeface="JetBrains Mono"/>
              </a:rPr>
              <a:t>public </a:t>
            </a:r>
            <a:r>
              <a:rPr kumimoji="0" lang="ko-KR" altLang="ko-KR" sz="1200" b="0" i="0" u="none" strike="noStrike" cap="none" normalizeH="0" baseline="0">
                <a:ln>
                  <a:noFill/>
                </a:ln>
                <a:solidFill>
                  <a:srgbClr val="BCBEC4"/>
                </a:solidFill>
                <a:effectLst/>
                <a:ea typeface="JetBrains Mono"/>
              </a:rPr>
              <a:t>Integer </a:t>
            </a:r>
            <a:r>
              <a:rPr kumimoji="0" lang="ko-KR" altLang="ko-KR" sz="1200" b="0" i="0" u="none" strike="noStrike" cap="none" normalizeH="0" baseline="0">
                <a:ln>
                  <a:noFill/>
                </a:ln>
                <a:solidFill>
                  <a:srgbClr val="56A8F5"/>
                </a:solidFill>
                <a:effectLst/>
                <a:ea typeface="JetBrains Mono"/>
              </a:rPr>
              <a:t>convert</a:t>
            </a:r>
            <a:r>
              <a:rPr kumimoji="0" lang="ko-KR" altLang="ko-KR" sz="1200" b="0" i="0" u="none" strike="noStrike" cap="none" normalizeH="0" baseline="0">
                <a:ln>
                  <a:noFill/>
                </a:ln>
                <a:solidFill>
                  <a:srgbClr val="BCBEC4"/>
                </a:solidFill>
                <a:effectLst/>
                <a:ea typeface="JetBrains Mono"/>
              </a:rPr>
              <a:t>(String source) {</a:t>
            </a:r>
            <a:r>
              <a:rPr kumimoji="0" lang="en-US" altLang="ko-KR" sz="1200" b="0" i="0" u="none" strike="noStrike" cap="none" normalizeH="0" baseline="0">
                <a:ln>
                  <a:noFill/>
                </a:ln>
                <a:solidFill>
                  <a:srgbClr val="BCBEC4"/>
                </a:solidFill>
                <a:effectLst/>
                <a:ea typeface="JetBrains Mono"/>
              </a:rPr>
              <a:t> </a:t>
            </a:r>
            <a:r>
              <a:rPr kumimoji="0" lang="en-US" altLang="ko-KR" sz="1100" b="0" i="0" u="none" strike="noStrike" cap="none" normalizeH="0" baseline="0">
                <a:ln>
                  <a:noFill/>
                </a:ln>
                <a:solidFill>
                  <a:schemeClr val="bg1">
                    <a:lumMod val="50000"/>
                  </a:schemeClr>
                </a:solidFill>
                <a:effectLst/>
                <a:ea typeface="JetBrains Mono"/>
              </a:rPr>
              <a:t>//source </a:t>
            </a:r>
            <a:r>
              <a:rPr kumimoji="0" lang="ko-KR" altLang="en-US" sz="1100" b="0" i="0" u="none" strike="noStrike" cap="none" normalizeH="0" baseline="0">
                <a:ln>
                  <a:noFill/>
                </a:ln>
                <a:solidFill>
                  <a:schemeClr val="bg1">
                    <a:lumMod val="50000"/>
                  </a:schemeClr>
                </a:solidFill>
                <a:effectLst/>
                <a:ea typeface="JetBrains Mono"/>
              </a:rPr>
              <a:t>는 </a:t>
            </a:r>
            <a:r>
              <a:rPr kumimoji="0" lang="en-US" altLang="ko-KR" sz="1100" b="0" i="0" u="none" strike="noStrike" cap="none" normalizeH="0" baseline="0">
                <a:ln>
                  <a:noFill/>
                </a:ln>
                <a:solidFill>
                  <a:schemeClr val="bg1">
                    <a:lumMod val="50000"/>
                  </a:schemeClr>
                </a:solidFill>
                <a:effectLst/>
                <a:ea typeface="JetBrains Mono"/>
              </a:rPr>
              <a:t>null </a:t>
            </a:r>
            <a:r>
              <a:rPr kumimoji="0" lang="ko-KR" altLang="en-US" sz="1100" b="0" i="0" u="none" strike="noStrike" cap="none" normalizeH="0" baseline="0">
                <a:ln>
                  <a:noFill/>
                </a:ln>
                <a:solidFill>
                  <a:schemeClr val="bg1">
                    <a:lumMod val="50000"/>
                  </a:schemeClr>
                </a:solidFill>
                <a:effectLst/>
                <a:ea typeface="JetBrains Mono"/>
              </a:rPr>
              <a:t>이어서는 안된다</a:t>
            </a:r>
            <a:endParaRPr kumimoji="0" lang="en-US" altLang="ko-KR" sz="1100" b="0" i="0" u="none" strike="noStrike" cap="none" normalizeH="0" baseline="0">
              <a:ln>
                <a:noFill/>
              </a:ln>
              <a:solidFill>
                <a:schemeClr val="bg1">
                  <a:lumMod val="50000"/>
                </a:schemeClr>
              </a:solidFill>
              <a:effectLst/>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lang="en-US" altLang="ko-KR" sz="1200">
                <a:solidFill>
                  <a:srgbClr val="BCBEC4"/>
                </a:solidFill>
                <a:ea typeface="JetBrains Mono"/>
              </a:rPr>
              <a:t>        if (source == null || source.isEmpty()) throw new IllegalArgumentException();</a:t>
            </a:r>
            <a:r>
              <a:rPr kumimoji="0" lang="ko-KR" altLang="ko-KR" sz="1200" b="0" i="0" u="none" strike="noStrike" cap="none" normalizeH="0" baseline="0">
                <a:ln>
                  <a:noFill/>
                </a:ln>
                <a:solidFill>
                  <a:srgbClr val="BCBEC4"/>
                </a:solidFill>
                <a:effectLst/>
                <a:ea typeface="JetBrains Mono"/>
              </a:rPr>
              <a:t>            </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CF8E6D"/>
                </a:solidFill>
                <a:effectLst/>
                <a:ea typeface="JetBrains Mono"/>
              </a:rPr>
              <a:t>return </a:t>
            </a:r>
            <a:r>
              <a:rPr kumimoji="0" lang="ko-KR" altLang="ko-KR" sz="1200" b="0" i="0" u="none" strike="noStrike" cap="none" normalizeH="0" baseline="0">
                <a:ln>
                  <a:noFill/>
                </a:ln>
                <a:solidFill>
                  <a:srgbClr val="BCBEC4"/>
                </a:solidFill>
                <a:effectLst/>
                <a:ea typeface="JetBrains Mono"/>
              </a:rPr>
              <a:t>Integer.</a:t>
            </a:r>
            <a:r>
              <a:rPr kumimoji="0" lang="ko-KR" altLang="ko-KR" sz="1200" b="0" i="1" u="none" strike="noStrike" cap="none" normalizeH="0" baseline="0">
                <a:ln>
                  <a:noFill/>
                </a:ln>
                <a:solidFill>
                  <a:srgbClr val="BCBEC4"/>
                </a:solidFill>
                <a:effectLst/>
                <a:ea typeface="JetBrains Mono"/>
              </a:rPr>
              <a:t>valueOf</a:t>
            </a:r>
            <a:r>
              <a:rPr kumimoji="0" lang="en-US" altLang="ko-KR" sz="1200" b="0" i="1"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BCBEC4"/>
                </a:solidFill>
                <a:effectLst/>
                <a:ea typeface="JetBrains Mono"/>
              </a:rPr>
              <a:t>(source);</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a:t>
            </a:r>
            <a:endParaRPr kumimoji="0" lang="ko-KR" altLang="ko-KR" sz="1200" b="0" i="0" u="none" strike="noStrike" cap="none" normalizeH="0" baseline="0">
              <a:ln>
                <a:noFill/>
              </a:ln>
              <a:solidFill>
                <a:schemeClr val="tx1"/>
              </a:solidFill>
              <a:effectLst/>
            </a:endParaRPr>
          </a:p>
        </p:txBody>
      </p:sp>
      <p:sp>
        <p:nvSpPr>
          <p:cNvPr id="38" name="TextBox 37">
            <a:extLst>
              <a:ext uri="{FF2B5EF4-FFF2-40B4-BE49-F238E27FC236}">
                <a16:creationId xmlns:a16="http://schemas.microsoft.com/office/drawing/2014/main" id="{EC8DE90A-27C6-4E71-A123-010AD7BB6520}"/>
              </a:ext>
            </a:extLst>
          </p:cNvPr>
          <p:cNvSpPr txBox="1"/>
          <p:nvPr/>
        </p:nvSpPr>
        <p:spPr>
          <a:xfrm>
            <a:off x="198756" y="6096287"/>
            <a:ext cx="5013401" cy="600164"/>
          </a:xfrm>
          <a:prstGeom prst="rect">
            <a:avLst/>
          </a:prstGeom>
          <a:noFill/>
        </p:spPr>
        <p:txBody>
          <a:bodyPr wrap="square">
            <a:spAutoFit/>
          </a:bodyPr>
          <a:lstStyle/>
          <a:p>
            <a:pPr fontAlgn="ctr">
              <a:lnSpc>
                <a:spcPct val="150000"/>
              </a:lnSpc>
            </a:pPr>
            <a:r>
              <a:rPr lang="ko-KR" altLang="en-US" sz="1100" i="1" u="none" strike="noStrike">
                <a:effectLst/>
              </a:rPr>
              <a:t>어떤 의미에서는 왼쪽이 코드가 더 간결하게 보인다</a:t>
            </a:r>
            <a:r>
              <a:rPr lang="en-US" altLang="ko-KR" sz="1100" i="1" u="none" strike="noStrike">
                <a:effectLst/>
              </a:rPr>
              <a:t>. </a:t>
            </a:r>
            <a:r>
              <a:rPr lang="ko-KR" altLang="en-US" sz="1100" i="1" u="none" strike="noStrike">
                <a:effectLst/>
              </a:rPr>
              <a:t>하지만 왼쪽은 수동으로 작업해야 하고 오른쪽은 자동으로 적용 된다는 차이점이 있다 </a:t>
            </a:r>
            <a:endParaRPr lang="ko-KR" altLang="en-US" sz="1100" i="1" u="none" strike="noStrike">
              <a:effectLst/>
              <a:latin typeface="맑은 고딕" panose="020B0503020000020004" pitchFamily="50" charset="-127"/>
              <a:ea typeface="맑은 고딕" panose="020B0503020000020004" pitchFamily="50" charset="-127"/>
            </a:endParaRPr>
          </a:p>
        </p:txBody>
      </p:sp>
      <p:sp>
        <p:nvSpPr>
          <p:cNvPr id="39" name="TextBox 38">
            <a:extLst>
              <a:ext uri="{FF2B5EF4-FFF2-40B4-BE49-F238E27FC236}">
                <a16:creationId xmlns:a16="http://schemas.microsoft.com/office/drawing/2014/main" id="{0120887C-7307-89E9-05AF-F91FA8ABBB52}"/>
              </a:ext>
            </a:extLst>
          </p:cNvPr>
          <p:cNvSpPr txBox="1"/>
          <p:nvPr/>
        </p:nvSpPr>
        <p:spPr>
          <a:xfrm>
            <a:off x="3573249" y="5022471"/>
            <a:ext cx="1423469" cy="307777"/>
          </a:xfrm>
          <a:prstGeom prst="rect">
            <a:avLst/>
          </a:prstGeom>
          <a:noFill/>
        </p:spPr>
        <p:txBody>
          <a:bodyPr wrap="square">
            <a:spAutoFit/>
          </a:bodyPr>
          <a:lstStyle/>
          <a:p>
            <a:pPr fontAlgn="ctr"/>
            <a:r>
              <a:rPr lang="ko-KR" altLang="en-US" sz="1400" b="1" u="none" strike="noStrike">
                <a:effectLst/>
              </a:rPr>
              <a:t>문자열 → 숫자</a:t>
            </a:r>
            <a:endParaRPr lang="ko-KR" altLang="en-US" sz="1400" b="1" i="0" u="none" strike="noStrike">
              <a:solidFill>
                <a:srgbClr val="000000"/>
              </a:solidFill>
              <a:effectLst/>
              <a:latin typeface="맑은 고딕" panose="020B0503020000020004" pitchFamily="50" charset="-127"/>
              <a:ea typeface="맑은 고딕" panose="020B0503020000020004" pitchFamily="50" charset="-127"/>
            </a:endParaRPr>
          </a:p>
        </p:txBody>
      </p:sp>
      <p:sp>
        <p:nvSpPr>
          <p:cNvPr id="41" name="Rectangle 3">
            <a:extLst>
              <a:ext uri="{FF2B5EF4-FFF2-40B4-BE49-F238E27FC236}">
                <a16:creationId xmlns:a16="http://schemas.microsoft.com/office/drawing/2014/main" id="{2AAAC6B1-E470-9AC6-D3B1-07C760DCD996}"/>
              </a:ext>
            </a:extLst>
          </p:cNvPr>
          <p:cNvSpPr>
            <a:spLocks noChangeArrowheads="1"/>
          </p:cNvSpPr>
          <p:nvPr/>
        </p:nvSpPr>
        <p:spPr bwMode="auto">
          <a:xfrm>
            <a:off x="5236655" y="6128988"/>
            <a:ext cx="5915114" cy="567463"/>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ea typeface="JetBrains Mono"/>
              </a:rPr>
              <a:t>StringToIntegerConverter </a:t>
            </a:r>
            <a:r>
              <a:rPr kumimoji="0" lang="ko-KR" altLang="ko-KR" sz="1100" b="0" i="0" u="none" strike="noStrike" cap="none" normalizeH="0" baseline="0">
                <a:ln>
                  <a:noFill/>
                </a:ln>
                <a:solidFill>
                  <a:srgbClr val="C77DBB"/>
                </a:solidFill>
                <a:effectLst/>
                <a:ea typeface="JetBrains Mono"/>
              </a:rPr>
              <a:t>converter </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new </a:t>
            </a:r>
            <a:r>
              <a:rPr kumimoji="0" lang="ko-KR" altLang="ko-KR" sz="1100" b="0" i="0" u="none" strike="noStrike" cap="none" normalizeH="0" baseline="0">
                <a:ln>
                  <a:noFill/>
                </a:ln>
                <a:solidFill>
                  <a:srgbClr val="BCBEC4"/>
                </a:solidFill>
                <a:effectLst/>
                <a:ea typeface="JetBrains Mono"/>
              </a:rPr>
              <a:t>StringToIntegerConverter();</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Integer </a:t>
            </a:r>
            <a:r>
              <a:rPr kumimoji="0" lang="en-US" altLang="ko-KR" sz="1100" b="0" i="0" u="none" strike="noStrike" cap="none" normalizeH="0" baseline="0">
                <a:ln>
                  <a:noFill/>
                </a:ln>
                <a:solidFill>
                  <a:srgbClr val="C77DBB"/>
                </a:solidFill>
                <a:effectLst/>
                <a:ea typeface="JetBrains Mono"/>
              </a:rPr>
              <a:t>num</a:t>
            </a:r>
            <a:r>
              <a:rPr kumimoji="0" lang="ko-KR" altLang="ko-KR" sz="1100" b="0" i="0" u="none" strike="noStrike" cap="none" normalizeH="0" baseline="0">
                <a:ln>
                  <a:noFill/>
                </a:ln>
                <a:solidFill>
                  <a:srgbClr val="C77DBB"/>
                </a:solidFill>
                <a:effectLst/>
                <a:ea typeface="JetBrains Mono"/>
              </a:rPr>
              <a:t> </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77DBB"/>
                </a:solidFill>
                <a:effectLst/>
                <a:ea typeface="JetBrains Mono"/>
              </a:rPr>
              <a:t>converter</a:t>
            </a:r>
            <a:r>
              <a:rPr kumimoji="0" lang="ko-KR" altLang="ko-KR" sz="1100" b="0" i="0" u="none" strike="noStrike" cap="none" normalizeH="0" baseline="0">
                <a:ln>
                  <a:noFill/>
                </a:ln>
                <a:solidFill>
                  <a:srgbClr val="BCBEC4"/>
                </a:solidFill>
                <a:effectLst/>
                <a:ea typeface="JetBrains Mono"/>
              </a:rPr>
              <a:t>.convert(</a:t>
            </a:r>
            <a:r>
              <a:rPr kumimoji="0" lang="ko-KR" altLang="ko-KR" sz="1100" b="0" i="0" u="none" strike="noStrike" cap="none" normalizeH="0" baseline="0">
                <a:ln>
                  <a:noFill/>
                </a:ln>
                <a:solidFill>
                  <a:srgbClr val="6AAB73"/>
                </a:solidFill>
                <a:effectLst/>
                <a:ea typeface="JetBrains Mono"/>
              </a:rPr>
              <a:t>"10"</a:t>
            </a:r>
            <a:r>
              <a:rPr kumimoji="0" lang="ko-KR" altLang="ko-KR" sz="1100" b="0" i="0" u="none" strike="noStrike" cap="none" normalizeH="0" baseline="0">
                <a:ln>
                  <a:noFill/>
                </a:ln>
                <a:solidFill>
                  <a:srgbClr val="BCBEC4"/>
                </a:solidFill>
                <a:effectLst/>
                <a:ea typeface="JetBrains Mono"/>
              </a:rPr>
              <a:t>);</a:t>
            </a:r>
            <a:r>
              <a:rPr kumimoji="0" lang="en-US" altLang="ko-KR" sz="1100" b="0" i="0" u="none" strike="noStrike" cap="none" normalizeH="0" baseline="0">
                <a:ln>
                  <a:noFill/>
                </a:ln>
                <a:solidFill>
                  <a:srgbClr val="BCBEC4"/>
                </a:solidFill>
                <a:effectLst/>
                <a:ea typeface="JetBrains Mono"/>
              </a:rPr>
              <a:t>  </a:t>
            </a:r>
            <a:r>
              <a:rPr kumimoji="0" lang="en-US" altLang="ko-KR" sz="1100" b="0" i="0" u="none" strike="noStrike" cap="none" normalizeH="0" baseline="0">
                <a:ln>
                  <a:noFill/>
                </a:ln>
                <a:solidFill>
                  <a:schemeClr val="bg1">
                    <a:lumMod val="50000"/>
                  </a:schemeClr>
                </a:solidFill>
                <a:effectLst/>
                <a:ea typeface="JetBrains Mono"/>
              </a:rPr>
              <a:t>// num=10</a:t>
            </a:r>
            <a:endParaRPr kumimoji="0" lang="ko-KR" altLang="ko-KR" sz="1100" b="0" i="0" u="none" strike="noStrike" cap="none" normalizeH="0" baseline="0">
              <a:ln>
                <a:noFill/>
              </a:ln>
              <a:solidFill>
                <a:schemeClr val="bg1">
                  <a:lumMod val="50000"/>
                </a:schemeClr>
              </a:solidFill>
              <a:effectLst/>
            </a:endParaRPr>
          </a:p>
        </p:txBody>
      </p:sp>
    </p:spTree>
    <p:extLst>
      <p:ext uri="{BB962C8B-B14F-4D97-AF65-F5344CB8AC3E}">
        <p14:creationId xmlns:p14="http://schemas.microsoft.com/office/powerpoint/2010/main" val="600685166"/>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27B4FD-0266-2B0C-00DC-BDA0C9CC128B}"/>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2BAD0F56-82C9-A5D7-2190-FB13A7C5775A}"/>
              </a:ext>
            </a:extLst>
          </p:cNvPr>
          <p:cNvSpPr/>
          <p:nvPr/>
        </p:nvSpPr>
        <p:spPr>
          <a:xfrm>
            <a:off x="161814" y="89090"/>
            <a:ext cx="147829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구현 예제</a:t>
            </a:r>
          </a:p>
        </p:txBody>
      </p:sp>
      <p:sp>
        <p:nvSpPr>
          <p:cNvPr id="21" name="Rectangle 8">
            <a:extLst>
              <a:ext uri="{FF2B5EF4-FFF2-40B4-BE49-F238E27FC236}">
                <a16:creationId xmlns:a16="http://schemas.microsoft.com/office/drawing/2014/main" id="{5813F2B8-8C0B-6548-1AC7-6DB93C28FD65}"/>
              </a:ext>
            </a:extLst>
          </p:cNvPr>
          <p:cNvSpPr>
            <a:spLocks noChangeArrowheads="1"/>
          </p:cNvSpPr>
          <p:nvPr/>
        </p:nvSpPr>
        <p:spPr bwMode="auto">
          <a:xfrm>
            <a:off x="677621" y="1403871"/>
            <a:ext cx="3745882" cy="314893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3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@Data</a:t>
            </a:r>
            <a:endParaRPr kumimoji="0" lang="en-US" altLang="ko-KR" sz="1100" b="0" i="0" u="none" strike="noStrike" cap="none" normalizeH="0" baseline="0">
              <a:ln>
                <a:noFill/>
              </a:ln>
              <a:solidFill>
                <a:srgbClr val="B3AE60"/>
              </a:solidFill>
              <a:effectLst/>
              <a:ea typeface="JetBrains Mono"/>
            </a:endParaRPr>
          </a:p>
          <a:p>
            <a:pPr marL="0" marR="0" lvl="0" indent="0" algn="l" defTabSz="914400" rtl="0" eaLnBrk="0" fontAlgn="base" latinLnBrk="0" hangingPunct="0">
              <a:lnSpc>
                <a:spcPct val="130000"/>
              </a:lnSpc>
              <a:spcBef>
                <a:spcPct val="0"/>
              </a:spcBef>
              <a:spcAft>
                <a:spcPct val="0"/>
              </a:spcAft>
              <a:buClrTx/>
              <a:buSzTx/>
              <a:buFontTx/>
              <a:buNone/>
              <a:tabLst/>
            </a:pPr>
            <a:r>
              <a:rPr kumimoji="0" lang="en-US" altLang="ko-KR" sz="1100" b="0" i="0" u="none" strike="noStrike" cap="none" normalizeH="0" baseline="0">
                <a:ln>
                  <a:noFill/>
                </a:ln>
                <a:solidFill>
                  <a:srgbClr val="B3AE60"/>
                </a:solidFill>
                <a:effectLst/>
                <a:ea typeface="JetBrains Mono"/>
              </a:rPr>
              <a:t>@NoArgsConstructor</a:t>
            </a:r>
          </a:p>
          <a:p>
            <a:pPr marL="0" marR="0" lvl="0" indent="0" algn="l" defTabSz="914400" rtl="0" eaLnBrk="0" fontAlgn="base" latinLnBrk="0" hangingPunct="0">
              <a:lnSpc>
                <a:spcPct val="130000"/>
              </a:lnSpc>
              <a:spcBef>
                <a:spcPct val="0"/>
              </a:spcBef>
              <a:spcAft>
                <a:spcPct val="0"/>
              </a:spcAft>
              <a:buClrTx/>
              <a:buSzTx/>
              <a:buFontTx/>
              <a:buNone/>
              <a:tabLst/>
            </a:pPr>
            <a:r>
              <a:rPr kumimoji="0" lang="en-US" altLang="ko-KR" sz="1100" b="0" i="0" u="none" strike="noStrike" cap="none" normalizeH="0" baseline="0">
                <a:ln>
                  <a:noFill/>
                </a:ln>
                <a:solidFill>
                  <a:srgbClr val="B3AE60"/>
                </a:solidFill>
                <a:effectLst/>
                <a:ea typeface="JetBrains Mono"/>
              </a:rPr>
              <a:t>@AllArgsConstructor</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Url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private </a:t>
            </a:r>
            <a:r>
              <a:rPr kumimoji="0" lang="ko-KR" altLang="ko-KR" sz="1100" b="0" i="0" u="none" strike="noStrike" cap="none" normalizeH="0" baseline="0">
                <a:ln>
                  <a:noFill/>
                </a:ln>
                <a:solidFill>
                  <a:srgbClr val="BCBEC4"/>
                </a:solidFill>
                <a:effectLst/>
                <a:ea typeface="JetBrains Mono"/>
              </a:rPr>
              <a:t>String </a:t>
            </a:r>
            <a:r>
              <a:rPr kumimoji="0" lang="en-US" altLang="ko-KR" sz="1100" b="0" i="0" u="none" strike="noStrike" cap="none" normalizeH="0" baseline="0">
                <a:ln>
                  <a:noFill/>
                </a:ln>
                <a:solidFill>
                  <a:srgbClr val="C77DBB"/>
                </a:solidFill>
                <a:effectLst/>
                <a:ea typeface="JetBrains Mono"/>
              </a:rPr>
              <a:t>protocol</a:t>
            </a:r>
            <a:r>
              <a:rPr kumimoji="0" lang="ko-KR" altLang="ko-KR" sz="1100" b="0" i="0" u="none" strike="noStrike" cap="none" normalizeH="0" baseline="0">
                <a:ln>
                  <a:noFill/>
                </a:ln>
                <a:solidFill>
                  <a:srgbClr val="BCBEC4"/>
                </a:solidFill>
                <a:effectLst/>
                <a:ea typeface="JetBrains Mono"/>
              </a:rPr>
              <a:t>;</a:t>
            </a:r>
            <a:br>
              <a:rPr kumimoji="0" lang="en-US" altLang="ko-KR" sz="1100" b="0" i="0" u="none" strike="noStrike" cap="none" normalizeH="0" baseline="0">
                <a:ln>
                  <a:noFill/>
                </a:ln>
                <a:solidFill>
                  <a:srgbClr val="BCBEC4"/>
                </a:solidFill>
                <a:effectLst/>
                <a:ea typeface="JetBrains Mono"/>
              </a:rPr>
            </a:b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private </a:t>
            </a:r>
            <a:r>
              <a:rPr kumimoji="0" lang="ko-KR" altLang="ko-KR" sz="1100" b="0" i="0" u="none" strike="noStrike" cap="none" normalizeH="0" baseline="0">
                <a:ln>
                  <a:noFill/>
                </a:ln>
                <a:solidFill>
                  <a:srgbClr val="BCBEC4"/>
                </a:solidFill>
                <a:effectLst/>
                <a:ea typeface="JetBrains Mono"/>
              </a:rPr>
              <a:t>String </a:t>
            </a:r>
            <a:r>
              <a:rPr kumimoji="0" lang="en-US" altLang="ko-KR" sz="1100" b="0" i="0" u="none" strike="noStrike" cap="none" normalizeH="0" baseline="0">
                <a:ln>
                  <a:noFill/>
                </a:ln>
                <a:solidFill>
                  <a:srgbClr val="C77DBB"/>
                </a:solidFill>
                <a:effectLst/>
                <a:ea typeface="JetBrains Mono"/>
              </a:rPr>
              <a:t>domain</a:t>
            </a:r>
            <a:r>
              <a:rPr kumimoji="0" lang="ko-KR" altLang="ko-KR" sz="1100" b="0" i="0" u="none" strike="noStrike" cap="none" normalizeH="0" baseline="0">
                <a:ln>
                  <a:noFill/>
                </a:ln>
                <a:solidFill>
                  <a:srgbClr val="BCBEC4"/>
                </a:solidFill>
                <a:effectLst/>
                <a:ea typeface="JetBrains Mono"/>
              </a:rPr>
              <a:t>;</a:t>
            </a:r>
            <a:endParaRPr kumimoji="0" lang="en-US" altLang="ko-KR" sz="1100" b="0" i="0" u="none" strike="noStrike" cap="none" normalizeH="0" baseline="0">
              <a:ln>
                <a:noFill/>
              </a:ln>
              <a:solidFill>
                <a:srgbClr val="BCBEC4"/>
              </a:solidFill>
              <a:effectLst/>
              <a:ea typeface="JetBrains Mono"/>
            </a:endParaRPr>
          </a:p>
          <a:p>
            <a:pPr marL="0" marR="0" lvl="0" indent="0" algn="l" defTabSz="914400" rtl="0" eaLnBrk="0" fontAlgn="base" latinLnBrk="0" hangingPunct="0">
              <a:lnSpc>
                <a:spcPct val="130000"/>
              </a:lnSpc>
              <a:spcBef>
                <a:spcPct val="0"/>
              </a:spcBef>
              <a:spcAft>
                <a:spcPct val="0"/>
              </a:spcAft>
              <a:buClrTx/>
              <a:buSzTx/>
              <a:buFontTx/>
              <a:buNone/>
              <a:tabLst/>
            </a:pPr>
            <a:r>
              <a:rPr kumimoji="0" lang="en-US" altLang="ko-KR" sz="1100" b="0" i="0" u="none" strike="noStrike" cap="none" normalizeH="0" baseline="0">
                <a:ln>
                  <a:noFill/>
                </a:ln>
                <a:solidFill>
                  <a:srgbClr val="CF8E6D"/>
                </a:solidFill>
                <a:effectLst/>
                <a:ea typeface="JetBrains Mono"/>
              </a:rPr>
              <a:t>    </a:t>
            </a:r>
            <a:r>
              <a:rPr kumimoji="0" lang="ko-KR" altLang="ko-KR" sz="1100" b="0" i="0" u="none" strike="noStrike" cap="none" normalizeH="0" baseline="0">
                <a:ln>
                  <a:noFill/>
                </a:ln>
                <a:solidFill>
                  <a:srgbClr val="CF8E6D"/>
                </a:solidFill>
                <a:effectLst/>
                <a:ea typeface="JetBrains Mono"/>
              </a:rPr>
              <a:t>private </a:t>
            </a:r>
            <a:r>
              <a:rPr kumimoji="0" lang="en-US" altLang="ko-KR" sz="1100" b="0" i="0" u="none" strike="noStrike" cap="none" normalizeH="0" baseline="0">
                <a:ln>
                  <a:noFill/>
                </a:ln>
                <a:solidFill>
                  <a:srgbClr val="BCBEC4"/>
                </a:solidFill>
                <a:effectLst/>
                <a:ea typeface="JetBrains Mono"/>
              </a:rPr>
              <a:t>int</a:t>
            </a:r>
            <a:r>
              <a:rPr kumimoji="0" lang="ko-KR" altLang="ko-KR" sz="1100" b="0" i="0" u="none" strike="noStrike" cap="none" normalizeH="0" baseline="0">
                <a:ln>
                  <a:noFill/>
                </a:ln>
                <a:solidFill>
                  <a:srgbClr val="BCBEC4"/>
                </a:solidFill>
                <a:effectLst/>
                <a:ea typeface="JetBrains Mono"/>
              </a:rPr>
              <a:t> </a:t>
            </a:r>
            <a:r>
              <a:rPr lang="en-US" altLang="ko-KR" sz="1100">
                <a:solidFill>
                  <a:srgbClr val="C77DBB"/>
                </a:solidFill>
                <a:ea typeface="JetBrains Mono"/>
              </a:rPr>
              <a:t>port</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56A8F5"/>
                </a:solidFill>
                <a:effectLst/>
                <a:ea typeface="JetBrains Mono"/>
              </a:rPr>
              <a:t>Url</a:t>
            </a:r>
            <a:r>
              <a:rPr kumimoji="0" lang="ko-KR" altLang="ko-KR" sz="1100" b="0" i="0" u="none" strike="noStrike" cap="none" normalizeH="0" baseline="0">
                <a:ln>
                  <a:noFill/>
                </a:ln>
                <a:solidFill>
                  <a:srgbClr val="BCBEC4"/>
                </a:solidFill>
                <a:effectLst/>
                <a:ea typeface="JetBrains Mono"/>
              </a:rPr>
              <a:t>(</a:t>
            </a:r>
            <a:r>
              <a:rPr kumimoji="0" lang="en-US" altLang="ko-KR" sz="1100" b="0" i="0" u="none" strike="noStrike" cap="none" normalizeH="0" baseline="0">
                <a:ln>
                  <a:noFill/>
                </a:ln>
                <a:solidFill>
                  <a:srgbClr val="BCBEC4"/>
                </a:solidFill>
                <a:effectLst/>
                <a:ea typeface="JetBrains Mono"/>
              </a:rPr>
              <a:t>String protocol, String domain, int port</a:t>
            </a: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this</a:t>
            </a:r>
            <a:r>
              <a:rPr kumimoji="0" lang="ko-KR" altLang="ko-KR" sz="1100" b="0" i="0" u="none" strike="noStrike" cap="none" normalizeH="0" baseline="0">
                <a:ln>
                  <a:noFill/>
                </a:ln>
                <a:solidFill>
                  <a:srgbClr val="BCBEC4"/>
                </a:solidFill>
                <a:effectLst/>
                <a:ea typeface="JetBrains Mono"/>
              </a:rPr>
              <a:t>.</a:t>
            </a:r>
            <a:r>
              <a:rPr kumimoji="0" lang="en-US" altLang="ko-KR" sz="1100" b="0" i="0" u="none" strike="noStrike" cap="none" normalizeH="0" baseline="0">
                <a:ln>
                  <a:noFill/>
                </a:ln>
                <a:solidFill>
                  <a:srgbClr val="C77DBB"/>
                </a:solidFill>
                <a:effectLst/>
                <a:ea typeface="JetBrains Mono"/>
              </a:rPr>
              <a:t> protocol</a:t>
            </a:r>
            <a:r>
              <a:rPr kumimoji="0" lang="ko-KR" altLang="ko-KR" sz="1100" b="0" i="0" u="none" strike="noStrike" cap="none" normalizeH="0" baseline="0">
                <a:ln>
                  <a:noFill/>
                </a:ln>
                <a:solidFill>
                  <a:srgbClr val="C77DBB"/>
                </a:solidFill>
                <a:effectLst/>
                <a:ea typeface="JetBrains Mono"/>
              </a:rPr>
              <a:t> </a:t>
            </a:r>
            <a:r>
              <a:rPr kumimoji="0" lang="ko-KR" altLang="ko-KR" sz="1100" b="0" i="0" u="none" strike="noStrike" cap="none" normalizeH="0" baseline="0">
                <a:ln>
                  <a:noFill/>
                </a:ln>
                <a:solidFill>
                  <a:srgbClr val="BCBEC4"/>
                </a:solidFill>
                <a:effectLst/>
                <a:ea typeface="JetBrains Mono"/>
              </a:rPr>
              <a:t>= </a:t>
            </a:r>
            <a:r>
              <a:rPr kumimoji="0" lang="en-US" altLang="ko-KR" sz="1100" b="0" i="0" u="none" strike="noStrike" cap="none" normalizeH="0" baseline="0">
                <a:ln>
                  <a:noFill/>
                </a:ln>
                <a:solidFill>
                  <a:srgbClr val="BCBEC4"/>
                </a:solidFill>
                <a:effectLst/>
                <a:ea typeface="JetBrains Mono"/>
              </a:rPr>
              <a:t>protocol</a:t>
            </a:r>
            <a:r>
              <a:rPr kumimoji="0" lang="ko-KR" altLang="ko-KR" sz="1100" b="0" i="0" u="none" strike="noStrike" cap="none" normalizeH="0" baseline="0">
                <a:ln>
                  <a:noFill/>
                </a:ln>
                <a:solidFill>
                  <a:srgbClr val="BCBEC4"/>
                </a:solidFill>
                <a:effectLst/>
                <a:ea typeface="JetBrains Mono"/>
              </a:rPr>
              <a:t>;</a:t>
            </a:r>
            <a:endParaRPr kumimoji="0" lang="en-US" altLang="ko-KR" sz="1100" b="0" i="0" u="none" strike="noStrike" cap="none" normalizeH="0" baseline="0">
              <a:ln>
                <a:noFill/>
              </a:ln>
              <a:solidFill>
                <a:srgbClr val="BCBEC4"/>
              </a:solidFill>
              <a:effectLst/>
              <a:ea typeface="JetBrains Mono"/>
            </a:endParaRPr>
          </a:p>
          <a:p>
            <a:pPr marL="0" marR="0" lvl="0" indent="0" algn="l" defTabSz="914400" rtl="0" eaLnBrk="0" fontAlgn="base" latinLnBrk="0" hangingPunct="0">
              <a:lnSpc>
                <a:spcPct val="130000"/>
              </a:lnSpc>
              <a:spcBef>
                <a:spcPct val="0"/>
              </a:spcBef>
              <a:spcAft>
                <a:spcPct val="0"/>
              </a:spcAft>
              <a:buClrTx/>
              <a:buSzTx/>
              <a:buFontTx/>
              <a:buNone/>
              <a:tabLst/>
            </a:pPr>
            <a:r>
              <a:rPr kumimoji="0" lang="en-US" altLang="ko-KR" sz="1100" b="0" i="0" u="none" strike="noStrike" cap="none" normalizeH="0" baseline="0">
                <a:ln>
                  <a:noFill/>
                </a:ln>
                <a:solidFill>
                  <a:srgbClr val="CF8E6D"/>
                </a:solidFill>
                <a:effectLst/>
                <a:ea typeface="JetBrains Mono"/>
              </a:rPr>
              <a:t>        </a:t>
            </a:r>
            <a:r>
              <a:rPr kumimoji="0" lang="ko-KR" altLang="ko-KR" sz="1100" b="0" i="0" u="none" strike="noStrike" cap="none" normalizeH="0" baseline="0">
                <a:ln>
                  <a:noFill/>
                </a:ln>
                <a:solidFill>
                  <a:srgbClr val="CF8E6D"/>
                </a:solidFill>
                <a:effectLst/>
                <a:ea typeface="JetBrains Mono"/>
              </a:rPr>
              <a:t>this</a:t>
            </a:r>
            <a:r>
              <a:rPr kumimoji="0" lang="ko-KR" altLang="ko-KR" sz="1100" b="0" i="0" u="none" strike="noStrike" cap="none" normalizeH="0" baseline="0">
                <a:ln>
                  <a:noFill/>
                </a:ln>
                <a:solidFill>
                  <a:srgbClr val="BCBEC4"/>
                </a:solidFill>
                <a:effectLst/>
                <a:ea typeface="JetBrains Mono"/>
              </a:rPr>
              <a:t>.</a:t>
            </a:r>
            <a:r>
              <a:rPr kumimoji="0" lang="en-US" altLang="ko-KR" sz="1100" b="0" i="0" u="none" strike="noStrike" cap="none" normalizeH="0" baseline="0">
                <a:ln>
                  <a:noFill/>
                </a:ln>
                <a:solidFill>
                  <a:srgbClr val="C77DBB"/>
                </a:solidFill>
                <a:effectLst/>
                <a:ea typeface="JetBrains Mono"/>
              </a:rPr>
              <a:t> domain</a:t>
            </a:r>
            <a:r>
              <a:rPr kumimoji="0" lang="ko-KR" altLang="ko-KR" sz="1100" b="0" i="0" u="none" strike="noStrike" cap="none" normalizeH="0" baseline="0">
                <a:ln>
                  <a:noFill/>
                </a:ln>
                <a:solidFill>
                  <a:srgbClr val="C77DBB"/>
                </a:solidFill>
                <a:effectLst/>
                <a:ea typeface="JetBrains Mono"/>
              </a:rPr>
              <a:t> </a:t>
            </a:r>
            <a:r>
              <a:rPr kumimoji="0" lang="ko-KR" altLang="ko-KR" sz="1100" b="0" i="0" u="none" strike="noStrike" cap="none" normalizeH="0" baseline="0">
                <a:ln>
                  <a:noFill/>
                </a:ln>
                <a:solidFill>
                  <a:srgbClr val="BCBEC4"/>
                </a:solidFill>
                <a:effectLst/>
                <a:ea typeface="JetBrains Mono"/>
              </a:rPr>
              <a:t>= </a:t>
            </a:r>
            <a:r>
              <a:rPr kumimoji="0" lang="en-US" altLang="ko-KR" sz="1100" b="0" i="0" u="none" strike="noStrike" cap="none" normalizeH="0" baseline="0">
                <a:ln>
                  <a:noFill/>
                </a:ln>
                <a:solidFill>
                  <a:srgbClr val="BCBEC4"/>
                </a:solidFill>
                <a:effectLst/>
                <a:ea typeface="JetBrains Mono"/>
              </a:rPr>
              <a:t>domain</a:t>
            </a:r>
            <a:r>
              <a:rPr kumimoji="0" lang="ko-KR" altLang="ko-KR" sz="1100" b="0" i="0" u="none" strike="noStrike" cap="none" normalizeH="0" baseline="0">
                <a:ln>
                  <a:noFill/>
                </a:ln>
                <a:solidFill>
                  <a:srgbClr val="BCBEC4"/>
                </a:solidFill>
                <a:effectLst/>
                <a:ea typeface="JetBrains Mono"/>
              </a:rPr>
              <a:t>;</a:t>
            </a:r>
            <a:endParaRPr kumimoji="0" lang="en-US" altLang="ko-KR" sz="1100" b="0" i="0" u="none" strike="noStrike" cap="none" normalizeH="0" baseline="0">
              <a:ln>
                <a:noFill/>
              </a:ln>
              <a:solidFill>
                <a:srgbClr val="BCBEC4"/>
              </a:solidFill>
              <a:effectLst/>
              <a:ea typeface="JetBrains Mono"/>
            </a:endParaRPr>
          </a:p>
          <a:p>
            <a:pPr marL="0" marR="0" lvl="0" indent="0" algn="l" defTabSz="914400" rtl="0" eaLnBrk="0" fontAlgn="base" latinLnBrk="0" hangingPunct="0">
              <a:lnSpc>
                <a:spcPct val="130000"/>
              </a:lnSpc>
              <a:spcBef>
                <a:spcPct val="0"/>
              </a:spcBef>
              <a:spcAft>
                <a:spcPct val="0"/>
              </a:spcAft>
              <a:buClrTx/>
              <a:buSzTx/>
              <a:buFontTx/>
              <a:buNone/>
              <a:tabLst/>
            </a:pPr>
            <a:r>
              <a:rPr kumimoji="0" lang="en-US" altLang="ko-KR" sz="1100" b="0" i="0" u="none" strike="noStrike" cap="none" normalizeH="0" baseline="0">
                <a:ln>
                  <a:noFill/>
                </a:ln>
                <a:solidFill>
                  <a:srgbClr val="CF8E6D"/>
                </a:solidFill>
                <a:effectLst/>
                <a:ea typeface="JetBrains Mono"/>
              </a:rPr>
              <a:t>        </a:t>
            </a:r>
            <a:r>
              <a:rPr kumimoji="0" lang="ko-KR" altLang="ko-KR" sz="1100" b="0" i="0" u="none" strike="noStrike" cap="none" normalizeH="0" baseline="0">
                <a:ln>
                  <a:noFill/>
                </a:ln>
                <a:solidFill>
                  <a:srgbClr val="CF8E6D"/>
                </a:solidFill>
                <a:effectLst/>
                <a:ea typeface="JetBrains Mono"/>
              </a:rPr>
              <a:t>this</a:t>
            </a:r>
            <a:r>
              <a:rPr kumimoji="0" lang="ko-KR" altLang="ko-KR" sz="1100" b="0" i="0" u="none" strike="noStrike" cap="none" normalizeH="0" baseline="0">
                <a:ln>
                  <a:noFill/>
                </a:ln>
                <a:solidFill>
                  <a:srgbClr val="BCBEC4"/>
                </a:solidFill>
                <a:effectLst/>
                <a:ea typeface="JetBrains Mono"/>
              </a:rPr>
              <a:t>.</a:t>
            </a:r>
            <a:r>
              <a:rPr kumimoji="0" lang="en-US" altLang="ko-KR" sz="1100" b="0" i="0" u="none" strike="noStrike" cap="none" normalizeH="0" baseline="0">
                <a:ln>
                  <a:noFill/>
                </a:ln>
                <a:solidFill>
                  <a:srgbClr val="C77DBB"/>
                </a:solidFill>
                <a:effectLst/>
                <a:ea typeface="JetBrains Mono"/>
              </a:rPr>
              <a:t> port</a:t>
            </a:r>
            <a:r>
              <a:rPr kumimoji="0" lang="ko-KR" altLang="ko-KR" sz="1100" b="0" i="0" u="none" strike="noStrike" cap="none" normalizeH="0" baseline="0">
                <a:ln>
                  <a:noFill/>
                </a:ln>
                <a:solidFill>
                  <a:srgbClr val="C77DBB"/>
                </a:solidFill>
                <a:effectLst/>
                <a:ea typeface="JetBrains Mono"/>
              </a:rPr>
              <a:t> </a:t>
            </a:r>
            <a:r>
              <a:rPr kumimoji="0" lang="ko-KR" altLang="ko-KR" sz="1100" b="0" i="0" u="none" strike="noStrike" cap="none" normalizeH="0" baseline="0">
                <a:ln>
                  <a:noFill/>
                </a:ln>
                <a:solidFill>
                  <a:srgbClr val="BCBEC4"/>
                </a:solidFill>
                <a:effectLst/>
                <a:ea typeface="JetBrains Mono"/>
              </a:rPr>
              <a:t>= </a:t>
            </a:r>
            <a:r>
              <a:rPr kumimoji="0" lang="en-US" altLang="ko-KR" sz="1100" b="0" i="0" u="none" strike="noStrike" cap="none" normalizeH="0" baseline="0">
                <a:ln>
                  <a:noFill/>
                </a:ln>
                <a:solidFill>
                  <a:srgbClr val="BCBEC4"/>
                </a:solidFill>
                <a:effectLst/>
                <a:ea typeface="JetBrains Mono"/>
              </a:rPr>
              <a:t>port</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7" name="Rectangle 2">
            <a:extLst>
              <a:ext uri="{FF2B5EF4-FFF2-40B4-BE49-F238E27FC236}">
                <a16:creationId xmlns:a16="http://schemas.microsoft.com/office/drawing/2014/main" id="{A1A244AE-BEF5-90CC-A407-F8D7BF55BF39}"/>
              </a:ext>
            </a:extLst>
          </p:cNvPr>
          <p:cNvSpPr>
            <a:spLocks noChangeArrowheads="1"/>
          </p:cNvSpPr>
          <p:nvPr/>
        </p:nvSpPr>
        <p:spPr bwMode="auto">
          <a:xfrm>
            <a:off x="4932059" y="3441532"/>
            <a:ext cx="6154152" cy="332244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2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StringToUrlConverter </a:t>
            </a:r>
            <a:r>
              <a:rPr kumimoji="0" lang="ko-KR" altLang="ko-KR" sz="1100" b="0" i="0" u="none" strike="noStrike" cap="none" normalizeH="0" baseline="0">
                <a:ln>
                  <a:noFill/>
                </a:ln>
                <a:solidFill>
                  <a:srgbClr val="CF8E6D"/>
                </a:solidFill>
                <a:effectLst/>
                <a:ea typeface="JetBrains Mono"/>
              </a:rPr>
              <a:t>implements </a:t>
            </a:r>
            <a:r>
              <a:rPr kumimoji="0" lang="ko-KR" altLang="ko-KR" sz="1100" b="0" i="0" u="none" strike="noStrike" cap="none" normalizeH="0" baseline="0">
                <a:ln>
                  <a:noFill/>
                </a:ln>
                <a:solidFill>
                  <a:srgbClr val="BCBEC4"/>
                </a:solidFill>
                <a:effectLst/>
                <a:ea typeface="JetBrains Mono"/>
              </a:rPr>
              <a:t>Converter&lt;String, Url&gt;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@Override</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Url </a:t>
            </a:r>
            <a:r>
              <a:rPr kumimoji="0" lang="ko-KR" altLang="ko-KR" sz="1100" b="0" i="0" u="none" strike="noStrike" cap="none" normalizeH="0" baseline="0">
                <a:ln>
                  <a:noFill/>
                </a:ln>
                <a:solidFill>
                  <a:srgbClr val="56A8F5"/>
                </a:solidFill>
                <a:effectLst/>
                <a:ea typeface="JetBrains Mono"/>
              </a:rPr>
              <a:t>convert</a:t>
            </a:r>
            <a:r>
              <a:rPr kumimoji="0" lang="ko-KR" altLang="ko-KR" sz="1100" b="0" i="0" u="none" strike="noStrike" cap="none" normalizeH="0" baseline="0">
                <a:ln>
                  <a:noFill/>
                </a:ln>
                <a:solidFill>
                  <a:srgbClr val="BCBEC4"/>
                </a:solidFill>
                <a:effectLst/>
                <a:ea typeface="JetBrains Mono"/>
              </a:rPr>
              <a:t>(String source)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if </a:t>
            </a:r>
            <a:r>
              <a:rPr kumimoji="0" lang="ko-KR" altLang="ko-KR" sz="1100" b="0" i="0" u="none" strike="noStrike" cap="none" normalizeH="0" baseline="0">
                <a:ln>
                  <a:noFill/>
                </a:ln>
                <a:solidFill>
                  <a:srgbClr val="BCBEC4"/>
                </a:solidFill>
                <a:effectLst/>
                <a:ea typeface="JetBrains Mono"/>
              </a:rPr>
              <a:t>(source == </a:t>
            </a:r>
            <a:r>
              <a:rPr kumimoji="0" lang="ko-KR" altLang="ko-KR" sz="1100" b="0" i="0" u="none" strike="noStrike" cap="none" normalizeH="0" baseline="0">
                <a:ln>
                  <a:noFill/>
                </a:ln>
                <a:solidFill>
                  <a:srgbClr val="CF8E6D"/>
                </a:solidFill>
                <a:effectLst/>
                <a:ea typeface="JetBrains Mono"/>
              </a:rPr>
              <a:t>null </a:t>
            </a:r>
            <a:r>
              <a:rPr kumimoji="0" lang="ko-KR" altLang="ko-KR" sz="1100" b="0" i="0" u="none" strike="noStrike" cap="none" normalizeH="0" baseline="0">
                <a:ln>
                  <a:noFill/>
                </a:ln>
                <a:solidFill>
                  <a:srgbClr val="BCBEC4"/>
                </a:solidFill>
                <a:effectLst/>
                <a:ea typeface="JetBrains Mono"/>
              </a:rPr>
              <a:t>|| source.trim().isEmpty())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throw new </a:t>
            </a:r>
            <a:r>
              <a:rPr kumimoji="0" lang="ko-KR" altLang="ko-KR" sz="1100" b="0" i="0" u="none" strike="noStrike" cap="none" normalizeH="0" baseline="0">
                <a:ln>
                  <a:noFill/>
                </a:ln>
                <a:solidFill>
                  <a:srgbClr val="BCBEC4"/>
                </a:solidFill>
                <a:effectLst/>
                <a:ea typeface="JetBrains Mono"/>
              </a:rPr>
              <a:t>IllegalArgumentException(</a:t>
            </a:r>
            <a:r>
              <a:rPr kumimoji="0" lang="ko-KR" altLang="ko-KR" sz="1100" b="0" i="0" u="none" strike="noStrike" cap="none" normalizeH="0" baseline="0">
                <a:ln>
                  <a:noFill/>
                </a:ln>
                <a:solidFill>
                  <a:srgbClr val="6AAB73"/>
                </a:solidFill>
                <a:effectLst/>
                <a:ea typeface="JetBrains Mono"/>
              </a:rPr>
              <a:t>"URL string cannot be null or empty"</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en-US" altLang="ko-KR" sz="1100" b="0" i="0" u="none" strike="noStrike" cap="none" normalizeH="0" baseline="0">
                <a:ln>
                  <a:noFill/>
                </a:ln>
                <a:solidFill>
                  <a:srgbClr val="BCBEC4"/>
                </a:solidFill>
                <a:effectLst/>
                <a:ea typeface="JetBrains Mono"/>
              </a:rPr>
              <a:t>String[] parts = url.split("://");</a:t>
            </a:r>
          </a:p>
          <a:p>
            <a:pPr marL="0" marR="0" lvl="0" indent="0" algn="l" defTabSz="914400" rtl="0" eaLnBrk="0" fontAlgn="base" latinLnBrk="0" hangingPunct="0">
              <a:lnSpc>
                <a:spcPct val="120000"/>
              </a:lnSpc>
              <a:spcBef>
                <a:spcPct val="0"/>
              </a:spcBef>
              <a:spcAft>
                <a:spcPct val="0"/>
              </a:spcAft>
              <a:buClrTx/>
              <a:buSzTx/>
              <a:buFontTx/>
              <a:buNone/>
              <a:tabLst/>
            </a:pPr>
            <a:r>
              <a:rPr kumimoji="0" lang="en-US" altLang="ko-KR" sz="1100" b="0" i="0" u="none" strike="noStrike" cap="none" normalizeH="0" baseline="0">
                <a:ln>
                  <a:noFill/>
                </a:ln>
                <a:solidFill>
                  <a:srgbClr val="BCBEC4"/>
                </a:solidFill>
                <a:effectLst/>
                <a:ea typeface="JetBrains Mono"/>
              </a:rPr>
              <a:t>        String protocol = parts[0];</a:t>
            </a:r>
          </a:p>
          <a:p>
            <a:pPr marL="0" marR="0" lvl="0" indent="0" algn="l" defTabSz="914400" rtl="0" eaLnBrk="0" fontAlgn="base" latinLnBrk="0" hangingPunct="0">
              <a:lnSpc>
                <a:spcPct val="120000"/>
              </a:lnSpc>
              <a:spcBef>
                <a:spcPct val="0"/>
              </a:spcBef>
              <a:spcAft>
                <a:spcPct val="0"/>
              </a:spcAft>
              <a:buClrTx/>
              <a:buSzTx/>
              <a:buFontTx/>
              <a:buNone/>
              <a:tabLst/>
            </a:pPr>
            <a:r>
              <a:rPr kumimoji="0" lang="en-US" altLang="ko-KR" sz="1100" b="0" i="0" u="none" strike="noStrike" cap="none" normalizeH="0" baseline="0">
                <a:ln>
                  <a:noFill/>
                </a:ln>
                <a:solidFill>
                  <a:srgbClr val="BCBEC4"/>
                </a:solidFill>
                <a:effectLst/>
                <a:ea typeface="JetBrains Mono"/>
              </a:rPr>
              <a:t>        String domainPort = parts[1];</a:t>
            </a:r>
          </a:p>
          <a:p>
            <a:pPr marL="0" marR="0" lvl="0" indent="0" algn="l" defTabSz="914400" rtl="0" eaLnBrk="0" fontAlgn="base" latinLnBrk="0" hangingPunct="0">
              <a:lnSpc>
                <a:spcPct val="120000"/>
              </a:lnSpc>
              <a:spcBef>
                <a:spcPct val="0"/>
              </a:spcBef>
              <a:spcAft>
                <a:spcPct val="0"/>
              </a:spcAft>
              <a:buClrTx/>
              <a:buSzTx/>
              <a:buFontTx/>
              <a:buNone/>
              <a:tabLst/>
            </a:pPr>
            <a:endParaRPr kumimoji="0" lang="en-US" altLang="ko-KR" sz="1100" b="0" i="0" u="none" strike="noStrike" cap="none" normalizeH="0" baseline="0">
              <a:ln>
                <a:noFill/>
              </a:ln>
              <a:solidFill>
                <a:srgbClr val="BCBEC4"/>
              </a:solidFill>
              <a:effectLst/>
              <a:ea typeface="JetBrains Mono"/>
            </a:endParaRPr>
          </a:p>
          <a:p>
            <a:pPr marL="0" marR="0" lvl="0" indent="0" algn="l" defTabSz="914400" rtl="0" eaLnBrk="0" fontAlgn="base" latinLnBrk="0" hangingPunct="0">
              <a:lnSpc>
                <a:spcPct val="120000"/>
              </a:lnSpc>
              <a:spcBef>
                <a:spcPct val="0"/>
              </a:spcBef>
              <a:spcAft>
                <a:spcPct val="0"/>
              </a:spcAft>
              <a:buClrTx/>
              <a:buSzTx/>
              <a:buFontTx/>
              <a:buNone/>
              <a:tabLst/>
            </a:pPr>
            <a:r>
              <a:rPr kumimoji="0" lang="en-US" altLang="ko-KR" sz="1100" b="0" i="0" u="none" strike="noStrike" cap="none" normalizeH="0" baseline="0">
                <a:ln>
                  <a:noFill/>
                </a:ln>
                <a:solidFill>
                  <a:srgbClr val="BCBEC4"/>
                </a:solidFill>
                <a:effectLst/>
                <a:ea typeface="JetBrains Mono"/>
              </a:rPr>
              <a:t>        String[] parts2 = domainPort.split(":");</a:t>
            </a:r>
          </a:p>
          <a:p>
            <a:pPr marL="0" marR="0" lvl="0" indent="0" algn="l" defTabSz="914400" rtl="0" eaLnBrk="0" fontAlgn="base" latinLnBrk="0" hangingPunct="0">
              <a:lnSpc>
                <a:spcPct val="120000"/>
              </a:lnSpc>
              <a:spcBef>
                <a:spcPct val="0"/>
              </a:spcBef>
              <a:spcAft>
                <a:spcPct val="0"/>
              </a:spcAft>
              <a:buClrTx/>
              <a:buSzTx/>
              <a:buFontTx/>
              <a:buNone/>
              <a:tabLst/>
            </a:pPr>
            <a:r>
              <a:rPr kumimoji="0" lang="en-US" altLang="ko-KR" sz="1100" b="0" i="0" u="none" strike="noStrike" cap="none" normalizeH="0" baseline="0">
                <a:ln>
                  <a:noFill/>
                </a:ln>
                <a:solidFill>
                  <a:srgbClr val="BCBEC4"/>
                </a:solidFill>
                <a:effectLst/>
                <a:ea typeface="JetBrains Mono"/>
              </a:rPr>
              <a:t>        String domain = parts2[0];</a:t>
            </a:r>
          </a:p>
          <a:p>
            <a:pPr marL="0" marR="0" lvl="0" indent="0" algn="l" defTabSz="914400" rtl="0" eaLnBrk="0" fontAlgn="base" latinLnBrk="0" hangingPunct="0">
              <a:lnSpc>
                <a:spcPct val="120000"/>
              </a:lnSpc>
              <a:spcBef>
                <a:spcPct val="0"/>
              </a:spcBef>
              <a:spcAft>
                <a:spcPct val="0"/>
              </a:spcAft>
              <a:buClrTx/>
              <a:buSzTx/>
              <a:buFontTx/>
              <a:buNone/>
              <a:tabLst/>
            </a:pPr>
            <a:r>
              <a:rPr kumimoji="0" lang="en-US" altLang="ko-KR" sz="1100" b="0" i="0" u="none" strike="noStrike" cap="none" normalizeH="0" baseline="0">
                <a:ln>
                  <a:noFill/>
                </a:ln>
                <a:solidFill>
                  <a:srgbClr val="BCBEC4"/>
                </a:solidFill>
                <a:effectLst/>
                <a:ea typeface="JetBrains Mono"/>
              </a:rPr>
              <a:t>        int port = Integer.parseInt(parts2[1]);</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new </a:t>
            </a:r>
            <a:r>
              <a:rPr kumimoji="0" lang="ko-KR" altLang="ko-KR" sz="1100" b="0" i="0" u="none" strike="noStrike" cap="none" normalizeH="0" baseline="0">
                <a:ln>
                  <a:noFill/>
                </a:ln>
                <a:solidFill>
                  <a:srgbClr val="BCBEC4"/>
                </a:solidFill>
                <a:effectLst/>
                <a:ea typeface="JetBrains Mono"/>
              </a:rPr>
              <a:t>Url(protocol, domain</a:t>
            </a:r>
            <a:r>
              <a:rPr kumimoji="0" lang="en-US" altLang="ko-KR" sz="1100" b="0" i="0" u="none" strike="noStrike" cap="none" normalizeH="0" baseline="0">
                <a:ln>
                  <a:noFill/>
                </a:ln>
                <a:solidFill>
                  <a:srgbClr val="BCBEC4"/>
                </a:solidFill>
                <a:effectLst/>
                <a:ea typeface="JetBrains Mono"/>
              </a:rPr>
              <a:t>, port</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8" name="Rectangle 3">
            <a:extLst>
              <a:ext uri="{FF2B5EF4-FFF2-40B4-BE49-F238E27FC236}">
                <a16:creationId xmlns:a16="http://schemas.microsoft.com/office/drawing/2014/main" id="{8DCDE5F8-E4D1-0A66-43AF-219BF4BA742A}"/>
              </a:ext>
            </a:extLst>
          </p:cNvPr>
          <p:cNvSpPr>
            <a:spLocks noChangeArrowheads="1"/>
          </p:cNvSpPr>
          <p:nvPr/>
        </p:nvSpPr>
        <p:spPr bwMode="auto">
          <a:xfrm>
            <a:off x="4932059" y="1403871"/>
            <a:ext cx="6154152" cy="190052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2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UrlToStringConverter </a:t>
            </a:r>
            <a:r>
              <a:rPr kumimoji="0" lang="ko-KR" altLang="ko-KR" sz="1100" b="0" i="0" u="none" strike="noStrike" cap="none" normalizeH="0" baseline="0">
                <a:ln>
                  <a:noFill/>
                </a:ln>
                <a:solidFill>
                  <a:srgbClr val="CF8E6D"/>
                </a:solidFill>
                <a:effectLst/>
                <a:ea typeface="JetBrains Mono"/>
              </a:rPr>
              <a:t>implements </a:t>
            </a:r>
            <a:r>
              <a:rPr kumimoji="0" lang="ko-KR" altLang="ko-KR" sz="1100" b="0" i="0" u="none" strike="noStrike" cap="none" normalizeH="0" baseline="0">
                <a:ln>
                  <a:noFill/>
                </a:ln>
                <a:solidFill>
                  <a:srgbClr val="BCBEC4"/>
                </a:solidFill>
                <a:effectLst/>
                <a:ea typeface="JetBrains Mono"/>
              </a:rPr>
              <a:t>Converter&lt;Url, String&gt;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@Override</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56A8F5"/>
                </a:solidFill>
                <a:effectLst/>
                <a:ea typeface="JetBrains Mono"/>
              </a:rPr>
              <a:t>convert</a:t>
            </a:r>
            <a:r>
              <a:rPr kumimoji="0" lang="ko-KR" altLang="ko-KR" sz="1100" b="0" i="0" u="none" strike="noStrike" cap="none" normalizeH="0" baseline="0">
                <a:ln>
                  <a:noFill/>
                </a:ln>
                <a:solidFill>
                  <a:srgbClr val="BCBEC4"/>
                </a:solidFill>
                <a:effectLst/>
                <a:ea typeface="JetBrains Mono"/>
              </a:rPr>
              <a:t>(Url source)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if </a:t>
            </a:r>
            <a:r>
              <a:rPr kumimoji="0" lang="ko-KR" altLang="ko-KR" sz="1100" b="0" i="0" u="none" strike="noStrike" cap="none" normalizeH="0" baseline="0">
                <a:ln>
                  <a:noFill/>
                </a:ln>
                <a:solidFill>
                  <a:srgbClr val="BCBEC4"/>
                </a:solidFill>
                <a:effectLst/>
                <a:ea typeface="JetBrains Mono"/>
              </a:rPr>
              <a:t>(source == </a:t>
            </a:r>
            <a:r>
              <a:rPr kumimoji="0" lang="ko-KR" altLang="ko-KR" sz="1100" b="0" i="0" u="none" strike="noStrike" cap="none" normalizeH="0" baseline="0">
                <a:ln>
                  <a:noFill/>
                </a:ln>
                <a:solidFill>
                  <a:srgbClr val="CF8E6D"/>
                </a:solidFill>
                <a:effectLst/>
                <a:ea typeface="JetBrains Mono"/>
              </a:rPr>
              <a:t>null</a:t>
            </a: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throw new </a:t>
            </a:r>
            <a:r>
              <a:rPr kumimoji="0" lang="ko-KR" altLang="ko-KR" sz="1100" b="0" i="0" u="none" strike="noStrike" cap="none" normalizeH="0" baseline="0">
                <a:ln>
                  <a:noFill/>
                </a:ln>
                <a:solidFill>
                  <a:srgbClr val="BCBEC4"/>
                </a:solidFill>
                <a:effectLst/>
                <a:ea typeface="JetBrains Mono"/>
              </a:rPr>
              <a:t>IllegalArgumentException(</a:t>
            </a:r>
            <a:r>
              <a:rPr kumimoji="0" lang="ko-KR" altLang="ko-KR" sz="1100" b="0" i="0" u="none" strike="noStrike" cap="none" normalizeH="0" baseline="0">
                <a:ln>
                  <a:noFill/>
                </a:ln>
                <a:solidFill>
                  <a:srgbClr val="6AAB73"/>
                </a:solidFill>
                <a:effectLst/>
                <a:ea typeface="JetBrains Mono"/>
              </a:rPr>
              <a:t>"Url cannot be null"</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lang="en-US" altLang="ko-KR" sz="1100">
                <a:solidFill>
                  <a:srgbClr val="BCBEC4"/>
                </a:solidFill>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BCBEC4"/>
                </a:solidFill>
                <a:effectLst/>
                <a:ea typeface="JetBrains Mono"/>
              </a:rPr>
              <a:t>source.getProtocol() + </a:t>
            </a:r>
            <a:r>
              <a:rPr kumimoji="0" lang="ko-KR" altLang="ko-KR" sz="1100" b="0" i="0" u="none" strike="noStrike" cap="none" normalizeH="0" baseline="0">
                <a:ln>
                  <a:noFill/>
                </a:ln>
                <a:solidFill>
                  <a:srgbClr val="6AAB73"/>
                </a:solidFill>
                <a:effectLst/>
                <a:ea typeface="JetBrains Mono"/>
              </a:rPr>
              <a:t>"://" </a:t>
            </a:r>
            <a:r>
              <a:rPr kumimoji="0" lang="ko-KR" altLang="ko-KR" sz="1100" b="0" i="0" u="none" strike="noStrike" cap="none" normalizeH="0" baseline="0">
                <a:ln>
                  <a:noFill/>
                </a:ln>
                <a:solidFill>
                  <a:srgbClr val="BCBEC4"/>
                </a:solidFill>
                <a:effectLst/>
                <a:ea typeface="JetBrains Mono"/>
              </a:rPr>
              <a:t>+ source.getDomain() + </a:t>
            </a:r>
            <a:r>
              <a:rPr kumimoji="0" lang="ko-KR" altLang="ko-KR" sz="1100" b="0" i="0" u="none" strike="noStrike" cap="none" normalizeH="0" baseline="0">
                <a:ln>
                  <a:noFill/>
                </a:ln>
                <a:solidFill>
                  <a:srgbClr val="6AAB73"/>
                </a:solidFill>
                <a:effectLst/>
                <a:ea typeface="JetBrains Mono"/>
              </a:rPr>
              <a:t>":" </a:t>
            </a:r>
            <a:r>
              <a:rPr kumimoji="0" lang="ko-KR" altLang="ko-KR" sz="1100" b="0" i="0" u="none" strike="noStrike" cap="none" normalizeH="0" baseline="0">
                <a:ln>
                  <a:noFill/>
                </a:ln>
                <a:solidFill>
                  <a:srgbClr val="BCBEC4"/>
                </a:solidFill>
                <a:effectLst/>
                <a:ea typeface="JetBrains Mono"/>
              </a:rPr>
              <a:t>+ source.get</a:t>
            </a:r>
            <a:r>
              <a:rPr kumimoji="0" lang="en-US" altLang="ko-KR" sz="1100" b="0" i="0" u="none" strike="noStrike" cap="none" normalizeH="0" baseline="0">
                <a:ln>
                  <a:noFill/>
                </a:ln>
                <a:solidFill>
                  <a:srgbClr val="BCBEC4"/>
                </a:solidFill>
                <a:effectLst/>
                <a:ea typeface="JetBrains Mono"/>
              </a:rPr>
              <a:t>Port</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2" name="직사각형 1">
            <a:extLst>
              <a:ext uri="{FF2B5EF4-FFF2-40B4-BE49-F238E27FC236}">
                <a16:creationId xmlns:a16="http://schemas.microsoft.com/office/drawing/2014/main" id="{6087AFDD-00E8-173E-9762-01FCA69336AF}"/>
              </a:ext>
            </a:extLst>
          </p:cNvPr>
          <p:cNvSpPr/>
          <p:nvPr/>
        </p:nvSpPr>
        <p:spPr>
          <a:xfrm>
            <a:off x="384165" y="378623"/>
            <a:ext cx="11330111" cy="887615"/>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latin typeface="+mn-ea"/>
              </a:rPr>
              <a:t>문자열을 </a:t>
            </a:r>
            <a:r>
              <a:rPr lang="en-US" altLang="ko-KR" sz="1200">
                <a:latin typeface="+mn-ea"/>
              </a:rPr>
              <a:t>Url </a:t>
            </a:r>
            <a:r>
              <a:rPr lang="ko-KR" altLang="en-US" sz="1200">
                <a:latin typeface="+mn-ea"/>
              </a:rPr>
              <a:t>객체로</a:t>
            </a:r>
            <a:r>
              <a:rPr lang="en-US" altLang="ko-KR" sz="1200">
                <a:latin typeface="+mn-ea"/>
              </a:rPr>
              <a:t>, Url </a:t>
            </a:r>
            <a:r>
              <a:rPr lang="ko-KR" altLang="en-US" sz="1200">
                <a:latin typeface="+mn-ea"/>
              </a:rPr>
              <a:t>객체를 문자열로 변환하는 예제를 살펴보도록 한다</a:t>
            </a:r>
            <a:endParaRPr lang="en-US" altLang="ko-KR" sz="1200">
              <a:latin typeface="+mn-ea"/>
            </a:endParaRPr>
          </a:p>
          <a:p>
            <a:pPr marL="171450" indent="-171450">
              <a:lnSpc>
                <a:spcPct val="150000"/>
              </a:lnSpc>
              <a:buFont typeface="Arial" panose="020B0604020202020204" pitchFamily="34" charset="0"/>
              <a:buChar char="•"/>
            </a:pPr>
            <a:r>
              <a:rPr lang="en-US" altLang="ko-KR" sz="1200">
                <a:latin typeface="+mn-ea"/>
              </a:rPr>
              <a:t>Url </a:t>
            </a:r>
            <a:r>
              <a:rPr lang="ko-KR" altLang="en-US" sz="1200">
                <a:latin typeface="+mn-ea"/>
              </a:rPr>
              <a:t>은 프로토콜 </a:t>
            </a:r>
            <a:r>
              <a:rPr lang="en-US" altLang="ko-KR" sz="1200">
                <a:latin typeface="+mn-ea"/>
              </a:rPr>
              <a:t>protocol + domain + port </a:t>
            </a:r>
            <a:r>
              <a:rPr lang="ko-KR" altLang="en-US" sz="1200">
                <a:latin typeface="+mn-ea"/>
              </a:rPr>
              <a:t>으로 이루어져 있다</a:t>
            </a:r>
            <a:endParaRPr lang="en-US" altLang="ko-KR" sz="1200">
              <a:latin typeface="+mn-ea"/>
            </a:endParaRPr>
          </a:p>
          <a:p>
            <a:pPr marL="171450" indent="-171450">
              <a:lnSpc>
                <a:spcPct val="150000"/>
              </a:lnSpc>
              <a:buFont typeface="Arial" panose="020B0604020202020204" pitchFamily="34" charset="0"/>
              <a:buChar char="•"/>
            </a:pPr>
            <a:r>
              <a:rPr lang="ko-KR" altLang="en-US" sz="1200">
                <a:latin typeface="+mn-ea"/>
              </a:rPr>
              <a:t>웹에서는 요청 파라미터가 컨버터의 소스 타입으로 전달되고 메서드의 매개변수가 컨버터로부터 반환하는 타겟 타입이 된다</a:t>
            </a:r>
            <a:endParaRPr lang="en-US" altLang="ko-KR" sz="1200">
              <a:latin typeface="+mn-ea"/>
            </a:endParaRPr>
          </a:p>
        </p:txBody>
      </p:sp>
      <p:sp>
        <p:nvSpPr>
          <p:cNvPr id="18" name="TextBox 17">
            <a:extLst>
              <a:ext uri="{FF2B5EF4-FFF2-40B4-BE49-F238E27FC236}">
                <a16:creationId xmlns:a16="http://schemas.microsoft.com/office/drawing/2014/main" id="{135D3F15-BFA6-7B6F-1912-D71AA3DFD208}"/>
              </a:ext>
            </a:extLst>
          </p:cNvPr>
          <p:cNvSpPr txBox="1"/>
          <p:nvPr/>
        </p:nvSpPr>
        <p:spPr>
          <a:xfrm>
            <a:off x="677621" y="5009641"/>
            <a:ext cx="3852433" cy="276999"/>
          </a:xfrm>
          <a:prstGeom prst="rect">
            <a:avLst/>
          </a:prstGeom>
          <a:solidFill>
            <a:schemeClr val="bg2"/>
          </a:solidFill>
        </p:spPr>
        <p:txBody>
          <a:bodyPr wrap="square">
            <a:spAutoFit/>
          </a:bodyPr>
          <a:lstStyle/>
          <a:p>
            <a:r>
              <a:rPr kumimoji="0" lang="ko-KR" altLang="ko-KR" sz="1200" b="0" i="0" u="none" strike="noStrike" cap="none" normalizeH="0" baseline="0">
                <a:ln>
                  <a:noFill/>
                </a:ln>
                <a:effectLst/>
                <a:ea typeface="JetBrains Mono"/>
              </a:rPr>
              <a:t>http://localhost:8080</a:t>
            </a:r>
            <a:r>
              <a:rPr lang="en-US" altLang="ko-KR" sz="1200">
                <a:ea typeface="JetBrains Mono"/>
              </a:rPr>
              <a:t>/url</a:t>
            </a:r>
            <a:r>
              <a:rPr kumimoji="0" lang="en-US" altLang="ko-KR" sz="1200" b="0" i="0" u="none" strike="noStrike" cap="none" normalizeH="0" baseline="0">
                <a:ln>
                  <a:noFill/>
                </a:ln>
                <a:effectLst/>
                <a:ea typeface="JetBrains Mono"/>
              </a:rPr>
              <a:t>=http://www.springmvc.com</a:t>
            </a:r>
            <a:endParaRPr lang="ko-KR" altLang="en-US" sz="1200"/>
          </a:p>
        </p:txBody>
      </p:sp>
      <p:sp>
        <p:nvSpPr>
          <p:cNvPr id="19" name="TextBox 18">
            <a:extLst>
              <a:ext uri="{FF2B5EF4-FFF2-40B4-BE49-F238E27FC236}">
                <a16:creationId xmlns:a16="http://schemas.microsoft.com/office/drawing/2014/main" id="{EC46FE3F-C5AF-52AF-A04D-6EDC7B360170}"/>
              </a:ext>
            </a:extLst>
          </p:cNvPr>
          <p:cNvSpPr txBox="1"/>
          <p:nvPr/>
        </p:nvSpPr>
        <p:spPr>
          <a:xfrm>
            <a:off x="677621" y="5770003"/>
            <a:ext cx="3852432" cy="276999"/>
          </a:xfrm>
          <a:prstGeom prst="rect">
            <a:avLst/>
          </a:prstGeom>
          <a:solidFill>
            <a:schemeClr val="bg2"/>
          </a:solidFill>
        </p:spPr>
        <p:txBody>
          <a:bodyPr wrap="square">
            <a:spAutoFit/>
          </a:bodyPr>
          <a:lstStyle/>
          <a:p>
            <a:r>
              <a:rPr kumimoji="0" lang="en-US" altLang="ko-KR" sz="1200" b="0" i="0" u="none" strike="noStrike" cap="none" normalizeH="0" baseline="0">
                <a:ln>
                  <a:noFill/>
                </a:ln>
                <a:effectLst/>
                <a:ea typeface="JetBrains Mono"/>
              </a:rPr>
              <a:t>String someMethod(@RequestParam(“url") Url url)</a:t>
            </a:r>
            <a:endParaRPr lang="ko-KR" altLang="en-US" sz="1200"/>
          </a:p>
        </p:txBody>
      </p:sp>
      <p:sp>
        <p:nvSpPr>
          <p:cNvPr id="4" name="직사각형 3">
            <a:extLst>
              <a:ext uri="{FF2B5EF4-FFF2-40B4-BE49-F238E27FC236}">
                <a16:creationId xmlns:a16="http://schemas.microsoft.com/office/drawing/2014/main" id="{66A02AA9-8409-AD80-47D5-FC3B2966BED7}"/>
              </a:ext>
            </a:extLst>
          </p:cNvPr>
          <p:cNvSpPr/>
          <p:nvPr/>
        </p:nvSpPr>
        <p:spPr>
          <a:xfrm>
            <a:off x="2532150" y="5009641"/>
            <a:ext cx="1997903" cy="276999"/>
          </a:xfrm>
          <a:prstGeom prst="rect">
            <a:avLst/>
          </a:prstGeom>
          <a:noFill/>
          <a:ln>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6" name="직선 화살표 연결선 5">
            <a:extLst>
              <a:ext uri="{FF2B5EF4-FFF2-40B4-BE49-F238E27FC236}">
                <a16:creationId xmlns:a16="http://schemas.microsoft.com/office/drawing/2014/main" id="{EB95332F-AABA-5A7D-D7BF-E1335324E43C}"/>
              </a:ext>
            </a:extLst>
          </p:cNvPr>
          <p:cNvCxnSpPr>
            <a:cxnSpLocks/>
            <a:stCxn id="4" idx="3"/>
          </p:cNvCxnSpPr>
          <p:nvPr/>
        </p:nvCxnSpPr>
        <p:spPr>
          <a:xfrm flipV="1">
            <a:off x="4530053" y="4090736"/>
            <a:ext cx="2327949" cy="1057405"/>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직선 화살표 연결선 8">
            <a:extLst>
              <a:ext uri="{FF2B5EF4-FFF2-40B4-BE49-F238E27FC236}">
                <a16:creationId xmlns:a16="http://schemas.microsoft.com/office/drawing/2014/main" id="{60AA1A3B-4F03-AA04-6CBC-22BAFDC17BF4}"/>
              </a:ext>
            </a:extLst>
          </p:cNvPr>
          <p:cNvCxnSpPr>
            <a:cxnSpLocks/>
            <a:endCxn id="14" idx="3"/>
          </p:cNvCxnSpPr>
          <p:nvPr/>
        </p:nvCxnSpPr>
        <p:spPr>
          <a:xfrm flipH="1" flipV="1">
            <a:off x="4268222" y="5904604"/>
            <a:ext cx="1145991" cy="27699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직사각형 13">
            <a:extLst>
              <a:ext uri="{FF2B5EF4-FFF2-40B4-BE49-F238E27FC236}">
                <a16:creationId xmlns:a16="http://schemas.microsoft.com/office/drawing/2014/main" id="{2F9825E1-C5F8-89D1-2246-0DFB2327D936}"/>
              </a:ext>
            </a:extLst>
          </p:cNvPr>
          <p:cNvSpPr/>
          <p:nvPr/>
        </p:nvSpPr>
        <p:spPr>
          <a:xfrm>
            <a:off x="3712874" y="5766104"/>
            <a:ext cx="555348" cy="276999"/>
          </a:xfrm>
          <a:prstGeom prst="rect">
            <a:avLst/>
          </a:prstGeom>
          <a:noFill/>
          <a:ln>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636868493"/>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87548E-5EB7-A968-68C1-A01EDCF1BA69}"/>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854280F9-38E0-5D42-041C-9ECA5E36A251}"/>
              </a:ext>
            </a:extLst>
          </p:cNvPr>
          <p:cNvSpPr>
            <a:spLocks noChangeArrowheads="1"/>
          </p:cNvSpPr>
          <p:nvPr/>
        </p:nvSpPr>
        <p:spPr bwMode="auto">
          <a:xfrm>
            <a:off x="235557" y="200938"/>
            <a:ext cx="5889457" cy="539186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@RestController</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3AE60"/>
                </a:solidFill>
                <a:effectLst/>
                <a:ea typeface="JetBrains Mono"/>
              </a:rPr>
              <a:t>@Slf4j</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UrlController {</a:t>
            </a:r>
            <a:endParaRPr kumimoji="0" lang="en-US" altLang="ko-KR" sz="1100" b="0" i="0" u="none" strike="noStrike" cap="none" normalizeH="0" baseline="0">
              <a:ln>
                <a:noFill/>
              </a:ln>
              <a:solidFill>
                <a:srgbClr val="BCBEC4"/>
              </a:solidFill>
              <a:effectLst/>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private final </a:t>
            </a:r>
            <a:r>
              <a:rPr kumimoji="0" lang="ko-KR" altLang="ko-KR" sz="1100" b="0" i="0" u="none" strike="noStrike" cap="none" normalizeH="0" baseline="0">
                <a:ln>
                  <a:noFill/>
                </a:ln>
                <a:solidFill>
                  <a:srgbClr val="BCBEC4"/>
                </a:solidFill>
                <a:effectLst/>
                <a:ea typeface="JetBrains Mono"/>
              </a:rPr>
              <a:t>StringToUrlConverter </a:t>
            </a:r>
            <a:r>
              <a:rPr kumimoji="0" lang="ko-KR" altLang="ko-KR" sz="1100" b="0" i="0" u="none" strike="noStrike" cap="none" normalizeH="0" baseline="0">
                <a:ln>
                  <a:noFill/>
                </a:ln>
                <a:solidFill>
                  <a:srgbClr val="C77DBB"/>
                </a:solidFill>
                <a:effectLst/>
                <a:ea typeface="JetBrains Mono"/>
              </a:rPr>
              <a:t>stringToUrlConverter </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new </a:t>
            </a:r>
            <a:r>
              <a:rPr kumimoji="0" lang="ko-KR" altLang="ko-KR" sz="1100" b="0" i="0" u="none" strike="noStrike" cap="none" normalizeH="0" baseline="0">
                <a:ln>
                  <a:noFill/>
                </a:ln>
                <a:solidFill>
                  <a:srgbClr val="BCBEC4"/>
                </a:solidFill>
                <a:effectLst/>
                <a:ea typeface="JetBrains Mono"/>
              </a:rPr>
              <a:t>StringToUrlConverter();</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private final </a:t>
            </a:r>
            <a:r>
              <a:rPr kumimoji="0" lang="ko-KR" altLang="ko-KR" sz="1100" b="0" i="0" u="none" strike="noStrike" cap="none" normalizeH="0" baseline="0">
                <a:ln>
                  <a:noFill/>
                </a:ln>
                <a:solidFill>
                  <a:srgbClr val="BCBEC4"/>
                </a:solidFill>
                <a:effectLst/>
                <a:ea typeface="JetBrains Mono"/>
              </a:rPr>
              <a:t>UrlToStringConverter </a:t>
            </a:r>
            <a:r>
              <a:rPr kumimoji="0" lang="ko-KR" altLang="ko-KR" sz="1100" b="0" i="0" u="none" strike="noStrike" cap="none" normalizeH="0" baseline="0">
                <a:ln>
                  <a:noFill/>
                </a:ln>
                <a:solidFill>
                  <a:srgbClr val="C77DBB"/>
                </a:solidFill>
                <a:effectLst/>
                <a:ea typeface="JetBrains Mono"/>
              </a:rPr>
              <a:t>urlToStringConverter </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new </a:t>
            </a:r>
            <a:r>
              <a:rPr kumimoji="0" lang="ko-KR" altLang="ko-KR" sz="1100" b="0" i="0" u="none" strike="noStrike" cap="none" normalizeH="0" baseline="0">
                <a:ln>
                  <a:noFill/>
                </a:ln>
                <a:solidFill>
                  <a:srgbClr val="BCBEC4"/>
                </a:solidFill>
                <a:effectLst/>
                <a:ea typeface="JetBrains Mono"/>
              </a:rPr>
              <a:t>UrlToStringConverter();</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a:t>
            </a:r>
            <a:r>
              <a:rPr kumimoji="0" lang="en-US" altLang="ko-KR" sz="1100" b="0" i="0" u="none" strike="noStrike" cap="none" normalizeH="0" baseline="0">
                <a:ln>
                  <a:noFill/>
                </a:ln>
                <a:solidFill>
                  <a:srgbClr val="B3AE60"/>
                </a:solidFill>
                <a:effectLst/>
                <a:ea typeface="JetBrains Mono"/>
              </a:rPr>
              <a:t>Post</a:t>
            </a:r>
            <a:r>
              <a:rPr kumimoji="0" lang="ko-KR" altLang="ko-KR" sz="1100" b="0" i="0" u="none" strike="noStrike" cap="none" normalizeH="0" baseline="0">
                <a:ln>
                  <a:noFill/>
                </a:ln>
                <a:solidFill>
                  <a:srgbClr val="B3AE60"/>
                </a:solidFill>
                <a:effectLst/>
                <a:ea typeface="JetBrains Mono"/>
              </a:rPr>
              <a:t>Mapping</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a:t>
            </a:r>
            <a:r>
              <a:rPr kumimoji="0" lang="en-US" altLang="ko-KR" sz="1100" b="0" i="0" u="none" strike="noStrike" cap="none" normalizeH="0" baseline="0">
                <a:ln>
                  <a:noFill/>
                </a:ln>
                <a:solidFill>
                  <a:srgbClr val="6AAB73"/>
                </a:solidFill>
                <a:effectLst/>
                <a:ea typeface="JetBrains Mono"/>
              </a:rPr>
              <a:t>url</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String </a:t>
            </a:r>
            <a:r>
              <a:rPr kumimoji="0" lang="en-US" altLang="ko-KR" sz="1100" b="0" i="0" u="none" strike="noStrike" cap="none" normalizeH="0" baseline="0">
                <a:ln>
                  <a:noFill/>
                </a:ln>
                <a:solidFill>
                  <a:srgbClr val="56A8F5"/>
                </a:solidFill>
                <a:effectLst/>
                <a:ea typeface="JetBrains Mono"/>
              </a:rPr>
              <a:t>saveUrl</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B3AE60"/>
                </a:solidFill>
                <a:effectLst/>
                <a:ea typeface="JetBrains Mono"/>
              </a:rPr>
              <a:t>@RequestParam</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a:t>
            </a:r>
            <a:r>
              <a:rPr kumimoji="0" lang="en-US" altLang="ko-KR" sz="1100" b="0" i="0" u="none" strike="noStrike" cap="none" normalizeH="0" baseline="0">
                <a:ln>
                  <a:noFill/>
                </a:ln>
                <a:solidFill>
                  <a:srgbClr val="6AAB73"/>
                </a:solidFill>
                <a:effectLst/>
                <a:ea typeface="JetBrains Mono"/>
              </a:rPr>
              <a:t>url</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a:ln>
                  <a:noFill/>
                </a:ln>
                <a:solidFill>
                  <a:srgbClr val="BCBEC4"/>
                </a:solidFill>
                <a:effectLst/>
                <a:ea typeface="JetBrains Mono"/>
              </a:rPr>
              <a:t>) String </a:t>
            </a:r>
            <a:r>
              <a:rPr kumimoji="0" lang="en-US" altLang="ko-KR" sz="1100" b="0" i="0" u="none" strike="noStrike" cap="none" normalizeH="0" baseline="0">
                <a:ln>
                  <a:noFill/>
                </a:ln>
                <a:solidFill>
                  <a:srgbClr val="BCBEC4"/>
                </a:solidFill>
                <a:effectLst/>
                <a:ea typeface="JetBrains Mono"/>
              </a:rPr>
              <a:t>url</a:t>
            </a:r>
            <a:r>
              <a:rPr kumimoji="0" lang="ko-KR" altLang="ko-KR" sz="1100" b="0" i="0" u="none" strike="noStrike" cap="none" normalizeH="0" baseline="0">
                <a:ln>
                  <a:noFill/>
                </a:ln>
                <a:solidFill>
                  <a:srgbClr val="BCBEC4"/>
                </a:solidFill>
                <a:effectLst/>
                <a:ea typeface="JetBrains Mono"/>
              </a:rPr>
              <a:t>) {      </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ea typeface="JetBrains Mono"/>
              </a:rPr>
              <a:t>Url </a:t>
            </a:r>
            <a:r>
              <a:rPr kumimoji="0" lang="en-US" altLang="ko-KR" sz="1100" b="0" i="0" u="none" strike="noStrike" cap="none" normalizeH="0" baseline="0">
                <a:ln>
                  <a:noFill/>
                </a:ln>
                <a:solidFill>
                  <a:srgbClr val="BCBEC4"/>
                </a:solidFill>
                <a:effectLst/>
                <a:ea typeface="JetBrains Mono"/>
              </a:rPr>
              <a:t>result</a:t>
            </a:r>
            <a:r>
              <a:rPr kumimoji="0" lang="ko-KR" altLang="ko-KR" sz="1100" b="0" i="0" u="none" strike="noStrike" cap="none" normalizeH="0" baseline="0">
                <a:ln>
                  <a:noFill/>
                </a:ln>
                <a:solidFill>
                  <a:srgbClr val="BCBEC4"/>
                </a:solidFill>
                <a:effectLst/>
                <a:ea typeface="JetBrains Mono"/>
              </a:rPr>
              <a:t> = </a:t>
            </a:r>
            <a:r>
              <a:rPr kumimoji="0" lang="ko-KR" altLang="ko-KR" sz="1100" b="0" i="0" u="none" strike="noStrike" cap="none" normalizeH="0" baseline="0">
                <a:ln>
                  <a:noFill/>
                </a:ln>
                <a:solidFill>
                  <a:srgbClr val="C77DBB"/>
                </a:solidFill>
                <a:effectLst/>
                <a:ea typeface="JetBrains Mono"/>
              </a:rPr>
              <a:t>stringToUrlConverter</a:t>
            </a:r>
            <a:r>
              <a:rPr kumimoji="0" lang="ko-KR" altLang="ko-KR" sz="1100" b="0" i="0" u="none" strike="noStrike" cap="none" normalizeH="0" baseline="0">
                <a:ln>
                  <a:noFill/>
                </a:ln>
                <a:solidFill>
                  <a:srgbClr val="BCBEC4"/>
                </a:solidFill>
                <a:effectLst/>
                <a:ea typeface="JetBrains Mono"/>
              </a:rPr>
              <a:t>.convert(</a:t>
            </a:r>
            <a:r>
              <a:rPr kumimoji="0" lang="en-US" altLang="ko-KR" sz="1100" b="0" i="0" u="none" strike="noStrike" cap="none" normalizeH="0" baseline="0">
                <a:ln>
                  <a:noFill/>
                </a:ln>
                <a:solidFill>
                  <a:srgbClr val="BCBEC4"/>
                </a:solidFill>
                <a:effectLst/>
                <a:ea typeface="JetBrains Mono"/>
              </a:rPr>
              <a:t>url</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log.info(</a:t>
            </a:r>
            <a:r>
              <a:rPr kumimoji="0" lang="ko-KR" altLang="ko-KR" sz="1100" b="0" i="0" u="none" strike="noStrike" cap="none" normalizeH="0" baseline="0">
                <a:ln>
                  <a:noFill/>
                </a:ln>
                <a:solidFill>
                  <a:srgbClr val="6AAB73"/>
                </a:solidFill>
                <a:effectLst/>
                <a:ea typeface="JetBrains Mono"/>
              </a:rPr>
              <a:t>"Url</a:t>
            </a:r>
            <a:r>
              <a:rPr kumimoji="0" lang="en-US" altLang="ko-KR" sz="1100" b="0" i="0" u="none" strike="noStrike" cap="none" normalizeH="0" baseline="0">
                <a:ln>
                  <a:noFill/>
                </a:ln>
                <a:solidFill>
                  <a:srgbClr val="6AAB73"/>
                </a:solidFill>
                <a:effectLst/>
                <a:ea typeface="JetBrains Mono"/>
              </a:rPr>
              <a:t> </a:t>
            </a:r>
            <a:r>
              <a:rPr kumimoji="0" lang="ko-KR" altLang="ko-KR" sz="1100" b="0" i="0" u="none" strike="noStrike" cap="none" normalizeH="0" baseline="0">
                <a:ln>
                  <a:noFill/>
                </a:ln>
                <a:solidFill>
                  <a:srgbClr val="6AAB73"/>
                </a:solidFill>
                <a:effectLst/>
                <a:ea typeface="JetBrains Mono"/>
              </a:rPr>
              <a:t>: {}"</a:t>
            </a:r>
            <a:r>
              <a:rPr kumimoji="0" lang="ko-KR" altLang="ko-KR" sz="1100" b="0" i="0" u="none" strike="noStrike" cap="none" normalizeH="0" baseline="0">
                <a:ln>
                  <a:noFill/>
                </a:ln>
                <a:solidFill>
                  <a:srgbClr val="BCBEC4"/>
                </a:solidFill>
                <a:effectLst/>
                <a:ea typeface="JetBrains Mono"/>
              </a:rPr>
              <a:t>, </a:t>
            </a:r>
            <a:r>
              <a:rPr kumimoji="0" lang="en-US" altLang="ko-KR" sz="1100" b="0" i="0" u="none" strike="noStrike" cap="none" normalizeH="0" baseline="0">
                <a:ln>
                  <a:noFill/>
                </a:ln>
                <a:solidFill>
                  <a:srgbClr val="BCBEC4"/>
                </a:solidFill>
                <a:effectLst/>
                <a:ea typeface="JetBrains Mono"/>
              </a:rPr>
              <a:t>result</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6AAB73"/>
                </a:solidFill>
                <a:effectLst/>
                <a:ea typeface="JetBrains Mono"/>
              </a:rPr>
              <a:t>"URL: " </a:t>
            </a:r>
            <a:r>
              <a:rPr kumimoji="0" lang="ko-KR" altLang="ko-KR" sz="1100" b="0" i="0" u="none" strike="noStrike" cap="none" normalizeH="0" baseline="0">
                <a:ln>
                  <a:noFill/>
                </a:ln>
                <a:solidFill>
                  <a:srgbClr val="BCBEC4"/>
                </a:solidFill>
                <a:effectLst/>
                <a:ea typeface="JetBrains Mono"/>
              </a:rPr>
              <a:t>+ </a:t>
            </a:r>
            <a:r>
              <a:rPr kumimoji="0" lang="en-US" altLang="ko-KR" sz="1100" b="0" i="0" u="none" strike="noStrike" cap="none" normalizeH="0" baseline="0">
                <a:ln>
                  <a:noFill/>
                </a:ln>
                <a:solidFill>
                  <a:srgbClr val="BCBEC4"/>
                </a:solidFill>
                <a:effectLst/>
                <a:ea typeface="JetBrains Mono"/>
              </a:rPr>
              <a:t>result</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endParaRPr kumimoji="0" lang="en-US" altLang="ko-KR" sz="1100" b="0" i="0" u="none" strike="noStrike" cap="none" normalizeH="0" baseline="0">
              <a:ln>
                <a:noFill/>
              </a:ln>
              <a:solidFill>
                <a:srgbClr val="BCBEC4"/>
              </a:solidFill>
              <a:effectLst/>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@GetMapping</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a:t>
            </a:r>
            <a:r>
              <a:rPr kumimoji="0" lang="en-US" altLang="ko-KR" sz="1100" b="0" i="0" u="none" strike="noStrike" cap="none" normalizeH="0" baseline="0">
                <a:ln>
                  <a:noFill/>
                </a:ln>
                <a:solidFill>
                  <a:srgbClr val="6AAB73"/>
                </a:solidFill>
                <a:effectLst/>
                <a:ea typeface="JetBrains Mono"/>
              </a:rPr>
              <a:t>url</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String </a:t>
            </a:r>
            <a:r>
              <a:rPr kumimoji="0" lang="en-US" altLang="ko-KR" sz="1100" b="0" i="0" u="none" strike="noStrike" cap="none" normalizeH="0" baseline="0">
                <a:ln>
                  <a:noFill/>
                </a:ln>
                <a:solidFill>
                  <a:srgbClr val="56A8F5"/>
                </a:solidFill>
                <a:effectLst/>
                <a:ea typeface="JetBrains Mono"/>
              </a:rPr>
              <a:t>getUrl</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B3AE60"/>
                </a:solidFill>
                <a:effectLst/>
                <a:ea typeface="JetBrains Mono"/>
              </a:rPr>
              <a:t>@</a:t>
            </a:r>
            <a:r>
              <a:rPr kumimoji="0" lang="en-US" altLang="ko-KR" sz="1100" b="0" i="0" u="none" strike="noStrike" cap="none" normalizeH="0" baseline="0">
                <a:ln>
                  <a:noFill/>
                </a:ln>
                <a:solidFill>
                  <a:srgbClr val="B3AE60"/>
                </a:solidFill>
                <a:effectLst/>
                <a:ea typeface="JetBrains Mono"/>
              </a:rPr>
              <a:t>ModelAttribute </a:t>
            </a:r>
            <a:r>
              <a:rPr kumimoji="0" lang="ko-KR" altLang="ko-KR" sz="1100" b="0" i="0" u="none" strike="noStrike" cap="none" normalizeH="0" baseline="0">
                <a:ln>
                  <a:noFill/>
                </a:ln>
                <a:solidFill>
                  <a:srgbClr val="BCBEC4"/>
                </a:solidFill>
                <a:effectLst/>
                <a:ea typeface="JetBrains Mono"/>
              </a:rPr>
              <a:t>Url</a:t>
            </a:r>
            <a:r>
              <a:rPr kumimoji="0" lang="en-US" altLang="ko-KR" sz="1100" b="0" i="0" u="none" strike="noStrike" cap="none" normalizeH="0" baseline="0">
                <a:ln>
                  <a:noFill/>
                </a:ln>
                <a:solidFill>
                  <a:srgbClr val="BCBEC4"/>
                </a:solidFill>
                <a:effectLst/>
                <a:ea typeface="JetBrains Mono"/>
              </a:rPr>
              <a:t> </a:t>
            </a:r>
            <a:r>
              <a:rPr lang="en-US" altLang="ko-KR" sz="1100">
                <a:solidFill>
                  <a:srgbClr val="BCBEC4"/>
                </a:solidFill>
                <a:ea typeface="JetBrains Mono"/>
              </a:rPr>
              <a:t>url</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br>
              <a:rPr kumimoji="0" lang="ko-KR" altLang="ko-KR" sz="1100" b="0" i="0" u="none" strike="noStrike" cap="none" normalizeH="0" baseline="0">
                <a:ln>
                  <a:noFill/>
                </a:ln>
                <a:solidFill>
                  <a:srgbClr val="BCBEC4"/>
                </a:solidFill>
                <a:effectLst/>
                <a:ea typeface="JetBrains Mono"/>
              </a:rPr>
            </a:b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CBEC4"/>
                </a:solidFill>
                <a:effectLst/>
                <a:ea typeface="JetBrains Mono"/>
              </a:rPr>
              <a:t>String </a:t>
            </a:r>
            <a:r>
              <a:rPr lang="en-US" altLang="ko-KR" sz="1100">
                <a:solidFill>
                  <a:srgbClr val="BCBEC4"/>
                </a:solidFill>
                <a:ea typeface="JetBrains Mono"/>
              </a:rPr>
              <a:t>result</a:t>
            </a:r>
            <a:r>
              <a:rPr kumimoji="0" lang="ko-KR" altLang="ko-KR" sz="1100" b="0" i="0" u="none" strike="noStrike" cap="none" normalizeH="0" baseline="0">
                <a:ln>
                  <a:noFill/>
                </a:ln>
                <a:solidFill>
                  <a:srgbClr val="BCBEC4"/>
                </a:solidFill>
                <a:effectLst/>
                <a:ea typeface="JetBrains Mono"/>
              </a:rPr>
              <a:t> = </a:t>
            </a:r>
            <a:r>
              <a:rPr kumimoji="0" lang="ko-KR" altLang="ko-KR" sz="1100" b="0" i="0" u="none" strike="noStrike" cap="none" normalizeH="0" baseline="0">
                <a:ln>
                  <a:noFill/>
                </a:ln>
                <a:solidFill>
                  <a:srgbClr val="C77DBB"/>
                </a:solidFill>
                <a:effectLst/>
                <a:ea typeface="JetBrains Mono"/>
              </a:rPr>
              <a:t>urlToStringConverter</a:t>
            </a:r>
            <a:r>
              <a:rPr kumimoji="0" lang="ko-KR" altLang="ko-KR" sz="1100" b="0" i="0" u="none" strike="noStrike" cap="none" normalizeH="0" baseline="0">
                <a:ln>
                  <a:noFill/>
                </a:ln>
                <a:solidFill>
                  <a:srgbClr val="BCBEC4"/>
                </a:solidFill>
                <a:effectLst/>
                <a:ea typeface="JetBrains Mono"/>
              </a:rPr>
              <a:t>.convert(url);</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log.info(</a:t>
            </a:r>
            <a:r>
              <a:rPr kumimoji="0" lang="ko-KR" altLang="ko-KR" sz="1100" b="0" i="0" u="none" strike="noStrike" cap="none" normalizeH="0" baseline="0">
                <a:ln>
                  <a:noFill/>
                </a:ln>
                <a:solidFill>
                  <a:srgbClr val="6AAB73"/>
                </a:solidFill>
                <a:effectLst/>
                <a:ea typeface="JetBrains Mono"/>
              </a:rPr>
              <a:t>"Url</a:t>
            </a:r>
            <a:r>
              <a:rPr kumimoji="0" lang="en-US" altLang="ko-KR" sz="1100" b="0" i="0" u="none" strike="noStrike" cap="none" normalizeH="0" baseline="0">
                <a:ln>
                  <a:noFill/>
                </a:ln>
                <a:solidFill>
                  <a:srgbClr val="6AAB73"/>
                </a:solidFill>
                <a:effectLst/>
                <a:ea typeface="JetBrains Mono"/>
              </a:rPr>
              <a:t> </a:t>
            </a:r>
            <a:r>
              <a:rPr kumimoji="0" lang="ko-KR" altLang="ko-KR" sz="1100" b="0" i="0" u="none" strike="noStrike" cap="none" normalizeH="0" baseline="0">
                <a:ln>
                  <a:noFill/>
                </a:ln>
                <a:solidFill>
                  <a:srgbClr val="6AAB73"/>
                </a:solidFill>
                <a:effectLst/>
                <a:ea typeface="JetBrains Mono"/>
              </a:rPr>
              <a:t>: {}"</a:t>
            </a:r>
            <a:r>
              <a:rPr kumimoji="0" lang="ko-KR" altLang="ko-KR" sz="1100" b="0" i="0" u="none" strike="noStrike" cap="none" normalizeH="0" baseline="0">
                <a:ln>
                  <a:noFill/>
                </a:ln>
                <a:solidFill>
                  <a:srgbClr val="BCBEC4"/>
                </a:solidFill>
                <a:effectLst/>
                <a:ea typeface="JetBrains Mono"/>
              </a:rPr>
              <a:t>, </a:t>
            </a:r>
            <a:r>
              <a:rPr lang="en-US" altLang="ko-KR" sz="1100">
                <a:solidFill>
                  <a:srgbClr val="BCBEC4"/>
                </a:solidFill>
                <a:ea typeface="JetBrains Mono"/>
              </a:rPr>
              <a:t>result</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6AAB73"/>
                </a:solidFill>
                <a:effectLst/>
                <a:ea typeface="JetBrains Mono"/>
              </a:rPr>
              <a:t>"URL: " </a:t>
            </a:r>
            <a:r>
              <a:rPr kumimoji="0" lang="ko-KR" altLang="ko-KR" sz="1100" b="0" i="0" u="none" strike="noStrike" cap="none" normalizeH="0" baseline="0">
                <a:ln>
                  <a:noFill/>
                </a:ln>
                <a:solidFill>
                  <a:srgbClr val="BCBEC4"/>
                </a:solidFill>
                <a:effectLst/>
                <a:ea typeface="JetBrains Mono"/>
              </a:rPr>
              <a:t>+ </a:t>
            </a:r>
            <a:r>
              <a:rPr lang="en-US" altLang="ko-KR" sz="1100">
                <a:solidFill>
                  <a:srgbClr val="BCBEC4"/>
                </a:solidFill>
                <a:ea typeface="JetBrains Mono"/>
              </a:rPr>
              <a:t>result</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23" name="직사각형 22">
            <a:extLst>
              <a:ext uri="{FF2B5EF4-FFF2-40B4-BE49-F238E27FC236}">
                <a16:creationId xmlns:a16="http://schemas.microsoft.com/office/drawing/2014/main" id="{CF1D398F-37A7-D292-0EFA-C315CFA18B65}"/>
              </a:ext>
            </a:extLst>
          </p:cNvPr>
          <p:cNvSpPr/>
          <p:nvPr/>
        </p:nvSpPr>
        <p:spPr>
          <a:xfrm>
            <a:off x="6125014" y="1879828"/>
            <a:ext cx="466794" cy="261610"/>
          </a:xfrm>
          <a:prstGeom prst="rect">
            <a:avLst/>
          </a:prstGeom>
        </p:spPr>
        <p:txBody>
          <a:bodyPr wrap="none">
            <a:spAutoFit/>
          </a:bodyPr>
          <a:lstStyle/>
          <a:p>
            <a:r>
              <a:rPr lang="ko-KR" altLang="en-US" sz="1100">
                <a:latin typeface="+mn-ea"/>
              </a:rPr>
              <a:t>요청</a:t>
            </a:r>
          </a:p>
        </p:txBody>
      </p:sp>
      <p:sp>
        <p:nvSpPr>
          <p:cNvPr id="24" name="직사각형 23">
            <a:extLst>
              <a:ext uri="{FF2B5EF4-FFF2-40B4-BE49-F238E27FC236}">
                <a16:creationId xmlns:a16="http://schemas.microsoft.com/office/drawing/2014/main" id="{5695F966-99F8-81D8-3001-19675ED4474F}"/>
              </a:ext>
            </a:extLst>
          </p:cNvPr>
          <p:cNvSpPr/>
          <p:nvPr/>
        </p:nvSpPr>
        <p:spPr>
          <a:xfrm>
            <a:off x="6117545" y="4096973"/>
            <a:ext cx="466794" cy="261610"/>
          </a:xfrm>
          <a:prstGeom prst="rect">
            <a:avLst/>
          </a:prstGeom>
        </p:spPr>
        <p:txBody>
          <a:bodyPr wrap="none">
            <a:spAutoFit/>
          </a:bodyPr>
          <a:lstStyle/>
          <a:p>
            <a:r>
              <a:rPr lang="ko-KR" altLang="en-US" sz="1100">
                <a:latin typeface="+mn-ea"/>
              </a:rPr>
              <a:t>요청</a:t>
            </a:r>
          </a:p>
        </p:txBody>
      </p:sp>
      <p:sp>
        <p:nvSpPr>
          <p:cNvPr id="25" name="직사각형 24">
            <a:extLst>
              <a:ext uri="{FF2B5EF4-FFF2-40B4-BE49-F238E27FC236}">
                <a16:creationId xmlns:a16="http://schemas.microsoft.com/office/drawing/2014/main" id="{EA818971-CF12-C680-6338-53903858BD1F}"/>
              </a:ext>
            </a:extLst>
          </p:cNvPr>
          <p:cNvSpPr/>
          <p:nvPr/>
        </p:nvSpPr>
        <p:spPr>
          <a:xfrm>
            <a:off x="6117546" y="4895331"/>
            <a:ext cx="466794" cy="261610"/>
          </a:xfrm>
          <a:prstGeom prst="rect">
            <a:avLst/>
          </a:prstGeom>
        </p:spPr>
        <p:txBody>
          <a:bodyPr wrap="none">
            <a:spAutoFit/>
          </a:bodyPr>
          <a:lstStyle/>
          <a:p>
            <a:r>
              <a:rPr lang="ko-KR" altLang="en-US" sz="1100">
                <a:latin typeface="+mn-ea"/>
              </a:rPr>
              <a:t>응답</a:t>
            </a:r>
          </a:p>
        </p:txBody>
      </p:sp>
      <p:sp>
        <p:nvSpPr>
          <p:cNvPr id="26" name="직사각형 25">
            <a:extLst>
              <a:ext uri="{FF2B5EF4-FFF2-40B4-BE49-F238E27FC236}">
                <a16:creationId xmlns:a16="http://schemas.microsoft.com/office/drawing/2014/main" id="{18CBFD14-0AD6-E59C-9F56-D7C873FB3367}"/>
              </a:ext>
            </a:extLst>
          </p:cNvPr>
          <p:cNvSpPr/>
          <p:nvPr/>
        </p:nvSpPr>
        <p:spPr>
          <a:xfrm>
            <a:off x="6117546" y="2896869"/>
            <a:ext cx="466794" cy="261610"/>
          </a:xfrm>
          <a:prstGeom prst="rect">
            <a:avLst/>
          </a:prstGeom>
        </p:spPr>
        <p:txBody>
          <a:bodyPr wrap="none">
            <a:spAutoFit/>
          </a:bodyPr>
          <a:lstStyle/>
          <a:p>
            <a:r>
              <a:rPr lang="ko-KR" altLang="en-US" sz="1100">
                <a:latin typeface="+mn-ea"/>
              </a:rPr>
              <a:t>응답</a:t>
            </a:r>
          </a:p>
        </p:txBody>
      </p:sp>
      <p:sp>
        <p:nvSpPr>
          <p:cNvPr id="28" name="직사각형 27">
            <a:extLst>
              <a:ext uri="{FF2B5EF4-FFF2-40B4-BE49-F238E27FC236}">
                <a16:creationId xmlns:a16="http://schemas.microsoft.com/office/drawing/2014/main" id="{273FB93F-FA87-88D3-828B-EEA70FE186C5}"/>
              </a:ext>
            </a:extLst>
          </p:cNvPr>
          <p:cNvSpPr/>
          <p:nvPr/>
        </p:nvSpPr>
        <p:spPr>
          <a:xfrm>
            <a:off x="881888" y="5963830"/>
            <a:ext cx="8679843" cy="567463"/>
          </a:xfrm>
          <a:prstGeom prst="rect">
            <a:avLst/>
          </a:prstGeom>
          <a:solidFill>
            <a:schemeClr val="accent5">
              <a:lumMod val="20000"/>
              <a:lumOff val="80000"/>
            </a:schemeClr>
          </a:solidFill>
        </p:spPr>
        <p:txBody>
          <a:bodyPr wrap="square">
            <a:spAutoFit/>
          </a:bodyPr>
          <a:lstStyle/>
          <a:p>
            <a:pPr marL="228600" indent="-228600">
              <a:lnSpc>
                <a:spcPct val="150000"/>
              </a:lnSpc>
              <a:buFont typeface="+mj-lt"/>
              <a:buAutoNum type="arabicPeriod"/>
            </a:pPr>
            <a:r>
              <a:rPr lang="en-US" altLang="ko-KR" sz="1100">
                <a:latin typeface="+mn-ea"/>
              </a:rPr>
              <a:t>Converter </a:t>
            </a:r>
            <a:r>
              <a:rPr lang="ko-KR" altLang="en-US" sz="1100">
                <a:latin typeface="+mn-ea"/>
              </a:rPr>
              <a:t>를 직접 실행하는 것이 아닌 자동적으로 타입 변환이 이루어져야 한다</a:t>
            </a:r>
            <a:endParaRPr lang="en-US" altLang="ko-KR" sz="1100">
              <a:latin typeface="+mn-ea"/>
            </a:endParaRPr>
          </a:p>
          <a:p>
            <a:pPr marL="228600" indent="-228600">
              <a:lnSpc>
                <a:spcPct val="150000"/>
              </a:lnSpc>
              <a:buFont typeface="+mj-lt"/>
              <a:buAutoNum type="arabicPeriod"/>
            </a:pPr>
            <a:r>
              <a:rPr lang="en-US" altLang="ko-KR" sz="1100">
                <a:latin typeface="+mn-ea"/>
              </a:rPr>
              <a:t>Converter </a:t>
            </a:r>
            <a:r>
              <a:rPr lang="ko-KR" altLang="en-US" sz="1100">
                <a:latin typeface="+mn-ea"/>
              </a:rPr>
              <a:t>가 내부에 숨겨진 상태에서 </a:t>
            </a:r>
            <a:r>
              <a:rPr kumimoji="0" lang="ko-KR" altLang="en-US" sz="1100" b="0" i="0" u="none" strike="noStrike" cap="none" normalizeH="0" baseline="0">
                <a:ln>
                  <a:noFill/>
                </a:ln>
                <a:effectLst/>
                <a:ea typeface="JetBrains Mono"/>
              </a:rPr>
              <a:t>타입변환이</a:t>
            </a:r>
            <a:r>
              <a:rPr lang="ko-KR" altLang="en-US" sz="1100">
                <a:ea typeface="JetBrains Mono"/>
              </a:rPr>
              <a:t> 이루어져야 하고 사용자는 </a:t>
            </a:r>
            <a:r>
              <a:rPr lang="en-US" altLang="ko-KR" sz="1100">
                <a:ea typeface="JetBrains Mono"/>
              </a:rPr>
              <a:t>Converter </a:t>
            </a:r>
            <a:r>
              <a:rPr lang="ko-KR" altLang="en-US" sz="1100">
                <a:ea typeface="JetBrains Mono"/>
              </a:rPr>
              <a:t>를 알 필요가 없어야 한다 </a:t>
            </a:r>
            <a:endParaRPr lang="en-US" altLang="ko-KR" sz="1100">
              <a:latin typeface="+mn-ea"/>
            </a:endParaRPr>
          </a:p>
        </p:txBody>
      </p:sp>
      <p:sp>
        <p:nvSpPr>
          <p:cNvPr id="36" name="직사각형 35">
            <a:extLst>
              <a:ext uri="{FF2B5EF4-FFF2-40B4-BE49-F238E27FC236}">
                <a16:creationId xmlns:a16="http://schemas.microsoft.com/office/drawing/2014/main" id="{C6EB1334-6B80-9958-8200-D89281D53329}"/>
              </a:ext>
            </a:extLst>
          </p:cNvPr>
          <p:cNvSpPr/>
          <p:nvPr/>
        </p:nvSpPr>
        <p:spPr>
          <a:xfrm>
            <a:off x="235557" y="6149584"/>
            <a:ext cx="646331" cy="276999"/>
          </a:xfrm>
          <a:prstGeom prst="rect">
            <a:avLst/>
          </a:prstGeom>
        </p:spPr>
        <p:txBody>
          <a:bodyPr wrap="none">
            <a:spAutoFit/>
          </a:bodyPr>
          <a:lstStyle/>
          <a:p>
            <a:r>
              <a:rPr lang="ko-KR" altLang="en-US" sz="1200" b="1">
                <a:latin typeface="+mn-ea"/>
              </a:rPr>
              <a:t>문제점</a:t>
            </a:r>
          </a:p>
        </p:txBody>
      </p:sp>
      <p:sp>
        <p:nvSpPr>
          <p:cNvPr id="3" name="Rectangle 1">
            <a:extLst>
              <a:ext uri="{FF2B5EF4-FFF2-40B4-BE49-F238E27FC236}">
                <a16:creationId xmlns:a16="http://schemas.microsoft.com/office/drawing/2014/main" id="{003D689A-A9C6-ACFD-E5FC-104A26001768}"/>
              </a:ext>
            </a:extLst>
          </p:cNvPr>
          <p:cNvSpPr>
            <a:spLocks noChangeArrowheads="1"/>
          </p:cNvSpPr>
          <p:nvPr/>
        </p:nvSpPr>
        <p:spPr bwMode="auto">
          <a:xfrm>
            <a:off x="6617457" y="4060624"/>
            <a:ext cx="4377954" cy="26161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ea typeface="JetBrains Mono"/>
              </a:rPr>
              <a:t>GET </a:t>
            </a:r>
            <a:r>
              <a:rPr kumimoji="0" lang="ko-KR" altLang="ko-KR" sz="1100" b="0" i="0" u="none" strike="noStrike" cap="none" normalizeH="0" baseline="0">
                <a:ln>
                  <a:noFill/>
                </a:ln>
                <a:solidFill>
                  <a:srgbClr val="BCBEC4"/>
                </a:solidFill>
                <a:effectLst/>
                <a:ea typeface="JetBrains Mono"/>
              </a:rPr>
              <a:t>http://localhost:8080/url?url=http://www.springmvc.com:8080</a:t>
            </a:r>
            <a:endParaRPr kumimoji="0" lang="ko-KR" altLang="ko-KR" sz="1100" b="0" i="0" u="none" strike="noStrike" cap="none" normalizeH="0" baseline="0">
              <a:ln>
                <a:noFill/>
              </a:ln>
              <a:solidFill>
                <a:schemeClr val="tx1"/>
              </a:solidFill>
              <a:effectLst/>
            </a:endParaRPr>
          </a:p>
        </p:txBody>
      </p:sp>
      <p:sp>
        <p:nvSpPr>
          <p:cNvPr id="4" name="Rectangle 2">
            <a:extLst>
              <a:ext uri="{FF2B5EF4-FFF2-40B4-BE49-F238E27FC236}">
                <a16:creationId xmlns:a16="http://schemas.microsoft.com/office/drawing/2014/main" id="{0B5ED750-B7CA-8F67-672B-31DE98A2629B}"/>
              </a:ext>
            </a:extLst>
          </p:cNvPr>
          <p:cNvSpPr>
            <a:spLocks noChangeArrowheads="1"/>
          </p:cNvSpPr>
          <p:nvPr/>
        </p:nvSpPr>
        <p:spPr bwMode="auto">
          <a:xfrm>
            <a:off x="6617456" y="1583398"/>
            <a:ext cx="4377953" cy="822726"/>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latin typeface="Arial Unicode MS"/>
                <a:ea typeface="JetBrains Mono"/>
              </a:rPr>
              <a:t>POST </a:t>
            </a:r>
            <a:r>
              <a:rPr kumimoji="0" lang="ko-KR" altLang="ko-KR" sz="1100" b="0" i="0" u="none" strike="noStrike" cap="none" normalizeH="0" baseline="0">
                <a:ln>
                  <a:noFill/>
                </a:ln>
                <a:solidFill>
                  <a:srgbClr val="BCBEC4"/>
                </a:solidFill>
                <a:effectLst/>
                <a:latin typeface="Arial Unicode MS"/>
                <a:ea typeface="JetBrains Mono"/>
              </a:rPr>
              <a:t>http://localhost:8080/url</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1" u="none" strike="noStrike" cap="none" normalizeH="0" baseline="0">
                <a:ln>
                  <a:noFill/>
                </a:ln>
                <a:solidFill>
                  <a:srgbClr val="C77DBB"/>
                </a:solidFill>
                <a:effectLst/>
                <a:latin typeface="Arial Unicode MS"/>
                <a:ea typeface="JetBrains Mono"/>
              </a:rPr>
              <a:t>Content-Type</a:t>
            </a:r>
            <a:r>
              <a:rPr kumimoji="0" lang="ko-KR" altLang="ko-KR" sz="1100" b="0" i="0" u="none" strike="noStrike" cap="none" normalizeH="0" baseline="0">
                <a:ln>
                  <a:noFill/>
                </a:ln>
                <a:solidFill>
                  <a:srgbClr val="BCBEC4"/>
                </a:solidFill>
                <a:effectLst/>
                <a:latin typeface="Arial Unicode MS"/>
                <a:ea typeface="JetBrains Mono"/>
              </a:rPr>
              <a:t>: application/x-www-form-urlencoded</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protocol=http&amp;domain=www.springmvc.com&amp;port=8080</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0" name="Rectangle 3">
            <a:extLst>
              <a:ext uri="{FF2B5EF4-FFF2-40B4-BE49-F238E27FC236}">
                <a16:creationId xmlns:a16="http://schemas.microsoft.com/office/drawing/2014/main" id="{D82CFE98-01BE-FBA5-1FED-52E1F546C99C}"/>
              </a:ext>
            </a:extLst>
          </p:cNvPr>
          <p:cNvSpPr>
            <a:spLocks noChangeArrowheads="1"/>
          </p:cNvSpPr>
          <p:nvPr/>
        </p:nvSpPr>
        <p:spPr bwMode="auto">
          <a:xfrm>
            <a:off x="6617456" y="4377028"/>
            <a:ext cx="4377953" cy="1216743"/>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000" b="0" i="0" u="none" strike="noStrike" cap="none" normalizeH="0" baseline="0">
                <a:ln>
                  <a:noFill/>
                </a:ln>
                <a:solidFill>
                  <a:srgbClr val="BCBEC4"/>
                </a:solidFill>
                <a:effectLst/>
                <a:ea typeface="JetBrains Mono"/>
              </a:rPr>
              <a:t>HTTP/</a:t>
            </a:r>
            <a:r>
              <a:rPr kumimoji="0" lang="ko-KR" altLang="ko-KR" sz="1000" b="0" i="0" u="none" strike="noStrike" cap="none" normalizeH="0" baseline="0">
                <a:ln>
                  <a:noFill/>
                </a:ln>
                <a:solidFill>
                  <a:srgbClr val="2AACB8"/>
                </a:solidFill>
                <a:effectLst/>
                <a:ea typeface="JetBrains Mono"/>
              </a:rPr>
              <a:t>1.1 200</a:t>
            </a:r>
            <a:br>
              <a:rPr kumimoji="0" lang="ko-KR" altLang="ko-KR" sz="1000" b="0" i="0" u="none" strike="noStrike" cap="none" normalizeH="0" baseline="0">
                <a:ln>
                  <a:noFill/>
                </a:ln>
                <a:solidFill>
                  <a:srgbClr val="2AACB8"/>
                </a:solidFill>
                <a:effectLst/>
                <a:ea typeface="JetBrains Mono"/>
              </a:rPr>
            </a:br>
            <a:r>
              <a:rPr kumimoji="0" lang="ko-KR" altLang="ko-KR" sz="1000" b="0" i="0" u="none" strike="noStrike" cap="none" normalizeH="0" baseline="0">
                <a:ln>
                  <a:noFill/>
                </a:ln>
                <a:solidFill>
                  <a:srgbClr val="BCBEC4"/>
                </a:solidFill>
                <a:effectLst/>
                <a:ea typeface="JetBrains Mono"/>
              </a:rPr>
              <a:t>Content-Type: text/plain;charset=UTF-</a:t>
            </a:r>
            <a:r>
              <a:rPr kumimoji="0" lang="ko-KR" altLang="ko-KR" sz="1000" b="0" i="0" u="none" strike="noStrike" cap="none" normalizeH="0" baseline="0">
                <a:ln>
                  <a:noFill/>
                </a:ln>
                <a:solidFill>
                  <a:srgbClr val="2AACB8"/>
                </a:solidFill>
                <a:effectLst/>
                <a:ea typeface="JetBrains Mono"/>
              </a:rPr>
              <a:t>8</a:t>
            </a:r>
            <a:br>
              <a:rPr kumimoji="0" lang="ko-KR" altLang="ko-KR" sz="1000" b="0" i="0" u="none" strike="noStrike" cap="none" normalizeH="0" baseline="0">
                <a:ln>
                  <a:noFill/>
                </a:ln>
                <a:solidFill>
                  <a:srgbClr val="2AACB8"/>
                </a:solidFill>
                <a:effectLst/>
                <a:ea typeface="JetBrains Mono"/>
              </a:rPr>
            </a:br>
            <a:r>
              <a:rPr kumimoji="0" lang="ko-KR" altLang="ko-KR" sz="1000" b="0" i="0" u="none" strike="noStrike" cap="none" normalizeH="0" baseline="0">
                <a:ln>
                  <a:noFill/>
                </a:ln>
                <a:solidFill>
                  <a:srgbClr val="BCBEC4"/>
                </a:solidFill>
                <a:effectLst/>
                <a:ea typeface="JetBrains Mono"/>
              </a:rPr>
              <a:t>Content-Length: </a:t>
            </a:r>
            <a:r>
              <a:rPr kumimoji="0" lang="ko-KR" altLang="ko-KR" sz="1000" b="0" i="0" u="none" strike="noStrike" cap="none" normalizeH="0" baseline="0">
                <a:ln>
                  <a:noFill/>
                </a:ln>
                <a:solidFill>
                  <a:srgbClr val="2AACB8"/>
                </a:solidFill>
                <a:effectLst/>
                <a:ea typeface="JetBrains Mono"/>
              </a:rPr>
              <a:t>63</a:t>
            </a:r>
            <a:br>
              <a:rPr kumimoji="0" lang="ko-KR" altLang="ko-KR" sz="1000" b="0" i="0" u="none" strike="noStrike" cap="none" normalizeH="0" baseline="0">
                <a:ln>
                  <a:noFill/>
                </a:ln>
                <a:solidFill>
                  <a:srgbClr val="BCBEC4"/>
                </a:solidFill>
                <a:effectLst/>
                <a:ea typeface="JetBrains Mono"/>
              </a:rPr>
            </a:br>
            <a:br>
              <a:rPr kumimoji="0" lang="ko-KR" altLang="ko-KR" sz="1000" b="0" i="0" u="none" strike="noStrike" cap="none" normalizeH="0" baseline="0">
                <a:ln>
                  <a:noFill/>
                </a:ln>
                <a:solidFill>
                  <a:srgbClr val="BCBEC4"/>
                </a:solidFill>
                <a:effectLst/>
                <a:ea typeface="JetBrains Mono"/>
              </a:rPr>
            </a:br>
            <a:r>
              <a:rPr kumimoji="0" lang="ko-KR" altLang="ko-KR" sz="1000" b="0" i="0" u="none" strike="noStrike" cap="none" normalizeH="0" baseline="0">
                <a:ln>
                  <a:noFill/>
                </a:ln>
                <a:solidFill>
                  <a:srgbClr val="BCBEC4"/>
                </a:solidFill>
                <a:effectLst/>
                <a:ea typeface="JetBrains Mono"/>
              </a:rPr>
              <a:t>Url : </a:t>
            </a:r>
            <a:r>
              <a:rPr kumimoji="0" lang="ko-KR" altLang="ko-KR" sz="1000" b="0" i="0" u="none" strike="noStrike" cap="none" normalizeH="0" baseline="0">
                <a:ln>
                  <a:noFill/>
                </a:ln>
                <a:solidFill>
                  <a:srgbClr val="56A8F5"/>
                </a:solidFill>
                <a:effectLst/>
                <a:ea typeface="JetBrains Mono"/>
              </a:rPr>
              <a:t>Url</a:t>
            </a:r>
            <a:r>
              <a:rPr kumimoji="0" lang="ko-KR" altLang="ko-KR" sz="1000" b="0" i="0" u="none" strike="noStrike" cap="none" normalizeH="0" baseline="0">
                <a:ln>
                  <a:noFill/>
                </a:ln>
                <a:solidFill>
                  <a:srgbClr val="BCBEC4"/>
                </a:solidFill>
                <a:effectLst/>
                <a:ea typeface="JetBrains Mono"/>
              </a:rPr>
              <a:t>(protocol=http, domain=www.springmvc.com, port=</a:t>
            </a:r>
            <a:r>
              <a:rPr kumimoji="0" lang="ko-KR" altLang="ko-KR" sz="1000" b="0" i="0" u="none" strike="noStrike" cap="none" normalizeH="0" baseline="0">
                <a:ln>
                  <a:noFill/>
                </a:ln>
                <a:solidFill>
                  <a:srgbClr val="2AACB8"/>
                </a:solidFill>
                <a:effectLst/>
                <a:ea typeface="JetBrains Mono"/>
              </a:rPr>
              <a:t>8080</a:t>
            </a:r>
            <a:r>
              <a:rPr kumimoji="0" lang="ko-KR" altLang="ko-KR" sz="1000" b="0" i="0" u="none" strike="noStrike" cap="none" normalizeH="0" baseline="0">
                <a:ln>
                  <a:noFill/>
                </a:ln>
                <a:solidFill>
                  <a:srgbClr val="BCBEC4"/>
                </a:solidFill>
                <a:effectLst/>
                <a:ea typeface="JetBrains Mono"/>
              </a:rPr>
              <a:t>)</a:t>
            </a:r>
            <a:endParaRPr kumimoji="0" lang="ko-KR" altLang="ko-KR" sz="1000" b="0" i="0" u="none" strike="noStrike" cap="none" normalizeH="0" baseline="0">
              <a:ln>
                <a:noFill/>
              </a:ln>
              <a:solidFill>
                <a:schemeClr val="tx1"/>
              </a:solidFill>
              <a:effectLst/>
            </a:endParaRPr>
          </a:p>
        </p:txBody>
      </p:sp>
      <p:sp>
        <p:nvSpPr>
          <p:cNvPr id="14" name="Rectangle 4">
            <a:extLst>
              <a:ext uri="{FF2B5EF4-FFF2-40B4-BE49-F238E27FC236}">
                <a16:creationId xmlns:a16="http://schemas.microsoft.com/office/drawing/2014/main" id="{9DF11A76-425C-E391-FC76-CC1D7A7A05B6}"/>
              </a:ext>
            </a:extLst>
          </p:cNvPr>
          <p:cNvSpPr>
            <a:spLocks noChangeArrowheads="1"/>
          </p:cNvSpPr>
          <p:nvPr/>
        </p:nvSpPr>
        <p:spPr bwMode="auto">
          <a:xfrm>
            <a:off x="6617456" y="2460583"/>
            <a:ext cx="4377953" cy="1216743"/>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000" b="0" i="0" u="none" strike="noStrike" cap="none" normalizeH="0" baseline="0">
                <a:ln>
                  <a:noFill/>
                </a:ln>
                <a:solidFill>
                  <a:srgbClr val="BCBEC4"/>
                </a:solidFill>
                <a:effectLst/>
                <a:ea typeface="JetBrains Mono"/>
              </a:rPr>
              <a:t>HTTP/</a:t>
            </a:r>
            <a:r>
              <a:rPr kumimoji="0" lang="ko-KR" altLang="ko-KR" sz="1000" b="0" i="0" u="none" strike="noStrike" cap="none" normalizeH="0" baseline="0">
                <a:ln>
                  <a:noFill/>
                </a:ln>
                <a:solidFill>
                  <a:srgbClr val="2AACB8"/>
                </a:solidFill>
                <a:effectLst/>
                <a:ea typeface="JetBrains Mono"/>
              </a:rPr>
              <a:t>1.1 200</a:t>
            </a:r>
            <a:br>
              <a:rPr kumimoji="0" lang="ko-KR" altLang="ko-KR" sz="1000" b="0" i="0" u="none" strike="noStrike" cap="none" normalizeH="0" baseline="0">
                <a:ln>
                  <a:noFill/>
                </a:ln>
                <a:solidFill>
                  <a:srgbClr val="2AACB8"/>
                </a:solidFill>
                <a:effectLst/>
                <a:ea typeface="JetBrains Mono"/>
              </a:rPr>
            </a:br>
            <a:r>
              <a:rPr kumimoji="0" lang="ko-KR" altLang="ko-KR" sz="1000" b="0" i="0" u="none" strike="noStrike" cap="none" normalizeH="0" baseline="0">
                <a:ln>
                  <a:noFill/>
                </a:ln>
                <a:solidFill>
                  <a:srgbClr val="BCBEC4"/>
                </a:solidFill>
                <a:effectLst/>
                <a:ea typeface="JetBrains Mono"/>
              </a:rPr>
              <a:t>Content-Type: text/plain;charset=UTF-</a:t>
            </a:r>
            <a:r>
              <a:rPr kumimoji="0" lang="ko-KR" altLang="ko-KR" sz="1000" b="0" i="0" u="none" strike="noStrike" cap="none" normalizeH="0" baseline="0">
                <a:ln>
                  <a:noFill/>
                </a:ln>
                <a:solidFill>
                  <a:srgbClr val="2AACB8"/>
                </a:solidFill>
                <a:effectLst/>
                <a:ea typeface="JetBrains Mono"/>
              </a:rPr>
              <a:t>8</a:t>
            </a:r>
            <a:br>
              <a:rPr kumimoji="0" lang="ko-KR" altLang="ko-KR" sz="1000" b="0" i="0" u="none" strike="noStrike" cap="none" normalizeH="0" baseline="0">
                <a:ln>
                  <a:noFill/>
                </a:ln>
                <a:solidFill>
                  <a:srgbClr val="2AACB8"/>
                </a:solidFill>
                <a:effectLst/>
                <a:ea typeface="JetBrains Mono"/>
              </a:rPr>
            </a:br>
            <a:r>
              <a:rPr kumimoji="0" lang="ko-KR" altLang="ko-KR" sz="1000" b="0" i="0" u="none" strike="noStrike" cap="none" normalizeH="0" baseline="0">
                <a:ln>
                  <a:noFill/>
                </a:ln>
                <a:solidFill>
                  <a:srgbClr val="BCBEC4"/>
                </a:solidFill>
                <a:effectLst/>
                <a:ea typeface="JetBrains Mono"/>
              </a:rPr>
              <a:t>Content-Length: </a:t>
            </a:r>
            <a:r>
              <a:rPr kumimoji="0" lang="ko-KR" altLang="ko-KR" sz="1000" b="0" i="0" u="none" strike="noStrike" cap="none" normalizeH="0" baseline="0">
                <a:ln>
                  <a:noFill/>
                </a:ln>
                <a:solidFill>
                  <a:srgbClr val="2AACB8"/>
                </a:solidFill>
                <a:effectLst/>
                <a:ea typeface="JetBrains Mono"/>
              </a:rPr>
              <a:t>63</a:t>
            </a:r>
            <a:br>
              <a:rPr kumimoji="0" lang="ko-KR" altLang="ko-KR" sz="1000" b="0" i="0" u="none" strike="noStrike" cap="none" normalizeH="0" baseline="0">
                <a:ln>
                  <a:noFill/>
                </a:ln>
                <a:solidFill>
                  <a:srgbClr val="BCBEC4"/>
                </a:solidFill>
                <a:effectLst/>
                <a:ea typeface="JetBrains Mono"/>
              </a:rPr>
            </a:br>
            <a:br>
              <a:rPr kumimoji="0" lang="ko-KR" altLang="ko-KR" sz="1000" b="0" i="0" u="none" strike="noStrike" cap="none" normalizeH="0" baseline="0">
                <a:ln>
                  <a:noFill/>
                </a:ln>
                <a:solidFill>
                  <a:srgbClr val="BCBEC4"/>
                </a:solidFill>
                <a:effectLst/>
                <a:ea typeface="JetBrains Mono"/>
              </a:rPr>
            </a:br>
            <a:r>
              <a:rPr kumimoji="0" lang="ko-KR" altLang="ko-KR" sz="1000" b="0" i="0" u="none" strike="noStrike" cap="none" normalizeH="0" baseline="0">
                <a:ln>
                  <a:noFill/>
                </a:ln>
                <a:solidFill>
                  <a:srgbClr val="BCBEC4"/>
                </a:solidFill>
                <a:effectLst/>
                <a:ea typeface="JetBrains Mono"/>
              </a:rPr>
              <a:t>Url1 : </a:t>
            </a:r>
            <a:r>
              <a:rPr kumimoji="0" lang="ko-KR" altLang="ko-KR" sz="1000" b="0" i="0" u="none" strike="noStrike" cap="none" normalizeH="0" baseline="0">
                <a:ln>
                  <a:noFill/>
                </a:ln>
                <a:solidFill>
                  <a:srgbClr val="56A8F5"/>
                </a:solidFill>
                <a:effectLst/>
                <a:ea typeface="JetBrains Mono"/>
              </a:rPr>
              <a:t>Url1</a:t>
            </a:r>
            <a:r>
              <a:rPr kumimoji="0" lang="ko-KR" altLang="ko-KR" sz="1000" b="0" i="0" u="none" strike="noStrike" cap="none" normalizeH="0" baseline="0">
                <a:ln>
                  <a:noFill/>
                </a:ln>
                <a:solidFill>
                  <a:srgbClr val="BCBEC4"/>
                </a:solidFill>
                <a:effectLst/>
                <a:ea typeface="JetBrains Mono"/>
              </a:rPr>
              <a:t>(protocol=http, domain=www.springmvc.com, port=</a:t>
            </a:r>
            <a:r>
              <a:rPr kumimoji="0" lang="ko-KR" altLang="ko-KR" sz="1000" b="0" i="0" u="none" strike="noStrike" cap="none" normalizeH="0" baseline="0">
                <a:ln>
                  <a:noFill/>
                </a:ln>
                <a:solidFill>
                  <a:srgbClr val="2AACB8"/>
                </a:solidFill>
                <a:effectLst/>
                <a:ea typeface="JetBrains Mono"/>
              </a:rPr>
              <a:t>8080</a:t>
            </a:r>
            <a:r>
              <a:rPr kumimoji="0" lang="ko-KR" altLang="ko-KR" sz="1000" b="0" i="0" u="none" strike="noStrike" cap="none" normalizeH="0" baseline="0">
                <a:ln>
                  <a:noFill/>
                </a:ln>
                <a:solidFill>
                  <a:srgbClr val="BCBEC4"/>
                </a:solidFill>
                <a:effectLst/>
                <a:ea typeface="JetBrains Mono"/>
              </a:rPr>
              <a:t>)</a:t>
            </a:r>
            <a:endParaRPr kumimoji="0" lang="ko-KR" altLang="ko-KR" sz="1000" b="0" i="0" u="none" strike="noStrike" cap="none" normalizeH="0" baseline="0">
              <a:ln>
                <a:noFill/>
              </a:ln>
              <a:solidFill>
                <a:schemeClr val="tx1"/>
              </a:solidFill>
              <a:effectLst/>
            </a:endParaRPr>
          </a:p>
        </p:txBody>
      </p:sp>
    </p:spTree>
    <p:extLst>
      <p:ext uri="{BB962C8B-B14F-4D97-AF65-F5344CB8AC3E}">
        <p14:creationId xmlns:p14="http://schemas.microsoft.com/office/powerpoint/2010/main" val="2866757812"/>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260194-65A7-E147-336C-59C332996856}"/>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17684B5B-A28A-F22F-8588-903FF6BDD633}"/>
              </a:ext>
            </a:extLst>
          </p:cNvPr>
          <p:cNvSpPr txBox="1"/>
          <p:nvPr/>
        </p:nvSpPr>
        <p:spPr>
          <a:xfrm>
            <a:off x="2295159" y="2459504"/>
            <a:ext cx="7601696" cy="1938992"/>
          </a:xfrm>
          <a:prstGeom prst="rect">
            <a:avLst/>
          </a:prstGeom>
          <a:noFill/>
        </p:spPr>
        <p:txBody>
          <a:bodyPr wrap="none" rtlCol="0">
            <a:spAutoFit/>
          </a:bodyPr>
          <a:lstStyle/>
          <a:p>
            <a:pPr algn="ctr"/>
            <a:r>
              <a:rPr lang="en-US" altLang="ko-KR" sz="6000">
                <a:solidFill>
                  <a:schemeClr val="accent1">
                    <a:lumMod val="75000"/>
                  </a:schemeClr>
                </a:solidFill>
                <a:latin typeface="+mj-lt"/>
              </a:rPr>
              <a:t>ConverterFactory &amp; </a:t>
            </a:r>
          </a:p>
          <a:p>
            <a:pPr algn="ctr"/>
            <a:r>
              <a:rPr lang="en-US" altLang="ko-KR" sz="6000">
                <a:solidFill>
                  <a:schemeClr val="accent1">
                    <a:lumMod val="75000"/>
                  </a:schemeClr>
                </a:solidFill>
                <a:latin typeface="+mj-lt"/>
              </a:rPr>
              <a:t>ConditionalConverter</a:t>
            </a:r>
            <a:endParaRPr lang="ko-KR" altLang="en-US" sz="6000">
              <a:solidFill>
                <a:schemeClr val="accent1">
                  <a:lumMod val="75000"/>
                </a:schemeClr>
              </a:solidFill>
              <a:latin typeface="+mj-lt"/>
            </a:endParaRPr>
          </a:p>
        </p:txBody>
      </p:sp>
      <p:sp>
        <p:nvSpPr>
          <p:cNvPr id="3" name="TextBox 2">
            <a:extLst>
              <a:ext uri="{FF2B5EF4-FFF2-40B4-BE49-F238E27FC236}">
                <a16:creationId xmlns:a16="http://schemas.microsoft.com/office/drawing/2014/main" id="{7A1B075C-E102-29B6-7111-72BDA252E16C}"/>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3980160560"/>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58B902-799B-8FA5-607A-FD467ED25AD9}"/>
            </a:ext>
          </a:extLst>
        </p:cNvPr>
        <p:cNvGrpSpPr/>
        <p:nvPr/>
      </p:nvGrpSpPr>
      <p:grpSpPr>
        <a:xfrm>
          <a:off x="0" y="0"/>
          <a:ext cx="0" cy="0"/>
          <a:chOff x="0" y="0"/>
          <a:chExt cx="0" cy="0"/>
        </a:xfrm>
      </p:grpSpPr>
      <p:sp>
        <p:nvSpPr>
          <p:cNvPr id="73" name="직사각형 72">
            <a:extLst>
              <a:ext uri="{FF2B5EF4-FFF2-40B4-BE49-F238E27FC236}">
                <a16:creationId xmlns:a16="http://schemas.microsoft.com/office/drawing/2014/main" id="{AB8C091F-F0D3-0FD2-AF54-D64B86C365C0}"/>
              </a:ext>
            </a:extLst>
          </p:cNvPr>
          <p:cNvSpPr/>
          <p:nvPr/>
        </p:nvSpPr>
        <p:spPr>
          <a:xfrm>
            <a:off x="382238" y="553837"/>
            <a:ext cx="11715515"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mn-ea"/>
              </a:rPr>
              <a:t>ConverterFactory </a:t>
            </a:r>
            <a:r>
              <a:rPr lang="ko-KR" altLang="en-US" sz="1200">
                <a:latin typeface="+mn-ea"/>
              </a:rPr>
              <a:t>는 클래스 계층 전체를 처리하기 위한 클래스로서 </a:t>
            </a:r>
            <a:r>
              <a:rPr lang="ko-KR" altLang="en-US" sz="1200"/>
              <a:t>변환 로직을 따로따로 작성하지 않고 하나의 공통 로직으로 처리할 수 있도록 한다</a:t>
            </a:r>
            <a:endParaRPr lang="en-US" altLang="ko-KR" sz="1200">
              <a:latin typeface="+mn-ea"/>
            </a:endParaRPr>
          </a:p>
          <a:p>
            <a:pPr marL="171450" indent="-171450">
              <a:lnSpc>
                <a:spcPct val="150000"/>
              </a:lnSpc>
              <a:buFont typeface="Arial" panose="020B0604020202020204" pitchFamily="34" charset="0"/>
              <a:buChar char="•"/>
            </a:pPr>
            <a:r>
              <a:rPr lang="ko-KR" altLang="en-US" sz="1200">
                <a:latin typeface="+mn-ea"/>
              </a:rPr>
              <a:t>예를 들어</a:t>
            </a:r>
            <a:r>
              <a:rPr lang="en-US" altLang="ko-KR" sz="1200">
                <a:latin typeface="+mn-ea"/>
              </a:rPr>
              <a:t> </a:t>
            </a:r>
            <a:r>
              <a:rPr lang="ko-KR" altLang="en-US" sz="1200">
                <a:latin typeface="+mn-ea"/>
              </a:rPr>
              <a:t>문자열</a:t>
            </a:r>
            <a:r>
              <a:rPr lang="en-US" altLang="ko-KR" sz="1200">
                <a:latin typeface="+mn-ea"/>
              </a:rPr>
              <a:t>(String) </a:t>
            </a:r>
            <a:r>
              <a:rPr lang="ko-KR" altLang="en-US" sz="1200">
                <a:latin typeface="+mn-ea"/>
              </a:rPr>
              <a:t>데이터를 다양한 열거형</a:t>
            </a:r>
            <a:r>
              <a:rPr lang="en-US" altLang="ko-KR" sz="1200">
                <a:latin typeface="+mn-ea"/>
              </a:rPr>
              <a:t>(Enum) </a:t>
            </a:r>
            <a:r>
              <a:rPr lang="ko-KR" altLang="en-US" sz="1200">
                <a:latin typeface="+mn-ea"/>
              </a:rPr>
              <a:t>타입으로 변환해야 할 때</a:t>
            </a:r>
            <a:r>
              <a:rPr lang="en-US" altLang="ko-KR" sz="1200">
                <a:latin typeface="+mn-ea"/>
              </a:rPr>
              <a:t> </a:t>
            </a:r>
            <a:r>
              <a:rPr lang="ko-KR" altLang="en-US" sz="1200">
                <a:latin typeface="+mn-ea"/>
              </a:rPr>
              <a:t>각 열거형마다 변환기를 만들 필요 없이 변환 로직을 일관되게 관리할 수 있다</a:t>
            </a:r>
            <a:endParaRPr lang="en-US" altLang="ko-KR" sz="1200">
              <a:latin typeface="+mn-ea"/>
            </a:endParaRPr>
          </a:p>
        </p:txBody>
      </p:sp>
      <p:sp>
        <p:nvSpPr>
          <p:cNvPr id="74" name="직사각형 73">
            <a:extLst>
              <a:ext uri="{FF2B5EF4-FFF2-40B4-BE49-F238E27FC236}">
                <a16:creationId xmlns:a16="http://schemas.microsoft.com/office/drawing/2014/main" id="{FA830F4A-ED7B-86A2-DDB4-F8DD7D7456FB}"/>
              </a:ext>
            </a:extLst>
          </p:cNvPr>
          <p:cNvSpPr/>
          <p:nvPr/>
        </p:nvSpPr>
        <p:spPr>
          <a:xfrm>
            <a:off x="198756" y="202792"/>
            <a:ext cx="2361544"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ConverterFactory</a:t>
            </a:r>
            <a:endParaRPr lang="ko-KR" altLang="en-US" b="1">
              <a:solidFill>
                <a:schemeClr val="accent1">
                  <a:lumMod val="75000"/>
                </a:schemeClr>
              </a:solidFill>
              <a:latin typeface="+mn-ea"/>
            </a:endParaRPr>
          </a:p>
        </p:txBody>
      </p:sp>
      <p:sp>
        <p:nvSpPr>
          <p:cNvPr id="2" name="Rectangle 1">
            <a:extLst>
              <a:ext uri="{FF2B5EF4-FFF2-40B4-BE49-F238E27FC236}">
                <a16:creationId xmlns:a16="http://schemas.microsoft.com/office/drawing/2014/main" id="{65C78B10-842D-774C-76A3-E01936BC3F37}"/>
              </a:ext>
            </a:extLst>
          </p:cNvPr>
          <p:cNvSpPr>
            <a:spLocks noChangeArrowheads="1"/>
          </p:cNvSpPr>
          <p:nvPr/>
        </p:nvSpPr>
        <p:spPr bwMode="auto">
          <a:xfrm>
            <a:off x="634315" y="1272265"/>
            <a:ext cx="8894695" cy="82137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ea typeface="JetBrains Mono"/>
              </a:rPr>
              <a:t>public interface </a:t>
            </a:r>
            <a:r>
              <a:rPr kumimoji="0" lang="ko-KR" altLang="ko-KR" sz="1100" b="0" i="0" u="none" strike="noStrike" cap="none" normalizeH="0" baseline="0">
                <a:ln>
                  <a:noFill/>
                </a:ln>
                <a:solidFill>
                  <a:srgbClr val="BCBEC4"/>
                </a:solidFill>
                <a:effectLst/>
                <a:ea typeface="JetBrains Mono"/>
              </a:rPr>
              <a:t>ConverterFactory&lt;</a:t>
            </a:r>
            <a:r>
              <a:rPr kumimoji="0" lang="ko-KR" altLang="ko-KR" sz="1100" b="0" i="0" u="none" strike="noStrike" cap="none" normalizeH="0" baseline="0">
                <a:ln>
                  <a:noFill/>
                </a:ln>
                <a:solidFill>
                  <a:srgbClr val="16BAAC"/>
                </a:solidFill>
                <a:effectLst/>
                <a:ea typeface="JetBrains Mono"/>
              </a:rPr>
              <a:t>S</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16BAAC"/>
                </a:solidFill>
                <a:effectLst/>
                <a:ea typeface="JetBrains Mono"/>
              </a:rPr>
              <a:t>R</a:t>
            </a:r>
            <a:r>
              <a:rPr kumimoji="0" lang="ko-KR" altLang="ko-KR" sz="1100" b="0" i="0" u="none" strike="noStrike" cap="none" normalizeH="0" baseline="0">
                <a:ln>
                  <a:noFill/>
                </a:ln>
                <a:solidFill>
                  <a:srgbClr val="BCBEC4"/>
                </a:solidFill>
                <a:effectLst/>
                <a:ea typeface="JetBrains Mono"/>
              </a:rPr>
              <a:t>&gt; {    </a:t>
            </a:r>
            <a:br>
              <a:rPr kumimoji="0" lang="ko-KR" altLang="ko-KR" sz="1100" b="0" i="1" u="none" strike="noStrike" cap="none" normalizeH="0" baseline="0">
                <a:ln>
                  <a:noFill/>
                </a:ln>
                <a:solidFill>
                  <a:srgbClr val="5F826B"/>
                </a:solidFill>
                <a:effectLst/>
                <a:ea typeface="JetBrains Mono"/>
              </a:rPr>
            </a:br>
            <a:r>
              <a:rPr kumimoji="0" lang="ko-KR" altLang="ko-KR" sz="1100" b="0" i="1" u="none" strike="noStrike" cap="none" normalizeH="0" baseline="0">
                <a:ln>
                  <a:noFill/>
                </a:ln>
                <a:solidFill>
                  <a:srgbClr val="5F826B"/>
                </a:solidFill>
                <a:effectLst/>
                <a:ea typeface="JetBrains Mono"/>
              </a:rPr>
              <a:t>    </a:t>
            </a:r>
            <a:r>
              <a:rPr kumimoji="0" lang="ko-KR" altLang="ko-KR" sz="1100" b="0" i="0" u="none" strike="noStrike" cap="none" normalizeH="0" baseline="0">
                <a:ln>
                  <a:noFill/>
                </a:ln>
                <a:solidFill>
                  <a:srgbClr val="BCBEC4"/>
                </a:solidFill>
                <a:effectLst/>
                <a:ea typeface="JetBrains Mono"/>
              </a:rPr>
              <a:t>&lt;</a:t>
            </a:r>
            <a:r>
              <a:rPr kumimoji="0" lang="ko-KR" altLang="ko-KR" sz="1100" b="0" i="0" u="none" strike="noStrike" cap="none" normalizeH="0" baseline="0">
                <a:ln>
                  <a:noFill/>
                </a:ln>
                <a:solidFill>
                  <a:srgbClr val="16BAAC"/>
                </a:solidFill>
                <a:effectLst/>
                <a:ea typeface="JetBrains Mono"/>
              </a:rPr>
              <a:t>T </a:t>
            </a:r>
            <a:r>
              <a:rPr kumimoji="0" lang="ko-KR" altLang="ko-KR" sz="1100" b="0" i="0" u="none" strike="noStrike" cap="none" normalizeH="0" baseline="0">
                <a:ln>
                  <a:noFill/>
                </a:ln>
                <a:solidFill>
                  <a:srgbClr val="CF8E6D"/>
                </a:solidFill>
                <a:effectLst/>
                <a:ea typeface="JetBrains Mono"/>
              </a:rPr>
              <a:t>extends </a:t>
            </a:r>
            <a:r>
              <a:rPr kumimoji="0" lang="ko-KR" altLang="ko-KR" sz="1100" b="0" i="0" u="none" strike="noStrike" cap="none" normalizeH="0" baseline="0">
                <a:ln>
                  <a:noFill/>
                </a:ln>
                <a:solidFill>
                  <a:srgbClr val="16BAAC"/>
                </a:solidFill>
                <a:effectLst/>
                <a:ea typeface="JetBrains Mono"/>
              </a:rPr>
              <a:t>R</a:t>
            </a:r>
            <a:r>
              <a:rPr kumimoji="0" lang="ko-KR" altLang="ko-KR" sz="1100" b="0" i="0" u="none" strike="noStrike" cap="none" normalizeH="0" baseline="0">
                <a:ln>
                  <a:noFill/>
                </a:ln>
                <a:solidFill>
                  <a:srgbClr val="BCBEC4"/>
                </a:solidFill>
                <a:effectLst/>
                <a:ea typeface="JetBrains Mono"/>
              </a:rPr>
              <a:t>&gt; Converter&lt;</a:t>
            </a:r>
            <a:r>
              <a:rPr kumimoji="0" lang="ko-KR" altLang="ko-KR" sz="1100" b="0" i="0" u="none" strike="noStrike" cap="none" normalizeH="0" baseline="0">
                <a:ln>
                  <a:noFill/>
                </a:ln>
                <a:solidFill>
                  <a:srgbClr val="16BAAC"/>
                </a:solidFill>
                <a:effectLst/>
                <a:ea typeface="JetBrains Mono"/>
              </a:rPr>
              <a:t>S</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16BAAC"/>
                </a:solidFill>
                <a:effectLst/>
                <a:ea typeface="JetBrains Mono"/>
              </a:rPr>
              <a:t>T</a:t>
            </a:r>
            <a:r>
              <a:rPr kumimoji="0" lang="ko-KR" altLang="ko-KR" sz="1100" b="0" i="0" u="none" strike="noStrike" cap="none" normalizeH="0" baseline="0">
                <a:ln>
                  <a:noFill/>
                </a:ln>
                <a:solidFill>
                  <a:srgbClr val="BCBEC4"/>
                </a:solidFill>
                <a:effectLst/>
                <a:ea typeface="JetBrains Mono"/>
              </a:rPr>
              <a:t>&gt; </a:t>
            </a:r>
            <a:r>
              <a:rPr kumimoji="0" lang="ko-KR" altLang="ko-KR" sz="1100" b="0" i="0" u="none" strike="noStrike" cap="none" normalizeH="0" baseline="0">
                <a:ln>
                  <a:noFill/>
                </a:ln>
                <a:solidFill>
                  <a:srgbClr val="56A8F5"/>
                </a:solidFill>
                <a:effectLst/>
                <a:ea typeface="JetBrains Mono"/>
              </a:rPr>
              <a:t>getConverter</a:t>
            </a:r>
            <a:r>
              <a:rPr kumimoji="0" lang="ko-KR" altLang="ko-KR" sz="1100" b="0" i="0" u="none" strike="noStrike" cap="none" normalizeH="0" baseline="0">
                <a:ln>
                  <a:noFill/>
                </a:ln>
                <a:solidFill>
                  <a:srgbClr val="BCBEC4"/>
                </a:solidFill>
                <a:effectLst/>
                <a:ea typeface="JetBrains Mono"/>
              </a:rPr>
              <a:t>(Class&lt;</a:t>
            </a:r>
            <a:r>
              <a:rPr kumimoji="0" lang="ko-KR" altLang="ko-KR" sz="1100" b="0" i="0" u="none" strike="noStrike" cap="none" normalizeH="0" baseline="0">
                <a:ln>
                  <a:noFill/>
                </a:ln>
                <a:solidFill>
                  <a:srgbClr val="16BAAC"/>
                </a:solidFill>
                <a:effectLst/>
                <a:ea typeface="JetBrains Mono"/>
              </a:rPr>
              <a:t>T</a:t>
            </a:r>
            <a:r>
              <a:rPr kumimoji="0" lang="ko-KR" altLang="ko-KR" sz="1100" b="0" i="0" u="none" strike="noStrike" cap="none" normalizeH="0" baseline="0">
                <a:ln>
                  <a:noFill/>
                </a:ln>
                <a:solidFill>
                  <a:srgbClr val="BCBEC4"/>
                </a:solidFill>
                <a:effectLst/>
                <a:ea typeface="JetBrains Mono"/>
              </a:rPr>
              <a:t>&gt; targetType);</a:t>
            </a:r>
            <a:r>
              <a:rPr kumimoji="0" lang="en-US" altLang="ko-KR" sz="1100" b="0" i="0" u="none" strike="noStrike" cap="none" normalizeH="0" baseline="0">
                <a:ln>
                  <a:noFill/>
                </a:ln>
                <a:solidFill>
                  <a:srgbClr val="BCBEC4"/>
                </a:solidFill>
                <a:effectLst/>
                <a:ea typeface="JetBrains Mono"/>
              </a:rPr>
              <a:t>  </a:t>
            </a:r>
            <a:r>
              <a:rPr kumimoji="0" lang="en-US" altLang="ko-KR" sz="1100" b="0" i="0" u="none" strike="noStrike" cap="none" normalizeH="0" baseline="0">
                <a:ln>
                  <a:noFill/>
                </a:ln>
                <a:solidFill>
                  <a:schemeClr val="accent4">
                    <a:lumMod val="75000"/>
                  </a:schemeClr>
                </a:solidFill>
                <a:effectLst/>
                <a:ea typeface="JetBrains Mono"/>
              </a:rPr>
              <a:t>// S</a:t>
            </a:r>
            <a:r>
              <a:rPr kumimoji="0" lang="ko-KR" altLang="en-US" sz="1100" b="0" i="0" u="none" strike="noStrike" cap="none" normalizeH="0" baseline="0">
                <a:ln>
                  <a:noFill/>
                </a:ln>
                <a:solidFill>
                  <a:schemeClr val="accent4">
                    <a:lumMod val="75000"/>
                  </a:schemeClr>
                </a:solidFill>
                <a:effectLst/>
                <a:ea typeface="JetBrains Mono"/>
              </a:rPr>
              <a:t>를 </a:t>
            </a:r>
            <a:r>
              <a:rPr kumimoji="0" lang="en-US" altLang="ko-KR" sz="1100" b="0" i="0" u="none" strike="noStrike" cap="none" normalizeH="0" baseline="0">
                <a:ln>
                  <a:noFill/>
                </a:ln>
                <a:solidFill>
                  <a:schemeClr val="accent4">
                    <a:lumMod val="75000"/>
                  </a:schemeClr>
                </a:solidFill>
                <a:effectLst/>
                <a:ea typeface="JetBrains Mono"/>
              </a:rPr>
              <a:t>R</a:t>
            </a:r>
            <a:r>
              <a:rPr kumimoji="0" lang="ko-KR" altLang="en-US" sz="1100" b="0" i="0" u="none" strike="noStrike" cap="none" normalizeH="0" baseline="0">
                <a:ln>
                  <a:noFill/>
                </a:ln>
                <a:solidFill>
                  <a:schemeClr val="accent4">
                    <a:lumMod val="75000"/>
                  </a:schemeClr>
                </a:solidFill>
                <a:effectLst/>
                <a:ea typeface="JetBrains Mono"/>
              </a:rPr>
              <a:t>의 하위 타입인 </a:t>
            </a:r>
            <a:r>
              <a:rPr kumimoji="0" lang="en-US" altLang="ko-KR" sz="1100" b="0" i="0" u="none" strike="noStrike" cap="none" normalizeH="0" baseline="0">
                <a:ln>
                  <a:noFill/>
                </a:ln>
                <a:solidFill>
                  <a:schemeClr val="accent4">
                    <a:lumMod val="75000"/>
                  </a:schemeClr>
                </a:solidFill>
                <a:effectLst/>
                <a:ea typeface="JetBrains Mono"/>
              </a:rPr>
              <a:t>T</a:t>
            </a:r>
            <a:r>
              <a:rPr kumimoji="0" lang="ko-KR" altLang="en-US" sz="1100" b="0" i="0" u="none" strike="noStrike" cap="none" normalizeH="0" baseline="0">
                <a:ln>
                  <a:noFill/>
                </a:ln>
                <a:solidFill>
                  <a:schemeClr val="accent4">
                    <a:lumMod val="75000"/>
                  </a:schemeClr>
                </a:solidFill>
                <a:effectLst/>
                <a:ea typeface="JetBrains Mono"/>
              </a:rPr>
              <a:t>로 변환할 수 있는 변환기를 가져온다</a:t>
            </a:r>
            <a:r>
              <a:rPr kumimoji="0" lang="en-US" altLang="ko-KR" sz="1100" b="0" i="0" u="none" strike="noStrike" cap="none" normalizeH="0" baseline="0">
                <a:ln>
                  <a:noFill/>
                </a:ln>
                <a:solidFill>
                  <a:schemeClr val="accent4">
                    <a:lumMod val="75000"/>
                  </a:schemeClr>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5" name="Rectangle 2">
            <a:extLst>
              <a:ext uri="{FF2B5EF4-FFF2-40B4-BE49-F238E27FC236}">
                <a16:creationId xmlns:a16="http://schemas.microsoft.com/office/drawing/2014/main" id="{CEF2747E-96A1-4837-09B8-4480A2A9BFA1}"/>
              </a:ext>
            </a:extLst>
          </p:cNvPr>
          <p:cNvSpPr>
            <a:spLocks noChangeArrowheads="1"/>
          </p:cNvSpPr>
          <p:nvPr/>
        </p:nvSpPr>
        <p:spPr bwMode="auto">
          <a:xfrm>
            <a:off x="7468180" y="2771948"/>
            <a:ext cx="2701371" cy="1388457"/>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3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ea typeface="JetBrains Mono"/>
              </a:rPr>
              <a:t>public enum </a:t>
            </a:r>
            <a:r>
              <a:rPr kumimoji="0" lang="ko-KR" altLang="ko-KR" sz="1100" b="0" i="0" u="none" strike="noStrike" cap="none" normalizeH="0" baseline="0">
                <a:ln>
                  <a:noFill/>
                </a:ln>
                <a:solidFill>
                  <a:srgbClr val="BCBEC4"/>
                </a:solidFill>
                <a:effectLst/>
                <a:ea typeface="JetBrains Mono"/>
              </a:rPr>
              <a:t>Color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1" u="none" strike="noStrike" cap="none" normalizeH="0" baseline="0">
                <a:ln>
                  <a:noFill/>
                </a:ln>
                <a:solidFill>
                  <a:srgbClr val="C77DBB"/>
                </a:solidFill>
                <a:effectLst/>
                <a:ea typeface="JetBrains Mono"/>
              </a:rPr>
              <a:t>RED</a:t>
            </a:r>
            <a:r>
              <a:rPr kumimoji="0" lang="ko-KR" altLang="ko-KR" sz="1100" b="0" i="0" u="none" strike="noStrike" cap="none" normalizeH="0" baseline="0">
                <a:ln>
                  <a:noFill/>
                </a:ln>
                <a:solidFill>
                  <a:srgbClr val="BCBEC4"/>
                </a:solidFill>
                <a:effectLst/>
                <a:ea typeface="JetBrains Mono"/>
              </a:rPr>
              <a:t>, </a:t>
            </a:r>
            <a:r>
              <a:rPr kumimoji="0" lang="ko-KR" altLang="ko-KR" sz="1100" b="0" i="1" u="none" strike="noStrike" cap="none" normalizeH="0" baseline="0">
                <a:ln>
                  <a:noFill/>
                </a:ln>
                <a:solidFill>
                  <a:srgbClr val="C77DBB"/>
                </a:solidFill>
                <a:effectLst/>
                <a:ea typeface="JetBrains Mono"/>
              </a:rPr>
              <a:t>GREEN</a:t>
            </a:r>
            <a:r>
              <a:rPr kumimoji="0" lang="ko-KR" altLang="ko-KR" sz="1100" b="0" i="0" u="none" strike="noStrike" cap="none" normalizeH="0" baseline="0">
                <a:ln>
                  <a:noFill/>
                </a:ln>
                <a:solidFill>
                  <a:srgbClr val="BCBEC4"/>
                </a:solidFill>
                <a:effectLst/>
                <a:ea typeface="JetBrains Mono"/>
              </a:rPr>
              <a:t>, </a:t>
            </a:r>
            <a:r>
              <a:rPr kumimoji="0" lang="ko-KR" altLang="ko-KR" sz="1100" b="0" i="1" u="none" strike="noStrike" cap="none" normalizeH="0" baseline="0">
                <a:ln>
                  <a:noFill/>
                </a:ln>
                <a:solidFill>
                  <a:srgbClr val="C77DBB"/>
                </a:solidFill>
                <a:effectLst/>
                <a:ea typeface="JetBrains Mono"/>
              </a:rPr>
              <a:t>BLUE</a:t>
            </a:r>
            <a:br>
              <a:rPr kumimoji="0" lang="ko-KR" altLang="ko-KR" sz="1100" b="0" i="1" u="none" strike="noStrike" cap="none" normalizeH="0" baseline="0">
                <a:ln>
                  <a:noFill/>
                </a:ln>
                <a:solidFill>
                  <a:srgbClr val="C77DBB"/>
                </a:solidFill>
                <a:effectLst/>
                <a:ea typeface="JetBrains Mono"/>
              </a:rPr>
            </a:b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CF8E6D"/>
                </a:solidFill>
                <a:effectLst/>
                <a:ea typeface="JetBrains Mono"/>
              </a:rPr>
              <a:t>public enum </a:t>
            </a:r>
            <a:r>
              <a:rPr kumimoji="0" lang="ko-KR" altLang="ko-KR" sz="1100" b="0" i="0" u="none" strike="noStrike" cap="none" normalizeH="0" baseline="0">
                <a:ln>
                  <a:noFill/>
                </a:ln>
                <a:solidFill>
                  <a:srgbClr val="BCBEC4"/>
                </a:solidFill>
                <a:effectLst/>
                <a:ea typeface="JetBrains Mono"/>
              </a:rPr>
              <a:t>Status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1" u="none" strike="noStrike" cap="none" normalizeH="0" baseline="0">
                <a:ln>
                  <a:noFill/>
                </a:ln>
                <a:solidFill>
                  <a:srgbClr val="C77DBB"/>
                </a:solidFill>
                <a:effectLst/>
                <a:ea typeface="JetBrains Mono"/>
              </a:rPr>
              <a:t>ACTIVE</a:t>
            </a:r>
            <a:r>
              <a:rPr kumimoji="0" lang="ko-KR" altLang="ko-KR" sz="1100" b="0" i="0" u="none" strike="noStrike" cap="none" normalizeH="0" baseline="0">
                <a:ln>
                  <a:noFill/>
                </a:ln>
                <a:solidFill>
                  <a:srgbClr val="BCBEC4"/>
                </a:solidFill>
                <a:effectLst/>
                <a:ea typeface="JetBrains Mono"/>
              </a:rPr>
              <a:t>, </a:t>
            </a:r>
            <a:r>
              <a:rPr kumimoji="0" lang="ko-KR" altLang="ko-KR" sz="1100" b="0" i="1" u="none" strike="noStrike" cap="none" normalizeH="0" baseline="0">
                <a:ln>
                  <a:noFill/>
                </a:ln>
                <a:solidFill>
                  <a:srgbClr val="C77DBB"/>
                </a:solidFill>
                <a:effectLst/>
                <a:ea typeface="JetBrains Mono"/>
              </a:rPr>
              <a:t>INACTIVE</a:t>
            </a:r>
            <a:r>
              <a:rPr kumimoji="0" lang="ko-KR" altLang="ko-KR" sz="1100" b="0" i="0" u="none" strike="noStrike" cap="none" normalizeH="0" baseline="0">
                <a:ln>
                  <a:noFill/>
                </a:ln>
                <a:solidFill>
                  <a:srgbClr val="BCBEC4"/>
                </a:solidFill>
                <a:effectLst/>
                <a:ea typeface="JetBrains Mono"/>
              </a:rPr>
              <a:t>, </a:t>
            </a:r>
            <a:r>
              <a:rPr kumimoji="0" lang="ko-KR" altLang="ko-KR" sz="1100" b="0" i="1" u="none" strike="noStrike" cap="none" normalizeH="0" baseline="0">
                <a:ln>
                  <a:noFill/>
                </a:ln>
                <a:solidFill>
                  <a:srgbClr val="C77DBB"/>
                </a:solidFill>
                <a:effectLst/>
                <a:ea typeface="JetBrains Mono"/>
              </a:rPr>
              <a:t>SUSPENDED</a:t>
            </a:r>
            <a:br>
              <a:rPr kumimoji="0" lang="ko-KR" altLang="ko-KR" sz="1100" b="0" i="1" u="none" strike="noStrike" cap="none" normalizeH="0" baseline="0">
                <a:ln>
                  <a:noFill/>
                </a:ln>
                <a:solidFill>
                  <a:srgbClr val="C77DBB"/>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6" name="Rectangle 3">
            <a:extLst>
              <a:ext uri="{FF2B5EF4-FFF2-40B4-BE49-F238E27FC236}">
                <a16:creationId xmlns:a16="http://schemas.microsoft.com/office/drawing/2014/main" id="{E5066C09-E526-EEA5-01BB-96D9B404836D}"/>
              </a:ext>
            </a:extLst>
          </p:cNvPr>
          <p:cNvSpPr>
            <a:spLocks noChangeArrowheads="1"/>
          </p:cNvSpPr>
          <p:nvPr/>
        </p:nvSpPr>
        <p:spPr bwMode="auto">
          <a:xfrm>
            <a:off x="586190" y="2771948"/>
            <a:ext cx="6605264" cy="3931846"/>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2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StringToEnumConverterFactory </a:t>
            </a:r>
            <a:r>
              <a:rPr kumimoji="0" lang="ko-KR" altLang="ko-KR" sz="1100" b="0" i="0" u="none" strike="noStrike" cap="none" normalizeH="0" baseline="0">
                <a:ln>
                  <a:noFill/>
                </a:ln>
                <a:solidFill>
                  <a:srgbClr val="CF8E6D"/>
                </a:solidFill>
                <a:effectLst/>
                <a:ea typeface="JetBrains Mono"/>
              </a:rPr>
              <a:t>implements </a:t>
            </a:r>
            <a:r>
              <a:rPr kumimoji="0" lang="ko-KR" altLang="ko-KR" sz="1100" b="0" i="0" u="none" strike="noStrike" cap="none" normalizeH="0" baseline="0">
                <a:ln>
                  <a:noFill/>
                </a:ln>
                <a:solidFill>
                  <a:srgbClr val="BCBEC4"/>
                </a:solidFill>
                <a:effectLst/>
                <a:ea typeface="JetBrains Mono"/>
              </a:rPr>
              <a:t>ConverterFactory&lt;String, Enum&gt; {</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@Override</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&lt;</a:t>
            </a:r>
            <a:r>
              <a:rPr kumimoji="0" lang="ko-KR" altLang="ko-KR" sz="1100" b="0" i="0" u="none" strike="noStrike" cap="none" normalizeH="0" baseline="0">
                <a:ln>
                  <a:noFill/>
                </a:ln>
                <a:solidFill>
                  <a:srgbClr val="16BAAC"/>
                </a:solidFill>
                <a:effectLst/>
                <a:ea typeface="JetBrains Mono"/>
              </a:rPr>
              <a:t>T </a:t>
            </a:r>
            <a:r>
              <a:rPr kumimoji="0" lang="ko-KR" altLang="ko-KR" sz="1100" b="0" i="0" u="none" strike="noStrike" cap="none" normalizeH="0" baseline="0">
                <a:ln>
                  <a:noFill/>
                </a:ln>
                <a:solidFill>
                  <a:srgbClr val="CF8E6D"/>
                </a:solidFill>
                <a:effectLst/>
                <a:ea typeface="JetBrains Mono"/>
              </a:rPr>
              <a:t>extends </a:t>
            </a:r>
            <a:r>
              <a:rPr kumimoji="0" lang="ko-KR" altLang="ko-KR" sz="1100" b="0" i="0" u="none" strike="noStrike" cap="none" normalizeH="0" baseline="0">
                <a:ln>
                  <a:noFill/>
                </a:ln>
                <a:solidFill>
                  <a:srgbClr val="BCBEC4"/>
                </a:solidFill>
                <a:effectLst/>
                <a:ea typeface="JetBrains Mono"/>
              </a:rPr>
              <a:t>Enum&gt; Converter&lt;String, </a:t>
            </a:r>
            <a:r>
              <a:rPr kumimoji="0" lang="ko-KR" altLang="ko-KR" sz="1100" b="0" i="0" u="none" strike="noStrike" cap="none" normalizeH="0" baseline="0">
                <a:ln>
                  <a:noFill/>
                </a:ln>
                <a:solidFill>
                  <a:srgbClr val="16BAAC"/>
                </a:solidFill>
                <a:effectLst/>
                <a:ea typeface="JetBrains Mono"/>
              </a:rPr>
              <a:t>T</a:t>
            </a:r>
            <a:r>
              <a:rPr kumimoji="0" lang="ko-KR" altLang="ko-KR" sz="1100" b="0" i="0" u="none" strike="noStrike" cap="none" normalizeH="0" baseline="0">
                <a:ln>
                  <a:noFill/>
                </a:ln>
                <a:solidFill>
                  <a:srgbClr val="BCBEC4"/>
                </a:solidFill>
                <a:effectLst/>
                <a:ea typeface="JetBrains Mono"/>
              </a:rPr>
              <a:t>&gt; </a:t>
            </a:r>
            <a:r>
              <a:rPr kumimoji="0" lang="ko-KR" altLang="ko-KR" sz="1100" b="0" i="0" u="none" strike="noStrike" cap="none" normalizeH="0" baseline="0">
                <a:ln>
                  <a:noFill/>
                </a:ln>
                <a:solidFill>
                  <a:srgbClr val="56A8F5"/>
                </a:solidFill>
                <a:effectLst/>
                <a:ea typeface="JetBrains Mono"/>
              </a:rPr>
              <a:t>getConverter</a:t>
            </a:r>
            <a:r>
              <a:rPr kumimoji="0" lang="ko-KR" altLang="ko-KR" sz="1100" b="0" i="0" u="none" strike="noStrike" cap="none" normalizeH="0" baseline="0">
                <a:ln>
                  <a:noFill/>
                </a:ln>
                <a:solidFill>
                  <a:srgbClr val="BCBEC4"/>
                </a:solidFill>
                <a:effectLst/>
                <a:ea typeface="JetBrains Mono"/>
              </a:rPr>
              <a:t>(Class&lt;</a:t>
            </a:r>
            <a:r>
              <a:rPr kumimoji="0" lang="ko-KR" altLang="ko-KR" sz="1100" b="0" i="0" u="none" strike="noStrike" cap="none" normalizeH="0" baseline="0">
                <a:ln>
                  <a:noFill/>
                </a:ln>
                <a:solidFill>
                  <a:srgbClr val="16BAAC"/>
                </a:solidFill>
                <a:effectLst/>
                <a:ea typeface="JetBrains Mono"/>
              </a:rPr>
              <a:t>T</a:t>
            </a:r>
            <a:r>
              <a:rPr kumimoji="0" lang="ko-KR" altLang="ko-KR" sz="1100" b="0" i="0" u="none" strike="noStrike" cap="none" normalizeH="0" baseline="0">
                <a:ln>
                  <a:noFill/>
                </a:ln>
                <a:solidFill>
                  <a:srgbClr val="BCBEC4"/>
                </a:solidFill>
                <a:effectLst/>
                <a:ea typeface="JetBrains Mono"/>
              </a:rPr>
              <a:t>&gt; targetType)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new </a:t>
            </a:r>
            <a:r>
              <a:rPr kumimoji="0" lang="ko-KR" altLang="ko-KR" sz="1100" b="0" i="0" u="none" strike="noStrike" cap="none" normalizeH="0" baseline="0">
                <a:ln>
                  <a:noFill/>
                </a:ln>
                <a:solidFill>
                  <a:srgbClr val="BCBEC4"/>
                </a:solidFill>
                <a:effectLst/>
                <a:ea typeface="JetBrains Mono"/>
              </a:rPr>
              <a:t>StringToEnumConverter&lt;&gt;(targetType);</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private static class </a:t>
            </a:r>
            <a:r>
              <a:rPr kumimoji="0" lang="ko-KR" altLang="ko-KR" sz="1100" b="0" i="0" u="none" strike="noStrike" cap="none" normalizeH="0" baseline="0">
                <a:ln>
                  <a:noFill/>
                </a:ln>
                <a:solidFill>
                  <a:srgbClr val="BCBEC4"/>
                </a:solidFill>
                <a:effectLst/>
                <a:ea typeface="JetBrains Mono"/>
              </a:rPr>
              <a:t>StringToEnumConverter&lt;</a:t>
            </a:r>
            <a:r>
              <a:rPr kumimoji="0" lang="ko-KR" altLang="ko-KR" sz="1100" b="0" i="0" u="none" strike="noStrike" cap="none" normalizeH="0" baseline="0">
                <a:ln>
                  <a:noFill/>
                </a:ln>
                <a:solidFill>
                  <a:srgbClr val="16BAAC"/>
                </a:solidFill>
                <a:effectLst/>
                <a:ea typeface="JetBrains Mono"/>
              </a:rPr>
              <a:t>T </a:t>
            </a:r>
            <a:r>
              <a:rPr kumimoji="0" lang="ko-KR" altLang="ko-KR" sz="1100" b="0" i="0" u="none" strike="noStrike" cap="none" normalizeH="0" baseline="0">
                <a:ln>
                  <a:noFill/>
                </a:ln>
                <a:solidFill>
                  <a:srgbClr val="CF8E6D"/>
                </a:solidFill>
                <a:effectLst/>
                <a:ea typeface="JetBrains Mono"/>
              </a:rPr>
              <a:t>extends </a:t>
            </a:r>
            <a:r>
              <a:rPr kumimoji="0" lang="ko-KR" altLang="ko-KR" sz="1100" b="0" i="0" u="none" strike="noStrike" cap="none" normalizeH="0" baseline="0">
                <a:ln>
                  <a:noFill/>
                </a:ln>
                <a:solidFill>
                  <a:srgbClr val="BCBEC4"/>
                </a:solidFill>
                <a:effectLst/>
                <a:ea typeface="JetBrains Mono"/>
              </a:rPr>
              <a:t>Enum&gt; </a:t>
            </a:r>
            <a:r>
              <a:rPr kumimoji="0" lang="ko-KR" altLang="ko-KR" sz="1100" b="0" i="0" u="none" strike="noStrike" cap="none" normalizeH="0" baseline="0">
                <a:ln>
                  <a:noFill/>
                </a:ln>
                <a:solidFill>
                  <a:srgbClr val="CF8E6D"/>
                </a:solidFill>
                <a:effectLst/>
                <a:ea typeface="JetBrains Mono"/>
              </a:rPr>
              <a:t>implements </a:t>
            </a:r>
            <a:r>
              <a:rPr kumimoji="0" lang="ko-KR" altLang="ko-KR" sz="1100" b="0" i="0" u="none" strike="noStrike" cap="none" normalizeH="0" baseline="0">
                <a:ln>
                  <a:noFill/>
                </a:ln>
                <a:solidFill>
                  <a:srgbClr val="BCBEC4"/>
                </a:solidFill>
                <a:effectLst/>
                <a:ea typeface="JetBrains Mono"/>
              </a:rPr>
              <a:t>Converter&lt;String, </a:t>
            </a:r>
            <a:r>
              <a:rPr kumimoji="0" lang="ko-KR" altLang="ko-KR" sz="1100" b="0" i="0" u="none" strike="noStrike" cap="none" normalizeH="0" baseline="0">
                <a:ln>
                  <a:noFill/>
                </a:ln>
                <a:solidFill>
                  <a:srgbClr val="16BAAC"/>
                </a:solidFill>
                <a:effectLst/>
                <a:ea typeface="JetBrains Mono"/>
              </a:rPr>
              <a:t>T</a:t>
            </a:r>
            <a:r>
              <a:rPr kumimoji="0" lang="ko-KR" altLang="ko-KR" sz="1100" b="0" i="0" u="none" strike="noStrike" cap="none" normalizeH="0" baseline="0">
                <a:ln>
                  <a:noFill/>
                </a:ln>
                <a:solidFill>
                  <a:srgbClr val="BCBEC4"/>
                </a:solidFill>
                <a:effectLst/>
                <a:ea typeface="JetBrains Mono"/>
              </a:rPr>
              <a:t>&gt;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private final </a:t>
            </a:r>
            <a:r>
              <a:rPr kumimoji="0" lang="ko-KR" altLang="ko-KR" sz="1100" b="0" i="0" u="none" strike="noStrike" cap="none" normalizeH="0" baseline="0">
                <a:ln>
                  <a:noFill/>
                </a:ln>
                <a:solidFill>
                  <a:srgbClr val="BCBEC4"/>
                </a:solidFill>
                <a:effectLst/>
                <a:ea typeface="JetBrains Mono"/>
              </a:rPr>
              <a:t>Class&lt;</a:t>
            </a:r>
            <a:r>
              <a:rPr kumimoji="0" lang="ko-KR" altLang="ko-KR" sz="1100" b="0" i="0" u="none" strike="noStrike" cap="none" normalizeH="0" baseline="0">
                <a:ln>
                  <a:noFill/>
                </a:ln>
                <a:solidFill>
                  <a:srgbClr val="16BAAC"/>
                </a:solidFill>
                <a:effectLst/>
                <a:ea typeface="JetBrains Mono"/>
              </a:rPr>
              <a:t>T</a:t>
            </a:r>
            <a:r>
              <a:rPr kumimoji="0" lang="ko-KR" altLang="ko-KR" sz="1100" b="0" i="0" u="none" strike="noStrike" cap="none" normalizeH="0" baseline="0">
                <a:ln>
                  <a:noFill/>
                </a:ln>
                <a:solidFill>
                  <a:srgbClr val="BCBEC4"/>
                </a:solidFill>
                <a:effectLst/>
                <a:ea typeface="JetBrains Mono"/>
              </a:rPr>
              <a:t>&gt; </a:t>
            </a:r>
            <a:r>
              <a:rPr kumimoji="0" lang="ko-KR" altLang="ko-KR" sz="1100" b="0" i="0" u="none" strike="noStrike" cap="none" normalizeH="0" baseline="0">
                <a:ln>
                  <a:noFill/>
                </a:ln>
                <a:solidFill>
                  <a:srgbClr val="C77DBB"/>
                </a:solidFill>
                <a:effectLst/>
                <a:ea typeface="JetBrains Mono"/>
              </a:rPr>
              <a:t>enumType</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56A8F5"/>
                </a:solidFill>
                <a:effectLst/>
                <a:ea typeface="JetBrains Mono"/>
              </a:rPr>
              <a:t>StringToEnumConverter</a:t>
            </a:r>
            <a:r>
              <a:rPr kumimoji="0" lang="ko-KR" altLang="ko-KR" sz="1100" b="0" i="0" u="none" strike="noStrike" cap="none" normalizeH="0" baseline="0">
                <a:ln>
                  <a:noFill/>
                </a:ln>
                <a:solidFill>
                  <a:srgbClr val="BCBEC4"/>
                </a:solidFill>
                <a:effectLst/>
                <a:ea typeface="JetBrains Mono"/>
              </a:rPr>
              <a:t>(Class&lt;</a:t>
            </a:r>
            <a:r>
              <a:rPr kumimoji="0" lang="ko-KR" altLang="ko-KR" sz="1100" b="0" i="0" u="none" strike="noStrike" cap="none" normalizeH="0" baseline="0">
                <a:ln>
                  <a:noFill/>
                </a:ln>
                <a:solidFill>
                  <a:srgbClr val="16BAAC"/>
                </a:solidFill>
                <a:effectLst/>
                <a:ea typeface="JetBrains Mono"/>
              </a:rPr>
              <a:t>T</a:t>
            </a:r>
            <a:r>
              <a:rPr kumimoji="0" lang="ko-KR" altLang="ko-KR" sz="1100" b="0" i="0" u="none" strike="noStrike" cap="none" normalizeH="0" baseline="0">
                <a:ln>
                  <a:noFill/>
                </a:ln>
                <a:solidFill>
                  <a:srgbClr val="BCBEC4"/>
                </a:solidFill>
                <a:effectLst/>
                <a:ea typeface="JetBrains Mono"/>
              </a:rPr>
              <a:t>&gt; enumType)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this</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C77DBB"/>
                </a:solidFill>
                <a:effectLst/>
                <a:ea typeface="JetBrains Mono"/>
              </a:rPr>
              <a:t>enumType </a:t>
            </a:r>
            <a:r>
              <a:rPr kumimoji="0" lang="ko-KR" altLang="ko-KR" sz="1100" b="0" i="0" u="none" strike="noStrike" cap="none" normalizeH="0" baseline="0">
                <a:ln>
                  <a:noFill/>
                </a:ln>
                <a:solidFill>
                  <a:srgbClr val="BCBEC4"/>
                </a:solidFill>
                <a:effectLst/>
                <a:ea typeface="JetBrains Mono"/>
              </a:rPr>
              <a:t>= enumType;</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@Override</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16BAAC"/>
                </a:solidFill>
                <a:effectLst/>
                <a:ea typeface="JetBrains Mono"/>
              </a:rPr>
              <a:t>T </a:t>
            </a:r>
            <a:r>
              <a:rPr kumimoji="0" lang="ko-KR" altLang="ko-KR" sz="1100" b="0" i="0" u="none" strike="noStrike" cap="none" normalizeH="0" baseline="0">
                <a:ln>
                  <a:noFill/>
                </a:ln>
                <a:solidFill>
                  <a:srgbClr val="56A8F5"/>
                </a:solidFill>
                <a:effectLst/>
                <a:ea typeface="JetBrains Mono"/>
              </a:rPr>
              <a:t>convert</a:t>
            </a:r>
            <a:r>
              <a:rPr kumimoji="0" lang="ko-KR" altLang="ko-KR" sz="1100" b="0" i="0" u="none" strike="noStrike" cap="none" normalizeH="0" baseline="0">
                <a:ln>
                  <a:noFill/>
                </a:ln>
                <a:solidFill>
                  <a:srgbClr val="BCBEC4"/>
                </a:solidFill>
                <a:effectLst/>
                <a:ea typeface="JetBrains Mono"/>
              </a:rPr>
              <a:t>(String source)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if </a:t>
            </a:r>
            <a:r>
              <a:rPr kumimoji="0" lang="ko-KR" altLang="ko-KR" sz="1100" b="0" i="0" u="none" strike="noStrike" cap="none" normalizeH="0" baseline="0">
                <a:ln>
                  <a:noFill/>
                </a:ln>
                <a:solidFill>
                  <a:srgbClr val="BCBEC4"/>
                </a:solidFill>
                <a:effectLst/>
                <a:ea typeface="JetBrains Mono"/>
              </a:rPr>
              <a:t>(source == </a:t>
            </a:r>
            <a:r>
              <a:rPr kumimoji="0" lang="ko-KR" altLang="ko-KR" sz="1100" b="0" i="0" u="none" strike="noStrike" cap="none" normalizeH="0" baseline="0">
                <a:ln>
                  <a:noFill/>
                </a:ln>
                <a:solidFill>
                  <a:srgbClr val="CF8E6D"/>
                </a:solidFill>
                <a:effectLst/>
                <a:ea typeface="JetBrains Mono"/>
              </a:rPr>
              <a:t>null </a:t>
            </a:r>
            <a:r>
              <a:rPr kumimoji="0" lang="ko-KR" altLang="ko-KR" sz="1100" b="0" i="0" u="none" strike="noStrike" cap="none" normalizeH="0" baseline="0">
                <a:ln>
                  <a:noFill/>
                </a:ln>
                <a:solidFill>
                  <a:srgbClr val="BCBEC4"/>
                </a:solidFill>
                <a:effectLst/>
                <a:ea typeface="JetBrains Mono"/>
              </a:rPr>
              <a:t>|| source.trim().isEmpty()) </a:t>
            </a:r>
            <a:r>
              <a:rPr kumimoji="0" lang="ko-KR" altLang="ko-KR" sz="1100" b="0" i="0" u="none" strike="noStrike" cap="none" normalizeH="0" baseline="0">
                <a:ln>
                  <a:noFill/>
                </a:ln>
                <a:solidFill>
                  <a:srgbClr val="CF8E6D"/>
                </a:solidFill>
                <a:effectLst/>
                <a:ea typeface="JetBrains Mono"/>
              </a:rPr>
              <a:t>return null</a:t>
            </a:r>
            <a:r>
              <a:rPr kumimoji="0" lang="ko-KR" altLang="ko-KR" sz="1100" b="0" i="0" u="none" strike="noStrike" cap="none" normalizeH="0" baseline="0">
                <a:ln>
                  <a:noFill/>
                </a:ln>
                <a:solidFill>
                  <a:srgbClr val="BCBEC4"/>
                </a:solidFill>
                <a:effectLst/>
                <a:ea typeface="JetBrains Mono"/>
              </a:rPr>
              <a:t>;</a:t>
            </a:r>
            <a:endParaRPr kumimoji="0" lang="en-US" altLang="ko-KR" sz="1100" b="0" i="0" u="none" strike="noStrike" cap="none" normalizeH="0" baseline="0">
              <a:ln>
                <a:noFill/>
              </a:ln>
              <a:solidFill>
                <a:srgbClr val="BCBEC4"/>
              </a:solidFill>
              <a:effectLst/>
              <a:ea typeface="JetBrains Mono"/>
            </a:endParaRPr>
          </a:p>
          <a:p>
            <a:pPr marL="0" marR="0" lvl="0" indent="0" algn="l" defTabSz="914400" rtl="0" eaLnBrk="0" fontAlgn="base" latinLnBrk="0" hangingPunct="0">
              <a:lnSpc>
                <a:spcPct val="120000"/>
              </a:lnSpc>
              <a:spcBef>
                <a:spcPct val="0"/>
              </a:spcBef>
              <a:spcAft>
                <a:spcPct val="0"/>
              </a:spcAft>
              <a:buClrTx/>
              <a:buSzTx/>
              <a:buFontTx/>
              <a:buNone/>
              <a:tabLst/>
            </a:pPr>
            <a:r>
              <a:rPr lang="en-US" altLang="ko-KR" sz="1100">
                <a:solidFill>
                  <a:srgbClr val="BCBEC4"/>
                </a:solidFill>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16BAAC"/>
                </a:solidFill>
                <a:effectLst/>
                <a:ea typeface="JetBrains Mono"/>
              </a:rPr>
              <a:t>T</a:t>
            </a:r>
            <a:r>
              <a:rPr kumimoji="0" lang="ko-KR" altLang="ko-KR" sz="1100" b="0" i="0" u="none" strike="noStrike" cap="none" normalizeH="0" baseline="0">
                <a:ln>
                  <a:noFill/>
                </a:ln>
                <a:solidFill>
                  <a:srgbClr val="BCBEC4"/>
                </a:solidFill>
                <a:effectLst/>
                <a:ea typeface="JetBrains Mono"/>
              </a:rPr>
              <a:t>) Enum.</a:t>
            </a:r>
            <a:r>
              <a:rPr kumimoji="0" lang="ko-KR" altLang="ko-KR" sz="1100" b="0" i="1" u="none" strike="noStrike" cap="none" normalizeH="0" baseline="0">
                <a:ln>
                  <a:noFill/>
                </a:ln>
                <a:solidFill>
                  <a:srgbClr val="BCBEC4"/>
                </a:solidFill>
                <a:effectLst/>
                <a:ea typeface="JetBrains Mono"/>
              </a:rPr>
              <a:t>valueOf</a:t>
            </a:r>
            <a:r>
              <a:rPr kumimoji="0" lang="en-US" altLang="ko-KR" sz="1100" b="0" i="1"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CF8E6D"/>
                </a:solidFill>
                <a:effectLst/>
                <a:ea typeface="JetBrains Mono"/>
              </a:rPr>
              <a:t>this</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C77DBB"/>
                </a:solidFill>
                <a:effectLst/>
                <a:ea typeface="JetBrains Mono"/>
              </a:rPr>
              <a:t>enumType</a:t>
            </a:r>
            <a:r>
              <a:rPr kumimoji="0" lang="ko-KR" altLang="ko-KR" sz="1100" b="0" i="0" u="none" strike="noStrike" cap="none" normalizeH="0" baseline="0">
                <a:ln>
                  <a:noFill/>
                </a:ln>
                <a:solidFill>
                  <a:srgbClr val="BCBEC4"/>
                </a:solidFill>
                <a:effectLst/>
                <a:ea typeface="JetBrains Mono"/>
              </a:rPr>
              <a:t>, source.trim().toUpperCase());</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8" name="직사각형 7">
            <a:extLst>
              <a:ext uri="{FF2B5EF4-FFF2-40B4-BE49-F238E27FC236}">
                <a16:creationId xmlns:a16="http://schemas.microsoft.com/office/drawing/2014/main" id="{9F281BEF-FD1C-5736-2DF2-15D0B0CCE68A}"/>
              </a:ext>
            </a:extLst>
          </p:cNvPr>
          <p:cNvSpPr/>
          <p:nvPr/>
        </p:nvSpPr>
        <p:spPr>
          <a:xfrm>
            <a:off x="198756" y="2373574"/>
            <a:ext cx="147829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구현 예제</a:t>
            </a:r>
          </a:p>
        </p:txBody>
      </p:sp>
      <p:sp>
        <p:nvSpPr>
          <p:cNvPr id="9" name="Rectangle 5">
            <a:extLst>
              <a:ext uri="{FF2B5EF4-FFF2-40B4-BE49-F238E27FC236}">
                <a16:creationId xmlns:a16="http://schemas.microsoft.com/office/drawing/2014/main" id="{4818ABFA-5E5F-7841-9B64-688DDCA1A9BA}"/>
              </a:ext>
            </a:extLst>
          </p:cNvPr>
          <p:cNvSpPr>
            <a:spLocks noChangeArrowheads="1"/>
          </p:cNvSpPr>
          <p:nvPr/>
        </p:nvSpPr>
        <p:spPr bwMode="auto">
          <a:xfrm>
            <a:off x="6292516" y="4608544"/>
            <a:ext cx="5522495" cy="1954381"/>
          </a:xfrm>
          <a:prstGeom prst="rect">
            <a:avLst/>
          </a:prstGeom>
          <a:solidFill>
            <a:schemeClr val="tx1">
              <a:lumMod val="95000"/>
              <a:lumOff val="5000"/>
            </a:schemeClr>
          </a:solidFill>
          <a:ln w="12700">
            <a:solidFill>
              <a:schemeClr val="tx1">
                <a:lumMod val="50000"/>
                <a:lumOff val="50000"/>
              </a:schemeClr>
            </a:solid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ea typeface="JetBrains Mono"/>
              </a:rPr>
              <a:t>StringToEnumConverterFactory </a:t>
            </a:r>
            <a:r>
              <a:rPr kumimoji="0" lang="ko-KR" altLang="ko-KR" sz="1100" b="0" i="0" u="none" strike="noStrike" cap="none" normalizeH="0" baseline="0">
                <a:ln>
                  <a:noFill/>
                </a:ln>
                <a:solidFill>
                  <a:srgbClr val="C77DBB"/>
                </a:solidFill>
                <a:effectLst/>
                <a:ea typeface="JetBrains Mono"/>
              </a:rPr>
              <a:t>factory </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new </a:t>
            </a:r>
            <a:r>
              <a:rPr kumimoji="0" lang="ko-KR" altLang="ko-KR" sz="1100" b="0" i="0" u="none" strike="noStrike" cap="none" normalizeH="0" baseline="0">
                <a:ln>
                  <a:noFill/>
                </a:ln>
                <a:solidFill>
                  <a:srgbClr val="BCBEC4"/>
                </a:solidFill>
                <a:effectLst/>
                <a:ea typeface="JetBrains Mono"/>
              </a:rPr>
              <a:t>StringToEnumConverterFactory();</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7A7E85"/>
                </a:solidFill>
                <a:effectLst/>
                <a:ea typeface="JetBrains Mono"/>
              </a:rPr>
              <a:t>// Color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열거형 변환기 가져오기</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BCBEC4"/>
                </a:solidFill>
                <a:effectLst/>
                <a:ea typeface="JetBrains Mono"/>
              </a:rPr>
              <a:t>Converter&lt;String, Color&gt; </a:t>
            </a:r>
            <a:r>
              <a:rPr kumimoji="0" lang="ko-KR" altLang="ko-KR" sz="1100" b="0" i="0" u="none" strike="noStrike" cap="none" normalizeH="0" baseline="0">
                <a:ln>
                  <a:noFill/>
                </a:ln>
                <a:solidFill>
                  <a:srgbClr val="C77DBB"/>
                </a:solidFill>
                <a:effectLst/>
                <a:ea typeface="JetBrains Mono"/>
              </a:rPr>
              <a:t>colorConverter </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77DBB"/>
                </a:solidFill>
                <a:effectLst/>
                <a:ea typeface="JetBrains Mono"/>
              </a:rPr>
              <a:t>factory</a:t>
            </a:r>
            <a:r>
              <a:rPr kumimoji="0" lang="ko-KR" altLang="ko-KR" sz="1100" b="0" i="0" u="none" strike="noStrike" cap="none" normalizeH="0" baseline="0">
                <a:ln>
                  <a:noFill/>
                </a:ln>
                <a:solidFill>
                  <a:srgbClr val="BCBEC4"/>
                </a:solidFill>
                <a:effectLst/>
                <a:ea typeface="JetBrains Mono"/>
              </a:rPr>
              <a:t>.getConverter(Color.</a:t>
            </a:r>
            <a:r>
              <a:rPr kumimoji="0" lang="ko-KR" altLang="ko-KR" sz="1100" b="0" i="0" u="none" strike="noStrike" cap="none" normalizeH="0" baseline="0">
                <a:ln>
                  <a:noFill/>
                </a:ln>
                <a:solidFill>
                  <a:srgbClr val="CF8E6D"/>
                </a:solidFill>
                <a:effectLst/>
                <a:ea typeface="JetBrains Mono"/>
              </a:rPr>
              <a:t>class</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Color </a:t>
            </a:r>
            <a:r>
              <a:rPr kumimoji="0" lang="ko-KR" altLang="ko-KR" sz="1100" b="0" i="0" u="none" strike="noStrike" cap="none" normalizeH="0" baseline="0">
                <a:ln>
                  <a:noFill/>
                </a:ln>
                <a:solidFill>
                  <a:srgbClr val="C77DBB"/>
                </a:solidFill>
                <a:effectLst/>
                <a:ea typeface="JetBrains Mono"/>
              </a:rPr>
              <a:t>color </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77DBB"/>
                </a:solidFill>
                <a:effectLst/>
                <a:ea typeface="JetBrains Mono"/>
              </a:rPr>
              <a:t>colorConverter</a:t>
            </a:r>
            <a:r>
              <a:rPr kumimoji="0" lang="ko-KR" altLang="ko-KR" sz="1100" b="0" i="0" u="none" strike="noStrike" cap="none" normalizeH="0" baseline="0">
                <a:ln>
                  <a:noFill/>
                </a:ln>
                <a:solidFill>
                  <a:srgbClr val="BCBEC4"/>
                </a:solidFill>
                <a:effectLst/>
                <a:ea typeface="JetBrains Mono"/>
              </a:rPr>
              <a:t>.convert(</a:t>
            </a:r>
            <a:r>
              <a:rPr kumimoji="0" lang="ko-KR" altLang="ko-KR" sz="1100" b="0" i="0" u="none" strike="noStrike" cap="none" normalizeH="0" baseline="0">
                <a:ln>
                  <a:noFill/>
                </a:ln>
                <a:solidFill>
                  <a:srgbClr val="6AAB73"/>
                </a:solidFill>
                <a:effectLst/>
                <a:ea typeface="JetBrains Mono"/>
              </a:rPr>
              <a:t>"red"</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System.out.</a:t>
            </a:r>
            <a:r>
              <a:rPr kumimoji="0" lang="ko-KR" altLang="ko-KR" sz="1100" b="0" i="0" u="none" strike="noStrike" cap="none" normalizeH="0" baseline="0">
                <a:ln>
                  <a:noFill/>
                </a:ln>
                <a:solidFill>
                  <a:srgbClr val="56A8F5"/>
                </a:solidFill>
                <a:effectLst/>
                <a:ea typeface="JetBrains Mono"/>
              </a:rPr>
              <a:t>println</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"Converted Color: " </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77DBB"/>
                </a:solidFill>
                <a:effectLst/>
                <a:ea typeface="JetBrains Mono"/>
              </a:rPr>
              <a:t>color</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출력</a:t>
            </a:r>
            <a:r>
              <a:rPr kumimoji="0" lang="ko-KR" altLang="ko-KR" sz="1100" b="0" i="0" u="none" strike="noStrike" cap="none" normalizeH="0" baseline="0">
                <a:ln>
                  <a:noFill/>
                </a:ln>
                <a:solidFill>
                  <a:srgbClr val="7A7E85"/>
                </a:solidFill>
                <a:effectLst/>
                <a:ea typeface="JetBrains Mono"/>
              </a:rPr>
              <a:t>: Converted Color: RED</a:t>
            </a:r>
            <a:br>
              <a:rPr kumimoji="0" lang="ko-KR" altLang="ko-KR" sz="1100" b="0" i="0" u="none" strike="noStrike" cap="none" normalizeH="0" baseline="0">
                <a:ln>
                  <a:noFill/>
                </a:ln>
                <a:solidFill>
                  <a:srgbClr val="7A7E85"/>
                </a:solidFill>
                <a:effectLst/>
                <a:ea typeface="JetBrains Mono"/>
              </a:rPr>
            </a:br>
            <a:br>
              <a:rPr kumimoji="0" lang="ko-KR" altLang="ko-KR" sz="1100" b="0" i="0" u="none" strike="noStrike" cap="none" normalizeH="0" baseline="0">
                <a:ln>
                  <a:noFill/>
                </a:ln>
                <a:solidFill>
                  <a:srgbClr val="7A7E85"/>
                </a:solidFill>
                <a:effectLst/>
                <a:ea typeface="JetBrains Mono"/>
              </a:rPr>
            </a:br>
            <a:r>
              <a:rPr kumimoji="0" lang="ko-KR" altLang="ko-KR" sz="1100" b="0" i="0" u="none" strike="noStrike" cap="none" normalizeH="0" baseline="0">
                <a:ln>
                  <a:noFill/>
                </a:ln>
                <a:solidFill>
                  <a:srgbClr val="7A7E85"/>
                </a:solidFill>
                <a:effectLst/>
                <a:ea typeface="JetBrains Mono"/>
              </a:rPr>
              <a:t>// Status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열거형 변환기 가져오기</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BCBEC4"/>
                </a:solidFill>
                <a:effectLst/>
                <a:ea typeface="JetBrains Mono"/>
              </a:rPr>
              <a:t>Converter&lt;String, Status&gt; </a:t>
            </a:r>
            <a:r>
              <a:rPr kumimoji="0" lang="ko-KR" altLang="ko-KR" sz="1100" b="0" i="0" u="none" strike="noStrike" cap="none" normalizeH="0" baseline="0">
                <a:ln>
                  <a:noFill/>
                </a:ln>
                <a:solidFill>
                  <a:srgbClr val="C77DBB"/>
                </a:solidFill>
                <a:effectLst/>
                <a:ea typeface="JetBrains Mono"/>
              </a:rPr>
              <a:t>statusConverter </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77DBB"/>
                </a:solidFill>
                <a:effectLst/>
                <a:ea typeface="JetBrains Mono"/>
              </a:rPr>
              <a:t>factory</a:t>
            </a:r>
            <a:r>
              <a:rPr kumimoji="0" lang="ko-KR" altLang="ko-KR" sz="1100" b="0" i="0" u="none" strike="noStrike" cap="none" normalizeH="0" baseline="0">
                <a:ln>
                  <a:noFill/>
                </a:ln>
                <a:solidFill>
                  <a:srgbClr val="BCBEC4"/>
                </a:solidFill>
                <a:effectLst/>
                <a:ea typeface="JetBrains Mono"/>
              </a:rPr>
              <a:t>.getConverter(Status.</a:t>
            </a:r>
            <a:r>
              <a:rPr kumimoji="0" lang="ko-KR" altLang="ko-KR" sz="1100" b="0" i="0" u="none" strike="noStrike" cap="none" normalizeH="0" baseline="0">
                <a:ln>
                  <a:noFill/>
                </a:ln>
                <a:solidFill>
                  <a:srgbClr val="CF8E6D"/>
                </a:solidFill>
                <a:effectLst/>
                <a:ea typeface="JetBrains Mono"/>
              </a:rPr>
              <a:t>class</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Status </a:t>
            </a:r>
            <a:r>
              <a:rPr kumimoji="0" lang="ko-KR" altLang="ko-KR" sz="1100" b="0" i="0" u="none" strike="noStrike" cap="none" normalizeH="0" baseline="0">
                <a:ln>
                  <a:noFill/>
                </a:ln>
                <a:solidFill>
                  <a:srgbClr val="C77DBB"/>
                </a:solidFill>
                <a:effectLst/>
                <a:ea typeface="JetBrains Mono"/>
              </a:rPr>
              <a:t>status </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77DBB"/>
                </a:solidFill>
                <a:effectLst/>
                <a:ea typeface="JetBrains Mono"/>
              </a:rPr>
              <a:t>statusConverter</a:t>
            </a:r>
            <a:r>
              <a:rPr kumimoji="0" lang="ko-KR" altLang="ko-KR" sz="1100" b="0" i="0" u="none" strike="noStrike" cap="none" normalizeH="0" baseline="0">
                <a:ln>
                  <a:noFill/>
                </a:ln>
                <a:solidFill>
                  <a:srgbClr val="BCBEC4"/>
                </a:solidFill>
                <a:effectLst/>
                <a:ea typeface="JetBrains Mono"/>
              </a:rPr>
              <a:t>.convert(</a:t>
            </a:r>
            <a:r>
              <a:rPr kumimoji="0" lang="ko-KR" altLang="ko-KR" sz="1100" b="0" i="0" u="none" strike="noStrike" cap="none" normalizeH="0" baseline="0">
                <a:ln>
                  <a:noFill/>
                </a:ln>
                <a:solidFill>
                  <a:srgbClr val="6AAB73"/>
                </a:solidFill>
                <a:effectLst/>
                <a:ea typeface="JetBrains Mono"/>
              </a:rPr>
              <a:t>"active"</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System.out.</a:t>
            </a:r>
            <a:r>
              <a:rPr kumimoji="0" lang="ko-KR" altLang="ko-KR" sz="1100" b="0" i="0" u="none" strike="noStrike" cap="none" normalizeH="0" baseline="0">
                <a:ln>
                  <a:noFill/>
                </a:ln>
                <a:solidFill>
                  <a:srgbClr val="56A8F5"/>
                </a:solidFill>
                <a:effectLst/>
                <a:ea typeface="JetBrains Mono"/>
              </a:rPr>
              <a:t>println</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"Converted Status: " </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77DBB"/>
                </a:solidFill>
                <a:effectLst/>
                <a:ea typeface="JetBrains Mono"/>
              </a:rPr>
              <a:t>status</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출력</a:t>
            </a:r>
            <a:r>
              <a:rPr kumimoji="0" lang="ko-KR" altLang="ko-KR" sz="1100" b="0" i="0" u="none" strike="noStrike" cap="none" normalizeH="0" baseline="0">
                <a:ln>
                  <a:noFill/>
                </a:ln>
                <a:solidFill>
                  <a:srgbClr val="7A7E85"/>
                </a:solidFill>
                <a:effectLst/>
                <a:ea typeface="JetBrains Mono"/>
              </a:rPr>
              <a:t>: Converted Status: ACTIVE</a:t>
            </a:r>
            <a:endParaRPr kumimoji="0" lang="ko-KR" altLang="ko-KR" sz="1100" b="0" i="0" u="none" strike="noStrike" cap="none" normalizeH="0" baseline="0">
              <a:ln>
                <a:noFill/>
              </a:ln>
              <a:solidFill>
                <a:schemeClr val="tx1"/>
              </a:solidFill>
              <a:effectLst/>
            </a:endParaRPr>
          </a:p>
        </p:txBody>
      </p:sp>
      <p:sp>
        <p:nvSpPr>
          <p:cNvPr id="10" name="직사각형 9">
            <a:extLst>
              <a:ext uri="{FF2B5EF4-FFF2-40B4-BE49-F238E27FC236}">
                <a16:creationId xmlns:a16="http://schemas.microsoft.com/office/drawing/2014/main" id="{6E9E8210-FDCD-85FF-22A9-376EDD9CA1DE}"/>
              </a:ext>
            </a:extLst>
          </p:cNvPr>
          <p:cNvSpPr/>
          <p:nvPr/>
        </p:nvSpPr>
        <p:spPr>
          <a:xfrm>
            <a:off x="8290093" y="4274927"/>
            <a:ext cx="944143" cy="333617"/>
          </a:xfrm>
          <a:prstGeom prst="rect">
            <a:avLst/>
          </a:prstGeom>
        </p:spPr>
        <p:txBody>
          <a:bodyPr wrap="square">
            <a:spAutoFit/>
          </a:bodyPr>
          <a:lstStyle/>
          <a:p>
            <a:pPr>
              <a:lnSpc>
                <a:spcPct val="150000"/>
              </a:lnSpc>
            </a:pPr>
            <a:r>
              <a:rPr lang="en-US" altLang="ko-KR" sz="1200" b="1">
                <a:latin typeface="+mn-ea"/>
              </a:rPr>
              <a:t>Main.class</a:t>
            </a:r>
          </a:p>
        </p:txBody>
      </p:sp>
    </p:spTree>
    <p:extLst>
      <p:ext uri="{BB962C8B-B14F-4D97-AF65-F5344CB8AC3E}">
        <p14:creationId xmlns:p14="http://schemas.microsoft.com/office/powerpoint/2010/main" val="1160462560"/>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16E6BD-1408-E15E-9A40-D4753E2D45E1}"/>
            </a:ext>
          </a:extLst>
        </p:cNvPr>
        <p:cNvGrpSpPr/>
        <p:nvPr/>
      </p:nvGrpSpPr>
      <p:grpSpPr>
        <a:xfrm>
          <a:off x="0" y="0"/>
          <a:ext cx="0" cy="0"/>
          <a:chOff x="0" y="0"/>
          <a:chExt cx="0" cy="0"/>
        </a:xfrm>
      </p:grpSpPr>
      <p:sp>
        <p:nvSpPr>
          <p:cNvPr id="73" name="직사각형 72">
            <a:extLst>
              <a:ext uri="{FF2B5EF4-FFF2-40B4-BE49-F238E27FC236}">
                <a16:creationId xmlns:a16="http://schemas.microsoft.com/office/drawing/2014/main" id="{7B9006A9-BF6B-9D26-6E0D-8FE71D584760}"/>
              </a:ext>
            </a:extLst>
          </p:cNvPr>
          <p:cNvSpPr/>
          <p:nvPr/>
        </p:nvSpPr>
        <p:spPr>
          <a:xfrm>
            <a:off x="382238" y="553837"/>
            <a:ext cx="11715515"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mn-ea"/>
              </a:rPr>
              <a:t>ConditionalConverter </a:t>
            </a:r>
            <a:r>
              <a:rPr lang="ko-KR" altLang="en-US" sz="1200">
                <a:latin typeface="+mn-ea"/>
              </a:rPr>
              <a:t>는 특정 조건이 참일 때만 </a:t>
            </a:r>
            <a:r>
              <a:rPr lang="en-US" altLang="ko-KR" sz="1200">
                <a:latin typeface="+mn-ea"/>
              </a:rPr>
              <a:t>Converter </a:t>
            </a:r>
            <a:r>
              <a:rPr lang="ko-KR" altLang="en-US" sz="1200">
                <a:latin typeface="+mn-ea"/>
              </a:rPr>
              <a:t>를 실행하고 싶은 경우</a:t>
            </a:r>
            <a:r>
              <a:rPr lang="en-US" altLang="ko-KR" sz="1200">
                <a:latin typeface="+mn-ea"/>
              </a:rPr>
              <a:t> </a:t>
            </a:r>
            <a:r>
              <a:rPr lang="ko-KR" altLang="en-US" sz="1200">
                <a:latin typeface="+mn-ea"/>
              </a:rPr>
              <a:t>를 사용할</a:t>
            </a:r>
            <a:r>
              <a:rPr lang="en-US" altLang="ko-KR" sz="1200">
                <a:latin typeface="+mn-ea"/>
              </a:rPr>
              <a:t> </a:t>
            </a:r>
            <a:r>
              <a:rPr lang="ko-KR" altLang="en-US" sz="1200">
                <a:latin typeface="+mn-ea"/>
              </a:rPr>
              <a:t>수 있다</a:t>
            </a:r>
            <a:endParaRPr lang="en-US" altLang="ko-KR" sz="1200">
              <a:latin typeface="+mn-ea"/>
            </a:endParaRPr>
          </a:p>
          <a:p>
            <a:pPr marL="171450" indent="-171450">
              <a:lnSpc>
                <a:spcPct val="150000"/>
              </a:lnSpc>
              <a:buFont typeface="Arial" panose="020B0604020202020204" pitchFamily="34" charset="0"/>
              <a:buChar char="•"/>
            </a:pPr>
            <a:r>
              <a:rPr lang="ko-KR" altLang="en-US" sz="1200">
                <a:latin typeface="+mn-ea"/>
              </a:rPr>
              <a:t>예를 들어</a:t>
            </a:r>
            <a:r>
              <a:rPr lang="en-US" altLang="ko-KR" sz="1200">
                <a:latin typeface="+mn-ea"/>
              </a:rPr>
              <a:t> </a:t>
            </a:r>
            <a:r>
              <a:rPr lang="ko-KR" altLang="en-US" sz="1200">
                <a:latin typeface="+mn-ea"/>
              </a:rPr>
              <a:t>타겟 필드에 특정 주석이 있을 경우 </a:t>
            </a:r>
            <a:r>
              <a:rPr lang="en-US" altLang="ko-KR" sz="1200">
                <a:latin typeface="+mn-ea"/>
              </a:rPr>
              <a:t>Converter </a:t>
            </a:r>
            <a:r>
              <a:rPr lang="ko-KR" altLang="en-US" sz="1200">
                <a:latin typeface="+mn-ea"/>
              </a:rPr>
              <a:t>를 실행하거나</a:t>
            </a:r>
            <a:r>
              <a:rPr lang="en-US" altLang="ko-KR" sz="1200">
                <a:latin typeface="+mn-ea"/>
              </a:rPr>
              <a:t> </a:t>
            </a:r>
            <a:r>
              <a:rPr lang="ko-KR" altLang="en-US" sz="1200">
                <a:latin typeface="+mn-ea"/>
              </a:rPr>
              <a:t>타겟 클래스에 특정 메서드가 정의된 경우 변환기를 실행하고 싶을 때 사용할 수 있다</a:t>
            </a:r>
            <a:endParaRPr lang="en-US" altLang="ko-KR" sz="1200">
              <a:latin typeface="+mn-ea"/>
            </a:endParaRPr>
          </a:p>
        </p:txBody>
      </p:sp>
      <p:sp>
        <p:nvSpPr>
          <p:cNvPr id="74" name="직사각형 73">
            <a:extLst>
              <a:ext uri="{FF2B5EF4-FFF2-40B4-BE49-F238E27FC236}">
                <a16:creationId xmlns:a16="http://schemas.microsoft.com/office/drawing/2014/main" id="{5A221068-841F-B9A5-E9FD-35B18AB4FE9C}"/>
              </a:ext>
            </a:extLst>
          </p:cNvPr>
          <p:cNvSpPr/>
          <p:nvPr/>
        </p:nvSpPr>
        <p:spPr>
          <a:xfrm>
            <a:off x="198756" y="202792"/>
            <a:ext cx="2820387"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ConditionalConverter</a:t>
            </a:r>
            <a:endParaRPr lang="ko-KR" altLang="en-US" b="1">
              <a:solidFill>
                <a:schemeClr val="accent1">
                  <a:lumMod val="75000"/>
                </a:schemeClr>
              </a:solidFill>
              <a:latin typeface="+mn-ea"/>
            </a:endParaRPr>
          </a:p>
        </p:txBody>
      </p:sp>
      <p:sp>
        <p:nvSpPr>
          <p:cNvPr id="8" name="직사각형 7">
            <a:extLst>
              <a:ext uri="{FF2B5EF4-FFF2-40B4-BE49-F238E27FC236}">
                <a16:creationId xmlns:a16="http://schemas.microsoft.com/office/drawing/2014/main" id="{8360362B-6EB3-A245-C488-F7DD7C0C823F}"/>
              </a:ext>
            </a:extLst>
          </p:cNvPr>
          <p:cNvSpPr/>
          <p:nvPr/>
        </p:nvSpPr>
        <p:spPr>
          <a:xfrm>
            <a:off x="198756" y="2114696"/>
            <a:ext cx="2130263"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TypeDescriptor</a:t>
            </a:r>
            <a:endParaRPr lang="ko-KR" altLang="en-US" b="1">
              <a:solidFill>
                <a:schemeClr val="accent1">
                  <a:lumMod val="75000"/>
                </a:schemeClr>
              </a:solidFill>
              <a:latin typeface="+mn-ea"/>
            </a:endParaRPr>
          </a:p>
        </p:txBody>
      </p:sp>
      <p:sp>
        <p:nvSpPr>
          <p:cNvPr id="3" name="Rectangle 1">
            <a:extLst>
              <a:ext uri="{FF2B5EF4-FFF2-40B4-BE49-F238E27FC236}">
                <a16:creationId xmlns:a16="http://schemas.microsoft.com/office/drawing/2014/main" id="{E7DFB835-2DE9-3535-7F48-5D258957A762}"/>
              </a:ext>
            </a:extLst>
          </p:cNvPr>
          <p:cNvSpPr>
            <a:spLocks noChangeArrowheads="1"/>
          </p:cNvSpPr>
          <p:nvPr/>
        </p:nvSpPr>
        <p:spPr bwMode="auto">
          <a:xfrm>
            <a:off x="616853" y="1231766"/>
            <a:ext cx="11246283" cy="567463"/>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ea typeface="JetBrains Mono"/>
              </a:rPr>
              <a:t>public interface </a:t>
            </a:r>
            <a:r>
              <a:rPr kumimoji="0" lang="ko-KR" altLang="ko-KR" sz="1100" b="0" i="0" u="none" strike="noStrike" cap="none" normalizeH="0" baseline="0">
                <a:ln>
                  <a:noFill/>
                </a:ln>
                <a:solidFill>
                  <a:srgbClr val="BCBEC4"/>
                </a:solidFill>
                <a:effectLst/>
                <a:ea typeface="JetBrains Mono"/>
              </a:rPr>
              <a:t>ConditionalConverter {</a:t>
            </a:r>
            <a:br>
              <a:rPr kumimoji="0" lang="ko-KR" altLang="ko-KR" sz="1100" b="0" i="1" u="none" strike="noStrike" cap="none" normalizeH="0" baseline="0">
                <a:ln>
                  <a:noFill/>
                </a:ln>
                <a:solidFill>
                  <a:srgbClr val="5F826B"/>
                </a:solidFill>
                <a:effectLst/>
                <a:ea typeface="JetBrains Mono"/>
              </a:rPr>
            </a:br>
            <a:r>
              <a:rPr kumimoji="0" lang="ko-KR" altLang="ko-KR" sz="1100" b="0" i="1" u="none" strike="noStrike" cap="none" normalizeH="0" baseline="0">
                <a:ln>
                  <a:noFill/>
                </a:ln>
                <a:solidFill>
                  <a:srgbClr val="5F826B"/>
                </a:solidFill>
                <a:effectLst/>
                <a:ea typeface="JetBrains Mono"/>
              </a:rPr>
              <a:t>    </a:t>
            </a:r>
            <a:r>
              <a:rPr kumimoji="0" lang="ko-KR" altLang="ko-KR" sz="1100" b="0" i="0" u="none" strike="noStrike" cap="none" normalizeH="0" baseline="0">
                <a:ln>
                  <a:noFill/>
                </a:ln>
                <a:solidFill>
                  <a:srgbClr val="CF8E6D"/>
                </a:solidFill>
                <a:effectLst/>
                <a:ea typeface="JetBrains Mono"/>
              </a:rPr>
              <a:t>boolean </a:t>
            </a:r>
            <a:r>
              <a:rPr kumimoji="0" lang="ko-KR" altLang="ko-KR" sz="1100" b="0" i="0" u="none" strike="noStrike" cap="none" normalizeH="0" baseline="0">
                <a:ln>
                  <a:noFill/>
                </a:ln>
                <a:solidFill>
                  <a:srgbClr val="56A8F5"/>
                </a:solidFill>
                <a:effectLst/>
                <a:ea typeface="JetBrains Mono"/>
              </a:rPr>
              <a:t>matches</a:t>
            </a:r>
            <a:r>
              <a:rPr kumimoji="0" lang="ko-KR" altLang="ko-KR" sz="1100" b="0" i="0" u="none" strike="noStrike" cap="none" normalizeH="0" baseline="0">
                <a:ln>
                  <a:noFill/>
                </a:ln>
                <a:solidFill>
                  <a:srgbClr val="BCBEC4"/>
                </a:solidFill>
                <a:effectLst/>
                <a:ea typeface="JetBrains Mono"/>
              </a:rPr>
              <a:t>(TypeDescriptor sourceType, TypeDescriptor targetType);</a:t>
            </a:r>
            <a:r>
              <a:rPr kumimoji="0" lang="en-US" altLang="ko-KR" sz="1100" b="0" i="0" u="none" strike="noStrike" cap="none" normalizeH="0" baseline="0">
                <a:ln>
                  <a:noFill/>
                </a:ln>
                <a:solidFill>
                  <a:srgbClr val="BCBEC4"/>
                </a:solidFill>
                <a:effectLst/>
                <a:ea typeface="JetBrains Mono"/>
              </a:rPr>
              <a:t>  </a:t>
            </a:r>
            <a:r>
              <a:rPr kumimoji="0" lang="en-US" altLang="ko-KR" sz="1100" b="0" i="0" u="none" strike="noStrike" cap="none" normalizeH="0" baseline="0">
                <a:ln>
                  <a:noFill/>
                </a:ln>
                <a:solidFill>
                  <a:schemeClr val="accent4">
                    <a:lumMod val="75000"/>
                  </a:schemeClr>
                </a:solidFill>
                <a:effectLst/>
                <a:ea typeface="JetBrains Mono"/>
              </a:rPr>
              <a:t>//</a:t>
            </a:r>
            <a:r>
              <a:rPr kumimoji="0" lang="ko-KR" altLang="en-US" sz="1100" b="0" i="0" u="none" strike="noStrike" cap="none" normalizeH="0" baseline="0">
                <a:ln>
                  <a:noFill/>
                </a:ln>
                <a:solidFill>
                  <a:schemeClr val="accent4">
                    <a:lumMod val="75000"/>
                  </a:schemeClr>
                </a:solidFill>
                <a:effectLst/>
                <a:ea typeface="JetBrains Mono"/>
              </a:rPr>
              <a:t>소스 타입</a:t>
            </a:r>
            <a:r>
              <a:rPr kumimoji="0" lang="en-US" altLang="ko-KR" sz="1100" b="0" i="0" u="none" strike="noStrike" cap="none" normalizeH="0" baseline="0">
                <a:ln>
                  <a:noFill/>
                </a:ln>
                <a:solidFill>
                  <a:schemeClr val="accent4">
                    <a:lumMod val="75000"/>
                  </a:schemeClr>
                </a:solidFill>
                <a:effectLst/>
                <a:ea typeface="JetBrains Mono"/>
              </a:rPr>
              <a:t>(sourceType)</a:t>
            </a:r>
            <a:r>
              <a:rPr kumimoji="0" lang="ko-KR" altLang="en-US" sz="1100" b="0" i="0" u="none" strike="noStrike" cap="none" normalizeH="0" baseline="0">
                <a:ln>
                  <a:noFill/>
                </a:ln>
                <a:solidFill>
                  <a:schemeClr val="accent4">
                    <a:lumMod val="75000"/>
                  </a:schemeClr>
                </a:solidFill>
                <a:effectLst/>
                <a:ea typeface="JetBrains Mono"/>
              </a:rPr>
              <a:t>에서 타겟 타입</a:t>
            </a:r>
            <a:r>
              <a:rPr kumimoji="0" lang="en-US" altLang="ko-KR" sz="1100" b="0" i="0" u="none" strike="noStrike" cap="none" normalizeH="0" baseline="0">
                <a:ln>
                  <a:noFill/>
                </a:ln>
                <a:solidFill>
                  <a:schemeClr val="accent4">
                    <a:lumMod val="75000"/>
                  </a:schemeClr>
                </a:solidFill>
                <a:effectLst/>
                <a:ea typeface="JetBrains Mono"/>
              </a:rPr>
              <a:t>(targetType)</a:t>
            </a:r>
            <a:r>
              <a:rPr kumimoji="0" lang="ko-KR" altLang="en-US" sz="1100" b="0" i="0" u="none" strike="noStrike" cap="none" normalizeH="0" baseline="0">
                <a:ln>
                  <a:noFill/>
                </a:ln>
                <a:solidFill>
                  <a:schemeClr val="accent4">
                    <a:lumMod val="75000"/>
                  </a:schemeClr>
                </a:solidFill>
                <a:effectLst/>
                <a:ea typeface="JetBrains Mono"/>
              </a:rPr>
              <a:t>으로의 변환이 실행될 수 있는지 여부를 판단</a:t>
            </a: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7" name="직사각형 6">
            <a:extLst>
              <a:ext uri="{FF2B5EF4-FFF2-40B4-BE49-F238E27FC236}">
                <a16:creationId xmlns:a16="http://schemas.microsoft.com/office/drawing/2014/main" id="{EE7374E0-BEF4-3223-3F7B-9E80F0BC1B24}"/>
              </a:ext>
            </a:extLst>
          </p:cNvPr>
          <p:cNvSpPr/>
          <p:nvPr/>
        </p:nvSpPr>
        <p:spPr>
          <a:xfrm>
            <a:off x="382238" y="2539050"/>
            <a:ext cx="10752989"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latin typeface="+mn-ea"/>
              </a:rPr>
              <a:t>객체의 타입과 관련된 부가적인 정보를 표현하기 위해 사용된다 </a:t>
            </a:r>
            <a:r>
              <a:rPr lang="en-US" altLang="ko-KR" sz="1200">
                <a:latin typeface="+mn-ea"/>
              </a:rPr>
              <a:t>(</a:t>
            </a:r>
            <a:r>
              <a:rPr lang="ko-KR" altLang="en-US" sz="1200">
                <a:latin typeface="+mn-ea"/>
              </a:rPr>
              <a:t>클래스 타입 정보</a:t>
            </a:r>
            <a:r>
              <a:rPr lang="en-US" altLang="ko-KR" sz="1200">
                <a:latin typeface="+mn-ea"/>
              </a:rPr>
              <a:t>, </a:t>
            </a:r>
            <a:r>
              <a:rPr lang="ko-KR" altLang="en-US" sz="1200">
                <a:latin typeface="+mn-ea"/>
              </a:rPr>
              <a:t>제네릭 정보</a:t>
            </a:r>
            <a:r>
              <a:rPr lang="en-US" altLang="ko-KR" sz="1200">
                <a:latin typeface="+mn-ea"/>
              </a:rPr>
              <a:t>, </a:t>
            </a:r>
            <a:r>
              <a:rPr lang="ko-KR" altLang="en-US" sz="1200">
                <a:latin typeface="+mn-ea"/>
              </a:rPr>
              <a:t>주석</a:t>
            </a:r>
            <a:r>
              <a:rPr lang="en-US" altLang="ko-KR" sz="1200">
                <a:latin typeface="+mn-ea"/>
              </a:rPr>
              <a:t>(Annotation), </a:t>
            </a:r>
            <a:r>
              <a:rPr lang="ko-KR" altLang="en-US" sz="1200">
                <a:latin typeface="+mn-ea"/>
              </a:rPr>
              <a:t>배열</a:t>
            </a:r>
            <a:r>
              <a:rPr lang="en-US" altLang="ko-KR" sz="1200">
                <a:latin typeface="+mn-ea"/>
              </a:rPr>
              <a:t>&amp;</a:t>
            </a:r>
            <a:r>
              <a:rPr lang="ko-KR" altLang="en-US" sz="1200">
                <a:latin typeface="+mn-ea"/>
              </a:rPr>
              <a:t>컬렉션 요소 타입</a:t>
            </a:r>
            <a:r>
              <a:rPr lang="en-US" altLang="ko-KR" sz="1200">
                <a:latin typeface="+mn-ea"/>
              </a:rPr>
              <a:t>)</a:t>
            </a:r>
          </a:p>
        </p:txBody>
      </p:sp>
      <p:sp>
        <p:nvSpPr>
          <p:cNvPr id="12" name="Rectangle 3">
            <a:extLst>
              <a:ext uri="{FF2B5EF4-FFF2-40B4-BE49-F238E27FC236}">
                <a16:creationId xmlns:a16="http://schemas.microsoft.com/office/drawing/2014/main" id="{1E903BAD-67C0-CE57-B8E1-755B339AD6EA}"/>
              </a:ext>
            </a:extLst>
          </p:cNvPr>
          <p:cNvSpPr>
            <a:spLocks noChangeArrowheads="1"/>
          </p:cNvSpPr>
          <p:nvPr/>
        </p:nvSpPr>
        <p:spPr bwMode="auto">
          <a:xfrm>
            <a:off x="634117" y="4126911"/>
            <a:ext cx="3618264" cy="107529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Example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@Deprecated</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    </a:t>
            </a:r>
            <a:r>
              <a:rPr kumimoji="0" lang="ko-KR" altLang="ko-KR" sz="1100" b="0" i="0" u="none" strike="noStrike" cap="none" normalizeH="0" baseline="0">
                <a:ln>
                  <a:noFill/>
                </a:ln>
                <a:solidFill>
                  <a:srgbClr val="CF8E6D"/>
                </a:solidFill>
                <a:effectLst/>
                <a:ea typeface="JetBrains Mono"/>
              </a:rPr>
              <a:t>private </a:t>
            </a:r>
            <a:r>
              <a:rPr kumimoji="0" lang="ko-KR" altLang="ko-KR" sz="1100" b="0" i="0" u="none" strike="noStrike" cap="none" normalizeH="0" baseline="0">
                <a:ln>
                  <a:noFill/>
                </a:ln>
                <a:solidFill>
                  <a:srgbClr val="BCBEC4"/>
                </a:solidFill>
                <a:effectLst/>
                <a:ea typeface="JetBrains Mono"/>
              </a:rPr>
              <a:t>List&lt;String&gt; </a:t>
            </a:r>
            <a:r>
              <a:rPr kumimoji="0" lang="ko-KR" altLang="ko-KR" sz="1100" b="0" i="0" u="none" strike="noStrike" cap="none" normalizeH="0" baseline="0">
                <a:ln>
                  <a:noFill/>
                </a:ln>
                <a:solidFill>
                  <a:srgbClr val="C77DBB"/>
                </a:solidFill>
                <a:effectLst/>
                <a:ea typeface="JetBrains Mono"/>
              </a:rPr>
              <a:t>names</a:t>
            </a:r>
            <a:r>
              <a:rPr kumimoji="0" lang="en-US" altLang="ko-KR" sz="1100" b="0" i="0" u="none" strike="noStrike" cap="none" normalizeH="0" baseline="0">
                <a:ln>
                  <a:noFill/>
                </a:ln>
                <a:solidFill>
                  <a:srgbClr val="C77DBB"/>
                </a:solidFill>
                <a:effectLst/>
                <a:ea typeface="JetBrains Mono"/>
              </a:rPr>
              <a:t> = new ArrayList&lt;&gt;(); </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13" name="직사각형 12">
            <a:extLst>
              <a:ext uri="{FF2B5EF4-FFF2-40B4-BE49-F238E27FC236}">
                <a16:creationId xmlns:a16="http://schemas.microsoft.com/office/drawing/2014/main" id="{6D089364-423A-B561-40AE-33E8D409CDE0}"/>
              </a:ext>
            </a:extLst>
          </p:cNvPr>
          <p:cNvSpPr/>
          <p:nvPr/>
        </p:nvSpPr>
        <p:spPr>
          <a:xfrm>
            <a:off x="5351409" y="2935767"/>
            <a:ext cx="1489182" cy="333617"/>
          </a:xfrm>
          <a:prstGeom prst="rect">
            <a:avLst/>
          </a:prstGeom>
        </p:spPr>
        <p:txBody>
          <a:bodyPr wrap="square">
            <a:spAutoFit/>
          </a:bodyPr>
          <a:lstStyle/>
          <a:p>
            <a:pPr>
              <a:lnSpc>
                <a:spcPct val="150000"/>
              </a:lnSpc>
            </a:pPr>
            <a:r>
              <a:rPr lang="ko-KR" altLang="en-US" sz="1200"/>
              <a:t>클래스 타입 정보</a:t>
            </a:r>
            <a:endParaRPr lang="en-US" altLang="ko-KR" sz="1200">
              <a:latin typeface="+mn-ea"/>
            </a:endParaRPr>
          </a:p>
        </p:txBody>
      </p:sp>
      <p:sp>
        <p:nvSpPr>
          <p:cNvPr id="14" name="Rectangle 4">
            <a:extLst>
              <a:ext uri="{FF2B5EF4-FFF2-40B4-BE49-F238E27FC236}">
                <a16:creationId xmlns:a16="http://schemas.microsoft.com/office/drawing/2014/main" id="{0AB50EB0-0AB8-79D9-BB58-1D0CD4AEDC3B}"/>
              </a:ext>
            </a:extLst>
          </p:cNvPr>
          <p:cNvSpPr>
            <a:spLocks noChangeArrowheads="1"/>
          </p:cNvSpPr>
          <p:nvPr/>
        </p:nvSpPr>
        <p:spPr bwMode="auto">
          <a:xfrm>
            <a:off x="5435500" y="4380281"/>
            <a:ext cx="6427636" cy="56855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ea typeface="JetBrains Mono"/>
              </a:rPr>
              <a:t>TypeDescriptor </a:t>
            </a:r>
            <a:r>
              <a:rPr kumimoji="0" lang="ko-KR" altLang="ko-KR" sz="1100" b="0" i="0" u="none" strike="noStrike" cap="none" normalizeH="0" baseline="0">
                <a:ln>
                  <a:noFill/>
                </a:ln>
                <a:solidFill>
                  <a:srgbClr val="C77DBB"/>
                </a:solidFill>
                <a:effectLst/>
                <a:ea typeface="JetBrains Mono"/>
              </a:rPr>
              <a:t>descriptor </a:t>
            </a:r>
            <a:r>
              <a:rPr kumimoji="0" lang="ko-KR" altLang="ko-KR" sz="1100" b="0" i="0" u="none" strike="noStrike" cap="none" normalizeH="0" baseline="0">
                <a:ln>
                  <a:noFill/>
                </a:ln>
                <a:solidFill>
                  <a:srgbClr val="BCBEC4"/>
                </a:solidFill>
                <a:effectLst/>
                <a:ea typeface="JetBrains Mono"/>
              </a:rPr>
              <a:t>= TypeDescriptor.</a:t>
            </a:r>
            <a:r>
              <a:rPr kumimoji="0" lang="ko-KR" altLang="ko-KR" sz="1100" b="0" i="1" u="none" strike="noStrike" cap="none" normalizeH="0" baseline="0">
                <a:ln>
                  <a:noFill/>
                </a:ln>
                <a:solidFill>
                  <a:srgbClr val="BCBEC4"/>
                </a:solidFill>
                <a:effectLst/>
                <a:ea typeface="JetBrains Mono"/>
              </a:rPr>
              <a:t>nested</a:t>
            </a:r>
            <a:r>
              <a:rPr kumimoji="0" lang="ko-KR" altLang="ko-KR" sz="1100" b="0" i="0" u="none" strike="noStrike" cap="none" normalizeH="0" baseline="0">
                <a:ln>
                  <a:noFill/>
                </a:ln>
                <a:solidFill>
                  <a:srgbClr val="BCBEC4"/>
                </a:solidFill>
                <a:effectLst/>
                <a:ea typeface="JetBrains Mono"/>
              </a:rPr>
              <a:t>(Example.</a:t>
            </a:r>
            <a:r>
              <a:rPr kumimoji="0" lang="ko-KR" altLang="ko-KR" sz="1100" b="0" i="0" u="none" strike="noStrike" cap="none" normalizeH="0" baseline="0">
                <a:ln>
                  <a:noFill/>
                </a:ln>
                <a:solidFill>
                  <a:srgbClr val="CF8E6D"/>
                </a:solidFill>
                <a:effectLst/>
                <a:ea typeface="JetBrains Mono"/>
              </a:rPr>
              <a:t>class</a:t>
            </a:r>
            <a:r>
              <a:rPr kumimoji="0" lang="ko-KR" altLang="ko-KR" sz="1100" b="0" i="0" u="none" strike="noStrike" cap="none" normalizeH="0" baseline="0">
                <a:ln>
                  <a:noFill/>
                </a:ln>
                <a:solidFill>
                  <a:srgbClr val="BCBEC4"/>
                </a:solidFill>
                <a:effectLst/>
                <a:ea typeface="JetBrains Mono"/>
              </a:rPr>
              <a:t>.getDeclaredField(</a:t>
            </a:r>
            <a:r>
              <a:rPr kumimoji="0" lang="ko-KR" altLang="ko-KR" sz="1100" b="0" i="0" u="none" strike="noStrike" cap="none" normalizeH="0" baseline="0">
                <a:ln>
                  <a:noFill/>
                </a:ln>
                <a:solidFill>
                  <a:srgbClr val="6AAB73"/>
                </a:solidFill>
                <a:effectLst/>
                <a:ea typeface="JetBrains Mono"/>
              </a:rPr>
              <a:t>"names"</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2AACB8"/>
                </a:solidFill>
                <a:effectLst/>
                <a:ea typeface="JetBrains Mono"/>
              </a:rPr>
              <a:t>0</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System.out.</a:t>
            </a:r>
            <a:r>
              <a:rPr kumimoji="0" lang="ko-KR" altLang="ko-KR" sz="1100" b="0" i="0" u="none" strike="noStrike" cap="none" normalizeH="0" baseline="0">
                <a:ln>
                  <a:noFill/>
                </a:ln>
                <a:solidFill>
                  <a:srgbClr val="56A8F5"/>
                </a:solidFill>
                <a:effectLst/>
                <a:ea typeface="JetBrains Mono"/>
              </a:rPr>
              <a:t>println</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C77DBB"/>
                </a:solidFill>
                <a:effectLst/>
                <a:ea typeface="JetBrains Mono"/>
              </a:rPr>
              <a:t>descriptor</a:t>
            </a:r>
            <a:r>
              <a:rPr kumimoji="0" lang="ko-KR" altLang="ko-KR" sz="1100" b="0" i="0" u="none" strike="noStrike" cap="none" normalizeH="0" baseline="0">
                <a:ln>
                  <a:noFill/>
                </a:ln>
                <a:solidFill>
                  <a:srgbClr val="BCBEC4"/>
                </a:solidFill>
                <a:effectLst/>
                <a:ea typeface="JetBrains Mono"/>
              </a:rPr>
              <a:t>.getElementTypeDescriptor().</a:t>
            </a:r>
            <a:r>
              <a:rPr kumimoji="0" lang="ko-KR" altLang="ko-KR" sz="1100" b="0" i="0" u="none" strike="noStrike" cap="none" normalizeH="0" baseline="0">
                <a:ln>
                  <a:noFill/>
                </a:ln>
                <a:solidFill>
                  <a:srgbClr val="56A8F5"/>
                </a:solidFill>
                <a:effectLst/>
                <a:ea typeface="JetBrains Mono"/>
              </a:rPr>
              <a:t>getType</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출력</a:t>
            </a:r>
            <a:r>
              <a:rPr kumimoji="0" lang="ko-KR" altLang="ko-KR" sz="1100" b="0" i="0" u="none" strike="noStrike" cap="none" normalizeH="0" baseline="0">
                <a:ln>
                  <a:noFill/>
                </a:ln>
                <a:solidFill>
                  <a:srgbClr val="7A7E85"/>
                </a:solidFill>
                <a:effectLst/>
                <a:ea typeface="JetBrains Mono"/>
              </a:rPr>
              <a:t>: class java.lang.String</a:t>
            </a:r>
            <a:endParaRPr kumimoji="0" lang="ko-KR" altLang="ko-KR" sz="1100" b="0" i="0" u="none" strike="noStrike" cap="none" normalizeH="0" baseline="0">
              <a:ln>
                <a:noFill/>
              </a:ln>
              <a:solidFill>
                <a:schemeClr val="tx1"/>
              </a:solidFill>
              <a:effectLst/>
            </a:endParaRPr>
          </a:p>
        </p:txBody>
      </p:sp>
      <p:sp>
        <p:nvSpPr>
          <p:cNvPr id="15" name="직사각형 14">
            <a:extLst>
              <a:ext uri="{FF2B5EF4-FFF2-40B4-BE49-F238E27FC236}">
                <a16:creationId xmlns:a16="http://schemas.microsoft.com/office/drawing/2014/main" id="{9B5614AD-2601-FA31-A2BF-334EED714AEB}"/>
              </a:ext>
            </a:extLst>
          </p:cNvPr>
          <p:cNvSpPr/>
          <p:nvPr/>
        </p:nvSpPr>
        <p:spPr>
          <a:xfrm>
            <a:off x="5369326" y="4046664"/>
            <a:ext cx="1308200" cy="333617"/>
          </a:xfrm>
          <a:prstGeom prst="rect">
            <a:avLst/>
          </a:prstGeom>
        </p:spPr>
        <p:txBody>
          <a:bodyPr wrap="square">
            <a:spAutoFit/>
          </a:bodyPr>
          <a:lstStyle/>
          <a:p>
            <a:pPr>
              <a:lnSpc>
                <a:spcPct val="150000"/>
              </a:lnSpc>
            </a:pPr>
            <a:r>
              <a:rPr lang="ko-KR" altLang="en-US" sz="1200"/>
              <a:t>제네릭 정보</a:t>
            </a:r>
            <a:endParaRPr lang="en-US" altLang="ko-KR" sz="1200">
              <a:latin typeface="+mn-ea"/>
            </a:endParaRPr>
          </a:p>
        </p:txBody>
      </p:sp>
      <p:sp>
        <p:nvSpPr>
          <p:cNvPr id="17" name="Rectangle 6">
            <a:extLst>
              <a:ext uri="{FF2B5EF4-FFF2-40B4-BE49-F238E27FC236}">
                <a16:creationId xmlns:a16="http://schemas.microsoft.com/office/drawing/2014/main" id="{1FED80F2-D3A7-A4ED-2C5F-95F5306FC554}"/>
              </a:ext>
            </a:extLst>
          </p:cNvPr>
          <p:cNvSpPr>
            <a:spLocks noChangeArrowheads="1"/>
          </p:cNvSpPr>
          <p:nvPr/>
        </p:nvSpPr>
        <p:spPr bwMode="auto">
          <a:xfrm>
            <a:off x="5435500" y="3361865"/>
            <a:ext cx="6427636" cy="567463"/>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ea typeface="JetBrains Mono"/>
              </a:rPr>
              <a:t>TypeDescriptor typeDescriptor = TypeDescriptor.</a:t>
            </a:r>
            <a:r>
              <a:rPr kumimoji="0" lang="ko-KR" altLang="ko-KR" sz="1100" b="0" i="1" u="none" strike="noStrike" cap="none" normalizeH="0" baseline="0">
                <a:ln>
                  <a:noFill/>
                </a:ln>
                <a:solidFill>
                  <a:srgbClr val="BCBEC4"/>
                </a:solidFill>
                <a:effectLst/>
                <a:ea typeface="JetBrains Mono"/>
              </a:rPr>
              <a:t>forObject</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CF8E6D"/>
                </a:solidFill>
                <a:effectLst/>
                <a:ea typeface="JetBrains Mono"/>
              </a:rPr>
              <a:t>new </a:t>
            </a:r>
            <a:r>
              <a:rPr kumimoji="0" lang="ko-KR" altLang="ko-KR" sz="1100" b="0" i="0" u="none" strike="noStrike" cap="none" normalizeH="0" baseline="0">
                <a:ln>
                  <a:noFill/>
                </a:ln>
                <a:solidFill>
                  <a:srgbClr val="BCBEC4"/>
                </a:solidFill>
                <a:effectLst/>
                <a:ea typeface="JetBrains Mono"/>
              </a:rPr>
              <a:t>Example().</a:t>
            </a:r>
            <a:r>
              <a:rPr kumimoji="0" lang="ko-KR" altLang="ko-KR" sz="1100" b="0" i="0" u="none" strike="noStrike" cap="none" normalizeH="0" baseline="0">
                <a:ln>
                  <a:noFill/>
                </a:ln>
                <a:solidFill>
                  <a:srgbClr val="C77DBB"/>
                </a:solidFill>
                <a:effectLst/>
                <a:ea typeface="JetBrains Mono"/>
              </a:rPr>
              <a:t>names</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System.out.</a:t>
            </a:r>
            <a:r>
              <a:rPr kumimoji="0" lang="ko-KR" altLang="ko-KR" sz="1100" b="0" i="0" u="none" strike="noStrike" cap="none" normalizeH="0" baseline="0">
                <a:ln>
                  <a:noFill/>
                </a:ln>
                <a:solidFill>
                  <a:srgbClr val="56A8F5"/>
                </a:solidFill>
                <a:effectLst/>
                <a:ea typeface="JetBrains Mono"/>
              </a:rPr>
              <a:t>println</a:t>
            </a:r>
            <a:r>
              <a:rPr kumimoji="0" lang="ko-KR" altLang="ko-KR" sz="1100" b="0" i="0" u="none" strike="noStrike" cap="none" normalizeH="0" baseline="0">
                <a:ln>
                  <a:noFill/>
                </a:ln>
                <a:solidFill>
                  <a:srgbClr val="BCBEC4"/>
                </a:solidFill>
                <a:effectLst/>
                <a:ea typeface="JetBrains Mono"/>
              </a:rPr>
              <a:t>(typeDescriptor.getType()</a:t>
            </a:r>
            <a:r>
              <a:rPr kumimoji="0" lang="en-US"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BCBEC4"/>
                </a:solidFill>
                <a:effectLst/>
                <a:ea typeface="JetBrains Mono"/>
              </a:rPr>
              <a:t>;</a:t>
            </a: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a:t>
            </a:r>
            <a:r>
              <a:rPr kumimoji="0" lang="ko-KR" altLang="en-US" sz="1100" b="0" i="0" u="none" strike="noStrike" cap="none" normalizeH="0" baseline="0">
                <a:ln>
                  <a:noFill/>
                </a:ln>
                <a:solidFill>
                  <a:srgbClr val="7A7E85"/>
                </a:solidFill>
                <a:effectLst/>
                <a:ea typeface="JetBrains Mono"/>
                <a:cs typeface="Courier New" panose="02070309020205020404" pitchFamily="49" charset="0"/>
              </a:rPr>
              <a:t>출력</a:t>
            </a:r>
            <a:r>
              <a:rPr kumimoji="0" lang="en-US"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7A7E85"/>
                </a:solidFill>
                <a:effectLst/>
                <a:ea typeface="JetBrains Mono"/>
              </a:rPr>
              <a:t>: </a:t>
            </a:r>
            <a:r>
              <a:rPr kumimoji="0" lang="en-US" altLang="ko-KR" sz="1100" b="0" i="0" u="none" strike="noStrike" cap="none" normalizeH="0" baseline="0">
                <a:ln>
                  <a:noFill/>
                </a:ln>
                <a:solidFill>
                  <a:srgbClr val="7A7E85"/>
                </a:solidFill>
                <a:effectLst/>
                <a:ea typeface="JetBrains Mono"/>
              </a:rPr>
              <a:t>List.class</a:t>
            </a:r>
            <a:endParaRPr kumimoji="0" lang="ko-KR" altLang="ko-KR" sz="1100" b="0" i="0" u="none" strike="noStrike" cap="none" normalizeH="0" baseline="0">
              <a:ln>
                <a:noFill/>
              </a:ln>
              <a:solidFill>
                <a:schemeClr val="tx1"/>
              </a:solidFill>
              <a:effectLst/>
            </a:endParaRPr>
          </a:p>
        </p:txBody>
      </p:sp>
      <p:sp>
        <p:nvSpPr>
          <p:cNvPr id="18" name="Rectangle 4">
            <a:extLst>
              <a:ext uri="{FF2B5EF4-FFF2-40B4-BE49-F238E27FC236}">
                <a16:creationId xmlns:a16="http://schemas.microsoft.com/office/drawing/2014/main" id="{E60A8A8A-4E9C-8F29-580F-4159113D301B}"/>
              </a:ext>
            </a:extLst>
          </p:cNvPr>
          <p:cNvSpPr>
            <a:spLocks noChangeArrowheads="1"/>
          </p:cNvSpPr>
          <p:nvPr/>
        </p:nvSpPr>
        <p:spPr bwMode="auto">
          <a:xfrm>
            <a:off x="5435500" y="5512711"/>
            <a:ext cx="6427636" cy="82137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ea typeface="JetBrains Mono"/>
              </a:rPr>
              <a:t>TypeDescriptor </a:t>
            </a:r>
            <a:r>
              <a:rPr kumimoji="0" lang="ko-KR" altLang="ko-KR" sz="1100" b="0" i="0" u="none" strike="noStrike" cap="none" normalizeH="0" baseline="0">
                <a:ln>
                  <a:noFill/>
                </a:ln>
                <a:solidFill>
                  <a:srgbClr val="C77DBB"/>
                </a:solidFill>
                <a:effectLst/>
                <a:ea typeface="JetBrains Mono"/>
              </a:rPr>
              <a:t>descriptor </a:t>
            </a:r>
            <a:r>
              <a:rPr kumimoji="0" lang="ko-KR" altLang="ko-KR" sz="1100" b="0" i="0" u="none" strike="noStrike" cap="none" normalizeH="0" baseline="0">
                <a:ln>
                  <a:noFill/>
                </a:ln>
                <a:solidFill>
                  <a:srgbClr val="BCBEC4"/>
                </a:solidFill>
                <a:effectLst/>
                <a:ea typeface="JetBrains Mono"/>
              </a:rPr>
              <a:t>= TypeDescriptor.</a:t>
            </a:r>
            <a:r>
              <a:rPr kumimoji="0" lang="ko-KR" altLang="ko-KR" sz="1100" b="0" i="1" u="none" strike="noStrike" cap="none" normalizeH="0" baseline="0">
                <a:ln>
                  <a:noFill/>
                </a:ln>
                <a:solidFill>
                  <a:srgbClr val="BCBEC4"/>
                </a:solidFill>
                <a:effectLst/>
                <a:ea typeface="JetBrains Mono"/>
              </a:rPr>
              <a:t>nested</a:t>
            </a:r>
            <a:r>
              <a:rPr kumimoji="0" lang="ko-KR" altLang="ko-KR" sz="1100" b="0" i="0" u="none" strike="noStrike" cap="none" normalizeH="0" baseline="0">
                <a:ln>
                  <a:noFill/>
                </a:ln>
                <a:solidFill>
                  <a:srgbClr val="BCBEC4"/>
                </a:solidFill>
                <a:effectLst/>
                <a:ea typeface="JetBrains Mono"/>
              </a:rPr>
              <a:t>(Example.</a:t>
            </a:r>
            <a:r>
              <a:rPr kumimoji="0" lang="ko-KR" altLang="ko-KR" sz="1100" b="0" i="0" u="none" strike="noStrike" cap="none" normalizeH="0" baseline="0">
                <a:ln>
                  <a:noFill/>
                </a:ln>
                <a:solidFill>
                  <a:srgbClr val="CF8E6D"/>
                </a:solidFill>
                <a:effectLst/>
                <a:ea typeface="JetBrains Mono"/>
              </a:rPr>
              <a:t>class</a:t>
            </a:r>
            <a:r>
              <a:rPr kumimoji="0" lang="ko-KR" altLang="ko-KR" sz="1100" b="0" i="0" u="none" strike="noStrike" cap="none" normalizeH="0" baseline="0">
                <a:ln>
                  <a:noFill/>
                </a:ln>
                <a:solidFill>
                  <a:srgbClr val="BCBEC4"/>
                </a:solidFill>
                <a:effectLst/>
                <a:ea typeface="JetBrains Mono"/>
              </a:rPr>
              <a:t>.getDeclaredField(</a:t>
            </a:r>
            <a:r>
              <a:rPr kumimoji="0" lang="ko-KR" altLang="ko-KR" sz="1100" b="0" i="0" u="none" strike="noStrike" cap="none" normalizeH="0" baseline="0">
                <a:ln>
                  <a:noFill/>
                </a:ln>
                <a:solidFill>
                  <a:srgbClr val="6AAB73"/>
                </a:solidFill>
                <a:effectLst/>
                <a:ea typeface="JetBrains Mono"/>
              </a:rPr>
              <a:t>"names"</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2AACB8"/>
                </a:solidFill>
                <a:effectLst/>
                <a:ea typeface="JetBrains Mono"/>
              </a:rPr>
              <a:t>0</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System.out.</a:t>
            </a:r>
            <a:r>
              <a:rPr kumimoji="0" lang="ko-KR" altLang="ko-KR" sz="1100" b="0" i="0" u="none" strike="noStrike" cap="none" normalizeH="0" baseline="0">
                <a:ln>
                  <a:noFill/>
                </a:ln>
                <a:solidFill>
                  <a:srgbClr val="56A8F5"/>
                </a:solidFill>
                <a:effectLst/>
                <a:ea typeface="JetBrains Mono"/>
              </a:rPr>
              <a:t>println</a:t>
            </a:r>
            <a:r>
              <a:rPr kumimoji="0" lang="ko-KR" altLang="ko-KR" sz="1100" b="0" i="0" u="none" strike="noStrike" cap="none" normalizeH="0" baseline="0">
                <a:ln>
                  <a:noFill/>
                </a:ln>
                <a:solidFill>
                  <a:srgbClr val="BCBEC4"/>
                </a:solidFill>
                <a:effectLst/>
                <a:ea typeface="JetBrains Mono"/>
              </a:rPr>
              <a:t>(</a:t>
            </a:r>
            <a:r>
              <a:rPr kumimoji="0" lang="en-US" altLang="ko-KR" sz="1100" b="0" i="0" u="none" strike="noStrike" cap="none" normalizeH="0" baseline="0">
                <a:ln>
                  <a:noFill/>
                </a:ln>
                <a:solidFill>
                  <a:srgbClr val="C77DBB"/>
                </a:solidFill>
                <a:effectLst/>
                <a:ea typeface="JetBrains Mono"/>
              </a:rPr>
              <a:t>descriptor.</a:t>
            </a:r>
            <a:r>
              <a:rPr kumimoji="0" lang="en-US" altLang="ko-KR" sz="1100" b="0" i="0" u="none" strike="noStrike" cap="none" normalizeH="0" baseline="0">
                <a:ln>
                  <a:noFill/>
                </a:ln>
                <a:solidFill>
                  <a:schemeClr val="bg1">
                    <a:lumMod val="75000"/>
                  </a:schemeClr>
                </a:solidFill>
                <a:effectLst/>
                <a:ea typeface="JetBrains Mono"/>
              </a:rPr>
              <a:t>getAnnotation(Deprecated.class)</a:t>
            </a:r>
            <a:r>
              <a:rPr kumimoji="0" lang="ko-KR" altLang="ko-KR" sz="1100" b="0" i="0" u="none" strike="noStrike" cap="none" normalizeH="0" baseline="0">
                <a:ln>
                  <a:noFill/>
                </a:ln>
                <a:solidFill>
                  <a:srgbClr val="BCBEC4"/>
                </a:solidFill>
                <a:effectLst/>
                <a:ea typeface="JetBrains Mono"/>
              </a:rPr>
              <a:t>); </a:t>
            </a:r>
            <a:endParaRPr kumimoji="0" lang="en-US" altLang="ko-KR" sz="1100" b="0" i="0" u="none" strike="noStrike" cap="none" normalizeH="0" baseline="0">
              <a:ln>
                <a:noFill/>
              </a:ln>
              <a:solidFill>
                <a:srgbClr val="BCBEC4"/>
              </a:solidFill>
              <a:effectLst/>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solidFill>
                  <a:schemeClr val="bg1">
                    <a:lumMod val="50000"/>
                  </a:schemeClr>
                </a:solidFill>
                <a:effectLst/>
                <a:ea typeface="JetBrains Mono"/>
              </a:rPr>
              <a:t>// </a:t>
            </a:r>
            <a:r>
              <a:rPr kumimoji="0" lang="ko-KR" altLang="en-US" sz="1100" b="0" i="0" u="none" strike="noStrike" cap="none" normalizeH="0" baseline="0">
                <a:ln>
                  <a:noFill/>
                </a:ln>
                <a:solidFill>
                  <a:schemeClr val="bg1">
                    <a:lumMod val="50000"/>
                  </a:schemeClr>
                </a:solidFill>
                <a:effectLst/>
                <a:ea typeface="JetBrains Mono"/>
              </a:rPr>
              <a:t>출력</a:t>
            </a:r>
            <a:r>
              <a:rPr kumimoji="0" lang="en-US" altLang="ko-KR" sz="1100" b="0" i="0" u="none" strike="noStrike" cap="none" normalizeH="0" baseline="0">
                <a:ln>
                  <a:noFill/>
                </a:ln>
                <a:solidFill>
                  <a:schemeClr val="bg1">
                    <a:lumMod val="50000"/>
                  </a:schemeClr>
                </a:solidFill>
                <a:effectLst/>
                <a:ea typeface="JetBrains Mono"/>
              </a:rPr>
              <a:t>: </a:t>
            </a:r>
            <a:r>
              <a:rPr kumimoji="0" lang="en-US" altLang="ko-KR" sz="1100" b="0" i="0" u="none" strike="noStrike" cap="none" normalizeH="0" baseline="0">
                <a:ln>
                  <a:noFill/>
                </a:ln>
                <a:solidFill>
                  <a:srgbClr val="7A7E85"/>
                </a:solidFill>
                <a:effectLst/>
                <a:ea typeface="JetBrains Mono"/>
              </a:rPr>
              <a:t>@java.lang.Deprecated(forRemoval=false, since="")</a:t>
            </a:r>
            <a:endParaRPr kumimoji="0" lang="ko-KR" altLang="ko-KR" sz="1100" b="0" i="0" u="none" strike="noStrike" cap="none" normalizeH="0" baseline="0">
              <a:ln>
                <a:noFill/>
              </a:ln>
              <a:solidFill>
                <a:schemeClr val="tx1"/>
              </a:solidFill>
              <a:effectLst/>
            </a:endParaRPr>
          </a:p>
        </p:txBody>
      </p:sp>
      <p:sp>
        <p:nvSpPr>
          <p:cNvPr id="19" name="직사각형 18">
            <a:extLst>
              <a:ext uri="{FF2B5EF4-FFF2-40B4-BE49-F238E27FC236}">
                <a16:creationId xmlns:a16="http://schemas.microsoft.com/office/drawing/2014/main" id="{2A2505E2-A661-7441-ABE0-FD4C49B72DA8}"/>
              </a:ext>
            </a:extLst>
          </p:cNvPr>
          <p:cNvSpPr/>
          <p:nvPr/>
        </p:nvSpPr>
        <p:spPr>
          <a:xfrm>
            <a:off x="5435500" y="5158347"/>
            <a:ext cx="1308200" cy="333617"/>
          </a:xfrm>
          <a:prstGeom prst="rect">
            <a:avLst/>
          </a:prstGeom>
        </p:spPr>
        <p:txBody>
          <a:bodyPr wrap="square">
            <a:spAutoFit/>
          </a:bodyPr>
          <a:lstStyle/>
          <a:p>
            <a:pPr>
              <a:lnSpc>
                <a:spcPct val="150000"/>
              </a:lnSpc>
            </a:pPr>
            <a:r>
              <a:rPr lang="ko-KR" altLang="en-US" sz="1200"/>
              <a:t>주석 정보</a:t>
            </a:r>
            <a:endParaRPr lang="en-US" altLang="ko-KR" sz="1200">
              <a:latin typeface="+mn-ea"/>
            </a:endParaRPr>
          </a:p>
        </p:txBody>
      </p:sp>
    </p:spTree>
    <p:extLst>
      <p:ext uri="{BB962C8B-B14F-4D97-AF65-F5344CB8AC3E}">
        <p14:creationId xmlns:p14="http://schemas.microsoft.com/office/powerpoint/2010/main" val="3089834366"/>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2A6193-DB05-B85F-08D5-6EBBE6FE2F69}"/>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0BD39C3E-6894-5849-643B-7864256F46DD}"/>
              </a:ext>
            </a:extLst>
          </p:cNvPr>
          <p:cNvSpPr/>
          <p:nvPr/>
        </p:nvSpPr>
        <p:spPr>
          <a:xfrm>
            <a:off x="198756" y="202792"/>
            <a:ext cx="147829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구현 예제</a:t>
            </a:r>
          </a:p>
        </p:txBody>
      </p:sp>
      <p:sp>
        <p:nvSpPr>
          <p:cNvPr id="2" name="Rectangle 1">
            <a:extLst>
              <a:ext uri="{FF2B5EF4-FFF2-40B4-BE49-F238E27FC236}">
                <a16:creationId xmlns:a16="http://schemas.microsoft.com/office/drawing/2014/main" id="{AEA56FAB-EA9B-16A4-0451-81A1F737F5A7}"/>
              </a:ext>
            </a:extLst>
          </p:cNvPr>
          <p:cNvSpPr>
            <a:spLocks noChangeArrowheads="1"/>
          </p:cNvSpPr>
          <p:nvPr/>
        </p:nvSpPr>
        <p:spPr bwMode="auto">
          <a:xfrm>
            <a:off x="493295" y="657617"/>
            <a:ext cx="6358689" cy="183704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CustomConditionalConverter </a:t>
            </a:r>
            <a:r>
              <a:rPr kumimoji="0" lang="ko-KR" altLang="ko-KR" sz="1100" b="0" i="0" u="none" strike="noStrike" cap="none" normalizeH="0" baseline="0">
                <a:ln>
                  <a:noFill/>
                </a:ln>
                <a:solidFill>
                  <a:srgbClr val="CF8E6D"/>
                </a:solidFill>
                <a:effectLst/>
                <a:ea typeface="JetBrains Mono"/>
              </a:rPr>
              <a:t>implements </a:t>
            </a:r>
            <a:r>
              <a:rPr kumimoji="0" lang="ko-KR" altLang="ko-KR" sz="1100" b="0" i="0" u="none" strike="noStrike" cap="none" normalizeH="0" baseline="0">
                <a:ln>
                  <a:noFill/>
                </a:ln>
                <a:solidFill>
                  <a:srgbClr val="BCBEC4"/>
                </a:solidFill>
                <a:effectLst/>
                <a:ea typeface="JetBrains Mono"/>
              </a:rPr>
              <a:t>ConditionalConverter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@Override</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    </a:t>
            </a:r>
            <a:r>
              <a:rPr kumimoji="0" lang="ko-KR" altLang="ko-KR" sz="1100" b="0" i="0" u="none" strike="noStrike" cap="none" normalizeH="0" baseline="0">
                <a:ln>
                  <a:noFill/>
                </a:ln>
                <a:solidFill>
                  <a:srgbClr val="CF8E6D"/>
                </a:solidFill>
                <a:effectLst/>
                <a:ea typeface="JetBrains Mono"/>
              </a:rPr>
              <a:t>public boolean </a:t>
            </a:r>
            <a:r>
              <a:rPr kumimoji="0" lang="ko-KR" altLang="ko-KR" sz="1100" b="0" i="0" u="none" strike="noStrike" cap="none" normalizeH="0" baseline="0">
                <a:ln>
                  <a:noFill/>
                </a:ln>
                <a:solidFill>
                  <a:srgbClr val="56A8F5"/>
                </a:solidFill>
                <a:effectLst/>
                <a:ea typeface="JetBrains Mono"/>
              </a:rPr>
              <a:t>matches</a:t>
            </a:r>
            <a:r>
              <a:rPr kumimoji="0" lang="ko-KR" altLang="ko-KR" sz="1100" b="0" i="0" u="none" strike="noStrike" cap="none" normalizeH="0" baseline="0">
                <a:ln>
                  <a:noFill/>
                </a:ln>
                <a:solidFill>
                  <a:srgbClr val="BCBEC4"/>
                </a:solidFill>
                <a:effectLst/>
                <a:ea typeface="JetBrains Mono"/>
              </a:rPr>
              <a:t>(TypeDescriptor sourceType, TypeDescriptor targetType)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타겟 필드에</a:t>
            </a:r>
            <a:r>
              <a:rPr kumimoji="0" lang="ko-KR" altLang="ko-KR" sz="1100" b="0" i="0" u="none" strike="noStrike" cap="none" normalizeH="0" baseline="0">
                <a:ln>
                  <a:noFill/>
                </a:ln>
                <a:solidFill>
                  <a:srgbClr val="7A7E85"/>
                </a:solidFill>
                <a:effectLst/>
                <a:ea typeface="JetBrains Mono"/>
              </a:rPr>
              <a:t> @CustomAnnotation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주석이 있는지 확인</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BCBEC4"/>
                </a:solidFill>
                <a:effectLst/>
                <a:ea typeface="JetBrains Mono"/>
              </a:rPr>
              <a:t>targetType.getAnnotation</a:t>
            </a:r>
            <a:r>
              <a:rPr kumimoji="0" lang="en-US"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BCBEC4"/>
                </a:solidFill>
                <a:effectLst/>
                <a:ea typeface="JetBrains Mono"/>
              </a:rPr>
              <a:t>CustomAnnotation</a:t>
            </a:r>
            <a:r>
              <a:rPr kumimoji="0" lang="en-US" altLang="ko-KR" sz="1100" b="0" i="0" u="none" strike="noStrike" cap="none" normalizeH="0" baseline="0">
                <a:ln>
                  <a:noFill/>
                </a:ln>
                <a:solidFill>
                  <a:srgbClr val="BCBEC4"/>
                </a:solidFill>
                <a:effectLst/>
                <a:ea typeface="JetBrains Mono"/>
              </a:rPr>
              <a:t>.class</a:t>
            </a:r>
            <a:r>
              <a:rPr kumimoji="0" lang="ko-KR" altLang="ko-KR" sz="1100" b="0" i="0" u="none" strike="noStrike" cap="none" normalizeH="0" baseline="0">
                <a:ln>
                  <a:noFill/>
                </a:ln>
                <a:solidFill>
                  <a:srgbClr val="BCBEC4"/>
                </a:solidFill>
                <a:effectLst/>
                <a:ea typeface="JetBrains Mono"/>
              </a:rPr>
              <a:t>)</a:t>
            </a:r>
            <a:r>
              <a:rPr kumimoji="0" lang="en-US" altLang="ko-KR" sz="1100" b="0" i="0" u="none" strike="noStrike" cap="none" normalizeH="0" baseline="0">
                <a:ln>
                  <a:noFill/>
                </a:ln>
                <a:solidFill>
                  <a:srgbClr val="BCBEC4"/>
                </a:solidFill>
                <a:effectLst/>
                <a:ea typeface="JetBrains Mono"/>
              </a:rPr>
              <a:t> != null</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9" name="Rectangle 3">
            <a:extLst>
              <a:ext uri="{FF2B5EF4-FFF2-40B4-BE49-F238E27FC236}">
                <a16:creationId xmlns:a16="http://schemas.microsoft.com/office/drawing/2014/main" id="{C722212B-59A8-299B-FC04-DD42B4D98B19}"/>
              </a:ext>
            </a:extLst>
          </p:cNvPr>
          <p:cNvSpPr>
            <a:spLocks noChangeArrowheads="1"/>
          </p:cNvSpPr>
          <p:nvPr/>
        </p:nvSpPr>
        <p:spPr bwMode="auto">
          <a:xfrm>
            <a:off x="7120454" y="2073584"/>
            <a:ext cx="2719255" cy="107529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@Target</a:t>
            </a:r>
            <a:r>
              <a:rPr kumimoji="0" lang="ko-KR" altLang="ko-KR" sz="1100" b="0" i="0" u="none" strike="noStrike" cap="none" normalizeH="0" baseline="0">
                <a:ln>
                  <a:noFill/>
                </a:ln>
                <a:solidFill>
                  <a:srgbClr val="BCBEC4"/>
                </a:solidFill>
                <a:effectLst/>
                <a:ea typeface="JetBrains Mono"/>
              </a:rPr>
              <a:t>(ElementType.FIELD)</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3AE60"/>
                </a:solidFill>
                <a:effectLst/>
                <a:ea typeface="JetBrains Mono"/>
              </a:rPr>
              <a:t>@Retention</a:t>
            </a:r>
            <a:r>
              <a:rPr kumimoji="0" lang="ko-KR" altLang="ko-KR" sz="1100" b="0" i="0" u="none" strike="noStrike" cap="none" normalizeH="0" baseline="0">
                <a:ln>
                  <a:noFill/>
                </a:ln>
                <a:solidFill>
                  <a:srgbClr val="BCBEC4"/>
                </a:solidFill>
                <a:effectLst/>
                <a:ea typeface="JetBrains Mono"/>
              </a:rPr>
              <a:t>(RetentionPolicy.RUNTIME)</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CF8E6D"/>
                </a:solidFill>
                <a:effectLst/>
                <a:ea typeface="JetBrains Mono"/>
              </a:rPr>
              <a:t>interface </a:t>
            </a:r>
            <a:r>
              <a:rPr kumimoji="0" lang="ko-KR" altLang="ko-KR" sz="1100" b="0" i="0" u="none" strike="noStrike" cap="none" normalizeH="0" baseline="0">
                <a:ln>
                  <a:noFill/>
                </a:ln>
                <a:solidFill>
                  <a:srgbClr val="B3AE60"/>
                </a:solidFill>
                <a:effectLst/>
                <a:ea typeface="JetBrains Mono"/>
              </a:rPr>
              <a:t>CustomAnnotation </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10" name="Rectangle 4">
            <a:extLst>
              <a:ext uri="{FF2B5EF4-FFF2-40B4-BE49-F238E27FC236}">
                <a16:creationId xmlns:a16="http://schemas.microsoft.com/office/drawing/2014/main" id="{1DF11CFE-09AC-9390-0A7F-3C5427868B67}"/>
              </a:ext>
            </a:extLst>
          </p:cNvPr>
          <p:cNvSpPr>
            <a:spLocks noChangeArrowheads="1"/>
          </p:cNvSpPr>
          <p:nvPr/>
        </p:nvSpPr>
        <p:spPr bwMode="auto">
          <a:xfrm>
            <a:off x="7120454" y="657617"/>
            <a:ext cx="2703329" cy="1330557"/>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solidFill>
                  <a:schemeClr val="accent4">
                    <a:lumMod val="75000"/>
                  </a:schemeClr>
                </a:solidFill>
                <a:effectLst/>
                <a:ea typeface="JetBrains Mono"/>
              </a:rPr>
              <a:t>@Data</a:t>
            </a:r>
          </a:p>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ea typeface="JetBrains Mono"/>
              </a:rPr>
              <a:t>public class </a:t>
            </a:r>
            <a:r>
              <a:rPr kumimoji="0" lang="en-US" altLang="ko-KR" sz="1100" b="0" i="0" u="none" strike="noStrike" cap="none" normalizeH="0" baseline="0">
                <a:ln>
                  <a:noFill/>
                </a:ln>
                <a:solidFill>
                  <a:srgbClr val="BCBEC4"/>
                </a:solidFill>
                <a:effectLst/>
                <a:ea typeface="JetBrains Mono"/>
              </a:rPr>
              <a:t>User</a:t>
            </a: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@CustomAnnotation</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    </a:t>
            </a:r>
            <a:r>
              <a:rPr kumimoji="0" lang="ko-KR" altLang="ko-KR" sz="1100" b="0" i="0" u="none" strike="noStrike" cap="none" normalizeH="0" baseline="0">
                <a:ln>
                  <a:noFill/>
                </a:ln>
                <a:solidFill>
                  <a:srgbClr val="CF8E6D"/>
                </a:solidFill>
                <a:effectLst/>
                <a:ea typeface="JetBrains Mono"/>
              </a:rPr>
              <a:t>private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C77DBB"/>
                </a:solidFill>
                <a:effectLst/>
                <a:ea typeface="JetBrains Mono"/>
              </a:rPr>
              <a:t>name</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11" name="Rectangle 5">
            <a:extLst>
              <a:ext uri="{FF2B5EF4-FFF2-40B4-BE49-F238E27FC236}">
                <a16:creationId xmlns:a16="http://schemas.microsoft.com/office/drawing/2014/main" id="{450B0D3F-F529-E74F-5AD5-1DC689ACE733}"/>
              </a:ext>
            </a:extLst>
          </p:cNvPr>
          <p:cNvSpPr>
            <a:spLocks noChangeArrowheads="1"/>
          </p:cNvSpPr>
          <p:nvPr/>
        </p:nvSpPr>
        <p:spPr bwMode="auto">
          <a:xfrm>
            <a:off x="493295" y="2675204"/>
            <a:ext cx="6358689" cy="358905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3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StringTo</a:t>
            </a:r>
            <a:r>
              <a:rPr kumimoji="0" lang="en-US" altLang="ko-KR" sz="1100" b="0" i="0" u="none" strike="noStrike" cap="none" normalizeH="0" baseline="0">
                <a:ln>
                  <a:noFill/>
                </a:ln>
                <a:solidFill>
                  <a:srgbClr val="BCBEC4"/>
                </a:solidFill>
                <a:effectLst/>
                <a:ea typeface="JetBrains Mono"/>
              </a:rPr>
              <a:t>UserConditional</a:t>
            </a:r>
            <a:r>
              <a:rPr kumimoji="0" lang="ko-KR" altLang="ko-KR" sz="1100" b="0" i="0" u="none" strike="noStrike" cap="none" normalizeH="0" baseline="0">
                <a:ln>
                  <a:noFill/>
                </a:ln>
                <a:solidFill>
                  <a:srgbClr val="BCBEC4"/>
                </a:solidFill>
                <a:effectLst/>
                <a:ea typeface="JetBrains Mono"/>
              </a:rPr>
              <a:t>Converter </a:t>
            </a:r>
            <a:r>
              <a:rPr kumimoji="0" lang="ko-KR" altLang="ko-KR" sz="1100" b="0" i="0" u="none" strike="noStrike" cap="none" normalizeH="0" baseline="0">
                <a:ln>
                  <a:noFill/>
                </a:ln>
                <a:solidFill>
                  <a:srgbClr val="CF8E6D"/>
                </a:solidFill>
                <a:effectLst/>
                <a:ea typeface="JetBrains Mono"/>
              </a:rPr>
              <a:t>implements </a:t>
            </a:r>
            <a:r>
              <a:rPr kumimoji="0" lang="ko-KR" altLang="ko-KR" sz="1100" b="0" i="0" u="none" strike="noStrike" cap="none" normalizeH="0" baseline="0">
                <a:ln>
                  <a:noFill/>
                </a:ln>
                <a:solidFill>
                  <a:srgbClr val="BCBEC4"/>
                </a:solidFill>
                <a:effectLst/>
                <a:ea typeface="JetBrains Mono"/>
              </a:rPr>
              <a:t>Converter&lt;String, </a:t>
            </a:r>
            <a:r>
              <a:rPr kumimoji="0" lang="en-US" altLang="ko-KR" sz="1100" b="0" i="0" u="none" strike="noStrike" cap="none" normalizeH="0" baseline="0">
                <a:ln>
                  <a:noFill/>
                </a:ln>
                <a:solidFill>
                  <a:srgbClr val="BCBEC4"/>
                </a:solidFill>
                <a:effectLst/>
                <a:ea typeface="JetBrains Mono"/>
              </a:rPr>
              <a:t>User</a:t>
            </a:r>
            <a:r>
              <a:rPr kumimoji="0" lang="ko-KR" altLang="ko-KR" sz="1100" b="0" i="0" u="none" strike="noStrike" cap="none" normalizeH="0" baseline="0">
                <a:ln>
                  <a:noFill/>
                </a:ln>
                <a:solidFill>
                  <a:srgbClr val="BCBEC4"/>
                </a:solidFill>
                <a:effectLst/>
                <a:ea typeface="JetBrains Mono"/>
              </a:rPr>
              <a:t>&gt;, ConditionalConverter {</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@Override</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    </a:t>
            </a:r>
            <a:r>
              <a:rPr kumimoji="0" lang="ko-KR" altLang="ko-KR" sz="1100" b="0" i="0" u="none" strike="noStrike" cap="none" normalizeH="0" baseline="0">
                <a:ln>
                  <a:noFill/>
                </a:ln>
                <a:solidFill>
                  <a:srgbClr val="CF8E6D"/>
                </a:solidFill>
                <a:effectLst/>
                <a:ea typeface="JetBrains Mono"/>
              </a:rPr>
              <a:t>public boolean </a:t>
            </a:r>
            <a:r>
              <a:rPr kumimoji="0" lang="ko-KR" altLang="ko-KR" sz="1100" b="0" i="0" u="none" strike="noStrike" cap="none" normalizeH="0" baseline="0">
                <a:ln>
                  <a:noFill/>
                </a:ln>
                <a:solidFill>
                  <a:srgbClr val="56A8F5"/>
                </a:solidFill>
                <a:effectLst/>
                <a:ea typeface="JetBrains Mono"/>
              </a:rPr>
              <a:t>matches</a:t>
            </a:r>
            <a:r>
              <a:rPr kumimoji="0" lang="ko-KR" altLang="ko-KR" sz="1100" b="0" i="0" u="none" strike="noStrike" cap="none" normalizeH="0" baseline="0">
                <a:ln>
                  <a:noFill/>
                </a:ln>
                <a:solidFill>
                  <a:srgbClr val="BCBEC4"/>
                </a:solidFill>
                <a:effectLst/>
                <a:ea typeface="JetBrains Mono"/>
              </a:rPr>
              <a:t>(TypeDescriptor sourceType, TypeDescriptor targetType)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타겟 필드에</a:t>
            </a:r>
            <a:r>
              <a:rPr kumimoji="0" lang="ko-KR" altLang="ko-KR" sz="1100" b="0" i="0" u="none" strike="noStrike" cap="none" normalizeH="0" baseline="0">
                <a:ln>
                  <a:noFill/>
                </a:ln>
                <a:solidFill>
                  <a:srgbClr val="7A7E85"/>
                </a:solidFill>
                <a:effectLst/>
                <a:ea typeface="JetBrains Mono"/>
              </a:rPr>
              <a:t> @CustomAnnotation</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이 있는지 확인</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BCBEC4"/>
                </a:solidFill>
                <a:effectLst/>
                <a:ea typeface="JetBrains Mono"/>
              </a:rPr>
              <a:t>targetType.getAnnotations().stream()</a:t>
            </a:r>
            <a:endParaRPr kumimoji="0" lang="en-US" altLang="ko-KR" sz="1100" b="0" i="0" u="none" strike="noStrike" cap="none" normalizeH="0" baseline="0">
              <a:ln>
                <a:noFill/>
              </a:ln>
              <a:solidFill>
                <a:srgbClr val="BCBEC4"/>
              </a:solidFill>
              <a:effectLst/>
              <a:ea typeface="JetBrains Mono"/>
            </a:endParaRPr>
          </a:p>
          <a:p>
            <a:pPr marL="0" marR="0" lvl="0" indent="0" algn="l" defTabSz="914400" rtl="0" eaLnBrk="0" fontAlgn="base" latinLnBrk="0" hangingPunct="0">
              <a:lnSpc>
                <a:spcPct val="130000"/>
              </a:lnSpc>
              <a:spcBef>
                <a:spcPct val="0"/>
              </a:spcBef>
              <a:spcAft>
                <a:spcPct val="0"/>
              </a:spcAft>
              <a:buClrTx/>
              <a:buSzTx/>
              <a:buFontTx/>
              <a:buNone/>
              <a:tabLst/>
            </a:pPr>
            <a:r>
              <a:rPr lang="en-US" altLang="ko-KR" sz="1100">
                <a:solidFill>
                  <a:srgbClr val="BCBEC4"/>
                </a:solidFill>
                <a:ea typeface="JetBrains Mono"/>
              </a:rPr>
              <a:t>	</a:t>
            </a:r>
            <a:r>
              <a:rPr kumimoji="0" lang="ko-KR" altLang="ko-KR" sz="1100" b="0" i="0" u="none" strike="noStrike" cap="none" normalizeH="0" baseline="0">
                <a:ln>
                  <a:noFill/>
                </a:ln>
                <a:solidFill>
                  <a:srgbClr val="BCBEC4"/>
                </a:solidFill>
                <a:effectLst/>
                <a:ea typeface="JetBrains Mono"/>
              </a:rPr>
              <a:t>.anyMatch(ann -&gt; ann </a:t>
            </a:r>
            <a:r>
              <a:rPr kumimoji="0" lang="ko-KR" altLang="ko-KR" sz="1100" b="0" i="0" u="none" strike="noStrike" cap="none" normalizeH="0" baseline="0">
                <a:ln>
                  <a:noFill/>
                </a:ln>
                <a:solidFill>
                  <a:srgbClr val="CF8E6D"/>
                </a:solidFill>
                <a:effectLst/>
                <a:ea typeface="JetBrains Mono"/>
              </a:rPr>
              <a:t>instanceof </a:t>
            </a:r>
            <a:r>
              <a:rPr kumimoji="0" lang="ko-KR" altLang="ko-KR" sz="1100" b="0" i="0" u="none" strike="noStrike" cap="none" normalizeH="0" baseline="0">
                <a:ln>
                  <a:noFill/>
                </a:ln>
                <a:solidFill>
                  <a:srgbClr val="BCBEC4"/>
                </a:solidFill>
                <a:effectLst/>
                <a:ea typeface="JetBrains Mono"/>
              </a:rPr>
              <a:t>CustomAnnotation);</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@Override</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en-US" altLang="ko-KR" sz="1100" b="0" i="0" u="none" strike="noStrike" cap="none" normalizeH="0" baseline="0">
                <a:ln>
                  <a:noFill/>
                </a:ln>
                <a:solidFill>
                  <a:srgbClr val="BCBEC4"/>
                </a:solidFill>
                <a:effectLst/>
                <a:ea typeface="JetBrains Mono"/>
              </a:rPr>
              <a:t>User</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56A8F5"/>
                </a:solidFill>
                <a:effectLst/>
                <a:ea typeface="JetBrains Mono"/>
              </a:rPr>
              <a:t>convert</a:t>
            </a:r>
            <a:r>
              <a:rPr kumimoji="0" lang="ko-KR" altLang="ko-KR" sz="1100" b="0" i="0" u="none" strike="noStrike" cap="none" normalizeH="0" baseline="0">
                <a:ln>
                  <a:noFill/>
                </a:ln>
                <a:solidFill>
                  <a:srgbClr val="BCBEC4"/>
                </a:solidFill>
                <a:effectLst/>
                <a:ea typeface="JetBrains Mono"/>
              </a:rPr>
              <a:t>(String source)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en-US" altLang="ko-KR" sz="1100" b="0" i="0" u="none" strike="noStrike" cap="none" normalizeH="0" baseline="0">
                <a:ln>
                  <a:noFill/>
                </a:ln>
                <a:solidFill>
                  <a:srgbClr val="BCBEC4"/>
                </a:solidFill>
                <a:effectLst/>
                <a:ea typeface="JetBrains Mono"/>
              </a:rPr>
              <a:t>User</a:t>
            </a:r>
            <a:r>
              <a:rPr kumimoji="0" lang="ko-KR" altLang="ko-KR" sz="1100" b="0" i="0" u="none" strike="noStrike" cap="none" normalizeH="0" baseline="0">
                <a:ln>
                  <a:noFill/>
                </a:ln>
                <a:solidFill>
                  <a:srgbClr val="BCBEC4"/>
                </a:solidFill>
                <a:effectLst/>
                <a:ea typeface="JetBrains Mono"/>
              </a:rPr>
              <a:t> target = </a:t>
            </a:r>
            <a:r>
              <a:rPr kumimoji="0" lang="ko-KR" altLang="ko-KR" sz="1100" b="0" i="0" u="none" strike="noStrike" cap="none" normalizeH="0" baseline="0">
                <a:ln>
                  <a:noFill/>
                </a:ln>
                <a:solidFill>
                  <a:srgbClr val="CF8E6D"/>
                </a:solidFill>
                <a:effectLst/>
                <a:ea typeface="JetBrains Mono"/>
              </a:rPr>
              <a:t>new </a:t>
            </a:r>
            <a:r>
              <a:rPr kumimoji="0" lang="en-US" altLang="ko-KR" sz="1100" b="0" i="0" u="none" strike="noStrike" cap="none" normalizeH="0" baseline="0">
                <a:ln>
                  <a:noFill/>
                </a:ln>
                <a:solidFill>
                  <a:srgbClr val="BCBEC4"/>
                </a:solidFill>
                <a:effectLst/>
                <a:ea typeface="JetBrains Mono"/>
              </a:rPr>
              <a:t>User</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target.setName(source);</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BCBEC4"/>
                </a:solidFill>
                <a:effectLst/>
                <a:ea typeface="JetBrains Mono"/>
              </a:rPr>
              <a:t>target;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20" name="Rectangle 7">
            <a:extLst>
              <a:ext uri="{FF2B5EF4-FFF2-40B4-BE49-F238E27FC236}">
                <a16:creationId xmlns:a16="http://schemas.microsoft.com/office/drawing/2014/main" id="{6FE6F13C-9B5A-E115-2BDD-DE27564F1970}"/>
              </a:ext>
            </a:extLst>
          </p:cNvPr>
          <p:cNvSpPr>
            <a:spLocks noChangeArrowheads="1"/>
          </p:cNvSpPr>
          <p:nvPr/>
        </p:nvSpPr>
        <p:spPr bwMode="auto">
          <a:xfrm>
            <a:off x="6184231" y="3709123"/>
            <a:ext cx="5793205" cy="2928879"/>
          </a:xfrm>
          <a:prstGeom prst="rect">
            <a:avLst/>
          </a:prstGeom>
          <a:solidFill>
            <a:schemeClr val="tx1">
              <a:lumMod val="95000"/>
              <a:lumOff val="5000"/>
            </a:schemeClr>
          </a:solidFill>
          <a:ln>
            <a:solidFill>
              <a:schemeClr val="tx1">
                <a:lumMod val="50000"/>
                <a:lumOff val="50000"/>
              </a:schemeClr>
            </a:solid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30000"/>
              </a:lnSpc>
              <a:spcBef>
                <a:spcPct val="0"/>
              </a:spcBef>
              <a:spcAft>
                <a:spcPct val="0"/>
              </a:spcAft>
              <a:buClrTx/>
              <a:buSzTx/>
              <a:buFontTx/>
              <a:buNone/>
              <a:tabLst/>
            </a:pPr>
            <a:r>
              <a:rPr kumimoji="0" lang="ko-KR" altLang="ko-KR" sz="1100" b="0" i="0" u="none" strike="noStrike" cap="none" normalizeH="0" baseline="0">
                <a:ln>
                  <a:noFill/>
                </a:ln>
                <a:solidFill>
                  <a:srgbClr val="7A7E85"/>
                </a:solidFill>
                <a:effectLst/>
                <a:ea typeface="JetBrains Mono"/>
              </a:rPr>
              <a:t>//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필드의</a:t>
            </a:r>
            <a:r>
              <a:rPr kumimoji="0" lang="ko-KR" altLang="ko-KR" sz="1100" b="0" i="0" u="none" strike="noStrike" cap="none" normalizeH="0" baseline="0">
                <a:ln>
                  <a:noFill/>
                </a:ln>
                <a:solidFill>
                  <a:srgbClr val="7A7E85"/>
                </a:solidFill>
                <a:effectLst/>
                <a:ea typeface="JetBrains Mono"/>
              </a:rPr>
              <a:t> TypeDescriptor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생성</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BCBEC4"/>
                </a:solidFill>
                <a:effectLst/>
                <a:ea typeface="JetBrains Mono"/>
              </a:rPr>
              <a:t>Field </a:t>
            </a:r>
            <a:r>
              <a:rPr kumimoji="0" lang="ko-KR" altLang="ko-KR" sz="1100" b="0" i="0" u="none" strike="noStrike" cap="none" normalizeH="0" baseline="0">
                <a:ln>
                  <a:noFill/>
                </a:ln>
                <a:solidFill>
                  <a:srgbClr val="C77DBB"/>
                </a:solidFill>
                <a:effectLst/>
                <a:ea typeface="JetBrains Mono"/>
              </a:rPr>
              <a:t>field </a:t>
            </a:r>
            <a:r>
              <a:rPr kumimoji="0" lang="ko-KR" altLang="ko-KR" sz="1100" b="0" i="0" u="none" strike="noStrike" cap="none" normalizeH="0" baseline="0">
                <a:ln>
                  <a:noFill/>
                </a:ln>
                <a:solidFill>
                  <a:srgbClr val="BCBEC4"/>
                </a:solidFill>
                <a:effectLst/>
                <a:ea typeface="JetBrains Mono"/>
              </a:rPr>
              <a:t>= </a:t>
            </a:r>
            <a:r>
              <a:rPr kumimoji="0" lang="en-US" altLang="ko-KR" sz="1100" b="0" i="0" u="none" strike="noStrike" cap="none" normalizeH="0" baseline="0">
                <a:ln>
                  <a:noFill/>
                </a:ln>
                <a:solidFill>
                  <a:srgbClr val="BCBEC4"/>
                </a:solidFill>
                <a:effectLst/>
                <a:ea typeface="JetBrains Mono"/>
              </a:rPr>
              <a:t>User</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CF8E6D"/>
                </a:solidFill>
                <a:effectLst/>
                <a:ea typeface="JetBrains Mono"/>
              </a:rPr>
              <a:t>class</a:t>
            </a:r>
            <a:r>
              <a:rPr kumimoji="0" lang="ko-KR" altLang="ko-KR" sz="1100" b="0" i="0" u="none" strike="noStrike" cap="none" normalizeH="0" baseline="0">
                <a:ln>
                  <a:noFill/>
                </a:ln>
                <a:solidFill>
                  <a:srgbClr val="BCBEC4"/>
                </a:solidFill>
                <a:effectLst/>
                <a:ea typeface="JetBrains Mono"/>
              </a:rPr>
              <a:t>.getDeclaredField(</a:t>
            </a:r>
            <a:r>
              <a:rPr kumimoji="0" lang="ko-KR" altLang="ko-KR" sz="1100" b="0" i="0" u="none" strike="noStrike" cap="none" normalizeH="0" baseline="0">
                <a:ln>
                  <a:noFill/>
                </a:ln>
                <a:solidFill>
                  <a:srgbClr val="6AAB73"/>
                </a:solidFill>
                <a:effectLst/>
                <a:ea typeface="JetBrains Mono"/>
              </a:rPr>
              <a:t>"name"</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TypeDescriptor </a:t>
            </a:r>
            <a:r>
              <a:rPr kumimoji="0" lang="ko-KR" altLang="ko-KR" sz="1100" b="0" i="0" u="none" strike="noStrike" cap="none" normalizeH="0" baseline="0">
                <a:ln>
                  <a:noFill/>
                </a:ln>
                <a:solidFill>
                  <a:srgbClr val="C77DBB"/>
                </a:solidFill>
                <a:effectLst/>
                <a:ea typeface="JetBrains Mono"/>
              </a:rPr>
              <a:t>sourceType </a:t>
            </a:r>
            <a:r>
              <a:rPr kumimoji="0" lang="ko-KR" altLang="ko-KR" sz="1100" b="0" i="0" u="none" strike="noStrike" cap="none" normalizeH="0" baseline="0">
                <a:ln>
                  <a:noFill/>
                </a:ln>
                <a:solidFill>
                  <a:srgbClr val="BCBEC4"/>
                </a:solidFill>
                <a:effectLst/>
                <a:ea typeface="JetBrains Mono"/>
              </a:rPr>
              <a:t>= TypeDescriptor.valueOf(String.</a:t>
            </a:r>
            <a:r>
              <a:rPr kumimoji="0" lang="ko-KR" altLang="ko-KR" sz="1100" b="0" i="0" u="none" strike="noStrike" cap="none" normalizeH="0" baseline="0">
                <a:ln>
                  <a:noFill/>
                </a:ln>
                <a:solidFill>
                  <a:srgbClr val="CF8E6D"/>
                </a:solidFill>
                <a:effectLst/>
                <a:ea typeface="JetBrains Mono"/>
              </a:rPr>
              <a:t>class</a:t>
            </a:r>
            <a:r>
              <a:rPr kumimoji="0" lang="ko-KR" altLang="ko-KR" sz="1100" b="0" i="0" u="none" strike="noStrike" cap="none" normalizeH="0" baseline="0">
                <a:ln>
                  <a:noFill/>
                </a:ln>
                <a:solidFill>
                  <a:srgbClr val="BCBEC4"/>
                </a:solidFill>
                <a:effectLst/>
                <a:ea typeface="JetBrains Mono"/>
              </a:rPr>
              <a:t>); </a:t>
            </a: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소스 타입</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BCBEC4"/>
                </a:solidFill>
                <a:effectLst/>
                <a:ea typeface="JetBrains Mono"/>
              </a:rPr>
              <a:t>TypeDescriptor </a:t>
            </a:r>
            <a:r>
              <a:rPr kumimoji="0" lang="ko-KR" altLang="ko-KR" sz="1100" b="0" i="0" u="none" strike="noStrike" cap="none" normalizeH="0" baseline="0">
                <a:ln>
                  <a:noFill/>
                </a:ln>
                <a:solidFill>
                  <a:srgbClr val="C77DBB"/>
                </a:solidFill>
                <a:effectLst/>
                <a:ea typeface="JetBrains Mono"/>
              </a:rPr>
              <a:t>targetType </a:t>
            </a:r>
            <a:r>
              <a:rPr kumimoji="0" lang="ko-KR" altLang="ko-KR" sz="1100" b="0" i="0" u="none" strike="noStrike" cap="none" normalizeH="0" baseline="0">
                <a:ln>
                  <a:noFill/>
                </a:ln>
                <a:solidFill>
                  <a:srgbClr val="BCBEC4"/>
                </a:solidFill>
                <a:effectLst/>
                <a:ea typeface="JetBrains Mono"/>
              </a:rPr>
              <a:t>= TypeDescriptor.nested(</a:t>
            </a:r>
            <a:r>
              <a:rPr kumimoji="0" lang="ko-KR" altLang="ko-KR" sz="1100" b="0" i="0" u="none" strike="noStrike" cap="none" normalizeH="0" baseline="0">
                <a:ln>
                  <a:noFill/>
                </a:ln>
                <a:solidFill>
                  <a:srgbClr val="C77DBB"/>
                </a:solidFill>
                <a:effectLst/>
                <a:ea typeface="JetBrains Mono"/>
              </a:rPr>
              <a:t>field</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2AACB8"/>
                </a:solidFill>
                <a:effectLst/>
                <a:ea typeface="JetBrains Mono"/>
              </a:rPr>
              <a:t>0</a:t>
            </a:r>
            <a:r>
              <a:rPr kumimoji="0" lang="ko-KR" altLang="ko-KR" sz="1100" b="0" i="0" u="none" strike="noStrike" cap="none" normalizeH="0" baseline="0">
                <a:ln>
                  <a:noFill/>
                </a:ln>
                <a:solidFill>
                  <a:srgbClr val="BCBEC4"/>
                </a:solidFill>
                <a:effectLst/>
                <a:ea typeface="JetBrains Mono"/>
              </a:rPr>
              <a:t>);      </a:t>
            </a: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타겟 타입</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BCBEC4"/>
                </a:solidFill>
                <a:effectLst/>
                <a:ea typeface="JetBrains Mono"/>
              </a:rPr>
              <a:t>StringTo</a:t>
            </a:r>
            <a:r>
              <a:rPr kumimoji="0" lang="en-US" altLang="ko-KR" sz="1100" b="0" i="0" u="none" strike="noStrike" cap="none" normalizeH="0" baseline="0">
                <a:ln>
                  <a:noFill/>
                </a:ln>
                <a:solidFill>
                  <a:srgbClr val="BCBEC4"/>
                </a:solidFill>
                <a:effectLst/>
                <a:ea typeface="JetBrains Mono"/>
              </a:rPr>
              <a:t>UserConditional</a:t>
            </a:r>
            <a:r>
              <a:rPr kumimoji="0" lang="ko-KR" altLang="ko-KR" sz="1100" b="0" i="0" u="none" strike="noStrike" cap="none" normalizeH="0" baseline="0">
                <a:ln>
                  <a:noFill/>
                </a:ln>
                <a:solidFill>
                  <a:srgbClr val="BCBEC4"/>
                </a:solidFill>
                <a:effectLst/>
                <a:ea typeface="JetBrains Mono"/>
              </a:rPr>
              <a:t>Converter </a:t>
            </a:r>
            <a:r>
              <a:rPr kumimoji="0" lang="ko-KR" altLang="ko-KR" sz="1100" b="0" i="0" u="none" strike="noStrike" cap="none" normalizeH="0" baseline="0">
                <a:ln>
                  <a:noFill/>
                </a:ln>
                <a:solidFill>
                  <a:srgbClr val="C77DBB"/>
                </a:solidFill>
                <a:effectLst/>
                <a:ea typeface="JetBrains Mono"/>
              </a:rPr>
              <a:t>converter </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new</a:t>
            </a:r>
            <a:r>
              <a:rPr kumimoji="0" lang="en-US" altLang="ko-KR" sz="1100" b="0" i="0" u="none" strike="noStrike" cap="none" normalizeH="0" baseline="0">
                <a:ln>
                  <a:noFill/>
                </a:ln>
                <a:solidFill>
                  <a:srgbClr val="CF8E6D"/>
                </a:solidFill>
                <a:effectLst/>
                <a:ea typeface="JetBrains Mono"/>
              </a:rPr>
              <a:t> </a:t>
            </a:r>
            <a:r>
              <a:rPr kumimoji="0" lang="ko-KR" altLang="ko-KR" sz="1100" b="0" i="0" u="none" strike="noStrike" cap="none" normalizeH="0" baseline="0">
                <a:ln>
                  <a:noFill/>
                </a:ln>
                <a:solidFill>
                  <a:srgbClr val="BCBEC4"/>
                </a:solidFill>
                <a:effectLst/>
                <a:ea typeface="JetBrains Mono"/>
              </a:rPr>
              <a:t>StringTo</a:t>
            </a:r>
            <a:r>
              <a:rPr lang="en-US" altLang="ko-KR" sz="1100">
                <a:solidFill>
                  <a:srgbClr val="BCBEC4"/>
                </a:solidFill>
                <a:ea typeface="JetBrains Mono"/>
              </a:rPr>
              <a:t>User</a:t>
            </a:r>
            <a:r>
              <a:rPr kumimoji="0" lang="en-US" altLang="ko-KR" sz="1100" b="0" i="0" u="none" strike="noStrike" cap="none" normalizeH="0" baseline="0">
                <a:ln>
                  <a:noFill/>
                </a:ln>
                <a:solidFill>
                  <a:srgbClr val="BCBEC4"/>
                </a:solidFill>
                <a:effectLst/>
                <a:ea typeface="JetBrains Mono"/>
              </a:rPr>
              <a:t>Conditional</a:t>
            </a:r>
            <a:r>
              <a:rPr kumimoji="0" lang="ko-KR" altLang="ko-KR" sz="1100" b="0" i="0" u="none" strike="noStrike" cap="none" normalizeH="0" baseline="0">
                <a:ln>
                  <a:noFill/>
                </a:ln>
                <a:solidFill>
                  <a:srgbClr val="BCBEC4"/>
                </a:solidFill>
                <a:effectLst/>
                <a:ea typeface="JetBrains Mono"/>
              </a:rPr>
              <a:t>Converter();</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CF8E6D"/>
                </a:solidFill>
                <a:effectLst/>
                <a:ea typeface="JetBrains Mono"/>
              </a:rPr>
              <a:t>if </a:t>
            </a:r>
            <a:r>
              <a:rPr kumimoji="0" lang="ko-KR" altLang="ko-KR" sz="1100" b="0" i="0" u="none" strike="noStrike" cap="none" normalizeH="0" baseline="0">
                <a:ln>
                  <a:noFill/>
                </a:ln>
                <a:solidFill>
                  <a:srgbClr val="BCBEC4"/>
                </a:solidFill>
                <a:effectLst/>
                <a:ea typeface="JetBrains Mono"/>
              </a:rPr>
              <a:t>(converter.</a:t>
            </a:r>
            <a:r>
              <a:rPr kumimoji="0" lang="ko-KR" altLang="ko-KR" sz="1100" b="0" i="0" u="none" strike="noStrike" cap="none" normalizeH="0" baseline="0">
                <a:ln>
                  <a:noFill/>
                </a:ln>
                <a:solidFill>
                  <a:srgbClr val="56A8F5"/>
                </a:solidFill>
                <a:effectLst/>
                <a:ea typeface="JetBrains Mono"/>
              </a:rPr>
              <a:t>matches</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C77DBB"/>
                </a:solidFill>
                <a:effectLst/>
                <a:ea typeface="JetBrains Mono"/>
              </a:rPr>
              <a:t>sourceType</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77DBB"/>
                </a:solidFill>
                <a:effectLst/>
                <a:ea typeface="JetBrains Mono"/>
              </a:rPr>
              <a:t>targetType</a:t>
            </a: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en-US" altLang="ko-KR" sz="1100" b="0" i="0" u="none" strike="noStrike" cap="none" normalizeH="0" baseline="0">
                <a:ln>
                  <a:noFill/>
                </a:ln>
                <a:solidFill>
                  <a:srgbClr val="BCBEC4"/>
                </a:solidFill>
                <a:effectLst/>
                <a:ea typeface="JetBrains Mono"/>
              </a:rPr>
              <a:t>User</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77DBB"/>
                </a:solidFill>
                <a:effectLst/>
                <a:ea typeface="JetBrains Mono"/>
              </a:rPr>
              <a:t>target </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77DBB"/>
                </a:solidFill>
                <a:effectLst/>
                <a:ea typeface="JetBrains Mono"/>
              </a:rPr>
              <a:t>converter</a:t>
            </a:r>
            <a:r>
              <a:rPr kumimoji="0" lang="ko-KR" altLang="ko-KR" sz="1100" b="0" i="0" u="none" strike="noStrike" cap="none" normalizeH="0" baseline="0">
                <a:ln>
                  <a:noFill/>
                </a:ln>
                <a:solidFill>
                  <a:srgbClr val="BCBEC4"/>
                </a:solidFill>
                <a:effectLst/>
                <a:ea typeface="JetBrains Mono"/>
              </a:rPr>
              <a:t>.convert(</a:t>
            </a:r>
            <a:r>
              <a:rPr kumimoji="0" lang="ko-KR" altLang="ko-KR" sz="1100" b="0" i="0" u="none" strike="noStrike" cap="none" normalizeH="0" baseline="0">
                <a:ln>
                  <a:noFill/>
                </a:ln>
                <a:solidFill>
                  <a:srgbClr val="6AAB73"/>
                </a:solidFill>
                <a:effectLst/>
                <a:ea typeface="JetBrains Mono"/>
              </a:rPr>
              <a:t>“</a:t>
            </a:r>
            <a:r>
              <a:rPr kumimoji="0" lang="en-US" altLang="ko-KR" sz="1100" b="0" i="0" u="none" strike="noStrike" cap="none" normalizeH="0" baseline="0">
                <a:ln>
                  <a:noFill/>
                </a:ln>
                <a:solidFill>
                  <a:srgbClr val="6AAB73"/>
                </a:solidFill>
                <a:effectLst/>
                <a:ea typeface="JetBrains Mono"/>
              </a:rPr>
              <a:t>test</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System.out.</a:t>
            </a:r>
            <a:r>
              <a:rPr kumimoji="0" lang="ko-KR" altLang="ko-KR" sz="1100" b="0" i="0" u="none" strike="noStrike" cap="none" normalizeH="0" baseline="0">
                <a:ln>
                  <a:noFill/>
                </a:ln>
                <a:solidFill>
                  <a:srgbClr val="56A8F5"/>
                </a:solidFill>
                <a:effectLst/>
                <a:ea typeface="JetBrains Mono"/>
              </a:rPr>
              <a:t>println</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a:t>
            </a:r>
            <a:r>
              <a:rPr kumimoji="0" lang="en-US" altLang="ko-KR" sz="1100" b="0" i="0" u="none" strike="noStrike" cap="none" normalizeH="0" baseline="0">
                <a:ln>
                  <a:noFill/>
                </a:ln>
                <a:solidFill>
                  <a:srgbClr val="6AAB73"/>
                </a:solidFill>
                <a:effectLst/>
                <a:ea typeface="JetBrains Mono"/>
              </a:rPr>
              <a:t>n</a:t>
            </a:r>
            <a:r>
              <a:rPr kumimoji="0" lang="ko-KR" altLang="ko-KR" sz="1100" b="0" i="0" u="none" strike="noStrike" cap="none" normalizeH="0" baseline="0">
                <a:ln>
                  <a:noFill/>
                </a:ln>
                <a:solidFill>
                  <a:srgbClr val="6AAB73"/>
                </a:solidFill>
                <a:effectLst/>
                <a:ea typeface="JetBrains Mono"/>
              </a:rPr>
              <a:t>ame: " </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77DBB"/>
                </a:solidFill>
                <a:effectLst/>
                <a:ea typeface="JetBrains Mono"/>
              </a:rPr>
              <a:t>target</a:t>
            </a:r>
            <a:r>
              <a:rPr kumimoji="0" lang="ko-KR" altLang="ko-KR" sz="1100" b="0" i="0" u="none" strike="noStrike" cap="none" normalizeH="0" baseline="0">
                <a:ln>
                  <a:noFill/>
                </a:ln>
                <a:solidFill>
                  <a:srgbClr val="BCBEC4"/>
                </a:solidFill>
                <a:effectLst/>
                <a:ea typeface="JetBrains Mono"/>
              </a:rPr>
              <a:t>.getName()); </a:t>
            </a:r>
            <a:r>
              <a:rPr kumimoji="0" lang="ko-KR" altLang="ko-KR" sz="1100" b="0" i="0" u="none" strike="noStrike" cap="none" normalizeH="0" baseline="0">
                <a:ln>
                  <a:noFill/>
                </a:ln>
                <a:solidFill>
                  <a:srgbClr val="7A7E85"/>
                </a:solidFill>
                <a:effectLst/>
                <a:ea typeface="JetBrains Mono"/>
              </a:rPr>
              <a:t>//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출력</a:t>
            </a:r>
            <a:r>
              <a:rPr kumimoji="0" lang="ko-KR" altLang="ko-KR" sz="1100" b="0" i="0" u="none" strike="noStrike" cap="none" normalizeH="0" baseline="0">
                <a:ln>
                  <a:noFill/>
                </a:ln>
                <a:solidFill>
                  <a:srgbClr val="7A7E85"/>
                </a:solidFill>
                <a:effectLst/>
                <a:ea typeface="JetBrains Mono"/>
              </a:rPr>
              <a:t>: </a:t>
            </a:r>
            <a:r>
              <a:rPr kumimoji="0" lang="en-US" altLang="ko-KR" sz="1100" b="0" i="0" u="none" strike="noStrike" cap="none" normalizeH="0" baseline="0">
                <a:ln>
                  <a:noFill/>
                </a:ln>
                <a:solidFill>
                  <a:srgbClr val="7A7E85"/>
                </a:solidFill>
                <a:effectLst/>
                <a:ea typeface="JetBrains Mono"/>
              </a:rPr>
              <a:t>name</a:t>
            </a:r>
            <a:r>
              <a:rPr kumimoji="0" lang="ko-KR" altLang="ko-KR" sz="1100" b="0" i="0" u="none" strike="noStrike" cap="none" normalizeH="0" baseline="0">
                <a:ln>
                  <a:noFill/>
                </a:ln>
                <a:solidFill>
                  <a:srgbClr val="7A7E85"/>
                </a:solidFill>
                <a:effectLst/>
                <a:ea typeface="JetBrains Mono"/>
              </a:rPr>
              <a:t>: </a:t>
            </a:r>
            <a:r>
              <a:rPr kumimoji="0" lang="en-US" altLang="ko-KR" sz="1100" b="0" i="0" u="none" strike="noStrike" cap="none" normalizeH="0" baseline="0">
                <a:ln>
                  <a:noFill/>
                </a:ln>
                <a:solidFill>
                  <a:srgbClr val="7A7E85"/>
                </a:solidFill>
                <a:effectLst/>
                <a:ea typeface="JetBrains Mono"/>
              </a:rPr>
              <a:t>test</a:t>
            </a:r>
            <a:br>
              <a:rPr kumimoji="0" lang="ko-KR" altLang="ko-KR" sz="1100" b="0" i="0" u="none" strike="noStrike" cap="none" normalizeH="0" baseline="0">
                <a:ln>
                  <a:noFill/>
                </a:ln>
                <a:solidFill>
                  <a:srgbClr val="7A7E85"/>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else </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System.out.</a:t>
            </a:r>
            <a:r>
              <a:rPr kumimoji="0" lang="ko-KR" altLang="ko-KR" sz="1100" b="0" i="0" u="none" strike="noStrike" cap="none" normalizeH="0" baseline="0">
                <a:ln>
                  <a:noFill/>
                </a:ln>
                <a:solidFill>
                  <a:srgbClr val="56A8F5"/>
                </a:solidFill>
                <a:effectLst/>
                <a:ea typeface="JetBrains Mono"/>
              </a:rPr>
              <a:t>println</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"Conversion not possible."</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21" name="직사각형 20">
            <a:extLst>
              <a:ext uri="{FF2B5EF4-FFF2-40B4-BE49-F238E27FC236}">
                <a16:creationId xmlns:a16="http://schemas.microsoft.com/office/drawing/2014/main" id="{B5F41704-5E38-AB54-3566-102D86CE899C}"/>
              </a:ext>
            </a:extLst>
          </p:cNvPr>
          <p:cNvSpPr/>
          <p:nvPr/>
        </p:nvSpPr>
        <p:spPr>
          <a:xfrm>
            <a:off x="8296108" y="3375506"/>
            <a:ext cx="944143" cy="333617"/>
          </a:xfrm>
          <a:prstGeom prst="rect">
            <a:avLst/>
          </a:prstGeom>
        </p:spPr>
        <p:txBody>
          <a:bodyPr wrap="square">
            <a:spAutoFit/>
          </a:bodyPr>
          <a:lstStyle/>
          <a:p>
            <a:pPr>
              <a:lnSpc>
                <a:spcPct val="150000"/>
              </a:lnSpc>
            </a:pPr>
            <a:r>
              <a:rPr lang="en-US" altLang="ko-KR" sz="1200" b="1">
                <a:latin typeface="+mn-ea"/>
              </a:rPr>
              <a:t>Main.class</a:t>
            </a:r>
          </a:p>
        </p:txBody>
      </p:sp>
    </p:spTree>
    <p:extLst>
      <p:ext uri="{BB962C8B-B14F-4D97-AF65-F5344CB8AC3E}">
        <p14:creationId xmlns:p14="http://schemas.microsoft.com/office/powerpoint/2010/main" val="3167631267"/>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BB6F1D-B4AB-318F-DB8E-1062A3446D8F}"/>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5F5F0204-28CC-8A8C-C7FE-729DFAC50736}"/>
              </a:ext>
            </a:extLst>
          </p:cNvPr>
          <p:cNvSpPr txBox="1"/>
          <p:nvPr/>
        </p:nvSpPr>
        <p:spPr>
          <a:xfrm>
            <a:off x="2822258" y="2921169"/>
            <a:ext cx="6547498" cy="1015663"/>
          </a:xfrm>
          <a:prstGeom prst="rect">
            <a:avLst/>
          </a:prstGeom>
          <a:noFill/>
        </p:spPr>
        <p:txBody>
          <a:bodyPr wrap="none" rtlCol="0">
            <a:spAutoFit/>
          </a:bodyPr>
          <a:lstStyle/>
          <a:p>
            <a:pPr algn="ctr"/>
            <a:r>
              <a:rPr lang="en-US" altLang="ko-KR" sz="6000">
                <a:solidFill>
                  <a:schemeClr val="accent1">
                    <a:lumMod val="75000"/>
                  </a:schemeClr>
                </a:solidFill>
                <a:latin typeface="+mj-lt"/>
              </a:rPr>
              <a:t>ConversionService</a:t>
            </a:r>
            <a:endParaRPr lang="ko-KR" altLang="en-US" sz="6000">
              <a:solidFill>
                <a:schemeClr val="accent1">
                  <a:lumMod val="75000"/>
                </a:schemeClr>
              </a:solidFill>
              <a:latin typeface="+mj-lt"/>
            </a:endParaRPr>
          </a:p>
        </p:txBody>
      </p:sp>
      <p:sp>
        <p:nvSpPr>
          <p:cNvPr id="3" name="TextBox 2">
            <a:extLst>
              <a:ext uri="{FF2B5EF4-FFF2-40B4-BE49-F238E27FC236}">
                <a16:creationId xmlns:a16="http://schemas.microsoft.com/office/drawing/2014/main" id="{7ABDB193-9435-768E-2BEC-DCB3355FD466}"/>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1867678042"/>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F21926-25B2-716D-370A-CBAD33EAD323}"/>
            </a:ext>
          </a:extLst>
        </p:cNvPr>
        <p:cNvGrpSpPr/>
        <p:nvPr/>
      </p:nvGrpSpPr>
      <p:grpSpPr>
        <a:xfrm>
          <a:off x="0" y="0"/>
          <a:ext cx="0" cy="0"/>
          <a:chOff x="0" y="0"/>
          <a:chExt cx="0" cy="0"/>
        </a:xfrm>
      </p:grpSpPr>
      <p:sp>
        <p:nvSpPr>
          <p:cNvPr id="46" name="사각형: 둥근 모서리 45">
            <a:extLst>
              <a:ext uri="{FF2B5EF4-FFF2-40B4-BE49-F238E27FC236}">
                <a16:creationId xmlns:a16="http://schemas.microsoft.com/office/drawing/2014/main" id="{A3AB288A-D392-A3E1-9371-6A5F62108553}"/>
              </a:ext>
            </a:extLst>
          </p:cNvPr>
          <p:cNvSpPr/>
          <p:nvPr/>
        </p:nvSpPr>
        <p:spPr>
          <a:xfrm>
            <a:off x="4734425" y="1705242"/>
            <a:ext cx="4723194" cy="1775321"/>
          </a:xfrm>
          <a:prstGeom prst="roundRect">
            <a:avLst>
              <a:gd name="adj" fmla="val 6973"/>
            </a:avLst>
          </a:prstGeom>
          <a:solidFill>
            <a:schemeClr val="bg2"/>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ko-KR" altLang="en-US"/>
          </a:p>
        </p:txBody>
      </p:sp>
      <p:sp>
        <p:nvSpPr>
          <p:cNvPr id="45" name="사각형: 둥근 모서리 44">
            <a:extLst>
              <a:ext uri="{FF2B5EF4-FFF2-40B4-BE49-F238E27FC236}">
                <a16:creationId xmlns:a16="http://schemas.microsoft.com/office/drawing/2014/main" id="{BCDCB4CD-DBD1-94AD-8F9C-48C28895A600}"/>
              </a:ext>
            </a:extLst>
          </p:cNvPr>
          <p:cNvSpPr/>
          <p:nvPr/>
        </p:nvSpPr>
        <p:spPr>
          <a:xfrm>
            <a:off x="906870" y="2173427"/>
            <a:ext cx="2639926" cy="684587"/>
          </a:xfrm>
          <a:prstGeom prst="roundRect">
            <a:avLst>
              <a:gd name="adj" fmla="val 13152"/>
            </a:avLst>
          </a:prstGeom>
          <a:solidFill>
            <a:schemeClr val="bg2"/>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ko-KR" altLang="en-US"/>
          </a:p>
        </p:txBody>
      </p:sp>
      <p:sp>
        <p:nvSpPr>
          <p:cNvPr id="73" name="직사각형 72">
            <a:extLst>
              <a:ext uri="{FF2B5EF4-FFF2-40B4-BE49-F238E27FC236}">
                <a16:creationId xmlns:a16="http://schemas.microsoft.com/office/drawing/2014/main" id="{65F5F507-BEC7-1DE6-5FD9-FAEEAE3E53A2}"/>
              </a:ext>
            </a:extLst>
          </p:cNvPr>
          <p:cNvSpPr/>
          <p:nvPr/>
        </p:nvSpPr>
        <p:spPr>
          <a:xfrm>
            <a:off x="370206" y="555513"/>
            <a:ext cx="10861273"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Converter </a:t>
            </a:r>
            <a:r>
              <a:rPr lang="ko-KR" altLang="en-US" sz="1200"/>
              <a:t>가 단일 변환 로직을 위한 것이라면 </a:t>
            </a:r>
            <a:r>
              <a:rPr lang="en-US" altLang="ko-KR" sz="1200">
                <a:latin typeface="+mn-ea"/>
              </a:rPr>
              <a:t>ConversionService </a:t>
            </a:r>
            <a:r>
              <a:rPr lang="ko-KR" altLang="en-US" sz="1200">
                <a:latin typeface="+mn-ea"/>
              </a:rPr>
              <a:t>는 어</a:t>
            </a:r>
            <a:r>
              <a:rPr lang="ko-KR" altLang="en-US" sz="1200"/>
              <a:t>플리케이션 전반에서 통합된 타입 변환 서비스를 제공한다</a:t>
            </a:r>
            <a:endParaRPr lang="en-US" altLang="ko-KR" sz="1200">
              <a:latin typeface="+mn-ea"/>
            </a:endParaRPr>
          </a:p>
          <a:p>
            <a:pPr marL="171450" indent="-171450">
              <a:lnSpc>
                <a:spcPct val="150000"/>
              </a:lnSpc>
              <a:buFont typeface="Arial" panose="020B0604020202020204" pitchFamily="34" charset="0"/>
              <a:buChar char="•"/>
            </a:pPr>
            <a:r>
              <a:rPr lang="en-US" altLang="ko-KR" sz="1200">
                <a:latin typeface="+mn-ea"/>
              </a:rPr>
              <a:t>ConversionService </a:t>
            </a:r>
            <a:r>
              <a:rPr lang="ko-KR" altLang="en-US" sz="1200">
                <a:latin typeface="+mn-ea"/>
              </a:rPr>
              <a:t>는 타입 변환과 </a:t>
            </a:r>
            <a:r>
              <a:rPr lang="en-US" altLang="ko-KR" sz="1200">
                <a:latin typeface="+mn-ea"/>
              </a:rPr>
              <a:t>Converter </a:t>
            </a:r>
            <a:r>
              <a:rPr lang="ko-KR" altLang="en-US" sz="1200">
                <a:latin typeface="+mn-ea"/>
              </a:rPr>
              <a:t>들을 등록하고 관리하는 기능을 제공하며 데이터 바인딩</a:t>
            </a:r>
            <a:r>
              <a:rPr lang="en-US" altLang="ko-KR" sz="1200">
                <a:latin typeface="+mn-ea"/>
              </a:rPr>
              <a:t>, </a:t>
            </a:r>
            <a:r>
              <a:rPr lang="ko-KR" altLang="en-US" sz="1200">
                <a:latin typeface="+mn-ea"/>
              </a:rPr>
              <a:t>유효성 검사 등에서 통합적으로 사용하고 있다</a:t>
            </a:r>
            <a:endParaRPr lang="en-US" altLang="ko-KR" sz="1200">
              <a:latin typeface="+mn-ea"/>
            </a:endParaRPr>
          </a:p>
        </p:txBody>
      </p:sp>
      <p:sp>
        <p:nvSpPr>
          <p:cNvPr id="74" name="직사각형 73">
            <a:extLst>
              <a:ext uri="{FF2B5EF4-FFF2-40B4-BE49-F238E27FC236}">
                <a16:creationId xmlns:a16="http://schemas.microsoft.com/office/drawing/2014/main" id="{72B894BF-E897-2D35-A273-AA87E5AE8B20}"/>
              </a:ext>
            </a:extLst>
          </p:cNvPr>
          <p:cNvSpPr/>
          <p:nvPr/>
        </p:nvSpPr>
        <p:spPr>
          <a:xfrm>
            <a:off x="198756" y="202792"/>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sp>
        <p:nvSpPr>
          <p:cNvPr id="2" name="직사각형 1">
            <a:extLst>
              <a:ext uri="{FF2B5EF4-FFF2-40B4-BE49-F238E27FC236}">
                <a16:creationId xmlns:a16="http://schemas.microsoft.com/office/drawing/2014/main" id="{FD7DD521-5DE0-EC35-721E-28DF46B2947D}"/>
              </a:ext>
            </a:extLst>
          </p:cNvPr>
          <p:cNvSpPr/>
          <p:nvPr/>
        </p:nvSpPr>
        <p:spPr>
          <a:xfrm>
            <a:off x="198756" y="3860055"/>
            <a:ext cx="2795958"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타입 변환 시스템 구조</a:t>
            </a:r>
          </a:p>
        </p:txBody>
      </p:sp>
      <p:sp>
        <p:nvSpPr>
          <p:cNvPr id="7" name="Rectangle 2">
            <a:extLst>
              <a:ext uri="{FF2B5EF4-FFF2-40B4-BE49-F238E27FC236}">
                <a16:creationId xmlns:a16="http://schemas.microsoft.com/office/drawing/2014/main" id="{808AA25C-3FB4-E80E-FC79-A6A99B95A0B3}"/>
              </a:ext>
            </a:extLst>
          </p:cNvPr>
          <p:cNvSpPr>
            <a:spLocks noChangeArrowheads="1"/>
          </p:cNvSpPr>
          <p:nvPr/>
        </p:nvSpPr>
        <p:spPr bwMode="auto">
          <a:xfrm>
            <a:off x="2085745" y="4439335"/>
            <a:ext cx="9554808" cy="888833"/>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CF8E6D"/>
                </a:solidFill>
                <a:effectLst/>
                <a:latin typeface="Arial Unicode MS"/>
                <a:ea typeface="JetBrains Mono"/>
              </a:rPr>
              <a:t>public interface </a:t>
            </a:r>
            <a:r>
              <a:rPr kumimoji="0" lang="ko-KR" altLang="ko-KR" sz="1200" b="0" i="0" u="none" strike="noStrike" cap="none" normalizeH="0" baseline="0">
                <a:ln>
                  <a:noFill/>
                </a:ln>
                <a:solidFill>
                  <a:srgbClr val="BCBEC4"/>
                </a:solidFill>
                <a:effectLst/>
                <a:latin typeface="Arial Unicode MS"/>
                <a:ea typeface="JetBrains Mono"/>
              </a:rPr>
              <a:t>ConversionService {  </a:t>
            </a:r>
            <a:br>
              <a:rPr kumimoji="0" lang="ko-KR" altLang="ko-KR" sz="1200" b="0" i="1" u="none" strike="noStrike" cap="none" normalizeH="0" baseline="0">
                <a:ln>
                  <a:noFill/>
                </a:ln>
                <a:solidFill>
                  <a:srgbClr val="5F826B"/>
                </a:solidFill>
                <a:effectLst/>
                <a:latin typeface="Arial Unicode MS"/>
                <a:ea typeface="JetBrains Mono"/>
              </a:rPr>
            </a:br>
            <a:r>
              <a:rPr kumimoji="0" lang="ko-KR" altLang="ko-KR" sz="1200" b="0" i="1" u="none" strike="noStrike" cap="none" normalizeH="0" baseline="0">
                <a:ln>
                  <a:noFill/>
                </a:ln>
                <a:solidFill>
                  <a:srgbClr val="5F826B"/>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boolean </a:t>
            </a:r>
            <a:r>
              <a:rPr kumimoji="0" lang="ko-KR" altLang="ko-KR" sz="1200" b="0" i="0" u="none" strike="noStrike" cap="none" normalizeH="0" baseline="0">
                <a:ln>
                  <a:noFill/>
                </a:ln>
                <a:solidFill>
                  <a:srgbClr val="56A8F5"/>
                </a:solidFill>
                <a:effectLst/>
                <a:latin typeface="Arial Unicode MS"/>
                <a:ea typeface="JetBrains Mono"/>
              </a:rPr>
              <a:t>canConvert</a:t>
            </a:r>
            <a:r>
              <a:rPr kumimoji="0" lang="ko-KR" altLang="ko-KR" sz="1200" b="0" i="0" u="none" strike="noStrike" cap="none" normalizeH="0" baseline="0">
                <a:ln>
                  <a:noFill/>
                </a:ln>
                <a:solidFill>
                  <a:srgbClr val="BCBEC4"/>
                </a:solidFill>
                <a:effectLst/>
                <a:latin typeface="Arial Unicode MS"/>
                <a:ea typeface="JetBrains Mono"/>
              </a:rPr>
              <a:t>(Class&lt;?&gt; sourceType, Class&lt;?&gt; targetType);</a:t>
            </a:r>
            <a:r>
              <a:rPr kumimoji="0" lang="en-US" altLang="ko-KR" sz="1200" b="0" i="0" u="none" strike="noStrike" cap="none" normalizeH="0" baseline="0">
                <a:ln>
                  <a:noFill/>
                </a:ln>
                <a:solidFill>
                  <a:srgbClr val="BCBEC4"/>
                </a:solidFill>
                <a:effectLst/>
                <a:latin typeface="Arial Unicode MS"/>
                <a:ea typeface="JetBrains Mono"/>
              </a:rPr>
              <a:t>   </a:t>
            </a:r>
            <a:r>
              <a:rPr kumimoji="0" lang="en-US" altLang="ko-KR" sz="1200" b="0" i="0" u="none" strike="noStrike" cap="none" normalizeH="0" baseline="0">
                <a:ln>
                  <a:noFill/>
                </a:ln>
                <a:solidFill>
                  <a:schemeClr val="accent4">
                    <a:lumMod val="75000"/>
                  </a:schemeClr>
                </a:solidFill>
                <a:effectLst/>
                <a:latin typeface="Arial Unicode MS"/>
                <a:ea typeface="JetBrains Mono"/>
              </a:rPr>
              <a:t>// sourceType </a:t>
            </a:r>
            <a:r>
              <a:rPr lang="ko-KR" altLang="en-US" sz="1200">
                <a:solidFill>
                  <a:schemeClr val="accent4">
                    <a:lumMod val="75000"/>
                  </a:schemeClr>
                </a:solidFill>
                <a:latin typeface="Arial Unicode MS"/>
                <a:ea typeface="JetBrains Mono"/>
              </a:rPr>
              <a:t>을</a:t>
            </a:r>
            <a:r>
              <a:rPr kumimoji="0" lang="ko-KR" altLang="en-US" sz="1200" b="0" i="0" u="none" strike="noStrike" cap="none" normalizeH="0" baseline="0">
                <a:ln>
                  <a:noFill/>
                </a:ln>
                <a:solidFill>
                  <a:schemeClr val="accent4">
                    <a:lumMod val="75000"/>
                  </a:schemeClr>
                </a:solidFill>
                <a:effectLst/>
                <a:latin typeface="Arial Unicode MS"/>
                <a:ea typeface="JetBrains Mono"/>
              </a:rPr>
              <a:t> </a:t>
            </a:r>
            <a:r>
              <a:rPr kumimoji="0" lang="en-US" altLang="ko-KR" sz="1200" b="0" i="0" u="none" strike="noStrike" cap="none" normalizeH="0" baseline="0">
                <a:ln>
                  <a:noFill/>
                </a:ln>
                <a:solidFill>
                  <a:schemeClr val="accent4">
                    <a:lumMod val="75000"/>
                  </a:schemeClr>
                </a:solidFill>
                <a:effectLst/>
                <a:latin typeface="Arial Unicode MS"/>
                <a:ea typeface="JetBrains Mono"/>
              </a:rPr>
              <a:t>targetType </a:t>
            </a:r>
            <a:r>
              <a:rPr kumimoji="0" lang="ko-KR" altLang="en-US" sz="1200" b="0" i="0" u="none" strike="noStrike" cap="none" normalizeH="0" baseline="0">
                <a:ln>
                  <a:noFill/>
                </a:ln>
                <a:solidFill>
                  <a:schemeClr val="accent4">
                    <a:lumMod val="75000"/>
                  </a:schemeClr>
                </a:solidFill>
                <a:effectLst/>
                <a:latin typeface="Arial Unicode MS"/>
                <a:ea typeface="JetBrains Mono"/>
              </a:rPr>
              <a:t>으로 변환할 수 있는 지 여부를 반환</a:t>
            </a:r>
            <a:br>
              <a:rPr kumimoji="0" lang="ko-KR" altLang="ko-KR" sz="1200" b="0" i="0" u="none" strike="noStrike" cap="none" normalizeH="0" baseline="0">
                <a:ln>
                  <a:noFill/>
                </a:ln>
                <a:solidFill>
                  <a:srgbClr val="B3AE60"/>
                </a:solidFill>
                <a:effectLst/>
                <a:latin typeface="Arial Unicode MS"/>
                <a:ea typeface="JetBrains Mono"/>
              </a:rPr>
            </a:br>
            <a:r>
              <a:rPr kumimoji="0" lang="ko-KR" altLang="ko-KR" sz="1200" b="0" i="0" u="none" strike="noStrike" cap="none" normalizeH="0" baseline="0">
                <a:ln>
                  <a:noFill/>
                </a:ln>
                <a:solidFill>
                  <a:srgbClr val="B3AE60"/>
                </a:solidFill>
                <a:effectLst/>
                <a:latin typeface="Arial Unicode MS"/>
                <a:ea typeface="JetBrains Mono"/>
              </a:rPr>
              <a:t>    </a:t>
            </a:r>
            <a:r>
              <a:rPr kumimoji="0" lang="ko-KR" altLang="ko-KR" sz="1200" b="0" i="0" u="none" strike="noStrike" cap="none" normalizeH="0" baseline="0">
                <a:ln>
                  <a:noFill/>
                </a:ln>
                <a:solidFill>
                  <a:srgbClr val="BCBEC4"/>
                </a:solidFill>
                <a:effectLst/>
                <a:latin typeface="Arial Unicode MS"/>
                <a:ea typeface="JetBrains Mono"/>
              </a:rPr>
              <a:t>&lt;</a:t>
            </a:r>
            <a:r>
              <a:rPr kumimoji="0" lang="ko-KR" altLang="ko-KR" sz="1200" b="0" i="0" u="none" strike="noStrike" cap="none" normalizeH="0" baseline="0">
                <a:ln>
                  <a:noFill/>
                </a:ln>
                <a:solidFill>
                  <a:srgbClr val="16BAAC"/>
                </a:solidFill>
                <a:effectLst/>
                <a:latin typeface="Arial Unicode MS"/>
                <a:ea typeface="JetBrains Mono"/>
              </a:rPr>
              <a:t>T</a:t>
            </a:r>
            <a:r>
              <a:rPr kumimoji="0" lang="ko-KR" altLang="ko-KR" sz="1200" b="0" i="0" u="none" strike="noStrike" cap="none" normalizeH="0" baseline="0">
                <a:ln>
                  <a:noFill/>
                </a:ln>
                <a:solidFill>
                  <a:srgbClr val="BCBEC4"/>
                </a:solidFill>
                <a:effectLst/>
                <a:latin typeface="Arial Unicode MS"/>
                <a:ea typeface="JetBrains Mono"/>
              </a:rPr>
              <a:t>&gt; </a:t>
            </a:r>
            <a:r>
              <a:rPr kumimoji="0" lang="ko-KR" altLang="ko-KR" sz="1200" b="0" i="0" u="none" strike="noStrike" cap="none" normalizeH="0" baseline="0">
                <a:ln>
                  <a:noFill/>
                </a:ln>
                <a:solidFill>
                  <a:srgbClr val="16BAAC"/>
                </a:solidFill>
                <a:effectLst/>
                <a:latin typeface="Arial Unicode MS"/>
                <a:ea typeface="JetBrains Mono"/>
              </a:rPr>
              <a:t>T </a:t>
            </a:r>
            <a:r>
              <a:rPr kumimoji="0" lang="ko-KR" altLang="ko-KR" sz="1200" b="0" i="0" u="none" strike="noStrike" cap="none" normalizeH="0" baseline="0">
                <a:ln>
                  <a:noFill/>
                </a:ln>
                <a:solidFill>
                  <a:srgbClr val="56A8F5"/>
                </a:solidFill>
                <a:effectLst/>
                <a:latin typeface="Arial Unicode MS"/>
                <a:ea typeface="JetBrains Mono"/>
              </a:rPr>
              <a:t>convert</a:t>
            </a:r>
            <a:r>
              <a:rPr kumimoji="0" lang="ko-KR" altLang="ko-KR" sz="1200" b="0" i="0" u="none" strike="noStrike" cap="none" normalizeH="0" baseline="0">
                <a:ln>
                  <a:noFill/>
                </a:ln>
                <a:solidFill>
                  <a:srgbClr val="BCBEC4"/>
                </a:solidFill>
                <a:effectLst/>
                <a:latin typeface="Arial Unicode MS"/>
                <a:ea typeface="JetBrains Mono"/>
              </a:rPr>
              <a:t>(Object source, Class&lt;</a:t>
            </a:r>
            <a:r>
              <a:rPr kumimoji="0" lang="ko-KR" altLang="ko-KR" sz="1200" b="0" i="0" u="none" strike="noStrike" cap="none" normalizeH="0" baseline="0">
                <a:ln>
                  <a:noFill/>
                </a:ln>
                <a:solidFill>
                  <a:srgbClr val="16BAAC"/>
                </a:solidFill>
                <a:effectLst/>
                <a:latin typeface="Arial Unicode MS"/>
                <a:ea typeface="JetBrains Mono"/>
              </a:rPr>
              <a:t>T</a:t>
            </a:r>
            <a:r>
              <a:rPr kumimoji="0" lang="ko-KR" altLang="ko-KR" sz="1200" b="0" i="0" u="none" strike="noStrike" cap="none" normalizeH="0" baseline="0">
                <a:ln>
                  <a:noFill/>
                </a:ln>
                <a:solidFill>
                  <a:srgbClr val="BCBEC4"/>
                </a:solidFill>
                <a:effectLst/>
                <a:latin typeface="Arial Unicode MS"/>
                <a:ea typeface="JetBrains Mono"/>
              </a:rPr>
              <a:t>&gt; targetType);</a:t>
            </a:r>
            <a:r>
              <a:rPr kumimoji="0" lang="en-US" altLang="ko-KR" sz="1200" b="0" i="0" u="none" strike="noStrike" cap="none" normalizeH="0" baseline="0">
                <a:ln>
                  <a:noFill/>
                </a:ln>
                <a:solidFill>
                  <a:srgbClr val="BCBEC4"/>
                </a:solidFill>
                <a:effectLst/>
                <a:latin typeface="Arial Unicode MS"/>
                <a:ea typeface="JetBrains Mono"/>
              </a:rPr>
              <a:t>  </a:t>
            </a:r>
            <a:r>
              <a:rPr kumimoji="0" lang="en-US" altLang="ko-KR" sz="1200" b="0" i="0" u="none" strike="noStrike" cap="none" normalizeH="0" baseline="0">
                <a:ln>
                  <a:noFill/>
                </a:ln>
                <a:solidFill>
                  <a:schemeClr val="accent4">
                    <a:lumMod val="75000"/>
                  </a:schemeClr>
                </a:solidFill>
                <a:effectLst/>
                <a:latin typeface="Arial Unicode MS"/>
                <a:ea typeface="JetBrains Mono"/>
              </a:rPr>
              <a:t>// </a:t>
            </a:r>
            <a:r>
              <a:rPr kumimoji="0" lang="ko-KR" altLang="en-US" sz="1200" b="0" i="0" u="none" strike="noStrike" cap="none" normalizeH="0" baseline="0">
                <a:ln>
                  <a:noFill/>
                </a:ln>
                <a:solidFill>
                  <a:schemeClr val="accent4">
                    <a:lumMod val="75000"/>
                  </a:schemeClr>
                </a:solidFill>
                <a:effectLst/>
                <a:latin typeface="Arial Unicode MS"/>
                <a:ea typeface="JetBrains Mono"/>
              </a:rPr>
              <a:t>주어진 소스</a:t>
            </a:r>
            <a:r>
              <a:rPr kumimoji="0" lang="en-US" altLang="ko-KR" sz="1200" b="0" i="0" u="none" strike="noStrike" cap="none" normalizeH="0" baseline="0">
                <a:ln>
                  <a:noFill/>
                </a:ln>
                <a:solidFill>
                  <a:schemeClr val="accent4">
                    <a:lumMod val="75000"/>
                  </a:schemeClr>
                </a:solidFill>
                <a:effectLst/>
                <a:latin typeface="Arial Unicode MS"/>
                <a:ea typeface="JetBrains Mono"/>
              </a:rPr>
              <a:t>(source)</a:t>
            </a:r>
            <a:r>
              <a:rPr kumimoji="0" lang="ko-KR" altLang="en-US" sz="1200" b="0" i="0" u="none" strike="noStrike" cap="none" normalizeH="0" baseline="0">
                <a:ln>
                  <a:noFill/>
                </a:ln>
                <a:solidFill>
                  <a:schemeClr val="accent4">
                    <a:lumMod val="75000"/>
                  </a:schemeClr>
                </a:solidFill>
                <a:effectLst/>
                <a:latin typeface="Arial Unicode MS"/>
                <a:ea typeface="JetBrains Mono"/>
              </a:rPr>
              <a:t>를 지정된 대상 타입</a:t>
            </a:r>
            <a:r>
              <a:rPr kumimoji="0" lang="en-US" altLang="ko-KR" sz="1200" b="0" i="0" u="none" strike="noStrike" cap="none" normalizeH="0" baseline="0">
                <a:ln>
                  <a:noFill/>
                </a:ln>
                <a:solidFill>
                  <a:schemeClr val="accent4">
                    <a:lumMod val="75000"/>
                  </a:schemeClr>
                </a:solidFill>
                <a:effectLst/>
                <a:latin typeface="Arial Unicode MS"/>
                <a:ea typeface="JetBrains Mono"/>
              </a:rPr>
              <a:t>(targetType)</a:t>
            </a:r>
            <a:r>
              <a:rPr kumimoji="0" lang="ko-KR" altLang="en-US" sz="1200" b="0" i="0" u="none" strike="noStrike" cap="none" normalizeH="0" baseline="0">
                <a:ln>
                  <a:noFill/>
                </a:ln>
                <a:solidFill>
                  <a:schemeClr val="accent4">
                    <a:lumMod val="75000"/>
                  </a:schemeClr>
                </a:solidFill>
                <a:effectLst/>
                <a:latin typeface="Arial Unicode MS"/>
                <a:ea typeface="JetBrains Mono"/>
              </a:rPr>
              <a:t>으로 변환한다</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25" name="Rectangle 1">
            <a:extLst>
              <a:ext uri="{FF2B5EF4-FFF2-40B4-BE49-F238E27FC236}">
                <a16:creationId xmlns:a16="http://schemas.microsoft.com/office/drawing/2014/main" id="{BB3D714E-097F-FC2E-98BD-6761ABA04D4C}"/>
              </a:ext>
            </a:extLst>
          </p:cNvPr>
          <p:cNvSpPr>
            <a:spLocks noChangeArrowheads="1"/>
          </p:cNvSpPr>
          <p:nvPr/>
        </p:nvSpPr>
        <p:spPr bwMode="auto">
          <a:xfrm>
            <a:off x="2085745" y="5648724"/>
            <a:ext cx="9554808" cy="88915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CF8E6D"/>
                </a:solidFill>
                <a:effectLst/>
                <a:latin typeface="Arial Unicode MS"/>
                <a:ea typeface="JetBrains Mono"/>
              </a:rPr>
              <a:t>public interface </a:t>
            </a:r>
            <a:r>
              <a:rPr kumimoji="0" lang="ko-KR" altLang="ko-KR" sz="1200" b="0" i="0" u="none" strike="noStrike" cap="none" normalizeH="0" baseline="0">
                <a:ln>
                  <a:noFill/>
                </a:ln>
                <a:solidFill>
                  <a:srgbClr val="BCBEC4"/>
                </a:solidFill>
                <a:effectLst/>
                <a:latin typeface="Arial Unicode MS"/>
                <a:ea typeface="JetBrains Mono"/>
              </a:rPr>
              <a:t>ConverterRegistry {</a:t>
            </a:r>
            <a:br>
              <a:rPr kumimoji="0" lang="ko-KR" altLang="ko-KR" sz="1200" b="0" i="1" u="none" strike="noStrike" cap="none" normalizeH="0" baseline="0">
                <a:ln>
                  <a:noFill/>
                </a:ln>
                <a:solidFill>
                  <a:srgbClr val="5F826B"/>
                </a:solidFill>
                <a:effectLst/>
                <a:latin typeface="Arial Unicode MS"/>
                <a:ea typeface="JetBrains Mono"/>
              </a:rPr>
            </a:br>
            <a:r>
              <a:rPr kumimoji="0" lang="ko-KR" altLang="ko-KR" sz="1200" b="0" i="1" u="none" strike="noStrike" cap="none" normalizeH="0" baseline="0">
                <a:ln>
                  <a:noFill/>
                </a:ln>
                <a:solidFill>
                  <a:srgbClr val="5F826B"/>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void </a:t>
            </a:r>
            <a:r>
              <a:rPr kumimoji="0" lang="ko-KR" altLang="ko-KR" sz="1200" b="0" i="0" u="none" strike="noStrike" cap="none" normalizeH="0" baseline="0">
                <a:ln>
                  <a:noFill/>
                </a:ln>
                <a:solidFill>
                  <a:srgbClr val="56A8F5"/>
                </a:solidFill>
                <a:effectLst/>
                <a:latin typeface="Arial Unicode MS"/>
                <a:ea typeface="JetBrains Mono"/>
              </a:rPr>
              <a:t>addConverter</a:t>
            </a:r>
            <a:r>
              <a:rPr kumimoji="0" lang="ko-KR" altLang="ko-KR" sz="1200" b="0" i="0" u="none" strike="noStrike" cap="none" normalizeH="0" baseline="0">
                <a:ln>
                  <a:noFill/>
                </a:ln>
                <a:solidFill>
                  <a:srgbClr val="BCBEC4"/>
                </a:solidFill>
                <a:effectLst/>
                <a:latin typeface="Arial Unicode MS"/>
                <a:ea typeface="JetBrains Mono"/>
              </a:rPr>
              <a:t>(Converter&lt;?, ?&gt; converter);</a:t>
            </a:r>
            <a:r>
              <a:rPr kumimoji="0" lang="en-US" altLang="ko-KR" sz="1200" b="0" i="0" u="none" strike="noStrike" cap="none" normalizeH="0" baseline="0">
                <a:ln>
                  <a:noFill/>
                </a:ln>
                <a:solidFill>
                  <a:srgbClr val="BCBEC4"/>
                </a:solidFill>
                <a:effectLst/>
                <a:latin typeface="Arial Unicode MS"/>
                <a:ea typeface="JetBrains Mono"/>
              </a:rPr>
              <a:t>  </a:t>
            </a:r>
            <a:r>
              <a:rPr kumimoji="0" lang="en-US" altLang="ko-KR" sz="1200" b="0" i="0" u="none" strike="noStrike" cap="none" normalizeH="0" baseline="0">
                <a:ln>
                  <a:noFill/>
                </a:ln>
                <a:solidFill>
                  <a:schemeClr val="accent4">
                    <a:lumMod val="75000"/>
                  </a:schemeClr>
                </a:solidFill>
                <a:effectLst/>
                <a:latin typeface="Arial Unicode MS"/>
                <a:ea typeface="JetBrains Mono"/>
              </a:rPr>
              <a:t>// </a:t>
            </a:r>
            <a:r>
              <a:rPr lang="en-US" altLang="ko-KR" sz="1200">
                <a:solidFill>
                  <a:schemeClr val="accent4">
                    <a:lumMod val="75000"/>
                  </a:schemeClr>
                </a:solidFill>
                <a:latin typeface="Arial Unicode MS"/>
                <a:ea typeface="JetBrains Mono"/>
              </a:rPr>
              <a:t>Converter </a:t>
            </a:r>
            <a:r>
              <a:rPr lang="ko-KR" altLang="en-US" sz="1200">
                <a:solidFill>
                  <a:schemeClr val="accent4">
                    <a:lumMod val="75000"/>
                  </a:schemeClr>
                </a:solidFill>
                <a:latin typeface="Arial Unicode MS"/>
                <a:ea typeface="JetBrains Mono"/>
              </a:rPr>
              <a:t>를 변환 시스템에 등록한다</a:t>
            </a: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27" name="TextBox 26">
            <a:extLst>
              <a:ext uri="{FF2B5EF4-FFF2-40B4-BE49-F238E27FC236}">
                <a16:creationId xmlns:a16="http://schemas.microsoft.com/office/drawing/2014/main" id="{EFC85D25-A737-9359-3656-2BC3FC13AADA}"/>
              </a:ext>
            </a:extLst>
          </p:cNvPr>
          <p:cNvSpPr txBox="1"/>
          <p:nvPr/>
        </p:nvSpPr>
        <p:spPr>
          <a:xfrm>
            <a:off x="198756" y="4706523"/>
            <a:ext cx="1830808" cy="621645"/>
          </a:xfrm>
          <a:prstGeom prst="rect">
            <a:avLst/>
          </a:prstGeom>
          <a:noFill/>
        </p:spPr>
        <p:txBody>
          <a:bodyPr wrap="square">
            <a:spAutoFit/>
          </a:bodyPr>
          <a:lstStyle/>
          <a:p>
            <a:pPr algn="ctr">
              <a:lnSpc>
                <a:spcPct val="130000"/>
              </a:lnSpc>
            </a:pPr>
            <a:r>
              <a:rPr lang="en-US" altLang="ko-KR" sz="1400" b="1">
                <a:latin typeface="+mj-lt"/>
              </a:rPr>
              <a:t>ConversionService</a:t>
            </a:r>
          </a:p>
          <a:p>
            <a:pPr algn="ctr">
              <a:lnSpc>
                <a:spcPct val="130000"/>
              </a:lnSpc>
            </a:pPr>
            <a:r>
              <a:rPr lang="en-US" altLang="ko-KR" sz="1400" b="1">
                <a:latin typeface="+mj-lt"/>
              </a:rPr>
              <a:t>(</a:t>
            </a:r>
            <a:r>
              <a:rPr lang="ko-KR" altLang="en-US" sz="1400" b="1">
                <a:latin typeface="+mj-lt"/>
              </a:rPr>
              <a:t>변환</a:t>
            </a:r>
            <a:r>
              <a:rPr lang="en-US" altLang="ko-KR" sz="1400" b="1">
                <a:latin typeface="+mj-lt"/>
              </a:rPr>
              <a:t>)</a:t>
            </a:r>
            <a:r>
              <a:rPr lang="ko-KR" altLang="en-US" sz="1400"/>
              <a:t> </a:t>
            </a:r>
            <a:r>
              <a:rPr lang="en-US" altLang="ko-KR" sz="1400" b="1">
                <a:latin typeface="+mj-lt"/>
              </a:rPr>
              <a:t>  </a:t>
            </a:r>
            <a:endParaRPr lang="ko-KR" altLang="en-US" sz="1400" b="1"/>
          </a:p>
        </p:txBody>
      </p:sp>
      <p:sp>
        <p:nvSpPr>
          <p:cNvPr id="28" name="TextBox 27">
            <a:extLst>
              <a:ext uri="{FF2B5EF4-FFF2-40B4-BE49-F238E27FC236}">
                <a16:creationId xmlns:a16="http://schemas.microsoft.com/office/drawing/2014/main" id="{70AAE6C6-5C53-CA15-1576-EC45F05D9320}"/>
              </a:ext>
            </a:extLst>
          </p:cNvPr>
          <p:cNvSpPr txBox="1"/>
          <p:nvPr/>
        </p:nvSpPr>
        <p:spPr>
          <a:xfrm>
            <a:off x="221631" y="5844251"/>
            <a:ext cx="1740570" cy="621645"/>
          </a:xfrm>
          <a:prstGeom prst="rect">
            <a:avLst/>
          </a:prstGeom>
          <a:noFill/>
        </p:spPr>
        <p:txBody>
          <a:bodyPr wrap="square">
            <a:spAutoFit/>
          </a:bodyPr>
          <a:lstStyle/>
          <a:p>
            <a:pPr algn="ctr">
              <a:lnSpc>
                <a:spcPct val="130000"/>
              </a:lnSpc>
            </a:pPr>
            <a:r>
              <a:rPr lang="en-US" altLang="ko-KR" sz="1400" b="1">
                <a:latin typeface="+mj-lt"/>
              </a:rPr>
              <a:t>ConverterRegistry</a:t>
            </a:r>
          </a:p>
          <a:p>
            <a:pPr algn="ctr">
              <a:lnSpc>
                <a:spcPct val="130000"/>
              </a:lnSpc>
            </a:pPr>
            <a:r>
              <a:rPr lang="en-US" altLang="ko-KR" sz="1400" b="1">
                <a:latin typeface="+mj-lt"/>
              </a:rPr>
              <a:t>(</a:t>
            </a:r>
            <a:r>
              <a:rPr lang="ko-KR" altLang="en-US" sz="1400" b="1">
                <a:latin typeface="+mj-lt"/>
              </a:rPr>
              <a:t>등록</a:t>
            </a:r>
            <a:r>
              <a:rPr lang="en-US" altLang="ko-KR" sz="1400" b="1">
                <a:latin typeface="+mj-lt"/>
              </a:rPr>
              <a:t>)</a:t>
            </a:r>
            <a:endParaRPr lang="ko-KR" altLang="en-US" sz="1200" b="1"/>
          </a:p>
        </p:txBody>
      </p:sp>
      <p:sp>
        <p:nvSpPr>
          <p:cNvPr id="3" name="모서리가 둥근 직사각형 38">
            <a:extLst>
              <a:ext uri="{FF2B5EF4-FFF2-40B4-BE49-F238E27FC236}">
                <a16:creationId xmlns:a16="http://schemas.microsoft.com/office/drawing/2014/main" id="{F31658D9-CA65-65C4-E3F6-E3609C44B791}"/>
              </a:ext>
            </a:extLst>
          </p:cNvPr>
          <p:cNvSpPr/>
          <p:nvPr/>
        </p:nvSpPr>
        <p:spPr>
          <a:xfrm>
            <a:off x="5406386" y="2354323"/>
            <a:ext cx="1795312"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i="1">
                <a:solidFill>
                  <a:schemeClr val="tx1"/>
                </a:solidFill>
                <a:latin typeface="+mj-lt"/>
                <a:ea typeface="나눔바른고딕" panose="020B0603020101020101"/>
              </a:rPr>
              <a:t>ConversionService</a:t>
            </a:r>
            <a:endParaRPr lang="ko-KR" altLang="en-US" sz="1400" i="1">
              <a:solidFill>
                <a:schemeClr val="tx1"/>
              </a:solidFill>
              <a:latin typeface="+mj-lt"/>
              <a:ea typeface="나눔바른고딕" panose="020B0603020101020101"/>
            </a:endParaRPr>
          </a:p>
        </p:txBody>
      </p:sp>
      <p:sp>
        <p:nvSpPr>
          <p:cNvPr id="4" name="모서리가 둥근 직사각형 38">
            <a:extLst>
              <a:ext uri="{FF2B5EF4-FFF2-40B4-BE49-F238E27FC236}">
                <a16:creationId xmlns:a16="http://schemas.microsoft.com/office/drawing/2014/main" id="{AEE1C248-4768-9916-1218-1461E63E1A3E}"/>
              </a:ext>
            </a:extLst>
          </p:cNvPr>
          <p:cNvSpPr/>
          <p:nvPr/>
        </p:nvSpPr>
        <p:spPr>
          <a:xfrm>
            <a:off x="1638434" y="2277973"/>
            <a:ext cx="1109511"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i="1">
                <a:solidFill>
                  <a:schemeClr val="tx1"/>
                </a:solidFill>
                <a:latin typeface="+mj-lt"/>
                <a:ea typeface="나눔바른고딕" panose="020B0603020101020101"/>
              </a:rPr>
              <a:t>Converter</a:t>
            </a:r>
            <a:endParaRPr lang="ko-KR" altLang="en-US" sz="1400" i="1">
              <a:solidFill>
                <a:schemeClr val="tx1"/>
              </a:solidFill>
              <a:latin typeface="+mj-lt"/>
              <a:ea typeface="나눔바른고딕" panose="020B0603020101020101"/>
            </a:endParaRPr>
          </a:p>
        </p:txBody>
      </p:sp>
      <p:sp>
        <p:nvSpPr>
          <p:cNvPr id="5" name="직사각형 4">
            <a:extLst>
              <a:ext uri="{FF2B5EF4-FFF2-40B4-BE49-F238E27FC236}">
                <a16:creationId xmlns:a16="http://schemas.microsoft.com/office/drawing/2014/main" id="{B4925A94-E3EC-F733-B143-D06B5DB92C42}"/>
              </a:ext>
            </a:extLst>
          </p:cNvPr>
          <p:cNvSpPr/>
          <p:nvPr/>
        </p:nvSpPr>
        <p:spPr>
          <a:xfrm>
            <a:off x="1003304" y="2321757"/>
            <a:ext cx="346570" cy="369332"/>
          </a:xfrm>
          <a:prstGeom prst="rect">
            <a:avLst/>
          </a:prstGeom>
        </p:spPr>
        <p:txBody>
          <a:bodyPr wrap="none">
            <a:spAutoFit/>
          </a:bodyPr>
          <a:lstStyle/>
          <a:p>
            <a:r>
              <a:rPr lang="en-US" altLang="ko-KR" b="1">
                <a:solidFill>
                  <a:srgbClr val="FF0000"/>
                </a:solidFill>
                <a:latin typeface="+mn-ea"/>
              </a:rPr>
              <a:t>A</a:t>
            </a:r>
            <a:endParaRPr lang="ko-KR" altLang="en-US" b="1">
              <a:solidFill>
                <a:srgbClr val="FF0000"/>
              </a:solidFill>
              <a:latin typeface="+mn-ea"/>
            </a:endParaRPr>
          </a:p>
        </p:txBody>
      </p:sp>
      <p:cxnSp>
        <p:nvCxnSpPr>
          <p:cNvPr id="8" name="직선 화살표 연결선 7">
            <a:extLst>
              <a:ext uri="{FF2B5EF4-FFF2-40B4-BE49-F238E27FC236}">
                <a16:creationId xmlns:a16="http://schemas.microsoft.com/office/drawing/2014/main" id="{0CF18A16-8B91-D406-FBFA-BB8A765B5F92}"/>
              </a:ext>
            </a:extLst>
          </p:cNvPr>
          <p:cNvCxnSpPr>
            <a:stCxn id="5" idx="3"/>
            <a:endCxn id="4" idx="1"/>
          </p:cNvCxnSpPr>
          <p:nvPr/>
        </p:nvCxnSpPr>
        <p:spPr>
          <a:xfrm>
            <a:off x="1349874" y="2506423"/>
            <a:ext cx="288560"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직사각형 10">
            <a:extLst>
              <a:ext uri="{FF2B5EF4-FFF2-40B4-BE49-F238E27FC236}">
                <a16:creationId xmlns:a16="http://schemas.microsoft.com/office/drawing/2014/main" id="{AADB8ADF-9B99-B5AC-D0A8-3FFCFBA09C61}"/>
              </a:ext>
            </a:extLst>
          </p:cNvPr>
          <p:cNvSpPr/>
          <p:nvPr/>
        </p:nvSpPr>
        <p:spPr>
          <a:xfrm>
            <a:off x="3015752" y="2321757"/>
            <a:ext cx="332142" cy="369332"/>
          </a:xfrm>
          <a:prstGeom prst="rect">
            <a:avLst/>
          </a:prstGeom>
        </p:spPr>
        <p:txBody>
          <a:bodyPr wrap="none">
            <a:spAutoFit/>
          </a:bodyPr>
          <a:lstStyle/>
          <a:p>
            <a:r>
              <a:rPr lang="en-US" altLang="ko-KR" b="1">
                <a:solidFill>
                  <a:srgbClr val="0070C0"/>
                </a:solidFill>
                <a:latin typeface="+mn-ea"/>
              </a:rPr>
              <a:t>B</a:t>
            </a:r>
            <a:endParaRPr lang="ko-KR" altLang="en-US" b="1">
              <a:solidFill>
                <a:srgbClr val="0070C0"/>
              </a:solidFill>
              <a:latin typeface="+mn-ea"/>
            </a:endParaRPr>
          </a:p>
        </p:txBody>
      </p:sp>
      <p:cxnSp>
        <p:nvCxnSpPr>
          <p:cNvPr id="12" name="직선 화살표 연결선 11">
            <a:extLst>
              <a:ext uri="{FF2B5EF4-FFF2-40B4-BE49-F238E27FC236}">
                <a16:creationId xmlns:a16="http://schemas.microsoft.com/office/drawing/2014/main" id="{F8916B7A-1D07-48B7-DB0C-8E191720144A}"/>
              </a:ext>
            </a:extLst>
          </p:cNvPr>
          <p:cNvCxnSpPr>
            <a:cxnSpLocks/>
            <a:stCxn id="4" idx="3"/>
            <a:endCxn id="11" idx="1"/>
          </p:cNvCxnSpPr>
          <p:nvPr/>
        </p:nvCxnSpPr>
        <p:spPr>
          <a:xfrm flipV="1">
            <a:off x="2747945" y="2506423"/>
            <a:ext cx="267807"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직사각형 16">
            <a:extLst>
              <a:ext uri="{FF2B5EF4-FFF2-40B4-BE49-F238E27FC236}">
                <a16:creationId xmlns:a16="http://schemas.microsoft.com/office/drawing/2014/main" id="{55099336-31A8-3A24-D56A-672DF58C70F0}"/>
              </a:ext>
            </a:extLst>
          </p:cNvPr>
          <p:cNvSpPr/>
          <p:nvPr/>
        </p:nvSpPr>
        <p:spPr>
          <a:xfrm>
            <a:off x="1679458" y="1827519"/>
            <a:ext cx="1027461" cy="307777"/>
          </a:xfrm>
          <a:prstGeom prst="rect">
            <a:avLst/>
          </a:prstGeom>
        </p:spPr>
        <p:txBody>
          <a:bodyPr wrap="none">
            <a:spAutoFit/>
          </a:bodyPr>
          <a:lstStyle/>
          <a:p>
            <a:r>
              <a:rPr lang="en-US" altLang="ko-KR" sz="1400" b="1">
                <a:latin typeface="+mn-ea"/>
              </a:rPr>
              <a:t>Converter</a:t>
            </a:r>
            <a:endParaRPr lang="ko-KR" altLang="en-US" sz="1400" b="1">
              <a:latin typeface="+mn-ea"/>
            </a:endParaRPr>
          </a:p>
        </p:txBody>
      </p:sp>
      <p:sp>
        <p:nvSpPr>
          <p:cNvPr id="18" name="직사각형 17">
            <a:extLst>
              <a:ext uri="{FF2B5EF4-FFF2-40B4-BE49-F238E27FC236}">
                <a16:creationId xmlns:a16="http://schemas.microsoft.com/office/drawing/2014/main" id="{889215C0-AABB-822C-8C3F-C5EFA168790F}"/>
              </a:ext>
            </a:extLst>
          </p:cNvPr>
          <p:cNvSpPr/>
          <p:nvPr/>
        </p:nvSpPr>
        <p:spPr>
          <a:xfrm>
            <a:off x="6326907" y="1377207"/>
            <a:ext cx="1749582" cy="307777"/>
          </a:xfrm>
          <a:prstGeom prst="rect">
            <a:avLst/>
          </a:prstGeom>
        </p:spPr>
        <p:txBody>
          <a:bodyPr wrap="none">
            <a:spAutoFit/>
          </a:bodyPr>
          <a:lstStyle/>
          <a:p>
            <a:r>
              <a:rPr lang="en-US" altLang="ko-KR" sz="1400" b="1">
                <a:latin typeface="+mn-ea"/>
              </a:rPr>
              <a:t>ConversionService</a:t>
            </a:r>
            <a:endParaRPr lang="ko-KR" altLang="en-US" sz="1400" b="1">
              <a:latin typeface="+mn-ea"/>
            </a:endParaRPr>
          </a:p>
        </p:txBody>
      </p:sp>
      <p:sp>
        <p:nvSpPr>
          <p:cNvPr id="20" name="모서리가 둥근 직사각형 38">
            <a:extLst>
              <a:ext uri="{FF2B5EF4-FFF2-40B4-BE49-F238E27FC236}">
                <a16:creationId xmlns:a16="http://schemas.microsoft.com/office/drawing/2014/main" id="{9F1958B1-071C-8561-3B24-D5358C23D8B9}"/>
              </a:ext>
            </a:extLst>
          </p:cNvPr>
          <p:cNvSpPr/>
          <p:nvPr/>
        </p:nvSpPr>
        <p:spPr>
          <a:xfrm>
            <a:off x="7559034" y="1805302"/>
            <a:ext cx="1109511"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i="1">
                <a:solidFill>
                  <a:schemeClr val="tx1"/>
                </a:solidFill>
                <a:latin typeface="+mj-lt"/>
                <a:ea typeface="나눔바른고딕" panose="020B0603020101020101"/>
              </a:rPr>
              <a:t>Converter</a:t>
            </a:r>
            <a:endParaRPr lang="ko-KR" altLang="en-US" sz="1400" i="1">
              <a:solidFill>
                <a:schemeClr val="tx1"/>
              </a:solidFill>
              <a:latin typeface="+mj-lt"/>
              <a:ea typeface="나눔바른고딕" panose="020B0603020101020101"/>
            </a:endParaRPr>
          </a:p>
        </p:txBody>
      </p:sp>
      <p:sp>
        <p:nvSpPr>
          <p:cNvPr id="21" name="직사각형 20">
            <a:extLst>
              <a:ext uri="{FF2B5EF4-FFF2-40B4-BE49-F238E27FC236}">
                <a16:creationId xmlns:a16="http://schemas.microsoft.com/office/drawing/2014/main" id="{49FE0109-B9C3-68D0-D6D4-9B6943A839E9}"/>
              </a:ext>
            </a:extLst>
          </p:cNvPr>
          <p:cNvSpPr/>
          <p:nvPr/>
        </p:nvSpPr>
        <p:spPr>
          <a:xfrm>
            <a:off x="8936352" y="1849086"/>
            <a:ext cx="332142" cy="369332"/>
          </a:xfrm>
          <a:prstGeom prst="rect">
            <a:avLst/>
          </a:prstGeom>
        </p:spPr>
        <p:txBody>
          <a:bodyPr wrap="none">
            <a:spAutoFit/>
          </a:bodyPr>
          <a:lstStyle/>
          <a:p>
            <a:r>
              <a:rPr lang="en-US" altLang="ko-KR" b="1">
                <a:solidFill>
                  <a:srgbClr val="0070C0"/>
                </a:solidFill>
                <a:latin typeface="+mn-ea"/>
              </a:rPr>
              <a:t>B</a:t>
            </a:r>
            <a:endParaRPr lang="ko-KR" altLang="en-US" b="1">
              <a:solidFill>
                <a:srgbClr val="0070C0"/>
              </a:solidFill>
              <a:latin typeface="+mn-ea"/>
            </a:endParaRPr>
          </a:p>
        </p:txBody>
      </p:sp>
      <p:cxnSp>
        <p:nvCxnSpPr>
          <p:cNvPr id="22" name="직선 화살표 연결선 21">
            <a:extLst>
              <a:ext uri="{FF2B5EF4-FFF2-40B4-BE49-F238E27FC236}">
                <a16:creationId xmlns:a16="http://schemas.microsoft.com/office/drawing/2014/main" id="{50CDFA1D-CE17-2812-29B2-F1215E49DCA3}"/>
              </a:ext>
            </a:extLst>
          </p:cNvPr>
          <p:cNvCxnSpPr>
            <a:cxnSpLocks/>
            <a:stCxn id="20" idx="3"/>
            <a:endCxn id="21" idx="1"/>
          </p:cNvCxnSpPr>
          <p:nvPr/>
        </p:nvCxnSpPr>
        <p:spPr>
          <a:xfrm flipV="1">
            <a:off x="8668545" y="2033752"/>
            <a:ext cx="267807"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직사각형 28">
            <a:extLst>
              <a:ext uri="{FF2B5EF4-FFF2-40B4-BE49-F238E27FC236}">
                <a16:creationId xmlns:a16="http://schemas.microsoft.com/office/drawing/2014/main" id="{F7A84D37-3DAC-66BA-64C4-59847EAF28BC}"/>
              </a:ext>
            </a:extLst>
          </p:cNvPr>
          <p:cNvSpPr/>
          <p:nvPr/>
        </p:nvSpPr>
        <p:spPr>
          <a:xfrm>
            <a:off x="4781633" y="2398107"/>
            <a:ext cx="346570" cy="369332"/>
          </a:xfrm>
          <a:prstGeom prst="rect">
            <a:avLst/>
          </a:prstGeom>
        </p:spPr>
        <p:txBody>
          <a:bodyPr wrap="none">
            <a:spAutoFit/>
          </a:bodyPr>
          <a:lstStyle/>
          <a:p>
            <a:r>
              <a:rPr lang="en-US" altLang="ko-KR" b="1">
                <a:solidFill>
                  <a:srgbClr val="FF0000"/>
                </a:solidFill>
                <a:latin typeface="+mn-ea"/>
              </a:rPr>
              <a:t>A</a:t>
            </a:r>
            <a:endParaRPr lang="ko-KR" altLang="en-US" b="1">
              <a:solidFill>
                <a:srgbClr val="FF0000"/>
              </a:solidFill>
              <a:latin typeface="+mn-ea"/>
            </a:endParaRPr>
          </a:p>
        </p:txBody>
      </p:sp>
      <p:cxnSp>
        <p:nvCxnSpPr>
          <p:cNvPr id="30" name="직선 화살표 연결선 29">
            <a:extLst>
              <a:ext uri="{FF2B5EF4-FFF2-40B4-BE49-F238E27FC236}">
                <a16:creationId xmlns:a16="http://schemas.microsoft.com/office/drawing/2014/main" id="{071E1549-BBF3-5652-96CA-D653C35CBDFD}"/>
              </a:ext>
            </a:extLst>
          </p:cNvPr>
          <p:cNvCxnSpPr>
            <a:stCxn id="29" idx="3"/>
          </p:cNvCxnSpPr>
          <p:nvPr/>
        </p:nvCxnSpPr>
        <p:spPr>
          <a:xfrm>
            <a:off x="5128203" y="2582773"/>
            <a:ext cx="288560"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연결선: 꺾임 32">
            <a:extLst>
              <a:ext uri="{FF2B5EF4-FFF2-40B4-BE49-F238E27FC236}">
                <a16:creationId xmlns:a16="http://schemas.microsoft.com/office/drawing/2014/main" id="{CC566279-D46D-553B-B0C2-5056EBB269C1}"/>
              </a:ext>
            </a:extLst>
          </p:cNvPr>
          <p:cNvCxnSpPr>
            <a:stCxn id="3" idx="3"/>
            <a:endCxn id="20" idx="1"/>
          </p:cNvCxnSpPr>
          <p:nvPr/>
        </p:nvCxnSpPr>
        <p:spPr>
          <a:xfrm flipV="1">
            <a:off x="7201698" y="2033753"/>
            <a:ext cx="357336" cy="549021"/>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모서리가 둥근 직사각형 38">
            <a:extLst>
              <a:ext uri="{FF2B5EF4-FFF2-40B4-BE49-F238E27FC236}">
                <a16:creationId xmlns:a16="http://schemas.microsoft.com/office/drawing/2014/main" id="{B1B6CE25-2767-76CB-5C05-ECEB3997C18A}"/>
              </a:ext>
            </a:extLst>
          </p:cNvPr>
          <p:cNvSpPr/>
          <p:nvPr/>
        </p:nvSpPr>
        <p:spPr>
          <a:xfrm>
            <a:off x="7559034" y="2354698"/>
            <a:ext cx="1109511"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i="1">
                <a:solidFill>
                  <a:schemeClr val="tx1"/>
                </a:solidFill>
                <a:latin typeface="+mj-lt"/>
                <a:ea typeface="나눔바른고딕" panose="020B0603020101020101"/>
              </a:rPr>
              <a:t>Converter</a:t>
            </a:r>
            <a:endParaRPr lang="ko-KR" altLang="en-US" sz="1400" i="1">
              <a:solidFill>
                <a:schemeClr val="tx1"/>
              </a:solidFill>
              <a:latin typeface="+mj-lt"/>
              <a:ea typeface="나눔바른고딕" panose="020B0603020101020101"/>
            </a:endParaRPr>
          </a:p>
        </p:txBody>
      </p:sp>
      <p:sp>
        <p:nvSpPr>
          <p:cNvPr id="36" name="직사각형 35">
            <a:extLst>
              <a:ext uri="{FF2B5EF4-FFF2-40B4-BE49-F238E27FC236}">
                <a16:creationId xmlns:a16="http://schemas.microsoft.com/office/drawing/2014/main" id="{36025E8B-9996-C672-0BE3-4EA31D494C06}"/>
              </a:ext>
            </a:extLst>
          </p:cNvPr>
          <p:cNvSpPr/>
          <p:nvPr/>
        </p:nvSpPr>
        <p:spPr>
          <a:xfrm>
            <a:off x="8936352" y="2398482"/>
            <a:ext cx="332142" cy="369332"/>
          </a:xfrm>
          <a:prstGeom prst="rect">
            <a:avLst/>
          </a:prstGeom>
        </p:spPr>
        <p:txBody>
          <a:bodyPr wrap="none">
            <a:spAutoFit/>
          </a:bodyPr>
          <a:lstStyle/>
          <a:p>
            <a:r>
              <a:rPr lang="en-US" altLang="ko-KR" b="1">
                <a:solidFill>
                  <a:schemeClr val="accent6"/>
                </a:solidFill>
                <a:latin typeface="+mn-ea"/>
              </a:rPr>
              <a:t>C</a:t>
            </a:r>
            <a:endParaRPr lang="ko-KR" altLang="en-US" b="1">
              <a:solidFill>
                <a:schemeClr val="accent6"/>
              </a:solidFill>
              <a:latin typeface="+mn-ea"/>
            </a:endParaRPr>
          </a:p>
        </p:txBody>
      </p:sp>
      <p:cxnSp>
        <p:nvCxnSpPr>
          <p:cNvPr id="37" name="직선 화살표 연결선 36">
            <a:extLst>
              <a:ext uri="{FF2B5EF4-FFF2-40B4-BE49-F238E27FC236}">
                <a16:creationId xmlns:a16="http://schemas.microsoft.com/office/drawing/2014/main" id="{FA4D46F0-6D04-814E-1F2A-E3F9FBA9B41F}"/>
              </a:ext>
            </a:extLst>
          </p:cNvPr>
          <p:cNvCxnSpPr>
            <a:cxnSpLocks/>
            <a:stCxn id="35" idx="3"/>
            <a:endCxn id="36" idx="1"/>
          </p:cNvCxnSpPr>
          <p:nvPr/>
        </p:nvCxnSpPr>
        <p:spPr>
          <a:xfrm flipV="1">
            <a:off x="8668545" y="2583148"/>
            <a:ext cx="267807"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모서리가 둥근 직사각형 38">
            <a:extLst>
              <a:ext uri="{FF2B5EF4-FFF2-40B4-BE49-F238E27FC236}">
                <a16:creationId xmlns:a16="http://schemas.microsoft.com/office/drawing/2014/main" id="{BA4139C0-9A33-382F-9B09-2F33B509D049}"/>
              </a:ext>
            </a:extLst>
          </p:cNvPr>
          <p:cNvSpPr/>
          <p:nvPr/>
        </p:nvSpPr>
        <p:spPr>
          <a:xfrm>
            <a:off x="7559034" y="2915648"/>
            <a:ext cx="1109511"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i="1">
                <a:solidFill>
                  <a:schemeClr val="tx1"/>
                </a:solidFill>
                <a:latin typeface="+mj-lt"/>
                <a:ea typeface="나눔바른고딕" panose="020B0603020101020101"/>
              </a:rPr>
              <a:t>Converter</a:t>
            </a:r>
            <a:endParaRPr lang="ko-KR" altLang="en-US" sz="1400" i="1">
              <a:solidFill>
                <a:schemeClr val="tx1"/>
              </a:solidFill>
              <a:latin typeface="+mj-lt"/>
              <a:ea typeface="나눔바른고딕" panose="020B0603020101020101"/>
            </a:endParaRPr>
          </a:p>
        </p:txBody>
      </p:sp>
      <p:sp>
        <p:nvSpPr>
          <p:cNvPr id="39" name="직사각형 38">
            <a:extLst>
              <a:ext uri="{FF2B5EF4-FFF2-40B4-BE49-F238E27FC236}">
                <a16:creationId xmlns:a16="http://schemas.microsoft.com/office/drawing/2014/main" id="{86DE93E9-F671-E111-F39D-BD94DA892F1E}"/>
              </a:ext>
            </a:extLst>
          </p:cNvPr>
          <p:cNvSpPr/>
          <p:nvPr/>
        </p:nvSpPr>
        <p:spPr>
          <a:xfrm>
            <a:off x="8936352" y="2959432"/>
            <a:ext cx="356188" cy="369332"/>
          </a:xfrm>
          <a:prstGeom prst="rect">
            <a:avLst/>
          </a:prstGeom>
        </p:spPr>
        <p:txBody>
          <a:bodyPr wrap="none">
            <a:spAutoFit/>
          </a:bodyPr>
          <a:lstStyle/>
          <a:p>
            <a:r>
              <a:rPr lang="en-US" altLang="ko-KR" b="1">
                <a:solidFill>
                  <a:schemeClr val="accent2"/>
                </a:solidFill>
                <a:latin typeface="+mn-ea"/>
              </a:rPr>
              <a:t>D</a:t>
            </a:r>
            <a:endParaRPr lang="ko-KR" altLang="en-US" b="1">
              <a:solidFill>
                <a:schemeClr val="accent2"/>
              </a:solidFill>
              <a:latin typeface="+mn-ea"/>
            </a:endParaRPr>
          </a:p>
        </p:txBody>
      </p:sp>
      <p:cxnSp>
        <p:nvCxnSpPr>
          <p:cNvPr id="40" name="직선 화살표 연결선 39">
            <a:extLst>
              <a:ext uri="{FF2B5EF4-FFF2-40B4-BE49-F238E27FC236}">
                <a16:creationId xmlns:a16="http://schemas.microsoft.com/office/drawing/2014/main" id="{22F228EE-C15E-A28B-0670-2EFC22D90EAF}"/>
              </a:ext>
            </a:extLst>
          </p:cNvPr>
          <p:cNvCxnSpPr>
            <a:cxnSpLocks/>
            <a:stCxn id="38" idx="3"/>
            <a:endCxn id="39" idx="1"/>
          </p:cNvCxnSpPr>
          <p:nvPr/>
        </p:nvCxnSpPr>
        <p:spPr>
          <a:xfrm flipV="1">
            <a:off x="8668545" y="3144098"/>
            <a:ext cx="267807"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연결선: 꺾임 41">
            <a:extLst>
              <a:ext uri="{FF2B5EF4-FFF2-40B4-BE49-F238E27FC236}">
                <a16:creationId xmlns:a16="http://schemas.microsoft.com/office/drawing/2014/main" id="{DC9B1E9A-0914-7BC0-243A-813BD15BA549}"/>
              </a:ext>
            </a:extLst>
          </p:cNvPr>
          <p:cNvCxnSpPr>
            <a:stCxn id="3" idx="3"/>
            <a:endCxn id="35" idx="1"/>
          </p:cNvCxnSpPr>
          <p:nvPr/>
        </p:nvCxnSpPr>
        <p:spPr>
          <a:xfrm>
            <a:off x="7201698" y="2582774"/>
            <a:ext cx="357336" cy="375"/>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연결선: 꺾임 43">
            <a:extLst>
              <a:ext uri="{FF2B5EF4-FFF2-40B4-BE49-F238E27FC236}">
                <a16:creationId xmlns:a16="http://schemas.microsoft.com/office/drawing/2014/main" id="{4B0958E9-9D82-E207-E453-9C4AC6516812}"/>
              </a:ext>
            </a:extLst>
          </p:cNvPr>
          <p:cNvCxnSpPr>
            <a:stCxn id="3" idx="3"/>
            <a:endCxn id="38" idx="1"/>
          </p:cNvCxnSpPr>
          <p:nvPr/>
        </p:nvCxnSpPr>
        <p:spPr>
          <a:xfrm>
            <a:off x="7201698" y="2582774"/>
            <a:ext cx="357336" cy="561325"/>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651856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28235-34F3-480D-9582-51322E7389EC}"/>
              </a:ext>
            </a:extLst>
          </p:cNvPr>
          <p:cNvSpPr txBox="1"/>
          <p:nvPr/>
        </p:nvSpPr>
        <p:spPr>
          <a:xfrm>
            <a:off x="2502710" y="2921169"/>
            <a:ext cx="7186583" cy="769441"/>
          </a:xfrm>
          <a:prstGeom prst="rect">
            <a:avLst/>
          </a:prstGeom>
          <a:noFill/>
        </p:spPr>
        <p:txBody>
          <a:bodyPr wrap="none" rtlCol="0">
            <a:spAutoFit/>
          </a:bodyPr>
          <a:lstStyle/>
          <a:p>
            <a:pPr algn="ctr"/>
            <a:r>
              <a:rPr lang="ko-KR" altLang="en-US" sz="4400">
                <a:solidFill>
                  <a:schemeClr val="accent1">
                    <a:lumMod val="75000"/>
                  </a:schemeClr>
                </a:solidFill>
                <a:latin typeface="나눔바른고딕" panose="020B0603020101020101" pitchFamily="50" charset="-127"/>
                <a:ea typeface="나눔바른고딕" panose="020B0603020101020101" pitchFamily="50" charset="-127"/>
              </a:rPr>
              <a:t>프론트 컨트롤러 패턴</a:t>
            </a:r>
            <a:r>
              <a:rPr lang="en-US" altLang="ko-KR" sz="4400">
                <a:solidFill>
                  <a:schemeClr val="accent1">
                    <a:lumMod val="75000"/>
                  </a:schemeClr>
                </a:solidFill>
                <a:latin typeface="나눔바른고딕" panose="020B0603020101020101" pitchFamily="50" charset="-127"/>
                <a:ea typeface="나눔바른고딕" panose="020B0603020101020101" pitchFamily="50" charset="-127"/>
              </a:rPr>
              <a:t> </a:t>
            </a:r>
            <a:r>
              <a:rPr lang="ko-KR" altLang="en-US" sz="4400">
                <a:solidFill>
                  <a:schemeClr val="accent1">
                    <a:lumMod val="75000"/>
                  </a:schemeClr>
                </a:solidFill>
                <a:latin typeface="나눔바른고딕" panose="020B0603020101020101" pitchFamily="50" charset="-127"/>
                <a:ea typeface="나눔바른고딕" panose="020B0603020101020101" pitchFamily="50" charset="-127"/>
              </a:rPr>
              <a:t>이해</a:t>
            </a:r>
            <a:endParaRPr lang="ko-KR" altLang="en-US" sz="4400">
              <a:solidFill>
                <a:schemeClr val="accent1">
                  <a:lumMod val="75000"/>
                </a:schemeClr>
              </a:solidFill>
              <a:latin typeface="+mj-lt"/>
            </a:endParaRPr>
          </a:p>
        </p:txBody>
      </p:sp>
      <p:sp>
        <p:nvSpPr>
          <p:cNvPr id="3" name="TextBox 2">
            <a:extLst>
              <a:ext uri="{FF2B5EF4-FFF2-40B4-BE49-F238E27FC236}">
                <a16:creationId xmlns:a16="http://schemas.microsoft.com/office/drawing/2014/main" id="{CDB69857-4DB7-EFC1-D480-BBEE632C406D}"/>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2913571203"/>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252579-921E-D5F8-296C-38E691C9897C}"/>
            </a:ext>
          </a:extLst>
        </p:cNvPr>
        <p:cNvGrpSpPr/>
        <p:nvPr/>
      </p:nvGrpSpPr>
      <p:grpSpPr>
        <a:xfrm>
          <a:off x="0" y="0"/>
          <a:ext cx="0" cy="0"/>
          <a:chOff x="0" y="0"/>
          <a:chExt cx="0" cy="0"/>
        </a:xfrm>
      </p:grpSpPr>
      <p:sp>
        <p:nvSpPr>
          <p:cNvPr id="12" name="직사각형 11">
            <a:extLst>
              <a:ext uri="{FF2B5EF4-FFF2-40B4-BE49-F238E27FC236}">
                <a16:creationId xmlns:a16="http://schemas.microsoft.com/office/drawing/2014/main" id="{9D62FF8B-FC8B-7588-D2C1-5B31BB1E9015}"/>
              </a:ext>
            </a:extLst>
          </p:cNvPr>
          <p:cNvSpPr/>
          <p:nvPr/>
        </p:nvSpPr>
        <p:spPr>
          <a:xfrm>
            <a:off x="295008" y="357383"/>
            <a:ext cx="1939955"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클래스 계층도</a:t>
            </a:r>
          </a:p>
        </p:txBody>
      </p:sp>
      <p:sp>
        <p:nvSpPr>
          <p:cNvPr id="14" name="모서리가 둥근 직사각형 38">
            <a:extLst>
              <a:ext uri="{FF2B5EF4-FFF2-40B4-BE49-F238E27FC236}">
                <a16:creationId xmlns:a16="http://schemas.microsoft.com/office/drawing/2014/main" id="{DC8CE994-2447-18B3-AAF4-1E608C492656}"/>
              </a:ext>
            </a:extLst>
          </p:cNvPr>
          <p:cNvSpPr/>
          <p:nvPr/>
        </p:nvSpPr>
        <p:spPr>
          <a:xfrm>
            <a:off x="2699759" y="3616804"/>
            <a:ext cx="2390002" cy="456901"/>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latin typeface="+mj-lt"/>
                <a:ea typeface="나눔바른고딕" panose="020B0603020101020101"/>
              </a:rPr>
              <a:t>GenericConversionService</a:t>
            </a:r>
            <a:endParaRPr lang="ko-KR" altLang="en-US" sz="1400">
              <a:solidFill>
                <a:schemeClr val="bg1"/>
              </a:solidFill>
              <a:latin typeface="+mj-lt"/>
              <a:ea typeface="나눔바른고딕" panose="020B0603020101020101"/>
            </a:endParaRPr>
          </a:p>
        </p:txBody>
      </p:sp>
      <p:sp>
        <p:nvSpPr>
          <p:cNvPr id="20" name="TextBox 19">
            <a:extLst>
              <a:ext uri="{FF2B5EF4-FFF2-40B4-BE49-F238E27FC236}">
                <a16:creationId xmlns:a16="http://schemas.microsoft.com/office/drawing/2014/main" id="{4CABD380-2308-A773-FA50-792DF34FDA9B}"/>
              </a:ext>
            </a:extLst>
          </p:cNvPr>
          <p:cNvSpPr txBox="1"/>
          <p:nvPr/>
        </p:nvSpPr>
        <p:spPr>
          <a:xfrm>
            <a:off x="2640633" y="5082685"/>
            <a:ext cx="3741267" cy="567463"/>
          </a:xfrm>
          <a:prstGeom prst="rect">
            <a:avLst/>
          </a:prstGeom>
          <a:noFill/>
        </p:spPr>
        <p:txBody>
          <a:bodyPr wrap="square">
            <a:spAutoFit/>
          </a:bodyPr>
          <a:lstStyle/>
          <a:p>
            <a:pPr>
              <a:lnSpc>
                <a:spcPct val="150000"/>
              </a:lnSpc>
            </a:pPr>
            <a:r>
              <a:rPr lang="ko-KR" altLang="en-US" sz="1100"/>
              <a:t>스프링이 제공하는 기본 </a:t>
            </a:r>
            <a:r>
              <a:rPr lang="en-US" altLang="ko-KR" sz="1100"/>
              <a:t>Converter </a:t>
            </a:r>
            <a:r>
              <a:rPr lang="ko-KR" altLang="en-US" sz="1100"/>
              <a:t>들을 미리 등록하여 바로 사용 가능하도록 구현 되어 있다</a:t>
            </a:r>
          </a:p>
        </p:txBody>
      </p:sp>
      <p:sp>
        <p:nvSpPr>
          <p:cNvPr id="23" name="TextBox 22">
            <a:extLst>
              <a:ext uri="{FF2B5EF4-FFF2-40B4-BE49-F238E27FC236}">
                <a16:creationId xmlns:a16="http://schemas.microsoft.com/office/drawing/2014/main" id="{2F66E497-306B-9EC8-FC20-93E6BAC30833}"/>
              </a:ext>
            </a:extLst>
          </p:cNvPr>
          <p:cNvSpPr txBox="1"/>
          <p:nvPr/>
        </p:nvSpPr>
        <p:spPr>
          <a:xfrm>
            <a:off x="5089761" y="3518078"/>
            <a:ext cx="2962375" cy="567463"/>
          </a:xfrm>
          <a:prstGeom prst="rect">
            <a:avLst/>
          </a:prstGeom>
          <a:noFill/>
        </p:spPr>
        <p:txBody>
          <a:bodyPr wrap="square">
            <a:spAutoFit/>
          </a:bodyPr>
          <a:lstStyle/>
          <a:p>
            <a:pPr>
              <a:lnSpc>
                <a:spcPct val="150000"/>
              </a:lnSpc>
            </a:pPr>
            <a:r>
              <a:rPr lang="en-US" altLang="ko-KR" sz="1100"/>
              <a:t>ConversionService </a:t>
            </a:r>
            <a:r>
              <a:rPr lang="ko-KR" altLang="en-US" sz="1100"/>
              <a:t>와 </a:t>
            </a:r>
            <a:r>
              <a:rPr lang="en-US" altLang="ko-KR" sz="1100"/>
              <a:t>ConverterRegistry </a:t>
            </a:r>
            <a:r>
              <a:rPr lang="ko-KR" altLang="en-US" sz="1100"/>
              <a:t>의 실제적인 </a:t>
            </a:r>
            <a:r>
              <a:rPr lang="en-US" altLang="ko-KR" sz="1100"/>
              <a:t>API </a:t>
            </a:r>
            <a:r>
              <a:rPr lang="ko-KR" altLang="en-US" sz="1100"/>
              <a:t>가 모두 구현되어 있다</a:t>
            </a:r>
          </a:p>
        </p:txBody>
      </p:sp>
      <p:sp>
        <p:nvSpPr>
          <p:cNvPr id="11" name="모서리가 둥근 직사각형 38">
            <a:extLst>
              <a:ext uri="{FF2B5EF4-FFF2-40B4-BE49-F238E27FC236}">
                <a16:creationId xmlns:a16="http://schemas.microsoft.com/office/drawing/2014/main" id="{A607BCE4-C291-9D3F-0D91-0AAF97120E0D}"/>
              </a:ext>
            </a:extLst>
          </p:cNvPr>
          <p:cNvSpPr/>
          <p:nvPr/>
        </p:nvSpPr>
        <p:spPr>
          <a:xfrm>
            <a:off x="777844" y="1389951"/>
            <a:ext cx="2390002"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i="1">
                <a:solidFill>
                  <a:schemeClr val="tx1"/>
                </a:solidFill>
                <a:latin typeface="+mj-lt"/>
                <a:ea typeface="나눔바른고딕" panose="020B0603020101020101"/>
              </a:rPr>
              <a:t>ConversionService</a:t>
            </a:r>
            <a:endParaRPr lang="ko-KR" altLang="en-US" sz="1400" i="1">
              <a:solidFill>
                <a:schemeClr val="tx1"/>
              </a:solidFill>
              <a:latin typeface="+mj-lt"/>
              <a:ea typeface="나눔바른고딕" panose="020B0603020101020101"/>
            </a:endParaRPr>
          </a:p>
        </p:txBody>
      </p:sp>
      <p:sp>
        <p:nvSpPr>
          <p:cNvPr id="15" name="모서리가 둥근 직사각형 38">
            <a:extLst>
              <a:ext uri="{FF2B5EF4-FFF2-40B4-BE49-F238E27FC236}">
                <a16:creationId xmlns:a16="http://schemas.microsoft.com/office/drawing/2014/main" id="{BE490386-F732-1F3A-0C20-E3D1CCDF98BB}"/>
              </a:ext>
            </a:extLst>
          </p:cNvPr>
          <p:cNvSpPr/>
          <p:nvPr/>
        </p:nvSpPr>
        <p:spPr>
          <a:xfrm>
            <a:off x="4511267" y="1389951"/>
            <a:ext cx="2390002"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i="1">
                <a:solidFill>
                  <a:schemeClr val="tx1"/>
                </a:solidFill>
                <a:latin typeface="+mj-lt"/>
                <a:ea typeface="나눔바른고딕" panose="020B0603020101020101"/>
              </a:rPr>
              <a:t>ConverterRegistry</a:t>
            </a:r>
            <a:endParaRPr lang="ko-KR" altLang="en-US" sz="1400" i="1">
              <a:solidFill>
                <a:schemeClr val="tx1"/>
              </a:solidFill>
              <a:latin typeface="+mj-lt"/>
              <a:ea typeface="나눔바른고딕" panose="020B0603020101020101"/>
            </a:endParaRPr>
          </a:p>
        </p:txBody>
      </p:sp>
      <p:cxnSp>
        <p:nvCxnSpPr>
          <p:cNvPr id="18" name="연결선: 꺾임 17">
            <a:extLst>
              <a:ext uri="{FF2B5EF4-FFF2-40B4-BE49-F238E27FC236}">
                <a16:creationId xmlns:a16="http://schemas.microsoft.com/office/drawing/2014/main" id="{54A3EA99-262D-82B4-CD0D-7A4F0EDF9F38}"/>
              </a:ext>
            </a:extLst>
          </p:cNvPr>
          <p:cNvCxnSpPr>
            <a:cxnSpLocks/>
            <a:stCxn id="26" idx="0"/>
            <a:endCxn id="11" idx="2"/>
          </p:cNvCxnSpPr>
          <p:nvPr/>
        </p:nvCxnSpPr>
        <p:spPr>
          <a:xfrm rot="16200000" flipV="1">
            <a:off x="2512253" y="1307444"/>
            <a:ext cx="843100" cy="1921915"/>
          </a:xfrm>
          <a:prstGeom prst="bentConnector3">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1" name="연결선: 꺾임 20">
            <a:extLst>
              <a:ext uri="{FF2B5EF4-FFF2-40B4-BE49-F238E27FC236}">
                <a16:creationId xmlns:a16="http://schemas.microsoft.com/office/drawing/2014/main" id="{142EFB95-46E0-52A5-7C89-22B133D95AA3}"/>
              </a:ext>
            </a:extLst>
          </p:cNvPr>
          <p:cNvCxnSpPr>
            <a:cxnSpLocks/>
            <a:stCxn id="26" idx="0"/>
            <a:endCxn id="15" idx="2"/>
          </p:cNvCxnSpPr>
          <p:nvPr/>
        </p:nvCxnSpPr>
        <p:spPr>
          <a:xfrm rot="5400000" flipH="1" flipV="1">
            <a:off x="4378964" y="1362648"/>
            <a:ext cx="843100" cy="1811508"/>
          </a:xfrm>
          <a:prstGeom prst="bentConnector3">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6" name="모서리가 둥근 직사각형 38">
            <a:extLst>
              <a:ext uri="{FF2B5EF4-FFF2-40B4-BE49-F238E27FC236}">
                <a16:creationId xmlns:a16="http://schemas.microsoft.com/office/drawing/2014/main" id="{40278B60-9D19-7895-E714-395B2E9669A7}"/>
              </a:ext>
            </a:extLst>
          </p:cNvPr>
          <p:cNvSpPr/>
          <p:nvPr/>
        </p:nvSpPr>
        <p:spPr>
          <a:xfrm>
            <a:off x="2487201" y="2689952"/>
            <a:ext cx="2815117"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ConfigurableConversionService</a:t>
            </a:r>
            <a:endParaRPr lang="ko-KR" altLang="en-US" sz="1400">
              <a:solidFill>
                <a:schemeClr val="tx1"/>
              </a:solidFill>
              <a:latin typeface="+mj-lt"/>
              <a:ea typeface="나눔바른고딕" panose="020B0603020101020101"/>
            </a:endParaRPr>
          </a:p>
        </p:txBody>
      </p:sp>
      <p:cxnSp>
        <p:nvCxnSpPr>
          <p:cNvPr id="32" name="직선 화살표 연결선 31">
            <a:extLst>
              <a:ext uri="{FF2B5EF4-FFF2-40B4-BE49-F238E27FC236}">
                <a16:creationId xmlns:a16="http://schemas.microsoft.com/office/drawing/2014/main" id="{E9753A7B-0595-4560-5790-06473000C7C1}"/>
              </a:ext>
            </a:extLst>
          </p:cNvPr>
          <p:cNvCxnSpPr>
            <a:stCxn id="14" idx="0"/>
            <a:endCxn id="26" idx="2"/>
          </p:cNvCxnSpPr>
          <p:nvPr/>
        </p:nvCxnSpPr>
        <p:spPr>
          <a:xfrm flipV="1">
            <a:off x="3894760" y="3146853"/>
            <a:ext cx="0" cy="469951"/>
          </a:xfrm>
          <a:prstGeom prst="straightConnector1">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pic>
        <p:nvPicPr>
          <p:cNvPr id="3" name="그림 2">
            <a:extLst>
              <a:ext uri="{FF2B5EF4-FFF2-40B4-BE49-F238E27FC236}">
                <a16:creationId xmlns:a16="http://schemas.microsoft.com/office/drawing/2014/main" id="{27D667AF-7835-7936-814B-CD6EFE723C43}"/>
              </a:ext>
            </a:extLst>
          </p:cNvPr>
          <p:cNvPicPr>
            <a:picLocks noChangeAspect="1"/>
          </p:cNvPicPr>
          <p:nvPr/>
        </p:nvPicPr>
        <p:blipFill>
          <a:blip r:embed="rId3"/>
          <a:stretch>
            <a:fillRect/>
          </a:stretch>
        </p:blipFill>
        <p:spPr>
          <a:xfrm>
            <a:off x="8244690" y="1204170"/>
            <a:ext cx="3781801" cy="5113421"/>
          </a:xfrm>
          <a:prstGeom prst="rect">
            <a:avLst/>
          </a:prstGeom>
        </p:spPr>
      </p:pic>
      <p:cxnSp>
        <p:nvCxnSpPr>
          <p:cNvPr id="5" name="직선 화살표 연결선 4">
            <a:extLst>
              <a:ext uri="{FF2B5EF4-FFF2-40B4-BE49-F238E27FC236}">
                <a16:creationId xmlns:a16="http://schemas.microsoft.com/office/drawing/2014/main" id="{C107AE01-580D-3B08-E2B3-1AF20CB433E0}"/>
              </a:ext>
            </a:extLst>
          </p:cNvPr>
          <p:cNvCxnSpPr>
            <a:cxnSpLocks/>
            <a:stCxn id="13" idx="3"/>
          </p:cNvCxnSpPr>
          <p:nvPr/>
        </p:nvCxnSpPr>
        <p:spPr>
          <a:xfrm>
            <a:off x="5089761" y="4773558"/>
            <a:ext cx="3154929" cy="0"/>
          </a:xfrm>
          <a:prstGeom prst="straightConnector1">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3" name="모서리가 둥근 직사각형 38">
            <a:extLst>
              <a:ext uri="{FF2B5EF4-FFF2-40B4-BE49-F238E27FC236}">
                <a16:creationId xmlns:a16="http://schemas.microsoft.com/office/drawing/2014/main" id="{A4A57E16-C49B-A06A-2D17-E6B80448BBB9}"/>
              </a:ext>
            </a:extLst>
          </p:cNvPr>
          <p:cNvSpPr/>
          <p:nvPr/>
        </p:nvSpPr>
        <p:spPr>
          <a:xfrm>
            <a:off x="2699759" y="4545107"/>
            <a:ext cx="2390002" cy="456901"/>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latin typeface="+mj-lt"/>
                <a:ea typeface="나눔바른고딕" panose="020B0603020101020101"/>
              </a:rPr>
              <a:t>DefaultConversionService</a:t>
            </a:r>
            <a:endParaRPr lang="ko-KR" altLang="en-US" sz="1400">
              <a:solidFill>
                <a:schemeClr val="bg1"/>
              </a:solidFill>
              <a:latin typeface="+mj-lt"/>
              <a:ea typeface="나눔바른고딕" panose="020B0603020101020101"/>
            </a:endParaRPr>
          </a:p>
        </p:txBody>
      </p:sp>
      <p:cxnSp>
        <p:nvCxnSpPr>
          <p:cNvPr id="7" name="직선 화살표 연결선 6">
            <a:extLst>
              <a:ext uri="{FF2B5EF4-FFF2-40B4-BE49-F238E27FC236}">
                <a16:creationId xmlns:a16="http://schemas.microsoft.com/office/drawing/2014/main" id="{7527B46A-F425-157A-C8D8-061414A2AD16}"/>
              </a:ext>
            </a:extLst>
          </p:cNvPr>
          <p:cNvCxnSpPr>
            <a:stCxn id="13" idx="0"/>
            <a:endCxn id="14" idx="2"/>
          </p:cNvCxnSpPr>
          <p:nvPr/>
        </p:nvCxnSpPr>
        <p:spPr>
          <a:xfrm flipV="1">
            <a:off x="3894760" y="4073705"/>
            <a:ext cx="0" cy="47140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42458989"/>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99FBAE-4F1D-C991-6C19-0D2EC8D61D8E}"/>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AA931DAB-D0A6-6A26-7373-88374AC5270B}"/>
              </a:ext>
            </a:extLst>
          </p:cNvPr>
          <p:cNvSpPr/>
          <p:nvPr/>
        </p:nvSpPr>
        <p:spPr>
          <a:xfrm>
            <a:off x="198756" y="202792"/>
            <a:ext cx="3570978"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ConversionService </a:t>
            </a:r>
            <a:r>
              <a:rPr lang="ko-KR" altLang="en-US" b="1">
                <a:solidFill>
                  <a:schemeClr val="accent1">
                    <a:lumMod val="75000"/>
                  </a:schemeClr>
                </a:solidFill>
                <a:latin typeface="+mn-ea"/>
              </a:rPr>
              <a:t>사용 하기</a:t>
            </a:r>
          </a:p>
        </p:txBody>
      </p:sp>
      <p:sp>
        <p:nvSpPr>
          <p:cNvPr id="5" name="Rectangle 1">
            <a:extLst>
              <a:ext uri="{FF2B5EF4-FFF2-40B4-BE49-F238E27FC236}">
                <a16:creationId xmlns:a16="http://schemas.microsoft.com/office/drawing/2014/main" id="{9D0FCA51-03ED-648C-E34E-2FAA19787EA7}"/>
              </a:ext>
            </a:extLst>
          </p:cNvPr>
          <p:cNvSpPr>
            <a:spLocks noChangeArrowheads="1"/>
          </p:cNvSpPr>
          <p:nvPr/>
        </p:nvSpPr>
        <p:spPr bwMode="auto">
          <a:xfrm>
            <a:off x="511342" y="616837"/>
            <a:ext cx="8133347" cy="226869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3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@Configuration</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ConversionServiceConfig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@Bean</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DefaultConversionService </a:t>
            </a:r>
            <a:r>
              <a:rPr kumimoji="0" lang="ko-KR" altLang="ko-KR" sz="1100" b="0" i="0" u="none" strike="noStrike" cap="none" normalizeH="0" baseline="0">
                <a:ln>
                  <a:noFill/>
                </a:ln>
                <a:solidFill>
                  <a:srgbClr val="56A8F5"/>
                </a:solidFill>
                <a:effectLst/>
                <a:ea typeface="JetBrains Mono"/>
              </a:rPr>
              <a:t>conversionService</a:t>
            </a: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DefaultConversionService conversionService = </a:t>
            </a:r>
            <a:r>
              <a:rPr kumimoji="0" lang="ko-KR" altLang="ko-KR" sz="1100" b="0" i="0" u="none" strike="noStrike" cap="none" normalizeH="0" baseline="0">
                <a:ln>
                  <a:noFill/>
                </a:ln>
                <a:solidFill>
                  <a:srgbClr val="CF8E6D"/>
                </a:solidFill>
                <a:effectLst/>
                <a:ea typeface="JetBrains Mono"/>
              </a:rPr>
              <a:t>new </a:t>
            </a:r>
            <a:r>
              <a:rPr kumimoji="0" lang="ko-KR" altLang="ko-KR" sz="1100" b="0" i="0" u="none" strike="noStrike" cap="none" normalizeH="0" baseline="0">
                <a:ln>
                  <a:noFill/>
                </a:ln>
                <a:solidFill>
                  <a:srgbClr val="BCBEC4"/>
                </a:solidFill>
                <a:effectLst/>
                <a:ea typeface="JetBrains Mono"/>
              </a:rPr>
              <a:t>DefaultConversionService();</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conversionService.addConverter(</a:t>
            </a:r>
            <a:r>
              <a:rPr kumimoji="0" lang="ko-KR" altLang="ko-KR" sz="1100" b="0" i="0" u="none" strike="noStrike" cap="none" normalizeH="0" baseline="0">
                <a:ln>
                  <a:noFill/>
                </a:ln>
                <a:solidFill>
                  <a:srgbClr val="CF8E6D"/>
                </a:solidFill>
                <a:effectLst/>
                <a:ea typeface="JetBrains Mono"/>
              </a:rPr>
              <a:t>new </a:t>
            </a:r>
            <a:r>
              <a:rPr kumimoji="0" lang="ko-KR" altLang="ko-KR" sz="1100" b="0" i="0" u="none" strike="noStrike" cap="none" normalizeH="0" baseline="0">
                <a:ln>
                  <a:noFill/>
                </a:ln>
                <a:solidFill>
                  <a:srgbClr val="BCBEC4"/>
                </a:solidFill>
                <a:effectLst/>
                <a:ea typeface="JetBrains Mono"/>
              </a:rPr>
              <a:t>StringToUrlConverter());</a:t>
            </a:r>
            <a:r>
              <a:rPr kumimoji="0" lang="en-US" altLang="ko-KR" sz="1100" b="0" i="0" u="none" strike="noStrike" cap="none" normalizeH="0" baseline="0">
                <a:ln>
                  <a:noFill/>
                </a:ln>
                <a:solidFill>
                  <a:srgbClr val="BCBEC4"/>
                </a:solidFill>
                <a:effectLst/>
                <a:ea typeface="JetBrains Mono"/>
              </a:rPr>
              <a:t>  </a:t>
            </a:r>
            <a:r>
              <a:rPr kumimoji="0" lang="en-US" altLang="ko-KR" sz="1100" b="0" i="0" u="none" strike="noStrike" cap="none" normalizeH="0" baseline="0">
                <a:ln>
                  <a:noFill/>
                </a:ln>
                <a:solidFill>
                  <a:schemeClr val="bg1">
                    <a:lumMod val="50000"/>
                  </a:schemeClr>
                </a:solidFill>
                <a:effectLst/>
                <a:ea typeface="JetBrains Mono"/>
              </a:rPr>
              <a:t>//</a:t>
            </a:r>
            <a:r>
              <a:rPr kumimoji="0" lang="ko-KR" altLang="ko-KR" sz="1100" b="0" i="0" u="none" strike="noStrike" cap="none" normalizeH="0" baseline="0">
                <a:ln>
                  <a:noFill/>
                </a:ln>
                <a:solidFill>
                  <a:schemeClr val="bg1">
                    <a:lumMod val="50000"/>
                  </a:schemeClr>
                </a:solidFill>
                <a:effectLst/>
                <a:ea typeface="JetBrains Mono"/>
              </a:rPr>
              <a:t>ConversionService</a:t>
            </a:r>
            <a:r>
              <a:rPr kumimoji="0" lang="en-US" altLang="ko-KR" sz="1100" b="0" i="0" u="none" strike="noStrike" cap="none" normalizeH="0" baseline="0">
                <a:ln>
                  <a:noFill/>
                </a:ln>
                <a:solidFill>
                  <a:schemeClr val="bg1">
                    <a:lumMod val="50000"/>
                  </a:schemeClr>
                </a:solidFill>
                <a:effectLst/>
                <a:ea typeface="JetBrains Mono"/>
              </a:rPr>
              <a:t> </a:t>
            </a:r>
            <a:r>
              <a:rPr kumimoji="0" lang="ko-KR" altLang="en-US" sz="1100" b="0" i="0" u="none" strike="noStrike" cap="none" normalizeH="0" baseline="0">
                <a:ln>
                  <a:noFill/>
                </a:ln>
                <a:solidFill>
                  <a:schemeClr val="bg1">
                    <a:lumMod val="50000"/>
                  </a:schemeClr>
                </a:solidFill>
                <a:effectLst/>
                <a:ea typeface="JetBrains Mono"/>
              </a:rPr>
              <a:t>에</a:t>
            </a:r>
            <a:r>
              <a:rPr kumimoji="0" lang="en-US" altLang="ko-KR" sz="1100" b="0" i="0" u="none" strike="noStrike" cap="none" normalizeH="0" baseline="0">
                <a:ln>
                  <a:noFill/>
                </a:ln>
                <a:solidFill>
                  <a:schemeClr val="bg1">
                    <a:lumMod val="50000"/>
                  </a:schemeClr>
                </a:solidFill>
                <a:effectLst/>
                <a:ea typeface="JetBrains Mono"/>
              </a:rPr>
              <a:t> </a:t>
            </a:r>
            <a:r>
              <a:rPr kumimoji="0" lang="ko-KR" altLang="en-US" sz="1100" b="0" i="0" u="none" strike="noStrike" cap="none" normalizeH="0" baseline="0">
                <a:ln>
                  <a:noFill/>
                </a:ln>
                <a:solidFill>
                  <a:schemeClr val="bg1">
                    <a:lumMod val="50000"/>
                  </a:schemeClr>
                </a:solidFill>
                <a:effectLst/>
                <a:ea typeface="JetBrains Mono"/>
              </a:rPr>
              <a:t>사용할 </a:t>
            </a:r>
            <a:r>
              <a:rPr lang="en-US" altLang="ko-KR" sz="1100">
                <a:solidFill>
                  <a:schemeClr val="bg1">
                    <a:lumMod val="50000"/>
                  </a:schemeClr>
                </a:solidFill>
                <a:ea typeface="JetBrains Mono"/>
              </a:rPr>
              <a:t>Converter </a:t>
            </a:r>
            <a:r>
              <a:rPr lang="ko-KR" altLang="en-US" sz="1100">
                <a:solidFill>
                  <a:schemeClr val="bg1">
                    <a:lumMod val="50000"/>
                  </a:schemeClr>
                </a:solidFill>
                <a:ea typeface="JetBrains Mono"/>
              </a:rPr>
              <a:t>를 등록한다</a:t>
            </a:r>
            <a:r>
              <a:rPr kumimoji="0" lang="en-US"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conversionService.addConverter(</a:t>
            </a:r>
            <a:r>
              <a:rPr kumimoji="0" lang="ko-KR" altLang="ko-KR" sz="1100" b="0" i="0" u="none" strike="noStrike" cap="none" normalizeH="0" baseline="0">
                <a:ln>
                  <a:noFill/>
                </a:ln>
                <a:solidFill>
                  <a:srgbClr val="CF8E6D"/>
                </a:solidFill>
                <a:effectLst/>
                <a:ea typeface="JetBrains Mono"/>
              </a:rPr>
              <a:t>new </a:t>
            </a:r>
            <a:r>
              <a:rPr kumimoji="0" lang="ko-KR" altLang="ko-KR" sz="1100" b="0" i="0" u="none" strike="noStrike" cap="none" normalizeH="0" baseline="0">
                <a:ln>
                  <a:noFill/>
                </a:ln>
                <a:solidFill>
                  <a:srgbClr val="BCBEC4"/>
                </a:solidFill>
                <a:effectLst/>
                <a:ea typeface="JetBrains Mono"/>
              </a:rPr>
              <a:t>UrlToStringConverter());</a:t>
            </a:r>
            <a:r>
              <a:rPr kumimoji="0" lang="en-US" altLang="ko-KR" sz="1100" b="0" i="0" u="none" strike="noStrike" cap="none" normalizeH="0" baseline="0">
                <a:ln>
                  <a:noFill/>
                </a:ln>
                <a:solidFill>
                  <a:schemeClr val="bg1">
                    <a:lumMod val="50000"/>
                  </a:schemeClr>
                </a:solidFill>
                <a:effectLst/>
                <a:ea typeface="JetBrains Mono"/>
              </a:rPr>
              <a:t>  //</a:t>
            </a:r>
            <a:r>
              <a:rPr kumimoji="0" lang="ko-KR" altLang="ko-KR" sz="1100" b="0" i="0" u="none" strike="noStrike" cap="none" normalizeH="0" baseline="0">
                <a:ln>
                  <a:noFill/>
                </a:ln>
                <a:solidFill>
                  <a:schemeClr val="bg1">
                    <a:lumMod val="50000"/>
                  </a:schemeClr>
                </a:solidFill>
                <a:effectLst/>
                <a:ea typeface="JetBrains Mono"/>
              </a:rPr>
              <a:t>ConversionService</a:t>
            </a:r>
            <a:r>
              <a:rPr kumimoji="0" lang="en-US" altLang="ko-KR" sz="1100" b="0" i="0" u="none" strike="noStrike" cap="none" normalizeH="0" baseline="0">
                <a:ln>
                  <a:noFill/>
                </a:ln>
                <a:solidFill>
                  <a:schemeClr val="bg1">
                    <a:lumMod val="50000"/>
                  </a:schemeClr>
                </a:solidFill>
                <a:effectLst/>
                <a:ea typeface="JetBrains Mono"/>
              </a:rPr>
              <a:t> </a:t>
            </a:r>
            <a:r>
              <a:rPr kumimoji="0" lang="ko-KR" altLang="en-US" sz="1100" b="0" i="0" u="none" strike="noStrike" cap="none" normalizeH="0" baseline="0">
                <a:ln>
                  <a:noFill/>
                </a:ln>
                <a:solidFill>
                  <a:schemeClr val="bg1">
                    <a:lumMod val="50000"/>
                  </a:schemeClr>
                </a:solidFill>
                <a:effectLst/>
                <a:ea typeface="JetBrains Mono"/>
              </a:rPr>
              <a:t>에</a:t>
            </a:r>
            <a:r>
              <a:rPr kumimoji="0" lang="en-US" altLang="ko-KR" sz="1100" b="0" i="0" u="none" strike="noStrike" cap="none" normalizeH="0" baseline="0">
                <a:ln>
                  <a:noFill/>
                </a:ln>
                <a:solidFill>
                  <a:schemeClr val="bg1">
                    <a:lumMod val="50000"/>
                  </a:schemeClr>
                </a:solidFill>
                <a:effectLst/>
                <a:ea typeface="JetBrains Mono"/>
              </a:rPr>
              <a:t> </a:t>
            </a:r>
            <a:r>
              <a:rPr kumimoji="0" lang="ko-KR" altLang="en-US" sz="1100" b="0" i="0" u="none" strike="noStrike" cap="none" normalizeH="0" baseline="0">
                <a:ln>
                  <a:noFill/>
                </a:ln>
                <a:solidFill>
                  <a:schemeClr val="bg1">
                    <a:lumMod val="50000"/>
                  </a:schemeClr>
                </a:solidFill>
                <a:effectLst/>
                <a:ea typeface="JetBrains Mono"/>
              </a:rPr>
              <a:t>사용할 </a:t>
            </a:r>
            <a:r>
              <a:rPr lang="en-US" altLang="ko-KR" sz="1100">
                <a:solidFill>
                  <a:schemeClr val="bg1">
                    <a:lumMod val="50000"/>
                  </a:schemeClr>
                </a:solidFill>
                <a:ea typeface="JetBrains Mono"/>
              </a:rPr>
              <a:t>Converter </a:t>
            </a:r>
            <a:r>
              <a:rPr lang="ko-KR" altLang="en-US" sz="1100">
                <a:solidFill>
                  <a:schemeClr val="bg1">
                    <a:lumMod val="50000"/>
                  </a:schemeClr>
                </a:solidFill>
                <a:ea typeface="JetBrains Mono"/>
              </a:rPr>
              <a:t>를 등록한다</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BCBEC4"/>
                </a:solidFill>
                <a:effectLst/>
                <a:ea typeface="JetBrains Mono"/>
              </a:rPr>
              <a:t>conversionService;</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8" name="Rectangle 2">
            <a:extLst>
              <a:ext uri="{FF2B5EF4-FFF2-40B4-BE49-F238E27FC236}">
                <a16:creationId xmlns:a16="http://schemas.microsoft.com/office/drawing/2014/main" id="{B045689F-80EC-24BE-00DC-008E90B6D0B2}"/>
              </a:ext>
            </a:extLst>
          </p:cNvPr>
          <p:cNvSpPr>
            <a:spLocks noChangeArrowheads="1"/>
          </p:cNvSpPr>
          <p:nvPr/>
        </p:nvSpPr>
        <p:spPr bwMode="auto">
          <a:xfrm>
            <a:off x="511342" y="3066149"/>
            <a:ext cx="4493795" cy="358905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3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@RestController</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ConversionController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@Autowired</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    </a:t>
            </a:r>
            <a:r>
              <a:rPr kumimoji="0" lang="ko-KR" altLang="ko-KR" sz="1100" b="0" i="0" u="none" strike="noStrike" cap="none" normalizeH="0" baseline="0">
                <a:ln>
                  <a:noFill/>
                </a:ln>
                <a:solidFill>
                  <a:srgbClr val="CF8E6D"/>
                </a:solidFill>
                <a:effectLst/>
                <a:ea typeface="JetBrains Mono"/>
              </a:rPr>
              <a:t>private </a:t>
            </a:r>
            <a:r>
              <a:rPr kumimoji="0" lang="ko-KR" altLang="ko-KR" sz="1100" b="0" i="0" u="none" strike="noStrike" cap="none" normalizeH="0" baseline="0">
                <a:ln>
                  <a:noFill/>
                </a:ln>
                <a:solidFill>
                  <a:srgbClr val="BCBEC4"/>
                </a:solidFill>
                <a:effectLst/>
                <a:ea typeface="JetBrains Mono"/>
              </a:rPr>
              <a:t>DefaultConversionService </a:t>
            </a:r>
            <a:r>
              <a:rPr kumimoji="0" lang="ko-KR" altLang="ko-KR" sz="1100" b="0" i="0" u="none" strike="noStrike" cap="none" normalizeH="0" baseline="0">
                <a:ln>
                  <a:noFill/>
                </a:ln>
                <a:solidFill>
                  <a:srgbClr val="C77DBB"/>
                </a:solidFill>
                <a:effectLst/>
                <a:ea typeface="JetBrains Mono"/>
              </a:rPr>
              <a:t>conversionService</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a:t>
            </a:r>
            <a:r>
              <a:rPr kumimoji="0" lang="en-US" altLang="ko-KR" sz="1100" b="0" i="0" u="none" strike="noStrike" cap="none" normalizeH="0" baseline="0">
                <a:ln>
                  <a:noFill/>
                </a:ln>
                <a:solidFill>
                  <a:srgbClr val="B3AE60"/>
                </a:solidFill>
                <a:effectLst/>
                <a:ea typeface="JetBrains Mono"/>
              </a:rPr>
              <a:t>Post</a:t>
            </a:r>
            <a:r>
              <a:rPr kumimoji="0" lang="ko-KR" altLang="ko-KR" sz="1100" b="0" i="0" u="none" strike="noStrike" cap="none" normalizeH="0" baseline="0">
                <a:ln>
                  <a:noFill/>
                </a:ln>
                <a:solidFill>
                  <a:srgbClr val="B3AE60"/>
                </a:solidFill>
                <a:effectLst/>
                <a:ea typeface="JetBrains Mono"/>
              </a:rPr>
              <a:t>Mapping</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a:t>
            </a:r>
            <a:r>
              <a:rPr kumimoji="0" lang="en-US" altLang="ko-KR" sz="1100" b="0" i="0" u="none" strike="noStrike" cap="none" normalizeH="0" baseline="0">
                <a:ln>
                  <a:noFill/>
                </a:ln>
                <a:solidFill>
                  <a:srgbClr val="6AAB73"/>
                </a:solidFill>
                <a:effectLst/>
                <a:ea typeface="JetBrains Mono"/>
              </a:rPr>
              <a:t>url</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String </a:t>
            </a:r>
            <a:r>
              <a:rPr kumimoji="0" lang="en-US" altLang="ko-KR" sz="1100" b="0" i="0" u="none" strike="noStrike" cap="none" normalizeH="0" baseline="0">
                <a:ln>
                  <a:noFill/>
                </a:ln>
                <a:solidFill>
                  <a:srgbClr val="56A8F5"/>
                </a:solidFill>
                <a:effectLst/>
                <a:ea typeface="JetBrains Mono"/>
              </a:rPr>
              <a:t>saveUrl</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B3AE60"/>
                </a:solidFill>
                <a:effectLst/>
                <a:ea typeface="JetBrains Mono"/>
              </a:rPr>
              <a:t>@RequestParam</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"url"</a:t>
            </a:r>
            <a:r>
              <a:rPr kumimoji="0" lang="ko-KR" altLang="ko-KR" sz="1100" b="0" i="0" u="none" strike="noStrike" cap="none" normalizeH="0" baseline="0">
                <a:ln>
                  <a:noFill/>
                </a:ln>
                <a:solidFill>
                  <a:srgbClr val="BCBEC4"/>
                </a:solidFill>
                <a:effectLst/>
                <a:ea typeface="JetBrains Mono"/>
              </a:rPr>
              <a:t>) String url)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Url </a:t>
            </a:r>
            <a:r>
              <a:rPr kumimoji="0" lang="en-US" altLang="ko-KR" sz="1100" b="0" i="0" u="none" strike="noStrike" cap="none" normalizeH="0" baseline="0">
                <a:ln>
                  <a:noFill/>
                </a:ln>
                <a:solidFill>
                  <a:srgbClr val="BCBEC4"/>
                </a:solidFill>
                <a:effectLst/>
                <a:ea typeface="JetBrains Mono"/>
              </a:rPr>
              <a:t>result</a:t>
            </a:r>
            <a:r>
              <a:rPr kumimoji="0" lang="ko-KR" altLang="ko-KR" sz="1100" b="0" i="0" u="none" strike="noStrike" cap="none" normalizeH="0" baseline="0">
                <a:ln>
                  <a:noFill/>
                </a:ln>
                <a:solidFill>
                  <a:srgbClr val="BCBEC4"/>
                </a:solidFill>
                <a:effectLst/>
                <a:ea typeface="JetBrains Mono"/>
              </a:rPr>
              <a:t> = </a:t>
            </a:r>
            <a:r>
              <a:rPr kumimoji="0" lang="ko-KR" altLang="ko-KR" sz="1100" b="0" i="0" u="none" strike="noStrike" cap="none" normalizeH="0" baseline="0">
                <a:ln>
                  <a:noFill/>
                </a:ln>
                <a:solidFill>
                  <a:srgbClr val="C77DBB"/>
                </a:solidFill>
                <a:effectLst/>
                <a:ea typeface="JetBrains Mono"/>
              </a:rPr>
              <a:t>conversionService</a:t>
            </a:r>
            <a:r>
              <a:rPr kumimoji="0" lang="ko-KR" altLang="ko-KR" sz="1100" b="0" i="0" u="none" strike="noStrike" cap="none" normalizeH="0" baseline="0">
                <a:ln>
                  <a:noFill/>
                </a:ln>
                <a:solidFill>
                  <a:srgbClr val="BCBEC4"/>
                </a:solidFill>
                <a:effectLst/>
                <a:ea typeface="JetBrains Mono"/>
              </a:rPr>
              <a:t>.convert(</a:t>
            </a:r>
            <a:r>
              <a:rPr kumimoji="0" lang="en-US" altLang="ko-KR" sz="1100" b="0" i="0" u="none" strike="noStrike" cap="none" normalizeH="0" baseline="0">
                <a:ln>
                  <a:noFill/>
                </a:ln>
                <a:solidFill>
                  <a:srgbClr val="BCBEC4"/>
                </a:solidFill>
                <a:effectLst/>
                <a:ea typeface="JetBrains Mono"/>
              </a:rPr>
              <a:t>url</a:t>
            </a:r>
            <a:r>
              <a:rPr kumimoji="0" lang="ko-KR" altLang="ko-KR" sz="1100" b="0" i="0" u="none" strike="noStrike" cap="none" normalizeH="0" baseline="0">
                <a:ln>
                  <a:noFill/>
                </a:ln>
                <a:solidFill>
                  <a:srgbClr val="BCBEC4"/>
                </a:solidFill>
                <a:effectLst/>
                <a:ea typeface="JetBrains Mono"/>
              </a:rPr>
              <a:t>, Url.</a:t>
            </a:r>
            <a:r>
              <a:rPr kumimoji="0" lang="ko-KR" altLang="ko-KR" sz="1100" b="0" i="0" u="none" strike="noStrike" cap="none" normalizeH="0" baseline="0">
                <a:ln>
                  <a:noFill/>
                </a:ln>
                <a:solidFill>
                  <a:srgbClr val="CF8E6D"/>
                </a:solidFill>
                <a:effectLst/>
                <a:ea typeface="JetBrains Mono"/>
              </a:rPr>
              <a:t>class</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6AAB73"/>
                </a:solidFill>
                <a:effectLst/>
                <a:ea typeface="JetBrains Mono"/>
              </a:rPr>
              <a:t>"Url</a:t>
            </a:r>
            <a:r>
              <a:rPr kumimoji="0" lang="en-US" altLang="ko-KR" sz="1100" b="0" i="0" u="none" strike="noStrike" cap="none" normalizeH="0" baseline="0">
                <a:ln>
                  <a:noFill/>
                </a:ln>
                <a:solidFill>
                  <a:srgbClr val="6AAB73"/>
                </a:solidFill>
                <a:effectLst/>
                <a:ea typeface="JetBrains Mono"/>
              </a:rPr>
              <a:t> </a:t>
            </a:r>
            <a:r>
              <a:rPr kumimoji="0" lang="ko-KR" altLang="ko-KR" sz="1100" b="0" i="0" u="none" strike="noStrike" cap="none" normalizeH="0" baseline="0">
                <a:ln>
                  <a:noFill/>
                </a:ln>
                <a:solidFill>
                  <a:srgbClr val="6AAB73"/>
                </a:solidFill>
                <a:effectLst/>
                <a:ea typeface="JetBrains Mono"/>
              </a:rPr>
              <a:t>: " </a:t>
            </a:r>
            <a:r>
              <a:rPr kumimoji="0" lang="ko-KR" altLang="ko-KR" sz="1100" b="0" i="0" u="none" strike="noStrike" cap="none" normalizeH="0" baseline="0">
                <a:ln>
                  <a:noFill/>
                </a:ln>
                <a:solidFill>
                  <a:srgbClr val="BCBEC4"/>
                </a:solidFill>
                <a:effectLst/>
                <a:ea typeface="JetBrains Mono"/>
              </a:rPr>
              <a:t>+ </a:t>
            </a:r>
            <a:r>
              <a:rPr kumimoji="0" lang="en-US" altLang="ko-KR" sz="1100" b="0" i="0" u="none" strike="noStrike" cap="none" normalizeH="0" baseline="0">
                <a:ln>
                  <a:noFill/>
                </a:ln>
                <a:solidFill>
                  <a:srgbClr val="BCBEC4"/>
                </a:solidFill>
                <a:effectLst/>
                <a:ea typeface="JetBrains Mono"/>
              </a:rPr>
              <a:t>result</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@GetMapping</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a:t>
            </a:r>
            <a:r>
              <a:rPr kumimoji="0" lang="en-US" altLang="ko-KR" sz="1100" b="0" i="0" u="none" strike="noStrike" cap="none" normalizeH="0" baseline="0">
                <a:ln>
                  <a:noFill/>
                </a:ln>
                <a:solidFill>
                  <a:srgbClr val="6AAB73"/>
                </a:solidFill>
                <a:effectLst/>
                <a:ea typeface="JetBrains Mono"/>
              </a:rPr>
              <a:t>url</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String </a:t>
            </a:r>
            <a:r>
              <a:rPr kumimoji="0" lang="en-US" altLang="ko-KR" sz="1100" b="0" i="0" u="none" strike="noStrike" cap="none" normalizeH="0" baseline="0">
                <a:ln>
                  <a:noFill/>
                </a:ln>
                <a:solidFill>
                  <a:srgbClr val="56A8F5"/>
                </a:solidFill>
                <a:effectLst/>
                <a:ea typeface="JetBrains Mono"/>
              </a:rPr>
              <a:t>getUrl</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B3AE60"/>
                </a:solidFill>
                <a:effectLst/>
                <a:ea typeface="JetBrains Mono"/>
              </a:rPr>
              <a:t>@</a:t>
            </a:r>
            <a:r>
              <a:rPr kumimoji="0" lang="en-US" altLang="ko-KR" sz="1100" b="0" i="0" u="none" strike="noStrike" cap="none" normalizeH="0" baseline="0">
                <a:ln>
                  <a:noFill/>
                </a:ln>
                <a:solidFill>
                  <a:srgbClr val="B3AE60"/>
                </a:solidFill>
                <a:effectLst/>
                <a:ea typeface="JetBrains Mono"/>
              </a:rPr>
              <a:t>ModelAttribute </a:t>
            </a:r>
            <a:r>
              <a:rPr kumimoji="0" lang="ko-KR" altLang="ko-KR" sz="1100" b="0" i="0" u="none" strike="noStrike" cap="none" normalizeH="0" baseline="0">
                <a:ln>
                  <a:noFill/>
                </a:ln>
                <a:solidFill>
                  <a:srgbClr val="BCBEC4"/>
                </a:solidFill>
                <a:effectLst/>
                <a:ea typeface="JetBrains Mono"/>
              </a:rPr>
              <a:t>Url</a:t>
            </a:r>
            <a:r>
              <a:rPr kumimoji="0" lang="en-US" altLang="ko-KR" sz="1100" b="0" i="0" u="none" strike="noStrike" cap="none" normalizeH="0" baseline="0">
                <a:ln>
                  <a:noFill/>
                </a:ln>
                <a:solidFill>
                  <a:srgbClr val="BCBEC4"/>
                </a:solidFill>
                <a:effectLst/>
                <a:ea typeface="JetBrains Mono"/>
              </a:rPr>
              <a:t> </a:t>
            </a:r>
            <a:r>
              <a:rPr lang="en-US" altLang="ko-KR" sz="1100">
                <a:solidFill>
                  <a:srgbClr val="BCBEC4"/>
                </a:solidFill>
                <a:ea typeface="JetBrains Mono"/>
              </a:rPr>
              <a:t>url</a:t>
            </a:r>
            <a:r>
              <a:rPr kumimoji="0" lang="ko-KR" altLang="ko-KR" sz="1100" b="0" i="0" u="none" strike="noStrike" cap="none" normalizeH="0" baseline="0">
                <a:ln>
                  <a:noFill/>
                </a:ln>
                <a:solidFill>
                  <a:srgbClr val="BCBEC4"/>
                </a:solidFill>
                <a:effectLst/>
                <a:ea typeface="JetBrains Mono"/>
              </a:rPr>
              <a:t>) {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String </a:t>
            </a:r>
            <a:r>
              <a:rPr kumimoji="0" lang="en-US" altLang="ko-KR" sz="1100" b="0" i="0" u="none" strike="noStrike" cap="none" normalizeH="0" baseline="0">
                <a:ln>
                  <a:noFill/>
                </a:ln>
                <a:solidFill>
                  <a:srgbClr val="BCBEC4"/>
                </a:solidFill>
                <a:effectLst/>
                <a:ea typeface="JetBrains Mono"/>
              </a:rPr>
              <a:t>result</a:t>
            </a:r>
            <a:r>
              <a:rPr kumimoji="0" lang="ko-KR" altLang="ko-KR" sz="1100" b="0" i="0" u="none" strike="noStrike" cap="none" normalizeH="0" baseline="0">
                <a:ln>
                  <a:noFill/>
                </a:ln>
                <a:solidFill>
                  <a:srgbClr val="BCBEC4"/>
                </a:solidFill>
                <a:effectLst/>
                <a:ea typeface="JetBrains Mono"/>
              </a:rPr>
              <a:t> = </a:t>
            </a:r>
            <a:r>
              <a:rPr kumimoji="0" lang="ko-KR" altLang="ko-KR" sz="1100" b="0" i="0" u="none" strike="noStrike" cap="none" normalizeH="0" baseline="0">
                <a:ln>
                  <a:noFill/>
                </a:ln>
                <a:solidFill>
                  <a:srgbClr val="C77DBB"/>
                </a:solidFill>
                <a:effectLst/>
                <a:ea typeface="JetBrains Mono"/>
              </a:rPr>
              <a:t>conversionService</a:t>
            </a:r>
            <a:r>
              <a:rPr kumimoji="0" lang="ko-KR" altLang="ko-KR" sz="1100" b="0" i="0" u="none" strike="noStrike" cap="none" normalizeH="0" baseline="0">
                <a:ln>
                  <a:noFill/>
                </a:ln>
                <a:solidFill>
                  <a:srgbClr val="BCBEC4"/>
                </a:solidFill>
                <a:effectLst/>
                <a:ea typeface="JetBrains Mono"/>
              </a:rPr>
              <a:t>.convert(url, String.</a:t>
            </a:r>
            <a:r>
              <a:rPr kumimoji="0" lang="ko-KR" altLang="ko-KR" sz="1100" b="0" i="0" u="none" strike="noStrike" cap="none" normalizeH="0" baseline="0">
                <a:ln>
                  <a:noFill/>
                </a:ln>
                <a:solidFill>
                  <a:srgbClr val="CF8E6D"/>
                </a:solidFill>
                <a:effectLst/>
                <a:ea typeface="JetBrains Mono"/>
              </a:rPr>
              <a:t>class</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6AAB73"/>
                </a:solidFill>
                <a:effectLst/>
                <a:ea typeface="JetBrains Mono"/>
              </a:rPr>
              <a:t>“</a:t>
            </a:r>
            <a:r>
              <a:rPr kumimoji="0" lang="en-US" altLang="ko-KR" sz="1100" b="0" i="0" u="none" strike="noStrike" cap="none" normalizeH="0" baseline="0">
                <a:ln>
                  <a:noFill/>
                </a:ln>
                <a:solidFill>
                  <a:srgbClr val="6AAB73"/>
                </a:solidFill>
                <a:effectLst/>
                <a:ea typeface="JetBrains Mono"/>
              </a:rPr>
              <a:t>Url </a:t>
            </a:r>
            <a:r>
              <a:rPr kumimoji="0" lang="ko-KR" altLang="ko-KR" sz="1100" b="0" i="0" u="none" strike="noStrike" cap="none" normalizeH="0" baseline="0">
                <a:ln>
                  <a:noFill/>
                </a:ln>
                <a:solidFill>
                  <a:srgbClr val="6AAB73"/>
                </a:solidFill>
                <a:effectLst/>
                <a:ea typeface="JetBrains Mono"/>
              </a:rPr>
              <a:t>: " </a:t>
            </a:r>
            <a:r>
              <a:rPr kumimoji="0" lang="ko-KR" altLang="ko-KR" sz="1100" b="0" i="0" u="none" strike="noStrike" cap="none" normalizeH="0" baseline="0">
                <a:ln>
                  <a:noFill/>
                </a:ln>
                <a:solidFill>
                  <a:srgbClr val="BCBEC4"/>
                </a:solidFill>
                <a:effectLst/>
                <a:ea typeface="JetBrains Mono"/>
              </a:rPr>
              <a:t>+ </a:t>
            </a:r>
            <a:r>
              <a:rPr kumimoji="0" lang="en-US" altLang="ko-KR" sz="1100" b="0" i="0" u="none" strike="noStrike" cap="none" normalizeH="0" baseline="0">
                <a:ln>
                  <a:noFill/>
                </a:ln>
                <a:solidFill>
                  <a:srgbClr val="BCBEC4"/>
                </a:solidFill>
                <a:effectLst/>
                <a:ea typeface="JetBrains Mono"/>
              </a:rPr>
              <a:t>result</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9" name="직사각형 8">
            <a:extLst>
              <a:ext uri="{FF2B5EF4-FFF2-40B4-BE49-F238E27FC236}">
                <a16:creationId xmlns:a16="http://schemas.microsoft.com/office/drawing/2014/main" id="{8D7D01CE-8EBE-D8D1-61CA-AB49CDD88B26}"/>
              </a:ext>
            </a:extLst>
          </p:cNvPr>
          <p:cNvSpPr/>
          <p:nvPr/>
        </p:nvSpPr>
        <p:spPr>
          <a:xfrm>
            <a:off x="5133121" y="5957431"/>
            <a:ext cx="6889497" cy="567463"/>
          </a:xfrm>
          <a:prstGeom prst="rect">
            <a:avLst/>
          </a:prstGeom>
          <a:solidFill>
            <a:schemeClr val="accent5">
              <a:lumMod val="20000"/>
              <a:lumOff val="80000"/>
            </a:schemeClr>
          </a:solidFill>
        </p:spPr>
        <p:txBody>
          <a:bodyPr wrap="square">
            <a:spAutoFit/>
          </a:bodyPr>
          <a:lstStyle/>
          <a:p>
            <a:pPr marL="228600" indent="-228600">
              <a:lnSpc>
                <a:spcPct val="150000"/>
              </a:lnSpc>
              <a:buFont typeface="+mj-lt"/>
              <a:buAutoNum type="arabicPeriod"/>
            </a:pPr>
            <a:r>
              <a:rPr lang="en-US" altLang="ko-KR" sz="1100">
                <a:latin typeface="+mn-ea"/>
              </a:rPr>
              <a:t>Converter </a:t>
            </a:r>
            <a:r>
              <a:rPr lang="ko-KR" altLang="en-US" sz="1100">
                <a:latin typeface="+mn-ea"/>
              </a:rPr>
              <a:t>예제처럼 여전히 </a:t>
            </a:r>
            <a:r>
              <a:rPr lang="en-US" altLang="ko-KR" sz="1100">
                <a:latin typeface="+mn-ea"/>
              </a:rPr>
              <a:t>ConversionService.convert() </a:t>
            </a:r>
            <a:r>
              <a:rPr lang="ko-KR" altLang="en-US" sz="1100">
                <a:latin typeface="+mn-ea"/>
              </a:rPr>
              <a:t>메서드를 직접 실행하고 있다</a:t>
            </a:r>
            <a:endParaRPr lang="en-US" altLang="ko-KR" sz="1100">
              <a:latin typeface="+mn-ea"/>
            </a:endParaRPr>
          </a:p>
          <a:p>
            <a:pPr marL="228600" indent="-228600">
              <a:lnSpc>
                <a:spcPct val="150000"/>
              </a:lnSpc>
              <a:buFont typeface="+mj-lt"/>
              <a:buAutoNum type="arabicPeriod"/>
            </a:pPr>
            <a:r>
              <a:rPr lang="en-US" altLang="ko-KR" sz="1100">
                <a:latin typeface="+mn-ea"/>
              </a:rPr>
              <a:t>ConversionService </a:t>
            </a:r>
            <a:r>
              <a:rPr lang="ko-KR" altLang="en-US" sz="1100">
                <a:latin typeface="+mn-ea"/>
              </a:rPr>
              <a:t>를 내부에 숨기고 자동적으로 변환이 이루어질 수 있는 </a:t>
            </a:r>
            <a:r>
              <a:rPr lang="en-US" altLang="ko-KR" sz="1100">
                <a:latin typeface="+mn-ea"/>
              </a:rPr>
              <a:t>API </a:t>
            </a:r>
            <a:r>
              <a:rPr lang="ko-KR" altLang="en-US" sz="1100">
                <a:latin typeface="+mn-ea"/>
              </a:rPr>
              <a:t>가 필요하다</a:t>
            </a:r>
            <a:r>
              <a:rPr lang="ko-KR" altLang="en-US" sz="1100">
                <a:ea typeface="JetBrains Mono"/>
              </a:rPr>
              <a:t> </a:t>
            </a:r>
            <a:endParaRPr lang="en-US" altLang="ko-KR" sz="1100">
              <a:latin typeface="+mn-ea"/>
            </a:endParaRPr>
          </a:p>
        </p:txBody>
      </p:sp>
      <p:sp>
        <p:nvSpPr>
          <p:cNvPr id="10" name="직사각형 9">
            <a:extLst>
              <a:ext uri="{FF2B5EF4-FFF2-40B4-BE49-F238E27FC236}">
                <a16:creationId xmlns:a16="http://schemas.microsoft.com/office/drawing/2014/main" id="{450AA753-348E-9F13-B362-B81A6CA3083E}"/>
              </a:ext>
            </a:extLst>
          </p:cNvPr>
          <p:cNvSpPr/>
          <p:nvPr/>
        </p:nvSpPr>
        <p:spPr>
          <a:xfrm>
            <a:off x="5064003" y="5676030"/>
            <a:ext cx="646331" cy="276999"/>
          </a:xfrm>
          <a:prstGeom prst="rect">
            <a:avLst/>
          </a:prstGeom>
        </p:spPr>
        <p:txBody>
          <a:bodyPr wrap="none">
            <a:spAutoFit/>
          </a:bodyPr>
          <a:lstStyle/>
          <a:p>
            <a:r>
              <a:rPr lang="ko-KR" altLang="en-US" sz="1200" b="1">
                <a:latin typeface="+mn-ea"/>
              </a:rPr>
              <a:t>문제점</a:t>
            </a:r>
          </a:p>
        </p:txBody>
      </p:sp>
      <p:sp>
        <p:nvSpPr>
          <p:cNvPr id="11" name="TextBox 10">
            <a:extLst>
              <a:ext uri="{FF2B5EF4-FFF2-40B4-BE49-F238E27FC236}">
                <a16:creationId xmlns:a16="http://schemas.microsoft.com/office/drawing/2014/main" id="{203450E0-AB7E-FD58-D553-5696B6E6A769}"/>
              </a:ext>
            </a:extLst>
          </p:cNvPr>
          <p:cNvSpPr txBox="1"/>
          <p:nvPr/>
        </p:nvSpPr>
        <p:spPr>
          <a:xfrm>
            <a:off x="5133121" y="4176908"/>
            <a:ext cx="5013401" cy="346249"/>
          </a:xfrm>
          <a:prstGeom prst="rect">
            <a:avLst/>
          </a:prstGeom>
          <a:noFill/>
        </p:spPr>
        <p:txBody>
          <a:bodyPr wrap="square">
            <a:spAutoFit/>
          </a:bodyPr>
          <a:lstStyle/>
          <a:p>
            <a:pPr fontAlgn="ctr">
              <a:lnSpc>
                <a:spcPct val="150000"/>
              </a:lnSpc>
            </a:pPr>
            <a:r>
              <a:rPr lang="ko-KR" altLang="en-US" sz="1100" i="1" u="none" strike="noStrike">
                <a:solidFill>
                  <a:srgbClr val="FF0000"/>
                </a:solidFill>
                <a:effectLst/>
              </a:rPr>
              <a:t>테스트해 보면 </a:t>
            </a:r>
            <a:r>
              <a:rPr lang="en-US" altLang="ko-KR" sz="1100" i="1">
                <a:solidFill>
                  <a:srgbClr val="FF0000"/>
                </a:solidFill>
              </a:rPr>
              <a:t>Converter </a:t>
            </a:r>
            <a:r>
              <a:rPr lang="ko-KR" altLang="en-US" sz="1100" i="1">
                <a:solidFill>
                  <a:srgbClr val="FF0000"/>
                </a:solidFill>
              </a:rPr>
              <a:t>를 직접 실행한 예제와 동일한 결과를 볼 수 있다</a:t>
            </a:r>
            <a:endParaRPr lang="ko-KR" altLang="en-US" sz="1100" i="1" u="none" strike="noStrike">
              <a:solidFill>
                <a:srgbClr val="FF0000"/>
              </a:solidFill>
              <a:effectLst/>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532092668"/>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7BC5F9-50EA-34B7-9D21-033DDCE12C66}"/>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7BD06D7F-2F68-43DC-4FDA-C517A38FAA1A}"/>
              </a:ext>
            </a:extLst>
          </p:cNvPr>
          <p:cNvSpPr txBox="1"/>
          <p:nvPr/>
        </p:nvSpPr>
        <p:spPr>
          <a:xfrm>
            <a:off x="2100394" y="2921169"/>
            <a:ext cx="7991227" cy="1015663"/>
          </a:xfrm>
          <a:prstGeom prst="rect">
            <a:avLst/>
          </a:prstGeom>
          <a:noFill/>
        </p:spPr>
        <p:txBody>
          <a:bodyPr wrap="none" rtlCol="0">
            <a:spAutoFit/>
          </a:bodyPr>
          <a:lstStyle/>
          <a:p>
            <a:pPr algn="ctr"/>
            <a:r>
              <a:rPr lang="en-US" altLang="ko-KR" sz="6000">
                <a:solidFill>
                  <a:schemeClr val="accent1">
                    <a:lumMod val="75000"/>
                  </a:schemeClr>
                </a:solidFill>
                <a:latin typeface="+mj-lt"/>
              </a:rPr>
              <a:t>Converter </a:t>
            </a:r>
            <a:r>
              <a:rPr lang="ko-KR" altLang="en-US" sz="6000">
                <a:solidFill>
                  <a:schemeClr val="accent1">
                    <a:lumMod val="75000"/>
                  </a:schemeClr>
                </a:solidFill>
                <a:latin typeface="+mj-lt"/>
              </a:rPr>
              <a:t>스프링 적용</a:t>
            </a:r>
          </a:p>
        </p:txBody>
      </p:sp>
      <p:sp>
        <p:nvSpPr>
          <p:cNvPr id="3" name="TextBox 2">
            <a:extLst>
              <a:ext uri="{FF2B5EF4-FFF2-40B4-BE49-F238E27FC236}">
                <a16:creationId xmlns:a16="http://schemas.microsoft.com/office/drawing/2014/main" id="{CDBE1C72-E31D-F0C2-4548-AED09D80ACD0}"/>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1021494750"/>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0D4CDD-E08F-7C83-4F21-785F121E0B4E}"/>
            </a:ext>
          </a:extLst>
        </p:cNvPr>
        <p:cNvGrpSpPr/>
        <p:nvPr/>
      </p:nvGrpSpPr>
      <p:grpSpPr>
        <a:xfrm>
          <a:off x="0" y="0"/>
          <a:ext cx="0" cy="0"/>
          <a:chOff x="0" y="0"/>
          <a:chExt cx="0" cy="0"/>
        </a:xfrm>
      </p:grpSpPr>
      <p:sp>
        <p:nvSpPr>
          <p:cNvPr id="2" name="직사각형 1">
            <a:extLst>
              <a:ext uri="{FF2B5EF4-FFF2-40B4-BE49-F238E27FC236}">
                <a16:creationId xmlns:a16="http://schemas.microsoft.com/office/drawing/2014/main" id="{B2E44DDD-BC8D-BD77-7BCE-65EE392FA9DE}"/>
              </a:ext>
            </a:extLst>
          </p:cNvPr>
          <p:cNvSpPr/>
          <p:nvPr/>
        </p:nvSpPr>
        <p:spPr>
          <a:xfrm>
            <a:off x="156645" y="186181"/>
            <a:ext cx="5084149"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WebMvcConfigurer </a:t>
            </a:r>
            <a:r>
              <a:rPr lang="ko-KR" altLang="en-US" b="1">
                <a:solidFill>
                  <a:schemeClr val="accent1">
                    <a:lumMod val="75000"/>
                  </a:schemeClr>
                </a:solidFill>
                <a:latin typeface="+mn-ea"/>
              </a:rPr>
              <a:t>에 </a:t>
            </a:r>
            <a:r>
              <a:rPr lang="en-US" altLang="ko-KR" b="1">
                <a:solidFill>
                  <a:schemeClr val="accent1">
                    <a:lumMod val="75000"/>
                  </a:schemeClr>
                </a:solidFill>
                <a:latin typeface="+mn-ea"/>
              </a:rPr>
              <a:t>Converter </a:t>
            </a:r>
            <a:r>
              <a:rPr lang="ko-KR" altLang="en-US" b="1">
                <a:solidFill>
                  <a:schemeClr val="accent1">
                    <a:lumMod val="75000"/>
                  </a:schemeClr>
                </a:solidFill>
                <a:latin typeface="+mn-ea"/>
              </a:rPr>
              <a:t>등록하기</a:t>
            </a:r>
          </a:p>
        </p:txBody>
      </p:sp>
      <p:sp>
        <p:nvSpPr>
          <p:cNvPr id="6" name="Rectangle 2">
            <a:extLst>
              <a:ext uri="{FF2B5EF4-FFF2-40B4-BE49-F238E27FC236}">
                <a16:creationId xmlns:a16="http://schemas.microsoft.com/office/drawing/2014/main" id="{FA42ABE2-C848-EEB2-803A-255690F60DB6}"/>
              </a:ext>
            </a:extLst>
          </p:cNvPr>
          <p:cNvSpPr>
            <a:spLocks noChangeArrowheads="1"/>
          </p:cNvSpPr>
          <p:nvPr/>
        </p:nvSpPr>
        <p:spPr bwMode="auto">
          <a:xfrm>
            <a:off x="603688" y="1385105"/>
            <a:ext cx="9587058" cy="342401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20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@Configuration</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WebConfig </a:t>
            </a:r>
            <a:r>
              <a:rPr kumimoji="0" lang="ko-KR" altLang="ko-KR" sz="1100" b="0" i="0" u="none" strike="noStrike" cap="none" normalizeH="0" baseline="0">
                <a:ln>
                  <a:noFill/>
                </a:ln>
                <a:solidFill>
                  <a:srgbClr val="CF8E6D"/>
                </a:solidFill>
                <a:effectLst/>
                <a:ea typeface="JetBrains Mono"/>
              </a:rPr>
              <a:t>implements </a:t>
            </a:r>
            <a:r>
              <a:rPr kumimoji="0" lang="ko-KR" altLang="ko-KR" sz="1100" b="0" i="0" u="none" strike="noStrike" cap="none" normalizeH="0" baseline="0">
                <a:ln>
                  <a:noFill/>
                </a:ln>
                <a:solidFill>
                  <a:srgbClr val="BCBEC4"/>
                </a:solidFill>
                <a:effectLst/>
                <a:ea typeface="JetBrains Mono"/>
              </a:rPr>
              <a:t>WebMvcConfigurer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@Override</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    </a:t>
            </a:r>
            <a:r>
              <a:rPr kumimoji="0" lang="ko-KR" altLang="ko-KR" sz="1100" b="0" i="0" u="none" strike="noStrike" cap="none" normalizeH="0" baseline="0">
                <a:ln>
                  <a:noFill/>
                </a:ln>
                <a:solidFill>
                  <a:srgbClr val="CF8E6D"/>
                </a:solidFill>
                <a:effectLst/>
                <a:ea typeface="JetBrains Mono"/>
              </a:rPr>
              <a:t>public void </a:t>
            </a:r>
            <a:r>
              <a:rPr kumimoji="0" lang="ko-KR" altLang="ko-KR" sz="1100" b="0" i="0" u="none" strike="noStrike" cap="none" normalizeH="0" baseline="0">
                <a:ln>
                  <a:noFill/>
                </a:ln>
                <a:solidFill>
                  <a:srgbClr val="56A8F5"/>
                </a:solidFill>
                <a:effectLst/>
                <a:ea typeface="JetBrains Mono"/>
              </a:rPr>
              <a:t>addFormatters</a:t>
            </a:r>
            <a:r>
              <a:rPr kumimoji="0" lang="ko-KR" altLang="ko-KR" sz="1100" b="0" i="0" u="none" strike="noStrike" cap="none" normalizeH="0" baseline="0">
                <a:ln>
                  <a:noFill/>
                </a:ln>
                <a:solidFill>
                  <a:srgbClr val="BCBEC4"/>
                </a:solidFill>
                <a:effectLst/>
                <a:ea typeface="JetBrains Mono"/>
              </a:rPr>
              <a:t>(FormatterRegistry registry)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registry.addConverter(</a:t>
            </a:r>
            <a:r>
              <a:rPr kumimoji="0" lang="ko-KR" altLang="ko-KR" sz="1100" b="0" i="0" u="none" strike="noStrike" cap="none" normalizeH="0" baseline="0">
                <a:ln>
                  <a:noFill/>
                </a:ln>
                <a:solidFill>
                  <a:srgbClr val="CF8E6D"/>
                </a:solidFill>
                <a:effectLst/>
                <a:ea typeface="JetBrains Mono"/>
              </a:rPr>
              <a:t>new </a:t>
            </a:r>
            <a:r>
              <a:rPr kumimoji="0" lang="ko-KR" altLang="ko-KR" sz="1100" b="0" i="0" u="none" strike="noStrike" cap="none" normalizeH="0" baseline="0">
                <a:ln>
                  <a:noFill/>
                </a:ln>
                <a:solidFill>
                  <a:srgbClr val="BCBEC4"/>
                </a:solidFill>
                <a:effectLst/>
                <a:ea typeface="JetBrains Mono"/>
              </a:rPr>
              <a:t>StringToUrlConverter());</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registry.addConverter(</a:t>
            </a:r>
            <a:r>
              <a:rPr kumimoji="0" lang="ko-KR" altLang="ko-KR" sz="1100" b="0" i="0" u="none" strike="noStrike" cap="none" normalizeH="0" baseline="0">
                <a:ln>
                  <a:noFill/>
                </a:ln>
                <a:solidFill>
                  <a:srgbClr val="CF8E6D"/>
                </a:solidFill>
                <a:effectLst/>
                <a:ea typeface="JetBrains Mono"/>
              </a:rPr>
              <a:t>new </a:t>
            </a:r>
            <a:r>
              <a:rPr kumimoji="0" lang="ko-KR" altLang="ko-KR" sz="1100" b="0" i="0" u="none" strike="noStrike" cap="none" normalizeH="0" baseline="0">
                <a:ln>
                  <a:noFill/>
                </a:ln>
                <a:solidFill>
                  <a:srgbClr val="BCBEC4"/>
                </a:solidFill>
                <a:effectLst/>
                <a:ea typeface="JetBrains Mono"/>
              </a:rPr>
              <a:t>UrlToStringConverter());</a:t>
            </a:r>
            <a:br>
              <a:rPr kumimoji="0" lang="en-US" altLang="ko-KR" sz="1100" b="0" i="0" u="none" strike="noStrike" cap="none" normalizeH="0" baseline="0">
                <a:ln>
                  <a:noFill/>
                </a:ln>
                <a:solidFill>
                  <a:srgbClr val="BCBEC4"/>
                </a:solidFill>
                <a:effectLst/>
                <a:ea typeface="JetBrains Mono"/>
              </a:rPr>
            </a:br>
            <a:r>
              <a:rPr kumimoji="0" lang="en-US" altLang="ko-KR" sz="1100" b="0" i="0" u="none" strike="noStrike" cap="none" normalizeH="0" baseline="0">
                <a:ln>
                  <a:noFill/>
                </a:ln>
                <a:solidFill>
                  <a:srgbClr val="BCBEC4"/>
                </a:solidFill>
                <a:effectLst/>
                <a:ea typeface="JetBrains Mono"/>
              </a:rPr>
              <a:t>        registry.addConverter(</a:t>
            </a:r>
            <a:r>
              <a:rPr kumimoji="0" lang="ko-KR" altLang="ko-KR" sz="1100" b="0" i="0" u="none" strike="noStrike" cap="none" normalizeH="0" baseline="0">
                <a:ln>
                  <a:noFill/>
                </a:ln>
                <a:solidFill>
                  <a:srgbClr val="CF8E6D"/>
                </a:solidFill>
                <a:effectLst/>
                <a:ea typeface="JetBrains Mono"/>
              </a:rPr>
              <a:t>new</a:t>
            </a:r>
            <a:r>
              <a:rPr kumimoji="0" lang="en-US" altLang="ko-KR" sz="1100" b="0" i="0" u="none" strike="noStrike" cap="none" normalizeH="0" baseline="0">
                <a:ln>
                  <a:noFill/>
                </a:ln>
                <a:solidFill>
                  <a:srgbClr val="BCBEC4"/>
                </a:solidFill>
                <a:effectLst/>
                <a:ea typeface="JetBrains Mono"/>
              </a:rPr>
              <a:t> StringToUserConditionalConverter());        </a:t>
            </a:r>
          </a:p>
          <a:p>
            <a:pPr marL="0" marR="0" lvl="0" indent="0" algn="l" defTabSz="914400" rtl="0" eaLnBrk="0" fontAlgn="base" latinLnBrk="0" hangingPunct="0">
              <a:lnSpc>
                <a:spcPct val="200000"/>
              </a:lnSpc>
              <a:spcBef>
                <a:spcPct val="0"/>
              </a:spcBef>
              <a:spcAft>
                <a:spcPct val="0"/>
              </a:spcAft>
              <a:buClrTx/>
              <a:buSzTx/>
              <a:buFontTx/>
              <a:buNone/>
              <a:tabLst/>
            </a:pPr>
            <a:r>
              <a:rPr lang="en-US" altLang="ko-KR" sz="1100">
                <a:solidFill>
                  <a:srgbClr val="BCBEC4"/>
                </a:solidFill>
                <a:ea typeface="JetBrains Mono"/>
              </a:rPr>
              <a:t>        </a:t>
            </a:r>
            <a:r>
              <a:rPr kumimoji="0" lang="en-US" altLang="ko-KR" sz="1100" b="0" i="0" u="none" strike="noStrike" cap="none" normalizeH="0" baseline="0">
                <a:ln>
                  <a:noFill/>
                </a:ln>
                <a:solidFill>
                  <a:srgbClr val="BCBEC4"/>
                </a:solidFill>
                <a:effectLst/>
                <a:ea typeface="JetBrains Mono"/>
              </a:rPr>
              <a:t>registry.addConverterFactory(</a:t>
            </a:r>
            <a:r>
              <a:rPr kumimoji="0" lang="ko-KR" altLang="ko-KR" sz="1100" b="0" i="0" u="none" strike="noStrike" cap="none" normalizeH="0" baseline="0">
                <a:ln>
                  <a:noFill/>
                </a:ln>
                <a:solidFill>
                  <a:srgbClr val="CF8E6D"/>
                </a:solidFill>
                <a:effectLst/>
                <a:ea typeface="JetBrains Mono"/>
              </a:rPr>
              <a:t>new</a:t>
            </a:r>
            <a:r>
              <a:rPr kumimoji="0" lang="en-US" altLang="ko-KR" sz="1100" b="0" i="0" u="none" strike="noStrike" cap="none" normalizeH="0" baseline="0">
                <a:ln>
                  <a:noFill/>
                </a:ln>
                <a:solidFill>
                  <a:srgbClr val="BCBEC4"/>
                </a:solidFill>
                <a:effectLst/>
                <a:ea typeface="JetBrains Mono"/>
              </a:rPr>
              <a:t> StringToEnumConverterFactory());</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endParaRPr kumimoji="0" lang="en-US" altLang="ko-KR" sz="1100" b="0" i="0" u="none" strike="noStrike" cap="none" normalizeH="0" baseline="0">
              <a:ln>
                <a:noFill/>
              </a:ln>
              <a:solidFill>
                <a:srgbClr val="BCBEC4"/>
              </a:solidFill>
              <a:effectLst/>
              <a:ea typeface="JetBrains Mono"/>
            </a:endParaRPr>
          </a:p>
          <a:p>
            <a:pPr marL="0" marR="0" lvl="0" indent="0" algn="l" defTabSz="914400" rtl="0" eaLnBrk="0" fontAlgn="base" latinLnBrk="0" hangingPunct="0">
              <a:lnSpc>
                <a:spcPct val="200000"/>
              </a:lnSpc>
              <a:spcBef>
                <a:spcPct val="0"/>
              </a:spcBef>
              <a:spcAft>
                <a:spcPct val="0"/>
              </a:spcAft>
              <a:buClrTx/>
              <a:buSzTx/>
              <a:buFontTx/>
              <a:buNone/>
              <a:tabLst/>
            </a:pPr>
            <a:r>
              <a:rPr lang="en-US" altLang="ko-KR" sz="1100">
                <a:solidFill>
                  <a:srgbClr val="BCBEC4"/>
                </a:solidFill>
              </a:rPr>
              <a:t>}</a:t>
            </a:r>
            <a:endParaRPr kumimoji="0" lang="ko-KR" altLang="ko-KR" sz="1100" b="0" i="0" u="none" strike="noStrike" cap="none" normalizeH="0" baseline="0">
              <a:ln>
                <a:noFill/>
              </a:ln>
              <a:solidFill>
                <a:schemeClr val="tx1"/>
              </a:solidFill>
              <a:effectLst/>
            </a:endParaRPr>
          </a:p>
        </p:txBody>
      </p:sp>
      <p:sp>
        <p:nvSpPr>
          <p:cNvPr id="24" name="직사각형 23">
            <a:extLst>
              <a:ext uri="{FF2B5EF4-FFF2-40B4-BE49-F238E27FC236}">
                <a16:creationId xmlns:a16="http://schemas.microsoft.com/office/drawing/2014/main" id="{D473F01B-C8CD-4F2C-43A6-CEE27478FA8B}"/>
              </a:ext>
            </a:extLst>
          </p:cNvPr>
          <p:cNvSpPr/>
          <p:nvPr/>
        </p:nvSpPr>
        <p:spPr>
          <a:xfrm>
            <a:off x="423907" y="618294"/>
            <a:ext cx="9633774"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t>앞에서 수동으로 변환했던 작업을 스프링에 의한 자동 변환 방식으로 적용되도록 </a:t>
            </a:r>
            <a:r>
              <a:rPr lang="en-US" altLang="ko-KR" sz="1200"/>
              <a:t>WebMvcConfigurer </a:t>
            </a:r>
            <a:r>
              <a:rPr lang="ko-KR" altLang="en-US" sz="1200"/>
              <a:t>를 사용해 </a:t>
            </a:r>
            <a:r>
              <a:rPr lang="en-US" altLang="ko-KR" sz="1200"/>
              <a:t>Converter </a:t>
            </a:r>
            <a:r>
              <a:rPr lang="ko-KR" altLang="en-US" sz="1200"/>
              <a:t>를 등록한다</a:t>
            </a:r>
            <a:endParaRPr lang="en-US" altLang="ko-KR" sz="1200"/>
          </a:p>
          <a:p>
            <a:pPr marL="171450" indent="-171450">
              <a:lnSpc>
                <a:spcPct val="150000"/>
              </a:lnSpc>
              <a:buFont typeface="Arial" panose="020B0604020202020204" pitchFamily="34" charset="0"/>
              <a:buChar char="•"/>
            </a:pPr>
            <a:r>
              <a:rPr lang="en-US" altLang="ko-KR" sz="1200"/>
              <a:t>FormatterRegistry </a:t>
            </a:r>
            <a:r>
              <a:rPr lang="ko-KR" altLang="en-US" sz="1200"/>
              <a:t>는</a:t>
            </a:r>
            <a:r>
              <a:rPr lang="en-US" altLang="ko-KR" sz="1200"/>
              <a:t> </a:t>
            </a:r>
            <a:r>
              <a:rPr lang="ko-KR" altLang="en-US" sz="1200"/>
              <a:t>웹에서 전반적으로 사용되는 </a:t>
            </a:r>
            <a:r>
              <a:rPr lang="en-US" altLang="ko-KR" sz="1200"/>
              <a:t>WebConversionService </a:t>
            </a:r>
            <a:r>
              <a:rPr lang="ko-KR" altLang="en-US" sz="1200"/>
              <a:t>구현체가 전달된다</a:t>
            </a:r>
            <a:endParaRPr lang="en-US" altLang="ko-KR" sz="1200">
              <a:latin typeface="+mn-ea"/>
            </a:endParaRPr>
          </a:p>
        </p:txBody>
      </p:sp>
      <p:sp>
        <p:nvSpPr>
          <p:cNvPr id="34" name="직사각형 33">
            <a:extLst>
              <a:ext uri="{FF2B5EF4-FFF2-40B4-BE49-F238E27FC236}">
                <a16:creationId xmlns:a16="http://schemas.microsoft.com/office/drawing/2014/main" id="{AD82637E-599D-7653-F9B6-25D799F1443F}"/>
              </a:ext>
            </a:extLst>
          </p:cNvPr>
          <p:cNvSpPr/>
          <p:nvPr/>
        </p:nvSpPr>
        <p:spPr>
          <a:xfrm>
            <a:off x="531844" y="5019456"/>
            <a:ext cx="9730746"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latin typeface="+mn-ea"/>
              </a:rPr>
              <a:t>사용자가 명시적으로 </a:t>
            </a:r>
            <a:r>
              <a:rPr lang="en-US" altLang="ko-KR" sz="1200">
                <a:latin typeface="+mn-ea"/>
              </a:rPr>
              <a:t>Converter </a:t>
            </a:r>
            <a:r>
              <a:rPr lang="ko-KR" altLang="en-US" sz="1200">
                <a:latin typeface="+mn-ea"/>
              </a:rPr>
              <a:t>를 등록하면</a:t>
            </a:r>
            <a:r>
              <a:rPr lang="en-US" altLang="ko-KR" sz="1200">
                <a:latin typeface="+mn-ea"/>
              </a:rPr>
              <a:t> </a:t>
            </a:r>
            <a:r>
              <a:rPr lang="ko-KR" altLang="en-US" sz="1200">
                <a:latin typeface="+mn-ea"/>
              </a:rPr>
              <a:t>소스와 타겟 타입이 동일하게 지정된 스프링의 기본 </a:t>
            </a:r>
            <a:r>
              <a:rPr lang="en-US" altLang="ko-KR" sz="1200">
                <a:latin typeface="+mn-ea"/>
              </a:rPr>
              <a:t>Converter </a:t>
            </a:r>
            <a:r>
              <a:rPr lang="ko-KR" altLang="en-US" sz="1200">
                <a:latin typeface="+mn-ea"/>
              </a:rPr>
              <a:t>보다 우선적으로 적용된다</a:t>
            </a:r>
            <a:endParaRPr lang="en-US" altLang="ko-KR" sz="1200">
              <a:latin typeface="+mn-ea"/>
            </a:endParaRPr>
          </a:p>
        </p:txBody>
      </p:sp>
    </p:spTree>
    <p:extLst>
      <p:ext uri="{BB962C8B-B14F-4D97-AF65-F5344CB8AC3E}">
        <p14:creationId xmlns:p14="http://schemas.microsoft.com/office/powerpoint/2010/main" val="1416336093"/>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AC723B-1449-CE5F-63BB-570E813EC16D}"/>
            </a:ext>
          </a:extLst>
        </p:cNvPr>
        <p:cNvGrpSpPr/>
        <p:nvPr/>
      </p:nvGrpSpPr>
      <p:grpSpPr>
        <a:xfrm>
          <a:off x="0" y="0"/>
          <a:ext cx="0" cy="0"/>
          <a:chOff x="0" y="0"/>
          <a:chExt cx="0" cy="0"/>
        </a:xfrm>
      </p:grpSpPr>
      <p:sp>
        <p:nvSpPr>
          <p:cNvPr id="10" name="직사각형 9">
            <a:extLst>
              <a:ext uri="{FF2B5EF4-FFF2-40B4-BE49-F238E27FC236}">
                <a16:creationId xmlns:a16="http://schemas.microsoft.com/office/drawing/2014/main" id="{5C25FC50-3657-9CE8-1F13-18A8370A4125}"/>
              </a:ext>
            </a:extLst>
          </p:cNvPr>
          <p:cNvSpPr/>
          <p:nvPr/>
        </p:nvSpPr>
        <p:spPr>
          <a:xfrm>
            <a:off x="156645" y="186181"/>
            <a:ext cx="147829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구현 예제</a:t>
            </a:r>
          </a:p>
        </p:txBody>
      </p:sp>
      <p:sp>
        <p:nvSpPr>
          <p:cNvPr id="11" name="Rectangle 2">
            <a:extLst>
              <a:ext uri="{FF2B5EF4-FFF2-40B4-BE49-F238E27FC236}">
                <a16:creationId xmlns:a16="http://schemas.microsoft.com/office/drawing/2014/main" id="{764A0388-3599-95C0-E61F-0589BB5AEE2E}"/>
              </a:ext>
            </a:extLst>
          </p:cNvPr>
          <p:cNvSpPr>
            <a:spLocks noChangeArrowheads="1"/>
          </p:cNvSpPr>
          <p:nvPr/>
        </p:nvSpPr>
        <p:spPr bwMode="auto">
          <a:xfrm>
            <a:off x="478100" y="701167"/>
            <a:ext cx="5859482" cy="5645776"/>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@Controller</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ConversionController {</a:t>
            </a:r>
            <a:endParaRPr lang="en-US" altLang="ko-KR" sz="1100">
              <a:solidFill>
                <a:srgbClr val="BCBEC4"/>
              </a:solidFill>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solidFill>
                  <a:srgbClr val="B3AE60"/>
                </a:solidFill>
                <a:effectLst/>
                <a:ea typeface="JetBrains Mono"/>
              </a:rPr>
              <a:t>   </a:t>
            </a:r>
            <a:r>
              <a:rPr kumimoji="0" lang="ko-KR" altLang="ko-KR" sz="1100" b="0" i="0" u="none" strike="noStrike" cap="none" normalizeH="0" baseline="0">
                <a:ln>
                  <a:noFill/>
                </a:ln>
                <a:solidFill>
                  <a:srgbClr val="B3AE60"/>
                </a:solidFill>
                <a:effectLst/>
                <a:ea typeface="JetBrains Mono"/>
              </a:rPr>
              <a:t>@</a:t>
            </a:r>
            <a:r>
              <a:rPr kumimoji="0" lang="en-US" altLang="ko-KR" sz="1100" b="0" i="0" u="none" strike="noStrike" cap="none" normalizeH="0" baseline="0">
                <a:ln>
                  <a:noFill/>
                </a:ln>
                <a:solidFill>
                  <a:srgbClr val="B3AE60"/>
                </a:solidFill>
                <a:effectLst/>
                <a:ea typeface="JetBrains Mono"/>
              </a:rPr>
              <a:t>Post</a:t>
            </a:r>
            <a:r>
              <a:rPr kumimoji="0" lang="ko-KR" altLang="ko-KR" sz="1100" b="0" i="0" u="none" strike="noStrike" cap="none" normalizeH="0" baseline="0">
                <a:ln>
                  <a:noFill/>
                </a:ln>
                <a:solidFill>
                  <a:srgbClr val="B3AE60"/>
                </a:solidFill>
                <a:effectLst/>
                <a:ea typeface="JetBrains Mono"/>
              </a:rPr>
              <a:t>Mapping</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a:t>
            </a:r>
            <a:r>
              <a:rPr kumimoji="0" lang="en-US" altLang="ko-KR" sz="1100" b="0" i="0" u="none" strike="noStrike" cap="none" normalizeH="0" baseline="0">
                <a:ln>
                  <a:noFill/>
                </a:ln>
                <a:solidFill>
                  <a:srgbClr val="6AAB73"/>
                </a:solidFill>
                <a:effectLst/>
                <a:ea typeface="JetBrains Mono"/>
              </a:rPr>
              <a:t>url</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String </a:t>
            </a:r>
            <a:r>
              <a:rPr kumimoji="0" lang="en-US" altLang="ko-KR" sz="1100" b="0" i="0" u="none" strike="noStrike" cap="none" normalizeH="0" baseline="0">
                <a:ln>
                  <a:noFill/>
                </a:ln>
                <a:solidFill>
                  <a:srgbClr val="56A8F5"/>
                </a:solidFill>
                <a:effectLst/>
                <a:ea typeface="JetBrains Mono"/>
              </a:rPr>
              <a:t>saveUrl</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B3AE60"/>
                </a:solidFill>
                <a:effectLst/>
                <a:ea typeface="JetBrains Mono"/>
              </a:rPr>
              <a:t>@RequestParam</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a:t>
            </a:r>
            <a:r>
              <a:rPr kumimoji="0" lang="en-US" altLang="ko-KR" sz="1100" b="0" i="0" u="none" strike="noStrike" cap="none" normalizeH="0" baseline="0">
                <a:ln>
                  <a:noFill/>
                </a:ln>
                <a:solidFill>
                  <a:srgbClr val="6AAB73"/>
                </a:solidFill>
                <a:effectLst/>
                <a:ea typeface="JetBrains Mono"/>
              </a:rPr>
              <a:t>url</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a:ln>
                  <a:noFill/>
                </a:ln>
                <a:solidFill>
                  <a:srgbClr val="BCBEC4"/>
                </a:solidFill>
                <a:effectLst/>
                <a:ea typeface="JetBrains Mono"/>
              </a:rPr>
              <a:t>) Url url)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6AAB73"/>
                </a:solidFill>
                <a:effectLst/>
                <a:ea typeface="JetBrains Mono"/>
              </a:rPr>
              <a:t>"</a:t>
            </a:r>
            <a:r>
              <a:rPr kumimoji="0" lang="en-US" altLang="ko-KR" sz="1100" b="0" i="0" u="none" strike="noStrike" cap="none" normalizeH="0" baseline="0">
                <a:ln>
                  <a:noFill/>
                </a:ln>
                <a:solidFill>
                  <a:srgbClr val="6AAB73"/>
                </a:solidFill>
                <a:effectLst/>
                <a:ea typeface="JetBrains Mono"/>
              </a:rPr>
              <a:t>url: </a:t>
            </a:r>
            <a:r>
              <a:rPr kumimoji="0" lang="ko-KR" altLang="ko-KR" sz="1100" b="0" i="0" u="none" strike="noStrike" cap="none" normalizeH="0" baseline="0">
                <a:ln>
                  <a:noFill/>
                </a:ln>
                <a:solidFill>
                  <a:srgbClr val="6AAB73"/>
                </a:solidFill>
                <a:effectLst/>
                <a:ea typeface="JetBrains Mono"/>
              </a:rPr>
              <a:t>" </a:t>
            </a:r>
            <a:r>
              <a:rPr kumimoji="0" lang="ko-KR" altLang="ko-KR" sz="1100" b="0" i="0" u="none" strike="noStrike" cap="none" normalizeH="0" baseline="0">
                <a:ln>
                  <a:noFill/>
                </a:ln>
                <a:solidFill>
                  <a:srgbClr val="BCBEC4"/>
                </a:solidFill>
                <a:effectLst/>
                <a:ea typeface="JetBrains Mono"/>
              </a:rPr>
              <a:t>+ url;</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endParaRPr kumimoji="0" lang="en-US" altLang="ko-KR" sz="1100" b="0" i="0" u="none" strike="noStrike" cap="none" normalizeH="0" baseline="0">
              <a:ln>
                <a:noFill/>
              </a:ln>
              <a:solidFill>
                <a:srgbClr val="BCBEC4"/>
              </a:solidFill>
              <a:effectLst/>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@GetMapping</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a:t>
            </a:r>
            <a:r>
              <a:rPr lang="en-US" altLang="ko-KR" sz="1100">
                <a:solidFill>
                  <a:srgbClr val="6AAB73"/>
                </a:solidFill>
                <a:ea typeface="JetBrains Mono"/>
              </a:rPr>
              <a:t>url</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String </a:t>
            </a:r>
            <a:r>
              <a:rPr kumimoji="0" lang="en-US" altLang="ko-KR" sz="1100" b="0" i="0" u="none" strike="noStrike" cap="none" normalizeH="0" baseline="0">
                <a:ln>
                  <a:noFill/>
                </a:ln>
                <a:solidFill>
                  <a:srgbClr val="56A8F5"/>
                </a:solidFill>
                <a:effectLst/>
                <a:ea typeface="JetBrains Mono"/>
              </a:rPr>
              <a:t>getUrl</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B3AE60"/>
                </a:solidFill>
                <a:effectLst/>
                <a:ea typeface="JetBrains Mono"/>
              </a:rPr>
              <a:t>@</a:t>
            </a:r>
            <a:r>
              <a:rPr kumimoji="0" lang="en-US" altLang="ko-KR" sz="1100" b="0" i="0" u="none" strike="noStrike" cap="none" normalizeH="0" baseline="0">
                <a:ln>
                  <a:noFill/>
                </a:ln>
                <a:solidFill>
                  <a:srgbClr val="B3AE60"/>
                </a:solidFill>
                <a:effectLst/>
                <a:ea typeface="JetBrains Mono"/>
              </a:rPr>
              <a:t>ModelAttribute </a:t>
            </a:r>
            <a:r>
              <a:rPr kumimoji="0" lang="ko-KR" altLang="ko-KR" sz="1100" b="0" i="0" u="none" strike="noStrike" cap="none" normalizeH="0" baseline="0">
                <a:ln>
                  <a:noFill/>
                </a:ln>
                <a:solidFill>
                  <a:srgbClr val="BCBEC4"/>
                </a:solidFill>
                <a:effectLst/>
                <a:ea typeface="JetBrains Mono"/>
              </a:rPr>
              <a:t>Url</a:t>
            </a:r>
            <a:r>
              <a:rPr kumimoji="0" lang="en-US" altLang="ko-KR" sz="1100" b="0" i="0" u="none" strike="noStrike" cap="none" normalizeH="0" baseline="0">
                <a:ln>
                  <a:noFill/>
                </a:ln>
                <a:solidFill>
                  <a:srgbClr val="BCBEC4"/>
                </a:solidFill>
                <a:effectLst/>
                <a:ea typeface="JetBrains Mono"/>
              </a:rPr>
              <a:t> </a:t>
            </a:r>
            <a:r>
              <a:rPr lang="en-US" altLang="ko-KR" sz="1100">
                <a:solidFill>
                  <a:srgbClr val="BCBEC4"/>
                </a:solidFill>
                <a:ea typeface="JetBrains Mono"/>
              </a:rPr>
              <a:t>url</a:t>
            </a:r>
            <a:r>
              <a:rPr kumimoji="0" lang="ko-KR" altLang="ko-KR" sz="1100" b="0" i="0" u="none" strike="noStrike" cap="none" normalizeH="0" baseline="0">
                <a:ln>
                  <a:noFill/>
                </a:ln>
                <a:solidFill>
                  <a:srgbClr val="BCBEC4"/>
                </a:solidFill>
                <a:effectLst/>
                <a:ea typeface="JetBrains Mono"/>
              </a:rPr>
              <a:t>) {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6AAB73"/>
                </a:solidFill>
                <a:effectLst/>
                <a:ea typeface="JetBrains Mono"/>
              </a:rPr>
              <a:t>"</a:t>
            </a:r>
            <a:r>
              <a:rPr kumimoji="0" lang="en-US" altLang="ko-KR" sz="1100" b="0" i="0" u="none" strike="noStrike" cap="none" normalizeH="0" baseline="0">
                <a:ln>
                  <a:noFill/>
                </a:ln>
                <a:solidFill>
                  <a:srgbClr val="6AAB73"/>
                </a:solidFill>
                <a:effectLst/>
                <a:ea typeface="JetBrains Mono"/>
              </a:rPr>
              <a:t>url: </a:t>
            </a:r>
            <a:r>
              <a:rPr kumimoji="0" lang="ko-KR" altLang="ko-KR" sz="1100" b="0" i="0" u="none" strike="noStrike" cap="none" normalizeH="0" baseline="0">
                <a:ln>
                  <a:noFill/>
                </a:ln>
                <a:solidFill>
                  <a:srgbClr val="6AAB73"/>
                </a:solidFill>
                <a:effectLst/>
                <a:ea typeface="JetBrains Mono"/>
              </a:rPr>
              <a:t>" </a:t>
            </a:r>
            <a:r>
              <a:rPr kumimoji="0" lang="ko-KR" altLang="ko-KR" sz="1100" b="0" i="0" u="none" strike="noStrike" cap="none" normalizeH="0" baseline="0">
                <a:ln>
                  <a:noFill/>
                </a:ln>
                <a:solidFill>
                  <a:srgbClr val="BCBEC4"/>
                </a:solidFill>
                <a:effectLst/>
                <a:ea typeface="JetBrains Mono"/>
              </a:rPr>
              <a:t>+ url;</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endParaRPr kumimoji="0" lang="en-US" altLang="ko-KR" sz="1100" b="0" i="0" u="none" strike="noStrike" cap="none" normalizeH="0" baseline="0">
              <a:ln>
                <a:noFill/>
              </a:ln>
              <a:solidFill>
                <a:srgbClr val="BCBEC4"/>
              </a:solidFill>
              <a:effectLst/>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@GetMapping</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a:t>
            </a:r>
            <a:r>
              <a:rPr lang="en-US" altLang="ko-KR" sz="1100">
                <a:solidFill>
                  <a:srgbClr val="6AAB73"/>
                </a:solidFill>
                <a:ea typeface="JetBrains Mono"/>
              </a:rPr>
              <a:t>user</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String </a:t>
            </a:r>
            <a:r>
              <a:rPr kumimoji="0" lang="en-US" altLang="ko-KR" sz="1100" b="0" i="0" u="none" strike="noStrike" cap="none" normalizeH="0" baseline="0">
                <a:ln>
                  <a:noFill/>
                </a:ln>
                <a:solidFill>
                  <a:srgbClr val="56A8F5"/>
                </a:solidFill>
                <a:effectLst/>
                <a:ea typeface="JetBrains Mono"/>
              </a:rPr>
              <a:t>user</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B3AE60"/>
                </a:solidFill>
                <a:effectLst/>
                <a:ea typeface="JetBrains Mono"/>
              </a:rPr>
              <a:t>@RequestParam </a:t>
            </a:r>
            <a:r>
              <a:rPr kumimoji="0" lang="en-US" altLang="ko-KR" sz="1100" b="0" i="0" u="none" strike="noStrike" cap="none" normalizeH="0" baseline="0">
                <a:ln>
                  <a:noFill/>
                </a:ln>
                <a:solidFill>
                  <a:srgbClr val="BCBEC4"/>
                </a:solidFill>
                <a:effectLst/>
                <a:ea typeface="JetBrains Mono"/>
              </a:rPr>
              <a:t>User</a:t>
            </a:r>
            <a:r>
              <a:rPr kumimoji="0" lang="ko-KR" altLang="ko-KR" sz="1100" b="0" i="0" u="none" strike="noStrike" cap="none" normalizeH="0" baseline="0">
                <a:ln>
                  <a:noFill/>
                </a:ln>
                <a:solidFill>
                  <a:srgbClr val="BCBEC4"/>
                </a:solidFill>
                <a:effectLst/>
                <a:ea typeface="JetBrains Mono"/>
              </a:rPr>
              <a:t> </a:t>
            </a:r>
            <a:r>
              <a:rPr kumimoji="0" lang="en-US" altLang="ko-KR" sz="1100" b="0" i="0" u="none" strike="noStrike" cap="none" normalizeH="0" baseline="0">
                <a:ln>
                  <a:noFill/>
                </a:ln>
                <a:solidFill>
                  <a:srgbClr val="BCBEC4"/>
                </a:solidFill>
                <a:effectLst/>
                <a:ea typeface="JetBrains Mono"/>
              </a:rPr>
              <a:t>user</a:t>
            </a: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6AAB73"/>
                </a:solidFill>
                <a:effectLst/>
                <a:ea typeface="JetBrains Mono"/>
              </a:rPr>
              <a:t>"</a:t>
            </a:r>
            <a:r>
              <a:rPr kumimoji="0" lang="en-US" altLang="ko-KR" sz="1100" b="0" i="0" u="none" strike="noStrike" cap="none" normalizeH="0" baseline="0">
                <a:ln>
                  <a:noFill/>
                </a:ln>
                <a:solidFill>
                  <a:srgbClr val="6AAB73"/>
                </a:solidFill>
                <a:effectLst/>
                <a:ea typeface="JetBrains Mono"/>
              </a:rPr>
              <a:t>user: </a:t>
            </a:r>
            <a:r>
              <a:rPr kumimoji="0" lang="ko-KR" altLang="ko-KR" sz="1100" b="0" i="0" u="none" strike="noStrike" cap="none" normalizeH="0" baseline="0">
                <a:ln>
                  <a:noFill/>
                </a:ln>
                <a:solidFill>
                  <a:srgbClr val="6AAB73"/>
                </a:solidFill>
                <a:effectLst/>
                <a:ea typeface="JetBrains Mono"/>
              </a:rPr>
              <a:t>" </a:t>
            </a:r>
            <a:r>
              <a:rPr kumimoji="0" lang="ko-KR" altLang="ko-KR" sz="1100" b="0" i="0" u="none" strike="noStrike" cap="none" normalizeH="0" baseline="0">
                <a:ln>
                  <a:noFill/>
                </a:ln>
                <a:solidFill>
                  <a:srgbClr val="BCBEC4"/>
                </a:solidFill>
                <a:effectLst/>
                <a:ea typeface="JetBrains Mono"/>
              </a:rPr>
              <a:t>+ </a:t>
            </a:r>
            <a:r>
              <a:rPr kumimoji="0" lang="en-US" altLang="ko-KR" sz="1100" b="0" i="0" u="none" strike="noStrike" cap="none" normalizeH="0" baseline="0">
                <a:ln>
                  <a:noFill/>
                </a:ln>
                <a:solidFill>
                  <a:srgbClr val="BCBEC4"/>
                </a:solidFill>
                <a:effectLst/>
                <a:ea typeface="JetBrains Mono"/>
              </a:rPr>
              <a:t>user</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endParaRPr kumimoji="0" lang="en-US" altLang="ko-KR" sz="1100" b="0" i="0" u="none" strike="noStrike" cap="none" normalizeH="0" baseline="0">
              <a:ln>
                <a:noFill/>
              </a:ln>
              <a:solidFill>
                <a:srgbClr val="BCBEC4"/>
              </a:solidFill>
              <a:effectLst/>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@GetMapping</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a:t>
            </a:r>
            <a:r>
              <a:rPr kumimoji="0" lang="en-US" altLang="ko-KR" sz="1100" b="0" i="0" u="none" strike="noStrike" cap="none" normalizeH="0" baseline="0">
                <a:ln>
                  <a:noFill/>
                </a:ln>
                <a:solidFill>
                  <a:srgbClr val="6AAB73"/>
                </a:solidFill>
                <a:effectLst/>
                <a:ea typeface="JetBrains Mono"/>
              </a:rPr>
              <a:t>color</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String </a:t>
            </a:r>
            <a:r>
              <a:rPr kumimoji="0" lang="en-US" altLang="ko-KR" sz="1100" b="0" i="0" u="none" strike="noStrike" cap="none" normalizeH="0" baseline="0">
                <a:ln>
                  <a:noFill/>
                </a:ln>
                <a:solidFill>
                  <a:srgbClr val="56A8F5"/>
                </a:solidFill>
                <a:effectLst/>
                <a:ea typeface="JetBrains Mono"/>
              </a:rPr>
              <a:t>color</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B3AE60"/>
                </a:solidFill>
                <a:effectLst/>
                <a:ea typeface="JetBrains Mono"/>
              </a:rPr>
              <a:t>@RequestParam </a:t>
            </a:r>
            <a:r>
              <a:rPr kumimoji="0" lang="en-US" altLang="ko-KR" sz="1100" b="0" i="0" u="none" strike="noStrike" cap="none" normalizeH="0" baseline="0">
                <a:ln>
                  <a:noFill/>
                </a:ln>
                <a:solidFill>
                  <a:srgbClr val="BCBEC4"/>
                </a:solidFill>
                <a:effectLst/>
                <a:ea typeface="JetBrains Mono"/>
              </a:rPr>
              <a:t>Color</a:t>
            </a:r>
            <a:r>
              <a:rPr kumimoji="0" lang="ko-KR" altLang="ko-KR" sz="1100" b="0" i="0" u="none" strike="noStrike" cap="none" normalizeH="0" baseline="0">
                <a:ln>
                  <a:noFill/>
                </a:ln>
                <a:solidFill>
                  <a:srgbClr val="BCBEC4"/>
                </a:solidFill>
                <a:effectLst/>
                <a:ea typeface="JetBrains Mono"/>
              </a:rPr>
              <a:t> color)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6AAB73"/>
                </a:solidFill>
                <a:effectLst/>
                <a:ea typeface="JetBrains Mono"/>
              </a:rPr>
              <a:t>“</a:t>
            </a:r>
            <a:r>
              <a:rPr kumimoji="0" lang="en-US" altLang="ko-KR" sz="1100" b="0" i="0" u="none" strike="noStrike" cap="none" normalizeH="0" baseline="0">
                <a:ln>
                  <a:noFill/>
                </a:ln>
                <a:solidFill>
                  <a:srgbClr val="6AAB73"/>
                </a:solidFill>
                <a:effectLst/>
                <a:ea typeface="JetBrains Mono"/>
              </a:rPr>
              <a:t>color: </a:t>
            </a:r>
            <a:r>
              <a:rPr kumimoji="0" lang="ko-KR" altLang="ko-KR" sz="1100" b="0" i="0" u="none" strike="noStrike" cap="none" normalizeH="0" baseline="0">
                <a:ln>
                  <a:noFill/>
                </a:ln>
                <a:solidFill>
                  <a:srgbClr val="6AAB73"/>
                </a:solidFill>
                <a:effectLst/>
                <a:ea typeface="JetBrains Mono"/>
              </a:rPr>
              <a:t>" </a:t>
            </a:r>
            <a:r>
              <a:rPr kumimoji="0" lang="ko-KR" altLang="ko-KR" sz="1100" b="0" i="0" u="none" strike="noStrike" cap="none" normalizeH="0" baseline="0">
                <a:ln>
                  <a:noFill/>
                </a:ln>
                <a:solidFill>
                  <a:srgbClr val="BCBEC4"/>
                </a:solidFill>
                <a:effectLst/>
                <a:ea typeface="JetBrains Mono"/>
              </a:rPr>
              <a:t>+ </a:t>
            </a:r>
            <a:r>
              <a:rPr kumimoji="0" lang="en-US" altLang="ko-KR" sz="1100" b="0" i="0" u="none" strike="noStrike" cap="none" normalizeH="0" baseline="0">
                <a:ln>
                  <a:noFill/>
                </a:ln>
                <a:solidFill>
                  <a:srgbClr val="BCBEC4"/>
                </a:solidFill>
                <a:effectLst/>
                <a:ea typeface="JetBrains Mono"/>
              </a:rPr>
              <a:t>color</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12" name="직사각형 11">
            <a:extLst>
              <a:ext uri="{FF2B5EF4-FFF2-40B4-BE49-F238E27FC236}">
                <a16:creationId xmlns:a16="http://schemas.microsoft.com/office/drawing/2014/main" id="{86177D82-BD60-13C1-E1B9-8ED3CA68767B}"/>
              </a:ext>
            </a:extLst>
          </p:cNvPr>
          <p:cNvSpPr/>
          <p:nvPr/>
        </p:nvSpPr>
        <p:spPr>
          <a:xfrm>
            <a:off x="9000683" y="3180842"/>
            <a:ext cx="2873424" cy="610616"/>
          </a:xfrm>
          <a:prstGeom prst="rect">
            <a:avLst/>
          </a:prstGeom>
        </p:spPr>
        <p:txBody>
          <a:bodyPr wrap="square">
            <a:spAutoFit/>
          </a:bodyPr>
          <a:lstStyle/>
          <a:p>
            <a:pPr>
              <a:lnSpc>
                <a:spcPct val="150000"/>
              </a:lnSpc>
            </a:pPr>
            <a:r>
              <a:rPr lang="ko-KR" altLang="en-US" sz="1200" i="1">
                <a:solidFill>
                  <a:srgbClr val="FF0000"/>
                </a:solidFill>
                <a:latin typeface="+mn-ea"/>
              </a:rPr>
              <a:t>컨버터를 통해 내부적으로 자동 변환이 이루어지고 있다</a:t>
            </a:r>
            <a:endParaRPr lang="en-US" altLang="ko-KR" sz="1200" i="1">
              <a:solidFill>
                <a:srgbClr val="FF0000"/>
              </a:solidFill>
              <a:latin typeface="+mn-ea"/>
            </a:endParaRPr>
          </a:p>
        </p:txBody>
      </p:sp>
      <p:sp>
        <p:nvSpPr>
          <p:cNvPr id="13" name="Rectangle 1">
            <a:extLst>
              <a:ext uri="{FF2B5EF4-FFF2-40B4-BE49-F238E27FC236}">
                <a16:creationId xmlns:a16="http://schemas.microsoft.com/office/drawing/2014/main" id="{C444E90B-B01D-0335-C96C-F77D065208B5}"/>
              </a:ext>
            </a:extLst>
          </p:cNvPr>
          <p:cNvSpPr>
            <a:spLocks noChangeArrowheads="1"/>
          </p:cNvSpPr>
          <p:nvPr/>
        </p:nvSpPr>
        <p:spPr bwMode="auto">
          <a:xfrm>
            <a:off x="4251579" y="2680949"/>
            <a:ext cx="4377954" cy="261610"/>
          </a:xfrm>
          <a:prstGeom prst="rect">
            <a:avLst/>
          </a:prstGeom>
          <a:solidFill>
            <a:schemeClr val="tx1"/>
          </a:solidFill>
          <a:ln>
            <a:solidFill>
              <a:schemeClr val="bg1">
                <a:lumMod val="50000"/>
              </a:schemeClr>
            </a:solid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ea typeface="JetBrains Mono"/>
              </a:rPr>
              <a:t>GET </a:t>
            </a:r>
            <a:r>
              <a:rPr kumimoji="0" lang="ko-KR" altLang="ko-KR" sz="1100" b="0" i="0" u="none" strike="noStrike" cap="none" normalizeH="0" baseline="0">
                <a:ln>
                  <a:noFill/>
                </a:ln>
                <a:solidFill>
                  <a:srgbClr val="BCBEC4"/>
                </a:solidFill>
                <a:effectLst/>
                <a:ea typeface="JetBrains Mono"/>
              </a:rPr>
              <a:t>http://localhost:8080/url?url=http://www.springmvc.com:8080</a:t>
            </a:r>
            <a:endParaRPr kumimoji="0" lang="ko-KR" altLang="ko-KR" sz="1100" b="0" i="0" u="none" strike="noStrike" cap="none" normalizeH="0" baseline="0">
              <a:ln>
                <a:noFill/>
              </a:ln>
              <a:solidFill>
                <a:schemeClr val="tx1"/>
              </a:solidFill>
              <a:effectLst/>
            </a:endParaRPr>
          </a:p>
        </p:txBody>
      </p:sp>
      <p:sp>
        <p:nvSpPr>
          <p:cNvPr id="14" name="Rectangle 2">
            <a:extLst>
              <a:ext uri="{FF2B5EF4-FFF2-40B4-BE49-F238E27FC236}">
                <a16:creationId xmlns:a16="http://schemas.microsoft.com/office/drawing/2014/main" id="{6065871C-8C70-FED2-F085-75D6EE8FEBCB}"/>
              </a:ext>
            </a:extLst>
          </p:cNvPr>
          <p:cNvSpPr>
            <a:spLocks noChangeArrowheads="1"/>
          </p:cNvSpPr>
          <p:nvPr/>
        </p:nvSpPr>
        <p:spPr bwMode="auto">
          <a:xfrm>
            <a:off x="4251581" y="1203360"/>
            <a:ext cx="4377953" cy="822726"/>
          </a:xfrm>
          <a:prstGeom prst="rect">
            <a:avLst/>
          </a:prstGeom>
          <a:solidFill>
            <a:schemeClr val="tx1"/>
          </a:solidFill>
          <a:ln>
            <a:solidFill>
              <a:schemeClr val="bg1">
                <a:lumMod val="50000"/>
              </a:schemeClr>
            </a:solid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latin typeface="Arial Unicode MS"/>
                <a:ea typeface="JetBrains Mono"/>
              </a:rPr>
              <a:t>POST </a:t>
            </a:r>
            <a:r>
              <a:rPr kumimoji="0" lang="ko-KR" altLang="ko-KR" sz="1100" b="0" i="0" u="none" strike="noStrike" cap="none" normalizeH="0" baseline="0">
                <a:ln>
                  <a:noFill/>
                </a:ln>
                <a:solidFill>
                  <a:srgbClr val="BCBEC4"/>
                </a:solidFill>
                <a:effectLst/>
                <a:latin typeface="Arial Unicode MS"/>
                <a:ea typeface="JetBrains Mono"/>
              </a:rPr>
              <a:t>http://localhost:8080/url</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1" u="none" strike="noStrike" cap="none" normalizeH="0" baseline="0">
                <a:ln>
                  <a:noFill/>
                </a:ln>
                <a:solidFill>
                  <a:srgbClr val="C77DBB"/>
                </a:solidFill>
                <a:effectLst/>
                <a:latin typeface="Arial Unicode MS"/>
                <a:ea typeface="JetBrains Mono"/>
              </a:rPr>
              <a:t>Content-Type</a:t>
            </a:r>
            <a:r>
              <a:rPr kumimoji="0" lang="ko-KR" altLang="ko-KR" sz="1100" b="0" i="0" u="none" strike="noStrike" cap="none" normalizeH="0" baseline="0">
                <a:ln>
                  <a:noFill/>
                </a:ln>
                <a:solidFill>
                  <a:srgbClr val="BCBEC4"/>
                </a:solidFill>
                <a:effectLst/>
                <a:latin typeface="Arial Unicode MS"/>
                <a:ea typeface="JetBrains Mono"/>
              </a:rPr>
              <a:t>: application/x-www-form-urlencoded</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protocol=http&amp;domain=www.springmvc.com&amp;port=8080</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5" name="Rectangle 1">
            <a:extLst>
              <a:ext uri="{FF2B5EF4-FFF2-40B4-BE49-F238E27FC236}">
                <a16:creationId xmlns:a16="http://schemas.microsoft.com/office/drawing/2014/main" id="{64A95239-08E1-AA71-F2D0-9CA3ABF9D35B}"/>
              </a:ext>
            </a:extLst>
          </p:cNvPr>
          <p:cNvSpPr>
            <a:spLocks noChangeArrowheads="1"/>
          </p:cNvSpPr>
          <p:nvPr/>
        </p:nvSpPr>
        <p:spPr bwMode="auto">
          <a:xfrm>
            <a:off x="4251579" y="3951466"/>
            <a:ext cx="4377954" cy="261610"/>
          </a:xfrm>
          <a:prstGeom prst="rect">
            <a:avLst/>
          </a:prstGeom>
          <a:solidFill>
            <a:schemeClr val="tx1"/>
          </a:solidFill>
          <a:ln>
            <a:solidFill>
              <a:schemeClr val="bg1">
                <a:lumMod val="50000"/>
              </a:schemeClr>
            </a:solid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ea typeface="JetBrains Mono"/>
              </a:rPr>
              <a:t>GET </a:t>
            </a:r>
            <a:r>
              <a:rPr kumimoji="0" lang="ko-KR" altLang="ko-KR" sz="1100" b="0" i="0" u="none" strike="noStrike" cap="none" normalizeH="0" baseline="0">
                <a:ln>
                  <a:noFill/>
                </a:ln>
                <a:solidFill>
                  <a:srgbClr val="BCBEC4"/>
                </a:solidFill>
                <a:effectLst/>
                <a:ea typeface="JetBrains Mono"/>
              </a:rPr>
              <a:t>http://localhost:8080/</a:t>
            </a:r>
            <a:r>
              <a:rPr lang="en-US" altLang="ko-KR" sz="1100">
                <a:solidFill>
                  <a:srgbClr val="BCBEC4"/>
                </a:solidFill>
                <a:ea typeface="JetBrains Mono"/>
              </a:rPr>
              <a:t>user</a:t>
            </a:r>
            <a:r>
              <a:rPr kumimoji="0" lang="ko-KR" altLang="ko-KR" sz="1100" b="0" i="0" u="none" strike="noStrike" cap="none" normalizeH="0" baseline="0">
                <a:ln>
                  <a:noFill/>
                </a:ln>
                <a:solidFill>
                  <a:srgbClr val="BCBEC4"/>
                </a:solidFill>
                <a:effectLst/>
                <a:ea typeface="JetBrains Mono"/>
              </a:rPr>
              <a:t>?</a:t>
            </a:r>
            <a:r>
              <a:rPr kumimoji="0" lang="en-US" altLang="ko-KR" sz="1100" b="0" i="0" u="none" strike="noStrike" cap="none" normalizeH="0" baseline="0">
                <a:ln>
                  <a:noFill/>
                </a:ln>
                <a:solidFill>
                  <a:srgbClr val="BCBEC4"/>
                </a:solidFill>
                <a:effectLst/>
                <a:ea typeface="JetBrains Mono"/>
              </a:rPr>
              <a:t>name</a:t>
            </a:r>
            <a:r>
              <a:rPr kumimoji="0" lang="ko-KR" altLang="ko-KR" sz="1100" b="0" i="0" u="none" strike="noStrike" cap="none" normalizeH="0" baseline="0">
                <a:ln>
                  <a:noFill/>
                </a:ln>
                <a:solidFill>
                  <a:srgbClr val="BCBEC4"/>
                </a:solidFill>
                <a:effectLst/>
                <a:ea typeface="JetBrains Mono"/>
              </a:rPr>
              <a:t>=</a:t>
            </a:r>
            <a:r>
              <a:rPr kumimoji="0" lang="en-US" altLang="ko-KR" sz="1100" b="0" i="0" u="none" strike="noStrike" cap="none" normalizeH="0" baseline="0">
                <a:ln>
                  <a:noFill/>
                </a:ln>
                <a:solidFill>
                  <a:srgbClr val="BCBEC4"/>
                </a:solidFill>
                <a:effectLst/>
                <a:ea typeface="JetBrains Mono"/>
              </a:rPr>
              <a:t>leaven</a:t>
            </a:r>
            <a:endParaRPr kumimoji="0" lang="ko-KR" altLang="ko-KR" sz="1100" b="0" i="0" u="none" strike="noStrike" cap="none" normalizeH="0" baseline="0">
              <a:ln>
                <a:noFill/>
              </a:ln>
              <a:solidFill>
                <a:schemeClr val="tx1"/>
              </a:solidFill>
              <a:effectLst/>
            </a:endParaRPr>
          </a:p>
        </p:txBody>
      </p:sp>
      <p:sp>
        <p:nvSpPr>
          <p:cNvPr id="16" name="Rectangle 1">
            <a:extLst>
              <a:ext uri="{FF2B5EF4-FFF2-40B4-BE49-F238E27FC236}">
                <a16:creationId xmlns:a16="http://schemas.microsoft.com/office/drawing/2014/main" id="{6B657E98-8D3D-26B1-4D73-C72A6BEE33F6}"/>
              </a:ext>
            </a:extLst>
          </p:cNvPr>
          <p:cNvSpPr>
            <a:spLocks noChangeArrowheads="1"/>
          </p:cNvSpPr>
          <p:nvPr/>
        </p:nvSpPr>
        <p:spPr bwMode="auto">
          <a:xfrm>
            <a:off x="4251579" y="5191845"/>
            <a:ext cx="4377954" cy="261610"/>
          </a:xfrm>
          <a:prstGeom prst="rect">
            <a:avLst/>
          </a:prstGeom>
          <a:solidFill>
            <a:schemeClr val="tx1"/>
          </a:solidFill>
          <a:ln>
            <a:solidFill>
              <a:schemeClr val="bg1">
                <a:lumMod val="50000"/>
              </a:schemeClr>
            </a:solid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ea typeface="JetBrains Mono"/>
              </a:rPr>
              <a:t>GET </a:t>
            </a:r>
            <a:r>
              <a:rPr kumimoji="0" lang="ko-KR" altLang="ko-KR" sz="1100" b="0" i="0" u="none" strike="noStrike" cap="none" normalizeH="0" baseline="0">
                <a:ln>
                  <a:noFill/>
                </a:ln>
                <a:solidFill>
                  <a:srgbClr val="BCBEC4"/>
                </a:solidFill>
                <a:effectLst/>
                <a:ea typeface="JetBrains Mono"/>
              </a:rPr>
              <a:t>http://localhost:8080/</a:t>
            </a:r>
            <a:r>
              <a:rPr kumimoji="0" lang="en-US" altLang="ko-KR" sz="1100" b="0" i="0" u="none" strike="noStrike" cap="none" normalizeH="0" baseline="0">
                <a:ln>
                  <a:noFill/>
                </a:ln>
                <a:solidFill>
                  <a:srgbClr val="BCBEC4"/>
                </a:solidFill>
                <a:effectLst/>
                <a:ea typeface="JetBrains Mono"/>
              </a:rPr>
              <a:t>color</a:t>
            </a:r>
            <a:r>
              <a:rPr kumimoji="0" lang="ko-KR" altLang="ko-KR" sz="1100" b="0" i="0" u="none" strike="noStrike" cap="none" normalizeH="0" baseline="0">
                <a:ln>
                  <a:noFill/>
                </a:ln>
                <a:solidFill>
                  <a:srgbClr val="BCBEC4"/>
                </a:solidFill>
                <a:effectLst/>
                <a:ea typeface="JetBrains Mono"/>
              </a:rPr>
              <a:t>?</a:t>
            </a:r>
            <a:r>
              <a:rPr kumimoji="0" lang="en-US" altLang="ko-KR" sz="1100" b="0" i="0" u="none" strike="noStrike" cap="none" normalizeH="0" baseline="0">
                <a:ln>
                  <a:noFill/>
                </a:ln>
                <a:solidFill>
                  <a:srgbClr val="BCBEC4"/>
                </a:solidFill>
                <a:effectLst/>
                <a:ea typeface="JetBrains Mono"/>
              </a:rPr>
              <a:t>color</a:t>
            </a:r>
            <a:r>
              <a:rPr kumimoji="0" lang="ko-KR" altLang="ko-KR" sz="1100" b="0" i="0" u="none" strike="noStrike" cap="none" normalizeH="0" baseline="0">
                <a:ln>
                  <a:noFill/>
                </a:ln>
                <a:solidFill>
                  <a:srgbClr val="BCBEC4"/>
                </a:solidFill>
                <a:effectLst/>
                <a:ea typeface="JetBrains Mono"/>
              </a:rPr>
              <a:t>=</a:t>
            </a:r>
            <a:r>
              <a:rPr kumimoji="0" lang="en-US" altLang="ko-KR" sz="1100" b="0" i="0" u="none" strike="noStrike" cap="none" normalizeH="0" baseline="0">
                <a:ln>
                  <a:noFill/>
                </a:ln>
                <a:solidFill>
                  <a:srgbClr val="BCBEC4"/>
                </a:solidFill>
                <a:effectLst/>
                <a:ea typeface="JetBrains Mono"/>
              </a:rPr>
              <a:t>red</a:t>
            </a:r>
            <a:endParaRPr kumimoji="0" lang="ko-KR" altLang="ko-KR" sz="1100" b="0" i="0" u="none" strike="noStrike" cap="none" normalizeH="0" baseline="0">
              <a:ln>
                <a:noFill/>
              </a:ln>
              <a:solidFill>
                <a:schemeClr val="tx1"/>
              </a:solidFill>
              <a:effectLst/>
            </a:endParaRPr>
          </a:p>
        </p:txBody>
      </p:sp>
      <p:sp>
        <p:nvSpPr>
          <p:cNvPr id="18" name="TextBox 17">
            <a:extLst>
              <a:ext uri="{FF2B5EF4-FFF2-40B4-BE49-F238E27FC236}">
                <a16:creationId xmlns:a16="http://schemas.microsoft.com/office/drawing/2014/main" id="{A44CD668-7661-6F5A-6C54-20B73DCBB009}"/>
              </a:ext>
            </a:extLst>
          </p:cNvPr>
          <p:cNvSpPr txBox="1"/>
          <p:nvPr/>
        </p:nvSpPr>
        <p:spPr>
          <a:xfrm>
            <a:off x="4251579" y="4254552"/>
            <a:ext cx="4377954" cy="261610"/>
          </a:xfrm>
          <a:prstGeom prst="rect">
            <a:avLst/>
          </a:prstGeom>
          <a:solidFill>
            <a:schemeClr val="tx1"/>
          </a:solidFill>
          <a:ln>
            <a:solidFill>
              <a:schemeClr val="bg1">
                <a:lumMod val="50000"/>
              </a:schemeClr>
            </a:solidFill>
          </a:ln>
        </p:spPr>
        <p:txBody>
          <a:bodyPr wrap="square">
            <a:spAutoFit/>
          </a:bodyPr>
          <a:lstStyle/>
          <a:p>
            <a:r>
              <a:rPr kumimoji="0" lang="ko-KR" altLang="ko-KR" sz="1100" b="0" i="0" u="none" strike="noStrike" cap="none" normalizeH="0" baseline="0">
                <a:ln>
                  <a:noFill/>
                </a:ln>
                <a:solidFill>
                  <a:srgbClr val="CF8E6D"/>
                </a:solidFill>
                <a:effectLst/>
                <a:ea typeface="JetBrains Mono"/>
              </a:rPr>
              <a:t>new</a:t>
            </a:r>
            <a:r>
              <a:rPr kumimoji="0" lang="en-US" altLang="ko-KR" sz="1100" b="0" i="0" u="none" strike="noStrike" cap="none" normalizeH="0" baseline="0">
                <a:ln>
                  <a:noFill/>
                </a:ln>
                <a:solidFill>
                  <a:srgbClr val="BCBEC4"/>
                </a:solidFill>
                <a:effectLst/>
                <a:ea typeface="JetBrains Mono"/>
              </a:rPr>
              <a:t> StringToUserConditionalConverter()</a:t>
            </a:r>
            <a:endParaRPr lang="ko-KR" altLang="en-US" sz="1100"/>
          </a:p>
        </p:txBody>
      </p:sp>
      <p:sp>
        <p:nvSpPr>
          <p:cNvPr id="20" name="TextBox 19">
            <a:extLst>
              <a:ext uri="{FF2B5EF4-FFF2-40B4-BE49-F238E27FC236}">
                <a16:creationId xmlns:a16="http://schemas.microsoft.com/office/drawing/2014/main" id="{D5DF4182-EE8D-8EE4-5920-27F20C0CCDCA}"/>
              </a:ext>
            </a:extLst>
          </p:cNvPr>
          <p:cNvSpPr txBox="1"/>
          <p:nvPr/>
        </p:nvSpPr>
        <p:spPr>
          <a:xfrm>
            <a:off x="4251579" y="5494931"/>
            <a:ext cx="4377954" cy="261610"/>
          </a:xfrm>
          <a:prstGeom prst="rect">
            <a:avLst/>
          </a:prstGeom>
          <a:solidFill>
            <a:schemeClr val="tx1"/>
          </a:solidFill>
          <a:ln>
            <a:solidFill>
              <a:schemeClr val="bg1">
                <a:lumMod val="50000"/>
              </a:schemeClr>
            </a:solidFill>
          </a:ln>
        </p:spPr>
        <p:txBody>
          <a:bodyPr wrap="square">
            <a:spAutoFit/>
          </a:bodyPr>
          <a:lstStyle/>
          <a:p>
            <a:r>
              <a:rPr kumimoji="0" lang="ko-KR" altLang="ko-KR" sz="1100" b="0" i="0" u="none" strike="noStrike" cap="none" normalizeH="0" baseline="0">
                <a:ln>
                  <a:noFill/>
                </a:ln>
                <a:solidFill>
                  <a:srgbClr val="CF8E6D"/>
                </a:solidFill>
                <a:effectLst/>
                <a:ea typeface="JetBrains Mono"/>
              </a:rPr>
              <a:t>new</a:t>
            </a:r>
            <a:r>
              <a:rPr kumimoji="0" lang="en-US" altLang="ko-KR" sz="1100" b="0" i="0" u="none" strike="noStrike" cap="none" normalizeH="0" baseline="0">
                <a:ln>
                  <a:noFill/>
                </a:ln>
                <a:solidFill>
                  <a:srgbClr val="BCBEC4"/>
                </a:solidFill>
                <a:effectLst/>
                <a:ea typeface="JetBrains Mono"/>
              </a:rPr>
              <a:t> StringToEnumConverterFactory()</a:t>
            </a:r>
            <a:endParaRPr lang="ko-KR" altLang="en-US" sz="1100"/>
          </a:p>
        </p:txBody>
      </p:sp>
      <p:sp>
        <p:nvSpPr>
          <p:cNvPr id="22" name="TextBox 21">
            <a:extLst>
              <a:ext uri="{FF2B5EF4-FFF2-40B4-BE49-F238E27FC236}">
                <a16:creationId xmlns:a16="http://schemas.microsoft.com/office/drawing/2014/main" id="{9D59CA04-4D1B-0552-E8A3-BB0FB31A7B83}"/>
              </a:ext>
            </a:extLst>
          </p:cNvPr>
          <p:cNvSpPr txBox="1"/>
          <p:nvPr/>
        </p:nvSpPr>
        <p:spPr>
          <a:xfrm>
            <a:off x="4251580" y="2067562"/>
            <a:ext cx="4377953" cy="261610"/>
          </a:xfrm>
          <a:prstGeom prst="rect">
            <a:avLst/>
          </a:prstGeom>
          <a:solidFill>
            <a:schemeClr val="tx1"/>
          </a:solidFill>
          <a:ln>
            <a:solidFill>
              <a:schemeClr val="bg1">
                <a:lumMod val="50000"/>
              </a:schemeClr>
            </a:solidFill>
          </a:ln>
        </p:spPr>
        <p:txBody>
          <a:bodyPr wrap="square">
            <a:spAutoFit/>
          </a:bodyPr>
          <a:lstStyle/>
          <a:p>
            <a:r>
              <a:rPr kumimoji="0" lang="ko-KR" altLang="ko-KR" sz="1100" b="0" i="0" u="none" strike="noStrike" cap="none" normalizeH="0" baseline="0">
                <a:ln>
                  <a:noFill/>
                </a:ln>
                <a:solidFill>
                  <a:srgbClr val="CF8E6D"/>
                </a:solidFill>
                <a:effectLst/>
                <a:ea typeface="JetBrains Mono"/>
              </a:rPr>
              <a:t>new </a:t>
            </a:r>
            <a:r>
              <a:rPr kumimoji="0" lang="ko-KR" altLang="ko-KR" sz="1100" b="0" i="0" u="none" strike="noStrike" cap="none" normalizeH="0" baseline="0">
                <a:ln>
                  <a:noFill/>
                </a:ln>
                <a:solidFill>
                  <a:srgbClr val="BCBEC4"/>
                </a:solidFill>
                <a:effectLst/>
                <a:ea typeface="JetBrains Mono"/>
              </a:rPr>
              <a:t>StringToUrlConverter()</a:t>
            </a:r>
            <a:endParaRPr lang="ko-KR" altLang="en-US" sz="1100"/>
          </a:p>
        </p:txBody>
      </p:sp>
      <p:sp>
        <p:nvSpPr>
          <p:cNvPr id="25" name="TextBox 24">
            <a:extLst>
              <a:ext uri="{FF2B5EF4-FFF2-40B4-BE49-F238E27FC236}">
                <a16:creationId xmlns:a16="http://schemas.microsoft.com/office/drawing/2014/main" id="{84838AA2-D699-8E69-A9D0-88F74C4AE9A4}"/>
              </a:ext>
            </a:extLst>
          </p:cNvPr>
          <p:cNvSpPr txBox="1"/>
          <p:nvPr/>
        </p:nvSpPr>
        <p:spPr>
          <a:xfrm>
            <a:off x="4251579" y="2988467"/>
            <a:ext cx="4377953" cy="261610"/>
          </a:xfrm>
          <a:prstGeom prst="rect">
            <a:avLst/>
          </a:prstGeom>
          <a:solidFill>
            <a:schemeClr val="tx1"/>
          </a:solidFill>
          <a:ln>
            <a:solidFill>
              <a:schemeClr val="bg1">
                <a:lumMod val="50000"/>
              </a:schemeClr>
            </a:solidFill>
          </a:ln>
        </p:spPr>
        <p:txBody>
          <a:bodyPr wrap="square">
            <a:spAutoFit/>
          </a:bodyPr>
          <a:lstStyle/>
          <a:p>
            <a:r>
              <a:rPr kumimoji="0" lang="ko-KR" altLang="ko-KR" sz="1100" b="0" i="0" u="none" strike="noStrike" cap="none" normalizeH="0" baseline="0">
                <a:ln>
                  <a:noFill/>
                </a:ln>
                <a:solidFill>
                  <a:srgbClr val="CF8E6D"/>
                </a:solidFill>
                <a:effectLst/>
                <a:ea typeface="JetBrains Mono"/>
              </a:rPr>
              <a:t>new </a:t>
            </a:r>
            <a:r>
              <a:rPr kumimoji="0" lang="ko-KR" altLang="ko-KR" sz="1100" b="0" i="0" u="none" strike="noStrike" cap="none" normalizeH="0" baseline="0">
                <a:ln>
                  <a:noFill/>
                </a:ln>
                <a:solidFill>
                  <a:srgbClr val="BCBEC4"/>
                </a:solidFill>
                <a:effectLst/>
                <a:ea typeface="JetBrains Mono"/>
              </a:rPr>
              <a:t>UrlToStringConverter()</a:t>
            </a:r>
            <a:endParaRPr lang="ko-KR" altLang="en-US" sz="1100"/>
          </a:p>
        </p:txBody>
      </p:sp>
      <p:sp>
        <p:nvSpPr>
          <p:cNvPr id="26" name="오른쪽 중괄호 25">
            <a:extLst>
              <a:ext uri="{FF2B5EF4-FFF2-40B4-BE49-F238E27FC236}">
                <a16:creationId xmlns:a16="http://schemas.microsoft.com/office/drawing/2014/main" id="{2349398E-7A9F-4349-9D63-A4F25994B35B}"/>
              </a:ext>
            </a:extLst>
          </p:cNvPr>
          <p:cNvSpPr/>
          <p:nvPr/>
        </p:nvSpPr>
        <p:spPr>
          <a:xfrm>
            <a:off x="8754036" y="1401679"/>
            <a:ext cx="246647" cy="4168942"/>
          </a:xfrm>
          <a:prstGeom prst="rightBrace">
            <a:avLst>
              <a:gd name="adj1" fmla="val 37601"/>
              <a:gd name="adj2" fmla="val 50000"/>
            </a:avLst>
          </a:prstGeom>
          <a:ln w="1905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Tree>
    <p:extLst>
      <p:ext uri="{BB962C8B-B14F-4D97-AF65-F5344CB8AC3E}">
        <p14:creationId xmlns:p14="http://schemas.microsoft.com/office/powerpoint/2010/main" val="3877118458"/>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88B265-15C4-F2E4-ED53-EBECB73EAB81}"/>
            </a:ext>
          </a:extLst>
        </p:cNvPr>
        <p:cNvGrpSpPr/>
        <p:nvPr/>
      </p:nvGrpSpPr>
      <p:grpSpPr>
        <a:xfrm>
          <a:off x="0" y="0"/>
          <a:ext cx="0" cy="0"/>
          <a:chOff x="0" y="0"/>
          <a:chExt cx="0" cy="0"/>
        </a:xfrm>
      </p:grpSpPr>
      <p:sp>
        <p:nvSpPr>
          <p:cNvPr id="6" name="직사각형 5">
            <a:extLst>
              <a:ext uri="{FF2B5EF4-FFF2-40B4-BE49-F238E27FC236}">
                <a16:creationId xmlns:a16="http://schemas.microsoft.com/office/drawing/2014/main" id="{66C783C4-0010-1F58-F93C-2E8A01F87BE7}"/>
              </a:ext>
            </a:extLst>
          </p:cNvPr>
          <p:cNvSpPr/>
          <p:nvPr/>
        </p:nvSpPr>
        <p:spPr>
          <a:xfrm>
            <a:off x="108284" y="205930"/>
            <a:ext cx="4385047"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Converter </a:t>
            </a:r>
            <a:r>
              <a:rPr lang="ko-KR" altLang="en-US" b="1">
                <a:solidFill>
                  <a:schemeClr val="accent1">
                    <a:lumMod val="75000"/>
                  </a:schemeClr>
                </a:solidFill>
                <a:latin typeface="+mn-ea"/>
              </a:rPr>
              <a:t>흐름도 </a:t>
            </a:r>
            <a:r>
              <a:rPr lang="en-US" altLang="ko-KR" b="1">
                <a:solidFill>
                  <a:schemeClr val="accent1">
                    <a:lumMod val="75000"/>
                  </a:schemeClr>
                </a:solidFill>
                <a:latin typeface="+mn-ea"/>
              </a:rPr>
              <a:t>- @RequestParam</a:t>
            </a:r>
            <a:endParaRPr lang="ko-KR" altLang="en-US" b="1">
              <a:solidFill>
                <a:schemeClr val="accent1">
                  <a:lumMod val="75000"/>
                </a:schemeClr>
              </a:solidFill>
              <a:latin typeface="+mn-ea"/>
            </a:endParaRPr>
          </a:p>
        </p:txBody>
      </p:sp>
      <p:grpSp>
        <p:nvGrpSpPr>
          <p:cNvPr id="2" name="그룹 1">
            <a:extLst>
              <a:ext uri="{FF2B5EF4-FFF2-40B4-BE49-F238E27FC236}">
                <a16:creationId xmlns:a16="http://schemas.microsoft.com/office/drawing/2014/main" id="{7A276578-640C-D062-39BA-454E9C8EB13C}"/>
              </a:ext>
            </a:extLst>
          </p:cNvPr>
          <p:cNvGrpSpPr/>
          <p:nvPr/>
        </p:nvGrpSpPr>
        <p:grpSpPr>
          <a:xfrm>
            <a:off x="438452" y="918928"/>
            <a:ext cx="580620" cy="493776"/>
            <a:chOff x="4940066" y="178594"/>
            <a:chExt cx="580620" cy="493776"/>
          </a:xfrm>
        </p:grpSpPr>
        <p:sp>
          <p:nvSpPr>
            <p:cNvPr id="5" name="타원 4">
              <a:extLst>
                <a:ext uri="{FF2B5EF4-FFF2-40B4-BE49-F238E27FC236}">
                  <a16:creationId xmlns:a16="http://schemas.microsoft.com/office/drawing/2014/main" id="{CBE495A9-BEDF-FD14-CC43-B1E5A0FCD22C}"/>
                </a:ext>
              </a:extLst>
            </p:cNvPr>
            <p:cNvSpPr/>
            <p:nvPr/>
          </p:nvSpPr>
          <p:spPr>
            <a:xfrm>
              <a:off x="4970146" y="178594"/>
              <a:ext cx="493776" cy="493776"/>
            </a:xfrm>
            <a:prstGeom prst="ellipse">
              <a:avLst/>
            </a:prstGeom>
            <a:solidFill>
              <a:schemeClr val="accent1">
                <a:lumMod val="40000"/>
                <a:lumOff val="60000"/>
              </a:schemeClr>
            </a:solidFill>
            <a:ln w="190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6CB0C5B5-0B29-70E2-8FD5-E79C94087016}"/>
                </a:ext>
              </a:extLst>
            </p:cNvPr>
            <p:cNvSpPr txBox="1"/>
            <p:nvPr/>
          </p:nvSpPr>
          <p:spPr>
            <a:xfrm>
              <a:off x="4940066" y="286983"/>
              <a:ext cx="580620" cy="276999"/>
            </a:xfrm>
            <a:prstGeom prst="rect">
              <a:avLst/>
            </a:prstGeom>
            <a:noFill/>
          </p:spPr>
          <p:txBody>
            <a:bodyPr wrap="square">
              <a:spAutoFit/>
            </a:bodyPr>
            <a:lstStyle/>
            <a:p>
              <a:r>
                <a:rPr lang="en-US" altLang="ko-KR" sz="1200" b="1">
                  <a:latin typeface="나눔바른고딕" panose="020B0603020101020101" pitchFamily="50" charset="-127"/>
                  <a:ea typeface="나눔바른고딕" panose="020B0603020101020101" pitchFamily="50" charset="-127"/>
                </a:rPr>
                <a:t>client</a:t>
              </a:r>
              <a:endParaRPr lang="ko-KR" altLang="en-US" sz="1200" b="1"/>
            </a:p>
          </p:txBody>
        </p:sp>
      </p:grpSp>
      <p:cxnSp>
        <p:nvCxnSpPr>
          <p:cNvPr id="9" name="직선 화살표 연결선 8">
            <a:extLst>
              <a:ext uri="{FF2B5EF4-FFF2-40B4-BE49-F238E27FC236}">
                <a16:creationId xmlns:a16="http://schemas.microsoft.com/office/drawing/2014/main" id="{DE9DD06B-8D05-EFA2-08C2-8F1AA070B9AF}"/>
              </a:ext>
            </a:extLst>
          </p:cNvPr>
          <p:cNvCxnSpPr>
            <a:cxnSpLocks/>
            <a:stCxn id="8" idx="3"/>
            <a:endCxn id="12" idx="1"/>
          </p:cNvCxnSpPr>
          <p:nvPr/>
        </p:nvCxnSpPr>
        <p:spPr>
          <a:xfrm flipV="1">
            <a:off x="1019072" y="1165816"/>
            <a:ext cx="635875"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모서리가 둥근 직사각형 38">
            <a:extLst>
              <a:ext uri="{FF2B5EF4-FFF2-40B4-BE49-F238E27FC236}">
                <a16:creationId xmlns:a16="http://schemas.microsoft.com/office/drawing/2014/main" id="{6D98D329-4CBC-29E6-147F-7A11FDB8FE14}"/>
              </a:ext>
            </a:extLst>
          </p:cNvPr>
          <p:cNvSpPr/>
          <p:nvPr/>
        </p:nvSpPr>
        <p:spPr>
          <a:xfrm>
            <a:off x="4196372" y="914489"/>
            <a:ext cx="3050014"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RequestMappingHandlerAdapter</a:t>
            </a:r>
            <a:endParaRPr lang="ko-KR" altLang="en-US" sz="1400">
              <a:solidFill>
                <a:schemeClr val="tx1"/>
              </a:solidFill>
              <a:latin typeface="+mj-lt"/>
              <a:ea typeface="나눔바른고딕" panose="020B0603020101020101"/>
            </a:endParaRPr>
          </a:p>
        </p:txBody>
      </p:sp>
      <p:cxnSp>
        <p:nvCxnSpPr>
          <p:cNvPr id="11" name="직선 화살표 연결선 10">
            <a:extLst>
              <a:ext uri="{FF2B5EF4-FFF2-40B4-BE49-F238E27FC236}">
                <a16:creationId xmlns:a16="http://schemas.microsoft.com/office/drawing/2014/main" id="{D7B7B987-982B-4BBF-AC3A-9A09AA9F77F4}"/>
              </a:ext>
            </a:extLst>
          </p:cNvPr>
          <p:cNvCxnSpPr>
            <a:cxnSpLocks/>
            <a:stCxn id="12" idx="3"/>
            <a:endCxn id="10" idx="1"/>
          </p:cNvCxnSpPr>
          <p:nvPr/>
        </p:nvCxnSpPr>
        <p:spPr>
          <a:xfrm flipV="1">
            <a:off x="3492907" y="1161377"/>
            <a:ext cx="703465" cy="443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모서리가 둥근 직사각형 38">
            <a:extLst>
              <a:ext uri="{FF2B5EF4-FFF2-40B4-BE49-F238E27FC236}">
                <a16:creationId xmlns:a16="http://schemas.microsoft.com/office/drawing/2014/main" id="{BBA72866-FE3B-8C14-D8D5-8A1E2B12F5A1}"/>
              </a:ext>
            </a:extLst>
          </p:cNvPr>
          <p:cNvSpPr/>
          <p:nvPr/>
        </p:nvSpPr>
        <p:spPr>
          <a:xfrm>
            <a:off x="1654947" y="918928"/>
            <a:ext cx="1837960"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DispatcherServlet</a:t>
            </a:r>
            <a:endParaRPr lang="ko-KR" altLang="en-US" sz="1400">
              <a:solidFill>
                <a:schemeClr val="tx1"/>
              </a:solidFill>
              <a:latin typeface="+mj-lt"/>
              <a:ea typeface="나눔바른고딕" panose="020B0603020101020101"/>
            </a:endParaRPr>
          </a:p>
        </p:txBody>
      </p:sp>
      <p:cxnSp>
        <p:nvCxnSpPr>
          <p:cNvPr id="13" name="직선 화살표 연결선 12">
            <a:extLst>
              <a:ext uri="{FF2B5EF4-FFF2-40B4-BE49-F238E27FC236}">
                <a16:creationId xmlns:a16="http://schemas.microsoft.com/office/drawing/2014/main" id="{07E7FBAD-73BD-C361-FB95-B2F2820EFF7D}"/>
              </a:ext>
            </a:extLst>
          </p:cNvPr>
          <p:cNvCxnSpPr>
            <a:cxnSpLocks/>
            <a:stCxn id="10" idx="2"/>
            <a:endCxn id="14" idx="0"/>
          </p:cNvCxnSpPr>
          <p:nvPr/>
        </p:nvCxnSpPr>
        <p:spPr>
          <a:xfrm>
            <a:off x="5721379" y="1408265"/>
            <a:ext cx="0" cy="28455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모서리가 둥근 직사각형 38">
            <a:extLst>
              <a:ext uri="{FF2B5EF4-FFF2-40B4-BE49-F238E27FC236}">
                <a16:creationId xmlns:a16="http://schemas.microsoft.com/office/drawing/2014/main" id="{8CDA325A-5A2F-9E8B-A39B-151A83374E87}"/>
              </a:ext>
            </a:extLst>
          </p:cNvPr>
          <p:cNvSpPr/>
          <p:nvPr/>
        </p:nvSpPr>
        <p:spPr>
          <a:xfrm>
            <a:off x="3917962" y="1692823"/>
            <a:ext cx="3606833"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RequestParamMethodArgumentResolver</a:t>
            </a:r>
          </a:p>
        </p:txBody>
      </p:sp>
      <p:sp>
        <p:nvSpPr>
          <p:cNvPr id="22" name="TextBox 21">
            <a:extLst>
              <a:ext uri="{FF2B5EF4-FFF2-40B4-BE49-F238E27FC236}">
                <a16:creationId xmlns:a16="http://schemas.microsoft.com/office/drawing/2014/main" id="{94DEF07B-436B-906A-C383-6B2EC7EE6A90}"/>
              </a:ext>
            </a:extLst>
          </p:cNvPr>
          <p:cNvSpPr txBox="1"/>
          <p:nvPr/>
        </p:nvSpPr>
        <p:spPr>
          <a:xfrm>
            <a:off x="108284" y="1461609"/>
            <a:ext cx="1493420" cy="261610"/>
          </a:xfrm>
          <a:prstGeom prst="rect">
            <a:avLst/>
          </a:prstGeom>
          <a:noFill/>
        </p:spPr>
        <p:txBody>
          <a:bodyPr wrap="square">
            <a:spAutoFit/>
          </a:bodyPr>
          <a:lstStyle/>
          <a:p>
            <a:r>
              <a:rPr kumimoji="0" lang="ko-KR" altLang="ko-KR" sz="1100" b="0" i="0" u="none" strike="noStrike" cap="none" normalizeH="0" baseline="0">
                <a:ln>
                  <a:noFill/>
                </a:ln>
                <a:effectLst/>
                <a:ea typeface="JetBrains Mono"/>
              </a:rPr>
              <a:t>/</a:t>
            </a:r>
            <a:r>
              <a:rPr lang="en-US" altLang="ko-KR" sz="1100">
                <a:ea typeface="JetBrains Mono"/>
              </a:rPr>
              <a:t>user</a:t>
            </a:r>
            <a:r>
              <a:rPr kumimoji="0" lang="ko-KR" altLang="ko-KR" sz="1100" b="0" i="0" u="none" strike="noStrike" cap="none" normalizeH="0" baseline="0">
                <a:ln>
                  <a:noFill/>
                </a:ln>
                <a:effectLst/>
                <a:ea typeface="JetBrains Mono"/>
              </a:rPr>
              <a:t>?</a:t>
            </a:r>
            <a:r>
              <a:rPr kumimoji="0" lang="en-US" altLang="ko-KR" sz="1100" b="0" i="0" u="none" strike="noStrike" cap="none" normalizeH="0" baseline="0">
                <a:ln>
                  <a:noFill/>
                </a:ln>
                <a:effectLst/>
                <a:ea typeface="JetBrains Mono"/>
              </a:rPr>
              <a:t>name</a:t>
            </a:r>
            <a:r>
              <a:rPr kumimoji="0" lang="ko-KR" altLang="ko-KR" sz="1100" b="0" i="0" u="none" strike="noStrike" cap="none" normalizeH="0" baseline="0">
                <a:ln>
                  <a:noFill/>
                </a:ln>
                <a:effectLst/>
                <a:ea typeface="JetBrains Mono"/>
              </a:rPr>
              <a:t>=</a:t>
            </a:r>
            <a:r>
              <a:rPr kumimoji="0" lang="en-US" altLang="ko-KR" sz="1100" b="0" i="0" u="none" strike="noStrike" cap="none" normalizeH="0" baseline="0">
                <a:ln>
                  <a:noFill/>
                </a:ln>
                <a:effectLst/>
                <a:ea typeface="JetBrains Mono"/>
              </a:rPr>
              <a:t>leaven</a:t>
            </a:r>
            <a:endParaRPr lang="ko-KR" altLang="en-US" sz="1100"/>
          </a:p>
        </p:txBody>
      </p:sp>
      <p:sp>
        <p:nvSpPr>
          <p:cNvPr id="26" name="모서리가 둥근 직사각형 38">
            <a:extLst>
              <a:ext uri="{FF2B5EF4-FFF2-40B4-BE49-F238E27FC236}">
                <a16:creationId xmlns:a16="http://schemas.microsoft.com/office/drawing/2014/main" id="{259790EC-92F3-6FBE-9619-0C4DC8DFBF91}"/>
              </a:ext>
            </a:extLst>
          </p:cNvPr>
          <p:cNvSpPr/>
          <p:nvPr/>
        </p:nvSpPr>
        <p:spPr>
          <a:xfrm>
            <a:off x="8355930" y="1692823"/>
            <a:ext cx="1070811"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t>arg</a:t>
            </a:r>
          </a:p>
          <a:p>
            <a:pPr algn="ctr">
              <a:spcBef>
                <a:spcPts val="400"/>
              </a:spcBef>
            </a:pPr>
            <a:endParaRPr lang="en-US" altLang="ko-KR" sz="1400"/>
          </a:p>
        </p:txBody>
      </p:sp>
      <p:cxnSp>
        <p:nvCxnSpPr>
          <p:cNvPr id="29" name="직선 화살표 연결선 28">
            <a:extLst>
              <a:ext uri="{FF2B5EF4-FFF2-40B4-BE49-F238E27FC236}">
                <a16:creationId xmlns:a16="http://schemas.microsoft.com/office/drawing/2014/main" id="{03969D88-2741-4F17-C41B-5F7B3742017A}"/>
              </a:ext>
            </a:extLst>
          </p:cNvPr>
          <p:cNvCxnSpPr>
            <a:cxnSpLocks/>
            <a:stCxn id="14" idx="3"/>
            <a:endCxn id="26" idx="1"/>
          </p:cNvCxnSpPr>
          <p:nvPr/>
        </p:nvCxnSpPr>
        <p:spPr>
          <a:xfrm>
            <a:off x="7524795" y="1939711"/>
            <a:ext cx="831135" cy="0"/>
          </a:xfrm>
          <a:prstGeom prst="straightConnector1">
            <a:avLst/>
          </a:prstGeom>
          <a:ln w="12700">
            <a:solidFill>
              <a:schemeClr val="bg1">
                <a:lumMod val="50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6" name="모서리가 둥근 직사각형 38">
            <a:extLst>
              <a:ext uri="{FF2B5EF4-FFF2-40B4-BE49-F238E27FC236}">
                <a16:creationId xmlns:a16="http://schemas.microsoft.com/office/drawing/2014/main" id="{B7A09F41-FCAA-279B-D5D9-D561515BE14F}"/>
              </a:ext>
            </a:extLst>
          </p:cNvPr>
          <p:cNvSpPr/>
          <p:nvPr/>
        </p:nvSpPr>
        <p:spPr>
          <a:xfrm>
            <a:off x="8531288" y="1931842"/>
            <a:ext cx="720096" cy="215756"/>
          </a:xfrm>
          <a:prstGeom prst="roundRect">
            <a:avLst/>
          </a:prstGeom>
          <a:solidFill>
            <a:schemeClr val="bg2"/>
          </a:solidFill>
          <a:ln w="9525">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t>leaven</a:t>
            </a:r>
          </a:p>
        </p:txBody>
      </p:sp>
      <p:sp>
        <p:nvSpPr>
          <p:cNvPr id="40" name="TextBox 39">
            <a:extLst>
              <a:ext uri="{FF2B5EF4-FFF2-40B4-BE49-F238E27FC236}">
                <a16:creationId xmlns:a16="http://schemas.microsoft.com/office/drawing/2014/main" id="{82F826CD-AADA-417D-B2C6-91CA40CB28B7}"/>
              </a:ext>
            </a:extLst>
          </p:cNvPr>
          <p:cNvSpPr txBox="1"/>
          <p:nvPr/>
        </p:nvSpPr>
        <p:spPr>
          <a:xfrm>
            <a:off x="7619477" y="1400827"/>
            <a:ext cx="2602964" cy="261610"/>
          </a:xfrm>
          <a:prstGeom prst="rect">
            <a:avLst/>
          </a:prstGeom>
          <a:noFill/>
        </p:spPr>
        <p:txBody>
          <a:bodyPr wrap="square">
            <a:spAutoFit/>
          </a:bodyPr>
          <a:lstStyle/>
          <a:p>
            <a:r>
              <a:rPr kumimoji="0" lang="en-US" altLang="ko-KR" sz="1100" b="0" i="0" u="none" strike="noStrike" cap="none" normalizeH="0" baseline="0">
                <a:ln>
                  <a:noFill/>
                </a:ln>
                <a:effectLst/>
                <a:ea typeface="JetBrains Mono"/>
              </a:rPr>
              <a:t>?name</a:t>
            </a:r>
            <a:r>
              <a:rPr kumimoji="0" lang="ko-KR" altLang="ko-KR" sz="1100" b="0" i="0" u="none" strike="noStrike" cap="none" normalizeH="0" baseline="0">
                <a:ln>
                  <a:noFill/>
                </a:ln>
                <a:effectLst/>
                <a:ea typeface="JetBrains Mono"/>
              </a:rPr>
              <a:t>=</a:t>
            </a:r>
            <a:r>
              <a:rPr kumimoji="0" lang="en-US" altLang="ko-KR" sz="1100" b="0" i="0" u="none" strike="noStrike" cap="none" normalizeH="0" baseline="0">
                <a:ln>
                  <a:noFill/>
                </a:ln>
                <a:effectLst/>
                <a:ea typeface="JetBrains Mono"/>
              </a:rPr>
              <a:t>leaven </a:t>
            </a:r>
            <a:r>
              <a:rPr kumimoji="0" lang="ko-KR" altLang="en-US" sz="1100" b="0" i="0" u="none" strike="noStrike" cap="none" normalizeH="0" baseline="0">
                <a:ln>
                  <a:noFill/>
                </a:ln>
                <a:effectLst/>
                <a:ea typeface="JetBrains Mono"/>
              </a:rPr>
              <a:t>에서 값을</a:t>
            </a:r>
            <a:r>
              <a:rPr lang="ko-KR" altLang="en-US" sz="1100"/>
              <a:t> </a:t>
            </a:r>
            <a:r>
              <a:rPr lang="en-US" altLang="ko-KR" sz="1100"/>
              <a:t>arg </a:t>
            </a:r>
            <a:r>
              <a:rPr lang="ko-KR" altLang="en-US" sz="1100"/>
              <a:t>에 저장</a:t>
            </a:r>
          </a:p>
        </p:txBody>
      </p:sp>
      <p:sp>
        <p:nvSpPr>
          <p:cNvPr id="44" name="다이아몬드 43">
            <a:extLst>
              <a:ext uri="{FF2B5EF4-FFF2-40B4-BE49-F238E27FC236}">
                <a16:creationId xmlns:a16="http://schemas.microsoft.com/office/drawing/2014/main" id="{5E2914D4-4E71-15B8-541B-F184F5FB31A3}"/>
              </a:ext>
            </a:extLst>
          </p:cNvPr>
          <p:cNvSpPr/>
          <p:nvPr/>
        </p:nvSpPr>
        <p:spPr>
          <a:xfrm>
            <a:off x="5531881" y="2360712"/>
            <a:ext cx="378995" cy="403057"/>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cxnSp>
        <p:nvCxnSpPr>
          <p:cNvPr id="47" name="직선 화살표 연결선 46">
            <a:extLst>
              <a:ext uri="{FF2B5EF4-FFF2-40B4-BE49-F238E27FC236}">
                <a16:creationId xmlns:a16="http://schemas.microsoft.com/office/drawing/2014/main" id="{C9E47739-4ADC-E42A-EF62-86362051C483}"/>
              </a:ext>
            </a:extLst>
          </p:cNvPr>
          <p:cNvCxnSpPr>
            <a:cxnSpLocks/>
            <a:stCxn id="14" idx="2"/>
            <a:endCxn id="44" idx="0"/>
          </p:cNvCxnSpPr>
          <p:nvPr/>
        </p:nvCxnSpPr>
        <p:spPr>
          <a:xfrm>
            <a:off x="5721379" y="2186599"/>
            <a:ext cx="0" cy="17411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273ABFE3-8AFA-2EFF-83CC-2565CC475C1D}"/>
              </a:ext>
            </a:extLst>
          </p:cNvPr>
          <p:cNvSpPr txBox="1"/>
          <p:nvPr/>
        </p:nvSpPr>
        <p:spPr>
          <a:xfrm>
            <a:off x="5910876" y="2467531"/>
            <a:ext cx="1282713" cy="261610"/>
          </a:xfrm>
          <a:prstGeom prst="rect">
            <a:avLst/>
          </a:prstGeom>
          <a:noFill/>
        </p:spPr>
        <p:txBody>
          <a:bodyPr wrap="square">
            <a:spAutoFit/>
          </a:bodyPr>
          <a:lstStyle/>
          <a:p>
            <a:r>
              <a:rPr lang="en-US" altLang="ko-KR" sz="1100"/>
              <a:t>arg </a:t>
            </a:r>
            <a:r>
              <a:rPr lang="ko-KR" altLang="en-US" sz="1100"/>
              <a:t>가</a:t>
            </a:r>
            <a:r>
              <a:rPr lang="en-US" altLang="ko-KR" sz="1100"/>
              <a:t> null </a:t>
            </a:r>
            <a:r>
              <a:rPr lang="ko-KR" altLang="en-US" sz="1100"/>
              <a:t>인가</a:t>
            </a:r>
            <a:r>
              <a:rPr lang="en-US" altLang="ko-KR" sz="1100"/>
              <a:t>?</a:t>
            </a:r>
            <a:endParaRPr lang="ko-KR" altLang="en-US" sz="1100"/>
          </a:p>
        </p:txBody>
      </p:sp>
      <p:sp>
        <p:nvSpPr>
          <p:cNvPr id="54" name="모서리가 둥근 직사각형 38">
            <a:extLst>
              <a:ext uri="{FF2B5EF4-FFF2-40B4-BE49-F238E27FC236}">
                <a16:creationId xmlns:a16="http://schemas.microsoft.com/office/drawing/2014/main" id="{6A780200-DBF8-228F-B540-5269508FA672}"/>
              </a:ext>
            </a:extLst>
          </p:cNvPr>
          <p:cNvSpPr/>
          <p:nvPr/>
        </p:nvSpPr>
        <p:spPr>
          <a:xfrm>
            <a:off x="5080021" y="2917411"/>
            <a:ext cx="1282713"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t>DataBinder</a:t>
            </a:r>
          </a:p>
        </p:txBody>
      </p:sp>
      <p:cxnSp>
        <p:nvCxnSpPr>
          <p:cNvPr id="55" name="직선 화살표 연결선 54">
            <a:extLst>
              <a:ext uri="{FF2B5EF4-FFF2-40B4-BE49-F238E27FC236}">
                <a16:creationId xmlns:a16="http://schemas.microsoft.com/office/drawing/2014/main" id="{6B6288A6-1CAD-36EB-ACE7-574FFBD9C7F0}"/>
              </a:ext>
            </a:extLst>
          </p:cNvPr>
          <p:cNvCxnSpPr>
            <a:cxnSpLocks/>
            <a:stCxn id="44" idx="2"/>
            <a:endCxn id="54" idx="0"/>
          </p:cNvCxnSpPr>
          <p:nvPr/>
        </p:nvCxnSpPr>
        <p:spPr>
          <a:xfrm flipH="1">
            <a:off x="5721378" y="2763769"/>
            <a:ext cx="1" cy="15364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0" name="모서리가 둥근 직사각형 38">
            <a:extLst>
              <a:ext uri="{FF2B5EF4-FFF2-40B4-BE49-F238E27FC236}">
                <a16:creationId xmlns:a16="http://schemas.microsoft.com/office/drawing/2014/main" id="{6768237C-249A-1010-905D-DE53ECA1E7A6}"/>
              </a:ext>
            </a:extLst>
          </p:cNvPr>
          <p:cNvSpPr/>
          <p:nvPr/>
        </p:nvSpPr>
        <p:spPr>
          <a:xfrm>
            <a:off x="4659590" y="3727258"/>
            <a:ext cx="2123573"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WebConversionService</a:t>
            </a:r>
          </a:p>
        </p:txBody>
      </p:sp>
      <p:cxnSp>
        <p:nvCxnSpPr>
          <p:cNvPr id="61" name="직선 화살표 연결선 60">
            <a:extLst>
              <a:ext uri="{FF2B5EF4-FFF2-40B4-BE49-F238E27FC236}">
                <a16:creationId xmlns:a16="http://schemas.microsoft.com/office/drawing/2014/main" id="{0F0E5846-7193-5C0C-127F-2F15184B3EE3}"/>
              </a:ext>
            </a:extLst>
          </p:cNvPr>
          <p:cNvCxnSpPr>
            <a:cxnSpLocks/>
            <a:stCxn id="54" idx="2"/>
            <a:endCxn id="60" idx="0"/>
          </p:cNvCxnSpPr>
          <p:nvPr/>
        </p:nvCxnSpPr>
        <p:spPr>
          <a:xfrm flipH="1">
            <a:off x="5721377" y="3411187"/>
            <a:ext cx="1" cy="31607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2" name="모서리가 둥근 직사각형 38">
            <a:extLst>
              <a:ext uri="{FF2B5EF4-FFF2-40B4-BE49-F238E27FC236}">
                <a16:creationId xmlns:a16="http://schemas.microsoft.com/office/drawing/2014/main" id="{7D9216A1-6F97-E6E6-A847-140AF4FB1329}"/>
              </a:ext>
            </a:extLst>
          </p:cNvPr>
          <p:cNvSpPr/>
          <p:nvPr/>
        </p:nvSpPr>
        <p:spPr>
          <a:xfrm>
            <a:off x="5121121" y="5184638"/>
            <a:ext cx="1200509"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Converter</a:t>
            </a:r>
          </a:p>
        </p:txBody>
      </p:sp>
      <p:sp>
        <p:nvSpPr>
          <p:cNvPr id="77" name="모서리가 둥근 직사각형 38">
            <a:extLst>
              <a:ext uri="{FF2B5EF4-FFF2-40B4-BE49-F238E27FC236}">
                <a16:creationId xmlns:a16="http://schemas.microsoft.com/office/drawing/2014/main" id="{D02AFE5F-F5C6-DF11-25F9-7482B6472840}"/>
              </a:ext>
            </a:extLst>
          </p:cNvPr>
          <p:cNvSpPr/>
          <p:nvPr/>
        </p:nvSpPr>
        <p:spPr>
          <a:xfrm>
            <a:off x="8071869" y="3727258"/>
            <a:ext cx="1170431"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Converters</a:t>
            </a:r>
          </a:p>
        </p:txBody>
      </p:sp>
      <p:pic>
        <p:nvPicPr>
          <p:cNvPr id="79" name="그림 78">
            <a:extLst>
              <a:ext uri="{FF2B5EF4-FFF2-40B4-BE49-F238E27FC236}">
                <a16:creationId xmlns:a16="http://schemas.microsoft.com/office/drawing/2014/main" id="{6B134527-2B78-DF1A-9294-EAE336A9E3F6}"/>
              </a:ext>
            </a:extLst>
          </p:cNvPr>
          <p:cNvPicPr>
            <a:picLocks noChangeAspect="1"/>
          </p:cNvPicPr>
          <p:nvPr/>
        </p:nvPicPr>
        <p:blipFill>
          <a:blip r:embed="rId3"/>
          <a:srcRect l="46660"/>
          <a:stretch/>
        </p:blipFill>
        <p:spPr>
          <a:xfrm>
            <a:off x="9651466" y="2967224"/>
            <a:ext cx="2123573" cy="2013843"/>
          </a:xfrm>
          <a:prstGeom prst="rect">
            <a:avLst/>
          </a:prstGeom>
        </p:spPr>
      </p:pic>
      <p:cxnSp>
        <p:nvCxnSpPr>
          <p:cNvPr id="82" name="직선 연결선 81">
            <a:extLst>
              <a:ext uri="{FF2B5EF4-FFF2-40B4-BE49-F238E27FC236}">
                <a16:creationId xmlns:a16="http://schemas.microsoft.com/office/drawing/2014/main" id="{474DB88C-C013-700E-E722-2423899BE879}"/>
              </a:ext>
            </a:extLst>
          </p:cNvPr>
          <p:cNvCxnSpPr>
            <a:stCxn id="77" idx="3"/>
            <a:endCxn id="79" idx="1"/>
          </p:cNvCxnSpPr>
          <p:nvPr/>
        </p:nvCxnSpPr>
        <p:spPr>
          <a:xfrm>
            <a:off x="9242300" y="3974146"/>
            <a:ext cx="409166" cy="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4" name="직선 화살표 연결선 83">
            <a:extLst>
              <a:ext uri="{FF2B5EF4-FFF2-40B4-BE49-F238E27FC236}">
                <a16:creationId xmlns:a16="http://schemas.microsoft.com/office/drawing/2014/main" id="{6DA1EF37-5CE7-4770-63BD-73D1EA813F15}"/>
              </a:ext>
            </a:extLst>
          </p:cNvPr>
          <p:cNvCxnSpPr>
            <a:stCxn id="60" idx="3"/>
            <a:endCxn id="77" idx="1"/>
          </p:cNvCxnSpPr>
          <p:nvPr/>
        </p:nvCxnSpPr>
        <p:spPr>
          <a:xfrm>
            <a:off x="6783163" y="3974146"/>
            <a:ext cx="128870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5" name="TextBox 84">
            <a:extLst>
              <a:ext uri="{FF2B5EF4-FFF2-40B4-BE49-F238E27FC236}">
                <a16:creationId xmlns:a16="http://schemas.microsoft.com/office/drawing/2014/main" id="{380C501C-5599-A7FC-12D5-614C8D3FE951}"/>
              </a:ext>
            </a:extLst>
          </p:cNvPr>
          <p:cNvSpPr txBox="1"/>
          <p:nvPr/>
        </p:nvSpPr>
        <p:spPr>
          <a:xfrm>
            <a:off x="6228845" y="3426647"/>
            <a:ext cx="2781265" cy="261610"/>
          </a:xfrm>
          <a:prstGeom prst="rect">
            <a:avLst/>
          </a:prstGeom>
          <a:noFill/>
        </p:spPr>
        <p:txBody>
          <a:bodyPr wrap="square">
            <a:spAutoFit/>
          </a:bodyPr>
          <a:lstStyle/>
          <a:p>
            <a:r>
              <a:rPr lang="en-US" altLang="ko-KR" sz="1100"/>
              <a:t>getConverter(</a:t>
            </a:r>
            <a:r>
              <a:rPr lang="en-US" altLang="ko-KR" sz="1100">
                <a:solidFill>
                  <a:schemeClr val="accent2"/>
                </a:solidFill>
              </a:rPr>
              <a:t>sourceType</a:t>
            </a:r>
            <a:r>
              <a:rPr lang="en-US" altLang="ko-KR" sz="1100"/>
              <a:t>, </a:t>
            </a:r>
            <a:r>
              <a:rPr lang="en-US" altLang="ko-KR" sz="1100">
                <a:solidFill>
                  <a:schemeClr val="accent6">
                    <a:lumMod val="75000"/>
                  </a:schemeClr>
                </a:solidFill>
              </a:rPr>
              <a:t>targetType</a:t>
            </a:r>
            <a:r>
              <a:rPr lang="en-US" altLang="ko-KR" sz="1100"/>
              <a:t>)</a:t>
            </a:r>
            <a:endParaRPr lang="ko-KR" altLang="en-US" sz="1100"/>
          </a:p>
        </p:txBody>
      </p:sp>
      <p:cxnSp>
        <p:nvCxnSpPr>
          <p:cNvPr id="86" name="직선 화살표 연결선 85">
            <a:extLst>
              <a:ext uri="{FF2B5EF4-FFF2-40B4-BE49-F238E27FC236}">
                <a16:creationId xmlns:a16="http://schemas.microsoft.com/office/drawing/2014/main" id="{2692CE69-97C0-0D01-F243-9B8F0F79309C}"/>
              </a:ext>
            </a:extLst>
          </p:cNvPr>
          <p:cNvCxnSpPr>
            <a:cxnSpLocks/>
            <a:stCxn id="121" idx="2"/>
            <a:endCxn id="72" idx="0"/>
          </p:cNvCxnSpPr>
          <p:nvPr/>
        </p:nvCxnSpPr>
        <p:spPr>
          <a:xfrm>
            <a:off x="5721375" y="4839995"/>
            <a:ext cx="1" cy="34464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1" name="모서리가 둥근 직사각형 38">
            <a:extLst>
              <a:ext uri="{FF2B5EF4-FFF2-40B4-BE49-F238E27FC236}">
                <a16:creationId xmlns:a16="http://schemas.microsoft.com/office/drawing/2014/main" id="{E28D885D-0863-9816-671A-61F6FDF9FBEF}"/>
              </a:ext>
            </a:extLst>
          </p:cNvPr>
          <p:cNvSpPr/>
          <p:nvPr/>
        </p:nvSpPr>
        <p:spPr>
          <a:xfrm>
            <a:off x="5121121" y="6118137"/>
            <a:ext cx="1200509"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t>Object</a:t>
            </a:r>
          </a:p>
        </p:txBody>
      </p:sp>
      <p:cxnSp>
        <p:nvCxnSpPr>
          <p:cNvPr id="92" name="직선 화살표 연결선 91">
            <a:extLst>
              <a:ext uri="{FF2B5EF4-FFF2-40B4-BE49-F238E27FC236}">
                <a16:creationId xmlns:a16="http://schemas.microsoft.com/office/drawing/2014/main" id="{F182EA5E-8CFE-0939-4F19-4CA5F0763E84}"/>
              </a:ext>
            </a:extLst>
          </p:cNvPr>
          <p:cNvCxnSpPr>
            <a:cxnSpLocks/>
            <a:stCxn id="72" idx="2"/>
            <a:endCxn id="91" idx="0"/>
          </p:cNvCxnSpPr>
          <p:nvPr/>
        </p:nvCxnSpPr>
        <p:spPr>
          <a:xfrm>
            <a:off x="5721376" y="5678414"/>
            <a:ext cx="0" cy="43972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7" name="TextBox 96">
            <a:extLst>
              <a:ext uri="{FF2B5EF4-FFF2-40B4-BE49-F238E27FC236}">
                <a16:creationId xmlns:a16="http://schemas.microsoft.com/office/drawing/2014/main" id="{702FA4C1-9BD8-4A2A-2F84-BD6C61A06E68}"/>
              </a:ext>
            </a:extLst>
          </p:cNvPr>
          <p:cNvSpPr txBox="1"/>
          <p:nvPr/>
        </p:nvSpPr>
        <p:spPr>
          <a:xfrm>
            <a:off x="5910872" y="4507661"/>
            <a:ext cx="1837960" cy="261610"/>
          </a:xfrm>
          <a:prstGeom prst="rect">
            <a:avLst/>
          </a:prstGeom>
          <a:noFill/>
        </p:spPr>
        <p:txBody>
          <a:bodyPr wrap="square">
            <a:spAutoFit/>
          </a:bodyPr>
          <a:lstStyle/>
          <a:p>
            <a:r>
              <a:rPr lang="en-US" altLang="ko-KR" sz="1100"/>
              <a:t>Converter </a:t>
            </a:r>
            <a:r>
              <a:rPr lang="ko-KR" altLang="en-US" sz="1100"/>
              <a:t>가</a:t>
            </a:r>
            <a:r>
              <a:rPr lang="en-US" altLang="ko-KR" sz="1100"/>
              <a:t> </a:t>
            </a:r>
            <a:r>
              <a:rPr lang="ko-KR" altLang="en-US" sz="1100"/>
              <a:t>존재하는가</a:t>
            </a:r>
            <a:r>
              <a:rPr lang="en-US" altLang="ko-KR" sz="1100"/>
              <a:t>?</a:t>
            </a:r>
            <a:endParaRPr lang="ko-KR" altLang="en-US" sz="1100"/>
          </a:p>
        </p:txBody>
      </p:sp>
      <p:sp>
        <p:nvSpPr>
          <p:cNvPr id="102" name="모서리가 둥근 직사각형 38">
            <a:extLst>
              <a:ext uri="{FF2B5EF4-FFF2-40B4-BE49-F238E27FC236}">
                <a16:creationId xmlns:a16="http://schemas.microsoft.com/office/drawing/2014/main" id="{05CD8F85-57B1-2485-2010-1BEB4811F8B7}"/>
              </a:ext>
            </a:extLst>
          </p:cNvPr>
          <p:cNvSpPr/>
          <p:nvPr/>
        </p:nvSpPr>
        <p:spPr>
          <a:xfrm>
            <a:off x="7202232" y="6118137"/>
            <a:ext cx="2874219"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t>ServletInvocableHandlerMethod</a:t>
            </a:r>
          </a:p>
        </p:txBody>
      </p:sp>
      <p:sp>
        <p:nvSpPr>
          <p:cNvPr id="103" name="TextBox 102">
            <a:extLst>
              <a:ext uri="{FF2B5EF4-FFF2-40B4-BE49-F238E27FC236}">
                <a16:creationId xmlns:a16="http://schemas.microsoft.com/office/drawing/2014/main" id="{92E86765-F1B1-47D8-C0DF-4A7591D542D4}"/>
              </a:ext>
            </a:extLst>
          </p:cNvPr>
          <p:cNvSpPr txBox="1"/>
          <p:nvPr/>
        </p:nvSpPr>
        <p:spPr>
          <a:xfrm>
            <a:off x="4423363" y="5767470"/>
            <a:ext cx="1367667" cy="261610"/>
          </a:xfrm>
          <a:prstGeom prst="rect">
            <a:avLst/>
          </a:prstGeom>
          <a:noFill/>
        </p:spPr>
        <p:txBody>
          <a:bodyPr wrap="square">
            <a:spAutoFit/>
          </a:bodyPr>
          <a:lstStyle/>
          <a:p>
            <a:r>
              <a:rPr lang="ko-KR" altLang="en-US" sz="1100"/>
              <a:t>타입변환 결과반환</a:t>
            </a:r>
          </a:p>
        </p:txBody>
      </p:sp>
      <p:cxnSp>
        <p:nvCxnSpPr>
          <p:cNvPr id="105" name="직선 화살표 연결선 104">
            <a:extLst>
              <a:ext uri="{FF2B5EF4-FFF2-40B4-BE49-F238E27FC236}">
                <a16:creationId xmlns:a16="http://schemas.microsoft.com/office/drawing/2014/main" id="{70AA161D-325C-0711-2510-461D7EC58367}"/>
              </a:ext>
            </a:extLst>
          </p:cNvPr>
          <p:cNvCxnSpPr>
            <a:cxnSpLocks/>
            <a:stCxn id="91" idx="3"/>
            <a:endCxn id="102" idx="1"/>
          </p:cNvCxnSpPr>
          <p:nvPr/>
        </p:nvCxnSpPr>
        <p:spPr>
          <a:xfrm>
            <a:off x="6321630" y="6365025"/>
            <a:ext cx="88060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3" name="모서리가 둥근 직사각형 38">
            <a:extLst>
              <a:ext uri="{FF2B5EF4-FFF2-40B4-BE49-F238E27FC236}">
                <a16:creationId xmlns:a16="http://schemas.microsoft.com/office/drawing/2014/main" id="{480536EB-4E58-7597-D094-22347E110E28}"/>
              </a:ext>
            </a:extLst>
          </p:cNvPr>
          <p:cNvSpPr/>
          <p:nvPr/>
        </p:nvSpPr>
        <p:spPr>
          <a:xfrm>
            <a:off x="10519066" y="6118137"/>
            <a:ext cx="1170431"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t>Method</a:t>
            </a:r>
          </a:p>
          <a:p>
            <a:pPr algn="ctr">
              <a:spcBef>
                <a:spcPts val="400"/>
              </a:spcBef>
            </a:pPr>
            <a:r>
              <a:rPr lang="en-US" altLang="ko-KR" sz="1200"/>
              <a:t>(args,bean)</a:t>
            </a:r>
          </a:p>
        </p:txBody>
      </p:sp>
      <p:cxnSp>
        <p:nvCxnSpPr>
          <p:cNvPr id="116" name="직선 화살표 연결선 115">
            <a:extLst>
              <a:ext uri="{FF2B5EF4-FFF2-40B4-BE49-F238E27FC236}">
                <a16:creationId xmlns:a16="http://schemas.microsoft.com/office/drawing/2014/main" id="{426F565B-9C5B-260F-9771-BDFC6AD59EE1}"/>
              </a:ext>
            </a:extLst>
          </p:cNvPr>
          <p:cNvCxnSpPr>
            <a:cxnSpLocks/>
            <a:stCxn id="102" idx="3"/>
            <a:endCxn id="113" idx="1"/>
          </p:cNvCxnSpPr>
          <p:nvPr/>
        </p:nvCxnSpPr>
        <p:spPr>
          <a:xfrm>
            <a:off x="10076451" y="6365025"/>
            <a:ext cx="44261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1" name="다이아몬드 120">
            <a:extLst>
              <a:ext uri="{FF2B5EF4-FFF2-40B4-BE49-F238E27FC236}">
                <a16:creationId xmlns:a16="http://schemas.microsoft.com/office/drawing/2014/main" id="{EF0FF081-5376-D9DD-BA08-CB3B7234DFDE}"/>
              </a:ext>
            </a:extLst>
          </p:cNvPr>
          <p:cNvSpPr/>
          <p:nvPr/>
        </p:nvSpPr>
        <p:spPr>
          <a:xfrm>
            <a:off x="5531877" y="4436938"/>
            <a:ext cx="378995" cy="403057"/>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cxnSp>
        <p:nvCxnSpPr>
          <p:cNvPr id="124" name="직선 화살표 연결선 123">
            <a:extLst>
              <a:ext uri="{FF2B5EF4-FFF2-40B4-BE49-F238E27FC236}">
                <a16:creationId xmlns:a16="http://schemas.microsoft.com/office/drawing/2014/main" id="{DA6C27D3-33D5-97DB-EED2-5A5BFCE233B0}"/>
              </a:ext>
            </a:extLst>
          </p:cNvPr>
          <p:cNvCxnSpPr>
            <a:cxnSpLocks/>
            <a:stCxn id="60" idx="2"/>
            <a:endCxn id="121" idx="0"/>
          </p:cNvCxnSpPr>
          <p:nvPr/>
        </p:nvCxnSpPr>
        <p:spPr>
          <a:xfrm flipH="1">
            <a:off x="5721375" y="4221034"/>
            <a:ext cx="2" cy="21590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1" name="모서리가 둥근 직사각형 38">
            <a:extLst>
              <a:ext uri="{FF2B5EF4-FFF2-40B4-BE49-F238E27FC236}">
                <a16:creationId xmlns:a16="http://schemas.microsoft.com/office/drawing/2014/main" id="{ECDD4D85-58FB-E06B-0AA1-9436D1899529}"/>
              </a:ext>
            </a:extLst>
          </p:cNvPr>
          <p:cNvSpPr/>
          <p:nvPr/>
        </p:nvSpPr>
        <p:spPr>
          <a:xfrm>
            <a:off x="2207795" y="4391578"/>
            <a:ext cx="1956413"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IllegalStateException</a:t>
            </a:r>
          </a:p>
        </p:txBody>
      </p:sp>
      <p:cxnSp>
        <p:nvCxnSpPr>
          <p:cNvPr id="133" name="직선 화살표 연결선 132">
            <a:extLst>
              <a:ext uri="{FF2B5EF4-FFF2-40B4-BE49-F238E27FC236}">
                <a16:creationId xmlns:a16="http://schemas.microsoft.com/office/drawing/2014/main" id="{E13381E5-1301-981F-DEE9-6BDE8580AC0A}"/>
              </a:ext>
            </a:extLst>
          </p:cNvPr>
          <p:cNvCxnSpPr>
            <a:stCxn id="121" idx="1"/>
            <a:endCxn id="131" idx="3"/>
          </p:cNvCxnSpPr>
          <p:nvPr/>
        </p:nvCxnSpPr>
        <p:spPr>
          <a:xfrm flipH="1" flipV="1">
            <a:off x="4164208" y="4638466"/>
            <a:ext cx="1367669"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8" name="TextBox 137">
            <a:extLst>
              <a:ext uri="{FF2B5EF4-FFF2-40B4-BE49-F238E27FC236}">
                <a16:creationId xmlns:a16="http://schemas.microsoft.com/office/drawing/2014/main" id="{FD477CED-A8D4-8D5D-5F92-74E78C507417}"/>
              </a:ext>
            </a:extLst>
          </p:cNvPr>
          <p:cNvSpPr txBox="1"/>
          <p:nvPr/>
        </p:nvSpPr>
        <p:spPr>
          <a:xfrm>
            <a:off x="793399" y="4964188"/>
            <a:ext cx="3429816" cy="261610"/>
          </a:xfrm>
          <a:prstGeom prst="rect">
            <a:avLst/>
          </a:prstGeom>
          <a:noFill/>
        </p:spPr>
        <p:txBody>
          <a:bodyPr wrap="square">
            <a:spAutoFit/>
          </a:bodyPr>
          <a:lstStyle/>
          <a:p>
            <a:r>
              <a:rPr kumimoji="0" lang="en-US" altLang="ko-KR" sz="1100" b="0" i="1" u="none" strike="noStrike" cap="none" normalizeH="0" baseline="0">
                <a:ln>
                  <a:noFill/>
                </a:ln>
                <a:solidFill>
                  <a:srgbClr val="FF0000"/>
                </a:solidFill>
                <a:effectLst/>
                <a:ea typeface="JetBrains Mono"/>
              </a:rPr>
              <a:t>no matching editors or conversion strategy found</a:t>
            </a:r>
            <a:endParaRPr lang="ko-KR" altLang="en-US" sz="1100" i="1">
              <a:solidFill>
                <a:srgbClr val="FF0000"/>
              </a:solidFill>
            </a:endParaRPr>
          </a:p>
        </p:txBody>
      </p:sp>
      <p:sp>
        <p:nvSpPr>
          <p:cNvPr id="141" name="모서리가 둥근 직사각형 38">
            <a:extLst>
              <a:ext uri="{FF2B5EF4-FFF2-40B4-BE49-F238E27FC236}">
                <a16:creationId xmlns:a16="http://schemas.microsoft.com/office/drawing/2014/main" id="{91BE22E4-DC2C-8A63-73A3-21DC2295656E}"/>
              </a:ext>
            </a:extLst>
          </p:cNvPr>
          <p:cNvSpPr/>
          <p:nvPr/>
        </p:nvSpPr>
        <p:spPr>
          <a:xfrm>
            <a:off x="5791030" y="4869076"/>
            <a:ext cx="720096" cy="215756"/>
          </a:xfrm>
          <a:prstGeom prst="roundRect">
            <a:avLst/>
          </a:prstGeom>
          <a:solidFill>
            <a:schemeClr val="bg2"/>
          </a:solidFill>
          <a:ln w="9525">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t>leaven</a:t>
            </a:r>
          </a:p>
        </p:txBody>
      </p:sp>
      <p:sp>
        <p:nvSpPr>
          <p:cNvPr id="142" name="TextBox 141">
            <a:extLst>
              <a:ext uri="{FF2B5EF4-FFF2-40B4-BE49-F238E27FC236}">
                <a16:creationId xmlns:a16="http://schemas.microsoft.com/office/drawing/2014/main" id="{98616121-F682-20F0-11B8-4B78E120F187}"/>
              </a:ext>
            </a:extLst>
          </p:cNvPr>
          <p:cNvSpPr txBox="1"/>
          <p:nvPr/>
        </p:nvSpPr>
        <p:spPr>
          <a:xfrm>
            <a:off x="6501083" y="6096055"/>
            <a:ext cx="518862" cy="261610"/>
          </a:xfrm>
          <a:prstGeom prst="rect">
            <a:avLst/>
          </a:prstGeom>
          <a:noFill/>
        </p:spPr>
        <p:txBody>
          <a:bodyPr wrap="square">
            <a:spAutoFit/>
          </a:bodyPr>
          <a:lstStyle/>
          <a:p>
            <a:r>
              <a:rPr lang="en-US" altLang="ko-KR" sz="1100"/>
              <a:t>args</a:t>
            </a:r>
            <a:endParaRPr lang="ko-KR" altLang="en-US" sz="1100"/>
          </a:p>
        </p:txBody>
      </p:sp>
    </p:spTree>
    <p:extLst>
      <p:ext uri="{BB962C8B-B14F-4D97-AF65-F5344CB8AC3E}">
        <p14:creationId xmlns:p14="http://schemas.microsoft.com/office/powerpoint/2010/main" val="1319318912"/>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2D7B2F-6C07-1744-F3FF-AD0D0E8232CD}"/>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90B897F5-8F2E-AE53-8996-9B3404F8A8D5}"/>
              </a:ext>
            </a:extLst>
          </p:cNvPr>
          <p:cNvSpPr txBox="1"/>
          <p:nvPr/>
        </p:nvSpPr>
        <p:spPr>
          <a:xfrm>
            <a:off x="1885564" y="2921169"/>
            <a:ext cx="8420896" cy="1015663"/>
          </a:xfrm>
          <a:prstGeom prst="rect">
            <a:avLst/>
          </a:prstGeom>
          <a:noFill/>
        </p:spPr>
        <p:txBody>
          <a:bodyPr wrap="none" rtlCol="0">
            <a:spAutoFit/>
          </a:bodyPr>
          <a:lstStyle/>
          <a:p>
            <a:pPr algn="ctr"/>
            <a:r>
              <a:rPr lang="ko-KR" altLang="en-US" sz="6000">
                <a:solidFill>
                  <a:schemeClr val="accent1">
                    <a:lumMod val="75000"/>
                  </a:schemeClr>
                </a:solidFill>
                <a:latin typeface="+mj-lt"/>
              </a:rPr>
              <a:t>바인딩과 타입변환 관계</a:t>
            </a:r>
          </a:p>
        </p:txBody>
      </p:sp>
      <p:sp>
        <p:nvSpPr>
          <p:cNvPr id="3" name="TextBox 2">
            <a:extLst>
              <a:ext uri="{FF2B5EF4-FFF2-40B4-BE49-F238E27FC236}">
                <a16:creationId xmlns:a16="http://schemas.microsoft.com/office/drawing/2014/main" id="{E605CEB0-0049-6A06-097A-3924B3E3DB12}"/>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4230652608"/>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25A9A8-99A7-AD54-15DA-40D0B3EE2743}"/>
            </a:ext>
          </a:extLst>
        </p:cNvPr>
        <p:cNvGrpSpPr/>
        <p:nvPr/>
      </p:nvGrpSpPr>
      <p:grpSpPr>
        <a:xfrm>
          <a:off x="0" y="0"/>
          <a:ext cx="0" cy="0"/>
          <a:chOff x="0" y="0"/>
          <a:chExt cx="0" cy="0"/>
        </a:xfrm>
      </p:grpSpPr>
      <p:sp>
        <p:nvSpPr>
          <p:cNvPr id="3" name="직사각형 2">
            <a:extLst>
              <a:ext uri="{FF2B5EF4-FFF2-40B4-BE49-F238E27FC236}">
                <a16:creationId xmlns:a16="http://schemas.microsoft.com/office/drawing/2014/main" id="{3A53BF08-08AC-9115-334E-8C2F896DF6DF}"/>
              </a:ext>
            </a:extLst>
          </p:cNvPr>
          <p:cNvSpPr/>
          <p:nvPr/>
        </p:nvSpPr>
        <p:spPr>
          <a:xfrm>
            <a:off x="725522" y="1065458"/>
            <a:ext cx="10578148" cy="610616"/>
          </a:xfrm>
          <a:prstGeom prst="rect">
            <a:avLst/>
          </a:prstGeom>
        </p:spPr>
        <p:txBody>
          <a:bodyPr wrap="square">
            <a:spAutoFit/>
          </a:bodyPr>
          <a:lstStyle/>
          <a:p>
            <a:pPr>
              <a:lnSpc>
                <a:spcPct val="150000"/>
              </a:lnSpc>
            </a:pPr>
            <a:r>
              <a:rPr lang="en-US" altLang="ko-KR" sz="1200"/>
              <a:t>- DataBinder </a:t>
            </a:r>
            <a:r>
              <a:rPr lang="ko-KR" altLang="en-US" sz="1200"/>
              <a:t>는 요청 데이터를 객체로 바인딩하는 클래스로서 </a:t>
            </a:r>
            <a:r>
              <a:rPr lang="en-US" altLang="ko-KR" sz="1200"/>
              <a:t>HTTP </a:t>
            </a:r>
            <a:r>
              <a:rPr lang="ko-KR" altLang="en-US" sz="1200"/>
              <a:t>요청 파라미터</a:t>
            </a:r>
            <a:r>
              <a:rPr lang="en-US" altLang="ko-KR" sz="1200"/>
              <a:t>(</a:t>
            </a:r>
            <a:r>
              <a:rPr lang="ko-KR" altLang="en-US" sz="1200"/>
              <a:t>쿼리 파라미터</a:t>
            </a:r>
            <a:r>
              <a:rPr lang="en-US" altLang="ko-KR" sz="1200"/>
              <a:t>, </a:t>
            </a:r>
            <a:r>
              <a:rPr lang="ko-KR" altLang="en-US" sz="1200"/>
              <a:t>폼 데이터 등</a:t>
            </a:r>
            <a:r>
              <a:rPr lang="en-US" altLang="ko-KR" sz="1200"/>
              <a:t>) </a:t>
            </a:r>
            <a:r>
              <a:rPr lang="ko-KR" altLang="en-US" sz="1200"/>
              <a:t>를 자바 객체의 속성에 매핑한다</a:t>
            </a:r>
            <a:endParaRPr lang="en-US" altLang="ko-KR" sz="1200"/>
          </a:p>
          <a:p>
            <a:pPr>
              <a:lnSpc>
                <a:spcPct val="150000"/>
              </a:lnSpc>
            </a:pPr>
            <a:r>
              <a:rPr lang="en-US" altLang="ko-KR" sz="1200"/>
              <a:t>- </a:t>
            </a:r>
            <a:r>
              <a:rPr lang="ko-KR" altLang="en-US" sz="1200"/>
              <a:t>바인딩 과정에서 타입 변환이 필요한 경우 </a:t>
            </a:r>
            <a:r>
              <a:rPr lang="en-US" altLang="ko-KR" sz="1200"/>
              <a:t>ConversionService</a:t>
            </a:r>
            <a:r>
              <a:rPr lang="ko-KR" altLang="en-US" sz="1200"/>
              <a:t> 사용한다</a:t>
            </a:r>
            <a:endParaRPr lang="en-US" altLang="ko-KR" sz="1200">
              <a:latin typeface="+mn-ea"/>
            </a:endParaRPr>
          </a:p>
        </p:txBody>
      </p:sp>
      <p:sp>
        <p:nvSpPr>
          <p:cNvPr id="4" name="직사각형 3">
            <a:extLst>
              <a:ext uri="{FF2B5EF4-FFF2-40B4-BE49-F238E27FC236}">
                <a16:creationId xmlns:a16="http://schemas.microsoft.com/office/drawing/2014/main" id="{8A3F14B4-EE4C-F27A-DEC1-EB02B274DAE4}"/>
              </a:ext>
            </a:extLst>
          </p:cNvPr>
          <p:cNvSpPr/>
          <p:nvPr/>
        </p:nvSpPr>
        <p:spPr>
          <a:xfrm>
            <a:off x="481498" y="757681"/>
            <a:ext cx="2090637" cy="307777"/>
          </a:xfrm>
          <a:prstGeom prst="rect">
            <a:avLst/>
          </a:prstGeom>
        </p:spPr>
        <p:txBody>
          <a:bodyPr wrap="none">
            <a:spAutoFit/>
          </a:bodyPr>
          <a:lstStyle/>
          <a:p>
            <a:pPr marL="285750" indent="-285750">
              <a:buFont typeface="Arial" panose="020B0604020202020204" pitchFamily="34" charset="0"/>
              <a:buChar char="•"/>
            </a:pPr>
            <a:r>
              <a:rPr lang="en-US" altLang="ko-KR" sz="1400" b="1">
                <a:latin typeface="+mn-ea"/>
              </a:rPr>
              <a:t>DataBinder </a:t>
            </a:r>
            <a:r>
              <a:rPr lang="ko-KR" altLang="en-US" sz="1400" b="1">
                <a:latin typeface="+mn-ea"/>
              </a:rPr>
              <a:t>의 역할</a:t>
            </a:r>
          </a:p>
        </p:txBody>
      </p:sp>
      <p:sp>
        <p:nvSpPr>
          <p:cNvPr id="5" name="직사각형 4">
            <a:extLst>
              <a:ext uri="{FF2B5EF4-FFF2-40B4-BE49-F238E27FC236}">
                <a16:creationId xmlns:a16="http://schemas.microsoft.com/office/drawing/2014/main" id="{05B3ADCE-2785-AB24-8B2C-C412E02E5288}"/>
              </a:ext>
            </a:extLst>
          </p:cNvPr>
          <p:cNvSpPr/>
          <p:nvPr/>
        </p:nvSpPr>
        <p:spPr>
          <a:xfrm>
            <a:off x="725522" y="2162337"/>
            <a:ext cx="10578148" cy="333617"/>
          </a:xfrm>
          <a:prstGeom prst="rect">
            <a:avLst/>
          </a:prstGeom>
        </p:spPr>
        <p:txBody>
          <a:bodyPr wrap="square">
            <a:spAutoFit/>
          </a:bodyPr>
          <a:lstStyle/>
          <a:p>
            <a:pPr>
              <a:lnSpc>
                <a:spcPct val="150000"/>
              </a:lnSpc>
            </a:pPr>
            <a:r>
              <a:rPr lang="en-US" altLang="ko-KR" sz="1200"/>
              <a:t>- ConversionService </a:t>
            </a:r>
            <a:r>
              <a:rPr lang="ko-KR" altLang="en-US" sz="1200"/>
              <a:t>는 타입 변환에 특화된 서비스로서 바인딩 중 필요한 경우</a:t>
            </a:r>
            <a:r>
              <a:rPr lang="en-US" altLang="ko-KR" sz="1200"/>
              <a:t> Converter </a:t>
            </a:r>
            <a:r>
              <a:rPr lang="ko-KR" altLang="en-US" sz="1200"/>
              <a:t>를 호출해 특정 필드 값을 변환한다</a:t>
            </a:r>
            <a:endParaRPr lang="en-US" altLang="ko-KR" sz="1200">
              <a:latin typeface="+mn-ea"/>
            </a:endParaRPr>
          </a:p>
        </p:txBody>
      </p:sp>
      <p:sp>
        <p:nvSpPr>
          <p:cNvPr id="6" name="직사각형 5">
            <a:extLst>
              <a:ext uri="{FF2B5EF4-FFF2-40B4-BE49-F238E27FC236}">
                <a16:creationId xmlns:a16="http://schemas.microsoft.com/office/drawing/2014/main" id="{979EBAA1-4C72-980B-0A7D-32B8E95D2E16}"/>
              </a:ext>
            </a:extLst>
          </p:cNvPr>
          <p:cNvSpPr/>
          <p:nvPr/>
        </p:nvSpPr>
        <p:spPr>
          <a:xfrm>
            <a:off x="481498" y="1854560"/>
            <a:ext cx="2701765" cy="307777"/>
          </a:xfrm>
          <a:prstGeom prst="rect">
            <a:avLst/>
          </a:prstGeom>
        </p:spPr>
        <p:txBody>
          <a:bodyPr wrap="none">
            <a:spAutoFit/>
          </a:bodyPr>
          <a:lstStyle/>
          <a:p>
            <a:pPr marL="285750" indent="-285750">
              <a:buFont typeface="Arial" panose="020B0604020202020204" pitchFamily="34" charset="0"/>
              <a:buChar char="•"/>
            </a:pPr>
            <a:r>
              <a:rPr lang="en-US" altLang="ko-KR" sz="1400" b="1">
                <a:latin typeface="+mn-ea"/>
              </a:rPr>
              <a:t>ConversionService </a:t>
            </a:r>
            <a:r>
              <a:rPr lang="ko-KR" altLang="en-US" sz="1400" b="1">
                <a:latin typeface="+mn-ea"/>
              </a:rPr>
              <a:t>의 역할</a:t>
            </a:r>
          </a:p>
        </p:txBody>
      </p:sp>
      <p:sp>
        <p:nvSpPr>
          <p:cNvPr id="9" name="모서리가 둥근 직사각형 38">
            <a:extLst>
              <a:ext uri="{FF2B5EF4-FFF2-40B4-BE49-F238E27FC236}">
                <a16:creationId xmlns:a16="http://schemas.microsoft.com/office/drawing/2014/main" id="{0EA7150A-2B0A-BEAA-C262-74FFE2DAF0E1}"/>
              </a:ext>
            </a:extLst>
          </p:cNvPr>
          <p:cNvSpPr/>
          <p:nvPr/>
        </p:nvSpPr>
        <p:spPr>
          <a:xfrm>
            <a:off x="4418227" y="4169787"/>
            <a:ext cx="1930824"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DataBinder</a:t>
            </a:r>
            <a:endParaRPr lang="ko-KR" altLang="en-US" sz="1400">
              <a:solidFill>
                <a:schemeClr val="tx1"/>
              </a:solidFill>
              <a:latin typeface="+mj-lt"/>
              <a:ea typeface="나눔바른고딕" panose="020B0603020101020101"/>
            </a:endParaRPr>
          </a:p>
        </p:txBody>
      </p:sp>
      <p:sp>
        <p:nvSpPr>
          <p:cNvPr id="10" name="모서리가 둥근 직사각형 38">
            <a:extLst>
              <a:ext uri="{FF2B5EF4-FFF2-40B4-BE49-F238E27FC236}">
                <a16:creationId xmlns:a16="http://schemas.microsoft.com/office/drawing/2014/main" id="{9AA7F4A4-D25E-1460-70E4-BD0B339A9141}"/>
              </a:ext>
            </a:extLst>
          </p:cNvPr>
          <p:cNvSpPr/>
          <p:nvPr/>
        </p:nvSpPr>
        <p:spPr>
          <a:xfrm>
            <a:off x="4418227" y="5073312"/>
            <a:ext cx="1930824"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ConversionService</a:t>
            </a:r>
            <a:endParaRPr lang="ko-KR" altLang="en-US" sz="1400">
              <a:solidFill>
                <a:schemeClr val="tx1"/>
              </a:solidFill>
              <a:latin typeface="+mj-lt"/>
              <a:ea typeface="나눔바른고딕" panose="020B0603020101020101"/>
            </a:endParaRPr>
          </a:p>
        </p:txBody>
      </p:sp>
      <p:sp>
        <p:nvSpPr>
          <p:cNvPr id="11" name="모서리가 둥근 직사각형 38">
            <a:extLst>
              <a:ext uri="{FF2B5EF4-FFF2-40B4-BE49-F238E27FC236}">
                <a16:creationId xmlns:a16="http://schemas.microsoft.com/office/drawing/2014/main" id="{5A51BB7E-0BD2-689B-D8B4-FF5EC13FA478}"/>
              </a:ext>
            </a:extLst>
          </p:cNvPr>
          <p:cNvSpPr/>
          <p:nvPr/>
        </p:nvSpPr>
        <p:spPr>
          <a:xfrm>
            <a:off x="2860922" y="4507676"/>
            <a:ext cx="1011411" cy="259937"/>
          </a:xfrm>
          <a:prstGeom prst="roundRect">
            <a:avLst/>
          </a:prstGeom>
          <a:solidFill>
            <a:schemeClr val="accent5">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latin typeface="+mj-lt"/>
                <a:ea typeface="나눔바른고딕" panose="020B0603020101020101"/>
              </a:rPr>
              <a:t>paramters</a:t>
            </a:r>
            <a:endParaRPr lang="ko-KR" altLang="en-US" sz="1200">
              <a:solidFill>
                <a:schemeClr val="tx1"/>
              </a:solidFill>
              <a:latin typeface="+mj-lt"/>
              <a:ea typeface="나눔바른고딕" panose="020B0603020101020101"/>
            </a:endParaRPr>
          </a:p>
        </p:txBody>
      </p:sp>
      <p:cxnSp>
        <p:nvCxnSpPr>
          <p:cNvPr id="13" name="직선 화살표 연결선 12">
            <a:extLst>
              <a:ext uri="{FF2B5EF4-FFF2-40B4-BE49-F238E27FC236}">
                <a16:creationId xmlns:a16="http://schemas.microsoft.com/office/drawing/2014/main" id="{204E361D-9483-D758-4194-2E5572BF69C3}"/>
              </a:ext>
            </a:extLst>
          </p:cNvPr>
          <p:cNvCxnSpPr>
            <a:cxnSpLocks/>
            <a:stCxn id="28" idx="3"/>
            <a:endCxn id="9" idx="1"/>
          </p:cNvCxnSpPr>
          <p:nvPr/>
        </p:nvCxnSpPr>
        <p:spPr>
          <a:xfrm>
            <a:off x="2389958" y="4394715"/>
            <a:ext cx="2028269" cy="352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모서리가 둥근 직사각형 38">
            <a:extLst>
              <a:ext uri="{FF2B5EF4-FFF2-40B4-BE49-F238E27FC236}">
                <a16:creationId xmlns:a16="http://schemas.microsoft.com/office/drawing/2014/main" id="{DA392F07-CF8C-B13D-CFF7-CEAD497E6A42}"/>
              </a:ext>
            </a:extLst>
          </p:cNvPr>
          <p:cNvSpPr/>
          <p:nvPr/>
        </p:nvSpPr>
        <p:spPr>
          <a:xfrm>
            <a:off x="7293146" y="4169786"/>
            <a:ext cx="1014663"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Object</a:t>
            </a:r>
            <a:endParaRPr lang="ko-KR" altLang="en-US" sz="1400">
              <a:solidFill>
                <a:schemeClr val="tx1"/>
              </a:solidFill>
              <a:latin typeface="+mj-lt"/>
              <a:ea typeface="나눔바른고딕" panose="020B0603020101020101"/>
            </a:endParaRPr>
          </a:p>
        </p:txBody>
      </p:sp>
      <p:cxnSp>
        <p:nvCxnSpPr>
          <p:cNvPr id="16" name="직선 화살표 연결선 15">
            <a:extLst>
              <a:ext uri="{FF2B5EF4-FFF2-40B4-BE49-F238E27FC236}">
                <a16:creationId xmlns:a16="http://schemas.microsoft.com/office/drawing/2014/main" id="{A74EC969-79DE-C7FE-3B28-C5BF1F9487EB}"/>
              </a:ext>
            </a:extLst>
          </p:cNvPr>
          <p:cNvCxnSpPr>
            <a:cxnSpLocks/>
            <a:stCxn id="9" idx="3"/>
            <a:endCxn id="15" idx="1"/>
          </p:cNvCxnSpPr>
          <p:nvPr/>
        </p:nvCxnSpPr>
        <p:spPr>
          <a:xfrm flipV="1">
            <a:off x="6349051" y="4398237"/>
            <a:ext cx="944095"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F438A455-30CD-AE4E-CC78-604E204AE22C}"/>
              </a:ext>
            </a:extLst>
          </p:cNvPr>
          <p:cNvCxnSpPr>
            <a:cxnSpLocks/>
            <a:stCxn id="9" idx="2"/>
            <a:endCxn id="10" idx="0"/>
          </p:cNvCxnSpPr>
          <p:nvPr/>
        </p:nvCxnSpPr>
        <p:spPr>
          <a:xfrm>
            <a:off x="5383639" y="4626688"/>
            <a:ext cx="0" cy="446624"/>
          </a:xfrm>
          <a:prstGeom prst="straightConnector1">
            <a:avLst/>
          </a:prstGeom>
          <a:ln w="12700">
            <a:solidFill>
              <a:schemeClr val="bg1">
                <a:lumMod val="50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3" name="직사각형 22">
            <a:extLst>
              <a:ext uri="{FF2B5EF4-FFF2-40B4-BE49-F238E27FC236}">
                <a16:creationId xmlns:a16="http://schemas.microsoft.com/office/drawing/2014/main" id="{A58195D7-2072-4310-15E6-C910777A191D}"/>
              </a:ext>
            </a:extLst>
          </p:cNvPr>
          <p:cNvSpPr/>
          <p:nvPr/>
        </p:nvSpPr>
        <p:spPr>
          <a:xfrm>
            <a:off x="479393" y="2735768"/>
            <a:ext cx="4381712" cy="307777"/>
          </a:xfrm>
          <a:prstGeom prst="rect">
            <a:avLst/>
          </a:prstGeom>
        </p:spPr>
        <p:txBody>
          <a:bodyPr wrap="none">
            <a:spAutoFit/>
          </a:bodyPr>
          <a:lstStyle/>
          <a:p>
            <a:pPr marL="285750" indent="-285750">
              <a:buFont typeface="Arial" panose="020B0604020202020204" pitchFamily="34" charset="0"/>
              <a:buChar char="•"/>
            </a:pPr>
            <a:r>
              <a:rPr lang="en-US" altLang="ko-KR" sz="1400" b="1">
                <a:latin typeface="+mn-ea"/>
              </a:rPr>
              <a:t>DataBinder </a:t>
            </a:r>
            <a:r>
              <a:rPr lang="ko-KR" altLang="en-US" sz="1400" b="1">
                <a:latin typeface="+mn-ea"/>
              </a:rPr>
              <a:t>와 </a:t>
            </a:r>
            <a:r>
              <a:rPr lang="en-US" altLang="ko-KR" sz="1400" b="1">
                <a:latin typeface="+mn-ea"/>
              </a:rPr>
              <a:t>ConversionService </a:t>
            </a:r>
            <a:r>
              <a:rPr lang="ko-KR" altLang="en-US" sz="1400" b="1">
                <a:latin typeface="+mn-ea"/>
              </a:rPr>
              <a:t>의 상호 작용</a:t>
            </a:r>
          </a:p>
        </p:txBody>
      </p:sp>
      <p:sp>
        <p:nvSpPr>
          <p:cNvPr id="24" name="직사각형 23">
            <a:extLst>
              <a:ext uri="{FF2B5EF4-FFF2-40B4-BE49-F238E27FC236}">
                <a16:creationId xmlns:a16="http://schemas.microsoft.com/office/drawing/2014/main" id="{9177A2C0-58E2-02A7-E1B4-8B1F6E090675}"/>
              </a:ext>
            </a:extLst>
          </p:cNvPr>
          <p:cNvSpPr/>
          <p:nvPr/>
        </p:nvSpPr>
        <p:spPr>
          <a:xfrm>
            <a:off x="725521" y="3069385"/>
            <a:ext cx="11354183" cy="610616"/>
          </a:xfrm>
          <a:prstGeom prst="rect">
            <a:avLst/>
          </a:prstGeom>
        </p:spPr>
        <p:txBody>
          <a:bodyPr wrap="square">
            <a:spAutoFit/>
          </a:bodyPr>
          <a:lstStyle/>
          <a:p>
            <a:pPr marL="171450" indent="-171450">
              <a:lnSpc>
                <a:spcPct val="150000"/>
              </a:lnSpc>
              <a:buFontTx/>
              <a:buChar char="-"/>
            </a:pPr>
            <a:r>
              <a:rPr lang="en-US" altLang="ko-KR" sz="1200"/>
              <a:t>DataBinder </a:t>
            </a:r>
            <a:r>
              <a:rPr lang="ko-KR" altLang="en-US" sz="1200"/>
              <a:t>는 필요할 경우 </a:t>
            </a:r>
            <a:r>
              <a:rPr lang="en-US" altLang="ko-KR" sz="1200"/>
              <a:t>ConversionService </a:t>
            </a:r>
            <a:r>
              <a:rPr lang="ko-KR" altLang="en-US" sz="1200"/>
              <a:t>를 통해 요청 데이터를 변환하고</a:t>
            </a:r>
            <a:r>
              <a:rPr lang="en-US" altLang="ko-KR" sz="1200"/>
              <a:t> </a:t>
            </a:r>
            <a:r>
              <a:rPr lang="ko-KR" altLang="en-US" sz="1200"/>
              <a:t>변환된 데이터를 객체 필드에 할당한다</a:t>
            </a:r>
            <a:endParaRPr lang="en-US" altLang="ko-KR" sz="1200"/>
          </a:p>
          <a:p>
            <a:pPr marL="171450" indent="-171450">
              <a:lnSpc>
                <a:spcPct val="150000"/>
              </a:lnSpc>
              <a:buFontTx/>
              <a:buChar char="-"/>
            </a:pPr>
            <a:r>
              <a:rPr lang="ko-KR" altLang="en-US" sz="1200">
                <a:latin typeface="+mn-ea"/>
              </a:rPr>
              <a:t>바인딩 중에</a:t>
            </a:r>
            <a:r>
              <a:rPr lang="en-US" altLang="ko-KR" sz="1200">
                <a:latin typeface="+mn-ea"/>
              </a:rPr>
              <a:t> </a:t>
            </a:r>
            <a:r>
              <a:rPr lang="ko-KR" altLang="en-US" sz="1200">
                <a:latin typeface="+mn-ea"/>
              </a:rPr>
              <a:t>타입변환이 실패하게 되면 예외가 발생해 바인딩을 더 이상 진행하지 않거나 </a:t>
            </a:r>
            <a:r>
              <a:rPr lang="en-US" altLang="ko-KR" sz="1200">
                <a:latin typeface="+mn-ea"/>
              </a:rPr>
              <a:t>BindingResult </a:t>
            </a:r>
            <a:r>
              <a:rPr lang="ko-KR" altLang="en-US" sz="1200">
                <a:latin typeface="+mn-ea"/>
              </a:rPr>
              <a:t>를 사용해 오류를 남기고 계속 바인딩을 진행할 수 있다</a:t>
            </a:r>
            <a:endParaRPr lang="en-US" altLang="ko-KR" sz="1200">
              <a:latin typeface="+mn-ea"/>
            </a:endParaRPr>
          </a:p>
        </p:txBody>
      </p:sp>
      <p:sp>
        <p:nvSpPr>
          <p:cNvPr id="28" name="모서리가 둥근 직사각형 38">
            <a:extLst>
              <a:ext uri="{FF2B5EF4-FFF2-40B4-BE49-F238E27FC236}">
                <a16:creationId xmlns:a16="http://schemas.microsoft.com/office/drawing/2014/main" id="{3F70E1DF-ECCD-D5BA-6BBE-66A54B2990DA}"/>
              </a:ext>
            </a:extLst>
          </p:cNvPr>
          <p:cNvSpPr/>
          <p:nvPr/>
        </p:nvSpPr>
        <p:spPr>
          <a:xfrm>
            <a:off x="976493" y="4166264"/>
            <a:ext cx="1413465"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request</a:t>
            </a:r>
            <a:endParaRPr lang="ko-KR" altLang="en-US" sz="1400">
              <a:solidFill>
                <a:schemeClr val="tx1"/>
              </a:solidFill>
              <a:latin typeface="+mj-lt"/>
              <a:ea typeface="나눔바른고딕" panose="020B0603020101020101"/>
            </a:endParaRPr>
          </a:p>
        </p:txBody>
      </p:sp>
      <p:sp>
        <p:nvSpPr>
          <p:cNvPr id="37" name="모서리가 둥근 직사각형 38">
            <a:extLst>
              <a:ext uri="{FF2B5EF4-FFF2-40B4-BE49-F238E27FC236}">
                <a16:creationId xmlns:a16="http://schemas.microsoft.com/office/drawing/2014/main" id="{3A7E15A8-6BE1-64E9-19E8-77E4783E0F70}"/>
              </a:ext>
            </a:extLst>
          </p:cNvPr>
          <p:cNvSpPr/>
          <p:nvPr/>
        </p:nvSpPr>
        <p:spPr>
          <a:xfrm>
            <a:off x="4418227" y="5984714"/>
            <a:ext cx="1930824"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Converter</a:t>
            </a:r>
            <a:endParaRPr lang="ko-KR" altLang="en-US" sz="1400">
              <a:solidFill>
                <a:schemeClr val="tx1"/>
              </a:solidFill>
              <a:latin typeface="+mj-lt"/>
              <a:ea typeface="나눔바른고딕" panose="020B0603020101020101"/>
            </a:endParaRPr>
          </a:p>
        </p:txBody>
      </p:sp>
      <p:cxnSp>
        <p:nvCxnSpPr>
          <p:cNvPr id="38" name="직선 화살표 연결선 37">
            <a:extLst>
              <a:ext uri="{FF2B5EF4-FFF2-40B4-BE49-F238E27FC236}">
                <a16:creationId xmlns:a16="http://schemas.microsoft.com/office/drawing/2014/main" id="{D53DD0B5-0676-C70A-C814-746F24527F8A}"/>
              </a:ext>
            </a:extLst>
          </p:cNvPr>
          <p:cNvCxnSpPr>
            <a:cxnSpLocks/>
            <a:stCxn id="10" idx="2"/>
            <a:endCxn id="37" idx="0"/>
          </p:cNvCxnSpPr>
          <p:nvPr/>
        </p:nvCxnSpPr>
        <p:spPr>
          <a:xfrm>
            <a:off x="5383639" y="5530213"/>
            <a:ext cx="0" cy="454501"/>
          </a:xfrm>
          <a:prstGeom prst="straightConnector1">
            <a:avLst/>
          </a:prstGeom>
          <a:ln w="12700">
            <a:solidFill>
              <a:schemeClr val="bg1">
                <a:lumMod val="50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43" name="직사각형 42">
            <a:extLst>
              <a:ext uri="{FF2B5EF4-FFF2-40B4-BE49-F238E27FC236}">
                <a16:creationId xmlns:a16="http://schemas.microsoft.com/office/drawing/2014/main" id="{875DB557-502E-6F5B-35FC-C80C24874EBC}"/>
              </a:ext>
            </a:extLst>
          </p:cNvPr>
          <p:cNvSpPr/>
          <p:nvPr/>
        </p:nvSpPr>
        <p:spPr>
          <a:xfrm>
            <a:off x="258085" y="224745"/>
            <a:ext cx="3108543"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바인딩 </a:t>
            </a:r>
            <a:r>
              <a:rPr lang="en-US" altLang="ko-KR" b="1">
                <a:solidFill>
                  <a:schemeClr val="accent1">
                    <a:lumMod val="75000"/>
                  </a:schemeClr>
                </a:solidFill>
                <a:latin typeface="+mn-ea"/>
              </a:rPr>
              <a:t>vs </a:t>
            </a:r>
            <a:r>
              <a:rPr lang="ko-KR" altLang="en-US" b="1">
                <a:solidFill>
                  <a:schemeClr val="accent1">
                    <a:lumMod val="75000"/>
                  </a:schemeClr>
                </a:solidFill>
                <a:latin typeface="+mn-ea"/>
              </a:rPr>
              <a:t>타입 변환 관계</a:t>
            </a:r>
          </a:p>
        </p:txBody>
      </p:sp>
      <p:sp>
        <p:nvSpPr>
          <p:cNvPr id="7" name="TextBox 6">
            <a:extLst>
              <a:ext uri="{FF2B5EF4-FFF2-40B4-BE49-F238E27FC236}">
                <a16:creationId xmlns:a16="http://schemas.microsoft.com/office/drawing/2014/main" id="{2F9E19F0-703C-7E50-01B5-EC0E95D62E18}"/>
              </a:ext>
            </a:extLst>
          </p:cNvPr>
          <p:cNvSpPr txBox="1"/>
          <p:nvPr/>
        </p:nvSpPr>
        <p:spPr>
          <a:xfrm>
            <a:off x="6506821" y="4474165"/>
            <a:ext cx="603081" cy="261610"/>
          </a:xfrm>
          <a:prstGeom prst="rect">
            <a:avLst/>
          </a:prstGeom>
          <a:noFill/>
        </p:spPr>
        <p:txBody>
          <a:bodyPr wrap="square">
            <a:spAutoFit/>
          </a:bodyPr>
          <a:lstStyle/>
          <a:p>
            <a:pPr algn="ctr"/>
            <a:r>
              <a:rPr lang="ko-KR" altLang="en-US" sz="1100">
                <a:latin typeface="+mj-lt"/>
                <a:ea typeface="나눔바른고딕" panose="020B0603020101020101"/>
              </a:rPr>
              <a:t>바인딩</a:t>
            </a:r>
            <a:endParaRPr lang="ko-KR" altLang="en-US" sz="1100"/>
          </a:p>
        </p:txBody>
      </p:sp>
      <p:sp>
        <p:nvSpPr>
          <p:cNvPr id="8" name="TextBox 7">
            <a:extLst>
              <a:ext uri="{FF2B5EF4-FFF2-40B4-BE49-F238E27FC236}">
                <a16:creationId xmlns:a16="http://schemas.microsoft.com/office/drawing/2014/main" id="{82C4092B-0F4C-2FE3-68B0-370E1F04FD38}"/>
              </a:ext>
            </a:extLst>
          </p:cNvPr>
          <p:cNvSpPr txBox="1"/>
          <p:nvPr/>
        </p:nvSpPr>
        <p:spPr>
          <a:xfrm>
            <a:off x="5383640" y="5661737"/>
            <a:ext cx="469724" cy="261610"/>
          </a:xfrm>
          <a:prstGeom prst="rect">
            <a:avLst/>
          </a:prstGeom>
          <a:noFill/>
        </p:spPr>
        <p:txBody>
          <a:bodyPr wrap="square">
            <a:spAutoFit/>
          </a:bodyPr>
          <a:lstStyle/>
          <a:p>
            <a:pPr algn="ctr"/>
            <a:r>
              <a:rPr lang="ko-KR" altLang="en-US" sz="1100">
                <a:latin typeface="+mj-lt"/>
                <a:ea typeface="나눔바른고딕" panose="020B0603020101020101"/>
              </a:rPr>
              <a:t>변환</a:t>
            </a:r>
            <a:endParaRPr lang="ko-KR" altLang="en-US" sz="1100"/>
          </a:p>
        </p:txBody>
      </p:sp>
    </p:spTree>
    <p:extLst>
      <p:ext uri="{BB962C8B-B14F-4D97-AF65-F5344CB8AC3E}">
        <p14:creationId xmlns:p14="http://schemas.microsoft.com/office/powerpoint/2010/main" val="1588110451"/>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F299D4-CEEA-62E3-EEA9-5235167DBB78}"/>
            </a:ext>
          </a:extLst>
        </p:cNvPr>
        <p:cNvGrpSpPr/>
        <p:nvPr/>
      </p:nvGrpSpPr>
      <p:grpSpPr>
        <a:xfrm>
          <a:off x="0" y="0"/>
          <a:ext cx="0" cy="0"/>
          <a:chOff x="0" y="0"/>
          <a:chExt cx="0" cy="0"/>
        </a:xfrm>
      </p:grpSpPr>
      <p:sp>
        <p:nvSpPr>
          <p:cNvPr id="5" name="직사각형 4">
            <a:extLst>
              <a:ext uri="{FF2B5EF4-FFF2-40B4-BE49-F238E27FC236}">
                <a16:creationId xmlns:a16="http://schemas.microsoft.com/office/drawing/2014/main" id="{8717D724-3539-3A50-97D4-8DAB3D03F920}"/>
              </a:ext>
            </a:extLst>
          </p:cNvPr>
          <p:cNvSpPr/>
          <p:nvPr/>
        </p:nvSpPr>
        <p:spPr>
          <a:xfrm>
            <a:off x="492794" y="737022"/>
            <a:ext cx="11206412" cy="887615"/>
          </a:xfrm>
          <a:prstGeom prst="rect">
            <a:avLst/>
          </a:prstGeom>
        </p:spPr>
        <p:txBody>
          <a:bodyPr wrap="square">
            <a:spAutoFit/>
          </a:bodyPr>
          <a:lstStyle/>
          <a:p>
            <a:pPr marL="228600" indent="-228600">
              <a:lnSpc>
                <a:spcPct val="150000"/>
              </a:lnSpc>
              <a:buFont typeface="+mj-lt"/>
              <a:buAutoNum type="arabicParenR"/>
            </a:pPr>
            <a:r>
              <a:rPr lang="ko-KR" altLang="en-US" sz="1200"/>
              <a:t>클라이언트가 보낸 요청 파라미터를 문자열 형태로 가져온다 </a:t>
            </a:r>
            <a:r>
              <a:rPr lang="en-US" altLang="ko-KR" sz="1200"/>
              <a:t>(</a:t>
            </a:r>
            <a:r>
              <a:rPr lang="ko-KR" altLang="en-US" sz="1200"/>
              <a:t>기본적으로 모든 요청 파라미터는 </a:t>
            </a:r>
            <a:r>
              <a:rPr lang="en-US" altLang="ko-KR" sz="1200"/>
              <a:t>String </a:t>
            </a:r>
            <a:r>
              <a:rPr lang="ko-KR" altLang="en-US" sz="1200"/>
              <a:t>형태로 전달된다</a:t>
            </a:r>
            <a:r>
              <a:rPr lang="en-US" altLang="ko-KR" sz="1200"/>
              <a:t>)</a:t>
            </a:r>
          </a:p>
          <a:p>
            <a:pPr marL="228600" indent="-228600">
              <a:lnSpc>
                <a:spcPct val="150000"/>
              </a:lnSpc>
              <a:buFont typeface="+mj-lt"/>
              <a:buAutoNum type="arabicParenR"/>
            </a:pPr>
            <a:r>
              <a:rPr lang="ko-KR" altLang="en-US" sz="1200"/>
              <a:t>가져온 문자열을 </a:t>
            </a:r>
            <a:r>
              <a:rPr lang="en-US" altLang="ko-KR" sz="1200">
                <a:latin typeface="+mn-ea"/>
              </a:rPr>
              <a:t>@RequestParam </a:t>
            </a:r>
            <a:r>
              <a:rPr lang="ko-KR" altLang="en-US" sz="1200">
                <a:latin typeface="+mn-ea"/>
              </a:rPr>
              <a:t>에 지정한 매개변수에 저장하기 위해</a:t>
            </a:r>
            <a:r>
              <a:rPr lang="ko-KR" altLang="en-US" sz="1200"/>
              <a:t> </a:t>
            </a:r>
            <a:r>
              <a:rPr lang="en-US" altLang="ko-KR" sz="1200"/>
              <a:t>ConversionService </a:t>
            </a:r>
            <a:r>
              <a:rPr lang="ko-KR" altLang="en-US" sz="1200"/>
              <a:t>를 사용하여 타입 변환을 수행한 후 저장한다 </a:t>
            </a:r>
            <a:endParaRPr lang="en-US" altLang="ko-KR" sz="1200"/>
          </a:p>
          <a:p>
            <a:pPr marL="228600" indent="-228600">
              <a:lnSpc>
                <a:spcPct val="150000"/>
              </a:lnSpc>
              <a:buFont typeface="+mj-lt"/>
              <a:buAutoNum type="arabicParenR"/>
            </a:pPr>
            <a:r>
              <a:rPr lang="ko-KR" altLang="en-US" sz="1200"/>
              <a:t>타입 변환이 실패하면</a:t>
            </a:r>
            <a:r>
              <a:rPr lang="en-US" altLang="ko-KR" sz="1200"/>
              <a:t> </a:t>
            </a:r>
            <a:r>
              <a:rPr lang="ko-KR" altLang="en-US" sz="1200"/>
              <a:t>스프링은 즉시 </a:t>
            </a:r>
            <a:r>
              <a:rPr lang="en-US" altLang="ko-KR" sz="1200"/>
              <a:t>TypeMismatchException </a:t>
            </a:r>
            <a:r>
              <a:rPr lang="ko-KR" altLang="en-US" sz="1200"/>
              <a:t>을 발생시키며 오류 응답을 반환하거나</a:t>
            </a:r>
            <a:r>
              <a:rPr lang="en-US" altLang="ko-KR" sz="1200"/>
              <a:t> </a:t>
            </a:r>
            <a:r>
              <a:rPr lang="ko-KR" altLang="en-US" sz="1200"/>
              <a:t>별도로 설정된 예외 처리 로직이 실행된다</a:t>
            </a:r>
            <a:endParaRPr lang="en-US" altLang="ko-KR" sz="1200"/>
          </a:p>
        </p:txBody>
      </p:sp>
      <p:sp>
        <p:nvSpPr>
          <p:cNvPr id="7" name="직사각형 6">
            <a:extLst>
              <a:ext uri="{FF2B5EF4-FFF2-40B4-BE49-F238E27FC236}">
                <a16:creationId xmlns:a16="http://schemas.microsoft.com/office/drawing/2014/main" id="{1DADD5F5-7243-BB55-FC37-763DCED1D1C8}"/>
              </a:ext>
            </a:extLst>
          </p:cNvPr>
          <p:cNvSpPr/>
          <p:nvPr/>
        </p:nvSpPr>
        <p:spPr>
          <a:xfrm>
            <a:off x="126566" y="221158"/>
            <a:ext cx="3355534"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@RequestParam </a:t>
            </a:r>
            <a:r>
              <a:rPr lang="ko-KR" altLang="en-US" b="1">
                <a:solidFill>
                  <a:schemeClr val="accent1">
                    <a:lumMod val="75000"/>
                  </a:schemeClr>
                </a:solidFill>
                <a:latin typeface="+mn-ea"/>
              </a:rPr>
              <a:t>동작 방식</a:t>
            </a:r>
          </a:p>
        </p:txBody>
      </p:sp>
      <p:sp>
        <p:nvSpPr>
          <p:cNvPr id="20" name="Rectangle 1">
            <a:extLst>
              <a:ext uri="{FF2B5EF4-FFF2-40B4-BE49-F238E27FC236}">
                <a16:creationId xmlns:a16="http://schemas.microsoft.com/office/drawing/2014/main" id="{770195DF-EA21-ACFD-BD50-02D9236D68FD}"/>
              </a:ext>
            </a:extLst>
          </p:cNvPr>
          <p:cNvSpPr>
            <a:spLocks noChangeArrowheads="1"/>
          </p:cNvSpPr>
          <p:nvPr/>
        </p:nvSpPr>
        <p:spPr bwMode="auto">
          <a:xfrm>
            <a:off x="562813" y="4102367"/>
            <a:ext cx="3441221" cy="26161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56A8F5"/>
                </a:solidFill>
                <a:effectLst/>
                <a:latin typeface="Arial Unicode MS"/>
                <a:ea typeface="JetBrains Mono"/>
              </a:rPr>
              <a:t>saveUrl</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B3AE60"/>
                </a:solidFill>
                <a:effectLst/>
                <a:latin typeface="Arial Unicode MS"/>
                <a:ea typeface="JetBrains Mono"/>
              </a:rPr>
              <a:t>@RequestParam</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"url"</a:t>
            </a:r>
            <a:r>
              <a:rPr kumimoji="0" lang="ko-KR" altLang="ko-KR" sz="1100" b="0" i="0" u="none" strike="noStrike" cap="none" normalizeH="0" baseline="0">
                <a:ln>
                  <a:noFill/>
                </a:ln>
                <a:solidFill>
                  <a:srgbClr val="BCBEC4"/>
                </a:solidFill>
                <a:effectLst/>
                <a:latin typeface="Arial Unicode MS"/>
                <a:ea typeface="JetBrains Mono"/>
              </a:rPr>
              <a:t>) Url url)</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21" name="Rectangle 1">
            <a:extLst>
              <a:ext uri="{FF2B5EF4-FFF2-40B4-BE49-F238E27FC236}">
                <a16:creationId xmlns:a16="http://schemas.microsoft.com/office/drawing/2014/main" id="{62B44ACC-D826-EBB3-31A3-B387C5941F87}"/>
              </a:ext>
            </a:extLst>
          </p:cNvPr>
          <p:cNvSpPr>
            <a:spLocks noChangeArrowheads="1"/>
          </p:cNvSpPr>
          <p:nvPr/>
        </p:nvSpPr>
        <p:spPr bwMode="auto">
          <a:xfrm>
            <a:off x="562814" y="2341531"/>
            <a:ext cx="3441221" cy="26161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56A8F5"/>
                </a:solidFill>
                <a:effectLst/>
                <a:latin typeface="Arial Unicode MS"/>
                <a:ea typeface="JetBrains Mono"/>
              </a:rPr>
              <a:t>saveUrl</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B3AE60"/>
                </a:solidFill>
                <a:effectLst/>
                <a:latin typeface="Arial Unicode MS"/>
                <a:ea typeface="JetBrains Mono"/>
              </a:rPr>
              <a:t>@RequestParam</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"url"</a:t>
            </a:r>
            <a:r>
              <a:rPr kumimoji="0" lang="ko-KR" altLang="ko-KR" sz="1100" b="0" i="0" u="none" strike="noStrike" cap="none" normalizeH="0" baseline="0">
                <a:ln>
                  <a:noFill/>
                </a:ln>
                <a:solidFill>
                  <a:srgbClr val="BCBEC4"/>
                </a:solidFill>
                <a:effectLst/>
                <a:latin typeface="Arial Unicode MS"/>
                <a:ea typeface="JetBrains Mono"/>
              </a:rPr>
              <a:t>) </a:t>
            </a:r>
            <a:r>
              <a:rPr lang="en-US" altLang="ko-KR" sz="1100">
                <a:solidFill>
                  <a:srgbClr val="BCBEC4"/>
                </a:solidFill>
                <a:latin typeface="Arial Unicode MS"/>
                <a:ea typeface="JetBrains Mono"/>
              </a:rPr>
              <a:t>int</a:t>
            </a:r>
            <a:r>
              <a:rPr kumimoji="0" lang="ko-KR" altLang="ko-KR" sz="1100" b="0" i="0" u="none" strike="noStrike" cap="none" normalizeH="0" baseline="0">
                <a:ln>
                  <a:noFill/>
                </a:ln>
                <a:solidFill>
                  <a:srgbClr val="BCBEC4"/>
                </a:solidFill>
                <a:effectLst/>
                <a:latin typeface="Arial Unicode MS"/>
                <a:ea typeface="JetBrains Mono"/>
              </a:rPr>
              <a:t> url)</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25" name="TextBox 24">
            <a:extLst>
              <a:ext uri="{FF2B5EF4-FFF2-40B4-BE49-F238E27FC236}">
                <a16:creationId xmlns:a16="http://schemas.microsoft.com/office/drawing/2014/main" id="{3E3FDB2C-D59F-FDC9-D58E-DB975F1BDF26}"/>
              </a:ext>
            </a:extLst>
          </p:cNvPr>
          <p:cNvSpPr txBox="1"/>
          <p:nvPr/>
        </p:nvSpPr>
        <p:spPr>
          <a:xfrm>
            <a:off x="901080" y="3172537"/>
            <a:ext cx="2764686" cy="261610"/>
          </a:xfrm>
          <a:prstGeom prst="rect">
            <a:avLst/>
          </a:prstGeom>
          <a:ln w="3175">
            <a:solidFill>
              <a:schemeClr val="accent1"/>
            </a:solidFill>
          </a:ln>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ko-KR" sz="1100"/>
              <a:t>GET /url?url=http://www.springmvc.com</a:t>
            </a:r>
            <a:endParaRPr lang="ko-KR" altLang="en-US" sz="1100"/>
          </a:p>
        </p:txBody>
      </p:sp>
      <p:sp>
        <p:nvSpPr>
          <p:cNvPr id="26" name="직사각형 25">
            <a:extLst>
              <a:ext uri="{FF2B5EF4-FFF2-40B4-BE49-F238E27FC236}">
                <a16:creationId xmlns:a16="http://schemas.microsoft.com/office/drawing/2014/main" id="{03CAE2F5-13A5-B884-7955-FB403BB75E3B}"/>
              </a:ext>
            </a:extLst>
          </p:cNvPr>
          <p:cNvSpPr/>
          <p:nvPr/>
        </p:nvSpPr>
        <p:spPr>
          <a:xfrm>
            <a:off x="7115920" y="2173631"/>
            <a:ext cx="3709670" cy="567463"/>
          </a:xfrm>
          <a:prstGeom prst="rect">
            <a:avLst/>
          </a:prstGeom>
        </p:spPr>
        <p:txBody>
          <a:bodyPr wrap="none">
            <a:spAutoFit/>
          </a:bodyPr>
          <a:lstStyle/>
          <a:p>
            <a:pPr marL="171450" indent="-171450">
              <a:lnSpc>
                <a:spcPct val="150000"/>
              </a:lnSpc>
              <a:buFont typeface="Arial" panose="020B0604020202020204" pitchFamily="34" charset="0"/>
              <a:buChar char="•"/>
            </a:pPr>
            <a:r>
              <a:rPr lang="ko-KR" altLang="en-US" sz="1100">
                <a:latin typeface="+mn-ea"/>
              </a:rPr>
              <a:t>문자열을 숫자 타입으로 변환하는 컨버터</a:t>
            </a:r>
            <a:endParaRPr lang="en-US" altLang="ko-KR" sz="1100">
              <a:latin typeface="+mn-ea"/>
            </a:endParaRPr>
          </a:p>
          <a:p>
            <a:pPr marL="171450" indent="-171450">
              <a:lnSpc>
                <a:spcPct val="150000"/>
              </a:lnSpc>
              <a:buFont typeface="Arial" panose="020B0604020202020204" pitchFamily="34" charset="0"/>
              <a:buChar char="•"/>
            </a:pPr>
            <a:r>
              <a:rPr lang="ko-KR" altLang="en-US" sz="1100">
                <a:latin typeface="+mn-ea"/>
              </a:rPr>
              <a:t>스프링에 이미 등록된 컨버터가 존재하므로 정상작동</a:t>
            </a:r>
          </a:p>
        </p:txBody>
      </p:sp>
      <p:sp>
        <p:nvSpPr>
          <p:cNvPr id="27" name="직사각형 26">
            <a:extLst>
              <a:ext uri="{FF2B5EF4-FFF2-40B4-BE49-F238E27FC236}">
                <a16:creationId xmlns:a16="http://schemas.microsoft.com/office/drawing/2014/main" id="{B2BF40F8-6D1D-E288-304E-175B152181D0}"/>
              </a:ext>
            </a:extLst>
          </p:cNvPr>
          <p:cNvSpPr/>
          <p:nvPr/>
        </p:nvSpPr>
        <p:spPr>
          <a:xfrm>
            <a:off x="4495564" y="3807722"/>
            <a:ext cx="5938292" cy="276999"/>
          </a:xfrm>
          <a:prstGeom prst="rect">
            <a:avLst/>
          </a:prstGeom>
        </p:spPr>
        <p:txBody>
          <a:bodyPr wrap="none">
            <a:spAutoFit/>
          </a:bodyPr>
          <a:lstStyle/>
          <a:p>
            <a:r>
              <a:rPr lang="ko-KR" altLang="en-US" sz="1200">
                <a:solidFill>
                  <a:srgbClr val="FF0000"/>
                </a:solidFill>
                <a:latin typeface="+mn-ea"/>
              </a:rPr>
              <a:t>기본적으로 </a:t>
            </a:r>
            <a:r>
              <a:rPr lang="en-US" altLang="ko-KR" sz="1200">
                <a:solidFill>
                  <a:srgbClr val="FF0000"/>
                </a:solidFill>
                <a:latin typeface="+mn-ea"/>
              </a:rPr>
              <a:t>String -&gt; Url </a:t>
            </a:r>
            <a:r>
              <a:rPr lang="ko-KR" altLang="en-US" sz="1200">
                <a:solidFill>
                  <a:srgbClr val="FF0000"/>
                </a:solidFill>
                <a:latin typeface="+mn-ea"/>
              </a:rPr>
              <a:t>로 변환하는 </a:t>
            </a:r>
            <a:r>
              <a:rPr lang="en-US" altLang="ko-KR" sz="1200">
                <a:solidFill>
                  <a:srgbClr val="FF0000"/>
                </a:solidFill>
                <a:latin typeface="+mn-ea"/>
              </a:rPr>
              <a:t>Converter </a:t>
            </a:r>
            <a:r>
              <a:rPr lang="ko-KR" altLang="en-US" sz="1200">
                <a:solidFill>
                  <a:srgbClr val="FF0000"/>
                </a:solidFill>
                <a:latin typeface="+mn-ea"/>
              </a:rPr>
              <a:t>가 존재하지 않기 때문에 오류발생</a:t>
            </a:r>
          </a:p>
        </p:txBody>
      </p:sp>
      <p:cxnSp>
        <p:nvCxnSpPr>
          <p:cNvPr id="31" name="직선 화살표 연결선 30">
            <a:extLst>
              <a:ext uri="{FF2B5EF4-FFF2-40B4-BE49-F238E27FC236}">
                <a16:creationId xmlns:a16="http://schemas.microsoft.com/office/drawing/2014/main" id="{B0ABB8E0-2B6A-07E0-E436-BCA1C2636204}"/>
              </a:ext>
            </a:extLst>
          </p:cNvPr>
          <p:cNvCxnSpPr>
            <a:cxnSpLocks/>
            <a:stCxn id="21" idx="3"/>
            <a:endCxn id="33" idx="1"/>
          </p:cNvCxnSpPr>
          <p:nvPr/>
        </p:nvCxnSpPr>
        <p:spPr>
          <a:xfrm flipV="1">
            <a:off x="4004035" y="2471852"/>
            <a:ext cx="423720" cy="48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모서리가 둥근 직사각형 38">
            <a:extLst>
              <a:ext uri="{FF2B5EF4-FFF2-40B4-BE49-F238E27FC236}">
                <a16:creationId xmlns:a16="http://schemas.microsoft.com/office/drawing/2014/main" id="{C4CFAFBA-3AFA-F07B-F451-15548676E231}"/>
              </a:ext>
            </a:extLst>
          </p:cNvPr>
          <p:cNvSpPr/>
          <p:nvPr/>
        </p:nvSpPr>
        <p:spPr>
          <a:xfrm>
            <a:off x="4427755" y="2261479"/>
            <a:ext cx="2620246" cy="420745"/>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latin typeface="+mj-lt"/>
                <a:ea typeface="나눔바른고딕" panose="020B0603020101020101"/>
              </a:rPr>
              <a:t>StringToNumberConverterFactory</a:t>
            </a:r>
            <a:endParaRPr lang="ko-KR" altLang="en-US" sz="1200">
              <a:solidFill>
                <a:schemeClr val="tx1"/>
              </a:solidFill>
              <a:latin typeface="+mj-lt"/>
              <a:ea typeface="나눔바른고딕" panose="020B0603020101020101"/>
            </a:endParaRPr>
          </a:p>
        </p:txBody>
      </p:sp>
      <p:cxnSp>
        <p:nvCxnSpPr>
          <p:cNvPr id="39" name="직선 화살표 연결선 38">
            <a:extLst>
              <a:ext uri="{FF2B5EF4-FFF2-40B4-BE49-F238E27FC236}">
                <a16:creationId xmlns:a16="http://schemas.microsoft.com/office/drawing/2014/main" id="{2923D438-4A0D-34C4-0D0D-9DD0AEF5052E}"/>
              </a:ext>
            </a:extLst>
          </p:cNvPr>
          <p:cNvCxnSpPr>
            <a:stCxn id="25" idx="0"/>
            <a:endCxn id="21" idx="2"/>
          </p:cNvCxnSpPr>
          <p:nvPr/>
        </p:nvCxnSpPr>
        <p:spPr>
          <a:xfrm flipV="1">
            <a:off x="2283423" y="2603141"/>
            <a:ext cx="2" cy="56939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B97F6BF1-89D8-EB5C-366C-77409395E7B6}"/>
              </a:ext>
            </a:extLst>
          </p:cNvPr>
          <p:cNvCxnSpPr>
            <a:cxnSpLocks/>
            <a:stCxn id="25" idx="2"/>
            <a:endCxn id="20" idx="0"/>
          </p:cNvCxnSpPr>
          <p:nvPr/>
        </p:nvCxnSpPr>
        <p:spPr>
          <a:xfrm>
            <a:off x="2283423" y="3434147"/>
            <a:ext cx="1" cy="66822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7" name="모서리가 둥근 직사각형 38">
            <a:extLst>
              <a:ext uri="{FF2B5EF4-FFF2-40B4-BE49-F238E27FC236}">
                <a16:creationId xmlns:a16="http://schemas.microsoft.com/office/drawing/2014/main" id="{1854525C-0DC4-ACCF-E1DD-93312F2AC28E}"/>
              </a:ext>
            </a:extLst>
          </p:cNvPr>
          <p:cNvSpPr/>
          <p:nvPr/>
        </p:nvSpPr>
        <p:spPr>
          <a:xfrm>
            <a:off x="4427755" y="4352243"/>
            <a:ext cx="1687112" cy="420745"/>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latin typeface="+mj-lt"/>
                <a:ea typeface="나눔바른고딕" panose="020B0603020101020101"/>
              </a:rPr>
              <a:t>StringToUrlConverter</a:t>
            </a:r>
            <a:endParaRPr lang="ko-KR" altLang="en-US" sz="1200">
              <a:solidFill>
                <a:schemeClr val="tx1"/>
              </a:solidFill>
              <a:latin typeface="+mj-lt"/>
              <a:ea typeface="나눔바른고딕" panose="020B0603020101020101"/>
            </a:endParaRPr>
          </a:p>
        </p:txBody>
      </p:sp>
      <p:cxnSp>
        <p:nvCxnSpPr>
          <p:cNvPr id="49" name="연결선: 꺾임 48">
            <a:extLst>
              <a:ext uri="{FF2B5EF4-FFF2-40B4-BE49-F238E27FC236}">
                <a16:creationId xmlns:a16="http://schemas.microsoft.com/office/drawing/2014/main" id="{486C2A49-F8ED-276F-BAD4-6E81BCF89DC3}"/>
              </a:ext>
            </a:extLst>
          </p:cNvPr>
          <p:cNvCxnSpPr>
            <a:stCxn id="20" idx="3"/>
            <a:endCxn id="47" idx="1"/>
          </p:cNvCxnSpPr>
          <p:nvPr/>
        </p:nvCxnSpPr>
        <p:spPr>
          <a:xfrm>
            <a:off x="4004034" y="4233172"/>
            <a:ext cx="423721" cy="329444"/>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2" name="직사각형 51">
            <a:extLst>
              <a:ext uri="{FF2B5EF4-FFF2-40B4-BE49-F238E27FC236}">
                <a16:creationId xmlns:a16="http://schemas.microsoft.com/office/drawing/2014/main" id="{0043427B-BDAE-CEF5-9607-675977D9FD2D}"/>
              </a:ext>
            </a:extLst>
          </p:cNvPr>
          <p:cNvSpPr/>
          <p:nvPr/>
        </p:nvSpPr>
        <p:spPr>
          <a:xfrm>
            <a:off x="6157545" y="4424115"/>
            <a:ext cx="4598182" cy="276999"/>
          </a:xfrm>
          <a:prstGeom prst="rect">
            <a:avLst/>
          </a:prstGeom>
        </p:spPr>
        <p:txBody>
          <a:bodyPr wrap="none">
            <a:spAutoFit/>
          </a:bodyPr>
          <a:lstStyle/>
          <a:p>
            <a:r>
              <a:rPr lang="en-US" altLang="ko-KR" sz="1200">
                <a:latin typeface="+mn-ea"/>
              </a:rPr>
              <a:t>String -&gt; Url </a:t>
            </a:r>
            <a:r>
              <a:rPr lang="ko-KR" altLang="en-US" sz="1200">
                <a:latin typeface="+mn-ea"/>
              </a:rPr>
              <a:t>로 변환하는 </a:t>
            </a:r>
            <a:r>
              <a:rPr lang="en-US" altLang="ko-KR" sz="1200">
                <a:latin typeface="+mn-ea"/>
              </a:rPr>
              <a:t>Converter </a:t>
            </a:r>
            <a:r>
              <a:rPr lang="ko-KR" altLang="en-US" sz="1200">
                <a:latin typeface="+mn-ea"/>
              </a:rPr>
              <a:t>를 직접 생성하면 정상작동</a:t>
            </a:r>
          </a:p>
        </p:txBody>
      </p:sp>
      <p:cxnSp>
        <p:nvCxnSpPr>
          <p:cNvPr id="3" name="연결선: 꺾임 2">
            <a:extLst>
              <a:ext uri="{FF2B5EF4-FFF2-40B4-BE49-F238E27FC236}">
                <a16:creationId xmlns:a16="http://schemas.microsoft.com/office/drawing/2014/main" id="{2D5924B2-5A87-D167-B406-45FCD450ED9F}"/>
              </a:ext>
            </a:extLst>
          </p:cNvPr>
          <p:cNvCxnSpPr>
            <a:stCxn id="20" idx="3"/>
          </p:cNvCxnSpPr>
          <p:nvPr/>
        </p:nvCxnSpPr>
        <p:spPr>
          <a:xfrm flipV="1">
            <a:off x="4004034" y="3966005"/>
            <a:ext cx="491530" cy="267167"/>
          </a:xfrm>
          <a:prstGeom prst="bentConnector3">
            <a:avLst>
              <a:gd name="adj1" fmla="val 42657"/>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직사각형 35">
            <a:extLst>
              <a:ext uri="{FF2B5EF4-FFF2-40B4-BE49-F238E27FC236}">
                <a16:creationId xmlns:a16="http://schemas.microsoft.com/office/drawing/2014/main" id="{B928C6E1-AED2-41D6-5CD8-62A7CB0CB435}"/>
              </a:ext>
            </a:extLst>
          </p:cNvPr>
          <p:cNvSpPr/>
          <p:nvPr/>
        </p:nvSpPr>
        <p:spPr>
          <a:xfrm>
            <a:off x="492794" y="5400956"/>
            <a:ext cx="8483413" cy="567463"/>
          </a:xfrm>
          <a:prstGeom prst="rect">
            <a:avLst/>
          </a:prstGeom>
        </p:spPr>
        <p:txBody>
          <a:bodyPr wrap="none">
            <a:spAutoFit/>
          </a:bodyPr>
          <a:lstStyle/>
          <a:p>
            <a:pPr marL="171450" indent="-171450">
              <a:lnSpc>
                <a:spcPct val="150000"/>
              </a:lnSpc>
              <a:buFont typeface="Arial" panose="020B0604020202020204" pitchFamily="34" charset="0"/>
              <a:buChar char="•"/>
            </a:pPr>
            <a:r>
              <a:rPr lang="en-US" altLang="ko-KR" sz="1100">
                <a:latin typeface="+mn-ea"/>
              </a:rPr>
              <a:t>@RequestParam </a:t>
            </a:r>
            <a:r>
              <a:rPr lang="ko-KR" altLang="en-US" sz="1100">
                <a:latin typeface="+mn-ea"/>
              </a:rPr>
              <a:t>에</a:t>
            </a:r>
            <a:r>
              <a:rPr lang="en-US" altLang="ko-KR" sz="1100">
                <a:latin typeface="+mn-ea"/>
              </a:rPr>
              <a:t> </a:t>
            </a:r>
            <a:r>
              <a:rPr lang="ko-KR" altLang="en-US" sz="1100">
                <a:latin typeface="+mn-ea"/>
              </a:rPr>
              <a:t>지정된 매개변수가 객체인 경우 보통 컨버터가 등록 안되어 있기 때문에 오류가 발생한다</a:t>
            </a:r>
            <a:endParaRPr lang="en-US" altLang="ko-KR" sz="1100">
              <a:latin typeface="+mn-ea"/>
            </a:endParaRPr>
          </a:p>
          <a:p>
            <a:pPr marL="171450" indent="-171450">
              <a:lnSpc>
                <a:spcPct val="150000"/>
              </a:lnSpc>
              <a:buFont typeface="Arial" panose="020B0604020202020204" pitchFamily="34" charset="0"/>
              <a:buChar char="•"/>
            </a:pPr>
            <a:r>
              <a:rPr lang="ko-KR" altLang="en-US" sz="1100">
                <a:latin typeface="+mn-ea"/>
              </a:rPr>
              <a:t>객체를 지정해서 사용할 경우는 </a:t>
            </a:r>
            <a:r>
              <a:rPr lang="en-US" altLang="ko-KR" sz="1100">
                <a:latin typeface="+mn-ea"/>
              </a:rPr>
              <a:t>@ModelAttributes </a:t>
            </a:r>
            <a:r>
              <a:rPr lang="ko-KR" altLang="en-US" sz="1100">
                <a:latin typeface="+mn-ea"/>
              </a:rPr>
              <a:t>를 사용하든지 아니면 객체타입으로 변환할 수 있는 컨버터를 만들어야 한다 </a:t>
            </a:r>
          </a:p>
        </p:txBody>
      </p:sp>
    </p:spTree>
    <p:extLst>
      <p:ext uri="{BB962C8B-B14F-4D97-AF65-F5344CB8AC3E}">
        <p14:creationId xmlns:p14="http://schemas.microsoft.com/office/powerpoint/2010/main" val="767144186"/>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8DFFC7-A71A-BEF0-EEE4-82596549BE3F}"/>
            </a:ext>
          </a:extLst>
        </p:cNvPr>
        <p:cNvGrpSpPr/>
        <p:nvPr/>
      </p:nvGrpSpPr>
      <p:grpSpPr>
        <a:xfrm>
          <a:off x="0" y="0"/>
          <a:ext cx="0" cy="0"/>
          <a:chOff x="0" y="0"/>
          <a:chExt cx="0" cy="0"/>
        </a:xfrm>
      </p:grpSpPr>
      <p:sp>
        <p:nvSpPr>
          <p:cNvPr id="7" name="직사각형 6">
            <a:extLst>
              <a:ext uri="{FF2B5EF4-FFF2-40B4-BE49-F238E27FC236}">
                <a16:creationId xmlns:a16="http://schemas.microsoft.com/office/drawing/2014/main" id="{8DFDA086-41FA-4959-2D51-12C6755D75B2}"/>
              </a:ext>
            </a:extLst>
          </p:cNvPr>
          <p:cNvSpPr/>
          <p:nvPr/>
        </p:nvSpPr>
        <p:spPr>
          <a:xfrm>
            <a:off x="114535" y="230922"/>
            <a:ext cx="3475567"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@ModelAttribute </a:t>
            </a:r>
            <a:r>
              <a:rPr lang="ko-KR" altLang="en-US" b="1">
                <a:solidFill>
                  <a:schemeClr val="accent1">
                    <a:lumMod val="75000"/>
                  </a:schemeClr>
                </a:solidFill>
                <a:latin typeface="+mn-ea"/>
              </a:rPr>
              <a:t>동작 방식</a:t>
            </a:r>
          </a:p>
        </p:txBody>
      </p:sp>
      <p:sp>
        <p:nvSpPr>
          <p:cNvPr id="2" name="직사각형 1">
            <a:extLst>
              <a:ext uri="{FF2B5EF4-FFF2-40B4-BE49-F238E27FC236}">
                <a16:creationId xmlns:a16="http://schemas.microsoft.com/office/drawing/2014/main" id="{DD9640F2-2EAC-4CE7-01A0-CE9DB968810A}"/>
              </a:ext>
            </a:extLst>
          </p:cNvPr>
          <p:cNvSpPr/>
          <p:nvPr/>
        </p:nvSpPr>
        <p:spPr>
          <a:xfrm>
            <a:off x="508836" y="1063995"/>
            <a:ext cx="1779654" cy="307777"/>
          </a:xfrm>
          <a:prstGeom prst="rect">
            <a:avLst/>
          </a:prstGeom>
        </p:spPr>
        <p:txBody>
          <a:bodyPr wrap="none">
            <a:spAutoFit/>
          </a:bodyPr>
          <a:lstStyle/>
          <a:p>
            <a:r>
              <a:rPr lang="en-US" altLang="ko-KR" sz="1400" b="1">
                <a:latin typeface="+mn-ea"/>
              </a:rPr>
              <a:t>1. </a:t>
            </a:r>
            <a:r>
              <a:rPr lang="ko-KR" altLang="en-US" sz="1400" b="1">
                <a:latin typeface="+mn-ea"/>
              </a:rPr>
              <a:t>객체 바인딩 방식</a:t>
            </a:r>
          </a:p>
        </p:txBody>
      </p:sp>
      <p:sp>
        <p:nvSpPr>
          <p:cNvPr id="4" name="Rectangle 1">
            <a:extLst>
              <a:ext uri="{FF2B5EF4-FFF2-40B4-BE49-F238E27FC236}">
                <a16:creationId xmlns:a16="http://schemas.microsoft.com/office/drawing/2014/main" id="{0F8F5054-1072-7584-1FEF-5A3CB6896F98}"/>
              </a:ext>
            </a:extLst>
          </p:cNvPr>
          <p:cNvSpPr>
            <a:spLocks noChangeArrowheads="1"/>
          </p:cNvSpPr>
          <p:nvPr/>
        </p:nvSpPr>
        <p:spPr bwMode="auto">
          <a:xfrm>
            <a:off x="628693" y="1412168"/>
            <a:ext cx="3883149" cy="107664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@PostMapping</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"/url"</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56A8F5"/>
                </a:solidFill>
                <a:effectLst/>
                <a:ea typeface="JetBrains Mono"/>
              </a:rPr>
              <a:t>saveUrl</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B3AE60"/>
                </a:solidFill>
                <a:effectLst/>
                <a:ea typeface="JetBrains Mono"/>
              </a:rPr>
              <a:t>@ModelAttribute </a:t>
            </a:r>
            <a:r>
              <a:rPr kumimoji="0" lang="ko-KR" altLang="ko-KR" sz="1100" b="0" i="0" u="none" strike="noStrike" cap="none" normalizeH="0" baseline="0">
                <a:ln>
                  <a:noFill/>
                </a:ln>
                <a:solidFill>
                  <a:srgbClr val="BCBEC4"/>
                </a:solidFill>
                <a:effectLst/>
                <a:ea typeface="JetBrains Mono"/>
              </a:rPr>
              <a:t>Url url)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6AAB73"/>
                </a:solidFill>
                <a:effectLst/>
                <a:ea typeface="JetBrains Mono"/>
              </a:rPr>
              <a:t>"Url : " </a:t>
            </a:r>
            <a:r>
              <a:rPr kumimoji="0" lang="ko-KR" altLang="ko-KR" sz="1100" b="0" i="0" u="none" strike="noStrike" cap="none" normalizeH="0" baseline="0">
                <a:ln>
                  <a:noFill/>
                </a:ln>
                <a:solidFill>
                  <a:srgbClr val="BCBEC4"/>
                </a:solidFill>
                <a:effectLst/>
                <a:ea typeface="JetBrains Mono"/>
              </a:rPr>
              <a:t>+ url;</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8" name="Rectangle 2">
            <a:extLst>
              <a:ext uri="{FF2B5EF4-FFF2-40B4-BE49-F238E27FC236}">
                <a16:creationId xmlns:a16="http://schemas.microsoft.com/office/drawing/2014/main" id="{1F7C1806-FCFA-189B-4233-5342C9EED3EF}"/>
              </a:ext>
            </a:extLst>
          </p:cNvPr>
          <p:cNvSpPr>
            <a:spLocks noChangeArrowheads="1"/>
          </p:cNvSpPr>
          <p:nvPr/>
        </p:nvSpPr>
        <p:spPr bwMode="auto">
          <a:xfrm>
            <a:off x="4578014" y="1398849"/>
            <a:ext cx="1894975" cy="209230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@Data</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@NoArgsConstructor</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@AllArgsConstructor</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Url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private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C77DBB"/>
                </a:solidFill>
                <a:effectLst/>
                <a:ea typeface="JetBrains Mono"/>
              </a:rPr>
              <a:t>protocol</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private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C77DBB"/>
                </a:solidFill>
                <a:effectLst/>
                <a:ea typeface="JetBrains Mono"/>
              </a:rPr>
              <a:t>domain</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private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C77DBB"/>
                </a:solidFill>
                <a:effectLst/>
                <a:ea typeface="JetBrains Mono"/>
              </a:rPr>
              <a:t>port</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12" name="Rectangle 3">
            <a:extLst>
              <a:ext uri="{FF2B5EF4-FFF2-40B4-BE49-F238E27FC236}">
                <a16:creationId xmlns:a16="http://schemas.microsoft.com/office/drawing/2014/main" id="{F607A681-7BF5-325C-8F43-A29E6A9436DC}"/>
              </a:ext>
            </a:extLst>
          </p:cNvPr>
          <p:cNvSpPr>
            <a:spLocks noChangeArrowheads="1"/>
          </p:cNvSpPr>
          <p:nvPr/>
        </p:nvSpPr>
        <p:spPr bwMode="auto">
          <a:xfrm>
            <a:off x="628693" y="2683093"/>
            <a:ext cx="3883149" cy="82137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ea typeface="JetBrains Mono"/>
              </a:rPr>
              <a:t>POST </a:t>
            </a:r>
            <a:r>
              <a:rPr kumimoji="0" lang="ko-KR" altLang="ko-KR" sz="1100" b="0" i="0" u="none" strike="noStrike" cap="none" normalizeH="0" baseline="0">
                <a:ln>
                  <a:noFill/>
                </a:ln>
                <a:solidFill>
                  <a:srgbClr val="BCBEC4"/>
                </a:solidFill>
                <a:effectLst/>
                <a:ea typeface="JetBrains Mono"/>
              </a:rPr>
              <a:t>http://localhost:8080/url</a:t>
            </a:r>
            <a:br>
              <a:rPr kumimoji="0" lang="ko-KR" altLang="ko-KR" sz="1100" b="0" i="0" u="none" strike="noStrike" cap="none" normalizeH="0" baseline="0">
                <a:ln>
                  <a:noFill/>
                </a:ln>
                <a:solidFill>
                  <a:srgbClr val="BCBEC4"/>
                </a:solidFill>
                <a:effectLst/>
                <a:ea typeface="JetBrains Mono"/>
              </a:rPr>
            </a:br>
            <a:r>
              <a:rPr kumimoji="0" lang="ko-KR" altLang="ko-KR" sz="1100" b="0" i="1" u="none" strike="noStrike" cap="none" normalizeH="0" baseline="0">
                <a:ln>
                  <a:noFill/>
                </a:ln>
                <a:solidFill>
                  <a:srgbClr val="C77DBB"/>
                </a:solidFill>
                <a:effectLst/>
                <a:ea typeface="JetBrains Mono"/>
              </a:rPr>
              <a:t>Content-Type</a:t>
            </a:r>
            <a:r>
              <a:rPr kumimoji="0" lang="ko-KR" altLang="ko-KR" sz="1100" b="0" i="0" u="none" strike="noStrike" cap="none" normalizeH="0" baseline="0">
                <a:ln>
                  <a:noFill/>
                </a:ln>
                <a:solidFill>
                  <a:srgbClr val="BCBEC4"/>
                </a:solidFill>
                <a:effectLst/>
                <a:ea typeface="JetBrains Mono"/>
              </a:rPr>
              <a:t>: application/x-www-form-urlencoded</a:t>
            </a:r>
            <a:br>
              <a:rPr kumimoji="0" lang="ko-KR" altLang="ko-KR" sz="1100" b="0" i="0" u="none" strike="noStrike" cap="none" normalizeH="0" baseline="0">
                <a:ln>
                  <a:noFill/>
                </a:ln>
                <a:solidFill>
                  <a:srgbClr val="BCBEC4"/>
                </a:solidFill>
                <a:effectLst/>
                <a:ea typeface="JetBrains Mono"/>
              </a:rPr>
            </a:br>
            <a:r>
              <a:rPr kumimoji="0" lang="en-US" altLang="ko-KR" sz="1100" b="0" i="0" u="none" strike="noStrike" cap="none" normalizeH="0" baseline="0">
                <a:ln>
                  <a:noFill/>
                </a:ln>
                <a:solidFill>
                  <a:srgbClr val="BCBEC4"/>
                </a:solidFill>
                <a:effectLst/>
                <a:ea typeface="JetBrains Mono"/>
              </a:rPr>
              <a:t>protocol=http&amp;domain=www.springmvc.com&amp;port=8080</a:t>
            </a:r>
            <a:endParaRPr kumimoji="0" lang="ko-KR" altLang="ko-KR" sz="1100" b="0" i="0" u="none" strike="noStrike" cap="none" normalizeH="0" baseline="0">
              <a:ln>
                <a:noFill/>
              </a:ln>
              <a:solidFill>
                <a:schemeClr val="tx1"/>
              </a:solidFill>
              <a:effectLst/>
            </a:endParaRPr>
          </a:p>
        </p:txBody>
      </p:sp>
      <p:sp>
        <p:nvSpPr>
          <p:cNvPr id="13" name="직사각형 12">
            <a:extLst>
              <a:ext uri="{FF2B5EF4-FFF2-40B4-BE49-F238E27FC236}">
                <a16:creationId xmlns:a16="http://schemas.microsoft.com/office/drawing/2014/main" id="{14DCE21C-5D7D-9076-0D7C-13AA983B9321}"/>
              </a:ext>
            </a:extLst>
          </p:cNvPr>
          <p:cNvSpPr/>
          <p:nvPr/>
        </p:nvSpPr>
        <p:spPr>
          <a:xfrm>
            <a:off x="508836" y="530588"/>
            <a:ext cx="9206119"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@ModelAttribute </a:t>
            </a:r>
            <a:r>
              <a:rPr lang="ko-KR" altLang="en-US" sz="1200"/>
              <a:t>는 클라이언트의 요청 유형에 따라 객체 바인딩 방식과 타입변환 방식으로 객체가 생성되어 메서드에 전달된다</a:t>
            </a:r>
            <a:endParaRPr lang="en-US" altLang="ko-KR" sz="1200"/>
          </a:p>
        </p:txBody>
      </p:sp>
      <p:sp>
        <p:nvSpPr>
          <p:cNvPr id="16" name="직사각형 15">
            <a:extLst>
              <a:ext uri="{FF2B5EF4-FFF2-40B4-BE49-F238E27FC236}">
                <a16:creationId xmlns:a16="http://schemas.microsoft.com/office/drawing/2014/main" id="{239DE935-2874-62EE-6997-53DB68E1C2E6}"/>
              </a:ext>
            </a:extLst>
          </p:cNvPr>
          <p:cNvSpPr/>
          <p:nvPr/>
        </p:nvSpPr>
        <p:spPr>
          <a:xfrm>
            <a:off x="6472990" y="1326061"/>
            <a:ext cx="5558590" cy="610616"/>
          </a:xfrm>
          <a:prstGeom prst="rect">
            <a:avLst/>
          </a:prstGeom>
        </p:spPr>
        <p:txBody>
          <a:bodyPr wrap="square">
            <a:spAutoFit/>
          </a:bodyPr>
          <a:lstStyle/>
          <a:p>
            <a:pPr marL="228600" indent="-228600">
              <a:lnSpc>
                <a:spcPct val="150000"/>
              </a:lnSpc>
              <a:buFont typeface="Arial" panose="020B0604020202020204" pitchFamily="34" charset="0"/>
              <a:buChar char="•"/>
            </a:pPr>
            <a:r>
              <a:rPr lang="ko-KR" altLang="en-US" sz="1200"/>
              <a:t>클라이언트의 요청 파라미터가 </a:t>
            </a:r>
            <a:r>
              <a:rPr lang="en-US" altLang="ko-KR" sz="1200"/>
              <a:t>@ModelAttribute </a:t>
            </a:r>
            <a:r>
              <a:rPr lang="ko-KR" altLang="en-US" sz="1200"/>
              <a:t>에 지정된 매개변수명과 다른 경우 객체 바인딩 방식으로 객체가 생성된다</a:t>
            </a:r>
            <a:endParaRPr lang="en-US" altLang="ko-KR" sz="1200"/>
          </a:p>
        </p:txBody>
      </p:sp>
      <p:sp>
        <p:nvSpPr>
          <p:cNvPr id="17" name="직사각형 16">
            <a:extLst>
              <a:ext uri="{FF2B5EF4-FFF2-40B4-BE49-F238E27FC236}">
                <a16:creationId xmlns:a16="http://schemas.microsoft.com/office/drawing/2014/main" id="{6DFC7160-3CC9-4186-2B8A-A7CF2B9F13D6}"/>
              </a:ext>
            </a:extLst>
          </p:cNvPr>
          <p:cNvSpPr/>
          <p:nvPr/>
        </p:nvSpPr>
        <p:spPr>
          <a:xfrm>
            <a:off x="508836" y="4039116"/>
            <a:ext cx="1600118" cy="307777"/>
          </a:xfrm>
          <a:prstGeom prst="rect">
            <a:avLst/>
          </a:prstGeom>
        </p:spPr>
        <p:txBody>
          <a:bodyPr wrap="none">
            <a:spAutoFit/>
          </a:bodyPr>
          <a:lstStyle/>
          <a:p>
            <a:r>
              <a:rPr lang="en-US" altLang="ko-KR" sz="1400" b="1">
                <a:latin typeface="+mn-ea"/>
              </a:rPr>
              <a:t>2. </a:t>
            </a:r>
            <a:r>
              <a:rPr lang="ko-KR" altLang="en-US" sz="1400" b="1">
                <a:latin typeface="+mn-ea"/>
              </a:rPr>
              <a:t>타입 변환 방식</a:t>
            </a:r>
          </a:p>
        </p:txBody>
      </p:sp>
      <p:sp>
        <p:nvSpPr>
          <p:cNvPr id="19" name="Rectangle 1">
            <a:extLst>
              <a:ext uri="{FF2B5EF4-FFF2-40B4-BE49-F238E27FC236}">
                <a16:creationId xmlns:a16="http://schemas.microsoft.com/office/drawing/2014/main" id="{0C9A8739-9F7F-2719-F080-0677D8D4529E}"/>
              </a:ext>
            </a:extLst>
          </p:cNvPr>
          <p:cNvSpPr>
            <a:spLocks noChangeArrowheads="1"/>
          </p:cNvSpPr>
          <p:nvPr/>
        </p:nvSpPr>
        <p:spPr bwMode="auto">
          <a:xfrm>
            <a:off x="628693" y="4387289"/>
            <a:ext cx="3883149" cy="107664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@PostMapping</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"/url"</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56A8F5"/>
                </a:solidFill>
                <a:effectLst/>
                <a:ea typeface="JetBrains Mono"/>
              </a:rPr>
              <a:t>saveUrl</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B3AE60"/>
                </a:solidFill>
                <a:effectLst/>
                <a:ea typeface="JetBrains Mono"/>
              </a:rPr>
              <a:t>@ModelAttribute </a:t>
            </a:r>
            <a:r>
              <a:rPr kumimoji="0" lang="ko-KR" altLang="ko-KR" sz="1100" b="0" i="0" u="none" strike="noStrike" cap="none" normalizeH="0" baseline="0">
                <a:ln>
                  <a:noFill/>
                </a:ln>
                <a:solidFill>
                  <a:srgbClr val="BCBEC4"/>
                </a:solidFill>
                <a:effectLst/>
                <a:ea typeface="JetBrains Mono"/>
              </a:rPr>
              <a:t>Url url)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6AAB73"/>
                </a:solidFill>
                <a:effectLst/>
                <a:ea typeface="JetBrains Mono"/>
              </a:rPr>
              <a:t>"Url : " </a:t>
            </a:r>
            <a:r>
              <a:rPr kumimoji="0" lang="ko-KR" altLang="ko-KR" sz="1100" b="0" i="0" u="none" strike="noStrike" cap="none" normalizeH="0" baseline="0">
                <a:ln>
                  <a:noFill/>
                </a:ln>
                <a:solidFill>
                  <a:srgbClr val="BCBEC4"/>
                </a:solidFill>
                <a:effectLst/>
                <a:ea typeface="JetBrains Mono"/>
              </a:rPr>
              <a:t>+ url;</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22" name="Rectangle 2">
            <a:extLst>
              <a:ext uri="{FF2B5EF4-FFF2-40B4-BE49-F238E27FC236}">
                <a16:creationId xmlns:a16="http://schemas.microsoft.com/office/drawing/2014/main" id="{06F23C23-67CF-3B79-7A1A-40420CEB2A44}"/>
              </a:ext>
            </a:extLst>
          </p:cNvPr>
          <p:cNvSpPr>
            <a:spLocks noChangeArrowheads="1"/>
          </p:cNvSpPr>
          <p:nvPr/>
        </p:nvSpPr>
        <p:spPr bwMode="auto">
          <a:xfrm>
            <a:off x="4578014" y="4373970"/>
            <a:ext cx="1894975" cy="209230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@Data</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@NoArgsConstructor</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@AllArgsConstructor</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Url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private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C77DBB"/>
                </a:solidFill>
                <a:effectLst/>
                <a:ea typeface="JetBrains Mono"/>
              </a:rPr>
              <a:t>protocol</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private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C77DBB"/>
                </a:solidFill>
                <a:effectLst/>
                <a:ea typeface="JetBrains Mono"/>
              </a:rPr>
              <a:t>domain</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private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C77DBB"/>
                </a:solidFill>
                <a:effectLst/>
                <a:ea typeface="JetBrains Mono"/>
              </a:rPr>
              <a:t>port</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23" name="Rectangle 3">
            <a:extLst>
              <a:ext uri="{FF2B5EF4-FFF2-40B4-BE49-F238E27FC236}">
                <a16:creationId xmlns:a16="http://schemas.microsoft.com/office/drawing/2014/main" id="{E5FD8364-89EF-A89C-46DC-7CD8D2E59A22}"/>
              </a:ext>
            </a:extLst>
          </p:cNvPr>
          <p:cNvSpPr>
            <a:spLocks noChangeArrowheads="1"/>
          </p:cNvSpPr>
          <p:nvPr/>
        </p:nvSpPr>
        <p:spPr bwMode="auto">
          <a:xfrm>
            <a:off x="628693" y="5658214"/>
            <a:ext cx="3883149" cy="82137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ea typeface="JetBrains Mono"/>
              </a:rPr>
              <a:t>POST </a:t>
            </a:r>
            <a:r>
              <a:rPr kumimoji="0" lang="ko-KR" altLang="ko-KR" sz="1100" b="0" i="0" u="none" strike="noStrike" cap="none" normalizeH="0" baseline="0">
                <a:ln>
                  <a:noFill/>
                </a:ln>
                <a:solidFill>
                  <a:srgbClr val="BCBEC4"/>
                </a:solidFill>
                <a:effectLst/>
                <a:ea typeface="JetBrains Mono"/>
              </a:rPr>
              <a:t>http://localhost:8080/url</a:t>
            </a:r>
            <a:br>
              <a:rPr kumimoji="0" lang="ko-KR" altLang="ko-KR" sz="1100" b="0" i="0" u="none" strike="noStrike" cap="none" normalizeH="0" baseline="0">
                <a:ln>
                  <a:noFill/>
                </a:ln>
                <a:solidFill>
                  <a:srgbClr val="BCBEC4"/>
                </a:solidFill>
                <a:effectLst/>
                <a:ea typeface="JetBrains Mono"/>
              </a:rPr>
            </a:br>
            <a:r>
              <a:rPr kumimoji="0" lang="ko-KR" altLang="ko-KR" sz="1100" b="0" i="1" u="none" strike="noStrike" cap="none" normalizeH="0" baseline="0">
                <a:ln>
                  <a:noFill/>
                </a:ln>
                <a:solidFill>
                  <a:srgbClr val="C77DBB"/>
                </a:solidFill>
                <a:effectLst/>
                <a:ea typeface="JetBrains Mono"/>
              </a:rPr>
              <a:t>Content-Type</a:t>
            </a:r>
            <a:r>
              <a:rPr kumimoji="0" lang="ko-KR" altLang="ko-KR" sz="1100" b="0" i="0" u="none" strike="noStrike" cap="none" normalizeH="0" baseline="0">
                <a:ln>
                  <a:noFill/>
                </a:ln>
                <a:solidFill>
                  <a:srgbClr val="BCBEC4"/>
                </a:solidFill>
                <a:effectLst/>
                <a:ea typeface="JetBrains Mono"/>
              </a:rPr>
              <a:t>: application/x-www-form-urlencoded</a:t>
            </a:r>
            <a:br>
              <a:rPr kumimoji="0" lang="ko-KR" altLang="ko-KR" sz="1100" b="0" i="0" u="none" strike="noStrike" cap="none" normalizeH="0" baseline="0">
                <a:ln>
                  <a:noFill/>
                </a:ln>
                <a:solidFill>
                  <a:srgbClr val="BCBEC4"/>
                </a:solidFill>
                <a:effectLst/>
                <a:ea typeface="JetBrains Mono"/>
              </a:rPr>
            </a:br>
            <a:r>
              <a:rPr kumimoji="0" lang="en-US" altLang="ko-KR" sz="1100" b="0" i="0" u="none" strike="noStrike" cap="none" normalizeH="0" baseline="0">
                <a:ln>
                  <a:noFill/>
                </a:ln>
                <a:solidFill>
                  <a:srgbClr val="BCBEC4"/>
                </a:solidFill>
                <a:effectLst/>
                <a:ea typeface="JetBrains Mono"/>
              </a:rPr>
              <a:t>url=http://www.springmvc.com:8080</a:t>
            </a:r>
            <a:endParaRPr kumimoji="0" lang="ko-KR" altLang="ko-KR" sz="1100" b="0" i="0" u="none" strike="noStrike" cap="none" normalizeH="0" baseline="0">
              <a:ln>
                <a:noFill/>
              </a:ln>
              <a:solidFill>
                <a:schemeClr val="tx1"/>
              </a:solidFill>
              <a:effectLst/>
            </a:endParaRPr>
          </a:p>
        </p:txBody>
      </p:sp>
      <p:sp>
        <p:nvSpPr>
          <p:cNvPr id="34" name="직사각형 33">
            <a:extLst>
              <a:ext uri="{FF2B5EF4-FFF2-40B4-BE49-F238E27FC236}">
                <a16:creationId xmlns:a16="http://schemas.microsoft.com/office/drawing/2014/main" id="{1D7E7DE2-8F2F-2E49-FFB5-A6E154B5D5C3}"/>
              </a:ext>
            </a:extLst>
          </p:cNvPr>
          <p:cNvSpPr/>
          <p:nvPr/>
        </p:nvSpPr>
        <p:spPr>
          <a:xfrm>
            <a:off x="6472989" y="4301182"/>
            <a:ext cx="5510465" cy="610616"/>
          </a:xfrm>
          <a:prstGeom prst="rect">
            <a:avLst/>
          </a:prstGeom>
        </p:spPr>
        <p:txBody>
          <a:bodyPr wrap="square">
            <a:spAutoFit/>
          </a:bodyPr>
          <a:lstStyle/>
          <a:p>
            <a:pPr marL="228600" indent="-228600">
              <a:lnSpc>
                <a:spcPct val="150000"/>
              </a:lnSpc>
              <a:buFont typeface="Arial" panose="020B0604020202020204" pitchFamily="34" charset="0"/>
              <a:buChar char="•"/>
            </a:pPr>
            <a:r>
              <a:rPr lang="ko-KR" altLang="en-US" sz="1200"/>
              <a:t>클라이언트의 요청 파라미터가 </a:t>
            </a:r>
            <a:r>
              <a:rPr lang="en-US" altLang="ko-KR" sz="1200"/>
              <a:t>@ModelAttribute </a:t>
            </a:r>
            <a:r>
              <a:rPr lang="ko-KR" altLang="en-US" sz="1200"/>
              <a:t>에 지정된 매개변수명과 같은 경우 타입변환 방식으로 객체가 생성된다</a:t>
            </a:r>
            <a:endParaRPr lang="en-US" altLang="ko-KR" sz="1200"/>
          </a:p>
        </p:txBody>
      </p:sp>
      <p:sp>
        <p:nvSpPr>
          <p:cNvPr id="36" name="직사각형 35">
            <a:extLst>
              <a:ext uri="{FF2B5EF4-FFF2-40B4-BE49-F238E27FC236}">
                <a16:creationId xmlns:a16="http://schemas.microsoft.com/office/drawing/2014/main" id="{3112B4F3-1A8B-7C5B-2923-1114ADDE2AE1}"/>
              </a:ext>
            </a:extLst>
          </p:cNvPr>
          <p:cNvSpPr/>
          <p:nvPr/>
        </p:nvSpPr>
        <p:spPr>
          <a:xfrm>
            <a:off x="6804383" y="1998047"/>
            <a:ext cx="5338631" cy="1164614"/>
          </a:xfrm>
          <a:prstGeom prst="rect">
            <a:avLst/>
          </a:prstGeom>
        </p:spPr>
        <p:txBody>
          <a:bodyPr wrap="square">
            <a:spAutoFit/>
          </a:bodyPr>
          <a:lstStyle/>
          <a:p>
            <a:pPr marL="228600" indent="-228600">
              <a:lnSpc>
                <a:spcPct val="150000"/>
              </a:lnSpc>
              <a:buFont typeface="+mj-lt"/>
              <a:buAutoNum type="arabicParenR"/>
            </a:pPr>
            <a:r>
              <a:rPr lang="ko-KR" altLang="en-US" sz="1200"/>
              <a:t>요청 파라미터 명 </a:t>
            </a:r>
            <a:r>
              <a:rPr lang="en-US" altLang="ko-KR" sz="1200"/>
              <a:t>: protocol, domain, port</a:t>
            </a:r>
          </a:p>
          <a:p>
            <a:pPr marL="228600" indent="-228600">
              <a:lnSpc>
                <a:spcPct val="150000"/>
              </a:lnSpc>
              <a:buFont typeface="+mj-lt"/>
              <a:buAutoNum type="arabicParenR"/>
            </a:pPr>
            <a:r>
              <a:rPr lang="en-US" altLang="ko-KR" sz="1200"/>
              <a:t>@ModelAttribute </a:t>
            </a:r>
            <a:r>
              <a:rPr lang="ko-KR" altLang="en-US" sz="1200"/>
              <a:t>매개변수명 </a:t>
            </a:r>
            <a:r>
              <a:rPr lang="en-US" altLang="ko-KR" sz="1200"/>
              <a:t>: url</a:t>
            </a:r>
          </a:p>
          <a:p>
            <a:pPr marL="228600" indent="-228600">
              <a:lnSpc>
                <a:spcPct val="150000"/>
              </a:lnSpc>
              <a:buFont typeface="+mj-lt"/>
              <a:buAutoNum type="arabicParenR"/>
            </a:pPr>
            <a:r>
              <a:rPr lang="ko-KR" altLang="en-US" sz="1200"/>
              <a:t>객체를 만들고 객체의 필드명과 동일한 요청 파라미터의 값을 설정함</a:t>
            </a:r>
            <a:endParaRPr lang="en-US" altLang="ko-KR" sz="1200"/>
          </a:p>
          <a:p>
            <a:pPr marL="228600" indent="-228600">
              <a:lnSpc>
                <a:spcPct val="150000"/>
              </a:lnSpc>
              <a:buFont typeface="+mj-lt"/>
              <a:buAutoNum type="arabicParenR"/>
            </a:pPr>
            <a:r>
              <a:rPr lang="ko-KR" altLang="en-US" sz="1200"/>
              <a:t>필드타입과 요청파라미터 타입이 다를 경우 타입변환을 거쳐 설정함</a:t>
            </a:r>
            <a:endParaRPr lang="en-US" altLang="ko-KR" sz="1200"/>
          </a:p>
        </p:txBody>
      </p:sp>
      <p:sp>
        <p:nvSpPr>
          <p:cNvPr id="37" name="직사각형 36">
            <a:extLst>
              <a:ext uri="{FF2B5EF4-FFF2-40B4-BE49-F238E27FC236}">
                <a16:creationId xmlns:a16="http://schemas.microsoft.com/office/drawing/2014/main" id="{DCF0C8A5-7C59-F71A-1B4A-2FFA0077717D}"/>
              </a:ext>
            </a:extLst>
          </p:cNvPr>
          <p:cNvSpPr/>
          <p:nvPr/>
        </p:nvSpPr>
        <p:spPr>
          <a:xfrm>
            <a:off x="6804383" y="4973168"/>
            <a:ext cx="5338631" cy="1164614"/>
          </a:xfrm>
          <a:prstGeom prst="rect">
            <a:avLst/>
          </a:prstGeom>
        </p:spPr>
        <p:txBody>
          <a:bodyPr wrap="square">
            <a:spAutoFit/>
          </a:bodyPr>
          <a:lstStyle/>
          <a:p>
            <a:pPr marL="228600" indent="-228600">
              <a:lnSpc>
                <a:spcPct val="150000"/>
              </a:lnSpc>
              <a:buFont typeface="+mj-lt"/>
              <a:buAutoNum type="arabicParenR"/>
            </a:pPr>
            <a:r>
              <a:rPr lang="ko-KR" altLang="en-US" sz="1200"/>
              <a:t>요청 파라미터 명 </a:t>
            </a:r>
            <a:r>
              <a:rPr lang="en-US" altLang="ko-KR" sz="1200"/>
              <a:t>: url</a:t>
            </a:r>
          </a:p>
          <a:p>
            <a:pPr marL="228600" indent="-228600">
              <a:lnSpc>
                <a:spcPct val="150000"/>
              </a:lnSpc>
              <a:buFont typeface="+mj-lt"/>
              <a:buAutoNum type="arabicParenR"/>
            </a:pPr>
            <a:r>
              <a:rPr lang="en-US" altLang="ko-KR" sz="1200"/>
              <a:t>@ModelAttribute </a:t>
            </a:r>
            <a:r>
              <a:rPr lang="ko-KR" altLang="en-US" sz="1200"/>
              <a:t>매개변수명 </a:t>
            </a:r>
            <a:r>
              <a:rPr lang="en-US" altLang="ko-KR" sz="1200"/>
              <a:t>: url</a:t>
            </a:r>
          </a:p>
          <a:p>
            <a:pPr marL="228600" indent="-228600">
              <a:lnSpc>
                <a:spcPct val="150000"/>
              </a:lnSpc>
              <a:buFont typeface="+mj-lt"/>
              <a:buAutoNum type="arabicParenR"/>
            </a:pPr>
            <a:r>
              <a:rPr lang="en-US" altLang="ko-KR" sz="1200"/>
              <a:t>StringToUrlConverter </a:t>
            </a:r>
            <a:r>
              <a:rPr lang="ko-KR" altLang="en-US" sz="1200"/>
              <a:t>를 통해 </a:t>
            </a:r>
            <a:r>
              <a:rPr lang="en-US" altLang="ko-KR" sz="1200"/>
              <a:t>Url </a:t>
            </a:r>
            <a:r>
              <a:rPr lang="ko-KR" altLang="en-US" sz="1200"/>
              <a:t>객체 생성 후 메서드에 전달</a:t>
            </a:r>
            <a:endParaRPr lang="en-US" altLang="ko-KR" sz="1200"/>
          </a:p>
          <a:p>
            <a:pPr marL="228600" indent="-228600">
              <a:lnSpc>
                <a:spcPct val="150000"/>
              </a:lnSpc>
              <a:buFont typeface="+mj-lt"/>
              <a:buAutoNum type="arabicParenR"/>
            </a:pPr>
            <a:r>
              <a:rPr lang="en-US" altLang="ko-KR" sz="1200"/>
              <a:t>Converter </a:t>
            </a:r>
            <a:r>
              <a:rPr lang="ko-KR" altLang="en-US" sz="1200"/>
              <a:t>가 존재하지 않으면 빈 객체 생성 후 메서드에 전달</a:t>
            </a:r>
            <a:endParaRPr lang="en-US" altLang="ko-KR" sz="1200"/>
          </a:p>
        </p:txBody>
      </p:sp>
    </p:spTree>
    <p:extLst>
      <p:ext uri="{BB962C8B-B14F-4D97-AF65-F5344CB8AC3E}">
        <p14:creationId xmlns:p14="http://schemas.microsoft.com/office/powerpoint/2010/main" val="17190855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사각형: 둥근 모서리 85">
            <a:extLst>
              <a:ext uri="{FF2B5EF4-FFF2-40B4-BE49-F238E27FC236}">
                <a16:creationId xmlns:a16="http://schemas.microsoft.com/office/drawing/2014/main" id="{FB513BC4-7F28-4E6A-EBA6-BF31A347751E}"/>
              </a:ext>
            </a:extLst>
          </p:cNvPr>
          <p:cNvSpPr/>
          <p:nvPr/>
        </p:nvSpPr>
        <p:spPr>
          <a:xfrm>
            <a:off x="2773279" y="4114424"/>
            <a:ext cx="5660858" cy="1612607"/>
          </a:xfrm>
          <a:prstGeom prst="roundRect">
            <a:avLst>
              <a:gd name="adj" fmla="val 6990"/>
            </a:avLst>
          </a:prstGeom>
          <a:ln>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64" name="직사각형 63">
            <a:extLst>
              <a:ext uri="{FF2B5EF4-FFF2-40B4-BE49-F238E27FC236}">
                <a16:creationId xmlns:a16="http://schemas.microsoft.com/office/drawing/2014/main" id="{CF30695B-4D6A-05FC-2DB7-BD658EE74B77}"/>
              </a:ext>
            </a:extLst>
          </p:cNvPr>
          <p:cNvSpPr/>
          <p:nvPr/>
        </p:nvSpPr>
        <p:spPr>
          <a:xfrm>
            <a:off x="698728" y="1389062"/>
            <a:ext cx="9793706" cy="222584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ko-KR" altLang="en-US"/>
          </a:p>
        </p:txBody>
      </p:sp>
      <p:sp>
        <p:nvSpPr>
          <p:cNvPr id="73" name="직사각형 72">
            <a:extLst>
              <a:ext uri="{FF2B5EF4-FFF2-40B4-BE49-F238E27FC236}">
                <a16:creationId xmlns:a16="http://schemas.microsoft.com/office/drawing/2014/main" id="{D10AE262-3224-4491-9AF5-1A7677C571EF}"/>
              </a:ext>
            </a:extLst>
          </p:cNvPr>
          <p:cNvSpPr/>
          <p:nvPr/>
        </p:nvSpPr>
        <p:spPr>
          <a:xfrm>
            <a:off x="446964" y="627839"/>
            <a:ext cx="10297236"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latin typeface="+mj-lt"/>
              </a:rPr>
              <a:t>웹 애플리케이션이 점점 복잡해지고</a:t>
            </a:r>
            <a:r>
              <a:rPr lang="en-US" altLang="ko-KR" sz="1200">
                <a:latin typeface="+mj-lt"/>
              </a:rPr>
              <a:t> </a:t>
            </a:r>
            <a:r>
              <a:rPr lang="ko-KR" altLang="en-US" sz="1200">
                <a:latin typeface="+mj-lt"/>
              </a:rPr>
              <a:t>유지보수와 확장성을 필요로 하게 되면서 모델 </a:t>
            </a:r>
            <a:r>
              <a:rPr lang="en-US" altLang="ko-KR" sz="1200">
                <a:latin typeface="+mj-lt"/>
              </a:rPr>
              <a:t>2 </a:t>
            </a:r>
            <a:r>
              <a:rPr lang="ko-KR" altLang="en-US" sz="1200">
                <a:latin typeface="+mj-lt"/>
              </a:rPr>
              <a:t>방식을 개선한 프론트 컨트롤러 패턴이 등장하게 되었다</a:t>
            </a:r>
            <a:endParaRPr lang="en-US" altLang="ko-KR" sz="1200">
              <a:latin typeface="+mj-lt"/>
            </a:endParaRPr>
          </a:p>
          <a:p>
            <a:pPr marL="171450" indent="-171450">
              <a:lnSpc>
                <a:spcPct val="150000"/>
              </a:lnSpc>
              <a:buFont typeface="Arial" panose="020B0604020202020204" pitchFamily="34" charset="0"/>
              <a:buChar char="•"/>
            </a:pPr>
            <a:r>
              <a:rPr lang="ko-KR" altLang="en-US" sz="1200">
                <a:latin typeface="+mj-lt"/>
              </a:rPr>
              <a:t>프론트 컨트롤러 패턴은 모델 </a:t>
            </a:r>
            <a:r>
              <a:rPr lang="en-US" altLang="ko-KR" sz="1200">
                <a:latin typeface="+mj-lt"/>
              </a:rPr>
              <a:t>2 </a:t>
            </a:r>
            <a:r>
              <a:rPr lang="ko-KR" altLang="en-US" sz="1200">
                <a:latin typeface="+mj-lt"/>
              </a:rPr>
              <a:t>방식의 단점을 보완하고 서블릿의 요청과 응답을 좀 더 구조적이고 체계적으로 관리하기 위해 탄생한 패턴이다</a:t>
            </a:r>
            <a:endParaRPr lang="en-US" altLang="ko-KR" sz="1200">
              <a:latin typeface="+mj-lt"/>
            </a:endParaRPr>
          </a:p>
        </p:txBody>
      </p:sp>
      <p:sp>
        <p:nvSpPr>
          <p:cNvPr id="74" name="직사각형 73">
            <a:extLst>
              <a:ext uri="{FF2B5EF4-FFF2-40B4-BE49-F238E27FC236}">
                <a16:creationId xmlns:a16="http://schemas.microsoft.com/office/drawing/2014/main" id="{42A0B23B-7003-43B2-A559-7C4A6F001EFB}"/>
              </a:ext>
            </a:extLst>
          </p:cNvPr>
          <p:cNvSpPr/>
          <p:nvPr/>
        </p:nvSpPr>
        <p:spPr>
          <a:xfrm>
            <a:off x="186803" y="219363"/>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sp>
        <p:nvSpPr>
          <p:cNvPr id="63" name="직사각형 62">
            <a:extLst>
              <a:ext uri="{FF2B5EF4-FFF2-40B4-BE49-F238E27FC236}">
                <a16:creationId xmlns:a16="http://schemas.microsoft.com/office/drawing/2014/main" id="{E36960A4-1DD2-6CC8-32DA-C8BC0E124555}"/>
              </a:ext>
            </a:extLst>
          </p:cNvPr>
          <p:cNvSpPr/>
          <p:nvPr/>
        </p:nvSpPr>
        <p:spPr>
          <a:xfrm>
            <a:off x="1699566" y="1513834"/>
            <a:ext cx="7851829" cy="1908536"/>
          </a:xfrm>
          <a:prstGeom prst="rect">
            <a:avLst/>
          </a:prstGeom>
        </p:spPr>
        <p:txBody>
          <a:bodyPr wrap="none">
            <a:spAutoFit/>
          </a:bodyPr>
          <a:lstStyle/>
          <a:p>
            <a:pPr marL="342900" indent="-342900">
              <a:lnSpc>
                <a:spcPct val="170000"/>
              </a:lnSpc>
              <a:buFont typeface="+mj-lt"/>
              <a:buAutoNum type="arabicPeriod"/>
            </a:pPr>
            <a:r>
              <a:rPr lang="ko-KR" altLang="en-US" b="1" i="1">
                <a:solidFill>
                  <a:schemeClr val="bg1">
                    <a:lumMod val="50000"/>
                  </a:schemeClr>
                </a:solidFill>
                <a:latin typeface="+mn-ea"/>
              </a:rPr>
              <a:t>서블릿 객체들이 요청마다 </a:t>
            </a:r>
            <a:r>
              <a:rPr lang="ko-KR" altLang="en-US" b="1" i="1">
                <a:solidFill>
                  <a:schemeClr val="bg1"/>
                </a:solidFill>
                <a:latin typeface="+mn-ea"/>
              </a:rPr>
              <a:t>동일한 기능을 똑 같이 </a:t>
            </a:r>
            <a:r>
              <a:rPr lang="ko-KR" altLang="en-US" b="1" i="1">
                <a:solidFill>
                  <a:schemeClr val="bg1">
                    <a:lumMod val="50000"/>
                  </a:schemeClr>
                </a:solidFill>
                <a:latin typeface="+mn-ea"/>
              </a:rPr>
              <a:t>처리해야 하는 문제</a:t>
            </a:r>
            <a:r>
              <a:rPr lang="en-US" altLang="ko-KR" b="1" i="1">
                <a:solidFill>
                  <a:schemeClr val="bg1">
                    <a:lumMod val="50000"/>
                  </a:schemeClr>
                </a:solidFill>
                <a:latin typeface="+mn-ea"/>
              </a:rPr>
              <a:t>..</a:t>
            </a:r>
          </a:p>
          <a:p>
            <a:pPr marL="342900" indent="-342900">
              <a:lnSpc>
                <a:spcPct val="170000"/>
              </a:lnSpc>
              <a:buFont typeface="+mj-lt"/>
              <a:buAutoNum type="arabicPeriod"/>
            </a:pPr>
            <a:r>
              <a:rPr lang="ko-KR" altLang="en-US" b="1" i="1">
                <a:solidFill>
                  <a:schemeClr val="bg1">
                    <a:lumMod val="50000"/>
                  </a:schemeClr>
                </a:solidFill>
                <a:latin typeface="+mn-ea"/>
              </a:rPr>
              <a:t>서블릿 객체들이 비슷한 기능의 </a:t>
            </a:r>
            <a:r>
              <a:rPr lang="ko-KR" altLang="en-US" b="1" i="1">
                <a:solidFill>
                  <a:schemeClr val="bg1"/>
                </a:solidFill>
                <a:latin typeface="+mn-ea"/>
              </a:rPr>
              <a:t>유사 코드를 중복</a:t>
            </a:r>
            <a:r>
              <a:rPr lang="ko-KR" altLang="en-US" b="1" i="1">
                <a:solidFill>
                  <a:schemeClr val="bg1">
                    <a:lumMod val="50000"/>
                  </a:schemeClr>
                </a:solidFill>
                <a:latin typeface="+mn-ea"/>
              </a:rPr>
              <a:t>해서 실행하는 문제</a:t>
            </a:r>
            <a:r>
              <a:rPr lang="en-US" altLang="ko-KR" b="1" i="1">
                <a:solidFill>
                  <a:schemeClr val="bg1">
                    <a:lumMod val="50000"/>
                  </a:schemeClr>
                </a:solidFill>
                <a:latin typeface="+mn-ea"/>
              </a:rPr>
              <a:t>..</a:t>
            </a:r>
          </a:p>
          <a:p>
            <a:pPr marL="342900" indent="-342900">
              <a:lnSpc>
                <a:spcPct val="170000"/>
              </a:lnSpc>
              <a:buFont typeface="+mj-lt"/>
              <a:buAutoNum type="arabicPeriod"/>
            </a:pPr>
            <a:r>
              <a:rPr lang="ko-KR" altLang="en-US" b="1" i="1">
                <a:solidFill>
                  <a:schemeClr val="bg1">
                    <a:lumMod val="50000"/>
                  </a:schemeClr>
                </a:solidFill>
                <a:latin typeface="+mn-ea"/>
              </a:rPr>
              <a:t>서블릿 객체들이 </a:t>
            </a:r>
            <a:r>
              <a:rPr lang="ko-KR" altLang="en-US" b="1" i="1">
                <a:solidFill>
                  <a:schemeClr val="bg1"/>
                </a:solidFill>
                <a:latin typeface="+mn-ea"/>
              </a:rPr>
              <a:t>재 사용해야 하는 객체</a:t>
            </a:r>
            <a:r>
              <a:rPr lang="ko-KR" altLang="en-US" b="1" i="1">
                <a:solidFill>
                  <a:schemeClr val="bg1">
                    <a:lumMod val="50000"/>
                  </a:schemeClr>
                </a:solidFill>
                <a:latin typeface="+mn-ea"/>
              </a:rPr>
              <a:t>들의 관리 문제</a:t>
            </a:r>
            <a:r>
              <a:rPr lang="en-US" altLang="ko-KR" b="1" i="1">
                <a:solidFill>
                  <a:schemeClr val="bg1">
                    <a:lumMod val="50000"/>
                  </a:schemeClr>
                </a:solidFill>
                <a:latin typeface="+mn-ea"/>
              </a:rPr>
              <a:t>…</a:t>
            </a:r>
          </a:p>
          <a:p>
            <a:pPr marL="342900" indent="-342900">
              <a:lnSpc>
                <a:spcPct val="170000"/>
              </a:lnSpc>
              <a:buFont typeface="+mj-lt"/>
              <a:buAutoNum type="arabicPeriod"/>
            </a:pPr>
            <a:r>
              <a:rPr lang="ko-KR" altLang="en-US" b="1" i="1">
                <a:solidFill>
                  <a:schemeClr val="bg1">
                    <a:lumMod val="50000"/>
                  </a:schemeClr>
                </a:solidFill>
                <a:latin typeface="+mn-ea"/>
              </a:rPr>
              <a:t>기타 </a:t>
            </a:r>
            <a:r>
              <a:rPr lang="ko-KR" altLang="en-US" b="1" i="1">
                <a:solidFill>
                  <a:schemeClr val="bg1"/>
                </a:solidFill>
                <a:latin typeface="+mn-ea"/>
              </a:rPr>
              <a:t>유지 보수</a:t>
            </a:r>
            <a:r>
              <a:rPr lang="ko-KR" altLang="en-US" b="1" i="1">
                <a:solidFill>
                  <a:schemeClr val="bg1">
                    <a:lumMod val="50000"/>
                  </a:schemeClr>
                </a:solidFill>
                <a:latin typeface="+mn-ea"/>
              </a:rPr>
              <a:t>를 어렵게 만드는 요소들</a:t>
            </a:r>
            <a:r>
              <a:rPr lang="en-US" altLang="ko-KR" b="1" i="1">
                <a:solidFill>
                  <a:schemeClr val="bg1">
                    <a:lumMod val="50000"/>
                  </a:schemeClr>
                </a:solidFill>
                <a:latin typeface="+mn-ea"/>
              </a:rPr>
              <a:t>…</a:t>
            </a:r>
            <a:endParaRPr lang="ko-KR" altLang="en-US" b="1" i="1">
              <a:solidFill>
                <a:schemeClr val="bg1">
                  <a:lumMod val="50000"/>
                </a:schemeClr>
              </a:solidFill>
              <a:latin typeface="+mn-ea"/>
            </a:endParaRPr>
          </a:p>
        </p:txBody>
      </p:sp>
      <p:sp>
        <p:nvSpPr>
          <p:cNvPr id="65" name="모서리가 둥근 직사각형 38">
            <a:extLst>
              <a:ext uri="{FF2B5EF4-FFF2-40B4-BE49-F238E27FC236}">
                <a16:creationId xmlns:a16="http://schemas.microsoft.com/office/drawing/2014/main" id="{57657556-9F96-C042-DED3-4564B383A045}"/>
              </a:ext>
            </a:extLst>
          </p:cNvPr>
          <p:cNvSpPr/>
          <p:nvPr/>
        </p:nvSpPr>
        <p:spPr>
          <a:xfrm>
            <a:off x="4619652" y="4265031"/>
            <a:ext cx="1951859" cy="614706"/>
          </a:xfrm>
          <a:prstGeom prst="roundRect">
            <a:avLst/>
          </a:prstGeom>
          <a:solidFill>
            <a:schemeClr val="accent1">
              <a:lumMod val="50000"/>
            </a:schemeClr>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latin typeface="+mj-lt"/>
                <a:ea typeface="나눔바른고딕" panose="020B0603020101020101"/>
              </a:rPr>
              <a:t>FrontController</a:t>
            </a:r>
            <a:endParaRPr lang="ko-KR" altLang="en-US" sz="1400">
              <a:solidFill>
                <a:schemeClr val="bg1"/>
              </a:solidFill>
              <a:latin typeface="+mj-lt"/>
              <a:ea typeface="나눔바른고딕" panose="020B0603020101020101"/>
            </a:endParaRPr>
          </a:p>
        </p:txBody>
      </p:sp>
      <p:sp>
        <p:nvSpPr>
          <p:cNvPr id="72" name="화살표: 아래쪽 71">
            <a:extLst>
              <a:ext uri="{FF2B5EF4-FFF2-40B4-BE49-F238E27FC236}">
                <a16:creationId xmlns:a16="http://schemas.microsoft.com/office/drawing/2014/main" id="{51F74904-7642-077F-5D26-0BF02CE927A4}"/>
              </a:ext>
            </a:extLst>
          </p:cNvPr>
          <p:cNvSpPr/>
          <p:nvPr/>
        </p:nvSpPr>
        <p:spPr>
          <a:xfrm>
            <a:off x="5463233" y="3718803"/>
            <a:ext cx="264695" cy="274993"/>
          </a:xfrm>
          <a:prstGeom prst="down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ko-KR" altLang="en-US"/>
          </a:p>
        </p:txBody>
      </p:sp>
      <p:sp>
        <p:nvSpPr>
          <p:cNvPr id="75" name="직사각형 74">
            <a:extLst>
              <a:ext uri="{FF2B5EF4-FFF2-40B4-BE49-F238E27FC236}">
                <a16:creationId xmlns:a16="http://schemas.microsoft.com/office/drawing/2014/main" id="{9B4F5F97-21B3-D49A-C16B-D94ED6CBDD0F}"/>
              </a:ext>
            </a:extLst>
          </p:cNvPr>
          <p:cNvSpPr/>
          <p:nvPr/>
        </p:nvSpPr>
        <p:spPr>
          <a:xfrm>
            <a:off x="2947737" y="4361825"/>
            <a:ext cx="1296629" cy="421118"/>
          </a:xfrm>
          <a:prstGeom prst="rect">
            <a:avLst/>
          </a:prstGeom>
          <a:solidFill>
            <a:schemeClr val="accent5">
              <a:lumMod val="20000"/>
              <a:lumOff val="80000"/>
            </a:schemeClr>
          </a:solidFill>
        </p:spPr>
        <p:style>
          <a:lnRef idx="1">
            <a:schemeClr val="accent5"/>
          </a:lnRef>
          <a:fillRef idx="2">
            <a:schemeClr val="accent5"/>
          </a:fillRef>
          <a:effectRef idx="1">
            <a:schemeClr val="accent5"/>
          </a:effectRef>
          <a:fontRef idx="minor">
            <a:schemeClr val="dk1"/>
          </a:fontRef>
        </p:style>
        <p:txBody>
          <a:bodyPr rtlCol="0" anchor="ctr"/>
          <a:lstStyle/>
          <a:p>
            <a:pPr algn="ctr"/>
            <a:r>
              <a:rPr lang="ko-KR" altLang="en-US" sz="1200">
                <a:latin typeface="+mj-lt"/>
              </a:rPr>
              <a:t>공통기능처리</a:t>
            </a:r>
            <a:endParaRPr lang="ko-KR" altLang="en-US" sz="1200"/>
          </a:p>
        </p:txBody>
      </p:sp>
      <p:sp>
        <p:nvSpPr>
          <p:cNvPr id="76" name="직사각형 75">
            <a:extLst>
              <a:ext uri="{FF2B5EF4-FFF2-40B4-BE49-F238E27FC236}">
                <a16:creationId xmlns:a16="http://schemas.microsoft.com/office/drawing/2014/main" id="{E4CE836B-850D-9F5C-314D-90FC7074B1A1}"/>
              </a:ext>
            </a:extLst>
          </p:cNvPr>
          <p:cNvSpPr/>
          <p:nvPr/>
        </p:nvSpPr>
        <p:spPr>
          <a:xfrm>
            <a:off x="6946797" y="4361825"/>
            <a:ext cx="1296629" cy="421118"/>
          </a:xfrm>
          <a:prstGeom prst="rect">
            <a:avLst/>
          </a:prstGeom>
          <a:solidFill>
            <a:schemeClr val="accent5">
              <a:lumMod val="20000"/>
              <a:lumOff val="80000"/>
            </a:schemeClr>
          </a:solidFill>
        </p:spPr>
        <p:style>
          <a:lnRef idx="1">
            <a:schemeClr val="accent5"/>
          </a:lnRef>
          <a:fillRef idx="2">
            <a:schemeClr val="accent5"/>
          </a:fillRef>
          <a:effectRef idx="1">
            <a:schemeClr val="accent5"/>
          </a:effectRef>
          <a:fontRef idx="minor">
            <a:schemeClr val="dk1"/>
          </a:fontRef>
        </p:style>
        <p:txBody>
          <a:bodyPr rtlCol="0" anchor="ctr"/>
          <a:lstStyle/>
          <a:p>
            <a:pPr algn="ctr"/>
            <a:r>
              <a:rPr lang="ko-KR" altLang="en-US" sz="1200">
                <a:latin typeface="+mj-lt"/>
              </a:rPr>
              <a:t>중복코드제거</a:t>
            </a:r>
            <a:endParaRPr lang="ko-KR" altLang="en-US" sz="1200"/>
          </a:p>
        </p:txBody>
      </p:sp>
      <p:sp>
        <p:nvSpPr>
          <p:cNvPr id="77" name="직사각형 76">
            <a:extLst>
              <a:ext uri="{FF2B5EF4-FFF2-40B4-BE49-F238E27FC236}">
                <a16:creationId xmlns:a16="http://schemas.microsoft.com/office/drawing/2014/main" id="{223BF68D-7276-4265-6E3F-C4858150CB81}"/>
              </a:ext>
            </a:extLst>
          </p:cNvPr>
          <p:cNvSpPr/>
          <p:nvPr/>
        </p:nvSpPr>
        <p:spPr>
          <a:xfrm>
            <a:off x="4947266" y="5161925"/>
            <a:ext cx="1296629" cy="421118"/>
          </a:xfrm>
          <a:prstGeom prst="rect">
            <a:avLst/>
          </a:prstGeom>
          <a:solidFill>
            <a:schemeClr val="accent5">
              <a:lumMod val="20000"/>
              <a:lumOff val="80000"/>
            </a:schemeClr>
          </a:solidFill>
        </p:spPr>
        <p:style>
          <a:lnRef idx="1">
            <a:schemeClr val="accent5"/>
          </a:lnRef>
          <a:fillRef idx="2">
            <a:schemeClr val="accent5"/>
          </a:fillRef>
          <a:effectRef idx="1">
            <a:schemeClr val="accent5"/>
          </a:effectRef>
          <a:fontRef idx="minor">
            <a:schemeClr val="dk1"/>
          </a:fontRef>
        </p:style>
        <p:txBody>
          <a:bodyPr rtlCol="0" anchor="ctr"/>
          <a:lstStyle/>
          <a:p>
            <a:pPr algn="ctr"/>
            <a:r>
              <a:rPr lang="ko-KR" altLang="en-US" sz="1200">
                <a:latin typeface="+mj-lt"/>
              </a:rPr>
              <a:t>재 사용 관리</a:t>
            </a:r>
            <a:endParaRPr lang="ko-KR" altLang="en-US" sz="1200"/>
          </a:p>
        </p:txBody>
      </p:sp>
      <p:cxnSp>
        <p:nvCxnSpPr>
          <p:cNvPr id="79" name="직선 화살표 연결선 78">
            <a:extLst>
              <a:ext uri="{FF2B5EF4-FFF2-40B4-BE49-F238E27FC236}">
                <a16:creationId xmlns:a16="http://schemas.microsoft.com/office/drawing/2014/main" id="{D2D5FC7E-96E9-C714-20DC-6A83119D75BA}"/>
              </a:ext>
            </a:extLst>
          </p:cNvPr>
          <p:cNvCxnSpPr>
            <a:stCxn id="65" idx="1"/>
            <a:endCxn id="75" idx="3"/>
          </p:cNvCxnSpPr>
          <p:nvPr/>
        </p:nvCxnSpPr>
        <p:spPr>
          <a:xfrm flipH="1">
            <a:off x="4244366" y="4572384"/>
            <a:ext cx="37528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2" name="직선 화살표 연결선 81">
            <a:extLst>
              <a:ext uri="{FF2B5EF4-FFF2-40B4-BE49-F238E27FC236}">
                <a16:creationId xmlns:a16="http://schemas.microsoft.com/office/drawing/2014/main" id="{C6A6D742-BF0D-55C0-1843-AD641C007757}"/>
              </a:ext>
            </a:extLst>
          </p:cNvPr>
          <p:cNvCxnSpPr>
            <a:stCxn id="65" idx="3"/>
            <a:endCxn id="76" idx="1"/>
          </p:cNvCxnSpPr>
          <p:nvPr/>
        </p:nvCxnSpPr>
        <p:spPr>
          <a:xfrm>
            <a:off x="6571511" y="4572384"/>
            <a:ext cx="37528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4" name="직선 화살표 연결선 83">
            <a:extLst>
              <a:ext uri="{FF2B5EF4-FFF2-40B4-BE49-F238E27FC236}">
                <a16:creationId xmlns:a16="http://schemas.microsoft.com/office/drawing/2014/main" id="{FEA2750F-E5DD-9DDE-E353-573AC01479E8}"/>
              </a:ext>
            </a:extLst>
          </p:cNvPr>
          <p:cNvCxnSpPr>
            <a:stCxn id="65" idx="2"/>
            <a:endCxn id="77" idx="0"/>
          </p:cNvCxnSpPr>
          <p:nvPr/>
        </p:nvCxnSpPr>
        <p:spPr>
          <a:xfrm flipH="1">
            <a:off x="5595581" y="4879737"/>
            <a:ext cx="1" cy="28218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0" name="모서리가 둥근 직사각형 38">
            <a:extLst>
              <a:ext uri="{FF2B5EF4-FFF2-40B4-BE49-F238E27FC236}">
                <a16:creationId xmlns:a16="http://schemas.microsoft.com/office/drawing/2014/main" id="{9CE685A6-E846-1A4B-7DDB-F2D2A77E329E}"/>
              </a:ext>
            </a:extLst>
          </p:cNvPr>
          <p:cNvSpPr/>
          <p:nvPr/>
        </p:nvSpPr>
        <p:spPr>
          <a:xfrm>
            <a:off x="3310090" y="6134136"/>
            <a:ext cx="1060627" cy="48050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Controller</a:t>
            </a:r>
            <a:endParaRPr lang="ko-KR" altLang="en-US" sz="1400">
              <a:solidFill>
                <a:schemeClr val="tx1"/>
              </a:solidFill>
              <a:latin typeface="+mj-lt"/>
              <a:ea typeface="나눔바른고딕" panose="020B0603020101020101"/>
            </a:endParaRPr>
          </a:p>
        </p:txBody>
      </p:sp>
      <p:sp>
        <p:nvSpPr>
          <p:cNvPr id="91" name="모서리가 둥근 직사각형 38">
            <a:extLst>
              <a:ext uri="{FF2B5EF4-FFF2-40B4-BE49-F238E27FC236}">
                <a16:creationId xmlns:a16="http://schemas.microsoft.com/office/drawing/2014/main" id="{0F6C0090-FFEE-EE8E-D42A-E41B949E012C}"/>
              </a:ext>
            </a:extLst>
          </p:cNvPr>
          <p:cNvSpPr/>
          <p:nvPr/>
        </p:nvSpPr>
        <p:spPr>
          <a:xfrm>
            <a:off x="4481288" y="6125546"/>
            <a:ext cx="1060627" cy="48050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Controller</a:t>
            </a:r>
            <a:endParaRPr lang="ko-KR" altLang="en-US" sz="1400">
              <a:solidFill>
                <a:schemeClr val="tx1"/>
              </a:solidFill>
              <a:latin typeface="+mj-lt"/>
              <a:ea typeface="나눔바른고딕" panose="020B0603020101020101"/>
            </a:endParaRPr>
          </a:p>
        </p:txBody>
      </p:sp>
      <p:sp>
        <p:nvSpPr>
          <p:cNvPr id="92" name="모서리가 둥근 직사각형 38">
            <a:extLst>
              <a:ext uri="{FF2B5EF4-FFF2-40B4-BE49-F238E27FC236}">
                <a16:creationId xmlns:a16="http://schemas.microsoft.com/office/drawing/2014/main" id="{28388538-988D-E10B-4D02-D73C4E1B9916}"/>
              </a:ext>
            </a:extLst>
          </p:cNvPr>
          <p:cNvSpPr/>
          <p:nvPr/>
        </p:nvSpPr>
        <p:spPr>
          <a:xfrm>
            <a:off x="5652486" y="6118783"/>
            <a:ext cx="1060627" cy="48050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Controller</a:t>
            </a:r>
            <a:endParaRPr lang="ko-KR" altLang="en-US" sz="1400">
              <a:solidFill>
                <a:schemeClr val="tx1"/>
              </a:solidFill>
              <a:latin typeface="+mj-lt"/>
              <a:ea typeface="나눔바른고딕" panose="020B0603020101020101"/>
            </a:endParaRPr>
          </a:p>
        </p:txBody>
      </p:sp>
      <p:sp>
        <p:nvSpPr>
          <p:cNvPr id="93" name="모서리가 둥근 직사각형 38">
            <a:extLst>
              <a:ext uri="{FF2B5EF4-FFF2-40B4-BE49-F238E27FC236}">
                <a16:creationId xmlns:a16="http://schemas.microsoft.com/office/drawing/2014/main" id="{55FE5C26-4EED-041F-0F56-9EC71CC54495}"/>
              </a:ext>
            </a:extLst>
          </p:cNvPr>
          <p:cNvSpPr/>
          <p:nvPr/>
        </p:nvSpPr>
        <p:spPr>
          <a:xfrm>
            <a:off x="6823684" y="6118524"/>
            <a:ext cx="1060627" cy="48050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Controller</a:t>
            </a:r>
            <a:endParaRPr lang="ko-KR" altLang="en-US" sz="1400">
              <a:solidFill>
                <a:schemeClr val="tx1"/>
              </a:solidFill>
              <a:latin typeface="+mj-lt"/>
              <a:ea typeface="나눔바른고딕" panose="020B0603020101020101"/>
            </a:endParaRPr>
          </a:p>
        </p:txBody>
      </p:sp>
      <p:cxnSp>
        <p:nvCxnSpPr>
          <p:cNvPr id="95" name="연결선: 꺾임 94">
            <a:extLst>
              <a:ext uri="{FF2B5EF4-FFF2-40B4-BE49-F238E27FC236}">
                <a16:creationId xmlns:a16="http://schemas.microsoft.com/office/drawing/2014/main" id="{685E1DF3-5FDE-CD10-0E92-53B298450DA6}"/>
              </a:ext>
            </a:extLst>
          </p:cNvPr>
          <p:cNvCxnSpPr>
            <a:stCxn id="86" idx="2"/>
            <a:endCxn id="90" idx="0"/>
          </p:cNvCxnSpPr>
          <p:nvPr/>
        </p:nvCxnSpPr>
        <p:spPr>
          <a:xfrm rot="5400000">
            <a:off x="4518504" y="5048931"/>
            <a:ext cx="407105" cy="1763304"/>
          </a:xfrm>
          <a:prstGeom prst="bent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7" name="연결선: 꺾임 96">
            <a:extLst>
              <a:ext uri="{FF2B5EF4-FFF2-40B4-BE49-F238E27FC236}">
                <a16:creationId xmlns:a16="http://schemas.microsoft.com/office/drawing/2014/main" id="{98D7F9B6-A16E-DD3C-2BDF-1BC539710CEE}"/>
              </a:ext>
            </a:extLst>
          </p:cNvPr>
          <p:cNvCxnSpPr>
            <a:stCxn id="86" idx="2"/>
            <a:endCxn id="91" idx="0"/>
          </p:cNvCxnSpPr>
          <p:nvPr/>
        </p:nvCxnSpPr>
        <p:spPr>
          <a:xfrm rot="5400000">
            <a:off x="5108398" y="5630235"/>
            <a:ext cx="398515" cy="592106"/>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9" name="연결선: 꺾임 98">
            <a:extLst>
              <a:ext uri="{FF2B5EF4-FFF2-40B4-BE49-F238E27FC236}">
                <a16:creationId xmlns:a16="http://schemas.microsoft.com/office/drawing/2014/main" id="{D09DA37A-8AC2-C923-4CC9-FF2EFF8FC299}"/>
              </a:ext>
            </a:extLst>
          </p:cNvPr>
          <p:cNvCxnSpPr>
            <a:stCxn id="86" idx="2"/>
            <a:endCxn id="92" idx="0"/>
          </p:cNvCxnSpPr>
          <p:nvPr/>
        </p:nvCxnSpPr>
        <p:spPr>
          <a:xfrm rot="16200000" flipH="1">
            <a:off x="5697378" y="5633361"/>
            <a:ext cx="391752" cy="579092"/>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연결선: 꺾임 100">
            <a:extLst>
              <a:ext uri="{FF2B5EF4-FFF2-40B4-BE49-F238E27FC236}">
                <a16:creationId xmlns:a16="http://schemas.microsoft.com/office/drawing/2014/main" id="{A4EF1FEA-1C1D-8280-695E-C25F0D307DD2}"/>
              </a:ext>
            </a:extLst>
          </p:cNvPr>
          <p:cNvCxnSpPr>
            <a:stCxn id="86" idx="2"/>
            <a:endCxn id="93" idx="0"/>
          </p:cNvCxnSpPr>
          <p:nvPr/>
        </p:nvCxnSpPr>
        <p:spPr>
          <a:xfrm rot="16200000" flipH="1">
            <a:off x="6283107" y="5047632"/>
            <a:ext cx="391493" cy="1750290"/>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27237799"/>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E6894E-2C76-292A-3C66-A13DD367A035}"/>
            </a:ext>
          </a:extLst>
        </p:cNvPr>
        <p:cNvGrpSpPr/>
        <p:nvPr/>
      </p:nvGrpSpPr>
      <p:grpSpPr>
        <a:xfrm>
          <a:off x="0" y="0"/>
          <a:ext cx="0" cy="0"/>
          <a:chOff x="0" y="0"/>
          <a:chExt cx="0" cy="0"/>
        </a:xfrm>
      </p:grpSpPr>
      <p:sp>
        <p:nvSpPr>
          <p:cNvPr id="6" name="직사각형 5">
            <a:extLst>
              <a:ext uri="{FF2B5EF4-FFF2-40B4-BE49-F238E27FC236}">
                <a16:creationId xmlns:a16="http://schemas.microsoft.com/office/drawing/2014/main" id="{5D2A8839-BEA3-3A1E-0C35-22CAFC969E98}"/>
              </a:ext>
            </a:extLst>
          </p:cNvPr>
          <p:cNvSpPr/>
          <p:nvPr/>
        </p:nvSpPr>
        <p:spPr>
          <a:xfrm>
            <a:off x="108284" y="205930"/>
            <a:ext cx="5656036"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Converter </a:t>
            </a:r>
            <a:r>
              <a:rPr lang="ko-KR" altLang="en-US" b="1">
                <a:solidFill>
                  <a:schemeClr val="accent1">
                    <a:lumMod val="75000"/>
                  </a:schemeClr>
                </a:solidFill>
                <a:latin typeface="+mn-ea"/>
              </a:rPr>
              <a:t>흐름도 </a:t>
            </a:r>
            <a:r>
              <a:rPr lang="en-US" altLang="ko-KR" b="1">
                <a:solidFill>
                  <a:schemeClr val="accent1">
                    <a:lumMod val="75000"/>
                  </a:schemeClr>
                </a:solidFill>
                <a:latin typeface="+mn-ea"/>
              </a:rPr>
              <a:t>- @ModelAttribute </a:t>
            </a:r>
            <a:r>
              <a:rPr lang="en-US" altLang="ko-KR" sz="1400">
                <a:solidFill>
                  <a:schemeClr val="accent1">
                    <a:lumMod val="75000"/>
                  </a:schemeClr>
                </a:solidFill>
                <a:latin typeface="+mn-ea"/>
              </a:rPr>
              <a:t>(</a:t>
            </a:r>
            <a:r>
              <a:rPr lang="ko-KR" altLang="en-US" sz="1400">
                <a:solidFill>
                  <a:schemeClr val="accent1">
                    <a:lumMod val="75000"/>
                  </a:schemeClr>
                </a:solidFill>
                <a:latin typeface="+mn-ea"/>
              </a:rPr>
              <a:t>객체 바인딩</a:t>
            </a:r>
            <a:r>
              <a:rPr lang="en-US" altLang="ko-KR" sz="1400">
                <a:solidFill>
                  <a:schemeClr val="accent1">
                    <a:lumMod val="75000"/>
                  </a:schemeClr>
                </a:solidFill>
                <a:latin typeface="+mn-ea"/>
              </a:rPr>
              <a:t>)</a:t>
            </a:r>
            <a:endParaRPr lang="ko-KR" altLang="en-US" sz="1400">
              <a:solidFill>
                <a:schemeClr val="accent1">
                  <a:lumMod val="75000"/>
                </a:schemeClr>
              </a:solidFill>
              <a:latin typeface="+mn-ea"/>
            </a:endParaRPr>
          </a:p>
        </p:txBody>
      </p:sp>
      <p:grpSp>
        <p:nvGrpSpPr>
          <p:cNvPr id="2" name="그룹 1">
            <a:extLst>
              <a:ext uri="{FF2B5EF4-FFF2-40B4-BE49-F238E27FC236}">
                <a16:creationId xmlns:a16="http://schemas.microsoft.com/office/drawing/2014/main" id="{0AD242F2-F837-F819-4F07-4F60CD342FC0}"/>
              </a:ext>
            </a:extLst>
          </p:cNvPr>
          <p:cNvGrpSpPr/>
          <p:nvPr/>
        </p:nvGrpSpPr>
        <p:grpSpPr>
          <a:xfrm>
            <a:off x="438452" y="918928"/>
            <a:ext cx="580620" cy="493776"/>
            <a:chOff x="4940066" y="178594"/>
            <a:chExt cx="580620" cy="493776"/>
          </a:xfrm>
        </p:grpSpPr>
        <p:sp>
          <p:nvSpPr>
            <p:cNvPr id="5" name="타원 4">
              <a:extLst>
                <a:ext uri="{FF2B5EF4-FFF2-40B4-BE49-F238E27FC236}">
                  <a16:creationId xmlns:a16="http://schemas.microsoft.com/office/drawing/2014/main" id="{BF22D480-7D88-8E60-E958-CC33A1E8C1F5}"/>
                </a:ext>
              </a:extLst>
            </p:cNvPr>
            <p:cNvSpPr/>
            <p:nvPr/>
          </p:nvSpPr>
          <p:spPr>
            <a:xfrm>
              <a:off x="4970146" y="178594"/>
              <a:ext cx="493776" cy="493776"/>
            </a:xfrm>
            <a:prstGeom prst="ellipse">
              <a:avLst/>
            </a:prstGeom>
            <a:solidFill>
              <a:schemeClr val="accent1">
                <a:lumMod val="40000"/>
                <a:lumOff val="60000"/>
              </a:schemeClr>
            </a:solidFill>
            <a:ln w="190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3E9A2F0B-C482-6D72-5787-CBC5262423D8}"/>
                </a:ext>
              </a:extLst>
            </p:cNvPr>
            <p:cNvSpPr txBox="1"/>
            <p:nvPr/>
          </p:nvSpPr>
          <p:spPr>
            <a:xfrm>
              <a:off x="4940066" y="286983"/>
              <a:ext cx="580620" cy="276999"/>
            </a:xfrm>
            <a:prstGeom prst="rect">
              <a:avLst/>
            </a:prstGeom>
            <a:noFill/>
          </p:spPr>
          <p:txBody>
            <a:bodyPr wrap="square">
              <a:spAutoFit/>
            </a:bodyPr>
            <a:lstStyle/>
            <a:p>
              <a:r>
                <a:rPr lang="en-US" altLang="ko-KR" sz="1200" b="1">
                  <a:latin typeface="나눔바른고딕" panose="020B0603020101020101" pitchFamily="50" charset="-127"/>
                  <a:ea typeface="나눔바른고딕" panose="020B0603020101020101" pitchFamily="50" charset="-127"/>
                </a:rPr>
                <a:t>client</a:t>
              </a:r>
              <a:endParaRPr lang="ko-KR" altLang="en-US" sz="1200" b="1"/>
            </a:p>
          </p:txBody>
        </p:sp>
      </p:grpSp>
      <p:cxnSp>
        <p:nvCxnSpPr>
          <p:cNvPr id="9" name="직선 화살표 연결선 8">
            <a:extLst>
              <a:ext uri="{FF2B5EF4-FFF2-40B4-BE49-F238E27FC236}">
                <a16:creationId xmlns:a16="http://schemas.microsoft.com/office/drawing/2014/main" id="{CC829888-5E31-42F5-B449-BE1963BB14F0}"/>
              </a:ext>
            </a:extLst>
          </p:cNvPr>
          <p:cNvCxnSpPr>
            <a:cxnSpLocks/>
            <a:stCxn id="8" idx="3"/>
            <a:endCxn id="12" idx="1"/>
          </p:cNvCxnSpPr>
          <p:nvPr/>
        </p:nvCxnSpPr>
        <p:spPr>
          <a:xfrm flipV="1">
            <a:off x="1019072" y="1165816"/>
            <a:ext cx="635875"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모서리가 둥근 직사각형 38">
            <a:extLst>
              <a:ext uri="{FF2B5EF4-FFF2-40B4-BE49-F238E27FC236}">
                <a16:creationId xmlns:a16="http://schemas.microsoft.com/office/drawing/2014/main" id="{89285127-C662-B9D8-DEE4-24D65051C792}"/>
              </a:ext>
            </a:extLst>
          </p:cNvPr>
          <p:cNvSpPr/>
          <p:nvPr/>
        </p:nvSpPr>
        <p:spPr>
          <a:xfrm>
            <a:off x="4196372" y="914489"/>
            <a:ext cx="3050014"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RequestMappingHandlerAdapter</a:t>
            </a:r>
            <a:endParaRPr lang="ko-KR" altLang="en-US" sz="1400">
              <a:solidFill>
                <a:schemeClr val="tx1"/>
              </a:solidFill>
              <a:latin typeface="+mj-lt"/>
              <a:ea typeface="나눔바른고딕" panose="020B0603020101020101"/>
            </a:endParaRPr>
          </a:p>
        </p:txBody>
      </p:sp>
      <p:cxnSp>
        <p:nvCxnSpPr>
          <p:cNvPr id="11" name="직선 화살표 연결선 10">
            <a:extLst>
              <a:ext uri="{FF2B5EF4-FFF2-40B4-BE49-F238E27FC236}">
                <a16:creationId xmlns:a16="http://schemas.microsoft.com/office/drawing/2014/main" id="{35DF3B69-DE58-8151-9817-03C3129ADC63}"/>
              </a:ext>
            </a:extLst>
          </p:cNvPr>
          <p:cNvCxnSpPr>
            <a:cxnSpLocks/>
            <a:stCxn id="12" idx="3"/>
            <a:endCxn id="10" idx="1"/>
          </p:cNvCxnSpPr>
          <p:nvPr/>
        </p:nvCxnSpPr>
        <p:spPr>
          <a:xfrm flipV="1">
            <a:off x="3492907" y="1161377"/>
            <a:ext cx="703465" cy="443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모서리가 둥근 직사각형 38">
            <a:extLst>
              <a:ext uri="{FF2B5EF4-FFF2-40B4-BE49-F238E27FC236}">
                <a16:creationId xmlns:a16="http://schemas.microsoft.com/office/drawing/2014/main" id="{9325B7CF-7552-32B5-48E6-47B28E4E21DE}"/>
              </a:ext>
            </a:extLst>
          </p:cNvPr>
          <p:cNvSpPr/>
          <p:nvPr/>
        </p:nvSpPr>
        <p:spPr>
          <a:xfrm>
            <a:off x="1654947" y="918928"/>
            <a:ext cx="1837960"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DispatcherServlet</a:t>
            </a:r>
            <a:endParaRPr lang="ko-KR" altLang="en-US" sz="1400">
              <a:solidFill>
                <a:schemeClr val="tx1"/>
              </a:solidFill>
              <a:latin typeface="+mj-lt"/>
              <a:ea typeface="나눔바른고딕" panose="020B0603020101020101"/>
            </a:endParaRPr>
          </a:p>
        </p:txBody>
      </p:sp>
      <p:cxnSp>
        <p:nvCxnSpPr>
          <p:cNvPr id="13" name="직선 화살표 연결선 12">
            <a:extLst>
              <a:ext uri="{FF2B5EF4-FFF2-40B4-BE49-F238E27FC236}">
                <a16:creationId xmlns:a16="http://schemas.microsoft.com/office/drawing/2014/main" id="{16F26902-AFFD-34EA-B662-CFEEBE8D4CB6}"/>
              </a:ext>
            </a:extLst>
          </p:cNvPr>
          <p:cNvCxnSpPr>
            <a:cxnSpLocks/>
            <a:stCxn id="10" idx="2"/>
            <a:endCxn id="14" idx="0"/>
          </p:cNvCxnSpPr>
          <p:nvPr/>
        </p:nvCxnSpPr>
        <p:spPr>
          <a:xfrm>
            <a:off x="5721379" y="1408265"/>
            <a:ext cx="0" cy="41690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모서리가 둥근 직사각형 38">
            <a:extLst>
              <a:ext uri="{FF2B5EF4-FFF2-40B4-BE49-F238E27FC236}">
                <a16:creationId xmlns:a16="http://schemas.microsoft.com/office/drawing/2014/main" id="{C90A985E-89B2-6142-31CD-D27CFF16EF88}"/>
              </a:ext>
            </a:extLst>
          </p:cNvPr>
          <p:cNvSpPr/>
          <p:nvPr/>
        </p:nvSpPr>
        <p:spPr>
          <a:xfrm>
            <a:off x="3917962" y="1825172"/>
            <a:ext cx="3606833"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ServletModelAttributeMethodProcessor</a:t>
            </a:r>
          </a:p>
        </p:txBody>
      </p:sp>
      <p:sp>
        <p:nvSpPr>
          <p:cNvPr id="22" name="TextBox 21">
            <a:extLst>
              <a:ext uri="{FF2B5EF4-FFF2-40B4-BE49-F238E27FC236}">
                <a16:creationId xmlns:a16="http://schemas.microsoft.com/office/drawing/2014/main" id="{CD996B13-C7E2-1E5D-692A-1595182A5A7D}"/>
              </a:ext>
            </a:extLst>
          </p:cNvPr>
          <p:cNvSpPr txBox="1"/>
          <p:nvPr/>
        </p:nvSpPr>
        <p:spPr>
          <a:xfrm>
            <a:off x="110630" y="1451227"/>
            <a:ext cx="4288301" cy="313547"/>
          </a:xfrm>
          <a:prstGeom prst="rect">
            <a:avLst/>
          </a:prstGeom>
          <a:noFill/>
        </p:spPr>
        <p:txBody>
          <a:bodyPr wrap="square">
            <a:spAutoFit/>
          </a:bodyPr>
          <a:lstStyle/>
          <a:p>
            <a:pPr>
              <a:lnSpc>
                <a:spcPct val="150000"/>
              </a:lnSpc>
            </a:pPr>
            <a:r>
              <a:rPr kumimoji="0" lang="ko-KR" altLang="ko-KR" sz="1100" b="0" i="0" u="none" strike="noStrike" cap="none" normalizeH="0" baseline="0">
                <a:ln>
                  <a:noFill/>
                </a:ln>
                <a:effectLst/>
                <a:ea typeface="JetBrains Mono"/>
              </a:rPr>
              <a:t>/</a:t>
            </a:r>
            <a:r>
              <a:rPr lang="en-US" altLang="ko-KR" sz="1100">
                <a:ea typeface="JetBrains Mono"/>
              </a:rPr>
              <a:t>url</a:t>
            </a:r>
            <a:r>
              <a:rPr kumimoji="0" lang="ko-KR" altLang="ko-KR" sz="1100" b="0" i="0" u="none" strike="noStrike" cap="none" normalizeH="0" baseline="0">
                <a:ln>
                  <a:noFill/>
                </a:ln>
                <a:effectLst/>
                <a:ea typeface="JetBrains Mono"/>
              </a:rPr>
              <a:t>?</a:t>
            </a:r>
            <a:r>
              <a:rPr lang="en-US" altLang="ko-KR" sz="1100">
                <a:ea typeface="JetBrains Mono"/>
              </a:rPr>
              <a:t>protocol=http&amp;domain=www.springmvc.com&amp;port=8080</a:t>
            </a:r>
            <a:endParaRPr lang="ko-KR" altLang="en-US" sz="1100"/>
          </a:p>
        </p:txBody>
      </p:sp>
      <p:cxnSp>
        <p:nvCxnSpPr>
          <p:cNvPr id="29" name="직선 화살표 연결선 28">
            <a:extLst>
              <a:ext uri="{FF2B5EF4-FFF2-40B4-BE49-F238E27FC236}">
                <a16:creationId xmlns:a16="http://schemas.microsoft.com/office/drawing/2014/main" id="{CF60E314-3899-528A-8871-95E8F62E0D70}"/>
              </a:ext>
            </a:extLst>
          </p:cNvPr>
          <p:cNvCxnSpPr>
            <a:cxnSpLocks/>
            <a:stCxn id="14" idx="3"/>
            <a:endCxn id="18" idx="1"/>
          </p:cNvCxnSpPr>
          <p:nvPr/>
        </p:nvCxnSpPr>
        <p:spPr>
          <a:xfrm>
            <a:off x="7524795" y="2072060"/>
            <a:ext cx="819105" cy="0"/>
          </a:xfrm>
          <a:prstGeom prst="straightConnector1">
            <a:avLst/>
          </a:prstGeom>
          <a:ln w="12700">
            <a:solidFill>
              <a:schemeClr val="bg1">
                <a:lumMod val="50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C941D5C4-82CF-C531-1EED-5B5F00D14E80}"/>
              </a:ext>
            </a:extLst>
          </p:cNvPr>
          <p:cNvSpPr txBox="1"/>
          <p:nvPr/>
        </p:nvSpPr>
        <p:spPr>
          <a:xfrm>
            <a:off x="7702754" y="421349"/>
            <a:ext cx="3701396" cy="567463"/>
          </a:xfrm>
          <a:prstGeom prst="rect">
            <a:avLst/>
          </a:prstGeom>
          <a:noFill/>
        </p:spPr>
        <p:txBody>
          <a:bodyPr wrap="square">
            <a:spAutoFit/>
          </a:bodyPr>
          <a:lstStyle/>
          <a:p>
            <a:pPr>
              <a:lnSpc>
                <a:spcPct val="150000"/>
              </a:lnSpc>
            </a:pPr>
            <a:r>
              <a:rPr kumimoji="0" lang="ko-KR" altLang="en-US" sz="1100" b="0" i="0" u="none" strike="noStrike" cap="none" normalizeH="0" baseline="0">
                <a:ln>
                  <a:noFill/>
                </a:ln>
                <a:effectLst/>
                <a:ea typeface="JetBrains Mono"/>
              </a:rPr>
              <a:t>현재 요청파라미터가 </a:t>
            </a:r>
            <a:r>
              <a:rPr kumimoji="0" lang="en-US" altLang="ko-KR" sz="1100" b="0" i="0" u="none" strike="noStrike" cap="none" normalizeH="0" baseline="0">
                <a:ln>
                  <a:noFill/>
                </a:ln>
                <a:effectLst/>
                <a:ea typeface="JetBrains Mono"/>
              </a:rPr>
              <a:t>@ModelAttribute </a:t>
            </a:r>
            <a:r>
              <a:rPr kumimoji="0" lang="ko-KR" altLang="en-US" sz="1100" b="0" i="0" u="none" strike="noStrike" cap="none" normalizeH="0" baseline="0">
                <a:ln>
                  <a:noFill/>
                </a:ln>
                <a:effectLst/>
                <a:ea typeface="JetBrains Mono"/>
              </a:rPr>
              <a:t>에 선언된 매개변수명</a:t>
            </a:r>
            <a:r>
              <a:rPr kumimoji="0" lang="en-US" altLang="ko-KR" sz="1100" b="0" i="0" u="none" strike="noStrike" cap="none" normalizeH="0" baseline="0">
                <a:ln>
                  <a:noFill/>
                </a:ln>
                <a:effectLst/>
                <a:ea typeface="JetBrains Mono"/>
              </a:rPr>
              <a:t>(url) </a:t>
            </a:r>
            <a:r>
              <a:rPr kumimoji="0" lang="ko-KR" altLang="en-US" sz="1100" b="0" i="0" u="none" strike="noStrike" cap="none" normalizeH="0" baseline="0">
                <a:ln>
                  <a:noFill/>
                </a:ln>
                <a:effectLst/>
                <a:ea typeface="JetBrains Mono"/>
              </a:rPr>
              <a:t>으로 요청하고 있는가</a:t>
            </a:r>
            <a:r>
              <a:rPr kumimoji="0" lang="en-US" altLang="ko-KR" sz="1100" b="0" i="0" u="none" strike="noStrike" cap="none" normalizeH="0" baseline="0">
                <a:ln>
                  <a:noFill/>
                </a:ln>
                <a:effectLst/>
                <a:ea typeface="JetBrains Mono"/>
              </a:rPr>
              <a:t>?</a:t>
            </a:r>
            <a:endParaRPr lang="ko-KR" altLang="en-US" sz="1100"/>
          </a:p>
        </p:txBody>
      </p:sp>
      <p:sp>
        <p:nvSpPr>
          <p:cNvPr id="50" name="TextBox 49">
            <a:extLst>
              <a:ext uri="{FF2B5EF4-FFF2-40B4-BE49-F238E27FC236}">
                <a16:creationId xmlns:a16="http://schemas.microsoft.com/office/drawing/2014/main" id="{5DD3942B-2105-DE6A-68D4-734D2E7945ED}"/>
              </a:ext>
            </a:extLst>
          </p:cNvPr>
          <p:cNvSpPr txBox="1"/>
          <p:nvPr/>
        </p:nvSpPr>
        <p:spPr>
          <a:xfrm>
            <a:off x="9403040" y="1440118"/>
            <a:ext cx="1910966" cy="261610"/>
          </a:xfrm>
          <a:prstGeom prst="rect">
            <a:avLst/>
          </a:prstGeom>
          <a:noFill/>
        </p:spPr>
        <p:txBody>
          <a:bodyPr wrap="square">
            <a:spAutoFit/>
          </a:bodyPr>
          <a:lstStyle/>
          <a:p>
            <a:r>
              <a:rPr lang="en-US" altLang="ko-KR" sz="1100"/>
              <a:t>request.getParameter(“url”)</a:t>
            </a:r>
            <a:endParaRPr lang="ko-KR" altLang="en-US" sz="1100"/>
          </a:p>
        </p:txBody>
      </p:sp>
      <p:sp>
        <p:nvSpPr>
          <p:cNvPr id="54" name="모서리가 둥근 직사각형 38">
            <a:extLst>
              <a:ext uri="{FF2B5EF4-FFF2-40B4-BE49-F238E27FC236}">
                <a16:creationId xmlns:a16="http://schemas.microsoft.com/office/drawing/2014/main" id="{669930F7-4431-FCBA-7D40-8C21A90BF81D}"/>
              </a:ext>
            </a:extLst>
          </p:cNvPr>
          <p:cNvSpPr/>
          <p:nvPr/>
        </p:nvSpPr>
        <p:spPr>
          <a:xfrm>
            <a:off x="5080021" y="2622633"/>
            <a:ext cx="1282713"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t>DataBinder</a:t>
            </a:r>
          </a:p>
        </p:txBody>
      </p:sp>
      <p:sp>
        <p:nvSpPr>
          <p:cNvPr id="60" name="모서리가 둥근 직사각형 38">
            <a:extLst>
              <a:ext uri="{FF2B5EF4-FFF2-40B4-BE49-F238E27FC236}">
                <a16:creationId xmlns:a16="http://schemas.microsoft.com/office/drawing/2014/main" id="{D6EFFA1F-FD19-549C-29C5-C7446106A2D1}"/>
              </a:ext>
            </a:extLst>
          </p:cNvPr>
          <p:cNvSpPr/>
          <p:nvPr/>
        </p:nvSpPr>
        <p:spPr>
          <a:xfrm>
            <a:off x="4659590" y="3612955"/>
            <a:ext cx="2123573"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WebConversionService</a:t>
            </a:r>
          </a:p>
        </p:txBody>
      </p:sp>
      <p:sp>
        <p:nvSpPr>
          <p:cNvPr id="72" name="모서리가 둥근 직사각형 38">
            <a:extLst>
              <a:ext uri="{FF2B5EF4-FFF2-40B4-BE49-F238E27FC236}">
                <a16:creationId xmlns:a16="http://schemas.microsoft.com/office/drawing/2014/main" id="{FD133071-96FB-ADBF-D197-208426035F91}"/>
              </a:ext>
            </a:extLst>
          </p:cNvPr>
          <p:cNvSpPr/>
          <p:nvPr/>
        </p:nvSpPr>
        <p:spPr>
          <a:xfrm>
            <a:off x="5121121" y="5112444"/>
            <a:ext cx="1200509"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Converter</a:t>
            </a:r>
          </a:p>
        </p:txBody>
      </p:sp>
      <p:sp>
        <p:nvSpPr>
          <p:cNvPr id="77" name="모서리가 둥근 직사각형 38">
            <a:extLst>
              <a:ext uri="{FF2B5EF4-FFF2-40B4-BE49-F238E27FC236}">
                <a16:creationId xmlns:a16="http://schemas.microsoft.com/office/drawing/2014/main" id="{53C478CB-4E55-3A0E-125F-040669140F8E}"/>
              </a:ext>
            </a:extLst>
          </p:cNvPr>
          <p:cNvSpPr/>
          <p:nvPr/>
        </p:nvSpPr>
        <p:spPr>
          <a:xfrm>
            <a:off x="8071869" y="3612955"/>
            <a:ext cx="1170431"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Converters</a:t>
            </a:r>
          </a:p>
        </p:txBody>
      </p:sp>
      <p:pic>
        <p:nvPicPr>
          <p:cNvPr id="79" name="그림 78">
            <a:extLst>
              <a:ext uri="{FF2B5EF4-FFF2-40B4-BE49-F238E27FC236}">
                <a16:creationId xmlns:a16="http://schemas.microsoft.com/office/drawing/2014/main" id="{065D080B-C24F-7461-92CF-BD46628C7A6D}"/>
              </a:ext>
            </a:extLst>
          </p:cNvPr>
          <p:cNvPicPr>
            <a:picLocks noChangeAspect="1"/>
          </p:cNvPicPr>
          <p:nvPr/>
        </p:nvPicPr>
        <p:blipFill>
          <a:blip r:embed="rId3"/>
          <a:srcRect l="46660"/>
          <a:stretch/>
        </p:blipFill>
        <p:spPr>
          <a:xfrm>
            <a:off x="9651466" y="2852921"/>
            <a:ext cx="2123573" cy="2013843"/>
          </a:xfrm>
          <a:prstGeom prst="rect">
            <a:avLst/>
          </a:prstGeom>
        </p:spPr>
      </p:pic>
      <p:cxnSp>
        <p:nvCxnSpPr>
          <p:cNvPr id="82" name="직선 연결선 81">
            <a:extLst>
              <a:ext uri="{FF2B5EF4-FFF2-40B4-BE49-F238E27FC236}">
                <a16:creationId xmlns:a16="http://schemas.microsoft.com/office/drawing/2014/main" id="{16C9D14E-95AC-C20C-BFA8-7B3303076BAD}"/>
              </a:ext>
            </a:extLst>
          </p:cNvPr>
          <p:cNvCxnSpPr>
            <a:cxnSpLocks/>
            <a:stCxn id="77" idx="3"/>
            <a:endCxn id="79" idx="1"/>
          </p:cNvCxnSpPr>
          <p:nvPr/>
        </p:nvCxnSpPr>
        <p:spPr>
          <a:xfrm>
            <a:off x="9242300" y="3859843"/>
            <a:ext cx="409166" cy="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4" name="직선 화살표 연결선 83">
            <a:extLst>
              <a:ext uri="{FF2B5EF4-FFF2-40B4-BE49-F238E27FC236}">
                <a16:creationId xmlns:a16="http://schemas.microsoft.com/office/drawing/2014/main" id="{BC90B75F-75B0-A9BA-9F7C-E93A458BE7B9}"/>
              </a:ext>
            </a:extLst>
          </p:cNvPr>
          <p:cNvCxnSpPr>
            <a:stCxn id="60" idx="3"/>
            <a:endCxn id="77" idx="1"/>
          </p:cNvCxnSpPr>
          <p:nvPr/>
        </p:nvCxnSpPr>
        <p:spPr>
          <a:xfrm>
            <a:off x="6783163" y="3859843"/>
            <a:ext cx="128870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5" name="TextBox 84">
            <a:extLst>
              <a:ext uri="{FF2B5EF4-FFF2-40B4-BE49-F238E27FC236}">
                <a16:creationId xmlns:a16="http://schemas.microsoft.com/office/drawing/2014/main" id="{4C708908-4D5F-71EE-1E2E-1D0B4E66AB1F}"/>
              </a:ext>
            </a:extLst>
          </p:cNvPr>
          <p:cNvSpPr txBox="1"/>
          <p:nvPr/>
        </p:nvSpPr>
        <p:spPr>
          <a:xfrm>
            <a:off x="6228845" y="3149917"/>
            <a:ext cx="2781265" cy="261610"/>
          </a:xfrm>
          <a:prstGeom prst="rect">
            <a:avLst/>
          </a:prstGeom>
          <a:noFill/>
        </p:spPr>
        <p:txBody>
          <a:bodyPr wrap="square">
            <a:spAutoFit/>
          </a:bodyPr>
          <a:lstStyle/>
          <a:p>
            <a:r>
              <a:rPr lang="en-US" altLang="ko-KR" sz="1100"/>
              <a:t>getConverter(</a:t>
            </a:r>
            <a:r>
              <a:rPr lang="en-US" altLang="ko-KR" sz="1100">
                <a:solidFill>
                  <a:schemeClr val="accent2"/>
                </a:solidFill>
              </a:rPr>
              <a:t>sourceType</a:t>
            </a:r>
            <a:r>
              <a:rPr lang="en-US" altLang="ko-KR" sz="1100"/>
              <a:t>, </a:t>
            </a:r>
            <a:r>
              <a:rPr lang="en-US" altLang="ko-KR" sz="1100">
                <a:solidFill>
                  <a:schemeClr val="accent6">
                    <a:lumMod val="75000"/>
                  </a:schemeClr>
                </a:solidFill>
              </a:rPr>
              <a:t>targetType</a:t>
            </a:r>
            <a:r>
              <a:rPr lang="en-US" altLang="ko-KR" sz="1100"/>
              <a:t>)</a:t>
            </a:r>
            <a:endParaRPr lang="ko-KR" altLang="en-US" sz="1100"/>
          </a:p>
        </p:txBody>
      </p:sp>
      <p:cxnSp>
        <p:nvCxnSpPr>
          <p:cNvPr id="86" name="직선 화살표 연결선 85">
            <a:extLst>
              <a:ext uri="{FF2B5EF4-FFF2-40B4-BE49-F238E27FC236}">
                <a16:creationId xmlns:a16="http://schemas.microsoft.com/office/drawing/2014/main" id="{B2CE1AD0-97D4-9C55-5192-7DD50930648C}"/>
              </a:ext>
            </a:extLst>
          </p:cNvPr>
          <p:cNvCxnSpPr>
            <a:cxnSpLocks/>
            <a:stCxn id="121" idx="2"/>
            <a:endCxn id="72" idx="0"/>
          </p:cNvCxnSpPr>
          <p:nvPr/>
        </p:nvCxnSpPr>
        <p:spPr>
          <a:xfrm>
            <a:off x="5721375" y="4725692"/>
            <a:ext cx="1" cy="38675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1" name="모서리가 둥근 직사각형 38">
            <a:extLst>
              <a:ext uri="{FF2B5EF4-FFF2-40B4-BE49-F238E27FC236}">
                <a16:creationId xmlns:a16="http://schemas.microsoft.com/office/drawing/2014/main" id="{937CCE00-3DA4-6FED-2A1B-07DAD8D6AFFA}"/>
              </a:ext>
            </a:extLst>
          </p:cNvPr>
          <p:cNvSpPr/>
          <p:nvPr/>
        </p:nvSpPr>
        <p:spPr>
          <a:xfrm>
            <a:off x="5121121" y="6027898"/>
            <a:ext cx="1200509"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t>value</a:t>
            </a:r>
          </a:p>
        </p:txBody>
      </p:sp>
      <p:cxnSp>
        <p:nvCxnSpPr>
          <p:cNvPr id="92" name="직선 화살표 연결선 91">
            <a:extLst>
              <a:ext uri="{FF2B5EF4-FFF2-40B4-BE49-F238E27FC236}">
                <a16:creationId xmlns:a16="http://schemas.microsoft.com/office/drawing/2014/main" id="{B9046775-BF5F-7DD6-A8FC-77D959D6A006}"/>
              </a:ext>
            </a:extLst>
          </p:cNvPr>
          <p:cNvCxnSpPr>
            <a:cxnSpLocks/>
            <a:stCxn id="72" idx="2"/>
            <a:endCxn id="91" idx="0"/>
          </p:cNvCxnSpPr>
          <p:nvPr/>
        </p:nvCxnSpPr>
        <p:spPr>
          <a:xfrm>
            <a:off x="5721376" y="5606220"/>
            <a:ext cx="0" cy="42167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7" name="TextBox 96">
            <a:extLst>
              <a:ext uri="{FF2B5EF4-FFF2-40B4-BE49-F238E27FC236}">
                <a16:creationId xmlns:a16="http://schemas.microsoft.com/office/drawing/2014/main" id="{4A966A1F-8EB3-4826-977C-42B546B712F6}"/>
              </a:ext>
            </a:extLst>
          </p:cNvPr>
          <p:cNvSpPr txBox="1"/>
          <p:nvPr/>
        </p:nvSpPr>
        <p:spPr>
          <a:xfrm>
            <a:off x="5910872" y="4393358"/>
            <a:ext cx="1837960" cy="261610"/>
          </a:xfrm>
          <a:prstGeom prst="rect">
            <a:avLst/>
          </a:prstGeom>
          <a:noFill/>
        </p:spPr>
        <p:txBody>
          <a:bodyPr wrap="square">
            <a:spAutoFit/>
          </a:bodyPr>
          <a:lstStyle/>
          <a:p>
            <a:r>
              <a:rPr lang="en-US" altLang="ko-KR" sz="1100"/>
              <a:t>Converter </a:t>
            </a:r>
            <a:r>
              <a:rPr lang="ko-KR" altLang="en-US" sz="1100"/>
              <a:t>가</a:t>
            </a:r>
            <a:r>
              <a:rPr lang="en-US" altLang="ko-KR" sz="1100"/>
              <a:t> </a:t>
            </a:r>
            <a:r>
              <a:rPr lang="ko-KR" altLang="en-US" sz="1100"/>
              <a:t>존재하는가</a:t>
            </a:r>
            <a:r>
              <a:rPr lang="en-US" altLang="ko-KR" sz="1100"/>
              <a:t>?</a:t>
            </a:r>
            <a:endParaRPr lang="ko-KR" altLang="en-US" sz="1100"/>
          </a:p>
        </p:txBody>
      </p:sp>
      <p:sp>
        <p:nvSpPr>
          <p:cNvPr id="103" name="TextBox 102">
            <a:extLst>
              <a:ext uri="{FF2B5EF4-FFF2-40B4-BE49-F238E27FC236}">
                <a16:creationId xmlns:a16="http://schemas.microsoft.com/office/drawing/2014/main" id="{4A6C11CC-BCF2-1946-AF57-C53F39DF9319}"/>
              </a:ext>
            </a:extLst>
          </p:cNvPr>
          <p:cNvSpPr txBox="1"/>
          <p:nvPr/>
        </p:nvSpPr>
        <p:spPr>
          <a:xfrm>
            <a:off x="3812406" y="5670529"/>
            <a:ext cx="1896074" cy="261610"/>
          </a:xfrm>
          <a:prstGeom prst="rect">
            <a:avLst/>
          </a:prstGeom>
          <a:noFill/>
        </p:spPr>
        <p:txBody>
          <a:bodyPr wrap="square">
            <a:spAutoFit/>
          </a:bodyPr>
          <a:lstStyle/>
          <a:p>
            <a:r>
              <a:rPr lang="en-US" altLang="ko-KR" sz="1100"/>
              <a:t> </a:t>
            </a:r>
            <a:r>
              <a:rPr lang="ko-KR" altLang="en-US" sz="1100"/>
              <a:t>타입변환 결과를 반환한다</a:t>
            </a:r>
          </a:p>
        </p:txBody>
      </p:sp>
      <p:cxnSp>
        <p:nvCxnSpPr>
          <p:cNvPr id="105" name="직선 화살표 연결선 104">
            <a:extLst>
              <a:ext uri="{FF2B5EF4-FFF2-40B4-BE49-F238E27FC236}">
                <a16:creationId xmlns:a16="http://schemas.microsoft.com/office/drawing/2014/main" id="{A13CB629-281E-73B8-1580-730DF9A65D2E}"/>
              </a:ext>
            </a:extLst>
          </p:cNvPr>
          <p:cNvCxnSpPr>
            <a:cxnSpLocks/>
            <a:stCxn id="91" idx="3"/>
            <a:endCxn id="113" idx="1"/>
          </p:cNvCxnSpPr>
          <p:nvPr/>
        </p:nvCxnSpPr>
        <p:spPr>
          <a:xfrm flipV="1">
            <a:off x="6321630" y="6274785"/>
            <a:ext cx="1792484"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3" name="모서리가 둥근 직사각형 38">
            <a:extLst>
              <a:ext uri="{FF2B5EF4-FFF2-40B4-BE49-F238E27FC236}">
                <a16:creationId xmlns:a16="http://schemas.microsoft.com/office/drawing/2014/main" id="{C4EE4D74-B760-D93E-934A-2D5F022E6C9E}"/>
              </a:ext>
            </a:extLst>
          </p:cNvPr>
          <p:cNvSpPr/>
          <p:nvPr/>
        </p:nvSpPr>
        <p:spPr>
          <a:xfrm>
            <a:off x="8114114" y="6027897"/>
            <a:ext cx="938967"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t>Method</a:t>
            </a:r>
          </a:p>
        </p:txBody>
      </p:sp>
      <p:sp>
        <p:nvSpPr>
          <p:cNvPr id="121" name="다이아몬드 120">
            <a:extLst>
              <a:ext uri="{FF2B5EF4-FFF2-40B4-BE49-F238E27FC236}">
                <a16:creationId xmlns:a16="http://schemas.microsoft.com/office/drawing/2014/main" id="{11FE78BA-E5D4-F12D-8BEE-F452157914E9}"/>
              </a:ext>
            </a:extLst>
          </p:cNvPr>
          <p:cNvSpPr/>
          <p:nvPr/>
        </p:nvSpPr>
        <p:spPr>
          <a:xfrm>
            <a:off x="5531877" y="4322635"/>
            <a:ext cx="378995" cy="403057"/>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cxnSp>
        <p:nvCxnSpPr>
          <p:cNvPr id="124" name="직선 화살표 연결선 123">
            <a:extLst>
              <a:ext uri="{FF2B5EF4-FFF2-40B4-BE49-F238E27FC236}">
                <a16:creationId xmlns:a16="http://schemas.microsoft.com/office/drawing/2014/main" id="{362DACC5-5AC5-C351-6C23-50D28C37D39B}"/>
              </a:ext>
            </a:extLst>
          </p:cNvPr>
          <p:cNvCxnSpPr>
            <a:cxnSpLocks/>
            <a:stCxn id="60" idx="2"/>
            <a:endCxn id="121" idx="0"/>
          </p:cNvCxnSpPr>
          <p:nvPr/>
        </p:nvCxnSpPr>
        <p:spPr>
          <a:xfrm flipH="1">
            <a:off x="5721375" y="4106731"/>
            <a:ext cx="2" cy="21590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3" name="직선 화살표 연결선 132">
            <a:extLst>
              <a:ext uri="{FF2B5EF4-FFF2-40B4-BE49-F238E27FC236}">
                <a16:creationId xmlns:a16="http://schemas.microsoft.com/office/drawing/2014/main" id="{6CC83BB9-05F6-DA12-28D0-393D3E2AE3AF}"/>
              </a:ext>
            </a:extLst>
          </p:cNvPr>
          <p:cNvCxnSpPr>
            <a:cxnSpLocks/>
            <a:stCxn id="121" idx="1"/>
            <a:endCxn id="57" idx="3"/>
          </p:cNvCxnSpPr>
          <p:nvPr/>
        </p:nvCxnSpPr>
        <p:spPr>
          <a:xfrm flipH="1">
            <a:off x="4164207" y="4524164"/>
            <a:ext cx="1367670" cy="75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1">
            <a:extLst>
              <a:ext uri="{FF2B5EF4-FFF2-40B4-BE49-F238E27FC236}">
                <a16:creationId xmlns:a16="http://schemas.microsoft.com/office/drawing/2014/main" id="{9A800102-D2CE-EFE5-5DF3-8CEE69B0C2CF}"/>
              </a:ext>
            </a:extLst>
          </p:cNvPr>
          <p:cNvSpPr>
            <a:spLocks noChangeArrowheads="1"/>
          </p:cNvSpPr>
          <p:nvPr/>
        </p:nvSpPr>
        <p:spPr bwMode="auto">
          <a:xfrm>
            <a:off x="7837191" y="1018229"/>
            <a:ext cx="3131699" cy="26161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56A8F5"/>
                </a:solidFill>
                <a:effectLst/>
                <a:latin typeface="Arial Unicode MS"/>
                <a:ea typeface="JetBrains Mono"/>
              </a:rPr>
              <a:t>saveUrl</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B3AE60"/>
                </a:solidFill>
                <a:effectLst/>
                <a:latin typeface="Arial Unicode MS"/>
                <a:ea typeface="JetBrains Mono"/>
              </a:rPr>
              <a:t>@ModelAttribute </a:t>
            </a:r>
            <a:r>
              <a:rPr kumimoji="0" lang="ko-KR" altLang="ko-KR" sz="1100" b="0" i="0" u="none" strike="noStrike" cap="none" normalizeH="0" baseline="0">
                <a:ln>
                  <a:noFill/>
                </a:ln>
                <a:solidFill>
                  <a:srgbClr val="BCBEC4"/>
                </a:solidFill>
                <a:effectLst/>
                <a:latin typeface="Arial Unicode MS"/>
                <a:ea typeface="JetBrains Mono"/>
              </a:rPr>
              <a:t>Url url)</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5" name="모서리가 둥근 직사각형 38">
            <a:extLst>
              <a:ext uri="{FF2B5EF4-FFF2-40B4-BE49-F238E27FC236}">
                <a16:creationId xmlns:a16="http://schemas.microsoft.com/office/drawing/2014/main" id="{6CBF5BB0-38F8-315E-803E-0C131A34743A}"/>
              </a:ext>
            </a:extLst>
          </p:cNvPr>
          <p:cNvSpPr/>
          <p:nvPr/>
        </p:nvSpPr>
        <p:spPr>
          <a:xfrm>
            <a:off x="5816514" y="4798614"/>
            <a:ext cx="514395" cy="215756"/>
          </a:xfrm>
          <a:prstGeom prst="roundRect">
            <a:avLst/>
          </a:prstGeom>
          <a:solidFill>
            <a:schemeClr val="bg2"/>
          </a:solidFill>
          <a:ln w="9525">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t>http</a:t>
            </a:r>
          </a:p>
        </p:txBody>
      </p:sp>
      <p:sp>
        <p:nvSpPr>
          <p:cNvPr id="18" name="모서리가 둥근 직사각형 38">
            <a:extLst>
              <a:ext uri="{FF2B5EF4-FFF2-40B4-BE49-F238E27FC236}">
                <a16:creationId xmlns:a16="http://schemas.microsoft.com/office/drawing/2014/main" id="{C53065FF-F5C3-736E-F881-58F8479D3516}"/>
              </a:ext>
            </a:extLst>
          </p:cNvPr>
          <p:cNvSpPr/>
          <p:nvPr/>
        </p:nvSpPr>
        <p:spPr>
          <a:xfrm>
            <a:off x="8343900" y="1825172"/>
            <a:ext cx="2123574"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t>name</a:t>
            </a:r>
          </a:p>
          <a:p>
            <a:pPr algn="ctr">
              <a:spcBef>
                <a:spcPts val="400"/>
              </a:spcBef>
            </a:pPr>
            <a:endParaRPr lang="en-US" altLang="ko-KR" sz="1400"/>
          </a:p>
        </p:txBody>
      </p:sp>
      <p:sp>
        <p:nvSpPr>
          <p:cNvPr id="19" name="모서리가 둥근 직사각형 38">
            <a:extLst>
              <a:ext uri="{FF2B5EF4-FFF2-40B4-BE49-F238E27FC236}">
                <a16:creationId xmlns:a16="http://schemas.microsoft.com/office/drawing/2014/main" id="{51BE77B9-0705-A96A-B7AD-2BAAFF99D5E6}"/>
              </a:ext>
            </a:extLst>
          </p:cNvPr>
          <p:cNvSpPr/>
          <p:nvPr/>
        </p:nvSpPr>
        <p:spPr>
          <a:xfrm>
            <a:off x="8424105" y="2032472"/>
            <a:ext cx="1957872" cy="215756"/>
          </a:xfrm>
          <a:prstGeom prst="roundRect">
            <a:avLst/>
          </a:prstGeom>
          <a:solidFill>
            <a:schemeClr val="bg2"/>
          </a:solidFill>
          <a:ln w="9525">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endParaRPr lang="en-US" altLang="ko-KR" sz="1100"/>
          </a:p>
        </p:txBody>
      </p:sp>
      <p:cxnSp>
        <p:nvCxnSpPr>
          <p:cNvPr id="25" name="직선 화살표 연결선 24">
            <a:extLst>
              <a:ext uri="{FF2B5EF4-FFF2-40B4-BE49-F238E27FC236}">
                <a16:creationId xmlns:a16="http://schemas.microsoft.com/office/drawing/2014/main" id="{70FE7B41-E2E0-6BE6-1A3E-6B31B9A2AF83}"/>
              </a:ext>
            </a:extLst>
          </p:cNvPr>
          <p:cNvCxnSpPr>
            <a:cxnSpLocks/>
            <a:stCxn id="18" idx="0"/>
            <a:endCxn id="3" idx="2"/>
          </p:cNvCxnSpPr>
          <p:nvPr/>
        </p:nvCxnSpPr>
        <p:spPr>
          <a:xfrm flipH="1" flipV="1">
            <a:off x="9403041" y="1279839"/>
            <a:ext cx="2646" cy="54533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직선 화살표 연결선 29">
            <a:extLst>
              <a:ext uri="{FF2B5EF4-FFF2-40B4-BE49-F238E27FC236}">
                <a16:creationId xmlns:a16="http://schemas.microsoft.com/office/drawing/2014/main" id="{5A22E1FF-A4DA-D5F5-FD25-EBD4D66FA240}"/>
              </a:ext>
            </a:extLst>
          </p:cNvPr>
          <p:cNvCxnSpPr>
            <a:cxnSpLocks/>
          </p:cNvCxnSpPr>
          <p:nvPr/>
        </p:nvCxnSpPr>
        <p:spPr>
          <a:xfrm>
            <a:off x="10888579" y="1215189"/>
            <a:ext cx="299524" cy="19307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직선 화살표 연결선 38">
            <a:extLst>
              <a:ext uri="{FF2B5EF4-FFF2-40B4-BE49-F238E27FC236}">
                <a16:creationId xmlns:a16="http://schemas.microsoft.com/office/drawing/2014/main" id="{6E35B6AE-4285-A0B1-1D0C-D767D4C99E31}"/>
              </a:ext>
            </a:extLst>
          </p:cNvPr>
          <p:cNvCxnSpPr>
            <a:cxnSpLocks/>
            <a:stCxn id="14" idx="2"/>
            <a:endCxn id="54" idx="0"/>
          </p:cNvCxnSpPr>
          <p:nvPr/>
        </p:nvCxnSpPr>
        <p:spPr>
          <a:xfrm flipH="1">
            <a:off x="5721378" y="2318948"/>
            <a:ext cx="1" cy="30368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37CD8515-306F-07C7-D230-23ABA2DCFC8F}"/>
              </a:ext>
            </a:extLst>
          </p:cNvPr>
          <p:cNvSpPr txBox="1"/>
          <p:nvPr/>
        </p:nvSpPr>
        <p:spPr>
          <a:xfrm>
            <a:off x="4733913" y="4267933"/>
            <a:ext cx="346108" cy="261610"/>
          </a:xfrm>
          <a:prstGeom prst="rect">
            <a:avLst/>
          </a:prstGeom>
          <a:noFill/>
        </p:spPr>
        <p:txBody>
          <a:bodyPr wrap="square">
            <a:spAutoFit/>
          </a:bodyPr>
          <a:lstStyle/>
          <a:p>
            <a:pPr algn="ctr"/>
            <a:r>
              <a:rPr lang="en-US" altLang="ko-KR" sz="1100" b="1">
                <a:solidFill>
                  <a:srgbClr val="FF0000"/>
                </a:solidFill>
              </a:rPr>
              <a:t>N</a:t>
            </a:r>
            <a:endParaRPr lang="ko-KR" altLang="en-US" sz="1100" b="1">
              <a:solidFill>
                <a:srgbClr val="FF0000"/>
              </a:solidFill>
            </a:endParaRPr>
          </a:p>
        </p:txBody>
      </p:sp>
      <p:sp>
        <p:nvSpPr>
          <p:cNvPr id="7" name="TextBox 6">
            <a:extLst>
              <a:ext uri="{FF2B5EF4-FFF2-40B4-BE49-F238E27FC236}">
                <a16:creationId xmlns:a16="http://schemas.microsoft.com/office/drawing/2014/main" id="{BF1977BE-53C4-1E02-1A37-1F912A53D816}"/>
              </a:ext>
            </a:extLst>
          </p:cNvPr>
          <p:cNvSpPr txBox="1"/>
          <p:nvPr/>
        </p:nvSpPr>
        <p:spPr>
          <a:xfrm>
            <a:off x="5375266" y="4758849"/>
            <a:ext cx="346108" cy="261610"/>
          </a:xfrm>
          <a:prstGeom prst="rect">
            <a:avLst/>
          </a:prstGeom>
          <a:noFill/>
        </p:spPr>
        <p:txBody>
          <a:bodyPr wrap="square">
            <a:spAutoFit/>
          </a:bodyPr>
          <a:lstStyle/>
          <a:p>
            <a:pPr algn="ctr"/>
            <a:r>
              <a:rPr lang="en-US" altLang="ko-KR" sz="1100" b="1">
                <a:solidFill>
                  <a:srgbClr val="FF0000"/>
                </a:solidFill>
              </a:rPr>
              <a:t>Y</a:t>
            </a:r>
            <a:endParaRPr lang="ko-KR" altLang="en-US" sz="1100" b="1">
              <a:solidFill>
                <a:srgbClr val="FF0000"/>
              </a:solidFill>
            </a:endParaRPr>
          </a:p>
        </p:txBody>
      </p:sp>
      <p:sp>
        <p:nvSpPr>
          <p:cNvPr id="28" name="모서리가 둥근 직사각형 38">
            <a:extLst>
              <a:ext uri="{FF2B5EF4-FFF2-40B4-BE49-F238E27FC236}">
                <a16:creationId xmlns:a16="http://schemas.microsoft.com/office/drawing/2014/main" id="{B7BEC4E7-5777-2213-EA28-A02AB9D6509E}"/>
              </a:ext>
            </a:extLst>
          </p:cNvPr>
          <p:cNvSpPr/>
          <p:nvPr/>
        </p:nvSpPr>
        <p:spPr>
          <a:xfrm>
            <a:off x="3166898" y="2622633"/>
            <a:ext cx="580880"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t>Url</a:t>
            </a:r>
          </a:p>
        </p:txBody>
      </p:sp>
      <p:sp>
        <p:nvSpPr>
          <p:cNvPr id="33" name="TextBox 32">
            <a:extLst>
              <a:ext uri="{FF2B5EF4-FFF2-40B4-BE49-F238E27FC236}">
                <a16:creationId xmlns:a16="http://schemas.microsoft.com/office/drawing/2014/main" id="{C78DA5FD-E794-DC9B-C736-75A92C0A1FA1}"/>
              </a:ext>
            </a:extLst>
          </p:cNvPr>
          <p:cNvSpPr txBox="1"/>
          <p:nvPr/>
        </p:nvSpPr>
        <p:spPr>
          <a:xfrm>
            <a:off x="3443625" y="3259360"/>
            <a:ext cx="2372889" cy="261610"/>
          </a:xfrm>
          <a:prstGeom prst="rect">
            <a:avLst/>
          </a:prstGeom>
          <a:noFill/>
        </p:spPr>
        <p:txBody>
          <a:bodyPr wrap="square">
            <a:spAutoFit/>
          </a:bodyPr>
          <a:lstStyle/>
          <a:p>
            <a:r>
              <a:rPr lang="ko-KR" altLang="en-US" sz="1100"/>
              <a:t>객체 필드 수 만큼 타입변환 시도</a:t>
            </a:r>
          </a:p>
        </p:txBody>
      </p:sp>
      <p:cxnSp>
        <p:nvCxnSpPr>
          <p:cNvPr id="35" name="직선 화살표 연결선 34">
            <a:extLst>
              <a:ext uri="{FF2B5EF4-FFF2-40B4-BE49-F238E27FC236}">
                <a16:creationId xmlns:a16="http://schemas.microsoft.com/office/drawing/2014/main" id="{3814521B-DE41-13E5-7CFF-29C11394E64A}"/>
              </a:ext>
            </a:extLst>
          </p:cNvPr>
          <p:cNvCxnSpPr>
            <a:cxnSpLocks/>
            <a:stCxn id="54" idx="1"/>
            <a:endCxn id="28" idx="3"/>
          </p:cNvCxnSpPr>
          <p:nvPr/>
        </p:nvCxnSpPr>
        <p:spPr>
          <a:xfrm flipH="1">
            <a:off x="3747778" y="2869521"/>
            <a:ext cx="133224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00AD718-4CB5-D4ED-9727-5D58A3B032B5}"/>
              </a:ext>
            </a:extLst>
          </p:cNvPr>
          <p:cNvSpPr txBox="1"/>
          <p:nvPr/>
        </p:nvSpPr>
        <p:spPr>
          <a:xfrm>
            <a:off x="3986898" y="2582894"/>
            <a:ext cx="1072140" cy="261610"/>
          </a:xfrm>
          <a:prstGeom prst="rect">
            <a:avLst/>
          </a:prstGeom>
          <a:noFill/>
        </p:spPr>
        <p:txBody>
          <a:bodyPr wrap="square">
            <a:spAutoFit/>
          </a:bodyPr>
          <a:lstStyle/>
          <a:p>
            <a:r>
              <a:rPr lang="ko-KR" altLang="en-US" sz="1100"/>
              <a:t>빈</a:t>
            </a:r>
            <a:r>
              <a:rPr lang="en-US" altLang="ko-KR" sz="1100"/>
              <a:t> </a:t>
            </a:r>
            <a:r>
              <a:rPr lang="ko-KR" altLang="en-US" sz="1100"/>
              <a:t>객체생성</a:t>
            </a:r>
          </a:p>
        </p:txBody>
      </p:sp>
      <p:sp>
        <p:nvSpPr>
          <p:cNvPr id="53" name="TextBox 52">
            <a:extLst>
              <a:ext uri="{FF2B5EF4-FFF2-40B4-BE49-F238E27FC236}">
                <a16:creationId xmlns:a16="http://schemas.microsoft.com/office/drawing/2014/main" id="{BA40CD3A-FD66-1460-E853-8ED3D59ED493}"/>
              </a:ext>
            </a:extLst>
          </p:cNvPr>
          <p:cNvSpPr txBox="1"/>
          <p:nvPr/>
        </p:nvSpPr>
        <p:spPr>
          <a:xfrm>
            <a:off x="6435485" y="5960310"/>
            <a:ext cx="1668290" cy="261610"/>
          </a:xfrm>
          <a:prstGeom prst="rect">
            <a:avLst/>
          </a:prstGeom>
          <a:noFill/>
        </p:spPr>
        <p:txBody>
          <a:bodyPr wrap="square">
            <a:spAutoFit/>
          </a:bodyPr>
          <a:lstStyle/>
          <a:p>
            <a:r>
              <a:rPr lang="ko-KR" altLang="en-US" sz="1100"/>
              <a:t>필드에 변환 된 값 설정</a:t>
            </a:r>
          </a:p>
        </p:txBody>
      </p:sp>
      <p:sp>
        <p:nvSpPr>
          <p:cNvPr id="55" name="TextBox 54">
            <a:extLst>
              <a:ext uri="{FF2B5EF4-FFF2-40B4-BE49-F238E27FC236}">
                <a16:creationId xmlns:a16="http://schemas.microsoft.com/office/drawing/2014/main" id="{16140C76-67A6-402B-ADFE-C014F88B6D92}"/>
              </a:ext>
            </a:extLst>
          </p:cNvPr>
          <p:cNvSpPr txBox="1"/>
          <p:nvPr/>
        </p:nvSpPr>
        <p:spPr>
          <a:xfrm>
            <a:off x="6685265" y="6274312"/>
            <a:ext cx="1249082" cy="261610"/>
          </a:xfrm>
          <a:prstGeom prst="rect">
            <a:avLst/>
          </a:prstGeom>
          <a:noFill/>
        </p:spPr>
        <p:txBody>
          <a:bodyPr wrap="square">
            <a:spAutoFit/>
          </a:bodyPr>
          <a:lstStyle/>
          <a:p>
            <a:r>
              <a:rPr lang="en-US" altLang="ko-KR" sz="1100"/>
              <a:t>Invoke(args,</a:t>
            </a:r>
            <a:r>
              <a:rPr lang="ko-KR" altLang="en-US" sz="1100"/>
              <a:t> </a:t>
            </a:r>
            <a:r>
              <a:rPr lang="en-US" altLang="ko-KR" sz="1100"/>
              <a:t>url)</a:t>
            </a:r>
            <a:endParaRPr lang="ko-KR" altLang="en-US" sz="1100"/>
          </a:p>
        </p:txBody>
      </p:sp>
      <p:sp>
        <p:nvSpPr>
          <p:cNvPr id="57" name="모서리가 둥근 직사각형 38">
            <a:extLst>
              <a:ext uri="{FF2B5EF4-FFF2-40B4-BE49-F238E27FC236}">
                <a16:creationId xmlns:a16="http://schemas.microsoft.com/office/drawing/2014/main" id="{690650A8-7680-0332-A6B5-C14E058D2F83}"/>
              </a:ext>
            </a:extLst>
          </p:cNvPr>
          <p:cNvSpPr/>
          <p:nvPr/>
        </p:nvSpPr>
        <p:spPr>
          <a:xfrm>
            <a:off x="2207794" y="4278034"/>
            <a:ext cx="1956413"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IllegalStateException</a:t>
            </a:r>
          </a:p>
        </p:txBody>
      </p:sp>
      <p:sp>
        <p:nvSpPr>
          <p:cNvPr id="58" name="TextBox 57">
            <a:extLst>
              <a:ext uri="{FF2B5EF4-FFF2-40B4-BE49-F238E27FC236}">
                <a16:creationId xmlns:a16="http://schemas.microsoft.com/office/drawing/2014/main" id="{9F6E16BA-6835-DDA9-B921-0A314FA06B2D}"/>
              </a:ext>
            </a:extLst>
          </p:cNvPr>
          <p:cNvSpPr txBox="1"/>
          <p:nvPr/>
        </p:nvSpPr>
        <p:spPr>
          <a:xfrm>
            <a:off x="821110" y="4850834"/>
            <a:ext cx="3429816" cy="261610"/>
          </a:xfrm>
          <a:prstGeom prst="rect">
            <a:avLst/>
          </a:prstGeom>
          <a:noFill/>
        </p:spPr>
        <p:txBody>
          <a:bodyPr wrap="square">
            <a:spAutoFit/>
          </a:bodyPr>
          <a:lstStyle/>
          <a:p>
            <a:r>
              <a:rPr kumimoji="0" lang="en-US" altLang="ko-KR" sz="1100" b="0" i="1" u="none" strike="noStrike" cap="none" normalizeH="0" baseline="0">
                <a:ln>
                  <a:noFill/>
                </a:ln>
                <a:solidFill>
                  <a:srgbClr val="FF0000"/>
                </a:solidFill>
                <a:effectLst/>
                <a:ea typeface="JetBrains Mono"/>
              </a:rPr>
              <a:t>no matching editors or conversion strategy found</a:t>
            </a:r>
            <a:endParaRPr lang="ko-KR" altLang="en-US" sz="1100" i="1">
              <a:solidFill>
                <a:srgbClr val="FF0000"/>
              </a:solidFill>
            </a:endParaRPr>
          </a:p>
        </p:txBody>
      </p:sp>
      <p:cxnSp>
        <p:nvCxnSpPr>
          <p:cNvPr id="64" name="직선 화살표 연결선 63">
            <a:extLst>
              <a:ext uri="{FF2B5EF4-FFF2-40B4-BE49-F238E27FC236}">
                <a16:creationId xmlns:a16="http://schemas.microsoft.com/office/drawing/2014/main" id="{F5947395-806D-48D1-6D64-A2208ABF272E}"/>
              </a:ext>
            </a:extLst>
          </p:cNvPr>
          <p:cNvCxnSpPr>
            <a:stCxn id="54" idx="2"/>
            <a:endCxn id="60" idx="0"/>
          </p:cNvCxnSpPr>
          <p:nvPr/>
        </p:nvCxnSpPr>
        <p:spPr>
          <a:xfrm flipH="1">
            <a:off x="5721377" y="3116409"/>
            <a:ext cx="1" cy="49654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1" name="모서리가 둥근 직사각형 38">
            <a:extLst>
              <a:ext uri="{FF2B5EF4-FFF2-40B4-BE49-F238E27FC236}">
                <a16:creationId xmlns:a16="http://schemas.microsoft.com/office/drawing/2014/main" id="{46276FED-DC9C-C09F-A4CB-D28D058F789D}"/>
              </a:ext>
            </a:extLst>
          </p:cNvPr>
          <p:cNvSpPr/>
          <p:nvPr/>
        </p:nvSpPr>
        <p:spPr>
          <a:xfrm>
            <a:off x="6426047" y="4793977"/>
            <a:ext cx="1582590" cy="215756"/>
          </a:xfrm>
          <a:prstGeom prst="roundRect">
            <a:avLst/>
          </a:prstGeom>
          <a:solidFill>
            <a:schemeClr val="bg2"/>
          </a:solidFill>
          <a:ln w="9525">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t>www.springmvc.com</a:t>
            </a:r>
          </a:p>
        </p:txBody>
      </p:sp>
      <p:sp>
        <p:nvSpPr>
          <p:cNvPr id="83" name="모서리가 둥근 직사각형 38">
            <a:extLst>
              <a:ext uri="{FF2B5EF4-FFF2-40B4-BE49-F238E27FC236}">
                <a16:creationId xmlns:a16="http://schemas.microsoft.com/office/drawing/2014/main" id="{32A3898B-5711-79E5-E823-1FDDD5BF58EC}"/>
              </a:ext>
            </a:extLst>
          </p:cNvPr>
          <p:cNvSpPr/>
          <p:nvPr/>
        </p:nvSpPr>
        <p:spPr>
          <a:xfrm>
            <a:off x="8103775" y="4793977"/>
            <a:ext cx="555083" cy="215756"/>
          </a:xfrm>
          <a:prstGeom prst="roundRect">
            <a:avLst/>
          </a:prstGeom>
          <a:solidFill>
            <a:schemeClr val="bg2"/>
          </a:solidFill>
          <a:ln w="9525">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t>8080</a:t>
            </a:r>
          </a:p>
        </p:txBody>
      </p:sp>
      <p:sp>
        <p:nvSpPr>
          <p:cNvPr id="87" name="모서리가 둥근 직사각형 38">
            <a:extLst>
              <a:ext uri="{FF2B5EF4-FFF2-40B4-BE49-F238E27FC236}">
                <a16:creationId xmlns:a16="http://schemas.microsoft.com/office/drawing/2014/main" id="{C88425D9-E584-B610-3214-A68A8ACFA5A8}"/>
              </a:ext>
            </a:extLst>
          </p:cNvPr>
          <p:cNvSpPr/>
          <p:nvPr/>
        </p:nvSpPr>
        <p:spPr>
          <a:xfrm>
            <a:off x="9954724" y="6027898"/>
            <a:ext cx="580880"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Url</a:t>
            </a:r>
          </a:p>
        </p:txBody>
      </p:sp>
      <p:cxnSp>
        <p:nvCxnSpPr>
          <p:cNvPr id="89" name="직선 화살표 연결선 88">
            <a:extLst>
              <a:ext uri="{FF2B5EF4-FFF2-40B4-BE49-F238E27FC236}">
                <a16:creationId xmlns:a16="http://schemas.microsoft.com/office/drawing/2014/main" id="{F579AE0F-253B-B753-52CD-CB6DB6F5D73A}"/>
              </a:ext>
            </a:extLst>
          </p:cNvPr>
          <p:cNvCxnSpPr>
            <a:cxnSpLocks/>
            <a:stCxn id="113" idx="3"/>
            <a:endCxn id="87" idx="1"/>
          </p:cNvCxnSpPr>
          <p:nvPr/>
        </p:nvCxnSpPr>
        <p:spPr>
          <a:xfrm>
            <a:off x="9053081" y="6274785"/>
            <a:ext cx="901643"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0" name="TextBox 89">
            <a:extLst>
              <a:ext uri="{FF2B5EF4-FFF2-40B4-BE49-F238E27FC236}">
                <a16:creationId xmlns:a16="http://schemas.microsoft.com/office/drawing/2014/main" id="{2650BA2A-BC69-491E-2630-2A0D89F6334A}"/>
              </a:ext>
            </a:extLst>
          </p:cNvPr>
          <p:cNvSpPr txBox="1"/>
          <p:nvPr/>
        </p:nvSpPr>
        <p:spPr>
          <a:xfrm>
            <a:off x="9148929" y="5670529"/>
            <a:ext cx="2466095" cy="313547"/>
          </a:xfrm>
          <a:prstGeom prst="rect">
            <a:avLst/>
          </a:prstGeom>
          <a:noFill/>
        </p:spPr>
        <p:txBody>
          <a:bodyPr wrap="square">
            <a:spAutoFit/>
          </a:bodyPr>
          <a:lstStyle/>
          <a:p>
            <a:pPr>
              <a:lnSpc>
                <a:spcPct val="150000"/>
              </a:lnSpc>
            </a:pPr>
            <a:r>
              <a:rPr lang="ko-KR" altLang="en-US" sz="1100"/>
              <a:t>필드에 값이 모두 채워진 객체 반환</a:t>
            </a:r>
          </a:p>
        </p:txBody>
      </p:sp>
    </p:spTree>
    <p:extLst>
      <p:ext uri="{BB962C8B-B14F-4D97-AF65-F5344CB8AC3E}">
        <p14:creationId xmlns:p14="http://schemas.microsoft.com/office/powerpoint/2010/main" val="1122247707"/>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9F4C0F-3069-D11C-A8FE-9C0307090886}"/>
            </a:ext>
          </a:extLst>
        </p:cNvPr>
        <p:cNvGrpSpPr/>
        <p:nvPr/>
      </p:nvGrpSpPr>
      <p:grpSpPr>
        <a:xfrm>
          <a:off x="0" y="0"/>
          <a:ext cx="0" cy="0"/>
          <a:chOff x="0" y="0"/>
          <a:chExt cx="0" cy="0"/>
        </a:xfrm>
      </p:grpSpPr>
      <p:sp>
        <p:nvSpPr>
          <p:cNvPr id="6" name="직사각형 5">
            <a:extLst>
              <a:ext uri="{FF2B5EF4-FFF2-40B4-BE49-F238E27FC236}">
                <a16:creationId xmlns:a16="http://schemas.microsoft.com/office/drawing/2014/main" id="{49E41EEB-7330-864B-B51F-CED7BB951254}"/>
              </a:ext>
            </a:extLst>
          </p:cNvPr>
          <p:cNvSpPr/>
          <p:nvPr/>
        </p:nvSpPr>
        <p:spPr>
          <a:xfrm>
            <a:off x="108284" y="205930"/>
            <a:ext cx="5539017"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Converter </a:t>
            </a:r>
            <a:r>
              <a:rPr lang="ko-KR" altLang="en-US" b="1">
                <a:solidFill>
                  <a:schemeClr val="accent1">
                    <a:lumMod val="75000"/>
                  </a:schemeClr>
                </a:solidFill>
                <a:latin typeface="+mn-ea"/>
              </a:rPr>
              <a:t>흐름도 </a:t>
            </a:r>
            <a:r>
              <a:rPr lang="en-US" altLang="ko-KR" b="1">
                <a:solidFill>
                  <a:schemeClr val="accent1">
                    <a:lumMod val="75000"/>
                  </a:schemeClr>
                </a:solidFill>
                <a:latin typeface="+mn-ea"/>
              </a:rPr>
              <a:t>- @ModelAttribute </a:t>
            </a:r>
            <a:r>
              <a:rPr lang="en-US" altLang="ko-KR" sz="1400">
                <a:solidFill>
                  <a:schemeClr val="accent1">
                    <a:lumMod val="75000"/>
                  </a:schemeClr>
                </a:solidFill>
                <a:latin typeface="+mn-ea"/>
              </a:rPr>
              <a:t>(</a:t>
            </a:r>
            <a:r>
              <a:rPr lang="ko-KR" altLang="en-US" sz="1400">
                <a:solidFill>
                  <a:schemeClr val="accent1">
                    <a:lumMod val="75000"/>
                  </a:schemeClr>
                </a:solidFill>
                <a:latin typeface="+mn-ea"/>
              </a:rPr>
              <a:t>타입 변환</a:t>
            </a:r>
            <a:r>
              <a:rPr lang="en-US" altLang="ko-KR" sz="1400">
                <a:solidFill>
                  <a:schemeClr val="accent1">
                    <a:lumMod val="75000"/>
                  </a:schemeClr>
                </a:solidFill>
                <a:latin typeface="+mn-ea"/>
              </a:rPr>
              <a:t>)</a:t>
            </a:r>
            <a:endParaRPr lang="ko-KR" altLang="en-US" sz="1400">
              <a:solidFill>
                <a:schemeClr val="accent1">
                  <a:lumMod val="75000"/>
                </a:schemeClr>
              </a:solidFill>
              <a:latin typeface="+mn-ea"/>
            </a:endParaRPr>
          </a:p>
        </p:txBody>
      </p:sp>
      <p:grpSp>
        <p:nvGrpSpPr>
          <p:cNvPr id="2" name="그룹 1">
            <a:extLst>
              <a:ext uri="{FF2B5EF4-FFF2-40B4-BE49-F238E27FC236}">
                <a16:creationId xmlns:a16="http://schemas.microsoft.com/office/drawing/2014/main" id="{E6E78B9A-8D1E-C055-150E-80D3C5BFE67B}"/>
              </a:ext>
            </a:extLst>
          </p:cNvPr>
          <p:cNvGrpSpPr/>
          <p:nvPr/>
        </p:nvGrpSpPr>
        <p:grpSpPr>
          <a:xfrm>
            <a:off x="438452" y="918928"/>
            <a:ext cx="580620" cy="493776"/>
            <a:chOff x="4940066" y="178594"/>
            <a:chExt cx="580620" cy="493776"/>
          </a:xfrm>
        </p:grpSpPr>
        <p:sp>
          <p:nvSpPr>
            <p:cNvPr id="5" name="타원 4">
              <a:extLst>
                <a:ext uri="{FF2B5EF4-FFF2-40B4-BE49-F238E27FC236}">
                  <a16:creationId xmlns:a16="http://schemas.microsoft.com/office/drawing/2014/main" id="{E385BD61-7316-02C3-5308-4113E09F95B7}"/>
                </a:ext>
              </a:extLst>
            </p:cNvPr>
            <p:cNvSpPr/>
            <p:nvPr/>
          </p:nvSpPr>
          <p:spPr>
            <a:xfrm>
              <a:off x="4970146" y="178594"/>
              <a:ext cx="493776" cy="493776"/>
            </a:xfrm>
            <a:prstGeom prst="ellipse">
              <a:avLst/>
            </a:prstGeom>
            <a:solidFill>
              <a:schemeClr val="accent1">
                <a:lumMod val="40000"/>
                <a:lumOff val="60000"/>
              </a:schemeClr>
            </a:solidFill>
            <a:ln w="190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3D7538CD-5E48-009B-83AB-14BA708E5132}"/>
                </a:ext>
              </a:extLst>
            </p:cNvPr>
            <p:cNvSpPr txBox="1"/>
            <p:nvPr/>
          </p:nvSpPr>
          <p:spPr>
            <a:xfrm>
              <a:off x="4940066" y="286983"/>
              <a:ext cx="580620" cy="276999"/>
            </a:xfrm>
            <a:prstGeom prst="rect">
              <a:avLst/>
            </a:prstGeom>
            <a:noFill/>
          </p:spPr>
          <p:txBody>
            <a:bodyPr wrap="square">
              <a:spAutoFit/>
            </a:bodyPr>
            <a:lstStyle/>
            <a:p>
              <a:r>
                <a:rPr lang="en-US" altLang="ko-KR" sz="1200" b="1">
                  <a:latin typeface="나눔바른고딕" panose="020B0603020101020101" pitchFamily="50" charset="-127"/>
                  <a:ea typeface="나눔바른고딕" panose="020B0603020101020101" pitchFamily="50" charset="-127"/>
                </a:rPr>
                <a:t>client</a:t>
              </a:r>
              <a:endParaRPr lang="ko-KR" altLang="en-US" sz="1200" b="1"/>
            </a:p>
          </p:txBody>
        </p:sp>
      </p:grpSp>
      <p:cxnSp>
        <p:nvCxnSpPr>
          <p:cNvPr id="9" name="직선 화살표 연결선 8">
            <a:extLst>
              <a:ext uri="{FF2B5EF4-FFF2-40B4-BE49-F238E27FC236}">
                <a16:creationId xmlns:a16="http://schemas.microsoft.com/office/drawing/2014/main" id="{D990F28C-E0D3-4E26-F08D-498A472FB93E}"/>
              </a:ext>
            </a:extLst>
          </p:cNvPr>
          <p:cNvCxnSpPr>
            <a:cxnSpLocks/>
            <a:stCxn id="8" idx="3"/>
            <a:endCxn id="12" idx="1"/>
          </p:cNvCxnSpPr>
          <p:nvPr/>
        </p:nvCxnSpPr>
        <p:spPr>
          <a:xfrm flipV="1">
            <a:off x="1019072" y="1165816"/>
            <a:ext cx="635875"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모서리가 둥근 직사각형 38">
            <a:extLst>
              <a:ext uri="{FF2B5EF4-FFF2-40B4-BE49-F238E27FC236}">
                <a16:creationId xmlns:a16="http://schemas.microsoft.com/office/drawing/2014/main" id="{DC91DE79-6236-8E5F-60D9-43DAC0ED67EB}"/>
              </a:ext>
            </a:extLst>
          </p:cNvPr>
          <p:cNvSpPr/>
          <p:nvPr/>
        </p:nvSpPr>
        <p:spPr>
          <a:xfrm>
            <a:off x="4196372" y="914489"/>
            <a:ext cx="3050014"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RequestMappingHandlerAdapter</a:t>
            </a:r>
            <a:endParaRPr lang="ko-KR" altLang="en-US" sz="1400">
              <a:solidFill>
                <a:schemeClr val="tx1"/>
              </a:solidFill>
              <a:latin typeface="+mj-lt"/>
              <a:ea typeface="나눔바른고딕" panose="020B0603020101020101"/>
            </a:endParaRPr>
          </a:p>
        </p:txBody>
      </p:sp>
      <p:cxnSp>
        <p:nvCxnSpPr>
          <p:cNvPr id="11" name="직선 화살표 연결선 10">
            <a:extLst>
              <a:ext uri="{FF2B5EF4-FFF2-40B4-BE49-F238E27FC236}">
                <a16:creationId xmlns:a16="http://schemas.microsoft.com/office/drawing/2014/main" id="{8F27F3E1-BF21-8E7C-F65B-15E234D5C6D0}"/>
              </a:ext>
            </a:extLst>
          </p:cNvPr>
          <p:cNvCxnSpPr>
            <a:cxnSpLocks/>
            <a:stCxn id="12" idx="3"/>
            <a:endCxn id="10" idx="1"/>
          </p:cNvCxnSpPr>
          <p:nvPr/>
        </p:nvCxnSpPr>
        <p:spPr>
          <a:xfrm flipV="1">
            <a:off x="3492907" y="1161377"/>
            <a:ext cx="703465" cy="443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모서리가 둥근 직사각형 38">
            <a:extLst>
              <a:ext uri="{FF2B5EF4-FFF2-40B4-BE49-F238E27FC236}">
                <a16:creationId xmlns:a16="http://schemas.microsoft.com/office/drawing/2014/main" id="{416AF1F7-38CA-5A12-16E3-049050F22D59}"/>
              </a:ext>
            </a:extLst>
          </p:cNvPr>
          <p:cNvSpPr/>
          <p:nvPr/>
        </p:nvSpPr>
        <p:spPr>
          <a:xfrm>
            <a:off x="1654947" y="918928"/>
            <a:ext cx="1837960"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DispatcherServlet</a:t>
            </a:r>
            <a:endParaRPr lang="ko-KR" altLang="en-US" sz="1400">
              <a:solidFill>
                <a:schemeClr val="tx1"/>
              </a:solidFill>
              <a:latin typeface="+mj-lt"/>
              <a:ea typeface="나눔바른고딕" panose="020B0603020101020101"/>
            </a:endParaRPr>
          </a:p>
        </p:txBody>
      </p:sp>
      <p:cxnSp>
        <p:nvCxnSpPr>
          <p:cNvPr id="13" name="직선 화살표 연결선 12">
            <a:extLst>
              <a:ext uri="{FF2B5EF4-FFF2-40B4-BE49-F238E27FC236}">
                <a16:creationId xmlns:a16="http://schemas.microsoft.com/office/drawing/2014/main" id="{84342D8E-A9BB-8041-10EC-1B77CCB5ED22}"/>
              </a:ext>
            </a:extLst>
          </p:cNvPr>
          <p:cNvCxnSpPr>
            <a:cxnSpLocks/>
            <a:stCxn id="10" idx="2"/>
            <a:endCxn id="14" idx="0"/>
          </p:cNvCxnSpPr>
          <p:nvPr/>
        </p:nvCxnSpPr>
        <p:spPr>
          <a:xfrm>
            <a:off x="5721379" y="1408265"/>
            <a:ext cx="0" cy="28455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모서리가 둥근 직사각형 38">
            <a:extLst>
              <a:ext uri="{FF2B5EF4-FFF2-40B4-BE49-F238E27FC236}">
                <a16:creationId xmlns:a16="http://schemas.microsoft.com/office/drawing/2014/main" id="{CD2240A8-94FD-88CA-D26A-A42160D29F2E}"/>
              </a:ext>
            </a:extLst>
          </p:cNvPr>
          <p:cNvSpPr/>
          <p:nvPr/>
        </p:nvSpPr>
        <p:spPr>
          <a:xfrm>
            <a:off x="3917962" y="1692823"/>
            <a:ext cx="3606833"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ServletModelAttributeMethodProcessor</a:t>
            </a:r>
          </a:p>
        </p:txBody>
      </p:sp>
      <p:sp>
        <p:nvSpPr>
          <p:cNvPr id="22" name="TextBox 21">
            <a:extLst>
              <a:ext uri="{FF2B5EF4-FFF2-40B4-BE49-F238E27FC236}">
                <a16:creationId xmlns:a16="http://schemas.microsoft.com/office/drawing/2014/main" id="{806F7997-27F1-C668-1962-06764F2613EC}"/>
              </a:ext>
            </a:extLst>
          </p:cNvPr>
          <p:cNvSpPr txBox="1"/>
          <p:nvPr/>
        </p:nvSpPr>
        <p:spPr>
          <a:xfrm>
            <a:off x="29984" y="1503435"/>
            <a:ext cx="2569745" cy="313547"/>
          </a:xfrm>
          <a:prstGeom prst="rect">
            <a:avLst/>
          </a:prstGeom>
          <a:noFill/>
        </p:spPr>
        <p:txBody>
          <a:bodyPr wrap="square">
            <a:spAutoFit/>
          </a:bodyPr>
          <a:lstStyle/>
          <a:p>
            <a:pPr>
              <a:lnSpc>
                <a:spcPct val="150000"/>
              </a:lnSpc>
            </a:pPr>
            <a:r>
              <a:rPr kumimoji="0" lang="ko-KR" altLang="ko-KR" sz="1100" b="0" i="0" u="none" strike="noStrike" cap="none" normalizeH="0" baseline="0">
                <a:ln>
                  <a:noFill/>
                </a:ln>
                <a:effectLst/>
                <a:ea typeface="JetBrains Mono"/>
              </a:rPr>
              <a:t>/</a:t>
            </a:r>
            <a:r>
              <a:rPr lang="en-US" altLang="ko-KR" sz="1100">
                <a:ea typeface="JetBrains Mono"/>
              </a:rPr>
              <a:t>url</a:t>
            </a:r>
            <a:r>
              <a:rPr kumimoji="0" lang="ko-KR" altLang="ko-KR" sz="1100" b="0" i="0" u="none" strike="noStrike" cap="none" normalizeH="0" baseline="0">
                <a:ln>
                  <a:noFill/>
                </a:ln>
                <a:effectLst/>
                <a:ea typeface="JetBrains Mono"/>
              </a:rPr>
              <a:t>?</a:t>
            </a:r>
            <a:r>
              <a:rPr lang="en-US" altLang="ko-KR" sz="1100">
                <a:ea typeface="JetBrains Mono"/>
              </a:rPr>
              <a:t>url</a:t>
            </a:r>
            <a:r>
              <a:rPr kumimoji="0" lang="ko-KR" altLang="ko-KR" sz="1100" b="0" i="0" u="none" strike="noStrike" cap="none" normalizeH="0" baseline="0">
                <a:ln>
                  <a:noFill/>
                </a:ln>
                <a:effectLst/>
                <a:ea typeface="JetBrains Mono"/>
              </a:rPr>
              <a:t>=</a:t>
            </a:r>
            <a:r>
              <a:rPr lang="en-US" altLang="ko-KR" sz="1100">
                <a:ea typeface="JetBrains Mono"/>
              </a:rPr>
              <a:t>http://www.springmvc.com</a:t>
            </a:r>
            <a:endParaRPr lang="ko-KR" altLang="en-US" sz="1100"/>
          </a:p>
        </p:txBody>
      </p:sp>
      <p:cxnSp>
        <p:nvCxnSpPr>
          <p:cNvPr id="29" name="직선 화살표 연결선 28">
            <a:extLst>
              <a:ext uri="{FF2B5EF4-FFF2-40B4-BE49-F238E27FC236}">
                <a16:creationId xmlns:a16="http://schemas.microsoft.com/office/drawing/2014/main" id="{59F59DC1-1592-8473-84C5-FC6B12815A07}"/>
              </a:ext>
            </a:extLst>
          </p:cNvPr>
          <p:cNvCxnSpPr>
            <a:cxnSpLocks/>
            <a:stCxn id="14" idx="3"/>
            <a:endCxn id="18" idx="1"/>
          </p:cNvCxnSpPr>
          <p:nvPr/>
        </p:nvCxnSpPr>
        <p:spPr>
          <a:xfrm>
            <a:off x="7524795" y="1939711"/>
            <a:ext cx="819105" cy="0"/>
          </a:xfrm>
          <a:prstGeom prst="straightConnector1">
            <a:avLst/>
          </a:prstGeom>
          <a:ln w="12700">
            <a:solidFill>
              <a:schemeClr val="bg1">
                <a:lumMod val="50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6F5AF824-A903-6367-EB1B-BAA83E1A2E42}"/>
              </a:ext>
            </a:extLst>
          </p:cNvPr>
          <p:cNvSpPr txBox="1"/>
          <p:nvPr/>
        </p:nvSpPr>
        <p:spPr>
          <a:xfrm>
            <a:off x="7702754" y="421349"/>
            <a:ext cx="3701396" cy="567463"/>
          </a:xfrm>
          <a:prstGeom prst="rect">
            <a:avLst/>
          </a:prstGeom>
          <a:noFill/>
        </p:spPr>
        <p:txBody>
          <a:bodyPr wrap="square">
            <a:spAutoFit/>
          </a:bodyPr>
          <a:lstStyle/>
          <a:p>
            <a:pPr>
              <a:lnSpc>
                <a:spcPct val="150000"/>
              </a:lnSpc>
            </a:pPr>
            <a:r>
              <a:rPr kumimoji="0" lang="ko-KR" altLang="en-US" sz="1100" b="0" i="0" u="none" strike="noStrike" cap="none" normalizeH="0" baseline="0">
                <a:ln>
                  <a:noFill/>
                </a:ln>
                <a:effectLst/>
                <a:ea typeface="JetBrains Mono"/>
              </a:rPr>
              <a:t>현재 요청파라미터가 </a:t>
            </a:r>
            <a:r>
              <a:rPr kumimoji="0" lang="en-US" altLang="ko-KR" sz="1100" b="0" i="0" u="none" strike="noStrike" cap="none" normalizeH="0" baseline="0">
                <a:ln>
                  <a:noFill/>
                </a:ln>
                <a:effectLst/>
                <a:ea typeface="JetBrains Mono"/>
              </a:rPr>
              <a:t>@ModelAttribute </a:t>
            </a:r>
            <a:r>
              <a:rPr kumimoji="0" lang="ko-KR" altLang="en-US" sz="1100" b="0" i="0" u="none" strike="noStrike" cap="none" normalizeH="0" baseline="0">
                <a:ln>
                  <a:noFill/>
                </a:ln>
                <a:effectLst/>
                <a:ea typeface="JetBrains Mono"/>
              </a:rPr>
              <a:t>에 선언된 매개변수명</a:t>
            </a:r>
            <a:r>
              <a:rPr kumimoji="0" lang="en-US" altLang="ko-KR" sz="1100" b="0" i="0" u="none" strike="noStrike" cap="none" normalizeH="0" baseline="0">
                <a:ln>
                  <a:noFill/>
                </a:ln>
                <a:effectLst/>
                <a:ea typeface="JetBrains Mono"/>
              </a:rPr>
              <a:t>(url) </a:t>
            </a:r>
            <a:r>
              <a:rPr kumimoji="0" lang="ko-KR" altLang="en-US" sz="1100" b="0" i="0" u="none" strike="noStrike" cap="none" normalizeH="0" baseline="0">
                <a:ln>
                  <a:noFill/>
                </a:ln>
                <a:effectLst/>
                <a:ea typeface="JetBrains Mono"/>
              </a:rPr>
              <a:t>으로 요청하고 있는가</a:t>
            </a:r>
            <a:r>
              <a:rPr kumimoji="0" lang="en-US" altLang="ko-KR" sz="1100" b="0" i="0" u="none" strike="noStrike" cap="none" normalizeH="0" baseline="0">
                <a:ln>
                  <a:noFill/>
                </a:ln>
                <a:effectLst/>
                <a:ea typeface="JetBrains Mono"/>
              </a:rPr>
              <a:t>?</a:t>
            </a:r>
            <a:endParaRPr lang="ko-KR" altLang="en-US" sz="1100"/>
          </a:p>
        </p:txBody>
      </p:sp>
      <p:sp>
        <p:nvSpPr>
          <p:cNvPr id="50" name="TextBox 49">
            <a:extLst>
              <a:ext uri="{FF2B5EF4-FFF2-40B4-BE49-F238E27FC236}">
                <a16:creationId xmlns:a16="http://schemas.microsoft.com/office/drawing/2014/main" id="{A9609C1E-8EEA-6F45-A31F-14FA480D324C}"/>
              </a:ext>
            </a:extLst>
          </p:cNvPr>
          <p:cNvSpPr txBox="1"/>
          <p:nvPr/>
        </p:nvSpPr>
        <p:spPr>
          <a:xfrm>
            <a:off x="9403040" y="1358041"/>
            <a:ext cx="1910966" cy="261610"/>
          </a:xfrm>
          <a:prstGeom prst="rect">
            <a:avLst/>
          </a:prstGeom>
          <a:noFill/>
        </p:spPr>
        <p:txBody>
          <a:bodyPr wrap="square">
            <a:spAutoFit/>
          </a:bodyPr>
          <a:lstStyle/>
          <a:p>
            <a:r>
              <a:rPr lang="en-US" altLang="ko-KR" sz="1100"/>
              <a:t>request.getParameter(“url”)</a:t>
            </a:r>
            <a:endParaRPr lang="ko-KR" altLang="en-US" sz="1100"/>
          </a:p>
        </p:txBody>
      </p:sp>
      <p:sp>
        <p:nvSpPr>
          <p:cNvPr id="54" name="모서리가 둥근 직사각형 38">
            <a:extLst>
              <a:ext uri="{FF2B5EF4-FFF2-40B4-BE49-F238E27FC236}">
                <a16:creationId xmlns:a16="http://schemas.microsoft.com/office/drawing/2014/main" id="{3FEF5928-EA0E-B512-21FA-8A45ED128814}"/>
              </a:ext>
            </a:extLst>
          </p:cNvPr>
          <p:cNvSpPr/>
          <p:nvPr/>
        </p:nvSpPr>
        <p:spPr>
          <a:xfrm>
            <a:off x="5080021" y="2508332"/>
            <a:ext cx="1282713"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t>DataBinder</a:t>
            </a:r>
          </a:p>
        </p:txBody>
      </p:sp>
      <p:sp>
        <p:nvSpPr>
          <p:cNvPr id="60" name="모서리가 둥근 직사각형 38">
            <a:extLst>
              <a:ext uri="{FF2B5EF4-FFF2-40B4-BE49-F238E27FC236}">
                <a16:creationId xmlns:a16="http://schemas.microsoft.com/office/drawing/2014/main" id="{FB9E59ED-F304-8E6C-BAE5-24B8CCF5554A}"/>
              </a:ext>
            </a:extLst>
          </p:cNvPr>
          <p:cNvSpPr/>
          <p:nvPr/>
        </p:nvSpPr>
        <p:spPr>
          <a:xfrm>
            <a:off x="4659590" y="3318179"/>
            <a:ext cx="2123573"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WebConversionService</a:t>
            </a:r>
          </a:p>
        </p:txBody>
      </p:sp>
      <p:cxnSp>
        <p:nvCxnSpPr>
          <p:cNvPr id="61" name="직선 화살표 연결선 60">
            <a:extLst>
              <a:ext uri="{FF2B5EF4-FFF2-40B4-BE49-F238E27FC236}">
                <a16:creationId xmlns:a16="http://schemas.microsoft.com/office/drawing/2014/main" id="{EB9ADA1A-0A12-BBCD-4234-F5B4BE7B2FB0}"/>
              </a:ext>
            </a:extLst>
          </p:cNvPr>
          <p:cNvCxnSpPr>
            <a:cxnSpLocks/>
            <a:stCxn id="54" idx="2"/>
            <a:endCxn id="60" idx="0"/>
          </p:cNvCxnSpPr>
          <p:nvPr/>
        </p:nvCxnSpPr>
        <p:spPr>
          <a:xfrm flipH="1">
            <a:off x="5721377" y="3002108"/>
            <a:ext cx="1" cy="31607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2" name="모서리가 둥근 직사각형 38">
            <a:extLst>
              <a:ext uri="{FF2B5EF4-FFF2-40B4-BE49-F238E27FC236}">
                <a16:creationId xmlns:a16="http://schemas.microsoft.com/office/drawing/2014/main" id="{90E9B25D-0C26-207A-1767-CF8906C9FBA4}"/>
              </a:ext>
            </a:extLst>
          </p:cNvPr>
          <p:cNvSpPr/>
          <p:nvPr/>
        </p:nvSpPr>
        <p:spPr>
          <a:xfrm>
            <a:off x="5121121" y="4817668"/>
            <a:ext cx="1200509"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Converter</a:t>
            </a:r>
          </a:p>
        </p:txBody>
      </p:sp>
      <p:sp>
        <p:nvSpPr>
          <p:cNvPr id="77" name="모서리가 둥근 직사각형 38">
            <a:extLst>
              <a:ext uri="{FF2B5EF4-FFF2-40B4-BE49-F238E27FC236}">
                <a16:creationId xmlns:a16="http://schemas.microsoft.com/office/drawing/2014/main" id="{31C6036D-240C-AFEA-2EAB-40D7DFA06112}"/>
              </a:ext>
            </a:extLst>
          </p:cNvPr>
          <p:cNvSpPr/>
          <p:nvPr/>
        </p:nvSpPr>
        <p:spPr>
          <a:xfrm>
            <a:off x="8071869" y="3318179"/>
            <a:ext cx="1170431"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Converters</a:t>
            </a:r>
          </a:p>
        </p:txBody>
      </p:sp>
      <p:pic>
        <p:nvPicPr>
          <p:cNvPr id="79" name="그림 78">
            <a:extLst>
              <a:ext uri="{FF2B5EF4-FFF2-40B4-BE49-F238E27FC236}">
                <a16:creationId xmlns:a16="http://schemas.microsoft.com/office/drawing/2014/main" id="{2AF3F0D8-F809-0F3A-6E0E-658884F378E2}"/>
              </a:ext>
            </a:extLst>
          </p:cNvPr>
          <p:cNvPicPr>
            <a:picLocks noChangeAspect="1"/>
          </p:cNvPicPr>
          <p:nvPr/>
        </p:nvPicPr>
        <p:blipFill>
          <a:blip r:embed="rId3"/>
          <a:srcRect l="46660"/>
          <a:stretch/>
        </p:blipFill>
        <p:spPr>
          <a:xfrm>
            <a:off x="9651466" y="2558145"/>
            <a:ext cx="2123573" cy="2013843"/>
          </a:xfrm>
          <a:prstGeom prst="rect">
            <a:avLst/>
          </a:prstGeom>
        </p:spPr>
      </p:pic>
      <p:cxnSp>
        <p:nvCxnSpPr>
          <p:cNvPr id="82" name="직선 연결선 81">
            <a:extLst>
              <a:ext uri="{FF2B5EF4-FFF2-40B4-BE49-F238E27FC236}">
                <a16:creationId xmlns:a16="http://schemas.microsoft.com/office/drawing/2014/main" id="{7FB1172E-D6C5-D590-3BB4-E4C184770818}"/>
              </a:ext>
            </a:extLst>
          </p:cNvPr>
          <p:cNvCxnSpPr>
            <a:stCxn id="77" idx="3"/>
            <a:endCxn id="79" idx="1"/>
          </p:cNvCxnSpPr>
          <p:nvPr/>
        </p:nvCxnSpPr>
        <p:spPr>
          <a:xfrm>
            <a:off x="9242300" y="3565067"/>
            <a:ext cx="409166" cy="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4" name="직선 화살표 연결선 83">
            <a:extLst>
              <a:ext uri="{FF2B5EF4-FFF2-40B4-BE49-F238E27FC236}">
                <a16:creationId xmlns:a16="http://schemas.microsoft.com/office/drawing/2014/main" id="{070312D1-BA17-95CE-8574-3B6F1A548753}"/>
              </a:ext>
            </a:extLst>
          </p:cNvPr>
          <p:cNvCxnSpPr>
            <a:stCxn id="60" idx="3"/>
            <a:endCxn id="77" idx="1"/>
          </p:cNvCxnSpPr>
          <p:nvPr/>
        </p:nvCxnSpPr>
        <p:spPr>
          <a:xfrm>
            <a:off x="6783163" y="3565067"/>
            <a:ext cx="128870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5" name="TextBox 84">
            <a:extLst>
              <a:ext uri="{FF2B5EF4-FFF2-40B4-BE49-F238E27FC236}">
                <a16:creationId xmlns:a16="http://schemas.microsoft.com/office/drawing/2014/main" id="{3AC57C6D-7894-E5FE-BD8D-E890D9F92138}"/>
              </a:ext>
            </a:extLst>
          </p:cNvPr>
          <p:cNvSpPr txBox="1"/>
          <p:nvPr/>
        </p:nvSpPr>
        <p:spPr>
          <a:xfrm>
            <a:off x="6228845" y="3017568"/>
            <a:ext cx="2781265" cy="261610"/>
          </a:xfrm>
          <a:prstGeom prst="rect">
            <a:avLst/>
          </a:prstGeom>
          <a:noFill/>
        </p:spPr>
        <p:txBody>
          <a:bodyPr wrap="square">
            <a:spAutoFit/>
          </a:bodyPr>
          <a:lstStyle/>
          <a:p>
            <a:r>
              <a:rPr lang="en-US" altLang="ko-KR" sz="1100"/>
              <a:t>getConverter(</a:t>
            </a:r>
            <a:r>
              <a:rPr lang="en-US" altLang="ko-KR" sz="1100">
                <a:solidFill>
                  <a:schemeClr val="accent2"/>
                </a:solidFill>
              </a:rPr>
              <a:t>sourceType</a:t>
            </a:r>
            <a:r>
              <a:rPr lang="en-US" altLang="ko-KR" sz="1100"/>
              <a:t>, </a:t>
            </a:r>
            <a:r>
              <a:rPr lang="en-US" altLang="ko-KR" sz="1100">
                <a:solidFill>
                  <a:schemeClr val="accent6">
                    <a:lumMod val="75000"/>
                  </a:schemeClr>
                </a:solidFill>
              </a:rPr>
              <a:t>targetType</a:t>
            </a:r>
            <a:r>
              <a:rPr lang="en-US" altLang="ko-KR" sz="1100"/>
              <a:t>)</a:t>
            </a:r>
            <a:endParaRPr lang="ko-KR" altLang="en-US" sz="1100"/>
          </a:p>
        </p:txBody>
      </p:sp>
      <p:cxnSp>
        <p:nvCxnSpPr>
          <p:cNvPr id="86" name="직선 화살표 연결선 85">
            <a:extLst>
              <a:ext uri="{FF2B5EF4-FFF2-40B4-BE49-F238E27FC236}">
                <a16:creationId xmlns:a16="http://schemas.microsoft.com/office/drawing/2014/main" id="{81FDC7EB-695D-AE83-30CF-332B0C2489EA}"/>
              </a:ext>
            </a:extLst>
          </p:cNvPr>
          <p:cNvCxnSpPr>
            <a:cxnSpLocks/>
            <a:stCxn id="121" idx="2"/>
            <a:endCxn id="72" idx="0"/>
          </p:cNvCxnSpPr>
          <p:nvPr/>
        </p:nvCxnSpPr>
        <p:spPr>
          <a:xfrm>
            <a:off x="5721375" y="4430916"/>
            <a:ext cx="1" cy="38675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1" name="모서리가 둥근 직사각형 38">
            <a:extLst>
              <a:ext uri="{FF2B5EF4-FFF2-40B4-BE49-F238E27FC236}">
                <a16:creationId xmlns:a16="http://schemas.microsoft.com/office/drawing/2014/main" id="{3CFE390A-9BC5-1205-7C62-394FDB063C83}"/>
              </a:ext>
            </a:extLst>
          </p:cNvPr>
          <p:cNvSpPr/>
          <p:nvPr/>
        </p:nvSpPr>
        <p:spPr>
          <a:xfrm>
            <a:off x="5121121" y="5733122"/>
            <a:ext cx="1200509"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t>Object</a:t>
            </a:r>
          </a:p>
        </p:txBody>
      </p:sp>
      <p:cxnSp>
        <p:nvCxnSpPr>
          <p:cNvPr id="92" name="직선 화살표 연결선 91">
            <a:extLst>
              <a:ext uri="{FF2B5EF4-FFF2-40B4-BE49-F238E27FC236}">
                <a16:creationId xmlns:a16="http://schemas.microsoft.com/office/drawing/2014/main" id="{78F771B0-BF79-6ADE-7DE3-AC013DB5DD80}"/>
              </a:ext>
            </a:extLst>
          </p:cNvPr>
          <p:cNvCxnSpPr>
            <a:cxnSpLocks/>
            <a:stCxn id="72" idx="2"/>
            <a:endCxn id="91" idx="0"/>
          </p:cNvCxnSpPr>
          <p:nvPr/>
        </p:nvCxnSpPr>
        <p:spPr>
          <a:xfrm>
            <a:off x="5721376" y="5311444"/>
            <a:ext cx="0" cy="42167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7" name="TextBox 96">
            <a:extLst>
              <a:ext uri="{FF2B5EF4-FFF2-40B4-BE49-F238E27FC236}">
                <a16:creationId xmlns:a16="http://schemas.microsoft.com/office/drawing/2014/main" id="{B165AAF8-A1AE-CEFE-B0C8-202071A4BD0F}"/>
              </a:ext>
            </a:extLst>
          </p:cNvPr>
          <p:cNvSpPr txBox="1"/>
          <p:nvPr/>
        </p:nvSpPr>
        <p:spPr>
          <a:xfrm>
            <a:off x="5910872" y="4098582"/>
            <a:ext cx="1837960" cy="261610"/>
          </a:xfrm>
          <a:prstGeom prst="rect">
            <a:avLst/>
          </a:prstGeom>
          <a:noFill/>
        </p:spPr>
        <p:txBody>
          <a:bodyPr wrap="square">
            <a:spAutoFit/>
          </a:bodyPr>
          <a:lstStyle/>
          <a:p>
            <a:r>
              <a:rPr lang="en-US" altLang="ko-KR" sz="1100"/>
              <a:t>Converter </a:t>
            </a:r>
            <a:r>
              <a:rPr lang="ko-KR" altLang="en-US" sz="1100"/>
              <a:t>가</a:t>
            </a:r>
            <a:r>
              <a:rPr lang="en-US" altLang="ko-KR" sz="1100"/>
              <a:t> </a:t>
            </a:r>
            <a:r>
              <a:rPr lang="ko-KR" altLang="en-US" sz="1100"/>
              <a:t>존재하는가</a:t>
            </a:r>
            <a:r>
              <a:rPr lang="en-US" altLang="ko-KR" sz="1100"/>
              <a:t>?</a:t>
            </a:r>
            <a:endParaRPr lang="ko-KR" altLang="en-US" sz="1100"/>
          </a:p>
        </p:txBody>
      </p:sp>
      <p:sp>
        <p:nvSpPr>
          <p:cNvPr id="102" name="모서리가 둥근 직사각형 38">
            <a:extLst>
              <a:ext uri="{FF2B5EF4-FFF2-40B4-BE49-F238E27FC236}">
                <a16:creationId xmlns:a16="http://schemas.microsoft.com/office/drawing/2014/main" id="{87168647-87AC-F2FA-D24F-30347EFCC60E}"/>
              </a:ext>
            </a:extLst>
          </p:cNvPr>
          <p:cNvSpPr/>
          <p:nvPr/>
        </p:nvSpPr>
        <p:spPr>
          <a:xfrm>
            <a:off x="7003709" y="5733122"/>
            <a:ext cx="2874219"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t>ServletInvocableHandlerMethod</a:t>
            </a:r>
          </a:p>
        </p:txBody>
      </p:sp>
      <p:sp>
        <p:nvSpPr>
          <p:cNvPr id="103" name="TextBox 102">
            <a:extLst>
              <a:ext uri="{FF2B5EF4-FFF2-40B4-BE49-F238E27FC236}">
                <a16:creationId xmlns:a16="http://schemas.microsoft.com/office/drawing/2014/main" id="{B8E3561F-9B35-23EF-5F76-24427FCB7C1E}"/>
              </a:ext>
            </a:extLst>
          </p:cNvPr>
          <p:cNvSpPr txBox="1"/>
          <p:nvPr/>
        </p:nvSpPr>
        <p:spPr>
          <a:xfrm>
            <a:off x="3812406" y="5375753"/>
            <a:ext cx="1896074" cy="261610"/>
          </a:xfrm>
          <a:prstGeom prst="rect">
            <a:avLst/>
          </a:prstGeom>
          <a:noFill/>
        </p:spPr>
        <p:txBody>
          <a:bodyPr wrap="square">
            <a:spAutoFit/>
          </a:bodyPr>
          <a:lstStyle/>
          <a:p>
            <a:r>
              <a:rPr lang="en-US" altLang="ko-KR" sz="1100"/>
              <a:t> </a:t>
            </a:r>
            <a:r>
              <a:rPr lang="ko-KR" altLang="en-US" sz="1100"/>
              <a:t>타입변환 결과를 반환한다</a:t>
            </a:r>
          </a:p>
        </p:txBody>
      </p:sp>
      <p:cxnSp>
        <p:nvCxnSpPr>
          <p:cNvPr id="105" name="직선 화살표 연결선 104">
            <a:extLst>
              <a:ext uri="{FF2B5EF4-FFF2-40B4-BE49-F238E27FC236}">
                <a16:creationId xmlns:a16="http://schemas.microsoft.com/office/drawing/2014/main" id="{CADF507C-7C70-673A-6995-BDD47C795C98}"/>
              </a:ext>
            </a:extLst>
          </p:cNvPr>
          <p:cNvCxnSpPr>
            <a:cxnSpLocks/>
            <a:stCxn id="91" idx="3"/>
            <a:endCxn id="102" idx="1"/>
          </p:cNvCxnSpPr>
          <p:nvPr/>
        </p:nvCxnSpPr>
        <p:spPr>
          <a:xfrm>
            <a:off x="6321630" y="5980010"/>
            <a:ext cx="68207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3" name="모서리가 둥근 직사각형 38">
            <a:extLst>
              <a:ext uri="{FF2B5EF4-FFF2-40B4-BE49-F238E27FC236}">
                <a16:creationId xmlns:a16="http://schemas.microsoft.com/office/drawing/2014/main" id="{51E531E7-BFAE-A891-A4A1-DC056C1CC75D}"/>
              </a:ext>
            </a:extLst>
          </p:cNvPr>
          <p:cNvSpPr/>
          <p:nvPr/>
        </p:nvSpPr>
        <p:spPr>
          <a:xfrm>
            <a:off x="10633365" y="5733122"/>
            <a:ext cx="1170431"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t>Method</a:t>
            </a:r>
          </a:p>
        </p:txBody>
      </p:sp>
      <p:cxnSp>
        <p:nvCxnSpPr>
          <p:cNvPr id="116" name="직선 화살표 연결선 115">
            <a:extLst>
              <a:ext uri="{FF2B5EF4-FFF2-40B4-BE49-F238E27FC236}">
                <a16:creationId xmlns:a16="http://schemas.microsoft.com/office/drawing/2014/main" id="{C503374B-EE73-367A-775A-E2A68F4328C1}"/>
              </a:ext>
            </a:extLst>
          </p:cNvPr>
          <p:cNvCxnSpPr>
            <a:cxnSpLocks/>
            <a:stCxn id="102" idx="3"/>
            <a:endCxn id="113" idx="1"/>
          </p:cNvCxnSpPr>
          <p:nvPr/>
        </p:nvCxnSpPr>
        <p:spPr>
          <a:xfrm>
            <a:off x="9877928" y="5980010"/>
            <a:ext cx="75543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1" name="다이아몬드 120">
            <a:extLst>
              <a:ext uri="{FF2B5EF4-FFF2-40B4-BE49-F238E27FC236}">
                <a16:creationId xmlns:a16="http://schemas.microsoft.com/office/drawing/2014/main" id="{C8382146-8D4F-D269-8C23-CC709EF7369D}"/>
              </a:ext>
            </a:extLst>
          </p:cNvPr>
          <p:cNvSpPr/>
          <p:nvPr/>
        </p:nvSpPr>
        <p:spPr>
          <a:xfrm>
            <a:off x="5531877" y="4027859"/>
            <a:ext cx="378995" cy="403057"/>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cxnSp>
        <p:nvCxnSpPr>
          <p:cNvPr id="124" name="직선 화살표 연결선 123">
            <a:extLst>
              <a:ext uri="{FF2B5EF4-FFF2-40B4-BE49-F238E27FC236}">
                <a16:creationId xmlns:a16="http://schemas.microsoft.com/office/drawing/2014/main" id="{C4D5CD68-799C-A014-348C-3761341A93CB}"/>
              </a:ext>
            </a:extLst>
          </p:cNvPr>
          <p:cNvCxnSpPr>
            <a:cxnSpLocks/>
            <a:stCxn id="60" idx="2"/>
            <a:endCxn id="121" idx="0"/>
          </p:cNvCxnSpPr>
          <p:nvPr/>
        </p:nvCxnSpPr>
        <p:spPr>
          <a:xfrm flipH="1">
            <a:off x="5721375" y="3811955"/>
            <a:ext cx="2" cy="21590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1" name="모서리가 둥근 직사각형 38">
            <a:extLst>
              <a:ext uri="{FF2B5EF4-FFF2-40B4-BE49-F238E27FC236}">
                <a16:creationId xmlns:a16="http://schemas.microsoft.com/office/drawing/2014/main" id="{24F3E259-F5B0-B69A-AA2F-1E7FC3C6E701}"/>
              </a:ext>
            </a:extLst>
          </p:cNvPr>
          <p:cNvSpPr/>
          <p:nvPr/>
        </p:nvSpPr>
        <p:spPr>
          <a:xfrm>
            <a:off x="3074068" y="3982499"/>
            <a:ext cx="1090140"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ko-KR" altLang="en-US" sz="1400"/>
              <a:t>빈 </a:t>
            </a:r>
            <a:r>
              <a:rPr lang="en-US" altLang="ko-KR" sz="1400"/>
              <a:t>Object</a:t>
            </a:r>
            <a:endParaRPr lang="en-US" altLang="ko-KR" sz="1400">
              <a:solidFill>
                <a:schemeClr val="tx1"/>
              </a:solidFill>
            </a:endParaRPr>
          </a:p>
        </p:txBody>
      </p:sp>
      <p:cxnSp>
        <p:nvCxnSpPr>
          <p:cNvPr id="133" name="직선 화살표 연결선 132">
            <a:extLst>
              <a:ext uri="{FF2B5EF4-FFF2-40B4-BE49-F238E27FC236}">
                <a16:creationId xmlns:a16="http://schemas.microsoft.com/office/drawing/2014/main" id="{5315F1A3-7945-56F7-FBBA-719E3BC5F16C}"/>
              </a:ext>
            </a:extLst>
          </p:cNvPr>
          <p:cNvCxnSpPr>
            <a:cxnSpLocks/>
            <a:stCxn id="121" idx="1"/>
            <a:endCxn id="131" idx="3"/>
          </p:cNvCxnSpPr>
          <p:nvPr/>
        </p:nvCxnSpPr>
        <p:spPr>
          <a:xfrm flipH="1" flipV="1">
            <a:off x="4164208" y="4229387"/>
            <a:ext cx="1367669"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1">
            <a:extLst>
              <a:ext uri="{FF2B5EF4-FFF2-40B4-BE49-F238E27FC236}">
                <a16:creationId xmlns:a16="http://schemas.microsoft.com/office/drawing/2014/main" id="{C3B00503-B37F-E608-D29D-EC4A8F9A599B}"/>
              </a:ext>
            </a:extLst>
          </p:cNvPr>
          <p:cNvSpPr>
            <a:spLocks noChangeArrowheads="1"/>
          </p:cNvSpPr>
          <p:nvPr/>
        </p:nvSpPr>
        <p:spPr bwMode="auto">
          <a:xfrm>
            <a:off x="7837191" y="1018229"/>
            <a:ext cx="3131699" cy="26161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56A8F5"/>
                </a:solidFill>
                <a:effectLst/>
                <a:latin typeface="Arial Unicode MS"/>
                <a:ea typeface="JetBrains Mono"/>
              </a:rPr>
              <a:t>saveUrl</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B3AE60"/>
                </a:solidFill>
                <a:effectLst/>
                <a:latin typeface="Arial Unicode MS"/>
                <a:ea typeface="JetBrains Mono"/>
              </a:rPr>
              <a:t>@ModelAttribute </a:t>
            </a:r>
            <a:r>
              <a:rPr kumimoji="0" lang="ko-KR" altLang="ko-KR" sz="1100" b="0" i="0" u="none" strike="noStrike" cap="none" normalizeH="0" baseline="0">
                <a:ln>
                  <a:noFill/>
                </a:ln>
                <a:solidFill>
                  <a:srgbClr val="BCBEC4"/>
                </a:solidFill>
                <a:effectLst/>
                <a:latin typeface="Arial Unicode MS"/>
                <a:ea typeface="JetBrains Mono"/>
              </a:rPr>
              <a:t>Url url)</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5" name="모서리가 둥근 직사각형 38">
            <a:extLst>
              <a:ext uri="{FF2B5EF4-FFF2-40B4-BE49-F238E27FC236}">
                <a16:creationId xmlns:a16="http://schemas.microsoft.com/office/drawing/2014/main" id="{A43A242E-C561-1873-8495-F0567AAC9346}"/>
              </a:ext>
            </a:extLst>
          </p:cNvPr>
          <p:cNvSpPr/>
          <p:nvPr/>
        </p:nvSpPr>
        <p:spPr>
          <a:xfrm>
            <a:off x="5808868" y="4477034"/>
            <a:ext cx="1991900" cy="215756"/>
          </a:xfrm>
          <a:prstGeom prst="roundRect">
            <a:avLst/>
          </a:prstGeom>
          <a:solidFill>
            <a:schemeClr val="bg2"/>
          </a:solidFill>
          <a:ln w="9525">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t>http://www.springmvc.com</a:t>
            </a:r>
          </a:p>
        </p:txBody>
      </p:sp>
      <p:sp>
        <p:nvSpPr>
          <p:cNvPr id="16" name="TextBox 15">
            <a:extLst>
              <a:ext uri="{FF2B5EF4-FFF2-40B4-BE49-F238E27FC236}">
                <a16:creationId xmlns:a16="http://schemas.microsoft.com/office/drawing/2014/main" id="{E9B9F20D-32C1-5296-8C68-FFB00967CF7A}"/>
              </a:ext>
            </a:extLst>
          </p:cNvPr>
          <p:cNvSpPr txBox="1"/>
          <p:nvPr/>
        </p:nvSpPr>
        <p:spPr>
          <a:xfrm>
            <a:off x="6410843" y="5699008"/>
            <a:ext cx="518862" cy="261610"/>
          </a:xfrm>
          <a:prstGeom prst="rect">
            <a:avLst/>
          </a:prstGeom>
          <a:noFill/>
        </p:spPr>
        <p:txBody>
          <a:bodyPr wrap="square">
            <a:spAutoFit/>
          </a:bodyPr>
          <a:lstStyle/>
          <a:p>
            <a:r>
              <a:rPr lang="en-US" altLang="ko-KR" sz="1100"/>
              <a:t>args</a:t>
            </a:r>
            <a:endParaRPr lang="ko-KR" altLang="en-US" sz="1100"/>
          </a:p>
        </p:txBody>
      </p:sp>
      <p:sp>
        <p:nvSpPr>
          <p:cNvPr id="18" name="모서리가 둥근 직사각형 38">
            <a:extLst>
              <a:ext uri="{FF2B5EF4-FFF2-40B4-BE49-F238E27FC236}">
                <a16:creationId xmlns:a16="http://schemas.microsoft.com/office/drawing/2014/main" id="{BA4D05C8-D4F3-9A4C-4D70-30C8404BAF3B}"/>
              </a:ext>
            </a:extLst>
          </p:cNvPr>
          <p:cNvSpPr/>
          <p:nvPr/>
        </p:nvSpPr>
        <p:spPr>
          <a:xfrm>
            <a:off x="8343900" y="1692823"/>
            <a:ext cx="2123574"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t>name</a:t>
            </a:r>
          </a:p>
          <a:p>
            <a:pPr algn="ctr">
              <a:spcBef>
                <a:spcPts val="400"/>
              </a:spcBef>
            </a:pPr>
            <a:endParaRPr lang="en-US" altLang="ko-KR" sz="1400"/>
          </a:p>
        </p:txBody>
      </p:sp>
      <p:sp>
        <p:nvSpPr>
          <p:cNvPr id="19" name="모서리가 둥근 직사각형 38">
            <a:extLst>
              <a:ext uri="{FF2B5EF4-FFF2-40B4-BE49-F238E27FC236}">
                <a16:creationId xmlns:a16="http://schemas.microsoft.com/office/drawing/2014/main" id="{0B41676C-60E6-B9F2-B0FE-564E04E8E830}"/>
              </a:ext>
            </a:extLst>
          </p:cNvPr>
          <p:cNvSpPr/>
          <p:nvPr/>
        </p:nvSpPr>
        <p:spPr>
          <a:xfrm>
            <a:off x="8424105" y="1900123"/>
            <a:ext cx="1957872" cy="215756"/>
          </a:xfrm>
          <a:prstGeom prst="roundRect">
            <a:avLst/>
          </a:prstGeom>
          <a:solidFill>
            <a:schemeClr val="bg2"/>
          </a:solidFill>
          <a:ln w="9525">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t>http://www.springmvc.com</a:t>
            </a:r>
          </a:p>
        </p:txBody>
      </p:sp>
      <p:cxnSp>
        <p:nvCxnSpPr>
          <p:cNvPr id="25" name="직선 화살표 연결선 24">
            <a:extLst>
              <a:ext uri="{FF2B5EF4-FFF2-40B4-BE49-F238E27FC236}">
                <a16:creationId xmlns:a16="http://schemas.microsoft.com/office/drawing/2014/main" id="{D0E30498-271B-71D6-A397-7BB20D5C3F4A}"/>
              </a:ext>
            </a:extLst>
          </p:cNvPr>
          <p:cNvCxnSpPr>
            <a:cxnSpLocks/>
            <a:stCxn id="18" idx="0"/>
            <a:endCxn id="3" idx="2"/>
          </p:cNvCxnSpPr>
          <p:nvPr/>
        </p:nvCxnSpPr>
        <p:spPr>
          <a:xfrm flipH="1" flipV="1">
            <a:off x="9403041" y="1279839"/>
            <a:ext cx="2646" cy="41298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직선 화살표 연결선 29">
            <a:extLst>
              <a:ext uri="{FF2B5EF4-FFF2-40B4-BE49-F238E27FC236}">
                <a16:creationId xmlns:a16="http://schemas.microsoft.com/office/drawing/2014/main" id="{08ABD320-6495-77C6-993C-439815794B69}"/>
              </a:ext>
            </a:extLst>
          </p:cNvPr>
          <p:cNvCxnSpPr>
            <a:cxnSpLocks/>
          </p:cNvCxnSpPr>
          <p:nvPr/>
        </p:nvCxnSpPr>
        <p:spPr>
          <a:xfrm>
            <a:off x="10888579" y="1215189"/>
            <a:ext cx="299524" cy="19307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직선 화살표 연결선 38">
            <a:extLst>
              <a:ext uri="{FF2B5EF4-FFF2-40B4-BE49-F238E27FC236}">
                <a16:creationId xmlns:a16="http://schemas.microsoft.com/office/drawing/2014/main" id="{A0A4B43A-7163-CBD0-1530-21699B9D5EAC}"/>
              </a:ext>
            </a:extLst>
          </p:cNvPr>
          <p:cNvCxnSpPr>
            <a:cxnSpLocks/>
            <a:stCxn id="14" idx="2"/>
            <a:endCxn id="54" idx="0"/>
          </p:cNvCxnSpPr>
          <p:nvPr/>
        </p:nvCxnSpPr>
        <p:spPr>
          <a:xfrm flipH="1">
            <a:off x="5721378" y="2186599"/>
            <a:ext cx="1" cy="32173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연결선: 꺾임 45">
            <a:extLst>
              <a:ext uri="{FF2B5EF4-FFF2-40B4-BE49-F238E27FC236}">
                <a16:creationId xmlns:a16="http://schemas.microsoft.com/office/drawing/2014/main" id="{E6382ECD-A69F-F21D-1303-E04884E00058}"/>
              </a:ext>
            </a:extLst>
          </p:cNvPr>
          <p:cNvCxnSpPr>
            <a:cxnSpLocks/>
            <a:stCxn id="131" idx="2"/>
            <a:endCxn id="102" idx="2"/>
          </p:cNvCxnSpPr>
          <p:nvPr/>
        </p:nvCxnSpPr>
        <p:spPr>
          <a:xfrm rot="16200000" flipH="1">
            <a:off x="5154667" y="2940745"/>
            <a:ext cx="1750623" cy="4821681"/>
          </a:xfrm>
          <a:prstGeom prst="bentConnector3">
            <a:avLst>
              <a:gd name="adj1" fmla="val 113058"/>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060A1CC4-1DB3-00E4-3120-9519FD277C5B}"/>
              </a:ext>
            </a:extLst>
          </p:cNvPr>
          <p:cNvSpPr txBox="1"/>
          <p:nvPr/>
        </p:nvSpPr>
        <p:spPr>
          <a:xfrm>
            <a:off x="4733913" y="3973157"/>
            <a:ext cx="346108" cy="261610"/>
          </a:xfrm>
          <a:prstGeom prst="rect">
            <a:avLst/>
          </a:prstGeom>
          <a:noFill/>
        </p:spPr>
        <p:txBody>
          <a:bodyPr wrap="square">
            <a:spAutoFit/>
          </a:bodyPr>
          <a:lstStyle/>
          <a:p>
            <a:pPr algn="ctr"/>
            <a:r>
              <a:rPr lang="en-US" altLang="ko-KR" sz="1100" b="1">
                <a:solidFill>
                  <a:srgbClr val="FF0000"/>
                </a:solidFill>
              </a:rPr>
              <a:t>N</a:t>
            </a:r>
            <a:endParaRPr lang="ko-KR" altLang="en-US" sz="1100" b="1">
              <a:solidFill>
                <a:srgbClr val="FF0000"/>
              </a:solidFill>
            </a:endParaRPr>
          </a:p>
        </p:txBody>
      </p:sp>
      <p:sp>
        <p:nvSpPr>
          <p:cNvPr id="51" name="TextBox 50">
            <a:extLst>
              <a:ext uri="{FF2B5EF4-FFF2-40B4-BE49-F238E27FC236}">
                <a16:creationId xmlns:a16="http://schemas.microsoft.com/office/drawing/2014/main" id="{DD5FFAAF-8DC4-27B3-4ED9-87898B278FB9}"/>
              </a:ext>
            </a:extLst>
          </p:cNvPr>
          <p:cNvSpPr txBox="1"/>
          <p:nvPr/>
        </p:nvSpPr>
        <p:spPr>
          <a:xfrm>
            <a:off x="5375266" y="4464073"/>
            <a:ext cx="346108" cy="261610"/>
          </a:xfrm>
          <a:prstGeom prst="rect">
            <a:avLst/>
          </a:prstGeom>
          <a:noFill/>
        </p:spPr>
        <p:txBody>
          <a:bodyPr wrap="square">
            <a:spAutoFit/>
          </a:bodyPr>
          <a:lstStyle/>
          <a:p>
            <a:pPr algn="ctr"/>
            <a:r>
              <a:rPr lang="en-US" altLang="ko-KR" sz="1100" b="1">
                <a:solidFill>
                  <a:srgbClr val="FF0000"/>
                </a:solidFill>
              </a:rPr>
              <a:t>Y</a:t>
            </a:r>
            <a:endParaRPr lang="ko-KR" altLang="en-US" sz="1100" b="1">
              <a:solidFill>
                <a:srgbClr val="FF0000"/>
              </a:solidFill>
            </a:endParaRPr>
          </a:p>
        </p:txBody>
      </p:sp>
      <p:sp>
        <p:nvSpPr>
          <p:cNvPr id="62" name="TextBox 61">
            <a:extLst>
              <a:ext uri="{FF2B5EF4-FFF2-40B4-BE49-F238E27FC236}">
                <a16:creationId xmlns:a16="http://schemas.microsoft.com/office/drawing/2014/main" id="{6DB32141-0A5B-7238-5D80-A4E1B369A088}"/>
              </a:ext>
            </a:extLst>
          </p:cNvPr>
          <p:cNvSpPr txBox="1"/>
          <p:nvPr/>
        </p:nvSpPr>
        <p:spPr>
          <a:xfrm>
            <a:off x="9581218" y="5391478"/>
            <a:ext cx="1348855" cy="261610"/>
          </a:xfrm>
          <a:prstGeom prst="rect">
            <a:avLst/>
          </a:prstGeom>
          <a:noFill/>
        </p:spPr>
        <p:txBody>
          <a:bodyPr wrap="square">
            <a:spAutoFit/>
          </a:bodyPr>
          <a:lstStyle/>
          <a:p>
            <a:r>
              <a:rPr lang="en-US" altLang="ko-KR" sz="1100"/>
              <a:t>Invoke(args,</a:t>
            </a:r>
            <a:r>
              <a:rPr lang="ko-KR" altLang="en-US" sz="1100"/>
              <a:t> </a:t>
            </a:r>
            <a:r>
              <a:rPr lang="en-US" altLang="ko-KR" sz="1100"/>
              <a:t>bean)</a:t>
            </a:r>
            <a:endParaRPr lang="ko-KR" altLang="en-US" sz="1100"/>
          </a:p>
        </p:txBody>
      </p:sp>
    </p:spTree>
    <p:extLst>
      <p:ext uri="{BB962C8B-B14F-4D97-AF65-F5344CB8AC3E}">
        <p14:creationId xmlns:p14="http://schemas.microsoft.com/office/powerpoint/2010/main" val="3045058254"/>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441E22-16A0-C630-D426-CE2891BA358C}"/>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CC918DCC-58A0-94CF-0204-C08BFA6DAC8F}"/>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
        <p:nvSpPr>
          <p:cNvPr id="4" name="TextBox 3">
            <a:extLst>
              <a:ext uri="{FF2B5EF4-FFF2-40B4-BE49-F238E27FC236}">
                <a16:creationId xmlns:a16="http://schemas.microsoft.com/office/drawing/2014/main" id="{95F4F119-5A4C-912F-1076-DA759AB8923D}"/>
              </a:ext>
            </a:extLst>
          </p:cNvPr>
          <p:cNvSpPr txBox="1"/>
          <p:nvPr/>
        </p:nvSpPr>
        <p:spPr>
          <a:xfrm>
            <a:off x="4303627" y="2921169"/>
            <a:ext cx="3584764" cy="1015663"/>
          </a:xfrm>
          <a:prstGeom prst="rect">
            <a:avLst/>
          </a:prstGeom>
          <a:noFill/>
        </p:spPr>
        <p:txBody>
          <a:bodyPr wrap="none" rtlCol="0">
            <a:spAutoFit/>
          </a:bodyPr>
          <a:lstStyle/>
          <a:p>
            <a:pPr algn="ctr"/>
            <a:r>
              <a:rPr lang="en-US" altLang="ko-KR" sz="6000">
                <a:solidFill>
                  <a:schemeClr val="accent1">
                    <a:lumMod val="75000"/>
                  </a:schemeClr>
                </a:solidFill>
                <a:latin typeface="+mj-lt"/>
              </a:rPr>
              <a:t>Formatter</a:t>
            </a:r>
            <a:endParaRPr lang="ko-KR" altLang="en-US" sz="6000">
              <a:solidFill>
                <a:schemeClr val="accent1">
                  <a:lumMod val="75000"/>
                </a:schemeClr>
              </a:solidFill>
              <a:latin typeface="+mj-lt"/>
            </a:endParaRPr>
          </a:p>
        </p:txBody>
      </p:sp>
    </p:spTree>
    <p:extLst>
      <p:ext uri="{BB962C8B-B14F-4D97-AF65-F5344CB8AC3E}">
        <p14:creationId xmlns:p14="http://schemas.microsoft.com/office/powerpoint/2010/main" val="1264195712"/>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334F31-758D-C2AD-A459-CC812CF78F06}"/>
            </a:ext>
          </a:extLst>
        </p:cNvPr>
        <p:cNvGrpSpPr/>
        <p:nvPr/>
      </p:nvGrpSpPr>
      <p:grpSpPr>
        <a:xfrm>
          <a:off x="0" y="0"/>
          <a:ext cx="0" cy="0"/>
          <a:chOff x="0" y="0"/>
          <a:chExt cx="0" cy="0"/>
        </a:xfrm>
      </p:grpSpPr>
      <p:sp>
        <p:nvSpPr>
          <p:cNvPr id="48" name="사각형: 둥근 모서리 47">
            <a:extLst>
              <a:ext uri="{FF2B5EF4-FFF2-40B4-BE49-F238E27FC236}">
                <a16:creationId xmlns:a16="http://schemas.microsoft.com/office/drawing/2014/main" id="{9FB5FAAA-86BC-CD07-96B2-7B85675A7432}"/>
              </a:ext>
            </a:extLst>
          </p:cNvPr>
          <p:cNvSpPr/>
          <p:nvPr/>
        </p:nvSpPr>
        <p:spPr>
          <a:xfrm>
            <a:off x="4635734" y="2438400"/>
            <a:ext cx="5579076" cy="2440454"/>
          </a:xfrm>
          <a:prstGeom prst="roundRect">
            <a:avLst>
              <a:gd name="adj" fmla="val 7718"/>
            </a:avLst>
          </a:prstGeom>
          <a:solidFill>
            <a:schemeClr val="bg1">
              <a:lumMod val="95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ko-KR" altLang="en-US"/>
          </a:p>
        </p:txBody>
      </p:sp>
      <p:sp>
        <p:nvSpPr>
          <p:cNvPr id="33" name="사각형: 둥근 모서리 32">
            <a:extLst>
              <a:ext uri="{FF2B5EF4-FFF2-40B4-BE49-F238E27FC236}">
                <a16:creationId xmlns:a16="http://schemas.microsoft.com/office/drawing/2014/main" id="{5B792C47-8DBD-7260-9C47-96C52BC436E4}"/>
              </a:ext>
            </a:extLst>
          </p:cNvPr>
          <p:cNvSpPr/>
          <p:nvPr/>
        </p:nvSpPr>
        <p:spPr>
          <a:xfrm>
            <a:off x="577515" y="2442410"/>
            <a:ext cx="3524493" cy="2440455"/>
          </a:xfrm>
          <a:prstGeom prst="roundRect">
            <a:avLst>
              <a:gd name="adj" fmla="val 7718"/>
            </a:avLst>
          </a:prstGeom>
          <a:solidFill>
            <a:schemeClr val="bg1">
              <a:lumMod val="95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ko-KR" altLang="en-US"/>
          </a:p>
        </p:txBody>
      </p:sp>
      <p:sp>
        <p:nvSpPr>
          <p:cNvPr id="73" name="직사각형 72">
            <a:extLst>
              <a:ext uri="{FF2B5EF4-FFF2-40B4-BE49-F238E27FC236}">
                <a16:creationId xmlns:a16="http://schemas.microsoft.com/office/drawing/2014/main" id="{A2E4AFCC-0E28-D3FB-E585-6683D5937164}"/>
              </a:ext>
            </a:extLst>
          </p:cNvPr>
          <p:cNvSpPr/>
          <p:nvPr/>
        </p:nvSpPr>
        <p:spPr>
          <a:xfrm>
            <a:off x="340125" y="636063"/>
            <a:ext cx="11246283" cy="1164614"/>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t>앞에서 학습한 </a:t>
            </a:r>
            <a:r>
              <a:rPr lang="en-US" altLang="ko-KR" sz="1200"/>
              <a:t>Converter </a:t>
            </a:r>
            <a:r>
              <a:rPr lang="ko-KR" altLang="en-US" sz="1200"/>
              <a:t>는 범용 타입 변환 시스템이다</a:t>
            </a:r>
            <a:r>
              <a:rPr lang="en-US" altLang="ko-KR" sz="1200"/>
              <a:t>. </a:t>
            </a:r>
            <a:r>
              <a:rPr lang="ko-KR" altLang="en-US" sz="1200"/>
              <a:t>즉 타입에 제한 없이 데이터 타입 간 일반적인 변환을 다루는데 목적이 있다</a:t>
            </a:r>
            <a:endParaRPr lang="en-US" altLang="ko-KR" sz="1200">
              <a:latin typeface="+mn-ea"/>
            </a:endParaRPr>
          </a:p>
          <a:p>
            <a:pPr marL="171450" indent="-171450">
              <a:lnSpc>
                <a:spcPct val="150000"/>
              </a:lnSpc>
              <a:buFont typeface="Arial" panose="020B0604020202020204" pitchFamily="34" charset="0"/>
              <a:buChar char="•"/>
            </a:pPr>
            <a:r>
              <a:rPr lang="en-US" altLang="ko-KR" sz="1200">
                <a:latin typeface="+mn-ea"/>
              </a:rPr>
              <a:t>Formatter</a:t>
            </a:r>
            <a:r>
              <a:rPr lang="ko-KR" altLang="en-US" sz="1200">
                <a:latin typeface="+mn-ea"/>
              </a:rPr>
              <a:t> 는 특정한 환경</a:t>
            </a:r>
            <a:r>
              <a:rPr lang="en-US" altLang="ko-KR" sz="1200">
                <a:latin typeface="+mn-ea"/>
              </a:rPr>
              <a:t>(</a:t>
            </a:r>
            <a:r>
              <a:rPr lang="ko-KR" altLang="en-US" sz="1200">
                <a:latin typeface="+mn-ea"/>
              </a:rPr>
              <a:t>예</a:t>
            </a:r>
            <a:r>
              <a:rPr lang="en-US" altLang="ko-KR" sz="1200">
                <a:latin typeface="+mn-ea"/>
              </a:rPr>
              <a:t>:</a:t>
            </a:r>
            <a:r>
              <a:rPr lang="ko-KR" altLang="en-US" sz="1200">
                <a:latin typeface="+mn-ea"/>
              </a:rPr>
              <a:t> </a:t>
            </a:r>
            <a:r>
              <a:rPr lang="ko-KR" altLang="en-US" sz="1200"/>
              <a:t>웹 애플리케이션</a:t>
            </a:r>
            <a:r>
              <a:rPr lang="en-US" altLang="ko-KR" sz="1200">
                <a:latin typeface="+mn-ea"/>
              </a:rPr>
              <a:t>) </a:t>
            </a:r>
            <a:r>
              <a:rPr lang="ko-KR" altLang="en-US" sz="1200">
                <a:latin typeface="+mn-ea"/>
              </a:rPr>
              <a:t>에서 </a:t>
            </a:r>
            <a:r>
              <a:rPr lang="ko-KR" altLang="en-US" sz="1200"/>
              <a:t>데이터를 </a:t>
            </a:r>
            <a:r>
              <a:rPr lang="ko-KR" altLang="en-US" sz="1200" b="1"/>
              <a:t>특정</a:t>
            </a:r>
            <a:r>
              <a:rPr lang="ko-KR" altLang="en-US" sz="1200"/>
              <a:t> </a:t>
            </a:r>
            <a:r>
              <a:rPr lang="ko-KR" altLang="en-US" sz="1200" b="1"/>
              <a:t>형식</a:t>
            </a:r>
            <a:r>
              <a:rPr lang="ko-KR" altLang="en-US" sz="1200"/>
              <a:t>에 맞게 변환하거나</a:t>
            </a:r>
            <a:r>
              <a:rPr lang="en-US" altLang="ko-KR" sz="1200"/>
              <a:t> </a:t>
            </a:r>
            <a:r>
              <a:rPr lang="ko-KR" altLang="en-US" sz="1200" b="1"/>
              <a:t>특정 형식</a:t>
            </a:r>
            <a:r>
              <a:rPr lang="ko-KR" altLang="en-US" sz="1200"/>
              <a:t>에서 객체로 변환하는 것에 목적이 있다</a:t>
            </a:r>
            <a:endParaRPr lang="en-US" altLang="ko-KR" sz="1200">
              <a:latin typeface="+mn-ea"/>
            </a:endParaRPr>
          </a:p>
          <a:p>
            <a:pPr marL="171450" indent="-171450">
              <a:lnSpc>
                <a:spcPct val="150000"/>
              </a:lnSpc>
              <a:buFont typeface="Arial" panose="020B0604020202020204" pitchFamily="34" charset="0"/>
              <a:buChar char="•"/>
            </a:pPr>
            <a:r>
              <a:rPr lang="en-US" altLang="ko-KR" sz="1200">
                <a:latin typeface="+mn-ea"/>
              </a:rPr>
              <a:t>Converter </a:t>
            </a:r>
            <a:r>
              <a:rPr lang="ko-KR" altLang="en-US" sz="1200">
                <a:latin typeface="+mn-ea"/>
              </a:rPr>
              <a:t>는 </a:t>
            </a:r>
            <a:r>
              <a:rPr lang="ko-KR" altLang="en-US" sz="1200"/>
              <a:t>로컬화</a:t>
            </a:r>
            <a:r>
              <a:rPr lang="en-US" altLang="ko-KR" sz="1200"/>
              <a:t>(Localization) </a:t>
            </a:r>
            <a:r>
              <a:rPr lang="ko-KR" altLang="en-US" sz="1200"/>
              <a:t>를 고려하지 않지만 </a:t>
            </a:r>
            <a:r>
              <a:rPr lang="en-US" altLang="ko-KR" sz="1200"/>
              <a:t>Formatter </a:t>
            </a:r>
            <a:r>
              <a:rPr lang="ko-KR" altLang="en-US" sz="1200"/>
              <a:t>는 지역</a:t>
            </a:r>
            <a:r>
              <a:rPr lang="en-US" altLang="ko-KR" sz="1200"/>
              <a:t>(Locale) </a:t>
            </a:r>
            <a:r>
              <a:rPr lang="ko-KR" altLang="en-US" sz="1200">
                <a:latin typeface="+mn-ea"/>
              </a:rPr>
              <a:t>에 따라 데이터 표현방식을 다르게 처리할 수 있다</a:t>
            </a:r>
            <a:endParaRPr lang="en-US" altLang="ko-KR" sz="1200">
              <a:latin typeface="+mn-ea"/>
            </a:endParaRPr>
          </a:p>
          <a:p>
            <a:pPr marL="171450" indent="-171450">
              <a:lnSpc>
                <a:spcPct val="150000"/>
              </a:lnSpc>
              <a:buFont typeface="Arial" panose="020B0604020202020204" pitchFamily="34" charset="0"/>
              <a:buChar char="•"/>
            </a:pPr>
            <a:r>
              <a:rPr lang="en-US" altLang="ko-KR" sz="1200">
                <a:latin typeface="+mn-ea"/>
              </a:rPr>
              <a:t>Converter </a:t>
            </a:r>
            <a:r>
              <a:rPr lang="ko-KR" altLang="en-US" sz="1200">
                <a:latin typeface="+mn-ea"/>
              </a:rPr>
              <a:t>가 주로 </a:t>
            </a:r>
            <a:r>
              <a:rPr lang="ko-KR" altLang="en-US" sz="1200"/>
              <a:t>서버 내부 데이터 변환에 사용된다면 </a:t>
            </a:r>
            <a:r>
              <a:rPr lang="en-US" altLang="ko-KR" sz="1200">
                <a:latin typeface="+mn-ea"/>
              </a:rPr>
              <a:t>Formatter </a:t>
            </a:r>
            <a:r>
              <a:rPr lang="ko-KR" altLang="en-US" sz="1200">
                <a:latin typeface="+mn-ea"/>
              </a:rPr>
              <a:t>는 </a:t>
            </a:r>
            <a:r>
              <a:rPr lang="ko-KR" altLang="en-US" sz="1200"/>
              <a:t>뷰</a:t>
            </a:r>
            <a:r>
              <a:rPr lang="en-US" altLang="ko-KR" sz="1200"/>
              <a:t>(View) </a:t>
            </a:r>
            <a:r>
              <a:rPr lang="ko-KR" altLang="en-US" sz="1200"/>
              <a:t>와 클라이언트 간 데이터 변환에 사용된다고 볼 수 있다</a:t>
            </a:r>
            <a:endParaRPr lang="en-US" altLang="ko-KR" sz="1200">
              <a:latin typeface="+mn-ea"/>
            </a:endParaRPr>
          </a:p>
        </p:txBody>
      </p:sp>
      <p:sp>
        <p:nvSpPr>
          <p:cNvPr id="74" name="직사각형 73">
            <a:extLst>
              <a:ext uri="{FF2B5EF4-FFF2-40B4-BE49-F238E27FC236}">
                <a16:creationId xmlns:a16="http://schemas.microsoft.com/office/drawing/2014/main" id="{D375C8D1-0037-2399-49BA-B19811244D34}"/>
              </a:ext>
            </a:extLst>
          </p:cNvPr>
          <p:cNvSpPr/>
          <p:nvPr/>
        </p:nvSpPr>
        <p:spPr>
          <a:xfrm>
            <a:off x="198756" y="202792"/>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sp>
        <p:nvSpPr>
          <p:cNvPr id="2" name="직사각형 1">
            <a:extLst>
              <a:ext uri="{FF2B5EF4-FFF2-40B4-BE49-F238E27FC236}">
                <a16:creationId xmlns:a16="http://schemas.microsoft.com/office/drawing/2014/main" id="{C61C6997-306B-2CE0-6147-191D4642BF53}"/>
              </a:ext>
            </a:extLst>
          </p:cNvPr>
          <p:cNvSpPr/>
          <p:nvPr/>
        </p:nvSpPr>
        <p:spPr>
          <a:xfrm>
            <a:off x="1283699" y="5311568"/>
            <a:ext cx="2247731" cy="338554"/>
          </a:xfrm>
          <a:prstGeom prst="rect">
            <a:avLst/>
          </a:prstGeom>
          <a:solidFill>
            <a:schemeClr val="tx1"/>
          </a:solidFill>
        </p:spPr>
        <p:txBody>
          <a:bodyPr wrap="none">
            <a:spAutoFit/>
          </a:bodyPr>
          <a:lstStyle/>
          <a:p>
            <a:r>
              <a:rPr lang="ko-KR" altLang="en-US" sz="1600">
                <a:solidFill>
                  <a:srgbClr val="FFC000"/>
                </a:solidFill>
                <a:latin typeface="+mn-ea"/>
              </a:rPr>
              <a:t>범용 타입 변환에 적합</a:t>
            </a:r>
          </a:p>
        </p:txBody>
      </p:sp>
      <p:sp>
        <p:nvSpPr>
          <p:cNvPr id="5" name="모서리가 둥근 직사각형 38">
            <a:extLst>
              <a:ext uri="{FF2B5EF4-FFF2-40B4-BE49-F238E27FC236}">
                <a16:creationId xmlns:a16="http://schemas.microsoft.com/office/drawing/2014/main" id="{82E6E955-BBBB-0495-C0BB-AEC2AF8C0191}"/>
              </a:ext>
            </a:extLst>
          </p:cNvPr>
          <p:cNvSpPr/>
          <p:nvPr/>
        </p:nvSpPr>
        <p:spPr>
          <a:xfrm>
            <a:off x="1572259" y="2676007"/>
            <a:ext cx="1109511"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i="1">
                <a:solidFill>
                  <a:schemeClr val="tx1"/>
                </a:solidFill>
                <a:latin typeface="+mj-lt"/>
                <a:ea typeface="나눔바른고딕" panose="020B0603020101020101"/>
              </a:rPr>
              <a:t>Converter</a:t>
            </a:r>
            <a:endParaRPr lang="ko-KR" altLang="en-US" sz="1400" i="1">
              <a:solidFill>
                <a:schemeClr val="tx1"/>
              </a:solidFill>
              <a:latin typeface="+mj-lt"/>
              <a:ea typeface="나눔바른고딕" panose="020B0603020101020101"/>
            </a:endParaRPr>
          </a:p>
        </p:txBody>
      </p:sp>
      <p:sp>
        <p:nvSpPr>
          <p:cNvPr id="6" name="직사각형 5">
            <a:extLst>
              <a:ext uri="{FF2B5EF4-FFF2-40B4-BE49-F238E27FC236}">
                <a16:creationId xmlns:a16="http://schemas.microsoft.com/office/drawing/2014/main" id="{6E9EABF0-65CB-E106-57F2-D2BFAE344A98}"/>
              </a:ext>
            </a:extLst>
          </p:cNvPr>
          <p:cNvSpPr/>
          <p:nvPr/>
        </p:nvSpPr>
        <p:spPr>
          <a:xfrm>
            <a:off x="937129" y="2719791"/>
            <a:ext cx="346570" cy="369332"/>
          </a:xfrm>
          <a:prstGeom prst="rect">
            <a:avLst/>
          </a:prstGeom>
        </p:spPr>
        <p:txBody>
          <a:bodyPr wrap="none">
            <a:spAutoFit/>
          </a:bodyPr>
          <a:lstStyle/>
          <a:p>
            <a:r>
              <a:rPr lang="en-US" altLang="ko-KR" b="1">
                <a:solidFill>
                  <a:srgbClr val="FF0000"/>
                </a:solidFill>
                <a:latin typeface="+mn-ea"/>
              </a:rPr>
              <a:t>A</a:t>
            </a:r>
            <a:endParaRPr lang="ko-KR" altLang="en-US" b="1">
              <a:solidFill>
                <a:srgbClr val="FF0000"/>
              </a:solidFill>
              <a:latin typeface="+mn-ea"/>
            </a:endParaRPr>
          </a:p>
        </p:txBody>
      </p:sp>
      <p:cxnSp>
        <p:nvCxnSpPr>
          <p:cNvPr id="7" name="직선 화살표 연결선 6">
            <a:extLst>
              <a:ext uri="{FF2B5EF4-FFF2-40B4-BE49-F238E27FC236}">
                <a16:creationId xmlns:a16="http://schemas.microsoft.com/office/drawing/2014/main" id="{7B743CAB-B52F-3088-1E63-E0FCA48F776A}"/>
              </a:ext>
            </a:extLst>
          </p:cNvPr>
          <p:cNvCxnSpPr>
            <a:stCxn id="6" idx="3"/>
            <a:endCxn id="5" idx="1"/>
          </p:cNvCxnSpPr>
          <p:nvPr/>
        </p:nvCxnSpPr>
        <p:spPr>
          <a:xfrm>
            <a:off x="1283699" y="2904457"/>
            <a:ext cx="288560"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직사각형 7">
            <a:extLst>
              <a:ext uri="{FF2B5EF4-FFF2-40B4-BE49-F238E27FC236}">
                <a16:creationId xmlns:a16="http://schemas.microsoft.com/office/drawing/2014/main" id="{89412328-8CBC-150F-1EC1-74A06B05BB5D}"/>
              </a:ext>
            </a:extLst>
          </p:cNvPr>
          <p:cNvSpPr/>
          <p:nvPr/>
        </p:nvSpPr>
        <p:spPr>
          <a:xfrm>
            <a:off x="2949577" y="2719791"/>
            <a:ext cx="332142" cy="369332"/>
          </a:xfrm>
          <a:prstGeom prst="rect">
            <a:avLst/>
          </a:prstGeom>
        </p:spPr>
        <p:txBody>
          <a:bodyPr wrap="none">
            <a:spAutoFit/>
          </a:bodyPr>
          <a:lstStyle/>
          <a:p>
            <a:r>
              <a:rPr lang="en-US" altLang="ko-KR" b="1">
                <a:solidFill>
                  <a:srgbClr val="0070C0"/>
                </a:solidFill>
                <a:latin typeface="+mn-ea"/>
              </a:rPr>
              <a:t>B</a:t>
            </a:r>
            <a:endParaRPr lang="ko-KR" altLang="en-US" b="1">
              <a:solidFill>
                <a:srgbClr val="0070C0"/>
              </a:solidFill>
              <a:latin typeface="+mn-ea"/>
            </a:endParaRPr>
          </a:p>
        </p:txBody>
      </p:sp>
      <p:cxnSp>
        <p:nvCxnSpPr>
          <p:cNvPr id="9" name="직선 화살표 연결선 8">
            <a:extLst>
              <a:ext uri="{FF2B5EF4-FFF2-40B4-BE49-F238E27FC236}">
                <a16:creationId xmlns:a16="http://schemas.microsoft.com/office/drawing/2014/main" id="{C889D605-8EA8-BEEB-1E69-3147984CE787}"/>
              </a:ext>
            </a:extLst>
          </p:cNvPr>
          <p:cNvCxnSpPr>
            <a:cxnSpLocks/>
            <a:stCxn id="5" idx="3"/>
            <a:endCxn id="8" idx="1"/>
          </p:cNvCxnSpPr>
          <p:nvPr/>
        </p:nvCxnSpPr>
        <p:spPr>
          <a:xfrm flipV="1">
            <a:off x="2681770" y="2904457"/>
            <a:ext cx="267807"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모서리가 둥근 직사각형 38">
            <a:extLst>
              <a:ext uri="{FF2B5EF4-FFF2-40B4-BE49-F238E27FC236}">
                <a16:creationId xmlns:a16="http://schemas.microsoft.com/office/drawing/2014/main" id="{DDE4B005-72CA-8AD7-A157-1AE7CCC3AD32}"/>
              </a:ext>
            </a:extLst>
          </p:cNvPr>
          <p:cNvSpPr/>
          <p:nvPr/>
        </p:nvSpPr>
        <p:spPr>
          <a:xfrm>
            <a:off x="1572259" y="3273789"/>
            <a:ext cx="1109511"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i="1">
                <a:solidFill>
                  <a:schemeClr val="tx1"/>
                </a:solidFill>
                <a:latin typeface="+mj-lt"/>
                <a:ea typeface="나눔바른고딕" panose="020B0603020101020101"/>
              </a:rPr>
              <a:t>Converter</a:t>
            </a:r>
            <a:endParaRPr lang="ko-KR" altLang="en-US" sz="1400" i="1">
              <a:solidFill>
                <a:schemeClr val="tx1"/>
              </a:solidFill>
              <a:latin typeface="+mj-lt"/>
              <a:ea typeface="나눔바른고딕" panose="020B0603020101020101"/>
            </a:endParaRPr>
          </a:p>
        </p:txBody>
      </p:sp>
      <p:sp>
        <p:nvSpPr>
          <p:cNvPr id="12" name="직사각형 11">
            <a:extLst>
              <a:ext uri="{FF2B5EF4-FFF2-40B4-BE49-F238E27FC236}">
                <a16:creationId xmlns:a16="http://schemas.microsoft.com/office/drawing/2014/main" id="{E3BDC3A0-B64D-09E7-9FD0-FA6C6C0D6D95}"/>
              </a:ext>
            </a:extLst>
          </p:cNvPr>
          <p:cNvSpPr/>
          <p:nvPr/>
        </p:nvSpPr>
        <p:spPr>
          <a:xfrm>
            <a:off x="937129" y="3317573"/>
            <a:ext cx="332142" cy="369332"/>
          </a:xfrm>
          <a:prstGeom prst="rect">
            <a:avLst/>
          </a:prstGeom>
        </p:spPr>
        <p:txBody>
          <a:bodyPr wrap="none">
            <a:spAutoFit/>
          </a:bodyPr>
          <a:lstStyle/>
          <a:p>
            <a:r>
              <a:rPr lang="en-US" altLang="ko-KR" b="1">
                <a:solidFill>
                  <a:srgbClr val="0070C0"/>
                </a:solidFill>
                <a:latin typeface="+mn-ea"/>
              </a:rPr>
              <a:t>B</a:t>
            </a:r>
            <a:endParaRPr lang="ko-KR" altLang="en-US" b="1">
              <a:solidFill>
                <a:srgbClr val="FF0000"/>
              </a:solidFill>
              <a:latin typeface="+mn-ea"/>
            </a:endParaRPr>
          </a:p>
        </p:txBody>
      </p:sp>
      <p:cxnSp>
        <p:nvCxnSpPr>
          <p:cNvPr id="13" name="직선 화살표 연결선 12">
            <a:extLst>
              <a:ext uri="{FF2B5EF4-FFF2-40B4-BE49-F238E27FC236}">
                <a16:creationId xmlns:a16="http://schemas.microsoft.com/office/drawing/2014/main" id="{9B6BB29D-A554-2EC4-3422-C05561B7AE54}"/>
              </a:ext>
            </a:extLst>
          </p:cNvPr>
          <p:cNvCxnSpPr>
            <a:stCxn id="12" idx="3"/>
            <a:endCxn id="11" idx="1"/>
          </p:cNvCxnSpPr>
          <p:nvPr/>
        </p:nvCxnSpPr>
        <p:spPr>
          <a:xfrm>
            <a:off x="1269271" y="3502239"/>
            <a:ext cx="302988"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직사각형 13">
            <a:extLst>
              <a:ext uri="{FF2B5EF4-FFF2-40B4-BE49-F238E27FC236}">
                <a16:creationId xmlns:a16="http://schemas.microsoft.com/office/drawing/2014/main" id="{A9F9FF82-32DA-2263-CD87-B5F0031F18D0}"/>
              </a:ext>
            </a:extLst>
          </p:cNvPr>
          <p:cNvSpPr/>
          <p:nvPr/>
        </p:nvSpPr>
        <p:spPr>
          <a:xfrm>
            <a:off x="2949577" y="3317573"/>
            <a:ext cx="346570" cy="369332"/>
          </a:xfrm>
          <a:prstGeom prst="rect">
            <a:avLst/>
          </a:prstGeom>
        </p:spPr>
        <p:txBody>
          <a:bodyPr wrap="none">
            <a:spAutoFit/>
          </a:bodyPr>
          <a:lstStyle/>
          <a:p>
            <a:r>
              <a:rPr lang="en-US" altLang="ko-KR" b="1">
                <a:solidFill>
                  <a:srgbClr val="FF0000"/>
                </a:solidFill>
                <a:latin typeface="+mn-ea"/>
              </a:rPr>
              <a:t>A</a:t>
            </a:r>
            <a:endParaRPr lang="ko-KR" altLang="en-US" b="1">
              <a:solidFill>
                <a:srgbClr val="0070C0"/>
              </a:solidFill>
              <a:latin typeface="+mn-ea"/>
            </a:endParaRPr>
          </a:p>
        </p:txBody>
      </p:sp>
      <p:cxnSp>
        <p:nvCxnSpPr>
          <p:cNvPr id="15" name="직선 화살표 연결선 14">
            <a:extLst>
              <a:ext uri="{FF2B5EF4-FFF2-40B4-BE49-F238E27FC236}">
                <a16:creationId xmlns:a16="http://schemas.microsoft.com/office/drawing/2014/main" id="{F3A020F0-4346-9688-9EEE-21FCBE8C2D60}"/>
              </a:ext>
            </a:extLst>
          </p:cNvPr>
          <p:cNvCxnSpPr>
            <a:cxnSpLocks/>
            <a:stCxn id="11" idx="3"/>
            <a:endCxn id="14" idx="1"/>
          </p:cNvCxnSpPr>
          <p:nvPr/>
        </p:nvCxnSpPr>
        <p:spPr>
          <a:xfrm flipV="1">
            <a:off x="2681770" y="3502239"/>
            <a:ext cx="267807"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모서리가 둥근 직사각형 38">
            <a:extLst>
              <a:ext uri="{FF2B5EF4-FFF2-40B4-BE49-F238E27FC236}">
                <a16:creationId xmlns:a16="http://schemas.microsoft.com/office/drawing/2014/main" id="{61BBC55F-C36C-28DC-C9B4-C8BD88869EB2}"/>
              </a:ext>
            </a:extLst>
          </p:cNvPr>
          <p:cNvSpPr/>
          <p:nvPr/>
        </p:nvSpPr>
        <p:spPr>
          <a:xfrm>
            <a:off x="5957251" y="2709062"/>
            <a:ext cx="1109511"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i="1">
                <a:solidFill>
                  <a:schemeClr val="tx1"/>
                </a:solidFill>
                <a:latin typeface="+mj-lt"/>
                <a:ea typeface="나눔바른고딕" panose="020B0603020101020101"/>
              </a:rPr>
              <a:t>Formatter</a:t>
            </a:r>
            <a:endParaRPr lang="ko-KR" altLang="en-US" sz="1400" i="1">
              <a:solidFill>
                <a:schemeClr val="tx1"/>
              </a:solidFill>
              <a:latin typeface="+mj-lt"/>
              <a:ea typeface="나눔바른고딕" panose="020B0603020101020101"/>
            </a:endParaRPr>
          </a:p>
        </p:txBody>
      </p:sp>
      <p:sp>
        <p:nvSpPr>
          <p:cNvPr id="17" name="직사각형 16">
            <a:extLst>
              <a:ext uri="{FF2B5EF4-FFF2-40B4-BE49-F238E27FC236}">
                <a16:creationId xmlns:a16="http://schemas.microsoft.com/office/drawing/2014/main" id="{F6081BF3-E50A-BB58-2FA6-7921C9EF1407}"/>
              </a:ext>
            </a:extLst>
          </p:cNvPr>
          <p:cNvSpPr/>
          <p:nvPr/>
        </p:nvSpPr>
        <p:spPr>
          <a:xfrm>
            <a:off x="4836782" y="2750656"/>
            <a:ext cx="837858" cy="369332"/>
          </a:xfrm>
          <a:prstGeom prst="rect">
            <a:avLst/>
          </a:prstGeom>
        </p:spPr>
        <p:txBody>
          <a:bodyPr wrap="none">
            <a:spAutoFit/>
          </a:bodyPr>
          <a:lstStyle/>
          <a:p>
            <a:r>
              <a:rPr lang="en-US" altLang="ko-KR" b="1">
                <a:solidFill>
                  <a:srgbClr val="FF0000"/>
                </a:solidFill>
                <a:latin typeface="+mn-ea"/>
              </a:rPr>
              <a:t>String</a:t>
            </a:r>
            <a:endParaRPr lang="ko-KR" altLang="en-US" b="1">
              <a:solidFill>
                <a:srgbClr val="FF0000"/>
              </a:solidFill>
              <a:latin typeface="+mn-ea"/>
            </a:endParaRPr>
          </a:p>
        </p:txBody>
      </p:sp>
      <p:cxnSp>
        <p:nvCxnSpPr>
          <p:cNvPr id="18" name="직선 화살표 연결선 17">
            <a:extLst>
              <a:ext uri="{FF2B5EF4-FFF2-40B4-BE49-F238E27FC236}">
                <a16:creationId xmlns:a16="http://schemas.microsoft.com/office/drawing/2014/main" id="{25F104A3-A270-3EBF-EB42-A9DBB2F4704A}"/>
              </a:ext>
            </a:extLst>
          </p:cNvPr>
          <p:cNvCxnSpPr>
            <a:stCxn id="17" idx="3"/>
            <a:endCxn id="16" idx="1"/>
          </p:cNvCxnSpPr>
          <p:nvPr/>
        </p:nvCxnSpPr>
        <p:spPr>
          <a:xfrm>
            <a:off x="5674640" y="2935322"/>
            <a:ext cx="282611" cy="219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직사각형 18">
            <a:extLst>
              <a:ext uri="{FF2B5EF4-FFF2-40B4-BE49-F238E27FC236}">
                <a16:creationId xmlns:a16="http://schemas.microsoft.com/office/drawing/2014/main" id="{9C02A9D3-B4B7-2144-0D70-31342A417A19}"/>
              </a:ext>
            </a:extLst>
          </p:cNvPr>
          <p:cNvSpPr/>
          <p:nvPr/>
        </p:nvSpPr>
        <p:spPr>
          <a:xfrm>
            <a:off x="7334569" y="2752846"/>
            <a:ext cx="319318" cy="369332"/>
          </a:xfrm>
          <a:prstGeom prst="rect">
            <a:avLst/>
          </a:prstGeom>
        </p:spPr>
        <p:txBody>
          <a:bodyPr wrap="none">
            <a:spAutoFit/>
          </a:bodyPr>
          <a:lstStyle/>
          <a:p>
            <a:r>
              <a:rPr lang="en-US" altLang="ko-KR" b="1">
                <a:solidFill>
                  <a:srgbClr val="0070C0"/>
                </a:solidFill>
                <a:latin typeface="+mn-ea"/>
              </a:rPr>
              <a:t>T</a:t>
            </a:r>
            <a:endParaRPr lang="ko-KR" altLang="en-US" b="1">
              <a:solidFill>
                <a:srgbClr val="0070C0"/>
              </a:solidFill>
              <a:latin typeface="+mn-ea"/>
            </a:endParaRPr>
          </a:p>
        </p:txBody>
      </p:sp>
      <p:cxnSp>
        <p:nvCxnSpPr>
          <p:cNvPr id="20" name="직선 화살표 연결선 19">
            <a:extLst>
              <a:ext uri="{FF2B5EF4-FFF2-40B4-BE49-F238E27FC236}">
                <a16:creationId xmlns:a16="http://schemas.microsoft.com/office/drawing/2014/main" id="{2F0005A2-125D-B6C0-5077-F2A94B24DB33}"/>
              </a:ext>
            </a:extLst>
          </p:cNvPr>
          <p:cNvCxnSpPr>
            <a:cxnSpLocks/>
            <a:stCxn id="16" idx="3"/>
            <a:endCxn id="19" idx="1"/>
          </p:cNvCxnSpPr>
          <p:nvPr/>
        </p:nvCxnSpPr>
        <p:spPr>
          <a:xfrm flipV="1">
            <a:off x="7066762" y="2937512"/>
            <a:ext cx="267807"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모서리가 둥근 직사각형 38">
            <a:extLst>
              <a:ext uri="{FF2B5EF4-FFF2-40B4-BE49-F238E27FC236}">
                <a16:creationId xmlns:a16="http://schemas.microsoft.com/office/drawing/2014/main" id="{1165F193-1F18-9E99-6016-636CE89B93A1}"/>
              </a:ext>
            </a:extLst>
          </p:cNvPr>
          <p:cNvSpPr/>
          <p:nvPr/>
        </p:nvSpPr>
        <p:spPr>
          <a:xfrm>
            <a:off x="5957251" y="3306844"/>
            <a:ext cx="1109511"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i="1">
                <a:solidFill>
                  <a:schemeClr val="tx1"/>
                </a:solidFill>
                <a:latin typeface="+mj-lt"/>
                <a:ea typeface="나눔바른고딕" panose="020B0603020101020101"/>
              </a:rPr>
              <a:t>Formatter</a:t>
            </a:r>
            <a:endParaRPr lang="ko-KR" altLang="en-US" sz="1400" i="1">
              <a:solidFill>
                <a:schemeClr val="tx1"/>
              </a:solidFill>
              <a:latin typeface="+mj-lt"/>
              <a:ea typeface="나눔바른고딕" panose="020B0603020101020101"/>
            </a:endParaRPr>
          </a:p>
        </p:txBody>
      </p:sp>
      <p:sp>
        <p:nvSpPr>
          <p:cNvPr id="22" name="직사각형 21">
            <a:extLst>
              <a:ext uri="{FF2B5EF4-FFF2-40B4-BE49-F238E27FC236}">
                <a16:creationId xmlns:a16="http://schemas.microsoft.com/office/drawing/2014/main" id="{4B2D2CF5-3628-3D4A-E225-B676C8B1899D}"/>
              </a:ext>
            </a:extLst>
          </p:cNvPr>
          <p:cNvSpPr/>
          <p:nvPr/>
        </p:nvSpPr>
        <p:spPr>
          <a:xfrm>
            <a:off x="5322121" y="3350628"/>
            <a:ext cx="319318" cy="369332"/>
          </a:xfrm>
          <a:prstGeom prst="rect">
            <a:avLst/>
          </a:prstGeom>
        </p:spPr>
        <p:txBody>
          <a:bodyPr wrap="none">
            <a:spAutoFit/>
          </a:bodyPr>
          <a:lstStyle/>
          <a:p>
            <a:r>
              <a:rPr lang="en-US" altLang="ko-KR" b="1">
                <a:solidFill>
                  <a:srgbClr val="0070C0"/>
                </a:solidFill>
                <a:latin typeface="+mn-ea"/>
              </a:rPr>
              <a:t>T</a:t>
            </a:r>
            <a:endParaRPr lang="ko-KR" altLang="en-US" b="1">
              <a:solidFill>
                <a:srgbClr val="FF0000"/>
              </a:solidFill>
              <a:latin typeface="+mn-ea"/>
            </a:endParaRPr>
          </a:p>
        </p:txBody>
      </p:sp>
      <p:cxnSp>
        <p:nvCxnSpPr>
          <p:cNvPr id="23" name="직선 화살표 연결선 22">
            <a:extLst>
              <a:ext uri="{FF2B5EF4-FFF2-40B4-BE49-F238E27FC236}">
                <a16:creationId xmlns:a16="http://schemas.microsoft.com/office/drawing/2014/main" id="{D7B7138D-20EB-023F-3EBB-4A2612B71CF8}"/>
              </a:ext>
            </a:extLst>
          </p:cNvPr>
          <p:cNvCxnSpPr>
            <a:stCxn id="22" idx="3"/>
            <a:endCxn id="21" idx="1"/>
          </p:cNvCxnSpPr>
          <p:nvPr/>
        </p:nvCxnSpPr>
        <p:spPr>
          <a:xfrm>
            <a:off x="5641439" y="3535294"/>
            <a:ext cx="315812"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직사각형 23">
            <a:extLst>
              <a:ext uri="{FF2B5EF4-FFF2-40B4-BE49-F238E27FC236}">
                <a16:creationId xmlns:a16="http://schemas.microsoft.com/office/drawing/2014/main" id="{D9C1938A-0030-4A4A-A2A0-86719AB032BF}"/>
              </a:ext>
            </a:extLst>
          </p:cNvPr>
          <p:cNvSpPr/>
          <p:nvPr/>
        </p:nvSpPr>
        <p:spPr>
          <a:xfrm>
            <a:off x="7334569" y="3350628"/>
            <a:ext cx="837858" cy="369332"/>
          </a:xfrm>
          <a:prstGeom prst="rect">
            <a:avLst/>
          </a:prstGeom>
        </p:spPr>
        <p:txBody>
          <a:bodyPr wrap="none">
            <a:spAutoFit/>
          </a:bodyPr>
          <a:lstStyle/>
          <a:p>
            <a:r>
              <a:rPr lang="en-US" altLang="ko-KR" b="1">
                <a:solidFill>
                  <a:srgbClr val="FF0000"/>
                </a:solidFill>
                <a:latin typeface="+mn-ea"/>
              </a:rPr>
              <a:t>String</a:t>
            </a:r>
            <a:endParaRPr lang="ko-KR" altLang="en-US" b="1">
              <a:solidFill>
                <a:srgbClr val="0070C0"/>
              </a:solidFill>
              <a:latin typeface="+mn-ea"/>
            </a:endParaRPr>
          </a:p>
        </p:txBody>
      </p:sp>
      <p:cxnSp>
        <p:nvCxnSpPr>
          <p:cNvPr id="25" name="직선 화살표 연결선 24">
            <a:extLst>
              <a:ext uri="{FF2B5EF4-FFF2-40B4-BE49-F238E27FC236}">
                <a16:creationId xmlns:a16="http://schemas.microsoft.com/office/drawing/2014/main" id="{6333C2C2-8301-9D45-E560-41B4D5EB88E9}"/>
              </a:ext>
            </a:extLst>
          </p:cNvPr>
          <p:cNvCxnSpPr>
            <a:cxnSpLocks/>
            <a:stCxn id="21" idx="3"/>
            <a:endCxn id="24" idx="1"/>
          </p:cNvCxnSpPr>
          <p:nvPr/>
        </p:nvCxnSpPr>
        <p:spPr>
          <a:xfrm flipV="1">
            <a:off x="7066762" y="3535294"/>
            <a:ext cx="267807"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모서리가 둥근 직사각형 38">
            <a:extLst>
              <a:ext uri="{FF2B5EF4-FFF2-40B4-BE49-F238E27FC236}">
                <a16:creationId xmlns:a16="http://schemas.microsoft.com/office/drawing/2014/main" id="{ACD08C64-3620-2412-8B21-08AB59B10035}"/>
              </a:ext>
            </a:extLst>
          </p:cNvPr>
          <p:cNvSpPr/>
          <p:nvPr/>
        </p:nvSpPr>
        <p:spPr>
          <a:xfrm>
            <a:off x="8975846" y="2937512"/>
            <a:ext cx="837859"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i="1">
                <a:solidFill>
                  <a:schemeClr val="tx1"/>
                </a:solidFill>
                <a:latin typeface="+mj-lt"/>
                <a:ea typeface="나눔바른고딕" panose="020B0603020101020101"/>
              </a:rPr>
              <a:t>Locale</a:t>
            </a:r>
            <a:endParaRPr lang="ko-KR" altLang="en-US" sz="1400" i="1">
              <a:solidFill>
                <a:schemeClr val="tx1"/>
              </a:solidFill>
              <a:latin typeface="+mj-lt"/>
              <a:ea typeface="나눔바른고딕" panose="020B0603020101020101"/>
            </a:endParaRPr>
          </a:p>
        </p:txBody>
      </p:sp>
      <p:sp>
        <p:nvSpPr>
          <p:cNvPr id="30" name="더하기 기호 29">
            <a:extLst>
              <a:ext uri="{FF2B5EF4-FFF2-40B4-BE49-F238E27FC236}">
                <a16:creationId xmlns:a16="http://schemas.microsoft.com/office/drawing/2014/main" id="{12729494-58EA-14C7-E259-576C0A234D0D}"/>
              </a:ext>
            </a:extLst>
          </p:cNvPr>
          <p:cNvSpPr/>
          <p:nvPr/>
        </p:nvSpPr>
        <p:spPr>
          <a:xfrm>
            <a:off x="8286872" y="3026216"/>
            <a:ext cx="306723" cy="336276"/>
          </a:xfrm>
          <a:prstGeom prst="mathPlus">
            <a:avLst>
              <a:gd name="adj1" fmla="val 15675"/>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ko-KR" altLang="en-US"/>
          </a:p>
        </p:txBody>
      </p:sp>
      <p:sp>
        <p:nvSpPr>
          <p:cNvPr id="35" name="TextBox 34">
            <a:extLst>
              <a:ext uri="{FF2B5EF4-FFF2-40B4-BE49-F238E27FC236}">
                <a16:creationId xmlns:a16="http://schemas.microsoft.com/office/drawing/2014/main" id="{A0FCD36B-7AC8-927B-6A2A-3CD91604928B}"/>
              </a:ext>
            </a:extLst>
          </p:cNvPr>
          <p:cNvSpPr txBox="1"/>
          <p:nvPr/>
        </p:nvSpPr>
        <p:spPr>
          <a:xfrm>
            <a:off x="1131278" y="4064256"/>
            <a:ext cx="779898" cy="307777"/>
          </a:xfrm>
          <a:prstGeom prst="rect">
            <a:avLst/>
          </a:prstGeom>
          <a:noFill/>
        </p:spPr>
        <p:txBody>
          <a:bodyPr wrap="square">
            <a:spAutoFit/>
          </a:bodyPr>
          <a:lstStyle/>
          <a:p>
            <a:pPr algn="ctr"/>
            <a:r>
              <a:rPr lang="en-US" altLang="ko-KR" sz="1400"/>
              <a:t>“1000” </a:t>
            </a:r>
            <a:endParaRPr lang="ko-KR" altLang="en-US" sz="1400"/>
          </a:p>
        </p:txBody>
      </p:sp>
      <p:cxnSp>
        <p:nvCxnSpPr>
          <p:cNvPr id="36" name="직선 화살표 연결선 35">
            <a:extLst>
              <a:ext uri="{FF2B5EF4-FFF2-40B4-BE49-F238E27FC236}">
                <a16:creationId xmlns:a16="http://schemas.microsoft.com/office/drawing/2014/main" id="{D3D44404-5FC4-927A-46A2-261307BA4973}"/>
              </a:ext>
            </a:extLst>
          </p:cNvPr>
          <p:cNvCxnSpPr>
            <a:cxnSpLocks/>
          </p:cNvCxnSpPr>
          <p:nvPr/>
        </p:nvCxnSpPr>
        <p:spPr>
          <a:xfrm flipV="1">
            <a:off x="1855480" y="4218143"/>
            <a:ext cx="267807"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04D9D43E-F73B-5D23-55E2-EB7D36F4FE7B}"/>
              </a:ext>
            </a:extLst>
          </p:cNvPr>
          <p:cNvSpPr txBox="1"/>
          <p:nvPr/>
        </p:nvSpPr>
        <p:spPr>
          <a:xfrm>
            <a:off x="2208099" y="4063086"/>
            <a:ext cx="779898" cy="307777"/>
          </a:xfrm>
          <a:prstGeom prst="rect">
            <a:avLst/>
          </a:prstGeom>
          <a:noFill/>
        </p:spPr>
        <p:txBody>
          <a:bodyPr wrap="square">
            <a:spAutoFit/>
          </a:bodyPr>
          <a:lstStyle/>
          <a:p>
            <a:pPr algn="ctr"/>
            <a:r>
              <a:rPr lang="en-US" altLang="ko-KR" sz="1400"/>
              <a:t>1000</a:t>
            </a:r>
            <a:endParaRPr lang="ko-KR" altLang="en-US" sz="1400"/>
          </a:p>
        </p:txBody>
      </p:sp>
      <p:sp>
        <p:nvSpPr>
          <p:cNvPr id="38" name="TextBox 37">
            <a:extLst>
              <a:ext uri="{FF2B5EF4-FFF2-40B4-BE49-F238E27FC236}">
                <a16:creationId xmlns:a16="http://schemas.microsoft.com/office/drawing/2014/main" id="{032D8BFD-FE74-F952-8567-1AB2C860717D}"/>
              </a:ext>
            </a:extLst>
          </p:cNvPr>
          <p:cNvSpPr txBox="1"/>
          <p:nvPr/>
        </p:nvSpPr>
        <p:spPr>
          <a:xfrm>
            <a:off x="1131278" y="4341252"/>
            <a:ext cx="779898" cy="307777"/>
          </a:xfrm>
          <a:prstGeom prst="rect">
            <a:avLst/>
          </a:prstGeom>
          <a:noFill/>
        </p:spPr>
        <p:txBody>
          <a:bodyPr wrap="square">
            <a:spAutoFit/>
          </a:bodyPr>
          <a:lstStyle/>
          <a:p>
            <a:pPr algn="ctr"/>
            <a:r>
              <a:rPr lang="en-US" altLang="ko-KR" sz="1400"/>
              <a:t>1000 </a:t>
            </a:r>
            <a:endParaRPr lang="ko-KR" altLang="en-US" sz="1400"/>
          </a:p>
        </p:txBody>
      </p:sp>
      <p:cxnSp>
        <p:nvCxnSpPr>
          <p:cNvPr id="39" name="직선 화살표 연결선 38">
            <a:extLst>
              <a:ext uri="{FF2B5EF4-FFF2-40B4-BE49-F238E27FC236}">
                <a16:creationId xmlns:a16="http://schemas.microsoft.com/office/drawing/2014/main" id="{34EA4528-72DF-34A0-661B-A36AEC3017BF}"/>
              </a:ext>
            </a:extLst>
          </p:cNvPr>
          <p:cNvCxnSpPr>
            <a:cxnSpLocks/>
          </p:cNvCxnSpPr>
          <p:nvPr/>
        </p:nvCxnSpPr>
        <p:spPr>
          <a:xfrm flipV="1">
            <a:off x="1855480" y="4495139"/>
            <a:ext cx="267807"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29CC4756-8EC7-BCB5-7FEA-29F522DA4F4C}"/>
              </a:ext>
            </a:extLst>
          </p:cNvPr>
          <p:cNvSpPr txBox="1"/>
          <p:nvPr/>
        </p:nvSpPr>
        <p:spPr>
          <a:xfrm>
            <a:off x="2208099" y="4340082"/>
            <a:ext cx="779898" cy="307777"/>
          </a:xfrm>
          <a:prstGeom prst="rect">
            <a:avLst/>
          </a:prstGeom>
          <a:noFill/>
        </p:spPr>
        <p:txBody>
          <a:bodyPr wrap="square">
            <a:spAutoFit/>
          </a:bodyPr>
          <a:lstStyle/>
          <a:p>
            <a:pPr algn="ctr"/>
            <a:r>
              <a:rPr lang="en-US" altLang="ko-KR" sz="1400"/>
              <a:t>“1000”</a:t>
            </a:r>
            <a:endParaRPr lang="ko-KR" altLang="en-US" sz="1400"/>
          </a:p>
        </p:txBody>
      </p:sp>
      <p:sp>
        <p:nvSpPr>
          <p:cNvPr id="41" name="TextBox 40">
            <a:extLst>
              <a:ext uri="{FF2B5EF4-FFF2-40B4-BE49-F238E27FC236}">
                <a16:creationId xmlns:a16="http://schemas.microsoft.com/office/drawing/2014/main" id="{577A3A5A-E82F-8681-AED3-1147DCD45B7A}"/>
              </a:ext>
            </a:extLst>
          </p:cNvPr>
          <p:cNvSpPr txBox="1"/>
          <p:nvPr/>
        </p:nvSpPr>
        <p:spPr>
          <a:xfrm>
            <a:off x="5387881" y="4068873"/>
            <a:ext cx="992009" cy="307777"/>
          </a:xfrm>
          <a:prstGeom prst="rect">
            <a:avLst/>
          </a:prstGeom>
          <a:noFill/>
        </p:spPr>
        <p:txBody>
          <a:bodyPr wrap="square">
            <a:spAutoFit/>
          </a:bodyPr>
          <a:lstStyle/>
          <a:p>
            <a:pPr algn="ctr"/>
            <a:r>
              <a:rPr lang="en-US" altLang="ko-KR" sz="1400"/>
              <a:t>“₩1,000” </a:t>
            </a:r>
            <a:endParaRPr lang="ko-KR" altLang="en-US" sz="1400"/>
          </a:p>
        </p:txBody>
      </p:sp>
      <p:cxnSp>
        <p:nvCxnSpPr>
          <p:cNvPr id="42" name="직선 화살표 연결선 41">
            <a:extLst>
              <a:ext uri="{FF2B5EF4-FFF2-40B4-BE49-F238E27FC236}">
                <a16:creationId xmlns:a16="http://schemas.microsoft.com/office/drawing/2014/main" id="{69038D42-786E-BB00-E12D-D3EEEE30BF54}"/>
              </a:ext>
            </a:extLst>
          </p:cNvPr>
          <p:cNvCxnSpPr>
            <a:cxnSpLocks/>
          </p:cNvCxnSpPr>
          <p:nvPr/>
        </p:nvCxnSpPr>
        <p:spPr>
          <a:xfrm flipV="1">
            <a:off x="6379890" y="4219311"/>
            <a:ext cx="267807"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016F26A1-B8F3-4E2D-6A94-899C2530DA37}"/>
              </a:ext>
            </a:extLst>
          </p:cNvPr>
          <p:cNvSpPr txBox="1"/>
          <p:nvPr/>
        </p:nvSpPr>
        <p:spPr>
          <a:xfrm>
            <a:off x="6732509" y="4064254"/>
            <a:ext cx="779898" cy="307777"/>
          </a:xfrm>
          <a:prstGeom prst="rect">
            <a:avLst/>
          </a:prstGeom>
          <a:noFill/>
        </p:spPr>
        <p:txBody>
          <a:bodyPr wrap="square">
            <a:spAutoFit/>
          </a:bodyPr>
          <a:lstStyle/>
          <a:p>
            <a:pPr algn="ctr"/>
            <a:r>
              <a:rPr lang="en-US" altLang="ko-KR" sz="1400"/>
              <a:t>1000</a:t>
            </a:r>
            <a:endParaRPr lang="ko-KR" altLang="en-US" sz="1400"/>
          </a:p>
        </p:txBody>
      </p:sp>
      <p:sp>
        <p:nvSpPr>
          <p:cNvPr id="44" name="TextBox 43">
            <a:extLst>
              <a:ext uri="{FF2B5EF4-FFF2-40B4-BE49-F238E27FC236}">
                <a16:creationId xmlns:a16="http://schemas.microsoft.com/office/drawing/2014/main" id="{852697AC-5083-9383-4449-12B0C566151E}"/>
              </a:ext>
            </a:extLst>
          </p:cNvPr>
          <p:cNvSpPr txBox="1"/>
          <p:nvPr/>
        </p:nvSpPr>
        <p:spPr>
          <a:xfrm>
            <a:off x="5587666" y="4336018"/>
            <a:ext cx="779898" cy="307777"/>
          </a:xfrm>
          <a:prstGeom prst="rect">
            <a:avLst/>
          </a:prstGeom>
          <a:noFill/>
        </p:spPr>
        <p:txBody>
          <a:bodyPr wrap="square">
            <a:spAutoFit/>
          </a:bodyPr>
          <a:lstStyle/>
          <a:p>
            <a:pPr algn="ctr"/>
            <a:r>
              <a:rPr lang="en-US" altLang="ko-KR" sz="1400"/>
              <a:t>1000 </a:t>
            </a:r>
            <a:endParaRPr lang="ko-KR" altLang="en-US" sz="1400"/>
          </a:p>
        </p:txBody>
      </p:sp>
      <p:cxnSp>
        <p:nvCxnSpPr>
          <p:cNvPr id="45" name="직선 화살표 연결선 44">
            <a:extLst>
              <a:ext uri="{FF2B5EF4-FFF2-40B4-BE49-F238E27FC236}">
                <a16:creationId xmlns:a16="http://schemas.microsoft.com/office/drawing/2014/main" id="{E01D8301-3B29-B884-97A2-20640ADB7F1B}"/>
              </a:ext>
            </a:extLst>
          </p:cNvPr>
          <p:cNvCxnSpPr>
            <a:cxnSpLocks/>
          </p:cNvCxnSpPr>
          <p:nvPr/>
        </p:nvCxnSpPr>
        <p:spPr>
          <a:xfrm flipV="1">
            <a:off x="6379890" y="4496307"/>
            <a:ext cx="267807"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5B94A07B-CABE-FD27-7975-0039496AA1A1}"/>
              </a:ext>
            </a:extLst>
          </p:cNvPr>
          <p:cNvSpPr txBox="1"/>
          <p:nvPr/>
        </p:nvSpPr>
        <p:spPr>
          <a:xfrm>
            <a:off x="6788205" y="4340082"/>
            <a:ext cx="992008" cy="307777"/>
          </a:xfrm>
          <a:prstGeom prst="rect">
            <a:avLst/>
          </a:prstGeom>
          <a:noFill/>
        </p:spPr>
        <p:txBody>
          <a:bodyPr wrap="square">
            <a:spAutoFit/>
          </a:bodyPr>
          <a:lstStyle/>
          <a:p>
            <a:pPr algn="ctr"/>
            <a:r>
              <a:rPr lang="en-US" altLang="ko-KR" sz="1400"/>
              <a:t>“₩1,000”</a:t>
            </a:r>
            <a:endParaRPr lang="ko-KR" altLang="en-US" sz="1400"/>
          </a:p>
        </p:txBody>
      </p:sp>
      <p:sp>
        <p:nvSpPr>
          <p:cNvPr id="47" name="직사각형 46">
            <a:extLst>
              <a:ext uri="{FF2B5EF4-FFF2-40B4-BE49-F238E27FC236}">
                <a16:creationId xmlns:a16="http://schemas.microsoft.com/office/drawing/2014/main" id="{CB0DECED-CD74-DA8C-FFC7-8AD44A94B554}"/>
              </a:ext>
            </a:extLst>
          </p:cNvPr>
          <p:cNvSpPr/>
          <p:nvPr/>
        </p:nvSpPr>
        <p:spPr>
          <a:xfrm>
            <a:off x="5602310" y="5311568"/>
            <a:ext cx="3828292" cy="338554"/>
          </a:xfrm>
          <a:prstGeom prst="rect">
            <a:avLst/>
          </a:prstGeom>
          <a:solidFill>
            <a:schemeClr val="tx1"/>
          </a:solidFill>
        </p:spPr>
        <p:txBody>
          <a:bodyPr wrap="none">
            <a:spAutoFit/>
          </a:bodyPr>
          <a:lstStyle/>
          <a:p>
            <a:r>
              <a:rPr lang="ko-KR" altLang="en-US" sz="1600">
                <a:solidFill>
                  <a:srgbClr val="FFC000"/>
                </a:solidFill>
                <a:latin typeface="+mn-ea"/>
              </a:rPr>
              <a:t>로컬화를 고려한 특정 타입 변환에 적합</a:t>
            </a:r>
          </a:p>
        </p:txBody>
      </p:sp>
      <p:sp>
        <p:nvSpPr>
          <p:cNvPr id="50" name="TextBox 49">
            <a:extLst>
              <a:ext uri="{FF2B5EF4-FFF2-40B4-BE49-F238E27FC236}">
                <a16:creationId xmlns:a16="http://schemas.microsoft.com/office/drawing/2014/main" id="{B289EC2E-00CB-3FDE-9366-787524EA1B3F}"/>
              </a:ext>
            </a:extLst>
          </p:cNvPr>
          <p:cNvSpPr txBox="1"/>
          <p:nvPr/>
        </p:nvSpPr>
        <p:spPr>
          <a:xfrm>
            <a:off x="1482807" y="1996173"/>
            <a:ext cx="1412046" cy="369332"/>
          </a:xfrm>
          <a:prstGeom prst="rect">
            <a:avLst/>
          </a:prstGeom>
          <a:noFill/>
        </p:spPr>
        <p:txBody>
          <a:bodyPr wrap="square">
            <a:spAutoFit/>
          </a:bodyPr>
          <a:lstStyle/>
          <a:p>
            <a:pPr algn="ctr"/>
            <a:r>
              <a:rPr lang="en-US" altLang="ko-KR" sz="1800" b="1" i="1">
                <a:solidFill>
                  <a:schemeClr val="tx1"/>
                </a:solidFill>
                <a:latin typeface="+mj-lt"/>
                <a:ea typeface="나눔바른고딕" panose="020B0603020101020101"/>
              </a:rPr>
              <a:t>Converter</a:t>
            </a:r>
            <a:endParaRPr lang="ko-KR" altLang="en-US" b="1"/>
          </a:p>
        </p:txBody>
      </p:sp>
      <p:sp>
        <p:nvSpPr>
          <p:cNvPr id="51" name="TextBox 50">
            <a:extLst>
              <a:ext uri="{FF2B5EF4-FFF2-40B4-BE49-F238E27FC236}">
                <a16:creationId xmlns:a16="http://schemas.microsoft.com/office/drawing/2014/main" id="{787E898B-E424-3035-FC0B-987D06EE8C0C}"/>
              </a:ext>
            </a:extLst>
          </p:cNvPr>
          <p:cNvSpPr txBox="1"/>
          <p:nvPr/>
        </p:nvSpPr>
        <p:spPr>
          <a:xfrm>
            <a:off x="6788205" y="2000589"/>
            <a:ext cx="1412046" cy="369332"/>
          </a:xfrm>
          <a:prstGeom prst="rect">
            <a:avLst/>
          </a:prstGeom>
          <a:noFill/>
        </p:spPr>
        <p:txBody>
          <a:bodyPr wrap="square">
            <a:spAutoFit/>
          </a:bodyPr>
          <a:lstStyle/>
          <a:p>
            <a:pPr algn="ctr"/>
            <a:r>
              <a:rPr lang="en-US" altLang="ko-KR" sz="1800" b="1" i="1">
                <a:solidFill>
                  <a:schemeClr val="tx1"/>
                </a:solidFill>
                <a:latin typeface="+mj-lt"/>
                <a:ea typeface="나눔바른고딕" panose="020B0603020101020101"/>
              </a:rPr>
              <a:t>Formatter</a:t>
            </a:r>
            <a:endParaRPr lang="ko-KR" altLang="en-US" b="1"/>
          </a:p>
        </p:txBody>
      </p:sp>
      <p:sp>
        <p:nvSpPr>
          <p:cNvPr id="53" name="TextBox 52">
            <a:extLst>
              <a:ext uri="{FF2B5EF4-FFF2-40B4-BE49-F238E27FC236}">
                <a16:creationId xmlns:a16="http://schemas.microsoft.com/office/drawing/2014/main" id="{09E8BB2F-80D6-D7C6-A84C-F06F5BB18C6C}"/>
              </a:ext>
            </a:extLst>
          </p:cNvPr>
          <p:cNvSpPr txBox="1"/>
          <p:nvPr/>
        </p:nvSpPr>
        <p:spPr>
          <a:xfrm>
            <a:off x="8680737" y="4182129"/>
            <a:ext cx="1428076" cy="307777"/>
          </a:xfrm>
          <a:prstGeom prst="rect">
            <a:avLst/>
          </a:prstGeom>
          <a:noFill/>
        </p:spPr>
        <p:txBody>
          <a:bodyPr wrap="square">
            <a:spAutoFit/>
          </a:bodyPr>
          <a:lstStyle/>
          <a:p>
            <a:pPr algn="ctr"/>
            <a:r>
              <a:rPr lang="en-US" altLang="ko-KR" sz="1400" b="1" i="1">
                <a:solidFill>
                  <a:schemeClr val="tx1"/>
                </a:solidFill>
                <a:latin typeface="+mj-lt"/>
                <a:ea typeface="나눔바른고딕" panose="020B0603020101020101"/>
              </a:rPr>
              <a:t>Locale.KOREA</a:t>
            </a:r>
            <a:endParaRPr lang="ko-KR" altLang="en-US" sz="1400" b="1"/>
          </a:p>
        </p:txBody>
      </p:sp>
      <p:sp>
        <p:nvSpPr>
          <p:cNvPr id="55" name="TextBox 54">
            <a:extLst>
              <a:ext uri="{FF2B5EF4-FFF2-40B4-BE49-F238E27FC236}">
                <a16:creationId xmlns:a16="http://schemas.microsoft.com/office/drawing/2014/main" id="{D846ABAE-B814-AE86-7AFD-6B1633881730}"/>
              </a:ext>
            </a:extLst>
          </p:cNvPr>
          <p:cNvSpPr txBox="1"/>
          <p:nvPr/>
        </p:nvSpPr>
        <p:spPr>
          <a:xfrm>
            <a:off x="392422" y="6114592"/>
            <a:ext cx="10178716" cy="369332"/>
          </a:xfrm>
          <a:prstGeom prst="rect">
            <a:avLst/>
          </a:prstGeom>
          <a:noFill/>
        </p:spPr>
        <p:txBody>
          <a:bodyPr wrap="square">
            <a:spAutoFit/>
          </a:bodyPr>
          <a:lstStyle/>
          <a:p>
            <a:pPr algn="ctr"/>
            <a:r>
              <a:rPr lang="ko-KR" altLang="en-US" sz="1800" b="1" i="1">
                <a:solidFill>
                  <a:schemeClr val="accent1">
                    <a:lumMod val="75000"/>
                  </a:schemeClr>
                </a:solidFill>
                <a:latin typeface="+mj-lt"/>
                <a:ea typeface="나눔바른고딕" panose="020B0603020101020101"/>
              </a:rPr>
              <a:t>스프링의 </a:t>
            </a:r>
            <a:r>
              <a:rPr lang="en-US" altLang="ko-KR" sz="1800" b="1" i="1">
                <a:solidFill>
                  <a:srgbClr val="FF0000"/>
                </a:solidFill>
                <a:latin typeface="+mj-lt"/>
                <a:ea typeface="나눔바른고딕" panose="020B0603020101020101"/>
              </a:rPr>
              <a:t>ConversionService</a:t>
            </a:r>
            <a:r>
              <a:rPr lang="en-US" altLang="ko-KR" sz="1800" b="1" i="1">
                <a:solidFill>
                  <a:schemeClr val="accent1">
                    <a:lumMod val="75000"/>
                  </a:schemeClr>
                </a:solidFill>
                <a:latin typeface="+mj-lt"/>
                <a:ea typeface="나눔바른고딕" panose="020B0603020101020101"/>
              </a:rPr>
              <a:t> </a:t>
            </a:r>
            <a:r>
              <a:rPr lang="ko-KR" altLang="en-US" sz="1800" b="1" i="1">
                <a:solidFill>
                  <a:schemeClr val="accent1">
                    <a:lumMod val="75000"/>
                  </a:schemeClr>
                </a:solidFill>
                <a:latin typeface="+mj-lt"/>
                <a:ea typeface="나눔바른고딕" panose="020B0603020101020101"/>
              </a:rPr>
              <a:t>는 이 두 </a:t>
            </a:r>
            <a:r>
              <a:rPr lang="en-US" altLang="ko-KR" sz="1800" b="1" i="1">
                <a:solidFill>
                  <a:schemeClr val="accent1">
                    <a:lumMod val="75000"/>
                  </a:schemeClr>
                </a:solidFill>
                <a:latin typeface="+mj-lt"/>
                <a:ea typeface="나눔바른고딕" panose="020B0603020101020101"/>
              </a:rPr>
              <a:t>SPI </a:t>
            </a:r>
            <a:r>
              <a:rPr lang="ko-KR" altLang="en-US" sz="1800" b="1" i="1">
                <a:solidFill>
                  <a:schemeClr val="accent1">
                    <a:lumMod val="75000"/>
                  </a:schemeClr>
                </a:solidFill>
                <a:latin typeface="+mj-lt"/>
                <a:ea typeface="나눔바른고딕" panose="020B0603020101020101"/>
              </a:rPr>
              <a:t>를 모두 지원하는 통합된 타입 변환 </a:t>
            </a:r>
            <a:r>
              <a:rPr lang="en-US" altLang="ko-KR" sz="1800" b="1" i="1">
                <a:solidFill>
                  <a:schemeClr val="accent1">
                    <a:lumMod val="75000"/>
                  </a:schemeClr>
                </a:solidFill>
                <a:latin typeface="+mj-lt"/>
                <a:ea typeface="나눔바른고딕" panose="020B0603020101020101"/>
              </a:rPr>
              <a:t>API </a:t>
            </a:r>
            <a:r>
              <a:rPr lang="ko-KR" altLang="en-US" sz="1800" b="1" i="1">
                <a:solidFill>
                  <a:schemeClr val="accent1">
                    <a:lumMod val="75000"/>
                  </a:schemeClr>
                </a:solidFill>
                <a:latin typeface="+mj-lt"/>
                <a:ea typeface="나눔바른고딕" panose="020B0603020101020101"/>
              </a:rPr>
              <a:t>를 제공한다</a:t>
            </a:r>
            <a:endParaRPr lang="ko-KR" altLang="en-US" b="1">
              <a:solidFill>
                <a:schemeClr val="accent1">
                  <a:lumMod val="75000"/>
                </a:schemeClr>
              </a:solidFill>
            </a:endParaRPr>
          </a:p>
        </p:txBody>
      </p:sp>
    </p:spTree>
    <p:extLst>
      <p:ext uri="{BB962C8B-B14F-4D97-AF65-F5344CB8AC3E}">
        <p14:creationId xmlns:p14="http://schemas.microsoft.com/office/powerpoint/2010/main" val="3966166865"/>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B82B1E-EB6E-E6E7-F595-F543083E508A}"/>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DC309104-AED0-B8E9-A9FE-01964FE3EC07}"/>
              </a:ext>
            </a:extLst>
          </p:cNvPr>
          <p:cNvSpPr/>
          <p:nvPr/>
        </p:nvSpPr>
        <p:spPr>
          <a:xfrm>
            <a:off x="198756" y="107699"/>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구조</a:t>
            </a:r>
          </a:p>
        </p:txBody>
      </p:sp>
      <p:sp>
        <p:nvSpPr>
          <p:cNvPr id="23" name="Rectangle 4">
            <a:extLst>
              <a:ext uri="{FF2B5EF4-FFF2-40B4-BE49-F238E27FC236}">
                <a16:creationId xmlns:a16="http://schemas.microsoft.com/office/drawing/2014/main" id="{2ED5E6D4-5B9F-45C3-8286-DA4B1784CB04}"/>
              </a:ext>
            </a:extLst>
          </p:cNvPr>
          <p:cNvSpPr>
            <a:spLocks noChangeArrowheads="1"/>
          </p:cNvSpPr>
          <p:nvPr/>
        </p:nvSpPr>
        <p:spPr bwMode="auto">
          <a:xfrm>
            <a:off x="1133627" y="739024"/>
            <a:ext cx="3013911" cy="78604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30000"/>
              </a:lnSpc>
              <a:spcBef>
                <a:spcPct val="0"/>
              </a:spcBef>
              <a:spcAft>
                <a:spcPct val="0"/>
              </a:spcAft>
              <a:buClrTx/>
              <a:buSzTx/>
              <a:buFontTx/>
              <a:buNone/>
              <a:tabLst/>
            </a:pPr>
            <a:r>
              <a:rPr kumimoji="0" lang="ko-KR" altLang="ko-KR" sz="1200" b="0" i="0" u="none" strike="noStrike" cap="none" normalizeH="0" baseline="0">
                <a:ln>
                  <a:noFill/>
                </a:ln>
                <a:solidFill>
                  <a:srgbClr val="CF8E6D"/>
                </a:solidFill>
                <a:effectLst/>
                <a:ea typeface="JetBrains Mono"/>
              </a:rPr>
              <a:t>public interface </a:t>
            </a:r>
            <a:r>
              <a:rPr kumimoji="0" lang="ko-KR" altLang="ko-KR" sz="1200" b="0" i="0" u="none" strike="noStrike" cap="none" normalizeH="0" baseline="0">
                <a:ln>
                  <a:noFill/>
                </a:ln>
                <a:solidFill>
                  <a:srgbClr val="BCBEC4"/>
                </a:solidFill>
                <a:effectLst/>
                <a:ea typeface="JetBrains Mono"/>
              </a:rPr>
              <a:t>Printer&lt;</a:t>
            </a:r>
            <a:r>
              <a:rPr kumimoji="0" lang="ko-KR" altLang="ko-KR" sz="1200" b="0" i="0" u="none" strike="noStrike" cap="none" normalizeH="0" baseline="0">
                <a:ln>
                  <a:noFill/>
                </a:ln>
                <a:solidFill>
                  <a:srgbClr val="16BAAC"/>
                </a:solidFill>
                <a:effectLst/>
                <a:ea typeface="JetBrains Mono"/>
              </a:rPr>
              <a:t>T</a:t>
            </a:r>
            <a:r>
              <a:rPr kumimoji="0" lang="ko-KR" altLang="ko-KR" sz="1200" b="0" i="0" u="none" strike="noStrike" cap="none" normalizeH="0" baseline="0">
                <a:ln>
                  <a:noFill/>
                </a:ln>
                <a:solidFill>
                  <a:srgbClr val="BCBEC4"/>
                </a:solidFill>
                <a:effectLst/>
                <a:ea typeface="JetBrains Mono"/>
              </a:rPr>
              <a:t>&gt; {   </a:t>
            </a:r>
            <a:br>
              <a:rPr kumimoji="0" lang="ko-KR" altLang="ko-KR" sz="1200" b="0" i="1" u="none" strike="noStrike" cap="none" normalizeH="0" baseline="0">
                <a:ln>
                  <a:noFill/>
                </a:ln>
                <a:solidFill>
                  <a:srgbClr val="5F826B"/>
                </a:solidFill>
                <a:effectLst/>
                <a:ea typeface="JetBrains Mono"/>
              </a:rPr>
            </a:br>
            <a:r>
              <a:rPr kumimoji="0" lang="ko-KR" altLang="ko-KR" sz="1200" b="0" i="1" u="none" strike="noStrike" cap="none" normalizeH="0" baseline="0">
                <a:ln>
                  <a:noFill/>
                </a:ln>
                <a:solidFill>
                  <a:srgbClr val="5F826B"/>
                </a:solidFill>
                <a:effectLst/>
                <a:ea typeface="JetBrains Mono"/>
              </a:rPr>
              <a:t>    </a:t>
            </a:r>
            <a:r>
              <a:rPr kumimoji="0" lang="ko-KR" altLang="ko-KR" sz="1200" b="0" i="0" u="none" strike="noStrike" cap="none" normalizeH="0" baseline="0">
                <a:ln>
                  <a:noFill/>
                </a:ln>
                <a:solidFill>
                  <a:srgbClr val="BCBEC4"/>
                </a:solidFill>
                <a:effectLst/>
                <a:ea typeface="JetBrains Mono"/>
              </a:rPr>
              <a:t>String </a:t>
            </a:r>
            <a:r>
              <a:rPr kumimoji="0" lang="ko-KR" altLang="ko-KR" sz="1200" b="0" i="0" u="none" strike="noStrike" cap="none" normalizeH="0" baseline="0">
                <a:ln>
                  <a:noFill/>
                </a:ln>
                <a:solidFill>
                  <a:srgbClr val="56A8F5"/>
                </a:solidFill>
                <a:effectLst/>
                <a:ea typeface="JetBrains Mono"/>
              </a:rPr>
              <a:t>print</a:t>
            </a:r>
            <a:r>
              <a:rPr kumimoji="0" lang="ko-KR" altLang="ko-KR" sz="1200" b="0" i="0" u="none" strike="noStrike" cap="none" normalizeH="0" baseline="0">
                <a:ln>
                  <a:noFill/>
                </a:ln>
                <a:solidFill>
                  <a:srgbClr val="BCBEC4"/>
                </a:solidFill>
                <a:effectLst/>
                <a:ea typeface="JetBrains Mono"/>
              </a:rPr>
              <a:t>(</a:t>
            </a:r>
            <a:r>
              <a:rPr kumimoji="0" lang="ko-KR" altLang="ko-KR" sz="1200" b="0" i="0" u="none" strike="noStrike" cap="none" normalizeH="0" baseline="0">
                <a:ln>
                  <a:noFill/>
                </a:ln>
                <a:solidFill>
                  <a:srgbClr val="16BAAC"/>
                </a:solidFill>
                <a:effectLst/>
                <a:ea typeface="JetBrains Mono"/>
              </a:rPr>
              <a:t>T </a:t>
            </a:r>
            <a:r>
              <a:rPr kumimoji="0" lang="ko-KR" altLang="ko-KR" sz="1200" b="0" i="0" u="none" strike="noStrike" cap="none" normalizeH="0" baseline="0">
                <a:ln>
                  <a:noFill/>
                </a:ln>
                <a:solidFill>
                  <a:srgbClr val="BCBEC4"/>
                </a:solidFill>
                <a:effectLst/>
                <a:ea typeface="JetBrains Mono"/>
              </a:rPr>
              <a:t>object, Locale locale);</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a:t>
            </a:r>
            <a:endParaRPr kumimoji="0" lang="ko-KR" altLang="ko-KR" sz="1800" b="0" i="0" u="none" strike="noStrike" cap="none" normalizeH="0" baseline="0">
              <a:ln>
                <a:noFill/>
              </a:ln>
              <a:solidFill>
                <a:schemeClr val="tx1"/>
              </a:solidFill>
              <a:effectLst/>
            </a:endParaRPr>
          </a:p>
        </p:txBody>
      </p:sp>
      <p:sp>
        <p:nvSpPr>
          <p:cNvPr id="24" name="Rectangle 5">
            <a:extLst>
              <a:ext uri="{FF2B5EF4-FFF2-40B4-BE49-F238E27FC236}">
                <a16:creationId xmlns:a16="http://schemas.microsoft.com/office/drawing/2014/main" id="{E2C1506D-1A0B-49FB-D854-6B452E7B235D}"/>
              </a:ext>
            </a:extLst>
          </p:cNvPr>
          <p:cNvSpPr>
            <a:spLocks noChangeArrowheads="1"/>
          </p:cNvSpPr>
          <p:nvPr/>
        </p:nvSpPr>
        <p:spPr bwMode="auto">
          <a:xfrm>
            <a:off x="6493697" y="738255"/>
            <a:ext cx="4225743" cy="78604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30000"/>
              </a:lnSpc>
              <a:spcBef>
                <a:spcPct val="0"/>
              </a:spcBef>
              <a:spcAft>
                <a:spcPct val="0"/>
              </a:spcAft>
              <a:buClrTx/>
              <a:buSzTx/>
              <a:buFontTx/>
              <a:buNone/>
              <a:tabLst/>
            </a:pPr>
            <a:r>
              <a:rPr kumimoji="0" lang="ko-KR" altLang="ko-KR" sz="1200" b="0" i="0" u="none" strike="noStrike" cap="none" normalizeH="0" baseline="0">
                <a:ln>
                  <a:noFill/>
                </a:ln>
                <a:solidFill>
                  <a:srgbClr val="CF8E6D"/>
                </a:solidFill>
                <a:effectLst/>
                <a:ea typeface="JetBrains Mono"/>
              </a:rPr>
              <a:t>public interface </a:t>
            </a:r>
            <a:r>
              <a:rPr kumimoji="0" lang="ko-KR" altLang="ko-KR" sz="1200" b="0" i="0" u="none" strike="noStrike" cap="none" normalizeH="0" baseline="0">
                <a:ln>
                  <a:noFill/>
                </a:ln>
                <a:solidFill>
                  <a:srgbClr val="BCBEC4"/>
                </a:solidFill>
                <a:effectLst/>
                <a:ea typeface="JetBrains Mono"/>
              </a:rPr>
              <a:t>P</a:t>
            </a:r>
            <a:r>
              <a:rPr kumimoji="0" lang="en-US" altLang="ko-KR" sz="1200" b="0" i="0" u="none" strike="noStrike" cap="none" normalizeH="0" baseline="0">
                <a:ln>
                  <a:noFill/>
                </a:ln>
                <a:solidFill>
                  <a:srgbClr val="BCBEC4"/>
                </a:solidFill>
                <a:effectLst/>
                <a:ea typeface="JetBrains Mono"/>
              </a:rPr>
              <a:t>arser</a:t>
            </a:r>
            <a:r>
              <a:rPr kumimoji="0" lang="ko-KR" altLang="ko-KR" sz="1200" b="0" i="0" u="none" strike="noStrike" cap="none" normalizeH="0" baseline="0">
                <a:ln>
                  <a:noFill/>
                </a:ln>
                <a:solidFill>
                  <a:srgbClr val="BCBEC4"/>
                </a:solidFill>
                <a:effectLst/>
                <a:ea typeface="JetBrains Mono"/>
              </a:rPr>
              <a:t>&lt;</a:t>
            </a:r>
            <a:r>
              <a:rPr kumimoji="0" lang="ko-KR" altLang="ko-KR" sz="1200" b="0" i="0" u="none" strike="noStrike" cap="none" normalizeH="0" baseline="0">
                <a:ln>
                  <a:noFill/>
                </a:ln>
                <a:solidFill>
                  <a:srgbClr val="16BAAC"/>
                </a:solidFill>
                <a:effectLst/>
                <a:ea typeface="JetBrains Mono"/>
              </a:rPr>
              <a:t>T</a:t>
            </a:r>
            <a:r>
              <a:rPr kumimoji="0" lang="ko-KR" altLang="ko-KR" sz="1200" b="0" i="0" u="none" strike="noStrike" cap="none" normalizeH="0" baseline="0">
                <a:ln>
                  <a:noFill/>
                </a:ln>
                <a:solidFill>
                  <a:srgbClr val="BCBEC4"/>
                </a:solidFill>
                <a:effectLst/>
                <a:ea typeface="JetBrains Mono"/>
              </a:rPr>
              <a:t>&gt; {</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16BAAC"/>
                </a:solidFill>
                <a:effectLst/>
                <a:ea typeface="JetBrains Mono"/>
              </a:rPr>
              <a:t>T</a:t>
            </a:r>
            <a:r>
              <a:rPr kumimoji="0" lang="ko-KR" altLang="ko-KR" sz="1200" b="0" i="0" u="none" strike="noStrike" cap="none" normalizeH="0" baseline="0">
                <a:ln>
                  <a:noFill/>
                </a:ln>
                <a:solidFill>
                  <a:srgbClr val="BCBEC4"/>
                </a:solidFill>
                <a:effectLst/>
                <a:ea typeface="JetBrains Mono"/>
              </a:rPr>
              <a:t> </a:t>
            </a:r>
            <a:r>
              <a:rPr kumimoji="0" lang="en-US" altLang="ko-KR" sz="1200" b="0" i="0" u="none" strike="noStrike" cap="none" normalizeH="0" baseline="0">
                <a:ln>
                  <a:noFill/>
                </a:ln>
                <a:solidFill>
                  <a:srgbClr val="56A8F5"/>
                </a:solidFill>
                <a:effectLst/>
                <a:ea typeface="JetBrains Mono"/>
              </a:rPr>
              <a:t>parse</a:t>
            </a:r>
            <a:r>
              <a:rPr kumimoji="0" lang="ko-KR" altLang="ko-KR" sz="1200" b="0" i="0" u="none" strike="noStrike" cap="none" normalizeH="0" baseline="0">
                <a:ln>
                  <a:noFill/>
                </a:ln>
                <a:solidFill>
                  <a:srgbClr val="BCBEC4"/>
                </a:solidFill>
                <a:effectLst/>
                <a:ea typeface="JetBrains Mono"/>
              </a:rPr>
              <a:t>(</a:t>
            </a:r>
            <a:r>
              <a:rPr kumimoji="0" lang="en-US" altLang="ko-KR" sz="1200" b="0" i="0" u="none" strike="noStrike" cap="none" normalizeH="0" baseline="0">
                <a:ln>
                  <a:noFill/>
                </a:ln>
                <a:solidFill>
                  <a:schemeClr val="bg1">
                    <a:lumMod val="75000"/>
                  </a:schemeClr>
                </a:solidFill>
                <a:effectLst/>
                <a:ea typeface="JetBrains Mono"/>
              </a:rPr>
              <a:t>String text, Locale locale</a:t>
            </a:r>
            <a:r>
              <a:rPr kumimoji="0" lang="ko-KR" altLang="ko-KR" sz="1200" b="0" i="0" u="none" strike="noStrike" cap="none" normalizeH="0" baseline="0">
                <a:ln>
                  <a:noFill/>
                </a:ln>
                <a:solidFill>
                  <a:srgbClr val="BCBEC4"/>
                </a:solidFill>
                <a:effectLst/>
                <a:ea typeface="JetBrains Mono"/>
              </a:rPr>
              <a:t>)</a:t>
            </a:r>
            <a:r>
              <a:rPr kumimoji="0" lang="en-US" altLang="ko-KR" sz="1200" b="0" i="0" u="none" strike="noStrike" cap="none" normalizeH="0" baseline="0">
                <a:ln>
                  <a:noFill/>
                </a:ln>
                <a:solidFill>
                  <a:srgbClr val="BCBEC4"/>
                </a:solidFill>
                <a:effectLst/>
                <a:ea typeface="JetBrains Mono"/>
              </a:rPr>
              <a:t> </a:t>
            </a:r>
            <a:r>
              <a:rPr kumimoji="0" lang="en-US" altLang="ko-KR" sz="1200" b="0" i="0" u="none" strike="noStrike" cap="none" normalizeH="0" baseline="0">
                <a:ln>
                  <a:noFill/>
                </a:ln>
                <a:solidFill>
                  <a:schemeClr val="accent2">
                    <a:lumMod val="60000"/>
                    <a:lumOff val="40000"/>
                  </a:schemeClr>
                </a:solidFill>
                <a:effectLst/>
                <a:ea typeface="JetBrains Mono"/>
              </a:rPr>
              <a:t>throws</a:t>
            </a:r>
            <a:r>
              <a:rPr kumimoji="0" lang="en-US" altLang="ko-KR" sz="1200" b="0" i="0" u="none" strike="noStrike" cap="none" normalizeH="0" baseline="0">
                <a:ln>
                  <a:noFill/>
                </a:ln>
                <a:solidFill>
                  <a:srgbClr val="BCBEC4"/>
                </a:solidFill>
                <a:effectLst/>
                <a:ea typeface="JetBrains Mono"/>
              </a:rPr>
              <a:t> ParseException</a:t>
            </a:r>
            <a:r>
              <a:rPr kumimoji="0" lang="ko-KR" altLang="ko-KR" sz="1200" b="0" i="0" u="none" strike="noStrike" cap="none" normalizeH="0" baseline="0">
                <a:ln>
                  <a:noFill/>
                </a:ln>
                <a:solidFill>
                  <a:srgbClr val="BCBEC4"/>
                </a:solidFill>
                <a:effectLst/>
                <a:ea typeface="JetBrains Mono"/>
              </a:rPr>
              <a:t>;</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a:t>
            </a:r>
            <a:endParaRPr kumimoji="0" lang="ko-KR" altLang="ko-KR" sz="1800" b="0" i="0" u="none" strike="noStrike" cap="none" normalizeH="0" baseline="0">
              <a:ln>
                <a:noFill/>
              </a:ln>
              <a:solidFill>
                <a:schemeClr val="tx1"/>
              </a:solidFill>
              <a:effectLst/>
            </a:endParaRPr>
          </a:p>
        </p:txBody>
      </p:sp>
      <p:sp>
        <p:nvSpPr>
          <p:cNvPr id="26" name="Rectangle 6">
            <a:extLst>
              <a:ext uri="{FF2B5EF4-FFF2-40B4-BE49-F238E27FC236}">
                <a16:creationId xmlns:a16="http://schemas.microsoft.com/office/drawing/2014/main" id="{09299FC9-129B-FE19-8309-F1D2582BA37E}"/>
              </a:ext>
            </a:extLst>
          </p:cNvPr>
          <p:cNvSpPr>
            <a:spLocks noChangeArrowheads="1"/>
          </p:cNvSpPr>
          <p:nvPr/>
        </p:nvSpPr>
        <p:spPr bwMode="auto">
          <a:xfrm>
            <a:off x="3024918" y="1895921"/>
            <a:ext cx="4695673" cy="545983"/>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30000"/>
              </a:lnSpc>
              <a:spcBef>
                <a:spcPct val="0"/>
              </a:spcBef>
              <a:spcAft>
                <a:spcPct val="0"/>
              </a:spcAft>
              <a:buClrTx/>
              <a:buSzTx/>
              <a:buFontTx/>
              <a:buNone/>
              <a:tabLst/>
            </a:pPr>
            <a:r>
              <a:rPr kumimoji="0" lang="ko-KR" altLang="ko-KR" sz="1200" b="0" i="0" u="none" strike="noStrike" cap="none" normalizeH="0" baseline="0">
                <a:ln>
                  <a:noFill/>
                </a:ln>
                <a:solidFill>
                  <a:srgbClr val="CF8E6D"/>
                </a:solidFill>
                <a:effectLst/>
                <a:ea typeface="JetBrains Mono"/>
              </a:rPr>
              <a:t>public interface </a:t>
            </a:r>
            <a:r>
              <a:rPr kumimoji="0" lang="ko-KR" altLang="ko-KR" sz="1200" b="0" i="0" u="none" strike="noStrike" cap="none" normalizeH="0" baseline="0">
                <a:ln>
                  <a:noFill/>
                </a:ln>
                <a:solidFill>
                  <a:srgbClr val="BCBEC4"/>
                </a:solidFill>
                <a:effectLst/>
                <a:ea typeface="JetBrains Mono"/>
              </a:rPr>
              <a:t>Formatter&lt;</a:t>
            </a:r>
            <a:r>
              <a:rPr kumimoji="0" lang="ko-KR" altLang="ko-KR" sz="1200" b="0" i="0" u="none" strike="noStrike" cap="none" normalizeH="0" baseline="0">
                <a:ln>
                  <a:noFill/>
                </a:ln>
                <a:solidFill>
                  <a:srgbClr val="16BAAC"/>
                </a:solidFill>
                <a:effectLst/>
                <a:ea typeface="JetBrains Mono"/>
              </a:rPr>
              <a:t>T</a:t>
            </a:r>
            <a:r>
              <a:rPr kumimoji="0" lang="ko-KR" altLang="ko-KR" sz="1200" b="0" i="0" u="none" strike="noStrike" cap="none" normalizeH="0" baseline="0">
                <a:ln>
                  <a:noFill/>
                </a:ln>
                <a:solidFill>
                  <a:srgbClr val="BCBEC4"/>
                </a:solidFill>
                <a:effectLst/>
                <a:ea typeface="JetBrains Mono"/>
              </a:rPr>
              <a:t>&gt; </a:t>
            </a:r>
            <a:r>
              <a:rPr kumimoji="0" lang="ko-KR" altLang="ko-KR" sz="1200" b="0" i="0" u="none" strike="noStrike" cap="none" normalizeH="0" baseline="0">
                <a:ln>
                  <a:noFill/>
                </a:ln>
                <a:solidFill>
                  <a:srgbClr val="CF8E6D"/>
                </a:solidFill>
                <a:effectLst/>
                <a:ea typeface="JetBrains Mono"/>
              </a:rPr>
              <a:t>extends </a:t>
            </a:r>
            <a:r>
              <a:rPr kumimoji="0" lang="ko-KR" altLang="ko-KR" sz="1200" b="0" i="0" u="none" strike="noStrike" cap="none" normalizeH="0" baseline="0">
                <a:ln>
                  <a:noFill/>
                </a:ln>
                <a:solidFill>
                  <a:srgbClr val="BCBEC4"/>
                </a:solidFill>
                <a:effectLst/>
                <a:ea typeface="JetBrains Mono"/>
              </a:rPr>
              <a:t>Printer&lt;</a:t>
            </a:r>
            <a:r>
              <a:rPr kumimoji="0" lang="ko-KR" altLang="ko-KR" sz="1200" b="0" i="0" u="none" strike="noStrike" cap="none" normalizeH="0" baseline="0">
                <a:ln>
                  <a:noFill/>
                </a:ln>
                <a:solidFill>
                  <a:srgbClr val="16BAAC"/>
                </a:solidFill>
                <a:effectLst/>
                <a:ea typeface="JetBrains Mono"/>
              </a:rPr>
              <a:t>T</a:t>
            </a:r>
            <a:r>
              <a:rPr kumimoji="0" lang="ko-KR" altLang="ko-KR" sz="1200" b="0" i="0" u="none" strike="noStrike" cap="none" normalizeH="0" baseline="0">
                <a:ln>
                  <a:noFill/>
                </a:ln>
                <a:solidFill>
                  <a:srgbClr val="BCBEC4"/>
                </a:solidFill>
                <a:effectLst/>
                <a:ea typeface="JetBrains Mono"/>
              </a:rPr>
              <a:t>&gt;, Parser&lt;</a:t>
            </a:r>
            <a:r>
              <a:rPr kumimoji="0" lang="ko-KR" altLang="ko-KR" sz="1200" b="0" i="0" u="none" strike="noStrike" cap="none" normalizeH="0" baseline="0">
                <a:ln>
                  <a:noFill/>
                </a:ln>
                <a:solidFill>
                  <a:srgbClr val="16BAAC"/>
                </a:solidFill>
                <a:effectLst/>
                <a:ea typeface="JetBrains Mono"/>
              </a:rPr>
              <a:t>T</a:t>
            </a:r>
            <a:r>
              <a:rPr kumimoji="0" lang="ko-KR" altLang="ko-KR" sz="1200" b="0" i="0" u="none" strike="noStrike" cap="none" normalizeH="0" baseline="0">
                <a:ln>
                  <a:noFill/>
                </a:ln>
                <a:solidFill>
                  <a:srgbClr val="BCBEC4"/>
                </a:solidFill>
                <a:effectLst/>
                <a:ea typeface="JetBrains Mono"/>
              </a:rPr>
              <a:t>&gt; {</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a:t>
            </a:r>
            <a:endParaRPr kumimoji="0" lang="ko-KR" altLang="ko-KR" sz="1200" b="0" i="0" u="none" strike="noStrike" cap="none" normalizeH="0" baseline="0">
              <a:ln>
                <a:noFill/>
              </a:ln>
              <a:solidFill>
                <a:schemeClr val="tx1"/>
              </a:solidFill>
              <a:effectLst/>
            </a:endParaRPr>
          </a:p>
        </p:txBody>
      </p:sp>
      <p:cxnSp>
        <p:nvCxnSpPr>
          <p:cNvPr id="28" name="연결선: 꺾임 27">
            <a:extLst>
              <a:ext uri="{FF2B5EF4-FFF2-40B4-BE49-F238E27FC236}">
                <a16:creationId xmlns:a16="http://schemas.microsoft.com/office/drawing/2014/main" id="{CC2F8C12-639B-5F8E-CE9D-8B9F3AD7CEAC}"/>
              </a:ext>
            </a:extLst>
          </p:cNvPr>
          <p:cNvCxnSpPr>
            <a:stCxn id="26" idx="0"/>
            <a:endCxn id="23" idx="2"/>
          </p:cNvCxnSpPr>
          <p:nvPr/>
        </p:nvCxnSpPr>
        <p:spPr>
          <a:xfrm rot="16200000" flipV="1">
            <a:off x="3821245" y="344411"/>
            <a:ext cx="370848" cy="2732172"/>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연결선: 꺾임 29">
            <a:extLst>
              <a:ext uri="{FF2B5EF4-FFF2-40B4-BE49-F238E27FC236}">
                <a16:creationId xmlns:a16="http://schemas.microsoft.com/office/drawing/2014/main" id="{D4854FC7-268E-74EC-B67C-F3F5077846AF}"/>
              </a:ext>
            </a:extLst>
          </p:cNvPr>
          <p:cNvCxnSpPr>
            <a:stCxn id="26" idx="0"/>
            <a:endCxn id="24" idx="2"/>
          </p:cNvCxnSpPr>
          <p:nvPr/>
        </p:nvCxnSpPr>
        <p:spPr>
          <a:xfrm rot="5400000" flipH="1" flipV="1">
            <a:off x="6803854" y="93206"/>
            <a:ext cx="371617" cy="3233814"/>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A839B57E-B95E-BAE0-CBF9-CA65FA2E613E}"/>
              </a:ext>
            </a:extLst>
          </p:cNvPr>
          <p:cNvSpPr txBox="1"/>
          <p:nvPr/>
        </p:nvSpPr>
        <p:spPr>
          <a:xfrm>
            <a:off x="1061439" y="477031"/>
            <a:ext cx="2699761" cy="261610"/>
          </a:xfrm>
          <a:prstGeom prst="rect">
            <a:avLst/>
          </a:prstGeom>
          <a:noFill/>
        </p:spPr>
        <p:txBody>
          <a:bodyPr wrap="square">
            <a:spAutoFit/>
          </a:bodyPr>
          <a:lstStyle/>
          <a:p>
            <a:r>
              <a:rPr lang="en-US" altLang="ko-KR" sz="1100"/>
              <a:t>T </a:t>
            </a:r>
            <a:r>
              <a:rPr lang="ko-KR" altLang="en-US" sz="1100"/>
              <a:t>타입의 객체를 문자열 형식으로 변환</a:t>
            </a:r>
          </a:p>
        </p:txBody>
      </p:sp>
      <p:sp>
        <p:nvSpPr>
          <p:cNvPr id="37" name="TextBox 36">
            <a:extLst>
              <a:ext uri="{FF2B5EF4-FFF2-40B4-BE49-F238E27FC236}">
                <a16:creationId xmlns:a16="http://schemas.microsoft.com/office/drawing/2014/main" id="{A34A006C-56E7-D6BA-E517-862940F6DABB}"/>
              </a:ext>
            </a:extLst>
          </p:cNvPr>
          <p:cNvSpPr txBox="1"/>
          <p:nvPr/>
        </p:nvSpPr>
        <p:spPr>
          <a:xfrm>
            <a:off x="6376649" y="490328"/>
            <a:ext cx="3055786" cy="261610"/>
          </a:xfrm>
          <a:prstGeom prst="rect">
            <a:avLst/>
          </a:prstGeom>
          <a:noFill/>
        </p:spPr>
        <p:txBody>
          <a:bodyPr wrap="square">
            <a:spAutoFit/>
          </a:bodyPr>
          <a:lstStyle/>
          <a:p>
            <a:r>
              <a:rPr lang="ko-KR" altLang="en-US" sz="1100"/>
              <a:t>문자열을 파싱하여 </a:t>
            </a:r>
            <a:r>
              <a:rPr lang="en-US" altLang="ko-KR" sz="1100"/>
              <a:t>T </a:t>
            </a:r>
            <a:r>
              <a:rPr lang="ko-KR" altLang="en-US" sz="1100"/>
              <a:t>타입의 객체를 생성</a:t>
            </a:r>
          </a:p>
        </p:txBody>
      </p:sp>
      <p:sp>
        <p:nvSpPr>
          <p:cNvPr id="40" name="직사각형 39">
            <a:extLst>
              <a:ext uri="{FF2B5EF4-FFF2-40B4-BE49-F238E27FC236}">
                <a16:creationId xmlns:a16="http://schemas.microsoft.com/office/drawing/2014/main" id="{B9BDCBB1-CCDD-0974-7F09-840C535FA98A}"/>
              </a:ext>
            </a:extLst>
          </p:cNvPr>
          <p:cNvSpPr/>
          <p:nvPr/>
        </p:nvSpPr>
        <p:spPr>
          <a:xfrm>
            <a:off x="198756" y="2566934"/>
            <a:ext cx="147829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기본 구현</a:t>
            </a:r>
          </a:p>
        </p:txBody>
      </p:sp>
      <p:sp>
        <p:nvSpPr>
          <p:cNvPr id="41" name="Rectangle 7">
            <a:extLst>
              <a:ext uri="{FF2B5EF4-FFF2-40B4-BE49-F238E27FC236}">
                <a16:creationId xmlns:a16="http://schemas.microsoft.com/office/drawing/2014/main" id="{9819AC30-7620-4DF0-981E-EDB72A1E0557}"/>
              </a:ext>
            </a:extLst>
          </p:cNvPr>
          <p:cNvSpPr>
            <a:spLocks noChangeArrowheads="1"/>
          </p:cNvSpPr>
          <p:nvPr/>
        </p:nvSpPr>
        <p:spPr bwMode="auto">
          <a:xfrm>
            <a:off x="417769" y="2936266"/>
            <a:ext cx="5008474" cy="274882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3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ea typeface="JetBrains Mono"/>
              </a:rPr>
              <a:t>public class </a:t>
            </a:r>
            <a:r>
              <a:rPr kumimoji="0" lang="en-US" altLang="ko-KR" sz="1100" b="0" i="0" u="none" strike="noStrike" cap="none" normalizeH="0" baseline="0">
                <a:ln>
                  <a:noFill/>
                </a:ln>
                <a:solidFill>
                  <a:srgbClr val="BCBEC4"/>
                </a:solidFill>
                <a:effectLst/>
                <a:ea typeface="JetBrains Mono"/>
              </a:rPr>
              <a:t>CustomNumber</a:t>
            </a:r>
            <a:r>
              <a:rPr kumimoji="0" lang="ko-KR" altLang="ko-KR" sz="1100" b="0" i="0" u="none" strike="noStrike" cap="none" normalizeH="0" baseline="0">
                <a:ln>
                  <a:noFill/>
                </a:ln>
                <a:solidFill>
                  <a:srgbClr val="BCBEC4"/>
                </a:solidFill>
                <a:effectLst/>
                <a:ea typeface="JetBrains Mono"/>
              </a:rPr>
              <a:t>Formatter </a:t>
            </a:r>
            <a:r>
              <a:rPr kumimoji="0" lang="ko-KR" altLang="ko-KR" sz="1100" b="0" i="0" u="none" strike="noStrike" cap="none" normalizeH="0" baseline="0">
                <a:ln>
                  <a:noFill/>
                </a:ln>
                <a:solidFill>
                  <a:srgbClr val="CF8E6D"/>
                </a:solidFill>
                <a:effectLst/>
                <a:ea typeface="JetBrains Mono"/>
              </a:rPr>
              <a:t>implements </a:t>
            </a:r>
            <a:r>
              <a:rPr kumimoji="0" lang="ko-KR" altLang="ko-KR" sz="1100" b="0" i="0" u="none" strike="noStrike" cap="none" normalizeH="0" baseline="0">
                <a:ln>
                  <a:noFill/>
                </a:ln>
                <a:solidFill>
                  <a:srgbClr val="BCBEC4"/>
                </a:solidFill>
                <a:effectLst/>
                <a:ea typeface="JetBrains Mono"/>
              </a:rPr>
              <a:t>Formatter&lt;Number&gt;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@Override</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String </a:t>
            </a:r>
            <a:r>
              <a:rPr kumimoji="0" lang="ko-KR" altLang="ko-KR" sz="1200" b="0" i="0" u="none" strike="noStrike" cap="none" normalizeH="0" baseline="0">
                <a:ln>
                  <a:noFill/>
                </a:ln>
                <a:solidFill>
                  <a:srgbClr val="56A8F5"/>
                </a:solidFill>
                <a:effectLst/>
                <a:ea typeface="JetBrains Mono"/>
              </a:rPr>
              <a:t>print</a:t>
            </a:r>
            <a:r>
              <a:rPr kumimoji="0" lang="ko-KR" altLang="ko-KR" sz="1100" b="0" i="0" u="none" strike="noStrike" cap="none" normalizeH="0" baseline="0">
                <a:ln>
                  <a:noFill/>
                </a:ln>
                <a:solidFill>
                  <a:srgbClr val="BCBEC4"/>
                </a:solidFill>
                <a:effectLst/>
                <a:ea typeface="JetBrains Mono"/>
              </a:rPr>
              <a:t>(Number number, Locale locale) {        </a:t>
            </a:r>
            <a:br>
              <a:rPr kumimoji="0" lang="ko-KR" altLang="ko-KR" sz="10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ea typeface="JetBrains Mono"/>
              </a:rPr>
              <a:t>NumberFormat </a:t>
            </a:r>
            <a:r>
              <a:rPr kumimoji="0" lang="en-US" altLang="ko-KR" sz="1100" b="0" i="0" u="none" strike="noStrike" cap="none" normalizeH="0" baseline="0">
                <a:ln>
                  <a:noFill/>
                </a:ln>
                <a:solidFill>
                  <a:srgbClr val="BCBEC4"/>
                </a:solidFill>
                <a:effectLst/>
                <a:ea typeface="JetBrains Mono"/>
              </a:rPr>
              <a:t>f</a:t>
            </a:r>
            <a:r>
              <a:rPr kumimoji="0" lang="ko-KR" altLang="ko-KR" sz="1100" b="0" i="0" u="none" strike="noStrike" cap="none" normalizeH="0" baseline="0">
                <a:ln>
                  <a:noFill/>
                </a:ln>
                <a:solidFill>
                  <a:srgbClr val="BCBEC4"/>
                </a:solidFill>
                <a:effectLst/>
                <a:ea typeface="JetBrains Mono"/>
              </a:rPr>
              <a:t>ormat = NumberFormat.getInstance(locale);</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en-US" altLang="ko-KR" sz="1100" b="0" i="0" u="none" strike="noStrike" cap="none" normalizeH="0" baseline="0">
                <a:ln>
                  <a:noFill/>
                </a:ln>
                <a:solidFill>
                  <a:srgbClr val="BCBEC4"/>
                </a:solidFill>
                <a:effectLst/>
                <a:ea typeface="JetBrains Mono"/>
              </a:rPr>
              <a:t>f</a:t>
            </a:r>
            <a:r>
              <a:rPr kumimoji="0" lang="ko-KR" altLang="ko-KR" sz="1100" b="0" i="0" u="none" strike="noStrike" cap="none" normalizeH="0" baseline="0">
                <a:ln>
                  <a:noFill/>
                </a:ln>
                <a:solidFill>
                  <a:srgbClr val="BCBEC4"/>
                </a:solidFill>
                <a:effectLst/>
                <a:ea typeface="JetBrains Mono"/>
              </a:rPr>
              <a:t>ormat.format(number);</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@Override</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Number </a:t>
            </a:r>
            <a:r>
              <a:rPr kumimoji="0" lang="ko-KR" altLang="ko-KR" sz="1200" b="0" i="0" u="none" strike="noStrike" cap="none" normalizeH="0" baseline="0">
                <a:ln>
                  <a:noFill/>
                </a:ln>
                <a:solidFill>
                  <a:srgbClr val="56A8F5"/>
                </a:solidFill>
                <a:effectLst/>
                <a:ea typeface="JetBrains Mono"/>
              </a:rPr>
              <a:t>parse</a:t>
            </a:r>
            <a:r>
              <a:rPr kumimoji="0" lang="ko-KR" altLang="ko-KR" sz="1100" b="0" i="0" u="none" strike="noStrike" cap="none" normalizeH="0" baseline="0">
                <a:ln>
                  <a:noFill/>
                </a:ln>
                <a:solidFill>
                  <a:srgbClr val="BCBEC4"/>
                </a:solidFill>
                <a:effectLst/>
                <a:ea typeface="JetBrains Mono"/>
              </a:rPr>
              <a:t>(String text, Locale locale) </a:t>
            </a:r>
            <a:r>
              <a:rPr kumimoji="0" lang="ko-KR" altLang="ko-KR" sz="1100" b="0" i="0" u="none" strike="noStrike" cap="none" normalizeH="0" baseline="0">
                <a:ln>
                  <a:noFill/>
                </a:ln>
                <a:solidFill>
                  <a:srgbClr val="CF8E6D"/>
                </a:solidFill>
                <a:effectLst/>
                <a:ea typeface="JetBrains Mono"/>
              </a:rPr>
              <a:t>throws </a:t>
            </a:r>
            <a:r>
              <a:rPr kumimoji="0" lang="ko-KR" altLang="ko-KR" sz="1100" b="0" i="0" u="none" strike="noStrike" cap="none" normalizeH="0" baseline="0">
                <a:ln>
                  <a:noFill/>
                </a:ln>
                <a:solidFill>
                  <a:srgbClr val="BCBEC4"/>
                </a:solidFill>
                <a:effectLst/>
                <a:ea typeface="JetBrains Mono"/>
              </a:rPr>
              <a:t>ParseException {</a:t>
            </a:r>
            <a:br>
              <a:rPr kumimoji="0" lang="ko-KR" altLang="ko-KR" sz="1100" b="0" i="0" u="none" strike="noStrike" cap="none" normalizeH="0" baseline="0">
                <a:ln>
                  <a:noFill/>
                </a:ln>
                <a:solidFill>
                  <a:srgbClr val="BCBEC4"/>
                </a:solidFill>
                <a:effectLst/>
                <a:ea typeface="JetBrains Mono"/>
              </a:rPr>
            </a:b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CBEC4"/>
                </a:solidFill>
                <a:effectLst/>
                <a:ea typeface="JetBrains Mono"/>
              </a:rPr>
              <a:t>NumberFormat </a:t>
            </a:r>
            <a:r>
              <a:rPr kumimoji="0" lang="en-US" altLang="ko-KR" sz="1100" b="0" i="0" u="none" strike="noStrike" cap="none" normalizeH="0" baseline="0">
                <a:ln>
                  <a:noFill/>
                </a:ln>
                <a:solidFill>
                  <a:srgbClr val="BCBEC4"/>
                </a:solidFill>
                <a:effectLst/>
                <a:ea typeface="JetBrains Mono"/>
              </a:rPr>
              <a:t>f</a:t>
            </a:r>
            <a:r>
              <a:rPr kumimoji="0" lang="ko-KR" altLang="ko-KR" sz="1100" b="0" i="0" u="none" strike="noStrike" cap="none" normalizeH="0" baseline="0">
                <a:ln>
                  <a:noFill/>
                </a:ln>
                <a:solidFill>
                  <a:srgbClr val="BCBEC4"/>
                </a:solidFill>
                <a:effectLst/>
                <a:ea typeface="JetBrains Mono"/>
              </a:rPr>
              <a:t>ormat = NumberFormat.getInstance(locale);</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en-US" altLang="ko-KR" sz="1100" b="0" i="0" u="none" strike="noStrike" cap="none" normalizeH="0" baseline="0">
                <a:ln>
                  <a:noFill/>
                </a:ln>
                <a:solidFill>
                  <a:srgbClr val="BCBEC4"/>
                </a:solidFill>
                <a:effectLst/>
                <a:ea typeface="JetBrains Mono"/>
              </a:rPr>
              <a:t>f</a:t>
            </a:r>
            <a:r>
              <a:rPr kumimoji="0" lang="ko-KR" altLang="ko-KR" sz="1100" b="0" i="0" u="none" strike="noStrike" cap="none" normalizeH="0" baseline="0">
                <a:ln>
                  <a:noFill/>
                </a:ln>
                <a:solidFill>
                  <a:srgbClr val="BCBEC4"/>
                </a:solidFill>
                <a:effectLst/>
                <a:ea typeface="JetBrains Mono"/>
              </a:rPr>
              <a:t>ormat.parse(text);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15" name="Rectangle 1">
            <a:extLst>
              <a:ext uri="{FF2B5EF4-FFF2-40B4-BE49-F238E27FC236}">
                <a16:creationId xmlns:a16="http://schemas.microsoft.com/office/drawing/2014/main" id="{F3CFAC45-C9C8-6058-69D0-814656C37725}"/>
              </a:ext>
            </a:extLst>
          </p:cNvPr>
          <p:cNvSpPr>
            <a:spLocks noChangeArrowheads="1"/>
          </p:cNvSpPr>
          <p:nvPr/>
        </p:nvSpPr>
        <p:spPr bwMode="auto">
          <a:xfrm>
            <a:off x="5823286" y="2936266"/>
            <a:ext cx="4695673" cy="259878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ea typeface="JetBrains Mono"/>
              </a:rPr>
              <a:t>CustomNumberFormatter formatter = </a:t>
            </a:r>
            <a:r>
              <a:rPr kumimoji="0" lang="ko-KR" altLang="ko-KR" sz="1100" b="0" i="0" u="none" strike="noStrike" cap="none" normalizeH="0" baseline="0">
                <a:ln>
                  <a:noFill/>
                </a:ln>
                <a:solidFill>
                  <a:srgbClr val="CF8E6D"/>
                </a:solidFill>
                <a:effectLst/>
                <a:ea typeface="JetBrains Mono"/>
              </a:rPr>
              <a:t>new </a:t>
            </a:r>
            <a:r>
              <a:rPr kumimoji="0" lang="ko-KR" altLang="ko-KR" sz="1100" b="0" i="0" u="none" strike="noStrike" cap="none" normalizeH="0" baseline="0">
                <a:ln>
                  <a:noFill/>
                </a:ln>
                <a:solidFill>
                  <a:srgbClr val="BCBEC4"/>
                </a:solidFill>
                <a:effectLst/>
                <a:ea typeface="JetBrains Mono"/>
              </a:rPr>
              <a:t>CustomNumberFormatter();</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rPr>
              <a:t>// 1,000 -&gt; 1000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변환</a:t>
            </a:r>
            <a:endParaRPr kumimoji="0" lang="en-US" altLang="ko-KR" sz="1100" b="0" i="0" u="none" strike="noStrike" cap="none" normalizeH="0" baseline="0">
              <a:ln>
                <a:noFill/>
              </a:ln>
              <a:solidFill>
                <a:srgbClr val="7A7E85"/>
              </a:solidFill>
              <a:effectLst/>
              <a:ea typeface="JetBrains Mono"/>
              <a:cs typeface="Courier New" panose="02070309020205020404" pitchFamily="49" charset="0"/>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ea typeface="JetBrains Mono"/>
              </a:rPr>
              <a:t>String currencyText = </a:t>
            </a:r>
            <a:r>
              <a:rPr kumimoji="0" lang="ko-KR" altLang="ko-KR" sz="1100" b="0" i="0" u="none" strike="noStrike" cap="none" normalizeH="0" baseline="0">
                <a:ln>
                  <a:noFill/>
                </a:ln>
                <a:solidFill>
                  <a:srgbClr val="6AAB73"/>
                </a:solidFill>
                <a:effectLst/>
                <a:ea typeface="JetBrains Mono"/>
              </a:rPr>
              <a:t>"1,000"</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Number number = formatter.parse(currencyText, Locale.</a:t>
            </a:r>
            <a:r>
              <a:rPr kumimoji="0" lang="ko-KR" altLang="ko-KR" sz="1100" b="0" i="1" u="none" strike="noStrike" cap="none" normalizeH="0" baseline="0">
                <a:ln>
                  <a:noFill/>
                </a:ln>
                <a:solidFill>
                  <a:srgbClr val="C77DBB"/>
                </a:solidFill>
                <a:effectLst/>
                <a:ea typeface="JetBrains Mono"/>
              </a:rPr>
              <a:t>KOREA</a:t>
            </a:r>
            <a:r>
              <a:rPr kumimoji="0" lang="ko-KR" altLang="ko-KR" sz="1100" b="0" i="0" u="none" strike="noStrike" cap="none" normalizeH="0" baseline="0">
                <a:ln>
                  <a:noFill/>
                </a:ln>
                <a:solidFill>
                  <a:srgbClr val="BCBEC4"/>
                </a:solidFill>
                <a:effectLst/>
                <a:ea typeface="JetBrains Mono"/>
              </a:rPr>
              <a:t>);</a:t>
            </a:r>
            <a:r>
              <a:rPr kumimoji="0" lang="en-US"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System.</a:t>
            </a:r>
            <a:r>
              <a:rPr kumimoji="0" lang="ko-KR" altLang="ko-KR" sz="1100" b="0" i="1" u="none" strike="noStrike" cap="none" normalizeH="0" baseline="0">
                <a:ln>
                  <a:noFill/>
                </a:ln>
                <a:solidFill>
                  <a:srgbClr val="C77DBB"/>
                </a:solidFill>
                <a:effectLst/>
                <a:ea typeface="JetBrains Mono"/>
              </a:rPr>
              <a:t>out</a:t>
            </a:r>
            <a:r>
              <a:rPr kumimoji="0" lang="ko-KR" altLang="ko-KR" sz="1100" b="0" i="0" u="none" strike="noStrike" cap="none" normalizeH="0" baseline="0">
                <a:ln>
                  <a:noFill/>
                </a:ln>
                <a:solidFill>
                  <a:srgbClr val="BCBEC4"/>
                </a:solidFill>
                <a:effectLst/>
                <a:ea typeface="JetBrains Mono"/>
              </a:rPr>
              <a:t>.println(</a:t>
            </a:r>
            <a:r>
              <a:rPr kumimoji="0" lang="ko-KR" altLang="ko-KR" sz="1100" b="0" i="0" u="none" strike="noStrike" cap="none" normalizeH="0" baseline="0">
                <a:ln>
                  <a:noFill/>
                </a:ln>
                <a:solidFill>
                  <a:srgbClr val="6AAB73"/>
                </a:solidFill>
                <a:effectLst/>
                <a:ea typeface="JetBrains Mono"/>
              </a:rPr>
              <a:t>"Parsed number: " </a:t>
            </a:r>
            <a:r>
              <a:rPr kumimoji="0" lang="ko-KR" altLang="ko-KR" sz="1100" b="0" i="0" u="none" strike="noStrike" cap="none" normalizeH="0" baseline="0">
                <a:ln>
                  <a:noFill/>
                </a:ln>
                <a:solidFill>
                  <a:srgbClr val="BCBEC4"/>
                </a:solidFill>
                <a:effectLst/>
                <a:ea typeface="JetBrains Mono"/>
              </a:rPr>
              <a:t>+ number); </a:t>
            </a:r>
            <a:r>
              <a:rPr kumimoji="0" lang="ko-KR" altLang="ko-KR" sz="1100" b="0" i="0" u="none" strike="noStrike" cap="none" normalizeH="0" baseline="0">
                <a:ln>
                  <a:noFill/>
                </a:ln>
                <a:solidFill>
                  <a:srgbClr val="7A7E85"/>
                </a:solidFill>
                <a:effectLst/>
                <a:ea typeface="JetBrains Mono"/>
              </a:rPr>
              <a:t>//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출력</a:t>
            </a:r>
            <a:r>
              <a:rPr kumimoji="0" lang="ko-KR" altLang="ko-KR" sz="1100" b="0" i="0" u="none" strike="noStrike" cap="none" normalizeH="0" baseline="0">
                <a:ln>
                  <a:noFill/>
                </a:ln>
                <a:solidFill>
                  <a:srgbClr val="7A7E85"/>
                </a:solidFill>
                <a:effectLst/>
                <a:ea typeface="JetBrains Mono"/>
              </a:rPr>
              <a:t>: 1000</a:t>
            </a:r>
            <a:endParaRPr kumimoji="0" lang="en-US" altLang="ko-KR" sz="1100" b="0" i="0" u="none" strike="noStrike" cap="none" normalizeH="0" baseline="0">
              <a:ln>
                <a:noFill/>
              </a:ln>
              <a:solidFill>
                <a:srgbClr val="7A7E85"/>
              </a:solidFill>
              <a:effectLst/>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br>
              <a:rPr kumimoji="0" lang="ko-KR" altLang="ko-KR" sz="1100" b="0" i="0" u="none" strike="noStrike" cap="none" normalizeH="0" baseline="0">
                <a:ln>
                  <a:noFill/>
                </a:ln>
                <a:solidFill>
                  <a:srgbClr val="7A7E85"/>
                </a:solidFill>
                <a:effectLst/>
                <a:ea typeface="JetBrains Mono"/>
              </a:rPr>
            </a:br>
            <a:r>
              <a:rPr kumimoji="0" lang="ko-KR" altLang="ko-KR" sz="1100" b="0" i="0" u="none" strike="noStrike" cap="none" normalizeH="0" baseline="0">
                <a:ln>
                  <a:noFill/>
                </a:ln>
                <a:solidFill>
                  <a:srgbClr val="7A7E85"/>
                </a:solidFill>
                <a:effectLst/>
                <a:ea typeface="JetBrains Mono"/>
              </a:rPr>
              <a:t>// 1000 -&gt; 1,000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변환</a:t>
            </a:r>
            <a:br>
              <a:rPr kumimoji="0" lang="ko-KR" altLang="ko-KR" sz="1100" b="0" i="0" u="none" strike="noStrike" cap="none" normalizeH="0" baseline="0">
                <a:ln>
                  <a:noFill/>
                </a:ln>
                <a:solidFill>
                  <a:srgbClr val="7A7E85"/>
                </a:solidFill>
                <a:effectLst/>
                <a:ea typeface="JetBrains Mono"/>
              </a:rPr>
            </a:br>
            <a:r>
              <a:rPr kumimoji="0" lang="ko-KR" altLang="ko-KR" sz="1100" b="0" i="0" u="none" strike="noStrike" cap="none" normalizeH="0" baseline="0">
                <a:ln>
                  <a:noFill/>
                </a:ln>
                <a:solidFill>
                  <a:srgbClr val="BCBEC4"/>
                </a:solidFill>
                <a:effectLst/>
                <a:ea typeface="JetBrains Mono"/>
              </a:rPr>
              <a:t>String formattedText = formatter.print(</a:t>
            </a:r>
            <a:r>
              <a:rPr kumimoji="0" lang="ko-KR" altLang="ko-KR" sz="1100" b="0" i="0" u="none" strike="noStrike" cap="none" normalizeH="0" baseline="0">
                <a:ln>
                  <a:noFill/>
                </a:ln>
                <a:solidFill>
                  <a:srgbClr val="2AACB8"/>
                </a:solidFill>
                <a:effectLst/>
                <a:ea typeface="JetBrains Mono"/>
              </a:rPr>
              <a:t>1000</a:t>
            </a:r>
            <a:r>
              <a:rPr kumimoji="0" lang="ko-KR" altLang="ko-KR" sz="1100" b="0" i="0" u="none" strike="noStrike" cap="none" normalizeH="0" baseline="0">
                <a:ln>
                  <a:noFill/>
                </a:ln>
                <a:solidFill>
                  <a:srgbClr val="BCBEC4"/>
                </a:solidFill>
                <a:effectLst/>
                <a:ea typeface="JetBrains Mono"/>
              </a:rPr>
              <a:t>, Locale.</a:t>
            </a:r>
            <a:r>
              <a:rPr kumimoji="0" lang="ko-KR" altLang="ko-KR" sz="1100" b="0" i="1" u="none" strike="noStrike" cap="none" normalizeH="0" baseline="0">
                <a:ln>
                  <a:noFill/>
                </a:ln>
                <a:solidFill>
                  <a:srgbClr val="C77DBB"/>
                </a:solidFill>
                <a:effectLst/>
                <a:ea typeface="JetBrains Mono"/>
              </a:rPr>
              <a:t>KOREA</a:t>
            </a:r>
            <a:r>
              <a:rPr kumimoji="0" lang="ko-KR" altLang="ko-KR" sz="1100" b="0" i="0" u="none" strike="noStrike" cap="none" normalizeH="0" baseline="0">
                <a:ln>
                  <a:noFill/>
                </a:ln>
                <a:solidFill>
                  <a:srgbClr val="BCBEC4"/>
                </a:solidFill>
                <a:effectLst/>
                <a:ea typeface="JetBrains Mono"/>
              </a:rPr>
              <a:t>);</a:t>
            </a:r>
            <a:r>
              <a:rPr kumimoji="0" lang="en-US"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System.</a:t>
            </a:r>
            <a:r>
              <a:rPr kumimoji="0" lang="ko-KR" altLang="ko-KR" sz="1100" b="0" i="1" u="none" strike="noStrike" cap="none" normalizeH="0" baseline="0">
                <a:ln>
                  <a:noFill/>
                </a:ln>
                <a:solidFill>
                  <a:srgbClr val="C77DBB"/>
                </a:solidFill>
                <a:effectLst/>
                <a:ea typeface="JetBrains Mono"/>
              </a:rPr>
              <a:t>out</a:t>
            </a:r>
            <a:r>
              <a:rPr kumimoji="0" lang="ko-KR" altLang="ko-KR" sz="1100" b="0" i="0" u="none" strike="noStrike" cap="none" normalizeH="0" baseline="0">
                <a:ln>
                  <a:noFill/>
                </a:ln>
                <a:solidFill>
                  <a:srgbClr val="BCBEC4"/>
                </a:solidFill>
                <a:effectLst/>
                <a:ea typeface="JetBrains Mono"/>
              </a:rPr>
              <a:t>.println(</a:t>
            </a:r>
            <a:r>
              <a:rPr kumimoji="0" lang="ko-KR" altLang="ko-KR" sz="1100" b="0" i="0" u="none" strike="noStrike" cap="none" normalizeH="0" baseline="0">
                <a:ln>
                  <a:noFill/>
                </a:ln>
                <a:solidFill>
                  <a:srgbClr val="6AAB73"/>
                </a:solidFill>
                <a:effectLst/>
                <a:ea typeface="JetBrains Mono"/>
              </a:rPr>
              <a:t>"Formatted text: " </a:t>
            </a:r>
            <a:r>
              <a:rPr kumimoji="0" lang="ko-KR" altLang="ko-KR" sz="1100" b="0" i="0" u="none" strike="noStrike" cap="none" normalizeH="0" baseline="0">
                <a:ln>
                  <a:noFill/>
                </a:ln>
                <a:solidFill>
                  <a:srgbClr val="BCBEC4"/>
                </a:solidFill>
                <a:effectLst/>
                <a:ea typeface="JetBrains Mono"/>
              </a:rPr>
              <a:t>+ formattedText); </a:t>
            </a:r>
            <a:r>
              <a:rPr kumimoji="0" lang="ko-KR" altLang="ko-KR" sz="1100" b="0" i="0" u="none" strike="noStrike" cap="none" normalizeH="0" baseline="0">
                <a:ln>
                  <a:noFill/>
                </a:ln>
                <a:solidFill>
                  <a:srgbClr val="7A7E85"/>
                </a:solidFill>
                <a:effectLst/>
                <a:ea typeface="JetBrains Mono"/>
              </a:rPr>
              <a:t>//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출력</a:t>
            </a:r>
            <a:r>
              <a:rPr kumimoji="0" lang="ko-KR" altLang="ko-KR" sz="1100" b="0" i="0" u="none" strike="noStrike" cap="none" normalizeH="0" baseline="0">
                <a:ln>
                  <a:noFill/>
                </a:ln>
                <a:solidFill>
                  <a:srgbClr val="7A7E85"/>
                </a:solidFill>
                <a:effectLst/>
                <a:ea typeface="JetBrains Mono"/>
              </a:rPr>
              <a:t>: 1,000</a:t>
            </a:r>
            <a:endParaRPr kumimoji="0" lang="ko-KR" altLang="ko-KR" sz="1100" b="0" i="0" u="none" strike="noStrike" cap="none" normalizeH="0" baseline="0">
              <a:ln>
                <a:noFill/>
              </a:ln>
              <a:solidFill>
                <a:schemeClr val="tx1"/>
              </a:solidFill>
              <a:effectLst/>
            </a:endParaRPr>
          </a:p>
        </p:txBody>
      </p:sp>
      <p:sp>
        <p:nvSpPr>
          <p:cNvPr id="21" name="TextBox 20">
            <a:extLst>
              <a:ext uri="{FF2B5EF4-FFF2-40B4-BE49-F238E27FC236}">
                <a16:creationId xmlns:a16="http://schemas.microsoft.com/office/drawing/2014/main" id="{526F0322-805D-8A7B-E3B7-41E3177F5C18}"/>
              </a:ext>
            </a:extLst>
          </p:cNvPr>
          <p:cNvSpPr txBox="1"/>
          <p:nvPr/>
        </p:nvSpPr>
        <p:spPr>
          <a:xfrm>
            <a:off x="413407" y="5829438"/>
            <a:ext cx="7695878" cy="844462"/>
          </a:xfrm>
          <a:prstGeom prst="rect">
            <a:avLst/>
          </a:prstGeom>
          <a:noFill/>
        </p:spPr>
        <p:txBody>
          <a:bodyPr wrap="square">
            <a:spAutoFit/>
          </a:bodyPr>
          <a:lstStyle/>
          <a:p>
            <a:pPr marL="171450" indent="-171450">
              <a:lnSpc>
                <a:spcPct val="150000"/>
              </a:lnSpc>
              <a:buFont typeface="Arial" panose="020B0604020202020204" pitchFamily="34" charset="0"/>
              <a:buChar char="•"/>
            </a:pPr>
            <a:r>
              <a:rPr lang="ko-KR" altLang="en-US" sz="1200" b="1"/>
              <a:t>스프링은 다양한 </a:t>
            </a:r>
            <a:r>
              <a:rPr lang="en-US" altLang="ko-KR" sz="1200" b="1"/>
              <a:t>Formatter </a:t>
            </a:r>
            <a:r>
              <a:rPr lang="ko-KR" altLang="en-US" sz="1200" b="1"/>
              <a:t>구현체를 제공하고</a:t>
            </a:r>
            <a:r>
              <a:rPr lang="en-US" altLang="ko-KR" sz="1200" b="1"/>
              <a:t> </a:t>
            </a:r>
            <a:r>
              <a:rPr lang="ko-KR" altLang="en-US" sz="1200" b="1"/>
              <a:t>있다</a:t>
            </a:r>
            <a:endParaRPr lang="en-US" altLang="ko-KR" sz="1200" b="1"/>
          </a:p>
          <a:p>
            <a:pPr marL="628650" lvl="1" indent="-171450">
              <a:lnSpc>
                <a:spcPct val="150000"/>
              </a:lnSpc>
              <a:buFont typeface="Arial" panose="020B0604020202020204" pitchFamily="34" charset="0"/>
              <a:buChar char="•"/>
            </a:pPr>
            <a:r>
              <a:rPr lang="ko-KR" altLang="en-US" sz="1100"/>
              <a:t>숫자 포맷터 </a:t>
            </a:r>
            <a:r>
              <a:rPr lang="en-US" altLang="ko-KR" sz="1100"/>
              <a:t>(NumberStyleFormatter, CurrencyStyleFormatter, PercentStyleFormatter): </a:t>
            </a:r>
            <a:r>
              <a:rPr lang="ko-KR" altLang="en-US" sz="1100"/>
              <a:t>숫자 데이터를 포맷</a:t>
            </a:r>
            <a:endParaRPr lang="en-US" altLang="ko-KR" sz="1100"/>
          </a:p>
          <a:p>
            <a:pPr marL="628650" lvl="1" indent="-171450">
              <a:lnSpc>
                <a:spcPct val="150000"/>
              </a:lnSpc>
              <a:buFont typeface="Arial" panose="020B0604020202020204" pitchFamily="34" charset="0"/>
              <a:buChar char="•"/>
            </a:pPr>
            <a:r>
              <a:rPr lang="ko-KR" altLang="en-US" sz="1100"/>
              <a:t>날짜 포맷터 </a:t>
            </a:r>
            <a:r>
              <a:rPr lang="en-US" altLang="ko-KR" sz="1100"/>
              <a:t>(DateFormatter, DurationFormatter): </a:t>
            </a:r>
            <a:r>
              <a:rPr lang="ko-KR" altLang="en-US" sz="1100"/>
              <a:t>날짜와 시간 데이터를 포맷</a:t>
            </a:r>
          </a:p>
        </p:txBody>
      </p:sp>
    </p:spTree>
    <p:extLst>
      <p:ext uri="{BB962C8B-B14F-4D97-AF65-F5344CB8AC3E}">
        <p14:creationId xmlns:p14="http://schemas.microsoft.com/office/powerpoint/2010/main" val="2665307082"/>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3631AC-CF43-1A70-3863-B78F113F1C77}"/>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F048B81E-7B8E-EE0F-F482-FF94689182B9}"/>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
        <p:nvSpPr>
          <p:cNvPr id="4" name="TextBox 3">
            <a:extLst>
              <a:ext uri="{FF2B5EF4-FFF2-40B4-BE49-F238E27FC236}">
                <a16:creationId xmlns:a16="http://schemas.microsoft.com/office/drawing/2014/main" id="{2E73DDA4-AC0C-6972-9312-795E097B5205}"/>
              </a:ext>
            </a:extLst>
          </p:cNvPr>
          <p:cNvSpPr txBox="1"/>
          <p:nvPr/>
        </p:nvSpPr>
        <p:spPr>
          <a:xfrm>
            <a:off x="912218" y="2921169"/>
            <a:ext cx="10367582" cy="1015663"/>
          </a:xfrm>
          <a:prstGeom prst="rect">
            <a:avLst/>
          </a:prstGeom>
          <a:noFill/>
        </p:spPr>
        <p:txBody>
          <a:bodyPr wrap="none" rtlCol="0">
            <a:spAutoFit/>
          </a:bodyPr>
          <a:lstStyle/>
          <a:p>
            <a:pPr algn="ctr"/>
            <a:r>
              <a:rPr lang="en-US" altLang="ko-KR" sz="6000">
                <a:solidFill>
                  <a:schemeClr val="accent1">
                    <a:lumMod val="75000"/>
                  </a:schemeClr>
                </a:solidFill>
                <a:latin typeface="+mj-lt"/>
              </a:rPr>
              <a:t>FormattingConversionService</a:t>
            </a:r>
            <a:endParaRPr lang="ko-KR" altLang="en-US" sz="6000">
              <a:solidFill>
                <a:schemeClr val="accent1">
                  <a:lumMod val="75000"/>
                </a:schemeClr>
              </a:solidFill>
              <a:latin typeface="+mj-lt"/>
            </a:endParaRPr>
          </a:p>
        </p:txBody>
      </p:sp>
    </p:spTree>
    <p:extLst>
      <p:ext uri="{BB962C8B-B14F-4D97-AF65-F5344CB8AC3E}">
        <p14:creationId xmlns:p14="http://schemas.microsoft.com/office/powerpoint/2010/main" val="994798173"/>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85E22F-8723-2438-1C9F-966A93F10D49}"/>
            </a:ext>
          </a:extLst>
        </p:cNvPr>
        <p:cNvGrpSpPr/>
        <p:nvPr/>
      </p:nvGrpSpPr>
      <p:grpSpPr>
        <a:xfrm>
          <a:off x="0" y="0"/>
          <a:ext cx="0" cy="0"/>
          <a:chOff x="0" y="0"/>
          <a:chExt cx="0" cy="0"/>
        </a:xfrm>
      </p:grpSpPr>
      <p:sp>
        <p:nvSpPr>
          <p:cNvPr id="46" name="사각형: 둥근 모서리 45">
            <a:extLst>
              <a:ext uri="{FF2B5EF4-FFF2-40B4-BE49-F238E27FC236}">
                <a16:creationId xmlns:a16="http://schemas.microsoft.com/office/drawing/2014/main" id="{2333E642-2311-5E43-3C8A-1A20952A4834}"/>
              </a:ext>
            </a:extLst>
          </p:cNvPr>
          <p:cNvSpPr/>
          <p:nvPr/>
        </p:nvSpPr>
        <p:spPr>
          <a:xfrm>
            <a:off x="633117" y="1518941"/>
            <a:ext cx="4723194" cy="1251285"/>
          </a:xfrm>
          <a:prstGeom prst="roundRect">
            <a:avLst>
              <a:gd name="adj" fmla="val 6973"/>
            </a:avLst>
          </a:prstGeom>
          <a:solidFill>
            <a:schemeClr val="bg2"/>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ko-KR" altLang="en-US"/>
          </a:p>
        </p:txBody>
      </p:sp>
      <p:sp>
        <p:nvSpPr>
          <p:cNvPr id="73" name="직사각형 72">
            <a:extLst>
              <a:ext uri="{FF2B5EF4-FFF2-40B4-BE49-F238E27FC236}">
                <a16:creationId xmlns:a16="http://schemas.microsoft.com/office/drawing/2014/main" id="{AC8E2B7F-AA1E-40E5-BA8F-99139FFAA91F}"/>
              </a:ext>
            </a:extLst>
          </p:cNvPr>
          <p:cNvSpPr/>
          <p:nvPr/>
        </p:nvSpPr>
        <p:spPr>
          <a:xfrm>
            <a:off x="370206" y="555513"/>
            <a:ext cx="11372615"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FormattingConversionService </a:t>
            </a:r>
            <a:r>
              <a:rPr lang="ko-KR" altLang="en-US" sz="1200"/>
              <a:t>는 </a:t>
            </a:r>
            <a:r>
              <a:rPr lang="en-US" altLang="ko-KR" sz="1200"/>
              <a:t>Converter </a:t>
            </a:r>
            <a:r>
              <a:rPr lang="ko-KR" altLang="en-US" sz="1200"/>
              <a:t>와 </a:t>
            </a:r>
            <a:r>
              <a:rPr lang="en-US" altLang="ko-KR" sz="1200"/>
              <a:t>Formatter </a:t>
            </a:r>
            <a:r>
              <a:rPr lang="ko-KR" altLang="en-US" sz="1200"/>
              <a:t>를 통합적으로 등록할 수 있는 구현체로서 타입 변환과 로컬화된 데이터 포맷팅을 함께 처리할 수 있다</a:t>
            </a:r>
            <a:endParaRPr lang="en-US" altLang="ko-KR" sz="1200">
              <a:latin typeface="+mn-ea"/>
            </a:endParaRPr>
          </a:p>
        </p:txBody>
      </p:sp>
      <p:sp>
        <p:nvSpPr>
          <p:cNvPr id="74" name="직사각형 73">
            <a:extLst>
              <a:ext uri="{FF2B5EF4-FFF2-40B4-BE49-F238E27FC236}">
                <a16:creationId xmlns:a16="http://schemas.microsoft.com/office/drawing/2014/main" id="{906D86D0-62BA-DC4D-436E-3BE6F156514D}"/>
              </a:ext>
            </a:extLst>
          </p:cNvPr>
          <p:cNvSpPr/>
          <p:nvPr/>
        </p:nvSpPr>
        <p:spPr>
          <a:xfrm>
            <a:off x="198756" y="202792"/>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sp>
        <p:nvSpPr>
          <p:cNvPr id="2" name="직사각형 1">
            <a:extLst>
              <a:ext uri="{FF2B5EF4-FFF2-40B4-BE49-F238E27FC236}">
                <a16:creationId xmlns:a16="http://schemas.microsoft.com/office/drawing/2014/main" id="{332713BC-B141-9335-D3B0-4EA2B95551E3}"/>
              </a:ext>
            </a:extLst>
          </p:cNvPr>
          <p:cNvSpPr/>
          <p:nvPr/>
        </p:nvSpPr>
        <p:spPr>
          <a:xfrm>
            <a:off x="212889" y="3100533"/>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구조</a:t>
            </a:r>
          </a:p>
        </p:txBody>
      </p:sp>
      <p:sp>
        <p:nvSpPr>
          <p:cNvPr id="3" name="모서리가 둥근 직사각형 38">
            <a:extLst>
              <a:ext uri="{FF2B5EF4-FFF2-40B4-BE49-F238E27FC236}">
                <a16:creationId xmlns:a16="http://schemas.microsoft.com/office/drawing/2014/main" id="{A534F818-2217-0EE0-C806-C37EABA1E7A1}"/>
              </a:ext>
            </a:extLst>
          </p:cNvPr>
          <p:cNvSpPr/>
          <p:nvPr/>
        </p:nvSpPr>
        <p:spPr>
          <a:xfrm>
            <a:off x="1305078" y="1920712"/>
            <a:ext cx="1795312"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i="1">
                <a:solidFill>
                  <a:schemeClr val="tx1"/>
                </a:solidFill>
                <a:latin typeface="+mj-lt"/>
                <a:ea typeface="나눔바른고딕" panose="020B0603020101020101"/>
              </a:rPr>
              <a:t>ConversionService</a:t>
            </a:r>
            <a:endParaRPr lang="ko-KR" altLang="en-US" sz="1400" i="1">
              <a:solidFill>
                <a:schemeClr val="tx1"/>
              </a:solidFill>
              <a:latin typeface="+mj-lt"/>
              <a:ea typeface="나눔바른고딕" panose="020B0603020101020101"/>
            </a:endParaRPr>
          </a:p>
        </p:txBody>
      </p:sp>
      <p:sp>
        <p:nvSpPr>
          <p:cNvPr id="18" name="직사각형 17">
            <a:extLst>
              <a:ext uri="{FF2B5EF4-FFF2-40B4-BE49-F238E27FC236}">
                <a16:creationId xmlns:a16="http://schemas.microsoft.com/office/drawing/2014/main" id="{01FC6E1B-FB50-D606-9011-98CEAA5C5430}"/>
              </a:ext>
            </a:extLst>
          </p:cNvPr>
          <p:cNvSpPr/>
          <p:nvPr/>
        </p:nvSpPr>
        <p:spPr>
          <a:xfrm>
            <a:off x="2119923" y="1149434"/>
            <a:ext cx="1749582" cy="307777"/>
          </a:xfrm>
          <a:prstGeom prst="rect">
            <a:avLst/>
          </a:prstGeom>
        </p:spPr>
        <p:txBody>
          <a:bodyPr wrap="none">
            <a:spAutoFit/>
          </a:bodyPr>
          <a:lstStyle/>
          <a:p>
            <a:r>
              <a:rPr lang="en-US" altLang="ko-KR" sz="1400" b="1">
                <a:latin typeface="+mn-ea"/>
              </a:rPr>
              <a:t>ConversionService</a:t>
            </a:r>
            <a:endParaRPr lang="ko-KR" altLang="en-US" sz="1400" b="1">
              <a:latin typeface="+mn-ea"/>
            </a:endParaRPr>
          </a:p>
        </p:txBody>
      </p:sp>
      <p:sp>
        <p:nvSpPr>
          <p:cNvPr id="20" name="모서리가 둥근 직사각형 38">
            <a:extLst>
              <a:ext uri="{FF2B5EF4-FFF2-40B4-BE49-F238E27FC236}">
                <a16:creationId xmlns:a16="http://schemas.microsoft.com/office/drawing/2014/main" id="{286E437A-8CA9-8AF9-8EFD-3F5DA2BE74F8}"/>
              </a:ext>
            </a:extLst>
          </p:cNvPr>
          <p:cNvSpPr/>
          <p:nvPr/>
        </p:nvSpPr>
        <p:spPr>
          <a:xfrm>
            <a:off x="3457726" y="1642401"/>
            <a:ext cx="1109511"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i="1">
                <a:solidFill>
                  <a:schemeClr val="tx1"/>
                </a:solidFill>
                <a:latin typeface="+mj-lt"/>
                <a:ea typeface="나눔바른고딕" panose="020B0603020101020101"/>
              </a:rPr>
              <a:t>Converter</a:t>
            </a:r>
            <a:endParaRPr lang="ko-KR" altLang="en-US" sz="1400" i="1">
              <a:solidFill>
                <a:schemeClr val="tx1"/>
              </a:solidFill>
              <a:latin typeface="+mj-lt"/>
              <a:ea typeface="나눔바른고딕" panose="020B0603020101020101"/>
            </a:endParaRPr>
          </a:p>
        </p:txBody>
      </p:sp>
      <p:sp>
        <p:nvSpPr>
          <p:cNvPr id="21" name="직사각형 20">
            <a:extLst>
              <a:ext uri="{FF2B5EF4-FFF2-40B4-BE49-F238E27FC236}">
                <a16:creationId xmlns:a16="http://schemas.microsoft.com/office/drawing/2014/main" id="{4880EAC1-0B3D-4E17-6312-E87D36A3DA85}"/>
              </a:ext>
            </a:extLst>
          </p:cNvPr>
          <p:cNvSpPr/>
          <p:nvPr/>
        </p:nvSpPr>
        <p:spPr>
          <a:xfrm>
            <a:off x="4835044" y="1686185"/>
            <a:ext cx="332142" cy="369332"/>
          </a:xfrm>
          <a:prstGeom prst="rect">
            <a:avLst/>
          </a:prstGeom>
        </p:spPr>
        <p:txBody>
          <a:bodyPr wrap="none">
            <a:spAutoFit/>
          </a:bodyPr>
          <a:lstStyle/>
          <a:p>
            <a:r>
              <a:rPr lang="en-US" altLang="ko-KR" b="1">
                <a:solidFill>
                  <a:srgbClr val="0070C0"/>
                </a:solidFill>
                <a:latin typeface="+mn-ea"/>
              </a:rPr>
              <a:t>B</a:t>
            </a:r>
            <a:endParaRPr lang="ko-KR" altLang="en-US" b="1">
              <a:solidFill>
                <a:srgbClr val="0070C0"/>
              </a:solidFill>
              <a:latin typeface="+mn-ea"/>
            </a:endParaRPr>
          </a:p>
        </p:txBody>
      </p:sp>
      <p:cxnSp>
        <p:nvCxnSpPr>
          <p:cNvPr id="22" name="직선 화살표 연결선 21">
            <a:extLst>
              <a:ext uri="{FF2B5EF4-FFF2-40B4-BE49-F238E27FC236}">
                <a16:creationId xmlns:a16="http://schemas.microsoft.com/office/drawing/2014/main" id="{166EA768-D001-77B5-32E6-73E17816734F}"/>
              </a:ext>
            </a:extLst>
          </p:cNvPr>
          <p:cNvCxnSpPr>
            <a:cxnSpLocks/>
            <a:stCxn id="20" idx="3"/>
            <a:endCxn id="21" idx="1"/>
          </p:cNvCxnSpPr>
          <p:nvPr/>
        </p:nvCxnSpPr>
        <p:spPr>
          <a:xfrm flipV="1">
            <a:off x="4567237" y="1870851"/>
            <a:ext cx="267807"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직사각형 28">
            <a:extLst>
              <a:ext uri="{FF2B5EF4-FFF2-40B4-BE49-F238E27FC236}">
                <a16:creationId xmlns:a16="http://schemas.microsoft.com/office/drawing/2014/main" id="{0AAC116D-3ABA-0906-023F-F5FE15CF7A6F}"/>
              </a:ext>
            </a:extLst>
          </p:cNvPr>
          <p:cNvSpPr/>
          <p:nvPr/>
        </p:nvSpPr>
        <p:spPr>
          <a:xfrm>
            <a:off x="680325" y="1964496"/>
            <a:ext cx="346570" cy="369332"/>
          </a:xfrm>
          <a:prstGeom prst="rect">
            <a:avLst/>
          </a:prstGeom>
        </p:spPr>
        <p:txBody>
          <a:bodyPr wrap="none">
            <a:spAutoFit/>
          </a:bodyPr>
          <a:lstStyle/>
          <a:p>
            <a:r>
              <a:rPr lang="en-US" altLang="ko-KR" b="1">
                <a:solidFill>
                  <a:srgbClr val="FF0000"/>
                </a:solidFill>
                <a:latin typeface="+mn-ea"/>
              </a:rPr>
              <a:t>A</a:t>
            </a:r>
            <a:endParaRPr lang="ko-KR" altLang="en-US" b="1">
              <a:solidFill>
                <a:srgbClr val="FF0000"/>
              </a:solidFill>
              <a:latin typeface="+mn-ea"/>
            </a:endParaRPr>
          </a:p>
        </p:txBody>
      </p:sp>
      <p:cxnSp>
        <p:nvCxnSpPr>
          <p:cNvPr id="30" name="직선 화살표 연결선 29">
            <a:extLst>
              <a:ext uri="{FF2B5EF4-FFF2-40B4-BE49-F238E27FC236}">
                <a16:creationId xmlns:a16="http://schemas.microsoft.com/office/drawing/2014/main" id="{74462A34-8634-8F1D-D67E-0B920973A9B2}"/>
              </a:ext>
            </a:extLst>
          </p:cNvPr>
          <p:cNvCxnSpPr>
            <a:stCxn id="29" idx="3"/>
          </p:cNvCxnSpPr>
          <p:nvPr/>
        </p:nvCxnSpPr>
        <p:spPr>
          <a:xfrm>
            <a:off x="1026895" y="2149162"/>
            <a:ext cx="288560"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연결선: 꺾임 32">
            <a:extLst>
              <a:ext uri="{FF2B5EF4-FFF2-40B4-BE49-F238E27FC236}">
                <a16:creationId xmlns:a16="http://schemas.microsoft.com/office/drawing/2014/main" id="{7F6EAE29-4878-C75D-AF42-962B085F4F05}"/>
              </a:ext>
            </a:extLst>
          </p:cNvPr>
          <p:cNvCxnSpPr>
            <a:stCxn id="3" idx="3"/>
            <a:endCxn id="20" idx="1"/>
          </p:cNvCxnSpPr>
          <p:nvPr/>
        </p:nvCxnSpPr>
        <p:spPr>
          <a:xfrm flipV="1">
            <a:off x="3100390" y="1870852"/>
            <a:ext cx="357336" cy="278311"/>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모서리가 둥근 직사각형 38">
            <a:extLst>
              <a:ext uri="{FF2B5EF4-FFF2-40B4-BE49-F238E27FC236}">
                <a16:creationId xmlns:a16="http://schemas.microsoft.com/office/drawing/2014/main" id="{BD411C95-EDAE-A375-1317-8DD48FA72190}"/>
              </a:ext>
            </a:extLst>
          </p:cNvPr>
          <p:cNvSpPr/>
          <p:nvPr/>
        </p:nvSpPr>
        <p:spPr>
          <a:xfrm>
            <a:off x="3457726" y="2191797"/>
            <a:ext cx="1109511"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i="1">
                <a:solidFill>
                  <a:schemeClr val="tx1"/>
                </a:solidFill>
                <a:latin typeface="+mj-lt"/>
                <a:ea typeface="나눔바른고딕" panose="020B0603020101020101"/>
              </a:rPr>
              <a:t>Converter</a:t>
            </a:r>
            <a:endParaRPr lang="ko-KR" altLang="en-US" sz="1400" i="1">
              <a:solidFill>
                <a:schemeClr val="tx1"/>
              </a:solidFill>
              <a:latin typeface="+mj-lt"/>
              <a:ea typeface="나눔바른고딕" panose="020B0603020101020101"/>
            </a:endParaRPr>
          </a:p>
        </p:txBody>
      </p:sp>
      <p:sp>
        <p:nvSpPr>
          <p:cNvPr id="36" name="직사각형 35">
            <a:extLst>
              <a:ext uri="{FF2B5EF4-FFF2-40B4-BE49-F238E27FC236}">
                <a16:creationId xmlns:a16="http://schemas.microsoft.com/office/drawing/2014/main" id="{FD4C8A2B-03CE-EB95-A489-4AE9443C1FC0}"/>
              </a:ext>
            </a:extLst>
          </p:cNvPr>
          <p:cNvSpPr/>
          <p:nvPr/>
        </p:nvSpPr>
        <p:spPr>
          <a:xfrm>
            <a:off x="4835044" y="2235581"/>
            <a:ext cx="332142" cy="369332"/>
          </a:xfrm>
          <a:prstGeom prst="rect">
            <a:avLst/>
          </a:prstGeom>
        </p:spPr>
        <p:txBody>
          <a:bodyPr wrap="none">
            <a:spAutoFit/>
          </a:bodyPr>
          <a:lstStyle/>
          <a:p>
            <a:r>
              <a:rPr lang="en-US" altLang="ko-KR" b="1">
                <a:solidFill>
                  <a:schemeClr val="accent6"/>
                </a:solidFill>
                <a:latin typeface="+mn-ea"/>
              </a:rPr>
              <a:t>C</a:t>
            </a:r>
            <a:endParaRPr lang="ko-KR" altLang="en-US" b="1">
              <a:solidFill>
                <a:schemeClr val="accent6"/>
              </a:solidFill>
              <a:latin typeface="+mn-ea"/>
            </a:endParaRPr>
          </a:p>
        </p:txBody>
      </p:sp>
      <p:cxnSp>
        <p:nvCxnSpPr>
          <p:cNvPr id="42" name="연결선: 꺾임 41">
            <a:extLst>
              <a:ext uri="{FF2B5EF4-FFF2-40B4-BE49-F238E27FC236}">
                <a16:creationId xmlns:a16="http://schemas.microsoft.com/office/drawing/2014/main" id="{C96FA42D-66F1-80EE-8186-694ED89A98B2}"/>
              </a:ext>
            </a:extLst>
          </p:cNvPr>
          <p:cNvCxnSpPr>
            <a:stCxn id="3" idx="3"/>
            <a:endCxn id="35" idx="1"/>
          </p:cNvCxnSpPr>
          <p:nvPr/>
        </p:nvCxnSpPr>
        <p:spPr>
          <a:xfrm>
            <a:off x="3100390" y="2149163"/>
            <a:ext cx="357336" cy="271085"/>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사각형: 둥근 모서리 8">
            <a:extLst>
              <a:ext uri="{FF2B5EF4-FFF2-40B4-BE49-F238E27FC236}">
                <a16:creationId xmlns:a16="http://schemas.microsoft.com/office/drawing/2014/main" id="{F279A501-86FD-E566-7DCD-5ED7D745CF7F}"/>
              </a:ext>
            </a:extLst>
          </p:cNvPr>
          <p:cNvSpPr/>
          <p:nvPr/>
        </p:nvSpPr>
        <p:spPr>
          <a:xfrm>
            <a:off x="5736357" y="1518941"/>
            <a:ext cx="5621454" cy="1251285"/>
          </a:xfrm>
          <a:prstGeom prst="roundRect">
            <a:avLst>
              <a:gd name="adj" fmla="val 6973"/>
            </a:avLst>
          </a:prstGeom>
          <a:solidFill>
            <a:schemeClr val="bg2"/>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ko-KR" altLang="en-US"/>
          </a:p>
        </p:txBody>
      </p:sp>
      <p:sp>
        <p:nvSpPr>
          <p:cNvPr id="10" name="모서리가 둥근 직사각형 38">
            <a:extLst>
              <a:ext uri="{FF2B5EF4-FFF2-40B4-BE49-F238E27FC236}">
                <a16:creationId xmlns:a16="http://schemas.microsoft.com/office/drawing/2014/main" id="{687E94CA-EC46-C3AC-0551-224FFDA7D665}"/>
              </a:ext>
            </a:extLst>
          </p:cNvPr>
          <p:cNvSpPr/>
          <p:nvPr/>
        </p:nvSpPr>
        <p:spPr>
          <a:xfrm>
            <a:off x="6408317" y="1920712"/>
            <a:ext cx="2678237"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i="1">
                <a:solidFill>
                  <a:schemeClr val="tx1"/>
                </a:solidFill>
                <a:latin typeface="+mj-lt"/>
                <a:ea typeface="나눔바른고딕" panose="020B0603020101020101"/>
              </a:rPr>
              <a:t>FormattingConversionService</a:t>
            </a:r>
            <a:endParaRPr lang="ko-KR" altLang="en-US" sz="1400" i="1">
              <a:solidFill>
                <a:schemeClr val="tx1"/>
              </a:solidFill>
              <a:latin typeface="+mj-lt"/>
              <a:ea typeface="나눔바른고딕" panose="020B0603020101020101"/>
            </a:endParaRPr>
          </a:p>
        </p:txBody>
      </p:sp>
      <p:sp>
        <p:nvSpPr>
          <p:cNvPr id="13" name="직사각형 12">
            <a:extLst>
              <a:ext uri="{FF2B5EF4-FFF2-40B4-BE49-F238E27FC236}">
                <a16:creationId xmlns:a16="http://schemas.microsoft.com/office/drawing/2014/main" id="{7217DD0D-F287-8DC6-6ECF-CCE7C8ED002F}"/>
              </a:ext>
            </a:extLst>
          </p:cNvPr>
          <p:cNvSpPr/>
          <p:nvPr/>
        </p:nvSpPr>
        <p:spPr>
          <a:xfrm>
            <a:off x="7198381" y="1149434"/>
            <a:ext cx="2697405" cy="307777"/>
          </a:xfrm>
          <a:prstGeom prst="rect">
            <a:avLst/>
          </a:prstGeom>
        </p:spPr>
        <p:txBody>
          <a:bodyPr wrap="none">
            <a:spAutoFit/>
          </a:bodyPr>
          <a:lstStyle/>
          <a:p>
            <a:r>
              <a:rPr lang="en-US" altLang="ko-KR" sz="1400" b="1">
                <a:latin typeface="+mn-ea"/>
              </a:rPr>
              <a:t>FormattingConversionService</a:t>
            </a:r>
            <a:endParaRPr lang="ko-KR" altLang="en-US" sz="1400" b="1">
              <a:latin typeface="+mn-ea"/>
            </a:endParaRPr>
          </a:p>
        </p:txBody>
      </p:sp>
      <p:sp>
        <p:nvSpPr>
          <p:cNvPr id="14" name="모서리가 둥근 직사각형 38">
            <a:extLst>
              <a:ext uri="{FF2B5EF4-FFF2-40B4-BE49-F238E27FC236}">
                <a16:creationId xmlns:a16="http://schemas.microsoft.com/office/drawing/2014/main" id="{F5D70D7D-B177-05AE-D35F-9A575BBEE95B}"/>
              </a:ext>
            </a:extLst>
          </p:cNvPr>
          <p:cNvSpPr/>
          <p:nvPr/>
        </p:nvSpPr>
        <p:spPr>
          <a:xfrm>
            <a:off x="9511458" y="1642401"/>
            <a:ext cx="1109511"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i="1">
                <a:solidFill>
                  <a:schemeClr val="tx1"/>
                </a:solidFill>
                <a:latin typeface="+mj-lt"/>
                <a:ea typeface="나눔바른고딕" panose="020B0603020101020101"/>
              </a:rPr>
              <a:t>Converter</a:t>
            </a:r>
            <a:endParaRPr lang="ko-KR" altLang="en-US" sz="1400" i="1">
              <a:solidFill>
                <a:schemeClr val="tx1"/>
              </a:solidFill>
              <a:latin typeface="+mj-lt"/>
              <a:ea typeface="나눔바른고딕" panose="020B0603020101020101"/>
            </a:endParaRPr>
          </a:p>
        </p:txBody>
      </p:sp>
      <p:sp>
        <p:nvSpPr>
          <p:cNvPr id="15" name="직사각형 14">
            <a:extLst>
              <a:ext uri="{FF2B5EF4-FFF2-40B4-BE49-F238E27FC236}">
                <a16:creationId xmlns:a16="http://schemas.microsoft.com/office/drawing/2014/main" id="{F8776239-13B9-3BD2-F4E4-1222BA66381F}"/>
              </a:ext>
            </a:extLst>
          </p:cNvPr>
          <p:cNvSpPr/>
          <p:nvPr/>
        </p:nvSpPr>
        <p:spPr>
          <a:xfrm>
            <a:off x="10888776" y="1686185"/>
            <a:ext cx="332142" cy="369332"/>
          </a:xfrm>
          <a:prstGeom prst="rect">
            <a:avLst/>
          </a:prstGeom>
        </p:spPr>
        <p:txBody>
          <a:bodyPr wrap="none">
            <a:spAutoFit/>
          </a:bodyPr>
          <a:lstStyle/>
          <a:p>
            <a:r>
              <a:rPr lang="en-US" altLang="ko-KR" b="1">
                <a:solidFill>
                  <a:srgbClr val="0070C0"/>
                </a:solidFill>
                <a:latin typeface="+mn-ea"/>
              </a:rPr>
              <a:t>B</a:t>
            </a:r>
            <a:endParaRPr lang="ko-KR" altLang="en-US" b="1">
              <a:solidFill>
                <a:srgbClr val="0070C0"/>
              </a:solidFill>
              <a:latin typeface="+mn-ea"/>
            </a:endParaRPr>
          </a:p>
        </p:txBody>
      </p:sp>
      <p:cxnSp>
        <p:nvCxnSpPr>
          <p:cNvPr id="16" name="직선 화살표 연결선 15">
            <a:extLst>
              <a:ext uri="{FF2B5EF4-FFF2-40B4-BE49-F238E27FC236}">
                <a16:creationId xmlns:a16="http://schemas.microsoft.com/office/drawing/2014/main" id="{4422FD7B-613A-C995-D05E-D4DD64EECFF5}"/>
              </a:ext>
            </a:extLst>
          </p:cNvPr>
          <p:cNvCxnSpPr>
            <a:cxnSpLocks/>
            <a:stCxn id="14" idx="3"/>
            <a:endCxn id="15" idx="1"/>
          </p:cNvCxnSpPr>
          <p:nvPr/>
        </p:nvCxnSpPr>
        <p:spPr>
          <a:xfrm flipV="1">
            <a:off x="10620969" y="1870851"/>
            <a:ext cx="267807"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직사각형 18">
            <a:extLst>
              <a:ext uri="{FF2B5EF4-FFF2-40B4-BE49-F238E27FC236}">
                <a16:creationId xmlns:a16="http://schemas.microsoft.com/office/drawing/2014/main" id="{CA6D914A-0C35-6A7F-578A-C4DE75EB8F79}"/>
              </a:ext>
            </a:extLst>
          </p:cNvPr>
          <p:cNvSpPr/>
          <p:nvPr/>
        </p:nvSpPr>
        <p:spPr>
          <a:xfrm>
            <a:off x="5783565" y="1964496"/>
            <a:ext cx="346570" cy="369332"/>
          </a:xfrm>
          <a:prstGeom prst="rect">
            <a:avLst/>
          </a:prstGeom>
        </p:spPr>
        <p:txBody>
          <a:bodyPr wrap="none">
            <a:spAutoFit/>
          </a:bodyPr>
          <a:lstStyle/>
          <a:p>
            <a:r>
              <a:rPr lang="en-US" altLang="ko-KR" b="1">
                <a:solidFill>
                  <a:srgbClr val="FF0000"/>
                </a:solidFill>
                <a:latin typeface="+mn-ea"/>
              </a:rPr>
              <a:t>A</a:t>
            </a:r>
            <a:endParaRPr lang="ko-KR" altLang="en-US" b="1">
              <a:solidFill>
                <a:srgbClr val="FF0000"/>
              </a:solidFill>
              <a:latin typeface="+mn-ea"/>
            </a:endParaRPr>
          </a:p>
        </p:txBody>
      </p:sp>
      <p:cxnSp>
        <p:nvCxnSpPr>
          <p:cNvPr id="23" name="직선 화살표 연결선 22">
            <a:extLst>
              <a:ext uri="{FF2B5EF4-FFF2-40B4-BE49-F238E27FC236}">
                <a16:creationId xmlns:a16="http://schemas.microsoft.com/office/drawing/2014/main" id="{74958705-101D-007C-0D9D-6E2B9BB9E7DF}"/>
              </a:ext>
            </a:extLst>
          </p:cNvPr>
          <p:cNvCxnSpPr>
            <a:stCxn id="19" idx="3"/>
          </p:cNvCxnSpPr>
          <p:nvPr/>
        </p:nvCxnSpPr>
        <p:spPr>
          <a:xfrm>
            <a:off x="6130135" y="2149162"/>
            <a:ext cx="288560"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연결선: 꺾임 23">
            <a:extLst>
              <a:ext uri="{FF2B5EF4-FFF2-40B4-BE49-F238E27FC236}">
                <a16:creationId xmlns:a16="http://schemas.microsoft.com/office/drawing/2014/main" id="{3F7BBDE7-4810-7EA3-EBAD-7048B4999E7A}"/>
              </a:ext>
            </a:extLst>
          </p:cNvPr>
          <p:cNvCxnSpPr>
            <a:cxnSpLocks/>
            <a:stCxn id="10" idx="3"/>
            <a:endCxn id="14" idx="1"/>
          </p:cNvCxnSpPr>
          <p:nvPr/>
        </p:nvCxnSpPr>
        <p:spPr>
          <a:xfrm flipV="1">
            <a:off x="9086554" y="1870852"/>
            <a:ext cx="424904" cy="278311"/>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모서리가 둥근 직사각형 38">
            <a:extLst>
              <a:ext uri="{FF2B5EF4-FFF2-40B4-BE49-F238E27FC236}">
                <a16:creationId xmlns:a16="http://schemas.microsoft.com/office/drawing/2014/main" id="{ACDD0273-F067-4A7E-A9E5-E97E8450D4FB}"/>
              </a:ext>
            </a:extLst>
          </p:cNvPr>
          <p:cNvSpPr/>
          <p:nvPr/>
        </p:nvSpPr>
        <p:spPr>
          <a:xfrm>
            <a:off x="9511458" y="2191797"/>
            <a:ext cx="1109511"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i="1">
                <a:solidFill>
                  <a:schemeClr val="tx1"/>
                </a:solidFill>
                <a:latin typeface="+mj-lt"/>
                <a:ea typeface="나눔바른고딕" panose="020B0603020101020101"/>
              </a:rPr>
              <a:t>Formatter</a:t>
            </a:r>
            <a:endParaRPr lang="ko-KR" altLang="en-US" sz="1400" i="1">
              <a:solidFill>
                <a:schemeClr val="tx1"/>
              </a:solidFill>
              <a:latin typeface="+mj-lt"/>
              <a:ea typeface="나눔바른고딕" panose="020B0603020101020101"/>
            </a:endParaRPr>
          </a:p>
        </p:txBody>
      </p:sp>
      <p:sp>
        <p:nvSpPr>
          <p:cNvPr id="31" name="직사각형 30">
            <a:extLst>
              <a:ext uri="{FF2B5EF4-FFF2-40B4-BE49-F238E27FC236}">
                <a16:creationId xmlns:a16="http://schemas.microsoft.com/office/drawing/2014/main" id="{7E276723-A471-EFA6-DEFD-4561A14C8466}"/>
              </a:ext>
            </a:extLst>
          </p:cNvPr>
          <p:cNvSpPr/>
          <p:nvPr/>
        </p:nvSpPr>
        <p:spPr>
          <a:xfrm>
            <a:off x="10888776" y="2235581"/>
            <a:ext cx="332142" cy="369332"/>
          </a:xfrm>
          <a:prstGeom prst="rect">
            <a:avLst/>
          </a:prstGeom>
        </p:spPr>
        <p:txBody>
          <a:bodyPr wrap="none">
            <a:spAutoFit/>
          </a:bodyPr>
          <a:lstStyle/>
          <a:p>
            <a:r>
              <a:rPr lang="en-US" altLang="ko-KR" b="1">
                <a:solidFill>
                  <a:schemeClr val="accent6"/>
                </a:solidFill>
                <a:latin typeface="+mn-ea"/>
              </a:rPr>
              <a:t>C</a:t>
            </a:r>
            <a:endParaRPr lang="ko-KR" altLang="en-US" b="1">
              <a:solidFill>
                <a:schemeClr val="accent6"/>
              </a:solidFill>
              <a:latin typeface="+mn-ea"/>
            </a:endParaRPr>
          </a:p>
        </p:txBody>
      </p:sp>
      <p:cxnSp>
        <p:nvCxnSpPr>
          <p:cNvPr id="32" name="직선 화살표 연결선 31">
            <a:extLst>
              <a:ext uri="{FF2B5EF4-FFF2-40B4-BE49-F238E27FC236}">
                <a16:creationId xmlns:a16="http://schemas.microsoft.com/office/drawing/2014/main" id="{9F4F8117-2794-AC05-FF62-4E4D836A3340}"/>
              </a:ext>
            </a:extLst>
          </p:cNvPr>
          <p:cNvCxnSpPr>
            <a:cxnSpLocks/>
            <a:stCxn id="26" idx="3"/>
            <a:endCxn id="31" idx="1"/>
          </p:cNvCxnSpPr>
          <p:nvPr/>
        </p:nvCxnSpPr>
        <p:spPr>
          <a:xfrm flipV="1">
            <a:off x="10620969" y="2420247"/>
            <a:ext cx="267807"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연결선: 꺾임 33">
            <a:extLst>
              <a:ext uri="{FF2B5EF4-FFF2-40B4-BE49-F238E27FC236}">
                <a16:creationId xmlns:a16="http://schemas.microsoft.com/office/drawing/2014/main" id="{7D6E71F6-D7E2-EA7D-8BFF-F0E0B4D40235}"/>
              </a:ext>
            </a:extLst>
          </p:cNvPr>
          <p:cNvCxnSpPr>
            <a:cxnSpLocks/>
            <a:stCxn id="10" idx="3"/>
            <a:endCxn id="26" idx="1"/>
          </p:cNvCxnSpPr>
          <p:nvPr/>
        </p:nvCxnSpPr>
        <p:spPr>
          <a:xfrm>
            <a:off x="9086554" y="2149163"/>
            <a:ext cx="424904" cy="271085"/>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Rectangle 1">
            <a:extLst>
              <a:ext uri="{FF2B5EF4-FFF2-40B4-BE49-F238E27FC236}">
                <a16:creationId xmlns:a16="http://schemas.microsoft.com/office/drawing/2014/main" id="{596E4EF8-42CA-70B2-A235-0B494F770F60}"/>
              </a:ext>
            </a:extLst>
          </p:cNvPr>
          <p:cNvSpPr>
            <a:spLocks noChangeArrowheads="1"/>
          </p:cNvSpPr>
          <p:nvPr/>
        </p:nvSpPr>
        <p:spPr bwMode="auto">
          <a:xfrm>
            <a:off x="1618710" y="3590815"/>
            <a:ext cx="10322634" cy="199715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200" b="0" i="0" u="none" strike="noStrike" cap="none" normalizeH="0" baseline="0">
                <a:ln>
                  <a:noFill/>
                </a:ln>
                <a:solidFill>
                  <a:srgbClr val="CF8E6D"/>
                </a:solidFill>
                <a:effectLst/>
                <a:latin typeface="Arial Unicode MS"/>
                <a:ea typeface="JetBrains Mono"/>
              </a:rPr>
              <a:t>public interface </a:t>
            </a:r>
            <a:r>
              <a:rPr kumimoji="0" lang="en-US" altLang="ko-KR" sz="1200" b="0" i="0" u="none" strike="noStrike" cap="none" normalizeH="0" baseline="0">
                <a:ln>
                  <a:noFill/>
                </a:ln>
                <a:solidFill>
                  <a:schemeClr val="bg1">
                    <a:lumMod val="75000"/>
                  </a:schemeClr>
                </a:solidFill>
                <a:effectLst/>
                <a:latin typeface="Arial Unicode MS"/>
                <a:ea typeface="JetBrains Mono"/>
              </a:rPr>
              <a:t>FormatterRegistry</a:t>
            </a:r>
            <a:r>
              <a:rPr kumimoji="0" lang="en-US" altLang="ko-KR" sz="1200" b="0" i="0" u="none" strike="noStrike" cap="none" normalizeH="0" baseline="0">
                <a:ln>
                  <a:noFill/>
                </a:ln>
                <a:solidFill>
                  <a:srgbClr val="CF8E6D"/>
                </a:solidFill>
                <a:effectLst/>
                <a:latin typeface="Arial Unicode MS"/>
                <a:ea typeface="JetBrains Mono"/>
              </a:rPr>
              <a:t> extends </a:t>
            </a:r>
            <a:r>
              <a:rPr kumimoji="0" lang="en-US" altLang="ko-KR" sz="1200" b="0" i="0" u="none" strike="noStrike" cap="none" normalizeH="0" baseline="0">
                <a:ln>
                  <a:noFill/>
                </a:ln>
                <a:solidFill>
                  <a:schemeClr val="bg1">
                    <a:lumMod val="75000"/>
                  </a:schemeClr>
                </a:solidFill>
                <a:effectLst/>
                <a:latin typeface="Arial Unicode MS"/>
                <a:ea typeface="JetBrains Mono"/>
              </a:rPr>
              <a:t>ConverterRegistry </a:t>
            </a:r>
            <a:r>
              <a:rPr kumimoji="0" lang="en-US" altLang="ko-KR" sz="1100" b="0" i="0" u="none" strike="noStrike" cap="none" normalizeH="0" baseline="0">
                <a:ln>
                  <a:noFill/>
                </a:ln>
                <a:solidFill>
                  <a:schemeClr val="bg1">
                    <a:lumMod val="50000"/>
                  </a:schemeClr>
                </a:solidFill>
                <a:effectLst/>
                <a:latin typeface="Arial Unicode MS"/>
                <a:ea typeface="JetBrains Mono"/>
              </a:rPr>
              <a:t>// Converter</a:t>
            </a:r>
            <a:r>
              <a:rPr kumimoji="0" lang="ko-KR" altLang="en-US" sz="1100" b="0" i="0" u="none" strike="noStrike" cap="none" normalizeH="0" baseline="0">
                <a:ln>
                  <a:noFill/>
                </a:ln>
                <a:solidFill>
                  <a:schemeClr val="bg1">
                    <a:lumMod val="50000"/>
                  </a:schemeClr>
                </a:solidFill>
                <a:effectLst/>
                <a:latin typeface="Arial Unicode MS"/>
                <a:ea typeface="JetBrains Mono"/>
              </a:rPr>
              <a:t>와 </a:t>
            </a:r>
            <a:r>
              <a:rPr kumimoji="0" lang="en-US" altLang="ko-KR" sz="1100" b="0" i="0" u="none" strike="noStrike" cap="none" normalizeH="0" baseline="0">
                <a:ln>
                  <a:noFill/>
                </a:ln>
                <a:solidFill>
                  <a:schemeClr val="bg1">
                    <a:lumMod val="50000"/>
                  </a:schemeClr>
                </a:solidFill>
                <a:effectLst/>
                <a:latin typeface="Arial Unicode MS"/>
                <a:ea typeface="JetBrains Mono"/>
              </a:rPr>
              <a:t>Formatter </a:t>
            </a:r>
            <a:r>
              <a:rPr kumimoji="0" lang="ko-KR" altLang="en-US" sz="1100" b="0" i="0" u="none" strike="noStrike" cap="none" normalizeH="0" baseline="0">
                <a:ln>
                  <a:noFill/>
                </a:ln>
                <a:solidFill>
                  <a:schemeClr val="bg1">
                    <a:lumMod val="50000"/>
                  </a:schemeClr>
                </a:solidFill>
                <a:effectLst/>
                <a:latin typeface="Arial Unicode MS"/>
                <a:ea typeface="JetBrains Mono"/>
              </a:rPr>
              <a:t>를 </a:t>
            </a:r>
            <a:r>
              <a:rPr lang="ko-KR" altLang="en-US" sz="1100">
                <a:solidFill>
                  <a:schemeClr val="bg1">
                    <a:lumMod val="50000"/>
                  </a:schemeClr>
                </a:solidFill>
                <a:latin typeface="Arial Unicode MS"/>
                <a:ea typeface="JetBrains Mono"/>
              </a:rPr>
              <a:t>모두 등록한다</a:t>
            </a:r>
            <a:endParaRPr kumimoji="0" lang="en-US" altLang="ko-KR" sz="1200" b="0" i="0" u="none" strike="noStrike" cap="none" normalizeH="0" baseline="0">
              <a:ln>
                <a:noFill/>
              </a:ln>
              <a:solidFill>
                <a:schemeClr val="bg1">
                  <a:lumMod val="75000"/>
                </a:schemeClr>
              </a:solidFill>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CF8E6D"/>
                </a:solidFill>
                <a:effectLst/>
                <a:latin typeface="Arial Unicode MS"/>
                <a:ea typeface="JetBrains Mono"/>
              </a:rPr>
              <a:t>void </a:t>
            </a:r>
            <a:r>
              <a:rPr kumimoji="0" lang="ko-KR" altLang="ko-KR" sz="1200" b="0" i="0" u="none" strike="noStrike" cap="none" normalizeH="0" baseline="0">
                <a:ln>
                  <a:noFill/>
                </a:ln>
                <a:solidFill>
                  <a:srgbClr val="56A8F5"/>
                </a:solidFill>
                <a:effectLst/>
                <a:latin typeface="Arial Unicode MS"/>
                <a:ea typeface="JetBrains Mono"/>
              </a:rPr>
              <a:t>addPrinter</a:t>
            </a:r>
            <a:r>
              <a:rPr kumimoji="0" lang="ko-KR" altLang="ko-KR" sz="1200" b="0" i="0" u="none" strike="noStrike" cap="none" normalizeH="0" baseline="0">
                <a:ln>
                  <a:noFill/>
                </a:ln>
                <a:solidFill>
                  <a:srgbClr val="BCBEC4"/>
                </a:solidFill>
                <a:effectLst/>
                <a:latin typeface="Arial Unicode MS"/>
                <a:ea typeface="JetBrains Mono"/>
              </a:rPr>
              <a:t>(Printer&lt;?&gt; printer);</a:t>
            </a:r>
            <a:r>
              <a:rPr kumimoji="0" lang="en-US" altLang="ko-KR" sz="1200" b="0" i="0" u="none" strike="noStrike" cap="none" normalizeH="0" baseline="0">
                <a:ln>
                  <a:noFill/>
                </a:ln>
                <a:solidFill>
                  <a:srgbClr val="BCBEC4"/>
                </a:solidFill>
                <a:effectLst/>
                <a:latin typeface="Arial Unicode MS"/>
                <a:ea typeface="JetBrains Mono"/>
              </a:rPr>
              <a:t>  </a:t>
            </a:r>
            <a:r>
              <a:rPr kumimoji="0" lang="en-US" altLang="ko-KR" sz="1000" b="0" i="0" u="none" strike="noStrike" cap="none" normalizeH="0" baseline="0">
                <a:ln>
                  <a:noFill/>
                </a:ln>
                <a:solidFill>
                  <a:schemeClr val="bg1">
                    <a:lumMod val="50000"/>
                  </a:schemeClr>
                </a:solidFill>
                <a:effectLst/>
                <a:latin typeface="Arial Unicode MS"/>
                <a:ea typeface="JetBrains Mono"/>
              </a:rPr>
              <a:t>// </a:t>
            </a:r>
            <a:r>
              <a:rPr kumimoji="0" lang="ko-KR" altLang="en-US" sz="1000" b="0" i="0" u="none" strike="noStrike" cap="none" normalizeH="0" baseline="0">
                <a:ln>
                  <a:noFill/>
                </a:ln>
                <a:solidFill>
                  <a:schemeClr val="bg1">
                    <a:lumMod val="50000"/>
                  </a:schemeClr>
                </a:solidFill>
                <a:effectLst/>
                <a:latin typeface="Arial Unicode MS"/>
                <a:ea typeface="JetBrains Mono"/>
              </a:rPr>
              <a:t>필드를 출력할 </a:t>
            </a:r>
            <a:r>
              <a:rPr kumimoji="0" lang="en-US" altLang="ko-KR" sz="1000" b="0" i="0" u="none" strike="noStrike" cap="none" normalizeH="0" baseline="0">
                <a:ln>
                  <a:noFill/>
                </a:ln>
                <a:solidFill>
                  <a:schemeClr val="bg1">
                    <a:lumMod val="50000"/>
                  </a:schemeClr>
                </a:solidFill>
                <a:effectLst/>
                <a:latin typeface="Arial Unicode MS"/>
                <a:ea typeface="JetBrains Mono"/>
              </a:rPr>
              <a:t>Printer </a:t>
            </a:r>
            <a:r>
              <a:rPr kumimoji="0" lang="ko-KR" altLang="en-US" sz="1000" b="0" i="0" u="none" strike="noStrike" cap="none" normalizeH="0" baseline="0">
                <a:ln>
                  <a:noFill/>
                </a:ln>
                <a:solidFill>
                  <a:schemeClr val="bg1">
                    <a:lumMod val="50000"/>
                  </a:schemeClr>
                </a:solidFill>
                <a:effectLst/>
                <a:latin typeface="Arial Unicode MS"/>
                <a:ea typeface="JetBrains Mono"/>
              </a:rPr>
              <a:t>추가</a:t>
            </a:r>
            <a:br>
              <a:rPr kumimoji="0" lang="ko-KR" altLang="ko-KR" sz="1200" b="0" i="1" u="none" strike="noStrike" cap="none" normalizeH="0" baseline="0">
                <a:ln>
                  <a:noFill/>
                </a:ln>
                <a:solidFill>
                  <a:srgbClr val="5F826B"/>
                </a:solidFill>
                <a:effectLst/>
                <a:latin typeface="Arial Unicode MS"/>
                <a:ea typeface="JetBrains Mono"/>
              </a:rPr>
            </a:br>
            <a:r>
              <a:rPr kumimoji="0" lang="ko-KR" altLang="ko-KR" sz="1200" b="0" i="0" u="none" strike="noStrike" cap="none" normalizeH="0" baseline="0">
                <a:ln>
                  <a:noFill/>
                </a:ln>
                <a:solidFill>
                  <a:srgbClr val="CF8E6D"/>
                </a:solidFill>
                <a:effectLst/>
                <a:latin typeface="Arial Unicode MS"/>
                <a:ea typeface="JetBrains Mono"/>
              </a:rPr>
              <a:t>void </a:t>
            </a:r>
            <a:r>
              <a:rPr kumimoji="0" lang="ko-KR" altLang="ko-KR" sz="1200" b="0" i="0" u="none" strike="noStrike" cap="none" normalizeH="0" baseline="0">
                <a:ln>
                  <a:noFill/>
                </a:ln>
                <a:solidFill>
                  <a:srgbClr val="56A8F5"/>
                </a:solidFill>
                <a:effectLst/>
                <a:latin typeface="Arial Unicode MS"/>
                <a:ea typeface="JetBrains Mono"/>
              </a:rPr>
              <a:t>addParser</a:t>
            </a:r>
            <a:r>
              <a:rPr kumimoji="0" lang="ko-KR" altLang="ko-KR" sz="1200" b="0" i="0" u="none" strike="noStrike" cap="none" normalizeH="0" baseline="0">
                <a:ln>
                  <a:noFill/>
                </a:ln>
                <a:solidFill>
                  <a:srgbClr val="BCBEC4"/>
                </a:solidFill>
                <a:effectLst/>
                <a:latin typeface="Arial Unicode MS"/>
                <a:ea typeface="JetBrains Mono"/>
              </a:rPr>
              <a:t>(Parser&lt;?&gt; parser);</a:t>
            </a:r>
            <a:r>
              <a:rPr kumimoji="0" lang="en-US" altLang="ko-KR" sz="1200" b="0" i="0" u="none" strike="noStrike" cap="none" normalizeH="0" baseline="0">
                <a:ln>
                  <a:noFill/>
                </a:ln>
                <a:solidFill>
                  <a:srgbClr val="BCBEC4"/>
                </a:solidFill>
                <a:effectLst/>
                <a:latin typeface="Arial Unicode MS"/>
                <a:ea typeface="JetBrains Mono"/>
              </a:rPr>
              <a:t> </a:t>
            </a:r>
            <a:r>
              <a:rPr kumimoji="0" lang="en-US" altLang="ko-KR" sz="1000" b="0" i="0" u="none" strike="noStrike" cap="none" normalizeH="0" baseline="0">
                <a:ln>
                  <a:noFill/>
                </a:ln>
                <a:solidFill>
                  <a:schemeClr val="bg1">
                    <a:lumMod val="50000"/>
                  </a:schemeClr>
                </a:solidFill>
                <a:effectLst/>
                <a:latin typeface="Arial Unicode MS"/>
                <a:ea typeface="JetBrains Mono"/>
              </a:rPr>
              <a:t>// </a:t>
            </a:r>
            <a:r>
              <a:rPr kumimoji="0" lang="ko-KR" altLang="en-US" sz="1000" b="0" i="0" u="none" strike="noStrike" cap="none" normalizeH="0" baseline="0">
                <a:ln>
                  <a:noFill/>
                </a:ln>
                <a:solidFill>
                  <a:schemeClr val="bg1">
                    <a:lumMod val="50000"/>
                  </a:schemeClr>
                </a:solidFill>
                <a:effectLst/>
                <a:latin typeface="Arial Unicode MS"/>
                <a:ea typeface="JetBrains Mono"/>
              </a:rPr>
              <a:t>필드를 파싱할 </a:t>
            </a:r>
            <a:r>
              <a:rPr kumimoji="0" lang="en-US" altLang="ko-KR" sz="1000" b="0" i="0" u="none" strike="noStrike" cap="none" normalizeH="0" baseline="0">
                <a:ln>
                  <a:noFill/>
                </a:ln>
                <a:solidFill>
                  <a:schemeClr val="bg1">
                    <a:lumMod val="50000"/>
                  </a:schemeClr>
                </a:solidFill>
                <a:effectLst/>
                <a:latin typeface="Arial Unicode MS"/>
                <a:ea typeface="JetBrains Mono"/>
              </a:rPr>
              <a:t>Parser</a:t>
            </a:r>
            <a:r>
              <a:rPr lang="ko-KR" altLang="en-US" sz="1000">
                <a:solidFill>
                  <a:schemeClr val="bg1">
                    <a:lumMod val="50000"/>
                  </a:schemeClr>
                </a:solidFill>
                <a:latin typeface="Arial Unicode MS"/>
                <a:ea typeface="JetBrains Mono"/>
              </a:rPr>
              <a:t> 추가</a:t>
            </a:r>
            <a:br>
              <a:rPr kumimoji="0" lang="ko-KR" altLang="ko-KR" sz="1200" b="0" i="1" u="none" strike="noStrike" cap="none" normalizeH="0" baseline="0">
                <a:ln>
                  <a:noFill/>
                </a:ln>
                <a:solidFill>
                  <a:srgbClr val="5F826B"/>
                </a:solidFill>
                <a:effectLst/>
                <a:latin typeface="Arial Unicode MS"/>
                <a:ea typeface="JetBrains Mono"/>
              </a:rPr>
            </a:br>
            <a:r>
              <a:rPr kumimoji="0" lang="ko-KR" altLang="ko-KR" sz="1200" b="0" i="0" u="none" strike="noStrike" cap="none" normalizeH="0" baseline="0">
                <a:ln>
                  <a:noFill/>
                </a:ln>
                <a:solidFill>
                  <a:srgbClr val="CF8E6D"/>
                </a:solidFill>
                <a:effectLst/>
                <a:latin typeface="Arial Unicode MS"/>
                <a:ea typeface="JetBrains Mono"/>
              </a:rPr>
              <a:t>void </a:t>
            </a:r>
            <a:r>
              <a:rPr kumimoji="0" lang="ko-KR" altLang="ko-KR" sz="1200" b="0" i="0" u="none" strike="noStrike" cap="none" normalizeH="0" baseline="0">
                <a:ln>
                  <a:noFill/>
                </a:ln>
                <a:solidFill>
                  <a:srgbClr val="56A8F5"/>
                </a:solidFill>
                <a:effectLst/>
                <a:latin typeface="Arial Unicode MS"/>
                <a:ea typeface="JetBrains Mono"/>
              </a:rPr>
              <a:t>addFormatter</a:t>
            </a:r>
            <a:r>
              <a:rPr kumimoji="0" lang="ko-KR" altLang="ko-KR" sz="1200" b="0" i="0" u="none" strike="noStrike" cap="none" normalizeH="0" baseline="0">
                <a:ln>
                  <a:noFill/>
                </a:ln>
                <a:solidFill>
                  <a:srgbClr val="BCBEC4"/>
                </a:solidFill>
                <a:effectLst/>
                <a:latin typeface="Arial Unicode MS"/>
                <a:ea typeface="JetBrains Mono"/>
              </a:rPr>
              <a:t>(Formatter&lt;?&gt; formatter);</a:t>
            </a:r>
            <a:r>
              <a:rPr kumimoji="0" lang="en-US" altLang="ko-KR" sz="1200" b="0" i="0" u="none" strike="noStrike" cap="none" normalizeH="0" baseline="0">
                <a:ln>
                  <a:noFill/>
                </a:ln>
                <a:solidFill>
                  <a:schemeClr val="bg1">
                    <a:lumMod val="50000"/>
                  </a:schemeClr>
                </a:solidFill>
                <a:effectLst/>
                <a:latin typeface="Arial Unicode MS"/>
                <a:ea typeface="JetBrains Mono"/>
              </a:rPr>
              <a:t> </a:t>
            </a:r>
            <a:r>
              <a:rPr kumimoji="0" lang="en-US" altLang="ko-KR" sz="1000" b="0" i="0" u="none" strike="noStrike" cap="none" normalizeH="0" baseline="0">
                <a:ln>
                  <a:noFill/>
                </a:ln>
                <a:solidFill>
                  <a:schemeClr val="bg1">
                    <a:lumMod val="50000"/>
                  </a:schemeClr>
                </a:solidFill>
                <a:effectLst/>
                <a:latin typeface="Arial Unicode MS"/>
                <a:ea typeface="JetBrains Mono"/>
              </a:rPr>
              <a:t>// </a:t>
            </a:r>
            <a:r>
              <a:rPr kumimoji="0" lang="ko-KR" altLang="en-US" sz="1000" b="0" i="0" u="none" strike="noStrike" cap="none" normalizeH="0" baseline="0">
                <a:ln>
                  <a:noFill/>
                </a:ln>
                <a:solidFill>
                  <a:schemeClr val="bg1">
                    <a:lumMod val="50000"/>
                  </a:schemeClr>
                </a:solidFill>
                <a:effectLst/>
                <a:latin typeface="Arial Unicode MS"/>
                <a:ea typeface="JetBrains Mono"/>
              </a:rPr>
              <a:t>필드를 출력하고 파싱할 </a:t>
            </a:r>
            <a:r>
              <a:rPr kumimoji="0" lang="en-US" altLang="ko-KR" sz="1000" b="0" i="0" u="none" strike="noStrike" cap="none" normalizeH="0" baseline="0">
                <a:ln>
                  <a:noFill/>
                </a:ln>
                <a:solidFill>
                  <a:schemeClr val="bg1">
                    <a:lumMod val="50000"/>
                  </a:schemeClr>
                </a:solidFill>
                <a:effectLst/>
                <a:latin typeface="Arial Unicode MS"/>
                <a:ea typeface="JetBrains Mono"/>
              </a:rPr>
              <a:t>Formatter</a:t>
            </a:r>
            <a:r>
              <a:rPr kumimoji="0" lang="ko-KR" altLang="en-US" sz="1000" b="0" i="0" u="none" strike="noStrike" cap="none" normalizeH="0" baseline="0">
                <a:ln>
                  <a:noFill/>
                </a:ln>
                <a:solidFill>
                  <a:schemeClr val="bg1">
                    <a:lumMod val="50000"/>
                  </a:schemeClr>
                </a:solidFill>
                <a:effectLst/>
                <a:latin typeface="Arial Unicode MS"/>
                <a:ea typeface="JetBrains Mono"/>
              </a:rPr>
              <a:t> 추가</a:t>
            </a:r>
            <a:br>
              <a:rPr kumimoji="0" lang="ko-KR" altLang="ko-KR" sz="1200" b="0" i="1" u="none" strike="noStrike" cap="none" normalizeH="0" baseline="0">
                <a:ln>
                  <a:noFill/>
                </a:ln>
                <a:solidFill>
                  <a:srgbClr val="5F826B"/>
                </a:solidFill>
                <a:effectLst/>
                <a:latin typeface="Arial Unicode MS"/>
                <a:ea typeface="JetBrains Mono"/>
              </a:rPr>
            </a:br>
            <a:r>
              <a:rPr kumimoji="0" lang="ko-KR" altLang="ko-KR" sz="1200" b="0" i="0" u="none" strike="noStrike" cap="none" normalizeH="0" baseline="0">
                <a:ln>
                  <a:noFill/>
                </a:ln>
                <a:solidFill>
                  <a:srgbClr val="CF8E6D"/>
                </a:solidFill>
                <a:effectLst/>
                <a:latin typeface="Arial Unicode MS"/>
                <a:ea typeface="JetBrains Mono"/>
              </a:rPr>
              <a:t>void </a:t>
            </a:r>
            <a:r>
              <a:rPr kumimoji="0" lang="ko-KR" altLang="ko-KR" sz="1200" b="0" i="0" u="none" strike="noStrike" cap="none" normalizeH="0" baseline="0">
                <a:ln>
                  <a:noFill/>
                </a:ln>
                <a:solidFill>
                  <a:srgbClr val="56A8F5"/>
                </a:solidFill>
                <a:effectLst/>
                <a:latin typeface="Arial Unicode MS"/>
                <a:ea typeface="JetBrains Mono"/>
              </a:rPr>
              <a:t>addFormatterForFieldType</a:t>
            </a:r>
            <a:r>
              <a:rPr kumimoji="0" lang="ko-KR" altLang="ko-KR" sz="1200" b="0" i="0" u="none" strike="noStrike" cap="none" normalizeH="0" baseline="0">
                <a:ln>
                  <a:noFill/>
                </a:ln>
                <a:solidFill>
                  <a:srgbClr val="BCBEC4"/>
                </a:solidFill>
                <a:effectLst/>
                <a:latin typeface="Arial Unicode MS"/>
                <a:ea typeface="JetBrains Mono"/>
              </a:rPr>
              <a:t>(Class&lt;?&gt; fieldType, Formatter&lt;?&gt; formatter);</a:t>
            </a:r>
            <a:r>
              <a:rPr kumimoji="0" lang="en-US" altLang="ko-KR" sz="1200" b="0" i="0" u="none" strike="noStrike" cap="none" normalizeH="0" baseline="0">
                <a:ln>
                  <a:noFill/>
                </a:ln>
                <a:solidFill>
                  <a:schemeClr val="bg1">
                    <a:lumMod val="50000"/>
                  </a:schemeClr>
                </a:solidFill>
                <a:effectLst/>
                <a:latin typeface="Arial Unicode MS"/>
                <a:ea typeface="JetBrains Mono"/>
              </a:rPr>
              <a:t> </a:t>
            </a:r>
            <a:r>
              <a:rPr kumimoji="0" lang="en-US" altLang="ko-KR" sz="1000" b="0" i="0" u="none" strike="noStrike" cap="none" normalizeH="0" baseline="0">
                <a:ln>
                  <a:noFill/>
                </a:ln>
                <a:solidFill>
                  <a:schemeClr val="bg1">
                    <a:lumMod val="50000"/>
                  </a:schemeClr>
                </a:solidFill>
                <a:effectLst/>
                <a:latin typeface="Arial Unicode MS"/>
                <a:ea typeface="JetBrains Mono"/>
              </a:rPr>
              <a:t>// </a:t>
            </a:r>
            <a:r>
              <a:rPr kumimoji="0" lang="ko-KR" altLang="en-US" sz="1000" b="0" i="0" u="none" strike="noStrike" cap="none" normalizeH="0" baseline="0">
                <a:ln>
                  <a:noFill/>
                </a:ln>
                <a:solidFill>
                  <a:schemeClr val="bg1">
                    <a:lumMod val="50000"/>
                  </a:schemeClr>
                </a:solidFill>
                <a:effectLst/>
                <a:latin typeface="Arial Unicode MS"/>
                <a:ea typeface="JetBrains Mono"/>
              </a:rPr>
              <a:t>특정 타입의 필드를 지정해서 출력하고 파싱할 </a:t>
            </a:r>
            <a:r>
              <a:rPr kumimoji="0" lang="en-US" altLang="ko-KR" sz="1000" b="0" i="0" u="none" strike="noStrike" cap="none" normalizeH="0" baseline="0">
                <a:ln>
                  <a:noFill/>
                </a:ln>
                <a:solidFill>
                  <a:schemeClr val="bg1">
                    <a:lumMod val="50000"/>
                  </a:schemeClr>
                </a:solidFill>
                <a:effectLst/>
                <a:latin typeface="Arial Unicode MS"/>
                <a:ea typeface="JetBrains Mono"/>
              </a:rPr>
              <a:t>Formatter </a:t>
            </a:r>
            <a:r>
              <a:rPr kumimoji="0" lang="ko-KR" altLang="en-US" sz="1000" b="0" i="0" u="none" strike="noStrike" cap="none" normalizeH="0" baseline="0">
                <a:ln>
                  <a:noFill/>
                </a:ln>
                <a:solidFill>
                  <a:schemeClr val="bg1">
                    <a:lumMod val="50000"/>
                  </a:schemeClr>
                </a:solidFill>
                <a:effectLst/>
                <a:latin typeface="Arial Unicode MS"/>
                <a:ea typeface="JetBrains Mono"/>
              </a:rPr>
              <a:t>추가</a:t>
            </a:r>
            <a:br>
              <a:rPr kumimoji="0" lang="ko-KR" altLang="ko-KR" sz="1200" b="0" i="1" u="none" strike="noStrike" cap="none" normalizeH="0" baseline="0">
                <a:ln>
                  <a:noFill/>
                </a:ln>
                <a:solidFill>
                  <a:srgbClr val="5F826B"/>
                </a:solidFill>
                <a:effectLst/>
                <a:latin typeface="Arial Unicode MS"/>
                <a:ea typeface="JetBrains Mono"/>
              </a:rPr>
            </a:br>
            <a:r>
              <a:rPr kumimoji="0" lang="ko-KR" altLang="ko-KR" sz="1200" b="0" i="0" u="none" strike="noStrike" cap="none" normalizeH="0" baseline="0">
                <a:ln>
                  <a:noFill/>
                </a:ln>
                <a:solidFill>
                  <a:srgbClr val="CF8E6D"/>
                </a:solidFill>
                <a:effectLst/>
                <a:latin typeface="Arial Unicode MS"/>
                <a:ea typeface="JetBrains Mono"/>
              </a:rPr>
              <a:t>void </a:t>
            </a:r>
            <a:r>
              <a:rPr kumimoji="0" lang="ko-KR" altLang="ko-KR" sz="1200" b="0" i="0" u="none" strike="noStrike" cap="none" normalizeH="0" baseline="0">
                <a:ln>
                  <a:noFill/>
                </a:ln>
                <a:solidFill>
                  <a:srgbClr val="56A8F5"/>
                </a:solidFill>
                <a:effectLst/>
                <a:latin typeface="Arial Unicode MS"/>
                <a:ea typeface="JetBrains Mono"/>
              </a:rPr>
              <a:t>addFormatterForFieldType</a:t>
            </a:r>
            <a:r>
              <a:rPr kumimoji="0" lang="ko-KR" altLang="ko-KR" sz="1200" b="0" i="0" u="none" strike="noStrike" cap="none" normalizeH="0" baseline="0">
                <a:ln>
                  <a:noFill/>
                </a:ln>
                <a:solidFill>
                  <a:srgbClr val="BCBEC4"/>
                </a:solidFill>
                <a:effectLst/>
                <a:latin typeface="Arial Unicode MS"/>
                <a:ea typeface="JetBrains Mono"/>
              </a:rPr>
              <a:t>(Class&lt;?&gt; fieldType, Printer&lt;?&gt; printer, Parser&lt;?&gt; parser);</a:t>
            </a:r>
            <a:r>
              <a:rPr kumimoji="0" lang="en-US" altLang="ko-KR" sz="1200" b="0" i="0" u="none" strike="noStrike" cap="none" normalizeH="0" baseline="0">
                <a:ln>
                  <a:noFill/>
                </a:ln>
                <a:solidFill>
                  <a:schemeClr val="bg1">
                    <a:lumMod val="50000"/>
                  </a:schemeClr>
                </a:solidFill>
                <a:effectLst/>
                <a:latin typeface="Arial Unicode MS"/>
                <a:ea typeface="JetBrains Mono"/>
              </a:rPr>
              <a:t> </a:t>
            </a:r>
            <a:r>
              <a:rPr kumimoji="0" lang="en-US" altLang="ko-KR" sz="1000" b="0" i="0" u="none" strike="noStrike" cap="none" normalizeH="0" baseline="0">
                <a:ln>
                  <a:noFill/>
                </a:ln>
                <a:solidFill>
                  <a:schemeClr val="bg1">
                    <a:lumMod val="50000"/>
                  </a:schemeClr>
                </a:solidFill>
                <a:effectLst/>
                <a:latin typeface="Arial Unicode MS"/>
                <a:ea typeface="JetBrains Mono"/>
              </a:rPr>
              <a:t>// </a:t>
            </a:r>
            <a:r>
              <a:rPr kumimoji="0" lang="ko-KR" altLang="en-US" sz="1000" b="0" i="0" u="none" strike="noStrike" cap="none" normalizeH="0" baseline="0">
                <a:ln>
                  <a:noFill/>
                </a:ln>
                <a:solidFill>
                  <a:schemeClr val="bg1">
                    <a:lumMod val="50000"/>
                  </a:schemeClr>
                </a:solidFill>
                <a:effectLst/>
                <a:latin typeface="Arial Unicode MS"/>
                <a:ea typeface="JetBrains Mono"/>
              </a:rPr>
              <a:t>특정 타입의 필드를 지정해서 출력할 </a:t>
            </a:r>
            <a:r>
              <a:rPr kumimoji="0" lang="en-US" altLang="ko-KR" sz="1000" b="0" i="0" u="none" strike="noStrike" cap="none" normalizeH="0" baseline="0">
                <a:ln>
                  <a:noFill/>
                </a:ln>
                <a:solidFill>
                  <a:schemeClr val="bg1">
                    <a:lumMod val="50000"/>
                  </a:schemeClr>
                </a:solidFill>
                <a:effectLst/>
                <a:latin typeface="Arial Unicode MS"/>
                <a:ea typeface="JetBrains Mono"/>
              </a:rPr>
              <a:t>Printer </a:t>
            </a:r>
            <a:r>
              <a:rPr kumimoji="0" lang="ko-KR" altLang="en-US" sz="1000" b="0" i="0" u="none" strike="noStrike" cap="none" normalizeH="0" baseline="0">
                <a:ln>
                  <a:noFill/>
                </a:ln>
                <a:solidFill>
                  <a:schemeClr val="bg1">
                    <a:lumMod val="50000"/>
                  </a:schemeClr>
                </a:solidFill>
                <a:effectLst/>
                <a:latin typeface="Arial Unicode MS"/>
                <a:ea typeface="JetBrains Mono"/>
              </a:rPr>
              <a:t>와 파싱할 </a:t>
            </a:r>
            <a:r>
              <a:rPr kumimoji="0" lang="en-US" altLang="ko-KR" sz="1000" b="0" i="0" u="none" strike="noStrike" cap="none" normalizeH="0" baseline="0">
                <a:ln>
                  <a:noFill/>
                </a:ln>
                <a:solidFill>
                  <a:schemeClr val="bg1">
                    <a:lumMod val="50000"/>
                  </a:schemeClr>
                </a:solidFill>
                <a:effectLst/>
                <a:latin typeface="Arial Unicode MS"/>
                <a:ea typeface="JetBrains Mono"/>
              </a:rPr>
              <a:t>Parser </a:t>
            </a:r>
            <a:r>
              <a:rPr kumimoji="0" lang="ko-KR" altLang="en-US" sz="1000" b="0" i="0" u="none" strike="noStrike" cap="none" normalizeH="0" baseline="0">
                <a:ln>
                  <a:noFill/>
                </a:ln>
                <a:solidFill>
                  <a:schemeClr val="bg1">
                    <a:lumMod val="50000"/>
                  </a:schemeClr>
                </a:solidFill>
                <a:effectLst/>
                <a:latin typeface="Arial Unicode MS"/>
                <a:ea typeface="JetBrains Mono"/>
              </a:rPr>
              <a:t>를 추가</a:t>
            </a:r>
            <a:br>
              <a:rPr kumimoji="0" lang="ko-KR" altLang="ko-KR" sz="1200" b="0" i="1" u="none" strike="noStrike" cap="none" normalizeH="0" baseline="0">
                <a:ln>
                  <a:noFill/>
                </a:ln>
                <a:solidFill>
                  <a:srgbClr val="5F826B"/>
                </a:solidFill>
                <a:effectLst/>
                <a:latin typeface="Arial Unicode MS"/>
                <a:ea typeface="JetBrains Mono"/>
              </a:rPr>
            </a:br>
            <a:r>
              <a:rPr kumimoji="0" lang="ko-KR" altLang="ko-KR" sz="1200" b="0" i="0" u="none" strike="noStrike" cap="none" normalizeH="0" baseline="0">
                <a:ln>
                  <a:noFill/>
                </a:ln>
                <a:solidFill>
                  <a:srgbClr val="CF8E6D"/>
                </a:solidFill>
                <a:effectLst/>
                <a:latin typeface="Arial Unicode MS"/>
                <a:ea typeface="JetBrains Mono"/>
              </a:rPr>
              <a:t>void </a:t>
            </a:r>
            <a:r>
              <a:rPr kumimoji="0" lang="ko-KR" altLang="ko-KR" sz="1200" b="0" i="0" u="none" strike="noStrike" cap="none" normalizeH="0" baseline="0">
                <a:ln>
                  <a:noFill/>
                </a:ln>
                <a:solidFill>
                  <a:srgbClr val="56A8F5"/>
                </a:solidFill>
                <a:effectLst/>
                <a:latin typeface="Arial Unicode MS"/>
                <a:ea typeface="JetBrains Mono"/>
              </a:rPr>
              <a:t>addFormatterForFieldAnnotation</a:t>
            </a:r>
            <a:r>
              <a:rPr kumimoji="0" lang="ko-KR" altLang="ko-KR" sz="1200" b="0" i="0" u="none" strike="noStrike" cap="none" normalizeH="0" baseline="0">
                <a:ln>
                  <a:noFill/>
                </a:ln>
                <a:solidFill>
                  <a:srgbClr val="BCBEC4"/>
                </a:solidFill>
                <a:effectLst/>
                <a:latin typeface="Arial Unicode MS"/>
                <a:ea typeface="JetBrains Mono"/>
              </a:rPr>
              <a:t>(AnnotationFormatterFactory&lt;? </a:t>
            </a:r>
            <a:r>
              <a:rPr kumimoji="0" lang="ko-KR" altLang="ko-KR" sz="1200" b="0" i="0" u="none" strike="noStrike" cap="none" normalizeH="0" baseline="0">
                <a:ln>
                  <a:noFill/>
                </a:ln>
                <a:solidFill>
                  <a:srgbClr val="CF8E6D"/>
                </a:solidFill>
                <a:effectLst/>
                <a:latin typeface="Arial Unicode MS"/>
                <a:ea typeface="JetBrains Mono"/>
              </a:rPr>
              <a:t>extends </a:t>
            </a:r>
            <a:r>
              <a:rPr kumimoji="0" lang="ko-KR" altLang="ko-KR" sz="1200" b="0" i="0" u="none" strike="noStrike" cap="none" normalizeH="0" baseline="0">
                <a:ln>
                  <a:noFill/>
                </a:ln>
                <a:solidFill>
                  <a:srgbClr val="BCBEC4"/>
                </a:solidFill>
                <a:effectLst/>
                <a:latin typeface="Arial Unicode MS"/>
                <a:ea typeface="JetBrains Mono"/>
              </a:rPr>
              <a:t>Annotation&gt; annotationFormatterFactory);</a:t>
            </a:r>
            <a:r>
              <a:rPr lang="ko-KR" altLang="en-US" sz="1200">
                <a:solidFill>
                  <a:srgbClr val="BCBEC4"/>
                </a:solidFill>
                <a:latin typeface="Arial Unicode MS"/>
                <a:ea typeface="JetBrains Mono"/>
              </a:rPr>
              <a:t>  </a:t>
            </a:r>
            <a:r>
              <a:rPr lang="en-US" altLang="ko-KR" sz="1000">
                <a:solidFill>
                  <a:schemeClr val="bg1">
                    <a:lumMod val="50000"/>
                  </a:schemeClr>
                </a:solidFill>
                <a:latin typeface="Arial Unicode MS"/>
                <a:ea typeface="JetBrains Mono"/>
              </a:rPr>
              <a:t>//</a:t>
            </a:r>
            <a:r>
              <a:rPr lang="ko-KR" altLang="en-US" sz="1000">
                <a:solidFill>
                  <a:schemeClr val="bg1">
                    <a:lumMod val="50000"/>
                  </a:schemeClr>
                </a:solidFill>
                <a:latin typeface="Arial Unicode MS"/>
                <a:ea typeface="JetBrains Mono"/>
              </a:rPr>
              <a:t> 어노테이션 방식으로 포맷</a:t>
            </a:r>
            <a:endParaRPr kumimoji="0" lang="en-US" altLang="ko-KR" sz="1000" b="0" i="0" u="none" strike="noStrike" cap="none" normalizeH="0" baseline="0">
              <a:ln>
                <a:noFill/>
              </a:ln>
              <a:solidFill>
                <a:schemeClr val="bg1">
                  <a:lumMod val="50000"/>
                </a:schemeClr>
              </a:solidFill>
              <a:effectLst/>
              <a:latin typeface="Arial Unicode MS"/>
              <a:ea typeface="JetBrains Mono"/>
            </a:endParaRPr>
          </a:p>
        </p:txBody>
      </p:sp>
      <p:sp>
        <p:nvSpPr>
          <p:cNvPr id="53" name="Rectangle 1">
            <a:extLst>
              <a:ext uri="{FF2B5EF4-FFF2-40B4-BE49-F238E27FC236}">
                <a16:creationId xmlns:a16="http://schemas.microsoft.com/office/drawing/2014/main" id="{145A083B-704B-9A1B-D238-7C17DE6C592A}"/>
              </a:ext>
            </a:extLst>
          </p:cNvPr>
          <p:cNvSpPr>
            <a:spLocks noChangeArrowheads="1"/>
          </p:cNvSpPr>
          <p:nvPr/>
        </p:nvSpPr>
        <p:spPr bwMode="auto">
          <a:xfrm>
            <a:off x="1618710" y="5874036"/>
            <a:ext cx="10322634" cy="612155"/>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200" b="0" i="0" u="none" strike="noStrike" cap="none" normalizeH="0" baseline="0">
                <a:ln>
                  <a:noFill/>
                </a:ln>
                <a:solidFill>
                  <a:srgbClr val="CF8E6D"/>
                </a:solidFill>
                <a:effectLst/>
                <a:latin typeface="Arial Unicode MS"/>
                <a:ea typeface="JetBrains Mono"/>
              </a:rPr>
              <a:t>public interface </a:t>
            </a:r>
            <a:r>
              <a:rPr kumimoji="0" lang="en-US" altLang="ko-KR" sz="1200" b="0" i="0" u="none" strike="noStrike" cap="none" normalizeH="0" baseline="0">
                <a:ln>
                  <a:noFill/>
                </a:ln>
                <a:solidFill>
                  <a:schemeClr val="bg1">
                    <a:lumMod val="75000"/>
                  </a:schemeClr>
                </a:solidFill>
                <a:effectLst/>
                <a:latin typeface="Arial Unicode MS"/>
                <a:ea typeface="JetBrains Mono"/>
              </a:rPr>
              <a:t>FormatterRegistrar  </a:t>
            </a:r>
            <a:r>
              <a:rPr kumimoji="0" lang="en-US" altLang="ko-KR" sz="1100" b="0" i="0" u="none" strike="noStrike" cap="none" normalizeH="0" baseline="0">
                <a:ln>
                  <a:noFill/>
                </a:ln>
                <a:solidFill>
                  <a:schemeClr val="bg1">
                    <a:lumMod val="50000"/>
                  </a:schemeClr>
                </a:solidFill>
                <a:effectLst/>
                <a:latin typeface="Arial Unicode MS"/>
                <a:ea typeface="JetBrains Mono"/>
              </a:rPr>
              <a:t>// FormatterRegistry </a:t>
            </a:r>
            <a:r>
              <a:rPr kumimoji="0" lang="ko-KR" altLang="en-US" sz="1100" b="0" i="0" u="none" strike="noStrike" cap="none" normalizeH="0" baseline="0">
                <a:ln>
                  <a:noFill/>
                </a:ln>
                <a:solidFill>
                  <a:schemeClr val="bg1">
                    <a:lumMod val="50000"/>
                  </a:schemeClr>
                </a:solidFill>
                <a:effectLst/>
                <a:latin typeface="Arial Unicode MS"/>
                <a:ea typeface="JetBrains Mono"/>
              </a:rPr>
              <a:t>를 사용해 </a:t>
            </a:r>
            <a:r>
              <a:rPr kumimoji="0" lang="en-US" altLang="ko-KR" sz="1100" b="0" i="0" u="none" strike="noStrike" cap="none" normalizeH="0" baseline="0">
                <a:ln>
                  <a:noFill/>
                </a:ln>
                <a:solidFill>
                  <a:schemeClr val="bg1">
                    <a:lumMod val="50000"/>
                  </a:schemeClr>
                </a:solidFill>
                <a:effectLst/>
                <a:latin typeface="Arial Unicode MS"/>
                <a:ea typeface="JetBrains Mono"/>
              </a:rPr>
              <a:t>Converter</a:t>
            </a:r>
            <a:r>
              <a:rPr kumimoji="0" lang="ko-KR" altLang="en-US" sz="1100" b="0" i="0" u="none" strike="noStrike" cap="none" normalizeH="0" baseline="0">
                <a:ln>
                  <a:noFill/>
                </a:ln>
                <a:solidFill>
                  <a:schemeClr val="bg1">
                    <a:lumMod val="50000"/>
                  </a:schemeClr>
                </a:solidFill>
                <a:effectLst/>
                <a:latin typeface="Arial Unicode MS"/>
                <a:ea typeface="JetBrains Mono"/>
              </a:rPr>
              <a:t>와 </a:t>
            </a:r>
            <a:r>
              <a:rPr kumimoji="0" lang="en-US" altLang="ko-KR" sz="1100" b="0" i="0" u="none" strike="noStrike" cap="none" normalizeH="0" baseline="0">
                <a:ln>
                  <a:noFill/>
                </a:ln>
                <a:solidFill>
                  <a:schemeClr val="bg1">
                    <a:lumMod val="50000"/>
                  </a:schemeClr>
                </a:solidFill>
                <a:effectLst/>
                <a:latin typeface="Arial Unicode MS"/>
                <a:ea typeface="JetBrains Mono"/>
              </a:rPr>
              <a:t>Formatter </a:t>
            </a:r>
            <a:r>
              <a:rPr kumimoji="0" lang="ko-KR" altLang="en-US" sz="1100" b="0" i="0" u="none" strike="noStrike" cap="none" normalizeH="0" baseline="0">
                <a:ln>
                  <a:noFill/>
                </a:ln>
                <a:solidFill>
                  <a:schemeClr val="bg1">
                    <a:lumMod val="50000"/>
                  </a:schemeClr>
                </a:solidFill>
                <a:effectLst/>
                <a:latin typeface="Arial Unicode MS"/>
                <a:ea typeface="JetBrains Mono"/>
              </a:rPr>
              <a:t>를 한 번에 </a:t>
            </a:r>
            <a:r>
              <a:rPr kumimoji="0" lang="en-US" altLang="ko-KR" sz="1100" b="0" i="0" u="none" strike="noStrike" cap="none" normalizeH="0" baseline="0">
                <a:ln>
                  <a:noFill/>
                </a:ln>
                <a:solidFill>
                  <a:schemeClr val="bg1">
                    <a:lumMod val="50000"/>
                  </a:schemeClr>
                </a:solidFill>
                <a:effectLst/>
                <a:latin typeface="Arial Unicode MS"/>
                <a:ea typeface="JetBrains Mono"/>
              </a:rPr>
              <a:t>FormattingConversionService </a:t>
            </a:r>
            <a:r>
              <a:rPr kumimoji="0" lang="ko-KR" altLang="en-US" sz="1100" b="0" i="0" u="none" strike="noStrike" cap="none" normalizeH="0" baseline="0">
                <a:ln>
                  <a:noFill/>
                </a:ln>
                <a:solidFill>
                  <a:schemeClr val="bg1">
                    <a:lumMod val="50000"/>
                  </a:schemeClr>
                </a:solidFill>
                <a:effectLst/>
                <a:latin typeface="Arial Unicode MS"/>
                <a:ea typeface="JetBrains Mono"/>
              </a:rPr>
              <a:t>에</a:t>
            </a:r>
            <a:r>
              <a:rPr kumimoji="0" lang="en-US" altLang="ko-KR" sz="1100" b="0" i="0" u="none" strike="noStrike" cap="none" normalizeH="0" baseline="0">
                <a:ln>
                  <a:noFill/>
                </a:ln>
                <a:solidFill>
                  <a:schemeClr val="bg1">
                    <a:lumMod val="50000"/>
                  </a:schemeClr>
                </a:solidFill>
                <a:effectLst/>
                <a:latin typeface="Arial Unicode MS"/>
                <a:ea typeface="JetBrains Mono"/>
              </a:rPr>
              <a:t> </a:t>
            </a:r>
            <a:r>
              <a:rPr kumimoji="0" lang="ko-KR" altLang="en-US" sz="1100" b="0" i="0" u="none" strike="noStrike" cap="none" normalizeH="0" baseline="0">
                <a:ln>
                  <a:noFill/>
                </a:ln>
                <a:solidFill>
                  <a:schemeClr val="bg1">
                    <a:lumMod val="50000"/>
                  </a:schemeClr>
                </a:solidFill>
                <a:effectLst/>
                <a:latin typeface="Arial Unicode MS"/>
                <a:ea typeface="JetBrains Mono"/>
              </a:rPr>
              <a:t>등록</a:t>
            </a:r>
            <a:endParaRPr kumimoji="0" lang="en-US" altLang="ko-KR" sz="1100" b="0" i="0" u="none" strike="noStrike" cap="none" normalizeH="0" baseline="0">
              <a:ln>
                <a:noFill/>
              </a:ln>
              <a:solidFill>
                <a:schemeClr val="bg1">
                  <a:lumMod val="50000"/>
                </a:schemeClr>
              </a:solidFill>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CF8E6D"/>
                </a:solidFill>
                <a:effectLst/>
                <a:latin typeface="Arial Unicode MS"/>
                <a:ea typeface="JetBrains Mono"/>
              </a:rPr>
              <a:t>void </a:t>
            </a:r>
            <a:r>
              <a:rPr kumimoji="0" lang="en-US" altLang="ko-KR" sz="1200" b="0" i="0" u="none" strike="noStrike" cap="none" normalizeH="0" baseline="0">
                <a:ln>
                  <a:noFill/>
                </a:ln>
                <a:solidFill>
                  <a:srgbClr val="56A8F5"/>
                </a:solidFill>
                <a:effectLst/>
                <a:latin typeface="Arial Unicode MS"/>
                <a:ea typeface="JetBrains Mono"/>
              </a:rPr>
              <a:t>registerFormatters </a:t>
            </a:r>
            <a:r>
              <a:rPr kumimoji="0" lang="ko-KR" altLang="ko-KR" sz="1200" b="0" i="0" u="none" strike="noStrike" cap="none" normalizeH="0" baseline="0">
                <a:ln>
                  <a:noFill/>
                </a:ln>
                <a:solidFill>
                  <a:srgbClr val="BCBEC4"/>
                </a:solidFill>
                <a:effectLst/>
                <a:latin typeface="Arial Unicode MS"/>
                <a:ea typeface="JetBrains Mono"/>
              </a:rPr>
              <a:t>(</a:t>
            </a:r>
            <a:r>
              <a:rPr kumimoji="0" lang="en-US" altLang="ko-KR" sz="1200" b="0" i="0" u="none" strike="noStrike" cap="none" normalizeH="0" baseline="0">
                <a:ln>
                  <a:noFill/>
                </a:ln>
                <a:solidFill>
                  <a:srgbClr val="BCBEC4"/>
                </a:solidFill>
                <a:effectLst/>
                <a:latin typeface="Arial Unicode MS"/>
                <a:ea typeface="JetBrains Mono"/>
              </a:rPr>
              <a:t>FormatterRegistry registry</a:t>
            </a:r>
            <a:r>
              <a:rPr kumimoji="0" lang="ko-KR" altLang="ko-KR" sz="1200" b="0" i="0" u="none" strike="noStrike" cap="none" normalizeH="0" baseline="0">
                <a:ln>
                  <a:noFill/>
                </a:ln>
                <a:solidFill>
                  <a:srgbClr val="BCBEC4"/>
                </a:solidFill>
                <a:effectLst/>
                <a:latin typeface="Arial Unicode MS"/>
                <a:ea typeface="JetBrains Mono"/>
              </a:rPr>
              <a:t>);</a:t>
            </a:r>
            <a:r>
              <a:rPr kumimoji="0" lang="en-US" altLang="ko-KR" sz="1200" b="0" i="0" u="none" strike="noStrike" cap="none" normalizeH="0" baseline="0">
                <a:ln>
                  <a:noFill/>
                </a:ln>
                <a:solidFill>
                  <a:srgbClr val="BCBEC4"/>
                </a:solidFill>
                <a:effectLst/>
                <a:latin typeface="Arial Unicode MS"/>
                <a:ea typeface="JetBrains Mono"/>
              </a:rPr>
              <a:t> </a:t>
            </a:r>
            <a:endParaRPr kumimoji="0" lang="ko-KR" altLang="ko-KR" sz="1000" b="0" i="0" u="none" strike="noStrike" cap="none" normalizeH="0" baseline="0">
              <a:ln>
                <a:noFill/>
              </a:ln>
              <a:solidFill>
                <a:schemeClr val="bg1">
                  <a:lumMod val="50000"/>
                </a:schemeClr>
              </a:solidFill>
              <a:effectLst/>
              <a:latin typeface="Arial" panose="020B0604020202020204" pitchFamily="34" charset="0"/>
            </a:endParaRPr>
          </a:p>
        </p:txBody>
      </p:sp>
      <p:sp>
        <p:nvSpPr>
          <p:cNvPr id="55" name="TextBox 54">
            <a:extLst>
              <a:ext uri="{FF2B5EF4-FFF2-40B4-BE49-F238E27FC236}">
                <a16:creationId xmlns:a16="http://schemas.microsoft.com/office/drawing/2014/main" id="{6B4612E5-161B-4EF7-F40D-E5342292C687}"/>
              </a:ext>
            </a:extLst>
          </p:cNvPr>
          <p:cNvSpPr txBox="1"/>
          <p:nvPr/>
        </p:nvSpPr>
        <p:spPr>
          <a:xfrm>
            <a:off x="46113" y="4450516"/>
            <a:ext cx="1518736" cy="276999"/>
          </a:xfrm>
          <a:prstGeom prst="rect">
            <a:avLst/>
          </a:prstGeom>
          <a:noFill/>
        </p:spPr>
        <p:txBody>
          <a:bodyPr wrap="square">
            <a:spAutoFit/>
          </a:bodyPr>
          <a:lstStyle/>
          <a:p>
            <a:r>
              <a:rPr kumimoji="0" lang="en-US" altLang="ko-KR" sz="1200" b="1" i="0" u="none" strike="noStrike" cap="none" normalizeH="0" baseline="0">
                <a:ln>
                  <a:noFill/>
                </a:ln>
                <a:effectLst/>
                <a:latin typeface="Arial Unicode MS"/>
                <a:ea typeface="JetBrains Mono"/>
              </a:rPr>
              <a:t>FormatterRegistry</a:t>
            </a:r>
            <a:endParaRPr lang="ko-KR" altLang="en-US" sz="1200" b="1"/>
          </a:p>
        </p:txBody>
      </p:sp>
      <p:sp>
        <p:nvSpPr>
          <p:cNvPr id="56" name="TextBox 55">
            <a:extLst>
              <a:ext uri="{FF2B5EF4-FFF2-40B4-BE49-F238E27FC236}">
                <a16:creationId xmlns:a16="http://schemas.microsoft.com/office/drawing/2014/main" id="{1E013F9C-293C-F641-FD6A-B1320557EA8F}"/>
              </a:ext>
            </a:extLst>
          </p:cNvPr>
          <p:cNvSpPr txBox="1"/>
          <p:nvPr/>
        </p:nvSpPr>
        <p:spPr>
          <a:xfrm>
            <a:off x="46113" y="6004773"/>
            <a:ext cx="1596195" cy="276999"/>
          </a:xfrm>
          <a:prstGeom prst="rect">
            <a:avLst/>
          </a:prstGeom>
          <a:noFill/>
        </p:spPr>
        <p:txBody>
          <a:bodyPr wrap="square">
            <a:spAutoFit/>
          </a:bodyPr>
          <a:lstStyle/>
          <a:p>
            <a:r>
              <a:rPr kumimoji="0" lang="en-US" altLang="ko-KR" sz="1200" b="1" i="0" u="none" strike="noStrike" cap="none" normalizeH="0" baseline="0">
                <a:ln>
                  <a:noFill/>
                </a:ln>
                <a:effectLst/>
                <a:latin typeface="Arial Unicode MS"/>
                <a:ea typeface="JetBrains Mono"/>
              </a:rPr>
              <a:t>FormatterRegistrar</a:t>
            </a:r>
            <a:endParaRPr lang="ko-KR" altLang="en-US" sz="1200" b="1"/>
          </a:p>
        </p:txBody>
      </p:sp>
    </p:spTree>
    <p:extLst>
      <p:ext uri="{BB962C8B-B14F-4D97-AF65-F5344CB8AC3E}">
        <p14:creationId xmlns:p14="http://schemas.microsoft.com/office/powerpoint/2010/main" val="655345718"/>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BEAF26-11A0-5CB6-86C3-C49D16856E14}"/>
            </a:ext>
          </a:extLst>
        </p:cNvPr>
        <p:cNvGrpSpPr/>
        <p:nvPr/>
      </p:nvGrpSpPr>
      <p:grpSpPr>
        <a:xfrm>
          <a:off x="0" y="0"/>
          <a:ext cx="0" cy="0"/>
          <a:chOff x="0" y="0"/>
          <a:chExt cx="0" cy="0"/>
        </a:xfrm>
      </p:grpSpPr>
      <p:sp>
        <p:nvSpPr>
          <p:cNvPr id="14" name="모서리가 둥근 직사각형 38">
            <a:extLst>
              <a:ext uri="{FF2B5EF4-FFF2-40B4-BE49-F238E27FC236}">
                <a16:creationId xmlns:a16="http://schemas.microsoft.com/office/drawing/2014/main" id="{DD61DB8C-80C1-BEE1-B89F-3DAEBDB46299}"/>
              </a:ext>
            </a:extLst>
          </p:cNvPr>
          <p:cNvSpPr/>
          <p:nvPr/>
        </p:nvSpPr>
        <p:spPr>
          <a:xfrm>
            <a:off x="4480433" y="3400233"/>
            <a:ext cx="2390002" cy="456901"/>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latin typeface="+mj-lt"/>
                <a:ea typeface="나눔바른고딕" panose="020B0603020101020101"/>
              </a:rPr>
              <a:t>GenericConversionService</a:t>
            </a:r>
            <a:endParaRPr lang="ko-KR" altLang="en-US" sz="1400">
              <a:solidFill>
                <a:schemeClr val="bg1"/>
              </a:solidFill>
              <a:latin typeface="+mj-lt"/>
              <a:ea typeface="나눔바른고딕" panose="020B0603020101020101"/>
            </a:endParaRPr>
          </a:p>
        </p:txBody>
      </p:sp>
      <p:sp>
        <p:nvSpPr>
          <p:cNvPr id="11" name="모서리가 둥근 직사각형 38">
            <a:extLst>
              <a:ext uri="{FF2B5EF4-FFF2-40B4-BE49-F238E27FC236}">
                <a16:creationId xmlns:a16="http://schemas.microsoft.com/office/drawing/2014/main" id="{FFC9B475-7539-6E96-CB1A-D6273E5F74CB}"/>
              </a:ext>
            </a:extLst>
          </p:cNvPr>
          <p:cNvSpPr/>
          <p:nvPr/>
        </p:nvSpPr>
        <p:spPr>
          <a:xfrm>
            <a:off x="2134430" y="1214201"/>
            <a:ext cx="2390002"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i="1">
                <a:solidFill>
                  <a:schemeClr val="tx1"/>
                </a:solidFill>
                <a:latin typeface="+mj-lt"/>
                <a:ea typeface="나눔바른고딕" panose="020B0603020101020101"/>
              </a:rPr>
              <a:t>ConversionService</a:t>
            </a:r>
            <a:endParaRPr lang="ko-KR" altLang="en-US" sz="1400" i="1">
              <a:solidFill>
                <a:schemeClr val="tx1"/>
              </a:solidFill>
              <a:latin typeface="+mj-lt"/>
              <a:ea typeface="나눔바른고딕" panose="020B0603020101020101"/>
            </a:endParaRPr>
          </a:p>
        </p:txBody>
      </p:sp>
      <p:sp>
        <p:nvSpPr>
          <p:cNvPr id="15" name="모서리가 둥근 직사각형 38">
            <a:extLst>
              <a:ext uri="{FF2B5EF4-FFF2-40B4-BE49-F238E27FC236}">
                <a16:creationId xmlns:a16="http://schemas.microsoft.com/office/drawing/2014/main" id="{9409DC75-A952-89FE-A4A7-2B2E9E409DE2}"/>
              </a:ext>
            </a:extLst>
          </p:cNvPr>
          <p:cNvSpPr/>
          <p:nvPr/>
        </p:nvSpPr>
        <p:spPr>
          <a:xfrm>
            <a:off x="6683847" y="1214200"/>
            <a:ext cx="2390002"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i="1">
                <a:solidFill>
                  <a:schemeClr val="tx1"/>
                </a:solidFill>
                <a:latin typeface="+mj-lt"/>
                <a:ea typeface="나눔바른고딕" panose="020B0603020101020101"/>
              </a:rPr>
              <a:t>ConverterRegistry</a:t>
            </a:r>
            <a:endParaRPr lang="ko-KR" altLang="en-US" sz="1400" i="1">
              <a:solidFill>
                <a:schemeClr val="tx1"/>
              </a:solidFill>
              <a:latin typeface="+mj-lt"/>
              <a:ea typeface="나눔바른고딕" panose="020B0603020101020101"/>
            </a:endParaRPr>
          </a:p>
        </p:txBody>
      </p:sp>
      <p:cxnSp>
        <p:nvCxnSpPr>
          <p:cNvPr id="18" name="연결선: 꺾임 17">
            <a:extLst>
              <a:ext uri="{FF2B5EF4-FFF2-40B4-BE49-F238E27FC236}">
                <a16:creationId xmlns:a16="http://schemas.microsoft.com/office/drawing/2014/main" id="{0D6C9EEA-6AF9-82B6-FDFF-159172B0C102}"/>
              </a:ext>
            </a:extLst>
          </p:cNvPr>
          <p:cNvCxnSpPr>
            <a:cxnSpLocks/>
            <a:stCxn id="26" idx="0"/>
            <a:endCxn id="11" idx="2"/>
          </p:cNvCxnSpPr>
          <p:nvPr/>
        </p:nvCxnSpPr>
        <p:spPr>
          <a:xfrm rot="16200000" flipV="1">
            <a:off x="4068206" y="932328"/>
            <a:ext cx="868455" cy="2346003"/>
          </a:xfrm>
          <a:prstGeom prst="bentConnector3">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1" name="연결선: 꺾임 20">
            <a:extLst>
              <a:ext uri="{FF2B5EF4-FFF2-40B4-BE49-F238E27FC236}">
                <a16:creationId xmlns:a16="http://schemas.microsoft.com/office/drawing/2014/main" id="{27051751-E82C-86EC-B368-CBA5CD97B1B6}"/>
              </a:ext>
            </a:extLst>
          </p:cNvPr>
          <p:cNvCxnSpPr>
            <a:cxnSpLocks/>
            <a:stCxn id="26" idx="0"/>
            <a:endCxn id="15" idx="2"/>
          </p:cNvCxnSpPr>
          <p:nvPr/>
        </p:nvCxnSpPr>
        <p:spPr>
          <a:xfrm rot="5400000" flipH="1" flipV="1">
            <a:off x="6342913" y="1003622"/>
            <a:ext cx="868456" cy="2203414"/>
          </a:xfrm>
          <a:prstGeom prst="bentConnector3">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6" name="모서리가 둥근 직사각형 38">
            <a:extLst>
              <a:ext uri="{FF2B5EF4-FFF2-40B4-BE49-F238E27FC236}">
                <a16:creationId xmlns:a16="http://schemas.microsoft.com/office/drawing/2014/main" id="{1A7A31AD-D907-C548-42BD-3704358612E1}"/>
              </a:ext>
            </a:extLst>
          </p:cNvPr>
          <p:cNvSpPr/>
          <p:nvPr/>
        </p:nvSpPr>
        <p:spPr>
          <a:xfrm>
            <a:off x="4267875" y="2539557"/>
            <a:ext cx="2815117"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ConfigurableConversionService</a:t>
            </a:r>
            <a:endParaRPr lang="ko-KR" altLang="en-US" sz="1400">
              <a:solidFill>
                <a:schemeClr val="tx1"/>
              </a:solidFill>
              <a:latin typeface="+mj-lt"/>
              <a:ea typeface="나눔바른고딕" panose="020B0603020101020101"/>
            </a:endParaRPr>
          </a:p>
        </p:txBody>
      </p:sp>
      <p:cxnSp>
        <p:nvCxnSpPr>
          <p:cNvPr id="32" name="직선 화살표 연결선 31">
            <a:extLst>
              <a:ext uri="{FF2B5EF4-FFF2-40B4-BE49-F238E27FC236}">
                <a16:creationId xmlns:a16="http://schemas.microsoft.com/office/drawing/2014/main" id="{21A2FF44-914A-743A-F32F-2921E1C62399}"/>
              </a:ext>
            </a:extLst>
          </p:cNvPr>
          <p:cNvCxnSpPr>
            <a:stCxn id="14" idx="0"/>
            <a:endCxn id="26" idx="2"/>
          </p:cNvCxnSpPr>
          <p:nvPr/>
        </p:nvCxnSpPr>
        <p:spPr>
          <a:xfrm flipV="1">
            <a:off x="5675434" y="2996458"/>
            <a:ext cx="0" cy="403775"/>
          </a:xfrm>
          <a:prstGeom prst="straightConnector1">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3" name="모서리가 둥근 직사각형 38">
            <a:extLst>
              <a:ext uri="{FF2B5EF4-FFF2-40B4-BE49-F238E27FC236}">
                <a16:creationId xmlns:a16="http://schemas.microsoft.com/office/drawing/2014/main" id="{3A0B5154-26FA-861C-F236-11C51D09E7A5}"/>
              </a:ext>
            </a:extLst>
          </p:cNvPr>
          <p:cNvSpPr/>
          <p:nvPr/>
        </p:nvSpPr>
        <p:spPr>
          <a:xfrm>
            <a:off x="4480433" y="5868353"/>
            <a:ext cx="2390002" cy="456901"/>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latin typeface="+mj-lt"/>
                <a:ea typeface="나눔바른고딕" panose="020B0603020101020101"/>
              </a:rPr>
              <a:t>WebConversionService</a:t>
            </a:r>
            <a:endParaRPr lang="ko-KR" altLang="en-US" sz="1400">
              <a:solidFill>
                <a:schemeClr val="bg1"/>
              </a:solidFill>
              <a:latin typeface="+mj-lt"/>
              <a:ea typeface="나눔바른고딕" panose="020B0603020101020101"/>
            </a:endParaRPr>
          </a:p>
        </p:txBody>
      </p:sp>
      <p:sp>
        <p:nvSpPr>
          <p:cNvPr id="13" name="모서리가 둥근 직사각형 38">
            <a:extLst>
              <a:ext uri="{FF2B5EF4-FFF2-40B4-BE49-F238E27FC236}">
                <a16:creationId xmlns:a16="http://schemas.microsoft.com/office/drawing/2014/main" id="{86D391DC-47E8-B94A-B0BE-1D0EBDAF58C0}"/>
              </a:ext>
            </a:extLst>
          </p:cNvPr>
          <p:cNvSpPr/>
          <p:nvPr/>
        </p:nvSpPr>
        <p:spPr>
          <a:xfrm>
            <a:off x="4081468" y="5009355"/>
            <a:ext cx="3187929" cy="456901"/>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latin typeface="+mj-lt"/>
                <a:ea typeface="나눔바른고딕" panose="020B0603020101020101"/>
              </a:rPr>
              <a:t>DefaultFormattingConversionService</a:t>
            </a:r>
            <a:endParaRPr lang="ko-KR" altLang="en-US" sz="1400">
              <a:solidFill>
                <a:schemeClr val="bg1"/>
              </a:solidFill>
              <a:latin typeface="+mj-lt"/>
              <a:ea typeface="나눔바른고딕" panose="020B0603020101020101"/>
            </a:endParaRPr>
          </a:p>
        </p:txBody>
      </p:sp>
      <p:sp>
        <p:nvSpPr>
          <p:cNvPr id="2" name="직사각형 1">
            <a:extLst>
              <a:ext uri="{FF2B5EF4-FFF2-40B4-BE49-F238E27FC236}">
                <a16:creationId xmlns:a16="http://schemas.microsoft.com/office/drawing/2014/main" id="{B2813724-44AC-2307-F475-3F66B21E23EF}"/>
              </a:ext>
            </a:extLst>
          </p:cNvPr>
          <p:cNvSpPr/>
          <p:nvPr/>
        </p:nvSpPr>
        <p:spPr>
          <a:xfrm>
            <a:off x="295008" y="357383"/>
            <a:ext cx="1939955"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클래스 계층도</a:t>
            </a:r>
          </a:p>
        </p:txBody>
      </p:sp>
      <p:sp>
        <p:nvSpPr>
          <p:cNvPr id="4" name="모서리가 둥근 직사각형 38">
            <a:extLst>
              <a:ext uri="{FF2B5EF4-FFF2-40B4-BE49-F238E27FC236}">
                <a16:creationId xmlns:a16="http://schemas.microsoft.com/office/drawing/2014/main" id="{2ED441E9-9F99-078B-8AB3-2CF2C572A673}"/>
              </a:ext>
            </a:extLst>
          </p:cNvPr>
          <p:cNvSpPr/>
          <p:nvPr/>
        </p:nvSpPr>
        <p:spPr>
          <a:xfrm>
            <a:off x="4355871" y="4204794"/>
            <a:ext cx="2639124" cy="456901"/>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latin typeface="+mj-lt"/>
                <a:ea typeface="나눔바른고딕" panose="020B0603020101020101"/>
              </a:rPr>
              <a:t>FormattingConversionService</a:t>
            </a:r>
            <a:endParaRPr lang="ko-KR" altLang="en-US" sz="1400">
              <a:solidFill>
                <a:schemeClr val="bg1"/>
              </a:solidFill>
              <a:latin typeface="+mj-lt"/>
              <a:ea typeface="나눔바른고딕" panose="020B0603020101020101"/>
            </a:endParaRPr>
          </a:p>
        </p:txBody>
      </p:sp>
      <p:cxnSp>
        <p:nvCxnSpPr>
          <p:cNvPr id="7" name="직선 화살표 연결선 6">
            <a:extLst>
              <a:ext uri="{FF2B5EF4-FFF2-40B4-BE49-F238E27FC236}">
                <a16:creationId xmlns:a16="http://schemas.microsoft.com/office/drawing/2014/main" id="{FF3D20D5-ADC4-85FA-537C-07F30708BA98}"/>
              </a:ext>
            </a:extLst>
          </p:cNvPr>
          <p:cNvCxnSpPr>
            <a:stCxn id="4" idx="0"/>
            <a:endCxn id="14" idx="2"/>
          </p:cNvCxnSpPr>
          <p:nvPr/>
        </p:nvCxnSpPr>
        <p:spPr>
          <a:xfrm flipV="1">
            <a:off x="5675433" y="3857134"/>
            <a:ext cx="1" cy="34766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직선 화살표 연결선 8">
            <a:extLst>
              <a:ext uri="{FF2B5EF4-FFF2-40B4-BE49-F238E27FC236}">
                <a16:creationId xmlns:a16="http://schemas.microsoft.com/office/drawing/2014/main" id="{36E04092-DABC-A8CE-92FB-7834CAE2469C}"/>
              </a:ext>
            </a:extLst>
          </p:cNvPr>
          <p:cNvCxnSpPr>
            <a:cxnSpLocks/>
            <a:stCxn id="13" idx="0"/>
            <a:endCxn id="4" idx="2"/>
          </p:cNvCxnSpPr>
          <p:nvPr/>
        </p:nvCxnSpPr>
        <p:spPr>
          <a:xfrm flipV="1">
            <a:off x="5675433" y="4661695"/>
            <a:ext cx="0" cy="34766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AD4D9ACD-80C3-C9CA-2334-BB463DA7F365}"/>
              </a:ext>
            </a:extLst>
          </p:cNvPr>
          <p:cNvCxnSpPr>
            <a:cxnSpLocks/>
            <a:stCxn id="33" idx="0"/>
            <a:endCxn id="13" idx="2"/>
          </p:cNvCxnSpPr>
          <p:nvPr/>
        </p:nvCxnSpPr>
        <p:spPr>
          <a:xfrm flipH="1" flipV="1">
            <a:off x="5675433" y="5466256"/>
            <a:ext cx="1" cy="40209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BAE2802-52C9-6A4F-8F3D-1FFA1EBB7598}"/>
              </a:ext>
            </a:extLst>
          </p:cNvPr>
          <p:cNvSpPr txBox="1"/>
          <p:nvPr/>
        </p:nvSpPr>
        <p:spPr>
          <a:xfrm>
            <a:off x="6870434" y="5813071"/>
            <a:ext cx="3843685" cy="567463"/>
          </a:xfrm>
          <a:prstGeom prst="rect">
            <a:avLst/>
          </a:prstGeom>
          <a:noFill/>
        </p:spPr>
        <p:txBody>
          <a:bodyPr wrap="square">
            <a:spAutoFit/>
          </a:bodyPr>
          <a:lstStyle/>
          <a:p>
            <a:pPr>
              <a:lnSpc>
                <a:spcPct val="150000"/>
              </a:lnSpc>
            </a:pPr>
            <a:r>
              <a:rPr lang="ko-KR" altLang="en-US" sz="1100"/>
              <a:t>웹에서 파라미터 및 폼 데이터 변환과 포맷팅을 처리하기 위한 구현체 </a:t>
            </a:r>
            <a:r>
              <a:rPr lang="en-US" altLang="ko-KR" sz="1100"/>
              <a:t>(@RequestParam, @ModelAttribute </a:t>
            </a:r>
            <a:r>
              <a:rPr lang="ko-KR" altLang="en-US" sz="1100"/>
              <a:t>등</a:t>
            </a:r>
            <a:r>
              <a:rPr lang="en-US" altLang="ko-KR" sz="1100"/>
              <a:t>)</a:t>
            </a:r>
          </a:p>
        </p:txBody>
      </p:sp>
      <p:sp>
        <p:nvSpPr>
          <p:cNvPr id="25" name="TextBox 24">
            <a:extLst>
              <a:ext uri="{FF2B5EF4-FFF2-40B4-BE49-F238E27FC236}">
                <a16:creationId xmlns:a16="http://schemas.microsoft.com/office/drawing/2014/main" id="{AD811ACF-9548-1FA8-2D9D-F500D8742F3A}"/>
              </a:ext>
            </a:extLst>
          </p:cNvPr>
          <p:cNvSpPr txBox="1"/>
          <p:nvPr/>
        </p:nvSpPr>
        <p:spPr>
          <a:xfrm>
            <a:off x="937534" y="4149512"/>
            <a:ext cx="3330341" cy="567463"/>
          </a:xfrm>
          <a:prstGeom prst="rect">
            <a:avLst/>
          </a:prstGeom>
          <a:noFill/>
        </p:spPr>
        <p:txBody>
          <a:bodyPr wrap="square">
            <a:spAutoFit/>
          </a:bodyPr>
          <a:lstStyle/>
          <a:p>
            <a:pPr>
              <a:lnSpc>
                <a:spcPct val="150000"/>
              </a:lnSpc>
            </a:pPr>
            <a:r>
              <a:rPr lang="en-US" altLang="ko-KR" sz="1100"/>
              <a:t>Formatter </a:t>
            </a:r>
            <a:r>
              <a:rPr lang="ko-KR" altLang="en-US" sz="1100"/>
              <a:t>와 </a:t>
            </a:r>
            <a:r>
              <a:rPr lang="en-US" altLang="ko-KR" sz="1100"/>
              <a:t>Converter </a:t>
            </a:r>
            <a:r>
              <a:rPr lang="ko-KR" altLang="en-US" sz="1100"/>
              <a:t>를 통합적으로 관리하여 데이터의 변환 및 포맷팅을 처리하는 기본 구현체</a:t>
            </a:r>
            <a:endParaRPr lang="en-US" altLang="ko-KR" sz="1100"/>
          </a:p>
        </p:txBody>
      </p:sp>
      <p:sp>
        <p:nvSpPr>
          <p:cNvPr id="27" name="TextBox 26">
            <a:extLst>
              <a:ext uri="{FF2B5EF4-FFF2-40B4-BE49-F238E27FC236}">
                <a16:creationId xmlns:a16="http://schemas.microsoft.com/office/drawing/2014/main" id="{7F84680C-C987-6461-6BA6-ADF39CD9FE25}"/>
              </a:ext>
            </a:extLst>
          </p:cNvPr>
          <p:cNvSpPr txBox="1"/>
          <p:nvPr/>
        </p:nvSpPr>
        <p:spPr>
          <a:xfrm>
            <a:off x="7323623" y="5081031"/>
            <a:ext cx="4353025" cy="313547"/>
          </a:xfrm>
          <a:prstGeom prst="rect">
            <a:avLst/>
          </a:prstGeom>
          <a:noFill/>
        </p:spPr>
        <p:txBody>
          <a:bodyPr wrap="square">
            <a:spAutoFit/>
          </a:bodyPr>
          <a:lstStyle/>
          <a:p>
            <a:pPr>
              <a:lnSpc>
                <a:spcPct val="150000"/>
              </a:lnSpc>
            </a:pPr>
            <a:r>
              <a:rPr lang="ko-KR" altLang="en-US" sz="1100"/>
              <a:t>날짜</a:t>
            </a:r>
            <a:r>
              <a:rPr lang="en-US" altLang="ko-KR" sz="1100"/>
              <a:t>, </a:t>
            </a:r>
            <a:r>
              <a:rPr lang="ko-KR" altLang="en-US" sz="1100"/>
              <a:t>숫자 등 기본 </a:t>
            </a:r>
            <a:r>
              <a:rPr lang="en-US" altLang="ko-KR" sz="1100"/>
              <a:t>Formatter </a:t>
            </a:r>
            <a:r>
              <a:rPr lang="ko-KR" altLang="en-US" sz="1100"/>
              <a:t>가 자동으로 등록되어 있는 구현체</a:t>
            </a:r>
            <a:endParaRPr lang="en-US" altLang="ko-KR" sz="1100"/>
          </a:p>
        </p:txBody>
      </p:sp>
      <p:sp>
        <p:nvSpPr>
          <p:cNvPr id="29" name="모서리가 둥근 직사각형 38">
            <a:extLst>
              <a:ext uri="{FF2B5EF4-FFF2-40B4-BE49-F238E27FC236}">
                <a16:creationId xmlns:a16="http://schemas.microsoft.com/office/drawing/2014/main" id="{6AB3BA02-3827-325D-A513-8F6116D91946}"/>
              </a:ext>
            </a:extLst>
          </p:cNvPr>
          <p:cNvSpPr/>
          <p:nvPr/>
        </p:nvSpPr>
        <p:spPr>
          <a:xfrm>
            <a:off x="7552370" y="2539556"/>
            <a:ext cx="1876362"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i="1">
                <a:solidFill>
                  <a:schemeClr val="tx1"/>
                </a:solidFill>
                <a:latin typeface="+mj-lt"/>
                <a:ea typeface="나눔바른고딕" panose="020B0603020101020101"/>
              </a:rPr>
              <a:t>FormatterRegistry</a:t>
            </a:r>
            <a:endParaRPr lang="ko-KR" altLang="en-US" sz="1400" i="1">
              <a:solidFill>
                <a:schemeClr val="tx1"/>
              </a:solidFill>
              <a:latin typeface="+mj-lt"/>
              <a:ea typeface="나눔바른고딕" panose="020B0603020101020101"/>
            </a:endParaRPr>
          </a:p>
        </p:txBody>
      </p:sp>
      <p:cxnSp>
        <p:nvCxnSpPr>
          <p:cNvPr id="30" name="연결선: 꺾임 29">
            <a:extLst>
              <a:ext uri="{FF2B5EF4-FFF2-40B4-BE49-F238E27FC236}">
                <a16:creationId xmlns:a16="http://schemas.microsoft.com/office/drawing/2014/main" id="{9CA0D43E-4A22-02DD-303E-4FA2C43C1A13}"/>
              </a:ext>
            </a:extLst>
          </p:cNvPr>
          <p:cNvCxnSpPr>
            <a:cxnSpLocks/>
            <a:stCxn id="4" idx="3"/>
            <a:endCxn id="29" idx="2"/>
          </p:cNvCxnSpPr>
          <p:nvPr/>
        </p:nvCxnSpPr>
        <p:spPr>
          <a:xfrm flipV="1">
            <a:off x="6994995" y="2996457"/>
            <a:ext cx="1495556" cy="1436788"/>
          </a:xfrm>
          <a:prstGeom prst="bent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7851467"/>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84B445-7774-08FD-B992-64BEE324CD8F}"/>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9244A2B2-DBFF-73CD-23EB-94BECC7A7B36}"/>
              </a:ext>
            </a:extLst>
          </p:cNvPr>
          <p:cNvSpPr>
            <a:spLocks noChangeArrowheads="1"/>
          </p:cNvSpPr>
          <p:nvPr/>
        </p:nvSpPr>
        <p:spPr bwMode="auto">
          <a:xfrm>
            <a:off x="457199" y="547188"/>
            <a:ext cx="8933447" cy="310662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ea typeface="JetBrains Mono"/>
              </a:rPr>
              <a:t>class </a:t>
            </a:r>
            <a:r>
              <a:rPr kumimoji="0" lang="ko-KR" altLang="ko-KR" sz="1100" b="0" i="0" u="none" strike="noStrike" cap="none" normalizeH="0" baseline="0">
                <a:ln>
                  <a:noFill/>
                </a:ln>
                <a:solidFill>
                  <a:srgbClr val="BCBEC4"/>
                </a:solidFill>
                <a:effectLst/>
                <a:ea typeface="JetBrains Mono"/>
              </a:rPr>
              <a:t>KoreanCurrencyFormatter </a:t>
            </a:r>
            <a:r>
              <a:rPr kumimoji="0" lang="ko-KR" altLang="ko-KR" sz="1100" b="0" i="0" u="none" strike="noStrike" cap="none" normalizeH="0" baseline="0">
                <a:ln>
                  <a:noFill/>
                </a:ln>
                <a:solidFill>
                  <a:srgbClr val="CF8E6D"/>
                </a:solidFill>
                <a:effectLst/>
                <a:ea typeface="JetBrains Mono"/>
              </a:rPr>
              <a:t>implements </a:t>
            </a:r>
            <a:r>
              <a:rPr kumimoji="0" lang="ko-KR" altLang="ko-KR" sz="1100" b="0" i="0" u="none" strike="noStrike" cap="none" normalizeH="0" baseline="0">
                <a:ln>
                  <a:noFill/>
                </a:ln>
                <a:solidFill>
                  <a:srgbClr val="BCBEC4"/>
                </a:solidFill>
                <a:effectLst/>
                <a:ea typeface="JetBrains Mono"/>
              </a:rPr>
              <a:t>Formatter&lt;Number&gt;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@Override</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56A8F5"/>
                </a:solidFill>
                <a:effectLst/>
                <a:ea typeface="JetBrains Mono"/>
              </a:rPr>
              <a:t>print</a:t>
            </a:r>
            <a:r>
              <a:rPr kumimoji="0" lang="ko-KR" altLang="ko-KR" sz="1100" b="0" i="0" u="none" strike="noStrike" cap="none" normalizeH="0" baseline="0">
                <a:ln>
                  <a:noFill/>
                </a:ln>
                <a:solidFill>
                  <a:srgbClr val="BCBEC4"/>
                </a:solidFill>
                <a:effectLst/>
                <a:ea typeface="JetBrains Mono"/>
              </a:rPr>
              <a:t>(Number number, Locale locale) {</a:t>
            </a:r>
            <a:br>
              <a:rPr kumimoji="0" lang="ko-KR" altLang="ko-KR" sz="1100" b="0" i="0" u="none" strike="noStrike" cap="none" normalizeH="0" baseline="0">
                <a:ln>
                  <a:noFill/>
                </a:ln>
                <a:solidFill>
                  <a:srgbClr val="BCBEC4"/>
                </a:solidFill>
                <a:effectLst/>
                <a:ea typeface="JetBrains Mono"/>
              </a:rPr>
            </a:b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CBEC4"/>
                </a:solidFill>
                <a:effectLst/>
                <a:ea typeface="JetBrains Mono"/>
              </a:rPr>
              <a:t>NumberFormat currencyFormat = NumberFormat.getCurrencyInstance(locale);</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BCBEC4"/>
                </a:solidFill>
                <a:effectLst/>
                <a:ea typeface="JetBrains Mono"/>
              </a:rPr>
              <a:t>currencyFormat.format(number);</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@Override</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Number </a:t>
            </a:r>
            <a:r>
              <a:rPr kumimoji="0" lang="ko-KR" altLang="ko-KR" sz="1100" b="0" i="0" u="none" strike="noStrike" cap="none" normalizeH="0" baseline="0">
                <a:ln>
                  <a:noFill/>
                </a:ln>
                <a:solidFill>
                  <a:srgbClr val="56A8F5"/>
                </a:solidFill>
                <a:effectLst/>
                <a:ea typeface="JetBrains Mono"/>
              </a:rPr>
              <a:t>parse</a:t>
            </a:r>
            <a:r>
              <a:rPr kumimoji="0" lang="ko-KR" altLang="ko-KR" sz="1100" b="0" i="0" u="none" strike="noStrike" cap="none" normalizeH="0" baseline="0">
                <a:ln>
                  <a:noFill/>
                </a:ln>
                <a:solidFill>
                  <a:srgbClr val="BCBEC4"/>
                </a:solidFill>
                <a:effectLst/>
                <a:ea typeface="JetBrains Mono"/>
              </a:rPr>
              <a:t>(String text, Locale locale) </a:t>
            </a:r>
            <a:r>
              <a:rPr kumimoji="0" lang="ko-KR" altLang="ko-KR" sz="1100" b="0" i="0" u="none" strike="noStrike" cap="none" normalizeH="0" baseline="0">
                <a:ln>
                  <a:noFill/>
                </a:ln>
                <a:solidFill>
                  <a:srgbClr val="CF8E6D"/>
                </a:solidFill>
                <a:effectLst/>
                <a:ea typeface="JetBrains Mono"/>
              </a:rPr>
              <a:t>throws </a:t>
            </a:r>
            <a:r>
              <a:rPr kumimoji="0" lang="ko-KR" altLang="ko-KR" sz="1100" b="0" i="0" u="none" strike="noStrike" cap="none" normalizeH="0" baseline="0">
                <a:ln>
                  <a:noFill/>
                </a:ln>
                <a:solidFill>
                  <a:srgbClr val="BCBEC4"/>
                </a:solidFill>
                <a:effectLst/>
                <a:ea typeface="JetBrains Mono"/>
              </a:rPr>
              <a:t>ParseException {</a:t>
            </a:r>
            <a:br>
              <a:rPr kumimoji="0" lang="ko-KR" altLang="ko-KR" sz="1100" b="0" i="0" u="none" strike="noStrike" cap="none" normalizeH="0" baseline="0">
                <a:ln>
                  <a:noFill/>
                </a:ln>
                <a:solidFill>
                  <a:srgbClr val="BCBEC4"/>
                </a:solidFill>
                <a:effectLst/>
                <a:ea typeface="JetBrains Mono"/>
              </a:rPr>
            </a:b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CBEC4"/>
                </a:solidFill>
                <a:effectLst/>
                <a:ea typeface="JetBrains Mono"/>
              </a:rPr>
              <a:t>NumberFormat currencyFormat = NumberFormat.getCurrencyInstance(locale);</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BCBEC4"/>
                </a:solidFill>
                <a:effectLst/>
                <a:ea typeface="JetBrains Mono"/>
              </a:rPr>
              <a:t>currencyFormat.parse(text);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4" name="TextBox 3">
            <a:extLst>
              <a:ext uri="{FF2B5EF4-FFF2-40B4-BE49-F238E27FC236}">
                <a16:creationId xmlns:a16="http://schemas.microsoft.com/office/drawing/2014/main" id="{13C691D9-29CD-A627-9E2B-DBF640ADAB54}"/>
              </a:ext>
            </a:extLst>
          </p:cNvPr>
          <p:cNvSpPr txBox="1"/>
          <p:nvPr/>
        </p:nvSpPr>
        <p:spPr>
          <a:xfrm>
            <a:off x="6442909" y="1379691"/>
            <a:ext cx="2947737" cy="1447576"/>
          </a:xfrm>
          <a:prstGeom prst="rect">
            <a:avLst/>
          </a:prstGeom>
          <a:noFill/>
        </p:spPr>
        <p:txBody>
          <a:bodyPr wrap="square">
            <a:spAutoFit/>
          </a:bodyPr>
          <a:lstStyle/>
          <a:p>
            <a:pPr marL="171450" indent="-171450">
              <a:lnSpc>
                <a:spcPct val="150000"/>
              </a:lnSpc>
              <a:buFont typeface="Arial" panose="020B0604020202020204" pitchFamily="34" charset="0"/>
              <a:buChar char="•"/>
            </a:pPr>
            <a:r>
              <a:rPr lang="ko-KR" altLang="en-US" sz="1000">
                <a:solidFill>
                  <a:srgbClr val="FFC000"/>
                </a:solidFill>
              </a:rPr>
              <a:t>숫자를 전달하면 원화로 출력한다 </a:t>
            </a:r>
            <a:endParaRPr lang="en-US" altLang="ko-KR" sz="1000">
              <a:solidFill>
                <a:srgbClr val="FFC000"/>
              </a:solidFill>
            </a:endParaRPr>
          </a:p>
          <a:p>
            <a:pPr marL="628650" lvl="1" indent="-171450">
              <a:lnSpc>
                <a:spcPct val="150000"/>
              </a:lnSpc>
              <a:buFont typeface="Wingdings" panose="05000000000000000000" pitchFamily="2" charset="2"/>
              <a:buChar char="§"/>
            </a:pPr>
            <a:r>
              <a:rPr lang="en-US" altLang="ko-KR" sz="1000">
                <a:solidFill>
                  <a:srgbClr val="FFC000"/>
                </a:solidFill>
              </a:rPr>
              <a:t>3000 -&gt;\3,000</a:t>
            </a:r>
          </a:p>
          <a:p>
            <a:pPr marL="628650" lvl="1" indent="-171450">
              <a:lnSpc>
                <a:spcPct val="150000"/>
              </a:lnSpc>
              <a:buFont typeface="Arial" panose="020B0604020202020204" pitchFamily="34" charset="0"/>
              <a:buChar char="•"/>
            </a:pPr>
            <a:endParaRPr lang="en-US" altLang="ko-KR" sz="1000">
              <a:solidFill>
                <a:srgbClr val="FFC000"/>
              </a:solidFill>
            </a:endParaRPr>
          </a:p>
          <a:p>
            <a:pPr marL="628650" lvl="1" indent="-171450">
              <a:lnSpc>
                <a:spcPct val="150000"/>
              </a:lnSpc>
              <a:buFont typeface="Arial" panose="020B0604020202020204" pitchFamily="34" charset="0"/>
              <a:buChar char="•"/>
            </a:pPr>
            <a:endParaRPr lang="en-US" altLang="ko-KR" sz="1000">
              <a:solidFill>
                <a:srgbClr val="FFC000"/>
              </a:solidFill>
            </a:endParaRPr>
          </a:p>
          <a:p>
            <a:pPr marL="171450" indent="-171450">
              <a:lnSpc>
                <a:spcPct val="150000"/>
              </a:lnSpc>
              <a:buFont typeface="Arial" panose="020B0604020202020204" pitchFamily="34" charset="0"/>
              <a:buChar char="•"/>
            </a:pPr>
            <a:r>
              <a:rPr lang="ko-KR" altLang="en-US" sz="1000">
                <a:solidFill>
                  <a:srgbClr val="FFC000"/>
                </a:solidFill>
              </a:rPr>
              <a:t>원화를 전달하면 숫자를 반환한다 </a:t>
            </a:r>
            <a:endParaRPr lang="en-US" altLang="ko-KR" sz="1000">
              <a:solidFill>
                <a:srgbClr val="FFC000"/>
              </a:solidFill>
            </a:endParaRPr>
          </a:p>
          <a:p>
            <a:pPr marL="628650" lvl="1" indent="-171450">
              <a:lnSpc>
                <a:spcPct val="150000"/>
              </a:lnSpc>
              <a:buFont typeface="Wingdings" panose="05000000000000000000" pitchFamily="2" charset="2"/>
              <a:buChar char="§"/>
            </a:pPr>
            <a:r>
              <a:rPr lang="en-US" altLang="ko-KR" sz="1000">
                <a:solidFill>
                  <a:srgbClr val="FFC000"/>
                </a:solidFill>
              </a:rPr>
              <a:t>\3,000 -&gt;3000</a:t>
            </a:r>
          </a:p>
        </p:txBody>
      </p:sp>
      <p:sp>
        <p:nvSpPr>
          <p:cNvPr id="7" name="Rectangle 2">
            <a:extLst>
              <a:ext uri="{FF2B5EF4-FFF2-40B4-BE49-F238E27FC236}">
                <a16:creationId xmlns:a16="http://schemas.microsoft.com/office/drawing/2014/main" id="{A78DDEEC-C49E-0C91-1A69-2DF1592BF881}"/>
              </a:ext>
            </a:extLst>
          </p:cNvPr>
          <p:cNvSpPr>
            <a:spLocks noChangeArrowheads="1"/>
          </p:cNvSpPr>
          <p:nvPr/>
        </p:nvSpPr>
        <p:spPr bwMode="auto">
          <a:xfrm>
            <a:off x="457200" y="3744396"/>
            <a:ext cx="8933446" cy="2909066"/>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4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@Test</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void </a:t>
            </a:r>
            <a:r>
              <a:rPr kumimoji="0" lang="ko-KR" altLang="ko-KR" sz="1100" b="0" i="0" u="none" strike="noStrike" cap="none" normalizeH="0" baseline="0">
                <a:ln>
                  <a:noFill/>
                </a:ln>
                <a:solidFill>
                  <a:srgbClr val="56A8F5"/>
                </a:solidFill>
                <a:effectLst/>
                <a:latin typeface="Arial Unicode MS"/>
                <a:ea typeface="JetBrains Mono"/>
              </a:rPr>
              <a:t>testCurrencyFormatting</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throws </a:t>
            </a:r>
            <a:r>
              <a:rPr kumimoji="0" lang="ko-KR" altLang="ko-KR" sz="1100" b="0" i="0" u="none" strike="noStrike" cap="none" normalizeH="0" baseline="0">
                <a:ln>
                  <a:noFill/>
                </a:ln>
                <a:solidFill>
                  <a:srgbClr val="BCBEC4"/>
                </a:solidFill>
                <a:effectLst/>
                <a:latin typeface="Arial Unicode MS"/>
                <a:ea typeface="JetBrains Mono"/>
              </a:rPr>
              <a:t>Exception {</a:t>
            </a:r>
            <a:endParaRPr kumimoji="0" lang="en-US" altLang="ko-KR" sz="1100" b="0" i="0" u="none" strike="noStrike" cap="none" normalizeH="0" baseline="0">
              <a:ln>
                <a:noFill/>
              </a:ln>
              <a:solidFill>
                <a:srgbClr val="BCBEC4"/>
              </a:solidFill>
              <a:effectLst/>
              <a:latin typeface="Arial Unicode MS"/>
              <a:ea typeface="JetBrains Mono"/>
            </a:endParaRPr>
          </a:p>
          <a:p>
            <a:pPr eaLnBrk="0" fontAlgn="base" latinLnBrk="0" hangingPunct="0">
              <a:lnSpc>
                <a:spcPct val="140000"/>
              </a:lnSpc>
              <a:spcBef>
                <a:spcPct val="0"/>
              </a:spcBef>
              <a:spcAft>
                <a:spcPct val="0"/>
              </a:spcAft>
            </a:pPr>
            <a:r>
              <a:rPr kumimoji="0" lang="en-US" altLang="ko-KR" sz="1100" b="0" i="0" u="none" strike="noStrike" cap="none" normalizeH="0" baseline="0">
                <a:ln>
                  <a:noFill/>
                </a:ln>
                <a:solidFill>
                  <a:srgbClr val="BCBEC4"/>
                </a:solidFill>
                <a:effectLst/>
                <a:latin typeface="Arial Unicode MS"/>
                <a:ea typeface="JetBrains Mono"/>
              </a:rPr>
              <a:t>         Defult</a:t>
            </a:r>
            <a:r>
              <a:rPr kumimoji="0" lang="ko-KR" altLang="ko-KR" sz="1100" b="0" i="0" u="none" strike="noStrike" cap="none" normalizeH="0" baseline="0">
                <a:ln>
                  <a:noFill/>
                </a:ln>
                <a:solidFill>
                  <a:srgbClr val="BCBEC4"/>
                </a:solidFill>
                <a:effectLst/>
                <a:latin typeface="Arial Unicode MS"/>
                <a:ea typeface="JetBrains Mono"/>
              </a:rPr>
              <a:t>FormattingConversionService conversionService = </a:t>
            </a:r>
            <a:r>
              <a:rPr kumimoji="0" lang="ko-KR" altLang="ko-KR" sz="1100" b="0" i="0" u="none" strike="noStrike" cap="none" normalizeH="0" baseline="0">
                <a:ln>
                  <a:noFill/>
                </a:ln>
                <a:solidFill>
                  <a:srgbClr val="CF8E6D"/>
                </a:solidFill>
                <a:effectLst/>
                <a:latin typeface="Arial Unicode MS"/>
                <a:ea typeface="JetBrains Mono"/>
              </a:rPr>
              <a:t>new </a:t>
            </a:r>
            <a:r>
              <a:rPr kumimoji="0" lang="en-US" altLang="ko-KR" sz="1100" b="0" i="0" u="none" strike="noStrike" cap="none" normalizeH="0" baseline="0">
                <a:ln>
                  <a:noFill/>
                </a:ln>
                <a:solidFill>
                  <a:srgbClr val="BCBEC4"/>
                </a:solidFill>
                <a:effectLst/>
                <a:latin typeface="Arial Unicode MS"/>
                <a:ea typeface="JetBrains Mono"/>
              </a:rPr>
              <a:t>Defult</a:t>
            </a:r>
            <a:r>
              <a:rPr kumimoji="0" lang="ko-KR" altLang="ko-KR" sz="1100" b="0" i="0" u="none" strike="noStrike" cap="none" normalizeH="0" baseline="0">
                <a:ln>
                  <a:noFill/>
                </a:ln>
                <a:solidFill>
                  <a:srgbClr val="BCBEC4"/>
                </a:solidFill>
                <a:effectLst/>
                <a:latin typeface="Arial Unicode MS"/>
                <a:ea typeface="JetBrains Mono"/>
              </a:rPr>
              <a:t>FormattingConversionService();</a:t>
            </a:r>
            <a:r>
              <a:rPr kumimoji="0" lang="en-US" altLang="ko-KR" sz="1100" b="0" i="0" u="none" strike="noStrike" cap="none" normalizeH="0" baseline="0">
                <a:ln>
                  <a:noFill/>
                </a:ln>
                <a:solidFill>
                  <a:srgbClr val="BCBEC4"/>
                </a:solidFill>
                <a:effectLst/>
                <a:latin typeface="Arial Unicode MS"/>
                <a:ea typeface="JetBrains Mono"/>
              </a:rPr>
              <a:t>    </a:t>
            </a:r>
          </a:p>
          <a:p>
            <a:pPr eaLnBrk="0" fontAlgn="base" latinLnBrk="0" hangingPunct="0">
              <a:lnSpc>
                <a:spcPct val="140000"/>
              </a:lnSpc>
              <a:spcBef>
                <a:spcPct val="0"/>
              </a:spcBef>
              <a:spcAft>
                <a:spcPct val="0"/>
              </a:spcAft>
            </a:pP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conversionService</a:t>
            </a:r>
            <a:r>
              <a:rPr kumimoji="0" lang="en-US" altLang="ko-KR" sz="1100" b="0" i="0" u="none" strike="noStrike" cap="none" normalizeH="0" baseline="0">
                <a:ln>
                  <a:noFill/>
                </a:ln>
                <a:solidFill>
                  <a:srgbClr val="BCBEC4"/>
                </a:solidFill>
                <a:effectLst/>
                <a:latin typeface="Arial Unicode MS"/>
                <a:ea typeface="JetBrains Mono"/>
              </a:rPr>
              <a:t>.addFormatter(</a:t>
            </a:r>
            <a:r>
              <a:rPr kumimoji="0" lang="ko-KR" altLang="ko-KR" sz="1100" b="0" i="0" u="none" strike="noStrike" cap="none" normalizeH="0" baseline="0">
                <a:ln>
                  <a:noFill/>
                </a:ln>
                <a:solidFill>
                  <a:srgbClr val="CF8E6D"/>
                </a:solidFill>
                <a:effectLst/>
                <a:latin typeface="Arial Unicode MS"/>
                <a:ea typeface="JetBrains Mono"/>
              </a:rPr>
              <a:t>new </a:t>
            </a:r>
            <a:r>
              <a:rPr kumimoji="0" lang="en-US" altLang="ko-KR" sz="1100" b="0" i="0" u="none" strike="noStrike" cap="none" normalizeH="0" baseline="0">
                <a:ln>
                  <a:noFill/>
                </a:ln>
                <a:solidFill>
                  <a:srgbClr val="BCBEC4"/>
                </a:solidFill>
                <a:effectLst/>
                <a:latin typeface="Arial Unicode MS"/>
                <a:ea typeface="JetBrains Mono"/>
              </a:rPr>
              <a:t>KoreanCurrencyFormatter</a:t>
            </a:r>
            <a:r>
              <a:rPr kumimoji="0" lang="ko-KR" altLang="ko-KR" sz="1100" b="0" i="0" u="none" strike="noStrike" cap="none" normalizeH="0" baseline="0">
                <a:ln>
                  <a:noFill/>
                </a:ln>
                <a:solidFill>
                  <a:srgbClr val="BCBEC4"/>
                </a:solidFill>
                <a:effectLst/>
                <a:latin typeface="Arial Unicode MS"/>
                <a:ea typeface="JetBrains Mono"/>
              </a:rPr>
              <a:t>()</a:t>
            </a:r>
            <a:r>
              <a:rPr kumimoji="0" lang="en-US" altLang="ko-KR" sz="1100" b="0" i="0" u="none" strike="noStrike" cap="none" normalizeH="0" baseline="0">
                <a:ln>
                  <a:noFill/>
                </a:ln>
                <a:solidFill>
                  <a:srgbClr val="BCBEC4"/>
                </a:solidFill>
                <a:effectLst/>
                <a:latin typeface="Arial Unicode MS"/>
                <a:ea typeface="JetBrains Mono"/>
              </a:rPr>
              <a:t>);</a:t>
            </a:r>
          </a:p>
          <a:p>
            <a:pPr eaLnBrk="0" fontAlgn="base" latinLnBrk="0" hangingPunct="0">
              <a:lnSpc>
                <a:spcPct val="140000"/>
              </a:lnSpc>
              <a:spcBef>
                <a:spcPct val="0"/>
              </a:spcBef>
              <a:spcAft>
                <a:spcPct val="0"/>
              </a:spcAft>
            </a:pP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String currency = </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a:t>
            </a:r>
            <a:r>
              <a:rPr kumimoji="0" lang="ko-KR" altLang="ko-KR" sz="1100" b="0" i="0" u="none" strike="noStrike" cap="none" normalizeH="0" baseline="0">
                <a:ln>
                  <a:noFill/>
                </a:ln>
                <a:solidFill>
                  <a:srgbClr val="6AAB73"/>
                </a:solidFill>
                <a:effectLst/>
                <a:latin typeface="Arial Unicode MS"/>
                <a:ea typeface="JetBrains Mono"/>
              </a:rPr>
              <a:t>1,000"</a:t>
            </a:r>
            <a:r>
              <a:rPr kumimoji="0" lang="ko-KR"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Number </a:t>
            </a:r>
            <a:r>
              <a:rPr kumimoji="0" lang="en-US" altLang="ko-KR" sz="1100" b="0" i="0" u="none" strike="noStrike" cap="none" normalizeH="0" baseline="0">
                <a:ln>
                  <a:noFill/>
                </a:ln>
                <a:solidFill>
                  <a:srgbClr val="BCBEC4"/>
                </a:solidFill>
                <a:effectLst/>
                <a:latin typeface="Arial Unicode MS"/>
                <a:ea typeface="JetBrains Mono"/>
              </a:rPr>
              <a:t>parsedCurrency</a:t>
            </a:r>
            <a:r>
              <a:rPr kumimoji="0" lang="ko-KR" altLang="ko-KR" sz="1100" b="0" i="0" u="none" strike="noStrike" cap="none" normalizeH="0" baseline="0">
                <a:ln>
                  <a:noFill/>
                </a:ln>
                <a:solidFill>
                  <a:srgbClr val="BCBEC4"/>
                </a:solidFill>
                <a:effectLst/>
                <a:latin typeface="Arial Unicode MS"/>
                <a:ea typeface="JetBrains Mono"/>
              </a:rPr>
              <a:t> = conversionService.convert(currencyString, Number.</a:t>
            </a:r>
            <a:r>
              <a:rPr kumimoji="0" lang="ko-KR" altLang="ko-KR" sz="1100" b="0" i="0" u="none" strike="noStrike" cap="none" normalizeH="0" baseline="0">
                <a:ln>
                  <a:noFill/>
                </a:ln>
                <a:solidFill>
                  <a:srgbClr val="CF8E6D"/>
                </a:solidFill>
                <a:effectLst/>
                <a:latin typeface="Arial Unicode MS"/>
                <a:ea typeface="JetBrains Mono"/>
              </a:rPr>
              <a:t>class</a:t>
            </a:r>
            <a:r>
              <a:rPr kumimoji="0" lang="ko-KR" altLang="ko-KR" sz="1100" b="0" i="0" u="none" strike="noStrike" cap="none" normalizeH="0" baseline="0">
                <a:ln>
                  <a:noFill/>
                </a:ln>
                <a:solidFill>
                  <a:srgbClr val="BCBEC4"/>
                </a:solidFill>
                <a:effectLst/>
                <a:latin typeface="Arial Unicode MS"/>
                <a:ea typeface="JetBrains Mono"/>
              </a:rPr>
              <a:t>);</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문자열</a:t>
            </a:r>
            <a:r>
              <a:rPr kumimoji="0" lang="ko-KR" altLang="ko-KR" sz="1100" b="0" i="0" u="none" strike="noStrike" cap="none" normalizeH="0" baseline="0">
                <a:ln>
                  <a:noFill/>
                </a:ln>
                <a:solidFill>
                  <a:srgbClr val="7A7E85"/>
                </a:solidFill>
                <a:effectLst/>
                <a:latin typeface="Arial Unicode MS"/>
                <a:ea typeface="JetBrains Mono"/>
              </a:rPr>
              <a:t> -&gt; Number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변환 테스트</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assertThat(</a:t>
            </a:r>
            <a:r>
              <a:rPr kumimoji="0" lang="en-US" altLang="ko-KR" sz="1100" b="0" i="0" u="none" strike="noStrike" cap="none" normalizeH="0" baseline="0">
                <a:ln>
                  <a:noFill/>
                </a:ln>
                <a:solidFill>
                  <a:srgbClr val="BCBEC4"/>
                </a:solidFill>
                <a:effectLst/>
                <a:latin typeface="Arial Unicode MS"/>
                <a:ea typeface="JetBrains Mono"/>
              </a:rPr>
              <a:t>parsedCurrency</a:t>
            </a:r>
            <a:r>
              <a:rPr kumimoji="0" lang="ko-KR" altLang="ko-KR" sz="1100" b="0" i="0" u="none" strike="noStrike" cap="none" normalizeH="0" baseline="0">
                <a:ln>
                  <a:noFill/>
                </a:ln>
                <a:solidFill>
                  <a:srgbClr val="BCBEC4"/>
                </a:solidFill>
                <a:effectLst/>
                <a:latin typeface="Arial Unicode MS"/>
                <a:ea typeface="JetBrains Mono"/>
              </a:rPr>
              <a:t>).isEqualTo(</a:t>
            </a:r>
            <a:r>
              <a:rPr kumimoji="0" lang="ko-KR" altLang="ko-KR" sz="1100" b="0" i="0" u="none" strike="noStrike" cap="none" normalizeH="0" baseline="0">
                <a:ln>
                  <a:noFill/>
                </a:ln>
                <a:solidFill>
                  <a:srgbClr val="2AACB8"/>
                </a:solidFill>
                <a:effectLst/>
                <a:latin typeface="Arial Unicode MS"/>
                <a:ea typeface="JetBrains Mono"/>
              </a:rPr>
              <a:t>1000</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String </a:t>
            </a:r>
            <a:r>
              <a:rPr lang="en-US" altLang="ko-KR" sz="1100">
                <a:solidFill>
                  <a:srgbClr val="BCBEC4"/>
                </a:solidFill>
                <a:latin typeface="Arial Unicode MS"/>
                <a:ea typeface="JetBrains Mono"/>
              </a:rPr>
              <a:t>printedCurrency</a:t>
            </a:r>
            <a:r>
              <a:rPr kumimoji="0" lang="ko-KR" altLang="ko-KR" sz="1100" b="0" i="0" u="none" strike="noStrike" cap="none" normalizeH="0" baseline="0">
                <a:ln>
                  <a:noFill/>
                </a:ln>
                <a:solidFill>
                  <a:srgbClr val="BCBEC4"/>
                </a:solidFill>
                <a:effectLst/>
                <a:latin typeface="Arial Unicode MS"/>
                <a:ea typeface="JetBrains Mono"/>
              </a:rPr>
              <a:t> = conversionService.convert(</a:t>
            </a:r>
            <a:r>
              <a:rPr kumimoji="0" lang="ko-KR" altLang="ko-KR" sz="1100" b="0" i="0" u="none" strike="noStrike" cap="none" normalizeH="0" baseline="0">
                <a:ln>
                  <a:noFill/>
                </a:ln>
                <a:solidFill>
                  <a:srgbClr val="2AACB8"/>
                </a:solidFill>
                <a:effectLst/>
                <a:latin typeface="Arial Unicode MS"/>
                <a:ea typeface="JetBrains Mono"/>
              </a:rPr>
              <a:t>1000</a:t>
            </a:r>
            <a:r>
              <a:rPr kumimoji="0" lang="ko-KR" altLang="ko-KR" sz="1100" b="0" i="0" u="none" strike="noStrike" cap="none" normalizeH="0" baseline="0">
                <a:ln>
                  <a:noFill/>
                </a:ln>
                <a:solidFill>
                  <a:srgbClr val="BCBEC4"/>
                </a:solidFill>
                <a:effectLst/>
                <a:latin typeface="Arial Unicode MS"/>
                <a:ea typeface="JetBrains Mono"/>
              </a:rPr>
              <a:t>, String.</a:t>
            </a:r>
            <a:r>
              <a:rPr kumimoji="0" lang="ko-KR" altLang="ko-KR" sz="1100" b="0" i="0" u="none" strike="noStrike" cap="none" normalizeH="0" baseline="0">
                <a:ln>
                  <a:noFill/>
                </a:ln>
                <a:solidFill>
                  <a:srgbClr val="CF8E6D"/>
                </a:solidFill>
                <a:effectLst/>
                <a:latin typeface="Arial Unicode MS"/>
                <a:ea typeface="JetBrains Mono"/>
              </a:rPr>
              <a:t>class</a:t>
            </a:r>
            <a:r>
              <a:rPr kumimoji="0" lang="ko-KR" altLang="ko-KR" sz="1100" b="0" i="0" u="none" strike="noStrike" cap="none" normalizeH="0" baseline="0">
                <a:ln>
                  <a:noFill/>
                </a:ln>
                <a:solidFill>
                  <a:srgbClr val="BCBEC4"/>
                </a:solidFill>
                <a:effectLst/>
                <a:latin typeface="Arial Unicode MS"/>
                <a:ea typeface="JetBrains Mono"/>
              </a:rPr>
              <a:t>);</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Number -&gt;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문자열 변환 테스트</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assertThat(</a:t>
            </a:r>
            <a:r>
              <a:rPr lang="en-US" altLang="ko-KR" sz="1100">
                <a:solidFill>
                  <a:srgbClr val="BCBEC4"/>
                </a:solidFill>
                <a:latin typeface="Arial Unicode MS"/>
                <a:ea typeface="JetBrains Mono"/>
              </a:rPr>
              <a:t>printedCurrency</a:t>
            </a:r>
            <a:r>
              <a:rPr kumimoji="0" lang="ko-KR" altLang="ko-KR" sz="1100" b="0" i="0" u="none" strike="noStrike" cap="none" normalizeH="0" baseline="0">
                <a:ln>
                  <a:noFill/>
                </a:ln>
                <a:solidFill>
                  <a:srgbClr val="BCBEC4"/>
                </a:solidFill>
                <a:effectLst/>
                <a:latin typeface="Arial Unicode MS"/>
                <a:ea typeface="JetBrains Mono"/>
              </a:rPr>
              <a:t>).isEqualTo(</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a:t>
            </a:r>
            <a:r>
              <a:rPr kumimoji="0" lang="ko-KR" altLang="ko-KR" sz="1100" b="0" i="0" u="none" strike="noStrike" cap="none" normalizeH="0" baseline="0">
                <a:ln>
                  <a:noFill/>
                </a:ln>
                <a:solidFill>
                  <a:srgbClr val="6AAB73"/>
                </a:solidFill>
                <a:effectLst/>
                <a:latin typeface="Arial Unicode MS"/>
                <a:ea typeface="JetBrains Mono"/>
              </a:rPr>
              <a:t>1,000"</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2" name="직사각형 11">
            <a:extLst>
              <a:ext uri="{FF2B5EF4-FFF2-40B4-BE49-F238E27FC236}">
                <a16:creationId xmlns:a16="http://schemas.microsoft.com/office/drawing/2014/main" id="{E7DFD80B-15E1-9DF8-7E44-A215E2802820}"/>
              </a:ext>
            </a:extLst>
          </p:cNvPr>
          <p:cNvSpPr/>
          <p:nvPr/>
        </p:nvSpPr>
        <p:spPr>
          <a:xfrm>
            <a:off x="168678" y="135794"/>
            <a:ext cx="4791440"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FormattingConversionService </a:t>
            </a:r>
            <a:r>
              <a:rPr lang="ko-KR" altLang="en-US" b="1">
                <a:solidFill>
                  <a:schemeClr val="accent1">
                    <a:lumMod val="75000"/>
                  </a:schemeClr>
                </a:solidFill>
                <a:latin typeface="+mn-ea"/>
              </a:rPr>
              <a:t>사용하기</a:t>
            </a:r>
          </a:p>
        </p:txBody>
      </p:sp>
    </p:spTree>
    <p:extLst>
      <p:ext uri="{BB962C8B-B14F-4D97-AF65-F5344CB8AC3E}">
        <p14:creationId xmlns:p14="http://schemas.microsoft.com/office/powerpoint/2010/main" val="1957558379"/>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42C742-034B-A8A1-EDA6-270B5B1B17D9}"/>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0DBD89FC-2703-0918-3BB0-52DE33A23335}"/>
              </a:ext>
            </a:extLst>
          </p:cNvPr>
          <p:cNvSpPr/>
          <p:nvPr/>
        </p:nvSpPr>
        <p:spPr>
          <a:xfrm>
            <a:off x="198756" y="202792"/>
            <a:ext cx="4551502"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CustomFormatterRegistrar </a:t>
            </a:r>
            <a:r>
              <a:rPr lang="ko-KR" altLang="en-US" b="1">
                <a:solidFill>
                  <a:schemeClr val="accent1">
                    <a:lumMod val="75000"/>
                  </a:schemeClr>
                </a:solidFill>
                <a:latin typeface="+mn-ea"/>
              </a:rPr>
              <a:t>사용하기</a:t>
            </a:r>
          </a:p>
        </p:txBody>
      </p:sp>
      <p:sp>
        <p:nvSpPr>
          <p:cNvPr id="4" name="TextBox 3">
            <a:extLst>
              <a:ext uri="{FF2B5EF4-FFF2-40B4-BE49-F238E27FC236}">
                <a16:creationId xmlns:a16="http://schemas.microsoft.com/office/drawing/2014/main" id="{766C82B0-F04D-BFF0-7610-E6534D147FAC}"/>
              </a:ext>
            </a:extLst>
          </p:cNvPr>
          <p:cNvSpPr txBox="1"/>
          <p:nvPr/>
        </p:nvSpPr>
        <p:spPr>
          <a:xfrm>
            <a:off x="1839327" y="2887437"/>
            <a:ext cx="332373" cy="261610"/>
          </a:xfrm>
          <a:prstGeom prst="rect">
            <a:avLst/>
          </a:prstGeom>
          <a:noFill/>
        </p:spPr>
        <p:txBody>
          <a:bodyPr wrap="square">
            <a:spAutoFit/>
          </a:bodyPr>
          <a:lstStyle/>
          <a:p>
            <a:r>
              <a:rPr lang="en-US" altLang="ko-KR" sz="1100">
                <a:solidFill>
                  <a:schemeClr val="accent6"/>
                </a:solidFill>
              </a:rPr>
              <a:t>\</a:t>
            </a:r>
            <a:endParaRPr lang="ko-KR" altLang="en-US" sz="1100">
              <a:solidFill>
                <a:schemeClr val="accent6"/>
              </a:solidFill>
            </a:endParaRPr>
          </a:p>
        </p:txBody>
      </p:sp>
      <p:sp>
        <p:nvSpPr>
          <p:cNvPr id="6" name="Rectangle 2">
            <a:extLst>
              <a:ext uri="{FF2B5EF4-FFF2-40B4-BE49-F238E27FC236}">
                <a16:creationId xmlns:a16="http://schemas.microsoft.com/office/drawing/2014/main" id="{0F7BFFEF-E8BA-D3F6-204A-1E8C4BD237AD}"/>
              </a:ext>
            </a:extLst>
          </p:cNvPr>
          <p:cNvSpPr>
            <a:spLocks noChangeArrowheads="1"/>
          </p:cNvSpPr>
          <p:nvPr/>
        </p:nvSpPr>
        <p:spPr bwMode="auto">
          <a:xfrm>
            <a:off x="409072" y="2670578"/>
            <a:ext cx="9402679" cy="386971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@Test</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void </a:t>
            </a:r>
            <a:r>
              <a:rPr kumimoji="0" lang="ko-KR" altLang="ko-KR" sz="1100" b="0" i="0" u="none" strike="noStrike" cap="none" normalizeH="0" baseline="0">
                <a:ln>
                  <a:noFill/>
                </a:ln>
                <a:solidFill>
                  <a:srgbClr val="56A8F5"/>
                </a:solidFill>
                <a:effectLst/>
                <a:latin typeface="Arial Unicode MS"/>
                <a:ea typeface="JetBrains Mono"/>
              </a:rPr>
              <a:t>testCurrencyFormatting</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throws </a:t>
            </a:r>
            <a:r>
              <a:rPr kumimoji="0" lang="ko-KR" altLang="ko-KR" sz="1100" b="0" i="0" u="none" strike="noStrike" cap="none" normalizeH="0" baseline="0">
                <a:ln>
                  <a:noFill/>
                </a:ln>
                <a:solidFill>
                  <a:srgbClr val="BCBEC4"/>
                </a:solidFill>
                <a:effectLst/>
                <a:latin typeface="Arial Unicode MS"/>
                <a:ea typeface="JetBrains Mono"/>
              </a:rPr>
              <a:t>Exception {</a:t>
            </a:r>
            <a:endParaRPr kumimoji="0" lang="en-US" altLang="ko-KR" sz="1100" b="0" i="0" u="none" strike="noStrike" cap="none" normalizeH="0" baseline="0">
              <a:ln>
                <a:noFill/>
              </a:ln>
              <a:solidFill>
                <a:srgbClr val="BCBEC4"/>
              </a:solidFill>
              <a:effectLst/>
              <a:latin typeface="Arial Unicode MS"/>
              <a:ea typeface="JetBrains Mono"/>
            </a:endParaRPr>
          </a:p>
          <a:p>
            <a:pPr eaLnBrk="0" fontAlgn="base" latinLnBrk="0" hangingPunct="0">
              <a:lnSpc>
                <a:spcPct val="150000"/>
              </a:lnSpc>
              <a:spcBef>
                <a:spcPct val="0"/>
              </a:spcBef>
              <a:spcAft>
                <a:spcPct val="0"/>
              </a:spcAft>
            </a:pPr>
            <a:r>
              <a:rPr kumimoji="0" lang="en-US" altLang="ko-KR" sz="1100" b="0" i="0" u="none" strike="noStrike" cap="none" normalizeH="0" baseline="0">
                <a:ln>
                  <a:noFill/>
                </a:ln>
                <a:solidFill>
                  <a:srgbClr val="BCBEC4"/>
                </a:solidFill>
                <a:effectLst/>
                <a:latin typeface="Arial Unicode MS"/>
                <a:ea typeface="JetBrains Mono"/>
              </a:rPr>
              <a:t>        Defult</a:t>
            </a:r>
            <a:r>
              <a:rPr kumimoji="0" lang="ko-KR" altLang="ko-KR" sz="1100" b="0" i="0" u="none" strike="noStrike" cap="none" normalizeH="0" baseline="0">
                <a:ln>
                  <a:noFill/>
                </a:ln>
                <a:solidFill>
                  <a:srgbClr val="BCBEC4"/>
                </a:solidFill>
                <a:effectLst/>
                <a:latin typeface="Arial Unicode MS"/>
                <a:ea typeface="JetBrains Mono"/>
              </a:rPr>
              <a:t>FormattingConversionService conversionService = </a:t>
            </a:r>
            <a:r>
              <a:rPr kumimoji="0" lang="ko-KR" altLang="ko-KR" sz="1100" b="0" i="0" u="none" strike="noStrike" cap="none" normalizeH="0" baseline="0">
                <a:ln>
                  <a:noFill/>
                </a:ln>
                <a:solidFill>
                  <a:srgbClr val="CF8E6D"/>
                </a:solidFill>
                <a:effectLst/>
                <a:latin typeface="Arial Unicode MS"/>
                <a:ea typeface="JetBrains Mono"/>
              </a:rPr>
              <a:t>new </a:t>
            </a:r>
            <a:r>
              <a:rPr kumimoji="0" lang="en-US" altLang="ko-KR" sz="1100" b="0" i="0" u="none" strike="noStrike" cap="none" normalizeH="0" baseline="0">
                <a:ln>
                  <a:noFill/>
                </a:ln>
                <a:solidFill>
                  <a:srgbClr val="BCBEC4"/>
                </a:solidFill>
                <a:effectLst/>
                <a:latin typeface="Arial Unicode MS"/>
                <a:ea typeface="JetBrains Mono"/>
              </a:rPr>
              <a:t>Defult</a:t>
            </a:r>
            <a:r>
              <a:rPr kumimoji="0" lang="ko-KR" altLang="ko-KR" sz="1100" b="0" i="0" u="none" strike="noStrike" cap="none" normalizeH="0" baseline="0">
                <a:ln>
                  <a:noFill/>
                </a:ln>
                <a:solidFill>
                  <a:srgbClr val="BCBEC4"/>
                </a:solidFill>
                <a:effectLst/>
                <a:latin typeface="Arial Unicode MS"/>
                <a:ea typeface="JetBrains Mono"/>
              </a:rPr>
              <a:t>FormattingConversionService();</a:t>
            </a:r>
            <a:endParaRPr kumimoji="0" lang="en-US" altLang="ko-KR" sz="1100" b="0" i="0" u="none" strike="noStrike" cap="none" normalizeH="0" baseline="0">
              <a:ln>
                <a:noFill/>
              </a:ln>
              <a:solidFill>
                <a:srgbClr val="BCBEC4"/>
              </a:solidFill>
              <a:effectLst/>
              <a:latin typeface="Arial Unicode MS"/>
              <a:ea typeface="JetBrains Mono"/>
            </a:endParaRPr>
          </a:p>
          <a:p>
            <a:pPr eaLnBrk="0" fontAlgn="base" latinLnBrk="0" hangingPunct="0">
              <a:lnSpc>
                <a:spcPct val="150000"/>
              </a:lnSpc>
              <a:spcBef>
                <a:spcPct val="0"/>
              </a:spcBef>
              <a:spcAft>
                <a:spcPct val="0"/>
              </a:spcAft>
            </a:pPr>
            <a:r>
              <a:rPr kumimoji="0" lang="en-US" altLang="ko-KR" sz="1100" b="0" i="0" u="none" strike="noStrike" cap="none" normalizeH="0" baseline="0">
                <a:ln>
                  <a:noFill/>
                </a:ln>
                <a:solidFill>
                  <a:srgbClr val="BCBEC4"/>
                </a:solidFill>
                <a:effectLst/>
                <a:latin typeface="Arial Unicode MS"/>
                <a:ea typeface="JetBrains Mono"/>
              </a:rPr>
              <a:t>        CustomFormatterRegistrar registrar = </a:t>
            </a:r>
            <a:r>
              <a:rPr kumimoji="0" lang="ko-KR" altLang="ko-KR" sz="1100" b="0" i="0" u="none" strike="noStrike" cap="none" normalizeH="0" baseline="0">
                <a:ln>
                  <a:noFill/>
                </a:ln>
                <a:solidFill>
                  <a:srgbClr val="CF8E6D"/>
                </a:solidFill>
                <a:effectLst/>
                <a:latin typeface="Arial Unicode MS"/>
                <a:ea typeface="JetBrains Mono"/>
              </a:rPr>
              <a:t>new</a:t>
            </a:r>
            <a:r>
              <a:rPr kumimoji="0" lang="en-US" altLang="ko-KR" sz="1100" b="0" i="0" u="none" strike="noStrike" cap="none" normalizeH="0" baseline="0">
                <a:ln>
                  <a:noFill/>
                </a:ln>
                <a:solidFill>
                  <a:srgbClr val="BCBEC4"/>
                </a:solidFill>
                <a:effectLst/>
                <a:latin typeface="Arial Unicode MS"/>
                <a:ea typeface="JetBrains Mono"/>
              </a:rPr>
              <a:t> CustomFormatterRegistrar();        </a:t>
            </a:r>
          </a:p>
          <a:p>
            <a:pPr eaLnBrk="0" fontAlgn="base" latinLnBrk="0" hangingPunct="0">
              <a:lnSpc>
                <a:spcPct val="150000"/>
              </a:lnSpc>
              <a:spcBef>
                <a:spcPct val="0"/>
              </a:spcBef>
              <a:spcAft>
                <a:spcPct val="0"/>
              </a:spcAft>
            </a:pPr>
            <a:r>
              <a:rPr lang="en-US" altLang="ko-KR" sz="1100">
                <a:solidFill>
                  <a:srgbClr val="BCBEC4"/>
                </a:solidFill>
                <a:latin typeface="Arial Unicode MS"/>
                <a:ea typeface="JetBrains Mono"/>
              </a:rPr>
              <a:t>        </a:t>
            </a:r>
            <a:r>
              <a:rPr kumimoji="0" lang="en-US" altLang="ko-KR" sz="1100" b="0" i="0" u="none" strike="noStrike" cap="none" normalizeH="0" baseline="0">
                <a:ln>
                  <a:noFill/>
                </a:ln>
                <a:solidFill>
                  <a:srgbClr val="BCBEC4"/>
                </a:solidFill>
                <a:effectLst/>
                <a:latin typeface="Arial Unicode MS"/>
                <a:ea typeface="JetBrains Mono"/>
              </a:rPr>
              <a:t>registrar.registerFormatters(conversionService);</a:t>
            </a:r>
          </a:p>
          <a:p>
            <a:pPr eaLnBrk="0" fontAlgn="base" latinLnBrk="0" hangingPunct="0">
              <a:lnSpc>
                <a:spcPct val="150000"/>
              </a:lnSpc>
              <a:spcBef>
                <a:spcPct val="0"/>
              </a:spcBef>
              <a:spcAft>
                <a:spcPct val="0"/>
              </a:spcAft>
            </a:pPr>
            <a:r>
              <a:rPr kumimoji="0" lang="en-US"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String currencyString = </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a:t>
            </a:r>
            <a:r>
              <a:rPr kumimoji="0" lang="ko-KR" altLang="ko-KR" sz="1100" b="0" i="0" u="none" strike="noStrike" cap="none" normalizeH="0" baseline="0">
                <a:ln>
                  <a:noFill/>
                </a:ln>
                <a:solidFill>
                  <a:srgbClr val="6AAB73"/>
                </a:solidFill>
                <a:effectLst/>
                <a:latin typeface="Arial Unicode MS"/>
                <a:ea typeface="JetBrains Mono"/>
              </a:rPr>
              <a:t>1,000"</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문자열</a:t>
            </a:r>
            <a:r>
              <a:rPr kumimoji="0" lang="ko-KR" altLang="ko-KR" sz="1100" b="0" i="0" u="none" strike="noStrike" cap="none" normalizeH="0" baseline="0">
                <a:ln>
                  <a:noFill/>
                </a:ln>
                <a:solidFill>
                  <a:srgbClr val="7A7E85"/>
                </a:solidFill>
                <a:effectLst/>
                <a:latin typeface="Arial Unicode MS"/>
                <a:ea typeface="JetBrains Mono"/>
              </a:rPr>
              <a:t> -&gt; Number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변환 테스트</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Number parsedCurrency = conversionService.convert(currencyString, Number.</a:t>
            </a:r>
            <a:r>
              <a:rPr kumimoji="0" lang="ko-KR" altLang="ko-KR" sz="1100" b="0" i="0" u="none" strike="noStrike" cap="none" normalizeH="0" baseline="0">
                <a:ln>
                  <a:noFill/>
                </a:ln>
                <a:solidFill>
                  <a:srgbClr val="CF8E6D"/>
                </a:solidFill>
                <a:effectLst/>
                <a:latin typeface="Arial Unicode MS"/>
                <a:ea typeface="JetBrains Mono"/>
              </a:rPr>
              <a:t>class</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assertThat(parsedCurrency).isEqualTo(</a:t>
            </a:r>
            <a:r>
              <a:rPr kumimoji="0" lang="ko-KR" altLang="ko-KR" sz="1100" b="0" i="0" u="none" strike="noStrike" cap="none" normalizeH="0" baseline="0">
                <a:ln>
                  <a:noFill/>
                </a:ln>
                <a:solidFill>
                  <a:srgbClr val="2AACB8"/>
                </a:solidFill>
                <a:effectLst/>
                <a:latin typeface="Arial Unicode MS"/>
                <a:ea typeface="JetBrains Mono"/>
              </a:rPr>
              <a:t>1000</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Number -&gt;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문자열 변환 테스트</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String formattedCurrency = conversionService.convert(</a:t>
            </a:r>
            <a:r>
              <a:rPr kumimoji="0" lang="ko-KR" altLang="ko-KR" sz="1100" b="0" i="0" u="none" strike="noStrike" cap="none" normalizeH="0" baseline="0">
                <a:ln>
                  <a:noFill/>
                </a:ln>
                <a:solidFill>
                  <a:srgbClr val="2AACB8"/>
                </a:solidFill>
                <a:effectLst/>
                <a:latin typeface="Arial Unicode MS"/>
                <a:ea typeface="JetBrains Mono"/>
              </a:rPr>
              <a:t>1000</a:t>
            </a:r>
            <a:r>
              <a:rPr kumimoji="0" lang="ko-KR" altLang="ko-KR" sz="1100" b="0" i="0" u="none" strike="noStrike" cap="none" normalizeH="0" baseline="0">
                <a:ln>
                  <a:noFill/>
                </a:ln>
                <a:solidFill>
                  <a:srgbClr val="BCBEC4"/>
                </a:solidFill>
                <a:effectLst/>
                <a:latin typeface="Arial Unicode MS"/>
                <a:ea typeface="JetBrains Mono"/>
              </a:rPr>
              <a:t>, String.</a:t>
            </a:r>
            <a:r>
              <a:rPr kumimoji="0" lang="ko-KR" altLang="ko-KR" sz="1100" b="0" i="0" u="none" strike="noStrike" cap="none" normalizeH="0" baseline="0">
                <a:ln>
                  <a:noFill/>
                </a:ln>
                <a:solidFill>
                  <a:srgbClr val="CF8E6D"/>
                </a:solidFill>
                <a:effectLst/>
                <a:latin typeface="Arial Unicode MS"/>
                <a:ea typeface="JetBrains Mono"/>
              </a:rPr>
              <a:t>class</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assertThat(formattedCurrency).isEqualTo(</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a:t>
            </a:r>
            <a:r>
              <a:rPr kumimoji="0" lang="ko-KR" altLang="ko-KR" sz="1100" b="0" i="0" u="none" strike="noStrike" cap="none" normalizeH="0" baseline="0">
                <a:ln>
                  <a:noFill/>
                </a:ln>
                <a:solidFill>
                  <a:srgbClr val="6AAB73"/>
                </a:solidFill>
                <a:effectLst/>
                <a:latin typeface="Arial Unicode MS"/>
                <a:ea typeface="JetBrains Mono"/>
              </a:rPr>
              <a:t>1,000"</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3" name="Rectangle 4">
            <a:extLst>
              <a:ext uri="{FF2B5EF4-FFF2-40B4-BE49-F238E27FC236}">
                <a16:creationId xmlns:a16="http://schemas.microsoft.com/office/drawing/2014/main" id="{A52267E1-AB96-CF6A-3B70-3E3313CEA35F}"/>
              </a:ext>
            </a:extLst>
          </p:cNvPr>
          <p:cNvSpPr>
            <a:spLocks noChangeArrowheads="1"/>
          </p:cNvSpPr>
          <p:nvPr/>
        </p:nvSpPr>
        <p:spPr bwMode="auto">
          <a:xfrm>
            <a:off x="409072" y="702157"/>
            <a:ext cx="9402679" cy="183838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CustomFormatterRegistrar </a:t>
            </a:r>
            <a:r>
              <a:rPr kumimoji="0" lang="ko-KR" altLang="ko-KR" sz="1100" b="0" i="0" u="none" strike="noStrike" cap="none" normalizeH="0" baseline="0">
                <a:ln>
                  <a:noFill/>
                </a:ln>
                <a:solidFill>
                  <a:srgbClr val="CF8E6D"/>
                </a:solidFill>
                <a:effectLst/>
                <a:latin typeface="Arial Unicode MS"/>
                <a:ea typeface="JetBrains Mono"/>
              </a:rPr>
              <a:t>implements </a:t>
            </a:r>
            <a:r>
              <a:rPr kumimoji="0" lang="ko-KR" altLang="ko-KR" sz="1100" b="0" i="0" u="none" strike="noStrike" cap="none" normalizeH="0" baseline="0">
                <a:ln>
                  <a:noFill/>
                </a:ln>
                <a:solidFill>
                  <a:srgbClr val="BCBEC4"/>
                </a:solidFill>
                <a:effectLst/>
                <a:latin typeface="Arial Unicode MS"/>
                <a:ea typeface="JetBrains Mono"/>
              </a:rPr>
              <a:t>FormatterRegistrar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@Override</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B3AE60"/>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void </a:t>
            </a:r>
            <a:r>
              <a:rPr kumimoji="0" lang="ko-KR" altLang="ko-KR" sz="1100" b="0" i="0" u="none" strike="noStrike" cap="none" normalizeH="0" baseline="0">
                <a:ln>
                  <a:noFill/>
                </a:ln>
                <a:solidFill>
                  <a:srgbClr val="56A8F5"/>
                </a:solidFill>
                <a:effectLst/>
                <a:latin typeface="Arial Unicode MS"/>
                <a:ea typeface="JetBrains Mono"/>
              </a:rPr>
              <a:t>registerFormatters</a:t>
            </a:r>
            <a:r>
              <a:rPr kumimoji="0" lang="ko-KR" altLang="ko-KR" sz="1100" b="0" i="0" u="none" strike="noStrike" cap="none" normalizeH="0" baseline="0">
                <a:ln>
                  <a:noFill/>
                </a:ln>
                <a:solidFill>
                  <a:srgbClr val="BCBEC4"/>
                </a:solidFill>
                <a:effectLst/>
                <a:latin typeface="Arial Unicode MS"/>
                <a:ea typeface="JetBrains Mono"/>
              </a:rPr>
              <a:t>(FormatterRegistry registry) {</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en-US"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registry.addFormatter(</a:t>
            </a:r>
            <a:r>
              <a:rPr kumimoji="0" lang="ko-KR" altLang="ko-KR" sz="1100" b="0" i="0" u="none" strike="noStrike" cap="none" normalizeH="0" baseline="0">
                <a:ln>
                  <a:noFill/>
                </a:ln>
                <a:solidFill>
                  <a:srgbClr val="CF8E6D"/>
                </a:solidFill>
                <a:effectLst/>
                <a:latin typeface="Arial Unicode MS"/>
                <a:ea typeface="JetBrains Mono"/>
              </a:rPr>
              <a:t>new </a:t>
            </a:r>
            <a:r>
              <a:rPr kumimoji="0" lang="en-US" altLang="ko-KR" sz="1100" b="0" i="0" u="none" strike="noStrike" cap="none" normalizeH="0" baseline="0">
                <a:ln>
                  <a:noFill/>
                </a:ln>
                <a:solidFill>
                  <a:srgbClr val="BCBEC4"/>
                </a:solidFill>
                <a:effectLst/>
                <a:latin typeface="Arial Unicode MS"/>
                <a:ea typeface="JetBrains Mono"/>
              </a:rPr>
              <a:t>KoreanCurrencyFormatter</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registry.addConverter(</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BCBEC4"/>
                </a:solidFill>
                <a:effectLst/>
                <a:latin typeface="Arial Unicode MS"/>
                <a:ea typeface="JetBrains Mono"/>
              </a:rPr>
              <a:t>StringToUrlConverter());</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4" name="TextBox 13">
            <a:extLst>
              <a:ext uri="{FF2B5EF4-FFF2-40B4-BE49-F238E27FC236}">
                <a16:creationId xmlns:a16="http://schemas.microsoft.com/office/drawing/2014/main" id="{25E2190F-19DC-02A6-4179-E02CB2240116}"/>
              </a:ext>
            </a:extLst>
          </p:cNvPr>
          <p:cNvSpPr txBox="1"/>
          <p:nvPr/>
        </p:nvSpPr>
        <p:spPr>
          <a:xfrm>
            <a:off x="4336381" y="1216531"/>
            <a:ext cx="3519237" cy="293414"/>
          </a:xfrm>
          <a:prstGeom prst="rect">
            <a:avLst/>
          </a:prstGeom>
          <a:noFill/>
        </p:spPr>
        <p:txBody>
          <a:bodyPr wrap="square">
            <a:spAutoFit/>
          </a:bodyPr>
          <a:lstStyle/>
          <a:p>
            <a:pPr>
              <a:lnSpc>
                <a:spcPct val="150000"/>
              </a:lnSpc>
            </a:pPr>
            <a:r>
              <a:rPr lang="en-US" altLang="ko-KR" sz="1000">
                <a:solidFill>
                  <a:srgbClr val="FFC000"/>
                </a:solidFill>
              </a:rPr>
              <a:t>// </a:t>
            </a:r>
            <a:r>
              <a:rPr lang="ko-KR" altLang="en-US" sz="1000">
                <a:solidFill>
                  <a:srgbClr val="FFC000"/>
                </a:solidFill>
              </a:rPr>
              <a:t>컨버터와 포맷터를 통합해서 등록할 수 있다</a:t>
            </a:r>
            <a:endParaRPr lang="en-US" altLang="ko-KR" sz="1000">
              <a:solidFill>
                <a:srgbClr val="FFC000"/>
              </a:solidFill>
            </a:endParaRPr>
          </a:p>
        </p:txBody>
      </p:sp>
    </p:spTree>
    <p:extLst>
      <p:ext uri="{BB962C8B-B14F-4D97-AF65-F5344CB8AC3E}">
        <p14:creationId xmlns:p14="http://schemas.microsoft.com/office/powerpoint/2010/main" val="30253215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직사각형 19">
            <a:extLst>
              <a:ext uri="{FF2B5EF4-FFF2-40B4-BE49-F238E27FC236}">
                <a16:creationId xmlns:a16="http://schemas.microsoft.com/office/drawing/2014/main" id="{15F85C8B-A313-4FD0-80AC-2AE0B3F7E87B}"/>
              </a:ext>
            </a:extLst>
          </p:cNvPr>
          <p:cNvSpPr/>
          <p:nvPr/>
        </p:nvSpPr>
        <p:spPr>
          <a:xfrm>
            <a:off x="5659608" y="1337777"/>
            <a:ext cx="3966082" cy="4817067"/>
          </a:xfrm>
          <a:prstGeom prst="rect">
            <a:avLst/>
          </a:prstGeom>
          <a:solidFill>
            <a:schemeClr val="bg1">
              <a:lumMod val="95000"/>
            </a:schemeClr>
          </a:solidFill>
          <a:ln w="2857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sz="1200">
              <a:latin typeface="+mj-lt"/>
            </a:endParaRPr>
          </a:p>
        </p:txBody>
      </p:sp>
      <p:sp>
        <p:nvSpPr>
          <p:cNvPr id="76" name="직사각형 75">
            <a:extLst>
              <a:ext uri="{FF2B5EF4-FFF2-40B4-BE49-F238E27FC236}">
                <a16:creationId xmlns:a16="http://schemas.microsoft.com/office/drawing/2014/main" id="{40F35CFF-7D14-4331-BFC6-79D100814DB2}"/>
              </a:ext>
            </a:extLst>
          </p:cNvPr>
          <p:cNvSpPr/>
          <p:nvPr/>
        </p:nvSpPr>
        <p:spPr>
          <a:xfrm>
            <a:off x="6052785" y="1903862"/>
            <a:ext cx="1619346" cy="3901715"/>
          </a:xfrm>
          <a:prstGeom prst="rect">
            <a:avLst/>
          </a:prstGeom>
          <a:solidFill>
            <a:schemeClr val="bg1"/>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ko-KR" altLang="en-US">
              <a:latin typeface="+mj-lt"/>
            </a:endParaRPr>
          </a:p>
        </p:txBody>
      </p:sp>
      <p:sp>
        <p:nvSpPr>
          <p:cNvPr id="15" name="직사각형 14">
            <a:extLst>
              <a:ext uri="{FF2B5EF4-FFF2-40B4-BE49-F238E27FC236}">
                <a16:creationId xmlns:a16="http://schemas.microsoft.com/office/drawing/2014/main" id="{864020B9-79F0-4BD0-AED8-A332C2D12407}"/>
              </a:ext>
            </a:extLst>
          </p:cNvPr>
          <p:cNvSpPr/>
          <p:nvPr/>
        </p:nvSpPr>
        <p:spPr>
          <a:xfrm>
            <a:off x="140860" y="204445"/>
            <a:ext cx="2100255" cy="461665"/>
          </a:xfrm>
          <a:prstGeom prst="rect">
            <a:avLst/>
          </a:prstGeom>
        </p:spPr>
        <p:txBody>
          <a:bodyPr wrap="none">
            <a:spAutoFit/>
          </a:bodyPr>
          <a:lstStyle/>
          <a:p>
            <a:pPr marL="285750" indent="-285750">
              <a:buFont typeface="Wingdings" panose="05000000000000000000" pitchFamily="2" charset="2"/>
              <a:buChar char="ü"/>
            </a:pPr>
            <a:r>
              <a:rPr lang="ko-KR" altLang="en-US" sz="2400" b="1">
                <a:solidFill>
                  <a:schemeClr val="accent1">
                    <a:lumMod val="75000"/>
                  </a:schemeClr>
                </a:solidFill>
                <a:latin typeface="+mj-lt"/>
              </a:rPr>
              <a:t>모델 </a:t>
            </a:r>
            <a:r>
              <a:rPr lang="en-US" altLang="ko-KR" sz="2400" b="1">
                <a:solidFill>
                  <a:schemeClr val="accent1">
                    <a:lumMod val="75000"/>
                  </a:schemeClr>
                </a:solidFill>
                <a:latin typeface="+mj-lt"/>
              </a:rPr>
              <a:t>2 </a:t>
            </a:r>
            <a:r>
              <a:rPr lang="ko-KR" altLang="en-US" sz="2400" b="1">
                <a:solidFill>
                  <a:schemeClr val="accent1">
                    <a:lumMod val="75000"/>
                  </a:schemeClr>
                </a:solidFill>
                <a:latin typeface="+mj-lt"/>
              </a:rPr>
              <a:t>구조</a:t>
            </a:r>
          </a:p>
        </p:txBody>
      </p:sp>
      <p:grpSp>
        <p:nvGrpSpPr>
          <p:cNvPr id="21" name="그룹 20">
            <a:extLst>
              <a:ext uri="{FF2B5EF4-FFF2-40B4-BE49-F238E27FC236}">
                <a16:creationId xmlns:a16="http://schemas.microsoft.com/office/drawing/2014/main" id="{B2AE1EF9-EF1A-49BC-B295-4D7613DD2CF1}"/>
              </a:ext>
            </a:extLst>
          </p:cNvPr>
          <p:cNvGrpSpPr/>
          <p:nvPr/>
        </p:nvGrpSpPr>
        <p:grpSpPr>
          <a:xfrm>
            <a:off x="1024150" y="2027013"/>
            <a:ext cx="580620" cy="493776"/>
            <a:chOff x="2291816" y="950395"/>
            <a:chExt cx="580620" cy="493776"/>
          </a:xfrm>
        </p:grpSpPr>
        <p:sp>
          <p:nvSpPr>
            <p:cNvPr id="22" name="타원 21">
              <a:extLst>
                <a:ext uri="{FF2B5EF4-FFF2-40B4-BE49-F238E27FC236}">
                  <a16:creationId xmlns:a16="http://schemas.microsoft.com/office/drawing/2014/main" id="{B9E13D12-CDDA-4EB9-A444-CBADCE92A74D}"/>
                </a:ext>
              </a:extLst>
            </p:cNvPr>
            <p:cNvSpPr/>
            <p:nvPr/>
          </p:nvSpPr>
          <p:spPr>
            <a:xfrm>
              <a:off x="2323903" y="950395"/>
              <a:ext cx="493776" cy="493776"/>
            </a:xfrm>
            <a:prstGeom prst="ellipse">
              <a:avLst/>
            </a:prstGeom>
            <a:solidFill>
              <a:schemeClr val="accent1">
                <a:lumMod val="40000"/>
                <a:lumOff val="60000"/>
              </a:schemeClr>
            </a:solidFill>
            <a:ln w="190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latin typeface="+mj-lt"/>
              </a:endParaRPr>
            </a:p>
          </p:txBody>
        </p:sp>
        <p:sp>
          <p:nvSpPr>
            <p:cNvPr id="23" name="TextBox 22">
              <a:extLst>
                <a:ext uri="{FF2B5EF4-FFF2-40B4-BE49-F238E27FC236}">
                  <a16:creationId xmlns:a16="http://schemas.microsoft.com/office/drawing/2014/main" id="{CB2F4BCB-40DE-43B5-A75B-45C60F606488}"/>
                </a:ext>
              </a:extLst>
            </p:cNvPr>
            <p:cNvSpPr txBox="1"/>
            <p:nvPr/>
          </p:nvSpPr>
          <p:spPr>
            <a:xfrm>
              <a:off x="2291816" y="1058784"/>
              <a:ext cx="580620" cy="276999"/>
            </a:xfrm>
            <a:prstGeom prst="rect">
              <a:avLst/>
            </a:prstGeom>
            <a:noFill/>
          </p:spPr>
          <p:txBody>
            <a:bodyPr wrap="square">
              <a:spAutoFit/>
            </a:bodyPr>
            <a:lstStyle/>
            <a:p>
              <a:r>
                <a:rPr lang="en-US" altLang="ko-KR" sz="1200" b="1">
                  <a:latin typeface="+mj-lt"/>
                  <a:ea typeface="나눔바른고딕" panose="020B0603020101020101" pitchFamily="50" charset="-127"/>
                </a:rPr>
                <a:t>client</a:t>
              </a:r>
              <a:endParaRPr lang="ko-KR" altLang="en-US" sz="1200" b="1">
                <a:latin typeface="+mj-lt"/>
              </a:endParaRPr>
            </a:p>
          </p:txBody>
        </p:sp>
      </p:grpSp>
      <p:sp>
        <p:nvSpPr>
          <p:cNvPr id="24" name="TextBox 23">
            <a:extLst>
              <a:ext uri="{FF2B5EF4-FFF2-40B4-BE49-F238E27FC236}">
                <a16:creationId xmlns:a16="http://schemas.microsoft.com/office/drawing/2014/main" id="{7F5EA840-D8E8-4EC6-8197-547503D7293E}"/>
              </a:ext>
            </a:extLst>
          </p:cNvPr>
          <p:cNvSpPr txBox="1"/>
          <p:nvPr/>
        </p:nvSpPr>
        <p:spPr>
          <a:xfrm>
            <a:off x="5702947" y="1574596"/>
            <a:ext cx="2218528" cy="307777"/>
          </a:xfrm>
          <a:prstGeom prst="rect">
            <a:avLst/>
          </a:prstGeom>
          <a:noFill/>
        </p:spPr>
        <p:txBody>
          <a:bodyPr wrap="square">
            <a:spAutoFit/>
          </a:bodyPr>
          <a:lstStyle/>
          <a:p>
            <a:pPr algn="ctr"/>
            <a:r>
              <a:rPr lang="en-US" altLang="ko-KR" sz="1400" b="1">
                <a:latin typeface="+mj-lt"/>
                <a:ea typeface="나눔바른고딕" panose="020B0603020101020101" pitchFamily="50" charset="-127"/>
              </a:rPr>
              <a:t>Servlet Container</a:t>
            </a:r>
            <a:endParaRPr lang="ko-KR" altLang="en-US" sz="1400" b="1">
              <a:latin typeface="+mj-lt"/>
            </a:endParaRPr>
          </a:p>
        </p:txBody>
      </p:sp>
      <p:sp>
        <p:nvSpPr>
          <p:cNvPr id="25" name="모서리가 둥근 직사각형 38">
            <a:extLst>
              <a:ext uri="{FF2B5EF4-FFF2-40B4-BE49-F238E27FC236}">
                <a16:creationId xmlns:a16="http://schemas.microsoft.com/office/drawing/2014/main" id="{53E78031-1704-4F30-B7E5-6D5A74F0B031}"/>
              </a:ext>
            </a:extLst>
          </p:cNvPr>
          <p:cNvSpPr/>
          <p:nvPr/>
        </p:nvSpPr>
        <p:spPr>
          <a:xfrm>
            <a:off x="6254941" y="2056637"/>
            <a:ext cx="1189121" cy="443289"/>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bg1"/>
                </a:solidFill>
                <a:latin typeface="+mj-lt"/>
                <a:ea typeface="나눔바른고딕" panose="020B0603020101020101"/>
              </a:rPr>
              <a:t>Controller</a:t>
            </a:r>
            <a:endParaRPr lang="ko-KR" altLang="en-US" sz="1000">
              <a:solidFill>
                <a:schemeClr val="bg1"/>
              </a:solidFill>
              <a:latin typeface="+mj-lt"/>
              <a:ea typeface="나눔바른고딕" panose="020B0603020101020101"/>
            </a:endParaRPr>
          </a:p>
        </p:txBody>
      </p:sp>
      <p:sp>
        <p:nvSpPr>
          <p:cNvPr id="27" name="모서리가 둥근 직사각형 38">
            <a:extLst>
              <a:ext uri="{FF2B5EF4-FFF2-40B4-BE49-F238E27FC236}">
                <a16:creationId xmlns:a16="http://schemas.microsoft.com/office/drawing/2014/main" id="{47699C8C-1CF0-4C75-8CF9-60A7EBF0627B}"/>
              </a:ext>
            </a:extLst>
          </p:cNvPr>
          <p:cNvSpPr/>
          <p:nvPr/>
        </p:nvSpPr>
        <p:spPr>
          <a:xfrm>
            <a:off x="6254941" y="3062082"/>
            <a:ext cx="1189121" cy="443289"/>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bg1"/>
                </a:solidFill>
                <a:latin typeface="+mj-lt"/>
                <a:ea typeface="나눔바른고딕" panose="020B0603020101020101"/>
              </a:rPr>
              <a:t>View</a:t>
            </a:r>
            <a:endParaRPr lang="ko-KR" altLang="en-US" sz="1000">
              <a:solidFill>
                <a:schemeClr val="bg1"/>
              </a:solidFill>
              <a:latin typeface="+mj-lt"/>
              <a:ea typeface="나눔바른고딕" panose="020B0603020101020101"/>
            </a:endParaRPr>
          </a:p>
        </p:txBody>
      </p:sp>
      <p:sp>
        <p:nvSpPr>
          <p:cNvPr id="30" name="모서리가 둥근 직사각형 38">
            <a:extLst>
              <a:ext uri="{FF2B5EF4-FFF2-40B4-BE49-F238E27FC236}">
                <a16:creationId xmlns:a16="http://schemas.microsoft.com/office/drawing/2014/main" id="{18127E45-2123-4195-8EE4-F7D68984CD65}"/>
              </a:ext>
            </a:extLst>
          </p:cNvPr>
          <p:cNvSpPr/>
          <p:nvPr/>
        </p:nvSpPr>
        <p:spPr>
          <a:xfrm>
            <a:off x="8189632" y="2552689"/>
            <a:ext cx="960232" cy="443289"/>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bg1"/>
                </a:solidFill>
                <a:latin typeface="+mj-lt"/>
                <a:ea typeface="나눔바른고딕" panose="020B0603020101020101"/>
              </a:rPr>
              <a:t>Model</a:t>
            </a:r>
            <a:endParaRPr lang="ko-KR" altLang="en-US" sz="1000">
              <a:solidFill>
                <a:schemeClr val="bg1"/>
              </a:solidFill>
              <a:latin typeface="+mj-lt"/>
              <a:ea typeface="나눔바른고딕" panose="020B0603020101020101"/>
            </a:endParaRPr>
          </a:p>
        </p:txBody>
      </p:sp>
      <p:cxnSp>
        <p:nvCxnSpPr>
          <p:cNvPr id="33" name="직선 화살표 연결선 32">
            <a:extLst>
              <a:ext uri="{FF2B5EF4-FFF2-40B4-BE49-F238E27FC236}">
                <a16:creationId xmlns:a16="http://schemas.microsoft.com/office/drawing/2014/main" id="{DBC7021F-A833-4926-9C81-1D1546046B69}"/>
              </a:ext>
            </a:extLst>
          </p:cNvPr>
          <p:cNvCxnSpPr>
            <a:cxnSpLocks/>
            <a:stCxn id="25" idx="3"/>
          </p:cNvCxnSpPr>
          <p:nvPr/>
        </p:nvCxnSpPr>
        <p:spPr>
          <a:xfrm>
            <a:off x="7444062" y="2278282"/>
            <a:ext cx="745570" cy="36097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직선 화살표 연결선 33">
            <a:extLst>
              <a:ext uri="{FF2B5EF4-FFF2-40B4-BE49-F238E27FC236}">
                <a16:creationId xmlns:a16="http://schemas.microsoft.com/office/drawing/2014/main" id="{2644F8A6-1955-4600-9F7F-19DF1C3BE143}"/>
              </a:ext>
            </a:extLst>
          </p:cNvPr>
          <p:cNvCxnSpPr>
            <a:cxnSpLocks/>
            <a:stCxn id="25" idx="2"/>
            <a:endCxn id="27" idx="0"/>
          </p:cNvCxnSpPr>
          <p:nvPr/>
        </p:nvCxnSpPr>
        <p:spPr>
          <a:xfrm>
            <a:off x="6849502" y="2499926"/>
            <a:ext cx="0" cy="56215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B7649008-A1E5-4B37-889A-5F407D61EFAB}"/>
              </a:ext>
            </a:extLst>
          </p:cNvPr>
          <p:cNvSpPr txBox="1"/>
          <p:nvPr/>
        </p:nvSpPr>
        <p:spPr>
          <a:xfrm>
            <a:off x="7502390" y="2064169"/>
            <a:ext cx="1189121" cy="400110"/>
          </a:xfrm>
          <a:prstGeom prst="rect">
            <a:avLst/>
          </a:prstGeom>
          <a:noFill/>
        </p:spPr>
        <p:txBody>
          <a:bodyPr wrap="square">
            <a:spAutoFit/>
          </a:bodyPr>
          <a:lstStyle/>
          <a:p>
            <a:pPr algn="ctr"/>
            <a:r>
              <a:rPr lang="ko-KR" altLang="en-US" sz="1000">
                <a:latin typeface="+mj-lt"/>
              </a:rPr>
              <a:t>비즈니스로직 </a:t>
            </a:r>
            <a:r>
              <a:rPr lang="en-US" altLang="ko-KR" sz="1000">
                <a:latin typeface="+mj-lt"/>
              </a:rPr>
              <a:t>&amp; </a:t>
            </a:r>
          </a:p>
          <a:p>
            <a:pPr algn="ctr"/>
            <a:r>
              <a:rPr lang="ko-KR" altLang="en-US" sz="1000">
                <a:latin typeface="+mj-lt"/>
              </a:rPr>
              <a:t>모델 연결</a:t>
            </a:r>
          </a:p>
        </p:txBody>
      </p:sp>
      <p:sp>
        <p:nvSpPr>
          <p:cNvPr id="37" name="TextBox 36">
            <a:extLst>
              <a:ext uri="{FF2B5EF4-FFF2-40B4-BE49-F238E27FC236}">
                <a16:creationId xmlns:a16="http://schemas.microsoft.com/office/drawing/2014/main" id="{22C27D56-94B3-4C89-98A4-9B58E83E9B72}"/>
              </a:ext>
            </a:extLst>
          </p:cNvPr>
          <p:cNvSpPr txBox="1"/>
          <p:nvPr/>
        </p:nvSpPr>
        <p:spPr>
          <a:xfrm>
            <a:off x="7549818" y="3143454"/>
            <a:ext cx="1063085" cy="293414"/>
          </a:xfrm>
          <a:prstGeom prst="rect">
            <a:avLst/>
          </a:prstGeom>
          <a:noFill/>
        </p:spPr>
        <p:txBody>
          <a:bodyPr wrap="square">
            <a:spAutoFit/>
          </a:bodyPr>
          <a:lstStyle/>
          <a:p>
            <a:pPr algn="ctr">
              <a:lnSpc>
                <a:spcPct val="150000"/>
              </a:lnSpc>
            </a:pPr>
            <a:r>
              <a:rPr lang="ko-KR" altLang="en-US" sz="1000">
                <a:latin typeface="+mj-lt"/>
              </a:rPr>
              <a:t>모델객체참조</a:t>
            </a:r>
          </a:p>
        </p:txBody>
      </p:sp>
      <p:sp>
        <p:nvSpPr>
          <p:cNvPr id="39" name="TextBox 38">
            <a:extLst>
              <a:ext uri="{FF2B5EF4-FFF2-40B4-BE49-F238E27FC236}">
                <a16:creationId xmlns:a16="http://schemas.microsoft.com/office/drawing/2014/main" id="{D1AF0B3A-14C2-4E6A-9C99-0C87DD117CFE}"/>
              </a:ext>
            </a:extLst>
          </p:cNvPr>
          <p:cNvSpPr txBox="1"/>
          <p:nvPr/>
        </p:nvSpPr>
        <p:spPr>
          <a:xfrm>
            <a:off x="6812211" y="2624841"/>
            <a:ext cx="745567" cy="246221"/>
          </a:xfrm>
          <a:prstGeom prst="rect">
            <a:avLst/>
          </a:prstGeom>
          <a:noFill/>
        </p:spPr>
        <p:txBody>
          <a:bodyPr wrap="square">
            <a:spAutoFit/>
          </a:bodyPr>
          <a:lstStyle/>
          <a:p>
            <a:pPr algn="ctr"/>
            <a:r>
              <a:rPr lang="en-US" altLang="ko-KR" sz="1000">
                <a:latin typeface="+mj-lt"/>
              </a:rPr>
              <a:t>Jsp</a:t>
            </a:r>
            <a:r>
              <a:rPr lang="ko-KR" altLang="en-US" sz="1000">
                <a:latin typeface="+mj-lt"/>
              </a:rPr>
              <a:t> 요청</a:t>
            </a:r>
          </a:p>
        </p:txBody>
      </p:sp>
      <p:sp>
        <p:nvSpPr>
          <p:cNvPr id="44" name="모서리가 둥근 직사각형 38">
            <a:extLst>
              <a:ext uri="{FF2B5EF4-FFF2-40B4-BE49-F238E27FC236}">
                <a16:creationId xmlns:a16="http://schemas.microsoft.com/office/drawing/2014/main" id="{E3509E38-3A2A-4242-8D78-5C1C3276287D}"/>
              </a:ext>
            </a:extLst>
          </p:cNvPr>
          <p:cNvSpPr/>
          <p:nvPr/>
        </p:nvSpPr>
        <p:spPr>
          <a:xfrm>
            <a:off x="6254941" y="4139992"/>
            <a:ext cx="1189121" cy="443289"/>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bg1"/>
                </a:solidFill>
                <a:latin typeface="+mj-lt"/>
                <a:ea typeface="나눔바른고딕" panose="020B0603020101020101"/>
              </a:rPr>
              <a:t>Controller</a:t>
            </a:r>
            <a:endParaRPr lang="ko-KR" altLang="en-US" sz="1000">
              <a:solidFill>
                <a:schemeClr val="bg1"/>
              </a:solidFill>
              <a:latin typeface="+mj-lt"/>
              <a:ea typeface="나눔바른고딕" panose="020B0603020101020101"/>
            </a:endParaRPr>
          </a:p>
        </p:txBody>
      </p:sp>
      <p:sp>
        <p:nvSpPr>
          <p:cNvPr id="45" name="모서리가 둥근 직사각형 38">
            <a:extLst>
              <a:ext uri="{FF2B5EF4-FFF2-40B4-BE49-F238E27FC236}">
                <a16:creationId xmlns:a16="http://schemas.microsoft.com/office/drawing/2014/main" id="{E6308E32-3AF1-4D86-9C5B-9B6BFC703790}"/>
              </a:ext>
            </a:extLst>
          </p:cNvPr>
          <p:cNvSpPr/>
          <p:nvPr/>
        </p:nvSpPr>
        <p:spPr>
          <a:xfrm>
            <a:off x="6254941" y="5145437"/>
            <a:ext cx="1189121" cy="443289"/>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bg1"/>
                </a:solidFill>
                <a:latin typeface="+mj-lt"/>
                <a:ea typeface="나눔바른고딕" panose="020B0603020101020101"/>
              </a:rPr>
              <a:t>View</a:t>
            </a:r>
            <a:endParaRPr lang="ko-KR" altLang="en-US" sz="1000">
              <a:solidFill>
                <a:schemeClr val="bg1"/>
              </a:solidFill>
              <a:latin typeface="+mj-lt"/>
              <a:ea typeface="나눔바른고딕" panose="020B0603020101020101"/>
            </a:endParaRPr>
          </a:p>
        </p:txBody>
      </p:sp>
      <p:sp>
        <p:nvSpPr>
          <p:cNvPr id="46" name="모서리가 둥근 직사각형 38">
            <a:extLst>
              <a:ext uri="{FF2B5EF4-FFF2-40B4-BE49-F238E27FC236}">
                <a16:creationId xmlns:a16="http://schemas.microsoft.com/office/drawing/2014/main" id="{38613FA7-7C4D-4211-80AC-3DCAF29BDD64}"/>
              </a:ext>
            </a:extLst>
          </p:cNvPr>
          <p:cNvSpPr/>
          <p:nvPr/>
        </p:nvSpPr>
        <p:spPr>
          <a:xfrm>
            <a:off x="8189632" y="4636044"/>
            <a:ext cx="960232" cy="443289"/>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bg1"/>
                </a:solidFill>
                <a:latin typeface="+mj-lt"/>
                <a:ea typeface="나눔바른고딕" panose="020B0603020101020101"/>
              </a:rPr>
              <a:t>Model</a:t>
            </a:r>
            <a:endParaRPr lang="ko-KR" altLang="en-US" sz="1000">
              <a:solidFill>
                <a:schemeClr val="bg1"/>
              </a:solidFill>
              <a:latin typeface="+mj-lt"/>
              <a:ea typeface="나눔바른고딕" panose="020B0603020101020101"/>
            </a:endParaRPr>
          </a:p>
        </p:txBody>
      </p:sp>
      <p:cxnSp>
        <p:nvCxnSpPr>
          <p:cNvPr id="47" name="직선 화살표 연결선 46">
            <a:extLst>
              <a:ext uri="{FF2B5EF4-FFF2-40B4-BE49-F238E27FC236}">
                <a16:creationId xmlns:a16="http://schemas.microsoft.com/office/drawing/2014/main" id="{EEEC9DA7-113F-4D04-B38C-A0A7271ECC5A}"/>
              </a:ext>
            </a:extLst>
          </p:cNvPr>
          <p:cNvCxnSpPr>
            <a:cxnSpLocks/>
            <a:stCxn id="44" idx="3"/>
          </p:cNvCxnSpPr>
          <p:nvPr/>
        </p:nvCxnSpPr>
        <p:spPr>
          <a:xfrm>
            <a:off x="7444062" y="4361637"/>
            <a:ext cx="745570" cy="36097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직선 화살표 연결선 47">
            <a:extLst>
              <a:ext uri="{FF2B5EF4-FFF2-40B4-BE49-F238E27FC236}">
                <a16:creationId xmlns:a16="http://schemas.microsoft.com/office/drawing/2014/main" id="{B0A83AAF-C76E-42B6-A28E-2C4A8D5E8301}"/>
              </a:ext>
            </a:extLst>
          </p:cNvPr>
          <p:cNvCxnSpPr>
            <a:cxnSpLocks/>
            <a:stCxn id="44" idx="2"/>
            <a:endCxn id="45" idx="0"/>
          </p:cNvCxnSpPr>
          <p:nvPr/>
        </p:nvCxnSpPr>
        <p:spPr>
          <a:xfrm>
            <a:off x="6849502" y="4583281"/>
            <a:ext cx="0" cy="56215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199C54D-A2F3-4858-9FE7-69D5DFABAFCE}"/>
              </a:ext>
            </a:extLst>
          </p:cNvPr>
          <p:cNvSpPr txBox="1"/>
          <p:nvPr/>
        </p:nvSpPr>
        <p:spPr>
          <a:xfrm>
            <a:off x="7502390" y="4147524"/>
            <a:ext cx="1189121" cy="400110"/>
          </a:xfrm>
          <a:prstGeom prst="rect">
            <a:avLst/>
          </a:prstGeom>
          <a:noFill/>
        </p:spPr>
        <p:txBody>
          <a:bodyPr wrap="square">
            <a:spAutoFit/>
          </a:bodyPr>
          <a:lstStyle/>
          <a:p>
            <a:pPr algn="ctr"/>
            <a:r>
              <a:rPr lang="ko-KR" altLang="en-US" sz="1000">
                <a:latin typeface="+mj-lt"/>
              </a:rPr>
              <a:t>비즈니스로직 </a:t>
            </a:r>
            <a:r>
              <a:rPr lang="en-US" altLang="ko-KR" sz="1000">
                <a:latin typeface="+mj-lt"/>
              </a:rPr>
              <a:t>&amp; </a:t>
            </a:r>
          </a:p>
          <a:p>
            <a:pPr algn="ctr"/>
            <a:r>
              <a:rPr lang="ko-KR" altLang="en-US" sz="1000">
                <a:latin typeface="+mj-lt"/>
              </a:rPr>
              <a:t>모델 연결</a:t>
            </a:r>
          </a:p>
        </p:txBody>
      </p:sp>
      <p:sp>
        <p:nvSpPr>
          <p:cNvPr id="51" name="TextBox 50">
            <a:extLst>
              <a:ext uri="{FF2B5EF4-FFF2-40B4-BE49-F238E27FC236}">
                <a16:creationId xmlns:a16="http://schemas.microsoft.com/office/drawing/2014/main" id="{0F7B99B1-8CF8-44F6-A691-24EFD0D654A2}"/>
              </a:ext>
            </a:extLst>
          </p:cNvPr>
          <p:cNvSpPr txBox="1"/>
          <p:nvPr/>
        </p:nvSpPr>
        <p:spPr>
          <a:xfrm>
            <a:off x="7549818" y="5226809"/>
            <a:ext cx="1063085" cy="293414"/>
          </a:xfrm>
          <a:prstGeom prst="rect">
            <a:avLst/>
          </a:prstGeom>
          <a:noFill/>
        </p:spPr>
        <p:txBody>
          <a:bodyPr wrap="square">
            <a:spAutoFit/>
          </a:bodyPr>
          <a:lstStyle/>
          <a:p>
            <a:pPr algn="ctr">
              <a:lnSpc>
                <a:spcPct val="150000"/>
              </a:lnSpc>
            </a:pPr>
            <a:r>
              <a:rPr lang="ko-KR" altLang="en-US" sz="1000">
                <a:latin typeface="+mj-lt"/>
              </a:rPr>
              <a:t>모델객체참조</a:t>
            </a:r>
          </a:p>
        </p:txBody>
      </p:sp>
      <p:sp>
        <p:nvSpPr>
          <p:cNvPr id="52" name="TextBox 51">
            <a:extLst>
              <a:ext uri="{FF2B5EF4-FFF2-40B4-BE49-F238E27FC236}">
                <a16:creationId xmlns:a16="http://schemas.microsoft.com/office/drawing/2014/main" id="{5518532B-B9A8-4E08-A5AA-50928C1B317B}"/>
              </a:ext>
            </a:extLst>
          </p:cNvPr>
          <p:cNvSpPr txBox="1"/>
          <p:nvPr/>
        </p:nvSpPr>
        <p:spPr>
          <a:xfrm>
            <a:off x="6812211" y="4708196"/>
            <a:ext cx="745567" cy="246221"/>
          </a:xfrm>
          <a:prstGeom prst="rect">
            <a:avLst/>
          </a:prstGeom>
          <a:noFill/>
        </p:spPr>
        <p:txBody>
          <a:bodyPr wrap="square">
            <a:spAutoFit/>
          </a:bodyPr>
          <a:lstStyle/>
          <a:p>
            <a:pPr algn="ctr"/>
            <a:r>
              <a:rPr lang="en-US" altLang="ko-KR" sz="1000">
                <a:latin typeface="+mj-lt"/>
              </a:rPr>
              <a:t>Jsp</a:t>
            </a:r>
            <a:r>
              <a:rPr lang="ko-KR" altLang="en-US" sz="1000">
                <a:latin typeface="+mj-lt"/>
              </a:rPr>
              <a:t> 요청</a:t>
            </a:r>
          </a:p>
        </p:txBody>
      </p:sp>
      <p:sp>
        <p:nvSpPr>
          <p:cNvPr id="61" name="TextBox 60">
            <a:extLst>
              <a:ext uri="{FF2B5EF4-FFF2-40B4-BE49-F238E27FC236}">
                <a16:creationId xmlns:a16="http://schemas.microsoft.com/office/drawing/2014/main" id="{26CFF273-C375-4238-B9CA-EE9DD0EEE46E}"/>
              </a:ext>
            </a:extLst>
          </p:cNvPr>
          <p:cNvSpPr txBox="1"/>
          <p:nvPr/>
        </p:nvSpPr>
        <p:spPr>
          <a:xfrm>
            <a:off x="2641330" y="1960354"/>
            <a:ext cx="1802223" cy="313547"/>
          </a:xfrm>
          <a:prstGeom prst="rect">
            <a:avLst/>
          </a:prstGeom>
          <a:noFill/>
        </p:spPr>
        <p:txBody>
          <a:bodyPr wrap="square">
            <a:spAutoFit/>
          </a:bodyPr>
          <a:lstStyle/>
          <a:p>
            <a:pPr>
              <a:lnSpc>
                <a:spcPct val="150000"/>
              </a:lnSpc>
            </a:pPr>
            <a:r>
              <a:rPr lang="en-US" altLang="ko-KR" sz="1100">
                <a:latin typeface="+mj-lt"/>
              </a:rPr>
              <a:t>localhost:8080/hello</a:t>
            </a:r>
            <a:endParaRPr lang="ko-KR" altLang="en-US" sz="1100">
              <a:latin typeface="+mj-lt"/>
            </a:endParaRPr>
          </a:p>
        </p:txBody>
      </p:sp>
      <p:sp>
        <p:nvSpPr>
          <p:cNvPr id="65" name="TextBox 64">
            <a:extLst>
              <a:ext uri="{FF2B5EF4-FFF2-40B4-BE49-F238E27FC236}">
                <a16:creationId xmlns:a16="http://schemas.microsoft.com/office/drawing/2014/main" id="{239D09A7-B479-4099-94ED-83DED651DC9C}"/>
              </a:ext>
            </a:extLst>
          </p:cNvPr>
          <p:cNvSpPr txBox="1"/>
          <p:nvPr/>
        </p:nvSpPr>
        <p:spPr>
          <a:xfrm>
            <a:off x="2562528" y="4065601"/>
            <a:ext cx="1802223" cy="313547"/>
          </a:xfrm>
          <a:prstGeom prst="rect">
            <a:avLst/>
          </a:prstGeom>
          <a:noFill/>
        </p:spPr>
        <p:txBody>
          <a:bodyPr wrap="square">
            <a:spAutoFit/>
          </a:bodyPr>
          <a:lstStyle/>
          <a:p>
            <a:pPr>
              <a:lnSpc>
                <a:spcPct val="150000"/>
              </a:lnSpc>
            </a:pPr>
            <a:r>
              <a:rPr lang="en-US" altLang="ko-KR" sz="1100">
                <a:latin typeface="+mj-lt"/>
              </a:rPr>
              <a:t>localhost:8080/members</a:t>
            </a:r>
            <a:endParaRPr lang="ko-KR" altLang="en-US" sz="1100">
              <a:latin typeface="+mj-lt"/>
            </a:endParaRPr>
          </a:p>
        </p:txBody>
      </p:sp>
      <p:sp>
        <p:nvSpPr>
          <p:cNvPr id="67" name="원통형 66">
            <a:extLst>
              <a:ext uri="{FF2B5EF4-FFF2-40B4-BE49-F238E27FC236}">
                <a16:creationId xmlns:a16="http://schemas.microsoft.com/office/drawing/2014/main" id="{005B78EA-1877-4E2E-9665-5217DCE5CD62}"/>
              </a:ext>
            </a:extLst>
          </p:cNvPr>
          <p:cNvSpPr/>
          <p:nvPr/>
        </p:nvSpPr>
        <p:spPr>
          <a:xfrm>
            <a:off x="11033253" y="3449471"/>
            <a:ext cx="653143" cy="786124"/>
          </a:xfrm>
          <a:prstGeom prst="can">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ko-KR" b="1">
                <a:latin typeface="+mj-lt"/>
              </a:rPr>
              <a:t>DB</a:t>
            </a:r>
            <a:endParaRPr lang="ko-KR" altLang="en-US" b="1">
              <a:latin typeface="+mj-lt"/>
            </a:endParaRPr>
          </a:p>
        </p:txBody>
      </p:sp>
      <p:cxnSp>
        <p:nvCxnSpPr>
          <p:cNvPr id="68" name="직선 화살표 연결선 67">
            <a:extLst>
              <a:ext uri="{FF2B5EF4-FFF2-40B4-BE49-F238E27FC236}">
                <a16:creationId xmlns:a16="http://schemas.microsoft.com/office/drawing/2014/main" id="{DC722C24-C340-4C51-820F-B55B398FC90F}"/>
              </a:ext>
            </a:extLst>
          </p:cNvPr>
          <p:cNvCxnSpPr>
            <a:cxnSpLocks/>
            <a:stCxn id="30" idx="3"/>
            <a:endCxn id="67" idx="2"/>
          </p:cNvCxnSpPr>
          <p:nvPr/>
        </p:nvCxnSpPr>
        <p:spPr>
          <a:xfrm>
            <a:off x="9149864" y="2774334"/>
            <a:ext cx="1883389" cy="1068199"/>
          </a:xfrm>
          <a:prstGeom prst="straightConnector1">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1" name="직선 화살표 연결선 70">
            <a:extLst>
              <a:ext uri="{FF2B5EF4-FFF2-40B4-BE49-F238E27FC236}">
                <a16:creationId xmlns:a16="http://schemas.microsoft.com/office/drawing/2014/main" id="{EE4892B0-5F59-465F-9CB2-59185DEF7B49}"/>
              </a:ext>
            </a:extLst>
          </p:cNvPr>
          <p:cNvCxnSpPr>
            <a:cxnSpLocks/>
            <a:stCxn id="46" idx="3"/>
            <a:endCxn id="67" idx="2"/>
          </p:cNvCxnSpPr>
          <p:nvPr/>
        </p:nvCxnSpPr>
        <p:spPr>
          <a:xfrm flipV="1">
            <a:off x="9149864" y="3842533"/>
            <a:ext cx="1883389" cy="1015156"/>
          </a:xfrm>
          <a:prstGeom prst="straightConnector1">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53" name="그룹 52">
            <a:extLst>
              <a:ext uri="{FF2B5EF4-FFF2-40B4-BE49-F238E27FC236}">
                <a16:creationId xmlns:a16="http://schemas.microsoft.com/office/drawing/2014/main" id="{57AE64DB-D5FE-4D7D-BF1E-EFFD1C98796C}"/>
              </a:ext>
            </a:extLst>
          </p:cNvPr>
          <p:cNvGrpSpPr/>
          <p:nvPr/>
        </p:nvGrpSpPr>
        <p:grpSpPr>
          <a:xfrm>
            <a:off x="1021676" y="4132260"/>
            <a:ext cx="580620" cy="493776"/>
            <a:chOff x="2291816" y="950395"/>
            <a:chExt cx="580620" cy="493776"/>
          </a:xfrm>
        </p:grpSpPr>
        <p:sp>
          <p:nvSpPr>
            <p:cNvPr id="54" name="타원 53">
              <a:extLst>
                <a:ext uri="{FF2B5EF4-FFF2-40B4-BE49-F238E27FC236}">
                  <a16:creationId xmlns:a16="http://schemas.microsoft.com/office/drawing/2014/main" id="{A29B1695-05E2-4D63-8266-BCDF48F176A1}"/>
                </a:ext>
              </a:extLst>
            </p:cNvPr>
            <p:cNvSpPr/>
            <p:nvPr/>
          </p:nvSpPr>
          <p:spPr>
            <a:xfrm>
              <a:off x="2323903" y="950395"/>
              <a:ext cx="493776" cy="493776"/>
            </a:xfrm>
            <a:prstGeom prst="ellipse">
              <a:avLst/>
            </a:prstGeom>
            <a:solidFill>
              <a:schemeClr val="accent1">
                <a:lumMod val="40000"/>
                <a:lumOff val="60000"/>
              </a:schemeClr>
            </a:solidFill>
            <a:ln w="190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latin typeface="+mj-lt"/>
              </a:endParaRPr>
            </a:p>
          </p:txBody>
        </p:sp>
        <p:sp>
          <p:nvSpPr>
            <p:cNvPr id="55" name="TextBox 54">
              <a:extLst>
                <a:ext uri="{FF2B5EF4-FFF2-40B4-BE49-F238E27FC236}">
                  <a16:creationId xmlns:a16="http://schemas.microsoft.com/office/drawing/2014/main" id="{0B34351E-CBC0-4207-BA90-DD7254FF8031}"/>
                </a:ext>
              </a:extLst>
            </p:cNvPr>
            <p:cNvSpPr txBox="1"/>
            <p:nvPr/>
          </p:nvSpPr>
          <p:spPr>
            <a:xfrm>
              <a:off x="2291816" y="1058784"/>
              <a:ext cx="580620" cy="276999"/>
            </a:xfrm>
            <a:prstGeom prst="rect">
              <a:avLst/>
            </a:prstGeom>
            <a:noFill/>
          </p:spPr>
          <p:txBody>
            <a:bodyPr wrap="square">
              <a:spAutoFit/>
            </a:bodyPr>
            <a:lstStyle/>
            <a:p>
              <a:r>
                <a:rPr lang="en-US" altLang="ko-KR" sz="1200" b="1">
                  <a:latin typeface="+mj-lt"/>
                  <a:ea typeface="나눔바른고딕" panose="020B0603020101020101" pitchFamily="50" charset="-127"/>
                </a:rPr>
                <a:t>client</a:t>
              </a:r>
              <a:endParaRPr lang="ko-KR" altLang="en-US" sz="1200" b="1">
                <a:latin typeface="+mj-lt"/>
              </a:endParaRPr>
            </a:p>
          </p:txBody>
        </p:sp>
      </p:grpSp>
      <p:sp>
        <p:nvSpPr>
          <p:cNvPr id="3" name="TextBox 2">
            <a:extLst>
              <a:ext uri="{FF2B5EF4-FFF2-40B4-BE49-F238E27FC236}">
                <a16:creationId xmlns:a16="http://schemas.microsoft.com/office/drawing/2014/main" id="{C9732C34-CE56-5228-435F-57E8FA194D31}"/>
              </a:ext>
            </a:extLst>
          </p:cNvPr>
          <p:cNvSpPr txBox="1"/>
          <p:nvPr/>
        </p:nvSpPr>
        <p:spPr>
          <a:xfrm>
            <a:off x="7115487" y="925088"/>
            <a:ext cx="1054323" cy="369332"/>
          </a:xfrm>
          <a:prstGeom prst="rect">
            <a:avLst/>
          </a:prstGeom>
          <a:noFill/>
        </p:spPr>
        <p:txBody>
          <a:bodyPr wrap="square">
            <a:spAutoFit/>
          </a:bodyPr>
          <a:lstStyle/>
          <a:p>
            <a:pPr algn="ctr"/>
            <a:r>
              <a:rPr lang="en-US" altLang="ko-KR" b="1">
                <a:latin typeface="+mj-lt"/>
                <a:ea typeface="나눔바른고딕" panose="020B0603020101020101" pitchFamily="50" charset="-127"/>
              </a:rPr>
              <a:t>WAS</a:t>
            </a:r>
            <a:endParaRPr lang="ko-KR" altLang="en-US" b="1">
              <a:latin typeface="+mj-lt"/>
            </a:endParaRPr>
          </a:p>
        </p:txBody>
      </p:sp>
      <p:cxnSp>
        <p:nvCxnSpPr>
          <p:cNvPr id="28" name="직선 화살표 연결선 27">
            <a:extLst>
              <a:ext uri="{FF2B5EF4-FFF2-40B4-BE49-F238E27FC236}">
                <a16:creationId xmlns:a16="http://schemas.microsoft.com/office/drawing/2014/main" id="{E154C875-D6C1-44DF-9FAF-216A91ED19A0}"/>
              </a:ext>
            </a:extLst>
          </p:cNvPr>
          <p:cNvCxnSpPr>
            <a:cxnSpLocks/>
            <a:stCxn id="23" idx="3"/>
            <a:endCxn id="10" idx="1"/>
          </p:cNvCxnSpPr>
          <p:nvPr/>
        </p:nvCxnSpPr>
        <p:spPr>
          <a:xfrm flipV="1">
            <a:off x="1604770" y="2273901"/>
            <a:ext cx="3549050"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직선 화살표 연결선 56">
            <a:extLst>
              <a:ext uri="{FF2B5EF4-FFF2-40B4-BE49-F238E27FC236}">
                <a16:creationId xmlns:a16="http://schemas.microsoft.com/office/drawing/2014/main" id="{C0919F08-840A-4DDF-BF85-6B1FA935AB39}"/>
              </a:ext>
            </a:extLst>
          </p:cNvPr>
          <p:cNvCxnSpPr>
            <a:cxnSpLocks/>
            <a:stCxn id="55" idx="3"/>
            <a:endCxn id="14" idx="1"/>
          </p:cNvCxnSpPr>
          <p:nvPr/>
        </p:nvCxnSpPr>
        <p:spPr>
          <a:xfrm>
            <a:off x="1602296" y="4379149"/>
            <a:ext cx="3551524" cy="54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 name="직선 화살표 연결선 4">
            <a:extLst>
              <a:ext uri="{FF2B5EF4-FFF2-40B4-BE49-F238E27FC236}">
                <a16:creationId xmlns:a16="http://schemas.microsoft.com/office/drawing/2014/main" id="{404A01E4-A90D-BE5F-4DC3-2978FA5AFB97}"/>
              </a:ext>
            </a:extLst>
          </p:cNvPr>
          <p:cNvCxnSpPr>
            <a:cxnSpLocks/>
            <a:stCxn id="27" idx="3"/>
          </p:cNvCxnSpPr>
          <p:nvPr/>
        </p:nvCxnSpPr>
        <p:spPr>
          <a:xfrm flipV="1">
            <a:off x="7444062" y="2948848"/>
            <a:ext cx="745570" cy="33487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직선 화살표 연결선 7">
            <a:extLst>
              <a:ext uri="{FF2B5EF4-FFF2-40B4-BE49-F238E27FC236}">
                <a16:creationId xmlns:a16="http://schemas.microsoft.com/office/drawing/2014/main" id="{1BCCA6CA-742E-991D-4F48-BAD317C25581}"/>
              </a:ext>
            </a:extLst>
          </p:cNvPr>
          <p:cNvCxnSpPr>
            <a:cxnSpLocks/>
            <a:stCxn id="45" idx="3"/>
          </p:cNvCxnSpPr>
          <p:nvPr/>
        </p:nvCxnSpPr>
        <p:spPr>
          <a:xfrm flipV="1">
            <a:off x="7444062" y="5029200"/>
            <a:ext cx="745570" cy="33788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직사각형 9">
            <a:extLst>
              <a:ext uri="{FF2B5EF4-FFF2-40B4-BE49-F238E27FC236}">
                <a16:creationId xmlns:a16="http://schemas.microsoft.com/office/drawing/2014/main" id="{FCE16BA5-FFDD-C074-947C-570BBECAB30B}"/>
              </a:ext>
            </a:extLst>
          </p:cNvPr>
          <p:cNvSpPr/>
          <p:nvPr/>
        </p:nvSpPr>
        <p:spPr>
          <a:xfrm>
            <a:off x="5153820" y="2063342"/>
            <a:ext cx="1015599" cy="421118"/>
          </a:xfrm>
          <a:prstGeom prst="rect">
            <a:avLst/>
          </a:prstGeom>
          <a:solidFill>
            <a:schemeClr val="accent5">
              <a:lumMod val="20000"/>
              <a:lumOff val="80000"/>
            </a:schemeClr>
          </a:solidFill>
        </p:spPr>
        <p:style>
          <a:lnRef idx="1">
            <a:schemeClr val="accent5"/>
          </a:lnRef>
          <a:fillRef idx="2">
            <a:schemeClr val="accent5"/>
          </a:fillRef>
          <a:effectRef idx="1">
            <a:schemeClr val="accent5"/>
          </a:effectRef>
          <a:fontRef idx="minor">
            <a:schemeClr val="dk1"/>
          </a:fontRef>
        </p:style>
        <p:txBody>
          <a:bodyPr rtlCol="0" anchor="ctr"/>
          <a:lstStyle/>
          <a:p>
            <a:pPr algn="ctr"/>
            <a:r>
              <a:rPr lang="ko-KR" altLang="en-US" sz="1200">
                <a:latin typeface="+mj-lt"/>
              </a:rPr>
              <a:t>공통기능</a:t>
            </a:r>
            <a:endParaRPr lang="ko-KR" altLang="en-US" sz="1200"/>
          </a:p>
        </p:txBody>
      </p:sp>
      <p:sp>
        <p:nvSpPr>
          <p:cNvPr id="14" name="직사각형 13">
            <a:extLst>
              <a:ext uri="{FF2B5EF4-FFF2-40B4-BE49-F238E27FC236}">
                <a16:creationId xmlns:a16="http://schemas.microsoft.com/office/drawing/2014/main" id="{E4BC10C8-F27E-5968-A818-8BB719D5A3EF}"/>
              </a:ext>
            </a:extLst>
          </p:cNvPr>
          <p:cNvSpPr/>
          <p:nvPr/>
        </p:nvSpPr>
        <p:spPr>
          <a:xfrm>
            <a:off x="5153820" y="4169132"/>
            <a:ext cx="1015599" cy="421118"/>
          </a:xfrm>
          <a:prstGeom prst="rect">
            <a:avLst/>
          </a:prstGeom>
          <a:solidFill>
            <a:schemeClr val="accent5">
              <a:lumMod val="20000"/>
              <a:lumOff val="80000"/>
            </a:schemeClr>
          </a:solidFill>
        </p:spPr>
        <p:style>
          <a:lnRef idx="1">
            <a:schemeClr val="accent5"/>
          </a:lnRef>
          <a:fillRef idx="2">
            <a:schemeClr val="accent5"/>
          </a:fillRef>
          <a:effectRef idx="1">
            <a:schemeClr val="accent5"/>
          </a:effectRef>
          <a:fontRef idx="minor">
            <a:schemeClr val="dk1"/>
          </a:fontRef>
        </p:style>
        <p:txBody>
          <a:bodyPr rtlCol="0" anchor="ctr"/>
          <a:lstStyle/>
          <a:p>
            <a:pPr algn="ctr"/>
            <a:r>
              <a:rPr lang="ko-KR" altLang="en-US" sz="1200">
                <a:latin typeface="+mj-lt"/>
              </a:rPr>
              <a:t>공통기능</a:t>
            </a:r>
            <a:endParaRPr lang="ko-KR" altLang="en-US" sz="1200"/>
          </a:p>
        </p:txBody>
      </p:sp>
      <p:sp>
        <p:nvSpPr>
          <p:cNvPr id="26" name="직사각형 25">
            <a:extLst>
              <a:ext uri="{FF2B5EF4-FFF2-40B4-BE49-F238E27FC236}">
                <a16:creationId xmlns:a16="http://schemas.microsoft.com/office/drawing/2014/main" id="{DFAB0CBB-17BA-93A4-A4E7-705DF448208E}"/>
              </a:ext>
            </a:extLst>
          </p:cNvPr>
          <p:cNvSpPr/>
          <p:nvPr/>
        </p:nvSpPr>
        <p:spPr>
          <a:xfrm>
            <a:off x="2617432" y="3143454"/>
            <a:ext cx="1972284" cy="421118"/>
          </a:xfrm>
          <a:prstGeom prst="rect">
            <a:avLst/>
          </a:prstGeom>
          <a:solidFill>
            <a:srgbClr val="FF0000"/>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ko-KR" altLang="en-US" sz="1200">
                <a:solidFill>
                  <a:schemeClr val="bg1"/>
                </a:solidFill>
                <a:latin typeface="+mj-lt"/>
              </a:rPr>
              <a:t>중복 코드</a:t>
            </a:r>
            <a:r>
              <a:rPr lang="en-US" altLang="ko-KR" sz="1200">
                <a:solidFill>
                  <a:schemeClr val="bg1"/>
                </a:solidFill>
                <a:latin typeface="+mj-lt"/>
              </a:rPr>
              <a:t>, </a:t>
            </a:r>
            <a:r>
              <a:rPr lang="ko-KR" altLang="en-US" sz="1200">
                <a:solidFill>
                  <a:schemeClr val="bg1"/>
                </a:solidFill>
                <a:latin typeface="+mj-lt"/>
              </a:rPr>
              <a:t>재사용 어려움</a:t>
            </a:r>
            <a:endParaRPr lang="ko-KR" altLang="en-US" sz="1200">
              <a:solidFill>
                <a:schemeClr val="bg1"/>
              </a:solidFill>
            </a:endParaRPr>
          </a:p>
        </p:txBody>
      </p:sp>
      <p:cxnSp>
        <p:nvCxnSpPr>
          <p:cNvPr id="31" name="직선 화살표 연결선 30">
            <a:extLst>
              <a:ext uri="{FF2B5EF4-FFF2-40B4-BE49-F238E27FC236}">
                <a16:creationId xmlns:a16="http://schemas.microsoft.com/office/drawing/2014/main" id="{8478FC7E-DF1E-7441-5C3E-0CE958B1EB20}"/>
              </a:ext>
            </a:extLst>
          </p:cNvPr>
          <p:cNvCxnSpPr/>
          <p:nvPr/>
        </p:nvCxnSpPr>
        <p:spPr>
          <a:xfrm flipH="1">
            <a:off x="4589716" y="2499926"/>
            <a:ext cx="564104" cy="64352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직선 화살표 연결선 31">
            <a:extLst>
              <a:ext uri="{FF2B5EF4-FFF2-40B4-BE49-F238E27FC236}">
                <a16:creationId xmlns:a16="http://schemas.microsoft.com/office/drawing/2014/main" id="{AEE99BC0-976E-13B2-5578-4331FE9B0D6C}"/>
              </a:ext>
            </a:extLst>
          </p:cNvPr>
          <p:cNvCxnSpPr>
            <a:cxnSpLocks/>
          </p:cNvCxnSpPr>
          <p:nvPr/>
        </p:nvCxnSpPr>
        <p:spPr>
          <a:xfrm flipH="1" flipV="1">
            <a:off x="4589716" y="3564572"/>
            <a:ext cx="564104" cy="60401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52037511"/>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2460A2-D92C-BCE2-19CD-55605725C9A7}"/>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B4DDCD06-DCEA-911A-990E-99136B0C40C4}"/>
              </a:ext>
            </a:extLst>
          </p:cNvPr>
          <p:cNvSpPr txBox="1"/>
          <p:nvPr/>
        </p:nvSpPr>
        <p:spPr>
          <a:xfrm>
            <a:off x="2109117" y="2921169"/>
            <a:ext cx="7973786" cy="1015663"/>
          </a:xfrm>
          <a:prstGeom prst="rect">
            <a:avLst/>
          </a:prstGeom>
          <a:noFill/>
        </p:spPr>
        <p:txBody>
          <a:bodyPr wrap="none" rtlCol="0">
            <a:spAutoFit/>
          </a:bodyPr>
          <a:lstStyle/>
          <a:p>
            <a:pPr algn="ctr"/>
            <a:r>
              <a:rPr lang="en-US" altLang="ko-KR" sz="6000">
                <a:solidFill>
                  <a:schemeClr val="accent1">
                    <a:lumMod val="75000"/>
                  </a:schemeClr>
                </a:solidFill>
                <a:latin typeface="+mj-lt"/>
              </a:rPr>
              <a:t>Formatter </a:t>
            </a:r>
            <a:r>
              <a:rPr lang="ko-KR" altLang="en-US" sz="6000">
                <a:solidFill>
                  <a:schemeClr val="accent1">
                    <a:lumMod val="75000"/>
                  </a:schemeClr>
                </a:solidFill>
                <a:latin typeface="+mj-lt"/>
              </a:rPr>
              <a:t>스프링 적용</a:t>
            </a:r>
          </a:p>
        </p:txBody>
      </p:sp>
      <p:sp>
        <p:nvSpPr>
          <p:cNvPr id="3" name="TextBox 2">
            <a:extLst>
              <a:ext uri="{FF2B5EF4-FFF2-40B4-BE49-F238E27FC236}">
                <a16:creationId xmlns:a16="http://schemas.microsoft.com/office/drawing/2014/main" id="{35F2BAAD-B105-E35B-AFD9-9AD2DD2CAE92}"/>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3612084249"/>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869E79-DCD2-321F-82E4-09D32C7E8D3B}"/>
            </a:ext>
          </a:extLst>
        </p:cNvPr>
        <p:cNvGrpSpPr/>
        <p:nvPr/>
      </p:nvGrpSpPr>
      <p:grpSpPr>
        <a:xfrm>
          <a:off x="0" y="0"/>
          <a:ext cx="0" cy="0"/>
          <a:chOff x="0" y="0"/>
          <a:chExt cx="0" cy="0"/>
        </a:xfrm>
      </p:grpSpPr>
      <p:sp>
        <p:nvSpPr>
          <p:cNvPr id="2" name="직사각형 1">
            <a:extLst>
              <a:ext uri="{FF2B5EF4-FFF2-40B4-BE49-F238E27FC236}">
                <a16:creationId xmlns:a16="http://schemas.microsoft.com/office/drawing/2014/main" id="{A5ABCD37-08D7-DF66-84BC-B0B03C1BEE1F}"/>
              </a:ext>
            </a:extLst>
          </p:cNvPr>
          <p:cNvSpPr/>
          <p:nvPr/>
        </p:nvSpPr>
        <p:spPr>
          <a:xfrm>
            <a:off x="138598" y="292699"/>
            <a:ext cx="5089727"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WebMvcConfigurer </a:t>
            </a:r>
            <a:r>
              <a:rPr lang="ko-KR" altLang="en-US" b="1">
                <a:solidFill>
                  <a:schemeClr val="accent1">
                    <a:lumMod val="75000"/>
                  </a:schemeClr>
                </a:solidFill>
                <a:latin typeface="+mn-ea"/>
              </a:rPr>
              <a:t>에 </a:t>
            </a:r>
            <a:r>
              <a:rPr lang="en-US" altLang="ko-KR" b="1">
                <a:solidFill>
                  <a:schemeClr val="accent1">
                    <a:lumMod val="75000"/>
                  </a:schemeClr>
                </a:solidFill>
                <a:latin typeface="+mn-ea"/>
              </a:rPr>
              <a:t>Formatter </a:t>
            </a:r>
            <a:r>
              <a:rPr lang="ko-KR" altLang="en-US" b="1">
                <a:solidFill>
                  <a:schemeClr val="accent1">
                    <a:lumMod val="75000"/>
                  </a:schemeClr>
                </a:solidFill>
                <a:latin typeface="+mn-ea"/>
              </a:rPr>
              <a:t>등록하기</a:t>
            </a:r>
          </a:p>
        </p:txBody>
      </p:sp>
      <p:sp>
        <p:nvSpPr>
          <p:cNvPr id="6" name="Rectangle 2">
            <a:extLst>
              <a:ext uri="{FF2B5EF4-FFF2-40B4-BE49-F238E27FC236}">
                <a16:creationId xmlns:a16="http://schemas.microsoft.com/office/drawing/2014/main" id="{445A3A56-375E-F6A1-FB5D-7F082BCBABC5}"/>
              </a:ext>
            </a:extLst>
          </p:cNvPr>
          <p:cNvSpPr>
            <a:spLocks noChangeArrowheads="1"/>
          </p:cNvSpPr>
          <p:nvPr/>
        </p:nvSpPr>
        <p:spPr bwMode="auto">
          <a:xfrm>
            <a:off x="266801" y="792366"/>
            <a:ext cx="5449353" cy="183704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@Configuration</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WebConfig </a:t>
            </a:r>
            <a:r>
              <a:rPr kumimoji="0" lang="ko-KR" altLang="ko-KR" sz="1100" b="0" i="0" u="none" strike="noStrike" cap="none" normalizeH="0" baseline="0">
                <a:ln>
                  <a:noFill/>
                </a:ln>
                <a:solidFill>
                  <a:srgbClr val="CF8E6D"/>
                </a:solidFill>
                <a:effectLst/>
                <a:ea typeface="JetBrains Mono"/>
              </a:rPr>
              <a:t>implements </a:t>
            </a:r>
            <a:r>
              <a:rPr kumimoji="0" lang="ko-KR" altLang="ko-KR" sz="1100" b="0" i="0" u="none" strike="noStrike" cap="none" normalizeH="0" baseline="0">
                <a:ln>
                  <a:noFill/>
                </a:ln>
                <a:solidFill>
                  <a:srgbClr val="BCBEC4"/>
                </a:solidFill>
                <a:effectLst/>
                <a:ea typeface="JetBrains Mono"/>
              </a:rPr>
              <a:t>WebMvcConfigurer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@Override</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    </a:t>
            </a:r>
            <a:r>
              <a:rPr kumimoji="0" lang="ko-KR" altLang="ko-KR" sz="1100" b="0" i="0" u="none" strike="noStrike" cap="none" normalizeH="0" baseline="0">
                <a:ln>
                  <a:noFill/>
                </a:ln>
                <a:solidFill>
                  <a:srgbClr val="CF8E6D"/>
                </a:solidFill>
                <a:effectLst/>
                <a:ea typeface="JetBrains Mono"/>
              </a:rPr>
              <a:t>public void </a:t>
            </a:r>
            <a:r>
              <a:rPr kumimoji="0" lang="ko-KR" altLang="ko-KR" sz="1100" b="0" i="0" u="none" strike="noStrike" cap="none" normalizeH="0" baseline="0">
                <a:ln>
                  <a:noFill/>
                </a:ln>
                <a:solidFill>
                  <a:srgbClr val="56A8F5"/>
                </a:solidFill>
                <a:effectLst/>
                <a:ea typeface="JetBrains Mono"/>
              </a:rPr>
              <a:t>addFormatters</a:t>
            </a:r>
            <a:r>
              <a:rPr kumimoji="0" lang="ko-KR" altLang="ko-KR" sz="1100" b="0" i="0" u="none" strike="noStrike" cap="none" normalizeH="0" baseline="0">
                <a:ln>
                  <a:noFill/>
                </a:ln>
                <a:solidFill>
                  <a:srgbClr val="BCBEC4"/>
                </a:solidFill>
                <a:effectLst/>
                <a:ea typeface="JetBrains Mono"/>
              </a:rPr>
              <a:t>(FormatterRegistry registry)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registry.</a:t>
            </a:r>
            <a:r>
              <a:rPr kumimoji="0" lang="en-US" altLang="ko-KR" sz="1100" b="0" i="0" u="none" strike="noStrike" cap="none" normalizeH="0" baseline="0">
                <a:ln>
                  <a:noFill/>
                </a:ln>
                <a:solidFill>
                  <a:srgbClr val="BCBEC4"/>
                </a:solidFill>
                <a:effectLst/>
                <a:ea typeface="JetBrains Mono"/>
              </a:rPr>
              <a:t>addFormatter</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CF8E6D"/>
                </a:solidFill>
                <a:effectLst/>
                <a:latin typeface="Arial Unicode MS"/>
                <a:ea typeface="JetBrains Mono"/>
              </a:rPr>
              <a:t>new </a:t>
            </a:r>
            <a:r>
              <a:rPr kumimoji="0" lang="en-US" altLang="ko-KR" sz="1100" b="0" i="0" u="none" strike="noStrike" cap="none" normalizeH="0" baseline="0">
                <a:ln>
                  <a:noFill/>
                </a:ln>
                <a:solidFill>
                  <a:srgbClr val="BCBEC4"/>
                </a:solidFill>
                <a:effectLst/>
                <a:latin typeface="Arial Unicode MS"/>
                <a:ea typeface="JetBrains Mono"/>
              </a:rPr>
              <a:t>KoreanCurrencyFormatter</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endParaRPr kumimoji="0" lang="en-US" altLang="ko-KR" sz="1100" b="0" i="0" u="none" strike="noStrike" cap="none" normalizeH="0" baseline="0">
              <a:ln>
                <a:noFill/>
              </a:ln>
              <a:solidFill>
                <a:srgbClr val="BCBEC4"/>
              </a:solidFill>
              <a:effectLst/>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lang="en-US" altLang="ko-KR" sz="1100">
                <a:solidFill>
                  <a:srgbClr val="BCBEC4"/>
                </a:solidFill>
              </a:rPr>
              <a:t>}</a:t>
            </a:r>
            <a:endParaRPr kumimoji="0" lang="ko-KR" altLang="ko-KR" sz="1100" b="0" i="0" u="none" strike="noStrike" cap="none" normalizeH="0" baseline="0">
              <a:ln>
                <a:noFill/>
              </a:ln>
              <a:solidFill>
                <a:schemeClr val="tx1"/>
              </a:solidFill>
              <a:effectLst/>
            </a:endParaRPr>
          </a:p>
        </p:txBody>
      </p:sp>
      <p:sp>
        <p:nvSpPr>
          <p:cNvPr id="54" name="직사각형 53">
            <a:extLst>
              <a:ext uri="{FF2B5EF4-FFF2-40B4-BE49-F238E27FC236}">
                <a16:creationId xmlns:a16="http://schemas.microsoft.com/office/drawing/2014/main" id="{8EECD517-87AE-0B74-7EA9-70F3D9E1899B}"/>
              </a:ext>
            </a:extLst>
          </p:cNvPr>
          <p:cNvSpPr/>
          <p:nvPr/>
        </p:nvSpPr>
        <p:spPr>
          <a:xfrm>
            <a:off x="266801" y="5220295"/>
            <a:ext cx="3770188" cy="821379"/>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100" b="1">
                <a:latin typeface="+mn-ea"/>
              </a:rPr>
              <a:t>fieldType</a:t>
            </a:r>
            <a:r>
              <a:rPr lang="en-US" altLang="ko-KR" sz="1100">
                <a:latin typeface="+mn-ea"/>
              </a:rPr>
              <a:t> -</a:t>
            </a:r>
            <a:r>
              <a:rPr lang="ko-KR" altLang="en-US" sz="1100">
                <a:latin typeface="+mn-ea"/>
              </a:rPr>
              <a:t> 변환 대상인 </a:t>
            </a:r>
            <a:r>
              <a:rPr lang="en-US" altLang="ko-KR" sz="1100">
                <a:latin typeface="+mn-ea"/>
              </a:rPr>
              <a:t>T </a:t>
            </a:r>
            <a:r>
              <a:rPr lang="ko-KR" altLang="en-US" sz="1100">
                <a:latin typeface="+mn-ea"/>
              </a:rPr>
              <a:t>타입을 의미한다</a:t>
            </a:r>
            <a:endParaRPr lang="en-US" altLang="ko-KR" sz="1100">
              <a:latin typeface="+mn-ea"/>
            </a:endParaRPr>
          </a:p>
          <a:p>
            <a:pPr marL="171450" indent="-171450">
              <a:lnSpc>
                <a:spcPct val="150000"/>
              </a:lnSpc>
              <a:buFont typeface="Arial" panose="020B0604020202020204" pitchFamily="34" charset="0"/>
              <a:buChar char="•"/>
            </a:pPr>
            <a:r>
              <a:rPr lang="en-US" altLang="ko-KR" sz="1100" b="1">
                <a:latin typeface="+mn-ea"/>
              </a:rPr>
              <a:t>formatter</a:t>
            </a:r>
            <a:r>
              <a:rPr lang="en-US" altLang="ko-KR" sz="1100">
                <a:latin typeface="+mn-ea"/>
              </a:rPr>
              <a:t> -</a:t>
            </a:r>
            <a:r>
              <a:rPr lang="ko-KR" altLang="en-US" sz="1100">
                <a:latin typeface="+mn-ea"/>
              </a:rPr>
              <a:t> 실제 포매팅을 적용하는 객체이다</a:t>
            </a:r>
            <a:endParaRPr lang="en-US" altLang="ko-KR" sz="1100">
              <a:latin typeface="+mn-ea"/>
            </a:endParaRPr>
          </a:p>
          <a:p>
            <a:pPr marL="171450" indent="-171450">
              <a:lnSpc>
                <a:spcPct val="150000"/>
              </a:lnSpc>
              <a:buFont typeface="Arial" panose="020B0604020202020204" pitchFamily="34" charset="0"/>
              <a:buChar char="•"/>
            </a:pPr>
            <a:r>
              <a:rPr lang="en-US" altLang="ko-KR" sz="1100" b="1">
                <a:latin typeface="+mn-ea"/>
              </a:rPr>
              <a:t>this</a:t>
            </a:r>
            <a:r>
              <a:rPr lang="en-US" altLang="ko-KR" sz="1100">
                <a:latin typeface="+mn-ea"/>
              </a:rPr>
              <a:t> -</a:t>
            </a:r>
            <a:r>
              <a:rPr lang="ko-KR" altLang="en-US" sz="1100">
                <a:latin typeface="+mn-ea"/>
              </a:rPr>
              <a:t> </a:t>
            </a:r>
            <a:r>
              <a:rPr lang="en-US" altLang="ko-KR" sz="1100">
                <a:latin typeface="+mn-ea"/>
              </a:rPr>
              <a:t>FormattingConversionService </a:t>
            </a:r>
            <a:r>
              <a:rPr lang="ko-KR" altLang="en-US" sz="1100">
                <a:latin typeface="+mn-ea"/>
              </a:rPr>
              <a:t>객체이다</a:t>
            </a:r>
            <a:endParaRPr lang="en-US" altLang="ko-KR" sz="1100">
              <a:latin typeface="+mn-ea"/>
            </a:endParaRPr>
          </a:p>
        </p:txBody>
      </p:sp>
      <p:sp>
        <p:nvSpPr>
          <p:cNvPr id="5" name="Rectangle 1">
            <a:extLst>
              <a:ext uri="{FF2B5EF4-FFF2-40B4-BE49-F238E27FC236}">
                <a16:creationId xmlns:a16="http://schemas.microsoft.com/office/drawing/2014/main" id="{0B3E46A8-CACA-827B-472F-D94EE567807A}"/>
              </a:ext>
            </a:extLst>
          </p:cNvPr>
          <p:cNvSpPr>
            <a:spLocks noChangeArrowheads="1"/>
          </p:cNvSpPr>
          <p:nvPr/>
        </p:nvSpPr>
        <p:spPr bwMode="auto">
          <a:xfrm>
            <a:off x="266801" y="2824150"/>
            <a:ext cx="5449353" cy="234622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@Override</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void </a:t>
            </a:r>
            <a:r>
              <a:rPr kumimoji="0" lang="ko-KR" altLang="ko-KR" sz="1100" b="0" i="0" u="none" strike="noStrike" cap="none" normalizeH="0" baseline="0">
                <a:ln>
                  <a:noFill/>
                </a:ln>
                <a:solidFill>
                  <a:srgbClr val="56A8F5"/>
                </a:solidFill>
                <a:effectLst/>
                <a:latin typeface="Arial Unicode MS"/>
                <a:ea typeface="JetBrains Mono"/>
              </a:rPr>
              <a:t>addFormatter</a:t>
            </a:r>
            <a:r>
              <a:rPr kumimoji="0" lang="ko-KR" altLang="ko-KR" sz="1100" b="0" i="0" u="none" strike="noStrike" cap="none" normalizeH="0" baseline="0">
                <a:ln>
                  <a:noFill/>
                </a:ln>
                <a:solidFill>
                  <a:srgbClr val="BCBEC4"/>
                </a:solidFill>
                <a:effectLst/>
                <a:latin typeface="Arial Unicode MS"/>
                <a:ea typeface="JetBrains Mono"/>
              </a:rPr>
              <a:t>(Formatter&lt;?&gt; formatter)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addFormatterForFieldType(</a:t>
            </a:r>
            <a:r>
              <a:rPr kumimoji="0" lang="ko-KR" altLang="ko-KR" sz="1100" b="0" i="1" u="none" strike="noStrike" cap="none" normalizeH="0" baseline="0">
                <a:ln>
                  <a:noFill/>
                </a:ln>
                <a:solidFill>
                  <a:srgbClr val="BCBEC4"/>
                </a:solidFill>
                <a:effectLst/>
                <a:latin typeface="Arial Unicode MS"/>
                <a:ea typeface="JetBrains Mono"/>
              </a:rPr>
              <a:t>getFieldType</a:t>
            </a:r>
            <a:r>
              <a:rPr kumimoji="0" lang="ko-KR" altLang="ko-KR" sz="1100" b="0" i="0" u="none" strike="noStrike" cap="none" normalizeH="0" baseline="0">
                <a:ln>
                  <a:noFill/>
                </a:ln>
                <a:solidFill>
                  <a:srgbClr val="BCBEC4"/>
                </a:solidFill>
                <a:effectLst/>
                <a:latin typeface="Arial Unicode MS"/>
                <a:ea typeface="JetBrains Mono"/>
              </a:rPr>
              <a:t>(formatter), formatter);</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3AE60"/>
                </a:solidFill>
                <a:effectLst/>
                <a:latin typeface="Arial Unicode MS"/>
                <a:ea typeface="JetBrains Mono"/>
              </a:rPr>
              <a:t>@Override</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void </a:t>
            </a:r>
            <a:r>
              <a:rPr kumimoji="0" lang="ko-KR" altLang="ko-KR" sz="1100" b="0" i="0" u="none" strike="noStrike" cap="none" normalizeH="0" baseline="0">
                <a:ln>
                  <a:noFill/>
                </a:ln>
                <a:solidFill>
                  <a:srgbClr val="56A8F5"/>
                </a:solidFill>
                <a:effectLst/>
                <a:latin typeface="Arial Unicode MS"/>
                <a:ea typeface="JetBrains Mono"/>
              </a:rPr>
              <a:t>addFormatterForFieldType</a:t>
            </a:r>
            <a:r>
              <a:rPr kumimoji="0" lang="ko-KR" altLang="ko-KR" sz="1100" b="0" i="0" u="none" strike="noStrike" cap="none" normalizeH="0" baseline="0">
                <a:ln>
                  <a:noFill/>
                </a:ln>
                <a:solidFill>
                  <a:srgbClr val="BCBEC4"/>
                </a:solidFill>
                <a:effectLst/>
                <a:latin typeface="Arial Unicode MS"/>
                <a:ea typeface="JetBrains Mono"/>
              </a:rPr>
              <a:t>(Class&lt;?&gt; fieldType, Formatter&lt;?&gt; formatter)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addConverter(</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BCBEC4"/>
                </a:solidFill>
                <a:effectLst/>
                <a:latin typeface="Arial Unicode MS"/>
                <a:ea typeface="JetBrains Mono"/>
              </a:rPr>
              <a:t>PrinterConverter(fieldType, formatter, </a:t>
            </a:r>
            <a:r>
              <a:rPr kumimoji="0" lang="ko-KR" altLang="ko-KR" sz="1100" b="0" i="0" u="none" strike="noStrike" cap="none" normalizeH="0" baseline="0">
                <a:ln>
                  <a:noFill/>
                </a:ln>
                <a:solidFill>
                  <a:srgbClr val="CF8E6D"/>
                </a:solidFill>
                <a:effectLst/>
                <a:latin typeface="Arial Unicode MS"/>
                <a:ea typeface="JetBrains Mono"/>
              </a:rPr>
              <a:t>this</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addConverter(</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BCBEC4"/>
                </a:solidFill>
                <a:effectLst/>
                <a:latin typeface="Arial Unicode MS"/>
                <a:ea typeface="JetBrains Mono"/>
              </a:rPr>
              <a:t>ParserConverter(fieldType, formatter, </a:t>
            </a:r>
            <a:r>
              <a:rPr kumimoji="0" lang="ko-KR" altLang="ko-KR" sz="1100" b="0" i="0" u="none" strike="noStrike" cap="none" normalizeH="0" baseline="0">
                <a:ln>
                  <a:noFill/>
                </a:ln>
                <a:solidFill>
                  <a:srgbClr val="CF8E6D"/>
                </a:solidFill>
                <a:effectLst/>
                <a:latin typeface="Arial Unicode MS"/>
                <a:ea typeface="JetBrains Mono"/>
              </a:rPr>
              <a:t>this</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cxnSp>
        <p:nvCxnSpPr>
          <p:cNvPr id="8" name="직선 화살표 연결선 7">
            <a:extLst>
              <a:ext uri="{FF2B5EF4-FFF2-40B4-BE49-F238E27FC236}">
                <a16:creationId xmlns:a16="http://schemas.microsoft.com/office/drawing/2014/main" id="{51E4E5AC-3751-07FE-3AF7-A27CC3A5DE16}"/>
              </a:ext>
            </a:extLst>
          </p:cNvPr>
          <p:cNvCxnSpPr>
            <a:cxnSpLocks/>
          </p:cNvCxnSpPr>
          <p:nvPr/>
        </p:nvCxnSpPr>
        <p:spPr>
          <a:xfrm flipH="1">
            <a:off x="1645335" y="2094677"/>
            <a:ext cx="184107" cy="1155018"/>
          </a:xfrm>
          <a:prstGeom prst="straightConnector1">
            <a:avLst/>
          </a:prstGeom>
          <a:ln w="1905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9" name="직선 화살표 연결선 8">
            <a:extLst>
              <a:ext uri="{FF2B5EF4-FFF2-40B4-BE49-F238E27FC236}">
                <a16:creationId xmlns:a16="http://schemas.microsoft.com/office/drawing/2014/main" id="{E95905A0-C6CE-A49E-3434-33F19024DF09}"/>
              </a:ext>
            </a:extLst>
          </p:cNvPr>
          <p:cNvCxnSpPr>
            <a:cxnSpLocks/>
          </p:cNvCxnSpPr>
          <p:nvPr/>
        </p:nvCxnSpPr>
        <p:spPr>
          <a:xfrm flipH="1">
            <a:off x="1872401" y="3619930"/>
            <a:ext cx="98191" cy="578059"/>
          </a:xfrm>
          <a:prstGeom prst="straightConnector1">
            <a:avLst/>
          </a:prstGeom>
          <a:ln w="1905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5" name="Rectangle 2">
            <a:extLst>
              <a:ext uri="{FF2B5EF4-FFF2-40B4-BE49-F238E27FC236}">
                <a16:creationId xmlns:a16="http://schemas.microsoft.com/office/drawing/2014/main" id="{7B525A30-12BC-64F8-BA94-CF8A5294906B}"/>
              </a:ext>
            </a:extLst>
          </p:cNvPr>
          <p:cNvSpPr>
            <a:spLocks noChangeArrowheads="1"/>
          </p:cNvSpPr>
          <p:nvPr/>
        </p:nvSpPr>
        <p:spPr bwMode="auto">
          <a:xfrm>
            <a:off x="6001089" y="1795751"/>
            <a:ext cx="5756425" cy="107721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Object </a:t>
            </a:r>
            <a:r>
              <a:rPr kumimoji="0" lang="ko-KR" altLang="ko-KR" sz="1100" b="0" i="0" u="none" strike="noStrike" cap="none" normalizeH="0" baseline="0">
                <a:ln>
                  <a:noFill/>
                </a:ln>
                <a:solidFill>
                  <a:srgbClr val="56A8F5"/>
                </a:solidFill>
                <a:effectLst/>
                <a:latin typeface="Arial Unicode MS"/>
                <a:ea typeface="JetBrains Mono"/>
              </a:rPr>
              <a:t>convert</a:t>
            </a:r>
            <a:r>
              <a:rPr lang="en-US" altLang="ko-KR" sz="1100">
                <a:solidFill>
                  <a:srgbClr val="BCBEC4"/>
                </a:solidFill>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Object source, TypeDescriptor source, TypeDescriptor target) {</a:t>
            </a:r>
            <a:endParaRPr kumimoji="0" lang="en-US" altLang="ko-KR" sz="11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chemeClr val="bg1">
                    <a:lumMod val="50000"/>
                  </a:schemeClr>
                </a:solidFill>
                <a:effectLst/>
                <a:latin typeface="Arial Unicode MS"/>
                <a:ea typeface="JetBrains Mono"/>
              </a:rPr>
              <a:t>    </a:t>
            </a:r>
            <a:r>
              <a:rPr kumimoji="0" lang="en-US" altLang="ko-KR" sz="1000" b="0" i="0" u="none" strike="noStrike" cap="none" normalizeH="0" baseline="0">
                <a:ln>
                  <a:noFill/>
                </a:ln>
                <a:solidFill>
                  <a:schemeClr val="bg1">
                    <a:lumMod val="50000"/>
                  </a:schemeClr>
                </a:solidFill>
                <a:effectLst/>
                <a:latin typeface="Arial Unicode MS"/>
                <a:ea typeface="JetBrains Mono"/>
              </a:rPr>
              <a:t>// </a:t>
            </a:r>
            <a:r>
              <a:rPr kumimoji="0" lang="ko-KR" altLang="en-US" sz="1000" b="0" i="0" u="none" strike="noStrike" cap="none" normalizeH="0" baseline="0">
                <a:ln>
                  <a:noFill/>
                </a:ln>
                <a:solidFill>
                  <a:schemeClr val="bg1">
                    <a:lumMod val="50000"/>
                  </a:schemeClr>
                </a:solidFill>
                <a:effectLst/>
                <a:latin typeface="Arial Unicode MS"/>
                <a:ea typeface="JetBrains Mono"/>
              </a:rPr>
              <a:t>생략 </a:t>
            </a:r>
            <a:r>
              <a:rPr kumimoji="0" lang="en-US" altLang="ko-KR" sz="1000" b="0" i="0" u="none" strike="noStrike" cap="none" normalizeH="0" baseline="0">
                <a:ln>
                  <a:noFill/>
                </a:ln>
                <a:solidFill>
                  <a:schemeClr val="bg1">
                    <a:lumMod val="50000"/>
                  </a:schemeClr>
                </a:solidFill>
                <a:effectLst/>
                <a:latin typeface="Arial Unicode MS"/>
                <a:ea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ko-KR" sz="1000" b="0" i="0" u="none" strike="noStrike" cap="none" normalizeH="0" baseline="0">
              <a:ln>
                <a:noFill/>
              </a:ln>
              <a:solidFill>
                <a:schemeClr val="bg1">
                  <a:lumMod val="50000"/>
                </a:schemeClr>
              </a:solidFill>
              <a:effectLst/>
              <a:latin typeface="Arial Unicode MS"/>
              <a:ea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this</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C77DBB"/>
                </a:solidFill>
                <a:effectLst/>
                <a:latin typeface="Arial Unicode MS"/>
                <a:ea typeface="JetBrains Mono"/>
              </a:rPr>
              <a:t>printer</a:t>
            </a:r>
            <a:r>
              <a:rPr kumimoji="0" lang="ko-KR" altLang="ko-KR" sz="1100" b="0" i="0" u="none" strike="noStrike" cap="none" normalizeH="0" baseline="0">
                <a:ln>
                  <a:noFill/>
                </a:ln>
                <a:solidFill>
                  <a:srgbClr val="BCBEC4"/>
                </a:solidFill>
                <a:effectLst/>
                <a:latin typeface="Arial Unicode MS"/>
                <a:ea typeface="JetBrains Mono"/>
              </a:rPr>
              <a:t>.print(source, LocaleContextHolder.</a:t>
            </a:r>
            <a:r>
              <a:rPr kumimoji="0" lang="ko-KR" altLang="ko-KR" sz="1100" b="0" i="1" u="none" strike="noStrike" cap="none" normalizeH="0" baseline="0">
                <a:ln>
                  <a:noFill/>
                </a:ln>
                <a:solidFill>
                  <a:srgbClr val="BCBEC4"/>
                </a:solidFill>
                <a:effectLst/>
                <a:latin typeface="Arial Unicode MS"/>
                <a:ea typeface="JetBrains Mono"/>
              </a:rPr>
              <a:t>getLocale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23" name="Rectangle 2">
            <a:extLst>
              <a:ext uri="{FF2B5EF4-FFF2-40B4-BE49-F238E27FC236}">
                <a16:creationId xmlns:a16="http://schemas.microsoft.com/office/drawing/2014/main" id="{CADFCAFC-60F1-7710-82F4-758B2A0110D6}"/>
              </a:ext>
            </a:extLst>
          </p:cNvPr>
          <p:cNvSpPr>
            <a:spLocks noChangeArrowheads="1"/>
          </p:cNvSpPr>
          <p:nvPr/>
        </p:nvSpPr>
        <p:spPr bwMode="auto">
          <a:xfrm>
            <a:off x="6001089" y="3249695"/>
            <a:ext cx="5756425" cy="107721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Object </a:t>
            </a:r>
            <a:r>
              <a:rPr kumimoji="0" lang="ko-KR" altLang="ko-KR" sz="1100" b="0" i="0" u="none" strike="noStrike" cap="none" normalizeH="0" baseline="0">
                <a:ln>
                  <a:noFill/>
                </a:ln>
                <a:solidFill>
                  <a:srgbClr val="56A8F5"/>
                </a:solidFill>
                <a:effectLst/>
                <a:latin typeface="Arial Unicode MS"/>
                <a:ea typeface="JetBrains Mono"/>
              </a:rPr>
              <a:t>convert</a:t>
            </a:r>
            <a:r>
              <a:rPr lang="en-US" altLang="ko-KR" sz="1100">
                <a:solidFill>
                  <a:srgbClr val="BCBEC4"/>
                </a:solidFill>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Object source, TypeDescriptor source, TypeDescriptor target) {</a:t>
            </a:r>
            <a:endParaRPr kumimoji="0" lang="en-US" altLang="ko-KR" sz="11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chemeClr val="bg1">
                    <a:lumMod val="50000"/>
                  </a:schemeClr>
                </a:solidFill>
                <a:effectLst/>
                <a:latin typeface="Arial Unicode MS"/>
                <a:ea typeface="JetBrains Mono"/>
              </a:rPr>
              <a:t>    </a:t>
            </a:r>
            <a:r>
              <a:rPr kumimoji="0" lang="en-US" altLang="ko-KR" sz="1000" b="0" i="0" u="none" strike="noStrike" cap="none" normalizeH="0" baseline="0">
                <a:ln>
                  <a:noFill/>
                </a:ln>
                <a:solidFill>
                  <a:schemeClr val="bg1">
                    <a:lumMod val="50000"/>
                  </a:schemeClr>
                </a:solidFill>
                <a:effectLst/>
                <a:latin typeface="Arial Unicode MS"/>
                <a:ea typeface="JetBrains Mono"/>
              </a:rPr>
              <a:t>// </a:t>
            </a:r>
            <a:r>
              <a:rPr kumimoji="0" lang="ko-KR" altLang="en-US" sz="1000" b="0" i="0" u="none" strike="noStrike" cap="none" normalizeH="0" baseline="0">
                <a:ln>
                  <a:noFill/>
                </a:ln>
                <a:solidFill>
                  <a:schemeClr val="bg1">
                    <a:lumMod val="50000"/>
                  </a:schemeClr>
                </a:solidFill>
                <a:effectLst/>
                <a:latin typeface="Arial Unicode MS"/>
                <a:ea typeface="JetBrains Mono"/>
              </a:rPr>
              <a:t>생략 </a:t>
            </a:r>
            <a:r>
              <a:rPr kumimoji="0" lang="en-US" altLang="ko-KR" sz="1000" b="0" i="0" u="none" strike="noStrike" cap="none" normalizeH="0" baseline="0">
                <a:ln>
                  <a:noFill/>
                </a:ln>
                <a:solidFill>
                  <a:schemeClr val="bg1">
                    <a:lumMod val="50000"/>
                  </a:schemeClr>
                </a:solidFill>
                <a:effectLst/>
                <a:latin typeface="Arial Unicode MS"/>
                <a:ea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ko-KR" sz="1000" b="0" i="0" u="none" strike="noStrike" cap="none" normalizeH="0" baseline="0">
              <a:ln>
                <a:noFill/>
              </a:ln>
              <a:solidFill>
                <a:schemeClr val="bg1">
                  <a:lumMod val="50000"/>
                </a:schemeClr>
              </a:solidFill>
              <a:effectLst/>
              <a:latin typeface="Arial Unicode MS"/>
              <a:ea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ko-KR" sz="1100" b="0" i="0" u="none" strike="noStrike" cap="none" normalizeH="0" baseline="0">
                <a:ln>
                  <a:noFill/>
                </a:ln>
                <a:solidFill>
                  <a:srgbClr val="CF8E6D"/>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this</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C77DBB"/>
                </a:solidFill>
                <a:effectLst/>
                <a:latin typeface="Arial Unicode MS"/>
                <a:ea typeface="JetBrains Mono"/>
              </a:rPr>
              <a:t>parser</a:t>
            </a:r>
            <a:r>
              <a:rPr kumimoji="0" lang="ko-KR" altLang="ko-KR" sz="1100" b="0" i="0" u="none" strike="noStrike" cap="none" normalizeH="0" baseline="0">
                <a:ln>
                  <a:noFill/>
                </a:ln>
                <a:solidFill>
                  <a:srgbClr val="BCBEC4"/>
                </a:solidFill>
                <a:effectLst/>
                <a:latin typeface="Arial Unicode MS"/>
                <a:ea typeface="JetBrains Mono"/>
              </a:rPr>
              <a:t>.parse(text, LocaleContextHolder.</a:t>
            </a:r>
            <a:r>
              <a:rPr kumimoji="0" lang="ko-KR" altLang="ko-KR" sz="1100" b="0" i="1" u="none" strike="noStrike" cap="none" normalizeH="0" baseline="0">
                <a:ln>
                  <a:noFill/>
                </a:ln>
                <a:solidFill>
                  <a:srgbClr val="BCBEC4"/>
                </a:solidFill>
                <a:effectLst/>
                <a:latin typeface="Arial Unicode MS"/>
                <a:ea typeface="JetBrains Mono"/>
              </a:rPr>
              <a:t>getLocale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29" name="TextBox 28">
            <a:extLst>
              <a:ext uri="{FF2B5EF4-FFF2-40B4-BE49-F238E27FC236}">
                <a16:creationId xmlns:a16="http://schemas.microsoft.com/office/drawing/2014/main" id="{2C21C75C-34F5-68F8-A5DE-5DB78E39F293}"/>
              </a:ext>
            </a:extLst>
          </p:cNvPr>
          <p:cNvSpPr txBox="1"/>
          <p:nvPr/>
        </p:nvSpPr>
        <p:spPr>
          <a:xfrm>
            <a:off x="5970403" y="1512483"/>
            <a:ext cx="1768965" cy="276999"/>
          </a:xfrm>
          <a:prstGeom prst="rect">
            <a:avLst/>
          </a:prstGeom>
          <a:noFill/>
        </p:spPr>
        <p:txBody>
          <a:bodyPr wrap="square">
            <a:spAutoFit/>
          </a:bodyPr>
          <a:lstStyle/>
          <a:p>
            <a:r>
              <a:rPr kumimoji="0" lang="ko-KR" altLang="ko-KR" sz="1200" b="1" i="0" u="none" strike="noStrike" cap="none" normalizeH="0" baseline="0">
                <a:ln>
                  <a:noFill/>
                </a:ln>
                <a:effectLst/>
                <a:latin typeface="Arial Unicode MS"/>
                <a:ea typeface="JetBrains Mono"/>
              </a:rPr>
              <a:t>PrinterConverter</a:t>
            </a:r>
            <a:endParaRPr lang="ko-KR" altLang="en-US" sz="1200" b="1"/>
          </a:p>
        </p:txBody>
      </p:sp>
      <p:sp>
        <p:nvSpPr>
          <p:cNvPr id="30" name="TextBox 29">
            <a:extLst>
              <a:ext uri="{FF2B5EF4-FFF2-40B4-BE49-F238E27FC236}">
                <a16:creationId xmlns:a16="http://schemas.microsoft.com/office/drawing/2014/main" id="{46AE4AE6-B8D9-7703-B2DE-8A5939829F17}"/>
              </a:ext>
            </a:extLst>
          </p:cNvPr>
          <p:cNvSpPr txBox="1"/>
          <p:nvPr/>
        </p:nvSpPr>
        <p:spPr>
          <a:xfrm>
            <a:off x="5970403" y="2959231"/>
            <a:ext cx="1768965" cy="276999"/>
          </a:xfrm>
          <a:prstGeom prst="rect">
            <a:avLst/>
          </a:prstGeom>
          <a:noFill/>
        </p:spPr>
        <p:txBody>
          <a:bodyPr wrap="square">
            <a:spAutoFit/>
          </a:bodyPr>
          <a:lstStyle/>
          <a:p>
            <a:r>
              <a:rPr kumimoji="0" lang="ko-KR" altLang="ko-KR" sz="1200" b="1" i="0" u="none" strike="noStrike" cap="none" normalizeH="0" baseline="0">
                <a:ln>
                  <a:noFill/>
                </a:ln>
                <a:effectLst/>
                <a:latin typeface="Arial Unicode MS"/>
                <a:ea typeface="JetBrains Mono"/>
              </a:rPr>
              <a:t>P</a:t>
            </a:r>
            <a:r>
              <a:rPr kumimoji="0" lang="en-US" altLang="ko-KR" sz="1200" b="1" i="0" u="none" strike="noStrike" cap="none" normalizeH="0" baseline="0">
                <a:ln>
                  <a:noFill/>
                </a:ln>
                <a:effectLst/>
                <a:latin typeface="Arial Unicode MS"/>
                <a:ea typeface="JetBrains Mono"/>
              </a:rPr>
              <a:t>arse</a:t>
            </a:r>
            <a:r>
              <a:rPr kumimoji="0" lang="ko-KR" altLang="ko-KR" sz="1200" b="1" i="0" u="none" strike="noStrike" cap="none" normalizeH="0" baseline="0">
                <a:ln>
                  <a:noFill/>
                </a:ln>
                <a:effectLst/>
                <a:latin typeface="Arial Unicode MS"/>
                <a:ea typeface="JetBrains Mono"/>
              </a:rPr>
              <a:t>Converter</a:t>
            </a:r>
            <a:endParaRPr lang="ko-KR" altLang="en-US" sz="1200" b="1"/>
          </a:p>
        </p:txBody>
      </p:sp>
      <p:cxnSp>
        <p:nvCxnSpPr>
          <p:cNvPr id="31" name="직선 화살표 연결선 30">
            <a:extLst>
              <a:ext uri="{FF2B5EF4-FFF2-40B4-BE49-F238E27FC236}">
                <a16:creationId xmlns:a16="http://schemas.microsoft.com/office/drawing/2014/main" id="{FFB6F2CF-5C45-0DA3-1301-96BCD009A16C}"/>
              </a:ext>
            </a:extLst>
          </p:cNvPr>
          <p:cNvCxnSpPr>
            <a:cxnSpLocks/>
          </p:cNvCxnSpPr>
          <p:nvPr/>
        </p:nvCxnSpPr>
        <p:spPr>
          <a:xfrm>
            <a:off x="3836214" y="2094677"/>
            <a:ext cx="3111414" cy="414472"/>
          </a:xfrm>
          <a:prstGeom prst="straightConnector1">
            <a:avLst/>
          </a:prstGeom>
          <a:ln w="19050">
            <a:solidFill>
              <a:srgbClr val="FFFF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7" name="직선 화살표 연결선 36">
            <a:extLst>
              <a:ext uri="{FF2B5EF4-FFF2-40B4-BE49-F238E27FC236}">
                <a16:creationId xmlns:a16="http://schemas.microsoft.com/office/drawing/2014/main" id="{4EF62F49-491D-4EAC-E510-C4DB9C45B53A}"/>
              </a:ext>
            </a:extLst>
          </p:cNvPr>
          <p:cNvCxnSpPr>
            <a:cxnSpLocks/>
          </p:cNvCxnSpPr>
          <p:nvPr/>
        </p:nvCxnSpPr>
        <p:spPr>
          <a:xfrm>
            <a:off x="3836214" y="2088408"/>
            <a:ext cx="3209605" cy="1887463"/>
          </a:xfrm>
          <a:prstGeom prst="straightConnector1">
            <a:avLst/>
          </a:prstGeom>
          <a:ln w="19050">
            <a:solidFill>
              <a:srgbClr val="FFFF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5" name="직사각형 44">
            <a:extLst>
              <a:ext uri="{FF2B5EF4-FFF2-40B4-BE49-F238E27FC236}">
                <a16:creationId xmlns:a16="http://schemas.microsoft.com/office/drawing/2014/main" id="{A335E839-7D28-0A46-A136-A2D11DDC5226}"/>
              </a:ext>
            </a:extLst>
          </p:cNvPr>
          <p:cNvSpPr/>
          <p:nvPr/>
        </p:nvSpPr>
        <p:spPr>
          <a:xfrm>
            <a:off x="5886182" y="4425953"/>
            <a:ext cx="6174870" cy="1329210"/>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100">
                <a:latin typeface="+mn-ea"/>
              </a:rPr>
              <a:t>구조를 보면 </a:t>
            </a:r>
            <a:r>
              <a:rPr lang="en-US" altLang="ko-KR" sz="1100">
                <a:latin typeface="+mn-ea"/>
              </a:rPr>
              <a:t>Formatter </a:t>
            </a:r>
            <a:r>
              <a:rPr lang="ko-KR" altLang="en-US" sz="1100">
                <a:latin typeface="+mn-ea"/>
              </a:rPr>
              <a:t>는 두 개의 </a:t>
            </a:r>
            <a:r>
              <a:rPr lang="en-US" altLang="ko-KR" sz="1100">
                <a:latin typeface="+mn-ea"/>
              </a:rPr>
              <a:t>Converter </a:t>
            </a:r>
            <a:r>
              <a:rPr lang="ko-KR" altLang="en-US" sz="1100">
                <a:latin typeface="+mn-ea"/>
              </a:rPr>
              <a:t>로 나누어지고</a:t>
            </a:r>
            <a:r>
              <a:rPr lang="en-US" altLang="ko-KR" sz="1100">
                <a:latin typeface="+mn-ea"/>
              </a:rPr>
              <a:t> </a:t>
            </a:r>
            <a:r>
              <a:rPr lang="ko-KR" altLang="en-US" sz="1100">
                <a:latin typeface="+mn-ea"/>
              </a:rPr>
              <a:t>등록된다</a:t>
            </a:r>
            <a:r>
              <a:rPr lang="en-US" altLang="ko-KR" sz="1100">
                <a:latin typeface="+mn-ea"/>
              </a:rPr>
              <a:t>. </a:t>
            </a:r>
            <a:r>
              <a:rPr lang="ko-KR" altLang="en-US" sz="1100">
                <a:latin typeface="+mn-ea"/>
              </a:rPr>
              <a:t>즉</a:t>
            </a:r>
            <a:r>
              <a:rPr lang="en-US" altLang="ko-KR" sz="1100">
                <a:latin typeface="+mn-ea"/>
              </a:rPr>
              <a:t>,</a:t>
            </a:r>
            <a:r>
              <a:rPr lang="ko-KR" altLang="en-US" sz="1100">
                <a:latin typeface="+mn-ea"/>
              </a:rPr>
              <a:t> 한 개의 </a:t>
            </a:r>
            <a:r>
              <a:rPr lang="en-US" altLang="ko-KR" sz="1100">
                <a:latin typeface="+mn-ea"/>
              </a:rPr>
              <a:t>Formatter </a:t>
            </a:r>
            <a:r>
              <a:rPr lang="ko-KR" altLang="en-US" sz="1100">
                <a:latin typeface="+mn-ea"/>
              </a:rPr>
              <a:t>는 두 개의 </a:t>
            </a:r>
            <a:r>
              <a:rPr lang="en-US" altLang="ko-KR" sz="1100">
                <a:latin typeface="+mn-ea"/>
              </a:rPr>
              <a:t>Converter </a:t>
            </a:r>
            <a:r>
              <a:rPr lang="ko-KR" altLang="en-US" sz="1100">
                <a:latin typeface="+mn-ea"/>
              </a:rPr>
              <a:t>로 부터 출력</a:t>
            </a:r>
            <a:r>
              <a:rPr lang="en-US" altLang="ko-KR" sz="1100">
                <a:latin typeface="+mn-ea"/>
              </a:rPr>
              <a:t>(print)</a:t>
            </a:r>
            <a:r>
              <a:rPr lang="ko-KR" altLang="en-US" sz="1100">
                <a:latin typeface="+mn-ea"/>
              </a:rPr>
              <a:t> 및 파싱</a:t>
            </a:r>
            <a:r>
              <a:rPr lang="en-US" altLang="ko-KR" sz="1100">
                <a:latin typeface="+mn-ea"/>
              </a:rPr>
              <a:t>(parse)</a:t>
            </a:r>
            <a:r>
              <a:rPr lang="ko-KR" altLang="en-US" sz="1100">
                <a:latin typeface="+mn-ea"/>
              </a:rPr>
              <a:t> 메서드가</a:t>
            </a:r>
            <a:r>
              <a:rPr lang="en-US" altLang="ko-KR" sz="1100">
                <a:latin typeface="+mn-ea"/>
              </a:rPr>
              <a:t> </a:t>
            </a:r>
            <a:r>
              <a:rPr lang="ko-KR" altLang="en-US" sz="1100">
                <a:latin typeface="+mn-ea"/>
              </a:rPr>
              <a:t>호출되어 실행된다</a:t>
            </a:r>
            <a:endParaRPr lang="en-US" altLang="ko-KR" sz="1100">
              <a:latin typeface="+mn-ea"/>
            </a:endParaRPr>
          </a:p>
          <a:p>
            <a:pPr marL="171450" indent="-171450">
              <a:lnSpc>
                <a:spcPct val="150000"/>
              </a:lnSpc>
              <a:buFont typeface="Arial" panose="020B0604020202020204" pitchFamily="34" charset="0"/>
              <a:buChar char="•"/>
            </a:pPr>
            <a:endParaRPr lang="en-US" altLang="ko-KR" sz="1100">
              <a:latin typeface="+mn-ea"/>
            </a:endParaRPr>
          </a:p>
          <a:p>
            <a:pPr marL="171450" indent="-171450">
              <a:lnSpc>
                <a:spcPct val="150000"/>
              </a:lnSpc>
              <a:buFont typeface="Arial" panose="020B0604020202020204" pitchFamily="34" charset="0"/>
              <a:buChar char="•"/>
            </a:pPr>
            <a:r>
              <a:rPr lang="ko-KR" altLang="en-US" sz="1100">
                <a:latin typeface="+mn-ea"/>
              </a:rPr>
              <a:t>실행 관점에서 보면 타입 변환은 항상 </a:t>
            </a:r>
            <a:r>
              <a:rPr lang="en-US" altLang="ko-KR" sz="1100">
                <a:latin typeface="+mn-ea"/>
              </a:rPr>
              <a:t>Converter </a:t>
            </a:r>
            <a:r>
              <a:rPr lang="ko-KR" altLang="en-US" sz="1100">
                <a:latin typeface="+mn-ea"/>
              </a:rPr>
              <a:t>가 최초 진입점이 되고 </a:t>
            </a:r>
            <a:r>
              <a:rPr lang="en-US" altLang="ko-KR" sz="1100">
                <a:latin typeface="+mn-ea"/>
              </a:rPr>
              <a:t>Formatter </a:t>
            </a:r>
            <a:r>
              <a:rPr lang="ko-KR" altLang="en-US" sz="1100">
                <a:latin typeface="+mn-ea"/>
              </a:rPr>
              <a:t>는 </a:t>
            </a:r>
            <a:r>
              <a:rPr lang="en-US" altLang="ko-KR" sz="1100">
                <a:latin typeface="+mn-ea"/>
              </a:rPr>
              <a:t>Converter  </a:t>
            </a:r>
            <a:r>
              <a:rPr lang="ko-KR" altLang="en-US" sz="1100">
                <a:latin typeface="+mn-ea"/>
              </a:rPr>
              <a:t>내에서 실행되는 어댑터 패턴 구조라 볼 수 있다</a:t>
            </a:r>
            <a:endParaRPr lang="en-US" altLang="ko-KR" sz="1100">
              <a:latin typeface="+mn-ea"/>
            </a:endParaRPr>
          </a:p>
        </p:txBody>
      </p:sp>
    </p:spTree>
    <p:extLst>
      <p:ext uri="{BB962C8B-B14F-4D97-AF65-F5344CB8AC3E}">
        <p14:creationId xmlns:p14="http://schemas.microsoft.com/office/powerpoint/2010/main" val="3117181282"/>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BF3823-9DEC-26F5-E457-3B34D4A9C896}"/>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419056B7-8376-078E-1083-44AF8D3BEB26}"/>
              </a:ext>
            </a:extLst>
          </p:cNvPr>
          <p:cNvSpPr>
            <a:spLocks noChangeArrowheads="1"/>
          </p:cNvSpPr>
          <p:nvPr/>
        </p:nvSpPr>
        <p:spPr bwMode="auto">
          <a:xfrm>
            <a:off x="578892" y="1534350"/>
            <a:ext cx="4871650" cy="1330557"/>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D5B778"/>
                </a:solidFill>
                <a:effectLst/>
                <a:latin typeface="Arial Unicode MS"/>
                <a:ea typeface="JetBrains Mono"/>
              </a:rPr>
              <a:t>&lt;form </a:t>
            </a:r>
            <a:r>
              <a:rPr kumimoji="0" lang="ko-KR" altLang="ko-KR" sz="1100" b="0" i="0" u="none" strike="noStrike" cap="none" normalizeH="0" baseline="0">
                <a:ln>
                  <a:noFill/>
                </a:ln>
                <a:solidFill>
                  <a:srgbClr val="C77DBB"/>
                </a:solidFill>
                <a:effectLst/>
                <a:latin typeface="Arial Unicode MS"/>
                <a:ea typeface="JetBrains Mono"/>
              </a:rPr>
              <a:t>th</a:t>
            </a:r>
            <a:r>
              <a:rPr kumimoji="0" lang="ko-KR" altLang="ko-KR" sz="1100" b="0" i="0" u="none" strike="noStrike" cap="none" normalizeH="0" baseline="0">
                <a:ln>
                  <a:noFill/>
                </a:ln>
                <a:solidFill>
                  <a:srgbClr val="BABABA"/>
                </a:solidFill>
                <a:effectLst/>
                <a:latin typeface="Arial Unicode MS"/>
                <a:ea typeface="JetBrains Mono"/>
              </a:rPr>
              <a:t>:action</a:t>
            </a:r>
            <a:r>
              <a:rPr kumimoji="0" lang="ko-KR" altLang="ko-KR" sz="1100" b="0" i="0" u="none" strike="noStrike" cap="none" normalizeH="0" baseline="0">
                <a:ln>
                  <a:noFill/>
                </a:ln>
                <a:solidFill>
                  <a:srgbClr val="6AAB73"/>
                </a:solidFill>
                <a:effectLst/>
                <a:latin typeface="Arial Unicode MS"/>
                <a:ea typeface="JetBrains Mono"/>
              </a:rPr>
              <a:t>="@{/currency}" </a:t>
            </a:r>
            <a:r>
              <a:rPr kumimoji="0" lang="ko-KR" altLang="ko-KR" sz="1100" b="0" i="0" u="none" strike="noStrike" cap="none" normalizeH="0" baseline="0">
                <a:ln>
                  <a:noFill/>
                </a:ln>
                <a:solidFill>
                  <a:srgbClr val="BABABA"/>
                </a:solidFill>
                <a:effectLst/>
                <a:latin typeface="Arial Unicode MS"/>
                <a:ea typeface="JetBrains Mono"/>
              </a:rPr>
              <a:t>method</a:t>
            </a:r>
            <a:r>
              <a:rPr kumimoji="0" lang="ko-KR" altLang="ko-KR" sz="1100" b="0" i="0" u="none" strike="noStrike" cap="none" normalizeH="0" baseline="0">
                <a:ln>
                  <a:noFill/>
                </a:ln>
                <a:solidFill>
                  <a:srgbClr val="6AAB73"/>
                </a:solidFill>
                <a:effectLst/>
                <a:latin typeface="Arial Unicode MS"/>
                <a:ea typeface="JetBrains Mono"/>
              </a:rPr>
              <a:t>="post"</a:t>
            </a:r>
            <a:r>
              <a:rPr kumimoji="0" lang="ko-KR" altLang="ko-KR" sz="1100" b="0" i="0" u="none" strike="noStrike" cap="none" normalizeH="0" baseline="0">
                <a:ln>
                  <a:noFill/>
                </a:ln>
                <a:solidFill>
                  <a:srgbClr val="D5B778"/>
                </a:solidFill>
                <a:effectLst/>
                <a:latin typeface="Arial Unicode MS"/>
                <a:ea typeface="JetBrains Mono"/>
              </a:rPr>
              <a:t>&gt;</a:t>
            </a:r>
            <a:br>
              <a:rPr kumimoji="0" lang="ko-KR" altLang="ko-KR" sz="1100" b="0" i="0" u="none" strike="noStrike" cap="none" normalizeH="0" baseline="0">
                <a:ln>
                  <a:noFill/>
                </a:ln>
                <a:solidFill>
                  <a:srgbClr val="D5B778"/>
                </a:solidFill>
                <a:effectLst/>
                <a:latin typeface="Arial Unicode MS"/>
                <a:ea typeface="JetBrains Mono"/>
              </a:rPr>
            </a:br>
            <a:r>
              <a:rPr kumimoji="0" lang="ko-KR" altLang="ko-KR" sz="1100" b="0" i="0" u="none" strike="noStrike" cap="none" normalizeH="0" baseline="0">
                <a:ln>
                  <a:noFill/>
                </a:ln>
                <a:solidFill>
                  <a:srgbClr val="D5B778"/>
                </a:solidFill>
                <a:effectLst/>
                <a:latin typeface="Arial Unicode MS"/>
                <a:ea typeface="JetBrains Mono"/>
              </a:rPr>
              <a:t>    &lt;label </a:t>
            </a:r>
            <a:r>
              <a:rPr kumimoji="0" lang="ko-KR" altLang="ko-KR" sz="1100" b="0" i="0" u="none" strike="noStrike" cap="none" normalizeH="0" baseline="0">
                <a:ln>
                  <a:noFill/>
                </a:ln>
                <a:solidFill>
                  <a:srgbClr val="BABABA"/>
                </a:solidFill>
                <a:effectLst/>
                <a:latin typeface="Arial Unicode MS"/>
                <a:ea typeface="JetBrains Mono"/>
              </a:rPr>
              <a:t>for</a:t>
            </a:r>
            <a:r>
              <a:rPr kumimoji="0" lang="ko-KR" altLang="ko-KR" sz="1100" b="0" i="0" u="none" strike="noStrike" cap="none" normalizeH="0" baseline="0">
                <a:ln>
                  <a:noFill/>
                </a:ln>
                <a:solidFill>
                  <a:srgbClr val="6AAB73"/>
                </a:solidFill>
                <a:effectLst/>
                <a:latin typeface="Arial Unicode MS"/>
                <a:ea typeface="JetBrains Mono"/>
              </a:rPr>
              <a:t>="amount</a:t>
            </a:r>
            <a:r>
              <a:rPr kumimoji="0" lang="en-US" altLang="ko-KR" sz="1100" b="0" i="0" u="none" strike="noStrike" cap="none" normalizeH="0" baseline="0">
                <a:ln>
                  <a:noFill/>
                </a:ln>
                <a:solidFill>
                  <a:srgbClr val="6AAB73"/>
                </a:solidFill>
                <a:effectLst/>
                <a:latin typeface="Arial Unicode MS"/>
                <a:ea typeface="JetBrains Mono"/>
              </a:rPr>
              <a:t>2</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D5B778"/>
                </a:solidFill>
                <a:effectLst/>
                <a:latin typeface="Arial Unicode MS"/>
                <a:ea typeface="JetBrains Mono"/>
              </a:rPr>
              <a:t>&gt;</a:t>
            </a:r>
            <a:r>
              <a:rPr kumimoji="0" lang="ko-KR" altLang="ko-KR" sz="1100" b="0" i="0" u="none" strike="noStrike" cap="none" normalizeH="0" baseline="0">
                <a:ln>
                  <a:noFill/>
                </a:ln>
                <a:solidFill>
                  <a:srgbClr val="BCBEC4"/>
                </a:solidFill>
                <a:effectLst/>
                <a:latin typeface="Arial Unicode MS"/>
                <a:ea typeface="JetBrains Mono"/>
              </a:rPr>
              <a:t>Enter Amount:</a:t>
            </a:r>
            <a:r>
              <a:rPr kumimoji="0" lang="ko-KR" altLang="ko-KR" sz="1100" b="0" i="0" u="none" strike="noStrike" cap="none" normalizeH="0" baseline="0">
                <a:ln>
                  <a:noFill/>
                </a:ln>
                <a:solidFill>
                  <a:srgbClr val="D5B778"/>
                </a:solidFill>
                <a:effectLst/>
                <a:latin typeface="Arial Unicode MS"/>
                <a:ea typeface="JetBrains Mono"/>
              </a:rPr>
              <a:t>&lt;/label&gt;</a:t>
            </a:r>
            <a:endParaRPr kumimoji="0" lang="en-US" altLang="ko-KR" sz="1100" b="0" i="0" u="none" strike="noStrike" cap="none" normalizeH="0" baseline="0">
              <a:ln>
                <a:noFill/>
              </a:ln>
              <a:solidFill>
                <a:srgbClr val="D5B778"/>
              </a:solidFill>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solidFill>
                  <a:srgbClr val="D5B778"/>
                </a:solidFill>
                <a:effectLst/>
                <a:latin typeface="Arial Unicode MS"/>
                <a:ea typeface="JetBrains Mono"/>
              </a:rPr>
              <a:t>    </a:t>
            </a:r>
            <a:r>
              <a:rPr kumimoji="0" lang="ko-KR" altLang="ko-KR" sz="1100" b="0" i="0" u="none" strike="noStrike" cap="none" normalizeH="0" baseline="0">
                <a:ln>
                  <a:noFill/>
                </a:ln>
                <a:solidFill>
                  <a:srgbClr val="D5B778"/>
                </a:solidFill>
                <a:effectLst/>
                <a:latin typeface="Arial Unicode MS"/>
                <a:ea typeface="JetBrains Mono"/>
              </a:rPr>
              <a:t>&lt;input </a:t>
            </a:r>
            <a:r>
              <a:rPr kumimoji="0" lang="ko-KR" altLang="ko-KR" sz="1100" b="0" i="0" u="none" strike="noStrike" cap="none" normalizeH="0" baseline="0">
                <a:ln>
                  <a:noFill/>
                </a:ln>
                <a:solidFill>
                  <a:srgbClr val="BABABA"/>
                </a:solidFill>
                <a:effectLst/>
                <a:latin typeface="Arial Unicode MS"/>
                <a:ea typeface="JetBrains Mono"/>
              </a:rPr>
              <a:t>type</a:t>
            </a:r>
            <a:r>
              <a:rPr kumimoji="0" lang="ko-KR" altLang="ko-KR" sz="1100" b="0" i="0" u="none" strike="noStrike" cap="none" normalizeH="0" baseline="0">
                <a:ln>
                  <a:noFill/>
                </a:ln>
                <a:solidFill>
                  <a:srgbClr val="6AAB73"/>
                </a:solidFill>
                <a:effectLst/>
                <a:latin typeface="Arial Unicode MS"/>
                <a:ea typeface="JetBrains Mono"/>
              </a:rPr>
              <a:t>="text" </a:t>
            </a:r>
            <a:r>
              <a:rPr kumimoji="0" lang="ko-KR" altLang="ko-KR" sz="1100" b="0" i="0" u="none" strike="noStrike" cap="none" normalizeH="0" baseline="0">
                <a:ln>
                  <a:noFill/>
                </a:ln>
                <a:solidFill>
                  <a:srgbClr val="BABABA"/>
                </a:solidFill>
                <a:effectLst/>
                <a:latin typeface="Arial Unicode MS"/>
                <a:ea typeface="JetBrains Mono"/>
              </a:rPr>
              <a:t>id</a:t>
            </a:r>
            <a:r>
              <a:rPr kumimoji="0" lang="ko-KR" altLang="ko-KR" sz="1100" b="0" i="0" u="none" strike="noStrike" cap="none" normalizeH="0" baseline="0">
                <a:ln>
                  <a:noFill/>
                </a:ln>
                <a:solidFill>
                  <a:srgbClr val="6AAB73"/>
                </a:solidFill>
                <a:effectLst/>
                <a:latin typeface="Arial Unicode MS"/>
                <a:ea typeface="JetBrains Mono"/>
              </a:rPr>
              <a:t>="amount" </a:t>
            </a:r>
            <a:r>
              <a:rPr kumimoji="0" lang="ko-KR" altLang="ko-KR" sz="1100" b="0" i="0" u="none" strike="noStrike" cap="none" normalizeH="0" baseline="0">
                <a:ln>
                  <a:noFill/>
                </a:ln>
                <a:solidFill>
                  <a:srgbClr val="BABABA"/>
                </a:solidFill>
                <a:effectLst/>
                <a:latin typeface="Arial Unicode MS"/>
                <a:ea typeface="JetBrains Mono"/>
              </a:rPr>
              <a:t>name</a:t>
            </a:r>
            <a:r>
              <a:rPr kumimoji="0" lang="ko-KR" altLang="ko-KR" sz="1100" b="0" i="0" u="none" strike="noStrike" cap="none" normalizeH="0" baseline="0">
                <a:ln>
                  <a:noFill/>
                </a:ln>
                <a:solidFill>
                  <a:srgbClr val="6AAB73"/>
                </a:solidFill>
                <a:effectLst/>
                <a:latin typeface="Arial Unicode MS"/>
                <a:ea typeface="JetBrains Mono"/>
              </a:rPr>
              <a:t>="amount" </a:t>
            </a:r>
            <a:r>
              <a:rPr kumimoji="0" lang="ko-KR" altLang="ko-KR" sz="1100" b="0" i="0" u="none" strike="noStrike" cap="none" normalizeH="0" baseline="0">
                <a:ln>
                  <a:noFill/>
                </a:ln>
                <a:solidFill>
                  <a:srgbClr val="C77DBB"/>
                </a:solidFill>
                <a:effectLst/>
                <a:latin typeface="Arial Unicode MS"/>
                <a:ea typeface="JetBrains Mono"/>
              </a:rPr>
              <a:t>th</a:t>
            </a:r>
            <a:r>
              <a:rPr kumimoji="0" lang="ko-KR" altLang="ko-KR" sz="1100" b="0" i="0" u="none" strike="noStrike" cap="none" normalizeH="0" baseline="0">
                <a:ln>
                  <a:noFill/>
                </a:ln>
                <a:solidFill>
                  <a:srgbClr val="BABABA"/>
                </a:solidFill>
                <a:effectLst/>
                <a:latin typeface="Arial Unicode MS"/>
                <a:ea typeface="JetBrains Mono"/>
              </a:rPr>
              <a:t>:value</a:t>
            </a:r>
            <a:r>
              <a:rPr kumimoji="0" lang="ko-KR" altLang="ko-KR" sz="1100" b="0" i="0" u="none" strike="noStrike" cap="none" normalizeH="0" baseline="0">
                <a:ln>
                  <a:noFill/>
                </a:ln>
                <a:solidFill>
                  <a:srgbClr val="6AAB73"/>
                </a:solidFill>
                <a:effectLst/>
                <a:latin typeface="Arial Unicode MS"/>
                <a:ea typeface="JetBrains Mono"/>
              </a:rPr>
              <a:t>="${{amount}}" </a:t>
            </a:r>
            <a:r>
              <a:rPr kumimoji="0" lang="ko-KR" altLang="ko-KR" sz="1100" b="0" i="0" u="none" strike="noStrike" cap="none" normalizeH="0" baseline="0">
                <a:ln>
                  <a:noFill/>
                </a:ln>
                <a:solidFill>
                  <a:srgbClr val="D5B778"/>
                </a:solidFill>
                <a:effectLst/>
                <a:latin typeface="Arial Unicode MS"/>
                <a:ea typeface="JetBrains Mono"/>
              </a:rPr>
              <a:t>/&gt;</a:t>
            </a:r>
            <a:br>
              <a:rPr kumimoji="0" lang="ko-KR" altLang="ko-KR" sz="1100" b="0" i="0" u="none" strike="noStrike" cap="none" normalizeH="0" baseline="0">
                <a:ln>
                  <a:noFill/>
                </a:ln>
                <a:solidFill>
                  <a:srgbClr val="7A7E85"/>
                </a:solidFill>
                <a:effectLst/>
                <a:latin typeface="Arial Unicode MS"/>
                <a:ea typeface="JetBrains Mono"/>
              </a:rPr>
            </a:b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D5B778"/>
                </a:solidFill>
                <a:effectLst/>
                <a:latin typeface="Arial Unicode MS"/>
                <a:ea typeface="JetBrains Mono"/>
              </a:rPr>
              <a:t>&lt;button </a:t>
            </a:r>
            <a:r>
              <a:rPr kumimoji="0" lang="ko-KR" altLang="ko-KR" sz="1100" b="0" i="0" u="none" strike="noStrike" cap="none" normalizeH="0" baseline="0">
                <a:ln>
                  <a:noFill/>
                </a:ln>
                <a:solidFill>
                  <a:srgbClr val="BABABA"/>
                </a:solidFill>
                <a:effectLst/>
                <a:latin typeface="Arial Unicode MS"/>
                <a:ea typeface="JetBrains Mono"/>
              </a:rPr>
              <a:t>type</a:t>
            </a:r>
            <a:r>
              <a:rPr kumimoji="0" lang="ko-KR" altLang="ko-KR" sz="1100" b="0" i="0" u="none" strike="noStrike" cap="none" normalizeH="0" baseline="0">
                <a:ln>
                  <a:noFill/>
                </a:ln>
                <a:solidFill>
                  <a:srgbClr val="6AAB73"/>
                </a:solidFill>
                <a:effectLst/>
                <a:latin typeface="Arial Unicode MS"/>
                <a:ea typeface="JetBrains Mono"/>
              </a:rPr>
              <a:t>="submit"</a:t>
            </a:r>
            <a:r>
              <a:rPr kumimoji="0" lang="ko-KR" altLang="ko-KR" sz="1100" b="0" i="0" u="none" strike="noStrike" cap="none" normalizeH="0" baseline="0">
                <a:ln>
                  <a:noFill/>
                </a:ln>
                <a:solidFill>
                  <a:srgbClr val="D5B778"/>
                </a:solidFill>
                <a:effectLst/>
                <a:latin typeface="Arial Unicode MS"/>
                <a:ea typeface="JetBrains Mono"/>
              </a:rPr>
              <a:t>&gt;</a:t>
            </a:r>
            <a:r>
              <a:rPr kumimoji="0" lang="ko-KR" altLang="ko-KR" sz="1100" b="0" i="0" u="none" strike="noStrike" cap="none" normalizeH="0" baseline="0">
                <a:ln>
                  <a:noFill/>
                </a:ln>
                <a:solidFill>
                  <a:srgbClr val="BCBEC4"/>
                </a:solidFill>
                <a:effectLst/>
                <a:latin typeface="Arial Unicode MS"/>
                <a:ea typeface="JetBrains Mono"/>
              </a:rPr>
              <a:t>Submit</a:t>
            </a:r>
            <a:r>
              <a:rPr kumimoji="0" lang="ko-KR" altLang="ko-KR" sz="1100" b="0" i="0" u="none" strike="noStrike" cap="none" normalizeH="0" baseline="0">
                <a:ln>
                  <a:noFill/>
                </a:ln>
                <a:solidFill>
                  <a:srgbClr val="D5B778"/>
                </a:solidFill>
                <a:effectLst/>
                <a:latin typeface="Arial Unicode MS"/>
                <a:ea typeface="JetBrains Mono"/>
              </a:rPr>
              <a:t>&lt;/button&gt;</a:t>
            </a:r>
            <a:br>
              <a:rPr kumimoji="0" lang="ko-KR" altLang="ko-KR" sz="1100" b="0" i="0" u="none" strike="noStrike" cap="none" normalizeH="0" baseline="0">
                <a:ln>
                  <a:noFill/>
                </a:ln>
                <a:solidFill>
                  <a:srgbClr val="D5B778"/>
                </a:solidFill>
                <a:effectLst/>
                <a:latin typeface="Arial Unicode MS"/>
                <a:ea typeface="JetBrains Mono"/>
              </a:rPr>
            </a:br>
            <a:r>
              <a:rPr kumimoji="0" lang="ko-KR" altLang="ko-KR" sz="1100" b="0" i="0" u="none" strike="noStrike" cap="none" normalizeH="0" baseline="0">
                <a:ln>
                  <a:noFill/>
                </a:ln>
                <a:solidFill>
                  <a:srgbClr val="D5B778"/>
                </a:solidFill>
                <a:effectLst/>
                <a:latin typeface="Arial Unicode MS"/>
                <a:ea typeface="JetBrains Mono"/>
              </a:rPr>
              <a:t>&lt;/form&gt;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4" name="Rectangle 3">
            <a:extLst>
              <a:ext uri="{FF2B5EF4-FFF2-40B4-BE49-F238E27FC236}">
                <a16:creationId xmlns:a16="http://schemas.microsoft.com/office/drawing/2014/main" id="{5BE4465D-AA9A-687F-D941-173EA197D4E1}"/>
              </a:ext>
            </a:extLst>
          </p:cNvPr>
          <p:cNvSpPr>
            <a:spLocks noChangeArrowheads="1"/>
          </p:cNvSpPr>
          <p:nvPr/>
        </p:nvSpPr>
        <p:spPr bwMode="auto">
          <a:xfrm>
            <a:off x="6096000" y="4952942"/>
            <a:ext cx="4995345" cy="26161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100" b="0" i="0" u="none" strike="noStrike" cap="none" normalizeH="0" baseline="0">
                <a:ln>
                  <a:noFill/>
                </a:ln>
                <a:solidFill>
                  <a:srgbClr val="D5B778"/>
                </a:solidFill>
                <a:effectLst/>
                <a:latin typeface="Arial Unicode MS"/>
                <a:ea typeface="JetBrains Mono"/>
              </a:rPr>
              <a:t>&lt;p&gt;</a:t>
            </a:r>
            <a:r>
              <a:rPr kumimoji="0" lang="ko-KR" altLang="ko-KR" sz="1100" b="0" i="0" u="none" strike="noStrike" cap="none" normalizeH="0" baseline="0">
                <a:ln>
                  <a:noFill/>
                </a:ln>
                <a:solidFill>
                  <a:srgbClr val="BCBEC4"/>
                </a:solidFill>
                <a:effectLst/>
                <a:latin typeface="Arial Unicode MS"/>
                <a:ea typeface="JetBrains Mono"/>
              </a:rPr>
              <a:t>Processed Amount: </a:t>
            </a:r>
            <a:r>
              <a:rPr kumimoji="0" lang="ko-KR" altLang="ko-KR" sz="1100" b="0" i="0" u="none" strike="noStrike" cap="none" normalizeH="0" baseline="0">
                <a:ln>
                  <a:noFill/>
                </a:ln>
                <a:solidFill>
                  <a:srgbClr val="D5B778"/>
                </a:solidFill>
                <a:effectLst/>
                <a:latin typeface="Arial Unicode MS"/>
                <a:ea typeface="JetBrains Mono"/>
              </a:rPr>
              <a:t>&lt;span </a:t>
            </a:r>
            <a:r>
              <a:rPr kumimoji="0" lang="ko-KR" altLang="ko-KR" sz="1100" b="0" i="0" u="none" strike="noStrike" cap="none" normalizeH="0" baseline="0">
                <a:ln>
                  <a:noFill/>
                </a:ln>
                <a:solidFill>
                  <a:srgbClr val="C77DBB"/>
                </a:solidFill>
                <a:effectLst/>
                <a:latin typeface="Arial Unicode MS"/>
                <a:ea typeface="JetBrains Mono"/>
              </a:rPr>
              <a:t>th</a:t>
            </a:r>
            <a:r>
              <a:rPr kumimoji="0" lang="ko-KR" altLang="ko-KR" sz="1100" b="0" i="0" u="none" strike="noStrike" cap="none" normalizeH="0" baseline="0">
                <a:ln>
                  <a:noFill/>
                </a:ln>
                <a:solidFill>
                  <a:srgbClr val="BABABA"/>
                </a:solidFill>
                <a:effectLst/>
                <a:latin typeface="Arial Unicode MS"/>
                <a:ea typeface="JetBrains Mono"/>
              </a:rPr>
              <a:t>:text</a:t>
            </a:r>
            <a:r>
              <a:rPr kumimoji="0" lang="ko-KR" altLang="ko-KR" sz="1100" b="0" i="0" u="none" strike="noStrike" cap="none" normalizeH="0" baseline="0">
                <a:ln>
                  <a:noFill/>
                </a:ln>
                <a:solidFill>
                  <a:srgbClr val="6AAB73"/>
                </a:solidFill>
                <a:effectLst/>
                <a:latin typeface="Arial Unicode MS"/>
                <a:ea typeface="JetBrains Mono"/>
              </a:rPr>
              <a:t>="${{amount}}"</a:t>
            </a:r>
            <a:r>
              <a:rPr kumimoji="0" lang="ko-KR" altLang="ko-KR" sz="1100" b="0" i="0" u="none" strike="noStrike" cap="none" normalizeH="0" baseline="0">
                <a:ln>
                  <a:noFill/>
                </a:ln>
                <a:solidFill>
                  <a:srgbClr val="D5B778"/>
                </a:solidFill>
                <a:effectLst/>
                <a:latin typeface="Arial Unicode MS"/>
                <a:ea typeface="JetBrains Mono"/>
              </a:rPr>
              <a:t>&gt;&lt;/span&gt;&lt;/p&gt;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6" name="TextBox 5">
            <a:extLst>
              <a:ext uri="{FF2B5EF4-FFF2-40B4-BE49-F238E27FC236}">
                <a16:creationId xmlns:a16="http://schemas.microsoft.com/office/drawing/2014/main" id="{90046801-DEAE-683E-5001-B98F9B7D2FE5}"/>
              </a:ext>
            </a:extLst>
          </p:cNvPr>
          <p:cNvSpPr txBox="1"/>
          <p:nvPr/>
        </p:nvSpPr>
        <p:spPr>
          <a:xfrm>
            <a:off x="578891" y="1245417"/>
            <a:ext cx="1773639" cy="276999"/>
          </a:xfrm>
          <a:prstGeom prst="rect">
            <a:avLst/>
          </a:prstGeom>
          <a:noFill/>
        </p:spPr>
        <p:txBody>
          <a:bodyPr wrap="square">
            <a:spAutoFit/>
          </a:bodyPr>
          <a:lstStyle/>
          <a:p>
            <a:r>
              <a:rPr lang="en-US" altLang="ko-KR" sz="1200" b="1"/>
              <a:t>currency-form.html</a:t>
            </a:r>
            <a:endParaRPr lang="ko-KR" altLang="en-US" sz="1200" b="1"/>
          </a:p>
        </p:txBody>
      </p:sp>
      <p:sp>
        <p:nvSpPr>
          <p:cNvPr id="7" name="TextBox 6">
            <a:extLst>
              <a:ext uri="{FF2B5EF4-FFF2-40B4-BE49-F238E27FC236}">
                <a16:creationId xmlns:a16="http://schemas.microsoft.com/office/drawing/2014/main" id="{45BAB5FA-15F5-DD1D-FB48-F659006DDCA3}"/>
              </a:ext>
            </a:extLst>
          </p:cNvPr>
          <p:cNvSpPr txBox="1"/>
          <p:nvPr/>
        </p:nvSpPr>
        <p:spPr>
          <a:xfrm>
            <a:off x="6095999" y="4674430"/>
            <a:ext cx="1773639" cy="276999"/>
          </a:xfrm>
          <a:prstGeom prst="rect">
            <a:avLst/>
          </a:prstGeom>
          <a:noFill/>
        </p:spPr>
        <p:txBody>
          <a:bodyPr wrap="square">
            <a:spAutoFit/>
          </a:bodyPr>
          <a:lstStyle/>
          <a:p>
            <a:r>
              <a:rPr lang="en-US" altLang="ko-KR" sz="1200" b="1"/>
              <a:t>currency-result.html</a:t>
            </a:r>
            <a:endParaRPr lang="ko-KR" altLang="en-US" sz="1200" b="1"/>
          </a:p>
        </p:txBody>
      </p:sp>
      <p:graphicFrame>
        <p:nvGraphicFramePr>
          <p:cNvPr id="17" name="표 16">
            <a:extLst>
              <a:ext uri="{FF2B5EF4-FFF2-40B4-BE49-F238E27FC236}">
                <a16:creationId xmlns:a16="http://schemas.microsoft.com/office/drawing/2014/main" id="{DAA66B92-B0F6-CBDE-013A-41CD9C806DAE}"/>
              </a:ext>
            </a:extLst>
          </p:cNvPr>
          <p:cNvGraphicFramePr>
            <a:graphicFrameLocks noGrp="1"/>
          </p:cNvGraphicFramePr>
          <p:nvPr/>
        </p:nvGraphicFramePr>
        <p:xfrm>
          <a:off x="472890" y="2871101"/>
          <a:ext cx="5055345" cy="2322195"/>
        </p:xfrm>
        <a:graphic>
          <a:graphicData uri="http://schemas.openxmlformats.org/drawingml/2006/table">
            <a:tbl>
              <a:tblPr/>
              <a:tblGrid>
                <a:gridCol w="5055345">
                  <a:extLst>
                    <a:ext uri="{9D8B030D-6E8A-4147-A177-3AD203B41FA5}">
                      <a16:colId xmlns:a16="http://schemas.microsoft.com/office/drawing/2014/main" val="2270832344"/>
                    </a:ext>
                  </a:extLst>
                </a:gridCol>
              </a:tblGrid>
              <a:tr h="0">
                <a:tc>
                  <a:txBody>
                    <a:bodyPr/>
                    <a:lstStyle/>
                    <a:p>
                      <a:pPr marL="228600" indent="-228600">
                        <a:lnSpc>
                          <a:spcPct val="150000"/>
                        </a:lnSpc>
                        <a:buFont typeface="+mj-ea"/>
                        <a:buAutoNum type="circleNumDbPlain"/>
                      </a:pPr>
                      <a:r>
                        <a:rPr lang="en-US" sz="1100"/>
                        <a:t>GET /currency </a:t>
                      </a:r>
                      <a:r>
                        <a:rPr lang="ko-KR" altLang="en-US" sz="1100"/>
                        <a:t>요청</a:t>
                      </a:r>
                      <a:endParaRPr lang="en-US" sz="1100"/>
                    </a:p>
                    <a:p>
                      <a:pPr marL="228600" indent="-228600">
                        <a:lnSpc>
                          <a:spcPct val="150000"/>
                        </a:lnSpc>
                        <a:buFont typeface="+mj-ea"/>
                        <a:buAutoNum type="circleNumDbPlain"/>
                      </a:pPr>
                      <a:r>
                        <a:rPr lang="ko-KR" altLang="en-US" sz="1100"/>
                        <a:t>폼 필드 </a:t>
                      </a:r>
                      <a:r>
                        <a:rPr lang="en-US" altLang="ko-KR" sz="1100"/>
                        <a:t>amount </a:t>
                      </a:r>
                      <a:r>
                        <a:rPr lang="ko-KR" altLang="en-US" sz="1100"/>
                        <a:t>에</a:t>
                      </a:r>
                      <a:r>
                        <a:rPr lang="en-US" altLang="ko-KR" sz="1100"/>
                        <a:t> </a:t>
                      </a:r>
                      <a:r>
                        <a:rPr lang="ko-KR" altLang="en-US" sz="1100"/>
                        <a:t>변환된 </a:t>
                      </a:r>
                      <a:r>
                        <a:rPr lang="en-US" altLang="ko-KR" sz="1100"/>
                        <a:t>₩123,456 </a:t>
                      </a:r>
                      <a:r>
                        <a:rPr lang="ko-KR" altLang="en-US" sz="1100"/>
                        <a:t>가 렌더링 됨</a:t>
                      </a:r>
                      <a:endParaRPr lang="en-US" altLang="ko-KR" sz="1100"/>
                    </a:p>
                    <a:p>
                      <a:pPr marL="228600" indent="-228600">
                        <a:lnSpc>
                          <a:spcPct val="150000"/>
                        </a:lnSpc>
                        <a:buFont typeface="+mj-ea"/>
                        <a:buAutoNum type="circleNumDbPlain"/>
                      </a:pPr>
                      <a:endParaRPr lang="en-US" altLang="ko-KR" sz="1100"/>
                    </a:p>
                    <a:p>
                      <a:pPr marL="228600" indent="-228600">
                        <a:lnSpc>
                          <a:spcPct val="150000"/>
                        </a:lnSpc>
                        <a:buFont typeface="+mj-ea"/>
                        <a:buAutoNum type="circleNumDbPlain"/>
                      </a:pPr>
                      <a:endParaRPr lang="en-US" altLang="ko-KR" sz="1100"/>
                    </a:p>
                    <a:p>
                      <a:pPr marL="228600" indent="-228600">
                        <a:lnSpc>
                          <a:spcPct val="150000"/>
                        </a:lnSpc>
                        <a:buFont typeface="+mj-ea"/>
                        <a:buAutoNum type="circleNumDbPlain"/>
                      </a:pPr>
                      <a:endParaRPr lang="en-US" altLang="ko-KR" sz="1100"/>
                    </a:p>
                    <a:p>
                      <a:pPr marL="228600" indent="-228600">
                        <a:lnSpc>
                          <a:spcPct val="150000"/>
                        </a:lnSpc>
                        <a:buFont typeface="+mj-ea"/>
                        <a:buAutoNum type="circleNumDbPlain"/>
                      </a:pPr>
                      <a:r>
                        <a:rPr lang="en-US" altLang="ko-KR" sz="1100"/>
                        <a:t>POST /currency </a:t>
                      </a:r>
                      <a:r>
                        <a:rPr lang="ko-KR" altLang="en-US" sz="1100"/>
                        <a:t>요청</a:t>
                      </a:r>
                      <a:endParaRPr lang="en-US" altLang="ko-KR" sz="1100"/>
                    </a:p>
                    <a:p>
                      <a:pPr marL="228600" indent="-228600">
                        <a:lnSpc>
                          <a:spcPct val="150000"/>
                        </a:lnSpc>
                        <a:buFont typeface="+mj-ea"/>
                        <a:buAutoNum type="circleNumDbPlain"/>
                      </a:pPr>
                      <a:r>
                        <a:rPr lang="ko-KR" altLang="en-US" sz="1100"/>
                        <a:t>폼 필드 </a:t>
                      </a:r>
                      <a:r>
                        <a:rPr lang="en-US" altLang="ko-KR" sz="1100"/>
                        <a:t>amount </a:t>
                      </a:r>
                      <a:r>
                        <a:rPr lang="ko-KR" altLang="en-US" sz="1100"/>
                        <a:t>의 값인 </a:t>
                      </a:r>
                      <a:r>
                        <a:rPr lang="en-US" altLang="ko-KR" sz="1100"/>
                        <a:t>₩123,456 </a:t>
                      </a:r>
                      <a:r>
                        <a:rPr lang="ko-KR" altLang="en-US" sz="1100"/>
                        <a:t>가 서버에 전달</a:t>
                      </a:r>
                      <a:endParaRPr lang="en-US" altLang="ko-KR" sz="1100"/>
                    </a:p>
                    <a:p>
                      <a:pPr marL="228600" indent="-228600">
                        <a:lnSpc>
                          <a:spcPct val="150000"/>
                        </a:lnSpc>
                        <a:buFont typeface="+mj-ea"/>
                        <a:buAutoNum type="circleNumDbPlain"/>
                      </a:pPr>
                      <a:r>
                        <a:rPr lang="ko-KR" altLang="en-US" sz="1100"/>
                        <a:t>서버의 </a:t>
                      </a:r>
                      <a:r>
                        <a:rPr lang="en-US" altLang="ko-KR" sz="1100"/>
                        <a:t>KoreanCurrencyFormatter </a:t>
                      </a:r>
                      <a:r>
                        <a:rPr lang="ko-KR" altLang="en-US" sz="1100"/>
                        <a:t>가 </a:t>
                      </a:r>
                      <a:r>
                        <a:rPr lang="en-US" altLang="ko-KR" sz="1100"/>
                        <a:t>₩123,456 </a:t>
                      </a:r>
                      <a:r>
                        <a:rPr lang="ko-KR" altLang="en-US" sz="1100"/>
                        <a:t>을 </a:t>
                      </a:r>
                      <a:r>
                        <a:rPr lang="en-US" altLang="ko-KR" sz="1100"/>
                        <a:t>12345 </a:t>
                      </a:r>
                      <a:r>
                        <a:rPr lang="ko-KR" altLang="en-US" sz="1100"/>
                        <a:t>숫자로 변환하여</a:t>
                      </a:r>
                      <a:r>
                        <a:rPr lang="en-US" altLang="ko-KR" sz="1100"/>
                        <a:t> </a:t>
                      </a:r>
                      <a:r>
                        <a:rPr lang="ko-KR" altLang="en-US" sz="1100"/>
                        <a:t>매개변수인 </a:t>
                      </a:r>
                      <a:r>
                        <a:rPr lang="en-US" altLang="ko-KR" sz="1100"/>
                        <a:t>amount </a:t>
                      </a:r>
                      <a:r>
                        <a:rPr lang="ko-KR" altLang="en-US" sz="1100"/>
                        <a:t>에 바인딩  </a:t>
                      </a:r>
                      <a:endParaRPr lang="en-US" sz="1100"/>
                    </a:p>
                  </a:txBody>
                  <a:tcPr anchor="ctr">
                    <a:lnL>
                      <a:noFill/>
                    </a:lnL>
                    <a:lnR>
                      <a:noFill/>
                    </a:lnR>
                    <a:lnT>
                      <a:noFill/>
                    </a:lnT>
                    <a:lnB>
                      <a:noFill/>
                    </a:lnB>
                    <a:noFill/>
                  </a:tcPr>
                </a:tc>
                <a:extLst>
                  <a:ext uri="{0D108BD9-81ED-4DB2-BD59-A6C34878D82A}">
                    <a16:rowId xmlns:a16="http://schemas.microsoft.com/office/drawing/2014/main" val="4131371845"/>
                  </a:ext>
                </a:extLst>
              </a:tr>
            </a:tbl>
          </a:graphicData>
        </a:graphic>
      </p:graphicFrame>
      <p:graphicFrame>
        <p:nvGraphicFramePr>
          <p:cNvPr id="24" name="표 23">
            <a:extLst>
              <a:ext uri="{FF2B5EF4-FFF2-40B4-BE49-F238E27FC236}">
                <a16:creationId xmlns:a16="http://schemas.microsoft.com/office/drawing/2014/main" id="{ADCAC192-803D-F247-608B-B3C061D17945}"/>
              </a:ext>
            </a:extLst>
          </p:cNvPr>
          <p:cNvGraphicFramePr>
            <a:graphicFrameLocks noGrp="1"/>
          </p:cNvGraphicFramePr>
          <p:nvPr/>
        </p:nvGraphicFramePr>
        <p:xfrm>
          <a:off x="6095999" y="5274940"/>
          <a:ext cx="4995345" cy="561975"/>
        </p:xfrm>
        <a:graphic>
          <a:graphicData uri="http://schemas.openxmlformats.org/drawingml/2006/table">
            <a:tbl>
              <a:tblPr/>
              <a:tblGrid>
                <a:gridCol w="4995345">
                  <a:extLst>
                    <a:ext uri="{9D8B030D-6E8A-4147-A177-3AD203B41FA5}">
                      <a16:colId xmlns:a16="http://schemas.microsoft.com/office/drawing/2014/main" val="2270832344"/>
                    </a:ext>
                  </a:extLst>
                </a:gridCol>
              </a:tblGrid>
              <a:tr h="0">
                <a:tc>
                  <a:txBody>
                    <a:bodyPr/>
                    <a:lstStyle/>
                    <a:p>
                      <a:pPr marL="171450" indent="-171450">
                        <a:lnSpc>
                          <a:spcPct val="150000"/>
                        </a:lnSpc>
                        <a:buFont typeface="Arial" panose="020B0604020202020204" pitchFamily="34" charset="0"/>
                        <a:buChar char="•"/>
                      </a:pPr>
                      <a:r>
                        <a:rPr lang="ko-KR" altLang="en-US" sz="1100"/>
                        <a:t>결과 페이지 </a:t>
                      </a:r>
                      <a:r>
                        <a:rPr lang="en-US" altLang="ko-KR" sz="1100"/>
                        <a:t>amount </a:t>
                      </a:r>
                      <a:r>
                        <a:rPr lang="ko-KR" altLang="en-US" sz="1100"/>
                        <a:t>에는 변환된 </a:t>
                      </a:r>
                      <a:r>
                        <a:rPr lang="en-US" altLang="ko-KR" sz="1100"/>
                        <a:t>₩123,456 </a:t>
                      </a:r>
                      <a:r>
                        <a:rPr lang="ko-KR" altLang="en-US" sz="1100"/>
                        <a:t>가 렌더링 됨</a:t>
                      </a:r>
                    </a:p>
                    <a:p>
                      <a:pPr marL="171450" indent="-171450">
                        <a:lnSpc>
                          <a:spcPct val="150000"/>
                        </a:lnSpc>
                        <a:buFont typeface="Arial" panose="020B0604020202020204" pitchFamily="34" charset="0"/>
                        <a:buChar char="•"/>
                      </a:pPr>
                      <a:r>
                        <a:rPr lang="en-US" altLang="ko-KR" sz="1100"/>
                        <a:t>${amount} </a:t>
                      </a:r>
                      <a:r>
                        <a:rPr lang="ko-KR" altLang="en-US" sz="1100"/>
                        <a:t>로 하면 객체의 기본 </a:t>
                      </a:r>
                      <a:r>
                        <a:rPr lang="en-US" altLang="ko-KR" sz="1100"/>
                        <a:t>toString() </a:t>
                      </a:r>
                      <a:r>
                        <a:rPr lang="ko-KR" altLang="en-US" sz="1100"/>
                        <a:t>인 숫자 </a:t>
                      </a:r>
                      <a:r>
                        <a:rPr lang="en-US" altLang="ko-KR" sz="1100"/>
                        <a:t>12345 </a:t>
                      </a:r>
                      <a:r>
                        <a:rPr lang="ko-KR" altLang="en-US" sz="1100"/>
                        <a:t>가 출력된다</a:t>
                      </a:r>
                      <a:endParaRPr lang="en-US" sz="1100"/>
                    </a:p>
                  </a:txBody>
                  <a:tcPr anchor="ctr">
                    <a:lnL>
                      <a:noFill/>
                    </a:lnL>
                    <a:lnR>
                      <a:noFill/>
                    </a:lnR>
                    <a:lnT>
                      <a:noFill/>
                    </a:lnT>
                    <a:lnB>
                      <a:noFill/>
                    </a:lnB>
                    <a:noFill/>
                  </a:tcPr>
                </a:tc>
                <a:extLst>
                  <a:ext uri="{0D108BD9-81ED-4DB2-BD59-A6C34878D82A}">
                    <a16:rowId xmlns:a16="http://schemas.microsoft.com/office/drawing/2014/main" val="4131371845"/>
                  </a:ext>
                </a:extLst>
              </a:tr>
            </a:tbl>
          </a:graphicData>
        </a:graphic>
      </p:graphicFrame>
      <p:sp>
        <p:nvSpPr>
          <p:cNvPr id="5" name="직사각형 4">
            <a:extLst>
              <a:ext uri="{FF2B5EF4-FFF2-40B4-BE49-F238E27FC236}">
                <a16:creationId xmlns:a16="http://schemas.microsoft.com/office/drawing/2014/main" id="{F5B0230C-E3A6-E7EA-435E-E3D8E43AAE20}"/>
              </a:ext>
            </a:extLst>
          </p:cNvPr>
          <p:cNvSpPr/>
          <p:nvPr/>
        </p:nvSpPr>
        <p:spPr>
          <a:xfrm>
            <a:off x="126565" y="161664"/>
            <a:ext cx="2714205"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뷰 템플릿과 타입변환</a:t>
            </a:r>
          </a:p>
        </p:txBody>
      </p:sp>
      <p:sp>
        <p:nvSpPr>
          <p:cNvPr id="8" name="직사각형 7">
            <a:extLst>
              <a:ext uri="{FF2B5EF4-FFF2-40B4-BE49-F238E27FC236}">
                <a16:creationId xmlns:a16="http://schemas.microsoft.com/office/drawing/2014/main" id="{1BB1B56B-008D-F9BA-7913-B78BFD496B39}"/>
              </a:ext>
            </a:extLst>
          </p:cNvPr>
          <p:cNvSpPr/>
          <p:nvPr/>
        </p:nvSpPr>
        <p:spPr>
          <a:xfrm>
            <a:off x="387697" y="479220"/>
            <a:ext cx="11475326"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latin typeface="+mn-ea"/>
              </a:rPr>
              <a:t>뷰 템플릿인 </a:t>
            </a:r>
            <a:r>
              <a:rPr lang="en-US" altLang="ko-KR" sz="1200">
                <a:latin typeface="+mn-ea"/>
              </a:rPr>
              <a:t>Thymeleaf </a:t>
            </a:r>
            <a:r>
              <a:rPr lang="ko-KR" altLang="en-US" sz="1200">
                <a:latin typeface="+mn-ea"/>
              </a:rPr>
              <a:t>는 모델 데이터에 타입 변환 표현식을 사용하면 뷰 렌더링 시점에 </a:t>
            </a:r>
            <a:r>
              <a:rPr lang="en-US" altLang="ko-KR" sz="1200">
                <a:latin typeface="+mn-ea"/>
              </a:rPr>
              <a:t>ConversionService </a:t>
            </a:r>
            <a:r>
              <a:rPr lang="ko-KR" altLang="en-US" sz="1200">
                <a:latin typeface="+mn-ea"/>
              </a:rPr>
              <a:t>가 자동적으로 타입 변환 시스템을 가동시킨다</a:t>
            </a:r>
            <a:endParaRPr lang="en-US" altLang="ko-KR" sz="1200">
              <a:latin typeface="+mn-ea"/>
            </a:endParaRPr>
          </a:p>
          <a:p>
            <a:pPr marL="171450" indent="-171450">
              <a:lnSpc>
                <a:spcPct val="150000"/>
              </a:lnSpc>
              <a:buFont typeface="Arial" panose="020B0604020202020204" pitchFamily="34" charset="0"/>
              <a:buChar char="•"/>
            </a:pPr>
            <a:r>
              <a:rPr lang="ko-KR" altLang="en-US" sz="1200">
                <a:latin typeface="+mn-ea"/>
              </a:rPr>
              <a:t>타입 변환 표현식은</a:t>
            </a:r>
            <a:r>
              <a:rPr lang="en-US" altLang="ko-KR" sz="1200">
                <a:latin typeface="+mn-ea"/>
              </a:rPr>
              <a:t> </a:t>
            </a:r>
            <a:r>
              <a:rPr lang="en-US" altLang="ko-KR" sz="1200" b="1"/>
              <a:t>${{. . .}}</a:t>
            </a:r>
            <a:r>
              <a:rPr lang="en-US" altLang="ko-KR" sz="1200"/>
              <a:t> </a:t>
            </a:r>
            <a:r>
              <a:rPr lang="ko-KR" altLang="en-US" sz="1200"/>
              <a:t>이며 </a:t>
            </a:r>
            <a:r>
              <a:rPr lang="ko-KR" altLang="en-US" sz="1200">
                <a:latin typeface="+mn-ea"/>
              </a:rPr>
              <a:t>모델 데이터를</a:t>
            </a:r>
            <a:r>
              <a:rPr lang="ko-KR" altLang="en-US" sz="1200"/>
              <a:t> 표현식에 입력하면 된다</a:t>
            </a:r>
            <a:r>
              <a:rPr lang="en-US" altLang="ko-KR" sz="1200"/>
              <a:t>( </a:t>
            </a:r>
            <a:r>
              <a:rPr lang="ko-KR" altLang="en-US" sz="1200"/>
              <a:t>일반 변수 표현식은 </a:t>
            </a:r>
            <a:r>
              <a:rPr lang="en-US" altLang="ko-KR" sz="1200"/>
              <a:t>${. . .} </a:t>
            </a:r>
            <a:r>
              <a:rPr lang="ko-KR" altLang="en-US" sz="1200"/>
              <a:t>인 것과 구분해서 사용</a:t>
            </a:r>
            <a:r>
              <a:rPr lang="en-US" altLang="ko-KR" sz="1200"/>
              <a:t>)</a:t>
            </a:r>
            <a:endParaRPr lang="ko-KR" altLang="en-US" sz="1200"/>
          </a:p>
        </p:txBody>
      </p:sp>
      <p:sp>
        <p:nvSpPr>
          <p:cNvPr id="22" name="Rectangle 1">
            <a:extLst>
              <a:ext uri="{FF2B5EF4-FFF2-40B4-BE49-F238E27FC236}">
                <a16:creationId xmlns:a16="http://schemas.microsoft.com/office/drawing/2014/main" id="{01E4A2C4-9288-3933-B961-65E1F27AC909}"/>
              </a:ext>
            </a:extLst>
          </p:cNvPr>
          <p:cNvSpPr>
            <a:spLocks noChangeArrowheads="1"/>
          </p:cNvSpPr>
          <p:nvPr/>
        </p:nvSpPr>
        <p:spPr bwMode="auto">
          <a:xfrm>
            <a:off x="5791200" y="1267549"/>
            <a:ext cx="6233459" cy="3361882"/>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@Controller</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CurrencyController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@GetMapping</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"/currency"</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56A8F5"/>
                </a:solidFill>
                <a:effectLst/>
                <a:latin typeface="Arial Unicode MS"/>
                <a:ea typeface="JetBrains Mono"/>
              </a:rPr>
              <a:t>showCurrencyForm</a:t>
            </a:r>
            <a:r>
              <a:rPr kumimoji="0" lang="ko-KR" altLang="ko-KR" sz="1100" b="0" i="0" u="none" strike="noStrike" cap="none" normalizeH="0" baseline="0">
                <a:ln>
                  <a:noFill/>
                </a:ln>
                <a:solidFill>
                  <a:srgbClr val="BCBEC4"/>
                </a:solidFill>
                <a:effectLst/>
                <a:latin typeface="Arial Unicode MS"/>
                <a:ea typeface="JetBrains Mono"/>
              </a:rPr>
              <a:t>(Model model)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model.addAttribute(</a:t>
            </a:r>
            <a:r>
              <a:rPr kumimoji="0" lang="ko-KR" altLang="ko-KR" sz="1100" b="0" i="0" u="none" strike="noStrike" cap="none" normalizeH="0" baseline="0">
                <a:ln>
                  <a:noFill/>
                </a:ln>
                <a:solidFill>
                  <a:srgbClr val="6AAB73"/>
                </a:solidFill>
                <a:effectLst/>
                <a:latin typeface="Arial Unicode MS"/>
                <a:ea typeface="JetBrains Mono"/>
              </a:rPr>
              <a:t>"amount"</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2AACB8"/>
                </a:solidFill>
                <a:effectLst/>
                <a:latin typeface="Arial Unicode MS"/>
                <a:ea typeface="JetBrains Mono"/>
              </a:rPr>
              <a:t>12345</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en-US"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6AAB73"/>
                </a:solidFill>
                <a:effectLst/>
                <a:latin typeface="Arial Unicode MS"/>
                <a:ea typeface="JetBrains Mono"/>
              </a:rPr>
              <a:t>"currency-form"</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@PostMapping</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"/currency"</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56A8F5"/>
                </a:solidFill>
                <a:effectLst/>
                <a:latin typeface="Arial Unicode MS"/>
                <a:ea typeface="JetBrains Mono"/>
              </a:rPr>
              <a:t>handleCurrencyForm</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B3AE60"/>
                </a:solidFill>
                <a:effectLst/>
                <a:latin typeface="Arial Unicode MS"/>
                <a:ea typeface="JetBrains Mono"/>
              </a:rPr>
              <a:t>@RequestParam</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"amount2"</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int </a:t>
            </a:r>
            <a:r>
              <a:rPr kumimoji="0" lang="ko-KR" altLang="ko-KR" sz="1100" b="0" i="0" u="none" strike="noStrike" cap="none" normalizeH="0" baseline="0">
                <a:ln>
                  <a:noFill/>
                </a:ln>
                <a:solidFill>
                  <a:srgbClr val="BCBEC4"/>
                </a:solidFill>
                <a:effectLst/>
                <a:latin typeface="Arial Unicode MS"/>
                <a:ea typeface="JetBrains Mono"/>
              </a:rPr>
              <a:t>amount2, Model model)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model.addAttribute(</a:t>
            </a:r>
            <a:r>
              <a:rPr kumimoji="0" lang="ko-KR" altLang="ko-KR" sz="1100" b="0" i="0" u="none" strike="noStrike" cap="none" normalizeH="0" baseline="0">
                <a:ln>
                  <a:noFill/>
                </a:ln>
                <a:solidFill>
                  <a:srgbClr val="6AAB73"/>
                </a:solidFill>
                <a:effectLst/>
                <a:latin typeface="Arial Unicode MS"/>
                <a:ea typeface="JetBrains Mono"/>
              </a:rPr>
              <a:t>"amount"</a:t>
            </a:r>
            <a:r>
              <a:rPr kumimoji="0" lang="ko-KR" altLang="ko-KR" sz="1100" b="0" i="0" u="none" strike="noStrike" cap="none" normalizeH="0" baseline="0">
                <a:ln>
                  <a:noFill/>
                </a:ln>
                <a:solidFill>
                  <a:srgbClr val="BCBEC4"/>
                </a:solidFill>
                <a:effectLst/>
                <a:latin typeface="Arial Unicode MS"/>
                <a:ea typeface="JetBrains Mono"/>
              </a:rPr>
              <a:t>, amount2);</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6AAB73"/>
                </a:solidFill>
                <a:effectLst/>
                <a:latin typeface="Arial Unicode MS"/>
                <a:ea typeface="JetBrains Mono"/>
              </a:rPr>
              <a:t>"currency-result"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pic>
        <p:nvPicPr>
          <p:cNvPr id="26" name="그림 25">
            <a:extLst>
              <a:ext uri="{FF2B5EF4-FFF2-40B4-BE49-F238E27FC236}">
                <a16:creationId xmlns:a16="http://schemas.microsoft.com/office/drawing/2014/main" id="{22BD6BE2-2375-722E-6932-FDF4B6197C66}"/>
              </a:ext>
            </a:extLst>
          </p:cNvPr>
          <p:cNvPicPr>
            <a:picLocks noChangeAspect="1"/>
          </p:cNvPicPr>
          <p:nvPr/>
        </p:nvPicPr>
        <p:blipFill>
          <a:blip r:embed="rId3"/>
          <a:stretch>
            <a:fillRect/>
          </a:stretch>
        </p:blipFill>
        <p:spPr>
          <a:xfrm>
            <a:off x="794148" y="3429000"/>
            <a:ext cx="2336202" cy="608052"/>
          </a:xfrm>
          <a:prstGeom prst="rect">
            <a:avLst/>
          </a:prstGeom>
          <a:ln w="6350">
            <a:solidFill>
              <a:schemeClr val="bg1">
                <a:lumMod val="65000"/>
              </a:schemeClr>
            </a:solidFill>
          </a:ln>
        </p:spPr>
      </p:pic>
      <p:pic>
        <p:nvPicPr>
          <p:cNvPr id="28" name="그림 27">
            <a:extLst>
              <a:ext uri="{FF2B5EF4-FFF2-40B4-BE49-F238E27FC236}">
                <a16:creationId xmlns:a16="http://schemas.microsoft.com/office/drawing/2014/main" id="{F55C19C9-42FE-C1D9-B4FB-7AD139A801B0}"/>
              </a:ext>
            </a:extLst>
          </p:cNvPr>
          <p:cNvPicPr>
            <a:picLocks noChangeAspect="1"/>
          </p:cNvPicPr>
          <p:nvPr/>
        </p:nvPicPr>
        <p:blipFill>
          <a:blip r:embed="rId4"/>
          <a:stretch>
            <a:fillRect/>
          </a:stretch>
        </p:blipFill>
        <p:spPr>
          <a:xfrm>
            <a:off x="6359397" y="5897303"/>
            <a:ext cx="1663785" cy="779320"/>
          </a:xfrm>
          <a:prstGeom prst="rect">
            <a:avLst/>
          </a:prstGeom>
          <a:ln w="6350">
            <a:solidFill>
              <a:schemeClr val="bg1">
                <a:lumMod val="65000"/>
              </a:schemeClr>
            </a:solidFill>
          </a:ln>
        </p:spPr>
      </p:pic>
      <p:pic>
        <p:nvPicPr>
          <p:cNvPr id="30" name="그림 29">
            <a:extLst>
              <a:ext uri="{FF2B5EF4-FFF2-40B4-BE49-F238E27FC236}">
                <a16:creationId xmlns:a16="http://schemas.microsoft.com/office/drawing/2014/main" id="{5C0FDF1C-A52A-9430-DC91-F09CE1F0D6FB}"/>
              </a:ext>
            </a:extLst>
          </p:cNvPr>
          <p:cNvPicPr>
            <a:picLocks noChangeAspect="1"/>
          </p:cNvPicPr>
          <p:nvPr/>
        </p:nvPicPr>
        <p:blipFill>
          <a:blip r:embed="rId5"/>
          <a:stretch>
            <a:fillRect/>
          </a:stretch>
        </p:blipFill>
        <p:spPr>
          <a:xfrm>
            <a:off x="794148" y="5251401"/>
            <a:ext cx="4422112" cy="884422"/>
          </a:xfrm>
          <a:prstGeom prst="rect">
            <a:avLst/>
          </a:prstGeom>
        </p:spPr>
      </p:pic>
      <p:grpSp>
        <p:nvGrpSpPr>
          <p:cNvPr id="31" name="그룹 30">
            <a:extLst>
              <a:ext uri="{FF2B5EF4-FFF2-40B4-BE49-F238E27FC236}">
                <a16:creationId xmlns:a16="http://schemas.microsoft.com/office/drawing/2014/main" id="{2FCD9DFA-8B90-2685-E8F7-7C6597126481}"/>
              </a:ext>
            </a:extLst>
          </p:cNvPr>
          <p:cNvGrpSpPr/>
          <p:nvPr/>
        </p:nvGrpSpPr>
        <p:grpSpPr>
          <a:xfrm>
            <a:off x="224695" y="2057778"/>
            <a:ext cx="283698" cy="283699"/>
            <a:chOff x="1075919" y="1284038"/>
            <a:chExt cx="283698" cy="283699"/>
          </a:xfrm>
        </p:grpSpPr>
        <p:sp>
          <p:nvSpPr>
            <p:cNvPr id="32" name="타원 31">
              <a:extLst>
                <a:ext uri="{FF2B5EF4-FFF2-40B4-BE49-F238E27FC236}">
                  <a16:creationId xmlns:a16="http://schemas.microsoft.com/office/drawing/2014/main" id="{23032152-CA4A-21DB-7792-974499C41209}"/>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33" name="TextBox 32">
              <a:extLst>
                <a:ext uri="{FF2B5EF4-FFF2-40B4-BE49-F238E27FC236}">
                  <a16:creationId xmlns:a16="http://schemas.microsoft.com/office/drawing/2014/main" id="{AB9C8BD0-9E61-3354-F311-AD77A9FACBCE}"/>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1</a:t>
              </a:r>
              <a:endParaRPr lang="ko-KR" altLang="en-US" sz="1100" b="1">
                <a:solidFill>
                  <a:schemeClr val="bg1"/>
                </a:solidFill>
              </a:endParaRPr>
            </a:p>
          </p:txBody>
        </p:sp>
      </p:grpSp>
      <p:grpSp>
        <p:nvGrpSpPr>
          <p:cNvPr id="34" name="그룹 33">
            <a:extLst>
              <a:ext uri="{FF2B5EF4-FFF2-40B4-BE49-F238E27FC236}">
                <a16:creationId xmlns:a16="http://schemas.microsoft.com/office/drawing/2014/main" id="{C5F7684B-ADFA-0E0C-EE35-FF8445A1D582}"/>
              </a:ext>
            </a:extLst>
          </p:cNvPr>
          <p:cNvGrpSpPr/>
          <p:nvPr/>
        </p:nvGrpSpPr>
        <p:grpSpPr>
          <a:xfrm>
            <a:off x="437042" y="5551762"/>
            <a:ext cx="283698" cy="283699"/>
            <a:chOff x="1075919" y="1284038"/>
            <a:chExt cx="283698" cy="283699"/>
          </a:xfrm>
        </p:grpSpPr>
        <p:sp>
          <p:nvSpPr>
            <p:cNvPr id="35" name="타원 34">
              <a:extLst>
                <a:ext uri="{FF2B5EF4-FFF2-40B4-BE49-F238E27FC236}">
                  <a16:creationId xmlns:a16="http://schemas.microsoft.com/office/drawing/2014/main" id="{1F022122-1B3B-9BA5-F2F0-0C1332A9F046}"/>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36" name="TextBox 35">
              <a:extLst>
                <a:ext uri="{FF2B5EF4-FFF2-40B4-BE49-F238E27FC236}">
                  <a16:creationId xmlns:a16="http://schemas.microsoft.com/office/drawing/2014/main" id="{B51638C8-F0C5-E141-74B2-7B202CF24683}"/>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2</a:t>
              </a:r>
              <a:endParaRPr lang="ko-KR" altLang="en-US" sz="1100" b="1">
                <a:solidFill>
                  <a:schemeClr val="bg1"/>
                </a:solidFill>
              </a:endParaRPr>
            </a:p>
          </p:txBody>
        </p:sp>
      </p:grpSp>
      <p:grpSp>
        <p:nvGrpSpPr>
          <p:cNvPr id="37" name="그룹 36">
            <a:extLst>
              <a:ext uri="{FF2B5EF4-FFF2-40B4-BE49-F238E27FC236}">
                <a16:creationId xmlns:a16="http://schemas.microsoft.com/office/drawing/2014/main" id="{DCEE151D-B8FB-8A3B-2BC7-B26F4EC922B6}"/>
              </a:ext>
            </a:extLst>
          </p:cNvPr>
          <p:cNvGrpSpPr/>
          <p:nvPr/>
        </p:nvGrpSpPr>
        <p:grpSpPr>
          <a:xfrm>
            <a:off x="5765328" y="4947873"/>
            <a:ext cx="283698" cy="283699"/>
            <a:chOff x="1075919" y="1284038"/>
            <a:chExt cx="283698" cy="283699"/>
          </a:xfrm>
        </p:grpSpPr>
        <p:sp>
          <p:nvSpPr>
            <p:cNvPr id="38" name="타원 37">
              <a:extLst>
                <a:ext uri="{FF2B5EF4-FFF2-40B4-BE49-F238E27FC236}">
                  <a16:creationId xmlns:a16="http://schemas.microsoft.com/office/drawing/2014/main" id="{3B931002-C75E-4D21-7C9D-A8069A1FEEDA}"/>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39" name="TextBox 38">
              <a:extLst>
                <a:ext uri="{FF2B5EF4-FFF2-40B4-BE49-F238E27FC236}">
                  <a16:creationId xmlns:a16="http://schemas.microsoft.com/office/drawing/2014/main" id="{06506085-E030-1C2F-098B-F75DA9FBDC4D}"/>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3</a:t>
              </a:r>
              <a:endParaRPr lang="ko-KR" altLang="en-US" sz="1100" b="1">
                <a:solidFill>
                  <a:schemeClr val="bg1"/>
                </a:solidFill>
              </a:endParaRPr>
            </a:p>
          </p:txBody>
        </p:sp>
      </p:grpSp>
    </p:spTree>
    <p:extLst>
      <p:ext uri="{BB962C8B-B14F-4D97-AF65-F5344CB8AC3E}">
        <p14:creationId xmlns:p14="http://schemas.microsoft.com/office/powerpoint/2010/main" val="2334310701"/>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BCBC49-45EA-BC3E-6C4E-D61905DD4C5F}"/>
            </a:ext>
          </a:extLst>
        </p:cNvPr>
        <p:cNvGrpSpPr/>
        <p:nvPr/>
      </p:nvGrpSpPr>
      <p:grpSpPr>
        <a:xfrm>
          <a:off x="0" y="0"/>
          <a:ext cx="0" cy="0"/>
          <a:chOff x="0" y="0"/>
          <a:chExt cx="0" cy="0"/>
        </a:xfrm>
      </p:grpSpPr>
      <p:sp>
        <p:nvSpPr>
          <p:cNvPr id="6" name="직사각형 5">
            <a:extLst>
              <a:ext uri="{FF2B5EF4-FFF2-40B4-BE49-F238E27FC236}">
                <a16:creationId xmlns:a16="http://schemas.microsoft.com/office/drawing/2014/main" id="{84E2D6B1-9379-8DDA-EA88-351271B792BB}"/>
              </a:ext>
            </a:extLst>
          </p:cNvPr>
          <p:cNvSpPr/>
          <p:nvPr/>
        </p:nvSpPr>
        <p:spPr>
          <a:xfrm>
            <a:off x="108284" y="110009"/>
            <a:ext cx="3145733"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Formatter </a:t>
            </a:r>
            <a:r>
              <a:rPr lang="ko-KR" altLang="en-US" b="1">
                <a:solidFill>
                  <a:schemeClr val="accent1">
                    <a:lumMod val="75000"/>
                  </a:schemeClr>
                </a:solidFill>
                <a:latin typeface="+mn-ea"/>
              </a:rPr>
              <a:t>흐름도 </a:t>
            </a:r>
            <a:r>
              <a:rPr lang="en-US" altLang="ko-KR" b="1">
                <a:solidFill>
                  <a:schemeClr val="accent1">
                    <a:lumMod val="75000"/>
                  </a:schemeClr>
                </a:solidFill>
                <a:latin typeface="+mn-ea"/>
              </a:rPr>
              <a:t>– Print</a:t>
            </a:r>
            <a:endParaRPr lang="ko-KR" altLang="en-US" b="1">
              <a:solidFill>
                <a:schemeClr val="accent1">
                  <a:lumMod val="75000"/>
                </a:schemeClr>
              </a:solidFill>
              <a:latin typeface="+mn-ea"/>
            </a:endParaRPr>
          </a:p>
        </p:txBody>
      </p:sp>
      <p:grpSp>
        <p:nvGrpSpPr>
          <p:cNvPr id="2" name="그룹 1">
            <a:extLst>
              <a:ext uri="{FF2B5EF4-FFF2-40B4-BE49-F238E27FC236}">
                <a16:creationId xmlns:a16="http://schemas.microsoft.com/office/drawing/2014/main" id="{FC316CDD-8E20-CC4E-7A8A-692A46B4739D}"/>
              </a:ext>
            </a:extLst>
          </p:cNvPr>
          <p:cNvGrpSpPr/>
          <p:nvPr/>
        </p:nvGrpSpPr>
        <p:grpSpPr>
          <a:xfrm>
            <a:off x="438452" y="642201"/>
            <a:ext cx="580620" cy="493776"/>
            <a:chOff x="4940066" y="178594"/>
            <a:chExt cx="580620" cy="493776"/>
          </a:xfrm>
        </p:grpSpPr>
        <p:sp>
          <p:nvSpPr>
            <p:cNvPr id="5" name="타원 4">
              <a:extLst>
                <a:ext uri="{FF2B5EF4-FFF2-40B4-BE49-F238E27FC236}">
                  <a16:creationId xmlns:a16="http://schemas.microsoft.com/office/drawing/2014/main" id="{845BD83D-550B-5306-CAD8-F40B512197A0}"/>
                </a:ext>
              </a:extLst>
            </p:cNvPr>
            <p:cNvSpPr/>
            <p:nvPr/>
          </p:nvSpPr>
          <p:spPr>
            <a:xfrm>
              <a:off x="4970146" y="178594"/>
              <a:ext cx="493776" cy="493776"/>
            </a:xfrm>
            <a:prstGeom prst="ellipse">
              <a:avLst/>
            </a:prstGeom>
            <a:solidFill>
              <a:schemeClr val="accent1">
                <a:lumMod val="40000"/>
                <a:lumOff val="60000"/>
              </a:schemeClr>
            </a:solidFill>
            <a:ln w="190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2B65E684-B36F-DD77-8192-3F6709606474}"/>
                </a:ext>
              </a:extLst>
            </p:cNvPr>
            <p:cNvSpPr txBox="1"/>
            <p:nvPr/>
          </p:nvSpPr>
          <p:spPr>
            <a:xfrm>
              <a:off x="4940066" y="286983"/>
              <a:ext cx="580620" cy="276999"/>
            </a:xfrm>
            <a:prstGeom prst="rect">
              <a:avLst/>
            </a:prstGeom>
            <a:noFill/>
          </p:spPr>
          <p:txBody>
            <a:bodyPr wrap="square">
              <a:spAutoFit/>
            </a:bodyPr>
            <a:lstStyle/>
            <a:p>
              <a:r>
                <a:rPr lang="en-US" altLang="ko-KR" sz="1200" b="1">
                  <a:latin typeface="나눔바른고딕" panose="020B0603020101020101" pitchFamily="50" charset="-127"/>
                  <a:ea typeface="나눔바른고딕" panose="020B0603020101020101" pitchFamily="50" charset="-127"/>
                </a:rPr>
                <a:t>client</a:t>
              </a:r>
              <a:endParaRPr lang="ko-KR" altLang="en-US" sz="1200" b="1"/>
            </a:p>
          </p:txBody>
        </p:sp>
      </p:grpSp>
      <p:cxnSp>
        <p:nvCxnSpPr>
          <p:cNvPr id="9" name="직선 화살표 연결선 8">
            <a:extLst>
              <a:ext uri="{FF2B5EF4-FFF2-40B4-BE49-F238E27FC236}">
                <a16:creationId xmlns:a16="http://schemas.microsoft.com/office/drawing/2014/main" id="{AFC44C66-0AE4-FDF0-EC73-454EA96F5A44}"/>
              </a:ext>
            </a:extLst>
          </p:cNvPr>
          <p:cNvCxnSpPr>
            <a:cxnSpLocks/>
            <a:stCxn id="8" idx="3"/>
            <a:endCxn id="12" idx="1"/>
          </p:cNvCxnSpPr>
          <p:nvPr/>
        </p:nvCxnSpPr>
        <p:spPr>
          <a:xfrm flipV="1">
            <a:off x="1019072" y="889089"/>
            <a:ext cx="635875"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모서리가 둥근 직사각형 38">
            <a:extLst>
              <a:ext uri="{FF2B5EF4-FFF2-40B4-BE49-F238E27FC236}">
                <a16:creationId xmlns:a16="http://schemas.microsoft.com/office/drawing/2014/main" id="{CCEB9EE4-6D29-BC1E-A1CB-B857D7351DA2}"/>
              </a:ext>
            </a:extLst>
          </p:cNvPr>
          <p:cNvSpPr/>
          <p:nvPr/>
        </p:nvSpPr>
        <p:spPr>
          <a:xfrm>
            <a:off x="4196372" y="637761"/>
            <a:ext cx="3050014" cy="4951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Controller</a:t>
            </a:r>
            <a:endParaRPr lang="ko-KR" altLang="en-US" sz="1400">
              <a:solidFill>
                <a:schemeClr val="tx1"/>
              </a:solidFill>
              <a:latin typeface="+mj-lt"/>
              <a:ea typeface="나눔바른고딕" panose="020B0603020101020101"/>
            </a:endParaRPr>
          </a:p>
        </p:txBody>
      </p:sp>
      <p:cxnSp>
        <p:nvCxnSpPr>
          <p:cNvPr id="11" name="직선 화살표 연결선 10">
            <a:extLst>
              <a:ext uri="{FF2B5EF4-FFF2-40B4-BE49-F238E27FC236}">
                <a16:creationId xmlns:a16="http://schemas.microsoft.com/office/drawing/2014/main" id="{AAD8051A-3F8F-C12E-B13A-E8F5392335C9}"/>
              </a:ext>
            </a:extLst>
          </p:cNvPr>
          <p:cNvCxnSpPr>
            <a:cxnSpLocks/>
            <a:stCxn id="12" idx="3"/>
            <a:endCxn id="10" idx="1"/>
          </p:cNvCxnSpPr>
          <p:nvPr/>
        </p:nvCxnSpPr>
        <p:spPr>
          <a:xfrm flipV="1">
            <a:off x="3492907" y="885312"/>
            <a:ext cx="703465" cy="377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모서리가 둥근 직사각형 38">
            <a:extLst>
              <a:ext uri="{FF2B5EF4-FFF2-40B4-BE49-F238E27FC236}">
                <a16:creationId xmlns:a16="http://schemas.microsoft.com/office/drawing/2014/main" id="{672524A8-0433-9060-DBE6-2996F27F06BA}"/>
              </a:ext>
            </a:extLst>
          </p:cNvPr>
          <p:cNvSpPr/>
          <p:nvPr/>
        </p:nvSpPr>
        <p:spPr>
          <a:xfrm>
            <a:off x="1654947" y="642201"/>
            <a:ext cx="1837960"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DispatcherServlet</a:t>
            </a:r>
            <a:endParaRPr lang="ko-KR" altLang="en-US" sz="1400">
              <a:solidFill>
                <a:schemeClr val="tx1"/>
              </a:solidFill>
              <a:latin typeface="+mj-lt"/>
              <a:ea typeface="나눔바른고딕" panose="020B0603020101020101"/>
            </a:endParaRPr>
          </a:p>
        </p:txBody>
      </p:sp>
      <p:cxnSp>
        <p:nvCxnSpPr>
          <p:cNvPr id="13" name="직선 화살표 연결선 12">
            <a:extLst>
              <a:ext uri="{FF2B5EF4-FFF2-40B4-BE49-F238E27FC236}">
                <a16:creationId xmlns:a16="http://schemas.microsoft.com/office/drawing/2014/main" id="{5B224835-D581-D5FA-803F-0EE31585F9D9}"/>
              </a:ext>
            </a:extLst>
          </p:cNvPr>
          <p:cNvCxnSpPr>
            <a:cxnSpLocks/>
            <a:stCxn id="10" idx="2"/>
            <a:endCxn id="14" idx="0"/>
          </p:cNvCxnSpPr>
          <p:nvPr/>
        </p:nvCxnSpPr>
        <p:spPr>
          <a:xfrm flipH="1">
            <a:off x="5721374" y="1132862"/>
            <a:ext cx="5" cy="44047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모서리가 둥근 직사각형 38">
            <a:extLst>
              <a:ext uri="{FF2B5EF4-FFF2-40B4-BE49-F238E27FC236}">
                <a16:creationId xmlns:a16="http://schemas.microsoft.com/office/drawing/2014/main" id="{6E08D479-A96D-5671-D2F9-7F81DAE24178}"/>
              </a:ext>
            </a:extLst>
          </p:cNvPr>
          <p:cNvSpPr/>
          <p:nvPr/>
        </p:nvSpPr>
        <p:spPr>
          <a:xfrm>
            <a:off x="4915258" y="1573338"/>
            <a:ext cx="1612231"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ThymeleafView</a:t>
            </a:r>
            <a:endParaRPr lang="en-US" altLang="ko-KR" sz="1400">
              <a:solidFill>
                <a:schemeClr val="tx1"/>
              </a:solidFill>
              <a:effectLst/>
            </a:endParaRPr>
          </a:p>
        </p:txBody>
      </p:sp>
      <p:sp>
        <p:nvSpPr>
          <p:cNvPr id="44" name="다이아몬드 43">
            <a:extLst>
              <a:ext uri="{FF2B5EF4-FFF2-40B4-BE49-F238E27FC236}">
                <a16:creationId xmlns:a16="http://schemas.microsoft.com/office/drawing/2014/main" id="{C0D61798-1CAA-1103-68F0-D6B0038CD3AF}"/>
              </a:ext>
            </a:extLst>
          </p:cNvPr>
          <p:cNvSpPr/>
          <p:nvPr/>
        </p:nvSpPr>
        <p:spPr>
          <a:xfrm>
            <a:off x="5531881" y="2318602"/>
            <a:ext cx="378995" cy="403057"/>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cxnSp>
        <p:nvCxnSpPr>
          <p:cNvPr id="47" name="직선 화살표 연결선 46">
            <a:extLst>
              <a:ext uri="{FF2B5EF4-FFF2-40B4-BE49-F238E27FC236}">
                <a16:creationId xmlns:a16="http://schemas.microsoft.com/office/drawing/2014/main" id="{790E3B5C-A1F8-654D-CCCD-784868F2E6C6}"/>
              </a:ext>
            </a:extLst>
          </p:cNvPr>
          <p:cNvCxnSpPr>
            <a:cxnSpLocks/>
            <a:stCxn id="14" idx="2"/>
            <a:endCxn id="44" idx="0"/>
          </p:cNvCxnSpPr>
          <p:nvPr/>
        </p:nvCxnSpPr>
        <p:spPr>
          <a:xfrm>
            <a:off x="5721374" y="2067114"/>
            <a:ext cx="5" cy="25148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8F9EE882-72B9-207B-846D-80DA19A47705}"/>
              </a:ext>
            </a:extLst>
          </p:cNvPr>
          <p:cNvSpPr txBox="1"/>
          <p:nvPr/>
        </p:nvSpPr>
        <p:spPr>
          <a:xfrm>
            <a:off x="5868228" y="2377456"/>
            <a:ext cx="1837956" cy="261610"/>
          </a:xfrm>
          <a:prstGeom prst="rect">
            <a:avLst/>
          </a:prstGeom>
          <a:noFill/>
        </p:spPr>
        <p:txBody>
          <a:bodyPr wrap="square">
            <a:spAutoFit/>
          </a:bodyPr>
          <a:lstStyle/>
          <a:p>
            <a:r>
              <a:rPr lang="en-US" altLang="ko-KR" sz="1100"/>
              <a:t>${{. . . }} </a:t>
            </a:r>
            <a:r>
              <a:rPr lang="ko-KR" altLang="en-US" sz="1100"/>
              <a:t>표현식이 있는가</a:t>
            </a:r>
            <a:r>
              <a:rPr lang="en-US" altLang="ko-KR" sz="1100"/>
              <a:t>?</a:t>
            </a:r>
            <a:endParaRPr lang="ko-KR" altLang="en-US" sz="1100"/>
          </a:p>
        </p:txBody>
      </p:sp>
      <p:sp>
        <p:nvSpPr>
          <p:cNvPr id="54" name="모서리가 둥근 직사각형 38">
            <a:extLst>
              <a:ext uri="{FF2B5EF4-FFF2-40B4-BE49-F238E27FC236}">
                <a16:creationId xmlns:a16="http://schemas.microsoft.com/office/drawing/2014/main" id="{9D5C1719-C03F-5458-3D72-96707F7FA0D3}"/>
              </a:ext>
            </a:extLst>
          </p:cNvPr>
          <p:cNvSpPr/>
          <p:nvPr/>
        </p:nvSpPr>
        <p:spPr>
          <a:xfrm>
            <a:off x="5080021" y="2875301"/>
            <a:ext cx="1282713"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t>DataBinder</a:t>
            </a:r>
          </a:p>
        </p:txBody>
      </p:sp>
      <p:cxnSp>
        <p:nvCxnSpPr>
          <p:cNvPr id="55" name="직선 화살표 연결선 54">
            <a:extLst>
              <a:ext uri="{FF2B5EF4-FFF2-40B4-BE49-F238E27FC236}">
                <a16:creationId xmlns:a16="http://schemas.microsoft.com/office/drawing/2014/main" id="{81F14E12-E95F-C078-359F-B983FD02FA6F}"/>
              </a:ext>
            </a:extLst>
          </p:cNvPr>
          <p:cNvCxnSpPr>
            <a:cxnSpLocks/>
            <a:stCxn id="44" idx="2"/>
            <a:endCxn id="54" idx="0"/>
          </p:cNvCxnSpPr>
          <p:nvPr/>
        </p:nvCxnSpPr>
        <p:spPr>
          <a:xfrm flipH="1">
            <a:off x="5721378" y="2721659"/>
            <a:ext cx="1" cy="15364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0" name="모서리가 둥근 직사각형 38">
            <a:extLst>
              <a:ext uri="{FF2B5EF4-FFF2-40B4-BE49-F238E27FC236}">
                <a16:creationId xmlns:a16="http://schemas.microsoft.com/office/drawing/2014/main" id="{5E2AB4F2-23C6-5631-07C8-943D01958000}"/>
              </a:ext>
            </a:extLst>
          </p:cNvPr>
          <p:cNvSpPr/>
          <p:nvPr/>
        </p:nvSpPr>
        <p:spPr>
          <a:xfrm>
            <a:off x="4659590" y="3685148"/>
            <a:ext cx="2123573"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WebConversionService</a:t>
            </a:r>
          </a:p>
        </p:txBody>
      </p:sp>
      <p:cxnSp>
        <p:nvCxnSpPr>
          <p:cNvPr id="61" name="직선 화살표 연결선 60">
            <a:extLst>
              <a:ext uri="{FF2B5EF4-FFF2-40B4-BE49-F238E27FC236}">
                <a16:creationId xmlns:a16="http://schemas.microsoft.com/office/drawing/2014/main" id="{D66F0B31-607F-24E6-2DD2-97B868BDD39E}"/>
              </a:ext>
            </a:extLst>
          </p:cNvPr>
          <p:cNvCxnSpPr>
            <a:cxnSpLocks/>
            <a:stCxn id="54" idx="2"/>
            <a:endCxn id="60" idx="0"/>
          </p:cNvCxnSpPr>
          <p:nvPr/>
        </p:nvCxnSpPr>
        <p:spPr>
          <a:xfrm flipH="1">
            <a:off x="5721377" y="3369077"/>
            <a:ext cx="1" cy="31607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2" name="모서리가 둥근 직사각형 38">
            <a:extLst>
              <a:ext uri="{FF2B5EF4-FFF2-40B4-BE49-F238E27FC236}">
                <a16:creationId xmlns:a16="http://schemas.microsoft.com/office/drawing/2014/main" id="{11B3BB79-3F01-2018-173C-51AFB7793857}"/>
              </a:ext>
            </a:extLst>
          </p:cNvPr>
          <p:cNvSpPr/>
          <p:nvPr/>
        </p:nvSpPr>
        <p:spPr>
          <a:xfrm>
            <a:off x="4925126" y="5117838"/>
            <a:ext cx="1592500"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PrinterConverter</a:t>
            </a:r>
          </a:p>
        </p:txBody>
      </p:sp>
      <p:sp>
        <p:nvSpPr>
          <p:cNvPr id="77" name="모서리가 둥근 직사각형 38">
            <a:extLst>
              <a:ext uri="{FF2B5EF4-FFF2-40B4-BE49-F238E27FC236}">
                <a16:creationId xmlns:a16="http://schemas.microsoft.com/office/drawing/2014/main" id="{45F3AFF5-3E5C-8BD1-244B-6477D564A7F1}"/>
              </a:ext>
            </a:extLst>
          </p:cNvPr>
          <p:cNvSpPr/>
          <p:nvPr/>
        </p:nvSpPr>
        <p:spPr>
          <a:xfrm>
            <a:off x="8071869" y="3685148"/>
            <a:ext cx="1170431"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Converters</a:t>
            </a:r>
          </a:p>
        </p:txBody>
      </p:sp>
      <p:pic>
        <p:nvPicPr>
          <p:cNvPr id="79" name="그림 78">
            <a:extLst>
              <a:ext uri="{FF2B5EF4-FFF2-40B4-BE49-F238E27FC236}">
                <a16:creationId xmlns:a16="http://schemas.microsoft.com/office/drawing/2014/main" id="{8523572B-2013-FEAF-9771-697F5A46F42C}"/>
              </a:ext>
            </a:extLst>
          </p:cNvPr>
          <p:cNvPicPr>
            <a:picLocks noChangeAspect="1"/>
          </p:cNvPicPr>
          <p:nvPr/>
        </p:nvPicPr>
        <p:blipFill>
          <a:blip r:embed="rId3"/>
          <a:srcRect l="46660"/>
          <a:stretch/>
        </p:blipFill>
        <p:spPr>
          <a:xfrm>
            <a:off x="9651466" y="2925114"/>
            <a:ext cx="2123573" cy="2013843"/>
          </a:xfrm>
          <a:prstGeom prst="rect">
            <a:avLst/>
          </a:prstGeom>
        </p:spPr>
      </p:pic>
      <p:cxnSp>
        <p:nvCxnSpPr>
          <p:cNvPr id="82" name="직선 연결선 81">
            <a:extLst>
              <a:ext uri="{FF2B5EF4-FFF2-40B4-BE49-F238E27FC236}">
                <a16:creationId xmlns:a16="http://schemas.microsoft.com/office/drawing/2014/main" id="{930B09F8-4D49-3E34-A72A-C1B4107BA074}"/>
              </a:ext>
            </a:extLst>
          </p:cNvPr>
          <p:cNvCxnSpPr>
            <a:stCxn id="77" idx="3"/>
            <a:endCxn id="79" idx="1"/>
          </p:cNvCxnSpPr>
          <p:nvPr/>
        </p:nvCxnSpPr>
        <p:spPr>
          <a:xfrm>
            <a:off x="9242300" y="3932036"/>
            <a:ext cx="409166" cy="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4" name="직선 화살표 연결선 83">
            <a:extLst>
              <a:ext uri="{FF2B5EF4-FFF2-40B4-BE49-F238E27FC236}">
                <a16:creationId xmlns:a16="http://schemas.microsoft.com/office/drawing/2014/main" id="{A4B30D07-F14E-7DD2-E542-50F3CB65CB2A}"/>
              </a:ext>
            </a:extLst>
          </p:cNvPr>
          <p:cNvCxnSpPr>
            <a:stCxn id="60" idx="3"/>
            <a:endCxn id="77" idx="1"/>
          </p:cNvCxnSpPr>
          <p:nvPr/>
        </p:nvCxnSpPr>
        <p:spPr>
          <a:xfrm>
            <a:off x="6783163" y="3932036"/>
            <a:ext cx="128870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5" name="TextBox 84">
            <a:extLst>
              <a:ext uri="{FF2B5EF4-FFF2-40B4-BE49-F238E27FC236}">
                <a16:creationId xmlns:a16="http://schemas.microsoft.com/office/drawing/2014/main" id="{E61FC79D-BEA7-242D-3D57-F7BC0DA86553}"/>
              </a:ext>
            </a:extLst>
          </p:cNvPr>
          <p:cNvSpPr txBox="1"/>
          <p:nvPr/>
        </p:nvSpPr>
        <p:spPr>
          <a:xfrm>
            <a:off x="6228845" y="3384537"/>
            <a:ext cx="2781265" cy="261610"/>
          </a:xfrm>
          <a:prstGeom prst="rect">
            <a:avLst/>
          </a:prstGeom>
          <a:noFill/>
        </p:spPr>
        <p:txBody>
          <a:bodyPr wrap="square">
            <a:spAutoFit/>
          </a:bodyPr>
          <a:lstStyle/>
          <a:p>
            <a:r>
              <a:rPr lang="en-US" altLang="ko-KR" sz="1100"/>
              <a:t>getConverter(</a:t>
            </a:r>
            <a:r>
              <a:rPr lang="en-US" altLang="ko-KR" sz="1100">
                <a:solidFill>
                  <a:schemeClr val="accent2"/>
                </a:solidFill>
              </a:rPr>
              <a:t>sourceType</a:t>
            </a:r>
            <a:r>
              <a:rPr lang="en-US" altLang="ko-KR" sz="1100"/>
              <a:t>, </a:t>
            </a:r>
            <a:r>
              <a:rPr lang="en-US" altLang="ko-KR" sz="1100">
                <a:solidFill>
                  <a:schemeClr val="accent6">
                    <a:lumMod val="75000"/>
                  </a:schemeClr>
                </a:solidFill>
              </a:rPr>
              <a:t>targetType</a:t>
            </a:r>
            <a:r>
              <a:rPr lang="en-US" altLang="ko-KR" sz="1100"/>
              <a:t>)</a:t>
            </a:r>
            <a:endParaRPr lang="ko-KR" altLang="en-US" sz="1100"/>
          </a:p>
        </p:txBody>
      </p:sp>
      <p:cxnSp>
        <p:nvCxnSpPr>
          <p:cNvPr id="86" name="직선 화살표 연결선 85">
            <a:extLst>
              <a:ext uri="{FF2B5EF4-FFF2-40B4-BE49-F238E27FC236}">
                <a16:creationId xmlns:a16="http://schemas.microsoft.com/office/drawing/2014/main" id="{E7B63911-A531-3FB8-9661-3496C4BD7707}"/>
              </a:ext>
            </a:extLst>
          </p:cNvPr>
          <p:cNvCxnSpPr>
            <a:cxnSpLocks/>
            <a:stCxn id="121" idx="2"/>
            <a:endCxn id="72" idx="0"/>
          </p:cNvCxnSpPr>
          <p:nvPr/>
        </p:nvCxnSpPr>
        <p:spPr>
          <a:xfrm>
            <a:off x="5721375" y="4797885"/>
            <a:ext cx="1" cy="3199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1" name="모서리가 둥근 직사각형 38">
            <a:extLst>
              <a:ext uri="{FF2B5EF4-FFF2-40B4-BE49-F238E27FC236}">
                <a16:creationId xmlns:a16="http://schemas.microsoft.com/office/drawing/2014/main" id="{B1ADA502-15A5-4467-70F2-AC48FE8D79FD}"/>
              </a:ext>
            </a:extLst>
          </p:cNvPr>
          <p:cNvSpPr/>
          <p:nvPr/>
        </p:nvSpPr>
        <p:spPr>
          <a:xfrm>
            <a:off x="5121121" y="6076027"/>
            <a:ext cx="1200509"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t>Printer</a:t>
            </a:r>
          </a:p>
        </p:txBody>
      </p:sp>
      <p:cxnSp>
        <p:nvCxnSpPr>
          <p:cNvPr id="92" name="직선 화살표 연결선 91">
            <a:extLst>
              <a:ext uri="{FF2B5EF4-FFF2-40B4-BE49-F238E27FC236}">
                <a16:creationId xmlns:a16="http://schemas.microsoft.com/office/drawing/2014/main" id="{C02393E9-824A-1BC4-89A9-CEFA9B8851FB}"/>
              </a:ext>
            </a:extLst>
          </p:cNvPr>
          <p:cNvCxnSpPr>
            <a:cxnSpLocks/>
            <a:stCxn id="72" idx="2"/>
            <a:endCxn id="91" idx="0"/>
          </p:cNvCxnSpPr>
          <p:nvPr/>
        </p:nvCxnSpPr>
        <p:spPr>
          <a:xfrm>
            <a:off x="5721376" y="5611614"/>
            <a:ext cx="0" cy="46441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7" name="TextBox 96">
            <a:extLst>
              <a:ext uri="{FF2B5EF4-FFF2-40B4-BE49-F238E27FC236}">
                <a16:creationId xmlns:a16="http://schemas.microsoft.com/office/drawing/2014/main" id="{5D3168AC-D64B-7DA3-F965-EA1B5F382B22}"/>
              </a:ext>
            </a:extLst>
          </p:cNvPr>
          <p:cNvSpPr txBox="1"/>
          <p:nvPr/>
        </p:nvSpPr>
        <p:spPr>
          <a:xfrm>
            <a:off x="5910872" y="4465551"/>
            <a:ext cx="1837960" cy="261610"/>
          </a:xfrm>
          <a:prstGeom prst="rect">
            <a:avLst/>
          </a:prstGeom>
          <a:noFill/>
        </p:spPr>
        <p:txBody>
          <a:bodyPr wrap="square">
            <a:spAutoFit/>
          </a:bodyPr>
          <a:lstStyle/>
          <a:p>
            <a:r>
              <a:rPr lang="en-US" altLang="ko-KR" sz="1100"/>
              <a:t>Converter </a:t>
            </a:r>
            <a:r>
              <a:rPr lang="ko-KR" altLang="en-US" sz="1100"/>
              <a:t>가</a:t>
            </a:r>
            <a:r>
              <a:rPr lang="en-US" altLang="ko-KR" sz="1100"/>
              <a:t> </a:t>
            </a:r>
            <a:r>
              <a:rPr lang="ko-KR" altLang="en-US" sz="1100"/>
              <a:t>존재하는가</a:t>
            </a:r>
            <a:r>
              <a:rPr lang="en-US" altLang="ko-KR" sz="1100"/>
              <a:t>?</a:t>
            </a:r>
            <a:endParaRPr lang="ko-KR" altLang="en-US" sz="1100"/>
          </a:p>
        </p:txBody>
      </p:sp>
      <p:sp>
        <p:nvSpPr>
          <p:cNvPr id="102" name="모서리가 둥근 직사각형 38">
            <a:extLst>
              <a:ext uri="{FF2B5EF4-FFF2-40B4-BE49-F238E27FC236}">
                <a16:creationId xmlns:a16="http://schemas.microsoft.com/office/drawing/2014/main" id="{A0BC7EBD-B86A-CE8E-380B-5C046EE2E6DA}"/>
              </a:ext>
            </a:extLst>
          </p:cNvPr>
          <p:cNvSpPr/>
          <p:nvPr/>
        </p:nvSpPr>
        <p:spPr>
          <a:xfrm>
            <a:off x="7706184" y="6076027"/>
            <a:ext cx="731370"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t>\1,000</a:t>
            </a:r>
          </a:p>
        </p:txBody>
      </p:sp>
      <p:cxnSp>
        <p:nvCxnSpPr>
          <p:cNvPr id="105" name="직선 화살표 연결선 104">
            <a:extLst>
              <a:ext uri="{FF2B5EF4-FFF2-40B4-BE49-F238E27FC236}">
                <a16:creationId xmlns:a16="http://schemas.microsoft.com/office/drawing/2014/main" id="{A3063D5D-31B3-F0D2-474A-01EE7D4F3A85}"/>
              </a:ext>
            </a:extLst>
          </p:cNvPr>
          <p:cNvCxnSpPr>
            <a:cxnSpLocks/>
            <a:stCxn id="91" idx="3"/>
            <a:endCxn id="102" idx="1"/>
          </p:cNvCxnSpPr>
          <p:nvPr/>
        </p:nvCxnSpPr>
        <p:spPr>
          <a:xfrm>
            <a:off x="6321630" y="6322915"/>
            <a:ext cx="1384554"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3" name="모서리가 둥근 직사각형 38">
            <a:extLst>
              <a:ext uri="{FF2B5EF4-FFF2-40B4-BE49-F238E27FC236}">
                <a16:creationId xmlns:a16="http://schemas.microsoft.com/office/drawing/2014/main" id="{A373BC8A-6D7E-13C7-4A1F-0B89E999973B}"/>
              </a:ext>
            </a:extLst>
          </p:cNvPr>
          <p:cNvSpPr/>
          <p:nvPr/>
        </p:nvSpPr>
        <p:spPr>
          <a:xfrm>
            <a:off x="8810582" y="6076027"/>
            <a:ext cx="1554624"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t>ThymeleafView</a:t>
            </a:r>
            <a:endParaRPr lang="en-US" altLang="ko-KR" sz="1200"/>
          </a:p>
        </p:txBody>
      </p:sp>
      <p:cxnSp>
        <p:nvCxnSpPr>
          <p:cNvPr id="116" name="직선 화살표 연결선 115">
            <a:extLst>
              <a:ext uri="{FF2B5EF4-FFF2-40B4-BE49-F238E27FC236}">
                <a16:creationId xmlns:a16="http://schemas.microsoft.com/office/drawing/2014/main" id="{04C2E34A-0D3D-4CCB-05E8-26EF29C059F4}"/>
              </a:ext>
            </a:extLst>
          </p:cNvPr>
          <p:cNvCxnSpPr>
            <a:cxnSpLocks/>
            <a:stCxn id="102" idx="3"/>
            <a:endCxn id="113" idx="1"/>
          </p:cNvCxnSpPr>
          <p:nvPr/>
        </p:nvCxnSpPr>
        <p:spPr>
          <a:xfrm>
            <a:off x="8437554" y="6322915"/>
            <a:ext cx="373028"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1" name="다이아몬드 120">
            <a:extLst>
              <a:ext uri="{FF2B5EF4-FFF2-40B4-BE49-F238E27FC236}">
                <a16:creationId xmlns:a16="http://schemas.microsoft.com/office/drawing/2014/main" id="{9754883E-CC77-2AE5-FA2A-A80902D35656}"/>
              </a:ext>
            </a:extLst>
          </p:cNvPr>
          <p:cNvSpPr/>
          <p:nvPr/>
        </p:nvSpPr>
        <p:spPr>
          <a:xfrm>
            <a:off x="5531877" y="4394828"/>
            <a:ext cx="378995" cy="403057"/>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cxnSp>
        <p:nvCxnSpPr>
          <p:cNvPr id="124" name="직선 화살표 연결선 123">
            <a:extLst>
              <a:ext uri="{FF2B5EF4-FFF2-40B4-BE49-F238E27FC236}">
                <a16:creationId xmlns:a16="http://schemas.microsoft.com/office/drawing/2014/main" id="{0E280FD0-F605-9E4B-D1E3-15827B83F1FE}"/>
              </a:ext>
            </a:extLst>
          </p:cNvPr>
          <p:cNvCxnSpPr>
            <a:cxnSpLocks/>
            <a:stCxn id="60" idx="2"/>
            <a:endCxn id="121" idx="0"/>
          </p:cNvCxnSpPr>
          <p:nvPr/>
        </p:nvCxnSpPr>
        <p:spPr>
          <a:xfrm flipH="1">
            <a:off x="5721375" y="4178924"/>
            <a:ext cx="2" cy="21590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1" name="모서리가 둥근 직사각형 38">
            <a:extLst>
              <a:ext uri="{FF2B5EF4-FFF2-40B4-BE49-F238E27FC236}">
                <a16:creationId xmlns:a16="http://schemas.microsoft.com/office/drawing/2014/main" id="{9DD6825E-9FE6-EE2B-FF84-A96AF4EBA971}"/>
              </a:ext>
            </a:extLst>
          </p:cNvPr>
          <p:cNvSpPr/>
          <p:nvPr/>
        </p:nvSpPr>
        <p:spPr>
          <a:xfrm>
            <a:off x="1552077" y="4349468"/>
            <a:ext cx="2612132"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ConverterNotFoundException</a:t>
            </a:r>
          </a:p>
        </p:txBody>
      </p:sp>
      <p:cxnSp>
        <p:nvCxnSpPr>
          <p:cNvPr id="133" name="직선 화살표 연결선 132">
            <a:extLst>
              <a:ext uri="{FF2B5EF4-FFF2-40B4-BE49-F238E27FC236}">
                <a16:creationId xmlns:a16="http://schemas.microsoft.com/office/drawing/2014/main" id="{A0C7821C-8E59-0865-43FB-4256BEC02697}"/>
              </a:ext>
            </a:extLst>
          </p:cNvPr>
          <p:cNvCxnSpPr>
            <a:cxnSpLocks/>
            <a:stCxn id="121" idx="1"/>
            <a:endCxn id="131" idx="3"/>
          </p:cNvCxnSpPr>
          <p:nvPr/>
        </p:nvCxnSpPr>
        <p:spPr>
          <a:xfrm flipH="1" flipV="1">
            <a:off x="4164209" y="4596356"/>
            <a:ext cx="1367668"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8" name="TextBox 137">
            <a:extLst>
              <a:ext uri="{FF2B5EF4-FFF2-40B4-BE49-F238E27FC236}">
                <a16:creationId xmlns:a16="http://schemas.microsoft.com/office/drawing/2014/main" id="{3B6008B4-7554-91D1-DA82-5CE13D35EA89}"/>
              </a:ext>
            </a:extLst>
          </p:cNvPr>
          <p:cNvSpPr txBox="1"/>
          <p:nvPr/>
        </p:nvSpPr>
        <p:spPr>
          <a:xfrm>
            <a:off x="546934" y="4913967"/>
            <a:ext cx="3715045" cy="261610"/>
          </a:xfrm>
          <a:prstGeom prst="rect">
            <a:avLst/>
          </a:prstGeom>
          <a:noFill/>
        </p:spPr>
        <p:txBody>
          <a:bodyPr wrap="square">
            <a:spAutoFit/>
          </a:bodyPr>
          <a:lstStyle/>
          <a:p>
            <a:r>
              <a:rPr kumimoji="0" lang="en-US" altLang="ko-KR" sz="1100" b="0" i="1" u="none" strike="noStrike" cap="none" normalizeH="0" baseline="0">
                <a:ln>
                  <a:noFill/>
                </a:ln>
                <a:solidFill>
                  <a:srgbClr val="FF0000"/>
                </a:solidFill>
                <a:effectLst/>
                <a:ea typeface="JetBrains Mono"/>
              </a:rPr>
              <a:t>No converter found capable of converting from type…</a:t>
            </a:r>
            <a:endParaRPr lang="ko-KR" altLang="en-US" sz="1100" i="1">
              <a:solidFill>
                <a:srgbClr val="FF0000"/>
              </a:solidFill>
            </a:endParaRPr>
          </a:p>
        </p:txBody>
      </p:sp>
      <p:sp>
        <p:nvSpPr>
          <p:cNvPr id="142" name="TextBox 141">
            <a:extLst>
              <a:ext uri="{FF2B5EF4-FFF2-40B4-BE49-F238E27FC236}">
                <a16:creationId xmlns:a16="http://schemas.microsoft.com/office/drawing/2014/main" id="{67AD7BA0-C7CC-63D6-F506-8335FC69A9E5}"/>
              </a:ext>
            </a:extLst>
          </p:cNvPr>
          <p:cNvSpPr txBox="1"/>
          <p:nvPr/>
        </p:nvSpPr>
        <p:spPr>
          <a:xfrm>
            <a:off x="6360949" y="6053945"/>
            <a:ext cx="1285608" cy="261610"/>
          </a:xfrm>
          <a:prstGeom prst="rect">
            <a:avLst/>
          </a:prstGeom>
          <a:noFill/>
        </p:spPr>
        <p:txBody>
          <a:bodyPr wrap="square">
            <a:spAutoFit/>
          </a:bodyPr>
          <a:lstStyle/>
          <a:p>
            <a:r>
              <a:rPr lang="en-US" altLang="ko-KR" sz="1100"/>
              <a:t>print(1000, locale)</a:t>
            </a:r>
            <a:endParaRPr lang="ko-KR" altLang="en-US" sz="1100"/>
          </a:p>
        </p:txBody>
      </p:sp>
      <p:sp>
        <p:nvSpPr>
          <p:cNvPr id="21" name="모서리가 둥근 직사각형 38">
            <a:extLst>
              <a:ext uri="{FF2B5EF4-FFF2-40B4-BE49-F238E27FC236}">
                <a16:creationId xmlns:a16="http://schemas.microsoft.com/office/drawing/2014/main" id="{51928040-58C6-686E-CB84-847E776F98B3}"/>
              </a:ext>
            </a:extLst>
          </p:cNvPr>
          <p:cNvSpPr/>
          <p:nvPr/>
        </p:nvSpPr>
        <p:spPr>
          <a:xfrm>
            <a:off x="10783761" y="6076027"/>
            <a:ext cx="1013203"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t>Response</a:t>
            </a:r>
            <a:endParaRPr lang="en-US" altLang="ko-KR" sz="1200"/>
          </a:p>
        </p:txBody>
      </p:sp>
      <p:cxnSp>
        <p:nvCxnSpPr>
          <p:cNvPr id="25" name="직선 화살표 연결선 24">
            <a:extLst>
              <a:ext uri="{FF2B5EF4-FFF2-40B4-BE49-F238E27FC236}">
                <a16:creationId xmlns:a16="http://schemas.microsoft.com/office/drawing/2014/main" id="{5A427D64-919B-2AED-BDAE-FB6E3121951B}"/>
              </a:ext>
            </a:extLst>
          </p:cNvPr>
          <p:cNvCxnSpPr>
            <a:cxnSpLocks/>
            <a:stCxn id="113" idx="3"/>
            <a:endCxn id="21" idx="1"/>
          </p:cNvCxnSpPr>
          <p:nvPr/>
        </p:nvCxnSpPr>
        <p:spPr>
          <a:xfrm>
            <a:off x="10365206" y="6322915"/>
            <a:ext cx="41855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Rectangle 1">
            <a:extLst>
              <a:ext uri="{FF2B5EF4-FFF2-40B4-BE49-F238E27FC236}">
                <a16:creationId xmlns:a16="http://schemas.microsoft.com/office/drawing/2014/main" id="{F5203B39-36D3-25EC-6677-DF30E2F921B1}"/>
              </a:ext>
            </a:extLst>
          </p:cNvPr>
          <p:cNvSpPr>
            <a:spLocks noChangeArrowheads="1"/>
          </p:cNvSpPr>
          <p:nvPr/>
        </p:nvSpPr>
        <p:spPr bwMode="auto">
          <a:xfrm>
            <a:off x="5793110" y="1225243"/>
            <a:ext cx="2441594" cy="261610"/>
          </a:xfrm>
          <a:prstGeom prst="rect">
            <a:avLst/>
          </a:prstGeom>
          <a:solidFill>
            <a:srgbClr val="FF0000"/>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100" b="0" i="0" u="none" strike="noStrike" cap="none" normalizeH="0" baseline="0">
                <a:ln>
                  <a:noFill/>
                </a:ln>
                <a:solidFill>
                  <a:schemeClr val="bg1"/>
                </a:solidFill>
                <a:effectLst/>
                <a:latin typeface="Arial Unicode MS"/>
                <a:ea typeface="JetBrains Mono"/>
              </a:rPr>
              <a:t>model.addAttribute("amount", 1000)</a:t>
            </a:r>
            <a:endParaRPr kumimoji="0" lang="ko-KR" altLang="ko-KR" sz="1100" b="0" i="0" u="none" strike="noStrike" cap="none" normalizeH="0" baseline="0">
              <a:ln>
                <a:noFill/>
              </a:ln>
              <a:solidFill>
                <a:schemeClr val="bg1"/>
              </a:solidFill>
              <a:effectLst/>
              <a:latin typeface="Arial" panose="020B0604020202020204" pitchFamily="34" charset="0"/>
            </a:endParaRPr>
          </a:p>
        </p:txBody>
      </p:sp>
      <p:sp>
        <p:nvSpPr>
          <p:cNvPr id="31" name="Rectangle 1">
            <a:extLst>
              <a:ext uri="{FF2B5EF4-FFF2-40B4-BE49-F238E27FC236}">
                <a16:creationId xmlns:a16="http://schemas.microsoft.com/office/drawing/2014/main" id="{0129C918-B12D-0BFE-D72E-C98444FE9A54}"/>
              </a:ext>
            </a:extLst>
          </p:cNvPr>
          <p:cNvSpPr>
            <a:spLocks noChangeArrowheads="1"/>
          </p:cNvSpPr>
          <p:nvPr/>
        </p:nvSpPr>
        <p:spPr bwMode="auto">
          <a:xfrm>
            <a:off x="4508446" y="5722039"/>
            <a:ext cx="1061789" cy="261610"/>
          </a:xfrm>
          <a:prstGeom prst="rect">
            <a:avLst/>
          </a:prstGeom>
          <a:solidFill>
            <a:srgbClr val="FF0000"/>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ko-KR" sz="1100" b="0" i="0" u="none" strike="noStrike" cap="none" normalizeH="0" baseline="0">
                <a:ln>
                  <a:noFill/>
                </a:ln>
                <a:solidFill>
                  <a:schemeClr val="bg1"/>
                </a:solidFill>
                <a:effectLst/>
                <a:latin typeface="Arial Unicode MS"/>
                <a:ea typeface="JetBrains Mono"/>
              </a:rPr>
              <a:t>source</a:t>
            </a:r>
            <a:r>
              <a:rPr kumimoji="0" lang="ko-KR" altLang="ko-KR" sz="1100" b="0" i="0" u="none" strike="noStrike" cap="none" normalizeH="0" baseline="0">
                <a:ln>
                  <a:noFill/>
                </a:ln>
                <a:solidFill>
                  <a:schemeClr val="bg1"/>
                </a:solidFill>
                <a:effectLst/>
                <a:latin typeface="Arial Unicode MS"/>
                <a:ea typeface="JetBrains Mono"/>
              </a:rPr>
              <a:t>(1000)</a:t>
            </a:r>
            <a:endParaRPr kumimoji="0" lang="ko-KR" altLang="ko-KR" sz="1100" b="0" i="0" u="none" strike="noStrike" cap="none" normalizeH="0" baseline="0">
              <a:ln>
                <a:noFill/>
              </a:ln>
              <a:solidFill>
                <a:schemeClr val="bg1"/>
              </a:solidFill>
              <a:effectLst/>
              <a:latin typeface="Arial" panose="020B0604020202020204" pitchFamily="34" charset="0"/>
            </a:endParaRPr>
          </a:p>
        </p:txBody>
      </p:sp>
    </p:spTree>
    <p:extLst>
      <p:ext uri="{BB962C8B-B14F-4D97-AF65-F5344CB8AC3E}">
        <p14:creationId xmlns:p14="http://schemas.microsoft.com/office/powerpoint/2010/main" val="2751558005"/>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93E656-A684-71D2-D566-D99546A9D5DF}"/>
            </a:ext>
          </a:extLst>
        </p:cNvPr>
        <p:cNvGrpSpPr/>
        <p:nvPr/>
      </p:nvGrpSpPr>
      <p:grpSpPr>
        <a:xfrm>
          <a:off x="0" y="0"/>
          <a:ext cx="0" cy="0"/>
          <a:chOff x="0" y="0"/>
          <a:chExt cx="0" cy="0"/>
        </a:xfrm>
      </p:grpSpPr>
      <p:grpSp>
        <p:nvGrpSpPr>
          <p:cNvPr id="2" name="그룹 1">
            <a:extLst>
              <a:ext uri="{FF2B5EF4-FFF2-40B4-BE49-F238E27FC236}">
                <a16:creationId xmlns:a16="http://schemas.microsoft.com/office/drawing/2014/main" id="{7B34A302-704B-2E67-4C7F-7457A68748B7}"/>
              </a:ext>
            </a:extLst>
          </p:cNvPr>
          <p:cNvGrpSpPr/>
          <p:nvPr/>
        </p:nvGrpSpPr>
        <p:grpSpPr>
          <a:xfrm>
            <a:off x="438452" y="768533"/>
            <a:ext cx="580620" cy="493776"/>
            <a:chOff x="4940066" y="178594"/>
            <a:chExt cx="580620" cy="493776"/>
          </a:xfrm>
        </p:grpSpPr>
        <p:sp>
          <p:nvSpPr>
            <p:cNvPr id="5" name="타원 4">
              <a:extLst>
                <a:ext uri="{FF2B5EF4-FFF2-40B4-BE49-F238E27FC236}">
                  <a16:creationId xmlns:a16="http://schemas.microsoft.com/office/drawing/2014/main" id="{EBFAF1E2-97B6-8B02-05C8-FA402745591A}"/>
                </a:ext>
              </a:extLst>
            </p:cNvPr>
            <p:cNvSpPr/>
            <p:nvPr/>
          </p:nvSpPr>
          <p:spPr>
            <a:xfrm>
              <a:off x="4970146" y="178594"/>
              <a:ext cx="493776" cy="493776"/>
            </a:xfrm>
            <a:prstGeom prst="ellipse">
              <a:avLst/>
            </a:prstGeom>
            <a:solidFill>
              <a:schemeClr val="accent1">
                <a:lumMod val="40000"/>
                <a:lumOff val="60000"/>
              </a:schemeClr>
            </a:solidFill>
            <a:ln w="190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158C5D7F-00F4-D9B2-A6A5-BE6792A72F14}"/>
                </a:ext>
              </a:extLst>
            </p:cNvPr>
            <p:cNvSpPr txBox="1"/>
            <p:nvPr/>
          </p:nvSpPr>
          <p:spPr>
            <a:xfrm>
              <a:off x="4940066" y="286983"/>
              <a:ext cx="580620" cy="276999"/>
            </a:xfrm>
            <a:prstGeom prst="rect">
              <a:avLst/>
            </a:prstGeom>
            <a:noFill/>
          </p:spPr>
          <p:txBody>
            <a:bodyPr wrap="square">
              <a:spAutoFit/>
            </a:bodyPr>
            <a:lstStyle/>
            <a:p>
              <a:r>
                <a:rPr lang="en-US" altLang="ko-KR" sz="1200" b="1">
                  <a:latin typeface="나눔바른고딕" panose="020B0603020101020101" pitchFamily="50" charset="-127"/>
                  <a:ea typeface="나눔바른고딕" panose="020B0603020101020101" pitchFamily="50" charset="-127"/>
                </a:rPr>
                <a:t>client</a:t>
              </a:r>
              <a:endParaRPr lang="ko-KR" altLang="en-US" sz="1200" b="1"/>
            </a:p>
          </p:txBody>
        </p:sp>
      </p:grpSp>
      <p:cxnSp>
        <p:nvCxnSpPr>
          <p:cNvPr id="9" name="직선 화살표 연결선 8">
            <a:extLst>
              <a:ext uri="{FF2B5EF4-FFF2-40B4-BE49-F238E27FC236}">
                <a16:creationId xmlns:a16="http://schemas.microsoft.com/office/drawing/2014/main" id="{94302393-D854-103B-D635-1EAC8B67B4F8}"/>
              </a:ext>
            </a:extLst>
          </p:cNvPr>
          <p:cNvCxnSpPr>
            <a:cxnSpLocks/>
            <a:stCxn id="8" idx="3"/>
            <a:endCxn id="12" idx="1"/>
          </p:cNvCxnSpPr>
          <p:nvPr/>
        </p:nvCxnSpPr>
        <p:spPr>
          <a:xfrm flipV="1">
            <a:off x="1019072" y="1015421"/>
            <a:ext cx="635875"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모서리가 둥근 직사각형 38">
            <a:extLst>
              <a:ext uri="{FF2B5EF4-FFF2-40B4-BE49-F238E27FC236}">
                <a16:creationId xmlns:a16="http://schemas.microsoft.com/office/drawing/2014/main" id="{DAF5A404-D673-93C9-F949-90B42CD10215}"/>
              </a:ext>
            </a:extLst>
          </p:cNvPr>
          <p:cNvSpPr/>
          <p:nvPr/>
        </p:nvSpPr>
        <p:spPr>
          <a:xfrm>
            <a:off x="4196372" y="764094"/>
            <a:ext cx="3050014"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RequestMappingHandlerAdapter</a:t>
            </a:r>
            <a:endParaRPr lang="ko-KR" altLang="en-US" sz="1400">
              <a:solidFill>
                <a:schemeClr val="tx1"/>
              </a:solidFill>
              <a:latin typeface="+mj-lt"/>
              <a:ea typeface="나눔바른고딕" panose="020B0603020101020101"/>
            </a:endParaRPr>
          </a:p>
        </p:txBody>
      </p:sp>
      <p:cxnSp>
        <p:nvCxnSpPr>
          <p:cNvPr id="11" name="직선 화살표 연결선 10">
            <a:extLst>
              <a:ext uri="{FF2B5EF4-FFF2-40B4-BE49-F238E27FC236}">
                <a16:creationId xmlns:a16="http://schemas.microsoft.com/office/drawing/2014/main" id="{CDB80620-11FE-CE6C-367B-8309BB6633E8}"/>
              </a:ext>
            </a:extLst>
          </p:cNvPr>
          <p:cNvCxnSpPr>
            <a:cxnSpLocks/>
            <a:stCxn id="12" idx="3"/>
            <a:endCxn id="10" idx="1"/>
          </p:cNvCxnSpPr>
          <p:nvPr/>
        </p:nvCxnSpPr>
        <p:spPr>
          <a:xfrm flipV="1">
            <a:off x="3492907" y="1010982"/>
            <a:ext cx="703465" cy="443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모서리가 둥근 직사각형 38">
            <a:extLst>
              <a:ext uri="{FF2B5EF4-FFF2-40B4-BE49-F238E27FC236}">
                <a16:creationId xmlns:a16="http://schemas.microsoft.com/office/drawing/2014/main" id="{15239006-B5FF-5A6D-8267-7BB6FA0C075A}"/>
              </a:ext>
            </a:extLst>
          </p:cNvPr>
          <p:cNvSpPr/>
          <p:nvPr/>
        </p:nvSpPr>
        <p:spPr>
          <a:xfrm>
            <a:off x="1654947" y="768533"/>
            <a:ext cx="1837960"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DispatcherServlet</a:t>
            </a:r>
            <a:endParaRPr lang="ko-KR" altLang="en-US" sz="1400">
              <a:solidFill>
                <a:schemeClr val="tx1"/>
              </a:solidFill>
              <a:latin typeface="+mj-lt"/>
              <a:ea typeface="나눔바른고딕" panose="020B0603020101020101"/>
            </a:endParaRPr>
          </a:p>
        </p:txBody>
      </p:sp>
      <p:cxnSp>
        <p:nvCxnSpPr>
          <p:cNvPr id="13" name="직선 화살표 연결선 12">
            <a:extLst>
              <a:ext uri="{FF2B5EF4-FFF2-40B4-BE49-F238E27FC236}">
                <a16:creationId xmlns:a16="http://schemas.microsoft.com/office/drawing/2014/main" id="{C6A6FA5B-5B97-65A3-37EE-F16FD82FB696}"/>
              </a:ext>
            </a:extLst>
          </p:cNvPr>
          <p:cNvCxnSpPr>
            <a:cxnSpLocks/>
            <a:stCxn id="10" idx="2"/>
            <a:endCxn id="14" idx="0"/>
          </p:cNvCxnSpPr>
          <p:nvPr/>
        </p:nvCxnSpPr>
        <p:spPr>
          <a:xfrm>
            <a:off x="5721379" y="1257870"/>
            <a:ext cx="0" cy="28455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모서리가 둥근 직사각형 38">
            <a:extLst>
              <a:ext uri="{FF2B5EF4-FFF2-40B4-BE49-F238E27FC236}">
                <a16:creationId xmlns:a16="http://schemas.microsoft.com/office/drawing/2014/main" id="{215DD883-F803-5F1F-4F6F-F1E89B6474A6}"/>
              </a:ext>
            </a:extLst>
          </p:cNvPr>
          <p:cNvSpPr/>
          <p:nvPr/>
        </p:nvSpPr>
        <p:spPr>
          <a:xfrm>
            <a:off x="3917962" y="1542428"/>
            <a:ext cx="3606833"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RequestParamMethodArgumentResolver</a:t>
            </a:r>
          </a:p>
        </p:txBody>
      </p:sp>
      <p:sp>
        <p:nvSpPr>
          <p:cNvPr id="22" name="TextBox 21">
            <a:extLst>
              <a:ext uri="{FF2B5EF4-FFF2-40B4-BE49-F238E27FC236}">
                <a16:creationId xmlns:a16="http://schemas.microsoft.com/office/drawing/2014/main" id="{8249844D-C29A-1820-0DDC-78835862F1C4}"/>
              </a:ext>
            </a:extLst>
          </p:cNvPr>
          <p:cNvSpPr txBox="1"/>
          <p:nvPr/>
        </p:nvSpPr>
        <p:spPr>
          <a:xfrm>
            <a:off x="66173" y="1326420"/>
            <a:ext cx="2099509" cy="261610"/>
          </a:xfrm>
          <a:prstGeom prst="rect">
            <a:avLst/>
          </a:prstGeom>
          <a:noFill/>
        </p:spPr>
        <p:txBody>
          <a:bodyPr wrap="square">
            <a:spAutoFit/>
          </a:bodyPr>
          <a:lstStyle/>
          <a:p>
            <a:r>
              <a:rPr kumimoji="0" lang="ko-KR" altLang="ko-KR" sz="1100" b="0" i="0" u="none" strike="noStrike" cap="none" normalizeH="0" baseline="0">
                <a:ln>
                  <a:noFill/>
                </a:ln>
                <a:effectLst/>
                <a:ea typeface="JetBrains Mono"/>
              </a:rPr>
              <a:t>/</a:t>
            </a:r>
            <a:r>
              <a:rPr lang="en-US" altLang="ko-KR" sz="1100">
                <a:ea typeface="JetBrains Mono"/>
              </a:rPr>
              <a:t>currency</a:t>
            </a:r>
            <a:r>
              <a:rPr kumimoji="0" lang="ko-KR" altLang="ko-KR" sz="1100" b="0" i="0" u="none" strike="noStrike" cap="none" normalizeH="0" baseline="0">
                <a:ln>
                  <a:noFill/>
                </a:ln>
                <a:effectLst/>
                <a:ea typeface="JetBrains Mono"/>
              </a:rPr>
              <a:t>?</a:t>
            </a:r>
            <a:r>
              <a:rPr kumimoji="0" lang="en-US" altLang="ko-KR" sz="1100" b="0" i="0" u="none" strike="noStrike" cap="none" normalizeH="0" baseline="0">
                <a:ln>
                  <a:noFill/>
                </a:ln>
                <a:effectLst/>
                <a:ea typeface="JetBrains Mono"/>
              </a:rPr>
              <a:t>amount</a:t>
            </a:r>
            <a:r>
              <a:rPr kumimoji="0" lang="ko-KR" altLang="ko-KR" sz="1100" b="0" i="0" u="none" strike="noStrike" cap="none" normalizeH="0" baseline="0">
                <a:ln>
                  <a:noFill/>
                </a:ln>
                <a:effectLst/>
                <a:ea typeface="JetBrains Mono"/>
              </a:rPr>
              <a:t>=</a:t>
            </a:r>
            <a:r>
              <a:rPr kumimoji="0" lang="en-US" altLang="ko-KR" sz="1100" b="0" i="0" u="none" strike="noStrike" cap="none" normalizeH="0" baseline="0">
                <a:ln>
                  <a:noFill/>
                </a:ln>
                <a:effectLst/>
                <a:ea typeface="JetBrains Mono"/>
              </a:rPr>
              <a:t>\1,000</a:t>
            </a:r>
            <a:endParaRPr lang="ko-KR" altLang="en-US" sz="1100"/>
          </a:p>
        </p:txBody>
      </p:sp>
      <p:sp>
        <p:nvSpPr>
          <p:cNvPr id="26" name="모서리가 둥근 직사각형 38">
            <a:extLst>
              <a:ext uri="{FF2B5EF4-FFF2-40B4-BE49-F238E27FC236}">
                <a16:creationId xmlns:a16="http://schemas.microsoft.com/office/drawing/2014/main" id="{74FA7636-023B-5311-3775-FD2A9E871E33}"/>
              </a:ext>
            </a:extLst>
          </p:cNvPr>
          <p:cNvSpPr/>
          <p:nvPr/>
        </p:nvSpPr>
        <p:spPr>
          <a:xfrm>
            <a:off x="8355930" y="1542428"/>
            <a:ext cx="1070811"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t>arg</a:t>
            </a:r>
          </a:p>
          <a:p>
            <a:pPr algn="ctr">
              <a:spcBef>
                <a:spcPts val="400"/>
              </a:spcBef>
            </a:pPr>
            <a:endParaRPr lang="en-US" altLang="ko-KR" sz="1400"/>
          </a:p>
        </p:txBody>
      </p:sp>
      <p:cxnSp>
        <p:nvCxnSpPr>
          <p:cNvPr id="29" name="직선 화살표 연결선 28">
            <a:extLst>
              <a:ext uri="{FF2B5EF4-FFF2-40B4-BE49-F238E27FC236}">
                <a16:creationId xmlns:a16="http://schemas.microsoft.com/office/drawing/2014/main" id="{2665205E-E309-8299-7462-45EF29D79334}"/>
              </a:ext>
            </a:extLst>
          </p:cNvPr>
          <p:cNvCxnSpPr>
            <a:cxnSpLocks/>
            <a:stCxn id="14" idx="3"/>
            <a:endCxn id="26" idx="1"/>
          </p:cNvCxnSpPr>
          <p:nvPr/>
        </p:nvCxnSpPr>
        <p:spPr>
          <a:xfrm>
            <a:off x="7524795" y="1789316"/>
            <a:ext cx="831135" cy="0"/>
          </a:xfrm>
          <a:prstGeom prst="straightConnector1">
            <a:avLst/>
          </a:prstGeom>
          <a:ln w="12700">
            <a:solidFill>
              <a:schemeClr val="bg1">
                <a:lumMod val="50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6" name="모서리가 둥근 직사각형 38">
            <a:extLst>
              <a:ext uri="{FF2B5EF4-FFF2-40B4-BE49-F238E27FC236}">
                <a16:creationId xmlns:a16="http://schemas.microsoft.com/office/drawing/2014/main" id="{CB88187D-C43B-D8BB-3FA4-3CD8897C43E2}"/>
              </a:ext>
            </a:extLst>
          </p:cNvPr>
          <p:cNvSpPr/>
          <p:nvPr/>
        </p:nvSpPr>
        <p:spPr>
          <a:xfrm>
            <a:off x="8531288" y="1781447"/>
            <a:ext cx="720096" cy="215756"/>
          </a:xfrm>
          <a:prstGeom prst="roundRect">
            <a:avLst/>
          </a:prstGeom>
          <a:solidFill>
            <a:schemeClr val="bg2"/>
          </a:solidFill>
          <a:ln w="9525">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000"/>
              <a:t>\1,000</a:t>
            </a:r>
          </a:p>
        </p:txBody>
      </p:sp>
      <p:sp>
        <p:nvSpPr>
          <p:cNvPr id="40" name="TextBox 39">
            <a:extLst>
              <a:ext uri="{FF2B5EF4-FFF2-40B4-BE49-F238E27FC236}">
                <a16:creationId xmlns:a16="http://schemas.microsoft.com/office/drawing/2014/main" id="{7E241252-50FF-74E8-0D39-00A7C43B5233}"/>
              </a:ext>
            </a:extLst>
          </p:cNvPr>
          <p:cNvSpPr txBox="1"/>
          <p:nvPr/>
        </p:nvSpPr>
        <p:spPr>
          <a:xfrm>
            <a:off x="7619477" y="1221291"/>
            <a:ext cx="2998391" cy="261610"/>
          </a:xfrm>
          <a:prstGeom prst="rect">
            <a:avLst/>
          </a:prstGeom>
          <a:noFill/>
        </p:spPr>
        <p:txBody>
          <a:bodyPr wrap="square">
            <a:spAutoFit/>
          </a:bodyPr>
          <a:lstStyle/>
          <a:p>
            <a:r>
              <a:rPr lang="en-US" altLang="ko-KR" sz="1100">
                <a:ea typeface="JetBrains Mono"/>
              </a:rPr>
              <a:t>?amount=\1,000</a:t>
            </a:r>
            <a:r>
              <a:rPr kumimoji="0" lang="en-US" altLang="ko-KR" sz="1100" b="0" i="0" u="none" strike="noStrike" cap="none" normalizeH="0" baseline="0">
                <a:ln>
                  <a:noFill/>
                </a:ln>
                <a:effectLst/>
                <a:ea typeface="JetBrains Mono"/>
              </a:rPr>
              <a:t> </a:t>
            </a:r>
            <a:r>
              <a:rPr kumimoji="0" lang="ko-KR" altLang="en-US" sz="1100" b="0" i="0" u="none" strike="noStrike" cap="none" normalizeH="0" baseline="0">
                <a:ln>
                  <a:noFill/>
                </a:ln>
                <a:effectLst/>
                <a:ea typeface="JetBrains Mono"/>
              </a:rPr>
              <a:t>에서 값을</a:t>
            </a:r>
            <a:r>
              <a:rPr lang="ko-KR" altLang="en-US" sz="1100"/>
              <a:t> </a:t>
            </a:r>
            <a:r>
              <a:rPr lang="en-US" altLang="ko-KR" sz="1100"/>
              <a:t>arg </a:t>
            </a:r>
            <a:r>
              <a:rPr lang="ko-KR" altLang="en-US" sz="1100"/>
              <a:t>에 저장</a:t>
            </a:r>
          </a:p>
        </p:txBody>
      </p:sp>
      <p:sp>
        <p:nvSpPr>
          <p:cNvPr id="44" name="다이아몬드 43">
            <a:extLst>
              <a:ext uri="{FF2B5EF4-FFF2-40B4-BE49-F238E27FC236}">
                <a16:creationId xmlns:a16="http://schemas.microsoft.com/office/drawing/2014/main" id="{7C9AD9C8-5CF0-3663-FC4D-8B53DBC1ACE7}"/>
              </a:ext>
            </a:extLst>
          </p:cNvPr>
          <p:cNvSpPr/>
          <p:nvPr/>
        </p:nvSpPr>
        <p:spPr>
          <a:xfrm>
            <a:off x="5531881" y="2210317"/>
            <a:ext cx="378995" cy="403057"/>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cxnSp>
        <p:nvCxnSpPr>
          <p:cNvPr id="47" name="직선 화살표 연결선 46">
            <a:extLst>
              <a:ext uri="{FF2B5EF4-FFF2-40B4-BE49-F238E27FC236}">
                <a16:creationId xmlns:a16="http://schemas.microsoft.com/office/drawing/2014/main" id="{E6D9D4F2-608D-7477-0709-4366CBEFF6E8}"/>
              </a:ext>
            </a:extLst>
          </p:cNvPr>
          <p:cNvCxnSpPr>
            <a:cxnSpLocks/>
            <a:stCxn id="14" idx="2"/>
            <a:endCxn id="44" idx="0"/>
          </p:cNvCxnSpPr>
          <p:nvPr/>
        </p:nvCxnSpPr>
        <p:spPr>
          <a:xfrm>
            <a:off x="5721379" y="2036204"/>
            <a:ext cx="0" cy="17411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28A983A9-2285-867D-BF65-9A7D61CBCE36}"/>
              </a:ext>
            </a:extLst>
          </p:cNvPr>
          <p:cNvSpPr txBox="1"/>
          <p:nvPr/>
        </p:nvSpPr>
        <p:spPr>
          <a:xfrm>
            <a:off x="5910876" y="2317136"/>
            <a:ext cx="1282713" cy="261610"/>
          </a:xfrm>
          <a:prstGeom prst="rect">
            <a:avLst/>
          </a:prstGeom>
          <a:noFill/>
        </p:spPr>
        <p:txBody>
          <a:bodyPr wrap="square">
            <a:spAutoFit/>
          </a:bodyPr>
          <a:lstStyle/>
          <a:p>
            <a:r>
              <a:rPr lang="en-US" altLang="ko-KR" sz="1100"/>
              <a:t>arg </a:t>
            </a:r>
            <a:r>
              <a:rPr lang="ko-KR" altLang="en-US" sz="1100"/>
              <a:t>가</a:t>
            </a:r>
            <a:r>
              <a:rPr lang="en-US" altLang="ko-KR" sz="1100"/>
              <a:t> null </a:t>
            </a:r>
            <a:r>
              <a:rPr lang="ko-KR" altLang="en-US" sz="1100"/>
              <a:t>인가</a:t>
            </a:r>
            <a:r>
              <a:rPr lang="en-US" altLang="ko-KR" sz="1100"/>
              <a:t>?</a:t>
            </a:r>
            <a:endParaRPr lang="ko-KR" altLang="en-US" sz="1100"/>
          </a:p>
        </p:txBody>
      </p:sp>
      <p:sp>
        <p:nvSpPr>
          <p:cNvPr id="54" name="모서리가 둥근 직사각형 38">
            <a:extLst>
              <a:ext uri="{FF2B5EF4-FFF2-40B4-BE49-F238E27FC236}">
                <a16:creationId xmlns:a16="http://schemas.microsoft.com/office/drawing/2014/main" id="{BB516481-15D5-EFBC-9712-77FE5576AB62}"/>
              </a:ext>
            </a:extLst>
          </p:cNvPr>
          <p:cNvSpPr/>
          <p:nvPr/>
        </p:nvSpPr>
        <p:spPr>
          <a:xfrm>
            <a:off x="5080021" y="2767016"/>
            <a:ext cx="1282713"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t>DataBinder</a:t>
            </a:r>
          </a:p>
        </p:txBody>
      </p:sp>
      <p:cxnSp>
        <p:nvCxnSpPr>
          <p:cNvPr id="55" name="직선 화살표 연결선 54">
            <a:extLst>
              <a:ext uri="{FF2B5EF4-FFF2-40B4-BE49-F238E27FC236}">
                <a16:creationId xmlns:a16="http://schemas.microsoft.com/office/drawing/2014/main" id="{4E293BE7-7FF4-7A25-1F7F-34B9578AB448}"/>
              </a:ext>
            </a:extLst>
          </p:cNvPr>
          <p:cNvCxnSpPr>
            <a:cxnSpLocks/>
            <a:stCxn id="44" idx="2"/>
            <a:endCxn id="54" idx="0"/>
          </p:cNvCxnSpPr>
          <p:nvPr/>
        </p:nvCxnSpPr>
        <p:spPr>
          <a:xfrm flipH="1">
            <a:off x="5721378" y="2613374"/>
            <a:ext cx="1" cy="15364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0" name="모서리가 둥근 직사각형 38">
            <a:extLst>
              <a:ext uri="{FF2B5EF4-FFF2-40B4-BE49-F238E27FC236}">
                <a16:creationId xmlns:a16="http://schemas.microsoft.com/office/drawing/2014/main" id="{C368302E-1F8A-FF50-E996-1603B4E1C84C}"/>
              </a:ext>
            </a:extLst>
          </p:cNvPr>
          <p:cNvSpPr/>
          <p:nvPr/>
        </p:nvSpPr>
        <p:spPr>
          <a:xfrm>
            <a:off x="4659590" y="3576863"/>
            <a:ext cx="2123573"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WebConversionService</a:t>
            </a:r>
          </a:p>
        </p:txBody>
      </p:sp>
      <p:cxnSp>
        <p:nvCxnSpPr>
          <p:cNvPr id="61" name="직선 화살표 연결선 60">
            <a:extLst>
              <a:ext uri="{FF2B5EF4-FFF2-40B4-BE49-F238E27FC236}">
                <a16:creationId xmlns:a16="http://schemas.microsoft.com/office/drawing/2014/main" id="{B4D7D77E-0593-A2C5-89E8-7A4018B94BEB}"/>
              </a:ext>
            </a:extLst>
          </p:cNvPr>
          <p:cNvCxnSpPr>
            <a:cxnSpLocks/>
            <a:stCxn id="54" idx="2"/>
            <a:endCxn id="60" idx="0"/>
          </p:cNvCxnSpPr>
          <p:nvPr/>
        </p:nvCxnSpPr>
        <p:spPr>
          <a:xfrm flipH="1">
            <a:off x="5721377" y="3260792"/>
            <a:ext cx="1" cy="31607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2" name="모서리가 둥근 직사각형 38">
            <a:extLst>
              <a:ext uri="{FF2B5EF4-FFF2-40B4-BE49-F238E27FC236}">
                <a16:creationId xmlns:a16="http://schemas.microsoft.com/office/drawing/2014/main" id="{15C1AC64-3A45-5021-AECF-5868C5B6C784}"/>
              </a:ext>
            </a:extLst>
          </p:cNvPr>
          <p:cNvSpPr/>
          <p:nvPr/>
        </p:nvSpPr>
        <p:spPr>
          <a:xfrm>
            <a:off x="4990938" y="4934596"/>
            <a:ext cx="1460872"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ParseConverter</a:t>
            </a:r>
          </a:p>
        </p:txBody>
      </p:sp>
      <p:sp>
        <p:nvSpPr>
          <p:cNvPr id="77" name="모서리가 둥근 직사각형 38">
            <a:extLst>
              <a:ext uri="{FF2B5EF4-FFF2-40B4-BE49-F238E27FC236}">
                <a16:creationId xmlns:a16="http://schemas.microsoft.com/office/drawing/2014/main" id="{8CBD5076-132F-9B5E-ECDA-A03EED18A6B2}"/>
              </a:ext>
            </a:extLst>
          </p:cNvPr>
          <p:cNvSpPr/>
          <p:nvPr/>
        </p:nvSpPr>
        <p:spPr>
          <a:xfrm>
            <a:off x="8071869" y="3576863"/>
            <a:ext cx="1170431"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Converters</a:t>
            </a:r>
          </a:p>
        </p:txBody>
      </p:sp>
      <p:pic>
        <p:nvPicPr>
          <p:cNvPr id="79" name="그림 78">
            <a:extLst>
              <a:ext uri="{FF2B5EF4-FFF2-40B4-BE49-F238E27FC236}">
                <a16:creationId xmlns:a16="http://schemas.microsoft.com/office/drawing/2014/main" id="{CD39877F-E235-6817-0CCF-B99257459CB8}"/>
              </a:ext>
            </a:extLst>
          </p:cNvPr>
          <p:cNvPicPr>
            <a:picLocks noChangeAspect="1"/>
          </p:cNvPicPr>
          <p:nvPr/>
        </p:nvPicPr>
        <p:blipFill>
          <a:blip r:embed="rId3"/>
          <a:srcRect l="46660"/>
          <a:stretch/>
        </p:blipFill>
        <p:spPr>
          <a:xfrm>
            <a:off x="9651466" y="2816829"/>
            <a:ext cx="2123573" cy="2013843"/>
          </a:xfrm>
          <a:prstGeom prst="rect">
            <a:avLst/>
          </a:prstGeom>
        </p:spPr>
      </p:pic>
      <p:cxnSp>
        <p:nvCxnSpPr>
          <p:cNvPr id="82" name="직선 연결선 81">
            <a:extLst>
              <a:ext uri="{FF2B5EF4-FFF2-40B4-BE49-F238E27FC236}">
                <a16:creationId xmlns:a16="http://schemas.microsoft.com/office/drawing/2014/main" id="{B10E6159-1BE6-7BDF-3CF9-CFA21E9CB3F7}"/>
              </a:ext>
            </a:extLst>
          </p:cNvPr>
          <p:cNvCxnSpPr>
            <a:stCxn id="77" idx="3"/>
            <a:endCxn id="79" idx="1"/>
          </p:cNvCxnSpPr>
          <p:nvPr/>
        </p:nvCxnSpPr>
        <p:spPr>
          <a:xfrm>
            <a:off x="9242300" y="3823751"/>
            <a:ext cx="409166" cy="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4" name="직선 화살표 연결선 83">
            <a:extLst>
              <a:ext uri="{FF2B5EF4-FFF2-40B4-BE49-F238E27FC236}">
                <a16:creationId xmlns:a16="http://schemas.microsoft.com/office/drawing/2014/main" id="{BDDA5A43-ED62-0B2A-86D6-2865F3A45403}"/>
              </a:ext>
            </a:extLst>
          </p:cNvPr>
          <p:cNvCxnSpPr>
            <a:stCxn id="60" idx="3"/>
            <a:endCxn id="77" idx="1"/>
          </p:cNvCxnSpPr>
          <p:nvPr/>
        </p:nvCxnSpPr>
        <p:spPr>
          <a:xfrm>
            <a:off x="6783163" y="3823751"/>
            <a:ext cx="128870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5" name="TextBox 84">
            <a:extLst>
              <a:ext uri="{FF2B5EF4-FFF2-40B4-BE49-F238E27FC236}">
                <a16:creationId xmlns:a16="http://schemas.microsoft.com/office/drawing/2014/main" id="{443FFA76-CB6C-4B62-BD35-5BEAAF62C310}"/>
              </a:ext>
            </a:extLst>
          </p:cNvPr>
          <p:cNvSpPr txBox="1"/>
          <p:nvPr/>
        </p:nvSpPr>
        <p:spPr>
          <a:xfrm>
            <a:off x="6228845" y="3276252"/>
            <a:ext cx="2781265" cy="261610"/>
          </a:xfrm>
          <a:prstGeom prst="rect">
            <a:avLst/>
          </a:prstGeom>
          <a:noFill/>
        </p:spPr>
        <p:txBody>
          <a:bodyPr wrap="square">
            <a:spAutoFit/>
          </a:bodyPr>
          <a:lstStyle/>
          <a:p>
            <a:r>
              <a:rPr lang="en-US" altLang="ko-KR" sz="1100"/>
              <a:t>getConverter(</a:t>
            </a:r>
            <a:r>
              <a:rPr lang="en-US" altLang="ko-KR" sz="1100">
                <a:solidFill>
                  <a:schemeClr val="accent2"/>
                </a:solidFill>
              </a:rPr>
              <a:t>sourceType</a:t>
            </a:r>
            <a:r>
              <a:rPr lang="en-US" altLang="ko-KR" sz="1100"/>
              <a:t>, </a:t>
            </a:r>
            <a:r>
              <a:rPr lang="en-US" altLang="ko-KR" sz="1100">
                <a:solidFill>
                  <a:schemeClr val="accent6">
                    <a:lumMod val="75000"/>
                  </a:schemeClr>
                </a:solidFill>
              </a:rPr>
              <a:t>targetType</a:t>
            </a:r>
            <a:r>
              <a:rPr lang="en-US" altLang="ko-KR" sz="1100"/>
              <a:t>)</a:t>
            </a:r>
            <a:endParaRPr lang="ko-KR" altLang="en-US" sz="1100"/>
          </a:p>
        </p:txBody>
      </p:sp>
      <p:cxnSp>
        <p:nvCxnSpPr>
          <p:cNvPr id="86" name="직선 화살표 연결선 85">
            <a:extLst>
              <a:ext uri="{FF2B5EF4-FFF2-40B4-BE49-F238E27FC236}">
                <a16:creationId xmlns:a16="http://schemas.microsoft.com/office/drawing/2014/main" id="{8E5D68C3-4232-F111-AC9B-36A98BF15756}"/>
              </a:ext>
            </a:extLst>
          </p:cNvPr>
          <p:cNvCxnSpPr>
            <a:cxnSpLocks/>
            <a:stCxn id="121" idx="2"/>
            <a:endCxn id="72" idx="0"/>
          </p:cNvCxnSpPr>
          <p:nvPr/>
        </p:nvCxnSpPr>
        <p:spPr>
          <a:xfrm flipH="1">
            <a:off x="5721374" y="4689600"/>
            <a:ext cx="1" cy="24499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1" name="모서리가 둥근 직사각형 38">
            <a:extLst>
              <a:ext uri="{FF2B5EF4-FFF2-40B4-BE49-F238E27FC236}">
                <a16:creationId xmlns:a16="http://schemas.microsoft.com/office/drawing/2014/main" id="{DDE560F0-FA9F-0ED6-5C1F-72B1E17D7439}"/>
              </a:ext>
            </a:extLst>
          </p:cNvPr>
          <p:cNvSpPr/>
          <p:nvPr/>
        </p:nvSpPr>
        <p:spPr>
          <a:xfrm>
            <a:off x="5121121" y="5967742"/>
            <a:ext cx="1200509"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t>Parse</a:t>
            </a:r>
          </a:p>
        </p:txBody>
      </p:sp>
      <p:cxnSp>
        <p:nvCxnSpPr>
          <p:cNvPr id="92" name="직선 화살표 연결선 91">
            <a:extLst>
              <a:ext uri="{FF2B5EF4-FFF2-40B4-BE49-F238E27FC236}">
                <a16:creationId xmlns:a16="http://schemas.microsoft.com/office/drawing/2014/main" id="{C442D5D8-AC80-92D9-6C1D-72AC782D17D7}"/>
              </a:ext>
            </a:extLst>
          </p:cNvPr>
          <p:cNvCxnSpPr>
            <a:cxnSpLocks/>
            <a:stCxn id="72" idx="2"/>
            <a:endCxn id="91" idx="0"/>
          </p:cNvCxnSpPr>
          <p:nvPr/>
        </p:nvCxnSpPr>
        <p:spPr>
          <a:xfrm>
            <a:off x="5721374" y="5428372"/>
            <a:ext cx="2" cy="53937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7" name="TextBox 96">
            <a:extLst>
              <a:ext uri="{FF2B5EF4-FFF2-40B4-BE49-F238E27FC236}">
                <a16:creationId xmlns:a16="http://schemas.microsoft.com/office/drawing/2014/main" id="{3557A8D1-A37B-6066-AD55-C4C2E3966047}"/>
              </a:ext>
            </a:extLst>
          </p:cNvPr>
          <p:cNvSpPr txBox="1"/>
          <p:nvPr/>
        </p:nvSpPr>
        <p:spPr>
          <a:xfrm>
            <a:off x="5910872" y="4357266"/>
            <a:ext cx="1837960" cy="261610"/>
          </a:xfrm>
          <a:prstGeom prst="rect">
            <a:avLst/>
          </a:prstGeom>
          <a:noFill/>
        </p:spPr>
        <p:txBody>
          <a:bodyPr wrap="square">
            <a:spAutoFit/>
          </a:bodyPr>
          <a:lstStyle/>
          <a:p>
            <a:r>
              <a:rPr lang="en-US" altLang="ko-KR" sz="1100"/>
              <a:t>Converter </a:t>
            </a:r>
            <a:r>
              <a:rPr lang="ko-KR" altLang="en-US" sz="1100"/>
              <a:t>가</a:t>
            </a:r>
            <a:r>
              <a:rPr lang="en-US" altLang="ko-KR" sz="1100"/>
              <a:t> </a:t>
            </a:r>
            <a:r>
              <a:rPr lang="ko-KR" altLang="en-US" sz="1100"/>
              <a:t>존재하는가</a:t>
            </a:r>
            <a:r>
              <a:rPr lang="en-US" altLang="ko-KR" sz="1100"/>
              <a:t>?</a:t>
            </a:r>
            <a:endParaRPr lang="ko-KR" altLang="en-US" sz="1100"/>
          </a:p>
        </p:txBody>
      </p:sp>
      <p:cxnSp>
        <p:nvCxnSpPr>
          <p:cNvPr id="105" name="직선 화살표 연결선 104">
            <a:extLst>
              <a:ext uri="{FF2B5EF4-FFF2-40B4-BE49-F238E27FC236}">
                <a16:creationId xmlns:a16="http://schemas.microsoft.com/office/drawing/2014/main" id="{8F682471-878E-74F3-5448-98D5B6DD9C95}"/>
              </a:ext>
            </a:extLst>
          </p:cNvPr>
          <p:cNvCxnSpPr>
            <a:cxnSpLocks/>
            <a:stCxn id="91" idx="3"/>
            <a:endCxn id="18" idx="1"/>
          </p:cNvCxnSpPr>
          <p:nvPr/>
        </p:nvCxnSpPr>
        <p:spPr>
          <a:xfrm>
            <a:off x="6321630" y="6214630"/>
            <a:ext cx="161315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3" name="모서리가 둥근 직사각형 38">
            <a:extLst>
              <a:ext uri="{FF2B5EF4-FFF2-40B4-BE49-F238E27FC236}">
                <a16:creationId xmlns:a16="http://schemas.microsoft.com/office/drawing/2014/main" id="{E27797E6-82C7-4849-7530-E0D04B40120F}"/>
              </a:ext>
            </a:extLst>
          </p:cNvPr>
          <p:cNvSpPr/>
          <p:nvPr/>
        </p:nvSpPr>
        <p:spPr>
          <a:xfrm>
            <a:off x="9987182" y="5172243"/>
            <a:ext cx="1170431"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t>Method</a:t>
            </a:r>
          </a:p>
          <a:p>
            <a:pPr algn="ctr">
              <a:spcBef>
                <a:spcPts val="400"/>
              </a:spcBef>
            </a:pPr>
            <a:r>
              <a:rPr lang="en-US" altLang="ko-KR" sz="1200"/>
              <a:t>(args,bean)</a:t>
            </a:r>
          </a:p>
        </p:txBody>
      </p:sp>
      <p:cxnSp>
        <p:nvCxnSpPr>
          <p:cNvPr id="116" name="직선 화살표 연결선 115">
            <a:extLst>
              <a:ext uri="{FF2B5EF4-FFF2-40B4-BE49-F238E27FC236}">
                <a16:creationId xmlns:a16="http://schemas.microsoft.com/office/drawing/2014/main" id="{633D4009-18E1-79CE-7F98-81DCAB439587}"/>
              </a:ext>
            </a:extLst>
          </p:cNvPr>
          <p:cNvCxnSpPr>
            <a:cxnSpLocks/>
            <a:stCxn id="18" idx="3"/>
            <a:endCxn id="21" idx="1"/>
          </p:cNvCxnSpPr>
          <p:nvPr/>
        </p:nvCxnSpPr>
        <p:spPr>
          <a:xfrm>
            <a:off x="8666150" y="6214630"/>
            <a:ext cx="46913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1" name="다이아몬드 120">
            <a:extLst>
              <a:ext uri="{FF2B5EF4-FFF2-40B4-BE49-F238E27FC236}">
                <a16:creationId xmlns:a16="http://schemas.microsoft.com/office/drawing/2014/main" id="{18FD1227-592F-F655-8AC4-004FB34F76EB}"/>
              </a:ext>
            </a:extLst>
          </p:cNvPr>
          <p:cNvSpPr/>
          <p:nvPr/>
        </p:nvSpPr>
        <p:spPr>
          <a:xfrm>
            <a:off x="5531877" y="4286543"/>
            <a:ext cx="378995" cy="403057"/>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cxnSp>
        <p:nvCxnSpPr>
          <p:cNvPr id="124" name="직선 화살표 연결선 123">
            <a:extLst>
              <a:ext uri="{FF2B5EF4-FFF2-40B4-BE49-F238E27FC236}">
                <a16:creationId xmlns:a16="http://schemas.microsoft.com/office/drawing/2014/main" id="{CEFE16FC-6814-E7E4-D63C-784E0498A1BB}"/>
              </a:ext>
            </a:extLst>
          </p:cNvPr>
          <p:cNvCxnSpPr>
            <a:cxnSpLocks/>
            <a:stCxn id="60" idx="2"/>
            <a:endCxn id="121" idx="0"/>
          </p:cNvCxnSpPr>
          <p:nvPr/>
        </p:nvCxnSpPr>
        <p:spPr>
          <a:xfrm flipH="1">
            <a:off x="5721375" y="4070639"/>
            <a:ext cx="2" cy="21590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1" name="모서리가 둥근 직사각형 38">
            <a:extLst>
              <a:ext uri="{FF2B5EF4-FFF2-40B4-BE49-F238E27FC236}">
                <a16:creationId xmlns:a16="http://schemas.microsoft.com/office/drawing/2014/main" id="{D6C1813D-169D-A59D-EF59-E761C6926F80}"/>
              </a:ext>
            </a:extLst>
          </p:cNvPr>
          <p:cNvSpPr/>
          <p:nvPr/>
        </p:nvSpPr>
        <p:spPr>
          <a:xfrm>
            <a:off x="2207795" y="4241183"/>
            <a:ext cx="1956413"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IllegalStateException</a:t>
            </a:r>
          </a:p>
        </p:txBody>
      </p:sp>
      <p:cxnSp>
        <p:nvCxnSpPr>
          <p:cNvPr id="133" name="직선 화살표 연결선 132">
            <a:extLst>
              <a:ext uri="{FF2B5EF4-FFF2-40B4-BE49-F238E27FC236}">
                <a16:creationId xmlns:a16="http://schemas.microsoft.com/office/drawing/2014/main" id="{FC6C3B75-A0DD-1E47-CF0F-DDF5F529257B}"/>
              </a:ext>
            </a:extLst>
          </p:cNvPr>
          <p:cNvCxnSpPr>
            <a:stCxn id="121" idx="1"/>
            <a:endCxn id="131" idx="3"/>
          </p:cNvCxnSpPr>
          <p:nvPr/>
        </p:nvCxnSpPr>
        <p:spPr>
          <a:xfrm flipH="1" flipV="1">
            <a:off x="4164208" y="4488071"/>
            <a:ext cx="1367669"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8" name="TextBox 137">
            <a:extLst>
              <a:ext uri="{FF2B5EF4-FFF2-40B4-BE49-F238E27FC236}">
                <a16:creationId xmlns:a16="http://schemas.microsoft.com/office/drawing/2014/main" id="{CD2D446C-F6C1-061A-4F23-9845C690876F}"/>
              </a:ext>
            </a:extLst>
          </p:cNvPr>
          <p:cNvSpPr txBox="1"/>
          <p:nvPr/>
        </p:nvSpPr>
        <p:spPr>
          <a:xfrm>
            <a:off x="793399" y="4813793"/>
            <a:ext cx="3429816" cy="261610"/>
          </a:xfrm>
          <a:prstGeom prst="rect">
            <a:avLst/>
          </a:prstGeom>
          <a:noFill/>
        </p:spPr>
        <p:txBody>
          <a:bodyPr wrap="square">
            <a:spAutoFit/>
          </a:bodyPr>
          <a:lstStyle/>
          <a:p>
            <a:r>
              <a:rPr kumimoji="0" lang="en-US" altLang="ko-KR" sz="1100" b="0" i="1" u="none" strike="noStrike" cap="none" normalizeH="0" baseline="0">
                <a:ln>
                  <a:noFill/>
                </a:ln>
                <a:solidFill>
                  <a:srgbClr val="FF0000"/>
                </a:solidFill>
                <a:effectLst/>
                <a:ea typeface="JetBrains Mono"/>
              </a:rPr>
              <a:t>no matching editors or conversion strategy found</a:t>
            </a:r>
            <a:endParaRPr lang="ko-KR" altLang="en-US" sz="1100" i="1">
              <a:solidFill>
                <a:srgbClr val="FF0000"/>
              </a:solidFill>
            </a:endParaRPr>
          </a:p>
        </p:txBody>
      </p:sp>
      <p:sp>
        <p:nvSpPr>
          <p:cNvPr id="3" name="직사각형 2">
            <a:extLst>
              <a:ext uri="{FF2B5EF4-FFF2-40B4-BE49-F238E27FC236}">
                <a16:creationId xmlns:a16="http://schemas.microsoft.com/office/drawing/2014/main" id="{BF36AF90-AA05-3C07-A6DD-8DEC7C1ABA9F}"/>
              </a:ext>
            </a:extLst>
          </p:cNvPr>
          <p:cNvSpPr/>
          <p:nvPr/>
        </p:nvSpPr>
        <p:spPr>
          <a:xfrm>
            <a:off x="108284" y="110009"/>
            <a:ext cx="3183179"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Formatter </a:t>
            </a:r>
            <a:r>
              <a:rPr lang="ko-KR" altLang="en-US" b="1">
                <a:solidFill>
                  <a:schemeClr val="accent1">
                    <a:lumMod val="75000"/>
                  </a:schemeClr>
                </a:solidFill>
                <a:latin typeface="+mn-ea"/>
              </a:rPr>
              <a:t>흐름도 </a:t>
            </a:r>
            <a:r>
              <a:rPr lang="en-US" altLang="ko-KR" b="1">
                <a:solidFill>
                  <a:schemeClr val="accent1">
                    <a:lumMod val="75000"/>
                  </a:schemeClr>
                </a:solidFill>
                <a:latin typeface="+mn-ea"/>
              </a:rPr>
              <a:t>- Parse</a:t>
            </a:r>
            <a:endParaRPr lang="ko-KR" altLang="en-US" b="1">
              <a:solidFill>
                <a:schemeClr val="accent1">
                  <a:lumMod val="75000"/>
                </a:schemeClr>
              </a:solidFill>
              <a:latin typeface="+mn-ea"/>
            </a:endParaRPr>
          </a:p>
        </p:txBody>
      </p:sp>
      <p:sp>
        <p:nvSpPr>
          <p:cNvPr id="17" name="TextBox 16">
            <a:extLst>
              <a:ext uri="{FF2B5EF4-FFF2-40B4-BE49-F238E27FC236}">
                <a16:creationId xmlns:a16="http://schemas.microsoft.com/office/drawing/2014/main" id="{1A74F22D-1AC4-222B-4F2D-43F724C1E945}"/>
              </a:ext>
            </a:extLst>
          </p:cNvPr>
          <p:cNvSpPr txBox="1"/>
          <p:nvPr/>
        </p:nvSpPr>
        <p:spPr>
          <a:xfrm>
            <a:off x="6348917" y="5945662"/>
            <a:ext cx="1563480" cy="261610"/>
          </a:xfrm>
          <a:prstGeom prst="rect">
            <a:avLst/>
          </a:prstGeom>
          <a:noFill/>
        </p:spPr>
        <p:txBody>
          <a:bodyPr wrap="square">
            <a:spAutoFit/>
          </a:bodyPr>
          <a:lstStyle/>
          <a:p>
            <a:r>
              <a:rPr lang="en-US" altLang="ko-KR" sz="1100"/>
              <a:t>parse(\1,000, locale)</a:t>
            </a:r>
            <a:endParaRPr lang="ko-KR" altLang="en-US" sz="1100"/>
          </a:p>
        </p:txBody>
      </p:sp>
      <p:sp>
        <p:nvSpPr>
          <p:cNvPr id="18" name="모서리가 둥근 직사각형 38">
            <a:extLst>
              <a:ext uri="{FF2B5EF4-FFF2-40B4-BE49-F238E27FC236}">
                <a16:creationId xmlns:a16="http://schemas.microsoft.com/office/drawing/2014/main" id="{64D7E6AE-98F6-F6FF-DA14-A19B0559F174}"/>
              </a:ext>
            </a:extLst>
          </p:cNvPr>
          <p:cNvSpPr/>
          <p:nvPr/>
        </p:nvSpPr>
        <p:spPr>
          <a:xfrm>
            <a:off x="7934780" y="5967742"/>
            <a:ext cx="731370"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t>1000</a:t>
            </a:r>
          </a:p>
        </p:txBody>
      </p:sp>
      <p:sp>
        <p:nvSpPr>
          <p:cNvPr id="21" name="모서리가 둥근 직사각형 38">
            <a:extLst>
              <a:ext uri="{FF2B5EF4-FFF2-40B4-BE49-F238E27FC236}">
                <a16:creationId xmlns:a16="http://schemas.microsoft.com/office/drawing/2014/main" id="{1F5D5996-87E1-E964-FF25-0A57F88AACF3}"/>
              </a:ext>
            </a:extLst>
          </p:cNvPr>
          <p:cNvSpPr/>
          <p:nvPr/>
        </p:nvSpPr>
        <p:spPr>
          <a:xfrm>
            <a:off x="9135289" y="5967742"/>
            <a:ext cx="2874219"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t>ServletInvocableHandlerMethod</a:t>
            </a:r>
          </a:p>
        </p:txBody>
      </p:sp>
      <p:sp>
        <p:nvSpPr>
          <p:cNvPr id="28" name="TextBox 27">
            <a:extLst>
              <a:ext uri="{FF2B5EF4-FFF2-40B4-BE49-F238E27FC236}">
                <a16:creationId xmlns:a16="http://schemas.microsoft.com/office/drawing/2014/main" id="{ADF447C8-E685-181B-45B7-7E7DEE02BC46}"/>
              </a:ext>
            </a:extLst>
          </p:cNvPr>
          <p:cNvSpPr txBox="1"/>
          <p:nvPr/>
        </p:nvSpPr>
        <p:spPr>
          <a:xfrm>
            <a:off x="8666150" y="5945660"/>
            <a:ext cx="469139" cy="261610"/>
          </a:xfrm>
          <a:prstGeom prst="rect">
            <a:avLst/>
          </a:prstGeom>
          <a:noFill/>
        </p:spPr>
        <p:txBody>
          <a:bodyPr wrap="square">
            <a:spAutoFit/>
          </a:bodyPr>
          <a:lstStyle/>
          <a:p>
            <a:r>
              <a:rPr lang="en-US" altLang="ko-KR" sz="1100"/>
              <a:t>args</a:t>
            </a:r>
            <a:endParaRPr lang="ko-KR" altLang="en-US" sz="1100"/>
          </a:p>
        </p:txBody>
      </p:sp>
      <p:cxnSp>
        <p:nvCxnSpPr>
          <p:cNvPr id="30" name="직선 화살표 연결선 29">
            <a:extLst>
              <a:ext uri="{FF2B5EF4-FFF2-40B4-BE49-F238E27FC236}">
                <a16:creationId xmlns:a16="http://schemas.microsoft.com/office/drawing/2014/main" id="{38254212-BF86-8B14-6E30-857D05E4D941}"/>
              </a:ext>
            </a:extLst>
          </p:cNvPr>
          <p:cNvCxnSpPr>
            <a:cxnSpLocks/>
            <a:stCxn id="21" idx="0"/>
            <a:endCxn id="113" idx="2"/>
          </p:cNvCxnSpPr>
          <p:nvPr/>
        </p:nvCxnSpPr>
        <p:spPr>
          <a:xfrm flipH="1" flipV="1">
            <a:off x="10572398" y="5666019"/>
            <a:ext cx="1" cy="30172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7" name="그룹 36">
            <a:extLst>
              <a:ext uri="{FF2B5EF4-FFF2-40B4-BE49-F238E27FC236}">
                <a16:creationId xmlns:a16="http://schemas.microsoft.com/office/drawing/2014/main" id="{FA995170-870B-5A60-FB18-91E388157A8E}"/>
              </a:ext>
            </a:extLst>
          </p:cNvPr>
          <p:cNvGrpSpPr/>
          <p:nvPr/>
        </p:nvGrpSpPr>
        <p:grpSpPr>
          <a:xfrm>
            <a:off x="4388599" y="5576083"/>
            <a:ext cx="1204677" cy="273152"/>
            <a:chOff x="3786253" y="5761693"/>
            <a:chExt cx="1204677" cy="273152"/>
          </a:xfrm>
        </p:grpSpPr>
        <p:sp>
          <p:nvSpPr>
            <p:cNvPr id="33" name="Rectangle 1">
              <a:extLst>
                <a:ext uri="{FF2B5EF4-FFF2-40B4-BE49-F238E27FC236}">
                  <a16:creationId xmlns:a16="http://schemas.microsoft.com/office/drawing/2014/main" id="{FB9B6142-050F-A9FD-EDBA-A6E21CFB21AC}"/>
                </a:ext>
              </a:extLst>
            </p:cNvPr>
            <p:cNvSpPr>
              <a:spLocks noChangeArrowheads="1"/>
            </p:cNvSpPr>
            <p:nvPr/>
          </p:nvSpPr>
          <p:spPr bwMode="auto">
            <a:xfrm>
              <a:off x="3786253" y="5761693"/>
              <a:ext cx="1204677" cy="261610"/>
            </a:xfrm>
            <a:prstGeom prst="rect">
              <a:avLst/>
            </a:prstGeom>
            <a:solidFill>
              <a:srgbClr val="FF0000"/>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ko-KR" sz="1100" b="0" i="0" u="none" strike="noStrike" cap="none" normalizeH="0" baseline="0">
                  <a:ln>
                    <a:noFill/>
                  </a:ln>
                  <a:solidFill>
                    <a:schemeClr val="bg1"/>
                  </a:solidFill>
                  <a:effectLst/>
                  <a:latin typeface="Arial Unicode MS"/>
                  <a:ea typeface="JetBrains Mono"/>
                </a:rPr>
                <a:t>source</a:t>
              </a:r>
              <a:r>
                <a:rPr kumimoji="0" lang="ko-KR" altLang="ko-KR" sz="1100" b="0" i="0" u="none" strike="noStrike" cap="none" normalizeH="0" baseline="0">
                  <a:ln>
                    <a:noFill/>
                  </a:ln>
                  <a:solidFill>
                    <a:schemeClr val="bg1"/>
                  </a:solidFill>
                  <a:effectLst/>
                  <a:latin typeface="Arial Unicode MS"/>
                  <a:ea typeface="JetBrains Mono"/>
                </a:rPr>
                <a:t>(</a:t>
              </a:r>
              <a:r>
                <a:rPr kumimoji="0" lang="en-US" altLang="ko-KR" sz="1100" b="0" i="0" u="none" strike="noStrike" cap="none" normalizeH="0" baseline="0">
                  <a:ln>
                    <a:noFill/>
                  </a:ln>
                  <a:solidFill>
                    <a:schemeClr val="bg1"/>
                  </a:solidFill>
                  <a:effectLst/>
                  <a:latin typeface="Arial Unicode MS"/>
                  <a:ea typeface="JetBrains Mono"/>
                </a:rPr>
                <a:t>   </a:t>
              </a:r>
              <a:r>
                <a:rPr kumimoji="0" lang="ko-KR" altLang="ko-KR" sz="1100" b="0" i="0" u="none" strike="noStrike" cap="none" normalizeH="0" baseline="0">
                  <a:ln>
                    <a:noFill/>
                  </a:ln>
                  <a:solidFill>
                    <a:schemeClr val="bg1"/>
                  </a:solidFill>
                  <a:effectLst/>
                  <a:latin typeface="Arial Unicode MS"/>
                  <a:ea typeface="JetBrains Mono"/>
                </a:rPr>
                <a:t>1</a:t>
              </a:r>
              <a:r>
                <a:rPr kumimoji="0" lang="en-US" altLang="ko-KR" sz="1100" b="0" i="0" u="none" strike="noStrike" cap="none" normalizeH="0" baseline="0">
                  <a:ln>
                    <a:noFill/>
                  </a:ln>
                  <a:solidFill>
                    <a:schemeClr val="bg1"/>
                  </a:solidFill>
                  <a:effectLst/>
                  <a:latin typeface="Arial Unicode MS"/>
                  <a:ea typeface="JetBrains Mono"/>
                </a:rPr>
                <a:t>,</a:t>
              </a:r>
              <a:r>
                <a:rPr kumimoji="0" lang="ko-KR" altLang="ko-KR" sz="1100" b="0" i="0" u="none" strike="noStrike" cap="none" normalizeH="0" baseline="0">
                  <a:ln>
                    <a:noFill/>
                  </a:ln>
                  <a:solidFill>
                    <a:schemeClr val="bg1"/>
                  </a:solidFill>
                  <a:effectLst/>
                  <a:latin typeface="Arial Unicode MS"/>
                  <a:ea typeface="JetBrains Mono"/>
                </a:rPr>
                <a:t>000)</a:t>
              </a:r>
              <a:endParaRPr kumimoji="0" lang="ko-KR" altLang="ko-KR" sz="1100" b="0" i="0" u="none" strike="noStrike" cap="none" normalizeH="0" baseline="0">
                <a:ln>
                  <a:noFill/>
                </a:ln>
                <a:solidFill>
                  <a:schemeClr val="bg1"/>
                </a:solidFill>
                <a:effectLst/>
                <a:latin typeface="Arial" panose="020B0604020202020204" pitchFamily="34" charset="0"/>
              </a:endParaRPr>
            </a:p>
          </p:txBody>
        </p:sp>
        <p:sp>
          <p:nvSpPr>
            <p:cNvPr id="35" name="TextBox 34">
              <a:extLst>
                <a:ext uri="{FF2B5EF4-FFF2-40B4-BE49-F238E27FC236}">
                  <a16:creationId xmlns:a16="http://schemas.microsoft.com/office/drawing/2014/main" id="{5B938916-8BBE-ACBF-0BC3-A4427D11AB4E}"/>
                </a:ext>
              </a:extLst>
            </p:cNvPr>
            <p:cNvSpPr txBox="1"/>
            <p:nvPr/>
          </p:nvSpPr>
          <p:spPr>
            <a:xfrm>
              <a:off x="4241263" y="5773235"/>
              <a:ext cx="242958" cy="261610"/>
            </a:xfrm>
            <a:prstGeom prst="rect">
              <a:avLst/>
            </a:prstGeom>
            <a:noFill/>
          </p:spPr>
          <p:txBody>
            <a:bodyPr wrap="square">
              <a:spAutoFit/>
            </a:bodyPr>
            <a:lstStyle/>
            <a:p>
              <a:r>
                <a:rPr lang="en-US" altLang="ko-KR" sz="1100">
                  <a:solidFill>
                    <a:schemeClr val="bg1"/>
                  </a:solidFill>
                </a:rPr>
                <a:t>\</a:t>
              </a:r>
              <a:endParaRPr lang="ko-KR" altLang="en-US" sz="1100">
                <a:solidFill>
                  <a:schemeClr val="bg1"/>
                </a:solidFill>
              </a:endParaRPr>
            </a:p>
          </p:txBody>
        </p:sp>
      </p:grpSp>
    </p:spTree>
    <p:extLst>
      <p:ext uri="{BB962C8B-B14F-4D97-AF65-F5344CB8AC3E}">
        <p14:creationId xmlns:p14="http://schemas.microsoft.com/office/powerpoint/2010/main" val="4283461877"/>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0ECFD7-1B26-2139-3608-B6FCBEF0C33B}"/>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FE6A3710-065D-F9BC-9AD8-1243A164A84C}"/>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
        <p:nvSpPr>
          <p:cNvPr id="4" name="TextBox 3">
            <a:extLst>
              <a:ext uri="{FF2B5EF4-FFF2-40B4-BE49-F238E27FC236}">
                <a16:creationId xmlns:a16="http://schemas.microsoft.com/office/drawing/2014/main" id="{6A3F70E0-9B1F-BED3-1167-04C3C6387108}"/>
              </a:ext>
            </a:extLst>
          </p:cNvPr>
          <p:cNvSpPr txBox="1"/>
          <p:nvPr/>
        </p:nvSpPr>
        <p:spPr>
          <a:xfrm>
            <a:off x="1750109" y="2921169"/>
            <a:ext cx="8691803" cy="1015663"/>
          </a:xfrm>
          <a:prstGeom prst="rect">
            <a:avLst/>
          </a:prstGeom>
          <a:noFill/>
        </p:spPr>
        <p:txBody>
          <a:bodyPr wrap="none" rtlCol="0">
            <a:spAutoFit/>
          </a:bodyPr>
          <a:lstStyle/>
          <a:p>
            <a:pPr algn="ctr"/>
            <a:r>
              <a:rPr lang="ko-KR" altLang="en-US" sz="6000">
                <a:solidFill>
                  <a:schemeClr val="accent1">
                    <a:lumMod val="75000"/>
                  </a:schemeClr>
                </a:solidFill>
                <a:latin typeface="+mj-lt"/>
              </a:rPr>
              <a:t>어노테이션 기반 포매팅</a:t>
            </a:r>
            <a:r>
              <a:rPr lang="en-US" altLang="ko-KR" sz="6000">
                <a:solidFill>
                  <a:schemeClr val="accent1">
                    <a:lumMod val="75000"/>
                  </a:schemeClr>
                </a:solidFill>
                <a:latin typeface="+mj-lt"/>
              </a:rPr>
              <a:t> </a:t>
            </a:r>
            <a:endParaRPr lang="ko-KR" altLang="en-US" sz="6000">
              <a:solidFill>
                <a:schemeClr val="accent1">
                  <a:lumMod val="75000"/>
                </a:schemeClr>
              </a:solidFill>
              <a:latin typeface="+mj-lt"/>
            </a:endParaRPr>
          </a:p>
        </p:txBody>
      </p:sp>
    </p:spTree>
    <p:extLst>
      <p:ext uri="{BB962C8B-B14F-4D97-AF65-F5344CB8AC3E}">
        <p14:creationId xmlns:p14="http://schemas.microsoft.com/office/powerpoint/2010/main" val="570472650"/>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A4C72C-4117-E23D-04CD-49915FA7BADA}"/>
            </a:ext>
          </a:extLst>
        </p:cNvPr>
        <p:cNvGrpSpPr/>
        <p:nvPr/>
      </p:nvGrpSpPr>
      <p:grpSpPr>
        <a:xfrm>
          <a:off x="0" y="0"/>
          <a:ext cx="0" cy="0"/>
          <a:chOff x="0" y="0"/>
          <a:chExt cx="0" cy="0"/>
        </a:xfrm>
      </p:grpSpPr>
      <p:sp>
        <p:nvSpPr>
          <p:cNvPr id="4" name="모서리가 둥근 직사각형 38">
            <a:extLst>
              <a:ext uri="{FF2B5EF4-FFF2-40B4-BE49-F238E27FC236}">
                <a16:creationId xmlns:a16="http://schemas.microsoft.com/office/drawing/2014/main" id="{E1AE4903-E87E-B5A8-2340-0324D9D9BEDE}"/>
              </a:ext>
            </a:extLst>
          </p:cNvPr>
          <p:cNvSpPr/>
          <p:nvPr/>
        </p:nvSpPr>
        <p:spPr>
          <a:xfrm>
            <a:off x="3894924" y="3744340"/>
            <a:ext cx="3262233" cy="1994728"/>
          </a:xfrm>
          <a:prstGeom prst="roundRect">
            <a:avLst>
              <a:gd name="adj" fmla="val 4522"/>
            </a:avLst>
          </a:prstGeom>
          <a:solidFill>
            <a:schemeClr val="tx1">
              <a:lumMod val="85000"/>
              <a:lumOff val="15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endParaRPr lang="en-US" altLang="ko-KR" sz="1400">
              <a:solidFill>
                <a:schemeClr val="tx1"/>
              </a:solidFill>
            </a:endParaRPr>
          </a:p>
        </p:txBody>
      </p:sp>
      <p:sp>
        <p:nvSpPr>
          <p:cNvPr id="2" name="모서리가 둥근 직사각형 38">
            <a:extLst>
              <a:ext uri="{FF2B5EF4-FFF2-40B4-BE49-F238E27FC236}">
                <a16:creationId xmlns:a16="http://schemas.microsoft.com/office/drawing/2014/main" id="{D71D4A60-12EA-07BD-1CA0-F553CCCC904F}"/>
              </a:ext>
            </a:extLst>
          </p:cNvPr>
          <p:cNvSpPr/>
          <p:nvPr/>
        </p:nvSpPr>
        <p:spPr>
          <a:xfrm>
            <a:off x="4355970" y="1287712"/>
            <a:ext cx="2340142" cy="1270560"/>
          </a:xfrm>
          <a:prstGeom prst="roundRect">
            <a:avLst>
              <a:gd name="adj" fmla="val 7198"/>
            </a:avLst>
          </a:prstGeom>
          <a:solidFill>
            <a:schemeClr val="tx1">
              <a:lumMod val="85000"/>
              <a:lumOff val="15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endParaRPr lang="en-US" altLang="ko-KR" sz="1400">
              <a:solidFill>
                <a:schemeClr val="tx1"/>
              </a:solidFill>
            </a:endParaRPr>
          </a:p>
        </p:txBody>
      </p:sp>
      <p:sp>
        <p:nvSpPr>
          <p:cNvPr id="73" name="직사각형 72">
            <a:extLst>
              <a:ext uri="{FF2B5EF4-FFF2-40B4-BE49-F238E27FC236}">
                <a16:creationId xmlns:a16="http://schemas.microsoft.com/office/drawing/2014/main" id="{CB480853-225D-AAAF-FBE1-F8C645E2B004}"/>
              </a:ext>
            </a:extLst>
          </p:cNvPr>
          <p:cNvSpPr/>
          <p:nvPr/>
        </p:nvSpPr>
        <p:spPr>
          <a:xfrm>
            <a:off x="340126" y="636063"/>
            <a:ext cx="10906454"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b="1"/>
              <a:t>기본 포맷터는 전체적으로 동일한 형식으로만 동작하기 때문에</a:t>
            </a:r>
            <a:r>
              <a:rPr lang="en-US" altLang="ko-KR" sz="1200" b="1"/>
              <a:t> </a:t>
            </a:r>
            <a:r>
              <a:rPr lang="ko-KR" altLang="en-US" sz="1200" b="1"/>
              <a:t>각 필드마다 다른 형식을 지정하려는 요구사항을 처리하기 어렵다</a:t>
            </a:r>
            <a:endParaRPr lang="en-US" altLang="ko-KR" sz="1200" b="1"/>
          </a:p>
        </p:txBody>
      </p:sp>
      <p:sp>
        <p:nvSpPr>
          <p:cNvPr id="74" name="직사각형 73">
            <a:extLst>
              <a:ext uri="{FF2B5EF4-FFF2-40B4-BE49-F238E27FC236}">
                <a16:creationId xmlns:a16="http://schemas.microsoft.com/office/drawing/2014/main" id="{3ECCFC01-D03D-6FE2-6FAE-27120531FC6F}"/>
              </a:ext>
            </a:extLst>
          </p:cNvPr>
          <p:cNvSpPr/>
          <p:nvPr/>
        </p:nvSpPr>
        <p:spPr>
          <a:xfrm>
            <a:off x="198756" y="202792"/>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sp>
        <p:nvSpPr>
          <p:cNvPr id="3" name="TextBox 2">
            <a:extLst>
              <a:ext uri="{FF2B5EF4-FFF2-40B4-BE49-F238E27FC236}">
                <a16:creationId xmlns:a16="http://schemas.microsoft.com/office/drawing/2014/main" id="{EA48A450-F000-0CBF-2A34-1C1BA0C69BD7}"/>
              </a:ext>
            </a:extLst>
          </p:cNvPr>
          <p:cNvSpPr txBox="1"/>
          <p:nvPr/>
        </p:nvSpPr>
        <p:spPr>
          <a:xfrm>
            <a:off x="608936" y="1725030"/>
            <a:ext cx="3207919" cy="307777"/>
          </a:xfrm>
          <a:prstGeom prst="rect">
            <a:avLst/>
          </a:prstGeom>
          <a:solidFill>
            <a:schemeClr val="bg1"/>
          </a:solidFill>
        </p:spPr>
        <p:txBody>
          <a:bodyPr wrap="square">
            <a:spAutoFit/>
          </a:bodyPr>
          <a:lstStyle/>
          <a:p>
            <a:r>
              <a:rPr lang="en-US" altLang="ko-KR" sz="1400"/>
              <a:t>new </a:t>
            </a:r>
            <a:r>
              <a:rPr lang="en-US" altLang="ko-KR" sz="1400">
                <a:solidFill>
                  <a:schemeClr val="accent2">
                    <a:lumMod val="75000"/>
                  </a:schemeClr>
                </a:solidFill>
              </a:rPr>
              <a:t>DateFormatter</a:t>
            </a:r>
            <a:r>
              <a:rPr lang="en-US" altLang="ko-KR" sz="1400"/>
              <a:t>("</a:t>
            </a:r>
            <a:r>
              <a:rPr lang="en-US" altLang="ko-KR" sz="1400">
                <a:solidFill>
                  <a:schemeClr val="accent6">
                    <a:lumMod val="75000"/>
                  </a:schemeClr>
                </a:solidFill>
              </a:rPr>
              <a:t>yyyy-MM-dd</a:t>
            </a:r>
            <a:r>
              <a:rPr lang="en-US" altLang="ko-KR" sz="1400"/>
              <a:t>")</a:t>
            </a:r>
            <a:endParaRPr lang="ko-KR" altLang="en-US" sz="1400"/>
          </a:p>
        </p:txBody>
      </p:sp>
      <p:sp>
        <p:nvSpPr>
          <p:cNvPr id="5" name="Rectangle 1">
            <a:extLst>
              <a:ext uri="{FF2B5EF4-FFF2-40B4-BE49-F238E27FC236}">
                <a16:creationId xmlns:a16="http://schemas.microsoft.com/office/drawing/2014/main" id="{F604A36C-4577-F8C4-BF9C-D2C30988DC7B}"/>
              </a:ext>
            </a:extLst>
          </p:cNvPr>
          <p:cNvSpPr>
            <a:spLocks noChangeArrowheads="1"/>
          </p:cNvSpPr>
          <p:nvPr/>
        </p:nvSpPr>
        <p:spPr bwMode="auto">
          <a:xfrm>
            <a:off x="4464638" y="1339580"/>
            <a:ext cx="2110774" cy="1164614"/>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CF8E6D"/>
                </a:solidFill>
                <a:effectLst/>
                <a:ea typeface="JetBrains Mono"/>
              </a:rPr>
              <a:t>public class </a:t>
            </a:r>
            <a:r>
              <a:rPr kumimoji="0" lang="ko-KR" altLang="ko-KR" sz="1200" b="0" i="0" u="none" strike="noStrike" cap="none" normalizeH="0" baseline="0">
                <a:ln>
                  <a:noFill/>
                </a:ln>
                <a:solidFill>
                  <a:srgbClr val="BCBEC4"/>
                </a:solidFill>
                <a:effectLst/>
                <a:ea typeface="JetBrains Mono"/>
              </a:rPr>
              <a:t>MyModel {</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CF8E6D"/>
                </a:solidFill>
                <a:effectLst/>
                <a:ea typeface="JetBrains Mono"/>
              </a:rPr>
              <a:t>private </a:t>
            </a:r>
            <a:r>
              <a:rPr kumimoji="0" lang="ko-KR" altLang="ko-KR" sz="1200" b="0" i="0" u="none" strike="noStrike" cap="none" normalizeH="0" baseline="0">
                <a:ln>
                  <a:noFill/>
                </a:ln>
                <a:solidFill>
                  <a:srgbClr val="BCBEC4"/>
                </a:solidFill>
                <a:effectLst/>
                <a:ea typeface="JetBrains Mono"/>
              </a:rPr>
              <a:t>Date </a:t>
            </a:r>
            <a:r>
              <a:rPr kumimoji="0" lang="ko-KR" altLang="ko-KR" sz="1200" b="0" i="0" u="none" strike="noStrike" cap="none" normalizeH="0" baseline="0">
                <a:ln>
                  <a:noFill/>
                </a:ln>
                <a:solidFill>
                  <a:srgbClr val="C77DBB"/>
                </a:solidFill>
                <a:effectLst/>
                <a:ea typeface="JetBrains Mono"/>
              </a:rPr>
              <a:t>startDate</a:t>
            </a:r>
            <a:r>
              <a:rPr kumimoji="0" lang="ko-KR" altLang="ko-KR" sz="1200" b="0" i="0" u="none" strike="noStrike" cap="none" normalizeH="0" baseline="0">
                <a:ln>
                  <a:noFill/>
                </a:ln>
                <a:solidFill>
                  <a:srgbClr val="BCBEC4"/>
                </a:solidFill>
                <a:effectLst/>
                <a:ea typeface="JetBrains Mono"/>
              </a:rPr>
              <a:t>;</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CF8E6D"/>
                </a:solidFill>
                <a:effectLst/>
                <a:ea typeface="JetBrains Mono"/>
              </a:rPr>
              <a:t>private </a:t>
            </a:r>
            <a:r>
              <a:rPr kumimoji="0" lang="ko-KR" altLang="ko-KR" sz="1200" b="0" i="0" u="none" strike="noStrike" cap="none" normalizeH="0" baseline="0">
                <a:ln>
                  <a:noFill/>
                </a:ln>
                <a:solidFill>
                  <a:srgbClr val="BCBEC4"/>
                </a:solidFill>
                <a:effectLst/>
                <a:ea typeface="JetBrains Mono"/>
              </a:rPr>
              <a:t>Date </a:t>
            </a:r>
            <a:r>
              <a:rPr kumimoji="0" lang="ko-KR" altLang="ko-KR" sz="1200" b="0" i="0" u="none" strike="noStrike" cap="none" normalizeH="0" baseline="0">
                <a:ln>
                  <a:noFill/>
                </a:ln>
                <a:solidFill>
                  <a:srgbClr val="C77DBB"/>
                </a:solidFill>
                <a:effectLst/>
                <a:ea typeface="JetBrains Mono"/>
              </a:rPr>
              <a:t>endDate</a:t>
            </a:r>
            <a:r>
              <a:rPr kumimoji="0" lang="ko-KR" altLang="ko-KR" sz="1200" b="0" i="0" u="none" strike="noStrike" cap="none" normalizeH="0" baseline="0">
                <a:ln>
                  <a:noFill/>
                </a:ln>
                <a:solidFill>
                  <a:srgbClr val="BCBEC4"/>
                </a:solidFill>
                <a:effectLst/>
                <a:ea typeface="JetBrains Mono"/>
              </a:rPr>
              <a:t>;</a:t>
            </a:r>
            <a:br>
              <a:rPr kumimoji="0" lang="ko-KR" altLang="ko-KR" sz="1200" b="0" i="0" u="none" strike="noStrike" cap="none" normalizeH="0" baseline="0">
                <a:ln>
                  <a:noFill/>
                </a:ln>
                <a:solidFill>
                  <a:srgbClr val="7A7E85"/>
                </a:solidFill>
                <a:effectLst/>
                <a:ea typeface="JetBrains Mono"/>
              </a:rPr>
            </a:br>
            <a:r>
              <a:rPr kumimoji="0" lang="ko-KR" altLang="ko-KR" sz="1200" b="0" i="0" u="none" strike="noStrike" cap="none" normalizeH="0" baseline="0">
                <a:ln>
                  <a:noFill/>
                </a:ln>
                <a:solidFill>
                  <a:srgbClr val="BCBEC4"/>
                </a:solidFill>
                <a:effectLst/>
                <a:ea typeface="JetBrains Mono"/>
              </a:rPr>
              <a:t>}</a:t>
            </a:r>
            <a:endParaRPr kumimoji="0" lang="ko-KR" altLang="ko-KR" sz="1200" b="0" i="0" u="none" strike="noStrike" cap="none" normalizeH="0" baseline="0">
              <a:ln>
                <a:noFill/>
              </a:ln>
              <a:solidFill>
                <a:schemeClr val="tx1"/>
              </a:solidFill>
              <a:effectLst/>
            </a:endParaRPr>
          </a:p>
        </p:txBody>
      </p:sp>
      <p:sp>
        <p:nvSpPr>
          <p:cNvPr id="9" name="TextBox 8">
            <a:extLst>
              <a:ext uri="{FF2B5EF4-FFF2-40B4-BE49-F238E27FC236}">
                <a16:creationId xmlns:a16="http://schemas.microsoft.com/office/drawing/2014/main" id="{FFCA966D-179D-034F-94EB-4D3359B91401}"/>
              </a:ext>
            </a:extLst>
          </p:cNvPr>
          <p:cNvSpPr txBox="1"/>
          <p:nvPr/>
        </p:nvSpPr>
        <p:spPr>
          <a:xfrm>
            <a:off x="8148758" y="1581344"/>
            <a:ext cx="2112627" cy="697050"/>
          </a:xfrm>
          <a:prstGeom prst="rect">
            <a:avLst/>
          </a:prstGeom>
          <a:solidFill>
            <a:schemeClr val="bg1"/>
          </a:solidFill>
        </p:spPr>
        <p:txBody>
          <a:bodyPr wrap="square">
            <a:spAutoFit/>
          </a:bodyPr>
          <a:lstStyle/>
          <a:p>
            <a:pPr>
              <a:lnSpc>
                <a:spcPct val="150000"/>
              </a:lnSpc>
            </a:pPr>
            <a:r>
              <a:rPr kumimoji="0" lang="ko-KR" altLang="ko-KR" sz="1400" b="0" i="0" u="none" strike="noStrike" cap="none" normalizeH="0" baseline="0">
                <a:ln>
                  <a:noFill/>
                </a:ln>
                <a:effectLst/>
                <a:ea typeface="JetBrains Mono"/>
              </a:rPr>
              <a:t>startDate</a:t>
            </a:r>
            <a:r>
              <a:rPr kumimoji="0" lang="en-US" altLang="ko-KR" sz="1400" b="0" i="0" u="none" strike="noStrike" cap="none" normalizeH="0" baseline="0">
                <a:ln>
                  <a:noFill/>
                </a:ln>
                <a:effectLst/>
                <a:ea typeface="JetBrains Mono"/>
              </a:rPr>
              <a:t>=2024-01-01</a:t>
            </a:r>
          </a:p>
          <a:p>
            <a:pPr>
              <a:lnSpc>
                <a:spcPct val="150000"/>
              </a:lnSpc>
            </a:pPr>
            <a:r>
              <a:rPr lang="en-US" altLang="ko-KR" sz="1400"/>
              <a:t>endDate=2024/12/31</a:t>
            </a:r>
            <a:endParaRPr lang="ko-KR" altLang="en-US" sz="1400"/>
          </a:p>
        </p:txBody>
      </p:sp>
      <p:sp>
        <p:nvSpPr>
          <p:cNvPr id="14" name="화살표: 오른쪽 13">
            <a:extLst>
              <a:ext uri="{FF2B5EF4-FFF2-40B4-BE49-F238E27FC236}">
                <a16:creationId xmlns:a16="http://schemas.microsoft.com/office/drawing/2014/main" id="{D84B76C3-A353-42E9-4B0E-1FC5E6057F1A}"/>
              </a:ext>
            </a:extLst>
          </p:cNvPr>
          <p:cNvSpPr/>
          <p:nvPr/>
        </p:nvSpPr>
        <p:spPr>
          <a:xfrm>
            <a:off x="3739318" y="1788548"/>
            <a:ext cx="445169" cy="195777"/>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ko-KR" altLang="en-US"/>
          </a:p>
        </p:txBody>
      </p:sp>
      <p:sp>
        <p:nvSpPr>
          <p:cNvPr id="15" name="화살표: 오른쪽 14">
            <a:extLst>
              <a:ext uri="{FF2B5EF4-FFF2-40B4-BE49-F238E27FC236}">
                <a16:creationId xmlns:a16="http://schemas.microsoft.com/office/drawing/2014/main" id="{2C123601-B20C-8DA7-D35C-7ABA3662E84E}"/>
              </a:ext>
            </a:extLst>
          </p:cNvPr>
          <p:cNvSpPr/>
          <p:nvPr/>
        </p:nvSpPr>
        <p:spPr>
          <a:xfrm>
            <a:off x="7399473" y="1822867"/>
            <a:ext cx="459559" cy="195777"/>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ko-KR" altLang="en-US"/>
          </a:p>
        </p:txBody>
      </p:sp>
      <p:sp>
        <p:nvSpPr>
          <p:cNvPr id="16" name="곱하기 기호 15">
            <a:extLst>
              <a:ext uri="{FF2B5EF4-FFF2-40B4-BE49-F238E27FC236}">
                <a16:creationId xmlns:a16="http://schemas.microsoft.com/office/drawing/2014/main" id="{0301DBA1-A430-BA56-D568-B85DB2D0189D}"/>
              </a:ext>
            </a:extLst>
          </p:cNvPr>
          <p:cNvSpPr/>
          <p:nvPr/>
        </p:nvSpPr>
        <p:spPr>
          <a:xfrm>
            <a:off x="9934778" y="1978174"/>
            <a:ext cx="239480" cy="243376"/>
          </a:xfrm>
          <a:prstGeom prst="mathMultiply">
            <a:avLst>
              <a:gd name="adj1" fmla="val 18496"/>
            </a:avLst>
          </a:prstGeom>
          <a:solidFill>
            <a:srgbClr val="FF0000"/>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3AC11572-598E-13DD-2C3E-A7D203361C06}"/>
              </a:ext>
            </a:extLst>
          </p:cNvPr>
          <p:cNvSpPr txBox="1"/>
          <p:nvPr/>
        </p:nvSpPr>
        <p:spPr>
          <a:xfrm>
            <a:off x="8148758" y="4529019"/>
            <a:ext cx="2112627" cy="697050"/>
          </a:xfrm>
          <a:prstGeom prst="rect">
            <a:avLst/>
          </a:prstGeom>
          <a:solidFill>
            <a:schemeClr val="bg1"/>
          </a:solidFill>
        </p:spPr>
        <p:txBody>
          <a:bodyPr wrap="square">
            <a:spAutoFit/>
          </a:bodyPr>
          <a:lstStyle/>
          <a:p>
            <a:pPr>
              <a:lnSpc>
                <a:spcPct val="150000"/>
              </a:lnSpc>
            </a:pPr>
            <a:r>
              <a:rPr kumimoji="0" lang="ko-KR" altLang="ko-KR" sz="1400" b="0" i="0" u="none" strike="noStrike" cap="none" normalizeH="0" baseline="0">
                <a:ln>
                  <a:noFill/>
                </a:ln>
                <a:effectLst/>
                <a:ea typeface="JetBrains Mono"/>
              </a:rPr>
              <a:t>startDate</a:t>
            </a:r>
            <a:r>
              <a:rPr kumimoji="0" lang="en-US" altLang="ko-KR" sz="1400" b="0" i="0" u="none" strike="noStrike" cap="none" normalizeH="0" baseline="0">
                <a:ln>
                  <a:noFill/>
                </a:ln>
                <a:effectLst/>
                <a:ea typeface="JetBrains Mono"/>
              </a:rPr>
              <a:t>=2024-01-01</a:t>
            </a:r>
          </a:p>
          <a:p>
            <a:pPr>
              <a:lnSpc>
                <a:spcPct val="150000"/>
              </a:lnSpc>
            </a:pPr>
            <a:r>
              <a:rPr lang="en-US" altLang="ko-KR" sz="1400"/>
              <a:t>endDate=2024/12/31</a:t>
            </a:r>
            <a:endParaRPr lang="ko-KR" altLang="en-US" sz="1400"/>
          </a:p>
        </p:txBody>
      </p:sp>
      <p:sp>
        <p:nvSpPr>
          <p:cNvPr id="24" name="TextBox 23">
            <a:extLst>
              <a:ext uri="{FF2B5EF4-FFF2-40B4-BE49-F238E27FC236}">
                <a16:creationId xmlns:a16="http://schemas.microsoft.com/office/drawing/2014/main" id="{8C225666-F958-33B9-B86A-1CB82130DBBD}"/>
              </a:ext>
            </a:extLst>
          </p:cNvPr>
          <p:cNvSpPr txBox="1"/>
          <p:nvPr/>
        </p:nvSpPr>
        <p:spPr>
          <a:xfrm>
            <a:off x="1098735" y="4723656"/>
            <a:ext cx="1736773" cy="307777"/>
          </a:xfrm>
          <a:prstGeom prst="rect">
            <a:avLst/>
          </a:prstGeom>
          <a:solidFill>
            <a:schemeClr val="bg1"/>
          </a:solidFill>
        </p:spPr>
        <p:txBody>
          <a:bodyPr wrap="square">
            <a:spAutoFit/>
          </a:bodyPr>
          <a:lstStyle/>
          <a:p>
            <a:r>
              <a:rPr lang="en-US" altLang="ko-KR" sz="1400">
                <a:solidFill>
                  <a:schemeClr val="accent2">
                    <a:lumMod val="75000"/>
                  </a:schemeClr>
                </a:solidFill>
              </a:rPr>
              <a:t>@DateTimeFormat</a:t>
            </a:r>
            <a:endParaRPr lang="ko-KR" altLang="en-US" sz="1400">
              <a:solidFill>
                <a:schemeClr val="accent2">
                  <a:lumMod val="75000"/>
                </a:schemeClr>
              </a:solidFill>
            </a:endParaRPr>
          </a:p>
        </p:txBody>
      </p:sp>
      <p:sp>
        <p:nvSpPr>
          <p:cNvPr id="25" name="Rectangle 2">
            <a:extLst>
              <a:ext uri="{FF2B5EF4-FFF2-40B4-BE49-F238E27FC236}">
                <a16:creationId xmlns:a16="http://schemas.microsoft.com/office/drawing/2014/main" id="{85DAC9A2-B00C-5B92-60D1-E4DB24EA8CAA}"/>
              </a:ext>
            </a:extLst>
          </p:cNvPr>
          <p:cNvSpPr>
            <a:spLocks noChangeArrowheads="1"/>
          </p:cNvSpPr>
          <p:nvPr/>
        </p:nvSpPr>
        <p:spPr bwMode="auto">
          <a:xfrm>
            <a:off x="3883482" y="3823184"/>
            <a:ext cx="3285707" cy="183704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MyModel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@Date</a:t>
            </a:r>
            <a:r>
              <a:rPr kumimoji="0" lang="en-US" altLang="ko-KR" sz="1100" b="0" i="0" u="none" strike="noStrike" cap="none" normalizeH="0" baseline="0">
                <a:ln>
                  <a:noFill/>
                </a:ln>
                <a:solidFill>
                  <a:srgbClr val="B3AE60"/>
                </a:solidFill>
                <a:effectLst/>
                <a:ea typeface="JetBrains Mono"/>
              </a:rPr>
              <a:t>Time</a:t>
            </a:r>
            <a:r>
              <a:rPr kumimoji="0" lang="ko-KR" altLang="ko-KR" sz="1100" b="0" i="0" u="none" strike="noStrike" cap="none" normalizeH="0" baseline="0">
                <a:ln>
                  <a:noFill/>
                </a:ln>
                <a:solidFill>
                  <a:srgbClr val="B3AE60"/>
                </a:solidFill>
                <a:effectLst/>
                <a:ea typeface="JetBrains Mono"/>
              </a:rPr>
              <a:t>Format</a:t>
            </a:r>
            <a:r>
              <a:rPr kumimoji="0" lang="ko-KR" altLang="ko-KR" sz="1100" b="0" i="0" u="none" strike="noStrike" cap="none" normalizeH="0" baseline="0">
                <a:ln>
                  <a:noFill/>
                </a:ln>
                <a:solidFill>
                  <a:srgbClr val="BCBEC4"/>
                </a:solidFill>
                <a:effectLst/>
                <a:ea typeface="JetBrains Mono"/>
              </a:rPr>
              <a:t>(pattern = </a:t>
            </a:r>
            <a:r>
              <a:rPr kumimoji="0" lang="ko-KR" altLang="ko-KR" sz="1100" b="0" i="0" u="none" strike="noStrike" cap="none" normalizeH="0" baseline="0">
                <a:ln>
                  <a:noFill/>
                </a:ln>
                <a:solidFill>
                  <a:srgbClr val="6AAB73"/>
                </a:solidFill>
                <a:effectLst/>
                <a:ea typeface="JetBrains Mono"/>
              </a:rPr>
              <a:t>"yyyy-MM-dd"</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private </a:t>
            </a:r>
            <a:r>
              <a:rPr kumimoji="0" lang="ko-KR" altLang="ko-KR" sz="1100" b="0" i="0" u="none" strike="noStrike" cap="none" normalizeH="0" baseline="0">
                <a:ln>
                  <a:noFill/>
                </a:ln>
                <a:solidFill>
                  <a:srgbClr val="BCBEC4"/>
                </a:solidFill>
                <a:effectLst/>
                <a:ea typeface="JetBrains Mono"/>
              </a:rPr>
              <a:t>Date </a:t>
            </a:r>
            <a:r>
              <a:rPr kumimoji="0" lang="ko-KR" altLang="ko-KR" sz="1100" b="0" i="0" u="none" strike="noStrike" cap="none" normalizeH="0" baseline="0">
                <a:ln>
                  <a:noFill/>
                </a:ln>
                <a:solidFill>
                  <a:srgbClr val="C77DBB"/>
                </a:solidFill>
                <a:effectLst/>
                <a:ea typeface="JetBrains Mono"/>
              </a:rPr>
              <a:t>startDate</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@Date</a:t>
            </a:r>
            <a:r>
              <a:rPr kumimoji="0" lang="en-US" altLang="ko-KR" sz="1100" b="0" i="0" u="none" strike="noStrike" cap="none" normalizeH="0" baseline="0">
                <a:ln>
                  <a:noFill/>
                </a:ln>
                <a:solidFill>
                  <a:srgbClr val="B3AE60"/>
                </a:solidFill>
                <a:effectLst/>
                <a:ea typeface="JetBrains Mono"/>
              </a:rPr>
              <a:t>Time</a:t>
            </a:r>
            <a:r>
              <a:rPr kumimoji="0" lang="ko-KR" altLang="ko-KR" sz="1100" b="0" i="0" u="none" strike="noStrike" cap="none" normalizeH="0" baseline="0">
                <a:ln>
                  <a:noFill/>
                </a:ln>
                <a:solidFill>
                  <a:srgbClr val="B3AE60"/>
                </a:solidFill>
                <a:effectLst/>
                <a:ea typeface="JetBrains Mono"/>
              </a:rPr>
              <a:t>Format</a:t>
            </a:r>
            <a:r>
              <a:rPr kumimoji="0" lang="ko-KR" altLang="ko-KR" sz="1100" b="0" i="0" u="none" strike="noStrike" cap="none" normalizeH="0" baseline="0">
                <a:ln>
                  <a:noFill/>
                </a:ln>
                <a:solidFill>
                  <a:srgbClr val="BCBEC4"/>
                </a:solidFill>
                <a:effectLst/>
                <a:ea typeface="JetBrains Mono"/>
              </a:rPr>
              <a:t>(pattern = </a:t>
            </a:r>
            <a:r>
              <a:rPr kumimoji="0" lang="ko-KR" altLang="ko-KR" sz="1100" b="0" i="0" u="none" strike="noStrike" cap="none" normalizeH="0" baseline="0">
                <a:ln>
                  <a:noFill/>
                </a:ln>
                <a:solidFill>
                  <a:srgbClr val="6AAB73"/>
                </a:solidFill>
                <a:effectLst/>
                <a:ea typeface="JetBrains Mono"/>
              </a:rPr>
              <a:t>"MM/dd/yyyy"</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private </a:t>
            </a:r>
            <a:r>
              <a:rPr kumimoji="0" lang="ko-KR" altLang="ko-KR" sz="1100" b="0" i="0" u="none" strike="noStrike" cap="none" normalizeH="0" baseline="0">
                <a:ln>
                  <a:noFill/>
                </a:ln>
                <a:solidFill>
                  <a:srgbClr val="BCBEC4"/>
                </a:solidFill>
                <a:effectLst/>
                <a:ea typeface="JetBrains Mono"/>
              </a:rPr>
              <a:t>Date </a:t>
            </a:r>
            <a:r>
              <a:rPr kumimoji="0" lang="ko-KR" altLang="ko-KR" sz="1100" b="0" i="0" u="none" strike="noStrike" cap="none" normalizeH="0" baseline="0">
                <a:ln>
                  <a:noFill/>
                </a:ln>
                <a:solidFill>
                  <a:srgbClr val="C77DBB"/>
                </a:solidFill>
                <a:effectLst/>
                <a:ea typeface="JetBrains Mono"/>
              </a:rPr>
              <a:t>endDate</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7A7E85"/>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26" name="화살표: 오른쪽 25">
            <a:extLst>
              <a:ext uri="{FF2B5EF4-FFF2-40B4-BE49-F238E27FC236}">
                <a16:creationId xmlns:a16="http://schemas.microsoft.com/office/drawing/2014/main" id="{0816053B-329F-2D56-92B3-4EEA1B42AE5D}"/>
              </a:ext>
            </a:extLst>
          </p:cNvPr>
          <p:cNvSpPr/>
          <p:nvPr/>
        </p:nvSpPr>
        <p:spPr>
          <a:xfrm>
            <a:off x="3080282" y="4780123"/>
            <a:ext cx="445169" cy="195777"/>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ko-KR" altLang="en-US"/>
          </a:p>
        </p:txBody>
      </p:sp>
      <p:sp>
        <p:nvSpPr>
          <p:cNvPr id="27" name="화살표: 오른쪽 26">
            <a:extLst>
              <a:ext uri="{FF2B5EF4-FFF2-40B4-BE49-F238E27FC236}">
                <a16:creationId xmlns:a16="http://schemas.microsoft.com/office/drawing/2014/main" id="{87B2B0F7-D91F-6689-AACA-0816677800E6}"/>
              </a:ext>
            </a:extLst>
          </p:cNvPr>
          <p:cNvSpPr/>
          <p:nvPr/>
        </p:nvSpPr>
        <p:spPr>
          <a:xfrm>
            <a:off x="7399472" y="4779655"/>
            <a:ext cx="459559" cy="195777"/>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ko-KR" altLang="en-US"/>
          </a:p>
        </p:txBody>
      </p:sp>
      <p:sp>
        <p:nvSpPr>
          <p:cNvPr id="6" name="직사각형 5">
            <a:extLst>
              <a:ext uri="{FF2B5EF4-FFF2-40B4-BE49-F238E27FC236}">
                <a16:creationId xmlns:a16="http://schemas.microsoft.com/office/drawing/2014/main" id="{4D09783B-4F91-759E-572E-B02168ABF4CB}"/>
              </a:ext>
            </a:extLst>
          </p:cNvPr>
          <p:cNvSpPr/>
          <p:nvPr/>
        </p:nvSpPr>
        <p:spPr>
          <a:xfrm>
            <a:off x="340126" y="3273184"/>
            <a:ext cx="10906454"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b="1"/>
              <a:t>어노테이션 기반 포맷터</a:t>
            </a:r>
            <a:r>
              <a:rPr lang="en-US" altLang="ko-KR" sz="1200" b="1"/>
              <a:t>(AnnotationFormatterFactory)</a:t>
            </a:r>
            <a:r>
              <a:rPr lang="ko-KR" altLang="en-US" sz="1200" b="1"/>
              <a:t>를 활용하면</a:t>
            </a:r>
            <a:r>
              <a:rPr lang="en-US" altLang="ko-KR" sz="1200" b="1"/>
              <a:t> </a:t>
            </a:r>
            <a:r>
              <a:rPr lang="ko-KR" altLang="en-US" sz="1200" b="1"/>
              <a:t>필드별로 포맷을 다르게 지정할 수 있다</a:t>
            </a:r>
            <a:endParaRPr lang="en-US" altLang="ko-KR" sz="1200" b="1"/>
          </a:p>
        </p:txBody>
      </p:sp>
    </p:spTree>
    <p:extLst>
      <p:ext uri="{BB962C8B-B14F-4D97-AF65-F5344CB8AC3E}">
        <p14:creationId xmlns:p14="http://schemas.microsoft.com/office/powerpoint/2010/main" val="2550539245"/>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7CD56C-510D-B696-D364-1134A5DA1691}"/>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6390DA37-6D11-90BA-3655-DB71E8BFBD62}"/>
              </a:ext>
            </a:extLst>
          </p:cNvPr>
          <p:cNvSpPr/>
          <p:nvPr/>
        </p:nvSpPr>
        <p:spPr>
          <a:xfrm>
            <a:off x="198756" y="202792"/>
            <a:ext cx="3603038"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AnnotationFormatterFactory</a:t>
            </a:r>
            <a:endParaRPr lang="ko-KR" altLang="en-US" b="1">
              <a:solidFill>
                <a:schemeClr val="accent1">
                  <a:lumMod val="75000"/>
                </a:schemeClr>
              </a:solidFill>
              <a:latin typeface="+mn-ea"/>
            </a:endParaRPr>
          </a:p>
        </p:txBody>
      </p:sp>
      <p:sp>
        <p:nvSpPr>
          <p:cNvPr id="2" name="Rectangle 1">
            <a:extLst>
              <a:ext uri="{FF2B5EF4-FFF2-40B4-BE49-F238E27FC236}">
                <a16:creationId xmlns:a16="http://schemas.microsoft.com/office/drawing/2014/main" id="{B0FC2110-1F6F-E6FE-01B7-430E2C922BC9}"/>
              </a:ext>
            </a:extLst>
          </p:cNvPr>
          <p:cNvSpPr>
            <a:spLocks noChangeArrowheads="1"/>
          </p:cNvSpPr>
          <p:nvPr/>
        </p:nvSpPr>
        <p:spPr bwMode="auto">
          <a:xfrm>
            <a:off x="705584" y="1601408"/>
            <a:ext cx="10244655" cy="188173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200000"/>
              </a:lnSpc>
              <a:spcBef>
                <a:spcPct val="0"/>
              </a:spcBef>
              <a:spcAft>
                <a:spcPct val="0"/>
              </a:spcAft>
              <a:buClrTx/>
              <a:buSzTx/>
              <a:buFontTx/>
              <a:buNone/>
              <a:tabLst/>
            </a:pPr>
            <a:r>
              <a:rPr kumimoji="0" lang="ko-KR" altLang="ko-KR" sz="1200" b="0" i="0" u="none" strike="noStrike" cap="none" normalizeH="0" baseline="0">
                <a:ln>
                  <a:noFill/>
                </a:ln>
                <a:solidFill>
                  <a:srgbClr val="CF8E6D"/>
                </a:solidFill>
                <a:effectLst/>
                <a:latin typeface="Arial Unicode MS"/>
                <a:ea typeface="JetBrains Mono"/>
              </a:rPr>
              <a:t>public interface </a:t>
            </a:r>
            <a:r>
              <a:rPr kumimoji="0" lang="ko-KR" altLang="ko-KR" sz="1200" b="0" i="0" u="none" strike="noStrike" cap="none" normalizeH="0" baseline="0">
                <a:ln>
                  <a:noFill/>
                </a:ln>
                <a:solidFill>
                  <a:srgbClr val="BCBEC4"/>
                </a:solidFill>
                <a:effectLst/>
                <a:latin typeface="Arial Unicode MS"/>
                <a:ea typeface="JetBrains Mono"/>
              </a:rPr>
              <a:t>AnnotationFormatterFactory&lt;</a:t>
            </a:r>
            <a:r>
              <a:rPr kumimoji="0" lang="ko-KR" altLang="ko-KR" sz="1200" b="0" i="0" u="none" strike="noStrike" cap="none" normalizeH="0" baseline="0">
                <a:ln>
                  <a:noFill/>
                </a:ln>
                <a:solidFill>
                  <a:srgbClr val="16BAAC"/>
                </a:solidFill>
                <a:effectLst/>
                <a:latin typeface="Arial Unicode MS"/>
                <a:ea typeface="JetBrains Mono"/>
              </a:rPr>
              <a:t>A </a:t>
            </a:r>
            <a:r>
              <a:rPr kumimoji="0" lang="ko-KR" altLang="ko-KR" sz="1200" b="0" i="0" u="none" strike="noStrike" cap="none" normalizeH="0" baseline="0">
                <a:ln>
                  <a:noFill/>
                </a:ln>
                <a:solidFill>
                  <a:srgbClr val="CF8E6D"/>
                </a:solidFill>
                <a:effectLst/>
                <a:latin typeface="Arial Unicode MS"/>
                <a:ea typeface="JetBrains Mono"/>
              </a:rPr>
              <a:t>extends </a:t>
            </a:r>
            <a:r>
              <a:rPr kumimoji="0" lang="ko-KR" altLang="ko-KR" sz="1200" b="0" i="0" u="none" strike="noStrike" cap="none" normalizeH="0" baseline="0">
                <a:ln>
                  <a:noFill/>
                </a:ln>
                <a:solidFill>
                  <a:srgbClr val="BCBEC4"/>
                </a:solidFill>
                <a:effectLst/>
                <a:latin typeface="Arial Unicode MS"/>
                <a:ea typeface="JetBrains Mono"/>
              </a:rPr>
              <a:t>Annotation&gt; {</a:t>
            </a:r>
            <a:br>
              <a:rPr kumimoji="0" lang="ko-KR" altLang="ko-KR" sz="1200" b="0" i="1" u="none" strike="noStrike" cap="none" normalizeH="0" baseline="0">
                <a:ln>
                  <a:noFill/>
                </a:ln>
                <a:solidFill>
                  <a:srgbClr val="5F826B"/>
                </a:solidFill>
                <a:effectLst/>
                <a:latin typeface="Arial Unicode MS"/>
                <a:ea typeface="JetBrains Mono"/>
              </a:rPr>
            </a:br>
            <a:r>
              <a:rPr kumimoji="0" lang="ko-KR" altLang="ko-KR" sz="1200" b="0" i="1" u="none" strike="noStrike" cap="none" normalizeH="0" baseline="0">
                <a:ln>
                  <a:noFill/>
                </a:ln>
                <a:solidFill>
                  <a:srgbClr val="5F826B"/>
                </a:solidFill>
                <a:effectLst/>
                <a:latin typeface="Arial Unicode MS"/>
                <a:ea typeface="JetBrains Mono"/>
              </a:rPr>
              <a:t>    </a:t>
            </a:r>
            <a:r>
              <a:rPr kumimoji="0" lang="ko-KR" altLang="ko-KR" sz="1200" b="0" i="0" u="none" strike="noStrike" cap="none" normalizeH="0" baseline="0">
                <a:ln>
                  <a:noFill/>
                </a:ln>
                <a:solidFill>
                  <a:srgbClr val="BCBEC4"/>
                </a:solidFill>
                <a:effectLst/>
                <a:latin typeface="Arial Unicode MS"/>
                <a:ea typeface="JetBrains Mono"/>
              </a:rPr>
              <a:t>Set&lt;Class&lt;?&gt;&gt; </a:t>
            </a:r>
            <a:r>
              <a:rPr kumimoji="0" lang="ko-KR" altLang="ko-KR" sz="1200" b="0" i="0" u="none" strike="noStrike" cap="none" normalizeH="0" baseline="0">
                <a:ln>
                  <a:noFill/>
                </a:ln>
                <a:solidFill>
                  <a:srgbClr val="56A8F5"/>
                </a:solidFill>
                <a:effectLst/>
                <a:latin typeface="Arial Unicode MS"/>
                <a:ea typeface="JetBrains Mono"/>
              </a:rPr>
              <a:t>getFieldTypes</a:t>
            </a:r>
            <a:r>
              <a:rPr kumimoji="0" lang="ko-KR" altLang="ko-KR" sz="1200" b="0" i="0" u="none" strike="noStrike" cap="none" normalizeH="0" baseline="0">
                <a:ln>
                  <a:noFill/>
                </a:ln>
                <a:solidFill>
                  <a:srgbClr val="BCBEC4"/>
                </a:solidFill>
                <a:effectLst/>
                <a:latin typeface="Arial Unicode MS"/>
                <a:ea typeface="JetBrains Mono"/>
              </a:rPr>
              <a:t>();</a:t>
            </a:r>
            <a:r>
              <a:rPr kumimoji="0" lang="en-US" altLang="ko-KR" sz="12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chemeClr val="bg1">
                    <a:lumMod val="50000"/>
                  </a:schemeClr>
                </a:solidFill>
                <a:effectLst/>
                <a:latin typeface="Arial Unicode MS"/>
                <a:ea typeface="JetBrains Mono"/>
              </a:rPr>
              <a:t>// </a:t>
            </a:r>
            <a:r>
              <a:rPr kumimoji="0" lang="ko-KR" altLang="en-US" sz="1100" b="0" i="0" u="none" strike="noStrike" cap="none" normalizeH="0" baseline="0">
                <a:ln>
                  <a:noFill/>
                </a:ln>
                <a:solidFill>
                  <a:schemeClr val="bg1">
                    <a:lumMod val="50000"/>
                  </a:schemeClr>
                </a:solidFill>
                <a:effectLst/>
                <a:latin typeface="Arial Unicode MS"/>
                <a:ea typeface="JetBrains Mono"/>
              </a:rPr>
              <a:t>어노테이션이 적용될 수 있는 필드의 타입 목록을 반환한다</a:t>
            </a:r>
            <a:br>
              <a:rPr kumimoji="0" lang="ko-KR" altLang="ko-KR" sz="1200" b="0" i="1" u="none" strike="noStrike" cap="none" normalizeH="0" baseline="0">
                <a:ln>
                  <a:noFill/>
                </a:ln>
                <a:solidFill>
                  <a:srgbClr val="5F826B"/>
                </a:solidFill>
                <a:effectLst/>
                <a:latin typeface="Arial Unicode MS"/>
                <a:ea typeface="JetBrains Mono"/>
              </a:rPr>
            </a:br>
            <a:r>
              <a:rPr kumimoji="0" lang="ko-KR" altLang="ko-KR" sz="1200" b="0" i="1" u="none" strike="noStrike" cap="none" normalizeH="0" baseline="0">
                <a:ln>
                  <a:noFill/>
                </a:ln>
                <a:solidFill>
                  <a:srgbClr val="5F826B"/>
                </a:solidFill>
                <a:effectLst/>
                <a:latin typeface="Arial Unicode MS"/>
                <a:ea typeface="JetBrains Mono"/>
              </a:rPr>
              <a:t>    </a:t>
            </a:r>
            <a:r>
              <a:rPr kumimoji="0" lang="ko-KR" altLang="ko-KR" sz="1200" b="0" i="0" u="none" strike="noStrike" cap="none" normalizeH="0" baseline="0">
                <a:ln>
                  <a:noFill/>
                </a:ln>
                <a:solidFill>
                  <a:srgbClr val="BCBEC4"/>
                </a:solidFill>
                <a:effectLst/>
                <a:latin typeface="Arial Unicode MS"/>
                <a:ea typeface="JetBrains Mono"/>
              </a:rPr>
              <a:t>Printer&lt;?&gt; </a:t>
            </a:r>
            <a:r>
              <a:rPr kumimoji="0" lang="ko-KR" altLang="ko-KR" sz="1200" b="0" i="0" u="none" strike="noStrike" cap="none" normalizeH="0" baseline="0">
                <a:ln>
                  <a:noFill/>
                </a:ln>
                <a:solidFill>
                  <a:srgbClr val="56A8F5"/>
                </a:solidFill>
                <a:effectLst/>
                <a:latin typeface="Arial Unicode MS"/>
                <a:ea typeface="JetBrains Mono"/>
              </a:rPr>
              <a:t>getPrinter</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16BAAC"/>
                </a:solidFill>
                <a:effectLst/>
                <a:latin typeface="Arial Unicode MS"/>
                <a:ea typeface="JetBrains Mono"/>
              </a:rPr>
              <a:t>A </a:t>
            </a:r>
            <a:r>
              <a:rPr kumimoji="0" lang="ko-KR" altLang="ko-KR" sz="1200" b="0" i="0" u="none" strike="noStrike" cap="none" normalizeH="0" baseline="0">
                <a:ln>
                  <a:noFill/>
                </a:ln>
                <a:solidFill>
                  <a:srgbClr val="BCBEC4"/>
                </a:solidFill>
                <a:effectLst/>
                <a:latin typeface="Arial Unicode MS"/>
                <a:ea typeface="JetBrains Mono"/>
              </a:rPr>
              <a:t>annotation, Class&lt;?&gt; fieldType);</a:t>
            </a:r>
            <a:r>
              <a:rPr kumimoji="0" lang="en-US" altLang="ko-KR" sz="12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chemeClr val="bg1">
                    <a:lumMod val="50000"/>
                  </a:schemeClr>
                </a:solidFill>
                <a:effectLst/>
                <a:latin typeface="Arial Unicode MS"/>
                <a:ea typeface="JetBrains Mono"/>
              </a:rPr>
              <a:t>// </a:t>
            </a:r>
            <a:r>
              <a:rPr kumimoji="0" lang="ko-KR" altLang="en-US" sz="1100" b="0" i="0" u="none" strike="noStrike" cap="none" normalizeH="0" baseline="0">
                <a:ln>
                  <a:noFill/>
                </a:ln>
                <a:solidFill>
                  <a:schemeClr val="bg1">
                    <a:lumMod val="50000"/>
                  </a:schemeClr>
                </a:solidFill>
                <a:effectLst/>
                <a:latin typeface="Arial Unicode MS"/>
                <a:ea typeface="JetBrains Mono"/>
              </a:rPr>
              <a:t>어노테이션이 적용된 필드 값을 출력하기 위한 </a:t>
            </a:r>
            <a:r>
              <a:rPr kumimoji="0" lang="en-US" altLang="ko-KR" sz="1100" b="0" i="0" u="none" strike="noStrike" cap="none" normalizeH="0" baseline="0">
                <a:ln>
                  <a:noFill/>
                </a:ln>
                <a:solidFill>
                  <a:schemeClr val="bg1">
                    <a:lumMod val="50000"/>
                  </a:schemeClr>
                </a:solidFill>
                <a:effectLst/>
                <a:latin typeface="Arial Unicode MS"/>
                <a:ea typeface="JetBrains Mono"/>
              </a:rPr>
              <a:t>Printer </a:t>
            </a:r>
            <a:r>
              <a:rPr kumimoji="0" lang="ko-KR" altLang="en-US" sz="1100" b="0" i="0" u="none" strike="noStrike" cap="none" normalizeH="0" baseline="0">
                <a:ln>
                  <a:noFill/>
                </a:ln>
                <a:solidFill>
                  <a:schemeClr val="bg1">
                    <a:lumMod val="50000"/>
                  </a:schemeClr>
                </a:solidFill>
                <a:effectLst/>
                <a:latin typeface="Arial Unicode MS"/>
                <a:ea typeface="JetBrains Mono"/>
              </a:rPr>
              <a:t>객체를 반환한다</a:t>
            </a:r>
            <a:br>
              <a:rPr kumimoji="0" lang="ko-KR" altLang="ko-KR" sz="1200" b="0" i="1" u="none" strike="noStrike" cap="none" normalizeH="0" baseline="0">
                <a:ln>
                  <a:noFill/>
                </a:ln>
                <a:solidFill>
                  <a:srgbClr val="5F826B"/>
                </a:solidFill>
                <a:effectLst/>
                <a:latin typeface="Arial Unicode MS"/>
                <a:ea typeface="JetBrains Mono"/>
              </a:rPr>
            </a:br>
            <a:r>
              <a:rPr kumimoji="0" lang="ko-KR" altLang="ko-KR" sz="1200" b="0" i="1" u="none" strike="noStrike" cap="none" normalizeH="0" baseline="0">
                <a:ln>
                  <a:noFill/>
                </a:ln>
                <a:solidFill>
                  <a:srgbClr val="5F826B"/>
                </a:solidFill>
                <a:effectLst/>
                <a:latin typeface="Arial Unicode MS"/>
                <a:ea typeface="JetBrains Mono"/>
              </a:rPr>
              <a:t>    </a:t>
            </a:r>
            <a:r>
              <a:rPr kumimoji="0" lang="ko-KR" altLang="ko-KR" sz="1200" b="0" i="0" u="none" strike="noStrike" cap="none" normalizeH="0" baseline="0">
                <a:ln>
                  <a:noFill/>
                </a:ln>
                <a:solidFill>
                  <a:srgbClr val="BCBEC4"/>
                </a:solidFill>
                <a:effectLst/>
                <a:latin typeface="Arial Unicode MS"/>
                <a:ea typeface="JetBrains Mono"/>
              </a:rPr>
              <a:t>Parser&lt;?&gt; </a:t>
            </a:r>
            <a:r>
              <a:rPr kumimoji="0" lang="ko-KR" altLang="ko-KR" sz="1200" b="0" i="0" u="none" strike="noStrike" cap="none" normalizeH="0" baseline="0">
                <a:ln>
                  <a:noFill/>
                </a:ln>
                <a:solidFill>
                  <a:srgbClr val="56A8F5"/>
                </a:solidFill>
                <a:effectLst/>
                <a:latin typeface="Arial Unicode MS"/>
                <a:ea typeface="JetBrains Mono"/>
              </a:rPr>
              <a:t>getParser</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16BAAC"/>
                </a:solidFill>
                <a:effectLst/>
                <a:latin typeface="Arial Unicode MS"/>
                <a:ea typeface="JetBrains Mono"/>
              </a:rPr>
              <a:t>A </a:t>
            </a:r>
            <a:r>
              <a:rPr kumimoji="0" lang="ko-KR" altLang="ko-KR" sz="1200" b="0" i="0" u="none" strike="noStrike" cap="none" normalizeH="0" baseline="0">
                <a:ln>
                  <a:noFill/>
                </a:ln>
                <a:solidFill>
                  <a:srgbClr val="BCBEC4"/>
                </a:solidFill>
                <a:effectLst/>
                <a:latin typeface="Arial Unicode MS"/>
                <a:ea typeface="JetBrains Mono"/>
              </a:rPr>
              <a:t>annotation, Class&lt;?&gt; fieldType);</a:t>
            </a:r>
            <a:r>
              <a:rPr kumimoji="0" lang="en-US" altLang="ko-KR" sz="12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chemeClr val="bg1">
                    <a:lumMod val="50000"/>
                  </a:schemeClr>
                </a:solidFill>
                <a:effectLst/>
                <a:latin typeface="Arial Unicode MS"/>
                <a:ea typeface="JetBrains Mono"/>
              </a:rPr>
              <a:t>// </a:t>
            </a:r>
            <a:r>
              <a:rPr kumimoji="0" lang="ko-KR" altLang="en-US" sz="1100" b="0" i="0" u="none" strike="noStrike" cap="none" normalizeH="0" baseline="0">
                <a:ln>
                  <a:noFill/>
                </a:ln>
                <a:solidFill>
                  <a:schemeClr val="bg1">
                    <a:lumMod val="50000"/>
                  </a:schemeClr>
                </a:solidFill>
                <a:effectLst/>
                <a:latin typeface="Arial Unicode MS"/>
                <a:ea typeface="JetBrains Mono"/>
              </a:rPr>
              <a:t>어노테이션이 적용된 필드 값을 파싱하기 위한 </a:t>
            </a:r>
            <a:r>
              <a:rPr kumimoji="0" lang="en-US" altLang="ko-KR" sz="1100" b="0" i="0" u="none" strike="noStrike" cap="none" normalizeH="0" baseline="0">
                <a:ln>
                  <a:noFill/>
                </a:ln>
                <a:solidFill>
                  <a:schemeClr val="bg1">
                    <a:lumMod val="50000"/>
                  </a:schemeClr>
                </a:solidFill>
                <a:effectLst/>
                <a:latin typeface="Arial Unicode MS"/>
                <a:ea typeface="JetBrains Mono"/>
              </a:rPr>
              <a:t>Parser </a:t>
            </a:r>
            <a:r>
              <a:rPr kumimoji="0" lang="ko-KR" altLang="en-US" sz="1100" b="0" i="0" u="none" strike="noStrike" cap="none" normalizeH="0" baseline="0">
                <a:ln>
                  <a:noFill/>
                </a:ln>
                <a:solidFill>
                  <a:schemeClr val="bg1">
                    <a:lumMod val="50000"/>
                  </a:schemeClr>
                </a:solidFill>
                <a:effectLst/>
                <a:latin typeface="Arial Unicode MS"/>
                <a:ea typeface="JetBrains Mono"/>
              </a:rPr>
              <a:t>객체를 반환한</a:t>
            </a:r>
            <a:r>
              <a:rPr lang="ko-KR" altLang="en-US" sz="1100">
                <a:solidFill>
                  <a:schemeClr val="bg1">
                    <a:lumMod val="50000"/>
                  </a:schemeClr>
                </a:solidFill>
                <a:latin typeface="Arial Unicode MS"/>
                <a:ea typeface="JetBrains Mono"/>
              </a:rPr>
              <a:t>다</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t>
            </a:r>
            <a:endParaRPr kumimoji="0" lang="ko-KR" altLang="ko-KR" sz="1200" b="0" i="0" u="none" strike="noStrike" cap="none" normalizeH="0" baseline="0">
              <a:ln>
                <a:noFill/>
              </a:ln>
              <a:solidFill>
                <a:schemeClr val="tx1"/>
              </a:solidFill>
              <a:effectLst/>
              <a:latin typeface="Arial" panose="020B0604020202020204" pitchFamily="34" charset="0"/>
            </a:endParaRPr>
          </a:p>
        </p:txBody>
      </p:sp>
      <p:sp>
        <p:nvSpPr>
          <p:cNvPr id="4" name="직사각형 3">
            <a:extLst>
              <a:ext uri="{FF2B5EF4-FFF2-40B4-BE49-F238E27FC236}">
                <a16:creationId xmlns:a16="http://schemas.microsoft.com/office/drawing/2014/main" id="{73019EB9-F746-C4A7-98DC-0ED07768201A}"/>
              </a:ext>
            </a:extLst>
          </p:cNvPr>
          <p:cNvSpPr/>
          <p:nvPr/>
        </p:nvSpPr>
        <p:spPr>
          <a:xfrm>
            <a:off x="412313" y="572124"/>
            <a:ext cx="11198161" cy="887615"/>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AnnotationFormatterFactory </a:t>
            </a:r>
            <a:r>
              <a:rPr lang="ko-KR" altLang="en-US" sz="1200"/>
              <a:t>는 특정 어노테이션이 붙은 필드의 값을 지정된 형식으로 변환해 주는 </a:t>
            </a:r>
            <a:r>
              <a:rPr lang="en-US" altLang="ko-KR" sz="1200"/>
              <a:t>Formatter </a:t>
            </a:r>
            <a:r>
              <a:rPr lang="ko-KR" altLang="en-US" sz="1200"/>
              <a:t>를 생성하는 팩토리 클래스이다</a:t>
            </a:r>
            <a:endParaRPr lang="en-US" altLang="ko-KR" sz="1200"/>
          </a:p>
          <a:p>
            <a:pPr marL="171450" indent="-171450">
              <a:lnSpc>
                <a:spcPct val="150000"/>
              </a:lnSpc>
              <a:buFont typeface="Arial" panose="020B0604020202020204" pitchFamily="34" charset="0"/>
              <a:buChar char="•"/>
            </a:pPr>
            <a:r>
              <a:rPr lang="ko-KR" altLang="en-US" sz="1200"/>
              <a:t>예를 들어</a:t>
            </a:r>
            <a:r>
              <a:rPr lang="en-US" altLang="ko-KR" sz="1200"/>
              <a:t> Jsr310DateTimeFormatAnnotationFormatterFactory </a:t>
            </a:r>
            <a:r>
              <a:rPr lang="ko-KR" altLang="en-US" sz="1200"/>
              <a:t>는 </a:t>
            </a:r>
            <a:r>
              <a:rPr lang="en-US" altLang="ko-KR" sz="1200"/>
              <a:t>@DateTimeFormat </a:t>
            </a:r>
            <a:r>
              <a:rPr lang="ko-KR" altLang="en-US" sz="1200"/>
              <a:t>어노테이션이 붙은 필드에서 날짜</a:t>
            </a:r>
            <a:r>
              <a:rPr lang="en-US" altLang="ko-KR" sz="1200"/>
              <a:t>(LocalDateTime) </a:t>
            </a:r>
            <a:r>
              <a:rPr lang="ko-KR" altLang="en-US" sz="1200"/>
              <a:t>값을 지정된 형식으로 변환해주는 </a:t>
            </a:r>
            <a:r>
              <a:rPr lang="en-US" altLang="ko-KR" sz="1200"/>
              <a:t>Formatter </a:t>
            </a:r>
            <a:r>
              <a:rPr lang="ko-KR" altLang="en-US" sz="1200"/>
              <a:t>를 만들어 사용할 수 있다</a:t>
            </a:r>
            <a:endParaRPr lang="en-US" altLang="ko-KR" sz="1200"/>
          </a:p>
        </p:txBody>
      </p:sp>
      <p:sp>
        <p:nvSpPr>
          <p:cNvPr id="6" name="직사각형 5">
            <a:extLst>
              <a:ext uri="{FF2B5EF4-FFF2-40B4-BE49-F238E27FC236}">
                <a16:creationId xmlns:a16="http://schemas.microsoft.com/office/drawing/2014/main" id="{24933C26-5649-D5EA-6A20-AEA8B2BFC5A0}"/>
              </a:ext>
            </a:extLst>
          </p:cNvPr>
          <p:cNvSpPr/>
          <p:nvPr/>
        </p:nvSpPr>
        <p:spPr>
          <a:xfrm>
            <a:off x="198756" y="3896486"/>
            <a:ext cx="1709122"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주요 구현체</a:t>
            </a:r>
          </a:p>
        </p:txBody>
      </p:sp>
      <p:sp>
        <p:nvSpPr>
          <p:cNvPr id="7" name="직사각형 6">
            <a:extLst>
              <a:ext uri="{FF2B5EF4-FFF2-40B4-BE49-F238E27FC236}">
                <a16:creationId xmlns:a16="http://schemas.microsoft.com/office/drawing/2014/main" id="{C55AD471-7A42-F07A-D27C-43E0900AB90D}"/>
              </a:ext>
            </a:extLst>
          </p:cNvPr>
          <p:cNvSpPr/>
          <p:nvPr/>
        </p:nvSpPr>
        <p:spPr>
          <a:xfrm>
            <a:off x="412313" y="4265818"/>
            <a:ext cx="10620644" cy="2272610"/>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b="1"/>
              <a:t>DateTimeFormatAnnotationFormatterFactory</a:t>
            </a:r>
          </a:p>
          <a:p>
            <a:pPr marL="628650" lvl="1" indent="-171450">
              <a:lnSpc>
                <a:spcPct val="150000"/>
              </a:lnSpc>
              <a:buFont typeface="Arial" panose="020B0604020202020204" pitchFamily="34" charset="0"/>
              <a:buChar char="•"/>
            </a:pPr>
            <a:r>
              <a:rPr lang="en-US" altLang="ko-KR" sz="1200"/>
              <a:t>java.util.Date </a:t>
            </a:r>
            <a:r>
              <a:rPr lang="ko-KR" altLang="en-US" sz="1200"/>
              <a:t>와 </a:t>
            </a:r>
            <a:r>
              <a:rPr lang="en-US" altLang="ko-KR" sz="1200"/>
              <a:t>java.util.Calendar </a:t>
            </a:r>
            <a:r>
              <a:rPr lang="ko-KR" altLang="en-US" sz="1200"/>
              <a:t>같은 레거시 날짜</a:t>
            </a:r>
            <a:r>
              <a:rPr lang="en-US" altLang="ko-KR" sz="1200"/>
              <a:t>/</a:t>
            </a:r>
            <a:r>
              <a:rPr lang="ko-KR" altLang="en-US" sz="1200"/>
              <a:t>시간 </a:t>
            </a:r>
            <a:r>
              <a:rPr lang="en-US" altLang="ko-KR" sz="1200"/>
              <a:t>API </a:t>
            </a:r>
            <a:r>
              <a:rPr lang="ko-KR" altLang="en-US" sz="1200"/>
              <a:t>를 사용하여 </a:t>
            </a:r>
            <a:r>
              <a:rPr lang="en-US" altLang="ko-KR" sz="1200"/>
              <a:t>@DateTimeFormat </a:t>
            </a:r>
            <a:r>
              <a:rPr lang="ko-KR" altLang="en-US" sz="1200"/>
              <a:t>어노테이션이 지정된 필드를 포맷한다</a:t>
            </a:r>
            <a:endParaRPr lang="en-US" altLang="ko-KR" sz="1200"/>
          </a:p>
          <a:p>
            <a:pPr marL="628650" lvl="1" indent="-171450">
              <a:lnSpc>
                <a:spcPct val="150000"/>
              </a:lnSpc>
              <a:buFont typeface="Arial" panose="020B0604020202020204" pitchFamily="34" charset="0"/>
              <a:buChar char="•"/>
            </a:pPr>
            <a:endParaRPr lang="en-US" altLang="ko-KR" sz="1200"/>
          </a:p>
          <a:p>
            <a:pPr marL="171450" indent="-171450">
              <a:lnSpc>
                <a:spcPct val="150000"/>
              </a:lnSpc>
              <a:buFont typeface="Arial" panose="020B0604020202020204" pitchFamily="34" charset="0"/>
              <a:buChar char="•"/>
            </a:pPr>
            <a:r>
              <a:rPr lang="en-US" altLang="ko-KR" sz="1200" b="1"/>
              <a:t>Jsr310DateTimeFormatAnnotationFormatterFactory</a:t>
            </a:r>
          </a:p>
          <a:p>
            <a:pPr marL="628650" lvl="1" indent="-171450">
              <a:lnSpc>
                <a:spcPct val="150000"/>
              </a:lnSpc>
              <a:buFont typeface="Arial" panose="020B0604020202020204" pitchFamily="34" charset="0"/>
              <a:buChar char="•"/>
            </a:pPr>
            <a:r>
              <a:rPr lang="en-US" altLang="ko-KR" sz="1200"/>
              <a:t>JDK 8</a:t>
            </a:r>
            <a:r>
              <a:rPr lang="ko-KR" altLang="en-US" sz="1200"/>
              <a:t>의 </a:t>
            </a:r>
            <a:r>
              <a:rPr lang="en-US" altLang="ko-KR" sz="1200"/>
              <a:t>LocalDateTime </a:t>
            </a:r>
            <a:r>
              <a:rPr lang="ko-KR" altLang="en-US" sz="1200"/>
              <a:t>와</a:t>
            </a:r>
            <a:r>
              <a:rPr lang="en-US" altLang="ko-KR" sz="1200"/>
              <a:t> ZonedDateTime</a:t>
            </a:r>
            <a:r>
              <a:rPr lang="ko-KR" altLang="en-US" sz="1200"/>
              <a:t> 과 같은 날짜</a:t>
            </a:r>
            <a:r>
              <a:rPr lang="en-US" altLang="ko-KR" sz="1200"/>
              <a:t>/</a:t>
            </a:r>
            <a:r>
              <a:rPr lang="ko-KR" altLang="en-US" sz="1200"/>
              <a:t>시간 </a:t>
            </a:r>
            <a:r>
              <a:rPr lang="en-US" altLang="ko-KR" sz="1200"/>
              <a:t>API </a:t>
            </a:r>
            <a:r>
              <a:rPr lang="ko-KR" altLang="en-US" sz="1200"/>
              <a:t>를 사용하여 </a:t>
            </a:r>
            <a:r>
              <a:rPr lang="en-US" altLang="ko-KR" sz="1200"/>
              <a:t>@DateTimeFormat </a:t>
            </a:r>
            <a:r>
              <a:rPr lang="ko-KR" altLang="en-US" sz="1200"/>
              <a:t>어노테이션이 지정된 필드를 포맷한다</a:t>
            </a:r>
            <a:endParaRPr lang="en-US" altLang="ko-KR" sz="1200"/>
          </a:p>
          <a:p>
            <a:pPr marL="628650" lvl="1" indent="-171450">
              <a:lnSpc>
                <a:spcPct val="150000"/>
              </a:lnSpc>
              <a:buFont typeface="Arial" panose="020B0604020202020204" pitchFamily="34" charset="0"/>
              <a:buChar char="•"/>
            </a:pPr>
            <a:endParaRPr lang="en-US" altLang="ko-KR" sz="1200"/>
          </a:p>
          <a:p>
            <a:pPr marL="171450" indent="-171450">
              <a:lnSpc>
                <a:spcPct val="150000"/>
              </a:lnSpc>
              <a:buFont typeface="Arial" panose="020B0604020202020204" pitchFamily="34" charset="0"/>
              <a:buChar char="•"/>
            </a:pPr>
            <a:r>
              <a:rPr lang="en-US" altLang="ko-KR" sz="1200" b="1"/>
              <a:t>NumberFormatAnnotationFormatterFactory</a:t>
            </a:r>
          </a:p>
          <a:p>
            <a:pPr marL="628650" lvl="1" indent="-171450">
              <a:lnSpc>
                <a:spcPct val="150000"/>
              </a:lnSpc>
              <a:buFont typeface="Arial" panose="020B0604020202020204" pitchFamily="34" charset="0"/>
              <a:buChar char="•"/>
            </a:pPr>
            <a:r>
              <a:rPr lang="en-US" altLang="ko-KR" sz="1200"/>
              <a:t>@NumberFormat </a:t>
            </a:r>
            <a:r>
              <a:rPr lang="ko-KR" altLang="en-US" sz="1200"/>
              <a:t>어노테이션이 붙은 필드에서 숫자 값을 지정된 형식으로 포맷한다</a:t>
            </a:r>
            <a:endParaRPr lang="en-US" altLang="ko-KR" sz="1200"/>
          </a:p>
        </p:txBody>
      </p:sp>
    </p:spTree>
    <p:extLst>
      <p:ext uri="{BB962C8B-B14F-4D97-AF65-F5344CB8AC3E}">
        <p14:creationId xmlns:p14="http://schemas.microsoft.com/office/powerpoint/2010/main" val="1086687342"/>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0118AA-E47C-FB66-2788-CDBCE81FD5A0}"/>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A69B2466-E0D7-9DC7-78D1-FFF9618E397A}"/>
              </a:ext>
            </a:extLst>
          </p:cNvPr>
          <p:cNvSpPr/>
          <p:nvPr/>
        </p:nvSpPr>
        <p:spPr>
          <a:xfrm>
            <a:off x="198756" y="202792"/>
            <a:ext cx="147829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기본 구현</a:t>
            </a:r>
          </a:p>
        </p:txBody>
      </p:sp>
      <p:sp>
        <p:nvSpPr>
          <p:cNvPr id="3" name="Rectangle 1">
            <a:extLst>
              <a:ext uri="{FF2B5EF4-FFF2-40B4-BE49-F238E27FC236}">
                <a16:creationId xmlns:a16="http://schemas.microsoft.com/office/drawing/2014/main" id="{BF468859-10D3-621D-C10F-9437CCF5E655}"/>
              </a:ext>
            </a:extLst>
          </p:cNvPr>
          <p:cNvSpPr>
            <a:spLocks noChangeArrowheads="1"/>
          </p:cNvSpPr>
          <p:nvPr/>
        </p:nvSpPr>
        <p:spPr bwMode="auto">
          <a:xfrm>
            <a:off x="589548" y="700140"/>
            <a:ext cx="4605322" cy="2270045"/>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3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MyModel {</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@NumberFormat</a:t>
            </a:r>
            <a:r>
              <a:rPr kumimoji="0" lang="ko-KR" altLang="ko-KR" sz="1100" b="0" i="0" u="none" strike="noStrike" cap="none" normalizeH="0" baseline="0">
                <a:ln>
                  <a:noFill/>
                </a:ln>
                <a:solidFill>
                  <a:srgbClr val="BCBEC4"/>
                </a:solidFill>
                <a:effectLst/>
                <a:ea typeface="JetBrains Mono"/>
              </a:rPr>
              <a:t>(style = </a:t>
            </a:r>
            <a:r>
              <a:rPr kumimoji="0" lang="ko-KR" altLang="ko-KR" sz="1100" b="0" i="0" u="none" strike="noStrike" cap="none" normalizeH="0" baseline="0">
                <a:ln>
                  <a:noFill/>
                </a:ln>
                <a:solidFill>
                  <a:schemeClr val="bg1">
                    <a:lumMod val="75000"/>
                  </a:schemeClr>
                </a:solidFill>
                <a:effectLst/>
                <a:ea typeface="JetBrains Mono"/>
              </a:rPr>
              <a:t>NumberFormat</a:t>
            </a:r>
            <a:r>
              <a:rPr kumimoji="0" lang="ko-KR" altLang="ko-KR" sz="1100" b="0" i="0" u="none" strike="noStrike" cap="none" normalizeH="0" baseline="0">
                <a:ln>
                  <a:noFill/>
                </a:ln>
                <a:solidFill>
                  <a:srgbClr val="BCBEC4"/>
                </a:solidFill>
                <a:effectLst/>
                <a:ea typeface="JetBrains Mono"/>
              </a:rPr>
              <a:t>.Style.</a:t>
            </a:r>
            <a:r>
              <a:rPr kumimoji="0" lang="ko-KR" altLang="ko-KR" sz="1100" b="0" i="0" u="none" strike="noStrike" cap="none" normalizeH="0" baseline="0">
                <a:ln>
                  <a:noFill/>
                </a:ln>
                <a:solidFill>
                  <a:schemeClr val="accent4">
                    <a:lumMod val="75000"/>
                  </a:schemeClr>
                </a:solidFill>
                <a:effectLst/>
                <a:ea typeface="JetBrains Mono"/>
              </a:rPr>
              <a:t>CURRENCY</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CF8E6D"/>
                </a:solidFill>
                <a:effectLst/>
                <a:ea typeface="JetBrains Mono"/>
              </a:rPr>
              <a:t>private </a:t>
            </a:r>
            <a:r>
              <a:rPr kumimoji="0" lang="ko-KR" altLang="ko-KR" sz="1100" b="0" i="0" u="none" strike="noStrike" cap="none" normalizeH="0" baseline="0">
                <a:ln>
                  <a:noFill/>
                </a:ln>
                <a:solidFill>
                  <a:srgbClr val="BCBEC4"/>
                </a:solidFill>
                <a:effectLst/>
                <a:ea typeface="JetBrains Mono"/>
              </a:rPr>
              <a:t>BigDecimal </a:t>
            </a:r>
            <a:r>
              <a:rPr kumimoji="0" lang="ko-KR" altLang="ko-KR" sz="1100" b="0" i="0" u="none" strike="noStrike" cap="none" normalizeH="0" baseline="0">
                <a:ln>
                  <a:noFill/>
                </a:ln>
                <a:solidFill>
                  <a:srgbClr val="C77DBB"/>
                </a:solidFill>
                <a:effectLst/>
                <a:ea typeface="JetBrains Mono"/>
              </a:rPr>
              <a:t>price</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endParaRPr kumimoji="0" lang="en-US" altLang="ko-KR" sz="1100" b="0" i="0" u="none" strike="noStrike" cap="none" normalizeH="0" baseline="0">
              <a:ln>
                <a:noFill/>
              </a:ln>
              <a:solidFill>
                <a:srgbClr val="BCBEC4"/>
              </a:solidFill>
              <a:effectLst/>
              <a:ea typeface="JetBrains Mono"/>
            </a:endParaRPr>
          </a:p>
          <a:p>
            <a:pPr marL="0" marR="0" lvl="0" indent="0" algn="l" defTabSz="914400" rtl="0" eaLnBrk="0" fontAlgn="base" latinLnBrk="0" hangingPunct="0">
              <a:lnSpc>
                <a:spcPct val="13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@DateTimeFormat</a:t>
            </a:r>
            <a:r>
              <a:rPr kumimoji="0" lang="ko-KR" altLang="ko-KR" sz="1100" b="0" i="0" u="none" strike="noStrike" cap="none" normalizeH="0" baseline="0">
                <a:ln>
                  <a:noFill/>
                </a:ln>
                <a:solidFill>
                  <a:srgbClr val="BCBEC4"/>
                </a:solidFill>
                <a:effectLst/>
                <a:ea typeface="JetBrains Mono"/>
              </a:rPr>
              <a:t>(pattern = </a:t>
            </a:r>
            <a:r>
              <a:rPr kumimoji="0" lang="ko-KR" altLang="ko-KR" sz="1100" b="0" i="0" u="none" strike="noStrike" cap="none" normalizeH="0" baseline="0">
                <a:ln>
                  <a:noFill/>
                </a:ln>
                <a:solidFill>
                  <a:srgbClr val="6AAB73"/>
                </a:solidFill>
                <a:effectLst/>
                <a:ea typeface="JetBrains Mono"/>
              </a:rPr>
              <a:t>"yyyy-MM-dd"</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CF8E6D"/>
                </a:solidFill>
                <a:effectLst/>
                <a:ea typeface="JetBrains Mono"/>
              </a:rPr>
              <a:t>private </a:t>
            </a:r>
            <a:r>
              <a:rPr kumimoji="0" lang="ko-KR" altLang="ko-KR" sz="1100" b="0" i="0" u="none" strike="noStrike" cap="none" normalizeH="0" baseline="0">
                <a:ln>
                  <a:noFill/>
                </a:ln>
                <a:solidFill>
                  <a:srgbClr val="BCBEC4"/>
                </a:solidFill>
                <a:effectLst/>
                <a:ea typeface="JetBrains Mono"/>
              </a:rPr>
              <a:t>LocalDate </a:t>
            </a:r>
            <a:r>
              <a:rPr kumimoji="0" lang="en-US" altLang="ko-KR" sz="1100" b="0" i="0" u="none" strike="noStrike" cap="none" normalizeH="0" baseline="0">
                <a:ln>
                  <a:noFill/>
                </a:ln>
                <a:solidFill>
                  <a:srgbClr val="C77DBB"/>
                </a:solidFill>
                <a:effectLst/>
                <a:ea typeface="JetBrains Mono"/>
              </a:rPr>
              <a:t>d</a:t>
            </a:r>
            <a:r>
              <a:rPr kumimoji="0" lang="ko-KR" altLang="ko-KR" sz="1100" b="0" i="0" u="none" strike="noStrike" cap="none" normalizeH="0" baseline="0">
                <a:ln>
                  <a:noFill/>
                </a:ln>
                <a:solidFill>
                  <a:srgbClr val="C77DBB"/>
                </a:solidFill>
                <a:effectLst/>
                <a:ea typeface="JetBrains Mono"/>
              </a:rPr>
              <a:t>ate</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endParaRPr kumimoji="0" lang="en-US" altLang="ko-KR" sz="1100" b="0" i="0" u="none" strike="noStrike" cap="none" normalizeH="0" baseline="0">
              <a:ln>
                <a:noFill/>
              </a:ln>
              <a:solidFill>
                <a:srgbClr val="BCBEC4"/>
              </a:solidFill>
              <a:effectLst/>
              <a:ea typeface="JetBrains Mono"/>
            </a:endParaRPr>
          </a:p>
          <a:p>
            <a:pPr marL="0" marR="0" lvl="0" indent="0" algn="l" defTabSz="914400" rtl="0" eaLnBrk="0" fontAlgn="base" latinLnBrk="0" hangingPunct="0">
              <a:lnSpc>
                <a:spcPct val="13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Getter</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와</a:t>
            </a:r>
            <a:r>
              <a:rPr kumimoji="0" lang="ko-KR" altLang="ko-KR" sz="1100" b="0" i="0" u="none" strike="noStrike" cap="none" normalizeH="0" baseline="0">
                <a:ln>
                  <a:noFill/>
                </a:ln>
                <a:solidFill>
                  <a:srgbClr val="7A7E85"/>
                </a:solidFill>
                <a:effectLst/>
                <a:ea typeface="JetBrains Mono"/>
              </a:rPr>
              <a:t> Setter</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5" name="Rectangle 2">
            <a:extLst>
              <a:ext uri="{FF2B5EF4-FFF2-40B4-BE49-F238E27FC236}">
                <a16:creationId xmlns:a16="http://schemas.microsoft.com/office/drawing/2014/main" id="{5D03F785-0491-B933-7990-62BD600D545F}"/>
              </a:ext>
            </a:extLst>
          </p:cNvPr>
          <p:cNvSpPr>
            <a:spLocks noChangeArrowheads="1"/>
          </p:cNvSpPr>
          <p:nvPr/>
        </p:nvSpPr>
        <p:spPr bwMode="auto">
          <a:xfrm>
            <a:off x="589548" y="3331618"/>
            <a:ext cx="4605322" cy="314893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3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@Controller</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MyController {</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@GetMapping</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"/form"</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7A7E85"/>
                </a:solidFill>
                <a:effectLst/>
                <a:ea typeface="JetBrains Mono"/>
              </a:rPr>
              <a:t> //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폼 페이지를 반환</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56A8F5"/>
                </a:solidFill>
                <a:effectLst/>
                <a:ea typeface="JetBrains Mono"/>
              </a:rPr>
              <a:t>showForm</a:t>
            </a:r>
            <a:r>
              <a:rPr kumimoji="0" lang="ko-KR" altLang="ko-KR" sz="1100" b="0" i="0" u="none" strike="noStrike" cap="none" normalizeH="0" baseline="0">
                <a:ln>
                  <a:noFill/>
                </a:ln>
                <a:solidFill>
                  <a:srgbClr val="BCBEC4"/>
                </a:solidFill>
                <a:effectLst/>
                <a:ea typeface="JetBrains Mono"/>
              </a:rPr>
              <a:t>(Model model)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model.addAttribute(</a:t>
            </a:r>
            <a:r>
              <a:rPr kumimoji="0" lang="ko-KR" altLang="ko-KR" sz="1100" b="0" i="0" u="none" strike="noStrike" cap="none" normalizeH="0" baseline="0">
                <a:ln>
                  <a:noFill/>
                </a:ln>
                <a:solidFill>
                  <a:srgbClr val="6AAB73"/>
                </a:solidFill>
                <a:effectLst/>
                <a:ea typeface="JetBrains Mono"/>
              </a:rPr>
              <a:t>"myModel"</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new </a:t>
            </a:r>
            <a:r>
              <a:rPr kumimoji="0" lang="ko-KR" altLang="ko-KR" sz="1100" b="0" i="0" u="none" strike="noStrike" cap="none" normalizeH="0" baseline="0">
                <a:ln>
                  <a:noFill/>
                </a:ln>
                <a:solidFill>
                  <a:srgbClr val="BCBEC4"/>
                </a:solidFill>
                <a:effectLst/>
                <a:ea typeface="JetBrains Mono"/>
              </a:rPr>
              <a:t>MyModel());</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6AAB73"/>
                </a:solidFill>
                <a:effectLst/>
                <a:ea typeface="JetBrains Mono"/>
              </a:rPr>
              <a:t>"form"</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en-US"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3AE60"/>
                </a:solidFill>
                <a:effectLst/>
                <a:ea typeface="JetBrains Mono"/>
              </a:rPr>
              <a:t>@PostMapping</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"/submit"</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폼 데이터를 처리하고 결과를 반환</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56A8F5"/>
                </a:solidFill>
                <a:effectLst/>
                <a:ea typeface="JetBrains Mono"/>
              </a:rPr>
              <a:t>handleSubmit</a:t>
            </a:r>
            <a:r>
              <a:rPr kumimoji="0" lang="ko-KR" altLang="ko-KR" sz="1100" b="0" i="0" u="none" strike="noStrike" cap="none" normalizeH="0" baseline="0">
                <a:ln>
                  <a:noFill/>
                </a:ln>
                <a:solidFill>
                  <a:srgbClr val="BCBEC4"/>
                </a:solidFill>
                <a:effectLst/>
                <a:ea typeface="JetBrains Mono"/>
              </a:rPr>
              <a:t>(MyModel myModel, Model model)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model.addAttribute(</a:t>
            </a:r>
            <a:r>
              <a:rPr kumimoji="0" lang="ko-KR" altLang="ko-KR" sz="1100" b="0" i="0" u="none" strike="noStrike" cap="none" normalizeH="0" baseline="0">
                <a:ln>
                  <a:noFill/>
                </a:ln>
                <a:solidFill>
                  <a:srgbClr val="6AAB73"/>
                </a:solidFill>
                <a:effectLst/>
                <a:ea typeface="JetBrains Mono"/>
              </a:rPr>
              <a:t>"</a:t>
            </a:r>
            <a:r>
              <a:rPr kumimoji="0" lang="en-US" altLang="ko-KR" sz="1100" b="0" i="0" u="none" strike="noStrike" cap="none" normalizeH="0" baseline="0">
                <a:ln>
                  <a:noFill/>
                </a:ln>
                <a:solidFill>
                  <a:srgbClr val="6AAB73"/>
                </a:solidFill>
                <a:effectLst/>
                <a:ea typeface="JetBrains Mono"/>
              </a:rPr>
              <a:t>myModel</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a:ln>
                  <a:noFill/>
                </a:ln>
                <a:solidFill>
                  <a:srgbClr val="BCBEC4"/>
                </a:solidFill>
                <a:effectLst/>
                <a:ea typeface="JetBrains Mono"/>
              </a:rPr>
              <a:t>, myModel);</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6AAB73"/>
                </a:solidFill>
                <a:effectLst/>
                <a:ea typeface="JetBrains Mono"/>
              </a:rPr>
              <a:t>"result"</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8" name="Rectangle 3">
            <a:extLst>
              <a:ext uri="{FF2B5EF4-FFF2-40B4-BE49-F238E27FC236}">
                <a16:creationId xmlns:a16="http://schemas.microsoft.com/office/drawing/2014/main" id="{57928396-10C3-1CA2-2A91-E16410A58914}"/>
              </a:ext>
            </a:extLst>
          </p:cNvPr>
          <p:cNvSpPr>
            <a:spLocks noChangeArrowheads="1"/>
          </p:cNvSpPr>
          <p:nvPr/>
        </p:nvSpPr>
        <p:spPr bwMode="auto">
          <a:xfrm>
            <a:off x="6391541" y="700924"/>
            <a:ext cx="4605322" cy="234622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16BAAC"/>
                </a:solidFill>
                <a:effectLst/>
                <a:latin typeface="Arial Unicode MS"/>
                <a:ea typeface="JetBrains Mono"/>
              </a:rPr>
              <a:t>form </a:t>
            </a:r>
            <a:r>
              <a:rPr kumimoji="0" lang="ko-KR" altLang="ko-KR" sz="1100" b="0" i="0" u="none" strike="noStrike" cap="none" normalizeH="0" baseline="0">
                <a:ln>
                  <a:noFill/>
                </a:ln>
                <a:solidFill>
                  <a:srgbClr val="BCBEC4"/>
                </a:solidFill>
                <a:effectLst/>
                <a:latin typeface="Arial Unicode MS"/>
                <a:ea typeface="JetBrains Mono"/>
              </a:rPr>
              <a:t>action=</a:t>
            </a:r>
            <a:r>
              <a:rPr kumimoji="0" lang="ko-KR" altLang="ko-KR" sz="1100" b="0" i="0" u="none" strike="noStrike" cap="none" normalizeH="0" baseline="0">
                <a:ln>
                  <a:noFill/>
                </a:ln>
                <a:solidFill>
                  <a:srgbClr val="6AAB73"/>
                </a:solidFill>
                <a:effectLst/>
                <a:latin typeface="Arial Unicode MS"/>
                <a:ea typeface="JetBrains Mono"/>
              </a:rPr>
              <a:t>"/submit" </a:t>
            </a:r>
            <a:r>
              <a:rPr kumimoji="0" lang="ko-KR" altLang="ko-KR" sz="1100" b="0" i="0" u="none" strike="noStrike" cap="none" normalizeH="0" baseline="0">
                <a:ln>
                  <a:noFill/>
                </a:ln>
                <a:solidFill>
                  <a:srgbClr val="BCBEC4"/>
                </a:solidFill>
                <a:effectLst/>
                <a:latin typeface="Arial Unicode MS"/>
                <a:ea typeface="JetBrains Mono"/>
              </a:rPr>
              <a:t>method=</a:t>
            </a:r>
            <a:r>
              <a:rPr kumimoji="0" lang="ko-KR" altLang="ko-KR" sz="1100" b="0" i="0" u="none" strike="noStrike" cap="none" normalizeH="0" baseline="0">
                <a:ln>
                  <a:noFill/>
                </a:ln>
                <a:solidFill>
                  <a:srgbClr val="6AAB73"/>
                </a:solidFill>
                <a:effectLst/>
                <a:latin typeface="Arial Unicode MS"/>
                <a:ea typeface="JetBrains Mono"/>
              </a:rPr>
              <a:t>"post"</a:t>
            </a:r>
            <a:r>
              <a:rPr kumimoji="0" lang="ko-KR" altLang="ko-KR" sz="1100" b="0" i="0" u="none" strike="noStrike" cap="none" normalizeH="0" baseline="0">
                <a:ln>
                  <a:noFill/>
                </a:ln>
                <a:solidFill>
                  <a:srgbClr val="BCBEC4"/>
                </a:solidFill>
                <a:effectLst/>
                <a:latin typeface="Arial Unicode MS"/>
                <a:ea typeface="JetBrains Mono"/>
              </a:rPr>
              <a:t>&gt;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&lt;</a:t>
            </a:r>
            <a:r>
              <a:rPr kumimoji="0" lang="ko-KR" altLang="ko-KR" sz="1100" b="0" i="0" u="none" strike="noStrike" cap="none" normalizeH="0" baseline="0">
                <a:ln>
                  <a:noFill/>
                </a:ln>
                <a:solidFill>
                  <a:srgbClr val="16BAAC"/>
                </a:solidFill>
                <a:effectLst/>
                <a:latin typeface="Arial Unicode MS"/>
                <a:ea typeface="JetBrains Mono"/>
              </a:rPr>
              <a:t>label </a:t>
            </a:r>
            <a:r>
              <a:rPr kumimoji="0" lang="ko-KR" altLang="ko-KR" sz="1100" b="0" i="0" u="none" strike="noStrike" cap="none" normalizeH="0" baseline="0">
                <a:ln>
                  <a:noFill/>
                </a:ln>
                <a:solidFill>
                  <a:srgbClr val="CF8E6D"/>
                </a:solidFill>
                <a:effectLst/>
                <a:latin typeface="Arial Unicode MS"/>
                <a:ea typeface="JetBrains Mono"/>
              </a:rPr>
              <a:t>for</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"price"</a:t>
            </a:r>
            <a:r>
              <a:rPr kumimoji="0" lang="ko-KR" altLang="ko-KR" sz="1100" b="0" i="0" u="none" strike="noStrike" cap="none" normalizeH="0" baseline="0">
                <a:ln>
                  <a:noFill/>
                </a:ln>
                <a:solidFill>
                  <a:srgbClr val="BCBEC4"/>
                </a:solidFill>
                <a:effectLst/>
                <a:latin typeface="Arial Unicode MS"/>
                <a:ea typeface="JetBrains Mono"/>
              </a:rPr>
              <a:t>&gt;</a:t>
            </a:r>
            <a:r>
              <a:rPr kumimoji="0" lang="ko-KR" altLang="ko-KR" sz="1100" b="0" i="0" u="none" strike="noStrike" cap="none" normalizeH="0" baseline="0">
                <a:ln>
                  <a:noFill/>
                </a:ln>
                <a:solidFill>
                  <a:srgbClr val="56A8F5"/>
                </a:solidFill>
                <a:effectLst/>
                <a:latin typeface="Arial Unicode MS"/>
                <a:ea typeface="JetBrains Mono"/>
              </a:rPr>
              <a:t>Price </a:t>
            </a:r>
            <a:r>
              <a:rPr kumimoji="0" lang="ko-KR" altLang="ko-KR" sz="1100" b="0" i="0" u="none" strike="noStrike" cap="none" normalizeH="0" baseline="0">
                <a:ln>
                  <a:noFill/>
                </a:ln>
                <a:solidFill>
                  <a:srgbClr val="BCBEC4"/>
                </a:solidFill>
                <a:effectLst/>
                <a:latin typeface="Arial Unicode MS"/>
                <a:ea typeface="JetBrains Mono"/>
              </a:rPr>
              <a:t>(Currency):&lt;/label&gt;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&lt;</a:t>
            </a:r>
            <a:r>
              <a:rPr kumimoji="0" lang="ko-KR" altLang="ko-KR" sz="1100" b="0" i="0" u="none" strike="noStrike" cap="none" normalizeH="0" baseline="0">
                <a:ln>
                  <a:noFill/>
                </a:ln>
                <a:solidFill>
                  <a:srgbClr val="16BAAC"/>
                </a:solidFill>
                <a:effectLst/>
                <a:latin typeface="Arial Unicode MS"/>
                <a:ea typeface="JetBrains Mono"/>
              </a:rPr>
              <a:t>input </a:t>
            </a:r>
            <a:r>
              <a:rPr kumimoji="0" lang="ko-KR" altLang="ko-KR" sz="1100" b="0" i="0" u="none" strike="noStrike" cap="none" normalizeH="0" baseline="0">
                <a:ln>
                  <a:noFill/>
                </a:ln>
                <a:solidFill>
                  <a:srgbClr val="BCBEC4"/>
                </a:solidFill>
                <a:effectLst/>
                <a:latin typeface="Arial Unicode MS"/>
                <a:ea typeface="JetBrains Mono"/>
              </a:rPr>
              <a:t>type=</a:t>
            </a:r>
            <a:r>
              <a:rPr kumimoji="0" lang="ko-KR" altLang="ko-KR" sz="1100" b="0" i="0" u="none" strike="noStrike" cap="none" normalizeH="0" baseline="0">
                <a:ln>
                  <a:noFill/>
                </a:ln>
                <a:solidFill>
                  <a:srgbClr val="6AAB73"/>
                </a:solidFill>
                <a:effectLst/>
                <a:latin typeface="Arial Unicode MS"/>
                <a:ea typeface="JetBrains Mono"/>
              </a:rPr>
              <a:t>"text" </a:t>
            </a:r>
            <a:r>
              <a:rPr kumimoji="0" lang="ko-KR" altLang="ko-KR" sz="1100" b="0" i="0" u="none" strike="noStrike" cap="none" normalizeH="0" baseline="0">
                <a:ln>
                  <a:noFill/>
                </a:ln>
                <a:solidFill>
                  <a:srgbClr val="BCBEC4"/>
                </a:solidFill>
                <a:effectLst/>
                <a:latin typeface="Arial Unicode MS"/>
                <a:ea typeface="JetBrains Mono"/>
              </a:rPr>
              <a:t>id=</a:t>
            </a:r>
            <a:r>
              <a:rPr kumimoji="0" lang="ko-KR" altLang="ko-KR" sz="1100" b="0" i="0" u="none" strike="noStrike" cap="none" normalizeH="0" baseline="0">
                <a:ln>
                  <a:noFill/>
                </a:ln>
                <a:solidFill>
                  <a:srgbClr val="6AAB73"/>
                </a:solidFill>
                <a:effectLst/>
                <a:latin typeface="Arial Unicode MS"/>
                <a:ea typeface="JetBrains Mono"/>
              </a:rPr>
              <a:t>"price" </a:t>
            </a:r>
            <a:r>
              <a:rPr kumimoji="0" lang="ko-KR" altLang="ko-KR" sz="1100" b="0" i="0" u="none" strike="noStrike" cap="none" normalizeH="0" baseline="0">
                <a:ln>
                  <a:noFill/>
                </a:ln>
                <a:solidFill>
                  <a:srgbClr val="BCBEC4"/>
                </a:solidFill>
                <a:effectLst/>
                <a:latin typeface="Arial Unicode MS"/>
                <a:ea typeface="JetBrains Mono"/>
              </a:rPr>
              <a:t>name=</a:t>
            </a:r>
            <a:r>
              <a:rPr kumimoji="0" lang="ko-KR" altLang="ko-KR" sz="1100" b="0" i="0" u="none" strike="noStrike" cap="none" normalizeH="0" baseline="0">
                <a:ln>
                  <a:noFill/>
                </a:ln>
                <a:solidFill>
                  <a:srgbClr val="6AAB73"/>
                </a:solidFill>
                <a:effectLst/>
                <a:latin typeface="Arial Unicode MS"/>
                <a:ea typeface="JetBrains Mono"/>
              </a:rPr>
              <a:t>"price" </a:t>
            </a:r>
            <a:r>
              <a:rPr kumimoji="0" lang="ko-KR" altLang="ko-KR" sz="1100" b="0" i="0" u="none" strike="noStrike" cap="none" normalizeH="0" baseline="0">
                <a:ln>
                  <a:noFill/>
                </a:ln>
                <a:solidFill>
                  <a:srgbClr val="BCBEC4"/>
                </a:solidFill>
                <a:effectLst/>
                <a:latin typeface="Arial Unicode MS"/>
                <a:ea typeface="JetBrains Mono"/>
              </a:rPr>
              <a:t>/&gt;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&lt;</a:t>
            </a:r>
            <a:r>
              <a:rPr kumimoji="0" lang="ko-KR" altLang="ko-KR" sz="1100" b="0" i="0" u="none" strike="noStrike" cap="none" normalizeH="0" baseline="0">
                <a:ln>
                  <a:noFill/>
                </a:ln>
                <a:solidFill>
                  <a:srgbClr val="16BAAC"/>
                </a:solidFill>
                <a:effectLst/>
                <a:latin typeface="Arial Unicode MS"/>
                <a:ea typeface="JetBrains Mono"/>
              </a:rPr>
              <a:t>br</a:t>
            </a:r>
            <a:r>
              <a:rPr kumimoji="0" lang="ko-KR" altLang="ko-KR" sz="1100" b="0" i="0" u="none" strike="noStrike" cap="none" normalizeH="0" baseline="0">
                <a:ln>
                  <a:noFill/>
                </a:ln>
                <a:solidFill>
                  <a:srgbClr val="BCBEC4"/>
                </a:solidFill>
                <a:effectLst/>
                <a:latin typeface="Arial Unicode MS"/>
                <a:ea typeface="JetBrains Mono"/>
              </a:rPr>
              <a:t>&gt;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&lt;</a:t>
            </a:r>
            <a:r>
              <a:rPr kumimoji="0" lang="ko-KR" altLang="ko-KR" sz="1100" b="0" i="0" u="none" strike="noStrike" cap="none" normalizeH="0" baseline="0">
                <a:ln>
                  <a:noFill/>
                </a:ln>
                <a:solidFill>
                  <a:srgbClr val="16BAAC"/>
                </a:solidFill>
                <a:effectLst/>
                <a:latin typeface="Arial Unicode MS"/>
                <a:ea typeface="JetBrains Mono"/>
              </a:rPr>
              <a:t>label </a:t>
            </a:r>
            <a:r>
              <a:rPr kumimoji="0" lang="ko-KR" altLang="ko-KR" sz="1100" b="0" i="0" u="none" strike="noStrike" cap="none" normalizeH="0" baseline="0">
                <a:ln>
                  <a:noFill/>
                </a:ln>
                <a:solidFill>
                  <a:srgbClr val="CF8E6D"/>
                </a:solidFill>
                <a:effectLst/>
                <a:latin typeface="Arial Unicode MS"/>
                <a:ea typeface="JetBrains Mono"/>
              </a:rPr>
              <a:t>for</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a:t>
            </a:r>
            <a:r>
              <a:rPr kumimoji="0" lang="en-US" altLang="ko-KR" sz="1100" b="0" i="0" u="none" strike="noStrike" cap="none" normalizeH="0" baseline="0">
                <a:ln>
                  <a:noFill/>
                </a:ln>
                <a:solidFill>
                  <a:srgbClr val="6AAB73"/>
                </a:solidFill>
                <a:effectLst/>
                <a:latin typeface="Arial Unicode MS"/>
                <a:ea typeface="JetBrains Mono"/>
              </a:rPr>
              <a:t>d</a:t>
            </a:r>
            <a:r>
              <a:rPr kumimoji="0" lang="ko-KR" altLang="ko-KR" sz="1100" b="0" i="0" u="none" strike="noStrike" cap="none" normalizeH="0" baseline="0">
                <a:ln>
                  <a:noFill/>
                </a:ln>
                <a:solidFill>
                  <a:srgbClr val="6AAB73"/>
                </a:solidFill>
                <a:effectLst/>
                <a:latin typeface="Arial Unicode MS"/>
                <a:ea typeface="JetBrains Mono"/>
              </a:rPr>
              <a:t>ate"</a:t>
            </a:r>
            <a:r>
              <a:rPr kumimoji="0" lang="ko-KR" altLang="ko-KR" sz="1100" b="0" i="0" u="none" strike="noStrike" cap="none" normalizeH="0" baseline="0">
                <a:ln>
                  <a:noFill/>
                </a:ln>
                <a:solidFill>
                  <a:srgbClr val="BCBEC4"/>
                </a:solidFill>
                <a:effectLst/>
                <a:latin typeface="Arial Unicode MS"/>
                <a:ea typeface="JetBrains Mono"/>
              </a:rPr>
              <a:t>&gt;</a:t>
            </a:r>
            <a:r>
              <a:rPr kumimoji="0" lang="ko-KR" altLang="ko-KR" sz="1100" b="0" i="0" u="none" strike="noStrike" cap="none" normalizeH="0" baseline="0">
                <a:ln>
                  <a:noFill/>
                </a:ln>
                <a:solidFill>
                  <a:srgbClr val="C77DBB"/>
                </a:solidFill>
                <a:effectLst/>
                <a:latin typeface="Arial Unicode MS"/>
                <a:ea typeface="JetBrains Mono"/>
              </a:rPr>
              <a:t>Purchase </a:t>
            </a:r>
            <a:r>
              <a:rPr kumimoji="0" lang="ko-KR" altLang="ko-KR" sz="1100" b="0" i="0" u="none" strike="noStrike" cap="none" normalizeH="0" baseline="0">
                <a:ln>
                  <a:noFill/>
                </a:ln>
                <a:solidFill>
                  <a:srgbClr val="56A8F5"/>
                </a:solidFill>
                <a:effectLst/>
                <a:latin typeface="Arial Unicode MS"/>
                <a:ea typeface="JetBrains Mono"/>
              </a:rPr>
              <a:t>Date </a:t>
            </a:r>
            <a:r>
              <a:rPr kumimoji="0" lang="ko-KR" altLang="ko-KR" sz="1100" b="0" i="0" u="none" strike="noStrike" cap="none" normalizeH="0" baseline="0">
                <a:ln>
                  <a:noFill/>
                </a:ln>
                <a:solidFill>
                  <a:srgbClr val="BCBEC4"/>
                </a:solidFill>
                <a:effectLst/>
                <a:latin typeface="Arial Unicode MS"/>
                <a:ea typeface="JetBrains Mono"/>
              </a:rPr>
              <a:t>(yyyy-MM-dd):&lt;/label&gt;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&lt;</a:t>
            </a:r>
            <a:r>
              <a:rPr kumimoji="0" lang="ko-KR" altLang="ko-KR" sz="1100" b="0" i="0" u="none" strike="noStrike" cap="none" normalizeH="0" baseline="0">
                <a:ln>
                  <a:noFill/>
                </a:ln>
                <a:solidFill>
                  <a:srgbClr val="16BAAC"/>
                </a:solidFill>
                <a:effectLst/>
                <a:latin typeface="Arial Unicode MS"/>
                <a:ea typeface="JetBrains Mono"/>
              </a:rPr>
              <a:t>input </a:t>
            </a:r>
            <a:r>
              <a:rPr kumimoji="0" lang="ko-KR" altLang="ko-KR" sz="1100" b="0" i="0" u="none" strike="noStrike" cap="none" normalizeH="0" baseline="0">
                <a:ln>
                  <a:noFill/>
                </a:ln>
                <a:solidFill>
                  <a:srgbClr val="BCBEC4"/>
                </a:solidFill>
                <a:effectLst/>
                <a:latin typeface="Arial Unicode MS"/>
                <a:ea typeface="JetBrains Mono"/>
              </a:rPr>
              <a:t>type=</a:t>
            </a:r>
            <a:r>
              <a:rPr kumimoji="0" lang="ko-KR" altLang="ko-KR" sz="1100" b="0" i="0" u="none" strike="noStrike" cap="none" normalizeH="0" baseline="0">
                <a:ln>
                  <a:noFill/>
                </a:ln>
                <a:solidFill>
                  <a:srgbClr val="6AAB73"/>
                </a:solidFill>
                <a:effectLst/>
                <a:latin typeface="Arial Unicode MS"/>
                <a:ea typeface="JetBrains Mono"/>
              </a:rPr>
              <a:t>"text" </a:t>
            </a:r>
            <a:r>
              <a:rPr kumimoji="0" lang="ko-KR" altLang="ko-KR" sz="1100" b="0" i="0" u="none" strike="noStrike" cap="none" normalizeH="0" baseline="0">
                <a:ln>
                  <a:noFill/>
                </a:ln>
                <a:solidFill>
                  <a:srgbClr val="BCBEC4"/>
                </a:solidFill>
                <a:effectLst/>
                <a:latin typeface="Arial Unicode MS"/>
                <a:ea typeface="JetBrains Mono"/>
              </a:rPr>
              <a:t>id=</a:t>
            </a:r>
            <a:r>
              <a:rPr kumimoji="0" lang="ko-KR" altLang="ko-KR" sz="1100" b="0" i="0" u="none" strike="noStrike" cap="none" normalizeH="0" baseline="0">
                <a:ln>
                  <a:noFill/>
                </a:ln>
                <a:solidFill>
                  <a:srgbClr val="6AAB73"/>
                </a:solidFill>
                <a:effectLst/>
                <a:latin typeface="Arial Unicode MS"/>
                <a:ea typeface="JetBrains Mono"/>
              </a:rPr>
              <a:t>"</a:t>
            </a:r>
            <a:r>
              <a:rPr kumimoji="0" lang="en-US" altLang="ko-KR" sz="1100" b="0" i="0" u="none" strike="noStrike" cap="none" normalizeH="0" baseline="0">
                <a:ln>
                  <a:noFill/>
                </a:ln>
                <a:solidFill>
                  <a:srgbClr val="6AAB73"/>
                </a:solidFill>
                <a:effectLst/>
                <a:latin typeface="Arial Unicode MS"/>
                <a:ea typeface="JetBrains Mono"/>
              </a:rPr>
              <a:t>d</a:t>
            </a:r>
            <a:r>
              <a:rPr kumimoji="0" lang="ko-KR" altLang="ko-KR" sz="1100" b="0" i="0" u="none" strike="noStrike" cap="none" normalizeH="0" baseline="0">
                <a:ln>
                  <a:noFill/>
                </a:ln>
                <a:solidFill>
                  <a:srgbClr val="6AAB73"/>
                </a:solidFill>
                <a:effectLst/>
                <a:latin typeface="Arial Unicode MS"/>
                <a:ea typeface="JetBrains Mono"/>
              </a:rPr>
              <a:t>ate " </a:t>
            </a:r>
            <a:r>
              <a:rPr kumimoji="0" lang="ko-KR" altLang="ko-KR" sz="1100" b="0" i="0" u="none" strike="noStrike" cap="none" normalizeH="0" baseline="0">
                <a:ln>
                  <a:noFill/>
                </a:ln>
                <a:solidFill>
                  <a:srgbClr val="BCBEC4"/>
                </a:solidFill>
                <a:effectLst/>
                <a:latin typeface="Arial Unicode MS"/>
                <a:ea typeface="JetBrains Mono"/>
              </a:rPr>
              <a:t>name=</a:t>
            </a:r>
            <a:r>
              <a:rPr kumimoji="0" lang="ko-KR" altLang="ko-KR" sz="1100" b="0" i="0" u="none" strike="noStrike" cap="none" normalizeH="0" baseline="0">
                <a:ln>
                  <a:noFill/>
                </a:ln>
                <a:solidFill>
                  <a:srgbClr val="6AAB73"/>
                </a:solidFill>
                <a:effectLst/>
                <a:latin typeface="Arial Unicode MS"/>
                <a:ea typeface="JetBrains Mono"/>
              </a:rPr>
              <a:t>"</a:t>
            </a:r>
            <a:r>
              <a:rPr kumimoji="0" lang="en-US" altLang="ko-KR" sz="1100" b="0" i="0" u="none" strike="noStrike" cap="none" normalizeH="0" baseline="0">
                <a:ln>
                  <a:noFill/>
                </a:ln>
                <a:solidFill>
                  <a:srgbClr val="6AAB73"/>
                </a:solidFill>
                <a:effectLst/>
                <a:latin typeface="Arial Unicode MS"/>
                <a:ea typeface="JetBrains Mono"/>
              </a:rPr>
              <a:t>d</a:t>
            </a:r>
            <a:r>
              <a:rPr kumimoji="0" lang="ko-KR" altLang="ko-KR" sz="1100" b="0" i="0" u="none" strike="noStrike" cap="none" normalizeH="0" baseline="0">
                <a:ln>
                  <a:noFill/>
                </a:ln>
                <a:solidFill>
                  <a:srgbClr val="6AAB73"/>
                </a:solidFill>
                <a:effectLst/>
                <a:latin typeface="Arial Unicode MS"/>
                <a:ea typeface="JetBrains Mono"/>
              </a:rPr>
              <a:t>ate" </a:t>
            </a:r>
            <a:r>
              <a:rPr kumimoji="0" lang="ko-KR" altLang="ko-KR" sz="1100" b="0" i="0" u="none" strike="noStrike" cap="none" normalizeH="0" baseline="0">
                <a:ln>
                  <a:noFill/>
                </a:ln>
                <a:solidFill>
                  <a:srgbClr val="BCBEC4"/>
                </a:solidFill>
                <a:effectLst/>
                <a:latin typeface="Arial Unicode MS"/>
                <a:ea typeface="JetBrains Mono"/>
              </a:rPr>
              <a:t>/&gt;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&lt;</a:t>
            </a:r>
            <a:r>
              <a:rPr kumimoji="0" lang="ko-KR" altLang="ko-KR" sz="1100" b="0" i="0" u="none" strike="noStrike" cap="none" normalizeH="0" baseline="0">
                <a:ln>
                  <a:noFill/>
                </a:ln>
                <a:solidFill>
                  <a:srgbClr val="16BAAC"/>
                </a:solidFill>
                <a:effectLst/>
                <a:latin typeface="Arial Unicode MS"/>
                <a:ea typeface="JetBrains Mono"/>
              </a:rPr>
              <a:t>br</a:t>
            </a:r>
            <a:r>
              <a:rPr kumimoji="0" lang="ko-KR" altLang="ko-KR" sz="1100" b="0" i="0" u="none" strike="noStrike" cap="none" normalizeH="0" baseline="0">
                <a:ln>
                  <a:noFill/>
                </a:ln>
                <a:solidFill>
                  <a:srgbClr val="BCBEC4"/>
                </a:solidFill>
                <a:effectLst/>
                <a:latin typeface="Arial Unicode MS"/>
                <a:ea typeface="JetBrains Mono"/>
              </a:rPr>
              <a:t>&gt;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&lt;</a:t>
            </a:r>
            <a:r>
              <a:rPr kumimoji="0" lang="ko-KR" altLang="ko-KR" sz="1100" b="0" i="0" u="none" strike="noStrike" cap="none" normalizeH="0" baseline="0">
                <a:ln>
                  <a:noFill/>
                </a:ln>
                <a:solidFill>
                  <a:srgbClr val="16BAAC"/>
                </a:solidFill>
                <a:effectLst/>
                <a:latin typeface="Arial Unicode MS"/>
                <a:ea typeface="JetBrains Mono"/>
              </a:rPr>
              <a:t>button </a:t>
            </a:r>
            <a:r>
              <a:rPr kumimoji="0" lang="ko-KR" altLang="ko-KR" sz="1100" b="0" i="0" u="none" strike="noStrike" cap="none" normalizeH="0" baseline="0">
                <a:ln>
                  <a:noFill/>
                </a:ln>
                <a:solidFill>
                  <a:srgbClr val="BCBEC4"/>
                </a:solidFill>
                <a:effectLst/>
                <a:latin typeface="Arial Unicode MS"/>
                <a:ea typeface="JetBrains Mono"/>
              </a:rPr>
              <a:t>type=</a:t>
            </a:r>
            <a:r>
              <a:rPr kumimoji="0" lang="ko-KR" altLang="ko-KR" sz="1100" b="0" i="0" u="none" strike="noStrike" cap="none" normalizeH="0" baseline="0">
                <a:ln>
                  <a:noFill/>
                </a:ln>
                <a:solidFill>
                  <a:srgbClr val="6AAB73"/>
                </a:solidFill>
                <a:effectLst/>
                <a:latin typeface="Arial Unicode MS"/>
                <a:ea typeface="JetBrains Mono"/>
              </a:rPr>
              <a:t>"submit"</a:t>
            </a:r>
            <a:r>
              <a:rPr kumimoji="0" lang="ko-KR" altLang="ko-KR" sz="1100" b="0" i="0" u="none" strike="noStrike" cap="none" normalizeH="0" baseline="0">
                <a:ln>
                  <a:noFill/>
                </a:ln>
                <a:solidFill>
                  <a:srgbClr val="BCBEC4"/>
                </a:solidFill>
                <a:effectLst/>
                <a:latin typeface="Arial Unicode MS"/>
                <a:ea typeface="JetBrains Mono"/>
              </a:rPr>
              <a:t>&gt;Submit&lt;/button&gt;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16BAAC"/>
                </a:solidFill>
                <a:effectLst/>
                <a:latin typeface="Arial Unicode MS"/>
                <a:ea typeface="JetBrains Mono"/>
              </a:rPr>
              <a:t>form </a:t>
            </a:r>
            <a:r>
              <a:rPr kumimoji="0" lang="ko-KR" altLang="ko-KR" sz="1100" b="0" i="0" u="none" strike="noStrike" cap="none" normalizeH="0" baseline="0">
                <a:ln>
                  <a:noFill/>
                </a:ln>
                <a:solidFill>
                  <a:srgbClr val="BCBEC4"/>
                </a:solidFill>
                <a:effectLst/>
                <a:latin typeface="Arial Unicode MS"/>
                <a:ea typeface="JetBrains Mono"/>
              </a:rPr>
              <a:t>&gt;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9" name="Rectangle 4">
            <a:extLst>
              <a:ext uri="{FF2B5EF4-FFF2-40B4-BE49-F238E27FC236}">
                <a16:creationId xmlns:a16="http://schemas.microsoft.com/office/drawing/2014/main" id="{0346CC75-F437-2B45-A4F2-D689957A06AC}"/>
              </a:ext>
            </a:extLst>
          </p:cNvPr>
          <p:cNvSpPr>
            <a:spLocks noChangeArrowheads="1"/>
          </p:cNvSpPr>
          <p:nvPr/>
        </p:nvSpPr>
        <p:spPr bwMode="auto">
          <a:xfrm>
            <a:off x="6391542" y="4530113"/>
            <a:ext cx="4605321" cy="1330557"/>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16BAAC"/>
                </a:solidFill>
                <a:effectLst/>
                <a:latin typeface="Arial Unicode MS"/>
                <a:ea typeface="JetBrains Mono"/>
              </a:rPr>
              <a:t>body</a:t>
            </a:r>
            <a:r>
              <a:rPr kumimoji="0" lang="ko-KR" altLang="ko-KR" sz="1100" b="0" i="0" u="none" strike="noStrike" cap="none" normalizeH="0" baseline="0">
                <a:ln>
                  <a:noFill/>
                </a:ln>
                <a:solidFill>
                  <a:srgbClr val="BCBEC4"/>
                </a:solidFill>
                <a:effectLst/>
                <a:latin typeface="Arial Unicode MS"/>
                <a:ea typeface="JetBrains Mono"/>
              </a:rPr>
              <a:t>&gt;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16BAAC"/>
                </a:solidFill>
                <a:effectLst/>
                <a:latin typeface="Arial Unicode MS"/>
                <a:ea typeface="JetBrains Mono"/>
              </a:rPr>
              <a:t>h1</a:t>
            </a:r>
            <a:r>
              <a:rPr kumimoji="0" lang="ko-KR" altLang="ko-KR" sz="1100" b="0" i="0" u="none" strike="noStrike" cap="none" normalizeH="0" baseline="0">
                <a:ln>
                  <a:noFill/>
                </a:ln>
                <a:solidFill>
                  <a:srgbClr val="BCBEC4"/>
                </a:solidFill>
                <a:effectLst/>
                <a:latin typeface="Arial Unicode MS"/>
                <a:ea typeface="JetBrains Mono"/>
              </a:rPr>
              <a:t>&gt;Data&lt;/h1&gt;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16BAAC"/>
                </a:solidFill>
                <a:effectLst/>
                <a:latin typeface="Arial Unicode MS"/>
                <a:ea typeface="JetBrains Mono"/>
              </a:rPr>
              <a:t>p</a:t>
            </a:r>
            <a:r>
              <a:rPr kumimoji="0" lang="ko-KR" altLang="ko-KR" sz="1100" b="0" i="0" u="none" strike="noStrike" cap="none" normalizeH="0" baseline="0">
                <a:ln>
                  <a:noFill/>
                </a:ln>
                <a:solidFill>
                  <a:srgbClr val="BCBEC4"/>
                </a:solidFill>
                <a:effectLst/>
                <a:latin typeface="Arial Unicode MS"/>
                <a:ea typeface="JetBrains Mono"/>
              </a:rPr>
              <a:t>&gt;Price: &lt;</a:t>
            </a:r>
            <a:r>
              <a:rPr kumimoji="0" lang="ko-KR" altLang="ko-KR" sz="1100" b="0" i="0" u="none" strike="noStrike" cap="none" normalizeH="0" baseline="0">
                <a:ln>
                  <a:noFill/>
                </a:ln>
                <a:solidFill>
                  <a:srgbClr val="16BAAC"/>
                </a:solidFill>
                <a:effectLst/>
                <a:latin typeface="Arial Unicode MS"/>
                <a:ea typeface="JetBrains Mono"/>
              </a:rPr>
              <a:t>strong</a:t>
            </a:r>
            <a:r>
              <a:rPr kumimoji="0" lang="ko-KR" altLang="ko-KR" sz="1100" b="0" i="0" u="none" strike="noStrike" cap="none" normalizeH="0" baseline="0">
                <a:ln>
                  <a:noFill/>
                </a:ln>
                <a:solidFill>
                  <a:srgbClr val="BCBEC4"/>
                </a:solidFill>
                <a:effectLst/>
                <a:latin typeface="Arial Unicode MS"/>
                <a:ea typeface="JetBrains Mono"/>
              </a:rPr>
              <a:t>&gt;</a:t>
            </a:r>
            <a:r>
              <a:rPr kumimoji="0" lang="ko-KR" altLang="ko-KR" sz="1100" b="0" i="0" u="none" strike="noStrike" cap="none" normalizeH="0" baseline="0">
                <a:ln>
                  <a:noFill/>
                </a:ln>
                <a:solidFill>
                  <a:srgbClr val="56A8F5"/>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a:t>
            </a:r>
            <a:r>
              <a:rPr kumimoji="0" lang="en-US" altLang="ko-KR" sz="1100" b="0" i="0" u="none" strike="noStrike" cap="none" normalizeH="0" baseline="0">
                <a:ln>
                  <a:noFill/>
                </a:ln>
                <a:solidFill>
                  <a:srgbClr val="BCBEC4"/>
                </a:solidFill>
                <a:effectLst/>
                <a:latin typeface="Arial Unicode MS"/>
                <a:ea typeface="JetBrains Mono"/>
              </a:rPr>
              <a:t>{my</a:t>
            </a:r>
            <a:r>
              <a:rPr kumimoji="0" lang="ko-KR" altLang="ko-KR" sz="1100" b="0" i="0" u="none" strike="noStrike" cap="none" normalizeH="0" baseline="0">
                <a:ln>
                  <a:noFill/>
                </a:ln>
                <a:solidFill>
                  <a:srgbClr val="BCBEC4"/>
                </a:solidFill>
                <a:effectLst/>
                <a:latin typeface="Arial Unicode MS"/>
                <a:ea typeface="JetBrains Mono"/>
              </a:rPr>
              <a:t>Model.</a:t>
            </a:r>
            <a:r>
              <a:rPr kumimoji="0" lang="ko-KR" altLang="ko-KR" sz="1100" b="0" i="0" u="none" strike="noStrike" cap="none" normalizeH="0" baseline="0">
                <a:ln>
                  <a:noFill/>
                </a:ln>
                <a:solidFill>
                  <a:schemeClr val="accent4">
                    <a:lumMod val="75000"/>
                  </a:schemeClr>
                </a:solidFill>
                <a:effectLst/>
                <a:latin typeface="Arial Unicode MS"/>
                <a:ea typeface="JetBrains Mono"/>
              </a:rPr>
              <a:t>price</a:t>
            </a:r>
            <a:r>
              <a:rPr kumimoji="0" lang="en-US"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}&lt;/strong&gt;&lt;/p&gt;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16BAAC"/>
                </a:solidFill>
                <a:effectLst/>
                <a:latin typeface="Arial Unicode MS"/>
                <a:ea typeface="JetBrains Mono"/>
              </a:rPr>
              <a:t>p</a:t>
            </a:r>
            <a:r>
              <a:rPr kumimoji="0" lang="ko-KR" altLang="ko-KR" sz="1100" b="0" i="0" u="none" strike="noStrike" cap="none" normalizeH="0" baseline="0">
                <a:ln>
                  <a:noFill/>
                </a:ln>
                <a:solidFill>
                  <a:srgbClr val="BCBEC4"/>
                </a:solidFill>
                <a:effectLst/>
                <a:latin typeface="Arial Unicode MS"/>
                <a:ea typeface="JetBrains Mono"/>
              </a:rPr>
              <a:t>&gt;Date: &lt;</a:t>
            </a:r>
            <a:r>
              <a:rPr kumimoji="0" lang="ko-KR" altLang="ko-KR" sz="1100" b="0" i="0" u="none" strike="noStrike" cap="none" normalizeH="0" baseline="0">
                <a:ln>
                  <a:noFill/>
                </a:ln>
                <a:solidFill>
                  <a:srgbClr val="16BAAC"/>
                </a:solidFill>
                <a:effectLst/>
                <a:latin typeface="Arial Unicode MS"/>
                <a:ea typeface="JetBrains Mono"/>
              </a:rPr>
              <a:t>strong</a:t>
            </a:r>
            <a:r>
              <a:rPr kumimoji="0" lang="ko-KR" altLang="ko-KR" sz="1100" b="0" i="0" u="none" strike="noStrike" cap="none" normalizeH="0" baseline="0">
                <a:ln>
                  <a:noFill/>
                </a:ln>
                <a:solidFill>
                  <a:srgbClr val="BCBEC4"/>
                </a:solidFill>
                <a:effectLst/>
                <a:latin typeface="Arial Unicode MS"/>
                <a:ea typeface="JetBrains Mono"/>
              </a:rPr>
              <a:t>&gt;</a:t>
            </a:r>
            <a:r>
              <a:rPr kumimoji="0" lang="ko-KR" altLang="ko-KR" sz="1100" b="0" i="0" u="none" strike="noStrike" cap="none" normalizeH="0" baseline="0">
                <a:ln>
                  <a:noFill/>
                </a:ln>
                <a:solidFill>
                  <a:srgbClr val="56A8F5"/>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a:t>
            </a:r>
            <a:r>
              <a:rPr kumimoji="0" lang="en-US" altLang="ko-KR" sz="1100" b="0" i="0" u="none" strike="noStrike" cap="none" normalizeH="0" baseline="0">
                <a:ln>
                  <a:noFill/>
                </a:ln>
                <a:solidFill>
                  <a:srgbClr val="BCBEC4"/>
                </a:solidFill>
                <a:effectLst/>
                <a:latin typeface="Arial Unicode MS"/>
                <a:ea typeface="JetBrains Mono"/>
              </a:rPr>
              <a:t>{my</a:t>
            </a:r>
            <a:r>
              <a:rPr kumimoji="0" lang="ko-KR" altLang="ko-KR" sz="1100" b="0" i="0" u="none" strike="noStrike" cap="none" normalizeH="0" baseline="0">
                <a:ln>
                  <a:noFill/>
                </a:ln>
                <a:solidFill>
                  <a:srgbClr val="BCBEC4"/>
                </a:solidFill>
                <a:effectLst/>
                <a:latin typeface="Arial Unicode MS"/>
                <a:ea typeface="JetBrains Mono"/>
              </a:rPr>
              <a:t>Model.</a:t>
            </a:r>
            <a:r>
              <a:rPr kumimoji="0" lang="en-US" altLang="ko-KR" sz="1100" b="0" i="0" u="none" strike="noStrike" cap="none" normalizeH="0" baseline="0">
                <a:ln>
                  <a:noFill/>
                </a:ln>
                <a:solidFill>
                  <a:schemeClr val="accent4">
                    <a:lumMod val="75000"/>
                  </a:schemeClr>
                </a:solidFill>
                <a:effectLst/>
                <a:latin typeface="Arial Unicode MS"/>
                <a:ea typeface="JetBrains Mono"/>
              </a:rPr>
              <a:t>d</a:t>
            </a:r>
            <a:r>
              <a:rPr kumimoji="0" lang="ko-KR" altLang="ko-KR" sz="1100" b="0" i="0" u="none" strike="noStrike" cap="none" normalizeH="0" baseline="0">
                <a:ln>
                  <a:noFill/>
                </a:ln>
                <a:solidFill>
                  <a:schemeClr val="accent4">
                    <a:lumMod val="75000"/>
                  </a:schemeClr>
                </a:solidFill>
                <a:effectLst/>
                <a:latin typeface="Arial Unicode MS"/>
                <a:ea typeface="JetBrains Mono"/>
              </a:rPr>
              <a:t>ate</a:t>
            </a:r>
            <a:r>
              <a:rPr kumimoji="0" lang="en-US"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}&lt;/strong&gt;&lt;/p&gt;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&lt;/body&gt;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1" name="TextBox 10">
            <a:extLst>
              <a:ext uri="{FF2B5EF4-FFF2-40B4-BE49-F238E27FC236}">
                <a16:creationId xmlns:a16="http://schemas.microsoft.com/office/drawing/2014/main" id="{75102AA0-1151-26F0-A553-A8BB31FCA59F}"/>
              </a:ext>
            </a:extLst>
          </p:cNvPr>
          <p:cNvSpPr txBox="1"/>
          <p:nvPr/>
        </p:nvSpPr>
        <p:spPr>
          <a:xfrm>
            <a:off x="6305049" y="445656"/>
            <a:ext cx="1108409" cy="276999"/>
          </a:xfrm>
          <a:prstGeom prst="rect">
            <a:avLst/>
          </a:prstGeom>
          <a:noFill/>
        </p:spPr>
        <p:txBody>
          <a:bodyPr wrap="square">
            <a:spAutoFit/>
          </a:bodyPr>
          <a:lstStyle/>
          <a:p>
            <a:r>
              <a:rPr lang="en-US" altLang="ko-KR" sz="1200" b="1" i="1">
                <a:solidFill>
                  <a:srgbClr val="0070C0"/>
                </a:solidFill>
              </a:rPr>
              <a:t>form.html</a:t>
            </a:r>
            <a:endParaRPr lang="ko-KR" altLang="en-US" sz="1200" b="1" i="1">
              <a:solidFill>
                <a:srgbClr val="0070C0"/>
              </a:solidFill>
            </a:endParaRPr>
          </a:p>
        </p:txBody>
      </p:sp>
      <p:sp>
        <p:nvSpPr>
          <p:cNvPr id="12" name="TextBox 11">
            <a:extLst>
              <a:ext uri="{FF2B5EF4-FFF2-40B4-BE49-F238E27FC236}">
                <a16:creationId xmlns:a16="http://schemas.microsoft.com/office/drawing/2014/main" id="{67CCA450-E53D-11F1-E7BE-DF9E6B608F7A}"/>
              </a:ext>
            </a:extLst>
          </p:cNvPr>
          <p:cNvSpPr txBox="1"/>
          <p:nvPr/>
        </p:nvSpPr>
        <p:spPr>
          <a:xfrm>
            <a:off x="6305050" y="4253114"/>
            <a:ext cx="1108409" cy="276999"/>
          </a:xfrm>
          <a:prstGeom prst="rect">
            <a:avLst/>
          </a:prstGeom>
          <a:noFill/>
        </p:spPr>
        <p:txBody>
          <a:bodyPr wrap="square">
            <a:spAutoFit/>
          </a:bodyPr>
          <a:lstStyle/>
          <a:p>
            <a:r>
              <a:rPr lang="en-US" altLang="ko-KR" sz="1200" b="1" i="1">
                <a:solidFill>
                  <a:srgbClr val="0070C0"/>
                </a:solidFill>
              </a:rPr>
              <a:t>result.html</a:t>
            </a:r>
            <a:endParaRPr lang="ko-KR" altLang="en-US" sz="1200" b="1" i="1">
              <a:solidFill>
                <a:srgbClr val="0070C0"/>
              </a:solidFill>
            </a:endParaRPr>
          </a:p>
        </p:txBody>
      </p:sp>
      <p:grpSp>
        <p:nvGrpSpPr>
          <p:cNvPr id="7" name="그룹 6">
            <a:extLst>
              <a:ext uri="{FF2B5EF4-FFF2-40B4-BE49-F238E27FC236}">
                <a16:creationId xmlns:a16="http://schemas.microsoft.com/office/drawing/2014/main" id="{DC1A57E9-0341-FBBF-BB50-CDCCDB85533E}"/>
              </a:ext>
            </a:extLst>
          </p:cNvPr>
          <p:cNvGrpSpPr/>
          <p:nvPr/>
        </p:nvGrpSpPr>
        <p:grpSpPr>
          <a:xfrm>
            <a:off x="5922748" y="1732184"/>
            <a:ext cx="283698" cy="283699"/>
            <a:chOff x="1075919" y="1284038"/>
            <a:chExt cx="283698" cy="283699"/>
          </a:xfrm>
        </p:grpSpPr>
        <p:sp>
          <p:nvSpPr>
            <p:cNvPr id="10" name="타원 9">
              <a:extLst>
                <a:ext uri="{FF2B5EF4-FFF2-40B4-BE49-F238E27FC236}">
                  <a16:creationId xmlns:a16="http://schemas.microsoft.com/office/drawing/2014/main" id="{EE4FD1BF-6EB1-103E-B4CB-F94EC002EBBC}"/>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13" name="TextBox 12">
              <a:extLst>
                <a:ext uri="{FF2B5EF4-FFF2-40B4-BE49-F238E27FC236}">
                  <a16:creationId xmlns:a16="http://schemas.microsoft.com/office/drawing/2014/main" id="{0FC83216-30AC-2857-81ED-7824A10F4369}"/>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1</a:t>
              </a:r>
              <a:endParaRPr lang="ko-KR" altLang="en-US" sz="1100" b="1">
                <a:solidFill>
                  <a:schemeClr val="bg1"/>
                </a:solidFill>
              </a:endParaRPr>
            </a:p>
          </p:txBody>
        </p:sp>
      </p:grpSp>
      <p:grpSp>
        <p:nvGrpSpPr>
          <p:cNvPr id="14" name="그룹 13">
            <a:extLst>
              <a:ext uri="{FF2B5EF4-FFF2-40B4-BE49-F238E27FC236}">
                <a16:creationId xmlns:a16="http://schemas.microsoft.com/office/drawing/2014/main" id="{0B916D57-F64C-1345-2CBE-ECCF0F74AEEC}"/>
              </a:ext>
            </a:extLst>
          </p:cNvPr>
          <p:cNvGrpSpPr/>
          <p:nvPr/>
        </p:nvGrpSpPr>
        <p:grpSpPr>
          <a:xfrm>
            <a:off x="5954151" y="5053541"/>
            <a:ext cx="283698" cy="283699"/>
            <a:chOff x="1075919" y="1284038"/>
            <a:chExt cx="283698" cy="283699"/>
          </a:xfrm>
        </p:grpSpPr>
        <p:sp>
          <p:nvSpPr>
            <p:cNvPr id="15" name="타원 14">
              <a:extLst>
                <a:ext uri="{FF2B5EF4-FFF2-40B4-BE49-F238E27FC236}">
                  <a16:creationId xmlns:a16="http://schemas.microsoft.com/office/drawing/2014/main" id="{7207B6C4-21B3-A852-C267-008711385B82}"/>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16" name="TextBox 15">
              <a:extLst>
                <a:ext uri="{FF2B5EF4-FFF2-40B4-BE49-F238E27FC236}">
                  <a16:creationId xmlns:a16="http://schemas.microsoft.com/office/drawing/2014/main" id="{ACFE32EE-9E8D-4CDF-6C26-622F72340FDE}"/>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2</a:t>
              </a:r>
              <a:endParaRPr lang="ko-KR" altLang="en-US" sz="1100" b="1">
                <a:solidFill>
                  <a:schemeClr val="bg1"/>
                </a:solidFill>
              </a:endParaRPr>
            </a:p>
          </p:txBody>
        </p:sp>
      </p:grpSp>
      <p:graphicFrame>
        <p:nvGraphicFramePr>
          <p:cNvPr id="24" name="표 23">
            <a:extLst>
              <a:ext uri="{FF2B5EF4-FFF2-40B4-BE49-F238E27FC236}">
                <a16:creationId xmlns:a16="http://schemas.microsoft.com/office/drawing/2014/main" id="{052D4A13-E3D7-AE7D-8BF9-73E2A0DBDCE5}"/>
              </a:ext>
            </a:extLst>
          </p:cNvPr>
          <p:cNvGraphicFramePr>
            <a:graphicFrameLocks noGrp="1"/>
          </p:cNvGraphicFramePr>
          <p:nvPr/>
        </p:nvGraphicFramePr>
        <p:xfrm>
          <a:off x="9388971" y="3185589"/>
          <a:ext cx="1661524" cy="813435"/>
        </p:xfrm>
        <a:graphic>
          <a:graphicData uri="http://schemas.openxmlformats.org/drawingml/2006/table">
            <a:tbl>
              <a:tblPr/>
              <a:tblGrid>
                <a:gridCol w="1661524">
                  <a:extLst>
                    <a:ext uri="{9D8B030D-6E8A-4147-A177-3AD203B41FA5}">
                      <a16:colId xmlns:a16="http://schemas.microsoft.com/office/drawing/2014/main" val="2270832344"/>
                    </a:ext>
                  </a:extLst>
                </a:gridCol>
              </a:tblGrid>
              <a:tr h="0">
                <a:tc>
                  <a:txBody>
                    <a:bodyPr/>
                    <a:lstStyle/>
                    <a:p>
                      <a:pPr marL="228600" indent="-228600">
                        <a:lnSpc>
                          <a:spcPct val="150000"/>
                        </a:lnSpc>
                        <a:buFont typeface="+mj-ea"/>
                        <a:buAutoNum type="circleNumDbPlain"/>
                      </a:pPr>
                      <a:r>
                        <a:rPr lang="en-US" sz="1100"/>
                        <a:t>GET /form </a:t>
                      </a:r>
                      <a:r>
                        <a:rPr lang="ko-KR" altLang="en-US" sz="1100"/>
                        <a:t>요청</a:t>
                      </a:r>
                      <a:endParaRPr lang="en-US" sz="1100"/>
                    </a:p>
                    <a:p>
                      <a:pPr marL="228600" indent="-228600">
                        <a:lnSpc>
                          <a:spcPct val="150000"/>
                        </a:lnSpc>
                        <a:buFont typeface="+mj-ea"/>
                        <a:buAutoNum type="circleNumDbPlain"/>
                      </a:pPr>
                      <a:r>
                        <a:rPr lang="ko-KR" altLang="en-US" sz="1100"/>
                        <a:t>폼 필드에</a:t>
                      </a:r>
                      <a:r>
                        <a:rPr lang="en-US" altLang="ko-KR" sz="1100"/>
                        <a:t> </a:t>
                      </a:r>
                      <a:r>
                        <a:rPr lang="ko-KR" altLang="en-US" sz="1100"/>
                        <a:t>값</a:t>
                      </a:r>
                      <a:r>
                        <a:rPr lang="en-US" altLang="ko-KR" sz="1100"/>
                        <a:t> </a:t>
                      </a:r>
                      <a:r>
                        <a:rPr lang="ko-KR" altLang="en-US" sz="1100"/>
                        <a:t>입력</a:t>
                      </a:r>
                      <a:endParaRPr lang="en-US" altLang="ko-KR" sz="1100"/>
                    </a:p>
                    <a:p>
                      <a:pPr marL="228600" marR="0" lvl="0" indent="-228600" algn="l" defTabSz="914400" rtl="0" eaLnBrk="1" fontAlgn="auto" latinLnBrk="1" hangingPunct="1">
                        <a:lnSpc>
                          <a:spcPct val="150000"/>
                        </a:lnSpc>
                        <a:spcBef>
                          <a:spcPts val="0"/>
                        </a:spcBef>
                        <a:spcAft>
                          <a:spcPts val="0"/>
                        </a:spcAft>
                        <a:buClrTx/>
                        <a:buSzTx/>
                        <a:buFont typeface="+mj-ea"/>
                        <a:buAutoNum type="circleNumDbPlain"/>
                        <a:tabLst/>
                        <a:defRPr/>
                      </a:pPr>
                      <a:r>
                        <a:rPr lang="en-US" altLang="ko-KR" sz="1100"/>
                        <a:t>POST /submit </a:t>
                      </a:r>
                      <a:r>
                        <a:rPr lang="ko-KR" altLang="en-US" sz="1100"/>
                        <a:t>요청</a:t>
                      </a:r>
                      <a:endParaRPr lang="en-US" altLang="ko-KR" sz="1100"/>
                    </a:p>
                  </a:txBody>
                  <a:tcPr anchor="ctr">
                    <a:lnL>
                      <a:noFill/>
                    </a:lnL>
                    <a:lnR>
                      <a:noFill/>
                    </a:lnR>
                    <a:lnT>
                      <a:noFill/>
                    </a:lnT>
                    <a:lnB>
                      <a:noFill/>
                    </a:lnB>
                    <a:noFill/>
                  </a:tcPr>
                </a:tc>
                <a:extLst>
                  <a:ext uri="{0D108BD9-81ED-4DB2-BD59-A6C34878D82A}">
                    <a16:rowId xmlns:a16="http://schemas.microsoft.com/office/drawing/2014/main" val="4131371845"/>
                  </a:ext>
                </a:extLst>
              </a:tr>
            </a:tbl>
          </a:graphicData>
        </a:graphic>
      </p:graphicFrame>
      <p:graphicFrame>
        <p:nvGraphicFramePr>
          <p:cNvPr id="25" name="표 24">
            <a:extLst>
              <a:ext uri="{FF2B5EF4-FFF2-40B4-BE49-F238E27FC236}">
                <a16:creationId xmlns:a16="http://schemas.microsoft.com/office/drawing/2014/main" id="{C4C77A28-B217-874F-24A3-010FFBE31CED}"/>
              </a:ext>
            </a:extLst>
          </p:cNvPr>
          <p:cNvGraphicFramePr>
            <a:graphicFrameLocks noGrp="1"/>
          </p:cNvGraphicFramePr>
          <p:nvPr/>
        </p:nvGraphicFramePr>
        <p:xfrm>
          <a:off x="7505926" y="6091532"/>
          <a:ext cx="3353321" cy="561975"/>
        </p:xfrm>
        <a:graphic>
          <a:graphicData uri="http://schemas.openxmlformats.org/drawingml/2006/table">
            <a:tbl>
              <a:tblPr/>
              <a:tblGrid>
                <a:gridCol w="3353321">
                  <a:extLst>
                    <a:ext uri="{9D8B030D-6E8A-4147-A177-3AD203B41FA5}">
                      <a16:colId xmlns:a16="http://schemas.microsoft.com/office/drawing/2014/main" val="2270832344"/>
                    </a:ext>
                  </a:extLst>
                </a:gridCol>
              </a:tblGrid>
              <a:tr h="0">
                <a:tc>
                  <a:txBody>
                    <a:bodyPr/>
                    <a:lstStyle/>
                    <a:p>
                      <a:pPr marL="0" indent="0">
                        <a:lnSpc>
                          <a:spcPct val="150000"/>
                        </a:lnSpc>
                        <a:buFont typeface="+mj-ea"/>
                        <a:buNone/>
                      </a:pPr>
                      <a:r>
                        <a:rPr lang="en-US" altLang="ko-KR" sz="1100"/>
                        <a:t>@NumberFormat</a:t>
                      </a:r>
                      <a:r>
                        <a:rPr lang="ko-KR" altLang="en-US" sz="1100"/>
                        <a:t> 과 </a:t>
                      </a:r>
                      <a:r>
                        <a:rPr lang="en-US" altLang="ko-KR" sz="1100"/>
                        <a:t>@DateTimeFormat </a:t>
                      </a:r>
                      <a:r>
                        <a:rPr lang="ko-KR" altLang="en-US" sz="1100"/>
                        <a:t>에 의해 포맷된 데이터 출력</a:t>
                      </a:r>
                      <a:endParaRPr lang="en-US" sz="1100"/>
                    </a:p>
                  </a:txBody>
                  <a:tcPr anchor="ctr">
                    <a:lnL>
                      <a:noFill/>
                    </a:lnL>
                    <a:lnR>
                      <a:noFill/>
                    </a:lnR>
                    <a:lnT>
                      <a:noFill/>
                    </a:lnT>
                    <a:lnB>
                      <a:noFill/>
                    </a:lnB>
                    <a:noFill/>
                  </a:tcPr>
                </a:tc>
                <a:extLst>
                  <a:ext uri="{0D108BD9-81ED-4DB2-BD59-A6C34878D82A}">
                    <a16:rowId xmlns:a16="http://schemas.microsoft.com/office/drawing/2014/main" val="4131371845"/>
                  </a:ext>
                </a:extLst>
              </a:tr>
            </a:tbl>
          </a:graphicData>
        </a:graphic>
      </p:graphicFrame>
      <p:pic>
        <p:nvPicPr>
          <p:cNvPr id="27" name="그림 26">
            <a:extLst>
              <a:ext uri="{FF2B5EF4-FFF2-40B4-BE49-F238E27FC236}">
                <a16:creationId xmlns:a16="http://schemas.microsoft.com/office/drawing/2014/main" id="{A5744C0E-916C-6580-A748-C2DB1BD66022}"/>
              </a:ext>
            </a:extLst>
          </p:cNvPr>
          <p:cNvPicPr>
            <a:picLocks noChangeAspect="1"/>
          </p:cNvPicPr>
          <p:nvPr/>
        </p:nvPicPr>
        <p:blipFill>
          <a:blip r:embed="rId3"/>
          <a:stretch>
            <a:fillRect/>
          </a:stretch>
        </p:blipFill>
        <p:spPr>
          <a:xfrm>
            <a:off x="6397517" y="5956867"/>
            <a:ext cx="1108409" cy="831307"/>
          </a:xfrm>
          <a:prstGeom prst="rect">
            <a:avLst/>
          </a:prstGeom>
          <a:ln w="6350">
            <a:solidFill>
              <a:schemeClr val="bg1">
                <a:lumMod val="65000"/>
              </a:schemeClr>
            </a:solidFill>
          </a:ln>
        </p:spPr>
      </p:pic>
      <p:pic>
        <p:nvPicPr>
          <p:cNvPr id="29" name="그림 28">
            <a:extLst>
              <a:ext uri="{FF2B5EF4-FFF2-40B4-BE49-F238E27FC236}">
                <a16:creationId xmlns:a16="http://schemas.microsoft.com/office/drawing/2014/main" id="{2B25F403-0896-8CB0-57AC-084D8EB66397}"/>
              </a:ext>
            </a:extLst>
          </p:cNvPr>
          <p:cNvPicPr>
            <a:picLocks noChangeAspect="1"/>
          </p:cNvPicPr>
          <p:nvPr/>
        </p:nvPicPr>
        <p:blipFill>
          <a:blip r:embed="rId4"/>
          <a:stretch>
            <a:fillRect/>
          </a:stretch>
        </p:blipFill>
        <p:spPr>
          <a:xfrm>
            <a:off x="6391541" y="3199831"/>
            <a:ext cx="2919800" cy="833346"/>
          </a:xfrm>
          <a:prstGeom prst="rect">
            <a:avLst/>
          </a:prstGeom>
          <a:ln w="6350">
            <a:solidFill>
              <a:schemeClr val="bg1">
                <a:lumMod val="65000"/>
              </a:schemeClr>
            </a:solidFill>
          </a:ln>
        </p:spPr>
      </p:pic>
    </p:spTree>
    <p:extLst>
      <p:ext uri="{BB962C8B-B14F-4D97-AF65-F5344CB8AC3E}">
        <p14:creationId xmlns:p14="http://schemas.microsoft.com/office/powerpoint/2010/main" val="3283265661"/>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061A97-232C-FB84-22C1-56141F9470DD}"/>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15EDC2F5-077F-CF98-38C6-B8A7AA16CE36}"/>
              </a:ext>
            </a:extLst>
          </p:cNvPr>
          <p:cNvSpPr/>
          <p:nvPr/>
        </p:nvSpPr>
        <p:spPr>
          <a:xfrm>
            <a:off x="192780" y="154980"/>
            <a:ext cx="1709122"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커스텀 구현</a:t>
            </a:r>
          </a:p>
        </p:txBody>
      </p:sp>
      <p:sp>
        <p:nvSpPr>
          <p:cNvPr id="2" name="Rectangle 1">
            <a:extLst>
              <a:ext uri="{FF2B5EF4-FFF2-40B4-BE49-F238E27FC236}">
                <a16:creationId xmlns:a16="http://schemas.microsoft.com/office/drawing/2014/main" id="{22D7F3E5-C77A-002F-A95E-074177525037}"/>
              </a:ext>
            </a:extLst>
          </p:cNvPr>
          <p:cNvSpPr>
            <a:spLocks noChangeArrowheads="1"/>
          </p:cNvSpPr>
          <p:nvPr/>
        </p:nvSpPr>
        <p:spPr bwMode="auto">
          <a:xfrm>
            <a:off x="259976" y="4667073"/>
            <a:ext cx="6433669" cy="1584473"/>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@Target</a:t>
            </a:r>
            <a:r>
              <a:rPr kumimoji="0" lang="ko-KR" altLang="ko-KR" sz="1100" b="0" i="0" u="none" strike="noStrike" cap="none" normalizeH="0" baseline="0">
                <a:ln>
                  <a:noFill/>
                </a:ln>
                <a:solidFill>
                  <a:srgbClr val="BCBEC4"/>
                </a:solidFill>
                <a:effectLst/>
                <a:latin typeface="Arial Unicode MS"/>
                <a:ea typeface="JetBrains Mono"/>
              </a:rPr>
              <a:t>({ElementType.</a:t>
            </a:r>
            <a:r>
              <a:rPr kumimoji="0" lang="ko-KR" altLang="ko-KR" sz="1100" b="0" i="1" u="none" strike="noStrike" cap="none" normalizeH="0" baseline="0">
                <a:ln>
                  <a:noFill/>
                </a:ln>
                <a:solidFill>
                  <a:srgbClr val="C77DBB"/>
                </a:solidFill>
                <a:effectLst/>
                <a:latin typeface="Arial Unicode MS"/>
                <a:ea typeface="JetBrains Mono"/>
              </a:rPr>
              <a:t>FIELD</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3AE60"/>
                </a:solidFill>
                <a:effectLst/>
                <a:latin typeface="Arial Unicode MS"/>
                <a:ea typeface="JetBrains Mono"/>
              </a:rPr>
              <a:t>@Retention</a:t>
            </a:r>
            <a:r>
              <a:rPr kumimoji="0" lang="ko-KR" altLang="ko-KR" sz="1100" b="0" i="0" u="none" strike="noStrike" cap="none" normalizeH="0" baseline="0">
                <a:ln>
                  <a:noFill/>
                </a:ln>
                <a:solidFill>
                  <a:srgbClr val="BCBEC4"/>
                </a:solidFill>
                <a:effectLst/>
                <a:latin typeface="Arial Unicode MS"/>
                <a:ea typeface="JetBrains Mono"/>
              </a:rPr>
              <a:t>(RetentionPolicy.</a:t>
            </a:r>
            <a:r>
              <a:rPr kumimoji="0" lang="ko-KR" altLang="ko-KR" sz="1100" b="0" i="1" u="none" strike="noStrike" cap="none" normalizeH="0" baseline="0">
                <a:ln>
                  <a:noFill/>
                </a:ln>
                <a:solidFill>
                  <a:srgbClr val="C77DBB"/>
                </a:solidFill>
                <a:effectLst/>
                <a:latin typeface="Arial Unicode MS"/>
                <a:ea typeface="JetBrains Mono"/>
              </a:rPr>
              <a:t>RUNTIME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CF8E6D"/>
                </a:solidFill>
                <a:effectLst/>
                <a:latin typeface="Arial Unicode MS"/>
                <a:ea typeface="JetBrains Mono"/>
              </a:rPr>
              <a:t>interface </a:t>
            </a:r>
            <a:r>
              <a:rPr kumimoji="0" lang="ko-KR" altLang="ko-KR" sz="1100" b="0" i="0" u="none" strike="noStrike" cap="none" normalizeH="0" baseline="0">
                <a:ln>
                  <a:noFill/>
                </a:ln>
                <a:solidFill>
                  <a:srgbClr val="B3AE60"/>
                </a:solidFill>
                <a:effectLst/>
                <a:latin typeface="Arial Unicode MS"/>
                <a:ea typeface="JetBrains Mono"/>
              </a:rPr>
              <a:t>CustomCurrencyFormat </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String </a:t>
            </a:r>
            <a:r>
              <a:rPr kumimoji="0" lang="ko-KR" altLang="ko-KR" sz="1100" b="0" i="0" u="none" strike="noStrike" cap="none" normalizeH="0" baseline="0">
                <a:ln>
                  <a:noFill/>
                </a:ln>
                <a:solidFill>
                  <a:srgbClr val="56A8F5"/>
                </a:solidFill>
                <a:effectLst/>
                <a:latin typeface="Arial Unicode MS"/>
                <a:ea typeface="JetBrains Mono"/>
              </a:rPr>
              <a:t>pattern</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default </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통화 형식</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CF8E6D"/>
                </a:solidFill>
                <a:effectLst/>
                <a:latin typeface="Arial Unicode MS"/>
                <a:ea typeface="JetBrains Mono"/>
              </a:rPr>
              <a:t>int </a:t>
            </a:r>
            <a:r>
              <a:rPr kumimoji="0" lang="ko-KR" altLang="ko-KR" sz="1100" b="0" i="0" u="none" strike="noStrike" cap="none" normalizeH="0" baseline="0">
                <a:ln>
                  <a:noFill/>
                </a:ln>
                <a:solidFill>
                  <a:srgbClr val="56A8F5"/>
                </a:solidFill>
                <a:effectLst/>
                <a:latin typeface="Arial Unicode MS"/>
                <a:ea typeface="JetBrains Mono"/>
              </a:rPr>
              <a:t>decimalPlaces</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default </a:t>
            </a:r>
            <a:r>
              <a:rPr kumimoji="0" lang="ko-KR" altLang="ko-KR" sz="1100" b="0" i="0" u="none" strike="noStrike" cap="none" normalizeH="0" baseline="0">
                <a:ln>
                  <a:noFill/>
                </a:ln>
                <a:solidFill>
                  <a:srgbClr val="2AACB8"/>
                </a:solidFill>
                <a:effectLst/>
                <a:latin typeface="Arial Unicode MS"/>
                <a:ea typeface="JetBrains Mono"/>
              </a:rPr>
              <a:t>2</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소수점 자리수</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3" name="Rectangle 2">
            <a:extLst>
              <a:ext uri="{FF2B5EF4-FFF2-40B4-BE49-F238E27FC236}">
                <a16:creationId xmlns:a16="http://schemas.microsoft.com/office/drawing/2014/main" id="{A17A1098-EB11-B998-5025-6981BC1EFCD5}"/>
              </a:ext>
            </a:extLst>
          </p:cNvPr>
          <p:cNvSpPr>
            <a:spLocks noChangeArrowheads="1"/>
          </p:cNvSpPr>
          <p:nvPr/>
        </p:nvSpPr>
        <p:spPr bwMode="auto">
          <a:xfrm>
            <a:off x="6878919" y="680597"/>
            <a:ext cx="5109884" cy="557094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latinLnBrk="0" hangingPunct="0">
              <a:lnSpc>
                <a:spcPct val="130000"/>
              </a:lnSpc>
              <a:spcBef>
                <a:spcPct val="0"/>
              </a:spcBef>
              <a:spcAft>
                <a:spcPct val="0"/>
              </a:spcAft>
            </a:pP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CustomCurrencyFormatter </a:t>
            </a:r>
            <a:r>
              <a:rPr kumimoji="0" lang="ko-KR" altLang="ko-KR" sz="1100" b="0" i="0" u="none" strike="noStrike" cap="none" normalizeH="0" baseline="0">
                <a:ln>
                  <a:noFill/>
                </a:ln>
                <a:solidFill>
                  <a:srgbClr val="CF8E6D"/>
                </a:solidFill>
                <a:effectLst/>
                <a:latin typeface="Arial Unicode MS"/>
                <a:ea typeface="JetBrains Mono"/>
              </a:rPr>
              <a:t>implements </a:t>
            </a:r>
            <a:r>
              <a:rPr kumimoji="0" lang="ko-KR" altLang="ko-KR" sz="1100" b="0" i="0" u="none" strike="noStrike" cap="none" normalizeH="0" baseline="0">
                <a:ln>
                  <a:noFill/>
                </a:ln>
                <a:solidFill>
                  <a:srgbClr val="BCBEC4"/>
                </a:solidFill>
                <a:effectLst/>
                <a:latin typeface="Arial Unicode MS"/>
                <a:ea typeface="JetBrains Mono"/>
              </a:rPr>
              <a:t>Formatter&lt;BigDecimal&gt; {</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private final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C77DBB"/>
                </a:solidFill>
                <a:effectLst/>
                <a:latin typeface="Arial Unicode MS"/>
                <a:ea typeface="JetBrains Mono"/>
              </a:rPr>
              <a:t>pattern</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private final int </a:t>
            </a:r>
            <a:r>
              <a:rPr kumimoji="0" lang="ko-KR" altLang="ko-KR" sz="1100" b="0" i="0" u="none" strike="noStrike" cap="none" normalizeH="0" baseline="0">
                <a:ln>
                  <a:noFill/>
                </a:ln>
                <a:solidFill>
                  <a:srgbClr val="C77DBB"/>
                </a:solidFill>
                <a:effectLst/>
                <a:latin typeface="Arial Unicode MS"/>
                <a:ea typeface="JetBrains Mono"/>
              </a:rPr>
              <a:t>decimalPlaces</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56A8F5"/>
                </a:solidFill>
                <a:effectLst/>
                <a:latin typeface="Arial Unicode MS"/>
                <a:ea typeface="JetBrains Mono"/>
              </a:rPr>
              <a:t>CustomCurrencyFormatter</a:t>
            </a:r>
            <a:r>
              <a:rPr kumimoji="0" lang="ko-KR" altLang="ko-KR" sz="1100" b="0" i="0" u="none" strike="noStrike" cap="none" normalizeH="0" baseline="0">
                <a:ln>
                  <a:noFill/>
                </a:ln>
                <a:solidFill>
                  <a:srgbClr val="BCBEC4"/>
                </a:solidFill>
                <a:effectLst/>
                <a:latin typeface="Arial Unicode MS"/>
                <a:ea typeface="JetBrains Mono"/>
              </a:rPr>
              <a:t>(String pattern, </a:t>
            </a:r>
            <a:r>
              <a:rPr kumimoji="0" lang="ko-KR" altLang="ko-KR" sz="1100" b="0" i="0" u="none" strike="noStrike" cap="none" normalizeH="0" baseline="0">
                <a:ln>
                  <a:noFill/>
                </a:ln>
                <a:solidFill>
                  <a:srgbClr val="CF8E6D"/>
                </a:solidFill>
                <a:effectLst/>
                <a:latin typeface="Arial Unicode MS"/>
                <a:ea typeface="JetBrains Mono"/>
              </a:rPr>
              <a:t>int </a:t>
            </a:r>
            <a:r>
              <a:rPr kumimoji="0" lang="ko-KR" altLang="ko-KR" sz="1100" b="0" i="0" u="none" strike="noStrike" cap="none" normalizeH="0" baseline="0">
                <a:ln>
                  <a:noFill/>
                </a:ln>
                <a:solidFill>
                  <a:srgbClr val="BCBEC4"/>
                </a:solidFill>
                <a:effectLst/>
                <a:latin typeface="Arial Unicode MS"/>
                <a:ea typeface="JetBrains Mono"/>
              </a:rPr>
              <a:t>decimalPlaces)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this</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C77DBB"/>
                </a:solidFill>
                <a:effectLst/>
                <a:latin typeface="Arial Unicode MS"/>
                <a:ea typeface="JetBrains Mono"/>
              </a:rPr>
              <a:t>pattern </a:t>
            </a:r>
            <a:r>
              <a:rPr kumimoji="0" lang="ko-KR" altLang="ko-KR" sz="1100" b="0" i="0" u="none" strike="noStrike" cap="none" normalizeH="0" baseline="0">
                <a:ln>
                  <a:noFill/>
                </a:ln>
                <a:solidFill>
                  <a:srgbClr val="BCBEC4"/>
                </a:solidFill>
                <a:effectLst/>
                <a:latin typeface="Arial Unicode MS"/>
                <a:ea typeface="JetBrains Mono"/>
              </a:rPr>
              <a:t>= pattern;</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통화</a:t>
            </a:r>
            <a:r>
              <a:rPr kumimoji="0" lang="en-US"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형식</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this</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C77DBB"/>
                </a:solidFill>
                <a:effectLst/>
                <a:latin typeface="Arial Unicode MS"/>
                <a:ea typeface="JetBrains Mono"/>
              </a:rPr>
              <a:t>decimalPlaces </a:t>
            </a:r>
            <a:r>
              <a:rPr kumimoji="0" lang="ko-KR" altLang="ko-KR" sz="1100" b="0" i="0" u="none" strike="noStrike" cap="none" normalizeH="0" baseline="0">
                <a:ln>
                  <a:noFill/>
                </a:ln>
                <a:solidFill>
                  <a:srgbClr val="BCBEC4"/>
                </a:solidFill>
                <a:effectLst/>
                <a:latin typeface="Arial Unicode MS"/>
                <a:ea typeface="JetBrains Mono"/>
              </a:rPr>
              <a:t>= decimalPlaces;</a:t>
            </a:r>
            <a:r>
              <a:rPr kumimoji="0" lang="ko-KR" altLang="ko-KR" sz="1100" b="0" i="0" u="none" strike="noStrike" cap="none" normalizeH="0" baseline="0">
                <a:ln>
                  <a:noFill/>
                </a:ln>
                <a:solidFill>
                  <a:srgbClr val="7A7E85"/>
                </a:solidFill>
                <a:effectLst/>
                <a:latin typeface="Arial Unicode MS"/>
                <a:ea typeface="JetBrains Mono"/>
              </a:rPr>
              <a:t> //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소수점 자리수</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@Override</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B3AE60"/>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BigDecimal </a:t>
            </a:r>
            <a:r>
              <a:rPr kumimoji="0" lang="ko-KR" altLang="ko-KR" sz="1100" b="0" i="0" u="none" strike="noStrike" cap="none" normalizeH="0" baseline="0">
                <a:ln>
                  <a:noFill/>
                </a:ln>
                <a:solidFill>
                  <a:srgbClr val="56A8F5"/>
                </a:solidFill>
                <a:effectLst/>
                <a:latin typeface="Arial Unicode MS"/>
                <a:ea typeface="JetBrains Mono"/>
              </a:rPr>
              <a:t>parse</a:t>
            </a:r>
            <a:r>
              <a:rPr kumimoji="0" lang="ko-KR" altLang="ko-KR" sz="1100" b="0" i="0" u="none" strike="noStrike" cap="none" normalizeH="0" baseline="0">
                <a:ln>
                  <a:noFill/>
                </a:ln>
                <a:solidFill>
                  <a:srgbClr val="BCBEC4"/>
                </a:solidFill>
                <a:effectLst/>
                <a:latin typeface="Arial Unicode MS"/>
                <a:ea typeface="JetBrains Mono"/>
              </a:rPr>
              <a:t>(String text, Locale locale) </a:t>
            </a:r>
            <a:r>
              <a:rPr kumimoji="0" lang="ko-KR" altLang="ko-KR" sz="1100" b="0" i="0" u="none" strike="noStrike" cap="none" normalizeH="0" baseline="0">
                <a:ln>
                  <a:noFill/>
                </a:ln>
                <a:solidFill>
                  <a:srgbClr val="CF8E6D"/>
                </a:solidFill>
                <a:effectLst/>
                <a:latin typeface="Arial Unicode MS"/>
                <a:ea typeface="JetBrains Mono"/>
              </a:rPr>
              <a:t>throws </a:t>
            </a:r>
            <a:r>
              <a:rPr kumimoji="0" lang="ko-KR" altLang="ko-KR" sz="1100" b="0" i="0" u="none" strike="noStrike" cap="none" normalizeH="0" baseline="0">
                <a:ln>
                  <a:noFill/>
                </a:ln>
                <a:solidFill>
                  <a:srgbClr val="BCBEC4"/>
                </a:solidFill>
                <a:effectLst/>
                <a:latin typeface="Arial Unicode MS"/>
                <a:ea typeface="JetBrains Mono"/>
              </a:rPr>
              <a:t>ParseException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NumberFormat numberFormat = </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BCBEC4"/>
                </a:solidFill>
                <a:effectLst/>
                <a:latin typeface="Arial Unicode MS"/>
                <a:ea typeface="JetBrains Mono"/>
              </a:rPr>
              <a:t>DecimalFormat(</a:t>
            </a:r>
            <a:r>
              <a:rPr kumimoji="0" lang="ko-KR" altLang="ko-KR" sz="1100" b="0" i="0" u="none" strike="noStrike" cap="none" normalizeH="0" baseline="0">
                <a:ln>
                  <a:noFill/>
                </a:ln>
                <a:solidFill>
                  <a:srgbClr val="C77DBB"/>
                </a:solidFill>
                <a:effectLst/>
                <a:latin typeface="Arial Unicode MS"/>
                <a:ea typeface="JetBrains Mono"/>
              </a:rPr>
              <a:t>pattern</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Number number = numberFormat.parse(text);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BCBEC4"/>
                </a:solidFill>
                <a:effectLst/>
                <a:latin typeface="Arial Unicode MS"/>
                <a:ea typeface="JetBrains Mono"/>
              </a:rPr>
              <a:t>BigDecimal.</a:t>
            </a:r>
            <a:r>
              <a:rPr kumimoji="0" lang="ko-KR" altLang="ko-KR" sz="1100" b="0" i="1" u="none" strike="noStrike" cap="none" normalizeH="0" baseline="0">
                <a:ln>
                  <a:noFill/>
                </a:ln>
                <a:solidFill>
                  <a:srgbClr val="BCBEC4"/>
                </a:solidFill>
                <a:effectLst/>
                <a:latin typeface="Arial Unicode MS"/>
                <a:ea typeface="JetBrains Mono"/>
              </a:rPr>
              <a:t>valueOf</a:t>
            </a:r>
            <a:r>
              <a:rPr kumimoji="0" lang="ko-KR" altLang="ko-KR" sz="1100" b="0" i="0" u="none" strike="noStrike" cap="none" normalizeH="0" baseline="0">
                <a:ln>
                  <a:noFill/>
                </a:ln>
                <a:solidFill>
                  <a:srgbClr val="BCBEC4"/>
                </a:solidFill>
                <a:effectLst/>
                <a:latin typeface="Arial Unicode MS"/>
                <a:ea typeface="JetBrains Mono"/>
              </a:rPr>
              <a:t>(number.doubleValue())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.setScale(</a:t>
            </a:r>
            <a:r>
              <a:rPr kumimoji="0" lang="ko-KR" altLang="ko-KR" sz="1100" b="0" i="0" u="none" strike="noStrike" cap="none" normalizeH="0" baseline="0">
                <a:ln>
                  <a:noFill/>
                </a:ln>
                <a:solidFill>
                  <a:srgbClr val="C77DBB"/>
                </a:solidFill>
                <a:effectLst/>
                <a:latin typeface="Arial Unicode MS"/>
                <a:ea typeface="JetBrains Mono"/>
              </a:rPr>
              <a:t>decimalPlaces</a:t>
            </a:r>
            <a:r>
              <a:rPr kumimoji="0" lang="ko-KR" altLang="ko-KR" sz="1100" b="0" i="0" u="none" strike="noStrike" cap="none" normalizeH="0" baseline="0">
                <a:ln>
                  <a:noFill/>
                </a:ln>
                <a:solidFill>
                  <a:srgbClr val="BCBEC4"/>
                </a:solidFill>
                <a:effectLst/>
                <a:latin typeface="Arial Unicode MS"/>
                <a:ea typeface="JetBrains Mono"/>
              </a:rPr>
              <a:t>, RoundingMode.</a:t>
            </a:r>
            <a:r>
              <a:rPr kumimoji="0" lang="ko-KR" altLang="ko-KR" sz="1100" b="0" i="1" u="none" strike="noStrike" cap="none" normalizeH="0" baseline="0">
                <a:ln>
                  <a:noFill/>
                </a:ln>
                <a:solidFill>
                  <a:srgbClr val="C77DBB"/>
                </a:solidFill>
                <a:effectLst/>
                <a:latin typeface="Arial Unicode MS"/>
                <a:ea typeface="JetBrains Mono"/>
              </a:rPr>
              <a:t>HALF_UP</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@Override</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B3AE60"/>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56A8F5"/>
                </a:solidFill>
                <a:effectLst/>
                <a:latin typeface="Arial Unicode MS"/>
                <a:ea typeface="JetBrains Mono"/>
              </a:rPr>
              <a:t>print</a:t>
            </a:r>
            <a:r>
              <a:rPr kumimoji="0" lang="ko-KR" altLang="ko-KR" sz="1100" b="0" i="0" u="none" strike="noStrike" cap="none" normalizeH="0" baseline="0">
                <a:ln>
                  <a:noFill/>
                </a:ln>
                <a:solidFill>
                  <a:srgbClr val="BCBEC4"/>
                </a:solidFill>
                <a:effectLst/>
                <a:latin typeface="Arial Unicode MS"/>
                <a:ea typeface="JetBrains Mono"/>
              </a:rPr>
              <a:t>(BigDecimal object, Locale locale)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NumberFormat </a:t>
            </a:r>
            <a:r>
              <a:rPr kumimoji="0" lang="en-US" altLang="ko-KR" sz="1100" b="0" i="0" u="none" strike="noStrike" cap="none" normalizeH="0" baseline="0">
                <a:ln>
                  <a:noFill/>
                </a:ln>
                <a:solidFill>
                  <a:srgbClr val="BCBEC4"/>
                </a:solidFill>
                <a:effectLst/>
                <a:latin typeface="Arial Unicode MS"/>
                <a:ea typeface="JetBrains Mono"/>
              </a:rPr>
              <a:t>f</a:t>
            </a:r>
            <a:r>
              <a:rPr kumimoji="0" lang="ko-KR" altLang="ko-KR" sz="1100" b="0" i="0" u="none" strike="noStrike" cap="none" normalizeH="0" baseline="0">
                <a:ln>
                  <a:noFill/>
                </a:ln>
                <a:solidFill>
                  <a:srgbClr val="BCBEC4"/>
                </a:solidFill>
                <a:effectLst/>
                <a:latin typeface="Arial Unicode MS"/>
                <a:ea typeface="JetBrains Mono"/>
              </a:rPr>
              <a:t>ormat = NumberFormat.</a:t>
            </a:r>
            <a:r>
              <a:rPr kumimoji="0" lang="ko-KR" altLang="ko-KR" sz="1100" b="0" i="1" u="none" strike="noStrike" cap="none" normalizeH="0" baseline="0">
                <a:ln>
                  <a:noFill/>
                </a:ln>
                <a:solidFill>
                  <a:srgbClr val="BCBEC4"/>
                </a:solidFill>
                <a:effectLst/>
                <a:latin typeface="Arial Unicode MS"/>
                <a:ea typeface="JetBrains Mono"/>
              </a:rPr>
              <a:t>getCurrencyInstance</a:t>
            </a:r>
            <a:r>
              <a:rPr kumimoji="0" lang="ko-KR" altLang="ko-KR" sz="1100" b="0" i="0" u="none" strike="noStrike" cap="none" normalizeH="0" baseline="0">
                <a:ln>
                  <a:noFill/>
                </a:ln>
                <a:solidFill>
                  <a:srgbClr val="BCBEC4"/>
                </a:solidFill>
                <a:effectLst/>
                <a:latin typeface="Arial Unicode MS"/>
                <a:ea typeface="JetBrains Mono"/>
              </a:rPr>
              <a:t>(locale);</a:t>
            </a:r>
            <a:br>
              <a:rPr kumimoji="0" lang="ko-KR" altLang="ko-KR" sz="1100" b="0" i="0" u="none" strike="noStrike" cap="none" normalizeH="0" baseline="0">
                <a:ln>
                  <a:noFill/>
                </a:ln>
                <a:solidFill>
                  <a:srgbClr val="BCBEC4"/>
                </a:solidFill>
                <a:effectLst/>
                <a:latin typeface="Arial Unicode MS"/>
                <a:ea typeface="JetBrains Mono"/>
              </a:rPr>
            </a:br>
            <a:r>
              <a:rPr lang="en-US" altLang="ko-KR" sz="1100">
                <a:solidFill>
                  <a:srgbClr val="BCBEC4"/>
                </a:solidFill>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currencyFormat.setMaximumFractionDigits(</a:t>
            </a:r>
            <a:r>
              <a:rPr kumimoji="0" lang="ko-KR" altLang="ko-KR" sz="1100" b="0" i="0" u="none" strike="noStrike" cap="none" normalizeH="0" baseline="0">
                <a:ln>
                  <a:noFill/>
                </a:ln>
                <a:solidFill>
                  <a:srgbClr val="C77DBB"/>
                </a:solidFill>
                <a:effectLst/>
                <a:latin typeface="Arial Unicode MS"/>
                <a:ea typeface="JetBrains Mono"/>
              </a:rPr>
              <a:t>decimalPlaces</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BCBEC4"/>
                </a:solidFill>
                <a:effectLst/>
                <a:latin typeface="Arial Unicode MS"/>
                <a:ea typeface="JetBrains Mono"/>
              </a:rPr>
              <a:t>currencyFormat.format(object);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4" name="Rectangle 3">
            <a:extLst>
              <a:ext uri="{FF2B5EF4-FFF2-40B4-BE49-F238E27FC236}">
                <a16:creationId xmlns:a16="http://schemas.microsoft.com/office/drawing/2014/main" id="{A6068CEC-686C-9942-7AA6-F536B5138228}"/>
              </a:ext>
            </a:extLst>
          </p:cNvPr>
          <p:cNvSpPr>
            <a:spLocks noChangeArrowheads="1"/>
          </p:cNvSpPr>
          <p:nvPr/>
        </p:nvSpPr>
        <p:spPr bwMode="auto">
          <a:xfrm>
            <a:off x="259976" y="680597"/>
            <a:ext cx="6433669" cy="3810467"/>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3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CustomCurrencyFormatterFactory </a:t>
            </a:r>
            <a:endParaRPr kumimoji="0" lang="en-US" altLang="ko-KR" sz="11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30000"/>
              </a:lnSpc>
              <a:spcBef>
                <a:spcPct val="0"/>
              </a:spcBef>
              <a:spcAft>
                <a:spcPct val="0"/>
              </a:spcAft>
              <a:buClrTx/>
              <a:buSzTx/>
              <a:buFontTx/>
              <a:buNone/>
              <a:tabLst/>
            </a:pPr>
            <a:r>
              <a:rPr lang="en-US" altLang="ko-KR" sz="1100">
                <a:solidFill>
                  <a:srgbClr val="BCBEC4"/>
                </a:solidFill>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implements </a:t>
            </a:r>
            <a:r>
              <a:rPr kumimoji="0" lang="ko-KR" altLang="ko-KR" sz="1100" b="0" i="0" u="none" strike="noStrike" cap="none" normalizeH="0" baseline="0">
                <a:ln>
                  <a:noFill/>
                </a:ln>
                <a:solidFill>
                  <a:srgbClr val="BCBEC4"/>
                </a:solidFill>
                <a:effectLst/>
                <a:latin typeface="Arial Unicode MS"/>
                <a:ea typeface="JetBrains Mono"/>
              </a:rPr>
              <a:t>AnnotationFormatterFactory&lt;</a:t>
            </a:r>
            <a:r>
              <a:rPr kumimoji="0" lang="ko-KR" altLang="ko-KR" sz="1100" b="0" i="0" u="none" strike="noStrike" cap="none" normalizeH="0" baseline="0">
                <a:ln>
                  <a:noFill/>
                </a:ln>
                <a:solidFill>
                  <a:srgbClr val="B3AE60"/>
                </a:solidFill>
                <a:effectLst/>
                <a:latin typeface="Arial Unicode MS"/>
                <a:ea typeface="JetBrains Mono"/>
              </a:rPr>
              <a:t>CustomCurrencyFormat</a:t>
            </a:r>
            <a:r>
              <a:rPr kumimoji="0" lang="ko-KR" altLang="ko-KR" sz="1100" b="0" i="0" u="none" strike="noStrike" cap="none" normalizeH="0" baseline="0">
                <a:ln>
                  <a:noFill/>
                </a:ln>
                <a:solidFill>
                  <a:srgbClr val="BCBEC4"/>
                </a:solidFill>
                <a:effectLst/>
                <a:latin typeface="Arial Unicode MS"/>
                <a:ea typeface="JetBrains Mono"/>
              </a:rPr>
              <a:t>&gt;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@Override</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B3AE60"/>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Set&lt;Class&lt;?&gt;&gt; </a:t>
            </a:r>
            <a:r>
              <a:rPr kumimoji="0" lang="ko-KR" altLang="ko-KR" sz="1100" b="0" i="0" u="none" strike="noStrike" cap="none" normalizeH="0" baseline="0">
                <a:ln>
                  <a:noFill/>
                </a:ln>
                <a:solidFill>
                  <a:srgbClr val="56A8F5"/>
                </a:solidFill>
                <a:effectLst/>
                <a:latin typeface="Arial Unicode MS"/>
                <a:ea typeface="JetBrains Mono"/>
              </a:rPr>
              <a:t>getFieldTypes</a:t>
            </a: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en-US"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Set&lt;Class&lt;?&gt;&gt; fieldTypes = </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BCBEC4"/>
                </a:solidFill>
                <a:effectLst/>
                <a:latin typeface="Arial Unicode MS"/>
                <a:ea typeface="JetBrains Mono"/>
              </a:rPr>
              <a:t>HashSet&lt;&gt;();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fieldTypes.add(BigDecimal.</a:t>
            </a:r>
            <a:r>
              <a:rPr kumimoji="0" lang="ko-KR" altLang="ko-KR" sz="1100" b="0" i="0" u="none" strike="noStrike" cap="none" normalizeH="0" baseline="0">
                <a:ln>
                  <a:noFill/>
                </a:ln>
                <a:solidFill>
                  <a:srgbClr val="CF8E6D"/>
                </a:solidFill>
                <a:effectLst/>
                <a:latin typeface="Arial Unicode MS"/>
                <a:ea typeface="JetBrains Mono"/>
              </a:rPr>
              <a:t>class</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BCBEC4"/>
                </a:solidFill>
                <a:effectLst/>
                <a:latin typeface="Arial Unicode MS"/>
                <a:ea typeface="JetBrains Mono"/>
              </a:rPr>
              <a:t>fieldTypes;</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@Override</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B3AE60"/>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Printer&lt;BigDecimal&gt; </a:t>
            </a:r>
            <a:r>
              <a:rPr kumimoji="0" lang="ko-KR" altLang="ko-KR" sz="1100" b="0" i="0" u="none" strike="noStrike" cap="none" normalizeH="0" baseline="0">
                <a:ln>
                  <a:noFill/>
                </a:ln>
                <a:solidFill>
                  <a:srgbClr val="56A8F5"/>
                </a:solidFill>
                <a:effectLst/>
                <a:latin typeface="Arial Unicode MS"/>
                <a:ea typeface="JetBrains Mono"/>
              </a:rPr>
              <a:t>getPrinter</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B3AE60"/>
                </a:solidFill>
                <a:effectLst/>
                <a:latin typeface="Arial Unicode MS"/>
                <a:ea typeface="JetBrains Mono"/>
              </a:rPr>
              <a:t>CustomCurrencyFormat </a:t>
            </a:r>
            <a:r>
              <a:rPr kumimoji="0" lang="ko-KR" altLang="ko-KR" sz="1100" b="0" i="0" u="none" strike="noStrike" cap="none" normalizeH="0" baseline="0">
                <a:ln>
                  <a:noFill/>
                </a:ln>
                <a:solidFill>
                  <a:srgbClr val="BCBEC4"/>
                </a:solidFill>
                <a:effectLst/>
                <a:latin typeface="Arial Unicode MS"/>
                <a:ea typeface="JetBrains Mono"/>
              </a:rPr>
              <a:t>annotation, Class&lt;?&gt; fieldType)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new </a:t>
            </a:r>
            <a:r>
              <a:rPr kumimoji="0" lang="ko-KR" altLang="ko-KR" sz="1100" b="0" i="0" u="none" strike="noStrike" cap="none" normalizeH="0" baseline="0">
                <a:ln>
                  <a:noFill/>
                </a:ln>
                <a:solidFill>
                  <a:srgbClr val="BCBEC4"/>
                </a:solidFill>
                <a:effectLst/>
                <a:latin typeface="Arial Unicode MS"/>
                <a:ea typeface="JetBrains Mono"/>
              </a:rPr>
              <a:t>CustomCurrencyFormatter(annotation.pattern(), annotation.decimalPlaces());</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@Override</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B3AE60"/>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Parser&lt;BigDecimal&gt; </a:t>
            </a:r>
            <a:r>
              <a:rPr kumimoji="0" lang="ko-KR" altLang="ko-KR" sz="1100" b="0" i="0" u="none" strike="noStrike" cap="none" normalizeH="0" baseline="0">
                <a:ln>
                  <a:noFill/>
                </a:ln>
                <a:solidFill>
                  <a:srgbClr val="56A8F5"/>
                </a:solidFill>
                <a:effectLst/>
                <a:latin typeface="Arial Unicode MS"/>
                <a:ea typeface="JetBrains Mono"/>
              </a:rPr>
              <a:t>getParser</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B3AE60"/>
                </a:solidFill>
                <a:effectLst/>
                <a:latin typeface="Arial Unicode MS"/>
                <a:ea typeface="JetBrains Mono"/>
              </a:rPr>
              <a:t>CustomCurrencyFormat </a:t>
            </a:r>
            <a:r>
              <a:rPr kumimoji="0" lang="ko-KR" altLang="ko-KR" sz="1100" b="0" i="0" u="none" strike="noStrike" cap="none" normalizeH="0" baseline="0">
                <a:ln>
                  <a:noFill/>
                </a:ln>
                <a:solidFill>
                  <a:srgbClr val="BCBEC4"/>
                </a:solidFill>
                <a:effectLst/>
                <a:latin typeface="Arial Unicode MS"/>
                <a:ea typeface="JetBrains Mono"/>
              </a:rPr>
              <a:t>annotation, Class&lt;?&gt; fieldType)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new </a:t>
            </a:r>
            <a:r>
              <a:rPr kumimoji="0" lang="ko-KR" altLang="ko-KR" sz="1100" b="0" i="0" u="none" strike="noStrike" cap="none" normalizeH="0" baseline="0">
                <a:ln>
                  <a:noFill/>
                </a:ln>
                <a:solidFill>
                  <a:srgbClr val="BCBEC4"/>
                </a:solidFill>
                <a:effectLst/>
                <a:latin typeface="Arial Unicode MS"/>
                <a:ea typeface="JetBrains Mono"/>
              </a:rPr>
              <a:t>CustomCurrencyFormatter(annotation.pattern(), annotation.decimalPlaces());</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3108182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직사각형 19">
            <a:extLst>
              <a:ext uri="{FF2B5EF4-FFF2-40B4-BE49-F238E27FC236}">
                <a16:creationId xmlns:a16="http://schemas.microsoft.com/office/drawing/2014/main" id="{15F85C8B-A313-4FD0-80AC-2AE0B3F7E87B}"/>
              </a:ext>
            </a:extLst>
          </p:cNvPr>
          <p:cNvSpPr/>
          <p:nvPr/>
        </p:nvSpPr>
        <p:spPr>
          <a:xfrm>
            <a:off x="2675244" y="968140"/>
            <a:ext cx="6866374" cy="4445574"/>
          </a:xfrm>
          <a:prstGeom prst="rect">
            <a:avLst/>
          </a:prstGeom>
          <a:solidFill>
            <a:schemeClr val="bg1">
              <a:lumMod val="95000"/>
            </a:schemeClr>
          </a:solidFill>
          <a:ln w="2857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sz="1200">
              <a:latin typeface="+mj-lt"/>
            </a:endParaRPr>
          </a:p>
        </p:txBody>
      </p:sp>
      <p:sp>
        <p:nvSpPr>
          <p:cNvPr id="76" name="직사각형 75">
            <a:extLst>
              <a:ext uri="{FF2B5EF4-FFF2-40B4-BE49-F238E27FC236}">
                <a16:creationId xmlns:a16="http://schemas.microsoft.com/office/drawing/2014/main" id="{40F35CFF-7D14-4331-BFC6-79D100814DB2}"/>
              </a:ext>
            </a:extLst>
          </p:cNvPr>
          <p:cNvSpPr/>
          <p:nvPr/>
        </p:nvSpPr>
        <p:spPr>
          <a:xfrm>
            <a:off x="5968713" y="1381084"/>
            <a:ext cx="1632863" cy="3875836"/>
          </a:xfrm>
          <a:prstGeom prst="rect">
            <a:avLst/>
          </a:prstGeom>
          <a:solidFill>
            <a:schemeClr val="bg1"/>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ko-KR" altLang="en-US">
              <a:latin typeface="+mj-lt"/>
            </a:endParaRPr>
          </a:p>
        </p:txBody>
      </p:sp>
      <p:sp>
        <p:nvSpPr>
          <p:cNvPr id="15" name="직사각형 14">
            <a:extLst>
              <a:ext uri="{FF2B5EF4-FFF2-40B4-BE49-F238E27FC236}">
                <a16:creationId xmlns:a16="http://schemas.microsoft.com/office/drawing/2014/main" id="{864020B9-79F0-4BD0-AED8-A332C2D12407}"/>
              </a:ext>
            </a:extLst>
          </p:cNvPr>
          <p:cNvSpPr/>
          <p:nvPr/>
        </p:nvSpPr>
        <p:spPr>
          <a:xfrm>
            <a:off x="140860" y="204445"/>
            <a:ext cx="4185761" cy="461665"/>
          </a:xfrm>
          <a:prstGeom prst="rect">
            <a:avLst/>
          </a:prstGeom>
        </p:spPr>
        <p:txBody>
          <a:bodyPr wrap="none">
            <a:spAutoFit/>
          </a:bodyPr>
          <a:lstStyle/>
          <a:p>
            <a:pPr marL="285750" indent="-285750">
              <a:buFont typeface="Wingdings" panose="05000000000000000000" pitchFamily="2" charset="2"/>
              <a:buChar char="ü"/>
            </a:pPr>
            <a:r>
              <a:rPr lang="ko-KR" altLang="en-US" sz="2400" b="1">
                <a:solidFill>
                  <a:schemeClr val="accent1">
                    <a:lumMod val="75000"/>
                  </a:schemeClr>
                </a:solidFill>
                <a:latin typeface="+mj-lt"/>
              </a:rPr>
              <a:t>프론트 컨트롤러 패턴 구조</a:t>
            </a:r>
          </a:p>
        </p:txBody>
      </p:sp>
      <p:grpSp>
        <p:nvGrpSpPr>
          <p:cNvPr id="21" name="그룹 20">
            <a:extLst>
              <a:ext uri="{FF2B5EF4-FFF2-40B4-BE49-F238E27FC236}">
                <a16:creationId xmlns:a16="http://schemas.microsoft.com/office/drawing/2014/main" id="{B2AE1EF9-EF1A-49BC-B295-4D7613DD2CF1}"/>
              </a:ext>
            </a:extLst>
          </p:cNvPr>
          <p:cNvGrpSpPr/>
          <p:nvPr/>
        </p:nvGrpSpPr>
        <p:grpSpPr>
          <a:xfrm>
            <a:off x="905503" y="1218078"/>
            <a:ext cx="580620" cy="493776"/>
            <a:chOff x="2291816" y="950395"/>
            <a:chExt cx="580620" cy="493776"/>
          </a:xfrm>
        </p:grpSpPr>
        <p:sp>
          <p:nvSpPr>
            <p:cNvPr id="22" name="타원 21">
              <a:extLst>
                <a:ext uri="{FF2B5EF4-FFF2-40B4-BE49-F238E27FC236}">
                  <a16:creationId xmlns:a16="http://schemas.microsoft.com/office/drawing/2014/main" id="{B9E13D12-CDDA-4EB9-A444-CBADCE92A74D}"/>
                </a:ext>
              </a:extLst>
            </p:cNvPr>
            <p:cNvSpPr/>
            <p:nvPr/>
          </p:nvSpPr>
          <p:spPr>
            <a:xfrm>
              <a:off x="2323903" y="950395"/>
              <a:ext cx="493776" cy="493776"/>
            </a:xfrm>
            <a:prstGeom prst="ellipse">
              <a:avLst/>
            </a:prstGeom>
            <a:solidFill>
              <a:schemeClr val="accent1">
                <a:lumMod val="40000"/>
                <a:lumOff val="60000"/>
              </a:schemeClr>
            </a:solidFill>
            <a:ln w="190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latin typeface="+mj-lt"/>
              </a:endParaRPr>
            </a:p>
          </p:txBody>
        </p:sp>
        <p:sp>
          <p:nvSpPr>
            <p:cNvPr id="23" name="TextBox 22">
              <a:extLst>
                <a:ext uri="{FF2B5EF4-FFF2-40B4-BE49-F238E27FC236}">
                  <a16:creationId xmlns:a16="http://schemas.microsoft.com/office/drawing/2014/main" id="{CB2F4BCB-40DE-43B5-A75B-45C60F606488}"/>
                </a:ext>
              </a:extLst>
            </p:cNvPr>
            <p:cNvSpPr txBox="1"/>
            <p:nvPr/>
          </p:nvSpPr>
          <p:spPr>
            <a:xfrm>
              <a:off x="2291816" y="1058784"/>
              <a:ext cx="580620" cy="276999"/>
            </a:xfrm>
            <a:prstGeom prst="rect">
              <a:avLst/>
            </a:prstGeom>
            <a:noFill/>
          </p:spPr>
          <p:txBody>
            <a:bodyPr wrap="square">
              <a:spAutoFit/>
            </a:bodyPr>
            <a:lstStyle/>
            <a:p>
              <a:r>
                <a:rPr lang="en-US" altLang="ko-KR" sz="1200" b="1">
                  <a:latin typeface="+mj-lt"/>
                  <a:ea typeface="나눔바른고딕" panose="020B0603020101020101" pitchFamily="50" charset="-127"/>
                </a:rPr>
                <a:t>client</a:t>
              </a:r>
              <a:endParaRPr lang="ko-KR" altLang="en-US" sz="1200" b="1">
                <a:latin typeface="+mj-lt"/>
              </a:endParaRPr>
            </a:p>
          </p:txBody>
        </p:sp>
      </p:grpSp>
      <p:sp>
        <p:nvSpPr>
          <p:cNvPr id="24" name="TextBox 23">
            <a:extLst>
              <a:ext uri="{FF2B5EF4-FFF2-40B4-BE49-F238E27FC236}">
                <a16:creationId xmlns:a16="http://schemas.microsoft.com/office/drawing/2014/main" id="{7F5EA840-D8E8-4EC6-8197-547503D7293E}"/>
              </a:ext>
            </a:extLst>
          </p:cNvPr>
          <p:cNvSpPr txBox="1"/>
          <p:nvPr/>
        </p:nvSpPr>
        <p:spPr>
          <a:xfrm>
            <a:off x="2510097" y="1003547"/>
            <a:ext cx="1109264" cy="369332"/>
          </a:xfrm>
          <a:prstGeom prst="rect">
            <a:avLst/>
          </a:prstGeom>
          <a:noFill/>
        </p:spPr>
        <p:txBody>
          <a:bodyPr wrap="square">
            <a:spAutoFit/>
          </a:bodyPr>
          <a:lstStyle/>
          <a:p>
            <a:pPr algn="ctr"/>
            <a:r>
              <a:rPr lang="en-US" altLang="ko-KR" b="1">
                <a:latin typeface="+mj-lt"/>
                <a:ea typeface="나눔바른고딕" panose="020B0603020101020101" pitchFamily="50" charset="-127"/>
              </a:rPr>
              <a:t>WAS</a:t>
            </a:r>
            <a:endParaRPr lang="ko-KR" altLang="en-US" b="1">
              <a:latin typeface="+mj-lt"/>
            </a:endParaRPr>
          </a:p>
        </p:txBody>
      </p:sp>
      <p:sp>
        <p:nvSpPr>
          <p:cNvPr id="25" name="모서리가 둥근 직사각형 38">
            <a:extLst>
              <a:ext uri="{FF2B5EF4-FFF2-40B4-BE49-F238E27FC236}">
                <a16:creationId xmlns:a16="http://schemas.microsoft.com/office/drawing/2014/main" id="{53E78031-1704-4F30-B7E5-6D5A74F0B031}"/>
              </a:ext>
            </a:extLst>
          </p:cNvPr>
          <p:cNvSpPr/>
          <p:nvPr/>
        </p:nvSpPr>
        <p:spPr>
          <a:xfrm>
            <a:off x="6170869" y="1533859"/>
            <a:ext cx="1189121" cy="443289"/>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bg1"/>
                </a:solidFill>
                <a:latin typeface="+mj-lt"/>
                <a:ea typeface="나눔바른고딕" panose="020B0603020101020101"/>
              </a:rPr>
              <a:t>Controller</a:t>
            </a:r>
            <a:endParaRPr lang="ko-KR" altLang="en-US" sz="1000">
              <a:solidFill>
                <a:schemeClr val="bg1"/>
              </a:solidFill>
              <a:latin typeface="+mj-lt"/>
              <a:ea typeface="나눔바른고딕" panose="020B0603020101020101"/>
            </a:endParaRPr>
          </a:p>
        </p:txBody>
      </p:sp>
      <p:sp>
        <p:nvSpPr>
          <p:cNvPr id="27" name="모서리가 둥근 직사각형 38">
            <a:extLst>
              <a:ext uri="{FF2B5EF4-FFF2-40B4-BE49-F238E27FC236}">
                <a16:creationId xmlns:a16="http://schemas.microsoft.com/office/drawing/2014/main" id="{47699C8C-1CF0-4C75-8CF9-60A7EBF0627B}"/>
              </a:ext>
            </a:extLst>
          </p:cNvPr>
          <p:cNvSpPr/>
          <p:nvPr/>
        </p:nvSpPr>
        <p:spPr>
          <a:xfrm>
            <a:off x="6170869" y="2539304"/>
            <a:ext cx="1189121" cy="443289"/>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bg1"/>
                </a:solidFill>
                <a:latin typeface="+mj-lt"/>
                <a:ea typeface="나눔바른고딕" panose="020B0603020101020101"/>
              </a:rPr>
              <a:t>View</a:t>
            </a:r>
            <a:endParaRPr lang="ko-KR" altLang="en-US" sz="1000">
              <a:solidFill>
                <a:schemeClr val="bg1"/>
              </a:solidFill>
              <a:latin typeface="+mj-lt"/>
              <a:ea typeface="나눔바른고딕" panose="020B0603020101020101"/>
            </a:endParaRPr>
          </a:p>
        </p:txBody>
      </p:sp>
      <p:sp>
        <p:nvSpPr>
          <p:cNvPr id="30" name="모서리가 둥근 직사각형 38">
            <a:extLst>
              <a:ext uri="{FF2B5EF4-FFF2-40B4-BE49-F238E27FC236}">
                <a16:creationId xmlns:a16="http://schemas.microsoft.com/office/drawing/2014/main" id="{18127E45-2123-4195-8EE4-F7D68984CD65}"/>
              </a:ext>
            </a:extLst>
          </p:cNvPr>
          <p:cNvSpPr/>
          <p:nvPr/>
        </p:nvSpPr>
        <p:spPr>
          <a:xfrm>
            <a:off x="8105560" y="2029911"/>
            <a:ext cx="960232" cy="443289"/>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bg1"/>
                </a:solidFill>
                <a:latin typeface="+mj-lt"/>
                <a:ea typeface="나눔바른고딕" panose="020B0603020101020101"/>
              </a:rPr>
              <a:t>Model</a:t>
            </a:r>
            <a:endParaRPr lang="ko-KR" altLang="en-US" sz="1000">
              <a:solidFill>
                <a:schemeClr val="bg1"/>
              </a:solidFill>
              <a:latin typeface="+mj-lt"/>
              <a:ea typeface="나눔바른고딕" panose="020B0603020101020101"/>
            </a:endParaRPr>
          </a:p>
        </p:txBody>
      </p:sp>
      <p:cxnSp>
        <p:nvCxnSpPr>
          <p:cNvPr id="33" name="직선 화살표 연결선 32">
            <a:extLst>
              <a:ext uri="{FF2B5EF4-FFF2-40B4-BE49-F238E27FC236}">
                <a16:creationId xmlns:a16="http://schemas.microsoft.com/office/drawing/2014/main" id="{DBC7021F-A833-4926-9C81-1D1546046B69}"/>
              </a:ext>
            </a:extLst>
          </p:cNvPr>
          <p:cNvCxnSpPr>
            <a:cxnSpLocks/>
            <a:stCxn id="25" idx="3"/>
          </p:cNvCxnSpPr>
          <p:nvPr/>
        </p:nvCxnSpPr>
        <p:spPr>
          <a:xfrm>
            <a:off x="7359990" y="1755504"/>
            <a:ext cx="745570" cy="36097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직선 화살표 연결선 33">
            <a:extLst>
              <a:ext uri="{FF2B5EF4-FFF2-40B4-BE49-F238E27FC236}">
                <a16:creationId xmlns:a16="http://schemas.microsoft.com/office/drawing/2014/main" id="{2644F8A6-1955-4600-9F7F-19DF1C3BE143}"/>
              </a:ext>
            </a:extLst>
          </p:cNvPr>
          <p:cNvCxnSpPr>
            <a:cxnSpLocks/>
            <a:stCxn id="25" idx="2"/>
            <a:endCxn id="27" idx="0"/>
          </p:cNvCxnSpPr>
          <p:nvPr/>
        </p:nvCxnSpPr>
        <p:spPr>
          <a:xfrm>
            <a:off x="6765430" y="1977148"/>
            <a:ext cx="0" cy="56215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B7649008-A1E5-4B37-889A-5F407D61EFAB}"/>
              </a:ext>
            </a:extLst>
          </p:cNvPr>
          <p:cNvSpPr txBox="1"/>
          <p:nvPr/>
        </p:nvSpPr>
        <p:spPr>
          <a:xfrm>
            <a:off x="7513204" y="1541391"/>
            <a:ext cx="1189121" cy="400110"/>
          </a:xfrm>
          <a:prstGeom prst="rect">
            <a:avLst/>
          </a:prstGeom>
          <a:noFill/>
        </p:spPr>
        <p:txBody>
          <a:bodyPr wrap="square">
            <a:spAutoFit/>
          </a:bodyPr>
          <a:lstStyle/>
          <a:p>
            <a:pPr algn="ctr"/>
            <a:r>
              <a:rPr lang="ko-KR" altLang="en-US" sz="1000">
                <a:latin typeface="+mj-lt"/>
              </a:rPr>
              <a:t>비즈니스로직 </a:t>
            </a:r>
            <a:r>
              <a:rPr lang="en-US" altLang="ko-KR" sz="1000">
                <a:latin typeface="+mj-lt"/>
              </a:rPr>
              <a:t>&amp; </a:t>
            </a:r>
          </a:p>
          <a:p>
            <a:pPr algn="ctr"/>
            <a:r>
              <a:rPr lang="ko-KR" altLang="en-US" sz="1000">
                <a:latin typeface="+mj-lt"/>
              </a:rPr>
              <a:t>모델 연결</a:t>
            </a:r>
          </a:p>
        </p:txBody>
      </p:sp>
      <p:sp>
        <p:nvSpPr>
          <p:cNvPr id="37" name="TextBox 36">
            <a:extLst>
              <a:ext uri="{FF2B5EF4-FFF2-40B4-BE49-F238E27FC236}">
                <a16:creationId xmlns:a16="http://schemas.microsoft.com/office/drawing/2014/main" id="{22C27D56-94B3-4C89-98A4-9B58E83E9B72}"/>
              </a:ext>
            </a:extLst>
          </p:cNvPr>
          <p:cNvSpPr txBox="1"/>
          <p:nvPr/>
        </p:nvSpPr>
        <p:spPr>
          <a:xfrm>
            <a:off x="7465746" y="2620676"/>
            <a:ext cx="1063085" cy="293414"/>
          </a:xfrm>
          <a:prstGeom prst="rect">
            <a:avLst/>
          </a:prstGeom>
          <a:noFill/>
        </p:spPr>
        <p:txBody>
          <a:bodyPr wrap="square">
            <a:spAutoFit/>
          </a:bodyPr>
          <a:lstStyle/>
          <a:p>
            <a:pPr algn="ctr">
              <a:lnSpc>
                <a:spcPct val="150000"/>
              </a:lnSpc>
            </a:pPr>
            <a:r>
              <a:rPr lang="ko-KR" altLang="en-US" sz="1000">
                <a:latin typeface="+mj-lt"/>
              </a:rPr>
              <a:t>모델객체참조</a:t>
            </a:r>
          </a:p>
        </p:txBody>
      </p:sp>
      <p:sp>
        <p:nvSpPr>
          <p:cNvPr id="39" name="TextBox 38">
            <a:extLst>
              <a:ext uri="{FF2B5EF4-FFF2-40B4-BE49-F238E27FC236}">
                <a16:creationId xmlns:a16="http://schemas.microsoft.com/office/drawing/2014/main" id="{D1AF0B3A-14C2-4E6A-9C99-0C87DD117CFE}"/>
              </a:ext>
            </a:extLst>
          </p:cNvPr>
          <p:cNvSpPr txBox="1"/>
          <p:nvPr/>
        </p:nvSpPr>
        <p:spPr>
          <a:xfrm>
            <a:off x="6728139" y="2137455"/>
            <a:ext cx="827841" cy="246221"/>
          </a:xfrm>
          <a:prstGeom prst="rect">
            <a:avLst/>
          </a:prstGeom>
          <a:noFill/>
        </p:spPr>
        <p:txBody>
          <a:bodyPr wrap="square">
            <a:spAutoFit/>
          </a:bodyPr>
          <a:lstStyle/>
          <a:p>
            <a:pPr algn="ctr"/>
            <a:r>
              <a:rPr lang="en-US" altLang="ko-KR" sz="1000">
                <a:latin typeface="+mj-lt"/>
              </a:rPr>
              <a:t>View</a:t>
            </a:r>
            <a:r>
              <a:rPr lang="ko-KR" altLang="en-US" sz="1000">
                <a:latin typeface="+mj-lt"/>
              </a:rPr>
              <a:t> 요청</a:t>
            </a:r>
          </a:p>
        </p:txBody>
      </p:sp>
      <p:sp>
        <p:nvSpPr>
          <p:cNvPr id="44" name="모서리가 둥근 직사각형 38">
            <a:extLst>
              <a:ext uri="{FF2B5EF4-FFF2-40B4-BE49-F238E27FC236}">
                <a16:creationId xmlns:a16="http://schemas.microsoft.com/office/drawing/2014/main" id="{E3509E38-3A2A-4242-8D78-5C1C3276287D}"/>
              </a:ext>
            </a:extLst>
          </p:cNvPr>
          <p:cNvSpPr/>
          <p:nvPr/>
        </p:nvSpPr>
        <p:spPr>
          <a:xfrm>
            <a:off x="6170869" y="3617214"/>
            <a:ext cx="1189121" cy="443289"/>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bg1"/>
                </a:solidFill>
                <a:latin typeface="+mj-lt"/>
                <a:ea typeface="나눔바른고딕" panose="020B0603020101020101"/>
              </a:rPr>
              <a:t>Controller</a:t>
            </a:r>
            <a:endParaRPr lang="ko-KR" altLang="en-US" sz="1000">
              <a:solidFill>
                <a:schemeClr val="bg1"/>
              </a:solidFill>
              <a:latin typeface="+mj-lt"/>
              <a:ea typeface="나눔바른고딕" panose="020B0603020101020101"/>
            </a:endParaRPr>
          </a:p>
        </p:txBody>
      </p:sp>
      <p:sp>
        <p:nvSpPr>
          <p:cNvPr id="45" name="모서리가 둥근 직사각형 38">
            <a:extLst>
              <a:ext uri="{FF2B5EF4-FFF2-40B4-BE49-F238E27FC236}">
                <a16:creationId xmlns:a16="http://schemas.microsoft.com/office/drawing/2014/main" id="{E6308E32-3AF1-4D86-9C5B-9B6BFC703790}"/>
              </a:ext>
            </a:extLst>
          </p:cNvPr>
          <p:cNvSpPr/>
          <p:nvPr/>
        </p:nvSpPr>
        <p:spPr>
          <a:xfrm>
            <a:off x="6170869" y="4622659"/>
            <a:ext cx="1189121" cy="443289"/>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bg1"/>
                </a:solidFill>
                <a:latin typeface="+mj-lt"/>
                <a:ea typeface="나눔바른고딕" panose="020B0603020101020101"/>
              </a:rPr>
              <a:t>View</a:t>
            </a:r>
            <a:endParaRPr lang="ko-KR" altLang="en-US" sz="1000">
              <a:solidFill>
                <a:schemeClr val="bg1"/>
              </a:solidFill>
              <a:latin typeface="+mj-lt"/>
              <a:ea typeface="나눔바른고딕" panose="020B0603020101020101"/>
            </a:endParaRPr>
          </a:p>
        </p:txBody>
      </p:sp>
      <p:sp>
        <p:nvSpPr>
          <p:cNvPr id="46" name="모서리가 둥근 직사각형 38">
            <a:extLst>
              <a:ext uri="{FF2B5EF4-FFF2-40B4-BE49-F238E27FC236}">
                <a16:creationId xmlns:a16="http://schemas.microsoft.com/office/drawing/2014/main" id="{38613FA7-7C4D-4211-80AC-3DCAF29BDD64}"/>
              </a:ext>
            </a:extLst>
          </p:cNvPr>
          <p:cNvSpPr/>
          <p:nvPr/>
        </p:nvSpPr>
        <p:spPr>
          <a:xfrm>
            <a:off x="8105560" y="4113266"/>
            <a:ext cx="960232" cy="443289"/>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bg1"/>
                </a:solidFill>
                <a:latin typeface="+mj-lt"/>
                <a:ea typeface="나눔바른고딕" panose="020B0603020101020101"/>
              </a:rPr>
              <a:t>Model</a:t>
            </a:r>
            <a:endParaRPr lang="ko-KR" altLang="en-US" sz="1000">
              <a:solidFill>
                <a:schemeClr val="bg1"/>
              </a:solidFill>
              <a:latin typeface="+mj-lt"/>
              <a:ea typeface="나눔바른고딕" panose="020B0603020101020101"/>
            </a:endParaRPr>
          </a:p>
        </p:txBody>
      </p:sp>
      <p:cxnSp>
        <p:nvCxnSpPr>
          <p:cNvPr id="47" name="직선 화살표 연결선 46">
            <a:extLst>
              <a:ext uri="{FF2B5EF4-FFF2-40B4-BE49-F238E27FC236}">
                <a16:creationId xmlns:a16="http://schemas.microsoft.com/office/drawing/2014/main" id="{EEEC9DA7-113F-4D04-B38C-A0A7271ECC5A}"/>
              </a:ext>
            </a:extLst>
          </p:cNvPr>
          <p:cNvCxnSpPr>
            <a:cxnSpLocks/>
            <a:stCxn id="44" idx="3"/>
          </p:cNvCxnSpPr>
          <p:nvPr/>
        </p:nvCxnSpPr>
        <p:spPr>
          <a:xfrm>
            <a:off x="7359990" y="3838859"/>
            <a:ext cx="745570" cy="36097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직선 화살표 연결선 47">
            <a:extLst>
              <a:ext uri="{FF2B5EF4-FFF2-40B4-BE49-F238E27FC236}">
                <a16:creationId xmlns:a16="http://schemas.microsoft.com/office/drawing/2014/main" id="{B0A83AAF-C76E-42B6-A28E-2C4A8D5E8301}"/>
              </a:ext>
            </a:extLst>
          </p:cNvPr>
          <p:cNvCxnSpPr>
            <a:cxnSpLocks/>
            <a:stCxn id="44" idx="2"/>
            <a:endCxn id="45" idx="0"/>
          </p:cNvCxnSpPr>
          <p:nvPr/>
        </p:nvCxnSpPr>
        <p:spPr>
          <a:xfrm>
            <a:off x="6765430" y="4060503"/>
            <a:ext cx="0" cy="56215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199C54D-A2F3-4858-9FE7-69D5DFABAFCE}"/>
              </a:ext>
            </a:extLst>
          </p:cNvPr>
          <p:cNvSpPr txBox="1"/>
          <p:nvPr/>
        </p:nvSpPr>
        <p:spPr>
          <a:xfrm>
            <a:off x="7513204" y="3624746"/>
            <a:ext cx="1189121" cy="400110"/>
          </a:xfrm>
          <a:prstGeom prst="rect">
            <a:avLst/>
          </a:prstGeom>
          <a:noFill/>
        </p:spPr>
        <p:txBody>
          <a:bodyPr wrap="square">
            <a:spAutoFit/>
          </a:bodyPr>
          <a:lstStyle/>
          <a:p>
            <a:pPr algn="ctr"/>
            <a:r>
              <a:rPr lang="ko-KR" altLang="en-US" sz="1000">
                <a:latin typeface="+mj-lt"/>
              </a:rPr>
              <a:t>비즈니스로직 </a:t>
            </a:r>
            <a:r>
              <a:rPr lang="en-US" altLang="ko-KR" sz="1000">
                <a:latin typeface="+mj-lt"/>
              </a:rPr>
              <a:t>&amp; </a:t>
            </a:r>
          </a:p>
          <a:p>
            <a:pPr algn="ctr"/>
            <a:r>
              <a:rPr lang="ko-KR" altLang="en-US" sz="1000">
                <a:latin typeface="+mj-lt"/>
              </a:rPr>
              <a:t>모델 연결</a:t>
            </a:r>
          </a:p>
        </p:txBody>
      </p:sp>
      <p:sp>
        <p:nvSpPr>
          <p:cNvPr id="51" name="TextBox 50">
            <a:extLst>
              <a:ext uri="{FF2B5EF4-FFF2-40B4-BE49-F238E27FC236}">
                <a16:creationId xmlns:a16="http://schemas.microsoft.com/office/drawing/2014/main" id="{0F7B99B1-8CF8-44F6-A691-24EFD0D654A2}"/>
              </a:ext>
            </a:extLst>
          </p:cNvPr>
          <p:cNvSpPr txBox="1"/>
          <p:nvPr/>
        </p:nvSpPr>
        <p:spPr>
          <a:xfrm>
            <a:off x="7486026" y="4671660"/>
            <a:ext cx="1063085" cy="293414"/>
          </a:xfrm>
          <a:prstGeom prst="rect">
            <a:avLst/>
          </a:prstGeom>
          <a:noFill/>
        </p:spPr>
        <p:txBody>
          <a:bodyPr wrap="square">
            <a:spAutoFit/>
          </a:bodyPr>
          <a:lstStyle/>
          <a:p>
            <a:pPr algn="ctr">
              <a:lnSpc>
                <a:spcPct val="150000"/>
              </a:lnSpc>
            </a:pPr>
            <a:r>
              <a:rPr lang="ko-KR" altLang="en-US" sz="1000">
                <a:latin typeface="+mj-lt"/>
              </a:rPr>
              <a:t>모델객체참조</a:t>
            </a:r>
          </a:p>
        </p:txBody>
      </p:sp>
      <p:sp>
        <p:nvSpPr>
          <p:cNvPr id="52" name="TextBox 51">
            <a:extLst>
              <a:ext uri="{FF2B5EF4-FFF2-40B4-BE49-F238E27FC236}">
                <a16:creationId xmlns:a16="http://schemas.microsoft.com/office/drawing/2014/main" id="{5518532B-B9A8-4E08-A5AA-50928C1B317B}"/>
              </a:ext>
            </a:extLst>
          </p:cNvPr>
          <p:cNvSpPr txBox="1"/>
          <p:nvPr/>
        </p:nvSpPr>
        <p:spPr>
          <a:xfrm>
            <a:off x="6732597" y="4210765"/>
            <a:ext cx="827842" cy="246221"/>
          </a:xfrm>
          <a:prstGeom prst="rect">
            <a:avLst/>
          </a:prstGeom>
          <a:noFill/>
        </p:spPr>
        <p:txBody>
          <a:bodyPr wrap="square">
            <a:spAutoFit/>
          </a:bodyPr>
          <a:lstStyle/>
          <a:p>
            <a:pPr algn="ctr"/>
            <a:r>
              <a:rPr lang="en-US" altLang="ko-KR" sz="1000">
                <a:latin typeface="+mj-lt"/>
              </a:rPr>
              <a:t>View</a:t>
            </a:r>
            <a:r>
              <a:rPr lang="ko-KR" altLang="en-US" sz="1000">
                <a:latin typeface="+mj-lt"/>
              </a:rPr>
              <a:t> 요청</a:t>
            </a:r>
          </a:p>
        </p:txBody>
      </p:sp>
      <p:sp>
        <p:nvSpPr>
          <p:cNvPr id="61" name="TextBox 60">
            <a:extLst>
              <a:ext uri="{FF2B5EF4-FFF2-40B4-BE49-F238E27FC236}">
                <a16:creationId xmlns:a16="http://schemas.microsoft.com/office/drawing/2014/main" id="{26CFF273-C375-4238-B9CA-EE9DD0EEE46E}"/>
              </a:ext>
            </a:extLst>
          </p:cNvPr>
          <p:cNvSpPr txBox="1"/>
          <p:nvPr/>
        </p:nvSpPr>
        <p:spPr>
          <a:xfrm>
            <a:off x="3228016" y="2043160"/>
            <a:ext cx="1619346" cy="303929"/>
          </a:xfrm>
          <a:prstGeom prst="rect">
            <a:avLst/>
          </a:prstGeom>
          <a:noFill/>
        </p:spPr>
        <p:txBody>
          <a:bodyPr wrap="square">
            <a:spAutoFit/>
          </a:bodyPr>
          <a:lstStyle/>
          <a:p>
            <a:pPr>
              <a:lnSpc>
                <a:spcPct val="150000"/>
              </a:lnSpc>
            </a:pPr>
            <a:r>
              <a:rPr lang="en-US" altLang="ko-KR" sz="1000">
                <a:latin typeface="+mj-lt"/>
              </a:rPr>
              <a:t>localhost:8080/hello</a:t>
            </a:r>
            <a:endParaRPr lang="ko-KR" altLang="en-US" sz="1000">
              <a:latin typeface="+mj-lt"/>
            </a:endParaRPr>
          </a:p>
        </p:txBody>
      </p:sp>
      <p:sp>
        <p:nvSpPr>
          <p:cNvPr id="65" name="TextBox 64">
            <a:extLst>
              <a:ext uri="{FF2B5EF4-FFF2-40B4-BE49-F238E27FC236}">
                <a16:creationId xmlns:a16="http://schemas.microsoft.com/office/drawing/2014/main" id="{239D09A7-B479-4099-94ED-83DED651DC9C}"/>
              </a:ext>
            </a:extLst>
          </p:cNvPr>
          <p:cNvSpPr txBox="1"/>
          <p:nvPr/>
        </p:nvSpPr>
        <p:spPr>
          <a:xfrm>
            <a:off x="3228016" y="3042269"/>
            <a:ext cx="1703149" cy="303929"/>
          </a:xfrm>
          <a:prstGeom prst="rect">
            <a:avLst/>
          </a:prstGeom>
          <a:noFill/>
        </p:spPr>
        <p:txBody>
          <a:bodyPr wrap="square">
            <a:spAutoFit/>
          </a:bodyPr>
          <a:lstStyle/>
          <a:p>
            <a:pPr>
              <a:lnSpc>
                <a:spcPct val="150000"/>
              </a:lnSpc>
            </a:pPr>
            <a:r>
              <a:rPr lang="en-US" altLang="ko-KR" sz="1000">
                <a:latin typeface="+mj-lt"/>
              </a:rPr>
              <a:t>localhost:8080/members</a:t>
            </a:r>
            <a:endParaRPr lang="ko-KR" altLang="en-US" sz="1000">
              <a:latin typeface="+mj-lt"/>
            </a:endParaRPr>
          </a:p>
        </p:txBody>
      </p:sp>
      <p:sp>
        <p:nvSpPr>
          <p:cNvPr id="67" name="원통형 66">
            <a:extLst>
              <a:ext uri="{FF2B5EF4-FFF2-40B4-BE49-F238E27FC236}">
                <a16:creationId xmlns:a16="http://schemas.microsoft.com/office/drawing/2014/main" id="{005B78EA-1877-4E2E-9665-5217DCE5CD62}"/>
              </a:ext>
            </a:extLst>
          </p:cNvPr>
          <p:cNvSpPr/>
          <p:nvPr/>
        </p:nvSpPr>
        <p:spPr>
          <a:xfrm>
            <a:off x="10949181" y="2926693"/>
            <a:ext cx="653143" cy="786124"/>
          </a:xfrm>
          <a:prstGeom prst="can">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ko-KR" b="1">
                <a:latin typeface="+mj-lt"/>
              </a:rPr>
              <a:t>DB</a:t>
            </a:r>
            <a:endParaRPr lang="ko-KR" altLang="en-US" b="1">
              <a:latin typeface="+mj-lt"/>
            </a:endParaRPr>
          </a:p>
        </p:txBody>
      </p:sp>
      <p:cxnSp>
        <p:nvCxnSpPr>
          <p:cNvPr id="68" name="직선 화살표 연결선 67">
            <a:extLst>
              <a:ext uri="{FF2B5EF4-FFF2-40B4-BE49-F238E27FC236}">
                <a16:creationId xmlns:a16="http://schemas.microsoft.com/office/drawing/2014/main" id="{DC722C24-C340-4C51-820F-B55B398FC90F}"/>
              </a:ext>
            </a:extLst>
          </p:cNvPr>
          <p:cNvCxnSpPr>
            <a:cxnSpLocks/>
            <a:stCxn id="30" idx="3"/>
            <a:endCxn id="67" idx="2"/>
          </p:cNvCxnSpPr>
          <p:nvPr/>
        </p:nvCxnSpPr>
        <p:spPr>
          <a:xfrm>
            <a:off x="9065792" y="2251556"/>
            <a:ext cx="1883389" cy="1068199"/>
          </a:xfrm>
          <a:prstGeom prst="straightConnector1">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1" name="직선 화살표 연결선 70">
            <a:extLst>
              <a:ext uri="{FF2B5EF4-FFF2-40B4-BE49-F238E27FC236}">
                <a16:creationId xmlns:a16="http://schemas.microsoft.com/office/drawing/2014/main" id="{EE4892B0-5F59-465F-9CB2-59185DEF7B49}"/>
              </a:ext>
            </a:extLst>
          </p:cNvPr>
          <p:cNvCxnSpPr>
            <a:cxnSpLocks/>
            <a:stCxn id="46" idx="3"/>
            <a:endCxn id="67" idx="2"/>
          </p:cNvCxnSpPr>
          <p:nvPr/>
        </p:nvCxnSpPr>
        <p:spPr>
          <a:xfrm flipV="1">
            <a:off x="9065792" y="3319755"/>
            <a:ext cx="1883389" cy="1015156"/>
          </a:xfrm>
          <a:prstGeom prst="straightConnector1">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79" name="그룹 78">
            <a:extLst>
              <a:ext uri="{FF2B5EF4-FFF2-40B4-BE49-F238E27FC236}">
                <a16:creationId xmlns:a16="http://schemas.microsoft.com/office/drawing/2014/main" id="{811C557E-F128-4625-AA4D-5D16328DC39B}"/>
              </a:ext>
            </a:extLst>
          </p:cNvPr>
          <p:cNvGrpSpPr/>
          <p:nvPr/>
        </p:nvGrpSpPr>
        <p:grpSpPr>
          <a:xfrm>
            <a:off x="905503" y="3636023"/>
            <a:ext cx="580620" cy="493776"/>
            <a:chOff x="2291816" y="950395"/>
            <a:chExt cx="580620" cy="493776"/>
          </a:xfrm>
        </p:grpSpPr>
        <p:sp>
          <p:nvSpPr>
            <p:cNvPr id="80" name="타원 79">
              <a:extLst>
                <a:ext uri="{FF2B5EF4-FFF2-40B4-BE49-F238E27FC236}">
                  <a16:creationId xmlns:a16="http://schemas.microsoft.com/office/drawing/2014/main" id="{A3416574-BFE0-444B-AE51-99D732DE58E0}"/>
                </a:ext>
              </a:extLst>
            </p:cNvPr>
            <p:cNvSpPr/>
            <p:nvPr/>
          </p:nvSpPr>
          <p:spPr>
            <a:xfrm>
              <a:off x="2323903" y="950395"/>
              <a:ext cx="493776" cy="493776"/>
            </a:xfrm>
            <a:prstGeom prst="ellipse">
              <a:avLst/>
            </a:prstGeom>
            <a:solidFill>
              <a:schemeClr val="accent1">
                <a:lumMod val="40000"/>
                <a:lumOff val="60000"/>
              </a:schemeClr>
            </a:solidFill>
            <a:ln w="190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latin typeface="+mj-lt"/>
              </a:endParaRPr>
            </a:p>
          </p:txBody>
        </p:sp>
        <p:sp>
          <p:nvSpPr>
            <p:cNvPr id="81" name="TextBox 80">
              <a:extLst>
                <a:ext uri="{FF2B5EF4-FFF2-40B4-BE49-F238E27FC236}">
                  <a16:creationId xmlns:a16="http://schemas.microsoft.com/office/drawing/2014/main" id="{CBD8DC9F-CA32-4991-9595-1C0792EEB41F}"/>
                </a:ext>
              </a:extLst>
            </p:cNvPr>
            <p:cNvSpPr txBox="1"/>
            <p:nvPr/>
          </p:nvSpPr>
          <p:spPr>
            <a:xfrm>
              <a:off x="2291816" y="1058784"/>
              <a:ext cx="580620" cy="276999"/>
            </a:xfrm>
            <a:prstGeom prst="rect">
              <a:avLst/>
            </a:prstGeom>
            <a:noFill/>
          </p:spPr>
          <p:txBody>
            <a:bodyPr wrap="square">
              <a:spAutoFit/>
            </a:bodyPr>
            <a:lstStyle/>
            <a:p>
              <a:r>
                <a:rPr lang="en-US" altLang="ko-KR" sz="1200" b="1">
                  <a:latin typeface="+mj-lt"/>
                  <a:ea typeface="나눔바른고딕" panose="020B0603020101020101" pitchFamily="50" charset="-127"/>
                </a:rPr>
                <a:t>client</a:t>
              </a:r>
              <a:endParaRPr lang="ko-KR" altLang="en-US" sz="1200" b="1">
                <a:latin typeface="+mj-lt"/>
              </a:endParaRPr>
            </a:p>
          </p:txBody>
        </p:sp>
      </p:grpSp>
      <p:sp>
        <p:nvSpPr>
          <p:cNvPr id="2" name="TextBox 1">
            <a:extLst>
              <a:ext uri="{FF2B5EF4-FFF2-40B4-BE49-F238E27FC236}">
                <a16:creationId xmlns:a16="http://schemas.microsoft.com/office/drawing/2014/main" id="{AAF006E7-0233-E2AD-2129-727BC0B68814}"/>
              </a:ext>
            </a:extLst>
          </p:cNvPr>
          <p:cNvSpPr txBox="1"/>
          <p:nvPr/>
        </p:nvSpPr>
        <p:spPr>
          <a:xfrm>
            <a:off x="5917466" y="1065520"/>
            <a:ext cx="1684110" cy="307777"/>
          </a:xfrm>
          <a:prstGeom prst="rect">
            <a:avLst/>
          </a:prstGeom>
          <a:noFill/>
        </p:spPr>
        <p:txBody>
          <a:bodyPr wrap="square">
            <a:spAutoFit/>
          </a:bodyPr>
          <a:lstStyle/>
          <a:p>
            <a:pPr algn="ctr"/>
            <a:r>
              <a:rPr lang="en-US" altLang="ko-KR" sz="1400" b="1">
                <a:latin typeface="+mj-lt"/>
                <a:ea typeface="나눔바른고딕" panose="020B0603020101020101" pitchFamily="50" charset="-127"/>
              </a:rPr>
              <a:t>Servlet Container</a:t>
            </a:r>
            <a:endParaRPr lang="ko-KR" altLang="en-US" sz="1400" b="1">
              <a:latin typeface="+mj-lt"/>
            </a:endParaRPr>
          </a:p>
        </p:txBody>
      </p:sp>
      <p:sp>
        <p:nvSpPr>
          <p:cNvPr id="3" name="직사각형 2">
            <a:extLst>
              <a:ext uri="{FF2B5EF4-FFF2-40B4-BE49-F238E27FC236}">
                <a16:creationId xmlns:a16="http://schemas.microsoft.com/office/drawing/2014/main" id="{24F74DBF-E05A-0788-77AF-88473D64F243}"/>
              </a:ext>
            </a:extLst>
          </p:cNvPr>
          <p:cNvSpPr/>
          <p:nvPr/>
        </p:nvSpPr>
        <p:spPr>
          <a:xfrm>
            <a:off x="3033027" y="2043160"/>
            <a:ext cx="2182060" cy="1419964"/>
          </a:xfrm>
          <a:prstGeom prst="rect">
            <a:avLst/>
          </a:prstGeom>
          <a:solidFill>
            <a:schemeClr val="accent5">
              <a:lumMod val="20000"/>
              <a:lumOff val="80000"/>
            </a:schemeClr>
          </a:solidFill>
        </p:spPr>
        <p:style>
          <a:lnRef idx="1">
            <a:schemeClr val="accent5"/>
          </a:lnRef>
          <a:fillRef idx="2">
            <a:schemeClr val="accent5"/>
          </a:fillRef>
          <a:effectRef idx="1">
            <a:schemeClr val="accent5"/>
          </a:effectRef>
          <a:fontRef idx="minor">
            <a:schemeClr val="dk1"/>
          </a:fontRef>
        </p:style>
        <p:txBody>
          <a:bodyPr rtlCol="0" anchor="ctr"/>
          <a:lstStyle/>
          <a:p>
            <a:pPr algn="ctr"/>
            <a:endParaRPr lang="ko-KR" altLang="en-US"/>
          </a:p>
        </p:txBody>
      </p:sp>
      <p:sp>
        <p:nvSpPr>
          <p:cNvPr id="4" name="TextBox 3">
            <a:extLst>
              <a:ext uri="{FF2B5EF4-FFF2-40B4-BE49-F238E27FC236}">
                <a16:creationId xmlns:a16="http://schemas.microsoft.com/office/drawing/2014/main" id="{D33FA376-2256-F6F8-FD03-31A45AC8077E}"/>
              </a:ext>
            </a:extLst>
          </p:cNvPr>
          <p:cNvSpPr txBox="1"/>
          <p:nvPr/>
        </p:nvSpPr>
        <p:spPr>
          <a:xfrm>
            <a:off x="3329062" y="2119251"/>
            <a:ext cx="1586872" cy="1329210"/>
          </a:xfrm>
          <a:prstGeom prst="rect">
            <a:avLst/>
          </a:prstGeom>
          <a:noFill/>
        </p:spPr>
        <p:txBody>
          <a:bodyPr wrap="square">
            <a:spAutoFit/>
          </a:bodyPr>
          <a:lstStyle/>
          <a:p>
            <a:pPr algn="ctr">
              <a:lnSpc>
                <a:spcPct val="150000"/>
              </a:lnSpc>
            </a:pPr>
            <a:r>
              <a:rPr lang="ko-KR" altLang="en-US" sz="1100">
                <a:latin typeface="+mj-lt"/>
              </a:rPr>
              <a:t>중복코드제거</a:t>
            </a:r>
            <a:endParaRPr lang="en-US" altLang="ko-KR" sz="1100">
              <a:latin typeface="+mj-lt"/>
            </a:endParaRPr>
          </a:p>
          <a:p>
            <a:pPr algn="ctr">
              <a:lnSpc>
                <a:spcPct val="150000"/>
              </a:lnSpc>
            </a:pPr>
            <a:endParaRPr lang="en-US" altLang="ko-KR" sz="1100">
              <a:latin typeface="+mj-lt"/>
            </a:endParaRPr>
          </a:p>
          <a:p>
            <a:pPr algn="ctr">
              <a:lnSpc>
                <a:spcPct val="150000"/>
              </a:lnSpc>
            </a:pPr>
            <a:endParaRPr lang="en-US" altLang="ko-KR" sz="1100">
              <a:latin typeface="+mj-lt"/>
            </a:endParaRPr>
          </a:p>
          <a:p>
            <a:pPr algn="ctr">
              <a:lnSpc>
                <a:spcPct val="150000"/>
              </a:lnSpc>
            </a:pPr>
            <a:endParaRPr lang="en-US" altLang="ko-KR" sz="1100">
              <a:latin typeface="+mj-lt"/>
            </a:endParaRPr>
          </a:p>
          <a:p>
            <a:pPr algn="ctr">
              <a:lnSpc>
                <a:spcPct val="150000"/>
              </a:lnSpc>
            </a:pPr>
            <a:r>
              <a:rPr lang="ko-KR" altLang="en-US" sz="1100">
                <a:latin typeface="+mj-lt"/>
              </a:rPr>
              <a:t>공통기능처리</a:t>
            </a:r>
            <a:r>
              <a:rPr lang="en-US" altLang="ko-KR" sz="1100">
                <a:latin typeface="+mj-lt"/>
              </a:rPr>
              <a:t>, </a:t>
            </a:r>
            <a:r>
              <a:rPr lang="ko-KR" altLang="en-US" sz="1100">
                <a:latin typeface="+mj-lt"/>
              </a:rPr>
              <a:t>재사용</a:t>
            </a:r>
            <a:endParaRPr lang="en-US" altLang="ko-KR" sz="1100">
              <a:latin typeface="+mj-lt"/>
            </a:endParaRPr>
          </a:p>
        </p:txBody>
      </p:sp>
      <p:sp>
        <p:nvSpPr>
          <p:cNvPr id="43" name="모서리가 둥근 직사각형 38">
            <a:extLst>
              <a:ext uri="{FF2B5EF4-FFF2-40B4-BE49-F238E27FC236}">
                <a16:creationId xmlns:a16="http://schemas.microsoft.com/office/drawing/2014/main" id="{CA47228C-BB69-43EF-B1E0-E16F5B528861}"/>
              </a:ext>
            </a:extLst>
          </p:cNvPr>
          <p:cNvSpPr/>
          <p:nvPr/>
        </p:nvSpPr>
        <p:spPr>
          <a:xfrm>
            <a:off x="3139884" y="2476503"/>
            <a:ext cx="1951859" cy="614706"/>
          </a:xfrm>
          <a:prstGeom prst="roundRect">
            <a:avLst/>
          </a:prstGeom>
          <a:solidFill>
            <a:schemeClr val="accent4">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b="1">
                <a:solidFill>
                  <a:schemeClr val="tx1"/>
                </a:solidFill>
                <a:latin typeface="+mj-lt"/>
                <a:ea typeface="나눔바른고딕" panose="020B0603020101020101"/>
              </a:rPr>
              <a:t>FrontController</a:t>
            </a:r>
            <a:endParaRPr lang="ko-KR" altLang="en-US" sz="1400">
              <a:solidFill>
                <a:schemeClr val="tx1"/>
              </a:solidFill>
              <a:latin typeface="+mj-lt"/>
              <a:ea typeface="나눔바른고딕" panose="020B0603020101020101"/>
            </a:endParaRPr>
          </a:p>
        </p:txBody>
      </p:sp>
      <p:cxnSp>
        <p:nvCxnSpPr>
          <p:cNvPr id="28" name="직선 화살표 연결선 27">
            <a:extLst>
              <a:ext uri="{FF2B5EF4-FFF2-40B4-BE49-F238E27FC236}">
                <a16:creationId xmlns:a16="http://schemas.microsoft.com/office/drawing/2014/main" id="{E154C875-D6C1-44DF-9FAF-216A91ED19A0}"/>
              </a:ext>
            </a:extLst>
          </p:cNvPr>
          <p:cNvCxnSpPr>
            <a:cxnSpLocks/>
            <a:stCxn id="22" idx="5"/>
          </p:cNvCxnSpPr>
          <p:nvPr/>
        </p:nvCxnSpPr>
        <p:spPr>
          <a:xfrm>
            <a:off x="1359054" y="1639542"/>
            <a:ext cx="1780830" cy="89976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2" name="직선 화살표 연결선 81">
            <a:extLst>
              <a:ext uri="{FF2B5EF4-FFF2-40B4-BE49-F238E27FC236}">
                <a16:creationId xmlns:a16="http://schemas.microsoft.com/office/drawing/2014/main" id="{987F2E53-56D9-482F-A76D-BE8F56E271AC}"/>
              </a:ext>
            </a:extLst>
          </p:cNvPr>
          <p:cNvCxnSpPr>
            <a:cxnSpLocks/>
          </p:cNvCxnSpPr>
          <p:nvPr/>
        </p:nvCxnSpPr>
        <p:spPr>
          <a:xfrm flipV="1">
            <a:off x="1423236" y="2982593"/>
            <a:ext cx="1716648" cy="79728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95B46A02-02F4-ED60-930C-07799E98A6D2}"/>
              </a:ext>
            </a:extLst>
          </p:cNvPr>
          <p:cNvSpPr txBox="1"/>
          <p:nvPr/>
        </p:nvSpPr>
        <p:spPr>
          <a:xfrm>
            <a:off x="811517" y="1973614"/>
            <a:ext cx="1619346" cy="303929"/>
          </a:xfrm>
          <a:prstGeom prst="rect">
            <a:avLst/>
          </a:prstGeom>
          <a:noFill/>
        </p:spPr>
        <p:txBody>
          <a:bodyPr wrap="square">
            <a:spAutoFit/>
          </a:bodyPr>
          <a:lstStyle/>
          <a:p>
            <a:pPr>
              <a:lnSpc>
                <a:spcPct val="150000"/>
              </a:lnSpc>
            </a:pPr>
            <a:r>
              <a:rPr lang="en-US" altLang="ko-KR" sz="1000">
                <a:latin typeface="+mj-lt"/>
              </a:rPr>
              <a:t>localhost:8080/hello</a:t>
            </a:r>
            <a:endParaRPr lang="ko-KR" altLang="en-US" sz="1000">
              <a:latin typeface="+mj-lt"/>
            </a:endParaRPr>
          </a:p>
        </p:txBody>
      </p:sp>
      <p:sp>
        <p:nvSpPr>
          <p:cNvPr id="17" name="TextBox 16">
            <a:extLst>
              <a:ext uri="{FF2B5EF4-FFF2-40B4-BE49-F238E27FC236}">
                <a16:creationId xmlns:a16="http://schemas.microsoft.com/office/drawing/2014/main" id="{A3936341-9329-0269-988C-A9F5D2C3E0B7}"/>
              </a:ext>
            </a:extLst>
          </p:cNvPr>
          <p:cNvSpPr txBox="1"/>
          <p:nvPr/>
        </p:nvSpPr>
        <p:spPr>
          <a:xfrm>
            <a:off x="587279" y="3143489"/>
            <a:ext cx="1671913" cy="303929"/>
          </a:xfrm>
          <a:prstGeom prst="rect">
            <a:avLst/>
          </a:prstGeom>
          <a:noFill/>
        </p:spPr>
        <p:txBody>
          <a:bodyPr wrap="square">
            <a:spAutoFit/>
          </a:bodyPr>
          <a:lstStyle/>
          <a:p>
            <a:pPr>
              <a:lnSpc>
                <a:spcPct val="150000"/>
              </a:lnSpc>
            </a:pPr>
            <a:r>
              <a:rPr lang="en-US" altLang="ko-KR" sz="1000">
                <a:latin typeface="+mj-lt"/>
              </a:rPr>
              <a:t>localhost:8080/members</a:t>
            </a:r>
            <a:endParaRPr lang="ko-KR" altLang="en-US" sz="1000">
              <a:latin typeface="+mj-lt"/>
            </a:endParaRPr>
          </a:p>
        </p:txBody>
      </p:sp>
      <p:cxnSp>
        <p:nvCxnSpPr>
          <p:cNvPr id="18" name="직선 화살표 연결선 17">
            <a:extLst>
              <a:ext uri="{FF2B5EF4-FFF2-40B4-BE49-F238E27FC236}">
                <a16:creationId xmlns:a16="http://schemas.microsoft.com/office/drawing/2014/main" id="{9FB820C0-AE9B-1019-0B44-77A86EDD11CD}"/>
              </a:ext>
            </a:extLst>
          </p:cNvPr>
          <p:cNvCxnSpPr>
            <a:cxnSpLocks/>
            <a:stCxn id="45" idx="3"/>
          </p:cNvCxnSpPr>
          <p:nvPr/>
        </p:nvCxnSpPr>
        <p:spPr>
          <a:xfrm flipV="1">
            <a:off x="7359990" y="4506422"/>
            <a:ext cx="745570" cy="33788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1AFA5173-51FD-08B9-BADE-6DC936E234B8}"/>
              </a:ext>
            </a:extLst>
          </p:cNvPr>
          <p:cNvCxnSpPr>
            <a:cxnSpLocks/>
            <a:stCxn id="27" idx="3"/>
          </p:cNvCxnSpPr>
          <p:nvPr/>
        </p:nvCxnSpPr>
        <p:spPr>
          <a:xfrm flipV="1">
            <a:off x="7359990" y="2429704"/>
            <a:ext cx="756734" cy="33124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연결선: 꺾임 55">
            <a:extLst>
              <a:ext uri="{FF2B5EF4-FFF2-40B4-BE49-F238E27FC236}">
                <a16:creationId xmlns:a16="http://schemas.microsoft.com/office/drawing/2014/main" id="{EAD7A72A-4474-447B-8CF4-CCBF5E7F30D8}"/>
              </a:ext>
            </a:extLst>
          </p:cNvPr>
          <p:cNvCxnSpPr>
            <a:cxnSpLocks/>
            <a:stCxn id="43" idx="3"/>
            <a:endCxn id="25" idx="1"/>
          </p:cNvCxnSpPr>
          <p:nvPr/>
        </p:nvCxnSpPr>
        <p:spPr>
          <a:xfrm flipV="1">
            <a:off x="5091743" y="1755504"/>
            <a:ext cx="1079126" cy="1028352"/>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연결선: 꺾임 57">
            <a:extLst>
              <a:ext uri="{FF2B5EF4-FFF2-40B4-BE49-F238E27FC236}">
                <a16:creationId xmlns:a16="http://schemas.microsoft.com/office/drawing/2014/main" id="{843DE8B9-0A8C-4AB1-B5F8-4FBEE2454768}"/>
              </a:ext>
            </a:extLst>
          </p:cNvPr>
          <p:cNvCxnSpPr>
            <a:cxnSpLocks/>
            <a:stCxn id="43" idx="3"/>
            <a:endCxn id="44" idx="1"/>
          </p:cNvCxnSpPr>
          <p:nvPr/>
        </p:nvCxnSpPr>
        <p:spPr>
          <a:xfrm>
            <a:off x="5091743" y="2783856"/>
            <a:ext cx="1079126" cy="1055003"/>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직사각형 37">
            <a:extLst>
              <a:ext uri="{FF2B5EF4-FFF2-40B4-BE49-F238E27FC236}">
                <a16:creationId xmlns:a16="http://schemas.microsoft.com/office/drawing/2014/main" id="{F8BFBE60-0D67-B72E-99E1-A0EC96DB99FD}"/>
              </a:ext>
            </a:extLst>
          </p:cNvPr>
          <p:cNvSpPr/>
          <p:nvPr/>
        </p:nvSpPr>
        <p:spPr>
          <a:xfrm>
            <a:off x="1117728" y="5728746"/>
            <a:ext cx="9981406"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latin typeface="+mj-lt"/>
              </a:rPr>
              <a:t>모든 클라이언트 요청을 무조건 </a:t>
            </a:r>
            <a:r>
              <a:rPr lang="ko-KR" altLang="en-US" sz="1200" b="1">
                <a:latin typeface="+mj-lt"/>
              </a:rPr>
              <a:t>단일 진입점</a:t>
            </a:r>
            <a:r>
              <a:rPr lang="ko-KR" altLang="en-US" sz="1200">
                <a:latin typeface="+mj-lt"/>
              </a:rPr>
              <a:t>을 거치도록 강제 함으로서 </a:t>
            </a:r>
            <a:r>
              <a:rPr lang="ko-KR" altLang="en-US" sz="1200" b="1">
                <a:latin typeface="+mj-lt"/>
              </a:rPr>
              <a:t>요청 처리의 일관성을 유지</a:t>
            </a:r>
            <a:r>
              <a:rPr lang="ko-KR" altLang="en-US" sz="1200">
                <a:latin typeface="+mj-lt"/>
              </a:rPr>
              <a:t>할 수 있고 </a:t>
            </a:r>
            <a:r>
              <a:rPr lang="ko-KR" altLang="en-US" sz="1200" b="1">
                <a:latin typeface="+mj-lt"/>
              </a:rPr>
              <a:t>중앙에서 관리</a:t>
            </a:r>
            <a:r>
              <a:rPr lang="ko-KR" altLang="en-US" sz="1200">
                <a:latin typeface="+mj-lt"/>
              </a:rPr>
              <a:t>할 수 있게 된다</a:t>
            </a:r>
            <a:endParaRPr lang="en-US" altLang="ko-KR" sz="1200">
              <a:latin typeface="+mj-lt"/>
            </a:endParaRPr>
          </a:p>
        </p:txBody>
      </p:sp>
      <p:sp>
        <p:nvSpPr>
          <p:cNvPr id="40" name="직사각형 39">
            <a:extLst>
              <a:ext uri="{FF2B5EF4-FFF2-40B4-BE49-F238E27FC236}">
                <a16:creationId xmlns:a16="http://schemas.microsoft.com/office/drawing/2014/main" id="{CC9A3BE5-08C6-BA91-916A-B6BDD587AA81}"/>
              </a:ext>
            </a:extLst>
          </p:cNvPr>
          <p:cNvSpPr/>
          <p:nvPr/>
        </p:nvSpPr>
        <p:spPr>
          <a:xfrm>
            <a:off x="1117729" y="6016983"/>
            <a:ext cx="10150806"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latin typeface="+mj-lt"/>
              </a:rPr>
              <a:t>인증</a:t>
            </a:r>
            <a:r>
              <a:rPr lang="en-US" altLang="ko-KR" sz="1200">
                <a:latin typeface="+mj-lt"/>
              </a:rPr>
              <a:t>, </a:t>
            </a:r>
            <a:r>
              <a:rPr lang="ko-KR" altLang="en-US" sz="1200">
                <a:latin typeface="+mj-lt"/>
              </a:rPr>
              <a:t>권한 부여</a:t>
            </a:r>
            <a:r>
              <a:rPr lang="en-US" altLang="ko-KR" sz="1200">
                <a:latin typeface="+mj-lt"/>
              </a:rPr>
              <a:t>, </a:t>
            </a:r>
            <a:r>
              <a:rPr lang="ko-KR" altLang="en-US" sz="1200">
                <a:latin typeface="+mj-lt"/>
              </a:rPr>
              <a:t>로깅</a:t>
            </a:r>
            <a:r>
              <a:rPr lang="en-US" altLang="ko-KR" sz="1200">
                <a:latin typeface="+mj-lt"/>
              </a:rPr>
              <a:t>, </a:t>
            </a:r>
            <a:r>
              <a:rPr lang="ko-KR" altLang="en-US" sz="1200">
                <a:latin typeface="+mj-lt"/>
              </a:rPr>
              <a:t>예외 처리 등의 </a:t>
            </a:r>
            <a:r>
              <a:rPr lang="ko-KR" altLang="en-US" sz="1200" b="1">
                <a:latin typeface="+mj-lt"/>
              </a:rPr>
              <a:t>공통 기능을 프론트 컨트롤러에서 일괄 처리</a:t>
            </a:r>
            <a:r>
              <a:rPr lang="ko-KR" altLang="en-US" sz="1200">
                <a:latin typeface="+mj-lt"/>
              </a:rPr>
              <a:t>해서 </a:t>
            </a:r>
            <a:r>
              <a:rPr lang="ko-KR" altLang="en-US" sz="1200" b="1">
                <a:latin typeface="+mj-lt"/>
              </a:rPr>
              <a:t>코드 중복</a:t>
            </a:r>
            <a:r>
              <a:rPr lang="ko-KR" altLang="en-US" sz="1200">
                <a:latin typeface="+mj-lt"/>
              </a:rPr>
              <a:t>을 줄이고</a:t>
            </a:r>
            <a:r>
              <a:rPr lang="en-US" altLang="ko-KR" sz="1200">
                <a:latin typeface="+mj-lt"/>
              </a:rPr>
              <a:t>, </a:t>
            </a:r>
            <a:r>
              <a:rPr lang="ko-KR" altLang="en-US" sz="1200" b="1">
                <a:latin typeface="+mj-lt"/>
              </a:rPr>
              <a:t>유지보수를 용이</a:t>
            </a:r>
            <a:r>
              <a:rPr lang="ko-KR" altLang="en-US" sz="1200">
                <a:latin typeface="+mj-lt"/>
              </a:rPr>
              <a:t>하게 할 수 있다</a:t>
            </a:r>
            <a:endParaRPr lang="en-US" altLang="ko-KR" sz="1200">
              <a:latin typeface="+mj-lt"/>
            </a:endParaRPr>
          </a:p>
        </p:txBody>
      </p:sp>
      <p:sp>
        <p:nvSpPr>
          <p:cNvPr id="41" name="직사각형 40">
            <a:extLst>
              <a:ext uri="{FF2B5EF4-FFF2-40B4-BE49-F238E27FC236}">
                <a16:creationId xmlns:a16="http://schemas.microsoft.com/office/drawing/2014/main" id="{17BE0A9E-D81F-5FCD-A55F-7462F1153528}"/>
              </a:ext>
            </a:extLst>
          </p:cNvPr>
          <p:cNvSpPr/>
          <p:nvPr/>
        </p:nvSpPr>
        <p:spPr>
          <a:xfrm>
            <a:off x="1117728" y="6332015"/>
            <a:ext cx="9525165"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latin typeface="+mj-lt"/>
              </a:rPr>
              <a:t>공통 기능을 수정할 때</a:t>
            </a:r>
            <a:r>
              <a:rPr lang="en-US" altLang="ko-KR" sz="1200">
                <a:latin typeface="+mj-lt"/>
              </a:rPr>
              <a:t> </a:t>
            </a:r>
            <a:r>
              <a:rPr lang="ko-KR" altLang="en-US" sz="1200">
                <a:latin typeface="+mj-lt"/>
              </a:rPr>
              <a:t>프론트 컨트롤러에서만 변경하면 되므로 수정이 용이하고 필요 시 각 서블릿을 쉽게 추가하고 확장 할 수 있다</a:t>
            </a:r>
            <a:endParaRPr lang="en-US" altLang="ko-KR" sz="1200">
              <a:latin typeface="+mj-lt"/>
            </a:endParaRPr>
          </a:p>
        </p:txBody>
      </p:sp>
    </p:spTree>
    <p:extLst>
      <p:ext uri="{BB962C8B-B14F-4D97-AF65-F5344CB8AC3E}">
        <p14:creationId xmlns:p14="http://schemas.microsoft.com/office/powerpoint/2010/main" val="1085448013"/>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4E440E1-E622-AB9A-08F0-82F303FCC47D}"/>
              </a:ext>
            </a:extLst>
          </p:cNvPr>
          <p:cNvSpPr>
            <a:spLocks noChangeArrowheads="1"/>
          </p:cNvSpPr>
          <p:nvPr/>
        </p:nvSpPr>
        <p:spPr bwMode="auto">
          <a:xfrm>
            <a:off x="286871" y="4346108"/>
            <a:ext cx="5020235" cy="2198102"/>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4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@Data</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Product {</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@CustomCurrencyFormat</a:t>
            </a:r>
            <a:r>
              <a:rPr kumimoji="0" lang="ko-KR" altLang="ko-KR" sz="1100" b="0" i="0" u="none" strike="noStrike" cap="none" normalizeH="0" baseline="0">
                <a:ln>
                  <a:noFill/>
                </a:ln>
                <a:solidFill>
                  <a:srgbClr val="BCBEC4"/>
                </a:solidFill>
                <a:effectLst/>
                <a:latin typeface="Arial Unicode MS"/>
                <a:ea typeface="JetBrains Mono"/>
              </a:rPr>
              <a:t>(pattern = </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 decimalPlaces = </a:t>
            </a:r>
            <a:r>
              <a:rPr kumimoji="0" lang="ko-KR" altLang="ko-KR" sz="1100" b="0" i="0" u="none" strike="noStrike" cap="none" normalizeH="0" baseline="0">
                <a:ln>
                  <a:noFill/>
                </a:ln>
                <a:solidFill>
                  <a:srgbClr val="2AACB8"/>
                </a:solidFill>
                <a:effectLst/>
                <a:latin typeface="Arial Unicode MS"/>
                <a:ea typeface="JetBrains Mono"/>
              </a:rPr>
              <a:t>2</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private </a:t>
            </a:r>
            <a:r>
              <a:rPr kumimoji="0" lang="ko-KR" altLang="ko-KR" sz="1100" b="0" i="0" u="none" strike="noStrike" cap="none" normalizeH="0" baseline="0">
                <a:ln>
                  <a:noFill/>
                </a:ln>
                <a:solidFill>
                  <a:srgbClr val="BCBEC4"/>
                </a:solidFill>
                <a:effectLst/>
                <a:latin typeface="Arial Unicode MS"/>
                <a:ea typeface="JetBrains Mono"/>
              </a:rPr>
              <a:t>BigDecimal </a:t>
            </a:r>
            <a:r>
              <a:rPr kumimoji="0" lang="ko-KR" altLang="ko-KR" sz="1100" b="0" i="0" u="none" strike="noStrike" cap="none" normalizeH="0" baseline="0">
                <a:ln>
                  <a:noFill/>
                </a:ln>
                <a:solidFill>
                  <a:srgbClr val="C77DBB"/>
                </a:solidFill>
                <a:effectLst/>
                <a:latin typeface="Arial Unicode MS"/>
                <a:ea typeface="JetBrains Mono"/>
              </a:rPr>
              <a:t>price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@CustomCurrencyFormat</a:t>
            </a:r>
            <a:r>
              <a:rPr kumimoji="0" lang="ko-KR" altLang="ko-KR" sz="1100" b="0" i="0" u="none" strike="noStrike" cap="none" normalizeH="0" baseline="0">
                <a:ln>
                  <a:noFill/>
                </a:ln>
                <a:solidFill>
                  <a:srgbClr val="BCBEC4"/>
                </a:solidFill>
                <a:effectLst/>
                <a:latin typeface="Arial Unicode MS"/>
                <a:ea typeface="JetBrains Mono"/>
              </a:rPr>
              <a:t>(pattern = </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 decimalPlaces = </a:t>
            </a:r>
            <a:r>
              <a:rPr kumimoji="0" lang="ko-KR" altLang="ko-KR" sz="1100" b="0" i="0" u="none" strike="noStrike" cap="none" normalizeH="0" baseline="0">
                <a:ln>
                  <a:noFill/>
                </a:ln>
                <a:solidFill>
                  <a:srgbClr val="2AACB8"/>
                </a:solidFill>
                <a:effectLst/>
                <a:latin typeface="Arial Unicode MS"/>
                <a:ea typeface="JetBrains Mono"/>
              </a:rPr>
              <a:t>3</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private </a:t>
            </a:r>
            <a:r>
              <a:rPr kumimoji="0" lang="ko-KR" altLang="ko-KR" sz="1100" b="0" i="0" u="none" strike="noStrike" cap="none" normalizeH="0" baseline="0">
                <a:ln>
                  <a:noFill/>
                </a:ln>
                <a:solidFill>
                  <a:srgbClr val="BCBEC4"/>
                </a:solidFill>
                <a:effectLst/>
                <a:latin typeface="Arial Unicode MS"/>
                <a:ea typeface="JetBrains Mono"/>
              </a:rPr>
              <a:t>BigDecimal </a:t>
            </a:r>
            <a:r>
              <a:rPr kumimoji="0" lang="ko-KR" altLang="ko-KR" sz="1100" b="0" i="0" u="none" strike="noStrike" cap="none" normalizeH="0" baseline="0">
                <a:ln>
                  <a:noFill/>
                </a:ln>
                <a:solidFill>
                  <a:srgbClr val="C77DBB"/>
                </a:solidFill>
                <a:effectLst/>
                <a:latin typeface="Arial Unicode MS"/>
                <a:ea typeface="JetBrains Mono"/>
              </a:rPr>
              <a:t>discount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3" name="Rectangle 2">
            <a:extLst>
              <a:ext uri="{FF2B5EF4-FFF2-40B4-BE49-F238E27FC236}">
                <a16:creationId xmlns:a16="http://schemas.microsoft.com/office/drawing/2014/main" id="{8F208E9A-C792-1D98-99A3-F2300A7407C3}"/>
              </a:ext>
            </a:extLst>
          </p:cNvPr>
          <p:cNvSpPr>
            <a:spLocks noChangeArrowheads="1"/>
          </p:cNvSpPr>
          <p:nvPr/>
        </p:nvSpPr>
        <p:spPr bwMode="auto">
          <a:xfrm>
            <a:off x="286871" y="313790"/>
            <a:ext cx="5020234" cy="386971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@Controller</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ProductController {</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@GetMapping</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"/product-form"</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56A8F5"/>
                </a:solidFill>
                <a:effectLst/>
                <a:latin typeface="Arial Unicode MS"/>
                <a:ea typeface="JetBrains Mono"/>
              </a:rPr>
              <a:t>showForm</a:t>
            </a:r>
            <a:r>
              <a:rPr kumimoji="0" lang="ko-KR" altLang="ko-KR" sz="1100" b="0" i="0" u="none" strike="noStrike" cap="none" normalizeH="0" baseline="0">
                <a:ln>
                  <a:noFill/>
                </a:ln>
                <a:solidFill>
                  <a:srgbClr val="BCBEC4"/>
                </a:solidFill>
                <a:effectLst/>
                <a:latin typeface="Arial Unicode MS"/>
                <a:ea typeface="JetBrains Mono"/>
              </a:rPr>
              <a:t>(Model model)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model.addAttribute(</a:t>
            </a:r>
            <a:r>
              <a:rPr kumimoji="0" lang="ko-KR" altLang="ko-KR" sz="1100" b="0" i="0" u="none" strike="noStrike" cap="none" normalizeH="0" baseline="0">
                <a:ln>
                  <a:noFill/>
                </a:ln>
                <a:solidFill>
                  <a:srgbClr val="6AAB73"/>
                </a:solidFill>
                <a:effectLst/>
                <a:latin typeface="Arial Unicode MS"/>
                <a:ea typeface="JetBrains Mono"/>
              </a:rPr>
              <a:t>"product"</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BCBEC4"/>
                </a:solidFill>
                <a:effectLst/>
                <a:latin typeface="Arial Unicode MS"/>
                <a:ea typeface="JetBrains Mono"/>
              </a:rPr>
              <a:t>Product());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6AAB73"/>
                </a:solidFill>
                <a:effectLst/>
                <a:latin typeface="Arial Unicode MS"/>
                <a:ea typeface="JetBrains Mono"/>
              </a:rPr>
              <a:t>"product-form"</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@PostMapping</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"/submit-product"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56A8F5"/>
                </a:solidFill>
                <a:effectLst/>
                <a:latin typeface="Arial Unicode MS"/>
                <a:ea typeface="JetBrains Mono"/>
              </a:rPr>
              <a:t>handleForm</a:t>
            </a:r>
            <a:r>
              <a:rPr kumimoji="0" lang="ko-KR" altLang="ko-KR" sz="1100" b="0" i="0" u="none" strike="noStrike" cap="none" normalizeH="0" baseline="0">
                <a:ln>
                  <a:noFill/>
                </a:ln>
                <a:solidFill>
                  <a:srgbClr val="BCBEC4"/>
                </a:solidFill>
                <a:effectLst/>
                <a:latin typeface="Arial Unicode MS"/>
                <a:ea typeface="JetBrains Mono"/>
              </a:rPr>
              <a:t>(Product product, Model model)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model.addAttribute(</a:t>
            </a:r>
            <a:r>
              <a:rPr kumimoji="0" lang="ko-KR" altLang="ko-KR" sz="1100" b="0" i="0" u="none" strike="noStrike" cap="none" normalizeH="0" baseline="0">
                <a:ln>
                  <a:noFill/>
                </a:ln>
                <a:solidFill>
                  <a:srgbClr val="6AAB73"/>
                </a:solidFill>
                <a:effectLst/>
                <a:latin typeface="Arial Unicode MS"/>
                <a:ea typeface="JetBrains Mono"/>
              </a:rPr>
              <a:t>"submittedProduct"</a:t>
            </a:r>
            <a:r>
              <a:rPr kumimoji="0" lang="ko-KR" altLang="ko-KR" sz="1100" b="0" i="0" u="none" strike="noStrike" cap="none" normalizeH="0" baseline="0">
                <a:ln>
                  <a:noFill/>
                </a:ln>
                <a:solidFill>
                  <a:srgbClr val="BCBEC4"/>
                </a:solidFill>
                <a:effectLst/>
                <a:latin typeface="Arial Unicode MS"/>
                <a:ea typeface="JetBrains Mono"/>
              </a:rPr>
              <a:t>, product);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6AAB73"/>
                </a:solidFill>
                <a:effectLst/>
                <a:latin typeface="Arial Unicode MS"/>
                <a:ea typeface="JetBrains Mono"/>
              </a:rPr>
              <a:t>"product-result"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pic>
        <p:nvPicPr>
          <p:cNvPr id="5" name="그림 4">
            <a:extLst>
              <a:ext uri="{FF2B5EF4-FFF2-40B4-BE49-F238E27FC236}">
                <a16:creationId xmlns:a16="http://schemas.microsoft.com/office/drawing/2014/main" id="{18B0C65E-5F17-D698-8711-1B7DF9CFCE53}"/>
              </a:ext>
            </a:extLst>
          </p:cNvPr>
          <p:cNvPicPr>
            <a:picLocks noChangeAspect="1"/>
          </p:cNvPicPr>
          <p:nvPr/>
        </p:nvPicPr>
        <p:blipFill>
          <a:blip r:embed="rId2"/>
          <a:stretch>
            <a:fillRect/>
          </a:stretch>
        </p:blipFill>
        <p:spPr>
          <a:xfrm>
            <a:off x="5647453" y="2934755"/>
            <a:ext cx="1913172" cy="1232213"/>
          </a:xfrm>
          <a:prstGeom prst="rect">
            <a:avLst/>
          </a:prstGeom>
          <a:ln w="6350">
            <a:solidFill>
              <a:schemeClr val="bg1">
                <a:lumMod val="65000"/>
              </a:schemeClr>
            </a:solidFill>
          </a:ln>
        </p:spPr>
      </p:pic>
      <p:sp>
        <p:nvSpPr>
          <p:cNvPr id="6" name="Rectangle 3">
            <a:extLst>
              <a:ext uri="{FF2B5EF4-FFF2-40B4-BE49-F238E27FC236}">
                <a16:creationId xmlns:a16="http://schemas.microsoft.com/office/drawing/2014/main" id="{DA25C5C9-1FDA-D292-C921-BD247423F8FF}"/>
              </a:ext>
            </a:extLst>
          </p:cNvPr>
          <p:cNvSpPr>
            <a:spLocks noChangeArrowheads="1"/>
          </p:cNvSpPr>
          <p:nvPr/>
        </p:nvSpPr>
        <p:spPr bwMode="auto">
          <a:xfrm>
            <a:off x="5647453" y="498966"/>
            <a:ext cx="6012330" cy="234622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D5B778"/>
                </a:solidFill>
                <a:effectLst/>
                <a:latin typeface="Arial Unicode MS"/>
                <a:ea typeface="JetBrains Mono"/>
              </a:rPr>
              <a:t>&lt;form </a:t>
            </a:r>
            <a:r>
              <a:rPr kumimoji="0" lang="ko-KR" altLang="ko-KR" sz="1100" b="0" i="0" u="none" strike="noStrike" cap="none" normalizeH="0" baseline="0">
                <a:ln>
                  <a:noFill/>
                </a:ln>
                <a:solidFill>
                  <a:srgbClr val="C77DBB"/>
                </a:solidFill>
                <a:effectLst/>
                <a:latin typeface="Arial Unicode MS"/>
                <a:ea typeface="JetBrains Mono"/>
              </a:rPr>
              <a:t>th</a:t>
            </a:r>
            <a:r>
              <a:rPr kumimoji="0" lang="ko-KR" altLang="ko-KR" sz="1100" b="0" i="0" u="none" strike="noStrike" cap="none" normalizeH="0" baseline="0">
                <a:ln>
                  <a:noFill/>
                </a:ln>
                <a:solidFill>
                  <a:srgbClr val="BABABA"/>
                </a:solidFill>
                <a:effectLst/>
                <a:latin typeface="Arial Unicode MS"/>
                <a:ea typeface="JetBrains Mono"/>
              </a:rPr>
              <a:t>:action</a:t>
            </a:r>
            <a:r>
              <a:rPr kumimoji="0" lang="ko-KR" altLang="ko-KR" sz="1100" b="0" i="0" u="none" strike="noStrike" cap="none" normalizeH="0" baseline="0">
                <a:ln>
                  <a:noFill/>
                </a:ln>
                <a:solidFill>
                  <a:srgbClr val="6AAB73"/>
                </a:solidFill>
                <a:effectLst/>
                <a:latin typeface="Arial Unicode MS"/>
                <a:ea typeface="JetBrains Mono"/>
              </a:rPr>
              <a:t>="@{/submit-product}" </a:t>
            </a:r>
            <a:r>
              <a:rPr kumimoji="0" lang="ko-KR" altLang="ko-KR" sz="1100" b="0" i="0" u="none" strike="noStrike" cap="none" normalizeH="0" baseline="0">
                <a:ln>
                  <a:noFill/>
                </a:ln>
                <a:solidFill>
                  <a:srgbClr val="BABABA"/>
                </a:solidFill>
                <a:effectLst/>
                <a:latin typeface="Arial Unicode MS"/>
                <a:ea typeface="JetBrains Mono"/>
              </a:rPr>
              <a:t>method</a:t>
            </a:r>
            <a:r>
              <a:rPr kumimoji="0" lang="ko-KR" altLang="ko-KR" sz="1100" b="0" i="0" u="none" strike="noStrike" cap="none" normalizeH="0" baseline="0">
                <a:ln>
                  <a:noFill/>
                </a:ln>
                <a:solidFill>
                  <a:srgbClr val="6AAB73"/>
                </a:solidFill>
                <a:effectLst/>
                <a:latin typeface="Arial Unicode MS"/>
                <a:ea typeface="JetBrains Mono"/>
              </a:rPr>
              <a:t>="post"</a:t>
            </a:r>
            <a:r>
              <a:rPr kumimoji="0" lang="ko-KR" altLang="ko-KR" sz="1100" b="0" i="0" u="none" strike="noStrike" cap="none" normalizeH="0" baseline="0">
                <a:ln>
                  <a:noFill/>
                </a:ln>
                <a:solidFill>
                  <a:srgbClr val="D5B778"/>
                </a:solidFill>
                <a:effectLst/>
                <a:latin typeface="Arial Unicode MS"/>
                <a:ea typeface="JetBrains Mono"/>
              </a:rPr>
              <a:t>&gt;</a:t>
            </a:r>
            <a:br>
              <a:rPr kumimoji="0" lang="ko-KR" altLang="ko-KR" sz="1100" b="0" i="0" u="none" strike="noStrike" cap="none" normalizeH="0" baseline="0">
                <a:ln>
                  <a:noFill/>
                </a:ln>
                <a:solidFill>
                  <a:srgbClr val="D5B778"/>
                </a:solidFill>
                <a:effectLst/>
                <a:latin typeface="Arial Unicode MS"/>
                <a:ea typeface="JetBrains Mono"/>
              </a:rPr>
            </a:br>
            <a:r>
              <a:rPr kumimoji="0" lang="ko-KR" altLang="ko-KR" sz="1100" b="0" i="0" u="none" strike="noStrike" cap="none" normalizeH="0" baseline="0">
                <a:ln>
                  <a:noFill/>
                </a:ln>
                <a:solidFill>
                  <a:srgbClr val="D5B778"/>
                </a:solidFill>
                <a:effectLst/>
                <a:latin typeface="Arial Unicode MS"/>
                <a:ea typeface="JetBrains Mono"/>
              </a:rPr>
              <a:t>    &lt;label </a:t>
            </a:r>
            <a:r>
              <a:rPr kumimoji="0" lang="ko-KR" altLang="ko-KR" sz="1100" b="0" i="0" u="none" strike="noStrike" cap="none" normalizeH="0" baseline="0">
                <a:ln>
                  <a:noFill/>
                </a:ln>
                <a:solidFill>
                  <a:srgbClr val="BABABA"/>
                </a:solidFill>
                <a:effectLst/>
                <a:latin typeface="Arial Unicode MS"/>
                <a:ea typeface="JetBrains Mono"/>
              </a:rPr>
              <a:t>for</a:t>
            </a:r>
            <a:r>
              <a:rPr kumimoji="0" lang="ko-KR" altLang="ko-KR" sz="1100" b="0" i="0" u="none" strike="noStrike" cap="none" normalizeH="0" baseline="0">
                <a:ln>
                  <a:noFill/>
                </a:ln>
                <a:solidFill>
                  <a:srgbClr val="6AAB73"/>
                </a:solidFill>
                <a:effectLst/>
                <a:latin typeface="Arial Unicode MS"/>
                <a:ea typeface="JetBrains Mono"/>
              </a:rPr>
              <a:t>="price"</a:t>
            </a:r>
            <a:r>
              <a:rPr kumimoji="0" lang="ko-KR" altLang="ko-KR" sz="1100" b="0" i="0" u="none" strike="noStrike" cap="none" normalizeH="0" baseline="0">
                <a:ln>
                  <a:noFill/>
                </a:ln>
                <a:solidFill>
                  <a:srgbClr val="D5B778"/>
                </a:solidFill>
                <a:effectLst/>
                <a:latin typeface="Arial Unicode MS"/>
                <a:ea typeface="JetBrains Mono"/>
              </a:rPr>
              <a:t>&gt;</a:t>
            </a:r>
            <a:r>
              <a:rPr kumimoji="0" lang="ko-KR" altLang="ko-KR" sz="1100" b="0" i="0" u="none" strike="noStrike" cap="none" normalizeH="0" baseline="0">
                <a:ln>
                  <a:noFill/>
                </a:ln>
                <a:solidFill>
                  <a:srgbClr val="BCBEC4"/>
                </a:solidFill>
                <a:effectLst/>
                <a:latin typeface="Arial Unicode MS"/>
                <a:ea typeface="JetBrains Mono"/>
              </a:rPr>
              <a:t>Price:</a:t>
            </a:r>
            <a:r>
              <a:rPr kumimoji="0" lang="ko-KR" altLang="ko-KR" sz="1100" b="0" i="0" u="none" strike="noStrike" cap="none" normalizeH="0" baseline="0">
                <a:ln>
                  <a:noFill/>
                </a:ln>
                <a:solidFill>
                  <a:srgbClr val="D5B778"/>
                </a:solidFill>
                <a:effectLst/>
                <a:latin typeface="Arial Unicode MS"/>
                <a:ea typeface="JetBrains Mono"/>
              </a:rPr>
              <a:t>&lt;/label&gt;</a:t>
            </a:r>
            <a:br>
              <a:rPr kumimoji="0" lang="ko-KR" altLang="ko-KR" sz="1100" b="0" i="0" u="none" strike="noStrike" cap="none" normalizeH="0" baseline="0">
                <a:ln>
                  <a:noFill/>
                </a:ln>
                <a:solidFill>
                  <a:srgbClr val="D5B778"/>
                </a:solidFill>
                <a:effectLst/>
                <a:latin typeface="Arial Unicode MS"/>
                <a:ea typeface="JetBrains Mono"/>
              </a:rPr>
            </a:br>
            <a:r>
              <a:rPr kumimoji="0" lang="ko-KR" altLang="ko-KR" sz="1100" b="0" i="0" u="none" strike="noStrike" cap="none" normalizeH="0" baseline="0">
                <a:ln>
                  <a:noFill/>
                </a:ln>
                <a:solidFill>
                  <a:srgbClr val="D5B778"/>
                </a:solidFill>
                <a:effectLst/>
                <a:latin typeface="Arial Unicode MS"/>
                <a:ea typeface="JetBrains Mono"/>
              </a:rPr>
              <a:t>    &lt;input </a:t>
            </a:r>
            <a:r>
              <a:rPr kumimoji="0" lang="ko-KR" altLang="ko-KR" sz="1100" b="0" i="0" u="none" strike="noStrike" cap="none" normalizeH="0" baseline="0">
                <a:ln>
                  <a:noFill/>
                </a:ln>
                <a:solidFill>
                  <a:srgbClr val="BABABA"/>
                </a:solidFill>
                <a:effectLst/>
                <a:latin typeface="Arial Unicode MS"/>
                <a:ea typeface="JetBrains Mono"/>
              </a:rPr>
              <a:t>type</a:t>
            </a:r>
            <a:r>
              <a:rPr kumimoji="0" lang="ko-KR" altLang="ko-KR" sz="1100" b="0" i="0" u="none" strike="noStrike" cap="none" normalizeH="0" baseline="0">
                <a:ln>
                  <a:noFill/>
                </a:ln>
                <a:solidFill>
                  <a:srgbClr val="6AAB73"/>
                </a:solidFill>
                <a:effectLst/>
                <a:latin typeface="Arial Unicode MS"/>
                <a:ea typeface="JetBrains Mono"/>
              </a:rPr>
              <a:t>="text" </a:t>
            </a:r>
            <a:r>
              <a:rPr kumimoji="0" lang="ko-KR" altLang="ko-KR" sz="1100" b="0" i="0" u="none" strike="noStrike" cap="none" normalizeH="0" baseline="0">
                <a:ln>
                  <a:noFill/>
                </a:ln>
                <a:solidFill>
                  <a:srgbClr val="BABABA"/>
                </a:solidFill>
                <a:effectLst/>
                <a:latin typeface="Arial Unicode MS"/>
                <a:ea typeface="JetBrains Mono"/>
              </a:rPr>
              <a:t>id</a:t>
            </a:r>
            <a:r>
              <a:rPr kumimoji="0" lang="ko-KR" altLang="ko-KR" sz="1100" b="0" i="0" u="none" strike="noStrike" cap="none" normalizeH="0" baseline="0">
                <a:ln>
                  <a:noFill/>
                </a:ln>
                <a:solidFill>
                  <a:srgbClr val="6AAB73"/>
                </a:solidFill>
                <a:effectLst/>
                <a:latin typeface="Arial Unicode MS"/>
                <a:ea typeface="JetBrains Mono"/>
              </a:rPr>
              <a:t>="price" </a:t>
            </a:r>
            <a:r>
              <a:rPr kumimoji="0" lang="ko-KR" altLang="ko-KR" sz="1100" b="0" i="0" u="none" strike="noStrike" cap="none" normalizeH="0" baseline="0">
                <a:ln>
                  <a:noFill/>
                </a:ln>
                <a:solidFill>
                  <a:srgbClr val="BABABA"/>
                </a:solidFill>
                <a:effectLst/>
                <a:latin typeface="Arial Unicode MS"/>
                <a:ea typeface="JetBrains Mono"/>
              </a:rPr>
              <a:t>name</a:t>
            </a:r>
            <a:r>
              <a:rPr kumimoji="0" lang="ko-KR" altLang="ko-KR" sz="1100" b="0" i="0" u="none" strike="noStrike" cap="none" normalizeH="0" baseline="0">
                <a:ln>
                  <a:noFill/>
                </a:ln>
                <a:solidFill>
                  <a:srgbClr val="6AAB73"/>
                </a:solidFill>
                <a:effectLst/>
                <a:latin typeface="Arial Unicode MS"/>
                <a:ea typeface="JetBrains Mono"/>
              </a:rPr>
              <a:t>="price" </a:t>
            </a:r>
            <a:r>
              <a:rPr kumimoji="0" lang="ko-KR" altLang="ko-KR" sz="1100" b="0" i="0" u="none" strike="noStrike" cap="none" normalizeH="0" baseline="0">
                <a:ln>
                  <a:noFill/>
                </a:ln>
                <a:solidFill>
                  <a:srgbClr val="C77DBB"/>
                </a:solidFill>
                <a:effectLst/>
                <a:latin typeface="Arial Unicode MS"/>
                <a:ea typeface="JetBrains Mono"/>
              </a:rPr>
              <a:t>th</a:t>
            </a:r>
            <a:r>
              <a:rPr kumimoji="0" lang="ko-KR" altLang="ko-KR" sz="1100" b="0" i="0" u="none" strike="noStrike" cap="none" normalizeH="0" baseline="0">
                <a:ln>
                  <a:noFill/>
                </a:ln>
                <a:solidFill>
                  <a:srgbClr val="BABABA"/>
                </a:solidFill>
                <a:effectLst/>
                <a:latin typeface="Arial Unicode MS"/>
                <a:ea typeface="JetBrains Mono"/>
              </a:rPr>
              <a:t>:value</a:t>
            </a:r>
            <a:r>
              <a:rPr kumimoji="0" lang="ko-KR" altLang="ko-KR" sz="1100" b="0" i="0" u="none" strike="noStrike" cap="none" normalizeH="0" baseline="0">
                <a:ln>
                  <a:noFill/>
                </a:ln>
                <a:solidFill>
                  <a:srgbClr val="6AAB73"/>
                </a:solidFill>
                <a:effectLst/>
                <a:latin typeface="Arial Unicode MS"/>
                <a:ea typeface="JetBrains Mono"/>
              </a:rPr>
              <a:t>="${product.price}"</a:t>
            </a:r>
            <a:r>
              <a:rPr kumimoji="0" lang="ko-KR" altLang="ko-KR" sz="1100" b="0" i="0" u="none" strike="noStrike" cap="none" normalizeH="0" baseline="0">
                <a:ln>
                  <a:noFill/>
                </a:ln>
                <a:solidFill>
                  <a:srgbClr val="D5B778"/>
                </a:solidFill>
                <a:effectLst/>
                <a:latin typeface="Arial Unicode MS"/>
                <a:ea typeface="JetBrains Mono"/>
              </a:rPr>
              <a:t>&gt;&lt;br&gt;&lt;br&gt;</a:t>
            </a:r>
            <a:br>
              <a:rPr kumimoji="0" lang="ko-KR" altLang="ko-KR" sz="1100" b="0" i="0" u="none" strike="noStrike" cap="none" normalizeH="0" baseline="0">
                <a:ln>
                  <a:noFill/>
                </a:ln>
                <a:solidFill>
                  <a:srgbClr val="D5B778"/>
                </a:solidFill>
                <a:effectLst/>
                <a:latin typeface="Arial Unicode MS"/>
                <a:ea typeface="JetBrains Mono"/>
              </a:rPr>
            </a:br>
            <a:br>
              <a:rPr kumimoji="0" lang="ko-KR" altLang="ko-KR" sz="1100" b="0" i="0" u="none" strike="noStrike" cap="none" normalizeH="0" baseline="0">
                <a:ln>
                  <a:noFill/>
                </a:ln>
                <a:solidFill>
                  <a:srgbClr val="D5B778"/>
                </a:solidFill>
                <a:effectLst/>
                <a:latin typeface="Arial Unicode MS"/>
                <a:ea typeface="JetBrains Mono"/>
              </a:rPr>
            </a:br>
            <a:r>
              <a:rPr kumimoji="0" lang="ko-KR" altLang="ko-KR" sz="1100" b="0" i="0" u="none" strike="noStrike" cap="none" normalizeH="0" baseline="0">
                <a:ln>
                  <a:noFill/>
                </a:ln>
                <a:solidFill>
                  <a:srgbClr val="D5B778"/>
                </a:solidFill>
                <a:effectLst/>
                <a:latin typeface="Arial Unicode MS"/>
                <a:ea typeface="JetBrains Mono"/>
              </a:rPr>
              <a:t>    &lt;label </a:t>
            </a:r>
            <a:r>
              <a:rPr kumimoji="0" lang="ko-KR" altLang="ko-KR" sz="1100" b="0" i="0" u="none" strike="noStrike" cap="none" normalizeH="0" baseline="0">
                <a:ln>
                  <a:noFill/>
                </a:ln>
                <a:solidFill>
                  <a:srgbClr val="BABABA"/>
                </a:solidFill>
                <a:effectLst/>
                <a:latin typeface="Arial Unicode MS"/>
                <a:ea typeface="JetBrains Mono"/>
              </a:rPr>
              <a:t>for</a:t>
            </a:r>
            <a:r>
              <a:rPr kumimoji="0" lang="ko-KR" altLang="ko-KR" sz="1100" b="0" i="0" u="none" strike="noStrike" cap="none" normalizeH="0" baseline="0">
                <a:ln>
                  <a:noFill/>
                </a:ln>
                <a:solidFill>
                  <a:srgbClr val="6AAB73"/>
                </a:solidFill>
                <a:effectLst/>
                <a:latin typeface="Arial Unicode MS"/>
                <a:ea typeface="JetBrains Mono"/>
              </a:rPr>
              <a:t>="discount"</a:t>
            </a:r>
            <a:r>
              <a:rPr kumimoji="0" lang="ko-KR" altLang="ko-KR" sz="1100" b="0" i="0" u="none" strike="noStrike" cap="none" normalizeH="0" baseline="0">
                <a:ln>
                  <a:noFill/>
                </a:ln>
                <a:solidFill>
                  <a:srgbClr val="D5B778"/>
                </a:solidFill>
                <a:effectLst/>
                <a:latin typeface="Arial Unicode MS"/>
                <a:ea typeface="JetBrains Mono"/>
              </a:rPr>
              <a:t>&gt;</a:t>
            </a:r>
            <a:r>
              <a:rPr kumimoji="0" lang="ko-KR" altLang="ko-KR" sz="1100" b="0" i="0" u="none" strike="noStrike" cap="none" normalizeH="0" baseline="0">
                <a:ln>
                  <a:noFill/>
                </a:ln>
                <a:solidFill>
                  <a:srgbClr val="BCBEC4"/>
                </a:solidFill>
                <a:effectLst/>
                <a:latin typeface="Arial Unicode MS"/>
                <a:ea typeface="JetBrains Mono"/>
              </a:rPr>
              <a:t>Discount:</a:t>
            </a:r>
            <a:r>
              <a:rPr kumimoji="0" lang="ko-KR" altLang="ko-KR" sz="1100" b="0" i="0" u="none" strike="noStrike" cap="none" normalizeH="0" baseline="0">
                <a:ln>
                  <a:noFill/>
                </a:ln>
                <a:solidFill>
                  <a:srgbClr val="D5B778"/>
                </a:solidFill>
                <a:effectLst/>
                <a:latin typeface="Arial Unicode MS"/>
                <a:ea typeface="JetBrains Mono"/>
              </a:rPr>
              <a:t>&lt;/label&gt;</a:t>
            </a:r>
            <a:br>
              <a:rPr kumimoji="0" lang="ko-KR" altLang="ko-KR" sz="1100" b="0" i="0" u="none" strike="noStrike" cap="none" normalizeH="0" baseline="0">
                <a:ln>
                  <a:noFill/>
                </a:ln>
                <a:solidFill>
                  <a:srgbClr val="D5B778"/>
                </a:solidFill>
                <a:effectLst/>
                <a:latin typeface="Arial Unicode MS"/>
                <a:ea typeface="JetBrains Mono"/>
              </a:rPr>
            </a:br>
            <a:r>
              <a:rPr kumimoji="0" lang="ko-KR" altLang="ko-KR" sz="1100" b="0" i="0" u="none" strike="noStrike" cap="none" normalizeH="0" baseline="0">
                <a:ln>
                  <a:noFill/>
                </a:ln>
                <a:solidFill>
                  <a:srgbClr val="D5B778"/>
                </a:solidFill>
                <a:effectLst/>
                <a:latin typeface="Arial Unicode MS"/>
                <a:ea typeface="JetBrains Mono"/>
              </a:rPr>
              <a:t>    &lt;input </a:t>
            </a:r>
            <a:r>
              <a:rPr kumimoji="0" lang="ko-KR" altLang="ko-KR" sz="1100" b="0" i="0" u="none" strike="noStrike" cap="none" normalizeH="0" baseline="0">
                <a:ln>
                  <a:noFill/>
                </a:ln>
                <a:solidFill>
                  <a:srgbClr val="BABABA"/>
                </a:solidFill>
                <a:effectLst/>
                <a:latin typeface="Arial Unicode MS"/>
                <a:ea typeface="JetBrains Mono"/>
              </a:rPr>
              <a:t>type</a:t>
            </a:r>
            <a:r>
              <a:rPr kumimoji="0" lang="ko-KR" altLang="ko-KR" sz="1100" b="0" i="0" u="none" strike="noStrike" cap="none" normalizeH="0" baseline="0">
                <a:ln>
                  <a:noFill/>
                </a:ln>
                <a:solidFill>
                  <a:srgbClr val="6AAB73"/>
                </a:solidFill>
                <a:effectLst/>
                <a:latin typeface="Arial Unicode MS"/>
                <a:ea typeface="JetBrains Mono"/>
              </a:rPr>
              <a:t>="text" </a:t>
            </a:r>
            <a:r>
              <a:rPr kumimoji="0" lang="ko-KR" altLang="ko-KR" sz="1100" b="0" i="0" u="none" strike="noStrike" cap="none" normalizeH="0" baseline="0">
                <a:ln>
                  <a:noFill/>
                </a:ln>
                <a:solidFill>
                  <a:srgbClr val="BABABA"/>
                </a:solidFill>
                <a:effectLst/>
                <a:latin typeface="Arial Unicode MS"/>
                <a:ea typeface="JetBrains Mono"/>
              </a:rPr>
              <a:t>id</a:t>
            </a:r>
            <a:r>
              <a:rPr kumimoji="0" lang="ko-KR" altLang="ko-KR" sz="1100" b="0" i="0" u="none" strike="noStrike" cap="none" normalizeH="0" baseline="0">
                <a:ln>
                  <a:noFill/>
                </a:ln>
                <a:solidFill>
                  <a:srgbClr val="6AAB73"/>
                </a:solidFill>
                <a:effectLst/>
                <a:latin typeface="Arial Unicode MS"/>
                <a:ea typeface="JetBrains Mono"/>
              </a:rPr>
              <a:t>="discount" </a:t>
            </a:r>
            <a:r>
              <a:rPr kumimoji="0" lang="ko-KR" altLang="ko-KR" sz="1100" b="0" i="0" u="none" strike="noStrike" cap="none" normalizeH="0" baseline="0">
                <a:ln>
                  <a:noFill/>
                </a:ln>
                <a:solidFill>
                  <a:srgbClr val="BABABA"/>
                </a:solidFill>
                <a:effectLst/>
                <a:latin typeface="Arial Unicode MS"/>
                <a:ea typeface="JetBrains Mono"/>
              </a:rPr>
              <a:t>name</a:t>
            </a:r>
            <a:r>
              <a:rPr kumimoji="0" lang="ko-KR" altLang="ko-KR" sz="1100" b="0" i="0" u="none" strike="noStrike" cap="none" normalizeH="0" baseline="0">
                <a:ln>
                  <a:noFill/>
                </a:ln>
                <a:solidFill>
                  <a:srgbClr val="6AAB73"/>
                </a:solidFill>
                <a:effectLst/>
                <a:latin typeface="Arial Unicode MS"/>
                <a:ea typeface="JetBrains Mono"/>
              </a:rPr>
              <a:t>="discount" </a:t>
            </a:r>
            <a:r>
              <a:rPr kumimoji="0" lang="ko-KR" altLang="ko-KR" sz="1100" b="0" i="0" u="none" strike="noStrike" cap="none" normalizeH="0" baseline="0">
                <a:ln>
                  <a:noFill/>
                </a:ln>
                <a:solidFill>
                  <a:srgbClr val="C77DBB"/>
                </a:solidFill>
                <a:effectLst/>
                <a:latin typeface="Arial Unicode MS"/>
                <a:ea typeface="JetBrains Mono"/>
              </a:rPr>
              <a:t>th</a:t>
            </a:r>
            <a:r>
              <a:rPr kumimoji="0" lang="ko-KR" altLang="ko-KR" sz="1100" b="0" i="0" u="none" strike="noStrike" cap="none" normalizeH="0" baseline="0">
                <a:ln>
                  <a:noFill/>
                </a:ln>
                <a:solidFill>
                  <a:srgbClr val="BABABA"/>
                </a:solidFill>
                <a:effectLst/>
                <a:latin typeface="Arial Unicode MS"/>
                <a:ea typeface="JetBrains Mono"/>
              </a:rPr>
              <a:t>:value</a:t>
            </a:r>
            <a:r>
              <a:rPr kumimoji="0" lang="ko-KR" altLang="ko-KR" sz="1100" b="0" i="0" u="none" strike="noStrike" cap="none" normalizeH="0" baseline="0">
                <a:ln>
                  <a:noFill/>
                </a:ln>
                <a:solidFill>
                  <a:srgbClr val="6AAB73"/>
                </a:solidFill>
                <a:effectLst/>
                <a:latin typeface="Arial Unicode MS"/>
                <a:ea typeface="JetBrains Mono"/>
              </a:rPr>
              <a:t>="${product.discount}"</a:t>
            </a:r>
            <a:r>
              <a:rPr kumimoji="0" lang="ko-KR" altLang="ko-KR" sz="1100" b="0" i="0" u="none" strike="noStrike" cap="none" normalizeH="0" baseline="0">
                <a:ln>
                  <a:noFill/>
                </a:ln>
                <a:solidFill>
                  <a:srgbClr val="D5B778"/>
                </a:solidFill>
                <a:effectLst/>
                <a:latin typeface="Arial Unicode MS"/>
                <a:ea typeface="JetBrains Mono"/>
              </a:rPr>
              <a:t>&gt;&lt;br&gt;&lt;br&gt;</a:t>
            </a:r>
            <a:br>
              <a:rPr kumimoji="0" lang="ko-KR" altLang="ko-KR" sz="1100" b="0" i="0" u="none" strike="noStrike" cap="none" normalizeH="0" baseline="0">
                <a:ln>
                  <a:noFill/>
                </a:ln>
                <a:solidFill>
                  <a:srgbClr val="D5B778"/>
                </a:solidFill>
                <a:effectLst/>
                <a:latin typeface="Arial Unicode MS"/>
                <a:ea typeface="JetBrains Mono"/>
              </a:rPr>
            </a:br>
            <a:br>
              <a:rPr kumimoji="0" lang="ko-KR" altLang="ko-KR" sz="1100" b="0" i="0" u="none" strike="noStrike" cap="none" normalizeH="0" baseline="0">
                <a:ln>
                  <a:noFill/>
                </a:ln>
                <a:solidFill>
                  <a:srgbClr val="D5B778"/>
                </a:solidFill>
                <a:effectLst/>
                <a:latin typeface="Arial Unicode MS"/>
                <a:ea typeface="JetBrains Mono"/>
              </a:rPr>
            </a:br>
            <a:r>
              <a:rPr kumimoji="0" lang="ko-KR" altLang="ko-KR" sz="1100" b="0" i="0" u="none" strike="noStrike" cap="none" normalizeH="0" baseline="0">
                <a:ln>
                  <a:noFill/>
                </a:ln>
                <a:solidFill>
                  <a:srgbClr val="D5B778"/>
                </a:solidFill>
                <a:effectLst/>
                <a:latin typeface="Arial Unicode MS"/>
                <a:ea typeface="JetBrains Mono"/>
              </a:rPr>
              <a:t>    &lt;button </a:t>
            </a:r>
            <a:r>
              <a:rPr kumimoji="0" lang="ko-KR" altLang="ko-KR" sz="1100" b="0" i="0" u="none" strike="noStrike" cap="none" normalizeH="0" baseline="0">
                <a:ln>
                  <a:noFill/>
                </a:ln>
                <a:solidFill>
                  <a:srgbClr val="BABABA"/>
                </a:solidFill>
                <a:effectLst/>
                <a:latin typeface="Arial Unicode MS"/>
                <a:ea typeface="JetBrains Mono"/>
              </a:rPr>
              <a:t>type</a:t>
            </a:r>
            <a:r>
              <a:rPr kumimoji="0" lang="ko-KR" altLang="ko-KR" sz="1100" b="0" i="0" u="none" strike="noStrike" cap="none" normalizeH="0" baseline="0">
                <a:ln>
                  <a:noFill/>
                </a:ln>
                <a:solidFill>
                  <a:srgbClr val="6AAB73"/>
                </a:solidFill>
                <a:effectLst/>
                <a:latin typeface="Arial Unicode MS"/>
                <a:ea typeface="JetBrains Mono"/>
              </a:rPr>
              <a:t>="submit"</a:t>
            </a:r>
            <a:r>
              <a:rPr kumimoji="0" lang="ko-KR" altLang="ko-KR" sz="1100" b="0" i="0" u="none" strike="noStrike" cap="none" normalizeH="0" baseline="0">
                <a:ln>
                  <a:noFill/>
                </a:ln>
                <a:solidFill>
                  <a:srgbClr val="D5B778"/>
                </a:solidFill>
                <a:effectLst/>
                <a:latin typeface="Arial Unicode MS"/>
                <a:ea typeface="JetBrains Mono"/>
              </a:rPr>
              <a:t>&gt;</a:t>
            </a:r>
            <a:r>
              <a:rPr kumimoji="0" lang="ko-KR" altLang="ko-KR" sz="1100" b="0" i="0" u="none" strike="noStrike" cap="none" normalizeH="0" baseline="0">
                <a:ln>
                  <a:noFill/>
                </a:ln>
                <a:solidFill>
                  <a:srgbClr val="BCBEC4"/>
                </a:solidFill>
                <a:effectLst/>
                <a:latin typeface="Arial Unicode MS"/>
                <a:ea typeface="JetBrains Mono"/>
              </a:rPr>
              <a:t>Submit</a:t>
            </a:r>
            <a:r>
              <a:rPr kumimoji="0" lang="ko-KR" altLang="ko-KR" sz="1100" b="0" i="0" u="none" strike="noStrike" cap="none" normalizeH="0" baseline="0">
                <a:ln>
                  <a:noFill/>
                </a:ln>
                <a:solidFill>
                  <a:srgbClr val="D5B778"/>
                </a:solidFill>
                <a:effectLst/>
                <a:latin typeface="Arial Unicode MS"/>
                <a:ea typeface="JetBrains Mono"/>
              </a:rPr>
              <a:t>&lt;/button&gt;</a:t>
            </a:r>
            <a:br>
              <a:rPr kumimoji="0" lang="ko-KR" altLang="ko-KR" sz="1100" b="0" i="0" u="none" strike="noStrike" cap="none" normalizeH="0" baseline="0">
                <a:ln>
                  <a:noFill/>
                </a:ln>
                <a:solidFill>
                  <a:srgbClr val="D5B778"/>
                </a:solidFill>
                <a:effectLst/>
                <a:latin typeface="Arial Unicode MS"/>
                <a:ea typeface="JetBrains Mono"/>
              </a:rPr>
            </a:br>
            <a:r>
              <a:rPr kumimoji="0" lang="ko-KR" altLang="ko-KR" sz="1100" b="0" i="0" u="none" strike="noStrike" cap="none" normalizeH="0" baseline="0">
                <a:ln>
                  <a:noFill/>
                </a:ln>
                <a:solidFill>
                  <a:srgbClr val="D5B778"/>
                </a:solidFill>
                <a:effectLst/>
                <a:latin typeface="Arial Unicode MS"/>
                <a:ea typeface="JetBrains Mono"/>
              </a:rPr>
              <a:t>&lt;/form&gt;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graphicFrame>
        <p:nvGraphicFramePr>
          <p:cNvPr id="7" name="표 6">
            <a:extLst>
              <a:ext uri="{FF2B5EF4-FFF2-40B4-BE49-F238E27FC236}">
                <a16:creationId xmlns:a16="http://schemas.microsoft.com/office/drawing/2014/main" id="{AA54F65A-B442-9FE9-A15A-5507E184CC6F}"/>
              </a:ext>
            </a:extLst>
          </p:cNvPr>
          <p:cNvGraphicFramePr>
            <a:graphicFrameLocks noGrp="1"/>
          </p:cNvGraphicFramePr>
          <p:nvPr/>
        </p:nvGraphicFramePr>
        <p:xfrm>
          <a:off x="7643593" y="3018148"/>
          <a:ext cx="2253441" cy="813435"/>
        </p:xfrm>
        <a:graphic>
          <a:graphicData uri="http://schemas.openxmlformats.org/drawingml/2006/table">
            <a:tbl>
              <a:tblPr/>
              <a:tblGrid>
                <a:gridCol w="2253441">
                  <a:extLst>
                    <a:ext uri="{9D8B030D-6E8A-4147-A177-3AD203B41FA5}">
                      <a16:colId xmlns:a16="http://schemas.microsoft.com/office/drawing/2014/main" val="2270832344"/>
                    </a:ext>
                  </a:extLst>
                </a:gridCol>
              </a:tblGrid>
              <a:tr h="0">
                <a:tc>
                  <a:txBody>
                    <a:bodyPr/>
                    <a:lstStyle/>
                    <a:p>
                      <a:pPr marL="228600" indent="-228600">
                        <a:lnSpc>
                          <a:spcPct val="150000"/>
                        </a:lnSpc>
                        <a:buFont typeface="+mj-ea"/>
                        <a:buAutoNum type="circleNumDbPlain"/>
                      </a:pPr>
                      <a:r>
                        <a:rPr lang="en-US" sz="1100"/>
                        <a:t>GET /product-form </a:t>
                      </a:r>
                      <a:r>
                        <a:rPr lang="ko-KR" altLang="en-US" sz="1100"/>
                        <a:t>요청</a:t>
                      </a:r>
                      <a:endParaRPr lang="en-US" sz="1100"/>
                    </a:p>
                    <a:p>
                      <a:pPr marL="228600" indent="-228600">
                        <a:lnSpc>
                          <a:spcPct val="150000"/>
                        </a:lnSpc>
                        <a:buFont typeface="+mj-ea"/>
                        <a:buAutoNum type="circleNumDbPlain"/>
                      </a:pPr>
                      <a:r>
                        <a:rPr lang="ko-KR" altLang="en-US" sz="1100"/>
                        <a:t>폼 필드에</a:t>
                      </a:r>
                      <a:r>
                        <a:rPr lang="en-US" altLang="ko-KR" sz="1100"/>
                        <a:t> </a:t>
                      </a:r>
                      <a:r>
                        <a:rPr lang="ko-KR" altLang="en-US" sz="1100"/>
                        <a:t>값</a:t>
                      </a:r>
                      <a:r>
                        <a:rPr lang="en-US" altLang="ko-KR" sz="1100"/>
                        <a:t> </a:t>
                      </a:r>
                      <a:r>
                        <a:rPr lang="ko-KR" altLang="en-US" sz="1100"/>
                        <a:t>입력</a:t>
                      </a:r>
                      <a:endParaRPr lang="en-US" altLang="ko-KR" sz="1100"/>
                    </a:p>
                    <a:p>
                      <a:pPr marL="228600" marR="0" lvl="0" indent="-228600" algn="l" defTabSz="914400" rtl="0" eaLnBrk="1" fontAlgn="auto" latinLnBrk="1" hangingPunct="1">
                        <a:lnSpc>
                          <a:spcPct val="150000"/>
                        </a:lnSpc>
                        <a:spcBef>
                          <a:spcPts val="0"/>
                        </a:spcBef>
                        <a:spcAft>
                          <a:spcPts val="0"/>
                        </a:spcAft>
                        <a:buClrTx/>
                        <a:buSzTx/>
                        <a:buFont typeface="+mj-ea"/>
                        <a:buAutoNum type="circleNumDbPlain"/>
                        <a:tabLst/>
                        <a:defRPr/>
                      </a:pPr>
                      <a:r>
                        <a:rPr lang="en-US" altLang="ko-KR" sz="1100"/>
                        <a:t>POST /submit-product </a:t>
                      </a:r>
                      <a:r>
                        <a:rPr lang="ko-KR" altLang="en-US" sz="1100"/>
                        <a:t>요청</a:t>
                      </a:r>
                      <a:endParaRPr lang="en-US" altLang="ko-KR" sz="1100"/>
                    </a:p>
                  </a:txBody>
                  <a:tcPr anchor="ctr">
                    <a:lnL>
                      <a:noFill/>
                    </a:lnL>
                    <a:lnR>
                      <a:noFill/>
                    </a:lnR>
                    <a:lnT>
                      <a:noFill/>
                    </a:lnT>
                    <a:lnB>
                      <a:noFill/>
                    </a:lnB>
                    <a:noFill/>
                  </a:tcPr>
                </a:tc>
                <a:extLst>
                  <a:ext uri="{0D108BD9-81ED-4DB2-BD59-A6C34878D82A}">
                    <a16:rowId xmlns:a16="http://schemas.microsoft.com/office/drawing/2014/main" val="4131371845"/>
                  </a:ext>
                </a:extLst>
              </a:tr>
            </a:tbl>
          </a:graphicData>
        </a:graphic>
      </p:graphicFrame>
      <p:sp>
        <p:nvSpPr>
          <p:cNvPr id="8" name="Rectangle 4">
            <a:extLst>
              <a:ext uri="{FF2B5EF4-FFF2-40B4-BE49-F238E27FC236}">
                <a16:creationId xmlns:a16="http://schemas.microsoft.com/office/drawing/2014/main" id="{D4C62DFE-AE3B-0A89-6A2F-4A33B3EE08C6}"/>
              </a:ext>
            </a:extLst>
          </p:cNvPr>
          <p:cNvSpPr>
            <a:spLocks noChangeArrowheads="1"/>
          </p:cNvSpPr>
          <p:nvPr/>
        </p:nvSpPr>
        <p:spPr bwMode="auto">
          <a:xfrm>
            <a:off x="5647453" y="4818586"/>
            <a:ext cx="6012330" cy="822726"/>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D5B778"/>
                </a:solidFill>
                <a:effectLst/>
                <a:latin typeface="Arial Unicode MS"/>
                <a:ea typeface="JetBrains Mono"/>
              </a:rPr>
              <a:t>&lt;h1&gt;</a:t>
            </a:r>
            <a:r>
              <a:rPr kumimoji="0" lang="ko-KR" altLang="ko-KR" sz="1100" b="0" i="0" u="none" strike="noStrike" cap="none" normalizeH="0" baseline="0">
                <a:ln>
                  <a:noFill/>
                </a:ln>
                <a:solidFill>
                  <a:srgbClr val="BCBEC4"/>
                </a:solidFill>
                <a:effectLst/>
                <a:latin typeface="Arial Unicode MS"/>
                <a:ea typeface="JetBrains Mono"/>
              </a:rPr>
              <a:t>Submitted Product</a:t>
            </a:r>
            <a:r>
              <a:rPr kumimoji="0" lang="ko-KR" altLang="ko-KR" sz="1100" b="0" i="0" u="none" strike="noStrike" cap="none" normalizeH="0" baseline="0">
                <a:ln>
                  <a:noFill/>
                </a:ln>
                <a:solidFill>
                  <a:srgbClr val="D5B778"/>
                </a:solidFill>
                <a:effectLst/>
                <a:latin typeface="Arial Unicode MS"/>
                <a:ea typeface="JetBrains Mono"/>
              </a:rPr>
              <a:t>&lt;/h1&gt;</a:t>
            </a:r>
            <a:br>
              <a:rPr kumimoji="0" lang="ko-KR" altLang="ko-KR" sz="1100" b="0" i="0" u="none" strike="noStrike" cap="none" normalizeH="0" baseline="0">
                <a:ln>
                  <a:noFill/>
                </a:ln>
                <a:solidFill>
                  <a:srgbClr val="D5B778"/>
                </a:solidFill>
                <a:effectLst/>
                <a:latin typeface="Arial Unicode MS"/>
                <a:ea typeface="JetBrains Mono"/>
              </a:rPr>
            </a:br>
            <a:r>
              <a:rPr kumimoji="0" lang="ko-KR" altLang="ko-KR" sz="1100" b="0" i="0" u="none" strike="noStrike" cap="none" normalizeH="0" baseline="0">
                <a:ln>
                  <a:noFill/>
                </a:ln>
                <a:solidFill>
                  <a:srgbClr val="D5B778"/>
                </a:solidFill>
                <a:effectLst/>
                <a:latin typeface="Arial Unicode MS"/>
                <a:ea typeface="JetBrains Mono"/>
              </a:rPr>
              <a:t>&lt;p&gt;&lt;strong&gt;</a:t>
            </a:r>
            <a:r>
              <a:rPr kumimoji="0" lang="ko-KR" altLang="ko-KR" sz="1100" b="0" i="0" u="none" strike="noStrike" cap="none" normalizeH="0" baseline="0">
                <a:ln>
                  <a:noFill/>
                </a:ln>
                <a:solidFill>
                  <a:srgbClr val="BCBEC4"/>
                </a:solidFill>
                <a:effectLst/>
                <a:latin typeface="Arial Unicode MS"/>
                <a:ea typeface="JetBrains Mono"/>
              </a:rPr>
              <a:t>Price:</a:t>
            </a:r>
            <a:r>
              <a:rPr kumimoji="0" lang="ko-KR" altLang="ko-KR" sz="1100" b="0" i="0" u="none" strike="noStrike" cap="none" normalizeH="0" baseline="0">
                <a:ln>
                  <a:noFill/>
                </a:ln>
                <a:solidFill>
                  <a:srgbClr val="D5B778"/>
                </a:solidFill>
                <a:effectLst/>
                <a:latin typeface="Arial Unicode MS"/>
                <a:ea typeface="JetBrains Mono"/>
              </a:rPr>
              <a:t>&lt;/strong&gt; &lt;span </a:t>
            </a:r>
            <a:r>
              <a:rPr kumimoji="0" lang="ko-KR" altLang="ko-KR" sz="1100" b="0" i="0" u="none" strike="noStrike" cap="none" normalizeH="0" baseline="0">
                <a:ln>
                  <a:noFill/>
                </a:ln>
                <a:solidFill>
                  <a:srgbClr val="C77DBB"/>
                </a:solidFill>
                <a:effectLst/>
                <a:latin typeface="Arial Unicode MS"/>
                <a:ea typeface="JetBrains Mono"/>
              </a:rPr>
              <a:t>th</a:t>
            </a:r>
            <a:r>
              <a:rPr kumimoji="0" lang="ko-KR" altLang="ko-KR" sz="1100" b="0" i="0" u="none" strike="noStrike" cap="none" normalizeH="0" baseline="0">
                <a:ln>
                  <a:noFill/>
                </a:ln>
                <a:solidFill>
                  <a:srgbClr val="BABABA"/>
                </a:solidFill>
                <a:effectLst/>
                <a:latin typeface="Arial Unicode MS"/>
                <a:ea typeface="JetBrains Mono"/>
              </a:rPr>
              <a:t>:text</a:t>
            </a:r>
            <a:r>
              <a:rPr kumimoji="0" lang="ko-KR" altLang="ko-KR" sz="1100" b="0" i="0" u="none" strike="noStrike" cap="none" normalizeH="0" baseline="0">
                <a:ln>
                  <a:noFill/>
                </a:ln>
                <a:solidFill>
                  <a:srgbClr val="6AAB73"/>
                </a:solidFill>
                <a:effectLst/>
                <a:latin typeface="Arial Unicode MS"/>
                <a:ea typeface="JetBrains Mono"/>
              </a:rPr>
              <a:t>="${{product.price}}"</a:t>
            </a:r>
            <a:r>
              <a:rPr kumimoji="0" lang="ko-KR" altLang="ko-KR" sz="1100" b="0" i="0" u="none" strike="noStrike" cap="none" normalizeH="0" baseline="0">
                <a:ln>
                  <a:noFill/>
                </a:ln>
                <a:solidFill>
                  <a:srgbClr val="D5B778"/>
                </a:solidFill>
                <a:effectLst/>
                <a:latin typeface="Arial Unicode MS"/>
                <a:ea typeface="JetBrains Mono"/>
              </a:rPr>
              <a:t>&gt;&lt;/span&gt;&lt;/p&gt;</a:t>
            </a:r>
            <a:br>
              <a:rPr kumimoji="0" lang="ko-KR" altLang="ko-KR" sz="1100" b="0" i="0" u="none" strike="noStrike" cap="none" normalizeH="0" baseline="0">
                <a:ln>
                  <a:noFill/>
                </a:ln>
                <a:solidFill>
                  <a:srgbClr val="D5B778"/>
                </a:solidFill>
                <a:effectLst/>
                <a:latin typeface="Arial Unicode MS"/>
                <a:ea typeface="JetBrains Mono"/>
              </a:rPr>
            </a:br>
            <a:r>
              <a:rPr kumimoji="0" lang="ko-KR" altLang="ko-KR" sz="1100" b="0" i="0" u="none" strike="noStrike" cap="none" normalizeH="0" baseline="0">
                <a:ln>
                  <a:noFill/>
                </a:ln>
                <a:solidFill>
                  <a:srgbClr val="D5B778"/>
                </a:solidFill>
                <a:effectLst/>
                <a:latin typeface="Arial Unicode MS"/>
                <a:ea typeface="JetBrains Mono"/>
              </a:rPr>
              <a:t>&lt;p&gt;&lt;strong&gt;</a:t>
            </a:r>
            <a:r>
              <a:rPr kumimoji="0" lang="ko-KR" altLang="ko-KR" sz="1100" b="0" i="0" u="none" strike="noStrike" cap="none" normalizeH="0" baseline="0">
                <a:ln>
                  <a:noFill/>
                </a:ln>
                <a:solidFill>
                  <a:srgbClr val="BCBEC4"/>
                </a:solidFill>
                <a:effectLst/>
                <a:latin typeface="Arial Unicode MS"/>
                <a:ea typeface="JetBrains Mono"/>
              </a:rPr>
              <a:t>Discount:</a:t>
            </a:r>
            <a:r>
              <a:rPr kumimoji="0" lang="ko-KR" altLang="ko-KR" sz="1100" b="0" i="0" u="none" strike="noStrike" cap="none" normalizeH="0" baseline="0">
                <a:ln>
                  <a:noFill/>
                </a:ln>
                <a:solidFill>
                  <a:srgbClr val="D5B778"/>
                </a:solidFill>
                <a:effectLst/>
                <a:latin typeface="Arial Unicode MS"/>
                <a:ea typeface="JetBrains Mono"/>
              </a:rPr>
              <a:t>&lt;/strong&gt; &lt;span </a:t>
            </a:r>
            <a:r>
              <a:rPr kumimoji="0" lang="ko-KR" altLang="ko-KR" sz="1100" b="0" i="0" u="none" strike="noStrike" cap="none" normalizeH="0" baseline="0">
                <a:ln>
                  <a:noFill/>
                </a:ln>
                <a:solidFill>
                  <a:srgbClr val="C77DBB"/>
                </a:solidFill>
                <a:effectLst/>
                <a:latin typeface="Arial Unicode MS"/>
                <a:ea typeface="JetBrains Mono"/>
              </a:rPr>
              <a:t>th</a:t>
            </a:r>
            <a:r>
              <a:rPr kumimoji="0" lang="ko-KR" altLang="ko-KR" sz="1100" b="0" i="0" u="none" strike="noStrike" cap="none" normalizeH="0" baseline="0">
                <a:ln>
                  <a:noFill/>
                </a:ln>
                <a:solidFill>
                  <a:srgbClr val="BABABA"/>
                </a:solidFill>
                <a:effectLst/>
                <a:latin typeface="Arial Unicode MS"/>
                <a:ea typeface="JetBrains Mono"/>
              </a:rPr>
              <a:t>:text</a:t>
            </a:r>
            <a:r>
              <a:rPr kumimoji="0" lang="ko-KR" altLang="ko-KR" sz="1100" b="0" i="0" u="none" strike="noStrike" cap="none" normalizeH="0" baseline="0">
                <a:ln>
                  <a:noFill/>
                </a:ln>
                <a:solidFill>
                  <a:srgbClr val="6AAB73"/>
                </a:solidFill>
                <a:effectLst/>
                <a:latin typeface="Arial Unicode MS"/>
                <a:ea typeface="JetBrains Mono"/>
              </a:rPr>
              <a:t>="${{product.discount}}"</a:t>
            </a:r>
            <a:r>
              <a:rPr kumimoji="0" lang="ko-KR" altLang="ko-KR" sz="1100" b="0" i="0" u="none" strike="noStrike" cap="none" normalizeH="0" baseline="0">
                <a:ln>
                  <a:noFill/>
                </a:ln>
                <a:solidFill>
                  <a:srgbClr val="D5B778"/>
                </a:solidFill>
                <a:effectLst/>
                <a:latin typeface="Arial Unicode MS"/>
                <a:ea typeface="JetBrains Mono"/>
              </a:rPr>
              <a:t>&gt;&lt;/span&gt;&lt;/p&gt;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pic>
        <p:nvPicPr>
          <p:cNvPr id="10" name="그림 9">
            <a:extLst>
              <a:ext uri="{FF2B5EF4-FFF2-40B4-BE49-F238E27FC236}">
                <a16:creationId xmlns:a16="http://schemas.microsoft.com/office/drawing/2014/main" id="{4CB3751D-67AD-BF60-2E7F-C4D6B005D12C}"/>
              </a:ext>
            </a:extLst>
          </p:cNvPr>
          <p:cNvPicPr>
            <a:picLocks noChangeAspect="1"/>
          </p:cNvPicPr>
          <p:nvPr/>
        </p:nvPicPr>
        <p:blipFill>
          <a:blip r:embed="rId3"/>
          <a:stretch>
            <a:fillRect/>
          </a:stretch>
        </p:blipFill>
        <p:spPr>
          <a:xfrm>
            <a:off x="5647453" y="5761905"/>
            <a:ext cx="1913172" cy="756925"/>
          </a:xfrm>
          <a:prstGeom prst="rect">
            <a:avLst/>
          </a:prstGeom>
          <a:ln w="6350">
            <a:solidFill>
              <a:schemeClr val="bg1">
                <a:lumMod val="65000"/>
              </a:schemeClr>
            </a:solidFill>
          </a:ln>
        </p:spPr>
      </p:pic>
      <p:sp>
        <p:nvSpPr>
          <p:cNvPr id="11" name="TextBox 10">
            <a:extLst>
              <a:ext uri="{FF2B5EF4-FFF2-40B4-BE49-F238E27FC236}">
                <a16:creationId xmlns:a16="http://schemas.microsoft.com/office/drawing/2014/main" id="{4899D4EF-3445-1C31-75A8-51D8B9FE2497}"/>
              </a:ext>
            </a:extLst>
          </p:cNvPr>
          <p:cNvSpPr txBox="1"/>
          <p:nvPr/>
        </p:nvSpPr>
        <p:spPr>
          <a:xfrm>
            <a:off x="5599825" y="221967"/>
            <a:ext cx="1691469" cy="276999"/>
          </a:xfrm>
          <a:prstGeom prst="rect">
            <a:avLst/>
          </a:prstGeom>
          <a:noFill/>
        </p:spPr>
        <p:txBody>
          <a:bodyPr wrap="square">
            <a:spAutoFit/>
          </a:bodyPr>
          <a:lstStyle/>
          <a:p>
            <a:r>
              <a:rPr lang="en-US" altLang="ko-KR" sz="1200" b="1" i="1">
                <a:solidFill>
                  <a:srgbClr val="0070C0"/>
                </a:solidFill>
              </a:rPr>
              <a:t>product-form.html</a:t>
            </a:r>
            <a:endParaRPr lang="ko-KR" altLang="en-US" sz="1200" b="1" i="1">
              <a:solidFill>
                <a:srgbClr val="0070C0"/>
              </a:solidFill>
            </a:endParaRPr>
          </a:p>
        </p:txBody>
      </p:sp>
      <p:sp>
        <p:nvSpPr>
          <p:cNvPr id="13" name="TextBox 12">
            <a:extLst>
              <a:ext uri="{FF2B5EF4-FFF2-40B4-BE49-F238E27FC236}">
                <a16:creationId xmlns:a16="http://schemas.microsoft.com/office/drawing/2014/main" id="{C6C27660-F8DE-5EC8-0AE7-B79B2DE16730}"/>
              </a:ext>
            </a:extLst>
          </p:cNvPr>
          <p:cNvSpPr txBox="1"/>
          <p:nvPr/>
        </p:nvSpPr>
        <p:spPr>
          <a:xfrm>
            <a:off x="5599824" y="4524354"/>
            <a:ext cx="1691469" cy="276999"/>
          </a:xfrm>
          <a:prstGeom prst="rect">
            <a:avLst/>
          </a:prstGeom>
          <a:noFill/>
        </p:spPr>
        <p:txBody>
          <a:bodyPr wrap="square">
            <a:spAutoFit/>
          </a:bodyPr>
          <a:lstStyle/>
          <a:p>
            <a:r>
              <a:rPr lang="en-US" altLang="ko-KR" sz="1200" b="1" i="1">
                <a:solidFill>
                  <a:srgbClr val="0070C0"/>
                </a:solidFill>
              </a:rPr>
              <a:t>product-result.html</a:t>
            </a:r>
            <a:endParaRPr lang="ko-KR" altLang="en-US" sz="1200" b="1" i="1">
              <a:solidFill>
                <a:srgbClr val="0070C0"/>
              </a:solidFill>
            </a:endParaRPr>
          </a:p>
        </p:txBody>
      </p:sp>
      <p:graphicFrame>
        <p:nvGraphicFramePr>
          <p:cNvPr id="14" name="표 13">
            <a:extLst>
              <a:ext uri="{FF2B5EF4-FFF2-40B4-BE49-F238E27FC236}">
                <a16:creationId xmlns:a16="http://schemas.microsoft.com/office/drawing/2014/main" id="{8D609048-444B-0F02-7EE5-11C5954407D6}"/>
              </a:ext>
            </a:extLst>
          </p:cNvPr>
          <p:cNvGraphicFramePr>
            <a:graphicFrameLocks noGrp="1"/>
          </p:cNvGraphicFramePr>
          <p:nvPr/>
        </p:nvGraphicFramePr>
        <p:xfrm>
          <a:off x="7560625" y="5985109"/>
          <a:ext cx="3651936" cy="310515"/>
        </p:xfrm>
        <a:graphic>
          <a:graphicData uri="http://schemas.openxmlformats.org/drawingml/2006/table">
            <a:tbl>
              <a:tblPr/>
              <a:tblGrid>
                <a:gridCol w="3651936">
                  <a:extLst>
                    <a:ext uri="{9D8B030D-6E8A-4147-A177-3AD203B41FA5}">
                      <a16:colId xmlns:a16="http://schemas.microsoft.com/office/drawing/2014/main" val="2270832344"/>
                    </a:ext>
                  </a:extLst>
                </a:gridCol>
              </a:tblGrid>
              <a:tr h="0">
                <a:tc>
                  <a:txBody>
                    <a:bodyPr/>
                    <a:lstStyle/>
                    <a:p>
                      <a:pPr marL="0" indent="0">
                        <a:lnSpc>
                          <a:spcPct val="150000"/>
                        </a:lnSpc>
                        <a:buFont typeface="+mj-ea"/>
                        <a:buNone/>
                      </a:pPr>
                      <a:r>
                        <a:rPr lang="en-US" altLang="ko-KR" sz="1100"/>
                        <a:t>@CustomCurrencyFormat </a:t>
                      </a:r>
                      <a:r>
                        <a:rPr lang="ko-KR" altLang="en-US" sz="1100"/>
                        <a:t>에 의해 포맷된 데이터 출력</a:t>
                      </a:r>
                      <a:endParaRPr lang="en-US" sz="1100"/>
                    </a:p>
                  </a:txBody>
                  <a:tcPr anchor="ctr">
                    <a:lnL>
                      <a:noFill/>
                    </a:lnL>
                    <a:lnR>
                      <a:noFill/>
                    </a:lnR>
                    <a:lnT>
                      <a:noFill/>
                    </a:lnT>
                    <a:lnB>
                      <a:noFill/>
                    </a:lnB>
                    <a:noFill/>
                  </a:tcPr>
                </a:tc>
                <a:extLst>
                  <a:ext uri="{0D108BD9-81ED-4DB2-BD59-A6C34878D82A}">
                    <a16:rowId xmlns:a16="http://schemas.microsoft.com/office/drawing/2014/main" val="4131371845"/>
                  </a:ext>
                </a:extLst>
              </a:tr>
            </a:tbl>
          </a:graphicData>
        </a:graphic>
      </p:graphicFrame>
    </p:spTree>
    <p:extLst>
      <p:ext uri="{BB962C8B-B14F-4D97-AF65-F5344CB8AC3E}">
        <p14:creationId xmlns:p14="http://schemas.microsoft.com/office/powerpoint/2010/main" val="3770634280"/>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0E330A-97BA-164C-6ED8-831FC0876452}"/>
            </a:ext>
          </a:extLst>
        </p:cNvPr>
        <p:cNvGrpSpPr/>
        <p:nvPr/>
      </p:nvGrpSpPr>
      <p:grpSpPr>
        <a:xfrm>
          <a:off x="0" y="0"/>
          <a:ext cx="0" cy="0"/>
          <a:chOff x="0" y="0"/>
          <a:chExt cx="0" cy="0"/>
        </a:xfrm>
      </p:grpSpPr>
      <p:sp>
        <p:nvSpPr>
          <p:cNvPr id="60" name="모서리가 둥근 직사각형 38">
            <a:extLst>
              <a:ext uri="{FF2B5EF4-FFF2-40B4-BE49-F238E27FC236}">
                <a16:creationId xmlns:a16="http://schemas.microsoft.com/office/drawing/2014/main" id="{2609AC00-022D-6792-1859-54725BE701BC}"/>
              </a:ext>
            </a:extLst>
          </p:cNvPr>
          <p:cNvSpPr/>
          <p:nvPr/>
        </p:nvSpPr>
        <p:spPr>
          <a:xfrm>
            <a:off x="2346697" y="799062"/>
            <a:ext cx="2123573"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WebConversionService</a:t>
            </a:r>
          </a:p>
        </p:txBody>
      </p:sp>
      <p:sp>
        <p:nvSpPr>
          <p:cNvPr id="72" name="모서리가 둥근 직사각형 38">
            <a:extLst>
              <a:ext uri="{FF2B5EF4-FFF2-40B4-BE49-F238E27FC236}">
                <a16:creationId xmlns:a16="http://schemas.microsoft.com/office/drawing/2014/main" id="{59C0B14E-21D9-E196-0AA0-DAD4F061F4BF}"/>
              </a:ext>
            </a:extLst>
          </p:cNvPr>
          <p:cNvSpPr/>
          <p:nvPr/>
        </p:nvSpPr>
        <p:spPr>
          <a:xfrm>
            <a:off x="2060787" y="1683571"/>
            <a:ext cx="2695388" cy="493776"/>
          </a:xfrm>
          <a:prstGeom prst="roundRect">
            <a:avLst/>
          </a:prstGeom>
          <a:solidFill>
            <a:schemeClr val="accent1">
              <a:lumMod val="75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AnnotationPrinterConverter</a:t>
            </a:r>
          </a:p>
        </p:txBody>
      </p:sp>
      <p:sp>
        <p:nvSpPr>
          <p:cNvPr id="77" name="모서리가 둥근 직사각형 38">
            <a:extLst>
              <a:ext uri="{FF2B5EF4-FFF2-40B4-BE49-F238E27FC236}">
                <a16:creationId xmlns:a16="http://schemas.microsoft.com/office/drawing/2014/main" id="{7170252F-F421-2A4F-45A6-25469B69FDFD}"/>
              </a:ext>
            </a:extLst>
          </p:cNvPr>
          <p:cNvSpPr/>
          <p:nvPr/>
        </p:nvSpPr>
        <p:spPr>
          <a:xfrm>
            <a:off x="5478831" y="799062"/>
            <a:ext cx="1170431"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Converters</a:t>
            </a:r>
          </a:p>
        </p:txBody>
      </p:sp>
      <p:pic>
        <p:nvPicPr>
          <p:cNvPr id="79" name="그림 78">
            <a:extLst>
              <a:ext uri="{FF2B5EF4-FFF2-40B4-BE49-F238E27FC236}">
                <a16:creationId xmlns:a16="http://schemas.microsoft.com/office/drawing/2014/main" id="{7B7B4E1F-CFE3-8189-F1F0-7D80624E078C}"/>
              </a:ext>
            </a:extLst>
          </p:cNvPr>
          <p:cNvPicPr>
            <a:picLocks noChangeAspect="1"/>
          </p:cNvPicPr>
          <p:nvPr/>
        </p:nvPicPr>
        <p:blipFill>
          <a:blip r:embed="rId3"/>
          <a:srcRect l="46660"/>
          <a:stretch/>
        </p:blipFill>
        <p:spPr>
          <a:xfrm>
            <a:off x="5000388" y="1508415"/>
            <a:ext cx="2123573" cy="2013843"/>
          </a:xfrm>
          <a:prstGeom prst="rect">
            <a:avLst/>
          </a:prstGeom>
        </p:spPr>
      </p:pic>
      <p:cxnSp>
        <p:nvCxnSpPr>
          <p:cNvPr id="82" name="직선 연결선 81">
            <a:extLst>
              <a:ext uri="{FF2B5EF4-FFF2-40B4-BE49-F238E27FC236}">
                <a16:creationId xmlns:a16="http://schemas.microsoft.com/office/drawing/2014/main" id="{6EC44E87-4031-8D1C-9FBC-C547149D419E}"/>
              </a:ext>
            </a:extLst>
          </p:cNvPr>
          <p:cNvCxnSpPr>
            <a:cxnSpLocks/>
            <a:stCxn id="77" idx="2"/>
            <a:endCxn id="79" idx="0"/>
          </p:cNvCxnSpPr>
          <p:nvPr/>
        </p:nvCxnSpPr>
        <p:spPr>
          <a:xfrm flipH="1">
            <a:off x="6062175" y="1292838"/>
            <a:ext cx="1872" cy="215577"/>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4" name="직선 화살표 연결선 83">
            <a:extLst>
              <a:ext uri="{FF2B5EF4-FFF2-40B4-BE49-F238E27FC236}">
                <a16:creationId xmlns:a16="http://schemas.microsoft.com/office/drawing/2014/main" id="{4195FFDF-6D1D-A6A9-F994-CB64866D89D2}"/>
              </a:ext>
            </a:extLst>
          </p:cNvPr>
          <p:cNvCxnSpPr>
            <a:stCxn id="60" idx="3"/>
            <a:endCxn id="77" idx="1"/>
          </p:cNvCxnSpPr>
          <p:nvPr/>
        </p:nvCxnSpPr>
        <p:spPr>
          <a:xfrm>
            <a:off x="4470270" y="1045950"/>
            <a:ext cx="1008561"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직선 화살표 연결선 85">
            <a:extLst>
              <a:ext uri="{FF2B5EF4-FFF2-40B4-BE49-F238E27FC236}">
                <a16:creationId xmlns:a16="http://schemas.microsoft.com/office/drawing/2014/main" id="{74C5D758-98B0-03BB-875E-0BFBB6590296}"/>
              </a:ext>
            </a:extLst>
          </p:cNvPr>
          <p:cNvCxnSpPr>
            <a:cxnSpLocks/>
            <a:stCxn id="60" idx="2"/>
            <a:endCxn id="72" idx="0"/>
          </p:cNvCxnSpPr>
          <p:nvPr/>
        </p:nvCxnSpPr>
        <p:spPr>
          <a:xfrm flipH="1">
            <a:off x="3408481" y="1292838"/>
            <a:ext cx="3" cy="39073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직선 화살표 연결선 91">
            <a:extLst>
              <a:ext uri="{FF2B5EF4-FFF2-40B4-BE49-F238E27FC236}">
                <a16:creationId xmlns:a16="http://schemas.microsoft.com/office/drawing/2014/main" id="{A063D946-E59E-98EF-4E2A-3172FCCC0CB5}"/>
              </a:ext>
            </a:extLst>
          </p:cNvPr>
          <p:cNvCxnSpPr>
            <a:cxnSpLocks/>
            <a:stCxn id="72" idx="2"/>
            <a:endCxn id="51" idx="0"/>
          </p:cNvCxnSpPr>
          <p:nvPr/>
        </p:nvCxnSpPr>
        <p:spPr>
          <a:xfrm>
            <a:off x="3408481" y="2177347"/>
            <a:ext cx="0" cy="38129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직사각형 2">
            <a:extLst>
              <a:ext uri="{FF2B5EF4-FFF2-40B4-BE49-F238E27FC236}">
                <a16:creationId xmlns:a16="http://schemas.microsoft.com/office/drawing/2014/main" id="{786F4A80-E022-D114-0801-B3BCFE652B72}"/>
              </a:ext>
            </a:extLst>
          </p:cNvPr>
          <p:cNvSpPr/>
          <p:nvPr/>
        </p:nvSpPr>
        <p:spPr>
          <a:xfrm>
            <a:off x="108284" y="110009"/>
            <a:ext cx="2945037"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어노테이션 컨버터 흐름</a:t>
            </a:r>
          </a:p>
        </p:txBody>
      </p:sp>
      <p:sp>
        <p:nvSpPr>
          <p:cNvPr id="31" name="모서리가 둥근 직사각형 38">
            <a:extLst>
              <a:ext uri="{FF2B5EF4-FFF2-40B4-BE49-F238E27FC236}">
                <a16:creationId xmlns:a16="http://schemas.microsoft.com/office/drawing/2014/main" id="{3B1673DE-5889-39F3-43C2-C7CB54E20847}"/>
              </a:ext>
            </a:extLst>
          </p:cNvPr>
          <p:cNvSpPr/>
          <p:nvPr/>
        </p:nvSpPr>
        <p:spPr>
          <a:xfrm>
            <a:off x="325687" y="2558641"/>
            <a:ext cx="765407"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Printer</a:t>
            </a:r>
          </a:p>
        </p:txBody>
      </p:sp>
      <p:sp>
        <p:nvSpPr>
          <p:cNvPr id="38" name="모서리가 둥근 직사각형 38">
            <a:extLst>
              <a:ext uri="{FF2B5EF4-FFF2-40B4-BE49-F238E27FC236}">
                <a16:creationId xmlns:a16="http://schemas.microsoft.com/office/drawing/2014/main" id="{39A04EFD-EA56-9289-BC36-DD56E9E5019F}"/>
              </a:ext>
            </a:extLst>
          </p:cNvPr>
          <p:cNvSpPr/>
          <p:nvPr/>
        </p:nvSpPr>
        <p:spPr>
          <a:xfrm>
            <a:off x="2619586" y="3506952"/>
            <a:ext cx="1577788"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PrinterConverter</a:t>
            </a:r>
          </a:p>
        </p:txBody>
      </p:sp>
      <p:cxnSp>
        <p:nvCxnSpPr>
          <p:cNvPr id="39" name="직선 화살표 연결선 38">
            <a:extLst>
              <a:ext uri="{FF2B5EF4-FFF2-40B4-BE49-F238E27FC236}">
                <a16:creationId xmlns:a16="http://schemas.microsoft.com/office/drawing/2014/main" id="{852DC2C1-9C6A-A1EE-FBD6-AE70B79AF87A}"/>
              </a:ext>
            </a:extLst>
          </p:cNvPr>
          <p:cNvCxnSpPr>
            <a:cxnSpLocks/>
            <a:stCxn id="51" idx="1"/>
          </p:cNvCxnSpPr>
          <p:nvPr/>
        </p:nvCxnSpPr>
        <p:spPr>
          <a:xfrm>
            <a:off x="2060787" y="2805529"/>
            <a:ext cx="28591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모서리가 둥근 직사각형 38">
            <a:extLst>
              <a:ext uri="{FF2B5EF4-FFF2-40B4-BE49-F238E27FC236}">
                <a16:creationId xmlns:a16="http://schemas.microsoft.com/office/drawing/2014/main" id="{4238088B-5C6B-43CD-8D24-D26FCE75D0C0}"/>
              </a:ext>
            </a:extLst>
          </p:cNvPr>
          <p:cNvSpPr/>
          <p:nvPr/>
        </p:nvSpPr>
        <p:spPr>
          <a:xfrm>
            <a:off x="2060787" y="2558641"/>
            <a:ext cx="2695388"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AnnotationFormatterFactory</a:t>
            </a:r>
          </a:p>
        </p:txBody>
      </p:sp>
      <p:cxnSp>
        <p:nvCxnSpPr>
          <p:cNvPr id="59" name="직선 화살표 연결선 58">
            <a:extLst>
              <a:ext uri="{FF2B5EF4-FFF2-40B4-BE49-F238E27FC236}">
                <a16:creationId xmlns:a16="http://schemas.microsoft.com/office/drawing/2014/main" id="{A3305F27-5EF0-A45F-55F4-C8615952955F}"/>
              </a:ext>
            </a:extLst>
          </p:cNvPr>
          <p:cNvCxnSpPr>
            <a:cxnSpLocks/>
            <a:stCxn id="51" idx="2"/>
            <a:endCxn id="38" idx="0"/>
          </p:cNvCxnSpPr>
          <p:nvPr/>
        </p:nvCxnSpPr>
        <p:spPr>
          <a:xfrm flipH="1">
            <a:off x="3408480" y="3052417"/>
            <a:ext cx="1" cy="45453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3" name="모서리가 둥근 직사각형 38">
            <a:extLst>
              <a:ext uri="{FF2B5EF4-FFF2-40B4-BE49-F238E27FC236}">
                <a16:creationId xmlns:a16="http://schemas.microsoft.com/office/drawing/2014/main" id="{FF8AB92E-EC1A-805D-06C1-C0FBF22E24C4}"/>
              </a:ext>
            </a:extLst>
          </p:cNvPr>
          <p:cNvSpPr/>
          <p:nvPr/>
        </p:nvSpPr>
        <p:spPr>
          <a:xfrm>
            <a:off x="2823265" y="4348132"/>
            <a:ext cx="1170431"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Printer</a:t>
            </a:r>
          </a:p>
        </p:txBody>
      </p:sp>
      <p:cxnSp>
        <p:nvCxnSpPr>
          <p:cNvPr id="96" name="직선 화살표 연결선 95">
            <a:extLst>
              <a:ext uri="{FF2B5EF4-FFF2-40B4-BE49-F238E27FC236}">
                <a16:creationId xmlns:a16="http://schemas.microsoft.com/office/drawing/2014/main" id="{AE981385-51F2-EF9F-CBD4-F14DBDA6758F}"/>
              </a:ext>
            </a:extLst>
          </p:cNvPr>
          <p:cNvCxnSpPr>
            <a:cxnSpLocks/>
            <a:stCxn id="38" idx="2"/>
            <a:endCxn id="83" idx="0"/>
          </p:cNvCxnSpPr>
          <p:nvPr/>
        </p:nvCxnSpPr>
        <p:spPr>
          <a:xfrm>
            <a:off x="3408480" y="4000728"/>
            <a:ext cx="1" cy="34740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0" name="모서리가 둥근 직사각형 38">
            <a:extLst>
              <a:ext uri="{FF2B5EF4-FFF2-40B4-BE49-F238E27FC236}">
                <a16:creationId xmlns:a16="http://schemas.microsoft.com/office/drawing/2014/main" id="{BD38CA45-054A-FD8F-FE24-4428450C5341}"/>
              </a:ext>
            </a:extLst>
          </p:cNvPr>
          <p:cNvSpPr/>
          <p:nvPr/>
        </p:nvSpPr>
        <p:spPr>
          <a:xfrm>
            <a:off x="3042795" y="5199705"/>
            <a:ext cx="731370"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t>\1,000</a:t>
            </a:r>
          </a:p>
        </p:txBody>
      </p:sp>
      <p:cxnSp>
        <p:nvCxnSpPr>
          <p:cNvPr id="101" name="직선 화살표 연결선 100">
            <a:extLst>
              <a:ext uri="{FF2B5EF4-FFF2-40B4-BE49-F238E27FC236}">
                <a16:creationId xmlns:a16="http://schemas.microsoft.com/office/drawing/2014/main" id="{49A25F92-CE74-83AF-2CE4-759E0FF3F650}"/>
              </a:ext>
            </a:extLst>
          </p:cNvPr>
          <p:cNvCxnSpPr>
            <a:cxnSpLocks/>
            <a:stCxn id="83" idx="2"/>
            <a:endCxn id="100" idx="0"/>
          </p:cNvCxnSpPr>
          <p:nvPr/>
        </p:nvCxnSpPr>
        <p:spPr>
          <a:xfrm flipH="1">
            <a:off x="3408480" y="4841908"/>
            <a:ext cx="1" cy="35779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4" name="TextBox 103">
            <a:extLst>
              <a:ext uri="{FF2B5EF4-FFF2-40B4-BE49-F238E27FC236}">
                <a16:creationId xmlns:a16="http://schemas.microsoft.com/office/drawing/2014/main" id="{41344B53-8B22-1CEA-97FE-4AD4DFB7EFFE}"/>
              </a:ext>
            </a:extLst>
          </p:cNvPr>
          <p:cNvSpPr txBox="1"/>
          <p:nvPr/>
        </p:nvSpPr>
        <p:spPr>
          <a:xfrm>
            <a:off x="2060928" y="4883391"/>
            <a:ext cx="1285608" cy="261610"/>
          </a:xfrm>
          <a:prstGeom prst="rect">
            <a:avLst/>
          </a:prstGeom>
          <a:noFill/>
        </p:spPr>
        <p:txBody>
          <a:bodyPr wrap="square">
            <a:spAutoFit/>
          </a:bodyPr>
          <a:lstStyle/>
          <a:p>
            <a:r>
              <a:rPr lang="en-US" altLang="ko-KR" sz="1100"/>
              <a:t>print(1000, locale)</a:t>
            </a:r>
            <a:endParaRPr lang="ko-KR" altLang="en-US" sz="1100"/>
          </a:p>
        </p:txBody>
      </p:sp>
      <p:sp>
        <p:nvSpPr>
          <p:cNvPr id="106" name="모서리가 둥근 직사각형 38">
            <a:extLst>
              <a:ext uri="{FF2B5EF4-FFF2-40B4-BE49-F238E27FC236}">
                <a16:creationId xmlns:a16="http://schemas.microsoft.com/office/drawing/2014/main" id="{15EE2E59-5F0D-C3B3-95DF-2E29C5BC5E65}"/>
              </a:ext>
            </a:extLst>
          </p:cNvPr>
          <p:cNvSpPr/>
          <p:nvPr/>
        </p:nvSpPr>
        <p:spPr>
          <a:xfrm>
            <a:off x="2901878" y="5991518"/>
            <a:ext cx="1013203" cy="493773"/>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t>Response</a:t>
            </a:r>
            <a:endParaRPr lang="en-US" altLang="ko-KR" sz="1200"/>
          </a:p>
        </p:txBody>
      </p:sp>
      <p:cxnSp>
        <p:nvCxnSpPr>
          <p:cNvPr id="107" name="직선 화살표 연결선 106">
            <a:extLst>
              <a:ext uri="{FF2B5EF4-FFF2-40B4-BE49-F238E27FC236}">
                <a16:creationId xmlns:a16="http://schemas.microsoft.com/office/drawing/2014/main" id="{8D23FBC2-DE0D-FA35-8D9D-14B516334616}"/>
              </a:ext>
            </a:extLst>
          </p:cNvPr>
          <p:cNvCxnSpPr>
            <a:cxnSpLocks/>
            <a:stCxn id="100" idx="2"/>
            <a:endCxn id="106" idx="0"/>
          </p:cNvCxnSpPr>
          <p:nvPr/>
        </p:nvCxnSpPr>
        <p:spPr>
          <a:xfrm>
            <a:off x="3408480" y="5693481"/>
            <a:ext cx="0" cy="29803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6" name="TextBox 125">
            <a:extLst>
              <a:ext uri="{FF2B5EF4-FFF2-40B4-BE49-F238E27FC236}">
                <a16:creationId xmlns:a16="http://schemas.microsoft.com/office/drawing/2014/main" id="{BCFB3083-7A9E-0B62-EAC7-0D5EAA6790EE}"/>
              </a:ext>
            </a:extLst>
          </p:cNvPr>
          <p:cNvSpPr txBox="1"/>
          <p:nvPr/>
        </p:nvSpPr>
        <p:spPr>
          <a:xfrm>
            <a:off x="1111291" y="2857112"/>
            <a:ext cx="908693" cy="261610"/>
          </a:xfrm>
          <a:prstGeom prst="rect">
            <a:avLst/>
          </a:prstGeom>
          <a:noFill/>
        </p:spPr>
        <p:txBody>
          <a:bodyPr wrap="square">
            <a:spAutoFit/>
          </a:bodyPr>
          <a:lstStyle/>
          <a:p>
            <a:r>
              <a:rPr lang="en-US" altLang="ko-KR" sz="1100"/>
              <a:t>getPrinter()</a:t>
            </a:r>
            <a:endParaRPr lang="ko-KR" altLang="en-US" sz="1100"/>
          </a:p>
        </p:txBody>
      </p:sp>
      <p:cxnSp>
        <p:nvCxnSpPr>
          <p:cNvPr id="128" name="직선 화살표 연결선 127">
            <a:extLst>
              <a:ext uri="{FF2B5EF4-FFF2-40B4-BE49-F238E27FC236}">
                <a16:creationId xmlns:a16="http://schemas.microsoft.com/office/drawing/2014/main" id="{1486CA87-0A1A-7488-90BE-875A7603976A}"/>
              </a:ext>
            </a:extLst>
          </p:cNvPr>
          <p:cNvCxnSpPr>
            <a:cxnSpLocks/>
            <a:stCxn id="51" idx="1"/>
            <a:endCxn id="31" idx="3"/>
          </p:cNvCxnSpPr>
          <p:nvPr/>
        </p:nvCxnSpPr>
        <p:spPr>
          <a:xfrm flipH="1">
            <a:off x="1091094" y="2805529"/>
            <a:ext cx="96969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5" name="모서리가 둥근 직사각형 38">
            <a:extLst>
              <a:ext uri="{FF2B5EF4-FFF2-40B4-BE49-F238E27FC236}">
                <a16:creationId xmlns:a16="http://schemas.microsoft.com/office/drawing/2014/main" id="{93424E8E-EE40-9175-5D43-09BBB676BBF5}"/>
              </a:ext>
            </a:extLst>
          </p:cNvPr>
          <p:cNvSpPr/>
          <p:nvPr/>
        </p:nvSpPr>
        <p:spPr>
          <a:xfrm>
            <a:off x="7613826" y="798516"/>
            <a:ext cx="2123573"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WebConversionService</a:t>
            </a:r>
          </a:p>
        </p:txBody>
      </p:sp>
      <p:sp>
        <p:nvSpPr>
          <p:cNvPr id="136" name="모서리가 둥근 직사각형 38">
            <a:extLst>
              <a:ext uri="{FF2B5EF4-FFF2-40B4-BE49-F238E27FC236}">
                <a16:creationId xmlns:a16="http://schemas.microsoft.com/office/drawing/2014/main" id="{4A2F132D-A9BC-A4CF-0BCD-6FEC02E94F02}"/>
              </a:ext>
            </a:extLst>
          </p:cNvPr>
          <p:cNvSpPr/>
          <p:nvPr/>
        </p:nvSpPr>
        <p:spPr>
          <a:xfrm>
            <a:off x="7327916" y="1699566"/>
            <a:ext cx="2695388" cy="493776"/>
          </a:xfrm>
          <a:prstGeom prst="roundRect">
            <a:avLst/>
          </a:prstGeom>
          <a:solidFill>
            <a:schemeClr val="accent2">
              <a:lumMod val="75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AnnotationParserConverter</a:t>
            </a:r>
          </a:p>
        </p:txBody>
      </p:sp>
      <p:cxnSp>
        <p:nvCxnSpPr>
          <p:cNvPr id="137" name="직선 화살표 연결선 136">
            <a:extLst>
              <a:ext uri="{FF2B5EF4-FFF2-40B4-BE49-F238E27FC236}">
                <a16:creationId xmlns:a16="http://schemas.microsoft.com/office/drawing/2014/main" id="{1394E374-8627-B232-BE98-1ADECDD2C227}"/>
              </a:ext>
            </a:extLst>
          </p:cNvPr>
          <p:cNvCxnSpPr>
            <a:cxnSpLocks/>
            <a:stCxn id="135" idx="2"/>
            <a:endCxn id="136" idx="0"/>
          </p:cNvCxnSpPr>
          <p:nvPr/>
        </p:nvCxnSpPr>
        <p:spPr>
          <a:xfrm flipH="1">
            <a:off x="8675610" y="1292292"/>
            <a:ext cx="3" cy="40727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9" name="직선 화살표 연결선 138">
            <a:extLst>
              <a:ext uri="{FF2B5EF4-FFF2-40B4-BE49-F238E27FC236}">
                <a16:creationId xmlns:a16="http://schemas.microsoft.com/office/drawing/2014/main" id="{BB72754B-0E33-579A-3A5F-188383713B01}"/>
              </a:ext>
            </a:extLst>
          </p:cNvPr>
          <p:cNvCxnSpPr>
            <a:cxnSpLocks/>
            <a:stCxn id="136" idx="2"/>
            <a:endCxn id="143" idx="0"/>
          </p:cNvCxnSpPr>
          <p:nvPr/>
        </p:nvCxnSpPr>
        <p:spPr>
          <a:xfrm>
            <a:off x="8675610" y="2193342"/>
            <a:ext cx="0" cy="38129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0" name="모서리가 둥근 직사각형 38">
            <a:extLst>
              <a:ext uri="{FF2B5EF4-FFF2-40B4-BE49-F238E27FC236}">
                <a16:creationId xmlns:a16="http://schemas.microsoft.com/office/drawing/2014/main" id="{C50F0EEB-EBE6-E494-C2EB-E9F8EA8E82E5}"/>
              </a:ext>
            </a:extLst>
          </p:cNvPr>
          <p:cNvSpPr/>
          <p:nvPr/>
        </p:nvSpPr>
        <p:spPr>
          <a:xfrm>
            <a:off x="10972800" y="2574636"/>
            <a:ext cx="764992"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Parser</a:t>
            </a:r>
          </a:p>
        </p:txBody>
      </p:sp>
      <p:sp>
        <p:nvSpPr>
          <p:cNvPr id="141" name="모서리가 둥근 직사각형 38">
            <a:extLst>
              <a:ext uri="{FF2B5EF4-FFF2-40B4-BE49-F238E27FC236}">
                <a16:creationId xmlns:a16="http://schemas.microsoft.com/office/drawing/2014/main" id="{71CEA4B9-8255-848C-7C4B-B50F2ED96F67}"/>
              </a:ext>
            </a:extLst>
          </p:cNvPr>
          <p:cNvSpPr/>
          <p:nvPr/>
        </p:nvSpPr>
        <p:spPr>
          <a:xfrm>
            <a:off x="7886715" y="3522947"/>
            <a:ext cx="1577788"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ParserConverter</a:t>
            </a:r>
          </a:p>
        </p:txBody>
      </p:sp>
      <p:cxnSp>
        <p:nvCxnSpPr>
          <p:cNvPr id="142" name="직선 화살표 연결선 141">
            <a:extLst>
              <a:ext uri="{FF2B5EF4-FFF2-40B4-BE49-F238E27FC236}">
                <a16:creationId xmlns:a16="http://schemas.microsoft.com/office/drawing/2014/main" id="{7FB530B8-95EC-BBE7-6F4F-1280BFDD267C}"/>
              </a:ext>
            </a:extLst>
          </p:cNvPr>
          <p:cNvCxnSpPr>
            <a:cxnSpLocks/>
            <a:stCxn id="143" idx="1"/>
          </p:cNvCxnSpPr>
          <p:nvPr/>
        </p:nvCxnSpPr>
        <p:spPr>
          <a:xfrm>
            <a:off x="7327916" y="2821524"/>
            <a:ext cx="28591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3" name="모서리가 둥근 직사각형 38">
            <a:extLst>
              <a:ext uri="{FF2B5EF4-FFF2-40B4-BE49-F238E27FC236}">
                <a16:creationId xmlns:a16="http://schemas.microsoft.com/office/drawing/2014/main" id="{3251D2DD-844C-AF5F-9AE9-251228A38BE7}"/>
              </a:ext>
            </a:extLst>
          </p:cNvPr>
          <p:cNvSpPr/>
          <p:nvPr/>
        </p:nvSpPr>
        <p:spPr>
          <a:xfrm>
            <a:off x="7327916" y="2574636"/>
            <a:ext cx="2695388"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AnnotationFormatterFactory</a:t>
            </a:r>
          </a:p>
        </p:txBody>
      </p:sp>
      <p:cxnSp>
        <p:nvCxnSpPr>
          <p:cNvPr id="144" name="직선 화살표 연결선 143">
            <a:extLst>
              <a:ext uri="{FF2B5EF4-FFF2-40B4-BE49-F238E27FC236}">
                <a16:creationId xmlns:a16="http://schemas.microsoft.com/office/drawing/2014/main" id="{68F643CC-700E-A84C-1FBE-905A1EAD4320}"/>
              </a:ext>
            </a:extLst>
          </p:cNvPr>
          <p:cNvCxnSpPr>
            <a:cxnSpLocks/>
            <a:stCxn id="143" idx="2"/>
            <a:endCxn id="141" idx="0"/>
          </p:cNvCxnSpPr>
          <p:nvPr/>
        </p:nvCxnSpPr>
        <p:spPr>
          <a:xfrm flipH="1">
            <a:off x="8675609" y="3068412"/>
            <a:ext cx="1" cy="45453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5" name="모서리가 둥근 직사각형 38">
            <a:extLst>
              <a:ext uri="{FF2B5EF4-FFF2-40B4-BE49-F238E27FC236}">
                <a16:creationId xmlns:a16="http://schemas.microsoft.com/office/drawing/2014/main" id="{C9AD0D52-8C05-DCE1-5DB0-6D8598EE17FB}"/>
              </a:ext>
            </a:extLst>
          </p:cNvPr>
          <p:cNvSpPr/>
          <p:nvPr/>
        </p:nvSpPr>
        <p:spPr>
          <a:xfrm>
            <a:off x="8090394" y="4364127"/>
            <a:ext cx="1170431"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Parser</a:t>
            </a:r>
          </a:p>
        </p:txBody>
      </p:sp>
      <p:cxnSp>
        <p:nvCxnSpPr>
          <p:cNvPr id="146" name="직선 화살표 연결선 145">
            <a:extLst>
              <a:ext uri="{FF2B5EF4-FFF2-40B4-BE49-F238E27FC236}">
                <a16:creationId xmlns:a16="http://schemas.microsoft.com/office/drawing/2014/main" id="{57C616FC-03DA-86C4-BEA1-B1BB525EA53A}"/>
              </a:ext>
            </a:extLst>
          </p:cNvPr>
          <p:cNvCxnSpPr>
            <a:cxnSpLocks/>
            <a:stCxn id="141" idx="2"/>
            <a:endCxn id="145" idx="0"/>
          </p:cNvCxnSpPr>
          <p:nvPr/>
        </p:nvCxnSpPr>
        <p:spPr>
          <a:xfrm>
            <a:off x="8675609" y="4016723"/>
            <a:ext cx="1" cy="34740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7" name="모서리가 둥근 직사각형 38">
            <a:extLst>
              <a:ext uri="{FF2B5EF4-FFF2-40B4-BE49-F238E27FC236}">
                <a16:creationId xmlns:a16="http://schemas.microsoft.com/office/drawing/2014/main" id="{99D69AB1-A8DD-08B5-1983-2085D8266FCA}"/>
              </a:ext>
            </a:extLst>
          </p:cNvPr>
          <p:cNvSpPr/>
          <p:nvPr/>
        </p:nvSpPr>
        <p:spPr>
          <a:xfrm>
            <a:off x="8309924" y="5215700"/>
            <a:ext cx="731370"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t>1000</a:t>
            </a:r>
          </a:p>
        </p:txBody>
      </p:sp>
      <p:cxnSp>
        <p:nvCxnSpPr>
          <p:cNvPr id="148" name="직선 화살표 연결선 147">
            <a:extLst>
              <a:ext uri="{FF2B5EF4-FFF2-40B4-BE49-F238E27FC236}">
                <a16:creationId xmlns:a16="http://schemas.microsoft.com/office/drawing/2014/main" id="{642B5975-5B07-F678-3EB2-A9024B148114}"/>
              </a:ext>
            </a:extLst>
          </p:cNvPr>
          <p:cNvCxnSpPr>
            <a:cxnSpLocks/>
            <a:stCxn id="145" idx="2"/>
            <a:endCxn id="147" idx="0"/>
          </p:cNvCxnSpPr>
          <p:nvPr/>
        </p:nvCxnSpPr>
        <p:spPr>
          <a:xfrm flipH="1">
            <a:off x="8675609" y="4857903"/>
            <a:ext cx="1" cy="35779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9" name="TextBox 148">
            <a:extLst>
              <a:ext uri="{FF2B5EF4-FFF2-40B4-BE49-F238E27FC236}">
                <a16:creationId xmlns:a16="http://schemas.microsoft.com/office/drawing/2014/main" id="{CD43A038-3165-3A71-9F42-01BAA990368A}"/>
              </a:ext>
            </a:extLst>
          </p:cNvPr>
          <p:cNvSpPr txBox="1"/>
          <p:nvPr/>
        </p:nvSpPr>
        <p:spPr>
          <a:xfrm>
            <a:off x="8737695" y="4876116"/>
            <a:ext cx="1775549" cy="261610"/>
          </a:xfrm>
          <a:prstGeom prst="rect">
            <a:avLst/>
          </a:prstGeom>
          <a:noFill/>
        </p:spPr>
        <p:txBody>
          <a:bodyPr wrap="square">
            <a:spAutoFit/>
          </a:bodyPr>
          <a:lstStyle/>
          <a:p>
            <a:r>
              <a:rPr lang="en-US" altLang="ko-KR" sz="1100"/>
              <a:t>parse(\1,000, locale)</a:t>
            </a:r>
            <a:endParaRPr lang="ko-KR" altLang="en-US" sz="1100"/>
          </a:p>
        </p:txBody>
      </p:sp>
      <p:sp>
        <p:nvSpPr>
          <p:cNvPr id="150" name="모서리가 둥근 직사각형 38">
            <a:extLst>
              <a:ext uri="{FF2B5EF4-FFF2-40B4-BE49-F238E27FC236}">
                <a16:creationId xmlns:a16="http://schemas.microsoft.com/office/drawing/2014/main" id="{C00B1082-07C7-DC17-2D47-95C2E68D2C50}"/>
              </a:ext>
            </a:extLst>
          </p:cNvPr>
          <p:cNvSpPr/>
          <p:nvPr/>
        </p:nvSpPr>
        <p:spPr>
          <a:xfrm>
            <a:off x="8090395" y="6007513"/>
            <a:ext cx="1170430" cy="493773"/>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t>Controller</a:t>
            </a:r>
            <a:endParaRPr lang="en-US" altLang="ko-KR" sz="1200"/>
          </a:p>
        </p:txBody>
      </p:sp>
      <p:cxnSp>
        <p:nvCxnSpPr>
          <p:cNvPr id="151" name="직선 화살표 연결선 150">
            <a:extLst>
              <a:ext uri="{FF2B5EF4-FFF2-40B4-BE49-F238E27FC236}">
                <a16:creationId xmlns:a16="http://schemas.microsoft.com/office/drawing/2014/main" id="{4CE58C48-F319-7368-DB1A-C8EF014C0194}"/>
              </a:ext>
            </a:extLst>
          </p:cNvPr>
          <p:cNvCxnSpPr>
            <a:cxnSpLocks/>
            <a:stCxn id="147" idx="2"/>
            <a:endCxn id="150" idx="0"/>
          </p:cNvCxnSpPr>
          <p:nvPr/>
        </p:nvCxnSpPr>
        <p:spPr>
          <a:xfrm>
            <a:off x="8675609" y="5709476"/>
            <a:ext cx="1" cy="29803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2" name="TextBox 151">
            <a:extLst>
              <a:ext uri="{FF2B5EF4-FFF2-40B4-BE49-F238E27FC236}">
                <a16:creationId xmlns:a16="http://schemas.microsoft.com/office/drawing/2014/main" id="{6864AA07-E132-7167-76C8-9B7B28A91177}"/>
              </a:ext>
            </a:extLst>
          </p:cNvPr>
          <p:cNvSpPr txBox="1"/>
          <p:nvPr/>
        </p:nvSpPr>
        <p:spPr>
          <a:xfrm>
            <a:off x="10043705" y="2839840"/>
            <a:ext cx="908693" cy="261610"/>
          </a:xfrm>
          <a:prstGeom prst="rect">
            <a:avLst/>
          </a:prstGeom>
          <a:noFill/>
        </p:spPr>
        <p:txBody>
          <a:bodyPr wrap="square">
            <a:spAutoFit/>
          </a:bodyPr>
          <a:lstStyle/>
          <a:p>
            <a:r>
              <a:rPr lang="en-US" altLang="ko-KR" sz="1100"/>
              <a:t>getParser()</a:t>
            </a:r>
            <a:endParaRPr lang="ko-KR" altLang="en-US" sz="1100"/>
          </a:p>
        </p:txBody>
      </p:sp>
      <p:cxnSp>
        <p:nvCxnSpPr>
          <p:cNvPr id="153" name="직선 화살표 연결선 152">
            <a:extLst>
              <a:ext uri="{FF2B5EF4-FFF2-40B4-BE49-F238E27FC236}">
                <a16:creationId xmlns:a16="http://schemas.microsoft.com/office/drawing/2014/main" id="{DB7D3AD7-A762-47AA-3D0D-C4B16A7E6740}"/>
              </a:ext>
            </a:extLst>
          </p:cNvPr>
          <p:cNvCxnSpPr>
            <a:cxnSpLocks/>
            <a:stCxn id="135" idx="1"/>
            <a:endCxn id="77" idx="3"/>
          </p:cNvCxnSpPr>
          <p:nvPr/>
        </p:nvCxnSpPr>
        <p:spPr>
          <a:xfrm flipH="1">
            <a:off x="6649262" y="1045404"/>
            <a:ext cx="964564" cy="54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9" name="직선 화살표 연결선 158">
            <a:extLst>
              <a:ext uri="{FF2B5EF4-FFF2-40B4-BE49-F238E27FC236}">
                <a16:creationId xmlns:a16="http://schemas.microsoft.com/office/drawing/2014/main" id="{71EDD008-F7F2-5278-32AB-FC397CE110C3}"/>
              </a:ext>
            </a:extLst>
          </p:cNvPr>
          <p:cNvCxnSpPr>
            <a:cxnSpLocks/>
            <a:stCxn id="143" idx="3"/>
            <a:endCxn id="140" idx="1"/>
          </p:cNvCxnSpPr>
          <p:nvPr/>
        </p:nvCxnSpPr>
        <p:spPr>
          <a:xfrm>
            <a:off x="10023304" y="2821524"/>
            <a:ext cx="94949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9" name="TextBox 168">
            <a:extLst>
              <a:ext uri="{FF2B5EF4-FFF2-40B4-BE49-F238E27FC236}">
                <a16:creationId xmlns:a16="http://schemas.microsoft.com/office/drawing/2014/main" id="{4DB498DB-5830-818D-5E54-7D8214F23ACA}"/>
              </a:ext>
            </a:extLst>
          </p:cNvPr>
          <p:cNvSpPr txBox="1"/>
          <p:nvPr/>
        </p:nvSpPr>
        <p:spPr>
          <a:xfrm>
            <a:off x="4337912" y="303467"/>
            <a:ext cx="1273276" cy="524246"/>
          </a:xfrm>
          <a:prstGeom prst="rect">
            <a:avLst/>
          </a:prstGeom>
          <a:noFill/>
        </p:spPr>
        <p:txBody>
          <a:bodyPr wrap="square">
            <a:spAutoFit/>
          </a:bodyPr>
          <a:lstStyle/>
          <a:p>
            <a:pPr>
              <a:lnSpc>
                <a:spcPct val="150000"/>
              </a:lnSpc>
            </a:pPr>
            <a:r>
              <a:rPr lang="ko-KR" altLang="en-US" sz="1000"/>
              <a:t>특정 필드의 출력 컨버터를 가져온다</a:t>
            </a:r>
          </a:p>
        </p:txBody>
      </p:sp>
      <p:sp>
        <p:nvSpPr>
          <p:cNvPr id="170" name="TextBox 169">
            <a:extLst>
              <a:ext uri="{FF2B5EF4-FFF2-40B4-BE49-F238E27FC236}">
                <a16:creationId xmlns:a16="http://schemas.microsoft.com/office/drawing/2014/main" id="{2CE4BCB9-B38A-B2E8-FD3D-4E67C07D7DC2}"/>
              </a:ext>
            </a:extLst>
          </p:cNvPr>
          <p:cNvSpPr txBox="1"/>
          <p:nvPr/>
        </p:nvSpPr>
        <p:spPr>
          <a:xfrm>
            <a:off x="6520442" y="303467"/>
            <a:ext cx="1273277" cy="524246"/>
          </a:xfrm>
          <a:prstGeom prst="rect">
            <a:avLst/>
          </a:prstGeom>
          <a:noFill/>
        </p:spPr>
        <p:txBody>
          <a:bodyPr wrap="square">
            <a:spAutoFit/>
          </a:bodyPr>
          <a:lstStyle/>
          <a:p>
            <a:pPr>
              <a:lnSpc>
                <a:spcPct val="150000"/>
              </a:lnSpc>
            </a:pPr>
            <a:r>
              <a:rPr lang="ko-KR" altLang="en-US" sz="1000"/>
              <a:t>특정 필드의 파싱 컨버터를 가져온다</a:t>
            </a:r>
          </a:p>
        </p:txBody>
      </p:sp>
      <p:sp>
        <p:nvSpPr>
          <p:cNvPr id="173" name="TextBox 172">
            <a:extLst>
              <a:ext uri="{FF2B5EF4-FFF2-40B4-BE49-F238E27FC236}">
                <a16:creationId xmlns:a16="http://schemas.microsoft.com/office/drawing/2014/main" id="{19D2C6E1-452D-20B9-5846-51FA03479362}"/>
              </a:ext>
            </a:extLst>
          </p:cNvPr>
          <p:cNvSpPr txBox="1"/>
          <p:nvPr/>
        </p:nvSpPr>
        <p:spPr>
          <a:xfrm>
            <a:off x="1991039" y="3172101"/>
            <a:ext cx="1540463" cy="261610"/>
          </a:xfrm>
          <a:prstGeom prst="rect">
            <a:avLst/>
          </a:prstGeom>
          <a:noFill/>
        </p:spPr>
        <p:txBody>
          <a:bodyPr wrap="square">
            <a:spAutoFit/>
          </a:bodyPr>
          <a:lstStyle/>
          <a:p>
            <a:r>
              <a:rPr lang="en-US" altLang="ko-KR" sz="1100">
                <a:solidFill>
                  <a:schemeClr val="tx1"/>
                </a:solidFill>
              </a:rPr>
              <a:t>Printer </a:t>
            </a:r>
            <a:r>
              <a:rPr lang="ko-KR" altLang="en-US" sz="1100">
                <a:solidFill>
                  <a:schemeClr val="tx1"/>
                </a:solidFill>
              </a:rPr>
              <a:t>를</a:t>
            </a:r>
            <a:r>
              <a:rPr lang="en-US" altLang="ko-KR" sz="1100">
                <a:solidFill>
                  <a:schemeClr val="tx1"/>
                </a:solidFill>
              </a:rPr>
              <a:t> </a:t>
            </a:r>
            <a:r>
              <a:rPr lang="ko-KR" altLang="en-US" sz="1100">
                <a:solidFill>
                  <a:schemeClr val="tx1"/>
                </a:solidFill>
              </a:rPr>
              <a:t>전달한다</a:t>
            </a:r>
            <a:endParaRPr lang="ko-KR" altLang="en-US" sz="1100"/>
          </a:p>
        </p:txBody>
      </p:sp>
      <p:sp>
        <p:nvSpPr>
          <p:cNvPr id="174" name="TextBox 173">
            <a:extLst>
              <a:ext uri="{FF2B5EF4-FFF2-40B4-BE49-F238E27FC236}">
                <a16:creationId xmlns:a16="http://schemas.microsoft.com/office/drawing/2014/main" id="{DF0C252B-EDE7-9DCF-36EC-96223FF05C91}"/>
              </a:ext>
            </a:extLst>
          </p:cNvPr>
          <p:cNvSpPr txBox="1"/>
          <p:nvPr/>
        </p:nvSpPr>
        <p:spPr>
          <a:xfrm>
            <a:off x="8694271" y="3172101"/>
            <a:ext cx="1540463" cy="261610"/>
          </a:xfrm>
          <a:prstGeom prst="rect">
            <a:avLst/>
          </a:prstGeom>
          <a:noFill/>
        </p:spPr>
        <p:txBody>
          <a:bodyPr wrap="square">
            <a:spAutoFit/>
          </a:bodyPr>
          <a:lstStyle/>
          <a:p>
            <a:r>
              <a:rPr lang="en-US" altLang="ko-KR" sz="1100">
                <a:solidFill>
                  <a:schemeClr val="tx1"/>
                </a:solidFill>
              </a:rPr>
              <a:t>Parser </a:t>
            </a:r>
            <a:r>
              <a:rPr lang="ko-KR" altLang="en-US" sz="1100">
                <a:solidFill>
                  <a:schemeClr val="tx1"/>
                </a:solidFill>
              </a:rPr>
              <a:t>를</a:t>
            </a:r>
            <a:r>
              <a:rPr lang="en-US" altLang="ko-KR" sz="1100">
                <a:solidFill>
                  <a:schemeClr val="tx1"/>
                </a:solidFill>
              </a:rPr>
              <a:t> </a:t>
            </a:r>
            <a:r>
              <a:rPr lang="ko-KR" altLang="en-US" sz="1100">
                <a:solidFill>
                  <a:schemeClr val="tx1"/>
                </a:solidFill>
              </a:rPr>
              <a:t>전달한다</a:t>
            </a:r>
            <a:endParaRPr lang="ko-KR" altLang="en-US" sz="1100"/>
          </a:p>
        </p:txBody>
      </p:sp>
      <p:cxnSp>
        <p:nvCxnSpPr>
          <p:cNvPr id="176" name="직선 화살표 연결선 175">
            <a:extLst>
              <a:ext uri="{FF2B5EF4-FFF2-40B4-BE49-F238E27FC236}">
                <a16:creationId xmlns:a16="http://schemas.microsoft.com/office/drawing/2014/main" id="{3A4AAF43-06BD-FEF2-9ECF-360B3445CA23}"/>
              </a:ext>
            </a:extLst>
          </p:cNvPr>
          <p:cNvCxnSpPr>
            <a:stCxn id="31" idx="2"/>
            <a:endCxn id="83" idx="1"/>
          </p:cNvCxnSpPr>
          <p:nvPr/>
        </p:nvCxnSpPr>
        <p:spPr>
          <a:xfrm>
            <a:off x="708391" y="3052417"/>
            <a:ext cx="2114874" cy="1542603"/>
          </a:xfrm>
          <a:prstGeom prst="straightConnector1">
            <a:avLst/>
          </a:prstGeom>
          <a:ln w="9525">
            <a:solidFill>
              <a:schemeClr val="bg1">
                <a:lumMod val="50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77" name="직선 화살표 연결선 176">
            <a:extLst>
              <a:ext uri="{FF2B5EF4-FFF2-40B4-BE49-F238E27FC236}">
                <a16:creationId xmlns:a16="http://schemas.microsoft.com/office/drawing/2014/main" id="{142EE784-AD11-B3D7-D5CC-BBB92CDC766A}"/>
              </a:ext>
            </a:extLst>
          </p:cNvPr>
          <p:cNvCxnSpPr>
            <a:cxnSpLocks/>
            <a:stCxn id="140" idx="2"/>
            <a:endCxn id="145" idx="3"/>
          </p:cNvCxnSpPr>
          <p:nvPr/>
        </p:nvCxnSpPr>
        <p:spPr>
          <a:xfrm flipH="1">
            <a:off x="9260825" y="3068412"/>
            <a:ext cx="2094471" cy="1542603"/>
          </a:xfrm>
          <a:prstGeom prst="straightConnector1">
            <a:avLst/>
          </a:prstGeom>
          <a:ln w="9525">
            <a:solidFill>
              <a:schemeClr val="bg1">
                <a:lumMod val="50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4932429"/>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FFA651-C93C-0F14-4062-67866F305B29}"/>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FF9114B4-2F75-42F0-A1D6-938FB7657E49}"/>
              </a:ext>
            </a:extLst>
          </p:cNvPr>
          <p:cNvSpPr txBox="1"/>
          <p:nvPr/>
        </p:nvSpPr>
        <p:spPr>
          <a:xfrm>
            <a:off x="1542641" y="1809307"/>
            <a:ext cx="4189993" cy="646331"/>
          </a:xfrm>
          <a:prstGeom prst="rect">
            <a:avLst/>
          </a:prstGeom>
          <a:noFill/>
        </p:spPr>
        <p:txBody>
          <a:bodyPr wrap="none" rtlCol="0">
            <a:spAutoFit/>
          </a:bodyPr>
          <a:lstStyle/>
          <a:p>
            <a:pPr marL="571500" indent="-571500">
              <a:buFont typeface="Wingdings" panose="05000000000000000000" pitchFamily="2" charset="2"/>
              <a:buChar char="ü"/>
            </a:pPr>
            <a:r>
              <a:rPr lang="ko-KR" altLang="en-US" sz="3600">
                <a:solidFill>
                  <a:schemeClr val="accent1">
                    <a:lumMod val="75000"/>
                  </a:schemeClr>
                </a:solidFill>
                <a:latin typeface="나눔바른고딕" panose="020B0603020101020101" pitchFamily="50" charset="-127"/>
                <a:ea typeface="나눔바른고딕" panose="020B0603020101020101" pitchFamily="50" charset="-127"/>
              </a:rPr>
              <a:t>검증 </a:t>
            </a:r>
            <a:r>
              <a:rPr lang="en-US" altLang="ko-KR" sz="3600">
                <a:solidFill>
                  <a:schemeClr val="accent1">
                    <a:lumMod val="75000"/>
                  </a:schemeClr>
                </a:solidFill>
                <a:latin typeface="나눔바른고딕" panose="020B0603020101020101" pitchFamily="50" charset="-127"/>
                <a:ea typeface="나눔바른고딕" panose="020B0603020101020101" pitchFamily="50" charset="-127"/>
              </a:rPr>
              <a:t>(Validation)</a:t>
            </a:r>
            <a:endParaRPr lang="ko-KR" altLang="en-US" sz="3600" b="1">
              <a:solidFill>
                <a:schemeClr val="accent1">
                  <a:lumMod val="75000"/>
                </a:schemeClr>
              </a:solidFill>
              <a:latin typeface="나눔바른고딕" panose="020B0603020101020101" pitchFamily="50" charset="-127"/>
              <a:ea typeface="나눔바른고딕" panose="020B0603020101020101" pitchFamily="50" charset="-127"/>
            </a:endParaRPr>
          </a:p>
        </p:txBody>
      </p:sp>
      <p:sp>
        <p:nvSpPr>
          <p:cNvPr id="3" name="TextBox 2">
            <a:extLst>
              <a:ext uri="{FF2B5EF4-FFF2-40B4-BE49-F238E27FC236}">
                <a16:creationId xmlns:a16="http://schemas.microsoft.com/office/drawing/2014/main" id="{78BBF72B-015C-48A6-0943-B22A1EE51FC1}"/>
              </a:ext>
            </a:extLst>
          </p:cNvPr>
          <p:cNvSpPr txBox="1"/>
          <p:nvPr/>
        </p:nvSpPr>
        <p:spPr>
          <a:xfrm>
            <a:off x="1891316" y="2455638"/>
            <a:ext cx="3093411" cy="2947282"/>
          </a:xfrm>
          <a:prstGeom prst="rect">
            <a:avLst/>
          </a:prstGeom>
          <a:noFill/>
        </p:spPr>
        <p:txBody>
          <a:bodyPr wrap="none" rtlCol="0">
            <a:spAutoFit/>
          </a:bodyPr>
          <a:lstStyle/>
          <a:p>
            <a:pPr marL="342900" indent="-342900">
              <a:lnSpc>
                <a:spcPct val="150000"/>
              </a:lnSpc>
              <a:buFont typeface="+mj-lt"/>
              <a:buAutoNum type="arabicPeriod"/>
            </a:pPr>
            <a:r>
              <a:rPr lang="ko-KR" altLang="en-US" sz="1800">
                <a:solidFill>
                  <a:schemeClr val="accent1">
                    <a:lumMod val="75000"/>
                  </a:schemeClr>
                </a:solidFill>
                <a:latin typeface="나눔바른고딕" panose="020B0603020101020101" pitchFamily="50" charset="-127"/>
                <a:ea typeface="나눔바른고딕" panose="020B0603020101020101" pitchFamily="50" charset="-127"/>
              </a:rPr>
              <a:t>개요</a:t>
            </a:r>
            <a:endParaRPr lang="en-US" altLang="ko-KR">
              <a:solidFill>
                <a:schemeClr val="accent1">
                  <a:lumMod val="75000"/>
                </a:schemeClr>
              </a:solidFill>
              <a:latin typeface="나눔바른고딕" panose="020B0603020101020101" pitchFamily="50" charset="-127"/>
              <a:ea typeface="나눔바른고딕" panose="020B0603020101020101" pitchFamily="50" charset="-127"/>
            </a:endParaRPr>
          </a:p>
          <a:p>
            <a:pPr marL="342900" indent="-342900">
              <a:lnSpc>
                <a:spcPct val="150000"/>
              </a:lnSpc>
              <a:buFont typeface="+mj-lt"/>
              <a:buAutoNum type="arabicPeriod"/>
            </a:pPr>
            <a:r>
              <a:rPr lang="ko-KR" altLang="en-US" sz="1800">
                <a:solidFill>
                  <a:schemeClr val="accent1">
                    <a:lumMod val="75000"/>
                  </a:schemeClr>
                </a:solidFill>
                <a:latin typeface="+mj-lt"/>
              </a:rPr>
              <a:t>폼 검증</a:t>
            </a:r>
            <a:r>
              <a:rPr lang="en-US" altLang="ko-KR" sz="1800">
                <a:solidFill>
                  <a:schemeClr val="accent1">
                    <a:lumMod val="75000"/>
                  </a:schemeClr>
                </a:solidFill>
                <a:latin typeface="+mj-lt"/>
              </a:rPr>
              <a:t>(Form Validation)</a:t>
            </a:r>
            <a:endParaRPr lang="en-US" altLang="ko-KR">
              <a:solidFill>
                <a:schemeClr val="accent1">
                  <a:lumMod val="75000"/>
                </a:schemeClr>
              </a:solidFill>
              <a:latin typeface="나눔바른고딕" panose="020B0603020101020101" pitchFamily="50" charset="-127"/>
              <a:ea typeface="나눔바른고딕" panose="020B0603020101020101" pitchFamily="50" charset="-127"/>
            </a:endParaRPr>
          </a:p>
          <a:p>
            <a:pPr marL="342900" indent="-342900">
              <a:lnSpc>
                <a:spcPct val="150000"/>
              </a:lnSpc>
              <a:buFont typeface="+mj-lt"/>
              <a:buAutoNum type="arabicPeriod"/>
            </a:pPr>
            <a:r>
              <a:rPr lang="en-US" altLang="ko-KR" sz="1800">
                <a:solidFill>
                  <a:schemeClr val="accent1">
                    <a:lumMod val="75000"/>
                  </a:schemeClr>
                </a:solidFill>
                <a:latin typeface="+mj-lt"/>
              </a:rPr>
              <a:t>MessageSource </a:t>
            </a:r>
            <a:r>
              <a:rPr lang="ko-KR" altLang="en-US" sz="1800">
                <a:solidFill>
                  <a:schemeClr val="accent1">
                    <a:lumMod val="75000"/>
                  </a:schemeClr>
                </a:solidFill>
                <a:latin typeface="+mj-lt"/>
              </a:rPr>
              <a:t>검증</a:t>
            </a:r>
            <a:endParaRPr lang="en-US" altLang="ko-KR">
              <a:solidFill>
                <a:schemeClr val="accent1">
                  <a:lumMod val="75000"/>
                </a:schemeClr>
              </a:solidFill>
              <a:latin typeface="나눔바른고딕" panose="020B0603020101020101" pitchFamily="50" charset="-127"/>
              <a:ea typeface="나눔바른고딕" panose="020B0603020101020101" pitchFamily="50" charset="-127"/>
            </a:endParaRPr>
          </a:p>
          <a:p>
            <a:pPr marL="342900" indent="-342900">
              <a:lnSpc>
                <a:spcPct val="150000"/>
              </a:lnSpc>
              <a:buFont typeface="+mj-lt"/>
              <a:buAutoNum type="arabicPeriod"/>
            </a:pPr>
            <a:r>
              <a:rPr lang="en-US" altLang="ko-KR" sz="1800">
                <a:solidFill>
                  <a:schemeClr val="accent1">
                    <a:lumMod val="75000"/>
                  </a:schemeClr>
                </a:solidFill>
                <a:latin typeface="+mj-lt"/>
              </a:rPr>
              <a:t>Validator </a:t>
            </a:r>
            <a:r>
              <a:rPr lang="ko-KR" altLang="en-US" sz="1800">
                <a:solidFill>
                  <a:schemeClr val="accent1">
                    <a:lumMod val="75000"/>
                  </a:schemeClr>
                </a:solidFill>
                <a:latin typeface="+mj-lt"/>
              </a:rPr>
              <a:t>검증</a:t>
            </a:r>
            <a:endParaRPr lang="en-US" altLang="ko-KR">
              <a:solidFill>
                <a:schemeClr val="accent1">
                  <a:lumMod val="75000"/>
                </a:schemeClr>
              </a:solidFill>
              <a:latin typeface="나눔바른고딕" panose="020B0603020101020101" pitchFamily="50" charset="-127"/>
              <a:ea typeface="나눔바른고딕" panose="020B0603020101020101" pitchFamily="50" charset="-127"/>
            </a:endParaRPr>
          </a:p>
          <a:p>
            <a:pPr marL="342900" indent="-342900">
              <a:lnSpc>
                <a:spcPct val="150000"/>
              </a:lnSpc>
              <a:buFont typeface="+mj-lt"/>
              <a:buAutoNum type="arabicPeriod"/>
            </a:pPr>
            <a:r>
              <a:rPr lang="en-US" altLang="ko-KR" sz="1800">
                <a:solidFill>
                  <a:schemeClr val="accent1">
                    <a:lumMod val="75000"/>
                  </a:schemeClr>
                </a:solidFill>
                <a:latin typeface="+mj-lt"/>
              </a:rPr>
              <a:t>Bean </a:t>
            </a:r>
            <a:r>
              <a:rPr lang="en-US" altLang="ko-KR">
                <a:solidFill>
                  <a:schemeClr val="accent1">
                    <a:lumMod val="75000"/>
                  </a:schemeClr>
                </a:solidFill>
                <a:latin typeface="+mj-lt"/>
              </a:rPr>
              <a:t>Validation</a:t>
            </a:r>
            <a:endParaRPr lang="en-US" altLang="ko-KR">
              <a:solidFill>
                <a:schemeClr val="accent1">
                  <a:lumMod val="75000"/>
                </a:schemeClr>
              </a:solidFill>
              <a:latin typeface="나눔바른고딕" panose="020B0603020101020101" pitchFamily="50" charset="-127"/>
              <a:ea typeface="나눔바른고딕" panose="020B0603020101020101" pitchFamily="50" charset="-127"/>
            </a:endParaRPr>
          </a:p>
          <a:p>
            <a:pPr marL="342900" indent="-342900">
              <a:lnSpc>
                <a:spcPct val="150000"/>
              </a:lnSpc>
              <a:buFont typeface="+mj-lt"/>
              <a:buAutoNum type="arabicPeriod"/>
            </a:pPr>
            <a:r>
              <a:rPr lang="ko-KR" altLang="en-US" sz="1800">
                <a:solidFill>
                  <a:schemeClr val="accent1">
                    <a:lumMod val="75000"/>
                  </a:schemeClr>
                </a:solidFill>
                <a:latin typeface="+mj-lt"/>
              </a:rPr>
              <a:t>커스텀 검증 어노테이션</a:t>
            </a:r>
            <a:endParaRPr lang="en-US" altLang="ko-KR">
              <a:solidFill>
                <a:schemeClr val="accent1">
                  <a:lumMod val="75000"/>
                </a:schemeClr>
              </a:solidFill>
              <a:latin typeface="나눔바른고딕" panose="020B0603020101020101" pitchFamily="50" charset="-127"/>
              <a:ea typeface="나눔바른고딕" panose="020B0603020101020101" pitchFamily="50" charset="-127"/>
            </a:endParaRPr>
          </a:p>
          <a:p>
            <a:pPr marL="342900" indent="-342900">
              <a:lnSpc>
                <a:spcPct val="150000"/>
              </a:lnSpc>
              <a:buFont typeface="+mj-lt"/>
              <a:buAutoNum type="arabicPeriod"/>
            </a:pPr>
            <a:r>
              <a:rPr lang="ko-KR" altLang="en-US" sz="1800">
                <a:solidFill>
                  <a:schemeClr val="accent1">
                    <a:lumMod val="75000"/>
                  </a:schemeClr>
                </a:solidFill>
                <a:latin typeface="+mj-lt"/>
              </a:rPr>
              <a:t>바인딩과 검증 관계</a:t>
            </a:r>
            <a:endParaRPr lang="en-US" altLang="ko-KR" sz="1800">
              <a:solidFill>
                <a:schemeClr val="accent1">
                  <a:lumMod val="75000"/>
                </a:schemeClr>
              </a:solidFill>
              <a:latin typeface="+mj-lt"/>
            </a:endParaRPr>
          </a:p>
        </p:txBody>
      </p:sp>
    </p:spTree>
    <p:extLst>
      <p:ext uri="{BB962C8B-B14F-4D97-AF65-F5344CB8AC3E}">
        <p14:creationId xmlns:p14="http://schemas.microsoft.com/office/powerpoint/2010/main" val="2256131497"/>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28235-34F3-480D-9582-51322E7389EC}"/>
              </a:ext>
            </a:extLst>
          </p:cNvPr>
          <p:cNvSpPr txBox="1"/>
          <p:nvPr/>
        </p:nvSpPr>
        <p:spPr>
          <a:xfrm>
            <a:off x="5234234" y="2921169"/>
            <a:ext cx="1723550" cy="1015663"/>
          </a:xfrm>
          <a:prstGeom prst="rect">
            <a:avLst/>
          </a:prstGeom>
          <a:noFill/>
        </p:spPr>
        <p:txBody>
          <a:bodyPr wrap="none" rtlCol="0">
            <a:spAutoFit/>
          </a:bodyPr>
          <a:lstStyle/>
          <a:p>
            <a:pPr algn="ctr"/>
            <a:r>
              <a:rPr lang="ko-KR" altLang="en-US" sz="6000">
                <a:solidFill>
                  <a:schemeClr val="accent1">
                    <a:lumMod val="75000"/>
                  </a:schemeClr>
                </a:solidFill>
                <a:latin typeface="+mj-lt"/>
              </a:rPr>
              <a:t>개요</a:t>
            </a:r>
          </a:p>
        </p:txBody>
      </p:sp>
      <p:sp>
        <p:nvSpPr>
          <p:cNvPr id="3" name="TextBox 2">
            <a:extLst>
              <a:ext uri="{FF2B5EF4-FFF2-40B4-BE49-F238E27FC236}">
                <a16:creationId xmlns:a16="http://schemas.microsoft.com/office/drawing/2014/main" id="{CDB69857-4DB7-EFC1-D480-BBEE632C406D}"/>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2961749086"/>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직사각형 15">
            <a:extLst>
              <a:ext uri="{FF2B5EF4-FFF2-40B4-BE49-F238E27FC236}">
                <a16:creationId xmlns:a16="http://schemas.microsoft.com/office/drawing/2014/main" id="{329A2612-2917-599E-461B-EA9902094779}"/>
              </a:ext>
            </a:extLst>
          </p:cNvPr>
          <p:cNvSpPr/>
          <p:nvPr/>
        </p:nvSpPr>
        <p:spPr>
          <a:xfrm>
            <a:off x="115760" y="239368"/>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rPr>
              <a:t>개요</a:t>
            </a:r>
            <a:endParaRPr lang="ko-KR" altLang="en-US" b="1">
              <a:solidFill>
                <a:schemeClr val="accent1">
                  <a:lumMod val="75000"/>
                </a:schemeClr>
              </a:solidFill>
              <a:latin typeface="+mn-ea"/>
            </a:endParaRPr>
          </a:p>
        </p:txBody>
      </p:sp>
      <p:sp>
        <p:nvSpPr>
          <p:cNvPr id="17" name="직사각형 16">
            <a:extLst>
              <a:ext uri="{FF2B5EF4-FFF2-40B4-BE49-F238E27FC236}">
                <a16:creationId xmlns:a16="http://schemas.microsoft.com/office/drawing/2014/main" id="{07D34BE3-BBE8-5172-3F50-6F9FAEA6E617}"/>
              </a:ext>
            </a:extLst>
          </p:cNvPr>
          <p:cNvSpPr/>
          <p:nvPr/>
        </p:nvSpPr>
        <p:spPr>
          <a:xfrm>
            <a:off x="387795" y="608700"/>
            <a:ext cx="11416409"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t>웹 개발에서 검증은 클라이언트 검증</a:t>
            </a:r>
            <a:r>
              <a:rPr lang="en-US" altLang="ko-KR" sz="1200"/>
              <a:t>(Client-side Validation)</a:t>
            </a:r>
            <a:r>
              <a:rPr lang="ko-KR" altLang="en-US" sz="1200"/>
              <a:t>과 서버 검증</a:t>
            </a:r>
            <a:r>
              <a:rPr lang="en-US" altLang="ko-KR" sz="1200"/>
              <a:t>(Server-side Validation)</a:t>
            </a:r>
            <a:r>
              <a:rPr lang="ko-KR" altLang="en-US" sz="1200"/>
              <a:t>으로 구분할 수 있으며 두 검증 모두 사용자의 데이터 입력 오류를 방지하고 보안을 강화하기 위해 중요한 역할을 한다</a:t>
            </a:r>
            <a:endParaRPr lang="en-US" altLang="ko-KR" sz="1200"/>
          </a:p>
        </p:txBody>
      </p:sp>
      <p:sp>
        <p:nvSpPr>
          <p:cNvPr id="8" name="직사각형 7">
            <a:extLst>
              <a:ext uri="{FF2B5EF4-FFF2-40B4-BE49-F238E27FC236}">
                <a16:creationId xmlns:a16="http://schemas.microsoft.com/office/drawing/2014/main" id="{84BDCBED-1753-4C34-A5FB-9EDEB157B742}"/>
              </a:ext>
            </a:extLst>
          </p:cNvPr>
          <p:cNvSpPr/>
          <p:nvPr/>
        </p:nvSpPr>
        <p:spPr>
          <a:xfrm>
            <a:off x="115760" y="1410504"/>
            <a:ext cx="4755276"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rPr>
              <a:t>Client-side Validation (</a:t>
            </a:r>
            <a:r>
              <a:rPr lang="ko-KR" altLang="en-US" b="1">
                <a:solidFill>
                  <a:schemeClr val="accent1">
                    <a:lumMod val="75000"/>
                  </a:schemeClr>
                </a:solidFill>
              </a:rPr>
              <a:t>클라이언트 검증</a:t>
            </a:r>
            <a:r>
              <a:rPr lang="en-US" altLang="ko-KR" b="1">
                <a:solidFill>
                  <a:schemeClr val="accent1">
                    <a:lumMod val="75000"/>
                  </a:schemeClr>
                </a:solidFill>
              </a:rPr>
              <a:t>)</a:t>
            </a:r>
            <a:endParaRPr lang="ko-KR" altLang="en-US" b="1">
              <a:solidFill>
                <a:schemeClr val="accent1">
                  <a:lumMod val="75000"/>
                </a:schemeClr>
              </a:solidFill>
              <a:latin typeface="+mn-ea"/>
            </a:endParaRPr>
          </a:p>
        </p:txBody>
      </p:sp>
      <p:sp>
        <p:nvSpPr>
          <p:cNvPr id="9" name="직사각형 8">
            <a:extLst>
              <a:ext uri="{FF2B5EF4-FFF2-40B4-BE49-F238E27FC236}">
                <a16:creationId xmlns:a16="http://schemas.microsoft.com/office/drawing/2014/main" id="{944CB870-EAF4-4101-A696-5F76EE38BEF9}"/>
              </a:ext>
            </a:extLst>
          </p:cNvPr>
          <p:cNvSpPr/>
          <p:nvPr/>
        </p:nvSpPr>
        <p:spPr>
          <a:xfrm>
            <a:off x="387795" y="1846188"/>
            <a:ext cx="11255565"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t>클라이언트 검증은 사용자가 데이터를 입력할 때</a:t>
            </a:r>
            <a:r>
              <a:rPr lang="en-US" altLang="ko-KR" sz="1200"/>
              <a:t> </a:t>
            </a:r>
            <a:r>
              <a:rPr lang="ko-KR" altLang="en-US" sz="1200"/>
              <a:t>브라우저나 클라이언트 측 코드</a:t>
            </a:r>
            <a:r>
              <a:rPr lang="en-US" altLang="ko-KR" sz="1200"/>
              <a:t>(JavaScript)</a:t>
            </a:r>
            <a:r>
              <a:rPr lang="ko-KR" altLang="en-US" sz="1200"/>
              <a:t>를 통해 실시간으로 입력된 데이터의 유효성을 확인하는 방법이다</a:t>
            </a:r>
            <a:endParaRPr lang="en-US" altLang="ko-KR" sz="1200"/>
          </a:p>
        </p:txBody>
      </p:sp>
      <p:sp>
        <p:nvSpPr>
          <p:cNvPr id="10" name="직사각형 9">
            <a:extLst>
              <a:ext uri="{FF2B5EF4-FFF2-40B4-BE49-F238E27FC236}">
                <a16:creationId xmlns:a16="http://schemas.microsoft.com/office/drawing/2014/main" id="{819C49A3-7508-4ACE-AA4B-E627FC49C3B4}"/>
              </a:ext>
            </a:extLst>
          </p:cNvPr>
          <p:cNvSpPr/>
          <p:nvPr/>
        </p:nvSpPr>
        <p:spPr>
          <a:xfrm>
            <a:off x="387796" y="5072780"/>
            <a:ext cx="855788" cy="373885"/>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400" b="1"/>
              <a:t>장점</a:t>
            </a:r>
            <a:endParaRPr lang="en-US" altLang="ko-KR" sz="1400" b="1"/>
          </a:p>
        </p:txBody>
      </p:sp>
      <p:sp>
        <p:nvSpPr>
          <p:cNvPr id="11" name="직사각형 10">
            <a:extLst>
              <a:ext uri="{FF2B5EF4-FFF2-40B4-BE49-F238E27FC236}">
                <a16:creationId xmlns:a16="http://schemas.microsoft.com/office/drawing/2014/main" id="{620FEA96-3F14-4F83-89EB-2DDABC9DC5C3}"/>
              </a:ext>
            </a:extLst>
          </p:cNvPr>
          <p:cNvSpPr/>
          <p:nvPr/>
        </p:nvSpPr>
        <p:spPr>
          <a:xfrm>
            <a:off x="583195" y="2497290"/>
            <a:ext cx="11139413" cy="610616"/>
          </a:xfrm>
          <a:prstGeom prst="rect">
            <a:avLst/>
          </a:prstGeom>
        </p:spPr>
        <p:txBody>
          <a:bodyPr wrap="square">
            <a:spAutoFit/>
          </a:bodyPr>
          <a:lstStyle/>
          <a:p>
            <a:pPr marL="171450" indent="-171450">
              <a:lnSpc>
                <a:spcPct val="150000"/>
              </a:lnSpc>
              <a:buFont typeface="Wingdings" panose="05000000000000000000" pitchFamily="2" charset="2"/>
              <a:buChar char="§"/>
            </a:pPr>
            <a:r>
              <a:rPr lang="ko-KR" altLang="en-US" sz="1200"/>
              <a:t>사용자가 폼을 제출하기 전에 오류를 즉시 확인하고 수정할 수 있으며 서버와의 통신 없이 로컬에서 검증이 이루어지므로 속도가 빠르다</a:t>
            </a:r>
            <a:endParaRPr lang="en-US" altLang="ko-KR" sz="1200"/>
          </a:p>
          <a:p>
            <a:pPr marL="171450" indent="-171450">
              <a:lnSpc>
                <a:spcPct val="150000"/>
              </a:lnSpc>
              <a:buFont typeface="Wingdings" panose="05000000000000000000" pitchFamily="2" charset="2"/>
              <a:buChar char="§"/>
            </a:pPr>
            <a:r>
              <a:rPr lang="ko-KR" altLang="en-US" sz="1200"/>
              <a:t>사용자는 제출 전 데이터를 바로 확인하고 수정할 수 있어 더 나은 경험을 제공한다</a:t>
            </a:r>
            <a:endParaRPr lang="en-US" altLang="ko-KR" sz="1200"/>
          </a:p>
        </p:txBody>
      </p:sp>
      <p:sp>
        <p:nvSpPr>
          <p:cNvPr id="13" name="직사각형 12">
            <a:extLst>
              <a:ext uri="{FF2B5EF4-FFF2-40B4-BE49-F238E27FC236}">
                <a16:creationId xmlns:a16="http://schemas.microsoft.com/office/drawing/2014/main" id="{06CFA885-BFCA-4A3D-A54C-AE007FABB3AA}"/>
              </a:ext>
            </a:extLst>
          </p:cNvPr>
          <p:cNvSpPr/>
          <p:nvPr/>
        </p:nvSpPr>
        <p:spPr>
          <a:xfrm>
            <a:off x="387794" y="5911130"/>
            <a:ext cx="855788" cy="373885"/>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400" b="1"/>
              <a:t>단점</a:t>
            </a:r>
            <a:endParaRPr lang="en-US" altLang="ko-KR" sz="1400" b="1"/>
          </a:p>
        </p:txBody>
      </p:sp>
      <p:sp>
        <p:nvSpPr>
          <p:cNvPr id="14" name="직사각형 13">
            <a:extLst>
              <a:ext uri="{FF2B5EF4-FFF2-40B4-BE49-F238E27FC236}">
                <a16:creationId xmlns:a16="http://schemas.microsoft.com/office/drawing/2014/main" id="{CB338F9D-5306-4177-AD10-A9D81DCB2C02}"/>
              </a:ext>
            </a:extLst>
          </p:cNvPr>
          <p:cNvSpPr/>
          <p:nvPr/>
        </p:nvSpPr>
        <p:spPr>
          <a:xfrm>
            <a:off x="583194" y="3546479"/>
            <a:ext cx="11139414" cy="333617"/>
          </a:xfrm>
          <a:prstGeom prst="rect">
            <a:avLst/>
          </a:prstGeom>
        </p:spPr>
        <p:txBody>
          <a:bodyPr wrap="square">
            <a:spAutoFit/>
          </a:bodyPr>
          <a:lstStyle/>
          <a:p>
            <a:pPr marL="171450" indent="-171450">
              <a:lnSpc>
                <a:spcPct val="150000"/>
              </a:lnSpc>
              <a:buFont typeface="Wingdings" panose="05000000000000000000" pitchFamily="2" charset="2"/>
              <a:buChar char="§"/>
            </a:pPr>
            <a:r>
              <a:rPr lang="ko-KR" altLang="en-US" sz="1200"/>
              <a:t>클라이언트 검증만으로는 보안을 보장할 수 없다</a:t>
            </a:r>
            <a:r>
              <a:rPr lang="en-US" altLang="ko-KR" sz="1200"/>
              <a:t>. </a:t>
            </a:r>
            <a:r>
              <a:rPr lang="ko-KR" altLang="en-US" sz="1200"/>
              <a:t>사용자가 브라우저의 개발자 도구를 통해 검증 코드를 우회하거나 비활성화할 수 있기 때문이다</a:t>
            </a:r>
            <a:r>
              <a:rPr lang="en-US" altLang="ko-KR" sz="1200"/>
              <a:t>.</a:t>
            </a:r>
          </a:p>
        </p:txBody>
      </p:sp>
      <p:sp>
        <p:nvSpPr>
          <p:cNvPr id="15" name="직사각형 14">
            <a:extLst>
              <a:ext uri="{FF2B5EF4-FFF2-40B4-BE49-F238E27FC236}">
                <a16:creationId xmlns:a16="http://schemas.microsoft.com/office/drawing/2014/main" id="{B6A92BB6-28BC-4D44-82B8-5C0454910412}"/>
              </a:ext>
            </a:extLst>
          </p:cNvPr>
          <p:cNvSpPr/>
          <p:nvPr/>
        </p:nvSpPr>
        <p:spPr>
          <a:xfrm>
            <a:off x="115760" y="4237959"/>
            <a:ext cx="4126514"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rPr>
              <a:t>Server-side Validation (</a:t>
            </a:r>
            <a:r>
              <a:rPr lang="ko-KR" altLang="en-US" b="1">
                <a:solidFill>
                  <a:schemeClr val="accent1">
                    <a:lumMod val="75000"/>
                  </a:schemeClr>
                </a:solidFill>
              </a:rPr>
              <a:t>서버 검증</a:t>
            </a:r>
            <a:r>
              <a:rPr lang="en-US" altLang="ko-KR" b="1">
                <a:solidFill>
                  <a:schemeClr val="accent1">
                    <a:lumMod val="75000"/>
                  </a:schemeClr>
                </a:solidFill>
              </a:rPr>
              <a:t>)</a:t>
            </a:r>
            <a:endParaRPr lang="ko-KR" altLang="en-US" b="1">
              <a:solidFill>
                <a:schemeClr val="accent1">
                  <a:lumMod val="75000"/>
                </a:schemeClr>
              </a:solidFill>
              <a:latin typeface="+mn-ea"/>
            </a:endParaRPr>
          </a:p>
        </p:txBody>
      </p:sp>
      <p:sp>
        <p:nvSpPr>
          <p:cNvPr id="18" name="직사각형 17">
            <a:extLst>
              <a:ext uri="{FF2B5EF4-FFF2-40B4-BE49-F238E27FC236}">
                <a16:creationId xmlns:a16="http://schemas.microsoft.com/office/drawing/2014/main" id="{400FB77F-E2D0-4206-87C5-4EC2E596969F}"/>
              </a:ext>
            </a:extLst>
          </p:cNvPr>
          <p:cNvSpPr/>
          <p:nvPr/>
        </p:nvSpPr>
        <p:spPr>
          <a:xfrm>
            <a:off x="387795" y="4673643"/>
            <a:ext cx="8609901"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t>서버 검증은 폼 데이터가 서버로 전송된 후 서버 측 코드</a:t>
            </a:r>
            <a:r>
              <a:rPr lang="en-US" altLang="ko-KR" sz="1200"/>
              <a:t>(</a:t>
            </a:r>
            <a:r>
              <a:rPr lang="ko-KR" altLang="en-US" sz="1200"/>
              <a:t>예</a:t>
            </a:r>
            <a:r>
              <a:rPr lang="en-US" altLang="ko-KR" sz="1200"/>
              <a:t>: PHP, Node.js, Java </a:t>
            </a:r>
            <a:r>
              <a:rPr lang="ko-KR" altLang="en-US" sz="1200"/>
              <a:t>등</a:t>
            </a:r>
            <a:r>
              <a:rPr lang="en-US" altLang="ko-KR" sz="1200"/>
              <a:t>)</a:t>
            </a:r>
            <a:r>
              <a:rPr lang="ko-KR" altLang="en-US" sz="1200"/>
              <a:t>에서 데이터를 검증하는 방식이다</a:t>
            </a:r>
            <a:endParaRPr lang="en-US" altLang="ko-KR" sz="1200"/>
          </a:p>
        </p:txBody>
      </p:sp>
      <p:sp>
        <p:nvSpPr>
          <p:cNvPr id="20" name="직사각형 19">
            <a:extLst>
              <a:ext uri="{FF2B5EF4-FFF2-40B4-BE49-F238E27FC236}">
                <a16:creationId xmlns:a16="http://schemas.microsoft.com/office/drawing/2014/main" id="{506DB869-584E-4240-8C2D-06B277B7B326}"/>
              </a:ext>
            </a:extLst>
          </p:cNvPr>
          <p:cNvSpPr/>
          <p:nvPr/>
        </p:nvSpPr>
        <p:spPr>
          <a:xfrm>
            <a:off x="583195" y="5446665"/>
            <a:ext cx="11139413" cy="333617"/>
          </a:xfrm>
          <a:prstGeom prst="rect">
            <a:avLst/>
          </a:prstGeom>
        </p:spPr>
        <p:txBody>
          <a:bodyPr wrap="square">
            <a:spAutoFit/>
          </a:bodyPr>
          <a:lstStyle/>
          <a:p>
            <a:pPr marL="171450" indent="-171450">
              <a:lnSpc>
                <a:spcPct val="150000"/>
              </a:lnSpc>
              <a:buFont typeface="Wingdings" panose="05000000000000000000" pitchFamily="2" charset="2"/>
              <a:buChar char="§"/>
            </a:pPr>
            <a:r>
              <a:rPr lang="ko-KR" altLang="en-US" sz="1200"/>
              <a:t>클라이언트에서 우회된 검증을 차단할 수 있어 보안이 강화되며 서버에서 정확한 검증을 통해 데이터베이스에 잘못된 데이터가 저장되는 것을 방지한다</a:t>
            </a:r>
            <a:endParaRPr lang="en-US" altLang="ko-KR" sz="1200"/>
          </a:p>
        </p:txBody>
      </p:sp>
      <p:sp>
        <p:nvSpPr>
          <p:cNvPr id="24" name="직사각형 23">
            <a:extLst>
              <a:ext uri="{FF2B5EF4-FFF2-40B4-BE49-F238E27FC236}">
                <a16:creationId xmlns:a16="http://schemas.microsoft.com/office/drawing/2014/main" id="{19A0F0FC-B0E1-4595-B523-20D149DDCD8F}"/>
              </a:ext>
            </a:extLst>
          </p:cNvPr>
          <p:cNvSpPr/>
          <p:nvPr/>
        </p:nvSpPr>
        <p:spPr>
          <a:xfrm>
            <a:off x="583192" y="6285015"/>
            <a:ext cx="11566135" cy="333617"/>
          </a:xfrm>
          <a:prstGeom prst="rect">
            <a:avLst/>
          </a:prstGeom>
        </p:spPr>
        <p:txBody>
          <a:bodyPr wrap="square">
            <a:spAutoFit/>
          </a:bodyPr>
          <a:lstStyle/>
          <a:p>
            <a:pPr marL="171450" indent="-171450">
              <a:lnSpc>
                <a:spcPct val="150000"/>
              </a:lnSpc>
              <a:buFont typeface="Wingdings" panose="05000000000000000000" pitchFamily="2" charset="2"/>
              <a:buChar char="§"/>
            </a:pPr>
            <a:r>
              <a:rPr lang="ko-KR" altLang="en-US" sz="1200"/>
              <a:t>서버에 요청을 보내고 응답을 받는 과정에서 네트워크 지연이 발생할 수 있으며 사용자는 폼 제출 후 오류 메시지를 받게 되므로 사용자 경험이 다소 떨어질 수 있다</a:t>
            </a:r>
            <a:endParaRPr lang="en-US" altLang="ko-KR" sz="1200"/>
          </a:p>
        </p:txBody>
      </p:sp>
      <p:sp>
        <p:nvSpPr>
          <p:cNvPr id="25" name="직사각형 24">
            <a:extLst>
              <a:ext uri="{FF2B5EF4-FFF2-40B4-BE49-F238E27FC236}">
                <a16:creationId xmlns:a16="http://schemas.microsoft.com/office/drawing/2014/main" id="{5F945F27-9D0C-44AE-9317-CADDD8F22DF8}"/>
              </a:ext>
            </a:extLst>
          </p:cNvPr>
          <p:cNvSpPr/>
          <p:nvPr/>
        </p:nvSpPr>
        <p:spPr>
          <a:xfrm>
            <a:off x="387795" y="2175440"/>
            <a:ext cx="855788" cy="373885"/>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400" b="1"/>
              <a:t>장점</a:t>
            </a:r>
            <a:endParaRPr lang="en-US" altLang="ko-KR" sz="1400" b="1"/>
          </a:p>
        </p:txBody>
      </p:sp>
      <p:sp>
        <p:nvSpPr>
          <p:cNvPr id="26" name="직사각형 25">
            <a:extLst>
              <a:ext uri="{FF2B5EF4-FFF2-40B4-BE49-F238E27FC236}">
                <a16:creationId xmlns:a16="http://schemas.microsoft.com/office/drawing/2014/main" id="{57531BF9-F2BD-45D1-B894-14AD781D92E1}"/>
              </a:ext>
            </a:extLst>
          </p:cNvPr>
          <p:cNvSpPr/>
          <p:nvPr/>
        </p:nvSpPr>
        <p:spPr>
          <a:xfrm>
            <a:off x="387794" y="3224629"/>
            <a:ext cx="855788" cy="373885"/>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400" b="1"/>
              <a:t>단점</a:t>
            </a:r>
            <a:endParaRPr lang="en-US" altLang="ko-KR" sz="1400" b="1"/>
          </a:p>
        </p:txBody>
      </p:sp>
    </p:spTree>
    <p:extLst>
      <p:ext uri="{BB962C8B-B14F-4D97-AF65-F5344CB8AC3E}">
        <p14:creationId xmlns:p14="http://schemas.microsoft.com/office/powerpoint/2010/main" val="2625442620"/>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직사각형 15">
            <a:extLst>
              <a:ext uri="{FF2B5EF4-FFF2-40B4-BE49-F238E27FC236}">
                <a16:creationId xmlns:a16="http://schemas.microsoft.com/office/drawing/2014/main" id="{329A2612-2917-599E-461B-EA9902094779}"/>
              </a:ext>
            </a:extLst>
          </p:cNvPr>
          <p:cNvSpPr/>
          <p:nvPr/>
        </p:nvSpPr>
        <p:spPr>
          <a:xfrm>
            <a:off x="115760" y="239368"/>
            <a:ext cx="2800638"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rPr>
              <a:t>기존의 </a:t>
            </a:r>
            <a:r>
              <a:rPr lang="en-US" altLang="ko-KR" b="1">
                <a:solidFill>
                  <a:schemeClr val="accent1">
                    <a:lumMod val="75000"/>
                  </a:schemeClr>
                </a:solidFill>
              </a:rPr>
              <a:t>Java </a:t>
            </a:r>
            <a:r>
              <a:rPr lang="ko-KR" altLang="en-US" b="1">
                <a:solidFill>
                  <a:schemeClr val="accent1">
                    <a:lumMod val="75000"/>
                  </a:schemeClr>
                </a:solidFill>
              </a:rPr>
              <a:t>검증 방식</a:t>
            </a:r>
          </a:p>
        </p:txBody>
      </p:sp>
      <p:sp>
        <p:nvSpPr>
          <p:cNvPr id="21" name="직사각형 20">
            <a:extLst>
              <a:ext uri="{FF2B5EF4-FFF2-40B4-BE49-F238E27FC236}">
                <a16:creationId xmlns:a16="http://schemas.microsoft.com/office/drawing/2014/main" id="{D4A382DC-C2A8-403F-904B-484484F6EBAD}"/>
              </a:ext>
            </a:extLst>
          </p:cNvPr>
          <p:cNvSpPr/>
          <p:nvPr/>
        </p:nvSpPr>
        <p:spPr>
          <a:xfrm>
            <a:off x="388969" y="647067"/>
            <a:ext cx="11139413" cy="887615"/>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t>전통적인 </a:t>
            </a:r>
            <a:r>
              <a:rPr lang="en-US" altLang="ko-KR" sz="1200"/>
              <a:t>Java</a:t>
            </a:r>
            <a:r>
              <a:rPr lang="ko-KR" altLang="en-US" sz="1200"/>
              <a:t>에서는 데이터를 검증하기 위해 보통 조건문</a:t>
            </a:r>
            <a:r>
              <a:rPr lang="en-US" altLang="ko-KR" sz="1200"/>
              <a:t>(if-else)</a:t>
            </a:r>
            <a:r>
              <a:rPr lang="ko-KR" altLang="en-US" sz="1200"/>
              <a:t>과 예외</a:t>
            </a:r>
            <a:r>
              <a:rPr lang="en-US" altLang="ko-KR" sz="1200"/>
              <a:t>(Exception)</a:t>
            </a:r>
            <a:r>
              <a:rPr lang="ko-KR" altLang="en-US" sz="1200"/>
              <a:t>를 사용하여 각 필드에 대해 수동으로 검증 로직을 작성해야 한다</a:t>
            </a:r>
            <a:endParaRPr lang="en-US" altLang="ko-KR" sz="1200"/>
          </a:p>
          <a:p>
            <a:pPr marL="171450" indent="-171450">
              <a:lnSpc>
                <a:spcPct val="150000"/>
              </a:lnSpc>
              <a:buFont typeface="Arial" panose="020B0604020202020204" pitchFamily="34" charset="0"/>
              <a:buChar char="•"/>
            </a:pPr>
            <a:r>
              <a:rPr lang="ko-KR" altLang="en-US" sz="1200"/>
              <a:t>복잡한 객체나 컬렉션의 검증을 위해서는 로직이 반복적으로 중첩되거나</a:t>
            </a:r>
            <a:r>
              <a:rPr lang="en-US" altLang="ko-KR" sz="1200"/>
              <a:t> </a:t>
            </a:r>
            <a:r>
              <a:rPr lang="ko-KR" altLang="en-US" sz="1200"/>
              <a:t>별도의 검증 메서드를 생성해야 한다</a:t>
            </a:r>
            <a:endParaRPr lang="en-US" altLang="ko-KR" sz="1200"/>
          </a:p>
          <a:p>
            <a:pPr marL="171450" indent="-171450">
              <a:lnSpc>
                <a:spcPct val="150000"/>
              </a:lnSpc>
              <a:buFont typeface="Arial" panose="020B0604020202020204" pitchFamily="34" charset="0"/>
              <a:buChar char="•"/>
            </a:pPr>
            <a:r>
              <a:rPr lang="ko-KR" altLang="en-US" sz="1200"/>
              <a:t>이 방식은 검증 로직의 일관성이 부족하고</a:t>
            </a:r>
            <a:r>
              <a:rPr lang="en-US" altLang="ko-KR" sz="1200"/>
              <a:t> </a:t>
            </a:r>
            <a:r>
              <a:rPr lang="ko-KR" altLang="en-US" sz="1200"/>
              <a:t>코드의 양이 많아 유지보수성이 떨어진다</a:t>
            </a:r>
            <a:endParaRPr lang="en-US" altLang="ko-KR" sz="1200"/>
          </a:p>
        </p:txBody>
      </p:sp>
      <p:sp>
        <p:nvSpPr>
          <p:cNvPr id="3" name="Rectangle 2">
            <a:extLst>
              <a:ext uri="{FF2B5EF4-FFF2-40B4-BE49-F238E27FC236}">
                <a16:creationId xmlns:a16="http://schemas.microsoft.com/office/drawing/2014/main" id="{CED0C8D1-0AEA-451B-BBEB-54C3C88A9D27}"/>
              </a:ext>
            </a:extLst>
          </p:cNvPr>
          <p:cNvSpPr>
            <a:spLocks noChangeArrowheads="1"/>
          </p:cNvSpPr>
          <p:nvPr/>
        </p:nvSpPr>
        <p:spPr bwMode="auto">
          <a:xfrm>
            <a:off x="652107" y="1676112"/>
            <a:ext cx="10278021" cy="437619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@Override</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CF8E6D"/>
                </a:solidFill>
                <a:effectLst/>
                <a:ea typeface="JetBrains Mono"/>
              </a:rPr>
              <a:t>protected void </a:t>
            </a:r>
            <a:r>
              <a:rPr kumimoji="0" lang="ko-KR" altLang="ko-KR" sz="1100" b="0" i="0" u="none" strike="noStrike" cap="none" normalizeH="0" baseline="0">
                <a:ln>
                  <a:noFill/>
                </a:ln>
                <a:solidFill>
                  <a:srgbClr val="56A8F5"/>
                </a:solidFill>
                <a:effectLst/>
                <a:ea typeface="JetBrains Mono"/>
              </a:rPr>
              <a:t>doPost</a:t>
            </a:r>
            <a:r>
              <a:rPr kumimoji="0" lang="ko-KR" altLang="ko-KR" sz="1100" b="0" i="0" u="none" strike="noStrike" cap="none" normalizeH="0" baseline="0">
                <a:ln>
                  <a:noFill/>
                </a:ln>
                <a:solidFill>
                  <a:srgbClr val="BCBEC4"/>
                </a:solidFill>
                <a:effectLst/>
                <a:ea typeface="JetBrains Mono"/>
              </a:rPr>
              <a:t>(HttpServletRequest request, HttpServletResponse response) </a:t>
            </a:r>
            <a:r>
              <a:rPr kumimoji="0" lang="ko-KR" altLang="ko-KR" sz="1100" b="0" i="0" u="none" strike="noStrike" cap="none" normalizeH="0" baseline="0">
                <a:ln>
                  <a:noFill/>
                </a:ln>
                <a:solidFill>
                  <a:srgbClr val="CF8E6D"/>
                </a:solidFill>
                <a:effectLst/>
                <a:ea typeface="JetBrains Mono"/>
              </a:rPr>
              <a:t>throws </a:t>
            </a:r>
            <a:r>
              <a:rPr kumimoji="0" lang="ko-KR" altLang="ko-KR" sz="1100" b="0" i="0" u="none" strike="noStrike" cap="none" normalizeH="0" baseline="0">
                <a:ln>
                  <a:noFill/>
                </a:ln>
                <a:solidFill>
                  <a:srgbClr val="BCBEC4"/>
                </a:solidFill>
                <a:effectLst/>
                <a:ea typeface="JetBrains Mono"/>
              </a:rPr>
              <a:t>ServletException, IOException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String username = request.getParameter(</a:t>
            </a:r>
            <a:r>
              <a:rPr kumimoji="0" lang="ko-KR" altLang="ko-KR" sz="1100" b="0" i="0" u="none" strike="noStrike" cap="none" normalizeH="0" baseline="0">
                <a:ln>
                  <a:noFill/>
                </a:ln>
                <a:solidFill>
                  <a:srgbClr val="6AAB73"/>
                </a:solidFill>
                <a:effectLst/>
                <a:ea typeface="JetBrains Mono"/>
              </a:rPr>
              <a:t>"username"</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if </a:t>
            </a:r>
            <a:r>
              <a:rPr kumimoji="0" lang="ko-KR" altLang="ko-KR" sz="1100" b="0" i="0" u="none" strike="noStrike" cap="none" normalizeH="0" baseline="0">
                <a:ln>
                  <a:noFill/>
                </a:ln>
                <a:solidFill>
                  <a:srgbClr val="BCBEC4"/>
                </a:solidFill>
                <a:effectLst/>
                <a:ea typeface="JetBrains Mono"/>
              </a:rPr>
              <a:t>(username == </a:t>
            </a:r>
            <a:r>
              <a:rPr kumimoji="0" lang="ko-KR" altLang="ko-KR" sz="1100" b="0" i="0" u="none" strike="noStrike" cap="none" normalizeH="0" baseline="0">
                <a:ln>
                  <a:noFill/>
                </a:ln>
                <a:solidFill>
                  <a:srgbClr val="CF8E6D"/>
                </a:solidFill>
                <a:effectLst/>
                <a:ea typeface="JetBrains Mono"/>
              </a:rPr>
              <a:t>null </a:t>
            </a:r>
            <a:r>
              <a:rPr kumimoji="0" lang="ko-KR" altLang="ko-KR" sz="1100" b="0" i="0" u="none" strike="noStrike" cap="none" normalizeH="0" baseline="0">
                <a:ln>
                  <a:noFill/>
                </a:ln>
                <a:solidFill>
                  <a:srgbClr val="BCBEC4"/>
                </a:solidFill>
                <a:effectLst/>
                <a:ea typeface="JetBrains Mono"/>
              </a:rPr>
              <a:t>|| username.length() &lt; </a:t>
            </a:r>
            <a:r>
              <a:rPr kumimoji="0" lang="ko-KR" altLang="ko-KR" sz="1100" b="0" i="0" u="none" strike="noStrike" cap="none" normalizeH="0" baseline="0">
                <a:ln>
                  <a:noFill/>
                </a:ln>
                <a:solidFill>
                  <a:srgbClr val="2AACB8"/>
                </a:solidFill>
                <a:effectLst/>
                <a:ea typeface="JetBrains Mono"/>
              </a:rPr>
              <a:t>3</a:t>
            </a: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response.setStatus(HttpServletResponse.SC_BAD_REQUEST);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response.getWriter().write(</a:t>
            </a:r>
            <a:r>
              <a:rPr kumimoji="0" lang="ko-KR" altLang="ko-KR" sz="1100" b="0" i="0" u="none" strike="noStrike" cap="none" normalizeH="0" baseline="0">
                <a:ln>
                  <a:noFill/>
                </a:ln>
                <a:solidFill>
                  <a:srgbClr val="6AAB73"/>
                </a:solidFill>
                <a:effectLst/>
                <a:ea typeface="JetBrains Mono"/>
              </a:rPr>
              <a:t>"Username must be at least 3 characters long."</a:t>
            </a:r>
            <a:r>
              <a:rPr kumimoji="0" lang="ko-KR" altLang="ko-KR" sz="1100" b="0" i="0" u="none" strike="noStrike" cap="none" normalizeH="0" baseline="0">
                <a:ln>
                  <a:noFill/>
                </a:ln>
                <a:solidFill>
                  <a:srgbClr val="BCBEC4"/>
                </a:solidFill>
                <a:effectLst/>
                <a:ea typeface="JetBrains Mono"/>
              </a:rPr>
              <a:t>);</a:t>
            </a:r>
            <a:endParaRPr kumimoji="0" lang="en-US" altLang="ko-KR" sz="1100" b="0" i="0" u="none" strike="noStrike" cap="none" normalizeH="0" baseline="0">
              <a:ln>
                <a:noFill/>
              </a:ln>
              <a:solidFill>
                <a:srgbClr val="BCBEC4"/>
              </a:solidFill>
              <a:effectLst/>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lang="en-US" altLang="ko-KR" sz="1100">
                <a:solidFill>
                  <a:srgbClr val="BCBEC4"/>
                </a:solidFill>
                <a:ea typeface="JetBrains Mono"/>
              </a:rPr>
              <a:t>    } </a:t>
            </a:r>
            <a:r>
              <a:rPr kumimoji="0" lang="ko-KR" altLang="ko-KR" sz="1100" b="0" i="0" u="none" strike="noStrike" cap="none" normalizeH="0" baseline="0">
                <a:ln>
                  <a:noFill/>
                </a:ln>
                <a:solidFill>
                  <a:srgbClr val="CF8E6D"/>
                </a:solidFill>
                <a:effectLst/>
                <a:ea typeface="JetBrains Mono"/>
              </a:rPr>
              <a:t>else</a:t>
            </a:r>
            <a:r>
              <a:rPr kumimoji="0" lang="en-US" altLang="ko-KR" sz="1100" b="0" i="0" u="none" strike="noStrike" cap="none" normalizeH="0" baseline="0">
                <a:ln>
                  <a:noFill/>
                </a:ln>
                <a:solidFill>
                  <a:srgbClr val="CF8E6D"/>
                </a:solidFill>
                <a:effectLst/>
                <a:ea typeface="JetBrains Mono"/>
              </a:rPr>
              <a:t> if</a:t>
            </a:r>
            <a:r>
              <a:rPr kumimoji="0" lang="ko-KR" altLang="ko-KR" sz="1100" b="0" i="0" u="none" strike="noStrike" cap="none" normalizeH="0" baseline="0">
                <a:ln>
                  <a:noFill/>
                </a:ln>
                <a:solidFill>
                  <a:srgbClr val="BCBEC4"/>
                </a:solidFill>
                <a:effectLst/>
                <a:ea typeface="JetBrains Mono"/>
              </a:rPr>
              <a:t> (</a:t>
            </a:r>
            <a:r>
              <a:rPr kumimoji="0" lang="en-US"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BCBEC4"/>
                </a:solidFill>
                <a:effectLst/>
                <a:ea typeface="JetBrains Mono"/>
              </a:rPr>
              <a:t>) {</a:t>
            </a:r>
            <a:endParaRPr kumimoji="0" lang="en-US" altLang="ko-KR" sz="1100" b="0" i="0" u="none" strike="noStrike" cap="none" normalizeH="0" baseline="0">
              <a:ln>
                <a:noFill/>
              </a:ln>
              <a:solidFill>
                <a:srgbClr val="BCBEC4"/>
              </a:solidFill>
              <a:effectLst/>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lang="en-US" altLang="ko-KR" sz="1100">
                <a:solidFill>
                  <a:srgbClr val="BCBEC4"/>
                </a:solidFill>
                <a:ea typeface="JetBrains Mono"/>
              </a:rPr>
              <a:t>      …</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solidFill>
                  <a:srgbClr val="BCBEC4"/>
                </a:solidFill>
                <a:effectLst/>
                <a:ea typeface="JetBrains Mono"/>
              </a:rPr>
              <a:t>      …</a:t>
            </a:r>
          </a:p>
          <a:p>
            <a:pPr marL="0" marR="0" lvl="0" indent="0" algn="l" defTabSz="914400" rtl="0" eaLnBrk="0" fontAlgn="base" latinLnBrk="0" hangingPunct="0">
              <a:lnSpc>
                <a:spcPct val="150000"/>
              </a:lnSpc>
              <a:spcBef>
                <a:spcPct val="0"/>
              </a:spcBef>
              <a:spcAft>
                <a:spcPct val="0"/>
              </a:spcAft>
              <a:buClrTx/>
              <a:buSzTx/>
              <a:buFontTx/>
              <a:buNone/>
              <a:tabLst/>
            </a:pPr>
            <a:r>
              <a:rPr lang="en-US" altLang="ko-KR" sz="1100">
                <a:solidFill>
                  <a:srgbClr val="BCBEC4"/>
                </a:solidFill>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 </a:t>
            </a:r>
            <a:r>
              <a:rPr kumimoji="0" lang="ko-KR" altLang="ko-KR" sz="1100" b="0" i="0" u="none" strike="noStrike" cap="none" normalizeH="0" baseline="0">
                <a:ln>
                  <a:noFill/>
                </a:ln>
                <a:solidFill>
                  <a:srgbClr val="CF8E6D"/>
                </a:solidFill>
                <a:effectLst/>
                <a:ea typeface="JetBrains Mono"/>
              </a:rPr>
              <a:t>else </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비즈니스 로직 수행</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ea typeface="JetBrains Mono"/>
              </a:rPr>
              <a:t>response.setStatus(HttpServletResponse.SC_OK);</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response.getWriter().write(</a:t>
            </a:r>
            <a:r>
              <a:rPr kumimoji="0" lang="ko-KR" altLang="ko-KR" sz="1100" b="0" i="0" u="none" strike="noStrike" cap="none" normalizeH="0" baseline="0">
                <a:ln>
                  <a:noFill/>
                </a:ln>
                <a:solidFill>
                  <a:srgbClr val="6AAB73"/>
                </a:solidFill>
                <a:effectLst/>
                <a:ea typeface="JetBrains Mono"/>
              </a:rPr>
              <a:t>"Data is valid and processed."</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Tree>
    <p:extLst>
      <p:ext uri="{BB962C8B-B14F-4D97-AF65-F5344CB8AC3E}">
        <p14:creationId xmlns:p14="http://schemas.microsoft.com/office/powerpoint/2010/main" val="1507591541"/>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직사각형 15">
            <a:extLst>
              <a:ext uri="{FF2B5EF4-FFF2-40B4-BE49-F238E27FC236}">
                <a16:creationId xmlns:a16="http://schemas.microsoft.com/office/drawing/2014/main" id="{329A2612-2917-599E-461B-EA9902094779}"/>
              </a:ext>
            </a:extLst>
          </p:cNvPr>
          <p:cNvSpPr/>
          <p:nvPr/>
        </p:nvSpPr>
        <p:spPr>
          <a:xfrm>
            <a:off x="115760" y="239368"/>
            <a:ext cx="225254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rPr>
              <a:t>스프링 검증 방식</a:t>
            </a:r>
          </a:p>
        </p:txBody>
      </p:sp>
      <p:sp>
        <p:nvSpPr>
          <p:cNvPr id="21" name="직사각형 20">
            <a:extLst>
              <a:ext uri="{FF2B5EF4-FFF2-40B4-BE49-F238E27FC236}">
                <a16:creationId xmlns:a16="http://schemas.microsoft.com/office/drawing/2014/main" id="{D4A382DC-C2A8-403F-904B-484484F6EBAD}"/>
              </a:ext>
            </a:extLst>
          </p:cNvPr>
          <p:cNvSpPr/>
          <p:nvPr/>
        </p:nvSpPr>
        <p:spPr>
          <a:xfrm>
            <a:off x="388969" y="647067"/>
            <a:ext cx="10764305" cy="887615"/>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Spring </a:t>
            </a:r>
            <a:r>
              <a:rPr lang="ko-KR" altLang="en-US" sz="1200"/>
              <a:t>은 다양한 방법과 도구를 통해 클라이언트로부터 입력된 데이터를 유효성 검증하고 데이터 무결성을 보장하고 있으며 어노테이션 기반 검증부터 커스텀 검증 구현까지 유연하고 강력한 검증 기능을 제공한다</a:t>
            </a:r>
            <a:endParaRPr lang="en-US" altLang="ko-KR" sz="1200"/>
          </a:p>
          <a:p>
            <a:pPr marL="171450" indent="-171450">
              <a:lnSpc>
                <a:spcPct val="150000"/>
              </a:lnSpc>
              <a:buFont typeface="Arial" panose="020B0604020202020204" pitchFamily="34" charset="0"/>
              <a:buChar char="•"/>
            </a:pPr>
            <a:r>
              <a:rPr lang="ko-KR" altLang="en-US" sz="1200"/>
              <a:t>검증을 위한 도구로서 </a:t>
            </a:r>
            <a:r>
              <a:rPr lang="en-US" altLang="ko-KR" sz="1200"/>
              <a:t>BindingResult, Errors, FieldError, ObjectError, MessageCodesResolver </a:t>
            </a:r>
            <a:r>
              <a:rPr lang="ko-KR" altLang="en-US" sz="1200"/>
              <a:t>등의</a:t>
            </a:r>
            <a:r>
              <a:rPr lang="en-US" altLang="ko-KR" sz="1200"/>
              <a:t> </a:t>
            </a:r>
            <a:r>
              <a:rPr lang="ko-KR" altLang="en-US" sz="1200"/>
              <a:t>클래스를 제공하고 있다</a:t>
            </a:r>
            <a:endParaRPr lang="en-US" altLang="ko-KR" sz="1200"/>
          </a:p>
        </p:txBody>
      </p:sp>
      <p:sp>
        <p:nvSpPr>
          <p:cNvPr id="7" name="직사각형 6">
            <a:extLst>
              <a:ext uri="{FF2B5EF4-FFF2-40B4-BE49-F238E27FC236}">
                <a16:creationId xmlns:a16="http://schemas.microsoft.com/office/drawing/2014/main" id="{D0741210-529D-44A7-A07A-F8080E88A877}"/>
              </a:ext>
            </a:extLst>
          </p:cNvPr>
          <p:cNvSpPr/>
          <p:nvPr/>
        </p:nvSpPr>
        <p:spPr>
          <a:xfrm>
            <a:off x="388969" y="1845412"/>
            <a:ext cx="5313442" cy="4185761"/>
          </a:xfrm>
          <a:prstGeom prst="rect">
            <a:avLst/>
          </a:prstGeom>
        </p:spPr>
        <p:txBody>
          <a:bodyPr wrap="none">
            <a:spAutoFit/>
          </a:bodyPr>
          <a:lstStyle/>
          <a:p>
            <a:pPr marL="342900" indent="-342900">
              <a:buFont typeface="+mj-lt"/>
              <a:buAutoNum type="arabicParenR"/>
            </a:pPr>
            <a:r>
              <a:rPr lang="ko-KR" altLang="en-US" sz="1400" b="1"/>
              <a:t>폼 검증 </a:t>
            </a:r>
            <a:r>
              <a:rPr lang="en-US" altLang="ko-KR" sz="1400" b="1"/>
              <a:t>(Form Validation)</a:t>
            </a:r>
          </a:p>
          <a:p>
            <a:pPr marL="342900" indent="-342900">
              <a:buFont typeface="+mj-lt"/>
              <a:buAutoNum type="arabicParenR"/>
            </a:pPr>
            <a:endParaRPr lang="en-US" altLang="ko-KR" sz="1400" b="1"/>
          </a:p>
          <a:p>
            <a:pPr marL="342900" indent="-342900">
              <a:buFont typeface="+mj-lt"/>
              <a:buAutoNum type="arabicParenR"/>
            </a:pPr>
            <a:endParaRPr lang="en-US" altLang="ko-KR" sz="1400" b="1"/>
          </a:p>
          <a:p>
            <a:pPr marL="342900" indent="-342900">
              <a:buFont typeface="+mj-lt"/>
              <a:buAutoNum type="arabicParenR"/>
            </a:pPr>
            <a:endParaRPr lang="en-US" altLang="ko-KR" sz="1400" b="1"/>
          </a:p>
          <a:p>
            <a:pPr marL="342900" indent="-342900">
              <a:buFont typeface="+mj-lt"/>
              <a:buAutoNum type="arabicParenR"/>
            </a:pPr>
            <a:endParaRPr lang="en-US" altLang="ko-KR" sz="1400" b="1"/>
          </a:p>
          <a:p>
            <a:pPr marL="342900" indent="-342900">
              <a:buFont typeface="+mj-lt"/>
              <a:buAutoNum type="arabicParenR"/>
            </a:pPr>
            <a:endParaRPr lang="en-US" altLang="ko-KR" sz="1400" b="1"/>
          </a:p>
          <a:p>
            <a:pPr marL="342900" indent="-342900">
              <a:buFont typeface="+mj-lt"/>
              <a:buAutoNum type="arabicParenR"/>
            </a:pPr>
            <a:r>
              <a:rPr lang="en-US" altLang="ko-KR" sz="1400" b="1"/>
              <a:t>Validator </a:t>
            </a:r>
            <a:r>
              <a:rPr lang="ko-KR" altLang="en-US" sz="1400" b="1"/>
              <a:t>인터페이스를 이용한 검증</a:t>
            </a:r>
            <a:endParaRPr lang="en-US" altLang="ko-KR" sz="1400" b="1"/>
          </a:p>
          <a:p>
            <a:pPr marL="342900" indent="-342900">
              <a:buFont typeface="+mj-lt"/>
              <a:buAutoNum type="arabicParenR"/>
            </a:pPr>
            <a:endParaRPr lang="en-US" altLang="ko-KR" sz="1400" b="1"/>
          </a:p>
          <a:p>
            <a:pPr marL="342900" indent="-342900">
              <a:buFont typeface="+mj-lt"/>
              <a:buAutoNum type="arabicParenR"/>
            </a:pPr>
            <a:endParaRPr lang="en-US" altLang="ko-KR" sz="1400" b="1"/>
          </a:p>
          <a:p>
            <a:pPr marL="342900" indent="-342900">
              <a:buFont typeface="+mj-lt"/>
              <a:buAutoNum type="arabicParenR"/>
            </a:pPr>
            <a:endParaRPr lang="en-US" altLang="ko-KR" sz="1400" b="1"/>
          </a:p>
          <a:p>
            <a:pPr marL="342900" indent="-342900">
              <a:buFont typeface="+mj-lt"/>
              <a:buAutoNum type="arabicParenR"/>
            </a:pPr>
            <a:endParaRPr lang="en-US" altLang="ko-KR" sz="1400" b="1"/>
          </a:p>
          <a:p>
            <a:pPr marL="342900" indent="-342900">
              <a:buFont typeface="+mj-lt"/>
              <a:buAutoNum type="arabicParenR"/>
            </a:pPr>
            <a:endParaRPr lang="en-US" altLang="ko-KR" sz="1400" b="1"/>
          </a:p>
          <a:p>
            <a:pPr marL="342900" indent="-342900">
              <a:buFont typeface="+mj-lt"/>
              <a:buAutoNum type="arabicParenR"/>
            </a:pPr>
            <a:r>
              <a:rPr lang="en-US" altLang="ko-KR" sz="1400" b="1"/>
              <a:t>Bean Validation</a:t>
            </a:r>
          </a:p>
          <a:p>
            <a:pPr marL="342900" indent="-342900">
              <a:buFont typeface="+mj-lt"/>
              <a:buAutoNum type="arabicParenR"/>
            </a:pPr>
            <a:endParaRPr lang="en-US" altLang="ko-KR" sz="1400" b="1"/>
          </a:p>
          <a:p>
            <a:pPr marL="342900" indent="-342900">
              <a:buFont typeface="+mj-lt"/>
              <a:buAutoNum type="arabicParenR"/>
            </a:pPr>
            <a:endParaRPr lang="en-US" altLang="ko-KR" sz="1400" b="1"/>
          </a:p>
          <a:p>
            <a:pPr marL="342900" indent="-342900">
              <a:buFont typeface="+mj-lt"/>
              <a:buAutoNum type="arabicParenR"/>
            </a:pPr>
            <a:endParaRPr lang="en-US" altLang="ko-KR" sz="1400" b="1"/>
          </a:p>
          <a:p>
            <a:pPr marL="342900" indent="-342900">
              <a:buFont typeface="+mj-lt"/>
              <a:buAutoNum type="arabicParenR"/>
            </a:pPr>
            <a:endParaRPr lang="en-US" altLang="ko-KR" sz="1400" b="1"/>
          </a:p>
          <a:p>
            <a:pPr marL="342900" indent="-342900">
              <a:buFont typeface="+mj-lt"/>
              <a:buAutoNum type="arabicParenR"/>
            </a:pPr>
            <a:endParaRPr lang="en-US" altLang="ko-KR" sz="1400" b="1"/>
          </a:p>
          <a:p>
            <a:pPr marL="342900" indent="-342900">
              <a:buFont typeface="+mj-lt"/>
              <a:buAutoNum type="arabicParenR"/>
            </a:pPr>
            <a:r>
              <a:rPr lang="ko-KR" altLang="en-US" sz="1400" b="1"/>
              <a:t>커스텀 검증 어노테이션 </a:t>
            </a:r>
            <a:r>
              <a:rPr lang="en-US" altLang="ko-KR" sz="1400" b="1"/>
              <a:t>(Custom Validation Annotations)</a:t>
            </a:r>
            <a:endParaRPr lang="ko-KR" altLang="en-US" sz="1400" b="1"/>
          </a:p>
        </p:txBody>
      </p:sp>
      <p:sp>
        <p:nvSpPr>
          <p:cNvPr id="9" name="직사각형 8">
            <a:extLst>
              <a:ext uri="{FF2B5EF4-FFF2-40B4-BE49-F238E27FC236}">
                <a16:creationId xmlns:a16="http://schemas.microsoft.com/office/drawing/2014/main" id="{E06E5A77-8C35-4B15-AE1A-D434D1717C21}"/>
              </a:ext>
            </a:extLst>
          </p:cNvPr>
          <p:cNvSpPr/>
          <p:nvPr/>
        </p:nvSpPr>
        <p:spPr>
          <a:xfrm>
            <a:off x="680466" y="2169163"/>
            <a:ext cx="11358023" cy="567463"/>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100"/>
              <a:t>@ModelAttribute </a:t>
            </a:r>
            <a:r>
              <a:rPr lang="ko-KR" altLang="en-US" sz="1100"/>
              <a:t>로 폼 객체를 바인딩하고</a:t>
            </a:r>
            <a:r>
              <a:rPr lang="en-US" altLang="ko-KR" sz="1100"/>
              <a:t> </a:t>
            </a:r>
            <a:r>
              <a:rPr lang="ko-KR" altLang="en-US" sz="1100"/>
              <a:t>해당 객체의 유효성을 검사하며 검증 오류가 발생하면</a:t>
            </a:r>
            <a:r>
              <a:rPr lang="en-US" altLang="ko-KR" sz="1100"/>
              <a:t> BindingResult </a:t>
            </a:r>
            <a:r>
              <a:rPr lang="ko-KR" altLang="en-US" sz="1100"/>
              <a:t>객체에 오류 정보가 저장되며</a:t>
            </a:r>
            <a:r>
              <a:rPr lang="en-US" altLang="ko-KR" sz="1100"/>
              <a:t> </a:t>
            </a:r>
            <a:r>
              <a:rPr lang="ko-KR" altLang="en-US" sz="1100"/>
              <a:t>뷰에 오류 메시지를 전달한다</a:t>
            </a:r>
            <a:endParaRPr lang="en-US" altLang="ko-KR" sz="1100"/>
          </a:p>
          <a:p>
            <a:pPr marL="171450" indent="-171450">
              <a:lnSpc>
                <a:spcPct val="150000"/>
              </a:lnSpc>
              <a:buFont typeface="Arial" panose="020B0604020202020204" pitchFamily="34" charset="0"/>
              <a:buChar char="•"/>
            </a:pPr>
            <a:r>
              <a:rPr lang="ko-KR" altLang="en-US" sz="1100"/>
              <a:t>스프링의 메시지 소스</a:t>
            </a:r>
            <a:r>
              <a:rPr lang="en-US" altLang="ko-KR" sz="1100"/>
              <a:t>(MessageSource)</a:t>
            </a:r>
            <a:r>
              <a:rPr lang="ko-KR" altLang="en-US" sz="1100"/>
              <a:t>를 활용하여 다국어 지원이나 커스텀 오류 메시지를 쉽게 관리할 수 있다</a:t>
            </a:r>
            <a:endParaRPr lang="en-US" altLang="ko-KR" sz="1100"/>
          </a:p>
        </p:txBody>
      </p:sp>
      <p:sp>
        <p:nvSpPr>
          <p:cNvPr id="13" name="직사각형 12">
            <a:extLst>
              <a:ext uri="{FF2B5EF4-FFF2-40B4-BE49-F238E27FC236}">
                <a16:creationId xmlns:a16="http://schemas.microsoft.com/office/drawing/2014/main" id="{AEEEA447-DA8D-452C-A45A-EE388DF049CC}"/>
              </a:ext>
            </a:extLst>
          </p:cNvPr>
          <p:cNvSpPr/>
          <p:nvPr/>
        </p:nvSpPr>
        <p:spPr>
          <a:xfrm>
            <a:off x="680465" y="4682806"/>
            <a:ext cx="11358023" cy="567463"/>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100"/>
              <a:t>Bean Validation (JSR-303/JSR-380) </a:t>
            </a:r>
            <a:r>
              <a:rPr lang="ko-KR" altLang="en-US" sz="1100"/>
              <a:t>표준을 기반으로</a:t>
            </a:r>
            <a:r>
              <a:rPr lang="en-US" altLang="ko-KR" sz="1100"/>
              <a:t> Hibernate Validator</a:t>
            </a:r>
            <a:r>
              <a:rPr lang="ko-KR" altLang="en-US" sz="1100"/>
              <a:t>가 기본적으로 통합되어 있으며 이 방식은 객체의 필드에 어노테이션을 적용하여 유효성을 검사한다</a:t>
            </a:r>
            <a:endParaRPr lang="en-US" altLang="ko-KR" sz="1100"/>
          </a:p>
          <a:p>
            <a:pPr marL="171450" indent="-171450">
              <a:lnSpc>
                <a:spcPct val="150000"/>
              </a:lnSpc>
              <a:buFont typeface="Arial" panose="020B0604020202020204" pitchFamily="34" charset="0"/>
              <a:buChar char="•"/>
            </a:pPr>
            <a:r>
              <a:rPr lang="ko-KR" altLang="en-US" sz="1100"/>
              <a:t>스프링에서는 컨트롤러에서 </a:t>
            </a:r>
            <a:r>
              <a:rPr lang="en-US" altLang="ko-KR" sz="1100"/>
              <a:t>@Valid </a:t>
            </a:r>
            <a:r>
              <a:rPr lang="ko-KR" altLang="en-US" sz="1100"/>
              <a:t>및 </a:t>
            </a:r>
            <a:r>
              <a:rPr lang="en-US" altLang="ko-KR" sz="1100"/>
              <a:t>@Validated </a:t>
            </a:r>
            <a:r>
              <a:rPr lang="ko-KR" altLang="en-US" sz="1100"/>
              <a:t>어노테이션을 사용해 자동으로 검증을 수행할 수 있다</a:t>
            </a:r>
            <a:endParaRPr lang="en-US" altLang="ko-KR" sz="1100"/>
          </a:p>
        </p:txBody>
      </p:sp>
      <p:sp>
        <p:nvSpPr>
          <p:cNvPr id="14" name="직사각형 13">
            <a:extLst>
              <a:ext uri="{FF2B5EF4-FFF2-40B4-BE49-F238E27FC236}">
                <a16:creationId xmlns:a16="http://schemas.microsoft.com/office/drawing/2014/main" id="{BD4201DC-B748-444C-8FFD-40A7BDE3B950}"/>
              </a:ext>
            </a:extLst>
          </p:cNvPr>
          <p:cNvSpPr/>
          <p:nvPr/>
        </p:nvSpPr>
        <p:spPr>
          <a:xfrm>
            <a:off x="680466" y="3421157"/>
            <a:ext cx="11358023" cy="567463"/>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100"/>
              <a:t>Validator </a:t>
            </a:r>
            <a:r>
              <a:rPr lang="ko-KR" altLang="en-US" sz="1100"/>
              <a:t>인터페이스를 구현하여 커스텀 검증 로직을 작성할 수 있으며 이 방법은 어노테이션 기반 검증만으로는 처리할 수 없는 복잡한 검증 로직이 필요할 때 유용하다</a:t>
            </a:r>
            <a:endParaRPr lang="en-US" altLang="ko-KR" sz="1100"/>
          </a:p>
          <a:p>
            <a:pPr marL="171450" indent="-171450">
              <a:lnSpc>
                <a:spcPct val="150000"/>
              </a:lnSpc>
              <a:buFont typeface="Arial" panose="020B0604020202020204" pitchFamily="34" charset="0"/>
              <a:buChar char="•"/>
            </a:pPr>
            <a:r>
              <a:rPr lang="ko-KR" altLang="en-US" sz="1100"/>
              <a:t>검증 로직을 별도의 클래스로 분리하여 코드의 재사용성과 확장성을 높일 수 있다</a:t>
            </a:r>
            <a:endParaRPr lang="en-US" altLang="ko-KR" sz="1100"/>
          </a:p>
        </p:txBody>
      </p:sp>
      <p:sp>
        <p:nvSpPr>
          <p:cNvPr id="15" name="직사각형 14">
            <a:extLst>
              <a:ext uri="{FF2B5EF4-FFF2-40B4-BE49-F238E27FC236}">
                <a16:creationId xmlns:a16="http://schemas.microsoft.com/office/drawing/2014/main" id="{CAADC743-B3E2-47AC-9AA8-B9EBFD1CF4E0}"/>
              </a:ext>
            </a:extLst>
          </p:cNvPr>
          <p:cNvSpPr/>
          <p:nvPr/>
        </p:nvSpPr>
        <p:spPr>
          <a:xfrm>
            <a:off x="680464" y="5986989"/>
            <a:ext cx="11358023" cy="313547"/>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100"/>
              <a:t>스프링은 기본 제공 어노테이션 외에도</a:t>
            </a:r>
            <a:r>
              <a:rPr lang="en-US" altLang="ko-KR" sz="1100"/>
              <a:t> </a:t>
            </a:r>
            <a:r>
              <a:rPr lang="ko-KR" altLang="en-US" sz="1100"/>
              <a:t>커스텀 검증 어노테이션을 구현할 수 있는 기능을 제공하며 </a:t>
            </a:r>
            <a:r>
              <a:rPr lang="en-US" altLang="ko-KR" sz="1100"/>
              <a:t>ConstraintValidator </a:t>
            </a:r>
            <a:r>
              <a:rPr lang="ko-KR" altLang="en-US" sz="1100"/>
              <a:t>인터페이스를 구현하여 적용할 수 있다</a:t>
            </a:r>
            <a:endParaRPr lang="en-US" altLang="ko-KR" sz="1100"/>
          </a:p>
        </p:txBody>
      </p:sp>
    </p:spTree>
    <p:extLst>
      <p:ext uri="{BB962C8B-B14F-4D97-AF65-F5344CB8AC3E}">
        <p14:creationId xmlns:p14="http://schemas.microsoft.com/office/powerpoint/2010/main" val="2645242661"/>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28235-34F3-480D-9582-51322E7389EC}"/>
              </a:ext>
            </a:extLst>
          </p:cNvPr>
          <p:cNvSpPr txBox="1"/>
          <p:nvPr/>
        </p:nvSpPr>
        <p:spPr>
          <a:xfrm>
            <a:off x="1732633" y="2921169"/>
            <a:ext cx="8726749" cy="1015663"/>
          </a:xfrm>
          <a:prstGeom prst="rect">
            <a:avLst/>
          </a:prstGeom>
          <a:noFill/>
        </p:spPr>
        <p:txBody>
          <a:bodyPr wrap="none" rtlCol="0">
            <a:spAutoFit/>
          </a:bodyPr>
          <a:lstStyle/>
          <a:p>
            <a:pPr algn="ctr"/>
            <a:r>
              <a:rPr lang="ko-KR" altLang="en-US" sz="6000">
                <a:solidFill>
                  <a:schemeClr val="accent1">
                    <a:lumMod val="75000"/>
                  </a:schemeClr>
                </a:solidFill>
                <a:latin typeface="+mj-lt"/>
              </a:rPr>
              <a:t>폼 검증</a:t>
            </a:r>
            <a:r>
              <a:rPr lang="en-US" altLang="ko-KR" sz="6000">
                <a:solidFill>
                  <a:schemeClr val="accent1">
                    <a:lumMod val="75000"/>
                  </a:schemeClr>
                </a:solidFill>
                <a:latin typeface="+mj-lt"/>
              </a:rPr>
              <a:t>(Form Validation)</a:t>
            </a:r>
            <a:endParaRPr lang="ko-KR" altLang="en-US" sz="6000">
              <a:solidFill>
                <a:schemeClr val="accent1">
                  <a:lumMod val="75000"/>
                </a:schemeClr>
              </a:solidFill>
              <a:latin typeface="+mj-lt"/>
            </a:endParaRPr>
          </a:p>
        </p:txBody>
      </p:sp>
      <p:sp>
        <p:nvSpPr>
          <p:cNvPr id="3" name="TextBox 2">
            <a:extLst>
              <a:ext uri="{FF2B5EF4-FFF2-40B4-BE49-F238E27FC236}">
                <a16:creationId xmlns:a16="http://schemas.microsoft.com/office/drawing/2014/main" id="{CDB69857-4DB7-EFC1-D480-BBEE632C406D}"/>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2953258527"/>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724AB3-B4B2-68B4-B51F-19689A6A55AC}"/>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3D80B2C3-55A1-92B7-5175-40795A7BD37F}"/>
              </a:ext>
            </a:extLst>
          </p:cNvPr>
          <p:cNvSpPr txBox="1"/>
          <p:nvPr/>
        </p:nvSpPr>
        <p:spPr>
          <a:xfrm>
            <a:off x="2995255" y="2921169"/>
            <a:ext cx="6201506" cy="1015663"/>
          </a:xfrm>
          <a:prstGeom prst="rect">
            <a:avLst/>
          </a:prstGeom>
          <a:noFill/>
        </p:spPr>
        <p:txBody>
          <a:bodyPr wrap="none" rtlCol="0">
            <a:spAutoFit/>
          </a:bodyPr>
          <a:lstStyle/>
          <a:p>
            <a:pPr algn="ctr"/>
            <a:r>
              <a:rPr lang="en-US" altLang="ko-KR" sz="6000">
                <a:solidFill>
                  <a:schemeClr val="accent1">
                    <a:lumMod val="75000"/>
                  </a:schemeClr>
                </a:solidFill>
                <a:latin typeface="+mj-lt"/>
              </a:rPr>
              <a:t>BindingResult - 1</a:t>
            </a:r>
            <a:endParaRPr lang="ko-KR" altLang="en-US" sz="6000">
              <a:solidFill>
                <a:schemeClr val="accent1">
                  <a:lumMod val="75000"/>
                </a:schemeClr>
              </a:solidFill>
              <a:latin typeface="+mj-lt"/>
            </a:endParaRPr>
          </a:p>
        </p:txBody>
      </p:sp>
      <p:sp>
        <p:nvSpPr>
          <p:cNvPr id="3" name="TextBox 2">
            <a:extLst>
              <a:ext uri="{FF2B5EF4-FFF2-40B4-BE49-F238E27FC236}">
                <a16:creationId xmlns:a16="http://schemas.microsoft.com/office/drawing/2014/main" id="{806D6BBC-4E1D-593A-CBEC-670690546CE7}"/>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3833016928"/>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2B5E06-A6DC-FFE2-41FB-1636F817FFC8}"/>
            </a:ext>
          </a:extLst>
        </p:cNvPr>
        <p:cNvGrpSpPr/>
        <p:nvPr/>
      </p:nvGrpSpPr>
      <p:grpSpPr>
        <a:xfrm>
          <a:off x="0" y="0"/>
          <a:ext cx="0" cy="0"/>
          <a:chOff x="0" y="0"/>
          <a:chExt cx="0" cy="0"/>
        </a:xfrm>
      </p:grpSpPr>
      <p:sp>
        <p:nvSpPr>
          <p:cNvPr id="73" name="직사각형 72">
            <a:extLst>
              <a:ext uri="{FF2B5EF4-FFF2-40B4-BE49-F238E27FC236}">
                <a16:creationId xmlns:a16="http://schemas.microsoft.com/office/drawing/2014/main" id="{7C5291D5-9A88-D3E0-24DC-4B3A2C911902}"/>
              </a:ext>
            </a:extLst>
          </p:cNvPr>
          <p:cNvSpPr/>
          <p:nvPr/>
        </p:nvSpPr>
        <p:spPr>
          <a:xfrm>
            <a:off x="4733716" y="1804666"/>
            <a:ext cx="965297" cy="313547"/>
          </a:xfrm>
          <a:prstGeom prst="rect">
            <a:avLst/>
          </a:prstGeom>
        </p:spPr>
        <p:txBody>
          <a:bodyPr wrap="square">
            <a:spAutoFit/>
          </a:bodyPr>
          <a:lstStyle/>
          <a:p>
            <a:pPr>
              <a:lnSpc>
                <a:spcPct val="150000"/>
              </a:lnSpc>
            </a:pPr>
            <a:r>
              <a:rPr lang="ko-KR" altLang="en-US" sz="1100">
                <a:latin typeface="+mn-ea"/>
              </a:rPr>
              <a:t>핸들러 결정</a:t>
            </a:r>
            <a:endParaRPr lang="en-US" altLang="ko-KR" sz="1100">
              <a:latin typeface="+mn-ea"/>
            </a:endParaRPr>
          </a:p>
        </p:txBody>
      </p:sp>
      <p:sp>
        <p:nvSpPr>
          <p:cNvPr id="74" name="직사각형 73">
            <a:extLst>
              <a:ext uri="{FF2B5EF4-FFF2-40B4-BE49-F238E27FC236}">
                <a16:creationId xmlns:a16="http://schemas.microsoft.com/office/drawing/2014/main" id="{CB30C9C9-5785-FC1F-8320-D439B42729BA}"/>
              </a:ext>
            </a:extLst>
          </p:cNvPr>
          <p:cNvSpPr/>
          <p:nvPr/>
        </p:nvSpPr>
        <p:spPr>
          <a:xfrm>
            <a:off x="198756" y="202792"/>
            <a:ext cx="2773452"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스프링 </a:t>
            </a:r>
            <a:r>
              <a:rPr lang="en-US" altLang="ko-KR" b="1">
                <a:solidFill>
                  <a:schemeClr val="accent1">
                    <a:lumMod val="75000"/>
                  </a:schemeClr>
                </a:solidFill>
                <a:latin typeface="+mn-ea"/>
              </a:rPr>
              <a:t>MVC </a:t>
            </a:r>
            <a:r>
              <a:rPr lang="ko-KR" altLang="en-US" b="1">
                <a:solidFill>
                  <a:schemeClr val="accent1">
                    <a:lumMod val="75000"/>
                  </a:schemeClr>
                </a:solidFill>
                <a:latin typeface="+mn-ea"/>
              </a:rPr>
              <a:t>아키텍처</a:t>
            </a:r>
          </a:p>
        </p:txBody>
      </p:sp>
      <p:sp>
        <p:nvSpPr>
          <p:cNvPr id="3" name="모서리가 둥근 직사각형 38">
            <a:extLst>
              <a:ext uri="{FF2B5EF4-FFF2-40B4-BE49-F238E27FC236}">
                <a16:creationId xmlns:a16="http://schemas.microsoft.com/office/drawing/2014/main" id="{6F9EF9BF-7869-B278-4CD0-97CB0FA731BE}"/>
              </a:ext>
            </a:extLst>
          </p:cNvPr>
          <p:cNvSpPr/>
          <p:nvPr/>
        </p:nvSpPr>
        <p:spPr>
          <a:xfrm>
            <a:off x="1790650" y="2983498"/>
            <a:ext cx="1692670" cy="1215186"/>
          </a:xfrm>
          <a:prstGeom prst="roundRect">
            <a:avLst>
              <a:gd name="adj" fmla="val 9241"/>
            </a:avLst>
          </a:prstGeom>
          <a:solidFill>
            <a:schemeClr val="bg1"/>
          </a:solidFill>
          <a:ln w="19050">
            <a:solidFill>
              <a:schemeClr val="tx1"/>
            </a:solidFill>
            <a:prstDash val="sysDash"/>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DispatcherServlet</a:t>
            </a:r>
            <a:endParaRPr lang="ko-KR" altLang="en-US" sz="1400">
              <a:solidFill>
                <a:schemeClr val="tx1"/>
              </a:solidFill>
              <a:ea typeface="나눔바른고딕" panose="020B0603020101020101"/>
            </a:endParaRPr>
          </a:p>
        </p:txBody>
      </p:sp>
      <p:cxnSp>
        <p:nvCxnSpPr>
          <p:cNvPr id="160" name="직선 화살표 연결선 159">
            <a:extLst>
              <a:ext uri="{FF2B5EF4-FFF2-40B4-BE49-F238E27FC236}">
                <a16:creationId xmlns:a16="http://schemas.microsoft.com/office/drawing/2014/main" id="{50AC58DB-C22F-49FF-F337-05F34EEB32C1}"/>
              </a:ext>
            </a:extLst>
          </p:cNvPr>
          <p:cNvCxnSpPr>
            <a:cxnSpLocks/>
          </p:cNvCxnSpPr>
          <p:nvPr/>
        </p:nvCxnSpPr>
        <p:spPr>
          <a:xfrm>
            <a:off x="1044473" y="3615491"/>
            <a:ext cx="486406" cy="0"/>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3" name="TextBox 162">
            <a:extLst>
              <a:ext uri="{FF2B5EF4-FFF2-40B4-BE49-F238E27FC236}">
                <a16:creationId xmlns:a16="http://schemas.microsoft.com/office/drawing/2014/main" id="{F513974C-86B1-40F5-6482-C977CFB1B3B4}"/>
              </a:ext>
            </a:extLst>
          </p:cNvPr>
          <p:cNvSpPr txBox="1"/>
          <p:nvPr/>
        </p:nvSpPr>
        <p:spPr>
          <a:xfrm>
            <a:off x="834830" y="3244107"/>
            <a:ext cx="905691" cy="276999"/>
          </a:xfrm>
          <a:prstGeom prst="rect">
            <a:avLst/>
          </a:prstGeom>
          <a:noFill/>
        </p:spPr>
        <p:txBody>
          <a:bodyPr wrap="square">
            <a:spAutoFit/>
          </a:bodyPr>
          <a:lstStyle/>
          <a:p>
            <a:pPr algn="ctr"/>
            <a:r>
              <a:rPr lang="en-US" altLang="ko-KR" sz="1200">
                <a:solidFill>
                  <a:schemeClr val="bg1">
                    <a:lumMod val="65000"/>
                  </a:schemeClr>
                </a:solidFill>
              </a:rPr>
              <a:t>request</a:t>
            </a:r>
            <a:endParaRPr lang="ko-KR" altLang="en-US" sz="1200">
              <a:solidFill>
                <a:schemeClr val="bg1">
                  <a:lumMod val="65000"/>
                </a:schemeClr>
              </a:solidFill>
            </a:endParaRPr>
          </a:p>
        </p:txBody>
      </p:sp>
      <p:sp>
        <p:nvSpPr>
          <p:cNvPr id="5" name="모서리가 둥근 직사각형 38">
            <a:extLst>
              <a:ext uri="{FF2B5EF4-FFF2-40B4-BE49-F238E27FC236}">
                <a16:creationId xmlns:a16="http://schemas.microsoft.com/office/drawing/2014/main" id="{F758D571-AE73-F9FD-0439-2309DF82079E}"/>
              </a:ext>
            </a:extLst>
          </p:cNvPr>
          <p:cNvSpPr/>
          <p:nvPr/>
        </p:nvSpPr>
        <p:spPr>
          <a:xfrm>
            <a:off x="2797250" y="1744936"/>
            <a:ext cx="1952654" cy="493512"/>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lumMod val="50000"/>
                  </a:schemeClr>
                </a:solidFill>
                <a:effectLst/>
              </a:rPr>
              <a:t>HandlerMapping</a:t>
            </a:r>
          </a:p>
        </p:txBody>
      </p:sp>
      <p:sp>
        <p:nvSpPr>
          <p:cNvPr id="8" name="모서리가 둥근 직사각형 38">
            <a:extLst>
              <a:ext uri="{FF2B5EF4-FFF2-40B4-BE49-F238E27FC236}">
                <a16:creationId xmlns:a16="http://schemas.microsoft.com/office/drawing/2014/main" id="{FB11FA0F-D497-F089-E1CA-D3E13327CD2D}"/>
              </a:ext>
            </a:extLst>
          </p:cNvPr>
          <p:cNvSpPr/>
          <p:nvPr/>
        </p:nvSpPr>
        <p:spPr>
          <a:xfrm>
            <a:off x="5886801" y="2173697"/>
            <a:ext cx="1952654" cy="493512"/>
          </a:xfrm>
          <a:prstGeom prst="roundRect">
            <a:avLst/>
          </a:prstGeom>
          <a:solidFill>
            <a:srgbClr val="FF0000"/>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effectLst/>
              </a:rPr>
              <a:t>HandlerAdapter</a:t>
            </a:r>
            <a:r>
              <a:rPr lang="en-US" altLang="ko-KR" sz="1400">
                <a:solidFill>
                  <a:schemeClr val="bg1"/>
                </a:solidFill>
              </a:rPr>
              <a:t>s</a:t>
            </a:r>
            <a:endParaRPr lang="en-US" altLang="ko-KR" sz="1400">
              <a:solidFill>
                <a:schemeClr val="bg1"/>
              </a:solidFill>
              <a:effectLst/>
            </a:endParaRPr>
          </a:p>
        </p:txBody>
      </p:sp>
      <p:sp>
        <p:nvSpPr>
          <p:cNvPr id="11" name="모서리가 둥근 직사각형 38">
            <a:extLst>
              <a:ext uri="{FF2B5EF4-FFF2-40B4-BE49-F238E27FC236}">
                <a16:creationId xmlns:a16="http://schemas.microsoft.com/office/drawing/2014/main" id="{3628F07C-78CF-57C5-B848-15114E2EB22B}"/>
              </a:ext>
            </a:extLst>
          </p:cNvPr>
          <p:cNvSpPr/>
          <p:nvPr/>
        </p:nvSpPr>
        <p:spPr>
          <a:xfrm>
            <a:off x="5880995" y="4680872"/>
            <a:ext cx="1952654" cy="493512"/>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lumMod val="50000"/>
                  </a:schemeClr>
                </a:solidFill>
              </a:rPr>
              <a:t>V</a:t>
            </a:r>
            <a:r>
              <a:rPr lang="en-US" altLang="ko-KR" sz="1400">
                <a:solidFill>
                  <a:schemeClr val="bg1">
                    <a:lumMod val="50000"/>
                  </a:schemeClr>
                </a:solidFill>
                <a:effectLst/>
              </a:rPr>
              <a:t>iewResolvers</a:t>
            </a:r>
          </a:p>
        </p:txBody>
      </p:sp>
      <p:sp>
        <p:nvSpPr>
          <p:cNvPr id="13" name="모서리가 둥근 직사각형 38">
            <a:extLst>
              <a:ext uri="{FF2B5EF4-FFF2-40B4-BE49-F238E27FC236}">
                <a16:creationId xmlns:a16="http://schemas.microsoft.com/office/drawing/2014/main" id="{07FCDC7D-6CF9-A3BA-4E98-C5C6CCB6B613}"/>
              </a:ext>
            </a:extLst>
          </p:cNvPr>
          <p:cNvSpPr/>
          <p:nvPr/>
        </p:nvSpPr>
        <p:spPr>
          <a:xfrm>
            <a:off x="2080247" y="5591972"/>
            <a:ext cx="1113475" cy="493512"/>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lumMod val="50000"/>
                  </a:schemeClr>
                </a:solidFill>
                <a:effectLst/>
              </a:rPr>
              <a:t>VIew</a:t>
            </a:r>
          </a:p>
        </p:txBody>
      </p:sp>
      <p:sp>
        <p:nvSpPr>
          <p:cNvPr id="14" name="모서리가 둥근 직사각형 38">
            <a:extLst>
              <a:ext uri="{FF2B5EF4-FFF2-40B4-BE49-F238E27FC236}">
                <a16:creationId xmlns:a16="http://schemas.microsoft.com/office/drawing/2014/main" id="{6C99663C-0ECE-30E4-F500-0B2B5A077D8F}"/>
              </a:ext>
            </a:extLst>
          </p:cNvPr>
          <p:cNvSpPr/>
          <p:nvPr/>
        </p:nvSpPr>
        <p:spPr>
          <a:xfrm>
            <a:off x="9775906" y="3344335"/>
            <a:ext cx="1132426" cy="493512"/>
          </a:xfrm>
          <a:prstGeom prst="roundRect">
            <a:avLst/>
          </a:prstGeom>
          <a:solidFill>
            <a:srgbClr val="FF0000"/>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effectLst/>
              </a:rPr>
              <a:t>Handler</a:t>
            </a:r>
          </a:p>
        </p:txBody>
      </p:sp>
      <p:sp>
        <p:nvSpPr>
          <p:cNvPr id="15" name="모서리가 둥근 직사각형 38">
            <a:extLst>
              <a:ext uri="{FF2B5EF4-FFF2-40B4-BE49-F238E27FC236}">
                <a16:creationId xmlns:a16="http://schemas.microsoft.com/office/drawing/2014/main" id="{0E8D204A-BDF8-2928-A8A8-CCEE8F87018A}"/>
              </a:ext>
            </a:extLst>
          </p:cNvPr>
          <p:cNvSpPr/>
          <p:nvPr/>
        </p:nvSpPr>
        <p:spPr>
          <a:xfrm>
            <a:off x="1660657" y="1071474"/>
            <a:ext cx="1952654" cy="493512"/>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lumMod val="50000"/>
                  </a:schemeClr>
                </a:solidFill>
                <a:effectLst/>
              </a:rPr>
              <a:t>HandlerMappings</a:t>
            </a:r>
          </a:p>
        </p:txBody>
      </p:sp>
      <p:sp>
        <p:nvSpPr>
          <p:cNvPr id="17" name="모서리가 둥근 직사각형 38">
            <a:extLst>
              <a:ext uri="{FF2B5EF4-FFF2-40B4-BE49-F238E27FC236}">
                <a16:creationId xmlns:a16="http://schemas.microsoft.com/office/drawing/2014/main" id="{23FFAA13-C039-A59A-10BD-E5DFFC235548}"/>
              </a:ext>
            </a:extLst>
          </p:cNvPr>
          <p:cNvSpPr/>
          <p:nvPr/>
        </p:nvSpPr>
        <p:spPr>
          <a:xfrm>
            <a:off x="5886801" y="3346135"/>
            <a:ext cx="1952654" cy="493512"/>
          </a:xfrm>
          <a:prstGeom prst="roundRect">
            <a:avLst/>
          </a:prstGeom>
          <a:solidFill>
            <a:srgbClr val="FF0000"/>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effectLst/>
              </a:rPr>
              <a:t>HandlerAdapter</a:t>
            </a:r>
          </a:p>
        </p:txBody>
      </p:sp>
      <p:cxnSp>
        <p:nvCxnSpPr>
          <p:cNvPr id="22" name="직선 화살표 연결선 21">
            <a:extLst>
              <a:ext uri="{FF2B5EF4-FFF2-40B4-BE49-F238E27FC236}">
                <a16:creationId xmlns:a16="http://schemas.microsoft.com/office/drawing/2014/main" id="{621487EA-CBF8-D7E9-CB48-90ADF7A04F4B}"/>
              </a:ext>
            </a:extLst>
          </p:cNvPr>
          <p:cNvCxnSpPr>
            <a:cxnSpLocks/>
          </p:cNvCxnSpPr>
          <p:nvPr/>
        </p:nvCxnSpPr>
        <p:spPr>
          <a:xfrm>
            <a:off x="3492150" y="4109290"/>
            <a:ext cx="2394651" cy="1693342"/>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C47D4213-106B-5E25-C32A-0C5CFBB4E26E}"/>
              </a:ext>
            </a:extLst>
          </p:cNvPr>
          <p:cNvCxnSpPr>
            <a:cxnSpLocks/>
            <a:stCxn id="3" idx="3"/>
            <a:endCxn id="8" idx="1"/>
          </p:cNvCxnSpPr>
          <p:nvPr/>
        </p:nvCxnSpPr>
        <p:spPr>
          <a:xfrm flipV="1">
            <a:off x="3483320" y="2420453"/>
            <a:ext cx="2403481" cy="1170638"/>
          </a:xfrm>
          <a:prstGeom prst="straightConnector1">
            <a:avLst/>
          </a:prstGeom>
          <a:ln w="9525">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3398BBED-E590-E1E1-56E1-EF93B58199EE}"/>
              </a:ext>
            </a:extLst>
          </p:cNvPr>
          <p:cNvCxnSpPr>
            <a:cxnSpLocks/>
            <a:stCxn id="3" idx="0"/>
          </p:cNvCxnSpPr>
          <p:nvPr/>
        </p:nvCxnSpPr>
        <p:spPr>
          <a:xfrm flipV="1">
            <a:off x="2636985" y="2238448"/>
            <a:ext cx="796839" cy="745050"/>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직선 화살표 연결선 36">
            <a:extLst>
              <a:ext uri="{FF2B5EF4-FFF2-40B4-BE49-F238E27FC236}">
                <a16:creationId xmlns:a16="http://schemas.microsoft.com/office/drawing/2014/main" id="{B21F09CB-FCC0-F42E-8C6F-5301F0E5BD0E}"/>
              </a:ext>
            </a:extLst>
          </p:cNvPr>
          <p:cNvCxnSpPr>
            <a:cxnSpLocks/>
            <a:stCxn id="3" idx="0"/>
            <a:endCxn id="15" idx="2"/>
          </p:cNvCxnSpPr>
          <p:nvPr/>
        </p:nvCxnSpPr>
        <p:spPr>
          <a:xfrm flipH="1" flipV="1">
            <a:off x="2636984" y="1564986"/>
            <a:ext cx="1" cy="1418512"/>
          </a:xfrm>
          <a:prstGeom prst="straightConnector1">
            <a:avLst/>
          </a:prstGeom>
          <a:ln w="9525">
            <a:solidFill>
              <a:schemeClr val="bg1">
                <a:lumMod val="65000"/>
              </a:schemeClr>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3" name="직선 화살표 연결선 42">
            <a:extLst>
              <a:ext uri="{FF2B5EF4-FFF2-40B4-BE49-F238E27FC236}">
                <a16:creationId xmlns:a16="http://schemas.microsoft.com/office/drawing/2014/main" id="{EE40B1CD-4AB1-8BC5-8115-CA52E25AFB0E}"/>
              </a:ext>
            </a:extLst>
          </p:cNvPr>
          <p:cNvCxnSpPr>
            <a:cxnSpLocks/>
            <a:stCxn id="17" idx="3"/>
            <a:endCxn id="14" idx="1"/>
          </p:cNvCxnSpPr>
          <p:nvPr/>
        </p:nvCxnSpPr>
        <p:spPr>
          <a:xfrm flipV="1">
            <a:off x="7839455" y="3591091"/>
            <a:ext cx="1936451" cy="18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8" name="모서리가 둥근 직사각형 38">
            <a:extLst>
              <a:ext uri="{FF2B5EF4-FFF2-40B4-BE49-F238E27FC236}">
                <a16:creationId xmlns:a16="http://schemas.microsoft.com/office/drawing/2014/main" id="{65C9C563-70A9-A102-2B81-CA839DD15D0E}"/>
              </a:ext>
            </a:extLst>
          </p:cNvPr>
          <p:cNvSpPr/>
          <p:nvPr/>
        </p:nvSpPr>
        <p:spPr>
          <a:xfrm>
            <a:off x="5886801" y="5591972"/>
            <a:ext cx="1952654" cy="493512"/>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lumMod val="50000"/>
                  </a:schemeClr>
                </a:solidFill>
              </a:rPr>
              <a:t>V</a:t>
            </a:r>
            <a:r>
              <a:rPr lang="en-US" altLang="ko-KR" sz="1400">
                <a:solidFill>
                  <a:schemeClr val="bg1">
                    <a:lumMod val="50000"/>
                  </a:schemeClr>
                </a:solidFill>
                <a:effectLst/>
              </a:rPr>
              <a:t>iewResolver</a:t>
            </a:r>
          </a:p>
        </p:txBody>
      </p:sp>
      <p:cxnSp>
        <p:nvCxnSpPr>
          <p:cNvPr id="127" name="직선 화살표 연결선 126">
            <a:extLst>
              <a:ext uri="{FF2B5EF4-FFF2-40B4-BE49-F238E27FC236}">
                <a16:creationId xmlns:a16="http://schemas.microsoft.com/office/drawing/2014/main" id="{79ABB846-AEF1-59D2-6D62-6D5604341FA0}"/>
              </a:ext>
            </a:extLst>
          </p:cNvPr>
          <p:cNvCxnSpPr>
            <a:cxnSpLocks/>
            <a:stCxn id="3" idx="2"/>
            <a:endCxn id="13" idx="0"/>
          </p:cNvCxnSpPr>
          <p:nvPr/>
        </p:nvCxnSpPr>
        <p:spPr>
          <a:xfrm>
            <a:off x="2636985" y="4198684"/>
            <a:ext cx="0" cy="1393288"/>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1" name="모서리가 둥근 직사각형 38">
            <a:extLst>
              <a:ext uri="{FF2B5EF4-FFF2-40B4-BE49-F238E27FC236}">
                <a16:creationId xmlns:a16="http://schemas.microsoft.com/office/drawing/2014/main" id="{35286EF6-70D8-3518-2FBD-3D087FF46EDF}"/>
              </a:ext>
            </a:extLst>
          </p:cNvPr>
          <p:cNvSpPr/>
          <p:nvPr/>
        </p:nvSpPr>
        <p:spPr>
          <a:xfrm>
            <a:off x="4078316" y="3832659"/>
            <a:ext cx="1310801" cy="282676"/>
          </a:xfrm>
          <a:prstGeom prst="roundRect">
            <a:avLst/>
          </a:prstGeom>
          <a:solidFill>
            <a:schemeClr val="bg1">
              <a:lumMod val="85000"/>
            </a:schemeClr>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solidFill>
                  <a:schemeClr val="bg1">
                    <a:lumMod val="50000"/>
                  </a:schemeClr>
                </a:solidFill>
                <a:effectLst/>
              </a:rPr>
              <a:t>ModelAndView</a:t>
            </a:r>
          </a:p>
        </p:txBody>
      </p:sp>
      <p:sp>
        <p:nvSpPr>
          <p:cNvPr id="132" name="직사각형 131">
            <a:extLst>
              <a:ext uri="{FF2B5EF4-FFF2-40B4-BE49-F238E27FC236}">
                <a16:creationId xmlns:a16="http://schemas.microsoft.com/office/drawing/2014/main" id="{B51F28CA-A675-C1FB-9517-ECF750DE4032}"/>
              </a:ext>
            </a:extLst>
          </p:cNvPr>
          <p:cNvSpPr/>
          <p:nvPr/>
        </p:nvSpPr>
        <p:spPr>
          <a:xfrm>
            <a:off x="3609737" y="1187761"/>
            <a:ext cx="1666109" cy="313547"/>
          </a:xfrm>
          <a:prstGeom prst="rect">
            <a:avLst/>
          </a:prstGeom>
        </p:spPr>
        <p:txBody>
          <a:bodyPr wrap="square">
            <a:spAutoFit/>
          </a:bodyPr>
          <a:lstStyle/>
          <a:p>
            <a:pPr>
              <a:lnSpc>
                <a:spcPct val="150000"/>
              </a:lnSpc>
            </a:pPr>
            <a:r>
              <a:rPr lang="ko-KR" altLang="en-US" sz="1100">
                <a:latin typeface="+mn-ea"/>
              </a:rPr>
              <a:t>핸들러 매핑 목록 순회</a:t>
            </a:r>
            <a:endParaRPr lang="en-US" altLang="ko-KR" sz="1100">
              <a:latin typeface="+mn-ea"/>
            </a:endParaRPr>
          </a:p>
        </p:txBody>
      </p:sp>
      <p:sp>
        <p:nvSpPr>
          <p:cNvPr id="135" name="직사각형 134">
            <a:extLst>
              <a:ext uri="{FF2B5EF4-FFF2-40B4-BE49-F238E27FC236}">
                <a16:creationId xmlns:a16="http://schemas.microsoft.com/office/drawing/2014/main" id="{075CF2C8-53CF-E2F0-F658-A07214EEA195}"/>
              </a:ext>
            </a:extLst>
          </p:cNvPr>
          <p:cNvSpPr/>
          <p:nvPr/>
        </p:nvSpPr>
        <p:spPr>
          <a:xfrm>
            <a:off x="7830025" y="2245552"/>
            <a:ext cx="1776464" cy="313547"/>
          </a:xfrm>
          <a:prstGeom prst="rect">
            <a:avLst/>
          </a:prstGeom>
        </p:spPr>
        <p:txBody>
          <a:bodyPr wrap="square">
            <a:spAutoFit/>
          </a:bodyPr>
          <a:lstStyle/>
          <a:p>
            <a:pPr>
              <a:lnSpc>
                <a:spcPct val="150000"/>
              </a:lnSpc>
            </a:pPr>
            <a:r>
              <a:rPr lang="ko-KR" altLang="en-US" sz="1100">
                <a:latin typeface="+mn-ea"/>
              </a:rPr>
              <a:t>핸들러 어댑터 목록 순회</a:t>
            </a:r>
            <a:endParaRPr lang="en-US" altLang="ko-KR" sz="1100">
              <a:latin typeface="+mn-ea"/>
            </a:endParaRPr>
          </a:p>
        </p:txBody>
      </p:sp>
      <p:sp>
        <p:nvSpPr>
          <p:cNvPr id="136" name="직사각형 135">
            <a:extLst>
              <a:ext uri="{FF2B5EF4-FFF2-40B4-BE49-F238E27FC236}">
                <a16:creationId xmlns:a16="http://schemas.microsoft.com/office/drawing/2014/main" id="{95CA6938-8116-E840-EF70-8794E3764BF1}"/>
              </a:ext>
            </a:extLst>
          </p:cNvPr>
          <p:cNvSpPr/>
          <p:nvPr/>
        </p:nvSpPr>
        <p:spPr>
          <a:xfrm>
            <a:off x="8279509" y="3242271"/>
            <a:ext cx="965297" cy="313547"/>
          </a:xfrm>
          <a:prstGeom prst="rect">
            <a:avLst/>
          </a:prstGeom>
        </p:spPr>
        <p:txBody>
          <a:bodyPr wrap="square">
            <a:spAutoFit/>
          </a:bodyPr>
          <a:lstStyle/>
          <a:p>
            <a:pPr>
              <a:lnSpc>
                <a:spcPct val="150000"/>
              </a:lnSpc>
            </a:pPr>
            <a:r>
              <a:rPr lang="ko-KR" altLang="en-US" sz="1100">
                <a:latin typeface="+mn-ea"/>
              </a:rPr>
              <a:t>핸들러 호출</a:t>
            </a:r>
            <a:endParaRPr lang="en-US" altLang="ko-KR" sz="1100">
              <a:latin typeface="+mn-ea"/>
            </a:endParaRPr>
          </a:p>
        </p:txBody>
      </p:sp>
      <p:sp>
        <p:nvSpPr>
          <p:cNvPr id="153" name="직사각형 152">
            <a:extLst>
              <a:ext uri="{FF2B5EF4-FFF2-40B4-BE49-F238E27FC236}">
                <a16:creationId xmlns:a16="http://schemas.microsoft.com/office/drawing/2014/main" id="{CDA29A2C-C509-841C-B3F3-FC26D725C540}"/>
              </a:ext>
            </a:extLst>
          </p:cNvPr>
          <p:cNvSpPr/>
          <p:nvPr/>
        </p:nvSpPr>
        <p:spPr>
          <a:xfrm>
            <a:off x="4275721" y="3266909"/>
            <a:ext cx="1220738" cy="313547"/>
          </a:xfrm>
          <a:prstGeom prst="rect">
            <a:avLst/>
          </a:prstGeom>
        </p:spPr>
        <p:txBody>
          <a:bodyPr wrap="square">
            <a:spAutoFit/>
          </a:bodyPr>
          <a:lstStyle/>
          <a:p>
            <a:pPr>
              <a:lnSpc>
                <a:spcPct val="150000"/>
              </a:lnSpc>
            </a:pPr>
            <a:r>
              <a:rPr lang="en-US" altLang="ko-KR" sz="1100">
                <a:latin typeface="+mn-ea"/>
              </a:rPr>
              <a:t>handle(handler)</a:t>
            </a:r>
          </a:p>
        </p:txBody>
      </p:sp>
      <p:sp>
        <p:nvSpPr>
          <p:cNvPr id="159" name="직사각형 158">
            <a:extLst>
              <a:ext uri="{FF2B5EF4-FFF2-40B4-BE49-F238E27FC236}">
                <a16:creationId xmlns:a16="http://schemas.microsoft.com/office/drawing/2014/main" id="{349D687D-C982-B08E-1106-0FA75A9608FE}"/>
              </a:ext>
            </a:extLst>
          </p:cNvPr>
          <p:cNvSpPr/>
          <p:nvPr/>
        </p:nvSpPr>
        <p:spPr>
          <a:xfrm>
            <a:off x="7868547" y="4754826"/>
            <a:ext cx="1611355" cy="313547"/>
          </a:xfrm>
          <a:prstGeom prst="rect">
            <a:avLst/>
          </a:prstGeom>
        </p:spPr>
        <p:txBody>
          <a:bodyPr wrap="square">
            <a:spAutoFit/>
          </a:bodyPr>
          <a:lstStyle/>
          <a:p>
            <a:pPr>
              <a:lnSpc>
                <a:spcPct val="150000"/>
              </a:lnSpc>
            </a:pPr>
            <a:r>
              <a:rPr lang="ko-KR" altLang="en-US" sz="1100">
                <a:solidFill>
                  <a:schemeClr val="bg1">
                    <a:lumMod val="50000"/>
                  </a:schemeClr>
                </a:solidFill>
                <a:latin typeface="+mn-ea"/>
              </a:rPr>
              <a:t>뷰 리졸브 목록 순회</a:t>
            </a:r>
            <a:endParaRPr lang="en-US" altLang="ko-KR" sz="1100">
              <a:solidFill>
                <a:schemeClr val="bg1">
                  <a:lumMod val="50000"/>
                </a:schemeClr>
              </a:solidFill>
              <a:latin typeface="+mn-ea"/>
            </a:endParaRPr>
          </a:p>
        </p:txBody>
      </p:sp>
      <p:cxnSp>
        <p:nvCxnSpPr>
          <p:cNvPr id="180" name="직선 화살표 연결선 179">
            <a:extLst>
              <a:ext uri="{FF2B5EF4-FFF2-40B4-BE49-F238E27FC236}">
                <a16:creationId xmlns:a16="http://schemas.microsoft.com/office/drawing/2014/main" id="{F6F649D8-3CCB-544B-8392-66E6701C9864}"/>
              </a:ext>
            </a:extLst>
          </p:cNvPr>
          <p:cNvCxnSpPr>
            <a:cxnSpLocks/>
          </p:cNvCxnSpPr>
          <p:nvPr/>
        </p:nvCxnSpPr>
        <p:spPr>
          <a:xfrm flipH="1">
            <a:off x="3492150" y="3727361"/>
            <a:ext cx="2376991"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4" name="직선 화살표 연결선 233">
            <a:extLst>
              <a:ext uri="{FF2B5EF4-FFF2-40B4-BE49-F238E27FC236}">
                <a16:creationId xmlns:a16="http://schemas.microsoft.com/office/drawing/2014/main" id="{D60BBBC1-203D-2A00-22B2-B2613D735BCF}"/>
              </a:ext>
            </a:extLst>
          </p:cNvPr>
          <p:cNvCxnSpPr>
            <a:cxnSpLocks/>
          </p:cNvCxnSpPr>
          <p:nvPr/>
        </p:nvCxnSpPr>
        <p:spPr>
          <a:xfrm flipH="1">
            <a:off x="7857115" y="3727361"/>
            <a:ext cx="1918791"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7" name="직선 화살표 연결선 236">
            <a:extLst>
              <a:ext uri="{FF2B5EF4-FFF2-40B4-BE49-F238E27FC236}">
                <a16:creationId xmlns:a16="http://schemas.microsoft.com/office/drawing/2014/main" id="{ADB14467-BEEB-16E2-7520-3B18E075CB15}"/>
              </a:ext>
            </a:extLst>
          </p:cNvPr>
          <p:cNvCxnSpPr>
            <a:cxnSpLocks/>
          </p:cNvCxnSpPr>
          <p:nvPr/>
        </p:nvCxnSpPr>
        <p:spPr>
          <a:xfrm flipH="1">
            <a:off x="1368452" y="5838728"/>
            <a:ext cx="469414" cy="0"/>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9" name="TextBox 238">
            <a:extLst>
              <a:ext uri="{FF2B5EF4-FFF2-40B4-BE49-F238E27FC236}">
                <a16:creationId xmlns:a16="http://schemas.microsoft.com/office/drawing/2014/main" id="{24E116BD-ED8C-1E26-42F4-65654599AC52}"/>
              </a:ext>
            </a:extLst>
          </p:cNvPr>
          <p:cNvSpPr txBox="1"/>
          <p:nvPr/>
        </p:nvSpPr>
        <p:spPr>
          <a:xfrm>
            <a:off x="1174557" y="5501311"/>
            <a:ext cx="905691" cy="276999"/>
          </a:xfrm>
          <a:prstGeom prst="rect">
            <a:avLst/>
          </a:prstGeom>
          <a:noFill/>
        </p:spPr>
        <p:txBody>
          <a:bodyPr wrap="square">
            <a:spAutoFit/>
          </a:bodyPr>
          <a:lstStyle/>
          <a:p>
            <a:pPr algn="ctr"/>
            <a:r>
              <a:rPr lang="en-US" altLang="ko-KR" sz="1200">
                <a:solidFill>
                  <a:schemeClr val="bg1">
                    <a:lumMod val="65000"/>
                  </a:schemeClr>
                </a:solidFill>
              </a:rPr>
              <a:t>response</a:t>
            </a:r>
            <a:endParaRPr lang="ko-KR" altLang="en-US" sz="1200">
              <a:solidFill>
                <a:schemeClr val="bg1">
                  <a:lumMod val="65000"/>
                </a:schemeClr>
              </a:solidFill>
            </a:endParaRPr>
          </a:p>
        </p:txBody>
      </p:sp>
      <p:cxnSp>
        <p:nvCxnSpPr>
          <p:cNvPr id="241" name="직선 화살표 연결선 240">
            <a:extLst>
              <a:ext uri="{FF2B5EF4-FFF2-40B4-BE49-F238E27FC236}">
                <a16:creationId xmlns:a16="http://schemas.microsoft.com/office/drawing/2014/main" id="{4E96E892-5E8E-D093-3CDA-182B26293980}"/>
              </a:ext>
            </a:extLst>
          </p:cNvPr>
          <p:cNvCxnSpPr>
            <a:cxnSpLocks/>
          </p:cNvCxnSpPr>
          <p:nvPr/>
        </p:nvCxnSpPr>
        <p:spPr>
          <a:xfrm flipV="1">
            <a:off x="2766671" y="2236648"/>
            <a:ext cx="800290" cy="755454"/>
          </a:xfrm>
          <a:prstGeom prst="straightConnector1">
            <a:avLst/>
          </a:prstGeom>
          <a:ln w="19050">
            <a:solidFill>
              <a:schemeClr val="bg1">
                <a:lumMod val="6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42" name="모서리가 둥근 직사각형 38">
            <a:extLst>
              <a:ext uri="{FF2B5EF4-FFF2-40B4-BE49-F238E27FC236}">
                <a16:creationId xmlns:a16="http://schemas.microsoft.com/office/drawing/2014/main" id="{7F613501-EA11-8D14-CF7E-B28F23091F63}"/>
              </a:ext>
            </a:extLst>
          </p:cNvPr>
          <p:cNvSpPr/>
          <p:nvPr/>
        </p:nvSpPr>
        <p:spPr>
          <a:xfrm>
            <a:off x="3313125" y="2541491"/>
            <a:ext cx="743397" cy="282676"/>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solidFill>
                  <a:schemeClr val="bg1">
                    <a:lumMod val="50000"/>
                  </a:schemeClr>
                </a:solidFill>
                <a:effectLst/>
              </a:rPr>
              <a:t>Handler</a:t>
            </a:r>
          </a:p>
        </p:txBody>
      </p:sp>
      <p:sp>
        <p:nvSpPr>
          <p:cNvPr id="243" name="모서리가 둥근 직사각형 38">
            <a:extLst>
              <a:ext uri="{FF2B5EF4-FFF2-40B4-BE49-F238E27FC236}">
                <a16:creationId xmlns:a16="http://schemas.microsoft.com/office/drawing/2014/main" id="{503B1B38-E53B-9817-D2E8-ED905B0D3469}"/>
              </a:ext>
            </a:extLst>
          </p:cNvPr>
          <p:cNvSpPr/>
          <p:nvPr/>
        </p:nvSpPr>
        <p:spPr>
          <a:xfrm>
            <a:off x="8351877" y="3793696"/>
            <a:ext cx="911606" cy="282676"/>
          </a:xfrm>
          <a:prstGeom prst="roundRect">
            <a:avLst/>
          </a:prstGeom>
          <a:solidFill>
            <a:schemeClr val="bg1">
              <a:lumMod val="85000"/>
            </a:schemeClr>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solidFill>
                  <a:schemeClr val="bg1">
                    <a:lumMod val="50000"/>
                  </a:schemeClr>
                </a:solidFill>
                <a:effectLst/>
              </a:rPr>
              <a:t>view name</a:t>
            </a:r>
          </a:p>
        </p:txBody>
      </p:sp>
      <p:cxnSp>
        <p:nvCxnSpPr>
          <p:cNvPr id="244" name="직선 화살표 연결선 243">
            <a:extLst>
              <a:ext uri="{FF2B5EF4-FFF2-40B4-BE49-F238E27FC236}">
                <a16:creationId xmlns:a16="http://schemas.microsoft.com/office/drawing/2014/main" id="{10735948-0723-B4A8-5C41-CC87EFDF2FAA}"/>
              </a:ext>
            </a:extLst>
          </p:cNvPr>
          <p:cNvCxnSpPr>
            <a:cxnSpLocks/>
          </p:cNvCxnSpPr>
          <p:nvPr/>
        </p:nvCxnSpPr>
        <p:spPr>
          <a:xfrm>
            <a:off x="3408716" y="4219449"/>
            <a:ext cx="2472279" cy="1748235"/>
          </a:xfrm>
          <a:prstGeom prst="straightConnector1">
            <a:avLst/>
          </a:prstGeom>
          <a:ln w="19050">
            <a:solidFill>
              <a:schemeClr val="bg1">
                <a:lumMod val="6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46" name="모서리가 둥근 직사각형 38">
            <a:extLst>
              <a:ext uri="{FF2B5EF4-FFF2-40B4-BE49-F238E27FC236}">
                <a16:creationId xmlns:a16="http://schemas.microsoft.com/office/drawing/2014/main" id="{6C0F84DB-5A40-17E4-C6B8-D2E0F986800B}"/>
              </a:ext>
            </a:extLst>
          </p:cNvPr>
          <p:cNvSpPr/>
          <p:nvPr/>
        </p:nvSpPr>
        <p:spPr>
          <a:xfrm rot="2152921">
            <a:off x="4054694" y="5028537"/>
            <a:ext cx="591782" cy="282676"/>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solidFill>
                  <a:schemeClr val="bg1">
                    <a:lumMod val="50000"/>
                  </a:schemeClr>
                </a:solidFill>
              </a:rPr>
              <a:t>View</a:t>
            </a:r>
            <a:endParaRPr lang="en-US" altLang="ko-KR" sz="1100">
              <a:solidFill>
                <a:schemeClr val="bg1">
                  <a:lumMod val="50000"/>
                </a:schemeClr>
              </a:solidFill>
              <a:effectLst/>
            </a:endParaRPr>
          </a:p>
        </p:txBody>
      </p:sp>
      <p:sp>
        <p:nvSpPr>
          <p:cNvPr id="277" name="직사각형 276">
            <a:extLst>
              <a:ext uri="{FF2B5EF4-FFF2-40B4-BE49-F238E27FC236}">
                <a16:creationId xmlns:a16="http://schemas.microsoft.com/office/drawing/2014/main" id="{E538A1C7-1EAE-1D68-7AA2-F5F8948E4C2E}"/>
              </a:ext>
            </a:extLst>
          </p:cNvPr>
          <p:cNvSpPr/>
          <p:nvPr/>
        </p:nvSpPr>
        <p:spPr>
          <a:xfrm rot="2143185">
            <a:off x="4335335" y="4770855"/>
            <a:ext cx="1123728" cy="313547"/>
          </a:xfrm>
          <a:prstGeom prst="rect">
            <a:avLst/>
          </a:prstGeom>
        </p:spPr>
        <p:txBody>
          <a:bodyPr wrap="square">
            <a:spAutoFit/>
          </a:bodyPr>
          <a:lstStyle/>
          <a:p>
            <a:pPr>
              <a:lnSpc>
                <a:spcPct val="150000"/>
              </a:lnSpc>
            </a:pPr>
            <a:r>
              <a:rPr lang="ko-KR" altLang="en-US" sz="1100">
                <a:solidFill>
                  <a:schemeClr val="bg1">
                    <a:lumMod val="50000"/>
                  </a:schemeClr>
                </a:solidFill>
                <a:latin typeface="+mn-ea"/>
              </a:rPr>
              <a:t>뷰리졸버 호출</a:t>
            </a:r>
            <a:endParaRPr lang="en-US" altLang="ko-KR" sz="1100">
              <a:solidFill>
                <a:schemeClr val="bg1">
                  <a:lumMod val="50000"/>
                </a:schemeClr>
              </a:solidFill>
              <a:latin typeface="+mn-ea"/>
            </a:endParaRPr>
          </a:p>
        </p:txBody>
      </p:sp>
      <p:sp>
        <p:nvSpPr>
          <p:cNvPr id="278" name="직사각형 277">
            <a:extLst>
              <a:ext uri="{FF2B5EF4-FFF2-40B4-BE49-F238E27FC236}">
                <a16:creationId xmlns:a16="http://schemas.microsoft.com/office/drawing/2014/main" id="{46B65E6D-389C-DE21-0E1E-2680888CE2FE}"/>
              </a:ext>
            </a:extLst>
          </p:cNvPr>
          <p:cNvSpPr/>
          <p:nvPr/>
        </p:nvSpPr>
        <p:spPr>
          <a:xfrm>
            <a:off x="7868547" y="5654137"/>
            <a:ext cx="716649" cy="313547"/>
          </a:xfrm>
          <a:prstGeom prst="rect">
            <a:avLst/>
          </a:prstGeom>
        </p:spPr>
        <p:txBody>
          <a:bodyPr wrap="square">
            <a:spAutoFit/>
          </a:bodyPr>
          <a:lstStyle/>
          <a:p>
            <a:pPr>
              <a:lnSpc>
                <a:spcPct val="150000"/>
              </a:lnSpc>
            </a:pPr>
            <a:r>
              <a:rPr lang="ko-KR" altLang="en-US" sz="1100">
                <a:solidFill>
                  <a:schemeClr val="bg1">
                    <a:lumMod val="50000"/>
                  </a:schemeClr>
                </a:solidFill>
                <a:latin typeface="+mn-ea"/>
              </a:rPr>
              <a:t>뷰 검색</a:t>
            </a:r>
            <a:endParaRPr lang="en-US" altLang="ko-KR" sz="1100">
              <a:solidFill>
                <a:schemeClr val="bg1">
                  <a:lumMod val="50000"/>
                </a:schemeClr>
              </a:solidFill>
              <a:latin typeface="+mn-ea"/>
            </a:endParaRPr>
          </a:p>
        </p:txBody>
      </p:sp>
      <p:sp>
        <p:nvSpPr>
          <p:cNvPr id="279" name="직사각형 278">
            <a:extLst>
              <a:ext uri="{FF2B5EF4-FFF2-40B4-BE49-F238E27FC236}">
                <a16:creationId xmlns:a16="http://schemas.microsoft.com/office/drawing/2014/main" id="{0B15E957-DA00-710B-75E4-77B38DE3533B}"/>
              </a:ext>
            </a:extLst>
          </p:cNvPr>
          <p:cNvSpPr/>
          <p:nvPr/>
        </p:nvSpPr>
        <p:spPr>
          <a:xfrm>
            <a:off x="3184201" y="5681954"/>
            <a:ext cx="828880" cy="313547"/>
          </a:xfrm>
          <a:prstGeom prst="rect">
            <a:avLst/>
          </a:prstGeom>
        </p:spPr>
        <p:txBody>
          <a:bodyPr wrap="square">
            <a:spAutoFit/>
          </a:bodyPr>
          <a:lstStyle/>
          <a:p>
            <a:pPr>
              <a:lnSpc>
                <a:spcPct val="150000"/>
              </a:lnSpc>
            </a:pPr>
            <a:r>
              <a:rPr lang="ko-KR" altLang="en-US" sz="1100">
                <a:solidFill>
                  <a:schemeClr val="bg1">
                    <a:lumMod val="50000"/>
                  </a:schemeClr>
                </a:solidFill>
                <a:latin typeface="+mn-ea"/>
              </a:rPr>
              <a:t>뷰 렌더링</a:t>
            </a:r>
            <a:endParaRPr lang="en-US" altLang="ko-KR" sz="1100">
              <a:solidFill>
                <a:schemeClr val="bg1">
                  <a:lumMod val="50000"/>
                </a:schemeClr>
              </a:solidFill>
              <a:latin typeface="+mn-ea"/>
            </a:endParaRPr>
          </a:p>
        </p:txBody>
      </p:sp>
      <p:sp>
        <p:nvSpPr>
          <p:cNvPr id="286" name="직사각형 285">
            <a:extLst>
              <a:ext uri="{FF2B5EF4-FFF2-40B4-BE49-F238E27FC236}">
                <a16:creationId xmlns:a16="http://schemas.microsoft.com/office/drawing/2014/main" id="{A6007F54-58C3-FDD0-7899-0BF43FC95FBB}"/>
              </a:ext>
            </a:extLst>
          </p:cNvPr>
          <p:cNvSpPr/>
          <p:nvPr/>
        </p:nvSpPr>
        <p:spPr>
          <a:xfrm>
            <a:off x="9610301" y="3800770"/>
            <a:ext cx="1433297" cy="313547"/>
          </a:xfrm>
          <a:prstGeom prst="rect">
            <a:avLst/>
          </a:prstGeom>
        </p:spPr>
        <p:txBody>
          <a:bodyPr wrap="square">
            <a:spAutoFit/>
          </a:bodyPr>
          <a:lstStyle/>
          <a:p>
            <a:pPr algn="ctr">
              <a:lnSpc>
                <a:spcPct val="150000"/>
              </a:lnSpc>
            </a:pPr>
            <a:r>
              <a:rPr lang="en-US" altLang="ko-KR" sz="1100">
                <a:latin typeface="+mn-ea"/>
              </a:rPr>
              <a:t>(Controller)</a:t>
            </a:r>
          </a:p>
        </p:txBody>
      </p:sp>
      <p:cxnSp>
        <p:nvCxnSpPr>
          <p:cNvPr id="21" name="직선 화살표 연결선 20">
            <a:extLst>
              <a:ext uri="{FF2B5EF4-FFF2-40B4-BE49-F238E27FC236}">
                <a16:creationId xmlns:a16="http://schemas.microsoft.com/office/drawing/2014/main" id="{CF2F71FD-8C9C-251C-7B1C-A0CCB715DA37}"/>
              </a:ext>
            </a:extLst>
          </p:cNvPr>
          <p:cNvCxnSpPr>
            <a:cxnSpLocks/>
            <a:stCxn id="3" idx="3"/>
            <a:endCxn id="17" idx="1"/>
          </p:cNvCxnSpPr>
          <p:nvPr/>
        </p:nvCxnSpPr>
        <p:spPr>
          <a:xfrm>
            <a:off x="3483320" y="3591091"/>
            <a:ext cx="2403481" cy="18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직선 화살표 연결선 30">
            <a:extLst>
              <a:ext uri="{FF2B5EF4-FFF2-40B4-BE49-F238E27FC236}">
                <a16:creationId xmlns:a16="http://schemas.microsoft.com/office/drawing/2014/main" id="{FA6279AE-271E-3623-AAF2-31C12691690F}"/>
              </a:ext>
            </a:extLst>
          </p:cNvPr>
          <p:cNvCxnSpPr>
            <a:cxnSpLocks/>
            <a:stCxn id="11" idx="1"/>
          </p:cNvCxnSpPr>
          <p:nvPr/>
        </p:nvCxnSpPr>
        <p:spPr>
          <a:xfrm flipH="1" flipV="1">
            <a:off x="3492150" y="4089967"/>
            <a:ext cx="2388845" cy="837661"/>
          </a:xfrm>
          <a:prstGeom prst="straightConnector1">
            <a:avLst/>
          </a:prstGeom>
          <a:ln w="9525">
            <a:solidFill>
              <a:schemeClr val="bg1">
                <a:lumMod val="50000"/>
              </a:schemeClr>
            </a:solidFill>
            <a:prstDash val="sys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 name="연결선: 꺾임 11">
            <a:extLst>
              <a:ext uri="{FF2B5EF4-FFF2-40B4-BE49-F238E27FC236}">
                <a16:creationId xmlns:a16="http://schemas.microsoft.com/office/drawing/2014/main" id="{3EE4842C-428B-F759-0834-61B976DE27A1}"/>
              </a:ext>
            </a:extLst>
          </p:cNvPr>
          <p:cNvCxnSpPr>
            <a:cxnSpLocks/>
            <a:stCxn id="17" idx="0"/>
            <a:endCxn id="14" idx="0"/>
          </p:cNvCxnSpPr>
          <p:nvPr/>
        </p:nvCxnSpPr>
        <p:spPr>
          <a:xfrm rot="5400000" flipH="1" flipV="1">
            <a:off x="8601723" y="1605740"/>
            <a:ext cx="1800" cy="3478991"/>
          </a:xfrm>
          <a:prstGeom prst="bentConnector3">
            <a:avLst>
              <a:gd name="adj1" fmla="val 17813111"/>
            </a:avLst>
          </a:prstGeom>
          <a:ln w="12700">
            <a:solidFill>
              <a:schemeClr val="tx1">
                <a:lumMod val="50000"/>
                <a:lumOff val="5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6" name="모서리가 둥근 직사각형 38">
            <a:extLst>
              <a:ext uri="{FF2B5EF4-FFF2-40B4-BE49-F238E27FC236}">
                <a16:creationId xmlns:a16="http://schemas.microsoft.com/office/drawing/2014/main" id="{103260FE-D9E5-89EB-052D-997806CA96D5}"/>
              </a:ext>
            </a:extLst>
          </p:cNvPr>
          <p:cNvSpPr/>
          <p:nvPr/>
        </p:nvSpPr>
        <p:spPr>
          <a:xfrm>
            <a:off x="7131624" y="2831980"/>
            <a:ext cx="1009811" cy="383026"/>
          </a:xfrm>
          <a:prstGeom prst="roundRect">
            <a:avLst/>
          </a:prstGeom>
          <a:solidFill>
            <a:schemeClr val="bg1">
              <a:lumMod val="85000"/>
            </a:schemeClr>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bg1">
                    <a:lumMod val="50000"/>
                  </a:schemeClr>
                </a:solidFill>
                <a:effectLst/>
              </a:rPr>
              <a:t>Data</a:t>
            </a:r>
            <a:r>
              <a:rPr lang="en-US" altLang="ko-KR" sz="1200">
                <a:solidFill>
                  <a:schemeClr val="bg1">
                    <a:lumMod val="50000"/>
                  </a:schemeClr>
                </a:solidFill>
              </a:rPr>
              <a:t>Binder</a:t>
            </a:r>
            <a:endParaRPr lang="en-US" altLang="ko-KR" sz="1200">
              <a:solidFill>
                <a:schemeClr val="bg1">
                  <a:lumMod val="50000"/>
                </a:schemeClr>
              </a:solidFill>
              <a:effectLst/>
            </a:endParaRPr>
          </a:p>
        </p:txBody>
      </p:sp>
      <p:sp>
        <p:nvSpPr>
          <p:cNvPr id="7" name="모서리가 둥근 직사각형 38">
            <a:extLst>
              <a:ext uri="{FF2B5EF4-FFF2-40B4-BE49-F238E27FC236}">
                <a16:creationId xmlns:a16="http://schemas.microsoft.com/office/drawing/2014/main" id="{6E5612ED-D0FB-57C4-2B0E-E2D2DADA39AD}"/>
              </a:ext>
            </a:extLst>
          </p:cNvPr>
          <p:cNvSpPr/>
          <p:nvPr/>
        </p:nvSpPr>
        <p:spPr>
          <a:xfrm>
            <a:off x="8247422" y="2825417"/>
            <a:ext cx="916790" cy="383026"/>
          </a:xfrm>
          <a:prstGeom prst="roundRect">
            <a:avLst/>
          </a:prstGeom>
          <a:solidFill>
            <a:schemeClr val="bg1">
              <a:lumMod val="85000"/>
            </a:schemeClr>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bg1">
                    <a:lumMod val="50000"/>
                  </a:schemeClr>
                </a:solidFill>
                <a:effectLst/>
              </a:rPr>
              <a:t>Converter</a:t>
            </a:r>
          </a:p>
        </p:txBody>
      </p:sp>
      <p:sp>
        <p:nvSpPr>
          <p:cNvPr id="2" name="모서리가 둥근 직사각형 38">
            <a:extLst>
              <a:ext uri="{FF2B5EF4-FFF2-40B4-BE49-F238E27FC236}">
                <a16:creationId xmlns:a16="http://schemas.microsoft.com/office/drawing/2014/main" id="{5B4E2A9C-708D-E1E1-10DF-3ABCF44B2B19}"/>
              </a:ext>
            </a:extLst>
          </p:cNvPr>
          <p:cNvSpPr/>
          <p:nvPr/>
        </p:nvSpPr>
        <p:spPr>
          <a:xfrm>
            <a:off x="9262756" y="2819980"/>
            <a:ext cx="916790" cy="383026"/>
          </a:xfrm>
          <a:prstGeom prst="roundRect">
            <a:avLst/>
          </a:prstGeom>
          <a:solidFill>
            <a:schemeClr val="tx1"/>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bg1"/>
                </a:solidFill>
                <a:effectLst/>
              </a:rPr>
              <a:t>Validation</a:t>
            </a:r>
          </a:p>
        </p:txBody>
      </p:sp>
    </p:spTree>
    <p:extLst>
      <p:ext uri="{BB962C8B-B14F-4D97-AF65-F5344CB8AC3E}">
        <p14:creationId xmlns:p14="http://schemas.microsoft.com/office/powerpoint/2010/main" val="14769921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05EA3750-BFAA-FABC-7798-B06244F3A1DE}"/>
              </a:ext>
            </a:extLst>
          </p:cNvPr>
          <p:cNvSpPr/>
          <p:nvPr/>
        </p:nvSpPr>
        <p:spPr>
          <a:xfrm>
            <a:off x="2443732" y="1268683"/>
            <a:ext cx="8589521" cy="5183018"/>
          </a:xfrm>
          <a:prstGeom prst="rect">
            <a:avLst/>
          </a:prstGeom>
          <a:solidFill>
            <a:schemeClr val="bg1">
              <a:lumMod val="95000"/>
            </a:schemeClr>
          </a:solidFill>
          <a:ln w="2857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sz="1200">
              <a:latin typeface="+mj-lt"/>
            </a:endParaRPr>
          </a:p>
        </p:txBody>
      </p:sp>
      <p:sp>
        <p:nvSpPr>
          <p:cNvPr id="20" name="직사각형 19">
            <a:extLst>
              <a:ext uri="{FF2B5EF4-FFF2-40B4-BE49-F238E27FC236}">
                <a16:creationId xmlns:a16="http://schemas.microsoft.com/office/drawing/2014/main" id="{15F85C8B-A313-4FD0-80AC-2AE0B3F7E87B}"/>
              </a:ext>
            </a:extLst>
          </p:cNvPr>
          <p:cNvSpPr/>
          <p:nvPr/>
        </p:nvSpPr>
        <p:spPr>
          <a:xfrm>
            <a:off x="2759316" y="1716116"/>
            <a:ext cx="2249434" cy="4541086"/>
          </a:xfrm>
          <a:prstGeom prst="rect">
            <a:avLst/>
          </a:prstGeom>
          <a:solidFill>
            <a:schemeClr val="bg1"/>
          </a:solidFill>
          <a:ln w="28575">
            <a:solidFill>
              <a:schemeClr val="bg1">
                <a:lumMod val="50000"/>
              </a:schemeClr>
            </a:solidFill>
            <a:prstDash val="sysDash"/>
          </a:ln>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sz="1200">
              <a:latin typeface="+mj-lt"/>
            </a:endParaRPr>
          </a:p>
        </p:txBody>
      </p:sp>
      <p:sp>
        <p:nvSpPr>
          <p:cNvPr id="76" name="직사각형 75">
            <a:extLst>
              <a:ext uri="{FF2B5EF4-FFF2-40B4-BE49-F238E27FC236}">
                <a16:creationId xmlns:a16="http://schemas.microsoft.com/office/drawing/2014/main" id="{40F35CFF-7D14-4331-BFC6-79D100814DB2}"/>
              </a:ext>
            </a:extLst>
          </p:cNvPr>
          <p:cNvSpPr/>
          <p:nvPr/>
        </p:nvSpPr>
        <p:spPr>
          <a:xfrm>
            <a:off x="6212340" y="1756061"/>
            <a:ext cx="4115179" cy="4501141"/>
          </a:xfrm>
          <a:prstGeom prst="rect">
            <a:avLst/>
          </a:prstGeom>
          <a:solidFill>
            <a:schemeClr val="bg1"/>
          </a:solidFill>
          <a:ln w="28575">
            <a:prstDash val="sysDash"/>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ko-KR" altLang="en-US">
              <a:latin typeface="+mj-lt"/>
            </a:endParaRPr>
          </a:p>
        </p:txBody>
      </p:sp>
      <p:sp>
        <p:nvSpPr>
          <p:cNvPr id="15" name="직사각형 14">
            <a:extLst>
              <a:ext uri="{FF2B5EF4-FFF2-40B4-BE49-F238E27FC236}">
                <a16:creationId xmlns:a16="http://schemas.microsoft.com/office/drawing/2014/main" id="{864020B9-79F0-4BD0-AED8-A332C2D12407}"/>
              </a:ext>
            </a:extLst>
          </p:cNvPr>
          <p:cNvSpPr/>
          <p:nvPr/>
        </p:nvSpPr>
        <p:spPr>
          <a:xfrm>
            <a:off x="140860" y="204445"/>
            <a:ext cx="2616357" cy="461665"/>
          </a:xfrm>
          <a:prstGeom prst="rect">
            <a:avLst/>
          </a:prstGeom>
        </p:spPr>
        <p:txBody>
          <a:bodyPr wrap="none">
            <a:spAutoFit/>
          </a:bodyPr>
          <a:lstStyle/>
          <a:p>
            <a:pPr marL="285750" indent="-285750">
              <a:buFont typeface="Wingdings" panose="05000000000000000000" pitchFamily="2" charset="2"/>
              <a:buChar char="ü"/>
            </a:pPr>
            <a:r>
              <a:rPr lang="ko-KR" altLang="en-US" sz="2400" b="1">
                <a:solidFill>
                  <a:schemeClr val="accent1">
                    <a:lumMod val="75000"/>
                  </a:schemeClr>
                </a:solidFill>
                <a:latin typeface="+mj-lt"/>
              </a:rPr>
              <a:t>스프링 웹 </a:t>
            </a:r>
            <a:r>
              <a:rPr lang="en-US" altLang="ko-KR" sz="2400" b="1">
                <a:solidFill>
                  <a:schemeClr val="accent1">
                    <a:lumMod val="75000"/>
                  </a:schemeClr>
                </a:solidFill>
                <a:latin typeface="+mj-lt"/>
              </a:rPr>
              <a:t>MVC</a:t>
            </a:r>
            <a:endParaRPr lang="ko-KR" altLang="en-US" sz="2400" b="1">
              <a:solidFill>
                <a:schemeClr val="accent1">
                  <a:lumMod val="75000"/>
                </a:schemeClr>
              </a:solidFill>
              <a:latin typeface="+mj-lt"/>
            </a:endParaRPr>
          </a:p>
        </p:txBody>
      </p:sp>
      <p:grpSp>
        <p:nvGrpSpPr>
          <p:cNvPr id="21" name="그룹 20">
            <a:extLst>
              <a:ext uri="{FF2B5EF4-FFF2-40B4-BE49-F238E27FC236}">
                <a16:creationId xmlns:a16="http://schemas.microsoft.com/office/drawing/2014/main" id="{B2AE1EF9-EF1A-49BC-B295-4D7613DD2CF1}"/>
              </a:ext>
            </a:extLst>
          </p:cNvPr>
          <p:cNvGrpSpPr/>
          <p:nvPr/>
        </p:nvGrpSpPr>
        <p:grpSpPr>
          <a:xfrm>
            <a:off x="989575" y="2014073"/>
            <a:ext cx="580620" cy="493776"/>
            <a:chOff x="2291816" y="950395"/>
            <a:chExt cx="580620" cy="493776"/>
          </a:xfrm>
        </p:grpSpPr>
        <p:sp>
          <p:nvSpPr>
            <p:cNvPr id="22" name="타원 21">
              <a:extLst>
                <a:ext uri="{FF2B5EF4-FFF2-40B4-BE49-F238E27FC236}">
                  <a16:creationId xmlns:a16="http://schemas.microsoft.com/office/drawing/2014/main" id="{B9E13D12-CDDA-4EB9-A444-CBADCE92A74D}"/>
                </a:ext>
              </a:extLst>
            </p:cNvPr>
            <p:cNvSpPr/>
            <p:nvPr/>
          </p:nvSpPr>
          <p:spPr>
            <a:xfrm>
              <a:off x="2323903" y="950395"/>
              <a:ext cx="493776" cy="493776"/>
            </a:xfrm>
            <a:prstGeom prst="ellipse">
              <a:avLst/>
            </a:prstGeom>
            <a:solidFill>
              <a:schemeClr val="accent1">
                <a:lumMod val="40000"/>
                <a:lumOff val="60000"/>
              </a:schemeClr>
            </a:solidFill>
            <a:ln w="190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latin typeface="+mj-lt"/>
              </a:endParaRPr>
            </a:p>
          </p:txBody>
        </p:sp>
        <p:sp>
          <p:nvSpPr>
            <p:cNvPr id="23" name="TextBox 22">
              <a:extLst>
                <a:ext uri="{FF2B5EF4-FFF2-40B4-BE49-F238E27FC236}">
                  <a16:creationId xmlns:a16="http://schemas.microsoft.com/office/drawing/2014/main" id="{CB2F4BCB-40DE-43B5-A75B-45C60F606488}"/>
                </a:ext>
              </a:extLst>
            </p:cNvPr>
            <p:cNvSpPr txBox="1"/>
            <p:nvPr/>
          </p:nvSpPr>
          <p:spPr>
            <a:xfrm>
              <a:off x="2291816" y="1058784"/>
              <a:ext cx="580620" cy="276999"/>
            </a:xfrm>
            <a:prstGeom prst="rect">
              <a:avLst/>
            </a:prstGeom>
            <a:noFill/>
          </p:spPr>
          <p:txBody>
            <a:bodyPr wrap="square">
              <a:spAutoFit/>
            </a:bodyPr>
            <a:lstStyle/>
            <a:p>
              <a:r>
                <a:rPr lang="en-US" altLang="ko-KR" sz="1200" b="1">
                  <a:latin typeface="+mj-lt"/>
                  <a:ea typeface="나눔바른고딕" panose="020B0603020101020101" pitchFamily="50" charset="-127"/>
                </a:rPr>
                <a:t>client</a:t>
              </a:r>
              <a:endParaRPr lang="ko-KR" altLang="en-US" sz="1200" b="1">
                <a:latin typeface="+mj-lt"/>
              </a:endParaRPr>
            </a:p>
          </p:txBody>
        </p:sp>
      </p:grpSp>
      <p:sp>
        <p:nvSpPr>
          <p:cNvPr id="24" name="TextBox 23">
            <a:extLst>
              <a:ext uri="{FF2B5EF4-FFF2-40B4-BE49-F238E27FC236}">
                <a16:creationId xmlns:a16="http://schemas.microsoft.com/office/drawing/2014/main" id="{7F5EA840-D8E8-4EC6-8197-547503D7293E}"/>
              </a:ext>
            </a:extLst>
          </p:cNvPr>
          <p:cNvSpPr txBox="1"/>
          <p:nvPr/>
        </p:nvSpPr>
        <p:spPr>
          <a:xfrm>
            <a:off x="2790222" y="1320703"/>
            <a:ext cx="2218528" cy="369332"/>
          </a:xfrm>
          <a:prstGeom prst="rect">
            <a:avLst/>
          </a:prstGeom>
          <a:noFill/>
        </p:spPr>
        <p:txBody>
          <a:bodyPr wrap="square">
            <a:spAutoFit/>
          </a:bodyPr>
          <a:lstStyle/>
          <a:p>
            <a:pPr algn="ctr"/>
            <a:r>
              <a:rPr lang="en-US" altLang="ko-KR" b="1">
                <a:latin typeface="+mj-lt"/>
                <a:ea typeface="나눔바른고딕" panose="020B0603020101020101" pitchFamily="50" charset="-127"/>
              </a:rPr>
              <a:t>Servlet Container</a:t>
            </a:r>
            <a:endParaRPr lang="ko-KR" altLang="en-US" b="1">
              <a:latin typeface="+mj-lt"/>
            </a:endParaRPr>
          </a:p>
        </p:txBody>
      </p:sp>
      <p:sp>
        <p:nvSpPr>
          <p:cNvPr id="25" name="모서리가 둥근 직사각형 38">
            <a:extLst>
              <a:ext uri="{FF2B5EF4-FFF2-40B4-BE49-F238E27FC236}">
                <a16:creationId xmlns:a16="http://schemas.microsoft.com/office/drawing/2014/main" id="{53E78031-1704-4F30-B7E5-6D5A74F0B031}"/>
              </a:ext>
            </a:extLst>
          </p:cNvPr>
          <p:cNvSpPr/>
          <p:nvPr/>
        </p:nvSpPr>
        <p:spPr>
          <a:xfrm>
            <a:off x="6414497" y="2081033"/>
            <a:ext cx="1343349" cy="443289"/>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bg1"/>
                </a:solidFill>
                <a:latin typeface="+mj-lt"/>
                <a:ea typeface="나눔바른고딕" panose="020B0603020101020101"/>
              </a:rPr>
              <a:t>Controller</a:t>
            </a:r>
            <a:endParaRPr lang="ko-KR" altLang="en-US" sz="1000">
              <a:solidFill>
                <a:schemeClr val="bg1"/>
              </a:solidFill>
              <a:latin typeface="+mj-lt"/>
              <a:ea typeface="나눔바른고딕" panose="020B0603020101020101"/>
            </a:endParaRPr>
          </a:p>
        </p:txBody>
      </p:sp>
      <p:sp>
        <p:nvSpPr>
          <p:cNvPr id="27" name="모서리가 둥근 직사각형 38">
            <a:extLst>
              <a:ext uri="{FF2B5EF4-FFF2-40B4-BE49-F238E27FC236}">
                <a16:creationId xmlns:a16="http://schemas.microsoft.com/office/drawing/2014/main" id="{47699C8C-1CF0-4C75-8CF9-60A7EBF0627B}"/>
              </a:ext>
            </a:extLst>
          </p:cNvPr>
          <p:cNvSpPr/>
          <p:nvPr/>
        </p:nvSpPr>
        <p:spPr>
          <a:xfrm>
            <a:off x="6414497" y="3086478"/>
            <a:ext cx="1343349" cy="443289"/>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bg1"/>
                </a:solidFill>
                <a:latin typeface="+mj-lt"/>
                <a:ea typeface="나눔바른고딕" panose="020B0603020101020101"/>
              </a:rPr>
              <a:t>View</a:t>
            </a:r>
          </a:p>
        </p:txBody>
      </p:sp>
      <p:sp>
        <p:nvSpPr>
          <p:cNvPr id="30" name="모서리가 둥근 직사각형 38">
            <a:extLst>
              <a:ext uri="{FF2B5EF4-FFF2-40B4-BE49-F238E27FC236}">
                <a16:creationId xmlns:a16="http://schemas.microsoft.com/office/drawing/2014/main" id="{18127E45-2123-4195-8EE4-F7D68984CD65}"/>
              </a:ext>
            </a:extLst>
          </p:cNvPr>
          <p:cNvSpPr/>
          <p:nvPr/>
        </p:nvSpPr>
        <p:spPr>
          <a:xfrm>
            <a:off x="8978633" y="2088073"/>
            <a:ext cx="1118131" cy="443289"/>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bg1"/>
                </a:solidFill>
                <a:latin typeface="+mj-lt"/>
                <a:ea typeface="나눔바른고딕" panose="020B0603020101020101"/>
              </a:rPr>
              <a:t>Service &amp;</a:t>
            </a:r>
          </a:p>
          <a:p>
            <a:pPr algn="ctr">
              <a:spcBef>
                <a:spcPts val="400"/>
              </a:spcBef>
            </a:pPr>
            <a:r>
              <a:rPr lang="en-US" altLang="ko-KR" sz="1200">
                <a:solidFill>
                  <a:schemeClr val="bg1"/>
                </a:solidFill>
                <a:latin typeface="+mj-lt"/>
                <a:ea typeface="나눔바른고딕" panose="020B0603020101020101"/>
              </a:rPr>
              <a:t>Repository</a:t>
            </a:r>
            <a:endParaRPr lang="ko-KR" altLang="en-US" sz="1000">
              <a:solidFill>
                <a:schemeClr val="bg1"/>
              </a:solidFill>
              <a:latin typeface="+mj-lt"/>
              <a:ea typeface="나눔바른고딕" panose="020B0603020101020101"/>
            </a:endParaRPr>
          </a:p>
        </p:txBody>
      </p:sp>
      <p:cxnSp>
        <p:nvCxnSpPr>
          <p:cNvPr id="33" name="직선 화살표 연결선 32">
            <a:extLst>
              <a:ext uri="{FF2B5EF4-FFF2-40B4-BE49-F238E27FC236}">
                <a16:creationId xmlns:a16="http://schemas.microsoft.com/office/drawing/2014/main" id="{DBC7021F-A833-4926-9C81-1D1546046B69}"/>
              </a:ext>
            </a:extLst>
          </p:cNvPr>
          <p:cNvCxnSpPr>
            <a:cxnSpLocks/>
            <a:stCxn id="25" idx="3"/>
            <a:endCxn id="30" idx="1"/>
          </p:cNvCxnSpPr>
          <p:nvPr/>
        </p:nvCxnSpPr>
        <p:spPr>
          <a:xfrm>
            <a:off x="7757846" y="2302678"/>
            <a:ext cx="1220787" cy="704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직선 화살표 연결선 33">
            <a:extLst>
              <a:ext uri="{FF2B5EF4-FFF2-40B4-BE49-F238E27FC236}">
                <a16:creationId xmlns:a16="http://schemas.microsoft.com/office/drawing/2014/main" id="{2644F8A6-1955-4600-9F7F-19DF1C3BE143}"/>
              </a:ext>
            </a:extLst>
          </p:cNvPr>
          <p:cNvCxnSpPr>
            <a:cxnSpLocks/>
            <a:stCxn id="25" idx="2"/>
            <a:endCxn id="27" idx="0"/>
          </p:cNvCxnSpPr>
          <p:nvPr/>
        </p:nvCxnSpPr>
        <p:spPr>
          <a:xfrm>
            <a:off x="7086172" y="2524322"/>
            <a:ext cx="0" cy="56215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B7649008-A1E5-4B37-889A-5F407D61EFAB}"/>
              </a:ext>
            </a:extLst>
          </p:cNvPr>
          <p:cNvSpPr txBox="1"/>
          <p:nvPr/>
        </p:nvSpPr>
        <p:spPr>
          <a:xfrm>
            <a:off x="7829125" y="2041209"/>
            <a:ext cx="1130717" cy="246221"/>
          </a:xfrm>
          <a:prstGeom prst="rect">
            <a:avLst/>
          </a:prstGeom>
          <a:noFill/>
        </p:spPr>
        <p:txBody>
          <a:bodyPr wrap="square">
            <a:spAutoFit/>
          </a:bodyPr>
          <a:lstStyle/>
          <a:p>
            <a:pPr algn="ctr"/>
            <a:r>
              <a:rPr lang="ko-KR" altLang="en-US" sz="1000">
                <a:latin typeface="+mj-lt"/>
              </a:rPr>
              <a:t>비즈니스로직</a:t>
            </a:r>
            <a:endParaRPr lang="en-US" altLang="ko-KR" sz="1000">
              <a:latin typeface="+mj-lt"/>
            </a:endParaRPr>
          </a:p>
        </p:txBody>
      </p:sp>
      <p:sp>
        <p:nvSpPr>
          <p:cNvPr id="37" name="TextBox 36">
            <a:extLst>
              <a:ext uri="{FF2B5EF4-FFF2-40B4-BE49-F238E27FC236}">
                <a16:creationId xmlns:a16="http://schemas.microsoft.com/office/drawing/2014/main" id="{22C27D56-94B3-4C89-98A4-9B58E83E9B72}"/>
              </a:ext>
            </a:extLst>
          </p:cNvPr>
          <p:cNvSpPr txBox="1"/>
          <p:nvPr/>
        </p:nvSpPr>
        <p:spPr>
          <a:xfrm>
            <a:off x="7652686" y="2388933"/>
            <a:ext cx="1063085" cy="293414"/>
          </a:xfrm>
          <a:prstGeom prst="rect">
            <a:avLst/>
          </a:prstGeom>
          <a:noFill/>
        </p:spPr>
        <p:txBody>
          <a:bodyPr wrap="square">
            <a:spAutoFit/>
          </a:bodyPr>
          <a:lstStyle/>
          <a:p>
            <a:pPr algn="ctr">
              <a:lnSpc>
                <a:spcPct val="150000"/>
              </a:lnSpc>
            </a:pPr>
            <a:r>
              <a:rPr lang="ko-KR" altLang="en-US" sz="1000">
                <a:latin typeface="+mj-lt"/>
              </a:rPr>
              <a:t>모델연결</a:t>
            </a:r>
          </a:p>
        </p:txBody>
      </p:sp>
      <p:sp>
        <p:nvSpPr>
          <p:cNvPr id="39" name="TextBox 38">
            <a:extLst>
              <a:ext uri="{FF2B5EF4-FFF2-40B4-BE49-F238E27FC236}">
                <a16:creationId xmlns:a16="http://schemas.microsoft.com/office/drawing/2014/main" id="{D1AF0B3A-14C2-4E6A-9C99-0C87DD117CFE}"/>
              </a:ext>
            </a:extLst>
          </p:cNvPr>
          <p:cNvSpPr txBox="1"/>
          <p:nvPr/>
        </p:nvSpPr>
        <p:spPr>
          <a:xfrm>
            <a:off x="6968153" y="2688326"/>
            <a:ext cx="867218" cy="246221"/>
          </a:xfrm>
          <a:prstGeom prst="rect">
            <a:avLst/>
          </a:prstGeom>
          <a:noFill/>
        </p:spPr>
        <p:txBody>
          <a:bodyPr wrap="square">
            <a:spAutoFit/>
          </a:bodyPr>
          <a:lstStyle/>
          <a:p>
            <a:pPr algn="ctr"/>
            <a:r>
              <a:rPr lang="en-US" altLang="ko-KR" sz="1000">
                <a:latin typeface="+mj-lt"/>
              </a:rPr>
              <a:t> View</a:t>
            </a:r>
            <a:r>
              <a:rPr lang="ko-KR" altLang="en-US" sz="1000">
                <a:latin typeface="+mj-lt"/>
              </a:rPr>
              <a:t> 요청</a:t>
            </a:r>
          </a:p>
        </p:txBody>
      </p:sp>
      <p:sp>
        <p:nvSpPr>
          <p:cNvPr id="44" name="모서리가 둥근 직사각형 38">
            <a:extLst>
              <a:ext uri="{FF2B5EF4-FFF2-40B4-BE49-F238E27FC236}">
                <a16:creationId xmlns:a16="http://schemas.microsoft.com/office/drawing/2014/main" id="{E3509E38-3A2A-4242-8D78-5C1C3276287D}"/>
              </a:ext>
            </a:extLst>
          </p:cNvPr>
          <p:cNvSpPr/>
          <p:nvPr/>
        </p:nvSpPr>
        <p:spPr>
          <a:xfrm>
            <a:off x="6414497" y="4521307"/>
            <a:ext cx="1343349" cy="443289"/>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bg1"/>
                </a:solidFill>
                <a:latin typeface="+mj-lt"/>
                <a:ea typeface="나눔바른고딕" panose="020B0603020101020101"/>
              </a:rPr>
              <a:t>Controller</a:t>
            </a:r>
            <a:endParaRPr lang="ko-KR" altLang="en-US" sz="1000">
              <a:solidFill>
                <a:schemeClr val="bg1"/>
              </a:solidFill>
              <a:latin typeface="+mj-lt"/>
              <a:ea typeface="나눔바른고딕" panose="020B0603020101020101"/>
            </a:endParaRPr>
          </a:p>
        </p:txBody>
      </p:sp>
      <p:sp>
        <p:nvSpPr>
          <p:cNvPr id="45" name="모서리가 둥근 직사각형 38">
            <a:extLst>
              <a:ext uri="{FF2B5EF4-FFF2-40B4-BE49-F238E27FC236}">
                <a16:creationId xmlns:a16="http://schemas.microsoft.com/office/drawing/2014/main" id="{E6308E32-3AF1-4D86-9C5B-9B6BFC703790}"/>
              </a:ext>
            </a:extLst>
          </p:cNvPr>
          <p:cNvSpPr/>
          <p:nvPr/>
        </p:nvSpPr>
        <p:spPr>
          <a:xfrm>
            <a:off x="6414497" y="5526752"/>
            <a:ext cx="1343349" cy="443289"/>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bg1"/>
                </a:solidFill>
                <a:latin typeface="+mj-lt"/>
                <a:ea typeface="나눔바른고딕" panose="020B0603020101020101"/>
              </a:rPr>
              <a:t>View</a:t>
            </a:r>
            <a:endParaRPr lang="ko-KR" altLang="en-US" sz="1000">
              <a:solidFill>
                <a:schemeClr val="bg1"/>
              </a:solidFill>
              <a:latin typeface="+mj-lt"/>
              <a:ea typeface="나눔바른고딕" panose="020B0603020101020101"/>
            </a:endParaRPr>
          </a:p>
        </p:txBody>
      </p:sp>
      <p:sp>
        <p:nvSpPr>
          <p:cNvPr id="46" name="모서리가 둥근 직사각형 38">
            <a:extLst>
              <a:ext uri="{FF2B5EF4-FFF2-40B4-BE49-F238E27FC236}">
                <a16:creationId xmlns:a16="http://schemas.microsoft.com/office/drawing/2014/main" id="{38613FA7-7C4D-4211-80AC-3DCAF29BDD64}"/>
              </a:ext>
            </a:extLst>
          </p:cNvPr>
          <p:cNvSpPr/>
          <p:nvPr/>
        </p:nvSpPr>
        <p:spPr>
          <a:xfrm>
            <a:off x="8949209" y="4534094"/>
            <a:ext cx="1118127" cy="443289"/>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bg1"/>
                </a:solidFill>
                <a:latin typeface="+mj-lt"/>
                <a:ea typeface="나눔바른고딕" panose="020B0603020101020101"/>
              </a:rPr>
              <a:t>Service &amp;</a:t>
            </a:r>
          </a:p>
          <a:p>
            <a:pPr algn="ctr">
              <a:spcBef>
                <a:spcPts val="400"/>
              </a:spcBef>
            </a:pPr>
            <a:r>
              <a:rPr lang="en-US" altLang="ko-KR" sz="1200">
                <a:solidFill>
                  <a:schemeClr val="bg1"/>
                </a:solidFill>
                <a:latin typeface="+mj-lt"/>
                <a:ea typeface="나눔바른고딕" panose="020B0603020101020101"/>
              </a:rPr>
              <a:t>Repository</a:t>
            </a:r>
            <a:endParaRPr lang="ko-KR" altLang="en-US" sz="1000">
              <a:solidFill>
                <a:schemeClr val="bg1"/>
              </a:solidFill>
              <a:latin typeface="+mj-lt"/>
              <a:ea typeface="나눔바른고딕" panose="020B0603020101020101"/>
            </a:endParaRPr>
          </a:p>
        </p:txBody>
      </p:sp>
      <p:cxnSp>
        <p:nvCxnSpPr>
          <p:cNvPr id="47" name="직선 화살표 연결선 46">
            <a:extLst>
              <a:ext uri="{FF2B5EF4-FFF2-40B4-BE49-F238E27FC236}">
                <a16:creationId xmlns:a16="http://schemas.microsoft.com/office/drawing/2014/main" id="{EEEC9DA7-113F-4D04-B38C-A0A7271ECC5A}"/>
              </a:ext>
            </a:extLst>
          </p:cNvPr>
          <p:cNvCxnSpPr>
            <a:cxnSpLocks/>
            <a:stCxn id="44" idx="3"/>
            <a:endCxn id="46" idx="1"/>
          </p:cNvCxnSpPr>
          <p:nvPr/>
        </p:nvCxnSpPr>
        <p:spPr>
          <a:xfrm>
            <a:off x="7757846" y="4742952"/>
            <a:ext cx="1191363" cy="1278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직선 화살표 연결선 47">
            <a:extLst>
              <a:ext uri="{FF2B5EF4-FFF2-40B4-BE49-F238E27FC236}">
                <a16:creationId xmlns:a16="http://schemas.microsoft.com/office/drawing/2014/main" id="{B0A83AAF-C76E-42B6-A28E-2C4A8D5E8301}"/>
              </a:ext>
            </a:extLst>
          </p:cNvPr>
          <p:cNvCxnSpPr>
            <a:cxnSpLocks/>
            <a:stCxn id="44" idx="2"/>
            <a:endCxn id="45" idx="0"/>
          </p:cNvCxnSpPr>
          <p:nvPr/>
        </p:nvCxnSpPr>
        <p:spPr>
          <a:xfrm>
            <a:off x="7086172" y="4964596"/>
            <a:ext cx="0" cy="56215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199C54D-A2F3-4858-9FE7-69D5DFABAFCE}"/>
              </a:ext>
            </a:extLst>
          </p:cNvPr>
          <p:cNvSpPr txBox="1"/>
          <p:nvPr/>
        </p:nvSpPr>
        <p:spPr>
          <a:xfrm>
            <a:off x="7742047" y="4490752"/>
            <a:ext cx="1202062" cy="246221"/>
          </a:xfrm>
          <a:prstGeom prst="rect">
            <a:avLst/>
          </a:prstGeom>
          <a:noFill/>
        </p:spPr>
        <p:txBody>
          <a:bodyPr wrap="square">
            <a:spAutoFit/>
          </a:bodyPr>
          <a:lstStyle/>
          <a:p>
            <a:pPr algn="ctr"/>
            <a:r>
              <a:rPr lang="ko-KR" altLang="en-US" sz="1000">
                <a:latin typeface="+mj-lt"/>
              </a:rPr>
              <a:t>비즈니스로직</a:t>
            </a:r>
          </a:p>
        </p:txBody>
      </p:sp>
      <p:sp>
        <p:nvSpPr>
          <p:cNvPr id="52" name="TextBox 51">
            <a:extLst>
              <a:ext uri="{FF2B5EF4-FFF2-40B4-BE49-F238E27FC236}">
                <a16:creationId xmlns:a16="http://schemas.microsoft.com/office/drawing/2014/main" id="{5518532B-B9A8-4E08-A5AA-50928C1B317B}"/>
              </a:ext>
            </a:extLst>
          </p:cNvPr>
          <p:cNvSpPr txBox="1"/>
          <p:nvPr/>
        </p:nvSpPr>
        <p:spPr>
          <a:xfrm>
            <a:off x="7012338" y="5143062"/>
            <a:ext cx="829522" cy="246221"/>
          </a:xfrm>
          <a:prstGeom prst="rect">
            <a:avLst/>
          </a:prstGeom>
          <a:noFill/>
        </p:spPr>
        <p:txBody>
          <a:bodyPr wrap="square">
            <a:spAutoFit/>
          </a:bodyPr>
          <a:lstStyle/>
          <a:p>
            <a:pPr algn="ctr"/>
            <a:r>
              <a:rPr lang="en-US" altLang="ko-KR" sz="1000">
                <a:latin typeface="+mj-lt"/>
              </a:rPr>
              <a:t> View</a:t>
            </a:r>
            <a:r>
              <a:rPr lang="ko-KR" altLang="en-US" sz="1000">
                <a:latin typeface="+mj-lt"/>
              </a:rPr>
              <a:t> 요청</a:t>
            </a:r>
          </a:p>
        </p:txBody>
      </p:sp>
      <p:sp>
        <p:nvSpPr>
          <p:cNvPr id="61" name="TextBox 60">
            <a:extLst>
              <a:ext uri="{FF2B5EF4-FFF2-40B4-BE49-F238E27FC236}">
                <a16:creationId xmlns:a16="http://schemas.microsoft.com/office/drawing/2014/main" id="{26CFF273-C375-4238-B9CA-EE9DD0EEE46E}"/>
              </a:ext>
            </a:extLst>
          </p:cNvPr>
          <p:cNvSpPr txBox="1"/>
          <p:nvPr/>
        </p:nvSpPr>
        <p:spPr>
          <a:xfrm>
            <a:off x="740369" y="2824101"/>
            <a:ext cx="1619346" cy="303929"/>
          </a:xfrm>
          <a:prstGeom prst="rect">
            <a:avLst/>
          </a:prstGeom>
          <a:noFill/>
        </p:spPr>
        <p:txBody>
          <a:bodyPr wrap="square">
            <a:spAutoFit/>
          </a:bodyPr>
          <a:lstStyle/>
          <a:p>
            <a:pPr>
              <a:lnSpc>
                <a:spcPct val="150000"/>
              </a:lnSpc>
            </a:pPr>
            <a:r>
              <a:rPr lang="en-US" altLang="ko-KR" sz="1000">
                <a:latin typeface="+mj-lt"/>
              </a:rPr>
              <a:t>localhost:8080/hello</a:t>
            </a:r>
            <a:endParaRPr lang="ko-KR" altLang="en-US" sz="1000">
              <a:latin typeface="+mj-lt"/>
            </a:endParaRPr>
          </a:p>
        </p:txBody>
      </p:sp>
      <p:sp>
        <p:nvSpPr>
          <p:cNvPr id="65" name="TextBox 64">
            <a:extLst>
              <a:ext uri="{FF2B5EF4-FFF2-40B4-BE49-F238E27FC236}">
                <a16:creationId xmlns:a16="http://schemas.microsoft.com/office/drawing/2014/main" id="{239D09A7-B479-4099-94ED-83DED651DC9C}"/>
              </a:ext>
            </a:extLst>
          </p:cNvPr>
          <p:cNvSpPr txBox="1"/>
          <p:nvPr/>
        </p:nvSpPr>
        <p:spPr>
          <a:xfrm>
            <a:off x="734238" y="3893339"/>
            <a:ext cx="1671913" cy="303929"/>
          </a:xfrm>
          <a:prstGeom prst="rect">
            <a:avLst/>
          </a:prstGeom>
          <a:noFill/>
        </p:spPr>
        <p:txBody>
          <a:bodyPr wrap="square">
            <a:spAutoFit/>
          </a:bodyPr>
          <a:lstStyle/>
          <a:p>
            <a:pPr>
              <a:lnSpc>
                <a:spcPct val="150000"/>
              </a:lnSpc>
            </a:pPr>
            <a:r>
              <a:rPr lang="en-US" altLang="ko-KR" sz="1000">
                <a:latin typeface="+mj-lt"/>
              </a:rPr>
              <a:t>localhost:8080/members</a:t>
            </a:r>
            <a:endParaRPr lang="ko-KR" altLang="en-US" sz="1000">
              <a:latin typeface="+mj-lt"/>
            </a:endParaRPr>
          </a:p>
        </p:txBody>
      </p:sp>
      <p:sp>
        <p:nvSpPr>
          <p:cNvPr id="67" name="원통형 66">
            <a:extLst>
              <a:ext uri="{FF2B5EF4-FFF2-40B4-BE49-F238E27FC236}">
                <a16:creationId xmlns:a16="http://schemas.microsoft.com/office/drawing/2014/main" id="{005B78EA-1877-4E2E-9665-5217DCE5CD62}"/>
              </a:ext>
            </a:extLst>
          </p:cNvPr>
          <p:cNvSpPr/>
          <p:nvPr/>
        </p:nvSpPr>
        <p:spPr>
          <a:xfrm>
            <a:off x="11452456" y="3146115"/>
            <a:ext cx="653143" cy="786124"/>
          </a:xfrm>
          <a:prstGeom prst="can">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ko-KR" b="1">
                <a:latin typeface="+mj-lt"/>
              </a:rPr>
              <a:t>DB</a:t>
            </a:r>
            <a:endParaRPr lang="ko-KR" altLang="en-US" b="1">
              <a:latin typeface="+mj-lt"/>
            </a:endParaRPr>
          </a:p>
        </p:txBody>
      </p:sp>
      <p:cxnSp>
        <p:nvCxnSpPr>
          <p:cNvPr id="68" name="직선 화살표 연결선 67">
            <a:extLst>
              <a:ext uri="{FF2B5EF4-FFF2-40B4-BE49-F238E27FC236}">
                <a16:creationId xmlns:a16="http://schemas.microsoft.com/office/drawing/2014/main" id="{DC722C24-C340-4C51-820F-B55B398FC90F}"/>
              </a:ext>
            </a:extLst>
          </p:cNvPr>
          <p:cNvCxnSpPr>
            <a:cxnSpLocks/>
            <a:stCxn id="30" idx="3"/>
            <a:endCxn id="67" idx="2"/>
          </p:cNvCxnSpPr>
          <p:nvPr/>
        </p:nvCxnSpPr>
        <p:spPr>
          <a:xfrm>
            <a:off x="10096764" y="2309718"/>
            <a:ext cx="1355692" cy="1229459"/>
          </a:xfrm>
          <a:prstGeom prst="straightConnector1">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1" name="직선 화살표 연결선 70">
            <a:extLst>
              <a:ext uri="{FF2B5EF4-FFF2-40B4-BE49-F238E27FC236}">
                <a16:creationId xmlns:a16="http://schemas.microsoft.com/office/drawing/2014/main" id="{EE4892B0-5F59-465F-9CB2-59185DEF7B49}"/>
              </a:ext>
            </a:extLst>
          </p:cNvPr>
          <p:cNvCxnSpPr>
            <a:cxnSpLocks/>
            <a:stCxn id="46" idx="3"/>
            <a:endCxn id="67" idx="2"/>
          </p:cNvCxnSpPr>
          <p:nvPr/>
        </p:nvCxnSpPr>
        <p:spPr>
          <a:xfrm flipV="1">
            <a:off x="10067336" y="3539177"/>
            <a:ext cx="1385120" cy="1216562"/>
          </a:xfrm>
          <a:prstGeom prst="straightConnector1">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79" name="그룹 78">
            <a:extLst>
              <a:ext uri="{FF2B5EF4-FFF2-40B4-BE49-F238E27FC236}">
                <a16:creationId xmlns:a16="http://schemas.microsoft.com/office/drawing/2014/main" id="{811C557E-F128-4625-AA4D-5D16328DC39B}"/>
              </a:ext>
            </a:extLst>
          </p:cNvPr>
          <p:cNvGrpSpPr/>
          <p:nvPr/>
        </p:nvGrpSpPr>
        <p:grpSpPr>
          <a:xfrm>
            <a:off x="989575" y="4432018"/>
            <a:ext cx="580620" cy="493776"/>
            <a:chOff x="2291816" y="950395"/>
            <a:chExt cx="580620" cy="493776"/>
          </a:xfrm>
        </p:grpSpPr>
        <p:sp>
          <p:nvSpPr>
            <p:cNvPr id="80" name="타원 79">
              <a:extLst>
                <a:ext uri="{FF2B5EF4-FFF2-40B4-BE49-F238E27FC236}">
                  <a16:creationId xmlns:a16="http://schemas.microsoft.com/office/drawing/2014/main" id="{A3416574-BFE0-444B-AE51-99D732DE58E0}"/>
                </a:ext>
              </a:extLst>
            </p:cNvPr>
            <p:cNvSpPr/>
            <p:nvPr/>
          </p:nvSpPr>
          <p:spPr>
            <a:xfrm>
              <a:off x="2323903" y="950395"/>
              <a:ext cx="493776" cy="493776"/>
            </a:xfrm>
            <a:prstGeom prst="ellipse">
              <a:avLst/>
            </a:prstGeom>
            <a:solidFill>
              <a:schemeClr val="accent1">
                <a:lumMod val="40000"/>
                <a:lumOff val="60000"/>
              </a:schemeClr>
            </a:solidFill>
            <a:ln w="190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latin typeface="+mj-lt"/>
              </a:endParaRPr>
            </a:p>
          </p:txBody>
        </p:sp>
        <p:sp>
          <p:nvSpPr>
            <p:cNvPr id="81" name="TextBox 80">
              <a:extLst>
                <a:ext uri="{FF2B5EF4-FFF2-40B4-BE49-F238E27FC236}">
                  <a16:creationId xmlns:a16="http://schemas.microsoft.com/office/drawing/2014/main" id="{CBD8DC9F-CA32-4991-9595-1C0792EEB41F}"/>
                </a:ext>
              </a:extLst>
            </p:cNvPr>
            <p:cNvSpPr txBox="1"/>
            <p:nvPr/>
          </p:nvSpPr>
          <p:spPr>
            <a:xfrm>
              <a:off x="2291816" y="1058784"/>
              <a:ext cx="580620" cy="276999"/>
            </a:xfrm>
            <a:prstGeom prst="rect">
              <a:avLst/>
            </a:prstGeom>
            <a:noFill/>
          </p:spPr>
          <p:txBody>
            <a:bodyPr wrap="square">
              <a:spAutoFit/>
            </a:bodyPr>
            <a:lstStyle/>
            <a:p>
              <a:r>
                <a:rPr lang="en-US" altLang="ko-KR" sz="1200" b="1">
                  <a:latin typeface="+mj-lt"/>
                  <a:ea typeface="나눔바른고딕" panose="020B0603020101020101" pitchFamily="50" charset="-127"/>
                </a:rPr>
                <a:t>client</a:t>
              </a:r>
              <a:endParaRPr lang="ko-KR" altLang="en-US" sz="1200" b="1">
                <a:latin typeface="+mj-lt"/>
              </a:endParaRPr>
            </a:p>
          </p:txBody>
        </p:sp>
      </p:grpSp>
      <p:sp>
        <p:nvSpPr>
          <p:cNvPr id="54" name="TextBox 53">
            <a:extLst>
              <a:ext uri="{FF2B5EF4-FFF2-40B4-BE49-F238E27FC236}">
                <a16:creationId xmlns:a16="http://schemas.microsoft.com/office/drawing/2014/main" id="{A272A468-5A2D-4411-A635-4392674EC7A4}"/>
              </a:ext>
            </a:extLst>
          </p:cNvPr>
          <p:cNvSpPr txBox="1"/>
          <p:nvPr/>
        </p:nvSpPr>
        <p:spPr>
          <a:xfrm>
            <a:off x="7270981" y="1386454"/>
            <a:ext cx="1997895" cy="307777"/>
          </a:xfrm>
          <a:prstGeom prst="rect">
            <a:avLst/>
          </a:prstGeom>
          <a:noFill/>
        </p:spPr>
        <p:txBody>
          <a:bodyPr wrap="square">
            <a:spAutoFit/>
          </a:bodyPr>
          <a:lstStyle/>
          <a:p>
            <a:pPr algn="ctr"/>
            <a:r>
              <a:rPr lang="en-US" altLang="ko-KR" sz="1400" b="1">
                <a:latin typeface="+mj-lt"/>
                <a:ea typeface="나눔바른고딕" panose="020B0603020101020101" pitchFamily="50" charset="-127"/>
              </a:rPr>
              <a:t>Spring IoC Container</a:t>
            </a:r>
            <a:endParaRPr lang="ko-KR" altLang="en-US" sz="1400" b="1">
              <a:latin typeface="+mj-lt"/>
            </a:endParaRPr>
          </a:p>
        </p:txBody>
      </p:sp>
      <p:sp>
        <p:nvSpPr>
          <p:cNvPr id="3" name="TextBox 2">
            <a:extLst>
              <a:ext uri="{FF2B5EF4-FFF2-40B4-BE49-F238E27FC236}">
                <a16:creationId xmlns:a16="http://schemas.microsoft.com/office/drawing/2014/main" id="{CDB9F94B-C13E-7DA8-B169-D02DA9CFF5CB}"/>
              </a:ext>
            </a:extLst>
          </p:cNvPr>
          <p:cNvSpPr txBox="1"/>
          <p:nvPr/>
        </p:nvSpPr>
        <p:spPr>
          <a:xfrm>
            <a:off x="6075872" y="819152"/>
            <a:ext cx="1064104" cy="369332"/>
          </a:xfrm>
          <a:prstGeom prst="rect">
            <a:avLst/>
          </a:prstGeom>
          <a:noFill/>
        </p:spPr>
        <p:txBody>
          <a:bodyPr wrap="square">
            <a:spAutoFit/>
          </a:bodyPr>
          <a:lstStyle/>
          <a:p>
            <a:pPr algn="ctr"/>
            <a:r>
              <a:rPr lang="en-US" altLang="ko-KR" b="1">
                <a:latin typeface="+mj-lt"/>
                <a:ea typeface="나눔바른고딕" panose="020B0603020101020101" pitchFamily="50" charset="-127"/>
              </a:rPr>
              <a:t>WAS</a:t>
            </a:r>
            <a:endParaRPr lang="ko-KR" altLang="en-US" b="1">
              <a:latin typeface="+mj-lt"/>
            </a:endParaRPr>
          </a:p>
        </p:txBody>
      </p:sp>
      <p:sp>
        <p:nvSpPr>
          <p:cNvPr id="13" name="직사각형 12">
            <a:extLst>
              <a:ext uri="{FF2B5EF4-FFF2-40B4-BE49-F238E27FC236}">
                <a16:creationId xmlns:a16="http://schemas.microsoft.com/office/drawing/2014/main" id="{ED3BC7C4-1C37-E86B-A73B-7E6A043DA35F}"/>
              </a:ext>
            </a:extLst>
          </p:cNvPr>
          <p:cNvSpPr/>
          <p:nvPr/>
        </p:nvSpPr>
        <p:spPr>
          <a:xfrm>
            <a:off x="2790992" y="2798282"/>
            <a:ext cx="2182060" cy="1419964"/>
          </a:xfrm>
          <a:prstGeom prst="rect">
            <a:avLst/>
          </a:prstGeom>
          <a:solidFill>
            <a:schemeClr val="accent5">
              <a:lumMod val="20000"/>
              <a:lumOff val="80000"/>
            </a:schemeClr>
          </a:solidFill>
        </p:spPr>
        <p:style>
          <a:lnRef idx="1">
            <a:schemeClr val="accent5"/>
          </a:lnRef>
          <a:fillRef idx="2">
            <a:schemeClr val="accent5"/>
          </a:fillRef>
          <a:effectRef idx="1">
            <a:schemeClr val="accent5"/>
          </a:effectRef>
          <a:fontRef idx="minor">
            <a:schemeClr val="dk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C946060F-790C-666F-915D-628B0BCC0BF4}"/>
              </a:ext>
            </a:extLst>
          </p:cNvPr>
          <p:cNvSpPr txBox="1"/>
          <p:nvPr/>
        </p:nvSpPr>
        <p:spPr>
          <a:xfrm>
            <a:off x="3074996" y="2874373"/>
            <a:ext cx="1622491" cy="1329210"/>
          </a:xfrm>
          <a:prstGeom prst="rect">
            <a:avLst/>
          </a:prstGeom>
          <a:noFill/>
        </p:spPr>
        <p:txBody>
          <a:bodyPr wrap="square">
            <a:spAutoFit/>
          </a:bodyPr>
          <a:lstStyle/>
          <a:p>
            <a:pPr algn="ctr">
              <a:lnSpc>
                <a:spcPct val="150000"/>
              </a:lnSpc>
            </a:pPr>
            <a:r>
              <a:rPr lang="ko-KR" altLang="en-US" sz="1100">
                <a:latin typeface="+mj-lt"/>
              </a:rPr>
              <a:t>중복코드제거</a:t>
            </a:r>
            <a:endParaRPr lang="en-US" altLang="ko-KR" sz="1100">
              <a:latin typeface="+mj-lt"/>
            </a:endParaRPr>
          </a:p>
          <a:p>
            <a:pPr algn="ctr">
              <a:lnSpc>
                <a:spcPct val="150000"/>
              </a:lnSpc>
            </a:pPr>
            <a:endParaRPr lang="en-US" altLang="ko-KR" sz="1100">
              <a:latin typeface="+mj-lt"/>
            </a:endParaRPr>
          </a:p>
          <a:p>
            <a:pPr algn="ctr">
              <a:lnSpc>
                <a:spcPct val="150000"/>
              </a:lnSpc>
            </a:pPr>
            <a:endParaRPr lang="en-US" altLang="ko-KR" sz="1100">
              <a:latin typeface="+mj-lt"/>
            </a:endParaRPr>
          </a:p>
          <a:p>
            <a:pPr algn="ctr">
              <a:lnSpc>
                <a:spcPct val="150000"/>
              </a:lnSpc>
            </a:pPr>
            <a:endParaRPr lang="en-US" altLang="ko-KR" sz="1100">
              <a:latin typeface="+mj-lt"/>
            </a:endParaRPr>
          </a:p>
          <a:p>
            <a:pPr algn="ctr">
              <a:lnSpc>
                <a:spcPct val="150000"/>
              </a:lnSpc>
            </a:pPr>
            <a:r>
              <a:rPr lang="ko-KR" altLang="en-US" sz="1100">
                <a:latin typeface="+mj-lt"/>
              </a:rPr>
              <a:t>공통기능처리</a:t>
            </a:r>
            <a:r>
              <a:rPr lang="en-US" altLang="ko-KR" sz="1100">
                <a:latin typeface="+mj-lt"/>
              </a:rPr>
              <a:t>, </a:t>
            </a:r>
            <a:r>
              <a:rPr lang="ko-KR" altLang="en-US" sz="1100">
                <a:latin typeface="+mj-lt"/>
              </a:rPr>
              <a:t>재사용</a:t>
            </a:r>
            <a:endParaRPr lang="en-US" altLang="ko-KR" sz="1100">
              <a:latin typeface="+mj-lt"/>
            </a:endParaRPr>
          </a:p>
        </p:txBody>
      </p:sp>
      <p:sp>
        <p:nvSpPr>
          <p:cNvPr id="8" name="모서리가 둥근 직사각형 38">
            <a:extLst>
              <a:ext uri="{FF2B5EF4-FFF2-40B4-BE49-F238E27FC236}">
                <a16:creationId xmlns:a16="http://schemas.microsoft.com/office/drawing/2014/main" id="{517BB91F-0A74-6686-1DA5-1D6389312DF1}"/>
              </a:ext>
            </a:extLst>
          </p:cNvPr>
          <p:cNvSpPr/>
          <p:nvPr/>
        </p:nvSpPr>
        <p:spPr>
          <a:xfrm>
            <a:off x="2922442" y="3230128"/>
            <a:ext cx="1951859" cy="614706"/>
          </a:xfrm>
          <a:prstGeom prst="roundRect">
            <a:avLst/>
          </a:prstGeom>
          <a:solidFill>
            <a:schemeClr val="accent4">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b="1">
                <a:solidFill>
                  <a:schemeClr val="tx1"/>
                </a:solidFill>
                <a:latin typeface="+mj-lt"/>
                <a:ea typeface="나눔바른고딕" panose="020B0603020101020101"/>
              </a:rPr>
              <a:t>FrontController</a:t>
            </a:r>
            <a:endParaRPr lang="ko-KR" altLang="en-US" sz="1400">
              <a:solidFill>
                <a:schemeClr val="tx1"/>
              </a:solidFill>
              <a:latin typeface="+mj-lt"/>
              <a:ea typeface="나눔바른고딕" panose="020B0603020101020101"/>
            </a:endParaRPr>
          </a:p>
        </p:txBody>
      </p:sp>
      <p:cxnSp>
        <p:nvCxnSpPr>
          <p:cNvPr id="28" name="직선 화살표 연결선 27">
            <a:extLst>
              <a:ext uri="{FF2B5EF4-FFF2-40B4-BE49-F238E27FC236}">
                <a16:creationId xmlns:a16="http://schemas.microsoft.com/office/drawing/2014/main" id="{E154C875-D6C1-44DF-9FAF-216A91ED19A0}"/>
              </a:ext>
            </a:extLst>
          </p:cNvPr>
          <p:cNvCxnSpPr>
            <a:cxnSpLocks/>
            <a:stCxn id="22" idx="5"/>
          </p:cNvCxnSpPr>
          <p:nvPr/>
        </p:nvCxnSpPr>
        <p:spPr>
          <a:xfrm>
            <a:off x="1443126" y="2435537"/>
            <a:ext cx="1475654" cy="82531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2" name="직선 화살표 연결선 81">
            <a:extLst>
              <a:ext uri="{FF2B5EF4-FFF2-40B4-BE49-F238E27FC236}">
                <a16:creationId xmlns:a16="http://schemas.microsoft.com/office/drawing/2014/main" id="{987F2E53-56D9-482F-A76D-BE8F56E271AC}"/>
              </a:ext>
            </a:extLst>
          </p:cNvPr>
          <p:cNvCxnSpPr>
            <a:cxnSpLocks/>
          </p:cNvCxnSpPr>
          <p:nvPr/>
        </p:nvCxnSpPr>
        <p:spPr>
          <a:xfrm flipV="1">
            <a:off x="1507308" y="3800935"/>
            <a:ext cx="1428478" cy="77493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0FFCADD9-E349-24B3-C92A-E1E8084524D3}"/>
              </a:ext>
            </a:extLst>
          </p:cNvPr>
          <p:cNvCxnSpPr>
            <a:cxnSpLocks/>
            <a:stCxn id="8" idx="3"/>
            <a:endCxn id="25" idx="1"/>
          </p:cNvCxnSpPr>
          <p:nvPr/>
        </p:nvCxnSpPr>
        <p:spPr>
          <a:xfrm flipV="1">
            <a:off x="4874301" y="2302678"/>
            <a:ext cx="1540196" cy="123480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직선 화살표 연결선 31">
            <a:extLst>
              <a:ext uri="{FF2B5EF4-FFF2-40B4-BE49-F238E27FC236}">
                <a16:creationId xmlns:a16="http://schemas.microsoft.com/office/drawing/2014/main" id="{911C4688-AE20-037F-325B-4AADC17D77F5}"/>
              </a:ext>
            </a:extLst>
          </p:cNvPr>
          <p:cNvCxnSpPr>
            <a:cxnSpLocks/>
            <a:stCxn id="8" idx="3"/>
            <a:endCxn id="44" idx="1"/>
          </p:cNvCxnSpPr>
          <p:nvPr/>
        </p:nvCxnSpPr>
        <p:spPr>
          <a:xfrm>
            <a:off x="4874301" y="3537481"/>
            <a:ext cx="1540196" cy="120547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모서리가 둥근 직사각형 38">
            <a:extLst>
              <a:ext uri="{FF2B5EF4-FFF2-40B4-BE49-F238E27FC236}">
                <a16:creationId xmlns:a16="http://schemas.microsoft.com/office/drawing/2014/main" id="{DD50CBF7-79A6-8583-210B-85E82D0BF94E}"/>
              </a:ext>
            </a:extLst>
          </p:cNvPr>
          <p:cNvSpPr/>
          <p:nvPr/>
        </p:nvSpPr>
        <p:spPr>
          <a:xfrm>
            <a:off x="8361095" y="2659798"/>
            <a:ext cx="749198" cy="443289"/>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bg1"/>
                </a:solidFill>
                <a:latin typeface="+mj-lt"/>
                <a:ea typeface="나눔바른고딕" panose="020B0603020101020101"/>
              </a:rPr>
              <a:t>Model</a:t>
            </a:r>
            <a:endParaRPr lang="ko-KR" altLang="en-US" sz="1000">
              <a:solidFill>
                <a:schemeClr val="bg1"/>
              </a:solidFill>
              <a:latin typeface="+mj-lt"/>
              <a:ea typeface="나눔바른고딕" panose="020B0603020101020101"/>
            </a:endParaRPr>
          </a:p>
        </p:txBody>
      </p:sp>
      <p:cxnSp>
        <p:nvCxnSpPr>
          <p:cNvPr id="31" name="직선 화살표 연결선 30">
            <a:extLst>
              <a:ext uri="{FF2B5EF4-FFF2-40B4-BE49-F238E27FC236}">
                <a16:creationId xmlns:a16="http://schemas.microsoft.com/office/drawing/2014/main" id="{B27BFEC6-14A9-DD5D-BC88-A87261B23535}"/>
              </a:ext>
            </a:extLst>
          </p:cNvPr>
          <p:cNvCxnSpPr>
            <a:cxnSpLocks/>
            <a:endCxn id="19" idx="1"/>
          </p:cNvCxnSpPr>
          <p:nvPr/>
        </p:nvCxnSpPr>
        <p:spPr>
          <a:xfrm>
            <a:off x="7733550" y="2493827"/>
            <a:ext cx="627545" cy="38761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33EE90CF-2693-FF57-4A7C-0F8014DC5299}"/>
              </a:ext>
            </a:extLst>
          </p:cNvPr>
          <p:cNvCxnSpPr>
            <a:cxnSpLocks/>
            <a:stCxn id="27" idx="3"/>
            <a:endCxn id="19" idx="1"/>
          </p:cNvCxnSpPr>
          <p:nvPr/>
        </p:nvCxnSpPr>
        <p:spPr>
          <a:xfrm flipV="1">
            <a:off x="7757846" y="2881443"/>
            <a:ext cx="603249" cy="42668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9" name="모서리가 둥근 직사각형 38">
            <a:extLst>
              <a:ext uri="{FF2B5EF4-FFF2-40B4-BE49-F238E27FC236}">
                <a16:creationId xmlns:a16="http://schemas.microsoft.com/office/drawing/2014/main" id="{314337A6-1004-2157-777D-326B1AABC03C}"/>
              </a:ext>
            </a:extLst>
          </p:cNvPr>
          <p:cNvSpPr/>
          <p:nvPr/>
        </p:nvSpPr>
        <p:spPr>
          <a:xfrm>
            <a:off x="8361869" y="5074725"/>
            <a:ext cx="749198" cy="443289"/>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bg1"/>
                </a:solidFill>
                <a:latin typeface="+mj-lt"/>
                <a:ea typeface="나눔바른고딕" panose="020B0603020101020101"/>
              </a:rPr>
              <a:t>Model</a:t>
            </a:r>
            <a:endParaRPr lang="ko-KR" altLang="en-US" sz="1000">
              <a:solidFill>
                <a:schemeClr val="bg1"/>
              </a:solidFill>
              <a:latin typeface="+mj-lt"/>
              <a:ea typeface="나눔바른고딕" panose="020B0603020101020101"/>
            </a:endParaRPr>
          </a:p>
        </p:txBody>
      </p:sp>
      <p:cxnSp>
        <p:nvCxnSpPr>
          <p:cNvPr id="63" name="직선 화살표 연결선 62">
            <a:extLst>
              <a:ext uri="{FF2B5EF4-FFF2-40B4-BE49-F238E27FC236}">
                <a16:creationId xmlns:a16="http://schemas.microsoft.com/office/drawing/2014/main" id="{06BA7FA1-EC0C-467A-4666-52FE3AE1EF2B}"/>
              </a:ext>
            </a:extLst>
          </p:cNvPr>
          <p:cNvCxnSpPr>
            <a:cxnSpLocks/>
            <a:endCxn id="59" idx="1"/>
          </p:cNvCxnSpPr>
          <p:nvPr/>
        </p:nvCxnSpPr>
        <p:spPr>
          <a:xfrm>
            <a:off x="7734324" y="4908754"/>
            <a:ext cx="627545" cy="38761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직선 화살표 연결선 63">
            <a:extLst>
              <a:ext uri="{FF2B5EF4-FFF2-40B4-BE49-F238E27FC236}">
                <a16:creationId xmlns:a16="http://schemas.microsoft.com/office/drawing/2014/main" id="{7638E5FC-E57A-C438-7BC4-2FF27180A857}"/>
              </a:ext>
            </a:extLst>
          </p:cNvPr>
          <p:cNvCxnSpPr>
            <a:cxnSpLocks/>
            <a:endCxn id="59" idx="1"/>
          </p:cNvCxnSpPr>
          <p:nvPr/>
        </p:nvCxnSpPr>
        <p:spPr>
          <a:xfrm flipV="1">
            <a:off x="7758620" y="5296370"/>
            <a:ext cx="603249" cy="42668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53E49394-B9DF-766E-42FF-51BDEBDC968C}"/>
              </a:ext>
            </a:extLst>
          </p:cNvPr>
          <p:cNvSpPr txBox="1"/>
          <p:nvPr/>
        </p:nvSpPr>
        <p:spPr>
          <a:xfrm>
            <a:off x="7672609" y="3104436"/>
            <a:ext cx="1063085" cy="293414"/>
          </a:xfrm>
          <a:prstGeom prst="rect">
            <a:avLst/>
          </a:prstGeom>
          <a:noFill/>
        </p:spPr>
        <p:txBody>
          <a:bodyPr wrap="square">
            <a:spAutoFit/>
          </a:bodyPr>
          <a:lstStyle/>
          <a:p>
            <a:pPr algn="ctr">
              <a:lnSpc>
                <a:spcPct val="150000"/>
              </a:lnSpc>
            </a:pPr>
            <a:r>
              <a:rPr lang="ko-KR" altLang="en-US" sz="1000">
                <a:latin typeface="+mj-lt"/>
              </a:rPr>
              <a:t>모델참조</a:t>
            </a:r>
          </a:p>
        </p:txBody>
      </p:sp>
      <p:sp>
        <p:nvSpPr>
          <p:cNvPr id="69" name="TextBox 68">
            <a:extLst>
              <a:ext uri="{FF2B5EF4-FFF2-40B4-BE49-F238E27FC236}">
                <a16:creationId xmlns:a16="http://schemas.microsoft.com/office/drawing/2014/main" id="{666192CF-4A72-B81D-7F42-5C2D10E96BC7}"/>
              </a:ext>
            </a:extLst>
          </p:cNvPr>
          <p:cNvSpPr txBox="1"/>
          <p:nvPr/>
        </p:nvSpPr>
        <p:spPr>
          <a:xfrm>
            <a:off x="7632389" y="4779087"/>
            <a:ext cx="1063085" cy="293414"/>
          </a:xfrm>
          <a:prstGeom prst="rect">
            <a:avLst/>
          </a:prstGeom>
          <a:noFill/>
        </p:spPr>
        <p:txBody>
          <a:bodyPr wrap="square">
            <a:spAutoFit/>
          </a:bodyPr>
          <a:lstStyle/>
          <a:p>
            <a:pPr algn="ctr">
              <a:lnSpc>
                <a:spcPct val="150000"/>
              </a:lnSpc>
            </a:pPr>
            <a:r>
              <a:rPr lang="ko-KR" altLang="en-US" sz="1000">
                <a:latin typeface="+mj-lt"/>
              </a:rPr>
              <a:t>모델연결</a:t>
            </a:r>
          </a:p>
        </p:txBody>
      </p:sp>
      <p:sp>
        <p:nvSpPr>
          <p:cNvPr id="70" name="TextBox 69">
            <a:extLst>
              <a:ext uri="{FF2B5EF4-FFF2-40B4-BE49-F238E27FC236}">
                <a16:creationId xmlns:a16="http://schemas.microsoft.com/office/drawing/2014/main" id="{4E8785A2-C39F-F94B-A926-3A4FB27924FD}"/>
              </a:ext>
            </a:extLst>
          </p:cNvPr>
          <p:cNvSpPr txBox="1"/>
          <p:nvPr/>
        </p:nvSpPr>
        <p:spPr>
          <a:xfrm>
            <a:off x="7652312" y="5494590"/>
            <a:ext cx="1063085" cy="293414"/>
          </a:xfrm>
          <a:prstGeom prst="rect">
            <a:avLst/>
          </a:prstGeom>
          <a:noFill/>
        </p:spPr>
        <p:txBody>
          <a:bodyPr wrap="square">
            <a:spAutoFit/>
          </a:bodyPr>
          <a:lstStyle/>
          <a:p>
            <a:pPr algn="ctr">
              <a:lnSpc>
                <a:spcPct val="150000"/>
              </a:lnSpc>
            </a:pPr>
            <a:r>
              <a:rPr lang="ko-KR" altLang="en-US" sz="1000">
                <a:latin typeface="+mj-lt"/>
              </a:rPr>
              <a:t>모델참조</a:t>
            </a:r>
          </a:p>
        </p:txBody>
      </p:sp>
    </p:spTree>
    <p:extLst>
      <p:ext uri="{BB962C8B-B14F-4D97-AF65-F5344CB8AC3E}">
        <p14:creationId xmlns:p14="http://schemas.microsoft.com/office/powerpoint/2010/main" val="1360649823"/>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사각형: 둥근 모서리 36">
            <a:extLst>
              <a:ext uri="{FF2B5EF4-FFF2-40B4-BE49-F238E27FC236}">
                <a16:creationId xmlns:a16="http://schemas.microsoft.com/office/drawing/2014/main" id="{B664A914-BFD1-369A-0F8D-8C11DA4CA35A}"/>
              </a:ext>
            </a:extLst>
          </p:cNvPr>
          <p:cNvSpPr/>
          <p:nvPr/>
        </p:nvSpPr>
        <p:spPr>
          <a:xfrm>
            <a:off x="402055" y="3212502"/>
            <a:ext cx="11291637" cy="1164614"/>
          </a:xfrm>
          <a:prstGeom prst="roundRect">
            <a:avLst>
              <a:gd name="adj" fmla="val 7576"/>
            </a:avLst>
          </a:prstGeom>
          <a:solidFill>
            <a:schemeClr val="bg1">
              <a:lumMod val="95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sz="1600"/>
          </a:p>
        </p:txBody>
      </p:sp>
      <p:sp>
        <p:nvSpPr>
          <p:cNvPr id="16" name="직사각형 15">
            <a:extLst>
              <a:ext uri="{FF2B5EF4-FFF2-40B4-BE49-F238E27FC236}">
                <a16:creationId xmlns:a16="http://schemas.microsoft.com/office/drawing/2014/main" id="{329A2612-2917-599E-461B-EA9902094779}"/>
              </a:ext>
            </a:extLst>
          </p:cNvPr>
          <p:cNvSpPr/>
          <p:nvPr/>
        </p:nvSpPr>
        <p:spPr>
          <a:xfrm>
            <a:off x="107316" y="266806"/>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rPr>
              <a:t>개요</a:t>
            </a:r>
            <a:endParaRPr lang="ko-KR" altLang="en-US" b="1">
              <a:solidFill>
                <a:schemeClr val="accent1">
                  <a:lumMod val="75000"/>
                </a:schemeClr>
              </a:solidFill>
              <a:latin typeface="+mn-ea"/>
            </a:endParaRPr>
          </a:p>
        </p:txBody>
      </p:sp>
      <p:sp>
        <p:nvSpPr>
          <p:cNvPr id="17" name="직사각형 16">
            <a:extLst>
              <a:ext uri="{FF2B5EF4-FFF2-40B4-BE49-F238E27FC236}">
                <a16:creationId xmlns:a16="http://schemas.microsoft.com/office/drawing/2014/main" id="{07D34BE3-BBE8-5172-3F50-6F9FAEA6E617}"/>
              </a:ext>
            </a:extLst>
          </p:cNvPr>
          <p:cNvSpPr/>
          <p:nvPr/>
        </p:nvSpPr>
        <p:spPr>
          <a:xfrm>
            <a:off x="331223" y="655720"/>
            <a:ext cx="11705333" cy="1718612"/>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t>스프링의</a:t>
            </a:r>
            <a:r>
              <a:rPr lang="en-US" altLang="ko-KR" sz="1200"/>
              <a:t> </a:t>
            </a:r>
            <a:r>
              <a:rPr lang="ko-KR" altLang="en-US" sz="1200"/>
              <a:t>검증은 데이터 바인딩 과정과 밀접하게 연관되어 있다</a:t>
            </a:r>
            <a:r>
              <a:rPr lang="en-US" altLang="ko-KR" sz="1200"/>
              <a:t>. </a:t>
            </a:r>
            <a:r>
              <a:rPr lang="ko-KR" altLang="en-US" sz="1200"/>
              <a:t>즉</a:t>
            </a:r>
            <a:r>
              <a:rPr lang="en-US" altLang="ko-KR" sz="1200"/>
              <a:t>, </a:t>
            </a:r>
            <a:r>
              <a:rPr lang="ko-KR" altLang="en-US" sz="1200"/>
              <a:t>데이터 바인딩은 요청 데이터를 객체로 변환하는 과정인데 이 과정에서 데이터를 검증함으로써 어플리케이션의 안정성과 데이터 무결성을 보장하게 된다</a:t>
            </a:r>
            <a:endParaRPr lang="en-US" altLang="ko-KR" sz="1200"/>
          </a:p>
          <a:p>
            <a:pPr marL="171450" indent="-171450">
              <a:lnSpc>
                <a:spcPct val="150000"/>
              </a:lnSpc>
              <a:buFont typeface="Arial" panose="020B0604020202020204" pitchFamily="34" charset="0"/>
              <a:buChar char="•"/>
            </a:pPr>
            <a:endParaRPr lang="en-US" altLang="ko-KR" sz="1200"/>
          </a:p>
          <a:p>
            <a:pPr marL="171450" indent="-171450">
              <a:lnSpc>
                <a:spcPct val="150000"/>
              </a:lnSpc>
              <a:buFont typeface="Arial" panose="020B0604020202020204" pitchFamily="34" charset="0"/>
              <a:buChar char="•"/>
            </a:pPr>
            <a:r>
              <a:rPr lang="ko-KR" altLang="en-US" sz="1200"/>
              <a:t>스프링에서는 크게 두 가지로 구분해서 검증이 이루어진다</a:t>
            </a:r>
            <a:endParaRPr lang="en-US" altLang="ko-KR" sz="1200"/>
          </a:p>
          <a:p>
            <a:pPr marL="685800" lvl="1" indent="-228600">
              <a:lnSpc>
                <a:spcPct val="150000"/>
              </a:lnSpc>
              <a:buFont typeface="+mj-lt"/>
              <a:buAutoNum type="arabicPeriod"/>
            </a:pPr>
            <a:r>
              <a:rPr lang="ko-KR" altLang="en-US" sz="1200"/>
              <a:t>스프링은 데이터 바인딩 시 검증 로직을 자동으로 실행하도록 설계되었으며 </a:t>
            </a:r>
            <a:r>
              <a:rPr lang="en-US" altLang="ko-KR" sz="1200"/>
              <a:t>BindingResult </a:t>
            </a:r>
            <a:r>
              <a:rPr lang="ko-KR" altLang="en-US" sz="1200"/>
              <a:t>통해 오류 정보 및 검증 결과를 저장하고 관리한다</a:t>
            </a:r>
            <a:endParaRPr lang="en-US" altLang="ko-KR" sz="1200"/>
          </a:p>
          <a:p>
            <a:pPr marL="685800" lvl="1" indent="-228600">
              <a:lnSpc>
                <a:spcPct val="150000"/>
              </a:lnSpc>
              <a:buFont typeface="+mj-lt"/>
              <a:buAutoNum type="arabicPeriod"/>
            </a:pPr>
            <a:r>
              <a:rPr lang="ko-KR" altLang="en-US" sz="1200"/>
              <a:t>컨트롤러에서 사용자가 직접 </a:t>
            </a:r>
            <a:r>
              <a:rPr lang="en-US" altLang="ko-KR" sz="1200"/>
              <a:t>BindingResult </a:t>
            </a:r>
            <a:r>
              <a:rPr lang="ko-KR" altLang="en-US" sz="1200"/>
              <a:t>를 통해 오류 데이터를 추가하고 검증을 진행할 수 있다</a:t>
            </a:r>
            <a:r>
              <a:rPr lang="en-US" altLang="ko-KR" sz="1200"/>
              <a:t>.</a:t>
            </a:r>
          </a:p>
        </p:txBody>
      </p:sp>
      <p:sp>
        <p:nvSpPr>
          <p:cNvPr id="6" name="모서리가 둥근 직사각형 38">
            <a:extLst>
              <a:ext uri="{FF2B5EF4-FFF2-40B4-BE49-F238E27FC236}">
                <a16:creationId xmlns:a16="http://schemas.microsoft.com/office/drawing/2014/main" id="{A49C843C-C5B8-2BB7-64EE-01F97099F6BA}"/>
              </a:ext>
            </a:extLst>
          </p:cNvPr>
          <p:cNvSpPr/>
          <p:nvPr/>
        </p:nvSpPr>
        <p:spPr>
          <a:xfrm>
            <a:off x="818184" y="3480840"/>
            <a:ext cx="2240637" cy="627945"/>
          </a:xfrm>
          <a:prstGeom prst="roundRect">
            <a:avLst>
              <a:gd name="adj" fmla="val 9996"/>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600">
                <a:solidFill>
                  <a:schemeClr val="tx1"/>
                </a:solidFill>
              </a:rPr>
              <a:t>DataBinder</a:t>
            </a:r>
            <a:endParaRPr lang="en-US" altLang="ko-KR" sz="1600">
              <a:solidFill>
                <a:schemeClr val="tx1"/>
              </a:solidFill>
              <a:effectLst/>
            </a:endParaRPr>
          </a:p>
        </p:txBody>
      </p:sp>
      <p:sp>
        <p:nvSpPr>
          <p:cNvPr id="7" name="모서리가 둥근 직사각형 38">
            <a:extLst>
              <a:ext uri="{FF2B5EF4-FFF2-40B4-BE49-F238E27FC236}">
                <a16:creationId xmlns:a16="http://schemas.microsoft.com/office/drawing/2014/main" id="{DB52B9F1-A787-DE14-4F73-4E318A2E09EE}"/>
              </a:ext>
            </a:extLst>
          </p:cNvPr>
          <p:cNvSpPr/>
          <p:nvPr/>
        </p:nvSpPr>
        <p:spPr>
          <a:xfrm>
            <a:off x="4011565" y="3480839"/>
            <a:ext cx="1366343" cy="627945"/>
          </a:xfrm>
          <a:prstGeom prst="roundRect">
            <a:avLst>
              <a:gd name="adj" fmla="val 9996"/>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600">
                <a:solidFill>
                  <a:srgbClr val="FF0000"/>
                </a:solidFill>
              </a:rPr>
              <a:t>Error</a:t>
            </a:r>
            <a:r>
              <a:rPr lang="ko-KR" altLang="en-US" sz="1600">
                <a:solidFill>
                  <a:srgbClr val="FF0000"/>
                </a:solidFill>
              </a:rPr>
              <a:t> </a:t>
            </a:r>
            <a:r>
              <a:rPr lang="ko-KR" altLang="en-US" sz="1600">
                <a:solidFill>
                  <a:schemeClr val="tx1"/>
                </a:solidFill>
              </a:rPr>
              <a:t>발생</a:t>
            </a:r>
            <a:endParaRPr lang="en-US" altLang="ko-KR" sz="1600">
              <a:solidFill>
                <a:schemeClr val="tx1"/>
              </a:solidFill>
              <a:effectLst/>
            </a:endParaRPr>
          </a:p>
        </p:txBody>
      </p:sp>
      <p:cxnSp>
        <p:nvCxnSpPr>
          <p:cNvPr id="10" name="직선 화살표 연결선 9">
            <a:extLst>
              <a:ext uri="{FF2B5EF4-FFF2-40B4-BE49-F238E27FC236}">
                <a16:creationId xmlns:a16="http://schemas.microsoft.com/office/drawing/2014/main" id="{C4318507-97E4-5ADC-7A0D-CA10CF6823C8}"/>
              </a:ext>
            </a:extLst>
          </p:cNvPr>
          <p:cNvCxnSpPr>
            <a:cxnSpLocks/>
            <a:stCxn id="6" idx="3"/>
            <a:endCxn id="7" idx="1"/>
          </p:cNvCxnSpPr>
          <p:nvPr/>
        </p:nvCxnSpPr>
        <p:spPr>
          <a:xfrm flipV="1">
            <a:off x="3058821" y="3794812"/>
            <a:ext cx="952744"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모서리가 둥근 직사각형 38">
            <a:extLst>
              <a:ext uri="{FF2B5EF4-FFF2-40B4-BE49-F238E27FC236}">
                <a16:creationId xmlns:a16="http://schemas.microsoft.com/office/drawing/2014/main" id="{4FEA1242-1AF3-1F5F-7581-B77BA859A533}"/>
              </a:ext>
            </a:extLst>
          </p:cNvPr>
          <p:cNvSpPr/>
          <p:nvPr/>
        </p:nvSpPr>
        <p:spPr>
          <a:xfrm>
            <a:off x="6289495" y="3480838"/>
            <a:ext cx="1759923" cy="627945"/>
          </a:xfrm>
          <a:prstGeom prst="roundRect">
            <a:avLst>
              <a:gd name="adj" fmla="val 9996"/>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600">
                <a:solidFill>
                  <a:schemeClr val="bg1"/>
                </a:solidFill>
              </a:rPr>
              <a:t>BindingResult</a:t>
            </a:r>
            <a:endParaRPr lang="en-US" altLang="ko-KR" sz="1600">
              <a:solidFill>
                <a:schemeClr val="bg1"/>
              </a:solidFill>
              <a:effectLst/>
            </a:endParaRPr>
          </a:p>
        </p:txBody>
      </p:sp>
      <p:cxnSp>
        <p:nvCxnSpPr>
          <p:cNvPr id="25" name="직선 화살표 연결선 24">
            <a:extLst>
              <a:ext uri="{FF2B5EF4-FFF2-40B4-BE49-F238E27FC236}">
                <a16:creationId xmlns:a16="http://schemas.microsoft.com/office/drawing/2014/main" id="{375DC82A-16A3-2794-FE32-5649F911433E}"/>
              </a:ext>
            </a:extLst>
          </p:cNvPr>
          <p:cNvCxnSpPr>
            <a:cxnSpLocks/>
            <a:stCxn id="7" idx="3"/>
            <a:endCxn id="21" idx="1"/>
          </p:cNvCxnSpPr>
          <p:nvPr/>
        </p:nvCxnSpPr>
        <p:spPr>
          <a:xfrm flipV="1">
            <a:off x="5377908" y="3794811"/>
            <a:ext cx="911587"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모서리가 둥근 직사각형 38">
            <a:extLst>
              <a:ext uri="{FF2B5EF4-FFF2-40B4-BE49-F238E27FC236}">
                <a16:creationId xmlns:a16="http://schemas.microsoft.com/office/drawing/2014/main" id="{F981359B-E63E-8444-93A3-EA205A21AA42}"/>
              </a:ext>
            </a:extLst>
          </p:cNvPr>
          <p:cNvSpPr/>
          <p:nvPr/>
        </p:nvSpPr>
        <p:spPr>
          <a:xfrm>
            <a:off x="8766286" y="3480837"/>
            <a:ext cx="1759923" cy="627945"/>
          </a:xfrm>
          <a:prstGeom prst="roundRect">
            <a:avLst>
              <a:gd name="adj" fmla="val 9996"/>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600">
                <a:solidFill>
                  <a:srgbClr val="FF0000"/>
                </a:solidFill>
                <a:effectLst/>
              </a:rPr>
              <a:t>Error</a:t>
            </a:r>
            <a:r>
              <a:rPr lang="ko-KR" altLang="en-US" sz="1600">
                <a:solidFill>
                  <a:schemeClr val="tx1"/>
                </a:solidFill>
                <a:effectLst/>
              </a:rPr>
              <a:t> 추가</a:t>
            </a:r>
            <a:endParaRPr lang="en-US" altLang="ko-KR" sz="1600">
              <a:solidFill>
                <a:schemeClr val="tx1"/>
              </a:solidFill>
              <a:effectLst/>
            </a:endParaRPr>
          </a:p>
        </p:txBody>
      </p:sp>
      <p:cxnSp>
        <p:nvCxnSpPr>
          <p:cNvPr id="34" name="직선 화살표 연결선 33">
            <a:extLst>
              <a:ext uri="{FF2B5EF4-FFF2-40B4-BE49-F238E27FC236}">
                <a16:creationId xmlns:a16="http://schemas.microsoft.com/office/drawing/2014/main" id="{95DE91E4-38FE-FE94-A708-99C286C51362}"/>
              </a:ext>
            </a:extLst>
          </p:cNvPr>
          <p:cNvCxnSpPr>
            <a:cxnSpLocks/>
            <a:stCxn id="21" idx="3"/>
            <a:endCxn id="33" idx="1"/>
          </p:cNvCxnSpPr>
          <p:nvPr/>
        </p:nvCxnSpPr>
        <p:spPr>
          <a:xfrm flipV="1">
            <a:off x="8049418" y="3794810"/>
            <a:ext cx="716868"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E2B44064-BA73-46F3-ED3E-A41B916F1C10}"/>
              </a:ext>
            </a:extLst>
          </p:cNvPr>
          <p:cNvSpPr txBox="1"/>
          <p:nvPr/>
        </p:nvSpPr>
        <p:spPr>
          <a:xfrm>
            <a:off x="4756734" y="2746505"/>
            <a:ext cx="2582277" cy="400110"/>
          </a:xfrm>
          <a:prstGeom prst="rect">
            <a:avLst/>
          </a:prstGeom>
          <a:noFill/>
        </p:spPr>
        <p:txBody>
          <a:bodyPr wrap="square">
            <a:spAutoFit/>
          </a:bodyPr>
          <a:lstStyle/>
          <a:p>
            <a:pPr algn="ctr">
              <a:spcBef>
                <a:spcPts val="400"/>
              </a:spcBef>
            </a:pPr>
            <a:r>
              <a:rPr lang="ko-KR" altLang="en-US" sz="2000">
                <a:solidFill>
                  <a:schemeClr val="accent1">
                    <a:lumMod val="75000"/>
                  </a:schemeClr>
                </a:solidFill>
              </a:rPr>
              <a:t>스프링 검증</a:t>
            </a:r>
            <a:endParaRPr lang="en-US" altLang="ko-KR" sz="2000">
              <a:solidFill>
                <a:schemeClr val="accent1">
                  <a:lumMod val="75000"/>
                </a:schemeClr>
              </a:solidFill>
              <a:effectLst/>
            </a:endParaRPr>
          </a:p>
        </p:txBody>
      </p:sp>
      <p:sp>
        <p:nvSpPr>
          <p:cNvPr id="61" name="사각형: 둥근 모서리 60">
            <a:extLst>
              <a:ext uri="{FF2B5EF4-FFF2-40B4-BE49-F238E27FC236}">
                <a16:creationId xmlns:a16="http://schemas.microsoft.com/office/drawing/2014/main" id="{B678A75F-E678-47C8-5BED-EA7BFA2DC9B0}"/>
              </a:ext>
            </a:extLst>
          </p:cNvPr>
          <p:cNvSpPr/>
          <p:nvPr/>
        </p:nvSpPr>
        <p:spPr>
          <a:xfrm>
            <a:off x="402055" y="5305997"/>
            <a:ext cx="11291637" cy="1164614"/>
          </a:xfrm>
          <a:prstGeom prst="roundRect">
            <a:avLst>
              <a:gd name="adj" fmla="val 7576"/>
            </a:avLst>
          </a:prstGeom>
          <a:solidFill>
            <a:schemeClr val="bg1">
              <a:lumMod val="95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sz="1600"/>
          </a:p>
        </p:txBody>
      </p:sp>
      <p:sp>
        <p:nvSpPr>
          <p:cNvPr id="62" name="모서리가 둥근 직사각형 38">
            <a:extLst>
              <a:ext uri="{FF2B5EF4-FFF2-40B4-BE49-F238E27FC236}">
                <a16:creationId xmlns:a16="http://schemas.microsoft.com/office/drawing/2014/main" id="{4AFCA44D-AEA7-A9D9-6B89-71ADC2C7D10F}"/>
              </a:ext>
            </a:extLst>
          </p:cNvPr>
          <p:cNvSpPr/>
          <p:nvPr/>
        </p:nvSpPr>
        <p:spPr>
          <a:xfrm>
            <a:off x="818184" y="5574335"/>
            <a:ext cx="2240637" cy="627945"/>
          </a:xfrm>
          <a:prstGeom prst="roundRect">
            <a:avLst>
              <a:gd name="adj" fmla="val 9996"/>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600">
                <a:solidFill>
                  <a:schemeClr val="tx1"/>
                </a:solidFill>
              </a:rPr>
              <a:t>Controller</a:t>
            </a:r>
            <a:endParaRPr lang="en-US" altLang="ko-KR" sz="1600">
              <a:solidFill>
                <a:schemeClr val="tx1"/>
              </a:solidFill>
              <a:effectLst/>
            </a:endParaRPr>
          </a:p>
        </p:txBody>
      </p:sp>
      <p:sp>
        <p:nvSpPr>
          <p:cNvPr id="63" name="모서리가 둥근 직사각형 38">
            <a:extLst>
              <a:ext uri="{FF2B5EF4-FFF2-40B4-BE49-F238E27FC236}">
                <a16:creationId xmlns:a16="http://schemas.microsoft.com/office/drawing/2014/main" id="{5580BB5D-E7A0-1F64-E336-3218A16F3691}"/>
              </a:ext>
            </a:extLst>
          </p:cNvPr>
          <p:cNvSpPr/>
          <p:nvPr/>
        </p:nvSpPr>
        <p:spPr>
          <a:xfrm>
            <a:off x="3812592" y="5574331"/>
            <a:ext cx="1805703" cy="627945"/>
          </a:xfrm>
          <a:prstGeom prst="roundRect">
            <a:avLst>
              <a:gd name="adj" fmla="val 9996"/>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600">
                <a:solidFill>
                  <a:schemeClr val="bg1"/>
                </a:solidFill>
              </a:rPr>
              <a:t>BindingResult</a:t>
            </a:r>
            <a:endParaRPr lang="en-US" altLang="ko-KR" sz="1600">
              <a:solidFill>
                <a:schemeClr val="bg1"/>
              </a:solidFill>
              <a:effectLst/>
            </a:endParaRPr>
          </a:p>
        </p:txBody>
      </p:sp>
      <p:cxnSp>
        <p:nvCxnSpPr>
          <p:cNvPr id="64" name="직선 화살표 연결선 63">
            <a:extLst>
              <a:ext uri="{FF2B5EF4-FFF2-40B4-BE49-F238E27FC236}">
                <a16:creationId xmlns:a16="http://schemas.microsoft.com/office/drawing/2014/main" id="{4463D0B8-FF30-0884-0AEA-3F891F5D907F}"/>
              </a:ext>
            </a:extLst>
          </p:cNvPr>
          <p:cNvCxnSpPr>
            <a:cxnSpLocks/>
            <a:stCxn id="62" idx="3"/>
            <a:endCxn id="63" idx="1"/>
          </p:cNvCxnSpPr>
          <p:nvPr/>
        </p:nvCxnSpPr>
        <p:spPr>
          <a:xfrm flipV="1">
            <a:off x="3058821" y="5888304"/>
            <a:ext cx="753771" cy="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직선 화살표 연결선 65">
            <a:extLst>
              <a:ext uri="{FF2B5EF4-FFF2-40B4-BE49-F238E27FC236}">
                <a16:creationId xmlns:a16="http://schemas.microsoft.com/office/drawing/2014/main" id="{865B4E11-CB07-6ED5-2476-DE5A1AD4132C}"/>
              </a:ext>
            </a:extLst>
          </p:cNvPr>
          <p:cNvCxnSpPr>
            <a:cxnSpLocks/>
            <a:stCxn id="63" idx="3"/>
            <a:endCxn id="80" idx="1"/>
          </p:cNvCxnSpPr>
          <p:nvPr/>
        </p:nvCxnSpPr>
        <p:spPr>
          <a:xfrm>
            <a:off x="5618295" y="5888304"/>
            <a:ext cx="68909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7" name="모서리가 둥근 직사각형 38">
            <a:extLst>
              <a:ext uri="{FF2B5EF4-FFF2-40B4-BE49-F238E27FC236}">
                <a16:creationId xmlns:a16="http://schemas.microsoft.com/office/drawing/2014/main" id="{E4B1E797-D56B-2215-30C0-AD7FC4B91A1E}"/>
              </a:ext>
            </a:extLst>
          </p:cNvPr>
          <p:cNvSpPr/>
          <p:nvPr/>
        </p:nvSpPr>
        <p:spPr>
          <a:xfrm>
            <a:off x="8766286" y="5574331"/>
            <a:ext cx="1755413" cy="627945"/>
          </a:xfrm>
          <a:prstGeom prst="roundRect">
            <a:avLst>
              <a:gd name="adj" fmla="val 9996"/>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600">
                <a:solidFill>
                  <a:srgbClr val="FF0000"/>
                </a:solidFill>
                <a:effectLst/>
              </a:rPr>
              <a:t>Error</a:t>
            </a:r>
            <a:r>
              <a:rPr lang="ko-KR" altLang="en-US" sz="1600">
                <a:solidFill>
                  <a:schemeClr val="tx1"/>
                </a:solidFill>
                <a:effectLst/>
              </a:rPr>
              <a:t> 추가</a:t>
            </a:r>
            <a:endParaRPr lang="en-US" altLang="ko-KR" sz="1600">
              <a:solidFill>
                <a:schemeClr val="tx1"/>
              </a:solidFill>
              <a:effectLst/>
            </a:endParaRPr>
          </a:p>
        </p:txBody>
      </p:sp>
      <p:cxnSp>
        <p:nvCxnSpPr>
          <p:cNvPr id="68" name="직선 화살표 연결선 67">
            <a:extLst>
              <a:ext uri="{FF2B5EF4-FFF2-40B4-BE49-F238E27FC236}">
                <a16:creationId xmlns:a16="http://schemas.microsoft.com/office/drawing/2014/main" id="{295E4833-CC04-65AD-E2E9-3961D61F4BC6}"/>
              </a:ext>
            </a:extLst>
          </p:cNvPr>
          <p:cNvCxnSpPr>
            <a:cxnSpLocks/>
            <a:stCxn id="80" idx="3"/>
            <a:endCxn id="67" idx="1"/>
          </p:cNvCxnSpPr>
          <p:nvPr/>
        </p:nvCxnSpPr>
        <p:spPr>
          <a:xfrm>
            <a:off x="8067308" y="5888304"/>
            <a:ext cx="698978"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9" name="TextBox 68">
            <a:extLst>
              <a:ext uri="{FF2B5EF4-FFF2-40B4-BE49-F238E27FC236}">
                <a16:creationId xmlns:a16="http://schemas.microsoft.com/office/drawing/2014/main" id="{E81AEB82-D015-FCF6-973B-0E0384AEBA76}"/>
              </a:ext>
            </a:extLst>
          </p:cNvPr>
          <p:cNvSpPr txBox="1"/>
          <p:nvPr/>
        </p:nvSpPr>
        <p:spPr>
          <a:xfrm>
            <a:off x="4756734" y="4898384"/>
            <a:ext cx="2582277" cy="400110"/>
          </a:xfrm>
          <a:prstGeom prst="rect">
            <a:avLst/>
          </a:prstGeom>
          <a:noFill/>
        </p:spPr>
        <p:txBody>
          <a:bodyPr wrap="square">
            <a:spAutoFit/>
          </a:bodyPr>
          <a:lstStyle/>
          <a:p>
            <a:pPr algn="ctr">
              <a:spcBef>
                <a:spcPts val="400"/>
              </a:spcBef>
            </a:pPr>
            <a:r>
              <a:rPr lang="ko-KR" altLang="en-US" sz="2000">
                <a:solidFill>
                  <a:schemeClr val="accent1">
                    <a:lumMod val="75000"/>
                  </a:schemeClr>
                </a:solidFill>
              </a:rPr>
              <a:t>사용자</a:t>
            </a:r>
            <a:r>
              <a:rPr lang="ko-KR" altLang="en-US" sz="2000">
                <a:solidFill>
                  <a:schemeClr val="accent1">
                    <a:lumMod val="75000"/>
                  </a:schemeClr>
                </a:solidFill>
                <a:effectLst/>
              </a:rPr>
              <a:t> 검증</a:t>
            </a:r>
            <a:endParaRPr lang="en-US" altLang="ko-KR" sz="2000">
              <a:solidFill>
                <a:schemeClr val="accent1">
                  <a:lumMod val="75000"/>
                </a:schemeClr>
              </a:solidFill>
              <a:effectLst/>
            </a:endParaRPr>
          </a:p>
        </p:txBody>
      </p:sp>
      <p:sp>
        <p:nvSpPr>
          <p:cNvPr id="80" name="모서리가 둥근 직사각형 38">
            <a:extLst>
              <a:ext uri="{FF2B5EF4-FFF2-40B4-BE49-F238E27FC236}">
                <a16:creationId xmlns:a16="http://schemas.microsoft.com/office/drawing/2014/main" id="{FB59DC39-412C-97BB-68EB-B5C897144B5E}"/>
              </a:ext>
            </a:extLst>
          </p:cNvPr>
          <p:cNvSpPr/>
          <p:nvPr/>
        </p:nvSpPr>
        <p:spPr>
          <a:xfrm>
            <a:off x="6307385" y="5574331"/>
            <a:ext cx="1759923" cy="627945"/>
          </a:xfrm>
          <a:prstGeom prst="roundRect">
            <a:avLst>
              <a:gd name="adj" fmla="val 9996"/>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ko-KR" altLang="en-US" sz="1600">
                <a:solidFill>
                  <a:schemeClr val="tx1"/>
                </a:solidFill>
                <a:effectLst/>
              </a:rPr>
              <a:t>오류 검증</a:t>
            </a:r>
            <a:endParaRPr lang="en-US" altLang="ko-KR" sz="1600">
              <a:solidFill>
                <a:schemeClr val="tx1"/>
              </a:solidFill>
              <a:effectLst/>
            </a:endParaRPr>
          </a:p>
        </p:txBody>
      </p:sp>
    </p:spTree>
    <p:extLst>
      <p:ext uri="{BB962C8B-B14F-4D97-AF65-F5344CB8AC3E}">
        <p14:creationId xmlns:p14="http://schemas.microsoft.com/office/powerpoint/2010/main" val="2219766658"/>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5C3E1E-AE35-A96D-44D4-53630C55952C}"/>
            </a:ext>
          </a:extLst>
        </p:cNvPr>
        <p:cNvGrpSpPr/>
        <p:nvPr/>
      </p:nvGrpSpPr>
      <p:grpSpPr>
        <a:xfrm>
          <a:off x="0" y="0"/>
          <a:ext cx="0" cy="0"/>
          <a:chOff x="0" y="0"/>
          <a:chExt cx="0" cy="0"/>
        </a:xfrm>
      </p:grpSpPr>
      <p:sp>
        <p:nvSpPr>
          <p:cNvPr id="22" name="직사각형 21">
            <a:extLst>
              <a:ext uri="{FF2B5EF4-FFF2-40B4-BE49-F238E27FC236}">
                <a16:creationId xmlns:a16="http://schemas.microsoft.com/office/drawing/2014/main" id="{1DBC8D2A-08BC-AA54-4727-AEDCD88710B9}"/>
              </a:ext>
            </a:extLst>
          </p:cNvPr>
          <p:cNvSpPr/>
          <p:nvPr/>
        </p:nvSpPr>
        <p:spPr>
          <a:xfrm>
            <a:off x="107316" y="313130"/>
            <a:ext cx="3448701" cy="369332"/>
          </a:xfrm>
          <a:prstGeom prst="rect">
            <a:avLst/>
          </a:prstGeom>
        </p:spPr>
        <p:txBody>
          <a:bodyPr wrap="none">
            <a:spAutoFit/>
          </a:bodyPr>
          <a:lstStyle/>
          <a:p>
            <a:pPr marL="285750" indent="-285750">
              <a:buFont typeface="Wingdings" panose="05000000000000000000" pitchFamily="2" charset="2"/>
              <a:buChar char="ü"/>
            </a:pPr>
            <a:r>
              <a:rPr lang="en-US" altLang="ko-KR" sz="1800" b="1">
                <a:solidFill>
                  <a:schemeClr val="accent1">
                    <a:lumMod val="75000"/>
                  </a:schemeClr>
                </a:solidFill>
              </a:rPr>
              <a:t>Errors </a:t>
            </a:r>
            <a:r>
              <a:rPr lang="en-US" altLang="ko-KR" b="1">
                <a:solidFill>
                  <a:schemeClr val="accent1">
                    <a:lumMod val="75000"/>
                  </a:schemeClr>
                </a:solidFill>
              </a:rPr>
              <a:t>/</a:t>
            </a:r>
            <a:r>
              <a:rPr lang="ko-KR" altLang="en-US" sz="1800" b="1">
                <a:solidFill>
                  <a:schemeClr val="accent1">
                    <a:lumMod val="75000"/>
                  </a:schemeClr>
                </a:solidFill>
              </a:rPr>
              <a:t> </a:t>
            </a:r>
            <a:r>
              <a:rPr lang="en-US" altLang="ko-KR" sz="1800" b="1">
                <a:solidFill>
                  <a:schemeClr val="accent1">
                    <a:lumMod val="75000"/>
                  </a:schemeClr>
                </a:solidFill>
              </a:rPr>
              <a:t>BindingResult </a:t>
            </a:r>
            <a:r>
              <a:rPr lang="ko-KR" altLang="en-US" sz="1800" b="1">
                <a:solidFill>
                  <a:schemeClr val="accent1">
                    <a:lumMod val="75000"/>
                  </a:schemeClr>
                </a:solidFill>
              </a:rPr>
              <a:t>구조</a:t>
            </a:r>
            <a:endParaRPr lang="ko-KR" altLang="en-US" b="1">
              <a:solidFill>
                <a:schemeClr val="accent1">
                  <a:lumMod val="75000"/>
                </a:schemeClr>
              </a:solidFill>
              <a:latin typeface="+mn-ea"/>
            </a:endParaRPr>
          </a:p>
        </p:txBody>
      </p:sp>
      <p:sp>
        <p:nvSpPr>
          <p:cNvPr id="9" name="모서리가 둥근 직사각형 38">
            <a:extLst>
              <a:ext uri="{FF2B5EF4-FFF2-40B4-BE49-F238E27FC236}">
                <a16:creationId xmlns:a16="http://schemas.microsoft.com/office/drawing/2014/main" id="{1346EBDD-90E6-2380-2B5B-FF697CC6BD05}"/>
              </a:ext>
            </a:extLst>
          </p:cNvPr>
          <p:cNvSpPr/>
          <p:nvPr/>
        </p:nvSpPr>
        <p:spPr>
          <a:xfrm>
            <a:off x="342342" y="2727520"/>
            <a:ext cx="4424369" cy="1401988"/>
          </a:xfrm>
          <a:prstGeom prst="roundRect">
            <a:avLst>
              <a:gd name="adj" fmla="val 5007"/>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marL="0" marR="0" lvl="0" indent="0" algn="ctr" defTabSz="914400" rtl="0" eaLnBrk="0" fontAlgn="base" latinLnBrk="0" hangingPunct="0">
              <a:lnSpc>
                <a:spcPct val="120000"/>
              </a:lnSpc>
              <a:spcBef>
                <a:spcPct val="0"/>
              </a:spcBef>
              <a:spcAft>
                <a:spcPct val="0"/>
              </a:spcAft>
              <a:buClrTx/>
              <a:buSzTx/>
              <a:buFontTx/>
              <a:buNone/>
              <a:tabLst/>
            </a:pPr>
            <a:r>
              <a:rPr kumimoji="0" lang="ko-KR" altLang="ko-KR" b="0" i="0" u="none" strike="noStrike" cap="none" normalizeH="0" baseline="0">
                <a:ln>
                  <a:noFill/>
                </a:ln>
                <a:solidFill>
                  <a:schemeClr val="bg1"/>
                </a:solidFill>
                <a:effectLst/>
                <a:latin typeface="Arial Unicode MS"/>
                <a:ea typeface="JetBrains Mono"/>
              </a:rPr>
              <a:t>BindingResult</a:t>
            </a:r>
            <a:br>
              <a:rPr kumimoji="0" lang="ko-KR" altLang="ko-KR" sz="1400" b="0" i="0" u="none" strike="noStrike" cap="none" normalizeH="0" baseline="0">
                <a:ln>
                  <a:noFill/>
                </a:ln>
                <a:solidFill>
                  <a:srgbClr val="BCBEC4"/>
                </a:solidFill>
                <a:effectLst/>
                <a:latin typeface="Arial Unicode MS"/>
                <a:ea typeface="JetBrains Mono"/>
              </a:rPr>
            </a:br>
            <a:br>
              <a:rPr kumimoji="0" lang="ko-KR" altLang="ko-KR" sz="14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String[] </a:t>
            </a:r>
            <a:r>
              <a:rPr kumimoji="0" lang="ko-KR" altLang="ko-KR" sz="1200" b="0" i="0" u="none" strike="noStrike" cap="none" normalizeH="0" baseline="0">
                <a:ln>
                  <a:noFill/>
                </a:ln>
                <a:solidFill>
                  <a:srgbClr val="56A8F5"/>
                </a:solidFill>
                <a:effectLst/>
                <a:latin typeface="Arial Unicode MS"/>
                <a:ea typeface="JetBrains Mono"/>
              </a:rPr>
              <a:t>resolveMessageCodes</a:t>
            </a:r>
            <a:r>
              <a:rPr kumimoji="0" lang="ko-KR" altLang="ko-KR" sz="1200" b="0" i="0" u="none" strike="noStrike" cap="none" normalizeH="0" baseline="0">
                <a:ln>
                  <a:noFill/>
                </a:ln>
                <a:solidFill>
                  <a:srgbClr val="BCBEC4"/>
                </a:solidFill>
                <a:effectLst/>
                <a:latin typeface="Arial Unicode MS"/>
                <a:ea typeface="JetBrains Mono"/>
              </a:rPr>
              <a:t>(String errorCode)</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String[] </a:t>
            </a:r>
            <a:r>
              <a:rPr kumimoji="0" lang="ko-KR" altLang="ko-KR" sz="1200" b="0" i="0" u="none" strike="noStrike" cap="none" normalizeH="0" baseline="0">
                <a:ln>
                  <a:noFill/>
                </a:ln>
                <a:solidFill>
                  <a:srgbClr val="56A8F5"/>
                </a:solidFill>
                <a:effectLst/>
                <a:latin typeface="Arial Unicode MS"/>
                <a:ea typeface="JetBrains Mono"/>
              </a:rPr>
              <a:t>resolveMessageCodes</a:t>
            </a:r>
            <a:r>
              <a:rPr kumimoji="0" lang="ko-KR" altLang="ko-KR" sz="1200" b="0" i="0" u="none" strike="noStrike" cap="none" normalizeH="0" baseline="0">
                <a:ln>
                  <a:noFill/>
                </a:ln>
                <a:solidFill>
                  <a:srgbClr val="BCBEC4"/>
                </a:solidFill>
                <a:effectLst/>
                <a:latin typeface="Arial Unicode MS"/>
                <a:ea typeface="JetBrains Mono"/>
              </a:rPr>
              <a:t>(String errorCode , String field)</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CF8E6D"/>
                </a:solidFill>
                <a:effectLst/>
                <a:latin typeface="Arial Unicode MS"/>
                <a:ea typeface="JetBrains Mono"/>
              </a:rPr>
              <a:t>void </a:t>
            </a:r>
            <a:r>
              <a:rPr kumimoji="0" lang="ko-KR" altLang="ko-KR" sz="1200" b="0" i="0" u="none" strike="noStrike" cap="none" normalizeH="0" baseline="0">
                <a:ln>
                  <a:noFill/>
                </a:ln>
                <a:solidFill>
                  <a:srgbClr val="56A8F5"/>
                </a:solidFill>
                <a:effectLst/>
                <a:latin typeface="Arial Unicode MS"/>
                <a:ea typeface="JetBrains Mono"/>
              </a:rPr>
              <a:t>addError</a:t>
            </a:r>
            <a:r>
              <a:rPr kumimoji="0" lang="ko-KR" altLang="ko-KR" sz="1200" b="0" i="0" u="none" strike="noStrike" cap="none" normalizeH="0" baseline="0">
                <a:ln>
                  <a:noFill/>
                </a:ln>
                <a:solidFill>
                  <a:srgbClr val="BCBEC4"/>
                </a:solidFill>
                <a:effectLst/>
                <a:latin typeface="Arial Unicode MS"/>
                <a:ea typeface="JetBrains Mono"/>
              </a:rPr>
              <a:t>(ObjectError error)</a:t>
            </a:r>
            <a:endParaRPr kumimoji="0" lang="ko-KR" altLang="ko-KR" sz="1200" b="0" i="0" u="none" strike="noStrike" cap="none" normalizeH="0" baseline="0">
              <a:ln>
                <a:noFill/>
              </a:ln>
              <a:solidFill>
                <a:schemeClr val="tx1"/>
              </a:solidFill>
              <a:effectLst/>
              <a:latin typeface="Arial" panose="020B0604020202020204" pitchFamily="34" charset="0"/>
            </a:endParaRPr>
          </a:p>
        </p:txBody>
      </p:sp>
      <p:sp>
        <p:nvSpPr>
          <p:cNvPr id="11" name="모서리가 둥근 직사각형 38">
            <a:extLst>
              <a:ext uri="{FF2B5EF4-FFF2-40B4-BE49-F238E27FC236}">
                <a16:creationId xmlns:a16="http://schemas.microsoft.com/office/drawing/2014/main" id="{C78AC3B2-FB4D-0089-97E5-98789E3E8E5B}"/>
              </a:ext>
            </a:extLst>
          </p:cNvPr>
          <p:cNvSpPr/>
          <p:nvPr/>
        </p:nvSpPr>
        <p:spPr>
          <a:xfrm>
            <a:off x="342342" y="993144"/>
            <a:ext cx="4424369" cy="1401988"/>
          </a:xfrm>
          <a:prstGeom prst="roundRect">
            <a:avLst>
              <a:gd name="adj" fmla="val 5007"/>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marL="0" marR="0" lvl="0" indent="0" algn="ctr" defTabSz="914400" rtl="0" eaLnBrk="0" fontAlgn="base" latinLnBrk="0" hangingPunct="0">
              <a:lnSpc>
                <a:spcPct val="120000"/>
              </a:lnSpc>
              <a:spcBef>
                <a:spcPct val="0"/>
              </a:spcBef>
              <a:spcAft>
                <a:spcPct val="0"/>
              </a:spcAft>
              <a:buClrTx/>
              <a:buSzTx/>
              <a:buFontTx/>
              <a:buNone/>
              <a:tabLst/>
            </a:pPr>
            <a:r>
              <a:rPr kumimoji="0" lang="ko-KR" altLang="ko-KR" b="0" i="0" u="none" strike="noStrike" cap="none" normalizeH="0" baseline="0">
                <a:ln>
                  <a:noFill/>
                </a:ln>
                <a:solidFill>
                  <a:schemeClr val="bg1"/>
                </a:solidFill>
                <a:effectLst/>
                <a:latin typeface="Arial Unicode MS"/>
                <a:ea typeface="JetBrains Mono"/>
              </a:rPr>
              <a:t>Errors</a:t>
            </a:r>
            <a:br>
              <a:rPr kumimoji="0" lang="ko-KR" altLang="ko-KR" sz="1400" b="0" i="0" u="none" strike="noStrike" cap="none" normalizeH="0" baseline="0">
                <a:ln>
                  <a:noFill/>
                </a:ln>
                <a:solidFill>
                  <a:srgbClr val="BCBEC4"/>
                </a:solidFill>
                <a:effectLst/>
                <a:latin typeface="Arial Unicode MS"/>
                <a:ea typeface="JetBrains Mono"/>
              </a:rPr>
            </a:br>
            <a:br>
              <a:rPr kumimoji="0" lang="ko-KR" altLang="ko-KR" sz="14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Boolean </a:t>
            </a:r>
            <a:r>
              <a:rPr kumimoji="0" lang="ko-KR" altLang="ko-KR" sz="1200" b="0" i="0" u="none" strike="noStrike" cap="none" normalizeH="0" baseline="0">
                <a:ln>
                  <a:noFill/>
                </a:ln>
                <a:solidFill>
                  <a:srgbClr val="56A8F5"/>
                </a:solidFill>
                <a:effectLst/>
                <a:latin typeface="Arial Unicode MS"/>
                <a:ea typeface="JetBrains Mono"/>
              </a:rPr>
              <a:t>hasErrors</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CF8E6D"/>
                </a:solidFill>
                <a:effectLst/>
                <a:latin typeface="Arial Unicode MS"/>
                <a:ea typeface="JetBrains Mono"/>
              </a:rPr>
              <a:t>void </a:t>
            </a:r>
            <a:r>
              <a:rPr kumimoji="0" lang="ko-KR" altLang="ko-KR" sz="1200" b="0" i="0" u="none" strike="noStrike" cap="none" normalizeH="0" baseline="0">
                <a:ln>
                  <a:noFill/>
                </a:ln>
                <a:solidFill>
                  <a:srgbClr val="56A8F5"/>
                </a:solidFill>
                <a:effectLst/>
                <a:latin typeface="Arial Unicode MS"/>
                <a:ea typeface="JetBrains Mono"/>
              </a:rPr>
              <a:t>reject</a:t>
            </a:r>
            <a:r>
              <a:rPr kumimoji="0" lang="ko-KR" altLang="ko-KR" sz="1200" b="0" i="0" u="none" strike="noStrike" cap="none" normalizeH="0" baseline="0">
                <a:ln>
                  <a:noFill/>
                </a:ln>
                <a:solidFill>
                  <a:srgbClr val="BCBEC4"/>
                </a:solidFill>
                <a:effectLst/>
                <a:latin typeface="Arial Unicode MS"/>
                <a:ea typeface="JetBrains Mono"/>
              </a:rPr>
              <a:t>(String errorCode)</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CF8E6D"/>
                </a:solidFill>
                <a:effectLst/>
                <a:latin typeface="Arial Unicode MS"/>
                <a:ea typeface="JetBrains Mono"/>
              </a:rPr>
              <a:t>void </a:t>
            </a:r>
            <a:r>
              <a:rPr kumimoji="0" lang="ko-KR" altLang="ko-KR" sz="1200" b="0" i="0" u="none" strike="noStrike" cap="none" normalizeH="0" baseline="0">
                <a:ln>
                  <a:noFill/>
                </a:ln>
                <a:solidFill>
                  <a:srgbClr val="56A8F5"/>
                </a:solidFill>
                <a:effectLst/>
                <a:latin typeface="Arial Unicode MS"/>
                <a:ea typeface="JetBrains Mono"/>
              </a:rPr>
              <a:t>rejectValue</a:t>
            </a:r>
            <a:r>
              <a:rPr kumimoji="0" lang="ko-KR" altLang="ko-KR" sz="1200" b="0" i="0" u="none" strike="noStrike" cap="none" normalizeH="0" baseline="0">
                <a:ln>
                  <a:noFill/>
                </a:ln>
                <a:solidFill>
                  <a:srgbClr val="BCBEC4"/>
                </a:solidFill>
                <a:effectLst/>
                <a:latin typeface="Arial Unicode MS"/>
                <a:ea typeface="JetBrains Mono"/>
              </a:rPr>
              <a:t>(String field, String errorCode)</a:t>
            </a:r>
            <a:endParaRPr kumimoji="0" lang="ko-KR" altLang="ko-KR" sz="1200" b="0" i="0" u="none" strike="noStrike" cap="none" normalizeH="0" baseline="0">
              <a:ln>
                <a:noFill/>
              </a:ln>
              <a:solidFill>
                <a:schemeClr val="tx1"/>
              </a:solidFill>
              <a:effectLst/>
              <a:latin typeface="Arial" panose="020B0604020202020204" pitchFamily="34" charset="0"/>
            </a:endParaRPr>
          </a:p>
        </p:txBody>
      </p:sp>
      <p:cxnSp>
        <p:nvCxnSpPr>
          <p:cNvPr id="5" name="직선 화살표 연결선 4">
            <a:extLst>
              <a:ext uri="{FF2B5EF4-FFF2-40B4-BE49-F238E27FC236}">
                <a16:creationId xmlns:a16="http://schemas.microsoft.com/office/drawing/2014/main" id="{536E56FC-5648-8D5B-4A23-FFE4CE194289}"/>
              </a:ext>
            </a:extLst>
          </p:cNvPr>
          <p:cNvCxnSpPr>
            <a:cxnSpLocks/>
            <a:stCxn id="9" idx="0"/>
            <a:endCxn id="11" idx="2"/>
          </p:cNvCxnSpPr>
          <p:nvPr/>
        </p:nvCxnSpPr>
        <p:spPr>
          <a:xfrm flipV="1">
            <a:off x="2554527" y="2395132"/>
            <a:ext cx="0" cy="33238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 name="그림 1">
            <a:extLst>
              <a:ext uri="{FF2B5EF4-FFF2-40B4-BE49-F238E27FC236}">
                <a16:creationId xmlns:a16="http://schemas.microsoft.com/office/drawing/2014/main" id="{0944F61F-5E72-C4B8-8239-4CE1A762623F}"/>
              </a:ext>
            </a:extLst>
          </p:cNvPr>
          <p:cNvPicPr>
            <a:picLocks noChangeAspect="1"/>
          </p:cNvPicPr>
          <p:nvPr/>
        </p:nvPicPr>
        <p:blipFill>
          <a:blip r:embed="rId3"/>
          <a:stretch>
            <a:fillRect/>
          </a:stretch>
        </p:blipFill>
        <p:spPr>
          <a:xfrm>
            <a:off x="5451465" y="1555106"/>
            <a:ext cx="3054861" cy="2574402"/>
          </a:xfrm>
          <a:prstGeom prst="rect">
            <a:avLst/>
          </a:prstGeom>
        </p:spPr>
      </p:pic>
      <p:pic>
        <p:nvPicPr>
          <p:cNvPr id="3" name="그림 2">
            <a:extLst>
              <a:ext uri="{FF2B5EF4-FFF2-40B4-BE49-F238E27FC236}">
                <a16:creationId xmlns:a16="http://schemas.microsoft.com/office/drawing/2014/main" id="{05DCC4D0-B848-DD58-211C-FA33F0B1E427}"/>
              </a:ext>
            </a:extLst>
          </p:cNvPr>
          <p:cNvPicPr>
            <a:picLocks noChangeAspect="1"/>
          </p:cNvPicPr>
          <p:nvPr/>
        </p:nvPicPr>
        <p:blipFill>
          <a:blip r:embed="rId4"/>
          <a:stretch>
            <a:fillRect/>
          </a:stretch>
        </p:blipFill>
        <p:spPr>
          <a:xfrm>
            <a:off x="8891336" y="177256"/>
            <a:ext cx="2897387" cy="6503487"/>
          </a:xfrm>
          <a:prstGeom prst="rect">
            <a:avLst/>
          </a:prstGeom>
        </p:spPr>
      </p:pic>
      <p:cxnSp>
        <p:nvCxnSpPr>
          <p:cNvPr id="24" name="직선 화살표 연결선 23">
            <a:extLst>
              <a:ext uri="{FF2B5EF4-FFF2-40B4-BE49-F238E27FC236}">
                <a16:creationId xmlns:a16="http://schemas.microsoft.com/office/drawing/2014/main" id="{4F464D69-25BD-F5E4-190B-FEB388608073}"/>
              </a:ext>
            </a:extLst>
          </p:cNvPr>
          <p:cNvCxnSpPr>
            <a:cxnSpLocks/>
            <a:stCxn id="2" idx="3"/>
          </p:cNvCxnSpPr>
          <p:nvPr/>
        </p:nvCxnSpPr>
        <p:spPr>
          <a:xfrm>
            <a:off x="8506326" y="2842307"/>
            <a:ext cx="38501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직사각형 33">
            <a:extLst>
              <a:ext uri="{FF2B5EF4-FFF2-40B4-BE49-F238E27FC236}">
                <a16:creationId xmlns:a16="http://schemas.microsoft.com/office/drawing/2014/main" id="{B3EB917C-650B-ADC2-4CE9-6C11A711A7B0}"/>
              </a:ext>
            </a:extLst>
          </p:cNvPr>
          <p:cNvSpPr/>
          <p:nvPr/>
        </p:nvSpPr>
        <p:spPr>
          <a:xfrm>
            <a:off x="403277" y="4541155"/>
            <a:ext cx="1443570" cy="1044581"/>
          </a:xfrm>
          <a:prstGeom prst="rect">
            <a:avLst/>
          </a:prstGeom>
        </p:spPr>
        <p:txBody>
          <a:bodyPr wrap="square">
            <a:spAutoFit/>
          </a:bodyPr>
          <a:lstStyle/>
          <a:p>
            <a:pPr marL="228600" indent="-228600">
              <a:lnSpc>
                <a:spcPct val="200000"/>
              </a:lnSpc>
              <a:buAutoNum type="arabicPeriod"/>
            </a:pPr>
            <a:r>
              <a:rPr lang="en-US" altLang="ko-KR" sz="1200" b="1"/>
              <a:t>Errors</a:t>
            </a:r>
          </a:p>
          <a:p>
            <a:pPr>
              <a:lnSpc>
                <a:spcPct val="170000"/>
              </a:lnSpc>
            </a:pPr>
            <a:endParaRPr lang="en-US" altLang="ko-KR" sz="1200"/>
          </a:p>
          <a:p>
            <a:pPr>
              <a:lnSpc>
                <a:spcPct val="170000"/>
              </a:lnSpc>
            </a:pPr>
            <a:r>
              <a:rPr lang="en-US" altLang="ko-KR" sz="1200" b="1"/>
              <a:t>2. BindingResult</a:t>
            </a:r>
            <a:endParaRPr lang="ko-KR" altLang="en-US" sz="1200" b="1"/>
          </a:p>
        </p:txBody>
      </p:sp>
      <p:sp>
        <p:nvSpPr>
          <p:cNvPr id="35" name="직사각형 34">
            <a:extLst>
              <a:ext uri="{FF2B5EF4-FFF2-40B4-BE49-F238E27FC236}">
                <a16:creationId xmlns:a16="http://schemas.microsoft.com/office/drawing/2014/main" id="{4633ED31-DD0F-1273-2D96-F73BD86CCB5F}"/>
              </a:ext>
            </a:extLst>
          </p:cNvPr>
          <p:cNvSpPr/>
          <p:nvPr/>
        </p:nvSpPr>
        <p:spPr>
          <a:xfrm>
            <a:off x="559686" y="4843645"/>
            <a:ext cx="5101172"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t>검증 과정에서 기본적인 오류를 추가하고 확인하는 인터페이스이다</a:t>
            </a:r>
            <a:endParaRPr lang="en-US" altLang="ko-KR" sz="1200"/>
          </a:p>
        </p:txBody>
      </p:sp>
      <p:sp>
        <p:nvSpPr>
          <p:cNvPr id="36" name="직사각형 35">
            <a:extLst>
              <a:ext uri="{FF2B5EF4-FFF2-40B4-BE49-F238E27FC236}">
                <a16:creationId xmlns:a16="http://schemas.microsoft.com/office/drawing/2014/main" id="{1F90DB21-1424-968C-F28B-8CD117BAA05D}"/>
              </a:ext>
            </a:extLst>
          </p:cNvPr>
          <p:cNvSpPr/>
          <p:nvPr/>
        </p:nvSpPr>
        <p:spPr>
          <a:xfrm>
            <a:off x="559687" y="5531496"/>
            <a:ext cx="6725434"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t>컨트롤러에서 데이터 바인딩과 검증을 동시에 처리해야 하는 상황에서 주로 사용된다</a:t>
            </a:r>
            <a:endParaRPr lang="en-US" altLang="ko-KR" sz="1200"/>
          </a:p>
          <a:p>
            <a:pPr marL="171450" indent="-171450">
              <a:lnSpc>
                <a:spcPct val="150000"/>
              </a:lnSpc>
              <a:buFont typeface="Arial" panose="020B0604020202020204" pitchFamily="34" charset="0"/>
              <a:buChar char="•"/>
            </a:pPr>
            <a:r>
              <a:rPr lang="ko-KR" altLang="en-US" sz="1200"/>
              <a:t>메시지 코드 해석과 세부적인 오류 관리 기능</a:t>
            </a:r>
            <a:r>
              <a:rPr lang="en-US" altLang="ko-KR" sz="1200"/>
              <a:t> </a:t>
            </a:r>
            <a:r>
              <a:rPr lang="ko-KR" altLang="en-US" sz="1200"/>
              <a:t>등</a:t>
            </a:r>
            <a:r>
              <a:rPr lang="en-US" altLang="ko-KR" sz="1200"/>
              <a:t> </a:t>
            </a:r>
            <a:r>
              <a:rPr lang="ko-KR" altLang="en-US" sz="1200"/>
              <a:t>보다 정교하고 확장된 기능을 제공한다</a:t>
            </a:r>
            <a:endParaRPr lang="en-US" altLang="ko-KR" sz="1200"/>
          </a:p>
        </p:txBody>
      </p:sp>
    </p:spTree>
    <p:extLst>
      <p:ext uri="{BB962C8B-B14F-4D97-AF65-F5344CB8AC3E}">
        <p14:creationId xmlns:p14="http://schemas.microsoft.com/office/powerpoint/2010/main" val="2994769440"/>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556B29-AAA1-3016-968C-80EF491A8447}"/>
            </a:ext>
          </a:extLst>
        </p:cNvPr>
        <p:cNvGrpSpPr/>
        <p:nvPr/>
      </p:nvGrpSpPr>
      <p:grpSpPr>
        <a:xfrm>
          <a:off x="0" y="0"/>
          <a:ext cx="0" cy="0"/>
          <a:chOff x="0" y="0"/>
          <a:chExt cx="0" cy="0"/>
        </a:xfrm>
      </p:grpSpPr>
      <p:sp>
        <p:nvSpPr>
          <p:cNvPr id="16" name="직사각형 15">
            <a:extLst>
              <a:ext uri="{FF2B5EF4-FFF2-40B4-BE49-F238E27FC236}">
                <a16:creationId xmlns:a16="http://schemas.microsoft.com/office/drawing/2014/main" id="{ACF99666-D4A3-9708-CD4D-3F8C2AC85F74}"/>
              </a:ext>
            </a:extLst>
          </p:cNvPr>
          <p:cNvSpPr/>
          <p:nvPr/>
        </p:nvSpPr>
        <p:spPr>
          <a:xfrm>
            <a:off x="155522" y="294070"/>
            <a:ext cx="3078215" cy="369332"/>
          </a:xfrm>
          <a:prstGeom prst="rect">
            <a:avLst/>
          </a:prstGeom>
        </p:spPr>
        <p:txBody>
          <a:bodyPr wrap="none">
            <a:spAutoFit/>
          </a:bodyPr>
          <a:lstStyle/>
          <a:p>
            <a:pPr marL="285750" indent="-285750">
              <a:buFont typeface="Wingdings" panose="05000000000000000000" pitchFamily="2" charset="2"/>
              <a:buChar char="ü"/>
            </a:pPr>
            <a:r>
              <a:rPr lang="en-US" altLang="ko-KR" sz="1800" b="1">
                <a:solidFill>
                  <a:schemeClr val="accent1">
                    <a:lumMod val="75000"/>
                  </a:schemeClr>
                </a:solidFill>
              </a:rPr>
              <a:t>BindingResult</a:t>
            </a:r>
            <a:r>
              <a:rPr lang="ko-KR" altLang="en-US" sz="1800" b="1">
                <a:solidFill>
                  <a:schemeClr val="accent1">
                    <a:lumMod val="75000"/>
                  </a:schemeClr>
                </a:solidFill>
              </a:rPr>
              <a:t> </a:t>
            </a:r>
            <a:r>
              <a:rPr lang="ko-KR" altLang="en-US" b="1">
                <a:solidFill>
                  <a:schemeClr val="accent1">
                    <a:lumMod val="75000"/>
                  </a:schemeClr>
                </a:solidFill>
              </a:rPr>
              <a:t>기본</a:t>
            </a:r>
            <a:r>
              <a:rPr lang="ko-KR" altLang="en-US" sz="1800" b="1">
                <a:solidFill>
                  <a:schemeClr val="accent1">
                    <a:lumMod val="75000"/>
                  </a:schemeClr>
                </a:solidFill>
              </a:rPr>
              <a:t> 전략</a:t>
            </a:r>
            <a:endParaRPr lang="ko-KR" altLang="en-US" b="1">
              <a:solidFill>
                <a:schemeClr val="accent1">
                  <a:lumMod val="75000"/>
                </a:schemeClr>
              </a:solidFill>
              <a:latin typeface="+mn-ea"/>
            </a:endParaRPr>
          </a:p>
        </p:txBody>
      </p:sp>
      <p:sp>
        <p:nvSpPr>
          <p:cNvPr id="13" name="직사각형 12">
            <a:extLst>
              <a:ext uri="{FF2B5EF4-FFF2-40B4-BE49-F238E27FC236}">
                <a16:creationId xmlns:a16="http://schemas.microsoft.com/office/drawing/2014/main" id="{422EBD6A-9577-DE14-DB48-A5020851C41C}"/>
              </a:ext>
            </a:extLst>
          </p:cNvPr>
          <p:cNvSpPr/>
          <p:nvPr/>
        </p:nvSpPr>
        <p:spPr>
          <a:xfrm>
            <a:off x="399957" y="663402"/>
            <a:ext cx="11366927" cy="390043"/>
          </a:xfrm>
          <a:prstGeom prst="rect">
            <a:avLst/>
          </a:prstGeom>
        </p:spPr>
        <p:txBody>
          <a:bodyPr wrap="square">
            <a:spAutoFit/>
          </a:bodyPr>
          <a:lstStyle/>
          <a:p>
            <a:pPr marL="228600" indent="-228600">
              <a:lnSpc>
                <a:spcPct val="160000"/>
              </a:lnSpc>
              <a:buFont typeface="Arial" panose="020B0604020202020204" pitchFamily="34" charset="0"/>
              <a:buChar char="•"/>
            </a:pPr>
            <a:r>
              <a:rPr lang="ko-KR" altLang="en-US" sz="1400">
                <a:solidFill>
                  <a:schemeClr val="accent1">
                    <a:lumMod val="75000"/>
                  </a:schemeClr>
                </a:solidFill>
              </a:rPr>
              <a:t>스프링의 </a:t>
            </a:r>
            <a:r>
              <a:rPr lang="en-US" altLang="ko-KR" sz="1400">
                <a:solidFill>
                  <a:schemeClr val="accent1">
                    <a:lumMod val="75000"/>
                  </a:schemeClr>
                </a:solidFill>
              </a:rPr>
              <a:t>BindingResult </a:t>
            </a:r>
            <a:r>
              <a:rPr lang="ko-KR" altLang="en-US" sz="1400">
                <a:solidFill>
                  <a:schemeClr val="accent1">
                    <a:lumMod val="75000"/>
                  </a:schemeClr>
                </a:solidFill>
              </a:rPr>
              <a:t>는 세 가지 기본 전략을 가진다</a:t>
            </a:r>
            <a:endParaRPr lang="en-US" altLang="ko-KR" sz="1400">
              <a:solidFill>
                <a:schemeClr val="accent1">
                  <a:lumMod val="75000"/>
                </a:schemeClr>
              </a:solidFill>
            </a:endParaRPr>
          </a:p>
        </p:txBody>
      </p:sp>
      <p:sp>
        <p:nvSpPr>
          <p:cNvPr id="5" name="Rectangle 1">
            <a:extLst>
              <a:ext uri="{FF2B5EF4-FFF2-40B4-BE49-F238E27FC236}">
                <a16:creationId xmlns:a16="http://schemas.microsoft.com/office/drawing/2014/main" id="{48CE1D1E-13D0-907A-D50A-E1B47E672FC8}"/>
              </a:ext>
            </a:extLst>
          </p:cNvPr>
          <p:cNvSpPr>
            <a:spLocks noChangeArrowheads="1"/>
          </p:cNvSpPr>
          <p:nvPr/>
        </p:nvSpPr>
        <p:spPr bwMode="auto">
          <a:xfrm>
            <a:off x="1402680" y="1953981"/>
            <a:ext cx="5918536" cy="276999"/>
          </a:xfrm>
          <a:prstGeom prst="rect">
            <a:avLst/>
          </a:prstGeom>
          <a:solidFill>
            <a:schemeClr val="tx1"/>
          </a:solidFill>
          <a:ln w="6350">
            <a:solidFill>
              <a:schemeClr val="tx1">
                <a:lumMod val="50000"/>
                <a:lumOff val="50000"/>
              </a:schemeClr>
            </a:solid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spcBef>
                <a:spcPct val="0"/>
              </a:spcBef>
              <a:spcAft>
                <a:spcPct val="0"/>
              </a:spcAft>
              <a:buClrTx/>
              <a:buSzTx/>
              <a:buFontTx/>
              <a:buNone/>
              <a:tabLst/>
            </a:pPr>
            <a:r>
              <a:rPr kumimoji="0" lang="ko-KR" altLang="ko-KR" sz="1200" b="0" i="0" u="none" strike="noStrike" cap="none" normalizeH="0" baseline="0">
                <a:ln>
                  <a:noFill/>
                </a:ln>
                <a:solidFill>
                  <a:srgbClr val="CF8E6D"/>
                </a:solidFill>
                <a:effectLst/>
                <a:latin typeface="Arial Unicode MS"/>
                <a:ea typeface="JetBrains Mono"/>
              </a:rPr>
              <a:t>public </a:t>
            </a:r>
            <a:r>
              <a:rPr kumimoji="0" lang="ko-KR" altLang="ko-KR" sz="1200" b="0" i="0" u="none" strike="noStrike" cap="none" normalizeH="0" baseline="0">
                <a:ln>
                  <a:noFill/>
                </a:ln>
                <a:solidFill>
                  <a:schemeClr val="bg1">
                    <a:lumMod val="65000"/>
                  </a:schemeClr>
                </a:solidFill>
                <a:effectLst/>
                <a:latin typeface="Arial Unicode MS"/>
                <a:ea typeface="JetBrains Mono"/>
              </a:rPr>
              <a:t>String</a:t>
            </a:r>
            <a:r>
              <a:rPr kumimoji="0" lang="ko-KR" altLang="ko-KR" sz="1200" b="0" i="0" u="none" strike="noStrike" cap="none" normalizeH="0" baseline="0">
                <a:ln>
                  <a:noFill/>
                </a:ln>
                <a:solidFill>
                  <a:srgbClr val="BCBEC4"/>
                </a:solidFill>
                <a:effectLst/>
                <a:latin typeface="Arial Unicode MS"/>
                <a:ea typeface="JetBrains Mono"/>
              </a:rPr>
              <a:t> </a:t>
            </a:r>
            <a:r>
              <a:rPr lang="en-US" altLang="ko-KR" sz="1200">
                <a:solidFill>
                  <a:srgbClr val="56A8F5"/>
                </a:solidFill>
                <a:latin typeface="Arial Unicode MS"/>
                <a:ea typeface="JetBrains Mono"/>
              </a:rPr>
              <a:t>method</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chemeClr val="accent4">
                    <a:lumMod val="75000"/>
                  </a:schemeClr>
                </a:solidFill>
                <a:effectLst/>
                <a:latin typeface="Arial Unicode MS"/>
                <a:ea typeface="JetBrains Mono"/>
              </a:rPr>
              <a:t>@ModelAttribute</a:t>
            </a:r>
            <a:r>
              <a:rPr kumimoji="0" lang="ko-KR" altLang="ko-KR" sz="1200" b="0" i="0" u="none" strike="noStrike" cap="none" normalizeH="0" baseline="0">
                <a:ln>
                  <a:noFill/>
                </a:ln>
                <a:solidFill>
                  <a:srgbClr val="B3AE60"/>
                </a:solidFill>
                <a:effectLst/>
                <a:latin typeface="Arial Unicode MS"/>
                <a:ea typeface="JetBrains Mono"/>
              </a:rPr>
              <a:t> </a:t>
            </a:r>
            <a:r>
              <a:rPr kumimoji="0" lang="ko-KR" altLang="ko-KR" sz="1200" b="0" i="0" u="none" strike="noStrike" cap="none" normalizeH="0" baseline="0">
                <a:ln>
                  <a:noFill/>
                </a:ln>
                <a:solidFill>
                  <a:schemeClr val="bg1">
                    <a:lumMod val="65000"/>
                  </a:schemeClr>
                </a:solidFill>
                <a:effectLst/>
                <a:latin typeface="Arial Unicode MS"/>
                <a:ea typeface="JetBrains Mono"/>
              </a:rPr>
              <a:t>User user, BindingResult bindingResult</a:t>
            </a:r>
            <a:r>
              <a:rPr kumimoji="0" lang="ko-KR" altLang="ko-KR" sz="1200" b="0" i="0" u="none" strike="noStrike" cap="none" normalizeH="0" baseline="0">
                <a:ln>
                  <a:noFill/>
                </a:ln>
                <a:solidFill>
                  <a:srgbClr val="BCBEC4"/>
                </a:solidFill>
                <a:effectLst/>
                <a:latin typeface="Arial Unicode MS"/>
                <a:ea typeface="JetBrains Mono"/>
              </a:rPr>
              <a:t>) {</a:t>
            </a:r>
            <a:r>
              <a:rPr lang="en-US" altLang="ko-KR" sz="1200">
                <a:solidFill>
                  <a:srgbClr val="BCBEC4"/>
                </a:solidFill>
                <a:latin typeface="Arial Unicode MS"/>
                <a:ea typeface="JetBrains Mono"/>
              </a:rPr>
              <a:t>. . .}</a:t>
            </a:r>
            <a:endParaRPr kumimoji="0" lang="ko-KR" altLang="ko-KR" sz="1200" b="0" i="0" u="none" strike="noStrike" cap="none" normalizeH="0" baseline="0">
              <a:ln>
                <a:noFill/>
              </a:ln>
              <a:solidFill>
                <a:schemeClr val="tx1"/>
              </a:solidFill>
              <a:effectLst/>
              <a:latin typeface="Arial" panose="020B0604020202020204" pitchFamily="34" charset="0"/>
            </a:endParaRPr>
          </a:p>
        </p:txBody>
      </p:sp>
      <p:pic>
        <p:nvPicPr>
          <p:cNvPr id="25" name="그림 24">
            <a:extLst>
              <a:ext uri="{FF2B5EF4-FFF2-40B4-BE49-F238E27FC236}">
                <a16:creationId xmlns:a16="http://schemas.microsoft.com/office/drawing/2014/main" id="{B4247C02-3453-DAF4-1B33-937A800B407C}"/>
              </a:ext>
            </a:extLst>
          </p:cNvPr>
          <p:cNvPicPr>
            <a:picLocks noChangeAspect="1"/>
          </p:cNvPicPr>
          <p:nvPr/>
        </p:nvPicPr>
        <p:blipFill>
          <a:blip r:embed="rId3"/>
          <a:stretch>
            <a:fillRect/>
          </a:stretch>
        </p:blipFill>
        <p:spPr>
          <a:xfrm>
            <a:off x="553451" y="5035271"/>
            <a:ext cx="3340345" cy="1624373"/>
          </a:xfrm>
          <a:prstGeom prst="rect">
            <a:avLst/>
          </a:prstGeom>
        </p:spPr>
      </p:pic>
      <p:sp>
        <p:nvSpPr>
          <p:cNvPr id="26" name="Rectangle 1">
            <a:extLst>
              <a:ext uri="{FF2B5EF4-FFF2-40B4-BE49-F238E27FC236}">
                <a16:creationId xmlns:a16="http://schemas.microsoft.com/office/drawing/2014/main" id="{457C34A9-AACE-084D-2D40-BE3BA26F9DBB}"/>
              </a:ext>
            </a:extLst>
          </p:cNvPr>
          <p:cNvSpPr>
            <a:spLocks noChangeArrowheads="1"/>
          </p:cNvSpPr>
          <p:nvPr/>
        </p:nvSpPr>
        <p:spPr bwMode="auto">
          <a:xfrm>
            <a:off x="553452" y="3885612"/>
            <a:ext cx="7812504" cy="102765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30000"/>
              </a:lnSpc>
              <a:spcBef>
                <a:spcPct val="0"/>
              </a:spcBef>
              <a:spcAft>
                <a:spcPct val="0"/>
              </a:spcAft>
              <a:buClrTx/>
              <a:buSzTx/>
              <a:buFontTx/>
              <a:buNone/>
              <a:tabLst/>
            </a:pPr>
            <a:r>
              <a:rPr kumimoji="0" lang="ko-KR" altLang="ko-KR" sz="1200" b="0" i="0" u="none" strike="noStrike" cap="none" normalizeH="0" baseline="0">
                <a:ln>
                  <a:noFill/>
                </a:ln>
                <a:solidFill>
                  <a:srgbClr val="B3AE60"/>
                </a:solidFill>
                <a:effectLst/>
                <a:latin typeface="Arial Unicode MS"/>
                <a:ea typeface="JetBrains Mono"/>
              </a:rPr>
              <a:t>@PostMapping</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6AAB73"/>
                </a:solidFill>
                <a:effectLst/>
                <a:latin typeface="Arial Unicode MS"/>
                <a:ea typeface="JetBrains Mono"/>
              </a:rPr>
              <a:t>"/valid"</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CF8E6D"/>
                </a:solidFill>
                <a:effectLst/>
                <a:latin typeface="Arial Unicode MS"/>
                <a:ea typeface="JetBrains Mono"/>
              </a:rPr>
              <a:t>public </a:t>
            </a:r>
            <a:r>
              <a:rPr kumimoji="0" lang="ko-KR" altLang="ko-KR" sz="1200" b="0" i="0" u="none" strike="noStrike" cap="none" normalizeH="0" baseline="0">
                <a:ln>
                  <a:noFill/>
                </a:ln>
                <a:solidFill>
                  <a:srgbClr val="BCBEC4"/>
                </a:solidFill>
                <a:effectLst/>
                <a:latin typeface="Arial Unicode MS"/>
                <a:ea typeface="JetBrains Mono"/>
              </a:rPr>
              <a:t>String </a:t>
            </a:r>
            <a:r>
              <a:rPr kumimoji="0" lang="ko-KR" altLang="ko-KR" sz="1200" b="0" i="0" u="none" strike="noStrike" cap="none" normalizeH="0" baseline="0">
                <a:ln>
                  <a:noFill/>
                </a:ln>
                <a:solidFill>
                  <a:srgbClr val="56A8F5"/>
                </a:solidFill>
                <a:effectLst/>
                <a:latin typeface="Arial Unicode MS"/>
                <a:ea typeface="JetBrains Mono"/>
              </a:rPr>
              <a:t>valid</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B3AE60"/>
                </a:solidFill>
                <a:effectLst/>
                <a:latin typeface="Arial Unicode MS"/>
                <a:ea typeface="JetBrains Mono"/>
              </a:rPr>
              <a:t>@ModelAttribute </a:t>
            </a:r>
            <a:r>
              <a:rPr kumimoji="0" lang="ko-KR" altLang="ko-KR" sz="1200" b="0" i="0" u="none" strike="noStrike" cap="none" normalizeH="0" baseline="0">
                <a:ln>
                  <a:noFill/>
                </a:ln>
                <a:solidFill>
                  <a:srgbClr val="BCBEC4"/>
                </a:solidFill>
                <a:effectLst/>
                <a:latin typeface="Arial Unicode MS"/>
                <a:ea typeface="JetBrains Mono"/>
              </a:rPr>
              <a:t>User user, BindingResult bindingResult)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return </a:t>
            </a:r>
            <a:r>
              <a:rPr kumimoji="0" lang="ko-KR" altLang="ko-KR" sz="1200" b="0" i="0" u="none" strike="noStrike" cap="none" normalizeH="0" baseline="0">
                <a:ln>
                  <a:noFill/>
                </a:ln>
                <a:solidFill>
                  <a:srgbClr val="6AAB73"/>
                </a:solidFill>
                <a:effectLst/>
                <a:latin typeface="Arial Unicode MS"/>
                <a:ea typeface="JetBrains Mono"/>
              </a:rPr>
              <a:t>"user"</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t>
            </a:r>
            <a:endParaRPr kumimoji="0" lang="ko-KR" altLang="ko-KR" sz="1200" b="0" i="0" u="none" strike="noStrike" cap="none" normalizeH="0" baseline="0">
              <a:ln>
                <a:noFill/>
              </a:ln>
              <a:solidFill>
                <a:schemeClr val="tx1"/>
              </a:solidFill>
              <a:effectLst/>
              <a:latin typeface="Arial" panose="020B0604020202020204" pitchFamily="34" charset="0"/>
            </a:endParaRPr>
          </a:p>
        </p:txBody>
      </p:sp>
      <p:cxnSp>
        <p:nvCxnSpPr>
          <p:cNvPr id="35" name="직선 화살표 연결선 34">
            <a:extLst>
              <a:ext uri="{FF2B5EF4-FFF2-40B4-BE49-F238E27FC236}">
                <a16:creationId xmlns:a16="http://schemas.microsoft.com/office/drawing/2014/main" id="{F836F281-600C-E632-340E-5B3EECC0D8F0}"/>
              </a:ext>
            </a:extLst>
          </p:cNvPr>
          <p:cNvCxnSpPr>
            <a:cxnSpLocks/>
          </p:cNvCxnSpPr>
          <p:nvPr/>
        </p:nvCxnSpPr>
        <p:spPr>
          <a:xfrm flipH="1">
            <a:off x="3152273" y="4363344"/>
            <a:ext cx="2057401" cy="823302"/>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8" name="직사각형 37">
            <a:extLst>
              <a:ext uri="{FF2B5EF4-FFF2-40B4-BE49-F238E27FC236}">
                <a16:creationId xmlns:a16="http://schemas.microsoft.com/office/drawing/2014/main" id="{B4CF0F57-EE74-D29C-45F7-8DF98C06E195}"/>
              </a:ext>
            </a:extLst>
          </p:cNvPr>
          <p:cNvSpPr/>
          <p:nvPr/>
        </p:nvSpPr>
        <p:spPr>
          <a:xfrm>
            <a:off x="697830" y="5186646"/>
            <a:ext cx="2586789" cy="228600"/>
          </a:xfrm>
          <a:prstGeom prst="rect">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43" name="직선 화살표 연결선 42">
            <a:extLst>
              <a:ext uri="{FF2B5EF4-FFF2-40B4-BE49-F238E27FC236}">
                <a16:creationId xmlns:a16="http://schemas.microsoft.com/office/drawing/2014/main" id="{8CEE3CF2-541A-011D-4498-8D6C2162B80A}"/>
              </a:ext>
            </a:extLst>
          </p:cNvPr>
          <p:cNvCxnSpPr>
            <a:cxnSpLocks/>
          </p:cNvCxnSpPr>
          <p:nvPr/>
        </p:nvCxnSpPr>
        <p:spPr>
          <a:xfrm flipH="1">
            <a:off x="2498063" y="4363344"/>
            <a:ext cx="2711611" cy="2165684"/>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7120196A-12E2-261E-4A19-91C2BDE2F529}"/>
              </a:ext>
            </a:extLst>
          </p:cNvPr>
          <p:cNvSpPr txBox="1"/>
          <p:nvPr/>
        </p:nvSpPr>
        <p:spPr>
          <a:xfrm>
            <a:off x="458905" y="3471565"/>
            <a:ext cx="8931742" cy="361317"/>
          </a:xfrm>
          <a:prstGeom prst="rect">
            <a:avLst/>
          </a:prstGeom>
          <a:noFill/>
        </p:spPr>
        <p:txBody>
          <a:bodyPr wrap="square">
            <a:spAutoFit/>
          </a:bodyPr>
          <a:lstStyle/>
          <a:p>
            <a:pPr marL="171450" indent="-171450">
              <a:lnSpc>
                <a:spcPct val="170000"/>
              </a:lnSpc>
              <a:buFont typeface="Arial" panose="020B0604020202020204" pitchFamily="34" charset="0"/>
              <a:buChar char="•"/>
            </a:pPr>
            <a:r>
              <a:rPr lang="en-US" altLang="ko-KR" sz="1200"/>
              <a:t>DataBinder </a:t>
            </a:r>
            <a:r>
              <a:rPr lang="ko-KR" altLang="en-US" sz="1200"/>
              <a:t>에 의해 바인딩이 완료되면 </a:t>
            </a:r>
            <a:r>
              <a:rPr lang="en-US" altLang="ko-KR" sz="1200"/>
              <a:t>BindingResult </a:t>
            </a:r>
            <a:r>
              <a:rPr lang="ko-KR" altLang="en-US" sz="1200"/>
              <a:t>는 바인딩 된 객체를 저장한다</a:t>
            </a:r>
            <a:r>
              <a:rPr lang="en-US" altLang="ko-KR" sz="1200"/>
              <a:t>. </a:t>
            </a:r>
            <a:r>
              <a:rPr lang="ko-KR" altLang="en-US" sz="1200"/>
              <a:t>그리고 </a:t>
            </a:r>
            <a:r>
              <a:rPr lang="en-US" altLang="ko-KR" sz="1200"/>
              <a:t>errors </a:t>
            </a:r>
            <a:r>
              <a:rPr lang="ko-KR" altLang="en-US" sz="1200"/>
              <a:t>속성은 비어 있는 상태다</a:t>
            </a:r>
            <a:endParaRPr lang="en-US" altLang="ko-KR" sz="1200"/>
          </a:p>
        </p:txBody>
      </p:sp>
      <p:sp>
        <p:nvSpPr>
          <p:cNvPr id="49" name="직사각형 48">
            <a:extLst>
              <a:ext uri="{FF2B5EF4-FFF2-40B4-BE49-F238E27FC236}">
                <a16:creationId xmlns:a16="http://schemas.microsoft.com/office/drawing/2014/main" id="{62A20D29-B09A-0D04-34E7-DEB5D72E2E92}"/>
              </a:ext>
            </a:extLst>
          </p:cNvPr>
          <p:cNvSpPr/>
          <p:nvPr/>
        </p:nvSpPr>
        <p:spPr>
          <a:xfrm>
            <a:off x="155522" y="3131517"/>
            <a:ext cx="3621632" cy="369332"/>
          </a:xfrm>
          <a:prstGeom prst="rect">
            <a:avLst/>
          </a:prstGeom>
        </p:spPr>
        <p:txBody>
          <a:bodyPr wrap="none">
            <a:spAutoFit/>
          </a:bodyPr>
          <a:lstStyle/>
          <a:p>
            <a:pPr marL="285750" indent="-285750">
              <a:buFont typeface="Wingdings" panose="05000000000000000000" pitchFamily="2" charset="2"/>
              <a:buChar char="ü"/>
            </a:pPr>
            <a:r>
              <a:rPr lang="en-US" altLang="ko-KR" sz="1800" b="1">
                <a:solidFill>
                  <a:schemeClr val="accent1">
                    <a:lumMod val="75000"/>
                  </a:schemeClr>
                </a:solidFill>
              </a:rPr>
              <a:t>BindingResult</a:t>
            </a:r>
            <a:r>
              <a:rPr lang="ko-KR" altLang="en-US" sz="1800" b="1">
                <a:solidFill>
                  <a:schemeClr val="accent1">
                    <a:lumMod val="75000"/>
                  </a:schemeClr>
                </a:solidFill>
              </a:rPr>
              <a:t> 과 바인딩 객체</a:t>
            </a:r>
            <a:endParaRPr lang="ko-KR" altLang="en-US" b="1">
              <a:solidFill>
                <a:schemeClr val="accent1">
                  <a:lumMod val="75000"/>
                </a:schemeClr>
              </a:solidFill>
              <a:latin typeface="+mn-ea"/>
            </a:endParaRPr>
          </a:p>
        </p:txBody>
      </p:sp>
      <p:sp>
        <p:nvSpPr>
          <p:cNvPr id="2" name="직사각형 1">
            <a:extLst>
              <a:ext uri="{FF2B5EF4-FFF2-40B4-BE49-F238E27FC236}">
                <a16:creationId xmlns:a16="http://schemas.microsoft.com/office/drawing/2014/main" id="{56EA0E21-824B-8A82-1440-E7464922C4D3}"/>
              </a:ext>
            </a:extLst>
          </p:cNvPr>
          <p:cNvSpPr/>
          <p:nvPr/>
        </p:nvSpPr>
        <p:spPr>
          <a:xfrm>
            <a:off x="614312" y="1033948"/>
            <a:ext cx="11366927" cy="1824795"/>
          </a:xfrm>
          <a:prstGeom prst="rect">
            <a:avLst/>
          </a:prstGeom>
        </p:spPr>
        <p:txBody>
          <a:bodyPr wrap="square">
            <a:spAutoFit/>
          </a:bodyPr>
          <a:lstStyle/>
          <a:p>
            <a:pPr marL="228600" indent="-228600">
              <a:lnSpc>
                <a:spcPct val="160000"/>
              </a:lnSpc>
              <a:buFont typeface="+mj-lt"/>
              <a:buAutoNum type="arabicParenR"/>
            </a:pPr>
            <a:r>
              <a:rPr lang="ko-KR" altLang="en-US" sz="1200"/>
              <a:t>스프링은 데이터 바인딩 시 발생하는 모든 오류 정보를 자동으로 </a:t>
            </a:r>
            <a:r>
              <a:rPr lang="en-US" altLang="ko-KR" sz="1200"/>
              <a:t>BindingResult </a:t>
            </a:r>
            <a:r>
              <a:rPr lang="ko-KR" altLang="en-US" sz="1200"/>
              <a:t>의 </a:t>
            </a:r>
            <a:r>
              <a:rPr lang="en-US" altLang="ko-KR" sz="1200"/>
              <a:t>errors</a:t>
            </a:r>
            <a:r>
              <a:rPr lang="ko-KR" altLang="en-US" sz="1200"/>
              <a:t> 속성에 저장 한다</a:t>
            </a:r>
            <a:endParaRPr lang="en-US" altLang="ko-KR" sz="1200"/>
          </a:p>
          <a:p>
            <a:pPr marL="228600" indent="-228600">
              <a:lnSpc>
                <a:spcPct val="160000"/>
              </a:lnSpc>
              <a:buFont typeface="+mj-lt"/>
              <a:buAutoNum type="arabicParenR"/>
            </a:pPr>
            <a:r>
              <a:rPr lang="ko-KR" altLang="en-US" sz="1200"/>
              <a:t>사용자가 </a:t>
            </a:r>
            <a:r>
              <a:rPr lang="en-US" altLang="ko-KR" sz="1200"/>
              <a:t>BindingResult </a:t>
            </a:r>
            <a:r>
              <a:rPr lang="ko-KR" altLang="en-US" sz="1200"/>
              <a:t>의 오류 정보를 활용하기 위해서는 컨트롤러 메서드 매개변수로 지정 해야 한다</a:t>
            </a:r>
            <a:endParaRPr lang="en-US" altLang="ko-KR" sz="1200"/>
          </a:p>
          <a:p>
            <a:pPr marL="685800" lvl="1" indent="-228600">
              <a:lnSpc>
                <a:spcPct val="160000"/>
              </a:lnSpc>
              <a:buFont typeface="Arial" panose="020B0604020202020204" pitchFamily="34" charset="0"/>
              <a:buChar char="•"/>
            </a:pPr>
            <a:r>
              <a:rPr lang="ko-KR" altLang="en-US" sz="1200"/>
              <a:t>매개변수로 지정 시 </a:t>
            </a:r>
            <a:r>
              <a:rPr lang="en-US" altLang="ko-KR" sz="1200"/>
              <a:t>BindingResult </a:t>
            </a:r>
            <a:r>
              <a:rPr lang="ko-KR" altLang="en-US" sz="1200"/>
              <a:t>는 </a:t>
            </a:r>
            <a:r>
              <a:rPr lang="en-US" altLang="ko-KR" sz="1200"/>
              <a:t>@ModelAttribute</a:t>
            </a:r>
            <a:r>
              <a:rPr lang="ko-KR" altLang="en-US" sz="1200"/>
              <a:t> 객체 바로 뒤에 위치해야 한다</a:t>
            </a:r>
            <a:r>
              <a:rPr lang="en-US" altLang="ko-KR" sz="1200"/>
              <a:t>. </a:t>
            </a:r>
            <a:r>
              <a:rPr lang="ko-KR" altLang="en-US" sz="1200"/>
              <a:t>아래 코드에서 </a:t>
            </a:r>
            <a:r>
              <a:rPr lang="en-US" altLang="ko-KR" sz="1200"/>
              <a:t>BindingResult </a:t>
            </a:r>
            <a:r>
              <a:rPr lang="ko-KR" altLang="en-US" sz="1200"/>
              <a:t>는 </a:t>
            </a:r>
            <a:r>
              <a:rPr lang="en-US" altLang="ko-KR" sz="1200"/>
              <a:t>user </a:t>
            </a:r>
            <a:r>
              <a:rPr lang="ko-KR" altLang="en-US" sz="1200"/>
              <a:t>객체 바로 다음에 와야 한다</a:t>
            </a:r>
            <a:endParaRPr lang="en-US" altLang="ko-KR" sz="1200"/>
          </a:p>
          <a:p>
            <a:pPr marL="685800" lvl="1" indent="-228600">
              <a:lnSpc>
                <a:spcPct val="160000"/>
              </a:lnSpc>
              <a:buFont typeface="Arial" panose="020B0604020202020204" pitchFamily="34" charset="0"/>
              <a:buChar char="•"/>
            </a:pPr>
            <a:endParaRPr lang="en-US" altLang="ko-KR" sz="1200"/>
          </a:p>
          <a:p>
            <a:pPr marL="685800" lvl="1" indent="-228600">
              <a:lnSpc>
                <a:spcPct val="160000"/>
              </a:lnSpc>
              <a:buFont typeface="Arial" panose="020B0604020202020204" pitchFamily="34" charset="0"/>
              <a:buChar char="•"/>
            </a:pPr>
            <a:r>
              <a:rPr lang="ko-KR" altLang="en-US" sz="1200"/>
              <a:t>매개변수로 지정하게 되면 객체 바인딩 오류가 나서 예외가 발생하더라도 컨트롤러는 정상으로 실행된다</a:t>
            </a:r>
            <a:endParaRPr lang="en-US" altLang="ko-KR" sz="1200"/>
          </a:p>
          <a:p>
            <a:pPr marL="228600" indent="-228600">
              <a:lnSpc>
                <a:spcPct val="160000"/>
              </a:lnSpc>
              <a:buFont typeface="+mj-lt"/>
              <a:buAutoNum type="arabicParenR"/>
            </a:pPr>
            <a:r>
              <a:rPr lang="en-US" altLang="ko-KR" sz="1200"/>
              <a:t>BindingResult API </a:t>
            </a:r>
            <a:r>
              <a:rPr lang="ko-KR" altLang="en-US" sz="1200"/>
              <a:t>를 사용해서 추가적인 검증을 진행하거나 검증 결과를 클라이언트에게 전달할 수 있다</a:t>
            </a:r>
            <a:r>
              <a:rPr lang="en-US" altLang="ko-KR" sz="1200"/>
              <a:t>. </a:t>
            </a:r>
          </a:p>
        </p:txBody>
      </p:sp>
    </p:spTree>
    <p:extLst>
      <p:ext uri="{BB962C8B-B14F-4D97-AF65-F5344CB8AC3E}">
        <p14:creationId xmlns:p14="http://schemas.microsoft.com/office/powerpoint/2010/main" val="388288369"/>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5ECD88-2DAE-9551-4424-677D062CFDE7}"/>
            </a:ext>
          </a:extLst>
        </p:cNvPr>
        <p:cNvGrpSpPr/>
        <p:nvPr/>
      </p:nvGrpSpPr>
      <p:grpSpPr>
        <a:xfrm>
          <a:off x="0" y="0"/>
          <a:ext cx="0" cy="0"/>
          <a:chOff x="0" y="0"/>
          <a:chExt cx="0" cy="0"/>
        </a:xfrm>
      </p:grpSpPr>
      <p:sp>
        <p:nvSpPr>
          <p:cNvPr id="16" name="직사각형 15">
            <a:extLst>
              <a:ext uri="{FF2B5EF4-FFF2-40B4-BE49-F238E27FC236}">
                <a16:creationId xmlns:a16="http://schemas.microsoft.com/office/drawing/2014/main" id="{782E85C9-DD23-0CA7-B911-68C27CBA14AA}"/>
              </a:ext>
            </a:extLst>
          </p:cNvPr>
          <p:cNvSpPr/>
          <p:nvPr/>
        </p:nvSpPr>
        <p:spPr>
          <a:xfrm>
            <a:off x="113412" y="226376"/>
            <a:ext cx="2534796" cy="369332"/>
          </a:xfrm>
          <a:prstGeom prst="rect">
            <a:avLst/>
          </a:prstGeom>
        </p:spPr>
        <p:txBody>
          <a:bodyPr wrap="none">
            <a:spAutoFit/>
          </a:bodyPr>
          <a:lstStyle/>
          <a:p>
            <a:pPr marL="285750" indent="-285750">
              <a:buFont typeface="Wingdings" panose="05000000000000000000" pitchFamily="2" charset="2"/>
              <a:buChar char="ü"/>
            </a:pPr>
            <a:r>
              <a:rPr lang="en-US" altLang="ko-KR" sz="1800" b="1">
                <a:solidFill>
                  <a:schemeClr val="accent1">
                    <a:lumMod val="75000"/>
                  </a:schemeClr>
                </a:solidFill>
              </a:rPr>
              <a:t>BindingResult </a:t>
            </a:r>
            <a:r>
              <a:rPr lang="ko-KR" altLang="en-US" sz="1800" b="1">
                <a:solidFill>
                  <a:schemeClr val="accent1">
                    <a:lumMod val="75000"/>
                  </a:schemeClr>
                </a:solidFill>
              </a:rPr>
              <a:t>기본</a:t>
            </a:r>
            <a:endParaRPr lang="ko-KR" altLang="en-US" b="1">
              <a:solidFill>
                <a:schemeClr val="accent1">
                  <a:lumMod val="75000"/>
                </a:schemeClr>
              </a:solidFill>
              <a:latin typeface="+mn-ea"/>
            </a:endParaRPr>
          </a:p>
        </p:txBody>
      </p:sp>
      <p:sp>
        <p:nvSpPr>
          <p:cNvPr id="12" name="직사각형 11">
            <a:extLst>
              <a:ext uri="{FF2B5EF4-FFF2-40B4-BE49-F238E27FC236}">
                <a16:creationId xmlns:a16="http://schemas.microsoft.com/office/drawing/2014/main" id="{C2F82367-EE24-E80A-37D9-A5EFC620CC79}"/>
              </a:ext>
            </a:extLst>
          </p:cNvPr>
          <p:cNvSpPr/>
          <p:nvPr/>
        </p:nvSpPr>
        <p:spPr>
          <a:xfrm>
            <a:off x="475424" y="752706"/>
            <a:ext cx="5831405" cy="307777"/>
          </a:xfrm>
          <a:prstGeom prst="rect">
            <a:avLst/>
          </a:prstGeom>
        </p:spPr>
        <p:txBody>
          <a:bodyPr wrap="none">
            <a:spAutoFit/>
          </a:bodyPr>
          <a:lstStyle/>
          <a:p>
            <a:pPr marL="342900" indent="-342900">
              <a:buFont typeface="+mj-lt"/>
              <a:buAutoNum type="arabicPeriod"/>
            </a:pPr>
            <a:r>
              <a:rPr lang="ko-KR" altLang="en-US" sz="1400">
                <a:solidFill>
                  <a:schemeClr val="accent1">
                    <a:lumMod val="75000"/>
                  </a:schemeClr>
                </a:solidFill>
              </a:rPr>
              <a:t>바인딩 오류 발생 </a:t>
            </a:r>
            <a:r>
              <a:rPr lang="en-US" altLang="ko-KR" sz="1400">
                <a:solidFill>
                  <a:schemeClr val="accent1">
                    <a:lumMod val="75000"/>
                  </a:schemeClr>
                </a:solidFill>
              </a:rPr>
              <a:t>: BindingResult </a:t>
            </a:r>
            <a:r>
              <a:rPr lang="ko-KR" altLang="en-US" sz="1400">
                <a:solidFill>
                  <a:schemeClr val="accent1">
                    <a:lumMod val="75000"/>
                  </a:schemeClr>
                </a:solidFill>
              </a:rPr>
              <a:t>를 메서드에 선언하지 않는 경우</a:t>
            </a:r>
          </a:p>
        </p:txBody>
      </p:sp>
      <p:sp>
        <p:nvSpPr>
          <p:cNvPr id="13" name="직사각형 12">
            <a:extLst>
              <a:ext uri="{FF2B5EF4-FFF2-40B4-BE49-F238E27FC236}">
                <a16:creationId xmlns:a16="http://schemas.microsoft.com/office/drawing/2014/main" id="{4A140793-95AA-7C00-623C-8BC7D9890F12}"/>
              </a:ext>
            </a:extLst>
          </p:cNvPr>
          <p:cNvSpPr/>
          <p:nvPr/>
        </p:nvSpPr>
        <p:spPr>
          <a:xfrm>
            <a:off x="766920" y="1076457"/>
            <a:ext cx="11425079" cy="887615"/>
          </a:xfrm>
          <a:prstGeom prst="rect">
            <a:avLst/>
          </a:prstGeom>
        </p:spPr>
        <p:txBody>
          <a:bodyPr wrap="square">
            <a:spAutoFit/>
          </a:bodyPr>
          <a:lstStyle/>
          <a:p>
            <a:pPr marL="228600" indent="-228600">
              <a:lnSpc>
                <a:spcPct val="150000"/>
              </a:lnSpc>
              <a:buFont typeface="+mj-lt"/>
              <a:buAutoNum type="arabicParenR"/>
            </a:pPr>
            <a:r>
              <a:rPr lang="ko-KR" altLang="en-US" sz="1200"/>
              <a:t>스프링은 </a:t>
            </a:r>
            <a:r>
              <a:rPr lang="en-US" altLang="ko-KR" sz="1200"/>
              <a:t>MethodArgumentNotValidException </a:t>
            </a:r>
            <a:r>
              <a:rPr lang="ko-KR" altLang="en-US" sz="1200"/>
              <a:t>예외를 발생시키고 요청한 컨트롤러는 실행되지 않는다</a:t>
            </a:r>
            <a:r>
              <a:rPr lang="en-US" altLang="ko-KR" sz="1200"/>
              <a:t>. </a:t>
            </a:r>
          </a:p>
          <a:p>
            <a:pPr marL="228600" indent="-228600">
              <a:lnSpc>
                <a:spcPct val="150000"/>
              </a:lnSpc>
              <a:buFont typeface="+mj-lt"/>
              <a:buAutoNum type="arabicParenR"/>
            </a:pPr>
            <a:r>
              <a:rPr lang="ko-KR" altLang="en-US" sz="1200"/>
              <a:t>가장 기본이 되는 바인딩 오류는 타입 불일치이다 즉</a:t>
            </a:r>
            <a:r>
              <a:rPr lang="en-US" altLang="ko-KR" sz="1200"/>
              <a:t>. </a:t>
            </a:r>
            <a:r>
              <a:rPr lang="ko-KR" altLang="en-US" sz="1200"/>
              <a:t>요청 데이터와 필드 타입이 서로 맞지 않아 바인딩이 실패 하는데 이때 내부적으로 </a:t>
            </a:r>
            <a:r>
              <a:rPr lang="en-US" altLang="ko-KR" sz="1200"/>
              <a:t>TypeMismatchException </a:t>
            </a:r>
            <a:r>
              <a:rPr lang="ko-KR" altLang="en-US" sz="1200"/>
              <a:t>예외가 발생한다</a:t>
            </a:r>
            <a:endParaRPr lang="en-US" altLang="ko-KR" sz="1200"/>
          </a:p>
        </p:txBody>
      </p:sp>
      <p:sp>
        <p:nvSpPr>
          <p:cNvPr id="2" name="Rectangle 1">
            <a:extLst>
              <a:ext uri="{FF2B5EF4-FFF2-40B4-BE49-F238E27FC236}">
                <a16:creationId xmlns:a16="http://schemas.microsoft.com/office/drawing/2014/main" id="{CC697414-905F-6DA2-478A-10AB2D1AC761}"/>
              </a:ext>
            </a:extLst>
          </p:cNvPr>
          <p:cNvSpPr>
            <a:spLocks noChangeArrowheads="1"/>
          </p:cNvSpPr>
          <p:nvPr/>
        </p:nvSpPr>
        <p:spPr bwMode="auto">
          <a:xfrm>
            <a:off x="997983" y="2164016"/>
            <a:ext cx="4253801" cy="107664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a:t>
            </a:r>
            <a:r>
              <a:rPr lang="en-US" altLang="ko-KR" sz="1100">
                <a:solidFill>
                  <a:srgbClr val="B3AE60"/>
                </a:solidFill>
                <a:latin typeface="Arial Unicode MS"/>
                <a:ea typeface="JetBrains Mono"/>
              </a:rPr>
              <a:t>Post</a:t>
            </a:r>
            <a:r>
              <a:rPr kumimoji="0" lang="ko-KR" altLang="ko-KR" sz="1100" b="0" i="0" u="none" strike="noStrike" cap="none" normalizeH="0" baseline="0">
                <a:ln>
                  <a:noFill/>
                </a:ln>
                <a:solidFill>
                  <a:srgbClr val="B3AE60"/>
                </a:solidFill>
                <a:effectLst/>
                <a:latin typeface="Arial Unicode MS"/>
                <a:ea typeface="JetBrains Mono"/>
              </a:rPr>
              <a:t>Mapping</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"/non</a:t>
            </a:r>
            <a:r>
              <a:rPr lang="en-US" altLang="ko-KR" sz="1100">
                <a:solidFill>
                  <a:srgbClr val="6AAB73"/>
                </a:solidFill>
                <a:latin typeface="Arial Unicode MS"/>
                <a:ea typeface="JetBrains Mono"/>
              </a:rPr>
              <a:t>V</a:t>
            </a:r>
            <a:r>
              <a:rPr kumimoji="0" lang="en-US" altLang="ko-KR" sz="1100" b="0" i="0" u="none" strike="noStrike" cap="none" normalizeH="0" baseline="0">
                <a:ln>
                  <a:noFill/>
                </a:ln>
                <a:solidFill>
                  <a:srgbClr val="6AAB73"/>
                </a:solidFill>
                <a:effectLst/>
                <a:latin typeface="Arial Unicode MS"/>
                <a:ea typeface="JetBrains Mono"/>
              </a:rPr>
              <a:t>alidation</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String </a:t>
            </a:r>
            <a:r>
              <a:rPr kumimoji="0" lang="en-US" altLang="ko-KR" sz="1100" b="0" i="0" u="none" strike="noStrike" cap="none" normalizeH="0" baseline="0">
                <a:ln>
                  <a:noFill/>
                </a:ln>
                <a:solidFill>
                  <a:srgbClr val="56A8F5"/>
                </a:solidFill>
                <a:effectLst/>
                <a:latin typeface="Arial Unicode MS"/>
                <a:ea typeface="JetBrains Mono"/>
              </a:rPr>
              <a:t>nonValidation </a:t>
            </a:r>
            <a:r>
              <a:rPr kumimoji="0" lang="ko-KR" altLang="ko-KR" sz="1100" b="0" i="0" u="none" strike="noStrike" cap="none" normalizeH="0" baseline="0">
                <a:ln>
                  <a:noFill/>
                </a:ln>
                <a:solidFill>
                  <a:srgbClr val="BCBEC4"/>
                </a:solidFill>
                <a:effectLst/>
                <a:latin typeface="Arial Unicode MS"/>
                <a:ea typeface="JetBrains Mono"/>
              </a:rPr>
              <a:t>(</a:t>
            </a:r>
            <a:r>
              <a:rPr kumimoji="0" lang="en-US" altLang="ko-KR" sz="1100" b="0" i="0" u="none" strike="noStrike" cap="none" normalizeH="0" baseline="0">
                <a:ln>
                  <a:noFill/>
                </a:ln>
                <a:solidFill>
                  <a:schemeClr val="accent4">
                    <a:lumMod val="75000"/>
                  </a:schemeClr>
                </a:solidFill>
                <a:effectLst/>
                <a:latin typeface="Arial Unicode MS"/>
                <a:ea typeface="JetBrains Mono"/>
              </a:rPr>
              <a:t>@ModelAttribute</a:t>
            </a:r>
            <a:r>
              <a:rPr kumimoji="0" lang="en-US" altLang="ko-KR" sz="1100" b="0" i="0" u="none" strike="noStrike" cap="none" normalizeH="0" baseline="0">
                <a:ln>
                  <a:noFill/>
                </a:ln>
                <a:solidFill>
                  <a:srgbClr val="BCBEC4"/>
                </a:solidFill>
                <a:effectLst/>
                <a:latin typeface="Arial Unicode MS"/>
                <a:ea typeface="JetBrains Mono"/>
              </a:rPr>
              <a:t> Member</a:t>
            </a:r>
            <a:r>
              <a:rPr kumimoji="0" lang="ko-KR" altLang="ko-KR" sz="1100" b="0" i="0" u="none" strike="noStrike" cap="none" normalizeH="0" baseline="0">
                <a:ln>
                  <a:noFill/>
                </a:ln>
                <a:solidFill>
                  <a:srgbClr val="BCBEC4"/>
                </a:solidFill>
                <a:effectLst/>
                <a:latin typeface="Arial Unicode MS"/>
                <a:ea typeface="JetBrains Mono"/>
              </a:rPr>
              <a:t> </a:t>
            </a:r>
            <a:r>
              <a:rPr lang="en-US" altLang="ko-KR" sz="1100">
                <a:solidFill>
                  <a:srgbClr val="BCBEC4"/>
                </a:solidFill>
                <a:latin typeface="Arial Unicode MS"/>
                <a:ea typeface="JetBrains Mono"/>
              </a:rPr>
              <a:t>m</a:t>
            </a:r>
            <a:r>
              <a:rPr kumimoji="0" lang="en-US" altLang="ko-KR" sz="1100" b="0" i="0" u="none" strike="noStrike" cap="none" normalizeH="0" baseline="0">
                <a:ln>
                  <a:noFill/>
                </a:ln>
                <a:solidFill>
                  <a:srgbClr val="BCBEC4"/>
                </a:solidFill>
                <a:effectLst/>
                <a:latin typeface="Arial Unicode MS"/>
                <a:ea typeface="JetBrains Mono"/>
              </a:rPr>
              <a:t>ember</a:t>
            </a: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6AAB73"/>
                </a:solidFill>
                <a:effectLst/>
                <a:latin typeface="Arial Unicode MS"/>
                <a:ea typeface="JetBrains Mono"/>
              </a:rPr>
              <a:t>"</a:t>
            </a:r>
            <a:r>
              <a:rPr kumimoji="0" lang="en-US" altLang="ko-KR" sz="1100" b="0" i="0" u="none" strike="noStrike" cap="none" normalizeH="0" baseline="0">
                <a:ln>
                  <a:noFill/>
                </a:ln>
                <a:solidFill>
                  <a:srgbClr val="6AAB73"/>
                </a:solidFill>
                <a:effectLst/>
                <a:latin typeface="Arial Unicode MS"/>
                <a:ea typeface="JetBrains Mono"/>
              </a:rPr>
              <a:t>member</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21" name="직사각형 20">
            <a:extLst>
              <a:ext uri="{FF2B5EF4-FFF2-40B4-BE49-F238E27FC236}">
                <a16:creationId xmlns:a16="http://schemas.microsoft.com/office/drawing/2014/main" id="{11B6B672-C6F2-88EA-526E-CC41DCAA0CBC}"/>
              </a:ext>
            </a:extLst>
          </p:cNvPr>
          <p:cNvSpPr/>
          <p:nvPr/>
        </p:nvSpPr>
        <p:spPr>
          <a:xfrm>
            <a:off x="3507206" y="4782557"/>
            <a:ext cx="1805591" cy="246221"/>
          </a:xfrm>
          <a:prstGeom prst="rect">
            <a:avLst/>
          </a:prstGeom>
        </p:spPr>
        <p:txBody>
          <a:bodyPr wrap="square">
            <a:spAutoFit/>
          </a:bodyPr>
          <a:lstStyle/>
          <a:p>
            <a:pPr algn="ctr"/>
            <a:r>
              <a:rPr lang="ko-KR" altLang="en-US" sz="1000">
                <a:solidFill>
                  <a:schemeClr val="accent1">
                    <a:lumMod val="75000"/>
                  </a:schemeClr>
                </a:solidFill>
              </a:rPr>
              <a:t>타입 불일치로 바인딩 실패</a:t>
            </a:r>
            <a:endParaRPr lang="en-US" altLang="ko-KR" sz="1000">
              <a:solidFill>
                <a:schemeClr val="accent1">
                  <a:lumMod val="75000"/>
                </a:schemeClr>
              </a:solidFill>
            </a:endParaRPr>
          </a:p>
        </p:txBody>
      </p:sp>
      <p:sp>
        <p:nvSpPr>
          <p:cNvPr id="18" name="Rectangle 2">
            <a:extLst>
              <a:ext uri="{FF2B5EF4-FFF2-40B4-BE49-F238E27FC236}">
                <a16:creationId xmlns:a16="http://schemas.microsoft.com/office/drawing/2014/main" id="{065AA868-40E7-3CDB-D26C-2DA34DA5BE04}"/>
              </a:ext>
            </a:extLst>
          </p:cNvPr>
          <p:cNvSpPr>
            <a:spLocks noChangeArrowheads="1"/>
          </p:cNvSpPr>
          <p:nvPr/>
        </p:nvSpPr>
        <p:spPr bwMode="auto">
          <a:xfrm>
            <a:off x="997984" y="5198731"/>
            <a:ext cx="3489795" cy="107664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latin typeface="Arial Unicode MS"/>
                <a:ea typeface="JetBrains Mono"/>
              </a:rPr>
              <a:t>POST </a:t>
            </a:r>
            <a:r>
              <a:rPr kumimoji="0" lang="ko-KR" altLang="ko-KR" sz="1100" b="0" i="0" u="none" strike="noStrike" cap="none" normalizeH="0" baseline="0">
                <a:ln>
                  <a:noFill/>
                </a:ln>
                <a:solidFill>
                  <a:srgbClr val="BCBEC4"/>
                </a:solidFill>
                <a:effectLst/>
                <a:latin typeface="Arial Unicode MS"/>
                <a:ea typeface="JetBrains Mono"/>
              </a:rPr>
              <a:t>http://localhost:8080/</a:t>
            </a:r>
            <a:r>
              <a:rPr kumimoji="0" lang="en-US" altLang="ko-KR" sz="1100" b="0" i="0" u="none" strike="noStrike" cap="none" normalizeH="0" baseline="0">
                <a:ln>
                  <a:noFill/>
                </a:ln>
                <a:solidFill>
                  <a:srgbClr val="BCBEC4"/>
                </a:solidFill>
                <a:effectLst/>
                <a:latin typeface="Arial Unicode MS"/>
                <a:ea typeface="JetBrains Mono"/>
              </a:rPr>
              <a:t>nonValid</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1" u="none" strike="noStrike" cap="none" normalizeH="0" baseline="0">
                <a:ln>
                  <a:noFill/>
                </a:ln>
                <a:solidFill>
                  <a:srgbClr val="C77DBB"/>
                </a:solidFill>
                <a:effectLst/>
                <a:latin typeface="Arial Unicode MS"/>
                <a:ea typeface="JetBrains Mono"/>
              </a:rPr>
              <a:t>Content-Type</a:t>
            </a:r>
            <a:r>
              <a:rPr kumimoji="0" lang="ko-KR" altLang="ko-KR" sz="1100" b="0" i="0" u="none" strike="noStrike" cap="none" normalizeH="0" baseline="0">
                <a:ln>
                  <a:noFill/>
                </a:ln>
                <a:solidFill>
                  <a:srgbClr val="BCBEC4"/>
                </a:solidFill>
                <a:effectLst/>
                <a:latin typeface="Arial Unicode MS"/>
                <a:ea typeface="JetBrains Mono"/>
              </a:rPr>
              <a:t>: application/x-www-form-urlencoded</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name=leaven&amp;age=w25&amp;height=q33</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9" name="Rectangle 3">
            <a:extLst>
              <a:ext uri="{FF2B5EF4-FFF2-40B4-BE49-F238E27FC236}">
                <a16:creationId xmlns:a16="http://schemas.microsoft.com/office/drawing/2014/main" id="{E70A12B6-4051-CB49-9DE8-0F825A475CB5}"/>
              </a:ext>
            </a:extLst>
          </p:cNvPr>
          <p:cNvSpPr>
            <a:spLocks noChangeArrowheads="1"/>
          </p:cNvSpPr>
          <p:nvPr/>
        </p:nvSpPr>
        <p:spPr bwMode="auto">
          <a:xfrm>
            <a:off x="997984" y="3410792"/>
            <a:ext cx="1913659" cy="1584473"/>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@Data</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Member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private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C77DBB"/>
                </a:solidFill>
                <a:effectLst/>
                <a:latin typeface="Arial Unicode MS"/>
                <a:ea typeface="JetBrains Mono"/>
              </a:rPr>
              <a:t>name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private int </a:t>
            </a:r>
            <a:r>
              <a:rPr kumimoji="0" lang="ko-KR" altLang="ko-KR" sz="1100" b="0" i="0" u="none" strike="noStrike" cap="none" normalizeH="0" baseline="0">
                <a:ln>
                  <a:noFill/>
                </a:ln>
                <a:solidFill>
                  <a:srgbClr val="C77DBB"/>
                </a:solidFill>
                <a:effectLst/>
                <a:latin typeface="Arial Unicode MS"/>
                <a:ea typeface="JetBrains Mono"/>
              </a:rPr>
              <a:t>age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private int </a:t>
            </a:r>
            <a:r>
              <a:rPr kumimoji="0" lang="ko-KR" altLang="ko-KR" sz="1100" b="0" i="0" u="none" strike="noStrike" cap="none" normalizeH="0" baseline="0">
                <a:ln>
                  <a:noFill/>
                </a:ln>
                <a:solidFill>
                  <a:srgbClr val="C77DBB"/>
                </a:solidFill>
                <a:effectLst/>
                <a:latin typeface="Arial Unicode MS"/>
                <a:ea typeface="JetBrains Mono"/>
              </a:rPr>
              <a:t>height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22" name="직사각형 21">
            <a:extLst>
              <a:ext uri="{FF2B5EF4-FFF2-40B4-BE49-F238E27FC236}">
                <a16:creationId xmlns:a16="http://schemas.microsoft.com/office/drawing/2014/main" id="{ED2BBAB2-786A-24DF-BBB3-B3D40A6A8410}"/>
              </a:ext>
            </a:extLst>
          </p:cNvPr>
          <p:cNvSpPr/>
          <p:nvPr/>
        </p:nvSpPr>
        <p:spPr>
          <a:xfrm>
            <a:off x="1997243" y="6021808"/>
            <a:ext cx="1509963" cy="235515"/>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직사각형 22">
            <a:extLst>
              <a:ext uri="{FF2B5EF4-FFF2-40B4-BE49-F238E27FC236}">
                <a16:creationId xmlns:a16="http://schemas.microsoft.com/office/drawing/2014/main" id="{9902DC50-E138-8EEB-423E-AF3A2D82E00F}"/>
              </a:ext>
            </a:extLst>
          </p:cNvPr>
          <p:cNvSpPr/>
          <p:nvPr/>
        </p:nvSpPr>
        <p:spPr>
          <a:xfrm>
            <a:off x="1199831" y="4267203"/>
            <a:ext cx="1224533" cy="515354"/>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9" name="연결선: 구부러짐 28">
            <a:extLst>
              <a:ext uri="{FF2B5EF4-FFF2-40B4-BE49-F238E27FC236}">
                <a16:creationId xmlns:a16="http://schemas.microsoft.com/office/drawing/2014/main" id="{D95D1E0B-5607-E8B2-02C1-1D427E176BC3}"/>
              </a:ext>
            </a:extLst>
          </p:cNvPr>
          <p:cNvCxnSpPr>
            <a:stCxn id="23" idx="3"/>
            <a:endCxn id="22" idx="3"/>
          </p:cNvCxnSpPr>
          <p:nvPr/>
        </p:nvCxnSpPr>
        <p:spPr>
          <a:xfrm>
            <a:off x="2424364" y="4524880"/>
            <a:ext cx="1082842" cy="1614686"/>
          </a:xfrm>
          <a:prstGeom prst="curvedConnector3">
            <a:avLst>
              <a:gd name="adj1" fmla="val 121111"/>
            </a:avLst>
          </a:prstGeom>
          <a:ln w="9525">
            <a:solidFill>
              <a:srgbClr val="FF0000"/>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30" name="직사각형 29">
            <a:extLst>
              <a:ext uri="{FF2B5EF4-FFF2-40B4-BE49-F238E27FC236}">
                <a16:creationId xmlns:a16="http://schemas.microsoft.com/office/drawing/2014/main" id="{706CBA35-690D-AEFC-166E-9DEC1F622730}"/>
              </a:ext>
            </a:extLst>
          </p:cNvPr>
          <p:cNvSpPr/>
          <p:nvPr/>
        </p:nvSpPr>
        <p:spPr>
          <a:xfrm>
            <a:off x="3182353" y="3969024"/>
            <a:ext cx="8263160" cy="373885"/>
          </a:xfrm>
          <a:prstGeom prst="rect">
            <a:avLst/>
          </a:prstGeom>
        </p:spPr>
        <p:txBody>
          <a:bodyPr wrap="none">
            <a:spAutoFit/>
          </a:bodyPr>
          <a:lstStyle/>
          <a:p>
            <a:pPr>
              <a:lnSpc>
                <a:spcPct val="150000"/>
              </a:lnSpc>
            </a:pPr>
            <a:r>
              <a:rPr lang="en-US" altLang="ko-KR" sz="1400" i="1">
                <a:solidFill>
                  <a:srgbClr val="FF0000"/>
                </a:solidFill>
              </a:rPr>
              <a:t>BindingResult </a:t>
            </a:r>
            <a:r>
              <a:rPr lang="ko-KR" altLang="en-US" sz="1400" i="1">
                <a:solidFill>
                  <a:srgbClr val="FF0000"/>
                </a:solidFill>
              </a:rPr>
              <a:t>를 선언하지 않은 상태에서 오류가 발생하면 스프링은 예외를 던지고</a:t>
            </a:r>
            <a:r>
              <a:rPr lang="en-US" altLang="ko-KR" sz="1400" i="1">
                <a:solidFill>
                  <a:srgbClr val="FF0000"/>
                </a:solidFill>
              </a:rPr>
              <a:t> </a:t>
            </a:r>
            <a:r>
              <a:rPr lang="ko-KR" altLang="en-US" sz="1400" i="1">
                <a:solidFill>
                  <a:srgbClr val="FF0000"/>
                </a:solidFill>
              </a:rPr>
              <a:t>요청을 중단한다</a:t>
            </a:r>
            <a:endParaRPr lang="en-US" altLang="ko-KR" sz="1400" i="1">
              <a:solidFill>
                <a:srgbClr val="FF0000"/>
              </a:solidFill>
            </a:endParaRPr>
          </a:p>
        </p:txBody>
      </p:sp>
    </p:spTree>
    <p:extLst>
      <p:ext uri="{BB962C8B-B14F-4D97-AF65-F5344CB8AC3E}">
        <p14:creationId xmlns:p14="http://schemas.microsoft.com/office/powerpoint/2010/main" val="680879593"/>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DA78B5-6EE7-C1FA-C3B1-31050D17181B}"/>
            </a:ext>
          </a:extLst>
        </p:cNvPr>
        <p:cNvGrpSpPr/>
        <p:nvPr/>
      </p:nvGrpSpPr>
      <p:grpSpPr>
        <a:xfrm>
          <a:off x="0" y="0"/>
          <a:ext cx="0" cy="0"/>
          <a:chOff x="0" y="0"/>
          <a:chExt cx="0" cy="0"/>
        </a:xfrm>
      </p:grpSpPr>
      <p:sp>
        <p:nvSpPr>
          <p:cNvPr id="16" name="직사각형 15">
            <a:extLst>
              <a:ext uri="{FF2B5EF4-FFF2-40B4-BE49-F238E27FC236}">
                <a16:creationId xmlns:a16="http://schemas.microsoft.com/office/drawing/2014/main" id="{CCF5685B-ED81-E6A1-9B5F-B1841B71E02A}"/>
              </a:ext>
            </a:extLst>
          </p:cNvPr>
          <p:cNvSpPr/>
          <p:nvPr/>
        </p:nvSpPr>
        <p:spPr>
          <a:xfrm>
            <a:off x="113412" y="166216"/>
            <a:ext cx="2534796" cy="369332"/>
          </a:xfrm>
          <a:prstGeom prst="rect">
            <a:avLst/>
          </a:prstGeom>
        </p:spPr>
        <p:txBody>
          <a:bodyPr wrap="none">
            <a:spAutoFit/>
          </a:bodyPr>
          <a:lstStyle/>
          <a:p>
            <a:pPr marL="285750" indent="-285750">
              <a:buFont typeface="Wingdings" panose="05000000000000000000" pitchFamily="2" charset="2"/>
              <a:buChar char="ü"/>
            </a:pPr>
            <a:r>
              <a:rPr lang="en-US" altLang="ko-KR" sz="1800" b="1">
                <a:solidFill>
                  <a:schemeClr val="accent1">
                    <a:lumMod val="75000"/>
                  </a:schemeClr>
                </a:solidFill>
              </a:rPr>
              <a:t>BindingResult </a:t>
            </a:r>
            <a:r>
              <a:rPr lang="ko-KR" altLang="en-US" sz="1800" b="1">
                <a:solidFill>
                  <a:schemeClr val="accent1">
                    <a:lumMod val="75000"/>
                  </a:schemeClr>
                </a:solidFill>
              </a:rPr>
              <a:t>기본</a:t>
            </a:r>
            <a:endParaRPr lang="ko-KR" altLang="en-US" b="1">
              <a:solidFill>
                <a:schemeClr val="accent1">
                  <a:lumMod val="75000"/>
                </a:schemeClr>
              </a:solidFill>
              <a:latin typeface="+mn-ea"/>
            </a:endParaRPr>
          </a:p>
        </p:txBody>
      </p:sp>
      <p:sp>
        <p:nvSpPr>
          <p:cNvPr id="12" name="직사각형 11">
            <a:extLst>
              <a:ext uri="{FF2B5EF4-FFF2-40B4-BE49-F238E27FC236}">
                <a16:creationId xmlns:a16="http://schemas.microsoft.com/office/drawing/2014/main" id="{836FF412-E0FE-2C5A-35BA-51D052638078}"/>
              </a:ext>
            </a:extLst>
          </p:cNvPr>
          <p:cNvSpPr/>
          <p:nvPr/>
        </p:nvSpPr>
        <p:spPr>
          <a:xfrm>
            <a:off x="475424" y="692546"/>
            <a:ext cx="5148525" cy="307777"/>
          </a:xfrm>
          <a:prstGeom prst="rect">
            <a:avLst/>
          </a:prstGeom>
        </p:spPr>
        <p:txBody>
          <a:bodyPr wrap="none">
            <a:spAutoFit/>
          </a:bodyPr>
          <a:lstStyle/>
          <a:p>
            <a:r>
              <a:rPr lang="en-US" altLang="ko-KR" sz="1400">
                <a:solidFill>
                  <a:schemeClr val="accent1">
                    <a:lumMod val="75000"/>
                  </a:schemeClr>
                </a:solidFill>
              </a:rPr>
              <a:t>2.  </a:t>
            </a:r>
            <a:r>
              <a:rPr lang="ko-KR" altLang="en-US" sz="1400">
                <a:solidFill>
                  <a:schemeClr val="accent1">
                    <a:lumMod val="75000"/>
                  </a:schemeClr>
                </a:solidFill>
              </a:rPr>
              <a:t>바인딩 오류 발생 </a:t>
            </a:r>
            <a:r>
              <a:rPr lang="en-US" altLang="ko-KR" sz="1400">
                <a:solidFill>
                  <a:schemeClr val="accent1">
                    <a:lumMod val="75000"/>
                  </a:schemeClr>
                </a:solidFill>
              </a:rPr>
              <a:t>: BindingResult </a:t>
            </a:r>
            <a:r>
              <a:rPr lang="ko-KR" altLang="en-US" sz="1400">
                <a:solidFill>
                  <a:schemeClr val="accent1">
                    <a:lumMod val="75000"/>
                  </a:schemeClr>
                </a:solidFill>
              </a:rPr>
              <a:t>를 메서드에 선언한 경우</a:t>
            </a:r>
          </a:p>
        </p:txBody>
      </p:sp>
      <p:sp>
        <p:nvSpPr>
          <p:cNvPr id="13" name="직사각형 12">
            <a:extLst>
              <a:ext uri="{FF2B5EF4-FFF2-40B4-BE49-F238E27FC236}">
                <a16:creationId xmlns:a16="http://schemas.microsoft.com/office/drawing/2014/main" id="{5A441B4A-2406-870F-3922-2DDBB8AD5AE6}"/>
              </a:ext>
            </a:extLst>
          </p:cNvPr>
          <p:cNvSpPr/>
          <p:nvPr/>
        </p:nvSpPr>
        <p:spPr>
          <a:xfrm>
            <a:off x="766922" y="1016297"/>
            <a:ext cx="11270673" cy="610616"/>
          </a:xfrm>
          <a:prstGeom prst="rect">
            <a:avLst/>
          </a:prstGeom>
        </p:spPr>
        <p:txBody>
          <a:bodyPr wrap="square">
            <a:spAutoFit/>
          </a:bodyPr>
          <a:lstStyle/>
          <a:p>
            <a:pPr marL="228600" indent="-228600">
              <a:lnSpc>
                <a:spcPct val="150000"/>
              </a:lnSpc>
              <a:buFont typeface="+mj-lt"/>
              <a:buAutoNum type="arabicParenR"/>
            </a:pPr>
            <a:r>
              <a:rPr lang="en-US" altLang="ko-KR" sz="1200"/>
              <a:t>MethodArgumentNotValidException </a:t>
            </a:r>
            <a:r>
              <a:rPr lang="ko-KR" altLang="en-US" sz="1200"/>
              <a:t>예외를 건너뛰고 컨트롤러 메서드가 호출된다</a:t>
            </a:r>
            <a:r>
              <a:rPr lang="en-US" altLang="ko-KR" sz="1200"/>
              <a:t>. </a:t>
            </a:r>
            <a:r>
              <a:rPr lang="ko-KR" altLang="en-US" sz="1200"/>
              <a:t>이유는 간단하다</a:t>
            </a:r>
            <a:r>
              <a:rPr lang="en-US" altLang="ko-KR" sz="1200"/>
              <a:t>. BindingResult </a:t>
            </a:r>
            <a:r>
              <a:rPr lang="ko-KR" altLang="en-US" sz="1200"/>
              <a:t>를 메서드에 선언했기 때문이다</a:t>
            </a:r>
            <a:r>
              <a:rPr lang="en-US" altLang="ko-KR" sz="1200"/>
              <a:t>.</a:t>
            </a:r>
          </a:p>
          <a:p>
            <a:pPr marL="228600" indent="-228600">
              <a:lnSpc>
                <a:spcPct val="150000"/>
              </a:lnSpc>
              <a:buFont typeface="+mj-lt"/>
              <a:buAutoNum type="arabicParenR"/>
            </a:pPr>
            <a:r>
              <a:rPr lang="ko-KR" altLang="en-US" sz="1200"/>
              <a:t>스프링은 </a:t>
            </a:r>
            <a:r>
              <a:rPr lang="en-US" altLang="ko-KR" sz="1200"/>
              <a:t>BindingResult </a:t>
            </a:r>
            <a:r>
              <a:rPr lang="ko-KR" altLang="en-US" sz="1200"/>
              <a:t>의 메서드 선언 여부에 따라 요청을 계속 진행시킬지 아니면 </a:t>
            </a:r>
            <a:r>
              <a:rPr lang="en-US" altLang="ko-KR" sz="1200"/>
              <a:t>MethodArgumentNotValidException </a:t>
            </a:r>
            <a:r>
              <a:rPr lang="ko-KR" altLang="en-US" sz="1200"/>
              <a:t>예외로 요청을 중단할지 결정한다</a:t>
            </a:r>
            <a:endParaRPr lang="en-US" altLang="ko-KR" sz="1200"/>
          </a:p>
        </p:txBody>
      </p:sp>
      <p:sp>
        <p:nvSpPr>
          <p:cNvPr id="21" name="직사각형 20">
            <a:extLst>
              <a:ext uri="{FF2B5EF4-FFF2-40B4-BE49-F238E27FC236}">
                <a16:creationId xmlns:a16="http://schemas.microsoft.com/office/drawing/2014/main" id="{15915A65-E872-075D-1541-287D3E8F6A81}"/>
              </a:ext>
            </a:extLst>
          </p:cNvPr>
          <p:cNvSpPr/>
          <p:nvPr/>
        </p:nvSpPr>
        <p:spPr>
          <a:xfrm>
            <a:off x="2973410" y="4050687"/>
            <a:ext cx="1805591" cy="246221"/>
          </a:xfrm>
          <a:prstGeom prst="rect">
            <a:avLst/>
          </a:prstGeom>
        </p:spPr>
        <p:txBody>
          <a:bodyPr wrap="square">
            <a:spAutoFit/>
          </a:bodyPr>
          <a:lstStyle/>
          <a:p>
            <a:pPr algn="ctr"/>
            <a:r>
              <a:rPr lang="ko-KR" altLang="en-US" sz="1000">
                <a:solidFill>
                  <a:schemeClr val="accent1">
                    <a:lumMod val="75000"/>
                  </a:schemeClr>
                </a:solidFill>
              </a:rPr>
              <a:t>타입 불일치로 바인딩 실패</a:t>
            </a:r>
            <a:endParaRPr lang="en-US" altLang="ko-KR" sz="1000">
              <a:solidFill>
                <a:schemeClr val="accent1">
                  <a:lumMod val="75000"/>
                </a:schemeClr>
              </a:solidFill>
            </a:endParaRPr>
          </a:p>
        </p:txBody>
      </p:sp>
      <p:sp>
        <p:nvSpPr>
          <p:cNvPr id="18" name="Rectangle 2">
            <a:extLst>
              <a:ext uri="{FF2B5EF4-FFF2-40B4-BE49-F238E27FC236}">
                <a16:creationId xmlns:a16="http://schemas.microsoft.com/office/drawing/2014/main" id="{E524B5EE-EF46-FA38-7ADA-C08111E087E1}"/>
              </a:ext>
            </a:extLst>
          </p:cNvPr>
          <p:cNvSpPr>
            <a:spLocks noChangeArrowheads="1"/>
          </p:cNvSpPr>
          <p:nvPr/>
        </p:nvSpPr>
        <p:spPr bwMode="auto">
          <a:xfrm>
            <a:off x="979935" y="4759571"/>
            <a:ext cx="3429639" cy="107664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latin typeface="Arial Unicode MS"/>
                <a:ea typeface="JetBrains Mono"/>
              </a:rPr>
              <a:t>POST </a:t>
            </a:r>
            <a:r>
              <a:rPr kumimoji="0" lang="ko-KR" altLang="ko-KR" sz="1100" b="0" i="0" u="none" strike="noStrike" cap="none" normalizeH="0" baseline="0">
                <a:ln>
                  <a:noFill/>
                </a:ln>
                <a:solidFill>
                  <a:srgbClr val="BCBEC4"/>
                </a:solidFill>
                <a:effectLst/>
                <a:latin typeface="Arial Unicode MS"/>
                <a:ea typeface="JetBrains Mono"/>
              </a:rPr>
              <a:t>http://localhost:8080/</a:t>
            </a:r>
            <a:r>
              <a:rPr kumimoji="0" lang="en-US" altLang="ko-KR" sz="1100" b="0" i="0" u="none" strike="noStrike" cap="none" normalizeH="0" baseline="0">
                <a:ln>
                  <a:noFill/>
                </a:ln>
                <a:solidFill>
                  <a:srgbClr val="BCBEC4"/>
                </a:solidFill>
                <a:effectLst/>
                <a:latin typeface="Arial Unicode MS"/>
                <a:ea typeface="JetBrains Mono"/>
              </a:rPr>
              <a:t>nonValid</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1" u="none" strike="noStrike" cap="none" normalizeH="0" baseline="0">
                <a:ln>
                  <a:noFill/>
                </a:ln>
                <a:solidFill>
                  <a:srgbClr val="C77DBB"/>
                </a:solidFill>
                <a:effectLst/>
                <a:latin typeface="Arial Unicode MS"/>
                <a:ea typeface="JetBrains Mono"/>
              </a:rPr>
              <a:t>Content-Type</a:t>
            </a:r>
            <a:r>
              <a:rPr kumimoji="0" lang="ko-KR" altLang="ko-KR" sz="1100" b="0" i="0" u="none" strike="noStrike" cap="none" normalizeH="0" baseline="0">
                <a:ln>
                  <a:noFill/>
                </a:ln>
                <a:solidFill>
                  <a:srgbClr val="BCBEC4"/>
                </a:solidFill>
                <a:effectLst/>
                <a:latin typeface="Arial Unicode MS"/>
                <a:ea typeface="JetBrains Mono"/>
              </a:rPr>
              <a:t>: application/x-www-form-urlencoded</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name=leaven&amp;age=w25&amp;height=q33</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9" name="Rectangle 3">
            <a:extLst>
              <a:ext uri="{FF2B5EF4-FFF2-40B4-BE49-F238E27FC236}">
                <a16:creationId xmlns:a16="http://schemas.microsoft.com/office/drawing/2014/main" id="{F462F1DB-6401-0852-0428-21B58C79544F}"/>
              </a:ext>
            </a:extLst>
          </p:cNvPr>
          <p:cNvSpPr>
            <a:spLocks noChangeArrowheads="1"/>
          </p:cNvSpPr>
          <p:nvPr/>
        </p:nvSpPr>
        <p:spPr bwMode="auto">
          <a:xfrm>
            <a:off x="979935" y="2971632"/>
            <a:ext cx="1913659" cy="1584473"/>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@Data</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Member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private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C77DBB"/>
                </a:solidFill>
                <a:effectLst/>
                <a:latin typeface="Arial Unicode MS"/>
                <a:ea typeface="JetBrains Mono"/>
              </a:rPr>
              <a:t>name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private int </a:t>
            </a:r>
            <a:r>
              <a:rPr kumimoji="0" lang="ko-KR" altLang="ko-KR" sz="1100" b="0" i="0" u="none" strike="noStrike" cap="none" normalizeH="0" baseline="0">
                <a:ln>
                  <a:noFill/>
                </a:ln>
                <a:solidFill>
                  <a:srgbClr val="C77DBB"/>
                </a:solidFill>
                <a:effectLst/>
                <a:latin typeface="Arial Unicode MS"/>
                <a:ea typeface="JetBrains Mono"/>
              </a:rPr>
              <a:t>age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private int </a:t>
            </a:r>
            <a:r>
              <a:rPr kumimoji="0" lang="ko-KR" altLang="ko-KR" sz="1100" b="0" i="0" u="none" strike="noStrike" cap="none" normalizeH="0" baseline="0">
                <a:ln>
                  <a:noFill/>
                </a:ln>
                <a:solidFill>
                  <a:srgbClr val="C77DBB"/>
                </a:solidFill>
                <a:effectLst/>
                <a:latin typeface="Arial Unicode MS"/>
                <a:ea typeface="JetBrains Mono"/>
              </a:rPr>
              <a:t>height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22" name="직사각형 21">
            <a:extLst>
              <a:ext uri="{FF2B5EF4-FFF2-40B4-BE49-F238E27FC236}">
                <a16:creationId xmlns:a16="http://schemas.microsoft.com/office/drawing/2014/main" id="{806860FB-BB74-8BAD-92A0-8FEF972243DE}"/>
              </a:ext>
            </a:extLst>
          </p:cNvPr>
          <p:cNvSpPr/>
          <p:nvPr/>
        </p:nvSpPr>
        <p:spPr>
          <a:xfrm>
            <a:off x="1979194" y="5582648"/>
            <a:ext cx="1509963" cy="235515"/>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직사각형 22">
            <a:extLst>
              <a:ext uri="{FF2B5EF4-FFF2-40B4-BE49-F238E27FC236}">
                <a16:creationId xmlns:a16="http://schemas.microsoft.com/office/drawing/2014/main" id="{29AC558D-4BBF-A58A-AF95-2177C0FB08F1}"/>
              </a:ext>
            </a:extLst>
          </p:cNvPr>
          <p:cNvSpPr/>
          <p:nvPr/>
        </p:nvSpPr>
        <p:spPr>
          <a:xfrm>
            <a:off x="1181782" y="3828043"/>
            <a:ext cx="1224533" cy="515354"/>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9" name="연결선: 구부러짐 28">
            <a:extLst>
              <a:ext uri="{FF2B5EF4-FFF2-40B4-BE49-F238E27FC236}">
                <a16:creationId xmlns:a16="http://schemas.microsoft.com/office/drawing/2014/main" id="{C1A07DAD-24F7-B329-FAAB-73CE71492E71}"/>
              </a:ext>
            </a:extLst>
          </p:cNvPr>
          <p:cNvCxnSpPr>
            <a:stCxn id="23" idx="3"/>
            <a:endCxn id="22" idx="3"/>
          </p:cNvCxnSpPr>
          <p:nvPr/>
        </p:nvCxnSpPr>
        <p:spPr>
          <a:xfrm>
            <a:off x="2406315" y="4085720"/>
            <a:ext cx="1082842" cy="1614686"/>
          </a:xfrm>
          <a:prstGeom prst="curvedConnector3">
            <a:avLst>
              <a:gd name="adj1" fmla="val 121111"/>
            </a:avLst>
          </a:prstGeom>
          <a:ln w="9525">
            <a:solidFill>
              <a:srgbClr val="FF0000"/>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30" name="직사각형 29">
            <a:extLst>
              <a:ext uri="{FF2B5EF4-FFF2-40B4-BE49-F238E27FC236}">
                <a16:creationId xmlns:a16="http://schemas.microsoft.com/office/drawing/2014/main" id="{00B40746-B424-6886-15C3-86C7724AE4F8}"/>
              </a:ext>
            </a:extLst>
          </p:cNvPr>
          <p:cNvSpPr/>
          <p:nvPr/>
        </p:nvSpPr>
        <p:spPr>
          <a:xfrm>
            <a:off x="1380810" y="6136178"/>
            <a:ext cx="9421047" cy="373885"/>
          </a:xfrm>
          <a:prstGeom prst="rect">
            <a:avLst/>
          </a:prstGeom>
        </p:spPr>
        <p:txBody>
          <a:bodyPr wrap="square">
            <a:spAutoFit/>
          </a:bodyPr>
          <a:lstStyle/>
          <a:p>
            <a:pPr>
              <a:lnSpc>
                <a:spcPct val="150000"/>
              </a:lnSpc>
            </a:pPr>
            <a:r>
              <a:rPr lang="en-US" altLang="ko-KR" sz="1400" i="1">
                <a:solidFill>
                  <a:srgbClr val="FF0000"/>
                </a:solidFill>
              </a:rPr>
              <a:t>BindingResult </a:t>
            </a:r>
            <a:r>
              <a:rPr lang="ko-KR" altLang="en-US" sz="1400" i="1">
                <a:solidFill>
                  <a:srgbClr val="FF0000"/>
                </a:solidFill>
              </a:rPr>
              <a:t>가 메서드에 선언된</a:t>
            </a:r>
            <a:r>
              <a:rPr lang="en-US" altLang="ko-KR" sz="1400" i="1">
                <a:solidFill>
                  <a:srgbClr val="FF0000"/>
                </a:solidFill>
              </a:rPr>
              <a:t> </a:t>
            </a:r>
            <a:r>
              <a:rPr lang="ko-KR" altLang="en-US" sz="1400" i="1">
                <a:solidFill>
                  <a:srgbClr val="FF0000"/>
                </a:solidFill>
              </a:rPr>
              <a:t>상태에서 오류가 발생하면 스프링은 예외를 건너뛰고 요청을 계속 진행시킨다</a:t>
            </a:r>
            <a:endParaRPr lang="en-US" altLang="ko-KR" sz="1400" i="1">
              <a:solidFill>
                <a:srgbClr val="FF0000"/>
              </a:solidFill>
            </a:endParaRPr>
          </a:p>
        </p:txBody>
      </p:sp>
      <p:sp>
        <p:nvSpPr>
          <p:cNvPr id="4" name="Rectangle 3">
            <a:extLst>
              <a:ext uri="{FF2B5EF4-FFF2-40B4-BE49-F238E27FC236}">
                <a16:creationId xmlns:a16="http://schemas.microsoft.com/office/drawing/2014/main" id="{84568299-C394-5DC3-BDE7-FB98227DFACF}"/>
              </a:ext>
            </a:extLst>
          </p:cNvPr>
          <p:cNvSpPr>
            <a:spLocks noChangeArrowheads="1"/>
          </p:cNvSpPr>
          <p:nvPr/>
        </p:nvSpPr>
        <p:spPr bwMode="auto">
          <a:xfrm>
            <a:off x="979935" y="1724674"/>
            <a:ext cx="5890098" cy="107529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a:t>
            </a:r>
            <a:r>
              <a:rPr lang="en-US" altLang="ko-KR" sz="1100">
                <a:solidFill>
                  <a:srgbClr val="B3AE60"/>
                </a:solidFill>
                <a:ea typeface="JetBrains Mono"/>
              </a:rPr>
              <a:t>Post</a:t>
            </a:r>
            <a:r>
              <a:rPr kumimoji="0" lang="ko-KR" altLang="ko-KR" sz="1100" b="0" i="0" u="none" strike="noStrike" cap="none" normalizeH="0" baseline="0">
                <a:ln>
                  <a:noFill/>
                </a:ln>
                <a:solidFill>
                  <a:srgbClr val="B3AE60"/>
                </a:solidFill>
                <a:effectLst/>
                <a:ea typeface="JetBrains Mono"/>
              </a:rPr>
              <a:t>Mapping</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a:t>
            </a:r>
            <a:r>
              <a:rPr kumimoji="0" lang="en-US" altLang="ko-KR" sz="1100" b="0" i="0" u="none" strike="noStrike" cap="none" normalizeH="0" baseline="0">
                <a:ln>
                  <a:noFill/>
                </a:ln>
                <a:solidFill>
                  <a:srgbClr val="6AAB73"/>
                </a:solidFill>
                <a:effectLst/>
                <a:ea typeface="JetBrains Mono"/>
              </a:rPr>
              <a:t>validation</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56A8F5"/>
                </a:solidFill>
                <a:effectLst/>
                <a:ea typeface="JetBrains Mono"/>
              </a:rPr>
              <a:t>valid</a:t>
            </a:r>
            <a:r>
              <a:rPr kumimoji="0" lang="en-US" altLang="ko-KR" sz="1100" b="0" i="0" u="none" strike="noStrike" cap="none" normalizeH="0" baseline="0">
                <a:ln>
                  <a:noFill/>
                </a:ln>
                <a:solidFill>
                  <a:srgbClr val="56A8F5"/>
                </a:solidFill>
                <a:effectLst/>
                <a:ea typeface="JetBrains Mono"/>
              </a:rPr>
              <a:t>ation</a:t>
            </a:r>
            <a:r>
              <a:rPr kumimoji="0" lang="ko-KR" altLang="ko-KR" sz="1100" b="0" i="0" u="none" strike="noStrike" cap="none" normalizeH="0" baseline="0">
                <a:ln>
                  <a:noFill/>
                </a:ln>
                <a:solidFill>
                  <a:srgbClr val="BCBEC4"/>
                </a:solidFill>
                <a:effectLst/>
                <a:ea typeface="JetBrains Mono"/>
              </a:rPr>
              <a:t>(</a:t>
            </a:r>
            <a:r>
              <a:rPr kumimoji="0" lang="en-US" altLang="ko-KR" sz="1100" b="0" i="0" u="none" strike="noStrike" cap="none" normalizeH="0" baseline="0">
                <a:ln>
                  <a:noFill/>
                </a:ln>
                <a:solidFill>
                  <a:schemeClr val="accent4">
                    <a:lumMod val="75000"/>
                  </a:schemeClr>
                </a:solidFill>
                <a:effectLst/>
                <a:latin typeface="Arial Unicode MS"/>
                <a:ea typeface="JetBrains Mono"/>
              </a:rPr>
              <a:t>@ModelAttribute</a:t>
            </a:r>
            <a:r>
              <a:rPr kumimoji="0" lang="en-US" altLang="ko-KR" sz="1100" b="0" i="0" u="none" strike="noStrike" cap="none" normalizeH="0" baseline="0">
                <a:ln>
                  <a:noFill/>
                </a:ln>
                <a:solidFill>
                  <a:srgbClr val="BCBEC4"/>
                </a:solidFill>
                <a:effectLst/>
                <a:latin typeface="Arial Unicode MS"/>
                <a:ea typeface="JetBrains Mono"/>
              </a:rPr>
              <a:t> Member</a:t>
            </a:r>
            <a:r>
              <a:rPr kumimoji="0" lang="ko-KR" altLang="ko-KR" sz="1100" b="0" i="0" u="none" strike="noStrike" cap="none" normalizeH="0" baseline="0">
                <a:ln>
                  <a:noFill/>
                </a:ln>
                <a:solidFill>
                  <a:srgbClr val="BCBEC4"/>
                </a:solidFill>
                <a:effectLst/>
                <a:latin typeface="Arial Unicode MS"/>
                <a:ea typeface="JetBrains Mono"/>
              </a:rPr>
              <a:t> </a:t>
            </a:r>
            <a:r>
              <a:rPr lang="en-US" altLang="ko-KR" sz="1100">
                <a:solidFill>
                  <a:srgbClr val="BCBEC4"/>
                </a:solidFill>
                <a:latin typeface="Arial Unicode MS"/>
                <a:ea typeface="JetBrains Mono"/>
              </a:rPr>
              <a:t>m</a:t>
            </a:r>
            <a:r>
              <a:rPr kumimoji="0" lang="en-US" altLang="ko-KR" sz="1100" b="0" i="0" u="none" strike="noStrike" cap="none" normalizeH="0" baseline="0">
                <a:ln>
                  <a:noFill/>
                </a:ln>
                <a:solidFill>
                  <a:srgbClr val="BCBEC4"/>
                </a:solidFill>
                <a:effectLst/>
                <a:latin typeface="Arial Unicode MS"/>
                <a:ea typeface="JetBrains Mono"/>
              </a:rPr>
              <a:t>ember</a:t>
            </a:r>
            <a:r>
              <a:rPr kumimoji="0" lang="ko-KR" altLang="ko-KR" sz="1100" b="0" i="0" u="none" strike="noStrike" cap="none" normalizeH="0" baseline="0">
                <a:ln>
                  <a:noFill/>
                </a:ln>
                <a:solidFill>
                  <a:srgbClr val="BCBEC4"/>
                </a:solidFill>
                <a:effectLst/>
                <a:ea typeface="JetBrains Mono"/>
              </a:rPr>
              <a:t>, BindingResult bindingResult)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6AAB73"/>
                </a:solidFill>
                <a:effectLst/>
                <a:ea typeface="JetBrains Mono"/>
              </a:rPr>
              <a:t>"</a:t>
            </a:r>
            <a:r>
              <a:rPr lang="en-US" altLang="ko-KR" sz="1100">
                <a:solidFill>
                  <a:srgbClr val="6AAB73"/>
                </a:solidFill>
                <a:ea typeface="JetBrains Mono"/>
              </a:rPr>
              <a:t>member</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grpSp>
        <p:nvGrpSpPr>
          <p:cNvPr id="9" name="그룹 8">
            <a:extLst>
              <a:ext uri="{FF2B5EF4-FFF2-40B4-BE49-F238E27FC236}">
                <a16:creationId xmlns:a16="http://schemas.microsoft.com/office/drawing/2014/main" id="{B728C656-BCAD-4CF1-FF12-D5DB48169E9D}"/>
              </a:ext>
            </a:extLst>
          </p:cNvPr>
          <p:cNvGrpSpPr/>
          <p:nvPr/>
        </p:nvGrpSpPr>
        <p:grpSpPr>
          <a:xfrm>
            <a:off x="4836695" y="2940468"/>
            <a:ext cx="7143778" cy="2759937"/>
            <a:chOff x="4104348" y="1408685"/>
            <a:chExt cx="7143778" cy="2759937"/>
          </a:xfrm>
        </p:grpSpPr>
        <p:pic>
          <p:nvPicPr>
            <p:cNvPr id="10" name="그림 9">
              <a:extLst>
                <a:ext uri="{FF2B5EF4-FFF2-40B4-BE49-F238E27FC236}">
                  <a16:creationId xmlns:a16="http://schemas.microsoft.com/office/drawing/2014/main" id="{2D9FCE50-7298-D415-5309-0514CBAAAC7B}"/>
                </a:ext>
              </a:extLst>
            </p:cNvPr>
            <p:cNvPicPr>
              <a:picLocks noChangeAspect="1"/>
            </p:cNvPicPr>
            <p:nvPr/>
          </p:nvPicPr>
          <p:blipFill>
            <a:blip r:embed="rId3"/>
            <a:srcRect t="33292"/>
            <a:stretch/>
          </p:blipFill>
          <p:spPr>
            <a:xfrm>
              <a:off x="4104348" y="1950712"/>
              <a:ext cx="7143777" cy="2217910"/>
            </a:xfrm>
            <a:prstGeom prst="rect">
              <a:avLst/>
            </a:prstGeom>
          </p:spPr>
        </p:pic>
        <p:pic>
          <p:nvPicPr>
            <p:cNvPr id="11" name="그림 10">
              <a:extLst>
                <a:ext uri="{FF2B5EF4-FFF2-40B4-BE49-F238E27FC236}">
                  <a16:creationId xmlns:a16="http://schemas.microsoft.com/office/drawing/2014/main" id="{7911B4D5-20D6-C704-C8EB-450EA7A0E535}"/>
                </a:ext>
              </a:extLst>
            </p:cNvPr>
            <p:cNvPicPr>
              <a:picLocks noChangeAspect="1"/>
            </p:cNvPicPr>
            <p:nvPr/>
          </p:nvPicPr>
          <p:blipFill>
            <a:blip r:embed="rId3"/>
            <a:srcRect b="83698"/>
            <a:stretch/>
          </p:blipFill>
          <p:spPr>
            <a:xfrm>
              <a:off x="4104349" y="1408685"/>
              <a:ext cx="7143777" cy="542027"/>
            </a:xfrm>
            <a:prstGeom prst="rect">
              <a:avLst/>
            </a:prstGeom>
          </p:spPr>
        </p:pic>
      </p:grpSp>
      <p:cxnSp>
        <p:nvCxnSpPr>
          <p:cNvPr id="14" name="직선 화살표 연결선 13">
            <a:extLst>
              <a:ext uri="{FF2B5EF4-FFF2-40B4-BE49-F238E27FC236}">
                <a16:creationId xmlns:a16="http://schemas.microsoft.com/office/drawing/2014/main" id="{165B504D-B764-36FD-4469-20E72146ACAD}"/>
              </a:ext>
            </a:extLst>
          </p:cNvPr>
          <p:cNvCxnSpPr>
            <a:cxnSpLocks/>
          </p:cNvCxnSpPr>
          <p:nvPr/>
        </p:nvCxnSpPr>
        <p:spPr>
          <a:xfrm>
            <a:off x="5995738" y="2238236"/>
            <a:ext cx="0" cy="1671077"/>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7986964"/>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392EDB-F21D-6CDC-7111-D1F5C71D44F3}"/>
            </a:ext>
          </a:extLst>
        </p:cNvPr>
        <p:cNvGrpSpPr/>
        <p:nvPr/>
      </p:nvGrpSpPr>
      <p:grpSpPr>
        <a:xfrm>
          <a:off x="0" y="0"/>
          <a:ext cx="0" cy="0"/>
          <a:chOff x="0" y="0"/>
          <a:chExt cx="0" cy="0"/>
        </a:xfrm>
      </p:grpSpPr>
      <p:sp>
        <p:nvSpPr>
          <p:cNvPr id="10" name="직사각형 9">
            <a:extLst>
              <a:ext uri="{FF2B5EF4-FFF2-40B4-BE49-F238E27FC236}">
                <a16:creationId xmlns:a16="http://schemas.microsoft.com/office/drawing/2014/main" id="{119C296F-66E8-148C-701E-4C75A8880564}"/>
              </a:ext>
            </a:extLst>
          </p:cNvPr>
          <p:cNvSpPr/>
          <p:nvPr/>
        </p:nvSpPr>
        <p:spPr>
          <a:xfrm>
            <a:off x="151255" y="153681"/>
            <a:ext cx="2483372"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바인딩 오류 흐름도</a:t>
            </a:r>
            <a:endParaRPr lang="en-US" altLang="ko-KR" b="1">
              <a:solidFill>
                <a:schemeClr val="accent1">
                  <a:lumMod val="75000"/>
                </a:schemeClr>
              </a:solidFill>
              <a:latin typeface="+mn-ea"/>
            </a:endParaRPr>
          </a:p>
        </p:txBody>
      </p:sp>
      <p:grpSp>
        <p:nvGrpSpPr>
          <p:cNvPr id="2" name="그룹 1">
            <a:extLst>
              <a:ext uri="{FF2B5EF4-FFF2-40B4-BE49-F238E27FC236}">
                <a16:creationId xmlns:a16="http://schemas.microsoft.com/office/drawing/2014/main" id="{98D3A59F-EE41-CC96-825E-DA37A3955EB4}"/>
              </a:ext>
            </a:extLst>
          </p:cNvPr>
          <p:cNvGrpSpPr/>
          <p:nvPr/>
        </p:nvGrpSpPr>
        <p:grpSpPr>
          <a:xfrm>
            <a:off x="1841941" y="773492"/>
            <a:ext cx="580620" cy="493776"/>
            <a:chOff x="4933570" y="178594"/>
            <a:chExt cx="580620" cy="493776"/>
          </a:xfrm>
        </p:grpSpPr>
        <p:sp>
          <p:nvSpPr>
            <p:cNvPr id="3" name="타원 2">
              <a:extLst>
                <a:ext uri="{FF2B5EF4-FFF2-40B4-BE49-F238E27FC236}">
                  <a16:creationId xmlns:a16="http://schemas.microsoft.com/office/drawing/2014/main" id="{82B9B5A1-90B1-D729-12BB-E7F1575044E1}"/>
                </a:ext>
              </a:extLst>
            </p:cNvPr>
            <p:cNvSpPr/>
            <p:nvPr/>
          </p:nvSpPr>
          <p:spPr>
            <a:xfrm>
              <a:off x="4970146" y="178594"/>
              <a:ext cx="493776" cy="493776"/>
            </a:xfrm>
            <a:prstGeom prst="ellipse">
              <a:avLst/>
            </a:prstGeom>
            <a:solidFill>
              <a:schemeClr val="accent1">
                <a:lumMod val="40000"/>
                <a:lumOff val="60000"/>
              </a:schemeClr>
            </a:solidFill>
            <a:ln w="190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4" name="TextBox 3">
              <a:extLst>
                <a:ext uri="{FF2B5EF4-FFF2-40B4-BE49-F238E27FC236}">
                  <a16:creationId xmlns:a16="http://schemas.microsoft.com/office/drawing/2014/main" id="{F76FFFBE-D20E-6B97-1446-5B66A4EC4DBE}"/>
                </a:ext>
              </a:extLst>
            </p:cNvPr>
            <p:cNvSpPr txBox="1"/>
            <p:nvPr/>
          </p:nvSpPr>
          <p:spPr>
            <a:xfrm>
              <a:off x="4933570" y="286983"/>
              <a:ext cx="580620" cy="276999"/>
            </a:xfrm>
            <a:prstGeom prst="rect">
              <a:avLst/>
            </a:prstGeom>
            <a:noFill/>
          </p:spPr>
          <p:txBody>
            <a:bodyPr wrap="square">
              <a:spAutoFit/>
            </a:bodyPr>
            <a:lstStyle/>
            <a:p>
              <a:r>
                <a:rPr lang="en-US" altLang="ko-KR" sz="1200" b="1">
                  <a:latin typeface="나눔바른고딕" panose="020B0603020101020101" pitchFamily="50" charset="-127"/>
                  <a:ea typeface="나눔바른고딕" panose="020B0603020101020101" pitchFamily="50" charset="-127"/>
                </a:rPr>
                <a:t>client</a:t>
              </a:r>
              <a:endParaRPr lang="ko-KR" altLang="en-US" sz="1200" b="1"/>
            </a:p>
          </p:txBody>
        </p:sp>
      </p:grpSp>
      <p:cxnSp>
        <p:nvCxnSpPr>
          <p:cNvPr id="6" name="직선 화살표 연결선 5">
            <a:extLst>
              <a:ext uri="{FF2B5EF4-FFF2-40B4-BE49-F238E27FC236}">
                <a16:creationId xmlns:a16="http://schemas.microsoft.com/office/drawing/2014/main" id="{93431E11-B2C4-7605-4A5B-2250F099614F}"/>
              </a:ext>
            </a:extLst>
          </p:cNvPr>
          <p:cNvCxnSpPr>
            <a:cxnSpLocks/>
            <a:stCxn id="3" idx="4"/>
            <a:endCxn id="13" idx="0"/>
          </p:cNvCxnSpPr>
          <p:nvPr/>
        </p:nvCxnSpPr>
        <p:spPr>
          <a:xfrm>
            <a:off x="2125405" y="1267268"/>
            <a:ext cx="750" cy="32633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모서리가 둥근 직사각형 38">
            <a:extLst>
              <a:ext uri="{FF2B5EF4-FFF2-40B4-BE49-F238E27FC236}">
                <a16:creationId xmlns:a16="http://schemas.microsoft.com/office/drawing/2014/main" id="{DF0CB8FC-2822-145D-8A92-6E111EBED0C3}"/>
              </a:ext>
            </a:extLst>
          </p:cNvPr>
          <p:cNvSpPr/>
          <p:nvPr/>
        </p:nvSpPr>
        <p:spPr>
          <a:xfrm>
            <a:off x="604922" y="2330763"/>
            <a:ext cx="3050014"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RequestMappingHandlerAdapter</a:t>
            </a:r>
            <a:endParaRPr lang="ko-KR" altLang="en-US" sz="1400">
              <a:solidFill>
                <a:schemeClr val="tx1"/>
              </a:solidFill>
              <a:latin typeface="+mj-lt"/>
              <a:ea typeface="나눔바른고딕" panose="020B0603020101020101"/>
            </a:endParaRPr>
          </a:p>
        </p:txBody>
      </p:sp>
      <p:cxnSp>
        <p:nvCxnSpPr>
          <p:cNvPr id="11" name="직선 화살표 연결선 10">
            <a:extLst>
              <a:ext uri="{FF2B5EF4-FFF2-40B4-BE49-F238E27FC236}">
                <a16:creationId xmlns:a16="http://schemas.microsoft.com/office/drawing/2014/main" id="{F60AE01A-AA2D-CD7D-69C2-83EC64F36AC0}"/>
              </a:ext>
            </a:extLst>
          </p:cNvPr>
          <p:cNvCxnSpPr>
            <a:cxnSpLocks/>
            <a:stCxn id="13" idx="2"/>
            <a:endCxn id="9" idx="0"/>
          </p:cNvCxnSpPr>
          <p:nvPr/>
        </p:nvCxnSpPr>
        <p:spPr>
          <a:xfrm>
            <a:off x="2126155" y="2087378"/>
            <a:ext cx="3774" cy="24338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모서리가 둥근 직사각형 38">
            <a:extLst>
              <a:ext uri="{FF2B5EF4-FFF2-40B4-BE49-F238E27FC236}">
                <a16:creationId xmlns:a16="http://schemas.microsoft.com/office/drawing/2014/main" id="{C8D5798D-B906-A4AE-2B14-99FB8EB6975A}"/>
              </a:ext>
            </a:extLst>
          </p:cNvPr>
          <p:cNvSpPr/>
          <p:nvPr/>
        </p:nvSpPr>
        <p:spPr>
          <a:xfrm>
            <a:off x="1207175" y="1593602"/>
            <a:ext cx="1837960"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DispatcherServlet</a:t>
            </a:r>
            <a:endParaRPr lang="ko-KR" altLang="en-US" sz="1400">
              <a:solidFill>
                <a:schemeClr val="tx1"/>
              </a:solidFill>
              <a:latin typeface="+mj-lt"/>
              <a:ea typeface="나눔바른고딕" panose="020B0603020101020101"/>
            </a:endParaRPr>
          </a:p>
        </p:txBody>
      </p:sp>
      <p:cxnSp>
        <p:nvCxnSpPr>
          <p:cNvPr id="14" name="직선 화살표 연결선 13">
            <a:extLst>
              <a:ext uri="{FF2B5EF4-FFF2-40B4-BE49-F238E27FC236}">
                <a16:creationId xmlns:a16="http://schemas.microsoft.com/office/drawing/2014/main" id="{E419188F-2DB6-D68C-4C15-836F20F14388}"/>
              </a:ext>
            </a:extLst>
          </p:cNvPr>
          <p:cNvCxnSpPr>
            <a:cxnSpLocks/>
            <a:stCxn id="9" idx="2"/>
            <a:endCxn id="34" idx="0"/>
          </p:cNvCxnSpPr>
          <p:nvPr/>
        </p:nvCxnSpPr>
        <p:spPr>
          <a:xfrm>
            <a:off x="2129929" y="2824539"/>
            <a:ext cx="3468" cy="36501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모서리가 둥근 직사각형 38">
            <a:extLst>
              <a:ext uri="{FF2B5EF4-FFF2-40B4-BE49-F238E27FC236}">
                <a16:creationId xmlns:a16="http://schemas.microsoft.com/office/drawing/2014/main" id="{419EA21D-9449-9E15-8C08-6277B5B68247}"/>
              </a:ext>
            </a:extLst>
          </p:cNvPr>
          <p:cNvSpPr/>
          <p:nvPr/>
        </p:nvSpPr>
        <p:spPr>
          <a:xfrm>
            <a:off x="611858" y="3189555"/>
            <a:ext cx="3043077"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ModelAttributeMethodProcessor</a:t>
            </a:r>
          </a:p>
        </p:txBody>
      </p:sp>
      <p:sp>
        <p:nvSpPr>
          <p:cNvPr id="48" name="모서리가 둥근 직사각형 38">
            <a:extLst>
              <a:ext uri="{FF2B5EF4-FFF2-40B4-BE49-F238E27FC236}">
                <a16:creationId xmlns:a16="http://schemas.microsoft.com/office/drawing/2014/main" id="{70EEA696-2788-9808-4773-DAC42CA4C4CA}"/>
              </a:ext>
            </a:extLst>
          </p:cNvPr>
          <p:cNvSpPr/>
          <p:nvPr/>
        </p:nvSpPr>
        <p:spPr>
          <a:xfrm>
            <a:off x="871959" y="4049127"/>
            <a:ext cx="2519958"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WebDataBinder</a:t>
            </a:r>
            <a:endParaRPr lang="en-US" altLang="ko-KR" sz="1400">
              <a:solidFill>
                <a:schemeClr val="tx1"/>
              </a:solidFill>
              <a:effectLst/>
            </a:endParaRPr>
          </a:p>
        </p:txBody>
      </p:sp>
      <p:cxnSp>
        <p:nvCxnSpPr>
          <p:cNvPr id="147" name="직선 화살표 연결선 146">
            <a:extLst>
              <a:ext uri="{FF2B5EF4-FFF2-40B4-BE49-F238E27FC236}">
                <a16:creationId xmlns:a16="http://schemas.microsoft.com/office/drawing/2014/main" id="{6158BEB0-F756-6271-3085-229FB4DCF3F8}"/>
              </a:ext>
            </a:extLst>
          </p:cNvPr>
          <p:cNvCxnSpPr>
            <a:cxnSpLocks/>
            <a:stCxn id="34" idx="2"/>
            <a:endCxn id="48" idx="0"/>
          </p:cNvCxnSpPr>
          <p:nvPr/>
        </p:nvCxnSpPr>
        <p:spPr>
          <a:xfrm flipH="1">
            <a:off x="2131938" y="3683331"/>
            <a:ext cx="1459" cy="36579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모서리가 둥근 직사각형 38">
            <a:extLst>
              <a:ext uri="{FF2B5EF4-FFF2-40B4-BE49-F238E27FC236}">
                <a16:creationId xmlns:a16="http://schemas.microsoft.com/office/drawing/2014/main" id="{2CAA13E6-6073-BB10-A9EF-1426E52FC4B3}"/>
              </a:ext>
            </a:extLst>
          </p:cNvPr>
          <p:cNvSpPr/>
          <p:nvPr/>
        </p:nvSpPr>
        <p:spPr>
          <a:xfrm>
            <a:off x="5474439" y="4049127"/>
            <a:ext cx="1450617"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BindingResult</a:t>
            </a:r>
            <a:endParaRPr lang="en-US" altLang="ko-KR" sz="1400">
              <a:solidFill>
                <a:schemeClr val="tx1"/>
              </a:solidFill>
              <a:effectLst/>
            </a:endParaRPr>
          </a:p>
        </p:txBody>
      </p:sp>
      <p:cxnSp>
        <p:nvCxnSpPr>
          <p:cNvPr id="50" name="직선 화살표 연결선 49">
            <a:extLst>
              <a:ext uri="{FF2B5EF4-FFF2-40B4-BE49-F238E27FC236}">
                <a16:creationId xmlns:a16="http://schemas.microsoft.com/office/drawing/2014/main" id="{619224A1-F229-A502-B0D8-EF8805347463}"/>
              </a:ext>
            </a:extLst>
          </p:cNvPr>
          <p:cNvCxnSpPr>
            <a:cxnSpLocks/>
            <a:stCxn id="48" idx="3"/>
            <a:endCxn id="49" idx="1"/>
          </p:cNvCxnSpPr>
          <p:nvPr/>
        </p:nvCxnSpPr>
        <p:spPr>
          <a:xfrm>
            <a:off x="3391917" y="4296015"/>
            <a:ext cx="2082522" cy="0"/>
          </a:xfrm>
          <a:prstGeom prst="straightConnector1">
            <a:avLst/>
          </a:prstGeom>
          <a:ln w="19050">
            <a:solidFill>
              <a:schemeClr val="tx1"/>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56" name="다이아몬드 55">
            <a:extLst>
              <a:ext uri="{FF2B5EF4-FFF2-40B4-BE49-F238E27FC236}">
                <a16:creationId xmlns:a16="http://schemas.microsoft.com/office/drawing/2014/main" id="{32DA0733-15BA-3431-B592-1647C7A221CB}"/>
              </a:ext>
            </a:extLst>
          </p:cNvPr>
          <p:cNvSpPr/>
          <p:nvPr/>
        </p:nvSpPr>
        <p:spPr>
          <a:xfrm>
            <a:off x="1889137" y="5202828"/>
            <a:ext cx="481584" cy="450494"/>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59" name="TextBox 58">
            <a:extLst>
              <a:ext uri="{FF2B5EF4-FFF2-40B4-BE49-F238E27FC236}">
                <a16:creationId xmlns:a16="http://schemas.microsoft.com/office/drawing/2014/main" id="{7755319B-E020-28F5-37A1-DB24A948326D}"/>
              </a:ext>
            </a:extLst>
          </p:cNvPr>
          <p:cNvSpPr txBox="1"/>
          <p:nvPr/>
        </p:nvSpPr>
        <p:spPr>
          <a:xfrm>
            <a:off x="2131938" y="4730871"/>
            <a:ext cx="1210585" cy="293414"/>
          </a:xfrm>
          <a:prstGeom prst="rect">
            <a:avLst/>
          </a:prstGeom>
          <a:noFill/>
        </p:spPr>
        <p:txBody>
          <a:bodyPr wrap="square">
            <a:spAutoFit/>
          </a:bodyPr>
          <a:lstStyle/>
          <a:p>
            <a:pPr>
              <a:lnSpc>
                <a:spcPct val="150000"/>
              </a:lnSpc>
              <a:spcBef>
                <a:spcPts val="400"/>
              </a:spcBef>
            </a:pPr>
            <a:r>
              <a:rPr lang="ko-KR" altLang="en-US" sz="1000">
                <a:solidFill>
                  <a:schemeClr val="tx1"/>
                </a:solidFill>
                <a:effectLst/>
                <a:latin typeface="+mn-ea"/>
              </a:rPr>
              <a:t>객체 바인딩 수행</a:t>
            </a:r>
            <a:endParaRPr lang="en-US" altLang="ko-KR" sz="1000">
              <a:solidFill>
                <a:schemeClr val="tx1"/>
              </a:solidFill>
              <a:effectLst/>
            </a:endParaRPr>
          </a:p>
        </p:txBody>
      </p:sp>
      <p:cxnSp>
        <p:nvCxnSpPr>
          <p:cNvPr id="60" name="직선 화살표 연결선 59">
            <a:extLst>
              <a:ext uri="{FF2B5EF4-FFF2-40B4-BE49-F238E27FC236}">
                <a16:creationId xmlns:a16="http://schemas.microsoft.com/office/drawing/2014/main" id="{A266CE3C-1B73-01EB-3ED5-ECC5AD00C5BA}"/>
              </a:ext>
            </a:extLst>
          </p:cNvPr>
          <p:cNvCxnSpPr>
            <a:cxnSpLocks/>
            <a:stCxn id="48" idx="2"/>
            <a:endCxn id="56" idx="0"/>
          </p:cNvCxnSpPr>
          <p:nvPr/>
        </p:nvCxnSpPr>
        <p:spPr>
          <a:xfrm flipH="1">
            <a:off x="2129929" y="4542903"/>
            <a:ext cx="2009" cy="65992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3B8A5CFF-7633-FFF4-EB10-CAF1C4C207E8}"/>
              </a:ext>
            </a:extLst>
          </p:cNvPr>
          <p:cNvSpPr txBox="1"/>
          <p:nvPr/>
        </p:nvSpPr>
        <p:spPr>
          <a:xfrm>
            <a:off x="3500797" y="4002601"/>
            <a:ext cx="791866" cy="293414"/>
          </a:xfrm>
          <a:prstGeom prst="rect">
            <a:avLst/>
          </a:prstGeom>
          <a:noFill/>
        </p:spPr>
        <p:txBody>
          <a:bodyPr wrap="square">
            <a:spAutoFit/>
          </a:bodyPr>
          <a:lstStyle/>
          <a:p>
            <a:pPr>
              <a:lnSpc>
                <a:spcPct val="150000"/>
              </a:lnSpc>
              <a:spcBef>
                <a:spcPts val="400"/>
              </a:spcBef>
            </a:pPr>
            <a:r>
              <a:rPr lang="ko-KR" altLang="en-US" sz="1000">
                <a:solidFill>
                  <a:schemeClr val="tx1"/>
                </a:solidFill>
                <a:effectLst/>
                <a:latin typeface="+mn-ea"/>
              </a:rPr>
              <a:t>객체 생성</a:t>
            </a:r>
            <a:endParaRPr lang="en-US" altLang="ko-KR" sz="1000">
              <a:solidFill>
                <a:schemeClr val="tx1"/>
              </a:solidFill>
              <a:effectLst/>
            </a:endParaRPr>
          </a:p>
        </p:txBody>
      </p:sp>
      <p:sp>
        <p:nvSpPr>
          <p:cNvPr id="67" name="모서리가 둥근 직사각형 38">
            <a:extLst>
              <a:ext uri="{FF2B5EF4-FFF2-40B4-BE49-F238E27FC236}">
                <a16:creationId xmlns:a16="http://schemas.microsoft.com/office/drawing/2014/main" id="{B1B7B589-332D-EC7C-7AF6-1F1F8A1061DE}"/>
              </a:ext>
            </a:extLst>
          </p:cNvPr>
          <p:cNvSpPr/>
          <p:nvPr/>
        </p:nvSpPr>
        <p:spPr>
          <a:xfrm>
            <a:off x="3651504" y="5181187"/>
            <a:ext cx="1450617"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FieldError</a:t>
            </a:r>
            <a:endParaRPr lang="en-US" altLang="ko-KR" sz="1400">
              <a:solidFill>
                <a:schemeClr val="tx1"/>
              </a:solidFill>
              <a:effectLst/>
            </a:endParaRPr>
          </a:p>
        </p:txBody>
      </p:sp>
      <p:cxnSp>
        <p:nvCxnSpPr>
          <p:cNvPr id="30" name="직선 화살표 연결선 29">
            <a:extLst>
              <a:ext uri="{FF2B5EF4-FFF2-40B4-BE49-F238E27FC236}">
                <a16:creationId xmlns:a16="http://schemas.microsoft.com/office/drawing/2014/main" id="{70D6BED3-DA0F-21D6-83BE-48C9552AF169}"/>
              </a:ext>
            </a:extLst>
          </p:cNvPr>
          <p:cNvCxnSpPr>
            <a:stCxn id="56" idx="3"/>
            <a:endCxn id="67" idx="1"/>
          </p:cNvCxnSpPr>
          <p:nvPr/>
        </p:nvCxnSpPr>
        <p:spPr>
          <a:xfrm>
            <a:off x="2370721" y="5428075"/>
            <a:ext cx="128078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A4733B27-9561-C737-E95A-3379B94C3664}"/>
              </a:ext>
            </a:extLst>
          </p:cNvPr>
          <p:cNvSpPr txBox="1"/>
          <p:nvPr/>
        </p:nvSpPr>
        <p:spPr>
          <a:xfrm>
            <a:off x="2475323" y="5134101"/>
            <a:ext cx="937398" cy="293414"/>
          </a:xfrm>
          <a:prstGeom prst="rect">
            <a:avLst/>
          </a:prstGeom>
          <a:noFill/>
        </p:spPr>
        <p:txBody>
          <a:bodyPr wrap="square">
            <a:spAutoFit/>
          </a:bodyPr>
          <a:lstStyle/>
          <a:p>
            <a:pPr>
              <a:lnSpc>
                <a:spcPct val="150000"/>
              </a:lnSpc>
              <a:spcBef>
                <a:spcPts val="400"/>
              </a:spcBef>
            </a:pPr>
            <a:r>
              <a:rPr lang="ko-KR" altLang="en-US" sz="1000">
                <a:solidFill>
                  <a:schemeClr val="tx1"/>
                </a:solidFill>
                <a:effectLst/>
                <a:latin typeface="+mn-ea"/>
              </a:rPr>
              <a:t>바인딩 실패</a:t>
            </a:r>
            <a:endParaRPr lang="en-US" altLang="ko-KR" sz="1000">
              <a:solidFill>
                <a:schemeClr val="tx1"/>
              </a:solidFill>
              <a:effectLst/>
            </a:endParaRPr>
          </a:p>
        </p:txBody>
      </p:sp>
      <p:sp>
        <p:nvSpPr>
          <p:cNvPr id="74" name="TextBox 73">
            <a:extLst>
              <a:ext uri="{FF2B5EF4-FFF2-40B4-BE49-F238E27FC236}">
                <a16:creationId xmlns:a16="http://schemas.microsoft.com/office/drawing/2014/main" id="{5989DAEE-63F8-C9F0-F7CC-672923C6A509}"/>
              </a:ext>
            </a:extLst>
          </p:cNvPr>
          <p:cNvSpPr txBox="1"/>
          <p:nvPr/>
        </p:nvSpPr>
        <p:spPr>
          <a:xfrm>
            <a:off x="598203" y="5281375"/>
            <a:ext cx="749013" cy="293414"/>
          </a:xfrm>
          <a:prstGeom prst="rect">
            <a:avLst/>
          </a:prstGeom>
          <a:noFill/>
        </p:spPr>
        <p:txBody>
          <a:bodyPr wrap="square">
            <a:spAutoFit/>
          </a:bodyPr>
          <a:lstStyle/>
          <a:p>
            <a:pPr>
              <a:lnSpc>
                <a:spcPct val="150000"/>
              </a:lnSpc>
              <a:spcBef>
                <a:spcPts val="400"/>
              </a:spcBef>
            </a:pPr>
            <a:r>
              <a:rPr lang="ko-KR" altLang="en-US" sz="1000">
                <a:latin typeface="+mn-ea"/>
              </a:rPr>
              <a:t>계속 수행</a:t>
            </a:r>
            <a:endParaRPr lang="en-US" altLang="ko-KR" sz="1000">
              <a:solidFill>
                <a:schemeClr val="tx1"/>
              </a:solidFill>
              <a:effectLst/>
            </a:endParaRPr>
          </a:p>
        </p:txBody>
      </p:sp>
      <p:cxnSp>
        <p:nvCxnSpPr>
          <p:cNvPr id="75" name="직선 화살표 연결선 74">
            <a:extLst>
              <a:ext uri="{FF2B5EF4-FFF2-40B4-BE49-F238E27FC236}">
                <a16:creationId xmlns:a16="http://schemas.microsoft.com/office/drawing/2014/main" id="{E9713CE4-5856-B61D-7C53-035FACCE1281}"/>
              </a:ext>
            </a:extLst>
          </p:cNvPr>
          <p:cNvCxnSpPr>
            <a:cxnSpLocks/>
            <a:stCxn id="56" idx="1"/>
            <a:endCxn id="74" idx="3"/>
          </p:cNvCxnSpPr>
          <p:nvPr/>
        </p:nvCxnSpPr>
        <p:spPr>
          <a:xfrm flipH="1">
            <a:off x="1347216" y="5428075"/>
            <a:ext cx="541921" cy="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연결선: 꺾임 36">
            <a:extLst>
              <a:ext uri="{FF2B5EF4-FFF2-40B4-BE49-F238E27FC236}">
                <a16:creationId xmlns:a16="http://schemas.microsoft.com/office/drawing/2014/main" id="{BEFBE76A-8BD2-F9A7-F833-39FF2740C373}"/>
              </a:ext>
            </a:extLst>
          </p:cNvPr>
          <p:cNvCxnSpPr>
            <a:stCxn id="67" idx="3"/>
            <a:endCxn id="49" idx="2"/>
          </p:cNvCxnSpPr>
          <p:nvPr/>
        </p:nvCxnSpPr>
        <p:spPr>
          <a:xfrm flipV="1">
            <a:off x="5102121" y="4542903"/>
            <a:ext cx="1097627" cy="885172"/>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CF6D1A9B-46FA-23D9-1D31-3121994689B9}"/>
              </a:ext>
            </a:extLst>
          </p:cNvPr>
          <p:cNvSpPr txBox="1"/>
          <p:nvPr/>
        </p:nvSpPr>
        <p:spPr>
          <a:xfrm>
            <a:off x="5169523" y="4815238"/>
            <a:ext cx="1097627" cy="293414"/>
          </a:xfrm>
          <a:prstGeom prst="rect">
            <a:avLst/>
          </a:prstGeom>
          <a:noFill/>
        </p:spPr>
        <p:txBody>
          <a:bodyPr wrap="square">
            <a:spAutoFit/>
          </a:bodyPr>
          <a:lstStyle/>
          <a:p>
            <a:pPr>
              <a:lnSpc>
                <a:spcPct val="150000"/>
              </a:lnSpc>
              <a:spcBef>
                <a:spcPts val="400"/>
              </a:spcBef>
            </a:pPr>
            <a:r>
              <a:rPr lang="ko-KR" altLang="en-US" sz="1000">
                <a:solidFill>
                  <a:schemeClr val="tx1"/>
                </a:solidFill>
                <a:effectLst/>
                <a:latin typeface="+mn-ea"/>
              </a:rPr>
              <a:t>오류 객체 추가</a:t>
            </a:r>
            <a:endParaRPr lang="en-US" altLang="ko-KR" sz="1000">
              <a:solidFill>
                <a:schemeClr val="tx1"/>
              </a:solidFill>
              <a:effectLst/>
            </a:endParaRPr>
          </a:p>
        </p:txBody>
      </p:sp>
      <p:sp>
        <p:nvSpPr>
          <p:cNvPr id="90" name="모서리가 둥근 직사각형 38">
            <a:extLst>
              <a:ext uri="{FF2B5EF4-FFF2-40B4-BE49-F238E27FC236}">
                <a16:creationId xmlns:a16="http://schemas.microsoft.com/office/drawing/2014/main" id="{91CB595C-E0CA-4835-FEAF-03F2D5E3D5F2}"/>
              </a:ext>
            </a:extLst>
          </p:cNvPr>
          <p:cNvSpPr/>
          <p:nvPr/>
        </p:nvSpPr>
        <p:spPr>
          <a:xfrm>
            <a:off x="7850456" y="4049127"/>
            <a:ext cx="1450617"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Model</a:t>
            </a:r>
          </a:p>
        </p:txBody>
      </p:sp>
      <p:cxnSp>
        <p:nvCxnSpPr>
          <p:cNvPr id="51" name="직선 화살표 연결선 50">
            <a:extLst>
              <a:ext uri="{FF2B5EF4-FFF2-40B4-BE49-F238E27FC236}">
                <a16:creationId xmlns:a16="http://schemas.microsoft.com/office/drawing/2014/main" id="{B830C1D8-1473-648D-9E40-9EF1569628CC}"/>
              </a:ext>
            </a:extLst>
          </p:cNvPr>
          <p:cNvCxnSpPr>
            <a:stCxn id="49" idx="3"/>
            <a:endCxn id="90" idx="1"/>
          </p:cNvCxnSpPr>
          <p:nvPr/>
        </p:nvCxnSpPr>
        <p:spPr>
          <a:xfrm>
            <a:off x="6925056" y="4296015"/>
            <a:ext cx="92540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965B034E-3C20-083F-B33F-7151BE28F223}"/>
              </a:ext>
            </a:extLst>
          </p:cNvPr>
          <p:cNvSpPr txBox="1"/>
          <p:nvPr/>
        </p:nvSpPr>
        <p:spPr>
          <a:xfrm>
            <a:off x="6992552" y="3979053"/>
            <a:ext cx="790408" cy="293414"/>
          </a:xfrm>
          <a:prstGeom prst="rect">
            <a:avLst/>
          </a:prstGeom>
          <a:noFill/>
        </p:spPr>
        <p:txBody>
          <a:bodyPr wrap="square">
            <a:spAutoFit/>
          </a:bodyPr>
          <a:lstStyle/>
          <a:p>
            <a:pPr>
              <a:lnSpc>
                <a:spcPct val="150000"/>
              </a:lnSpc>
              <a:spcBef>
                <a:spcPts val="400"/>
              </a:spcBef>
            </a:pPr>
            <a:r>
              <a:rPr lang="ko-KR" altLang="en-US" sz="1000">
                <a:latin typeface="+mn-ea"/>
              </a:rPr>
              <a:t>모델 생성</a:t>
            </a:r>
            <a:endParaRPr lang="en-US" altLang="ko-KR" sz="1000">
              <a:solidFill>
                <a:schemeClr val="tx1"/>
              </a:solidFill>
              <a:effectLst/>
            </a:endParaRPr>
          </a:p>
        </p:txBody>
      </p:sp>
      <p:pic>
        <p:nvPicPr>
          <p:cNvPr id="54" name="그림 53">
            <a:extLst>
              <a:ext uri="{FF2B5EF4-FFF2-40B4-BE49-F238E27FC236}">
                <a16:creationId xmlns:a16="http://schemas.microsoft.com/office/drawing/2014/main" id="{38008C98-60C6-0660-561E-805B825E119C}"/>
              </a:ext>
            </a:extLst>
          </p:cNvPr>
          <p:cNvPicPr>
            <a:picLocks noChangeAspect="1"/>
          </p:cNvPicPr>
          <p:nvPr/>
        </p:nvPicPr>
        <p:blipFill>
          <a:blip r:embed="rId3"/>
          <a:stretch>
            <a:fillRect/>
          </a:stretch>
        </p:blipFill>
        <p:spPr>
          <a:xfrm>
            <a:off x="7073588" y="4815238"/>
            <a:ext cx="3004351" cy="1266247"/>
          </a:xfrm>
          <a:prstGeom prst="rect">
            <a:avLst/>
          </a:prstGeom>
        </p:spPr>
      </p:pic>
      <p:cxnSp>
        <p:nvCxnSpPr>
          <p:cNvPr id="61" name="직선 화살표 연결선 60">
            <a:extLst>
              <a:ext uri="{FF2B5EF4-FFF2-40B4-BE49-F238E27FC236}">
                <a16:creationId xmlns:a16="http://schemas.microsoft.com/office/drawing/2014/main" id="{06CECBE2-8EB9-840B-A6AB-9CF4559A16B8}"/>
              </a:ext>
            </a:extLst>
          </p:cNvPr>
          <p:cNvCxnSpPr>
            <a:stCxn id="90" idx="2"/>
            <a:endCxn id="54" idx="0"/>
          </p:cNvCxnSpPr>
          <p:nvPr/>
        </p:nvCxnSpPr>
        <p:spPr>
          <a:xfrm flipH="1">
            <a:off x="8575764" y="4542903"/>
            <a:ext cx="1" cy="27233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1" name="모서리가 둥근 직사각형 38">
            <a:extLst>
              <a:ext uri="{FF2B5EF4-FFF2-40B4-BE49-F238E27FC236}">
                <a16:creationId xmlns:a16="http://schemas.microsoft.com/office/drawing/2014/main" id="{DD579170-E589-DD23-C4B4-1FCA8DB2688D}"/>
              </a:ext>
            </a:extLst>
          </p:cNvPr>
          <p:cNvSpPr/>
          <p:nvPr/>
        </p:nvSpPr>
        <p:spPr>
          <a:xfrm>
            <a:off x="10043142" y="4049127"/>
            <a:ext cx="1520214"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ModelAndView</a:t>
            </a:r>
            <a:endParaRPr lang="en-US" altLang="ko-KR" sz="1400">
              <a:solidFill>
                <a:schemeClr val="tx1"/>
              </a:solidFill>
              <a:effectLst/>
            </a:endParaRPr>
          </a:p>
        </p:txBody>
      </p:sp>
      <p:cxnSp>
        <p:nvCxnSpPr>
          <p:cNvPr id="104" name="직선 화살표 연결선 103">
            <a:extLst>
              <a:ext uri="{FF2B5EF4-FFF2-40B4-BE49-F238E27FC236}">
                <a16:creationId xmlns:a16="http://schemas.microsoft.com/office/drawing/2014/main" id="{5C3BFE2E-2A0F-A600-F37F-876D4D9A749A}"/>
              </a:ext>
            </a:extLst>
          </p:cNvPr>
          <p:cNvCxnSpPr>
            <a:cxnSpLocks/>
            <a:stCxn id="90" idx="3"/>
            <a:endCxn id="101" idx="1"/>
          </p:cNvCxnSpPr>
          <p:nvPr/>
        </p:nvCxnSpPr>
        <p:spPr>
          <a:xfrm>
            <a:off x="9301073" y="4296015"/>
            <a:ext cx="74206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7" name="TextBox 106">
            <a:extLst>
              <a:ext uri="{FF2B5EF4-FFF2-40B4-BE49-F238E27FC236}">
                <a16:creationId xmlns:a16="http://schemas.microsoft.com/office/drawing/2014/main" id="{970F3B44-2309-20D7-404D-C81C5A14EA7D}"/>
              </a:ext>
            </a:extLst>
          </p:cNvPr>
          <p:cNvSpPr txBox="1"/>
          <p:nvPr/>
        </p:nvSpPr>
        <p:spPr>
          <a:xfrm>
            <a:off x="9429929" y="4002601"/>
            <a:ext cx="484357" cy="293414"/>
          </a:xfrm>
          <a:prstGeom prst="rect">
            <a:avLst/>
          </a:prstGeom>
          <a:noFill/>
        </p:spPr>
        <p:txBody>
          <a:bodyPr wrap="square">
            <a:spAutoFit/>
          </a:bodyPr>
          <a:lstStyle/>
          <a:p>
            <a:pPr>
              <a:lnSpc>
                <a:spcPct val="150000"/>
              </a:lnSpc>
              <a:spcBef>
                <a:spcPts val="400"/>
              </a:spcBef>
            </a:pPr>
            <a:r>
              <a:rPr lang="ko-KR" altLang="en-US" sz="1000">
                <a:solidFill>
                  <a:schemeClr val="tx1"/>
                </a:solidFill>
                <a:effectLst/>
                <a:latin typeface="+mn-ea"/>
              </a:rPr>
              <a:t>저장</a:t>
            </a:r>
            <a:endParaRPr lang="en-US" altLang="ko-KR" sz="1000">
              <a:solidFill>
                <a:schemeClr val="tx1"/>
              </a:solidFill>
              <a:effectLst/>
            </a:endParaRPr>
          </a:p>
        </p:txBody>
      </p:sp>
      <p:sp>
        <p:nvSpPr>
          <p:cNvPr id="109" name="모서리가 둥근 직사각형 38">
            <a:extLst>
              <a:ext uri="{FF2B5EF4-FFF2-40B4-BE49-F238E27FC236}">
                <a16:creationId xmlns:a16="http://schemas.microsoft.com/office/drawing/2014/main" id="{58460197-439C-008C-886B-8D3977FCB16E}"/>
              </a:ext>
            </a:extLst>
          </p:cNvPr>
          <p:cNvSpPr/>
          <p:nvPr/>
        </p:nvSpPr>
        <p:spPr>
          <a:xfrm>
            <a:off x="10043142" y="2942667"/>
            <a:ext cx="1520214"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Handler</a:t>
            </a:r>
          </a:p>
        </p:txBody>
      </p:sp>
      <p:cxnSp>
        <p:nvCxnSpPr>
          <p:cNvPr id="84" name="직선 화살표 연결선 83">
            <a:extLst>
              <a:ext uri="{FF2B5EF4-FFF2-40B4-BE49-F238E27FC236}">
                <a16:creationId xmlns:a16="http://schemas.microsoft.com/office/drawing/2014/main" id="{FE337C7C-7167-F38C-0CA9-BC14C5D3933D}"/>
              </a:ext>
            </a:extLst>
          </p:cNvPr>
          <p:cNvCxnSpPr>
            <a:stCxn id="101" idx="0"/>
            <a:endCxn id="109" idx="2"/>
          </p:cNvCxnSpPr>
          <p:nvPr/>
        </p:nvCxnSpPr>
        <p:spPr>
          <a:xfrm flipV="1">
            <a:off x="10803249" y="3436443"/>
            <a:ext cx="0" cy="61268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2" name="TextBox 111">
            <a:extLst>
              <a:ext uri="{FF2B5EF4-FFF2-40B4-BE49-F238E27FC236}">
                <a16:creationId xmlns:a16="http://schemas.microsoft.com/office/drawing/2014/main" id="{4EE69310-5464-49E8-F686-3302D2C5C078}"/>
              </a:ext>
            </a:extLst>
          </p:cNvPr>
          <p:cNvSpPr txBox="1"/>
          <p:nvPr/>
        </p:nvSpPr>
        <p:spPr>
          <a:xfrm>
            <a:off x="10803249" y="3596078"/>
            <a:ext cx="888964" cy="293414"/>
          </a:xfrm>
          <a:prstGeom prst="rect">
            <a:avLst/>
          </a:prstGeom>
          <a:noFill/>
        </p:spPr>
        <p:txBody>
          <a:bodyPr wrap="square">
            <a:spAutoFit/>
          </a:bodyPr>
          <a:lstStyle/>
          <a:p>
            <a:pPr>
              <a:lnSpc>
                <a:spcPct val="150000"/>
              </a:lnSpc>
              <a:spcBef>
                <a:spcPts val="400"/>
              </a:spcBef>
            </a:pPr>
            <a:r>
              <a:rPr lang="ko-KR" altLang="en-US" sz="1000">
                <a:solidFill>
                  <a:schemeClr val="tx1"/>
                </a:solidFill>
                <a:effectLst/>
                <a:latin typeface="+mn-ea"/>
              </a:rPr>
              <a:t>핸들러 호출</a:t>
            </a:r>
            <a:endParaRPr lang="en-US" altLang="ko-KR" sz="1000">
              <a:solidFill>
                <a:schemeClr val="tx1"/>
              </a:solidFill>
              <a:effectLst/>
            </a:endParaRPr>
          </a:p>
        </p:txBody>
      </p:sp>
      <p:pic>
        <p:nvPicPr>
          <p:cNvPr id="113" name="그림 112">
            <a:extLst>
              <a:ext uri="{FF2B5EF4-FFF2-40B4-BE49-F238E27FC236}">
                <a16:creationId xmlns:a16="http://schemas.microsoft.com/office/drawing/2014/main" id="{8E66B9EC-E737-F200-7F6D-A979F54F4BA9}"/>
              </a:ext>
            </a:extLst>
          </p:cNvPr>
          <p:cNvPicPr>
            <a:picLocks noChangeAspect="1"/>
          </p:cNvPicPr>
          <p:nvPr/>
        </p:nvPicPr>
        <p:blipFill rotWithShape="1">
          <a:blip r:embed="rId4"/>
          <a:srcRect r="63599"/>
          <a:stretch/>
        </p:blipFill>
        <p:spPr>
          <a:xfrm>
            <a:off x="4987125" y="1675481"/>
            <a:ext cx="2425243" cy="1893748"/>
          </a:xfrm>
          <a:prstGeom prst="rect">
            <a:avLst/>
          </a:prstGeom>
          <a:ln w="19050">
            <a:solidFill>
              <a:srgbClr val="FF0000"/>
            </a:solidFill>
          </a:ln>
        </p:spPr>
      </p:pic>
      <p:cxnSp>
        <p:nvCxnSpPr>
          <p:cNvPr id="86" name="직선 화살표 연결선 85">
            <a:extLst>
              <a:ext uri="{FF2B5EF4-FFF2-40B4-BE49-F238E27FC236}">
                <a16:creationId xmlns:a16="http://schemas.microsoft.com/office/drawing/2014/main" id="{CAAD17CC-D262-0BB5-5082-E99C6C2C3038}"/>
              </a:ext>
            </a:extLst>
          </p:cNvPr>
          <p:cNvCxnSpPr>
            <a:stCxn id="49" idx="0"/>
            <a:endCxn id="113" idx="2"/>
          </p:cNvCxnSpPr>
          <p:nvPr/>
        </p:nvCxnSpPr>
        <p:spPr>
          <a:xfrm flipH="1" flipV="1">
            <a:off x="6199747" y="3569229"/>
            <a:ext cx="1" cy="47989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9" name="TextBox 118">
            <a:extLst>
              <a:ext uri="{FF2B5EF4-FFF2-40B4-BE49-F238E27FC236}">
                <a16:creationId xmlns:a16="http://schemas.microsoft.com/office/drawing/2014/main" id="{9B73838C-6409-1C27-CA92-4DCEDA03D6F1}"/>
              </a:ext>
            </a:extLst>
          </p:cNvPr>
          <p:cNvSpPr txBox="1"/>
          <p:nvPr/>
        </p:nvSpPr>
        <p:spPr>
          <a:xfrm>
            <a:off x="10043142" y="2624292"/>
            <a:ext cx="1649071" cy="293414"/>
          </a:xfrm>
          <a:prstGeom prst="rect">
            <a:avLst/>
          </a:prstGeom>
          <a:noFill/>
        </p:spPr>
        <p:txBody>
          <a:bodyPr wrap="square">
            <a:spAutoFit/>
          </a:bodyPr>
          <a:lstStyle/>
          <a:p>
            <a:pPr>
              <a:lnSpc>
                <a:spcPct val="150000"/>
              </a:lnSpc>
              <a:spcBef>
                <a:spcPts val="400"/>
              </a:spcBef>
            </a:pPr>
            <a:r>
              <a:rPr lang="en-US" altLang="ko-KR" sz="1000"/>
              <a:t>ValidDto, BindingResult</a:t>
            </a:r>
            <a:endParaRPr lang="en-US" altLang="ko-KR" sz="1000">
              <a:solidFill>
                <a:schemeClr val="tx1"/>
              </a:solidFill>
              <a:effectLst/>
            </a:endParaRPr>
          </a:p>
        </p:txBody>
      </p:sp>
    </p:spTree>
    <p:extLst>
      <p:ext uri="{BB962C8B-B14F-4D97-AF65-F5344CB8AC3E}">
        <p14:creationId xmlns:p14="http://schemas.microsoft.com/office/powerpoint/2010/main" val="1989424621"/>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41481F-A171-5CEB-35E3-8D21ED937552}"/>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D8A47049-2497-452F-991F-F2864F45AD5A}"/>
              </a:ext>
            </a:extLst>
          </p:cNvPr>
          <p:cNvSpPr txBox="1"/>
          <p:nvPr/>
        </p:nvSpPr>
        <p:spPr>
          <a:xfrm>
            <a:off x="2995255" y="2921169"/>
            <a:ext cx="6201506" cy="1015663"/>
          </a:xfrm>
          <a:prstGeom prst="rect">
            <a:avLst/>
          </a:prstGeom>
          <a:noFill/>
        </p:spPr>
        <p:txBody>
          <a:bodyPr wrap="none" rtlCol="0">
            <a:spAutoFit/>
          </a:bodyPr>
          <a:lstStyle/>
          <a:p>
            <a:pPr algn="ctr"/>
            <a:r>
              <a:rPr lang="en-US" altLang="ko-KR" sz="6000">
                <a:solidFill>
                  <a:schemeClr val="accent1">
                    <a:lumMod val="75000"/>
                  </a:schemeClr>
                </a:solidFill>
              </a:rPr>
              <a:t>BindingResult - 2</a:t>
            </a:r>
            <a:endParaRPr lang="ko-KR" altLang="en-US" sz="6000">
              <a:solidFill>
                <a:schemeClr val="accent1">
                  <a:lumMod val="75000"/>
                </a:schemeClr>
              </a:solidFill>
              <a:latin typeface="+mj-lt"/>
            </a:endParaRPr>
          </a:p>
        </p:txBody>
      </p:sp>
      <p:sp>
        <p:nvSpPr>
          <p:cNvPr id="3" name="TextBox 2">
            <a:extLst>
              <a:ext uri="{FF2B5EF4-FFF2-40B4-BE49-F238E27FC236}">
                <a16:creationId xmlns:a16="http://schemas.microsoft.com/office/drawing/2014/main" id="{BDA5D59F-56D6-7CBE-E19B-F13BD1F209F9}"/>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65360782"/>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A7A542-2657-58FF-205C-F863770C6F40}"/>
            </a:ext>
          </a:extLst>
        </p:cNvPr>
        <p:cNvGrpSpPr/>
        <p:nvPr/>
      </p:nvGrpSpPr>
      <p:grpSpPr>
        <a:xfrm>
          <a:off x="0" y="0"/>
          <a:ext cx="0" cy="0"/>
          <a:chOff x="0" y="0"/>
          <a:chExt cx="0" cy="0"/>
        </a:xfrm>
      </p:grpSpPr>
      <p:sp>
        <p:nvSpPr>
          <p:cNvPr id="16" name="직사각형 15">
            <a:extLst>
              <a:ext uri="{FF2B5EF4-FFF2-40B4-BE49-F238E27FC236}">
                <a16:creationId xmlns:a16="http://schemas.microsoft.com/office/drawing/2014/main" id="{1EB08A5A-FDB2-6736-BC97-C7DE5A44371A}"/>
              </a:ext>
            </a:extLst>
          </p:cNvPr>
          <p:cNvSpPr/>
          <p:nvPr/>
        </p:nvSpPr>
        <p:spPr>
          <a:xfrm>
            <a:off x="59270" y="167194"/>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sz="1800" b="1">
                <a:solidFill>
                  <a:schemeClr val="accent1">
                    <a:lumMod val="75000"/>
                  </a:schemeClr>
                </a:solidFill>
              </a:rPr>
              <a:t>개요</a:t>
            </a:r>
            <a:endParaRPr lang="ko-KR" altLang="en-US" b="1">
              <a:solidFill>
                <a:schemeClr val="accent1">
                  <a:lumMod val="75000"/>
                </a:schemeClr>
              </a:solidFill>
              <a:latin typeface="+mn-ea"/>
            </a:endParaRPr>
          </a:p>
        </p:txBody>
      </p:sp>
      <p:sp>
        <p:nvSpPr>
          <p:cNvPr id="13" name="직사각형 12">
            <a:extLst>
              <a:ext uri="{FF2B5EF4-FFF2-40B4-BE49-F238E27FC236}">
                <a16:creationId xmlns:a16="http://schemas.microsoft.com/office/drawing/2014/main" id="{D5596C18-2F4C-BDEC-D56B-3081B5FE35E7}"/>
              </a:ext>
            </a:extLst>
          </p:cNvPr>
          <p:cNvSpPr/>
          <p:nvPr/>
        </p:nvSpPr>
        <p:spPr>
          <a:xfrm>
            <a:off x="321754" y="559456"/>
            <a:ext cx="11697794" cy="1164614"/>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BindingResult </a:t>
            </a:r>
            <a:r>
              <a:rPr lang="ko-KR" altLang="en-US" sz="1200"/>
              <a:t>은 문자 그대로 바인딩한 결과를 담는 객체라 할 수 있다</a:t>
            </a:r>
            <a:r>
              <a:rPr lang="en-US" altLang="ko-KR" sz="1200"/>
              <a:t>. </a:t>
            </a:r>
            <a:r>
              <a:rPr lang="ko-KR" altLang="en-US" sz="1200"/>
              <a:t>즉 성공한 바인딩 결과와 실패한 오류 결과를 저장한다</a:t>
            </a:r>
            <a:r>
              <a:rPr lang="en-US" altLang="ko-KR" sz="1200"/>
              <a:t>(</a:t>
            </a:r>
            <a:r>
              <a:rPr lang="ko-KR" altLang="en-US" sz="1200"/>
              <a:t>두 결과를 동시에 저장할 수 는 없다</a:t>
            </a:r>
            <a:r>
              <a:rPr lang="en-US" altLang="ko-KR" sz="1200"/>
              <a:t>)</a:t>
            </a:r>
          </a:p>
          <a:p>
            <a:pPr marL="171450" indent="-171450">
              <a:lnSpc>
                <a:spcPct val="150000"/>
              </a:lnSpc>
              <a:buFont typeface="Arial" panose="020B0604020202020204" pitchFamily="34" charset="0"/>
              <a:buChar char="•"/>
            </a:pPr>
            <a:r>
              <a:rPr lang="ko-KR" altLang="en-US" sz="1200"/>
              <a:t>우리의 주 관심사는 오류 결과이며 그 오류 정보에 어떻게 접근할 수 있는지와</a:t>
            </a:r>
            <a:r>
              <a:rPr lang="en-US" altLang="ko-KR" sz="1200"/>
              <a:t> </a:t>
            </a:r>
            <a:r>
              <a:rPr lang="ko-KR" altLang="en-US" sz="1200"/>
              <a:t>그리고</a:t>
            </a:r>
            <a:r>
              <a:rPr lang="en-US" altLang="ko-KR" sz="1200"/>
              <a:t> </a:t>
            </a:r>
            <a:r>
              <a:rPr lang="ko-KR" altLang="en-US" sz="1200"/>
              <a:t>어떻게 커스텀하게 오류를 추가 할 수 있는지 관련 </a:t>
            </a:r>
            <a:r>
              <a:rPr lang="en-US" altLang="ko-KR" sz="1200"/>
              <a:t>API </a:t>
            </a:r>
            <a:r>
              <a:rPr lang="ko-KR" altLang="en-US" sz="1200"/>
              <a:t>들을 살펴 보는 것이다</a:t>
            </a:r>
            <a:endParaRPr lang="en-US" altLang="ko-KR" sz="1200"/>
          </a:p>
          <a:p>
            <a:pPr marL="171450" indent="-171450">
              <a:lnSpc>
                <a:spcPct val="150000"/>
              </a:lnSpc>
              <a:buFont typeface="Arial" panose="020B0604020202020204" pitchFamily="34" charset="0"/>
              <a:buChar char="•"/>
            </a:pPr>
            <a:r>
              <a:rPr lang="ko-KR" altLang="en-US" sz="1200"/>
              <a:t>참고로 </a:t>
            </a:r>
            <a:r>
              <a:rPr lang="en-US" altLang="ko-KR" sz="1200"/>
              <a:t>BindingResult </a:t>
            </a:r>
            <a:r>
              <a:rPr lang="ko-KR" altLang="en-US" sz="1200"/>
              <a:t>는</a:t>
            </a:r>
            <a:r>
              <a:rPr lang="en-US" altLang="ko-KR" sz="1200"/>
              <a:t> @ModelAttribute </a:t>
            </a:r>
            <a:r>
              <a:rPr lang="ko-KR" altLang="en-US" sz="1200"/>
              <a:t>가 선언되어 있는 객체를 대상으로 오류를 검증한다</a:t>
            </a:r>
            <a:r>
              <a:rPr lang="en-US" altLang="ko-KR" sz="1200"/>
              <a:t>. </a:t>
            </a:r>
            <a:r>
              <a:rPr lang="ko-KR" altLang="en-US" sz="1200"/>
              <a:t>단순 기본형이나 문자열은 검증 대상이 아니다</a:t>
            </a:r>
            <a:r>
              <a:rPr lang="en-US" altLang="ko-KR" sz="1200"/>
              <a:t>. </a:t>
            </a:r>
            <a:r>
              <a:rPr lang="ko-KR" altLang="en-US" sz="1200"/>
              <a:t>이것은 </a:t>
            </a:r>
            <a:r>
              <a:rPr lang="en-US" altLang="ko-KR" sz="1200"/>
              <a:t>DataBinder </a:t>
            </a:r>
            <a:r>
              <a:rPr lang="ko-KR" altLang="en-US" sz="1200"/>
              <a:t>가 객체를 대상으로 바인딩을 시도한다는 사실을 알고 있다면 쉽게 이해가 갈 것이다</a:t>
            </a:r>
            <a:endParaRPr lang="en-US" altLang="ko-KR" sz="1200"/>
          </a:p>
        </p:txBody>
      </p:sp>
      <p:sp>
        <p:nvSpPr>
          <p:cNvPr id="2" name="직사각형 1">
            <a:extLst>
              <a:ext uri="{FF2B5EF4-FFF2-40B4-BE49-F238E27FC236}">
                <a16:creationId xmlns:a16="http://schemas.microsoft.com/office/drawing/2014/main" id="{CB0E4C4E-BA30-9899-D2DC-F7ACF7D0136F}"/>
              </a:ext>
            </a:extLst>
          </p:cNvPr>
          <p:cNvSpPr/>
          <p:nvPr/>
        </p:nvSpPr>
        <p:spPr>
          <a:xfrm>
            <a:off x="59270" y="2056507"/>
            <a:ext cx="849913"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API</a:t>
            </a:r>
            <a:endParaRPr lang="ko-KR" altLang="en-US" b="1">
              <a:solidFill>
                <a:schemeClr val="accent1">
                  <a:lumMod val="75000"/>
                </a:schemeClr>
              </a:solidFill>
              <a:latin typeface="+mn-ea"/>
            </a:endParaRPr>
          </a:p>
        </p:txBody>
      </p:sp>
      <p:sp>
        <p:nvSpPr>
          <p:cNvPr id="3" name="직사각형 2">
            <a:extLst>
              <a:ext uri="{FF2B5EF4-FFF2-40B4-BE49-F238E27FC236}">
                <a16:creationId xmlns:a16="http://schemas.microsoft.com/office/drawing/2014/main" id="{E6250F62-B103-8472-AB38-BEE6FF85BE8B}"/>
              </a:ext>
            </a:extLst>
          </p:cNvPr>
          <p:cNvSpPr/>
          <p:nvPr/>
        </p:nvSpPr>
        <p:spPr>
          <a:xfrm>
            <a:off x="382142" y="3016856"/>
            <a:ext cx="11462947" cy="887615"/>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addError() </a:t>
            </a:r>
            <a:r>
              <a:rPr lang="ko-KR" altLang="en-US" sz="1200"/>
              <a:t>는 필수 값 누락</a:t>
            </a:r>
            <a:r>
              <a:rPr lang="en-US" altLang="ko-KR" sz="1200"/>
              <a:t>, </a:t>
            </a:r>
            <a:r>
              <a:rPr lang="ko-KR" altLang="en-US" sz="1200"/>
              <a:t>길이 제한 등 어떤 조건이 맞지 않을 경우 오류를 추가할</a:t>
            </a:r>
            <a:r>
              <a:rPr lang="en-US" altLang="ko-KR" sz="1200"/>
              <a:t> </a:t>
            </a:r>
            <a:r>
              <a:rPr lang="ko-KR" altLang="en-US" sz="1200"/>
              <a:t>수 있는 </a:t>
            </a:r>
            <a:r>
              <a:rPr lang="en-US" altLang="ko-KR" sz="1200"/>
              <a:t>API </a:t>
            </a:r>
            <a:r>
              <a:rPr lang="ko-KR" altLang="en-US" sz="1200"/>
              <a:t>로서 인자 값으로는 </a:t>
            </a:r>
            <a:r>
              <a:rPr lang="en-US" altLang="ko-KR" sz="1200"/>
              <a:t>ObjectError </a:t>
            </a:r>
            <a:r>
              <a:rPr lang="ko-KR" altLang="en-US" sz="1200"/>
              <a:t>와 </a:t>
            </a:r>
            <a:r>
              <a:rPr lang="en-US" altLang="ko-KR" sz="1200"/>
              <a:t>FieldError </a:t>
            </a:r>
            <a:r>
              <a:rPr lang="ko-KR" altLang="en-US" sz="1200"/>
              <a:t>객체가 올 수 있다</a:t>
            </a:r>
            <a:endParaRPr lang="en-US" altLang="ko-KR" sz="1200"/>
          </a:p>
          <a:p>
            <a:pPr marL="171450" indent="-171450">
              <a:lnSpc>
                <a:spcPct val="150000"/>
              </a:lnSpc>
              <a:buFont typeface="Arial" panose="020B0604020202020204" pitchFamily="34" charset="0"/>
              <a:buChar char="•"/>
            </a:pPr>
            <a:r>
              <a:rPr lang="ko-KR" altLang="en-US" sz="1200"/>
              <a:t>스프링은 바인딩 오류 시 내부적으로 </a:t>
            </a:r>
            <a:r>
              <a:rPr lang="en-US" altLang="ko-KR" sz="1200"/>
              <a:t>BindingResult </a:t>
            </a:r>
            <a:r>
              <a:rPr lang="ko-KR" altLang="en-US" sz="1200"/>
              <a:t>의 </a:t>
            </a:r>
            <a:r>
              <a:rPr lang="en-US" altLang="ko-KR" sz="1200"/>
              <a:t>addError() API</a:t>
            </a:r>
            <a:r>
              <a:rPr lang="ko-KR" altLang="en-US" sz="1200"/>
              <a:t> 를 사용해서 오류 정보를 저장하고 있으며 이 때 </a:t>
            </a:r>
            <a:r>
              <a:rPr lang="en-US" altLang="ko-KR" sz="1200"/>
              <a:t>FieldError </a:t>
            </a:r>
            <a:r>
              <a:rPr lang="ko-KR" altLang="en-US" sz="1200"/>
              <a:t>객체를 생성해서 전달한다</a:t>
            </a:r>
            <a:endParaRPr lang="en-US" altLang="ko-KR" sz="1200"/>
          </a:p>
          <a:p>
            <a:pPr marL="171450" indent="-171450">
              <a:lnSpc>
                <a:spcPct val="150000"/>
              </a:lnSpc>
              <a:buFont typeface="Arial" panose="020B0604020202020204" pitchFamily="34" charset="0"/>
              <a:buChar char="•"/>
            </a:pPr>
            <a:r>
              <a:rPr lang="en-US" altLang="ko-KR" sz="1200"/>
              <a:t>addError() API</a:t>
            </a:r>
            <a:r>
              <a:rPr lang="ko-KR" altLang="en-US" sz="1200"/>
              <a:t> 를 통해 추가된 </a:t>
            </a:r>
            <a:r>
              <a:rPr lang="en-US" altLang="ko-KR" sz="1200"/>
              <a:t>FieldError, ObjectError </a:t>
            </a:r>
            <a:r>
              <a:rPr lang="ko-KR" altLang="en-US" sz="1200"/>
              <a:t>는 </a:t>
            </a:r>
            <a:r>
              <a:rPr lang="en-US" altLang="ko-KR" sz="1200"/>
              <a:t>BindingResult </a:t>
            </a:r>
            <a:r>
              <a:rPr lang="ko-KR" altLang="en-US" sz="1200"/>
              <a:t>의 </a:t>
            </a:r>
            <a:r>
              <a:rPr lang="en-US" altLang="ko-KR" sz="1200"/>
              <a:t>errors</a:t>
            </a:r>
            <a:r>
              <a:rPr lang="ko-KR" altLang="en-US" sz="1200"/>
              <a:t> 속성에 저장 된다</a:t>
            </a:r>
            <a:endParaRPr lang="en-US" altLang="ko-KR" sz="1200"/>
          </a:p>
        </p:txBody>
      </p:sp>
      <p:sp>
        <p:nvSpPr>
          <p:cNvPr id="4" name="모서리가 둥근 직사각형 38">
            <a:extLst>
              <a:ext uri="{FF2B5EF4-FFF2-40B4-BE49-F238E27FC236}">
                <a16:creationId xmlns:a16="http://schemas.microsoft.com/office/drawing/2014/main" id="{5A6AEC72-A903-A956-82E7-EA14CFFFD0EE}"/>
              </a:ext>
            </a:extLst>
          </p:cNvPr>
          <p:cNvSpPr/>
          <p:nvPr/>
        </p:nvSpPr>
        <p:spPr>
          <a:xfrm>
            <a:off x="2229294" y="4723604"/>
            <a:ext cx="1375388" cy="579268"/>
          </a:xfrm>
          <a:prstGeom prst="roundRect">
            <a:avLst>
              <a:gd name="adj" fmla="val 9996"/>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t>BindingResult</a:t>
            </a:r>
            <a:endParaRPr lang="en-US" altLang="ko-KR" sz="1400">
              <a:solidFill>
                <a:schemeClr val="tx1"/>
              </a:solidFill>
              <a:effectLst/>
            </a:endParaRPr>
          </a:p>
        </p:txBody>
      </p:sp>
      <p:sp>
        <p:nvSpPr>
          <p:cNvPr id="5" name="모서리가 둥근 직사각형 38">
            <a:extLst>
              <a:ext uri="{FF2B5EF4-FFF2-40B4-BE49-F238E27FC236}">
                <a16:creationId xmlns:a16="http://schemas.microsoft.com/office/drawing/2014/main" id="{6A7C24E9-8B68-0353-CBAB-644ABE544F15}"/>
              </a:ext>
            </a:extLst>
          </p:cNvPr>
          <p:cNvSpPr/>
          <p:nvPr/>
        </p:nvSpPr>
        <p:spPr>
          <a:xfrm>
            <a:off x="4059564" y="4723604"/>
            <a:ext cx="1064494" cy="579268"/>
          </a:xfrm>
          <a:prstGeom prst="roundRect">
            <a:avLst>
              <a:gd name="adj" fmla="val 9996"/>
            </a:avLst>
          </a:prstGeom>
          <a:solidFill>
            <a:schemeClr val="accent5">
              <a:lumMod val="40000"/>
              <a:lumOff val="6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addError()</a:t>
            </a:r>
          </a:p>
        </p:txBody>
      </p:sp>
      <p:sp>
        <p:nvSpPr>
          <p:cNvPr id="6" name="모서리가 둥근 직사각형 38">
            <a:extLst>
              <a:ext uri="{FF2B5EF4-FFF2-40B4-BE49-F238E27FC236}">
                <a16:creationId xmlns:a16="http://schemas.microsoft.com/office/drawing/2014/main" id="{12B7B20A-2539-FFA6-5336-17AB3B35A911}"/>
              </a:ext>
            </a:extLst>
          </p:cNvPr>
          <p:cNvSpPr/>
          <p:nvPr/>
        </p:nvSpPr>
        <p:spPr>
          <a:xfrm>
            <a:off x="5634644" y="4144336"/>
            <a:ext cx="1450562" cy="579268"/>
          </a:xfrm>
          <a:prstGeom prst="roundRect">
            <a:avLst>
              <a:gd name="adj" fmla="val 9996"/>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ObjectError</a:t>
            </a:r>
          </a:p>
        </p:txBody>
      </p:sp>
      <p:sp>
        <p:nvSpPr>
          <p:cNvPr id="7" name="모서리가 둥근 직사각형 38">
            <a:extLst>
              <a:ext uri="{FF2B5EF4-FFF2-40B4-BE49-F238E27FC236}">
                <a16:creationId xmlns:a16="http://schemas.microsoft.com/office/drawing/2014/main" id="{3EA95B8C-6C2C-8313-B8D2-C1E32AEE7BE5}"/>
              </a:ext>
            </a:extLst>
          </p:cNvPr>
          <p:cNvSpPr/>
          <p:nvPr/>
        </p:nvSpPr>
        <p:spPr>
          <a:xfrm>
            <a:off x="5634644" y="5301964"/>
            <a:ext cx="1450562" cy="579268"/>
          </a:xfrm>
          <a:prstGeom prst="roundRect">
            <a:avLst>
              <a:gd name="adj" fmla="val 9996"/>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FieldError</a:t>
            </a:r>
            <a:endParaRPr lang="en-US" altLang="ko-KR" sz="1400">
              <a:solidFill>
                <a:schemeClr val="tx1"/>
              </a:solidFill>
              <a:effectLst/>
            </a:endParaRPr>
          </a:p>
        </p:txBody>
      </p:sp>
      <p:cxnSp>
        <p:nvCxnSpPr>
          <p:cNvPr id="9" name="직선 화살표 연결선 8">
            <a:extLst>
              <a:ext uri="{FF2B5EF4-FFF2-40B4-BE49-F238E27FC236}">
                <a16:creationId xmlns:a16="http://schemas.microsoft.com/office/drawing/2014/main" id="{DC72C7AF-B282-D2E0-54C0-EDE92899A828}"/>
              </a:ext>
            </a:extLst>
          </p:cNvPr>
          <p:cNvCxnSpPr>
            <a:cxnSpLocks/>
            <a:stCxn id="4" idx="3"/>
            <a:endCxn id="5" idx="1"/>
          </p:cNvCxnSpPr>
          <p:nvPr/>
        </p:nvCxnSpPr>
        <p:spPr>
          <a:xfrm>
            <a:off x="3604682" y="5013238"/>
            <a:ext cx="45488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연결선: 꺾임 10">
            <a:extLst>
              <a:ext uri="{FF2B5EF4-FFF2-40B4-BE49-F238E27FC236}">
                <a16:creationId xmlns:a16="http://schemas.microsoft.com/office/drawing/2014/main" id="{2B45D866-1867-D521-23D2-2ECE03BF2BF9}"/>
              </a:ext>
            </a:extLst>
          </p:cNvPr>
          <p:cNvCxnSpPr>
            <a:cxnSpLocks/>
            <a:stCxn id="5" idx="3"/>
            <a:endCxn id="6" idx="1"/>
          </p:cNvCxnSpPr>
          <p:nvPr/>
        </p:nvCxnSpPr>
        <p:spPr>
          <a:xfrm flipV="1">
            <a:off x="5124058" y="4433970"/>
            <a:ext cx="510586" cy="579268"/>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연결선: 꺾임 13">
            <a:extLst>
              <a:ext uri="{FF2B5EF4-FFF2-40B4-BE49-F238E27FC236}">
                <a16:creationId xmlns:a16="http://schemas.microsoft.com/office/drawing/2014/main" id="{1C596644-5D84-51F7-0B48-4C3E34535230}"/>
              </a:ext>
            </a:extLst>
          </p:cNvPr>
          <p:cNvCxnSpPr>
            <a:cxnSpLocks/>
            <a:stCxn id="5" idx="3"/>
            <a:endCxn id="7" idx="1"/>
          </p:cNvCxnSpPr>
          <p:nvPr/>
        </p:nvCxnSpPr>
        <p:spPr>
          <a:xfrm>
            <a:off x="5124058" y="5013238"/>
            <a:ext cx="510586" cy="578360"/>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
            <a:extLst>
              <a:ext uri="{FF2B5EF4-FFF2-40B4-BE49-F238E27FC236}">
                <a16:creationId xmlns:a16="http://schemas.microsoft.com/office/drawing/2014/main" id="{6AB27010-9737-8CE7-40E2-4BB074441A1D}"/>
              </a:ext>
            </a:extLst>
          </p:cNvPr>
          <p:cNvSpPr>
            <a:spLocks noChangeArrowheads="1"/>
          </p:cNvSpPr>
          <p:nvPr/>
        </p:nvSpPr>
        <p:spPr bwMode="auto">
          <a:xfrm>
            <a:off x="382142" y="2572071"/>
            <a:ext cx="11270259" cy="369332"/>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b="0" i="0" u="none" strike="noStrike" cap="none" normalizeH="0" baseline="0">
                <a:ln>
                  <a:noFill/>
                </a:ln>
                <a:solidFill>
                  <a:srgbClr val="CF8E6D"/>
                </a:solidFill>
                <a:effectLst/>
                <a:latin typeface="Arial Unicode MS"/>
                <a:ea typeface="JetBrains Mono"/>
              </a:rPr>
              <a:t>void </a:t>
            </a:r>
            <a:r>
              <a:rPr kumimoji="0" lang="ko-KR" altLang="ko-KR" b="0" i="0" u="none" strike="noStrike" cap="none" normalizeH="0" baseline="0">
                <a:ln>
                  <a:noFill/>
                </a:ln>
                <a:solidFill>
                  <a:srgbClr val="56A8F5"/>
                </a:solidFill>
                <a:effectLst/>
                <a:latin typeface="Arial Unicode MS"/>
                <a:ea typeface="JetBrains Mono"/>
              </a:rPr>
              <a:t>addError</a:t>
            </a:r>
            <a:r>
              <a:rPr kumimoji="0" lang="ko-KR" altLang="ko-KR" b="0" i="0" u="none" strike="noStrike" cap="none" normalizeH="0" baseline="0">
                <a:ln>
                  <a:noFill/>
                </a:ln>
                <a:solidFill>
                  <a:srgbClr val="BCBEC4"/>
                </a:solidFill>
                <a:effectLst/>
                <a:latin typeface="Arial Unicode MS"/>
                <a:ea typeface="JetBrains Mono"/>
              </a:rPr>
              <a:t>(ObjectError error);</a:t>
            </a:r>
            <a:endParaRPr kumimoji="0" lang="ko-KR" altLang="ko-KR" b="0" i="0" u="none" strike="noStrike" cap="none" normalizeH="0" baseline="0">
              <a:ln>
                <a:noFill/>
              </a:ln>
              <a:solidFill>
                <a:schemeClr val="tx1"/>
              </a:solidFill>
              <a:effectLst/>
              <a:latin typeface="Arial" panose="020B0604020202020204" pitchFamily="34" charset="0"/>
            </a:endParaRPr>
          </a:p>
        </p:txBody>
      </p:sp>
      <p:sp>
        <p:nvSpPr>
          <p:cNvPr id="20" name="모서리가 둥근 직사각형 38">
            <a:extLst>
              <a:ext uri="{FF2B5EF4-FFF2-40B4-BE49-F238E27FC236}">
                <a16:creationId xmlns:a16="http://schemas.microsoft.com/office/drawing/2014/main" id="{C9E14B64-067C-9E34-C60E-24CA3C3D4FDB}"/>
              </a:ext>
            </a:extLst>
          </p:cNvPr>
          <p:cNvSpPr/>
          <p:nvPr/>
        </p:nvSpPr>
        <p:spPr>
          <a:xfrm>
            <a:off x="7994971" y="4549365"/>
            <a:ext cx="1378377" cy="937358"/>
          </a:xfrm>
          <a:prstGeom prst="roundRect">
            <a:avLst>
              <a:gd name="adj" fmla="val 9996"/>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600">
                <a:solidFill>
                  <a:schemeClr val="tx1"/>
                </a:solidFill>
              </a:rPr>
              <a:t>Errors</a:t>
            </a:r>
          </a:p>
          <a:p>
            <a:pPr algn="ctr">
              <a:spcBef>
                <a:spcPts val="400"/>
              </a:spcBef>
            </a:pPr>
            <a:r>
              <a:rPr lang="en-US" altLang="ko-KR" sz="1100">
                <a:solidFill>
                  <a:schemeClr val="tx1"/>
                </a:solidFill>
                <a:effectLst/>
              </a:rPr>
              <a:t>ObjectError</a:t>
            </a:r>
          </a:p>
          <a:p>
            <a:pPr algn="ctr">
              <a:spcBef>
                <a:spcPts val="400"/>
              </a:spcBef>
            </a:pPr>
            <a:r>
              <a:rPr lang="en-US" altLang="ko-KR" sz="1100">
                <a:solidFill>
                  <a:schemeClr val="tx1"/>
                </a:solidFill>
              </a:rPr>
              <a:t>FieldError</a:t>
            </a:r>
            <a:endParaRPr lang="en-US" altLang="ko-KR" sz="1100">
              <a:solidFill>
                <a:schemeClr val="tx1"/>
              </a:solidFill>
              <a:effectLst/>
            </a:endParaRPr>
          </a:p>
        </p:txBody>
      </p:sp>
      <p:cxnSp>
        <p:nvCxnSpPr>
          <p:cNvPr id="22" name="연결선: 꺾임 21">
            <a:extLst>
              <a:ext uri="{FF2B5EF4-FFF2-40B4-BE49-F238E27FC236}">
                <a16:creationId xmlns:a16="http://schemas.microsoft.com/office/drawing/2014/main" id="{D91264CF-10D6-EC05-B20C-2482E0247E95}"/>
              </a:ext>
            </a:extLst>
          </p:cNvPr>
          <p:cNvCxnSpPr>
            <a:cxnSpLocks/>
            <a:stCxn id="6" idx="3"/>
            <a:endCxn id="20" idx="1"/>
          </p:cNvCxnSpPr>
          <p:nvPr/>
        </p:nvCxnSpPr>
        <p:spPr>
          <a:xfrm>
            <a:off x="7085206" y="4433970"/>
            <a:ext cx="909765" cy="584074"/>
          </a:xfrm>
          <a:prstGeom prst="bentConnector3">
            <a:avLst>
              <a:gd name="adj1" fmla="val 3016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연결선: 꺾임 23">
            <a:extLst>
              <a:ext uri="{FF2B5EF4-FFF2-40B4-BE49-F238E27FC236}">
                <a16:creationId xmlns:a16="http://schemas.microsoft.com/office/drawing/2014/main" id="{6B92581A-5C7B-9D3C-FC5E-46D6C13B0C32}"/>
              </a:ext>
            </a:extLst>
          </p:cNvPr>
          <p:cNvCxnSpPr>
            <a:cxnSpLocks/>
            <a:stCxn id="7" idx="3"/>
            <a:endCxn id="20" idx="1"/>
          </p:cNvCxnSpPr>
          <p:nvPr/>
        </p:nvCxnSpPr>
        <p:spPr>
          <a:xfrm flipV="1">
            <a:off x="7085206" y="5018044"/>
            <a:ext cx="909765" cy="573554"/>
          </a:xfrm>
          <a:prstGeom prst="bentConnector3">
            <a:avLst>
              <a:gd name="adj1" fmla="val 3016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직사각형 24">
            <a:extLst>
              <a:ext uri="{FF2B5EF4-FFF2-40B4-BE49-F238E27FC236}">
                <a16:creationId xmlns:a16="http://schemas.microsoft.com/office/drawing/2014/main" id="{63B04154-52EC-8ADE-7E7F-065D65521CAF}"/>
              </a:ext>
            </a:extLst>
          </p:cNvPr>
          <p:cNvSpPr/>
          <p:nvPr/>
        </p:nvSpPr>
        <p:spPr>
          <a:xfrm>
            <a:off x="9524039" y="4723604"/>
            <a:ext cx="2338005" cy="610616"/>
          </a:xfrm>
          <a:prstGeom prst="rect">
            <a:avLst/>
          </a:prstGeom>
        </p:spPr>
        <p:txBody>
          <a:bodyPr wrap="square">
            <a:spAutoFit/>
          </a:bodyPr>
          <a:lstStyle/>
          <a:p>
            <a:pPr>
              <a:lnSpc>
                <a:spcPct val="150000"/>
              </a:lnSpc>
            </a:pPr>
            <a:r>
              <a:rPr lang="en-US" altLang="ko-KR" sz="1200"/>
              <a:t>BindingResult </a:t>
            </a:r>
            <a:r>
              <a:rPr lang="ko-KR" altLang="en-US" sz="1200"/>
              <a:t>의</a:t>
            </a:r>
            <a:r>
              <a:rPr lang="en-US" altLang="ko-KR" sz="1200"/>
              <a:t> errors </a:t>
            </a:r>
            <a:r>
              <a:rPr lang="ko-KR" altLang="en-US" sz="1200"/>
              <a:t>속성에 오류 객체가 저장 된다</a:t>
            </a:r>
            <a:endParaRPr lang="en-US" altLang="ko-KR" sz="1200">
              <a:solidFill>
                <a:schemeClr val="accent1">
                  <a:lumMod val="75000"/>
                </a:schemeClr>
              </a:solidFill>
            </a:endParaRPr>
          </a:p>
        </p:txBody>
      </p:sp>
      <p:sp>
        <p:nvSpPr>
          <p:cNvPr id="31" name="TextBox 30">
            <a:extLst>
              <a:ext uri="{FF2B5EF4-FFF2-40B4-BE49-F238E27FC236}">
                <a16:creationId xmlns:a16="http://schemas.microsoft.com/office/drawing/2014/main" id="{6DD74768-7F57-609F-77F8-3731CA3530EC}"/>
              </a:ext>
            </a:extLst>
          </p:cNvPr>
          <p:cNvSpPr txBox="1"/>
          <p:nvPr/>
        </p:nvSpPr>
        <p:spPr>
          <a:xfrm>
            <a:off x="7415095" y="4746302"/>
            <a:ext cx="516187" cy="276999"/>
          </a:xfrm>
          <a:prstGeom prst="rect">
            <a:avLst/>
          </a:prstGeom>
          <a:noFill/>
        </p:spPr>
        <p:txBody>
          <a:bodyPr wrap="square">
            <a:spAutoFit/>
          </a:bodyPr>
          <a:lstStyle/>
          <a:p>
            <a:pPr algn="ctr"/>
            <a:r>
              <a:rPr lang="en-US" altLang="ko-KR" sz="1200">
                <a:solidFill>
                  <a:schemeClr val="tx1"/>
                </a:solidFill>
                <a:effectLst/>
              </a:rPr>
              <a:t>add</a:t>
            </a:r>
            <a:endParaRPr lang="ko-KR" altLang="en-US" sz="1200"/>
          </a:p>
        </p:txBody>
      </p:sp>
      <p:cxnSp>
        <p:nvCxnSpPr>
          <p:cNvPr id="44" name="연결선: 꺾임 43">
            <a:extLst>
              <a:ext uri="{FF2B5EF4-FFF2-40B4-BE49-F238E27FC236}">
                <a16:creationId xmlns:a16="http://schemas.microsoft.com/office/drawing/2014/main" id="{F4AE7E45-EDAF-C573-503C-967ECF1F837A}"/>
              </a:ext>
            </a:extLst>
          </p:cNvPr>
          <p:cNvCxnSpPr>
            <a:cxnSpLocks/>
            <a:stCxn id="4" idx="2"/>
            <a:endCxn id="20" idx="2"/>
          </p:cNvCxnSpPr>
          <p:nvPr/>
        </p:nvCxnSpPr>
        <p:spPr>
          <a:xfrm rot="16200000" flipH="1">
            <a:off x="5708649" y="2511211"/>
            <a:ext cx="183851" cy="5767172"/>
          </a:xfrm>
          <a:prstGeom prst="bentConnector3">
            <a:avLst>
              <a:gd name="adj1" fmla="val 427210"/>
            </a:avLst>
          </a:prstGeom>
          <a:ln w="9525">
            <a:solidFill>
              <a:schemeClr val="bg1">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55" name="모서리가 둥근 직사각형 38">
            <a:extLst>
              <a:ext uri="{FF2B5EF4-FFF2-40B4-BE49-F238E27FC236}">
                <a16:creationId xmlns:a16="http://schemas.microsoft.com/office/drawing/2014/main" id="{8AAA109D-48D9-5D45-7DE6-FCCA98FBDE1C}"/>
              </a:ext>
            </a:extLst>
          </p:cNvPr>
          <p:cNvSpPr/>
          <p:nvPr/>
        </p:nvSpPr>
        <p:spPr>
          <a:xfrm>
            <a:off x="323759" y="4722696"/>
            <a:ext cx="1248106" cy="579268"/>
          </a:xfrm>
          <a:prstGeom prst="roundRect">
            <a:avLst>
              <a:gd name="adj" fmla="val 9996"/>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DataBinder</a:t>
            </a:r>
          </a:p>
        </p:txBody>
      </p:sp>
      <p:cxnSp>
        <p:nvCxnSpPr>
          <p:cNvPr id="56" name="직선 화살표 연결선 55">
            <a:extLst>
              <a:ext uri="{FF2B5EF4-FFF2-40B4-BE49-F238E27FC236}">
                <a16:creationId xmlns:a16="http://schemas.microsoft.com/office/drawing/2014/main" id="{8C84D10A-CE6E-743B-7876-88CA72DDC1C9}"/>
              </a:ext>
            </a:extLst>
          </p:cNvPr>
          <p:cNvCxnSpPr>
            <a:cxnSpLocks/>
            <a:stCxn id="55" idx="2"/>
            <a:endCxn id="63" idx="0"/>
          </p:cNvCxnSpPr>
          <p:nvPr/>
        </p:nvCxnSpPr>
        <p:spPr>
          <a:xfrm>
            <a:off x="947812" y="5301964"/>
            <a:ext cx="0" cy="36718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22A468D3-2F81-BA13-5B3D-7C464B655A0E}"/>
              </a:ext>
            </a:extLst>
          </p:cNvPr>
          <p:cNvSpPr txBox="1"/>
          <p:nvPr/>
        </p:nvSpPr>
        <p:spPr>
          <a:xfrm>
            <a:off x="947812" y="5370849"/>
            <a:ext cx="744431" cy="261610"/>
          </a:xfrm>
          <a:prstGeom prst="rect">
            <a:avLst/>
          </a:prstGeom>
          <a:noFill/>
        </p:spPr>
        <p:txBody>
          <a:bodyPr wrap="square">
            <a:spAutoFit/>
          </a:bodyPr>
          <a:lstStyle/>
          <a:p>
            <a:pPr algn="ctr"/>
            <a:r>
              <a:rPr lang="ko-KR" altLang="en-US" sz="1100">
                <a:solidFill>
                  <a:srgbClr val="FF0000"/>
                </a:solidFill>
              </a:rPr>
              <a:t>오류발생</a:t>
            </a:r>
          </a:p>
        </p:txBody>
      </p:sp>
      <p:sp>
        <p:nvSpPr>
          <p:cNvPr id="63" name="모서리가 둥근 직사각형 38">
            <a:extLst>
              <a:ext uri="{FF2B5EF4-FFF2-40B4-BE49-F238E27FC236}">
                <a16:creationId xmlns:a16="http://schemas.microsoft.com/office/drawing/2014/main" id="{BC45301E-55D7-4981-1BDA-DE484F9AB980}"/>
              </a:ext>
            </a:extLst>
          </p:cNvPr>
          <p:cNvSpPr/>
          <p:nvPr/>
        </p:nvSpPr>
        <p:spPr>
          <a:xfrm>
            <a:off x="323759" y="5669144"/>
            <a:ext cx="1248106" cy="579268"/>
          </a:xfrm>
          <a:prstGeom prst="roundRect">
            <a:avLst>
              <a:gd name="adj" fmla="val 9996"/>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bind()</a:t>
            </a:r>
            <a:endParaRPr lang="en-US" altLang="ko-KR" sz="1400">
              <a:solidFill>
                <a:schemeClr val="tx1"/>
              </a:solidFill>
              <a:effectLst/>
            </a:endParaRPr>
          </a:p>
        </p:txBody>
      </p:sp>
      <p:cxnSp>
        <p:nvCxnSpPr>
          <p:cNvPr id="67" name="직선 화살표 연결선 66">
            <a:extLst>
              <a:ext uri="{FF2B5EF4-FFF2-40B4-BE49-F238E27FC236}">
                <a16:creationId xmlns:a16="http://schemas.microsoft.com/office/drawing/2014/main" id="{B3C5E2CB-AABF-7086-D79B-2CD55D8F514F}"/>
              </a:ext>
            </a:extLst>
          </p:cNvPr>
          <p:cNvCxnSpPr>
            <a:cxnSpLocks/>
            <a:stCxn id="55" idx="3"/>
            <a:endCxn id="4" idx="1"/>
          </p:cNvCxnSpPr>
          <p:nvPr/>
        </p:nvCxnSpPr>
        <p:spPr>
          <a:xfrm>
            <a:off x="1571865" y="5012330"/>
            <a:ext cx="657429" cy="90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94329910"/>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14D02E-972D-55ED-071C-2854C9D1CD67}"/>
            </a:ext>
          </a:extLst>
        </p:cNvPr>
        <p:cNvGrpSpPr/>
        <p:nvPr/>
      </p:nvGrpSpPr>
      <p:grpSpPr>
        <a:xfrm>
          <a:off x="0" y="0"/>
          <a:ext cx="0" cy="0"/>
          <a:chOff x="0" y="0"/>
          <a:chExt cx="0" cy="0"/>
        </a:xfrm>
      </p:grpSpPr>
      <p:sp>
        <p:nvSpPr>
          <p:cNvPr id="54" name="사각형: 둥근 모서리 53">
            <a:extLst>
              <a:ext uri="{FF2B5EF4-FFF2-40B4-BE49-F238E27FC236}">
                <a16:creationId xmlns:a16="http://schemas.microsoft.com/office/drawing/2014/main" id="{B9E94EAB-EB7D-6921-2D93-7CA05BE1BC46}"/>
              </a:ext>
            </a:extLst>
          </p:cNvPr>
          <p:cNvSpPr/>
          <p:nvPr/>
        </p:nvSpPr>
        <p:spPr>
          <a:xfrm>
            <a:off x="443847" y="3509294"/>
            <a:ext cx="9962148" cy="2821387"/>
          </a:xfrm>
          <a:prstGeom prst="roundRect">
            <a:avLst>
              <a:gd name="adj" fmla="val 8778"/>
            </a:avLst>
          </a:prstGeom>
          <a:ln w="6350"/>
        </p:spPr>
        <p:style>
          <a:lnRef idx="2">
            <a:schemeClr val="accent3"/>
          </a:lnRef>
          <a:fillRef idx="1">
            <a:schemeClr val="lt1"/>
          </a:fillRef>
          <a:effectRef idx="0">
            <a:schemeClr val="accent3"/>
          </a:effectRef>
          <a:fontRef idx="minor">
            <a:schemeClr val="dk1"/>
          </a:fontRef>
        </p:style>
        <p:txBody>
          <a:bodyPr rtlCol="0" anchor="ctr"/>
          <a:lstStyle/>
          <a:p>
            <a:pPr algn="ctr"/>
            <a:endParaRPr lang="ko-KR" altLang="en-US"/>
          </a:p>
        </p:txBody>
      </p:sp>
      <p:sp>
        <p:nvSpPr>
          <p:cNvPr id="16" name="직사각형 15">
            <a:extLst>
              <a:ext uri="{FF2B5EF4-FFF2-40B4-BE49-F238E27FC236}">
                <a16:creationId xmlns:a16="http://schemas.microsoft.com/office/drawing/2014/main" id="{198A6628-18EE-889E-0B42-9B392126CB3B}"/>
              </a:ext>
            </a:extLst>
          </p:cNvPr>
          <p:cNvSpPr/>
          <p:nvPr/>
        </p:nvSpPr>
        <p:spPr>
          <a:xfrm>
            <a:off x="101300" y="304611"/>
            <a:ext cx="287771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객체 오류와 필드 오류</a:t>
            </a:r>
          </a:p>
        </p:txBody>
      </p:sp>
      <p:sp>
        <p:nvSpPr>
          <p:cNvPr id="17" name="직사각형 16">
            <a:extLst>
              <a:ext uri="{FF2B5EF4-FFF2-40B4-BE49-F238E27FC236}">
                <a16:creationId xmlns:a16="http://schemas.microsoft.com/office/drawing/2014/main" id="{F3509061-82ED-4A2F-BA8C-2433276E93F8}"/>
              </a:ext>
            </a:extLst>
          </p:cNvPr>
          <p:cNvSpPr/>
          <p:nvPr/>
        </p:nvSpPr>
        <p:spPr>
          <a:xfrm>
            <a:off x="385367" y="701037"/>
            <a:ext cx="11676291" cy="887615"/>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t>스프링은 오류를 추가할 때 객체 오류</a:t>
            </a:r>
            <a:r>
              <a:rPr lang="en-US" altLang="ko-KR" sz="1200"/>
              <a:t>(or </a:t>
            </a:r>
            <a:r>
              <a:rPr lang="ko-KR" altLang="en-US" sz="1200"/>
              <a:t>글로벌 오류</a:t>
            </a:r>
            <a:r>
              <a:rPr lang="en-US" altLang="ko-KR" sz="1200"/>
              <a:t>) </a:t>
            </a:r>
            <a:r>
              <a:rPr lang="ko-KR" altLang="en-US" sz="1200"/>
              <a:t>와 필드 오류로 구분하도록 </a:t>
            </a:r>
            <a:r>
              <a:rPr lang="en-US" altLang="ko-KR" sz="1200"/>
              <a:t>API </a:t>
            </a:r>
            <a:r>
              <a:rPr lang="ko-KR" altLang="en-US" sz="1200"/>
              <a:t>를 설계했다 </a:t>
            </a:r>
            <a:endParaRPr lang="en-US" altLang="ko-KR" sz="1200"/>
          </a:p>
          <a:p>
            <a:pPr marL="171450" indent="-171450">
              <a:lnSpc>
                <a:spcPct val="150000"/>
              </a:lnSpc>
              <a:buFont typeface="Arial" panose="020B0604020202020204" pitchFamily="34" charset="0"/>
              <a:buChar char="•"/>
            </a:pPr>
            <a:r>
              <a:rPr lang="ko-KR" altLang="en-US" sz="1200"/>
              <a:t>객체 오류라는 것은 말 그대로 객체 수준에서 오류를 표현한다는 의미이고 필드 오류라는 것은 객체 보다 좀 더 구체적인 필드 수준에서 오류를 표현한다는 의미이다</a:t>
            </a:r>
            <a:endParaRPr lang="en-US" altLang="ko-KR" sz="1200"/>
          </a:p>
          <a:p>
            <a:pPr marL="171450" indent="-171450">
              <a:lnSpc>
                <a:spcPct val="150000"/>
              </a:lnSpc>
              <a:buFont typeface="Arial" panose="020B0604020202020204" pitchFamily="34" charset="0"/>
              <a:buChar char="•"/>
            </a:pPr>
            <a:r>
              <a:rPr lang="ko-KR" altLang="en-US" sz="1200"/>
              <a:t>오류는 사용자나 클라이언트에게 이해하기 쉬운 문장으로 설명해야 되며 상황에 맞게끔 구체적인 오류와 종합적인 오류를 잘 조합해서 나타내야 한다</a:t>
            </a:r>
            <a:endParaRPr lang="en-US" altLang="ko-KR" sz="1200"/>
          </a:p>
        </p:txBody>
      </p:sp>
      <p:sp>
        <p:nvSpPr>
          <p:cNvPr id="2" name="Rectangle 1">
            <a:extLst>
              <a:ext uri="{FF2B5EF4-FFF2-40B4-BE49-F238E27FC236}">
                <a16:creationId xmlns:a16="http://schemas.microsoft.com/office/drawing/2014/main" id="{58C0F812-3716-9E31-B550-777D067F050F}"/>
              </a:ext>
            </a:extLst>
          </p:cNvPr>
          <p:cNvSpPr>
            <a:spLocks noChangeArrowheads="1"/>
          </p:cNvSpPr>
          <p:nvPr/>
        </p:nvSpPr>
        <p:spPr bwMode="auto">
          <a:xfrm>
            <a:off x="4407578" y="1742656"/>
            <a:ext cx="1907005" cy="1443152"/>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B3AE60"/>
                </a:solidFill>
                <a:effectLst/>
                <a:latin typeface="Arial Unicode MS"/>
                <a:ea typeface="JetBrains Mono"/>
              </a:rPr>
              <a:t>@Data</a:t>
            </a:r>
            <a:br>
              <a:rPr kumimoji="0" lang="ko-KR" altLang="ko-KR" sz="1200" b="0" i="0" u="none" strike="noStrike" cap="none" normalizeH="0" baseline="0">
                <a:ln>
                  <a:noFill/>
                </a:ln>
                <a:solidFill>
                  <a:srgbClr val="B3AE60"/>
                </a:solidFill>
                <a:effectLst/>
                <a:latin typeface="Arial Unicode MS"/>
                <a:ea typeface="JetBrains Mono"/>
              </a:rPr>
            </a:br>
            <a:r>
              <a:rPr kumimoji="0" lang="ko-KR" altLang="ko-KR" sz="1200" b="0" i="0" u="none" strike="noStrike" cap="none" normalizeH="0" baseline="0">
                <a:ln>
                  <a:noFill/>
                </a:ln>
                <a:solidFill>
                  <a:srgbClr val="CF8E6D"/>
                </a:solidFill>
                <a:effectLst/>
                <a:latin typeface="Arial Unicode MS"/>
                <a:ea typeface="JetBrains Mono"/>
              </a:rPr>
              <a:t>public class </a:t>
            </a:r>
            <a:r>
              <a:rPr kumimoji="0" lang="ko-KR" altLang="ko-KR" sz="1200" b="0" i="0" u="none" strike="noStrike" cap="none" normalizeH="0" baseline="0">
                <a:ln>
                  <a:noFill/>
                </a:ln>
                <a:solidFill>
                  <a:srgbClr val="BCBEC4"/>
                </a:solidFill>
                <a:effectLst/>
                <a:latin typeface="Arial Unicode MS"/>
                <a:ea typeface="JetBrains Mono"/>
              </a:rPr>
              <a:t>User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private </a:t>
            </a:r>
            <a:r>
              <a:rPr kumimoji="0" lang="ko-KR" altLang="ko-KR" sz="1200" b="0" i="0" u="none" strike="noStrike" cap="none" normalizeH="0" baseline="0">
                <a:ln>
                  <a:noFill/>
                </a:ln>
                <a:solidFill>
                  <a:srgbClr val="BCBEC4"/>
                </a:solidFill>
                <a:effectLst/>
                <a:latin typeface="Arial Unicode MS"/>
                <a:ea typeface="JetBrains Mono"/>
              </a:rPr>
              <a:t>String </a:t>
            </a:r>
            <a:r>
              <a:rPr kumimoji="0" lang="ko-KR" altLang="ko-KR" sz="1200" b="0" i="0" u="none" strike="noStrike" cap="none" normalizeH="0" baseline="0">
                <a:ln>
                  <a:noFill/>
                </a:ln>
                <a:solidFill>
                  <a:srgbClr val="C77DBB"/>
                </a:solidFill>
                <a:effectLst/>
                <a:latin typeface="Arial Unicode MS"/>
                <a:ea typeface="JetBrains Mono"/>
              </a:rPr>
              <a:t>name</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private int </a:t>
            </a:r>
            <a:r>
              <a:rPr kumimoji="0" lang="ko-KR" altLang="ko-KR" sz="1200" b="0" i="0" u="none" strike="noStrike" cap="none" normalizeH="0" baseline="0">
                <a:ln>
                  <a:noFill/>
                </a:ln>
                <a:solidFill>
                  <a:srgbClr val="C77DBB"/>
                </a:solidFill>
                <a:effectLst/>
                <a:latin typeface="Arial Unicode MS"/>
                <a:ea typeface="JetBrains Mono"/>
              </a:rPr>
              <a:t>age</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3" name="Rectangle 2">
            <a:extLst>
              <a:ext uri="{FF2B5EF4-FFF2-40B4-BE49-F238E27FC236}">
                <a16:creationId xmlns:a16="http://schemas.microsoft.com/office/drawing/2014/main" id="{88F79379-1FAC-EA47-C1DB-04AE3F313ACC}"/>
              </a:ext>
            </a:extLst>
          </p:cNvPr>
          <p:cNvSpPr>
            <a:spLocks noChangeArrowheads="1"/>
          </p:cNvSpPr>
          <p:nvPr/>
        </p:nvSpPr>
        <p:spPr bwMode="auto">
          <a:xfrm>
            <a:off x="1021970" y="2306785"/>
            <a:ext cx="2627616" cy="31489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latin typeface="Arial Unicode MS"/>
                <a:ea typeface="JetBrains Mono"/>
              </a:rPr>
              <a:t>POST </a:t>
            </a:r>
            <a:r>
              <a:rPr kumimoji="0" lang="en-US" altLang="ko-KR" sz="1100" b="0" i="0" u="none" strike="noStrike" cap="none" normalizeH="0" baseline="0">
                <a:ln>
                  <a:noFill/>
                </a:ln>
                <a:solidFill>
                  <a:srgbClr val="CF8E6D"/>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a:t>
            </a:r>
            <a:r>
              <a:rPr lang="en-US" altLang="ko-KR" sz="1100">
                <a:solidFill>
                  <a:srgbClr val="BCBEC4"/>
                </a:solidFill>
                <a:latin typeface="Arial Unicode MS"/>
                <a:ea typeface="JetBrains Mono"/>
              </a:rPr>
              <a:t>users?name</a:t>
            </a:r>
            <a:r>
              <a:rPr kumimoji="0" lang="ko-KR" altLang="ko-KR" sz="1100" b="0" i="0" u="none" strike="noStrike" cap="none" normalizeH="0" baseline="0">
                <a:ln>
                  <a:noFill/>
                </a:ln>
                <a:solidFill>
                  <a:srgbClr val="BCBEC4"/>
                </a:solidFill>
                <a:effectLst/>
                <a:latin typeface="Arial Unicode MS"/>
                <a:ea typeface="JetBrains Mono"/>
              </a:rPr>
              <a:t>=</a:t>
            </a:r>
            <a:r>
              <a:rPr kumimoji="0" lang="en-US" altLang="ko-KR" sz="1100" b="0" i="0" u="none" strike="noStrike" cap="none" normalizeH="0" baseline="0">
                <a:ln>
                  <a:noFill/>
                </a:ln>
                <a:solidFill>
                  <a:srgbClr val="BCBEC4"/>
                </a:solidFill>
                <a:effectLst/>
                <a:latin typeface="Arial Unicode MS"/>
                <a:ea typeface="JetBrains Mono"/>
              </a:rPr>
              <a:t>leaven</a:t>
            </a:r>
            <a:r>
              <a:rPr kumimoji="0" lang="ko-KR" altLang="ko-KR" sz="1100" b="0" i="0" u="none" strike="noStrike" cap="none" normalizeH="0" baseline="0">
                <a:ln>
                  <a:noFill/>
                </a:ln>
                <a:solidFill>
                  <a:srgbClr val="BCBEC4"/>
                </a:solidFill>
                <a:effectLst/>
                <a:latin typeface="Arial Unicode MS"/>
                <a:ea typeface="JetBrains Mono"/>
              </a:rPr>
              <a:t>&amp;</a:t>
            </a:r>
            <a:r>
              <a:rPr kumimoji="0" lang="en-US" altLang="ko-KR" sz="1100" b="0" i="0" u="none" strike="noStrike" cap="none" normalizeH="0" baseline="0">
                <a:ln>
                  <a:noFill/>
                </a:ln>
                <a:solidFill>
                  <a:srgbClr val="BCBEC4"/>
                </a:solidFill>
                <a:effectLst/>
                <a:latin typeface="Arial Unicode MS"/>
                <a:ea typeface="JetBrains Mono"/>
              </a:rPr>
              <a:t>age=ten</a:t>
            </a:r>
            <a:endParaRPr kumimoji="0" lang="ko-KR" altLang="ko-KR" sz="1100" b="0" i="0" u="none" strike="noStrike" cap="none" normalizeH="0" baseline="0">
              <a:ln>
                <a:noFill/>
              </a:ln>
              <a:solidFill>
                <a:schemeClr val="tx1"/>
              </a:solidFill>
              <a:effectLst/>
              <a:latin typeface="Arial" panose="020B0604020202020204" pitchFamily="34" charset="0"/>
            </a:endParaRPr>
          </a:p>
        </p:txBody>
      </p:sp>
      <p:cxnSp>
        <p:nvCxnSpPr>
          <p:cNvPr id="5" name="직선 화살표 연결선 4">
            <a:extLst>
              <a:ext uri="{FF2B5EF4-FFF2-40B4-BE49-F238E27FC236}">
                <a16:creationId xmlns:a16="http://schemas.microsoft.com/office/drawing/2014/main" id="{0B3B7072-C73B-B0C2-B74B-3FF72132BCBA}"/>
              </a:ext>
            </a:extLst>
          </p:cNvPr>
          <p:cNvCxnSpPr>
            <a:stCxn id="3" idx="3"/>
            <a:endCxn id="2" idx="1"/>
          </p:cNvCxnSpPr>
          <p:nvPr/>
        </p:nvCxnSpPr>
        <p:spPr>
          <a:xfrm>
            <a:off x="3649586" y="2464232"/>
            <a:ext cx="75799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모서리가 둥근 직사각형 38">
            <a:extLst>
              <a:ext uri="{FF2B5EF4-FFF2-40B4-BE49-F238E27FC236}">
                <a16:creationId xmlns:a16="http://schemas.microsoft.com/office/drawing/2014/main" id="{1500CDFD-E89C-8221-3052-30955B9D1E9D}"/>
              </a:ext>
            </a:extLst>
          </p:cNvPr>
          <p:cNvSpPr/>
          <p:nvPr/>
        </p:nvSpPr>
        <p:spPr>
          <a:xfrm>
            <a:off x="8353181" y="1885118"/>
            <a:ext cx="1450562" cy="1158228"/>
          </a:xfrm>
          <a:prstGeom prst="roundRect">
            <a:avLst>
              <a:gd name="adj" fmla="val 9996"/>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t>BindingResult</a:t>
            </a:r>
          </a:p>
          <a:p>
            <a:pPr algn="ctr">
              <a:spcBef>
                <a:spcPts val="400"/>
              </a:spcBef>
            </a:pPr>
            <a:endParaRPr lang="en-US" altLang="ko-KR" sz="1400">
              <a:solidFill>
                <a:schemeClr val="tx1"/>
              </a:solidFill>
              <a:effectLst/>
            </a:endParaRPr>
          </a:p>
          <a:p>
            <a:pPr algn="ctr">
              <a:spcBef>
                <a:spcPts val="400"/>
              </a:spcBef>
            </a:pPr>
            <a:r>
              <a:rPr lang="ko-KR" altLang="en-US" sz="1100">
                <a:solidFill>
                  <a:schemeClr val="tx1"/>
                </a:solidFill>
              </a:rPr>
              <a:t>필드 오류</a:t>
            </a:r>
            <a:r>
              <a:rPr lang="en-US" altLang="ko-KR" sz="1100">
                <a:solidFill>
                  <a:schemeClr val="tx1"/>
                </a:solidFill>
              </a:rPr>
              <a:t>(age)</a:t>
            </a:r>
          </a:p>
          <a:p>
            <a:pPr algn="ctr">
              <a:spcBef>
                <a:spcPts val="400"/>
              </a:spcBef>
            </a:pPr>
            <a:r>
              <a:rPr lang="ko-KR" altLang="en-US" sz="1100">
                <a:solidFill>
                  <a:schemeClr val="tx1"/>
                </a:solidFill>
                <a:effectLst/>
              </a:rPr>
              <a:t>객체 오류</a:t>
            </a:r>
            <a:r>
              <a:rPr lang="en-US" altLang="ko-KR" sz="1100">
                <a:solidFill>
                  <a:schemeClr val="tx1"/>
                </a:solidFill>
                <a:effectLst/>
              </a:rPr>
              <a:t>(User)</a:t>
            </a:r>
          </a:p>
        </p:txBody>
      </p:sp>
      <p:cxnSp>
        <p:nvCxnSpPr>
          <p:cNvPr id="12" name="직선 화살표 연결선 11">
            <a:extLst>
              <a:ext uri="{FF2B5EF4-FFF2-40B4-BE49-F238E27FC236}">
                <a16:creationId xmlns:a16="http://schemas.microsoft.com/office/drawing/2014/main" id="{76FA8931-5F3E-67D0-F4BD-65F12002E8AE}"/>
              </a:ext>
            </a:extLst>
          </p:cNvPr>
          <p:cNvCxnSpPr>
            <a:stCxn id="2" idx="3"/>
            <a:endCxn id="9" idx="1"/>
          </p:cNvCxnSpPr>
          <p:nvPr/>
        </p:nvCxnSpPr>
        <p:spPr>
          <a:xfrm>
            <a:off x="6314583" y="2464232"/>
            <a:ext cx="2038598"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직사각형 22">
            <a:extLst>
              <a:ext uri="{FF2B5EF4-FFF2-40B4-BE49-F238E27FC236}">
                <a16:creationId xmlns:a16="http://schemas.microsoft.com/office/drawing/2014/main" id="{0F82EAE4-8BE2-339F-1E3A-7316F2E7A20E}"/>
              </a:ext>
            </a:extLst>
          </p:cNvPr>
          <p:cNvSpPr/>
          <p:nvPr/>
        </p:nvSpPr>
        <p:spPr>
          <a:xfrm>
            <a:off x="6401679" y="2110010"/>
            <a:ext cx="1864406" cy="313547"/>
          </a:xfrm>
          <a:prstGeom prst="rect">
            <a:avLst/>
          </a:prstGeom>
        </p:spPr>
        <p:txBody>
          <a:bodyPr wrap="square">
            <a:spAutoFit/>
          </a:bodyPr>
          <a:lstStyle/>
          <a:p>
            <a:pPr>
              <a:lnSpc>
                <a:spcPct val="150000"/>
              </a:lnSpc>
            </a:pPr>
            <a:r>
              <a:rPr lang="en-US" altLang="ko-KR" sz="1100"/>
              <a:t>ten &gt; age </a:t>
            </a:r>
            <a:r>
              <a:rPr lang="ko-KR" altLang="en-US" sz="1100"/>
              <a:t>에 바인딩 불가</a:t>
            </a:r>
            <a:endParaRPr lang="en-US" altLang="ko-KR" sz="1100"/>
          </a:p>
        </p:txBody>
      </p:sp>
      <p:sp>
        <p:nvSpPr>
          <p:cNvPr id="27" name="직사각형 26">
            <a:extLst>
              <a:ext uri="{FF2B5EF4-FFF2-40B4-BE49-F238E27FC236}">
                <a16:creationId xmlns:a16="http://schemas.microsoft.com/office/drawing/2014/main" id="{943CDA41-D85A-D073-354E-6DA0B7E764A8}"/>
              </a:ext>
            </a:extLst>
          </p:cNvPr>
          <p:cNvSpPr/>
          <p:nvPr/>
        </p:nvSpPr>
        <p:spPr>
          <a:xfrm>
            <a:off x="6868655" y="2464427"/>
            <a:ext cx="860830" cy="313547"/>
          </a:xfrm>
          <a:prstGeom prst="rect">
            <a:avLst/>
          </a:prstGeom>
        </p:spPr>
        <p:txBody>
          <a:bodyPr wrap="square">
            <a:spAutoFit/>
          </a:bodyPr>
          <a:lstStyle/>
          <a:p>
            <a:pPr>
              <a:lnSpc>
                <a:spcPct val="150000"/>
              </a:lnSpc>
            </a:pPr>
            <a:r>
              <a:rPr lang="ko-KR" altLang="en-US" sz="1100"/>
              <a:t>오류</a:t>
            </a:r>
            <a:r>
              <a:rPr lang="en-US" altLang="ko-KR" sz="1100"/>
              <a:t> </a:t>
            </a:r>
            <a:r>
              <a:rPr lang="ko-KR" altLang="en-US" sz="1100"/>
              <a:t>저장</a:t>
            </a:r>
            <a:endParaRPr lang="en-US" altLang="ko-KR" sz="1100"/>
          </a:p>
        </p:txBody>
      </p:sp>
      <p:sp>
        <p:nvSpPr>
          <p:cNvPr id="29" name="타원 28">
            <a:extLst>
              <a:ext uri="{FF2B5EF4-FFF2-40B4-BE49-F238E27FC236}">
                <a16:creationId xmlns:a16="http://schemas.microsoft.com/office/drawing/2014/main" id="{67408169-4250-63DC-5E37-CE720C1DD080}"/>
              </a:ext>
            </a:extLst>
          </p:cNvPr>
          <p:cNvSpPr/>
          <p:nvPr/>
        </p:nvSpPr>
        <p:spPr>
          <a:xfrm>
            <a:off x="3234497" y="2318817"/>
            <a:ext cx="314894" cy="314894"/>
          </a:xfrm>
          <a:prstGeom prst="ellipse">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타원 30">
            <a:extLst>
              <a:ext uri="{FF2B5EF4-FFF2-40B4-BE49-F238E27FC236}">
                <a16:creationId xmlns:a16="http://schemas.microsoft.com/office/drawing/2014/main" id="{C9503820-EF57-9E5B-7C64-48B689367DC2}"/>
              </a:ext>
            </a:extLst>
          </p:cNvPr>
          <p:cNvSpPr/>
          <p:nvPr/>
        </p:nvSpPr>
        <p:spPr>
          <a:xfrm>
            <a:off x="5349048" y="2630271"/>
            <a:ext cx="314894" cy="314894"/>
          </a:xfrm>
          <a:prstGeom prst="ellipse">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6" name="곱하기 기호 35">
            <a:extLst>
              <a:ext uri="{FF2B5EF4-FFF2-40B4-BE49-F238E27FC236}">
                <a16:creationId xmlns:a16="http://schemas.microsoft.com/office/drawing/2014/main" id="{416B402E-AF89-6BFB-F3F0-F5191F492F27}"/>
              </a:ext>
            </a:extLst>
          </p:cNvPr>
          <p:cNvSpPr/>
          <p:nvPr/>
        </p:nvSpPr>
        <p:spPr>
          <a:xfrm>
            <a:off x="5563799" y="2581900"/>
            <a:ext cx="258681" cy="392148"/>
          </a:xfrm>
          <a:prstGeom prst="mathMultiply">
            <a:avLst>
              <a:gd name="adj1" fmla="val 11892"/>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0" name="화살표: 오른쪽 39">
            <a:extLst>
              <a:ext uri="{FF2B5EF4-FFF2-40B4-BE49-F238E27FC236}">
                <a16:creationId xmlns:a16="http://schemas.microsoft.com/office/drawing/2014/main" id="{1C02D6C7-3C44-370F-031A-3DA2F5037A60}"/>
              </a:ext>
            </a:extLst>
          </p:cNvPr>
          <p:cNvSpPr/>
          <p:nvPr/>
        </p:nvSpPr>
        <p:spPr>
          <a:xfrm>
            <a:off x="7479544" y="4384062"/>
            <a:ext cx="348915" cy="204536"/>
          </a:xfrm>
          <a:prstGeom prst="rightArrow">
            <a:avLst>
              <a:gd name="adj1" fmla="val 26471"/>
              <a:gd name="adj2" fmla="val 50000"/>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ko-KR" altLang="en-US"/>
          </a:p>
        </p:txBody>
      </p:sp>
      <p:sp>
        <p:nvSpPr>
          <p:cNvPr id="43" name="TextBox 42">
            <a:extLst>
              <a:ext uri="{FF2B5EF4-FFF2-40B4-BE49-F238E27FC236}">
                <a16:creationId xmlns:a16="http://schemas.microsoft.com/office/drawing/2014/main" id="{A46E7243-9FFB-471E-01C4-407653849D5A}"/>
              </a:ext>
            </a:extLst>
          </p:cNvPr>
          <p:cNvSpPr txBox="1"/>
          <p:nvPr/>
        </p:nvSpPr>
        <p:spPr>
          <a:xfrm>
            <a:off x="7951041" y="4235646"/>
            <a:ext cx="1718322" cy="461665"/>
          </a:xfrm>
          <a:prstGeom prst="rect">
            <a:avLst/>
          </a:prstGeom>
          <a:noFill/>
        </p:spPr>
        <p:txBody>
          <a:bodyPr wrap="square">
            <a:spAutoFit/>
          </a:bodyPr>
          <a:lstStyle/>
          <a:p>
            <a:r>
              <a:rPr lang="en-US" altLang="ko-KR" sz="2400" b="1" i="1">
                <a:solidFill>
                  <a:schemeClr val="tx1"/>
                </a:solidFill>
              </a:rPr>
              <a:t>FieldError</a:t>
            </a:r>
            <a:endParaRPr lang="ko-KR" altLang="en-US" sz="2400" b="1" i="1"/>
          </a:p>
        </p:txBody>
      </p:sp>
      <p:sp>
        <p:nvSpPr>
          <p:cNvPr id="44" name="TextBox 43">
            <a:extLst>
              <a:ext uri="{FF2B5EF4-FFF2-40B4-BE49-F238E27FC236}">
                <a16:creationId xmlns:a16="http://schemas.microsoft.com/office/drawing/2014/main" id="{4D8BCEE9-B5CA-3133-6A90-595DE95DE7A0}"/>
              </a:ext>
            </a:extLst>
          </p:cNvPr>
          <p:cNvSpPr txBox="1"/>
          <p:nvPr/>
        </p:nvSpPr>
        <p:spPr>
          <a:xfrm>
            <a:off x="7951041" y="5498873"/>
            <a:ext cx="1916750" cy="461665"/>
          </a:xfrm>
          <a:prstGeom prst="rect">
            <a:avLst/>
          </a:prstGeom>
          <a:noFill/>
        </p:spPr>
        <p:txBody>
          <a:bodyPr wrap="square">
            <a:spAutoFit/>
          </a:bodyPr>
          <a:lstStyle/>
          <a:p>
            <a:r>
              <a:rPr lang="en-US" altLang="ko-KR" sz="2400" b="1" i="1">
                <a:solidFill>
                  <a:schemeClr val="tx1"/>
                </a:solidFill>
              </a:rPr>
              <a:t>ObjectError</a:t>
            </a:r>
            <a:endParaRPr lang="ko-KR" altLang="en-US" sz="2400" b="1" i="1"/>
          </a:p>
        </p:txBody>
      </p:sp>
      <p:sp>
        <p:nvSpPr>
          <p:cNvPr id="45" name="화살표: 오른쪽 44">
            <a:extLst>
              <a:ext uri="{FF2B5EF4-FFF2-40B4-BE49-F238E27FC236}">
                <a16:creationId xmlns:a16="http://schemas.microsoft.com/office/drawing/2014/main" id="{4BA622EB-7FE6-F68C-EB94-B251F9ED6A5B}"/>
              </a:ext>
            </a:extLst>
          </p:cNvPr>
          <p:cNvSpPr/>
          <p:nvPr/>
        </p:nvSpPr>
        <p:spPr>
          <a:xfrm>
            <a:off x="7479543" y="5642832"/>
            <a:ext cx="348915" cy="204536"/>
          </a:xfrm>
          <a:prstGeom prst="rightArrow">
            <a:avLst>
              <a:gd name="adj1" fmla="val 26471"/>
              <a:gd name="adj2" fmla="val 50000"/>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ko-KR" altLang="en-US"/>
          </a:p>
        </p:txBody>
      </p:sp>
      <p:sp>
        <p:nvSpPr>
          <p:cNvPr id="47" name="직사각형 46">
            <a:extLst>
              <a:ext uri="{FF2B5EF4-FFF2-40B4-BE49-F238E27FC236}">
                <a16:creationId xmlns:a16="http://schemas.microsoft.com/office/drawing/2014/main" id="{6D88E3A3-31D1-390F-0253-B3BB31F6FE2C}"/>
              </a:ext>
            </a:extLst>
          </p:cNvPr>
          <p:cNvSpPr/>
          <p:nvPr/>
        </p:nvSpPr>
        <p:spPr>
          <a:xfrm>
            <a:off x="871575" y="4152738"/>
            <a:ext cx="7302811" cy="610616"/>
          </a:xfrm>
          <a:prstGeom prst="rect">
            <a:avLst/>
          </a:prstGeom>
        </p:spPr>
        <p:txBody>
          <a:bodyPr wrap="square">
            <a:spAutoFit/>
          </a:bodyPr>
          <a:lstStyle/>
          <a:p>
            <a:pPr marL="228600" indent="-228600">
              <a:lnSpc>
                <a:spcPct val="150000"/>
              </a:lnSpc>
              <a:buFont typeface="+mj-lt"/>
              <a:buAutoNum type="arabicParenR"/>
            </a:pPr>
            <a:r>
              <a:rPr lang="ko-KR" altLang="en-US" sz="1200"/>
              <a:t>구체적으로 어떤 객체의</a:t>
            </a:r>
            <a:r>
              <a:rPr lang="en-US" altLang="ko-KR" sz="1200"/>
              <a:t> </a:t>
            </a:r>
            <a:r>
              <a:rPr lang="ko-KR" altLang="en-US" sz="1200"/>
              <a:t>어떤 필드에서 오류가 났는지를 표현한다</a:t>
            </a:r>
            <a:endParaRPr lang="en-US" altLang="ko-KR" sz="1200"/>
          </a:p>
          <a:p>
            <a:pPr marL="228600" indent="-228600">
              <a:lnSpc>
                <a:spcPct val="150000"/>
              </a:lnSpc>
              <a:buFont typeface="+mj-lt"/>
              <a:buAutoNum type="arabicParenR"/>
            </a:pPr>
            <a:r>
              <a:rPr lang="en-US" altLang="ko-KR" sz="1200">
                <a:solidFill>
                  <a:srgbClr val="FF0000"/>
                </a:solidFill>
              </a:rPr>
              <a:t>“</a:t>
            </a:r>
            <a:r>
              <a:rPr lang="ko-KR" altLang="en-US" sz="1200">
                <a:solidFill>
                  <a:srgbClr val="FF0000"/>
                </a:solidFill>
              </a:rPr>
              <a:t>사용자 나이는 숫자만 가능합니다</a:t>
            </a:r>
            <a:r>
              <a:rPr lang="en-US" altLang="ko-KR" sz="1200">
                <a:solidFill>
                  <a:srgbClr val="FF0000"/>
                </a:solidFill>
              </a:rPr>
              <a:t>.“, “</a:t>
            </a:r>
            <a:r>
              <a:rPr lang="ko-KR" altLang="en-US" sz="1200">
                <a:solidFill>
                  <a:srgbClr val="FF0000"/>
                </a:solidFill>
              </a:rPr>
              <a:t>사용자 나이 입력 중 오류가 발생했습니다</a:t>
            </a:r>
            <a:r>
              <a:rPr lang="en-US" altLang="ko-KR" sz="1200">
                <a:solidFill>
                  <a:srgbClr val="FF0000"/>
                </a:solidFill>
              </a:rPr>
              <a:t>”.</a:t>
            </a:r>
          </a:p>
        </p:txBody>
      </p:sp>
      <p:sp>
        <p:nvSpPr>
          <p:cNvPr id="48" name="직사각형 47">
            <a:extLst>
              <a:ext uri="{FF2B5EF4-FFF2-40B4-BE49-F238E27FC236}">
                <a16:creationId xmlns:a16="http://schemas.microsoft.com/office/drawing/2014/main" id="{8D1037C1-0C9E-D5C1-45A2-EB129F7DC15F}"/>
              </a:ext>
            </a:extLst>
          </p:cNvPr>
          <p:cNvSpPr/>
          <p:nvPr/>
        </p:nvSpPr>
        <p:spPr>
          <a:xfrm>
            <a:off x="871575" y="5281981"/>
            <a:ext cx="4972841" cy="610616"/>
          </a:xfrm>
          <a:prstGeom prst="rect">
            <a:avLst/>
          </a:prstGeom>
        </p:spPr>
        <p:txBody>
          <a:bodyPr wrap="square">
            <a:spAutoFit/>
          </a:bodyPr>
          <a:lstStyle/>
          <a:p>
            <a:pPr marL="228600" indent="-228600">
              <a:lnSpc>
                <a:spcPct val="150000"/>
              </a:lnSpc>
              <a:buFont typeface="+mj-lt"/>
              <a:buAutoNum type="arabicParenR"/>
            </a:pPr>
            <a:r>
              <a:rPr lang="ko-KR" altLang="en-US" sz="1200"/>
              <a:t>필드가 아닌 객체 혹은 전역 수준에서의 오류 사항을 표현한다 </a:t>
            </a:r>
            <a:endParaRPr lang="en-US" altLang="ko-KR" sz="1200"/>
          </a:p>
          <a:p>
            <a:pPr marL="228600" indent="-228600">
              <a:lnSpc>
                <a:spcPct val="150000"/>
              </a:lnSpc>
              <a:buFont typeface="+mj-lt"/>
              <a:buAutoNum type="arabicParenR"/>
            </a:pPr>
            <a:r>
              <a:rPr lang="en-US" altLang="ko-KR" sz="1200">
                <a:solidFill>
                  <a:srgbClr val="FF0000"/>
                </a:solidFill>
              </a:rPr>
              <a:t>“</a:t>
            </a:r>
            <a:r>
              <a:rPr lang="ko-KR" altLang="en-US" sz="1200">
                <a:solidFill>
                  <a:srgbClr val="FF0000"/>
                </a:solidFill>
              </a:rPr>
              <a:t>사용자 정보가 맞지 않습니다</a:t>
            </a:r>
            <a:r>
              <a:rPr lang="en-US" altLang="ko-KR" sz="1200">
                <a:solidFill>
                  <a:srgbClr val="FF0000"/>
                </a:solidFill>
              </a:rPr>
              <a:t>”, “</a:t>
            </a:r>
            <a:r>
              <a:rPr lang="ko-KR" altLang="en-US" sz="1200">
                <a:solidFill>
                  <a:srgbClr val="FF0000"/>
                </a:solidFill>
              </a:rPr>
              <a:t>숫자만 가능합니다</a:t>
            </a:r>
            <a:r>
              <a:rPr lang="en-US" altLang="ko-KR" sz="1200">
                <a:solidFill>
                  <a:srgbClr val="FF0000"/>
                </a:solidFill>
              </a:rPr>
              <a:t>” </a:t>
            </a:r>
            <a:endParaRPr lang="en-US" altLang="ko-KR" sz="1200"/>
          </a:p>
        </p:txBody>
      </p:sp>
      <p:sp>
        <p:nvSpPr>
          <p:cNvPr id="51" name="직사각형 50">
            <a:extLst>
              <a:ext uri="{FF2B5EF4-FFF2-40B4-BE49-F238E27FC236}">
                <a16:creationId xmlns:a16="http://schemas.microsoft.com/office/drawing/2014/main" id="{1F81BEB8-3C7A-C586-31E3-D618EAAB7EE5}"/>
              </a:ext>
            </a:extLst>
          </p:cNvPr>
          <p:cNvSpPr/>
          <p:nvPr/>
        </p:nvSpPr>
        <p:spPr>
          <a:xfrm>
            <a:off x="793367" y="3881787"/>
            <a:ext cx="1386918" cy="307777"/>
          </a:xfrm>
          <a:prstGeom prst="rect">
            <a:avLst/>
          </a:prstGeom>
        </p:spPr>
        <p:txBody>
          <a:bodyPr wrap="none">
            <a:spAutoFit/>
          </a:bodyPr>
          <a:lstStyle/>
          <a:p>
            <a:r>
              <a:rPr lang="ko-KR" altLang="en-US" sz="1400" b="1">
                <a:latin typeface="+mn-ea"/>
              </a:rPr>
              <a:t>필드 수준 오류</a:t>
            </a:r>
          </a:p>
        </p:txBody>
      </p:sp>
      <p:sp>
        <p:nvSpPr>
          <p:cNvPr id="52" name="직사각형 51">
            <a:extLst>
              <a:ext uri="{FF2B5EF4-FFF2-40B4-BE49-F238E27FC236}">
                <a16:creationId xmlns:a16="http://schemas.microsoft.com/office/drawing/2014/main" id="{9230E356-7665-F615-0831-F0E0F920D887}"/>
              </a:ext>
            </a:extLst>
          </p:cNvPr>
          <p:cNvSpPr/>
          <p:nvPr/>
        </p:nvSpPr>
        <p:spPr>
          <a:xfrm>
            <a:off x="793367" y="5005185"/>
            <a:ext cx="1386918" cy="307777"/>
          </a:xfrm>
          <a:prstGeom prst="rect">
            <a:avLst/>
          </a:prstGeom>
        </p:spPr>
        <p:txBody>
          <a:bodyPr wrap="none">
            <a:spAutoFit/>
          </a:bodyPr>
          <a:lstStyle/>
          <a:p>
            <a:r>
              <a:rPr lang="ko-KR" altLang="en-US" sz="1400" b="1">
                <a:latin typeface="+mn-ea"/>
              </a:rPr>
              <a:t>객체 수준 오류</a:t>
            </a:r>
          </a:p>
        </p:txBody>
      </p:sp>
    </p:spTree>
    <p:extLst>
      <p:ext uri="{BB962C8B-B14F-4D97-AF65-F5344CB8AC3E}">
        <p14:creationId xmlns:p14="http://schemas.microsoft.com/office/powerpoint/2010/main" val="3014545671"/>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074827-CB7A-AAB1-87F7-252EA9BBED38}"/>
            </a:ext>
          </a:extLst>
        </p:cNvPr>
        <p:cNvGrpSpPr/>
        <p:nvPr/>
      </p:nvGrpSpPr>
      <p:grpSpPr>
        <a:xfrm>
          <a:off x="0" y="0"/>
          <a:ext cx="0" cy="0"/>
          <a:chOff x="0" y="0"/>
          <a:chExt cx="0" cy="0"/>
        </a:xfrm>
      </p:grpSpPr>
      <p:sp>
        <p:nvSpPr>
          <p:cNvPr id="37" name="직사각형 36">
            <a:extLst>
              <a:ext uri="{FF2B5EF4-FFF2-40B4-BE49-F238E27FC236}">
                <a16:creationId xmlns:a16="http://schemas.microsoft.com/office/drawing/2014/main" id="{C37DE14D-F816-745A-4D8B-9DBA0C29A893}"/>
              </a:ext>
            </a:extLst>
          </p:cNvPr>
          <p:cNvSpPr/>
          <p:nvPr/>
        </p:nvSpPr>
        <p:spPr>
          <a:xfrm>
            <a:off x="166387" y="176674"/>
            <a:ext cx="2021707"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오류 객체</a:t>
            </a:r>
            <a:r>
              <a:rPr lang="en-US" altLang="ko-KR" b="1">
                <a:solidFill>
                  <a:schemeClr val="accent1">
                    <a:lumMod val="75000"/>
                  </a:schemeClr>
                </a:solidFill>
                <a:latin typeface="+mn-ea"/>
              </a:rPr>
              <a:t> </a:t>
            </a:r>
            <a:r>
              <a:rPr lang="ko-KR" altLang="en-US" b="1">
                <a:solidFill>
                  <a:schemeClr val="accent1">
                    <a:lumMod val="75000"/>
                  </a:schemeClr>
                </a:solidFill>
                <a:latin typeface="+mn-ea"/>
              </a:rPr>
              <a:t>사용</a:t>
            </a:r>
            <a:endParaRPr lang="ko-KR" altLang="en-US">
              <a:solidFill>
                <a:schemeClr val="accent1">
                  <a:lumMod val="75000"/>
                </a:schemeClr>
              </a:solidFill>
              <a:latin typeface="+mn-ea"/>
            </a:endParaRPr>
          </a:p>
        </p:txBody>
      </p:sp>
      <p:sp>
        <p:nvSpPr>
          <p:cNvPr id="3" name="Rectangle 1">
            <a:extLst>
              <a:ext uri="{FF2B5EF4-FFF2-40B4-BE49-F238E27FC236}">
                <a16:creationId xmlns:a16="http://schemas.microsoft.com/office/drawing/2014/main" id="{36364136-FB04-42E5-3B8C-F4470C9E1800}"/>
              </a:ext>
            </a:extLst>
          </p:cNvPr>
          <p:cNvSpPr>
            <a:spLocks noChangeArrowheads="1"/>
          </p:cNvSpPr>
          <p:nvPr/>
        </p:nvSpPr>
        <p:spPr bwMode="auto">
          <a:xfrm>
            <a:off x="7020051" y="1625662"/>
            <a:ext cx="4498449" cy="78604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30000"/>
              </a:lnSpc>
              <a:spcBef>
                <a:spcPct val="0"/>
              </a:spcBef>
              <a:spcAft>
                <a:spcPct val="0"/>
              </a:spcAft>
              <a:buClrTx/>
              <a:buSzTx/>
              <a:buFontTx/>
              <a:buNone/>
              <a:tabLst/>
            </a:pPr>
            <a:r>
              <a:rPr kumimoji="0" lang="en-US" altLang="ko-KR" sz="1200" b="0" i="1" u="none" strike="noStrike" cap="none" normalizeH="0" baseline="0">
                <a:ln>
                  <a:noFill/>
                </a:ln>
                <a:solidFill>
                  <a:schemeClr val="bg1"/>
                </a:solidFill>
                <a:effectLst/>
                <a:ea typeface="JetBrains Mono"/>
              </a:rPr>
              <a:t>objectName</a:t>
            </a:r>
            <a:r>
              <a:rPr kumimoji="0" lang="en-US" altLang="ko-KR" sz="1200" b="0" i="1" u="none" strike="noStrike" cap="none" normalizeH="0" baseline="0">
                <a:ln>
                  <a:noFill/>
                </a:ln>
                <a:solidFill>
                  <a:srgbClr val="5F826B"/>
                </a:solidFill>
                <a:effectLst/>
                <a:ea typeface="JetBrains Mono"/>
              </a:rPr>
              <a:t> </a:t>
            </a:r>
            <a:r>
              <a:rPr kumimoji="0" lang="ko-KR" altLang="en-US" sz="1200" b="0" i="1" u="none" strike="noStrike" cap="none" normalizeH="0" baseline="0">
                <a:ln>
                  <a:noFill/>
                </a:ln>
                <a:solidFill>
                  <a:srgbClr val="5F826B"/>
                </a:solidFill>
                <a:effectLst/>
                <a:ea typeface="JetBrains Mono"/>
              </a:rPr>
              <a:t>바인딩 객체 이름</a:t>
            </a:r>
            <a:r>
              <a:rPr kumimoji="0" lang="en-US" altLang="ko-KR" sz="1200" b="0" i="1" u="none" strike="noStrike" cap="none" normalizeH="0" baseline="0">
                <a:ln>
                  <a:noFill/>
                </a:ln>
                <a:solidFill>
                  <a:srgbClr val="5F826B"/>
                </a:solidFill>
                <a:effectLst/>
                <a:ea typeface="JetBrains Mono"/>
              </a:rPr>
              <a:t>(@</a:t>
            </a:r>
            <a:r>
              <a:rPr lang="en-US" altLang="ko-KR" sz="1200" i="1">
                <a:solidFill>
                  <a:srgbClr val="5F826B"/>
                </a:solidFill>
                <a:ea typeface="JetBrains Mono"/>
              </a:rPr>
              <a:t>ModelAttribute </a:t>
            </a:r>
            <a:r>
              <a:rPr lang="ko-KR" altLang="en-US" sz="1200" i="1">
                <a:solidFill>
                  <a:srgbClr val="5F826B"/>
                </a:solidFill>
                <a:ea typeface="JetBrains Mono"/>
              </a:rPr>
              <a:t>이름</a:t>
            </a:r>
            <a:r>
              <a:rPr lang="en-US" altLang="ko-KR" sz="1200" i="1">
                <a:solidFill>
                  <a:srgbClr val="5F826B"/>
                </a:solidFill>
                <a:ea typeface="JetBrains Mono"/>
              </a:rPr>
              <a:t>)</a:t>
            </a:r>
            <a:endParaRPr kumimoji="0" lang="en-US" altLang="ko-KR" sz="1200" b="0" i="1" u="none" strike="noStrike" cap="none" normalizeH="0" baseline="0">
              <a:ln>
                <a:noFill/>
              </a:ln>
              <a:solidFill>
                <a:srgbClr val="5F826B"/>
              </a:solidFill>
              <a:effectLst/>
              <a:ea typeface="JetBrains Mono"/>
            </a:endParaRPr>
          </a:p>
          <a:p>
            <a:pPr marL="0" marR="0" lvl="0" indent="0" algn="l" defTabSz="914400" rtl="0" eaLnBrk="0" fontAlgn="base" latinLnBrk="0" hangingPunct="0">
              <a:lnSpc>
                <a:spcPct val="130000"/>
              </a:lnSpc>
              <a:spcBef>
                <a:spcPct val="0"/>
              </a:spcBef>
              <a:spcAft>
                <a:spcPct val="0"/>
              </a:spcAft>
              <a:buClrTx/>
              <a:buSzTx/>
              <a:buFontTx/>
              <a:buNone/>
              <a:tabLst/>
            </a:pPr>
            <a:r>
              <a:rPr kumimoji="0" lang="en-US" altLang="ko-KR" sz="1200" b="0" i="1" u="none" strike="noStrike" cap="none" normalizeH="0" baseline="0">
                <a:ln>
                  <a:noFill/>
                </a:ln>
                <a:solidFill>
                  <a:schemeClr val="bg1"/>
                </a:solidFill>
                <a:effectLst/>
                <a:ea typeface="JetBrains Mono"/>
              </a:rPr>
              <a:t>field</a:t>
            </a:r>
            <a:r>
              <a:rPr kumimoji="0" lang="en-US" altLang="ko-KR" sz="1200" b="0" i="1" u="none" strike="noStrike" cap="none" normalizeH="0" baseline="0">
                <a:ln>
                  <a:noFill/>
                </a:ln>
                <a:solidFill>
                  <a:srgbClr val="5F826B"/>
                </a:solidFill>
                <a:effectLst/>
                <a:ea typeface="JetBrains Mono"/>
              </a:rPr>
              <a:t> </a:t>
            </a:r>
            <a:r>
              <a:rPr kumimoji="0" lang="ko-KR" altLang="en-US" sz="1200" b="0" i="1" u="none" strike="noStrike" cap="none" normalizeH="0" baseline="0">
                <a:ln>
                  <a:noFill/>
                </a:ln>
                <a:solidFill>
                  <a:srgbClr val="5F826B"/>
                </a:solidFill>
                <a:effectLst/>
                <a:ea typeface="JetBrains Mono"/>
              </a:rPr>
              <a:t>오류 필드명</a:t>
            </a:r>
            <a:endParaRPr kumimoji="0" lang="en-US" altLang="ko-KR" sz="1200" b="0" i="1" u="none" strike="noStrike" cap="none" normalizeH="0" baseline="0">
              <a:ln>
                <a:noFill/>
              </a:ln>
              <a:solidFill>
                <a:srgbClr val="5F826B"/>
              </a:solidFill>
              <a:effectLst/>
              <a:ea typeface="JetBrains Mono"/>
            </a:endParaRPr>
          </a:p>
          <a:p>
            <a:pPr marL="0" marR="0" lvl="0" indent="0" algn="l" defTabSz="914400" rtl="0" eaLnBrk="0" fontAlgn="base" latinLnBrk="0" hangingPunct="0">
              <a:lnSpc>
                <a:spcPct val="130000"/>
              </a:lnSpc>
              <a:spcBef>
                <a:spcPct val="0"/>
              </a:spcBef>
              <a:spcAft>
                <a:spcPct val="0"/>
              </a:spcAft>
              <a:buClrTx/>
              <a:buSzTx/>
              <a:buFontTx/>
              <a:buNone/>
              <a:tabLst/>
            </a:pPr>
            <a:r>
              <a:rPr kumimoji="0" lang="en-US" altLang="ko-KR" sz="1200" b="0" i="1" u="none" strike="noStrike" cap="none" normalizeH="0" baseline="0">
                <a:ln>
                  <a:noFill/>
                </a:ln>
                <a:solidFill>
                  <a:schemeClr val="bg1"/>
                </a:solidFill>
                <a:effectLst/>
                <a:ea typeface="JetBrains Mono"/>
              </a:rPr>
              <a:t>defaultMessage</a:t>
            </a:r>
            <a:r>
              <a:rPr kumimoji="0" lang="en-US" altLang="ko-KR" sz="1200" b="0" i="1" u="none" strike="noStrike" cap="none" normalizeH="0" baseline="0">
                <a:ln>
                  <a:noFill/>
                </a:ln>
                <a:solidFill>
                  <a:srgbClr val="5F826B"/>
                </a:solidFill>
                <a:effectLst/>
                <a:ea typeface="JetBrains Mono"/>
              </a:rPr>
              <a:t> </a:t>
            </a:r>
            <a:r>
              <a:rPr kumimoji="0" lang="ko-KR" altLang="en-US" sz="1200" b="0" i="1" u="none" strike="noStrike" cap="none" normalizeH="0" baseline="0">
                <a:ln>
                  <a:noFill/>
                </a:ln>
                <a:solidFill>
                  <a:srgbClr val="5F826B"/>
                </a:solidFill>
                <a:effectLst/>
                <a:ea typeface="JetBrains Mono"/>
              </a:rPr>
              <a:t>오류 기본 메시지</a:t>
            </a:r>
            <a:endParaRPr kumimoji="0" lang="en-US" altLang="ko-KR" sz="1200" b="0" i="1" u="none" strike="noStrike" cap="none" normalizeH="0" baseline="0">
              <a:ln>
                <a:noFill/>
              </a:ln>
              <a:solidFill>
                <a:srgbClr val="5F826B"/>
              </a:solidFill>
              <a:effectLst/>
              <a:ea typeface="JetBrains Mono"/>
            </a:endParaRPr>
          </a:p>
        </p:txBody>
      </p:sp>
      <p:sp>
        <p:nvSpPr>
          <p:cNvPr id="9" name="직사각형 8">
            <a:extLst>
              <a:ext uri="{FF2B5EF4-FFF2-40B4-BE49-F238E27FC236}">
                <a16:creationId xmlns:a16="http://schemas.microsoft.com/office/drawing/2014/main" id="{89DC82E6-2567-229E-58E1-E6D6773A35D4}"/>
              </a:ext>
            </a:extLst>
          </p:cNvPr>
          <p:cNvSpPr/>
          <p:nvPr/>
        </p:nvSpPr>
        <p:spPr>
          <a:xfrm>
            <a:off x="430427" y="520252"/>
            <a:ext cx="6232158"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ObjectError </a:t>
            </a:r>
            <a:r>
              <a:rPr lang="ko-KR" altLang="en-US" sz="1200"/>
              <a:t>와 </a:t>
            </a:r>
            <a:r>
              <a:rPr lang="en-US" altLang="ko-KR" sz="1200"/>
              <a:t>FieldError </a:t>
            </a:r>
            <a:r>
              <a:rPr lang="ko-KR" altLang="en-US" sz="1200"/>
              <a:t>는 생성자를 통해 오류 정보를</a:t>
            </a:r>
            <a:r>
              <a:rPr lang="en-US" altLang="ko-KR" sz="1200"/>
              <a:t> </a:t>
            </a:r>
            <a:r>
              <a:rPr lang="ko-KR" altLang="en-US" sz="1200"/>
              <a:t>전달받는다</a:t>
            </a:r>
            <a:endParaRPr lang="en-US" altLang="ko-KR" sz="1200"/>
          </a:p>
        </p:txBody>
      </p:sp>
      <p:sp>
        <p:nvSpPr>
          <p:cNvPr id="13" name="Rectangle 1">
            <a:extLst>
              <a:ext uri="{FF2B5EF4-FFF2-40B4-BE49-F238E27FC236}">
                <a16:creationId xmlns:a16="http://schemas.microsoft.com/office/drawing/2014/main" id="{09731647-F6A5-8F36-1CE5-A2F1B2041B59}"/>
              </a:ext>
            </a:extLst>
          </p:cNvPr>
          <p:cNvSpPr>
            <a:spLocks noChangeArrowheads="1"/>
          </p:cNvSpPr>
          <p:nvPr/>
        </p:nvSpPr>
        <p:spPr bwMode="auto">
          <a:xfrm>
            <a:off x="7020051" y="915540"/>
            <a:ext cx="4498449" cy="545983"/>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30000"/>
              </a:lnSpc>
              <a:spcBef>
                <a:spcPct val="0"/>
              </a:spcBef>
              <a:spcAft>
                <a:spcPct val="0"/>
              </a:spcAft>
              <a:buClrTx/>
              <a:buSzTx/>
              <a:buFontTx/>
              <a:buNone/>
              <a:tabLst/>
            </a:pPr>
            <a:r>
              <a:rPr kumimoji="0" lang="en-US" altLang="ko-KR" sz="1200" b="0" i="1" u="none" strike="noStrike" cap="none" normalizeH="0" baseline="0">
                <a:ln>
                  <a:noFill/>
                </a:ln>
                <a:solidFill>
                  <a:schemeClr val="bg1"/>
                </a:solidFill>
                <a:effectLst/>
                <a:ea typeface="JetBrains Mono"/>
              </a:rPr>
              <a:t>objectName</a:t>
            </a:r>
            <a:r>
              <a:rPr kumimoji="0" lang="en-US" altLang="ko-KR" sz="1200" b="0" i="1" u="none" strike="noStrike" cap="none" normalizeH="0" baseline="0">
                <a:ln>
                  <a:noFill/>
                </a:ln>
                <a:solidFill>
                  <a:srgbClr val="5F826B"/>
                </a:solidFill>
                <a:effectLst/>
                <a:ea typeface="JetBrains Mono"/>
              </a:rPr>
              <a:t> </a:t>
            </a:r>
            <a:r>
              <a:rPr kumimoji="0" lang="ko-KR" altLang="en-US" sz="1200" b="0" i="1" u="none" strike="noStrike" cap="none" normalizeH="0" baseline="0">
                <a:ln>
                  <a:noFill/>
                </a:ln>
                <a:solidFill>
                  <a:srgbClr val="5F826B"/>
                </a:solidFill>
                <a:effectLst/>
                <a:ea typeface="JetBrains Mono"/>
              </a:rPr>
              <a:t>바인딩 객체 이름</a:t>
            </a:r>
            <a:r>
              <a:rPr kumimoji="0" lang="en-US" altLang="ko-KR" sz="1200" b="0" i="1" u="none" strike="noStrike" cap="none" normalizeH="0" baseline="0">
                <a:ln>
                  <a:noFill/>
                </a:ln>
                <a:solidFill>
                  <a:srgbClr val="5F826B"/>
                </a:solidFill>
                <a:effectLst/>
                <a:ea typeface="JetBrains Mono"/>
              </a:rPr>
              <a:t>(@</a:t>
            </a:r>
            <a:r>
              <a:rPr lang="en-US" altLang="ko-KR" sz="1200" i="1">
                <a:solidFill>
                  <a:srgbClr val="5F826B"/>
                </a:solidFill>
                <a:ea typeface="JetBrains Mono"/>
              </a:rPr>
              <a:t>ModelAttribute </a:t>
            </a:r>
            <a:r>
              <a:rPr lang="ko-KR" altLang="en-US" sz="1200" i="1">
                <a:solidFill>
                  <a:srgbClr val="5F826B"/>
                </a:solidFill>
                <a:ea typeface="JetBrains Mono"/>
              </a:rPr>
              <a:t>이름</a:t>
            </a:r>
            <a:r>
              <a:rPr lang="en-US" altLang="ko-KR" sz="1200" i="1">
                <a:solidFill>
                  <a:srgbClr val="5F826B"/>
                </a:solidFill>
                <a:ea typeface="JetBrains Mono"/>
              </a:rPr>
              <a:t>)</a:t>
            </a:r>
            <a:endParaRPr kumimoji="0" lang="en-US" altLang="ko-KR" sz="1200" b="0" i="1" u="none" strike="noStrike" cap="none" normalizeH="0" baseline="0">
              <a:ln>
                <a:noFill/>
              </a:ln>
              <a:solidFill>
                <a:srgbClr val="5F826B"/>
              </a:solidFill>
              <a:effectLst/>
              <a:ea typeface="JetBrains Mono"/>
            </a:endParaRPr>
          </a:p>
          <a:p>
            <a:pPr marL="0" marR="0" lvl="0" indent="0" algn="l" defTabSz="914400" rtl="0" eaLnBrk="0" fontAlgn="base" latinLnBrk="0" hangingPunct="0">
              <a:lnSpc>
                <a:spcPct val="130000"/>
              </a:lnSpc>
              <a:spcBef>
                <a:spcPct val="0"/>
              </a:spcBef>
              <a:spcAft>
                <a:spcPct val="0"/>
              </a:spcAft>
              <a:buClrTx/>
              <a:buSzTx/>
              <a:buFontTx/>
              <a:buNone/>
              <a:tabLst/>
            </a:pPr>
            <a:r>
              <a:rPr kumimoji="0" lang="en-US" altLang="ko-KR" sz="1200" b="0" i="1" u="none" strike="noStrike" cap="none" normalizeH="0" baseline="0">
                <a:ln>
                  <a:noFill/>
                </a:ln>
                <a:solidFill>
                  <a:schemeClr val="bg1"/>
                </a:solidFill>
                <a:effectLst/>
                <a:ea typeface="JetBrains Mono"/>
              </a:rPr>
              <a:t>defaultMessage</a:t>
            </a:r>
            <a:r>
              <a:rPr kumimoji="0" lang="en-US" altLang="ko-KR" sz="1200" b="0" i="1" u="none" strike="noStrike" cap="none" normalizeH="0" baseline="0">
                <a:ln>
                  <a:noFill/>
                </a:ln>
                <a:solidFill>
                  <a:srgbClr val="5F826B"/>
                </a:solidFill>
                <a:effectLst/>
                <a:ea typeface="JetBrains Mono"/>
              </a:rPr>
              <a:t> </a:t>
            </a:r>
            <a:r>
              <a:rPr kumimoji="0" lang="ko-KR" altLang="en-US" sz="1200" b="0" i="1" u="none" strike="noStrike" cap="none" normalizeH="0" baseline="0">
                <a:ln>
                  <a:noFill/>
                </a:ln>
                <a:solidFill>
                  <a:srgbClr val="5F826B"/>
                </a:solidFill>
                <a:effectLst/>
                <a:ea typeface="JetBrains Mono"/>
              </a:rPr>
              <a:t>오류 기본 메시지</a:t>
            </a:r>
            <a:endParaRPr kumimoji="0" lang="en-US" altLang="ko-KR" sz="1200" b="0" i="1" u="none" strike="noStrike" cap="none" normalizeH="0" baseline="0">
              <a:ln>
                <a:noFill/>
              </a:ln>
              <a:solidFill>
                <a:srgbClr val="5F826B"/>
              </a:solidFill>
              <a:effectLst/>
              <a:ea typeface="JetBrains Mono"/>
            </a:endParaRPr>
          </a:p>
        </p:txBody>
      </p:sp>
      <p:sp>
        <p:nvSpPr>
          <p:cNvPr id="14" name="직사각형 13">
            <a:extLst>
              <a:ext uri="{FF2B5EF4-FFF2-40B4-BE49-F238E27FC236}">
                <a16:creationId xmlns:a16="http://schemas.microsoft.com/office/drawing/2014/main" id="{263DC5A0-E78F-1C89-BC9F-61E224E69F5F}"/>
              </a:ext>
            </a:extLst>
          </p:cNvPr>
          <p:cNvSpPr/>
          <p:nvPr/>
        </p:nvSpPr>
        <p:spPr>
          <a:xfrm>
            <a:off x="166387" y="2782673"/>
            <a:ext cx="147829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기본 구현</a:t>
            </a:r>
            <a:endParaRPr lang="ko-KR" altLang="en-US">
              <a:solidFill>
                <a:schemeClr val="accent1">
                  <a:lumMod val="75000"/>
                </a:schemeClr>
              </a:solidFill>
              <a:latin typeface="+mn-ea"/>
            </a:endParaRPr>
          </a:p>
        </p:txBody>
      </p:sp>
      <p:sp>
        <p:nvSpPr>
          <p:cNvPr id="26" name="Rectangle 5">
            <a:extLst>
              <a:ext uri="{FF2B5EF4-FFF2-40B4-BE49-F238E27FC236}">
                <a16:creationId xmlns:a16="http://schemas.microsoft.com/office/drawing/2014/main" id="{DE7E0BD9-1831-3972-1013-6E8FC92BE9C2}"/>
              </a:ext>
            </a:extLst>
          </p:cNvPr>
          <p:cNvSpPr>
            <a:spLocks noChangeArrowheads="1"/>
          </p:cNvSpPr>
          <p:nvPr/>
        </p:nvSpPr>
        <p:spPr bwMode="auto">
          <a:xfrm>
            <a:off x="555081" y="4059384"/>
            <a:ext cx="6280862" cy="2600135"/>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@PostMapping</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a:t>
            </a:r>
            <a:r>
              <a:rPr kumimoji="0" lang="en-US" altLang="ko-KR" sz="1100" b="0" i="0" u="none" strike="noStrike" cap="none" normalizeH="0" baseline="0">
                <a:ln>
                  <a:noFill/>
                </a:ln>
                <a:solidFill>
                  <a:srgbClr val="6AAB73"/>
                </a:solidFill>
                <a:effectLst/>
                <a:latin typeface="Arial Unicode MS"/>
                <a:ea typeface="JetBrains Mono"/>
              </a:rPr>
              <a:t>users</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56A8F5"/>
                </a:solidFill>
                <a:effectLst/>
                <a:latin typeface="Arial Unicode MS"/>
                <a:ea typeface="JetBrains Mono"/>
              </a:rPr>
              <a:t>registerUser</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B3AE60"/>
                </a:solidFill>
                <a:effectLst/>
                <a:latin typeface="Arial Unicode MS"/>
                <a:ea typeface="JetBrains Mono"/>
              </a:rPr>
              <a:t>@ModelAttribute</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"user"</a:t>
            </a:r>
            <a:r>
              <a:rPr kumimoji="0" lang="ko-KR" altLang="ko-KR" sz="1100" b="0" i="0" u="none" strike="noStrike" cap="none" normalizeH="0" baseline="0">
                <a:ln>
                  <a:noFill/>
                </a:ln>
                <a:solidFill>
                  <a:srgbClr val="BCBEC4"/>
                </a:solidFill>
                <a:effectLst/>
                <a:latin typeface="Arial Unicode MS"/>
                <a:ea typeface="JetBrains Mono"/>
              </a:rPr>
              <a:t>) User user, BindingResult bindingResult)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if </a:t>
            </a:r>
            <a:r>
              <a:rPr kumimoji="0" lang="ko-KR" altLang="ko-KR" sz="1100" b="0" i="0" u="none" strike="noStrike" cap="none" normalizeH="0" baseline="0">
                <a:ln>
                  <a:noFill/>
                </a:ln>
                <a:solidFill>
                  <a:srgbClr val="BCBEC4"/>
                </a:solidFill>
                <a:effectLst/>
                <a:latin typeface="Arial Unicode MS"/>
                <a:ea typeface="JetBrains Mono"/>
              </a:rPr>
              <a:t>(</a:t>
            </a:r>
            <a:r>
              <a:rPr kumimoji="0" lang="en-US"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StringUtils.</a:t>
            </a:r>
            <a:r>
              <a:rPr kumimoji="0" lang="ko-KR" altLang="ko-KR" sz="1100" b="0" i="1" u="none" strike="noStrike" cap="none" normalizeH="0" baseline="0">
                <a:ln>
                  <a:noFill/>
                </a:ln>
                <a:solidFill>
                  <a:srgbClr val="BCBEC4"/>
                </a:solidFill>
                <a:effectLst/>
                <a:latin typeface="Arial Unicode MS"/>
                <a:ea typeface="JetBrains Mono"/>
              </a:rPr>
              <a:t>hasText</a:t>
            </a:r>
            <a:r>
              <a:rPr kumimoji="0" lang="ko-KR" altLang="ko-KR" sz="1100" b="0" i="0" u="none" strike="noStrike" cap="none" normalizeH="0" baseline="0">
                <a:ln>
                  <a:noFill/>
                </a:ln>
                <a:solidFill>
                  <a:srgbClr val="BCBEC4"/>
                </a:solidFill>
                <a:effectLst/>
                <a:latin typeface="Arial Unicode MS"/>
                <a:ea typeface="JetBrains Mono"/>
              </a:rPr>
              <a:t>(user.getName()))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bindingResult.addError(</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BCBEC4"/>
                </a:solidFill>
                <a:effectLst/>
                <a:latin typeface="Arial Unicode MS"/>
                <a:ea typeface="JetBrains Mono"/>
              </a:rPr>
              <a:t>FieldError(</a:t>
            </a:r>
            <a:r>
              <a:rPr kumimoji="0" lang="ko-KR" altLang="ko-KR" sz="1100" b="0" i="0" u="none" strike="noStrike" cap="none" normalizeH="0" baseline="0">
                <a:ln>
                  <a:noFill/>
                </a:ln>
                <a:solidFill>
                  <a:srgbClr val="6AAB73"/>
                </a:solidFill>
                <a:effectLst/>
                <a:latin typeface="Arial Unicode MS"/>
                <a:ea typeface="JetBrains Mono"/>
              </a:rPr>
              <a:t>"user"</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"username"</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사용자 이름은 필수입니다</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if </a:t>
            </a:r>
            <a:r>
              <a:rPr kumimoji="0" lang="ko-KR" altLang="ko-KR" sz="1100" b="0" i="0" u="none" strike="noStrike" cap="none" normalizeH="0" baseline="0">
                <a:ln>
                  <a:noFill/>
                </a:ln>
                <a:solidFill>
                  <a:srgbClr val="BCBEC4"/>
                </a:solidFill>
                <a:effectLst/>
                <a:latin typeface="Arial Unicode MS"/>
                <a:ea typeface="JetBrains Mono"/>
              </a:rPr>
              <a:t>(</a:t>
            </a:r>
            <a:r>
              <a:rPr kumimoji="0" lang="en-US"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StringUtils.</a:t>
            </a:r>
            <a:r>
              <a:rPr kumimoji="0" lang="ko-KR" altLang="ko-KR" sz="1100" b="0" i="1" u="none" strike="noStrike" cap="none" normalizeH="0" baseline="0">
                <a:ln>
                  <a:noFill/>
                </a:ln>
                <a:solidFill>
                  <a:srgbClr val="BCBEC4"/>
                </a:solidFill>
                <a:effectLst/>
                <a:latin typeface="Arial Unicode MS"/>
                <a:ea typeface="JetBrains Mono"/>
              </a:rPr>
              <a:t>hasText</a:t>
            </a:r>
            <a:r>
              <a:rPr kumimoji="0" lang="ko-KR" altLang="ko-KR" sz="1100" b="0" i="0" u="none" strike="noStrike" cap="none" normalizeH="0" baseline="0">
                <a:ln>
                  <a:noFill/>
                </a:ln>
                <a:solidFill>
                  <a:srgbClr val="BCBEC4"/>
                </a:solidFill>
                <a:effectLst/>
                <a:latin typeface="Arial Unicode MS"/>
                <a:ea typeface="JetBrains Mono"/>
              </a:rPr>
              <a:t>(user.getName()) &amp;&amp; (user.getAge() == </a:t>
            </a:r>
            <a:r>
              <a:rPr kumimoji="0" lang="ko-KR" altLang="ko-KR" sz="1100" b="0" i="0" u="none" strike="noStrike" cap="none" normalizeH="0" baseline="0">
                <a:ln>
                  <a:noFill/>
                </a:ln>
                <a:solidFill>
                  <a:srgbClr val="2AACB8"/>
                </a:solidFill>
                <a:effectLst/>
                <a:latin typeface="Arial Unicode MS"/>
                <a:ea typeface="JetBrains Mono"/>
              </a:rPr>
              <a:t>0</a:t>
            </a: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bindingResult.addError(</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BCBEC4"/>
                </a:solidFill>
                <a:effectLst/>
                <a:latin typeface="Arial Unicode MS"/>
                <a:ea typeface="JetBrains Mono"/>
              </a:rPr>
              <a:t>ObjectError(</a:t>
            </a:r>
            <a:r>
              <a:rPr kumimoji="0" lang="ko-KR" altLang="ko-KR" sz="1100" b="0" i="0" u="none" strike="noStrike" cap="none" normalizeH="0" baseline="0">
                <a:ln>
                  <a:noFill/>
                </a:ln>
                <a:solidFill>
                  <a:srgbClr val="6AAB73"/>
                </a:solidFill>
                <a:effectLst/>
                <a:latin typeface="Arial Unicode MS"/>
                <a:ea typeface="JetBrains Mono"/>
              </a:rPr>
              <a:t>"user"</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사용자 입력 값은 모두 필수입니다</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6AAB73"/>
                </a:solidFill>
                <a:effectLst/>
                <a:latin typeface="Arial Unicode MS"/>
                <a:ea typeface="JetBrains Mono"/>
              </a:rPr>
              <a:t>"user"</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29" name="Rectangle 6">
            <a:extLst>
              <a:ext uri="{FF2B5EF4-FFF2-40B4-BE49-F238E27FC236}">
                <a16:creationId xmlns:a16="http://schemas.microsoft.com/office/drawing/2014/main" id="{8EEB8DE3-008E-9D29-F99C-D1F42AE7D27C}"/>
              </a:ext>
            </a:extLst>
          </p:cNvPr>
          <p:cNvSpPr>
            <a:spLocks noChangeArrowheads="1"/>
          </p:cNvSpPr>
          <p:nvPr/>
        </p:nvSpPr>
        <p:spPr bwMode="auto">
          <a:xfrm>
            <a:off x="555082" y="915540"/>
            <a:ext cx="6276474" cy="658322"/>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50000"/>
              </a:lnSpc>
              <a:spcBef>
                <a:spcPct val="0"/>
              </a:spcBef>
              <a:spcAft>
                <a:spcPct val="0"/>
              </a:spcAft>
              <a:buClrTx/>
              <a:buSzTx/>
              <a:buFontTx/>
              <a:buNone/>
              <a:tabLst/>
            </a:pPr>
            <a:r>
              <a:rPr kumimoji="0" lang="ko-KR" altLang="ko-KR" sz="1400" b="0" i="0" u="none" strike="noStrike" cap="none" normalizeH="0" baseline="0">
                <a:ln>
                  <a:noFill/>
                </a:ln>
                <a:solidFill>
                  <a:srgbClr val="BCBEC4"/>
                </a:solidFill>
                <a:effectLst/>
                <a:latin typeface="Arial Unicode MS"/>
                <a:ea typeface="JetBrains Mono"/>
              </a:rPr>
              <a:t>ObjectError</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CF8E6D"/>
                </a:solidFill>
                <a:effectLst/>
                <a:latin typeface="Arial Unicode MS"/>
                <a:ea typeface="JetBrains Mono"/>
              </a:rPr>
              <a:t>public </a:t>
            </a:r>
            <a:r>
              <a:rPr kumimoji="0" lang="en-US" altLang="ko-KR" sz="1200" b="0" i="0" u="none" strike="noStrike" cap="none" normalizeH="0" baseline="0">
                <a:ln>
                  <a:noFill/>
                </a:ln>
                <a:solidFill>
                  <a:srgbClr val="56A8F5"/>
                </a:solidFill>
                <a:effectLst/>
                <a:latin typeface="Arial Unicode MS"/>
                <a:ea typeface="JetBrains Mono"/>
              </a:rPr>
              <a:t>ObjectError </a:t>
            </a:r>
            <a:r>
              <a:rPr kumimoji="0" lang="ko-KR" altLang="ko-KR" sz="1200" b="0" i="0" u="none" strike="noStrike" cap="none" normalizeH="0" baseline="0">
                <a:ln>
                  <a:noFill/>
                </a:ln>
                <a:solidFill>
                  <a:srgbClr val="BCBEC4"/>
                </a:solidFill>
                <a:effectLst/>
                <a:latin typeface="Arial Unicode MS"/>
                <a:ea typeface="JetBrains Mono"/>
              </a:rPr>
              <a:t>(String objectName, String defaultMessage)</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30" name="Rectangle 6">
            <a:extLst>
              <a:ext uri="{FF2B5EF4-FFF2-40B4-BE49-F238E27FC236}">
                <a16:creationId xmlns:a16="http://schemas.microsoft.com/office/drawing/2014/main" id="{ED1966AE-993A-1DC9-2F6B-7DE5A3D4A531}"/>
              </a:ext>
            </a:extLst>
          </p:cNvPr>
          <p:cNvSpPr>
            <a:spLocks noChangeArrowheads="1"/>
          </p:cNvSpPr>
          <p:nvPr/>
        </p:nvSpPr>
        <p:spPr bwMode="auto">
          <a:xfrm>
            <a:off x="555081" y="1745695"/>
            <a:ext cx="6276474" cy="658322"/>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50000"/>
              </a:lnSpc>
              <a:spcBef>
                <a:spcPct val="0"/>
              </a:spcBef>
              <a:spcAft>
                <a:spcPct val="0"/>
              </a:spcAft>
              <a:buClrTx/>
              <a:buSzTx/>
              <a:buFontTx/>
              <a:buNone/>
              <a:tabLst/>
            </a:pPr>
            <a:r>
              <a:rPr kumimoji="0" lang="en-US" altLang="ko-KR" sz="1400" b="0" i="0" u="none" strike="noStrike" cap="none" normalizeH="0" baseline="0">
                <a:ln>
                  <a:noFill/>
                </a:ln>
                <a:solidFill>
                  <a:srgbClr val="BCBEC4"/>
                </a:solidFill>
                <a:effectLst/>
                <a:latin typeface="Arial Unicode MS"/>
                <a:ea typeface="JetBrains Mono"/>
              </a:rPr>
              <a:t>FieldError</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CF8E6D"/>
                </a:solidFill>
                <a:effectLst/>
                <a:latin typeface="Arial Unicode MS"/>
                <a:ea typeface="JetBrains Mono"/>
              </a:rPr>
              <a:t>public </a:t>
            </a:r>
            <a:r>
              <a:rPr kumimoji="0" lang="en-US" altLang="ko-KR" sz="1200" b="0" i="0" u="none" strike="noStrike" cap="none" normalizeH="0" baseline="0">
                <a:ln>
                  <a:noFill/>
                </a:ln>
                <a:solidFill>
                  <a:srgbClr val="56A8F5"/>
                </a:solidFill>
                <a:effectLst/>
                <a:latin typeface="Arial Unicode MS"/>
                <a:ea typeface="JetBrains Mono"/>
              </a:rPr>
              <a:t>FieldError </a:t>
            </a:r>
            <a:r>
              <a:rPr kumimoji="0" lang="ko-KR" altLang="ko-KR" sz="1200" b="0" i="0" u="none" strike="noStrike" cap="none" normalizeH="0" baseline="0">
                <a:ln>
                  <a:noFill/>
                </a:ln>
                <a:solidFill>
                  <a:srgbClr val="BCBEC4"/>
                </a:solidFill>
                <a:effectLst/>
                <a:latin typeface="Arial Unicode MS"/>
                <a:ea typeface="JetBrains Mono"/>
              </a:rPr>
              <a:t>(String objectName, </a:t>
            </a:r>
            <a:r>
              <a:rPr kumimoji="0" lang="en-US" altLang="ko-KR" sz="1200" b="0" i="0" u="none" strike="noStrike" cap="none" normalizeH="0" baseline="0">
                <a:ln>
                  <a:noFill/>
                </a:ln>
                <a:solidFill>
                  <a:srgbClr val="BCBEC4"/>
                </a:solidFill>
                <a:effectLst/>
                <a:latin typeface="Arial Unicode MS"/>
                <a:ea typeface="JetBrains Mono"/>
              </a:rPr>
              <a:t>String field, </a:t>
            </a:r>
            <a:r>
              <a:rPr kumimoji="0" lang="ko-KR" altLang="ko-KR" sz="1200" b="0" i="0" u="none" strike="noStrike" cap="none" normalizeH="0" baseline="0">
                <a:ln>
                  <a:noFill/>
                </a:ln>
                <a:solidFill>
                  <a:srgbClr val="BCBEC4"/>
                </a:solidFill>
                <a:effectLst/>
                <a:latin typeface="Arial Unicode MS"/>
                <a:ea typeface="JetBrains Mono"/>
              </a:rPr>
              <a:t>String defaultMessage)</a:t>
            </a:r>
            <a:endParaRPr kumimoji="0" lang="ko-KR" altLang="ko-KR" sz="1800" b="0" i="0" u="none" strike="noStrike" cap="none" normalizeH="0" baseline="0">
              <a:ln>
                <a:noFill/>
              </a:ln>
              <a:solidFill>
                <a:schemeClr val="tx1"/>
              </a:solidFill>
              <a:effectLst/>
              <a:latin typeface="Arial" panose="020B0604020202020204" pitchFamily="34" charset="0"/>
            </a:endParaRPr>
          </a:p>
        </p:txBody>
      </p:sp>
      <p:cxnSp>
        <p:nvCxnSpPr>
          <p:cNvPr id="32" name="직선 화살표 연결선 31">
            <a:extLst>
              <a:ext uri="{FF2B5EF4-FFF2-40B4-BE49-F238E27FC236}">
                <a16:creationId xmlns:a16="http://schemas.microsoft.com/office/drawing/2014/main" id="{D297EFC9-3AAC-A113-9190-13EA7FA7EEA4}"/>
              </a:ext>
            </a:extLst>
          </p:cNvPr>
          <p:cNvCxnSpPr>
            <a:stCxn id="30" idx="0"/>
            <a:endCxn id="29" idx="2"/>
          </p:cNvCxnSpPr>
          <p:nvPr/>
        </p:nvCxnSpPr>
        <p:spPr>
          <a:xfrm flipV="1">
            <a:off x="3693318" y="1573862"/>
            <a:ext cx="1" cy="17183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9" name="그림 38">
            <a:extLst>
              <a:ext uri="{FF2B5EF4-FFF2-40B4-BE49-F238E27FC236}">
                <a16:creationId xmlns:a16="http://schemas.microsoft.com/office/drawing/2014/main" id="{7D33688E-34F7-C99D-5355-CDF13F497410}"/>
              </a:ext>
            </a:extLst>
          </p:cNvPr>
          <p:cNvPicPr>
            <a:picLocks noChangeAspect="1"/>
          </p:cNvPicPr>
          <p:nvPr/>
        </p:nvPicPr>
        <p:blipFill>
          <a:blip r:embed="rId3"/>
          <a:stretch>
            <a:fillRect/>
          </a:stretch>
        </p:blipFill>
        <p:spPr>
          <a:xfrm>
            <a:off x="7411452" y="3081401"/>
            <a:ext cx="3473698" cy="3578118"/>
          </a:xfrm>
          <a:prstGeom prst="rect">
            <a:avLst/>
          </a:prstGeom>
        </p:spPr>
      </p:pic>
      <p:sp>
        <p:nvSpPr>
          <p:cNvPr id="40" name="Rectangle 7">
            <a:extLst>
              <a:ext uri="{FF2B5EF4-FFF2-40B4-BE49-F238E27FC236}">
                <a16:creationId xmlns:a16="http://schemas.microsoft.com/office/drawing/2014/main" id="{F2D5353F-BB18-667B-7C6B-E2AEB38E8F3A}"/>
              </a:ext>
            </a:extLst>
          </p:cNvPr>
          <p:cNvSpPr>
            <a:spLocks noChangeArrowheads="1"/>
          </p:cNvSpPr>
          <p:nvPr/>
        </p:nvSpPr>
        <p:spPr bwMode="auto">
          <a:xfrm>
            <a:off x="555081" y="3146597"/>
            <a:ext cx="6276474" cy="822726"/>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latin typeface="Arial Unicode MS"/>
                <a:ea typeface="JetBrains Mono"/>
              </a:rPr>
              <a:t>POST </a:t>
            </a:r>
            <a:r>
              <a:rPr kumimoji="0" lang="ko-KR" altLang="ko-KR" sz="1100" b="0" i="0" u="none" strike="noStrike" cap="none" normalizeH="0" baseline="0">
                <a:ln>
                  <a:noFill/>
                </a:ln>
                <a:solidFill>
                  <a:srgbClr val="BCBEC4"/>
                </a:solidFill>
                <a:effectLst/>
                <a:latin typeface="Arial Unicode MS"/>
                <a:ea typeface="JetBrains Mono"/>
              </a:rPr>
              <a:t>http://localhost:8080/</a:t>
            </a:r>
            <a:r>
              <a:rPr kumimoji="0" lang="en-US" altLang="ko-KR" sz="1100" b="0" i="0" u="none" strike="noStrike" cap="none" normalizeH="0" baseline="0">
                <a:ln>
                  <a:noFill/>
                </a:ln>
                <a:solidFill>
                  <a:srgbClr val="BCBEC4"/>
                </a:solidFill>
                <a:effectLst/>
                <a:latin typeface="Arial Unicode MS"/>
                <a:ea typeface="JetBrains Mono"/>
              </a:rPr>
              <a:t>users</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1" u="none" strike="noStrike" cap="none" normalizeH="0" baseline="0">
                <a:ln>
                  <a:noFill/>
                </a:ln>
                <a:solidFill>
                  <a:srgbClr val="C77DBB"/>
                </a:solidFill>
                <a:effectLst/>
                <a:latin typeface="Arial Unicode MS"/>
                <a:ea typeface="JetBrains Mono"/>
              </a:rPr>
              <a:t>Content-Type</a:t>
            </a:r>
            <a:r>
              <a:rPr kumimoji="0" lang="ko-KR" altLang="ko-KR" sz="1100" b="0" i="0" u="none" strike="noStrike" cap="none" normalizeH="0" baseline="0">
                <a:ln>
                  <a:noFill/>
                </a:ln>
                <a:solidFill>
                  <a:srgbClr val="BCBEC4"/>
                </a:solidFill>
                <a:effectLst/>
                <a:latin typeface="Arial Unicode MS"/>
                <a:ea typeface="JetBrains Mono"/>
              </a:rPr>
              <a:t>: application/x-www-form-urlencoded</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name=&amp;age=</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41" name="화살표: 오른쪽 40">
            <a:extLst>
              <a:ext uri="{FF2B5EF4-FFF2-40B4-BE49-F238E27FC236}">
                <a16:creationId xmlns:a16="http://schemas.microsoft.com/office/drawing/2014/main" id="{33F7D83E-671A-E11D-24C0-1FEBE7795848}"/>
              </a:ext>
            </a:extLst>
          </p:cNvPr>
          <p:cNvSpPr/>
          <p:nvPr/>
        </p:nvSpPr>
        <p:spPr>
          <a:xfrm>
            <a:off x="6958266" y="4746458"/>
            <a:ext cx="320840" cy="240631"/>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ko-KR" altLang="en-US"/>
          </a:p>
        </p:txBody>
      </p:sp>
      <p:sp>
        <p:nvSpPr>
          <p:cNvPr id="42" name="직사각형 41">
            <a:extLst>
              <a:ext uri="{FF2B5EF4-FFF2-40B4-BE49-F238E27FC236}">
                <a16:creationId xmlns:a16="http://schemas.microsoft.com/office/drawing/2014/main" id="{15D38FB1-7FBA-63A8-0263-EC00EA3E24A8}"/>
              </a:ext>
            </a:extLst>
          </p:cNvPr>
          <p:cNvSpPr/>
          <p:nvPr/>
        </p:nvSpPr>
        <p:spPr>
          <a:xfrm>
            <a:off x="7363326" y="2773624"/>
            <a:ext cx="1362745" cy="307777"/>
          </a:xfrm>
          <a:prstGeom prst="rect">
            <a:avLst/>
          </a:prstGeom>
        </p:spPr>
        <p:txBody>
          <a:bodyPr wrap="none">
            <a:spAutoFit/>
          </a:bodyPr>
          <a:lstStyle/>
          <a:p>
            <a:r>
              <a:rPr lang="en-US" altLang="ko-KR" sz="1400" b="1">
                <a:latin typeface="+mn-ea"/>
              </a:rPr>
              <a:t>BindingResult</a:t>
            </a:r>
            <a:endParaRPr lang="ko-KR" altLang="en-US" sz="1400">
              <a:latin typeface="+mn-ea"/>
            </a:endParaRPr>
          </a:p>
        </p:txBody>
      </p:sp>
    </p:spTree>
    <p:extLst>
      <p:ext uri="{BB962C8B-B14F-4D97-AF65-F5344CB8AC3E}">
        <p14:creationId xmlns:p14="http://schemas.microsoft.com/office/powerpoint/2010/main" val="9033368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5E2096-7855-F0F1-A0B9-2056A385FE37}"/>
            </a:ext>
          </a:extLst>
        </p:cNvPr>
        <p:cNvGrpSpPr/>
        <p:nvPr/>
      </p:nvGrpSpPr>
      <p:grpSpPr>
        <a:xfrm>
          <a:off x="0" y="0"/>
          <a:ext cx="0" cy="0"/>
          <a:chOff x="0" y="0"/>
          <a:chExt cx="0" cy="0"/>
        </a:xfrm>
      </p:grpSpPr>
      <p:sp>
        <p:nvSpPr>
          <p:cNvPr id="26" name="TextBox 25">
            <a:extLst>
              <a:ext uri="{FF2B5EF4-FFF2-40B4-BE49-F238E27FC236}">
                <a16:creationId xmlns:a16="http://schemas.microsoft.com/office/drawing/2014/main" id="{113B7F30-72AE-EB78-B6B2-A68C5357D746}"/>
              </a:ext>
            </a:extLst>
          </p:cNvPr>
          <p:cNvSpPr txBox="1"/>
          <p:nvPr/>
        </p:nvSpPr>
        <p:spPr>
          <a:xfrm>
            <a:off x="188523" y="167561"/>
            <a:ext cx="6621351" cy="461665"/>
          </a:xfrm>
          <a:prstGeom prst="rect">
            <a:avLst/>
          </a:prstGeom>
          <a:noFill/>
        </p:spPr>
        <p:txBody>
          <a:bodyPr wrap="square">
            <a:spAutoFit/>
          </a:bodyPr>
          <a:lstStyle/>
          <a:p>
            <a:pPr marL="285750" indent="-285750">
              <a:buFont typeface="Wingdings" panose="05000000000000000000" pitchFamily="2" charset="2"/>
              <a:buChar char="ü"/>
            </a:pPr>
            <a:r>
              <a:rPr lang="ko-KR" altLang="en-US" sz="2400" b="1">
                <a:solidFill>
                  <a:schemeClr val="accent1">
                    <a:lumMod val="75000"/>
                  </a:schemeClr>
                </a:solidFill>
                <a:latin typeface="+mj-lt"/>
              </a:rPr>
              <a:t>프론트 컨트롤러 패턴 프로젝트 시작하기</a:t>
            </a:r>
          </a:p>
        </p:txBody>
      </p:sp>
      <p:sp>
        <p:nvSpPr>
          <p:cNvPr id="4" name="직사각형 3">
            <a:extLst>
              <a:ext uri="{FF2B5EF4-FFF2-40B4-BE49-F238E27FC236}">
                <a16:creationId xmlns:a16="http://schemas.microsoft.com/office/drawing/2014/main" id="{B91FB7F0-CCA5-0F63-8B2F-C611D2C0808E}"/>
              </a:ext>
            </a:extLst>
          </p:cNvPr>
          <p:cNvSpPr/>
          <p:nvPr/>
        </p:nvSpPr>
        <p:spPr>
          <a:xfrm>
            <a:off x="473436" y="1851749"/>
            <a:ext cx="2255922" cy="333617"/>
          </a:xfrm>
          <a:prstGeom prst="rect">
            <a:avLst/>
          </a:prstGeom>
        </p:spPr>
        <p:txBody>
          <a:bodyPr wrap="square">
            <a:spAutoFit/>
          </a:bodyPr>
          <a:lstStyle/>
          <a:p>
            <a:pPr>
              <a:lnSpc>
                <a:spcPct val="150000"/>
              </a:lnSpc>
            </a:pPr>
            <a:r>
              <a:rPr lang="en-US" altLang="ko-KR" sz="1200">
                <a:latin typeface="+mj-lt"/>
              </a:rPr>
              <a:t>1.  </a:t>
            </a:r>
            <a:r>
              <a:rPr lang="ko-KR" altLang="en-US" sz="1200">
                <a:latin typeface="+mj-lt"/>
              </a:rPr>
              <a:t>의존성을 추가한다</a:t>
            </a:r>
            <a:endParaRPr lang="en-US" altLang="ko-KR" sz="1200">
              <a:latin typeface="+mj-lt"/>
            </a:endParaRPr>
          </a:p>
        </p:txBody>
      </p:sp>
      <p:sp>
        <p:nvSpPr>
          <p:cNvPr id="14" name="직사각형 13">
            <a:extLst>
              <a:ext uri="{FF2B5EF4-FFF2-40B4-BE49-F238E27FC236}">
                <a16:creationId xmlns:a16="http://schemas.microsoft.com/office/drawing/2014/main" id="{82C03D26-79EA-A7CE-7C4C-9D4925585F6C}"/>
              </a:ext>
            </a:extLst>
          </p:cNvPr>
          <p:cNvSpPr/>
          <p:nvPr/>
        </p:nvSpPr>
        <p:spPr>
          <a:xfrm>
            <a:off x="473436" y="4566953"/>
            <a:ext cx="2255922" cy="333617"/>
          </a:xfrm>
          <a:prstGeom prst="rect">
            <a:avLst/>
          </a:prstGeom>
        </p:spPr>
        <p:txBody>
          <a:bodyPr wrap="square">
            <a:spAutoFit/>
          </a:bodyPr>
          <a:lstStyle/>
          <a:p>
            <a:pPr>
              <a:lnSpc>
                <a:spcPct val="150000"/>
              </a:lnSpc>
            </a:pPr>
            <a:r>
              <a:rPr lang="en-US" altLang="ko-KR" sz="1200">
                <a:latin typeface="+mj-lt"/>
              </a:rPr>
              <a:t>2.  </a:t>
            </a:r>
            <a:r>
              <a:rPr lang="ko-KR" altLang="en-US" sz="1200">
                <a:latin typeface="+mj-lt"/>
              </a:rPr>
              <a:t>디렉토리 구조</a:t>
            </a:r>
            <a:endParaRPr lang="en-US" altLang="ko-KR" sz="1200">
              <a:latin typeface="+mj-lt"/>
            </a:endParaRPr>
          </a:p>
        </p:txBody>
      </p:sp>
      <p:sp>
        <p:nvSpPr>
          <p:cNvPr id="6" name="직사각형 5">
            <a:extLst>
              <a:ext uri="{FF2B5EF4-FFF2-40B4-BE49-F238E27FC236}">
                <a16:creationId xmlns:a16="http://schemas.microsoft.com/office/drawing/2014/main" id="{68EE9AF7-DF02-1B88-A442-ED8CEE90FC7B}"/>
              </a:ext>
            </a:extLst>
          </p:cNvPr>
          <p:cNvSpPr/>
          <p:nvPr/>
        </p:nvSpPr>
        <p:spPr>
          <a:xfrm>
            <a:off x="8013032" y="2568893"/>
            <a:ext cx="3419176" cy="377026"/>
          </a:xfrm>
          <a:prstGeom prst="rect">
            <a:avLst/>
          </a:prstGeom>
        </p:spPr>
        <p:txBody>
          <a:bodyPr wrap="square">
            <a:spAutoFit/>
          </a:bodyPr>
          <a:lstStyle/>
          <a:p>
            <a:pPr marL="171450" indent="-171450">
              <a:lnSpc>
                <a:spcPct val="200000"/>
              </a:lnSpc>
              <a:buFont typeface="Arial" panose="020B0604020202020204" pitchFamily="34" charset="0"/>
              <a:buChar char="•"/>
            </a:pPr>
            <a:r>
              <a:rPr lang="ko-KR" altLang="en-US" sz="1100">
                <a:latin typeface="+mj-lt"/>
              </a:rPr>
              <a:t>롬복을 사용하기 위한 의존성을 추가한다</a:t>
            </a:r>
            <a:endParaRPr lang="en-US" altLang="ko-KR" sz="1100">
              <a:latin typeface="+mj-lt"/>
            </a:endParaRPr>
          </a:p>
        </p:txBody>
      </p:sp>
      <p:pic>
        <p:nvPicPr>
          <p:cNvPr id="3" name="그림 2">
            <a:extLst>
              <a:ext uri="{FF2B5EF4-FFF2-40B4-BE49-F238E27FC236}">
                <a16:creationId xmlns:a16="http://schemas.microsoft.com/office/drawing/2014/main" id="{A077BFCF-E722-44A9-3E56-F1BE6AF11615}"/>
              </a:ext>
            </a:extLst>
          </p:cNvPr>
          <p:cNvPicPr>
            <a:picLocks noChangeAspect="1"/>
          </p:cNvPicPr>
          <p:nvPr/>
        </p:nvPicPr>
        <p:blipFill>
          <a:blip r:embed="rId2"/>
          <a:stretch>
            <a:fillRect/>
          </a:stretch>
        </p:blipFill>
        <p:spPr>
          <a:xfrm>
            <a:off x="2457971" y="3528971"/>
            <a:ext cx="3631608" cy="2858142"/>
          </a:xfrm>
          <a:prstGeom prst="rect">
            <a:avLst/>
          </a:prstGeom>
          <a:ln w="6350">
            <a:solidFill>
              <a:schemeClr val="bg1">
                <a:lumMod val="75000"/>
              </a:schemeClr>
            </a:solidFill>
          </a:ln>
        </p:spPr>
      </p:pic>
      <p:sp>
        <p:nvSpPr>
          <p:cNvPr id="5" name="Rectangle 1">
            <a:extLst>
              <a:ext uri="{FF2B5EF4-FFF2-40B4-BE49-F238E27FC236}">
                <a16:creationId xmlns:a16="http://schemas.microsoft.com/office/drawing/2014/main" id="{8B11C44D-EE05-C57D-72EE-9299FA1052F2}"/>
              </a:ext>
            </a:extLst>
          </p:cNvPr>
          <p:cNvSpPr>
            <a:spLocks noChangeArrowheads="1"/>
          </p:cNvSpPr>
          <p:nvPr/>
        </p:nvSpPr>
        <p:spPr bwMode="auto">
          <a:xfrm>
            <a:off x="2457971" y="828865"/>
            <a:ext cx="5555061" cy="2600135"/>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dependencies </a:t>
            </a:r>
            <a:r>
              <a:rPr kumimoji="0" lang="ko-KR" altLang="ko-KR" sz="1100" b="1" i="0" u="none" strike="noStrike" cap="none" normalizeH="0" baseline="0">
                <a:ln>
                  <a:noFill/>
                </a:ln>
                <a:solidFill>
                  <a:srgbClr val="BCBEC4"/>
                </a:solidFill>
                <a:effectLst/>
                <a:latin typeface="Arial Unicode MS"/>
                <a:ea typeface="JetBrains Mono"/>
              </a:rPr>
              <a:t>{</a:t>
            </a:r>
            <a:br>
              <a:rPr kumimoji="0" lang="ko-KR" altLang="ko-KR" sz="1100" b="1" i="0" u="none" strike="noStrike" cap="none" normalizeH="0" baseline="0">
                <a:ln>
                  <a:noFill/>
                </a:ln>
                <a:solidFill>
                  <a:srgbClr val="BCBEC4"/>
                </a:solidFill>
                <a:effectLst/>
                <a:latin typeface="Arial Unicode MS"/>
                <a:ea typeface="JetBrains Mono"/>
              </a:rPr>
            </a:br>
            <a:r>
              <a:rPr kumimoji="0" lang="ko-KR" altLang="ko-KR" sz="1100" b="1"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implementation </a:t>
            </a:r>
            <a:r>
              <a:rPr kumimoji="0" lang="ko-KR" altLang="ko-KR" sz="1100" b="0" i="0" u="none" strike="noStrike" cap="none" normalizeH="0" baseline="0">
                <a:ln>
                  <a:noFill/>
                </a:ln>
                <a:solidFill>
                  <a:srgbClr val="6AAB73"/>
                </a:solidFill>
                <a:effectLst/>
                <a:latin typeface="Arial Unicode MS"/>
                <a:ea typeface="JetBrains Mono"/>
              </a:rPr>
              <a:t>'org.springframework.boot:spring-boot-starter-web'</a:t>
            </a:r>
            <a:br>
              <a:rPr kumimoji="0" lang="ko-KR" altLang="ko-KR" sz="1100" b="0" i="0" u="none" strike="noStrike" cap="none" normalizeH="0" baseline="0">
                <a:ln>
                  <a:noFill/>
                </a:ln>
                <a:solidFill>
                  <a:srgbClr val="6AAB73"/>
                </a:solidFill>
                <a:effectLst/>
                <a:latin typeface="Arial Unicode MS"/>
                <a:ea typeface="JetBrains Mono"/>
              </a:rPr>
            </a:br>
            <a:r>
              <a:rPr kumimoji="0" lang="ko-KR" altLang="ko-KR" sz="1100" b="0" i="0" u="none" strike="noStrike" cap="none" normalizeH="0" baseline="0">
                <a:ln>
                  <a:noFill/>
                </a:ln>
                <a:solidFill>
                  <a:srgbClr val="6AAB73"/>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implementation </a:t>
            </a:r>
            <a:r>
              <a:rPr kumimoji="0" lang="ko-KR" altLang="ko-KR" sz="1100" b="0" i="0" u="none" strike="noStrike" cap="none" normalizeH="0" baseline="0">
                <a:ln>
                  <a:noFill/>
                </a:ln>
                <a:solidFill>
                  <a:srgbClr val="6AAB73"/>
                </a:solidFill>
                <a:effectLst/>
                <a:latin typeface="Arial Unicode MS"/>
                <a:ea typeface="JetBrains Mono"/>
              </a:rPr>
              <a:t>'org.apache.tomcat.embed:tomcat-embed-jasper'</a:t>
            </a:r>
            <a:br>
              <a:rPr kumimoji="0" lang="ko-KR" altLang="ko-KR" sz="1100" b="0" i="0" u="none" strike="noStrike" cap="none" normalizeH="0" baseline="0">
                <a:ln>
                  <a:noFill/>
                </a:ln>
                <a:solidFill>
                  <a:srgbClr val="6AAB73"/>
                </a:solidFill>
                <a:effectLst/>
                <a:latin typeface="Arial Unicode MS"/>
                <a:ea typeface="JetBrains Mono"/>
              </a:rPr>
            </a:br>
            <a:r>
              <a:rPr kumimoji="0" lang="ko-KR" altLang="ko-KR" sz="1100" b="0" i="0" u="none" strike="noStrike" cap="none" normalizeH="0" baseline="0">
                <a:ln>
                  <a:noFill/>
                </a:ln>
                <a:solidFill>
                  <a:srgbClr val="6AAB73"/>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implementation </a:t>
            </a:r>
            <a:r>
              <a:rPr kumimoji="0" lang="ko-KR" altLang="ko-KR" sz="1100" b="0" i="0" u="none" strike="noStrike" cap="none" normalizeH="0" baseline="0">
                <a:ln>
                  <a:noFill/>
                </a:ln>
                <a:solidFill>
                  <a:srgbClr val="6AAB73"/>
                </a:solidFill>
                <a:effectLst/>
                <a:latin typeface="Arial Unicode MS"/>
                <a:ea typeface="JetBrains Mono"/>
              </a:rPr>
              <a:t>'jakarta.servlet:jakarta.servlet-api'</a:t>
            </a:r>
            <a:br>
              <a:rPr kumimoji="0" lang="ko-KR" altLang="ko-KR" sz="1100" b="0" i="0" u="none" strike="noStrike" cap="none" normalizeH="0" baseline="0">
                <a:ln>
                  <a:noFill/>
                </a:ln>
                <a:solidFill>
                  <a:srgbClr val="6AAB73"/>
                </a:solidFill>
                <a:effectLst/>
                <a:latin typeface="Arial Unicode MS"/>
                <a:ea typeface="JetBrains Mono"/>
              </a:rPr>
            </a:br>
            <a:r>
              <a:rPr kumimoji="0" lang="ko-KR" altLang="ko-KR" sz="1100" b="0" i="0" u="none" strike="noStrike" cap="none" normalizeH="0" baseline="0">
                <a:ln>
                  <a:noFill/>
                </a:ln>
                <a:solidFill>
                  <a:srgbClr val="6AAB73"/>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implementation </a:t>
            </a:r>
            <a:r>
              <a:rPr kumimoji="0" lang="ko-KR" altLang="ko-KR" sz="1100" b="0" i="0" u="none" strike="noStrike" cap="none" normalizeH="0" baseline="0">
                <a:ln>
                  <a:noFill/>
                </a:ln>
                <a:solidFill>
                  <a:srgbClr val="6AAB73"/>
                </a:solidFill>
                <a:effectLst/>
                <a:latin typeface="Arial Unicode MS"/>
                <a:ea typeface="JetBrains Mono"/>
              </a:rPr>
              <a:t>'jakarta.servlet.jsp.jstl:jakarta.servlet.jsp.jstl-api'</a:t>
            </a:r>
            <a:br>
              <a:rPr kumimoji="0" lang="ko-KR" altLang="ko-KR" sz="1100" b="0" i="0" u="none" strike="noStrike" cap="none" normalizeH="0" baseline="0">
                <a:ln>
                  <a:noFill/>
                </a:ln>
                <a:solidFill>
                  <a:srgbClr val="6AAB73"/>
                </a:solidFill>
                <a:effectLst/>
                <a:latin typeface="Arial Unicode MS"/>
                <a:ea typeface="JetBrains Mono"/>
              </a:rPr>
            </a:br>
            <a:r>
              <a:rPr kumimoji="0" lang="ko-KR" altLang="ko-KR" sz="1100" b="0" i="0" u="none" strike="noStrike" cap="none" normalizeH="0" baseline="0">
                <a:ln>
                  <a:noFill/>
                </a:ln>
                <a:solidFill>
                  <a:srgbClr val="6AAB73"/>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implementation </a:t>
            </a:r>
            <a:r>
              <a:rPr kumimoji="0" lang="ko-KR" altLang="ko-KR" sz="1100" b="0" i="0" u="none" strike="noStrike" cap="none" normalizeH="0" baseline="0">
                <a:ln>
                  <a:noFill/>
                </a:ln>
                <a:solidFill>
                  <a:srgbClr val="6AAB73"/>
                </a:solidFill>
                <a:effectLst/>
                <a:latin typeface="Arial Unicode MS"/>
                <a:ea typeface="JetBrains Mono"/>
              </a:rPr>
              <a:t>'org.glassfish.web:jakarta.servlet.jsp.jstl'</a:t>
            </a:r>
            <a:br>
              <a:rPr kumimoji="0" lang="ko-KR" altLang="ko-KR" sz="1100" b="0" i="0" u="none" strike="noStrike" cap="none" normalizeH="0" baseline="0">
                <a:ln>
                  <a:noFill/>
                </a:ln>
                <a:solidFill>
                  <a:srgbClr val="6AAB73"/>
                </a:solidFill>
                <a:effectLst/>
                <a:latin typeface="Arial Unicode MS"/>
                <a:ea typeface="JetBrains Mono"/>
              </a:rPr>
            </a:br>
            <a:r>
              <a:rPr kumimoji="0" lang="ko-KR" altLang="ko-KR" sz="1100" b="0" i="0" u="none" strike="noStrike" cap="none" normalizeH="0" baseline="0">
                <a:ln>
                  <a:noFill/>
                </a:ln>
                <a:solidFill>
                  <a:srgbClr val="6AAB73"/>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compileOnly </a:t>
            </a:r>
            <a:r>
              <a:rPr kumimoji="0" lang="ko-KR" altLang="ko-KR" sz="1100" b="0" i="0" u="none" strike="noStrike" cap="none" normalizeH="0" baseline="0">
                <a:ln>
                  <a:noFill/>
                </a:ln>
                <a:solidFill>
                  <a:srgbClr val="6AAB73"/>
                </a:solidFill>
                <a:effectLst/>
                <a:latin typeface="Arial Unicode MS"/>
                <a:ea typeface="JetBrains Mono"/>
              </a:rPr>
              <a:t>'org.projectlombok:lombok'</a:t>
            </a:r>
            <a:br>
              <a:rPr kumimoji="0" lang="ko-KR" altLang="ko-KR" sz="1100" b="0" i="0" u="none" strike="noStrike" cap="none" normalizeH="0" baseline="0">
                <a:ln>
                  <a:noFill/>
                </a:ln>
                <a:solidFill>
                  <a:srgbClr val="6AAB73"/>
                </a:solidFill>
                <a:effectLst/>
                <a:latin typeface="Arial Unicode MS"/>
                <a:ea typeface="JetBrains Mono"/>
              </a:rPr>
            </a:br>
            <a:r>
              <a:rPr kumimoji="0" lang="ko-KR" altLang="ko-KR" sz="1100" b="0" i="0" u="none" strike="noStrike" cap="none" normalizeH="0" baseline="0">
                <a:ln>
                  <a:noFill/>
                </a:ln>
                <a:solidFill>
                  <a:srgbClr val="6AAB73"/>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annotationProcessor </a:t>
            </a:r>
            <a:r>
              <a:rPr kumimoji="0" lang="ko-KR" altLang="ko-KR" sz="1100" b="0" i="0" u="none" strike="noStrike" cap="none" normalizeH="0" baseline="0">
                <a:ln>
                  <a:noFill/>
                </a:ln>
                <a:solidFill>
                  <a:srgbClr val="6AAB73"/>
                </a:solidFill>
                <a:effectLst/>
                <a:latin typeface="Arial Unicode MS"/>
                <a:ea typeface="JetBrains Mono"/>
              </a:rPr>
              <a:t>'org.springframework.boot:spring-boot-configuration-processor'</a:t>
            </a:r>
            <a:br>
              <a:rPr kumimoji="0" lang="ko-KR" altLang="ko-KR" sz="1100" b="0" i="0" u="none" strike="noStrike" cap="none" normalizeH="0" baseline="0">
                <a:ln>
                  <a:noFill/>
                </a:ln>
                <a:solidFill>
                  <a:srgbClr val="6AAB73"/>
                </a:solidFill>
                <a:effectLst/>
                <a:latin typeface="Arial Unicode MS"/>
                <a:ea typeface="JetBrains Mono"/>
              </a:rPr>
            </a:br>
            <a:r>
              <a:rPr kumimoji="0" lang="ko-KR" altLang="ko-KR" sz="1100" b="0" i="0" u="none" strike="noStrike" cap="none" normalizeH="0" baseline="0">
                <a:ln>
                  <a:noFill/>
                </a:ln>
                <a:solidFill>
                  <a:srgbClr val="6AAB73"/>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annotationProcessor </a:t>
            </a:r>
            <a:r>
              <a:rPr kumimoji="0" lang="ko-KR" altLang="ko-KR" sz="1100" b="0" i="0" u="none" strike="noStrike" cap="none" normalizeH="0" baseline="0">
                <a:ln>
                  <a:noFill/>
                </a:ln>
                <a:solidFill>
                  <a:srgbClr val="6AAB73"/>
                </a:solidFill>
                <a:effectLst/>
                <a:latin typeface="Arial Unicode MS"/>
                <a:ea typeface="JetBrains Mono"/>
              </a:rPr>
              <a:t>'org.projectlombok:lombok'</a:t>
            </a:r>
            <a:br>
              <a:rPr kumimoji="0" lang="ko-KR" altLang="ko-KR" sz="1100" b="0" i="0" u="none" strike="noStrike" cap="none" normalizeH="0" baseline="0">
                <a:ln>
                  <a:noFill/>
                </a:ln>
                <a:solidFill>
                  <a:srgbClr val="6AAB73"/>
                </a:solidFill>
                <a:effectLst/>
                <a:latin typeface="Arial Unicode MS"/>
                <a:ea typeface="JetBrains Mono"/>
              </a:rPr>
            </a:br>
            <a:r>
              <a:rPr kumimoji="0" lang="ko-KR" altLang="ko-KR" sz="1100" b="1"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7" name="직사각형 6">
            <a:extLst>
              <a:ext uri="{FF2B5EF4-FFF2-40B4-BE49-F238E27FC236}">
                <a16:creationId xmlns:a16="http://schemas.microsoft.com/office/drawing/2014/main" id="{74E598ED-DE68-B40C-BA81-748464413B13}"/>
              </a:ext>
            </a:extLst>
          </p:cNvPr>
          <p:cNvSpPr/>
          <p:nvPr/>
        </p:nvSpPr>
        <p:spPr>
          <a:xfrm>
            <a:off x="2650972" y="2437212"/>
            <a:ext cx="5269831" cy="739942"/>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ln>
                <a:solidFill>
                  <a:srgbClr val="FF0000"/>
                </a:solidFill>
              </a:ln>
            </a:endParaRPr>
          </a:p>
        </p:txBody>
      </p:sp>
    </p:spTree>
    <p:extLst>
      <p:ext uri="{BB962C8B-B14F-4D97-AF65-F5344CB8AC3E}">
        <p14:creationId xmlns:p14="http://schemas.microsoft.com/office/powerpoint/2010/main" val="1852186054"/>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2F0864-3459-557D-65A6-774CE0378341}"/>
            </a:ext>
          </a:extLst>
        </p:cNvPr>
        <p:cNvGrpSpPr/>
        <p:nvPr/>
      </p:nvGrpSpPr>
      <p:grpSpPr>
        <a:xfrm>
          <a:off x="0" y="0"/>
          <a:ext cx="0" cy="0"/>
          <a:chOff x="0" y="0"/>
          <a:chExt cx="0" cy="0"/>
        </a:xfrm>
      </p:grpSpPr>
      <p:sp>
        <p:nvSpPr>
          <p:cNvPr id="37" name="직사각형 36">
            <a:extLst>
              <a:ext uri="{FF2B5EF4-FFF2-40B4-BE49-F238E27FC236}">
                <a16:creationId xmlns:a16="http://schemas.microsoft.com/office/drawing/2014/main" id="{5AD75A44-3383-F710-2B0D-AEF916454C58}"/>
              </a:ext>
            </a:extLst>
          </p:cNvPr>
          <p:cNvSpPr/>
          <p:nvPr/>
        </p:nvSpPr>
        <p:spPr>
          <a:xfrm>
            <a:off x="52087" y="176674"/>
            <a:ext cx="147829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구현 예제</a:t>
            </a:r>
            <a:endParaRPr lang="ko-KR" altLang="en-US" sz="1200">
              <a:solidFill>
                <a:schemeClr val="accent1">
                  <a:lumMod val="75000"/>
                </a:schemeClr>
              </a:solidFill>
              <a:latin typeface="+mn-ea"/>
            </a:endParaRPr>
          </a:p>
        </p:txBody>
      </p:sp>
      <p:sp>
        <p:nvSpPr>
          <p:cNvPr id="5" name="Rectangle 3">
            <a:extLst>
              <a:ext uri="{FF2B5EF4-FFF2-40B4-BE49-F238E27FC236}">
                <a16:creationId xmlns:a16="http://schemas.microsoft.com/office/drawing/2014/main" id="{43AFC373-A755-AC5B-AFC2-EA3B743D173F}"/>
              </a:ext>
            </a:extLst>
          </p:cNvPr>
          <p:cNvSpPr>
            <a:spLocks noChangeArrowheads="1"/>
          </p:cNvSpPr>
          <p:nvPr/>
        </p:nvSpPr>
        <p:spPr bwMode="auto">
          <a:xfrm>
            <a:off x="166387" y="660009"/>
            <a:ext cx="5404234" cy="5873083"/>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30000"/>
              </a:lnSpc>
              <a:spcBef>
                <a:spcPct val="0"/>
              </a:spcBef>
              <a:spcAft>
                <a:spcPct val="0"/>
              </a:spcAft>
              <a:buClrTx/>
              <a:buSzTx/>
              <a:buFontTx/>
              <a:buNone/>
              <a:tabLst/>
            </a:pPr>
            <a:r>
              <a:rPr kumimoji="0" lang="ko-KR" altLang="ko-KR" sz="1000" b="0" i="0" u="none" strike="noStrike" cap="none" normalizeH="0" baseline="0">
                <a:ln>
                  <a:noFill/>
                </a:ln>
                <a:solidFill>
                  <a:srgbClr val="B3AE60"/>
                </a:solidFill>
                <a:effectLst/>
                <a:latin typeface="Arial Unicode MS"/>
                <a:ea typeface="JetBrains Mono"/>
              </a:rPr>
              <a:t>@Controller</a:t>
            </a:r>
            <a:br>
              <a:rPr kumimoji="0" lang="ko-KR" altLang="ko-KR" sz="1000" b="0" i="0" u="none" strike="noStrike" cap="none" normalizeH="0" baseline="0">
                <a:ln>
                  <a:noFill/>
                </a:ln>
                <a:solidFill>
                  <a:srgbClr val="B3AE60"/>
                </a:solidFill>
                <a:effectLst/>
                <a:latin typeface="Arial Unicode MS"/>
                <a:ea typeface="JetBrains Mono"/>
              </a:rPr>
            </a:br>
            <a:r>
              <a:rPr kumimoji="0" lang="ko-KR" altLang="ko-KR" sz="1000" b="0" i="0" u="none" strike="noStrike" cap="none" normalizeH="0" baseline="0">
                <a:ln>
                  <a:noFill/>
                </a:ln>
                <a:solidFill>
                  <a:srgbClr val="CF8E6D"/>
                </a:solidFill>
                <a:effectLst/>
                <a:latin typeface="Arial Unicode MS"/>
                <a:ea typeface="JetBrains Mono"/>
              </a:rPr>
              <a:t>public class </a:t>
            </a:r>
            <a:r>
              <a:rPr kumimoji="0" lang="ko-KR" altLang="ko-KR" sz="1000" b="0" i="0" u="none" strike="noStrike" cap="none" normalizeH="0" baseline="0">
                <a:ln>
                  <a:noFill/>
                </a:ln>
                <a:solidFill>
                  <a:srgbClr val="BCBEC4"/>
                </a:solidFill>
                <a:effectLst/>
                <a:latin typeface="Arial Unicode MS"/>
                <a:ea typeface="JetBrains Mono"/>
              </a:rPr>
              <a:t>OrderController {</a:t>
            </a:r>
            <a:endParaRPr kumimoji="0" lang="en-US" altLang="ko-KR" sz="10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30000"/>
              </a:lnSpc>
              <a:spcBef>
                <a:spcPct val="0"/>
              </a:spcBef>
              <a:spcAft>
                <a:spcPct val="0"/>
              </a:spcAft>
              <a:buClrTx/>
              <a:buSzTx/>
              <a:buFontTx/>
              <a:buNone/>
              <a:tabLst/>
            </a:pP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B3AE60"/>
                </a:solidFill>
                <a:effectLst/>
                <a:latin typeface="Arial Unicode MS"/>
                <a:ea typeface="JetBrains Mono"/>
              </a:rPr>
              <a:t>@GetMapping</a:t>
            </a:r>
            <a:r>
              <a:rPr kumimoji="0" lang="ko-KR" altLang="ko-KR" sz="1000" b="0" i="0" u="none" strike="noStrike" cap="none" normalizeH="0" baseline="0">
                <a:ln>
                  <a:noFill/>
                </a:ln>
                <a:solidFill>
                  <a:srgbClr val="BCBEC4"/>
                </a:solidFill>
                <a:effectLst/>
                <a:latin typeface="Arial Unicode MS"/>
                <a:ea typeface="JetBrains Mono"/>
              </a:rPr>
              <a:t>(</a:t>
            </a:r>
            <a:r>
              <a:rPr kumimoji="0" lang="ko-KR" altLang="ko-KR" sz="1000" b="0" i="0" u="none" strike="noStrike" cap="none" normalizeH="0" baseline="0">
                <a:ln>
                  <a:noFill/>
                </a:ln>
                <a:solidFill>
                  <a:srgbClr val="6AAB73"/>
                </a:solidFill>
                <a:effectLst/>
                <a:latin typeface="Arial Unicode MS"/>
                <a:ea typeface="JetBrains Mono"/>
              </a:rPr>
              <a:t>"/order"</a:t>
            </a:r>
            <a:r>
              <a:rPr kumimoji="0" lang="ko-KR" altLang="ko-KR" sz="1000" b="0" i="0" u="none" strike="noStrike" cap="none" normalizeH="0" baseline="0">
                <a:ln>
                  <a:noFill/>
                </a:ln>
                <a:solidFill>
                  <a:srgbClr val="BCBEC4"/>
                </a:solidFill>
                <a:effectLst/>
                <a:latin typeface="Arial Unicode MS"/>
                <a:ea typeface="JetBrains Mono"/>
              </a:rPr>
              <a:t>)</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CF8E6D"/>
                </a:solidFill>
                <a:effectLst/>
                <a:latin typeface="Arial Unicode MS"/>
                <a:ea typeface="JetBrains Mono"/>
              </a:rPr>
              <a:t>public </a:t>
            </a:r>
            <a:r>
              <a:rPr kumimoji="0" lang="ko-KR" altLang="ko-KR" sz="1000" b="0" i="0" u="none" strike="noStrike" cap="none" normalizeH="0" baseline="0">
                <a:ln>
                  <a:noFill/>
                </a:ln>
                <a:solidFill>
                  <a:srgbClr val="BCBEC4"/>
                </a:solidFill>
                <a:effectLst/>
                <a:latin typeface="Arial Unicode MS"/>
                <a:ea typeface="JetBrains Mono"/>
              </a:rPr>
              <a:t>String </a:t>
            </a:r>
            <a:r>
              <a:rPr kumimoji="0" lang="ko-KR" altLang="ko-KR" sz="1000" b="0" i="0" u="none" strike="noStrike" cap="none" normalizeH="0" baseline="0">
                <a:ln>
                  <a:noFill/>
                </a:ln>
                <a:solidFill>
                  <a:srgbClr val="56A8F5"/>
                </a:solidFill>
                <a:effectLst/>
                <a:latin typeface="Arial Unicode MS"/>
                <a:ea typeface="JetBrains Mono"/>
              </a:rPr>
              <a:t>showOrderForm</a:t>
            </a:r>
            <a:r>
              <a:rPr kumimoji="0" lang="ko-KR" altLang="ko-KR" sz="1000" b="0" i="0" u="none" strike="noStrike" cap="none" normalizeH="0" baseline="0">
                <a:ln>
                  <a:noFill/>
                </a:ln>
                <a:solidFill>
                  <a:srgbClr val="BCBEC4"/>
                </a:solidFill>
                <a:effectLst/>
                <a:latin typeface="Arial Unicode MS"/>
                <a:ea typeface="JetBrains Mono"/>
              </a:rPr>
              <a:t>(Model model) {</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model.addAttribute(</a:t>
            </a:r>
            <a:r>
              <a:rPr kumimoji="0" lang="ko-KR" altLang="ko-KR" sz="1000" b="0" i="0" u="none" strike="noStrike" cap="none" normalizeH="0" baseline="0">
                <a:ln>
                  <a:noFill/>
                </a:ln>
                <a:solidFill>
                  <a:srgbClr val="6AAB73"/>
                </a:solidFill>
                <a:effectLst/>
                <a:latin typeface="Arial Unicode MS"/>
                <a:ea typeface="JetBrains Mono"/>
              </a:rPr>
              <a:t>"order"</a:t>
            </a: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CF8E6D"/>
                </a:solidFill>
                <a:effectLst/>
                <a:latin typeface="Arial Unicode MS"/>
                <a:ea typeface="JetBrains Mono"/>
              </a:rPr>
              <a:t>new </a:t>
            </a:r>
            <a:r>
              <a:rPr kumimoji="0" lang="ko-KR" altLang="ko-KR" sz="1000" b="0" i="0" u="none" strike="noStrike" cap="none" normalizeH="0" baseline="0">
                <a:ln>
                  <a:noFill/>
                </a:ln>
                <a:solidFill>
                  <a:srgbClr val="BCBEC4"/>
                </a:solidFill>
                <a:effectLst/>
                <a:latin typeface="Arial Unicode MS"/>
                <a:ea typeface="JetBrains Mono"/>
              </a:rPr>
              <a:t>Order());</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CF8E6D"/>
                </a:solidFill>
                <a:effectLst/>
                <a:latin typeface="Arial Unicode MS"/>
                <a:ea typeface="JetBrains Mono"/>
              </a:rPr>
              <a:t>return </a:t>
            </a:r>
            <a:r>
              <a:rPr kumimoji="0" lang="ko-KR" altLang="ko-KR" sz="1000" b="0" i="0" u="none" strike="noStrike" cap="none" normalizeH="0" baseline="0">
                <a:ln>
                  <a:noFill/>
                </a:ln>
                <a:solidFill>
                  <a:srgbClr val="6AAB73"/>
                </a:solidFill>
                <a:effectLst/>
                <a:latin typeface="Arial Unicode MS"/>
                <a:ea typeface="JetBrains Mono"/>
              </a:rPr>
              <a:t>"orderForm"</a:t>
            </a:r>
            <a:r>
              <a:rPr kumimoji="0" lang="ko-KR" altLang="ko-KR" sz="1000" b="0" i="0" u="none" strike="noStrike" cap="none" normalizeH="0" baseline="0">
                <a:ln>
                  <a:noFill/>
                </a:ln>
                <a:solidFill>
                  <a:srgbClr val="BCBEC4"/>
                </a:solidFill>
                <a:effectLst/>
                <a:latin typeface="Arial Unicode MS"/>
                <a:ea typeface="JetBrains Mono"/>
              </a:rPr>
              <a:t>;</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B3AE60"/>
                </a:solidFill>
                <a:effectLst/>
                <a:latin typeface="Arial Unicode MS"/>
                <a:ea typeface="JetBrains Mono"/>
              </a:rPr>
              <a:t>@PostMapping</a:t>
            </a:r>
            <a:r>
              <a:rPr kumimoji="0" lang="ko-KR" altLang="ko-KR" sz="1000" b="0" i="0" u="none" strike="noStrike" cap="none" normalizeH="0" baseline="0">
                <a:ln>
                  <a:noFill/>
                </a:ln>
                <a:solidFill>
                  <a:srgbClr val="BCBEC4"/>
                </a:solidFill>
                <a:effectLst/>
                <a:latin typeface="Arial Unicode MS"/>
                <a:ea typeface="JetBrains Mono"/>
              </a:rPr>
              <a:t>(</a:t>
            </a:r>
            <a:r>
              <a:rPr kumimoji="0" lang="ko-KR" altLang="ko-KR" sz="1000" b="0" i="0" u="none" strike="noStrike" cap="none" normalizeH="0" baseline="0">
                <a:ln>
                  <a:noFill/>
                </a:ln>
                <a:solidFill>
                  <a:srgbClr val="6AAB73"/>
                </a:solidFill>
                <a:effectLst/>
                <a:latin typeface="Arial Unicode MS"/>
                <a:ea typeface="JetBrains Mono"/>
              </a:rPr>
              <a:t>"/order"</a:t>
            </a:r>
            <a:r>
              <a:rPr kumimoji="0" lang="ko-KR" altLang="ko-KR" sz="1000" b="0" i="0" u="none" strike="noStrike" cap="none" normalizeH="0" baseline="0">
                <a:ln>
                  <a:noFill/>
                </a:ln>
                <a:solidFill>
                  <a:srgbClr val="BCBEC4"/>
                </a:solidFill>
                <a:effectLst/>
                <a:latin typeface="Arial Unicode MS"/>
                <a:ea typeface="JetBrains Mono"/>
              </a:rPr>
              <a:t>)</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CF8E6D"/>
                </a:solidFill>
                <a:effectLst/>
                <a:latin typeface="Arial Unicode MS"/>
                <a:ea typeface="JetBrains Mono"/>
              </a:rPr>
              <a:t>public </a:t>
            </a:r>
            <a:r>
              <a:rPr kumimoji="0" lang="ko-KR" altLang="ko-KR" sz="1000" b="0" i="0" u="none" strike="noStrike" cap="none" normalizeH="0" baseline="0">
                <a:ln>
                  <a:noFill/>
                </a:ln>
                <a:solidFill>
                  <a:srgbClr val="BCBEC4"/>
                </a:solidFill>
                <a:effectLst/>
                <a:latin typeface="Arial Unicode MS"/>
                <a:ea typeface="JetBrains Mono"/>
              </a:rPr>
              <a:t>String </a:t>
            </a:r>
            <a:r>
              <a:rPr kumimoji="0" lang="ko-KR" altLang="ko-KR" sz="1000" b="0" i="0" u="none" strike="noStrike" cap="none" normalizeH="0" baseline="0">
                <a:ln>
                  <a:noFill/>
                </a:ln>
                <a:solidFill>
                  <a:srgbClr val="56A8F5"/>
                </a:solidFill>
                <a:effectLst/>
                <a:latin typeface="Arial Unicode MS"/>
                <a:ea typeface="JetBrains Mono"/>
              </a:rPr>
              <a:t>submitOrder</a:t>
            </a:r>
            <a:r>
              <a:rPr kumimoji="0" lang="ko-KR" altLang="ko-KR" sz="1000" b="0" i="0" u="none" strike="noStrike" cap="none" normalizeH="0" baseline="0">
                <a:ln>
                  <a:noFill/>
                </a:ln>
                <a:solidFill>
                  <a:srgbClr val="BCBEC4"/>
                </a:solidFill>
                <a:effectLst/>
                <a:latin typeface="Arial Unicode MS"/>
                <a:ea typeface="JetBrains Mono"/>
              </a:rPr>
              <a:t>(</a:t>
            </a:r>
            <a:r>
              <a:rPr kumimoji="0" lang="ko-KR" altLang="ko-KR" sz="1000" b="0" i="0" u="none" strike="noStrike" cap="none" normalizeH="0" baseline="0">
                <a:ln>
                  <a:noFill/>
                </a:ln>
                <a:solidFill>
                  <a:srgbClr val="B3AE60"/>
                </a:solidFill>
                <a:effectLst/>
                <a:latin typeface="Arial Unicode MS"/>
                <a:ea typeface="JetBrains Mono"/>
              </a:rPr>
              <a:t>@ModelAttribute</a:t>
            </a:r>
            <a:r>
              <a:rPr kumimoji="0" lang="ko-KR" altLang="ko-KR" sz="1000" b="0" i="0" u="none" strike="noStrike" cap="none" normalizeH="0" baseline="0">
                <a:ln>
                  <a:noFill/>
                </a:ln>
                <a:solidFill>
                  <a:srgbClr val="BCBEC4"/>
                </a:solidFill>
                <a:effectLst/>
                <a:latin typeface="Arial Unicode MS"/>
                <a:ea typeface="JetBrains Mono"/>
              </a:rPr>
              <a:t>(</a:t>
            </a:r>
            <a:r>
              <a:rPr kumimoji="0" lang="ko-KR" altLang="ko-KR" sz="1000" b="0" i="0" u="none" strike="noStrike" cap="none" normalizeH="0" baseline="0">
                <a:ln>
                  <a:noFill/>
                </a:ln>
                <a:solidFill>
                  <a:srgbClr val="6AAB73"/>
                </a:solidFill>
                <a:effectLst/>
                <a:latin typeface="Arial Unicode MS"/>
                <a:ea typeface="JetBrains Mono"/>
              </a:rPr>
              <a:t>"order"</a:t>
            </a:r>
            <a:r>
              <a:rPr kumimoji="0" lang="ko-KR" altLang="ko-KR" sz="1000" b="0" i="0" u="none" strike="noStrike" cap="none" normalizeH="0" baseline="0">
                <a:ln>
                  <a:noFill/>
                </a:ln>
                <a:solidFill>
                  <a:srgbClr val="BCBEC4"/>
                </a:solidFill>
                <a:effectLst/>
                <a:latin typeface="Arial Unicode MS"/>
                <a:ea typeface="JetBrains Mono"/>
              </a:rPr>
              <a:t>) Order order, BindingResult </a:t>
            </a:r>
            <a:r>
              <a:rPr kumimoji="0" lang="en-US" altLang="ko-KR" sz="1000" b="0" i="0" u="none" strike="noStrike" cap="none" normalizeH="0" baseline="0">
                <a:ln>
                  <a:noFill/>
                </a:ln>
                <a:solidFill>
                  <a:srgbClr val="BCBEC4"/>
                </a:solidFill>
                <a:effectLst/>
                <a:latin typeface="Arial Unicode MS"/>
                <a:ea typeface="JetBrains Mono"/>
              </a:rPr>
              <a:t>r</a:t>
            </a:r>
            <a:r>
              <a:rPr kumimoji="0" lang="ko-KR" altLang="ko-KR" sz="1000" b="0" i="0" u="none" strike="noStrike" cap="none" normalizeH="0" baseline="0">
                <a:ln>
                  <a:noFill/>
                </a:ln>
                <a:solidFill>
                  <a:srgbClr val="BCBEC4"/>
                </a:solidFill>
                <a:effectLst/>
                <a:latin typeface="Arial Unicode MS"/>
                <a:ea typeface="JetBrains Mono"/>
              </a:rPr>
              <a:t>esult) {</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endParaRPr kumimoji="0" lang="en-US" altLang="ko-KR" sz="10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30000"/>
              </a:lnSpc>
              <a:spcBef>
                <a:spcPct val="0"/>
              </a:spcBef>
              <a:spcAft>
                <a:spcPct val="0"/>
              </a:spcAft>
              <a:buClrTx/>
              <a:buSzTx/>
              <a:buFontTx/>
              <a:buNone/>
              <a:tabLst/>
            </a:pPr>
            <a:r>
              <a:rPr lang="en-US" altLang="ko-KR" sz="1000">
                <a:solidFill>
                  <a:srgbClr val="BCBEC4"/>
                </a:solidFill>
                <a:latin typeface="Arial Unicode MS"/>
                <a:ea typeface="JetBrains Mono"/>
              </a:rPr>
              <a:t>       </a:t>
            </a:r>
            <a:r>
              <a:rPr kumimoji="0" lang="ko-KR" altLang="ko-KR" sz="1000" b="0" i="0" u="none" strike="noStrike" cap="none" normalizeH="0" baseline="0">
                <a:ln>
                  <a:noFill/>
                </a:ln>
                <a:solidFill>
                  <a:srgbClr val="7A7E85"/>
                </a:solidFill>
                <a:effectLst/>
                <a:latin typeface="Arial Unicode MS"/>
                <a:ea typeface="JetBrains Mono"/>
              </a:rPr>
              <a:t>// </a:t>
            </a:r>
            <a:r>
              <a:rPr kumimoji="0" lang="ko-KR" altLang="ko-KR" sz="10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필드 오류 검증</a:t>
            </a:r>
            <a:r>
              <a:rPr kumimoji="0" lang="ko-KR" altLang="ko-KR" sz="1000" b="0" i="0" u="none" strike="noStrike" cap="none" normalizeH="0" baseline="0">
                <a:ln>
                  <a:noFill/>
                </a:ln>
                <a:solidFill>
                  <a:srgbClr val="7A7E85"/>
                </a:solidFill>
                <a:effectLst/>
                <a:latin typeface="Arial Unicode MS"/>
                <a:ea typeface="JetBrains Mono"/>
              </a:rPr>
              <a:t> (productName)</a:t>
            </a:r>
            <a:br>
              <a:rPr kumimoji="0" lang="ko-KR" altLang="ko-KR" sz="1000" b="0" i="0" u="none" strike="noStrike" cap="none" normalizeH="0" baseline="0">
                <a:ln>
                  <a:noFill/>
                </a:ln>
                <a:solidFill>
                  <a:srgbClr val="7A7E85"/>
                </a:solidFill>
                <a:effectLst/>
                <a:latin typeface="Arial Unicode MS"/>
                <a:ea typeface="JetBrains Mono"/>
              </a:rPr>
            </a:br>
            <a:r>
              <a:rPr kumimoji="0" lang="ko-KR" altLang="ko-KR" sz="1000" b="0" i="0" u="none" strike="noStrike" cap="none" normalizeH="0" baseline="0">
                <a:ln>
                  <a:noFill/>
                </a:ln>
                <a:solidFill>
                  <a:srgbClr val="7A7E85"/>
                </a:solidFill>
                <a:effectLst/>
                <a:latin typeface="Arial Unicode MS"/>
                <a:ea typeface="JetBrains Mono"/>
              </a:rPr>
              <a:t>       </a:t>
            </a:r>
            <a:r>
              <a:rPr kumimoji="0" lang="ko-KR" altLang="ko-KR" sz="1000" b="0" i="0" u="none" strike="noStrike" cap="none" normalizeH="0" baseline="0">
                <a:ln>
                  <a:noFill/>
                </a:ln>
                <a:solidFill>
                  <a:srgbClr val="CF8E6D"/>
                </a:solidFill>
                <a:effectLst/>
                <a:latin typeface="Arial Unicode MS"/>
                <a:ea typeface="JetBrains Mono"/>
              </a:rPr>
              <a:t>if </a:t>
            </a:r>
            <a:r>
              <a:rPr kumimoji="0" lang="ko-KR" altLang="ko-KR" sz="1000" b="0" i="0" u="none" strike="noStrike" cap="none" normalizeH="0" baseline="0">
                <a:ln>
                  <a:noFill/>
                </a:ln>
                <a:solidFill>
                  <a:srgbClr val="BCBEC4"/>
                </a:solidFill>
                <a:effectLst/>
                <a:latin typeface="Arial Unicode MS"/>
                <a:ea typeface="JetBrains Mono"/>
              </a:rPr>
              <a:t>(!StringUtils.hasText(order.getProductName())) {</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r>
              <a:rPr kumimoji="0" lang="en-US" altLang="ko-KR" sz="1000" b="0" i="0" u="none" strike="noStrike" cap="none" normalizeH="0" baseline="0">
                <a:ln>
                  <a:noFill/>
                </a:ln>
                <a:solidFill>
                  <a:srgbClr val="BCBEC4"/>
                </a:solidFill>
                <a:effectLst/>
                <a:latin typeface="Arial Unicode MS"/>
                <a:ea typeface="JetBrains Mono"/>
              </a:rPr>
              <a:t>              r</a:t>
            </a:r>
            <a:r>
              <a:rPr kumimoji="0" lang="ko-KR" altLang="ko-KR" sz="1000" b="0" i="0" u="none" strike="noStrike" cap="none" normalizeH="0" baseline="0">
                <a:ln>
                  <a:noFill/>
                </a:ln>
                <a:solidFill>
                  <a:srgbClr val="BCBEC4"/>
                </a:solidFill>
                <a:effectLst/>
                <a:latin typeface="Arial Unicode MS"/>
                <a:ea typeface="JetBrains Mono"/>
              </a:rPr>
              <a:t>esult.addError(</a:t>
            </a:r>
            <a:r>
              <a:rPr kumimoji="0" lang="ko-KR" altLang="ko-KR" sz="1000" b="0" i="0" u="none" strike="noStrike" cap="none" normalizeH="0" baseline="0">
                <a:ln>
                  <a:noFill/>
                </a:ln>
                <a:solidFill>
                  <a:srgbClr val="CF8E6D"/>
                </a:solidFill>
                <a:effectLst/>
                <a:latin typeface="Arial Unicode MS"/>
                <a:ea typeface="JetBrains Mono"/>
              </a:rPr>
              <a:t>new </a:t>
            </a:r>
            <a:r>
              <a:rPr kumimoji="0" lang="ko-KR" altLang="ko-KR" sz="1000" b="0" i="0" u="none" strike="noStrike" cap="none" normalizeH="0" baseline="0">
                <a:ln>
                  <a:noFill/>
                </a:ln>
                <a:solidFill>
                  <a:srgbClr val="BCBEC4"/>
                </a:solidFill>
                <a:effectLst/>
                <a:latin typeface="Arial Unicode MS"/>
                <a:ea typeface="JetBrains Mono"/>
              </a:rPr>
              <a:t>FieldError(</a:t>
            </a:r>
            <a:r>
              <a:rPr kumimoji="0" lang="ko-KR" altLang="ko-KR" sz="1000" b="0" i="0" u="none" strike="noStrike" cap="none" normalizeH="0" baseline="0">
                <a:ln>
                  <a:noFill/>
                </a:ln>
                <a:solidFill>
                  <a:srgbClr val="6AAB73"/>
                </a:solidFill>
                <a:effectLst/>
                <a:latin typeface="Arial Unicode MS"/>
                <a:ea typeface="JetBrains Mono"/>
              </a:rPr>
              <a:t>"order"</a:t>
            </a: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6AAB73"/>
                </a:solidFill>
                <a:effectLst/>
                <a:latin typeface="Arial Unicode MS"/>
                <a:ea typeface="JetBrains Mono"/>
              </a:rPr>
              <a:t>"productName"</a:t>
            </a: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6AAB73"/>
                </a:solidFill>
                <a:effectLst/>
                <a:latin typeface="Arial Unicode MS"/>
                <a:ea typeface="JetBrains Mono"/>
              </a:rPr>
              <a:t>"</a:t>
            </a:r>
            <a:r>
              <a:rPr kumimoji="0" lang="ko-KR" altLang="ko-KR" sz="10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상품명은 </a:t>
            </a:r>
            <a:r>
              <a:rPr lang="ko-KR" altLang="en-US" sz="1000">
                <a:solidFill>
                  <a:srgbClr val="6AAB73"/>
                </a:solidFill>
                <a:latin typeface="Courier New" panose="02070309020205020404" pitchFamily="49" charset="0"/>
                <a:ea typeface="JetBrains Mono"/>
                <a:cs typeface="Courier New" panose="02070309020205020404" pitchFamily="49" charset="0"/>
              </a:rPr>
              <a:t>필수입니다</a:t>
            </a:r>
            <a:r>
              <a:rPr kumimoji="0" lang="ko-KR" altLang="ko-KR" sz="1000" b="0" i="0" u="none" strike="noStrike" cap="none" normalizeH="0" baseline="0">
                <a:ln>
                  <a:noFill/>
                </a:ln>
                <a:solidFill>
                  <a:srgbClr val="6AAB73"/>
                </a:solidFill>
                <a:effectLst/>
                <a:latin typeface="Arial Unicode MS"/>
                <a:ea typeface="JetBrains Mono"/>
              </a:rPr>
              <a:t>."</a:t>
            </a:r>
            <a:r>
              <a:rPr kumimoji="0" lang="ko-KR" altLang="ko-KR" sz="1000" b="0" i="0" u="none" strike="noStrike" cap="none" normalizeH="0" baseline="0">
                <a:ln>
                  <a:noFill/>
                </a:ln>
                <a:solidFill>
                  <a:srgbClr val="BCBEC4"/>
                </a:solidFill>
                <a:effectLst/>
                <a:latin typeface="Arial Unicode MS"/>
                <a:ea typeface="JetBrains Mono"/>
              </a:rPr>
              <a:t>));</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7A7E85"/>
                </a:solidFill>
                <a:effectLst/>
                <a:latin typeface="Arial Unicode MS"/>
                <a:ea typeface="JetBrains Mono"/>
              </a:rPr>
              <a:t>// </a:t>
            </a:r>
            <a:r>
              <a:rPr kumimoji="0" lang="ko-KR" altLang="ko-KR" sz="10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필드 오류 검증</a:t>
            </a:r>
            <a:r>
              <a:rPr kumimoji="0" lang="ko-KR" altLang="ko-KR" sz="1000" b="0" i="0" u="none" strike="noStrike" cap="none" normalizeH="0" baseline="0">
                <a:ln>
                  <a:noFill/>
                </a:ln>
                <a:solidFill>
                  <a:srgbClr val="7A7E85"/>
                </a:solidFill>
                <a:effectLst/>
                <a:latin typeface="Arial Unicode MS"/>
                <a:ea typeface="JetBrains Mono"/>
              </a:rPr>
              <a:t> (quantity)</a:t>
            </a:r>
            <a:br>
              <a:rPr kumimoji="0" lang="ko-KR" altLang="ko-KR" sz="1000" b="0" i="0" u="none" strike="noStrike" cap="none" normalizeH="0" baseline="0">
                <a:ln>
                  <a:noFill/>
                </a:ln>
                <a:solidFill>
                  <a:srgbClr val="7A7E85"/>
                </a:solidFill>
                <a:effectLst/>
                <a:latin typeface="Arial Unicode MS"/>
                <a:ea typeface="JetBrains Mono"/>
              </a:rPr>
            </a:br>
            <a:r>
              <a:rPr kumimoji="0" lang="ko-KR" altLang="ko-KR" sz="1000" b="0" i="0" u="none" strike="noStrike" cap="none" normalizeH="0" baseline="0">
                <a:ln>
                  <a:noFill/>
                </a:ln>
                <a:solidFill>
                  <a:srgbClr val="7A7E85"/>
                </a:solidFill>
                <a:effectLst/>
                <a:latin typeface="Arial Unicode MS"/>
                <a:ea typeface="JetBrains Mono"/>
              </a:rPr>
              <a:t>       </a:t>
            </a:r>
            <a:r>
              <a:rPr kumimoji="0" lang="ko-KR" altLang="ko-KR" sz="1000" b="0" i="0" u="none" strike="noStrike" cap="none" normalizeH="0" baseline="0">
                <a:ln>
                  <a:noFill/>
                </a:ln>
                <a:solidFill>
                  <a:srgbClr val="CF8E6D"/>
                </a:solidFill>
                <a:effectLst/>
                <a:latin typeface="Arial Unicode MS"/>
                <a:ea typeface="JetBrains Mono"/>
              </a:rPr>
              <a:t>if </a:t>
            </a:r>
            <a:r>
              <a:rPr kumimoji="0" lang="ko-KR" altLang="ko-KR" sz="1000" b="0" i="0" u="none" strike="noStrike" cap="none" normalizeH="0" baseline="0">
                <a:ln>
                  <a:noFill/>
                </a:ln>
                <a:solidFill>
                  <a:srgbClr val="BCBEC4"/>
                </a:solidFill>
                <a:effectLst/>
                <a:latin typeface="Arial Unicode MS"/>
                <a:ea typeface="JetBrains Mono"/>
              </a:rPr>
              <a:t>(order.getQuantity() &lt;= </a:t>
            </a:r>
            <a:r>
              <a:rPr kumimoji="0" lang="ko-KR" altLang="ko-KR" sz="1000" b="0" i="0" u="none" strike="noStrike" cap="none" normalizeH="0" baseline="0">
                <a:ln>
                  <a:noFill/>
                </a:ln>
                <a:solidFill>
                  <a:srgbClr val="2AACB8"/>
                </a:solidFill>
                <a:effectLst/>
                <a:latin typeface="Arial Unicode MS"/>
                <a:ea typeface="JetBrains Mono"/>
              </a:rPr>
              <a:t>0</a:t>
            </a:r>
            <a:r>
              <a:rPr kumimoji="0" lang="ko-KR" altLang="ko-KR" sz="1000" b="0" i="0" u="none" strike="noStrike" cap="none" normalizeH="0" baseline="0">
                <a:ln>
                  <a:noFill/>
                </a:ln>
                <a:solidFill>
                  <a:srgbClr val="BCBEC4"/>
                </a:solidFill>
                <a:effectLst/>
                <a:latin typeface="Arial Unicode MS"/>
                <a:ea typeface="JetBrains Mono"/>
              </a:rPr>
              <a:t>) {</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r>
              <a:rPr lang="ko-KR" altLang="en-US" sz="1000">
                <a:solidFill>
                  <a:srgbClr val="BCBEC4"/>
                </a:solidFill>
                <a:latin typeface="Arial Unicode MS"/>
                <a:ea typeface="JetBrains Mono"/>
              </a:rPr>
              <a:t>              </a:t>
            </a:r>
            <a:r>
              <a:rPr kumimoji="0" lang="en-US" altLang="ko-KR" sz="1000" b="0" i="0" u="none" strike="noStrike" cap="none" normalizeH="0" baseline="0">
                <a:ln>
                  <a:noFill/>
                </a:ln>
                <a:solidFill>
                  <a:srgbClr val="BCBEC4"/>
                </a:solidFill>
                <a:effectLst/>
                <a:latin typeface="Arial Unicode MS"/>
                <a:ea typeface="JetBrains Mono"/>
              </a:rPr>
              <a:t>r</a:t>
            </a:r>
            <a:r>
              <a:rPr kumimoji="0" lang="ko-KR" altLang="ko-KR" sz="1000" b="0" i="0" u="none" strike="noStrike" cap="none" normalizeH="0" baseline="0">
                <a:ln>
                  <a:noFill/>
                </a:ln>
                <a:solidFill>
                  <a:srgbClr val="BCBEC4"/>
                </a:solidFill>
                <a:effectLst/>
                <a:latin typeface="Arial Unicode MS"/>
                <a:ea typeface="JetBrains Mono"/>
              </a:rPr>
              <a:t>esult.addError(</a:t>
            </a:r>
            <a:r>
              <a:rPr kumimoji="0" lang="ko-KR" altLang="ko-KR" sz="1000" b="0" i="0" u="none" strike="noStrike" cap="none" normalizeH="0" baseline="0">
                <a:ln>
                  <a:noFill/>
                </a:ln>
                <a:solidFill>
                  <a:srgbClr val="CF8E6D"/>
                </a:solidFill>
                <a:effectLst/>
                <a:latin typeface="Arial Unicode MS"/>
                <a:ea typeface="JetBrains Mono"/>
              </a:rPr>
              <a:t>new </a:t>
            </a:r>
            <a:r>
              <a:rPr kumimoji="0" lang="ko-KR" altLang="ko-KR" sz="1000" b="0" i="0" u="none" strike="noStrike" cap="none" normalizeH="0" baseline="0">
                <a:ln>
                  <a:noFill/>
                </a:ln>
                <a:solidFill>
                  <a:srgbClr val="BCBEC4"/>
                </a:solidFill>
                <a:effectLst/>
                <a:latin typeface="Arial Unicode MS"/>
                <a:ea typeface="JetBrains Mono"/>
              </a:rPr>
              <a:t>FieldError(</a:t>
            </a:r>
            <a:r>
              <a:rPr kumimoji="0" lang="ko-KR" altLang="ko-KR" sz="1000" b="0" i="0" u="none" strike="noStrike" cap="none" normalizeH="0" baseline="0">
                <a:ln>
                  <a:noFill/>
                </a:ln>
                <a:solidFill>
                  <a:srgbClr val="6AAB73"/>
                </a:solidFill>
                <a:effectLst/>
                <a:latin typeface="Arial Unicode MS"/>
                <a:ea typeface="JetBrains Mono"/>
              </a:rPr>
              <a:t>"order"</a:t>
            </a: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6AAB73"/>
                </a:solidFill>
                <a:effectLst/>
                <a:latin typeface="Arial Unicode MS"/>
                <a:ea typeface="JetBrains Mono"/>
              </a:rPr>
              <a:t>"quantity"</a:t>
            </a: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6AAB73"/>
                </a:solidFill>
                <a:effectLst/>
                <a:latin typeface="Arial Unicode MS"/>
                <a:ea typeface="JetBrains Mono"/>
              </a:rPr>
              <a:t>"</a:t>
            </a:r>
            <a:r>
              <a:rPr kumimoji="0" lang="ko-KR" altLang="ko-KR" sz="10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수량은</a:t>
            </a:r>
            <a:r>
              <a:rPr kumimoji="0" lang="ko-KR" altLang="ko-KR" sz="1000" b="0" i="0" u="none" strike="noStrike" cap="none" normalizeH="0" baseline="0">
                <a:ln>
                  <a:noFill/>
                </a:ln>
                <a:solidFill>
                  <a:srgbClr val="6AAB73"/>
                </a:solidFill>
                <a:effectLst/>
                <a:latin typeface="Arial Unicode MS"/>
                <a:ea typeface="JetBrains Mono"/>
              </a:rPr>
              <a:t> 0</a:t>
            </a:r>
            <a:r>
              <a:rPr kumimoji="0" lang="ko-KR" altLang="ko-KR" sz="10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보다 커야 합니다</a:t>
            </a:r>
            <a:r>
              <a:rPr kumimoji="0" lang="ko-KR" altLang="ko-KR" sz="1000" b="0" i="0" u="none" strike="noStrike" cap="none" normalizeH="0" baseline="0">
                <a:ln>
                  <a:noFill/>
                </a:ln>
                <a:solidFill>
                  <a:srgbClr val="6AAB73"/>
                </a:solidFill>
                <a:effectLst/>
                <a:latin typeface="Arial Unicode MS"/>
                <a:ea typeface="JetBrains Mono"/>
              </a:rPr>
              <a:t>."</a:t>
            </a:r>
            <a:r>
              <a:rPr kumimoji="0" lang="ko-KR" altLang="ko-KR" sz="1000" b="0" i="0" u="none" strike="noStrike" cap="none" normalizeH="0" baseline="0">
                <a:ln>
                  <a:noFill/>
                </a:ln>
                <a:solidFill>
                  <a:srgbClr val="BCBEC4"/>
                </a:solidFill>
                <a:effectLst/>
                <a:latin typeface="Arial Unicode MS"/>
                <a:ea typeface="JetBrains Mono"/>
              </a:rPr>
              <a:t>));</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7A7E85"/>
                </a:solidFill>
                <a:effectLst/>
                <a:latin typeface="Arial Unicode MS"/>
                <a:ea typeface="JetBrains Mono"/>
              </a:rPr>
              <a:t>// </a:t>
            </a:r>
            <a:r>
              <a:rPr kumimoji="0" lang="ko-KR" altLang="ko-KR" sz="10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객체 수준 오류</a:t>
            </a:r>
            <a:br>
              <a:rPr kumimoji="0" lang="ko-KR" altLang="ko-KR" sz="10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0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000" b="0" i="0" u="none" strike="noStrike" cap="none" normalizeH="0" baseline="0">
                <a:ln>
                  <a:noFill/>
                </a:ln>
                <a:solidFill>
                  <a:srgbClr val="CF8E6D"/>
                </a:solidFill>
                <a:effectLst/>
                <a:latin typeface="Arial Unicode MS"/>
                <a:ea typeface="JetBrains Mono"/>
              </a:rPr>
              <a:t>if </a:t>
            </a:r>
            <a:r>
              <a:rPr kumimoji="0" lang="ko-KR" altLang="ko-KR" sz="1000" b="0" i="0" u="none" strike="noStrike" cap="none" normalizeH="0" baseline="0">
                <a:ln>
                  <a:noFill/>
                </a:ln>
                <a:solidFill>
                  <a:srgbClr val="BCBEC4"/>
                </a:solidFill>
                <a:effectLst/>
                <a:latin typeface="Arial Unicode MS"/>
                <a:ea typeface="JetBrains Mono"/>
              </a:rPr>
              <a:t>(</a:t>
            </a:r>
            <a:r>
              <a:rPr kumimoji="0" lang="en-US" altLang="ko-KR" sz="1000" b="0" i="0" u="none" strike="noStrike" cap="none" normalizeH="0" baseline="0">
                <a:ln>
                  <a:noFill/>
                </a:ln>
                <a:solidFill>
                  <a:srgbClr val="BCBEC4"/>
                </a:solidFill>
                <a:effectLst/>
                <a:latin typeface="Arial Unicode MS"/>
                <a:ea typeface="JetBrains Mono"/>
              </a:rPr>
              <a:t>!</a:t>
            </a:r>
            <a:r>
              <a:rPr kumimoji="0" lang="ko-KR" altLang="ko-KR" sz="1000" b="0" i="0" u="none" strike="noStrike" cap="none" normalizeH="0" baseline="0">
                <a:ln>
                  <a:noFill/>
                </a:ln>
                <a:solidFill>
                  <a:srgbClr val="BCBEC4"/>
                </a:solidFill>
                <a:effectLst/>
                <a:latin typeface="Arial Unicode MS"/>
                <a:ea typeface="JetBrains Mono"/>
              </a:rPr>
              <a:t>StringUtils.hasText(order.getProductName()) &amp;&amp; (order. getQuantity() &lt;= </a:t>
            </a:r>
            <a:r>
              <a:rPr kumimoji="0" lang="ko-KR" altLang="ko-KR" sz="1000" b="0" i="0" u="none" strike="noStrike" cap="none" normalizeH="0" baseline="0">
                <a:ln>
                  <a:noFill/>
                </a:ln>
                <a:solidFill>
                  <a:srgbClr val="2AACB8"/>
                </a:solidFill>
                <a:effectLst/>
                <a:latin typeface="Arial Unicode MS"/>
                <a:ea typeface="JetBrains Mono"/>
              </a:rPr>
              <a:t>0</a:t>
            </a:r>
            <a:r>
              <a:rPr kumimoji="0" lang="ko-KR" altLang="ko-KR" sz="1000" b="0" i="0" u="none" strike="noStrike" cap="none" normalizeH="0" baseline="0">
                <a:ln>
                  <a:noFill/>
                </a:ln>
                <a:solidFill>
                  <a:srgbClr val="BCBEC4"/>
                </a:solidFill>
                <a:effectLst/>
                <a:latin typeface="Arial Unicode MS"/>
                <a:ea typeface="JetBrains Mono"/>
              </a:rPr>
              <a:t>)) {</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r>
              <a:rPr kumimoji="0" lang="en-US" altLang="ko-KR" sz="1000" b="0" i="0" u="none" strike="noStrike" cap="none" normalizeH="0" baseline="0">
                <a:ln>
                  <a:noFill/>
                </a:ln>
                <a:solidFill>
                  <a:srgbClr val="BCBEC4"/>
                </a:solidFill>
                <a:effectLst/>
                <a:latin typeface="Arial Unicode MS"/>
                <a:ea typeface="JetBrains Mono"/>
              </a:rPr>
              <a:t>             r</a:t>
            </a:r>
            <a:r>
              <a:rPr kumimoji="0" lang="ko-KR" altLang="ko-KR" sz="1000" b="0" i="0" u="none" strike="noStrike" cap="none" normalizeH="0" baseline="0">
                <a:ln>
                  <a:noFill/>
                </a:ln>
                <a:solidFill>
                  <a:srgbClr val="BCBEC4"/>
                </a:solidFill>
                <a:effectLst/>
                <a:latin typeface="Arial Unicode MS"/>
                <a:ea typeface="JetBrains Mono"/>
              </a:rPr>
              <a:t>esult.addError(</a:t>
            </a:r>
            <a:r>
              <a:rPr kumimoji="0" lang="ko-KR" altLang="ko-KR" sz="1000" b="0" i="0" u="none" strike="noStrike" cap="none" normalizeH="0" baseline="0">
                <a:ln>
                  <a:noFill/>
                </a:ln>
                <a:solidFill>
                  <a:srgbClr val="CF8E6D"/>
                </a:solidFill>
                <a:effectLst/>
                <a:latin typeface="Arial Unicode MS"/>
                <a:ea typeface="JetBrains Mono"/>
              </a:rPr>
              <a:t>new </a:t>
            </a:r>
            <a:r>
              <a:rPr kumimoji="0" lang="ko-KR" altLang="ko-KR" sz="1000" b="0" i="0" u="none" strike="noStrike" cap="none" normalizeH="0" baseline="0">
                <a:ln>
                  <a:noFill/>
                </a:ln>
                <a:solidFill>
                  <a:srgbClr val="BCBEC4"/>
                </a:solidFill>
                <a:effectLst/>
                <a:latin typeface="Arial Unicode MS"/>
                <a:ea typeface="JetBrains Mono"/>
              </a:rPr>
              <a:t>ObjectError(</a:t>
            </a:r>
            <a:r>
              <a:rPr kumimoji="0" lang="ko-KR" altLang="ko-KR" sz="1000" b="0" i="0" u="none" strike="noStrike" cap="none" normalizeH="0" baseline="0">
                <a:ln>
                  <a:noFill/>
                </a:ln>
                <a:solidFill>
                  <a:srgbClr val="6AAB73"/>
                </a:solidFill>
                <a:effectLst/>
                <a:latin typeface="Arial Unicode MS"/>
                <a:ea typeface="JetBrains Mono"/>
              </a:rPr>
              <a:t>"order"</a:t>
            </a: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6AAB73"/>
                </a:solidFill>
                <a:effectLst/>
                <a:latin typeface="Arial Unicode MS"/>
                <a:ea typeface="JetBrains Mono"/>
              </a:rPr>
              <a:t>"</a:t>
            </a:r>
            <a:r>
              <a:rPr kumimoji="0" lang="ko-KR" altLang="ko-KR" sz="10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유효하지 않은 상품명입니다</a:t>
            </a:r>
            <a:r>
              <a:rPr kumimoji="0" lang="ko-KR" altLang="ko-KR" sz="1000" b="0" i="0" u="none" strike="noStrike" cap="none" normalizeH="0" baseline="0">
                <a:ln>
                  <a:noFill/>
                </a:ln>
                <a:solidFill>
                  <a:srgbClr val="6AAB73"/>
                </a:solidFill>
                <a:effectLst/>
                <a:latin typeface="Arial Unicode MS"/>
                <a:ea typeface="JetBrains Mono"/>
              </a:rPr>
              <a:t>."</a:t>
            </a:r>
            <a:r>
              <a:rPr kumimoji="0" lang="ko-KR" altLang="ko-KR" sz="1000" b="0" i="0" u="none" strike="noStrike" cap="none" normalizeH="0" baseline="0">
                <a:ln>
                  <a:noFill/>
                </a:ln>
                <a:solidFill>
                  <a:srgbClr val="BCBEC4"/>
                </a:solidFill>
                <a:effectLst/>
                <a:latin typeface="Arial Unicode MS"/>
                <a:ea typeface="JetBrains Mono"/>
              </a:rPr>
              <a:t>));</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   </a:t>
            </a:r>
            <a:r>
              <a:rPr lang="en-US" altLang="ko-KR" sz="1000">
                <a:solidFill>
                  <a:srgbClr val="BCBEC4"/>
                </a:solidFill>
                <a:latin typeface="Arial Unicode MS"/>
                <a:ea typeface="JetBrains Mono"/>
              </a:rPr>
              <a:t> </a:t>
            </a:r>
            <a:r>
              <a:rPr kumimoji="0" lang="ko-KR" altLang="ko-KR" sz="1000" b="0" i="0" u="none" strike="noStrike" cap="none" normalizeH="0" baseline="0">
                <a:ln>
                  <a:noFill/>
                </a:ln>
                <a:solidFill>
                  <a:srgbClr val="BCBEC4"/>
                </a:solidFill>
                <a:effectLst/>
                <a:latin typeface="Arial Unicode MS"/>
                <a:ea typeface="JetBrains Mono"/>
              </a:rPr>
              <a:t>     </a:t>
            </a:r>
            <a:br>
              <a:rPr kumimoji="0" lang="ko-KR" altLang="ko-KR" sz="10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en-US" altLang="ko-KR" sz="10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000" b="0" i="0" u="none" strike="noStrike" cap="none" normalizeH="0" baseline="0">
                <a:ln>
                  <a:noFill/>
                </a:ln>
                <a:solidFill>
                  <a:srgbClr val="CF8E6D"/>
                </a:solidFill>
                <a:effectLst/>
                <a:latin typeface="Arial Unicode MS"/>
                <a:ea typeface="JetBrains Mono"/>
              </a:rPr>
              <a:t>if </a:t>
            </a:r>
            <a:r>
              <a:rPr kumimoji="0" lang="ko-KR" altLang="ko-KR" sz="1000" b="0" i="0" u="none" strike="noStrike" cap="none" normalizeH="0" baseline="0">
                <a:ln>
                  <a:noFill/>
                </a:ln>
                <a:solidFill>
                  <a:srgbClr val="BCBEC4"/>
                </a:solidFill>
                <a:effectLst/>
                <a:latin typeface="Arial Unicode MS"/>
                <a:ea typeface="JetBrains Mono"/>
              </a:rPr>
              <a:t>(</a:t>
            </a:r>
            <a:r>
              <a:rPr kumimoji="0" lang="en-US" altLang="ko-KR" sz="1000" b="0" i="0" u="none" strike="noStrike" cap="none" normalizeH="0" baseline="0">
                <a:ln>
                  <a:noFill/>
                </a:ln>
                <a:solidFill>
                  <a:srgbClr val="BCBEC4"/>
                </a:solidFill>
                <a:effectLst/>
                <a:latin typeface="Arial Unicode MS"/>
                <a:ea typeface="JetBrains Mono"/>
              </a:rPr>
              <a:t>r</a:t>
            </a:r>
            <a:r>
              <a:rPr kumimoji="0" lang="ko-KR" altLang="ko-KR" sz="1000" b="0" i="0" u="none" strike="noStrike" cap="none" normalizeH="0" baseline="0">
                <a:ln>
                  <a:noFill/>
                </a:ln>
                <a:solidFill>
                  <a:srgbClr val="BCBEC4"/>
                </a:solidFill>
                <a:effectLst/>
                <a:latin typeface="Arial Unicode MS"/>
                <a:ea typeface="JetBrains Mono"/>
              </a:rPr>
              <a:t>esult.hasErrors())</a:t>
            </a:r>
            <a:r>
              <a:rPr kumimoji="0" lang="en-US" altLang="ko-KR" sz="1000" b="0" i="0" u="none" strike="noStrike" cap="none" normalizeH="0" baseline="0">
                <a:ln>
                  <a:noFill/>
                </a:ln>
                <a:solidFill>
                  <a:srgbClr val="BCBEC4"/>
                </a:solidFill>
                <a:effectLst/>
                <a:latin typeface="Arial Unicode MS"/>
                <a:ea typeface="JetBrains Mono"/>
              </a:rPr>
              <a:t>{</a:t>
            </a:r>
          </a:p>
          <a:p>
            <a:pPr marL="0" marR="0" lvl="0" indent="0" algn="l" defTabSz="914400" rtl="0" eaLnBrk="0" fontAlgn="base" latinLnBrk="0" hangingPunct="0">
              <a:lnSpc>
                <a:spcPct val="130000"/>
              </a:lnSpc>
              <a:spcBef>
                <a:spcPct val="0"/>
              </a:spcBef>
              <a:spcAft>
                <a:spcPct val="0"/>
              </a:spcAft>
              <a:buClrTx/>
              <a:buSzTx/>
              <a:buFontTx/>
              <a:buNone/>
              <a:tabLst/>
            </a:pPr>
            <a:r>
              <a:rPr lang="en-US" altLang="ko-KR" sz="1000">
                <a:solidFill>
                  <a:srgbClr val="BCBEC4"/>
                </a:solidFill>
                <a:latin typeface="Arial Unicode MS"/>
                <a:ea typeface="JetBrains Mono"/>
              </a:rPr>
              <a:t>         </a:t>
            </a: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CF8E6D"/>
                </a:solidFill>
                <a:effectLst/>
                <a:latin typeface="Arial Unicode MS"/>
                <a:ea typeface="JetBrains Mono"/>
              </a:rPr>
              <a:t>return </a:t>
            </a:r>
            <a:r>
              <a:rPr kumimoji="0" lang="ko-KR" altLang="ko-KR" sz="1000" b="0" i="0" u="none" strike="noStrike" cap="none" normalizeH="0" baseline="0">
                <a:ln>
                  <a:noFill/>
                </a:ln>
                <a:solidFill>
                  <a:srgbClr val="6AAB73"/>
                </a:solidFill>
                <a:effectLst/>
                <a:latin typeface="Arial Unicode MS"/>
                <a:ea typeface="JetBrains Mono"/>
              </a:rPr>
              <a:t>"orderForm"</a:t>
            </a:r>
            <a:r>
              <a:rPr kumimoji="0" lang="ko-KR" altLang="ko-KR" sz="1000" b="0" i="0" u="none" strike="noStrike" cap="none" normalizeH="0" baseline="0">
                <a:ln>
                  <a:noFill/>
                </a:ln>
                <a:solidFill>
                  <a:srgbClr val="BCBEC4"/>
                </a:solidFill>
                <a:effectLst/>
                <a:latin typeface="Arial Unicode MS"/>
                <a:ea typeface="JetBrains Mono"/>
              </a:rPr>
              <a:t>; </a:t>
            </a:r>
            <a:r>
              <a:rPr kumimoji="0" lang="en-US"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7A7E85"/>
                </a:solidFill>
                <a:effectLst/>
                <a:latin typeface="Arial Unicode MS"/>
                <a:ea typeface="JetBrains Mono"/>
              </a:rPr>
              <a:t>/</a:t>
            </a:r>
            <a:r>
              <a:rPr kumimoji="0" lang="en-US" altLang="ko-KR" sz="1000" b="0" i="0" u="none" strike="noStrike" cap="none" normalizeH="0" baseline="0">
                <a:ln>
                  <a:noFill/>
                </a:ln>
                <a:solidFill>
                  <a:srgbClr val="7A7E85"/>
                </a:solidFill>
                <a:effectLst/>
                <a:latin typeface="Arial Unicode MS"/>
                <a:ea typeface="JetBrains Mono"/>
              </a:rPr>
              <a:t>/</a:t>
            </a:r>
            <a:r>
              <a:rPr kumimoji="0" lang="ko-KR" altLang="ko-KR" sz="1000" b="0" i="0" u="none" strike="noStrike" cap="none" normalizeH="0" baseline="0">
                <a:ln>
                  <a:noFill/>
                </a:ln>
                <a:solidFill>
                  <a:srgbClr val="7A7E85"/>
                </a:solidFill>
                <a:effectLst/>
                <a:latin typeface="Arial Unicode MS"/>
                <a:ea typeface="JetBrains Mono"/>
              </a:rPr>
              <a:t> </a:t>
            </a:r>
            <a:r>
              <a:rPr kumimoji="0" lang="ko-KR" altLang="ko-KR" sz="10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오류가 있으면 주문 폼으로 돌아가기</a:t>
            </a:r>
            <a:endParaRPr kumimoji="0" lang="en-US" altLang="ko-KR" sz="10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endParaRPr>
          </a:p>
          <a:p>
            <a:pPr marL="0" marR="0" lvl="0" indent="0" algn="l" defTabSz="914400" rtl="0" eaLnBrk="0" fontAlgn="base" latinLnBrk="0" hangingPunct="0">
              <a:lnSpc>
                <a:spcPct val="130000"/>
              </a:lnSpc>
              <a:spcBef>
                <a:spcPct val="0"/>
              </a:spcBef>
              <a:spcAft>
                <a:spcPct val="0"/>
              </a:spcAft>
              <a:buClrTx/>
              <a:buSzTx/>
              <a:buFontTx/>
              <a:buNone/>
              <a:tabLst/>
            </a:pPr>
            <a:r>
              <a:rPr kumimoji="0" lang="en-US"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BCBEC4"/>
                </a:solidFill>
                <a:effectLst/>
                <a:latin typeface="Arial Unicode MS"/>
                <a:ea typeface="JetBrains Mono"/>
              </a:rPr>
              <a:t>}</a:t>
            </a:r>
            <a:r>
              <a:rPr kumimoji="0" lang="en-US" altLang="ko-KR" sz="1000" b="0" i="0" u="none" strike="noStrike" cap="none" normalizeH="0" baseline="0">
                <a:ln>
                  <a:noFill/>
                </a:ln>
                <a:solidFill>
                  <a:srgbClr val="BCBEC4"/>
                </a:solidFill>
                <a:effectLst/>
                <a:latin typeface="Arial Unicode MS"/>
                <a:ea typeface="JetBrains Mono"/>
              </a:rPr>
              <a:t>       </a:t>
            </a:r>
          </a:p>
          <a:p>
            <a:pPr marL="0" marR="0" lvl="0" indent="0" algn="l" defTabSz="914400" rtl="0" eaLnBrk="0" fontAlgn="base" latinLnBrk="0" hangingPunct="0">
              <a:lnSpc>
                <a:spcPct val="130000"/>
              </a:lnSpc>
              <a:spcBef>
                <a:spcPct val="0"/>
              </a:spcBef>
              <a:spcAft>
                <a:spcPct val="0"/>
              </a:spcAft>
              <a:buClrTx/>
              <a:buSzTx/>
              <a:buFontTx/>
              <a:buNone/>
              <a:tabLst/>
            </a:pPr>
            <a:r>
              <a:rPr lang="en-US" altLang="ko-KR" sz="1000">
                <a:solidFill>
                  <a:srgbClr val="BCBEC4"/>
                </a:solidFill>
                <a:latin typeface="Arial Unicode MS"/>
                <a:ea typeface="JetBrains Mono"/>
              </a:rPr>
              <a:t>      </a:t>
            </a:r>
            <a:r>
              <a:rPr kumimoji="0" lang="ko-KR" altLang="ko-KR" sz="1000" b="0" i="0" u="none" strike="noStrike" cap="none" normalizeH="0" baseline="0">
                <a:ln>
                  <a:noFill/>
                </a:ln>
                <a:solidFill>
                  <a:srgbClr val="CF8E6D"/>
                </a:solidFill>
                <a:effectLst/>
                <a:latin typeface="Arial Unicode MS"/>
                <a:ea typeface="JetBrains Mono"/>
              </a:rPr>
              <a:t>return </a:t>
            </a:r>
            <a:r>
              <a:rPr kumimoji="0" lang="ko-KR" altLang="ko-KR" sz="1000" b="0" i="0" u="none" strike="noStrike" cap="none" normalizeH="0" baseline="0">
                <a:ln>
                  <a:noFill/>
                </a:ln>
                <a:solidFill>
                  <a:srgbClr val="6AAB73"/>
                </a:solidFill>
                <a:effectLst/>
                <a:latin typeface="Arial Unicode MS"/>
                <a:ea typeface="JetBrains Mono"/>
              </a:rPr>
              <a:t>"orderResult"</a:t>
            </a:r>
            <a:r>
              <a:rPr kumimoji="0" lang="ko-KR" altLang="ko-KR" sz="1000" b="0" i="0" u="none" strike="noStrike" cap="none" normalizeH="0" baseline="0">
                <a:ln>
                  <a:noFill/>
                </a:ln>
                <a:solidFill>
                  <a:srgbClr val="BCBEC4"/>
                </a:solidFill>
                <a:effectLst/>
                <a:latin typeface="Arial Unicode MS"/>
                <a:ea typeface="JetBrains Mono"/>
              </a:rPr>
              <a:t>;</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a:t>
            </a:r>
            <a:endParaRPr kumimoji="0" lang="ko-KR" altLang="ko-KR" sz="1000" b="0" i="0" u="none" strike="noStrike" cap="none" normalizeH="0" baseline="0">
              <a:ln>
                <a:noFill/>
              </a:ln>
              <a:solidFill>
                <a:schemeClr val="tx1"/>
              </a:solidFill>
              <a:effectLst/>
              <a:latin typeface="Arial" panose="020B0604020202020204" pitchFamily="34" charset="0"/>
            </a:endParaRPr>
          </a:p>
        </p:txBody>
      </p:sp>
      <p:sp>
        <p:nvSpPr>
          <p:cNvPr id="6" name="Rectangle 4">
            <a:extLst>
              <a:ext uri="{FF2B5EF4-FFF2-40B4-BE49-F238E27FC236}">
                <a16:creationId xmlns:a16="http://schemas.microsoft.com/office/drawing/2014/main" id="{0AC0181B-3E39-A223-4D1C-1F7704DF7D8E}"/>
              </a:ext>
            </a:extLst>
          </p:cNvPr>
          <p:cNvSpPr>
            <a:spLocks noChangeArrowheads="1"/>
          </p:cNvSpPr>
          <p:nvPr/>
        </p:nvSpPr>
        <p:spPr bwMode="auto">
          <a:xfrm>
            <a:off x="5671987" y="660009"/>
            <a:ext cx="6394783" cy="447269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30000"/>
              </a:lnSpc>
              <a:spcBef>
                <a:spcPct val="0"/>
              </a:spcBef>
              <a:spcAft>
                <a:spcPct val="0"/>
              </a:spcAft>
              <a:buClrTx/>
              <a:buSzTx/>
              <a:buFontTx/>
              <a:buNone/>
              <a:tabLst/>
            </a:pPr>
            <a:r>
              <a:rPr kumimoji="0" lang="ko-KR" altLang="ko-KR" sz="1000" b="0" i="0" u="none" strike="noStrike" cap="none" normalizeH="0" baseline="0">
                <a:ln>
                  <a:noFill/>
                </a:ln>
                <a:solidFill>
                  <a:srgbClr val="BCBEC4"/>
                </a:solidFill>
                <a:effectLst/>
                <a:latin typeface="Arial Unicode MS"/>
                <a:ea typeface="JetBrains Mono"/>
              </a:rPr>
              <a:t>&lt;!DOCTYPE html&gt;</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&lt;</a:t>
            </a:r>
            <a:r>
              <a:rPr kumimoji="0" lang="ko-KR" altLang="ko-KR" sz="1000" b="0" i="0" u="none" strike="noStrike" cap="none" normalizeH="0" baseline="0">
                <a:ln>
                  <a:noFill/>
                </a:ln>
                <a:solidFill>
                  <a:srgbClr val="16BAAC"/>
                </a:solidFill>
                <a:effectLst/>
                <a:latin typeface="Arial Unicode MS"/>
                <a:ea typeface="JetBrains Mono"/>
              </a:rPr>
              <a:t>html </a:t>
            </a:r>
            <a:r>
              <a:rPr kumimoji="0" lang="ko-KR" altLang="ko-KR" sz="1000" b="0" i="0" u="none" strike="noStrike" cap="none" normalizeH="0" baseline="0">
                <a:ln>
                  <a:noFill/>
                </a:ln>
                <a:solidFill>
                  <a:srgbClr val="BCBEC4"/>
                </a:solidFill>
                <a:effectLst/>
                <a:latin typeface="Arial Unicode MS"/>
                <a:ea typeface="JetBrains Mono"/>
              </a:rPr>
              <a:t>xmlns:th=</a:t>
            </a:r>
            <a:r>
              <a:rPr kumimoji="0" lang="ko-KR" altLang="ko-KR" sz="1000" b="0" i="0" u="none" strike="noStrike" cap="none" normalizeH="0" baseline="0">
                <a:ln>
                  <a:noFill/>
                </a:ln>
                <a:solidFill>
                  <a:srgbClr val="6AAB73"/>
                </a:solidFill>
                <a:effectLst/>
                <a:latin typeface="Arial Unicode MS"/>
                <a:ea typeface="JetBrains Mono"/>
              </a:rPr>
              <a:t>"http://www.thymeleaf.org"</a:t>
            </a:r>
            <a:r>
              <a:rPr kumimoji="0" lang="ko-KR" altLang="ko-KR" sz="1000" b="0" i="0" u="none" strike="noStrike" cap="none" normalizeH="0" baseline="0">
                <a:ln>
                  <a:noFill/>
                </a:ln>
                <a:solidFill>
                  <a:srgbClr val="BCBEC4"/>
                </a:solidFill>
                <a:effectLst/>
                <a:latin typeface="Arial Unicode MS"/>
                <a:ea typeface="JetBrains Mono"/>
              </a:rPr>
              <a:t>&gt;</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&lt;</a:t>
            </a:r>
            <a:r>
              <a:rPr kumimoji="0" lang="ko-KR" altLang="ko-KR" sz="1000" b="0" i="0" u="none" strike="noStrike" cap="none" normalizeH="0" baseline="0">
                <a:ln>
                  <a:noFill/>
                </a:ln>
                <a:solidFill>
                  <a:srgbClr val="16BAAC"/>
                </a:solidFill>
                <a:effectLst/>
                <a:latin typeface="Arial Unicode MS"/>
                <a:ea typeface="JetBrains Mono"/>
              </a:rPr>
              <a:t>head</a:t>
            </a:r>
            <a:r>
              <a:rPr kumimoji="0" lang="ko-KR" altLang="ko-KR" sz="1000" b="0" i="0" u="none" strike="noStrike" cap="none" normalizeH="0" baseline="0">
                <a:ln>
                  <a:noFill/>
                </a:ln>
                <a:solidFill>
                  <a:srgbClr val="BCBEC4"/>
                </a:solidFill>
                <a:effectLst/>
                <a:latin typeface="Arial Unicode MS"/>
                <a:ea typeface="JetBrains Mono"/>
              </a:rPr>
              <a:t>&gt;&lt;</a:t>
            </a:r>
            <a:r>
              <a:rPr kumimoji="0" lang="ko-KR" altLang="ko-KR" sz="1000" b="0" i="0" u="none" strike="noStrike" cap="none" normalizeH="0" baseline="0">
                <a:ln>
                  <a:noFill/>
                </a:ln>
                <a:solidFill>
                  <a:srgbClr val="16BAAC"/>
                </a:solidFill>
                <a:effectLst/>
                <a:latin typeface="Arial Unicode MS"/>
                <a:ea typeface="JetBrains Mono"/>
              </a:rPr>
              <a:t>title</a:t>
            </a:r>
            <a:r>
              <a:rPr kumimoji="0" lang="ko-KR" altLang="ko-KR" sz="1000" b="0" i="0" u="none" strike="noStrike" cap="none" normalizeH="0" baseline="0">
                <a:ln>
                  <a:noFill/>
                </a:ln>
                <a:solidFill>
                  <a:srgbClr val="BCBEC4"/>
                </a:solidFill>
                <a:effectLst/>
                <a:latin typeface="Arial Unicode MS"/>
                <a:ea typeface="JetBrains Mono"/>
              </a:rPr>
              <a:t>&gt;</a:t>
            </a:r>
            <a:r>
              <a:rPr kumimoji="0" lang="ko-KR" altLang="ko-KR" sz="10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주문 입력</a:t>
            </a:r>
            <a:r>
              <a:rPr kumimoji="0" lang="ko-KR" altLang="ko-KR" sz="1000" b="0" i="0" u="none" strike="noStrike" cap="none" normalizeH="0" baseline="0">
                <a:ln>
                  <a:noFill/>
                </a:ln>
                <a:solidFill>
                  <a:srgbClr val="BCBEC4"/>
                </a:solidFill>
                <a:effectLst/>
                <a:latin typeface="Arial Unicode MS"/>
                <a:ea typeface="JetBrains Mono"/>
              </a:rPr>
              <a:t>&lt;/title&gt;&lt;/head&gt;</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&lt;</a:t>
            </a:r>
            <a:r>
              <a:rPr kumimoji="0" lang="ko-KR" altLang="ko-KR" sz="1000" b="0" i="0" u="none" strike="noStrike" cap="none" normalizeH="0" baseline="0">
                <a:ln>
                  <a:noFill/>
                </a:ln>
                <a:solidFill>
                  <a:srgbClr val="16BAAC"/>
                </a:solidFill>
                <a:effectLst/>
                <a:latin typeface="Arial Unicode MS"/>
                <a:ea typeface="JetBrains Mono"/>
              </a:rPr>
              <a:t>body</a:t>
            </a:r>
            <a:r>
              <a:rPr kumimoji="0" lang="ko-KR" altLang="ko-KR" sz="1000" b="0" i="0" u="none" strike="noStrike" cap="none" normalizeH="0" baseline="0">
                <a:ln>
                  <a:noFill/>
                </a:ln>
                <a:solidFill>
                  <a:srgbClr val="BCBEC4"/>
                </a:solidFill>
                <a:effectLst/>
                <a:latin typeface="Arial Unicode MS"/>
                <a:ea typeface="JetBrains Mono"/>
              </a:rPr>
              <a:t>&gt;</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&lt;</a:t>
            </a:r>
            <a:r>
              <a:rPr kumimoji="0" lang="ko-KR" altLang="ko-KR" sz="1000" b="0" i="0" u="none" strike="noStrike" cap="none" normalizeH="0" baseline="0">
                <a:ln>
                  <a:noFill/>
                </a:ln>
                <a:solidFill>
                  <a:srgbClr val="16BAAC"/>
                </a:solidFill>
                <a:effectLst/>
                <a:latin typeface="Arial Unicode MS"/>
                <a:ea typeface="JetBrains Mono"/>
              </a:rPr>
              <a:t>h1</a:t>
            </a:r>
            <a:r>
              <a:rPr kumimoji="0" lang="ko-KR" altLang="ko-KR" sz="1000" b="0" i="0" u="none" strike="noStrike" cap="none" normalizeH="0" baseline="0">
                <a:ln>
                  <a:noFill/>
                </a:ln>
                <a:solidFill>
                  <a:srgbClr val="BCBEC4"/>
                </a:solidFill>
                <a:effectLst/>
                <a:latin typeface="Arial Unicode MS"/>
                <a:ea typeface="JetBrains Mono"/>
              </a:rPr>
              <a:t>&gt;</a:t>
            </a:r>
            <a:r>
              <a:rPr kumimoji="0" lang="ko-KR" altLang="ko-KR" sz="10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주문 입력</a:t>
            </a:r>
            <a:r>
              <a:rPr kumimoji="0" lang="ko-KR" altLang="ko-KR" sz="1000" b="0" i="0" u="none" strike="noStrike" cap="none" normalizeH="0" baseline="0">
                <a:ln>
                  <a:noFill/>
                </a:ln>
                <a:solidFill>
                  <a:srgbClr val="BCBEC4"/>
                </a:solidFill>
                <a:effectLst/>
                <a:latin typeface="Arial Unicode MS"/>
                <a:ea typeface="JetBrains Mono"/>
              </a:rPr>
              <a:t>&lt;/h1&gt;</a:t>
            </a:r>
            <a:br>
              <a:rPr kumimoji="0" lang="ko-KR" altLang="ko-KR" sz="1000" b="0" i="0" u="none" strike="noStrike" cap="none" normalizeH="0" baseline="0">
                <a:ln>
                  <a:noFill/>
                </a:ln>
                <a:solidFill>
                  <a:srgbClr val="BCBEC4"/>
                </a:solidFill>
                <a:effectLst/>
                <a:latin typeface="Arial Unicode MS"/>
                <a:ea typeface="JetBrains Mono"/>
              </a:rPr>
            </a:b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&lt;</a:t>
            </a:r>
            <a:r>
              <a:rPr kumimoji="0" lang="ko-KR" altLang="ko-KR" sz="1000" b="0" i="0" u="none" strike="noStrike" cap="none" normalizeH="0" baseline="0">
                <a:ln>
                  <a:noFill/>
                </a:ln>
                <a:solidFill>
                  <a:srgbClr val="16BAAC"/>
                </a:solidFill>
                <a:effectLst/>
                <a:latin typeface="Arial Unicode MS"/>
                <a:ea typeface="JetBrains Mono"/>
              </a:rPr>
              <a:t>form </a:t>
            </a:r>
            <a:r>
              <a:rPr kumimoji="0" lang="ko-KR" altLang="ko-KR" sz="1000" b="0" i="0" u="none" strike="noStrike" cap="none" normalizeH="0" baseline="0">
                <a:ln>
                  <a:noFill/>
                </a:ln>
                <a:solidFill>
                  <a:srgbClr val="BCBEC4"/>
                </a:solidFill>
                <a:effectLst/>
                <a:latin typeface="Arial Unicode MS"/>
                <a:ea typeface="JetBrains Mono"/>
              </a:rPr>
              <a:t>th:action=</a:t>
            </a:r>
            <a:r>
              <a:rPr kumimoji="0" lang="ko-KR" altLang="ko-KR" sz="1000" b="0" i="0" u="none" strike="noStrike" cap="none" normalizeH="0" baseline="0">
                <a:ln>
                  <a:noFill/>
                </a:ln>
                <a:solidFill>
                  <a:srgbClr val="6AAB73"/>
                </a:solidFill>
                <a:effectLst/>
                <a:latin typeface="Arial Unicode MS"/>
                <a:ea typeface="JetBrains Mono"/>
              </a:rPr>
              <a:t>"@{/order}" </a:t>
            </a:r>
            <a:r>
              <a:rPr kumimoji="0" lang="ko-KR" altLang="ko-KR" sz="1000" b="0" i="0" u="none" strike="noStrike" cap="none" normalizeH="0" baseline="0">
                <a:ln>
                  <a:noFill/>
                </a:ln>
                <a:solidFill>
                  <a:srgbClr val="BCBEC4"/>
                </a:solidFill>
                <a:effectLst/>
                <a:latin typeface="Arial Unicode MS"/>
                <a:ea typeface="JetBrains Mono"/>
              </a:rPr>
              <a:t>th:object=</a:t>
            </a:r>
            <a:r>
              <a:rPr kumimoji="0" lang="ko-KR" altLang="ko-KR" sz="1000" b="0" i="0" u="none" strike="noStrike" cap="none" normalizeH="0" baseline="0">
                <a:ln>
                  <a:noFill/>
                </a:ln>
                <a:solidFill>
                  <a:srgbClr val="6AAB73"/>
                </a:solidFill>
                <a:effectLst/>
                <a:latin typeface="Arial Unicode MS"/>
                <a:ea typeface="JetBrains Mono"/>
              </a:rPr>
              <a:t>"${order}" </a:t>
            </a:r>
            <a:r>
              <a:rPr kumimoji="0" lang="ko-KR" altLang="ko-KR" sz="1000" b="0" i="0" u="none" strike="noStrike" cap="none" normalizeH="0" baseline="0">
                <a:ln>
                  <a:noFill/>
                </a:ln>
                <a:solidFill>
                  <a:srgbClr val="BCBEC4"/>
                </a:solidFill>
                <a:effectLst/>
                <a:latin typeface="Arial Unicode MS"/>
                <a:ea typeface="JetBrains Mono"/>
              </a:rPr>
              <a:t>method=</a:t>
            </a:r>
            <a:r>
              <a:rPr kumimoji="0" lang="ko-KR" altLang="ko-KR" sz="1000" b="0" i="0" u="none" strike="noStrike" cap="none" normalizeH="0" baseline="0">
                <a:ln>
                  <a:noFill/>
                </a:ln>
                <a:solidFill>
                  <a:srgbClr val="6AAB73"/>
                </a:solidFill>
                <a:effectLst/>
                <a:latin typeface="Arial Unicode MS"/>
                <a:ea typeface="JetBrains Mono"/>
              </a:rPr>
              <a:t>"post"</a:t>
            </a:r>
            <a:r>
              <a:rPr kumimoji="0" lang="ko-KR" altLang="ko-KR" sz="1000" b="0" i="0" u="none" strike="noStrike" cap="none" normalizeH="0" baseline="0">
                <a:ln>
                  <a:noFill/>
                </a:ln>
                <a:solidFill>
                  <a:srgbClr val="BCBEC4"/>
                </a:solidFill>
                <a:effectLst/>
                <a:latin typeface="Arial Unicode MS"/>
                <a:ea typeface="JetBrains Mono"/>
              </a:rPr>
              <a:t>&gt;</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&lt;</a:t>
            </a:r>
            <a:r>
              <a:rPr kumimoji="0" lang="ko-KR" altLang="ko-KR" sz="1000" b="0" i="0" u="none" strike="noStrike" cap="none" normalizeH="0" baseline="0">
                <a:ln>
                  <a:noFill/>
                </a:ln>
                <a:solidFill>
                  <a:srgbClr val="16BAAC"/>
                </a:solidFill>
                <a:effectLst/>
                <a:latin typeface="Arial Unicode MS"/>
                <a:ea typeface="JetBrains Mono"/>
              </a:rPr>
              <a:t>label</a:t>
            </a:r>
            <a:r>
              <a:rPr kumimoji="0" lang="ko-KR" altLang="ko-KR" sz="1000" b="0" i="0" u="none" strike="noStrike" cap="none" normalizeH="0" baseline="0">
                <a:ln>
                  <a:noFill/>
                </a:ln>
                <a:solidFill>
                  <a:srgbClr val="BCBEC4"/>
                </a:solidFill>
                <a:effectLst/>
                <a:latin typeface="Arial Unicode MS"/>
                <a:ea typeface="JetBrains Mono"/>
              </a:rPr>
              <a:t>&gt;</a:t>
            </a:r>
            <a:r>
              <a:rPr kumimoji="0" lang="ko-KR" altLang="ko-KR" sz="10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상품명</a:t>
            </a:r>
            <a:r>
              <a:rPr kumimoji="0" lang="ko-KR" altLang="ko-KR" sz="1000" b="0" i="0" u="none" strike="noStrike" cap="none" normalizeH="0" baseline="0">
                <a:ln>
                  <a:noFill/>
                </a:ln>
                <a:solidFill>
                  <a:srgbClr val="BCBEC4"/>
                </a:solidFill>
                <a:effectLst/>
                <a:latin typeface="Arial Unicode MS"/>
                <a:ea typeface="JetBrains Mono"/>
              </a:rPr>
              <a:t>: &lt;</a:t>
            </a:r>
            <a:r>
              <a:rPr kumimoji="0" lang="ko-KR" altLang="ko-KR" sz="1000" b="0" i="0" u="none" strike="noStrike" cap="none" normalizeH="0" baseline="0">
                <a:ln>
                  <a:noFill/>
                </a:ln>
                <a:solidFill>
                  <a:srgbClr val="16BAAC"/>
                </a:solidFill>
                <a:effectLst/>
                <a:latin typeface="Arial Unicode MS"/>
                <a:ea typeface="JetBrains Mono"/>
              </a:rPr>
              <a:t>input </a:t>
            </a:r>
            <a:r>
              <a:rPr kumimoji="0" lang="ko-KR" altLang="ko-KR" sz="1000" b="0" i="0" u="none" strike="noStrike" cap="none" normalizeH="0" baseline="0">
                <a:ln>
                  <a:noFill/>
                </a:ln>
                <a:solidFill>
                  <a:srgbClr val="BCBEC4"/>
                </a:solidFill>
                <a:effectLst/>
                <a:latin typeface="Arial Unicode MS"/>
                <a:ea typeface="JetBrains Mono"/>
              </a:rPr>
              <a:t>type=</a:t>
            </a:r>
            <a:r>
              <a:rPr kumimoji="0" lang="ko-KR" altLang="ko-KR" sz="1000" b="0" i="0" u="none" strike="noStrike" cap="none" normalizeH="0" baseline="0">
                <a:ln>
                  <a:noFill/>
                </a:ln>
                <a:solidFill>
                  <a:srgbClr val="6AAB73"/>
                </a:solidFill>
                <a:effectLst/>
                <a:latin typeface="Arial Unicode MS"/>
                <a:ea typeface="JetBrains Mono"/>
              </a:rPr>
              <a:t>"text" </a:t>
            </a:r>
            <a:r>
              <a:rPr kumimoji="0" lang="ko-KR" altLang="ko-KR" sz="1000" b="0" i="0" u="none" strike="noStrike" cap="none" normalizeH="0" baseline="0">
                <a:ln>
                  <a:noFill/>
                </a:ln>
                <a:solidFill>
                  <a:srgbClr val="BCBEC4"/>
                </a:solidFill>
                <a:effectLst/>
                <a:latin typeface="Arial Unicode MS"/>
                <a:ea typeface="JetBrains Mono"/>
              </a:rPr>
              <a:t>th:field=</a:t>
            </a:r>
            <a:r>
              <a:rPr kumimoji="0" lang="ko-KR" altLang="ko-KR" sz="1000" b="0" i="0" u="none" strike="noStrike" cap="none" normalizeH="0" baseline="0">
                <a:ln>
                  <a:noFill/>
                </a:ln>
                <a:solidFill>
                  <a:srgbClr val="6AAB73"/>
                </a:solidFill>
                <a:effectLst/>
                <a:latin typeface="Arial Unicode MS"/>
                <a:ea typeface="JetBrains Mono"/>
              </a:rPr>
              <a:t>"*{productName}"</a:t>
            </a:r>
            <a:r>
              <a:rPr kumimoji="0" lang="ko-KR" altLang="ko-KR" sz="1000" b="0" i="0" u="none" strike="noStrike" cap="none" normalizeH="0" baseline="0">
                <a:ln>
                  <a:noFill/>
                </a:ln>
                <a:solidFill>
                  <a:srgbClr val="BCBEC4"/>
                </a:solidFill>
                <a:effectLst/>
                <a:latin typeface="Arial Unicode MS"/>
                <a:ea typeface="JetBrains Mono"/>
              </a:rPr>
              <a:t>/&gt;&lt;/label&gt;</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&lt;</a:t>
            </a:r>
            <a:r>
              <a:rPr kumimoji="0" lang="ko-KR" altLang="ko-KR" sz="1000" b="0" i="0" u="none" strike="noStrike" cap="none" normalizeH="0" baseline="0">
                <a:ln>
                  <a:noFill/>
                </a:ln>
                <a:solidFill>
                  <a:srgbClr val="16BAAC"/>
                </a:solidFill>
                <a:effectLst/>
                <a:latin typeface="Arial Unicode MS"/>
                <a:ea typeface="JetBrains Mono"/>
              </a:rPr>
              <a:t>span </a:t>
            </a:r>
            <a:r>
              <a:rPr kumimoji="0" lang="ko-KR" altLang="ko-KR" sz="1000" b="0" i="0" u="none" strike="noStrike" cap="none" normalizeH="0" baseline="0">
                <a:ln>
                  <a:noFill/>
                </a:ln>
                <a:solidFill>
                  <a:srgbClr val="BCBEC4"/>
                </a:solidFill>
                <a:effectLst/>
                <a:latin typeface="Arial Unicode MS"/>
                <a:ea typeface="JetBrains Mono"/>
              </a:rPr>
              <a:t>th:</a:t>
            </a:r>
            <a:r>
              <a:rPr kumimoji="0" lang="ko-KR" altLang="ko-KR" sz="1000" b="0" i="0" u="none" strike="noStrike" cap="none" normalizeH="0" baseline="0">
                <a:ln>
                  <a:noFill/>
                </a:ln>
                <a:solidFill>
                  <a:srgbClr val="CF8E6D"/>
                </a:solidFill>
                <a:effectLst/>
                <a:latin typeface="Arial Unicode MS"/>
                <a:ea typeface="JetBrains Mono"/>
              </a:rPr>
              <a:t>if</a:t>
            </a:r>
            <a:r>
              <a:rPr kumimoji="0" lang="ko-KR" altLang="ko-KR" sz="1000" b="0" i="0" u="none" strike="noStrike" cap="none" normalizeH="0" baseline="0">
                <a:ln>
                  <a:noFill/>
                </a:ln>
                <a:solidFill>
                  <a:srgbClr val="BCBEC4"/>
                </a:solidFill>
                <a:effectLst/>
                <a:latin typeface="Arial Unicode MS"/>
                <a:ea typeface="JetBrains Mono"/>
              </a:rPr>
              <a:t>=</a:t>
            </a:r>
            <a:r>
              <a:rPr kumimoji="0" lang="ko-KR" altLang="ko-KR" sz="1000" b="0" i="0" u="none" strike="noStrike" cap="none" normalizeH="0" baseline="0">
                <a:ln>
                  <a:noFill/>
                </a:ln>
                <a:solidFill>
                  <a:srgbClr val="6AAB73"/>
                </a:solidFill>
                <a:effectLst/>
                <a:latin typeface="Arial Unicode MS"/>
                <a:ea typeface="JetBrains Mono"/>
              </a:rPr>
              <a:t>"${#fields.hasErrors('productName')}" </a:t>
            </a:r>
            <a:r>
              <a:rPr kumimoji="0" lang="ko-KR" altLang="ko-KR" sz="1000" b="0" i="0" u="none" strike="noStrike" cap="none" normalizeH="0" baseline="0">
                <a:ln>
                  <a:noFill/>
                </a:ln>
                <a:solidFill>
                  <a:srgbClr val="BCBEC4"/>
                </a:solidFill>
                <a:effectLst/>
                <a:latin typeface="Arial Unicode MS"/>
                <a:ea typeface="JetBrains Mono"/>
              </a:rPr>
              <a:t>th:errors=</a:t>
            </a:r>
            <a:r>
              <a:rPr kumimoji="0" lang="ko-KR" altLang="ko-KR" sz="1000" b="0" i="0" u="none" strike="noStrike" cap="none" normalizeH="0" baseline="0">
                <a:ln>
                  <a:noFill/>
                </a:ln>
                <a:solidFill>
                  <a:srgbClr val="6AAB73"/>
                </a:solidFill>
                <a:effectLst/>
                <a:latin typeface="Arial Unicode MS"/>
                <a:ea typeface="JetBrains Mono"/>
              </a:rPr>
              <a:t>"*{productName}"</a:t>
            </a:r>
            <a:r>
              <a:rPr kumimoji="0" lang="ko-KR" altLang="ko-KR" sz="1000" b="0" i="0" u="none" strike="noStrike" cap="none" normalizeH="0" baseline="0">
                <a:ln>
                  <a:noFill/>
                </a:ln>
                <a:solidFill>
                  <a:srgbClr val="BCBEC4"/>
                </a:solidFill>
                <a:effectLst/>
                <a:latin typeface="Arial Unicode MS"/>
                <a:ea typeface="JetBrains Mono"/>
              </a:rPr>
              <a:t>&gt;</a:t>
            </a:r>
            <a:r>
              <a:rPr kumimoji="0" lang="ko-KR" altLang="ko-KR" sz="10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상품명 오류</a:t>
            </a:r>
            <a:r>
              <a:rPr kumimoji="0" lang="ko-KR" altLang="ko-KR" sz="1000" b="0" i="0" u="none" strike="noStrike" cap="none" normalizeH="0" baseline="0">
                <a:ln>
                  <a:noFill/>
                </a:ln>
                <a:solidFill>
                  <a:srgbClr val="BCBEC4"/>
                </a:solidFill>
                <a:effectLst/>
                <a:latin typeface="Arial Unicode MS"/>
                <a:ea typeface="JetBrains Mono"/>
              </a:rPr>
              <a:t>&lt;/span&gt;&lt;</a:t>
            </a:r>
            <a:r>
              <a:rPr kumimoji="0" lang="ko-KR" altLang="ko-KR" sz="1000" b="0" i="0" u="none" strike="noStrike" cap="none" normalizeH="0" baseline="0">
                <a:ln>
                  <a:noFill/>
                </a:ln>
                <a:solidFill>
                  <a:srgbClr val="16BAAC"/>
                </a:solidFill>
                <a:effectLst/>
                <a:latin typeface="Arial Unicode MS"/>
                <a:ea typeface="JetBrains Mono"/>
              </a:rPr>
              <a:t>br</a:t>
            </a:r>
            <a:r>
              <a:rPr kumimoji="0" lang="ko-KR" altLang="ko-KR" sz="1000" b="0" i="0" u="none" strike="noStrike" cap="none" normalizeH="0" baseline="0">
                <a:ln>
                  <a:noFill/>
                </a:ln>
                <a:solidFill>
                  <a:srgbClr val="BCBEC4"/>
                </a:solidFill>
                <a:effectLst/>
                <a:latin typeface="Arial Unicode MS"/>
                <a:ea typeface="JetBrains Mono"/>
              </a:rPr>
              <a:t>/&gt;</a:t>
            </a:r>
            <a:br>
              <a:rPr kumimoji="0" lang="ko-KR" altLang="ko-KR" sz="1000" b="0" i="0" u="none" strike="noStrike" cap="none" normalizeH="0" baseline="0">
                <a:ln>
                  <a:noFill/>
                </a:ln>
                <a:solidFill>
                  <a:srgbClr val="BCBEC4"/>
                </a:solidFill>
                <a:effectLst/>
                <a:latin typeface="Arial Unicode MS"/>
                <a:ea typeface="JetBrains Mono"/>
              </a:rPr>
            </a:b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&lt;</a:t>
            </a:r>
            <a:r>
              <a:rPr kumimoji="0" lang="ko-KR" altLang="ko-KR" sz="1000" b="0" i="0" u="none" strike="noStrike" cap="none" normalizeH="0" baseline="0">
                <a:ln>
                  <a:noFill/>
                </a:ln>
                <a:solidFill>
                  <a:srgbClr val="16BAAC"/>
                </a:solidFill>
                <a:effectLst/>
                <a:latin typeface="Arial Unicode MS"/>
                <a:ea typeface="JetBrains Mono"/>
              </a:rPr>
              <a:t>label</a:t>
            </a:r>
            <a:r>
              <a:rPr kumimoji="0" lang="ko-KR" altLang="ko-KR" sz="1000" b="0" i="0" u="none" strike="noStrike" cap="none" normalizeH="0" baseline="0">
                <a:ln>
                  <a:noFill/>
                </a:ln>
                <a:solidFill>
                  <a:srgbClr val="BCBEC4"/>
                </a:solidFill>
                <a:effectLst/>
                <a:latin typeface="Arial Unicode MS"/>
                <a:ea typeface="JetBrains Mono"/>
              </a:rPr>
              <a:t>&gt;</a:t>
            </a:r>
            <a:r>
              <a:rPr kumimoji="0" lang="ko-KR" altLang="ko-KR" sz="10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수량</a:t>
            </a:r>
            <a:r>
              <a:rPr kumimoji="0" lang="ko-KR" altLang="ko-KR" sz="1000" b="0" i="0" u="none" strike="noStrike" cap="none" normalizeH="0" baseline="0">
                <a:ln>
                  <a:noFill/>
                </a:ln>
                <a:solidFill>
                  <a:srgbClr val="BCBEC4"/>
                </a:solidFill>
                <a:effectLst/>
                <a:latin typeface="Arial Unicode MS"/>
                <a:ea typeface="JetBrains Mono"/>
              </a:rPr>
              <a:t>: &lt;</a:t>
            </a:r>
            <a:r>
              <a:rPr kumimoji="0" lang="ko-KR" altLang="ko-KR" sz="1000" b="0" i="0" u="none" strike="noStrike" cap="none" normalizeH="0" baseline="0">
                <a:ln>
                  <a:noFill/>
                </a:ln>
                <a:solidFill>
                  <a:srgbClr val="16BAAC"/>
                </a:solidFill>
                <a:effectLst/>
                <a:latin typeface="Arial Unicode MS"/>
                <a:ea typeface="JetBrains Mono"/>
              </a:rPr>
              <a:t>input </a:t>
            </a:r>
            <a:r>
              <a:rPr kumimoji="0" lang="ko-KR" altLang="ko-KR" sz="1000" b="0" i="0" u="none" strike="noStrike" cap="none" normalizeH="0" baseline="0">
                <a:ln>
                  <a:noFill/>
                </a:ln>
                <a:solidFill>
                  <a:srgbClr val="BCBEC4"/>
                </a:solidFill>
                <a:effectLst/>
                <a:latin typeface="Arial Unicode MS"/>
                <a:ea typeface="JetBrains Mono"/>
              </a:rPr>
              <a:t>type=</a:t>
            </a:r>
            <a:r>
              <a:rPr kumimoji="0" lang="ko-KR" altLang="ko-KR" sz="1000" b="0" i="0" u="none" strike="noStrike" cap="none" normalizeH="0" baseline="0">
                <a:ln>
                  <a:noFill/>
                </a:ln>
                <a:solidFill>
                  <a:srgbClr val="6AAB73"/>
                </a:solidFill>
                <a:effectLst/>
                <a:latin typeface="Arial Unicode MS"/>
                <a:ea typeface="JetBrains Mono"/>
              </a:rPr>
              <a:t>"number" </a:t>
            </a:r>
            <a:r>
              <a:rPr kumimoji="0" lang="ko-KR" altLang="ko-KR" sz="1000" b="0" i="0" u="none" strike="noStrike" cap="none" normalizeH="0" baseline="0">
                <a:ln>
                  <a:noFill/>
                </a:ln>
                <a:solidFill>
                  <a:srgbClr val="BCBEC4"/>
                </a:solidFill>
                <a:effectLst/>
                <a:latin typeface="Arial Unicode MS"/>
                <a:ea typeface="JetBrains Mono"/>
              </a:rPr>
              <a:t>th:field=</a:t>
            </a:r>
            <a:r>
              <a:rPr kumimoji="0" lang="ko-KR" altLang="ko-KR" sz="1000" b="0" i="0" u="none" strike="noStrike" cap="none" normalizeH="0" baseline="0">
                <a:ln>
                  <a:noFill/>
                </a:ln>
                <a:solidFill>
                  <a:srgbClr val="6AAB73"/>
                </a:solidFill>
                <a:effectLst/>
                <a:latin typeface="Arial Unicode MS"/>
                <a:ea typeface="JetBrains Mono"/>
              </a:rPr>
              <a:t>"*{quantity}"</a:t>
            </a:r>
            <a:r>
              <a:rPr kumimoji="0" lang="ko-KR" altLang="ko-KR" sz="1000" b="0" i="0" u="none" strike="noStrike" cap="none" normalizeH="0" baseline="0">
                <a:ln>
                  <a:noFill/>
                </a:ln>
                <a:solidFill>
                  <a:srgbClr val="BCBEC4"/>
                </a:solidFill>
                <a:effectLst/>
                <a:latin typeface="Arial Unicode MS"/>
                <a:ea typeface="JetBrains Mono"/>
              </a:rPr>
              <a:t>/&gt;&lt;/label&gt;</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&lt;</a:t>
            </a:r>
            <a:r>
              <a:rPr kumimoji="0" lang="ko-KR" altLang="ko-KR" sz="1000" b="0" i="0" u="none" strike="noStrike" cap="none" normalizeH="0" baseline="0">
                <a:ln>
                  <a:noFill/>
                </a:ln>
                <a:solidFill>
                  <a:srgbClr val="16BAAC"/>
                </a:solidFill>
                <a:effectLst/>
                <a:latin typeface="Arial Unicode MS"/>
                <a:ea typeface="JetBrains Mono"/>
              </a:rPr>
              <a:t>span </a:t>
            </a:r>
            <a:r>
              <a:rPr kumimoji="0" lang="ko-KR" altLang="ko-KR" sz="1000" b="0" i="0" u="none" strike="noStrike" cap="none" normalizeH="0" baseline="0">
                <a:ln>
                  <a:noFill/>
                </a:ln>
                <a:solidFill>
                  <a:srgbClr val="BCBEC4"/>
                </a:solidFill>
                <a:effectLst/>
                <a:latin typeface="Arial Unicode MS"/>
                <a:ea typeface="JetBrains Mono"/>
              </a:rPr>
              <a:t>th:</a:t>
            </a:r>
            <a:r>
              <a:rPr kumimoji="0" lang="ko-KR" altLang="ko-KR" sz="1000" b="0" i="0" u="none" strike="noStrike" cap="none" normalizeH="0" baseline="0">
                <a:ln>
                  <a:noFill/>
                </a:ln>
                <a:solidFill>
                  <a:srgbClr val="CF8E6D"/>
                </a:solidFill>
                <a:effectLst/>
                <a:latin typeface="Arial Unicode MS"/>
                <a:ea typeface="JetBrains Mono"/>
              </a:rPr>
              <a:t>if</a:t>
            </a:r>
            <a:r>
              <a:rPr kumimoji="0" lang="ko-KR" altLang="ko-KR" sz="1000" b="0" i="0" u="none" strike="noStrike" cap="none" normalizeH="0" baseline="0">
                <a:ln>
                  <a:noFill/>
                </a:ln>
                <a:solidFill>
                  <a:srgbClr val="BCBEC4"/>
                </a:solidFill>
                <a:effectLst/>
                <a:latin typeface="Arial Unicode MS"/>
                <a:ea typeface="JetBrains Mono"/>
              </a:rPr>
              <a:t>=</a:t>
            </a:r>
            <a:r>
              <a:rPr kumimoji="0" lang="ko-KR" altLang="ko-KR" sz="1000" b="0" i="0" u="none" strike="noStrike" cap="none" normalizeH="0" baseline="0">
                <a:ln>
                  <a:noFill/>
                </a:ln>
                <a:solidFill>
                  <a:srgbClr val="6AAB73"/>
                </a:solidFill>
                <a:effectLst/>
                <a:latin typeface="Arial Unicode MS"/>
                <a:ea typeface="JetBrains Mono"/>
              </a:rPr>
              <a:t>"${#fields.hasErrors('quantity')}" </a:t>
            </a:r>
            <a:r>
              <a:rPr kumimoji="0" lang="ko-KR" altLang="ko-KR" sz="1000" b="0" i="0" u="none" strike="noStrike" cap="none" normalizeH="0" baseline="0">
                <a:ln>
                  <a:noFill/>
                </a:ln>
                <a:solidFill>
                  <a:srgbClr val="BCBEC4"/>
                </a:solidFill>
                <a:effectLst/>
                <a:latin typeface="Arial Unicode MS"/>
                <a:ea typeface="JetBrains Mono"/>
              </a:rPr>
              <a:t>th:errors=</a:t>
            </a:r>
            <a:r>
              <a:rPr kumimoji="0" lang="ko-KR" altLang="ko-KR" sz="1000" b="0" i="0" u="none" strike="noStrike" cap="none" normalizeH="0" baseline="0">
                <a:ln>
                  <a:noFill/>
                </a:ln>
                <a:solidFill>
                  <a:srgbClr val="6AAB73"/>
                </a:solidFill>
                <a:effectLst/>
                <a:latin typeface="Arial Unicode MS"/>
                <a:ea typeface="JetBrains Mono"/>
              </a:rPr>
              <a:t>"*{quantity}"</a:t>
            </a:r>
            <a:r>
              <a:rPr kumimoji="0" lang="ko-KR" altLang="ko-KR" sz="1000" b="0" i="0" u="none" strike="noStrike" cap="none" normalizeH="0" baseline="0">
                <a:ln>
                  <a:noFill/>
                </a:ln>
                <a:solidFill>
                  <a:srgbClr val="BCBEC4"/>
                </a:solidFill>
                <a:effectLst/>
                <a:latin typeface="Arial Unicode MS"/>
                <a:ea typeface="JetBrains Mono"/>
              </a:rPr>
              <a:t>&gt;</a:t>
            </a:r>
            <a:r>
              <a:rPr kumimoji="0" lang="ko-KR" altLang="ko-KR" sz="10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수량 오류</a:t>
            </a:r>
            <a:r>
              <a:rPr kumimoji="0" lang="ko-KR" altLang="ko-KR" sz="1000" b="0" i="0" u="none" strike="noStrike" cap="none" normalizeH="0" baseline="0">
                <a:ln>
                  <a:noFill/>
                </a:ln>
                <a:solidFill>
                  <a:srgbClr val="BCBEC4"/>
                </a:solidFill>
                <a:effectLst/>
                <a:latin typeface="Arial Unicode MS"/>
                <a:ea typeface="JetBrains Mono"/>
              </a:rPr>
              <a:t>&lt;/span&gt;&lt;</a:t>
            </a:r>
            <a:r>
              <a:rPr kumimoji="0" lang="ko-KR" altLang="ko-KR" sz="1000" b="0" i="0" u="none" strike="noStrike" cap="none" normalizeH="0" baseline="0">
                <a:ln>
                  <a:noFill/>
                </a:ln>
                <a:solidFill>
                  <a:srgbClr val="16BAAC"/>
                </a:solidFill>
                <a:effectLst/>
                <a:latin typeface="Arial Unicode MS"/>
                <a:ea typeface="JetBrains Mono"/>
              </a:rPr>
              <a:t>br</a:t>
            </a:r>
            <a:r>
              <a:rPr kumimoji="0" lang="ko-KR" altLang="ko-KR" sz="1000" b="0" i="0" u="none" strike="noStrike" cap="none" normalizeH="0" baseline="0">
                <a:ln>
                  <a:noFill/>
                </a:ln>
                <a:solidFill>
                  <a:srgbClr val="BCBEC4"/>
                </a:solidFill>
                <a:effectLst/>
                <a:latin typeface="Arial Unicode MS"/>
                <a:ea typeface="JetBrains Mono"/>
              </a:rPr>
              <a:t>/&gt;</a:t>
            </a:r>
            <a:br>
              <a:rPr kumimoji="0" lang="ko-KR" altLang="ko-KR" sz="1000" b="0" i="0" u="none" strike="noStrike" cap="none" normalizeH="0" baseline="0">
                <a:ln>
                  <a:noFill/>
                </a:ln>
                <a:solidFill>
                  <a:srgbClr val="BCBEC4"/>
                </a:solidFill>
                <a:effectLst/>
                <a:latin typeface="Arial Unicode MS"/>
                <a:ea typeface="JetBrains Mono"/>
              </a:rPr>
            </a:b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&lt;!-- </a:t>
            </a:r>
            <a:r>
              <a:rPr kumimoji="0" lang="ko-KR" altLang="ko-KR" sz="10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객체 수준 </a:t>
            </a:r>
            <a:r>
              <a:rPr kumimoji="0" lang="ko-KR" altLang="ko-KR" sz="1000" b="0" i="0" u="none" strike="noStrike" cap="none" normalizeH="0" baseline="0">
                <a:ln>
                  <a:noFill/>
                </a:ln>
                <a:solidFill>
                  <a:srgbClr val="C77DBB"/>
                </a:solidFill>
                <a:effectLst/>
                <a:latin typeface="Courier New" panose="02070309020205020404" pitchFamily="49" charset="0"/>
                <a:ea typeface="JetBrains Mono"/>
                <a:cs typeface="Courier New" panose="02070309020205020404" pitchFamily="49" charset="0"/>
              </a:rPr>
              <a:t>오류 </a:t>
            </a:r>
            <a:r>
              <a:rPr kumimoji="0" lang="ko-KR" altLang="ko-KR" sz="1000" b="0" i="0" u="none" strike="noStrike" cap="none" normalizeH="0" baseline="0">
                <a:ln>
                  <a:noFill/>
                </a:ln>
                <a:solidFill>
                  <a:srgbClr val="BCBEC4"/>
                </a:solidFill>
                <a:effectLst/>
                <a:latin typeface="Arial Unicode MS"/>
                <a:ea typeface="JetBrains Mono"/>
              </a:rPr>
              <a:t>--&gt;</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&lt;</a:t>
            </a:r>
            <a:r>
              <a:rPr kumimoji="0" lang="ko-KR" altLang="ko-KR" sz="1000" b="0" i="0" u="none" strike="noStrike" cap="none" normalizeH="0" baseline="0">
                <a:ln>
                  <a:noFill/>
                </a:ln>
                <a:solidFill>
                  <a:srgbClr val="16BAAC"/>
                </a:solidFill>
                <a:effectLst/>
                <a:latin typeface="Arial Unicode MS"/>
                <a:ea typeface="JetBrains Mono"/>
              </a:rPr>
              <a:t>div </a:t>
            </a:r>
            <a:r>
              <a:rPr kumimoji="0" lang="ko-KR" altLang="ko-KR" sz="1000" b="0" i="0" u="none" strike="noStrike" cap="none" normalizeH="0" baseline="0">
                <a:ln>
                  <a:noFill/>
                </a:ln>
                <a:solidFill>
                  <a:srgbClr val="BCBEC4"/>
                </a:solidFill>
                <a:effectLst/>
                <a:latin typeface="Arial Unicode MS"/>
                <a:ea typeface="JetBrains Mono"/>
              </a:rPr>
              <a:t>th:</a:t>
            </a:r>
            <a:r>
              <a:rPr kumimoji="0" lang="ko-KR" altLang="ko-KR" sz="1000" b="0" i="0" u="none" strike="noStrike" cap="none" normalizeH="0" baseline="0">
                <a:ln>
                  <a:noFill/>
                </a:ln>
                <a:solidFill>
                  <a:srgbClr val="CF8E6D"/>
                </a:solidFill>
                <a:effectLst/>
                <a:latin typeface="Arial Unicode MS"/>
                <a:ea typeface="JetBrains Mono"/>
              </a:rPr>
              <a:t>if</a:t>
            </a:r>
            <a:r>
              <a:rPr kumimoji="0" lang="ko-KR" altLang="ko-KR" sz="1000" b="0" i="0" u="none" strike="noStrike" cap="none" normalizeH="0" baseline="0">
                <a:ln>
                  <a:noFill/>
                </a:ln>
                <a:solidFill>
                  <a:srgbClr val="BCBEC4"/>
                </a:solidFill>
                <a:effectLst/>
                <a:latin typeface="Arial Unicode MS"/>
                <a:ea typeface="JetBrains Mono"/>
              </a:rPr>
              <a:t>=</a:t>
            </a:r>
            <a:r>
              <a:rPr kumimoji="0" lang="ko-KR" altLang="ko-KR" sz="1000" b="0" i="0" u="none" strike="noStrike" cap="none" normalizeH="0" baseline="0">
                <a:ln>
                  <a:noFill/>
                </a:ln>
                <a:solidFill>
                  <a:srgbClr val="6AAB73"/>
                </a:solidFill>
                <a:effectLst/>
                <a:latin typeface="Arial Unicode MS"/>
                <a:ea typeface="JetBrains Mono"/>
              </a:rPr>
              <a:t>"${#fields.hasGlobalErrors()}"</a:t>
            </a:r>
            <a:r>
              <a:rPr kumimoji="0" lang="ko-KR" altLang="ko-KR" sz="1000" b="0" i="0" u="none" strike="noStrike" cap="none" normalizeH="0" baseline="0">
                <a:ln>
                  <a:noFill/>
                </a:ln>
                <a:solidFill>
                  <a:srgbClr val="BCBEC4"/>
                </a:solidFill>
                <a:effectLst/>
                <a:latin typeface="Arial Unicode MS"/>
                <a:ea typeface="JetBrains Mono"/>
              </a:rPr>
              <a:t>&gt;</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&lt;</a:t>
            </a:r>
            <a:r>
              <a:rPr kumimoji="0" lang="ko-KR" altLang="ko-KR" sz="1000" b="0" i="0" u="none" strike="noStrike" cap="none" normalizeH="0" baseline="0">
                <a:ln>
                  <a:noFill/>
                </a:ln>
                <a:solidFill>
                  <a:srgbClr val="16BAAC"/>
                </a:solidFill>
                <a:effectLst/>
                <a:latin typeface="Arial Unicode MS"/>
                <a:ea typeface="JetBrains Mono"/>
              </a:rPr>
              <a:t>p </a:t>
            </a:r>
            <a:r>
              <a:rPr kumimoji="0" lang="ko-KR" altLang="ko-KR" sz="1000" b="0" i="0" u="none" strike="noStrike" cap="none" normalizeH="0" baseline="0">
                <a:ln>
                  <a:noFill/>
                </a:ln>
                <a:solidFill>
                  <a:srgbClr val="BCBEC4"/>
                </a:solidFill>
                <a:effectLst/>
                <a:latin typeface="Arial Unicode MS"/>
                <a:ea typeface="JetBrains Mono"/>
              </a:rPr>
              <a:t>th:each=</a:t>
            </a:r>
            <a:r>
              <a:rPr kumimoji="0" lang="ko-KR" altLang="ko-KR" sz="1000" b="0" i="0" u="none" strike="noStrike" cap="none" normalizeH="0" baseline="0">
                <a:ln>
                  <a:noFill/>
                </a:ln>
                <a:solidFill>
                  <a:srgbClr val="6AAB73"/>
                </a:solidFill>
                <a:effectLst/>
                <a:latin typeface="Arial Unicode MS"/>
                <a:ea typeface="JetBrains Mono"/>
              </a:rPr>
              <a:t>"error : ${#fields.globalErrors()}" </a:t>
            </a:r>
            <a:r>
              <a:rPr kumimoji="0" lang="ko-KR" altLang="ko-KR" sz="1000" b="0" i="0" u="none" strike="noStrike" cap="none" normalizeH="0" baseline="0">
                <a:ln>
                  <a:noFill/>
                </a:ln>
                <a:solidFill>
                  <a:srgbClr val="BCBEC4"/>
                </a:solidFill>
                <a:effectLst/>
                <a:latin typeface="Arial Unicode MS"/>
                <a:ea typeface="JetBrains Mono"/>
              </a:rPr>
              <a:t>th:text=</a:t>
            </a:r>
            <a:r>
              <a:rPr kumimoji="0" lang="ko-KR" altLang="ko-KR" sz="1000" b="0" i="0" u="none" strike="noStrike" cap="none" normalizeH="0" baseline="0">
                <a:ln>
                  <a:noFill/>
                </a:ln>
                <a:solidFill>
                  <a:srgbClr val="6AAB73"/>
                </a:solidFill>
                <a:effectLst/>
                <a:latin typeface="Arial Unicode MS"/>
                <a:ea typeface="JetBrains Mono"/>
              </a:rPr>
              <a:t>"${error}"</a:t>
            </a:r>
            <a:r>
              <a:rPr kumimoji="0" lang="ko-KR" altLang="ko-KR" sz="1000" b="0" i="0" u="none" strike="noStrike" cap="none" normalizeH="0" baseline="0">
                <a:ln>
                  <a:noFill/>
                </a:ln>
                <a:solidFill>
                  <a:srgbClr val="BCBEC4"/>
                </a:solidFill>
                <a:effectLst/>
                <a:latin typeface="Arial Unicode MS"/>
                <a:ea typeface="JetBrains Mono"/>
              </a:rPr>
              <a:t>&gt;</a:t>
            </a:r>
            <a:r>
              <a:rPr kumimoji="0" lang="ko-KR" altLang="ko-KR" sz="10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글로벌 오류</a:t>
            </a:r>
            <a:r>
              <a:rPr kumimoji="0" lang="ko-KR" altLang="ko-KR" sz="1000" b="0" i="0" u="none" strike="noStrike" cap="none" normalizeH="0" baseline="0">
                <a:ln>
                  <a:noFill/>
                </a:ln>
                <a:solidFill>
                  <a:srgbClr val="BCBEC4"/>
                </a:solidFill>
                <a:effectLst/>
                <a:latin typeface="Arial Unicode MS"/>
                <a:ea typeface="JetBrains Mono"/>
              </a:rPr>
              <a:t>&lt;/p&gt;</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&lt;/div&gt;</a:t>
            </a:r>
            <a:br>
              <a:rPr kumimoji="0" lang="ko-KR" altLang="ko-KR" sz="1000" b="0" i="0" u="none" strike="noStrike" cap="none" normalizeH="0" baseline="0">
                <a:ln>
                  <a:noFill/>
                </a:ln>
                <a:solidFill>
                  <a:srgbClr val="BCBEC4"/>
                </a:solidFill>
                <a:effectLst/>
                <a:latin typeface="Arial Unicode MS"/>
                <a:ea typeface="JetBrains Mono"/>
              </a:rPr>
            </a:b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&lt;</a:t>
            </a:r>
            <a:r>
              <a:rPr kumimoji="0" lang="ko-KR" altLang="ko-KR" sz="1000" b="0" i="0" u="none" strike="noStrike" cap="none" normalizeH="0" baseline="0">
                <a:ln>
                  <a:noFill/>
                </a:ln>
                <a:solidFill>
                  <a:srgbClr val="16BAAC"/>
                </a:solidFill>
                <a:effectLst/>
                <a:latin typeface="Arial Unicode MS"/>
                <a:ea typeface="JetBrains Mono"/>
              </a:rPr>
              <a:t>button </a:t>
            </a:r>
            <a:r>
              <a:rPr kumimoji="0" lang="ko-KR" altLang="ko-KR" sz="1000" b="0" i="0" u="none" strike="noStrike" cap="none" normalizeH="0" baseline="0">
                <a:ln>
                  <a:noFill/>
                </a:ln>
                <a:solidFill>
                  <a:srgbClr val="BCBEC4"/>
                </a:solidFill>
                <a:effectLst/>
                <a:latin typeface="Arial Unicode MS"/>
                <a:ea typeface="JetBrains Mono"/>
              </a:rPr>
              <a:t>type=</a:t>
            </a:r>
            <a:r>
              <a:rPr kumimoji="0" lang="ko-KR" altLang="ko-KR" sz="1000" b="0" i="0" u="none" strike="noStrike" cap="none" normalizeH="0" baseline="0">
                <a:ln>
                  <a:noFill/>
                </a:ln>
                <a:solidFill>
                  <a:srgbClr val="6AAB73"/>
                </a:solidFill>
                <a:effectLst/>
                <a:latin typeface="Arial Unicode MS"/>
                <a:ea typeface="JetBrains Mono"/>
              </a:rPr>
              <a:t>"submit"</a:t>
            </a:r>
            <a:r>
              <a:rPr kumimoji="0" lang="ko-KR" altLang="ko-KR" sz="1000" b="0" i="0" u="none" strike="noStrike" cap="none" normalizeH="0" baseline="0">
                <a:ln>
                  <a:noFill/>
                </a:ln>
                <a:solidFill>
                  <a:srgbClr val="BCBEC4"/>
                </a:solidFill>
                <a:effectLst/>
                <a:latin typeface="Arial Unicode MS"/>
                <a:ea typeface="JetBrains Mono"/>
              </a:rPr>
              <a:t>&gt;</a:t>
            </a:r>
            <a:r>
              <a:rPr kumimoji="0" lang="ko-KR" altLang="ko-KR" sz="10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제출</a:t>
            </a:r>
            <a:r>
              <a:rPr kumimoji="0" lang="ko-KR" altLang="ko-KR" sz="1000" b="0" i="0" u="none" strike="noStrike" cap="none" normalizeH="0" baseline="0">
                <a:ln>
                  <a:noFill/>
                </a:ln>
                <a:solidFill>
                  <a:srgbClr val="BCBEC4"/>
                </a:solidFill>
                <a:effectLst/>
                <a:latin typeface="Arial Unicode MS"/>
                <a:ea typeface="JetBrains Mono"/>
              </a:rPr>
              <a:t>&lt;/button&gt;</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&lt;/form&gt;</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&lt;/body&gt;</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&lt;/</a:t>
            </a:r>
            <a:r>
              <a:rPr kumimoji="0" lang="ko-KR" altLang="ko-KR" sz="1000" b="0" i="0" u="none" strike="noStrike" cap="none" normalizeH="0" baseline="0">
                <a:ln>
                  <a:noFill/>
                </a:ln>
                <a:solidFill>
                  <a:srgbClr val="C77DBB"/>
                </a:solidFill>
                <a:effectLst/>
                <a:latin typeface="Arial Unicode MS"/>
                <a:ea typeface="JetBrains Mono"/>
              </a:rPr>
              <a:t>html</a:t>
            </a:r>
            <a:r>
              <a:rPr kumimoji="0" lang="ko-KR" altLang="ko-KR" sz="1000" b="0" i="0" u="none" strike="noStrike" cap="none" normalizeH="0" baseline="0">
                <a:ln>
                  <a:noFill/>
                </a:ln>
                <a:solidFill>
                  <a:srgbClr val="BCBEC4"/>
                </a:solidFill>
                <a:effectLst/>
                <a:latin typeface="Arial Unicode MS"/>
                <a:ea typeface="JetBrains Mono"/>
              </a:rPr>
              <a:t>&gt;</a:t>
            </a:r>
            <a:endParaRPr kumimoji="0" lang="ko-KR" altLang="ko-KR" sz="1000" b="0" i="0" u="none" strike="noStrike" cap="none" normalizeH="0" baseline="0">
              <a:ln>
                <a:noFill/>
              </a:ln>
              <a:solidFill>
                <a:schemeClr val="tx1"/>
              </a:solidFill>
              <a:effectLst/>
              <a:latin typeface="Arial" panose="020B0604020202020204" pitchFamily="34" charset="0"/>
            </a:endParaRPr>
          </a:p>
        </p:txBody>
      </p:sp>
      <p:sp>
        <p:nvSpPr>
          <p:cNvPr id="2" name="Rectangle 1">
            <a:extLst>
              <a:ext uri="{FF2B5EF4-FFF2-40B4-BE49-F238E27FC236}">
                <a16:creationId xmlns:a16="http://schemas.microsoft.com/office/drawing/2014/main" id="{C2FE1182-6384-19BA-69F8-A9DC3B4DE866}"/>
              </a:ext>
            </a:extLst>
          </p:cNvPr>
          <p:cNvSpPr>
            <a:spLocks noChangeArrowheads="1"/>
          </p:cNvSpPr>
          <p:nvPr/>
        </p:nvSpPr>
        <p:spPr bwMode="auto">
          <a:xfrm>
            <a:off x="3392955" y="726183"/>
            <a:ext cx="2105476" cy="1330557"/>
          </a:xfrm>
          <a:prstGeom prst="rect">
            <a:avLst/>
          </a:prstGeom>
          <a:solidFill>
            <a:srgbClr val="1E1F22"/>
          </a:solidFill>
          <a:ln w="9525">
            <a:solidFill>
              <a:srgbClr val="FFC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solidFill>
                  <a:schemeClr val="accent4">
                    <a:lumMod val="75000"/>
                  </a:schemeClr>
                </a:solidFill>
                <a:effectLst/>
                <a:latin typeface="Arial Unicode MS"/>
                <a:ea typeface="JetBrains Mono"/>
              </a:rPr>
              <a:t>@Data</a:t>
            </a:r>
          </a:p>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Order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private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C77DBB"/>
                </a:solidFill>
                <a:effectLst/>
                <a:latin typeface="Arial Unicode MS"/>
                <a:ea typeface="JetBrains Mono"/>
              </a:rPr>
              <a:t>productName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private int </a:t>
            </a:r>
            <a:r>
              <a:rPr kumimoji="0" lang="ko-KR" altLang="ko-KR" sz="1100" b="0" i="0" u="none" strike="noStrike" cap="none" normalizeH="0" baseline="0">
                <a:ln>
                  <a:noFill/>
                </a:ln>
                <a:solidFill>
                  <a:srgbClr val="C77DBB"/>
                </a:solidFill>
                <a:effectLst/>
                <a:latin typeface="Arial Unicode MS"/>
                <a:ea typeface="JetBrains Mono"/>
              </a:rPr>
              <a:t>quantity</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7" name="직사각형 6">
            <a:extLst>
              <a:ext uri="{FF2B5EF4-FFF2-40B4-BE49-F238E27FC236}">
                <a16:creationId xmlns:a16="http://schemas.microsoft.com/office/drawing/2014/main" id="{21B6C508-1BE7-6CD1-0E85-AABF89451C0E}"/>
              </a:ext>
            </a:extLst>
          </p:cNvPr>
          <p:cNvSpPr/>
          <p:nvPr/>
        </p:nvSpPr>
        <p:spPr>
          <a:xfrm>
            <a:off x="5611778" y="5271072"/>
            <a:ext cx="6454992" cy="1329210"/>
          </a:xfrm>
          <a:prstGeom prst="rect">
            <a:avLst/>
          </a:prstGeom>
        </p:spPr>
        <p:txBody>
          <a:bodyPr wrap="square">
            <a:spAutoFit/>
          </a:bodyPr>
          <a:lstStyle/>
          <a:p>
            <a:pPr marL="228600" indent="-228600">
              <a:lnSpc>
                <a:spcPct val="150000"/>
              </a:lnSpc>
              <a:buFont typeface="+mj-lt"/>
              <a:buAutoNum type="arabicPeriod"/>
            </a:pPr>
            <a:r>
              <a:rPr lang="en-US" altLang="ko-KR" sz="1100"/>
              <a:t>BindingResult </a:t>
            </a:r>
            <a:r>
              <a:rPr lang="ko-KR" altLang="en-US" sz="1100"/>
              <a:t>는 자동으로 모델에 추가되며</a:t>
            </a:r>
            <a:r>
              <a:rPr lang="en-US" altLang="ko-KR" sz="1100"/>
              <a:t> Thymeleaf </a:t>
            </a:r>
            <a:r>
              <a:rPr lang="ko-KR" altLang="en-US" sz="1100"/>
              <a:t>에서 </a:t>
            </a:r>
            <a:r>
              <a:rPr lang="en-US" altLang="ko-KR" sz="1100"/>
              <a:t>#fields </a:t>
            </a:r>
            <a:r>
              <a:rPr lang="ko-KR" altLang="en-US" sz="1100"/>
              <a:t>를 통해 접근할 수 있다</a:t>
            </a:r>
            <a:endParaRPr lang="en-US" altLang="ko-KR" sz="1100"/>
          </a:p>
          <a:p>
            <a:pPr marL="228600" indent="-228600">
              <a:lnSpc>
                <a:spcPct val="150000"/>
              </a:lnSpc>
              <a:buFont typeface="+mj-lt"/>
              <a:buAutoNum type="arabicPeriod"/>
            </a:pPr>
            <a:r>
              <a:rPr lang="en-US" altLang="ko-KR" sz="1100"/>
              <a:t>#fields </a:t>
            </a:r>
            <a:r>
              <a:rPr lang="ko-KR" altLang="en-US" sz="1100"/>
              <a:t>는 </a:t>
            </a:r>
            <a:r>
              <a:rPr lang="en-US" altLang="ko-KR" sz="1100"/>
              <a:t>BindingResult </a:t>
            </a:r>
            <a:r>
              <a:rPr lang="ko-KR" altLang="en-US" sz="1100"/>
              <a:t>를 감싸고 있는 </a:t>
            </a:r>
            <a:r>
              <a:rPr lang="en-US" altLang="ko-KR" sz="1100"/>
              <a:t>Thymeleaf </a:t>
            </a:r>
            <a:r>
              <a:rPr lang="ko-KR" altLang="en-US" sz="1100"/>
              <a:t>유틸리티 객체이며 </a:t>
            </a:r>
            <a:r>
              <a:rPr lang="en-US" altLang="ko-KR" sz="1100"/>
              <a:t>BindingResult </a:t>
            </a:r>
            <a:r>
              <a:rPr lang="ko-KR" altLang="en-US" sz="1100"/>
              <a:t>의 필드 및 글로벌 오류에 쉽게 접근할 수 있다</a:t>
            </a:r>
            <a:endParaRPr lang="en-US" altLang="ko-KR" sz="1100"/>
          </a:p>
          <a:p>
            <a:pPr marL="228600" indent="-228600">
              <a:lnSpc>
                <a:spcPct val="150000"/>
              </a:lnSpc>
              <a:buFont typeface="+mj-lt"/>
              <a:buAutoNum type="arabicPeriod"/>
            </a:pPr>
            <a:r>
              <a:rPr lang="en-US" altLang="ko-KR" sz="1100">
                <a:hlinkClick r:id="rId3"/>
              </a:rPr>
              <a:t>https://www.thymeleaf.org/apidocs/thymeleaf-spring6/3.1.2.RELEASE/org/thymeleaf/spring6/expression/Fields.html</a:t>
            </a:r>
            <a:endParaRPr lang="en-US" altLang="ko-KR" sz="1100"/>
          </a:p>
        </p:txBody>
      </p:sp>
    </p:spTree>
    <p:extLst>
      <p:ext uri="{BB962C8B-B14F-4D97-AF65-F5344CB8AC3E}">
        <p14:creationId xmlns:p14="http://schemas.microsoft.com/office/powerpoint/2010/main" val="4230847807"/>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E92878-E4EA-30A1-1858-4FF10AE82FE6}"/>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E7C6D4F2-BA5E-5CCE-732E-043785E14756}"/>
              </a:ext>
            </a:extLst>
          </p:cNvPr>
          <p:cNvSpPr txBox="1"/>
          <p:nvPr/>
        </p:nvSpPr>
        <p:spPr>
          <a:xfrm>
            <a:off x="2995255" y="2921169"/>
            <a:ext cx="6201506" cy="1015663"/>
          </a:xfrm>
          <a:prstGeom prst="rect">
            <a:avLst/>
          </a:prstGeom>
          <a:noFill/>
        </p:spPr>
        <p:txBody>
          <a:bodyPr wrap="none" rtlCol="0">
            <a:spAutoFit/>
          </a:bodyPr>
          <a:lstStyle/>
          <a:p>
            <a:pPr algn="ctr"/>
            <a:r>
              <a:rPr lang="en-US" altLang="ko-KR" sz="6000">
                <a:solidFill>
                  <a:schemeClr val="accent1">
                    <a:lumMod val="75000"/>
                  </a:schemeClr>
                </a:solidFill>
              </a:rPr>
              <a:t>BindingResult - 3</a:t>
            </a:r>
            <a:endParaRPr lang="ko-KR" altLang="en-US" sz="6000">
              <a:solidFill>
                <a:schemeClr val="accent1">
                  <a:lumMod val="75000"/>
                </a:schemeClr>
              </a:solidFill>
              <a:latin typeface="+mj-lt"/>
            </a:endParaRPr>
          </a:p>
        </p:txBody>
      </p:sp>
      <p:sp>
        <p:nvSpPr>
          <p:cNvPr id="3" name="TextBox 2">
            <a:extLst>
              <a:ext uri="{FF2B5EF4-FFF2-40B4-BE49-F238E27FC236}">
                <a16:creationId xmlns:a16="http://schemas.microsoft.com/office/drawing/2014/main" id="{F5828300-BED8-35E4-58E2-6356D2A065B4}"/>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2704231768"/>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94970A-E98C-6B99-9EFF-0A3204074368}"/>
            </a:ext>
          </a:extLst>
        </p:cNvPr>
        <p:cNvGrpSpPr/>
        <p:nvPr/>
      </p:nvGrpSpPr>
      <p:grpSpPr>
        <a:xfrm>
          <a:off x="0" y="0"/>
          <a:ext cx="0" cy="0"/>
          <a:chOff x="0" y="0"/>
          <a:chExt cx="0" cy="0"/>
        </a:xfrm>
      </p:grpSpPr>
      <p:sp>
        <p:nvSpPr>
          <p:cNvPr id="16" name="직사각형 15">
            <a:extLst>
              <a:ext uri="{FF2B5EF4-FFF2-40B4-BE49-F238E27FC236}">
                <a16:creationId xmlns:a16="http://schemas.microsoft.com/office/drawing/2014/main" id="{D87A474E-E422-B29B-1AE1-673EC2794A20}"/>
              </a:ext>
            </a:extLst>
          </p:cNvPr>
          <p:cNvSpPr/>
          <p:nvPr/>
        </p:nvSpPr>
        <p:spPr>
          <a:xfrm>
            <a:off x="107316" y="266806"/>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rPr>
              <a:t>개요</a:t>
            </a:r>
            <a:endParaRPr lang="ko-KR" altLang="en-US" b="1">
              <a:solidFill>
                <a:schemeClr val="accent1">
                  <a:lumMod val="75000"/>
                </a:schemeClr>
              </a:solidFill>
              <a:latin typeface="+mn-ea"/>
            </a:endParaRPr>
          </a:p>
        </p:txBody>
      </p:sp>
      <p:sp>
        <p:nvSpPr>
          <p:cNvPr id="17" name="직사각형 16">
            <a:extLst>
              <a:ext uri="{FF2B5EF4-FFF2-40B4-BE49-F238E27FC236}">
                <a16:creationId xmlns:a16="http://schemas.microsoft.com/office/drawing/2014/main" id="{038D7CEA-7C2B-24CD-0EB2-BEB5014105FD}"/>
              </a:ext>
            </a:extLst>
          </p:cNvPr>
          <p:cNvSpPr/>
          <p:nvPr/>
        </p:nvSpPr>
        <p:spPr>
          <a:xfrm>
            <a:off x="272035" y="636138"/>
            <a:ext cx="11919965" cy="887615"/>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FieldError </a:t>
            </a:r>
            <a:r>
              <a:rPr lang="ko-KR" altLang="en-US" sz="1200"/>
              <a:t>및 </a:t>
            </a:r>
            <a:r>
              <a:rPr lang="en-US" altLang="ko-KR" sz="1200"/>
              <a:t>ObjectError </a:t>
            </a:r>
            <a:r>
              <a:rPr lang="ko-KR" altLang="en-US" sz="1200"/>
              <a:t>클래스는 두 개의 생성자가 있으며 이 두 생성자는 오류의 상세 정도에 따라 사용되며</a:t>
            </a:r>
            <a:r>
              <a:rPr lang="en-US" altLang="ko-KR" sz="1200"/>
              <a:t> </a:t>
            </a:r>
            <a:r>
              <a:rPr lang="ko-KR" altLang="en-US" sz="1200"/>
              <a:t>두 번째 생성자는 보다 세부적인 오류 정보를 포함한다</a:t>
            </a:r>
            <a:endParaRPr lang="en-US" altLang="ko-KR" sz="1200"/>
          </a:p>
          <a:p>
            <a:pPr marL="171450" indent="-171450">
              <a:lnSpc>
                <a:spcPct val="150000"/>
              </a:lnSpc>
              <a:buFont typeface="Arial" panose="020B0604020202020204" pitchFamily="34" charset="0"/>
              <a:buChar char="•"/>
            </a:pPr>
            <a:r>
              <a:rPr lang="ko-KR" altLang="en-US" sz="1200"/>
              <a:t>첫 번째 생성자는 객체 이름</a:t>
            </a:r>
            <a:r>
              <a:rPr lang="en-US" altLang="ko-KR" sz="1200"/>
              <a:t>, </a:t>
            </a:r>
            <a:r>
              <a:rPr lang="ko-KR" altLang="en-US" sz="1200"/>
              <a:t>필드 이름</a:t>
            </a:r>
            <a:r>
              <a:rPr lang="en-US" altLang="ko-KR" sz="1200"/>
              <a:t>, </a:t>
            </a:r>
            <a:r>
              <a:rPr lang="ko-KR" altLang="en-US" sz="1200"/>
              <a:t>그리고 기본 오류 메시지를 사용해 </a:t>
            </a:r>
            <a:r>
              <a:rPr lang="en-US" altLang="ko-KR" sz="1200"/>
              <a:t>FieldError</a:t>
            </a:r>
            <a:r>
              <a:rPr lang="ko-KR" altLang="en-US" sz="1200"/>
              <a:t>를 생성한다</a:t>
            </a:r>
            <a:r>
              <a:rPr lang="en-US" altLang="ko-KR" sz="1200"/>
              <a:t>. </a:t>
            </a:r>
            <a:r>
              <a:rPr lang="ko-KR" altLang="en-US" sz="1200"/>
              <a:t>이때</a:t>
            </a:r>
            <a:r>
              <a:rPr lang="en-US" altLang="ko-KR" sz="1200"/>
              <a:t> </a:t>
            </a:r>
            <a:r>
              <a:rPr lang="ko-KR" altLang="en-US" sz="1200"/>
              <a:t>거부된 값</a:t>
            </a:r>
            <a:r>
              <a:rPr lang="en-US" altLang="ko-KR" sz="1200"/>
              <a:t>(rejectedValue)</a:t>
            </a:r>
            <a:r>
              <a:rPr lang="ko-KR" altLang="en-US" sz="1200"/>
              <a:t>이나 다른 상세 정보</a:t>
            </a:r>
            <a:r>
              <a:rPr lang="en-US" altLang="ko-KR" sz="1200"/>
              <a:t>(</a:t>
            </a:r>
            <a:r>
              <a:rPr lang="ko-KR" altLang="en-US" sz="1200"/>
              <a:t>바인딩 실패 여부</a:t>
            </a:r>
            <a:r>
              <a:rPr lang="en-US" altLang="ko-KR" sz="1200"/>
              <a:t>, </a:t>
            </a:r>
            <a:r>
              <a:rPr lang="ko-KR" altLang="en-US" sz="1200"/>
              <a:t>메시지 코드 등</a:t>
            </a:r>
            <a:r>
              <a:rPr lang="en-US" altLang="ko-KR" sz="1200"/>
              <a:t>)</a:t>
            </a:r>
            <a:r>
              <a:rPr lang="ko-KR" altLang="en-US" sz="1200"/>
              <a:t>는 포함하지 않는다</a:t>
            </a:r>
            <a:endParaRPr lang="en-US" altLang="ko-KR" sz="1200"/>
          </a:p>
        </p:txBody>
      </p:sp>
      <p:sp>
        <p:nvSpPr>
          <p:cNvPr id="3" name="Rectangle 2">
            <a:extLst>
              <a:ext uri="{FF2B5EF4-FFF2-40B4-BE49-F238E27FC236}">
                <a16:creationId xmlns:a16="http://schemas.microsoft.com/office/drawing/2014/main" id="{3A4D2071-64CB-AC26-F8B0-7D715B3B7E64}"/>
              </a:ext>
            </a:extLst>
          </p:cNvPr>
          <p:cNvSpPr>
            <a:spLocks noChangeArrowheads="1"/>
          </p:cNvSpPr>
          <p:nvPr/>
        </p:nvSpPr>
        <p:spPr bwMode="auto">
          <a:xfrm>
            <a:off x="536730" y="1543831"/>
            <a:ext cx="6249082" cy="27699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200" b="0" i="0" u="none" strike="noStrike" cap="none" normalizeH="0" baseline="0">
                <a:ln>
                  <a:noFill/>
                </a:ln>
                <a:solidFill>
                  <a:srgbClr val="BCBEC4"/>
                </a:solidFill>
                <a:effectLst/>
                <a:latin typeface="Arial Unicode MS"/>
                <a:ea typeface="JetBrains Mono"/>
              </a:rPr>
              <a:t>bindingResult.</a:t>
            </a:r>
            <a:r>
              <a:rPr kumimoji="0" lang="ko-KR" altLang="ko-KR" sz="1200" b="0" i="0" u="none" strike="noStrike" cap="none" normalizeH="0" baseline="0">
                <a:ln>
                  <a:noFill/>
                </a:ln>
                <a:solidFill>
                  <a:srgbClr val="56A8F5"/>
                </a:solidFill>
                <a:effectLst/>
                <a:latin typeface="Arial Unicode MS"/>
                <a:ea typeface="JetBrains Mono"/>
              </a:rPr>
              <a:t>addError</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CF8E6D"/>
                </a:solidFill>
                <a:effectLst/>
                <a:latin typeface="Arial Unicode MS"/>
                <a:ea typeface="JetBrains Mono"/>
              </a:rPr>
              <a:t>new </a:t>
            </a:r>
            <a:r>
              <a:rPr kumimoji="0" lang="ko-KR" altLang="ko-KR" sz="1200" b="0" i="0" u="none" strike="noStrike" cap="none" normalizeH="0" baseline="0">
                <a:ln>
                  <a:noFill/>
                </a:ln>
                <a:solidFill>
                  <a:srgbClr val="BCBEC4"/>
                </a:solidFill>
                <a:effectLst/>
                <a:latin typeface="Arial Unicode MS"/>
                <a:ea typeface="JetBrains Mono"/>
              </a:rPr>
              <a:t>FieldError(</a:t>
            </a:r>
            <a:r>
              <a:rPr kumimoji="0" lang="ko-KR" altLang="ko-KR" sz="1200" b="0" i="0" u="none" strike="noStrike" cap="none" normalizeH="0" baseline="0">
                <a:ln>
                  <a:noFill/>
                </a:ln>
                <a:solidFill>
                  <a:srgbClr val="6AAB73"/>
                </a:solidFill>
                <a:effectLst/>
                <a:latin typeface="Arial Unicode MS"/>
                <a:ea typeface="JetBrains Mono"/>
              </a:rPr>
              <a:t>"order"</a:t>
            </a: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6AAB73"/>
                </a:solidFill>
                <a:effectLst/>
                <a:latin typeface="Arial Unicode MS"/>
                <a:ea typeface="JetBrains Mono"/>
              </a:rPr>
              <a:t>"quantity"</a:t>
            </a: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6AAB73"/>
                </a:solidFill>
                <a:effectLst/>
                <a:latin typeface="Arial Unicode MS"/>
                <a:ea typeface="JetBrains Mono"/>
              </a:rPr>
              <a:t>"</a:t>
            </a:r>
            <a:r>
              <a:rPr kumimoji="0" lang="ko-KR" altLang="ko-KR" sz="12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수량은</a:t>
            </a:r>
            <a:r>
              <a:rPr kumimoji="0" lang="ko-KR" altLang="ko-KR" sz="1200" b="0" i="0" u="none" strike="noStrike" cap="none" normalizeH="0" baseline="0">
                <a:ln>
                  <a:noFill/>
                </a:ln>
                <a:solidFill>
                  <a:srgbClr val="6AAB73"/>
                </a:solidFill>
                <a:effectLst/>
                <a:latin typeface="Arial Unicode MS"/>
                <a:ea typeface="JetBrains Mono"/>
              </a:rPr>
              <a:t> 0</a:t>
            </a:r>
            <a:r>
              <a:rPr kumimoji="0" lang="ko-KR" altLang="ko-KR" sz="12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보다 커야 합니다</a:t>
            </a:r>
            <a:r>
              <a:rPr kumimoji="0" lang="ko-KR" altLang="ko-KR" sz="1200" b="0" i="0" u="none" strike="noStrike" cap="none" normalizeH="0" baseline="0">
                <a:ln>
                  <a:noFill/>
                </a:ln>
                <a:solidFill>
                  <a:srgbClr val="6AAB73"/>
                </a:solidFill>
                <a:effectLst/>
                <a:latin typeface="Arial Unicode MS"/>
                <a:ea typeface="JetBrains Mono"/>
              </a:rPr>
              <a:t>."</a:t>
            </a:r>
            <a:r>
              <a:rPr kumimoji="0" lang="ko-KR" altLang="ko-KR" sz="1200" b="0" i="0" u="none" strike="noStrike" cap="none" normalizeH="0" baseline="0">
                <a:ln>
                  <a:noFill/>
                </a:ln>
                <a:solidFill>
                  <a:srgbClr val="BCBEC4"/>
                </a:solidFill>
                <a:effectLst/>
                <a:latin typeface="Arial Unicode MS"/>
                <a:ea typeface="JetBrains Mono"/>
              </a:rPr>
              <a:t>));</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5" name="TextBox 4">
            <a:extLst>
              <a:ext uri="{FF2B5EF4-FFF2-40B4-BE49-F238E27FC236}">
                <a16:creationId xmlns:a16="http://schemas.microsoft.com/office/drawing/2014/main" id="{BEAC222B-EE10-B71B-EF72-59A6D5C3C0EB}"/>
              </a:ext>
            </a:extLst>
          </p:cNvPr>
          <p:cNvSpPr txBox="1"/>
          <p:nvPr/>
        </p:nvSpPr>
        <p:spPr>
          <a:xfrm>
            <a:off x="6785812" y="1563909"/>
            <a:ext cx="4297452" cy="276999"/>
          </a:xfrm>
          <a:prstGeom prst="rect">
            <a:avLst/>
          </a:prstGeom>
          <a:noFill/>
        </p:spPr>
        <p:txBody>
          <a:bodyPr wrap="square">
            <a:spAutoFit/>
          </a:bodyPr>
          <a:lstStyle/>
          <a:p>
            <a:r>
              <a:rPr lang="ko-KR" altLang="en-US" sz="1200"/>
              <a:t>간단하게 필드에 대한 오류 메시지만 추가할 때 사용한다</a:t>
            </a:r>
          </a:p>
        </p:txBody>
      </p:sp>
      <p:sp>
        <p:nvSpPr>
          <p:cNvPr id="8" name="직사각형 7">
            <a:extLst>
              <a:ext uri="{FF2B5EF4-FFF2-40B4-BE49-F238E27FC236}">
                <a16:creationId xmlns:a16="http://schemas.microsoft.com/office/drawing/2014/main" id="{C792C910-492F-58F8-59E5-ED68BD284070}"/>
              </a:ext>
            </a:extLst>
          </p:cNvPr>
          <p:cNvSpPr/>
          <p:nvPr/>
        </p:nvSpPr>
        <p:spPr>
          <a:xfrm>
            <a:off x="145337" y="2349238"/>
            <a:ext cx="2398413"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rPr>
              <a:t>두번째 생성자 </a:t>
            </a:r>
            <a:r>
              <a:rPr lang="en-US" altLang="ko-KR" b="1">
                <a:solidFill>
                  <a:schemeClr val="accent1">
                    <a:lumMod val="75000"/>
                  </a:schemeClr>
                </a:solidFill>
              </a:rPr>
              <a:t>API</a:t>
            </a:r>
            <a:endParaRPr lang="ko-KR" altLang="en-US" b="1">
              <a:solidFill>
                <a:schemeClr val="accent1">
                  <a:lumMod val="75000"/>
                </a:schemeClr>
              </a:solidFill>
              <a:latin typeface="+mn-ea"/>
            </a:endParaRPr>
          </a:p>
        </p:txBody>
      </p:sp>
      <p:sp>
        <p:nvSpPr>
          <p:cNvPr id="11" name="TextBox 10">
            <a:extLst>
              <a:ext uri="{FF2B5EF4-FFF2-40B4-BE49-F238E27FC236}">
                <a16:creationId xmlns:a16="http://schemas.microsoft.com/office/drawing/2014/main" id="{55CFFE9B-7A2E-1E0E-647A-C2D5FBDFA0BF}"/>
              </a:ext>
            </a:extLst>
          </p:cNvPr>
          <p:cNvSpPr txBox="1"/>
          <p:nvPr/>
        </p:nvSpPr>
        <p:spPr>
          <a:xfrm>
            <a:off x="574751" y="4520900"/>
            <a:ext cx="9483649" cy="1995611"/>
          </a:xfrm>
          <a:prstGeom prst="rect">
            <a:avLst/>
          </a:prstGeom>
          <a:noFill/>
        </p:spPr>
        <p:txBody>
          <a:bodyPr wrap="square">
            <a:spAutoFit/>
          </a:bodyPr>
          <a:lstStyle/>
          <a:p>
            <a:pPr marL="228600" indent="-228600">
              <a:lnSpc>
                <a:spcPct val="150000"/>
              </a:lnSpc>
              <a:buFont typeface="+mj-ea"/>
              <a:buAutoNum type="circleNumDbPlain"/>
            </a:pPr>
            <a:r>
              <a:rPr lang="en-US" altLang="ko-KR" sz="1200" b="1"/>
              <a:t>objectName</a:t>
            </a:r>
            <a:r>
              <a:rPr lang="en-US" altLang="ko-KR" sz="1200"/>
              <a:t>: </a:t>
            </a:r>
            <a:r>
              <a:rPr lang="ko-KR" altLang="en-US" sz="1200"/>
              <a:t>오류가 발생한 객체 이름</a:t>
            </a:r>
          </a:p>
          <a:p>
            <a:pPr marL="228600" indent="-228600">
              <a:lnSpc>
                <a:spcPct val="150000"/>
              </a:lnSpc>
              <a:buFont typeface="+mj-ea"/>
              <a:buAutoNum type="circleNumDbPlain"/>
            </a:pPr>
            <a:r>
              <a:rPr lang="en-US" altLang="ko-KR" sz="1200" b="1"/>
              <a:t>field</a:t>
            </a:r>
            <a:r>
              <a:rPr lang="en-US" altLang="ko-KR" sz="1200"/>
              <a:t>: </a:t>
            </a:r>
            <a:r>
              <a:rPr lang="ko-KR" altLang="en-US" sz="1200"/>
              <a:t>오류가 발생한 필드 이름</a:t>
            </a:r>
          </a:p>
          <a:p>
            <a:pPr marL="228600" indent="-228600">
              <a:lnSpc>
                <a:spcPct val="150000"/>
              </a:lnSpc>
              <a:buFont typeface="+mj-ea"/>
              <a:buAutoNum type="circleNumDbPlain"/>
            </a:pPr>
            <a:r>
              <a:rPr lang="en-US" altLang="ko-KR" sz="1200" b="1"/>
              <a:t>rejectedValue</a:t>
            </a:r>
            <a:r>
              <a:rPr lang="en-US" altLang="ko-KR" sz="1200"/>
              <a:t>: </a:t>
            </a:r>
            <a:r>
              <a:rPr lang="ko-KR" altLang="en-US" sz="1200"/>
              <a:t>클라이언트가 입력한 잘못된 값</a:t>
            </a:r>
          </a:p>
          <a:p>
            <a:pPr marL="228600" indent="-228600">
              <a:lnSpc>
                <a:spcPct val="150000"/>
              </a:lnSpc>
              <a:buFont typeface="+mj-ea"/>
              <a:buAutoNum type="circleNumDbPlain"/>
            </a:pPr>
            <a:r>
              <a:rPr lang="en-US" altLang="ko-KR" sz="1200" b="1"/>
              <a:t>bindingFailure</a:t>
            </a:r>
            <a:r>
              <a:rPr lang="en-US" altLang="ko-KR" sz="1200"/>
              <a:t>: </a:t>
            </a:r>
            <a:r>
              <a:rPr lang="ko-KR" altLang="en-US" sz="1200"/>
              <a:t>데이터 바인딩 실패 여부 </a:t>
            </a:r>
            <a:r>
              <a:rPr lang="en-US" altLang="ko-KR" sz="1200"/>
              <a:t>(true</a:t>
            </a:r>
            <a:r>
              <a:rPr lang="ko-KR" altLang="en-US" sz="1200"/>
              <a:t>면 바인딩 실패</a:t>
            </a:r>
            <a:r>
              <a:rPr lang="en-US" altLang="ko-KR" sz="1200"/>
              <a:t>, </a:t>
            </a:r>
            <a:r>
              <a:rPr lang="ko-KR" altLang="en-US" sz="1200"/>
              <a:t>스프링에서 바인딩 하다가 난 오류인지 아닌지 구분할 수 있다</a:t>
            </a:r>
            <a:r>
              <a:rPr lang="en-US" altLang="ko-KR" sz="1200"/>
              <a:t>)</a:t>
            </a:r>
          </a:p>
          <a:p>
            <a:pPr marL="228600" indent="-228600">
              <a:lnSpc>
                <a:spcPct val="150000"/>
              </a:lnSpc>
              <a:buFont typeface="+mj-ea"/>
              <a:buAutoNum type="circleNumDbPlain"/>
            </a:pPr>
            <a:r>
              <a:rPr lang="en-US" altLang="ko-KR" sz="1200" b="1"/>
              <a:t>codes</a:t>
            </a:r>
            <a:r>
              <a:rPr lang="en-US" altLang="ko-KR" sz="1200"/>
              <a:t>: </a:t>
            </a:r>
            <a:r>
              <a:rPr lang="ko-KR" altLang="en-US" sz="1200"/>
              <a:t>오류 코드 목록 </a:t>
            </a:r>
            <a:r>
              <a:rPr lang="en-US" altLang="ko-KR" sz="1200"/>
              <a:t>(</a:t>
            </a:r>
            <a:r>
              <a:rPr lang="ko-KR" altLang="en-US" sz="1200"/>
              <a:t>메시지 소스에서 사용</a:t>
            </a:r>
            <a:r>
              <a:rPr lang="en-US" altLang="ko-KR" sz="1200"/>
              <a:t>)</a:t>
            </a:r>
          </a:p>
          <a:p>
            <a:pPr marL="228600" indent="-228600">
              <a:lnSpc>
                <a:spcPct val="150000"/>
              </a:lnSpc>
              <a:buFont typeface="+mj-ea"/>
              <a:buAutoNum type="circleNumDbPlain"/>
            </a:pPr>
            <a:r>
              <a:rPr lang="en-US" altLang="ko-KR" sz="1200" b="1"/>
              <a:t>arguments</a:t>
            </a:r>
            <a:r>
              <a:rPr lang="en-US" altLang="ko-KR" sz="1200"/>
              <a:t>: </a:t>
            </a:r>
            <a:r>
              <a:rPr lang="ko-KR" altLang="en-US" sz="1200"/>
              <a:t>메시지에 사용될 인자 목록</a:t>
            </a:r>
          </a:p>
          <a:p>
            <a:pPr marL="228600" indent="-228600">
              <a:lnSpc>
                <a:spcPct val="150000"/>
              </a:lnSpc>
              <a:buFont typeface="+mj-ea"/>
              <a:buAutoNum type="circleNumDbPlain"/>
            </a:pPr>
            <a:r>
              <a:rPr lang="en-US" altLang="ko-KR" sz="1200" b="1"/>
              <a:t>defaultMessage</a:t>
            </a:r>
            <a:r>
              <a:rPr lang="en-US" altLang="ko-KR" sz="1200"/>
              <a:t>: </a:t>
            </a:r>
            <a:r>
              <a:rPr lang="ko-KR" altLang="en-US" sz="1200"/>
              <a:t>기본 오류 메시지</a:t>
            </a:r>
          </a:p>
        </p:txBody>
      </p:sp>
      <p:sp>
        <p:nvSpPr>
          <p:cNvPr id="12" name="Rectangle 6">
            <a:extLst>
              <a:ext uri="{FF2B5EF4-FFF2-40B4-BE49-F238E27FC236}">
                <a16:creationId xmlns:a16="http://schemas.microsoft.com/office/drawing/2014/main" id="{3717BA60-C284-08D0-4B53-89125E705C4E}"/>
              </a:ext>
            </a:extLst>
          </p:cNvPr>
          <p:cNvSpPr>
            <a:spLocks noChangeArrowheads="1"/>
          </p:cNvSpPr>
          <p:nvPr/>
        </p:nvSpPr>
        <p:spPr bwMode="auto">
          <a:xfrm>
            <a:off x="574751" y="2767550"/>
            <a:ext cx="10177392" cy="658322"/>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ctr" eaLnBrk="0" fontAlgn="base" latinLnBrk="0" hangingPunct="0">
              <a:lnSpc>
                <a:spcPct val="150000"/>
              </a:lnSpc>
              <a:spcBef>
                <a:spcPct val="0"/>
              </a:spcBef>
              <a:spcAft>
                <a:spcPct val="0"/>
              </a:spcAft>
            </a:pPr>
            <a:r>
              <a:rPr kumimoji="0" lang="ko-KR" altLang="ko-KR" sz="1400" b="0" i="0" u="none" strike="noStrike" cap="none" normalizeH="0" baseline="0">
                <a:ln>
                  <a:noFill/>
                </a:ln>
                <a:solidFill>
                  <a:srgbClr val="BCBEC4"/>
                </a:solidFill>
                <a:effectLst/>
                <a:latin typeface="Arial Unicode MS"/>
                <a:ea typeface="JetBrains Mono"/>
              </a:rPr>
              <a:t>ObjectError</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CF8E6D"/>
                </a:solidFill>
                <a:effectLst/>
                <a:latin typeface="Arial Unicode MS"/>
                <a:ea typeface="JetBrains Mono"/>
              </a:rPr>
              <a:t>public </a:t>
            </a:r>
            <a:r>
              <a:rPr kumimoji="0" lang="en-US" altLang="ko-KR" sz="1200" b="0" i="0" u="none" strike="noStrike" cap="none" normalizeH="0" baseline="0">
                <a:ln>
                  <a:noFill/>
                </a:ln>
                <a:solidFill>
                  <a:srgbClr val="56A8F5"/>
                </a:solidFill>
                <a:effectLst/>
                <a:latin typeface="Arial Unicode MS"/>
                <a:ea typeface="JetBrains Mono"/>
              </a:rPr>
              <a:t>ObjectError </a:t>
            </a:r>
            <a:r>
              <a:rPr kumimoji="0" lang="ko-KR" altLang="ko-KR" sz="1200" b="0" i="0" u="none" strike="noStrike" cap="none" normalizeH="0" baseline="0">
                <a:ln>
                  <a:noFill/>
                </a:ln>
                <a:solidFill>
                  <a:srgbClr val="BCBEC4"/>
                </a:solidFill>
                <a:effectLst/>
                <a:latin typeface="Arial Unicode MS"/>
                <a:ea typeface="JetBrains Mono"/>
              </a:rPr>
              <a:t>(String objectName, String[] codes, Object[] arguments, String defaultMessage)</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13" name="Rectangle 6">
            <a:extLst>
              <a:ext uri="{FF2B5EF4-FFF2-40B4-BE49-F238E27FC236}">
                <a16:creationId xmlns:a16="http://schemas.microsoft.com/office/drawing/2014/main" id="{A552AD64-6079-6582-58EC-982B115EAA95}"/>
              </a:ext>
            </a:extLst>
          </p:cNvPr>
          <p:cNvSpPr>
            <a:spLocks noChangeArrowheads="1"/>
          </p:cNvSpPr>
          <p:nvPr/>
        </p:nvSpPr>
        <p:spPr bwMode="auto">
          <a:xfrm>
            <a:off x="574751" y="3666005"/>
            <a:ext cx="10177392" cy="658322"/>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ctr" eaLnBrk="0" fontAlgn="base" latinLnBrk="0" hangingPunct="0">
              <a:lnSpc>
                <a:spcPct val="150000"/>
              </a:lnSpc>
              <a:spcBef>
                <a:spcPct val="0"/>
              </a:spcBef>
              <a:spcAft>
                <a:spcPct val="0"/>
              </a:spcAft>
            </a:pPr>
            <a:r>
              <a:rPr kumimoji="0" lang="en-US" altLang="ko-KR" sz="1400" b="0" i="0" u="none" strike="noStrike" cap="none" normalizeH="0" baseline="0">
                <a:ln>
                  <a:noFill/>
                </a:ln>
                <a:solidFill>
                  <a:srgbClr val="BCBEC4"/>
                </a:solidFill>
                <a:effectLst/>
                <a:latin typeface="Arial Unicode MS"/>
                <a:ea typeface="JetBrains Mono"/>
              </a:rPr>
              <a:t>FieldError</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56A8F5"/>
                </a:solidFill>
                <a:effectLst/>
                <a:latin typeface="Arial Unicode MS"/>
                <a:ea typeface="JetBrains Mono"/>
              </a:rPr>
              <a:t>FieldError</a:t>
            </a:r>
            <a:r>
              <a:rPr kumimoji="0" lang="ko-KR" altLang="ko-KR" sz="1200" b="0" i="0" u="none" strike="noStrike" cap="none" normalizeH="0" baseline="0">
                <a:ln>
                  <a:noFill/>
                </a:ln>
                <a:solidFill>
                  <a:srgbClr val="BCBEC4"/>
                </a:solidFill>
                <a:effectLst/>
                <a:latin typeface="Arial Unicode MS"/>
                <a:ea typeface="JetBrains Mono"/>
              </a:rPr>
              <a:t>(String objectName, String field, Object rejectedValue, </a:t>
            </a:r>
            <a:r>
              <a:rPr kumimoji="0" lang="ko-KR" altLang="ko-KR" sz="1200" b="0" i="0" u="none" strike="noStrike" cap="none" normalizeH="0" baseline="0">
                <a:ln>
                  <a:noFill/>
                </a:ln>
                <a:solidFill>
                  <a:srgbClr val="CF8E6D"/>
                </a:solidFill>
                <a:effectLst/>
                <a:latin typeface="Arial Unicode MS"/>
                <a:ea typeface="JetBrains Mono"/>
              </a:rPr>
              <a:t>boolean </a:t>
            </a:r>
            <a:r>
              <a:rPr kumimoji="0" lang="ko-KR" altLang="ko-KR" sz="1200" b="0" i="0" u="none" strike="noStrike" cap="none" normalizeH="0" baseline="0">
                <a:ln>
                  <a:noFill/>
                </a:ln>
                <a:solidFill>
                  <a:srgbClr val="BCBEC4"/>
                </a:solidFill>
                <a:effectLst/>
                <a:latin typeface="Arial Unicode MS"/>
                <a:ea typeface="JetBrains Mono"/>
              </a:rPr>
              <a:t>bindingFailure, String[] codes, Object[] arguments, String defaultMessage)</a:t>
            </a:r>
            <a:endParaRPr kumimoji="0" lang="ko-KR" altLang="ko-KR" sz="1800" b="0" i="0" u="none" strike="noStrike" cap="none" normalizeH="0" baseline="0">
              <a:ln>
                <a:noFill/>
              </a:ln>
              <a:solidFill>
                <a:schemeClr val="tx1"/>
              </a:solidFill>
              <a:effectLst/>
              <a:latin typeface="Arial" panose="020B0604020202020204" pitchFamily="34" charset="0"/>
            </a:endParaRPr>
          </a:p>
        </p:txBody>
      </p:sp>
      <p:cxnSp>
        <p:nvCxnSpPr>
          <p:cNvPr id="20" name="직선 화살표 연결선 19">
            <a:extLst>
              <a:ext uri="{FF2B5EF4-FFF2-40B4-BE49-F238E27FC236}">
                <a16:creationId xmlns:a16="http://schemas.microsoft.com/office/drawing/2014/main" id="{496456C6-1B75-4EE2-7400-1C819FAA626E}"/>
              </a:ext>
            </a:extLst>
          </p:cNvPr>
          <p:cNvCxnSpPr>
            <a:cxnSpLocks/>
            <a:stCxn id="13" idx="0"/>
            <a:endCxn id="12" idx="2"/>
          </p:cNvCxnSpPr>
          <p:nvPr/>
        </p:nvCxnSpPr>
        <p:spPr>
          <a:xfrm flipV="1">
            <a:off x="5663447" y="3425872"/>
            <a:ext cx="0" cy="24013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28356167"/>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3EA5AC-02D6-B2A7-8A34-AF9C165CE2AE}"/>
            </a:ext>
          </a:extLst>
        </p:cNvPr>
        <p:cNvGrpSpPr/>
        <p:nvPr/>
      </p:nvGrpSpPr>
      <p:grpSpPr>
        <a:xfrm>
          <a:off x="0" y="0"/>
          <a:ext cx="0" cy="0"/>
          <a:chOff x="0" y="0"/>
          <a:chExt cx="0" cy="0"/>
        </a:xfrm>
      </p:grpSpPr>
      <p:sp>
        <p:nvSpPr>
          <p:cNvPr id="37" name="직사각형 36">
            <a:extLst>
              <a:ext uri="{FF2B5EF4-FFF2-40B4-BE49-F238E27FC236}">
                <a16:creationId xmlns:a16="http://schemas.microsoft.com/office/drawing/2014/main" id="{2E105C17-CAB5-BDE4-DCDF-E4B5E28E3D10}"/>
              </a:ext>
            </a:extLst>
          </p:cNvPr>
          <p:cNvSpPr/>
          <p:nvPr/>
        </p:nvSpPr>
        <p:spPr>
          <a:xfrm>
            <a:off x="52087" y="176674"/>
            <a:ext cx="147829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구현 예제</a:t>
            </a:r>
            <a:endParaRPr lang="ko-KR" altLang="en-US" sz="1200">
              <a:solidFill>
                <a:schemeClr val="accent1">
                  <a:lumMod val="75000"/>
                </a:schemeClr>
              </a:solidFill>
              <a:latin typeface="+mn-ea"/>
            </a:endParaRPr>
          </a:p>
        </p:txBody>
      </p:sp>
      <p:sp>
        <p:nvSpPr>
          <p:cNvPr id="3" name="직사각형 2">
            <a:extLst>
              <a:ext uri="{FF2B5EF4-FFF2-40B4-BE49-F238E27FC236}">
                <a16:creationId xmlns:a16="http://schemas.microsoft.com/office/drawing/2014/main" id="{E7441B2E-54E9-75FC-03C7-9A3822B7DB3D}"/>
              </a:ext>
            </a:extLst>
          </p:cNvPr>
          <p:cNvSpPr/>
          <p:nvPr/>
        </p:nvSpPr>
        <p:spPr>
          <a:xfrm>
            <a:off x="272035" y="546006"/>
            <a:ext cx="11867878"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t>사용자가 입력한 내용이 잘못되어 바인딩 오류가 발생하면 서버는 클라이언트에게 오류 정보를 전달해서 화면에 보여준다</a:t>
            </a:r>
            <a:endParaRPr lang="en-US" altLang="ko-KR" sz="1200"/>
          </a:p>
          <a:p>
            <a:pPr marL="171450" indent="-171450">
              <a:lnSpc>
                <a:spcPct val="150000"/>
              </a:lnSpc>
              <a:buFont typeface="Arial" panose="020B0604020202020204" pitchFamily="34" charset="0"/>
              <a:buChar char="•"/>
            </a:pPr>
            <a:r>
              <a:rPr lang="ko-KR" altLang="en-US" sz="1200"/>
              <a:t>문제는 기존의 사용자 화면에 잘 못 입력한 내용까지 다 사라지게 된다는 것이다</a:t>
            </a:r>
            <a:r>
              <a:rPr lang="en-US" altLang="ko-KR" sz="1200"/>
              <a:t>. </a:t>
            </a:r>
            <a:r>
              <a:rPr lang="ko-KR" altLang="en-US" sz="1200"/>
              <a:t> </a:t>
            </a:r>
            <a:r>
              <a:rPr lang="en-US" altLang="ko-KR" sz="1200"/>
              <a:t>FieldError </a:t>
            </a:r>
            <a:r>
              <a:rPr lang="ko-KR" altLang="en-US" sz="1200"/>
              <a:t>객체의 </a:t>
            </a:r>
            <a:r>
              <a:rPr lang="en-US" altLang="ko-KR" sz="1200"/>
              <a:t>rejectedValue</a:t>
            </a:r>
            <a:r>
              <a:rPr lang="ko-KR" altLang="en-US" sz="1200"/>
              <a:t> 속성을 활용하면 이 문제를 해결할 수 있다</a:t>
            </a:r>
            <a:endParaRPr lang="en-US" altLang="ko-KR" sz="1200"/>
          </a:p>
        </p:txBody>
      </p:sp>
      <p:sp>
        <p:nvSpPr>
          <p:cNvPr id="2" name="Rectangle 1">
            <a:extLst>
              <a:ext uri="{FF2B5EF4-FFF2-40B4-BE49-F238E27FC236}">
                <a16:creationId xmlns:a16="http://schemas.microsoft.com/office/drawing/2014/main" id="{8E1D8BF4-0C42-2BB8-92E0-6F10E7DD760C}"/>
              </a:ext>
            </a:extLst>
          </p:cNvPr>
          <p:cNvSpPr>
            <a:spLocks noChangeArrowheads="1"/>
          </p:cNvSpPr>
          <p:nvPr/>
        </p:nvSpPr>
        <p:spPr bwMode="auto">
          <a:xfrm>
            <a:off x="5767133" y="2869888"/>
            <a:ext cx="6298531" cy="3872535"/>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30000"/>
              </a:lnSpc>
              <a:spcBef>
                <a:spcPct val="0"/>
              </a:spcBef>
              <a:spcAft>
                <a:spcPct val="0"/>
              </a:spcAft>
              <a:buClrTx/>
              <a:buSzTx/>
              <a:buFontTx/>
              <a:buNone/>
              <a:tabLst/>
            </a:pPr>
            <a:r>
              <a:rPr kumimoji="0" lang="ko-KR" altLang="ko-KR" sz="1000" b="0" i="0" u="none" strike="noStrike" cap="none" normalizeH="0" baseline="0">
                <a:ln>
                  <a:noFill/>
                </a:ln>
                <a:solidFill>
                  <a:srgbClr val="D5B778"/>
                </a:solidFill>
                <a:effectLst/>
                <a:latin typeface="Arial Unicode MS"/>
                <a:ea typeface="JetBrains Mono"/>
              </a:rPr>
              <a:t>&lt;form </a:t>
            </a:r>
            <a:r>
              <a:rPr kumimoji="0" lang="ko-KR" altLang="ko-KR" sz="1000" b="0" i="0" u="none" strike="noStrike" cap="none" normalizeH="0" baseline="0">
                <a:ln>
                  <a:noFill/>
                </a:ln>
                <a:solidFill>
                  <a:srgbClr val="C77DBB"/>
                </a:solidFill>
                <a:effectLst/>
                <a:latin typeface="Arial Unicode MS"/>
                <a:ea typeface="JetBrains Mono"/>
              </a:rPr>
              <a:t>th</a:t>
            </a:r>
            <a:r>
              <a:rPr kumimoji="0" lang="ko-KR" altLang="ko-KR" sz="1000" b="0" i="0" u="none" strike="noStrike" cap="none" normalizeH="0" baseline="0">
                <a:ln>
                  <a:noFill/>
                </a:ln>
                <a:solidFill>
                  <a:srgbClr val="BABABA"/>
                </a:solidFill>
                <a:effectLst/>
                <a:latin typeface="Arial Unicode MS"/>
                <a:ea typeface="JetBrains Mono"/>
              </a:rPr>
              <a:t>:action</a:t>
            </a:r>
            <a:r>
              <a:rPr kumimoji="0" lang="ko-KR" altLang="ko-KR" sz="1000" b="0" i="0" u="none" strike="noStrike" cap="none" normalizeH="0" baseline="0">
                <a:ln>
                  <a:noFill/>
                </a:ln>
                <a:solidFill>
                  <a:srgbClr val="6AAB73"/>
                </a:solidFill>
                <a:effectLst/>
                <a:latin typeface="Arial Unicode MS"/>
                <a:ea typeface="JetBrains Mono"/>
              </a:rPr>
              <a:t>="@{/order}" </a:t>
            </a:r>
            <a:r>
              <a:rPr kumimoji="0" lang="ko-KR" altLang="ko-KR" sz="1000" b="0" i="0" u="none" strike="noStrike" cap="none" normalizeH="0" baseline="0">
                <a:ln>
                  <a:noFill/>
                </a:ln>
                <a:solidFill>
                  <a:srgbClr val="C77DBB"/>
                </a:solidFill>
                <a:effectLst/>
                <a:latin typeface="Arial Unicode MS"/>
                <a:ea typeface="JetBrains Mono"/>
              </a:rPr>
              <a:t>th</a:t>
            </a:r>
            <a:r>
              <a:rPr kumimoji="0" lang="ko-KR" altLang="ko-KR" sz="1000" b="0" i="0" u="none" strike="noStrike" cap="none" normalizeH="0" baseline="0">
                <a:ln>
                  <a:noFill/>
                </a:ln>
                <a:solidFill>
                  <a:srgbClr val="BABABA"/>
                </a:solidFill>
                <a:effectLst/>
                <a:latin typeface="Arial Unicode MS"/>
                <a:ea typeface="JetBrains Mono"/>
              </a:rPr>
              <a:t>:object</a:t>
            </a:r>
            <a:r>
              <a:rPr kumimoji="0" lang="ko-KR" altLang="ko-KR" sz="1000" b="0" i="0" u="none" strike="noStrike" cap="none" normalizeH="0" baseline="0">
                <a:ln>
                  <a:noFill/>
                </a:ln>
                <a:solidFill>
                  <a:srgbClr val="6AAB73"/>
                </a:solidFill>
                <a:effectLst/>
                <a:latin typeface="Arial Unicode MS"/>
                <a:ea typeface="JetBrains Mono"/>
              </a:rPr>
              <a:t>="${order}" </a:t>
            </a:r>
            <a:r>
              <a:rPr kumimoji="0" lang="ko-KR" altLang="ko-KR" sz="1000" b="0" i="0" u="none" strike="noStrike" cap="none" normalizeH="0" baseline="0">
                <a:ln>
                  <a:noFill/>
                </a:ln>
                <a:solidFill>
                  <a:srgbClr val="BABABA"/>
                </a:solidFill>
                <a:effectLst/>
                <a:latin typeface="Arial Unicode MS"/>
                <a:ea typeface="JetBrains Mono"/>
              </a:rPr>
              <a:t>method</a:t>
            </a:r>
            <a:r>
              <a:rPr kumimoji="0" lang="ko-KR" altLang="ko-KR" sz="1000" b="0" i="0" u="none" strike="noStrike" cap="none" normalizeH="0" baseline="0">
                <a:ln>
                  <a:noFill/>
                </a:ln>
                <a:solidFill>
                  <a:srgbClr val="6AAB73"/>
                </a:solidFill>
                <a:effectLst/>
                <a:latin typeface="Arial Unicode MS"/>
                <a:ea typeface="JetBrains Mono"/>
              </a:rPr>
              <a:t>="post"</a:t>
            </a:r>
            <a:r>
              <a:rPr kumimoji="0" lang="ko-KR" altLang="ko-KR" sz="1000" b="0" i="0" u="none" strike="noStrike" cap="none" normalizeH="0" baseline="0">
                <a:ln>
                  <a:noFill/>
                </a:ln>
                <a:solidFill>
                  <a:srgbClr val="D5B778"/>
                </a:solidFill>
                <a:effectLst/>
                <a:latin typeface="Arial Unicode MS"/>
                <a:ea typeface="JetBrains Mono"/>
              </a:rPr>
              <a:t>&gt;</a:t>
            </a:r>
            <a:br>
              <a:rPr kumimoji="0" lang="ko-KR" altLang="ko-KR" sz="1000" b="0" i="0" u="none" strike="noStrike" cap="none" normalizeH="0" baseline="0">
                <a:ln>
                  <a:noFill/>
                </a:ln>
                <a:solidFill>
                  <a:srgbClr val="D5B778"/>
                </a:solidFill>
                <a:effectLst/>
                <a:latin typeface="Arial Unicode MS"/>
                <a:ea typeface="JetBrains Mono"/>
              </a:rPr>
            </a:br>
            <a:r>
              <a:rPr kumimoji="0" lang="ko-KR" altLang="ko-KR" sz="1000" b="0" i="0" u="none" strike="noStrike" cap="none" normalizeH="0" baseline="0">
                <a:ln>
                  <a:noFill/>
                </a:ln>
                <a:solidFill>
                  <a:srgbClr val="D5B778"/>
                </a:solidFill>
                <a:effectLst/>
                <a:latin typeface="Arial Unicode MS"/>
                <a:ea typeface="JetBrains Mono"/>
              </a:rPr>
              <a:t>    </a:t>
            </a:r>
            <a:r>
              <a:rPr kumimoji="0" lang="ko-KR" altLang="ko-KR" sz="1000" b="0" i="0" u="none" strike="noStrike" cap="none" normalizeH="0" baseline="0">
                <a:ln>
                  <a:noFill/>
                </a:ln>
                <a:solidFill>
                  <a:srgbClr val="7A7E85"/>
                </a:solidFill>
                <a:effectLst/>
                <a:latin typeface="Arial Unicode MS"/>
                <a:ea typeface="JetBrains Mono"/>
              </a:rPr>
              <a:t>&lt;!-- </a:t>
            </a:r>
            <a:r>
              <a:rPr kumimoji="0" lang="ko-KR" altLang="ko-KR" sz="10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글로벌 오류</a:t>
            </a:r>
            <a:r>
              <a:rPr kumimoji="0" lang="ko-KR" altLang="ko-KR" sz="1000" b="0" i="0" u="none" strike="noStrike" cap="none" normalizeH="0" baseline="0">
                <a:ln>
                  <a:noFill/>
                </a:ln>
                <a:solidFill>
                  <a:srgbClr val="7A7E85"/>
                </a:solidFill>
                <a:effectLst/>
                <a:latin typeface="Arial Unicode MS"/>
                <a:ea typeface="JetBrains Mono"/>
              </a:rPr>
              <a:t> (ObjectError) </a:t>
            </a:r>
            <a:r>
              <a:rPr kumimoji="0" lang="ko-KR" altLang="ko-KR" sz="10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출력 </a:t>
            </a:r>
            <a:r>
              <a:rPr kumimoji="0" lang="ko-KR" altLang="ko-KR" sz="1000" b="0" i="0" u="none" strike="noStrike" cap="none" normalizeH="0" baseline="0">
                <a:ln>
                  <a:noFill/>
                </a:ln>
                <a:solidFill>
                  <a:srgbClr val="7A7E85"/>
                </a:solidFill>
                <a:effectLst/>
                <a:latin typeface="Arial Unicode MS"/>
                <a:ea typeface="JetBrains Mono"/>
              </a:rPr>
              <a:t>--&gt;</a:t>
            </a:r>
            <a:br>
              <a:rPr kumimoji="0" lang="ko-KR" altLang="ko-KR" sz="1000" b="0" i="0" u="none" strike="noStrike" cap="none" normalizeH="0" baseline="0">
                <a:ln>
                  <a:noFill/>
                </a:ln>
                <a:solidFill>
                  <a:srgbClr val="7A7E85"/>
                </a:solidFill>
                <a:effectLst/>
                <a:latin typeface="Arial Unicode MS"/>
                <a:ea typeface="JetBrains Mono"/>
              </a:rPr>
            </a:br>
            <a:r>
              <a:rPr kumimoji="0" lang="ko-KR" altLang="ko-KR" sz="1000" b="0" i="0" u="none" strike="noStrike" cap="none" normalizeH="0" baseline="0">
                <a:ln>
                  <a:noFill/>
                </a:ln>
                <a:solidFill>
                  <a:srgbClr val="7A7E85"/>
                </a:solidFill>
                <a:effectLst/>
                <a:latin typeface="Arial Unicode MS"/>
                <a:ea typeface="JetBrains Mono"/>
              </a:rPr>
              <a:t>    </a:t>
            </a:r>
            <a:r>
              <a:rPr kumimoji="0" lang="ko-KR" altLang="ko-KR" sz="1000" b="0" i="0" u="none" strike="noStrike" cap="none" normalizeH="0" baseline="0">
                <a:ln>
                  <a:noFill/>
                </a:ln>
                <a:solidFill>
                  <a:srgbClr val="D5B778"/>
                </a:solidFill>
                <a:effectLst/>
                <a:latin typeface="Arial Unicode MS"/>
                <a:ea typeface="JetBrains Mono"/>
              </a:rPr>
              <a:t>&lt;div </a:t>
            </a:r>
            <a:r>
              <a:rPr kumimoji="0" lang="ko-KR" altLang="ko-KR" sz="1000" b="0" i="0" u="none" strike="noStrike" cap="none" normalizeH="0" baseline="0">
                <a:ln>
                  <a:noFill/>
                </a:ln>
                <a:solidFill>
                  <a:srgbClr val="C77DBB"/>
                </a:solidFill>
                <a:effectLst/>
                <a:latin typeface="Arial Unicode MS"/>
                <a:ea typeface="JetBrains Mono"/>
              </a:rPr>
              <a:t>th</a:t>
            </a:r>
            <a:r>
              <a:rPr kumimoji="0" lang="ko-KR" altLang="ko-KR" sz="1000" b="0" i="0" u="none" strike="noStrike" cap="none" normalizeH="0" baseline="0">
                <a:ln>
                  <a:noFill/>
                </a:ln>
                <a:solidFill>
                  <a:srgbClr val="BABABA"/>
                </a:solidFill>
                <a:effectLst/>
                <a:latin typeface="Arial Unicode MS"/>
                <a:ea typeface="JetBrains Mono"/>
              </a:rPr>
              <a:t>:if</a:t>
            </a:r>
            <a:r>
              <a:rPr kumimoji="0" lang="ko-KR" altLang="ko-KR" sz="1000" b="0" i="0" u="none" strike="noStrike" cap="none" normalizeH="0" baseline="0">
                <a:ln>
                  <a:noFill/>
                </a:ln>
                <a:solidFill>
                  <a:srgbClr val="6AAB73"/>
                </a:solidFill>
                <a:effectLst/>
                <a:latin typeface="Arial Unicode MS"/>
                <a:ea typeface="JetBrains Mono"/>
              </a:rPr>
              <a:t>="${#fields.hasGlobalErrors()}"</a:t>
            </a:r>
            <a:r>
              <a:rPr kumimoji="0" lang="ko-KR" altLang="ko-KR" sz="1000" b="0" i="0" u="none" strike="noStrike" cap="none" normalizeH="0" baseline="0">
                <a:ln>
                  <a:noFill/>
                </a:ln>
                <a:solidFill>
                  <a:srgbClr val="D5B778"/>
                </a:solidFill>
                <a:effectLst/>
                <a:latin typeface="Arial Unicode MS"/>
                <a:ea typeface="JetBrains Mono"/>
              </a:rPr>
              <a:t>&gt;</a:t>
            </a:r>
            <a:br>
              <a:rPr kumimoji="0" lang="ko-KR" altLang="ko-KR" sz="1000" b="0" i="0" u="none" strike="noStrike" cap="none" normalizeH="0" baseline="0">
                <a:ln>
                  <a:noFill/>
                </a:ln>
                <a:solidFill>
                  <a:srgbClr val="D5B778"/>
                </a:solidFill>
                <a:effectLst/>
                <a:latin typeface="Arial Unicode MS"/>
                <a:ea typeface="JetBrains Mono"/>
              </a:rPr>
            </a:br>
            <a:r>
              <a:rPr kumimoji="0" lang="ko-KR" altLang="ko-KR" sz="1000" b="0" i="0" u="none" strike="noStrike" cap="none" normalizeH="0" baseline="0">
                <a:ln>
                  <a:noFill/>
                </a:ln>
                <a:solidFill>
                  <a:srgbClr val="D5B778"/>
                </a:solidFill>
                <a:effectLst/>
                <a:latin typeface="Arial Unicode MS"/>
                <a:ea typeface="JetBrains Mono"/>
              </a:rPr>
              <a:t>        &lt;p </a:t>
            </a:r>
            <a:r>
              <a:rPr kumimoji="0" lang="ko-KR" altLang="ko-KR" sz="1000" b="0" i="0" u="none" strike="noStrike" cap="none" normalizeH="0" baseline="0">
                <a:ln>
                  <a:noFill/>
                </a:ln>
                <a:solidFill>
                  <a:srgbClr val="C77DBB"/>
                </a:solidFill>
                <a:effectLst/>
                <a:latin typeface="Arial Unicode MS"/>
                <a:ea typeface="JetBrains Mono"/>
              </a:rPr>
              <a:t>th</a:t>
            </a:r>
            <a:r>
              <a:rPr kumimoji="0" lang="ko-KR" altLang="ko-KR" sz="1000" b="0" i="0" u="none" strike="noStrike" cap="none" normalizeH="0" baseline="0">
                <a:ln>
                  <a:noFill/>
                </a:ln>
                <a:solidFill>
                  <a:srgbClr val="BABABA"/>
                </a:solidFill>
                <a:effectLst/>
                <a:latin typeface="Arial Unicode MS"/>
                <a:ea typeface="JetBrains Mono"/>
              </a:rPr>
              <a:t>:each</a:t>
            </a:r>
            <a:r>
              <a:rPr kumimoji="0" lang="ko-KR" altLang="ko-KR" sz="1000" b="0" i="0" u="none" strike="noStrike" cap="none" normalizeH="0" baseline="0">
                <a:ln>
                  <a:noFill/>
                </a:ln>
                <a:solidFill>
                  <a:srgbClr val="6AAB73"/>
                </a:solidFill>
                <a:effectLst/>
                <a:latin typeface="Arial Unicode MS"/>
                <a:ea typeface="JetBrains Mono"/>
              </a:rPr>
              <a:t>="error : ${#fields.globalErrors()}" </a:t>
            </a:r>
            <a:r>
              <a:rPr kumimoji="0" lang="ko-KR" altLang="ko-KR" sz="1000" b="0" i="0" u="none" strike="noStrike" cap="none" normalizeH="0" baseline="0">
                <a:ln>
                  <a:noFill/>
                </a:ln>
                <a:solidFill>
                  <a:srgbClr val="C77DBB"/>
                </a:solidFill>
                <a:effectLst/>
                <a:latin typeface="Arial Unicode MS"/>
                <a:ea typeface="JetBrains Mono"/>
              </a:rPr>
              <a:t>th</a:t>
            </a:r>
            <a:r>
              <a:rPr kumimoji="0" lang="ko-KR" altLang="ko-KR" sz="1000" b="0" i="0" u="none" strike="noStrike" cap="none" normalizeH="0" baseline="0">
                <a:ln>
                  <a:noFill/>
                </a:ln>
                <a:solidFill>
                  <a:srgbClr val="BABABA"/>
                </a:solidFill>
                <a:effectLst/>
                <a:latin typeface="Arial Unicode MS"/>
                <a:ea typeface="JetBrains Mono"/>
              </a:rPr>
              <a:t>:text</a:t>
            </a:r>
            <a:r>
              <a:rPr kumimoji="0" lang="ko-KR" altLang="ko-KR" sz="1000" b="0" i="0" u="none" strike="noStrike" cap="none" normalizeH="0" baseline="0">
                <a:ln>
                  <a:noFill/>
                </a:ln>
                <a:solidFill>
                  <a:srgbClr val="6AAB73"/>
                </a:solidFill>
                <a:effectLst/>
                <a:latin typeface="Arial Unicode MS"/>
                <a:ea typeface="JetBrains Mono"/>
              </a:rPr>
              <a:t>="${error}"</a:t>
            </a:r>
            <a:r>
              <a:rPr kumimoji="0" lang="ko-KR" altLang="ko-KR" sz="1000" b="0" i="0" u="none" strike="noStrike" cap="none" normalizeH="0" baseline="0">
                <a:ln>
                  <a:noFill/>
                </a:ln>
                <a:solidFill>
                  <a:srgbClr val="D5B778"/>
                </a:solidFill>
                <a:effectLst/>
                <a:latin typeface="Arial Unicode MS"/>
                <a:ea typeface="JetBrains Mono"/>
              </a:rPr>
              <a:t>&gt;</a:t>
            </a:r>
            <a:r>
              <a:rPr kumimoji="0" lang="ko-KR" altLang="ko-KR" sz="10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글로벌 오류 메시지</a:t>
            </a:r>
            <a:r>
              <a:rPr kumimoji="0" lang="ko-KR" altLang="ko-KR" sz="1000" b="0" i="0" u="none" strike="noStrike" cap="none" normalizeH="0" baseline="0">
                <a:ln>
                  <a:noFill/>
                </a:ln>
                <a:solidFill>
                  <a:srgbClr val="D5B778"/>
                </a:solidFill>
                <a:effectLst/>
                <a:latin typeface="Arial Unicode MS"/>
                <a:ea typeface="JetBrains Mono"/>
              </a:rPr>
              <a:t>&lt;/p&gt;</a:t>
            </a:r>
            <a:br>
              <a:rPr kumimoji="0" lang="ko-KR" altLang="ko-KR" sz="1000" b="0" i="0" u="none" strike="noStrike" cap="none" normalizeH="0" baseline="0">
                <a:ln>
                  <a:noFill/>
                </a:ln>
                <a:solidFill>
                  <a:srgbClr val="D5B778"/>
                </a:solidFill>
                <a:effectLst/>
                <a:latin typeface="Arial Unicode MS"/>
                <a:ea typeface="JetBrains Mono"/>
              </a:rPr>
            </a:br>
            <a:r>
              <a:rPr kumimoji="0" lang="ko-KR" altLang="ko-KR" sz="1000" b="0" i="0" u="none" strike="noStrike" cap="none" normalizeH="0" baseline="0">
                <a:ln>
                  <a:noFill/>
                </a:ln>
                <a:solidFill>
                  <a:srgbClr val="D5B778"/>
                </a:solidFill>
                <a:effectLst/>
                <a:latin typeface="Arial Unicode MS"/>
                <a:ea typeface="JetBrains Mono"/>
              </a:rPr>
              <a:t>    &lt;/div&gt;</a:t>
            </a:r>
            <a:br>
              <a:rPr kumimoji="0" lang="ko-KR" altLang="ko-KR" sz="1000" b="0" i="0" u="none" strike="noStrike" cap="none" normalizeH="0" baseline="0">
                <a:ln>
                  <a:noFill/>
                </a:ln>
                <a:solidFill>
                  <a:srgbClr val="D5B778"/>
                </a:solidFill>
                <a:effectLst/>
                <a:latin typeface="Arial Unicode MS"/>
                <a:ea typeface="JetBrains Mono"/>
              </a:rPr>
            </a:br>
            <a:r>
              <a:rPr kumimoji="0" lang="ko-KR" altLang="ko-KR" sz="1000" b="0" i="0" u="none" strike="noStrike" cap="none" normalizeH="0" baseline="0">
                <a:ln>
                  <a:noFill/>
                </a:ln>
                <a:solidFill>
                  <a:srgbClr val="D5B778"/>
                </a:solidFill>
                <a:effectLst/>
                <a:latin typeface="Arial Unicode MS"/>
                <a:ea typeface="JetBrains Mono"/>
              </a:rPr>
              <a:t>    </a:t>
            </a:r>
            <a:r>
              <a:rPr kumimoji="0" lang="ko-KR" altLang="ko-KR" sz="1000" b="0" i="0" u="none" strike="noStrike" cap="none" normalizeH="0" baseline="0">
                <a:ln>
                  <a:noFill/>
                </a:ln>
                <a:solidFill>
                  <a:srgbClr val="7A7E85"/>
                </a:solidFill>
                <a:effectLst/>
                <a:latin typeface="Arial Unicode MS"/>
                <a:ea typeface="JetBrains Mono"/>
              </a:rPr>
              <a:t>&lt;!-- </a:t>
            </a:r>
            <a:r>
              <a:rPr kumimoji="0" lang="ko-KR" altLang="ko-KR" sz="10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상품명 </a:t>
            </a:r>
            <a:r>
              <a:rPr kumimoji="0" lang="ko-KR" altLang="ko-KR" sz="1000" b="0" i="0" u="none" strike="noStrike" cap="none" normalizeH="0" baseline="0">
                <a:ln>
                  <a:noFill/>
                </a:ln>
                <a:solidFill>
                  <a:srgbClr val="7A7E85"/>
                </a:solidFill>
                <a:effectLst/>
                <a:latin typeface="Arial Unicode MS"/>
                <a:ea typeface="JetBrains Mono"/>
              </a:rPr>
              <a:t>--&gt;</a:t>
            </a:r>
            <a:br>
              <a:rPr kumimoji="0" lang="ko-KR" altLang="ko-KR" sz="1000" b="0" i="0" u="none" strike="noStrike" cap="none" normalizeH="0" baseline="0">
                <a:ln>
                  <a:noFill/>
                </a:ln>
                <a:solidFill>
                  <a:srgbClr val="7A7E85"/>
                </a:solidFill>
                <a:effectLst/>
                <a:latin typeface="Arial Unicode MS"/>
                <a:ea typeface="JetBrains Mono"/>
              </a:rPr>
            </a:br>
            <a:r>
              <a:rPr kumimoji="0" lang="ko-KR" altLang="ko-KR" sz="1000" b="0" i="0" u="none" strike="noStrike" cap="none" normalizeH="0" baseline="0">
                <a:ln>
                  <a:noFill/>
                </a:ln>
                <a:solidFill>
                  <a:srgbClr val="7A7E85"/>
                </a:solidFill>
                <a:effectLst/>
                <a:latin typeface="Arial Unicode MS"/>
                <a:ea typeface="JetBrains Mono"/>
              </a:rPr>
              <a:t>    </a:t>
            </a:r>
            <a:r>
              <a:rPr kumimoji="0" lang="ko-KR" altLang="ko-KR" sz="1000" b="0" i="0" u="none" strike="noStrike" cap="none" normalizeH="0" baseline="0">
                <a:ln>
                  <a:noFill/>
                </a:ln>
                <a:solidFill>
                  <a:srgbClr val="D5B778"/>
                </a:solidFill>
                <a:effectLst/>
                <a:latin typeface="Arial Unicode MS"/>
                <a:ea typeface="JetBrains Mono"/>
              </a:rPr>
              <a:t>&lt;label&gt;</a:t>
            </a:r>
            <a:r>
              <a:rPr kumimoji="0" lang="ko-KR" altLang="ko-KR" sz="10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상품명</a:t>
            </a: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D5B778"/>
                </a:solidFill>
                <a:effectLst/>
                <a:latin typeface="Arial Unicode MS"/>
                <a:ea typeface="JetBrains Mono"/>
              </a:rPr>
              <a:t>&lt;input </a:t>
            </a:r>
            <a:r>
              <a:rPr kumimoji="0" lang="ko-KR" altLang="ko-KR" sz="1000" b="0" i="0" u="none" strike="noStrike" cap="none" normalizeH="0" baseline="0">
                <a:ln>
                  <a:noFill/>
                </a:ln>
                <a:solidFill>
                  <a:srgbClr val="BABABA"/>
                </a:solidFill>
                <a:effectLst/>
                <a:latin typeface="Arial Unicode MS"/>
                <a:ea typeface="JetBrains Mono"/>
              </a:rPr>
              <a:t>type</a:t>
            </a:r>
            <a:r>
              <a:rPr kumimoji="0" lang="ko-KR" altLang="ko-KR" sz="1000" b="0" i="0" u="none" strike="noStrike" cap="none" normalizeH="0" baseline="0">
                <a:ln>
                  <a:noFill/>
                </a:ln>
                <a:solidFill>
                  <a:srgbClr val="6AAB73"/>
                </a:solidFill>
                <a:effectLst/>
                <a:latin typeface="Arial Unicode MS"/>
                <a:ea typeface="JetBrains Mono"/>
              </a:rPr>
              <a:t>="text" </a:t>
            </a:r>
            <a:r>
              <a:rPr kumimoji="0" lang="ko-KR" altLang="ko-KR" sz="1000" b="0" i="0" u="none" strike="noStrike" cap="none" normalizeH="0" baseline="0">
                <a:ln>
                  <a:noFill/>
                </a:ln>
                <a:solidFill>
                  <a:srgbClr val="C77DBB"/>
                </a:solidFill>
                <a:effectLst/>
                <a:latin typeface="Arial Unicode MS"/>
                <a:ea typeface="JetBrains Mono"/>
              </a:rPr>
              <a:t>th</a:t>
            </a:r>
            <a:r>
              <a:rPr kumimoji="0" lang="ko-KR" altLang="ko-KR" sz="1000" b="0" i="0" u="none" strike="noStrike" cap="none" normalizeH="0" baseline="0">
                <a:ln>
                  <a:noFill/>
                </a:ln>
                <a:solidFill>
                  <a:srgbClr val="BABABA"/>
                </a:solidFill>
                <a:effectLst/>
                <a:latin typeface="Arial Unicode MS"/>
                <a:ea typeface="JetBrains Mono"/>
              </a:rPr>
              <a:t>:field</a:t>
            </a:r>
            <a:r>
              <a:rPr kumimoji="0" lang="ko-KR" altLang="ko-KR" sz="1000" b="0" i="0" u="none" strike="noStrike" cap="none" normalizeH="0" baseline="0">
                <a:ln>
                  <a:noFill/>
                </a:ln>
                <a:solidFill>
                  <a:srgbClr val="6AAB73"/>
                </a:solidFill>
                <a:effectLst/>
                <a:latin typeface="Arial Unicode MS"/>
                <a:ea typeface="JetBrains Mono"/>
              </a:rPr>
              <a:t>="*{productName}" </a:t>
            </a:r>
            <a:r>
              <a:rPr kumimoji="0" lang="ko-KR" altLang="ko-KR" sz="1000" b="0" i="0" u="none" strike="noStrike" cap="none" normalizeH="0" baseline="0">
                <a:ln>
                  <a:noFill/>
                </a:ln>
                <a:solidFill>
                  <a:srgbClr val="D5B778"/>
                </a:solidFill>
                <a:effectLst/>
                <a:latin typeface="Arial Unicode MS"/>
                <a:ea typeface="JetBrains Mono"/>
              </a:rPr>
              <a:t>/&gt;&lt;/label&gt;</a:t>
            </a:r>
            <a:br>
              <a:rPr kumimoji="0" lang="ko-KR" altLang="ko-KR" sz="1000" b="0" i="0" u="none" strike="noStrike" cap="none" normalizeH="0" baseline="0">
                <a:ln>
                  <a:noFill/>
                </a:ln>
                <a:solidFill>
                  <a:srgbClr val="D5B778"/>
                </a:solidFill>
                <a:effectLst/>
                <a:latin typeface="Arial Unicode MS"/>
                <a:ea typeface="JetBrains Mono"/>
              </a:rPr>
            </a:br>
            <a:r>
              <a:rPr kumimoji="0" lang="ko-KR" altLang="ko-KR" sz="1000" b="0" i="0" u="none" strike="noStrike" cap="none" normalizeH="0" baseline="0">
                <a:ln>
                  <a:noFill/>
                </a:ln>
                <a:solidFill>
                  <a:srgbClr val="D5B778"/>
                </a:solidFill>
                <a:effectLst/>
                <a:latin typeface="Arial Unicode MS"/>
                <a:ea typeface="JetBrains Mono"/>
              </a:rPr>
              <a:t>    &lt;span </a:t>
            </a:r>
            <a:r>
              <a:rPr kumimoji="0" lang="ko-KR" altLang="ko-KR" sz="1000" b="0" i="0" u="none" strike="noStrike" cap="none" normalizeH="0" baseline="0">
                <a:ln>
                  <a:noFill/>
                </a:ln>
                <a:solidFill>
                  <a:srgbClr val="C77DBB"/>
                </a:solidFill>
                <a:effectLst/>
                <a:latin typeface="Arial Unicode MS"/>
                <a:ea typeface="JetBrains Mono"/>
              </a:rPr>
              <a:t>th</a:t>
            </a:r>
            <a:r>
              <a:rPr kumimoji="0" lang="ko-KR" altLang="ko-KR" sz="1000" b="0" i="0" u="none" strike="noStrike" cap="none" normalizeH="0" baseline="0">
                <a:ln>
                  <a:noFill/>
                </a:ln>
                <a:solidFill>
                  <a:srgbClr val="BABABA"/>
                </a:solidFill>
                <a:effectLst/>
                <a:latin typeface="Arial Unicode MS"/>
                <a:ea typeface="JetBrains Mono"/>
              </a:rPr>
              <a:t>:if</a:t>
            </a:r>
            <a:r>
              <a:rPr kumimoji="0" lang="ko-KR" altLang="ko-KR" sz="1000" b="0" i="0" u="none" strike="noStrike" cap="none" normalizeH="0" baseline="0">
                <a:ln>
                  <a:noFill/>
                </a:ln>
                <a:solidFill>
                  <a:srgbClr val="6AAB73"/>
                </a:solidFill>
                <a:effectLst/>
                <a:latin typeface="Arial Unicode MS"/>
                <a:ea typeface="JetBrains Mono"/>
              </a:rPr>
              <a:t>="${#fields.hasErrors('productName')}" </a:t>
            </a:r>
            <a:r>
              <a:rPr kumimoji="0" lang="ko-KR" altLang="ko-KR" sz="1000" b="0" i="0" u="none" strike="noStrike" cap="none" normalizeH="0" baseline="0">
                <a:ln>
                  <a:noFill/>
                </a:ln>
                <a:solidFill>
                  <a:srgbClr val="C77DBB"/>
                </a:solidFill>
                <a:effectLst/>
                <a:latin typeface="Arial Unicode MS"/>
                <a:ea typeface="JetBrains Mono"/>
              </a:rPr>
              <a:t>th</a:t>
            </a:r>
            <a:r>
              <a:rPr kumimoji="0" lang="ko-KR" altLang="ko-KR" sz="1000" b="0" i="0" u="none" strike="noStrike" cap="none" normalizeH="0" baseline="0">
                <a:ln>
                  <a:noFill/>
                </a:ln>
                <a:solidFill>
                  <a:srgbClr val="BABABA"/>
                </a:solidFill>
                <a:effectLst/>
                <a:latin typeface="Arial Unicode MS"/>
                <a:ea typeface="JetBrains Mono"/>
              </a:rPr>
              <a:t>:errors</a:t>
            </a:r>
            <a:r>
              <a:rPr kumimoji="0" lang="ko-KR" altLang="ko-KR" sz="1000" b="0" i="0" u="none" strike="noStrike" cap="none" normalizeH="0" baseline="0">
                <a:ln>
                  <a:noFill/>
                </a:ln>
                <a:solidFill>
                  <a:srgbClr val="6AAB73"/>
                </a:solidFill>
                <a:effectLst/>
                <a:latin typeface="Arial Unicode MS"/>
                <a:ea typeface="JetBrains Mono"/>
              </a:rPr>
              <a:t>="*{productName}"</a:t>
            </a:r>
            <a:r>
              <a:rPr kumimoji="0" lang="ko-KR" altLang="ko-KR" sz="1000" b="0" i="0" u="none" strike="noStrike" cap="none" normalizeH="0" baseline="0">
                <a:ln>
                  <a:noFill/>
                </a:ln>
                <a:solidFill>
                  <a:srgbClr val="D5B778"/>
                </a:solidFill>
                <a:effectLst/>
                <a:latin typeface="Arial Unicode MS"/>
                <a:ea typeface="JetBrains Mono"/>
              </a:rPr>
              <a:t>&gt;</a:t>
            </a:r>
            <a:r>
              <a:rPr kumimoji="0" lang="ko-KR" altLang="ko-KR" sz="10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상품명 오류</a:t>
            </a:r>
            <a:r>
              <a:rPr kumimoji="0" lang="ko-KR" altLang="ko-KR" sz="1000" b="0" i="0" u="none" strike="noStrike" cap="none" normalizeH="0" baseline="0">
                <a:ln>
                  <a:noFill/>
                </a:ln>
                <a:solidFill>
                  <a:srgbClr val="D5B778"/>
                </a:solidFill>
                <a:effectLst/>
                <a:latin typeface="Arial Unicode MS"/>
                <a:ea typeface="JetBrains Mono"/>
              </a:rPr>
              <a:t>&lt;/span&gt;&lt;br/&gt;</a:t>
            </a:r>
            <a:br>
              <a:rPr kumimoji="0" lang="ko-KR" altLang="ko-KR" sz="1000" b="0" i="0" u="none" strike="noStrike" cap="none" normalizeH="0" baseline="0">
                <a:ln>
                  <a:noFill/>
                </a:ln>
                <a:solidFill>
                  <a:srgbClr val="D5B778"/>
                </a:solidFill>
                <a:effectLst/>
                <a:latin typeface="Arial Unicode MS"/>
                <a:ea typeface="JetBrains Mono"/>
              </a:rPr>
            </a:br>
            <a:br>
              <a:rPr kumimoji="0" lang="ko-KR" altLang="ko-KR" sz="1000" b="0" i="0" u="none" strike="noStrike" cap="none" normalizeH="0" baseline="0">
                <a:ln>
                  <a:noFill/>
                </a:ln>
                <a:solidFill>
                  <a:srgbClr val="D5B778"/>
                </a:solidFill>
                <a:effectLst/>
                <a:latin typeface="Arial Unicode MS"/>
                <a:ea typeface="JetBrains Mono"/>
              </a:rPr>
            </a:br>
            <a:r>
              <a:rPr kumimoji="0" lang="ko-KR" altLang="ko-KR" sz="1000" b="0" i="0" u="none" strike="noStrike" cap="none" normalizeH="0" baseline="0">
                <a:ln>
                  <a:noFill/>
                </a:ln>
                <a:solidFill>
                  <a:srgbClr val="D5B778"/>
                </a:solidFill>
                <a:effectLst/>
                <a:latin typeface="Arial Unicode MS"/>
                <a:ea typeface="JetBrains Mono"/>
              </a:rPr>
              <a:t>    </a:t>
            </a:r>
            <a:r>
              <a:rPr kumimoji="0" lang="ko-KR" altLang="ko-KR" sz="1000" b="0" i="0" u="none" strike="noStrike" cap="none" normalizeH="0" baseline="0">
                <a:ln>
                  <a:noFill/>
                </a:ln>
                <a:solidFill>
                  <a:srgbClr val="7A7E85"/>
                </a:solidFill>
                <a:effectLst/>
                <a:latin typeface="Arial Unicode MS"/>
                <a:ea typeface="JetBrains Mono"/>
              </a:rPr>
              <a:t>&lt;!-- </a:t>
            </a:r>
            <a:r>
              <a:rPr kumimoji="0" lang="ko-KR" altLang="ko-KR" sz="10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수량 </a:t>
            </a:r>
            <a:r>
              <a:rPr kumimoji="0" lang="ko-KR" altLang="ko-KR" sz="1000" b="0" i="0" u="none" strike="noStrike" cap="none" normalizeH="0" baseline="0">
                <a:ln>
                  <a:noFill/>
                </a:ln>
                <a:solidFill>
                  <a:srgbClr val="7A7E85"/>
                </a:solidFill>
                <a:effectLst/>
                <a:latin typeface="Arial Unicode MS"/>
                <a:ea typeface="JetBrains Mono"/>
              </a:rPr>
              <a:t>--&gt;</a:t>
            </a:r>
            <a:br>
              <a:rPr kumimoji="0" lang="ko-KR" altLang="ko-KR" sz="1000" b="0" i="0" u="none" strike="noStrike" cap="none" normalizeH="0" baseline="0">
                <a:ln>
                  <a:noFill/>
                </a:ln>
                <a:solidFill>
                  <a:srgbClr val="7A7E85"/>
                </a:solidFill>
                <a:effectLst/>
                <a:latin typeface="Arial Unicode MS"/>
                <a:ea typeface="JetBrains Mono"/>
              </a:rPr>
            </a:br>
            <a:r>
              <a:rPr kumimoji="0" lang="ko-KR" altLang="ko-KR" sz="1000" b="0" i="0" u="none" strike="noStrike" cap="none" normalizeH="0" baseline="0">
                <a:ln>
                  <a:noFill/>
                </a:ln>
                <a:solidFill>
                  <a:srgbClr val="7A7E85"/>
                </a:solidFill>
                <a:effectLst/>
                <a:latin typeface="Arial Unicode MS"/>
                <a:ea typeface="JetBrains Mono"/>
              </a:rPr>
              <a:t>    </a:t>
            </a:r>
            <a:r>
              <a:rPr kumimoji="0" lang="ko-KR" altLang="ko-KR" sz="1000" b="0" i="0" u="none" strike="noStrike" cap="none" normalizeH="0" baseline="0">
                <a:ln>
                  <a:noFill/>
                </a:ln>
                <a:solidFill>
                  <a:srgbClr val="D5B778"/>
                </a:solidFill>
                <a:effectLst/>
                <a:latin typeface="Arial Unicode MS"/>
                <a:ea typeface="JetBrains Mono"/>
              </a:rPr>
              <a:t>&lt;label&gt;</a:t>
            </a:r>
            <a:r>
              <a:rPr kumimoji="0" lang="ko-KR" altLang="ko-KR" sz="10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수량</a:t>
            </a: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D5B778"/>
                </a:solidFill>
                <a:effectLst/>
                <a:latin typeface="Arial Unicode MS"/>
                <a:ea typeface="JetBrains Mono"/>
              </a:rPr>
              <a:t>&lt;input </a:t>
            </a:r>
            <a:r>
              <a:rPr kumimoji="0" lang="ko-KR" altLang="ko-KR" sz="1000" b="0" i="0" u="none" strike="noStrike" cap="none" normalizeH="0" baseline="0">
                <a:ln>
                  <a:noFill/>
                </a:ln>
                <a:solidFill>
                  <a:srgbClr val="BABABA"/>
                </a:solidFill>
                <a:effectLst/>
                <a:latin typeface="Arial Unicode MS"/>
                <a:ea typeface="JetBrains Mono"/>
              </a:rPr>
              <a:t>type</a:t>
            </a:r>
            <a:r>
              <a:rPr kumimoji="0" lang="ko-KR" altLang="ko-KR" sz="1000" b="0" i="0" u="none" strike="noStrike" cap="none" normalizeH="0" baseline="0">
                <a:ln>
                  <a:noFill/>
                </a:ln>
                <a:solidFill>
                  <a:srgbClr val="6AAB73"/>
                </a:solidFill>
                <a:effectLst/>
                <a:latin typeface="Arial Unicode MS"/>
                <a:ea typeface="JetBrains Mono"/>
              </a:rPr>
              <a:t>="number" </a:t>
            </a:r>
            <a:r>
              <a:rPr kumimoji="0" lang="ko-KR" altLang="ko-KR" sz="1000" b="0" i="0" u="none" strike="noStrike" cap="none" normalizeH="0" baseline="0">
                <a:ln>
                  <a:noFill/>
                </a:ln>
                <a:solidFill>
                  <a:srgbClr val="C77DBB"/>
                </a:solidFill>
                <a:effectLst/>
                <a:latin typeface="Arial Unicode MS"/>
                <a:ea typeface="JetBrains Mono"/>
              </a:rPr>
              <a:t>th</a:t>
            </a:r>
            <a:r>
              <a:rPr kumimoji="0" lang="ko-KR" altLang="ko-KR" sz="1000" b="0" i="0" u="none" strike="noStrike" cap="none" normalizeH="0" baseline="0">
                <a:ln>
                  <a:noFill/>
                </a:ln>
                <a:solidFill>
                  <a:srgbClr val="BABABA"/>
                </a:solidFill>
                <a:effectLst/>
                <a:latin typeface="Arial Unicode MS"/>
                <a:ea typeface="JetBrains Mono"/>
              </a:rPr>
              <a:t>:field</a:t>
            </a:r>
            <a:r>
              <a:rPr kumimoji="0" lang="ko-KR" altLang="ko-KR" sz="1000" b="0" i="0" u="none" strike="noStrike" cap="none" normalizeH="0" baseline="0">
                <a:ln>
                  <a:noFill/>
                </a:ln>
                <a:solidFill>
                  <a:srgbClr val="6AAB73"/>
                </a:solidFill>
                <a:effectLst/>
                <a:latin typeface="Arial Unicode MS"/>
                <a:ea typeface="JetBrains Mono"/>
              </a:rPr>
              <a:t>="*{quantity}" </a:t>
            </a:r>
            <a:r>
              <a:rPr kumimoji="0" lang="ko-KR" altLang="ko-KR" sz="1000" b="0" i="0" u="none" strike="noStrike" cap="none" normalizeH="0" baseline="0">
                <a:ln>
                  <a:noFill/>
                </a:ln>
                <a:solidFill>
                  <a:srgbClr val="D5B778"/>
                </a:solidFill>
                <a:effectLst/>
                <a:latin typeface="Arial Unicode MS"/>
                <a:ea typeface="JetBrains Mono"/>
              </a:rPr>
              <a:t>/&gt;&lt;/label&gt;</a:t>
            </a:r>
            <a:br>
              <a:rPr kumimoji="0" lang="ko-KR" altLang="ko-KR" sz="1000" b="0" i="0" u="none" strike="noStrike" cap="none" normalizeH="0" baseline="0">
                <a:ln>
                  <a:noFill/>
                </a:ln>
                <a:solidFill>
                  <a:srgbClr val="D5B778"/>
                </a:solidFill>
                <a:effectLst/>
                <a:latin typeface="Arial Unicode MS"/>
                <a:ea typeface="JetBrains Mono"/>
              </a:rPr>
            </a:br>
            <a:r>
              <a:rPr kumimoji="0" lang="ko-KR" altLang="ko-KR" sz="1000" b="0" i="0" u="none" strike="noStrike" cap="none" normalizeH="0" baseline="0">
                <a:ln>
                  <a:noFill/>
                </a:ln>
                <a:solidFill>
                  <a:srgbClr val="D5B778"/>
                </a:solidFill>
                <a:effectLst/>
                <a:latin typeface="Arial Unicode MS"/>
                <a:ea typeface="JetBrains Mono"/>
              </a:rPr>
              <a:t>    &lt;span </a:t>
            </a:r>
            <a:r>
              <a:rPr kumimoji="0" lang="ko-KR" altLang="ko-KR" sz="1000" b="0" i="0" u="none" strike="noStrike" cap="none" normalizeH="0" baseline="0">
                <a:ln>
                  <a:noFill/>
                </a:ln>
                <a:solidFill>
                  <a:srgbClr val="C77DBB"/>
                </a:solidFill>
                <a:effectLst/>
                <a:latin typeface="Arial Unicode MS"/>
                <a:ea typeface="JetBrains Mono"/>
              </a:rPr>
              <a:t>th</a:t>
            </a:r>
            <a:r>
              <a:rPr kumimoji="0" lang="ko-KR" altLang="ko-KR" sz="1000" b="0" i="0" u="none" strike="noStrike" cap="none" normalizeH="0" baseline="0">
                <a:ln>
                  <a:noFill/>
                </a:ln>
                <a:solidFill>
                  <a:srgbClr val="BABABA"/>
                </a:solidFill>
                <a:effectLst/>
                <a:latin typeface="Arial Unicode MS"/>
                <a:ea typeface="JetBrains Mono"/>
              </a:rPr>
              <a:t>:if</a:t>
            </a:r>
            <a:r>
              <a:rPr kumimoji="0" lang="ko-KR" altLang="ko-KR" sz="1000" b="0" i="0" u="none" strike="noStrike" cap="none" normalizeH="0" baseline="0">
                <a:ln>
                  <a:noFill/>
                </a:ln>
                <a:solidFill>
                  <a:srgbClr val="6AAB73"/>
                </a:solidFill>
                <a:effectLst/>
                <a:latin typeface="Arial Unicode MS"/>
                <a:ea typeface="JetBrains Mono"/>
              </a:rPr>
              <a:t>="${#fields.hasErrors('quantity')}" </a:t>
            </a:r>
            <a:r>
              <a:rPr kumimoji="0" lang="ko-KR" altLang="ko-KR" sz="1000" b="0" i="0" u="none" strike="noStrike" cap="none" normalizeH="0" baseline="0">
                <a:ln>
                  <a:noFill/>
                </a:ln>
                <a:solidFill>
                  <a:srgbClr val="C77DBB"/>
                </a:solidFill>
                <a:effectLst/>
                <a:latin typeface="Arial Unicode MS"/>
                <a:ea typeface="JetBrains Mono"/>
              </a:rPr>
              <a:t>th</a:t>
            </a:r>
            <a:r>
              <a:rPr kumimoji="0" lang="ko-KR" altLang="ko-KR" sz="1000" b="0" i="0" u="none" strike="noStrike" cap="none" normalizeH="0" baseline="0">
                <a:ln>
                  <a:noFill/>
                </a:ln>
                <a:solidFill>
                  <a:srgbClr val="BABABA"/>
                </a:solidFill>
                <a:effectLst/>
                <a:latin typeface="Arial Unicode MS"/>
                <a:ea typeface="JetBrains Mono"/>
              </a:rPr>
              <a:t>:errors</a:t>
            </a:r>
            <a:r>
              <a:rPr kumimoji="0" lang="ko-KR" altLang="ko-KR" sz="1000" b="0" i="0" u="none" strike="noStrike" cap="none" normalizeH="0" baseline="0">
                <a:ln>
                  <a:noFill/>
                </a:ln>
                <a:solidFill>
                  <a:srgbClr val="6AAB73"/>
                </a:solidFill>
                <a:effectLst/>
                <a:latin typeface="Arial Unicode MS"/>
                <a:ea typeface="JetBrains Mono"/>
              </a:rPr>
              <a:t>="*{quantity}"</a:t>
            </a:r>
            <a:r>
              <a:rPr kumimoji="0" lang="ko-KR" altLang="ko-KR" sz="1000" b="0" i="0" u="none" strike="noStrike" cap="none" normalizeH="0" baseline="0">
                <a:ln>
                  <a:noFill/>
                </a:ln>
                <a:solidFill>
                  <a:srgbClr val="D5B778"/>
                </a:solidFill>
                <a:effectLst/>
                <a:latin typeface="Arial Unicode MS"/>
                <a:ea typeface="JetBrains Mono"/>
              </a:rPr>
              <a:t>&gt;</a:t>
            </a:r>
            <a:r>
              <a:rPr kumimoji="0" lang="ko-KR" altLang="ko-KR" sz="10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수량 오류</a:t>
            </a:r>
            <a:r>
              <a:rPr kumimoji="0" lang="ko-KR" altLang="ko-KR" sz="1000" b="0" i="0" u="none" strike="noStrike" cap="none" normalizeH="0" baseline="0">
                <a:ln>
                  <a:noFill/>
                </a:ln>
                <a:solidFill>
                  <a:srgbClr val="D5B778"/>
                </a:solidFill>
                <a:effectLst/>
                <a:latin typeface="Arial Unicode MS"/>
                <a:ea typeface="JetBrains Mono"/>
              </a:rPr>
              <a:t>&lt;/span&gt;&lt;br/&gt;</a:t>
            </a:r>
            <a:br>
              <a:rPr kumimoji="0" lang="ko-KR" altLang="ko-KR" sz="1000" b="0" i="0" u="none" strike="noStrike" cap="none" normalizeH="0" baseline="0">
                <a:ln>
                  <a:noFill/>
                </a:ln>
                <a:solidFill>
                  <a:srgbClr val="D5B778"/>
                </a:solidFill>
                <a:effectLst/>
                <a:latin typeface="Arial Unicode MS"/>
                <a:ea typeface="JetBrains Mono"/>
              </a:rPr>
            </a:br>
            <a:br>
              <a:rPr kumimoji="0" lang="ko-KR" altLang="ko-KR" sz="1000" b="0" i="0" u="none" strike="noStrike" cap="none" normalizeH="0" baseline="0">
                <a:ln>
                  <a:noFill/>
                </a:ln>
                <a:solidFill>
                  <a:srgbClr val="D5B778"/>
                </a:solidFill>
                <a:effectLst/>
                <a:latin typeface="Arial Unicode MS"/>
                <a:ea typeface="JetBrains Mono"/>
              </a:rPr>
            </a:br>
            <a:r>
              <a:rPr kumimoji="0" lang="ko-KR" altLang="ko-KR" sz="1000" b="0" i="0" u="none" strike="noStrike" cap="none" normalizeH="0" baseline="0">
                <a:ln>
                  <a:noFill/>
                </a:ln>
                <a:solidFill>
                  <a:srgbClr val="D5B778"/>
                </a:solidFill>
                <a:effectLst/>
                <a:latin typeface="Arial Unicode MS"/>
                <a:ea typeface="JetBrains Mono"/>
              </a:rPr>
              <a:t>    </a:t>
            </a:r>
            <a:r>
              <a:rPr kumimoji="0" lang="ko-KR" altLang="ko-KR" sz="1000" b="0" i="0" u="none" strike="noStrike" cap="none" normalizeH="0" baseline="0">
                <a:ln>
                  <a:noFill/>
                </a:ln>
                <a:solidFill>
                  <a:srgbClr val="7A7E85"/>
                </a:solidFill>
                <a:effectLst/>
                <a:latin typeface="Arial Unicode MS"/>
                <a:ea typeface="JetBrains Mono"/>
              </a:rPr>
              <a:t>&lt;!-- </a:t>
            </a:r>
            <a:r>
              <a:rPr kumimoji="0" lang="ko-KR" altLang="ko-KR" sz="10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가격 </a:t>
            </a:r>
            <a:r>
              <a:rPr kumimoji="0" lang="ko-KR" altLang="ko-KR" sz="1000" b="0" i="0" u="none" strike="noStrike" cap="none" normalizeH="0" baseline="0">
                <a:ln>
                  <a:noFill/>
                </a:ln>
                <a:solidFill>
                  <a:srgbClr val="7A7E85"/>
                </a:solidFill>
                <a:effectLst/>
                <a:latin typeface="Arial Unicode MS"/>
                <a:ea typeface="JetBrains Mono"/>
              </a:rPr>
              <a:t>--&gt;</a:t>
            </a:r>
            <a:br>
              <a:rPr kumimoji="0" lang="ko-KR" altLang="ko-KR" sz="1000" b="0" i="0" u="none" strike="noStrike" cap="none" normalizeH="0" baseline="0">
                <a:ln>
                  <a:noFill/>
                </a:ln>
                <a:solidFill>
                  <a:srgbClr val="7A7E85"/>
                </a:solidFill>
                <a:effectLst/>
                <a:latin typeface="Arial Unicode MS"/>
                <a:ea typeface="JetBrains Mono"/>
              </a:rPr>
            </a:br>
            <a:r>
              <a:rPr kumimoji="0" lang="ko-KR" altLang="ko-KR" sz="1000" b="0" i="0" u="none" strike="noStrike" cap="none" normalizeH="0" baseline="0">
                <a:ln>
                  <a:noFill/>
                </a:ln>
                <a:solidFill>
                  <a:srgbClr val="7A7E85"/>
                </a:solidFill>
                <a:effectLst/>
                <a:latin typeface="Arial Unicode MS"/>
                <a:ea typeface="JetBrains Mono"/>
              </a:rPr>
              <a:t>    </a:t>
            </a:r>
            <a:r>
              <a:rPr kumimoji="0" lang="ko-KR" altLang="ko-KR" sz="1000" b="0" i="0" u="none" strike="noStrike" cap="none" normalizeH="0" baseline="0">
                <a:ln>
                  <a:noFill/>
                </a:ln>
                <a:solidFill>
                  <a:srgbClr val="D5B778"/>
                </a:solidFill>
                <a:effectLst/>
                <a:latin typeface="Arial Unicode MS"/>
                <a:ea typeface="JetBrains Mono"/>
              </a:rPr>
              <a:t>&lt;label&gt;</a:t>
            </a:r>
            <a:r>
              <a:rPr kumimoji="0" lang="ko-KR" altLang="ko-KR" sz="10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가격</a:t>
            </a: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D5B778"/>
                </a:solidFill>
                <a:effectLst/>
                <a:latin typeface="Arial Unicode MS"/>
                <a:ea typeface="JetBrains Mono"/>
              </a:rPr>
              <a:t>&lt;input </a:t>
            </a:r>
            <a:r>
              <a:rPr kumimoji="0" lang="ko-KR" altLang="ko-KR" sz="1000" b="0" i="0" u="none" strike="noStrike" cap="none" normalizeH="0" baseline="0">
                <a:ln>
                  <a:noFill/>
                </a:ln>
                <a:solidFill>
                  <a:srgbClr val="BABABA"/>
                </a:solidFill>
                <a:effectLst/>
                <a:latin typeface="Arial Unicode MS"/>
                <a:ea typeface="JetBrains Mono"/>
              </a:rPr>
              <a:t>type</a:t>
            </a:r>
            <a:r>
              <a:rPr kumimoji="0" lang="ko-KR" altLang="ko-KR" sz="1000" b="0" i="0" u="none" strike="noStrike" cap="none" normalizeH="0" baseline="0">
                <a:ln>
                  <a:noFill/>
                </a:ln>
                <a:solidFill>
                  <a:srgbClr val="6AAB73"/>
                </a:solidFill>
                <a:effectLst/>
                <a:latin typeface="Arial Unicode MS"/>
                <a:ea typeface="JetBrains Mono"/>
              </a:rPr>
              <a:t>="text" </a:t>
            </a:r>
            <a:r>
              <a:rPr kumimoji="0" lang="ko-KR" altLang="ko-KR" sz="1000" b="0" i="0" u="none" strike="noStrike" cap="none" normalizeH="0" baseline="0">
                <a:ln>
                  <a:noFill/>
                </a:ln>
                <a:solidFill>
                  <a:srgbClr val="C77DBB"/>
                </a:solidFill>
                <a:effectLst/>
                <a:latin typeface="Arial Unicode MS"/>
                <a:ea typeface="JetBrains Mono"/>
              </a:rPr>
              <a:t>th</a:t>
            </a:r>
            <a:r>
              <a:rPr kumimoji="0" lang="ko-KR" altLang="ko-KR" sz="1000" b="0" i="0" u="none" strike="noStrike" cap="none" normalizeH="0" baseline="0">
                <a:ln>
                  <a:noFill/>
                </a:ln>
                <a:solidFill>
                  <a:srgbClr val="BABABA"/>
                </a:solidFill>
                <a:effectLst/>
                <a:latin typeface="Arial Unicode MS"/>
                <a:ea typeface="JetBrains Mono"/>
              </a:rPr>
              <a:t>:field</a:t>
            </a:r>
            <a:r>
              <a:rPr kumimoji="0" lang="ko-KR" altLang="ko-KR" sz="1000" b="0" i="0" u="none" strike="noStrike" cap="none" normalizeH="0" baseline="0">
                <a:ln>
                  <a:noFill/>
                </a:ln>
                <a:solidFill>
                  <a:srgbClr val="6AAB73"/>
                </a:solidFill>
                <a:effectLst/>
                <a:latin typeface="Arial Unicode MS"/>
                <a:ea typeface="JetBrains Mono"/>
              </a:rPr>
              <a:t>="*{price}" </a:t>
            </a:r>
            <a:r>
              <a:rPr kumimoji="0" lang="ko-KR" altLang="ko-KR" sz="1000" b="0" i="0" u="none" strike="noStrike" cap="none" normalizeH="0" baseline="0">
                <a:ln>
                  <a:noFill/>
                </a:ln>
                <a:solidFill>
                  <a:srgbClr val="D5B778"/>
                </a:solidFill>
                <a:effectLst/>
                <a:latin typeface="Arial Unicode MS"/>
                <a:ea typeface="JetBrains Mono"/>
              </a:rPr>
              <a:t>/&gt;&lt;/label&gt;</a:t>
            </a:r>
            <a:br>
              <a:rPr kumimoji="0" lang="ko-KR" altLang="ko-KR" sz="1000" b="0" i="0" u="none" strike="noStrike" cap="none" normalizeH="0" baseline="0">
                <a:ln>
                  <a:noFill/>
                </a:ln>
                <a:solidFill>
                  <a:srgbClr val="D5B778"/>
                </a:solidFill>
                <a:effectLst/>
                <a:latin typeface="Arial Unicode MS"/>
                <a:ea typeface="JetBrains Mono"/>
              </a:rPr>
            </a:br>
            <a:r>
              <a:rPr kumimoji="0" lang="ko-KR" altLang="ko-KR" sz="1000" b="0" i="0" u="none" strike="noStrike" cap="none" normalizeH="0" baseline="0">
                <a:ln>
                  <a:noFill/>
                </a:ln>
                <a:solidFill>
                  <a:srgbClr val="D5B778"/>
                </a:solidFill>
                <a:effectLst/>
                <a:latin typeface="Arial Unicode MS"/>
                <a:ea typeface="JetBrains Mono"/>
              </a:rPr>
              <a:t>    &lt;span </a:t>
            </a:r>
            <a:r>
              <a:rPr kumimoji="0" lang="ko-KR" altLang="ko-KR" sz="1000" b="0" i="0" u="none" strike="noStrike" cap="none" normalizeH="0" baseline="0">
                <a:ln>
                  <a:noFill/>
                </a:ln>
                <a:solidFill>
                  <a:srgbClr val="C77DBB"/>
                </a:solidFill>
                <a:effectLst/>
                <a:latin typeface="Arial Unicode MS"/>
                <a:ea typeface="JetBrains Mono"/>
              </a:rPr>
              <a:t>th</a:t>
            </a:r>
            <a:r>
              <a:rPr kumimoji="0" lang="ko-KR" altLang="ko-KR" sz="1000" b="0" i="0" u="none" strike="noStrike" cap="none" normalizeH="0" baseline="0">
                <a:ln>
                  <a:noFill/>
                </a:ln>
                <a:solidFill>
                  <a:srgbClr val="BABABA"/>
                </a:solidFill>
                <a:effectLst/>
                <a:latin typeface="Arial Unicode MS"/>
                <a:ea typeface="JetBrains Mono"/>
              </a:rPr>
              <a:t>:if</a:t>
            </a:r>
            <a:r>
              <a:rPr kumimoji="0" lang="ko-KR" altLang="ko-KR" sz="1000" b="0" i="0" u="none" strike="noStrike" cap="none" normalizeH="0" baseline="0">
                <a:ln>
                  <a:noFill/>
                </a:ln>
                <a:solidFill>
                  <a:srgbClr val="6AAB73"/>
                </a:solidFill>
                <a:effectLst/>
                <a:latin typeface="Arial Unicode MS"/>
                <a:ea typeface="JetBrains Mono"/>
              </a:rPr>
              <a:t>="${#fields.hasErrors('price')}" </a:t>
            </a:r>
            <a:r>
              <a:rPr kumimoji="0" lang="ko-KR" altLang="ko-KR" sz="1000" b="0" i="0" u="none" strike="noStrike" cap="none" normalizeH="0" baseline="0">
                <a:ln>
                  <a:noFill/>
                </a:ln>
                <a:solidFill>
                  <a:srgbClr val="C77DBB"/>
                </a:solidFill>
                <a:effectLst/>
                <a:latin typeface="Arial Unicode MS"/>
                <a:ea typeface="JetBrains Mono"/>
              </a:rPr>
              <a:t>th</a:t>
            </a:r>
            <a:r>
              <a:rPr kumimoji="0" lang="ko-KR" altLang="ko-KR" sz="1000" b="0" i="0" u="none" strike="noStrike" cap="none" normalizeH="0" baseline="0">
                <a:ln>
                  <a:noFill/>
                </a:ln>
                <a:solidFill>
                  <a:srgbClr val="BABABA"/>
                </a:solidFill>
                <a:effectLst/>
                <a:latin typeface="Arial Unicode MS"/>
                <a:ea typeface="JetBrains Mono"/>
              </a:rPr>
              <a:t>:errors</a:t>
            </a:r>
            <a:r>
              <a:rPr kumimoji="0" lang="ko-KR" altLang="ko-KR" sz="1000" b="0" i="0" u="none" strike="noStrike" cap="none" normalizeH="0" baseline="0">
                <a:ln>
                  <a:noFill/>
                </a:ln>
                <a:solidFill>
                  <a:srgbClr val="6AAB73"/>
                </a:solidFill>
                <a:effectLst/>
                <a:latin typeface="Arial Unicode MS"/>
                <a:ea typeface="JetBrains Mono"/>
              </a:rPr>
              <a:t>="*{price}"</a:t>
            </a:r>
            <a:r>
              <a:rPr kumimoji="0" lang="ko-KR" altLang="ko-KR" sz="1000" b="0" i="0" u="none" strike="noStrike" cap="none" normalizeH="0" baseline="0">
                <a:ln>
                  <a:noFill/>
                </a:ln>
                <a:solidFill>
                  <a:srgbClr val="D5B778"/>
                </a:solidFill>
                <a:effectLst/>
                <a:latin typeface="Arial Unicode MS"/>
                <a:ea typeface="JetBrains Mono"/>
              </a:rPr>
              <a:t>&gt;</a:t>
            </a:r>
            <a:r>
              <a:rPr kumimoji="0" lang="ko-KR" altLang="ko-KR" sz="10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가격 오류</a:t>
            </a:r>
            <a:r>
              <a:rPr kumimoji="0" lang="ko-KR" altLang="ko-KR" sz="1000" b="0" i="0" u="none" strike="noStrike" cap="none" normalizeH="0" baseline="0">
                <a:ln>
                  <a:noFill/>
                </a:ln>
                <a:solidFill>
                  <a:srgbClr val="D5B778"/>
                </a:solidFill>
                <a:effectLst/>
                <a:latin typeface="Arial Unicode MS"/>
                <a:ea typeface="JetBrains Mono"/>
              </a:rPr>
              <a:t>&lt;/span&gt;&lt;br/&gt;</a:t>
            </a:r>
            <a:br>
              <a:rPr kumimoji="0" lang="ko-KR" altLang="ko-KR" sz="1000" b="0" i="0" u="none" strike="noStrike" cap="none" normalizeH="0" baseline="0">
                <a:ln>
                  <a:noFill/>
                </a:ln>
                <a:solidFill>
                  <a:srgbClr val="D5B778"/>
                </a:solidFill>
                <a:effectLst/>
                <a:latin typeface="Arial Unicode MS"/>
                <a:ea typeface="JetBrains Mono"/>
              </a:rPr>
            </a:br>
            <a:br>
              <a:rPr kumimoji="0" lang="ko-KR" altLang="ko-KR" sz="1000" b="0" i="0" u="none" strike="noStrike" cap="none" normalizeH="0" baseline="0">
                <a:ln>
                  <a:noFill/>
                </a:ln>
                <a:solidFill>
                  <a:srgbClr val="D5B778"/>
                </a:solidFill>
                <a:effectLst/>
                <a:latin typeface="Arial Unicode MS"/>
                <a:ea typeface="JetBrains Mono"/>
              </a:rPr>
            </a:br>
            <a:r>
              <a:rPr kumimoji="0" lang="ko-KR" altLang="ko-KR" sz="1000" b="0" i="0" u="none" strike="noStrike" cap="none" normalizeH="0" baseline="0">
                <a:ln>
                  <a:noFill/>
                </a:ln>
                <a:solidFill>
                  <a:srgbClr val="D5B778"/>
                </a:solidFill>
                <a:effectLst/>
                <a:latin typeface="Arial Unicode MS"/>
                <a:ea typeface="JetBrains Mono"/>
              </a:rPr>
              <a:t>    &lt;button </a:t>
            </a:r>
            <a:r>
              <a:rPr kumimoji="0" lang="ko-KR" altLang="ko-KR" sz="1000" b="0" i="0" u="none" strike="noStrike" cap="none" normalizeH="0" baseline="0">
                <a:ln>
                  <a:noFill/>
                </a:ln>
                <a:solidFill>
                  <a:srgbClr val="BABABA"/>
                </a:solidFill>
                <a:effectLst/>
                <a:latin typeface="Arial Unicode MS"/>
                <a:ea typeface="JetBrains Mono"/>
              </a:rPr>
              <a:t>type</a:t>
            </a:r>
            <a:r>
              <a:rPr kumimoji="0" lang="ko-KR" altLang="ko-KR" sz="1000" b="0" i="0" u="none" strike="noStrike" cap="none" normalizeH="0" baseline="0">
                <a:ln>
                  <a:noFill/>
                </a:ln>
                <a:solidFill>
                  <a:srgbClr val="6AAB73"/>
                </a:solidFill>
                <a:effectLst/>
                <a:latin typeface="Arial Unicode MS"/>
                <a:ea typeface="JetBrains Mono"/>
              </a:rPr>
              <a:t>="submit"</a:t>
            </a:r>
            <a:r>
              <a:rPr kumimoji="0" lang="ko-KR" altLang="ko-KR" sz="1000" b="0" i="0" u="none" strike="noStrike" cap="none" normalizeH="0" baseline="0">
                <a:ln>
                  <a:noFill/>
                </a:ln>
                <a:solidFill>
                  <a:srgbClr val="D5B778"/>
                </a:solidFill>
                <a:effectLst/>
                <a:latin typeface="Arial Unicode MS"/>
                <a:ea typeface="JetBrains Mono"/>
              </a:rPr>
              <a:t>&gt;</a:t>
            </a:r>
            <a:r>
              <a:rPr kumimoji="0" lang="ko-KR" altLang="ko-KR" sz="10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제출</a:t>
            </a:r>
            <a:r>
              <a:rPr kumimoji="0" lang="ko-KR" altLang="ko-KR" sz="1000" b="0" i="0" u="none" strike="noStrike" cap="none" normalizeH="0" baseline="0">
                <a:ln>
                  <a:noFill/>
                </a:ln>
                <a:solidFill>
                  <a:srgbClr val="D5B778"/>
                </a:solidFill>
                <a:effectLst/>
                <a:latin typeface="Arial Unicode MS"/>
                <a:ea typeface="JetBrains Mono"/>
              </a:rPr>
              <a:t>&lt;/button&gt;</a:t>
            </a:r>
            <a:br>
              <a:rPr kumimoji="0" lang="ko-KR" altLang="ko-KR" sz="1000" b="0" i="0" u="none" strike="noStrike" cap="none" normalizeH="0" baseline="0">
                <a:ln>
                  <a:noFill/>
                </a:ln>
                <a:solidFill>
                  <a:srgbClr val="D5B778"/>
                </a:solidFill>
                <a:effectLst/>
                <a:latin typeface="Arial Unicode MS"/>
                <a:ea typeface="JetBrains Mono"/>
              </a:rPr>
            </a:br>
            <a:r>
              <a:rPr kumimoji="0" lang="ko-KR" altLang="ko-KR" sz="1000" b="0" i="0" u="none" strike="noStrike" cap="none" normalizeH="0" baseline="0">
                <a:ln>
                  <a:noFill/>
                </a:ln>
                <a:solidFill>
                  <a:srgbClr val="D5B778"/>
                </a:solidFill>
                <a:effectLst/>
                <a:latin typeface="Arial Unicode MS"/>
                <a:ea typeface="JetBrains Mono"/>
              </a:rPr>
              <a:t>&lt;/form&gt;</a:t>
            </a:r>
            <a:endParaRPr kumimoji="0" lang="ko-KR" altLang="ko-KR" sz="1000" b="0" i="0" u="none" strike="noStrike" cap="none" normalizeH="0" baseline="0">
              <a:ln>
                <a:noFill/>
              </a:ln>
              <a:solidFill>
                <a:schemeClr val="tx1"/>
              </a:solidFill>
              <a:effectLst/>
              <a:latin typeface="Arial" panose="020B0604020202020204" pitchFamily="34" charset="0"/>
            </a:endParaRPr>
          </a:p>
        </p:txBody>
      </p:sp>
      <p:sp>
        <p:nvSpPr>
          <p:cNvPr id="4" name="Rectangle 2">
            <a:extLst>
              <a:ext uri="{FF2B5EF4-FFF2-40B4-BE49-F238E27FC236}">
                <a16:creationId xmlns:a16="http://schemas.microsoft.com/office/drawing/2014/main" id="{5172A10F-18B6-EFF8-1728-2702116D7E19}"/>
              </a:ext>
            </a:extLst>
          </p:cNvPr>
          <p:cNvSpPr>
            <a:spLocks noChangeArrowheads="1"/>
          </p:cNvSpPr>
          <p:nvPr/>
        </p:nvSpPr>
        <p:spPr bwMode="auto">
          <a:xfrm>
            <a:off x="168447" y="1176330"/>
            <a:ext cx="5542549" cy="560377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000" b="0" i="0" u="none" strike="noStrike" cap="none" normalizeH="0" baseline="0">
                <a:ln>
                  <a:noFill/>
                </a:ln>
                <a:solidFill>
                  <a:srgbClr val="B3AE60"/>
                </a:solidFill>
                <a:effectLst/>
                <a:latin typeface="Arial Unicode MS"/>
                <a:ea typeface="JetBrains Mono"/>
              </a:rPr>
              <a:t>@PostMapping</a:t>
            </a:r>
            <a:r>
              <a:rPr kumimoji="0" lang="ko-KR" altLang="ko-KR" sz="1000" b="0" i="0" u="none" strike="noStrike" cap="none" normalizeH="0" baseline="0">
                <a:ln>
                  <a:noFill/>
                </a:ln>
                <a:solidFill>
                  <a:srgbClr val="BCBEC4"/>
                </a:solidFill>
                <a:effectLst/>
                <a:latin typeface="Arial Unicode MS"/>
                <a:ea typeface="JetBrains Mono"/>
              </a:rPr>
              <a:t>(</a:t>
            </a:r>
            <a:r>
              <a:rPr kumimoji="0" lang="ko-KR" altLang="ko-KR" sz="1000" b="0" i="0" u="none" strike="noStrike" cap="none" normalizeH="0" baseline="0">
                <a:ln>
                  <a:noFill/>
                </a:ln>
                <a:solidFill>
                  <a:srgbClr val="6AAB73"/>
                </a:solidFill>
                <a:effectLst/>
                <a:latin typeface="Arial Unicode MS"/>
                <a:ea typeface="JetBrains Mono"/>
              </a:rPr>
              <a:t>"/order"</a:t>
            </a:r>
            <a:r>
              <a:rPr kumimoji="0" lang="ko-KR" altLang="ko-KR" sz="1000" b="0" i="0" u="none" strike="noStrike" cap="none" normalizeH="0" baseline="0">
                <a:ln>
                  <a:noFill/>
                </a:ln>
                <a:solidFill>
                  <a:srgbClr val="BCBEC4"/>
                </a:solidFill>
                <a:effectLst/>
                <a:latin typeface="Arial Unicode MS"/>
                <a:ea typeface="JetBrains Mono"/>
              </a:rPr>
              <a:t>)</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CF8E6D"/>
                </a:solidFill>
                <a:effectLst/>
                <a:latin typeface="Arial Unicode MS"/>
                <a:ea typeface="JetBrains Mono"/>
              </a:rPr>
              <a:t>public </a:t>
            </a:r>
            <a:r>
              <a:rPr kumimoji="0" lang="ko-KR" altLang="ko-KR" sz="1000" b="0" i="0" u="none" strike="noStrike" cap="none" normalizeH="0" baseline="0">
                <a:ln>
                  <a:noFill/>
                </a:ln>
                <a:solidFill>
                  <a:srgbClr val="BCBEC4"/>
                </a:solidFill>
                <a:effectLst/>
                <a:latin typeface="Arial Unicode MS"/>
                <a:ea typeface="JetBrains Mono"/>
              </a:rPr>
              <a:t>String </a:t>
            </a:r>
            <a:r>
              <a:rPr kumimoji="0" lang="ko-KR" altLang="ko-KR" sz="1000" b="0" i="0" u="none" strike="noStrike" cap="none" normalizeH="0" baseline="0">
                <a:ln>
                  <a:noFill/>
                </a:ln>
                <a:solidFill>
                  <a:srgbClr val="56A8F5"/>
                </a:solidFill>
                <a:effectLst/>
                <a:latin typeface="Arial Unicode MS"/>
                <a:ea typeface="JetBrains Mono"/>
              </a:rPr>
              <a:t>submitOrder</a:t>
            </a:r>
            <a:r>
              <a:rPr kumimoji="0" lang="ko-KR" altLang="ko-KR" sz="1000" b="0" i="0" u="none" strike="noStrike" cap="none" normalizeH="0" baseline="0">
                <a:ln>
                  <a:noFill/>
                </a:ln>
                <a:solidFill>
                  <a:srgbClr val="BCBEC4"/>
                </a:solidFill>
                <a:effectLst/>
                <a:latin typeface="Arial Unicode MS"/>
                <a:ea typeface="JetBrains Mono"/>
              </a:rPr>
              <a:t>(</a:t>
            </a:r>
            <a:r>
              <a:rPr kumimoji="0" lang="ko-KR" altLang="ko-KR" sz="1000" b="0" i="0" u="none" strike="noStrike" cap="none" normalizeH="0" baseline="0">
                <a:ln>
                  <a:noFill/>
                </a:ln>
                <a:solidFill>
                  <a:srgbClr val="B3AE60"/>
                </a:solidFill>
                <a:effectLst/>
                <a:latin typeface="Arial Unicode MS"/>
                <a:ea typeface="JetBrains Mono"/>
              </a:rPr>
              <a:t>@ModelAttribute</a:t>
            </a:r>
            <a:r>
              <a:rPr kumimoji="0" lang="ko-KR" altLang="ko-KR" sz="1000" b="0" i="0" u="none" strike="noStrike" cap="none" normalizeH="0" baseline="0">
                <a:ln>
                  <a:noFill/>
                </a:ln>
                <a:solidFill>
                  <a:srgbClr val="BCBEC4"/>
                </a:solidFill>
                <a:effectLst/>
                <a:latin typeface="Arial Unicode MS"/>
                <a:ea typeface="JetBrains Mono"/>
              </a:rPr>
              <a:t>(</a:t>
            </a:r>
            <a:r>
              <a:rPr kumimoji="0" lang="ko-KR" altLang="ko-KR" sz="1000" b="0" i="0" u="none" strike="noStrike" cap="none" normalizeH="0" baseline="0">
                <a:ln>
                  <a:noFill/>
                </a:ln>
                <a:solidFill>
                  <a:srgbClr val="6AAB73"/>
                </a:solidFill>
                <a:effectLst/>
                <a:latin typeface="Arial Unicode MS"/>
                <a:ea typeface="JetBrains Mono"/>
              </a:rPr>
              <a:t>"order"</a:t>
            </a:r>
            <a:r>
              <a:rPr kumimoji="0" lang="ko-KR" altLang="ko-KR" sz="1000" b="0" i="0" u="none" strike="noStrike" cap="none" normalizeH="0" baseline="0">
                <a:ln>
                  <a:noFill/>
                </a:ln>
                <a:solidFill>
                  <a:srgbClr val="BCBEC4"/>
                </a:solidFill>
                <a:effectLst/>
                <a:latin typeface="Arial Unicode MS"/>
                <a:ea typeface="JetBrains Mono"/>
              </a:rPr>
              <a:t>) Order order, BindingResult bindingResult) {    </a:t>
            </a:r>
            <a:br>
              <a:rPr kumimoji="0" lang="ko-KR" altLang="ko-KR" sz="10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0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000" b="0" i="0" u="none" strike="noStrike" cap="none" normalizeH="0" baseline="0">
                <a:ln>
                  <a:noFill/>
                </a:ln>
                <a:solidFill>
                  <a:srgbClr val="CF8E6D"/>
                </a:solidFill>
                <a:effectLst/>
                <a:latin typeface="Arial Unicode MS"/>
                <a:ea typeface="JetBrains Mono"/>
              </a:rPr>
              <a:t>if </a:t>
            </a:r>
            <a:r>
              <a:rPr kumimoji="0" lang="ko-KR" altLang="ko-KR" sz="1000" b="0" i="0" u="none" strike="noStrike" cap="none" normalizeH="0" baseline="0">
                <a:ln>
                  <a:noFill/>
                </a:ln>
                <a:solidFill>
                  <a:srgbClr val="BCBEC4"/>
                </a:solidFill>
                <a:effectLst/>
                <a:latin typeface="Arial Unicode MS"/>
                <a:ea typeface="JetBrains Mono"/>
              </a:rPr>
              <a:t>(!StringUtils.hasText(order.getProductName())) {</a:t>
            </a:r>
            <a:r>
              <a:rPr kumimoji="0" lang="en-US" altLang="ko-KR" sz="1000" b="0" i="0" u="none" strike="noStrike" cap="none" normalizeH="0" baseline="0">
                <a:ln>
                  <a:noFill/>
                </a:ln>
                <a:solidFill>
                  <a:srgbClr val="BCBEC4"/>
                </a:solidFill>
                <a:effectLst/>
                <a:latin typeface="Arial Unicode MS"/>
                <a:ea typeface="JetBrains Mono"/>
              </a:rPr>
              <a:t> </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bindingResult.addError(</a:t>
            </a:r>
            <a:r>
              <a:rPr kumimoji="0" lang="ko-KR" altLang="ko-KR" sz="1000" b="0" i="0" u="none" strike="noStrike" cap="none" normalizeH="0" baseline="0">
                <a:ln>
                  <a:noFill/>
                </a:ln>
                <a:solidFill>
                  <a:srgbClr val="CF8E6D"/>
                </a:solidFill>
                <a:effectLst/>
                <a:latin typeface="Arial Unicode MS"/>
                <a:ea typeface="JetBrains Mono"/>
              </a:rPr>
              <a:t>new </a:t>
            </a:r>
            <a:r>
              <a:rPr kumimoji="0" lang="ko-KR" altLang="ko-KR" sz="1000" b="0" i="0" u="none" strike="noStrike" cap="none" normalizeH="0" baseline="0">
                <a:ln>
                  <a:noFill/>
                </a:ln>
                <a:solidFill>
                  <a:srgbClr val="BCBEC4"/>
                </a:solidFill>
                <a:effectLst/>
                <a:latin typeface="Arial Unicode MS"/>
                <a:ea typeface="JetBrains Mono"/>
              </a:rPr>
              <a:t>FieldError(</a:t>
            </a:r>
            <a:r>
              <a:rPr kumimoji="0" lang="ko-KR" altLang="ko-KR" sz="1000" b="0" i="0" u="none" strike="noStrike" cap="none" normalizeH="0" baseline="0">
                <a:ln>
                  <a:noFill/>
                </a:ln>
                <a:solidFill>
                  <a:srgbClr val="6AAB73"/>
                </a:solidFill>
                <a:effectLst/>
                <a:latin typeface="Arial Unicode MS"/>
                <a:ea typeface="JetBrains Mono"/>
              </a:rPr>
              <a:t>"order"</a:t>
            </a: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6AAB73"/>
                </a:solidFill>
                <a:effectLst/>
                <a:latin typeface="Arial Unicode MS"/>
                <a:ea typeface="JetBrains Mono"/>
              </a:rPr>
              <a:t>"productName"</a:t>
            </a:r>
            <a:r>
              <a:rPr kumimoji="0" lang="ko-KR" altLang="ko-KR" sz="1000" b="0" i="0" u="none" strike="noStrike" cap="none" normalizeH="0" baseline="0">
                <a:ln>
                  <a:noFill/>
                </a:ln>
                <a:solidFill>
                  <a:srgbClr val="BCBEC4"/>
                </a:solidFill>
                <a:effectLst/>
                <a:latin typeface="Arial Unicode MS"/>
                <a:ea typeface="JetBrains Mono"/>
              </a:rPr>
              <a:t>, order.getProductName(),                </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CF8E6D"/>
                </a:solidFill>
                <a:effectLst/>
                <a:latin typeface="Arial Unicode MS"/>
                <a:ea typeface="JetBrains Mono"/>
              </a:rPr>
              <a:t>false</a:t>
            </a: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CF8E6D"/>
                </a:solidFill>
                <a:effectLst/>
                <a:latin typeface="Arial Unicode MS"/>
                <a:ea typeface="JetBrains Mono"/>
              </a:rPr>
              <a:t>null</a:t>
            </a: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CF8E6D"/>
                </a:solidFill>
                <a:effectLst/>
                <a:latin typeface="Arial Unicode MS"/>
                <a:ea typeface="JetBrains Mono"/>
              </a:rPr>
              <a:t>null</a:t>
            </a: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6AAB73"/>
                </a:solidFill>
                <a:effectLst/>
                <a:latin typeface="Arial Unicode MS"/>
                <a:ea typeface="JetBrains Mono"/>
              </a:rPr>
              <a:t>"</a:t>
            </a:r>
            <a:r>
              <a:rPr kumimoji="0" lang="ko-KR" altLang="ko-KR" sz="10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상품명은 비워둘 수 없습니다</a:t>
            </a:r>
            <a:r>
              <a:rPr kumimoji="0" lang="ko-KR" altLang="ko-KR" sz="1000" b="0" i="0" u="none" strike="noStrike" cap="none" normalizeH="0" baseline="0">
                <a:ln>
                  <a:noFill/>
                </a:ln>
                <a:solidFill>
                  <a:srgbClr val="6AAB73"/>
                </a:solidFill>
                <a:effectLst/>
                <a:latin typeface="Arial Unicode MS"/>
                <a:ea typeface="JetBrains Mono"/>
              </a:rPr>
              <a:t>. "</a:t>
            </a:r>
            <a:r>
              <a:rPr kumimoji="0" lang="ko-KR" altLang="ko-KR" sz="1000" b="0" i="0" u="none" strike="noStrike" cap="none" normalizeH="0" baseline="0">
                <a:ln>
                  <a:noFill/>
                </a:ln>
                <a:solidFill>
                  <a:srgbClr val="BCBEC4"/>
                </a:solidFill>
                <a:effectLst/>
                <a:latin typeface="Arial Unicode MS"/>
                <a:ea typeface="JetBrains Mono"/>
              </a:rPr>
              <a:t>));</a:t>
            </a:r>
            <a:r>
              <a:rPr kumimoji="0" lang="ko-KR" altLang="ko-KR" sz="1000" b="0" i="0" u="none" strike="noStrike" cap="none" normalizeH="0" baseline="0">
                <a:ln>
                  <a:noFill/>
                </a:ln>
                <a:solidFill>
                  <a:srgbClr val="6AAB73"/>
                </a:solidFill>
                <a:effectLst/>
                <a:latin typeface="Arial Unicode MS"/>
                <a:ea typeface="JetBrains Mono"/>
              </a:rPr>
              <a:t>        </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   </a:t>
            </a:r>
            <a:br>
              <a:rPr kumimoji="0" lang="ko-KR" altLang="ko-KR" sz="10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0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000" b="0" i="0" u="none" strike="noStrike" cap="none" normalizeH="0" baseline="0">
                <a:ln>
                  <a:noFill/>
                </a:ln>
                <a:solidFill>
                  <a:srgbClr val="CF8E6D"/>
                </a:solidFill>
                <a:effectLst/>
                <a:latin typeface="Arial Unicode MS"/>
                <a:ea typeface="JetBrains Mono"/>
              </a:rPr>
              <a:t>if </a:t>
            </a:r>
            <a:r>
              <a:rPr kumimoji="0" lang="ko-KR" altLang="ko-KR" sz="1000" b="0" i="0" u="none" strike="noStrike" cap="none" normalizeH="0" baseline="0">
                <a:ln>
                  <a:noFill/>
                </a:ln>
                <a:solidFill>
                  <a:srgbClr val="BCBEC4"/>
                </a:solidFill>
                <a:effectLst/>
                <a:latin typeface="Arial Unicode MS"/>
                <a:ea typeface="JetBrains Mono"/>
              </a:rPr>
              <a:t>(order.getQuantity() &lt;= </a:t>
            </a:r>
            <a:r>
              <a:rPr kumimoji="0" lang="ko-KR" altLang="ko-KR" sz="1000" b="0" i="0" u="none" strike="noStrike" cap="none" normalizeH="0" baseline="0">
                <a:ln>
                  <a:noFill/>
                </a:ln>
                <a:solidFill>
                  <a:srgbClr val="2AACB8"/>
                </a:solidFill>
                <a:effectLst/>
                <a:latin typeface="Arial Unicode MS"/>
                <a:ea typeface="JetBrains Mono"/>
              </a:rPr>
              <a:t>0</a:t>
            </a:r>
            <a:r>
              <a:rPr kumimoji="0" lang="ko-KR" altLang="ko-KR" sz="1000" b="0" i="0" u="none" strike="noStrike" cap="none" normalizeH="0" baseline="0">
                <a:ln>
                  <a:noFill/>
                </a:ln>
                <a:solidFill>
                  <a:srgbClr val="BCBEC4"/>
                </a:solidFill>
                <a:effectLst/>
                <a:latin typeface="Arial Unicode MS"/>
                <a:ea typeface="JetBrains Mono"/>
              </a:rPr>
              <a:t>) {</a:t>
            </a:r>
            <a:r>
              <a:rPr kumimoji="0" lang="en-US"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7A7E85"/>
                </a:solidFill>
                <a:effectLst/>
                <a:latin typeface="Arial Unicode MS"/>
                <a:ea typeface="JetBrains Mono"/>
              </a:rPr>
              <a:t>// </a:t>
            </a:r>
            <a:r>
              <a:rPr kumimoji="0" lang="ko-KR" altLang="ko-KR" sz="10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수량 검증</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bindingResult.addError(</a:t>
            </a:r>
            <a:r>
              <a:rPr kumimoji="0" lang="ko-KR" altLang="ko-KR" sz="1000" b="0" i="0" u="none" strike="noStrike" cap="none" normalizeH="0" baseline="0">
                <a:ln>
                  <a:noFill/>
                </a:ln>
                <a:solidFill>
                  <a:srgbClr val="CF8E6D"/>
                </a:solidFill>
                <a:effectLst/>
                <a:latin typeface="Arial Unicode MS"/>
                <a:ea typeface="JetBrains Mono"/>
              </a:rPr>
              <a:t>new </a:t>
            </a:r>
            <a:r>
              <a:rPr kumimoji="0" lang="ko-KR" altLang="ko-KR" sz="1000" b="0" i="0" u="none" strike="noStrike" cap="none" normalizeH="0" baseline="0">
                <a:ln>
                  <a:noFill/>
                </a:ln>
                <a:solidFill>
                  <a:srgbClr val="BCBEC4"/>
                </a:solidFill>
                <a:effectLst/>
                <a:latin typeface="Arial Unicode MS"/>
                <a:ea typeface="JetBrains Mono"/>
              </a:rPr>
              <a:t>FieldError(</a:t>
            </a:r>
            <a:r>
              <a:rPr kumimoji="0" lang="ko-KR" altLang="ko-KR" sz="1000" b="0" i="0" u="none" strike="noStrike" cap="none" normalizeH="0" baseline="0">
                <a:ln>
                  <a:noFill/>
                </a:ln>
                <a:solidFill>
                  <a:srgbClr val="6AAB73"/>
                </a:solidFill>
                <a:effectLst/>
                <a:latin typeface="Arial Unicode MS"/>
                <a:ea typeface="JetBrains Mono"/>
              </a:rPr>
              <a:t>"order"</a:t>
            </a: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6AAB73"/>
                </a:solidFill>
                <a:effectLst/>
                <a:latin typeface="Arial Unicode MS"/>
                <a:ea typeface="JetBrains Mono"/>
              </a:rPr>
              <a:t>"quantity"</a:t>
            </a:r>
            <a:r>
              <a:rPr kumimoji="0" lang="ko-KR" altLang="ko-KR" sz="1000" b="0" i="0" u="none" strike="noStrike" cap="none" normalizeH="0" baseline="0">
                <a:ln>
                  <a:noFill/>
                </a:ln>
                <a:solidFill>
                  <a:srgbClr val="BCBEC4"/>
                </a:solidFill>
                <a:effectLst/>
                <a:latin typeface="Arial Unicode MS"/>
                <a:ea typeface="JetBrains Mono"/>
              </a:rPr>
              <a:t>, order.getQuantity(),                </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CF8E6D"/>
                </a:solidFill>
                <a:effectLst/>
                <a:latin typeface="Arial Unicode MS"/>
                <a:ea typeface="JetBrains Mono"/>
              </a:rPr>
              <a:t>false</a:t>
            </a: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CF8E6D"/>
                </a:solidFill>
                <a:effectLst/>
                <a:latin typeface="Arial Unicode MS"/>
                <a:ea typeface="JetBrains Mono"/>
              </a:rPr>
              <a:t>null</a:t>
            </a: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CF8E6D"/>
                </a:solidFill>
                <a:effectLst/>
                <a:latin typeface="Arial Unicode MS"/>
                <a:ea typeface="JetBrains Mono"/>
              </a:rPr>
              <a:t>null</a:t>
            </a: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6AAB73"/>
                </a:solidFill>
                <a:effectLst/>
                <a:latin typeface="Arial Unicode MS"/>
                <a:ea typeface="JetBrains Mono"/>
              </a:rPr>
              <a:t>"</a:t>
            </a:r>
            <a:r>
              <a:rPr kumimoji="0" lang="ko-KR" altLang="ko-KR" sz="10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수량은</a:t>
            </a:r>
            <a:r>
              <a:rPr kumimoji="0" lang="ko-KR" altLang="ko-KR" sz="1000" b="0" i="0" u="none" strike="noStrike" cap="none" normalizeH="0" baseline="0">
                <a:ln>
                  <a:noFill/>
                </a:ln>
                <a:solidFill>
                  <a:srgbClr val="6AAB73"/>
                </a:solidFill>
                <a:effectLst/>
                <a:latin typeface="Arial Unicode MS"/>
                <a:ea typeface="JetBrains Mono"/>
              </a:rPr>
              <a:t> 0</a:t>
            </a:r>
            <a:r>
              <a:rPr kumimoji="0" lang="ko-KR" altLang="ko-KR" sz="10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보다 커야 합니다</a:t>
            </a:r>
            <a:r>
              <a:rPr kumimoji="0" lang="ko-KR" altLang="ko-KR" sz="1000" b="0" i="0" u="none" strike="noStrike" cap="none" normalizeH="0" baseline="0">
                <a:ln>
                  <a:noFill/>
                </a:ln>
                <a:solidFill>
                  <a:srgbClr val="6AAB73"/>
                </a:solidFill>
                <a:effectLst/>
                <a:latin typeface="Arial Unicode MS"/>
                <a:ea typeface="JetBrains Mono"/>
              </a:rPr>
              <a:t>."</a:t>
            </a:r>
            <a:r>
              <a:rPr kumimoji="0" lang="ko-KR" altLang="ko-KR" sz="1000" b="0" i="0" u="none" strike="noStrike" cap="none" normalizeH="0" baseline="0">
                <a:ln>
                  <a:noFill/>
                </a:ln>
                <a:solidFill>
                  <a:srgbClr val="BCBEC4"/>
                </a:solidFill>
                <a:effectLst/>
                <a:latin typeface="Arial Unicode MS"/>
                <a:ea typeface="JetBrains Mono"/>
              </a:rPr>
              <a:t>));</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   </a:t>
            </a:r>
            <a:br>
              <a:rPr kumimoji="0" lang="ko-KR" altLang="ko-KR" sz="1000" b="0" i="0" u="none" strike="noStrike" cap="none" normalizeH="0" baseline="0">
                <a:ln>
                  <a:noFill/>
                </a:ln>
                <a:solidFill>
                  <a:srgbClr val="7A7E85"/>
                </a:solidFill>
                <a:effectLst/>
                <a:latin typeface="Arial Unicode MS"/>
                <a:ea typeface="JetBrains Mono"/>
              </a:rPr>
            </a:br>
            <a:r>
              <a:rPr kumimoji="0" lang="ko-KR" altLang="ko-KR" sz="1000" b="0" i="0" u="none" strike="noStrike" cap="none" normalizeH="0" baseline="0">
                <a:ln>
                  <a:noFill/>
                </a:ln>
                <a:solidFill>
                  <a:srgbClr val="7A7E85"/>
                </a:solidFill>
                <a:effectLst/>
                <a:latin typeface="Arial Unicode MS"/>
                <a:ea typeface="JetBrains Mono"/>
              </a:rPr>
              <a:t>    </a:t>
            </a:r>
            <a:r>
              <a:rPr kumimoji="0" lang="ko-KR" altLang="ko-KR" sz="1000" b="0" i="0" u="none" strike="noStrike" cap="none" normalizeH="0" baseline="0">
                <a:ln>
                  <a:noFill/>
                </a:ln>
                <a:solidFill>
                  <a:srgbClr val="CF8E6D"/>
                </a:solidFill>
                <a:effectLst/>
                <a:latin typeface="Arial Unicode MS"/>
                <a:ea typeface="JetBrains Mono"/>
              </a:rPr>
              <a:t>if </a:t>
            </a:r>
            <a:r>
              <a:rPr kumimoji="0" lang="ko-KR" altLang="ko-KR" sz="1000" b="0" i="0" u="none" strike="noStrike" cap="none" normalizeH="0" baseline="0">
                <a:ln>
                  <a:noFill/>
                </a:ln>
                <a:solidFill>
                  <a:srgbClr val="BCBEC4"/>
                </a:solidFill>
                <a:effectLst/>
                <a:latin typeface="Arial Unicode MS"/>
                <a:ea typeface="JetBrains Mono"/>
              </a:rPr>
              <a:t>(order.getPrice() &lt; </a:t>
            </a:r>
            <a:r>
              <a:rPr kumimoji="0" lang="ko-KR" altLang="ko-KR" sz="1000" b="0" i="0" u="none" strike="noStrike" cap="none" normalizeH="0" baseline="0">
                <a:ln>
                  <a:noFill/>
                </a:ln>
                <a:solidFill>
                  <a:srgbClr val="2AACB8"/>
                </a:solidFill>
                <a:effectLst/>
                <a:latin typeface="Arial Unicode MS"/>
                <a:ea typeface="JetBrains Mono"/>
              </a:rPr>
              <a:t>1 </a:t>
            </a:r>
            <a:r>
              <a:rPr kumimoji="0" lang="ko-KR" altLang="ko-KR" sz="1000" b="0" i="0" u="none" strike="noStrike" cap="none" normalizeH="0" baseline="0">
                <a:ln>
                  <a:noFill/>
                </a:ln>
                <a:solidFill>
                  <a:srgbClr val="BCBEC4"/>
                </a:solidFill>
                <a:effectLst/>
                <a:latin typeface="Arial Unicode MS"/>
                <a:ea typeface="JetBrains Mono"/>
              </a:rPr>
              <a:t>|| order.getPrice() &gt; </a:t>
            </a:r>
            <a:r>
              <a:rPr kumimoji="0" lang="ko-KR" altLang="ko-KR" sz="1000" b="0" i="0" u="none" strike="noStrike" cap="none" normalizeH="0" baseline="0">
                <a:ln>
                  <a:noFill/>
                </a:ln>
                <a:solidFill>
                  <a:srgbClr val="2AACB8"/>
                </a:solidFill>
                <a:effectLst/>
                <a:latin typeface="Arial Unicode MS"/>
                <a:ea typeface="JetBrains Mono"/>
              </a:rPr>
              <a:t>1_000_000</a:t>
            </a:r>
            <a:r>
              <a:rPr kumimoji="0" lang="ko-KR" altLang="ko-KR" sz="1000" b="0" i="0" u="none" strike="noStrike" cap="none" normalizeH="0" baseline="0">
                <a:ln>
                  <a:noFill/>
                </a:ln>
                <a:solidFill>
                  <a:srgbClr val="BCBEC4"/>
                </a:solidFill>
                <a:effectLst/>
                <a:latin typeface="Arial Unicode MS"/>
                <a:ea typeface="JetBrains Mono"/>
              </a:rPr>
              <a:t>) {</a:t>
            </a:r>
            <a:r>
              <a:rPr kumimoji="0" lang="en-US"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7A7E85"/>
                </a:solidFill>
                <a:effectLst/>
                <a:latin typeface="Arial Unicode MS"/>
                <a:ea typeface="JetBrains Mono"/>
              </a:rPr>
              <a:t>// </a:t>
            </a:r>
            <a:r>
              <a:rPr kumimoji="0" lang="ko-KR" altLang="ko-KR" sz="10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가격 범위 제한</a:t>
            </a:r>
            <a:r>
              <a:rPr kumimoji="0" lang="ko-KR" altLang="ko-KR" sz="1000" b="0" i="0" u="none" strike="noStrike" cap="none" normalizeH="0" baseline="0">
                <a:ln>
                  <a:noFill/>
                </a:ln>
                <a:solidFill>
                  <a:srgbClr val="7A7E85"/>
                </a:solidFill>
                <a:effectLst/>
                <a:latin typeface="Arial Unicode MS"/>
                <a:ea typeface="JetBrains Mono"/>
              </a:rPr>
              <a:t>: 1 ~ 1,000,000)</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bindingResult.addError(</a:t>
            </a:r>
            <a:r>
              <a:rPr kumimoji="0" lang="ko-KR" altLang="ko-KR" sz="1000" b="0" i="0" u="none" strike="noStrike" cap="none" normalizeH="0" baseline="0">
                <a:ln>
                  <a:noFill/>
                </a:ln>
                <a:solidFill>
                  <a:srgbClr val="CF8E6D"/>
                </a:solidFill>
                <a:effectLst/>
                <a:latin typeface="Arial Unicode MS"/>
                <a:ea typeface="JetBrains Mono"/>
              </a:rPr>
              <a:t>new </a:t>
            </a:r>
            <a:r>
              <a:rPr kumimoji="0" lang="ko-KR" altLang="ko-KR" sz="1000" b="0" i="0" u="none" strike="noStrike" cap="none" normalizeH="0" baseline="0">
                <a:ln>
                  <a:noFill/>
                </a:ln>
                <a:solidFill>
                  <a:srgbClr val="BCBEC4"/>
                </a:solidFill>
                <a:effectLst/>
                <a:latin typeface="Arial Unicode MS"/>
                <a:ea typeface="JetBrains Mono"/>
              </a:rPr>
              <a:t>FieldError(</a:t>
            </a:r>
            <a:r>
              <a:rPr kumimoji="0" lang="ko-KR" altLang="ko-KR" sz="1000" b="0" i="0" u="none" strike="noStrike" cap="none" normalizeH="0" baseline="0">
                <a:ln>
                  <a:noFill/>
                </a:ln>
                <a:solidFill>
                  <a:srgbClr val="6AAB73"/>
                </a:solidFill>
                <a:effectLst/>
                <a:latin typeface="Arial Unicode MS"/>
                <a:ea typeface="JetBrains Mono"/>
              </a:rPr>
              <a:t>"order"</a:t>
            </a: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6AAB73"/>
                </a:solidFill>
                <a:effectLst/>
                <a:latin typeface="Arial Unicode MS"/>
                <a:ea typeface="JetBrains Mono"/>
              </a:rPr>
              <a:t>"price"</a:t>
            </a:r>
            <a:r>
              <a:rPr kumimoji="0" lang="ko-KR" altLang="ko-KR" sz="1000" b="0" i="0" u="none" strike="noStrike" cap="none" normalizeH="0" baseline="0">
                <a:ln>
                  <a:noFill/>
                </a:ln>
                <a:solidFill>
                  <a:srgbClr val="BCBEC4"/>
                </a:solidFill>
                <a:effectLst/>
                <a:latin typeface="Arial Unicode MS"/>
                <a:ea typeface="JetBrains Mono"/>
              </a:rPr>
              <a:t>, order.getPrice(),               </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CF8E6D"/>
                </a:solidFill>
                <a:effectLst/>
                <a:latin typeface="Arial Unicode MS"/>
                <a:ea typeface="JetBrains Mono"/>
              </a:rPr>
              <a:t>false</a:t>
            </a: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CF8E6D"/>
                </a:solidFill>
                <a:effectLst/>
                <a:latin typeface="Arial Unicode MS"/>
                <a:ea typeface="JetBrains Mono"/>
              </a:rPr>
              <a:t>null</a:t>
            </a: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CF8E6D"/>
                </a:solidFill>
                <a:effectLst/>
                <a:latin typeface="Arial Unicode MS"/>
                <a:ea typeface="JetBrains Mono"/>
              </a:rPr>
              <a:t>null</a:t>
            </a: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6AAB73"/>
                </a:solidFill>
                <a:effectLst/>
                <a:latin typeface="Arial Unicode MS"/>
                <a:ea typeface="JetBrains Mono"/>
              </a:rPr>
              <a:t>"</a:t>
            </a:r>
            <a:r>
              <a:rPr kumimoji="0" lang="ko-KR" altLang="ko-KR" sz="10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가격은</a:t>
            </a:r>
            <a:r>
              <a:rPr kumimoji="0" lang="ko-KR" altLang="ko-KR" sz="1000" b="0" i="0" u="none" strike="noStrike" cap="none" normalizeH="0" baseline="0">
                <a:ln>
                  <a:noFill/>
                </a:ln>
                <a:solidFill>
                  <a:srgbClr val="6AAB73"/>
                </a:solidFill>
                <a:effectLst/>
                <a:latin typeface="Arial Unicode MS"/>
                <a:ea typeface="JetBrains Mono"/>
              </a:rPr>
              <a:t> 1 </a:t>
            </a:r>
            <a:r>
              <a:rPr kumimoji="0" lang="ko-KR" altLang="ko-KR" sz="10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이상</a:t>
            </a:r>
            <a:r>
              <a:rPr kumimoji="0" lang="ko-KR" altLang="ko-KR" sz="1000" b="0" i="0" u="none" strike="noStrike" cap="none" normalizeH="0" baseline="0">
                <a:ln>
                  <a:noFill/>
                </a:ln>
                <a:solidFill>
                  <a:srgbClr val="6AAB73"/>
                </a:solidFill>
                <a:effectLst/>
                <a:latin typeface="Arial Unicode MS"/>
                <a:ea typeface="JetBrains Mono"/>
              </a:rPr>
              <a:t> 1,000,000 </a:t>
            </a:r>
            <a:r>
              <a:rPr kumimoji="0" lang="ko-KR" altLang="ko-KR" sz="10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이하여야 합니다</a:t>
            </a:r>
            <a:r>
              <a:rPr kumimoji="0" lang="ko-KR" altLang="ko-KR" sz="1000" b="0" i="0" u="none" strike="noStrike" cap="none" normalizeH="0" baseline="0">
                <a:ln>
                  <a:noFill/>
                </a:ln>
                <a:solidFill>
                  <a:srgbClr val="6AAB73"/>
                </a:solidFill>
                <a:effectLst/>
                <a:latin typeface="Arial Unicode MS"/>
                <a:ea typeface="JetBrains Mono"/>
              </a:rPr>
              <a:t>."</a:t>
            </a:r>
            <a:r>
              <a:rPr kumimoji="0" lang="ko-KR" altLang="ko-KR" sz="1000" b="0" i="0" u="none" strike="noStrike" cap="none" normalizeH="0" baseline="0">
                <a:ln>
                  <a:noFill/>
                </a:ln>
                <a:solidFill>
                  <a:srgbClr val="BCBEC4"/>
                </a:solidFill>
                <a:effectLst/>
                <a:latin typeface="Arial Unicode MS"/>
                <a:ea typeface="JetBrains Mono"/>
              </a:rPr>
              <a:t>));</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   </a:t>
            </a:r>
            <a:br>
              <a:rPr kumimoji="0" lang="ko-KR" altLang="ko-KR" sz="1000" b="0" i="0" u="none" strike="noStrike" cap="none" normalizeH="0" baseline="0">
                <a:ln>
                  <a:noFill/>
                </a:ln>
                <a:solidFill>
                  <a:srgbClr val="7A7E85"/>
                </a:solidFill>
                <a:effectLst/>
                <a:latin typeface="Arial Unicode MS"/>
                <a:ea typeface="JetBrains Mono"/>
              </a:rPr>
            </a:br>
            <a:r>
              <a:rPr kumimoji="0" lang="ko-KR" altLang="ko-KR" sz="1000" b="0" i="0" u="none" strike="noStrike" cap="none" normalizeH="0" baseline="0">
                <a:ln>
                  <a:noFill/>
                </a:ln>
                <a:solidFill>
                  <a:srgbClr val="7A7E85"/>
                </a:solidFill>
                <a:effectLst/>
                <a:latin typeface="Arial Unicode MS"/>
                <a:ea typeface="JetBrains Mono"/>
              </a:rPr>
              <a:t>    </a:t>
            </a:r>
            <a:r>
              <a:rPr kumimoji="0" lang="ko-KR" altLang="ko-KR" sz="1000" b="0" i="0" u="none" strike="noStrike" cap="none" normalizeH="0" baseline="0">
                <a:ln>
                  <a:noFill/>
                </a:ln>
                <a:solidFill>
                  <a:srgbClr val="CF8E6D"/>
                </a:solidFill>
                <a:effectLst/>
                <a:latin typeface="Arial Unicode MS"/>
                <a:ea typeface="JetBrains Mono"/>
              </a:rPr>
              <a:t>if </a:t>
            </a:r>
            <a:r>
              <a:rPr kumimoji="0" lang="ko-KR" altLang="ko-KR" sz="1000" b="0" i="0" u="none" strike="noStrike" cap="none" normalizeH="0" baseline="0">
                <a:ln>
                  <a:noFill/>
                </a:ln>
                <a:solidFill>
                  <a:srgbClr val="BCBEC4"/>
                </a:solidFill>
                <a:effectLst/>
                <a:latin typeface="Arial Unicode MS"/>
                <a:ea typeface="JetBrains Mono"/>
              </a:rPr>
              <a:t>(order.getQuantity() &gt; </a:t>
            </a:r>
            <a:r>
              <a:rPr kumimoji="0" lang="ko-KR" altLang="ko-KR" sz="1000" b="0" i="0" u="none" strike="noStrike" cap="none" normalizeH="0" baseline="0">
                <a:ln>
                  <a:noFill/>
                </a:ln>
                <a:solidFill>
                  <a:srgbClr val="2AACB8"/>
                </a:solidFill>
                <a:effectLst/>
                <a:latin typeface="Arial Unicode MS"/>
                <a:ea typeface="JetBrains Mono"/>
              </a:rPr>
              <a:t>100 </a:t>
            </a:r>
            <a:r>
              <a:rPr kumimoji="0" lang="ko-KR" altLang="ko-KR" sz="1000" b="0" i="0" u="none" strike="noStrike" cap="none" normalizeH="0" baseline="0">
                <a:ln>
                  <a:noFill/>
                </a:ln>
                <a:solidFill>
                  <a:srgbClr val="BCBEC4"/>
                </a:solidFill>
                <a:effectLst/>
                <a:latin typeface="Arial Unicode MS"/>
                <a:ea typeface="JetBrains Mono"/>
              </a:rPr>
              <a:t>&amp;&amp; order.getPrice() &lt; </a:t>
            </a:r>
            <a:r>
              <a:rPr kumimoji="0" lang="ko-KR" altLang="ko-KR" sz="1000" b="0" i="0" u="none" strike="noStrike" cap="none" normalizeH="0" baseline="0">
                <a:ln>
                  <a:noFill/>
                </a:ln>
                <a:solidFill>
                  <a:srgbClr val="2AACB8"/>
                </a:solidFill>
                <a:effectLst/>
                <a:latin typeface="Arial Unicode MS"/>
                <a:ea typeface="JetBrains Mono"/>
              </a:rPr>
              <a:t>1000</a:t>
            </a:r>
            <a:r>
              <a:rPr kumimoji="0" lang="ko-KR" altLang="ko-KR" sz="1000" b="0" i="0" u="none" strike="noStrike" cap="none" normalizeH="0" baseline="0">
                <a:ln>
                  <a:noFill/>
                </a:ln>
                <a:solidFill>
                  <a:srgbClr val="BCBEC4"/>
                </a:solidFill>
                <a:effectLst/>
                <a:latin typeface="Arial Unicode MS"/>
                <a:ea typeface="JetBrains Mono"/>
              </a:rPr>
              <a:t>) {</a:t>
            </a:r>
            <a:r>
              <a:rPr kumimoji="0" lang="en-US"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7A7E85"/>
                </a:solidFill>
                <a:effectLst/>
                <a:latin typeface="Arial Unicode MS"/>
                <a:ea typeface="JetBrains Mono"/>
              </a:rPr>
              <a:t>// </a:t>
            </a:r>
            <a:r>
              <a:rPr kumimoji="0" lang="ko-KR" altLang="ko-KR" sz="10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객체 수준 오류</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bindingResult.addError(</a:t>
            </a:r>
            <a:r>
              <a:rPr kumimoji="0" lang="ko-KR" altLang="ko-KR" sz="1000" b="0" i="0" u="none" strike="noStrike" cap="none" normalizeH="0" baseline="0">
                <a:ln>
                  <a:noFill/>
                </a:ln>
                <a:solidFill>
                  <a:srgbClr val="CF8E6D"/>
                </a:solidFill>
                <a:effectLst/>
                <a:latin typeface="Arial Unicode MS"/>
                <a:ea typeface="JetBrains Mono"/>
              </a:rPr>
              <a:t>new </a:t>
            </a:r>
            <a:r>
              <a:rPr kumimoji="0" lang="ko-KR" altLang="ko-KR" sz="1000" b="0" i="0" u="none" strike="noStrike" cap="none" normalizeH="0" baseline="0">
                <a:ln>
                  <a:noFill/>
                </a:ln>
                <a:solidFill>
                  <a:srgbClr val="BCBEC4"/>
                </a:solidFill>
                <a:effectLst/>
                <a:latin typeface="Arial Unicode MS"/>
                <a:ea typeface="JetBrains Mono"/>
              </a:rPr>
              <a:t>ObjectError(</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6AAB73"/>
                </a:solidFill>
                <a:effectLst/>
                <a:latin typeface="Arial Unicode MS"/>
                <a:ea typeface="JetBrains Mono"/>
              </a:rPr>
              <a:t>"order"</a:t>
            </a: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6AAB73"/>
                </a:solidFill>
                <a:effectLst/>
                <a:latin typeface="Arial Unicode MS"/>
                <a:ea typeface="JetBrains Mono"/>
              </a:rPr>
              <a:t>"</a:t>
            </a:r>
            <a:r>
              <a:rPr kumimoji="0" lang="ko-KR" altLang="ko-KR" sz="10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수량이 많을 때는 가격이</a:t>
            </a:r>
            <a:r>
              <a:rPr kumimoji="0" lang="ko-KR" altLang="ko-KR" sz="1000" b="0" i="0" u="none" strike="noStrike" cap="none" normalizeH="0" baseline="0">
                <a:ln>
                  <a:noFill/>
                </a:ln>
                <a:solidFill>
                  <a:srgbClr val="6AAB73"/>
                </a:solidFill>
                <a:effectLst/>
                <a:latin typeface="Arial Unicode MS"/>
                <a:ea typeface="JetBrains Mono"/>
              </a:rPr>
              <a:t> 1000 </a:t>
            </a:r>
            <a:r>
              <a:rPr kumimoji="0" lang="ko-KR" altLang="ko-KR" sz="10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이상이어야 합니다</a:t>
            </a:r>
            <a:r>
              <a:rPr kumimoji="0" lang="ko-KR" altLang="ko-KR" sz="1000" b="0" i="0" u="none" strike="noStrike" cap="none" normalizeH="0" baseline="0">
                <a:ln>
                  <a:noFill/>
                </a:ln>
                <a:solidFill>
                  <a:srgbClr val="6AAB73"/>
                </a:solidFill>
                <a:effectLst/>
                <a:latin typeface="Arial Unicode MS"/>
                <a:ea typeface="JetBrains Mono"/>
              </a:rPr>
              <a:t>.“</a:t>
            </a:r>
            <a:r>
              <a:rPr kumimoji="0" lang="en-US" altLang="ko-KR" sz="1000" b="0" i="0" u="none" strike="noStrike" cap="none" normalizeH="0" baseline="0">
                <a:ln>
                  <a:noFill/>
                </a:ln>
                <a:solidFill>
                  <a:srgbClr val="6AAB73"/>
                </a:solidFill>
                <a:effectLst/>
                <a:latin typeface="Arial Unicode MS"/>
                <a:ea typeface="JetBrains Mono"/>
              </a:rPr>
              <a:t> </a:t>
            </a:r>
            <a:r>
              <a:rPr kumimoji="0" lang="ko-KR" altLang="ko-KR" sz="1000" b="0" i="0" u="none" strike="noStrike" cap="none" normalizeH="0" baseline="0">
                <a:ln>
                  <a:noFill/>
                </a:ln>
                <a:solidFill>
                  <a:srgbClr val="BCBEC4"/>
                </a:solidFill>
                <a:effectLst/>
                <a:latin typeface="Arial Unicode MS"/>
                <a:ea typeface="JetBrains Mono"/>
              </a:rPr>
              <a:t>));</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CF8E6D"/>
                </a:solidFill>
                <a:effectLst/>
                <a:latin typeface="Arial Unicode MS"/>
                <a:ea typeface="JetBrains Mono"/>
              </a:rPr>
              <a:t>if </a:t>
            </a:r>
            <a:r>
              <a:rPr kumimoji="0" lang="ko-KR" altLang="ko-KR" sz="1000" b="0" i="0" u="none" strike="noStrike" cap="none" normalizeH="0" baseline="0">
                <a:ln>
                  <a:noFill/>
                </a:ln>
                <a:solidFill>
                  <a:srgbClr val="BCBEC4"/>
                </a:solidFill>
                <a:effectLst/>
                <a:latin typeface="Arial Unicode MS"/>
                <a:ea typeface="JetBrains Mono"/>
              </a:rPr>
              <a:t>(bindingResult.hasErrors()) {</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CF8E6D"/>
                </a:solidFill>
                <a:effectLst/>
                <a:latin typeface="Arial Unicode MS"/>
                <a:ea typeface="JetBrains Mono"/>
              </a:rPr>
              <a:t>return </a:t>
            </a:r>
            <a:r>
              <a:rPr kumimoji="0" lang="ko-KR" altLang="ko-KR" sz="1000" b="0" i="0" u="none" strike="noStrike" cap="none" normalizeH="0" baseline="0">
                <a:ln>
                  <a:noFill/>
                </a:ln>
                <a:solidFill>
                  <a:srgbClr val="6AAB73"/>
                </a:solidFill>
                <a:effectLst/>
                <a:latin typeface="Arial Unicode MS"/>
                <a:ea typeface="JetBrains Mono"/>
              </a:rPr>
              <a:t>"orderForm"</a:t>
            </a:r>
            <a:r>
              <a:rPr kumimoji="0" lang="ko-KR" altLang="ko-KR" sz="1000" b="0" i="0" u="none" strike="noStrike" cap="none" normalizeH="0" baseline="0">
                <a:ln>
                  <a:noFill/>
                </a:ln>
                <a:solidFill>
                  <a:srgbClr val="BCBEC4"/>
                </a:solidFill>
                <a:effectLst/>
                <a:latin typeface="Arial Unicode MS"/>
                <a:ea typeface="JetBrains Mono"/>
              </a:rPr>
              <a:t>;</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endParaRPr kumimoji="0" lang="en-US" altLang="ko-KR" sz="10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CF8E6D"/>
                </a:solidFill>
                <a:effectLst/>
                <a:latin typeface="Arial Unicode MS"/>
                <a:ea typeface="JetBrains Mono"/>
              </a:rPr>
              <a:t>return </a:t>
            </a:r>
            <a:r>
              <a:rPr kumimoji="0" lang="ko-KR" altLang="ko-KR" sz="1000" b="0" i="0" u="none" strike="noStrike" cap="none" normalizeH="0" baseline="0">
                <a:ln>
                  <a:noFill/>
                </a:ln>
                <a:solidFill>
                  <a:srgbClr val="6AAB73"/>
                </a:solidFill>
                <a:effectLst/>
                <a:latin typeface="Arial Unicode MS"/>
                <a:ea typeface="JetBrains Mono"/>
              </a:rPr>
              <a:t>"orderForm"</a:t>
            </a:r>
            <a:r>
              <a:rPr kumimoji="0" lang="ko-KR" altLang="ko-KR" sz="1000" b="0" i="0" u="none" strike="noStrike" cap="none" normalizeH="0" baseline="0">
                <a:ln>
                  <a:noFill/>
                </a:ln>
                <a:solidFill>
                  <a:srgbClr val="BCBEC4"/>
                </a:solidFill>
                <a:effectLst/>
                <a:latin typeface="Arial Unicode MS"/>
                <a:ea typeface="JetBrains Mono"/>
              </a:rPr>
              <a:t>;</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a:t>
            </a:r>
            <a:endParaRPr kumimoji="0" lang="ko-KR" altLang="ko-KR" sz="1000" b="0" i="0" u="none" strike="noStrike" cap="none" normalizeH="0" baseline="0">
              <a:ln>
                <a:noFill/>
              </a:ln>
              <a:solidFill>
                <a:schemeClr val="tx1"/>
              </a:solidFill>
              <a:effectLst/>
              <a:latin typeface="Arial" panose="020B0604020202020204" pitchFamily="34" charset="0"/>
            </a:endParaRPr>
          </a:p>
        </p:txBody>
      </p:sp>
      <p:sp>
        <p:nvSpPr>
          <p:cNvPr id="5" name="Rectangle 1">
            <a:extLst>
              <a:ext uri="{FF2B5EF4-FFF2-40B4-BE49-F238E27FC236}">
                <a16:creationId xmlns:a16="http://schemas.microsoft.com/office/drawing/2014/main" id="{AE96F795-4CC4-6E7D-009A-D4C0FCE8A5D5}"/>
              </a:ext>
            </a:extLst>
          </p:cNvPr>
          <p:cNvSpPr>
            <a:spLocks noChangeArrowheads="1"/>
          </p:cNvSpPr>
          <p:nvPr/>
        </p:nvSpPr>
        <p:spPr bwMode="auto">
          <a:xfrm>
            <a:off x="3547306" y="5157950"/>
            <a:ext cx="2105476" cy="1584473"/>
          </a:xfrm>
          <a:prstGeom prst="rect">
            <a:avLst/>
          </a:prstGeom>
          <a:solidFill>
            <a:srgbClr val="1E1F22"/>
          </a:solidFill>
          <a:ln w="9525">
            <a:solidFill>
              <a:srgbClr val="FFC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solidFill>
                  <a:schemeClr val="accent4">
                    <a:lumMod val="75000"/>
                  </a:schemeClr>
                </a:solidFill>
                <a:effectLst/>
                <a:latin typeface="Arial Unicode MS"/>
                <a:ea typeface="JetBrains Mono"/>
              </a:rPr>
              <a:t>@Data</a:t>
            </a:r>
          </a:p>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Order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private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C77DBB"/>
                </a:solidFill>
                <a:effectLst/>
                <a:latin typeface="Arial Unicode MS"/>
                <a:ea typeface="JetBrains Mono"/>
              </a:rPr>
              <a:t>productName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private int </a:t>
            </a:r>
            <a:r>
              <a:rPr kumimoji="0" lang="ko-KR" altLang="ko-KR" sz="1100" b="0" i="0" u="none" strike="noStrike" cap="none" normalizeH="0" baseline="0">
                <a:ln>
                  <a:noFill/>
                </a:ln>
                <a:solidFill>
                  <a:srgbClr val="C77DBB"/>
                </a:solidFill>
                <a:effectLst/>
                <a:latin typeface="Arial Unicode MS"/>
                <a:ea typeface="JetBrains Mono"/>
              </a:rPr>
              <a:t>quantity</a:t>
            </a:r>
            <a:r>
              <a:rPr kumimoji="0" lang="ko-KR" altLang="ko-KR" sz="1100" b="0" i="0" u="none" strike="noStrike" cap="none" normalizeH="0" baseline="0">
                <a:ln>
                  <a:noFill/>
                </a:ln>
                <a:solidFill>
                  <a:srgbClr val="BCBEC4"/>
                </a:solidFill>
                <a:effectLst/>
                <a:latin typeface="Arial Unicode MS"/>
                <a:ea typeface="JetBrains Mono"/>
              </a:rPr>
              <a:t>;</a:t>
            </a:r>
            <a:endParaRPr kumimoji="0" lang="en-US" altLang="ko-KR" sz="11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lang="en-US" altLang="ko-KR" sz="1100">
                <a:solidFill>
                  <a:srgbClr val="BCBEC4"/>
                </a:solidFill>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private int </a:t>
            </a:r>
            <a:r>
              <a:rPr lang="en-US" altLang="ko-KR" sz="1100">
                <a:solidFill>
                  <a:srgbClr val="C77DBB"/>
                </a:solidFill>
                <a:latin typeface="Arial Unicode MS"/>
                <a:ea typeface="JetBrains Mono"/>
              </a:rPr>
              <a:t>price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6" name="직사각형 5">
            <a:extLst>
              <a:ext uri="{FF2B5EF4-FFF2-40B4-BE49-F238E27FC236}">
                <a16:creationId xmlns:a16="http://schemas.microsoft.com/office/drawing/2014/main" id="{BB69533E-0E45-5276-FB0C-6E9122840359}"/>
              </a:ext>
            </a:extLst>
          </p:cNvPr>
          <p:cNvSpPr/>
          <p:nvPr/>
        </p:nvSpPr>
        <p:spPr>
          <a:xfrm>
            <a:off x="5715046" y="1330543"/>
            <a:ext cx="6424867" cy="1075294"/>
          </a:xfrm>
          <a:prstGeom prst="rect">
            <a:avLst/>
          </a:prstGeom>
        </p:spPr>
        <p:txBody>
          <a:bodyPr wrap="square">
            <a:spAutoFit/>
          </a:bodyPr>
          <a:lstStyle/>
          <a:p>
            <a:pPr marL="228600" indent="-228600">
              <a:lnSpc>
                <a:spcPct val="150000"/>
              </a:lnSpc>
              <a:buAutoNum type="arabicPeriod"/>
            </a:pPr>
            <a:r>
              <a:rPr lang="en-US" altLang="ko-KR" sz="1100"/>
              <a:t>rejectedValue </a:t>
            </a:r>
            <a:r>
              <a:rPr lang="ko-KR" altLang="en-US" sz="1100"/>
              <a:t>는</a:t>
            </a:r>
            <a:r>
              <a:rPr lang="en-US" altLang="ko-KR" sz="1100"/>
              <a:t> </a:t>
            </a:r>
            <a:r>
              <a:rPr lang="ko-KR" altLang="en-US" sz="1100"/>
              <a:t>사용자가 화면에 입력한 값을 보관하고 있으며 이 값을 화면에 보여줄 수 있다</a:t>
            </a:r>
            <a:endParaRPr lang="en-US" altLang="ko-KR" sz="1100"/>
          </a:p>
          <a:p>
            <a:pPr marL="228600" indent="-228600">
              <a:lnSpc>
                <a:spcPct val="150000"/>
              </a:lnSpc>
              <a:buAutoNum type="arabicPeriod"/>
            </a:pPr>
            <a:r>
              <a:rPr lang="ko-KR" altLang="en-US" sz="1100"/>
              <a:t>빨간 테두리 박스를 보면 타임리프에서 </a:t>
            </a:r>
            <a:r>
              <a:rPr lang="en-US" altLang="ko-KR" sz="1100"/>
              <a:t>th:field=＂*{…} </a:t>
            </a:r>
            <a:r>
              <a:rPr lang="ko-KR" altLang="en-US" sz="1100"/>
              <a:t>으로 되어 있는데 다음과 같이 동작한다</a:t>
            </a:r>
            <a:endParaRPr lang="en-US" altLang="ko-KR" sz="1100"/>
          </a:p>
          <a:p>
            <a:pPr marL="685800" lvl="1" indent="-228600">
              <a:lnSpc>
                <a:spcPct val="150000"/>
              </a:lnSpc>
              <a:buAutoNum type="arabicPeriod"/>
            </a:pPr>
            <a:r>
              <a:rPr lang="ko-KR" altLang="en-US" sz="1100"/>
              <a:t>정상 값 </a:t>
            </a:r>
            <a:r>
              <a:rPr lang="en-US" altLang="ko-KR" sz="1100"/>
              <a:t>: th:field="*{…}"</a:t>
            </a:r>
            <a:r>
              <a:rPr lang="ko-KR" altLang="en-US" sz="1100"/>
              <a:t>는 모델 객체의 값을 사용한다</a:t>
            </a:r>
            <a:endParaRPr lang="en-US" altLang="ko-KR" sz="1100"/>
          </a:p>
          <a:p>
            <a:pPr marL="685800" lvl="1" indent="-228600">
              <a:lnSpc>
                <a:spcPct val="150000"/>
              </a:lnSpc>
              <a:buAutoNum type="arabicPeriod"/>
            </a:pPr>
            <a:r>
              <a:rPr lang="ko-KR" altLang="en-US" sz="1100"/>
              <a:t>오류 발생 시 </a:t>
            </a:r>
            <a:r>
              <a:rPr lang="en-US" altLang="ko-KR" sz="1100"/>
              <a:t>: </a:t>
            </a:r>
            <a:r>
              <a:rPr lang="ko-KR" altLang="en-US" sz="1100"/>
              <a:t> </a:t>
            </a:r>
            <a:r>
              <a:rPr lang="en-US" altLang="ko-KR" sz="1100"/>
              <a:t>th:field</a:t>
            </a:r>
            <a:r>
              <a:rPr lang="ko-KR" altLang="en-US" sz="1100"/>
              <a:t>는 자동으로 </a:t>
            </a:r>
            <a:r>
              <a:rPr lang="en-US" altLang="ko-KR" sz="1100"/>
              <a:t>FieldError</a:t>
            </a:r>
            <a:r>
              <a:rPr lang="ko-KR" altLang="en-US" sz="1100"/>
              <a:t>의 </a:t>
            </a:r>
            <a:r>
              <a:rPr lang="en-US" altLang="ko-KR" sz="1100"/>
              <a:t>rejectedValue </a:t>
            </a:r>
            <a:r>
              <a:rPr lang="ko-KR" altLang="en-US" sz="1100"/>
              <a:t>를 사용한다</a:t>
            </a:r>
            <a:endParaRPr lang="en-US" altLang="ko-KR" sz="1100"/>
          </a:p>
        </p:txBody>
      </p:sp>
      <p:sp>
        <p:nvSpPr>
          <p:cNvPr id="7" name="직사각형 6">
            <a:extLst>
              <a:ext uri="{FF2B5EF4-FFF2-40B4-BE49-F238E27FC236}">
                <a16:creationId xmlns:a16="http://schemas.microsoft.com/office/drawing/2014/main" id="{DF8C12BC-158D-CBAF-7D6F-0026F3B1338C}"/>
              </a:ext>
            </a:extLst>
          </p:cNvPr>
          <p:cNvSpPr/>
          <p:nvPr/>
        </p:nvSpPr>
        <p:spPr>
          <a:xfrm>
            <a:off x="4108785" y="1953542"/>
            <a:ext cx="1419726" cy="222584"/>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직사각형 7">
            <a:extLst>
              <a:ext uri="{FF2B5EF4-FFF2-40B4-BE49-F238E27FC236}">
                <a16:creationId xmlns:a16="http://schemas.microsoft.com/office/drawing/2014/main" id="{89E4BD94-8B64-854A-CC72-5E5ABD71245F}"/>
              </a:ext>
            </a:extLst>
          </p:cNvPr>
          <p:cNvSpPr/>
          <p:nvPr/>
        </p:nvSpPr>
        <p:spPr>
          <a:xfrm>
            <a:off x="3725779" y="2869888"/>
            <a:ext cx="1249279" cy="222584"/>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직사각형 8">
            <a:extLst>
              <a:ext uri="{FF2B5EF4-FFF2-40B4-BE49-F238E27FC236}">
                <a16:creationId xmlns:a16="http://schemas.microsoft.com/office/drawing/2014/main" id="{13206528-77A6-C4E9-E722-1E7B2FEBB4E1}"/>
              </a:ext>
            </a:extLst>
          </p:cNvPr>
          <p:cNvSpPr/>
          <p:nvPr/>
        </p:nvSpPr>
        <p:spPr>
          <a:xfrm>
            <a:off x="3588431" y="3786234"/>
            <a:ext cx="1055758" cy="222584"/>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직사각형 19">
            <a:extLst>
              <a:ext uri="{FF2B5EF4-FFF2-40B4-BE49-F238E27FC236}">
                <a16:creationId xmlns:a16="http://schemas.microsoft.com/office/drawing/2014/main" id="{A940F61C-C915-5A39-14D8-28356965721F}"/>
              </a:ext>
            </a:extLst>
          </p:cNvPr>
          <p:cNvSpPr/>
          <p:nvPr/>
        </p:nvSpPr>
        <p:spPr>
          <a:xfrm>
            <a:off x="7852611" y="4109200"/>
            <a:ext cx="1419726" cy="222584"/>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직사각형 20">
            <a:extLst>
              <a:ext uri="{FF2B5EF4-FFF2-40B4-BE49-F238E27FC236}">
                <a16:creationId xmlns:a16="http://schemas.microsoft.com/office/drawing/2014/main" id="{B14D473B-DA0A-C69F-B2AB-5B56F34B47D4}"/>
              </a:ext>
            </a:extLst>
          </p:cNvPr>
          <p:cNvSpPr/>
          <p:nvPr/>
        </p:nvSpPr>
        <p:spPr>
          <a:xfrm>
            <a:off x="7932823" y="4923334"/>
            <a:ext cx="1277352" cy="222584"/>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직사각형 21">
            <a:extLst>
              <a:ext uri="{FF2B5EF4-FFF2-40B4-BE49-F238E27FC236}">
                <a16:creationId xmlns:a16="http://schemas.microsoft.com/office/drawing/2014/main" id="{1C4ED820-3C23-991F-0EA8-9BBA2AB10113}"/>
              </a:ext>
            </a:extLst>
          </p:cNvPr>
          <p:cNvSpPr/>
          <p:nvPr/>
        </p:nvSpPr>
        <p:spPr>
          <a:xfrm>
            <a:off x="7730225" y="5713978"/>
            <a:ext cx="1088922" cy="222584"/>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4" name="직선 화살표 연결선 23">
            <a:extLst>
              <a:ext uri="{FF2B5EF4-FFF2-40B4-BE49-F238E27FC236}">
                <a16:creationId xmlns:a16="http://schemas.microsoft.com/office/drawing/2014/main" id="{49DEFC17-4ABA-67D8-BFD8-8DF1AA240637}"/>
              </a:ext>
            </a:extLst>
          </p:cNvPr>
          <p:cNvCxnSpPr>
            <a:stCxn id="7" idx="3"/>
          </p:cNvCxnSpPr>
          <p:nvPr/>
        </p:nvCxnSpPr>
        <p:spPr>
          <a:xfrm>
            <a:off x="5528511" y="2064834"/>
            <a:ext cx="2959768" cy="2044366"/>
          </a:xfrm>
          <a:prstGeom prst="straightConnector1">
            <a:avLst/>
          </a:prstGeom>
          <a:ln w="9525">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4449F88C-9B92-A800-72C2-1B44ADFA989D}"/>
              </a:ext>
            </a:extLst>
          </p:cNvPr>
          <p:cNvCxnSpPr>
            <a:cxnSpLocks/>
            <a:endCxn id="21" idx="0"/>
          </p:cNvCxnSpPr>
          <p:nvPr/>
        </p:nvCxnSpPr>
        <p:spPr>
          <a:xfrm>
            <a:off x="4975058" y="2953338"/>
            <a:ext cx="3596441" cy="1969996"/>
          </a:xfrm>
          <a:prstGeom prst="straightConnector1">
            <a:avLst/>
          </a:prstGeom>
          <a:ln w="9525">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7" name="직선 화살표 연결선 26">
            <a:extLst>
              <a:ext uri="{FF2B5EF4-FFF2-40B4-BE49-F238E27FC236}">
                <a16:creationId xmlns:a16="http://schemas.microsoft.com/office/drawing/2014/main" id="{D4249E4A-EF8A-0BF8-7E5A-82DC12036A2E}"/>
              </a:ext>
            </a:extLst>
          </p:cNvPr>
          <p:cNvCxnSpPr>
            <a:cxnSpLocks/>
          </p:cNvCxnSpPr>
          <p:nvPr/>
        </p:nvCxnSpPr>
        <p:spPr>
          <a:xfrm>
            <a:off x="4634661" y="3876463"/>
            <a:ext cx="3678656" cy="1824083"/>
          </a:xfrm>
          <a:prstGeom prst="straightConnector1">
            <a:avLst/>
          </a:prstGeom>
          <a:ln w="9525">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2003587"/>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403A17-1BA2-77EB-1E6B-F5C2A3A17D6E}"/>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B88183BF-8A3D-CAE2-2AF7-EBB11DE0A287}"/>
              </a:ext>
            </a:extLst>
          </p:cNvPr>
          <p:cNvSpPr txBox="1"/>
          <p:nvPr/>
        </p:nvSpPr>
        <p:spPr>
          <a:xfrm>
            <a:off x="287437" y="2921169"/>
            <a:ext cx="11617155" cy="830997"/>
          </a:xfrm>
          <a:prstGeom prst="rect">
            <a:avLst/>
          </a:prstGeom>
          <a:noFill/>
        </p:spPr>
        <p:txBody>
          <a:bodyPr wrap="none" rtlCol="0">
            <a:spAutoFit/>
          </a:bodyPr>
          <a:lstStyle/>
          <a:p>
            <a:pPr algn="ctr"/>
            <a:r>
              <a:rPr lang="en-US" altLang="ko-KR" sz="4800">
                <a:solidFill>
                  <a:schemeClr val="accent1">
                    <a:lumMod val="75000"/>
                  </a:schemeClr>
                </a:solidFill>
                <a:latin typeface="+mj-lt"/>
              </a:rPr>
              <a:t>BindingResult</a:t>
            </a:r>
            <a:r>
              <a:rPr lang="ko-KR" altLang="en-US" sz="4800">
                <a:solidFill>
                  <a:schemeClr val="accent1">
                    <a:lumMod val="75000"/>
                  </a:schemeClr>
                </a:solidFill>
                <a:latin typeface="+mj-lt"/>
              </a:rPr>
              <a:t> 와 </a:t>
            </a:r>
            <a:r>
              <a:rPr lang="en-US" altLang="ko-KR" sz="4800">
                <a:solidFill>
                  <a:schemeClr val="accent1">
                    <a:lumMod val="75000"/>
                  </a:schemeClr>
                </a:solidFill>
                <a:latin typeface="+mj-lt"/>
              </a:rPr>
              <a:t>MessageSource </a:t>
            </a:r>
            <a:r>
              <a:rPr lang="ko-KR" altLang="en-US" sz="4800">
                <a:solidFill>
                  <a:schemeClr val="accent1">
                    <a:lumMod val="75000"/>
                  </a:schemeClr>
                </a:solidFill>
                <a:latin typeface="+mj-lt"/>
              </a:rPr>
              <a:t>연동 </a:t>
            </a:r>
            <a:r>
              <a:rPr lang="en-US" altLang="ko-KR" sz="4800">
                <a:solidFill>
                  <a:schemeClr val="accent1">
                    <a:lumMod val="75000"/>
                  </a:schemeClr>
                </a:solidFill>
                <a:latin typeface="+mj-lt"/>
              </a:rPr>
              <a:t>-1</a:t>
            </a:r>
            <a:endParaRPr lang="ko-KR" altLang="en-US" sz="4800">
              <a:solidFill>
                <a:schemeClr val="accent1">
                  <a:lumMod val="75000"/>
                </a:schemeClr>
              </a:solidFill>
              <a:latin typeface="+mj-lt"/>
            </a:endParaRPr>
          </a:p>
        </p:txBody>
      </p:sp>
      <p:sp>
        <p:nvSpPr>
          <p:cNvPr id="3" name="TextBox 2">
            <a:extLst>
              <a:ext uri="{FF2B5EF4-FFF2-40B4-BE49-F238E27FC236}">
                <a16:creationId xmlns:a16="http://schemas.microsoft.com/office/drawing/2014/main" id="{50535E66-2816-02EB-486C-0E55B0200C32}"/>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3165012389"/>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직사각형 15">
            <a:extLst>
              <a:ext uri="{FF2B5EF4-FFF2-40B4-BE49-F238E27FC236}">
                <a16:creationId xmlns:a16="http://schemas.microsoft.com/office/drawing/2014/main" id="{329A2612-2917-599E-461B-EA9902094779}"/>
              </a:ext>
            </a:extLst>
          </p:cNvPr>
          <p:cNvSpPr/>
          <p:nvPr/>
        </p:nvSpPr>
        <p:spPr>
          <a:xfrm>
            <a:off x="64644" y="128733"/>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rPr>
              <a:t>개요</a:t>
            </a:r>
            <a:endParaRPr lang="ko-KR" altLang="en-US" b="1">
              <a:solidFill>
                <a:schemeClr val="accent1">
                  <a:lumMod val="75000"/>
                </a:schemeClr>
              </a:solidFill>
              <a:latin typeface="+mn-ea"/>
            </a:endParaRPr>
          </a:p>
        </p:txBody>
      </p:sp>
      <p:sp>
        <p:nvSpPr>
          <p:cNvPr id="17" name="직사각형 16">
            <a:extLst>
              <a:ext uri="{FF2B5EF4-FFF2-40B4-BE49-F238E27FC236}">
                <a16:creationId xmlns:a16="http://schemas.microsoft.com/office/drawing/2014/main" id="{07D34BE3-BBE8-5172-3F50-6F9FAEA6E617}"/>
              </a:ext>
            </a:extLst>
          </p:cNvPr>
          <p:cNvSpPr/>
          <p:nvPr/>
        </p:nvSpPr>
        <p:spPr>
          <a:xfrm>
            <a:off x="336678" y="498065"/>
            <a:ext cx="11790678"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DataBinder </a:t>
            </a:r>
            <a:r>
              <a:rPr lang="ko-KR" altLang="en-US" sz="1200"/>
              <a:t>의 바인딩 시 발생한 오류나 </a:t>
            </a:r>
            <a:r>
              <a:rPr lang="en-US" altLang="ko-KR" sz="1200"/>
              <a:t>BindingResult </a:t>
            </a:r>
            <a:r>
              <a:rPr lang="ko-KR" altLang="en-US" sz="1200"/>
              <a:t>의 유효성 검증 오류가 발생했을 때</a:t>
            </a:r>
            <a:r>
              <a:rPr lang="en-US" altLang="ko-KR" sz="1200"/>
              <a:t> MessageSource </a:t>
            </a:r>
            <a:r>
              <a:rPr lang="ko-KR" altLang="en-US" sz="1200"/>
              <a:t>를 사용해서 해당 오류메시지를 사용자에게 제공할 수 있다</a:t>
            </a:r>
            <a:endParaRPr lang="en-US" altLang="ko-KR" sz="1200"/>
          </a:p>
          <a:p>
            <a:pPr marL="171450" indent="-171450">
              <a:lnSpc>
                <a:spcPct val="150000"/>
              </a:lnSpc>
              <a:buFont typeface="Arial" panose="020B0604020202020204" pitchFamily="34" charset="0"/>
              <a:buChar char="•"/>
            </a:pPr>
            <a:r>
              <a:rPr lang="ko-KR" altLang="en-US" sz="1200"/>
              <a:t>이 방식은 유효성 검증에 필요한 오류 메시지를 외부 파일</a:t>
            </a:r>
            <a:r>
              <a:rPr lang="en-US" altLang="ko-KR" sz="1200"/>
              <a:t>(properties </a:t>
            </a:r>
            <a:r>
              <a:rPr lang="ko-KR" altLang="en-US" sz="1200"/>
              <a:t>파일 등</a:t>
            </a:r>
            <a:r>
              <a:rPr lang="en-US" altLang="ko-KR" sz="1200"/>
              <a:t>)</a:t>
            </a:r>
            <a:r>
              <a:rPr lang="ko-KR" altLang="en-US" sz="1200"/>
              <a:t>에서 검색</a:t>
            </a:r>
            <a:r>
              <a:rPr lang="en-US" altLang="ko-KR" sz="1200"/>
              <a:t> </a:t>
            </a:r>
            <a:r>
              <a:rPr lang="ko-KR" altLang="en-US" sz="1200"/>
              <a:t>및</a:t>
            </a:r>
            <a:r>
              <a:rPr lang="en-US" altLang="ko-KR" sz="1200"/>
              <a:t> </a:t>
            </a:r>
            <a:r>
              <a:rPr lang="ko-KR" altLang="en-US" sz="1200"/>
              <a:t>관리할 수 있다</a:t>
            </a:r>
            <a:r>
              <a:rPr lang="en-US" altLang="ko-KR" sz="1200"/>
              <a:t>. </a:t>
            </a:r>
            <a:r>
              <a:rPr lang="ko-KR" altLang="en-US" sz="1200"/>
              <a:t>즉 오류 메시지를 </a:t>
            </a:r>
            <a:r>
              <a:rPr lang="en-US" altLang="ko-KR" sz="1200"/>
              <a:t>MessageSource </a:t>
            </a:r>
            <a:r>
              <a:rPr lang="ko-KR" altLang="en-US" sz="1200"/>
              <a:t>에 위임한다고 보면 된다</a:t>
            </a:r>
            <a:endParaRPr lang="en-US" altLang="ko-KR" sz="1200"/>
          </a:p>
        </p:txBody>
      </p:sp>
      <p:sp>
        <p:nvSpPr>
          <p:cNvPr id="63" name="직사각형 62">
            <a:extLst>
              <a:ext uri="{FF2B5EF4-FFF2-40B4-BE49-F238E27FC236}">
                <a16:creationId xmlns:a16="http://schemas.microsoft.com/office/drawing/2014/main" id="{9AB42A42-B6AA-4ED0-AA6E-7095855F029E}"/>
              </a:ext>
            </a:extLst>
          </p:cNvPr>
          <p:cNvSpPr/>
          <p:nvPr/>
        </p:nvSpPr>
        <p:spPr>
          <a:xfrm>
            <a:off x="74750" y="1286125"/>
            <a:ext cx="3493713"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MessageSource </a:t>
            </a:r>
            <a:r>
              <a:rPr lang="ko-KR" altLang="en-US" b="1">
                <a:solidFill>
                  <a:schemeClr val="accent1">
                    <a:lumMod val="75000"/>
                  </a:schemeClr>
                </a:solidFill>
                <a:latin typeface="+mn-ea"/>
              </a:rPr>
              <a:t>오류 메시지</a:t>
            </a:r>
          </a:p>
        </p:txBody>
      </p:sp>
      <p:sp>
        <p:nvSpPr>
          <p:cNvPr id="5" name="Rectangle 6">
            <a:extLst>
              <a:ext uri="{FF2B5EF4-FFF2-40B4-BE49-F238E27FC236}">
                <a16:creationId xmlns:a16="http://schemas.microsoft.com/office/drawing/2014/main" id="{B46D8174-55FF-310E-8CEF-CF2EAFAF4CE7}"/>
              </a:ext>
            </a:extLst>
          </p:cNvPr>
          <p:cNvSpPr>
            <a:spLocks noChangeArrowheads="1"/>
          </p:cNvSpPr>
          <p:nvPr/>
        </p:nvSpPr>
        <p:spPr bwMode="auto">
          <a:xfrm>
            <a:off x="410399" y="1677483"/>
            <a:ext cx="10141296" cy="70448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ctr" eaLnBrk="0" fontAlgn="base" latinLnBrk="0" hangingPunct="0">
              <a:lnSpc>
                <a:spcPct val="150000"/>
              </a:lnSpc>
              <a:spcBef>
                <a:spcPct val="0"/>
              </a:spcBef>
              <a:spcAft>
                <a:spcPct val="0"/>
              </a:spcAft>
            </a:pPr>
            <a:r>
              <a:rPr kumimoji="0" lang="en-US" altLang="ko-KR" sz="1600" b="0" i="0" u="none" strike="noStrike" cap="none" normalizeH="0" baseline="0">
                <a:ln>
                  <a:noFill/>
                </a:ln>
                <a:solidFill>
                  <a:schemeClr val="bg1">
                    <a:lumMod val="85000"/>
                  </a:schemeClr>
                </a:solidFill>
                <a:effectLst/>
                <a:latin typeface="Arial Unicode MS"/>
                <a:ea typeface="JetBrains Mono"/>
              </a:rPr>
              <a:t>FieldError</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56A8F5"/>
                </a:solidFill>
                <a:effectLst/>
                <a:latin typeface="Arial Unicode MS"/>
                <a:ea typeface="JetBrains Mono"/>
              </a:rPr>
              <a:t>FieldError</a:t>
            </a:r>
            <a:r>
              <a:rPr kumimoji="0" lang="ko-KR" altLang="ko-KR" sz="1200" b="0" i="0" u="none" strike="noStrike" cap="none" normalizeH="0" baseline="0">
                <a:ln>
                  <a:noFill/>
                </a:ln>
                <a:solidFill>
                  <a:srgbClr val="BCBEC4"/>
                </a:solidFill>
                <a:effectLst/>
                <a:latin typeface="Arial Unicode MS"/>
                <a:ea typeface="JetBrains Mono"/>
              </a:rPr>
              <a:t>(String objectName, String field, Object rejectedValue, </a:t>
            </a:r>
            <a:r>
              <a:rPr kumimoji="0" lang="ko-KR" altLang="ko-KR" sz="1200" b="0" i="0" u="none" strike="noStrike" cap="none" normalizeH="0" baseline="0">
                <a:ln>
                  <a:noFill/>
                </a:ln>
                <a:solidFill>
                  <a:srgbClr val="CF8E6D"/>
                </a:solidFill>
                <a:effectLst/>
                <a:latin typeface="Arial Unicode MS"/>
                <a:ea typeface="JetBrains Mono"/>
              </a:rPr>
              <a:t>boolean </a:t>
            </a:r>
            <a:r>
              <a:rPr kumimoji="0" lang="ko-KR" altLang="ko-KR" sz="1200" b="0" i="0" u="none" strike="noStrike" cap="none" normalizeH="0" baseline="0">
                <a:ln>
                  <a:noFill/>
                </a:ln>
                <a:solidFill>
                  <a:srgbClr val="BCBEC4"/>
                </a:solidFill>
                <a:effectLst/>
                <a:latin typeface="Arial Unicode MS"/>
                <a:ea typeface="JetBrains Mono"/>
              </a:rPr>
              <a:t>bindingFailure, String[] codes, Object[] arguments, String defaultMessage)</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9" name="모서리가 둥근 직사각형 38">
            <a:extLst>
              <a:ext uri="{FF2B5EF4-FFF2-40B4-BE49-F238E27FC236}">
                <a16:creationId xmlns:a16="http://schemas.microsoft.com/office/drawing/2014/main" id="{EA7B2AEF-5665-A4F2-0F43-F19546A966F3}"/>
              </a:ext>
            </a:extLst>
          </p:cNvPr>
          <p:cNvSpPr/>
          <p:nvPr/>
        </p:nvSpPr>
        <p:spPr>
          <a:xfrm>
            <a:off x="7720572" y="4804383"/>
            <a:ext cx="1837960"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latin typeface="+mj-lt"/>
                <a:ea typeface="나눔바른고딕" panose="020B0603020101020101"/>
              </a:rPr>
              <a:t>MessageSource</a:t>
            </a:r>
            <a:endParaRPr lang="ko-KR" altLang="en-US" sz="1400">
              <a:solidFill>
                <a:schemeClr val="bg1"/>
              </a:solidFill>
              <a:latin typeface="+mj-lt"/>
              <a:ea typeface="나눔바른고딕" panose="020B0603020101020101"/>
            </a:endParaRPr>
          </a:p>
        </p:txBody>
      </p:sp>
      <p:sp>
        <p:nvSpPr>
          <p:cNvPr id="10" name="TextBox 9">
            <a:extLst>
              <a:ext uri="{FF2B5EF4-FFF2-40B4-BE49-F238E27FC236}">
                <a16:creationId xmlns:a16="http://schemas.microsoft.com/office/drawing/2014/main" id="{C098AFEF-C851-4A4A-C5CE-CF2414864B34}"/>
              </a:ext>
            </a:extLst>
          </p:cNvPr>
          <p:cNvSpPr txBox="1"/>
          <p:nvPr/>
        </p:nvSpPr>
        <p:spPr>
          <a:xfrm>
            <a:off x="2073868" y="3989696"/>
            <a:ext cx="9213082" cy="307777"/>
          </a:xfrm>
          <a:prstGeom prst="rect">
            <a:avLst/>
          </a:prstGeom>
          <a:solidFill>
            <a:schemeClr val="bg1"/>
          </a:solidFill>
          <a:ln w="6350">
            <a:solidFill>
              <a:schemeClr val="tx1"/>
            </a:solidFill>
          </a:ln>
        </p:spPr>
        <p:txBody>
          <a:bodyPr wrap="square">
            <a:spAutoFit/>
          </a:bodyPr>
          <a:lstStyle/>
          <a:p>
            <a:r>
              <a:rPr kumimoji="0" lang="ko-KR" altLang="ko-KR" sz="1400" b="0" i="0" u="none" strike="noStrike" cap="none" normalizeH="0" baseline="0">
                <a:ln>
                  <a:noFill/>
                </a:ln>
                <a:effectLst/>
                <a:ea typeface="JetBrains Mono"/>
              </a:rPr>
              <a:t>bindingResult.</a:t>
            </a:r>
            <a:r>
              <a:rPr kumimoji="0" lang="en-US" altLang="ko-KR" sz="1400" b="0" i="0" u="none" strike="noStrike" cap="none" normalizeH="0" baseline="0">
                <a:ln>
                  <a:noFill/>
                </a:ln>
                <a:effectLst/>
                <a:ea typeface="JetBrains Mono"/>
              </a:rPr>
              <a:t>addError</a:t>
            </a:r>
            <a:r>
              <a:rPr kumimoji="0" lang="ko-KR" altLang="ko-KR" sz="1400" b="0" i="0" u="none" strike="noStrike" cap="none" normalizeH="0" baseline="0">
                <a:ln>
                  <a:noFill/>
                </a:ln>
                <a:effectLst/>
                <a:ea typeface="JetBrains Mono"/>
              </a:rPr>
              <a:t>(</a:t>
            </a:r>
            <a:r>
              <a:rPr kumimoji="0" lang="en-US" altLang="ko-KR" sz="1400" b="0" i="0" u="none" strike="noStrike" cap="none" normalizeH="0" baseline="0">
                <a:ln>
                  <a:noFill/>
                </a:ln>
                <a:effectLst/>
                <a:ea typeface="JetBrains Mono"/>
              </a:rPr>
              <a:t>new FieldError(</a:t>
            </a:r>
            <a:r>
              <a:rPr kumimoji="0" lang="ko-KR" altLang="ko-KR" sz="1400" b="0" i="0" u="none" strike="noStrike" cap="none" normalizeH="0" baseline="0">
                <a:ln>
                  <a:noFill/>
                </a:ln>
                <a:solidFill>
                  <a:srgbClr val="6AAB73"/>
                </a:solidFill>
                <a:effectLst/>
                <a:ea typeface="JetBrains Mono"/>
              </a:rPr>
              <a:t>"</a:t>
            </a:r>
            <a:r>
              <a:rPr kumimoji="0" lang="en-US" altLang="ko-KR" sz="1400" b="0" i="0" u="none" strike="noStrike" cap="none" normalizeH="0" baseline="0">
                <a:ln>
                  <a:noFill/>
                </a:ln>
                <a:solidFill>
                  <a:srgbClr val="6AAB73"/>
                </a:solidFill>
                <a:effectLst/>
                <a:ea typeface="JetBrains Mono"/>
              </a:rPr>
              <a:t>order</a:t>
            </a:r>
            <a:r>
              <a:rPr kumimoji="0" lang="ko-KR" altLang="ko-KR" sz="1400" b="0" i="0" u="none" strike="noStrike" cap="none" normalizeH="0" baseline="0">
                <a:ln>
                  <a:noFill/>
                </a:ln>
                <a:solidFill>
                  <a:srgbClr val="6AAB73"/>
                </a:solidFill>
                <a:effectLst/>
                <a:ea typeface="JetBrains Mono"/>
              </a:rPr>
              <a:t>"</a:t>
            </a:r>
            <a:r>
              <a:rPr kumimoji="0" lang="en-US" altLang="ko-KR" sz="1400" b="0" i="0" u="none" strike="noStrike" cap="none" normalizeH="0" baseline="0">
                <a:ln>
                  <a:noFill/>
                </a:ln>
                <a:solidFill>
                  <a:srgbClr val="6AAB73"/>
                </a:solidFill>
                <a:effectLst/>
                <a:ea typeface="JetBrains Mono"/>
              </a:rPr>
              <a:t>,</a:t>
            </a:r>
            <a:r>
              <a:rPr kumimoji="0" lang="ko-KR" altLang="ko-KR" sz="1400" b="0" i="0" u="none" strike="noStrike" cap="none" normalizeH="0" baseline="0">
                <a:ln>
                  <a:noFill/>
                </a:ln>
                <a:solidFill>
                  <a:srgbClr val="6AAB73"/>
                </a:solidFill>
                <a:effectLst/>
                <a:ea typeface="JetBrains Mono"/>
              </a:rPr>
              <a:t> </a:t>
            </a:r>
            <a:r>
              <a:rPr kumimoji="0" lang="ko-KR" altLang="ko-KR" sz="1400" b="0" i="0" u="none" strike="noStrike" cap="none" normalizeH="0" baseline="0">
                <a:ln>
                  <a:noFill/>
                </a:ln>
                <a:solidFill>
                  <a:srgbClr val="6AAB73"/>
                </a:solidFill>
                <a:effectLst/>
                <a:latin typeface="Arial Unicode MS"/>
                <a:ea typeface="JetBrains Mono"/>
              </a:rPr>
              <a:t>"</a:t>
            </a:r>
            <a:r>
              <a:rPr lang="en-US" altLang="ko-KR" sz="1400">
                <a:solidFill>
                  <a:srgbClr val="6AAB73"/>
                </a:solidFill>
                <a:ea typeface="JetBrains Mono"/>
              </a:rPr>
              <a:t>productName</a:t>
            </a:r>
            <a:r>
              <a:rPr kumimoji="0" lang="ko-KR" altLang="ko-KR" sz="1400" b="0" i="0" u="none" strike="noStrike" cap="none" normalizeH="0" baseline="0">
                <a:ln>
                  <a:noFill/>
                </a:ln>
                <a:solidFill>
                  <a:srgbClr val="6AAB73"/>
                </a:solidFill>
                <a:effectLst/>
                <a:latin typeface="Arial Unicode MS"/>
                <a:ea typeface="JetBrains Mono"/>
              </a:rPr>
              <a:t>"</a:t>
            </a:r>
            <a:r>
              <a:rPr kumimoji="0" lang="en-US" altLang="ko-KR" sz="1400" b="0" i="0" u="none" strike="noStrike" cap="none" normalizeH="0" baseline="0">
                <a:ln>
                  <a:noFill/>
                </a:ln>
                <a:solidFill>
                  <a:srgbClr val="6AAB73"/>
                </a:solidFill>
                <a:effectLst/>
                <a:latin typeface="Arial Unicode MS"/>
                <a:ea typeface="JetBrains Mono"/>
              </a:rPr>
              <a:t>,</a:t>
            </a:r>
            <a:r>
              <a:rPr kumimoji="0" lang="en-US" altLang="ko-KR" sz="1400" i="0" u="none" strike="noStrike" cap="none" normalizeH="0" baseline="0">
                <a:ln>
                  <a:noFill/>
                </a:ln>
                <a:solidFill>
                  <a:srgbClr val="6AAB73"/>
                </a:solidFill>
                <a:effectLst/>
                <a:latin typeface="Arial Unicode MS"/>
                <a:ea typeface="JetBrains Mono"/>
              </a:rPr>
              <a:t> </a:t>
            </a:r>
            <a:r>
              <a:rPr kumimoji="0" lang="en-US" altLang="ko-KR" sz="1400" i="0" u="none" strike="noStrike" cap="none" normalizeH="0" baseline="0">
                <a:ln>
                  <a:noFill/>
                </a:ln>
                <a:solidFill>
                  <a:srgbClr val="6AAB73"/>
                </a:solidFill>
                <a:effectLst/>
                <a:ea typeface="JetBrains Mono"/>
              </a:rPr>
              <a:t>new String[]</a:t>
            </a:r>
            <a:r>
              <a:rPr lang="en-US" altLang="ko-KR" sz="1400">
                <a:solidFill>
                  <a:srgbClr val="6AAB73"/>
                </a:solidFill>
                <a:ea typeface="JetBrains Mono"/>
              </a:rPr>
              <a:t>{</a:t>
            </a:r>
            <a:r>
              <a:rPr kumimoji="0" lang="ko-KR" altLang="ko-KR" sz="1400" b="0" i="0" u="none" strike="noStrike" cap="none" normalizeH="0" baseline="0">
                <a:ln>
                  <a:noFill/>
                </a:ln>
                <a:solidFill>
                  <a:srgbClr val="6AAB73"/>
                </a:solidFill>
                <a:effectLst/>
                <a:ea typeface="JetBrains Mono"/>
              </a:rPr>
              <a:t>"</a:t>
            </a:r>
            <a:r>
              <a:rPr lang="en-US" altLang="ko-KR" sz="1400" b="0">
                <a:solidFill>
                  <a:srgbClr val="6AAB73"/>
                </a:solidFill>
                <a:ea typeface="JetBrains Mono"/>
              </a:rPr>
              <a:t>required.order.productName</a:t>
            </a:r>
            <a:r>
              <a:rPr kumimoji="0" lang="ko-KR" altLang="ko-KR" sz="1400" b="0" i="0" u="none" strike="noStrike" cap="none" normalizeH="0" baseline="0">
                <a:ln>
                  <a:noFill/>
                </a:ln>
                <a:solidFill>
                  <a:srgbClr val="6AAB73"/>
                </a:solidFill>
                <a:effectLst/>
                <a:ea typeface="JetBrains Mono"/>
              </a:rPr>
              <a:t>"</a:t>
            </a:r>
            <a:r>
              <a:rPr lang="en-US" altLang="ko-KR" sz="1400" b="0">
                <a:solidFill>
                  <a:srgbClr val="6AAB73"/>
                </a:solidFill>
                <a:ea typeface="JetBrains Mono"/>
              </a:rPr>
              <a:t>}</a:t>
            </a:r>
            <a:r>
              <a:rPr kumimoji="0" lang="ko-KR" altLang="ko-KR" sz="1400" b="0" i="0" u="none" strike="noStrike" cap="none" normalizeH="0" baseline="0">
                <a:ln>
                  <a:noFill/>
                </a:ln>
                <a:effectLst/>
                <a:ea typeface="JetBrains Mono"/>
              </a:rPr>
              <a:t>)</a:t>
            </a:r>
            <a:r>
              <a:rPr kumimoji="0" lang="en-US" altLang="ko-KR" sz="1400" b="0" i="0" u="none" strike="noStrike" cap="none" normalizeH="0" baseline="0">
                <a:ln>
                  <a:noFill/>
                </a:ln>
                <a:effectLst/>
                <a:ea typeface="JetBrains Mono"/>
              </a:rPr>
              <a:t>)</a:t>
            </a:r>
            <a:endParaRPr lang="ko-KR" altLang="en-US" sz="1400"/>
          </a:p>
        </p:txBody>
      </p:sp>
      <p:cxnSp>
        <p:nvCxnSpPr>
          <p:cNvPr id="12" name="직선 화살표 연결선 11">
            <a:extLst>
              <a:ext uri="{FF2B5EF4-FFF2-40B4-BE49-F238E27FC236}">
                <a16:creationId xmlns:a16="http://schemas.microsoft.com/office/drawing/2014/main" id="{FA6F6DED-B7ED-CA90-E05B-4288C23A938B}"/>
              </a:ext>
            </a:extLst>
          </p:cNvPr>
          <p:cNvCxnSpPr>
            <a:cxnSpLocks/>
            <a:stCxn id="9" idx="2"/>
            <a:endCxn id="28" idx="0"/>
          </p:cNvCxnSpPr>
          <p:nvPr/>
        </p:nvCxnSpPr>
        <p:spPr>
          <a:xfrm flipH="1">
            <a:off x="8639547" y="5298159"/>
            <a:ext cx="5" cy="50618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직선 연결선 12">
            <a:extLst>
              <a:ext uri="{FF2B5EF4-FFF2-40B4-BE49-F238E27FC236}">
                <a16:creationId xmlns:a16="http://schemas.microsoft.com/office/drawing/2014/main" id="{674F50F6-FCE8-D4FA-1CB8-8E3262567CC8}"/>
              </a:ext>
            </a:extLst>
          </p:cNvPr>
          <p:cNvCxnSpPr>
            <a:cxnSpLocks/>
            <a:endCxn id="9" idx="0"/>
          </p:cNvCxnSpPr>
          <p:nvPr/>
        </p:nvCxnSpPr>
        <p:spPr>
          <a:xfrm>
            <a:off x="8639552" y="4297473"/>
            <a:ext cx="0" cy="506910"/>
          </a:xfrm>
          <a:prstGeom prst="line">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09048A32-D56E-10B8-FCBB-80FD8EE40FE3}"/>
              </a:ext>
            </a:extLst>
          </p:cNvPr>
          <p:cNvSpPr txBox="1"/>
          <p:nvPr/>
        </p:nvSpPr>
        <p:spPr>
          <a:xfrm>
            <a:off x="684833" y="5788957"/>
            <a:ext cx="5411167" cy="307777"/>
          </a:xfrm>
          <a:prstGeom prst="rect">
            <a:avLst/>
          </a:prstGeom>
          <a:solidFill>
            <a:schemeClr val="tx1"/>
          </a:solidFill>
        </p:spPr>
        <p:txBody>
          <a:bodyPr wrap="square">
            <a:spAutoFit/>
          </a:bodyPr>
          <a:lstStyle/>
          <a:p>
            <a:r>
              <a:rPr kumimoji="0" lang="en-US" altLang="ko-KR" sz="1400" b="0" i="0" u="none" strike="noStrike" cap="none" normalizeH="0" baseline="0">
                <a:ln>
                  <a:noFill/>
                </a:ln>
                <a:solidFill>
                  <a:schemeClr val="bg1">
                    <a:lumMod val="75000"/>
                  </a:schemeClr>
                </a:solidFill>
                <a:effectLst/>
                <a:ea typeface="JetBrains Mono"/>
              </a:rPr>
              <a:t>new FieldError(</a:t>
            </a:r>
            <a:r>
              <a:rPr kumimoji="0" lang="ko-KR" altLang="ko-KR" sz="1400" b="0" i="0" u="none" strike="noStrike" cap="none" normalizeH="0" baseline="0">
                <a:ln>
                  <a:noFill/>
                </a:ln>
                <a:solidFill>
                  <a:srgbClr val="6AAB73"/>
                </a:solidFill>
                <a:effectLst/>
                <a:ea typeface="JetBrains Mono"/>
              </a:rPr>
              <a:t>"</a:t>
            </a:r>
            <a:r>
              <a:rPr kumimoji="0" lang="en-US" altLang="ko-KR" sz="1400" b="0" i="0" u="none" strike="noStrike" cap="none" normalizeH="0" baseline="0">
                <a:ln>
                  <a:noFill/>
                </a:ln>
                <a:solidFill>
                  <a:srgbClr val="6AAB73"/>
                </a:solidFill>
                <a:effectLst/>
                <a:ea typeface="JetBrains Mono"/>
              </a:rPr>
              <a:t>order</a:t>
            </a:r>
            <a:r>
              <a:rPr kumimoji="0" lang="ko-KR" altLang="ko-KR" sz="1400" b="0" i="0" u="none" strike="noStrike" cap="none" normalizeH="0" baseline="0">
                <a:ln>
                  <a:noFill/>
                </a:ln>
                <a:solidFill>
                  <a:srgbClr val="6AAB73"/>
                </a:solidFill>
                <a:effectLst/>
                <a:ea typeface="JetBrains Mono"/>
              </a:rPr>
              <a:t>"</a:t>
            </a:r>
            <a:r>
              <a:rPr kumimoji="0" lang="en-US" altLang="ko-KR" sz="1400" b="0" i="0" u="none" strike="noStrike" cap="none" normalizeH="0" baseline="0">
                <a:ln>
                  <a:noFill/>
                </a:ln>
                <a:solidFill>
                  <a:srgbClr val="6AAB73"/>
                </a:solidFill>
                <a:effectLst/>
                <a:ea typeface="JetBrains Mono"/>
              </a:rPr>
              <a:t>,</a:t>
            </a:r>
            <a:r>
              <a:rPr kumimoji="0" lang="ko-KR" altLang="ko-KR" sz="1400" b="0" i="0" u="none" strike="noStrike" cap="none" normalizeH="0" baseline="0">
                <a:ln>
                  <a:noFill/>
                </a:ln>
                <a:solidFill>
                  <a:srgbClr val="6AAB73"/>
                </a:solidFill>
                <a:effectLst/>
                <a:ea typeface="JetBrains Mono"/>
              </a:rPr>
              <a:t> </a:t>
            </a:r>
            <a:r>
              <a:rPr kumimoji="0" lang="ko-KR" altLang="ko-KR" sz="1400" b="0" i="0" u="none" strike="noStrike" cap="none" normalizeH="0" baseline="0">
                <a:ln>
                  <a:noFill/>
                </a:ln>
                <a:solidFill>
                  <a:srgbClr val="6AAB73"/>
                </a:solidFill>
                <a:effectLst/>
                <a:latin typeface="Arial Unicode MS"/>
                <a:ea typeface="JetBrains Mono"/>
              </a:rPr>
              <a:t>"</a:t>
            </a:r>
            <a:r>
              <a:rPr lang="en-US" altLang="ko-KR" sz="1400">
                <a:solidFill>
                  <a:srgbClr val="6AAB73"/>
                </a:solidFill>
                <a:ea typeface="JetBrains Mono"/>
              </a:rPr>
              <a:t>productName</a:t>
            </a:r>
            <a:r>
              <a:rPr kumimoji="0" lang="ko-KR" altLang="ko-KR" sz="1400" b="0" i="0" u="none" strike="noStrike" cap="none" normalizeH="0" baseline="0">
                <a:ln>
                  <a:noFill/>
                </a:ln>
                <a:solidFill>
                  <a:srgbClr val="6AAB73"/>
                </a:solidFill>
                <a:effectLst/>
                <a:latin typeface="Arial Unicode MS"/>
                <a:ea typeface="JetBrains Mono"/>
              </a:rPr>
              <a:t>"</a:t>
            </a:r>
            <a:r>
              <a:rPr kumimoji="0" lang="en-US" altLang="ko-KR" sz="1400" b="0" i="0" u="none" strike="noStrike" cap="none" normalizeH="0" baseline="0">
                <a:ln>
                  <a:noFill/>
                </a:ln>
                <a:solidFill>
                  <a:srgbClr val="6AAB73"/>
                </a:solidFill>
                <a:effectLst/>
                <a:latin typeface="Arial Unicode MS"/>
                <a:ea typeface="JetBrains Mono"/>
              </a:rPr>
              <a:t>,</a:t>
            </a:r>
            <a:r>
              <a:rPr kumimoji="0" lang="en-US" altLang="ko-KR" sz="1400" i="0" u="none" strike="noStrike" cap="none" normalizeH="0" baseline="0">
                <a:ln>
                  <a:noFill/>
                </a:ln>
                <a:solidFill>
                  <a:srgbClr val="6AAB73"/>
                </a:solidFill>
                <a:effectLst/>
                <a:latin typeface="Arial Unicode MS"/>
                <a:ea typeface="JetBrains Mono"/>
              </a:rPr>
              <a:t> </a:t>
            </a:r>
            <a:r>
              <a:rPr lang="en-US" altLang="ko-KR" sz="1400">
                <a:solidFill>
                  <a:srgbClr val="6AAB73"/>
                </a:solidFill>
                <a:latin typeface="Arial Unicode MS"/>
                <a:ea typeface="JetBrains Mono"/>
              </a:rPr>
              <a:t>"</a:t>
            </a:r>
            <a:r>
              <a:rPr lang="ko-KR" altLang="en-US" sz="1400">
                <a:solidFill>
                  <a:srgbClr val="6AAB73"/>
                </a:solidFill>
                <a:latin typeface="Arial Unicode MS"/>
                <a:ea typeface="JetBrains Mono"/>
              </a:rPr>
              <a:t>상품명은 필수입니다</a:t>
            </a:r>
            <a:r>
              <a:rPr lang="en-US" altLang="ko-KR" sz="1400">
                <a:solidFill>
                  <a:srgbClr val="6AAB73"/>
                </a:solidFill>
                <a:latin typeface="Arial Unicode MS"/>
                <a:ea typeface="JetBrains Mono"/>
              </a:rPr>
              <a:t>."</a:t>
            </a:r>
            <a:r>
              <a:rPr lang="en-US" altLang="ko-KR" sz="1400">
                <a:solidFill>
                  <a:schemeClr val="bg1">
                    <a:lumMod val="75000"/>
                  </a:schemeClr>
                </a:solidFill>
                <a:latin typeface="Arial Unicode MS"/>
                <a:ea typeface="JetBrains Mono"/>
              </a:rPr>
              <a:t>)</a:t>
            </a:r>
            <a:r>
              <a:rPr kumimoji="0" lang="ko-KR" altLang="ko-KR" sz="1400" b="0" i="0" u="none" strike="noStrike" cap="none" normalizeH="0" baseline="0">
                <a:ln>
                  <a:noFill/>
                </a:ln>
                <a:effectLst/>
                <a:ea typeface="JetBrains Mono"/>
              </a:rPr>
              <a:t>)</a:t>
            </a:r>
            <a:r>
              <a:rPr kumimoji="0" lang="ko-KR" altLang="ko-KR" sz="1400" b="0" i="0" u="none" strike="noStrike" cap="none" normalizeH="0" baseline="0">
                <a:ln>
                  <a:noFill/>
                </a:ln>
                <a:solidFill>
                  <a:srgbClr val="BCBEC4"/>
                </a:solidFill>
                <a:effectLst/>
                <a:ea typeface="JetBrains Mono"/>
              </a:rPr>
              <a:t>;</a:t>
            </a:r>
            <a:endParaRPr lang="ko-KR" altLang="en-US" sz="1400"/>
          </a:p>
        </p:txBody>
      </p:sp>
      <p:sp>
        <p:nvSpPr>
          <p:cNvPr id="20" name="직사각형 19">
            <a:extLst>
              <a:ext uri="{FF2B5EF4-FFF2-40B4-BE49-F238E27FC236}">
                <a16:creationId xmlns:a16="http://schemas.microsoft.com/office/drawing/2014/main" id="{4242BBBA-4D49-A1FB-0F27-D168FBCE5841}"/>
              </a:ext>
            </a:extLst>
          </p:cNvPr>
          <p:cNvSpPr/>
          <p:nvPr/>
        </p:nvSpPr>
        <p:spPr>
          <a:xfrm>
            <a:off x="343614" y="3248527"/>
            <a:ext cx="1730254" cy="333617"/>
          </a:xfrm>
          <a:prstGeom prst="rect">
            <a:avLst/>
          </a:prstGeom>
        </p:spPr>
        <p:txBody>
          <a:bodyPr wrap="square">
            <a:spAutoFit/>
          </a:bodyPr>
          <a:lstStyle/>
          <a:p>
            <a:pPr>
              <a:lnSpc>
                <a:spcPct val="150000"/>
              </a:lnSpc>
            </a:pPr>
            <a:r>
              <a:rPr lang="ko-KR" altLang="en-US" sz="1200">
                <a:solidFill>
                  <a:schemeClr val="accent1">
                    <a:lumMod val="75000"/>
                  </a:schemeClr>
                </a:solidFill>
              </a:rPr>
              <a:t>오류 메시지 직접 입력</a:t>
            </a:r>
            <a:endParaRPr lang="en-US" altLang="ko-KR" sz="1200">
              <a:solidFill>
                <a:schemeClr val="accent1">
                  <a:lumMod val="75000"/>
                </a:schemeClr>
              </a:solidFill>
            </a:endParaRPr>
          </a:p>
        </p:txBody>
      </p:sp>
      <p:sp>
        <p:nvSpPr>
          <p:cNvPr id="21" name="직사각형 20">
            <a:extLst>
              <a:ext uri="{FF2B5EF4-FFF2-40B4-BE49-F238E27FC236}">
                <a16:creationId xmlns:a16="http://schemas.microsoft.com/office/drawing/2014/main" id="{F91CEEB3-935A-0444-A11E-3E4BE0412B9B}"/>
              </a:ext>
            </a:extLst>
          </p:cNvPr>
          <p:cNvSpPr/>
          <p:nvPr/>
        </p:nvSpPr>
        <p:spPr>
          <a:xfrm>
            <a:off x="6416877" y="2085407"/>
            <a:ext cx="2469817" cy="264695"/>
          </a:xfrm>
          <a:prstGeom prst="rect">
            <a:avLst/>
          </a:prstGeom>
          <a:noFill/>
          <a:ln w="1905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TextBox 22">
            <a:extLst>
              <a:ext uri="{FF2B5EF4-FFF2-40B4-BE49-F238E27FC236}">
                <a16:creationId xmlns:a16="http://schemas.microsoft.com/office/drawing/2014/main" id="{907F6C44-1E44-57C6-2E2B-590E55051FB1}"/>
              </a:ext>
            </a:extLst>
          </p:cNvPr>
          <p:cNvSpPr txBox="1"/>
          <p:nvPr/>
        </p:nvSpPr>
        <p:spPr>
          <a:xfrm>
            <a:off x="2073867" y="3267839"/>
            <a:ext cx="9213082" cy="307777"/>
          </a:xfrm>
          <a:prstGeom prst="rect">
            <a:avLst/>
          </a:prstGeom>
          <a:solidFill>
            <a:schemeClr val="bg1"/>
          </a:solidFill>
          <a:ln w="6350">
            <a:solidFill>
              <a:schemeClr val="tx1"/>
            </a:solidFill>
            <a:prstDash val="dash"/>
          </a:ln>
        </p:spPr>
        <p:txBody>
          <a:bodyPr wrap="square">
            <a:spAutoFit/>
          </a:bodyPr>
          <a:lstStyle/>
          <a:p>
            <a:r>
              <a:rPr kumimoji="0" lang="ko-KR" altLang="ko-KR" sz="1400" b="0" i="0" u="none" strike="noStrike" cap="none" normalizeH="0" baseline="0">
                <a:ln>
                  <a:noFill/>
                </a:ln>
                <a:solidFill>
                  <a:schemeClr val="tx1">
                    <a:lumMod val="65000"/>
                    <a:lumOff val="35000"/>
                  </a:schemeClr>
                </a:solidFill>
                <a:effectLst/>
                <a:ea typeface="JetBrains Mono"/>
              </a:rPr>
              <a:t>bindingResult.</a:t>
            </a:r>
            <a:r>
              <a:rPr kumimoji="0" lang="en-US" altLang="ko-KR" sz="1400" b="0" i="0" u="none" strike="noStrike" cap="none" normalizeH="0" baseline="0">
                <a:ln>
                  <a:noFill/>
                </a:ln>
                <a:solidFill>
                  <a:schemeClr val="tx1">
                    <a:lumMod val="65000"/>
                    <a:lumOff val="35000"/>
                  </a:schemeClr>
                </a:solidFill>
                <a:effectLst/>
                <a:ea typeface="JetBrains Mono"/>
              </a:rPr>
              <a:t>addError(new FieldError(</a:t>
            </a:r>
            <a:r>
              <a:rPr kumimoji="0" lang="ko-KR" altLang="ko-KR" sz="1400" b="0" i="0" u="none" strike="noStrike" cap="none" normalizeH="0" baseline="0">
                <a:ln>
                  <a:noFill/>
                </a:ln>
                <a:solidFill>
                  <a:schemeClr val="tx1">
                    <a:lumMod val="65000"/>
                    <a:lumOff val="35000"/>
                  </a:schemeClr>
                </a:solidFill>
                <a:effectLst/>
                <a:ea typeface="JetBrains Mono"/>
              </a:rPr>
              <a:t>"</a:t>
            </a:r>
            <a:r>
              <a:rPr kumimoji="0" lang="en-US" altLang="ko-KR" sz="1400" b="0" i="0" u="none" strike="noStrike" cap="none" normalizeH="0" baseline="0">
                <a:ln>
                  <a:noFill/>
                </a:ln>
                <a:solidFill>
                  <a:schemeClr val="tx1">
                    <a:lumMod val="65000"/>
                    <a:lumOff val="35000"/>
                  </a:schemeClr>
                </a:solidFill>
                <a:effectLst/>
                <a:ea typeface="JetBrains Mono"/>
              </a:rPr>
              <a:t>order</a:t>
            </a:r>
            <a:r>
              <a:rPr kumimoji="0" lang="ko-KR" altLang="ko-KR" sz="1400" b="0" i="0" u="none" strike="noStrike" cap="none" normalizeH="0" baseline="0">
                <a:ln>
                  <a:noFill/>
                </a:ln>
                <a:solidFill>
                  <a:schemeClr val="tx1">
                    <a:lumMod val="65000"/>
                    <a:lumOff val="35000"/>
                  </a:schemeClr>
                </a:solidFill>
                <a:effectLst/>
                <a:ea typeface="JetBrains Mono"/>
              </a:rPr>
              <a:t>"</a:t>
            </a:r>
            <a:r>
              <a:rPr kumimoji="0" lang="en-US" altLang="ko-KR" sz="1400" b="0" i="0" u="none" strike="noStrike" cap="none" normalizeH="0" baseline="0">
                <a:ln>
                  <a:noFill/>
                </a:ln>
                <a:solidFill>
                  <a:schemeClr val="tx1">
                    <a:lumMod val="65000"/>
                    <a:lumOff val="35000"/>
                  </a:schemeClr>
                </a:solidFill>
                <a:effectLst/>
                <a:ea typeface="JetBrains Mono"/>
              </a:rPr>
              <a:t>,</a:t>
            </a:r>
            <a:r>
              <a:rPr kumimoji="0" lang="ko-KR" altLang="ko-KR" sz="1400" b="0" i="0" u="none" strike="noStrike" cap="none" normalizeH="0" baseline="0">
                <a:ln>
                  <a:noFill/>
                </a:ln>
                <a:solidFill>
                  <a:schemeClr val="tx1">
                    <a:lumMod val="65000"/>
                    <a:lumOff val="35000"/>
                  </a:schemeClr>
                </a:solidFill>
                <a:effectLst/>
                <a:ea typeface="JetBrains Mono"/>
              </a:rPr>
              <a:t> </a:t>
            </a:r>
            <a:r>
              <a:rPr kumimoji="0" lang="ko-KR" altLang="ko-KR" sz="1400" b="0" i="0" u="none" strike="noStrike" cap="none" normalizeH="0" baseline="0">
                <a:ln>
                  <a:noFill/>
                </a:ln>
                <a:solidFill>
                  <a:schemeClr val="tx1">
                    <a:lumMod val="65000"/>
                    <a:lumOff val="35000"/>
                  </a:schemeClr>
                </a:solidFill>
                <a:effectLst/>
                <a:latin typeface="Arial Unicode MS"/>
                <a:ea typeface="JetBrains Mono"/>
              </a:rPr>
              <a:t>"</a:t>
            </a:r>
            <a:r>
              <a:rPr lang="en-US" altLang="ko-KR" sz="1400">
                <a:solidFill>
                  <a:schemeClr val="tx1">
                    <a:lumMod val="65000"/>
                    <a:lumOff val="35000"/>
                  </a:schemeClr>
                </a:solidFill>
                <a:ea typeface="JetBrains Mono"/>
              </a:rPr>
              <a:t>productName</a:t>
            </a:r>
            <a:r>
              <a:rPr kumimoji="0" lang="ko-KR" altLang="ko-KR" sz="1400" b="0" i="0" u="none" strike="noStrike" cap="none" normalizeH="0" baseline="0">
                <a:ln>
                  <a:noFill/>
                </a:ln>
                <a:solidFill>
                  <a:schemeClr val="tx1">
                    <a:lumMod val="65000"/>
                    <a:lumOff val="35000"/>
                  </a:schemeClr>
                </a:solidFill>
                <a:effectLst/>
                <a:latin typeface="Arial Unicode MS"/>
                <a:ea typeface="JetBrains Mono"/>
              </a:rPr>
              <a:t>"</a:t>
            </a:r>
            <a:r>
              <a:rPr kumimoji="0" lang="en-US" altLang="ko-KR" sz="1400" b="0" i="0" u="none" strike="noStrike" cap="none" normalizeH="0" baseline="0">
                <a:ln>
                  <a:noFill/>
                </a:ln>
                <a:solidFill>
                  <a:schemeClr val="tx1">
                    <a:lumMod val="65000"/>
                    <a:lumOff val="35000"/>
                  </a:schemeClr>
                </a:solidFill>
                <a:effectLst/>
                <a:latin typeface="Arial Unicode MS"/>
                <a:ea typeface="JetBrains Mono"/>
              </a:rPr>
              <a:t>,</a:t>
            </a:r>
            <a:r>
              <a:rPr kumimoji="0" lang="ko-KR" altLang="ko-KR" sz="1400" b="0" i="0" u="none" strike="noStrike" cap="none" normalizeH="0" baseline="0">
                <a:ln>
                  <a:noFill/>
                </a:ln>
                <a:solidFill>
                  <a:schemeClr val="tx1">
                    <a:lumMod val="65000"/>
                    <a:lumOff val="35000"/>
                  </a:schemeClr>
                </a:solidFill>
                <a:effectLst/>
                <a:latin typeface="Arial Unicode MS"/>
                <a:ea typeface="JetBrains Mono"/>
              </a:rPr>
              <a:t>"</a:t>
            </a:r>
            <a:r>
              <a:rPr kumimoji="0" lang="ko-KR" altLang="ko-KR" sz="1400" b="0" i="0" u="none" strike="noStrike" cap="none" normalizeH="0" baseline="0">
                <a:ln>
                  <a:noFill/>
                </a:ln>
                <a:solidFill>
                  <a:schemeClr val="tx1">
                    <a:lumMod val="65000"/>
                    <a:lumOff val="35000"/>
                  </a:schemeClr>
                </a:solidFill>
                <a:effectLst/>
                <a:latin typeface="Courier New" panose="02070309020205020404" pitchFamily="49" charset="0"/>
                <a:ea typeface="JetBrains Mono"/>
                <a:cs typeface="Courier New" panose="02070309020205020404" pitchFamily="49" charset="0"/>
              </a:rPr>
              <a:t>상품명은 </a:t>
            </a:r>
            <a:r>
              <a:rPr kumimoji="0" lang="ko-KR" altLang="en-US" sz="1400" b="0" i="0" u="none" strike="noStrike" cap="none" normalizeH="0" baseline="0">
                <a:ln>
                  <a:noFill/>
                </a:ln>
                <a:solidFill>
                  <a:schemeClr val="tx1">
                    <a:lumMod val="65000"/>
                    <a:lumOff val="35000"/>
                  </a:schemeClr>
                </a:solidFill>
                <a:effectLst/>
                <a:latin typeface="Courier New" panose="02070309020205020404" pitchFamily="49" charset="0"/>
                <a:ea typeface="JetBrains Mono"/>
                <a:cs typeface="Courier New" panose="02070309020205020404" pitchFamily="49" charset="0"/>
              </a:rPr>
              <a:t>필수입니다</a:t>
            </a:r>
            <a:r>
              <a:rPr kumimoji="0" lang="ko-KR" altLang="ko-KR" sz="1400" b="0" i="0" u="none" strike="noStrike" cap="none" normalizeH="0" baseline="0">
                <a:ln>
                  <a:noFill/>
                </a:ln>
                <a:solidFill>
                  <a:schemeClr val="tx1">
                    <a:lumMod val="65000"/>
                    <a:lumOff val="35000"/>
                  </a:schemeClr>
                </a:solidFill>
                <a:effectLst/>
                <a:latin typeface="Arial Unicode MS"/>
                <a:ea typeface="JetBrains Mono"/>
              </a:rPr>
              <a:t>. "</a:t>
            </a:r>
            <a:r>
              <a:rPr kumimoji="0" lang="ko-KR" altLang="ko-KR" sz="1400" b="0" i="0" u="none" strike="noStrike" cap="none" normalizeH="0" baseline="0">
                <a:ln>
                  <a:noFill/>
                </a:ln>
                <a:solidFill>
                  <a:schemeClr val="tx1">
                    <a:lumMod val="65000"/>
                    <a:lumOff val="35000"/>
                  </a:schemeClr>
                </a:solidFill>
                <a:effectLst/>
                <a:ea typeface="JetBrains Mono"/>
              </a:rPr>
              <a:t>);</a:t>
            </a:r>
            <a:endParaRPr lang="ko-KR" altLang="en-US" sz="1400">
              <a:solidFill>
                <a:schemeClr val="tx1">
                  <a:lumMod val="65000"/>
                  <a:lumOff val="35000"/>
                </a:schemeClr>
              </a:solidFill>
            </a:endParaRPr>
          </a:p>
        </p:txBody>
      </p:sp>
      <p:sp>
        <p:nvSpPr>
          <p:cNvPr id="27" name="TextBox 26">
            <a:extLst>
              <a:ext uri="{FF2B5EF4-FFF2-40B4-BE49-F238E27FC236}">
                <a16:creationId xmlns:a16="http://schemas.microsoft.com/office/drawing/2014/main" id="{8473DD3A-F415-02BC-398C-1E47680EADE5}"/>
              </a:ext>
            </a:extLst>
          </p:cNvPr>
          <p:cNvSpPr txBox="1"/>
          <p:nvPr/>
        </p:nvSpPr>
        <p:spPr>
          <a:xfrm>
            <a:off x="7794097" y="6166806"/>
            <a:ext cx="1596389" cy="276999"/>
          </a:xfrm>
          <a:prstGeom prst="rect">
            <a:avLst/>
          </a:prstGeom>
          <a:noFill/>
        </p:spPr>
        <p:txBody>
          <a:bodyPr wrap="square">
            <a:spAutoFit/>
          </a:bodyPr>
          <a:lstStyle/>
          <a:p>
            <a:r>
              <a:rPr lang="en-US" altLang="ko-KR" sz="1200"/>
              <a:t>validation.properties</a:t>
            </a:r>
            <a:endParaRPr lang="ko-KR" altLang="en-US" sz="1200">
              <a:latin typeface="+mn-ea"/>
            </a:endParaRPr>
          </a:p>
        </p:txBody>
      </p:sp>
      <p:sp>
        <p:nvSpPr>
          <p:cNvPr id="28" name="Rectangle 1">
            <a:extLst>
              <a:ext uri="{FF2B5EF4-FFF2-40B4-BE49-F238E27FC236}">
                <a16:creationId xmlns:a16="http://schemas.microsoft.com/office/drawing/2014/main" id="{1025F4A6-6365-58E1-467F-D230DA1122D6}"/>
              </a:ext>
            </a:extLst>
          </p:cNvPr>
          <p:cNvSpPr>
            <a:spLocks noChangeArrowheads="1"/>
          </p:cNvSpPr>
          <p:nvPr/>
        </p:nvSpPr>
        <p:spPr bwMode="auto">
          <a:xfrm>
            <a:off x="6706569" y="5804347"/>
            <a:ext cx="3865956" cy="27699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ko-KR" sz="1200" b="0" i="0" u="none" strike="noStrike" cap="none" normalizeH="0" baseline="0">
                <a:ln>
                  <a:noFill/>
                </a:ln>
                <a:solidFill>
                  <a:srgbClr val="CF8E6D"/>
                </a:solidFill>
                <a:effectLst/>
                <a:latin typeface="Arial Unicode MS"/>
                <a:ea typeface="JetBrains Mono"/>
              </a:rPr>
              <a:t>r</a:t>
            </a:r>
            <a:r>
              <a:rPr kumimoji="0" lang="ko-KR" altLang="ko-KR" sz="1200" b="0" i="0" u="none" strike="noStrike" cap="none" normalizeH="0" baseline="0">
                <a:ln>
                  <a:noFill/>
                </a:ln>
                <a:solidFill>
                  <a:srgbClr val="CF8E6D"/>
                </a:solidFill>
                <a:effectLst/>
                <a:latin typeface="Arial Unicode MS"/>
                <a:ea typeface="JetBrains Mono"/>
              </a:rPr>
              <a:t>equired</a:t>
            </a:r>
            <a:r>
              <a:rPr kumimoji="0" lang="en-US" altLang="ko-KR" sz="1200" b="0" i="0" u="none" strike="noStrike" cap="none" normalizeH="0" baseline="0">
                <a:ln>
                  <a:noFill/>
                </a:ln>
                <a:solidFill>
                  <a:srgbClr val="CF8E6D"/>
                </a:solidFill>
                <a:effectLst/>
                <a:latin typeface="Arial Unicode MS"/>
                <a:ea typeface="JetBrains Mono"/>
              </a:rPr>
              <a:t>.order.productName</a:t>
            </a:r>
            <a:r>
              <a:rPr kumimoji="0" lang="ko-KR" altLang="ko-KR" sz="1200" b="0" i="0" u="none" strike="noStrike" cap="none" normalizeH="0" baseline="0">
                <a:ln>
                  <a:noFill/>
                </a:ln>
                <a:solidFill>
                  <a:srgbClr val="CF8E6D"/>
                </a:solidFill>
                <a:effectLst/>
                <a:latin typeface="Arial Unicode MS"/>
                <a:ea typeface="JetBrains Mono"/>
              </a:rPr>
              <a:t> </a:t>
            </a:r>
            <a:r>
              <a:rPr kumimoji="0" lang="ko-KR" altLang="ko-KR" sz="1200" b="0" i="0" u="none" strike="noStrike" cap="none" normalizeH="0" baseline="0">
                <a:ln>
                  <a:noFill/>
                </a:ln>
                <a:solidFill>
                  <a:srgbClr val="808080"/>
                </a:solidFill>
                <a:effectLst/>
                <a:latin typeface="Arial Unicode MS"/>
                <a:ea typeface="JetBrains Mono"/>
              </a:rPr>
              <a:t>= </a:t>
            </a:r>
            <a:r>
              <a:rPr kumimoji="0" lang="ko-KR" altLang="en-US" sz="12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상품명은 필수입니다</a:t>
            </a:r>
            <a:r>
              <a:rPr kumimoji="0" lang="en-US" altLang="ko-KR" sz="12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29" name="화살표: 아래쪽 28">
            <a:extLst>
              <a:ext uri="{FF2B5EF4-FFF2-40B4-BE49-F238E27FC236}">
                <a16:creationId xmlns:a16="http://schemas.microsoft.com/office/drawing/2014/main" id="{7BEF77FB-F199-E0DD-BFDD-FE696365B865}"/>
              </a:ext>
            </a:extLst>
          </p:cNvPr>
          <p:cNvSpPr/>
          <p:nvPr/>
        </p:nvSpPr>
        <p:spPr>
          <a:xfrm>
            <a:off x="7939081" y="3668127"/>
            <a:ext cx="211223" cy="229057"/>
          </a:xfrm>
          <a:prstGeom prst="down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ko-KR" altLang="en-US"/>
          </a:p>
        </p:txBody>
      </p:sp>
      <p:sp>
        <p:nvSpPr>
          <p:cNvPr id="38" name="TextBox 37">
            <a:extLst>
              <a:ext uri="{FF2B5EF4-FFF2-40B4-BE49-F238E27FC236}">
                <a16:creationId xmlns:a16="http://schemas.microsoft.com/office/drawing/2014/main" id="{21362793-61CE-7005-B93D-B20CEA637735}"/>
              </a:ext>
            </a:extLst>
          </p:cNvPr>
          <p:cNvSpPr txBox="1"/>
          <p:nvPr/>
        </p:nvSpPr>
        <p:spPr>
          <a:xfrm>
            <a:off x="8639547" y="5414179"/>
            <a:ext cx="1383631" cy="276999"/>
          </a:xfrm>
          <a:prstGeom prst="rect">
            <a:avLst/>
          </a:prstGeom>
          <a:noFill/>
        </p:spPr>
        <p:txBody>
          <a:bodyPr wrap="square">
            <a:spAutoFit/>
          </a:bodyPr>
          <a:lstStyle/>
          <a:p>
            <a:r>
              <a:rPr lang="ko-KR" altLang="en-US" sz="1200"/>
              <a:t>오류</a:t>
            </a:r>
            <a:r>
              <a:rPr lang="en-US" altLang="ko-KR" sz="1200"/>
              <a:t> </a:t>
            </a:r>
            <a:r>
              <a:rPr lang="ko-KR" altLang="en-US" sz="1200"/>
              <a:t>코드 검색</a:t>
            </a:r>
            <a:endParaRPr lang="ko-KR" altLang="en-US" sz="1200">
              <a:latin typeface="+mn-ea"/>
            </a:endParaRPr>
          </a:p>
        </p:txBody>
      </p:sp>
      <p:sp>
        <p:nvSpPr>
          <p:cNvPr id="40" name="TextBox 39">
            <a:extLst>
              <a:ext uri="{FF2B5EF4-FFF2-40B4-BE49-F238E27FC236}">
                <a16:creationId xmlns:a16="http://schemas.microsoft.com/office/drawing/2014/main" id="{20864F86-E0B0-103D-6F0C-979C7CBCC959}"/>
              </a:ext>
            </a:extLst>
          </p:cNvPr>
          <p:cNvSpPr txBox="1"/>
          <p:nvPr/>
        </p:nvSpPr>
        <p:spPr>
          <a:xfrm>
            <a:off x="8639547" y="4425188"/>
            <a:ext cx="1256980" cy="276999"/>
          </a:xfrm>
          <a:prstGeom prst="rect">
            <a:avLst/>
          </a:prstGeom>
          <a:noFill/>
        </p:spPr>
        <p:txBody>
          <a:bodyPr wrap="square">
            <a:spAutoFit/>
          </a:bodyPr>
          <a:lstStyle/>
          <a:p>
            <a:r>
              <a:rPr lang="ko-KR" altLang="en-US" sz="1200"/>
              <a:t>오류</a:t>
            </a:r>
            <a:r>
              <a:rPr lang="en-US" altLang="ko-KR" sz="1200"/>
              <a:t> </a:t>
            </a:r>
            <a:r>
              <a:rPr lang="ko-KR" altLang="en-US" sz="1200"/>
              <a:t>코드 전달</a:t>
            </a:r>
            <a:endParaRPr lang="ko-KR" altLang="en-US" sz="1200">
              <a:latin typeface="+mn-ea"/>
            </a:endParaRPr>
          </a:p>
        </p:txBody>
      </p:sp>
      <p:sp>
        <p:nvSpPr>
          <p:cNvPr id="49" name="직사각형 48">
            <a:extLst>
              <a:ext uri="{FF2B5EF4-FFF2-40B4-BE49-F238E27FC236}">
                <a16:creationId xmlns:a16="http://schemas.microsoft.com/office/drawing/2014/main" id="{C219F32B-4A90-37E1-418E-F3CF278F1A07}"/>
              </a:ext>
            </a:extLst>
          </p:cNvPr>
          <p:cNvSpPr/>
          <p:nvPr/>
        </p:nvSpPr>
        <p:spPr>
          <a:xfrm>
            <a:off x="336678" y="3994633"/>
            <a:ext cx="1730254" cy="333617"/>
          </a:xfrm>
          <a:prstGeom prst="rect">
            <a:avLst/>
          </a:prstGeom>
        </p:spPr>
        <p:txBody>
          <a:bodyPr wrap="square">
            <a:spAutoFit/>
          </a:bodyPr>
          <a:lstStyle/>
          <a:p>
            <a:pPr>
              <a:lnSpc>
                <a:spcPct val="150000"/>
              </a:lnSpc>
            </a:pPr>
            <a:r>
              <a:rPr lang="ko-KR" altLang="en-US" sz="1200">
                <a:solidFill>
                  <a:schemeClr val="accent1">
                    <a:lumMod val="75000"/>
                  </a:schemeClr>
                </a:solidFill>
              </a:rPr>
              <a:t>오류 메시지 외부 연동</a:t>
            </a:r>
            <a:endParaRPr lang="en-US" altLang="ko-KR" sz="1200">
              <a:solidFill>
                <a:schemeClr val="accent1">
                  <a:lumMod val="75000"/>
                </a:schemeClr>
              </a:solidFill>
            </a:endParaRPr>
          </a:p>
        </p:txBody>
      </p:sp>
      <p:cxnSp>
        <p:nvCxnSpPr>
          <p:cNvPr id="52" name="직선 화살표 연결선 51">
            <a:extLst>
              <a:ext uri="{FF2B5EF4-FFF2-40B4-BE49-F238E27FC236}">
                <a16:creationId xmlns:a16="http://schemas.microsoft.com/office/drawing/2014/main" id="{CF21AC34-2460-41F8-CC2D-5E3F4BB23E8C}"/>
              </a:ext>
            </a:extLst>
          </p:cNvPr>
          <p:cNvCxnSpPr>
            <a:cxnSpLocks/>
            <a:stCxn id="28" idx="1"/>
            <a:endCxn id="15" idx="3"/>
          </p:cNvCxnSpPr>
          <p:nvPr/>
        </p:nvCxnSpPr>
        <p:spPr>
          <a:xfrm flipH="1" flipV="1">
            <a:off x="6096000" y="5942846"/>
            <a:ext cx="610569"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E2B429DE-C237-551E-C787-75F64193E253}"/>
              </a:ext>
            </a:extLst>
          </p:cNvPr>
          <p:cNvSpPr txBox="1"/>
          <p:nvPr/>
        </p:nvSpPr>
        <p:spPr>
          <a:xfrm>
            <a:off x="5725061" y="5470763"/>
            <a:ext cx="1383631" cy="276999"/>
          </a:xfrm>
          <a:prstGeom prst="rect">
            <a:avLst/>
          </a:prstGeom>
          <a:noFill/>
        </p:spPr>
        <p:txBody>
          <a:bodyPr wrap="square">
            <a:spAutoFit/>
          </a:bodyPr>
          <a:lstStyle/>
          <a:p>
            <a:r>
              <a:rPr lang="ko-KR" altLang="en-US" sz="1200"/>
              <a:t>오류</a:t>
            </a:r>
            <a:r>
              <a:rPr lang="en-US" altLang="ko-KR" sz="1200"/>
              <a:t> </a:t>
            </a:r>
            <a:r>
              <a:rPr lang="ko-KR" altLang="en-US" sz="1200"/>
              <a:t>메시지 적용</a:t>
            </a:r>
            <a:endParaRPr lang="ko-KR" altLang="en-US" sz="1200">
              <a:latin typeface="+mn-ea"/>
            </a:endParaRPr>
          </a:p>
        </p:txBody>
      </p:sp>
      <p:sp>
        <p:nvSpPr>
          <p:cNvPr id="57" name="TextBox 56">
            <a:extLst>
              <a:ext uri="{FF2B5EF4-FFF2-40B4-BE49-F238E27FC236}">
                <a16:creationId xmlns:a16="http://schemas.microsoft.com/office/drawing/2014/main" id="{490122A0-1EB5-D163-6448-E0FDAA1FCF5F}"/>
              </a:ext>
            </a:extLst>
          </p:cNvPr>
          <p:cNvSpPr txBox="1"/>
          <p:nvPr/>
        </p:nvSpPr>
        <p:spPr>
          <a:xfrm>
            <a:off x="410399" y="2402899"/>
            <a:ext cx="3586939" cy="610616"/>
          </a:xfrm>
          <a:prstGeom prst="rect">
            <a:avLst/>
          </a:prstGeom>
          <a:noFill/>
        </p:spPr>
        <p:txBody>
          <a:bodyPr wrap="square">
            <a:spAutoFit/>
          </a:bodyPr>
          <a:lstStyle/>
          <a:p>
            <a:pPr marL="228600" indent="-228600">
              <a:lnSpc>
                <a:spcPct val="150000"/>
              </a:lnSpc>
              <a:buFont typeface="+mj-ea"/>
              <a:buAutoNum type="circleNumDbPlain"/>
            </a:pPr>
            <a:r>
              <a:rPr lang="en-US" altLang="ko-KR" sz="1200" b="1"/>
              <a:t>codes</a:t>
            </a:r>
            <a:r>
              <a:rPr lang="en-US" altLang="ko-KR" sz="1200"/>
              <a:t>: </a:t>
            </a:r>
            <a:r>
              <a:rPr lang="ko-KR" altLang="en-US" sz="1200"/>
              <a:t>오류 코드 목록 </a:t>
            </a:r>
            <a:r>
              <a:rPr lang="en-US" altLang="ko-KR" sz="1200"/>
              <a:t>(</a:t>
            </a:r>
            <a:r>
              <a:rPr lang="ko-KR" altLang="en-US" sz="1200"/>
              <a:t>메시지 소스에서 사용</a:t>
            </a:r>
            <a:r>
              <a:rPr lang="en-US" altLang="ko-KR" sz="1200"/>
              <a:t>)</a:t>
            </a:r>
          </a:p>
          <a:p>
            <a:pPr marL="228600" indent="-228600">
              <a:lnSpc>
                <a:spcPct val="150000"/>
              </a:lnSpc>
              <a:buFont typeface="+mj-ea"/>
              <a:buAutoNum type="circleNumDbPlain"/>
            </a:pPr>
            <a:r>
              <a:rPr lang="en-US" altLang="ko-KR" sz="1200" b="1"/>
              <a:t>arguments</a:t>
            </a:r>
            <a:r>
              <a:rPr lang="en-US" altLang="ko-KR" sz="1200"/>
              <a:t>: </a:t>
            </a:r>
            <a:r>
              <a:rPr lang="ko-KR" altLang="en-US" sz="1200"/>
              <a:t>메시지에 사용될 인자 목록</a:t>
            </a:r>
          </a:p>
        </p:txBody>
      </p:sp>
    </p:spTree>
    <p:extLst>
      <p:ext uri="{BB962C8B-B14F-4D97-AF65-F5344CB8AC3E}">
        <p14:creationId xmlns:p14="http://schemas.microsoft.com/office/powerpoint/2010/main" val="3644843731"/>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7FBB31-817B-2E48-9491-33FE6FF52435}"/>
            </a:ext>
          </a:extLst>
        </p:cNvPr>
        <p:cNvGrpSpPr/>
        <p:nvPr/>
      </p:nvGrpSpPr>
      <p:grpSpPr>
        <a:xfrm>
          <a:off x="0" y="0"/>
          <a:ext cx="0" cy="0"/>
          <a:chOff x="0" y="0"/>
          <a:chExt cx="0" cy="0"/>
        </a:xfrm>
      </p:grpSpPr>
      <p:sp>
        <p:nvSpPr>
          <p:cNvPr id="37" name="직사각형 36">
            <a:extLst>
              <a:ext uri="{FF2B5EF4-FFF2-40B4-BE49-F238E27FC236}">
                <a16:creationId xmlns:a16="http://schemas.microsoft.com/office/drawing/2014/main" id="{B071409E-D23F-FCF1-A4FB-01382EA97BDE}"/>
              </a:ext>
            </a:extLst>
          </p:cNvPr>
          <p:cNvSpPr/>
          <p:nvPr/>
        </p:nvSpPr>
        <p:spPr>
          <a:xfrm>
            <a:off x="52087" y="176674"/>
            <a:ext cx="147829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구현 예제</a:t>
            </a:r>
            <a:endParaRPr lang="ko-KR" altLang="en-US" sz="1200">
              <a:solidFill>
                <a:schemeClr val="accent1">
                  <a:lumMod val="75000"/>
                </a:schemeClr>
              </a:solidFill>
              <a:latin typeface="+mn-ea"/>
            </a:endParaRPr>
          </a:p>
        </p:txBody>
      </p:sp>
      <p:sp>
        <p:nvSpPr>
          <p:cNvPr id="10" name="Rectangle 1">
            <a:extLst>
              <a:ext uri="{FF2B5EF4-FFF2-40B4-BE49-F238E27FC236}">
                <a16:creationId xmlns:a16="http://schemas.microsoft.com/office/drawing/2014/main" id="{4C8BED6F-974B-9966-EA9B-2C09D70010CD}"/>
              </a:ext>
            </a:extLst>
          </p:cNvPr>
          <p:cNvSpPr>
            <a:spLocks noChangeArrowheads="1"/>
          </p:cNvSpPr>
          <p:nvPr/>
        </p:nvSpPr>
        <p:spPr bwMode="auto">
          <a:xfrm>
            <a:off x="340692" y="1348052"/>
            <a:ext cx="6081963" cy="386971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@PostMapping</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"/order"</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56A8F5"/>
                </a:solidFill>
                <a:effectLst/>
                <a:latin typeface="Arial Unicode MS"/>
                <a:ea typeface="JetBrains Mono"/>
              </a:rPr>
              <a:t>submitOrder</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B3AE60"/>
                </a:solidFill>
                <a:effectLst/>
                <a:latin typeface="Arial Unicode MS"/>
                <a:ea typeface="JetBrains Mono"/>
              </a:rPr>
              <a:t>@ModelAttribute</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"order"</a:t>
            </a:r>
            <a:r>
              <a:rPr kumimoji="0" lang="ko-KR" altLang="ko-KR" sz="1100" b="0" i="0" u="none" strike="noStrike" cap="none" normalizeH="0" baseline="0">
                <a:ln>
                  <a:noFill/>
                </a:ln>
                <a:solidFill>
                  <a:srgbClr val="BCBEC4"/>
                </a:solidFill>
                <a:effectLst/>
                <a:latin typeface="Arial Unicode MS"/>
                <a:ea typeface="JetBrains Mono"/>
              </a:rPr>
              <a:t>) Order order, BindingResult bindingResult) {</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CF8E6D"/>
                </a:solidFill>
                <a:effectLst/>
                <a:latin typeface="Arial Unicode MS"/>
                <a:ea typeface="JetBrains Mono"/>
              </a:rPr>
              <a:t>if </a:t>
            </a:r>
            <a:r>
              <a:rPr kumimoji="0" lang="ko-KR" altLang="ko-KR" sz="1100" b="0" i="0" u="none" strike="noStrike" cap="none" normalizeH="0" baseline="0">
                <a:ln>
                  <a:noFill/>
                </a:ln>
                <a:solidFill>
                  <a:srgbClr val="BCBEC4"/>
                </a:solidFill>
                <a:effectLst/>
                <a:latin typeface="Arial Unicode MS"/>
                <a:ea typeface="JetBrains Mono"/>
              </a:rPr>
              <a:t>(!StringUtils.hasText(order.getProductName()))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bindingResult.addError(</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BCBEC4"/>
                </a:solidFill>
                <a:effectLst/>
                <a:latin typeface="Arial Unicode MS"/>
                <a:ea typeface="JetBrains Mono"/>
              </a:rPr>
              <a:t>FieldError(</a:t>
            </a:r>
            <a:r>
              <a:rPr kumimoji="0" lang="ko-KR" altLang="ko-KR" sz="1100" b="0" i="0" u="none" strike="noStrike" cap="none" normalizeH="0" baseline="0">
                <a:ln>
                  <a:noFill/>
                </a:ln>
                <a:solidFill>
                  <a:srgbClr val="6AAB73"/>
                </a:solidFill>
                <a:effectLst/>
                <a:latin typeface="Arial Unicode MS"/>
                <a:ea typeface="JetBrains Mono"/>
              </a:rPr>
              <a:t>"order"</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"productName"</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null</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false</a:t>
            </a:r>
            <a:r>
              <a:rPr kumimoji="0" lang="ko-KR" altLang="ko-KR" sz="1100" b="0" i="0" u="none" strike="noStrike" cap="none" normalizeH="0" baseline="0">
                <a:ln>
                  <a:noFill/>
                </a:ln>
                <a:solidFill>
                  <a:srgbClr val="BCBEC4"/>
                </a:solidFill>
                <a:effectLst/>
                <a:latin typeface="Arial Unicode MS"/>
                <a:ea typeface="JetBrains Mono"/>
              </a:rPr>
              <a:t>, </a:t>
            </a:r>
            <a:endParaRPr kumimoji="0" lang="en-US" altLang="ko-KR" sz="11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lang="en-US" altLang="ko-KR" sz="1100">
                <a:solidFill>
                  <a:srgbClr val="BCBEC4"/>
                </a:solidFill>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BCBEC4"/>
                </a:solidFill>
                <a:effectLst/>
                <a:latin typeface="Arial Unicode MS"/>
                <a:ea typeface="JetBrains Mono"/>
              </a:rPr>
              <a:t>String[]{</a:t>
            </a:r>
            <a:r>
              <a:rPr kumimoji="0" lang="ko-KR" altLang="ko-KR" sz="1100" b="0" i="0" u="none" strike="noStrike" cap="none" normalizeH="0" baseline="0">
                <a:ln>
                  <a:noFill/>
                </a:ln>
                <a:solidFill>
                  <a:srgbClr val="6AAB73"/>
                </a:solidFill>
                <a:effectLst/>
                <a:latin typeface="Arial Unicode MS"/>
                <a:ea typeface="JetBrains Mono"/>
              </a:rPr>
              <a:t>"</a:t>
            </a:r>
            <a:r>
              <a:rPr kumimoji="0" lang="en-US" altLang="ko-KR" sz="1100" b="0" i="0" u="none" strike="noStrike" cap="none" normalizeH="0" baseline="0">
                <a:ln>
                  <a:noFill/>
                </a:ln>
                <a:solidFill>
                  <a:srgbClr val="6AAB73"/>
                </a:solidFill>
                <a:effectLst/>
                <a:latin typeface="Arial Unicode MS"/>
                <a:ea typeface="JetBrains Mono"/>
              </a:rPr>
              <a:t>required.order.productName</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null</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null</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if </a:t>
            </a:r>
            <a:r>
              <a:rPr kumimoji="0" lang="ko-KR" altLang="ko-KR" sz="1100" b="0" i="0" u="none" strike="noStrike" cap="none" normalizeH="0" baseline="0">
                <a:ln>
                  <a:noFill/>
                </a:ln>
                <a:solidFill>
                  <a:srgbClr val="BCBEC4"/>
                </a:solidFill>
                <a:effectLst/>
                <a:latin typeface="Arial Unicode MS"/>
                <a:ea typeface="JetBrains Mono"/>
              </a:rPr>
              <a:t>(order.getPrice() &lt; </a:t>
            </a:r>
            <a:r>
              <a:rPr kumimoji="0" lang="ko-KR" altLang="ko-KR" sz="1100" b="0" i="0" u="none" strike="noStrike" cap="none" normalizeH="0" baseline="0">
                <a:ln>
                  <a:noFill/>
                </a:ln>
                <a:solidFill>
                  <a:srgbClr val="2AACB8"/>
                </a:solidFill>
                <a:effectLst/>
                <a:latin typeface="Arial Unicode MS"/>
                <a:ea typeface="JetBrains Mono"/>
              </a:rPr>
              <a:t>100 </a:t>
            </a:r>
            <a:r>
              <a:rPr kumimoji="0" lang="ko-KR" altLang="ko-KR" sz="1100" b="0" i="0" u="none" strike="noStrike" cap="none" normalizeH="0" baseline="0">
                <a:ln>
                  <a:noFill/>
                </a:ln>
                <a:solidFill>
                  <a:srgbClr val="BCBEC4"/>
                </a:solidFill>
                <a:effectLst/>
                <a:latin typeface="Arial Unicode MS"/>
                <a:ea typeface="JetBrains Mono"/>
              </a:rPr>
              <a:t>|| order.getPrice() &gt; </a:t>
            </a:r>
            <a:r>
              <a:rPr kumimoji="0" lang="ko-KR" altLang="ko-KR" sz="1100" b="0" i="0" u="none" strike="noStrike" cap="none" normalizeH="0" baseline="0">
                <a:ln>
                  <a:noFill/>
                </a:ln>
                <a:solidFill>
                  <a:srgbClr val="2AACB8"/>
                </a:solidFill>
                <a:effectLst/>
                <a:latin typeface="Arial Unicode MS"/>
                <a:ea typeface="JetBrains Mono"/>
              </a:rPr>
              <a:t>10000</a:t>
            </a: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bindingResult.addError(</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BCBEC4"/>
                </a:solidFill>
                <a:effectLst/>
                <a:latin typeface="Arial Unicode MS"/>
                <a:ea typeface="JetBrains Mono"/>
              </a:rPr>
              <a:t>FieldError(</a:t>
            </a:r>
            <a:r>
              <a:rPr kumimoji="0" lang="ko-KR" altLang="ko-KR" sz="1100" b="0" i="0" u="none" strike="noStrike" cap="none" normalizeH="0" baseline="0">
                <a:ln>
                  <a:noFill/>
                </a:ln>
                <a:solidFill>
                  <a:srgbClr val="6AAB73"/>
                </a:solidFill>
                <a:effectLst/>
                <a:latin typeface="Arial Unicode MS"/>
                <a:ea typeface="JetBrains Mono"/>
              </a:rPr>
              <a:t>"order"</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"price"</a:t>
            </a:r>
            <a:r>
              <a:rPr kumimoji="0" lang="ko-KR" altLang="ko-KR" sz="1100" b="0" i="0" u="none" strike="noStrike" cap="none" normalizeH="0" baseline="0">
                <a:ln>
                  <a:noFill/>
                </a:ln>
                <a:solidFill>
                  <a:srgbClr val="BCBEC4"/>
                </a:solidFill>
                <a:effectLst/>
                <a:latin typeface="Arial Unicode MS"/>
                <a:ea typeface="JetBrains Mono"/>
              </a:rPr>
              <a:t>, order.getPrice(), </a:t>
            </a:r>
            <a:r>
              <a:rPr kumimoji="0" lang="ko-KR" altLang="ko-KR" sz="1100" b="0" i="0" u="none" strike="noStrike" cap="none" normalizeH="0" baseline="0">
                <a:ln>
                  <a:noFill/>
                </a:ln>
                <a:solidFill>
                  <a:srgbClr val="CF8E6D"/>
                </a:solidFill>
                <a:effectLst/>
                <a:latin typeface="Arial Unicode MS"/>
                <a:ea typeface="JetBrains Mono"/>
              </a:rPr>
              <a:t>false</a:t>
            </a:r>
            <a:r>
              <a:rPr kumimoji="0" lang="ko-KR" altLang="ko-KR" sz="1100" b="0" i="0" u="none" strike="noStrike" cap="none" normalizeH="0" baseline="0">
                <a:ln>
                  <a:noFill/>
                </a:ln>
                <a:solidFill>
                  <a:srgbClr val="BCBEC4"/>
                </a:solidFill>
                <a:effectLst/>
                <a:latin typeface="Arial Unicode MS"/>
                <a:ea typeface="JetBrains Mono"/>
              </a:rPr>
              <a:t>, </a:t>
            </a:r>
            <a:endParaRPr lang="en-US" altLang="ko-KR" sz="1100">
              <a:solidFill>
                <a:srgbClr val="BCBEC4"/>
              </a:solidFill>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BCBEC4"/>
                </a:solidFill>
                <a:effectLst/>
                <a:latin typeface="Arial Unicode MS"/>
                <a:ea typeface="JetBrains Mono"/>
              </a:rPr>
              <a:t>String[]{</a:t>
            </a:r>
            <a:r>
              <a:rPr kumimoji="0" lang="ko-KR" altLang="ko-KR" sz="1100" b="0" i="0" u="none" strike="noStrike" cap="none" normalizeH="0" baseline="0">
                <a:ln>
                  <a:noFill/>
                </a:ln>
                <a:solidFill>
                  <a:srgbClr val="6AAB73"/>
                </a:solidFill>
                <a:effectLst/>
                <a:latin typeface="Arial Unicode MS"/>
                <a:ea typeface="JetBrains Mono"/>
              </a:rPr>
              <a:t>"range</a:t>
            </a:r>
            <a:r>
              <a:rPr kumimoji="0" lang="en-US" altLang="ko-KR" sz="1100" b="0" i="0" u="none" strike="noStrike" cap="none" normalizeH="0" baseline="0">
                <a:ln>
                  <a:noFill/>
                </a:ln>
                <a:solidFill>
                  <a:srgbClr val="6AAB73"/>
                </a:solidFill>
                <a:effectLst/>
                <a:latin typeface="Arial Unicode MS"/>
                <a:ea typeface="JetBrains Mono"/>
              </a:rPr>
              <a:t>.order.price</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BCBEC4"/>
                </a:solidFill>
                <a:effectLst/>
                <a:latin typeface="Arial Unicode MS"/>
                <a:ea typeface="JetBrains Mono"/>
              </a:rPr>
              <a:t>Object[]{</a:t>
            </a:r>
            <a:r>
              <a:rPr kumimoji="0" lang="ko-KR" altLang="ko-KR" sz="1100" b="0" i="0" u="none" strike="noStrike" cap="none" normalizeH="0" baseline="0">
                <a:ln>
                  <a:noFill/>
                </a:ln>
                <a:solidFill>
                  <a:srgbClr val="2AACB8"/>
                </a:solidFill>
                <a:effectLst/>
                <a:latin typeface="Arial Unicode MS"/>
                <a:ea typeface="JetBrains Mono"/>
              </a:rPr>
              <a:t>100</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2AACB8"/>
                </a:solidFill>
                <a:effectLst/>
                <a:latin typeface="Arial Unicode MS"/>
                <a:ea typeface="JetBrains Mono"/>
              </a:rPr>
              <a:t>10000</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CF8E6D"/>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if </a:t>
            </a:r>
            <a:r>
              <a:rPr kumimoji="0" lang="ko-KR" altLang="ko-KR" sz="1100" b="0" i="0" u="none" strike="noStrike" cap="none" normalizeH="0" baseline="0">
                <a:ln>
                  <a:noFill/>
                </a:ln>
                <a:solidFill>
                  <a:srgbClr val="BCBEC4"/>
                </a:solidFill>
                <a:effectLst/>
                <a:latin typeface="Arial Unicode MS"/>
                <a:ea typeface="JetBrains Mono"/>
              </a:rPr>
              <a:t>(bindingResult.hasErrors())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6AAB73"/>
                </a:solidFill>
                <a:effectLst/>
                <a:latin typeface="Arial Unicode MS"/>
                <a:ea typeface="JetBrains Mono"/>
              </a:rPr>
              <a:t>"orderForm"</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6AAB73"/>
                </a:solidFill>
                <a:effectLst/>
                <a:latin typeface="Arial Unicode MS"/>
                <a:ea typeface="JetBrains Mono"/>
              </a:rPr>
              <a:t>"orderResult"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1" name="Rectangle 1">
            <a:extLst>
              <a:ext uri="{FF2B5EF4-FFF2-40B4-BE49-F238E27FC236}">
                <a16:creationId xmlns:a16="http://schemas.microsoft.com/office/drawing/2014/main" id="{AB00DA2B-EC1C-A25C-86DD-C50E92476B90}"/>
              </a:ext>
            </a:extLst>
          </p:cNvPr>
          <p:cNvSpPr>
            <a:spLocks noChangeArrowheads="1"/>
          </p:cNvSpPr>
          <p:nvPr/>
        </p:nvSpPr>
        <p:spPr bwMode="auto">
          <a:xfrm>
            <a:off x="6601120" y="1348052"/>
            <a:ext cx="2105476" cy="1330557"/>
          </a:xfrm>
          <a:prstGeom prst="rect">
            <a:avLst/>
          </a:prstGeom>
          <a:solidFill>
            <a:srgbClr val="1E1F22"/>
          </a:solidFill>
          <a:ln w="9525">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solidFill>
                  <a:schemeClr val="accent4">
                    <a:lumMod val="75000"/>
                  </a:schemeClr>
                </a:solidFill>
                <a:effectLst/>
                <a:latin typeface="Arial Unicode MS"/>
                <a:ea typeface="JetBrains Mono"/>
              </a:rPr>
              <a:t>@Data</a:t>
            </a:r>
          </a:p>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Order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private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C77DBB"/>
                </a:solidFill>
                <a:effectLst/>
                <a:latin typeface="Arial Unicode MS"/>
                <a:ea typeface="JetBrains Mono"/>
              </a:rPr>
              <a:t>productName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private int </a:t>
            </a:r>
            <a:r>
              <a:rPr lang="en-US" altLang="ko-KR" sz="1100">
                <a:solidFill>
                  <a:srgbClr val="C77DBB"/>
                </a:solidFill>
                <a:latin typeface="Arial Unicode MS"/>
                <a:ea typeface="JetBrains Mono"/>
              </a:rPr>
              <a:t>price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2" name="Rectangle 2">
            <a:extLst>
              <a:ext uri="{FF2B5EF4-FFF2-40B4-BE49-F238E27FC236}">
                <a16:creationId xmlns:a16="http://schemas.microsoft.com/office/drawing/2014/main" id="{183EA29E-E2F9-57FF-7A31-C6437CB83D3A}"/>
              </a:ext>
            </a:extLst>
          </p:cNvPr>
          <p:cNvSpPr>
            <a:spLocks noChangeArrowheads="1"/>
          </p:cNvSpPr>
          <p:nvPr/>
        </p:nvSpPr>
        <p:spPr bwMode="auto">
          <a:xfrm>
            <a:off x="4872592" y="3914688"/>
            <a:ext cx="6815889" cy="2854051"/>
          </a:xfrm>
          <a:prstGeom prst="rect">
            <a:avLst/>
          </a:prstGeom>
          <a:solidFill>
            <a:srgbClr val="1E1F22"/>
          </a:solidFill>
          <a:ln w="9525">
            <a:solidFill>
              <a:srgbClr val="FFC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16BAAC"/>
                </a:solidFill>
                <a:effectLst/>
                <a:latin typeface="Arial Unicode MS"/>
                <a:ea typeface="JetBrains Mono"/>
              </a:rPr>
              <a:t>form </a:t>
            </a:r>
            <a:r>
              <a:rPr kumimoji="0" lang="ko-KR" altLang="ko-KR" sz="1100" b="0" i="0" u="none" strike="noStrike" cap="none" normalizeH="0" baseline="0">
                <a:ln>
                  <a:noFill/>
                </a:ln>
                <a:solidFill>
                  <a:srgbClr val="BCBEC4"/>
                </a:solidFill>
                <a:effectLst/>
                <a:latin typeface="Arial Unicode MS"/>
                <a:ea typeface="JetBrains Mono"/>
              </a:rPr>
              <a:t>th:action=</a:t>
            </a:r>
            <a:r>
              <a:rPr kumimoji="0" lang="ko-KR" altLang="ko-KR" sz="1100" b="0" i="0" u="none" strike="noStrike" cap="none" normalizeH="0" baseline="0">
                <a:ln>
                  <a:noFill/>
                </a:ln>
                <a:solidFill>
                  <a:srgbClr val="6AAB73"/>
                </a:solidFill>
                <a:effectLst/>
                <a:latin typeface="Arial Unicode MS"/>
                <a:ea typeface="JetBrains Mono"/>
              </a:rPr>
              <a:t>"@{/order}" </a:t>
            </a:r>
            <a:r>
              <a:rPr kumimoji="0" lang="ko-KR" altLang="ko-KR" sz="1100" b="0" i="0" u="none" strike="noStrike" cap="none" normalizeH="0" baseline="0">
                <a:ln>
                  <a:noFill/>
                </a:ln>
                <a:solidFill>
                  <a:srgbClr val="BCBEC4"/>
                </a:solidFill>
                <a:effectLst/>
                <a:latin typeface="Arial Unicode MS"/>
                <a:ea typeface="JetBrains Mono"/>
              </a:rPr>
              <a:t>th:object=</a:t>
            </a:r>
            <a:r>
              <a:rPr kumimoji="0" lang="ko-KR" altLang="ko-KR" sz="1100" b="0" i="0" u="none" strike="noStrike" cap="none" normalizeH="0" baseline="0">
                <a:ln>
                  <a:noFill/>
                </a:ln>
                <a:solidFill>
                  <a:srgbClr val="6AAB73"/>
                </a:solidFill>
                <a:effectLst/>
                <a:latin typeface="Arial Unicode MS"/>
                <a:ea typeface="JetBrains Mono"/>
              </a:rPr>
              <a:t>"${order}" </a:t>
            </a:r>
            <a:r>
              <a:rPr kumimoji="0" lang="ko-KR" altLang="ko-KR" sz="1100" b="0" i="0" u="none" strike="noStrike" cap="none" normalizeH="0" baseline="0">
                <a:ln>
                  <a:noFill/>
                </a:ln>
                <a:solidFill>
                  <a:srgbClr val="BCBEC4"/>
                </a:solidFill>
                <a:effectLst/>
                <a:latin typeface="Arial Unicode MS"/>
                <a:ea typeface="JetBrains Mono"/>
              </a:rPr>
              <a:t>method=</a:t>
            </a:r>
            <a:r>
              <a:rPr kumimoji="0" lang="ko-KR" altLang="ko-KR" sz="1100" b="0" i="0" u="none" strike="noStrike" cap="none" normalizeH="0" baseline="0">
                <a:ln>
                  <a:noFill/>
                </a:ln>
                <a:solidFill>
                  <a:srgbClr val="6AAB73"/>
                </a:solidFill>
                <a:effectLst/>
                <a:latin typeface="Arial Unicode MS"/>
                <a:ea typeface="JetBrains Mono"/>
              </a:rPr>
              <a:t>"post"</a:t>
            </a:r>
            <a:r>
              <a:rPr kumimoji="0" lang="ko-KR" altLang="ko-KR" sz="1100" b="0" i="0" u="none" strike="noStrike" cap="none" normalizeH="0" baseline="0">
                <a:ln>
                  <a:noFill/>
                </a:ln>
                <a:solidFill>
                  <a:srgbClr val="BCBEC4"/>
                </a:solidFill>
                <a:effectLst/>
                <a:latin typeface="Arial Unicode MS"/>
                <a:ea typeface="JetBrains Mono"/>
              </a:rPr>
              <a:t>&gt;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&lt;!-- </a:t>
            </a:r>
            <a:r>
              <a:rPr kumimoji="0" lang="ko-KR" altLang="ko-KR" sz="11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상품명 입력 </a:t>
            </a:r>
            <a:r>
              <a:rPr kumimoji="0" lang="ko-KR" altLang="ko-KR" sz="1100" b="0" i="0" u="none" strike="noStrike" cap="none" normalizeH="0" baseline="0">
                <a:ln>
                  <a:noFill/>
                </a:ln>
                <a:solidFill>
                  <a:srgbClr val="BCBEC4"/>
                </a:solidFill>
                <a:effectLst/>
                <a:latin typeface="Arial Unicode MS"/>
                <a:ea typeface="JetBrains Mono"/>
              </a:rPr>
              <a:t>--&gt;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&lt;</a:t>
            </a:r>
            <a:r>
              <a:rPr kumimoji="0" lang="ko-KR" altLang="ko-KR" sz="1100" b="0" i="0" u="none" strike="noStrike" cap="none" normalizeH="0" baseline="0">
                <a:ln>
                  <a:noFill/>
                </a:ln>
                <a:solidFill>
                  <a:srgbClr val="16BAAC"/>
                </a:solidFill>
                <a:effectLst/>
                <a:latin typeface="Arial Unicode MS"/>
                <a:ea typeface="JetBrains Mono"/>
              </a:rPr>
              <a:t>label</a:t>
            </a:r>
            <a:r>
              <a:rPr kumimoji="0" lang="ko-KR" altLang="ko-KR" sz="1100" b="0" i="0" u="none" strike="noStrike" cap="none" normalizeH="0" baseline="0">
                <a:ln>
                  <a:noFill/>
                </a:ln>
                <a:solidFill>
                  <a:srgbClr val="BCBEC4"/>
                </a:solidFill>
                <a:effectLst/>
                <a:latin typeface="Arial Unicode MS"/>
                <a:ea typeface="JetBrains Mono"/>
              </a:rPr>
              <a:t>&gt;</a:t>
            </a:r>
            <a:r>
              <a:rPr kumimoji="0" lang="ko-KR" altLang="ko-KR" sz="11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상품명</a:t>
            </a:r>
            <a:r>
              <a:rPr kumimoji="0" lang="ko-KR" altLang="ko-KR" sz="1100" b="0" i="0" u="none" strike="noStrike" cap="none" normalizeH="0" baseline="0">
                <a:ln>
                  <a:noFill/>
                </a:ln>
                <a:solidFill>
                  <a:srgbClr val="BCBEC4"/>
                </a:solidFill>
                <a:effectLst/>
                <a:latin typeface="Arial Unicode MS"/>
                <a:ea typeface="JetBrains Mono"/>
              </a:rPr>
              <a:t>: &lt;</a:t>
            </a:r>
            <a:r>
              <a:rPr kumimoji="0" lang="ko-KR" altLang="ko-KR" sz="1100" b="0" i="0" u="none" strike="noStrike" cap="none" normalizeH="0" baseline="0">
                <a:ln>
                  <a:noFill/>
                </a:ln>
                <a:solidFill>
                  <a:srgbClr val="16BAAC"/>
                </a:solidFill>
                <a:effectLst/>
                <a:latin typeface="Arial Unicode MS"/>
                <a:ea typeface="JetBrains Mono"/>
              </a:rPr>
              <a:t>input </a:t>
            </a:r>
            <a:r>
              <a:rPr kumimoji="0" lang="ko-KR" altLang="ko-KR" sz="1100" b="0" i="0" u="none" strike="noStrike" cap="none" normalizeH="0" baseline="0">
                <a:ln>
                  <a:noFill/>
                </a:ln>
                <a:solidFill>
                  <a:srgbClr val="BCBEC4"/>
                </a:solidFill>
                <a:effectLst/>
                <a:latin typeface="Arial Unicode MS"/>
                <a:ea typeface="JetBrains Mono"/>
              </a:rPr>
              <a:t>type=</a:t>
            </a:r>
            <a:r>
              <a:rPr kumimoji="0" lang="ko-KR" altLang="ko-KR" sz="1100" b="0" i="0" u="none" strike="noStrike" cap="none" normalizeH="0" baseline="0">
                <a:ln>
                  <a:noFill/>
                </a:ln>
                <a:solidFill>
                  <a:srgbClr val="6AAB73"/>
                </a:solidFill>
                <a:effectLst/>
                <a:latin typeface="Arial Unicode MS"/>
                <a:ea typeface="JetBrains Mono"/>
              </a:rPr>
              <a:t>"text" </a:t>
            </a:r>
            <a:r>
              <a:rPr kumimoji="0" lang="ko-KR" altLang="ko-KR" sz="1100" b="0" i="0" u="none" strike="noStrike" cap="none" normalizeH="0" baseline="0">
                <a:ln>
                  <a:noFill/>
                </a:ln>
                <a:solidFill>
                  <a:srgbClr val="BCBEC4"/>
                </a:solidFill>
                <a:effectLst/>
                <a:latin typeface="Arial Unicode MS"/>
                <a:ea typeface="JetBrains Mono"/>
              </a:rPr>
              <a:t>th:field=</a:t>
            </a:r>
            <a:r>
              <a:rPr kumimoji="0" lang="ko-KR" altLang="ko-KR" sz="1100" b="0" i="0" u="none" strike="noStrike" cap="none" normalizeH="0" baseline="0">
                <a:ln>
                  <a:noFill/>
                </a:ln>
                <a:solidFill>
                  <a:srgbClr val="6AAB73"/>
                </a:solidFill>
                <a:effectLst/>
                <a:latin typeface="Arial Unicode MS"/>
                <a:ea typeface="JetBrains Mono"/>
              </a:rPr>
              <a:t>"*{productName}" </a:t>
            </a:r>
            <a:r>
              <a:rPr kumimoji="0" lang="ko-KR" altLang="ko-KR" sz="1100" b="0" i="0" u="none" strike="noStrike" cap="none" normalizeH="0" baseline="0">
                <a:ln>
                  <a:noFill/>
                </a:ln>
                <a:solidFill>
                  <a:srgbClr val="BCBEC4"/>
                </a:solidFill>
                <a:effectLst/>
                <a:latin typeface="Arial Unicode MS"/>
                <a:ea typeface="JetBrains Mono"/>
              </a:rPr>
              <a:t>/&gt;&lt;/label&gt;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&lt;</a:t>
            </a:r>
            <a:r>
              <a:rPr kumimoji="0" lang="ko-KR" altLang="ko-KR" sz="1100" b="0" i="0" u="none" strike="noStrike" cap="none" normalizeH="0" baseline="0">
                <a:ln>
                  <a:noFill/>
                </a:ln>
                <a:solidFill>
                  <a:srgbClr val="16BAAC"/>
                </a:solidFill>
                <a:effectLst/>
                <a:latin typeface="Arial Unicode MS"/>
                <a:ea typeface="JetBrains Mono"/>
              </a:rPr>
              <a:t>span </a:t>
            </a:r>
            <a:r>
              <a:rPr kumimoji="0" lang="ko-KR" altLang="ko-KR" sz="1100" b="0" i="0" u="none" strike="noStrike" cap="none" normalizeH="0" baseline="0">
                <a:ln>
                  <a:noFill/>
                </a:ln>
                <a:solidFill>
                  <a:srgbClr val="BCBEC4"/>
                </a:solidFill>
                <a:effectLst/>
                <a:latin typeface="Arial Unicode MS"/>
                <a:ea typeface="JetBrains Mono"/>
              </a:rPr>
              <a:t>th:</a:t>
            </a:r>
            <a:r>
              <a:rPr kumimoji="0" lang="ko-KR" altLang="ko-KR" sz="1100" b="0" i="0" u="none" strike="noStrike" cap="none" normalizeH="0" baseline="0">
                <a:ln>
                  <a:noFill/>
                </a:ln>
                <a:solidFill>
                  <a:srgbClr val="CF8E6D"/>
                </a:solidFill>
                <a:effectLst/>
                <a:latin typeface="Arial Unicode MS"/>
                <a:ea typeface="JetBrains Mono"/>
              </a:rPr>
              <a:t>if</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"${#fields.hasErrors('productName')}" </a:t>
            </a:r>
            <a:r>
              <a:rPr kumimoji="0" lang="ko-KR" altLang="ko-KR" sz="1100" b="0" i="0" u="none" strike="noStrike" cap="none" normalizeH="0" baseline="0">
                <a:ln>
                  <a:noFill/>
                </a:ln>
                <a:solidFill>
                  <a:srgbClr val="BCBEC4"/>
                </a:solidFill>
                <a:effectLst/>
                <a:latin typeface="Arial Unicode MS"/>
                <a:ea typeface="JetBrains Mono"/>
              </a:rPr>
              <a:t>th:errors=</a:t>
            </a:r>
            <a:r>
              <a:rPr kumimoji="0" lang="ko-KR" altLang="ko-KR" sz="1100" b="0" i="0" u="none" strike="noStrike" cap="none" normalizeH="0" baseline="0">
                <a:ln>
                  <a:noFill/>
                </a:ln>
                <a:solidFill>
                  <a:srgbClr val="6AAB73"/>
                </a:solidFill>
                <a:effectLst/>
                <a:latin typeface="Arial Unicode MS"/>
                <a:ea typeface="JetBrains Mono"/>
              </a:rPr>
              <a:t>"*{productName}"</a:t>
            </a:r>
            <a:r>
              <a:rPr kumimoji="0" lang="ko-KR" altLang="ko-KR" sz="1100" b="0" i="0" u="none" strike="noStrike" cap="none" normalizeH="0" baseline="0">
                <a:ln>
                  <a:noFill/>
                </a:ln>
                <a:solidFill>
                  <a:srgbClr val="BCBEC4"/>
                </a:solidFill>
                <a:effectLst/>
                <a:latin typeface="Arial Unicode MS"/>
                <a:ea typeface="JetBrains Mono"/>
              </a:rPr>
              <a:t>&gt;</a:t>
            </a:r>
            <a:r>
              <a:rPr kumimoji="0" lang="ko-KR" altLang="ko-KR" sz="11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상품명 오류</a:t>
            </a:r>
            <a:r>
              <a:rPr kumimoji="0" lang="ko-KR" altLang="ko-KR" sz="1100" b="0" i="0" u="none" strike="noStrike" cap="none" normalizeH="0" baseline="0">
                <a:ln>
                  <a:noFill/>
                </a:ln>
                <a:solidFill>
                  <a:srgbClr val="BCBEC4"/>
                </a:solidFill>
                <a:effectLst/>
                <a:latin typeface="Arial Unicode MS"/>
                <a:ea typeface="JetBrains Mono"/>
              </a:rPr>
              <a:t>&lt;/span&gt;&lt;</a:t>
            </a:r>
            <a:r>
              <a:rPr kumimoji="0" lang="ko-KR" altLang="ko-KR" sz="1100" b="0" i="0" u="none" strike="noStrike" cap="none" normalizeH="0" baseline="0">
                <a:ln>
                  <a:noFill/>
                </a:ln>
                <a:solidFill>
                  <a:srgbClr val="16BAAC"/>
                </a:solidFill>
                <a:effectLst/>
                <a:latin typeface="Arial Unicode MS"/>
                <a:ea typeface="JetBrains Mono"/>
              </a:rPr>
              <a:t>br</a:t>
            </a:r>
            <a:r>
              <a:rPr kumimoji="0" lang="ko-KR" altLang="ko-KR" sz="1100" b="0" i="0" u="none" strike="noStrike" cap="none" normalizeH="0" baseline="0">
                <a:ln>
                  <a:noFill/>
                </a:ln>
                <a:solidFill>
                  <a:srgbClr val="BCBEC4"/>
                </a:solidFill>
                <a:effectLst/>
                <a:latin typeface="Arial Unicode MS"/>
                <a:ea typeface="JetBrains Mono"/>
              </a:rPr>
              <a:t>/&gt;</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&lt;!-- </a:t>
            </a:r>
            <a:r>
              <a:rPr kumimoji="0" lang="ko-KR" altLang="ko-KR" sz="11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가격 입력 </a:t>
            </a:r>
            <a:r>
              <a:rPr kumimoji="0" lang="ko-KR" altLang="ko-KR" sz="1100" b="0" i="0" u="none" strike="noStrike" cap="none" normalizeH="0" baseline="0">
                <a:ln>
                  <a:noFill/>
                </a:ln>
                <a:solidFill>
                  <a:srgbClr val="BCBEC4"/>
                </a:solidFill>
                <a:effectLst/>
                <a:latin typeface="Arial Unicode MS"/>
                <a:ea typeface="JetBrains Mono"/>
              </a:rPr>
              <a:t>--&gt;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&lt;</a:t>
            </a:r>
            <a:r>
              <a:rPr kumimoji="0" lang="ko-KR" altLang="ko-KR" sz="1100" b="0" i="0" u="none" strike="noStrike" cap="none" normalizeH="0" baseline="0">
                <a:ln>
                  <a:noFill/>
                </a:ln>
                <a:solidFill>
                  <a:srgbClr val="16BAAC"/>
                </a:solidFill>
                <a:effectLst/>
                <a:latin typeface="Arial Unicode MS"/>
                <a:ea typeface="JetBrains Mono"/>
              </a:rPr>
              <a:t>label</a:t>
            </a:r>
            <a:r>
              <a:rPr kumimoji="0" lang="ko-KR" altLang="ko-KR" sz="1100" b="0" i="0" u="none" strike="noStrike" cap="none" normalizeH="0" baseline="0">
                <a:ln>
                  <a:noFill/>
                </a:ln>
                <a:solidFill>
                  <a:srgbClr val="BCBEC4"/>
                </a:solidFill>
                <a:effectLst/>
                <a:latin typeface="Arial Unicode MS"/>
                <a:ea typeface="JetBrains Mono"/>
              </a:rPr>
              <a:t>&gt;</a:t>
            </a:r>
            <a:r>
              <a:rPr kumimoji="0" lang="ko-KR" altLang="ko-KR" sz="11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가격</a:t>
            </a:r>
            <a:r>
              <a:rPr kumimoji="0" lang="ko-KR" altLang="ko-KR" sz="1100" b="0" i="0" u="none" strike="noStrike" cap="none" normalizeH="0" baseline="0">
                <a:ln>
                  <a:noFill/>
                </a:ln>
                <a:solidFill>
                  <a:srgbClr val="BCBEC4"/>
                </a:solidFill>
                <a:effectLst/>
                <a:latin typeface="Arial Unicode MS"/>
                <a:ea typeface="JetBrains Mono"/>
              </a:rPr>
              <a:t>: &lt;</a:t>
            </a:r>
            <a:r>
              <a:rPr kumimoji="0" lang="ko-KR" altLang="ko-KR" sz="1100" b="0" i="0" u="none" strike="noStrike" cap="none" normalizeH="0" baseline="0">
                <a:ln>
                  <a:noFill/>
                </a:ln>
                <a:solidFill>
                  <a:srgbClr val="16BAAC"/>
                </a:solidFill>
                <a:effectLst/>
                <a:latin typeface="Arial Unicode MS"/>
                <a:ea typeface="JetBrains Mono"/>
              </a:rPr>
              <a:t>input </a:t>
            </a:r>
            <a:r>
              <a:rPr kumimoji="0" lang="ko-KR" altLang="ko-KR" sz="1100" b="0" i="0" u="none" strike="noStrike" cap="none" normalizeH="0" baseline="0">
                <a:ln>
                  <a:noFill/>
                </a:ln>
                <a:solidFill>
                  <a:srgbClr val="BCBEC4"/>
                </a:solidFill>
                <a:effectLst/>
                <a:latin typeface="Arial Unicode MS"/>
                <a:ea typeface="JetBrains Mono"/>
              </a:rPr>
              <a:t>type=</a:t>
            </a:r>
            <a:r>
              <a:rPr kumimoji="0" lang="ko-KR" altLang="ko-KR" sz="1100" b="0" i="0" u="none" strike="noStrike" cap="none" normalizeH="0" baseline="0">
                <a:ln>
                  <a:noFill/>
                </a:ln>
                <a:solidFill>
                  <a:srgbClr val="6AAB73"/>
                </a:solidFill>
                <a:effectLst/>
                <a:latin typeface="Arial Unicode MS"/>
                <a:ea typeface="JetBrains Mono"/>
              </a:rPr>
              <a:t>"number" </a:t>
            </a:r>
            <a:r>
              <a:rPr kumimoji="0" lang="ko-KR" altLang="ko-KR" sz="1100" b="0" i="0" u="none" strike="noStrike" cap="none" normalizeH="0" baseline="0">
                <a:ln>
                  <a:noFill/>
                </a:ln>
                <a:solidFill>
                  <a:srgbClr val="BCBEC4"/>
                </a:solidFill>
                <a:effectLst/>
                <a:latin typeface="Arial Unicode MS"/>
                <a:ea typeface="JetBrains Mono"/>
              </a:rPr>
              <a:t>th:field=</a:t>
            </a:r>
            <a:r>
              <a:rPr kumimoji="0" lang="ko-KR" altLang="ko-KR" sz="1100" b="0" i="0" u="none" strike="noStrike" cap="none" normalizeH="0" baseline="0">
                <a:ln>
                  <a:noFill/>
                </a:ln>
                <a:solidFill>
                  <a:srgbClr val="6AAB73"/>
                </a:solidFill>
                <a:effectLst/>
                <a:latin typeface="Arial Unicode MS"/>
                <a:ea typeface="JetBrains Mono"/>
              </a:rPr>
              <a:t>"*{price}" </a:t>
            </a:r>
            <a:r>
              <a:rPr kumimoji="0" lang="ko-KR" altLang="ko-KR" sz="1100" b="0" i="0" u="none" strike="noStrike" cap="none" normalizeH="0" baseline="0">
                <a:ln>
                  <a:noFill/>
                </a:ln>
                <a:solidFill>
                  <a:srgbClr val="BCBEC4"/>
                </a:solidFill>
                <a:effectLst/>
                <a:latin typeface="Arial Unicode MS"/>
                <a:ea typeface="JetBrains Mono"/>
              </a:rPr>
              <a:t>/&gt;&lt;/label&gt;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&lt;</a:t>
            </a:r>
            <a:r>
              <a:rPr kumimoji="0" lang="ko-KR" altLang="ko-KR" sz="1100" b="0" i="0" u="none" strike="noStrike" cap="none" normalizeH="0" baseline="0">
                <a:ln>
                  <a:noFill/>
                </a:ln>
                <a:solidFill>
                  <a:srgbClr val="16BAAC"/>
                </a:solidFill>
                <a:effectLst/>
                <a:latin typeface="Arial Unicode MS"/>
                <a:ea typeface="JetBrains Mono"/>
              </a:rPr>
              <a:t>span </a:t>
            </a:r>
            <a:r>
              <a:rPr kumimoji="0" lang="ko-KR" altLang="ko-KR" sz="1100" b="0" i="0" u="none" strike="noStrike" cap="none" normalizeH="0" baseline="0">
                <a:ln>
                  <a:noFill/>
                </a:ln>
                <a:solidFill>
                  <a:srgbClr val="BCBEC4"/>
                </a:solidFill>
                <a:effectLst/>
                <a:latin typeface="Arial Unicode MS"/>
                <a:ea typeface="JetBrains Mono"/>
              </a:rPr>
              <a:t>th:</a:t>
            </a:r>
            <a:r>
              <a:rPr kumimoji="0" lang="ko-KR" altLang="ko-KR" sz="1100" b="0" i="0" u="none" strike="noStrike" cap="none" normalizeH="0" baseline="0">
                <a:ln>
                  <a:noFill/>
                </a:ln>
                <a:solidFill>
                  <a:srgbClr val="CF8E6D"/>
                </a:solidFill>
                <a:effectLst/>
                <a:latin typeface="Arial Unicode MS"/>
                <a:ea typeface="JetBrains Mono"/>
              </a:rPr>
              <a:t>if</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"${#fields.hasErrors('price')}" </a:t>
            </a:r>
            <a:r>
              <a:rPr kumimoji="0" lang="ko-KR" altLang="ko-KR" sz="1100" b="0" i="0" u="none" strike="noStrike" cap="none" normalizeH="0" baseline="0">
                <a:ln>
                  <a:noFill/>
                </a:ln>
                <a:solidFill>
                  <a:srgbClr val="BCBEC4"/>
                </a:solidFill>
                <a:effectLst/>
                <a:latin typeface="Arial Unicode MS"/>
                <a:ea typeface="JetBrains Mono"/>
              </a:rPr>
              <a:t>th:errors=</a:t>
            </a:r>
            <a:r>
              <a:rPr kumimoji="0" lang="ko-KR" altLang="ko-KR" sz="1100" b="0" i="0" u="none" strike="noStrike" cap="none" normalizeH="0" baseline="0">
                <a:ln>
                  <a:noFill/>
                </a:ln>
                <a:solidFill>
                  <a:srgbClr val="6AAB73"/>
                </a:solidFill>
                <a:effectLst/>
                <a:latin typeface="Arial Unicode MS"/>
                <a:ea typeface="JetBrains Mono"/>
              </a:rPr>
              <a:t>"*{price}"</a:t>
            </a:r>
            <a:r>
              <a:rPr kumimoji="0" lang="ko-KR" altLang="ko-KR" sz="1100" b="0" i="0" u="none" strike="noStrike" cap="none" normalizeH="0" baseline="0">
                <a:ln>
                  <a:noFill/>
                </a:ln>
                <a:solidFill>
                  <a:srgbClr val="BCBEC4"/>
                </a:solidFill>
                <a:effectLst/>
                <a:latin typeface="Arial Unicode MS"/>
                <a:ea typeface="JetBrains Mono"/>
              </a:rPr>
              <a:t>&gt;</a:t>
            </a:r>
            <a:r>
              <a:rPr kumimoji="0" lang="ko-KR" altLang="ko-KR" sz="11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가격 오류</a:t>
            </a:r>
            <a:r>
              <a:rPr kumimoji="0" lang="ko-KR" altLang="ko-KR" sz="1100" b="0" i="0" u="none" strike="noStrike" cap="none" normalizeH="0" baseline="0">
                <a:ln>
                  <a:noFill/>
                </a:ln>
                <a:solidFill>
                  <a:srgbClr val="BCBEC4"/>
                </a:solidFill>
                <a:effectLst/>
                <a:latin typeface="Arial Unicode MS"/>
                <a:ea typeface="JetBrains Mono"/>
              </a:rPr>
              <a:t>&lt;/span&gt;&lt;</a:t>
            </a:r>
            <a:r>
              <a:rPr kumimoji="0" lang="ko-KR" altLang="ko-KR" sz="1100" b="0" i="0" u="none" strike="noStrike" cap="none" normalizeH="0" baseline="0">
                <a:ln>
                  <a:noFill/>
                </a:ln>
                <a:solidFill>
                  <a:srgbClr val="16BAAC"/>
                </a:solidFill>
                <a:effectLst/>
                <a:latin typeface="Arial Unicode MS"/>
                <a:ea typeface="JetBrains Mono"/>
              </a:rPr>
              <a:t>br</a:t>
            </a:r>
            <a:r>
              <a:rPr kumimoji="0" lang="ko-KR" altLang="ko-KR" sz="1100" b="0" i="0" u="none" strike="noStrike" cap="none" normalizeH="0" baseline="0">
                <a:ln>
                  <a:noFill/>
                </a:ln>
                <a:solidFill>
                  <a:srgbClr val="BCBEC4"/>
                </a:solidFill>
                <a:effectLst/>
                <a:latin typeface="Arial Unicode MS"/>
                <a:ea typeface="JetBrains Mono"/>
              </a:rPr>
              <a:t>/&gt;</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&lt;</a:t>
            </a:r>
            <a:r>
              <a:rPr kumimoji="0" lang="ko-KR" altLang="ko-KR" sz="1100" b="0" i="0" u="none" strike="noStrike" cap="none" normalizeH="0" baseline="0">
                <a:ln>
                  <a:noFill/>
                </a:ln>
                <a:solidFill>
                  <a:srgbClr val="16BAAC"/>
                </a:solidFill>
                <a:effectLst/>
                <a:latin typeface="Arial Unicode MS"/>
                <a:ea typeface="JetBrains Mono"/>
              </a:rPr>
              <a:t>button </a:t>
            </a:r>
            <a:r>
              <a:rPr kumimoji="0" lang="ko-KR" altLang="ko-KR" sz="1100" b="0" i="0" u="none" strike="noStrike" cap="none" normalizeH="0" baseline="0">
                <a:ln>
                  <a:noFill/>
                </a:ln>
                <a:solidFill>
                  <a:srgbClr val="BCBEC4"/>
                </a:solidFill>
                <a:effectLst/>
                <a:latin typeface="Arial Unicode MS"/>
                <a:ea typeface="JetBrains Mono"/>
              </a:rPr>
              <a:t>type=</a:t>
            </a:r>
            <a:r>
              <a:rPr kumimoji="0" lang="ko-KR" altLang="ko-KR" sz="1100" b="0" i="0" u="none" strike="noStrike" cap="none" normalizeH="0" baseline="0">
                <a:ln>
                  <a:noFill/>
                </a:ln>
                <a:solidFill>
                  <a:srgbClr val="6AAB73"/>
                </a:solidFill>
                <a:effectLst/>
                <a:latin typeface="Arial Unicode MS"/>
                <a:ea typeface="JetBrains Mono"/>
              </a:rPr>
              <a:t>"submit"</a:t>
            </a:r>
            <a:r>
              <a:rPr kumimoji="0" lang="ko-KR" altLang="ko-KR" sz="1100" b="0" i="0" u="none" strike="noStrike" cap="none" normalizeH="0" baseline="0">
                <a:ln>
                  <a:noFill/>
                </a:ln>
                <a:solidFill>
                  <a:srgbClr val="BCBEC4"/>
                </a:solidFill>
                <a:effectLst/>
                <a:latin typeface="Arial Unicode MS"/>
                <a:ea typeface="JetBrains Mono"/>
              </a:rPr>
              <a:t>&gt;</a:t>
            </a:r>
            <a:r>
              <a:rPr kumimoji="0" lang="ko-KR" altLang="ko-KR" sz="11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제출</a:t>
            </a:r>
            <a:r>
              <a:rPr kumimoji="0" lang="ko-KR" altLang="ko-KR" sz="1100" b="0" i="0" u="none" strike="noStrike" cap="none" normalizeH="0" baseline="0">
                <a:ln>
                  <a:noFill/>
                </a:ln>
                <a:solidFill>
                  <a:srgbClr val="BCBEC4"/>
                </a:solidFill>
                <a:effectLst/>
                <a:latin typeface="Arial Unicode MS"/>
                <a:ea typeface="JetBrains Mono"/>
              </a:rPr>
              <a:t>&lt;/button&gt;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&lt;/form&gt;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3" name="Rectangle 3">
            <a:extLst>
              <a:ext uri="{FF2B5EF4-FFF2-40B4-BE49-F238E27FC236}">
                <a16:creationId xmlns:a16="http://schemas.microsoft.com/office/drawing/2014/main" id="{446842AC-F2F0-45A9-300D-6D0338A0EE48}"/>
              </a:ext>
            </a:extLst>
          </p:cNvPr>
          <p:cNvSpPr>
            <a:spLocks noChangeArrowheads="1"/>
          </p:cNvSpPr>
          <p:nvPr/>
        </p:nvSpPr>
        <p:spPr bwMode="auto">
          <a:xfrm>
            <a:off x="340692" y="5765574"/>
            <a:ext cx="3934327" cy="578107"/>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range</a:t>
            </a:r>
            <a:r>
              <a:rPr kumimoji="0" lang="en-US" altLang="ko-KR" sz="1100" b="0" i="0" u="none" strike="noStrike" cap="none" normalizeH="0" baseline="0">
                <a:ln>
                  <a:noFill/>
                </a:ln>
                <a:solidFill>
                  <a:srgbClr val="BCBEC4"/>
                </a:solidFill>
                <a:effectLst/>
                <a:latin typeface="Arial Unicode MS"/>
                <a:ea typeface="JetBrains Mono"/>
              </a:rPr>
              <a:t>.order.price</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56A8F5"/>
                </a:solidFill>
                <a:effectLst/>
                <a:latin typeface="Courier New" panose="02070309020205020404" pitchFamily="49" charset="0"/>
                <a:ea typeface="JetBrains Mono"/>
                <a:cs typeface="Courier New" panose="02070309020205020404" pitchFamily="49" charset="0"/>
              </a:rPr>
              <a:t>가격은 </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2AACB8"/>
                </a:solidFill>
                <a:effectLst/>
                <a:latin typeface="Arial Unicode MS"/>
                <a:ea typeface="JetBrains Mono"/>
              </a:rPr>
              <a:t>0</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56A8F5"/>
                </a:solidFill>
                <a:effectLst/>
                <a:latin typeface="Courier New" panose="02070309020205020404" pitchFamily="49" charset="0"/>
                <a:ea typeface="JetBrains Mono"/>
                <a:cs typeface="Courier New" panose="02070309020205020404" pitchFamily="49" charset="0"/>
              </a:rPr>
              <a:t>이상 </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2AACB8"/>
                </a:solidFill>
                <a:effectLst/>
                <a:latin typeface="Arial Unicode MS"/>
                <a:ea typeface="JetBrains Mono"/>
              </a:rPr>
              <a:t>1</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이하여야 합니다</a:t>
            </a:r>
            <a:r>
              <a:rPr kumimoji="0" lang="ko-KR" altLang="ko-KR" sz="1100" b="0" i="0" u="none" strike="noStrike" cap="none" normalizeH="0" baseline="0">
                <a:ln>
                  <a:noFill/>
                </a:ln>
                <a:solidFill>
                  <a:srgbClr val="BCBEC4"/>
                </a:solidFill>
                <a:effectLst/>
                <a:latin typeface="Arial Unicode MS"/>
                <a:ea typeface="JetBrains Mono"/>
              </a:rPr>
              <a:t>.</a:t>
            </a:r>
            <a:br>
              <a:rPr kumimoji="0" lang="en-US"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r</a:t>
            </a:r>
            <a:r>
              <a:rPr kumimoji="0" lang="ko-KR" altLang="ko-KR" sz="1100" b="0" i="0" u="none" strike="noStrike" cap="none" normalizeH="0" baseline="0">
                <a:ln>
                  <a:noFill/>
                </a:ln>
                <a:solidFill>
                  <a:srgbClr val="BCBEC4"/>
                </a:solidFill>
                <a:effectLst/>
                <a:latin typeface="Arial Unicode MS"/>
                <a:ea typeface="JetBrains Mono"/>
              </a:rPr>
              <a:t>equired</a:t>
            </a:r>
            <a:r>
              <a:rPr kumimoji="0" lang="en-US" altLang="ko-KR" sz="1100" b="0" i="0" u="none" strike="noStrike" cap="none" normalizeH="0" baseline="0">
                <a:ln>
                  <a:noFill/>
                </a:ln>
                <a:solidFill>
                  <a:srgbClr val="BCBEC4"/>
                </a:solidFill>
                <a:effectLst/>
                <a:latin typeface="Arial Unicode MS"/>
                <a:ea typeface="JetBrains Mono"/>
              </a:rPr>
              <a:t>.order.productName</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상품명은 필수입니다</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4" name="TextBox 13">
            <a:extLst>
              <a:ext uri="{FF2B5EF4-FFF2-40B4-BE49-F238E27FC236}">
                <a16:creationId xmlns:a16="http://schemas.microsoft.com/office/drawing/2014/main" id="{CFD27F29-6373-6D67-DF1A-6453CB36E4CE}"/>
              </a:ext>
            </a:extLst>
          </p:cNvPr>
          <p:cNvSpPr txBox="1"/>
          <p:nvPr/>
        </p:nvSpPr>
        <p:spPr>
          <a:xfrm>
            <a:off x="280332" y="5482461"/>
            <a:ext cx="1596389" cy="276999"/>
          </a:xfrm>
          <a:prstGeom prst="rect">
            <a:avLst/>
          </a:prstGeom>
          <a:noFill/>
        </p:spPr>
        <p:txBody>
          <a:bodyPr wrap="square">
            <a:spAutoFit/>
          </a:bodyPr>
          <a:lstStyle/>
          <a:p>
            <a:r>
              <a:rPr lang="en-US" altLang="ko-KR" sz="1200"/>
              <a:t>validation.properties</a:t>
            </a:r>
            <a:endParaRPr lang="ko-KR" altLang="en-US" sz="1200">
              <a:latin typeface="+mn-ea"/>
            </a:endParaRPr>
          </a:p>
        </p:txBody>
      </p:sp>
      <p:sp>
        <p:nvSpPr>
          <p:cNvPr id="16" name="직사각형 15">
            <a:extLst>
              <a:ext uri="{FF2B5EF4-FFF2-40B4-BE49-F238E27FC236}">
                <a16:creationId xmlns:a16="http://schemas.microsoft.com/office/drawing/2014/main" id="{63020E15-8137-E498-B522-B2344F233969}"/>
              </a:ext>
            </a:extLst>
          </p:cNvPr>
          <p:cNvSpPr/>
          <p:nvPr/>
        </p:nvSpPr>
        <p:spPr>
          <a:xfrm>
            <a:off x="2227680" y="3438684"/>
            <a:ext cx="2047339" cy="264695"/>
          </a:xfrm>
          <a:prstGeom prst="rect">
            <a:avLst/>
          </a:prstGeom>
          <a:noFill/>
          <a:ln w="127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직사각형 16">
            <a:extLst>
              <a:ext uri="{FF2B5EF4-FFF2-40B4-BE49-F238E27FC236}">
                <a16:creationId xmlns:a16="http://schemas.microsoft.com/office/drawing/2014/main" id="{62B4BC0B-E609-4D66-38B3-853244C1B979}"/>
              </a:ext>
            </a:extLst>
          </p:cNvPr>
          <p:cNvSpPr/>
          <p:nvPr/>
        </p:nvSpPr>
        <p:spPr>
          <a:xfrm>
            <a:off x="4357270" y="3438684"/>
            <a:ext cx="1624262" cy="264695"/>
          </a:xfrm>
          <a:prstGeom prst="rect">
            <a:avLst/>
          </a:prstGeom>
          <a:noFill/>
          <a:ln w="127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9" name="직선 화살표 연결선 18">
            <a:extLst>
              <a:ext uri="{FF2B5EF4-FFF2-40B4-BE49-F238E27FC236}">
                <a16:creationId xmlns:a16="http://schemas.microsoft.com/office/drawing/2014/main" id="{85EBA915-A4D9-D764-DE3D-96C2E784D105}"/>
              </a:ext>
            </a:extLst>
          </p:cNvPr>
          <p:cNvCxnSpPr>
            <a:cxnSpLocks/>
            <a:stCxn id="16" idx="2"/>
          </p:cNvCxnSpPr>
          <p:nvPr/>
        </p:nvCxnSpPr>
        <p:spPr>
          <a:xfrm flipH="1">
            <a:off x="1194934" y="3703379"/>
            <a:ext cx="2056416" cy="2173772"/>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6A36A270-DDB0-75F1-C86E-D811FE112506}"/>
              </a:ext>
            </a:extLst>
          </p:cNvPr>
          <p:cNvCxnSpPr>
            <a:cxnSpLocks/>
            <a:stCxn id="17" idx="2"/>
          </p:cNvCxnSpPr>
          <p:nvPr/>
        </p:nvCxnSpPr>
        <p:spPr>
          <a:xfrm flipH="1">
            <a:off x="2175508" y="3703379"/>
            <a:ext cx="2993893" cy="2173772"/>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A374262-4576-4439-907D-50120261AFB5}"/>
              </a:ext>
            </a:extLst>
          </p:cNvPr>
          <p:cNvSpPr>
            <a:spLocks noChangeArrowheads="1"/>
          </p:cNvSpPr>
          <p:nvPr/>
        </p:nvSpPr>
        <p:spPr bwMode="auto">
          <a:xfrm>
            <a:off x="356292" y="929077"/>
            <a:ext cx="6050761" cy="26161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latin typeface="Arial Unicode MS"/>
                <a:ea typeface="JetBrains Mono"/>
              </a:rPr>
              <a:t>spring.messages.basename</a:t>
            </a:r>
            <a:r>
              <a:rPr kumimoji="0" lang="ko-KR" altLang="ko-KR" sz="1100" b="0" i="0" u="none" strike="noStrike" cap="none" normalizeH="0" baseline="0">
                <a:ln>
                  <a:noFill/>
                </a:ln>
                <a:solidFill>
                  <a:srgbClr val="808080"/>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messages,validation</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5" name="TextBox 14">
            <a:extLst>
              <a:ext uri="{FF2B5EF4-FFF2-40B4-BE49-F238E27FC236}">
                <a16:creationId xmlns:a16="http://schemas.microsoft.com/office/drawing/2014/main" id="{8BE59A1B-F359-4271-8FFC-BCEB03B62D8F}"/>
              </a:ext>
            </a:extLst>
          </p:cNvPr>
          <p:cNvSpPr txBox="1"/>
          <p:nvPr/>
        </p:nvSpPr>
        <p:spPr>
          <a:xfrm>
            <a:off x="290358" y="650414"/>
            <a:ext cx="1697833" cy="276999"/>
          </a:xfrm>
          <a:prstGeom prst="rect">
            <a:avLst/>
          </a:prstGeom>
          <a:noFill/>
        </p:spPr>
        <p:txBody>
          <a:bodyPr wrap="square">
            <a:spAutoFit/>
          </a:bodyPr>
          <a:lstStyle/>
          <a:p>
            <a:r>
              <a:rPr lang="en-US" altLang="ko-KR" sz="1200"/>
              <a:t>application.properties</a:t>
            </a:r>
            <a:endParaRPr lang="ko-KR" altLang="en-US" sz="1200">
              <a:latin typeface="+mn-ea"/>
            </a:endParaRPr>
          </a:p>
        </p:txBody>
      </p:sp>
    </p:spTree>
    <p:extLst>
      <p:ext uri="{BB962C8B-B14F-4D97-AF65-F5344CB8AC3E}">
        <p14:creationId xmlns:p14="http://schemas.microsoft.com/office/powerpoint/2010/main" val="3634615618"/>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BC510F-995A-8147-BB7F-AE78EEB5CADD}"/>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DC7318E5-AB66-A43C-21E0-7BDA0F8C3244}"/>
              </a:ext>
            </a:extLst>
          </p:cNvPr>
          <p:cNvSpPr txBox="1"/>
          <p:nvPr/>
        </p:nvSpPr>
        <p:spPr>
          <a:xfrm>
            <a:off x="287437" y="2921169"/>
            <a:ext cx="11617155" cy="830997"/>
          </a:xfrm>
          <a:prstGeom prst="rect">
            <a:avLst/>
          </a:prstGeom>
          <a:noFill/>
        </p:spPr>
        <p:txBody>
          <a:bodyPr wrap="none" rtlCol="0">
            <a:spAutoFit/>
          </a:bodyPr>
          <a:lstStyle/>
          <a:p>
            <a:pPr algn="ctr"/>
            <a:r>
              <a:rPr lang="en-US" altLang="ko-KR" sz="4800">
                <a:solidFill>
                  <a:schemeClr val="accent1">
                    <a:lumMod val="75000"/>
                  </a:schemeClr>
                </a:solidFill>
                <a:latin typeface="+mj-lt"/>
              </a:rPr>
              <a:t>BindingResult</a:t>
            </a:r>
            <a:r>
              <a:rPr lang="ko-KR" altLang="en-US" sz="4800">
                <a:solidFill>
                  <a:schemeClr val="accent1">
                    <a:lumMod val="75000"/>
                  </a:schemeClr>
                </a:solidFill>
                <a:latin typeface="+mj-lt"/>
              </a:rPr>
              <a:t> 와 </a:t>
            </a:r>
            <a:r>
              <a:rPr lang="en-US" altLang="ko-KR" sz="4800">
                <a:solidFill>
                  <a:schemeClr val="accent1">
                    <a:lumMod val="75000"/>
                  </a:schemeClr>
                </a:solidFill>
                <a:latin typeface="+mj-lt"/>
              </a:rPr>
              <a:t>MessageSource </a:t>
            </a:r>
            <a:r>
              <a:rPr lang="ko-KR" altLang="en-US" sz="4800">
                <a:solidFill>
                  <a:schemeClr val="accent1">
                    <a:lumMod val="75000"/>
                  </a:schemeClr>
                </a:solidFill>
                <a:latin typeface="+mj-lt"/>
              </a:rPr>
              <a:t>연동 </a:t>
            </a:r>
            <a:r>
              <a:rPr lang="en-US" altLang="ko-KR" sz="4800">
                <a:solidFill>
                  <a:schemeClr val="accent1">
                    <a:lumMod val="75000"/>
                  </a:schemeClr>
                </a:solidFill>
                <a:latin typeface="+mj-lt"/>
              </a:rPr>
              <a:t>-2</a:t>
            </a:r>
            <a:endParaRPr lang="ko-KR" altLang="en-US" sz="4800">
              <a:solidFill>
                <a:schemeClr val="accent1">
                  <a:lumMod val="75000"/>
                </a:schemeClr>
              </a:solidFill>
              <a:latin typeface="+mj-lt"/>
            </a:endParaRPr>
          </a:p>
        </p:txBody>
      </p:sp>
      <p:sp>
        <p:nvSpPr>
          <p:cNvPr id="3" name="TextBox 2">
            <a:extLst>
              <a:ext uri="{FF2B5EF4-FFF2-40B4-BE49-F238E27FC236}">
                <a16:creationId xmlns:a16="http://schemas.microsoft.com/office/drawing/2014/main" id="{D780FDBE-6915-411B-4611-F771F5762B73}"/>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4249156182"/>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AE0192-D173-7EB7-946C-C2652448A426}"/>
            </a:ext>
          </a:extLst>
        </p:cNvPr>
        <p:cNvGrpSpPr/>
        <p:nvPr/>
      </p:nvGrpSpPr>
      <p:grpSpPr>
        <a:xfrm>
          <a:off x="0" y="0"/>
          <a:ext cx="0" cy="0"/>
          <a:chOff x="0" y="0"/>
          <a:chExt cx="0" cy="0"/>
        </a:xfrm>
      </p:grpSpPr>
      <p:sp>
        <p:nvSpPr>
          <p:cNvPr id="63" name="직사각형 62">
            <a:extLst>
              <a:ext uri="{FF2B5EF4-FFF2-40B4-BE49-F238E27FC236}">
                <a16:creationId xmlns:a16="http://schemas.microsoft.com/office/drawing/2014/main" id="{30DB5800-169D-F9D4-57F6-1C588EBEA84B}"/>
              </a:ext>
            </a:extLst>
          </p:cNvPr>
          <p:cNvSpPr/>
          <p:nvPr/>
        </p:nvSpPr>
        <p:spPr>
          <a:xfrm>
            <a:off x="88707" y="274209"/>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sp>
        <p:nvSpPr>
          <p:cNvPr id="2" name="직사각형 1">
            <a:extLst>
              <a:ext uri="{FF2B5EF4-FFF2-40B4-BE49-F238E27FC236}">
                <a16:creationId xmlns:a16="http://schemas.microsoft.com/office/drawing/2014/main" id="{1D9349A3-FB65-729F-13EE-BAF57AFD1F30}"/>
              </a:ext>
            </a:extLst>
          </p:cNvPr>
          <p:cNvSpPr/>
          <p:nvPr/>
        </p:nvSpPr>
        <p:spPr>
          <a:xfrm>
            <a:off x="397249" y="615884"/>
            <a:ext cx="10713914"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ObjectError </a:t>
            </a:r>
            <a:r>
              <a:rPr lang="ko-KR" altLang="en-US" sz="1200"/>
              <a:t>또는 </a:t>
            </a:r>
            <a:r>
              <a:rPr lang="en-US" altLang="ko-KR" sz="1200"/>
              <a:t>FieldError API</a:t>
            </a:r>
            <a:r>
              <a:rPr lang="ko-KR" altLang="en-US" sz="1200"/>
              <a:t> 를 사용해서 오류 코드를 기입하는 방식은 세밀한 제어는 가능하나 번거롭고 관리적인 측면에서 간단하지 않다  </a:t>
            </a:r>
            <a:endParaRPr lang="en-US" altLang="ko-KR" sz="1200"/>
          </a:p>
          <a:p>
            <a:pPr marL="171450" indent="-171450">
              <a:lnSpc>
                <a:spcPct val="150000"/>
              </a:lnSpc>
              <a:buFont typeface="Arial" panose="020B0604020202020204" pitchFamily="34" charset="0"/>
              <a:buChar char="•"/>
            </a:pPr>
            <a:r>
              <a:rPr lang="en-US" altLang="ko-KR" sz="1200"/>
              <a:t>BindingResult </a:t>
            </a:r>
            <a:r>
              <a:rPr lang="ko-KR" altLang="en-US" sz="1200"/>
              <a:t>에는 </a:t>
            </a:r>
            <a:r>
              <a:rPr lang="en-US" altLang="ko-KR" sz="1200"/>
              <a:t>FieldError </a:t>
            </a:r>
            <a:r>
              <a:rPr lang="ko-KR" altLang="en-US" sz="1200"/>
              <a:t>를 사용하지 않고 오류 코드를 자동화하고 광범위하게 </a:t>
            </a:r>
            <a:r>
              <a:rPr lang="en-US" altLang="ko-KR" sz="1200"/>
              <a:t>MessageSource </a:t>
            </a:r>
            <a:r>
              <a:rPr lang="ko-KR" altLang="en-US" sz="1200"/>
              <a:t>와 연동하는 </a:t>
            </a:r>
            <a:r>
              <a:rPr lang="en-US" altLang="ko-KR" sz="1200"/>
              <a:t>API </a:t>
            </a:r>
            <a:r>
              <a:rPr lang="ko-KR" altLang="en-US" sz="1200"/>
              <a:t>를 제공하고 있다</a:t>
            </a:r>
            <a:endParaRPr lang="en-US" altLang="ko-KR" sz="1200"/>
          </a:p>
        </p:txBody>
      </p:sp>
      <p:sp>
        <p:nvSpPr>
          <p:cNvPr id="3" name="직사각형 2">
            <a:extLst>
              <a:ext uri="{FF2B5EF4-FFF2-40B4-BE49-F238E27FC236}">
                <a16:creationId xmlns:a16="http://schemas.microsoft.com/office/drawing/2014/main" id="{920E184C-4567-79A9-A8AA-2584AA89F5F0}"/>
              </a:ext>
            </a:extLst>
          </p:cNvPr>
          <p:cNvSpPr/>
          <p:nvPr/>
        </p:nvSpPr>
        <p:spPr>
          <a:xfrm>
            <a:off x="88707" y="1464070"/>
            <a:ext cx="2880853" cy="369332"/>
          </a:xfrm>
          <a:prstGeom prst="rect">
            <a:avLst/>
          </a:prstGeom>
        </p:spPr>
        <p:txBody>
          <a:bodyPr wrap="none">
            <a:spAutoFit/>
          </a:bodyPr>
          <a:lstStyle/>
          <a:p>
            <a:pPr marL="285750" indent="-285750">
              <a:buFont typeface="Wingdings" panose="05000000000000000000" pitchFamily="2" charset="2"/>
              <a:buChar char="ü"/>
            </a:pPr>
            <a:r>
              <a:rPr lang="en-US" altLang="ko-KR" sz="1800" b="1">
                <a:solidFill>
                  <a:schemeClr val="accent1">
                    <a:lumMod val="75000"/>
                  </a:schemeClr>
                </a:solidFill>
              </a:rPr>
              <a:t>reject() / rejectValue()</a:t>
            </a:r>
            <a:endParaRPr lang="ko-KR" altLang="en-US" b="1">
              <a:solidFill>
                <a:schemeClr val="accent1">
                  <a:lumMod val="75000"/>
                </a:schemeClr>
              </a:solidFill>
              <a:latin typeface="+mn-ea"/>
            </a:endParaRPr>
          </a:p>
        </p:txBody>
      </p:sp>
      <p:sp>
        <p:nvSpPr>
          <p:cNvPr id="12" name="Rectangle 4">
            <a:extLst>
              <a:ext uri="{FF2B5EF4-FFF2-40B4-BE49-F238E27FC236}">
                <a16:creationId xmlns:a16="http://schemas.microsoft.com/office/drawing/2014/main" id="{696AAEF0-EF48-3FAB-E7E0-E44E87635A40}"/>
              </a:ext>
            </a:extLst>
          </p:cNvPr>
          <p:cNvSpPr>
            <a:spLocks noChangeArrowheads="1"/>
          </p:cNvSpPr>
          <p:nvPr/>
        </p:nvSpPr>
        <p:spPr bwMode="auto">
          <a:xfrm>
            <a:off x="499311" y="1954005"/>
            <a:ext cx="7291136" cy="307777"/>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400" b="0" i="0" u="none" strike="noStrike" cap="none" normalizeH="0" baseline="0">
                <a:ln>
                  <a:noFill/>
                </a:ln>
                <a:solidFill>
                  <a:srgbClr val="CF8E6D"/>
                </a:solidFill>
                <a:effectLst/>
                <a:latin typeface="Arial Unicode MS"/>
                <a:ea typeface="JetBrains Mono"/>
              </a:rPr>
              <a:t>void </a:t>
            </a:r>
            <a:r>
              <a:rPr kumimoji="0" lang="ko-KR" altLang="ko-KR" sz="1400" b="0" i="0" u="none" strike="noStrike" cap="none" normalizeH="0" baseline="0">
                <a:ln>
                  <a:noFill/>
                </a:ln>
                <a:solidFill>
                  <a:srgbClr val="56A8F5"/>
                </a:solidFill>
                <a:effectLst/>
                <a:latin typeface="Arial Unicode MS"/>
                <a:ea typeface="JetBrains Mono"/>
              </a:rPr>
              <a:t>reject</a:t>
            </a:r>
            <a:r>
              <a:rPr kumimoji="0" lang="ko-KR" altLang="ko-KR" sz="1400" b="0" i="0" u="none" strike="noStrike" cap="none" normalizeH="0" baseline="0">
                <a:ln>
                  <a:noFill/>
                </a:ln>
                <a:solidFill>
                  <a:srgbClr val="BCBEC4"/>
                </a:solidFill>
                <a:effectLst/>
                <a:latin typeface="Arial Unicode MS"/>
                <a:ea typeface="JetBrains Mono"/>
              </a:rPr>
              <a:t>(String errorCode, Object[] errorArgs, String defaultMessage);</a:t>
            </a:r>
            <a:endParaRPr kumimoji="0" lang="ko-KR" altLang="ko-KR" sz="1400" b="0" i="0" u="none" strike="noStrike" cap="none" normalizeH="0" baseline="0">
              <a:ln>
                <a:noFill/>
              </a:ln>
              <a:solidFill>
                <a:schemeClr val="tx1"/>
              </a:solidFill>
              <a:effectLst/>
              <a:latin typeface="Arial" panose="020B0604020202020204" pitchFamily="34" charset="0"/>
            </a:endParaRPr>
          </a:p>
        </p:txBody>
      </p:sp>
      <p:sp>
        <p:nvSpPr>
          <p:cNvPr id="13" name="Rectangle 5">
            <a:extLst>
              <a:ext uri="{FF2B5EF4-FFF2-40B4-BE49-F238E27FC236}">
                <a16:creationId xmlns:a16="http://schemas.microsoft.com/office/drawing/2014/main" id="{1BD16B34-83A8-F602-B2A4-0534E2959F12}"/>
              </a:ext>
            </a:extLst>
          </p:cNvPr>
          <p:cNvSpPr>
            <a:spLocks noChangeArrowheads="1"/>
          </p:cNvSpPr>
          <p:nvPr/>
        </p:nvSpPr>
        <p:spPr bwMode="auto">
          <a:xfrm>
            <a:off x="499311" y="2431708"/>
            <a:ext cx="7291136" cy="307777"/>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400" b="0" i="0" u="none" strike="noStrike" cap="none" normalizeH="0" baseline="0">
                <a:ln>
                  <a:noFill/>
                </a:ln>
                <a:solidFill>
                  <a:srgbClr val="CF8E6D"/>
                </a:solidFill>
                <a:effectLst/>
                <a:latin typeface="Arial Unicode MS"/>
                <a:ea typeface="JetBrains Mono"/>
              </a:rPr>
              <a:t>void </a:t>
            </a:r>
            <a:r>
              <a:rPr kumimoji="0" lang="ko-KR" altLang="ko-KR" sz="1400" b="0" i="0" u="none" strike="noStrike" cap="none" normalizeH="0" baseline="0">
                <a:ln>
                  <a:noFill/>
                </a:ln>
                <a:solidFill>
                  <a:srgbClr val="56A8F5"/>
                </a:solidFill>
                <a:effectLst/>
                <a:latin typeface="Arial Unicode MS"/>
                <a:ea typeface="JetBrains Mono"/>
              </a:rPr>
              <a:t>rejectValue</a:t>
            </a:r>
            <a:r>
              <a:rPr kumimoji="0" lang="ko-KR" altLang="ko-KR" sz="1400" b="0" i="0" u="none" strike="noStrike" cap="none" normalizeH="0" baseline="0">
                <a:ln>
                  <a:noFill/>
                </a:ln>
                <a:solidFill>
                  <a:srgbClr val="BCBEC4"/>
                </a:solidFill>
                <a:effectLst/>
                <a:latin typeface="Arial Unicode MS"/>
                <a:ea typeface="JetBrains Mono"/>
              </a:rPr>
              <a:t>(String field, String errorCode,</a:t>
            </a:r>
            <a:r>
              <a:rPr lang="en-US" altLang="ko-KR" sz="1400">
                <a:solidFill>
                  <a:srgbClr val="B3AE60"/>
                </a:solidFill>
                <a:latin typeface="Arial Unicode MS"/>
                <a:ea typeface="JetBrains Mono"/>
              </a:rPr>
              <a:t> </a:t>
            </a:r>
            <a:r>
              <a:rPr kumimoji="0" lang="ko-KR" altLang="ko-KR" sz="1400" b="0" i="0" u="none" strike="noStrike" cap="none" normalizeH="0" baseline="0">
                <a:ln>
                  <a:noFill/>
                </a:ln>
                <a:solidFill>
                  <a:srgbClr val="BCBEC4"/>
                </a:solidFill>
                <a:effectLst/>
                <a:latin typeface="Arial Unicode MS"/>
                <a:ea typeface="JetBrains Mono"/>
              </a:rPr>
              <a:t>Object[] errorArgs, String defaultMessage);</a:t>
            </a:r>
            <a:endParaRPr kumimoji="0" lang="ko-KR" altLang="ko-KR" sz="1400" b="0" i="0" u="none" strike="noStrike" cap="none" normalizeH="0" baseline="0">
              <a:ln>
                <a:noFill/>
              </a:ln>
              <a:solidFill>
                <a:schemeClr val="tx1"/>
              </a:solidFill>
              <a:effectLst/>
              <a:latin typeface="Arial" panose="020B0604020202020204" pitchFamily="34" charset="0"/>
            </a:endParaRPr>
          </a:p>
        </p:txBody>
      </p:sp>
      <p:sp>
        <p:nvSpPr>
          <p:cNvPr id="15" name="TextBox 14">
            <a:extLst>
              <a:ext uri="{FF2B5EF4-FFF2-40B4-BE49-F238E27FC236}">
                <a16:creationId xmlns:a16="http://schemas.microsoft.com/office/drawing/2014/main" id="{5E5C09EB-C2AB-9CE4-C084-45C69F968ADF}"/>
              </a:ext>
            </a:extLst>
          </p:cNvPr>
          <p:cNvSpPr txBox="1"/>
          <p:nvPr/>
        </p:nvSpPr>
        <p:spPr>
          <a:xfrm>
            <a:off x="442264" y="2791012"/>
            <a:ext cx="3985357" cy="1164614"/>
          </a:xfrm>
          <a:prstGeom prst="rect">
            <a:avLst/>
          </a:prstGeom>
          <a:noFill/>
        </p:spPr>
        <p:txBody>
          <a:bodyPr wrap="square">
            <a:spAutoFit/>
          </a:bodyPr>
          <a:lstStyle/>
          <a:p>
            <a:pPr marL="228600" indent="-228600">
              <a:lnSpc>
                <a:spcPct val="150000"/>
              </a:lnSpc>
              <a:buFont typeface="Arial" panose="020B0604020202020204" pitchFamily="34" charset="0"/>
              <a:buChar char="•"/>
            </a:pPr>
            <a:r>
              <a:rPr lang="en-US" altLang="ko-KR" sz="1200" b="1"/>
              <a:t>field</a:t>
            </a:r>
            <a:r>
              <a:rPr lang="en-US" altLang="ko-KR" sz="1200"/>
              <a:t>: </a:t>
            </a:r>
            <a:r>
              <a:rPr lang="ko-KR" altLang="en-US" sz="1200"/>
              <a:t>오류 필드 이름</a:t>
            </a:r>
            <a:endParaRPr lang="en-US" altLang="ko-KR" sz="1200"/>
          </a:p>
          <a:p>
            <a:pPr marL="228600" indent="-228600">
              <a:lnSpc>
                <a:spcPct val="150000"/>
              </a:lnSpc>
              <a:buFont typeface="Arial" panose="020B0604020202020204" pitchFamily="34" charset="0"/>
              <a:buChar char="•"/>
            </a:pPr>
            <a:r>
              <a:rPr lang="en-US" altLang="ko-KR" sz="1200" b="1"/>
              <a:t>errorCode</a:t>
            </a:r>
            <a:r>
              <a:rPr lang="en-US" altLang="ko-KR" sz="1200"/>
              <a:t>: </a:t>
            </a:r>
            <a:r>
              <a:rPr lang="ko-KR" altLang="en-US" sz="1200"/>
              <a:t>오류 코드 목록 </a:t>
            </a:r>
            <a:r>
              <a:rPr lang="en-US" altLang="ko-KR" sz="1200"/>
              <a:t>(</a:t>
            </a:r>
            <a:r>
              <a:rPr lang="ko-KR" altLang="en-US" sz="1200"/>
              <a:t>메시지 소스에서 사용</a:t>
            </a:r>
            <a:r>
              <a:rPr lang="en-US" altLang="ko-KR" sz="1200"/>
              <a:t>)</a:t>
            </a:r>
          </a:p>
          <a:p>
            <a:pPr marL="228600" indent="-228600">
              <a:lnSpc>
                <a:spcPct val="150000"/>
              </a:lnSpc>
              <a:buFont typeface="Arial" panose="020B0604020202020204" pitchFamily="34" charset="0"/>
              <a:buChar char="•"/>
            </a:pPr>
            <a:r>
              <a:rPr lang="en-US" altLang="ko-KR" sz="1200" b="1"/>
              <a:t>errorArgs</a:t>
            </a:r>
            <a:r>
              <a:rPr lang="en-US" altLang="ko-KR" sz="1200"/>
              <a:t>: </a:t>
            </a:r>
            <a:r>
              <a:rPr lang="ko-KR" altLang="en-US" sz="1200"/>
              <a:t>메시지에 사용될 인자 목록</a:t>
            </a:r>
            <a:endParaRPr lang="en-US" altLang="ko-KR" sz="1200"/>
          </a:p>
          <a:p>
            <a:pPr marL="228600" indent="-228600">
              <a:lnSpc>
                <a:spcPct val="150000"/>
              </a:lnSpc>
              <a:buFont typeface="Arial" panose="020B0604020202020204" pitchFamily="34" charset="0"/>
              <a:buChar char="•"/>
            </a:pPr>
            <a:r>
              <a:rPr lang="en-US" altLang="ko-KR" sz="1200" b="1"/>
              <a:t>defaultMessage</a:t>
            </a:r>
            <a:r>
              <a:rPr lang="en-US" altLang="ko-KR" sz="1200"/>
              <a:t>: </a:t>
            </a:r>
            <a:r>
              <a:rPr lang="ko-KR" altLang="en-US" sz="1200"/>
              <a:t>기본 오류 메시지</a:t>
            </a:r>
          </a:p>
        </p:txBody>
      </p:sp>
      <p:sp>
        <p:nvSpPr>
          <p:cNvPr id="18" name="직사각형 17">
            <a:extLst>
              <a:ext uri="{FF2B5EF4-FFF2-40B4-BE49-F238E27FC236}">
                <a16:creationId xmlns:a16="http://schemas.microsoft.com/office/drawing/2014/main" id="{250156AC-064C-7712-532B-6A383A8F7CBB}"/>
              </a:ext>
            </a:extLst>
          </p:cNvPr>
          <p:cNvSpPr/>
          <p:nvPr/>
        </p:nvSpPr>
        <p:spPr>
          <a:xfrm>
            <a:off x="7790446" y="1984783"/>
            <a:ext cx="854721" cy="276999"/>
          </a:xfrm>
          <a:prstGeom prst="rect">
            <a:avLst/>
          </a:prstGeom>
        </p:spPr>
        <p:txBody>
          <a:bodyPr wrap="none">
            <a:spAutoFit/>
          </a:bodyPr>
          <a:lstStyle/>
          <a:p>
            <a:r>
              <a:rPr lang="ko-KR" altLang="en-US" sz="1200">
                <a:latin typeface="+mn-ea"/>
              </a:rPr>
              <a:t>객체 오류</a:t>
            </a:r>
          </a:p>
        </p:txBody>
      </p:sp>
      <p:sp>
        <p:nvSpPr>
          <p:cNvPr id="19" name="직사각형 18">
            <a:extLst>
              <a:ext uri="{FF2B5EF4-FFF2-40B4-BE49-F238E27FC236}">
                <a16:creationId xmlns:a16="http://schemas.microsoft.com/office/drawing/2014/main" id="{AE55DE3A-E215-ABB9-7133-66C832EDBC9B}"/>
              </a:ext>
            </a:extLst>
          </p:cNvPr>
          <p:cNvSpPr/>
          <p:nvPr/>
        </p:nvSpPr>
        <p:spPr>
          <a:xfrm>
            <a:off x="7790447" y="2437824"/>
            <a:ext cx="854721" cy="276999"/>
          </a:xfrm>
          <a:prstGeom prst="rect">
            <a:avLst/>
          </a:prstGeom>
        </p:spPr>
        <p:txBody>
          <a:bodyPr wrap="none">
            <a:spAutoFit/>
          </a:bodyPr>
          <a:lstStyle/>
          <a:p>
            <a:r>
              <a:rPr lang="ko-KR" altLang="en-US" sz="1200">
                <a:latin typeface="+mn-ea"/>
              </a:rPr>
              <a:t>필드 오류</a:t>
            </a:r>
          </a:p>
        </p:txBody>
      </p:sp>
      <p:sp>
        <p:nvSpPr>
          <p:cNvPr id="26" name="직사각형 25">
            <a:extLst>
              <a:ext uri="{FF2B5EF4-FFF2-40B4-BE49-F238E27FC236}">
                <a16:creationId xmlns:a16="http://schemas.microsoft.com/office/drawing/2014/main" id="{686A8A84-1ED4-B5B6-ABE2-5F8141C4C1FF}"/>
              </a:ext>
            </a:extLst>
          </p:cNvPr>
          <p:cNvSpPr/>
          <p:nvPr/>
        </p:nvSpPr>
        <p:spPr>
          <a:xfrm>
            <a:off x="88707" y="4143178"/>
            <a:ext cx="1478290" cy="369332"/>
          </a:xfrm>
          <a:prstGeom prst="rect">
            <a:avLst/>
          </a:prstGeom>
        </p:spPr>
        <p:txBody>
          <a:bodyPr wrap="none">
            <a:spAutoFit/>
          </a:bodyPr>
          <a:lstStyle/>
          <a:p>
            <a:pPr marL="285750" indent="-285750">
              <a:buFont typeface="Wingdings" panose="05000000000000000000" pitchFamily="2" charset="2"/>
              <a:buChar char="ü"/>
            </a:pPr>
            <a:r>
              <a:rPr lang="ko-KR" altLang="en-US" sz="1800" b="1">
                <a:solidFill>
                  <a:schemeClr val="accent1">
                    <a:lumMod val="75000"/>
                  </a:schemeClr>
                </a:solidFill>
              </a:rPr>
              <a:t>기본</a:t>
            </a:r>
            <a:r>
              <a:rPr lang="en-US" altLang="ko-KR" b="1">
                <a:solidFill>
                  <a:schemeClr val="accent1">
                    <a:lumMod val="75000"/>
                  </a:schemeClr>
                </a:solidFill>
              </a:rPr>
              <a:t> </a:t>
            </a:r>
            <a:r>
              <a:rPr lang="ko-KR" altLang="en-US" b="1">
                <a:solidFill>
                  <a:schemeClr val="accent1">
                    <a:lumMod val="75000"/>
                  </a:schemeClr>
                </a:solidFill>
              </a:rPr>
              <a:t>구현</a:t>
            </a:r>
            <a:endParaRPr lang="ko-KR" altLang="en-US" b="1">
              <a:solidFill>
                <a:schemeClr val="accent1">
                  <a:lumMod val="75000"/>
                </a:schemeClr>
              </a:solidFill>
              <a:latin typeface="+mn-ea"/>
            </a:endParaRPr>
          </a:p>
        </p:txBody>
      </p:sp>
      <p:sp>
        <p:nvSpPr>
          <p:cNvPr id="29" name="Rectangle 6">
            <a:extLst>
              <a:ext uri="{FF2B5EF4-FFF2-40B4-BE49-F238E27FC236}">
                <a16:creationId xmlns:a16="http://schemas.microsoft.com/office/drawing/2014/main" id="{EF757F78-07CC-A52E-7AB1-A445CDCF80A4}"/>
              </a:ext>
            </a:extLst>
          </p:cNvPr>
          <p:cNvSpPr>
            <a:spLocks noChangeArrowheads="1"/>
          </p:cNvSpPr>
          <p:nvPr/>
        </p:nvSpPr>
        <p:spPr bwMode="auto">
          <a:xfrm>
            <a:off x="499311" y="4531757"/>
            <a:ext cx="7291135" cy="1584473"/>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@PostMapping</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"/order"</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56A8F5"/>
                </a:solidFill>
                <a:effectLst/>
                <a:latin typeface="Arial Unicode MS"/>
                <a:ea typeface="JetBrains Mono"/>
              </a:rPr>
              <a:t>submitOrder</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B3AE60"/>
                </a:solidFill>
                <a:effectLst/>
                <a:latin typeface="Arial Unicode MS"/>
                <a:ea typeface="JetBrains Mono"/>
              </a:rPr>
              <a:t>@ModelAttribute</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"order"</a:t>
            </a:r>
            <a:r>
              <a:rPr kumimoji="0" lang="ko-KR" altLang="ko-KR" sz="1100" b="0" i="0" u="none" strike="noStrike" cap="none" normalizeH="0" baseline="0">
                <a:ln>
                  <a:noFill/>
                </a:ln>
                <a:solidFill>
                  <a:srgbClr val="BCBEC4"/>
                </a:solidFill>
                <a:effectLst/>
                <a:latin typeface="Arial Unicode MS"/>
                <a:ea typeface="JetBrains Mono"/>
              </a:rPr>
              <a:t>) Order order, BindingResult bindingResult)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if </a:t>
            </a:r>
            <a:r>
              <a:rPr kumimoji="0" lang="ko-KR" altLang="ko-KR" sz="1100" b="0" i="0" u="none" strike="noStrike" cap="none" normalizeH="0" baseline="0">
                <a:ln>
                  <a:noFill/>
                </a:ln>
                <a:solidFill>
                  <a:srgbClr val="BCBEC4"/>
                </a:solidFill>
                <a:effectLst/>
                <a:latin typeface="Arial Unicode MS"/>
                <a:ea typeface="JetBrains Mono"/>
              </a:rPr>
              <a:t>(order.getPrice() &lt; </a:t>
            </a:r>
            <a:r>
              <a:rPr kumimoji="0" lang="ko-KR" altLang="ko-KR" sz="1100" b="0" i="0" u="none" strike="noStrike" cap="none" normalizeH="0" baseline="0">
                <a:ln>
                  <a:noFill/>
                </a:ln>
                <a:solidFill>
                  <a:srgbClr val="2AACB8"/>
                </a:solidFill>
                <a:effectLst/>
                <a:latin typeface="Arial Unicode MS"/>
                <a:ea typeface="JetBrains Mono"/>
              </a:rPr>
              <a:t>100 </a:t>
            </a:r>
            <a:r>
              <a:rPr kumimoji="0" lang="ko-KR" altLang="ko-KR" sz="1100" b="0" i="0" u="none" strike="noStrike" cap="none" normalizeH="0" baseline="0">
                <a:ln>
                  <a:noFill/>
                </a:ln>
                <a:solidFill>
                  <a:srgbClr val="BCBEC4"/>
                </a:solidFill>
                <a:effectLst/>
                <a:latin typeface="Arial Unicode MS"/>
                <a:ea typeface="JetBrains Mono"/>
              </a:rPr>
              <a:t>|| order.getPrice() &gt; </a:t>
            </a:r>
            <a:r>
              <a:rPr kumimoji="0" lang="ko-KR" altLang="ko-KR" sz="1100" b="0" i="0" u="none" strike="noStrike" cap="none" normalizeH="0" baseline="0">
                <a:ln>
                  <a:noFill/>
                </a:ln>
                <a:solidFill>
                  <a:srgbClr val="2AACB8"/>
                </a:solidFill>
                <a:effectLst/>
                <a:latin typeface="Arial Unicode MS"/>
                <a:ea typeface="JetBrains Mono"/>
              </a:rPr>
              <a:t>10000</a:t>
            </a: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bindingResult.rejectValue(</a:t>
            </a:r>
            <a:r>
              <a:rPr kumimoji="0" lang="ko-KR" altLang="ko-KR" sz="1100" b="0" i="0" u="none" strike="noStrike" cap="none" normalizeH="0" baseline="0">
                <a:ln>
                  <a:noFill/>
                </a:ln>
                <a:solidFill>
                  <a:srgbClr val="6AAB73"/>
                </a:solidFill>
                <a:effectLst/>
                <a:latin typeface="Arial Unicode MS"/>
                <a:ea typeface="JetBrains Mono"/>
              </a:rPr>
              <a:t>"price"</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"range"</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BCBEC4"/>
                </a:solidFill>
                <a:effectLst/>
                <a:latin typeface="Arial Unicode MS"/>
                <a:ea typeface="JetBrains Mono"/>
              </a:rPr>
              <a:t>Object[]{</a:t>
            </a:r>
            <a:r>
              <a:rPr kumimoji="0" lang="ko-KR" altLang="ko-KR" sz="1100" b="0" i="0" u="none" strike="noStrike" cap="none" normalizeH="0" baseline="0">
                <a:ln>
                  <a:noFill/>
                </a:ln>
                <a:solidFill>
                  <a:srgbClr val="2AACB8"/>
                </a:solidFill>
                <a:effectLst/>
                <a:latin typeface="Arial Unicode MS"/>
                <a:ea typeface="JetBrains Mono"/>
              </a:rPr>
              <a:t>100</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2AACB8"/>
                </a:solidFill>
                <a:effectLst/>
                <a:latin typeface="Arial Unicode MS"/>
                <a:ea typeface="JetBrains Mono"/>
              </a:rPr>
              <a:t>10000</a:t>
            </a:r>
            <a:r>
              <a:rPr kumimoji="0" lang="ko-KR" altLang="ko-KR" sz="1100" b="0" i="0" u="none" strike="noStrike" cap="none" normalizeH="0" baseline="0">
                <a:ln>
                  <a:noFill/>
                </a:ln>
                <a:solidFill>
                  <a:srgbClr val="BCBEC4"/>
                </a:solidFill>
                <a:effectLst/>
                <a:latin typeface="Arial Unicode MS"/>
                <a:ea typeface="JetBrains Mono"/>
              </a:rPr>
              <a:t>}</a:t>
            </a:r>
            <a:r>
              <a:rPr kumimoji="0" lang="en-US"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33" name="직사각형 32">
            <a:extLst>
              <a:ext uri="{FF2B5EF4-FFF2-40B4-BE49-F238E27FC236}">
                <a16:creationId xmlns:a16="http://schemas.microsoft.com/office/drawing/2014/main" id="{670E585C-0BD4-3F8F-953C-C6025F73CB04}"/>
              </a:ext>
            </a:extLst>
          </p:cNvPr>
          <p:cNvSpPr/>
          <p:nvPr/>
        </p:nvSpPr>
        <p:spPr>
          <a:xfrm>
            <a:off x="397250" y="6150601"/>
            <a:ext cx="7447340"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mn-ea"/>
              </a:rPr>
              <a:t>rejectValue </a:t>
            </a:r>
            <a:r>
              <a:rPr lang="ko-KR" altLang="en-US" sz="1200">
                <a:latin typeface="+mn-ea"/>
              </a:rPr>
              <a:t>의 인자를 보면 필드명 </a:t>
            </a:r>
            <a:r>
              <a:rPr lang="en-US" altLang="ko-KR" sz="1200">
                <a:latin typeface="+mn-ea"/>
              </a:rPr>
              <a:t>"price“ </a:t>
            </a:r>
            <a:r>
              <a:rPr lang="ko-KR" altLang="en-US" sz="1200">
                <a:latin typeface="+mn-ea"/>
              </a:rPr>
              <a:t>앞에 객체명인</a:t>
            </a:r>
            <a:r>
              <a:rPr lang="en-US" altLang="ko-KR" sz="1200">
                <a:latin typeface="+mn-ea"/>
              </a:rPr>
              <a:t> “order” </a:t>
            </a:r>
            <a:r>
              <a:rPr lang="ko-KR" altLang="en-US" sz="1200">
                <a:latin typeface="+mn-ea"/>
              </a:rPr>
              <a:t>가 빠져 있는데 사실 </a:t>
            </a:r>
            <a:r>
              <a:rPr lang="en-US" altLang="ko-KR" sz="1200"/>
              <a:t>BindingResult </a:t>
            </a:r>
            <a:r>
              <a:rPr lang="ko-KR" altLang="en-US" sz="1200"/>
              <a:t>는 바인딩 과정에서 객체 정보인</a:t>
            </a:r>
            <a:r>
              <a:rPr lang="en-US" altLang="ko-KR" sz="1200"/>
              <a:t> target </a:t>
            </a:r>
            <a:r>
              <a:rPr lang="ko-KR" altLang="en-US" sz="1200"/>
              <a:t>을 저장하기 때문에 객체 정보를 입력하지 않아도 참조 가능하다</a:t>
            </a:r>
            <a:endParaRPr lang="ko-KR" altLang="en-US" sz="1200">
              <a:latin typeface="+mn-ea"/>
            </a:endParaRPr>
          </a:p>
        </p:txBody>
      </p:sp>
    </p:spTree>
    <p:extLst>
      <p:ext uri="{BB962C8B-B14F-4D97-AF65-F5344CB8AC3E}">
        <p14:creationId xmlns:p14="http://schemas.microsoft.com/office/powerpoint/2010/main" val="16471171"/>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A0BB02-C9A1-4544-89E9-5291E9BAC4A8}"/>
            </a:ext>
          </a:extLst>
        </p:cNvPr>
        <p:cNvGrpSpPr/>
        <p:nvPr/>
      </p:nvGrpSpPr>
      <p:grpSpPr>
        <a:xfrm>
          <a:off x="0" y="0"/>
          <a:ext cx="0" cy="0"/>
          <a:chOff x="0" y="0"/>
          <a:chExt cx="0" cy="0"/>
        </a:xfrm>
      </p:grpSpPr>
      <p:sp>
        <p:nvSpPr>
          <p:cNvPr id="37" name="직사각형 36">
            <a:extLst>
              <a:ext uri="{FF2B5EF4-FFF2-40B4-BE49-F238E27FC236}">
                <a16:creationId xmlns:a16="http://schemas.microsoft.com/office/drawing/2014/main" id="{1A1E41FA-E3C3-AF22-233E-C02EC596461D}"/>
              </a:ext>
            </a:extLst>
          </p:cNvPr>
          <p:cNvSpPr/>
          <p:nvPr/>
        </p:nvSpPr>
        <p:spPr>
          <a:xfrm>
            <a:off x="52087" y="176674"/>
            <a:ext cx="147829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구현 예제</a:t>
            </a:r>
            <a:endParaRPr lang="ko-KR" altLang="en-US" sz="1200">
              <a:solidFill>
                <a:schemeClr val="accent1">
                  <a:lumMod val="75000"/>
                </a:schemeClr>
              </a:solidFill>
              <a:latin typeface="+mn-ea"/>
            </a:endParaRPr>
          </a:p>
        </p:txBody>
      </p:sp>
      <p:sp>
        <p:nvSpPr>
          <p:cNvPr id="10" name="Rectangle 1">
            <a:extLst>
              <a:ext uri="{FF2B5EF4-FFF2-40B4-BE49-F238E27FC236}">
                <a16:creationId xmlns:a16="http://schemas.microsoft.com/office/drawing/2014/main" id="{04267578-0333-1852-6426-5796C7B0642C}"/>
              </a:ext>
            </a:extLst>
          </p:cNvPr>
          <p:cNvSpPr>
            <a:spLocks noChangeArrowheads="1"/>
          </p:cNvSpPr>
          <p:nvPr/>
        </p:nvSpPr>
        <p:spPr bwMode="auto">
          <a:xfrm>
            <a:off x="391026" y="657136"/>
            <a:ext cx="6081963" cy="361579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@PostMapping</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"/order"</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56A8F5"/>
                </a:solidFill>
                <a:effectLst/>
                <a:latin typeface="Arial Unicode MS"/>
                <a:ea typeface="JetBrains Mono"/>
              </a:rPr>
              <a:t>submitOrder</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B3AE60"/>
                </a:solidFill>
                <a:effectLst/>
                <a:latin typeface="Arial Unicode MS"/>
                <a:ea typeface="JetBrains Mono"/>
              </a:rPr>
              <a:t>@ModelAttribute</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"order"</a:t>
            </a:r>
            <a:r>
              <a:rPr kumimoji="0" lang="ko-KR" altLang="ko-KR" sz="1100" b="0" i="0" u="none" strike="noStrike" cap="none" normalizeH="0" baseline="0">
                <a:ln>
                  <a:noFill/>
                </a:ln>
                <a:solidFill>
                  <a:srgbClr val="BCBEC4"/>
                </a:solidFill>
                <a:effectLst/>
                <a:latin typeface="Arial Unicode MS"/>
                <a:ea typeface="JetBrains Mono"/>
              </a:rPr>
              <a:t>) Order order, BindingResult bindingResult) {</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CF8E6D"/>
                </a:solidFill>
                <a:effectLst/>
                <a:latin typeface="Arial Unicode MS"/>
                <a:ea typeface="JetBrains Mono"/>
              </a:rPr>
              <a:t>if </a:t>
            </a:r>
            <a:r>
              <a:rPr kumimoji="0" lang="ko-KR" altLang="ko-KR" sz="1100" b="0" i="0" u="none" strike="noStrike" cap="none" normalizeH="0" baseline="0">
                <a:ln>
                  <a:noFill/>
                </a:ln>
                <a:solidFill>
                  <a:srgbClr val="BCBEC4"/>
                </a:solidFill>
                <a:effectLst/>
                <a:latin typeface="Arial Unicode MS"/>
                <a:ea typeface="JetBrains Mono"/>
              </a:rPr>
              <a:t>(!StringUtils.hasText(order.getProductName()))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bindingResult.rejectValue(</a:t>
            </a:r>
            <a:r>
              <a:rPr kumimoji="0" lang="ko-KR" altLang="ko-KR" sz="1100" b="0" i="0" u="none" strike="noStrike" cap="none" normalizeH="0" baseline="0">
                <a:ln>
                  <a:noFill/>
                </a:ln>
                <a:solidFill>
                  <a:srgbClr val="6AAB73"/>
                </a:solidFill>
                <a:effectLst/>
                <a:latin typeface="Arial Unicode MS"/>
                <a:ea typeface="JetBrains Mono"/>
              </a:rPr>
              <a:t>"productName"</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"required"</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CF8E6D"/>
                </a:solidFill>
                <a:effectLst/>
                <a:latin typeface="Arial Unicode MS"/>
                <a:ea typeface="JetBrains Mono"/>
              </a:rPr>
              <a:t>null</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상품명은 필수입니다</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if </a:t>
            </a:r>
            <a:r>
              <a:rPr kumimoji="0" lang="ko-KR" altLang="ko-KR" sz="1100" b="0" i="0" u="none" strike="noStrike" cap="none" normalizeH="0" baseline="0">
                <a:ln>
                  <a:noFill/>
                </a:ln>
                <a:solidFill>
                  <a:srgbClr val="BCBEC4"/>
                </a:solidFill>
                <a:effectLst/>
                <a:latin typeface="Arial Unicode MS"/>
                <a:ea typeface="JetBrains Mono"/>
              </a:rPr>
              <a:t>(order.getPrice() &lt; </a:t>
            </a:r>
            <a:r>
              <a:rPr kumimoji="0" lang="ko-KR" altLang="ko-KR" sz="1100" b="0" i="0" u="none" strike="noStrike" cap="none" normalizeH="0" baseline="0">
                <a:ln>
                  <a:noFill/>
                </a:ln>
                <a:solidFill>
                  <a:srgbClr val="2AACB8"/>
                </a:solidFill>
                <a:effectLst/>
                <a:latin typeface="Arial Unicode MS"/>
                <a:ea typeface="JetBrains Mono"/>
              </a:rPr>
              <a:t>100 </a:t>
            </a:r>
            <a:r>
              <a:rPr kumimoji="0" lang="ko-KR" altLang="ko-KR" sz="1100" b="0" i="0" u="none" strike="noStrike" cap="none" normalizeH="0" baseline="0">
                <a:ln>
                  <a:noFill/>
                </a:ln>
                <a:solidFill>
                  <a:srgbClr val="BCBEC4"/>
                </a:solidFill>
                <a:effectLst/>
                <a:latin typeface="Arial Unicode MS"/>
                <a:ea typeface="JetBrains Mono"/>
              </a:rPr>
              <a:t>|| order.getPrice() &gt; </a:t>
            </a:r>
            <a:r>
              <a:rPr kumimoji="0" lang="ko-KR" altLang="ko-KR" sz="1100" b="0" i="0" u="none" strike="noStrike" cap="none" normalizeH="0" baseline="0">
                <a:ln>
                  <a:noFill/>
                </a:ln>
                <a:solidFill>
                  <a:srgbClr val="2AACB8"/>
                </a:solidFill>
                <a:effectLst/>
                <a:latin typeface="Arial Unicode MS"/>
                <a:ea typeface="JetBrains Mono"/>
              </a:rPr>
              <a:t>10000</a:t>
            </a: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bindingResult.rejectValue(</a:t>
            </a:r>
            <a:r>
              <a:rPr kumimoji="0" lang="ko-KR" altLang="ko-KR" sz="1100" b="0" i="0" u="none" strike="noStrike" cap="none" normalizeH="0" baseline="0">
                <a:ln>
                  <a:noFill/>
                </a:ln>
                <a:solidFill>
                  <a:srgbClr val="6AAB73"/>
                </a:solidFill>
                <a:effectLst/>
                <a:latin typeface="Arial Unicode MS"/>
                <a:ea typeface="JetBrains Mono"/>
              </a:rPr>
              <a:t>"price"</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"range"</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BCBEC4"/>
                </a:solidFill>
                <a:effectLst/>
                <a:latin typeface="Arial Unicode MS"/>
                <a:ea typeface="JetBrains Mono"/>
              </a:rPr>
              <a:t>Object[]{</a:t>
            </a:r>
            <a:r>
              <a:rPr kumimoji="0" lang="ko-KR" altLang="ko-KR" sz="1100" b="0" i="0" u="none" strike="noStrike" cap="none" normalizeH="0" baseline="0">
                <a:ln>
                  <a:noFill/>
                </a:ln>
                <a:solidFill>
                  <a:srgbClr val="2AACB8"/>
                </a:solidFill>
                <a:effectLst/>
                <a:latin typeface="Arial Unicode MS"/>
                <a:ea typeface="JetBrains Mono"/>
              </a:rPr>
              <a:t>100</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2AACB8"/>
                </a:solidFill>
                <a:effectLst/>
                <a:latin typeface="Arial Unicode MS"/>
                <a:ea typeface="JetBrains Mono"/>
              </a:rPr>
              <a:t>10000</a:t>
            </a:r>
            <a:r>
              <a:rPr kumimoji="0" lang="ko-KR" altLang="ko-KR" sz="1100" b="0" i="0" u="none" strike="noStrike" cap="none" normalizeH="0" baseline="0">
                <a:ln>
                  <a:noFill/>
                </a:ln>
                <a:solidFill>
                  <a:srgbClr val="BCBEC4"/>
                </a:solidFill>
                <a:effectLst/>
                <a:latin typeface="Arial Unicode MS"/>
                <a:ea typeface="JetBrains Mono"/>
              </a:rPr>
              <a:t>}, </a:t>
            </a:r>
            <a:endParaRPr kumimoji="0" lang="en-US" altLang="ko-KR" sz="11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lang="en-US" altLang="ko-KR" sz="1100">
                <a:solidFill>
                  <a:srgbClr val="BCBEC4"/>
                </a:solidFill>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가격은</a:t>
            </a:r>
            <a:r>
              <a:rPr kumimoji="0" lang="ko-KR" altLang="ko-KR" sz="1100" b="0" i="0" u="none" strike="noStrike" cap="none" normalizeH="0" baseline="0">
                <a:ln>
                  <a:noFill/>
                </a:ln>
                <a:solidFill>
                  <a:srgbClr val="6AAB73"/>
                </a:solidFill>
                <a:effectLst/>
                <a:latin typeface="Arial Unicode MS"/>
                <a:ea typeface="JetBrains Mono"/>
              </a:rPr>
              <a:t> 100 </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이상</a:t>
            </a:r>
            <a:r>
              <a:rPr kumimoji="0" lang="ko-KR" altLang="ko-KR" sz="1100" b="0" i="0" u="none" strike="noStrike" cap="none" normalizeH="0" baseline="0">
                <a:ln>
                  <a:noFill/>
                </a:ln>
                <a:solidFill>
                  <a:srgbClr val="6AAB73"/>
                </a:solidFill>
                <a:effectLst/>
                <a:latin typeface="Arial Unicode MS"/>
                <a:ea typeface="JetBrains Mono"/>
              </a:rPr>
              <a:t> 10000 </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이하여야 합니다</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if </a:t>
            </a:r>
            <a:r>
              <a:rPr kumimoji="0" lang="ko-KR" altLang="ko-KR" sz="1100" b="0" i="0" u="none" strike="noStrike" cap="none" normalizeH="0" baseline="0">
                <a:ln>
                  <a:noFill/>
                </a:ln>
                <a:solidFill>
                  <a:srgbClr val="BCBEC4"/>
                </a:solidFill>
                <a:effectLst/>
                <a:latin typeface="Arial Unicode MS"/>
                <a:ea typeface="JetBrains Mono"/>
              </a:rPr>
              <a:t>(bindingResult.hasErrors())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6AAB73"/>
                </a:solidFill>
                <a:effectLst/>
                <a:latin typeface="Arial Unicode MS"/>
                <a:ea typeface="JetBrains Mono"/>
              </a:rPr>
              <a:t>"orderForm"</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6AAB73"/>
                </a:solidFill>
                <a:effectLst/>
                <a:latin typeface="Arial Unicode MS"/>
                <a:ea typeface="JetBrains Mono"/>
              </a:rPr>
              <a:t>"orderResult"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1" name="Rectangle 1">
            <a:extLst>
              <a:ext uri="{FF2B5EF4-FFF2-40B4-BE49-F238E27FC236}">
                <a16:creationId xmlns:a16="http://schemas.microsoft.com/office/drawing/2014/main" id="{51AD9F4B-F1A0-92A5-8C9E-4A0FB66AB19D}"/>
              </a:ext>
            </a:extLst>
          </p:cNvPr>
          <p:cNvSpPr>
            <a:spLocks noChangeArrowheads="1"/>
          </p:cNvSpPr>
          <p:nvPr/>
        </p:nvSpPr>
        <p:spPr bwMode="auto">
          <a:xfrm>
            <a:off x="6892086" y="657136"/>
            <a:ext cx="2105476" cy="1330557"/>
          </a:xfrm>
          <a:prstGeom prst="rect">
            <a:avLst/>
          </a:prstGeom>
          <a:solidFill>
            <a:srgbClr val="1E1F22"/>
          </a:solidFill>
          <a:ln w="9525">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solidFill>
                  <a:schemeClr val="accent4">
                    <a:lumMod val="75000"/>
                  </a:schemeClr>
                </a:solidFill>
                <a:effectLst/>
                <a:latin typeface="Arial Unicode MS"/>
                <a:ea typeface="JetBrains Mono"/>
              </a:rPr>
              <a:t>@Data</a:t>
            </a:r>
          </a:p>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Order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private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C77DBB"/>
                </a:solidFill>
                <a:effectLst/>
                <a:latin typeface="Arial Unicode MS"/>
                <a:ea typeface="JetBrains Mono"/>
              </a:rPr>
              <a:t>productName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private int </a:t>
            </a:r>
            <a:r>
              <a:rPr lang="en-US" altLang="ko-KR" sz="1100">
                <a:solidFill>
                  <a:srgbClr val="C77DBB"/>
                </a:solidFill>
                <a:latin typeface="Arial Unicode MS"/>
                <a:ea typeface="JetBrains Mono"/>
              </a:rPr>
              <a:t>price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2" name="Rectangle 2">
            <a:extLst>
              <a:ext uri="{FF2B5EF4-FFF2-40B4-BE49-F238E27FC236}">
                <a16:creationId xmlns:a16="http://schemas.microsoft.com/office/drawing/2014/main" id="{A167C8D9-FEEA-66DA-6E85-3EAE973B84B8}"/>
              </a:ext>
            </a:extLst>
          </p:cNvPr>
          <p:cNvSpPr>
            <a:spLocks noChangeArrowheads="1"/>
          </p:cNvSpPr>
          <p:nvPr/>
        </p:nvSpPr>
        <p:spPr bwMode="auto">
          <a:xfrm>
            <a:off x="5268581" y="2466540"/>
            <a:ext cx="6815889" cy="2854051"/>
          </a:xfrm>
          <a:prstGeom prst="rect">
            <a:avLst/>
          </a:prstGeom>
          <a:solidFill>
            <a:srgbClr val="1E1F22"/>
          </a:solidFill>
          <a:ln w="9525">
            <a:solidFill>
              <a:srgbClr val="FFC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16BAAC"/>
                </a:solidFill>
                <a:effectLst/>
                <a:latin typeface="Arial Unicode MS"/>
                <a:ea typeface="JetBrains Mono"/>
              </a:rPr>
              <a:t>form </a:t>
            </a:r>
            <a:r>
              <a:rPr kumimoji="0" lang="ko-KR" altLang="ko-KR" sz="1100" b="0" i="0" u="none" strike="noStrike" cap="none" normalizeH="0" baseline="0">
                <a:ln>
                  <a:noFill/>
                </a:ln>
                <a:solidFill>
                  <a:srgbClr val="BCBEC4"/>
                </a:solidFill>
                <a:effectLst/>
                <a:latin typeface="Arial Unicode MS"/>
                <a:ea typeface="JetBrains Mono"/>
              </a:rPr>
              <a:t>th:action=</a:t>
            </a:r>
            <a:r>
              <a:rPr kumimoji="0" lang="ko-KR" altLang="ko-KR" sz="1100" b="0" i="0" u="none" strike="noStrike" cap="none" normalizeH="0" baseline="0">
                <a:ln>
                  <a:noFill/>
                </a:ln>
                <a:solidFill>
                  <a:srgbClr val="6AAB73"/>
                </a:solidFill>
                <a:effectLst/>
                <a:latin typeface="Arial Unicode MS"/>
                <a:ea typeface="JetBrains Mono"/>
              </a:rPr>
              <a:t>"@{/order}" </a:t>
            </a:r>
            <a:r>
              <a:rPr kumimoji="0" lang="ko-KR" altLang="ko-KR" sz="1100" b="0" i="0" u="none" strike="noStrike" cap="none" normalizeH="0" baseline="0">
                <a:ln>
                  <a:noFill/>
                </a:ln>
                <a:solidFill>
                  <a:srgbClr val="BCBEC4"/>
                </a:solidFill>
                <a:effectLst/>
                <a:latin typeface="Arial Unicode MS"/>
                <a:ea typeface="JetBrains Mono"/>
              </a:rPr>
              <a:t>th:object=</a:t>
            </a:r>
            <a:r>
              <a:rPr kumimoji="0" lang="ko-KR" altLang="ko-KR" sz="1100" b="0" i="0" u="none" strike="noStrike" cap="none" normalizeH="0" baseline="0">
                <a:ln>
                  <a:noFill/>
                </a:ln>
                <a:solidFill>
                  <a:srgbClr val="6AAB73"/>
                </a:solidFill>
                <a:effectLst/>
                <a:latin typeface="Arial Unicode MS"/>
                <a:ea typeface="JetBrains Mono"/>
              </a:rPr>
              <a:t>"${order}" </a:t>
            </a:r>
            <a:r>
              <a:rPr kumimoji="0" lang="ko-KR" altLang="ko-KR" sz="1100" b="0" i="0" u="none" strike="noStrike" cap="none" normalizeH="0" baseline="0">
                <a:ln>
                  <a:noFill/>
                </a:ln>
                <a:solidFill>
                  <a:srgbClr val="BCBEC4"/>
                </a:solidFill>
                <a:effectLst/>
                <a:latin typeface="Arial Unicode MS"/>
                <a:ea typeface="JetBrains Mono"/>
              </a:rPr>
              <a:t>method=</a:t>
            </a:r>
            <a:r>
              <a:rPr kumimoji="0" lang="ko-KR" altLang="ko-KR" sz="1100" b="0" i="0" u="none" strike="noStrike" cap="none" normalizeH="0" baseline="0">
                <a:ln>
                  <a:noFill/>
                </a:ln>
                <a:solidFill>
                  <a:srgbClr val="6AAB73"/>
                </a:solidFill>
                <a:effectLst/>
                <a:latin typeface="Arial Unicode MS"/>
                <a:ea typeface="JetBrains Mono"/>
              </a:rPr>
              <a:t>"post"</a:t>
            </a:r>
            <a:r>
              <a:rPr kumimoji="0" lang="ko-KR" altLang="ko-KR" sz="1100" b="0" i="0" u="none" strike="noStrike" cap="none" normalizeH="0" baseline="0">
                <a:ln>
                  <a:noFill/>
                </a:ln>
                <a:solidFill>
                  <a:srgbClr val="BCBEC4"/>
                </a:solidFill>
                <a:effectLst/>
                <a:latin typeface="Arial Unicode MS"/>
                <a:ea typeface="JetBrains Mono"/>
              </a:rPr>
              <a:t>&gt;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&lt;!-- </a:t>
            </a:r>
            <a:r>
              <a:rPr kumimoji="0" lang="ko-KR" altLang="ko-KR" sz="11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상품명 입력 </a:t>
            </a:r>
            <a:r>
              <a:rPr kumimoji="0" lang="ko-KR" altLang="ko-KR" sz="1100" b="0" i="0" u="none" strike="noStrike" cap="none" normalizeH="0" baseline="0">
                <a:ln>
                  <a:noFill/>
                </a:ln>
                <a:solidFill>
                  <a:srgbClr val="BCBEC4"/>
                </a:solidFill>
                <a:effectLst/>
                <a:latin typeface="Arial Unicode MS"/>
                <a:ea typeface="JetBrains Mono"/>
              </a:rPr>
              <a:t>--&gt;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&lt;</a:t>
            </a:r>
            <a:r>
              <a:rPr kumimoji="0" lang="ko-KR" altLang="ko-KR" sz="1100" b="0" i="0" u="none" strike="noStrike" cap="none" normalizeH="0" baseline="0">
                <a:ln>
                  <a:noFill/>
                </a:ln>
                <a:solidFill>
                  <a:srgbClr val="16BAAC"/>
                </a:solidFill>
                <a:effectLst/>
                <a:latin typeface="Arial Unicode MS"/>
                <a:ea typeface="JetBrains Mono"/>
              </a:rPr>
              <a:t>label</a:t>
            </a:r>
            <a:r>
              <a:rPr kumimoji="0" lang="ko-KR" altLang="ko-KR" sz="1100" b="0" i="0" u="none" strike="noStrike" cap="none" normalizeH="0" baseline="0">
                <a:ln>
                  <a:noFill/>
                </a:ln>
                <a:solidFill>
                  <a:srgbClr val="BCBEC4"/>
                </a:solidFill>
                <a:effectLst/>
                <a:latin typeface="Arial Unicode MS"/>
                <a:ea typeface="JetBrains Mono"/>
              </a:rPr>
              <a:t>&gt;</a:t>
            </a:r>
            <a:r>
              <a:rPr kumimoji="0" lang="ko-KR" altLang="ko-KR" sz="11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상품명</a:t>
            </a:r>
            <a:r>
              <a:rPr kumimoji="0" lang="ko-KR" altLang="ko-KR" sz="1100" b="0" i="0" u="none" strike="noStrike" cap="none" normalizeH="0" baseline="0">
                <a:ln>
                  <a:noFill/>
                </a:ln>
                <a:solidFill>
                  <a:srgbClr val="BCBEC4"/>
                </a:solidFill>
                <a:effectLst/>
                <a:latin typeface="Arial Unicode MS"/>
                <a:ea typeface="JetBrains Mono"/>
              </a:rPr>
              <a:t>: &lt;</a:t>
            </a:r>
            <a:r>
              <a:rPr kumimoji="0" lang="ko-KR" altLang="ko-KR" sz="1100" b="0" i="0" u="none" strike="noStrike" cap="none" normalizeH="0" baseline="0">
                <a:ln>
                  <a:noFill/>
                </a:ln>
                <a:solidFill>
                  <a:srgbClr val="16BAAC"/>
                </a:solidFill>
                <a:effectLst/>
                <a:latin typeface="Arial Unicode MS"/>
                <a:ea typeface="JetBrains Mono"/>
              </a:rPr>
              <a:t>input </a:t>
            </a:r>
            <a:r>
              <a:rPr kumimoji="0" lang="ko-KR" altLang="ko-KR" sz="1100" b="0" i="0" u="none" strike="noStrike" cap="none" normalizeH="0" baseline="0">
                <a:ln>
                  <a:noFill/>
                </a:ln>
                <a:solidFill>
                  <a:srgbClr val="BCBEC4"/>
                </a:solidFill>
                <a:effectLst/>
                <a:latin typeface="Arial Unicode MS"/>
                <a:ea typeface="JetBrains Mono"/>
              </a:rPr>
              <a:t>type=</a:t>
            </a:r>
            <a:r>
              <a:rPr kumimoji="0" lang="ko-KR" altLang="ko-KR" sz="1100" b="0" i="0" u="none" strike="noStrike" cap="none" normalizeH="0" baseline="0">
                <a:ln>
                  <a:noFill/>
                </a:ln>
                <a:solidFill>
                  <a:srgbClr val="6AAB73"/>
                </a:solidFill>
                <a:effectLst/>
                <a:latin typeface="Arial Unicode MS"/>
                <a:ea typeface="JetBrains Mono"/>
              </a:rPr>
              <a:t>"text" </a:t>
            </a:r>
            <a:r>
              <a:rPr kumimoji="0" lang="ko-KR" altLang="ko-KR" sz="1100" b="0" i="0" u="none" strike="noStrike" cap="none" normalizeH="0" baseline="0">
                <a:ln>
                  <a:noFill/>
                </a:ln>
                <a:solidFill>
                  <a:srgbClr val="BCBEC4"/>
                </a:solidFill>
                <a:effectLst/>
                <a:latin typeface="Arial Unicode MS"/>
                <a:ea typeface="JetBrains Mono"/>
              </a:rPr>
              <a:t>th:field=</a:t>
            </a:r>
            <a:r>
              <a:rPr kumimoji="0" lang="ko-KR" altLang="ko-KR" sz="1100" b="0" i="0" u="none" strike="noStrike" cap="none" normalizeH="0" baseline="0">
                <a:ln>
                  <a:noFill/>
                </a:ln>
                <a:solidFill>
                  <a:srgbClr val="6AAB73"/>
                </a:solidFill>
                <a:effectLst/>
                <a:latin typeface="Arial Unicode MS"/>
                <a:ea typeface="JetBrains Mono"/>
              </a:rPr>
              <a:t>"*{productName}" </a:t>
            </a:r>
            <a:r>
              <a:rPr kumimoji="0" lang="ko-KR" altLang="ko-KR" sz="1100" b="0" i="0" u="none" strike="noStrike" cap="none" normalizeH="0" baseline="0">
                <a:ln>
                  <a:noFill/>
                </a:ln>
                <a:solidFill>
                  <a:srgbClr val="BCBEC4"/>
                </a:solidFill>
                <a:effectLst/>
                <a:latin typeface="Arial Unicode MS"/>
                <a:ea typeface="JetBrains Mono"/>
              </a:rPr>
              <a:t>/&gt;&lt;/label&gt;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&lt;</a:t>
            </a:r>
            <a:r>
              <a:rPr kumimoji="0" lang="ko-KR" altLang="ko-KR" sz="1100" b="0" i="0" u="none" strike="noStrike" cap="none" normalizeH="0" baseline="0">
                <a:ln>
                  <a:noFill/>
                </a:ln>
                <a:solidFill>
                  <a:srgbClr val="16BAAC"/>
                </a:solidFill>
                <a:effectLst/>
                <a:latin typeface="Arial Unicode MS"/>
                <a:ea typeface="JetBrains Mono"/>
              </a:rPr>
              <a:t>span </a:t>
            </a:r>
            <a:r>
              <a:rPr kumimoji="0" lang="ko-KR" altLang="ko-KR" sz="1100" b="0" i="0" u="none" strike="noStrike" cap="none" normalizeH="0" baseline="0">
                <a:ln>
                  <a:noFill/>
                </a:ln>
                <a:solidFill>
                  <a:srgbClr val="BCBEC4"/>
                </a:solidFill>
                <a:effectLst/>
                <a:latin typeface="Arial Unicode MS"/>
                <a:ea typeface="JetBrains Mono"/>
              </a:rPr>
              <a:t>th:</a:t>
            </a:r>
            <a:r>
              <a:rPr kumimoji="0" lang="ko-KR" altLang="ko-KR" sz="1100" b="0" i="0" u="none" strike="noStrike" cap="none" normalizeH="0" baseline="0">
                <a:ln>
                  <a:noFill/>
                </a:ln>
                <a:solidFill>
                  <a:srgbClr val="CF8E6D"/>
                </a:solidFill>
                <a:effectLst/>
                <a:latin typeface="Arial Unicode MS"/>
                <a:ea typeface="JetBrains Mono"/>
              </a:rPr>
              <a:t>if</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"${#fields.hasErrors('productName')}" </a:t>
            </a:r>
            <a:r>
              <a:rPr kumimoji="0" lang="ko-KR" altLang="ko-KR" sz="1100" b="0" i="0" u="none" strike="noStrike" cap="none" normalizeH="0" baseline="0">
                <a:ln>
                  <a:noFill/>
                </a:ln>
                <a:solidFill>
                  <a:srgbClr val="BCBEC4"/>
                </a:solidFill>
                <a:effectLst/>
                <a:latin typeface="Arial Unicode MS"/>
                <a:ea typeface="JetBrains Mono"/>
              </a:rPr>
              <a:t>th:errors=</a:t>
            </a:r>
            <a:r>
              <a:rPr kumimoji="0" lang="ko-KR" altLang="ko-KR" sz="1100" b="0" i="0" u="none" strike="noStrike" cap="none" normalizeH="0" baseline="0">
                <a:ln>
                  <a:noFill/>
                </a:ln>
                <a:solidFill>
                  <a:srgbClr val="6AAB73"/>
                </a:solidFill>
                <a:effectLst/>
                <a:latin typeface="Arial Unicode MS"/>
                <a:ea typeface="JetBrains Mono"/>
              </a:rPr>
              <a:t>"*{productName}"</a:t>
            </a:r>
            <a:r>
              <a:rPr kumimoji="0" lang="ko-KR" altLang="ko-KR" sz="1100" b="0" i="0" u="none" strike="noStrike" cap="none" normalizeH="0" baseline="0">
                <a:ln>
                  <a:noFill/>
                </a:ln>
                <a:solidFill>
                  <a:srgbClr val="BCBEC4"/>
                </a:solidFill>
                <a:effectLst/>
                <a:latin typeface="Arial Unicode MS"/>
                <a:ea typeface="JetBrains Mono"/>
              </a:rPr>
              <a:t>&gt;</a:t>
            </a:r>
            <a:r>
              <a:rPr kumimoji="0" lang="ko-KR" altLang="ko-KR" sz="11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상품명 오류</a:t>
            </a:r>
            <a:r>
              <a:rPr kumimoji="0" lang="ko-KR" altLang="ko-KR" sz="1100" b="0" i="0" u="none" strike="noStrike" cap="none" normalizeH="0" baseline="0">
                <a:ln>
                  <a:noFill/>
                </a:ln>
                <a:solidFill>
                  <a:srgbClr val="BCBEC4"/>
                </a:solidFill>
                <a:effectLst/>
                <a:latin typeface="Arial Unicode MS"/>
                <a:ea typeface="JetBrains Mono"/>
              </a:rPr>
              <a:t>&lt;/span&gt;&lt;</a:t>
            </a:r>
            <a:r>
              <a:rPr kumimoji="0" lang="ko-KR" altLang="ko-KR" sz="1100" b="0" i="0" u="none" strike="noStrike" cap="none" normalizeH="0" baseline="0">
                <a:ln>
                  <a:noFill/>
                </a:ln>
                <a:solidFill>
                  <a:srgbClr val="16BAAC"/>
                </a:solidFill>
                <a:effectLst/>
                <a:latin typeface="Arial Unicode MS"/>
                <a:ea typeface="JetBrains Mono"/>
              </a:rPr>
              <a:t>br</a:t>
            </a:r>
            <a:r>
              <a:rPr kumimoji="0" lang="ko-KR" altLang="ko-KR" sz="1100" b="0" i="0" u="none" strike="noStrike" cap="none" normalizeH="0" baseline="0">
                <a:ln>
                  <a:noFill/>
                </a:ln>
                <a:solidFill>
                  <a:srgbClr val="BCBEC4"/>
                </a:solidFill>
                <a:effectLst/>
                <a:latin typeface="Arial Unicode MS"/>
                <a:ea typeface="JetBrains Mono"/>
              </a:rPr>
              <a:t>/&gt;</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&lt;!-- </a:t>
            </a:r>
            <a:r>
              <a:rPr kumimoji="0" lang="ko-KR" altLang="ko-KR" sz="11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가격 입력 </a:t>
            </a:r>
            <a:r>
              <a:rPr kumimoji="0" lang="ko-KR" altLang="ko-KR" sz="1100" b="0" i="0" u="none" strike="noStrike" cap="none" normalizeH="0" baseline="0">
                <a:ln>
                  <a:noFill/>
                </a:ln>
                <a:solidFill>
                  <a:srgbClr val="BCBEC4"/>
                </a:solidFill>
                <a:effectLst/>
                <a:latin typeface="Arial Unicode MS"/>
                <a:ea typeface="JetBrains Mono"/>
              </a:rPr>
              <a:t>--&gt;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&lt;</a:t>
            </a:r>
            <a:r>
              <a:rPr kumimoji="0" lang="ko-KR" altLang="ko-KR" sz="1100" b="0" i="0" u="none" strike="noStrike" cap="none" normalizeH="0" baseline="0">
                <a:ln>
                  <a:noFill/>
                </a:ln>
                <a:solidFill>
                  <a:srgbClr val="16BAAC"/>
                </a:solidFill>
                <a:effectLst/>
                <a:latin typeface="Arial Unicode MS"/>
                <a:ea typeface="JetBrains Mono"/>
              </a:rPr>
              <a:t>label</a:t>
            </a:r>
            <a:r>
              <a:rPr kumimoji="0" lang="ko-KR" altLang="ko-KR" sz="1100" b="0" i="0" u="none" strike="noStrike" cap="none" normalizeH="0" baseline="0">
                <a:ln>
                  <a:noFill/>
                </a:ln>
                <a:solidFill>
                  <a:srgbClr val="BCBEC4"/>
                </a:solidFill>
                <a:effectLst/>
                <a:latin typeface="Arial Unicode MS"/>
                <a:ea typeface="JetBrains Mono"/>
              </a:rPr>
              <a:t>&gt;</a:t>
            </a:r>
            <a:r>
              <a:rPr kumimoji="0" lang="ko-KR" altLang="ko-KR" sz="11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가격</a:t>
            </a:r>
            <a:r>
              <a:rPr kumimoji="0" lang="ko-KR" altLang="ko-KR" sz="1100" b="0" i="0" u="none" strike="noStrike" cap="none" normalizeH="0" baseline="0">
                <a:ln>
                  <a:noFill/>
                </a:ln>
                <a:solidFill>
                  <a:srgbClr val="BCBEC4"/>
                </a:solidFill>
                <a:effectLst/>
                <a:latin typeface="Arial Unicode MS"/>
                <a:ea typeface="JetBrains Mono"/>
              </a:rPr>
              <a:t>: &lt;</a:t>
            </a:r>
            <a:r>
              <a:rPr kumimoji="0" lang="ko-KR" altLang="ko-KR" sz="1100" b="0" i="0" u="none" strike="noStrike" cap="none" normalizeH="0" baseline="0">
                <a:ln>
                  <a:noFill/>
                </a:ln>
                <a:solidFill>
                  <a:srgbClr val="16BAAC"/>
                </a:solidFill>
                <a:effectLst/>
                <a:latin typeface="Arial Unicode MS"/>
                <a:ea typeface="JetBrains Mono"/>
              </a:rPr>
              <a:t>input </a:t>
            </a:r>
            <a:r>
              <a:rPr kumimoji="0" lang="ko-KR" altLang="ko-KR" sz="1100" b="0" i="0" u="none" strike="noStrike" cap="none" normalizeH="0" baseline="0">
                <a:ln>
                  <a:noFill/>
                </a:ln>
                <a:solidFill>
                  <a:srgbClr val="BCBEC4"/>
                </a:solidFill>
                <a:effectLst/>
                <a:latin typeface="Arial Unicode MS"/>
                <a:ea typeface="JetBrains Mono"/>
              </a:rPr>
              <a:t>type=</a:t>
            </a:r>
            <a:r>
              <a:rPr kumimoji="0" lang="ko-KR" altLang="ko-KR" sz="1100" b="0" i="0" u="none" strike="noStrike" cap="none" normalizeH="0" baseline="0">
                <a:ln>
                  <a:noFill/>
                </a:ln>
                <a:solidFill>
                  <a:srgbClr val="6AAB73"/>
                </a:solidFill>
                <a:effectLst/>
                <a:latin typeface="Arial Unicode MS"/>
                <a:ea typeface="JetBrains Mono"/>
              </a:rPr>
              <a:t>"number" </a:t>
            </a:r>
            <a:r>
              <a:rPr kumimoji="0" lang="ko-KR" altLang="ko-KR" sz="1100" b="0" i="0" u="none" strike="noStrike" cap="none" normalizeH="0" baseline="0">
                <a:ln>
                  <a:noFill/>
                </a:ln>
                <a:solidFill>
                  <a:srgbClr val="BCBEC4"/>
                </a:solidFill>
                <a:effectLst/>
                <a:latin typeface="Arial Unicode MS"/>
                <a:ea typeface="JetBrains Mono"/>
              </a:rPr>
              <a:t>th:field=</a:t>
            </a:r>
            <a:r>
              <a:rPr kumimoji="0" lang="ko-KR" altLang="ko-KR" sz="1100" b="0" i="0" u="none" strike="noStrike" cap="none" normalizeH="0" baseline="0">
                <a:ln>
                  <a:noFill/>
                </a:ln>
                <a:solidFill>
                  <a:srgbClr val="6AAB73"/>
                </a:solidFill>
                <a:effectLst/>
                <a:latin typeface="Arial Unicode MS"/>
                <a:ea typeface="JetBrains Mono"/>
              </a:rPr>
              <a:t>"*{price}" </a:t>
            </a:r>
            <a:r>
              <a:rPr kumimoji="0" lang="ko-KR" altLang="ko-KR" sz="1100" b="0" i="0" u="none" strike="noStrike" cap="none" normalizeH="0" baseline="0">
                <a:ln>
                  <a:noFill/>
                </a:ln>
                <a:solidFill>
                  <a:srgbClr val="BCBEC4"/>
                </a:solidFill>
                <a:effectLst/>
                <a:latin typeface="Arial Unicode MS"/>
                <a:ea typeface="JetBrains Mono"/>
              </a:rPr>
              <a:t>/&gt;&lt;/label&gt;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&lt;</a:t>
            </a:r>
            <a:r>
              <a:rPr kumimoji="0" lang="ko-KR" altLang="ko-KR" sz="1100" b="0" i="0" u="none" strike="noStrike" cap="none" normalizeH="0" baseline="0">
                <a:ln>
                  <a:noFill/>
                </a:ln>
                <a:solidFill>
                  <a:srgbClr val="16BAAC"/>
                </a:solidFill>
                <a:effectLst/>
                <a:latin typeface="Arial Unicode MS"/>
                <a:ea typeface="JetBrains Mono"/>
              </a:rPr>
              <a:t>span </a:t>
            </a:r>
            <a:r>
              <a:rPr kumimoji="0" lang="ko-KR" altLang="ko-KR" sz="1100" b="0" i="0" u="none" strike="noStrike" cap="none" normalizeH="0" baseline="0">
                <a:ln>
                  <a:noFill/>
                </a:ln>
                <a:solidFill>
                  <a:srgbClr val="BCBEC4"/>
                </a:solidFill>
                <a:effectLst/>
                <a:latin typeface="Arial Unicode MS"/>
                <a:ea typeface="JetBrains Mono"/>
              </a:rPr>
              <a:t>th:</a:t>
            </a:r>
            <a:r>
              <a:rPr kumimoji="0" lang="ko-KR" altLang="ko-KR" sz="1100" b="0" i="0" u="none" strike="noStrike" cap="none" normalizeH="0" baseline="0">
                <a:ln>
                  <a:noFill/>
                </a:ln>
                <a:solidFill>
                  <a:srgbClr val="CF8E6D"/>
                </a:solidFill>
                <a:effectLst/>
                <a:latin typeface="Arial Unicode MS"/>
                <a:ea typeface="JetBrains Mono"/>
              </a:rPr>
              <a:t>if</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"${#fields.hasErrors('price')}" </a:t>
            </a:r>
            <a:r>
              <a:rPr kumimoji="0" lang="ko-KR" altLang="ko-KR" sz="1100" b="0" i="0" u="none" strike="noStrike" cap="none" normalizeH="0" baseline="0">
                <a:ln>
                  <a:noFill/>
                </a:ln>
                <a:solidFill>
                  <a:srgbClr val="BCBEC4"/>
                </a:solidFill>
                <a:effectLst/>
                <a:latin typeface="Arial Unicode MS"/>
                <a:ea typeface="JetBrains Mono"/>
              </a:rPr>
              <a:t>th:errors=</a:t>
            </a:r>
            <a:r>
              <a:rPr kumimoji="0" lang="ko-KR" altLang="ko-KR" sz="1100" b="0" i="0" u="none" strike="noStrike" cap="none" normalizeH="0" baseline="0">
                <a:ln>
                  <a:noFill/>
                </a:ln>
                <a:solidFill>
                  <a:srgbClr val="6AAB73"/>
                </a:solidFill>
                <a:effectLst/>
                <a:latin typeface="Arial Unicode MS"/>
                <a:ea typeface="JetBrains Mono"/>
              </a:rPr>
              <a:t>"*{price}"</a:t>
            </a:r>
            <a:r>
              <a:rPr kumimoji="0" lang="ko-KR" altLang="ko-KR" sz="1100" b="0" i="0" u="none" strike="noStrike" cap="none" normalizeH="0" baseline="0">
                <a:ln>
                  <a:noFill/>
                </a:ln>
                <a:solidFill>
                  <a:srgbClr val="BCBEC4"/>
                </a:solidFill>
                <a:effectLst/>
                <a:latin typeface="Arial Unicode MS"/>
                <a:ea typeface="JetBrains Mono"/>
              </a:rPr>
              <a:t>&gt;</a:t>
            </a:r>
            <a:r>
              <a:rPr kumimoji="0" lang="ko-KR" altLang="ko-KR" sz="11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가격 오류</a:t>
            </a:r>
            <a:r>
              <a:rPr kumimoji="0" lang="ko-KR" altLang="ko-KR" sz="1100" b="0" i="0" u="none" strike="noStrike" cap="none" normalizeH="0" baseline="0">
                <a:ln>
                  <a:noFill/>
                </a:ln>
                <a:solidFill>
                  <a:srgbClr val="BCBEC4"/>
                </a:solidFill>
                <a:effectLst/>
                <a:latin typeface="Arial Unicode MS"/>
                <a:ea typeface="JetBrains Mono"/>
              </a:rPr>
              <a:t>&lt;/span&gt;&lt;</a:t>
            </a:r>
            <a:r>
              <a:rPr kumimoji="0" lang="ko-KR" altLang="ko-KR" sz="1100" b="0" i="0" u="none" strike="noStrike" cap="none" normalizeH="0" baseline="0">
                <a:ln>
                  <a:noFill/>
                </a:ln>
                <a:solidFill>
                  <a:srgbClr val="16BAAC"/>
                </a:solidFill>
                <a:effectLst/>
                <a:latin typeface="Arial Unicode MS"/>
                <a:ea typeface="JetBrains Mono"/>
              </a:rPr>
              <a:t>br</a:t>
            </a:r>
            <a:r>
              <a:rPr kumimoji="0" lang="ko-KR" altLang="ko-KR" sz="1100" b="0" i="0" u="none" strike="noStrike" cap="none" normalizeH="0" baseline="0">
                <a:ln>
                  <a:noFill/>
                </a:ln>
                <a:solidFill>
                  <a:srgbClr val="BCBEC4"/>
                </a:solidFill>
                <a:effectLst/>
                <a:latin typeface="Arial Unicode MS"/>
                <a:ea typeface="JetBrains Mono"/>
              </a:rPr>
              <a:t>/&gt;</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&lt;</a:t>
            </a:r>
            <a:r>
              <a:rPr kumimoji="0" lang="ko-KR" altLang="ko-KR" sz="1100" b="0" i="0" u="none" strike="noStrike" cap="none" normalizeH="0" baseline="0">
                <a:ln>
                  <a:noFill/>
                </a:ln>
                <a:solidFill>
                  <a:srgbClr val="16BAAC"/>
                </a:solidFill>
                <a:effectLst/>
                <a:latin typeface="Arial Unicode MS"/>
                <a:ea typeface="JetBrains Mono"/>
              </a:rPr>
              <a:t>button </a:t>
            </a:r>
            <a:r>
              <a:rPr kumimoji="0" lang="ko-KR" altLang="ko-KR" sz="1100" b="0" i="0" u="none" strike="noStrike" cap="none" normalizeH="0" baseline="0">
                <a:ln>
                  <a:noFill/>
                </a:ln>
                <a:solidFill>
                  <a:srgbClr val="BCBEC4"/>
                </a:solidFill>
                <a:effectLst/>
                <a:latin typeface="Arial Unicode MS"/>
                <a:ea typeface="JetBrains Mono"/>
              </a:rPr>
              <a:t>type=</a:t>
            </a:r>
            <a:r>
              <a:rPr kumimoji="0" lang="ko-KR" altLang="ko-KR" sz="1100" b="0" i="0" u="none" strike="noStrike" cap="none" normalizeH="0" baseline="0">
                <a:ln>
                  <a:noFill/>
                </a:ln>
                <a:solidFill>
                  <a:srgbClr val="6AAB73"/>
                </a:solidFill>
                <a:effectLst/>
                <a:latin typeface="Arial Unicode MS"/>
                <a:ea typeface="JetBrains Mono"/>
              </a:rPr>
              <a:t>"submit"</a:t>
            </a:r>
            <a:r>
              <a:rPr kumimoji="0" lang="ko-KR" altLang="ko-KR" sz="1100" b="0" i="0" u="none" strike="noStrike" cap="none" normalizeH="0" baseline="0">
                <a:ln>
                  <a:noFill/>
                </a:ln>
                <a:solidFill>
                  <a:srgbClr val="BCBEC4"/>
                </a:solidFill>
                <a:effectLst/>
                <a:latin typeface="Arial Unicode MS"/>
                <a:ea typeface="JetBrains Mono"/>
              </a:rPr>
              <a:t>&gt;</a:t>
            </a:r>
            <a:r>
              <a:rPr kumimoji="0" lang="ko-KR" altLang="ko-KR" sz="11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제출</a:t>
            </a:r>
            <a:r>
              <a:rPr kumimoji="0" lang="ko-KR" altLang="ko-KR" sz="1100" b="0" i="0" u="none" strike="noStrike" cap="none" normalizeH="0" baseline="0">
                <a:ln>
                  <a:noFill/>
                </a:ln>
                <a:solidFill>
                  <a:srgbClr val="BCBEC4"/>
                </a:solidFill>
                <a:effectLst/>
                <a:latin typeface="Arial Unicode MS"/>
                <a:ea typeface="JetBrains Mono"/>
              </a:rPr>
              <a:t>&lt;/button&gt;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&lt;/form&gt;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3" name="Rectangle 3">
            <a:extLst>
              <a:ext uri="{FF2B5EF4-FFF2-40B4-BE49-F238E27FC236}">
                <a16:creationId xmlns:a16="http://schemas.microsoft.com/office/drawing/2014/main" id="{7F2A83D1-1D30-83AB-6F14-51B5FCA59EA6}"/>
              </a:ext>
            </a:extLst>
          </p:cNvPr>
          <p:cNvSpPr>
            <a:spLocks noChangeArrowheads="1"/>
          </p:cNvSpPr>
          <p:nvPr/>
        </p:nvSpPr>
        <p:spPr bwMode="auto">
          <a:xfrm>
            <a:off x="391026" y="4742484"/>
            <a:ext cx="3934327" cy="578107"/>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range</a:t>
            </a:r>
            <a:r>
              <a:rPr kumimoji="0" lang="en-US" altLang="ko-KR" sz="1100" b="0" i="0" u="none" strike="noStrike" cap="none" normalizeH="0" baseline="0">
                <a:ln>
                  <a:noFill/>
                </a:ln>
                <a:solidFill>
                  <a:srgbClr val="BCBEC4"/>
                </a:solidFill>
                <a:effectLst/>
                <a:latin typeface="Arial Unicode MS"/>
                <a:ea typeface="JetBrains Mono"/>
              </a:rPr>
              <a:t>.order.price</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56A8F5"/>
                </a:solidFill>
                <a:effectLst/>
                <a:latin typeface="Courier New" panose="02070309020205020404" pitchFamily="49" charset="0"/>
                <a:ea typeface="JetBrains Mono"/>
                <a:cs typeface="Courier New" panose="02070309020205020404" pitchFamily="49" charset="0"/>
              </a:rPr>
              <a:t>가격은 </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2AACB8"/>
                </a:solidFill>
                <a:effectLst/>
                <a:latin typeface="Arial Unicode MS"/>
                <a:ea typeface="JetBrains Mono"/>
              </a:rPr>
              <a:t>0</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56A8F5"/>
                </a:solidFill>
                <a:effectLst/>
                <a:latin typeface="Courier New" panose="02070309020205020404" pitchFamily="49" charset="0"/>
                <a:ea typeface="JetBrains Mono"/>
                <a:cs typeface="Courier New" panose="02070309020205020404" pitchFamily="49" charset="0"/>
              </a:rPr>
              <a:t>이상 </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2AACB8"/>
                </a:solidFill>
                <a:effectLst/>
                <a:latin typeface="Arial Unicode MS"/>
                <a:ea typeface="JetBrains Mono"/>
              </a:rPr>
              <a:t>1</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이하여야 합니다</a:t>
            </a:r>
            <a:r>
              <a:rPr kumimoji="0" lang="ko-KR" altLang="ko-KR" sz="1100" b="0" i="0" u="none" strike="noStrike" cap="none" normalizeH="0" baseline="0">
                <a:ln>
                  <a:noFill/>
                </a:ln>
                <a:solidFill>
                  <a:srgbClr val="BCBEC4"/>
                </a:solidFill>
                <a:effectLst/>
                <a:latin typeface="Arial Unicode MS"/>
                <a:ea typeface="JetBrains Mono"/>
              </a:rPr>
              <a:t>.</a:t>
            </a:r>
            <a:br>
              <a:rPr kumimoji="0" lang="en-US"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r</a:t>
            </a:r>
            <a:r>
              <a:rPr kumimoji="0" lang="ko-KR" altLang="ko-KR" sz="1100" b="0" i="0" u="none" strike="noStrike" cap="none" normalizeH="0" baseline="0">
                <a:ln>
                  <a:noFill/>
                </a:ln>
                <a:solidFill>
                  <a:srgbClr val="BCBEC4"/>
                </a:solidFill>
                <a:effectLst/>
                <a:latin typeface="Arial Unicode MS"/>
                <a:ea typeface="JetBrains Mono"/>
              </a:rPr>
              <a:t>equired</a:t>
            </a:r>
            <a:r>
              <a:rPr kumimoji="0" lang="en-US" altLang="ko-KR" sz="1100" b="0" i="0" u="none" strike="noStrike" cap="none" normalizeH="0" baseline="0">
                <a:ln>
                  <a:noFill/>
                </a:ln>
                <a:solidFill>
                  <a:srgbClr val="BCBEC4"/>
                </a:solidFill>
                <a:effectLst/>
                <a:latin typeface="Arial Unicode MS"/>
                <a:ea typeface="JetBrains Mono"/>
              </a:rPr>
              <a:t>.order.productName</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상품명은 필수입니다</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4" name="TextBox 13">
            <a:extLst>
              <a:ext uri="{FF2B5EF4-FFF2-40B4-BE49-F238E27FC236}">
                <a16:creationId xmlns:a16="http://schemas.microsoft.com/office/drawing/2014/main" id="{6D448AA7-A7AA-A04A-7E39-072071C23BD2}"/>
              </a:ext>
            </a:extLst>
          </p:cNvPr>
          <p:cNvSpPr txBox="1"/>
          <p:nvPr/>
        </p:nvSpPr>
        <p:spPr>
          <a:xfrm>
            <a:off x="326410" y="4465484"/>
            <a:ext cx="1596389" cy="276999"/>
          </a:xfrm>
          <a:prstGeom prst="rect">
            <a:avLst/>
          </a:prstGeom>
          <a:noFill/>
        </p:spPr>
        <p:txBody>
          <a:bodyPr wrap="square">
            <a:spAutoFit/>
          </a:bodyPr>
          <a:lstStyle/>
          <a:p>
            <a:r>
              <a:rPr lang="en-US" altLang="ko-KR" sz="1200"/>
              <a:t>validation.properties</a:t>
            </a:r>
            <a:endParaRPr lang="ko-KR" altLang="en-US" sz="1200">
              <a:latin typeface="+mn-ea"/>
            </a:endParaRPr>
          </a:p>
        </p:txBody>
      </p:sp>
      <p:sp>
        <p:nvSpPr>
          <p:cNvPr id="16" name="직사각형 15">
            <a:extLst>
              <a:ext uri="{FF2B5EF4-FFF2-40B4-BE49-F238E27FC236}">
                <a16:creationId xmlns:a16="http://schemas.microsoft.com/office/drawing/2014/main" id="{40C1B359-84C9-2B14-083A-E015799B6DCF}"/>
              </a:ext>
            </a:extLst>
          </p:cNvPr>
          <p:cNvSpPr/>
          <p:nvPr/>
        </p:nvSpPr>
        <p:spPr>
          <a:xfrm>
            <a:off x="2991606" y="2277616"/>
            <a:ext cx="497553" cy="201111"/>
          </a:xfrm>
          <a:prstGeom prst="rect">
            <a:avLst/>
          </a:prstGeom>
          <a:noFill/>
          <a:ln w="127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직사각형 16">
            <a:extLst>
              <a:ext uri="{FF2B5EF4-FFF2-40B4-BE49-F238E27FC236}">
                <a16:creationId xmlns:a16="http://schemas.microsoft.com/office/drawing/2014/main" id="{D985B30D-5751-93BC-4CA6-1283A10CEAA2}"/>
              </a:ext>
            </a:extLst>
          </p:cNvPr>
          <p:cNvSpPr/>
          <p:nvPr/>
        </p:nvSpPr>
        <p:spPr>
          <a:xfrm>
            <a:off x="3517242" y="2277616"/>
            <a:ext cx="1624262" cy="201111"/>
          </a:xfrm>
          <a:prstGeom prst="rect">
            <a:avLst/>
          </a:prstGeom>
          <a:noFill/>
          <a:ln w="127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9" name="직선 화살표 연결선 18">
            <a:extLst>
              <a:ext uri="{FF2B5EF4-FFF2-40B4-BE49-F238E27FC236}">
                <a16:creationId xmlns:a16="http://schemas.microsoft.com/office/drawing/2014/main" id="{6ECBD0CF-CBBC-5F4E-BBE8-4AE0F68CEB8F}"/>
              </a:ext>
            </a:extLst>
          </p:cNvPr>
          <p:cNvCxnSpPr>
            <a:cxnSpLocks/>
            <a:stCxn id="16" idx="2"/>
          </p:cNvCxnSpPr>
          <p:nvPr/>
        </p:nvCxnSpPr>
        <p:spPr>
          <a:xfrm flipH="1">
            <a:off x="1088041" y="2478727"/>
            <a:ext cx="2152342" cy="2377177"/>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EB0C17A1-E7E2-BC2D-E08D-400AC8B166AE}"/>
              </a:ext>
            </a:extLst>
          </p:cNvPr>
          <p:cNvCxnSpPr>
            <a:cxnSpLocks/>
            <a:stCxn id="17" idx="2"/>
          </p:cNvCxnSpPr>
          <p:nvPr/>
        </p:nvCxnSpPr>
        <p:spPr>
          <a:xfrm flipH="1">
            <a:off x="2866027" y="2478727"/>
            <a:ext cx="1463346" cy="2377177"/>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5" name="직사각형 14">
            <a:extLst>
              <a:ext uri="{FF2B5EF4-FFF2-40B4-BE49-F238E27FC236}">
                <a16:creationId xmlns:a16="http://schemas.microsoft.com/office/drawing/2014/main" id="{44CE6AE1-9D00-A00F-2C91-00AB2D6AC529}"/>
              </a:ext>
            </a:extLst>
          </p:cNvPr>
          <p:cNvSpPr/>
          <p:nvPr/>
        </p:nvSpPr>
        <p:spPr>
          <a:xfrm>
            <a:off x="391026" y="5463363"/>
            <a:ext cx="11800974" cy="1164614"/>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t>위 예제를 실행해 보면 정상적으로 동작하고 클라이언트 화면에도 정확하게 오류 메시지를 보여준다</a:t>
            </a:r>
            <a:endParaRPr lang="en-US" altLang="ko-KR" sz="1200"/>
          </a:p>
          <a:p>
            <a:pPr marL="171450" indent="-171450">
              <a:lnSpc>
                <a:spcPct val="150000"/>
              </a:lnSpc>
              <a:buFont typeface="Arial" panose="020B0604020202020204" pitchFamily="34" charset="0"/>
              <a:buChar char="•"/>
            </a:pPr>
            <a:r>
              <a:rPr lang="ko-KR" altLang="en-US" sz="1200"/>
              <a:t>근데 한가지 이상한 점이 있다</a:t>
            </a:r>
            <a:r>
              <a:rPr lang="en-US" altLang="ko-KR" sz="1200"/>
              <a:t>. rejectValue </a:t>
            </a:r>
            <a:r>
              <a:rPr lang="ko-KR" altLang="en-US" sz="1200"/>
              <a:t>에 설정한 오류 코드 </a:t>
            </a:r>
            <a:r>
              <a:rPr lang="en-US" altLang="ko-KR" sz="1200"/>
              <a:t>“range” </a:t>
            </a:r>
            <a:r>
              <a:rPr lang="ko-KR" altLang="en-US" sz="1200"/>
              <a:t>와</a:t>
            </a:r>
            <a:r>
              <a:rPr lang="en-US" altLang="ko-KR" sz="1200"/>
              <a:t> </a:t>
            </a:r>
            <a:r>
              <a:rPr lang="ko-KR" altLang="en-US" sz="1200"/>
              <a:t>메시지 파일에 입력한 오류 코드 </a:t>
            </a:r>
            <a:r>
              <a:rPr lang="en-US" altLang="ko-KR" sz="1200"/>
              <a:t>“range.order.price” </a:t>
            </a:r>
            <a:r>
              <a:rPr lang="ko-KR" altLang="en-US" sz="1200"/>
              <a:t>의 값이 서로 일치하지 않는데도 정확하게 오류 코드를 찾아 주고 있다는 점이다</a:t>
            </a:r>
            <a:endParaRPr lang="en-US" altLang="ko-KR" sz="1200"/>
          </a:p>
          <a:p>
            <a:pPr marL="171450" indent="-171450">
              <a:lnSpc>
                <a:spcPct val="150000"/>
              </a:lnSpc>
              <a:buFont typeface="Arial" panose="020B0604020202020204" pitchFamily="34" charset="0"/>
              <a:buChar char="•"/>
            </a:pPr>
            <a:r>
              <a:rPr lang="ko-KR" altLang="en-US" sz="1200"/>
              <a:t>그 이유는 </a:t>
            </a:r>
            <a:r>
              <a:rPr lang="en-US" altLang="ko-KR" sz="1200"/>
              <a:t>BindingResult </a:t>
            </a:r>
            <a:r>
              <a:rPr lang="ko-KR" altLang="en-US" sz="1200"/>
              <a:t>가 내부적으로 오류 코드와 관련된 특별한 작업을 수행하고 있는데 바로 </a:t>
            </a:r>
            <a:r>
              <a:rPr lang="en-US" altLang="ko-KR" sz="1200"/>
              <a:t>MessageCodesResolver </a:t>
            </a:r>
            <a:r>
              <a:rPr lang="ko-KR" altLang="en-US" sz="1200"/>
              <a:t>클래스가 그 해결책을 가지고 있다</a:t>
            </a:r>
            <a:endParaRPr lang="en-US" altLang="ko-KR" sz="1200"/>
          </a:p>
        </p:txBody>
      </p:sp>
    </p:spTree>
    <p:extLst>
      <p:ext uri="{BB962C8B-B14F-4D97-AF65-F5344CB8AC3E}">
        <p14:creationId xmlns:p14="http://schemas.microsoft.com/office/powerpoint/2010/main" val="35255034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C3E45B7-9FB7-4A0A-A764-156679392F0E}"/>
              </a:ext>
            </a:extLst>
          </p:cNvPr>
          <p:cNvSpPr txBox="1"/>
          <p:nvPr/>
        </p:nvSpPr>
        <p:spPr>
          <a:xfrm>
            <a:off x="1618248" y="2634916"/>
            <a:ext cx="2480166" cy="646331"/>
          </a:xfrm>
          <a:prstGeom prst="rect">
            <a:avLst/>
          </a:prstGeom>
          <a:noFill/>
        </p:spPr>
        <p:txBody>
          <a:bodyPr wrap="none" rtlCol="0">
            <a:spAutoFit/>
          </a:bodyPr>
          <a:lstStyle/>
          <a:p>
            <a:pPr marL="571500" indent="-571500">
              <a:buFont typeface="Wingdings" panose="05000000000000000000" pitchFamily="2" charset="2"/>
              <a:buChar char="ü"/>
            </a:pPr>
            <a:r>
              <a:rPr lang="ko-KR" altLang="en-US" sz="3600" b="1">
                <a:solidFill>
                  <a:schemeClr val="accent1">
                    <a:lumMod val="75000"/>
                  </a:schemeClr>
                </a:solidFill>
                <a:latin typeface="+mj-lt"/>
              </a:rPr>
              <a:t>강좌 소개</a:t>
            </a:r>
          </a:p>
        </p:txBody>
      </p:sp>
      <p:sp>
        <p:nvSpPr>
          <p:cNvPr id="3" name="TextBox 2">
            <a:extLst>
              <a:ext uri="{FF2B5EF4-FFF2-40B4-BE49-F238E27FC236}">
                <a16:creationId xmlns:a16="http://schemas.microsoft.com/office/drawing/2014/main" id="{352722D2-7CFE-4B57-B2B5-9830792007B1}"/>
              </a:ext>
            </a:extLst>
          </p:cNvPr>
          <p:cNvSpPr txBox="1"/>
          <p:nvPr/>
        </p:nvSpPr>
        <p:spPr>
          <a:xfrm>
            <a:off x="2232137" y="3576754"/>
            <a:ext cx="2480166" cy="1131079"/>
          </a:xfrm>
          <a:prstGeom prst="rect">
            <a:avLst/>
          </a:prstGeom>
          <a:noFill/>
        </p:spPr>
        <p:txBody>
          <a:bodyPr wrap="none" rtlCol="0">
            <a:spAutoFit/>
          </a:bodyPr>
          <a:lstStyle/>
          <a:p>
            <a:pPr marL="342900" indent="-342900">
              <a:lnSpc>
                <a:spcPct val="200000"/>
              </a:lnSpc>
              <a:buFont typeface="+mj-lt"/>
              <a:buAutoNum type="arabicPeriod"/>
            </a:pPr>
            <a:r>
              <a:rPr lang="ko-KR" altLang="en-US">
                <a:solidFill>
                  <a:schemeClr val="accent1">
                    <a:lumMod val="75000"/>
                  </a:schemeClr>
                </a:solidFill>
                <a:latin typeface="+mj-lt"/>
              </a:rPr>
              <a:t>커리큘럼 소개</a:t>
            </a:r>
            <a:endParaRPr lang="en-US" altLang="ko-KR">
              <a:solidFill>
                <a:schemeClr val="accent1">
                  <a:lumMod val="75000"/>
                </a:schemeClr>
              </a:solidFill>
              <a:latin typeface="+mj-lt"/>
            </a:endParaRPr>
          </a:p>
          <a:p>
            <a:pPr marL="342900" indent="-342900">
              <a:lnSpc>
                <a:spcPct val="200000"/>
              </a:lnSpc>
              <a:buFont typeface="+mj-lt"/>
              <a:buAutoNum type="arabicPeriod"/>
            </a:pPr>
            <a:r>
              <a:rPr lang="ko-KR" altLang="en-US">
                <a:solidFill>
                  <a:schemeClr val="accent1">
                    <a:lumMod val="75000"/>
                  </a:schemeClr>
                </a:solidFill>
                <a:latin typeface="+mj-lt"/>
              </a:rPr>
              <a:t>개발환경 </a:t>
            </a:r>
            <a:r>
              <a:rPr lang="en-US" altLang="ko-KR">
                <a:solidFill>
                  <a:schemeClr val="accent1">
                    <a:lumMod val="75000"/>
                  </a:schemeClr>
                </a:solidFill>
                <a:latin typeface="+mj-lt"/>
              </a:rPr>
              <a:t>&amp;</a:t>
            </a:r>
            <a:r>
              <a:rPr lang="ko-KR" altLang="en-US">
                <a:solidFill>
                  <a:schemeClr val="accent1">
                    <a:lumMod val="75000"/>
                  </a:schemeClr>
                </a:solidFill>
                <a:latin typeface="+mj-lt"/>
              </a:rPr>
              <a:t> 필요사항</a:t>
            </a:r>
          </a:p>
        </p:txBody>
      </p:sp>
    </p:spTree>
    <p:extLst>
      <p:ext uri="{BB962C8B-B14F-4D97-AF65-F5344CB8AC3E}">
        <p14:creationId xmlns:p14="http://schemas.microsoft.com/office/powerpoint/2010/main" val="231896400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28235-34F3-480D-9582-51322E7389EC}"/>
              </a:ext>
            </a:extLst>
          </p:cNvPr>
          <p:cNvSpPr txBox="1"/>
          <p:nvPr/>
        </p:nvSpPr>
        <p:spPr>
          <a:xfrm>
            <a:off x="2072145" y="2921169"/>
            <a:ext cx="8047716" cy="1015663"/>
          </a:xfrm>
          <a:prstGeom prst="rect">
            <a:avLst/>
          </a:prstGeom>
          <a:noFill/>
        </p:spPr>
        <p:txBody>
          <a:bodyPr wrap="none" rtlCol="0">
            <a:spAutoFit/>
          </a:bodyPr>
          <a:lstStyle/>
          <a:p>
            <a:pPr algn="ctr"/>
            <a:r>
              <a:rPr lang="ko-KR" altLang="en-US" sz="6000">
                <a:solidFill>
                  <a:schemeClr val="accent1">
                    <a:lumMod val="75000"/>
                  </a:schemeClr>
                </a:solidFill>
                <a:latin typeface="나눔바른고딕" panose="020B0603020101020101" pitchFamily="50" charset="-127"/>
                <a:ea typeface="나눔바른고딕" panose="020B0603020101020101" pitchFamily="50" charset="-127"/>
              </a:rPr>
              <a:t>스프링 </a:t>
            </a:r>
            <a:r>
              <a:rPr lang="en-US" altLang="ko-KR" sz="6000">
                <a:solidFill>
                  <a:schemeClr val="accent1">
                    <a:lumMod val="75000"/>
                  </a:schemeClr>
                </a:solidFill>
                <a:latin typeface="나눔바른고딕" panose="020B0603020101020101" pitchFamily="50" charset="-127"/>
                <a:ea typeface="나눔바른고딕" panose="020B0603020101020101" pitchFamily="50" charset="-127"/>
              </a:rPr>
              <a:t>MVC </a:t>
            </a:r>
            <a:r>
              <a:rPr lang="ko-KR" altLang="en-US" sz="6000">
                <a:solidFill>
                  <a:schemeClr val="accent1">
                    <a:lumMod val="75000"/>
                  </a:schemeClr>
                </a:solidFill>
                <a:latin typeface="나눔바른고딕" panose="020B0603020101020101" pitchFamily="50" charset="-127"/>
                <a:ea typeface="나눔바른고딕" panose="020B0603020101020101" pitchFamily="50" charset="-127"/>
              </a:rPr>
              <a:t>간단 예제</a:t>
            </a:r>
            <a:endParaRPr lang="ko-KR" altLang="en-US" sz="6000">
              <a:solidFill>
                <a:schemeClr val="accent1">
                  <a:lumMod val="75000"/>
                </a:schemeClr>
              </a:solidFill>
              <a:latin typeface="+mj-lt"/>
            </a:endParaRPr>
          </a:p>
        </p:txBody>
      </p:sp>
      <p:sp>
        <p:nvSpPr>
          <p:cNvPr id="3" name="TextBox 2">
            <a:extLst>
              <a:ext uri="{FF2B5EF4-FFF2-40B4-BE49-F238E27FC236}">
                <a16:creationId xmlns:a16="http://schemas.microsoft.com/office/drawing/2014/main" id="{CDB69857-4DB7-EFC1-D480-BBEE632C406D}"/>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240871834"/>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
            <a:extLst>
              <a:ext uri="{FF2B5EF4-FFF2-40B4-BE49-F238E27FC236}">
                <a16:creationId xmlns:a16="http://schemas.microsoft.com/office/drawing/2014/main" id="{9473661C-973B-6436-C1AB-6A60061C96FB}"/>
              </a:ext>
            </a:extLst>
          </p:cNvPr>
          <p:cNvSpPr>
            <a:spLocks noChangeArrowheads="1"/>
          </p:cNvSpPr>
          <p:nvPr/>
        </p:nvSpPr>
        <p:spPr bwMode="auto">
          <a:xfrm>
            <a:off x="643690" y="2282318"/>
            <a:ext cx="5763248" cy="425988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3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latin typeface="Arial Unicode MS"/>
                <a:ea typeface="JetBrains Mono"/>
              </a:rPr>
              <a:t>required</a:t>
            </a:r>
            <a:r>
              <a:rPr kumimoji="0" lang="ko-KR" altLang="ko-KR" sz="1100" b="0" i="0" u="none" strike="noStrike" cap="none" normalizeH="0" baseline="0">
                <a:ln>
                  <a:noFill/>
                </a:ln>
                <a:solidFill>
                  <a:srgbClr val="808080"/>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필수입니다</a:t>
            </a:r>
            <a:b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CF8E6D"/>
                </a:solidFill>
                <a:effectLst/>
                <a:latin typeface="Arial Unicode MS"/>
                <a:ea typeface="JetBrains Mono"/>
              </a:rPr>
              <a:t>max</a:t>
            </a:r>
            <a:r>
              <a:rPr kumimoji="0" lang="ko-KR" altLang="ko-KR" sz="1100" b="0" i="0" u="none" strike="noStrike" cap="none" normalizeH="0" baseline="0">
                <a:ln>
                  <a:noFill/>
                </a:ln>
                <a:solidFill>
                  <a:srgbClr val="808080"/>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초과할 수 없습니다</a:t>
            </a:r>
            <a:r>
              <a:rPr kumimoji="0" lang="ko-KR" altLang="ko-KR" sz="1100" b="0" i="0" u="none" strike="noStrike" cap="none" normalizeH="0" baseline="0">
                <a:ln>
                  <a:noFill/>
                </a:ln>
                <a:solidFill>
                  <a:srgbClr val="6AAB73"/>
                </a:solidFill>
                <a:effectLst/>
                <a:latin typeface="Arial Unicode MS"/>
                <a:ea typeface="JetBrains Mono"/>
              </a:rPr>
              <a:t>.</a:t>
            </a:r>
            <a:br>
              <a:rPr kumimoji="0" lang="ko-KR" altLang="ko-KR" sz="1100" b="0" i="0" u="none" strike="noStrike" cap="none" normalizeH="0" baseline="0">
                <a:ln>
                  <a:noFill/>
                </a:ln>
                <a:solidFill>
                  <a:srgbClr val="6AAB73"/>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min</a:t>
            </a:r>
            <a:r>
              <a:rPr kumimoji="0" lang="ko-KR" altLang="ko-KR" sz="1100" b="0" i="0" u="none" strike="noStrike" cap="none" normalizeH="0" baseline="0">
                <a:ln>
                  <a:noFill/>
                </a:ln>
                <a:solidFill>
                  <a:srgbClr val="808080"/>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최소 사항입니다</a:t>
            </a:r>
            <a:r>
              <a:rPr kumimoji="0" lang="ko-KR" altLang="ko-KR" sz="1100" b="0" i="0" u="none" strike="noStrike" cap="none" normalizeH="0" baseline="0">
                <a:ln>
                  <a:noFill/>
                </a:ln>
                <a:solidFill>
                  <a:srgbClr val="6AAB73"/>
                </a:solidFill>
                <a:effectLst/>
                <a:latin typeface="Arial Unicode MS"/>
                <a:ea typeface="JetBrains Mono"/>
              </a:rPr>
              <a:t>.</a:t>
            </a:r>
            <a:endParaRPr kumimoji="0" lang="en-US" altLang="ko-KR" sz="1100" b="0" i="0" u="none" strike="noStrike" cap="none" normalizeH="0" baseline="0">
              <a:ln>
                <a:noFill/>
              </a:ln>
              <a:solidFill>
                <a:srgbClr val="6AAB73"/>
              </a:solidFill>
              <a:effectLst/>
              <a:latin typeface="Arial Unicode MS"/>
              <a:ea typeface="JetBrains Mono"/>
            </a:endParaRPr>
          </a:p>
          <a:p>
            <a:pPr marL="0" marR="0" lvl="0" indent="0" algn="l" defTabSz="914400" rtl="0" eaLnBrk="0" fontAlgn="base" latinLnBrk="0" hangingPunct="0">
              <a:lnSpc>
                <a:spcPct val="130000"/>
              </a:lnSpc>
              <a:spcBef>
                <a:spcPct val="0"/>
              </a:spcBef>
              <a:spcAft>
                <a:spcPct val="0"/>
              </a:spcAft>
              <a:buClrTx/>
              <a:buSzTx/>
              <a:buFontTx/>
              <a:buNone/>
              <a:tabLst/>
            </a:pPr>
            <a:br>
              <a:rPr kumimoji="0" lang="ko-KR" altLang="ko-KR" sz="1100" b="0" i="0" u="none" strike="noStrike" cap="none" normalizeH="0" baseline="0">
                <a:ln>
                  <a:noFill/>
                </a:ln>
                <a:solidFill>
                  <a:srgbClr val="6AAB73"/>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required.int</a:t>
            </a:r>
            <a:r>
              <a:rPr kumimoji="0" lang="ko-KR" altLang="ko-KR" sz="1100" b="0" i="0" u="none" strike="noStrike" cap="none" normalizeH="0" baseline="0">
                <a:ln>
                  <a:noFill/>
                </a:ln>
                <a:solidFill>
                  <a:srgbClr val="808080"/>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숫자 입력입니다</a:t>
            </a:r>
            <a:r>
              <a:rPr kumimoji="0" lang="ko-KR" altLang="ko-KR" sz="1100" b="0" i="0" u="none" strike="noStrike" cap="none" normalizeH="0" baseline="0">
                <a:ln>
                  <a:noFill/>
                </a:ln>
                <a:solidFill>
                  <a:srgbClr val="6AAB73"/>
                </a:solidFill>
                <a:effectLst/>
                <a:latin typeface="Arial Unicode MS"/>
                <a:ea typeface="JetBrains Mono"/>
              </a:rPr>
              <a:t>.</a:t>
            </a:r>
            <a:br>
              <a:rPr kumimoji="0" lang="ko-KR" altLang="ko-KR" sz="1100" b="0" i="0" u="none" strike="noStrike" cap="none" normalizeH="0" baseline="0">
                <a:ln>
                  <a:noFill/>
                </a:ln>
                <a:solidFill>
                  <a:srgbClr val="6AAB73"/>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max.String</a:t>
            </a:r>
            <a:r>
              <a:rPr kumimoji="0" lang="ko-KR" altLang="ko-KR" sz="1100" b="0" i="0" u="none" strike="noStrike" cap="none" normalizeH="0" baseline="0">
                <a:ln>
                  <a:noFill/>
                </a:ln>
                <a:solidFill>
                  <a:srgbClr val="808080"/>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최대값은 문자만 가능합니다</a:t>
            </a:r>
            <a:r>
              <a:rPr kumimoji="0" lang="ko-KR" altLang="ko-KR" sz="1100" b="0" i="0" u="none" strike="noStrike" cap="none" normalizeH="0" baseline="0">
                <a:ln>
                  <a:noFill/>
                </a:ln>
                <a:solidFill>
                  <a:srgbClr val="6AAB73"/>
                </a:solidFill>
                <a:effectLst/>
                <a:latin typeface="Arial Unicode MS"/>
                <a:ea typeface="JetBrains Mono"/>
              </a:rPr>
              <a:t>.</a:t>
            </a:r>
            <a:br>
              <a:rPr kumimoji="0" lang="ko-KR" altLang="ko-KR" sz="1100" b="0" i="0" u="none" strike="noStrike" cap="none" normalizeH="0" baseline="0">
                <a:ln>
                  <a:noFill/>
                </a:ln>
                <a:solidFill>
                  <a:srgbClr val="6AAB73"/>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min.int</a:t>
            </a:r>
            <a:r>
              <a:rPr kumimoji="0" lang="ko-KR" altLang="ko-KR" sz="1100" b="0" i="0" u="none" strike="noStrike" cap="none" normalizeH="0" baseline="0">
                <a:ln>
                  <a:noFill/>
                </a:ln>
                <a:solidFill>
                  <a:srgbClr val="808080"/>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최소값은 숫자만 가능합니다</a:t>
            </a:r>
            <a:r>
              <a:rPr kumimoji="0" lang="ko-KR" altLang="ko-KR" sz="1100" b="0" i="0" u="none" strike="noStrike" cap="none" normalizeH="0" baseline="0">
                <a:ln>
                  <a:noFill/>
                </a:ln>
                <a:solidFill>
                  <a:srgbClr val="6AAB73"/>
                </a:solidFill>
                <a:effectLst/>
                <a:latin typeface="Arial Unicode MS"/>
                <a:ea typeface="JetBrains Mono"/>
              </a:rPr>
              <a:t>.</a:t>
            </a:r>
            <a:endParaRPr kumimoji="0" lang="en-US" altLang="ko-KR" sz="1100" b="0" i="0" u="none" strike="noStrike" cap="none" normalizeH="0" baseline="0">
              <a:ln>
                <a:noFill/>
              </a:ln>
              <a:solidFill>
                <a:srgbClr val="6AAB73"/>
              </a:solidFill>
              <a:effectLst/>
              <a:latin typeface="Arial Unicode MS"/>
              <a:ea typeface="JetBrains Mono"/>
            </a:endParaRPr>
          </a:p>
          <a:p>
            <a:pPr marL="0" marR="0" lvl="0" indent="0" algn="l" defTabSz="914400" rtl="0" eaLnBrk="0" fontAlgn="base" latinLnBrk="0" hangingPunct="0">
              <a:lnSpc>
                <a:spcPct val="130000"/>
              </a:lnSpc>
              <a:spcBef>
                <a:spcPct val="0"/>
              </a:spcBef>
              <a:spcAft>
                <a:spcPct val="0"/>
              </a:spcAft>
              <a:buClrTx/>
              <a:buSzTx/>
              <a:buFontTx/>
              <a:buNone/>
              <a:tabLst/>
            </a:pPr>
            <a:br>
              <a:rPr kumimoji="0" lang="ko-KR" altLang="ko-KR" sz="1100" b="0" i="0" u="none" strike="noStrike" cap="none" normalizeH="0" baseline="0">
                <a:ln>
                  <a:noFill/>
                </a:ln>
                <a:solidFill>
                  <a:srgbClr val="6AAB73"/>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required.user</a:t>
            </a:r>
            <a:r>
              <a:rPr kumimoji="0" lang="ko-KR" altLang="ko-KR" sz="1100" b="0" i="0" u="none" strike="noStrike" cap="none" normalizeH="0" baseline="0">
                <a:ln>
                  <a:noFill/>
                </a:ln>
                <a:solidFill>
                  <a:srgbClr val="808080"/>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사용자 정보는 필수입니다</a:t>
            </a:r>
            <a:b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CF8E6D"/>
                </a:solidFill>
                <a:effectLst/>
                <a:latin typeface="Arial Unicode MS"/>
                <a:ea typeface="JetBrains Mono"/>
              </a:rPr>
              <a:t>max.order</a:t>
            </a:r>
            <a:r>
              <a:rPr kumimoji="0" lang="ko-KR" altLang="ko-KR" sz="1100" b="0" i="0" u="none" strike="noStrike" cap="none" normalizeH="0" baseline="0">
                <a:ln>
                  <a:noFill/>
                </a:ln>
                <a:solidFill>
                  <a:srgbClr val="808080"/>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주문량을 초과할 수 없습니다</a:t>
            </a:r>
            <a:r>
              <a:rPr kumimoji="0" lang="ko-KR" altLang="ko-KR" sz="1100" b="0" i="0" u="none" strike="noStrike" cap="none" normalizeH="0" baseline="0">
                <a:ln>
                  <a:noFill/>
                </a:ln>
                <a:solidFill>
                  <a:srgbClr val="6AAB73"/>
                </a:solidFill>
                <a:effectLst/>
                <a:latin typeface="Arial Unicode MS"/>
                <a:ea typeface="JetBrains Mono"/>
              </a:rPr>
              <a:t>.</a:t>
            </a:r>
            <a:br>
              <a:rPr kumimoji="0" lang="ko-KR" altLang="ko-KR" sz="1100" b="0" i="0" u="none" strike="noStrike" cap="none" normalizeH="0" baseline="0">
                <a:ln>
                  <a:noFill/>
                </a:ln>
                <a:solidFill>
                  <a:srgbClr val="6AAB73"/>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min.order</a:t>
            </a:r>
            <a:r>
              <a:rPr kumimoji="0" lang="ko-KR" altLang="ko-KR" sz="1100" b="0" i="0" u="none" strike="noStrike" cap="none" normalizeH="0" baseline="0">
                <a:ln>
                  <a:noFill/>
                </a:ln>
                <a:solidFill>
                  <a:srgbClr val="808080"/>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최소 주문량을 만족해야 합니다</a:t>
            </a:r>
            <a:r>
              <a:rPr kumimoji="0" lang="ko-KR" altLang="ko-KR" sz="1100" b="0" i="0" u="none" strike="noStrike" cap="none" normalizeH="0" baseline="0">
                <a:ln>
                  <a:noFill/>
                </a:ln>
                <a:solidFill>
                  <a:srgbClr val="6AAB73"/>
                </a:solidFill>
                <a:effectLst/>
                <a:latin typeface="Arial Unicode MS"/>
                <a:ea typeface="JetBrains Mono"/>
              </a:rPr>
              <a:t>.</a:t>
            </a:r>
            <a:endParaRPr lang="en-US" altLang="ko-KR" sz="1100">
              <a:solidFill>
                <a:srgbClr val="6AAB73"/>
              </a:solidFill>
              <a:latin typeface="Arial Unicode MS"/>
              <a:ea typeface="JetBrains Mono"/>
            </a:endParaRPr>
          </a:p>
          <a:p>
            <a:pPr marL="0" marR="0" lvl="0" indent="0" algn="l" defTabSz="914400" rtl="0" eaLnBrk="0" fontAlgn="base" latinLnBrk="0" hangingPunct="0">
              <a:lnSpc>
                <a:spcPct val="130000"/>
              </a:lnSpc>
              <a:spcBef>
                <a:spcPct val="0"/>
              </a:spcBef>
              <a:spcAft>
                <a:spcPct val="0"/>
              </a:spcAft>
              <a:buClrTx/>
              <a:buSzTx/>
              <a:buFontTx/>
              <a:buNone/>
              <a:tabLst/>
            </a:pPr>
            <a:br>
              <a:rPr kumimoji="0" lang="ko-KR" altLang="ko-KR" sz="1100" b="0" i="0" u="none" strike="noStrike" cap="none" normalizeH="0" baseline="0">
                <a:ln>
                  <a:noFill/>
                </a:ln>
                <a:solidFill>
                  <a:srgbClr val="6AAB73"/>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required.name</a:t>
            </a:r>
            <a:r>
              <a:rPr kumimoji="0" lang="ko-KR" altLang="ko-KR" sz="1100" b="0" i="0" u="none" strike="noStrike" cap="none" normalizeH="0" baseline="0">
                <a:ln>
                  <a:noFill/>
                </a:ln>
                <a:solidFill>
                  <a:srgbClr val="808080"/>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이름은 필수입니다</a:t>
            </a:r>
            <a:b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CF8E6D"/>
                </a:solidFill>
                <a:effectLst/>
                <a:latin typeface="Arial Unicode MS"/>
                <a:ea typeface="JetBrains Mono"/>
              </a:rPr>
              <a:t>max.productName</a:t>
            </a:r>
            <a:r>
              <a:rPr kumimoji="0" lang="ko-KR" altLang="ko-KR" sz="1100" b="0" i="0" u="none" strike="noStrike" cap="none" normalizeH="0" baseline="0">
                <a:ln>
                  <a:noFill/>
                </a:ln>
                <a:solidFill>
                  <a:srgbClr val="808080"/>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상품명이 너무 깁니다</a:t>
            </a:r>
            <a:b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CF8E6D"/>
                </a:solidFill>
                <a:effectLst/>
                <a:latin typeface="Arial Unicode MS"/>
                <a:ea typeface="JetBrains Mono"/>
              </a:rPr>
              <a:t>min.price</a:t>
            </a:r>
            <a:r>
              <a:rPr kumimoji="0" lang="ko-KR" altLang="ko-KR" sz="1100" b="0" i="0" u="none" strike="noStrike" cap="none" normalizeH="0" baseline="0">
                <a:ln>
                  <a:noFill/>
                </a:ln>
                <a:solidFill>
                  <a:srgbClr val="808080"/>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최소 가격을 만족해야 합니다</a:t>
            </a:r>
            <a:r>
              <a:rPr kumimoji="0" lang="ko-KR" altLang="ko-KR" sz="1100" b="0" i="0" u="none" strike="noStrike" cap="none" normalizeH="0" baseline="0">
                <a:ln>
                  <a:noFill/>
                </a:ln>
                <a:solidFill>
                  <a:srgbClr val="6AAB73"/>
                </a:solidFill>
                <a:effectLst/>
                <a:latin typeface="Arial Unicode MS"/>
                <a:ea typeface="JetBrains Mono"/>
              </a:rPr>
              <a:t>.</a:t>
            </a:r>
            <a:br>
              <a:rPr kumimoji="0" lang="ko-KR" altLang="ko-KR" sz="1100" b="0" i="0" u="none" strike="noStrike" cap="none" normalizeH="0" baseline="0">
                <a:ln>
                  <a:noFill/>
                </a:ln>
                <a:solidFill>
                  <a:srgbClr val="6AAB73"/>
                </a:solidFill>
                <a:effectLst/>
                <a:latin typeface="Arial Unicode MS"/>
                <a:ea typeface="JetBrains Mono"/>
              </a:rPr>
            </a:br>
            <a:br>
              <a:rPr kumimoji="0" lang="ko-KR" altLang="ko-KR" sz="1100" b="0" i="0" u="none" strike="noStrike" cap="none" normalizeH="0" baseline="0">
                <a:ln>
                  <a:noFill/>
                </a:ln>
                <a:solidFill>
                  <a:srgbClr val="6AAB73"/>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required.user.name</a:t>
            </a:r>
            <a:r>
              <a:rPr kumimoji="0" lang="ko-KR" altLang="ko-KR" sz="1100" b="0" i="0" u="none" strike="noStrike" cap="none" normalizeH="0" baseline="0">
                <a:ln>
                  <a:noFill/>
                </a:ln>
                <a:solidFill>
                  <a:srgbClr val="808080"/>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사용자 이름은 필수입니다</a:t>
            </a:r>
            <a:b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CF8E6D"/>
                </a:solidFill>
                <a:effectLst/>
                <a:latin typeface="Arial Unicode MS"/>
                <a:ea typeface="JetBrains Mono"/>
              </a:rPr>
              <a:t>max.order.productName</a:t>
            </a:r>
            <a:r>
              <a:rPr kumimoji="0" lang="ko-KR" altLang="ko-KR" sz="1100" b="0" i="0" u="none" strike="noStrike" cap="none" normalizeH="0" baseline="0">
                <a:ln>
                  <a:noFill/>
                </a:ln>
                <a:solidFill>
                  <a:srgbClr val="808080"/>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주문 하신 상품명이 너무 깁니다</a:t>
            </a:r>
            <a:r>
              <a:rPr kumimoji="0" lang="ko-KR" altLang="ko-KR" sz="1100" b="0" i="0" u="none" strike="noStrike" cap="none" normalizeH="0" baseline="0">
                <a:ln>
                  <a:noFill/>
                </a:ln>
                <a:solidFill>
                  <a:srgbClr val="6AAB73"/>
                </a:solidFill>
                <a:effectLst/>
                <a:latin typeface="Arial Unicode MS"/>
                <a:ea typeface="JetBrains Mono"/>
              </a:rPr>
              <a:t>.</a:t>
            </a:r>
            <a:br>
              <a:rPr kumimoji="0" lang="ko-KR" altLang="ko-KR" sz="1100" b="0" i="0" u="none" strike="noStrike" cap="none" normalizeH="0" baseline="0">
                <a:ln>
                  <a:noFill/>
                </a:ln>
                <a:solidFill>
                  <a:srgbClr val="6AAB73"/>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min.order.price</a:t>
            </a:r>
            <a:r>
              <a:rPr kumimoji="0" lang="ko-KR" altLang="ko-KR" sz="1100" b="0" i="0" u="none" strike="noStrike" cap="none" normalizeH="0" baseline="0">
                <a:ln>
                  <a:noFill/>
                </a:ln>
                <a:solidFill>
                  <a:srgbClr val="808080"/>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주문 시 최소 가격을 만족 해야 합니다</a:t>
            </a:r>
            <a:r>
              <a:rPr kumimoji="0" lang="ko-KR" altLang="ko-KR" sz="1100" b="0" i="0" u="none" strike="noStrike" cap="none" normalizeH="0" baseline="0">
                <a:ln>
                  <a:noFill/>
                </a:ln>
                <a:solidFill>
                  <a:srgbClr val="6AAB73"/>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22" name="직사각형 21">
            <a:extLst>
              <a:ext uri="{FF2B5EF4-FFF2-40B4-BE49-F238E27FC236}">
                <a16:creationId xmlns:a16="http://schemas.microsoft.com/office/drawing/2014/main" id="{F49B2331-6E02-90F7-5B02-DF4E1840BE3C}"/>
              </a:ext>
            </a:extLst>
          </p:cNvPr>
          <p:cNvSpPr/>
          <p:nvPr/>
        </p:nvSpPr>
        <p:spPr>
          <a:xfrm>
            <a:off x="137554" y="214602"/>
            <a:ext cx="3026021" cy="369332"/>
          </a:xfrm>
          <a:prstGeom prst="rect">
            <a:avLst/>
          </a:prstGeom>
        </p:spPr>
        <p:txBody>
          <a:bodyPr wrap="none">
            <a:spAutoFit/>
          </a:bodyPr>
          <a:lstStyle/>
          <a:p>
            <a:pPr marL="285750" indent="-285750">
              <a:buFont typeface="Wingdings" panose="05000000000000000000" pitchFamily="2" charset="2"/>
              <a:buChar char="ü"/>
            </a:pPr>
            <a:r>
              <a:rPr lang="en-US" altLang="ko-KR" sz="1800" b="1">
                <a:solidFill>
                  <a:schemeClr val="accent1">
                    <a:lumMod val="75000"/>
                  </a:schemeClr>
                </a:solidFill>
              </a:rPr>
              <a:t>MessageCodesResolver</a:t>
            </a:r>
            <a:endParaRPr lang="ko-KR" altLang="en-US" b="1">
              <a:solidFill>
                <a:schemeClr val="accent1">
                  <a:lumMod val="75000"/>
                </a:schemeClr>
              </a:solidFill>
              <a:latin typeface="+mn-ea"/>
            </a:endParaRPr>
          </a:p>
        </p:txBody>
      </p:sp>
      <p:sp>
        <p:nvSpPr>
          <p:cNvPr id="23" name="직사각형 22">
            <a:extLst>
              <a:ext uri="{FF2B5EF4-FFF2-40B4-BE49-F238E27FC236}">
                <a16:creationId xmlns:a16="http://schemas.microsoft.com/office/drawing/2014/main" id="{07E316DF-A89C-B24D-B98A-A2978870D700}"/>
              </a:ext>
            </a:extLst>
          </p:cNvPr>
          <p:cNvSpPr/>
          <p:nvPr/>
        </p:nvSpPr>
        <p:spPr>
          <a:xfrm>
            <a:off x="397556" y="583934"/>
            <a:ext cx="11249011"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MessageCodesResolver </a:t>
            </a:r>
            <a:r>
              <a:rPr lang="ko-KR" altLang="en-US" sz="1200"/>
              <a:t>는 검증 오류 발생 시 오류 메시지의 메시지 코드를 생성하는 인터페이스이다</a:t>
            </a:r>
            <a:endParaRPr lang="en-US" altLang="ko-KR" sz="1200"/>
          </a:p>
          <a:p>
            <a:pPr marL="171450" indent="-171450">
              <a:lnSpc>
                <a:spcPct val="150000"/>
              </a:lnSpc>
              <a:buFont typeface="Arial" panose="020B0604020202020204" pitchFamily="34" charset="0"/>
              <a:buChar char="•"/>
            </a:pPr>
            <a:r>
              <a:rPr lang="ko-KR" altLang="en-US" sz="1200"/>
              <a:t>유효성 검증 시 필드 오류</a:t>
            </a:r>
            <a:r>
              <a:rPr lang="en-US" altLang="ko-KR" sz="1200"/>
              <a:t> </a:t>
            </a:r>
            <a:r>
              <a:rPr lang="ko-KR" altLang="en-US" sz="1200"/>
              <a:t>또는 글로벌 오류가 발생하면</a:t>
            </a:r>
            <a:r>
              <a:rPr lang="en-US" altLang="ko-KR" sz="1200"/>
              <a:t> </a:t>
            </a:r>
            <a:r>
              <a:rPr lang="ko-KR" altLang="en-US" sz="1200"/>
              <a:t>이 오류들을 </a:t>
            </a:r>
            <a:r>
              <a:rPr lang="en-US" altLang="ko-KR" sz="1200"/>
              <a:t>MessageSource </a:t>
            </a:r>
            <a:r>
              <a:rPr lang="ko-KR" altLang="en-US" sz="1200"/>
              <a:t>와 연동하여 해당 오류 메시지를 찾기 위한 메시지 코드 목록을 생성한다</a:t>
            </a:r>
            <a:endParaRPr lang="en-US" altLang="ko-KR" sz="1200">
              <a:latin typeface="+mn-ea"/>
            </a:endParaRPr>
          </a:p>
        </p:txBody>
      </p:sp>
      <p:sp>
        <p:nvSpPr>
          <p:cNvPr id="5" name="직사각형 4">
            <a:extLst>
              <a:ext uri="{FF2B5EF4-FFF2-40B4-BE49-F238E27FC236}">
                <a16:creationId xmlns:a16="http://schemas.microsoft.com/office/drawing/2014/main" id="{29018A41-B44F-7E19-AA96-54D3B73A3796}"/>
              </a:ext>
            </a:extLst>
          </p:cNvPr>
          <p:cNvSpPr/>
          <p:nvPr/>
        </p:nvSpPr>
        <p:spPr>
          <a:xfrm>
            <a:off x="137553" y="1495965"/>
            <a:ext cx="225254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오류 메시지 전략</a:t>
            </a:r>
          </a:p>
        </p:txBody>
      </p:sp>
      <p:sp>
        <p:nvSpPr>
          <p:cNvPr id="6" name="직사각형 5">
            <a:extLst>
              <a:ext uri="{FF2B5EF4-FFF2-40B4-BE49-F238E27FC236}">
                <a16:creationId xmlns:a16="http://schemas.microsoft.com/office/drawing/2014/main" id="{AFC2A121-34AB-1532-EF4B-87B88FF0E574}"/>
              </a:ext>
            </a:extLst>
          </p:cNvPr>
          <p:cNvSpPr/>
          <p:nvPr/>
        </p:nvSpPr>
        <p:spPr>
          <a:xfrm>
            <a:off x="393777" y="1874736"/>
            <a:ext cx="8952175" cy="346249"/>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t>일반적으로 어떤 기능의 오류 메시지를 표현 할 때는 범용적인 것과 세부적인 것들을 잘 구분해서 설정하게 된다</a:t>
            </a:r>
            <a:r>
              <a:rPr lang="en-US" altLang="ko-KR" sz="1200"/>
              <a:t>.</a:t>
            </a:r>
            <a:endParaRPr lang="en-US" altLang="ko-KR" sz="1200">
              <a:latin typeface="+mn-ea"/>
            </a:endParaRPr>
          </a:p>
        </p:txBody>
      </p:sp>
      <p:sp>
        <p:nvSpPr>
          <p:cNvPr id="9" name="오른쪽 중괄호 8">
            <a:extLst>
              <a:ext uri="{FF2B5EF4-FFF2-40B4-BE49-F238E27FC236}">
                <a16:creationId xmlns:a16="http://schemas.microsoft.com/office/drawing/2014/main" id="{0A15F63C-7653-05F2-1560-5591730A5467}"/>
              </a:ext>
            </a:extLst>
          </p:cNvPr>
          <p:cNvSpPr/>
          <p:nvPr/>
        </p:nvSpPr>
        <p:spPr>
          <a:xfrm>
            <a:off x="2671010" y="2388267"/>
            <a:ext cx="144380" cy="631659"/>
          </a:xfrm>
          <a:prstGeom prst="rightBrace">
            <a:avLst>
              <a:gd name="adj1" fmla="val 28741"/>
              <a:gd name="adj2" fmla="val 50000"/>
            </a:avLst>
          </a:prstGeom>
          <a:ln w="9525">
            <a:solidFill>
              <a:srgbClr val="FFC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0" name="직사각형 9">
            <a:extLst>
              <a:ext uri="{FF2B5EF4-FFF2-40B4-BE49-F238E27FC236}">
                <a16:creationId xmlns:a16="http://schemas.microsoft.com/office/drawing/2014/main" id="{89116362-2C47-5AEF-3DF7-713B303F6852}"/>
              </a:ext>
            </a:extLst>
          </p:cNvPr>
          <p:cNvSpPr/>
          <p:nvPr/>
        </p:nvSpPr>
        <p:spPr>
          <a:xfrm>
            <a:off x="2815390" y="2557389"/>
            <a:ext cx="1317456" cy="293414"/>
          </a:xfrm>
          <a:prstGeom prst="rect">
            <a:avLst/>
          </a:prstGeom>
        </p:spPr>
        <p:txBody>
          <a:bodyPr wrap="square">
            <a:spAutoFit/>
          </a:bodyPr>
          <a:lstStyle/>
          <a:p>
            <a:pPr>
              <a:lnSpc>
                <a:spcPct val="150000"/>
              </a:lnSpc>
            </a:pPr>
            <a:r>
              <a:rPr lang="ko-KR" altLang="en-US" sz="1000">
                <a:solidFill>
                  <a:srgbClr val="FFC000"/>
                </a:solidFill>
              </a:rPr>
              <a:t>범용적인 메시지</a:t>
            </a:r>
            <a:endParaRPr lang="en-US" altLang="ko-KR" sz="1000">
              <a:solidFill>
                <a:srgbClr val="FFC000"/>
              </a:solidFill>
              <a:latin typeface="+mn-ea"/>
            </a:endParaRPr>
          </a:p>
        </p:txBody>
      </p:sp>
      <p:sp>
        <p:nvSpPr>
          <p:cNvPr id="11" name="오른쪽 중괄호 10">
            <a:extLst>
              <a:ext uri="{FF2B5EF4-FFF2-40B4-BE49-F238E27FC236}">
                <a16:creationId xmlns:a16="http://schemas.microsoft.com/office/drawing/2014/main" id="{B4F8C852-E795-51F3-A17E-DA21BCF9C1A8}"/>
              </a:ext>
            </a:extLst>
          </p:cNvPr>
          <p:cNvSpPr/>
          <p:nvPr/>
        </p:nvSpPr>
        <p:spPr>
          <a:xfrm>
            <a:off x="3654590" y="3223056"/>
            <a:ext cx="144380" cy="631659"/>
          </a:xfrm>
          <a:prstGeom prst="rightBrace">
            <a:avLst>
              <a:gd name="adj1" fmla="val 28741"/>
              <a:gd name="adj2" fmla="val 50000"/>
            </a:avLst>
          </a:prstGeom>
          <a:ln w="9525">
            <a:solidFill>
              <a:srgbClr val="FFC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4" name="직사각형 13">
            <a:extLst>
              <a:ext uri="{FF2B5EF4-FFF2-40B4-BE49-F238E27FC236}">
                <a16:creationId xmlns:a16="http://schemas.microsoft.com/office/drawing/2014/main" id="{70A232C1-595E-4FD7-508A-C87B371CC409}"/>
              </a:ext>
            </a:extLst>
          </p:cNvPr>
          <p:cNvSpPr/>
          <p:nvPr/>
        </p:nvSpPr>
        <p:spPr>
          <a:xfrm>
            <a:off x="3785498" y="4312902"/>
            <a:ext cx="1317456" cy="293414"/>
          </a:xfrm>
          <a:prstGeom prst="rect">
            <a:avLst/>
          </a:prstGeom>
        </p:spPr>
        <p:txBody>
          <a:bodyPr wrap="square">
            <a:spAutoFit/>
          </a:bodyPr>
          <a:lstStyle/>
          <a:p>
            <a:pPr>
              <a:lnSpc>
                <a:spcPct val="150000"/>
              </a:lnSpc>
            </a:pPr>
            <a:r>
              <a:rPr lang="ko-KR" altLang="en-US" sz="1000">
                <a:solidFill>
                  <a:srgbClr val="FFC000"/>
                </a:solidFill>
              </a:rPr>
              <a:t>객체 수준의 메시지</a:t>
            </a:r>
            <a:endParaRPr lang="en-US" altLang="ko-KR" sz="1000">
              <a:solidFill>
                <a:srgbClr val="FFC000"/>
              </a:solidFill>
              <a:latin typeface="+mn-ea"/>
            </a:endParaRPr>
          </a:p>
        </p:txBody>
      </p:sp>
      <p:sp>
        <p:nvSpPr>
          <p:cNvPr id="16" name="오른쪽 중괄호 15">
            <a:extLst>
              <a:ext uri="{FF2B5EF4-FFF2-40B4-BE49-F238E27FC236}">
                <a16:creationId xmlns:a16="http://schemas.microsoft.com/office/drawing/2014/main" id="{67294800-6AAE-7561-256B-B1B68F58EC04}"/>
              </a:ext>
            </a:extLst>
          </p:cNvPr>
          <p:cNvSpPr/>
          <p:nvPr/>
        </p:nvSpPr>
        <p:spPr>
          <a:xfrm>
            <a:off x="3654590" y="4153904"/>
            <a:ext cx="144380" cy="631659"/>
          </a:xfrm>
          <a:prstGeom prst="rightBrace">
            <a:avLst>
              <a:gd name="adj1" fmla="val 28741"/>
              <a:gd name="adj2" fmla="val 50000"/>
            </a:avLst>
          </a:prstGeom>
          <a:ln w="9525">
            <a:solidFill>
              <a:srgbClr val="FFC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7" name="직사각형 16">
            <a:extLst>
              <a:ext uri="{FF2B5EF4-FFF2-40B4-BE49-F238E27FC236}">
                <a16:creationId xmlns:a16="http://schemas.microsoft.com/office/drawing/2014/main" id="{E1183269-34CB-FC3D-1BA0-DED5DE1C9FC4}"/>
              </a:ext>
            </a:extLst>
          </p:cNvPr>
          <p:cNvSpPr/>
          <p:nvPr/>
        </p:nvSpPr>
        <p:spPr>
          <a:xfrm>
            <a:off x="3806489" y="3392178"/>
            <a:ext cx="1317456" cy="293414"/>
          </a:xfrm>
          <a:prstGeom prst="rect">
            <a:avLst/>
          </a:prstGeom>
        </p:spPr>
        <p:txBody>
          <a:bodyPr wrap="square">
            <a:spAutoFit/>
          </a:bodyPr>
          <a:lstStyle/>
          <a:p>
            <a:pPr>
              <a:lnSpc>
                <a:spcPct val="150000"/>
              </a:lnSpc>
            </a:pPr>
            <a:r>
              <a:rPr lang="ko-KR" altLang="en-US" sz="1000">
                <a:solidFill>
                  <a:srgbClr val="FFC000"/>
                </a:solidFill>
              </a:rPr>
              <a:t>타입 제한 메시지</a:t>
            </a:r>
            <a:endParaRPr lang="en-US" altLang="ko-KR" sz="1000">
              <a:solidFill>
                <a:srgbClr val="FFC000"/>
              </a:solidFill>
              <a:latin typeface="+mn-ea"/>
            </a:endParaRPr>
          </a:p>
        </p:txBody>
      </p:sp>
      <p:sp>
        <p:nvSpPr>
          <p:cNvPr id="26" name="오른쪽 중괄호 25">
            <a:extLst>
              <a:ext uri="{FF2B5EF4-FFF2-40B4-BE49-F238E27FC236}">
                <a16:creationId xmlns:a16="http://schemas.microsoft.com/office/drawing/2014/main" id="{FC6C9C89-1D83-84BD-1A1E-DDB8E41BDD5A}"/>
              </a:ext>
            </a:extLst>
          </p:cNvPr>
          <p:cNvSpPr/>
          <p:nvPr/>
        </p:nvSpPr>
        <p:spPr>
          <a:xfrm>
            <a:off x="3662109" y="4951680"/>
            <a:ext cx="144380" cy="631659"/>
          </a:xfrm>
          <a:prstGeom prst="rightBrace">
            <a:avLst>
              <a:gd name="adj1" fmla="val 28741"/>
              <a:gd name="adj2" fmla="val 50000"/>
            </a:avLst>
          </a:prstGeom>
          <a:ln w="9525">
            <a:solidFill>
              <a:srgbClr val="FFC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27" name="직사각형 26">
            <a:extLst>
              <a:ext uri="{FF2B5EF4-FFF2-40B4-BE49-F238E27FC236}">
                <a16:creationId xmlns:a16="http://schemas.microsoft.com/office/drawing/2014/main" id="{B45E1439-E02E-6B1A-2189-86B86270C442}"/>
              </a:ext>
            </a:extLst>
          </p:cNvPr>
          <p:cNvSpPr/>
          <p:nvPr/>
        </p:nvSpPr>
        <p:spPr>
          <a:xfrm>
            <a:off x="3806489" y="5120802"/>
            <a:ext cx="1317456" cy="293414"/>
          </a:xfrm>
          <a:prstGeom prst="rect">
            <a:avLst/>
          </a:prstGeom>
        </p:spPr>
        <p:txBody>
          <a:bodyPr wrap="square">
            <a:spAutoFit/>
          </a:bodyPr>
          <a:lstStyle/>
          <a:p>
            <a:pPr>
              <a:lnSpc>
                <a:spcPct val="150000"/>
              </a:lnSpc>
            </a:pPr>
            <a:r>
              <a:rPr lang="ko-KR" altLang="en-US" sz="1000">
                <a:solidFill>
                  <a:srgbClr val="FFC000"/>
                </a:solidFill>
              </a:rPr>
              <a:t>필드 수준 메시지</a:t>
            </a:r>
            <a:endParaRPr lang="en-US" altLang="ko-KR" sz="1000">
              <a:solidFill>
                <a:srgbClr val="FFC000"/>
              </a:solidFill>
              <a:latin typeface="+mn-ea"/>
            </a:endParaRPr>
          </a:p>
        </p:txBody>
      </p:sp>
      <p:sp>
        <p:nvSpPr>
          <p:cNvPr id="33" name="오른쪽 중괄호 32">
            <a:extLst>
              <a:ext uri="{FF2B5EF4-FFF2-40B4-BE49-F238E27FC236}">
                <a16:creationId xmlns:a16="http://schemas.microsoft.com/office/drawing/2014/main" id="{D1A08451-C247-418B-3365-1E65043BC75E}"/>
              </a:ext>
            </a:extLst>
          </p:cNvPr>
          <p:cNvSpPr/>
          <p:nvPr/>
        </p:nvSpPr>
        <p:spPr>
          <a:xfrm>
            <a:off x="4634164" y="5811530"/>
            <a:ext cx="144380" cy="631659"/>
          </a:xfrm>
          <a:prstGeom prst="rightBrace">
            <a:avLst>
              <a:gd name="adj1" fmla="val 28741"/>
              <a:gd name="adj2" fmla="val 50000"/>
            </a:avLst>
          </a:prstGeom>
          <a:ln w="9525">
            <a:solidFill>
              <a:srgbClr val="FFC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34" name="직사각형 33">
            <a:extLst>
              <a:ext uri="{FF2B5EF4-FFF2-40B4-BE49-F238E27FC236}">
                <a16:creationId xmlns:a16="http://schemas.microsoft.com/office/drawing/2014/main" id="{2C5EDFAE-1125-EDF6-1D02-3A7E730A715C}"/>
              </a:ext>
            </a:extLst>
          </p:cNvPr>
          <p:cNvSpPr/>
          <p:nvPr/>
        </p:nvSpPr>
        <p:spPr>
          <a:xfrm>
            <a:off x="4778544" y="5980652"/>
            <a:ext cx="1688430" cy="293414"/>
          </a:xfrm>
          <a:prstGeom prst="rect">
            <a:avLst/>
          </a:prstGeom>
        </p:spPr>
        <p:txBody>
          <a:bodyPr wrap="square">
            <a:spAutoFit/>
          </a:bodyPr>
          <a:lstStyle/>
          <a:p>
            <a:pPr>
              <a:lnSpc>
                <a:spcPct val="150000"/>
              </a:lnSpc>
            </a:pPr>
            <a:r>
              <a:rPr lang="ko-KR" altLang="en-US" sz="1000">
                <a:solidFill>
                  <a:srgbClr val="FFC000"/>
                </a:solidFill>
              </a:rPr>
              <a:t>객체 </a:t>
            </a:r>
            <a:r>
              <a:rPr lang="en-US" altLang="ko-KR" sz="1000">
                <a:solidFill>
                  <a:srgbClr val="FFC000"/>
                </a:solidFill>
              </a:rPr>
              <a:t>+ </a:t>
            </a:r>
            <a:r>
              <a:rPr lang="ko-KR" altLang="en-US" sz="1000">
                <a:solidFill>
                  <a:srgbClr val="FFC000"/>
                </a:solidFill>
              </a:rPr>
              <a:t>필드 수준 메시지</a:t>
            </a:r>
            <a:endParaRPr lang="en-US" altLang="ko-KR" sz="1000">
              <a:solidFill>
                <a:srgbClr val="FFC000"/>
              </a:solidFill>
              <a:latin typeface="+mn-ea"/>
            </a:endParaRPr>
          </a:p>
        </p:txBody>
      </p:sp>
      <p:sp>
        <p:nvSpPr>
          <p:cNvPr id="35" name="직사각형 34">
            <a:extLst>
              <a:ext uri="{FF2B5EF4-FFF2-40B4-BE49-F238E27FC236}">
                <a16:creationId xmlns:a16="http://schemas.microsoft.com/office/drawing/2014/main" id="{A5979020-756B-D346-F66A-264A15438F07}"/>
              </a:ext>
            </a:extLst>
          </p:cNvPr>
          <p:cNvSpPr/>
          <p:nvPr/>
        </p:nvSpPr>
        <p:spPr>
          <a:xfrm>
            <a:off x="6414457" y="2384505"/>
            <a:ext cx="5678278" cy="3380541"/>
          </a:xfrm>
          <a:prstGeom prst="rect">
            <a:avLst/>
          </a:prstGeom>
        </p:spPr>
        <p:txBody>
          <a:bodyPr wrap="square">
            <a:spAutoFit/>
          </a:bodyPr>
          <a:lstStyle/>
          <a:p>
            <a:pPr marL="228600" indent="-228600">
              <a:lnSpc>
                <a:spcPct val="130000"/>
              </a:lnSpc>
              <a:buFont typeface="+mj-ea"/>
              <a:buAutoNum type="circleNumDbPlain"/>
            </a:pPr>
            <a:r>
              <a:rPr lang="ko-KR" altLang="en-US" sz="1100"/>
              <a:t>왼쪽을 보면 범용적인 것 부터 세부적인 것 순으로 오류 메시지를 설정하고 있다</a:t>
            </a:r>
            <a:endParaRPr lang="en-US" altLang="ko-KR" sz="1100"/>
          </a:p>
          <a:p>
            <a:pPr marL="228600" indent="-228600">
              <a:lnSpc>
                <a:spcPct val="130000"/>
              </a:lnSpc>
              <a:buFont typeface="+mj-ea"/>
              <a:buAutoNum type="circleNumDbPlain"/>
            </a:pPr>
            <a:endParaRPr lang="en-US" altLang="ko-KR" sz="1100"/>
          </a:p>
          <a:p>
            <a:pPr marL="228600" indent="-228600">
              <a:lnSpc>
                <a:spcPct val="130000"/>
              </a:lnSpc>
              <a:buFont typeface="+mj-ea"/>
              <a:buAutoNum type="circleNumDbPlain"/>
            </a:pPr>
            <a:r>
              <a:rPr lang="ko-KR" altLang="en-US" sz="1100"/>
              <a:t>이 메시지 외에도 필요할 경우 원하는 대로 추가할 수  있고 재활용이 얼마든지 가능하다</a:t>
            </a:r>
            <a:endParaRPr lang="en-US" altLang="ko-KR" sz="1100"/>
          </a:p>
          <a:p>
            <a:pPr marL="228600" indent="-228600">
              <a:lnSpc>
                <a:spcPct val="130000"/>
              </a:lnSpc>
              <a:buFont typeface="+mj-ea"/>
              <a:buAutoNum type="circleNumDbPlain"/>
            </a:pPr>
            <a:endParaRPr lang="en-US" altLang="ko-KR" sz="1100"/>
          </a:p>
          <a:p>
            <a:pPr marL="228600" indent="-228600">
              <a:lnSpc>
                <a:spcPct val="130000"/>
              </a:lnSpc>
              <a:buFont typeface="+mj-ea"/>
              <a:buAutoNum type="circleNumDbPlain"/>
            </a:pPr>
            <a:r>
              <a:rPr lang="ko-KR" altLang="en-US" sz="1100">
                <a:latin typeface="+mn-ea"/>
              </a:rPr>
              <a:t>만약 필드에 대한 구체적인 오류 메시지를 표현해야 한다면 맨 아래 설정이 필요할 것이고 단순히 객체에 대한 것이나 숫자 혹은 문자와 같은 타입과 관련된 오류 메시지를 표현해야 한다면 두번째와 세번째 설정이 필요할 것이다</a:t>
            </a:r>
            <a:r>
              <a:rPr lang="en-US" altLang="ko-KR" sz="1100">
                <a:latin typeface="+mn-ea"/>
              </a:rPr>
              <a:t>.</a:t>
            </a:r>
          </a:p>
          <a:p>
            <a:pPr marL="228600" indent="-228600">
              <a:lnSpc>
                <a:spcPct val="130000"/>
              </a:lnSpc>
              <a:buFont typeface="+mj-ea"/>
              <a:buAutoNum type="circleNumDbPlain"/>
            </a:pPr>
            <a:endParaRPr lang="en-US" altLang="ko-KR" sz="1100">
              <a:latin typeface="+mn-ea"/>
            </a:endParaRPr>
          </a:p>
          <a:p>
            <a:pPr marL="228600" indent="-228600">
              <a:lnSpc>
                <a:spcPct val="130000"/>
              </a:lnSpc>
              <a:buFont typeface="+mj-ea"/>
              <a:buAutoNum type="circleNumDbPlain"/>
            </a:pPr>
            <a:r>
              <a:rPr lang="ko-KR" altLang="en-US" sz="1100">
                <a:latin typeface="+mn-ea"/>
              </a:rPr>
              <a:t>왼쪽은 </a:t>
            </a:r>
            <a:r>
              <a:rPr lang="en-US" altLang="ko-KR" sz="1100">
                <a:latin typeface="+mn-ea"/>
              </a:rPr>
              <a:t>5</a:t>
            </a:r>
            <a:r>
              <a:rPr lang="ko-KR" altLang="en-US" sz="1100">
                <a:latin typeface="+mn-ea"/>
              </a:rPr>
              <a:t> 가지 정도로 구분했지만 이 보다 더 많이 혹은 작게 구분할 수도 있다</a:t>
            </a:r>
            <a:endParaRPr lang="en-US" altLang="ko-KR" sz="1100">
              <a:latin typeface="+mn-ea"/>
            </a:endParaRPr>
          </a:p>
          <a:p>
            <a:pPr marL="228600" indent="-228600">
              <a:lnSpc>
                <a:spcPct val="130000"/>
              </a:lnSpc>
              <a:buFont typeface="+mj-ea"/>
              <a:buAutoNum type="circleNumDbPlain"/>
            </a:pPr>
            <a:endParaRPr lang="en-US" altLang="ko-KR" sz="1100">
              <a:latin typeface="+mn-ea"/>
            </a:endParaRPr>
          </a:p>
          <a:p>
            <a:pPr marL="228600" indent="-228600">
              <a:lnSpc>
                <a:spcPct val="130000"/>
              </a:lnSpc>
              <a:buFont typeface="+mj-ea"/>
              <a:buAutoNum type="circleNumDbPlain"/>
            </a:pPr>
            <a:r>
              <a:rPr lang="ko-KR" altLang="en-US" sz="1100">
                <a:latin typeface="+mn-ea"/>
              </a:rPr>
              <a:t>스프링은 왼쪽과 같이 오류 메시지를 표현할 수 있도록 객체 기준 </a:t>
            </a:r>
            <a:r>
              <a:rPr lang="en-US" altLang="ko-KR" sz="1100">
                <a:latin typeface="+mn-ea"/>
              </a:rPr>
              <a:t>2</a:t>
            </a:r>
            <a:r>
              <a:rPr lang="ko-KR" altLang="en-US" sz="1100">
                <a:latin typeface="+mn-ea"/>
              </a:rPr>
              <a:t>개</a:t>
            </a:r>
            <a:r>
              <a:rPr lang="en-US" altLang="ko-KR" sz="1100">
                <a:latin typeface="+mn-ea"/>
              </a:rPr>
              <a:t>,</a:t>
            </a:r>
            <a:r>
              <a:rPr lang="ko-KR" altLang="en-US" sz="1100">
                <a:latin typeface="+mn-ea"/>
              </a:rPr>
              <a:t> 필드 기준 </a:t>
            </a:r>
            <a:r>
              <a:rPr lang="en-US" altLang="ko-KR" sz="1100">
                <a:latin typeface="+mn-ea"/>
              </a:rPr>
              <a:t>4</a:t>
            </a:r>
            <a:r>
              <a:rPr lang="ko-KR" altLang="en-US" sz="1100">
                <a:latin typeface="+mn-ea"/>
              </a:rPr>
              <a:t>개로 구분해서  오류코드 목록을 생성 해준다</a:t>
            </a:r>
            <a:endParaRPr lang="en-US" altLang="ko-KR" sz="1100">
              <a:latin typeface="+mn-ea"/>
            </a:endParaRPr>
          </a:p>
          <a:p>
            <a:pPr marL="228600" indent="-228600">
              <a:lnSpc>
                <a:spcPct val="130000"/>
              </a:lnSpc>
              <a:buFont typeface="+mj-ea"/>
              <a:buAutoNum type="circleNumDbPlain"/>
            </a:pPr>
            <a:endParaRPr lang="en-US" altLang="ko-KR" sz="1100">
              <a:latin typeface="+mn-ea"/>
            </a:endParaRPr>
          </a:p>
          <a:p>
            <a:pPr marL="228600" indent="-228600">
              <a:lnSpc>
                <a:spcPct val="130000"/>
              </a:lnSpc>
              <a:buFont typeface="+mj-ea"/>
              <a:buAutoNum type="circleNumDbPlain"/>
            </a:pPr>
            <a:r>
              <a:rPr lang="ko-KR" altLang="en-US" sz="1100">
                <a:latin typeface="+mn-ea"/>
              </a:rPr>
              <a:t>즉</a:t>
            </a:r>
            <a:r>
              <a:rPr lang="en-US" altLang="ko-KR" sz="1100">
                <a:latin typeface="+mn-ea"/>
              </a:rPr>
              <a:t> reject() </a:t>
            </a:r>
            <a:r>
              <a:rPr lang="ko-KR" altLang="en-US" sz="1100">
                <a:latin typeface="+mn-ea"/>
              </a:rPr>
              <a:t>혹은 </a:t>
            </a:r>
            <a:r>
              <a:rPr lang="en-US" altLang="ko-KR" sz="1100">
                <a:latin typeface="+mn-ea"/>
              </a:rPr>
              <a:t>rejectValue() API </a:t>
            </a:r>
            <a:r>
              <a:rPr lang="ko-KR" altLang="en-US" sz="1100">
                <a:latin typeface="+mn-ea"/>
              </a:rPr>
              <a:t>가 실행되면 내부적으로 </a:t>
            </a:r>
            <a:r>
              <a:rPr lang="en-US" altLang="ko-KR" sz="1100">
                <a:latin typeface="+mn-ea"/>
              </a:rPr>
              <a:t>MessageCodesResolver</a:t>
            </a:r>
            <a:r>
              <a:rPr lang="ko-KR" altLang="en-US" sz="1100">
                <a:latin typeface="+mn-ea"/>
              </a:rPr>
              <a:t> 가  오류 코드를 생성하고 그 오류 코드를 </a:t>
            </a:r>
            <a:r>
              <a:rPr lang="en-US" altLang="ko-KR" sz="1100">
                <a:latin typeface="+mn-ea"/>
              </a:rPr>
              <a:t>MessageSource </a:t>
            </a:r>
            <a:r>
              <a:rPr lang="ko-KR" altLang="en-US" sz="1100">
                <a:latin typeface="+mn-ea"/>
              </a:rPr>
              <a:t>가 참조해서 오류 메시지를 검색한다</a:t>
            </a:r>
            <a:r>
              <a:rPr lang="en-US" altLang="ko-KR" sz="1100">
                <a:latin typeface="+mn-ea"/>
              </a:rPr>
              <a:t> </a:t>
            </a:r>
          </a:p>
        </p:txBody>
      </p:sp>
    </p:spTree>
    <p:extLst>
      <p:ext uri="{BB962C8B-B14F-4D97-AF65-F5344CB8AC3E}">
        <p14:creationId xmlns:p14="http://schemas.microsoft.com/office/powerpoint/2010/main" val="1117753647"/>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EBB2B0-D908-5079-8328-175703B43A0D}"/>
            </a:ext>
          </a:extLst>
        </p:cNvPr>
        <p:cNvGrpSpPr/>
        <p:nvPr/>
      </p:nvGrpSpPr>
      <p:grpSpPr>
        <a:xfrm>
          <a:off x="0" y="0"/>
          <a:ext cx="0" cy="0"/>
          <a:chOff x="0" y="0"/>
          <a:chExt cx="0" cy="0"/>
        </a:xfrm>
      </p:grpSpPr>
      <p:sp>
        <p:nvSpPr>
          <p:cNvPr id="22" name="직사각형 21">
            <a:extLst>
              <a:ext uri="{FF2B5EF4-FFF2-40B4-BE49-F238E27FC236}">
                <a16:creationId xmlns:a16="http://schemas.microsoft.com/office/drawing/2014/main" id="{7EDFE521-CBB5-D943-826C-923ADB88F308}"/>
              </a:ext>
            </a:extLst>
          </p:cNvPr>
          <p:cNvSpPr/>
          <p:nvPr/>
        </p:nvSpPr>
        <p:spPr>
          <a:xfrm>
            <a:off x="119507" y="88271"/>
            <a:ext cx="883575"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구조</a:t>
            </a:r>
          </a:p>
        </p:txBody>
      </p:sp>
      <p:sp>
        <p:nvSpPr>
          <p:cNvPr id="2" name="Rectangle 1">
            <a:extLst>
              <a:ext uri="{FF2B5EF4-FFF2-40B4-BE49-F238E27FC236}">
                <a16:creationId xmlns:a16="http://schemas.microsoft.com/office/drawing/2014/main" id="{8FB2B0A7-394A-8364-ABE3-18DCCB45F758}"/>
              </a:ext>
            </a:extLst>
          </p:cNvPr>
          <p:cNvSpPr>
            <a:spLocks noChangeArrowheads="1"/>
          </p:cNvSpPr>
          <p:nvPr/>
        </p:nvSpPr>
        <p:spPr bwMode="auto">
          <a:xfrm>
            <a:off x="276404" y="491255"/>
            <a:ext cx="10836716" cy="1177245"/>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CF8E6D"/>
                </a:solidFill>
                <a:effectLst/>
                <a:ea typeface="JetBrains Mono"/>
              </a:rPr>
              <a:t>public interface </a:t>
            </a:r>
            <a:r>
              <a:rPr kumimoji="0" lang="ko-KR" altLang="ko-KR" sz="1200" b="0" i="0" u="none" strike="noStrike" cap="none" normalizeH="0" baseline="0">
                <a:ln>
                  <a:noFill/>
                </a:ln>
                <a:solidFill>
                  <a:srgbClr val="BCBEC4"/>
                </a:solidFill>
                <a:effectLst/>
                <a:ea typeface="JetBrains Mono"/>
              </a:rPr>
              <a:t>MessageCodesResolver {</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String[] </a:t>
            </a:r>
            <a:r>
              <a:rPr kumimoji="0" lang="ko-KR" altLang="ko-KR" sz="1200" b="0" i="0" u="none" strike="noStrike" cap="none" normalizeH="0" baseline="0">
                <a:ln>
                  <a:noFill/>
                </a:ln>
                <a:solidFill>
                  <a:srgbClr val="56A8F5"/>
                </a:solidFill>
                <a:effectLst/>
                <a:ea typeface="JetBrains Mono"/>
              </a:rPr>
              <a:t>resolveMessageCodes</a:t>
            </a:r>
            <a:r>
              <a:rPr kumimoji="0" lang="ko-KR" altLang="ko-KR" sz="1200" b="0" i="0" u="none" strike="noStrike" cap="none" normalizeH="0" baseline="0">
                <a:ln>
                  <a:noFill/>
                </a:ln>
                <a:solidFill>
                  <a:srgbClr val="BCBEC4"/>
                </a:solidFill>
                <a:effectLst/>
                <a:ea typeface="JetBrains Mono"/>
              </a:rPr>
              <a:t>(String errorCode, String objectName);</a:t>
            </a:r>
            <a:r>
              <a:rPr kumimoji="0" lang="ko-KR" altLang="en-US" sz="1200" b="0" i="0" u="none" strike="noStrike" cap="none" normalizeH="0" baseline="0">
                <a:ln>
                  <a:noFill/>
                </a:ln>
                <a:solidFill>
                  <a:srgbClr val="BCBEC4"/>
                </a:solidFill>
                <a:effectLst/>
                <a:ea typeface="JetBrains Mono"/>
              </a:rPr>
              <a:t> </a:t>
            </a:r>
            <a:r>
              <a:rPr kumimoji="0" lang="en-US" altLang="ko-KR" sz="1200" b="0" i="0" u="none" strike="noStrike" cap="none" normalizeH="0" baseline="0">
                <a:ln>
                  <a:noFill/>
                </a:ln>
                <a:solidFill>
                  <a:schemeClr val="bg1">
                    <a:lumMod val="50000"/>
                  </a:schemeClr>
                </a:solidFill>
                <a:effectLst/>
                <a:ea typeface="JetBrains Mono"/>
              </a:rPr>
              <a:t>//</a:t>
            </a:r>
            <a:r>
              <a:rPr kumimoji="0" lang="ko-KR" altLang="en-US" sz="1200" b="0" i="0" u="none" strike="noStrike" cap="none" normalizeH="0" baseline="0">
                <a:ln>
                  <a:noFill/>
                </a:ln>
                <a:solidFill>
                  <a:schemeClr val="bg1">
                    <a:lumMod val="50000"/>
                  </a:schemeClr>
                </a:solidFill>
                <a:effectLst/>
                <a:ea typeface="JetBrains Mono"/>
              </a:rPr>
              <a:t> </a:t>
            </a:r>
            <a:r>
              <a:rPr lang="ko-KR" altLang="en-US" sz="1200">
                <a:solidFill>
                  <a:schemeClr val="bg1">
                    <a:lumMod val="50000"/>
                  </a:schemeClr>
                </a:solidFill>
                <a:ea typeface="JetBrains Mono"/>
              </a:rPr>
              <a:t>오류코드</a:t>
            </a:r>
            <a:r>
              <a:rPr lang="en-US" altLang="ko-KR" sz="1200">
                <a:solidFill>
                  <a:schemeClr val="bg1">
                    <a:lumMod val="50000"/>
                  </a:schemeClr>
                </a:solidFill>
                <a:ea typeface="JetBrains Mono"/>
              </a:rPr>
              <a:t>,</a:t>
            </a:r>
            <a:r>
              <a:rPr lang="ko-KR" altLang="en-US" sz="1200">
                <a:solidFill>
                  <a:schemeClr val="bg1">
                    <a:lumMod val="50000"/>
                  </a:schemeClr>
                </a:solidFill>
                <a:ea typeface="JetBrains Mono"/>
              </a:rPr>
              <a:t> 객체이름</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String[] </a:t>
            </a:r>
            <a:r>
              <a:rPr kumimoji="0" lang="ko-KR" altLang="ko-KR" sz="1200" b="0" i="0" u="none" strike="noStrike" cap="none" normalizeH="0" baseline="0">
                <a:ln>
                  <a:noFill/>
                </a:ln>
                <a:solidFill>
                  <a:srgbClr val="56A8F5"/>
                </a:solidFill>
                <a:effectLst/>
                <a:ea typeface="JetBrains Mono"/>
              </a:rPr>
              <a:t>resolveMessageCodes</a:t>
            </a:r>
            <a:r>
              <a:rPr kumimoji="0" lang="ko-KR" altLang="ko-KR" sz="1200" b="0" i="0" u="none" strike="noStrike" cap="none" normalizeH="0" baseline="0">
                <a:ln>
                  <a:noFill/>
                </a:ln>
                <a:solidFill>
                  <a:srgbClr val="BCBEC4"/>
                </a:solidFill>
                <a:effectLst/>
                <a:ea typeface="JetBrains Mono"/>
              </a:rPr>
              <a:t>(String errorCode, String objectName, String field, Class&lt;?&gt; fieldType);</a:t>
            </a:r>
            <a:r>
              <a:rPr kumimoji="0" lang="ko-KR" altLang="en-US" sz="1200" b="0" i="0" u="none" strike="noStrike" cap="none" normalizeH="0" baseline="0">
                <a:ln>
                  <a:noFill/>
                </a:ln>
                <a:solidFill>
                  <a:srgbClr val="BCBEC4"/>
                </a:solidFill>
                <a:effectLst/>
                <a:ea typeface="JetBrains Mono"/>
              </a:rPr>
              <a:t> </a:t>
            </a:r>
            <a:r>
              <a:rPr kumimoji="0" lang="en-US" altLang="ko-KR" sz="1200" b="0" i="0" u="none" strike="noStrike" cap="none" normalizeH="0" baseline="0">
                <a:ln>
                  <a:noFill/>
                </a:ln>
                <a:solidFill>
                  <a:schemeClr val="bg1">
                    <a:lumMod val="50000"/>
                  </a:schemeClr>
                </a:solidFill>
                <a:effectLst/>
                <a:ea typeface="JetBrains Mono"/>
              </a:rPr>
              <a:t>//</a:t>
            </a:r>
            <a:r>
              <a:rPr kumimoji="0" lang="ko-KR" altLang="en-US" sz="1200" b="0" i="0" u="none" strike="noStrike" cap="none" normalizeH="0" baseline="0">
                <a:ln>
                  <a:noFill/>
                </a:ln>
                <a:solidFill>
                  <a:schemeClr val="bg1">
                    <a:lumMod val="50000"/>
                  </a:schemeClr>
                </a:solidFill>
                <a:effectLst/>
                <a:ea typeface="JetBrains Mono"/>
              </a:rPr>
              <a:t> 오류코드</a:t>
            </a:r>
            <a:r>
              <a:rPr kumimoji="0" lang="en-US" altLang="ko-KR" sz="1200" b="0" i="0" u="none" strike="noStrike" cap="none" normalizeH="0" baseline="0">
                <a:ln>
                  <a:noFill/>
                </a:ln>
                <a:solidFill>
                  <a:schemeClr val="bg1">
                    <a:lumMod val="50000"/>
                  </a:schemeClr>
                </a:solidFill>
                <a:effectLst/>
                <a:ea typeface="JetBrains Mono"/>
              </a:rPr>
              <a:t>,</a:t>
            </a:r>
            <a:r>
              <a:rPr lang="ko-KR" altLang="en-US" sz="1200">
                <a:solidFill>
                  <a:schemeClr val="bg1">
                    <a:lumMod val="50000"/>
                  </a:schemeClr>
                </a:solidFill>
                <a:ea typeface="JetBrains Mono"/>
              </a:rPr>
              <a:t>객체이름</a:t>
            </a:r>
            <a:r>
              <a:rPr lang="en-US" altLang="ko-KR" sz="1200">
                <a:solidFill>
                  <a:schemeClr val="bg1">
                    <a:lumMod val="50000"/>
                  </a:schemeClr>
                </a:solidFill>
                <a:ea typeface="JetBrains Mono"/>
              </a:rPr>
              <a:t>,</a:t>
            </a:r>
            <a:r>
              <a:rPr lang="ko-KR" altLang="en-US" sz="1200">
                <a:solidFill>
                  <a:schemeClr val="bg1">
                    <a:lumMod val="50000"/>
                  </a:schemeClr>
                </a:solidFill>
                <a:ea typeface="JetBrains Mono"/>
              </a:rPr>
              <a:t> 필드이름 </a:t>
            </a:r>
            <a:r>
              <a:rPr lang="en-US" altLang="ko-KR" sz="1200">
                <a:solidFill>
                  <a:schemeClr val="bg1">
                    <a:lumMod val="50000"/>
                  </a:schemeClr>
                </a:solidFill>
                <a:ea typeface="JetBrains Mono"/>
              </a:rPr>
              <a:t>,</a:t>
            </a:r>
            <a:r>
              <a:rPr lang="ko-KR" altLang="en-US" sz="1200">
                <a:solidFill>
                  <a:schemeClr val="bg1">
                    <a:lumMod val="50000"/>
                  </a:schemeClr>
                </a:solidFill>
                <a:ea typeface="JetBrains Mono"/>
              </a:rPr>
              <a:t> 필드타입</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a:t>
            </a:r>
            <a:endParaRPr kumimoji="0" lang="ko-KR" altLang="ko-KR" sz="1200" b="0" i="0" u="none" strike="noStrike" cap="none" normalizeH="0" baseline="0">
              <a:ln>
                <a:noFill/>
              </a:ln>
              <a:solidFill>
                <a:schemeClr val="tx1"/>
              </a:solidFill>
              <a:effectLst/>
            </a:endParaRPr>
          </a:p>
        </p:txBody>
      </p:sp>
      <p:sp>
        <p:nvSpPr>
          <p:cNvPr id="6" name="직사각형 5">
            <a:extLst>
              <a:ext uri="{FF2B5EF4-FFF2-40B4-BE49-F238E27FC236}">
                <a16:creationId xmlns:a16="http://schemas.microsoft.com/office/drawing/2014/main" id="{4472369B-5E02-8F48-F9DA-CD81A971BE18}"/>
              </a:ext>
            </a:extLst>
          </p:cNvPr>
          <p:cNvSpPr/>
          <p:nvPr/>
        </p:nvSpPr>
        <p:spPr>
          <a:xfrm>
            <a:off x="276403" y="2874157"/>
            <a:ext cx="2265364" cy="307777"/>
          </a:xfrm>
          <a:prstGeom prst="rect">
            <a:avLst/>
          </a:prstGeom>
        </p:spPr>
        <p:txBody>
          <a:bodyPr wrap="none">
            <a:spAutoFit/>
          </a:bodyPr>
          <a:lstStyle/>
          <a:p>
            <a:r>
              <a:rPr lang="en-US" altLang="ko-KR" sz="1400">
                <a:solidFill>
                  <a:schemeClr val="accent1">
                    <a:lumMod val="75000"/>
                  </a:schemeClr>
                </a:solidFill>
              </a:rPr>
              <a:t>1.  </a:t>
            </a:r>
            <a:r>
              <a:rPr lang="ko-KR" altLang="en-US" sz="1400">
                <a:solidFill>
                  <a:schemeClr val="accent1">
                    <a:lumMod val="75000"/>
                  </a:schemeClr>
                </a:solidFill>
              </a:rPr>
              <a:t>객체 수준 오류  코드 생성</a:t>
            </a:r>
            <a:endParaRPr lang="ko-KR" altLang="en-US" sz="1400">
              <a:solidFill>
                <a:schemeClr val="accent1">
                  <a:lumMod val="75000"/>
                </a:schemeClr>
              </a:solidFill>
              <a:latin typeface="+mn-ea"/>
            </a:endParaRPr>
          </a:p>
        </p:txBody>
      </p:sp>
      <p:sp>
        <p:nvSpPr>
          <p:cNvPr id="8" name="직사각형 7">
            <a:extLst>
              <a:ext uri="{FF2B5EF4-FFF2-40B4-BE49-F238E27FC236}">
                <a16:creationId xmlns:a16="http://schemas.microsoft.com/office/drawing/2014/main" id="{08EDE011-6674-88AE-444B-78C99EF05717}"/>
              </a:ext>
            </a:extLst>
          </p:cNvPr>
          <p:cNvSpPr/>
          <p:nvPr/>
        </p:nvSpPr>
        <p:spPr>
          <a:xfrm>
            <a:off x="448824" y="3104634"/>
            <a:ext cx="4049098" cy="623248"/>
          </a:xfrm>
          <a:prstGeom prst="rect">
            <a:avLst/>
          </a:prstGeom>
        </p:spPr>
        <p:txBody>
          <a:bodyPr wrap="square">
            <a:spAutoFit/>
          </a:bodyPr>
          <a:lstStyle/>
          <a:p>
            <a:pPr marL="228600" indent="-228600">
              <a:lnSpc>
                <a:spcPct val="150000"/>
              </a:lnSpc>
              <a:buFont typeface="+mj-ea"/>
              <a:buAutoNum type="circleNumDbPlain"/>
            </a:pPr>
            <a:r>
              <a:rPr lang="en-US" altLang="ko-KR" sz="1200"/>
              <a:t>code + "." + objectName</a:t>
            </a:r>
          </a:p>
          <a:p>
            <a:pPr marL="228600" indent="-228600">
              <a:lnSpc>
                <a:spcPct val="150000"/>
              </a:lnSpc>
              <a:buFont typeface="+mj-ea"/>
              <a:buAutoNum type="circleNumDbPlain"/>
            </a:pPr>
            <a:r>
              <a:rPr lang="en-US" altLang="ko-KR" sz="1200"/>
              <a:t>code</a:t>
            </a:r>
            <a:endParaRPr lang="en-US" altLang="ko-KR" sz="1200">
              <a:latin typeface="+mn-ea"/>
            </a:endParaRPr>
          </a:p>
        </p:txBody>
      </p:sp>
      <p:sp>
        <p:nvSpPr>
          <p:cNvPr id="9" name="직사각형 8">
            <a:extLst>
              <a:ext uri="{FF2B5EF4-FFF2-40B4-BE49-F238E27FC236}">
                <a16:creationId xmlns:a16="http://schemas.microsoft.com/office/drawing/2014/main" id="{1FE8CB90-716C-F639-1E8E-48E077455067}"/>
              </a:ext>
            </a:extLst>
          </p:cNvPr>
          <p:cNvSpPr/>
          <p:nvPr/>
        </p:nvSpPr>
        <p:spPr>
          <a:xfrm>
            <a:off x="276403" y="1712991"/>
            <a:ext cx="10786154" cy="900246"/>
          </a:xfrm>
          <a:prstGeom prst="rect">
            <a:avLst/>
          </a:prstGeom>
        </p:spPr>
        <p:txBody>
          <a:bodyPr wrap="square">
            <a:spAutoFit/>
          </a:bodyPr>
          <a:lstStyle/>
          <a:p>
            <a:pPr marL="228600" indent="-228600">
              <a:lnSpc>
                <a:spcPct val="150000"/>
              </a:lnSpc>
              <a:buFont typeface="Arial" panose="020B0604020202020204" pitchFamily="34" charset="0"/>
              <a:buChar char="•"/>
            </a:pPr>
            <a:r>
              <a:rPr lang="en-US" altLang="ko-KR" sz="1200"/>
              <a:t>MessageCodesResolver </a:t>
            </a:r>
            <a:r>
              <a:rPr lang="ko-KR" altLang="en-US" sz="1200"/>
              <a:t>는 객체</a:t>
            </a:r>
            <a:r>
              <a:rPr lang="en-US" altLang="ko-KR" sz="1200"/>
              <a:t> </a:t>
            </a:r>
            <a:r>
              <a:rPr lang="ko-KR" altLang="en-US" sz="1200"/>
              <a:t>오류인 경우 두 가지</a:t>
            </a:r>
            <a:r>
              <a:rPr lang="en-US" altLang="ko-KR" sz="1200"/>
              <a:t>,</a:t>
            </a:r>
            <a:r>
              <a:rPr lang="ko-KR" altLang="en-US" sz="1200"/>
              <a:t> 필드 오류인 경우 네 가지 형식으로 오류 코드를 생성한다</a:t>
            </a:r>
            <a:endParaRPr lang="en-US" altLang="ko-KR" sz="1200"/>
          </a:p>
          <a:p>
            <a:pPr marL="228600" indent="-228600">
              <a:lnSpc>
                <a:spcPct val="150000"/>
              </a:lnSpc>
              <a:buFont typeface="Arial" panose="020B0604020202020204" pitchFamily="34" charset="0"/>
              <a:buChar char="•"/>
            </a:pPr>
            <a:r>
              <a:rPr lang="ko-KR" altLang="en-US" sz="1200"/>
              <a:t>각 코드 형식은 우선순위에 따라 적용되는데</a:t>
            </a:r>
            <a:r>
              <a:rPr lang="en-US" altLang="ko-KR" sz="1200"/>
              <a:t> </a:t>
            </a:r>
            <a:r>
              <a:rPr lang="ko-KR" altLang="en-US" sz="1200"/>
              <a:t>가장 구체적인 규칙부터 범용적인 규칙 순으로 찾고 적용된다</a:t>
            </a:r>
            <a:endParaRPr lang="en-US" altLang="ko-KR" sz="1200"/>
          </a:p>
          <a:p>
            <a:pPr marL="228600" indent="-228600">
              <a:lnSpc>
                <a:spcPct val="150000"/>
              </a:lnSpc>
              <a:buFont typeface="Arial" panose="020B0604020202020204" pitchFamily="34" charset="0"/>
              <a:buChar char="•"/>
            </a:pPr>
            <a:r>
              <a:rPr lang="ko-KR" altLang="en-US" sz="1200"/>
              <a:t>스프링은  기본 구현체인 </a:t>
            </a:r>
            <a:r>
              <a:rPr lang="en-US" altLang="ko-KR" sz="1200"/>
              <a:t>DefaultMessageCodesResolver</a:t>
            </a:r>
            <a:r>
              <a:rPr lang="ko-KR" altLang="en-US" sz="1200"/>
              <a:t> 를 제공하고 있다</a:t>
            </a:r>
            <a:endParaRPr lang="en-US" altLang="ko-KR" sz="1200"/>
          </a:p>
        </p:txBody>
      </p:sp>
      <p:sp>
        <p:nvSpPr>
          <p:cNvPr id="10" name="직사각형 9">
            <a:extLst>
              <a:ext uri="{FF2B5EF4-FFF2-40B4-BE49-F238E27FC236}">
                <a16:creationId xmlns:a16="http://schemas.microsoft.com/office/drawing/2014/main" id="{D67FFFE4-7E84-5B5F-EAC6-FF6812A4B4D3}"/>
              </a:ext>
            </a:extLst>
          </p:cNvPr>
          <p:cNvSpPr/>
          <p:nvPr/>
        </p:nvSpPr>
        <p:spPr>
          <a:xfrm>
            <a:off x="276403" y="4356656"/>
            <a:ext cx="2225289" cy="307777"/>
          </a:xfrm>
          <a:prstGeom prst="rect">
            <a:avLst/>
          </a:prstGeom>
        </p:spPr>
        <p:txBody>
          <a:bodyPr wrap="none">
            <a:spAutoFit/>
          </a:bodyPr>
          <a:lstStyle/>
          <a:p>
            <a:r>
              <a:rPr lang="en-US" altLang="ko-KR" sz="1400">
                <a:solidFill>
                  <a:schemeClr val="accent1">
                    <a:lumMod val="75000"/>
                  </a:schemeClr>
                </a:solidFill>
              </a:rPr>
              <a:t>2.  </a:t>
            </a:r>
            <a:r>
              <a:rPr lang="ko-KR" altLang="en-US" sz="1400">
                <a:solidFill>
                  <a:schemeClr val="accent1">
                    <a:lumMod val="75000"/>
                  </a:schemeClr>
                </a:solidFill>
              </a:rPr>
              <a:t>필드 수준 오류  코드 생성</a:t>
            </a:r>
            <a:endParaRPr lang="ko-KR" altLang="en-US" sz="1400">
              <a:solidFill>
                <a:schemeClr val="accent1">
                  <a:lumMod val="75000"/>
                </a:schemeClr>
              </a:solidFill>
              <a:latin typeface="+mn-ea"/>
            </a:endParaRPr>
          </a:p>
        </p:txBody>
      </p:sp>
      <p:sp>
        <p:nvSpPr>
          <p:cNvPr id="11" name="직사각형 10">
            <a:extLst>
              <a:ext uri="{FF2B5EF4-FFF2-40B4-BE49-F238E27FC236}">
                <a16:creationId xmlns:a16="http://schemas.microsoft.com/office/drawing/2014/main" id="{6AA89EC0-8C65-A712-4751-15BBA448A679}"/>
              </a:ext>
            </a:extLst>
          </p:cNvPr>
          <p:cNvSpPr/>
          <p:nvPr/>
        </p:nvSpPr>
        <p:spPr>
          <a:xfrm>
            <a:off x="448824" y="4617576"/>
            <a:ext cx="6095064" cy="1177245"/>
          </a:xfrm>
          <a:prstGeom prst="rect">
            <a:avLst/>
          </a:prstGeom>
        </p:spPr>
        <p:txBody>
          <a:bodyPr wrap="square">
            <a:spAutoFit/>
          </a:bodyPr>
          <a:lstStyle/>
          <a:p>
            <a:pPr marL="228600" indent="-228600">
              <a:lnSpc>
                <a:spcPct val="150000"/>
              </a:lnSpc>
              <a:buFont typeface="+mj-ea"/>
              <a:buAutoNum type="circleNumDbPlain"/>
            </a:pPr>
            <a:r>
              <a:rPr lang="ko-KR" altLang="en-US" sz="1200"/>
              <a:t>code + "." + objectName + "." + field</a:t>
            </a:r>
            <a:endParaRPr lang="en-US" altLang="ko-KR" sz="1200"/>
          </a:p>
          <a:p>
            <a:pPr marL="228600" indent="-228600">
              <a:lnSpc>
                <a:spcPct val="150000"/>
              </a:lnSpc>
              <a:buFont typeface="+mj-ea"/>
              <a:buAutoNum type="circleNumDbPlain"/>
            </a:pPr>
            <a:r>
              <a:rPr lang="ko-KR" altLang="en-US" sz="1200"/>
              <a:t>code + "." + field</a:t>
            </a:r>
            <a:endParaRPr lang="en-US" altLang="ko-KR" sz="1200"/>
          </a:p>
          <a:p>
            <a:pPr marL="228600" indent="-228600">
              <a:lnSpc>
                <a:spcPct val="150000"/>
              </a:lnSpc>
              <a:buFont typeface="+mj-ea"/>
              <a:buAutoNum type="circleNumDbPlain"/>
            </a:pPr>
            <a:r>
              <a:rPr lang="ko-KR" altLang="en-US" sz="1200"/>
              <a:t>code + "." + fieldType</a:t>
            </a:r>
            <a:endParaRPr lang="en-US" altLang="ko-KR" sz="1200"/>
          </a:p>
          <a:p>
            <a:pPr marL="228600" indent="-228600">
              <a:lnSpc>
                <a:spcPct val="150000"/>
              </a:lnSpc>
              <a:buFont typeface="+mj-ea"/>
              <a:buAutoNum type="circleNumDbPlain"/>
            </a:pPr>
            <a:r>
              <a:rPr lang="ko-KR" altLang="en-US" sz="1200"/>
              <a:t>code</a:t>
            </a:r>
            <a:endParaRPr lang="en-US" altLang="ko-KR" sz="1200">
              <a:latin typeface="+mn-ea"/>
            </a:endParaRPr>
          </a:p>
        </p:txBody>
      </p:sp>
      <p:sp>
        <p:nvSpPr>
          <p:cNvPr id="16" name="직사각형 15">
            <a:extLst>
              <a:ext uri="{FF2B5EF4-FFF2-40B4-BE49-F238E27FC236}">
                <a16:creationId xmlns:a16="http://schemas.microsoft.com/office/drawing/2014/main" id="{2F24498F-9C06-26D7-5DC8-646CD448906B}"/>
              </a:ext>
            </a:extLst>
          </p:cNvPr>
          <p:cNvSpPr/>
          <p:nvPr/>
        </p:nvSpPr>
        <p:spPr>
          <a:xfrm>
            <a:off x="5766619" y="3101988"/>
            <a:ext cx="3237421" cy="623248"/>
          </a:xfrm>
          <a:prstGeom prst="rect">
            <a:avLst/>
          </a:prstGeom>
        </p:spPr>
        <p:txBody>
          <a:bodyPr wrap="square">
            <a:spAutoFit/>
          </a:bodyPr>
          <a:lstStyle/>
          <a:p>
            <a:pPr marL="228600" indent="-228600">
              <a:lnSpc>
                <a:spcPct val="150000"/>
              </a:lnSpc>
              <a:buFont typeface="+mj-ea"/>
              <a:buAutoNum type="circleNumDbPlain"/>
            </a:pPr>
            <a:r>
              <a:rPr lang="en-US" altLang="ko-KR" sz="1200">
                <a:solidFill>
                  <a:schemeClr val="accent1">
                    <a:lumMod val="75000"/>
                  </a:schemeClr>
                </a:solidFill>
              </a:rPr>
              <a:t>required</a:t>
            </a:r>
            <a:r>
              <a:rPr lang="en-US" altLang="ko-KR" sz="1200">
                <a:solidFill>
                  <a:schemeClr val="accent1">
                    <a:lumMod val="75000"/>
                  </a:schemeClr>
                </a:solidFill>
                <a:latin typeface="+mn-ea"/>
              </a:rPr>
              <a:t>.user</a:t>
            </a:r>
            <a:r>
              <a:rPr lang="ko-KR" altLang="en-US" sz="1200">
                <a:solidFill>
                  <a:schemeClr val="accent1">
                    <a:lumMod val="75000"/>
                  </a:schemeClr>
                </a:solidFill>
                <a:latin typeface="+mn-ea"/>
              </a:rPr>
              <a:t> </a:t>
            </a:r>
            <a:r>
              <a:rPr lang="en-US" altLang="ko-KR" sz="1200">
                <a:solidFill>
                  <a:schemeClr val="accent1">
                    <a:lumMod val="75000"/>
                  </a:schemeClr>
                </a:solidFill>
                <a:latin typeface="+mn-ea"/>
              </a:rPr>
              <a:t>→ </a:t>
            </a:r>
            <a:r>
              <a:rPr lang="ko-KR" altLang="en-US" sz="1200">
                <a:solidFill>
                  <a:schemeClr val="accent1">
                    <a:lumMod val="75000"/>
                  </a:schemeClr>
                </a:solidFill>
                <a:latin typeface="+mn-ea"/>
              </a:rPr>
              <a:t>특정 객체에 대한 메시지</a:t>
            </a:r>
            <a:endParaRPr lang="en-US" altLang="ko-KR" sz="1200">
              <a:solidFill>
                <a:schemeClr val="accent1">
                  <a:lumMod val="75000"/>
                </a:schemeClr>
              </a:solidFill>
              <a:latin typeface="+mn-ea"/>
            </a:endParaRPr>
          </a:p>
          <a:p>
            <a:pPr marL="228600" indent="-228600">
              <a:lnSpc>
                <a:spcPct val="150000"/>
              </a:lnSpc>
              <a:buFont typeface="+mj-ea"/>
              <a:buAutoNum type="circleNumDbPlain"/>
            </a:pPr>
            <a:r>
              <a:rPr lang="en-US" altLang="ko-KR" sz="1200">
                <a:solidFill>
                  <a:schemeClr val="accent1">
                    <a:lumMod val="75000"/>
                  </a:schemeClr>
                </a:solidFill>
              </a:rPr>
              <a:t>required</a:t>
            </a:r>
            <a:r>
              <a:rPr lang="en-US" altLang="ko-KR" sz="1200">
                <a:solidFill>
                  <a:schemeClr val="accent1">
                    <a:lumMod val="75000"/>
                  </a:schemeClr>
                </a:solidFill>
                <a:latin typeface="+mn-ea"/>
              </a:rPr>
              <a:t> → </a:t>
            </a:r>
            <a:r>
              <a:rPr lang="ko-KR" altLang="en-US" sz="1200">
                <a:solidFill>
                  <a:schemeClr val="accent1">
                    <a:lumMod val="75000"/>
                  </a:schemeClr>
                </a:solidFill>
                <a:latin typeface="+mn-ea"/>
              </a:rPr>
              <a:t>일반적인 오류 메시지</a:t>
            </a:r>
            <a:endParaRPr lang="en-US" altLang="ko-KR" sz="1200">
              <a:solidFill>
                <a:schemeClr val="accent1">
                  <a:lumMod val="75000"/>
                </a:schemeClr>
              </a:solidFill>
              <a:latin typeface="+mn-ea"/>
            </a:endParaRPr>
          </a:p>
        </p:txBody>
      </p:sp>
      <p:sp>
        <p:nvSpPr>
          <p:cNvPr id="17" name="오른쪽 화살표[R] 16">
            <a:extLst>
              <a:ext uri="{FF2B5EF4-FFF2-40B4-BE49-F238E27FC236}">
                <a16:creationId xmlns:a16="http://schemas.microsoft.com/office/drawing/2014/main" id="{FBE8D0B6-6E1C-AB49-2AA2-1A460908AF77}"/>
              </a:ext>
            </a:extLst>
          </p:cNvPr>
          <p:cNvSpPr/>
          <p:nvPr/>
        </p:nvSpPr>
        <p:spPr>
          <a:xfrm>
            <a:off x="5275727" y="3314125"/>
            <a:ext cx="233400" cy="171643"/>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ko-KR" altLang="en-US"/>
          </a:p>
        </p:txBody>
      </p:sp>
      <p:sp>
        <p:nvSpPr>
          <p:cNvPr id="26" name="직사각형 25">
            <a:extLst>
              <a:ext uri="{FF2B5EF4-FFF2-40B4-BE49-F238E27FC236}">
                <a16:creationId xmlns:a16="http://schemas.microsoft.com/office/drawing/2014/main" id="{86777F96-9A53-FD1C-A044-8AC14D8E1454}"/>
              </a:ext>
            </a:extLst>
          </p:cNvPr>
          <p:cNvSpPr/>
          <p:nvPr/>
        </p:nvSpPr>
        <p:spPr>
          <a:xfrm>
            <a:off x="5766619" y="4617576"/>
            <a:ext cx="4819390" cy="1177245"/>
          </a:xfrm>
          <a:prstGeom prst="rect">
            <a:avLst/>
          </a:prstGeom>
        </p:spPr>
        <p:txBody>
          <a:bodyPr wrap="square">
            <a:spAutoFit/>
          </a:bodyPr>
          <a:lstStyle/>
          <a:p>
            <a:pPr marL="228600" indent="-228600">
              <a:lnSpc>
                <a:spcPct val="150000"/>
              </a:lnSpc>
              <a:buFont typeface="+mj-ea"/>
              <a:buAutoNum type="circleNumDbPlain"/>
            </a:pPr>
            <a:r>
              <a:rPr lang="en-US" altLang="ko-KR" sz="1200">
                <a:solidFill>
                  <a:schemeClr val="accent1">
                    <a:lumMod val="75000"/>
                  </a:schemeClr>
                </a:solidFill>
              </a:rPr>
              <a:t>required</a:t>
            </a:r>
            <a:r>
              <a:rPr lang="en-US" altLang="ko-KR" sz="1200">
                <a:solidFill>
                  <a:schemeClr val="accent1">
                    <a:lumMod val="75000"/>
                  </a:schemeClr>
                </a:solidFill>
                <a:latin typeface="+mn-ea"/>
              </a:rPr>
              <a:t>.user.age → </a:t>
            </a:r>
            <a:r>
              <a:rPr lang="ko-KR" altLang="en-US" sz="1200">
                <a:solidFill>
                  <a:schemeClr val="accent1">
                    <a:lumMod val="75000"/>
                  </a:schemeClr>
                </a:solidFill>
                <a:latin typeface="+mn-ea"/>
              </a:rPr>
              <a:t>객체명과 필드명이 포함된 가장 구체적인 메시지</a:t>
            </a:r>
            <a:endParaRPr lang="en-US" altLang="ko-KR" sz="1200">
              <a:solidFill>
                <a:schemeClr val="accent1">
                  <a:lumMod val="75000"/>
                </a:schemeClr>
              </a:solidFill>
              <a:latin typeface="+mn-ea"/>
            </a:endParaRPr>
          </a:p>
          <a:p>
            <a:pPr marL="228600" indent="-228600">
              <a:lnSpc>
                <a:spcPct val="150000"/>
              </a:lnSpc>
              <a:buFont typeface="+mj-ea"/>
              <a:buAutoNum type="circleNumDbPlain"/>
            </a:pPr>
            <a:r>
              <a:rPr lang="en-US" altLang="ko-KR" sz="1200">
                <a:solidFill>
                  <a:schemeClr val="accent1">
                    <a:lumMod val="75000"/>
                  </a:schemeClr>
                </a:solidFill>
              </a:rPr>
              <a:t>required</a:t>
            </a:r>
            <a:r>
              <a:rPr lang="en-US" altLang="ko-KR" sz="1200">
                <a:solidFill>
                  <a:schemeClr val="accent1">
                    <a:lumMod val="75000"/>
                  </a:schemeClr>
                </a:solidFill>
                <a:latin typeface="+mn-ea"/>
              </a:rPr>
              <a:t>.age → </a:t>
            </a:r>
            <a:r>
              <a:rPr lang="ko-KR" altLang="en-US" sz="1200">
                <a:solidFill>
                  <a:schemeClr val="accent1">
                    <a:lumMod val="75000"/>
                  </a:schemeClr>
                </a:solidFill>
                <a:latin typeface="+mn-ea"/>
              </a:rPr>
              <a:t>특정 필드에 대한 메시지</a:t>
            </a:r>
            <a:endParaRPr lang="en-US" altLang="ko-KR" sz="1200">
              <a:solidFill>
                <a:schemeClr val="accent1">
                  <a:lumMod val="75000"/>
                </a:schemeClr>
              </a:solidFill>
              <a:latin typeface="+mn-ea"/>
            </a:endParaRPr>
          </a:p>
          <a:p>
            <a:pPr marL="228600" indent="-228600">
              <a:lnSpc>
                <a:spcPct val="150000"/>
              </a:lnSpc>
              <a:buFont typeface="+mj-ea"/>
              <a:buAutoNum type="circleNumDbPlain"/>
            </a:pPr>
            <a:r>
              <a:rPr lang="en-US" altLang="ko-KR" sz="1200">
                <a:solidFill>
                  <a:schemeClr val="accent1">
                    <a:lumMod val="75000"/>
                  </a:schemeClr>
                </a:solidFill>
              </a:rPr>
              <a:t>required</a:t>
            </a:r>
            <a:r>
              <a:rPr lang="en-US" altLang="ko-KR" sz="1200">
                <a:solidFill>
                  <a:schemeClr val="accent1">
                    <a:lumMod val="75000"/>
                  </a:schemeClr>
                </a:solidFill>
                <a:latin typeface="+mn-ea"/>
              </a:rPr>
              <a:t>.int → </a:t>
            </a:r>
            <a:r>
              <a:rPr lang="ko-KR" altLang="en-US" sz="1200">
                <a:solidFill>
                  <a:schemeClr val="accent1">
                    <a:lumMod val="75000"/>
                  </a:schemeClr>
                </a:solidFill>
                <a:latin typeface="+mn-ea"/>
              </a:rPr>
              <a:t>필드 타입에 대한 메시지</a:t>
            </a:r>
            <a:endParaRPr lang="en-US" altLang="ko-KR" sz="1200">
              <a:solidFill>
                <a:schemeClr val="accent1">
                  <a:lumMod val="75000"/>
                </a:schemeClr>
              </a:solidFill>
              <a:latin typeface="+mn-ea"/>
            </a:endParaRPr>
          </a:p>
          <a:p>
            <a:pPr marL="228600" indent="-228600">
              <a:lnSpc>
                <a:spcPct val="150000"/>
              </a:lnSpc>
              <a:buFont typeface="+mj-ea"/>
              <a:buAutoNum type="circleNumDbPlain"/>
            </a:pPr>
            <a:r>
              <a:rPr lang="en-US" altLang="ko-KR" sz="1200">
                <a:solidFill>
                  <a:schemeClr val="accent1">
                    <a:lumMod val="75000"/>
                  </a:schemeClr>
                </a:solidFill>
              </a:rPr>
              <a:t>required</a:t>
            </a:r>
            <a:r>
              <a:rPr lang="en-US" altLang="ko-KR" sz="1200">
                <a:solidFill>
                  <a:schemeClr val="accent1">
                    <a:lumMod val="75000"/>
                  </a:schemeClr>
                </a:solidFill>
                <a:latin typeface="+mn-ea"/>
              </a:rPr>
              <a:t> → </a:t>
            </a:r>
            <a:r>
              <a:rPr lang="ko-KR" altLang="en-US" sz="1200">
                <a:solidFill>
                  <a:schemeClr val="accent1">
                    <a:lumMod val="75000"/>
                  </a:schemeClr>
                </a:solidFill>
                <a:latin typeface="+mn-ea"/>
              </a:rPr>
              <a:t>일반적인 오류 메시지</a:t>
            </a:r>
            <a:endParaRPr lang="en-US" altLang="ko-KR" sz="1200">
              <a:solidFill>
                <a:schemeClr val="accent1">
                  <a:lumMod val="75000"/>
                </a:schemeClr>
              </a:solidFill>
              <a:latin typeface="+mn-ea"/>
            </a:endParaRPr>
          </a:p>
        </p:txBody>
      </p:sp>
      <p:sp>
        <p:nvSpPr>
          <p:cNvPr id="27" name="오른쪽 화살표[R] 26">
            <a:extLst>
              <a:ext uri="{FF2B5EF4-FFF2-40B4-BE49-F238E27FC236}">
                <a16:creationId xmlns:a16="http://schemas.microsoft.com/office/drawing/2014/main" id="{42A075C6-F1C2-DF12-6CF7-2B750695DD31}"/>
              </a:ext>
            </a:extLst>
          </p:cNvPr>
          <p:cNvSpPr/>
          <p:nvPr/>
        </p:nvSpPr>
        <p:spPr>
          <a:xfrm>
            <a:off x="5275727" y="5120376"/>
            <a:ext cx="233400" cy="171643"/>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ko-KR" altLang="en-US"/>
          </a:p>
        </p:txBody>
      </p:sp>
      <p:cxnSp>
        <p:nvCxnSpPr>
          <p:cNvPr id="33" name="직선 화살표 연결선 32">
            <a:extLst>
              <a:ext uri="{FF2B5EF4-FFF2-40B4-BE49-F238E27FC236}">
                <a16:creationId xmlns:a16="http://schemas.microsoft.com/office/drawing/2014/main" id="{3E3B4E0F-790E-FC3E-2F29-304991D96857}"/>
              </a:ext>
            </a:extLst>
          </p:cNvPr>
          <p:cNvCxnSpPr/>
          <p:nvPr/>
        </p:nvCxnSpPr>
        <p:spPr>
          <a:xfrm>
            <a:off x="10664259" y="4745905"/>
            <a:ext cx="0" cy="1020986"/>
          </a:xfrm>
          <a:prstGeom prst="straightConnector1">
            <a:avLst/>
          </a:prstGeom>
          <a:ln w="1905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4" name="직선 화살표 연결선 33">
            <a:extLst>
              <a:ext uri="{FF2B5EF4-FFF2-40B4-BE49-F238E27FC236}">
                <a16:creationId xmlns:a16="http://schemas.microsoft.com/office/drawing/2014/main" id="{17488569-FC50-633D-89D2-FA5C088E6038}"/>
              </a:ext>
            </a:extLst>
          </p:cNvPr>
          <p:cNvCxnSpPr>
            <a:cxnSpLocks/>
          </p:cNvCxnSpPr>
          <p:nvPr/>
        </p:nvCxnSpPr>
        <p:spPr>
          <a:xfrm>
            <a:off x="10664546" y="3214743"/>
            <a:ext cx="0" cy="510493"/>
          </a:xfrm>
          <a:prstGeom prst="straightConnector1">
            <a:avLst/>
          </a:prstGeom>
          <a:ln w="1905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6" name="직사각형 35">
            <a:extLst>
              <a:ext uri="{FF2B5EF4-FFF2-40B4-BE49-F238E27FC236}">
                <a16:creationId xmlns:a16="http://schemas.microsoft.com/office/drawing/2014/main" id="{D2DDE88B-00FF-92A6-E9C9-ACAAF8756C7D}"/>
              </a:ext>
            </a:extLst>
          </p:cNvPr>
          <p:cNvSpPr/>
          <p:nvPr/>
        </p:nvSpPr>
        <p:spPr>
          <a:xfrm>
            <a:off x="9985227" y="2797968"/>
            <a:ext cx="1358064" cy="276999"/>
          </a:xfrm>
          <a:prstGeom prst="rect">
            <a:avLst/>
          </a:prstGeom>
        </p:spPr>
        <p:txBody>
          <a:bodyPr wrap="none">
            <a:spAutoFit/>
          </a:bodyPr>
          <a:lstStyle/>
          <a:p>
            <a:r>
              <a:rPr lang="ko-KR" altLang="en-US" sz="1200">
                <a:solidFill>
                  <a:srgbClr val="FF0000"/>
                </a:solidFill>
              </a:rPr>
              <a:t>메시지를 찾는 순서</a:t>
            </a:r>
            <a:endParaRPr lang="ko-KR" altLang="en-US" sz="1200">
              <a:solidFill>
                <a:srgbClr val="FF0000"/>
              </a:solidFill>
              <a:latin typeface="+mn-ea"/>
            </a:endParaRPr>
          </a:p>
        </p:txBody>
      </p:sp>
      <p:sp>
        <p:nvSpPr>
          <p:cNvPr id="37" name="직사각형 36">
            <a:extLst>
              <a:ext uri="{FF2B5EF4-FFF2-40B4-BE49-F238E27FC236}">
                <a16:creationId xmlns:a16="http://schemas.microsoft.com/office/drawing/2014/main" id="{31CB6091-9E00-81E1-F367-3955EAFC4849}"/>
              </a:ext>
            </a:extLst>
          </p:cNvPr>
          <p:cNvSpPr/>
          <p:nvPr/>
        </p:nvSpPr>
        <p:spPr>
          <a:xfrm>
            <a:off x="5808482" y="2797968"/>
            <a:ext cx="3115340" cy="276999"/>
          </a:xfrm>
          <a:prstGeom prst="rect">
            <a:avLst/>
          </a:prstGeom>
        </p:spPr>
        <p:txBody>
          <a:bodyPr wrap="none">
            <a:spAutoFit/>
          </a:bodyPr>
          <a:lstStyle/>
          <a:p>
            <a:r>
              <a:rPr lang="ko-KR" altLang="en-US" sz="1200">
                <a:solidFill>
                  <a:srgbClr val="FF0000"/>
                </a:solidFill>
              </a:rPr>
              <a:t>예</a:t>
            </a:r>
            <a:r>
              <a:rPr lang="en-US" altLang="ko-KR" sz="1200">
                <a:solidFill>
                  <a:srgbClr val="FF0000"/>
                </a:solidFill>
              </a:rPr>
              <a:t>)</a:t>
            </a:r>
            <a:r>
              <a:rPr lang="ko-KR" altLang="en-US" sz="1200">
                <a:solidFill>
                  <a:srgbClr val="FF0000"/>
                </a:solidFill>
              </a:rPr>
              <a:t> 코드가 </a:t>
            </a:r>
            <a:r>
              <a:rPr lang="en-US" altLang="ko-KR" sz="1200">
                <a:solidFill>
                  <a:srgbClr val="FF0000"/>
                </a:solidFill>
              </a:rPr>
              <a:t>"required", </a:t>
            </a:r>
            <a:r>
              <a:rPr lang="ko-KR" altLang="en-US" sz="1200">
                <a:solidFill>
                  <a:srgbClr val="FF0000"/>
                </a:solidFill>
              </a:rPr>
              <a:t>객체명이 </a:t>
            </a:r>
            <a:r>
              <a:rPr lang="en-US" altLang="ko-KR" sz="1200">
                <a:solidFill>
                  <a:srgbClr val="FF0000"/>
                </a:solidFill>
              </a:rPr>
              <a:t>"user"</a:t>
            </a:r>
            <a:r>
              <a:rPr lang="ko-KR" altLang="en-US" sz="1200">
                <a:solidFill>
                  <a:srgbClr val="FF0000"/>
                </a:solidFill>
              </a:rPr>
              <a:t> 인 경우</a:t>
            </a:r>
            <a:endParaRPr lang="ko-KR" altLang="en-US" sz="1200">
              <a:solidFill>
                <a:srgbClr val="FF0000"/>
              </a:solidFill>
              <a:latin typeface="+mn-ea"/>
            </a:endParaRPr>
          </a:p>
        </p:txBody>
      </p:sp>
      <p:sp>
        <p:nvSpPr>
          <p:cNvPr id="38" name="직사각형 37">
            <a:extLst>
              <a:ext uri="{FF2B5EF4-FFF2-40B4-BE49-F238E27FC236}">
                <a16:creationId xmlns:a16="http://schemas.microsoft.com/office/drawing/2014/main" id="{F7167AF3-7107-7688-32E0-83A0B1F830D1}"/>
              </a:ext>
            </a:extLst>
          </p:cNvPr>
          <p:cNvSpPr/>
          <p:nvPr/>
        </p:nvSpPr>
        <p:spPr>
          <a:xfrm>
            <a:off x="5808482" y="4385485"/>
            <a:ext cx="3931269" cy="276999"/>
          </a:xfrm>
          <a:prstGeom prst="rect">
            <a:avLst/>
          </a:prstGeom>
        </p:spPr>
        <p:txBody>
          <a:bodyPr wrap="none">
            <a:spAutoFit/>
          </a:bodyPr>
          <a:lstStyle/>
          <a:p>
            <a:r>
              <a:rPr lang="ko-KR" altLang="en-US" sz="1200">
                <a:solidFill>
                  <a:srgbClr val="FF0000"/>
                </a:solidFill>
              </a:rPr>
              <a:t>예</a:t>
            </a:r>
            <a:r>
              <a:rPr lang="en-US" altLang="ko-KR" sz="1200">
                <a:solidFill>
                  <a:srgbClr val="FF0000"/>
                </a:solidFill>
              </a:rPr>
              <a:t>)</a:t>
            </a:r>
            <a:r>
              <a:rPr lang="ko-KR" altLang="en-US" sz="1200">
                <a:solidFill>
                  <a:srgbClr val="FF0000"/>
                </a:solidFill>
              </a:rPr>
              <a:t> 코드가 </a:t>
            </a:r>
            <a:r>
              <a:rPr lang="en-US" altLang="ko-KR" sz="1200">
                <a:solidFill>
                  <a:srgbClr val="FF0000"/>
                </a:solidFill>
              </a:rPr>
              <a:t>"required", </a:t>
            </a:r>
            <a:r>
              <a:rPr lang="ko-KR" altLang="en-US" sz="1200">
                <a:solidFill>
                  <a:srgbClr val="FF0000"/>
                </a:solidFill>
              </a:rPr>
              <a:t>객체명이 </a:t>
            </a:r>
            <a:r>
              <a:rPr lang="en-US" altLang="ko-KR" sz="1200">
                <a:solidFill>
                  <a:srgbClr val="FF0000"/>
                </a:solidFill>
              </a:rPr>
              <a:t>"user", </a:t>
            </a:r>
            <a:r>
              <a:rPr lang="ko-KR" altLang="en-US" sz="1200">
                <a:solidFill>
                  <a:srgbClr val="FF0000"/>
                </a:solidFill>
              </a:rPr>
              <a:t>필드가 </a:t>
            </a:r>
            <a:r>
              <a:rPr lang="en-US" altLang="ko-KR" sz="1200">
                <a:solidFill>
                  <a:srgbClr val="FF0000"/>
                </a:solidFill>
              </a:rPr>
              <a:t>"age"</a:t>
            </a:r>
            <a:r>
              <a:rPr lang="ko-KR" altLang="en-US" sz="1200">
                <a:solidFill>
                  <a:srgbClr val="FF0000"/>
                </a:solidFill>
              </a:rPr>
              <a:t>인 경우</a:t>
            </a:r>
            <a:endParaRPr lang="ko-KR" altLang="en-US" sz="1200">
              <a:solidFill>
                <a:srgbClr val="FF0000"/>
              </a:solidFill>
              <a:latin typeface="+mn-ea"/>
            </a:endParaRPr>
          </a:p>
        </p:txBody>
      </p:sp>
    </p:spTree>
    <p:extLst>
      <p:ext uri="{BB962C8B-B14F-4D97-AF65-F5344CB8AC3E}">
        <p14:creationId xmlns:p14="http://schemas.microsoft.com/office/powerpoint/2010/main" val="3924909027"/>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EBB2B0-D908-5079-8328-175703B43A0D}"/>
            </a:ext>
          </a:extLst>
        </p:cNvPr>
        <p:cNvGrpSpPr/>
        <p:nvPr/>
      </p:nvGrpSpPr>
      <p:grpSpPr>
        <a:xfrm>
          <a:off x="0" y="0"/>
          <a:ext cx="0" cy="0"/>
          <a:chOff x="0" y="0"/>
          <a:chExt cx="0" cy="0"/>
        </a:xfrm>
      </p:grpSpPr>
      <p:sp>
        <p:nvSpPr>
          <p:cNvPr id="22" name="직사각형 21">
            <a:extLst>
              <a:ext uri="{FF2B5EF4-FFF2-40B4-BE49-F238E27FC236}">
                <a16:creationId xmlns:a16="http://schemas.microsoft.com/office/drawing/2014/main" id="{7EDFE521-CBB5-D943-826C-923ADB88F308}"/>
              </a:ext>
            </a:extLst>
          </p:cNvPr>
          <p:cNvSpPr/>
          <p:nvPr/>
        </p:nvSpPr>
        <p:spPr>
          <a:xfrm>
            <a:off x="119507" y="88271"/>
            <a:ext cx="4136004"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MessageCodesResolver </a:t>
            </a:r>
            <a:r>
              <a:rPr lang="ko-KR" altLang="en-US" b="1">
                <a:solidFill>
                  <a:schemeClr val="accent1">
                    <a:lumMod val="75000"/>
                  </a:schemeClr>
                </a:solidFill>
                <a:latin typeface="+mn-ea"/>
              </a:rPr>
              <a:t>메시지 생성</a:t>
            </a:r>
          </a:p>
        </p:txBody>
      </p:sp>
      <p:sp>
        <p:nvSpPr>
          <p:cNvPr id="13" name="TextBox 12">
            <a:extLst>
              <a:ext uri="{FF2B5EF4-FFF2-40B4-BE49-F238E27FC236}">
                <a16:creationId xmlns:a16="http://schemas.microsoft.com/office/drawing/2014/main" id="{D998C58A-B940-C019-3FBD-6345EFE07F58}"/>
              </a:ext>
            </a:extLst>
          </p:cNvPr>
          <p:cNvSpPr txBox="1"/>
          <p:nvPr/>
        </p:nvSpPr>
        <p:spPr>
          <a:xfrm>
            <a:off x="455798" y="500871"/>
            <a:ext cx="8446980" cy="2356414"/>
          </a:xfrm>
          <a:prstGeom prst="rect">
            <a:avLst/>
          </a:prstGeom>
          <a:solidFill>
            <a:schemeClr val="bg2">
              <a:lumMod val="10000"/>
            </a:schemeClr>
          </a:solidFill>
        </p:spPr>
        <p:txBody>
          <a:bodyPr wrap="square">
            <a:spAutoFit/>
          </a:bodyPr>
          <a:lstStyle/>
          <a:p>
            <a:pPr>
              <a:lnSpc>
                <a:spcPct val="150000"/>
              </a:lnSpc>
            </a:pPr>
            <a:r>
              <a:rPr lang="en-US" altLang="ko-KR" sz="1100">
                <a:solidFill>
                  <a:srgbClr val="BCBEC4"/>
                </a:solidFill>
                <a:effectLst/>
                <a:highlight>
                  <a:srgbClr val="1E1F22"/>
                </a:highlight>
              </a:rPr>
              <a:t>MessageCodesResolver </a:t>
            </a:r>
            <a:r>
              <a:rPr lang="en-US" altLang="ko-KR" sz="1100">
                <a:solidFill>
                  <a:srgbClr val="C77DBB"/>
                </a:solidFill>
                <a:effectLst/>
                <a:highlight>
                  <a:srgbClr val="1E1F22"/>
                </a:highlight>
              </a:rPr>
              <a:t>resolver </a:t>
            </a:r>
            <a:r>
              <a:rPr lang="en-US" altLang="ko-KR" sz="1100">
                <a:solidFill>
                  <a:srgbClr val="BCBEC4"/>
                </a:solidFill>
                <a:effectLst/>
                <a:highlight>
                  <a:srgbClr val="1E1F22"/>
                </a:highlight>
              </a:rPr>
              <a:t>= </a:t>
            </a:r>
            <a:r>
              <a:rPr lang="en-US" altLang="ko-KR" sz="1100">
                <a:solidFill>
                  <a:srgbClr val="CF8E6D"/>
                </a:solidFill>
                <a:effectLst/>
                <a:highlight>
                  <a:srgbClr val="1E1F22"/>
                </a:highlight>
              </a:rPr>
              <a:t>new </a:t>
            </a:r>
            <a:r>
              <a:rPr lang="en-US" altLang="ko-KR" sz="1100">
                <a:solidFill>
                  <a:srgbClr val="BCBEC4"/>
                </a:solidFill>
                <a:effectLst/>
                <a:highlight>
                  <a:srgbClr val="1E1F22"/>
                </a:highlight>
              </a:rPr>
              <a:t>DefaultMessageCodesResolver</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a:t>
            </a:r>
            <a:br>
              <a:rPr lang="ko-KR" altLang="en-US" sz="1100">
                <a:solidFill>
                  <a:srgbClr val="7A7E85"/>
                </a:solidFill>
                <a:effectLst/>
                <a:highlight>
                  <a:srgbClr val="1E1F22"/>
                </a:highlight>
                <a:latin typeface="Menlo-Regular" panose="020B0609030804020204" pitchFamily="49" charset="0"/>
              </a:rPr>
            </a:br>
            <a:r>
              <a:rPr lang="en-US" altLang="ko-KR" sz="1100">
                <a:solidFill>
                  <a:srgbClr val="BCBEC4"/>
                </a:solidFill>
                <a:effectLst/>
                <a:highlight>
                  <a:srgbClr val="1E1F22"/>
                </a:highlight>
              </a:rPr>
              <a:t>String</a:t>
            </a:r>
            <a:r>
              <a:rPr lang="en-US" altLang="ko-KR" sz="1100">
                <a:solidFill>
                  <a:srgbClr val="E8BA36"/>
                </a:solidFill>
                <a:effectLst/>
                <a:highlight>
                  <a:srgbClr val="1E1F22"/>
                </a:highlight>
              </a:rPr>
              <a:t>[] </a:t>
            </a:r>
            <a:r>
              <a:rPr lang="en-US" altLang="ko-KR" sz="1100">
                <a:solidFill>
                  <a:srgbClr val="C77DBB"/>
                </a:solidFill>
                <a:effectLst/>
                <a:highlight>
                  <a:srgbClr val="1E1F22"/>
                </a:highlight>
              </a:rPr>
              <a:t>objectErrorCodes </a:t>
            </a:r>
            <a:r>
              <a:rPr lang="en-US" altLang="ko-KR" sz="1100">
                <a:solidFill>
                  <a:srgbClr val="BCBEC4"/>
                </a:solidFill>
                <a:effectLst/>
                <a:highlight>
                  <a:srgbClr val="1E1F22"/>
                </a:highlight>
              </a:rPr>
              <a:t>= </a:t>
            </a:r>
            <a:r>
              <a:rPr lang="en-US" altLang="ko-KR" sz="1100">
                <a:solidFill>
                  <a:srgbClr val="C77DBB"/>
                </a:solidFill>
                <a:effectLst/>
                <a:highlight>
                  <a:srgbClr val="1E1F22"/>
                </a:highlight>
              </a:rPr>
              <a:t>resolver</a:t>
            </a:r>
            <a:r>
              <a:rPr lang="en-US" altLang="ko-KR" sz="1100">
                <a:solidFill>
                  <a:srgbClr val="BCBEC4"/>
                </a:solidFill>
                <a:effectLst/>
                <a:highlight>
                  <a:srgbClr val="1E1F22"/>
                </a:highlight>
              </a:rPr>
              <a:t>.resolveMessageCodes</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"required", "user"</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a:t>
            </a:r>
            <a:r>
              <a:rPr lang="ko-KR" altLang="en-US" sz="1100">
                <a:solidFill>
                  <a:srgbClr val="BCBEC4"/>
                </a:solidFill>
                <a:effectLst/>
                <a:highlight>
                  <a:srgbClr val="1E1F22"/>
                </a:highlight>
              </a:rPr>
              <a:t> </a:t>
            </a:r>
            <a:r>
              <a:rPr lang="en-US" altLang="ko-KR" sz="1100">
                <a:solidFill>
                  <a:srgbClr val="7A7E85"/>
                </a:solidFill>
                <a:effectLst/>
                <a:highlight>
                  <a:srgbClr val="1E1F22"/>
                </a:highlight>
              </a:rPr>
              <a:t>// </a:t>
            </a:r>
            <a:r>
              <a:rPr lang="ko-KR" altLang="en-US" sz="1100">
                <a:solidFill>
                  <a:srgbClr val="7A7E85"/>
                </a:solidFill>
                <a:effectLst/>
                <a:highlight>
                  <a:srgbClr val="1E1F22"/>
                </a:highlight>
                <a:latin typeface="Menlo-Regular" panose="020B0609030804020204" pitchFamily="49" charset="0"/>
              </a:rPr>
              <a:t>객체 수준 오류 코드 생성</a:t>
            </a:r>
            <a:br>
              <a:rPr lang="ko-KR" altLang="en-US" sz="1100">
                <a:solidFill>
                  <a:srgbClr val="7A7E85"/>
                </a:solidFill>
                <a:effectLst/>
                <a:highlight>
                  <a:srgbClr val="1E1F22"/>
                </a:highlight>
                <a:latin typeface="Menlo-Regular" panose="020B0609030804020204" pitchFamily="49" charset="0"/>
              </a:rPr>
            </a:br>
            <a:r>
              <a:rPr lang="en-US" altLang="ko-KR" sz="1100">
                <a:solidFill>
                  <a:srgbClr val="BCBEC4"/>
                </a:solidFill>
                <a:effectLst/>
                <a:highlight>
                  <a:srgbClr val="1E1F22"/>
                </a:highlight>
              </a:rPr>
              <a:t>String</a:t>
            </a:r>
            <a:r>
              <a:rPr lang="en-US" altLang="ko-KR" sz="1100">
                <a:solidFill>
                  <a:srgbClr val="E8BA36"/>
                </a:solidFill>
                <a:effectLst/>
                <a:highlight>
                  <a:srgbClr val="1E1F22"/>
                </a:highlight>
              </a:rPr>
              <a:t>[] </a:t>
            </a:r>
            <a:r>
              <a:rPr lang="en-US" altLang="ko-KR" sz="1100">
                <a:solidFill>
                  <a:srgbClr val="C77DBB"/>
                </a:solidFill>
                <a:effectLst/>
                <a:highlight>
                  <a:srgbClr val="1E1F22"/>
                </a:highlight>
              </a:rPr>
              <a:t>fieldErrorCodes </a:t>
            </a:r>
            <a:r>
              <a:rPr lang="en-US" altLang="ko-KR" sz="1100">
                <a:solidFill>
                  <a:srgbClr val="BCBEC4"/>
                </a:solidFill>
                <a:effectLst/>
                <a:highlight>
                  <a:srgbClr val="1E1F22"/>
                </a:highlight>
              </a:rPr>
              <a:t>= </a:t>
            </a:r>
            <a:r>
              <a:rPr lang="en-US" altLang="ko-KR" sz="1100">
                <a:solidFill>
                  <a:srgbClr val="C77DBB"/>
                </a:solidFill>
                <a:effectLst/>
                <a:highlight>
                  <a:srgbClr val="1E1F22"/>
                </a:highlight>
              </a:rPr>
              <a:t>resolver</a:t>
            </a:r>
            <a:r>
              <a:rPr lang="en-US" altLang="ko-KR" sz="1100">
                <a:solidFill>
                  <a:srgbClr val="BCBEC4"/>
                </a:solidFill>
                <a:effectLst/>
                <a:highlight>
                  <a:srgbClr val="1E1F22"/>
                </a:highlight>
              </a:rPr>
              <a:t>.resolveMessageCodes</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"required", "user", "age", Integer.class</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a:t>
            </a:r>
            <a:r>
              <a:rPr lang="en-US" altLang="ko-KR" sz="1100">
                <a:solidFill>
                  <a:srgbClr val="7A7E85"/>
                </a:solidFill>
                <a:effectLst/>
                <a:highlight>
                  <a:srgbClr val="1E1F22"/>
                </a:highlight>
              </a:rPr>
              <a:t> // </a:t>
            </a:r>
            <a:r>
              <a:rPr lang="ko-KR" altLang="en-US" sz="1100">
                <a:solidFill>
                  <a:srgbClr val="7A7E85"/>
                </a:solidFill>
                <a:effectLst/>
                <a:highlight>
                  <a:srgbClr val="1E1F22"/>
                </a:highlight>
                <a:latin typeface="Menlo-Regular" panose="020B0609030804020204" pitchFamily="49" charset="0"/>
              </a:rPr>
              <a:t>필드 수준 오류 코드 생성</a:t>
            </a:r>
            <a:br>
              <a:rPr lang="en-US" altLang="ko-KR" sz="1100">
                <a:solidFill>
                  <a:srgbClr val="BCBEC4"/>
                </a:solidFill>
                <a:effectLst/>
                <a:highlight>
                  <a:srgbClr val="1E1F22"/>
                </a:highlight>
              </a:rPr>
            </a:br>
            <a:br>
              <a:rPr lang="en-US" altLang="ko-KR" sz="1100">
                <a:solidFill>
                  <a:srgbClr val="BCBEC4"/>
                </a:solidFill>
                <a:effectLst/>
                <a:highlight>
                  <a:srgbClr val="1E1F22"/>
                </a:highlight>
              </a:rPr>
            </a:br>
            <a:r>
              <a:rPr lang="en-US" altLang="ko-KR" sz="1100">
                <a:solidFill>
                  <a:srgbClr val="BCBEC4"/>
                </a:solidFill>
                <a:effectLst/>
                <a:highlight>
                  <a:srgbClr val="1E1F22"/>
                </a:highlight>
              </a:rPr>
              <a:t>System.out.</a:t>
            </a:r>
            <a:r>
              <a:rPr lang="en-US" altLang="ko-KR" sz="1100">
                <a:solidFill>
                  <a:srgbClr val="56A8F5"/>
                </a:solidFill>
                <a:effectLst/>
                <a:highlight>
                  <a:srgbClr val="1E1F22"/>
                </a:highlight>
              </a:rPr>
              <a:t>println</a:t>
            </a:r>
            <a:r>
              <a:rPr lang="en-US" altLang="ko-KR" sz="1100">
                <a:solidFill>
                  <a:srgbClr val="E8BA36"/>
                </a:solidFill>
                <a:effectLst/>
                <a:highlight>
                  <a:srgbClr val="1E1F22"/>
                </a:highlight>
              </a:rPr>
              <a:t>(</a:t>
            </a:r>
            <a:r>
              <a:rPr lang="en-US" altLang="ko-KR" sz="1100">
                <a:solidFill>
                  <a:srgbClr val="6AAB73"/>
                </a:solidFill>
                <a:effectLst/>
                <a:highlight>
                  <a:srgbClr val="1E1F22"/>
                </a:highlight>
              </a:rPr>
              <a:t>"</a:t>
            </a:r>
            <a:r>
              <a:rPr lang="ko-KR" altLang="en-US" sz="1100">
                <a:solidFill>
                  <a:srgbClr val="6AAB73"/>
                </a:solidFill>
                <a:effectLst/>
                <a:highlight>
                  <a:srgbClr val="1E1F22"/>
                </a:highlight>
                <a:latin typeface="Menlo-Regular" panose="020B0609030804020204" pitchFamily="49" charset="0"/>
              </a:rPr>
              <a:t>객체 수준 코드</a:t>
            </a:r>
            <a:r>
              <a:rPr lang="en-US" altLang="ko-KR" sz="1100">
                <a:solidFill>
                  <a:srgbClr val="6AAB73"/>
                </a:solidFill>
                <a:effectLst/>
                <a:highlight>
                  <a:srgbClr val="1E1F22"/>
                </a:highlight>
              </a:rPr>
              <a:t>:"</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Arrays.</a:t>
            </a:r>
            <a:r>
              <a:rPr lang="en-US" altLang="ko-KR" sz="1100">
                <a:solidFill>
                  <a:srgbClr val="56A8F5"/>
                </a:solidFill>
                <a:effectLst/>
                <a:highlight>
                  <a:srgbClr val="1E1F22"/>
                </a:highlight>
              </a:rPr>
              <a:t>stream</a:t>
            </a:r>
            <a:r>
              <a:rPr lang="en-US" altLang="ko-KR" sz="1100">
                <a:solidFill>
                  <a:srgbClr val="E8BA36"/>
                </a:solidFill>
                <a:effectLst/>
                <a:highlight>
                  <a:srgbClr val="1E1F22"/>
                </a:highlight>
              </a:rPr>
              <a:t>(</a:t>
            </a:r>
            <a:r>
              <a:rPr lang="en-US" altLang="ko-KR" sz="1100">
                <a:solidFill>
                  <a:srgbClr val="C77DBB"/>
                </a:solidFill>
                <a:effectLst/>
                <a:highlight>
                  <a:srgbClr val="1E1F22"/>
                </a:highlight>
              </a:rPr>
              <a:t>objectErrorCodes</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a:t>
            </a:r>
            <a:r>
              <a:rPr lang="en-US" altLang="ko-KR" sz="1100">
                <a:solidFill>
                  <a:srgbClr val="56A8F5"/>
                </a:solidFill>
                <a:effectLst/>
                <a:highlight>
                  <a:srgbClr val="1E1F22"/>
                </a:highlight>
              </a:rPr>
              <a:t>forEach</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System.</a:t>
            </a:r>
            <a:r>
              <a:rPr lang="en-US" altLang="ko-KR" sz="1100" i="1">
                <a:solidFill>
                  <a:srgbClr val="C77DBB"/>
                </a:solidFill>
                <a:effectLst/>
                <a:highlight>
                  <a:srgbClr val="1E1F22"/>
                </a:highlight>
              </a:rPr>
              <a:t>out</a:t>
            </a:r>
            <a:r>
              <a:rPr lang="en-US" altLang="ko-KR" sz="1100">
                <a:solidFill>
                  <a:srgbClr val="BCBEC4"/>
                </a:solidFill>
                <a:effectLst/>
                <a:highlight>
                  <a:srgbClr val="1E1F22"/>
                </a:highlight>
              </a:rPr>
              <a:t>::println</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a:t>
            </a:r>
            <a:br>
              <a:rPr lang="en-US" altLang="ko-KR" sz="1100">
                <a:solidFill>
                  <a:srgbClr val="BCBEC4"/>
                </a:solidFill>
                <a:effectLst/>
                <a:highlight>
                  <a:srgbClr val="1E1F22"/>
                </a:highlight>
              </a:rPr>
            </a:br>
            <a:br>
              <a:rPr lang="en-US" altLang="ko-KR" sz="1100">
                <a:solidFill>
                  <a:srgbClr val="BCBEC4"/>
                </a:solidFill>
                <a:effectLst/>
                <a:highlight>
                  <a:srgbClr val="1E1F22"/>
                </a:highlight>
              </a:rPr>
            </a:br>
            <a:r>
              <a:rPr lang="en-US" altLang="ko-KR" sz="1100">
                <a:solidFill>
                  <a:srgbClr val="BCBEC4"/>
                </a:solidFill>
                <a:effectLst/>
                <a:highlight>
                  <a:srgbClr val="1E1F22"/>
                </a:highlight>
              </a:rPr>
              <a:t>System.out.</a:t>
            </a:r>
            <a:r>
              <a:rPr lang="en-US" altLang="ko-KR" sz="1100">
                <a:solidFill>
                  <a:srgbClr val="56A8F5"/>
                </a:solidFill>
                <a:effectLst/>
                <a:highlight>
                  <a:srgbClr val="1E1F22"/>
                </a:highlight>
              </a:rPr>
              <a:t>println</a:t>
            </a:r>
            <a:r>
              <a:rPr lang="en-US" altLang="ko-KR" sz="1100">
                <a:solidFill>
                  <a:srgbClr val="E8BA36"/>
                </a:solidFill>
                <a:effectLst/>
                <a:highlight>
                  <a:srgbClr val="1E1F22"/>
                </a:highlight>
              </a:rPr>
              <a:t>(</a:t>
            </a:r>
            <a:r>
              <a:rPr lang="en-US" altLang="ko-KR" sz="1100">
                <a:solidFill>
                  <a:srgbClr val="6AAB73"/>
                </a:solidFill>
                <a:effectLst/>
                <a:highlight>
                  <a:srgbClr val="1E1F22"/>
                </a:highlight>
              </a:rPr>
              <a:t>"</a:t>
            </a:r>
            <a:r>
              <a:rPr lang="en-US" altLang="ko-KR" sz="1100">
                <a:solidFill>
                  <a:srgbClr val="CF8E6D"/>
                </a:solidFill>
                <a:effectLst/>
                <a:highlight>
                  <a:srgbClr val="1E1F22"/>
                </a:highlight>
              </a:rPr>
              <a:t>\n</a:t>
            </a:r>
            <a:r>
              <a:rPr lang="ko-KR" altLang="en-US" sz="1100">
                <a:solidFill>
                  <a:srgbClr val="6AAB73"/>
                </a:solidFill>
                <a:effectLst/>
                <a:highlight>
                  <a:srgbClr val="1E1F22"/>
                </a:highlight>
                <a:latin typeface="Menlo-Regular" panose="020B0609030804020204" pitchFamily="49" charset="0"/>
              </a:rPr>
              <a:t>필드 수준 코드</a:t>
            </a:r>
            <a:r>
              <a:rPr lang="en-US" altLang="ko-KR" sz="1100">
                <a:solidFill>
                  <a:srgbClr val="6AAB73"/>
                </a:solidFill>
                <a:effectLst/>
                <a:highlight>
                  <a:srgbClr val="1E1F22"/>
                </a:highlight>
              </a:rPr>
              <a:t>:"</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  </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Arrays.</a:t>
            </a:r>
            <a:r>
              <a:rPr lang="en-US" altLang="ko-KR" sz="1100">
                <a:solidFill>
                  <a:srgbClr val="56A8F5"/>
                </a:solidFill>
                <a:effectLst/>
                <a:highlight>
                  <a:srgbClr val="1E1F22"/>
                </a:highlight>
              </a:rPr>
              <a:t>stream</a:t>
            </a:r>
            <a:r>
              <a:rPr lang="en-US" altLang="ko-KR" sz="1100">
                <a:solidFill>
                  <a:srgbClr val="E8BA36"/>
                </a:solidFill>
                <a:effectLst/>
                <a:highlight>
                  <a:srgbClr val="1E1F22"/>
                </a:highlight>
              </a:rPr>
              <a:t>(</a:t>
            </a:r>
            <a:r>
              <a:rPr lang="en-US" altLang="ko-KR" sz="1100">
                <a:solidFill>
                  <a:srgbClr val="C77DBB"/>
                </a:solidFill>
                <a:effectLst/>
                <a:highlight>
                  <a:srgbClr val="1E1F22"/>
                </a:highlight>
              </a:rPr>
              <a:t>fieldErrorCodes</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a:t>
            </a:r>
            <a:r>
              <a:rPr lang="en-US" altLang="ko-KR" sz="1100">
                <a:solidFill>
                  <a:srgbClr val="56A8F5"/>
                </a:solidFill>
                <a:effectLst/>
                <a:highlight>
                  <a:srgbClr val="1E1F22"/>
                </a:highlight>
              </a:rPr>
              <a:t>forEach</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System.</a:t>
            </a:r>
            <a:r>
              <a:rPr lang="en-US" altLang="ko-KR" sz="1100" i="1">
                <a:solidFill>
                  <a:srgbClr val="C77DBB"/>
                </a:solidFill>
                <a:effectLst/>
                <a:highlight>
                  <a:srgbClr val="1E1F22"/>
                </a:highlight>
              </a:rPr>
              <a:t>out</a:t>
            </a:r>
            <a:r>
              <a:rPr lang="en-US" altLang="ko-KR" sz="1100">
                <a:solidFill>
                  <a:srgbClr val="BCBEC4"/>
                </a:solidFill>
                <a:effectLst/>
                <a:highlight>
                  <a:srgbClr val="1E1F22"/>
                </a:highlight>
              </a:rPr>
              <a:t>::println</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a:t>
            </a:r>
          </a:p>
        </p:txBody>
      </p:sp>
      <p:sp>
        <p:nvSpPr>
          <p:cNvPr id="15" name="TextBox 14">
            <a:extLst>
              <a:ext uri="{FF2B5EF4-FFF2-40B4-BE49-F238E27FC236}">
                <a16:creationId xmlns:a16="http://schemas.microsoft.com/office/drawing/2014/main" id="{E56AED87-B5D7-C20B-81F1-8629BF973F9D}"/>
              </a:ext>
            </a:extLst>
          </p:cNvPr>
          <p:cNvSpPr txBox="1"/>
          <p:nvPr/>
        </p:nvSpPr>
        <p:spPr>
          <a:xfrm>
            <a:off x="7570928" y="5135782"/>
            <a:ext cx="2977848" cy="995914"/>
          </a:xfrm>
          <a:prstGeom prst="rect">
            <a:avLst/>
          </a:prstGeom>
          <a:solidFill>
            <a:schemeClr val="bg2">
              <a:lumMod val="10000"/>
            </a:schemeClr>
          </a:solidFill>
          <a:ln>
            <a:noFill/>
          </a:ln>
        </p:spPr>
        <p:txBody>
          <a:bodyPr wrap="square">
            <a:spAutoFit/>
          </a:bodyPr>
          <a:lstStyle/>
          <a:p>
            <a:pPr>
              <a:lnSpc>
                <a:spcPct val="150000"/>
              </a:lnSpc>
            </a:pPr>
            <a:r>
              <a:rPr lang="en-US" altLang="ko-KR" sz="1000">
                <a:solidFill>
                  <a:srgbClr val="CF8E6D"/>
                </a:solidFill>
                <a:effectLst/>
                <a:highlight>
                  <a:srgbClr val="1E1F22"/>
                </a:highlight>
              </a:rPr>
              <a:t>required.user.age</a:t>
            </a:r>
            <a:r>
              <a:rPr lang="en-US" altLang="ko-KR" sz="1000">
                <a:solidFill>
                  <a:srgbClr val="808080"/>
                </a:solidFill>
                <a:effectLst/>
                <a:highlight>
                  <a:srgbClr val="1E1F22"/>
                </a:highlight>
              </a:rPr>
              <a:t>=</a:t>
            </a:r>
            <a:r>
              <a:rPr lang="ko-KR" altLang="en-US" sz="1000">
                <a:solidFill>
                  <a:srgbClr val="6AAB73"/>
                </a:solidFill>
                <a:effectLst/>
                <a:highlight>
                  <a:srgbClr val="1E1F22"/>
                </a:highlight>
                <a:latin typeface="Menlo-Regular" panose="020B0609030804020204" pitchFamily="49" charset="0"/>
              </a:rPr>
              <a:t>사용자 나이는 필수입니다</a:t>
            </a:r>
            <a:br>
              <a:rPr lang="ko-KR" altLang="en-US" sz="1000">
                <a:solidFill>
                  <a:srgbClr val="6AAB73"/>
                </a:solidFill>
                <a:effectLst/>
                <a:highlight>
                  <a:srgbClr val="1E1F22"/>
                </a:highlight>
                <a:latin typeface="Menlo-Regular" panose="020B0609030804020204" pitchFamily="49" charset="0"/>
              </a:rPr>
            </a:br>
            <a:r>
              <a:rPr lang="en-US" altLang="ko-KR" sz="1000">
                <a:solidFill>
                  <a:srgbClr val="CF8E6D"/>
                </a:solidFill>
                <a:effectLst/>
                <a:highlight>
                  <a:srgbClr val="1E1F22"/>
                </a:highlight>
              </a:rPr>
              <a:t>required.age</a:t>
            </a:r>
            <a:r>
              <a:rPr lang="en-US" altLang="ko-KR" sz="1000">
                <a:solidFill>
                  <a:srgbClr val="808080"/>
                </a:solidFill>
                <a:effectLst/>
                <a:highlight>
                  <a:srgbClr val="1E1F22"/>
                </a:highlight>
              </a:rPr>
              <a:t>=</a:t>
            </a:r>
            <a:r>
              <a:rPr lang="ko-KR" altLang="en-US" sz="1000">
                <a:solidFill>
                  <a:srgbClr val="6AAB73"/>
                </a:solidFill>
                <a:effectLst/>
                <a:highlight>
                  <a:srgbClr val="1E1F22"/>
                </a:highlight>
                <a:latin typeface="Menlo-Regular" panose="020B0609030804020204" pitchFamily="49" charset="0"/>
              </a:rPr>
              <a:t>나이는 필수입니다</a:t>
            </a:r>
            <a:br>
              <a:rPr lang="ko-KR" altLang="en-US" sz="1000">
                <a:solidFill>
                  <a:srgbClr val="6AAB73"/>
                </a:solidFill>
                <a:effectLst/>
                <a:highlight>
                  <a:srgbClr val="1E1F22"/>
                </a:highlight>
                <a:latin typeface="Menlo-Regular" panose="020B0609030804020204" pitchFamily="49" charset="0"/>
              </a:rPr>
            </a:br>
            <a:r>
              <a:rPr lang="en-US" altLang="ko-KR" sz="1000">
                <a:solidFill>
                  <a:srgbClr val="CF8E6D"/>
                </a:solidFill>
                <a:effectLst/>
                <a:highlight>
                  <a:srgbClr val="1E1F22"/>
                </a:highlight>
              </a:rPr>
              <a:t>required.int</a:t>
            </a:r>
            <a:r>
              <a:rPr lang="en-US" altLang="ko-KR" sz="1000">
                <a:solidFill>
                  <a:srgbClr val="808080"/>
                </a:solidFill>
                <a:effectLst/>
                <a:highlight>
                  <a:srgbClr val="1E1F22"/>
                </a:highlight>
              </a:rPr>
              <a:t>=</a:t>
            </a:r>
            <a:r>
              <a:rPr lang="ko-KR" altLang="en-US" sz="1000">
                <a:solidFill>
                  <a:srgbClr val="6AAB73"/>
                </a:solidFill>
                <a:effectLst/>
                <a:highlight>
                  <a:srgbClr val="1E1F22"/>
                </a:highlight>
                <a:latin typeface="Menlo-Regular" panose="020B0609030804020204" pitchFamily="49" charset="0"/>
              </a:rPr>
              <a:t>숫자만 가능합니다</a:t>
            </a:r>
            <a:br>
              <a:rPr lang="ko-KR" altLang="en-US" sz="1000">
                <a:solidFill>
                  <a:srgbClr val="6AAB73"/>
                </a:solidFill>
                <a:effectLst/>
                <a:highlight>
                  <a:srgbClr val="1E1F22"/>
                </a:highlight>
                <a:latin typeface="Menlo-Regular" panose="020B0609030804020204" pitchFamily="49" charset="0"/>
              </a:rPr>
            </a:br>
            <a:r>
              <a:rPr lang="en-US" altLang="ko-KR" sz="1000">
                <a:solidFill>
                  <a:srgbClr val="CF8E6D"/>
                </a:solidFill>
                <a:effectLst/>
                <a:highlight>
                  <a:srgbClr val="1E1F22"/>
                </a:highlight>
              </a:rPr>
              <a:t>required</a:t>
            </a:r>
            <a:r>
              <a:rPr lang="en-US" altLang="ko-KR" sz="1000">
                <a:solidFill>
                  <a:srgbClr val="808080"/>
                </a:solidFill>
                <a:effectLst/>
                <a:highlight>
                  <a:srgbClr val="1E1F22"/>
                </a:highlight>
              </a:rPr>
              <a:t>=</a:t>
            </a:r>
            <a:r>
              <a:rPr lang="ko-KR" altLang="en-US" sz="1000">
                <a:solidFill>
                  <a:srgbClr val="6AAB73"/>
                </a:solidFill>
                <a:effectLst/>
                <a:highlight>
                  <a:srgbClr val="1E1F22"/>
                </a:highlight>
                <a:latin typeface="Menlo-Regular" panose="020B0609030804020204" pitchFamily="49" charset="0"/>
              </a:rPr>
              <a:t>필수 입니다</a:t>
            </a:r>
            <a:endParaRPr lang="ko-KR" altLang="en-US" sz="1000">
              <a:solidFill>
                <a:srgbClr val="BCBEC4"/>
              </a:solidFill>
              <a:effectLst/>
              <a:highlight>
                <a:srgbClr val="1E1F22"/>
              </a:highlight>
            </a:endParaRPr>
          </a:p>
        </p:txBody>
      </p:sp>
      <p:sp>
        <p:nvSpPr>
          <p:cNvPr id="19" name="직사각형 18">
            <a:extLst>
              <a:ext uri="{FF2B5EF4-FFF2-40B4-BE49-F238E27FC236}">
                <a16:creationId xmlns:a16="http://schemas.microsoft.com/office/drawing/2014/main" id="{34D353DA-D7E9-05D2-0C73-CDA3B95D3D93}"/>
              </a:ext>
            </a:extLst>
          </p:cNvPr>
          <p:cNvSpPr/>
          <p:nvPr/>
        </p:nvSpPr>
        <p:spPr>
          <a:xfrm>
            <a:off x="119506" y="3165769"/>
            <a:ext cx="2473754"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오류 메시지 적용 원리</a:t>
            </a:r>
          </a:p>
        </p:txBody>
      </p:sp>
      <p:sp>
        <p:nvSpPr>
          <p:cNvPr id="20" name="Rectangle 2">
            <a:extLst>
              <a:ext uri="{FF2B5EF4-FFF2-40B4-BE49-F238E27FC236}">
                <a16:creationId xmlns:a16="http://schemas.microsoft.com/office/drawing/2014/main" id="{91F024FD-AB39-80ED-6BE4-3693F723680B}"/>
              </a:ext>
            </a:extLst>
          </p:cNvPr>
          <p:cNvSpPr>
            <a:spLocks noChangeArrowheads="1"/>
          </p:cNvSpPr>
          <p:nvPr/>
        </p:nvSpPr>
        <p:spPr bwMode="auto">
          <a:xfrm>
            <a:off x="6609235" y="3522571"/>
            <a:ext cx="5463259" cy="1332224"/>
          </a:xfrm>
          <a:prstGeom prst="rect">
            <a:avLst/>
          </a:prstGeom>
          <a:solidFill>
            <a:srgbClr val="1E1F22"/>
          </a:solidFill>
          <a:ln w="9525">
            <a:solidFill>
              <a:srgbClr val="FFC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16BAAC"/>
                </a:solidFill>
                <a:effectLst/>
                <a:latin typeface="Arial Unicode MS"/>
                <a:ea typeface="JetBrains Mono"/>
              </a:rPr>
              <a:t>form </a:t>
            </a:r>
            <a:r>
              <a:rPr kumimoji="0" lang="ko-KR" altLang="ko-KR" sz="1100" b="0" i="0" u="none" strike="noStrike" cap="none" normalizeH="0" baseline="0">
                <a:ln>
                  <a:noFill/>
                </a:ln>
                <a:solidFill>
                  <a:srgbClr val="BCBEC4"/>
                </a:solidFill>
                <a:effectLst/>
                <a:latin typeface="Arial Unicode MS"/>
                <a:ea typeface="JetBrains Mono"/>
              </a:rPr>
              <a:t>th:action=</a:t>
            </a:r>
            <a:r>
              <a:rPr kumimoji="0" lang="ko-KR" altLang="ko-KR" sz="1100" b="0" i="0" u="none" strike="noStrike" cap="none" normalizeH="0" baseline="0">
                <a:ln>
                  <a:noFill/>
                </a:ln>
                <a:solidFill>
                  <a:srgbClr val="6AAB73"/>
                </a:solidFill>
                <a:effectLst/>
                <a:latin typeface="Arial Unicode MS"/>
                <a:ea typeface="JetBrains Mono"/>
              </a:rPr>
              <a:t>"@{/order}" </a:t>
            </a:r>
            <a:r>
              <a:rPr kumimoji="0" lang="ko-KR" altLang="ko-KR" sz="1100" b="0" i="0" u="none" strike="noStrike" cap="none" normalizeH="0" baseline="0">
                <a:ln>
                  <a:noFill/>
                </a:ln>
                <a:solidFill>
                  <a:srgbClr val="BCBEC4"/>
                </a:solidFill>
                <a:effectLst/>
                <a:latin typeface="Arial Unicode MS"/>
                <a:ea typeface="JetBrains Mono"/>
              </a:rPr>
              <a:t>th:object=</a:t>
            </a:r>
            <a:r>
              <a:rPr kumimoji="0" lang="ko-KR" altLang="ko-KR" sz="1100" b="0" i="0" u="none" strike="noStrike" cap="none" normalizeH="0" baseline="0">
                <a:ln>
                  <a:noFill/>
                </a:ln>
                <a:solidFill>
                  <a:srgbClr val="6AAB73"/>
                </a:solidFill>
                <a:effectLst/>
                <a:latin typeface="Arial Unicode MS"/>
                <a:ea typeface="JetBrains Mono"/>
              </a:rPr>
              <a:t>"${order}" </a:t>
            </a:r>
            <a:r>
              <a:rPr kumimoji="0" lang="ko-KR" altLang="ko-KR" sz="1100" b="0" i="0" u="none" strike="noStrike" cap="none" normalizeH="0" baseline="0">
                <a:ln>
                  <a:noFill/>
                </a:ln>
                <a:solidFill>
                  <a:srgbClr val="BCBEC4"/>
                </a:solidFill>
                <a:effectLst/>
                <a:latin typeface="Arial Unicode MS"/>
                <a:ea typeface="JetBrains Mono"/>
              </a:rPr>
              <a:t>method=</a:t>
            </a:r>
            <a:r>
              <a:rPr kumimoji="0" lang="ko-KR" altLang="ko-KR" sz="1100" b="0" i="0" u="none" strike="noStrike" cap="none" normalizeH="0" baseline="0">
                <a:ln>
                  <a:noFill/>
                </a:ln>
                <a:solidFill>
                  <a:srgbClr val="6AAB73"/>
                </a:solidFill>
                <a:effectLst/>
                <a:latin typeface="Arial Unicode MS"/>
                <a:ea typeface="JetBrains Mono"/>
              </a:rPr>
              <a:t>"post"</a:t>
            </a:r>
            <a:r>
              <a:rPr kumimoji="0" lang="ko-KR" altLang="ko-KR" sz="1100" b="0" i="0" u="none" strike="noStrike" cap="none" normalizeH="0" baseline="0">
                <a:ln>
                  <a:noFill/>
                </a:ln>
                <a:solidFill>
                  <a:srgbClr val="BCBEC4"/>
                </a:solidFill>
                <a:effectLst/>
                <a:latin typeface="Arial Unicode MS"/>
                <a:ea typeface="JetBrains Mono"/>
              </a:rPr>
              <a:t>&gt;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&lt;</a:t>
            </a:r>
            <a:r>
              <a:rPr kumimoji="0" lang="ko-KR" altLang="ko-KR" sz="1100" b="0" i="0" u="none" strike="noStrike" cap="none" normalizeH="0" baseline="0">
                <a:ln>
                  <a:noFill/>
                </a:ln>
                <a:solidFill>
                  <a:srgbClr val="16BAAC"/>
                </a:solidFill>
                <a:effectLst/>
                <a:latin typeface="Arial Unicode MS"/>
                <a:ea typeface="JetBrains Mono"/>
              </a:rPr>
              <a:t>label</a:t>
            </a:r>
            <a:r>
              <a:rPr kumimoji="0" lang="ko-KR" altLang="ko-KR" sz="1100" b="0" i="0" u="none" strike="noStrike" cap="none" normalizeH="0" baseline="0">
                <a:ln>
                  <a:noFill/>
                </a:ln>
                <a:solidFill>
                  <a:srgbClr val="BCBEC4"/>
                </a:solidFill>
                <a:effectLst/>
                <a:latin typeface="Arial Unicode MS"/>
                <a:ea typeface="JetBrains Mono"/>
              </a:rPr>
              <a:t>&gt;</a:t>
            </a:r>
            <a:r>
              <a:rPr kumimoji="0" lang="ko-KR" altLang="en-US" sz="11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나이</a:t>
            </a:r>
            <a:r>
              <a:rPr kumimoji="0" lang="ko-KR" altLang="ko-KR" sz="1100" b="0" i="0" u="none" strike="noStrike" cap="none" normalizeH="0" baseline="0">
                <a:ln>
                  <a:noFill/>
                </a:ln>
                <a:solidFill>
                  <a:srgbClr val="BCBEC4"/>
                </a:solidFill>
                <a:effectLst/>
                <a:latin typeface="Arial Unicode MS"/>
                <a:ea typeface="JetBrains Mono"/>
              </a:rPr>
              <a:t>: &lt;</a:t>
            </a:r>
            <a:r>
              <a:rPr kumimoji="0" lang="ko-KR" altLang="ko-KR" sz="1100" b="0" i="0" u="none" strike="noStrike" cap="none" normalizeH="0" baseline="0">
                <a:ln>
                  <a:noFill/>
                </a:ln>
                <a:solidFill>
                  <a:srgbClr val="16BAAC"/>
                </a:solidFill>
                <a:effectLst/>
                <a:latin typeface="Arial Unicode MS"/>
                <a:ea typeface="JetBrains Mono"/>
              </a:rPr>
              <a:t>input </a:t>
            </a:r>
            <a:r>
              <a:rPr kumimoji="0" lang="ko-KR" altLang="ko-KR" sz="1100" b="0" i="0" u="none" strike="noStrike" cap="none" normalizeH="0" baseline="0">
                <a:ln>
                  <a:noFill/>
                </a:ln>
                <a:solidFill>
                  <a:srgbClr val="BCBEC4"/>
                </a:solidFill>
                <a:effectLst/>
                <a:latin typeface="Arial Unicode MS"/>
                <a:ea typeface="JetBrains Mono"/>
              </a:rPr>
              <a:t>type=</a:t>
            </a:r>
            <a:r>
              <a:rPr kumimoji="0" lang="ko-KR" altLang="ko-KR" sz="1100" b="0" i="0" u="none" strike="noStrike" cap="none" normalizeH="0" baseline="0">
                <a:ln>
                  <a:noFill/>
                </a:ln>
                <a:solidFill>
                  <a:srgbClr val="6AAB73"/>
                </a:solidFill>
                <a:effectLst/>
                <a:latin typeface="Arial Unicode MS"/>
                <a:ea typeface="JetBrains Mono"/>
              </a:rPr>
              <a:t>"text" </a:t>
            </a:r>
            <a:r>
              <a:rPr kumimoji="0" lang="ko-KR" altLang="ko-KR" sz="1100" b="0" i="0" u="none" strike="noStrike" cap="none" normalizeH="0" baseline="0">
                <a:ln>
                  <a:noFill/>
                </a:ln>
                <a:solidFill>
                  <a:srgbClr val="BCBEC4"/>
                </a:solidFill>
                <a:effectLst/>
                <a:latin typeface="Arial Unicode MS"/>
                <a:ea typeface="JetBrains Mono"/>
              </a:rPr>
              <a:t>th:field=</a:t>
            </a:r>
            <a:r>
              <a:rPr kumimoji="0" lang="ko-KR" altLang="ko-KR" sz="1100" b="0" i="0" u="none" strike="noStrike" cap="none" normalizeH="0" baseline="0">
                <a:ln>
                  <a:noFill/>
                </a:ln>
                <a:solidFill>
                  <a:srgbClr val="6AAB73"/>
                </a:solidFill>
                <a:effectLst/>
                <a:latin typeface="Arial Unicode MS"/>
                <a:ea typeface="JetBrains Mono"/>
              </a:rPr>
              <a:t>"*{</a:t>
            </a:r>
            <a:r>
              <a:rPr kumimoji="0" lang="en-US" altLang="ko-KR" sz="1100" b="0" i="0" u="none" strike="noStrike" cap="none" normalizeH="0" baseline="0">
                <a:ln>
                  <a:noFill/>
                </a:ln>
                <a:solidFill>
                  <a:srgbClr val="6AAB73"/>
                </a:solidFill>
                <a:effectLst/>
                <a:latin typeface="Arial Unicode MS"/>
                <a:ea typeface="JetBrains Mono"/>
              </a:rPr>
              <a:t>age</a:t>
            </a:r>
            <a:r>
              <a:rPr kumimoji="0" lang="ko-KR" altLang="ko-KR" sz="1100" b="0" i="0" u="none" strike="noStrike" cap="none" normalizeH="0" baseline="0">
                <a:ln>
                  <a:noFill/>
                </a:ln>
                <a:solidFill>
                  <a:srgbClr val="6AAB73"/>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/&gt;&lt;/label&gt;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&lt;</a:t>
            </a:r>
            <a:r>
              <a:rPr kumimoji="0" lang="ko-KR" altLang="ko-KR" sz="1100" b="0" i="0" u="none" strike="noStrike" cap="none" normalizeH="0" baseline="0">
                <a:ln>
                  <a:noFill/>
                </a:ln>
                <a:solidFill>
                  <a:srgbClr val="16BAAC"/>
                </a:solidFill>
                <a:effectLst/>
                <a:latin typeface="Arial Unicode MS"/>
                <a:ea typeface="JetBrains Mono"/>
              </a:rPr>
              <a:t>span </a:t>
            </a:r>
            <a:r>
              <a:rPr kumimoji="0" lang="ko-KR" altLang="ko-KR" sz="1100" b="0" i="0" u="none" strike="noStrike" cap="none" normalizeH="0" baseline="0">
                <a:ln>
                  <a:noFill/>
                </a:ln>
                <a:solidFill>
                  <a:srgbClr val="BCBEC4"/>
                </a:solidFill>
                <a:effectLst/>
                <a:latin typeface="Arial Unicode MS"/>
                <a:ea typeface="JetBrains Mono"/>
              </a:rPr>
              <a:t>th:</a:t>
            </a:r>
            <a:r>
              <a:rPr kumimoji="0" lang="ko-KR" altLang="ko-KR" sz="1100" b="0" i="0" u="none" strike="noStrike" cap="none" normalizeH="0" baseline="0">
                <a:ln>
                  <a:noFill/>
                </a:ln>
                <a:solidFill>
                  <a:srgbClr val="CF8E6D"/>
                </a:solidFill>
                <a:effectLst/>
                <a:latin typeface="Arial Unicode MS"/>
                <a:ea typeface="JetBrains Mono"/>
              </a:rPr>
              <a:t>if</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"${#fields.hasErrors('</a:t>
            </a:r>
            <a:r>
              <a:rPr kumimoji="0" lang="en-US" altLang="ko-KR" sz="1100" b="0" i="0" u="none" strike="noStrike" cap="none" normalizeH="0" baseline="0">
                <a:ln>
                  <a:noFill/>
                </a:ln>
                <a:solidFill>
                  <a:srgbClr val="6AAB73"/>
                </a:solidFill>
                <a:effectLst/>
                <a:latin typeface="Arial Unicode MS"/>
                <a:ea typeface="JetBrains Mono"/>
              </a:rPr>
              <a:t>age</a:t>
            </a:r>
            <a:r>
              <a:rPr kumimoji="0" lang="ko-KR" altLang="ko-KR" sz="1100" b="0" i="0" u="none" strike="noStrike" cap="none" normalizeH="0" baseline="0">
                <a:ln>
                  <a:noFill/>
                </a:ln>
                <a:solidFill>
                  <a:srgbClr val="6AAB73"/>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th:errors=</a:t>
            </a:r>
            <a:r>
              <a:rPr kumimoji="0" lang="ko-KR" altLang="ko-KR" sz="1100" b="0" i="0" u="none" strike="noStrike" cap="none" normalizeH="0" baseline="0">
                <a:ln>
                  <a:noFill/>
                </a:ln>
                <a:solidFill>
                  <a:srgbClr val="6AAB73"/>
                </a:solidFill>
                <a:effectLst/>
                <a:latin typeface="Arial Unicode MS"/>
                <a:ea typeface="JetBrains Mono"/>
              </a:rPr>
              <a:t>"*{</a:t>
            </a:r>
            <a:r>
              <a:rPr kumimoji="0" lang="en-US" altLang="ko-KR" sz="1100" b="0" i="0" u="none" strike="noStrike" cap="none" normalizeH="0" baseline="0">
                <a:ln>
                  <a:noFill/>
                </a:ln>
                <a:solidFill>
                  <a:srgbClr val="6AAB73"/>
                </a:solidFill>
                <a:effectLst/>
                <a:latin typeface="Arial Unicode MS"/>
                <a:ea typeface="JetBrains Mono"/>
              </a:rPr>
              <a:t>age</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&gt;</a:t>
            </a:r>
            <a:r>
              <a:rPr lang="ko-KR" altLang="en-US" sz="1100">
                <a:solidFill>
                  <a:srgbClr val="BCBEC4"/>
                </a:solidFill>
                <a:latin typeface="Courier New" panose="02070309020205020404" pitchFamily="49" charset="0"/>
                <a:ea typeface="JetBrains Mono"/>
                <a:cs typeface="Courier New" panose="02070309020205020404" pitchFamily="49" charset="0"/>
              </a:rPr>
              <a:t>나이</a:t>
            </a:r>
            <a:r>
              <a:rPr kumimoji="0" lang="ko-KR" altLang="ko-KR" sz="11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 오류</a:t>
            </a:r>
            <a:r>
              <a:rPr kumimoji="0" lang="ko-KR" altLang="ko-KR" sz="1100" b="0" i="0" u="none" strike="noStrike" cap="none" normalizeH="0" baseline="0">
                <a:ln>
                  <a:noFill/>
                </a:ln>
                <a:solidFill>
                  <a:srgbClr val="BCBEC4"/>
                </a:solidFill>
                <a:effectLst/>
                <a:latin typeface="Arial Unicode MS"/>
                <a:ea typeface="JetBrains Mono"/>
              </a:rPr>
              <a:t>&lt;/span&gt;&lt;</a:t>
            </a:r>
            <a:r>
              <a:rPr kumimoji="0" lang="ko-KR" altLang="ko-KR" sz="1100" b="0" i="0" u="none" strike="noStrike" cap="none" normalizeH="0" baseline="0">
                <a:ln>
                  <a:noFill/>
                </a:ln>
                <a:solidFill>
                  <a:srgbClr val="16BAAC"/>
                </a:solidFill>
                <a:effectLst/>
                <a:latin typeface="Arial Unicode MS"/>
                <a:ea typeface="JetBrains Mono"/>
              </a:rPr>
              <a:t>br</a:t>
            </a:r>
            <a:r>
              <a:rPr kumimoji="0" lang="ko-KR" altLang="ko-KR" sz="1100" b="0" i="0" u="none" strike="noStrike" cap="none" normalizeH="0" baseline="0">
                <a:ln>
                  <a:noFill/>
                </a:ln>
                <a:solidFill>
                  <a:srgbClr val="BCBEC4"/>
                </a:solidFill>
                <a:effectLst/>
                <a:latin typeface="Arial Unicode MS"/>
                <a:ea typeface="JetBrains Mono"/>
              </a:rPr>
              <a:t>/&gt;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16BAAC"/>
                </a:solidFill>
                <a:effectLst/>
                <a:latin typeface="Arial Unicode MS"/>
                <a:ea typeface="JetBrains Mono"/>
              </a:rPr>
              <a:t>button </a:t>
            </a:r>
            <a:r>
              <a:rPr kumimoji="0" lang="ko-KR" altLang="ko-KR" sz="1100" b="0" i="0" u="none" strike="noStrike" cap="none" normalizeH="0" baseline="0">
                <a:ln>
                  <a:noFill/>
                </a:ln>
                <a:solidFill>
                  <a:srgbClr val="BCBEC4"/>
                </a:solidFill>
                <a:effectLst/>
                <a:latin typeface="Arial Unicode MS"/>
                <a:ea typeface="JetBrains Mono"/>
              </a:rPr>
              <a:t>type=</a:t>
            </a:r>
            <a:r>
              <a:rPr kumimoji="0" lang="ko-KR" altLang="ko-KR" sz="1100" b="0" i="0" u="none" strike="noStrike" cap="none" normalizeH="0" baseline="0">
                <a:ln>
                  <a:noFill/>
                </a:ln>
                <a:solidFill>
                  <a:srgbClr val="6AAB73"/>
                </a:solidFill>
                <a:effectLst/>
                <a:latin typeface="Arial Unicode MS"/>
                <a:ea typeface="JetBrains Mono"/>
              </a:rPr>
              <a:t>"submit"</a:t>
            </a:r>
            <a:r>
              <a:rPr kumimoji="0" lang="ko-KR" altLang="ko-KR" sz="1100" b="0" i="0" u="none" strike="noStrike" cap="none" normalizeH="0" baseline="0">
                <a:ln>
                  <a:noFill/>
                </a:ln>
                <a:solidFill>
                  <a:srgbClr val="BCBEC4"/>
                </a:solidFill>
                <a:effectLst/>
                <a:latin typeface="Arial Unicode MS"/>
                <a:ea typeface="JetBrains Mono"/>
              </a:rPr>
              <a:t>&gt;</a:t>
            </a:r>
            <a:r>
              <a:rPr kumimoji="0" lang="ko-KR" altLang="ko-KR" sz="11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제출</a:t>
            </a:r>
            <a:r>
              <a:rPr kumimoji="0" lang="ko-KR" altLang="ko-KR" sz="1100" b="0" i="0" u="none" strike="noStrike" cap="none" normalizeH="0" baseline="0">
                <a:ln>
                  <a:noFill/>
                </a:ln>
                <a:solidFill>
                  <a:srgbClr val="BCBEC4"/>
                </a:solidFill>
                <a:effectLst/>
                <a:latin typeface="Arial Unicode MS"/>
                <a:ea typeface="JetBrains Mono"/>
              </a:rPr>
              <a:t>&lt;/button&gt;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&lt;/form&gt;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23" name="TextBox 22">
            <a:extLst>
              <a:ext uri="{FF2B5EF4-FFF2-40B4-BE49-F238E27FC236}">
                <a16:creationId xmlns:a16="http://schemas.microsoft.com/office/drawing/2014/main" id="{B6994E10-9C6C-4745-DCFE-ECC7D7AA43A4}"/>
              </a:ext>
            </a:extLst>
          </p:cNvPr>
          <p:cNvSpPr txBox="1"/>
          <p:nvPr/>
        </p:nvSpPr>
        <p:spPr>
          <a:xfrm>
            <a:off x="10548776" y="5545525"/>
            <a:ext cx="1541829" cy="261610"/>
          </a:xfrm>
          <a:prstGeom prst="rect">
            <a:avLst/>
          </a:prstGeom>
          <a:noFill/>
        </p:spPr>
        <p:txBody>
          <a:bodyPr wrap="square">
            <a:spAutoFit/>
          </a:bodyPr>
          <a:lstStyle/>
          <a:p>
            <a:r>
              <a:rPr lang="en-US" altLang="ko-KR" sz="1100"/>
              <a:t>validation.properties</a:t>
            </a:r>
            <a:endParaRPr lang="ko-KR" altLang="en-US" sz="1100">
              <a:latin typeface="+mn-ea"/>
            </a:endParaRPr>
          </a:p>
        </p:txBody>
      </p:sp>
      <p:sp>
        <p:nvSpPr>
          <p:cNvPr id="30" name="TextBox 29">
            <a:extLst>
              <a:ext uri="{FF2B5EF4-FFF2-40B4-BE49-F238E27FC236}">
                <a16:creationId xmlns:a16="http://schemas.microsoft.com/office/drawing/2014/main" id="{B18EFD1C-8351-A1CC-E506-73000496FF48}"/>
              </a:ext>
            </a:extLst>
          </p:cNvPr>
          <p:cNvSpPr txBox="1"/>
          <p:nvPr/>
        </p:nvSpPr>
        <p:spPr>
          <a:xfrm>
            <a:off x="9655896" y="1241458"/>
            <a:ext cx="1316904" cy="1615827"/>
          </a:xfrm>
          <a:prstGeom prst="rect">
            <a:avLst/>
          </a:prstGeom>
          <a:solidFill>
            <a:schemeClr val="bg2">
              <a:lumMod val="10000"/>
            </a:schemeClr>
          </a:solidFill>
        </p:spPr>
        <p:txBody>
          <a:bodyPr wrap="square">
            <a:spAutoFit/>
          </a:bodyPr>
          <a:lstStyle/>
          <a:p>
            <a:r>
              <a:rPr lang="ko-KR" altLang="en-US" sz="1100">
                <a:solidFill>
                  <a:srgbClr val="BCBEC4"/>
                </a:solidFill>
                <a:effectLst/>
                <a:highlight>
                  <a:srgbClr val="1E1F22"/>
                </a:highlight>
              </a:rPr>
              <a:t>객체 수준 코드</a:t>
            </a:r>
            <a:r>
              <a:rPr lang="en-US" altLang="ko-KR" sz="1100">
                <a:solidFill>
                  <a:srgbClr val="BCBEC4"/>
                </a:solidFill>
                <a:effectLst/>
                <a:highlight>
                  <a:srgbClr val="1E1F22"/>
                </a:highlight>
                <a:latin typeface="JetBrains Mono"/>
              </a:rPr>
              <a:t>:</a:t>
            </a:r>
            <a:br>
              <a:rPr lang="en-US" altLang="ko-KR" sz="1100">
                <a:solidFill>
                  <a:srgbClr val="BCBEC4"/>
                </a:solidFill>
                <a:effectLst/>
                <a:highlight>
                  <a:srgbClr val="1E1F22"/>
                </a:highlight>
                <a:latin typeface="JetBrains Mono"/>
              </a:rPr>
            </a:br>
            <a:r>
              <a:rPr lang="en-US" altLang="ko-KR" sz="1100">
                <a:solidFill>
                  <a:srgbClr val="C77DBB"/>
                </a:solidFill>
                <a:effectLst/>
                <a:highlight>
                  <a:srgbClr val="1E1F22"/>
                </a:highlight>
                <a:latin typeface="JetBrains Mono"/>
              </a:rPr>
              <a:t>required</a:t>
            </a:r>
            <a:r>
              <a:rPr lang="en-US" altLang="ko-KR" sz="1100">
                <a:solidFill>
                  <a:srgbClr val="BCBEC4"/>
                </a:solidFill>
                <a:effectLst/>
                <a:highlight>
                  <a:srgbClr val="1E1F22"/>
                </a:highlight>
                <a:latin typeface="JetBrains Mono"/>
              </a:rPr>
              <a:t>.user</a:t>
            </a:r>
            <a:br>
              <a:rPr lang="en-US" altLang="ko-KR" sz="1100">
                <a:solidFill>
                  <a:srgbClr val="BCBEC4"/>
                </a:solidFill>
                <a:effectLst/>
                <a:highlight>
                  <a:srgbClr val="1E1F22"/>
                </a:highlight>
                <a:latin typeface="JetBrains Mono"/>
              </a:rPr>
            </a:br>
            <a:r>
              <a:rPr lang="en-US" altLang="ko-KR" sz="1100">
                <a:solidFill>
                  <a:srgbClr val="BCBEC4"/>
                </a:solidFill>
                <a:effectLst/>
                <a:highlight>
                  <a:srgbClr val="1E1F22"/>
                </a:highlight>
                <a:latin typeface="JetBrains Mono"/>
              </a:rPr>
              <a:t>required</a:t>
            </a:r>
            <a:br>
              <a:rPr lang="en-US" altLang="ko-KR" sz="1100">
                <a:solidFill>
                  <a:srgbClr val="BCBEC4"/>
                </a:solidFill>
                <a:effectLst/>
                <a:highlight>
                  <a:srgbClr val="1E1F22"/>
                </a:highlight>
                <a:latin typeface="JetBrains Mono"/>
              </a:rPr>
            </a:br>
            <a:br>
              <a:rPr lang="en-US" altLang="ko-KR" sz="1100">
                <a:solidFill>
                  <a:srgbClr val="BCBEC4"/>
                </a:solidFill>
                <a:effectLst/>
                <a:highlight>
                  <a:srgbClr val="1E1F22"/>
                </a:highlight>
                <a:latin typeface="JetBrains Mono"/>
              </a:rPr>
            </a:br>
            <a:r>
              <a:rPr lang="ko-KR" altLang="en-US" sz="1100">
                <a:solidFill>
                  <a:srgbClr val="BCBEC4"/>
                </a:solidFill>
                <a:effectLst/>
                <a:highlight>
                  <a:srgbClr val="1E1F22"/>
                </a:highlight>
              </a:rPr>
              <a:t>필드 수준 코드</a:t>
            </a:r>
            <a:r>
              <a:rPr lang="en-US" altLang="ko-KR" sz="1100">
                <a:solidFill>
                  <a:srgbClr val="BCBEC4"/>
                </a:solidFill>
                <a:effectLst/>
                <a:highlight>
                  <a:srgbClr val="1E1F22"/>
                </a:highlight>
                <a:latin typeface="JetBrains Mono"/>
              </a:rPr>
              <a:t>:</a:t>
            </a:r>
            <a:br>
              <a:rPr lang="en-US" altLang="ko-KR" sz="1100">
                <a:solidFill>
                  <a:srgbClr val="BCBEC4"/>
                </a:solidFill>
                <a:effectLst/>
                <a:highlight>
                  <a:srgbClr val="1E1F22"/>
                </a:highlight>
                <a:latin typeface="JetBrains Mono"/>
              </a:rPr>
            </a:br>
            <a:r>
              <a:rPr lang="en-US" altLang="ko-KR" sz="1100">
                <a:solidFill>
                  <a:srgbClr val="C77DBB"/>
                </a:solidFill>
                <a:effectLst/>
                <a:highlight>
                  <a:srgbClr val="1E1F22"/>
                </a:highlight>
                <a:latin typeface="JetBrains Mono"/>
              </a:rPr>
              <a:t>required</a:t>
            </a:r>
            <a:r>
              <a:rPr lang="en-US" altLang="ko-KR" sz="1100">
                <a:solidFill>
                  <a:srgbClr val="BCBEC4"/>
                </a:solidFill>
                <a:effectLst/>
                <a:highlight>
                  <a:srgbClr val="1E1F22"/>
                </a:highlight>
                <a:latin typeface="JetBrains Mono"/>
              </a:rPr>
              <a:t>.user.age</a:t>
            </a:r>
            <a:br>
              <a:rPr lang="en-US" altLang="ko-KR" sz="1100">
                <a:solidFill>
                  <a:srgbClr val="BCBEC4"/>
                </a:solidFill>
                <a:effectLst/>
                <a:highlight>
                  <a:srgbClr val="1E1F22"/>
                </a:highlight>
                <a:latin typeface="JetBrains Mono"/>
              </a:rPr>
            </a:br>
            <a:r>
              <a:rPr lang="en-US" altLang="ko-KR" sz="1100">
                <a:solidFill>
                  <a:srgbClr val="C77DBB"/>
                </a:solidFill>
                <a:effectLst/>
                <a:highlight>
                  <a:srgbClr val="1E1F22"/>
                </a:highlight>
                <a:latin typeface="JetBrains Mono"/>
              </a:rPr>
              <a:t>required</a:t>
            </a:r>
            <a:r>
              <a:rPr lang="en-US" altLang="ko-KR" sz="1100">
                <a:solidFill>
                  <a:srgbClr val="BCBEC4"/>
                </a:solidFill>
                <a:effectLst/>
                <a:highlight>
                  <a:srgbClr val="1E1F22"/>
                </a:highlight>
                <a:latin typeface="JetBrains Mono"/>
              </a:rPr>
              <a:t>.age</a:t>
            </a:r>
            <a:br>
              <a:rPr lang="en-US" altLang="ko-KR" sz="1100">
                <a:solidFill>
                  <a:srgbClr val="BCBEC4"/>
                </a:solidFill>
                <a:effectLst/>
                <a:highlight>
                  <a:srgbClr val="1E1F22"/>
                </a:highlight>
                <a:latin typeface="JetBrains Mono"/>
              </a:rPr>
            </a:br>
            <a:r>
              <a:rPr lang="en-US" altLang="ko-KR" sz="1100">
                <a:solidFill>
                  <a:srgbClr val="C77DBB"/>
                </a:solidFill>
                <a:effectLst/>
                <a:highlight>
                  <a:srgbClr val="1E1F22"/>
                </a:highlight>
                <a:latin typeface="JetBrains Mono"/>
              </a:rPr>
              <a:t>required</a:t>
            </a:r>
            <a:r>
              <a:rPr lang="en-US" altLang="ko-KR" sz="1100">
                <a:solidFill>
                  <a:srgbClr val="BCBEC4"/>
                </a:solidFill>
                <a:effectLst/>
                <a:highlight>
                  <a:srgbClr val="1E1F22"/>
                </a:highlight>
                <a:latin typeface="JetBrains Mono"/>
              </a:rPr>
              <a:t>.</a:t>
            </a:r>
            <a:r>
              <a:rPr lang="en-US" altLang="ko-KR" sz="1100">
                <a:solidFill>
                  <a:srgbClr val="CF8E6D"/>
                </a:solidFill>
                <a:effectLst/>
                <a:highlight>
                  <a:srgbClr val="1E1F22"/>
                </a:highlight>
                <a:latin typeface="JetBrains Mono"/>
              </a:rPr>
              <a:t>int</a:t>
            </a:r>
            <a:br>
              <a:rPr lang="en-US" altLang="ko-KR" sz="1100">
                <a:solidFill>
                  <a:srgbClr val="CF8E6D"/>
                </a:solidFill>
                <a:effectLst/>
                <a:highlight>
                  <a:srgbClr val="1E1F22"/>
                </a:highlight>
                <a:latin typeface="JetBrains Mono"/>
              </a:rPr>
            </a:br>
            <a:r>
              <a:rPr lang="en-US" altLang="ko-KR" sz="1100">
                <a:solidFill>
                  <a:srgbClr val="BCBEC4"/>
                </a:solidFill>
                <a:effectLst/>
                <a:highlight>
                  <a:srgbClr val="1E1F22"/>
                </a:highlight>
                <a:latin typeface="JetBrains Mono"/>
              </a:rPr>
              <a:t>required</a:t>
            </a:r>
            <a:endParaRPr lang="en-US" altLang="ko-KR" sz="1100">
              <a:solidFill>
                <a:srgbClr val="BCBEC4"/>
              </a:solidFill>
              <a:effectLst/>
              <a:highlight>
                <a:srgbClr val="1E1F22"/>
              </a:highlight>
            </a:endParaRPr>
          </a:p>
        </p:txBody>
      </p:sp>
      <p:cxnSp>
        <p:nvCxnSpPr>
          <p:cNvPr id="35" name="직선 화살표 연결선 34">
            <a:extLst>
              <a:ext uri="{FF2B5EF4-FFF2-40B4-BE49-F238E27FC236}">
                <a16:creationId xmlns:a16="http://schemas.microsoft.com/office/drawing/2014/main" id="{12C15647-E377-3230-CD57-1DB0D292B00D}"/>
              </a:ext>
            </a:extLst>
          </p:cNvPr>
          <p:cNvCxnSpPr/>
          <p:nvPr/>
        </p:nvCxnSpPr>
        <p:spPr>
          <a:xfrm>
            <a:off x="9059852" y="2120511"/>
            <a:ext cx="46000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1">
            <a:extLst>
              <a:ext uri="{FF2B5EF4-FFF2-40B4-BE49-F238E27FC236}">
                <a16:creationId xmlns:a16="http://schemas.microsoft.com/office/drawing/2014/main" id="{E37A39B6-6E01-6904-DEBA-EDB471D528A6}"/>
              </a:ext>
            </a:extLst>
          </p:cNvPr>
          <p:cNvSpPr>
            <a:spLocks noChangeArrowheads="1"/>
          </p:cNvSpPr>
          <p:nvPr/>
        </p:nvSpPr>
        <p:spPr bwMode="auto">
          <a:xfrm>
            <a:off x="455798" y="3535101"/>
            <a:ext cx="6012320" cy="1332673"/>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@PostMapping</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a:t>
            </a:r>
            <a:r>
              <a:rPr lang="en-US" altLang="ko-KR" sz="1100">
                <a:solidFill>
                  <a:srgbClr val="6AAB73"/>
                </a:solidFill>
                <a:latin typeface="Arial Unicode MS"/>
                <a:ea typeface="JetBrains Mono"/>
              </a:rPr>
              <a:t>users</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56A8F5"/>
                </a:solidFill>
                <a:effectLst/>
                <a:latin typeface="Arial Unicode MS"/>
                <a:ea typeface="JetBrains Mono"/>
              </a:rPr>
              <a:t>submitOrder</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B3AE60"/>
                </a:solidFill>
                <a:effectLst/>
                <a:latin typeface="Arial Unicode MS"/>
                <a:ea typeface="JetBrains Mono"/>
              </a:rPr>
              <a:t>@ModelAttribute</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"order"</a:t>
            </a:r>
            <a:r>
              <a:rPr kumimoji="0" lang="ko-KR" altLang="ko-KR" sz="1100" b="0" i="0" u="none" strike="noStrike" cap="none" normalizeH="0" baseline="0">
                <a:ln>
                  <a:noFill/>
                </a:ln>
                <a:solidFill>
                  <a:srgbClr val="BCBEC4"/>
                </a:solidFill>
                <a:effectLst/>
                <a:latin typeface="Arial Unicode MS"/>
                <a:ea typeface="JetBrains Mono"/>
              </a:rPr>
              <a:t>) </a:t>
            </a:r>
            <a:r>
              <a:rPr lang="en-US" altLang="ko-KR" sz="1100">
                <a:solidFill>
                  <a:srgbClr val="BCBEC4"/>
                </a:solidFill>
                <a:latin typeface="Arial Unicode MS"/>
                <a:ea typeface="JetBrains Mono"/>
              </a:rPr>
              <a:t>User</a:t>
            </a:r>
            <a:r>
              <a:rPr kumimoji="0" lang="ko-KR"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rgbClr val="BCBEC4"/>
                </a:solidFill>
                <a:effectLst/>
                <a:latin typeface="Arial Unicode MS"/>
                <a:ea typeface="JetBrains Mono"/>
              </a:rPr>
              <a:t>user</a:t>
            </a:r>
            <a:r>
              <a:rPr kumimoji="0" lang="ko-KR" altLang="ko-KR" sz="1100" b="0" i="0" u="none" strike="noStrike" cap="none" normalizeH="0" baseline="0">
                <a:ln>
                  <a:noFill/>
                </a:ln>
                <a:solidFill>
                  <a:srgbClr val="BCBEC4"/>
                </a:solidFill>
                <a:effectLst/>
                <a:latin typeface="Arial Unicode MS"/>
                <a:ea typeface="JetBrains Mono"/>
              </a:rPr>
              <a:t>, BindingResult bindingResult) {</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CF8E6D"/>
                </a:solidFill>
                <a:effectLst/>
                <a:latin typeface="Arial Unicode MS"/>
                <a:ea typeface="JetBrains Mono"/>
              </a:rPr>
              <a:t>if </a:t>
            </a:r>
            <a:r>
              <a:rPr kumimoji="0" lang="ko-KR" altLang="ko-KR" sz="1100" b="0" i="0" u="none" strike="noStrike" cap="none" normalizeH="0" baseline="0">
                <a:ln>
                  <a:noFill/>
                </a:ln>
                <a:solidFill>
                  <a:srgbClr val="BCBEC4"/>
                </a:solidFill>
                <a:effectLst/>
                <a:latin typeface="Arial Unicode MS"/>
                <a:ea typeface="JetBrains Mono"/>
              </a:rPr>
              <a:t>(</a:t>
            </a:r>
            <a:r>
              <a:rPr kumimoji="0" lang="en-US" altLang="ko-KR" sz="1100" b="0" i="0" u="none" strike="noStrike" cap="none" normalizeH="0" baseline="0">
                <a:ln>
                  <a:noFill/>
                </a:ln>
                <a:solidFill>
                  <a:srgbClr val="BCBEC4"/>
                </a:solidFill>
                <a:effectLst/>
                <a:latin typeface="Arial Unicode MS"/>
                <a:ea typeface="JetBrains Mono"/>
              </a:rPr>
              <a:t>user</a:t>
            </a:r>
            <a:r>
              <a:rPr kumimoji="0" lang="ko-KR" altLang="ko-KR" sz="1100" b="0" i="0" u="none" strike="noStrike" cap="none" normalizeH="0" baseline="0">
                <a:ln>
                  <a:noFill/>
                </a:ln>
                <a:solidFill>
                  <a:srgbClr val="BCBEC4"/>
                </a:solidFill>
                <a:effectLst/>
                <a:latin typeface="Arial Unicode MS"/>
                <a:ea typeface="JetBrains Mono"/>
              </a:rPr>
              <a:t>.get</a:t>
            </a:r>
            <a:r>
              <a:rPr kumimoji="0" lang="en-US" altLang="ko-KR" sz="1100" b="0" i="0" u="none" strike="noStrike" cap="none" normalizeH="0" baseline="0">
                <a:ln>
                  <a:noFill/>
                </a:ln>
                <a:solidFill>
                  <a:srgbClr val="BCBEC4"/>
                </a:solidFill>
                <a:effectLst/>
                <a:latin typeface="Arial Unicode MS"/>
                <a:ea typeface="JetBrains Mono"/>
              </a:rPr>
              <a:t>Age</a:t>
            </a:r>
            <a:r>
              <a:rPr kumimoji="0" lang="ko-KR" altLang="ko-KR" sz="1100" b="0" i="0" u="none" strike="noStrike" cap="none" normalizeH="0" baseline="0">
                <a:ln>
                  <a:noFill/>
                </a:ln>
                <a:solidFill>
                  <a:srgbClr val="BCBEC4"/>
                </a:solidFill>
                <a:effectLst/>
                <a:latin typeface="Arial Unicode MS"/>
                <a:ea typeface="JetBrains Mono"/>
              </a:rPr>
              <a:t>() &lt;</a:t>
            </a:r>
            <a:r>
              <a:rPr kumimoji="0" lang="en-US"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2AACB8"/>
                </a:solidFill>
                <a:effectLst/>
                <a:latin typeface="Arial Unicode MS"/>
                <a:ea typeface="JetBrains Mono"/>
              </a:rPr>
              <a:t>0</a:t>
            </a:r>
            <a:r>
              <a:rPr kumimoji="0" lang="en-US" altLang="ko-KR" sz="1100" b="0" i="0" u="none" strike="noStrike" cap="none" normalizeH="0" baseline="0">
                <a:ln>
                  <a:noFill/>
                </a:ln>
                <a:solidFill>
                  <a:srgbClr val="2AACB8"/>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bindingResult.rejectValue(</a:t>
            </a:r>
            <a:r>
              <a:rPr kumimoji="0" lang="ko-KR" altLang="ko-KR" sz="1100" b="0" i="0" u="none" strike="noStrike" cap="none" normalizeH="0" baseline="0">
                <a:ln>
                  <a:noFill/>
                </a:ln>
                <a:solidFill>
                  <a:srgbClr val="6AAB73"/>
                </a:solidFill>
                <a:effectLst/>
                <a:latin typeface="Arial Unicode MS"/>
                <a:ea typeface="JetBrains Mono"/>
              </a:rPr>
              <a:t>"</a:t>
            </a:r>
            <a:r>
              <a:rPr kumimoji="0" lang="en-US" altLang="ko-KR" sz="1100" b="0" i="0" u="none" strike="noStrike" cap="none" normalizeH="0" baseline="0">
                <a:ln>
                  <a:noFill/>
                </a:ln>
                <a:solidFill>
                  <a:srgbClr val="6AAB73"/>
                </a:solidFill>
                <a:effectLst/>
                <a:latin typeface="Arial Unicode MS"/>
                <a:ea typeface="JetBrains Mono"/>
              </a:rPr>
              <a:t>age</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a:t>
            </a:r>
            <a:r>
              <a:rPr kumimoji="0" lang="en-US" altLang="ko-KR" sz="1100" b="0" i="0" u="none" strike="noStrike" cap="none" normalizeH="0" baseline="0">
                <a:ln>
                  <a:noFill/>
                </a:ln>
                <a:solidFill>
                  <a:srgbClr val="6AAB73"/>
                </a:solidFill>
                <a:effectLst/>
                <a:latin typeface="Arial Unicode MS"/>
                <a:ea typeface="JetBrains Mono"/>
              </a:rPr>
              <a:t>required</a:t>
            </a:r>
            <a:r>
              <a:rPr kumimoji="0" lang="ko-KR" altLang="ko-KR" sz="1100" b="0" i="0" u="none" strike="noStrike" cap="none" normalizeH="0" baseline="0">
                <a:ln>
                  <a:noFill/>
                </a:ln>
                <a:solidFill>
                  <a:srgbClr val="6AAB73"/>
                </a:solidFill>
                <a:effectLst/>
                <a:latin typeface="Arial Unicode MS"/>
                <a:ea typeface="JetBrains Mono"/>
              </a:rPr>
              <a:t>"</a:t>
            </a:r>
            <a:r>
              <a:rPr kumimoji="0" lang="en-US" altLang="ko-KR" sz="1100" b="0" i="0" u="none" strike="noStrike" cap="none" normalizeH="0" baseline="0">
                <a:ln>
                  <a:noFill/>
                </a:ln>
                <a:solidFill>
                  <a:srgbClr val="6AAB73"/>
                </a:solidFill>
                <a:effectLst/>
                <a:latin typeface="Arial Unicode MS"/>
                <a:ea typeface="JetBrains Mono"/>
              </a:rPr>
              <a:t>,</a:t>
            </a:r>
            <a:r>
              <a:rPr kumimoji="0" lang="ko-KR" altLang="en-US" sz="1100" b="0" i="0" u="none" strike="noStrike" cap="none" normalizeH="0" baseline="0">
                <a:ln>
                  <a:noFill/>
                </a:ln>
                <a:solidFill>
                  <a:srgbClr val="6AAB73"/>
                </a:solidFill>
                <a:effectLst/>
                <a:latin typeface="Arial Unicode MS"/>
                <a:ea typeface="JetBrains Mono"/>
              </a:rPr>
              <a:t> </a:t>
            </a:r>
            <a:r>
              <a:rPr kumimoji="0" lang="en-US" altLang="ko-KR" sz="1100" b="0" i="0" u="none" strike="noStrike" cap="none" normalizeH="0" baseline="0">
                <a:ln>
                  <a:noFill/>
                </a:ln>
                <a:solidFill>
                  <a:srgbClr val="6AAB73"/>
                </a:solidFill>
                <a:effectLst/>
                <a:latin typeface="Arial Unicode MS"/>
                <a:ea typeface="JetBrains Mono"/>
              </a:rPr>
              <a:t>null, "</a:t>
            </a:r>
            <a:r>
              <a:rPr kumimoji="0" lang="ko-KR" altLang="en-US" sz="1100" b="0" i="0" u="none" strike="noStrike" cap="none" normalizeH="0" baseline="0">
                <a:ln>
                  <a:noFill/>
                </a:ln>
                <a:solidFill>
                  <a:srgbClr val="6AAB73"/>
                </a:solidFill>
                <a:effectLst/>
                <a:latin typeface="Arial Unicode MS"/>
                <a:ea typeface="JetBrains Mono"/>
              </a:rPr>
              <a:t>나이는 필수입니다</a:t>
            </a:r>
            <a:r>
              <a:rPr kumimoji="0" lang="en-US"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a:t>
            </a:r>
            <a:r>
              <a:rPr kumimoji="0" lang="en-US"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chemeClr val="bg1">
                    <a:lumMod val="50000"/>
                  </a:schemeClr>
                </a:solidFill>
                <a:effectLst/>
                <a:latin typeface="Arial Unicode MS"/>
                <a:ea typeface="JetBrains Mono"/>
              </a:rPr>
              <a:t>// </a:t>
            </a:r>
            <a:r>
              <a:rPr lang="ko-KR" altLang="en-US" sz="1100">
                <a:solidFill>
                  <a:schemeClr val="bg1">
                    <a:lumMod val="50000"/>
                  </a:schemeClr>
                </a:solidFill>
                <a:latin typeface="Arial Unicode MS"/>
                <a:ea typeface="JetBrains Mono"/>
              </a:rPr>
              <a:t>오류 발생</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endParaRPr kumimoji="0" lang="en-US" altLang="ko-KR" sz="1100" b="0" i="0" u="none" strike="noStrike" cap="none" normalizeH="0" baseline="0">
              <a:ln>
                <a:noFill/>
              </a:ln>
              <a:solidFill>
                <a:srgbClr val="BCBEC4"/>
              </a:solidFill>
              <a:effectLst/>
              <a:latin typeface="Arial Unicode MS"/>
              <a:ea typeface="JetBrains Mono"/>
            </a:endParaRPr>
          </a:p>
        </p:txBody>
      </p:sp>
      <p:sp>
        <p:nvSpPr>
          <p:cNvPr id="40" name="TextBox 39">
            <a:extLst>
              <a:ext uri="{FF2B5EF4-FFF2-40B4-BE49-F238E27FC236}">
                <a16:creationId xmlns:a16="http://schemas.microsoft.com/office/drawing/2014/main" id="{66710421-9AF4-2870-9592-E61C812C9C68}"/>
              </a:ext>
            </a:extLst>
          </p:cNvPr>
          <p:cNvSpPr txBox="1"/>
          <p:nvPr/>
        </p:nvSpPr>
        <p:spPr>
          <a:xfrm>
            <a:off x="775339" y="5218242"/>
            <a:ext cx="1316904" cy="830997"/>
          </a:xfrm>
          <a:prstGeom prst="rect">
            <a:avLst/>
          </a:prstGeom>
          <a:solidFill>
            <a:schemeClr val="bg2">
              <a:lumMod val="10000"/>
            </a:schemeClr>
          </a:solidFill>
        </p:spPr>
        <p:txBody>
          <a:bodyPr wrap="square">
            <a:spAutoFit/>
          </a:bodyPr>
          <a:lstStyle/>
          <a:p>
            <a:r>
              <a:rPr lang="en-US" altLang="ko-KR" sz="1200">
                <a:solidFill>
                  <a:srgbClr val="C77DBB"/>
                </a:solidFill>
                <a:effectLst/>
                <a:highlight>
                  <a:srgbClr val="1E1F22"/>
                </a:highlight>
                <a:latin typeface="JetBrains Mono"/>
              </a:rPr>
              <a:t>required</a:t>
            </a:r>
            <a:r>
              <a:rPr lang="en-US" altLang="ko-KR" sz="1200">
                <a:solidFill>
                  <a:srgbClr val="BCBEC4"/>
                </a:solidFill>
                <a:effectLst/>
                <a:highlight>
                  <a:srgbClr val="1E1F22"/>
                </a:highlight>
                <a:latin typeface="JetBrains Mono"/>
              </a:rPr>
              <a:t>.user.age</a:t>
            </a:r>
            <a:br>
              <a:rPr lang="en-US" altLang="ko-KR" sz="1200">
                <a:solidFill>
                  <a:srgbClr val="BCBEC4"/>
                </a:solidFill>
                <a:effectLst/>
                <a:highlight>
                  <a:srgbClr val="1E1F22"/>
                </a:highlight>
                <a:latin typeface="JetBrains Mono"/>
              </a:rPr>
            </a:br>
            <a:r>
              <a:rPr lang="en-US" altLang="ko-KR" sz="1200">
                <a:solidFill>
                  <a:srgbClr val="C77DBB"/>
                </a:solidFill>
                <a:effectLst/>
                <a:highlight>
                  <a:srgbClr val="1E1F22"/>
                </a:highlight>
                <a:latin typeface="JetBrains Mono"/>
              </a:rPr>
              <a:t>required</a:t>
            </a:r>
            <a:r>
              <a:rPr lang="en-US" altLang="ko-KR" sz="1200">
                <a:solidFill>
                  <a:srgbClr val="BCBEC4"/>
                </a:solidFill>
                <a:effectLst/>
                <a:highlight>
                  <a:srgbClr val="1E1F22"/>
                </a:highlight>
                <a:latin typeface="JetBrains Mono"/>
              </a:rPr>
              <a:t>.age</a:t>
            </a:r>
            <a:br>
              <a:rPr lang="en-US" altLang="ko-KR" sz="1200">
                <a:solidFill>
                  <a:srgbClr val="BCBEC4"/>
                </a:solidFill>
                <a:effectLst/>
                <a:highlight>
                  <a:srgbClr val="1E1F22"/>
                </a:highlight>
                <a:latin typeface="JetBrains Mono"/>
              </a:rPr>
            </a:br>
            <a:r>
              <a:rPr lang="en-US" altLang="ko-KR" sz="1200">
                <a:solidFill>
                  <a:srgbClr val="C77DBB"/>
                </a:solidFill>
                <a:effectLst/>
                <a:highlight>
                  <a:srgbClr val="1E1F22"/>
                </a:highlight>
                <a:latin typeface="JetBrains Mono"/>
              </a:rPr>
              <a:t>required</a:t>
            </a:r>
            <a:r>
              <a:rPr lang="en-US" altLang="ko-KR" sz="1200">
                <a:solidFill>
                  <a:srgbClr val="BCBEC4"/>
                </a:solidFill>
                <a:effectLst/>
                <a:highlight>
                  <a:srgbClr val="1E1F22"/>
                </a:highlight>
                <a:latin typeface="JetBrains Mono"/>
              </a:rPr>
              <a:t>.</a:t>
            </a:r>
            <a:r>
              <a:rPr lang="en-US" altLang="ko-KR" sz="1200">
                <a:solidFill>
                  <a:srgbClr val="CF8E6D"/>
                </a:solidFill>
                <a:effectLst/>
                <a:highlight>
                  <a:srgbClr val="1E1F22"/>
                </a:highlight>
                <a:latin typeface="JetBrains Mono"/>
              </a:rPr>
              <a:t>int</a:t>
            </a:r>
            <a:br>
              <a:rPr lang="en-US" altLang="ko-KR" sz="1200">
                <a:solidFill>
                  <a:srgbClr val="CF8E6D"/>
                </a:solidFill>
                <a:effectLst/>
                <a:highlight>
                  <a:srgbClr val="1E1F22"/>
                </a:highlight>
                <a:latin typeface="JetBrains Mono"/>
              </a:rPr>
            </a:br>
            <a:r>
              <a:rPr lang="en-US" altLang="ko-KR" sz="1200">
                <a:solidFill>
                  <a:srgbClr val="BCBEC4"/>
                </a:solidFill>
                <a:effectLst/>
                <a:highlight>
                  <a:srgbClr val="1E1F22"/>
                </a:highlight>
                <a:latin typeface="JetBrains Mono"/>
              </a:rPr>
              <a:t>required</a:t>
            </a:r>
            <a:endParaRPr lang="en-US" altLang="ko-KR" sz="1200">
              <a:solidFill>
                <a:srgbClr val="BCBEC4"/>
              </a:solidFill>
              <a:effectLst/>
              <a:highlight>
                <a:srgbClr val="1E1F22"/>
              </a:highlight>
            </a:endParaRPr>
          </a:p>
        </p:txBody>
      </p:sp>
      <p:cxnSp>
        <p:nvCxnSpPr>
          <p:cNvPr id="42" name="직선 화살표 연결선 41">
            <a:extLst>
              <a:ext uri="{FF2B5EF4-FFF2-40B4-BE49-F238E27FC236}">
                <a16:creationId xmlns:a16="http://schemas.microsoft.com/office/drawing/2014/main" id="{0C66211A-FAF1-E89F-6149-C9F1EB5751C6}"/>
              </a:ext>
            </a:extLst>
          </p:cNvPr>
          <p:cNvCxnSpPr>
            <a:cxnSpLocks/>
            <a:endCxn id="40" idx="0"/>
          </p:cNvCxnSpPr>
          <p:nvPr/>
        </p:nvCxnSpPr>
        <p:spPr>
          <a:xfrm>
            <a:off x="1433791" y="4577610"/>
            <a:ext cx="0" cy="640632"/>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5" name="직사각형 44">
            <a:extLst>
              <a:ext uri="{FF2B5EF4-FFF2-40B4-BE49-F238E27FC236}">
                <a16:creationId xmlns:a16="http://schemas.microsoft.com/office/drawing/2014/main" id="{54D908B6-7C6B-4687-3502-BF68448601A9}"/>
              </a:ext>
            </a:extLst>
          </p:cNvPr>
          <p:cNvSpPr/>
          <p:nvPr/>
        </p:nvSpPr>
        <p:spPr>
          <a:xfrm>
            <a:off x="1433791" y="4887382"/>
            <a:ext cx="3256020" cy="261610"/>
          </a:xfrm>
          <a:prstGeom prst="rect">
            <a:avLst/>
          </a:prstGeom>
        </p:spPr>
        <p:txBody>
          <a:bodyPr wrap="none">
            <a:spAutoFit/>
          </a:bodyPr>
          <a:lstStyle/>
          <a:p>
            <a:r>
              <a:rPr lang="en-US" altLang="ko-KR" sz="1100">
                <a:latin typeface="+mn-ea"/>
              </a:rPr>
              <a:t>MessageCodesResolver </a:t>
            </a:r>
            <a:r>
              <a:rPr lang="ko-KR" altLang="en-US" sz="1100">
                <a:latin typeface="+mn-ea"/>
              </a:rPr>
              <a:t>가 오류 메시지 코드를 생성</a:t>
            </a:r>
          </a:p>
        </p:txBody>
      </p:sp>
      <p:cxnSp>
        <p:nvCxnSpPr>
          <p:cNvPr id="46" name="직선 화살표 연결선 45">
            <a:extLst>
              <a:ext uri="{FF2B5EF4-FFF2-40B4-BE49-F238E27FC236}">
                <a16:creationId xmlns:a16="http://schemas.microsoft.com/office/drawing/2014/main" id="{95CFB050-5E77-56BF-D7A9-F2D552CE85CE}"/>
              </a:ext>
            </a:extLst>
          </p:cNvPr>
          <p:cNvCxnSpPr>
            <a:cxnSpLocks/>
          </p:cNvCxnSpPr>
          <p:nvPr/>
        </p:nvCxnSpPr>
        <p:spPr>
          <a:xfrm flipV="1">
            <a:off x="10198645" y="4308339"/>
            <a:ext cx="0" cy="827443"/>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7" name="직사각형 46">
            <a:extLst>
              <a:ext uri="{FF2B5EF4-FFF2-40B4-BE49-F238E27FC236}">
                <a16:creationId xmlns:a16="http://schemas.microsoft.com/office/drawing/2014/main" id="{122F8A22-9303-451E-299B-9EB53DFB37AD}"/>
              </a:ext>
            </a:extLst>
          </p:cNvPr>
          <p:cNvSpPr/>
          <p:nvPr/>
        </p:nvSpPr>
        <p:spPr>
          <a:xfrm>
            <a:off x="4211267" y="5495239"/>
            <a:ext cx="1301959" cy="276999"/>
          </a:xfrm>
          <a:prstGeom prst="rect">
            <a:avLst/>
          </a:prstGeom>
        </p:spPr>
        <p:txBody>
          <a:bodyPr wrap="none">
            <a:spAutoFit/>
          </a:bodyPr>
          <a:lstStyle/>
          <a:p>
            <a:r>
              <a:rPr lang="en-US" altLang="ko-KR" sz="1200" b="1">
                <a:latin typeface="+mn-ea"/>
              </a:rPr>
              <a:t>MessageSource</a:t>
            </a:r>
            <a:endParaRPr lang="ko-KR" altLang="en-US" sz="1200" b="1">
              <a:latin typeface="+mn-ea"/>
            </a:endParaRPr>
          </a:p>
        </p:txBody>
      </p:sp>
      <p:cxnSp>
        <p:nvCxnSpPr>
          <p:cNvPr id="48" name="직선 화살표 연결선 47">
            <a:extLst>
              <a:ext uri="{FF2B5EF4-FFF2-40B4-BE49-F238E27FC236}">
                <a16:creationId xmlns:a16="http://schemas.microsoft.com/office/drawing/2014/main" id="{B7078E7B-90C5-79CD-6A33-E870D15B8F2E}"/>
              </a:ext>
            </a:extLst>
          </p:cNvPr>
          <p:cNvCxnSpPr>
            <a:cxnSpLocks/>
            <a:stCxn id="40" idx="3"/>
            <a:endCxn id="47" idx="1"/>
          </p:cNvCxnSpPr>
          <p:nvPr/>
        </p:nvCxnSpPr>
        <p:spPr>
          <a:xfrm flipV="1">
            <a:off x="2092243" y="5633739"/>
            <a:ext cx="2119024" cy="2"/>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직선 화살표 연결선 50">
            <a:extLst>
              <a:ext uri="{FF2B5EF4-FFF2-40B4-BE49-F238E27FC236}">
                <a16:creationId xmlns:a16="http://schemas.microsoft.com/office/drawing/2014/main" id="{6B2EAB3F-13A8-2F60-84A2-90CFF7269507}"/>
              </a:ext>
            </a:extLst>
          </p:cNvPr>
          <p:cNvCxnSpPr>
            <a:cxnSpLocks/>
            <a:stCxn id="47" idx="3"/>
            <a:endCxn id="15" idx="1"/>
          </p:cNvCxnSpPr>
          <p:nvPr/>
        </p:nvCxnSpPr>
        <p:spPr>
          <a:xfrm>
            <a:off x="5513226" y="5633739"/>
            <a:ext cx="2057702"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4" name="직사각형 53">
            <a:extLst>
              <a:ext uri="{FF2B5EF4-FFF2-40B4-BE49-F238E27FC236}">
                <a16:creationId xmlns:a16="http://schemas.microsoft.com/office/drawing/2014/main" id="{692683B5-999C-51EE-DBF3-D5C0ECBBB2A8}"/>
              </a:ext>
            </a:extLst>
          </p:cNvPr>
          <p:cNvSpPr/>
          <p:nvPr/>
        </p:nvSpPr>
        <p:spPr>
          <a:xfrm>
            <a:off x="775339" y="6123180"/>
            <a:ext cx="11212527" cy="579005"/>
          </a:xfrm>
          <a:prstGeom prst="rect">
            <a:avLst/>
          </a:prstGeom>
        </p:spPr>
        <p:txBody>
          <a:bodyPr wrap="square">
            <a:spAutoFit/>
          </a:bodyPr>
          <a:lstStyle/>
          <a:p>
            <a:pPr marL="228600" indent="-228600">
              <a:lnSpc>
                <a:spcPct val="150000"/>
              </a:lnSpc>
              <a:buFont typeface="+mj-ea"/>
              <a:buAutoNum type="circleNumDbPlain"/>
            </a:pPr>
            <a:r>
              <a:rPr lang="en-US" altLang="ko-KR" sz="1100" err="1">
                <a:latin typeface="+mn-ea"/>
              </a:rPr>
              <a:t>MessageSource</a:t>
            </a:r>
            <a:r>
              <a:rPr lang="en-US" altLang="ko-KR" sz="1100">
                <a:latin typeface="+mn-ea"/>
              </a:rPr>
              <a:t> </a:t>
            </a:r>
            <a:r>
              <a:rPr lang="ko-KR" altLang="en-US" sz="1100">
                <a:latin typeface="+mn-ea"/>
              </a:rPr>
              <a:t>는 생성된 오류 메시지 코드의 가장 구체적인 것 부터 시작하여 순차적으로 돌면서 </a:t>
            </a:r>
            <a:r>
              <a:rPr lang="en-US" altLang="ko-KR" sz="1100" err="1">
                <a:latin typeface="+mn-ea"/>
              </a:rPr>
              <a:t>validation.properties</a:t>
            </a:r>
            <a:r>
              <a:rPr lang="ko-KR" altLang="en-US" sz="1100">
                <a:latin typeface="+mn-ea"/>
              </a:rPr>
              <a:t> 에  일치하는 코드 값이  존재하는지 검사한다</a:t>
            </a:r>
            <a:endParaRPr lang="en-US" altLang="ko-KR" sz="1100">
              <a:latin typeface="+mn-ea"/>
            </a:endParaRPr>
          </a:p>
          <a:p>
            <a:pPr marL="228600" indent="-228600">
              <a:lnSpc>
                <a:spcPct val="150000"/>
              </a:lnSpc>
              <a:buFont typeface="+mj-ea"/>
              <a:buAutoNum type="circleNumDbPlain"/>
            </a:pPr>
            <a:r>
              <a:rPr lang="ko-KR" altLang="en-US" sz="1100">
                <a:latin typeface="+mn-ea"/>
              </a:rPr>
              <a:t>일치하는 값이 존재하면 해당 메시지를 </a:t>
            </a:r>
            <a:r>
              <a:rPr lang="ko-KR" altLang="en-US" sz="1100" err="1">
                <a:latin typeface="+mn-ea"/>
              </a:rPr>
              <a:t>타임리프</a:t>
            </a:r>
            <a:r>
              <a:rPr lang="ko-KR" altLang="en-US" sz="1100">
                <a:latin typeface="+mn-ea"/>
              </a:rPr>
              <a:t> 변수에 적용하고 만약 존재하지 않으면 기본 오류 메시지를 적용한다</a:t>
            </a:r>
          </a:p>
        </p:txBody>
      </p:sp>
    </p:spTree>
    <p:extLst>
      <p:ext uri="{BB962C8B-B14F-4D97-AF65-F5344CB8AC3E}">
        <p14:creationId xmlns:p14="http://schemas.microsoft.com/office/powerpoint/2010/main" val="3460971232"/>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EBB2B0-D908-5079-8328-175703B43A0D}"/>
            </a:ext>
          </a:extLst>
        </p:cNvPr>
        <p:cNvGrpSpPr/>
        <p:nvPr/>
      </p:nvGrpSpPr>
      <p:grpSpPr>
        <a:xfrm>
          <a:off x="0" y="0"/>
          <a:ext cx="0" cy="0"/>
          <a:chOff x="0" y="0"/>
          <a:chExt cx="0" cy="0"/>
        </a:xfrm>
      </p:grpSpPr>
      <p:sp>
        <p:nvSpPr>
          <p:cNvPr id="2" name="직사각형 1">
            <a:extLst>
              <a:ext uri="{FF2B5EF4-FFF2-40B4-BE49-F238E27FC236}">
                <a16:creationId xmlns:a16="http://schemas.microsoft.com/office/drawing/2014/main" id="{3100A753-189D-AA1A-8E8E-04732B143EB4}"/>
              </a:ext>
            </a:extLst>
          </p:cNvPr>
          <p:cNvSpPr/>
          <p:nvPr/>
        </p:nvSpPr>
        <p:spPr>
          <a:xfrm>
            <a:off x="50489" y="117283"/>
            <a:ext cx="3140603" cy="369332"/>
          </a:xfrm>
          <a:prstGeom prst="rect">
            <a:avLst/>
          </a:prstGeom>
        </p:spPr>
        <p:txBody>
          <a:bodyPr wrap="none">
            <a:spAutoFit/>
          </a:bodyPr>
          <a:lstStyle/>
          <a:p>
            <a:pPr marL="285750" indent="-285750">
              <a:buFont typeface="Wingdings" panose="05000000000000000000" pitchFamily="2" charset="2"/>
              <a:buChar char="ü"/>
            </a:pPr>
            <a:r>
              <a:rPr lang="ko-KR" altLang="en-US" sz="1800" b="1">
                <a:solidFill>
                  <a:schemeClr val="accent1">
                    <a:lumMod val="75000"/>
                  </a:schemeClr>
                </a:solidFill>
              </a:rPr>
              <a:t>오류 메시지 설정 및 우선순위</a:t>
            </a:r>
            <a:endParaRPr lang="ko-KR" altLang="en-US" b="1">
              <a:solidFill>
                <a:schemeClr val="accent1">
                  <a:lumMod val="75000"/>
                </a:schemeClr>
              </a:solidFill>
              <a:latin typeface="+mn-ea"/>
            </a:endParaRPr>
          </a:p>
        </p:txBody>
      </p:sp>
      <p:sp>
        <p:nvSpPr>
          <p:cNvPr id="9" name="TextBox 8">
            <a:extLst>
              <a:ext uri="{FF2B5EF4-FFF2-40B4-BE49-F238E27FC236}">
                <a16:creationId xmlns:a16="http://schemas.microsoft.com/office/drawing/2014/main" id="{D05FF774-353F-3189-4A39-61FA3A522BDE}"/>
              </a:ext>
            </a:extLst>
          </p:cNvPr>
          <p:cNvSpPr txBox="1"/>
          <p:nvPr/>
        </p:nvSpPr>
        <p:spPr>
          <a:xfrm>
            <a:off x="333863" y="535513"/>
            <a:ext cx="5336806" cy="6164573"/>
          </a:xfrm>
          <a:prstGeom prst="rect">
            <a:avLst/>
          </a:prstGeom>
          <a:solidFill>
            <a:schemeClr val="bg2">
              <a:lumMod val="10000"/>
            </a:schemeClr>
          </a:solidFill>
        </p:spPr>
        <p:txBody>
          <a:bodyPr wrap="square">
            <a:spAutoFit/>
          </a:bodyPr>
          <a:lstStyle/>
          <a:p>
            <a:pPr>
              <a:lnSpc>
                <a:spcPct val="150000"/>
              </a:lnSpc>
            </a:pPr>
            <a:r>
              <a:rPr lang="en-US" altLang="ko-KR" sz="1100">
                <a:solidFill>
                  <a:schemeClr val="bg1">
                    <a:lumMod val="50000"/>
                  </a:schemeClr>
                </a:solidFill>
                <a:effectLst/>
                <a:highlight>
                  <a:srgbClr val="1E1F22"/>
                </a:highlight>
              </a:rPr>
              <a:t># </a:t>
            </a:r>
            <a:r>
              <a:rPr lang="ko-KR" altLang="en-US" sz="1100">
                <a:solidFill>
                  <a:schemeClr val="bg1">
                    <a:lumMod val="50000"/>
                  </a:schemeClr>
                </a:solidFill>
                <a:effectLst/>
                <a:highlight>
                  <a:srgbClr val="1E1F22"/>
                </a:highlight>
                <a:latin typeface="Menlo-Regular" panose="020B0609030804020204" pitchFamily="49" charset="0"/>
              </a:rPr>
              <a:t>객체 오류</a:t>
            </a:r>
            <a:br>
              <a:rPr lang="ko-KR" altLang="en-US" sz="1100">
                <a:solidFill>
                  <a:srgbClr val="BCBEC4"/>
                </a:solidFill>
                <a:effectLst/>
                <a:highlight>
                  <a:srgbClr val="1E1F22"/>
                </a:highlight>
                <a:latin typeface="Menlo-Regular" panose="020B0609030804020204" pitchFamily="49" charset="0"/>
              </a:rPr>
            </a:br>
            <a:r>
              <a:rPr lang="en-US" altLang="ko-KR" sz="1100">
                <a:solidFill>
                  <a:srgbClr val="BCBEC4"/>
                </a:solidFill>
                <a:effectLst/>
                <a:highlight>
                  <a:srgbClr val="1E1F22"/>
                </a:highlight>
              </a:rPr>
              <a:t>required.user=</a:t>
            </a:r>
            <a:r>
              <a:rPr lang="ko-KR" altLang="en-US" sz="1100">
                <a:solidFill>
                  <a:srgbClr val="BCBEC4"/>
                </a:solidFill>
                <a:effectLst/>
                <a:highlight>
                  <a:srgbClr val="1E1F22"/>
                </a:highlight>
                <a:latin typeface="Menlo-Regular" panose="020B0609030804020204" pitchFamily="49" charset="0"/>
              </a:rPr>
              <a:t>사용자 정보를 </a:t>
            </a:r>
            <a:r>
              <a:rPr lang="ko-KR" altLang="en-US" sz="1100">
                <a:solidFill>
                  <a:srgbClr val="C77DBB"/>
                </a:solidFill>
                <a:effectLst/>
                <a:highlight>
                  <a:srgbClr val="1E1F22"/>
                </a:highlight>
                <a:latin typeface="Menlo-Regular" panose="020B0609030804020204" pitchFamily="49" charset="0"/>
              </a:rPr>
              <a:t>입력해야 </a:t>
            </a:r>
            <a:r>
              <a:rPr lang="ko-KR" altLang="en-US" sz="1100">
                <a:solidFill>
                  <a:srgbClr val="BCBEC4"/>
                </a:solidFill>
                <a:effectLst/>
                <a:highlight>
                  <a:srgbClr val="1E1F22"/>
                </a:highlight>
                <a:latin typeface="Menlo-Regular" panose="020B0609030804020204" pitchFamily="49" charset="0"/>
              </a:rPr>
              <a:t>합니다</a:t>
            </a:r>
            <a:r>
              <a:rPr lang="en-US" altLang="ko-KR" sz="1100">
                <a:solidFill>
                  <a:srgbClr val="BCBEC4"/>
                </a:solidFill>
                <a:effectLst/>
                <a:highlight>
                  <a:srgbClr val="1E1F22"/>
                </a:highlight>
              </a:rPr>
              <a:t>.</a:t>
            </a:r>
          </a:p>
          <a:p>
            <a:pPr>
              <a:lnSpc>
                <a:spcPct val="150000"/>
              </a:lnSpc>
            </a:pPr>
            <a:br>
              <a:rPr lang="en-US" altLang="ko-KR" sz="1100">
                <a:solidFill>
                  <a:srgbClr val="BCBEC4"/>
                </a:solidFill>
                <a:effectLst/>
                <a:highlight>
                  <a:srgbClr val="1E1F22"/>
                </a:highlight>
              </a:rPr>
            </a:br>
            <a:r>
              <a:rPr lang="en-US" altLang="ko-KR" sz="1100">
                <a:solidFill>
                  <a:schemeClr val="bg1">
                    <a:lumMod val="50000"/>
                  </a:schemeClr>
                </a:solidFill>
                <a:effectLst/>
                <a:highlight>
                  <a:srgbClr val="1E1F22"/>
                </a:highlight>
              </a:rPr>
              <a:t># </a:t>
            </a:r>
            <a:r>
              <a:rPr lang="ko-KR" altLang="en-US" sz="1100">
                <a:solidFill>
                  <a:schemeClr val="bg1">
                    <a:lumMod val="50000"/>
                  </a:schemeClr>
                </a:solidFill>
                <a:effectLst/>
                <a:highlight>
                  <a:srgbClr val="1E1F22"/>
                </a:highlight>
                <a:latin typeface="Menlo-Regular" panose="020B0609030804020204" pitchFamily="49" charset="0"/>
              </a:rPr>
              <a:t>필드 </a:t>
            </a:r>
            <a:r>
              <a:rPr lang="en-US" altLang="ko-KR" sz="1100">
                <a:solidFill>
                  <a:schemeClr val="bg1">
                    <a:lumMod val="50000"/>
                  </a:schemeClr>
                </a:solidFill>
                <a:effectLst/>
                <a:highlight>
                  <a:srgbClr val="1E1F22"/>
                </a:highlight>
                <a:latin typeface="Menlo-Regular" panose="020B0609030804020204" pitchFamily="49" charset="0"/>
              </a:rPr>
              <a:t>+</a:t>
            </a:r>
            <a:r>
              <a:rPr lang="ko-KR" altLang="en-US" sz="1100">
                <a:solidFill>
                  <a:schemeClr val="bg1">
                    <a:lumMod val="50000"/>
                  </a:schemeClr>
                </a:solidFill>
                <a:effectLst/>
                <a:highlight>
                  <a:srgbClr val="1E1F22"/>
                </a:highlight>
                <a:latin typeface="Menlo-Regular" panose="020B0609030804020204" pitchFamily="49" charset="0"/>
              </a:rPr>
              <a:t> 객체 오류</a:t>
            </a:r>
            <a:endParaRPr lang="en-US" altLang="ko-KR" sz="1100">
              <a:solidFill>
                <a:schemeClr val="bg1">
                  <a:lumMod val="50000"/>
                </a:schemeClr>
              </a:solidFill>
              <a:effectLst/>
              <a:highlight>
                <a:srgbClr val="1E1F22"/>
              </a:highlight>
            </a:endParaRPr>
          </a:p>
          <a:p>
            <a:pPr>
              <a:lnSpc>
                <a:spcPct val="150000"/>
              </a:lnSpc>
            </a:pPr>
            <a:r>
              <a:rPr lang="en-US" altLang="ko-KR" sz="1100">
                <a:solidFill>
                  <a:srgbClr val="BCBEC4"/>
                </a:solidFill>
                <a:effectLst/>
                <a:highlight>
                  <a:srgbClr val="1E1F22"/>
                </a:highlight>
              </a:rPr>
              <a:t>required.user.userName=</a:t>
            </a:r>
            <a:r>
              <a:rPr lang="ko-KR" altLang="en-US" sz="1100">
                <a:solidFill>
                  <a:srgbClr val="BCBEC4"/>
                </a:solidFill>
                <a:effectLst/>
                <a:highlight>
                  <a:srgbClr val="1E1F22"/>
                </a:highlight>
                <a:latin typeface="Menlo-Regular" panose="020B0609030804020204" pitchFamily="49" charset="0"/>
              </a:rPr>
              <a:t>사용자의 </a:t>
            </a:r>
            <a:r>
              <a:rPr lang="ko-KR" altLang="en-US" sz="1100">
                <a:solidFill>
                  <a:srgbClr val="56A8F5"/>
                </a:solidFill>
                <a:effectLst/>
                <a:highlight>
                  <a:srgbClr val="1E1F22"/>
                </a:highlight>
                <a:latin typeface="Menlo-Regular" panose="020B0609030804020204" pitchFamily="49" charset="0"/>
              </a:rPr>
              <a:t>이름</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userName</a:t>
            </a:r>
            <a:r>
              <a:rPr lang="en-US" altLang="ko-KR" sz="1100">
                <a:solidFill>
                  <a:srgbClr val="E8BA36"/>
                </a:solidFill>
                <a:effectLst/>
                <a:highlight>
                  <a:srgbClr val="1E1F22"/>
                </a:highlight>
              </a:rPr>
              <a:t>)</a:t>
            </a:r>
            <a:r>
              <a:rPr lang="ko-KR" altLang="en-US" sz="1100">
                <a:solidFill>
                  <a:srgbClr val="BCBEC4"/>
                </a:solidFill>
                <a:effectLst/>
                <a:highlight>
                  <a:srgbClr val="1E1F22"/>
                </a:highlight>
                <a:latin typeface="Menlo-Regular" panose="020B0609030804020204" pitchFamily="49" charset="0"/>
              </a:rPr>
              <a:t>을 입력해야 합니다</a:t>
            </a:r>
            <a:r>
              <a:rPr lang="en-US" altLang="ko-KR" sz="1100">
                <a:solidFill>
                  <a:srgbClr val="BCBEC4"/>
                </a:solidFill>
                <a:effectLst/>
                <a:highlight>
                  <a:srgbClr val="1E1F22"/>
                </a:highlight>
              </a:rPr>
              <a: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max.user.age=</a:t>
            </a:r>
            <a:r>
              <a:rPr lang="ko-KR" altLang="en-US" sz="1100">
                <a:solidFill>
                  <a:srgbClr val="BCBEC4"/>
                </a:solidFill>
                <a:effectLst/>
                <a:highlight>
                  <a:srgbClr val="1E1F22"/>
                </a:highlight>
                <a:latin typeface="Menlo-Regular" panose="020B0609030804020204" pitchFamily="49" charset="0"/>
              </a:rPr>
              <a:t>사용자의 </a:t>
            </a:r>
            <a:r>
              <a:rPr lang="ko-KR" altLang="en-US" sz="1100">
                <a:solidFill>
                  <a:srgbClr val="56A8F5"/>
                </a:solidFill>
                <a:effectLst/>
                <a:highlight>
                  <a:srgbClr val="1E1F22"/>
                </a:highlight>
                <a:latin typeface="Menlo-Regular" panose="020B0609030804020204" pitchFamily="49" charset="0"/>
              </a:rPr>
              <a:t>나이</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age</a:t>
            </a:r>
            <a:r>
              <a:rPr lang="en-US" altLang="ko-KR" sz="1100">
                <a:solidFill>
                  <a:srgbClr val="E8BA36"/>
                </a:solidFill>
                <a:effectLst/>
                <a:highlight>
                  <a:srgbClr val="1E1F22"/>
                </a:highlight>
              </a:rPr>
              <a:t>)</a:t>
            </a:r>
            <a:r>
              <a:rPr lang="ko-KR" altLang="en-US" sz="1100">
                <a:solidFill>
                  <a:srgbClr val="BCBEC4"/>
                </a:solidFill>
                <a:effectLst/>
                <a:highlight>
                  <a:srgbClr val="1E1F22"/>
                </a:highlight>
                <a:latin typeface="Menlo-Regular" panose="020B0609030804020204" pitchFamily="49" charset="0"/>
              </a:rPr>
              <a:t>는 </a:t>
            </a:r>
            <a:r>
              <a:rPr lang="en-US" altLang="ko-KR" sz="1100">
                <a:solidFill>
                  <a:srgbClr val="E8BA36"/>
                </a:solidFill>
                <a:effectLst/>
                <a:highlight>
                  <a:srgbClr val="1E1F22"/>
                </a:highlight>
              </a:rPr>
              <a:t>{</a:t>
            </a:r>
            <a:r>
              <a:rPr lang="en-US" altLang="ko-KR" sz="1100">
                <a:solidFill>
                  <a:srgbClr val="2AACB8"/>
                </a:solidFill>
                <a:effectLst/>
                <a:highlight>
                  <a:srgbClr val="1E1F22"/>
                </a:highlight>
              </a:rPr>
              <a:t>0</a:t>
            </a:r>
            <a:r>
              <a:rPr lang="en-US" altLang="ko-KR" sz="1100">
                <a:solidFill>
                  <a:srgbClr val="E8BA36"/>
                </a:solidFill>
                <a:effectLst/>
                <a:highlight>
                  <a:srgbClr val="1E1F22"/>
                </a:highlight>
              </a:rPr>
              <a:t>} </a:t>
            </a:r>
            <a:r>
              <a:rPr lang="ko-KR" altLang="en-US" sz="1100">
                <a:solidFill>
                  <a:srgbClr val="BCBEC4"/>
                </a:solidFill>
                <a:effectLst/>
                <a:highlight>
                  <a:srgbClr val="1E1F22"/>
                </a:highlight>
                <a:latin typeface="Menlo-Regular" panose="020B0609030804020204" pitchFamily="49" charset="0"/>
              </a:rPr>
              <a:t>이하이어야 합니다</a:t>
            </a:r>
            <a:r>
              <a:rPr lang="en-US" altLang="ko-KR" sz="1100">
                <a:solidFill>
                  <a:srgbClr val="BCBEC4"/>
                </a:solidFill>
                <a:effectLst/>
                <a:highlight>
                  <a:srgbClr val="1E1F22"/>
                </a:highlight>
              </a:rPr>
              <a: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min.user.age=</a:t>
            </a:r>
            <a:r>
              <a:rPr lang="ko-KR" altLang="en-US" sz="1100">
                <a:solidFill>
                  <a:srgbClr val="BCBEC4"/>
                </a:solidFill>
                <a:effectLst/>
                <a:highlight>
                  <a:srgbClr val="1E1F22"/>
                </a:highlight>
                <a:latin typeface="Menlo-Regular" panose="020B0609030804020204" pitchFamily="49" charset="0"/>
              </a:rPr>
              <a:t>사용자의 </a:t>
            </a:r>
            <a:r>
              <a:rPr lang="ko-KR" altLang="en-US" sz="1100">
                <a:solidFill>
                  <a:srgbClr val="56A8F5"/>
                </a:solidFill>
                <a:effectLst/>
                <a:highlight>
                  <a:srgbClr val="1E1F22"/>
                </a:highlight>
                <a:latin typeface="Menlo-Regular" panose="020B0609030804020204" pitchFamily="49" charset="0"/>
              </a:rPr>
              <a:t>나이</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age</a:t>
            </a:r>
            <a:r>
              <a:rPr lang="en-US" altLang="ko-KR" sz="1100">
                <a:solidFill>
                  <a:srgbClr val="E8BA36"/>
                </a:solidFill>
                <a:effectLst/>
                <a:highlight>
                  <a:srgbClr val="1E1F22"/>
                </a:highlight>
              </a:rPr>
              <a:t>)</a:t>
            </a:r>
            <a:r>
              <a:rPr lang="ko-KR" altLang="en-US" sz="1100">
                <a:solidFill>
                  <a:srgbClr val="BCBEC4"/>
                </a:solidFill>
                <a:effectLst/>
                <a:highlight>
                  <a:srgbClr val="1E1F22"/>
                </a:highlight>
                <a:latin typeface="Menlo-Regular" panose="020B0609030804020204" pitchFamily="49" charset="0"/>
              </a:rPr>
              <a:t>는 </a:t>
            </a:r>
            <a:r>
              <a:rPr lang="en-US" altLang="ko-KR" sz="1100">
                <a:solidFill>
                  <a:srgbClr val="E8BA36"/>
                </a:solidFill>
                <a:effectLst/>
                <a:highlight>
                  <a:srgbClr val="1E1F22"/>
                </a:highlight>
              </a:rPr>
              <a:t>{</a:t>
            </a:r>
            <a:r>
              <a:rPr lang="en-US" altLang="ko-KR" sz="1100">
                <a:solidFill>
                  <a:srgbClr val="2AACB8"/>
                </a:solidFill>
                <a:effectLst/>
                <a:highlight>
                  <a:srgbClr val="1E1F22"/>
                </a:highlight>
              </a:rPr>
              <a:t>0</a:t>
            </a:r>
            <a:r>
              <a:rPr lang="en-US" altLang="ko-KR" sz="1100">
                <a:solidFill>
                  <a:srgbClr val="E8BA36"/>
                </a:solidFill>
                <a:effectLst/>
                <a:highlight>
                  <a:srgbClr val="1E1F22"/>
                </a:highlight>
              </a:rPr>
              <a:t>} </a:t>
            </a:r>
            <a:r>
              <a:rPr lang="ko-KR" altLang="en-US" sz="1100">
                <a:solidFill>
                  <a:srgbClr val="BCBEC4"/>
                </a:solidFill>
                <a:effectLst/>
                <a:highlight>
                  <a:srgbClr val="1E1F22"/>
                </a:highlight>
                <a:latin typeface="Menlo-Regular" panose="020B0609030804020204" pitchFamily="49" charset="0"/>
              </a:rPr>
              <a:t>이상이어야 합니다</a:t>
            </a:r>
            <a:r>
              <a:rPr lang="en-US" altLang="ko-KR" sz="1100">
                <a:solidFill>
                  <a:srgbClr val="BCBEC4"/>
                </a:solidFill>
                <a:effectLst/>
                <a:highlight>
                  <a:srgbClr val="1E1F22"/>
                </a:highlight>
              </a:rPr>
              <a:t>.</a:t>
            </a:r>
          </a:p>
          <a:p>
            <a:pPr>
              <a:lnSpc>
                <a:spcPct val="150000"/>
              </a:lnSpc>
            </a:pPr>
            <a:endParaRPr lang="en-US" altLang="ko-KR" sz="1100">
              <a:solidFill>
                <a:srgbClr val="BCBEC4"/>
              </a:solidFill>
              <a:highlight>
                <a:srgbClr val="1E1F22"/>
              </a:highlight>
            </a:endParaRPr>
          </a:p>
          <a:p>
            <a:pPr>
              <a:lnSpc>
                <a:spcPct val="150000"/>
              </a:lnSpc>
            </a:pPr>
            <a:r>
              <a:rPr lang="en-US" altLang="ko-KR" sz="1100">
                <a:solidFill>
                  <a:schemeClr val="bg1">
                    <a:lumMod val="50000"/>
                  </a:schemeClr>
                </a:solidFill>
                <a:effectLst/>
                <a:highlight>
                  <a:srgbClr val="1E1F22"/>
                </a:highlight>
              </a:rPr>
              <a:t># </a:t>
            </a:r>
            <a:r>
              <a:rPr lang="ko-KR" altLang="en-US" sz="1100">
                <a:solidFill>
                  <a:schemeClr val="bg1">
                    <a:lumMod val="50000"/>
                  </a:schemeClr>
                </a:solidFill>
                <a:effectLst/>
                <a:highlight>
                  <a:srgbClr val="1E1F22"/>
                </a:highlight>
                <a:latin typeface="Menlo-Regular" panose="020B0609030804020204" pitchFamily="49" charset="0"/>
              </a:rPr>
              <a:t>필드 오류</a:t>
            </a:r>
            <a:endParaRPr lang="en-US" altLang="ko-KR" sz="1100">
              <a:solidFill>
                <a:schemeClr val="bg1">
                  <a:lumMod val="50000"/>
                </a:schemeClr>
              </a:solidFill>
              <a:effectLst/>
              <a:highlight>
                <a:srgbClr val="1E1F22"/>
              </a:highlight>
              <a:latin typeface="Menlo-Regular" panose="020B0609030804020204" pitchFamily="49" charset="0"/>
            </a:endParaRPr>
          </a:p>
          <a:p>
            <a:pPr>
              <a:lnSpc>
                <a:spcPct val="150000"/>
              </a:lnSpc>
            </a:pPr>
            <a:r>
              <a:rPr lang="en-US" altLang="ko-KR" sz="1100">
                <a:solidFill>
                  <a:srgbClr val="BCBEC4"/>
                </a:solidFill>
                <a:effectLst/>
                <a:highlight>
                  <a:srgbClr val="1E1F22"/>
                </a:highlight>
              </a:rPr>
              <a:t>required.userName=</a:t>
            </a:r>
            <a:r>
              <a:rPr lang="ko-KR" altLang="en-US" sz="1100">
                <a:solidFill>
                  <a:srgbClr val="56A8F5"/>
                </a:solidFill>
                <a:effectLst/>
                <a:highlight>
                  <a:srgbClr val="1E1F22"/>
                </a:highlight>
                <a:latin typeface="Menlo-Regular" panose="020B0609030804020204" pitchFamily="49" charset="0"/>
              </a:rPr>
              <a:t>이름</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userName</a:t>
            </a:r>
            <a:r>
              <a:rPr lang="en-US" altLang="ko-KR" sz="1100">
                <a:solidFill>
                  <a:srgbClr val="E8BA36"/>
                </a:solidFill>
                <a:effectLst/>
                <a:highlight>
                  <a:srgbClr val="1E1F22"/>
                </a:highlight>
              </a:rPr>
              <a:t>)</a:t>
            </a:r>
            <a:r>
              <a:rPr lang="ko-KR" altLang="en-US" sz="1100">
                <a:solidFill>
                  <a:srgbClr val="BCBEC4"/>
                </a:solidFill>
                <a:effectLst/>
                <a:highlight>
                  <a:srgbClr val="1E1F22"/>
                </a:highlight>
                <a:latin typeface="Menlo-Regular" panose="020B0609030804020204" pitchFamily="49" charset="0"/>
              </a:rPr>
              <a:t>은 필수 입력 사항입니다</a:t>
            </a:r>
            <a:r>
              <a:rPr lang="en-US" altLang="ko-KR" sz="1100">
                <a:solidFill>
                  <a:srgbClr val="BCBEC4"/>
                </a:solidFill>
                <a:effectLst/>
                <a:highlight>
                  <a:srgbClr val="1E1F22"/>
                </a:highlight>
              </a:rPr>
              <a:t>.</a:t>
            </a:r>
          </a:p>
          <a:p>
            <a:pPr>
              <a:lnSpc>
                <a:spcPct val="150000"/>
              </a:lnSpc>
            </a:pPr>
            <a:r>
              <a:rPr lang="en-US" altLang="ko-KR" sz="1100">
                <a:solidFill>
                  <a:srgbClr val="BCBEC4"/>
                </a:solidFill>
                <a:effectLst/>
                <a:highlight>
                  <a:srgbClr val="1E1F22"/>
                </a:highlight>
              </a:rPr>
              <a:t>max.age=</a:t>
            </a:r>
            <a:r>
              <a:rPr lang="ko-KR" altLang="en-US" sz="1100">
                <a:solidFill>
                  <a:srgbClr val="56A8F5"/>
                </a:solidFill>
                <a:effectLst/>
                <a:highlight>
                  <a:srgbClr val="1E1F22"/>
                </a:highlight>
                <a:latin typeface="Menlo-Regular" panose="020B0609030804020204" pitchFamily="49" charset="0"/>
              </a:rPr>
              <a:t>나이는 </a:t>
            </a:r>
            <a:r>
              <a:rPr lang="en-US" altLang="ko-KR" sz="1100">
                <a:solidFill>
                  <a:srgbClr val="E8BA36"/>
                </a:solidFill>
                <a:effectLst/>
                <a:highlight>
                  <a:srgbClr val="1E1F22"/>
                </a:highlight>
              </a:rPr>
              <a:t>{</a:t>
            </a:r>
            <a:r>
              <a:rPr lang="en-US" altLang="ko-KR" sz="1100">
                <a:solidFill>
                  <a:srgbClr val="2AACB8"/>
                </a:solidFill>
                <a:effectLst/>
                <a:highlight>
                  <a:srgbClr val="1E1F22"/>
                </a:highlight>
              </a:rPr>
              <a:t>0</a:t>
            </a:r>
            <a:r>
              <a:rPr lang="en-US" altLang="ko-KR" sz="1100">
                <a:solidFill>
                  <a:srgbClr val="E8BA36"/>
                </a:solidFill>
                <a:effectLst/>
                <a:highlight>
                  <a:srgbClr val="1E1F22"/>
                </a:highlight>
              </a:rPr>
              <a:t>} </a:t>
            </a:r>
            <a:r>
              <a:rPr lang="ko-KR" altLang="en-US" sz="1100">
                <a:solidFill>
                  <a:srgbClr val="BCBEC4"/>
                </a:solidFill>
                <a:effectLst/>
                <a:highlight>
                  <a:srgbClr val="1E1F22"/>
                </a:highlight>
                <a:latin typeface="Menlo-Regular" panose="020B0609030804020204" pitchFamily="49" charset="0"/>
              </a:rPr>
              <a:t>이하이어야 합니다</a:t>
            </a:r>
            <a:r>
              <a:rPr lang="en-US" altLang="ko-KR" sz="1100">
                <a:solidFill>
                  <a:srgbClr val="BCBEC4"/>
                </a:solidFill>
                <a:effectLst/>
                <a:highlight>
                  <a:srgbClr val="1E1F22"/>
                </a:highlight>
              </a:rPr>
              <a: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min.age=</a:t>
            </a:r>
            <a:r>
              <a:rPr lang="ko-KR" altLang="en-US" sz="1100">
                <a:solidFill>
                  <a:srgbClr val="56A8F5"/>
                </a:solidFill>
                <a:effectLst/>
                <a:highlight>
                  <a:srgbClr val="1E1F22"/>
                </a:highlight>
                <a:latin typeface="Menlo-Regular" panose="020B0609030804020204" pitchFamily="49" charset="0"/>
              </a:rPr>
              <a:t>나이는 </a:t>
            </a:r>
            <a:r>
              <a:rPr lang="en-US" altLang="ko-KR" sz="1100">
                <a:solidFill>
                  <a:srgbClr val="E8BA36"/>
                </a:solidFill>
                <a:effectLst/>
                <a:highlight>
                  <a:srgbClr val="1E1F22"/>
                </a:highlight>
              </a:rPr>
              <a:t>{</a:t>
            </a:r>
            <a:r>
              <a:rPr lang="en-US" altLang="ko-KR" sz="1100">
                <a:solidFill>
                  <a:srgbClr val="2AACB8"/>
                </a:solidFill>
                <a:effectLst/>
                <a:highlight>
                  <a:srgbClr val="1E1F22"/>
                </a:highlight>
              </a:rPr>
              <a:t>0</a:t>
            </a:r>
            <a:r>
              <a:rPr lang="en-US" altLang="ko-KR" sz="1100">
                <a:solidFill>
                  <a:srgbClr val="E8BA36"/>
                </a:solidFill>
                <a:effectLst/>
                <a:highlight>
                  <a:srgbClr val="1E1F22"/>
                </a:highlight>
              </a:rPr>
              <a:t>} </a:t>
            </a:r>
            <a:r>
              <a:rPr lang="ko-KR" altLang="en-US" sz="1100">
                <a:solidFill>
                  <a:srgbClr val="BCBEC4"/>
                </a:solidFill>
                <a:effectLst/>
                <a:highlight>
                  <a:srgbClr val="1E1F22"/>
                </a:highlight>
                <a:latin typeface="Menlo-Regular" panose="020B0609030804020204" pitchFamily="49" charset="0"/>
              </a:rPr>
              <a:t>이상이어야 합니다</a:t>
            </a:r>
            <a:r>
              <a:rPr lang="en-US" altLang="ko-KR" sz="1100">
                <a:solidFill>
                  <a:srgbClr val="BCBEC4"/>
                </a:solidFill>
                <a:effectLst/>
                <a:highlight>
                  <a:srgbClr val="1E1F22"/>
                </a:highlight>
              </a:rPr>
              <a:t>.</a:t>
            </a:r>
            <a:r>
              <a:rPr lang="ko-KR" altLang="en-US" sz="1100">
                <a:solidFill>
                  <a:srgbClr val="BCBEC4"/>
                </a:solidFill>
                <a:effectLst/>
                <a:highlight>
                  <a:srgbClr val="1E1F22"/>
                </a:highlight>
              </a:rPr>
              <a:t> </a:t>
            </a:r>
            <a:endParaRPr lang="en-US" altLang="ko-KR" sz="1100">
              <a:solidFill>
                <a:srgbClr val="BCBEC4"/>
              </a:solidFill>
              <a:effectLst/>
              <a:highlight>
                <a:srgbClr val="1E1F22"/>
              </a:highlight>
            </a:endParaRPr>
          </a:p>
          <a:p>
            <a:pPr>
              <a:lnSpc>
                <a:spcPct val="150000"/>
              </a:lnSpc>
            </a:pPr>
            <a:br>
              <a:rPr lang="en-US" altLang="ko-KR" sz="1100">
                <a:solidFill>
                  <a:srgbClr val="BCBEC4"/>
                </a:solidFill>
                <a:effectLst/>
                <a:highlight>
                  <a:srgbClr val="1E1F22"/>
                </a:highlight>
              </a:rPr>
            </a:br>
            <a:r>
              <a:rPr lang="en-US" altLang="ko-KR" sz="1100">
                <a:solidFill>
                  <a:schemeClr val="bg1">
                    <a:lumMod val="50000"/>
                  </a:schemeClr>
                </a:solidFill>
                <a:effectLst/>
                <a:highlight>
                  <a:srgbClr val="1E1F22"/>
                </a:highlight>
              </a:rPr>
              <a:t># </a:t>
            </a:r>
            <a:r>
              <a:rPr lang="ko-KR" altLang="en-US" sz="1100">
                <a:solidFill>
                  <a:schemeClr val="bg1">
                    <a:lumMod val="50000"/>
                  </a:schemeClr>
                </a:solidFill>
                <a:effectLst/>
                <a:highlight>
                  <a:srgbClr val="1E1F22"/>
                </a:highlight>
                <a:latin typeface="Menlo-Regular" panose="020B0609030804020204" pitchFamily="49" charset="0"/>
              </a:rPr>
              <a:t>공통 타입별 메시지</a:t>
            </a:r>
            <a:br>
              <a:rPr lang="ko-KR" altLang="en-US" sz="1100">
                <a:solidFill>
                  <a:srgbClr val="BCBEC4"/>
                </a:solidFill>
                <a:effectLst/>
                <a:highlight>
                  <a:srgbClr val="1E1F22"/>
                </a:highlight>
                <a:latin typeface="Menlo-Regular" panose="020B0609030804020204" pitchFamily="49" charset="0"/>
              </a:rPr>
            </a:br>
            <a:r>
              <a:rPr lang="en-US" altLang="ko-KR" sz="1100">
                <a:solidFill>
                  <a:srgbClr val="BCBEC4"/>
                </a:solidFill>
                <a:effectLst/>
                <a:highlight>
                  <a:srgbClr val="1E1F22"/>
                </a:highlight>
              </a:rPr>
              <a:t>required.java.lang.String=</a:t>
            </a:r>
            <a:r>
              <a:rPr lang="ko-KR" altLang="en-US" sz="1100">
                <a:solidFill>
                  <a:srgbClr val="BCBEC4"/>
                </a:solidFill>
                <a:effectLst/>
                <a:highlight>
                  <a:srgbClr val="1E1F22"/>
                </a:highlight>
                <a:latin typeface="Menlo-Regular" panose="020B0609030804020204" pitchFamily="49" charset="0"/>
              </a:rPr>
              <a:t>필수 문자입니다</a:t>
            </a:r>
            <a:r>
              <a:rPr lang="en-US" altLang="ko-KR" sz="1100">
                <a:solidFill>
                  <a:srgbClr val="BCBEC4"/>
                </a:solidFill>
                <a:effectLst/>
                <a:highlight>
                  <a:srgbClr val="1E1F22"/>
                </a:highlight>
              </a:rPr>
              <a: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min.java.lang.String=</a:t>
            </a:r>
            <a:r>
              <a:rPr lang="en-US" altLang="ko-KR" sz="1100">
                <a:solidFill>
                  <a:srgbClr val="E8BA36"/>
                </a:solidFill>
                <a:effectLst/>
                <a:highlight>
                  <a:srgbClr val="1E1F22"/>
                </a:highlight>
              </a:rPr>
              <a:t>{</a:t>
            </a:r>
            <a:r>
              <a:rPr lang="en-US" altLang="ko-KR" sz="1100">
                <a:solidFill>
                  <a:srgbClr val="2AACB8"/>
                </a:solidFill>
                <a:effectLst/>
                <a:highlight>
                  <a:srgbClr val="1E1F22"/>
                </a:highlight>
              </a:rPr>
              <a:t>0</a:t>
            </a:r>
            <a:r>
              <a:rPr lang="en-US" altLang="ko-KR" sz="1100">
                <a:solidFill>
                  <a:srgbClr val="E8BA36"/>
                </a:solidFill>
                <a:effectLst/>
                <a:highlight>
                  <a:srgbClr val="1E1F22"/>
                </a:highlight>
              </a:rPr>
              <a:t>} </a:t>
            </a:r>
            <a:r>
              <a:rPr lang="ko-KR" altLang="en-US" sz="1100">
                <a:solidFill>
                  <a:srgbClr val="BCBEC4"/>
                </a:solidFill>
                <a:effectLst/>
                <a:highlight>
                  <a:srgbClr val="1E1F22"/>
                </a:highlight>
                <a:latin typeface="Menlo-Regular" panose="020B0609030804020204" pitchFamily="49" charset="0"/>
              </a:rPr>
              <a:t>이상의 문자를 입력해주세요</a:t>
            </a:r>
            <a:r>
              <a:rPr lang="en-US" altLang="ko-KR" sz="1100">
                <a:solidFill>
                  <a:srgbClr val="BCBEC4"/>
                </a:solidFill>
                <a:effectLst/>
                <a:highlight>
                  <a:srgbClr val="1E1F22"/>
                </a:highlight>
              </a:rPr>
              <a: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required.java.lang.Integer=</a:t>
            </a:r>
            <a:r>
              <a:rPr lang="ko-KR" altLang="en-US" sz="1100">
                <a:solidFill>
                  <a:srgbClr val="BCBEC4"/>
                </a:solidFill>
                <a:effectLst/>
                <a:highlight>
                  <a:srgbClr val="1E1F22"/>
                </a:highlight>
                <a:latin typeface="Menlo-Regular" panose="020B0609030804020204" pitchFamily="49" charset="0"/>
              </a:rPr>
              <a:t>필수 숫자입니다</a:t>
            </a:r>
            <a:r>
              <a:rPr lang="en-US" altLang="ko-KR" sz="1100">
                <a:solidFill>
                  <a:srgbClr val="BCBEC4"/>
                </a:solidFill>
                <a:effectLst/>
                <a:highlight>
                  <a:srgbClr val="1E1F22"/>
                </a:highlight>
              </a:rPr>
              <a: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min.java.lang.Integer=</a:t>
            </a:r>
            <a:r>
              <a:rPr lang="en-US" altLang="ko-KR" sz="1100">
                <a:solidFill>
                  <a:srgbClr val="E8BA36"/>
                </a:solidFill>
                <a:effectLst/>
                <a:highlight>
                  <a:srgbClr val="1E1F22"/>
                </a:highlight>
              </a:rPr>
              <a:t>{</a:t>
            </a:r>
            <a:r>
              <a:rPr lang="en-US" altLang="ko-KR" sz="1100">
                <a:solidFill>
                  <a:srgbClr val="2AACB8"/>
                </a:solidFill>
                <a:effectLst/>
                <a:highlight>
                  <a:srgbClr val="1E1F22"/>
                </a:highlight>
              </a:rPr>
              <a:t>0</a:t>
            </a:r>
            <a:r>
              <a:rPr lang="en-US" altLang="ko-KR" sz="1100">
                <a:solidFill>
                  <a:srgbClr val="E8BA36"/>
                </a:solidFill>
                <a:effectLst/>
                <a:highlight>
                  <a:srgbClr val="1E1F22"/>
                </a:highlight>
              </a:rPr>
              <a:t>} </a:t>
            </a:r>
            <a:r>
              <a:rPr lang="ko-KR" altLang="en-US" sz="1100">
                <a:solidFill>
                  <a:srgbClr val="BCBEC4"/>
                </a:solidFill>
                <a:effectLst/>
                <a:highlight>
                  <a:srgbClr val="1E1F22"/>
                </a:highlight>
                <a:latin typeface="Menlo-Regular" panose="020B0609030804020204" pitchFamily="49" charset="0"/>
              </a:rPr>
              <a:t>이상의 숫자를 입력해주세요</a:t>
            </a:r>
            <a:r>
              <a:rPr lang="en-US" altLang="ko-KR" sz="1100">
                <a:solidFill>
                  <a:srgbClr val="BCBEC4"/>
                </a:solidFill>
                <a:effectLst/>
                <a:highlight>
                  <a:srgbClr val="1E1F22"/>
                </a:highlight>
              </a:rPr>
              <a: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max.java.lang.Integer=</a:t>
            </a:r>
            <a:r>
              <a:rPr lang="en-US" altLang="ko-KR" sz="1100">
                <a:solidFill>
                  <a:srgbClr val="E8BA36"/>
                </a:solidFill>
                <a:effectLst/>
                <a:highlight>
                  <a:srgbClr val="1E1F22"/>
                </a:highlight>
              </a:rPr>
              <a:t>{</a:t>
            </a:r>
            <a:r>
              <a:rPr lang="en-US" altLang="ko-KR" sz="1100">
                <a:solidFill>
                  <a:srgbClr val="2AACB8"/>
                </a:solidFill>
                <a:effectLst/>
                <a:highlight>
                  <a:srgbClr val="1E1F22"/>
                </a:highlight>
              </a:rPr>
              <a:t>0</a:t>
            </a:r>
            <a:r>
              <a:rPr lang="en-US" altLang="ko-KR" sz="1100">
                <a:solidFill>
                  <a:srgbClr val="E8BA36"/>
                </a:solidFill>
                <a:effectLst/>
                <a:highlight>
                  <a:srgbClr val="1E1F22"/>
                </a:highlight>
              </a:rPr>
              <a:t>} </a:t>
            </a:r>
            <a:r>
              <a:rPr lang="ko-KR" altLang="en-US" sz="1100">
                <a:solidFill>
                  <a:srgbClr val="BCBEC4"/>
                </a:solidFill>
                <a:effectLst/>
                <a:highlight>
                  <a:srgbClr val="1E1F22"/>
                </a:highlight>
                <a:latin typeface="Menlo-Regular" panose="020B0609030804020204" pitchFamily="49" charset="0"/>
              </a:rPr>
              <a:t>이하의 숫자를 입력해주세요</a:t>
            </a:r>
            <a:r>
              <a:rPr lang="en-US" altLang="ko-KR" sz="1100">
                <a:solidFill>
                  <a:srgbClr val="BCBEC4"/>
                </a:solidFill>
                <a:effectLst/>
                <a:highlight>
                  <a:srgbClr val="1E1F22"/>
                </a:highlight>
              </a:rPr>
              <a:t>.</a:t>
            </a:r>
          </a:p>
          <a:p>
            <a:pPr>
              <a:lnSpc>
                <a:spcPct val="150000"/>
              </a:lnSpc>
            </a:pPr>
            <a:br>
              <a:rPr lang="en-US" altLang="ko-KR" sz="1100">
                <a:solidFill>
                  <a:srgbClr val="BCBEC4"/>
                </a:solidFill>
                <a:effectLst/>
                <a:highlight>
                  <a:srgbClr val="1E1F22"/>
                </a:highlight>
              </a:rPr>
            </a:br>
            <a:r>
              <a:rPr lang="en-US" altLang="ko-KR" sz="1100">
                <a:solidFill>
                  <a:schemeClr val="bg1">
                    <a:lumMod val="50000"/>
                  </a:schemeClr>
                </a:solidFill>
                <a:effectLst/>
                <a:highlight>
                  <a:srgbClr val="1E1F22"/>
                </a:highlight>
              </a:rPr>
              <a:t># </a:t>
            </a:r>
            <a:r>
              <a:rPr lang="ko-KR" altLang="en-US" sz="1100">
                <a:solidFill>
                  <a:schemeClr val="bg1">
                    <a:lumMod val="50000"/>
                  </a:schemeClr>
                </a:solidFill>
                <a:effectLst/>
                <a:highlight>
                  <a:srgbClr val="1E1F22"/>
                </a:highlight>
                <a:latin typeface="Menlo-Regular" panose="020B0609030804020204" pitchFamily="49" charset="0"/>
              </a:rPr>
              <a:t>공통 메시지 </a:t>
            </a:r>
            <a:r>
              <a:rPr lang="en-US" altLang="ko-KR" sz="1100">
                <a:solidFill>
                  <a:schemeClr val="bg1">
                    <a:lumMod val="50000"/>
                  </a:schemeClr>
                </a:solidFill>
                <a:effectLst/>
                <a:highlight>
                  <a:srgbClr val="1E1F22"/>
                </a:highlight>
              </a:rPr>
              <a:t>(</a:t>
            </a:r>
            <a:r>
              <a:rPr lang="ko-KR" altLang="en-US" sz="1100">
                <a:solidFill>
                  <a:schemeClr val="bg1">
                    <a:lumMod val="50000"/>
                  </a:schemeClr>
                </a:solidFill>
                <a:effectLst/>
                <a:highlight>
                  <a:srgbClr val="1E1F22"/>
                </a:highlight>
                <a:latin typeface="Menlo-Regular" panose="020B0609030804020204" pitchFamily="49" charset="0"/>
              </a:rPr>
              <a:t>우선순위 가장 낮음</a:t>
            </a:r>
            <a:r>
              <a:rPr lang="en-US" altLang="ko-KR" sz="1100">
                <a:solidFill>
                  <a:schemeClr val="bg1">
                    <a:lumMod val="50000"/>
                  </a:schemeClr>
                </a:solidFill>
                <a:effectLst/>
                <a:highlight>
                  <a:srgbClr val="1E1F22"/>
                </a:highlight>
              </a:rPr>
              <a:t>)</a:t>
            </a:r>
            <a:br>
              <a:rPr lang="en-US" altLang="ko-KR" sz="1100">
                <a:solidFill>
                  <a:srgbClr val="E8BA36"/>
                </a:solidFill>
                <a:effectLst/>
                <a:highlight>
                  <a:srgbClr val="1E1F22"/>
                </a:highlight>
              </a:rPr>
            </a:br>
            <a:r>
              <a:rPr lang="en-US" altLang="ko-KR" sz="1100">
                <a:solidFill>
                  <a:srgbClr val="BCBEC4"/>
                </a:solidFill>
                <a:effectLst/>
                <a:highlight>
                  <a:srgbClr val="1E1F22"/>
                </a:highlight>
              </a:rPr>
              <a:t>required=</a:t>
            </a:r>
            <a:r>
              <a:rPr lang="ko-KR" altLang="en-US" sz="1100">
                <a:solidFill>
                  <a:srgbClr val="BCBEC4"/>
                </a:solidFill>
                <a:effectLst/>
                <a:highlight>
                  <a:srgbClr val="1E1F22"/>
                </a:highlight>
                <a:latin typeface="Menlo-Regular" panose="020B0609030804020204" pitchFamily="49" charset="0"/>
              </a:rPr>
              <a:t>값을 입력해야 </a:t>
            </a:r>
            <a:r>
              <a:rPr lang="ko-KR" altLang="en-US" sz="1100">
                <a:solidFill>
                  <a:schemeClr val="bg1">
                    <a:lumMod val="75000"/>
                  </a:schemeClr>
                </a:solidFill>
                <a:effectLst/>
                <a:highlight>
                  <a:srgbClr val="1E1F22"/>
                </a:highlight>
                <a:latin typeface="Menlo-Regular" panose="020B0609030804020204" pitchFamily="49" charset="0"/>
              </a:rPr>
              <a:t>합니다</a:t>
            </a:r>
            <a:r>
              <a:rPr lang="en-US" altLang="ko-KR" sz="1100">
                <a:solidFill>
                  <a:srgbClr val="BCBEC4"/>
                </a:solidFill>
                <a:effectLst/>
                <a:highlight>
                  <a:srgbClr val="1E1F22"/>
                </a:highlight>
              </a:rPr>
              <a: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max=</a:t>
            </a:r>
            <a:r>
              <a:rPr lang="ko-KR" altLang="en-US" sz="1100">
                <a:solidFill>
                  <a:srgbClr val="56A8F5"/>
                </a:solidFill>
                <a:effectLst/>
                <a:highlight>
                  <a:srgbClr val="1E1F22"/>
                </a:highlight>
                <a:latin typeface="Menlo-Regular" panose="020B0609030804020204" pitchFamily="49" charset="0"/>
              </a:rPr>
              <a:t>값은 </a:t>
            </a:r>
            <a:r>
              <a:rPr lang="en-US" altLang="ko-KR" sz="1100">
                <a:solidFill>
                  <a:srgbClr val="E8BA36"/>
                </a:solidFill>
                <a:effectLst/>
                <a:highlight>
                  <a:srgbClr val="1E1F22"/>
                </a:highlight>
              </a:rPr>
              <a:t>{</a:t>
            </a:r>
            <a:r>
              <a:rPr lang="en-US" altLang="ko-KR" sz="1100">
                <a:solidFill>
                  <a:srgbClr val="2AACB8"/>
                </a:solidFill>
                <a:effectLst/>
                <a:highlight>
                  <a:srgbClr val="1E1F22"/>
                </a:highlight>
              </a:rPr>
              <a:t>0</a:t>
            </a:r>
            <a:r>
              <a:rPr lang="en-US" altLang="ko-KR" sz="1100">
                <a:solidFill>
                  <a:srgbClr val="E8BA36"/>
                </a:solidFill>
                <a:effectLst/>
                <a:highlight>
                  <a:srgbClr val="1E1F22"/>
                </a:highlight>
              </a:rPr>
              <a:t>} </a:t>
            </a:r>
            <a:r>
              <a:rPr lang="ko-KR" altLang="en-US" sz="1100">
                <a:solidFill>
                  <a:srgbClr val="BCBEC4"/>
                </a:solidFill>
                <a:effectLst/>
                <a:highlight>
                  <a:srgbClr val="1E1F22"/>
                </a:highlight>
                <a:latin typeface="Menlo-Regular" panose="020B0609030804020204" pitchFamily="49" charset="0"/>
              </a:rPr>
              <a:t>이하이어야 합니다</a:t>
            </a:r>
            <a:r>
              <a:rPr lang="en-US" altLang="ko-KR" sz="1100">
                <a:solidFill>
                  <a:srgbClr val="BCBEC4"/>
                </a:solidFill>
                <a:effectLst/>
                <a:highlight>
                  <a:srgbClr val="1E1F22"/>
                </a:highlight>
              </a:rPr>
              <a: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min=</a:t>
            </a:r>
            <a:r>
              <a:rPr lang="ko-KR" altLang="en-US" sz="1100">
                <a:solidFill>
                  <a:srgbClr val="56A8F5"/>
                </a:solidFill>
                <a:effectLst/>
                <a:highlight>
                  <a:srgbClr val="1E1F22"/>
                </a:highlight>
                <a:latin typeface="Menlo-Regular" panose="020B0609030804020204" pitchFamily="49" charset="0"/>
              </a:rPr>
              <a:t>값은 </a:t>
            </a:r>
            <a:r>
              <a:rPr lang="en-US" altLang="ko-KR" sz="1100">
                <a:solidFill>
                  <a:srgbClr val="E8BA36"/>
                </a:solidFill>
                <a:effectLst/>
                <a:highlight>
                  <a:srgbClr val="1E1F22"/>
                </a:highlight>
              </a:rPr>
              <a:t>{</a:t>
            </a:r>
            <a:r>
              <a:rPr lang="en-US" altLang="ko-KR" sz="1100">
                <a:solidFill>
                  <a:srgbClr val="2AACB8"/>
                </a:solidFill>
                <a:effectLst/>
                <a:highlight>
                  <a:srgbClr val="1E1F22"/>
                </a:highlight>
              </a:rPr>
              <a:t>0</a:t>
            </a:r>
            <a:r>
              <a:rPr lang="en-US" altLang="ko-KR" sz="1100">
                <a:solidFill>
                  <a:srgbClr val="E8BA36"/>
                </a:solidFill>
                <a:effectLst/>
                <a:highlight>
                  <a:srgbClr val="1E1F22"/>
                </a:highlight>
              </a:rPr>
              <a:t>} </a:t>
            </a:r>
            <a:r>
              <a:rPr lang="ko-KR" altLang="en-US" sz="1100">
                <a:solidFill>
                  <a:srgbClr val="BCBEC4"/>
                </a:solidFill>
                <a:effectLst/>
                <a:highlight>
                  <a:srgbClr val="1E1F22"/>
                </a:highlight>
                <a:latin typeface="Menlo-Regular" panose="020B0609030804020204" pitchFamily="49" charset="0"/>
              </a:rPr>
              <a:t>이상이어야 합니다</a:t>
            </a:r>
            <a:r>
              <a:rPr lang="en-US" altLang="ko-KR" sz="1100">
                <a:solidFill>
                  <a:srgbClr val="BCBEC4"/>
                </a:solidFill>
                <a:effectLst/>
                <a:highlight>
                  <a:srgbClr val="1E1F22"/>
                </a:highlight>
              </a:rPr>
              <a:t>.</a:t>
            </a:r>
          </a:p>
        </p:txBody>
      </p:sp>
      <p:sp>
        <p:nvSpPr>
          <p:cNvPr id="11" name="오른쪽 중괄호 25">
            <a:extLst>
              <a:ext uri="{FF2B5EF4-FFF2-40B4-BE49-F238E27FC236}">
                <a16:creationId xmlns:a16="http://schemas.microsoft.com/office/drawing/2014/main" id="{7DBC962C-5639-BEEF-5F29-035D11446FFE}"/>
              </a:ext>
            </a:extLst>
          </p:cNvPr>
          <p:cNvSpPr/>
          <p:nvPr/>
        </p:nvSpPr>
        <p:spPr>
          <a:xfrm>
            <a:off x="4970294" y="1684229"/>
            <a:ext cx="176443" cy="581577"/>
          </a:xfrm>
          <a:prstGeom prst="rightBrace">
            <a:avLst>
              <a:gd name="adj1" fmla="val 24883"/>
              <a:gd name="adj2" fmla="val 50000"/>
            </a:avLst>
          </a:prstGeom>
          <a:ln w="19050">
            <a:solidFill>
              <a:srgbClr val="FFC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7" name="오른쪽 중괄호 25">
            <a:extLst>
              <a:ext uri="{FF2B5EF4-FFF2-40B4-BE49-F238E27FC236}">
                <a16:creationId xmlns:a16="http://schemas.microsoft.com/office/drawing/2014/main" id="{C94ADED1-AEB9-75F9-ACA4-AFC88E25E4EC}"/>
              </a:ext>
            </a:extLst>
          </p:cNvPr>
          <p:cNvSpPr/>
          <p:nvPr/>
        </p:nvSpPr>
        <p:spPr>
          <a:xfrm>
            <a:off x="4140976" y="4215192"/>
            <a:ext cx="176443" cy="1080477"/>
          </a:xfrm>
          <a:prstGeom prst="rightBrace">
            <a:avLst>
              <a:gd name="adj1" fmla="val 24883"/>
              <a:gd name="adj2" fmla="val 50000"/>
            </a:avLst>
          </a:prstGeom>
          <a:ln w="19050">
            <a:solidFill>
              <a:srgbClr val="FFC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21" name="오른쪽 중괄호 25">
            <a:extLst>
              <a:ext uri="{FF2B5EF4-FFF2-40B4-BE49-F238E27FC236}">
                <a16:creationId xmlns:a16="http://schemas.microsoft.com/office/drawing/2014/main" id="{37B5C972-239C-9FEA-3536-6FDBED8F732E}"/>
              </a:ext>
            </a:extLst>
          </p:cNvPr>
          <p:cNvSpPr/>
          <p:nvPr/>
        </p:nvSpPr>
        <p:spPr>
          <a:xfrm>
            <a:off x="2660602" y="5931179"/>
            <a:ext cx="176443" cy="656984"/>
          </a:xfrm>
          <a:prstGeom prst="rightBrace">
            <a:avLst>
              <a:gd name="adj1" fmla="val 24883"/>
              <a:gd name="adj2" fmla="val 50000"/>
            </a:avLst>
          </a:prstGeom>
          <a:ln w="19050">
            <a:solidFill>
              <a:srgbClr val="FFC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nvGrpSpPr>
          <p:cNvPr id="26" name="그룹 25">
            <a:extLst>
              <a:ext uri="{FF2B5EF4-FFF2-40B4-BE49-F238E27FC236}">
                <a16:creationId xmlns:a16="http://schemas.microsoft.com/office/drawing/2014/main" id="{0B91B320-C602-CAF3-6EC5-E7EA0285987B}"/>
              </a:ext>
            </a:extLst>
          </p:cNvPr>
          <p:cNvGrpSpPr/>
          <p:nvPr/>
        </p:nvGrpSpPr>
        <p:grpSpPr>
          <a:xfrm>
            <a:off x="5222943" y="1837318"/>
            <a:ext cx="283698" cy="283699"/>
            <a:chOff x="1075919" y="1284038"/>
            <a:chExt cx="283698" cy="283699"/>
          </a:xfrm>
        </p:grpSpPr>
        <p:sp>
          <p:nvSpPr>
            <p:cNvPr id="27" name="타원 26">
              <a:extLst>
                <a:ext uri="{FF2B5EF4-FFF2-40B4-BE49-F238E27FC236}">
                  <a16:creationId xmlns:a16="http://schemas.microsoft.com/office/drawing/2014/main" id="{8DE58F33-D734-1086-2E1E-15A1059C60E3}"/>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30" name="TextBox 29">
              <a:extLst>
                <a:ext uri="{FF2B5EF4-FFF2-40B4-BE49-F238E27FC236}">
                  <a16:creationId xmlns:a16="http://schemas.microsoft.com/office/drawing/2014/main" id="{7C5D25AE-DA8E-BC6F-5EA0-605DD42422C8}"/>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1</a:t>
              </a:r>
              <a:endParaRPr lang="ko-KR" altLang="en-US" sz="1100" b="1">
                <a:solidFill>
                  <a:schemeClr val="bg1"/>
                </a:solidFill>
              </a:endParaRPr>
            </a:p>
          </p:txBody>
        </p:sp>
      </p:grpSp>
      <p:grpSp>
        <p:nvGrpSpPr>
          <p:cNvPr id="31" name="그룹 30">
            <a:extLst>
              <a:ext uri="{FF2B5EF4-FFF2-40B4-BE49-F238E27FC236}">
                <a16:creationId xmlns:a16="http://schemas.microsoft.com/office/drawing/2014/main" id="{BE1A3D6D-ADC3-0F08-90A0-94403DAF760E}"/>
              </a:ext>
            </a:extLst>
          </p:cNvPr>
          <p:cNvGrpSpPr/>
          <p:nvPr/>
        </p:nvGrpSpPr>
        <p:grpSpPr>
          <a:xfrm>
            <a:off x="4828445" y="3130823"/>
            <a:ext cx="283698" cy="283699"/>
            <a:chOff x="1075919" y="1284038"/>
            <a:chExt cx="283698" cy="283699"/>
          </a:xfrm>
        </p:grpSpPr>
        <p:sp>
          <p:nvSpPr>
            <p:cNvPr id="32" name="타원 31">
              <a:extLst>
                <a:ext uri="{FF2B5EF4-FFF2-40B4-BE49-F238E27FC236}">
                  <a16:creationId xmlns:a16="http://schemas.microsoft.com/office/drawing/2014/main" id="{9120FC05-8F73-C18B-6B5E-57AF70E80271}"/>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33" name="TextBox 32">
              <a:extLst>
                <a:ext uri="{FF2B5EF4-FFF2-40B4-BE49-F238E27FC236}">
                  <a16:creationId xmlns:a16="http://schemas.microsoft.com/office/drawing/2014/main" id="{3FABAAF0-4F58-0040-8E8F-25D23DD27957}"/>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2</a:t>
              </a:r>
              <a:endParaRPr lang="ko-KR" altLang="en-US" sz="1100" b="1">
                <a:solidFill>
                  <a:schemeClr val="bg1"/>
                </a:solidFill>
              </a:endParaRPr>
            </a:p>
          </p:txBody>
        </p:sp>
      </p:grpSp>
      <p:grpSp>
        <p:nvGrpSpPr>
          <p:cNvPr id="34" name="그룹 33">
            <a:extLst>
              <a:ext uri="{FF2B5EF4-FFF2-40B4-BE49-F238E27FC236}">
                <a16:creationId xmlns:a16="http://schemas.microsoft.com/office/drawing/2014/main" id="{E1B2ABA6-F692-A937-BD8F-DA8340E935DC}"/>
              </a:ext>
            </a:extLst>
          </p:cNvPr>
          <p:cNvGrpSpPr/>
          <p:nvPr/>
        </p:nvGrpSpPr>
        <p:grpSpPr>
          <a:xfrm>
            <a:off x="4390285" y="4613580"/>
            <a:ext cx="283698" cy="283699"/>
            <a:chOff x="1075919" y="1284038"/>
            <a:chExt cx="283698" cy="283699"/>
          </a:xfrm>
        </p:grpSpPr>
        <p:sp>
          <p:nvSpPr>
            <p:cNvPr id="35" name="타원 34">
              <a:extLst>
                <a:ext uri="{FF2B5EF4-FFF2-40B4-BE49-F238E27FC236}">
                  <a16:creationId xmlns:a16="http://schemas.microsoft.com/office/drawing/2014/main" id="{7C019F0E-8108-1129-63DF-CBDEED278B76}"/>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36" name="TextBox 35">
              <a:extLst>
                <a:ext uri="{FF2B5EF4-FFF2-40B4-BE49-F238E27FC236}">
                  <a16:creationId xmlns:a16="http://schemas.microsoft.com/office/drawing/2014/main" id="{1DCA1C2C-1A29-977E-5BDE-BE66B6FA4F60}"/>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3</a:t>
              </a:r>
              <a:endParaRPr lang="ko-KR" altLang="en-US" sz="1100" b="1">
                <a:solidFill>
                  <a:schemeClr val="bg1"/>
                </a:solidFill>
              </a:endParaRPr>
            </a:p>
          </p:txBody>
        </p:sp>
      </p:grpSp>
      <p:grpSp>
        <p:nvGrpSpPr>
          <p:cNvPr id="37" name="그룹 36">
            <a:extLst>
              <a:ext uri="{FF2B5EF4-FFF2-40B4-BE49-F238E27FC236}">
                <a16:creationId xmlns:a16="http://schemas.microsoft.com/office/drawing/2014/main" id="{89077762-6DE4-C14F-758E-4AF2E8052568}"/>
              </a:ext>
            </a:extLst>
          </p:cNvPr>
          <p:cNvGrpSpPr/>
          <p:nvPr/>
        </p:nvGrpSpPr>
        <p:grpSpPr>
          <a:xfrm>
            <a:off x="2956200" y="6117821"/>
            <a:ext cx="283698" cy="283699"/>
            <a:chOff x="1075919" y="1284038"/>
            <a:chExt cx="283698" cy="283699"/>
          </a:xfrm>
        </p:grpSpPr>
        <p:sp>
          <p:nvSpPr>
            <p:cNvPr id="38" name="타원 37">
              <a:extLst>
                <a:ext uri="{FF2B5EF4-FFF2-40B4-BE49-F238E27FC236}">
                  <a16:creationId xmlns:a16="http://schemas.microsoft.com/office/drawing/2014/main" id="{C6C807CF-F392-C59B-E2A1-08136CF0ED28}"/>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39" name="TextBox 38">
              <a:extLst>
                <a:ext uri="{FF2B5EF4-FFF2-40B4-BE49-F238E27FC236}">
                  <a16:creationId xmlns:a16="http://schemas.microsoft.com/office/drawing/2014/main" id="{39BBE5B3-D555-EF7C-FB4D-75208B8DE4CD}"/>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4</a:t>
              </a:r>
              <a:endParaRPr lang="ko-KR" altLang="en-US" sz="1100" b="1">
                <a:solidFill>
                  <a:schemeClr val="bg1"/>
                </a:solidFill>
              </a:endParaRPr>
            </a:p>
          </p:txBody>
        </p:sp>
      </p:grpSp>
      <p:sp>
        <p:nvSpPr>
          <p:cNvPr id="43" name="오른쪽 중괄호 25">
            <a:extLst>
              <a:ext uri="{FF2B5EF4-FFF2-40B4-BE49-F238E27FC236}">
                <a16:creationId xmlns:a16="http://schemas.microsoft.com/office/drawing/2014/main" id="{962FC352-4F15-18AC-2BA5-2D0F4AA85BAB}"/>
              </a:ext>
            </a:extLst>
          </p:cNvPr>
          <p:cNvSpPr/>
          <p:nvPr/>
        </p:nvSpPr>
        <p:spPr>
          <a:xfrm>
            <a:off x="4506629" y="2952736"/>
            <a:ext cx="158266" cy="639875"/>
          </a:xfrm>
          <a:prstGeom prst="rightBrace">
            <a:avLst>
              <a:gd name="adj1" fmla="val 24883"/>
              <a:gd name="adj2" fmla="val 50000"/>
            </a:avLst>
          </a:prstGeom>
          <a:ln w="19050">
            <a:solidFill>
              <a:srgbClr val="FFC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47" name="TextBox 46">
            <a:extLst>
              <a:ext uri="{FF2B5EF4-FFF2-40B4-BE49-F238E27FC236}">
                <a16:creationId xmlns:a16="http://schemas.microsoft.com/office/drawing/2014/main" id="{48D467C6-FA02-FB18-4CED-C7778663ECA1}"/>
              </a:ext>
            </a:extLst>
          </p:cNvPr>
          <p:cNvSpPr txBox="1"/>
          <p:nvPr/>
        </p:nvSpPr>
        <p:spPr>
          <a:xfrm>
            <a:off x="5752940" y="730835"/>
            <a:ext cx="6439060" cy="5596597"/>
          </a:xfrm>
          <a:prstGeom prst="rect">
            <a:avLst/>
          </a:prstGeom>
          <a:noFill/>
        </p:spPr>
        <p:txBody>
          <a:bodyPr wrap="square">
            <a:spAutoFit/>
          </a:bodyPr>
          <a:lstStyle/>
          <a:p>
            <a:pPr>
              <a:lnSpc>
                <a:spcPct val="150000"/>
              </a:lnSpc>
              <a:buFont typeface="+mj-lt"/>
              <a:buAutoNum type="arabicPeriod"/>
            </a:pPr>
            <a:r>
              <a:rPr lang="ko-KR" altLang="en-US" sz="1200" b="1"/>
              <a:t>오류 메시지는 객체 수준이든 필드 수준이든 구체적인 것부터 찾아서 적용한다</a:t>
            </a:r>
            <a:endParaRPr lang="en-US" altLang="ko-KR" sz="1200" b="1"/>
          </a:p>
          <a:p>
            <a:pPr>
              <a:lnSpc>
                <a:spcPct val="150000"/>
              </a:lnSpc>
              <a:buFont typeface="+mj-lt"/>
              <a:buAutoNum type="arabicPeriod"/>
            </a:pPr>
            <a:endParaRPr lang="en-US" altLang="ko-KR" sz="1200" b="1"/>
          </a:p>
          <a:p>
            <a:pPr>
              <a:lnSpc>
                <a:spcPct val="150000"/>
              </a:lnSpc>
              <a:buFont typeface="+mj-lt"/>
              <a:buAutoNum type="arabicPeriod"/>
            </a:pPr>
            <a:r>
              <a:rPr lang="ko-KR" altLang="en-US" sz="1200" b="1"/>
              <a:t>글로벌 오류와 필드 오류의 우선 순위</a:t>
            </a:r>
            <a:r>
              <a:rPr lang="en-US" altLang="ko-KR" sz="1200"/>
              <a:t>:</a:t>
            </a:r>
          </a:p>
          <a:p>
            <a:pPr marL="742950" lvl="1" indent="-285750">
              <a:lnSpc>
                <a:spcPct val="150000"/>
              </a:lnSpc>
              <a:buFont typeface="Arial" panose="020B0604020202020204" pitchFamily="34" charset="0"/>
              <a:buChar char="•"/>
            </a:pPr>
            <a:r>
              <a:rPr lang="ko-KR" altLang="en-US" sz="1200"/>
              <a:t>글로벌 오류와 필드 오류는 별도로 관리된다</a:t>
            </a:r>
            <a:endParaRPr lang="en-US" altLang="ko-KR" sz="1200"/>
          </a:p>
          <a:p>
            <a:pPr marL="742950" lvl="1" indent="-285750">
              <a:lnSpc>
                <a:spcPct val="150000"/>
              </a:lnSpc>
              <a:buFont typeface="Arial" panose="020B0604020202020204" pitchFamily="34" charset="0"/>
              <a:buChar char="•"/>
            </a:pPr>
            <a:r>
              <a:rPr lang="ko-KR" altLang="en-US" sz="1200"/>
              <a:t>글로벌 오류가 있다고 해서 필드 오류가 무시되지 않고 그 반대도 마찬가지이다</a:t>
            </a:r>
            <a:endParaRPr lang="en-US" altLang="ko-KR" sz="1200"/>
          </a:p>
          <a:p>
            <a:pPr marL="742950" lvl="1" indent="-285750">
              <a:lnSpc>
                <a:spcPct val="150000"/>
              </a:lnSpc>
              <a:buFont typeface="Arial" panose="020B0604020202020204" pitchFamily="34" charset="0"/>
              <a:buChar char="•"/>
            </a:pPr>
            <a:endParaRPr lang="en-US" altLang="ko-KR" sz="1200"/>
          </a:p>
          <a:p>
            <a:pPr>
              <a:lnSpc>
                <a:spcPct val="150000"/>
              </a:lnSpc>
              <a:buFont typeface="+mj-lt"/>
              <a:buAutoNum type="arabicPeriod"/>
            </a:pPr>
            <a:r>
              <a:rPr lang="ko-KR" altLang="en-US" sz="1200" b="1"/>
              <a:t>메시지 처리 흐름</a:t>
            </a:r>
            <a:r>
              <a:rPr lang="en-US" altLang="ko-KR" sz="1200"/>
              <a:t>: </a:t>
            </a:r>
            <a:r>
              <a:rPr lang="ko-KR" altLang="en-US" sz="1200"/>
              <a:t>바인딩 객체는 </a:t>
            </a:r>
            <a:r>
              <a:rPr lang="en-US" altLang="ko-KR" sz="1200"/>
              <a:t>User</a:t>
            </a:r>
          </a:p>
          <a:p>
            <a:pPr marL="742950" lvl="1" indent="-285750">
              <a:lnSpc>
                <a:spcPct val="150000"/>
              </a:lnSpc>
              <a:buFont typeface="Arial" panose="020B0604020202020204" pitchFamily="34" charset="0"/>
              <a:buChar char="•"/>
            </a:pPr>
            <a:r>
              <a:rPr kumimoji="0" lang="ko-KR" altLang="ko-KR" sz="1200" i="0" u="none" strike="noStrike" cap="none" normalizeH="0" baseline="0">
                <a:ln>
                  <a:noFill/>
                </a:ln>
                <a:effectLst/>
                <a:latin typeface="Arial Unicode MS"/>
                <a:ea typeface="JetBrains Mono"/>
              </a:rPr>
              <a:t>reject("</a:t>
            </a:r>
            <a:r>
              <a:rPr kumimoji="0" lang="en-US" altLang="ko-KR" sz="1200" i="0" u="none" strike="noStrike" cap="none" normalizeH="0" baseline="0">
                <a:ln>
                  <a:noFill/>
                </a:ln>
                <a:effectLst/>
                <a:latin typeface="Arial Unicode MS"/>
                <a:ea typeface="JetBrains Mono"/>
              </a:rPr>
              <a:t>required") </a:t>
            </a:r>
            <a:r>
              <a:rPr lang="ko-KR" altLang="en-US" sz="1200">
                <a:latin typeface="Arial Unicode MS"/>
                <a:ea typeface="JetBrains Mono"/>
              </a:rPr>
              <a:t>는 다음과 같이 오류코드가 생성된다</a:t>
            </a:r>
            <a:endParaRPr lang="en-US" altLang="ko-KR" sz="1200">
              <a:latin typeface="Arial Unicode MS"/>
              <a:ea typeface="JetBrains Mono"/>
            </a:endParaRPr>
          </a:p>
          <a:p>
            <a:pPr marL="1200150" lvl="2" indent="-285750">
              <a:lnSpc>
                <a:spcPct val="150000"/>
              </a:lnSpc>
              <a:buFont typeface="Wingdings" pitchFamily="2" charset="2"/>
              <a:buChar char="§"/>
            </a:pPr>
            <a:r>
              <a:rPr kumimoji="0" lang="en-US" altLang="ko-KR" sz="1200" i="0" u="none" strike="noStrike" cap="none" normalizeH="0" baseline="0">
                <a:ln>
                  <a:noFill/>
                </a:ln>
                <a:effectLst/>
                <a:latin typeface="Arial Unicode MS"/>
                <a:ea typeface="JetBrains Mono"/>
              </a:rPr>
              <a:t>required.user</a:t>
            </a:r>
          </a:p>
          <a:p>
            <a:pPr marL="1200150" lvl="2" indent="-285750">
              <a:lnSpc>
                <a:spcPct val="150000"/>
              </a:lnSpc>
              <a:buFont typeface="Wingdings" pitchFamily="2" charset="2"/>
              <a:buChar char="§"/>
            </a:pPr>
            <a:r>
              <a:rPr kumimoji="0" lang="en-US" altLang="ko-KR" sz="1200" i="0" u="none" strike="noStrike" cap="none" normalizeH="0" baseline="0">
                <a:ln>
                  <a:noFill/>
                </a:ln>
                <a:effectLst/>
                <a:latin typeface="Arial Unicode MS"/>
                <a:ea typeface="JetBrains Mono"/>
              </a:rPr>
              <a:t>required</a:t>
            </a:r>
          </a:p>
          <a:p>
            <a:pPr marL="742950" lvl="1" indent="-285750">
              <a:lnSpc>
                <a:spcPct val="150000"/>
              </a:lnSpc>
              <a:buFont typeface="Arial" panose="020B0604020202020204" pitchFamily="34" charset="0"/>
              <a:buChar char="•"/>
            </a:pPr>
            <a:r>
              <a:rPr kumimoji="0" lang="ko-KR" altLang="ko-KR" sz="1200" i="0" u="none" strike="noStrike" cap="none" normalizeH="0" baseline="0">
                <a:ln>
                  <a:noFill/>
                </a:ln>
                <a:effectLst/>
                <a:latin typeface="Arial Unicode MS"/>
                <a:ea typeface="JetBrains Mono"/>
              </a:rPr>
              <a:t>rejectValue("</a:t>
            </a:r>
            <a:r>
              <a:rPr kumimoji="0" lang="en-US" altLang="ko-KR" sz="1200" i="0" u="none" strike="noStrike" cap="none" normalizeH="0" baseline="0">
                <a:ln>
                  <a:noFill/>
                </a:ln>
                <a:effectLst/>
                <a:latin typeface="Arial Unicode MS"/>
                <a:ea typeface="JetBrains Mono"/>
              </a:rPr>
              <a:t>required","age") </a:t>
            </a:r>
            <a:r>
              <a:rPr lang="ko-KR" altLang="en-US" sz="1200">
                <a:latin typeface="Arial Unicode MS"/>
                <a:ea typeface="JetBrains Mono"/>
              </a:rPr>
              <a:t>는 다음과 같이 오류코드가 생성된다</a:t>
            </a:r>
            <a:endParaRPr kumimoji="0" lang="en-US" altLang="ko-KR" sz="1200" i="0" u="none" strike="noStrike" cap="none" normalizeH="0" baseline="0">
              <a:ln>
                <a:noFill/>
              </a:ln>
              <a:effectLst/>
              <a:latin typeface="Arial Unicode MS"/>
              <a:ea typeface="JetBrains Mono"/>
            </a:endParaRPr>
          </a:p>
          <a:p>
            <a:pPr marL="1200150" lvl="2" indent="-285750">
              <a:lnSpc>
                <a:spcPct val="150000"/>
              </a:lnSpc>
              <a:buFont typeface="Wingdings" pitchFamily="2" charset="2"/>
              <a:buChar char="§"/>
            </a:pPr>
            <a:r>
              <a:rPr kumimoji="0" lang="en-US" altLang="ko-KR" sz="1200" i="0" u="none" strike="noStrike" cap="none" normalizeH="0" baseline="0">
                <a:ln>
                  <a:noFill/>
                </a:ln>
                <a:effectLst/>
                <a:latin typeface="Arial Unicode MS"/>
                <a:ea typeface="JetBrains Mono"/>
              </a:rPr>
              <a:t>required.user.age</a:t>
            </a:r>
          </a:p>
          <a:p>
            <a:pPr marL="1200150" lvl="2" indent="-285750">
              <a:lnSpc>
                <a:spcPct val="150000"/>
              </a:lnSpc>
              <a:buFont typeface="Wingdings" pitchFamily="2" charset="2"/>
              <a:buChar char="§"/>
            </a:pPr>
            <a:r>
              <a:rPr kumimoji="0" lang="en-US" altLang="ko-KR" sz="1200" i="0" u="none" strike="noStrike" cap="none" normalizeH="0" baseline="0">
                <a:ln>
                  <a:noFill/>
                </a:ln>
                <a:effectLst/>
                <a:latin typeface="Arial Unicode MS"/>
                <a:ea typeface="JetBrains Mono"/>
              </a:rPr>
              <a:t>required.age</a:t>
            </a:r>
          </a:p>
          <a:p>
            <a:pPr marL="1200150" lvl="2" indent="-285750">
              <a:lnSpc>
                <a:spcPct val="150000"/>
              </a:lnSpc>
              <a:buFont typeface="Wingdings" pitchFamily="2" charset="2"/>
              <a:buChar char="§"/>
            </a:pPr>
            <a:r>
              <a:rPr kumimoji="0" lang="en-US" altLang="ko-KR" sz="1200" i="0" u="none" strike="noStrike" cap="none" normalizeH="0" baseline="0">
                <a:ln>
                  <a:noFill/>
                </a:ln>
                <a:effectLst/>
                <a:latin typeface="Arial Unicode MS"/>
                <a:ea typeface="JetBrains Mono"/>
              </a:rPr>
              <a:t>required.java.lang.Integer</a:t>
            </a:r>
          </a:p>
          <a:p>
            <a:pPr marL="1200150" lvl="2" indent="-285750">
              <a:lnSpc>
                <a:spcPct val="150000"/>
              </a:lnSpc>
              <a:buFont typeface="Wingdings" pitchFamily="2" charset="2"/>
              <a:buChar char="§"/>
            </a:pPr>
            <a:r>
              <a:rPr kumimoji="0" lang="en-US" altLang="ko-KR" sz="1200" i="0" u="none" strike="noStrike" cap="none" normalizeH="0" baseline="0">
                <a:ln>
                  <a:noFill/>
                </a:ln>
                <a:effectLst/>
                <a:latin typeface="Arial Unicode MS"/>
                <a:ea typeface="JetBrains Mono"/>
              </a:rPr>
              <a:t>required</a:t>
            </a:r>
            <a:endParaRPr lang="en-US" altLang="ko-KR" sz="1200"/>
          </a:p>
          <a:p>
            <a:pPr marL="742950" lvl="1" indent="-285750">
              <a:lnSpc>
                <a:spcPct val="150000"/>
              </a:lnSpc>
              <a:buFont typeface="Arial" panose="020B0604020202020204" pitchFamily="34" charset="0"/>
              <a:buChar char="•"/>
            </a:pPr>
            <a:endParaRPr kumimoji="0" lang="en-US" altLang="ko-KR" sz="1200" i="0" u="none" strike="noStrike" cap="none" normalizeH="0" baseline="0">
              <a:ln>
                <a:noFill/>
              </a:ln>
              <a:effectLst/>
              <a:latin typeface="Arial Unicode MS"/>
              <a:ea typeface="JetBrains Mono"/>
            </a:endParaRPr>
          </a:p>
          <a:p>
            <a:pPr>
              <a:lnSpc>
                <a:spcPct val="150000"/>
              </a:lnSpc>
              <a:buFont typeface="+mj-lt"/>
              <a:buAutoNum type="arabicPeriod"/>
            </a:pPr>
            <a:r>
              <a:rPr lang="ko-KR" altLang="en-US" sz="1200" b="1"/>
              <a:t>최종 사용자 출력</a:t>
            </a:r>
            <a:r>
              <a:rPr lang="en-US" altLang="ko-KR" sz="1200"/>
              <a:t>:</a:t>
            </a:r>
          </a:p>
          <a:p>
            <a:pPr marL="742950" lvl="1" indent="-285750">
              <a:lnSpc>
                <a:spcPct val="150000"/>
              </a:lnSpc>
              <a:buFont typeface="Arial" panose="020B0604020202020204" pitchFamily="34" charset="0"/>
              <a:buChar char="•"/>
            </a:pPr>
            <a:r>
              <a:rPr lang="ko-KR" altLang="en-US" sz="1200"/>
              <a:t>왼쪽 설정처럼 오류 메시지가 구성되어 있다면 번호 순서대로 출력된다</a:t>
            </a:r>
            <a:endParaRPr lang="en-US" altLang="ko-KR" sz="1200"/>
          </a:p>
          <a:p>
            <a:pPr marL="742950" lvl="1" indent="-285750">
              <a:lnSpc>
                <a:spcPct val="150000"/>
              </a:lnSpc>
              <a:buFont typeface="Arial" panose="020B0604020202020204" pitchFamily="34" charset="0"/>
              <a:buChar char="•"/>
            </a:pPr>
            <a:r>
              <a:rPr lang="ko-KR" altLang="en-US" sz="1200"/>
              <a:t>출력 순서를 조정하고 싶으면 구체적인 규칙의 오류 코드를 지워 나가면서 확인 해 본다</a:t>
            </a:r>
            <a:endParaRPr lang="en-US" altLang="ko-KR" sz="1200"/>
          </a:p>
        </p:txBody>
      </p:sp>
      <p:sp>
        <p:nvSpPr>
          <p:cNvPr id="5" name="TextBox 4">
            <a:extLst>
              <a:ext uri="{FF2B5EF4-FFF2-40B4-BE49-F238E27FC236}">
                <a16:creationId xmlns:a16="http://schemas.microsoft.com/office/drawing/2014/main" id="{31442438-5E20-E12D-BF5D-2837AF8C5F5C}"/>
              </a:ext>
            </a:extLst>
          </p:cNvPr>
          <p:cNvSpPr txBox="1"/>
          <p:nvPr/>
        </p:nvSpPr>
        <p:spPr>
          <a:xfrm>
            <a:off x="3509165" y="132672"/>
            <a:ext cx="2475169" cy="338554"/>
          </a:xfrm>
          <a:prstGeom prst="rect">
            <a:avLst/>
          </a:prstGeom>
          <a:noFill/>
        </p:spPr>
        <p:txBody>
          <a:bodyPr wrap="square">
            <a:spAutoFit/>
          </a:bodyPr>
          <a:lstStyle/>
          <a:p>
            <a:r>
              <a:rPr lang="en-US" altLang="ko-KR" sz="1600">
                <a:solidFill>
                  <a:schemeClr val="accent1">
                    <a:lumMod val="75000"/>
                  </a:schemeClr>
                </a:solidFill>
              </a:rPr>
              <a:t>- validation.properties</a:t>
            </a:r>
            <a:endParaRPr lang="ko-KR" altLang="en-US" sz="1600">
              <a:solidFill>
                <a:schemeClr val="accent1">
                  <a:lumMod val="75000"/>
                </a:schemeClr>
              </a:solidFill>
            </a:endParaRPr>
          </a:p>
        </p:txBody>
      </p:sp>
    </p:spTree>
    <p:extLst>
      <p:ext uri="{BB962C8B-B14F-4D97-AF65-F5344CB8AC3E}">
        <p14:creationId xmlns:p14="http://schemas.microsoft.com/office/powerpoint/2010/main" val="667539010"/>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EBB2B0-D908-5079-8328-175703B43A0D}"/>
            </a:ext>
          </a:extLst>
        </p:cNvPr>
        <p:cNvGrpSpPr/>
        <p:nvPr/>
      </p:nvGrpSpPr>
      <p:grpSpPr>
        <a:xfrm>
          <a:off x="0" y="0"/>
          <a:ext cx="0" cy="0"/>
          <a:chOff x="0" y="0"/>
          <a:chExt cx="0" cy="0"/>
        </a:xfrm>
      </p:grpSpPr>
      <p:sp>
        <p:nvSpPr>
          <p:cNvPr id="2" name="직사각형 1">
            <a:extLst>
              <a:ext uri="{FF2B5EF4-FFF2-40B4-BE49-F238E27FC236}">
                <a16:creationId xmlns:a16="http://schemas.microsoft.com/office/drawing/2014/main" id="{3100A753-189D-AA1A-8E8E-04732B143EB4}"/>
              </a:ext>
            </a:extLst>
          </p:cNvPr>
          <p:cNvSpPr/>
          <p:nvPr/>
        </p:nvSpPr>
        <p:spPr>
          <a:xfrm>
            <a:off x="56099" y="212649"/>
            <a:ext cx="3594702" cy="369332"/>
          </a:xfrm>
          <a:prstGeom prst="rect">
            <a:avLst/>
          </a:prstGeom>
        </p:spPr>
        <p:txBody>
          <a:bodyPr wrap="none">
            <a:spAutoFit/>
          </a:bodyPr>
          <a:lstStyle/>
          <a:p>
            <a:pPr marL="285750" indent="-285750">
              <a:buFont typeface="Wingdings" panose="05000000000000000000" pitchFamily="2" charset="2"/>
              <a:buChar char="ü"/>
            </a:pPr>
            <a:r>
              <a:rPr lang="en-US" altLang="ko-KR" sz="1800" b="1">
                <a:solidFill>
                  <a:schemeClr val="accent1">
                    <a:lumMod val="75000"/>
                  </a:schemeClr>
                </a:solidFill>
              </a:rPr>
              <a:t>DefaultBindingErrorProcessor</a:t>
            </a:r>
          </a:p>
        </p:txBody>
      </p:sp>
      <p:sp>
        <p:nvSpPr>
          <p:cNvPr id="4" name="TextBox 3">
            <a:extLst>
              <a:ext uri="{FF2B5EF4-FFF2-40B4-BE49-F238E27FC236}">
                <a16:creationId xmlns:a16="http://schemas.microsoft.com/office/drawing/2014/main" id="{417158F5-71B0-9756-114C-773E325ADECA}"/>
              </a:ext>
            </a:extLst>
          </p:cNvPr>
          <p:cNvSpPr txBox="1"/>
          <p:nvPr/>
        </p:nvSpPr>
        <p:spPr>
          <a:xfrm>
            <a:off x="408659" y="581981"/>
            <a:ext cx="11783341" cy="610616"/>
          </a:xfrm>
          <a:prstGeom prst="rect">
            <a:avLst/>
          </a:prstGeom>
          <a:noFill/>
        </p:spPr>
        <p:txBody>
          <a:bodyPr wrap="square">
            <a:spAutoFit/>
          </a:bodyPr>
          <a:lstStyle/>
          <a:p>
            <a:pPr marL="171450" indent="-171450">
              <a:lnSpc>
                <a:spcPct val="150000"/>
              </a:lnSpc>
              <a:buFont typeface="Arial" panose="020B0604020202020204" pitchFamily="34" charset="0"/>
              <a:buChar char="•"/>
            </a:pPr>
            <a:r>
              <a:rPr lang="ko-KR" altLang="en-US" sz="1200"/>
              <a:t>앞서 언급했듯이 스프링의  데이터 바인딩 오류 시에는 </a:t>
            </a:r>
            <a:r>
              <a:rPr lang="en-US" altLang="ko-KR" sz="1200"/>
              <a:t>BindingResult</a:t>
            </a:r>
            <a:r>
              <a:rPr lang="ko-KR" altLang="en-US" sz="1200"/>
              <a:t> 객체의  </a:t>
            </a:r>
            <a:r>
              <a:rPr lang="en-US" altLang="ko-KR" sz="1200"/>
              <a:t>errors </a:t>
            </a:r>
            <a:r>
              <a:rPr lang="ko-KR" altLang="en-US" sz="1200"/>
              <a:t>속성에 오류</a:t>
            </a:r>
            <a:r>
              <a:rPr lang="en-US" altLang="ko-KR" sz="1200"/>
              <a:t> </a:t>
            </a:r>
            <a:r>
              <a:rPr lang="ko-KR" altLang="en-US" sz="1200"/>
              <a:t>객체</a:t>
            </a:r>
            <a:r>
              <a:rPr lang="en-US" altLang="ko-KR" sz="1200"/>
              <a:t>(FieldError)</a:t>
            </a:r>
            <a:r>
              <a:rPr lang="ko-KR" altLang="en-US" sz="1200"/>
              <a:t>가 저장</a:t>
            </a:r>
            <a:r>
              <a:rPr lang="en-US" altLang="ko-KR" sz="1200"/>
              <a:t> </a:t>
            </a:r>
            <a:r>
              <a:rPr lang="ko-KR" altLang="en-US" sz="1200"/>
              <a:t>된다고 했다</a:t>
            </a:r>
            <a:endParaRPr lang="en-US" altLang="ko-KR" sz="1200"/>
          </a:p>
          <a:p>
            <a:pPr marL="171450" indent="-171450">
              <a:lnSpc>
                <a:spcPct val="150000"/>
              </a:lnSpc>
              <a:buFont typeface="Arial" panose="020B0604020202020204" pitchFamily="34" charset="0"/>
              <a:buChar char="•"/>
            </a:pPr>
            <a:r>
              <a:rPr lang="ko-KR" altLang="en-US" sz="1200"/>
              <a:t>주로 스프링의 바인딩 오류는 데이터 간 타입이 서로 맞지 않아  </a:t>
            </a:r>
            <a:r>
              <a:rPr lang="en-US" altLang="ko-KR" sz="1200"/>
              <a:t>TypeMismatchException</a:t>
            </a:r>
            <a:r>
              <a:rPr lang="ko-KR" altLang="en-US" sz="1200"/>
              <a:t> 예외가 발생하는데 이 예외로부터 기본적인 오류 메시지 코드가 생성이 된다</a:t>
            </a:r>
          </a:p>
        </p:txBody>
      </p:sp>
      <p:pic>
        <p:nvPicPr>
          <p:cNvPr id="5" name="그림 4">
            <a:extLst>
              <a:ext uri="{FF2B5EF4-FFF2-40B4-BE49-F238E27FC236}">
                <a16:creationId xmlns:a16="http://schemas.microsoft.com/office/drawing/2014/main" id="{F16A6C61-F788-C4CB-9941-5B9BADA2A12F}"/>
              </a:ext>
            </a:extLst>
          </p:cNvPr>
          <p:cNvPicPr>
            <a:picLocks noChangeAspect="1"/>
          </p:cNvPicPr>
          <p:nvPr/>
        </p:nvPicPr>
        <p:blipFill>
          <a:blip r:embed="rId3"/>
          <a:stretch>
            <a:fillRect/>
          </a:stretch>
        </p:blipFill>
        <p:spPr>
          <a:xfrm>
            <a:off x="695617" y="1233885"/>
            <a:ext cx="2902417" cy="1157110"/>
          </a:xfrm>
          <a:prstGeom prst="rect">
            <a:avLst/>
          </a:prstGeom>
        </p:spPr>
      </p:pic>
      <p:sp>
        <p:nvSpPr>
          <p:cNvPr id="7" name="TextBox 6">
            <a:extLst>
              <a:ext uri="{FF2B5EF4-FFF2-40B4-BE49-F238E27FC236}">
                <a16:creationId xmlns:a16="http://schemas.microsoft.com/office/drawing/2014/main" id="{985E1E31-6649-8E81-281A-BEB6B7CE67D7}"/>
              </a:ext>
            </a:extLst>
          </p:cNvPr>
          <p:cNvSpPr txBox="1"/>
          <p:nvPr/>
        </p:nvSpPr>
        <p:spPr>
          <a:xfrm>
            <a:off x="3598034" y="1736694"/>
            <a:ext cx="5109738" cy="276999"/>
          </a:xfrm>
          <a:prstGeom prst="rect">
            <a:avLst/>
          </a:prstGeom>
          <a:noFill/>
        </p:spPr>
        <p:txBody>
          <a:bodyPr wrap="square">
            <a:spAutoFit/>
          </a:bodyPr>
          <a:lstStyle/>
          <a:p>
            <a:r>
              <a:rPr lang="en-US" altLang="ko-KR" sz="1200" i="1">
                <a:solidFill>
                  <a:schemeClr val="accent1">
                    <a:lumMod val="75000"/>
                  </a:schemeClr>
                </a:solidFill>
              </a:rPr>
              <a:t>'typeMismatch'</a:t>
            </a:r>
            <a:r>
              <a:rPr lang="ko-KR" altLang="en-US" sz="1200" i="1">
                <a:solidFill>
                  <a:schemeClr val="accent1">
                    <a:lumMod val="75000"/>
                  </a:schemeClr>
                </a:solidFill>
              </a:rPr>
              <a:t> 코드로 필드</a:t>
            </a:r>
            <a:r>
              <a:rPr lang="en-US" altLang="ko-KR" sz="1200" i="1">
                <a:solidFill>
                  <a:schemeClr val="accent1">
                    <a:lumMod val="75000"/>
                  </a:schemeClr>
                </a:solidFill>
              </a:rPr>
              <a:t>(age)</a:t>
            </a:r>
            <a:r>
              <a:rPr lang="ko-KR" altLang="en-US" sz="1200" i="1">
                <a:solidFill>
                  <a:schemeClr val="accent1">
                    <a:lumMod val="75000"/>
                  </a:schemeClr>
                </a:solidFill>
              </a:rPr>
              <a:t> 수준의 오류 메시지 코드가 생성</a:t>
            </a:r>
          </a:p>
        </p:txBody>
      </p:sp>
      <p:sp>
        <p:nvSpPr>
          <p:cNvPr id="8" name="TextBox 7">
            <a:extLst>
              <a:ext uri="{FF2B5EF4-FFF2-40B4-BE49-F238E27FC236}">
                <a16:creationId xmlns:a16="http://schemas.microsoft.com/office/drawing/2014/main" id="{B35FFA34-DA4A-A866-7BFA-7AE142C60F67}"/>
              </a:ext>
            </a:extLst>
          </p:cNvPr>
          <p:cNvSpPr txBox="1"/>
          <p:nvPr/>
        </p:nvSpPr>
        <p:spPr>
          <a:xfrm>
            <a:off x="408659" y="2390995"/>
            <a:ext cx="11654710" cy="1441613"/>
          </a:xfrm>
          <a:prstGeom prst="rect">
            <a:avLst/>
          </a:prstGeom>
          <a:noFill/>
        </p:spPr>
        <p:txBody>
          <a:bodyPr wrap="square">
            <a:spAutoFit/>
          </a:bodyPr>
          <a:lstStyle/>
          <a:p>
            <a:pPr marL="171450" indent="-171450">
              <a:lnSpc>
                <a:spcPct val="150000"/>
              </a:lnSpc>
              <a:buFont typeface="Arial" panose="020B0604020202020204" pitchFamily="34" charset="0"/>
              <a:buChar char="•"/>
            </a:pPr>
            <a:r>
              <a:rPr lang="en-US" altLang="ko-KR" sz="1200"/>
              <a:t>DefaultBindingErrorProcessor </a:t>
            </a:r>
            <a:r>
              <a:rPr lang="ko-KR" altLang="en-US" sz="1200"/>
              <a:t>는 오류 코드를 포함하여 </a:t>
            </a:r>
            <a:r>
              <a:rPr lang="en-US" altLang="ko-KR" sz="1200"/>
              <a:t>BindingResult </a:t>
            </a:r>
            <a:r>
              <a:rPr lang="ko-KR" altLang="en-US" sz="1200"/>
              <a:t>로 부터 여러가지 오류 정보를 가져와서 실제로 </a:t>
            </a:r>
            <a:r>
              <a:rPr lang="en-US" altLang="ko-KR" sz="1200"/>
              <a:t>FieldError</a:t>
            </a:r>
            <a:r>
              <a:rPr lang="ko-KR" altLang="en-US" sz="1200"/>
              <a:t> 객체를 생성하는 클래스이다</a:t>
            </a:r>
            <a:endParaRPr lang="en-US" altLang="ko-KR" sz="1200"/>
          </a:p>
          <a:p>
            <a:pPr marL="171450" indent="-171450">
              <a:lnSpc>
                <a:spcPct val="150000"/>
              </a:lnSpc>
              <a:buFont typeface="Arial" panose="020B0604020202020204" pitchFamily="34" charset="0"/>
              <a:buChar char="•"/>
            </a:pPr>
            <a:r>
              <a:rPr lang="ko-KR" altLang="en-US" sz="1200"/>
              <a:t>만약 </a:t>
            </a:r>
            <a:r>
              <a:rPr lang="en-US" altLang="ko-KR" sz="1200"/>
              <a:t>validation.properties </a:t>
            </a:r>
            <a:r>
              <a:rPr lang="ko-KR" altLang="en-US" sz="1200"/>
              <a:t>에 위의 네</a:t>
            </a:r>
            <a:r>
              <a:rPr lang="en-US" altLang="ko-KR" sz="1200"/>
              <a:t> </a:t>
            </a:r>
            <a:r>
              <a:rPr lang="ko-KR" altLang="en-US" sz="1200"/>
              <a:t>가지 오류 메시지 코드</a:t>
            </a:r>
            <a:r>
              <a:rPr lang="en-US" altLang="ko-KR" sz="1200"/>
              <a:t> </a:t>
            </a:r>
            <a:r>
              <a:rPr lang="ko-KR" altLang="en-US" sz="1200"/>
              <a:t>중 아무것도 설정이 되어 있지 않으면 다음과 같은 기본 오류 메시지가 출력된다</a:t>
            </a:r>
            <a:endParaRPr lang="en-US" altLang="ko-KR" sz="1200"/>
          </a:p>
          <a:p>
            <a:pPr>
              <a:lnSpc>
                <a:spcPct val="150000"/>
              </a:lnSpc>
            </a:pPr>
            <a:endParaRPr lang="en-US" altLang="ko-KR" sz="1200"/>
          </a:p>
          <a:p>
            <a:pPr marL="171450" indent="-171450">
              <a:lnSpc>
                <a:spcPct val="150000"/>
              </a:lnSpc>
              <a:buFont typeface="Arial" panose="020B0604020202020204" pitchFamily="34" charset="0"/>
              <a:buChar char="•"/>
            </a:pPr>
            <a:endParaRPr lang="en-US" altLang="ko-KR" sz="1200"/>
          </a:p>
          <a:p>
            <a:pPr marL="171450" indent="-171450">
              <a:lnSpc>
                <a:spcPct val="150000"/>
              </a:lnSpc>
              <a:buFont typeface="Arial" panose="020B0604020202020204" pitchFamily="34" charset="0"/>
              <a:buChar char="•"/>
            </a:pPr>
            <a:r>
              <a:rPr lang="en-US" altLang="ko-KR" sz="1200"/>
              <a:t>validation.properties </a:t>
            </a:r>
            <a:r>
              <a:rPr lang="ko-KR" altLang="en-US" sz="1200"/>
              <a:t>에 다음과 같이 오류 메시지 코드를 추가 하면 원하는 메시지를 보여 줄 수 있다</a:t>
            </a:r>
          </a:p>
        </p:txBody>
      </p:sp>
      <p:sp>
        <p:nvSpPr>
          <p:cNvPr id="12" name="TextBox 11">
            <a:extLst>
              <a:ext uri="{FF2B5EF4-FFF2-40B4-BE49-F238E27FC236}">
                <a16:creationId xmlns:a16="http://schemas.microsoft.com/office/drawing/2014/main" id="{7136CF1C-7EAE-513E-88C5-0F6A21C1B052}"/>
              </a:ext>
            </a:extLst>
          </p:cNvPr>
          <p:cNvSpPr txBox="1"/>
          <p:nvPr/>
        </p:nvSpPr>
        <p:spPr>
          <a:xfrm>
            <a:off x="571875" y="3002940"/>
            <a:ext cx="9929374" cy="276999"/>
          </a:xfrm>
          <a:prstGeom prst="rect">
            <a:avLst/>
          </a:prstGeom>
          <a:noFill/>
        </p:spPr>
        <p:txBody>
          <a:bodyPr wrap="square">
            <a:spAutoFit/>
          </a:bodyPr>
          <a:lstStyle/>
          <a:p>
            <a:r>
              <a:rPr lang="ko-KR" altLang="en-US" sz="1200" i="1">
                <a:solidFill>
                  <a:srgbClr val="FF0000"/>
                </a:solidFill>
              </a:rPr>
              <a:t>Failed to convert property value of type 'java.lang.String' to required type 'java.lang.Integer' for property 'age'; For input string: "w250"</a:t>
            </a:r>
          </a:p>
        </p:txBody>
      </p:sp>
      <p:sp>
        <p:nvSpPr>
          <p:cNvPr id="14" name="TextBox 13">
            <a:extLst>
              <a:ext uri="{FF2B5EF4-FFF2-40B4-BE49-F238E27FC236}">
                <a16:creationId xmlns:a16="http://schemas.microsoft.com/office/drawing/2014/main" id="{9B16D6FE-7DC8-55AC-51B3-FE7FB640CBD5}"/>
              </a:ext>
            </a:extLst>
          </p:cNvPr>
          <p:cNvSpPr txBox="1"/>
          <p:nvPr/>
        </p:nvSpPr>
        <p:spPr>
          <a:xfrm>
            <a:off x="695617" y="3868047"/>
            <a:ext cx="4493463" cy="578428"/>
          </a:xfrm>
          <a:prstGeom prst="rect">
            <a:avLst/>
          </a:prstGeom>
          <a:solidFill>
            <a:schemeClr val="tx1"/>
          </a:solidFill>
        </p:spPr>
        <p:txBody>
          <a:bodyPr wrap="square">
            <a:spAutoFit/>
          </a:bodyPr>
          <a:lstStyle/>
          <a:p>
            <a:pPr>
              <a:lnSpc>
                <a:spcPct val="150000"/>
              </a:lnSpc>
            </a:pPr>
            <a:r>
              <a:rPr lang="en-US" altLang="ko-KR" sz="1100">
                <a:solidFill>
                  <a:srgbClr val="BCBEC4"/>
                </a:solidFill>
                <a:effectLst/>
                <a:highlight>
                  <a:srgbClr val="1E1F22"/>
                </a:highlight>
              </a:rPr>
              <a:t>'typeMismatch.java.lang.Integer=</a:t>
            </a:r>
            <a:r>
              <a:rPr lang="ko-KR" altLang="en-US" sz="1100">
                <a:solidFill>
                  <a:srgbClr val="BCBEC4"/>
                </a:solidFill>
                <a:effectLst/>
                <a:highlight>
                  <a:srgbClr val="1E1F22"/>
                </a:highlight>
                <a:latin typeface="Menlo-Regular" panose="020B0609030804020204" pitchFamily="49" charset="0"/>
              </a:rPr>
              <a:t>숫자만 가능합니다</a:t>
            </a:r>
            <a:r>
              <a:rPr lang="en-US" altLang="ko-KR" sz="1100">
                <a:solidFill>
                  <a:srgbClr val="BCBEC4"/>
                </a:solidFill>
                <a:effectLst/>
                <a:highlight>
                  <a:srgbClr val="1E1F22"/>
                </a:highlight>
              </a:rPr>
              <a: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'typeMismatch=</a:t>
            </a:r>
            <a:r>
              <a:rPr lang="ko-KR" altLang="en-US" sz="1100">
                <a:solidFill>
                  <a:srgbClr val="BCBEC4"/>
                </a:solidFill>
                <a:highlight>
                  <a:srgbClr val="1E1F22"/>
                </a:highlight>
                <a:latin typeface="Menlo-Regular" panose="020B0609030804020204" pitchFamily="49" charset="0"/>
              </a:rPr>
              <a:t>형식</a:t>
            </a:r>
            <a:r>
              <a:rPr lang="ko-KR" altLang="en-US" sz="1100">
                <a:solidFill>
                  <a:srgbClr val="BCBEC4"/>
                </a:solidFill>
                <a:effectLst/>
                <a:highlight>
                  <a:srgbClr val="1E1F22"/>
                </a:highlight>
                <a:latin typeface="Menlo-Regular" panose="020B0609030804020204" pitchFamily="49" charset="0"/>
              </a:rPr>
              <a:t>이 맞지 않습니다</a:t>
            </a:r>
            <a:r>
              <a:rPr lang="en-US" altLang="ko-KR" sz="1100">
                <a:solidFill>
                  <a:srgbClr val="BCBEC4"/>
                </a:solidFill>
                <a:highlight>
                  <a:srgbClr val="1E1F22"/>
                </a:highlight>
                <a:latin typeface="Menlo-Regular" panose="020B0609030804020204" pitchFamily="49" charset="0"/>
              </a:rPr>
              <a:t>.</a:t>
            </a:r>
            <a:endParaRPr lang="ko-KR" altLang="en-US" sz="1100"/>
          </a:p>
        </p:txBody>
      </p:sp>
      <p:pic>
        <p:nvPicPr>
          <p:cNvPr id="18" name="그림 17">
            <a:extLst>
              <a:ext uri="{FF2B5EF4-FFF2-40B4-BE49-F238E27FC236}">
                <a16:creationId xmlns:a16="http://schemas.microsoft.com/office/drawing/2014/main" id="{F3BA56B1-A060-E0C4-77AE-C4BE8CFD1CC3}"/>
              </a:ext>
            </a:extLst>
          </p:cNvPr>
          <p:cNvPicPr>
            <a:picLocks noChangeAspect="1"/>
          </p:cNvPicPr>
          <p:nvPr/>
        </p:nvPicPr>
        <p:blipFill>
          <a:blip r:embed="rId4"/>
          <a:stretch>
            <a:fillRect/>
          </a:stretch>
        </p:blipFill>
        <p:spPr>
          <a:xfrm>
            <a:off x="449376" y="5233726"/>
            <a:ext cx="2492972" cy="1213918"/>
          </a:xfrm>
          <a:prstGeom prst="rect">
            <a:avLst/>
          </a:prstGeom>
        </p:spPr>
      </p:pic>
      <p:sp>
        <p:nvSpPr>
          <p:cNvPr id="19" name="TextBox 18">
            <a:extLst>
              <a:ext uri="{FF2B5EF4-FFF2-40B4-BE49-F238E27FC236}">
                <a16:creationId xmlns:a16="http://schemas.microsoft.com/office/drawing/2014/main" id="{74FD1EBA-B42E-F041-7C3E-0E768C4A0475}"/>
              </a:ext>
            </a:extLst>
          </p:cNvPr>
          <p:cNvSpPr txBox="1"/>
          <p:nvPr/>
        </p:nvSpPr>
        <p:spPr>
          <a:xfrm>
            <a:off x="2968099" y="5450990"/>
            <a:ext cx="8874223" cy="1164614"/>
          </a:xfrm>
          <a:prstGeom prst="rect">
            <a:avLst/>
          </a:prstGeom>
          <a:noFill/>
        </p:spPr>
        <p:txBody>
          <a:bodyPr wrap="square">
            <a:spAutoFit/>
          </a:bodyPr>
          <a:lstStyle/>
          <a:p>
            <a:pPr marL="171450" indent="-171450">
              <a:lnSpc>
                <a:spcPct val="150000"/>
              </a:lnSpc>
              <a:buFont typeface="Arial" panose="020B0604020202020204" pitchFamily="34" charset="0"/>
              <a:buChar char="•"/>
            </a:pPr>
            <a:r>
              <a:rPr lang="en-US" altLang="ko-KR" sz="1200" b="1"/>
              <a:t>MessageSource </a:t>
            </a:r>
            <a:r>
              <a:rPr lang="ko-KR" altLang="en-US" sz="1200"/>
              <a:t>가 메시지를 찾을 때</a:t>
            </a:r>
            <a:r>
              <a:rPr lang="en-US" altLang="ko-KR" sz="1200"/>
              <a:t> </a:t>
            </a:r>
            <a:r>
              <a:rPr lang="ko-KR" altLang="en-US" sz="1200" b="1"/>
              <a:t>오류 코드</a:t>
            </a:r>
            <a:r>
              <a:rPr lang="ko-KR" altLang="en-US" sz="1200"/>
              <a:t>를 제공하는 클래스로서 순차적으로 메시지를 탐색하고</a:t>
            </a:r>
            <a:r>
              <a:rPr lang="en-US" altLang="ko-KR" sz="1200"/>
              <a:t> </a:t>
            </a:r>
            <a:r>
              <a:rPr lang="ko-KR" altLang="en-US" sz="1200"/>
              <a:t>적절한 메시지를 찾아 반환한다</a:t>
            </a:r>
            <a:endParaRPr lang="en-US" altLang="ko-KR" sz="1200"/>
          </a:p>
          <a:p>
            <a:pPr marL="171450" indent="-171450">
              <a:lnSpc>
                <a:spcPct val="150000"/>
              </a:lnSpc>
              <a:buFont typeface="Arial" panose="020B0604020202020204" pitchFamily="34" charset="0"/>
              <a:buChar char="•"/>
            </a:pPr>
            <a:r>
              <a:rPr lang="ko-KR" altLang="en-US" sz="1200"/>
              <a:t>기본 구현체로 </a:t>
            </a:r>
            <a:r>
              <a:rPr lang="en-US" altLang="ko-KR" sz="1200"/>
              <a:t>DefaultMessageSourceResolvable</a:t>
            </a:r>
            <a:r>
              <a:rPr lang="ko-KR" altLang="en-US" sz="1200"/>
              <a:t> 클래가 제공되며 </a:t>
            </a:r>
            <a:r>
              <a:rPr lang="en-US" altLang="ko-KR" sz="1200"/>
              <a:t>ObjectError </a:t>
            </a:r>
            <a:r>
              <a:rPr lang="ko-KR" altLang="en-US" sz="1200"/>
              <a:t>의 부모 클래스이다</a:t>
            </a:r>
            <a:r>
              <a:rPr lang="en-US" altLang="ko-KR" sz="1200"/>
              <a:t>.</a:t>
            </a:r>
            <a:r>
              <a:rPr lang="ko-KR" altLang="en-US" sz="1200"/>
              <a:t> </a:t>
            </a:r>
            <a:endParaRPr lang="en-US" altLang="ko-KR" sz="1200"/>
          </a:p>
          <a:p>
            <a:pPr marL="171450" indent="-171450">
              <a:lnSpc>
                <a:spcPct val="150000"/>
              </a:lnSpc>
              <a:buFont typeface="Arial" panose="020B0604020202020204" pitchFamily="34" charset="0"/>
              <a:buChar char="•"/>
            </a:pPr>
            <a:r>
              <a:rPr lang="ko-KR" altLang="en-US" sz="1200"/>
              <a:t>즉 </a:t>
            </a:r>
            <a:r>
              <a:rPr lang="en-US" altLang="ko-KR" sz="1200"/>
              <a:t>ObjectError </a:t>
            </a:r>
            <a:r>
              <a:rPr lang="ko-KR" altLang="en-US" sz="1200"/>
              <a:t>로 부터 오류코드</a:t>
            </a:r>
            <a:r>
              <a:rPr lang="en-US" altLang="ko-KR" sz="1200"/>
              <a:t>, </a:t>
            </a:r>
            <a:r>
              <a:rPr lang="ko-KR" altLang="en-US" sz="1200"/>
              <a:t>메시지 인자</a:t>
            </a:r>
            <a:r>
              <a:rPr lang="en-US" altLang="ko-KR" sz="1200"/>
              <a:t>,</a:t>
            </a:r>
            <a:r>
              <a:rPr lang="ko-KR" altLang="en-US" sz="1200"/>
              <a:t> 기본메시지를 전달 받는다  </a:t>
            </a:r>
          </a:p>
        </p:txBody>
      </p:sp>
      <p:sp>
        <p:nvSpPr>
          <p:cNvPr id="22" name="직사각형 21">
            <a:extLst>
              <a:ext uri="{FF2B5EF4-FFF2-40B4-BE49-F238E27FC236}">
                <a16:creationId xmlns:a16="http://schemas.microsoft.com/office/drawing/2014/main" id="{E54F864F-3C2D-D623-91D0-A02E12C7AAC8}"/>
              </a:ext>
            </a:extLst>
          </p:cNvPr>
          <p:cNvSpPr/>
          <p:nvPr/>
        </p:nvSpPr>
        <p:spPr>
          <a:xfrm>
            <a:off x="56099" y="4849879"/>
            <a:ext cx="3254930" cy="369332"/>
          </a:xfrm>
          <a:prstGeom prst="rect">
            <a:avLst/>
          </a:prstGeom>
        </p:spPr>
        <p:txBody>
          <a:bodyPr wrap="none">
            <a:spAutoFit/>
          </a:bodyPr>
          <a:lstStyle/>
          <a:p>
            <a:pPr marL="285750" indent="-285750">
              <a:buFont typeface="Wingdings" panose="05000000000000000000" pitchFamily="2" charset="2"/>
              <a:buChar char="ü"/>
            </a:pPr>
            <a:r>
              <a:rPr lang="en-US" altLang="ko-KR" sz="1800" b="1">
                <a:solidFill>
                  <a:schemeClr val="accent1">
                    <a:lumMod val="75000"/>
                  </a:schemeClr>
                </a:solidFill>
              </a:rPr>
              <a:t>MessageSourceResolvable</a:t>
            </a:r>
          </a:p>
        </p:txBody>
      </p:sp>
      <p:cxnSp>
        <p:nvCxnSpPr>
          <p:cNvPr id="6" name="직선 화살표 연결선 5">
            <a:extLst>
              <a:ext uri="{FF2B5EF4-FFF2-40B4-BE49-F238E27FC236}">
                <a16:creationId xmlns:a16="http://schemas.microsoft.com/office/drawing/2014/main" id="{9AA32C36-F747-430E-A4C9-175499D36994}"/>
              </a:ext>
            </a:extLst>
          </p:cNvPr>
          <p:cNvCxnSpPr>
            <a:cxnSpLocks/>
          </p:cNvCxnSpPr>
          <p:nvPr/>
        </p:nvCxnSpPr>
        <p:spPr>
          <a:xfrm>
            <a:off x="3246539" y="2074148"/>
            <a:ext cx="514711" cy="98049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71980356"/>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9">
            <a:extLst>
              <a:ext uri="{FF2B5EF4-FFF2-40B4-BE49-F238E27FC236}">
                <a16:creationId xmlns:a16="http://schemas.microsoft.com/office/drawing/2014/main" id="{F919F2A0-2C3D-B7EE-DC2B-1A0FC232FC24}"/>
              </a:ext>
            </a:extLst>
          </p:cNvPr>
          <p:cNvSpPr/>
          <p:nvPr/>
        </p:nvSpPr>
        <p:spPr>
          <a:xfrm>
            <a:off x="151255" y="153681"/>
            <a:ext cx="2217274"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오류 메시지 흐름도</a:t>
            </a:r>
            <a:endParaRPr lang="en-US" altLang="ko-KR" b="1">
              <a:solidFill>
                <a:schemeClr val="accent1">
                  <a:lumMod val="75000"/>
                </a:schemeClr>
              </a:solidFill>
              <a:latin typeface="+mn-ea"/>
            </a:endParaRPr>
          </a:p>
        </p:txBody>
      </p:sp>
      <p:grpSp>
        <p:nvGrpSpPr>
          <p:cNvPr id="2" name="그룹 1">
            <a:extLst>
              <a:ext uri="{FF2B5EF4-FFF2-40B4-BE49-F238E27FC236}">
                <a16:creationId xmlns:a16="http://schemas.microsoft.com/office/drawing/2014/main" id="{1B74AE6E-D542-7F02-D321-EDD91DE589B2}"/>
              </a:ext>
            </a:extLst>
          </p:cNvPr>
          <p:cNvGrpSpPr/>
          <p:nvPr/>
        </p:nvGrpSpPr>
        <p:grpSpPr>
          <a:xfrm>
            <a:off x="1835845" y="621092"/>
            <a:ext cx="580620" cy="493776"/>
            <a:chOff x="4933570" y="178594"/>
            <a:chExt cx="580620" cy="493776"/>
          </a:xfrm>
        </p:grpSpPr>
        <p:sp>
          <p:nvSpPr>
            <p:cNvPr id="3" name="타원 2">
              <a:extLst>
                <a:ext uri="{FF2B5EF4-FFF2-40B4-BE49-F238E27FC236}">
                  <a16:creationId xmlns:a16="http://schemas.microsoft.com/office/drawing/2014/main" id="{62E603C7-B305-CE04-245C-DFDAD28B619E}"/>
                </a:ext>
              </a:extLst>
            </p:cNvPr>
            <p:cNvSpPr/>
            <p:nvPr/>
          </p:nvSpPr>
          <p:spPr>
            <a:xfrm>
              <a:off x="4970146" y="178594"/>
              <a:ext cx="493776" cy="493776"/>
            </a:xfrm>
            <a:prstGeom prst="ellipse">
              <a:avLst/>
            </a:prstGeom>
            <a:solidFill>
              <a:schemeClr val="accent1">
                <a:lumMod val="40000"/>
                <a:lumOff val="60000"/>
              </a:schemeClr>
            </a:solidFill>
            <a:ln w="190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4" name="TextBox 3">
              <a:extLst>
                <a:ext uri="{FF2B5EF4-FFF2-40B4-BE49-F238E27FC236}">
                  <a16:creationId xmlns:a16="http://schemas.microsoft.com/office/drawing/2014/main" id="{DF44C03D-F8C0-15E4-D159-65AB3E337D4D}"/>
                </a:ext>
              </a:extLst>
            </p:cNvPr>
            <p:cNvSpPr txBox="1"/>
            <p:nvPr/>
          </p:nvSpPr>
          <p:spPr>
            <a:xfrm>
              <a:off x="4933570" y="286983"/>
              <a:ext cx="580620" cy="276999"/>
            </a:xfrm>
            <a:prstGeom prst="rect">
              <a:avLst/>
            </a:prstGeom>
            <a:noFill/>
          </p:spPr>
          <p:txBody>
            <a:bodyPr wrap="square">
              <a:spAutoFit/>
            </a:bodyPr>
            <a:lstStyle/>
            <a:p>
              <a:r>
                <a:rPr lang="en-US" altLang="ko-KR" sz="1200" b="1">
                  <a:latin typeface="나눔바른고딕" panose="020B0603020101020101" pitchFamily="50" charset="-127"/>
                  <a:ea typeface="나눔바른고딕" panose="020B0603020101020101" pitchFamily="50" charset="-127"/>
                </a:rPr>
                <a:t>client</a:t>
              </a:r>
              <a:endParaRPr lang="ko-KR" altLang="en-US" sz="1200" b="1"/>
            </a:p>
          </p:txBody>
        </p:sp>
      </p:grpSp>
      <p:cxnSp>
        <p:nvCxnSpPr>
          <p:cNvPr id="6" name="직선 화살표 연결선 5">
            <a:extLst>
              <a:ext uri="{FF2B5EF4-FFF2-40B4-BE49-F238E27FC236}">
                <a16:creationId xmlns:a16="http://schemas.microsoft.com/office/drawing/2014/main" id="{DE935B32-CC4F-1817-FEBF-ED03E7CA22AF}"/>
              </a:ext>
            </a:extLst>
          </p:cNvPr>
          <p:cNvCxnSpPr>
            <a:cxnSpLocks/>
            <a:stCxn id="3" idx="4"/>
            <a:endCxn id="13" idx="0"/>
          </p:cNvCxnSpPr>
          <p:nvPr/>
        </p:nvCxnSpPr>
        <p:spPr>
          <a:xfrm>
            <a:off x="2119309" y="1114868"/>
            <a:ext cx="750" cy="32633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모서리가 둥근 직사각형 38">
            <a:extLst>
              <a:ext uri="{FF2B5EF4-FFF2-40B4-BE49-F238E27FC236}">
                <a16:creationId xmlns:a16="http://schemas.microsoft.com/office/drawing/2014/main" id="{0D1B2760-F751-1ACD-1403-66490CF90676}"/>
              </a:ext>
            </a:extLst>
          </p:cNvPr>
          <p:cNvSpPr/>
          <p:nvPr/>
        </p:nvSpPr>
        <p:spPr>
          <a:xfrm>
            <a:off x="598826" y="2178363"/>
            <a:ext cx="3050014"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RequestMappingHandlerAdapter</a:t>
            </a:r>
            <a:endParaRPr lang="ko-KR" altLang="en-US" sz="1400">
              <a:solidFill>
                <a:schemeClr val="tx1"/>
              </a:solidFill>
              <a:latin typeface="+mj-lt"/>
              <a:ea typeface="나눔바른고딕" panose="020B0603020101020101"/>
            </a:endParaRPr>
          </a:p>
        </p:txBody>
      </p:sp>
      <p:cxnSp>
        <p:nvCxnSpPr>
          <p:cNvPr id="11" name="직선 화살표 연결선 10">
            <a:extLst>
              <a:ext uri="{FF2B5EF4-FFF2-40B4-BE49-F238E27FC236}">
                <a16:creationId xmlns:a16="http://schemas.microsoft.com/office/drawing/2014/main" id="{55BC55A4-50EF-1571-6E67-8359D15853F2}"/>
              </a:ext>
            </a:extLst>
          </p:cNvPr>
          <p:cNvCxnSpPr>
            <a:cxnSpLocks/>
            <a:stCxn id="13" idx="2"/>
            <a:endCxn id="9" idx="0"/>
          </p:cNvCxnSpPr>
          <p:nvPr/>
        </p:nvCxnSpPr>
        <p:spPr>
          <a:xfrm>
            <a:off x="2120059" y="1934978"/>
            <a:ext cx="3774" cy="24338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모서리가 둥근 직사각형 38">
            <a:extLst>
              <a:ext uri="{FF2B5EF4-FFF2-40B4-BE49-F238E27FC236}">
                <a16:creationId xmlns:a16="http://schemas.microsoft.com/office/drawing/2014/main" id="{2CE2B9A3-B935-CE63-19C4-67BC6369D59A}"/>
              </a:ext>
            </a:extLst>
          </p:cNvPr>
          <p:cNvSpPr/>
          <p:nvPr/>
        </p:nvSpPr>
        <p:spPr>
          <a:xfrm>
            <a:off x="1201079" y="1441202"/>
            <a:ext cx="1837960"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DispatcherServlet</a:t>
            </a:r>
            <a:endParaRPr lang="ko-KR" altLang="en-US" sz="1400">
              <a:solidFill>
                <a:schemeClr val="tx1"/>
              </a:solidFill>
              <a:latin typeface="+mj-lt"/>
              <a:ea typeface="나눔바른고딕" panose="020B0603020101020101"/>
            </a:endParaRPr>
          </a:p>
        </p:txBody>
      </p:sp>
      <p:cxnSp>
        <p:nvCxnSpPr>
          <p:cNvPr id="14" name="직선 화살표 연결선 13">
            <a:extLst>
              <a:ext uri="{FF2B5EF4-FFF2-40B4-BE49-F238E27FC236}">
                <a16:creationId xmlns:a16="http://schemas.microsoft.com/office/drawing/2014/main" id="{46363247-1FE3-951D-30B4-BE99C3C88CD5}"/>
              </a:ext>
            </a:extLst>
          </p:cNvPr>
          <p:cNvCxnSpPr>
            <a:cxnSpLocks/>
            <a:stCxn id="9" idx="2"/>
            <a:endCxn id="34" idx="0"/>
          </p:cNvCxnSpPr>
          <p:nvPr/>
        </p:nvCxnSpPr>
        <p:spPr>
          <a:xfrm>
            <a:off x="2123833" y="2672139"/>
            <a:ext cx="3468" cy="36501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모서리가 둥근 직사각형 38">
            <a:extLst>
              <a:ext uri="{FF2B5EF4-FFF2-40B4-BE49-F238E27FC236}">
                <a16:creationId xmlns:a16="http://schemas.microsoft.com/office/drawing/2014/main" id="{A638AA06-26CE-41EB-8609-D1240E211C45}"/>
              </a:ext>
            </a:extLst>
          </p:cNvPr>
          <p:cNvSpPr/>
          <p:nvPr/>
        </p:nvSpPr>
        <p:spPr>
          <a:xfrm>
            <a:off x="605762" y="3037155"/>
            <a:ext cx="3043077"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ModelAttributeMethodProcessor</a:t>
            </a:r>
          </a:p>
        </p:txBody>
      </p:sp>
      <p:sp>
        <p:nvSpPr>
          <p:cNvPr id="48" name="모서리가 둥근 직사각형 38">
            <a:extLst>
              <a:ext uri="{FF2B5EF4-FFF2-40B4-BE49-F238E27FC236}">
                <a16:creationId xmlns:a16="http://schemas.microsoft.com/office/drawing/2014/main" id="{116B9F36-EFB7-4BA8-BE56-3617D8F8E521}"/>
              </a:ext>
            </a:extLst>
          </p:cNvPr>
          <p:cNvSpPr/>
          <p:nvPr/>
        </p:nvSpPr>
        <p:spPr>
          <a:xfrm>
            <a:off x="865863" y="3896727"/>
            <a:ext cx="2519958"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WebDataBinder</a:t>
            </a:r>
            <a:endParaRPr lang="en-US" altLang="ko-KR" sz="1400">
              <a:solidFill>
                <a:schemeClr val="tx1"/>
              </a:solidFill>
              <a:effectLst/>
            </a:endParaRPr>
          </a:p>
        </p:txBody>
      </p:sp>
      <p:cxnSp>
        <p:nvCxnSpPr>
          <p:cNvPr id="147" name="직선 화살표 연결선 146">
            <a:extLst>
              <a:ext uri="{FF2B5EF4-FFF2-40B4-BE49-F238E27FC236}">
                <a16:creationId xmlns:a16="http://schemas.microsoft.com/office/drawing/2014/main" id="{C2DFDEC5-6057-4999-A9F1-C08786D92F2B}"/>
              </a:ext>
            </a:extLst>
          </p:cNvPr>
          <p:cNvCxnSpPr>
            <a:cxnSpLocks/>
            <a:stCxn id="34" idx="2"/>
            <a:endCxn id="48" idx="0"/>
          </p:cNvCxnSpPr>
          <p:nvPr/>
        </p:nvCxnSpPr>
        <p:spPr>
          <a:xfrm flipH="1">
            <a:off x="2125842" y="3530931"/>
            <a:ext cx="1459" cy="36579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모서리가 둥근 직사각형 38">
            <a:extLst>
              <a:ext uri="{FF2B5EF4-FFF2-40B4-BE49-F238E27FC236}">
                <a16:creationId xmlns:a16="http://schemas.microsoft.com/office/drawing/2014/main" id="{43C62061-7526-4770-8265-504068DF9D05}"/>
              </a:ext>
            </a:extLst>
          </p:cNvPr>
          <p:cNvSpPr/>
          <p:nvPr/>
        </p:nvSpPr>
        <p:spPr>
          <a:xfrm>
            <a:off x="4423826" y="3896727"/>
            <a:ext cx="1450617"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BindingResult</a:t>
            </a:r>
            <a:endParaRPr lang="en-US" altLang="ko-KR" sz="1400">
              <a:solidFill>
                <a:schemeClr val="tx1"/>
              </a:solidFill>
              <a:effectLst/>
            </a:endParaRPr>
          </a:p>
        </p:txBody>
      </p:sp>
      <p:cxnSp>
        <p:nvCxnSpPr>
          <p:cNvPr id="50" name="직선 화살표 연결선 49">
            <a:extLst>
              <a:ext uri="{FF2B5EF4-FFF2-40B4-BE49-F238E27FC236}">
                <a16:creationId xmlns:a16="http://schemas.microsoft.com/office/drawing/2014/main" id="{EF2B756D-5EDE-42C1-B3B6-D3075845F97C}"/>
              </a:ext>
            </a:extLst>
          </p:cNvPr>
          <p:cNvCxnSpPr>
            <a:cxnSpLocks/>
            <a:stCxn id="48" idx="3"/>
            <a:endCxn id="49" idx="1"/>
          </p:cNvCxnSpPr>
          <p:nvPr/>
        </p:nvCxnSpPr>
        <p:spPr>
          <a:xfrm>
            <a:off x="3385821" y="4143615"/>
            <a:ext cx="1038005" cy="0"/>
          </a:xfrm>
          <a:prstGeom prst="straightConnector1">
            <a:avLst/>
          </a:prstGeom>
          <a:ln w="19050">
            <a:solidFill>
              <a:schemeClr val="tx1"/>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56" name="다이아몬드 55">
            <a:extLst>
              <a:ext uri="{FF2B5EF4-FFF2-40B4-BE49-F238E27FC236}">
                <a16:creationId xmlns:a16="http://schemas.microsoft.com/office/drawing/2014/main" id="{63C498AC-F296-489A-BEEA-2F70412F1487}"/>
              </a:ext>
            </a:extLst>
          </p:cNvPr>
          <p:cNvSpPr/>
          <p:nvPr/>
        </p:nvSpPr>
        <p:spPr>
          <a:xfrm>
            <a:off x="1883041" y="5050428"/>
            <a:ext cx="481584" cy="450494"/>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59" name="TextBox 58">
            <a:extLst>
              <a:ext uri="{FF2B5EF4-FFF2-40B4-BE49-F238E27FC236}">
                <a16:creationId xmlns:a16="http://schemas.microsoft.com/office/drawing/2014/main" id="{6E51E716-4310-45D9-9FBD-9B23C6A6DB39}"/>
              </a:ext>
            </a:extLst>
          </p:cNvPr>
          <p:cNvSpPr txBox="1"/>
          <p:nvPr/>
        </p:nvSpPr>
        <p:spPr>
          <a:xfrm>
            <a:off x="2125842" y="4578471"/>
            <a:ext cx="1210585" cy="293414"/>
          </a:xfrm>
          <a:prstGeom prst="rect">
            <a:avLst/>
          </a:prstGeom>
          <a:noFill/>
        </p:spPr>
        <p:txBody>
          <a:bodyPr wrap="square">
            <a:spAutoFit/>
          </a:bodyPr>
          <a:lstStyle/>
          <a:p>
            <a:pPr>
              <a:lnSpc>
                <a:spcPct val="150000"/>
              </a:lnSpc>
              <a:spcBef>
                <a:spcPts val="400"/>
              </a:spcBef>
            </a:pPr>
            <a:r>
              <a:rPr lang="ko-KR" altLang="en-US" sz="1000">
                <a:solidFill>
                  <a:schemeClr val="tx1"/>
                </a:solidFill>
                <a:effectLst/>
                <a:latin typeface="+mn-ea"/>
              </a:rPr>
              <a:t>객체 바인딩 수행</a:t>
            </a:r>
            <a:endParaRPr lang="en-US" altLang="ko-KR" sz="1000">
              <a:solidFill>
                <a:schemeClr val="tx1"/>
              </a:solidFill>
              <a:effectLst/>
            </a:endParaRPr>
          </a:p>
        </p:txBody>
      </p:sp>
      <p:cxnSp>
        <p:nvCxnSpPr>
          <p:cNvPr id="60" name="직선 화살표 연결선 59">
            <a:extLst>
              <a:ext uri="{FF2B5EF4-FFF2-40B4-BE49-F238E27FC236}">
                <a16:creationId xmlns:a16="http://schemas.microsoft.com/office/drawing/2014/main" id="{4AA5DEF9-B770-4281-A44D-93DBDBB54021}"/>
              </a:ext>
            </a:extLst>
          </p:cNvPr>
          <p:cNvCxnSpPr>
            <a:cxnSpLocks/>
            <a:stCxn id="48" idx="2"/>
            <a:endCxn id="56" idx="0"/>
          </p:cNvCxnSpPr>
          <p:nvPr/>
        </p:nvCxnSpPr>
        <p:spPr>
          <a:xfrm flipH="1">
            <a:off x="2123833" y="4390503"/>
            <a:ext cx="2009" cy="65992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43E0180E-8A2E-41F2-9080-5BC50051B344}"/>
              </a:ext>
            </a:extLst>
          </p:cNvPr>
          <p:cNvSpPr txBox="1"/>
          <p:nvPr/>
        </p:nvSpPr>
        <p:spPr>
          <a:xfrm>
            <a:off x="3525720" y="3856172"/>
            <a:ext cx="791866" cy="293414"/>
          </a:xfrm>
          <a:prstGeom prst="rect">
            <a:avLst/>
          </a:prstGeom>
          <a:noFill/>
        </p:spPr>
        <p:txBody>
          <a:bodyPr wrap="square">
            <a:spAutoFit/>
          </a:bodyPr>
          <a:lstStyle/>
          <a:p>
            <a:pPr>
              <a:lnSpc>
                <a:spcPct val="150000"/>
              </a:lnSpc>
              <a:spcBef>
                <a:spcPts val="400"/>
              </a:spcBef>
            </a:pPr>
            <a:r>
              <a:rPr lang="ko-KR" altLang="en-US" sz="1000">
                <a:solidFill>
                  <a:schemeClr val="tx1"/>
                </a:solidFill>
                <a:effectLst/>
                <a:latin typeface="+mn-ea"/>
              </a:rPr>
              <a:t>객체 생성</a:t>
            </a:r>
            <a:endParaRPr lang="en-US" altLang="ko-KR" sz="1000">
              <a:solidFill>
                <a:schemeClr val="tx1"/>
              </a:solidFill>
              <a:effectLst/>
            </a:endParaRPr>
          </a:p>
        </p:txBody>
      </p:sp>
      <p:sp>
        <p:nvSpPr>
          <p:cNvPr id="67" name="모서리가 둥근 직사각형 38">
            <a:extLst>
              <a:ext uri="{FF2B5EF4-FFF2-40B4-BE49-F238E27FC236}">
                <a16:creationId xmlns:a16="http://schemas.microsoft.com/office/drawing/2014/main" id="{4680F581-61A0-4B84-829A-A31E85C26647}"/>
              </a:ext>
            </a:extLst>
          </p:cNvPr>
          <p:cNvSpPr/>
          <p:nvPr/>
        </p:nvSpPr>
        <p:spPr>
          <a:xfrm>
            <a:off x="4423826" y="5028787"/>
            <a:ext cx="1450617"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FieldError</a:t>
            </a:r>
            <a:endParaRPr lang="en-US" altLang="ko-KR" sz="1400">
              <a:solidFill>
                <a:schemeClr val="tx1"/>
              </a:solidFill>
              <a:effectLst/>
            </a:endParaRPr>
          </a:p>
        </p:txBody>
      </p:sp>
      <p:cxnSp>
        <p:nvCxnSpPr>
          <p:cNvPr id="30" name="직선 화살표 연결선 29">
            <a:extLst>
              <a:ext uri="{FF2B5EF4-FFF2-40B4-BE49-F238E27FC236}">
                <a16:creationId xmlns:a16="http://schemas.microsoft.com/office/drawing/2014/main" id="{7F58F8AF-B99B-4DD6-AEEB-B98A59DB7BBF}"/>
              </a:ext>
            </a:extLst>
          </p:cNvPr>
          <p:cNvCxnSpPr>
            <a:stCxn id="56" idx="3"/>
            <a:endCxn id="67" idx="1"/>
          </p:cNvCxnSpPr>
          <p:nvPr/>
        </p:nvCxnSpPr>
        <p:spPr>
          <a:xfrm>
            <a:off x="2364625" y="5275675"/>
            <a:ext cx="2059201"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F534FFE9-E255-4FAF-9650-8EC8B6C1DAD5}"/>
              </a:ext>
            </a:extLst>
          </p:cNvPr>
          <p:cNvSpPr txBox="1"/>
          <p:nvPr/>
        </p:nvSpPr>
        <p:spPr>
          <a:xfrm>
            <a:off x="2469227" y="4981701"/>
            <a:ext cx="937398" cy="293414"/>
          </a:xfrm>
          <a:prstGeom prst="rect">
            <a:avLst/>
          </a:prstGeom>
          <a:noFill/>
        </p:spPr>
        <p:txBody>
          <a:bodyPr wrap="square">
            <a:spAutoFit/>
          </a:bodyPr>
          <a:lstStyle/>
          <a:p>
            <a:pPr>
              <a:lnSpc>
                <a:spcPct val="150000"/>
              </a:lnSpc>
              <a:spcBef>
                <a:spcPts val="400"/>
              </a:spcBef>
            </a:pPr>
            <a:r>
              <a:rPr lang="ko-KR" altLang="en-US" sz="1000">
                <a:solidFill>
                  <a:schemeClr val="tx1"/>
                </a:solidFill>
                <a:effectLst/>
                <a:latin typeface="+mn-ea"/>
              </a:rPr>
              <a:t>바인딩 실패</a:t>
            </a:r>
            <a:endParaRPr lang="en-US" altLang="ko-KR" sz="1000">
              <a:solidFill>
                <a:schemeClr val="tx1"/>
              </a:solidFill>
              <a:effectLst/>
            </a:endParaRPr>
          </a:p>
        </p:txBody>
      </p:sp>
      <p:sp>
        <p:nvSpPr>
          <p:cNvPr id="74" name="TextBox 73">
            <a:extLst>
              <a:ext uri="{FF2B5EF4-FFF2-40B4-BE49-F238E27FC236}">
                <a16:creationId xmlns:a16="http://schemas.microsoft.com/office/drawing/2014/main" id="{1B06BB91-C9BF-4913-8DF4-74B3FA0500BC}"/>
              </a:ext>
            </a:extLst>
          </p:cNvPr>
          <p:cNvSpPr txBox="1"/>
          <p:nvPr/>
        </p:nvSpPr>
        <p:spPr>
          <a:xfrm>
            <a:off x="592107" y="5128975"/>
            <a:ext cx="749013" cy="293414"/>
          </a:xfrm>
          <a:prstGeom prst="rect">
            <a:avLst/>
          </a:prstGeom>
          <a:noFill/>
        </p:spPr>
        <p:txBody>
          <a:bodyPr wrap="square">
            <a:spAutoFit/>
          </a:bodyPr>
          <a:lstStyle/>
          <a:p>
            <a:pPr>
              <a:lnSpc>
                <a:spcPct val="150000"/>
              </a:lnSpc>
              <a:spcBef>
                <a:spcPts val="400"/>
              </a:spcBef>
            </a:pPr>
            <a:r>
              <a:rPr lang="ko-KR" altLang="en-US" sz="1000">
                <a:latin typeface="+mn-ea"/>
              </a:rPr>
              <a:t>계속 수행</a:t>
            </a:r>
            <a:endParaRPr lang="en-US" altLang="ko-KR" sz="1000">
              <a:solidFill>
                <a:schemeClr val="tx1"/>
              </a:solidFill>
              <a:effectLst/>
            </a:endParaRPr>
          </a:p>
        </p:txBody>
      </p:sp>
      <p:cxnSp>
        <p:nvCxnSpPr>
          <p:cNvPr id="75" name="직선 화살표 연결선 74">
            <a:extLst>
              <a:ext uri="{FF2B5EF4-FFF2-40B4-BE49-F238E27FC236}">
                <a16:creationId xmlns:a16="http://schemas.microsoft.com/office/drawing/2014/main" id="{5BA08EF5-1BDB-40DC-AC57-864356453871}"/>
              </a:ext>
            </a:extLst>
          </p:cNvPr>
          <p:cNvCxnSpPr>
            <a:cxnSpLocks/>
            <a:stCxn id="56" idx="1"/>
            <a:endCxn id="74" idx="3"/>
          </p:cNvCxnSpPr>
          <p:nvPr/>
        </p:nvCxnSpPr>
        <p:spPr>
          <a:xfrm flipH="1">
            <a:off x="1341120" y="5275675"/>
            <a:ext cx="541921" cy="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0BC3B213-F7CB-4E30-8A3B-BC7A65442F66}"/>
              </a:ext>
            </a:extLst>
          </p:cNvPr>
          <p:cNvSpPr txBox="1"/>
          <p:nvPr/>
        </p:nvSpPr>
        <p:spPr>
          <a:xfrm>
            <a:off x="5124750" y="4572856"/>
            <a:ext cx="1097627" cy="293414"/>
          </a:xfrm>
          <a:prstGeom prst="rect">
            <a:avLst/>
          </a:prstGeom>
          <a:noFill/>
        </p:spPr>
        <p:txBody>
          <a:bodyPr wrap="square">
            <a:spAutoFit/>
          </a:bodyPr>
          <a:lstStyle/>
          <a:p>
            <a:pPr>
              <a:lnSpc>
                <a:spcPct val="150000"/>
              </a:lnSpc>
              <a:spcBef>
                <a:spcPts val="400"/>
              </a:spcBef>
            </a:pPr>
            <a:r>
              <a:rPr lang="ko-KR" altLang="en-US" sz="1000">
                <a:solidFill>
                  <a:schemeClr val="tx1"/>
                </a:solidFill>
                <a:effectLst/>
                <a:latin typeface="+mn-ea"/>
              </a:rPr>
              <a:t>오류 객체 추가</a:t>
            </a:r>
            <a:endParaRPr lang="en-US" altLang="ko-KR" sz="1000">
              <a:solidFill>
                <a:schemeClr val="tx1"/>
              </a:solidFill>
              <a:effectLst/>
            </a:endParaRPr>
          </a:p>
        </p:txBody>
      </p:sp>
      <p:cxnSp>
        <p:nvCxnSpPr>
          <p:cNvPr id="17" name="직선 화살표 연결선 16">
            <a:extLst>
              <a:ext uri="{FF2B5EF4-FFF2-40B4-BE49-F238E27FC236}">
                <a16:creationId xmlns:a16="http://schemas.microsoft.com/office/drawing/2014/main" id="{E0A359E4-42CF-4811-A8EF-AE5151EA13C3}"/>
              </a:ext>
            </a:extLst>
          </p:cNvPr>
          <p:cNvCxnSpPr>
            <a:stCxn id="67" idx="0"/>
            <a:endCxn id="49" idx="2"/>
          </p:cNvCxnSpPr>
          <p:nvPr/>
        </p:nvCxnSpPr>
        <p:spPr>
          <a:xfrm flipV="1">
            <a:off x="5149135" y="4390503"/>
            <a:ext cx="0" cy="63828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2" name="모서리가 둥근 직사각형 38">
            <a:extLst>
              <a:ext uri="{FF2B5EF4-FFF2-40B4-BE49-F238E27FC236}">
                <a16:creationId xmlns:a16="http://schemas.microsoft.com/office/drawing/2014/main" id="{F21D8F9C-BA77-415E-A52D-9A64FE194358}"/>
              </a:ext>
            </a:extLst>
          </p:cNvPr>
          <p:cNvSpPr/>
          <p:nvPr/>
        </p:nvSpPr>
        <p:spPr>
          <a:xfrm>
            <a:off x="6635747" y="5028787"/>
            <a:ext cx="2336451"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MessageCodesResolver</a:t>
            </a:r>
            <a:endParaRPr lang="en-US" altLang="ko-KR" sz="1400">
              <a:solidFill>
                <a:schemeClr val="bg1"/>
              </a:solidFill>
              <a:effectLst/>
            </a:endParaRPr>
          </a:p>
        </p:txBody>
      </p:sp>
      <p:cxnSp>
        <p:nvCxnSpPr>
          <p:cNvPr id="21" name="직선 화살표 연결선 20">
            <a:extLst>
              <a:ext uri="{FF2B5EF4-FFF2-40B4-BE49-F238E27FC236}">
                <a16:creationId xmlns:a16="http://schemas.microsoft.com/office/drawing/2014/main" id="{C1FC74DC-8248-432F-85A9-1502E566D2FF}"/>
              </a:ext>
            </a:extLst>
          </p:cNvPr>
          <p:cNvCxnSpPr>
            <a:cxnSpLocks/>
            <a:stCxn id="67" idx="3"/>
            <a:endCxn id="52" idx="1"/>
          </p:cNvCxnSpPr>
          <p:nvPr/>
        </p:nvCxnSpPr>
        <p:spPr>
          <a:xfrm>
            <a:off x="5874443" y="5275675"/>
            <a:ext cx="761304"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5591B267-0ACB-4B4B-8FDA-939C694CB687}"/>
              </a:ext>
            </a:extLst>
          </p:cNvPr>
          <p:cNvSpPr txBox="1"/>
          <p:nvPr/>
        </p:nvSpPr>
        <p:spPr>
          <a:xfrm>
            <a:off x="9911317" y="1126385"/>
            <a:ext cx="1097627" cy="293414"/>
          </a:xfrm>
          <a:prstGeom prst="rect">
            <a:avLst/>
          </a:prstGeom>
          <a:noFill/>
        </p:spPr>
        <p:txBody>
          <a:bodyPr wrap="square">
            <a:spAutoFit/>
          </a:bodyPr>
          <a:lstStyle/>
          <a:p>
            <a:pPr>
              <a:lnSpc>
                <a:spcPct val="150000"/>
              </a:lnSpc>
              <a:spcBef>
                <a:spcPts val="400"/>
              </a:spcBef>
            </a:pPr>
            <a:r>
              <a:rPr lang="ko-KR" altLang="en-US" sz="1000">
                <a:solidFill>
                  <a:schemeClr val="tx1"/>
                </a:solidFill>
                <a:effectLst/>
                <a:latin typeface="+mn-ea"/>
              </a:rPr>
              <a:t>오류 코드 생성</a:t>
            </a:r>
            <a:endParaRPr lang="en-US" altLang="ko-KR" sz="1000">
              <a:solidFill>
                <a:schemeClr val="tx1"/>
              </a:solidFill>
              <a:effectLst/>
            </a:endParaRPr>
          </a:p>
        </p:txBody>
      </p:sp>
      <p:sp>
        <p:nvSpPr>
          <p:cNvPr id="55" name="모서리가 둥근 직사각형 38">
            <a:extLst>
              <a:ext uri="{FF2B5EF4-FFF2-40B4-BE49-F238E27FC236}">
                <a16:creationId xmlns:a16="http://schemas.microsoft.com/office/drawing/2014/main" id="{E0BB10A2-40D1-43FC-BC7F-8F97F4D6ED98}"/>
              </a:ext>
            </a:extLst>
          </p:cNvPr>
          <p:cNvSpPr/>
          <p:nvPr/>
        </p:nvSpPr>
        <p:spPr>
          <a:xfrm>
            <a:off x="6605940" y="4143615"/>
            <a:ext cx="2396057"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MessageSourceResolvable</a:t>
            </a:r>
            <a:endParaRPr lang="en-US" altLang="ko-KR" sz="1400">
              <a:solidFill>
                <a:schemeClr val="bg1"/>
              </a:solidFill>
              <a:effectLst/>
            </a:endParaRPr>
          </a:p>
        </p:txBody>
      </p:sp>
      <p:cxnSp>
        <p:nvCxnSpPr>
          <p:cNvPr id="57" name="직선 화살표 연결선 56">
            <a:extLst>
              <a:ext uri="{FF2B5EF4-FFF2-40B4-BE49-F238E27FC236}">
                <a16:creationId xmlns:a16="http://schemas.microsoft.com/office/drawing/2014/main" id="{A0C3C5D2-47E2-463A-A479-0AE61599613C}"/>
              </a:ext>
            </a:extLst>
          </p:cNvPr>
          <p:cNvCxnSpPr>
            <a:cxnSpLocks/>
            <a:stCxn id="52" idx="0"/>
            <a:endCxn id="55" idx="2"/>
          </p:cNvCxnSpPr>
          <p:nvPr/>
        </p:nvCxnSpPr>
        <p:spPr>
          <a:xfrm flipH="1" flipV="1">
            <a:off x="7803969" y="4637391"/>
            <a:ext cx="4" cy="39139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53A38C75-9048-4402-A433-BB3B485A14E6}"/>
              </a:ext>
            </a:extLst>
          </p:cNvPr>
          <p:cNvSpPr txBox="1"/>
          <p:nvPr/>
        </p:nvSpPr>
        <p:spPr>
          <a:xfrm>
            <a:off x="8979100" y="4233934"/>
            <a:ext cx="1097627" cy="293414"/>
          </a:xfrm>
          <a:prstGeom prst="rect">
            <a:avLst/>
          </a:prstGeom>
          <a:noFill/>
        </p:spPr>
        <p:txBody>
          <a:bodyPr wrap="square">
            <a:spAutoFit/>
          </a:bodyPr>
          <a:lstStyle/>
          <a:p>
            <a:pPr>
              <a:lnSpc>
                <a:spcPct val="150000"/>
              </a:lnSpc>
              <a:spcBef>
                <a:spcPts val="400"/>
              </a:spcBef>
            </a:pPr>
            <a:r>
              <a:rPr lang="ko-KR" altLang="en-US" sz="1000">
                <a:solidFill>
                  <a:schemeClr val="tx1"/>
                </a:solidFill>
                <a:effectLst/>
                <a:latin typeface="+mn-ea"/>
              </a:rPr>
              <a:t>오류 코드 저장</a:t>
            </a:r>
            <a:endParaRPr lang="en-US" altLang="ko-KR" sz="1000">
              <a:solidFill>
                <a:schemeClr val="tx1"/>
              </a:solidFill>
              <a:effectLst/>
            </a:endParaRPr>
          </a:p>
        </p:txBody>
      </p:sp>
      <p:sp>
        <p:nvSpPr>
          <p:cNvPr id="64" name="모서리가 둥근 직사각형 38">
            <a:extLst>
              <a:ext uri="{FF2B5EF4-FFF2-40B4-BE49-F238E27FC236}">
                <a16:creationId xmlns:a16="http://schemas.microsoft.com/office/drawing/2014/main" id="{3D7E76A8-05FE-41D1-AB24-2841549FDC9D}"/>
              </a:ext>
            </a:extLst>
          </p:cNvPr>
          <p:cNvSpPr/>
          <p:nvPr/>
        </p:nvSpPr>
        <p:spPr>
          <a:xfrm>
            <a:off x="6635745" y="3188387"/>
            <a:ext cx="2336451"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MessageSource</a:t>
            </a:r>
            <a:endParaRPr lang="en-US" altLang="ko-KR" sz="1400">
              <a:solidFill>
                <a:schemeClr val="tx1"/>
              </a:solidFill>
              <a:effectLst/>
            </a:endParaRPr>
          </a:p>
        </p:txBody>
      </p:sp>
      <p:cxnSp>
        <p:nvCxnSpPr>
          <p:cNvPr id="31" name="직선 화살표 연결선 30">
            <a:extLst>
              <a:ext uri="{FF2B5EF4-FFF2-40B4-BE49-F238E27FC236}">
                <a16:creationId xmlns:a16="http://schemas.microsoft.com/office/drawing/2014/main" id="{C8A624FD-FCE5-43C3-AF2B-4DE3D4EAE3D0}"/>
              </a:ext>
            </a:extLst>
          </p:cNvPr>
          <p:cNvCxnSpPr>
            <a:cxnSpLocks/>
            <a:stCxn id="55" idx="0"/>
            <a:endCxn id="64" idx="2"/>
          </p:cNvCxnSpPr>
          <p:nvPr/>
        </p:nvCxnSpPr>
        <p:spPr>
          <a:xfrm flipV="1">
            <a:off x="7803969" y="3682163"/>
            <a:ext cx="2" cy="46145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71229307-B30C-4DA5-B7FD-6493A126DCFF}"/>
              </a:ext>
            </a:extLst>
          </p:cNvPr>
          <p:cNvSpPr txBox="1"/>
          <p:nvPr/>
        </p:nvSpPr>
        <p:spPr>
          <a:xfrm>
            <a:off x="8934065" y="3125071"/>
            <a:ext cx="1074730" cy="303929"/>
          </a:xfrm>
          <a:prstGeom prst="rect">
            <a:avLst/>
          </a:prstGeom>
          <a:noFill/>
        </p:spPr>
        <p:txBody>
          <a:bodyPr wrap="square">
            <a:spAutoFit/>
          </a:bodyPr>
          <a:lstStyle/>
          <a:p>
            <a:pPr>
              <a:lnSpc>
                <a:spcPct val="150000"/>
              </a:lnSpc>
              <a:spcBef>
                <a:spcPts val="400"/>
              </a:spcBef>
            </a:pPr>
            <a:r>
              <a:rPr lang="ko-KR" altLang="en-US" sz="1000">
                <a:latin typeface="+mn-ea"/>
              </a:rPr>
              <a:t>오류 메시지 탐색 </a:t>
            </a:r>
            <a:endParaRPr lang="en-US" altLang="ko-KR" sz="1000">
              <a:solidFill>
                <a:schemeClr val="tx1"/>
              </a:solidFill>
              <a:effectLst/>
            </a:endParaRPr>
          </a:p>
        </p:txBody>
      </p:sp>
      <p:sp>
        <p:nvSpPr>
          <p:cNvPr id="70" name="모서리가 둥근 직사각형 38">
            <a:extLst>
              <a:ext uri="{FF2B5EF4-FFF2-40B4-BE49-F238E27FC236}">
                <a16:creationId xmlns:a16="http://schemas.microsoft.com/office/drawing/2014/main" id="{52842864-0FD7-4D5C-A148-9B51DE8D103D}"/>
              </a:ext>
            </a:extLst>
          </p:cNvPr>
          <p:cNvSpPr/>
          <p:nvPr/>
        </p:nvSpPr>
        <p:spPr>
          <a:xfrm>
            <a:off x="9970665" y="3188387"/>
            <a:ext cx="1947540"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messages.properties</a:t>
            </a:r>
            <a:endParaRPr lang="en-US" altLang="ko-KR" sz="1400">
              <a:solidFill>
                <a:schemeClr val="tx1"/>
              </a:solidFill>
              <a:effectLst/>
            </a:endParaRPr>
          </a:p>
        </p:txBody>
      </p:sp>
      <p:cxnSp>
        <p:nvCxnSpPr>
          <p:cNvPr id="71" name="직선 화살표 연결선 70">
            <a:extLst>
              <a:ext uri="{FF2B5EF4-FFF2-40B4-BE49-F238E27FC236}">
                <a16:creationId xmlns:a16="http://schemas.microsoft.com/office/drawing/2014/main" id="{311E8A6F-F7CB-49D6-94B4-174A3164E199}"/>
              </a:ext>
            </a:extLst>
          </p:cNvPr>
          <p:cNvCxnSpPr>
            <a:cxnSpLocks/>
            <a:stCxn id="64" idx="3"/>
            <a:endCxn id="70" idx="1"/>
          </p:cNvCxnSpPr>
          <p:nvPr/>
        </p:nvCxnSpPr>
        <p:spPr>
          <a:xfrm>
            <a:off x="8972196" y="3435275"/>
            <a:ext cx="998469" cy="0"/>
          </a:xfrm>
          <a:prstGeom prst="straightConnector1">
            <a:avLst/>
          </a:prstGeom>
          <a:ln w="12700">
            <a:solidFill>
              <a:schemeClr val="tx1"/>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6" name="모서리가 둥근 직사각형 38">
            <a:extLst>
              <a:ext uri="{FF2B5EF4-FFF2-40B4-BE49-F238E27FC236}">
                <a16:creationId xmlns:a16="http://schemas.microsoft.com/office/drawing/2014/main" id="{AF3AC98D-560D-4D13-87C9-275B9B327215}"/>
              </a:ext>
            </a:extLst>
          </p:cNvPr>
          <p:cNvSpPr/>
          <p:nvPr/>
        </p:nvSpPr>
        <p:spPr>
          <a:xfrm>
            <a:off x="6635744" y="2178363"/>
            <a:ext cx="2336451"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View</a:t>
            </a:r>
            <a:endParaRPr lang="en-US" altLang="ko-KR" sz="1400">
              <a:solidFill>
                <a:schemeClr val="tx1"/>
              </a:solidFill>
              <a:effectLst/>
            </a:endParaRPr>
          </a:p>
        </p:txBody>
      </p:sp>
      <p:cxnSp>
        <p:nvCxnSpPr>
          <p:cNvPr id="77" name="직선 화살표 연결선 76">
            <a:extLst>
              <a:ext uri="{FF2B5EF4-FFF2-40B4-BE49-F238E27FC236}">
                <a16:creationId xmlns:a16="http://schemas.microsoft.com/office/drawing/2014/main" id="{8EB30705-AD47-4EBE-9125-489AFAEB6527}"/>
              </a:ext>
            </a:extLst>
          </p:cNvPr>
          <p:cNvCxnSpPr>
            <a:cxnSpLocks/>
            <a:stCxn id="64" idx="0"/>
            <a:endCxn id="76" idx="2"/>
          </p:cNvCxnSpPr>
          <p:nvPr/>
        </p:nvCxnSpPr>
        <p:spPr>
          <a:xfrm flipH="1" flipV="1">
            <a:off x="7803970" y="2672139"/>
            <a:ext cx="1" cy="51624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1" name="TextBox 90">
            <a:extLst>
              <a:ext uri="{FF2B5EF4-FFF2-40B4-BE49-F238E27FC236}">
                <a16:creationId xmlns:a16="http://schemas.microsoft.com/office/drawing/2014/main" id="{747580EA-076B-41E5-BCC9-203E08A8A66F}"/>
              </a:ext>
            </a:extLst>
          </p:cNvPr>
          <p:cNvSpPr txBox="1"/>
          <p:nvPr/>
        </p:nvSpPr>
        <p:spPr>
          <a:xfrm>
            <a:off x="8988551" y="2295253"/>
            <a:ext cx="1267987" cy="293414"/>
          </a:xfrm>
          <a:prstGeom prst="rect">
            <a:avLst/>
          </a:prstGeom>
          <a:noFill/>
        </p:spPr>
        <p:txBody>
          <a:bodyPr wrap="square">
            <a:spAutoFit/>
          </a:bodyPr>
          <a:lstStyle/>
          <a:p>
            <a:pPr>
              <a:lnSpc>
                <a:spcPct val="150000"/>
              </a:lnSpc>
              <a:spcBef>
                <a:spcPts val="400"/>
              </a:spcBef>
            </a:pPr>
            <a:r>
              <a:rPr lang="ko-KR" altLang="en-US" sz="1000">
                <a:latin typeface="+mn-ea"/>
              </a:rPr>
              <a:t>오류 메시지 출력</a:t>
            </a:r>
            <a:endParaRPr lang="en-US" altLang="ko-KR" sz="1000">
              <a:solidFill>
                <a:schemeClr val="tx1"/>
              </a:solidFill>
              <a:effectLst/>
            </a:endParaRPr>
          </a:p>
        </p:txBody>
      </p:sp>
      <p:pic>
        <p:nvPicPr>
          <p:cNvPr id="78" name="그림 77">
            <a:extLst>
              <a:ext uri="{FF2B5EF4-FFF2-40B4-BE49-F238E27FC236}">
                <a16:creationId xmlns:a16="http://schemas.microsoft.com/office/drawing/2014/main" id="{3CF82539-D322-427F-96E1-31EC6C37FDDC}"/>
              </a:ext>
            </a:extLst>
          </p:cNvPr>
          <p:cNvPicPr>
            <a:picLocks noChangeAspect="1"/>
          </p:cNvPicPr>
          <p:nvPr/>
        </p:nvPicPr>
        <p:blipFill rotWithShape="1">
          <a:blip r:embed="rId3"/>
          <a:srcRect r="67587"/>
          <a:stretch/>
        </p:blipFill>
        <p:spPr>
          <a:xfrm>
            <a:off x="9320103" y="4832239"/>
            <a:ext cx="1516178" cy="885751"/>
          </a:xfrm>
          <a:prstGeom prst="rect">
            <a:avLst/>
          </a:prstGeom>
        </p:spPr>
      </p:pic>
      <p:sp>
        <p:nvSpPr>
          <p:cNvPr id="5" name="모서리가 둥근 직사각형 38">
            <a:extLst>
              <a:ext uri="{FF2B5EF4-FFF2-40B4-BE49-F238E27FC236}">
                <a16:creationId xmlns:a16="http://schemas.microsoft.com/office/drawing/2014/main" id="{B0C8F725-094F-221D-B391-E5C8C3A27B9B}"/>
              </a:ext>
            </a:extLst>
          </p:cNvPr>
          <p:cNvSpPr/>
          <p:nvPr/>
        </p:nvSpPr>
        <p:spPr>
          <a:xfrm>
            <a:off x="964342" y="6164004"/>
            <a:ext cx="2322999" cy="493775"/>
          </a:xfrm>
          <a:prstGeom prst="roundRect">
            <a:avLst>
              <a:gd name="adj" fmla="val 9996"/>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t>TypeMismatchException</a:t>
            </a:r>
            <a:endParaRPr lang="en-US" altLang="ko-KR" sz="1400">
              <a:solidFill>
                <a:schemeClr val="tx1"/>
              </a:solidFill>
              <a:effectLst/>
            </a:endParaRPr>
          </a:p>
        </p:txBody>
      </p:sp>
      <p:sp>
        <p:nvSpPr>
          <p:cNvPr id="7" name="모서리가 둥근 직사각형 38">
            <a:extLst>
              <a:ext uri="{FF2B5EF4-FFF2-40B4-BE49-F238E27FC236}">
                <a16:creationId xmlns:a16="http://schemas.microsoft.com/office/drawing/2014/main" id="{662C34FF-C325-05AA-59E1-B29CCDBB2EF2}"/>
              </a:ext>
            </a:extLst>
          </p:cNvPr>
          <p:cNvSpPr/>
          <p:nvPr/>
        </p:nvSpPr>
        <p:spPr>
          <a:xfrm>
            <a:off x="3765650" y="6164004"/>
            <a:ext cx="2766970" cy="493775"/>
          </a:xfrm>
          <a:prstGeom prst="roundRect">
            <a:avLst>
              <a:gd name="adj" fmla="val 9996"/>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DefaultBindingErrorProcessor</a:t>
            </a:r>
          </a:p>
        </p:txBody>
      </p:sp>
      <p:cxnSp>
        <p:nvCxnSpPr>
          <p:cNvPr id="8" name="직선 화살표 연결선 7">
            <a:extLst>
              <a:ext uri="{FF2B5EF4-FFF2-40B4-BE49-F238E27FC236}">
                <a16:creationId xmlns:a16="http://schemas.microsoft.com/office/drawing/2014/main" id="{DBF5F246-8D97-D206-27C7-FF33F9FE8444}"/>
              </a:ext>
            </a:extLst>
          </p:cNvPr>
          <p:cNvCxnSpPr>
            <a:cxnSpLocks/>
            <a:stCxn id="56" idx="2"/>
            <a:endCxn id="5" idx="0"/>
          </p:cNvCxnSpPr>
          <p:nvPr/>
        </p:nvCxnSpPr>
        <p:spPr>
          <a:xfrm>
            <a:off x="2123833" y="5500922"/>
            <a:ext cx="2009" cy="66308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연결선[R] 19">
            <a:extLst>
              <a:ext uri="{FF2B5EF4-FFF2-40B4-BE49-F238E27FC236}">
                <a16:creationId xmlns:a16="http://schemas.microsoft.com/office/drawing/2014/main" id="{A83D6BD2-41B1-92D9-C9B5-E69D63FEC7DB}"/>
              </a:ext>
            </a:extLst>
          </p:cNvPr>
          <p:cNvCxnSpPr>
            <a:cxnSpLocks/>
            <a:stCxn id="52" idx="3"/>
            <a:endCxn id="78" idx="1"/>
          </p:cNvCxnSpPr>
          <p:nvPr/>
        </p:nvCxnSpPr>
        <p:spPr>
          <a:xfrm flipV="1">
            <a:off x="8972198" y="5275115"/>
            <a:ext cx="347905" cy="560"/>
          </a:xfrm>
          <a:prstGeom prst="line">
            <a:avLst/>
          </a:prstGeom>
          <a:ln w="19050">
            <a:solidFill>
              <a:schemeClr val="tx1">
                <a:lumMod val="50000"/>
                <a:lumOff val="50000"/>
              </a:schemeClr>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A5047FDD-8073-81D0-DF32-78F51D0183DF}"/>
              </a:ext>
            </a:extLst>
          </p:cNvPr>
          <p:cNvCxnSpPr>
            <a:cxnSpLocks/>
            <a:stCxn id="7" idx="0"/>
            <a:endCxn id="67" idx="2"/>
          </p:cNvCxnSpPr>
          <p:nvPr/>
        </p:nvCxnSpPr>
        <p:spPr>
          <a:xfrm flipV="1">
            <a:off x="5149135" y="5522563"/>
            <a:ext cx="0" cy="64144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직선 화살표 연결선 25">
            <a:extLst>
              <a:ext uri="{FF2B5EF4-FFF2-40B4-BE49-F238E27FC236}">
                <a16:creationId xmlns:a16="http://schemas.microsoft.com/office/drawing/2014/main" id="{072EC22E-B0FA-D6C6-B690-277D95BCEB09}"/>
              </a:ext>
            </a:extLst>
          </p:cNvPr>
          <p:cNvCxnSpPr>
            <a:cxnSpLocks/>
            <a:stCxn id="5" idx="3"/>
            <a:endCxn id="7" idx="1"/>
          </p:cNvCxnSpPr>
          <p:nvPr/>
        </p:nvCxnSpPr>
        <p:spPr>
          <a:xfrm>
            <a:off x="3287341" y="6410892"/>
            <a:ext cx="47830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1F15ED13-B84D-C523-8982-80D9477D642D}"/>
              </a:ext>
            </a:extLst>
          </p:cNvPr>
          <p:cNvSpPr txBox="1"/>
          <p:nvPr/>
        </p:nvSpPr>
        <p:spPr>
          <a:xfrm>
            <a:off x="6752416" y="6280086"/>
            <a:ext cx="5372801" cy="261610"/>
          </a:xfrm>
          <a:prstGeom prst="rect">
            <a:avLst/>
          </a:prstGeom>
          <a:solidFill>
            <a:schemeClr val="bg2">
              <a:lumMod val="10000"/>
            </a:schemeClr>
          </a:solidFill>
        </p:spPr>
        <p:txBody>
          <a:bodyPr wrap="square">
            <a:spAutoFit/>
          </a:bodyPr>
          <a:lstStyle/>
          <a:p>
            <a:r>
              <a:rPr lang="en-US" altLang="ko-KR" sz="1100">
                <a:solidFill>
                  <a:srgbClr val="BCBEC4"/>
                </a:solidFill>
                <a:effectLst/>
                <a:highlight>
                  <a:srgbClr val="1E1F22"/>
                </a:highlight>
              </a:rPr>
              <a:t>String</a:t>
            </a:r>
            <a:r>
              <a:rPr lang="en-US" altLang="ko-KR" sz="1100">
                <a:solidFill>
                  <a:srgbClr val="E8BA36"/>
                </a:solidFill>
                <a:effectLst/>
                <a:highlight>
                  <a:srgbClr val="1E1F22"/>
                </a:highlight>
              </a:rPr>
              <a:t>[] </a:t>
            </a:r>
            <a:r>
              <a:rPr lang="en-US" altLang="ko-KR" sz="1100">
                <a:solidFill>
                  <a:srgbClr val="BCBEC4"/>
                </a:solidFill>
                <a:effectLst/>
                <a:highlight>
                  <a:srgbClr val="1E1F22"/>
                </a:highlight>
              </a:rPr>
              <a:t>codes = bindingResult.resolveMessageCodes</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ex.getErrorCode</a:t>
            </a:r>
            <a:r>
              <a:rPr lang="en-US" altLang="ko-KR" sz="1100">
                <a:solidFill>
                  <a:srgbClr val="54A857"/>
                </a:solidFill>
                <a:effectLst/>
                <a:highlight>
                  <a:srgbClr val="1E1F22"/>
                </a:highlight>
              </a:rPr>
              <a:t>()</a:t>
            </a:r>
            <a:r>
              <a:rPr lang="en-US" altLang="ko-KR" sz="1100">
                <a:solidFill>
                  <a:srgbClr val="BCBEC4"/>
                </a:solidFill>
                <a:effectLst/>
                <a:highlight>
                  <a:srgbClr val="1E1F22"/>
                </a:highlight>
              </a:rPr>
              <a:t>, field</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a:t>
            </a:r>
          </a:p>
        </p:txBody>
      </p:sp>
      <p:cxnSp>
        <p:nvCxnSpPr>
          <p:cNvPr id="36" name="직선 연결선[R] 35">
            <a:extLst>
              <a:ext uri="{FF2B5EF4-FFF2-40B4-BE49-F238E27FC236}">
                <a16:creationId xmlns:a16="http://schemas.microsoft.com/office/drawing/2014/main" id="{DBB1CC01-A0EC-57AE-D1D6-A9D3EC8A5631}"/>
              </a:ext>
            </a:extLst>
          </p:cNvPr>
          <p:cNvCxnSpPr>
            <a:cxnSpLocks/>
            <a:stCxn id="7" idx="3"/>
            <a:endCxn id="33" idx="1"/>
          </p:cNvCxnSpPr>
          <p:nvPr/>
        </p:nvCxnSpPr>
        <p:spPr>
          <a:xfrm flipV="1">
            <a:off x="6532620" y="6410891"/>
            <a:ext cx="219796" cy="1"/>
          </a:xfrm>
          <a:prstGeom prst="line">
            <a:avLst/>
          </a:prstGeom>
          <a:ln w="19050">
            <a:solidFill>
              <a:schemeClr val="tx1">
                <a:lumMod val="50000"/>
                <a:lumOff val="50000"/>
              </a:schemeClr>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55A61F43-8236-6718-E9DA-1FD7D0EC82D7}"/>
              </a:ext>
            </a:extLst>
          </p:cNvPr>
          <p:cNvSpPr txBox="1"/>
          <p:nvPr/>
        </p:nvSpPr>
        <p:spPr>
          <a:xfrm>
            <a:off x="6691416" y="5961078"/>
            <a:ext cx="1097627" cy="303929"/>
          </a:xfrm>
          <a:prstGeom prst="rect">
            <a:avLst/>
          </a:prstGeom>
          <a:noFill/>
        </p:spPr>
        <p:txBody>
          <a:bodyPr wrap="square">
            <a:spAutoFit/>
          </a:bodyPr>
          <a:lstStyle/>
          <a:p>
            <a:pPr>
              <a:lnSpc>
                <a:spcPct val="150000"/>
              </a:lnSpc>
              <a:spcBef>
                <a:spcPts val="400"/>
              </a:spcBef>
            </a:pPr>
            <a:r>
              <a:rPr lang="ko-KR" altLang="en-US" sz="1000">
                <a:solidFill>
                  <a:schemeClr val="tx1"/>
                </a:solidFill>
                <a:effectLst/>
                <a:latin typeface="+mn-ea"/>
              </a:rPr>
              <a:t>오류 코드 생성</a:t>
            </a:r>
            <a:endParaRPr lang="en-US" altLang="ko-KR" sz="1000">
              <a:solidFill>
                <a:schemeClr val="tx1"/>
              </a:solidFill>
              <a:effectLst/>
            </a:endParaRPr>
          </a:p>
        </p:txBody>
      </p:sp>
      <p:sp>
        <p:nvSpPr>
          <p:cNvPr id="40" name="TextBox 39">
            <a:extLst>
              <a:ext uri="{FF2B5EF4-FFF2-40B4-BE49-F238E27FC236}">
                <a16:creationId xmlns:a16="http://schemas.microsoft.com/office/drawing/2014/main" id="{9A66F521-4EE1-6DB7-FA35-0F9C2092E3A1}"/>
              </a:ext>
            </a:extLst>
          </p:cNvPr>
          <p:cNvSpPr txBox="1"/>
          <p:nvPr/>
        </p:nvSpPr>
        <p:spPr>
          <a:xfrm>
            <a:off x="5149134" y="5717990"/>
            <a:ext cx="800903" cy="303929"/>
          </a:xfrm>
          <a:prstGeom prst="rect">
            <a:avLst/>
          </a:prstGeom>
          <a:noFill/>
        </p:spPr>
        <p:txBody>
          <a:bodyPr wrap="square">
            <a:spAutoFit/>
          </a:bodyPr>
          <a:lstStyle/>
          <a:p>
            <a:pPr>
              <a:lnSpc>
                <a:spcPct val="150000"/>
              </a:lnSpc>
              <a:spcBef>
                <a:spcPts val="400"/>
              </a:spcBef>
            </a:pPr>
            <a:r>
              <a:rPr lang="ko-KR" altLang="en-US" sz="1000">
                <a:solidFill>
                  <a:schemeClr val="tx1"/>
                </a:solidFill>
                <a:effectLst/>
                <a:latin typeface="+mn-ea"/>
              </a:rPr>
              <a:t>객체 생성</a:t>
            </a:r>
            <a:endParaRPr lang="en-US" altLang="ko-KR" sz="1000">
              <a:solidFill>
                <a:schemeClr val="tx1"/>
              </a:solidFill>
              <a:effectLst/>
            </a:endParaRPr>
          </a:p>
        </p:txBody>
      </p:sp>
      <p:sp>
        <p:nvSpPr>
          <p:cNvPr id="41" name="TextBox 40">
            <a:extLst>
              <a:ext uri="{FF2B5EF4-FFF2-40B4-BE49-F238E27FC236}">
                <a16:creationId xmlns:a16="http://schemas.microsoft.com/office/drawing/2014/main" id="{5EE190FA-16FB-F769-2A21-2BC290A552B1}"/>
              </a:ext>
            </a:extLst>
          </p:cNvPr>
          <p:cNvSpPr txBox="1"/>
          <p:nvPr/>
        </p:nvSpPr>
        <p:spPr>
          <a:xfrm>
            <a:off x="2147951" y="5601103"/>
            <a:ext cx="2259812" cy="303929"/>
          </a:xfrm>
          <a:prstGeom prst="rect">
            <a:avLst/>
          </a:prstGeom>
          <a:noFill/>
        </p:spPr>
        <p:txBody>
          <a:bodyPr wrap="square">
            <a:spAutoFit/>
          </a:bodyPr>
          <a:lstStyle/>
          <a:p>
            <a:pPr>
              <a:lnSpc>
                <a:spcPct val="150000"/>
              </a:lnSpc>
              <a:spcBef>
                <a:spcPts val="400"/>
              </a:spcBef>
            </a:pPr>
            <a:r>
              <a:rPr lang="ko-KR" altLang="en-US" sz="1000">
                <a:solidFill>
                  <a:schemeClr val="tx1"/>
                </a:solidFill>
                <a:effectLst/>
                <a:latin typeface="+mn-ea"/>
              </a:rPr>
              <a:t>예외 발생</a:t>
            </a:r>
            <a:endParaRPr lang="en-US" altLang="ko-KR" sz="1000">
              <a:solidFill>
                <a:schemeClr val="tx1"/>
              </a:solidFill>
              <a:effectLst/>
            </a:endParaRPr>
          </a:p>
        </p:txBody>
      </p:sp>
    </p:spTree>
    <p:extLst>
      <p:ext uri="{BB962C8B-B14F-4D97-AF65-F5344CB8AC3E}">
        <p14:creationId xmlns:p14="http://schemas.microsoft.com/office/powerpoint/2010/main" val="3614932503"/>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28235-34F3-480D-9582-51322E7389EC}"/>
              </a:ext>
            </a:extLst>
          </p:cNvPr>
          <p:cNvSpPr txBox="1"/>
          <p:nvPr/>
        </p:nvSpPr>
        <p:spPr>
          <a:xfrm>
            <a:off x="4431349" y="2921169"/>
            <a:ext cx="3329309" cy="1015663"/>
          </a:xfrm>
          <a:prstGeom prst="rect">
            <a:avLst/>
          </a:prstGeom>
          <a:noFill/>
        </p:spPr>
        <p:txBody>
          <a:bodyPr wrap="none" rtlCol="0">
            <a:spAutoFit/>
          </a:bodyPr>
          <a:lstStyle/>
          <a:p>
            <a:pPr algn="ctr"/>
            <a:r>
              <a:rPr lang="en-US" altLang="ko-KR" sz="6000">
                <a:solidFill>
                  <a:schemeClr val="accent1">
                    <a:lumMod val="75000"/>
                  </a:schemeClr>
                </a:solidFill>
                <a:latin typeface="+mj-lt"/>
              </a:rPr>
              <a:t>Validator</a:t>
            </a:r>
            <a:endParaRPr lang="ko-KR" altLang="en-US" sz="6000">
              <a:solidFill>
                <a:schemeClr val="accent1">
                  <a:lumMod val="75000"/>
                </a:schemeClr>
              </a:solidFill>
              <a:latin typeface="+mj-lt"/>
            </a:endParaRPr>
          </a:p>
        </p:txBody>
      </p:sp>
      <p:sp>
        <p:nvSpPr>
          <p:cNvPr id="3" name="TextBox 2">
            <a:extLst>
              <a:ext uri="{FF2B5EF4-FFF2-40B4-BE49-F238E27FC236}">
                <a16:creationId xmlns:a16="http://schemas.microsoft.com/office/drawing/2014/main" id="{CDB69857-4DB7-EFC1-D480-BBEE632C406D}"/>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4270170214"/>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직사각형 15">
            <a:extLst>
              <a:ext uri="{FF2B5EF4-FFF2-40B4-BE49-F238E27FC236}">
                <a16:creationId xmlns:a16="http://schemas.microsoft.com/office/drawing/2014/main" id="{329A2612-2917-599E-461B-EA9902094779}"/>
              </a:ext>
            </a:extLst>
          </p:cNvPr>
          <p:cNvSpPr/>
          <p:nvPr/>
        </p:nvSpPr>
        <p:spPr>
          <a:xfrm>
            <a:off x="107316" y="385672"/>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rPr>
              <a:t>개요</a:t>
            </a:r>
            <a:endParaRPr lang="ko-KR" altLang="en-US" b="1">
              <a:solidFill>
                <a:schemeClr val="accent1">
                  <a:lumMod val="75000"/>
                </a:schemeClr>
              </a:solidFill>
              <a:latin typeface="+mn-ea"/>
            </a:endParaRPr>
          </a:p>
        </p:txBody>
      </p:sp>
      <p:sp>
        <p:nvSpPr>
          <p:cNvPr id="17" name="직사각형 16">
            <a:extLst>
              <a:ext uri="{FF2B5EF4-FFF2-40B4-BE49-F238E27FC236}">
                <a16:creationId xmlns:a16="http://schemas.microsoft.com/office/drawing/2014/main" id="{07D34BE3-BBE8-5172-3F50-6F9FAEA6E617}"/>
              </a:ext>
            </a:extLst>
          </p:cNvPr>
          <p:cNvSpPr/>
          <p:nvPr/>
        </p:nvSpPr>
        <p:spPr>
          <a:xfrm>
            <a:off x="379351" y="755004"/>
            <a:ext cx="11705333" cy="346249"/>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Spring</a:t>
            </a:r>
            <a:r>
              <a:rPr lang="ko-KR" altLang="en-US" sz="1200"/>
              <a:t> 의 </a:t>
            </a:r>
            <a:r>
              <a:rPr lang="en-US" altLang="ko-KR" sz="1200"/>
              <a:t>Validator</a:t>
            </a:r>
            <a:r>
              <a:rPr lang="ko-KR" altLang="en-US" sz="1200"/>
              <a:t> 는 객체의 유효성을 검증하기 위해 설계된 인터페이스로</a:t>
            </a:r>
            <a:r>
              <a:rPr lang="en-US" altLang="ko-KR" sz="1200"/>
              <a:t> </a:t>
            </a:r>
            <a:r>
              <a:rPr lang="ko-KR" altLang="en-US" sz="1200"/>
              <a:t>데이터 유효성 검증을 단순화하면서 비즈니스 로직과 검증 로직을 분리하는 데 사용된다</a:t>
            </a:r>
            <a:r>
              <a:rPr lang="en-US" altLang="ko-KR" sz="1200"/>
              <a:t>. </a:t>
            </a:r>
          </a:p>
        </p:txBody>
      </p:sp>
      <p:sp>
        <p:nvSpPr>
          <p:cNvPr id="22" name="직사각형 21">
            <a:extLst>
              <a:ext uri="{FF2B5EF4-FFF2-40B4-BE49-F238E27FC236}">
                <a16:creationId xmlns:a16="http://schemas.microsoft.com/office/drawing/2014/main" id="{F49B2331-6E02-90F7-5B02-DF4E1840BE3C}"/>
              </a:ext>
            </a:extLst>
          </p:cNvPr>
          <p:cNvSpPr/>
          <p:nvPr/>
        </p:nvSpPr>
        <p:spPr>
          <a:xfrm>
            <a:off x="107316" y="1508314"/>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sz="1800" b="1">
                <a:solidFill>
                  <a:schemeClr val="accent1">
                    <a:lumMod val="75000"/>
                  </a:schemeClr>
                </a:solidFill>
              </a:rPr>
              <a:t>구조</a:t>
            </a:r>
            <a:endParaRPr lang="ko-KR" altLang="en-US" b="1">
              <a:solidFill>
                <a:schemeClr val="accent1">
                  <a:lumMod val="75000"/>
                </a:schemeClr>
              </a:solidFill>
              <a:latin typeface="+mn-ea"/>
            </a:endParaRPr>
          </a:p>
        </p:txBody>
      </p:sp>
      <p:sp>
        <p:nvSpPr>
          <p:cNvPr id="11" name="모서리가 둥근 직사각형 38">
            <a:extLst>
              <a:ext uri="{FF2B5EF4-FFF2-40B4-BE49-F238E27FC236}">
                <a16:creationId xmlns:a16="http://schemas.microsoft.com/office/drawing/2014/main" id="{398D6A33-B1F8-4A7B-B0BC-EB171CDB2667}"/>
              </a:ext>
            </a:extLst>
          </p:cNvPr>
          <p:cNvSpPr/>
          <p:nvPr/>
        </p:nvSpPr>
        <p:spPr>
          <a:xfrm>
            <a:off x="548182" y="2052391"/>
            <a:ext cx="3858122" cy="1429512"/>
          </a:xfrm>
          <a:prstGeom prst="roundRect">
            <a:avLst>
              <a:gd name="adj" fmla="val 5007"/>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marL="0" marR="0" lvl="0" indent="0" algn="ctr" defTabSz="914400" rtl="0" eaLnBrk="0" fontAlgn="base" latinLnBrk="0" hangingPunct="0">
              <a:lnSpc>
                <a:spcPct val="150000"/>
              </a:lnSpc>
              <a:spcBef>
                <a:spcPct val="0"/>
              </a:spcBef>
              <a:spcAft>
                <a:spcPct val="0"/>
              </a:spcAft>
              <a:buClrTx/>
              <a:buSzTx/>
              <a:buFontTx/>
              <a:buNone/>
              <a:tabLst/>
            </a:pPr>
            <a:r>
              <a:rPr kumimoji="0" lang="ko-KR" altLang="ko-KR" sz="2000" b="0" i="0" u="none" strike="noStrike" cap="none" normalizeH="0" baseline="0">
                <a:ln>
                  <a:noFill/>
                </a:ln>
                <a:solidFill>
                  <a:schemeClr val="bg1"/>
                </a:solidFill>
                <a:effectLst/>
                <a:latin typeface="Arial Unicode MS"/>
                <a:ea typeface="JetBrains Mono"/>
              </a:rPr>
              <a:t>Validator</a:t>
            </a:r>
            <a:br>
              <a:rPr kumimoji="0" lang="ko-KR" altLang="ko-KR" sz="1400" b="0" i="0" u="none" strike="noStrike" cap="none" normalizeH="0" baseline="0">
                <a:ln>
                  <a:noFill/>
                </a:ln>
                <a:solidFill>
                  <a:srgbClr val="BCBEC4"/>
                </a:solidFill>
                <a:effectLst/>
                <a:latin typeface="Arial Unicode MS"/>
                <a:ea typeface="JetBrains Mono"/>
              </a:rPr>
            </a:br>
            <a:r>
              <a:rPr kumimoji="0" lang="ko-KR" altLang="ko-KR" sz="1400" b="0" i="0" u="none" strike="noStrike" cap="none" normalizeH="0" baseline="0">
                <a:ln>
                  <a:noFill/>
                </a:ln>
                <a:solidFill>
                  <a:srgbClr val="CF8E6D"/>
                </a:solidFill>
                <a:effectLst/>
                <a:latin typeface="Arial Unicode MS"/>
                <a:ea typeface="JetBrains Mono"/>
              </a:rPr>
              <a:t>boolean </a:t>
            </a:r>
            <a:r>
              <a:rPr kumimoji="0" lang="ko-KR" altLang="ko-KR" sz="1400" b="0" i="0" u="none" strike="noStrike" cap="none" normalizeH="0" baseline="0">
                <a:ln>
                  <a:noFill/>
                </a:ln>
                <a:solidFill>
                  <a:srgbClr val="56A8F5"/>
                </a:solidFill>
                <a:effectLst/>
                <a:latin typeface="Arial Unicode MS"/>
                <a:ea typeface="JetBrains Mono"/>
              </a:rPr>
              <a:t>supports</a:t>
            </a:r>
            <a:r>
              <a:rPr kumimoji="0" lang="ko-KR" altLang="ko-KR" sz="1400" b="0" i="0" u="none" strike="noStrike" cap="none" normalizeH="0" baseline="0">
                <a:ln>
                  <a:noFill/>
                </a:ln>
                <a:solidFill>
                  <a:srgbClr val="BCBEC4"/>
                </a:solidFill>
                <a:effectLst/>
                <a:latin typeface="Arial Unicode MS"/>
                <a:ea typeface="JetBrains Mono"/>
              </a:rPr>
              <a:t>(Class&lt;?&gt; clazz)</a:t>
            </a:r>
            <a:br>
              <a:rPr kumimoji="0" lang="ko-KR" altLang="ko-KR" sz="1400" b="0" i="0" u="none" strike="noStrike" cap="none" normalizeH="0" baseline="0">
                <a:ln>
                  <a:noFill/>
                </a:ln>
                <a:solidFill>
                  <a:srgbClr val="BCBEC4"/>
                </a:solidFill>
                <a:effectLst/>
                <a:latin typeface="Arial Unicode MS"/>
                <a:ea typeface="JetBrains Mono"/>
              </a:rPr>
            </a:br>
            <a:r>
              <a:rPr kumimoji="0" lang="ko-KR" altLang="ko-KR" sz="1400" b="0" i="0" u="none" strike="noStrike" cap="none" normalizeH="0" baseline="0">
                <a:ln>
                  <a:noFill/>
                </a:ln>
                <a:solidFill>
                  <a:srgbClr val="CF8E6D"/>
                </a:solidFill>
                <a:effectLst/>
                <a:latin typeface="Arial Unicode MS"/>
                <a:ea typeface="JetBrains Mono"/>
              </a:rPr>
              <a:t>void </a:t>
            </a:r>
            <a:r>
              <a:rPr kumimoji="0" lang="ko-KR" altLang="ko-KR" sz="1400" b="0" i="0" u="none" strike="noStrike" cap="none" normalizeH="0" baseline="0">
                <a:ln>
                  <a:noFill/>
                </a:ln>
                <a:solidFill>
                  <a:srgbClr val="56A8F5"/>
                </a:solidFill>
                <a:effectLst/>
                <a:latin typeface="Arial Unicode MS"/>
                <a:ea typeface="JetBrains Mono"/>
              </a:rPr>
              <a:t>validate</a:t>
            </a:r>
            <a:r>
              <a:rPr kumimoji="0" lang="ko-KR" altLang="ko-KR" sz="1400" b="0" i="0" u="none" strike="noStrike" cap="none" normalizeH="0" baseline="0">
                <a:ln>
                  <a:noFill/>
                </a:ln>
                <a:solidFill>
                  <a:srgbClr val="BCBEC4"/>
                </a:solidFill>
                <a:effectLst/>
                <a:latin typeface="Arial Unicode MS"/>
                <a:ea typeface="JetBrains Mono"/>
              </a:rPr>
              <a:t>(Object target, Errors errors)</a:t>
            </a:r>
            <a:endParaRPr kumimoji="0" lang="ko-KR" altLang="ko-KR" sz="1400" b="0" i="0" u="none" strike="noStrike" cap="none" normalizeH="0" baseline="0">
              <a:ln>
                <a:noFill/>
              </a:ln>
              <a:solidFill>
                <a:schemeClr val="tx1"/>
              </a:solidFill>
              <a:effectLst/>
              <a:latin typeface="Arial" panose="020B0604020202020204" pitchFamily="34" charset="0"/>
            </a:endParaRPr>
          </a:p>
        </p:txBody>
      </p:sp>
      <p:sp>
        <p:nvSpPr>
          <p:cNvPr id="12" name="직사각형 11">
            <a:extLst>
              <a:ext uri="{FF2B5EF4-FFF2-40B4-BE49-F238E27FC236}">
                <a16:creationId xmlns:a16="http://schemas.microsoft.com/office/drawing/2014/main" id="{4377E55A-1081-45DF-8428-BE16EA9C7C06}"/>
              </a:ext>
            </a:extLst>
          </p:cNvPr>
          <p:cNvSpPr/>
          <p:nvPr/>
        </p:nvSpPr>
        <p:spPr>
          <a:xfrm>
            <a:off x="483311" y="3801918"/>
            <a:ext cx="8054830" cy="2364943"/>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400" b="1"/>
              <a:t>supports()</a:t>
            </a:r>
          </a:p>
          <a:p>
            <a:pPr marL="628650" lvl="1" indent="-171450">
              <a:lnSpc>
                <a:spcPct val="150000"/>
              </a:lnSpc>
              <a:buFont typeface="Arial" panose="020B0604020202020204" pitchFamily="34" charset="0"/>
              <a:buChar char="•"/>
            </a:pPr>
            <a:r>
              <a:rPr lang="ko-KR" altLang="en-US" sz="1200"/>
              <a:t>해당 </a:t>
            </a:r>
            <a:r>
              <a:rPr lang="en-US" altLang="ko-KR" sz="1200"/>
              <a:t>Validator</a:t>
            </a:r>
            <a:r>
              <a:rPr lang="ko-KR" altLang="en-US" sz="1200"/>
              <a:t>가 특정 객체 타입을 지원하는지 확인하는 메서드이다</a:t>
            </a:r>
            <a:endParaRPr lang="en-US" altLang="ko-KR" sz="1200"/>
          </a:p>
          <a:p>
            <a:pPr marL="628650" lvl="1" indent="-171450">
              <a:lnSpc>
                <a:spcPct val="150000"/>
              </a:lnSpc>
              <a:buFont typeface="Arial" panose="020B0604020202020204" pitchFamily="34" charset="0"/>
              <a:buChar char="•"/>
            </a:pPr>
            <a:r>
              <a:rPr lang="ko-KR" altLang="en-US" sz="1200"/>
              <a:t>이 메서드는 일반적으로 이렇게 구현된다</a:t>
            </a:r>
            <a:endParaRPr lang="en-US" altLang="ko-KR" sz="1200"/>
          </a:p>
          <a:p>
            <a:pPr marL="1085850" lvl="2" indent="-171450">
              <a:lnSpc>
                <a:spcPct val="150000"/>
              </a:lnSpc>
              <a:buFont typeface="Arial" panose="020B0604020202020204" pitchFamily="34" charset="0"/>
              <a:buChar char="•"/>
            </a:pPr>
            <a:r>
              <a:rPr lang="en-US" altLang="ko-KR" sz="1200"/>
              <a:t>Foo.class.isAssignableFrom(clazz) - Foo</a:t>
            </a:r>
            <a:r>
              <a:rPr lang="ko-KR" altLang="en-US" sz="1200"/>
              <a:t>는 실제로 검증할 객체 인스턴스의 클래스 또는 상위 클래스이다</a:t>
            </a:r>
            <a:endParaRPr lang="en-US" altLang="ko-KR" sz="1200"/>
          </a:p>
          <a:p>
            <a:pPr marL="1085850" lvl="2" indent="-171450">
              <a:lnSpc>
                <a:spcPct val="150000"/>
              </a:lnSpc>
              <a:buFont typeface="Arial" panose="020B0604020202020204" pitchFamily="34" charset="0"/>
              <a:buChar char="•"/>
            </a:pPr>
            <a:endParaRPr lang="en-US" altLang="ko-KR" sz="1200"/>
          </a:p>
          <a:p>
            <a:pPr marL="171450" indent="-171450">
              <a:lnSpc>
                <a:spcPct val="150000"/>
              </a:lnSpc>
              <a:buFont typeface="Arial" panose="020B0604020202020204" pitchFamily="34" charset="0"/>
              <a:buChar char="•"/>
            </a:pPr>
            <a:r>
              <a:rPr lang="en-US" altLang="ko-KR" sz="1400" b="1"/>
              <a:t>validate()</a:t>
            </a:r>
          </a:p>
          <a:p>
            <a:pPr marL="628650" lvl="1" indent="-171450">
              <a:lnSpc>
                <a:spcPct val="150000"/>
              </a:lnSpc>
              <a:buFont typeface="Arial" panose="020B0604020202020204" pitchFamily="34" charset="0"/>
              <a:buChar char="•"/>
            </a:pPr>
            <a:r>
              <a:rPr lang="ko-KR" altLang="en-US" sz="1200"/>
              <a:t>주어진 대상 객체가 </a:t>
            </a:r>
            <a:r>
              <a:rPr lang="en-US" altLang="ko-KR" sz="1200"/>
              <a:t>supports(Class) </a:t>
            </a:r>
            <a:r>
              <a:rPr lang="ko-KR" altLang="en-US" sz="1200"/>
              <a:t>메서드에서 </a:t>
            </a:r>
            <a:r>
              <a:rPr lang="en-US" altLang="ko-KR" sz="1200"/>
              <a:t>true</a:t>
            </a:r>
            <a:r>
              <a:rPr lang="ko-KR" altLang="en-US" sz="1200"/>
              <a:t>를 반환하는 클래스여야만 검증할 수 있다</a:t>
            </a:r>
            <a:endParaRPr lang="en-US" altLang="ko-KR" sz="1200"/>
          </a:p>
          <a:p>
            <a:pPr marL="628650" lvl="1" indent="-171450">
              <a:lnSpc>
                <a:spcPct val="150000"/>
              </a:lnSpc>
              <a:buFont typeface="Arial" panose="020B0604020202020204" pitchFamily="34" charset="0"/>
              <a:buChar char="•"/>
            </a:pPr>
            <a:r>
              <a:rPr lang="ko-KR" altLang="en-US" sz="1200"/>
              <a:t>실제 유효성 검사를 수행하는 메서드이며 유효성 검사에 실패한 경우 </a:t>
            </a:r>
            <a:r>
              <a:rPr lang="en-US" altLang="ko-KR" sz="1200"/>
              <a:t>Errors </a:t>
            </a:r>
            <a:r>
              <a:rPr lang="ko-KR" altLang="en-US" sz="1200"/>
              <a:t>객체를 사용하여 오류를 추가한다</a:t>
            </a:r>
            <a:endParaRPr lang="en-US" altLang="ko-KR" sz="1200"/>
          </a:p>
        </p:txBody>
      </p:sp>
    </p:spTree>
    <p:extLst>
      <p:ext uri="{BB962C8B-B14F-4D97-AF65-F5344CB8AC3E}">
        <p14:creationId xmlns:p14="http://schemas.microsoft.com/office/powerpoint/2010/main" val="1358165054"/>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직사각형 15">
            <a:extLst>
              <a:ext uri="{FF2B5EF4-FFF2-40B4-BE49-F238E27FC236}">
                <a16:creationId xmlns:a16="http://schemas.microsoft.com/office/drawing/2014/main" id="{329A2612-2917-599E-461B-EA9902094779}"/>
              </a:ext>
            </a:extLst>
          </p:cNvPr>
          <p:cNvSpPr/>
          <p:nvPr/>
        </p:nvSpPr>
        <p:spPr>
          <a:xfrm>
            <a:off x="64644" y="179222"/>
            <a:ext cx="1396536"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기본</a:t>
            </a:r>
            <a:r>
              <a:rPr lang="en-US" altLang="ko-KR" b="1">
                <a:solidFill>
                  <a:schemeClr val="accent1">
                    <a:lumMod val="75000"/>
                  </a:schemeClr>
                </a:solidFill>
                <a:latin typeface="+mn-ea"/>
              </a:rPr>
              <a:t> </a:t>
            </a:r>
            <a:r>
              <a:rPr lang="ko-KR" altLang="en-US" b="1">
                <a:solidFill>
                  <a:schemeClr val="accent1">
                    <a:lumMod val="75000"/>
                  </a:schemeClr>
                </a:solidFill>
                <a:latin typeface="+mn-ea"/>
              </a:rPr>
              <a:t>구현</a:t>
            </a:r>
          </a:p>
        </p:txBody>
      </p:sp>
      <p:sp>
        <p:nvSpPr>
          <p:cNvPr id="5" name="TextBox 4">
            <a:extLst>
              <a:ext uri="{FF2B5EF4-FFF2-40B4-BE49-F238E27FC236}">
                <a16:creationId xmlns:a16="http://schemas.microsoft.com/office/drawing/2014/main" id="{EB68334E-DD5A-627B-8BCA-8C64C1486839}"/>
              </a:ext>
            </a:extLst>
          </p:cNvPr>
          <p:cNvSpPr txBox="1"/>
          <p:nvPr/>
        </p:nvSpPr>
        <p:spPr>
          <a:xfrm>
            <a:off x="6570497" y="620730"/>
            <a:ext cx="5322313" cy="5403402"/>
          </a:xfrm>
          <a:prstGeom prst="rect">
            <a:avLst/>
          </a:prstGeom>
          <a:solidFill>
            <a:schemeClr val="bg2">
              <a:lumMod val="10000"/>
            </a:schemeClr>
          </a:solidFill>
        </p:spPr>
        <p:txBody>
          <a:bodyPr wrap="square">
            <a:spAutoFit/>
          </a:bodyPr>
          <a:lstStyle/>
          <a:p>
            <a:pPr>
              <a:lnSpc>
                <a:spcPct val="150000"/>
              </a:lnSpc>
            </a:pPr>
            <a:r>
              <a:rPr lang="en-US" altLang="ko-KR" sz="1100">
                <a:solidFill>
                  <a:srgbClr val="B3AE60"/>
                </a:solidFill>
                <a:effectLst/>
                <a:highlight>
                  <a:srgbClr val="1E1F22"/>
                </a:highlight>
              </a:rPr>
              <a:t>@Component</a:t>
            </a:r>
            <a:br>
              <a:rPr lang="en-US" altLang="ko-KR" sz="1100">
                <a:solidFill>
                  <a:srgbClr val="B3AE60"/>
                </a:solidFill>
                <a:effectLst/>
                <a:highlight>
                  <a:srgbClr val="1E1F22"/>
                </a:highlight>
              </a:rPr>
            </a:br>
            <a:r>
              <a:rPr lang="en-US" altLang="ko-KR" sz="1100">
                <a:solidFill>
                  <a:srgbClr val="CF8E6D"/>
                </a:solidFill>
                <a:effectLst/>
                <a:highlight>
                  <a:srgbClr val="1E1F22"/>
                </a:highlight>
              </a:rPr>
              <a:t>public class </a:t>
            </a:r>
            <a:r>
              <a:rPr lang="en-US" altLang="ko-KR" sz="1100">
                <a:solidFill>
                  <a:srgbClr val="BCBEC4"/>
                </a:solidFill>
                <a:effectLst/>
                <a:highlight>
                  <a:srgbClr val="1E1F22"/>
                </a:highlight>
              </a:rPr>
              <a:t>UserValidator </a:t>
            </a:r>
            <a:r>
              <a:rPr lang="en-US" altLang="ko-KR" sz="1100">
                <a:solidFill>
                  <a:srgbClr val="CF8E6D"/>
                </a:solidFill>
                <a:effectLst/>
                <a:highlight>
                  <a:srgbClr val="1E1F22"/>
                </a:highlight>
              </a:rPr>
              <a:t>implements </a:t>
            </a:r>
            <a:r>
              <a:rPr lang="en-US" altLang="ko-KR" sz="1100">
                <a:solidFill>
                  <a:srgbClr val="BCBEC4"/>
                </a:solidFill>
                <a:effectLst/>
                <a:highlight>
                  <a:srgbClr val="1E1F22"/>
                </a:highlight>
              </a:rPr>
              <a:t>Validator </a:t>
            </a:r>
            <a:r>
              <a:rPr lang="en-US" altLang="ko-KR" sz="1100">
                <a:solidFill>
                  <a:srgbClr val="E8BA36"/>
                </a:solidFill>
                <a:effectLst/>
                <a:highlight>
                  <a:srgbClr val="1E1F22"/>
                </a:highlight>
              </a:rPr>
              <a:t>{</a:t>
            </a:r>
          </a:p>
          <a:p>
            <a:pPr>
              <a:lnSpc>
                <a:spcPct val="150000"/>
              </a:lnSpc>
            </a:pPr>
            <a:br>
              <a:rPr lang="en-US" altLang="ko-KR" sz="1100">
                <a:solidFill>
                  <a:srgbClr val="E8BA36"/>
                </a:solidFill>
                <a:effectLst/>
                <a:highlight>
                  <a:srgbClr val="1E1F22"/>
                </a:highlight>
              </a:rPr>
            </a:br>
            <a:r>
              <a:rPr lang="en-US" altLang="ko-KR" sz="1100">
                <a:solidFill>
                  <a:srgbClr val="E8BA36"/>
                </a:solidFill>
                <a:effectLst/>
                <a:highlight>
                  <a:srgbClr val="1E1F22"/>
                </a:highlight>
              </a:rPr>
              <a:t>    </a:t>
            </a:r>
            <a:r>
              <a:rPr lang="en-US" altLang="ko-KR" sz="1100">
                <a:solidFill>
                  <a:srgbClr val="B3AE60"/>
                </a:solidFill>
                <a:effectLst/>
                <a:highlight>
                  <a:srgbClr val="1E1F22"/>
                </a:highlight>
              </a:rPr>
              <a:t>@Override</a:t>
            </a:r>
            <a:br>
              <a:rPr lang="en-US" altLang="ko-KR" sz="1100">
                <a:solidFill>
                  <a:srgbClr val="B3AE60"/>
                </a:solidFill>
                <a:effectLst/>
                <a:highlight>
                  <a:srgbClr val="1E1F22"/>
                </a:highlight>
              </a:rPr>
            </a:br>
            <a:r>
              <a:rPr lang="en-US" altLang="ko-KR" sz="1100">
                <a:solidFill>
                  <a:srgbClr val="B3AE60"/>
                </a:solidFill>
                <a:effectLst/>
                <a:highlight>
                  <a:srgbClr val="1E1F22"/>
                </a:highlight>
              </a:rPr>
              <a:t>    </a:t>
            </a:r>
            <a:r>
              <a:rPr lang="en-US" altLang="ko-KR" sz="1100">
                <a:solidFill>
                  <a:srgbClr val="CF8E6D"/>
                </a:solidFill>
                <a:effectLst/>
                <a:highlight>
                  <a:srgbClr val="1E1F22"/>
                </a:highlight>
              </a:rPr>
              <a:t>public boolean </a:t>
            </a:r>
            <a:r>
              <a:rPr lang="en-US" altLang="ko-KR" sz="1100">
                <a:solidFill>
                  <a:srgbClr val="56A8F5"/>
                </a:solidFill>
                <a:effectLst/>
                <a:highlight>
                  <a:srgbClr val="1E1F22"/>
                </a:highlight>
              </a:rPr>
              <a:t>supports</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Class</a:t>
            </a:r>
            <a:r>
              <a:rPr lang="en-US" altLang="ko-KR" sz="1100">
                <a:solidFill>
                  <a:srgbClr val="E8BA36"/>
                </a:solidFill>
                <a:effectLst/>
                <a:highlight>
                  <a:srgbClr val="1E1F22"/>
                </a:highlight>
              </a:rPr>
              <a:t>&lt;</a:t>
            </a:r>
            <a:r>
              <a:rPr lang="en-US" altLang="ko-KR" sz="1100">
                <a:solidFill>
                  <a:srgbClr val="BCBEC4"/>
                </a:solidFill>
                <a:effectLst/>
                <a:highlight>
                  <a:srgbClr val="1E1F22"/>
                </a:highlight>
              </a:rPr>
              <a:t>?</a:t>
            </a:r>
            <a:r>
              <a:rPr lang="en-US" altLang="ko-KR" sz="1100">
                <a:solidFill>
                  <a:srgbClr val="E8BA36"/>
                </a:solidFill>
                <a:effectLst/>
                <a:highlight>
                  <a:srgbClr val="1E1F22"/>
                </a:highlight>
              </a:rPr>
              <a:t>&gt; </a:t>
            </a:r>
            <a:r>
              <a:rPr lang="en-US" altLang="ko-KR" sz="1100">
                <a:solidFill>
                  <a:srgbClr val="BCBEC4"/>
                </a:solidFill>
                <a:effectLst/>
                <a:highlight>
                  <a:srgbClr val="1E1F22"/>
                </a:highlight>
              </a:rPr>
              <a:t>clazz</a:t>
            </a:r>
            <a:r>
              <a:rPr lang="en-US" altLang="ko-KR" sz="1100">
                <a:solidFill>
                  <a:srgbClr val="E8BA36"/>
                </a:solidFill>
                <a:effectLst/>
                <a:highlight>
                  <a:srgbClr val="1E1F22"/>
                </a:highlight>
              </a:rPr>
              <a:t>) </a:t>
            </a:r>
            <a:r>
              <a:rPr lang="en-US" altLang="ko-KR" sz="1100">
                <a:solidFill>
                  <a:srgbClr val="54A857"/>
                </a:solidFill>
                <a:effectLst/>
                <a:highlight>
                  <a:srgbClr val="1E1F22"/>
                </a:highlight>
              </a:rPr>
              <a:t>{</a:t>
            </a:r>
            <a:br>
              <a:rPr lang="ko-KR" altLang="en-US" sz="1100">
                <a:solidFill>
                  <a:srgbClr val="7A7E85"/>
                </a:solidFill>
                <a:effectLst/>
                <a:highlight>
                  <a:srgbClr val="1E1F22"/>
                </a:highlight>
                <a:latin typeface="Menlo-Regular" panose="020B0609030804020204" pitchFamily="49" charset="0"/>
              </a:rPr>
            </a:br>
            <a:r>
              <a:rPr lang="ko-KR" altLang="en-US" sz="1100">
                <a:solidFill>
                  <a:srgbClr val="7A7E85"/>
                </a:solidFill>
                <a:effectLst/>
                <a:highlight>
                  <a:srgbClr val="1E1F22"/>
                </a:highlight>
                <a:latin typeface="Menlo-Regular" panose="020B0609030804020204" pitchFamily="49" charset="0"/>
              </a:rPr>
              <a:t>    </a:t>
            </a:r>
            <a:r>
              <a:rPr lang="en-US" altLang="ko-KR" sz="1100">
                <a:solidFill>
                  <a:srgbClr val="CF8E6D"/>
                </a:solidFill>
                <a:effectLst/>
                <a:highlight>
                  <a:srgbClr val="1E1F22"/>
                </a:highlight>
              </a:rPr>
              <a:t>return </a:t>
            </a:r>
            <a:r>
              <a:rPr lang="en-US" altLang="ko-KR" sz="1100">
                <a:solidFill>
                  <a:srgbClr val="BCBEC4"/>
                </a:solidFill>
                <a:effectLst/>
                <a:highlight>
                  <a:srgbClr val="1E1F22"/>
                </a:highlight>
              </a:rPr>
              <a:t>User.</a:t>
            </a:r>
            <a:r>
              <a:rPr lang="en-US" altLang="ko-KR" sz="1100">
                <a:solidFill>
                  <a:srgbClr val="CF8E6D"/>
                </a:solidFill>
                <a:effectLst/>
                <a:highlight>
                  <a:srgbClr val="1E1F22"/>
                </a:highlight>
              </a:rPr>
              <a:t>class</a:t>
            </a:r>
            <a:r>
              <a:rPr lang="en-US" altLang="ko-KR" sz="1100">
                <a:solidFill>
                  <a:srgbClr val="BCBEC4"/>
                </a:solidFill>
                <a:effectLst/>
                <a:highlight>
                  <a:srgbClr val="1E1F22"/>
                </a:highlight>
              </a:rPr>
              <a:t>.isAssignableFrom</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clazz</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a:t>
            </a:r>
            <a:r>
              <a:rPr lang="ko-KR" altLang="en-US" sz="1100">
                <a:solidFill>
                  <a:srgbClr val="BCBEC4"/>
                </a:solidFill>
                <a:effectLst/>
                <a:highlight>
                  <a:srgbClr val="1E1F22"/>
                </a:highlight>
              </a:rPr>
              <a:t> </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a:t>
            </a:r>
            <a:r>
              <a:rPr lang="en-US" altLang="ko-KR" sz="1100">
                <a:solidFill>
                  <a:srgbClr val="54A857"/>
                </a:solidFill>
                <a:effectLst/>
                <a:highlight>
                  <a:srgbClr val="1E1F22"/>
                </a:highlight>
              </a:rPr>
              <a:t>}</a:t>
            </a:r>
            <a:br>
              <a:rPr lang="en-US" altLang="ko-KR" sz="1100">
                <a:solidFill>
                  <a:srgbClr val="54A857"/>
                </a:solidFill>
                <a:effectLst/>
                <a:highlight>
                  <a:srgbClr val="1E1F22"/>
                </a:highlight>
              </a:rPr>
            </a:br>
            <a:r>
              <a:rPr lang="en-US" altLang="ko-KR" sz="1100">
                <a:solidFill>
                  <a:srgbClr val="54A857"/>
                </a:solidFill>
                <a:effectLst/>
                <a:highlight>
                  <a:srgbClr val="1E1F22"/>
                </a:highlight>
              </a:rPr>
              <a:t>    </a:t>
            </a:r>
            <a:r>
              <a:rPr lang="en-US" altLang="ko-KR" sz="1100">
                <a:solidFill>
                  <a:srgbClr val="B3AE60"/>
                </a:solidFill>
                <a:effectLst/>
                <a:highlight>
                  <a:srgbClr val="1E1F22"/>
                </a:highlight>
              </a:rPr>
              <a:t>@Override</a:t>
            </a:r>
            <a:br>
              <a:rPr lang="en-US" altLang="ko-KR" sz="1100">
                <a:solidFill>
                  <a:srgbClr val="B3AE60"/>
                </a:solidFill>
                <a:effectLst/>
                <a:highlight>
                  <a:srgbClr val="1E1F22"/>
                </a:highlight>
              </a:rPr>
            </a:br>
            <a:r>
              <a:rPr lang="en-US" altLang="ko-KR" sz="1100">
                <a:solidFill>
                  <a:srgbClr val="B3AE60"/>
                </a:solidFill>
                <a:effectLst/>
                <a:highlight>
                  <a:srgbClr val="1E1F22"/>
                </a:highlight>
              </a:rPr>
              <a:t>    </a:t>
            </a:r>
            <a:r>
              <a:rPr lang="en-US" altLang="ko-KR" sz="1100">
                <a:solidFill>
                  <a:srgbClr val="CF8E6D"/>
                </a:solidFill>
                <a:effectLst/>
                <a:highlight>
                  <a:srgbClr val="1E1F22"/>
                </a:highlight>
              </a:rPr>
              <a:t>public void </a:t>
            </a:r>
            <a:r>
              <a:rPr lang="en-US" altLang="ko-KR" sz="1100">
                <a:solidFill>
                  <a:srgbClr val="56A8F5"/>
                </a:solidFill>
                <a:effectLst/>
                <a:highlight>
                  <a:srgbClr val="1E1F22"/>
                </a:highlight>
              </a:rPr>
              <a:t>validate</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Object target, Errors errors</a:t>
            </a:r>
            <a:r>
              <a:rPr lang="en-US" altLang="ko-KR" sz="1100">
                <a:solidFill>
                  <a:srgbClr val="E8BA36"/>
                </a:solidFill>
                <a:effectLst/>
                <a:highlight>
                  <a:srgbClr val="1E1F22"/>
                </a:highlight>
              </a:rPr>
              <a:t>) </a:t>
            </a:r>
            <a:r>
              <a:rPr lang="en-US" altLang="ko-KR" sz="1100">
                <a:solidFill>
                  <a:srgbClr val="54A857"/>
                </a:solidFill>
                <a:effectLst/>
                <a:highlight>
                  <a:srgbClr val="1E1F22"/>
                </a:highlight>
              </a:rPr>
              <a:t>{</a:t>
            </a:r>
            <a:br>
              <a:rPr lang="en-US" altLang="ko-KR" sz="1100">
                <a:solidFill>
                  <a:srgbClr val="54A857"/>
                </a:solidFill>
                <a:effectLst/>
                <a:highlight>
                  <a:srgbClr val="1E1F22"/>
                </a:highlight>
              </a:rPr>
            </a:br>
            <a:r>
              <a:rPr lang="en-US" altLang="ko-KR" sz="1100">
                <a:solidFill>
                  <a:srgbClr val="54A857"/>
                </a:solidFill>
                <a:effectLst/>
                <a:highlight>
                  <a:srgbClr val="1E1F22"/>
                </a:highlight>
              </a:rPr>
              <a:t>        </a:t>
            </a:r>
            <a:r>
              <a:rPr lang="en-US" altLang="ko-KR" sz="1100">
                <a:solidFill>
                  <a:srgbClr val="BCBEC4"/>
                </a:solidFill>
                <a:effectLst/>
                <a:highlight>
                  <a:srgbClr val="1E1F22"/>
                </a:highlight>
              </a:rPr>
              <a:t>User user = </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User</a:t>
            </a:r>
            <a:r>
              <a:rPr lang="en-US" altLang="ko-KR" sz="1100">
                <a:solidFill>
                  <a:srgbClr val="E8BA36"/>
                </a:solidFill>
                <a:effectLst/>
                <a:highlight>
                  <a:srgbClr val="1E1F22"/>
                </a:highlight>
              </a:rPr>
              <a:t>) </a:t>
            </a:r>
            <a:r>
              <a:rPr lang="en-US" altLang="ko-KR" sz="1100">
                <a:solidFill>
                  <a:srgbClr val="BCBEC4"/>
                </a:solidFill>
                <a:effectLst/>
                <a:highlight>
                  <a:srgbClr val="1E1F22"/>
                </a:highlight>
              </a:rPr>
              <a:t>target;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a:t>
            </a:r>
            <a:r>
              <a:rPr lang="en-US" altLang="ko-KR" sz="1100">
                <a:solidFill>
                  <a:srgbClr val="7A7E85"/>
                </a:solidFill>
                <a:effectLst/>
                <a:highlight>
                  <a:srgbClr val="1E1F22"/>
                </a:highlight>
              </a:rPr>
              <a:t>// </a:t>
            </a:r>
            <a:r>
              <a:rPr lang="ko-KR" altLang="en-US" sz="1100">
                <a:solidFill>
                  <a:srgbClr val="7A7E85"/>
                </a:solidFill>
                <a:effectLst/>
                <a:highlight>
                  <a:srgbClr val="1E1F22"/>
                </a:highlight>
                <a:latin typeface="Menlo-Regular" panose="020B0609030804020204" pitchFamily="49" charset="0"/>
              </a:rPr>
              <a:t>공백 또는 빈 값 검증 유틸 </a:t>
            </a:r>
            <a:br>
              <a:rPr lang="ko-KR" altLang="en-US" sz="1100">
                <a:solidFill>
                  <a:srgbClr val="7A7E85"/>
                </a:solidFill>
                <a:effectLst/>
                <a:highlight>
                  <a:srgbClr val="1E1F22"/>
                </a:highlight>
                <a:latin typeface="Menlo-Regular" panose="020B0609030804020204" pitchFamily="49" charset="0"/>
              </a:rPr>
            </a:br>
            <a:r>
              <a:rPr lang="ko-KR" altLang="en-US" sz="1100">
                <a:solidFill>
                  <a:srgbClr val="7A7E85"/>
                </a:solidFill>
                <a:effectLst/>
                <a:highlight>
                  <a:srgbClr val="1E1F22"/>
                </a:highlight>
                <a:latin typeface="Menlo-Regular" panose="020B0609030804020204" pitchFamily="49" charset="0"/>
              </a:rPr>
              <a:t>   </a:t>
            </a:r>
            <a:r>
              <a:rPr lang="en-US" altLang="ko-KR" sz="1100">
                <a:solidFill>
                  <a:srgbClr val="BCBEC4"/>
                </a:solidFill>
                <a:effectLst/>
                <a:highlight>
                  <a:srgbClr val="1E1F22"/>
                </a:highlight>
              </a:rPr>
              <a:t>ValidationUtils.rejectIfEmptyOrWhitespace</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errors, </a:t>
            </a:r>
            <a:r>
              <a:rPr lang="en-US" altLang="ko-KR" sz="1100">
                <a:solidFill>
                  <a:srgbClr val="6AAB73"/>
                </a:solidFill>
                <a:effectLst/>
                <a:highlight>
                  <a:srgbClr val="1E1F22"/>
                </a:highlight>
              </a:rPr>
              <a:t>"userName"</a:t>
            </a:r>
            <a:r>
              <a:rPr lang="en-US" altLang="ko-KR" sz="1100">
                <a:solidFill>
                  <a:srgbClr val="BCBEC4"/>
                </a:solidFill>
                <a:effectLst/>
                <a:highlight>
                  <a:srgbClr val="1E1F22"/>
                </a:highlight>
              </a:rPr>
              <a:t>, </a:t>
            </a:r>
            <a:r>
              <a:rPr lang="en-US" altLang="ko-KR" sz="1100">
                <a:solidFill>
                  <a:srgbClr val="6AAB73"/>
                </a:solidFill>
                <a:effectLst/>
                <a:highlight>
                  <a:srgbClr val="1E1F22"/>
                </a:highlight>
              </a:rPr>
              <a:t>"required"</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a:t>
            </a:r>
            <a:br>
              <a:rPr lang="ko-KR" altLang="en-US" sz="1100">
                <a:solidFill>
                  <a:srgbClr val="7A7E85"/>
                </a:solidFill>
                <a:effectLst/>
                <a:highlight>
                  <a:srgbClr val="1E1F22"/>
                </a:highlight>
                <a:latin typeface="Menlo-Regular" panose="020B0609030804020204" pitchFamily="49" charset="0"/>
              </a:rPr>
            </a:br>
            <a:r>
              <a:rPr lang="ko-KR" altLang="en-US" sz="1100">
                <a:solidFill>
                  <a:srgbClr val="7A7E85"/>
                </a:solidFill>
                <a:effectLst/>
                <a:highlight>
                  <a:srgbClr val="1E1F22"/>
                </a:highlight>
                <a:latin typeface="Menlo-Regular" panose="020B0609030804020204" pitchFamily="49" charset="0"/>
              </a:rPr>
              <a:t>   </a:t>
            </a:r>
            <a:r>
              <a:rPr lang="en-US" altLang="ko-KR" sz="1100">
                <a:solidFill>
                  <a:srgbClr val="CF8E6D"/>
                </a:solidFill>
                <a:effectLst/>
                <a:highlight>
                  <a:srgbClr val="1E1F22"/>
                </a:highlight>
              </a:rPr>
              <a:t>if </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user. getAge</a:t>
            </a:r>
            <a:r>
              <a:rPr lang="en-US" altLang="ko-KR" sz="1100">
                <a:solidFill>
                  <a:srgbClr val="54A857"/>
                </a:solidFill>
                <a:effectLst/>
                <a:highlight>
                  <a:srgbClr val="1E1F22"/>
                </a:highlight>
              </a:rPr>
              <a:t>() </a:t>
            </a:r>
            <a:r>
              <a:rPr lang="en-US" altLang="ko-KR" sz="1100">
                <a:solidFill>
                  <a:srgbClr val="BCBEC4"/>
                </a:solidFill>
                <a:effectLst/>
                <a:highlight>
                  <a:srgbClr val="1E1F22"/>
                </a:highlight>
              </a:rPr>
              <a:t>&gt; </a:t>
            </a:r>
            <a:r>
              <a:rPr lang="en-US" altLang="ko-KR" sz="1100">
                <a:solidFill>
                  <a:srgbClr val="2AACB8"/>
                </a:solidFill>
                <a:effectLst/>
                <a:highlight>
                  <a:srgbClr val="1E1F22"/>
                </a:highlight>
              </a:rPr>
              <a:t>100</a:t>
            </a:r>
            <a:r>
              <a:rPr lang="en-US" altLang="ko-KR" sz="1100">
                <a:solidFill>
                  <a:srgbClr val="E8BA36"/>
                </a:solidFill>
                <a:effectLst/>
                <a:highlight>
                  <a:srgbClr val="1E1F22"/>
                </a:highlight>
              </a:rPr>
              <a:t>) </a:t>
            </a:r>
            <a:r>
              <a:rPr lang="en-US" altLang="ko-KR" sz="1100">
                <a:solidFill>
                  <a:srgbClr val="359FF4"/>
                </a:solidFill>
                <a:effectLst/>
                <a:highlight>
                  <a:srgbClr val="1E1F22"/>
                </a:highlight>
              </a:rPr>
              <a:t>{</a:t>
            </a:r>
            <a:br>
              <a:rPr lang="en-US" altLang="ko-KR" sz="1100">
                <a:solidFill>
                  <a:srgbClr val="359FF4"/>
                </a:solidFill>
                <a:effectLst/>
                <a:highlight>
                  <a:srgbClr val="1E1F22"/>
                </a:highlight>
              </a:rPr>
            </a:br>
            <a:r>
              <a:rPr lang="en-US" altLang="ko-KR" sz="1100">
                <a:solidFill>
                  <a:srgbClr val="359FF4"/>
                </a:solidFill>
                <a:effectLst/>
                <a:highlight>
                  <a:srgbClr val="1E1F22"/>
                </a:highlight>
              </a:rPr>
              <a:t>            </a:t>
            </a:r>
            <a:r>
              <a:rPr lang="ko-KR" altLang="en-US" sz="1100">
                <a:solidFill>
                  <a:srgbClr val="359FF4"/>
                </a:solidFill>
                <a:effectLst/>
                <a:highlight>
                  <a:srgbClr val="1E1F22"/>
                </a:highlight>
              </a:rPr>
              <a:t>  </a:t>
            </a:r>
            <a:r>
              <a:rPr lang="en-US" altLang="ko-KR" sz="1100">
                <a:solidFill>
                  <a:srgbClr val="BCBEC4"/>
                </a:solidFill>
                <a:effectLst/>
                <a:highlight>
                  <a:srgbClr val="1E1F22"/>
                </a:highlight>
              </a:rPr>
              <a:t>errors.rejectValue</a:t>
            </a:r>
            <a:r>
              <a:rPr lang="en-US" altLang="ko-KR" sz="1100">
                <a:solidFill>
                  <a:srgbClr val="54A857"/>
                </a:solidFill>
                <a:effectLst/>
                <a:highlight>
                  <a:srgbClr val="1E1F22"/>
                </a:highlight>
              </a:rPr>
              <a:t>(</a:t>
            </a:r>
            <a:r>
              <a:rPr lang="en-US" altLang="ko-KR" sz="1100">
                <a:solidFill>
                  <a:srgbClr val="6AAB73"/>
                </a:solidFill>
                <a:effectLst/>
                <a:highlight>
                  <a:srgbClr val="1E1F22"/>
                </a:highlight>
              </a:rPr>
              <a:t>"age"</a:t>
            </a:r>
            <a:r>
              <a:rPr lang="en-US" altLang="ko-KR" sz="1100">
                <a:solidFill>
                  <a:srgbClr val="BCBEC4"/>
                </a:solidFill>
                <a:effectLst/>
                <a:highlight>
                  <a:srgbClr val="1E1F22"/>
                </a:highlight>
              </a:rPr>
              <a:t>, </a:t>
            </a:r>
            <a:r>
              <a:rPr lang="en-US" altLang="ko-KR" sz="1100">
                <a:solidFill>
                  <a:srgbClr val="6AAB73"/>
                </a:solidFill>
                <a:effectLst/>
                <a:highlight>
                  <a:srgbClr val="1E1F22"/>
                </a:highlight>
              </a:rPr>
              <a:t>"</a:t>
            </a:r>
            <a:r>
              <a:rPr lang="en-US" altLang="ko-KR" sz="1100">
                <a:solidFill>
                  <a:srgbClr val="6AAB73"/>
                </a:solidFill>
                <a:highlight>
                  <a:srgbClr val="1E1F22"/>
                </a:highlight>
              </a:rPr>
              <a:t>max</a:t>
            </a:r>
            <a:r>
              <a:rPr lang="en-US" altLang="ko-KR" sz="1100">
                <a:solidFill>
                  <a:srgbClr val="6AAB73"/>
                </a:solidFill>
                <a:effectLst/>
                <a:highlight>
                  <a:srgbClr val="1E1F22"/>
                </a:highlight>
              </a:rPr>
              <a:t>", new Object[]{100}</a:t>
            </a:r>
            <a:r>
              <a:rPr lang="en-US" altLang="ko-KR" sz="1100">
                <a:solidFill>
                  <a:srgbClr val="54A857"/>
                </a:solidFill>
                <a:effectLst/>
                <a:highlight>
                  <a:srgbClr val="1E1F22"/>
                </a:highlight>
              </a:rPr>
              <a:t>)</a:t>
            </a:r>
            <a:r>
              <a:rPr lang="en-US" altLang="ko-KR" sz="1100">
                <a:solidFill>
                  <a:srgbClr val="BCBEC4"/>
                </a:solidFill>
                <a:effectLst/>
                <a:highlight>
                  <a:srgbClr val="1E1F22"/>
                </a:highlight>
              </a:rPr>
              <a: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a:t>
            </a:r>
            <a:r>
              <a:rPr lang="en-US" altLang="ko-KR" sz="1100">
                <a:solidFill>
                  <a:srgbClr val="359FF4"/>
                </a:solidFill>
                <a:effectLst/>
                <a:highlight>
                  <a:srgbClr val="1E1F22"/>
                </a:highlight>
              </a:rPr>
              <a:t>}</a:t>
            </a:r>
            <a:br>
              <a:rPr lang="en-US" altLang="ko-KR" sz="1100">
                <a:solidFill>
                  <a:srgbClr val="359FF4"/>
                </a:solidFill>
                <a:effectLst/>
                <a:highlight>
                  <a:srgbClr val="1E1F22"/>
                </a:highlight>
              </a:rPr>
            </a:br>
            <a:r>
              <a:rPr lang="en-US" altLang="ko-KR" sz="1100">
                <a:solidFill>
                  <a:srgbClr val="359FF4"/>
                </a:solidFill>
                <a:effectLst/>
                <a:highlight>
                  <a:srgbClr val="1E1F22"/>
                </a:highlight>
              </a:rPr>
              <a:t>        </a:t>
            </a:r>
            <a:r>
              <a:rPr lang="en-US" altLang="ko-KR" sz="1100">
                <a:solidFill>
                  <a:srgbClr val="7A7E85"/>
                </a:solidFill>
                <a:effectLst/>
                <a:highlight>
                  <a:srgbClr val="1E1F22"/>
                </a:highlight>
              </a:rPr>
              <a:t>//</a:t>
            </a:r>
            <a:r>
              <a:rPr lang="ko-KR" altLang="en-US" sz="1100">
                <a:solidFill>
                  <a:srgbClr val="7A7E85"/>
                </a:solidFill>
                <a:effectLst/>
                <a:highlight>
                  <a:srgbClr val="1E1F22"/>
                </a:highlight>
              </a:rPr>
              <a:t> </a:t>
            </a:r>
            <a:r>
              <a:rPr lang="ko-KR" altLang="en-US" sz="1100">
                <a:solidFill>
                  <a:srgbClr val="7A7E85"/>
                </a:solidFill>
                <a:highlight>
                  <a:srgbClr val="1E1F22"/>
                </a:highlight>
                <a:latin typeface="Menlo-Regular" panose="020B0609030804020204" pitchFamily="49" charset="0"/>
              </a:rPr>
              <a:t>글로벌 오류</a:t>
            </a:r>
            <a:br>
              <a:rPr lang="ko-KR" altLang="en-US" sz="1100">
                <a:solidFill>
                  <a:srgbClr val="7A7E85"/>
                </a:solidFill>
                <a:effectLst/>
                <a:highlight>
                  <a:srgbClr val="1E1F22"/>
                </a:highlight>
                <a:latin typeface="Menlo-Regular" panose="020B0609030804020204" pitchFamily="49" charset="0"/>
              </a:rPr>
            </a:br>
            <a:r>
              <a:rPr lang="ko-KR" altLang="en-US" sz="1100">
                <a:solidFill>
                  <a:srgbClr val="7A7E85"/>
                </a:solidFill>
                <a:effectLst/>
                <a:highlight>
                  <a:srgbClr val="1E1F22"/>
                </a:highlight>
                <a:latin typeface="Menlo-Regular" panose="020B0609030804020204" pitchFamily="49" charset="0"/>
              </a:rPr>
              <a:t>   </a:t>
            </a:r>
            <a:r>
              <a:rPr lang="en-US" altLang="ko-KR" sz="1100">
                <a:solidFill>
                  <a:srgbClr val="CF8E6D"/>
                </a:solidFill>
                <a:effectLst/>
                <a:highlight>
                  <a:srgbClr val="1E1F22"/>
                </a:highlight>
              </a:rPr>
              <a:t>if </a:t>
            </a:r>
            <a:r>
              <a:rPr lang="en-US" altLang="ko-KR" sz="1100">
                <a:solidFill>
                  <a:srgbClr val="E8BA36"/>
                </a:solidFill>
                <a:effectLst/>
                <a:highlight>
                  <a:srgbClr val="1E1F22"/>
                </a:highlight>
              </a:rPr>
              <a:t>(</a:t>
            </a:r>
            <a:r>
              <a:rPr lang="en-US" altLang="ko-KR" sz="1100">
                <a:solidFill>
                  <a:srgbClr val="6AAB73"/>
                </a:solidFill>
                <a:effectLst/>
                <a:highlight>
                  <a:srgbClr val="1E1F22"/>
                </a:highlight>
              </a:rPr>
              <a:t>"admin"</a:t>
            </a:r>
            <a:r>
              <a:rPr lang="en-US" altLang="ko-KR" sz="1100">
                <a:solidFill>
                  <a:srgbClr val="BCBEC4"/>
                </a:solidFill>
                <a:effectLst/>
                <a:highlight>
                  <a:srgbClr val="1E1F22"/>
                </a:highlight>
              </a:rPr>
              <a:t>.equals</a:t>
            </a:r>
            <a:r>
              <a:rPr lang="en-US" altLang="ko-KR" sz="1100">
                <a:solidFill>
                  <a:srgbClr val="54A857"/>
                </a:solidFill>
                <a:effectLst/>
                <a:highlight>
                  <a:srgbClr val="1E1F22"/>
                </a:highlight>
              </a:rPr>
              <a:t>(</a:t>
            </a:r>
            <a:r>
              <a:rPr lang="en-US" altLang="ko-KR" sz="1100">
                <a:solidFill>
                  <a:srgbClr val="BCBEC4"/>
                </a:solidFill>
                <a:effectLst/>
                <a:highlight>
                  <a:srgbClr val="1E1F22"/>
                </a:highlight>
              </a:rPr>
              <a:t>user.getUserName</a:t>
            </a:r>
            <a:r>
              <a:rPr lang="en-US" altLang="ko-KR" sz="1100">
                <a:solidFill>
                  <a:srgbClr val="359FF4"/>
                </a:solidFill>
                <a:effectLst/>
                <a:highlight>
                  <a:srgbClr val="1E1F22"/>
                </a:highlight>
              </a:rPr>
              <a:t>()</a:t>
            </a:r>
            <a:r>
              <a:rPr lang="en-US" altLang="ko-KR" sz="1100">
                <a:solidFill>
                  <a:srgbClr val="54A857"/>
                </a:solidFill>
                <a:effectLst/>
                <a:highlight>
                  <a:srgbClr val="1E1F22"/>
                </a:highlight>
              </a:rPr>
              <a:t>) </a:t>
            </a:r>
            <a:r>
              <a:rPr lang="en-US" altLang="ko-KR" sz="1100">
                <a:solidFill>
                  <a:srgbClr val="BCBEC4"/>
                </a:solidFill>
                <a:effectLst/>
                <a:highlight>
                  <a:srgbClr val="1E1F22"/>
                </a:highlight>
              </a:rPr>
              <a:t>&amp;&amp; user.getAge</a:t>
            </a:r>
            <a:r>
              <a:rPr lang="en-US" altLang="ko-KR" sz="1100">
                <a:solidFill>
                  <a:srgbClr val="54A857"/>
                </a:solidFill>
                <a:effectLst/>
                <a:highlight>
                  <a:srgbClr val="1E1F22"/>
                </a:highlight>
              </a:rPr>
              <a:t>() </a:t>
            </a:r>
            <a:r>
              <a:rPr lang="en-US" altLang="ko-KR" sz="1100">
                <a:solidFill>
                  <a:srgbClr val="BCBEC4"/>
                </a:solidFill>
                <a:effectLst/>
                <a:highlight>
                  <a:srgbClr val="1E1F22"/>
                </a:highlight>
              </a:rPr>
              <a:t>&lt; </a:t>
            </a:r>
            <a:r>
              <a:rPr lang="en-US" altLang="ko-KR" sz="1100">
                <a:solidFill>
                  <a:srgbClr val="2AACB8"/>
                </a:solidFill>
                <a:effectLst/>
                <a:highlight>
                  <a:srgbClr val="1E1F22"/>
                </a:highlight>
              </a:rPr>
              <a:t>20</a:t>
            </a:r>
            <a:r>
              <a:rPr lang="en-US" altLang="ko-KR" sz="1100">
                <a:solidFill>
                  <a:srgbClr val="E8BA36"/>
                </a:solidFill>
                <a:effectLst/>
                <a:highlight>
                  <a:srgbClr val="1E1F22"/>
                </a:highlight>
              </a:rPr>
              <a:t>) </a:t>
            </a:r>
            <a:r>
              <a:rPr lang="en-US" altLang="ko-KR" sz="1100">
                <a:solidFill>
                  <a:srgbClr val="359FF4"/>
                </a:solidFill>
                <a:effectLst/>
                <a:highlight>
                  <a:srgbClr val="1E1F22"/>
                </a:highlight>
              </a:rPr>
              <a:t>{</a:t>
            </a:r>
            <a:br>
              <a:rPr lang="en-US" altLang="ko-KR" sz="1100">
                <a:solidFill>
                  <a:srgbClr val="359FF4"/>
                </a:solidFill>
                <a:effectLst/>
                <a:highlight>
                  <a:srgbClr val="1E1F22"/>
                </a:highlight>
              </a:rPr>
            </a:br>
            <a:r>
              <a:rPr lang="en-US" altLang="ko-KR" sz="1100">
                <a:solidFill>
                  <a:srgbClr val="359FF4"/>
                </a:solidFill>
                <a:effectLst/>
                <a:highlight>
                  <a:srgbClr val="1E1F22"/>
                </a:highlight>
              </a:rPr>
              <a:t>            </a:t>
            </a:r>
            <a:r>
              <a:rPr lang="ko-KR" altLang="en-US" sz="1100">
                <a:solidFill>
                  <a:srgbClr val="359FF4"/>
                </a:solidFill>
                <a:effectLst/>
                <a:highlight>
                  <a:srgbClr val="1E1F22"/>
                </a:highlight>
              </a:rPr>
              <a:t>  </a:t>
            </a:r>
            <a:r>
              <a:rPr lang="en-US" altLang="ko-KR" sz="1100">
                <a:solidFill>
                  <a:srgbClr val="BCBEC4"/>
                </a:solidFill>
                <a:effectLst/>
                <a:highlight>
                  <a:srgbClr val="1E1F22"/>
                </a:highlight>
              </a:rPr>
              <a:t>errors.reject</a:t>
            </a:r>
            <a:r>
              <a:rPr lang="en-US" altLang="ko-KR" sz="1100">
                <a:solidFill>
                  <a:srgbClr val="54A857"/>
                </a:solidFill>
                <a:effectLst/>
                <a:highlight>
                  <a:srgbClr val="1E1F22"/>
                </a:highlight>
              </a:rPr>
              <a:t>(</a:t>
            </a:r>
            <a:r>
              <a:rPr lang="en-US" altLang="ko-KR" sz="1100">
                <a:solidFill>
                  <a:srgbClr val="6AAB73"/>
                </a:solidFill>
                <a:effectLst/>
                <a:highlight>
                  <a:srgbClr val="1E1F22"/>
                </a:highlight>
              </a:rPr>
              <a:t>"authority"</a:t>
            </a:r>
            <a:r>
              <a:rPr lang="en-US" altLang="ko-KR" sz="1100">
                <a:solidFill>
                  <a:srgbClr val="54A857"/>
                </a:solidFill>
                <a:effectLst/>
                <a:highlight>
                  <a:srgbClr val="1E1F22"/>
                </a:highlight>
              </a:rPr>
              <a:t>)</a:t>
            </a:r>
            <a:r>
              <a:rPr lang="en-US" altLang="ko-KR" sz="1100">
                <a:solidFill>
                  <a:srgbClr val="BCBEC4"/>
                </a:solidFill>
                <a:effectLst/>
                <a:highlight>
                  <a:srgbClr val="1E1F22"/>
                </a:highlight>
              </a:rPr>
              <a: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a:t>
            </a:r>
            <a:r>
              <a:rPr lang="en-US" altLang="ko-KR" sz="1100">
                <a:solidFill>
                  <a:srgbClr val="359FF4"/>
                </a:solidFill>
                <a:effectLst/>
                <a:highlight>
                  <a:srgbClr val="1E1F22"/>
                </a:highlight>
              </a:rPr>
              <a:t>}</a:t>
            </a:r>
            <a:br>
              <a:rPr lang="en-US" altLang="ko-KR" sz="1100">
                <a:solidFill>
                  <a:srgbClr val="359FF4"/>
                </a:solidFill>
                <a:effectLst/>
                <a:highlight>
                  <a:srgbClr val="1E1F22"/>
                </a:highlight>
              </a:rPr>
            </a:br>
            <a:r>
              <a:rPr lang="en-US" altLang="ko-KR" sz="1100">
                <a:solidFill>
                  <a:srgbClr val="359FF4"/>
                </a:solidFill>
                <a:effectLst/>
                <a:highlight>
                  <a:srgbClr val="1E1F22"/>
                </a:highlight>
              </a:rPr>
              <a:t>    </a:t>
            </a:r>
            <a:r>
              <a:rPr lang="en-US" altLang="ko-KR" sz="1100">
                <a:solidFill>
                  <a:srgbClr val="54A857"/>
                </a:solidFill>
                <a:effectLst/>
                <a:highlight>
                  <a:srgbClr val="1E1F22"/>
                </a:highlight>
              </a:rPr>
              <a:t>}</a:t>
            </a:r>
            <a:br>
              <a:rPr lang="en-US" altLang="ko-KR" sz="1100">
                <a:solidFill>
                  <a:srgbClr val="54A857"/>
                </a:solidFill>
                <a:effectLst/>
                <a:highlight>
                  <a:srgbClr val="1E1F22"/>
                </a:highlight>
              </a:rPr>
            </a:br>
            <a:r>
              <a:rPr lang="en-US" altLang="ko-KR" sz="1100">
                <a:solidFill>
                  <a:srgbClr val="E8BA36"/>
                </a:solidFill>
                <a:effectLst/>
                <a:highlight>
                  <a:srgbClr val="1E1F22"/>
                </a:highlight>
              </a:rPr>
              <a:t>}</a:t>
            </a:r>
            <a:endParaRPr lang="en-US" altLang="ko-KR" sz="1100">
              <a:solidFill>
                <a:srgbClr val="BCBEC4"/>
              </a:solidFill>
              <a:effectLst/>
              <a:highlight>
                <a:srgbClr val="1E1F22"/>
              </a:highlight>
            </a:endParaRPr>
          </a:p>
        </p:txBody>
      </p:sp>
      <p:sp>
        <p:nvSpPr>
          <p:cNvPr id="7" name="TextBox 6">
            <a:extLst>
              <a:ext uri="{FF2B5EF4-FFF2-40B4-BE49-F238E27FC236}">
                <a16:creationId xmlns:a16="http://schemas.microsoft.com/office/drawing/2014/main" id="{20E2F0BD-D52F-CE34-2DA9-E1C572C144A2}"/>
              </a:ext>
            </a:extLst>
          </p:cNvPr>
          <p:cNvSpPr txBox="1"/>
          <p:nvPr/>
        </p:nvSpPr>
        <p:spPr>
          <a:xfrm>
            <a:off x="214575" y="620730"/>
            <a:ext cx="6175005" cy="4641655"/>
          </a:xfrm>
          <a:prstGeom prst="rect">
            <a:avLst/>
          </a:prstGeom>
          <a:solidFill>
            <a:schemeClr val="bg2">
              <a:lumMod val="10000"/>
            </a:schemeClr>
          </a:solidFill>
        </p:spPr>
        <p:txBody>
          <a:bodyPr wrap="square">
            <a:spAutoFit/>
          </a:bodyPr>
          <a:lstStyle/>
          <a:p>
            <a:pPr>
              <a:lnSpc>
                <a:spcPct val="150000"/>
              </a:lnSpc>
            </a:pPr>
            <a:r>
              <a:rPr lang="en-US" altLang="ko-KR" sz="1100">
                <a:solidFill>
                  <a:srgbClr val="B3AE60"/>
                </a:solidFill>
                <a:effectLst/>
                <a:highlight>
                  <a:srgbClr val="1E1F22"/>
                </a:highlight>
              </a:rPr>
              <a:t>@Controller</a:t>
            </a:r>
            <a:br>
              <a:rPr lang="en-US" altLang="ko-KR" sz="1100">
                <a:solidFill>
                  <a:srgbClr val="E8BA36"/>
                </a:solidFill>
                <a:effectLst/>
                <a:highlight>
                  <a:srgbClr val="1E1F22"/>
                </a:highlight>
              </a:rPr>
            </a:br>
            <a:r>
              <a:rPr lang="en-US" altLang="ko-KR" sz="1100">
                <a:solidFill>
                  <a:srgbClr val="CF8E6D"/>
                </a:solidFill>
                <a:effectLst/>
                <a:highlight>
                  <a:srgbClr val="1E1F22"/>
                </a:highlight>
              </a:rPr>
              <a:t>public class </a:t>
            </a:r>
            <a:r>
              <a:rPr lang="en-US" altLang="ko-KR" sz="1100">
                <a:solidFill>
                  <a:srgbClr val="BCBEC4"/>
                </a:solidFill>
                <a:effectLst/>
                <a:highlight>
                  <a:srgbClr val="1E1F22"/>
                </a:highlight>
              </a:rPr>
              <a:t>UserController </a:t>
            </a:r>
            <a:r>
              <a:rPr lang="en-US" altLang="ko-KR" sz="1100">
                <a:solidFill>
                  <a:srgbClr val="E8BA36"/>
                </a:solidFill>
                <a:effectLst/>
                <a:highlight>
                  <a:srgbClr val="1E1F22"/>
                </a:highlight>
              </a:rPr>
              <a:t>{</a:t>
            </a:r>
          </a:p>
          <a:p>
            <a:pPr>
              <a:lnSpc>
                <a:spcPct val="150000"/>
              </a:lnSpc>
            </a:pPr>
            <a:br>
              <a:rPr lang="en-US" altLang="ko-KR" sz="1100">
                <a:solidFill>
                  <a:srgbClr val="E8BA36"/>
                </a:solidFill>
                <a:effectLst/>
                <a:highlight>
                  <a:srgbClr val="1E1F22"/>
                </a:highlight>
              </a:rPr>
            </a:br>
            <a:r>
              <a:rPr lang="en-US" altLang="ko-KR" sz="1100">
                <a:solidFill>
                  <a:srgbClr val="E8BA36"/>
                </a:solidFill>
                <a:effectLst/>
                <a:highlight>
                  <a:srgbClr val="1E1F22"/>
                </a:highlight>
              </a:rPr>
              <a:t>    </a:t>
            </a:r>
            <a:r>
              <a:rPr lang="en-US" altLang="ko-KR" sz="1100">
                <a:solidFill>
                  <a:srgbClr val="B3AE60"/>
                </a:solidFill>
                <a:effectLst/>
                <a:highlight>
                  <a:srgbClr val="1E1F22"/>
                </a:highlight>
              </a:rPr>
              <a:t>@Autowired</a:t>
            </a:r>
            <a:br>
              <a:rPr lang="en-US" altLang="ko-KR" sz="1100">
                <a:solidFill>
                  <a:srgbClr val="B3AE60"/>
                </a:solidFill>
                <a:effectLst/>
                <a:highlight>
                  <a:srgbClr val="1E1F22"/>
                </a:highlight>
              </a:rPr>
            </a:br>
            <a:r>
              <a:rPr lang="en-US" altLang="ko-KR" sz="1100">
                <a:solidFill>
                  <a:srgbClr val="B3AE60"/>
                </a:solidFill>
                <a:effectLst/>
                <a:highlight>
                  <a:srgbClr val="1E1F22"/>
                </a:highlight>
              </a:rPr>
              <a:t>    </a:t>
            </a:r>
            <a:r>
              <a:rPr lang="en-US" altLang="ko-KR" sz="1100">
                <a:solidFill>
                  <a:srgbClr val="CF8E6D"/>
                </a:solidFill>
                <a:effectLst/>
                <a:highlight>
                  <a:srgbClr val="1E1F22"/>
                </a:highlight>
              </a:rPr>
              <a:t>private </a:t>
            </a:r>
            <a:r>
              <a:rPr lang="en-US" altLang="ko-KR" sz="1100">
                <a:solidFill>
                  <a:srgbClr val="BCBEC4"/>
                </a:solidFill>
                <a:effectLst/>
                <a:highlight>
                  <a:srgbClr val="1E1F22"/>
                </a:highlight>
              </a:rPr>
              <a:t>UserValidator </a:t>
            </a:r>
            <a:r>
              <a:rPr lang="en-US" altLang="ko-KR" sz="1100">
                <a:solidFill>
                  <a:srgbClr val="C77DBB"/>
                </a:solidFill>
                <a:effectLst/>
                <a:highlight>
                  <a:srgbClr val="1E1F22"/>
                </a:highlight>
              </a:rPr>
              <a:t>userValidator</a:t>
            </a:r>
            <a:r>
              <a:rPr lang="en-US" altLang="ko-KR" sz="1100">
                <a:solidFill>
                  <a:srgbClr val="BCBEC4"/>
                </a:solidFill>
                <a:effectLst/>
                <a:highlight>
                  <a:srgbClr val="1E1F22"/>
                </a:highlight>
              </a:rPr>
              <a:t>;</a:t>
            </a:r>
            <a:br>
              <a:rPr lang="en-US" altLang="ko-KR" sz="1100">
                <a:solidFill>
                  <a:srgbClr val="BCBEC4"/>
                </a:solidFill>
                <a:effectLst/>
                <a:highlight>
                  <a:srgbClr val="1E1F22"/>
                </a:highlight>
              </a:rPr>
            </a:br>
            <a:br>
              <a:rPr lang="en-US" altLang="ko-KR" sz="1100">
                <a:solidFill>
                  <a:srgbClr val="BCBEC4"/>
                </a:solidFill>
                <a:effectLst/>
                <a:highlight>
                  <a:srgbClr val="1E1F22"/>
                </a:highlight>
              </a:rPr>
            </a:br>
            <a:r>
              <a:rPr lang="en-US" altLang="ko-KR" sz="1100">
                <a:solidFill>
                  <a:srgbClr val="BCBEC4"/>
                </a:solidFill>
                <a:effectLst/>
                <a:highlight>
                  <a:srgbClr val="1E1F22"/>
                </a:highlight>
              </a:rPr>
              <a:t>    </a:t>
            </a:r>
            <a:r>
              <a:rPr lang="en-US" altLang="ko-KR" sz="1100">
                <a:solidFill>
                  <a:srgbClr val="B3AE60"/>
                </a:solidFill>
                <a:effectLst/>
                <a:highlight>
                  <a:srgbClr val="1E1F22"/>
                </a:highlight>
              </a:rPr>
              <a:t>@PostMapping("/users")</a:t>
            </a:r>
            <a:br>
              <a:rPr lang="en-US" altLang="ko-KR" sz="1100">
                <a:solidFill>
                  <a:srgbClr val="B3AE60"/>
                </a:solidFill>
                <a:effectLst/>
                <a:highlight>
                  <a:srgbClr val="1E1F22"/>
                </a:highlight>
              </a:rPr>
            </a:br>
            <a:r>
              <a:rPr lang="en-US" altLang="ko-KR" sz="1100">
                <a:solidFill>
                  <a:srgbClr val="B3AE60"/>
                </a:solidFill>
                <a:effectLst/>
                <a:highlight>
                  <a:srgbClr val="1E1F22"/>
                </a:highlight>
              </a:rPr>
              <a:t>    </a:t>
            </a:r>
            <a:r>
              <a:rPr lang="en-US" altLang="ko-KR" sz="1100">
                <a:solidFill>
                  <a:srgbClr val="CF8E6D"/>
                </a:solidFill>
                <a:effectLst/>
                <a:highlight>
                  <a:srgbClr val="1E1F22"/>
                </a:highlight>
              </a:rPr>
              <a:t>public </a:t>
            </a:r>
            <a:r>
              <a:rPr lang="en-US" altLang="ko-KR" sz="1100">
                <a:solidFill>
                  <a:srgbClr val="BCBEC4"/>
                </a:solidFill>
                <a:effectLst/>
                <a:highlight>
                  <a:srgbClr val="1E1F22"/>
                </a:highlight>
              </a:rPr>
              <a:t>String </a:t>
            </a:r>
            <a:r>
              <a:rPr lang="en-US" altLang="ko-KR" sz="1100">
                <a:solidFill>
                  <a:srgbClr val="56A8F5"/>
                </a:solidFill>
                <a:effectLst/>
                <a:highlight>
                  <a:srgbClr val="1E1F22"/>
                </a:highlight>
              </a:rPr>
              <a:t>createUser</a:t>
            </a:r>
            <a:r>
              <a:rPr lang="en-US" altLang="ko-KR" sz="1100">
                <a:solidFill>
                  <a:srgbClr val="E8BA36"/>
                </a:solidFill>
                <a:effectLst/>
                <a:highlight>
                  <a:srgbClr val="1E1F22"/>
                </a:highlight>
              </a:rPr>
              <a:t>(</a:t>
            </a:r>
            <a:r>
              <a:rPr lang="en-US" altLang="ko-KR" sz="1100">
                <a:solidFill>
                  <a:srgbClr val="B3AE60"/>
                </a:solidFill>
                <a:effectLst/>
                <a:highlight>
                  <a:srgbClr val="1E1F22"/>
                </a:highlight>
              </a:rPr>
              <a:t>@ModelAttribute </a:t>
            </a:r>
            <a:r>
              <a:rPr lang="en-US" altLang="ko-KR" sz="1100">
                <a:solidFill>
                  <a:srgbClr val="BCBEC4"/>
                </a:solidFill>
                <a:effectLst/>
                <a:highlight>
                  <a:srgbClr val="1E1F22"/>
                </a:highlight>
              </a:rPr>
              <a:t>User user, BindingResult result</a:t>
            </a:r>
            <a:r>
              <a:rPr lang="en-US" altLang="ko-KR" sz="1100">
                <a:solidFill>
                  <a:srgbClr val="E8BA36"/>
                </a:solidFill>
                <a:effectLst/>
                <a:highlight>
                  <a:srgbClr val="1E1F22"/>
                </a:highlight>
              </a:rPr>
              <a:t>) </a:t>
            </a:r>
            <a:r>
              <a:rPr lang="en-US" altLang="ko-KR" sz="1100">
                <a:solidFill>
                  <a:srgbClr val="54A857"/>
                </a:solidFill>
                <a:effectLst/>
                <a:highlight>
                  <a:srgbClr val="1E1F22"/>
                </a:highlight>
              </a:rPr>
              <a:t>{</a:t>
            </a:r>
            <a:br>
              <a:rPr lang="ko-KR" altLang="en-US" sz="1100">
                <a:solidFill>
                  <a:srgbClr val="7A7E85"/>
                </a:solidFill>
                <a:effectLst/>
                <a:highlight>
                  <a:srgbClr val="1E1F22"/>
                </a:highlight>
                <a:latin typeface="Menlo-Regular" panose="020B0609030804020204" pitchFamily="49" charset="0"/>
              </a:rPr>
            </a:br>
            <a:r>
              <a:rPr lang="ko-KR" altLang="en-US" sz="1100">
                <a:solidFill>
                  <a:srgbClr val="7A7E85"/>
                </a:solidFill>
                <a:effectLst/>
                <a:highlight>
                  <a:srgbClr val="1E1F22"/>
                </a:highlight>
                <a:latin typeface="Menlo-Regular" panose="020B0609030804020204" pitchFamily="49" charset="0"/>
              </a:rPr>
              <a:t>   </a:t>
            </a:r>
            <a:endParaRPr lang="en-US" altLang="ko-KR" sz="1100">
              <a:solidFill>
                <a:srgbClr val="7A7E85"/>
              </a:solidFill>
              <a:effectLst/>
              <a:highlight>
                <a:srgbClr val="1E1F22"/>
              </a:highlight>
              <a:latin typeface="Menlo-Regular" panose="020B0609030804020204" pitchFamily="49" charset="0"/>
            </a:endParaRPr>
          </a:p>
          <a:p>
            <a:pPr>
              <a:lnSpc>
                <a:spcPct val="150000"/>
              </a:lnSpc>
            </a:pPr>
            <a:r>
              <a:rPr lang="ko-KR" altLang="en-US" sz="1100">
                <a:solidFill>
                  <a:srgbClr val="C77DBB"/>
                </a:solidFill>
                <a:effectLst/>
                <a:highlight>
                  <a:srgbClr val="1E1F22"/>
                </a:highlight>
              </a:rPr>
              <a:t>        </a:t>
            </a:r>
            <a:r>
              <a:rPr lang="en-US" altLang="ko-KR" sz="1100">
                <a:solidFill>
                  <a:srgbClr val="C77DBB"/>
                </a:solidFill>
                <a:effectLst/>
                <a:highlight>
                  <a:srgbClr val="1E1F22"/>
                </a:highlight>
              </a:rPr>
              <a:t>userValidator</a:t>
            </a:r>
            <a:r>
              <a:rPr lang="en-US" altLang="ko-KR" sz="1100">
                <a:solidFill>
                  <a:srgbClr val="BCBEC4"/>
                </a:solidFill>
                <a:effectLst/>
                <a:highlight>
                  <a:srgbClr val="1E1F22"/>
                </a:highlight>
              </a:rPr>
              <a:t>.validate</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user, result</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a:t>
            </a:r>
          </a:p>
          <a:p>
            <a:pPr>
              <a:lnSpc>
                <a:spcPct val="150000"/>
              </a:lnSpc>
            </a:pPr>
            <a:br>
              <a:rPr lang="en-US" altLang="ko-KR" sz="1100">
                <a:solidFill>
                  <a:srgbClr val="BCBEC4"/>
                </a:solidFill>
                <a:effectLst/>
                <a:highlight>
                  <a:srgbClr val="1E1F22"/>
                </a:highlight>
              </a:rPr>
            </a:br>
            <a:r>
              <a:rPr lang="en-US" altLang="ko-KR" sz="1100">
                <a:solidFill>
                  <a:srgbClr val="BCBEC4"/>
                </a:solidFill>
                <a:effectLst/>
                <a:highlight>
                  <a:srgbClr val="1E1F22"/>
                </a:highlight>
              </a:rPr>
              <a:t>        </a:t>
            </a:r>
            <a:r>
              <a:rPr lang="en-US" altLang="ko-KR" sz="1100">
                <a:solidFill>
                  <a:srgbClr val="CF8E6D"/>
                </a:solidFill>
                <a:effectLst/>
                <a:highlight>
                  <a:srgbClr val="1E1F22"/>
                </a:highlight>
              </a:rPr>
              <a:t>if </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result.hasErrors</a:t>
            </a:r>
            <a:r>
              <a:rPr lang="en-US" altLang="ko-KR" sz="1100">
                <a:solidFill>
                  <a:srgbClr val="54A857"/>
                </a:solidFill>
                <a:effectLst/>
                <a:highlight>
                  <a:srgbClr val="1E1F22"/>
                </a:highlight>
              </a:rPr>
              <a:t>()</a:t>
            </a:r>
            <a:r>
              <a:rPr lang="en-US" altLang="ko-KR" sz="1100">
                <a:solidFill>
                  <a:srgbClr val="E8BA36"/>
                </a:solidFill>
                <a:effectLst/>
                <a:highlight>
                  <a:srgbClr val="1E1F22"/>
                </a:highlight>
              </a:rPr>
              <a:t>) </a:t>
            </a:r>
            <a:r>
              <a:rPr lang="en-US" altLang="ko-KR" sz="1100">
                <a:solidFill>
                  <a:srgbClr val="359FF4"/>
                </a:solidFill>
                <a:effectLst/>
                <a:highlight>
                  <a:srgbClr val="1E1F22"/>
                </a:highlight>
              </a:rPr>
              <a:t>{</a:t>
            </a:r>
            <a:br>
              <a:rPr lang="ko-KR" altLang="en-US" sz="1100">
                <a:solidFill>
                  <a:srgbClr val="7A7E85"/>
                </a:solidFill>
                <a:effectLst/>
                <a:highlight>
                  <a:srgbClr val="1E1F22"/>
                </a:highlight>
                <a:latin typeface="Menlo-Regular" panose="020B0609030804020204" pitchFamily="49" charset="0"/>
              </a:rPr>
            </a:br>
            <a:r>
              <a:rPr lang="ko-KR" altLang="en-US" sz="1100">
                <a:solidFill>
                  <a:srgbClr val="7A7E85"/>
                </a:solidFill>
                <a:effectLst/>
                <a:highlight>
                  <a:srgbClr val="1E1F22"/>
                </a:highlight>
                <a:latin typeface="Menlo-Regular" panose="020B0609030804020204" pitchFamily="49" charset="0"/>
              </a:rPr>
              <a:t>     </a:t>
            </a:r>
            <a:r>
              <a:rPr lang="en-US" altLang="ko-KR" sz="1100">
                <a:solidFill>
                  <a:srgbClr val="BCBEC4"/>
                </a:solidFill>
                <a:effectLst/>
                <a:highlight>
                  <a:srgbClr val="1E1F22"/>
                </a:highlight>
              </a:rPr>
              <a:t>result.getAllErrors</a:t>
            </a:r>
            <a:r>
              <a:rPr lang="en-US" altLang="ko-KR" sz="1100">
                <a:solidFill>
                  <a:srgbClr val="54A857"/>
                </a:solidFill>
                <a:effectLst/>
                <a:highlight>
                  <a:srgbClr val="1E1F22"/>
                </a:highlight>
              </a:rPr>
              <a:t>()</a:t>
            </a:r>
            <a:r>
              <a:rPr lang="en-US" altLang="ko-KR" sz="1100">
                <a:solidFill>
                  <a:srgbClr val="BCBEC4"/>
                </a:solidFill>
                <a:effectLst/>
                <a:highlight>
                  <a:srgbClr val="1E1F22"/>
                </a:highlight>
              </a:rPr>
              <a:t>.forEach</a:t>
            </a:r>
            <a:r>
              <a:rPr lang="en-US" altLang="ko-KR" sz="1100">
                <a:solidFill>
                  <a:srgbClr val="54A857"/>
                </a:solidFill>
                <a:effectLst/>
                <a:highlight>
                  <a:srgbClr val="1E1F22"/>
                </a:highlight>
              </a:rPr>
              <a:t>(</a:t>
            </a:r>
            <a:r>
              <a:rPr lang="en-US" altLang="ko-KR" sz="1100">
                <a:solidFill>
                  <a:srgbClr val="BCBEC4"/>
                </a:solidFill>
                <a:effectLst/>
                <a:highlight>
                  <a:srgbClr val="1E1F22"/>
                </a:highlight>
              </a:rPr>
              <a:t>error -&gt; log.info("errors={}", error.getDefaultMessage())</a:t>
            </a:r>
            <a:r>
              <a:rPr lang="en-US" altLang="ko-KR" sz="1100">
                <a:solidFill>
                  <a:srgbClr val="54A857"/>
                </a:solidFill>
                <a:effectLst/>
                <a:highlight>
                  <a:srgbClr val="1E1F22"/>
                </a:highlight>
              </a:rPr>
              <a: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a:t>
            </a:r>
            <a:r>
              <a:rPr lang="ko-KR" altLang="en-US" sz="1100">
                <a:solidFill>
                  <a:srgbClr val="BCBEC4"/>
                </a:solidFill>
                <a:effectLst/>
                <a:highlight>
                  <a:srgbClr val="1E1F22"/>
                </a:highlight>
              </a:rPr>
              <a:t>  </a:t>
            </a:r>
            <a:r>
              <a:rPr lang="en-US" altLang="ko-KR" sz="1100">
                <a:solidFill>
                  <a:srgbClr val="CF8E6D"/>
                </a:solidFill>
                <a:effectLst/>
                <a:highlight>
                  <a:srgbClr val="1E1F22"/>
                </a:highlight>
              </a:rPr>
              <a:t>return </a:t>
            </a:r>
            <a:r>
              <a:rPr lang="en-US" altLang="ko-KR" sz="1100">
                <a:solidFill>
                  <a:srgbClr val="6AAB73"/>
                </a:solidFill>
                <a:effectLst/>
                <a:highlight>
                  <a:srgbClr val="1E1F22"/>
                </a:highlight>
              </a:rPr>
              <a:t>"userForm"</a:t>
            </a:r>
            <a:r>
              <a:rPr lang="en-US" altLang="ko-KR" sz="1100">
                <a:solidFill>
                  <a:srgbClr val="BCBEC4"/>
                </a:solidFill>
                <a:effectLst/>
                <a:highlight>
                  <a:srgbClr val="1E1F22"/>
                </a:highlight>
              </a:rPr>
              <a:t>; </a:t>
            </a:r>
            <a:br>
              <a:rPr lang="ko-KR" altLang="en-US" sz="1100">
                <a:solidFill>
                  <a:srgbClr val="7A7E85"/>
                </a:solidFill>
                <a:effectLst/>
                <a:highlight>
                  <a:srgbClr val="1E1F22"/>
                </a:highlight>
                <a:latin typeface="Menlo-Regular" panose="020B0609030804020204" pitchFamily="49" charset="0"/>
              </a:rPr>
            </a:br>
            <a:r>
              <a:rPr lang="ko-KR" altLang="en-US" sz="1100">
                <a:solidFill>
                  <a:srgbClr val="7A7E85"/>
                </a:solidFill>
                <a:effectLst/>
                <a:highlight>
                  <a:srgbClr val="1E1F22"/>
                </a:highlight>
                <a:latin typeface="Menlo-Regular" panose="020B0609030804020204" pitchFamily="49" charset="0"/>
              </a:rPr>
              <a:t>   </a:t>
            </a:r>
            <a:r>
              <a:rPr lang="en-US" altLang="ko-KR" sz="1100">
                <a:solidFill>
                  <a:srgbClr val="359FF4"/>
                </a:solidFill>
                <a:effectLst/>
                <a:highlight>
                  <a:srgbClr val="1E1F22"/>
                </a:highlight>
              </a:rPr>
              <a: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a:t>
            </a:r>
            <a:r>
              <a:rPr lang="en-US" altLang="ko-KR" sz="1100">
                <a:solidFill>
                  <a:srgbClr val="CF8E6D"/>
                </a:solidFill>
                <a:effectLst/>
                <a:highlight>
                  <a:srgbClr val="1E1F22"/>
                </a:highlight>
              </a:rPr>
              <a:t>return </a:t>
            </a:r>
            <a:r>
              <a:rPr lang="en-US" altLang="ko-KR" sz="1100">
                <a:solidFill>
                  <a:srgbClr val="6AAB73"/>
                </a:solidFill>
                <a:effectLst/>
                <a:highlight>
                  <a:srgbClr val="1E1F22"/>
                </a:highlight>
              </a:rPr>
              <a:t>"redirect:/success"</a:t>
            </a:r>
            <a:r>
              <a:rPr lang="en-US" altLang="ko-KR" sz="1100">
                <a:solidFill>
                  <a:srgbClr val="BCBEC4"/>
                </a:solidFill>
                <a:effectLst/>
                <a:highlight>
                  <a:srgbClr val="1E1F22"/>
                </a:highlight>
              </a:rPr>
              <a: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a:t>
            </a:r>
            <a:r>
              <a:rPr lang="en-US" altLang="ko-KR" sz="1100">
                <a:solidFill>
                  <a:srgbClr val="54A857"/>
                </a:solidFill>
                <a:effectLst/>
                <a:highlight>
                  <a:srgbClr val="1E1F22"/>
                </a:highlight>
              </a:rPr>
              <a:t>}</a:t>
            </a:r>
            <a:br>
              <a:rPr lang="en-US" altLang="ko-KR" sz="1100">
                <a:solidFill>
                  <a:srgbClr val="54A857"/>
                </a:solidFill>
                <a:effectLst/>
                <a:highlight>
                  <a:srgbClr val="1E1F22"/>
                </a:highlight>
              </a:rPr>
            </a:br>
            <a:r>
              <a:rPr lang="en-US" altLang="ko-KR" sz="1100">
                <a:solidFill>
                  <a:srgbClr val="E8BA36"/>
                </a:solidFill>
                <a:effectLst/>
                <a:highlight>
                  <a:srgbClr val="1E1F22"/>
                </a:highlight>
              </a:rPr>
              <a:t>}</a:t>
            </a:r>
            <a:endParaRPr lang="en-US" altLang="ko-KR" sz="1100">
              <a:solidFill>
                <a:srgbClr val="BCBEC4"/>
              </a:solidFill>
              <a:effectLst/>
              <a:highlight>
                <a:srgbClr val="1E1F22"/>
              </a:highlight>
            </a:endParaRPr>
          </a:p>
        </p:txBody>
      </p:sp>
      <p:sp>
        <p:nvSpPr>
          <p:cNvPr id="8" name="직사각형 7">
            <a:extLst>
              <a:ext uri="{FF2B5EF4-FFF2-40B4-BE49-F238E27FC236}">
                <a16:creationId xmlns:a16="http://schemas.microsoft.com/office/drawing/2014/main" id="{B17DD281-D2F5-5E8F-6329-BF1249C28524}"/>
              </a:ext>
            </a:extLst>
          </p:cNvPr>
          <p:cNvSpPr/>
          <p:nvPr/>
        </p:nvSpPr>
        <p:spPr>
          <a:xfrm>
            <a:off x="214575" y="5334561"/>
            <a:ext cx="6096468" cy="887615"/>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t>검증 로직과 비즈니스 로직이 완벽하게 분리 되었고 컨트롤러에서 오류 검증하는 부분도 훨씬 깔끔해 졌다</a:t>
            </a:r>
            <a:endParaRPr lang="en-US" altLang="ko-KR" sz="1200"/>
          </a:p>
          <a:p>
            <a:pPr marL="171450" indent="-171450">
              <a:lnSpc>
                <a:spcPct val="150000"/>
              </a:lnSpc>
              <a:buFont typeface="Arial" panose="020B0604020202020204" pitchFamily="34" charset="0"/>
              <a:buChar char="•"/>
            </a:pPr>
            <a:r>
              <a:rPr lang="en-US" altLang="ko-KR" sz="1200"/>
              <a:t>Validator </a:t>
            </a:r>
            <a:r>
              <a:rPr lang="ko-KR" altLang="en-US" sz="1200"/>
              <a:t>는 이후 학습할 빈 검증에서 살펴볼 건데 매우 핵심적인 역할을 하게 된다</a:t>
            </a:r>
            <a:endParaRPr lang="en-US" altLang="ko-KR" sz="1200"/>
          </a:p>
        </p:txBody>
      </p:sp>
      <p:cxnSp>
        <p:nvCxnSpPr>
          <p:cNvPr id="10" name="직선 화살표 연결선 9">
            <a:extLst>
              <a:ext uri="{FF2B5EF4-FFF2-40B4-BE49-F238E27FC236}">
                <a16:creationId xmlns:a16="http://schemas.microsoft.com/office/drawing/2014/main" id="{017E96DF-0A67-75ED-BD7F-51453F5C68CC}"/>
              </a:ext>
            </a:extLst>
          </p:cNvPr>
          <p:cNvCxnSpPr/>
          <p:nvPr/>
        </p:nvCxnSpPr>
        <p:spPr>
          <a:xfrm flipV="1">
            <a:off x="2771249" y="1099524"/>
            <a:ext cx="3799248" cy="723666"/>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0252478"/>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직사각형 15">
            <a:extLst>
              <a:ext uri="{FF2B5EF4-FFF2-40B4-BE49-F238E27FC236}">
                <a16:creationId xmlns:a16="http://schemas.microsoft.com/office/drawing/2014/main" id="{329A2612-2917-599E-461B-EA9902094779}"/>
              </a:ext>
            </a:extLst>
          </p:cNvPr>
          <p:cNvSpPr/>
          <p:nvPr/>
        </p:nvSpPr>
        <p:spPr>
          <a:xfrm>
            <a:off x="64644" y="179222"/>
            <a:ext cx="225254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다중 검증기</a:t>
            </a:r>
            <a:r>
              <a:rPr lang="en-US" altLang="ko-KR" b="1">
                <a:solidFill>
                  <a:schemeClr val="accent1">
                    <a:lumMod val="75000"/>
                  </a:schemeClr>
                </a:solidFill>
                <a:latin typeface="+mn-ea"/>
              </a:rPr>
              <a:t> </a:t>
            </a:r>
            <a:r>
              <a:rPr lang="ko-KR" altLang="en-US" b="1">
                <a:solidFill>
                  <a:schemeClr val="accent1">
                    <a:lumMod val="75000"/>
                  </a:schemeClr>
                </a:solidFill>
                <a:latin typeface="+mn-ea"/>
              </a:rPr>
              <a:t>구현</a:t>
            </a:r>
          </a:p>
        </p:txBody>
      </p:sp>
      <p:sp>
        <p:nvSpPr>
          <p:cNvPr id="2" name="Rectangle 1">
            <a:extLst>
              <a:ext uri="{FF2B5EF4-FFF2-40B4-BE49-F238E27FC236}">
                <a16:creationId xmlns:a16="http://schemas.microsoft.com/office/drawing/2014/main" id="{81D287A8-0BA0-46B4-967F-2B4CABA5C0DE}"/>
              </a:ext>
            </a:extLst>
          </p:cNvPr>
          <p:cNvSpPr>
            <a:spLocks noChangeArrowheads="1"/>
          </p:cNvSpPr>
          <p:nvPr/>
        </p:nvSpPr>
        <p:spPr bwMode="auto">
          <a:xfrm>
            <a:off x="310393" y="584802"/>
            <a:ext cx="5637402" cy="6093976"/>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000" b="0" i="0" u="none" strike="noStrike" cap="none" normalizeH="0" baseline="0">
                <a:ln>
                  <a:noFill/>
                </a:ln>
                <a:solidFill>
                  <a:srgbClr val="B3AE60"/>
                </a:solidFill>
                <a:effectLst/>
                <a:latin typeface="Arial Unicode MS"/>
                <a:ea typeface="JetBrains Mono"/>
              </a:rPr>
              <a:t>@Component</a:t>
            </a:r>
            <a:br>
              <a:rPr kumimoji="0" lang="ko-KR" altLang="ko-KR" sz="1000" b="0" i="0" u="none" strike="noStrike" cap="none" normalizeH="0" baseline="0">
                <a:ln>
                  <a:noFill/>
                </a:ln>
                <a:solidFill>
                  <a:srgbClr val="B3AE60"/>
                </a:solidFill>
                <a:effectLst/>
                <a:latin typeface="Arial Unicode MS"/>
                <a:ea typeface="JetBrains Mono"/>
              </a:rPr>
            </a:br>
            <a:r>
              <a:rPr kumimoji="0" lang="ko-KR" altLang="ko-KR" sz="1000" b="0" i="0" u="none" strike="noStrike" cap="none" normalizeH="0" baseline="0">
                <a:ln>
                  <a:noFill/>
                </a:ln>
                <a:solidFill>
                  <a:srgbClr val="CF8E6D"/>
                </a:solidFill>
                <a:effectLst/>
                <a:latin typeface="Arial Unicode MS"/>
                <a:ea typeface="JetBrains Mono"/>
              </a:rPr>
              <a:t>public class </a:t>
            </a:r>
            <a:r>
              <a:rPr kumimoji="0" lang="ko-KR" altLang="ko-KR" sz="1000" b="0" i="0" u="none" strike="noStrike" cap="none" normalizeH="0" baseline="0">
                <a:ln>
                  <a:noFill/>
                </a:ln>
                <a:solidFill>
                  <a:srgbClr val="BCBEC4"/>
                </a:solidFill>
                <a:effectLst/>
                <a:latin typeface="Arial Unicode MS"/>
                <a:ea typeface="JetBrains Mono"/>
              </a:rPr>
              <a:t>UserValidator </a:t>
            </a:r>
            <a:r>
              <a:rPr kumimoji="0" lang="ko-KR" altLang="ko-KR" sz="1000" b="0" i="0" u="none" strike="noStrike" cap="none" normalizeH="0" baseline="0">
                <a:ln>
                  <a:noFill/>
                </a:ln>
                <a:solidFill>
                  <a:srgbClr val="CF8E6D"/>
                </a:solidFill>
                <a:effectLst/>
                <a:latin typeface="Arial Unicode MS"/>
                <a:ea typeface="JetBrains Mono"/>
              </a:rPr>
              <a:t>implements </a:t>
            </a:r>
            <a:r>
              <a:rPr kumimoji="0" lang="ko-KR" altLang="ko-KR" sz="1000" b="0" i="0" u="none" strike="noStrike" cap="none" normalizeH="0" baseline="0">
                <a:ln>
                  <a:noFill/>
                </a:ln>
                <a:solidFill>
                  <a:srgbClr val="BCBEC4"/>
                </a:solidFill>
                <a:effectLst/>
                <a:latin typeface="Arial Unicode MS"/>
                <a:ea typeface="JetBrains Mono"/>
              </a:rPr>
              <a:t>Validator {</a:t>
            </a:r>
            <a:br>
              <a:rPr kumimoji="0" lang="ko-KR" altLang="ko-KR" sz="1000" b="0" i="0" u="none" strike="noStrike" cap="none" normalizeH="0" baseline="0">
                <a:ln>
                  <a:noFill/>
                </a:ln>
                <a:solidFill>
                  <a:srgbClr val="BCBEC4"/>
                </a:solidFill>
                <a:effectLst/>
                <a:latin typeface="Arial Unicode MS"/>
                <a:ea typeface="JetBrains Mono"/>
              </a:rPr>
            </a:b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B3AE60"/>
                </a:solidFill>
                <a:effectLst/>
                <a:latin typeface="Arial Unicode MS"/>
                <a:ea typeface="JetBrains Mono"/>
              </a:rPr>
              <a:t>@Override</a:t>
            </a:r>
            <a:br>
              <a:rPr kumimoji="0" lang="ko-KR" altLang="ko-KR" sz="1000" b="0" i="0" u="none" strike="noStrike" cap="none" normalizeH="0" baseline="0">
                <a:ln>
                  <a:noFill/>
                </a:ln>
                <a:solidFill>
                  <a:srgbClr val="B3AE60"/>
                </a:solidFill>
                <a:effectLst/>
                <a:latin typeface="Arial Unicode MS"/>
                <a:ea typeface="JetBrains Mono"/>
              </a:rPr>
            </a:br>
            <a:r>
              <a:rPr kumimoji="0" lang="ko-KR" altLang="ko-KR" sz="1000" b="0" i="0" u="none" strike="noStrike" cap="none" normalizeH="0" baseline="0">
                <a:ln>
                  <a:noFill/>
                </a:ln>
                <a:solidFill>
                  <a:srgbClr val="B3AE60"/>
                </a:solidFill>
                <a:effectLst/>
                <a:latin typeface="Arial Unicode MS"/>
                <a:ea typeface="JetBrains Mono"/>
              </a:rPr>
              <a:t>    </a:t>
            </a:r>
            <a:r>
              <a:rPr kumimoji="0" lang="ko-KR" altLang="ko-KR" sz="1000" b="0" i="0" u="none" strike="noStrike" cap="none" normalizeH="0" baseline="0">
                <a:ln>
                  <a:noFill/>
                </a:ln>
                <a:solidFill>
                  <a:srgbClr val="CF8E6D"/>
                </a:solidFill>
                <a:effectLst/>
                <a:latin typeface="Arial Unicode MS"/>
                <a:ea typeface="JetBrains Mono"/>
              </a:rPr>
              <a:t>public boolean </a:t>
            </a:r>
            <a:r>
              <a:rPr kumimoji="0" lang="ko-KR" altLang="ko-KR" sz="1000" b="0" i="0" u="none" strike="noStrike" cap="none" normalizeH="0" baseline="0">
                <a:ln>
                  <a:noFill/>
                </a:ln>
                <a:solidFill>
                  <a:srgbClr val="56A8F5"/>
                </a:solidFill>
                <a:effectLst/>
                <a:latin typeface="Arial Unicode MS"/>
                <a:ea typeface="JetBrains Mono"/>
              </a:rPr>
              <a:t>supports</a:t>
            </a:r>
            <a:r>
              <a:rPr kumimoji="0" lang="ko-KR" altLang="ko-KR" sz="1000" b="0" i="0" u="none" strike="noStrike" cap="none" normalizeH="0" baseline="0">
                <a:ln>
                  <a:noFill/>
                </a:ln>
                <a:solidFill>
                  <a:srgbClr val="BCBEC4"/>
                </a:solidFill>
                <a:effectLst/>
                <a:latin typeface="Arial Unicode MS"/>
                <a:ea typeface="JetBrains Mono"/>
              </a:rPr>
              <a:t>(Class&lt;?&gt; clazz) {</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CF8E6D"/>
                </a:solidFill>
                <a:effectLst/>
                <a:latin typeface="Arial Unicode MS"/>
                <a:ea typeface="JetBrains Mono"/>
              </a:rPr>
              <a:t>return </a:t>
            </a:r>
            <a:r>
              <a:rPr kumimoji="0" lang="ko-KR" altLang="ko-KR" sz="1000" b="0" i="0" u="none" strike="noStrike" cap="none" normalizeH="0" baseline="0">
                <a:ln>
                  <a:noFill/>
                </a:ln>
                <a:solidFill>
                  <a:srgbClr val="BCBEC4"/>
                </a:solidFill>
                <a:effectLst/>
                <a:latin typeface="Arial Unicode MS"/>
                <a:ea typeface="JetBrains Mono"/>
              </a:rPr>
              <a:t>User.</a:t>
            </a:r>
            <a:r>
              <a:rPr kumimoji="0" lang="ko-KR" altLang="ko-KR" sz="1000" b="0" i="0" u="none" strike="noStrike" cap="none" normalizeH="0" baseline="0">
                <a:ln>
                  <a:noFill/>
                </a:ln>
                <a:solidFill>
                  <a:srgbClr val="CF8E6D"/>
                </a:solidFill>
                <a:effectLst/>
                <a:latin typeface="Arial Unicode MS"/>
                <a:ea typeface="JetBrains Mono"/>
              </a:rPr>
              <a:t>class</a:t>
            </a:r>
            <a:r>
              <a:rPr kumimoji="0" lang="ko-KR" altLang="ko-KR" sz="1000" b="0" i="0" u="none" strike="noStrike" cap="none" normalizeH="0" baseline="0">
                <a:ln>
                  <a:noFill/>
                </a:ln>
                <a:solidFill>
                  <a:srgbClr val="BCBEC4"/>
                </a:solidFill>
                <a:effectLst/>
                <a:latin typeface="Arial Unicode MS"/>
                <a:ea typeface="JetBrains Mono"/>
              </a:rPr>
              <a:t>.isAssignableFrom(clazz);</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br>
              <a:rPr kumimoji="0" lang="ko-KR" altLang="ko-KR" sz="1000" b="0" i="0" u="none" strike="noStrike" cap="none" normalizeH="0" baseline="0">
                <a:ln>
                  <a:noFill/>
                </a:ln>
                <a:solidFill>
                  <a:srgbClr val="BCBEC4"/>
                </a:solidFill>
                <a:effectLst/>
                <a:latin typeface="Arial Unicode MS"/>
                <a:ea typeface="JetBrains Mono"/>
              </a:rPr>
            </a:b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B3AE60"/>
                </a:solidFill>
                <a:effectLst/>
                <a:latin typeface="Arial Unicode MS"/>
                <a:ea typeface="JetBrains Mono"/>
              </a:rPr>
              <a:t>@Override</a:t>
            </a:r>
            <a:br>
              <a:rPr kumimoji="0" lang="ko-KR" altLang="ko-KR" sz="1000" b="0" i="0" u="none" strike="noStrike" cap="none" normalizeH="0" baseline="0">
                <a:ln>
                  <a:noFill/>
                </a:ln>
                <a:solidFill>
                  <a:srgbClr val="B3AE60"/>
                </a:solidFill>
                <a:effectLst/>
                <a:latin typeface="Arial Unicode MS"/>
                <a:ea typeface="JetBrains Mono"/>
              </a:rPr>
            </a:br>
            <a:r>
              <a:rPr kumimoji="0" lang="ko-KR" altLang="ko-KR" sz="1000" b="0" i="0" u="none" strike="noStrike" cap="none" normalizeH="0" baseline="0">
                <a:ln>
                  <a:noFill/>
                </a:ln>
                <a:solidFill>
                  <a:srgbClr val="B3AE60"/>
                </a:solidFill>
                <a:effectLst/>
                <a:latin typeface="Arial Unicode MS"/>
                <a:ea typeface="JetBrains Mono"/>
              </a:rPr>
              <a:t>    </a:t>
            </a:r>
            <a:r>
              <a:rPr kumimoji="0" lang="ko-KR" altLang="ko-KR" sz="1000" b="0" i="0" u="none" strike="noStrike" cap="none" normalizeH="0" baseline="0">
                <a:ln>
                  <a:noFill/>
                </a:ln>
                <a:solidFill>
                  <a:srgbClr val="CF8E6D"/>
                </a:solidFill>
                <a:effectLst/>
                <a:latin typeface="Arial Unicode MS"/>
                <a:ea typeface="JetBrains Mono"/>
              </a:rPr>
              <a:t>public void </a:t>
            </a:r>
            <a:r>
              <a:rPr kumimoji="0" lang="ko-KR" altLang="ko-KR" sz="1000" b="0" i="0" u="none" strike="noStrike" cap="none" normalizeH="0" baseline="0">
                <a:ln>
                  <a:noFill/>
                </a:ln>
                <a:solidFill>
                  <a:srgbClr val="56A8F5"/>
                </a:solidFill>
                <a:effectLst/>
                <a:latin typeface="Arial Unicode MS"/>
                <a:ea typeface="JetBrains Mono"/>
              </a:rPr>
              <a:t>validate</a:t>
            </a:r>
            <a:r>
              <a:rPr kumimoji="0" lang="ko-KR" altLang="ko-KR" sz="1000" b="0" i="0" u="none" strike="noStrike" cap="none" normalizeH="0" baseline="0">
                <a:ln>
                  <a:noFill/>
                </a:ln>
                <a:solidFill>
                  <a:srgbClr val="BCBEC4"/>
                </a:solidFill>
                <a:effectLst/>
                <a:latin typeface="Arial Unicode MS"/>
                <a:ea typeface="JetBrains Mono"/>
              </a:rPr>
              <a:t>(Object target, Errors errors) {</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User user = (User) target;</a:t>
            </a:r>
            <a:br>
              <a:rPr kumimoji="0" lang="ko-KR" altLang="ko-KR" sz="1000" b="0" i="0" u="none" strike="noStrike" cap="none" normalizeH="0" baseline="0">
                <a:ln>
                  <a:noFill/>
                </a:ln>
                <a:solidFill>
                  <a:srgbClr val="BCBEC4"/>
                </a:solidFill>
                <a:effectLst/>
                <a:latin typeface="Arial Unicode MS"/>
                <a:ea typeface="JetBrains Mono"/>
              </a:rPr>
            </a:b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ValidationUtils.rejectIfEmptyOrWhitespace(errors, </a:t>
            </a:r>
            <a:r>
              <a:rPr kumimoji="0" lang="ko-KR" altLang="ko-KR" sz="1000" b="0" i="0" u="none" strike="noStrike" cap="none" normalizeH="0" baseline="0">
                <a:ln>
                  <a:noFill/>
                </a:ln>
                <a:solidFill>
                  <a:srgbClr val="6AAB73"/>
                </a:solidFill>
                <a:effectLst/>
                <a:latin typeface="Arial Unicode MS"/>
                <a:ea typeface="JetBrains Mono"/>
              </a:rPr>
              <a:t>"userName"</a:t>
            </a: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6AAB73"/>
                </a:solidFill>
                <a:effectLst/>
                <a:latin typeface="Arial Unicode MS"/>
                <a:ea typeface="JetBrains Mono"/>
              </a:rPr>
              <a:t>"required"</a:t>
            </a:r>
            <a:r>
              <a:rPr kumimoji="0" lang="ko-KR" altLang="ko-KR" sz="1000" b="0" i="0" u="none" strike="noStrike" cap="none" normalizeH="0" baseline="0">
                <a:ln>
                  <a:noFill/>
                </a:ln>
                <a:solidFill>
                  <a:srgbClr val="BCBEC4"/>
                </a:solidFill>
                <a:effectLst/>
                <a:latin typeface="Arial Unicode MS"/>
                <a:ea typeface="JetBrains Mono"/>
              </a:rPr>
              <a:t>);</a:t>
            </a:r>
            <a:br>
              <a:rPr kumimoji="0" lang="ko-KR" altLang="ko-KR" sz="1000" b="0" i="0" u="none" strike="noStrike" cap="none" normalizeH="0" baseline="0">
                <a:ln>
                  <a:noFill/>
                </a:ln>
                <a:solidFill>
                  <a:srgbClr val="BCBEC4"/>
                </a:solidFill>
                <a:effectLst/>
                <a:latin typeface="Arial Unicode MS"/>
                <a:ea typeface="JetBrains Mono"/>
              </a:rPr>
            </a:b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CF8E6D"/>
                </a:solidFill>
                <a:effectLst/>
                <a:latin typeface="Arial Unicode MS"/>
                <a:ea typeface="JetBrains Mono"/>
              </a:rPr>
              <a:t>if </a:t>
            </a:r>
            <a:r>
              <a:rPr kumimoji="0" lang="ko-KR" altLang="ko-KR" sz="1000" b="0" i="0" u="none" strike="noStrike" cap="none" normalizeH="0" baseline="0">
                <a:ln>
                  <a:noFill/>
                </a:ln>
                <a:solidFill>
                  <a:srgbClr val="BCBEC4"/>
                </a:solidFill>
                <a:effectLst/>
                <a:latin typeface="Arial Unicode MS"/>
                <a:ea typeface="JetBrains Mono"/>
              </a:rPr>
              <a:t>(user.getAge() &gt; </a:t>
            </a:r>
            <a:r>
              <a:rPr kumimoji="0" lang="ko-KR" altLang="ko-KR" sz="1000" b="0" i="0" u="none" strike="noStrike" cap="none" normalizeH="0" baseline="0">
                <a:ln>
                  <a:noFill/>
                </a:ln>
                <a:solidFill>
                  <a:srgbClr val="2AACB8"/>
                </a:solidFill>
                <a:effectLst/>
                <a:latin typeface="Arial Unicode MS"/>
                <a:ea typeface="JetBrains Mono"/>
              </a:rPr>
              <a:t>100</a:t>
            </a:r>
            <a:r>
              <a:rPr kumimoji="0" lang="ko-KR" altLang="ko-KR" sz="1000" b="0" i="0" u="none" strike="noStrike" cap="none" normalizeH="0" baseline="0">
                <a:ln>
                  <a:noFill/>
                </a:ln>
                <a:solidFill>
                  <a:srgbClr val="BCBEC4"/>
                </a:solidFill>
                <a:effectLst/>
                <a:latin typeface="Arial Unicode MS"/>
                <a:ea typeface="JetBrains Mono"/>
              </a:rPr>
              <a:t>) {</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errors.rejectValue(</a:t>
            </a:r>
            <a:r>
              <a:rPr kumimoji="0" lang="ko-KR" altLang="ko-KR" sz="1000" b="0" i="0" u="none" strike="noStrike" cap="none" normalizeH="0" baseline="0">
                <a:ln>
                  <a:noFill/>
                </a:ln>
                <a:solidFill>
                  <a:srgbClr val="6AAB73"/>
                </a:solidFill>
                <a:effectLst/>
                <a:latin typeface="Arial Unicode MS"/>
                <a:ea typeface="JetBrains Mono"/>
              </a:rPr>
              <a:t>"age"</a:t>
            </a: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6AAB73"/>
                </a:solidFill>
                <a:effectLst/>
                <a:latin typeface="Arial Unicode MS"/>
                <a:ea typeface="JetBrains Mono"/>
              </a:rPr>
              <a:t>"max"</a:t>
            </a: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CF8E6D"/>
                </a:solidFill>
                <a:effectLst/>
                <a:latin typeface="Arial Unicode MS"/>
                <a:ea typeface="JetBrains Mono"/>
              </a:rPr>
              <a:t>new </a:t>
            </a:r>
            <a:r>
              <a:rPr kumimoji="0" lang="ko-KR" altLang="ko-KR" sz="1000" b="0" i="0" u="none" strike="noStrike" cap="none" normalizeH="0" baseline="0">
                <a:ln>
                  <a:noFill/>
                </a:ln>
                <a:solidFill>
                  <a:srgbClr val="BCBEC4"/>
                </a:solidFill>
                <a:effectLst/>
                <a:latin typeface="Arial Unicode MS"/>
                <a:ea typeface="JetBrains Mono"/>
              </a:rPr>
              <a:t>Object[]{</a:t>
            </a:r>
            <a:r>
              <a:rPr kumimoji="0" lang="ko-KR" altLang="ko-KR" sz="1000" b="0" i="0" u="none" strike="noStrike" cap="none" normalizeH="0" baseline="0">
                <a:ln>
                  <a:noFill/>
                </a:ln>
                <a:solidFill>
                  <a:srgbClr val="2AACB8"/>
                </a:solidFill>
                <a:effectLst/>
                <a:latin typeface="Arial Unicode MS"/>
                <a:ea typeface="JetBrains Mono"/>
              </a:rPr>
              <a:t>100</a:t>
            </a: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6AAB73"/>
                </a:solidFill>
                <a:effectLst/>
                <a:latin typeface="Arial Unicode MS"/>
                <a:ea typeface="JetBrains Mono"/>
              </a:rPr>
              <a:t>"Age cannot exceed 100."</a:t>
            </a:r>
            <a:r>
              <a:rPr kumimoji="0" lang="ko-KR" altLang="ko-KR" sz="1000" b="0" i="0" u="none" strike="noStrike" cap="none" normalizeH="0" baseline="0">
                <a:ln>
                  <a:noFill/>
                </a:ln>
                <a:solidFill>
                  <a:srgbClr val="BCBEC4"/>
                </a:solidFill>
                <a:effectLst/>
                <a:latin typeface="Arial Unicode MS"/>
                <a:ea typeface="JetBrains Mono"/>
              </a:rPr>
              <a:t>);</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a:t>
            </a:r>
            <a:br>
              <a:rPr kumimoji="0" lang="ko-KR" altLang="ko-KR" sz="1000" b="0" i="0" u="none" strike="noStrike" cap="none" normalizeH="0" baseline="0">
                <a:ln>
                  <a:noFill/>
                </a:ln>
                <a:solidFill>
                  <a:srgbClr val="BCBEC4"/>
                </a:solidFill>
                <a:effectLst/>
                <a:latin typeface="Arial Unicode MS"/>
                <a:ea typeface="JetBrains Mono"/>
              </a:rPr>
            </a:b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3AE60"/>
                </a:solidFill>
                <a:effectLst/>
                <a:latin typeface="Arial Unicode MS"/>
                <a:ea typeface="JetBrains Mono"/>
              </a:rPr>
              <a:t>@Component</a:t>
            </a:r>
            <a:br>
              <a:rPr kumimoji="0" lang="ko-KR" altLang="ko-KR" sz="1000" b="0" i="0" u="none" strike="noStrike" cap="none" normalizeH="0" baseline="0">
                <a:ln>
                  <a:noFill/>
                </a:ln>
                <a:solidFill>
                  <a:srgbClr val="B3AE60"/>
                </a:solidFill>
                <a:effectLst/>
                <a:latin typeface="Arial Unicode MS"/>
                <a:ea typeface="JetBrains Mono"/>
              </a:rPr>
            </a:br>
            <a:r>
              <a:rPr kumimoji="0" lang="ko-KR" altLang="ko-KR" sz="1000" b="0" i="0" u="none" strike="noStrike" cap="none" normalizeH="0" baseline="0">
                <a:ln>
                  <a:noFill/>
                </a:ln>
                <a:solidFill>
                  <a:srgbClr val="CF8E6D"/>
                </a:solidFill>
                <a:effectLst/>
                <a:latin typeface="Arial Unicode MS"/>
                <a:ea typeface="JetBrains Mono"/>
              </a:rPr>
              <a:t>public class </a:t>
            </a:r>
            <a:r>
              <a:rPr kumimoji="0" lang="ko-KR" altLang="ko-KR" sz="1000" b="0" i="0" u="none" strike="noStrike" cap="none" normalizeH="0" baseline="0">
                <a:ln>
                  <a:noFill/>
                </a:ln>
                <a:solidFill>
                  <a:srgbClr val="BCBEC4"/>
                </a:solidFill>
                <a:effectLst/>
                <a:latin typeface="Arial Unicode MS"/>
                <a:ea typeface="JetBrains Mono"/>
              </a:rPr>
              <a:t>AdminValidator </a:t>
            </a:r>
            <a:r>
              <a:rPr kumimoji="0" lang="ko-KR" altLang="ko-KR" sz="1000" b="0" i="0" u="none" strike="noStrike" cap="none" normalizeH="0" baseline="0">
                <a:ln>
                  <a:noFill/>
                </a:ln>
                <a:solidFill>
                  <a:srgbClr val="CF8E6D"/>
                </a:solidFill>
                <a:effectLst/>
                <a:latin typeface="Arial Unicode MS"/>
                <a:ea typeface="JetBrains Mono"/>
              </a:rPr>
              <a:t>implements </a:t>
            </a:r>
            <a:r>
              <a:rPr kumimoji="0" lang="ko-KR" altLang="ko-KR" sz="1000" b="0" i="0" u="none" strike="noStrike" cap="none" normalizeH="0" baseline="0">
                <a:ln>
                  <a:noFill/>
                </a:ln>
                <a:solidFill>
                  <a:srgbClr val="BCBEC4"/>
                </a:solidFill>
                <a:effectLst/>
                <a:latin typeface="Arial Unicode MS"/>
                <a:ea typeface="JetBrains Mono"/>
              </a:rPr>
              <a:t>Validator {</a:t>
            </a:r>
            <a:br>
              <a:rPr kumimoji="0" lang="ko-KR" altLang="ko-KR" sz="1000" b="0" i="0" u="none" strike="noStrike" cap="none" normalizeH="0" baseline="0">
                <a:ln>
                  <a:noFill/>
                </a:ln>
                <a:solidFill>
                  <a:srgbClr val="BCBEC4"/>
                </a:solidFill>
                <a:effectLst/>
                <a:latin typeface="Arial Unicode MS"/>
                <a:ea typeface="JetBrains Mono"/>
              </a:rPr>
            </a:b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B3AE60"/>
                </a:solidFill>
                <a:effectLst/>
                <a:latin typeface="Arial Unicode MS"/>
                <a:ea typeface="JetBrains Mono"/>
              </a:rPr>
              <a:t>@Override</a:t>
            </a:r>
            <a:br>
              <a:rPr kumimoji="0" lang="ko-KR" altLang="ko-KR" sz="1000" b="0" i="0" u="none" strike="noStrike" cap="none" normalizeH="0" baseline="0">
                <a:ln>
                  <a:noFill/>
                </a:ln>
                <a:solidFill>
                  <a:srgbClr val="B3AE60"/>
                </a:solidFill>
                <a:effectLst/>
                <a:latin typeface="Arial Unicode MS"/>
                <a:ea typeface="JetBrains Mono"/>
              </a:rPr>
            </a:br>
            <a:r>
              <a:rPr kumimoji="0" lang="ko-KR" altLang="ko-KR" sz="1000" b="0" i="0" u="none" strike="noStrike" cap="none" normalizeH="0" baseline="0">
                <a:ln>
                  <a:noFill/>
                </a:ln>
                <a:solidFill>
                  <a:srgbClr val="B3AE60"/>
                </a:solidFill>
                <a:effectLst/>
                <a:latin typeface="Arial Unicode MS"/>
                <a:ea typeface="JetBrains Mono"/>
              </a:rPr>
              <a:t>    </a:t>
            </a:r>
            <a:r>
              <a:rPr kumimoji="0" lang="ko-KR" altLang="ko-KR" sz="1000" b="0" i="0" u="none" strike="noStrike" cap="none" normalizeH="0" baseline="0">
                <a:ln>
                  <a:noFill/>
                </a:ln>
                <a:solidFill>
                  <a:srgbClr val="CF8E6D"/>
                </a:solidFill>
                <a:effectLst/>
                <a:latin typeface="Arial Unicode MS"/>
                <a:ea typeface="JetBrains Mono"/>
              </a:rPr>
              <a:t>public boolean </a:t>
            </a:r>
            <a:r>
              <a:rPr kumimoji="0" lang="ko-KR" altLang="ko-KR" sz="1000" b="0" i="0" u="none" strike="noStrike" cap="none" normalizeH="0" baseline="0">
                <a:ln>
                  <a:noFill/>
                </a:ln>
                <a:solidFill>
                  <a:srgbClr val="56A8F5"/>
                </a:solidFill>
                <a:effectLst/>
                <a:latin typeface="Arial Unicode MS"/>
                <a:ea typeface="JetBrains Mono"/>
              </a:rPr>
              <a:t>supports</a:t>
            </a:r>
            <a:r>
              <a:rPr kumimoji="0" lang="ko-KR" altLang="ko-KR" sz="1000" b="0" i="0" u="none" strike="noStrike" cap="none" normalizeH="0" baseline="0">
                <a:ln>
                  <a:noFill/>
                </a:ln>
                <a:solidFill>
                  <a:srgbClr val="BCBEC4"/>
                </a:solidFill>
                <a:effectLst/>
                <a:latin typeface="Arial Unicode MS"/>
                <a:ea typeface="JetBrains Mono"/>
              </a:rPr>
              <a:t>(Class&lt;?&gt; clazz) {</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CF8E6D"/>
                </a:solidFill>
                <a:effectLst/>
                <a:latin typeface="Arial Unicode MS"/>
                <a:ea typeface="JetBrains Mono"/>
              </a:rPr>
              <a:t>return </a:t>
            </a:r>
            <a:r>
              <a:rPr kumimoji="0" lang="ko-KR" altLang="ko-KR" sz="1000" b="0" i="0" u="none" strike="noStrike" cap="none" normalizeH="0" baseline="0">
                <a:ln>
                  <a:noFill/>
                </a:ln>
                <a:solidFill>
                  <a:srgbClr val="BCBEC4"/>
                </a:solidFill>
                <a:effectLst/>
                <a:latin typeface="Arial Unicode MS"/>
                <a:ea typeface="JetBrains Mono"/>
              </a:rPr>
              <a:t>Admin.</a:t>
            </a:r>
            <a:r>
              <a:rPr kumimoji="0" lang="ko-KR" altLang="ko-KR" sz="1000" b="0" i="0" u="none" strike="noStrike" cap="none" normalizeH="0" baseline="0">
                <a:ln>
                  <a:noFill/>
                </a:ln>
                <a:solidFill>
                  <a:srgbClr val="CF8E6D"/>
                </a:solidFill>
                <a:effectLst/>
                <a:latin typeface="Arial Unicode MS"/>
                <a:ea typeface="JetBrains Mono"/>
              </a:rPr>
              <a:t>class</a:t>
            </a:r>
            <a:r>
              <a:rPr kumimoji="0" lang="ko-KR" altLang="ko-KR" sz="1000" b="0" i="0" u="none" strike="noStrike" cap="none" normalizeH="0" baseline="0">
                <a:ln>
                  <a:noFill/>
                </a:ln>
                <a:solidFill>
                  <a:srgbClr val="BCBEC4"/>
                </a:solidFill>
                <a:effectLst/>
                <a:latin typeface="Arial Unicode MS"/>
                <a:ea typeface="JetBrains Mono"/>
              </a:rPr>
              <a:t>.isAssignableFrom(clazz);</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br>
              <a:rPr kumimoji="0" lang="ko-KR" altLang="ko-KR" sz="1000" b="0" i="0" u="none" strike="noStrike" cap="none" normalizeH="0" baseline="0">
                <a:ln>
                  <a:noFill/>
                </a:ln>
                <a:solidFill>
                  <a:srgbClr val="BCBEC4"/>
                </a:solidFill>
                <a:effectLst/>
                <a:latin typeface="Arial Unicode MS"/>
                <a:ea typeface="JetBrains Mono"/>
              </a:rPr>
            </a:b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B3AE60"/>
                </a:solidFill>
                <a:effectLst/>
                <a:latin typeface="Arial Unicode MS"/>
                <a:ea typeface="JetBrains Mono"/>
              </a:rPr>
              <a:t>@Override</a:t>
            </a:r>
            <a:br>
              <a:rPr kumimoji="0" lang="ko-KR" altLang="ko-KR" sz="1000" b="0" i="0" u="none" strike="noStrike" cap="none" normalizeH="0" baseline="0">
                <a:ln>
                  <a:noFill/>
                </a:ln>
                <a:solidFill>
                  <a:srgbClr val="B3AE60"/>
                </a:solidFill>
                <a:effectLst/>
                <a:latin typeface="Arial Unicode MS"/>
                <a:ea typeface="JetBrains Mono"/>
              </a:rPr>
            </a:br>
            <a:r>
              <a:rPr kumimoji="0" lang="ko-KR" altLang="ko-KR" sz="1000" b="0" i="0" u="none" strike="noStrike" cap="none" normalizeH="0" baseline="0">
                <a:ln>
                  <a:noFill/>
                </a:ln>
                <a:solidFill>
                  <a:srgbClr val="B3AE60"/>
                </a:solidFill>
                <a:effectLst/>
                <a:latin typeface="Arial Unicode MS"/>
                <a:ea typeface="JetBrains Mono"/>
              </a:rPr>
              <a:t>    </a:t>
            </a:r>
            <a:r>
              <a:rPr kumimoji="0" lang="ko-KR" altLang="ko-KR" sz="1000" b="0" i="0" u="none" strike="noStrike" cap="none" normalizeH="0" baseline="0">
                <a:ln>
                  <a:noFill/>
                </a:ln>
                <a:solidFill>
                  <a:srgbClr val="CF8E6D"/>
                </a:solidFill>
                <a:effectLst/>
                <a:latin typeface="Arial Unicode MS"/>
                <a:ea typeface="JetBrains Mono"/>
              </a:rPr>
              <a:t>public void </a:t>
            </a:r>
            <a:r>
              <a:rPr kumimoji="0" lang="ko-KR" altLang="ko-KR" sz="1000" b="0" i="0" u="none" strike="noStrike" cap="none" normalizeH="0" baseline="0">
                <a:ln>
                  <a:noFill/>
                </a:ln>
                <a:solidFill>
                  <a:srgbClr val="56A8F5"/>
                </a:solidFill>
                <a:effectLst/>
                <a:latin typeface="Arial Unicode MS"/>
                <a:ea typeface="JetBrains Mono"/>
              </a:rPr>
              <a:t>validate</a:t>
            </a:r>
            <a:r>
              <a:rPr kumimoji="0" lang="ko-KR" altLang="ko-KR" sz="1000" b="0" i="0" u="none" strike="noStrike" cap="none" normalizeH="0" baseline="0">
                <a:ln>
                  <a:noFill/>
                </a:ln>
                <a:solidFill>
                  <a:srgbClr val="BCBEC4"/>
                </a:solidFill>
                <a:effectLst/>
                <a:latin typeface="Arial Unicode MS"/>
                <a:ea typeface="JetBrains Mono"/>
              </a:rPr>
              <a:t>(Object target, Errors errors) {</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Admin admin = (Admin) target;</a:t>
            </a:r>
            <a:br>
              <a:rPr kumimoji="0" lang="ko-KR" altLang="ko-KR" sz="1000" b="0" i="0" u="none" strike="noStrike" cap="none" normalizeH="0" baseline="0">
                <a:ln>
                  <a:noFill/>
                </a:ln>
                <a:solidFill>
                  <a:srgbClr val="BCBEC4"/>
                </a:solidFill>
                <a:effectLst/>
                <a:latin typeface="Arial Unicode MS"/>
                <a:ea typeface="JetBrains Mono"/>
              </a:rPr>
            </a:b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ValidationUtils.rejectIfEmptyOrWhitespace(errors, </a:t>
            </a:r>
            <a:r>
              <a:rPr kumimoji="0" lang="ko-KR" altLang="ko-KR" sz="1000" b="0" i="0" u="none" strike="noStrike" cap="none" normalizeH="0" baseline="0">
                <a:ln>
                  <a:noFill/>
                </a:ln>
                <a:solidFill>
                  <a:srgbClr val="6AAB73"/>
                </a:solidFill>
                <a:effectLst/>
                <a:latin typeface="Arial Unicode MS"/>
                <a:ea typeface="JetBrains Mono"/>
              </a:rPr>
              <a:t>"adminName"</a:t>
            </a: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6AAB73"/>
                </a:solidFill>
                <a:effectLst/>
                <a:latin typeface="Arial Unicode MS"/>
                <a:ea typeface="JetBrains Mono"/>
              </a:rPr>
              <a:t>"required"</a:t>
            </a:r>
            <a:r>
              <a:rPr kumimoji="0" lang="ko-KR" altLang="ko-KR" sz="1000" b="0" i="0" u="none" strike="noStrike" cap="none" normalizeH="0" baseline="0">
                <a:ln>
                  <a:noFill/>
                </a:ln>
                <a:solidFill>
                  <a:srgbClr val="BCBEC4"/>
                </a:solidFill>
                <a:effectLst/>
                <a:latin typeface="Arial Unicode MS"/>
                <a:ea typeface="JetBrains Mono"/>
              </a:rPr>
              <a:t>);</a:t>
            </a:r>
            <a:br>
              <a:rPr kumimoji="0" lang="ko-KR" altLang="ko-KR" sz="1000" b="0" i="0" u="none" strike="noStrike" cap="none" normalizeH="0" baseline="0">
                <a:ln>
                  <a:noFill/>
                </a:ln>
                <a:solidFill>
                  <a:srgbClr val="BCBEC4"/>
                </a:solidFill>
                <a:effectLst/>
                <a:latin typeface="Arial Unicode MS"/>
                <a:ea typeface="JetBrains Mono"/>
              </a:rPr>
            </a:b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CF8E6D"/>
                </a:solidFill>
                <a:effectLst/>
                <a:latin typeface="Arial Unicode MS"/>
                <a:ea typeface="JetBrains Mono"/>
              </a:rPr>
              <a:t>if </a:t>
            </a:r>
            <a:r>
              <a:rPr kumimoji="0" lang="ko-KR" altLang="ko-KR" sz="1000" b="0" i="0" u="none" strike="noStrike" cap="none" normalizeH="0" baseline="0">
                <a:ln>
                  <a:noFill/>
                </a:ln>
                <a:solidFill>
                  <a:srgbClr val="BCBEC4"/>
                </a:solidFill>
                <a:effectLst/>
                <a:latin typeface="Arial Unicode MS"/>
                <a:ea typeface="JetBrains Mono"/>
              </a:rPr>
              <a:t>(admin.getLevel() &lt; </a:t>
            </a:r>
            <a:r>
              <a:rPr kumimoji="0" lang="ko-KR" altLang="ko-KR" sz="1000" b="0" i="0" u="none" strike="noStrike" cap="none" normalizeH="0" baseline="0">
                <a:ln>
                  <a:noFill/>
                </a:ln>
                <a:solidFill>
                  <a:srgbClr val="2AACB8"/>
                </a:solidFill>
                <a:effectLst/>
                <a:latin typeface="Arial Unicode MS"/>
                <a:ea typeface="JetBrains Mono"/>
              </a:rPr>
              <a:t>1</a:t>
            </a:r>
            <a:r>
              <a:rPr kumimoji="0" lang="ko-KR" altLang="ko-KR" sz="1000" b="0" i="0" u="none" strike="noStrike" cap="none" normalizeH="0" baseline="0">
                <a:ln>
                  <a:noFill/>
                </a:ln>
                <a:solidFill>
                  <a:srgbClr val="BCBEC4"/>
                </a:solidFill>
                <a:effectLst/>
                <a:latin typeface="Arial Unicode MS"/>
                <a:ea typeface="JetBrains Mono"/>
              </a:rPr>
              <a:t>) {</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errors.rejectValue(</a:t>
            </a:r>
            <a:r>
              <a:rPr kumimoji="0" lang="ko-KR" altLang="ko-KR" sz="1000" b="0" i="0" u="none" strike="noStrike" cap="none" normalizeH="0" baseline="0">
                <a:ln>
                  <a:noFill/>
                </a:ln>
                <a:solidFill>
                  <a:srgbClr val="6AAB73"/>
                </a:solidFill>
                <a:effectLst/>
                <a:latin typeface="Arial Unicode MS"/>
                <a:ea typeface="JetBrains Mono"/>
              </a:rPr>
              <a:t>"level"</a:t>
            </a: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6AAB73"/>
                </a:solidFill>
                <a:effectLst/>
                <a:latin typeface="Arial Unicode MS"/>
                <a:ea typeface="JetBrains Mono"/>
              </a:rPr>
              <a:t>"min"</a:t>
            </a: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CF8E6D"/>
                </a:solidFill>
                <a:effectLst/>
                <a:latin typeface="Arial Unicode MS"/>
                <a:ea typeface="JetBrains Mono"/>
              </a:rPr>
              <a:t>new </a:t>
            </a:r>
            <a:r>
              <a:rPr kumimoji="0" lang="ko-KR" altLang="ko-KR" sz="1000" b="0" i="0" u="none" strike="noStrike" cap="none" normalizeH="0" baseline="0">
                <a:ln>
                  <a:noFill/>
                </a:ln>
                <a:solidFill>
                  <a:srgbClr val="BCBEC4"/>
                </a:solidFill>
                <a:effectLst/>
                <a:latin typeface="Arial Unicode MS"/>
                <a:ea typeface="JetBrains Mono"/>
              </a:rPr>
              <a:t>Object[]{</a:t>
            </a:r>
            <a:r>
              <a:rPr kumimoji="0" lang="ko-KR" altLang="ko-KR" sz="1000" b="0" i="0" u="none" strike="noStrike" cap="none" normalizeH="0" baseline="0">
                <a:ln>
                  <a:noFill/>
                </a:ln>
                <a:solidFill>
                  <a:srgbClr val="2AACB8"/>
                </a:solidFill>
                <a:effectLst/>
                <a:latin typeface="Arial Unicode MS"/>
                <a:ea typeface="JetBrains Mono"/>
              </a:rPr>
              <a:t>1</a:t>
            </a: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6AAB73"/>
                </a:solidFill>
                <a:effectLst/>
                <a:latin typeface="Arial Unicode MS"/>
                <a:ea typeface="JetBrains Mono"/>
              </a:rPr>
              <a:t>"Admin level must be at least 1."</a:t>
            </a:r>
            <a:r>
              <a:rPr kumimoji="0" lang="ko-KR" altLang="ko-KR" sz="1000" b="0" i="0" u="none" strike="noStrike" cap="none" normalizeH="0" baseline="0">
                <a:ln>
                  <a:noFill/>
                </a:ln>
                <a:solidFill>
                  <a:srgbClr val="BCBEC4"/>
                </a:solidFill>
                <a:effectLst/>
                <a:latin typeface="Arial Unicode MS"/>
                <a:ea typeface="JetBrains Mono"/>
              </a:rPr>
              <a:t>);</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a:t>
            </a:r>
            <a:endParaRPr kumimoji="0" lang="ko-KR" altLang="ko-KR" sz="1000" b="0" i="0" u="none" strike="noStrike" cap="none" normalizeH="0" baseline="0">
              <a:ln>
                <a:noFill/>
              </a:ln>
              <a:solidFill>
                <a:schemeClr val="tx1"/>
              </a:solidFill>
              <a:effectLst/>
              <a:latin typeface="Arial" panose="020B0604020202020204" pitchFamily="34" charset="0"/>
            </a:endParaRPr>
          </a:p>
        </p:txBody>
      </p:sp>
      <p:sp>
        <p:nvSpPr>
          <p:cNvPr id="3" name="Rectangle 2">
            <a:extLst>
              <a:ext uri="{FF2B5EF4-FFF2-40B4-BE49-F238E27FC236}">
                <a16:creationId xmlns:a16="http://schemas.microsoft.com/office/drawing/2014/main" id="{0A150DC2-4C12-4654-9A5F-D2DF5CF480CE}"/>
              </a:ext>
            </a:extLst>
          </p:cNvPr>
          <p:cNvSpPr>
            <a:spLocks noChangeArrowheads="1"/>
          </p:cNvSpPr>
          <p:nvPr/>
        </p:nvSpPr>
        <p:spPr bwMode="auto">
          <a:xfrm>
            <a:off x="6096000" y="584802"/>
            <a:ext cx="5352176" cy="5142113"/>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000" b="0" i="0" u="none" strike="noStrike" cap="none" normalizeH="0" baseline="0">
                <a:ln>
                  <a:noFill/>
                </a:ln>
                <a:solidFill>
                  <a:srgbClr val="B3AE60"/>
                </a:solidFill>
                <a:effectLst/>
                <a:latin typeface="Arial Unicode MS"/>
                <a:ea typeface="JetBrains Mono"/>
              </a:rPr>
              <a:t>@Controller</a:t>
            </a:r>
            <a:br>
              <a:rPr kumimoji="0" lang="ko-KR" altLang="ko-KR" sz="1000" b="0" i="0" u="none" strike="noStrike" cap="none" normalizeH="0" baseline="0">
                <a:ln>
                  <a:noFill/>
                </a:ln>
                <a:solidFill>
                  <a:srgbClr val="B3AE60"/>
                </a:solidFill>
                <a:effectLst/>
                <a:latin typeface="Arial Unicode MS"/>
                <a:ea typeface="JetBrains Mono"/>
              </a:rPr>
            </a:br>
            <a:r>
              <a:rPr kumimoji="0" lang="ko-KR" altLang="ko-KR" sz="1000" b="0" i="0" u="none" strike="noStrike" cap="none" normalizeH="0" baseline="0">
                <a:ln>
                  <a:noFill/>
                </a:ln>
                <a:solidFill>
                  <a:srgbClr val="B3AE60"/>
                </a:solidFill>
                <a:effectLst/>
                <a:latin typeface="Arial Unicode MS"/>
                <a:ea typeface="JetBrains Mono"/>
              </a:rPr>
              <a:t>@Slf4j</a:t>
            </a:r>
            <a:br>
              <a:rPr kumimoji="0" lang="ko-KR" altLang="ko-KR" sz="1000" b="0" i="0" u="none" strike="noStrike" cap="none" normalizeH="0" baseline="0">
                <a:ln>
                  <a:noFill/>
                </a:ln>
                <a:solidFill>
                  <a:srgbClr val="B3AE60"/>
                </a:solidFill>
                <a:effectLst/>
                <a:latin typeface="Arial Unicode MS"/>
                <a:ea typeface="JetBrains Mono"/>
              </a:rPr>
            </a:br>
            <a:r>
              <a:rPr kumimoji="0" lang="ko-KR" altLang="ko-KR" sz="1000" b="0" i="0" u="none" strike="noStrike" cap="none" normalizeH="0" baseline="0">
                <a:ln>
                  <a:noFill/>
                </a:ln>
                <a:solidFill>
                  <a:srgbClr val="CF8E6D"/>
                </a:solidFill>
                <a:effectLst/>
                <a:latin typeface="Arial Unicode MS"/>
                <a:ea typeface="JetBrains Mono"/>
              </a:rPr>
              <a:t>public class </a:t>
            </a:r>
            <a:r>
              <a:rPr kumimoji="0" lang="ko-KR" altLang="ko-KR" sz="1000" b="0" i="0" u="none" strike="noStrike" cap="none" normalizeH="0" baseline="0">
                <a:ln>
                  <a:noFill/>
                </a:ln>
                <a:solidFill>
                  <a:srgbClr val="BCBEC4"/>
                </a:solidFill>
                <a:effectLst/>
                <a:latin typeface="Arial Unicode MS"/>
                <a:ea typeface="JetBrains Mono"/>
              </a:rPr>
              <a:t>UserController {</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B3AE60"/>
                </a:solidFill>
                <a:effectLst/>
                <a:latin typeface="Arial Unicode MS"/>
                <a:ea typeface="JetBrains Mono"/>
              </a:rPr>
              <a:t>@Autowired</a:t>
            </a:r>
            <a:br>
              <a:rPr kumimoji="0" lang="ko-KR" altLang="ko-KR" sz="1000" b="0" i="0" u="none" strike="noStrike" cap="none" normalizeH="0" baseline="0">
                <a:ln>
                  <a:noFill/>
                </a:ln>
                <a:solidFill>
                  <a:srgbClr val="B3AE60"/>
                </a:solidFill>
                <a:effectLst/>
                <a:latin typeface="Arial Unicode MS"/>
                <a:ea typeface="JetBrains Mono"/>
              </a:rPr>
            </a:br>
            <a:r>
              <a:rPr kumimoji="0" lang="ko-KR" altLang="ko-KR" sz="1000" b="0" i="0" u="none" strike="noStrike" cap="none" normalizeH="0" baseline="0">
                <a:ln>
                  <a:noFill/>
                </a:ln>
                <a:solidFill>
                  <a:srgbClr val="B3AE60"/>
                </a:solidFill>
                <a:effectLst/>
                <a:latin typeface="Arial Unicode MS"/>
                <a:ea typeface="JetBrains Mono"/>
              </a:rPr>
              <a:t>    </a:t>
            </a:r>
            <a:r>
              <a:rPr kumimoji="0" lang="ko-KR" altLang="ko-KR" sz="1000" b="0" i="0" u="none" strike="noStrike" cap="none" normalizeH="0" baseline="0">
                <a:ln>
                  <a:noFill/>
                </a:ln>
                <a:solidFill>
                  <a:srgbClr val="CF8E6D"/>
                </a:solidFill>
                <a:effectLst/>
                <a:latin typeface="Arial Unicode MS"/>
                <a:ea typeface="JetBrains Mono"/>
              </a:rPr>
              <a:t>private </a:t>
            </a:r>
            <a:r>
              <a:rPr kumimoji="0" lang="ko-KR" altLang="ko-KR" sz="1000" b="0" i="0" u="none" strike="noStrike" cap="none" normalizeH="0" baseline="0">
                <a:ln>
                  <a:noFill/>
                </a:ln>
                <a:solidFill>
                  <a:srgbClr val="BCBEC4"/>
                </a:solidFill>
                <a:effectLst/>
                <a:latin typeface="Arial Unicode MS"/>
                <a:ea typeface="JetBrains Mono"/>
              </a:rPr>
              <a:t>List&lt;Validator&gt; </a:t>
            </a:r>
            <a:r>
              <a:rPr kumimoji="0" lang="ko-KR" altLang="ko-KR" sz="1000" b="0" i="0" u="none" strike="noStrike" cap="none" normalizeH="0" baseline="0">
                <a:ln>
                  <a:noFill/>
                </a:ln>
                <a:solidFill>
                  <a:srgbClr val="C77DBB"/>
                </a:solidFill>
                <a:effectLst/>
                <a:latin typeface="Arial Unicode MS"/>
                <a:ea typeface="JetBrains Mono"/>
              </a:rPr>
              <a:t>validators</a:t>
            </a:r>
            <a:r>
              <a:rPr kumimoji="0" lang="ko-KR" altLang="ko-KR" sz="1000" b="0" i="0" u="none" strike="noStrike" cap="none" normalizeH="0" baseline="0">
                <a:ln>
                  <a:noFill/>
                </a:ln>
                <a:solidFill>
                  <a:srgbClr val="BCBEC4"/>
                </a:solidFill>
                <a:effectLst/>
                <a:latin typeface="Arial Unicode MS"/>
                <a:ea typeface="JetBrains Mono"/>
              </a:rPr>
              <a:t>;</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B3AE60"/>
                </a:solidFill>
                <a:effectLst/>
                <a:latin typeface="Arial Unicode MS"/>
                <a:ea typeface="JetBrains Mono"/>
              </a:rPr>
              <a:t>@PostMapping</a:t>
            </a:r>
            <a:r>
              <a:rPr kumimoji="0" lang="ko-KR" altLang="ko-KR" sz="1000" b="0" i="0" u="none" strike="noStrike" cap="none" normalizeH="0" baseline="0">
                <a:ln>
                  <a:noFill/>
                </a:ln>
                <a:solidFill>
                  <a:srgbClr val="BCBEC4"/>
                </a:solidFill>
                <a:effectLst/>
                <a:latin typeface="Arial Unicode MS"/>
                <a:ea typeface="JetBrains Mono"/>
              </a:rPr>
              <a:t>(</a:t>
            </a:r>
            <a:r>
              <a:rPr kumimoji="0" lang="ko-KR" altLang="ko-KR" sz="1000" b="0" i="0" u="none" strike="noStrike" cap="none" normalizeH="0" baseline="0">
                <a:ln>
                  <a:noFill/>
                </a:ln>
                <a:solidFill>
                  <a:srgbClr val="6AAB73"/>
                </a:solidFill>
                <a:effectLst/>
                <a:latin typeface="Arial Unicode MS"/>
                <a:ea typeface="JetBrains Mono"/>
              </a:rPr>
              <a:t>"/users"</a:t>
            </a:r>
            <a:r>
              <a:rPr kumimoji="0" lang="ko-KR" altLang="ko-KR" sz="1000" b="0" i="0" u="none" strike="noStrike" cap="none" normalizeH="0" baseline="0">
                <a:ln>
                  <a:noFill/>
                </a:ln>
                <a:solidFill>
                  <a:srgbClr val="BCBEC4"/>
                </a:solidFill>
                <a:effectLst/>
                <a:latin typeface="Arial Unicode MS"/>
                <a:ea typeface="JetBrains Mono"/>
              </a:rPr>
              <a:t>)</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CF8E6D"/>
                </a:solidFill>
                <a:effectLst/>
                <a:latin typeface="Arial Unicode MS"/>
                <a:ea typeface="JetBrains Mono"/>
              </a:rPr>
              <a:t>public </a:t>
            </a:r>
            <a:r>
              <a:rPr kumimoji="0" lang="ko-KR" altLang="ko-KR" sz="1000" b="0" i="0" u="none" strike="noStrike" cap="none" normalizeH="0" baseline="0">
                <a:ln>
                  <a:noFill/>
                </a:ln>
                <a:solidFill>
                  <a:srgbClr val="BCBEC4"/>
                </a:solidFill>
                <a:effectLst/>
                <a:latin typeface="Arial Unicode MS"/>
                <a:ea typeface="JetBrains Mono"/>
              </a:rPr>
              <a:t>String </a:t>
            </a:r>
            <a:r>
              <a:rPr kumimoji="0" lang="ko-KR" altLang="ko-KR" sz="1000" b="0" i="0" u="none" strike="noStrike" cap="none" normalizeH="0" baseline="0">
                <a:ln>
                  <a:noFill/>
                </a:ln>
                <a:solidFill>
                  <a:srgbClr val="56A8F5"/>
                </a:solidFill>
                <a:effectLst/>
                <a:latin typeface="Arial Unicode MS"/>
                <a:ea typeface="JetBrains Mono"/>
              </a:rPr>
              <a:t>createUser</a:t>
            </a:r>
            <a:r>
              <a:rPr kumimoji="0" lang="ko-KR" altLang="ko-KR" sz="1000" b="0" i="0" u="none" strike="noStrike" cap="none" normalizeH="0" baseline="0">
                <a:ln>
                  <a:noFill/>
                </a:ln>
                <a:solidFill>
                  <a:srgbClr val="BCBEC4"/>
                </a:solidFill>
                <a:effectLst/>
                <a:latin typeface="Arial Unicode MS"/>
                <a:ea typeface="JetBrains Mono"/>
              </a:rPr>
              <a:t>(</a:t>
            </a:r>
            <a:r>
              <a:rPr kumimoji="0" lang="ko-KR" altLang="ko-KR" sz="1000" b="0" i="0" u="none" strike="noStrike" cap="none" normalizeH="0" baseline="0">
                <a:ln>
                  <a:noFill/>
                </a:ln>
                <a:solidFill>
                  <a:srgbClr val="B3AE60"/>
                </a:solidFill>
                <a:effectLst/>
                <a:latin typeface="Arial Unicode MS"/>
                <a:ea typeface="JetBrains Mono"/>
              </a:rPr>
              <a:t>@ModelAttribute </a:t>
            </a:r>
            <a:r>
              <a:rPr kumimoji="0" lang="ko-KR" altLang="ko-KR" sz="1000" b="0" i="0" u="none" strike="noStrike" cap="none" normalizeH="0" baseline="0">
                <a:ln>
                  <a:noFill/>
                </a:ln>
                <a:solidFill>
                  <a:srgbClr val="BCBEC4"/>
                </a:solidFill>
                <a:effectLst/>
                <a:latin typeface="Arial Unicode MS"/>
                <a:ea typeface="JetBrains Mono"/>
              </a:rPr>
              <a:t>Admin admin, BindingResult result) {</a:t>
            </a:r>
            <a:br>
              <a:rPr kumimoji="0" lang="ko-KR" altLang="ko-KR" sz="10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en-US" altLang="ko-KR" sz="10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000" b="0" i="0" u="none" strike="noStrike" cap="none" normalizeH="0" baseline="0">
                <a:ln>
                  <a:noFill/>
                </a:ln>
                <a:solidFill>
                  <a:srgbClr val="CF8E6D"/>
                </a:solidFill>
                <a:effectLst/>
                <a:latin typeface="Arial Unicode MS"/>
                <a:ea typeface="JetBrains Mono"/>
              </a:rPr>
              <a:t>for </a:t>
            </a:r>
            <a:r>
              <a:rPr kumimoji="0" lang="ko-KR" altLang="ko-KR" sz="1000" b="0" i="0" u="none" strike="noStrike" cap="none" normalizeH="0" baseline="0">
                <a:ln>
                  <a:noFill/>
                </a:ln>
                <a:solidFill>
                  <a:srgbClr val="BCBEC4"/>
                </a:solidFill>
                <a:effectLst/>
                <a:latin typeface="Arial Unicode MS"/>
                <a:ea typeface="JetBrains Mono"/>
              </a:rPr>
              <a:t>(Validator validator : </a:t>
            </a:r>
            <a:r>
              <a:rPr kumimoji="0" lang="ko-KR" altLang="ko-KR" sz="1000" b="0" i="0" u="none" strike="noStrike" cap="none" normalizeH="0" baseline="0">
                <a:ln>
                  <a:noFill/>
                </a:ln>
                <a:solidFill>
                  <a:srgbClr val="C77DBB"/>
                </a:solidFill>
                <a:effectLst/>
                <a:latin typeface="Arial Unicode MS"/>
                <a:ea typeface="JetBrains Mono"/>
              </a:rPr>
              <a:t>validators</a:t>
            </a:r>
            <a:r>
              <a:rPr kumimoji="0" lang="ko-KR" altLang="ko-KR" sz="1000" b="0" i="0" u="none" strike="noStrike" cap="none" normalizeH="0" baseline="0">
                <a:ln>
                  <a:noFill/>
                </a:ln>
                <a:solidFill>
                  <a:srgbClr val="BCBEC4"/>
                </a:solidFill>
                <a:effectLst/>
                <a:latin typeface="Arial Unicode MS"/>
                <a:ea typeface="JetBrains Mono"/>
              </a:rPr>
              <a:t>) {</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CF8E6D"/>
                </a:solidFill>
                <a:effectLst/>
                <a:latin typeface="Arial Unicode MS"/>
                <a:ea typeface="JetBrains Mono"/>
              </a:rPr>
              <a:t>if </a:t>
            </a:r>
            <a:r>
              <a:rPr kumimoji="0" lang="ko-KR" altLang="ko-KR" sz="1000" b="0" i="0" u="none" strike="noStrike" cap="none" normalizeH="0" baseline="0">
                <a:ln>
                  <a:noFill/>
                </a:ln>
                <a:solidFill>
                  <a:srgbClr val="BCBEC4"/>
                </a:solidFill>
                <a:effectLst/>
                <a:latin typeface="Arial Unicode MS"/>
                <a:ea typeface="JetBrains Mono"/>
              </a:rPr>
              <a:t>(validator.supports(result.getTarget().getClass())) {</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validator.validate(result.getTarget(), result);</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CF8E6D"/>
                </a:solidFill>
                <a:effectLst/>
                <a:latin typeface="Arial Unicode MS"/>
                <a:ea typeface="JetBrains Mono"/>
              </a:rPr>
              <a:t>break</a:t>
            </a:r>
            <a:r>
              <a:rPr kumimoji="0" lang="ko-KR" altLang="ko-KR" sz="1000" b="0" i="0" u="none" strike="noStrike" cap="none" normalizeH="0" baseline="0">
                <a:ln>
                  <a:noFill/>
                </a:ln>
                <a:solidFill>
                  <a:srgbClr val="BCBEC4"/>
                </a:solidFill>
                <a:effectLst/>
                <a:latin typeface="Arial Unicode MS"/>
                <a:ea typeface="JetBrains Mono"/>
              </a:rPr>
              <a:t>;</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br>
              <a:rPr kumimoji="0" lang="ko-KR" altLang="ko-KR" sz="1000" b="0" i="0" u="none" strike="noStrike" cap="none" normalizeH="0" baseline="0">
                <a:ln>
                  <a:noFill/>
                </a:ln>
                <a:solidFill>
                  <a:srgbClr val="BCBEC4"/>
                </a:solidFill>
                <a:effectLst/>
                <a:latin typeface="Arial Unicode MS"/>
                <a:ea typeface="JetBrains Mono"/>
              </a:rPr>
            </a:br>
            <a:r>
              <a:rPr kumimoji="0" lang="en-US"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CF8E6D"/>
                </a:solidFill>
                <a:effectLst/>
                <a:latin typeface="Arial Unicode MS"/>
                <a:ea typeface="JetBrains Mono"/>
              </a:rPr>
              <a:t>if </a:t>
            </a:r>
            <a:r>
              <a:rPr kumimoji="0" lang="ko-KR" altLang="ko-KR" sz="1000" b="0" i="0" u="none" strike="noStrike" cap="none" normalizeH="0" baseline="0">
                <a:ln>
                  <a:noFill/>
                </a:ln>
                <a:solidFill>
                  <a:srgbClr val="BCBEC4"/>
                </a:solidFill>
                <a:effectLst/>
                <a:latin typeface="Arial Unicode MS"/>
                <a:ea typeface="JetBrains Mono"/>
              </a:rPr>
              <a:t>(result.hasErrors()) {</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result.getAllErrors().forEach(error -&gt;</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1" u="none" strike="noStrike" cap="none" normalizeH="0" baseline="0">
                <a:ln>
                  <a:noFill/>
                </a:ln>
                <a:solidFill>
                  <a:srgbClr val="C77DBB"/>
                </a:solidFill>
                <a:effectLst/>
                <a:latin typeface="Arial Unicode MS"/>
                <a:ea typeface="JetBrains Mono"/>
              </a:rPr>
              <a:t>log</a:t>
            </a:r>
            <a:r>
              <a:rPr kumimoji="0" lang="ko-KR" altLang="ko-KR" sz="1000" b="0" i="0" u="none" strike="noStrike" cap="none" normalizeH="0" baseline="0">
                <a:ln>
                  <a:noFill/>
                </a:ln>
                <a:solidFill>
                  <a:srgbClr val="BCBEC4"/>
                </a:solidFill>
                <a:effectLst/>
                <a:latin typeface="Arial Unicode MS"/>
                <a:ea typeface="JetBrains Mono"/>
              </a:rPr>
              <a:t>.info(</a:t>
            </a:r>
            <a:r>
              <a:rPr kumimoji="0" lang="ko-KR" altLang="ko-KR" sz="1000" b="0" i="0" u="none" strike="noStrike" cap="none" normalizeH="0" baseline="0">
                <a:ln>
                  <a:noFill/>
                </a:ln>
                <a:solidFill>
                  <a:srgbClr val="6AAB73"/>
                </a:solidFill>
                <a:effectLst/>
                <a:latin typeface="Arial Unicode MS"/>
                <a:ea typeface="JetBrains Mono"/>
              </a:rPr>
              <a:t>"errors=</a:t>
            </a:r>
            <a:r>
              <a:rPr kumimoji="0" lang="ko-KR" altLang="ko-KR" sz="1000" b="0" i="0" u="none" strike="noStrike" cap="none" normalizeH="0" baseline="0">
                <a:ln>
                  <a:noFill/>
                </a:ln>
                <a:solidFill>
                  <a:srgbClr val="CF8E6D"/>
                </a:solidFill>
                <a:effectLst/>
                <a:latin typeface="Arial Unicode MS"/>
                <a:ea typeface="JetBrains Mono"/>
              </a:rPr>
              <a:t>{}</a:t>
            </a:r>
            <a:r>
              <a:rPr kumimoji="0" lang="ko-KR" altLang="ko-KR" sz="1000" b="0" i="0" u="none" strike="noStrike" cap="none" normalizeH="0" baseline="0">
                <a:ln>
                  <a:noFill/>
                </a:ln>
                <a:solidFill>
                  <a:srgbClr val="6AAB73"/>
                </a:solidFill>
                <a:effectLst/>
                <a:latin typeface="Arial Unicode MS"/>
                <a:ea typeface="JetBrains Mono"/>
              </a:rPr>
              <a:t>"</a:t>
            </a:r>
            <a:r>
              <a:rPr kumimoji="0" lang="ko-KR" altLang="ko-KR" sz="1000" b="0" i="0" u="none" strike="noStrike" cap="none" normalizeH="0" baseline="0">
                <a:ln>
                  <a:noFill/>
                </a:ln>
                <a:solidFill>
                  <a:srgbClr val="BCBEC4"/>
                </a:solidFill>
                <a:effectLst/>
                <a:latin typeface="Arial Unicode MS"/>
                <a:ea typeface="JetBrains Mono"/>
              </a:rPr>
              <a:t>, error.getDefaultMessage())</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CF8E6D"/>
                </a:solidFill>
                <a:effectLst/>
                <a:latin typeface="Arial Unicode MS"/>
                <a:ea typeface="JetBrains Mono"/>
              </a:rPr>
              <a:t>return </a:t>
            </a:r>
            <a:r>
              <a:rPr kumimoji="0" lang="ko-KR" altLang="ko-KR" sz="1000" b="0" i="0" u="none" strike="noStrike" cap="none" normalizeH="0" baseline="0">
                <a:ln>
                  <a:noFill/>
                </a:ln>
                <a:solidFill>
                  <a:srgbClr val="6AAB73"/>
                </a:solidFill>
                <a:effectLst/>
                <a:latin typeface="Arial Unicode MS"/>
                <a:ea typeface="JetBrains Mono"/>
              </a:rPr>
              <a:t>"form"</a:t>
            </a:r>
            <a:r>
              <a:rPr kumimoji="0" lang="ko-KR" altLang="ko-KR" sz="1000" b="0" i="0" u="none" strike="noStrike" cap="none" normalizeH="0" baseline="0">
                <a:ln>
                  <a:noFill/>
                </a:ln>
                <a:solidFill>
                  <a:srgbClr val="BCBEC4"/>
                </a:solidFill>
                <a:effectLst/>
                <a:latin typeface="Arial Unicode MS"/>
                <a:ea typeface="JetBrains Mono"/>
              </a:rPr>
              <a:t>;</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br>
              <a:rPr kumimoji="0" lang="ko-KR" altLang="ko-KR" sz="1000" b="0" i="0" u="none" strike="noStrike" cap="none" normalizeH="0" baseline="0">
                <a:ln>
                  <a:noFill/>
                </a:ln>
                <a:solidFill>
                  <a:srgbClr val="BCBEC4"/>
                </a:solidFill>
                <a:effectLst/>
                <a:latin typeface="Arial Unicode MS"/>
                <a:ea typeface="JetBrains Mono"/>
              </a:rPr>
            </a:br>
            <a:r>
              <a:rPr kumimoji="0" lang="en-US"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CF8E6D"/>
                </a:solidFill>
                <a:effectLst/>
                <a:latin typeface="Arial Unicode MS"/>
                <a:ea typeface="JetBrains Mono"/>
              </a:rPr>
              <a:t>return </a:t>
            </a:r>
            <a:r>
              <a:rPr kumimoji="0" lang="en-US" altLang="ko-KR" sz="1000" b="0" i="0" u="none" strike="noStrike" cap="none" normalizeH="0" baseline="0">
                <a:ln>
                  <a:noFill/>
                </a:ln>
                <a:solidFill>
                  <a:srgbClr val="CF8E6D"/>
                </a:solidFill>
                <a:effectLst/>
                <a:latin typeface="Arial Unicode MS"/>
                <a:ea typeface="JetBrains Mono"/>
              </a:rPr>
              <a:t> </a:t>
            </a:r>
            <a:r>
              <a:rPr kumimoji="0" lang="ko-KR" altLang="ko-KR" sz="1000" b="0" i="0" u="none" strike="noStrike" cap="none" normalizeH="0" baseline="0">
                <a:ln>
                  <a:noFill/>
                </a:ln>
                <a:solidFill>
                  <a:srgbClr val="6AAB73"/>
                </a:solidFill>
                <a:effectLst/>
                <a:latin typeface="Arial Unicode MS"/>
                <a:ea typeface="JetBrains Mono"/>
              </a:rPr>
              <a:t>"</a:t>
            </a:r>
            <a:r>
              <a:rPr lang="en-US" altLang="ko-KR" sz="1000">
                <a:solidFill>
                  <a:srgbClr val="6AAB73"/>
                </a:solidFill>
                <a:latin typeface="Arial Unicode MS"/>
                <a:ea typeface="JetBrains Mono"/>
              </a:rPr>
              <a:t>success</a:t>
            </a:r>
            <a:r>
              <a:rPr kumimoji="0" lang="ko-KR" altLang="ko-KR" sz="1000" b="0" i="0" u="none" strike="noStrike" cap="none" normalizeH="0" baseline="0">
                <a:ln>
                  <a:noFill/>
                </a:ln>
                <a:solidFill>
                  <a:srgbClr val="6AAB73"/>
                </a:solidFill>
                <a:effectLst/>
                <a:latin typeface="Arial Unicode MS"/>
                <a:ea typeface="JetBrains Mono"/>
              </a:rPr>
              <a:t>"</a:t>
            </a:r>
            <a:r>
              <a:rPr kumimoji="0" lang="ko-KR" altLang="ko-KR" sz="1000" b="0" i="0" u="none" strike="noStrike" cap="none" normalizeH="0" baseline="0">
                <a:ln>
                  <a:noFill/>
                </a:ln>
                <a:solidFill>
                  <a:srgbClr val="BCBEC4"/>
                </a:solidFill>
                <a:effectLst/>
                <a:latin typeface="Arial Unicode MS"/>
                <a:ea typeface="JetBrains Mono"/>
              </a:rPr>
              <a:t>;</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a:t>
            </a:r>
            <a:endParaRPr kumimoji="0" lang="ko-KR" altLang="ko-KR" sz="1000" b="0" i="0" u="none" strike="noStrike" cap="none" normalizeH="0" baseline="0">
              <a:ln>
                <a:noFill/>
              </a:ln>
              <a:solidFill>
                <a:schemeClr val="tx1"/>
              </a:solidFill>
              <a:effectLst/>
              <a:latin typeface="Arial" panose="020B0604020202020204" pitchFamily="34" charset="0"/>
            </a:endParaRPr>
          </a:p>
        </p:txBody>
      </p:sp>
      <p:sp>
        <p:nvSpPr>
          <p:cNvPr id="9" name="직사각형 8">
            <a:extLst>
              <a:ext uri="{FF2B5EF4-FFF2-40B4-BE49-F238E27FC236}">
                <a16:creationId xmlns:a16="http://schemas.microsoft.com/office/drawing/2014/main" id="{CD07A50E-F9D1-43DD-AC6D-EACF5B077BAE}"/>
              </a:ext>
            </a:extLst>
          </p:cNvPr>
          <p:cNvSpPr/>
          <p:nvPr/>
        </p:nvSpPr>
        <p:spPr>
          <a:xfrm>
            <a:off x="6028888" y="5726915"/>
            <a:ext cx="6096000" cy="887615"/>
          </a:xfrm>
          <a:prstGeom prst="rect">
            <a:avLst/>
          </a:prstGeom>
        </p:spPr>
        <p:txBody>
          <a:bodyPr wrap="square">
            <a:spAutoFit/>
          </a:bodyPr>
          <a:lstStyle/>
          <a:p>
            <a:pPr>
              <a:lnSpc>
                <a:spcPct val="150000"/>
              </a:lnSpc>
            </a:pPr>
            <a:r>
              <a:rPr lang="ko-KR" altLang="en-US" sz="1200"/>
              <a:t>여러 개의 검증기를 활용할 경우에는 </a:t>
            </a:r>
            <a:r>
              <a:rPr lang="en-US" altLang="ko-KR" sz="1200"/>
              <a:t>Validator</a:t>
            </a:r>
            <a:r>
              <a:rPr lang="ko-KR" altLang="en-US" sz="1200"/>
              <a:t> 의 </a:t>
            </a:r>
            <a:r>
              <a:rPr lang="en-US" altLang="ko-KR" sz="1200"/>
              <a:t>supports() </a:t>
            </a:r>
            <a:r>
              <a:rPr lang="ko-KR" altLang="en-US" sz="1200"/>
              <a:t>메서드를 사용하여 </a:t>
            </a:r>
            <a:br>
              <a:rPr lang="en-US" altLang="ko-KR" sz="1200"/>
            </a:br>
            <a:r>
              <a:rPr lang="ko-KR" altLang="en-US" sz="1200"/>
              <a:t>현재 검증하고자 하는 객체의 타입을 체크하여 </a:t>
            </a:r>
            <a:r>
              <a:rPr lang="en-US" altLang="ko-KR" sz="1200"/>
              <a:t>true </a:t>
            </a:r>
            <a:r>
              <a:rPr lang="ko-KR" altLang="en-US" sz="1200"/>
              <a:t>를 반환하는 검증기를 선택해서 </a:t>
            </a:r>
            <a:br>
              <a:rPr lang="en-US" altLang="ko-KR" sz="1200"/>
            </a:br>
            <a:r>
              <a:rPr lang="ko-KR" altLang="en-US" sz="1200"/>
              <a:t>검증하는 식으로 진행하면 된다 </a:t>
            </a:r>
            <a:endParaRPr lang="en-US" altLang="ko-KR" sz="1200"/>
          </a:p>
        </p:txBody>
      </p:sp>
    </p:spTree>
    <p:extLst>
      <p:ext uri="{BB962C8B-B14F-4D97-AF65-F5344CB8AC3E}">
        <p14:creationId xmlns:p14="http://schemas.microsoft.com/office/powerpoint/2010/main" val="31478131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직사각형 72">
            <a:extLst>
              <a:ext uri="{FF2B5EF4-FFF2-40B4-BE49-F238E27FC236}">
                <a16:creationId xmlns:a16="http://schemas.microsoft.com/office/drawing/2014/main" id="{D10AE262-3224-4491-9AF5-1A7677C571EF}"/>
              </a:ext>
            </a:extLst>
          </p:cNvPr>
          <p:cNvSpPr/>
          <p:nvPr/>
        </p:nvSpPr>
        <p:spPr>
          <a:xfrm>
            <a:off x="476363" y="848820"/>
            <a:ext cx="8016342" cy="887615"/>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latin typeface="+mn-ea"/>
              </a:rPr>
              <a:t>스프링 웹 </a:t>
            </a:r>
            <a:r>
              <a:rPr lang="en-US" altLang="ko-KR" sz="1200">
                <a:latin typeface="+mn-ea"/>
              </a:rPr>
              <a:t>MVC </a:t>
            </a:r>
            <a:r>
              <a:rPr lang="ko-KR" altLang="en-US" sz="1200">
                <a:latin typeface="+mn-ea"/>
              </a:rPr>
              <a:t>를 사용해서 간단한 웹 어플리케이션을 구현해 보자</a:t>
            </a:r>
            <a:endParaRPr lang="en-US" altLang="ko-KR" sz="1200">
              <a:latin typeface="+mn-ea"/>
            </a:endParaRPr>
          </a:p>
          <a:p>
            <a:pPr marL="171450" indent="-171450">
              <a:lnSpc>
                <a:spcPct val="150000"/>
              </a:lnSpc>
              <a:buFont typeface="Arial" panose="020B0604020202020204" pitchFamily="34" charset="0"/>
              <a:buChar char="•"/>
            </a:pPr>
            <a:r>
              <a:rPr lang="ko-KR" altLang="en-US" sz="1200">
                <a:latin typeface="+mn-ea"/>
              </a:rPr>
              <a:t>스프링 웹 </a:t>
            </a:r>
            <a:r>
              <a:rPr lang="en-US" altLang="ko-KR" sz="1200">
                <a:latin typeface="+mn-ea"/>
              </a:rPr>
              <a:t>MVC </a:t>
            </a:r>
            <a:r>
              <a:rPr lang="ko-KR" altLang="en-US" sz="1200">
                <a:latin typeface="+mn-ea"/>
              </a:rPr>
              <a:t>를</a:t>
            </a:r>
            <a:r>
              <a:rPr lang="en-US" altLang="ko-KR" sz="1200">
                <a:latin typeface="+mn-ea"/>
              </a:rPr>
              <a:t> </a:t>
            </a:r>
            <a:r>
              <a:rPr lang="ko-KR" altLang="en-US" sz="1200">
                <a:latin typeface="+mn-ea"/>
              </a:rPr>
              <a:t>사용하면 기존의 방식에 비해 어떤 부분이 차이나는지 빠르게 살펴보자</a:t>
            </a:r>
            <a:endParaRPr lang="en-US" altLang="ko-KR" sz="1200">
              <a:latin typeface="+mn-ea"/>
            </a:endParaRPr>
          </a:p>
          <a:p>
            <a:pPr marL="171450" indent="-171450">
              <a:lnSpc>
                <a:spcPct val="150000"/>
              </a:lnSpc>
              <a:buFont typeface="Arial" panose="020B0604020202020204" pitchFamily="34" charset="0"/>
              <a:buChar char="•"/>
            </a:pPr>
            <a:r>
              <a:rPr lang="ko-KR" altLang="en-US" sz="1200">
                <a:latin typeface="+mn-ea"/>
              </a:rPr>
              <a:t>프론트 컨트롤러 패턴 방식에 의해 구현된 예제와 비교해 보면서 스프링 웹 </a:t>
            </a:r>
            <a:r>
              <a:rPr lang="en-US" altLang="ko-KR" sz="1200">
                <a:latin typeface="+mn-ea"/>
              </a:rPr>
              <a:t>MVC </a:t>
            </a:r>
            <a:r>
              <a:rPr lang="ko-KR" altLang="en-US" sz="1200">
                <a:latin typeface="+mn-ea"/>
              </a:rPr>
              <a:t>의 장점을 이해한다</a:t>
            </a:r>
            <a:endParaRPr lang="en-US" altLang="ko-KR" sz="1200">
              <a:latin typeface="+mn-ea"/>
            </a:endParaRPr>
          </a:p>
        </p:txBody>
      </p:sp>
      <p:sp>
        <p:nvSpPr>
          <p:cNvPr id="74" name="직사각형 73">
            <a:extLst>
              <a:ext uri="{FF2B5EF4-FFF2-40B4-BE49-F238E27FC236}">
                <a16:creationId xmlns:a16="http://schemas.microsoft.com/office/drawing/2014/main" id="{42A0B23B-7003-43B2-A559-7C4A6F001EFB}"/>
              </a:ext>
            </a:extLst>
          </p:cNvPr>
          <p:cNvSpPr/>
          <p:nvPr/>
        </p:nvSpPr>
        <p:spPr>
          <a:xfrm>
            <a:off x="318560" y="328848"/>
            <a:ext cx="3550396" cy="400110"/>
          </a:xfrm>
          <a:prstGeom prst="rect">
            <a:avLst/>
          </a:prstGeom>
        </p:spPr>
        <p:txBody>
          <a:bodyPr wrap="none">
            <a:spAutoFit/>
          </a:bodyPr>
          <a:lstStyle/>
          <a:p>
            <a:pPr marL="285750" indent="-285750">
              <a:buFont typeface="Wingdings" panose="05000000000000000000" pitchFamily="2" charset="2"/>
              <a:buChar char="ü"/>
            </a:pPr>
            <a:r>
              <a:rPr lang="ko-KR" altLang="en-US" sz="2000" b="1">
                <a:solidFill>
                  <a:schemeClr val="accent1">
                    <a:lumMod val="75000"/>
                  </a:schemeClr>
                </a:solidFill>
                <a:latin typeface="+mn-ea"/>
              </a:rPr>
              <a:t>스프링 웹 </a:t>
            </a:r>
            <a:r>
              <a:rPr lang="en-US" altLang="ko-KR" sz="2000" b="1">
                <a:solidFill>
                  <a:schemeClr val="accent1">
                    <a:lumMod val="75000"/>
                  </a:schemeClr>
                </a:solidFill>
                <a:latin typeface="+mn-ea"/>
              </a:rPr>
              <a:t>MVC </a:t>
            </a:r>
            <a:r>
              <a:rPr lang="ko-KR" altLang="en-US" sz="2000" b="1">
                <a:solidFill>
                  <a:schemeClr val="accent1">
                    <a:lumMod val="75000"/>
                  </a:schemeClr>
                </a:solidFill>
                <a:latin typeface="+mn-ea"/>
              </a:rPr>
              <a:t>간단 예제</a:t>
            </a:r>
          </a:p>
        </p:txBody>
      </p:sp>
      <p:sp>
        <p:nvSpPr>
          <p:cNvPr id="6" name="직사각형 5">
            <a:extLst>
              <a:ext uri="{FF2B5EF4-FFF2-40B4-BE49-F238E27FC236}">
                <a16:creationId xmlns:a16="http://schemas.microsoft.com/office/drawing/2014/main" id="{27E929C1-0162-D9A8-B6B8-6338E73F1855}"/>
              </a:ext>
            </a:extLst>
          </p:cNvPr>
          <p:cNvSpPr/>
          <p:nvPr/>
        </p:nvSpPr>
        <p:spPr>
          <a:xfrm>
            <a:off x="318560" y="2121384"/>
            <a:ext cx="986167" cy="400110"/>
          </a:xfrm>
          <a:prstGeom prst="rect">
            <a:avLst/>
          </a:prstGeom>
        </p:spPr>
        <p:txBody>
          <a:bodyPr wrap="none">
            <a:spAutoFit/>
          </a:bodyPr>
          <a:lstStyle/>
          <a:p>
            <a:pPr marL="285750" indent="-285750">
              <a:buFont typeface="Wingdings" panose="05000000000000000000" pitchFamily="2" charset="2"/>
              <a:buChar char="ü"/>
            </a:pPr>
            <a:r>
              <a:rPr lang="ko-KR" altLang="en-US" sz="2000" b="1">
                <a:solidFill>
                  <a:schemeClr val="accent1">
                    <a:lumMod val="75000"/>
                  </a:schemeClr>
                </a:solidFill>
                <a:latin typeface="+mn-ea"/>
              </a:rPr>
              <a:t>구성</a:t>
            </a:r>
          </a:p>
        </p:txBody>
      </p:sp>
      <p:pic>
        <p:nvPicPr>
          <p:cNvPr id="8" name="그림 7">
            <a:extLst>
              <a:ext uri="{FF2B5EF4-FFF2-40B4-BE49-F238E27FC236}">
                <a16:creationId xmlns:a16="http://schemas.microsoft.com/office/drawing/2014/main" id="{4765B17F-2A4E-2B51-5F66-03CF712A8A42}"/>
              </a:ext>
            </a:extLst>
          </p:cNvPr>
          <p:cNvPicPr>
            <a:picLocks noChangeAspect="1"/>
          </p:cNvPicPr>
          <p:nvPr/>
        </p:nvPicPr>
        <p:blipFill>
          <a:blip r:embed="rId3"/>
          <a:stretch>
            <a:fillRect/>
          </a:stretch>
        </p:blipFill>
        <p:spPr>
          <a:xfrm>
            <a:off x="629966" y="3068365"/>
            <a:ext cx="3697024" cy="2940815"/>
          </a:xfrm>
          <a:prstGeom prst="rect">
            <a:avLst/>
          </a:prstGeom>
          <a:ln w="6350">
            <a:solidFill>
              <a:schemeClr val="bg1">
                <a:lumMod val="75000"/>
              </a:schemeClr>
            </a:solidFill>
          </a:ln>
        </p:spPr>
      </p:pic>
      <p:sp>
        <p:nvSpPr>
          <p:cNvPr id="9" name="직사각형 8">
            <a:extLst>
              <a:ext uri="{FF2B5EF4-FFF2-40B4-BE49-F238E27FC236}">
                <a16:creationId xmlns:a16="http://schemas.microsoft.com/office/drawing/2014/main" id="{74DA8DEA-3297-2D2E-0713-092B43C460EE}"/>
              </a:ext>
            </a:extLst>
          </p:cNvPr>
          <p:cNvSpPr/>
          <p:nvPr/>
        </p:nvSpPr>
        <p:spPr>
          <a:xfrm>
            <a:off x="533594" y="2683416"/>
            <a:ext cx="1469664" cy="333617"/>
          </a:xfrm>
          <a:prstGeom prst="rect">
            <a:avLst/>
          </a:prstGeom>
        </p:spPr>
        <p:txBody>
          <a:bodyPr wrap="square">
            <a:spAutoFit/>
          </a:bodyPr>
          <a:lstStyle/>
          <a:p>
            <a:pPr>
              <a:lnSpc>
                <a:spcPct val="150000"/>
              </a:lnSpc>
            </a:pPr>
            <a:r>
              <a:rPr lang="en-US" altLang="ko-KR" sz="1200">
                <a:latin typeface="+mj-lt"/>
              </a:rPr>
              <a:t>1.  </a:t>
            </a:r>
            <a:r>
              <a:rPr lang="ko-KR" altLang="en-US" sz="1200">
                <a:latin typeface="+mj-lt"/>
              </a:rPr>
              <a:t>디렉토리 구조</a:t>
            </a:r>
            <a:endParaRPr lang="en-US" altLang="ko-KR" sz="1200">
              <a:latin typeface="+mj-lt"/>
            </a:endParaRPr>
          </a:p>
        </p:txBody>
      </p:sp>
      <p:sp>
        <p:nvSpPr>
          <p:cNvPr id="10" name="직사각형 9">
            <a:extLst>
              <a:ext uri="{FF2B5EF4-FFF2-40B4-BE49-F238E27FC236}">
                <a16:creationId xmlns:a16="http://schemas.microsoft.com/office/drawing/2014/main" id="{69AAFFA5-0AA3-3F5B-3E1C-992E351CB6DE}"/>
              </a:ext>
            </a:extLst>
          </p:cNvPr>
          <p:cNvSpPr/>
          <p:nvPr/>
        </p:nvSpPr>
        <p:spPr>
          <a:xfrm>
            <a:off x="4701081" y="2683416"/>
            <a:ext cx="1936353" cy="333617"/>
          </a:xfrm>
          <a:prstGeom prst="rect">
            <a:avLst/>
          </a:prstGeom>
        </p:spPr>
        <p:txBody>
          <a:bodyPr wrap="square">
            <a:spAutoFit/>
          </a:bodyPr>
          <a:lstStyle/>
          <a:p>
            <a:pPr>
              <a:lnSpc>
                <a:spcPct val="150000"/>
              </a:lnSpc>
            </a:pPr>
            <a:r>
              <a:rPr lang="en-US" altLang="ko-KR" sz="1200">
                <a:latin typeface="+mj-lt"/>
              </a:rPr>
              <a:t>2. application.properties</a:t>
            </a:r>
          </a:p>
        </p:txBody>
      </p:sp>
      <p:sp>
        <p:nvSpPr>
          <p:cNvPr id="11" name="Rectangle 1">
            <a:extLst>
              <a:ext uri="{FF2B5EF4-FFF2-40B4-BE49-F238E27FC236}">
                <a16:creationId xmlns:a16="http://schemas.microsoft.com/office/drawing/2014/main" id="{44BD2F99-3577-0E28-F7AA-63C15637369A}"/>
              </a:ext>
            </a:extLst>
          </p:cNvPr>
          <p:cNvSpPr>
            <a:spLocks noChangeArrowheads="1"/>
          </p:cNvSpPr>
          <p:nvPr/>
        </p:nvSpPr>
        <p:spPr bwMode="auto">
          <a:xfrm>
            <a:off x="4761239" y="3047113"/>
            <a:ext cx="3178712" cy="612155"/>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BCBEC4"/>
                </a:solidFill>
                <a:effectLst/>
                <a:latin typeface="Arial Unicode MS"/>
                <a:ea typeface="JetBrains Mono"/>
              </a:rPr>
              <a:t>spring.mvc.view.prefix=/WEB-INF/jsp/</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spring.mvc.view.suffix=.jsp</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492140576"/>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직사각형 15">
            <a:extLst>
              <a:ext uri="{FF2B5EF4-FFF2-40B4-BE49-F238E27FC236}">
                <a16:creationId xmlns:a16="http://schemas.microsoft.com/office/drawing/2014/main" id="{329A2612-2917-599E-461B-EA9902094779}"/>
              </a:ext>
            </a:extLst>
          </p:cNvPr>
          <p:cNvSpPr/>
          <p:nvPr/>
        </p:nvSpPr>
        <p:spPr>
          <a:xfrm>
            <a:off x="64644" y="179222"/>
            <a:ext cx="3236399"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@InitBinder </a:t>
            </a:r>
            <a:r>
              <a:rPr lang="ko-KR" altLang="en-US" b="1">
                <a:solidFill>
                  <a:schemeClr val="accent1">
                    <a:lumMod val="75000"/>
                  </a:schemeClr>
                </a:solidFill>
                <a:latin typeface="+mn-ea"/>
              </a:rPr>
              <a:t>와 </a:t>
            </a:r>
            <a:r>
              <a:rPr lang="en-US" altLang="ko-KR" b="1">
                <a:solidFill>
                  <a:schemeClr val="accent1">
                    <a:lumMod val="75000"/>
                  </a:schemeClr>
                </a:solidFill>
                <a:latin typeface="+mn-ea"/>
              </a:rPr>
              <a:t>Validator</a:t>
            </a:r>
            <a:endParaRPr lang="ko-KR" altLang="en-US" b="1">
              <a:solidFill>
                <a:schemeClr val="accent1">
                  <a:lumMod val="75000"/>
                </a:schemeClr>
              </a:solidFill>
              <a:latin typeface="+mn-ea"/>
            </a:endParaRPr>
          </a:p>
        </p:txBody>
      </p:sp>
      <p:sp>
        <p:nvSpPr>
          <p:cNvPr id="6" name="TextBox 5">
            <a:extLst>
              <a:ext uri="{FF2B5EF4-FFF2-40B4-BE49-F238E27FC236}">
                <a16:creationId xmlns:a16="http://schemas.microsoft.com/office/drawing/2014/main" id="{222C0509-6430-4C10-B3BC-C2AD664E2D67}"/>
              </a:ext>
            </a:extLst>
          </p:cNvPr>
          <p:cNvSpPr txBox="1"/>
          <p:nvPr/>
        </p:nvSpPr>
        <p:spPr>
          <a:xfrm>
            <a:off x="6820251" y="655388"/>
            <a:ext cx="5156450" cy="4884029"/>
          </a:xfrm>
          <a:prstGeom prst="rect">
            <a:avLst/>
          </a:prstGeom>
          <a:solidFill>
            <a:schemeClr val="bg2">
              <a:lumMod val="10000"/>
            </a:schemeClr>
          </a:solidFill>
        </p:spPr>
        <p:txBody>
          <a:bodyPr wrap="square">
            <a:spAutoFit/>
          </a:bodyPr>
          <a:lstStyle/>
          <a:p>
            <a:pPr>
              <a:lnSpc>
                <a:spcPct val="150000"/>
              </a:lnSpc>
            </a:pPr>
            <a:r>
              <a:rPr lang="en-US" altLang="ko-KR" sz="1100">
                <a:solidFill>
                  <a:srgbClr val="B3AE60"/>
                </a:solidFill>
                <a:effectLst/>
                <a:highlight>
                  <a:srgbClr val="1E1F22"/>
                </a:highlight>
              </a:rPr>
              <a:t>@Component</a:t>
            </a:r>
            <a:br>
              <a:rPr lang="en-US" altLang="ko-KR" sz="1100">
                <a:solidFill>
                  <a:srgbClr val="B3AE60"/>
                </a:solidFill>
                <a:effectLst/>
                <a:highlight>
                  <a:srgbClr val="1E1F22"/>
                </a:highlight>
              </a:rPr>
            </a:br>
            <a:r>
              <a:rPr lang="en-US" altLang="ko-KR" sz="1100">
                <a:solidFill>
                  <a:srgbClr val="CF8E6D"/>
                </a:solidFill>
                <a:effectLst/>
                <a:highlight>
                  <a:srgbClr val="1E1F22"/>
                </a:highlight>
              </a:rPr>
              <a:t>public class </a:t>
            </a:r>
            <a:r>
              <a:rPr lang="en-US" altLang="ko-KR" sz="1100">
                <a:solidFill>
                  <a:srgbClr val="BCBEC4"/>
                </a:solidFill>
                <a:effectLst/>
                <a:highlight>
                  <a:srgbClr val="1E1F22"/>
                </a:highlight>
              </a:rPr>
              <a:t>UserValidator </a:t>
            </a:r>
            <a:r>
              <a:rPr lang="en-US" altLang="ko-KR" sz="1100">
                <a:solidFill>
                  <a:srgbClr val="CF8E6D"/>
                </a:solidFill>
                <a:effectLst/>
                <a:highlight>
                  <a:srgbClr val="1E1F22"/>
                </a:highlight>
              </a:rPr>
              <a:t>implements </a:t>
            </a:r>
            <a:r>
              <a:rPr lang="en-US" altLang="ko-KR" sz="1100">
                <a:solidFill>
                  <a:srgbClr val="BCBEC4"/>
                </a:solidFill>
                <a:effectLst/>
                <a:highlight>
                  <a:srgbClr val="1E1F22"/>
                </a:highlight>
              </a:rPr>
              <a:t>Validator </a:t>
            </a:r>
            <a:r>
              <a:rPr lang="en-US" altLang="ko-KR" sz="1100">
                <a:solidFill>
                  <a:srgbClr val="E8BA36"/>
                </a:solidFill>
                <a:effectLst/>
                <a:highlight>
                  <a:srgbClr val="1E1F22"/>
                </a:highlight>
              </a:rPr>
              <a:t>{</a:t>
            </a:r>
          </a:p>
          <a:p>
            <a:pPr>
              <a:lnSpc>
                <a:spcPct val="150000"/>
              </a:lnSpc>
            </a:pPr>
            <a:br>
              <a:rPr lang="en-US" altLang="ko-KR" sz="1100">
                <a:solidFill>
                  <a:srgbClr val="E8BA36"/>
                </a:solidFill>
                <a:effectLst/>
                <a:highlight>
                  <a:srgbClr val="1E1F22"/>
                </a:highlight>
              </a:rPr>
            </a:br>
            <a:r>
              <a:rPr lang="en-US" altLang="ko-KR" sz="1100">
                <a:solidFill>
                  <a:srgbClr val="B3AE60"/>
                </a:solidFill>
                <a:effectLst/>
                <a:highlight>
                  <a:srgbClr val="1E1F22"/>
                </a:highlight>
              </a:rPr>
              <a:t>@Override</a:t>
            </a:r>
            <a:br>
              <a:rPr lang="en-US" altLang="ko-KR" sz="1100">
                <a:solidFill>
                  <a:srgbClr val="B3AE60"/>
                </a:solidFill>
                <a:effectLst/>
                <a:highlight>
                  <a:srgbClr val="1E1F22"/>
                </a:highlight>
              </a:rPr>
            </a:br>
            <a:r>
              <a:rPr lang="en-US" altLang="ko-KR" sz="1100">
                <a:solidFill>
                  <a:srgbClr val="CF8E6D"/>
                </a:solidFill>
                <a:effectLst/>
                <a:highlight>
                  <a:srgbClr val="1E1F22"/>
                </a:highlight>
              </a:rPr>
              <a:t>public boolean </a:t>
            </a:r>
            <a:r>
              <a:rPr lang="en-US" altLang="ko-KR" sz="1100">
                <a:solidFill>
                  <a:srgbClr val="56A8F5"/>
                </a:solidFill>
                <a:effectLst/>
                <a:highlight>
                  <a:srgbClr val="1E1F22"/>
                </a:highlight>
              </a:rPr>
              <a:t>supports</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Class</a:t>
            </a:r>
            <a:r>
              <a:rPr lang="en-US" altLang="ko-KR" sz="1100">
                <a:solidFill>
                  <a:srgbClr val="E8BA36"/>
                </a:solidFill>
                <a:effectLst/>
                <a:highlight>
                  <a:srgbClr val="1E1F22"/>
                </a:highlight>
              </a:rPr>
              <a:t>&lt;</a:t>
            </a:r>
            <a:r>
              <a:rPr lang="en-US" altLang="ko-KR" sz="1100">
                <a:solidFill>
                  <a:srgbClr val="BCBEC4"/>
                </a:solidFill>
                <a:effectLst/>
                <a:highlight>
                  <a:srgbClr val="1E1F22"/>
                </a:highlight>
              </a:rPr>
              <a:t>?</a:t>
            </a:r>
            <a:r>
              <a:rPr lang="en-US" altLang="ko-KR" sz="1100">
                <a:solidFill>
                  <a:srgbClr val="E8BA36"/>
                </a:solidFill>
                <a:effectLst/>
                <a:highlight>
                  <a:srgbClr val="1E1F22"/>
                </a:highlight>
              </a:rPr>
              <a:t>&gt; </a:t>
            </a:r>
            <a:r>
              <a:rPr lang="en-US" altLang="ko-KR" sz="1100">
                <a:solidFill>
                  <a:srgbClr val="BCBEC4"/>
                </a:solidFill>
                <a:effectLst/>
                <a:highlight>
                  <a:srgbClr val="1E1F22"/>
                </a:highlight>
              </a:rPr>
              <a:t>clazz</a:t>
            </a:r>
            <a:r>
              <a:rPr lang="en-US" altLang="ko-KR" sz="1100">
                <a:solidFill>
                  <a:srgbClr val="E8BA36"/>
                </a:solidFill>
                <a:effectLst/>
                <a:highlight>
                  <a:srgbClr val="1E1F22"/>
                </a:highlight>
              </a:rPr>
              <a:t>) </a:t>
            </a:r>
            <a:r>
              <a:rPr lang="en-US" altLang="ko-KR" sz="1100">
                <a:solidFill>
                  <a:srgbClr val="54A857"/>
                </a:solidFill>
                <a:effectLst/>
                <a:highlight>
                  <a:srgbClr val="1E1F22"/>
                </a:highlight>
              </a:rPr>
              <a:t>{</a:t>
            </a:r>
            <a:br>
              <a:rPr lang="ko-KR" altLang="en-US" sz="1100">
                <a:solidFill>
                  <a:srgbClr val="7A7E85"/>
                </a:solidFill>
                <a:effectLst/>
                <a:highlight>
                  <a:srgbClr val="1E1F22"/>
                </a:highlight>
                <a:latin typeface="Menlo-Regular" panose="020B0609030804020204" pitchFamily="49" charset="0"/>
              </a:rPr>
            </a:br>
            <a:r>
              <a:rPr lang="ko-KR" altLang="en-US" sz="1100">
                <a:solidFill>
                  <a:srgbClr val="7A7E85"/>
                </a:solidFill>
                <a:effectLst/>
                <a:highlight>
                  <a:srgbClr val="1E1F22"/>
                </a:highlight>
                <a:latin typeface="Menlo-Regular" panose="020B0609030804020204" pitchFamily="49" charset="0"/>
              </a:rPr>
              <a:t>    </a:t>
            </a:r>
            <a:r>
              <a:rPr lang="en-US" altLang="ko-KR" sz="1100">
                <a:solidFill>
                  <a:srgbClr val="CF8E6D"/>
                </a:solidFill>
                <a:effectLst/>
                <a:highlight>
                  <a:srgbClr val="1E1F22"/>
                </a:highlight>
              </a:rPr>
              <a:t>return </a:t>
            </a:r>
            <a:r>
              <a:rPr lang="en-US" altLang="ko-KR" sz="1100">
                <a:solidFill>
                  <a:srgbClr val="BCBEC4"/>
                </a:solidFill>
                <a:effectLst/>
                <a:highlight>
                  <a:srgbClr val="1E1F22"/>
                </a:highlight>
              </a:rPr>
              <a:t>User.</a:t>
            </a:r>
            <a:r>
              <a:rPr lang="en-US" altLang="ko-KR" sz="1100">
                <a:solidFill>
                  <a:srgbClr val="CF8E6D"/>
                </a:solidFill>
                <a:effectLst/>
                <a:highlight>
                  <a:srgbClr val="1E1F22"/>
                </a:highlight>
              </a:rPr>
              <a:t>class</a:t>
            </a:r>
            <a:r>
              <a:rPr lang="en-US" altLang="ko-KR" sz="1100">
                <a:solidFill>
                  <a:srgbClr val="BCBEC4"/>
                </a:solidFill>
                <a:effectLst/>
                <a:highlight>
                  <a:srgbClr val="1E1F22"/>
                </a:highlight>
              </a:rPr>
              <a:t>.isAssignableFrom</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clazz</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a:t>
            </a:r>
            <a:r>
              <a:rPr lang="ko-KR" altLang="en-US" sz="1100">
                <a:solidFill>
                  <a:srgbClr val="BCBEC4"/>
                </a:solidFill>
                <a:effectLst/>
                <a:highlight>
                  <a:srgbClr val="1E1F22"/>
                </a:highlight>
              </a:rPr>
              <a:t> </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a:t>
            </a:r>
            <a:r>
              <a:rPr lang="en-US" altLang="ko-KR" sz="1100">
                <a:solidFill>
                  <a:srgbClr val="54A857"/>
                </a:solidFill>
                <a:effectLst/>
                <a:highlight>
                  <a:srgbClr val="1E1F22"/>
                </a:highlight>
              </a:rPr>
              <a:t>}</a:t>
            </a:r>
            <a:br>
              <a:rPr lang="en-US" altLang="ko-KR" sz="1100">
                <a:solidFill>
                  <a:srgbClr val="54A857"/>
                </a:solidFill>
                <a:effectLst/>
                <a:highlight>
                  <a:srgbClr val="1E1F22"/>
                </a:highlight>
              </a:rPr>
            </a:br>
            <a:r>
              <a:rPr lang="en-US" altLang="ko-KR" sz="1100">
                <a:solidFill>
                  <a:srgbClr val="54A857"/>
                </a:solidFill>
                <a:effectLst/>
                <a:highlight>
                  <a:srgbClr val="1E1F22"/>
                </a:highlight>
              </a:rPr>
              <a:t>    </a:t>
            </a:r>
            <a:r>
              <a:rPr lang="en-US" altLang="ko-KR" sz="1100">
                <a:solidFill>
                  <a:srgbClr val="B3AE60"/>
                </a:solidFill>
                <a:effectLst/>
                <a:highlight>
                  <a:srgbClr val="1E1F22"/>
                </a:highlight>
              </a:rPr>
              <a:t>@Override</a:t>
            </a:r>
            <a:br>
              <a:rPr lang="en-US" altLang="ko-KR" sz="1100">
                <a:solidFill>
                  <a:srgbClr val="B3AE60"/>
                </a:solidFill>
                <a:effectLst/>
                <a:highlight>
                  <a:srgbClr val="1E1F22"/>
                </a:highlight>
              </a:rPr>
            </a:br>
            <a:r>
              <a:rPr lang="en-US" altLang="ko-KR" sz="1100">
                <a:solidFill>
                  <a:srgbClr val="CF8E6D"/>
                </a:solidFill>
                <a:effectLst/>
                <a:highlight>
                  <a:srgbClr val="1E1F22"/>
                </a:highlight>
              </a:rPr>
              <a:t>public void </a:t>
            </a:r>
            <a:r>
              <a:rPr lang="en-US" altLang="ko-KR" sz="1100">
                <a:solidFill>
                  <a:srgbClr val="56A8F5"/>
                </a:solidFill>
                <a:effectLst/>
                <a:highlight>
                  <a:srgbClr val="1E1F22"/>
                </a:highlight>
              </a:rPr>
              <a:t>validate</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Object target, Errors errors</a:t>
            </a:r>
            <a:r>
              <a:rPr lang="en-US" altLang="ko-KR" sz="1100">
                <a:solidFill>
                  <a:srgbClr val="E8BA36"/>
                </a:solidFill>
                <a:effectLst/>
                <a:highlight>
                  <a:srgbClr val="1E1F22"/>
                </a:highlight>
              </a:rPr>
              <a:t>) </a:t>
            </a:r>
            <a:r>
              <a:rPr lang="en-US" altLang="ko-KR" sz="1100">
                <a:solidFill>
                  <a:srgbClr val="54A857"/>
                </a:solidFill>
                <a:effectLst/>
                <a:highlight>
                  <a:srgbClr val="1E1F22"/>
                </a:highlight>
              </a:rPr>
              <a:t>{</a:t>
            </a:r>
            <a:br>
              <a:rPr lang="en-US" altLang="ko-KR" sz="1100">
                <a:solidFill>
                  <a:srgbClr val="54A857"/>
                </a:solidFill>
                <a:effectLst/>
                <a:highlight>
                  <a:srgbClr val="1E1F22"/>
                </a:highlight>
              </a:rPr>
            </a:br>
            <a:r>
              <a:rPr lang="en-US" altLang="ko-KR" sz="1100">
                <a:solidFill>
                  <a:srgbClr val="54A857"/>
                </a:solidFill>
                <a:effectLst/>
                <a:highlight>
                  <a:srgbClr val="1E1F22"/>
                </a:highlight>
              </a:rPr>
              <a:t>     </a:t>
            </a:r>
            <a:r>
              <a:rPr lang="en-US" altLang="ko-KR" sz="1100">
                <a:solidFill>
                  <a:srgbClr val="BCBEC4"/>
                </a:solidFill>
                <a:effectLst/>
                <a:highlight>
                  <a:srgbClr val="1E1F22"/>
                </a:highlight>
              </a:rPr>
              <a:t>User user = </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User</a:t>
            </a:r>
            <a:r>
              <a:rPr lang="en-US" altLang="ko-KR" sz="1100">
                <a:solidFill>
                  <a:srgbClr val="E8BA36"/>
                </a:solidFill>
                <a:effectLst/>
                <a:highlight>
                  <a:srgbClr val="1E1F22"/>
                </a:highlight>
              </a:rPr>
              <a:t>) </a:t>
            </a:r>
            <a:r>
              <a:rPr lang="en-US" altLang="ko-KR" sz="1100">
                <a:solidFill>
                  <a:srgbClr val="BCBEC4"/>
                </a:solidFill>
                <a:effectLst/>
                <a:highlight>
                  <a:srgbClr val="1E1F22"/>
                </a:highlight>
              </a:rPr>
              <a:t>target;</a:t>
            </a:r>
            <a:br>
              <a:rPr lang="ko-KR" altLang="en-US" sz="1100">
                <a:solidFill>
                  <a:srgbClr val="7A7E85"/>
                </a:solidFill>
                <a:effectLst/>
                <a:highlight>
                  <a:srgbClr val="1E1F22"/>
                </a:highlight>
                <a:latin typeface="Menlo-Regular" panose="020B0609030804020204" pitchFamily="49" charset="0"/>
              </a:rPr>
            </a:br>
            <a:r>
              <a:rPr lang="ko-KR" altLang="en-US" sz="1100">
                <a:solidFill>
                  <a:srgbClr val="7A7E85"/>
                </a:solidFill>
                <a:effectLst/>
                <a:highlight>
                  <a:srgbClr val="1E1F22"/>
                </a:highlight>
                <a:latin typeface="Menlo-Regular" panose="020B0609030804020204" pitchFamily="49" charset="0"/>
              </a:rPr>
              <a:t>        </a:t>
            </a:r>
            <a:r>
              <a:rPr lang="en-US" altLang="ko-KR" sz="1100">
                <a:solidFill>
                  <a:srgbClr val="BCBEC4"/>
                </a:solidFill>
                <a:effectLst/>
                <a:highlight>
                  <a:srgbClr val="1E1F22"/>
                </a:highlight>
              </a:rPr>
              <a:t>ValidationUtils.rejectIfEmptyOrWhitespace</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errors, </a:t>
            </a:r>
            <a:r>
              <a:rPr lang="en-US" altLang="ko-KR" sz="1100">
                <a:solidFill>
                  <a:srgbClr val="6AAB73"/>
                </a:solidFill>
                <a:effectLst/>
                <a:highlight>
                  <a:srgbClr val="1E1F22"/>
                </a:highlight>
              </a:rPr>
              <a:t>"userName"</a:t>
            </a:r>
            <a:r>
              <a:rPr lang="en-US" altLang="ko-KR" sz="1100">
                <a:solidFill>
                  <a:srgbClr val="BCBEC4"/>
                </a:solidFill>
                <a:effectLst/>
                <a:highlight>
                  <a:srgbClr val="1E1F22"/>
                </a:highlight>
              </a:rPr>
              <a:t>, </a:t>
            </a:r>
            <a:r>
              <a:rPr lang="en-US" altLang="ko-KR" sz="1100">
                <a:solidFill>
                  <a:srgbClr val="6AAB73"/>
                </a:solidFill>
                <a:effectLst/>
                <a:highlight>
                  <a:srgbClr val="1E1F22"/>
                </a:highlight>
              </a:rPr>
              <a:t>"required"</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a:t>
            </a:r>
            <a:br>
              <a:rPr lang="ko-KR" altLang="en-US" sz="1100">
                <a:solidFill>
                  <a:srgbClr val="7A7E85"/>
                </a:solidFill>
                <a:effectLst/>
                <a:highlight>
                  <a:srgbClr val="1E1F22"/>
                </a:highlight>
                <a:latin typeface="Menlo-Regular" panose="020B0609030804020204" pitchFamily="49" charset="0"/>
              </a:rPr>
            </a:br>
            <a:r>
              <a:rPr lang="ko-KR" altLang="en-US" sz="1100">
                <a:solidFill>
                  <a:srgbClr val="7A7E85"/>
                </a:solidFill>
                <a:effectLst/>
                <a:highlight>
                  <a:srgbClr val="1E1F22"/>
                </a:highlight>
                <a:latin typeface="Menlo-Regular" panose="020B0609030804020204" pitchFamily="49" charset="0"/>
              </a:rPr>
              <a:t>        </a:t>
            </a:r>
            <a:r>
              <a:rPr lang="en-US" altLang="ko-KR" sz="1100">
                <a:solidFill>
                  <a:srgbClr val="CF8E6D"/>
                </a:solidFill>
                <a:effectLst/>
                <a:highlight>
                  <a:srgbClr val="1E1F22"/>
                </a:highlight>
              </a:rPr>
              <a:t>if </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user. getAge</a:t>
            </a:r>
            <a:r>
              <a:rPr lang="en-US" altLang="ko-KR" sz="1100">
                <a:solidFill>
                  <a:srgbClr val="54A857"/>
                </a:solidFill>
                <a:effectLst/>
                <a:highlight>
                  <a:srgbClr val="1E1F22"/>
                </a:highlight>
              </a:rPr>
              <a:t>() </a:t>
            </a:r>
            <a:r>
              <a:rPr lang="en-US" altLang="ko-KR" sz="1100">
                <a:solidFill>
                  <a:srgbClr val="BCBEC4"/>
                </a:solidFill>
                <a:effectLst/>
                <a:highlight>
                  <a:srgbClr val="1E1F22"/>
                </a:highlight>
              </a:rPr>
              <a:t>&gt; </a:t>
            </a:r>
            <a:r>
              <a:rPr lang="en-US" altLang="ko-KR" sz="1100">
                <a:solidFill>
                  <a:srgbClr val="2AACB8"/>
                </a:solidFill>
                <a:effectLst/>
                <a:highlight>
                  <a:srgbClr val="1E1F22"/>
                </a:highlight>
              </a:rPr>
              <a:t>100</a:t>
            </a:r>
            <a:r>
              <a:rPr lang="en-US" altLang="ko-KR" sz="1100">
                <a:solidFill>
                  <a:srgbClr val="E8BA36"/>
                </a:solidFill>
                <a:effectLst/>
                <a:highlight>
                  <a:srgbClr val="1E1F22"/>
                </a:highlight>
              </a:rPr>
              <a:t>) </a:t>
            </a:r>
            <a:r>
              <a:rPr lang="en-US" altLang="ko-KR" sz="1100">
                <a:solidFill>
                  <a:srgbClr val="359FF4"/>
                </a:solidFill>
                <a:effectLst/>
                <a:highlight>
                  <a:srgbClr val="1E1F22"/>
                </a:highlight>
              </a:rPr>
              <a:t>{</a:t>
            </a:r>
            <a:br>
              <a:rPr lang="en-US" altLang="ko-KR" sz="1100">
                <a:solidFill>
                  <a:srgbClr val="359FF4"/>
                </a:solidFill>
                <a:effectLst/>
                <a:highlight>
                  <a:srgbClr val="1E1F22"/>
                </a:highlight>
              </a:rPr>
            </a:br>
            <a:r>
              <a:rPr lang="en-US" altLang="ko-KR" sz="1100">
                <a:solidFill>
                  <a:srgbClr val="359FF4"/>
                </a:solidFill>
                <a:effectLst/>
                <a:highlight>
                  <a:srgbClr val="1E1F22"/>
                </a:highlight>
              </a:rPr>
              <a:t>            </a:t>
            </a:r>
            <a:r>
              <a:rPr lang="ko-KR" altLang="en-US" sz="1100">
                <a:solidFill>
                  <a:srgbClr val="359FF4"/>
                </a:solidFill>
                <a:effectLst/>
                <a:highlight>
                  <a:srgbClr val="1E1F22"/>
                </a:highlight>
              </a:rPr>
              <a:t>  </a:t>
            </a:r>
            <a:r>
              <a:rPr lang="en-US" altLang="ko-KR" sz="1100">
                <a:solidFill>
                  <a:srgbClr val="BCBEC4"/>
                </a:solidFill>
                <a:effectLst/>
                <a:highlight>
                  <a:srgbClr val="1E1F22"/>
                </a:highlight>
              </a:rPr>
              <a:t>errors.rejectValue</a:t>
            </a:r>
            <a:r>
              <a:rPr lang="en-US" altLang="ko-KR" sz="1100">
                <a:solidFill>
                  <a:srgbClr val="54A857"/>
                </a:solidFill>
                <a:effectLst/>
                <a:highlight>
                  <a:srgbClr val="1E1F22"/>
                </a:highlight>
              </a:rPr>
              <a:t>(</a:t>
            </a:r>
            <a:r>
              <a:rPr lang="en-US" altLang="ko-KR" sz="1100">
                <a:solidFill>
                  <a:srgbClr val="6AAB73"/>
                </a:solidFill>
                <a:effectLst/>
                <a:highlight>
                  <a:srgbClr val="1E1F22"/>
                </a:highlight>
              </a:rPr>
              <a:t>"age"</a:t>
            </a:r>
            <a:r>
              <a:rPr lang="en-US" altLang="ko-KR" sz="1100">
                <a:solidFill>
                  <a:srgbClr val="BCBEC4"/>
                </a:solidFill>
                <a:effectLst/>
                <a:highlight>
                  <a:srgbClr val="1E1F22"/>
                </a:highlight>
              </a:rPr>
              <a:t>, </a:t>
            </a:r>
            <a:r>
              <a:rPr lang="en-US" altLang="ko-KR" sz="1100">
                <a:solidFill>
                  <a:srgbClr val="6AAB73"/>
                </a:solidFill>
                <a:effectLst/>
                <a:highlight>
                  <a:srgbClr val="1E1F22"/>
                </a:highlight>
              </a:rPr>
              <a:t>"</a:t>
            </a:r>
            <a:r>
              <a:rPr lang="en-US" altLang="ko-KR" sz="1100">
                <a:solidFill>
                  <a:srgbClr val="6AAB73"/>
                </a:solidFill>
                <a:highlight>
                  <a:srgbClr val="1E1F22"/>
                </a:highlight>
              </a:rPr>
              <a:t>max</a:t>
            </a:r>
            <a:r>
              <a:rPr lang="en-US" altLang="ko-KR" sz="1100">
                <a:solidFill>
                  <a:srgbClr val="6AAB73"/>
                </a:solidFill>
                <a:effectLst/>
                <a:highlight>
                  <a:srgbClr val="1E1F22"/>
                </a:highlight>
              </a:rPr>
              <a:t>", new Object[]{100}</a:t>
            </a:r>
            <a:r>
              <a:rPr lang="en-US" altLang="ko-KR" sz="1100">
                <a:solidFill>
                  <a:srgbClr val="54A857"/>
                </a:solidFill>
                <a:effectLst/>
                <a:highlight>
                  <a:srgbClr val="1E1F22"/>
                </a:highlight>
              </a:rPr>
              <a:t>)</a:t>
            </a:r>
            <a:r>
              <a:rPr lang="en-US" altLang="ko-KR" sz="1100">
                <a:solidFill>
                  <a:srgbClr val="BCBEC4"/>
                </a:solidFill>
                <a:effectLst/>
                <a:highlight>
                  <a:srgbClr val="1E1F22"/>
                </a:highlight>
              </a:rPr>
              <a: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a:t>
            </a:r>
            <a:r>
              <a:rPr lang="en-US" altLang="ko-KR" sz="1100">
                <a:solidFill>
                  <a:srgbClr val="359FF4"/>
                </a:solidFill>
                <a:effectLst/>
                <a:highlight>
                  <a:srgbClr val="1E1F22"/>
                </a:highlight>
              </a:rPr>
              <a:t>}</a:t>
            </a:r>
            <a:br>
              <a:rPr lang="ko-KR" altLang="en-US" sz="1100">
                <a:solidFill>
                  <a:srgbClr val="7A7E85"/>
                </a:solidFill>
                <a:effectLst/>
                <a:highlight>
                  <a:srgbClr val="1E1F22"/>
                </a:highlight>
                <a:latin typeface="Menlo-Regular" panose="020B0609030804020204" pitchFamily="49" charset="0"/>
              </a:rPr>
            </a:br>
            <a:r>
              <a:rPr lang="ko-KR" altLang="en-US" sz="1100">
                <a:solidFill>
                  <a:srgbClr val="7A7E85"/>
                </a:solidFill>
                <a:effectLst/>
                <a:highlight>
                  <a:srgbClr val="1E1F22"/>
                </a:highlight>
                <a:latin typeface="Menlo-Regular" panose="020B0609030804020204" pitchFamily="49" charset="0"/>
              </a:rPr>
              <a:t>         </a:t>
            </a:r>
            <a:r>
              <a:rPr lang="en-US" altLang="ko-KR" sz="1100">
                <a:solidFill>
                  <a:srgbClr val="CF8E6D"/>
                </a:solidFill>
                <a:effectLst/>
                <a:highlight>
                  <a:srgbClr val="1E1F22"/>
                </a:highlight>
              </a:rPr>
              <a:t>if </a:t>
            </a:r>
            <a:r>
              <a:rPr lang="en-US" altLang="ko-KR" sz="1100">
                <a:solidFill>
                  <a:srgbClr val="E8BA36"/>
                </a:solidFill>
                <a:effectLst/>
                <a:highlight>
                  <a:srgbClr val="1E1F22"/>
                </a:highlight>
              </a:rPr>
              <a:t>(</a:t>
            </a:r>
            <a:r>
              <a:rPr lang="en-US" altLang="ko-KR" sz="1100">
                <a:solidFill>
                  <a:srgbClr val="6AAB73"/>
                </a:solidFill>
                <a:effectLst/>
                <a:highlight>
                  <a:srgbClr val="1E1F22"/>
                </a:highlight>
              </a:rPr>
              <a:t>"admin"</a:t>
            </a:r>
            <a:r>
              <a:rPr lang="en-US" altLang="ko-KR" sz="1100">
                <a:solidFill>
                  <a:srgbClr val="BCBEC4"/>
                </a:solidFill>
                <a:effectLst/>
                <a:highlight>
                  <a:srgbClr val="1E1F22"/>
                </a:highlight>
              </a:rPr>
              <a:t>.equals</a:t>
            </a:r>
            <a:r>
              <a:rPr lang="en-US" altLang="ko-KR" sz="1100">
                <a:solidFill>
                  <a:srgbClr val="54A857"/>
                </a:solidFill>
                <a:effectLst/>
                <a:highlight>
                  <a:srgbClr val="1E1F22"/>
                </a:highlight>
              </a:rPr>
              <a:t>(</a:t>
            </a:r>
            <a:r>
              <a:rPr lang="en-US" altLang="ko-KR" sz="1100">
                <a:solidFill>
                  <a:srgbClr val="BCBEC4"/>
                </a:solidFill>
                <a:effectLst/>
                <a:highlight>
                  <a:srgbClr val="1E1F22"/>
                </a:highlight>
              </a:rPr>
              <a:t>user.getUserName</a:t>
            </a:r>
            <a:r>
              <a:rPr lang="en-US" altLang="ko-KR" sz="1100">
                <a:solidFill>
                  <a:srgbClr val="359FF4"/>
                </a:solidFill>
                <a:effectLst/>
                <a:highlight>
                  <a:srgbClr val="1E1F22"/>
                </a:highlight>
              </a:rPr>
              <a:t>()</a:t>
            </a:r>
            <a:r>
              <a:rPr lang="en-US" altLang="ko-KR" sz="1100">
                <a:solidFill>
                  <a:srgbClr val="54A857"/>
                </a:solidFill>
                <a:effectLst/>
                <a:highlight>
                  <a:srgbClr val="1E1F22"/>
                </a:highlight>
              </a:rPr>
              <a:t>) </a:t>
            </a:r>
            <a:r>
              <a:rPr lang="en-US" altLang="ko-KR" sz="1100">
                <a:solidFill>
                  <a:srgbClr val="BCBEC4"/>
                </a:solidFill>
                <a:effectLst/>
                <a:highlight>
                  <a:srgbClr val="1E1F22"/>
                </a:highlight>
              </a:rPr>
              <a:t>&amp;&amp; user.getAge</a:t>
            </a:r>
            <a:r>
              <a:rPr lang="en-US" altLang="ko-KR" sz="1100">
                <a:solidFill>
                  <a:srgbClr val="54A857"/>
                </a:solidFill>
                <a:effectLst/>
                <a:highlight>
                  <a:srgbClr val="1E1F22"/>
                </a:highlight>
              </a:rPr>
              <a:t>() </a:t>
            </a:r>
            <a:r>
              <a:rPr lang="en-US" altLang="ko-KR" sz="1100">
                <a:solidFill>
                  <a:srgbClr val="BCBEC4"/>
                </a:solidFill>
                <a:effectLst/>
                <a:highlight>
                  <a:srgbClr val="1E1F22"/>
                </a:highlight>
              </a:rPr>
              <a:t>&lt; </a:t>
            </a:r>
            <a:r>
              <a:rPr lang="en-US" altLang="ko-KR" sz="1100">
                <a:solidFill>
                  <a:srgbClr val="2AACB8"/>
                </a:solidFill>
                <a:effectLst/>
                <a:highlight>
                  <a:srgbClr val="1E1F22"/>
                </a:highlight>
              </a:rPr>
              <a:t>20</a:t>
            </a:r>
            <a:r>
              <a:rPr lang="en-US" altLang="ko-KR" sz="1100">
                <a:solidFill>
                  <a:srgbClr val="E8BA36"/>
                </a:solidFill>
                <a:effectLst/>
                <a:highlight>
                  <a:srgbClr val="1E1F22"/>
                </a:highlight>
              </a:rPr>
              <a:t>) </a:t>
            </a:r>
            <a:r>
              <a:rPr lang="en-US" altLang="ko-KR" sz="1100">
                <a:solidFill>
                  <a:srgbClr val="359FF4"/>
                </a:solidFill>
                <a:effectLst/>
                <a:highlight>
                  <a:srgbClr val="1E1F22"/>
                </a:highlight>
              </a:rPr>
              <a:t>{</a:t>
            </a:r>
            <a:br>
              <a:rPr lang="en-US" altLang="ko-KR" sz="1100">
                <a:solidFill>
                  <a:srgbClr val="359FF4"/>
                </a:solidFill>
                <a:effectLst/>
                <a:highlight>
                  <a:srgbClr val="1E1F22"/>
                </a:highlight>
              </a:rPr>
            </a:br>
            <a:r>
              <a:rPr lang="en-US" altLang="ko-KR" sz="1100">
                <a:solidFill>
                  <a:srgbClr val="359FF4"/>
                </a:solidFill>
                <a:effectLst/>
                <a:highlight>
                  <a:srgbClr val="1E1F22"/>
                </a:highlight>
              </a:rPr>
              <a:t>            </a:t>
            </a:r>
            <a:r>
              <a:rPr lang="ko-KR" altLang="en-US" sz="1100">
                <a:solidFill>
                  <a:srgbClr val="359FF4"/>
                </a:solidFill>
                <a:effectLst/>
                <a:highlight>
                  <a:srgbClr val="1E1F22"/>
                </a:highlight>
              </a:rPr>
              <a:t>  </a:t>
            </a:r>
            <a:r>
              <a:rPr lang="en-US" altLang="ko-KR" sz="1100">
                <a:solidFill>
                  <a:srgbClr val="BCBEC4"/>
                </a:solidFill>
                <a:effectLst/>
                <a:highlight>
                  <a:srgbClr val="1E1F22"/>
                </a:highlight>
              </a:rPr>
              <a:t>errors.reject</a:t>
            </a:r>
            <a:r>
              <a:rPr lang="en-US" altLang="ko-KR" sz="1100">
                <a:solidFill>
                  <a:srgbClr val="54A857"/>
                </a:solidFill>
                <a:effectLst/>
                <a:highlight>
                  <a:srgbClr val="1E1F22"/>
                </a:highlight>
              </a:rPr>
              <a:t>(</a:t>
            </a:r>
            <a:r>
              <a:rPr lang="en-US" altLang="ko-KR" sz="1100">
                <a:solidFill>
                  <a:srgbClr val="6AAB73"/>
                </a:solidFill>
                <a:effectLst/>
                <a:highlight>
                  <a:srgbClr val="1E1F22"/>
                </a:highlight>
              </a:rPr>
              <a:t>"authority"</a:t>
            </a:r>
            <a:r>
              <a:rPr lang="en-US" altLang="ko-KR" sz="1100">
                <a:solidFill>
                  <a:srgbClr val="54A857"/>
                </a:solidFill>
                <a:effectLst/>
                <a:highlight>
                  <a:srgbClr val="1E1F22"/>
                </a:highlight>
              </a:rPr>
              <a:t>)</a:t>
            </a:r>
            <a:r>
              <a:rPr lang="en-US" altLang="ko-KR" sz="1100">
                <a:solidFill>
                  <a:srgbClr val="BCBEC4"/>
                </a:solidFill>
                <a:effectLst/>
                <a:highlight>
                  <a:srgbClr val="1E1F22"/>
                </a:highlight>
              </a:rPr>
              <a: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a:t>
            </a:r>
            <a:r>
              <a:rPr lang="en-US" altLang="ko-KR" sz="1100">
                <a:solidFill>
                  <a:srgbClr val="359FF4"/>
                </a:solidFill>
                <a:effectLst/>
                <a:highlight>
                  <a:srgbClr val="1E1F22"/>
                </a:highlight>
              </a:rPr>
              <a:t>}</a:t>
            </a:r>
            <a:br>
              <a:rPr lang="en-US" altLang="ko-KR" sz="1100">
                <a:solidFill>
                  <a:srgbClr val="359FF4"/>
                </a:solidFill>
                <a:effectLst/>
                <a:highlight>
                  <a:srgbClr val="1E1F22"/>
                </a:highlight>
              </a:rPr>
            </a:br>
            <a:r>
              <a:rPr lang="en-US" altLang="ko-KR" sz="1100">
                <a:solidFill>
                  <a:srgbClr val="359FF4"/>
                </a:solidFill>
                <a:effectLst/>
                <a:highlight>
                  <a:srgbClr val="1E1F22"/>
                </a:highlight>
              </a:rPr>
              <a:t>    </a:t>
            </a:r>
            <a:r>
              <a:rPr lang="en-US" altLang="ko-KR" sz="1100">
                <a:solidFill>
                  <a:srgbClr val="54A857"/>
                </a:solidFill>
                <a:effectLst/>
                <a:highlight>
                  <a:srgbClr val="1E1F22"/>
                </a:highlight>
              </a:rPr>
              <a:t>}</a:t>
            </a:r>
            <a:br>
              <a:rPr lang="en-US" altLang="ko-KR" sz="1100">
                <a:solidFill>
                  <a:srgbClr val="54A857"/>
                </a:solidFill>
                <a:effectLst/>
                <a:highlight>
                  <a:srgbClr val="1E1F22"/>
                </a:highlight>
              </a:rPr>
            </a:br>
            <a:r>
              <a:rPr lang="en-US" altLang="ko-KR" sz="1100">
                <a:solidFill>
                  <a:srgbClr val="E8BA36"/>
                </a:solidFill>
                <a:effectLst/>
                <a:highlight>
                  <a:srgbClr val="1E1F22"/>
                </a:highlight>
              </a:rPr>
              <a:t>}</a:t>
            </a:r>
            <a:endParaRPr lang="en-US" altLang="ko-KR" sz="1100">
              <a:solidFill>
                <a:srgbClr val="BCBEC4"/>
              </a:solidFill>
              <a:effectLst/>
              <a:highlight>
                <a:srgbClr val="1E1F22"/>
              </a:highlight>
            </a:endParaRPr>
          </a:p>
        </p:txBody>
      </p:sp>
      <p:sp>
        <p:nvSpPr>
          <p:cNvPr id="4" name="Rectangle 1">
            <a:extLst>
              <a:ext uri="{FF2B5EF4-FFF2-40B4-BE49-F238E27FC236}">
                <a16:creationId xmlns:a16="http://schemas.microsoft.com/office/drawing/2014/main" id="{FA16292B-9102-441C-B147-EE034F188092}"/>
              </a:ext>
            </a:extLst>
          </p:cNvPr>
          <p:cNvSpPr>
            <a:spLocks noChangeArrowheads="1"/>
          </p:cNvSpPr>
          <p:nvPr/>
        </p:nvSpPr>
        <p:spPr bwMode="auto">
          <a:xfrm>
            <a:off x="265634" y="655388"/>
            <a:ext cx="6437170" cy="4885376"/>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@Controller</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UserController2 {</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@Autowired</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B3AE60"/>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private </a:t>
            </a:r>
            <a:r>
              <a:rPr kumimoji="0" lang="ko-KR" altLang="ko-KR" sz="1100" b="0" i="0" u="none" strike="noStrike" cap="none" normalizeH="0" baseline="0">
                <a:ln>
                  <a:noFill/>
                </a:ln>
                <a:solidFill>
                  <a:srgbClr val="BCBEC4"/>
                </a:solidFill>
                <a:effectLst/>
                <a:latin typeface="Arial Unicode MS"/>
                <a:ea typeface="JetBrains Mono"/>
              </a:rPr>
              <a:t>UserValidator </a:t>
            </a:r>
            <a:r>
              <a:rPr kumimoji="0" lang="ko-KR" altLang="ko-KR" sz="1100" b="0" i="0" u="none" strike="noStrike" cap="none" normalizeH="0" baseline="0">
                <a:ln>
                  <a:noFill/>
                </a:ln>
                <a:solidFill>
                  <a:srgbClr val="C77DBB"/>
                </a:solidFill>
                <a:effectLst/>
                <a:latin typeface="Arial Unicode MS"/>
                <a:ea typeface="JetBrains Mono"/>
              </a:rPr>
              <a:t>userValidator</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@InitBinder</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"user"</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protected void </a:t>
            </a:r>
            <a:r>
              <a:rPr kumimoji="0" lang="ko-KR" altLang="ko-KR" sz="1100" b="0" i="0" u="none" strike="noStrike" cap="none" normalizeH="0" baseline="0">
                <a:ln>
                  <a:noFill/>
                </a:ln>
                <a:solidFill>
                  <a:srgbClr val="56A8F5"/>
                </a:solidFill>
                <a:effectLst/>
                <a:latin typeface="Arial Unicode MS"/>
                <a:ea typeface="JetBrains Mono"/>
              </a:rPr>
              <a:t>initBinder</a:t>
            </a:r>
            <a:r>
              <a:rPr kumimoji="0" lang="ko-KR" altLang="ko-KR" sz="1100" b="0" i="0" u="none" strike="noStrike" cap="none" normalizeH="0" baseline="0">
                <a:ln>
                  <a:noFill/>
                </a:ln>
                <a:solidFill>
                  <a:srgbClr val="BCBEC4"/>
                </a:solidFill>
                <a:effectLst/>
                <a:latin typeface="Arial Unicode MS"/>
                <a:ea typeface="JetBrains Mono"/>
              </a:rPr>
              <a:t>(WebDataBinder binder)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binder.setValidator(</a:t>
            </a:r>
            <a:r>
              <a:rPr kumimoji="0" lang="ko-KR" altLang="ko-KR" sz="1100" b="0" i="0" u="none" strike="noStrike" cap="none" normalizeH="0" baseline="0">
                <a:ln>
                  <a:noFill/>
                </a:ln>
                <a:solidFill>
                  <a:srgbClr val="C77DBB"/>
                </a:solidFill>
                <a:effectLst/>
                <a:latin typeface="Arial Unicode MS"/>
                <a:ea typeface="JetBrains Mono"/>
              </a:rPr>
              <a:t>userValidator</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@PostMapping</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"/users"</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56A8F5"/>
                </a:solidFill>
                <a:effectLst/>
                <a:latin typeface="Arial Unicode MS"/>
                <a:ea typeface="JetBrains Mono"/>
              </a:rPr>
              <a:t>registerUser</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B3AE60"/>
                </a:solidFill>
                <a:effectLst/>
                <a:latin typeface="Arial Unicode MS"/>
                <a:ea typeface="JetBrains Mono"/>
              </a:rPr>
              <a:t>@Validated @ModelAttribute</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"user"</a:t>
            </a:r>
            <a:r>
              <a:rPr kumimoji="0" lang="ko-KR" altLang="ko-KR" sz="1100" b="0" i="0" u="none" strike="noStrike" cap="none" normalizeH="0" baseline="0">
                <a:ln>
                  <a:noFill/>
                </a:ln>
                <a:solidFill>
                  <a:srgbClr val="BCBEC4"/>
                </a:solidFill>
                <a:effectLst/>
                <a:latin typeface="Arial Unicode MS"/>
                <a:ea typeface="JetBrains Mono"/>
              </a:rPr>
              <a:t>) User user, BindingResult result)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if </a:t>
            </a:r>
            <a:r>
              <a:rPr kumimoji="0" lang="ko-KR" altLang="ko-KR" sz="1100" b="0" i="0" u="none" strike="noStrike" cap="none" normalizeH="0" baseline="0">
                <a:ln>
                  <a:noFill/>
                </a:ln>
                <a:solidFill>
                  <a:srgbClr val="BCBEC4"/>
                </a:solidFill>
                <a:effectLst/>
                <a:latin typeface="Arial Unicode MS"/>
                <a:ea typeface="JetBrains Mono"/>
              </a:rPr>
              <a:t>(result.hasErrors())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6AAB73"/>
                </a:solidFill>
                <a:effectLst/>
                <a:latin typeface="Arial Unicode MS"/>
                <a:ea typeface="JetBrains Mono"/>
              </a:rPr>
              <a:t>"userForm"</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유효성 검사 실패 시 반환할 뷰</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en-US"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6AAB73"/>
                </a:solidFill>
                <a:effectLst/>
                <a:latin typeface="Arial Unicode MS"/>
                <a:ea typeface="JetBrains Mono"/>
              </a:rPr>
              <a:t>"redirect:/success"</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8" name="직사각형 7">
            <a:extLst>
              <a:ext uri="{FF2B5EF4-FFF2-40B4-BE49-F238E27FC236}">
                <a16:creationId xmlns:a16="http://schemas.microsoft.com/office/drawing/2014/main" id="{19F804C1-50E8-47DB-8F94-A65F42DDB839}"/>
              </a:ext>
            </a:extLst>
          </p:cNvPr>
          <p:cNvSpPr/>
          <p:nvPr/>
        </p:nvSpPr>
        <p:spPr>
          <a:xfrm>
            <a:off x="265634" y="5646251"/>
            <a:ext cx="9926990" cy="887615"/>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@InitBinder </a:t>
            </a:r>
            <a:r>
              <a:rPr lang="ko-KR" altLang="en-US" sz="1200"/>
              <a:t>의 </a:t>
            </a:r>
            <a:r>
              <a:rPr lang="en-US" altLang="ko-KR" sz="1200"/>
              <a:t>WebDatabinder </a:t>
            </a:r>
            <a:r>
              <a:rPr lang="ko-KR" altLang="en-US" sz="1200"/>
              <a:t>객체는 호출될 때 마다 새롭게 생성되는 객체로서 해당 컨트롤러에서만 </a:t>
            </a:r>
            <a:r>
              <a:rPr lang="en-US" altLang="ko-KR" sz="1200"/>
              <a:t>binder </a:t>
            </a:r>
            <a:r>
              <a:rPr lang="ko-KR" altLang="en-US" sz="1200"/>
              <a:t>의 속성이 유지된다</a:t>
            </a:r>
            <a:endParaRPr lang="en-US" altLang="ko-KR" sz="1200"/>
          </a:p>
          <a:p>
            <a:pPr marL="171450" indent="-171450">
              <a:lnSpc>
                <a:spcPct val="150000"/>
              </a:lnSpc>
              <a:buFont typeface="Arial" panose="020B0604020202020204" pitchFamily="34" charset="0"/>
              <a:buChar char="•"/>
            </a:pPr>
            <a:r>
              <a:rPr lang="en-US" altLang="ko-KR" sz="1200"/>
              <a:t>@ModelAttribute </a:t>
            </a:r>
            <a:r>
              <a:rPr lang="ko-KR" altLang="en-US" sz="1200"/>
              <a:t>앞에 </a:t>
            </a:r>
            <a:r>
              <a:rPr lang="en-US" altLang="ko-KR" sz="1200"/>
              <a:t>@Validated </a:t>
            </a:r>
            <a:r>
              <a:rPr lang="ko-KR" altLang="en-US" sz="1200"/>
              <a:t>어노테이션이 선언 되어 있으면 </a:t>
            </a:r>
            <a:r>
              <a:rPr lang="en-US" altLang="ko-KR" sz="1200"/>
              <a:t>WebDatabinder </a:t>
            </a:r>
            <a:r>
              <a:rPr lang="ko-KR" altLang="en-US" sz="1200"/>
              <a:t>가 가지고 있는 검증기들을 실행시며 검증하게 된다 </a:t>
            </a:r>
            <a:endParaRPr lang="en-US" altLang="ko-KR" sz="1200"/>
          </a:p>
          <a:p>
            <a:pPr marL="171450" indent="-171450">
              <a:lnSpc>
                <a:spcPct val="150000"/>
              </a:lnSpc>
              <a:buFont typeface="Arial" panose="020B0604020202020204" pitchFamily="34" charset="0"/>
              <a:buChar char="•"/>
            </a:pPr>
            <a:r>
              <a:rPr lang="en-US" altLang="ko-KR" sz="1200"/>
              <a:t>@InitBinder("user") </a:t>
            </a:r>
            <a:r>
              <a:rPr lang="ko-KR" altLang="en-US" sz="1200"/>
              <a:t>에서 </a:t>
            </a:r>
            <a:r>
              <a:rPr lang="en-US" altLang="ko-KR" sz="1200"/>
              <a:t>"user" </a:t>
            </a:r>
            <a:r>
              <a:rPr lang="ko-KR" altLang="en-US" sz="1200"/>
              <a:t>를 지정하게 되면 </a:t>
            </a:r>
            <a:r>
              <a:rPr lang="en-US" altLang="ko-KR" sz="1200"/>
              <a:t>@ModelAttribute("user") </a:t>
            </a:r>
            <a:r>
              <a:rPr lang="ko-KR" altLang="en-US" sz="1200"/>
              <a:t>에서 지정한 </a:t>
            </a:r>
            <a:r>
              <a:rPr lang="en-US" altLang="ko-KR" sz="1200"/>
              <a:t>"user" </a:t>
            </a:r>
            <a:r>
              <a:rPr lang="ko-KR" altLang="en-US" sz="1200"/>
              <a:t>와 동일한 경우에만 호출된다 </a:t>
            </a:r>
            <a:endParaRPr lang="en-US" altLang="ko-KR" sz="1200"/>
          </a:p>
        </p:txBody>
      </p:sp>
    </p:spTree>
    <p:extLst>
      <p:ext uri="{BB962C8B-B14F-4D97-AF65-F5344CB8AC3E}">
        <p14:creationId xmlns:p14="http://schemas.microsoft.com/office/powerpoint/2010/main" val="3774614283"/>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91F5D4E-A416-4ED8-B67B-001E594C21E7}"/>
              </a:ext>
            </a:extLst>
          </p:cNvPr>
          <p:cNvSpPr>
            <a:spLocks noChangeArrowheads="1"/>
          </p:cNvSpPr>
          <p:nvPr/>
        </p:nvSpPr>
        <p:spPr bwMode="auto">
          <a:xfrm>
            <a:off x="159390" y="548554"/>
            <a:ext cx="6795083" cy="616765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2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@Controller</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UserController2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@Autowired</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B3AE60"/>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private </a:t>
            </a:r>
            <a:r>
              <a:rPr kumimoji="0" lang="ko-KR" altLang="ko-KR" sz="1100" b="0" i="0" u="none" strike="noStrike" cap="none" normalizeH="0" baseline="0">
                <a:ln>
                  <a:noFill/>
                </a:ln>
                <a:solidFill>
                  <a:srgbClr val="BCBEC4"/>
                </a:solidFill>
                <a:effectLst/>
                <a:latin typeface="Arial Unicode MS"/>
                <a:ea typeface="JetBrains Mono"/>
              </a:rPr>
              <a:t>UserValidator </a:t>
            </a:r>
            <a:r>
              <a:rPr kumimoji="0" lang="ko-KR" altLang="ko-KR" sz="1100" b="0" i="0" u="none" strike="noStrike" cap="none" normalizeH="0" baseline="0">
                <a:ln>
                  <a:noFill/>
                </a:ln>
                <a:solidFill>
                  <a:srgbClr val="C77DBB"/>
                </a:solidFill>
                <a:effectLst/>
                <a:latin typeface="Arial Unicode MS"/>
                <a:ea typeface="JetBrains Mono"/>
              </a:rPr>
              <a:t>userValidator</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@Autowired</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B3AE60"/>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private </a:t>
            </a:r>
            <a:r>
              <a:rPr kumimoji="0" lang="ko-KR" altLang="ko-KR" sz="1100" b="0" i="0" u="none" strike="noStrike" cap="none" normalizeH="0" baseline="0">
                <a:ln>
                  <a:noFill/>
                </a:ln>
                <a:solidFill>
                  <a:srgbClr val="BCBEC4"/>
                </a:solidFill>
                <a:effectLst/>
                <a:latin typeface="Arial Unicode MS"/>
                <a:ea typeface="JetBrains Mono"/>
              </a:rPr>
              <a:t>AdminValidator </a:t>
            </a:r>
            <a:r>
              <a:rPr kumimoji="0" lang="ko-KR" altLang="ko-KR" sz="1100" b="0" i="0" u="none" strike="noStrike" cap="none" normalizeH="0" baseline="0">
                <a:ln>
                  <a:noFill/>
                </a:ln>
                <a:solidFill>
                  <a:srgbClr val="C77DBB"/>
                </a:solidFill>
                <a:effectLst/>
                <a:latin typeface="Arial Unicode MS"/>
                <a:ea typeface="JetBrains Mono"/>
              </a:rPr>
              <a:t>adminValidator</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@InitBinder</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"user"</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protected void </a:t>
            </a:r>
            <a:r>
              <a:rPr kumimoji="0" lang="ko-KR" altLang="ko-KR" sz="1100" b="0" i="0" u="none" strike="noStrike" cap="none" normalizeH="0" baseline="0">
                <a:ln>
                  <a:noFill/>
                </a:ln>
                <a:solidFill>
                  <a:srgbClr val="56A8F5"/>
                </a:solidFill>
                <a:effectLst/>
                <a:latin typeface="Arial Unicode MS"/>
                <a:ea typeface="JetBrains Mono"/>
              </a:rPr>
              <a:t>initBinder1</a:t>
            </a:r>
            <a:r>
              <a:rPr kumimoji="0" lang="ko-KR" altLang="ko-KR" sz="1100" b="0" i="0" u="none" strike="noStrike" cap="none" normalizeH="0" baseline="0">
                <a:ln>
                  <a:noFill/>
                </a:ln>
                <a:solidFill>
                  <a:srgbClr val="BCBEC4"/>
                </a:solidFill>
                <a:effectLst/>
                <a:latin typeface="Arial Unicode MS"/>
                <a:ea typeface="JetBrains Mono"/>
              </a:rPr>
              <a:t>(WebDataBinder binder)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binder.addValidators(</a:t>
            </a:r>
            <a:r>
              <a:rPr kumimoji="0" lang="ko-KR" altLang="ko-KR" sz="1100" b="0" i="0" u="none" strike="noStrike" cap="none" normalizeH="0" baseline="0">
                <a:ln>
                  <a:noFill/>
                </a:ln>
                <a:solidFill>
                  <a:srgbClr val="C77DBB"/>
                </a:solidFill>
                <a:effectLst/>
                <a:latin typeface="Arial Unicode MS"/>
                <a:ea typeface="JetBrains Mono"/>
              </a:rPr>
              <a:t>userValidator</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@InitBinder</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"admin"</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protected void </a:t>
            </a:r>
            <a:r>
              <a:rPr kumimoji="0" lang="ko-KR" altLang="ko-KR" sz="1100" b="0" i="0" u="none" strike="noStrike" cap="none" normalizeH="0" baseline="0">
                <a:ln>
                  <a:noFill/>
                </a:ln>
                <a:solidFill>
                  <a:srgbClr val="56A8F5"/>
                </a:solidFill>
                <a:effectLst/>
                <a:latin typeface="Arial Unicode MS"/>
                <a:ea typeface="JetBrains Mono"/>
              </a:rPr>
              <a:t>initBinder2</a:t>
            </a:r>
            <a:r>
              <a:rPr kumimoji="0" lang="ko-KR" altLang="ko-KR" sz="1100" b="0" i="0" u="none" strike="noStrike" cap="none" normalizeH="0" baseline="0">
                <a:ln>
                  <a:noFill/>
                </a:ln>
                <a:solidFill>
                  <a:srgbClr val="BCBEC4"/>
                </a:solidFill>
                <a:effectLst/>
                <a:latin typeface="Arial Unicode MS"/>
                <a:ea typeface="JetBrains Mono"/>
              </a:rPr>
              <a:t>(WebDataBinder binder)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binder.addValidators(</a:t>
            </a:r>
            <a:r>
              <a:rPr kumimoji="0" lang="ko-KR" altLang="ko-KR" sz="1100" b="0" i="0" u="none" strike="noStrike" cap="none" normalizeH="0" baseline="0">
                <a:ln>
                  <a:noFill/>
                </a:ln>
                <a:solidFill>
                  <a:srgbClr val="C77DBB"/>
                </a:solidFill>
                <a:effectLst/>
                <a:latin typeface="Arial Unicode MS"/>
                <a:ea typeface="JetBrains Mono"/>
              </a:rPr>
              <a:t>adminValidator</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@PostMapping</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"/users"</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56A8F5"/>
                </a:solidFill>
                <a:effectLst/>
                <a:latin typeface="Arial Unicode MS"/>
                <a:ea typeface="JetBrains Mono"/>
              </a:rPr>
              <a:t>registerUser</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B3AE60"/>
                </a:solidFill>
                <a:effectLst/>
                <a:latin typeface="Arial Unicode MS"/>
                <a:ea typeface="JetBrains Mono"/>
              </a:rPr>
              <a:t>@Validated @ModelAttribute</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"user"</a:t>
            </a:r>
            <a:r>
              <a:rPr kumimoji="0" lang="ko-KR" altLang="ko-KR" sz="1100" b="0" i="0" u="none" strike="noStrike" cap="none" normalizeH="0" baseline="0">
                <a:ln>
                  <a:noFill/>
                </a:ln>
                <a:solidFill>
                  <a:srgbClr val="BCBEC4"/>
                </a:solidFill>
                <a:effectLst/>
                <a:latin typeface="Arial Unicode MS"/>
                <a:ea typeface="JetBrains Mono"/>
              </a:rPr>
              <a:t>) User user, BindingResult result)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if </a:t>
            </a:r>
            <a:r>
              <a:rPr kumimoji="0" lang="ko-KR" altLang="ko-KR" sz="1100" b="0" i="0" u="none" strike="noStrike" cap="none" normalizeH="0" baseline="0">
                <a:ln>
                  <a:noFill/>
                </a:ln>
                <a:solidFill>
                  <a:srgbClr val="BCBEC4"/>
                </a:solidFill>
                <a:effectLst/>
                <a:latin typeface="Arial Unicode MS"/>
                <a:ea typeface="JetBrains Mono"/>
              </a:rPr>
              <a:t>(result.hasErrors())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6AAB73"/>
                </a:solidFill>
                <a:effectLst/>
                <a:latin typeface="Arial Unicode MS"/>
                <a:ea typeface="JetBrains Mono"/>
              </a:rPr>
              <a:t>"userForm"</a:t>
            </a: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6AAB73"/>
                </a:solidFill>
                <a:effectLst/>
                <a:latin typeface="Arial Unicode MS"/>
                <a:ea typeface="JetBrains Mono"/>
              </a:rPr>
              <a:t>"redirect:/success"</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@PostMapping</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"/admin"</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56A8F5"/>
                </a:solidFill>
                <a:effectLst/>
                <a:latin typeface="Arial Unicode MS"/>
                <a:ea typeface="JetBrains Mono"/>
              </a:rPr>
              <a:t>registerAdmin</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B3AE60"/>
                </a:solidFill>
                <a:effectLst/>
                <a:latin typeface="Arial Unicode MS"/>
                <a:ea typeface="JetBrains Mono"/>
              </a:rPr>
              <a:t>@Validated @ModelAttribute</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"admin"</a:t>
            </a:r>
            <a:r>
              <a:rPr kumimoji="0" lang="ko-KR" altLang="ko-KR" sz="1100" b="0" i="0" u="none" strike="noStrike" cap="none" normalizeH="0" baseline="0">
                <a:ln>
                  <a:noFill/>
                </a:ln>
                <a:solidFill>
                  <a:srgbClr val="BCBEC4"/>
                </a:solidFill>
                <a:effectLst/>
                <a:latin typeface="Arial Unicode MS"/>
                <a:ea typeface="JetBrains Mono"/>
              </a:rPr>
              <a:t>) Admin admin, BindingResult result)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if </a:t>
            </a:r>
            <a:r>
              <a:rPr kumimoji="0" lang="ko-KR" altLang="ko-KR" sz="1100" b="0" i="0" u="none" strike="noStrike" cap="none" normalizeH="0" baseline="0">
                <a:ln>
                  <a:noFill/>
                </a:ln>
                <a:solidFill>
                  <a:srgbClr val="BCBEC4"/>
                </a:solidFill>
                <a:effectLst/>
                <a:latin typeface="Arial Unicode MS"/>
                <a:ea typeface="JetBrains Mono"/>
              </a:rPr>
              <a:t>(result.hasErrors())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6AAB73"/>
                </a:solidFill>
                <a:effectLst/>
                <a:latin typeface="Arial Unicode MS"/>
                <a:ea typeface="JetBrains Mono"/>
              </a:rPr>
              <a:t>"userForm"</a:t>
            </a: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6AAB73"/>
                </a:solidFill>
                <a:effectLst/>
                <a:latin typeface="Arial Unicode MS"/>
                <a:ea typeface="JetBrains Mono"/>
              </a:rPr>
              <a:t>"redirect:/success"</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7" name="직사각형 6">
            <a:extLst>
              <a:ext uri="{FF2B5EF4-FFF2-40B4-BE49-F238E27FC236}">
                <a16:creationId xmlns:a16="http://schemas.microsoft.com/office/drawing/2014/main" id="{98B40362-AE92-4335-B854-54D7E3B600E6}"/>
              </a:ext>
            </a:extLst>
          </p:cNvPr>
          <p:cNvSpPr/>
          <p:nvPr/>
        </p:nvSpPr>
        <p:spPr>
          <a:xfrm>
            <a:off x="64644" y="179222"/>
            <a:ext cx="3779817"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다중 </a:t>
            </a:r>
            <a:r>
              <a:rPr lang="en-US" altLang="ko-KR" b="1">
                <a:solidFill>
                  <a:schemeClr val="accent1">
                    <a:lumMod val="75000"/>
                  </a:schemeClr>
                </a:solidFill>
                <a:latin typeface="+mn-ea"/>
              </a:rPr>
              <a:t>@InitBinder </a:t>
            </a:r>
            <a:r>
              <a:rPr lang="ko-KR" altLang="en-US" b="1">
                <a:solidFill>
                  <a:schemeClr val="accent1">
                    <a:lumMod val="75000"/>
                  </a:schemeClr>
                </a:solidFill>
                <a:latin typeface="+mn-ea"/>
              </a:rPr>
              <a:t>와 </a:t>
            </a:r>
            <a:r>
              <a:rPr lang="en-US" altLang="ko-KR" b="1">
                <a:solidFill>
                  <a:schemeClr val="accent1">
                    <a:lumMod val="75000"/>
                  </a:schemeClr>
                </a:solidFill>
                <a:latin typeface="+mn-ea"/>
              </a:rPr>
              <a:t>Validator</a:t>
            </a:r>
            <a:endParaRPr lang="ko-KR" altLang="en-US" b="1">
              <a:solidFill>
                <a:schemeClr val="accent1">
                  <a:lumMod val="75000"/>
                </a:schemeClr>
              </a:solidFill>
              <a:latin typeface="+mn-ea"/>
            </a:endParaRPr>
          </a:p>
        </p:txBody>
      </p:sp>
      <p:sp>
        <p:nvSpPr>
          <p:cNvPr id="9" name="직사각형 8">
            <a:extLst>
              <a:ext uri="{FF2B5EF4-FFF2-40B4-BE49-F238E27FC236}">
                <a16:creationId xmlns:a16="http://schemas.microsoft.com/office/drawing/2014/main" id="{45C00D95-5523-46AA-990F-ACA2EF0103D9}"/>
              </a:ext>
            </a:extLst>
          </p:cNvPr>
          <p:cNvSpPr/>
          <p:nvPr/>
        </p:nvSpPr>
        <p:spPr>
          <a:xfrm>
            <a:off x="6954473" y="587389"/>
            <a:ext cx="5176008" cy="2826608"/>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t>여러 개의 </a:t>
            </a:r>
            <a:r>
              <a:rPr lang="en-US" altLang="ko-KR" sz="1200"/>
              <a:t>@InitBinder </a:t>
            </a:r>
            <a:r>
              <a:rPr lang="ko-KR" altLang="en-US" sz="1200"/>
              <a:t>와 </a:t>
            </a:r>
            <a:r>
              <a:rPr lang="en-US" altLang="ko-KR" sz="1200"/>
              <a:t>Validator </a:t>
            </a:r>
            <a:r>
              <a:rPr lang="ko-KR" altLang="en-US" sz="1200"/>
              <a:t>를 사용 할 경우엔 </a:t>
            </a:r>
            <a:r>
              <a:rPr lang="en-US" altLang="ko-KR" sz="1200"/>
              <a:t>setValidator </a:t>
            </a:r>
            <a:r>
              <a:rPr lang="ko-KR" altLang="en-US" sz="1200"/>
              <a:t>가 아닌 </a:t>
            </a:r>
            <a:r>
              <a:rPr lang="en-US" altLang="ko-KR" sz="1200"/>
              <a:t>addValidators </a:t>
            </a:r>
            <a:r>
              <a:rPr lang="ko-KR" altLang="en-US" sz="1200"/>
              <a:t>를 사용해서 </a:t>
            </a:r>
            <a:r>
              <a:rPr lang="en-US" altLang="ko-KR" sz="1200"/>
              <a:t>Validator </a:t>
            </a:r>
            <a:r>
              <a:rPr lang="ko-KR" altLang="en-US" sz="1200"/>
              <a:t>를 추가해야 한다</a:t>
            </a:r>
            <a:endParaRPr lang="en-US" altLang="ko-KR" sz="1200"/>
          </a:p>
          <a:p>
            <a:pPr marL="171450" indent="-171450">
              <a:lnSpc>
                <a:spcPct val="150000"/>
              </a:lnSpc>
              <a:buFont typeface="Arial" panose="020B0604020202020204" pitchFamily="34" charset="0"/>
              <a:buChar char="•"/>
            </a:pPr>
            <a:endParaRPr lang="en-US" altLang="ko-KR" sz="1200"/>
          </a:p>
          <a:p>
            <a:pPr marL="171450" indent="-171450">
              <a:lnSpc>
                <a:spcPct val="150000"/>
              </a:lnSpc>
              <a:buFont typeface="Arial" panose="020B0604020202020204" pitchFamily="34" charset="0"/>
              <a:buChar char="•"/>
            </a:pPr>
            <a:r>
              <a:rPr kumimoji="0" lang="ko-KR" altLang="ko-KR" sz="1200" b="0" i="0" u="none" strike="noStrike" cap="none" normalizeH="0" baseline="0">
                <a:ln>
                  <a:noFill/>
                </a:ln>
                <a:effectLst/>
                <a:ea typeface="JetBrains Mono"/>
              </a:rPr>
              <a:t>@InitBinder("user"</a:t>
            </a:r>
            <a:r>
              <a:rPr kumimoji="0" lang="en-US" altLang="ko-KR" sz="1200" b="0" i="0" u="none" strike="noStrike" cap="none" normalizeH="0" baseline="0">
                <a:ln>
                  <a:noFill/>
                </a:ln>
                <a:effectLst/>
                <a:ea typeface="JetBrains Mono"/>
              </a:rPr>
              <a:t>), </a:t>
            </a:r>
            <a:r>
              <a:rPr kumimoji="0" lang="ko-KR" altLang="ko-KR" sz="1200" b="0" i="0" u="none" strike="noStrike" cap="none" normalizeH="0" baseline="0">
                <a:ln>
                  <a:noFill/>
                </a:ln>
                <a:effectLst/>
                <a:ea typeface="JetBrains Mono"/>
              </a:rPr>
              <a:t>@InitBinder(“</a:t>
            </a:r>
            <a:r>
              <a:rPr kumimoji="0" lang="en-US" altLang="ko-KR" sz="1200" b="0" i="0" u="none" strike="noStrike" cap="none" normalizeH="0" baseline="0">
                <a:ln>
                  <a:noFill/>
                </a:ln>
                <a:effectLst/>
                <a:ea typeface="JetBrains Mono"/>
              </a:rPr>
              <a:t>admin</a:t>
            </a:r>
            <a:r>
              <a:rPr kumimoji="0" lang="ko-KR" altLang="ko-KR" sz="1200" b="0" i="0" u="none" strike="noStrike" cap="none" normalizeH="0" baseline="0">
                <a:ln>
                  <a:noFill/>
                </a:ln>
                <a:effectLst/>
                <a:ea typeface="JetBrains Mono"/>
              </a:rPr>
              <a:t>")</a:t>
            </a:r>
            <a:r>
              <a:rPr kumimoji="0" lang="en-US" altLang="ko-KR" sz="1200" b="0" i="0" u="none" strike="noStrike" cap="none" normalizeH="0" baseline="0">
                <a:ln>
                  <a:noFill/>
                </a:ln>
                <a:effectLst/>
                <a:ea typeface="JetBrains Mono"/>
              </a:rPr>
              <a:t> </a:t>
            </a:r>
            <a:r>
              <a:rPr lang="ko-KR" altLang="en-US" sz="1200">
                <a:ea typeface="JetBrains Mono"/>
              </a:rPr>
              <a:t>과 같이  </a:t>
            </a:r>
            <a:r>
              <a:rPr lang="en-US" altLang="ko-KR" sz="1200">
                <a:ea typeface="JetBrains Mono"/>
              </a:rPr>
              <a:t>@ModelAttribute </a:t>
            </a:r>
            <a:r>
              <a:rPr lang="ko-KR" altLang="en-US" sz="1200">
                <a:ea typeface="JetBrains Mono"/>
              </a:rPr>
              <a:t>에서 지정한 모델명을 기준으로 서로 구분해서 지정하고 </a:t>
            </a:r>
            <a:r>
              <a:rPr lang="en-US" altLang="ko-KR" sz="1200"/>
              <a:t>Validator </a:t>
            </a:r>
            <a:r>
              <a:rPr lang="ko-KR" altLang="en-US" sz="1200">
                <a:ea typeface="JetBrains Mono"/>
              </a:rPr>
              <a:t>도 구분해서 설정한다</a:t>
            </a:r>
            <a:endParaRPr lang="en-US" altLang="ko-KR" sz="1200">
              <a:ea typeface="JetBrains Mono"/>
            </a:endParaRPr>
          </a:p>
          <a:p>
            <a:pPr marL="171450" indent="-171450">
              <a:lnSpc>
                <a:spcPct val="150000"/>
              </a:lnSpc>
              <a:buFont typeface="Arial" panose="020B0604020202020204" pitchFamily="34" charset="0"/>
              <a:buChar char="•"/>
            </a:pPr>
            <a:endParaRPr lang="en-US" altLang="ko-KR" sz="1200">
              <a:ea typeface="JetBrains Mono"/>
            </a:endParaRPr>
          </a:p>
          <a:p>
            <a:pPr marL="171450" indent="-171450">
              <a:lnSpc>
                <a:spcPct val="150000"/>
              </a:lnSpc>
              <a:buFont typeface="Arial" panose="020B0604020202020204" pitchFamily="34" charset="0"/>
              <a:buChar char="•"/>
            </a:pPr>
            <a:r>
              <a:rPr lang="en-US" altLang="ko-KR" sz="1200"/>
              <a:t>/users</a:t>
            </a:r>
            <a:r>
              <a:rPr lang="ko-KR" altLang="en-US" sz="1200"/>
              <a:t> 를 호출하면 </a:t>
            </a:r>
            <a:r>
              <a:rPr kumimoji="0" lang="ko-KR" altLang="ko-KR" sz="1200" b="0" i="0" u="none" strike="noStrike" cap="none" normalizeH="0" baseline="0">
                <a:ln>
                  <a:noFill/>
                </a:ln>
                <a:effectLst/>
                <a:ea typeface="JetBrains Mono"/>
              </a:rPr>
              <a:t>@InitBinder("user"</a:t>
            </a:r>
            <a:r>
              <a:rPr kumimoji="0" lang="en-US" altLang="ko-KR" sz="1200" b="0" i="0" u="none" strike="noStrike" cap="none" normalizeH="0" baseline="0">
                <a:ln>
                  <a:noFill/>
                </a:ln>
                <a:effectLst/>
                <a:ea typeface="JetBrains Mono"/>
              </a:rPr>
              <a:t>) </a:t>
            </a:r>
            <a:r>
              <a:rPr lang="ko-KR" altLang="en-US" sz="1200">
                <a:ea typeface="JetBrains Mono"/>
              </a:rPr>
              <a:t>와 </a:t>
            </a:r>
            <a:r>
              <a:rPr kumimoji="0" lang="en-US" altLang="ko-KR" sz="1200" b="0" i="0" u="none" strike="noStrike" cap="none" normalizeH="0" baseline="0">
                <a:ln>
                  <a:noFill/>
                </a:ln>
                <a:effectLst/>
                <a:ea typeface="JetBrains Mono"/>
              </a:rPr>
              <a:t>userValidator </a:t>
            </a:r>
            <a:r>
              <a:rPr kumimoji="0" lang="ko-KR" altLang="en-US" sz="1200" b="0" i="0" u="none" strike="noStrike" cap="none" normalizeH="0" baseline="0">
                <a:ln>
                  <a:noFill/>
                </a:ln>
                <a:effectLst/>
                <a:ea typeface="JetBrains Mono"/>
              </a:rPr>
              <a:t>가 호출되고 </a:t>
            </a:r>
            <a:r>
              <a:rPr kumimoji="0" lang="en-US" altLang="ko-KR" sz="1200" b="0" i="0" u="none" strike="noStrike" cap="none" normalizeH="0" baseline="0">
                <a:ln>
                  <a:noFill/>
                </a:ln>
                <a:effectLst/>
                <a:ea typeface="JetBrains Mono"/>
              </a:rPr>
              <a:t>/admin </a:t>
            </a:r>
            <a:r>
              <a:rPr kumimoji="0" lang="ko-KR" altLang="en-US" sz="1200" b="0" i="0" u="none" strike="noStrike" cap="none" normalizeH="0" baseline="0">
                <a:ln>
                  <a:noFill/>
                </a:ln>
                <a:effectLst/>
                <a:ea typeface="JetBrains Mono"/>
              </a:rPr>
              <a:t>을 호출하면 </a:t>
            </a:r>
            <a:r>
              <a:rPr kumimoji="0" lang="ko-KR" altLang="ko-KR" sz="1200" b="0" i="0" u="none" strike="noStrike" cap="none" normalizeH="0" baseline="0">
                <a:ln>
                  <a:noFill/>
                </a:ln>
                <a:effectLst/>
                <a:ea typeface="JetBrains Mono"/>
              </a:rPr>
              <a:t>@InitBinder(“</a:t>
            </a:r>
            <a:r>
              <a:rPr kumimoji="0" lang="en-US" altLang="ko-KR" sz="1200" b="0" i="0" u="none" strike="noStrike" cap="none" normalizeH="0" baseline="0">
                <a:ln>
                  <a:noFill/>
                </a:ln>
                <a:effectLst/>
                <a:ea typeface="JetBrains Mono"/>
              </a:rPr>
              <a:t>admin</a:t>
            </a:r>
            <a:r>
              <a:rPr kumimoji="0" lang="ko-KR" altLang="ko-KR" sz="1200" b="0" i="0" u="none" strike="noStrike" cap="none" normalizeH="0" baseline="0">
                <a:ln>
                  <a:noFill/>
                </a:ln>
                <a:effectLst/>
                <a:ea typeface="JetBrains Mono"/>
              </a:rPr>
              <a:t>")</a:t>
            </a:r>
            <a:r>
              <a:rPr kumimoji="0" lang="en-US" altLang="ko-KR" sz="1200" b="0" i="0" u="none" strike="noStrike" cap="none" normalizeH="0" baseline="0">
                <a:ln>
                  <a:noFill/>
                </a:ln>
                <a:effectLst/>
                <a:ea typeface="JetBrains Mono"/>
              </a:rPr>
              <a:t> </a:t>
            </a:r>
            <a:r>
              <a:rPr lang="ko-KR" altLang="en-US" sz="1200">
                <a:ea typeface="JetBrains Mono"/>
              </a:rPr>
              <a:t>와 </a:t>
            </a:r>
            <a:r>
              <a:rPr kumimoji="0" lang="en-US" altLang="ko-KR" sz="1200" b="0" i="0" u="none" strike="noStrike" cap="none" normalizeH="0" baseline="0">
                <a:ln>
                  <a:noFill/>
                </a:ln>
                <a:effectLst/>
                <a:ea typeface="JetBrains Mono"/>
              </a:rPr>
              <a:t>adminValidator </a:t>
            </a:r>
            <a:r>
              <a:rPr kumimoji="0" lang="ko-KR" altLang="en-US" sz="1200" b="0" i="0" u="none" strike="noStrike" cap="none" normalizeH="0" baseline="0">
                <a:ln>
                  <a:noFill/>
                </a:ln>
                <a:effectLst/>
                <a:ea typeface="JetBrains Mono"/>
              </a:rPr>
              <a:t>가 호출된다</a:t>
            </a:r>
            <a:endParaRPr lang="en-US" altLang="ko-KR" sz="1200"/>
          </a:p>
        </p:txBody>
      </p:sp>
      <p:cxnSp>
        <p:nvCxnSpPr>
          <p:cNvPr id="5" name="직선 화살표 연결선 4">
            <a:extLst>
              <a:ext uri="{FF2B5EF4-FFF2-40B4-BE49-F238E27FC236}">
                <a16:creationId xmlns:a16="http://schemas.microsoft.com/office/drawing/2014/main" id="{4B61FD3E-56C8-4EA7-AF95-6A6DD54DE9C5}"/>
              </a:ext>
            </a:extLst>
          </p:cNvPr>
          <p:cNvCxnSpPr>
            <a:cxnSpLocks/>
          </p:cNvCxnSpPr>
          <p:nvPr/>
        </p:nvCxnSpPr>
        <p:spPr>
          <a:xfrm>
            <a:off x="1451295" y="2214694"/>
            <a:ext cx="2558643" cy="166940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직선 화살표 연결선 10">
            <a:extLst>
              <a:ext uri="{FF2B5EF4-FFF2-40B4-BE49-F238E27FC236}">
                <a16:creationId xmlns:a16="http://schemas.microsoft.com/office/drawing/2014/main" id="{10C3CA79-345B-4F70-8939-40CE39B4DBE5}"/>
              </a:ext>
            </a:extLst>
          </p:cNvPr>
          <p:cNvCxnSpPr>
            <a:cxnSpLocks/>
          </p:cNvCxnSpPr>
          <p:nvPr/>
        </p:nvCxnSpPr>
        <p:spPr>
          <a:xfrm>
            <a:off x="1528194" y="3011648"/>
            <a:ext cx="2713140" cy="227341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86966536"/>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28235-34F3-480D-9582-51322E7389EC}"/>
              </a:ext>
            </a:extLst>
          </p:cNvPr>
          <p:cNvSpPr txBox="1"/>
          <p:nvPr/>
        </p:nvSpPr>
        <p:spPr>
          <a:xfrm>
            <a:off x="3298832" y="2921169"/>
            <a:ext cx="5594352" cy="1015663"/>
          </a:xfrm>
          <a:prstGeom prst="rect">
            <a:avLst/>
          </a:prstGeom>
          <a:noFill/>
        </p:spPr>
        <p:txBody>
          <a:bodyPr wrap="none" rtlCol="0">
            <a:spAutoFit/>
          </a:bodyPr>
          <a:lstStyle/>
          <a:p>
            <a:pPr algn="ctr"/>
            <a:r>
              <a:rPr lang="en-US" altLang="ko-KR" sz="6000">
                <a:solidFill>
                  <a:schemeClr val="accent1">
                    <a:lumMod val="75000"/>
                  </a:schemeClr>
                </a:solidFill>
                <a:latin typeface="+mj-lt"/>
              </a:rPr>
              <a:t>Bean Validation</a:t>
            </a:r>
            <a:endParaRPr lang="ko-KR" altLang="en-US" sz="6000">
              <a:solidFill>
                <a:schemeClr val="accent1">
                  <a:lumMod val="75000"/>
                </a:schemeClr>
              </a:solidFill>
              <a:latin typeface="+mj-lt"/>
            </a:endParaRPr>
          </a:p>
        </p:txBody>
      </p:sp>
      <p:sp>
        <p:nvSpPr>
          <p:cNvPr id="3" name="TextBox 2">
            <a:extLst>
              <a:ext uri="{FF2B5EF4-FFF2-40B4-BE49-F238E27FC236}">
                <a16:creationId xmlns:a16="http://schemas.microsoft.com/office/drawing/2014/main" id="{CDB69857-4DB7-EFC1-D480-BBEE632C406D}"/>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4242555344"/>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28235-34F3-480D-9582-51322E7389EC}"/>
              </a:ext>
            </a:extLst>
          </p:cNvPr>
          <p:cNvSpPr txBox="1"/>
          <p:nvPr/>
        </p:nvSpPr>
        <p:spPr>
          <a:xfrm>
            <a:off x="5234225" y="2921169"/>
            <a:ext cx="1723550" cy="1015663"/>
          </a:xfrm>
          <a:prstGeom prst="rect">
            <a:avLst/>
          </a:prstGeom>
          <a:noFill/>
        </p:spPr>
        <p:txBody>
          <a:bodyPr wrap="none" rtlCol="0">
            <a:spAutoFit/>
          </a:bodyPr>
          <a:lstStyle/>
          <a:p>
            <a:pPr algn="ctr"/>
            <a:r>
              <a:rPr lang="ko-KR" altLang="en-US" sz="6000">
                <a:solidFill>
                  <a:schemeClr val="accent1">
                    <a:lumMod val="75000"/>
                  </a:schemeClr>
                </a:solidFill>
                <a:latin typeface="+mj-lt"/>
              </a:rPr>
              <a:t>개요</a:t>
            </a:r>
          </a:p>
        </p:txBody>
      </p:sp>
      <p:sp>
        <p:nvSpPr>
          <p:cNvPr id="3" name="TextBox 2">
            <a:extLst>
              <a:ext uri="{FF2B5EF4-FFF2-40B4-BE49-F238E27FC236}">
                <a16:creationId xmlns:a16="http://schemas.microsoft.com/office/drawing/2014/main" id="{CDB69857-4DB7-EFC1-D480-BBEE632C406D}"/>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181806936"/>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직사각형 15">
            <a:extLst>
              <a:ext uri="{FF2B5EF4-FFF2-40B4-BE49-F238E27FC236}">
                <a16:creationId xmlns:a16="http://schemas.microsoft.com/office/drawing/2014/main" id="{329A2612-2917-599E-461B-EA9902094779}"/>
              </a:ext>
            </a:extLst>
          </p:cNvPr>
          <p:cNvSpPr/>
          <p:nvPr/>
        </p:nvSpPr>
        <p:spPr>
          <a:xfrm>
            <a:off x="107316" y="385672"/>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sp>
        <p:nvSpPr>
          <p:cNvPr id="17" name="직사각형 16">
            <a:extLst>
              <a:ext uri="{FF2B5EF4-FFF2-40B4-BE49-F238E27FC236}">
                <a16:creationId xmlns:a16="http://schemas.microsoft.com/office/drawing/2014/main" id="{07D34BE3-BBE8-5172-3F50-6F9FAEA6E617}"/>
              </a:ext>
            </a:extLst>
          </p:cNvPr>
          <p:cNvSpPr/>
          <p:nvPr/>
        </p:nvSpPr>
        <p:spPr>
          <a:xfrm>
            <a:off x="379351" y="755004"/>
            <a:ext cx="11812649"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Bean Validation</a:t>
            </a:r>
            <a:r>
              <a:rPr lang="ko-KR" altLang="en-US" sz="1200"/>
              <a:t>은 </a:t>
            </a:r>
            <a:r>
              <a:rPr lang="en-US" altLang="ko-KR" sz="1200"/>
              <a:t>Java </a:t>
            </a:r>
            <a:r>
              <a:rPr lang="ko-KR" altLang="en-US" sz="1200"/>
              <a:t>애플리케이션에서 객체의 유효성 검증을 도입된기술로서</a:t>
            </a:r>
            <a:r>
              <a:rPr lang="en-US" altLang="ko-KR" sz="1200"/>
              <a:t> </a:t>
            </a:r>
            <a:r>
              <a:rPr lang="ko-KR" altLang="en-US" sz="1200"/>
              <a:t>데이터 검증 로직을 일관되게 적용할 수 있도록 하는 표준화 된 </a:t>
            </a:r>
            <a:r>
              <a:rPr lang="en-US" altLang="ko-KR" sz="1200"/>
              <a:t>API</a:t>
            </a:r>
            <a:r>
              <a:rPr lang="ko-KR" altLang="en-US" sz="1200"/>
              <a:t>를 제공한다</a:t>
            </a:r>
            <a:endParaRPr lang="en-US" altLang="ko-KR" sz="1200"/>
          </a:p>
          <a:p>
            <a:pPr marL="171450" indent="-171450">
              <a:lnSpc>
                <a:spcPct val="150000"/>
              </a:lnSpc>
              <a:buFont typeface="Arial" panose="020B0604020202020204" pitchFamily="34" charset="0"/>
              <a:buChar char="•"/>
            </a:pPr>
            <a:r>
              <a:rPr lang="ko-KR" altLang="en-US" sz="1200">
                <a:latin typeface="+mn-ea"/>
              </a:rPr>
              <a:t>다양한 </a:t>
            </a:r>
            <a:r>
              <a:rPr lang="en-US" altLang="ko-KR" sz="1200">
                <a:latin typeface="+mn-ea"/>
              </a:rPr>
              <a:t>Java </a:t>
            </a:r>
            <a:r>
              <a:rPr lang="ko-KR" altLang="en-US" sz="1200">
                <a:latin typeface="+mn-ea"/>
              </a:rPr>
              <a:t>프레임워크</a:t>
            </a:r>
            <a:r>
              <a:rPr lang="en-US" altLang="ko-KR" sz="1200">
                <a:latin typeface="+mn-ea"/>
              </a:rPr>
              <a:t>(Spring, Jakarta EE </a:t>
            </a:r>
            <a:r>
              <a:rPr lang="ko-KR" altLang="en-US" sz="1200">
                <a:latin typeface="+mn-ea"/>
              </a:rPr>
              <a:t>등</a:t>
            </a:r>
            <a:r>
              <a:rPr lang="en-US" altLang="ko-KR" sz="1200">
                <a:latin typeface="+mn-ea"/>
              </a:rPr>
              <a:t>)</a:t>
            </a:r>
            <a:r>
              <a:rPr lang="ko-KR" altLang="en-US" sz="1200">
                <a:latin typeface="+mn-ea"/>
              </a:rPr>
              <a:t>에서 공통으로 사용할 수 있도록 </a:t>
            </a:r>
            <a:r>
              <a:rPr lang="en-US" altLang="ko-KR" sz="1200">
                <a:latin typeface="+mn-ea"/>
              </a:rPr>
              <a:t>JSR-303(Bean Validation 1.0)</a:t>
            </a:r>
            <a:r>
              <a:rPr lang="ko-KR" altLang="en-US" sz="1200">
                <a:latin typeface="+mn-ea"/>
              </a:rPr>
              <a:t>과 </a:t>
            </a:r>
            <a:r>
              <a:rPr lang="en-US" altLang="ko-KR" sz="1200">
                <a:latin typeface="+mn-ea"/>
              </a:rPr>
              <a:t>JSR-380(Bean Validation 2.0) </a:t>
            </a:r>
            <a:r>
              <a:rPr lang="ko-KR" altLang="en-US" sz="1200">
                <a:latin typeface="+mn-ea"/>
              </a:rPr>
              <a:t>표준이 제정되었다</a:t>
            </a:r>
            <a:endParaRPr lang="en-US" altLang="ko-KR" sz="1200">
              <a:latin typeface="+mn-ea"/>
            </a:endParaRPr>
          </a:p>
        </p:txBody>
      </p:sp>
      <p:sp>
        <p:nvSpPr>
          <p:cNvPr id="7" name="직사각형 6">
            <a:extLst>
              <a:ext uri="{FF2B5EF4-FFF2-40B4-BE49-F238E27FC236}">
                <a16:creationId xmlns:a16="http://schemas.microsoft.com/office/drawing/2014/main" id="{EDB28302-CC16-4E2A-9633-5F93C6DEA2D5}"/>
              </a:ext>
            </a:extLst>
          </p:cNvPr>
          <p:cNvSpPr/>
          <p:nvPr/>
        </p:nvSpPr>
        <p:spPr>
          <a:xfrm>
            <a:off x="107316" y="1874235"/>
            <a:ext cx="4286558"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 </a:t>
            </a:r>
            <a:r>
              <a:rPr lang="en-US" altLang="ko-KR" b="1">
                <a:solidFill>
                  <a:schemeClr val="accent1">
                    <a:lumMod val="75000"/>
                  </a:schemeClr>
                </a:solidFill>
                <a:latin typeface="+mn-ea"/>
              </a:rPr>
              <a:t>Bean Validation &amp; Spring </a:t>
            </a:r>
            <a:r>
              <a:rPr lang="ko-KR" altLang="en-US" b="1">
                <a:solidFill>
                  <a:schemeClr val="accent1">
                    <a:lumMod val="75000"/>
                  </a:schemeClr>
                </a:solidFill>
                <a:latin typeface="+mn-ea"/>
              </a:rPr>
              <a:t>폼 검증</a:t>
            </a:r>
          </a:p>
        </p:txBody>
      </p:sp>
      <p:sp>
        <p:nvSpPr>
          <p:cNvPr id="27" name="직사각형 26">
            <a:extLst>
              <a:ext uri="{FF2B5EF4-FFF2-40B4-BE49-F238E27FC236}">
                <a16:creationId xmlns:a16="http://schemas.microsoft.com/office/drawing/2014/main" id="{7EE988F4-E5C0-4730-BAE4-F000A520860B}"/>
              </a:ext>
            </a:extLst>
          </p:cNvPr>
          <p:cNvSpPr/>
          <p:nvPr/>
        </p:nvSpPr>
        <p:spPr>
          <a:xfrm>
            <a:off x="769494" y="2815611"/>
            <a:ext cx="5771515" cy="1441613"/>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t>개발자가 직접 검증 로직을 작성해야 하며</a:t>
            </a:r>
            <a:r>
              <a:rPr lang="en-US" altLang="ko-KR" sz="1200"/>
              <a:t>, </a:t>
            </a:r>
            <a:r>
              <a:rPr lang="ko-KR" altLang="en-US" sz="1200"/>
              <a:t>각각의 필드에 대한 조건을 수동으로 명시해야 한다</a:t>
            </a:r>
            <a:endParaRPr lang="en-US" altLang="ko-KR" sz="1200"/>
          </a:p>
          <a:p>
            <a:pPr marL="171450" indent="-171450">
              <a:lnSpc>
                <a:spcPct val="150000"/>
              </a:lnSpc>
              <a:buFont typeface="Arial" panose="020B0604020202020204" pitchFamily="34" charset="0"/>
              <a:buChar char="•"/>
            </a:pPr>
            <a:r>
              <a:rPr lang="ko-KR" altLang="en-US" sz="1200"/>
              <a:t>검증 중 발생한 오류는 </a:t>
            </a:r>
            <a:r>
              <a:rPr lang="en-US" altLang="ko-KR" sz="1200"/>
              <a:t>Errors </a:t>
            </a:r>
            <a:r>
              <a:rPr lang="ko-KR" altLang="en-US" sz="1200"/>
              <a:t>객체에 기록되며</a:t>
            </a:r>
            <a:r>
              <a:rPr lang="en-US" altLang="ko-KR" sz="1200"/>
              <a:t> </a:t>
            </a:r>
            <a:r>
              <a:rPr lang="ko-KR" altLang="en-US" sz="1200"/>
              <a:t>사용자는 어떤 필드에서 어떤 오류가 발생했는지 확인할 수 있다</a:t>
            </a:r>
            <a:endParaRPr lang="en-US" altLang="ko-KR" sz="1200"/>
          </a:p>
          <a:p>
            <a:pPr marL="171450" indent="-171450">
              <a:lnSpc>
                <a:spcPct val="150000"/>
              </a:lnSpc>
              <a:buFont typeface="Arial" panose="020B0604020202020204" pitchFamily="34" charset="0"/>
              <a:buChar char="•"/>
            </a:pPr>
            <a:r>
              <a:rPr lang="ko-KR" altLang="en-US" sz="1200"/>
              <a:t>검증 조건이 복잡하거나</a:t>
            </a:r>
            <a:r>
              <a:rPr lang="en-US" altLang="ko-KR" sz="1200"/>
              <a:t> </a:t>
            </a:r>
            <a:r>
              <a:rPr lang="ko-KR" altLang="en-US" sz="1200"/>
              <a:t>커스텀 검증이 필요할 때 유용하다</a:t>
            </a:r>
            <a:endParaRPr lang="en-US" altLang="ko-KR" sz="1200">
              <a:latin typeface="+mn-ea"/>
            </a:endParaRPr>
          </a:p>
        </p:txBody>
      </p:sp>
      <p:sp>
        <p:nvSpPr>
          <p:cNvPr id="28" name="직사각형 27">
            <a:extLst>
              <a:ext uri="{FF2B5EF4-FFF2-40B4-BE49-F238E27FC236}">
                <a16:creationId xmlns:a16="http://schemas.microsoft.com/office/drawing/2014/main" id="{B8C763CA-B402-4C0F-81A1-DDD3534363AD}"/>
              </a:ext>
            </a:extLst>
          </p:cNvPr>
          <p:cNvSpPr/>
          <p:nvPr/>
        </p:nvSpPr>
        <p:spPr>
          <a:xfrm>
            <a:off x="434215" y="2483291"/>
            <a:ext cx="1692130" cy="307777"/>
          </a:xfrm>
          <a:prstGeom prst="rect">
            <a:avLst/>
          </a:prstGeom>
        </p:spPr>
        <p:txBody>
          <a:bodyPr wrap="none">
            <a:spAutoFit/>
          </a:bodyPr>
          <a:lstStyle/>
          <a:p>
            <a:pPr marL="285750" indent="-285750">
              <a:buFont typeface="Arial" panose="020B0604020202020204" pitchFamily="34" charset="0"/>
              <a:buChar char="•"/>
            </a:pPr>
            <a:r>
              <a:rPr lang="en-US" altLang="ko-KR" sz="1400" b="1">
                <a:latin typeface="+mn-ea"/>
              </a:rPr>
              <a:t>Spring </a:t>
            </a:r>
            <a:r>
              <a:rPr lang="ko-KR" altLang="en-US" sz="1400" b="1">
                <a:latin typeface="+mn-ea"/>
              </a:rPr>
              <a:t>폼 검증</a:t>
            </a:r>
          </a:p>
        </p:txBody>
      </p:sp>
      <p:sp>
        <p:nvSpPr>
          <p:cNvPr id="29" name="직사각형 28">
            <a:extLst>
              <a:ext uri="{FF2B5EF4-FFF2-40B4-BE49-F238E27FC236}">
                <a16:creationId xmlns:a16="http://schemas.microsoft.com/office/drawing/2014/main" id="{DBED6C7A-2386-49D4-B564-584B281885A3}"/>
              </a:ext>
            </a:extLst>
          </p:cNvPr>
          <p:cNvSpPr/>
          <p:nvPr/>
        </p:nvSpPr>
        <p:spPr>
          <a:xfrm>
            <a:off x="434215" y="4689311"/>
            <a:ext cx="1869358" cy="307777"/>
          </a:xfrm>
          <a:prstGeom prst="rect">
            <a:avLst/>
          </a:prstGeom>
        </p:spPr>
        <p:txBody>
          <a:bodyPr wrap="none">
            <a:spAutoFit/>
          </a:bodyPr>
          <a:lstStyle/>
          <a:p>
            <a:pPr marL="285750" indent="-285750">
              <a:buFont typeface="Arial" panose="020B0604020202020204" pitchFamily="34" charset="0"/>
              <a:buChar char="•"/>
            </a:pPr>
            <a:r>
              <a:rPr lang="ko-KR" altLang="en-US" sz="1400" b="1">
                <a:latin typeface="+mn-ea"/>
              </a:rPr>
              <a:t> </a:t>
            </a:r>
            <a:r>
              <a:rPr lang="en-US" altLang="ko-KR" sz="1400" b="1">
                <a:latin typeface="+mn-ea"/>
              </a:rPr>
              <a:t>Bean Validation</a:t>
            </a:r>
            <a:endParaRPr lang="ko-KR" altLang="en-US" sz="1400" b="1">
              <a:latin typeface="+mn-ea"/>
            </a:endParaRPr>
          </a:p>
        </p:txBody>
      </p:sp>
      <p:sp>
        <p:nvSpPr>
          <p:cNvPr id="30" name="직사각형 29">
            <a:extLst>
              <a:ext uri="{FF2B5EF4-FFF2-40B4-BE49-F238E27FC236}">
                <a16:creationId xmlns:a16="http://schemas.microsoft.com/office/drawing/2014/main" id="{76B76C41-AC9A-4CD8-A927-3385A42C1D7C}"/>
              </a:ext>
            </a:extLst>
          </p:cNvPr>
          <p:cNvSpPr/>
          <p:nvPr/>
        </p:nvSpPr>
        <p:spPr>
          <a:xfrm>
            <a:off x="769495" y="4985367"/>
            <a:ext cx="5771514" cy="1164614"/>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t>어노테이션을 사용해 검증 규칙을 선언적으로 정의할 수 있으며</a:t>
            </a:r>
            <a:r>
              <a:rPr lang="en-US" altLang="ko-KR" sz="1200"/>
              <a:t> </a:t>
            </a:r>
            <a:r>
              <a:rPr lang="ko-KR" altLang="en-US" sz="1200"/>
              <a:t>개발자는 별도로 검증 로직을 작성할 필요가 없다</a:t>
            </a:r>
            <a:endParaRPr lang="en-US" altLang="ko-KR" sz="1200"/>
          </a:p>
          <a:p>
            <a:pPr marL="171450" indent="-171450">
              <a:lnSpc>
                <a:spcPct val="150000"/>
              </a:lnSpc>
              <a:buFont typeface="Arial" panose="020B0604020202020204" pitchFamily="34" charset="0"/>
              <a:buChar char="•"/>
            </a:pPr>
            <a:r>
              <a:rPr lang="ko-KR" altLang="en-US" sz="1200"/>
              <a:t>객체의 필드에 선언된 어노테이션을 기반으로 자동으로 검증이 수행된다</a:t>
            </a:r>
            <a:endParaRPr lang="en-US" altLang="ko-KR" sz="1200"/>
          </a:p>
          <a:p>
            <a:pPr marL="171450" indent="-171450">
              <a:lnSpc>
                <a:spcPct val="150000"/>
              </a:lnSpc>
              <a:buFont typeface="Arial" panose="020B0604020202020204" pitchFamily="34" charset="0"/>
              <a:buChar char="•"/>
            </a:pPr>
            <a:r>
              <a:rPr lang="ko-KR" altLang="en-US" sz="1200"/>
              <a:t>객체가 중첩된 경우에도 중첩된 객체에 대한 검증을 함께 수행할 수 있다</a:t>
            </a:r>
            <a:endParaRPr lang="en-US" altLang="ko-KR" sz="1200">
              <a:latin typeface="+mn-ea"/>
            </a:endParaRPr>
          </a:p>
        </p:txBody>
      </p:sp>
      <p:sp>
        <p:nvSpPr>
          <p:cNvPr id="31" name="Rectangle 1">
            <a:extLst>
              <a:ext uri="{FF2B5EF4-FFF2-40B4-BE49-F238E27FC236}">
                <a16:creationId xmlns:a16="http://schemas.microsoft.com/office/drawing/2014/main" id="{FFC3D8D4-F649-4162-854E-31B775E5AFE7}"/>
              </a:ext>
            </a:extLst>
          </p:cNvPr>
          <p:cNvSpPr>
            <a:spLocks noChangeArrowheads="1"/>
          </p:cNvSpPr>
          <p:nvPr/>
        </p:nvSpPr>
        <p:spPr bwMode="auto">
          <a:xfrm>
            <a:off x="6946392" y="2816434"/>
            <a:ext cx="5081016" cy="116955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000" b="0" i="0" u="none" strike="noStrike" cap="none" normalizeH="0" baseline="0">
                <a:ln>
                  <a:noFill/>
                </a:ln>
                <a:solidFill>
                  <a:srgbClr val="CF8E6D"/>
                </a:solidFill>
                <a:effectLst/>
                <a:ea typeface="JetBrains Mono"/>
              </a:rPr>
              <a:t>if </a:t>
            </a:r>
            <a:r>
              <a:rPr kumimoji="0" lang="ko-KR" altLang="ko-KR" sz="1000" b="0" i="0" u="none" strike="noStrike" cap="none" normalizeH="0" baseline="0">
                <a:ln>
                  <a:noFill/>
                </a:ln>
                <a:solidFill>
                  <a:srgbClr val="BCBEC4"/>
                </a:solidFill>
                <a:effectLst/>
                <a:ea typeface="JetBrains Mono"/>
              </a:rPr>
              <a:t>(user.getUsername() == </a:t>
            </a:r>
            <a:r>
              <a:rPr kumimoji="0" lang="ko-KR" altLang="ko-KR" sz="1000" b="0" i="0" u="none" strike="noStrike" cap="none" normalizeH="0" baseline="0">
                <a:ln>
                  <a:noFill/>
                </a:ln>
                <a:solidFill>
                  <a:srgbClr val="CF8E6D"/>
                </a:solidFill>
                <a:effectLst/>
                <a:ea typeface="JetBrains Mono"/>
              </a:rPr>
              <a:t>null</a:t>
            </a:r>
            <a:r>
              <a:rPr kumimoji="0" lang="ko-KR" altLang="ko-KR" sz="1000" b="0" i="0" u="none" strike="noStrike" cap="none" normalizeH="0" baseline="0">
                <a:ln>
                  <a:noFill/>
                </a:ln>
                <a:solidFill>
                  <a:srgbClr val="BCBEC4"/>
                </a:solidFill>
                <a:effectLst/>
                <a:ea typeface="JetBrains Mono"/>
              </a:rPr>
              <a:t>) {</a:t>
            </a:r>
            <a:br>
              <a:rPr kumimoji="0" lang="ko-KR" altLang="ko-KR" sz="1000" b="0" i="0" u="none" strike="noStrike" cap="none" normalizeH="0" baseline="0">
                <a:ln>
                  <a:noFill/>
                </a:ln>
                <a:solidFill>
                  <a:srgbClr val="BCBEC4"/>
                </a:solidFill>
                <a:effectLst/>
                <a:ea typeface="JetBrains Mono"/>
              </a:rPr>
            </a:br>
            <a:r>
              <a:rPr kumimoji="0" lang="ko-KR" altLang="ko-KR" sz="1000" b="0" i="0" u="none" strike="noStrike" cap="none" normalizeH="0" baseline="0">
                <a:ln>
                  <a:noFill/>
                </a:ln>
                <a:solidFill>
                  <a:srgbClr val="BCBEC4"/>
                </a:solidFill>
                <a:effectLst/>
                <a:ea typeface="JetBrains Mono"/>
              </a:rPr>
              <a:t>       errors.rejectValue(</a:t>
            </a:r>
            <a:r>
              <a:rPr kumimoji="0" lang="ko-KR" altLang="ko-KR" sz="1000" b="0" i="0" u="none" strike="noStrike" cap="none" normalizeH="0" baseline="0">
                <a:ln>
                  <a:noFill/>
                </a:ln>
                <a:solidFill>
                  <a:srgbClr val="6AAB73"/>
                </a:solidFill>
                <a:effectLst/>
                <a:ea typeface="JetBrains Mono"/>
              </a:rPr>
              <a:t>"username"</a:t>
            </a:r>
            <a:r>
              <a:rPr kumimoji="0" lang="ko-KR" altLang="ko-KR" sz="1000" b="0" i="0" u="none" strike="noStrike" cap="none" normalizeH="0" baseline="0">
                <a:ln>
                  <a:noFill/>
                </a:ln>
                <a:solidFill>
                  <a:srgbClr val="BCBEC4"/>
                </a:solidFill>
                <a:effectLst/>
                <a:ea typeface="JetBrains Mono"/>
              </a:rPr>
              <a:t>, </a:t>
            </a:r>
            <a:r>
              <a:rPr kumimoji="0" lang="ko-KR" altLang="ko-KR" sz="1000" b="0" i="0" u="none" strike="noStrike" cap="none" normalizeH="0" baseline="0">
                <a:ln>
                  <a:noFill/>
                </a:ln>
                <a:solidFill>
                  <a:srgbClr val="6AAB73"/>
                </a:solidFill>
                <a:effectLst/>
                <a:ea typeface="JetBrains Mono"/>
              </a:rPr>
              <a:t>"required "</a:t>
            </a:r>
            <a:r>
              <a:rPr kumimoji="0" lang="ko-KR" altLang="ko-KR" sz="1000" b="0" i="0" u="none" strike="noStrike" cap="none" normalizeH="0" baseline="0">
                <a:ln>
                  <a:noFill/>
                </a:ln>
                <a:solidFill>
                  <a:srgbClr val="BCBEC4"/>
                </a:solidFill>
                <a:effectLst/>
                <a:ea typeface="JetBrains Mono"/>
              </a:rPr>
              <a:t>);</a:t>
            </a:r>
            <a:br>
              <a:rPr kumimoji="0" lang="ko-KR" altLang="ko-KR" sz="1000" b="0" i="0" u="none" strike="noStrike" cap="none" normalizeH="0" baseline="0">
                <a:ln>
                  <a:noFill/>
                </a:ln>
                <a:solidFill>
                  <a:srgbClr val="BCBEC4"/>
                </a:solidFill>
                <a:effectLst/>
                <a:ea typeface="JetBrains Mono"/>
              </a:rPr>
            </a:br>
            <a:r>
              <a:rPr kumimoji="0" lang="ko-KR" altLang="ko-KR" sz="1000" b="0" i="0" u="none" strike="noStrike" cap="none" normalizeH="0" baseline="0">
                <a:ln>
                  <a:noFill/>
                </a:ln>
                <a:solidFill>
                  <a:srgbClr val="BCBEC4"/>
                </a:solidFill>
                <a:effectLst/>
                <a:ea typeface="JetBrains Mono"/>
              </a:rPr>
              <a:t>}</a:t>
            </a:r>
            <a:br>
              <a:rPr kumimoji="0" lang="ko-KR" altLang="ko-KR" sz="1000" b="0" i="0" u="none" strike="noStrike" cap="none" normalizeH="0" baseline="0">
                <a:ln>
                  <a:noFill/>
                </a:ln>
                <a:solidFill>
                  <a:srgbClr val="BCBEC4"/>
                </a:solidFill>
                <a:effectLst/>
                <a:ea typeface="JetBrains Mono"/>
              </a:rPr>
            </a:br>
            <a:br>
              <a:rPr kumimoji="0" lang="ko-KR" altLang="ko-KR" sz="1000" b="0" i="0" u="none" strike="noStrike" cap="none" normalizeH="0" baseline="0">
                <a:ln>
                  <a:noFill/>
                </a:ln>
                <a:solidFill>
                  <a:srgbClr val="BCBEC4"/>
                </a:solidFill>
                <a:effectLst/>
                <a:ea typeface="JetBrains Mono"/>
              </a:rPr>
            </a:br>
            <a:r>
              <a:rPr kumimoji="0" lang="ko-KR" altLang="ko-KR" sz="1000" b="0" i="0" u="none" strike="noStrike" cap="none" normalizeH="0" baseline="0">
                <a:ln>
                  <a:noFill/>
                </a:ln>
                <a:solidFill>
                  <a:srgbClr val="CF8E6D"/>
                </a:solidFill>
                <a:effectLst/>
                <a:ea typeface="JetBrains Mono"/>
              </a:rPr>
              <a:t>if </a:t>
            </a:r>
            <a:r>
              <a:rPr kumimoji="0" lang="ko-KR" altLang="ko-KR" sz="1000" b="0" i="0" u="none" strike="noStrike" cap="none" normalizeH="0" baseline="0">
                <a:ln>
                  <a:noFill/>
                </a:ln>
                <a:solidFill>
                  <a:srgbClr val="BCBEC4"/>
                </a:solidFill>
                <a:effectLst/>
                <a:ea typeface="JetBrains Mono"/>
              </a:rPr>
              <a:t>(user.getAge() &lt;= </a:t>
            </a:r>
            <a:r>
              <a:rPr kumimoji="0" lang="ko-KR" altLang="ko-KR" sz="1000" b="0" i="0" u="none" strike="noStrike" cap="none" normalizeH="0" baseline="0">
                <a:ln>
                  <a:noFill/>
                </a:ln>
                <a:solidFill>
                  <a:srgbClr val="2AACB8"/>
                </a:solidFill>
                <a:effectLst/>
                <a:ea typeface="JetBrains Mono"/>
              </a:rPr>
              <a:t>0 </a:t>
            </a:r>
            <a:r>
              <a:rPr kumimoji="0" lang="ko-KR" altLang="ko-KR" sz="1000" b="0" i="0" u="none" strike="noStrike" cap="none" normalizeH="0" baseline="0">
                <a:ln>
                  <a:noFill/>
                </a:ln>
                <a:solidFill>
                  <a:srgbClr val="BCBEC4"/>
                </a:solidFill>
                <a:effectLst/>
                <a:ea typeface="JetBrains Mono"/>
              </a:rPr>
              <a:t>|| user.getAge() &gt; </a:t>
            </a:r>
            <a:r>
              <a:rPr kumimoji="0" lang="ko-KR" altLang="ko-KR" sz="1000" b="0" i="0" u="none" strike="noStrike" cap="none" normalizeH="0" baseline="0">
                <a:ln>
                  <a:noFill/>
                </a:ln>
                <a:solidFill>
                  <a:srgbClr val="2AACB8"/>
                </a:solidFill>
                <a:effectLst/>
                <a:ea typeface="JetBrains Mono"/>
              </a:rPr>
              <a:t>120</a:t>
            </a:r>
            <a:r>
              <a:rPr kumimoji="0" lang="ko-KR" altLang="ko-KR" sz="1000" b="0" i="0" u="none" strike="noStrike" cap="none" normalizeH="0" baseline="0">
                <a:ln>
                  <a:noFill/>
                </a:ln>
                <a:solidFill>
                  <a:srgbClr val="BCBEC4"/>
                </a:solidFill>
                <a:effectLst/>
                <a:ea typeface="JetBrains Mono"/>
              </a:rPr>
              <a:t>) {</a:t>
            </a:r>
            <a:br>
              <a:rPr kumimoji="0" lang="ko-KR" altLang="ko-KR" sz="1000" b="0" i="0" u="none" strike="noStrike" cap="none" normalizeH="0" baseline="0">
                <a:ln>
                  <a:noFill/>
                </a:ln>
                <a:solidFill>
                  <a:srgbClr val="BCBEC4"/>
                </a:solidFill>
                <a:effectLst/>
                <a:ea typeface="JetBrains Mono"/>
              </a:rPr>
            </a:br>
            <a:r>
              <a:rPr kumimoji="0" lang="ko-KR" altLang="ko-KR" sz="1000" b="0" i="0" u="none" strike="noStrike" cap="none" normalizeH="0" baseline="0">
                <a:ln>
                  <a:noFill/>
                </a:ln>
                <a:solidFill>
                  <a:srgbClr val="BCBEC4"/>
                </a:solidFill>
                <a:effectLst/>
                <a:ea typeface="JetBrains Mono"/>
              </a:rPr>
              <a:t>       errors.rejectValue(</a:t>
            </a:r>
            <a:r>
              <a:rPr kumimoji="0" lang="ko-KR" altLang="ko-KR" sz="1000" b="0" i="0" u="none" strike="noStrike" cap="none" normalizeH="0" baseline="0">
                <a:ln>
                  <a:noFill/>
                </a:ln>
                <a:solidFill>
                  <a:srgbClr val="6AAB73"/>
                </a:solidFill>
                <a:effectLst/>
                <a:ea typeface="JetBrains Mono"/>
              </a:rPr>
              <a:t>"age"</a:t>
            </a:r>
            <a:r>
              <a:rPr kumimoji="0" lang="ko-KR" altLang="ko-KR" sz="1000" b="0" i="0" u="none" strike="noStrike" cap="none" normalizeH="0" baseline="0">
                <a:ln>
                  <a:noFill/>
                </a:ln>
                <a:solidFill>
                  <a:srgbClr val="BCBEC4"/>
                </a:solidFill>
                <a:effectLst/>
                <a:ea typeface="JetBrains Mono"/>
              </a:rPr>
              <a:t>, </a:t>
            </a:r>
            <a:r>
              <a:rPr kumimoji="0" lang="ko-KR" altLang="ko-KR" sz="1000" b="0" i="0" u="none" strike="noStrike" cap="none" normalizeH="0" baseline="0">
                <a:ln>
                  <a:noFill/>
                </a:ln>
                <a:solidFill>
                  <a:srgbClr val="6AAB73"/>
                </a:solidFill>
                <a:effectLst/>
                <a:ea typeface="JetBrains Mono"/>
              </a:rPr>
              <a:t>“</a:t>
            </a:r>
            <a:r>
              <a:rPr lang="en-US" altLang="ko-KR" sz="1000">
                <a:solidFill>
                  <a:srgbClr val="6AAB73"/>
                </a:solidFill>
                <a:ea typeface="JetBrains Mono"/>
              </a:rPr>
              <a:t>range</a:t>
            </a:r>
            <a:r>
              <a:rPr kumimoji="0" lang="ko-KR" altLang="ko-KR" sz="1000" b="0" i="0" u="none" strike="noStrike" cap="none" normalizeH="0" baseline="0">
                <a:ln>
                  <a:noFill/>
                </a:ln>
                <a:solidFill>
                  <a:srgbClr val="6AAB73"/>
                </a:solidFill>
                <a:effectLst/>
                <a:ea typeface="JetBrains Mono"/>
              </a:rPr>
              <a:t>"</a:t>
            </a:r>
            <a:r>
              <a:rPr kumimoji="0" lang="ko-KR" altLang="ko-KR" sz="1000" b="0" i="0" u="none" strike="noStrike" cap="none" normalizeH="0" baseline="0">
                <a:ln>
                  <a:noFill/>
                </a:ln>
                <a:solidFill>
                  <a:srgbClr val="BCBEC4"/>
                </a:solidFill>
                <a:effectLst/>
                <a:ea typeface="JetBrains Mono"/>
              </a:rPr>
              <a:t>);</a:t>
            </a:r>
            <a:br>
              <a:rPr kumimoji="0" lang="ko-KR" altLang="ko-KR" sz="1000" b="0" i="0" u="none" strike="noStrike" cap="none" normalizeH="0" baseline="0">
                <a:ln>
                  <a:noFill/>
                </a:ln>
                <a:solidFill>
                  <a:srgbClr val="BCBEC4"/>
                </a:solidFill>
                <a:effectLst/>
                <a:ea typeface="JetBrains Mono"/>
              </a:rPr>
            </a:br>
            <a:r>
              <a:rPr kumimoji="0" lang="ko-KR" altLang="ko-KR" sz="1000" b="0" i="0" u="none" strike="noStrike" cap="none" normalizeH="0" baseline="0">
                <a:ln>
                  <a:noFill/>
                </a:ln>
                <a:solidFill>
                  <a:srgbClr val="BCBEC4"/>
                </a:solidFill>
                <a:effectLst/>
                <a:ea typeface="JetBrains Mono"/>
              </a:rPr>
              <a:t>}</a:t>
            </a:r>
            <a:endParaRPr kumimoji="0" lang="ko-KR" altLang="ko-KR" sz="1000" b="0" i="0" u="none" strike="noStrike" cap="none" normalizeH="0" baseline="0">
              <a:ln>
                <a:noFill/>
              </a:ln>
              <a:solidFill>
                <a:schemeClr val="tx1"/>
              </a:solidFill>
              <a:effectLst/>
            </a:endParaRPr>
          </a:p>
        </p:txBody>
      </p:sp>
      <p:sp>
        <p:nvSpPr>
          <p:cNvPr id="32" name="Rectangle 1">
            <a:extLst>
              <a:ext uri="{FF2B5EF4-FFF2-40B4-BE49-F238E27FC236}">
                <a16:creationId xmlns:a16="http://schemas.microsoft.com/office/drawing/2014/main" id="{F9061F1C-6F9D-470F-97D0-5C878C7003DC}"/>
              </a:ext>
            </a:extLst>
          </p:cNvPr>
          <p:cNvSpPr>
            <a:spLocks noChangeArrowheads="1"/>
          </p:cNvSpPr>
          <p:nvPr/>
        </p:nvSpPr>
        <p:spPr bwMode="auto">
          <a:xfrm>
            <a:off x="6946392" y="4963609"/>
            <a:ext cx="5081016" cy="144655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User {</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chemeClr val="accent4">
                    <a:lumMod val="60000"/>
                    <a:lumOff val="40000"/>
                  </a:schemeClr>
                </a:solidFill>
                <a:effectLst/>
                <a:ea typeface="JetBrains Mono"/>
              </a:rPr>
              <a:t>@NotNull</a:t>
            </a:r>
            <a:r>
              <a:rPr kumimoji="0" lang="ko-KR" altLang="ko-KR" sz="1100" b="0" i="0" u="none" strike="noStrike" cap="none" normalizeH="0" baseline="0">
                <a:ln>
                  <a:noFill/>
                </a:ln>
                <a:solidFill>
                  <a:srgbClr val="BCBEC4"/>
                </a:solidFill>
                <a:effectLst/>
                <a:ea typeface="JetBrains Mono"/>
              </a:rPr>
              <a:t>(message = </a:t>
            </a:r>
            <a:r>
              <a:rPr kumimoji="0" lang="ko-KR" altLang="ko-KR" sz="1100" b="0" i="0" u="none" strike="noStrike" cap="none" normalizeH="0" baseline="0">
                <a:ln>
                  <a:noFill/>
                </a:ln>
                <a:solidFill>
                  <a:srgbClr val="6AAB73"/>
                </a:solidFill>
                <a:effectLst/>
                <a:ea typeface="JetBrains Mono"/>
              </a:rPr>
              <a:t>"Username is required"</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private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C77DBB"/>
                </a:solidFill>
                <a:effectLst/>
                <a:ea typeface="JetBrains Mono"/>
              </a:rPr>
              <a:t>username</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en-US" altLang="ko-KR" sz="1100" b="0" i="0" u="none" strike="noStrike" cap="none" normalizeH="0" baseline="0">
                <a:ln>
                  <a:noFill/>
                </a:ln>
                <a:solidFill>
                  <a:srgbClr val="BCBEC4"/>
                </a:solidFill>
                <a:effectLst/>
                <a:ea typeface="JetBrains Mono"/>
              </a:rPr>
              <a:t>    </a:t>
            </a:r>
            <a:r>
              <a:rPr kumimoji="0" lang="fr-FR" altLang="ko-KR" sz="1100" b="0" i="0" u="none" strike="noStrike" cap="none" normalizeH="0" baseline="0">
                <a:ln>
                  <a:noFill/>
                </a:ln>
                <a:solidFill>
                  <a:schemeClr val="accent4">
                    <a:lumMod val="60000"/>
                    <a:lumOff val="40000"/>
                  </a:schemeClr>
                </a:solidFill>
                <a:effectLst/>
                <a:ea typeface="JetBrains Mono"/>
              </a:rPr>
              <a:t>@Range</a:t>
            </a:r>
            <a:r>
              <a:rPr kumimoji="0" lang="fr-FR" altLang="ko-KR" sz="1100" b="0" i="0" u="none" strike="noStrike" cap="none" normalizeH="0" baseline="0">
                <a:ln>
                  <a:noFill/>
                </a:ln>
                <a:solidFill>
                  <a:srgbClr val="BCBEC4"/>
                </a:solidFill>
                <a:effectLst/>
                <a:ea typeface="JetBrains Mono"/>
              </a:rPr>
              <a:t>(min = 1, max = 120, </a:t>
            </a:r>
            <a:r>
              <a:rPr kumimoji="0" lang="ko-KR" altLang="ko-KR" sz="1100" b="0" i="0" u="none" strike="noStrike" cap="none" normalizeH="0" baseline="0">
                <a:ln>
                  <a:noFill/>
                </a:ln>
                <a:solidFill>
                  <a:srgbClr val="6AAB73"/>
                </a:solidFill>
                <a:effectLst/>
                <a:ea typeface="JetBrains Mono"/>
              </a:rPr>
              <a:t>"</a:t>
            </a:r>
            <a:r>
              <a:rPr kumimoji="0" lang="en-US" altLang="ko-KR" sz="1100" b="0" i="0" u="none" strike="noStrike" cap="none" normalizeH="0" baseline="0">
                <a:ln>
                  <a:noFill/>
                </a:ln>
                <a:solidFill>
                  <a:srgbClr val="6AAB73"/>
                </a:solidFill>
                <a:effectLst/>
                <a:ea typeface="JetBrains Mono"/>
              </a:rPr>
              <a:t>Age must be between 1 and 120</a:t>
            </a:r>
            <a:r>
              <a:rPr kumimoji="0" lang="ko-KR" altLang="ko-KR" sz="1100" b="0" i="0" u="none" strike="noStrike" cap="none" normalizeH="0" baseline="0">
                <a:ln>
                  <a:noFill/>
                </a:ln>
                <a:solidFill>
                  <a:srgbClr val="6AAB73"/>
                </a:solidFill>
                <a:effectLst/>
                <a:ea typeface="JetBrains Mono"/>
              </a:rPr>
              <a:t>"</a:t>
            </a:r>
            <a:r>
              <a:rPr kumimoji="0" lang="en-US" altLang="ko-KR" sz="1100" b="0" i="0" u="none" strike="noStrike" cap="none" normalizeH="0" baseline="0">
                <a:ln>
                  <a:noFill/>
                </a:ln>
                <a:solidFill>
                  <a:srgbClr val="6AAB73"/>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private </a:t>
            </a:r>
            <a:r>
              <a:rPr kumimoji="0" lang="ko-KR" altLang="ko-KR" sz="1100" b="0" i="0" u="none" strike="noStrike" cap="none" normalizeH="0" baseline="0">
                <a:ln>
                  <a:noFill/>
                </a:ln>
                <a:solidFill>
                  <a:srgbClr val="BCBEC4"/>
                </a:solidFill>
                <a:effectLst/>
                <a:ea typeface="JetBrains Mono"/>
              </a:rPr>
              <a:t>Integer </a:t>
            </a:r>
            <a:r>
              <a:rPr kumimoji="0" lang="ko-KR" altLang="ko-KR" sz="1100" b="0" i="0" u="none" strike="noStrike" cap="none" normalizeH="0" baseline="0">
                <a:ln>
                  <a:noFill/>
                </a:ln>
                <a:solidFill>
                  <a:srgbClr val="C77DBB"/>
                </a:solidFill>
                <a:effectLst/>
                <a:ea typeface="JetBrains Mono"/>
              </a:rPr>
              <a:t>age</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7A7E85"/>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35" name="화살표: 아래쪽 34">
            <a:extLst>
              <a:ext uri="{FF2B5EF4-FFF2-40B4-BE49-F238E27FC236}">
                <a16:creationId xmlns:a16="http://schemas.microsoft.com/office/drawing/2014/main" id="{FA93A9C1-5CFC-4A26-A1C8-8E7DD63C9514}"/>
              </a:ext>
            </a:extLst>
          </p:cNvPr>
          <p:cNvSpPr/>
          <p:nvPr/>
        </p:nvSpPr>
        <p:spPr>
          <a:xfrm>
            <a:off x="9304020" y="4250399"/>
            <a:ext cx="365760" cy="438912"/>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915861515"/>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EDB28302-CC16-4E2A-9633-5F93C6DEA2D5}"/>
              </a:ext>
            </a:extLst>
          </p:cNvPr>
          <p:cNvSpPr/>
          <p:nvPr/>
        </p:nvSpPr>
        <p:spPr>
          <a:xfrm>
            <a:off x="107316" y="307563"/>
            <a:ext cx="4267515"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JSR-303</a:t>
            </a:r>
            <a:r>
              <a:rPr lang="ko-KR" altLang="en-US" b="1">
                <a:solidFill>
                  <a:schemeClr val="accent1">
                    <a:lumMod val="75000"/>
                  </a:schemeClr>
                </a:solidFill>
                <a:latin typeface="+mn-ea"/>
              </a:rPr>
              <a:t> </a:t>
            </a:r>
            <a:r>
              <a:rPr lang="en-US" altLang="ko-KR" b="1">
                <a:solidFill>
                  <a:schemeClr val="accent1">
                    <a:lumMod val="75000"/>
                  </a:schemeClr>
                </a:solidFill>
                <a:latin typeface="+mn-ea"/>
              </a:rPr>
              <a:t>/</a:t>
            </a:r>
            <a:r>
              <a:rPr lang="ko-KR" altLang="en-US" b="1">
                <a:solidFill>
                  <a:schemeClr val="accent1">
                    <a:lumMod val="75000"/>
                  </a:schemeClr>
                </a:solidFill>
                <a:latin typeface="+mn-ea"/>
              </a:rPr>
              <a:t> </a:t>
            </a:r>
            <a:r>
              <a:rPr lang="en-US" altLang="ko-KR" b="1">
                <a:solidFill>
                  <a:schemeClr val="accent1">
                    <a:lumMod val="75000"/>
                  </a:schemeClr>
                </a:solidFill>
                <a:latin typeface="+mn-ea"/>
              </a:rPr>
              <a:t>JSR-380 </a:t>
            </a:r>
            <a:r>
              <a:rPr lang="ko-KR" altLang="en-US" b="1">
                <a:solidFill>
                  <a:schemeClr val="accent1">
                    <a:lumMod val="75000"/>
                  </a:schemeClr>
                </a:solidFill>
                <a:latin typeface="+mn-ea"/>
              </a:rPr>
              <a:t>주요 어노테이션</a:t>
            </a:r>
          </a:p>
        </p:txBody>
      </p:sp>
      <p:sp>
        <p:nvSpPr>
          <p:cNvPr id="8" name="직사각형 7">
            <a:extLst>
              <a:ext uri="{FF2B5EF4-FFF2-40B4-BE49-F238E27FC236}">
                <a16:creationId xmlns:a16="http://schemas.microsoft.com/office/drawing/2014/main" id="{D086742E-84C8-4DC3-88B7-348611057B67}"/>
              </a:ext>
            </a:extLst>
          </p:cNvPr>
          <p:cNvSpPr/>
          <p:nvPr/>
        </p:nvSpPr>
        <p:spPr>
          <a:xfrm>
            <a:off x="379350" y="715278"/>
            <a:ext cx="11812650"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JSR-303</a:t>
            </a:r>
            <a:r>
              <a:rPr lang="ko-KR" altLang="en-US" sz="1200"/>
              <a:t>과 </a:t>
            </a:r>
            <a:r>
              <a:rPr lang="en-US" altLang="ko-KR" sz="1200"/>
              <a:t>JSR-380</a:t>
            </a:r>
            <a:r>
              <a:rPr lang="ko-KR" altLang="en-US" sz="1200"/>
              <a:t>은 둘 다 </a:t>
            </a:r>
            <a:r>
              <a:rPr lang="en-US" altLang="ko-KR" sz="1200"/>
              <a:t>Java Bean Validation</a:t>
            </a:r>
            <a:r>
              <a:rPr lang="ko-KR" altLang="en-US" sz="1200"/>
              <a:t>의 표준 사양이지만</a:t>
            </a:r>
            <a:r>
              <a:rPr lang="en-US" altLang="ko-KR" sz="1200"/>
              <a:t> JSR-380</a:t>
            </a:r>
            <a:r>
              <a:rPr lang="ko-KR" altLang="en-US" sz="1200"/>
              <a:t>이 </a:t>
            </a:r>
            <a:r>
              <a:rPr lang="en-US" altLang="ko-KR" sz="1200"/>
              <a:t>JSR-303</a:t>
            </a:r>
            <a:r>
              <a:rPr lang="ko-KR" altLang="en-US" sz="1200"/>
              <a:t>을 확장하여 추가된 기능을 제공하는 방식으로 발전했다</a:t>
            </a:r>
            <a:endParaRPr lang="en-US" altLang="ko-KR" sz="1200">
              <a:latin typeface="+mn-ea"/>
            </a:endParaRPr>
          </a:p>
        </p:txBody>
      </p:sp>
      <p:graphicFrame>
        <p:nvGraphicFramePr>
          <p:cNvPr id="24" name="표 23">
            <a:extLst>
              <a:ext uri="{FF2B5EF4-FFF2-40B4-BE49-F238E27FC236}">
                <a16:creationId xmlns:a16="http://schemas.microsoft.com/office/drawing/2014/main" id="{3ECC5300-D60A-4268-9EFD-9C2274A4EB9A}"/>
              </a:ext>
            </a:extLst>
          </p:cNvPr>
          <p:cNvGraphicFramePr>
            <a:graphicFrameLocks noGrp="1"/>
          </p:cNvGraphicFramePr>
          <p:nvPr>
            <p:extLst>
              <p:ext uri="{D42A27DB-BD31-4B8C-83A1-F6EECF244321}">
                <p14:modId xmlns:p14="http://schemas.microsoft.com/office/powerpoint/2010/main" val="896616730"/>
              </p:ext>
            </p:extLst>
          </p:nvPr>
        </p:nvGraphicFramePr>
        <p:xfrm>
          <a:off x="299568" y="1250208"/>
          <a:ext cx="11697360" cy="4535108"/>
        </p:xfrm>
        <a:graphic>
          <a:graphicData uri="http://schemas.openxmlformats.org/drawingml/2006/table">
            <a:tbl>
              <a:tblPr>
                <a:tableStyleId>{5C22544A-7EE6-4342-B048-85BDC9FD1C3A}</a:tableStyleId>
              </a:tblPr>
              <a:tblGrid>
                <a:gridCol w="1873445">
                  <a:extLst>
                    <a:ext uri="{9D8B030D-6E8A-4147-A177-3AD203B41FA5}">
                      <a16:colId xmlns:a16="http://schemas.microsoft.com/office/drawing/2014/main" val="2349404104"/>
                    </a:ext>
                  </a:extLst>
                </a:gridCol>
                <a:gridCol w="4566837">
                  <a:extLst>
                    <a:ext uri="{9D8B030D-6E8A-4147-A177-3AD203B41FA5}">
                      <a16:colId xmlns:a16="http://schemas.microsoft.com/office/drawing/2014/main" val="3357237044"/>
                    </a:ext>
                  </a:extLst>
                </a:gridCol>
                <a:gridCol w="1618039">
                  <a:extLst>
                    <a:ext uri="{9D8B030D-6E8A-4147-A177-3AD203B41FA5}">
                      <a16:colId xmlns:a16="http://schemas.microsoft.com/office/drawing/2014/main" val="3232619303"/>
                    </a:ext>
                  </a:extLst>
                </a:gridCol>
                <a:gridCol w="3639039">
                  <a:extLst>
                    <a:ext uri="{9D8B030D-6E8A-4147-A177-3AD203B41FA5}">
                      <a16:colId xmlns:a16="http://schemas.microsoft.com/office/drawing/2014/main" val="4042027547"/>
                    </a:ext>
                  </a:extLst>
                </a:gridCol>
              </a:tblGrid>
              <a:tr h="346944">
                <a:tc>
                  <a:txBody>
                    <a:bodyPr/>
                    <a:lstStyle/>
                    <a:p>
                      <a:pPr algn="ctr" fontAlgn="ctr"/>
                      <a:r>
                        <a:rPr lang="en-US" sz="1100" b="1" u="none" strike="noStrike">
                          <a:effectLst/>
                        </a:rPr>
                        <a:t>JSR-303 </a:t>
                      </a:r>
                      <a:r>
                        <a:rPr lang="ko-KR" altLang="en-US" sz="1100" b="1" u="none" strike="noStrike">
                          <a:effectLst/>
                        </a:rPr>
                        <a:t>어노테이션</a:t>
                      </a:r>
                      <a:endParaRPr lang="ko-KR" altLang="en-US" sz="1100" b="1" i="0" u="none" strike="noStrike">
                        <a:solidFill>
                          <a:srgbClr val="000000"/>
                        </a:solidFill>
                        <a:effectLst/>
                        <a:latin typeface="맑은 고딕" panose="020B0503020000020004" pitchFamily="50" charset="-127"/>
                        <a:ea typeface="맑은 고딕" panose="020B0503020000020004" pitchFamily="50" charset="-127"/>
                      </a:endParaRPr>
                    </a:p>
                  </a:txBody>
                  <a:tcPr marL="2472" marR="2472" marT="2472" marB="0" anchor="ctr">
                    <a:solidFill>
                      <a:schemeClr val="accent5">
                        <a:lumMod val="20000"/>
                        <a:lumOff val="80000"/>
                      </a:schemeClr>
                    </a:solidFill>
                  </a:tcPr>
                </a:tc>
                <a:tc>
                  <a:txBody>
                    <a:bodyPr/>
                    <a:lstStyle/>
                    <a:p>
                      <a:pPr algn="ctr" fontAlgn="ctr"/>
                      <a:r>
                        <a:rPr lang="ko-KR" altLang="en-US" sz="1100" b="1" u="none" strike="noStrike">
                          <a:effectLst/>
                        </a:rPr>
                        <a:t>설명</a:t>
                      </a:r>
                      <a:endParaRPr lang="ko-KR" altLang="en-US" sz="1100" b="1" i="0" u="none" strike="noStrike">
                        <a:solidFill>
                          <a:srgbClr val="000000"/>
                        </a:solidFill>
                        <a:effectLst/>
                        <a:latin typeface="맑은 고딕" panose="020B0503020000020004" pitchFamily="50" charset="-127"/>
                        <a:ea typeface="맑은 고딕" panose="020B0503020000020004" pitchFamily="50" charset="-127"/>
                      </a:endParaRPr>
                    </a:p>
                  </a:txBody>
                  <a:tcPr marL="2472" marR="2472" marT="2472" marB="0" anchor="ctr">
                    <a:solidFill>
                      <a:schemeClr val="accent5">
                        <a:lumMod val="20000"/>
                        <a:lumOff val="80000"/>
                      </a:schemeClr>
                    </a:solidFill>
                  </a:tcPr>
                </a:tc>
                <a:tc>
                  <a:txBody>
                    <a:bodyPr/>
                    <a:lstStyle/>
                    <a:p>
                      <a:pPr algn="ctr" fontAlgn="ctr"/>
                      <a:r>
                        <a:rPr lang="en-US" sz="1100" b="1" u="none" strike="noStrike">
                          <a:effectLst/>
                        </a:rPr>
                        <a:t>JSR-380 </a:t>
                      </a:r>
                      <a:r>
                        <a:rPr lang="ko-KR" altLang="en-US" sz="1100" b="1" u="none" strike="noStrike">
                          <a:effectLst/>
                        </a:rPr>
                        <a:t>어노테이션</a:t>
                      </a:r>
                      <a:endParaRPr lang="ko-KR" altLang="en-US" sz="1100" b="1" i="0" u="none" strike="noStrike">
                        <a:solidFill>
                          <a:srgbClr val="000000"/>
                        </a:solidFill>
                        <a:effectLst/>
                        <a:latin typeface="맑은 고딕" panose="020B0503020000020004" pitchFamily="50" charset="-127"/>
                        <a:ea typeface="맑은 고딕" panose="020B0503020000020004" pitchFamily="50" charset="-127"/>
                      </a:endParaRPr>
                    </a:p>
                  </a:txBody>
                  <a:tcPr marL="2472" marR="2472" marT="2472" marB="0" anchor="ctr">
                    <a:solidFill>
                      <a:schemeClr val="accent5">
                        <a:lumMod val="20000"/>
                        <a:lumOff val="80000"/>
                      </a:schemeClr>
                    </a:solidFill>
                  </a:tcPr>
                </a:tc>
                <a:tc>
                  <a:txBody>
                    <a:bodyPr/>
                    <a:lstStyle/>
                    <a:p>
                      <a:pPr algn="ctr" fontAlgn="ctr"/>
                      <a:r>
                        <a:rPr lang="ko-KR" altLang="en-US" sz="1100" b="1" u="none" strike="noStrike">
                          <a:effectLst/>
                        </a:rPr>
                        <a:t>설명</a:t>
                      </a:r>
                      <a:endParaRPr lang="ko-KR" altLang="en-US" sz="1100" b="1" i="0" u="none" strike="noStrike">
                        <a:solidFill>
                          <a:srgbClr val="000000"/>
                        </a:solidFill>
                        <a:effectLst/>
                        <a:latin typeface="맑은 고딕" panose="020B0503020000020004" pitchFamily="50" charset="-127"/>
                        <a:ea typeface="맑은 고딕" panose="020B0503020000020004" pitchFamily="50" charset="-127"/>
                      </a:endParaRPr>
                    </a:p>
                  </a:txBody>
                  <a:tcPr marL="2472" marR="2472" marT="2472" marB="0" anchor="ctr">
                    <a:solidFill>
                      <a:schemeClr val="accent5">
                        <a:lumMod val="20000"/>
                        <a:lumOff val="80000"/>
                      </a:schemeClr>
                    </a:solidFill>
                  </a:tcPr>
                </a:tc>
                <a:extLst>
                  <a:ext uri="{0D108BD9-81ED-4DB2-BD59-A6C34878D82A}">
                    <a16:rowId xmlns:a16="http://schemas.microsoft.com/office/drawing/2014/main" val="2761500686"/>
                  </a:ext>
                </a:extLst>
              </a:tr>
              <a:tr h="217567">
                <a:tc>
                  <a:txBody>
                    <a:bodyPr/>
                    <a:lstStyle/>
                    <a:p>
                      <a:pPr algn="l" fontAlgn="ctr"/>
                      <a:r>
                        <a:rPr lang="en-US" sz="1100" u="none" strike="noStrike">
                          <a:effectLst/>
                        </a:rPr>
                        <a:t>@NotNull</a:t>
                      </a:r>
                      <a:endParaRPr lang="en-US" sz="1100" b="1" i="0" u="none" strike="noStrike">
                        <a:solidFill>
                          <a:srgbClr val="000000"/>
                        </a:solidFill>
                        <a:effectLst/>
                        <a:latin typeface="Arial Unicode MS"/>
                        <a:ea typeface="맑은 고딕" panose="020B0503020000020004" pitchFamily="50" charset="-127"/>
                      </a:endParaRPr>
                    </a:p>
                  </a:txBody>
                  <a:tcPr marL="2472" marR="2472" marT="2472" marB="0" anchor="ctr">
                    <a:solidFill>
                      <a:schemeClr val="bg1"/>
                    </a:solidFill>
                  </a:tcPr>
                </a:tc>
                <a:tc>
                  <a:txBody>
                    <a:bodyPr/>
                    <a:lstStyle/>
                    <a:p>
                      <a:pPr algn="l" fontAlgn="ctr"/>
                      <a:r>
                        <a:rPr lang="ko-KR" altLang="en-US" sz="1100" u="none" strike="noStrike">
                          <a:effectLst/>
                        </a:rPr>
                        <a:t>필드가 </a:t>
                      </a:r>
                      <a:r>
                        <a:rPr lang="en-US" altLang="ko-KR" sz="1100" u="none" strike="noStrike">
                          <a:effectLst/>
                        </a:rPr>
                        <a:t>null </a:t>
                      </a:r>
                      <a:r>
                        <a:rPr lang="ko-KR" altLang="en-US" sz="1100" u="none" strike="noStrike">
                          <a:effectLst/>
                        </a:rPr>
                        <a:t>이 아니어야 함을 검증</a:t>
                      </a:r>
                      <a:r>
                        <a:rPr lang="en-US" altLang="ko-KR" sz="1100" u="none" strike="noStrike">
                          <a:effectLst/>
                        </a:rPr>
                        <a:t>.</a:t>
                      </a:r>
                      <a:endParaRPr lang="en-US" altLang="ko-KR" sz="1100" b="0" i="0" u="none" strike="noStrike">
                        <a:solidFill>
                          <a:srgbClr val="000000"/>
                        </a:solidFill>
                        <a:effectLst/>
                        <a:latin typeface="맑은 고딕" panose="020B0503020000020004" pitchFamily="50" charset="-127"/>
                        <a:ea typeface="맑은 고딕" panose="020B0503020000020004" pitchFamily="50" charset="-127"/>
                      </a:endParaRPr>
                    </a:p>
                  </a:txBody>
                  <a:tcPr marL="2472" marR="2472" marT="2472" marB="0" anchor="ctr">
                    <a:solidFill>
                      <a:schemeClr val="bg1"/>
                    </a:solidFill>
                  </a:tcPr>
                </a:tc>
                <a:tc>
                  <a:txBody>
                    <a:bodyPr/>
                    <a:lstStyle/>
                    <a:p>
                      <a:pPr algn="l" fontAlgn="ctr"/>
                      <a:r>
                        <a:rPr lang="en-US" sz="1100" u="none" strike="noStrike">
                          <a:effectLst/>
                        </a:rPr>
                        <a:t>@Email</a:t>
                      </a:r>
                      <a:endParaRPr lang="en-US" sz="1100" b="1" i="0" u="none" strike="noStrike">
                        <a:solidFill>
                          <a:srgbClr val="000000"/>
                        </a:solidFill>
                        <a:effectLst/>
                        <a:latin typeface="Arial Unicode MS"/>
                        <a:ea typeface="맑은 고딕" panose="020B0503020000020004" pitchFamily="50" charset="-127"/>
                      </a:endParaRPr>
                    </a:p>
                  </a:txBody>
                  <a:tcPr marL="2472" marR="2472" marT="2472" marB="0" anchor="ctr">
                    <a:solidFill>
                      <a:schemeClr val="bg1"/>
                    </a:solidFill>
                  </a:tcPr>
                </a:tc>
                <a:tc>
                  <a:txBody>
                    <a:bodyPr/>
                    <a:lstStyle/>
                    <a:p>
                      <a:pPr algn="l" fontAlgn="ctr"/>
                      <a:r>
                        <a:rPr lang="ko-KR" altLang="en-US" sz="1100" u="none" strike="noStrike">
                          <a:effectLst/>
                        </a:rPr>
                        <a:t>필드가 유효한 이메일 형식인지 검증</a:t>
                      </a:r>
                      <a:r>
                        <a:rPr lang="en-US" altLang="ko-KR" sz="1100" u="none" strike="noStrike">
                          <a:effectLst/>
                        </a:rPr>
                        <a:t>.</a:t>
                      </a:r>
                      <a:endParaRPr lang="en-US" altLang="ko-KR" sz="1100" b="0" i="0" u="none" strike="noStrike">
                        <a:solidFill>
                          <a:srgbClr val="000000"/>
                        </a:solidFill>
                        <a:effectLst/>
                        <a:latin typeface="맑은 고딕" panose="020B0503020000020004" pitchFamily="50" charset="-127"/>
                        <a:ea typeface="맑은 고딕" panose="020B0503020000020004" pitchFamily="50" charset="-127"/>
                      </a:endParaRPr>
                    </a:p>
                  </a:txBody>
                  <a:tcPr marL="2472" marR="2472" marT="2472" marB="0" anchor="ctr">
                    <a:solidFill>
                      <a:schemeClr val="bg1"/>
                    </a:solidFill>
                  </a:tcPr>
                </a:tc>
                <a:extLst>
                  <a:ext uri="{0D108BD9-81ED-4DB2-BD59-A6C34878D82A}">
                    <a16:rowId xmlns:a16="http://schemas.microsoft.com/office/drawing/2014/main" val="4185152677"/>
                  </a:ext>
                </a:extLst>
              </a:tr>
              <a:tr h="435134">
                <a:tc>
                  <a:txBody>
                    <a:bodyPr/>
                    <a:lstStyle/>
                    <a:p>
                      <a:pPr algn="l" fontAlgn="ctr"/>
                      <a:r>
                        <a:rPr lang="en-US" sz="1100" u="none" strike="noStrike">
                          <a:effectLst/>
                        </a:rPr>
                        <a:t>@Size(min, max)</a:t>
                      </a:r>
                      <a:endParaRPr lang="en-US" sz="1100" b="1" i="0" u="none" strike="noStrike">
                        <a:solidFill>
                          <a:srgbClr val="000000"/>
                        </a:solidFill>
                        <a:effectLst/>
                        <a:latin typeface="Arial Unicode MS"/>
                        <a:ea typeface="맑은 고딕" panose="020B0503020000020004" pitchFamily="50" charset="-127"/>
                      </a:endParaRPr>
                    </a:p>
                  </a:txBody>
                  <a:tcPr marL="2472" marR="2472" marT="2472" marB="0" anchor="ctr">
                    <a:solidFill>
                      <a:schemeClr val="bg1"/>
                    </a:solidFill>
                  </a:tcPr>
                </a:tc>
                <a:tc>
                  <a:txBody>
                    <a:bodyPr/>
                    <a:lstStyle/>
                    <a:p>
                      <a:pPr algn="l" fontAlgn="ctr"/>
                      <a:r>
                        <a:rPr lang="ko-KR" altLang="en-US" sz="1100" u="none" strike="noStrike">
                          <a:effectLst/>
                        </a:rPr>
                        <a:t>문자열</a:t>
                      </a:r>
                      <a:r>
                        <a:rPr lang="en-US" altLang="ko-KR" sz="1100" u="none" strike="noStrike">
                          <a:effectLst/>
                        </a:rPr>
                        <a:t>, </a:t>
                      </a:r>
                      <a:r>
                        <a:rPr lang="ko-KR" altLang="en-US" sz="1100" u="none" strike="noStrike">
                          <a:effectLst/>
                        </a:rPr>
                        <a:t>배열</a:t>
                      </a:r>
                      <a:r>
                        <a:rPr lang="en-US" altLang="ko-KR" sz="1100" u="none" strike="noStrike">
                          <a:effectLst/>
                        </a:rPr>
                        <a:t>, </a:t>
                      </a:r>
                      <a:r>
                        <a:rPr lang="ko-KR" altLang="en-US" sz="1100" u="none" strike="noStrike">
                          <a:effectLst/>
                        </a:rPr>
                        <a:t>컬렉션 등의 크기가 지정된 범위 내에 있어야 함을 검증</a:t>
                      </a:r>
                      <a:endParaRPr lang="en-US" altLang="ko-KR" sz="1100" b="0" i="0" u="none" strike="noStrike">
                        <a:solidFill>
                          <a:srgbClr val="000000"/>
                        </a:solidFill>
                        <a:effectLst/>
                        <a:latin typeface="맑은 고딕" panose="020B0503020000020004" pitchFamily="50" charset="-127"/>
                        <a:ea typeface="맑은 고딕" panose="020B0503020000020004" pitchFamily="50" charset="-127"/>
                      </a:endParaRPr>
                    </a:p>
                  </a:txBody>
                  <a:tcPr marL="2472" marR="2472" marT="2472" marB="0" anchor="ctr">
                    <a:solidFill>
                      <a:schemeClr val="bg1"/>
                    </a:solidFill>
                  </a:tcPr>
                </a:tc>
                <a:tc>
                  <a:txBody>
                    <a:bodyPr/>
                    <a:lstStyle/>
                    <a:p>
                      <a:pPr algn="l" fontAlgn="ctr"/>
                      <a:r>
                        <a:rPr lang="en-US" sz="1100" b="0" i="0" u="none" strike="noStrike">
                          <a:solidFill>
                            <a:srgbClr val="000000"/>
                          </a:solidFill>
                          <a:effectLst/>
                          <a:latin typeface="Arial Unicode MS"/>
                          <a:ea typeface="맑은 고딕" panose="020B0503020000020004" pitchFamily="50" charset="-127"/>
                        </a:rPr>
                        <a:t>@NotEmpty</a:t>
                      </a:r>
                    </a:p>
                  </a:txBody>
                  <a:tcPr marL="2472" marR="2472" marT="2472" marB="0" anchor="ctr">
                    <a:solidFill>
                      <a:schemeClr val="bg1"/>
                    </a:solidFill>
                  </a:tcPr>
                </a:tc>
                <a:tc>
                  <a:txBody>
                    <a:bodyPr/>
                    <a:lstStyle/>
                    <a:p>
                      <a:pPr algn="l" fontAlgn="ctr"/>
                      <a:r>
                        <a:rPr lang="ko-KR" altLang="en-US" sz="1100" b="0" i="0" u="none" strike="noStrike">
                          <a:solidFill>
                            <a:srgbClr val="000000"/>
                          </a:solidFill>
                          <a:effectLst/>
                          <a:latin typeface="맑은 고딕" panose="020B0503020000020004" pitchFamily="50" charset="-127"/>
                          <a:ea typeface="맑은 고딕" panose="020B0503020000020004" pitchFamily="50" charset="-127"/>
                        </a:rPr>
                        <a:t>필드 값의 길이가 </a:t>
                      </a:r>
                      <a:r>
                        <a:rPr lang="en-US" altLang="ko-KR" sz="1100" b="0" i="0" u="none" strike="noStrike">
                          <a:solidFill>
                            <a:srgbClr val="000000"/>
                          </a:solidFill>
                          <a:effectLst/>
                          <a:latin typeface="맑은 고딕" panose="020B0503020000020004" pitchFamily="50" charset="-127"/>
                          <a:ea typeface="맑은 고딕" panose="020B0503020000020004" pitchFamily="50" charset="-127"/>
                        </a:rPr>
                        <a:t>0</a:t>
                      </a:r>
                      <a:r>
                        <a:rPr lang="ko-KR" altLang="en-US" sz="1100" b="0" i="0" u="none" strike="noStrike">
                          <a:solidFill>
                            <a:srgbClr val="000000"/>
                          </a:solidFill>
                          <a:effectLst/>
                          <a:latin typeface="맑은 고딕" panose="020B0503020000020004" pitchFamily="50" charset="-127"/>
                          <a:ea typeface="맑은 고딕" panose="020B0503020000020004" pitchFamily="50" charset="-127"/>
                        </a:rPr>
                        <a:t>이면 오류</a:t>
                      </a:r>
                      <a:r>
                        <a:rPr lang="en-US" altLang="ko-KR" sz="1100" b="0" i="0" u="none" strike="noStrike">
                          <a:solidFill>
                            <a:srgbClr val="000000"/>
                          </a:solidFill>
                          <a:effectLst/>
                          <a:latin typeface="맑은 고딕" panose="020B0503020000020004" pitchFamily="50" charset="-127"/>
                          <a:ea typeface="맑은 고딕" panose="020B0503020000020004" pitchFamily="50" charset="-127"/>
                        </a:rPr>
                        <a:t>, </a:t>
                      </a:r>
                      <a:r>
                        <a:rPr lang="ko-KR" altLang="en-US" sz="1100" b="0" i="0" u="none" strike="noStrike">
                          <a:solidFill>
                            <a:srgbClr val="000000"/>
                          </a:solidFill>
                          <a:effectLst/>
                          <a:latin typeface="맑은 고딕" panose="020B0503020000020004" pitchFamily="50" charset="-127"/>
                          <a:ea typeface="맑은 고딕" panose="020B0503020000020004" pitchFamily="50" charset="-127"/>
                        </a:rPr>
                        <a:t>공백도 글자로 인식</a:t>
                      </a:r>
                      <a:endParaRPr lang="en-US" altLang="ko-KR" sz="1100" b="0" i="0" u="none" strike="noStrike">
                        <a:solidFill>
                          <a:srgbClr val="000000"/>
                        </a:solidFill>
                        <a:effectLst/>
                        <a:latin typeface="맑은 고딕" panose="020B0503020000020004" pitchFamily="50" charset="-127"/>
                        <a:ea typeface="맑은 고딕" panose="020B0503020000020004" pitchFamily="50" charset="-127"/>
                      </a:endParaRPr>
                    </a:p>
                  </a:txBody>
                  <a:tcPr marL="2472" marR="2472" marT="2472" marB="0" anchor="ctr">
                    <a:solidFill>
                      <a:schemeClr val="bg1"/>
                    </a:solidFill>
                  </a:tcPr>
                </a:tc>
                <a:extLst>
                  <a:ext uri="{0D108BD9-81ED-4DB2-BD59-A6C34878D82A}">
                    <a16:rowId xmlns:a16="http://schemas.microsoft.com/office/drawing/2014/main" val="848278054"/>
                  </a:ext>
                </a:extLst>
              </a:tr>
              <a:tr h="271959">
                <a:tc>
                  <a:txBody>
                    <a:bodyPr/>
                    <a:lstStyle/>
                    <a:p>
                      <a:pPr algn="l" fontAlgn="ctr"/>
                      <a:r>
                        <a:rPr lang="en-US" sz="1100" u="none" strike="noStrike">
                          <a:effectLst/>
                        </a:rPr>
                        <a:t>@Min(value)</a:t>
                      </a:r>
                      <a:endParaRPr lang="en-US" sz="1100" b="1" i="0" u="none" strike="noStrike">
                        <a:solidFill>
                          <a:srgbClr val="000000"/>
                        </a:solidFill>
                        <a:effectLst/>
                        <a:latin typeface="Arial Unicode MS"/>
                        <a:ea typeface="맑은 고딕" panose="020B0503020000020004" pitchFamily="50" charset="-127"/>
                      </a:endParaRPr>
                    </a:p>
                  </a:txBody>
                  <a:tcPr marL="2472" marR="2472" marT="2472" marB="0" anchor="ctr">
                    <a:solidFill>
                      <a:schemeClr val="bg1"/>
                    </a:solidFill>
                  </a:tcPr>
                </a:tc>
                <a:tc>
                  <a:txBody>
                    <a:bodyPr/>
                    <a:lstStyle/>
                    <a:p>
                      <a:pPr algn="l" fontAlgn="ctr"/>
                      <a:r>
                        <a:rPr lang="ko-KR" altLang="en-US" sz="1100" u="none" strike="noStrike">
                          <a:effectLst/>
                        </a:rPr>
                        <a:t>값이 지정된 최소값 이상이어야 함을 검증</a:t>
                      </a:r>
                      <a:r>
                        <a:rPr lang="en-US" altLang="ko-KR" sz="1100" u="none" strike="noStrike">
                          <a:effectLst/>
                        </a:rPr>
                        <a:t>.</a:t>
                      </a:r>
                      <a:endParaRPr lang="en-US" altLang="ko-KR" sz="1100" b="0" i="0" u="none" strike="noStrike">
                        <a:solidFill>
                          <a:srgbClr val="000000"/>
                        </a:solidFill>
                        <a:effectLst/>
                        <a:latin typeface="맑은 고딕" panose="020B0503020000020004" pitchFamily="50" charset="-127"/>
                        <a:ea typeface="맑은 고딕" panose="020B0503020000020004" pitchFamily="50" charset="-127"/>
                      </a:endParaRPr>
                    </a:p>
                  </a:txBody>
                  <a:tcPr marL="2472" marR="2472" marT="2472" marB="0" anchor="ctr">
                    <a:solidFill>
                      <a:schemeClr val="bg1"/>
                    </a:solidFill>
                  </a:tcPr>
                </a:tc>
                <a:tc>
                  <a:txBody>
                    <a:bodyPr/>
                    <a:lstStyle/>
                    <a:p>
                      <a:pPr algn="l" fontAlgn="ctr"/>
                      <a:r>
                        <a:rPr lang="en-US" sz="1100" b="0" i="0" u="none" strike="noStrike">
                          <a:solidFill>
                            <a:srgbClr val="000000"/>
                          </a:solidFill>
                          <a:effectLst/>
                          <a:latin typeface="Arial Unicode MS"/>
                          <a:ea typeface="맑은 고딕" panose="020B0503020000020004" pitchFamily="50" charset="-127"/>
                        </a:rPr>
                        <a:t>@NotBlank</a:t>
                      </a:r>
                    </a:p>
                  </a:txBody>
                  <a:tcPr marL="2472" marR="2472" marT="2472" marB="0" anchor="ctr">
                    <a:solidFill>
                      <a:schemeClr val="bg1"/>
                    </a:solidFill>
                  </a:tcPr>
                </a:tc>
                <a:tc>
                  <a:txBody>
                    <a:bodyPr/>
                    <a:lstStyle/>
                    <a:p>
                      <a:pPr algn="l" fontAlgn="ctr"/>
                      <a:r>
                        <a:rPr lang="ko-KR" altLang="en-US" sz="1100" b="0" i="0" u="none" strike="noStrike">
                          <a:solidFill>
                            <a:srgbClr val="000000"/>
                          </a:solidFill>
                          <a:effectLst/>
                          <a:latin typeface="맑은 고딕" panose="020B0503020000020004" pitchFamily="50" charset="-127"/>
                          <a:ea typeface="맑은 고딕" panose="020B0503020000020004" pitchFamily="50" charset="-127"/>
                        </a:rPr>
                        <a:t>필드 값의 길이가 </a:t>
                      </a:r>
                      <a:r>
                        <a:rPr lang="en-US" altLang="ko-KR" sz="1100" b="0" i="0" u="none" strike="noStrike">
                          <a:solidFill>
                            <a:srgbClr val="000000"/>
                          </a:solidFill>
                          <a:effectLst/>
                          <a:latin typeface="맑은 고딕" panose="020B0503020000020004" pitchFamily="50" charset="-127"/>
                          <a:ea typeface="맑은 고딕" panose="020B0503020000020004" pitchFamily="50" charset="-127"/>
                        </a:rPr>
                        <a:t>0</a:t>
                      </a:r>
                      <a:r>
                        <a:rPr lang="ko-KR" altLang="en-US" sz="1100" b="0" i="0" u="none" strike="noStrike">
                          <a:solidFill>
                            <a:srgbClr val="000000"/>
                          </a:solidFill>
                          <a:effectLst/>
                          <a:latin typeface="맑은 고딕" panose="020B0503020000020004" pitchFamily="50" charset="-127"/>
                          <a:ea typeface="맑은 고딕" panose="020B0503020000020004" pitchFamily="50" charset="-127"/>
                        </a:rPr>
                        <a:t>이면 오류</a:t>
                      </a:r>
                      <a:r>
                        <a:rPr lang="en-US" altLang="ko-KR" sz="1100" b="0" i="0" u="none" strike="noStrike">
                          <a:solidFill>
                            <a:srgbClr val="000000"/>
                          </a:solidFill>
                          <a:effectLst/>
                          <a:latin typeface="맑은 고딕" panose="020B0503020000020004" pitchFamily="50" charset="-127"/>
                          <a:ea typeface="맑은 고딕" panose="020B0503020000020004" pitchFamily="50" charset="-127"/>
                        </a:rPr>
                        <a:t>, </a:t>
                      </a:r>
                      <a:r>
                        <a:rPr lang="ko-KR" altLang="en-US" sz="1100" b="0" i="0" u="none" strike="noStrike">
                          <a:solidFill>
                            <a:srgbClr val="000000"/>
                          </a:solidFill>
                          <a:effectLst/>
                          <a:latin typeface="맑은 고딕" panose="020B0503020000020004" pitchFamily="50" charset="-127"/>
                          <a:ea typeface="맑은 고딕" panose="020B0503020000020004" pitchFamily="50" charset="-127"/>
                        </a:rPr>
                        <a:t>공백은 글자로 인식 안함</a:t>
                      </a:r>
                      <a:endParaRPr lang="en-US" altLang="ko-KR" sz="1100" b="0" i="0" u="none" strike="noStrike">
                        <a:solidFill>
                          <a:srgbClr val="000000"/>
                        </a:solidFill>
                        <a:effectLst/>
                        <a:latin typeface="맑은 고딕" panose="020B0503020000020004" pitchFamily="50" charset="-127"/>
                        <a:ea typeface="맑은 고딕" panose="020B0503020000020004" pitchFamily="50" charset="-127"/>
                      </a:endParaRPr>
                    </a:p>
                  </a:txBody>
                  <a:tcPr marL="2472" marR="2472" marT="2472" marB="0" anchor="ctr">
                    <a:solidFill>
                      <a:schemeClr val="bg1"/>
                    </a:solidFill>
                  </a:tcPr>
                </a:tc>
                <a:extLst>
                  <a:ext uri="{0D108BD9-81ED-4DB2-BD59-A6C34878D82A}">
                    <a16:rowId xmlns:a16="http://schemas.microsoft.com/office/drawing/2014/main" val="3862198873"/>
                  </a:ext>
                </a:extLst>
              </a:tr>
              <a:tr h="271959">
                <a:tc>
                  <a:txBody>
                    <a:bodyPr/>
                    <a:lstStyle/>
                    <a:p>
                      <a:pPr algn="l" fontAlgn="ctr"/>
                      <a:r>
                        <a:rPr lang="en-US" sz="1100" u="none" strike="noStrike">
                          <a:effectLst/>
                        </a:rPr>
                        <a:t>@Max(value)</a:t>
                      </a:r>
                      <a:endParaRPr lang="en-US" sz="1100" b="1" i="0" u="none" strike="noStrike">
                        <a:solidFill>
                          <a:srgbClr val="000000"/>
                        </a:solidFill>
                        <a:effectLst/>
                        <a:latin typeface="Arial Unicode MS"/>
                        <a:ea typeface="맑은 고딕" panose="020B0503020000020004" pitchFamily="50" charset="-127"/>
                      </a:endParaRPr>
                    </a:p>
                  </a:txBody>
                  <a:tcPr marL="2472" marR="2472" marT="2472" marB="0" anchor="ctr">
                    <a:solidFill>
                      <a:schemeClr val="bg1"/>
                    </a:solidFill>
                  </a:tcPr>
                </a:tc>
                <a:tc>
                  <a:txBody>
                    <a:bodyPr/>
                    <a:lstStyle/>
                    <a:p>
                      <a:pPr algn="l" fontAlgn="ctr"/>
                      <a:r>
                        <a:rPr lang="ko-KR" altLang="en-US" sz="1100" u="none" strike="noStrike">
                          <a:effectLst/>
                        </a:rPr>
                        <a:t>값이 지정된 최대값 이하여야 함을 검증</a:t>
                      </a:r>
                      <a:r>
                        <a:rPr lang="en-US" altLang="ko-KR" sz="1100" u="none" strike="noStrike">
                          <a:effectLst/>
                        </a:rPr>
                        <a:t>.</a:t>
                      </a:r>
                      <a:endParaRPr lang="en-US" altLang="ko-KR" sz="1100" b="0" i="0" u="none" strike="noStrike">
                        <a:solidFill>
                          <a:srgbClr val="000000"/>
                        </a:solidFill>
                        <a:effectLst/>
                        <a:latin typeface="맑은 고딕" panose="020B0503020000020004" pitchFamily="50" charset="-127"/>
                        <a:ea typeface="맑은 고딕" panose="020B0503020000020004" pitchFamily="50" charset="-127"/>
                      </a:endParaRPr>
                    </a:p>
                  </a:txBody>
                  <a:tcPr marL="2472" marR="2472" marT="2472" marB="0" anchor="ctr">
                    <a:solidFill>
                      <a:schemeClr val="bg1"/>
                    </a:solidFill>
                  </a:tcPr>
                </a:tc>
                <a:tc>
                  <a:txBody>
                    <a:bodyPr/>
                    <a:lstStyle/>
                    <a:p>
                      <a:pPr algn="l" fontAlgn="ctr"/>
                      <a:r>
                        <a:rPr lang="en-US" sz="1100" u="none" strike="noStrike">
                          <a:effectLst/>
                        </a:rPr>
                        <a:t>@Positive</a:t>
                      </a:r>
                      <a:endParaRPr lang="en-US" sz="1100" b="1" i="0" u="none" strike="noStrike">
                        <a:solidFill>
                          <a:srgbClr val="000000"/>
                        </a:solidFill>
                        <a:effectLst/>
                        <a:latin typeface="Arial Unicode MS"/>
                        <a:ea typeface="맑은 고딕" panose="020B0503020000020004" pitchFamily="50" charset="-127"/>
                      </a:endParaRPr>
                    </a:p>
                  </a:txBody>
                  <a:tcPr marL="2472" marR="2472" marT="2472" marB="0" anchor="ctr">
                    <a:solidFill>
                      <a:schemeClr val="bg1"/>
                    </a:solidFill>
                  </a:tcPr>
                </a:tc>
                <a:tc>
                  <a:txBody>
                    <a:bodyPr/>
                    <a:lstStyle/>
                    <a:p>
                      <a:pPr algn="l" fontAlgn="ctr"/>
                      <a:r>
                        <a:rPr lang="ko-KR" altLang="en-US" sz="1100" u="none" strike="noStrike">
                          <a:effectLst/>
                        </a:rPr>
                        <a:t>필드 값이 양수인지 검증</a:t>
                      </a:r>
                      <a:r>
                        <a:rPr lang="en-US" altLang="ko-KR" sz="1100" u="none" strike="noStrike">
                          <a:effectLst/>
                        </a:rPr>
                        <a:t>.</a:t>
                      </a:r>
                      <a:endParaRPr lang="en-US" altLang="ko-KR" sz="1100" b="0" i="0" u="none" strike="noStrike">
                        <a:solidFill>
                          <a:srgbClr val="000000"/>
                        </a:solidFill>
                        <a:effectLst/>
                        <a:latin typeface="맑은 고딕" panose="020B0503020000020004" pitchFamily="50" charset="-127"/>
                        <a:ea typeface="맑은 고딕" panose="020B0503020000020004" pitchFamily="50" charset="-127"/>
                      </a:endParaRPr>
                    </a:p>
                  </a:txBody>
                  <a:tcPr marL="2472" marR="2472" marT="2472" marB="0" anchor="ctr">
                    <a:solidFill>
                      <a:schemeClr val="bg1"/>
                    </a:solidFill>
                  </a:tcPr>
                </a:tc>
                <a:extLst>
                  <a:ext uri="{0D108BD9-81ED-4DB2-BD59-A6C34878D82A}">
                    <a16:rowId xmlns:a16="http://schemas.microsoft.com/office/drawing/2014/main" val="3364482360"/>
                  </a:ext>
                </a:extLst>
              </a:tr>
              <a:tr h="326350">
                <a:tc>
                  <a:txBody>
                    <a:bodyPr/>
                    <a:lstStyle/>
                    <a:p>
                      <a:pPr algn="l" fontAlgn="ctr"/>
                      <a:r>
                        <a:rPr lang="en-US" sz="1100" u="none" strike="noStrike">
                          <a:effectLst/>
                        </a:rPr>
                        <a:t>@Pattern(regex)</a:t>
                      </a:r>
                      <a:endParaRPr lang="en-US" sz="1100" b="1" i="0" u="none" strike="noStrike">
                        <a:solidFill>
                          <a:srgbClr val="000000"/>
                        </a:solidFill>
                        <a:effectLst/>
                        <a:latin typeface="Arial Unicode MS"/>
                        <a:ea typeface="맑은 고딕" panose="020B0503020000020004" pitchFamily="50" charset="-127"/>
                      </a:endParaRPr>
                    </a:p>
                  </a:txBody>
                  <a:tcPr marL="2472" marR="2472" marT="2472" marB="0" anchor="ctr">
                    <a:solidFill>
                      <a:schemeClr val="bg1"/>
                    </a:solidFill>
                  </a:tcPr>
                </a:tc>
                <a:tc>
                  <a:txBody>
                    <a:bodyPr/>
                    <a:lstStyle/>
                    <a:p>
                      <a:pPr algn="l" fontAlgn="ctr"/>
                      <a:r>
                        <a:rPr lang="ko-KR" altLang="en-US" sz="1100" u="none" strike="noStrike">
                          <a:effectLst/>
                        </a:rPr>
                        <a:t>문자열이 지정된 정규 표현식을 만족하는지 검증</a:t>
                      </a:r>
                      <a:r>
                        <a:rPr lang="en-US" altLang="ko-KR" sz="1100" u="none" strike="noStrike">
                          <a:effectLst/>
                        </a:rPr>
                        <a:t>.</a:t>
                      </a:r>
                      <a:endParaRPr lang="en-US" altLang="ko-KR" sz="1100" b="0" i="0" u="none" strike="noStrike">
                        <a:solidFill>
                          <a:srgbClr val="000000"/>
                        </a:solidFill>
                        <a:effectLst/>
                        <a:latin typeface="맑은 고딕" panose="020B0503020000020004" pitchFamily="50" charset="-127"/>
                        <a:ea typeface="맑은 고딕" panose="020B0503020000020004" pitchFamily="50" charset="-127"/>
                      </a:endParaRPr>
                    </a:p>
                  </a:txBody>
                  <a:tcPr marL="2472" marR="2472" marT="2472" marB="0" anchor="ctr">
                    <a:solidFill>
                      <a:schemeClr val="bg1"/>
                    </a:solidFill>
                  </a:tcPr>
                </a:tc>
                <a:tc>
                  <a:txBody>
                    <a:bodyPr/>
                    <a:lstStyle/>
                    <a:p>
                      <a:pPr algn="l" fontAlgn="ctr"/>
                      <a:r>
                        <a:rPr lang="en-US" sz="1100" u="none" strike="noStrike">
                          <a:effectLst/>
                        </a:rPr>
                        <a:t>@PositiveOrZero</a:t>
                      </a:r>
                      <a:endParaRPr lang="en-US" sz="1100" b="1" i="0" u="none" strike="noStrike">
                        <a:solidFill>
                          <a:srgbClr val="000000"/>
                        </a:solidFill>
                        <a:effectLst/>
                        <a:latin typeface="Arial Unicode MS"/>
                        <a:ea typeface="맑은 고딕" panose="020B0503020000020004" pitchFamily="50" charset="-127"/>
                      </a:endParaRPr>
                    </a:p>
                  </a:txBody>
                  <a:tcPr marL="2472" marR="2472" marT="2472" marB="0" anchor="ctr">
                    <a:solidFill>
                      <a:schemeClr val="bg1"/>
                    </a:solidFill>
                  </a:tcPr>
                </a:tc>
                <a:tc>
                  <a:txBody>
                    <a:bodyPr/>
                    <a:lstStyle/>
                    <a:p>
                      <a:pPr algn="l" fontAlgn="ctr"/>
                      <a:r>
                        <a:rPr lang="ko-KR" altLang="en-US" sz="1100" u="none" strike="noStrike">
                          <a:effectLst/>
                        </a:rPr>
                        <a:t>필드 값이 양수 또는 </a:t>
                      </a:r>
                      <a:r>
                        <a:rPr lang="en-US" altLang="ko-KR" sz="1100" u="none" strike="noStrike">
                          <a:effectLst/>
                        </a:rPr>
                        <a:t>0</a:t>
                      </a:r>
                      <a:r>
                        <a:rPr lang="ko-KR" altLang="en-US" sz="1100" u="none" strike="noStrike">
                          <a:effectLst/>
                        </a:rPr>
                        <a:t>인지 검증</a:t>
                      </a:r>
                      <a:r>
                        <a:rPr lang="en-US" altLang="ko-KR" sz="1100" u="none" strike="noStrike">
                          <a:effectLst/>
                        </a:rPr>
                        <a:t>.</a:t>
                      </a:r>
                      <a:endParaRPr lang="en-US" altLang="ko-KR" sz="1100" b="0" i="0" u="none" strike="noStrike">
                        <a:solidFill>
                          <a:srgbClr val="000000"/>
                        </a:solidFill>
                        <a:effectLst/>
                        <a:latin typeface="맑은 고딕" panose="020B0503020000020004" pitchFamily="50" charset="-127"/>
                        <a:ea typeface="맑은 고딕" panose="020B0503020000020004" pitchFamily="50" charset="-127"/>
                      </a:endParaRPr>
                    </a:p>
                  </a:txBody>
                  <a:tcPr marL="2472" marR="2472" marT="2472" marB="0" anchor="ctr">
                    <a:solidFill>
                      <a:schemeClr val="bg1"/>
                    </a:solidFill>
                  </a:tcPr>
                </a:tc>
                <a:extLst>
                  <a:ext uri="{0D108BD9-81ED-4DB2-BD59-A6C34878D82A}">
                    <a16:rowId xmlns:a16="http://schemas.microsoft.com/office/drawing/2014/main" val="1338590439"/>
                  </a:ext>
                </a:extLst>
              </a:tr>
              <a:tr h="326350">
                <a:tc>
                  <a:txBody>
                    <a:bodyPr/>
                    <a:lstStyle/>
                    <a:p>
                      <a:pPr algn="l" fontAlgn="ctr"/>
                      <a:r>
                        <a:rPr lang="en-US" sz="1100" u="none" strike="noStrike">
                          <a:effectLst/>
                        </a:rPr>
                        <a:t>@NotEmpty</a:t>
                      </a:r>
                      <a:endParaRPr lang="en-US" sz="1100" b="1" i="0" u="none" strike="noStrike">
                        <a:solidFill>
                          <a:srgbClr val="000000"/>
                        </a:solidFill>
                        <a:effectLst/>
                        <a:latin typeface="Arial Unicode MS"/>
                        <a:ea typeface="맑은 고딕" panose="020B0503020000020004" pitchFamily="50" charset="-127"/>
                      </a:endParaRPr>
                    </a:p>
                  </a:txBody>
                  <a:tcPr marL="2472" marR="2472" marT="2472" marB="0" anchor="ctr">
                    <a:solidFill>
                      <a:schemeClr val="bg1"/>
                    </a:solidFill>
                  </a:tcPr>
                </a:tc>
                <a:tc>
                  <a:txBody>
                    <a:bodyPr/>
                    <a:lstStyle/>
                    <a:p>
                      <a:pPr algn="l" fontAlgn="ctr"/>
                      <a:r>
                        <a:rPr lang="ko-KR" altLang="en-US" sz="1100" u="none" strike="noStrike">
                          <a:effectLst/>
                        </a:rPr>
                        <a:t>문자열</a:t>
                      </a:r>
                      <a:r>
                        <a:rPr lang="en-US" altLang="ko-KR" sz="1100" u="none" strike="noStrike">
                          <a:effectLst/>
                        </a:rPr>
                        <a:t>, </a:t>
                      </a:r>
                      <a:r>
                        <a:rPr lang="ko-KR" altLang="en-US" sz="1100" u="none" strike="noStrike">
                          <a:effectLst/>
                        </a:rPr>
                        <a:t>배열</a:t>
                      </a:r>
                      <a:r>
                        <a:rPr lang="en-US" altLang="ko-KR" sz="1100" u="none" strike="noStrike">
                          <a:effectLst/>
                        </a:rPr>
                        <a:t>, </a:t>
                      </a:r>
                      <a:r>
                        <a:rPr lang="ko-KR" altLang="en-US" sz="1100" u="none" strike="noStrike">
                          <a:effectLst/>
                        </a:rPr>
                        <a:t>컬렉션이 빈 값이 아니어야 함을 검증</a:t>
                      </a:r>
                      <a:r>
                        <a:rPr lang="en-US" altLang="ko-KR" sz="1100" u="none" strike="noStrike">
                          <a:effectLst/>
                        </a:rPr>
                        <a:t>.</a:t>
                      </a:r>
                      <a:endParaRPr lang="en-US" altLang="ko-KR" sz="1100" b="0" i="0" u="none" strike="noStrike">
                        <a:solidFill>
                          <a:srgbClr val="000000"/>
                        </a:solidFill>
                        <a:effectLst/>
                        <a:latin typeface="맑은 고딕" panose="020B0503020000020004" pitchFamily="50" charset="-127"/>
                        <a:ea typeface="맑은 고딕" panose="020B0503020000020004" pitchFamily="50" charset="-127"/>
                      </a:endParaRPr>
                    </a:p>
                  </a:txBody>
                  <a:tcPr marL="2472" marR="2472" marT="2472" marB="0" anchor="ctr">
                    <a:solidFill>
                      <a:schemeClr val="bg1"/>
                    </a:solidFill>
                  </a:tcPr>
                </a:tc>
                <a:tc>
                  <a:txBody>
                    <a:bodyPr/>
                    <a:lstStyle/>
                    <a:p>
                      <a:pPr algn="l" fontAlgn="ctr"/>
                      <a:r>
                        <a:rPr lang="en-US" sz="1100" u="none" strike="noStrike">
                          <a:effectLst/>
                        </a:rPr>
                        <a:t>@Negative</a:t>
                      </a:r>
                      <a:endParaRPr lang="en-US" sz="1100" b="1" i="0" u="none" strike="noStrike">
                        <a:solidFill>
                          <a:srgbClr val="000000"/>
                        </a:solidFill>
                        <a:effectLst/>
                        <a:latin typeface="Arial Unicode MS"/>
                        <a:ea typeface="맑은 고딕" panose="020B0503020000020004" pitchFamily="50" charset="-127"/>
                      </a:endParaRPr>
                    </a:p>
                  </a:txBody>
                  <a:tcPr marL="2472" marR="2472" marT="2472" marB="0" anchor="ctr">
                    <a:solidFill>
                      <a:schemeClr val="bg1"/>
                    </a:solidFill>
                  </a:tcPr>
                </a:tc>
                <a:tc>
                  <a:txBody>
                    <a:bodyPr/>
                    <a:lstStyle/>
                    <a:p>
                      <a:pPr algn="l" fontAlgn="ctr"/>
                      <a:r>
                        <a:rPr lang="ko-KR" altLang="en-US" sz="1100" u="none" strike="noStrike">
                          <a:effectLst/>
                        </a:rPr>
                        <a:t>필드 값이 음수인지 검증</a:t>
                      </a:r>
                      <a:r>
                        <a:rPr lang="en-US" altLang="ko-KR" sz="1100" u="none" strike="noStrike">
                          <a:effectLst/>
                        </a:rPr>
                        <a:t>.</a:t>
                      </a:r>
                      <a:endParaRPr lang="en-US" altLang="ko-KR" sz="1100" b="0" i="0" u="none" strike="noStrike">
                        <a:solidFill>
                          <a:srgbClr val="000000"/>
                        </a:solidFill>
                        <a:effectLst/>
                        <a:latin typeface="맑은 고딕" panose="020B0503020000020004" pitchFamily="50" charset="-127"/>
                        <a:ea typeface="맑은 고딕" panose="020B0503020000020004" pitchFamily="50" charset="-127"/>
                      </a:endParaRPr>
                    </a:p>
                  </a:txBody>
                  <a:tcPr marL="2472" marR="2472" marT="2472" marB="0" anchor="ctr">
                    <a:solidFill>
                      <a:schemeClr val="bg1"/>
                    </a:solidFill>
                  </a:tcPr>
                </a:tc>
                <a:extLst>
                  <a:ext uri="{0D108BD9-81ED-4DB2-BD59-A6C34878D82A}">
                    <a16:rowId xmlns:a16="http://schemas.microsoft.com/office/drawing/2014/main" val="468325718"/>
                  </a:ext>
                </a:extLst>
              </a:tr>
              <a:tr h="271959">
                <a:tc>
                  <a:txBody>
                    <a:bodyPr/>
                    <a:lstStyle/>
                    <a:p>
                      <a:pPr algn="l" fontAlgn="ctr"/>
                      <a:r>
                        <a:rPr lang="en-US" sz="1100" u="none" strike="noStrike">
                          <a:effectLst/>
                        </a:rPr>
                        <a:t>@NotBlank</a:t>
                      </a:r>
                      <a:endParaRPr lang="en-US" sz="1100" b="1" i="0" u="none" strike="noStrike">
                        <a:solidFill>
                          <a:srgbClr val="000000"/>
                        </a:solidFill>
                        <a:effectLst/>
                        <a:latin typeface="Arial Unicode MS"/>
                        <a:ea typeface="맑은 고딕" panose="020B0503020000020004" pitchFamily="50" charset="-127"/>
                      </a:endParaRPr>
                    </a:p>
                  </a:txBody>
                  <a:tcPr marL="2472" marR="2472" marT="2472" marB="0" anchor="ctr">
                    <a:solidFill>
                      <a:schemeClr val="bg1"/>
                    </a:solidFill>
                  </a:tcPr>
                </a:tc>
                <a:tc>
                  <a:txBody>
                    <a:bodyPr/>
                    <a:lstStyle/>
                    <a:p>
                      <a:pPr algn="l" fontAlgn="ctr"/>
                      <a:r>
                        <a:rPr lang="ko-KR" altLang="en-US" sz="1100" u="none" strike="noStrike">
                          <a:effectLst/>
                        </a:rPr>
                        <a:t>공백을 제외한 문자열이 비어있지 않음을 검증</a:t>
                      </a:r>
                      <a:r>
                        <a:rPr lang="en-US" altLang="ko-KR" sz="1100" u="none" strike="noStrike">
                          <a:effectLst/>
                        </a:rPr>
                        <a:t>.</a:t>
                      </a:r>
                      <a:endParaRPr lang="en-US" altLang="ko-KR" sz="1100" b="0" i="0" u="none" strike="noStrike">
                        <a:solidFill>
                          <a:srgbClr val="000000"/>
                        </a:solidFill>
                        <a:effectLst/>
                        <a:latin typeface="맑은 고딕" panose="020B0503020000020004" pitchFamily="50" charset="-127"/>
                        <a:ea typeface="맑은 고딕" panose="020B0503020000020004" pitchFamily="50" charset="-127"/>
                      </a:endParaRPr>
                    </a:p>
                  </a:txBody>
                  <a:tcPr marL="2472" marR="2472" marT="2472" marB="0" anchor="ctr">
                    <a:solidFill>
                      <a:schemeClr val="bg1"/>
                    </a:solidFill>
                  </a:tcPr>
                </a:tc>
                <a:tc>
                  <a:txBody>
                    <a:bodyPr/>
                    <a:lstStyle/>
                    <a:p>
                      <a:pPr algn="l" fontAlgn="ctr"/>
                      <a:r>
                        <a:rPr lang="en-US" sz="1100" u="none" strike="noStrike">
                          <a:effectLst/>
                        </a:rPr>
                        <a:t>@NegativeOrZero</a:t>
                      </a:r>
                      <a:endParaRPr lang="en-US" sz="1100" b="1" i="0" u="none" strike="noStrike">
                        <a:solidFill>
                          <a:srgbClr val="000000"/>
                        </a:solidFill>
                        <a:effectLst/>
                        <a:latin typeface="Arial Unicode MS"/>
                        <a:ea typeface="맑은 고딕" panose="020B0503020000020004" pitchFamily="50" charset="-127"/>
                      </a:endParaRPr>
                    </a:p>
                  </a:txBody>
                  <a:tcPr marL="2472" marR="2472" marT="2472" marB="0" anchor="ctr">
                    <a:solidFill>
                      <a:schemeClr val="bg1"/>
                    </a:solidFill>
                  </a:tcPr>
                </a:tc>
                <a:tc>
                  <a:txBody>
                    <a:bodyPr/>
                    <a:lstStyle/>
                    <a:p>
                      <a:pPr algn="l" fontAlgn="ctr"/>
                      <a:r>
                        <a:rPr lang="ko-KR" altLang="en-US" sz="1100" u="none" strike="noStrike">
                          <a:effectLst/>
                        </a:rPr>
                        <a:t>필드 값이 음수 또는 </a:t>
                      </a:r>
                      <a:r>
                        <a:rPr lang="en-US" altLang="ko-KR" sz="1100" u="none" strike="noStrike">
                          <a:effectLst/>
                        </a:rPr>
                        <a:t>0</a:t>
                      </a:r>
                      <a:r>
                        <a:rPr lang="ko-KR" altLang="en-US" sz="1100" u="none" strike="noStrike">
                          <a:effectLst/>
                        </a:rPr>
                        <a:t>인지 검증</a:t>
                      </a:r>
                      <a:r>
                        <a:rPr lang="en-US" altLang="ko-KR" sz="1100" u="none" strike="noStrike">
                          <a:effectLst/>
                        </a:rPr>
                        <a:t>.</a:t>
                      </a:r>
                      <a:endParaRPr lang="en-US" altLang="ko-KR" sz="1100" b="0" i="0" u="none" strike="noStrike">
                        <a:solidFill>
                          <a:srgbClr val="000000"/>
                        </a:solidFill>
                        <a:effectLst/>
                        <a:latin typeface="맑은 고딕" panose="020B0503020000020004" pitchFamily="50" charset="-127"/>
                        <a:ea typeface="맑은 고딕" panose="020B0503020000020004" pitchFamily="50" charset="-127"/>
                      </a:endParaRPr>
                    </a:p>
                  </a:txBody>
                  <a:tcPr marL="2472" marR="2472" marT="2472" marB="0" anchor="ctr">
                    <a:solidFill>
                      <a:schemeClr val="bg1"/>
                    </a:solidFill>
                  </a:tcPr>
                </a:tc>
                <a:extLst>
                  <a:ext uri="{0D108BD9-81ED-4DB2-BD59-A6C34878D82A}">
                    <a16:rowId xmlns:a16="http://schemas.microsoft.com/office/drawing/2014/main" val="418042657"/>
                  </a:ext>
                </a:extLst>
              </a:tr>
              <a:tr h="326350">
                <a:tc>
                  <a:txBody>
                    <a:bodyPr/>
                    <a:lstStyle/>
                    <a:p>
                      <a:pPr algn="l" fontAlgn="ctr"/>
                      <a:r>
                        <a:rPr lang="en-US" sz="1100" u="none" strike="noStrike">
                          <a:effectLst/>
                        </a:rPr>
                        <a:t>@DecimalMin(value)</a:t>
                      </a:r>
                      <a:endParaRPr lang="en-US" sz="1100" b="1" i="0" u="none" strike="noStrike">
                        <a:solidFill>
                          <a:srgbClr val="000000"/>
                        </a:solidFill>
                        <a:effectLst/>
                        <a:latin typeface="Arial Unicode MS"/>
                        <a:ea typeface="맑은 고딕" panose="020B0503020000020004" pitchFamily="50" charset="-127"/>
                      </a:endParaRPr>
                    </a:p>
                  </a:txBody>
                  <a:tcPr marL="2472" marR="2472" marT="2472" marB="0" anchor="ctr">
                    <a:solidFill>
                      <a:schemeClr val="bg1"/>
                    </a:solidFill>
                  </a:tcPr>
                </a:tc>
                <a:tc>
                  <a:txBody>
                    <a:bodyPr/>
                    <a:lstStyle/>
                    <a:p>
                      <a:pPr algn="l" fontAlgn="ctr"/>
                      <a:r>
                        <a:rPr lang="ko-KR" altLang="en-US" sz="1100" u="none" strike="noStrike">
                          <a:effectLst/>
                        </a:rPr>
                        <a:t>소수를 포함한 값이 지정된 최소값 이상이어야 함을 검증</a:t>
                      </a:r>
                      <a:r>
                        <a:rPr lang="en-US" altLang="ko-KR" sz="1100" u="none" strike="noStrike">
                          <a:effectLst/>
                        </a:rPr>
                        <a:t>.</a:t>
                      </a:r>
                      <a:endParaRPr lang="en-US" altLang="ko-KR" sz="1100" b="0" i="0" u="none" strike="noStrike">
                        <a:solidFill>
                          <a:srgbClr val="000000"/>
                        </a:solidFill>
                        <a:effectLst/>
                        <a:latin typeface="맑은 고딕" panose="020B0503020000020004" pitchFamily="50" charset="-127"/>
                        <a:ea typeface="맑은 고딕" panose="020B0503020000020004" pitchFamily="50" charset="-127"/>
                      </a:endParaRPr>
                    </a:p>
                  </a:txBody>
                  <a:tcPr marL="2472" marR="2472" marT="2472" marB="0" anchor="ctr">
                    <a:solidFill>
                      <a:schemeClr val="bg1"/>
                    </a:solidFill>
                  </a:tcPr>
                </a:tc>
                <a:tc>
                  <a:txBody>
                    <a:bodyPr/>
                    <a:lstStyle/>
                    <a:p>
                      <a:pPr algn="l" fontAlgn="ctr"/>
                      <a:r>
                        <a:rPr lang="en-US" sz="1100" u="none" strike="noStrike">
                          <a:effectLst/>
                        </a:rPr>
                        <a:t>@PastOrPresent</a:t>
                      </a:r>
                      <a:endParaRPr lang="en-US" sz="1100" b="1" i="0" u="none" strike="noStrike">
                        <a:solidFill>
                          <a:srgbClr val="000000"/>
                        </a:solidFill>
                        <a:effectLst/>
                        <a:latin typeface="Arial Unicode MS"/>
                        <a:ea typeface="맑은 고딕" panose="020B0503020000020004" pitchFamily="50" charset="-127"/>
                      </a:endParaRPr>
                    </a:p>
                  </a:txBody>
                  <a:tcPr marL="2472" marR="2472" marT="2472" marB="0" anchor="ctr">
                    <a:solidFill>
                      <a:schemeClr val="bg1"/>
                    </a:solidFill>
                  </a:tcPr>
                </a:tc>
                <a:tc>
                  <a:txBody>
                    <a:bodyPr/>
                    <a:lstStyle/>
                    <a:p>
                      <a:pPr algn="l" fontAlgn="ctr"/>
                      <a:r>
                        <a:rPr lang="ko-KR" altLang="en-US" sz="1100" u="none" strike="noStrike">
                          <a:effectLst/>
                        </a:rPr>
                        <a:t>날짜 값이 과거 또는 현재여야 함을 검증</a:t>
                      </a:r>
                      <a:r>
                        <a:rPr lang="en-US" altLang="ko-KR" sz="1100" u="none" strike="noStrike">
                          <a:effectLst/>
                        </a:rPr>
                        <a:t>.</a:t>
                      </a:r>
                      <a:endParaRPr lang="en-US" altLang="ko-KR" sz="1100" b="0" i="0" u="none" strike="noStrike">
                        <a:solidFill>
                          <a:srgbClr val="000000"/>
                        </a:solidFill>
                        <a:effectLst/>
                        <a:latin typeface="맑은 고딕" panose="020B0503020000020004" pitchFamily="50" charset="-127"/>
                        <a:ea typeface="맑은 고딕" panose="020B0503020000020004" pitchFamily="50" charset="-127"/>
                      </a:endParaRPr>
                    </a:p>
                  </a:txBody>
                  <a:tcPr marL="2472" marR="2472" marT="2472" marB="0" anchor="ctr">
                    <a:solidFill>
                      <a:schemeClr val="bg1"/>
                    </a:solidFill>
                  </a:tcPr>
                </a:tc>
                <a:extLst>
                  <a:ext uri="{0D108BD9-81ED-4DB2-BD59-A6C34878D82A}">
                    <a16:rowId xmlns:a16="http://schemas.microsoft.com/office/drawing/2014/main" val="4135431236"/>
                  </a:ext>
                </a:extLst>
              </a:tr>
              <a:tr h="326350">
                <a:tc>
                  <a:txBody>
                    <a:bodyPr/>
                    <a:lstStyle/>
                    <a:p>
                      <a:pPr algn="l" fontAlgn="ctr"/>
                      <a:r>
                        <a:rPr lang="en-US" sz="1100" u="none" strike="noStrike">
                          <a:effectLst/>
                        </a:rPr>
                        <a:t>@DecimalMax(value)</a:t>
                      </a:r>
                      <a:endParaRPr lang="en-US" sz="1100" b="1" i="0" u="none" strike="noStrike">
                        <a:solidFill>
                          <a:srgbClr val="000000"/>
                        </a:solidFill>
                        <a:effectLst/>
                        <a:latin typeface="Arial Unicode MS"/>
                        <a:ea typeface="맑은 고딕" panose="020B0503020000020004" pitchFamily="50" charset="-127"/>
                      </a:endParaRPr>
                    </a:p>
                  </a:txBody>
                  <a:tcPr marL="2472" marR="2472" marT="2472" marB="0" anchor="ctr">
                    <a:solidFill>
                      <a:schemeClr val="bg1"/>
                    </a:solidFill>
                  </a:tcPr>
                </a:tc>
                <a:tc>
                  <a:txBody>
                    <a:bodyPr/>
                    <a:lstStyle/>
                    <a:p>
                      <a:pPr algn="l" fontAlgn="ctr"/>
                      <a:r>
                        <a:rPr lang="ko-KR" altLang="en-US" sz="1100" u="none" strike="noStrike">
                          <a:effectLst/>
                        </a:rPr>
                        <a:t>소수를 포함한 값이 지정된 최대값 이하여야 함을 검증</a:t>
                      </a:r>
                      <a:r>
                        <a:rPr lang="en-US" altLang="ko-KR" sz="1100" u="none" strike="noStrike">
                          <a:effectLst/>
                        </a:rPr>
                        <a:t>.</a:t>
                      </a:r>
                      <a:endParaRPr lang="en-US" altLang="ko-KR" sz="1100" b="0" i="0" u="none" strike="noStrike">
                        <a:solidFill>
                          <a:srgbClr val="000000"/>
                        </a:solidFill>
                        <a:effectLst/>
                        <a:latin typeface="맑은 고딕" panose="020B0503020000020004" pitchFamily="50" charset="-127"/>
                        <a:ea typeface="맑은 고딕" panose="020B0503020000020004" pitchFamily="50" charset="-127"/>
                      </a:endParaRPr>
                    </a:p>
                  </a:txBody>
                  <a:tcPr marL="2472" marR="2472" marT="2472" marB="0" anchor="ctr">
                    <a:solidFill>
                      <a:schemeClr val="bg1"/>
                    </a:solidFill>
                  </a:tcPr>
                </a:tc>
                <a:tc>
                  <a:txBody>
                    <a:bodyPr/>
                    <a:lstStyle/>
                    <a:p>
                      <a:pPr algn="l" fontAlgn="ctr"/>
                      <a:r>
                        <a:rPr lang="en-US" sz="1100" u="none" strike="noStrike">
                          <a:effectLst/>
                        </a:rPr>
                        <a:t>@FutureOrPresent</a:t>
                      </a:r>
                      <a:endParaRPr lang="en-US" sz="1100" b="1" i="0" u="none" strike="noStrike">
                        <a:solidFill>
                          <a:srgbClr val="000000"/>
                        </a:solidFill>
                        <a:effectLst/>
                        <a:latin typeface="Arial Unicode MS"/>
                        <a:ea typeface="맑은 고딕" panose="020B0503020000020004" pitchFamily="50" charset="-127"/>
                      </a:endParaRPr>
                    </a:p>
                  </a:txBody>
                  <a:tcPr marL="2472" marR="2472" marT="2472" marB="0" anchor="ctr">
                    <a:solidFill>
                      <a:schemeClr val="bg1"/>
                    </a:solidFill>
                  </a:tcPr>
                </a:tc>
                <a:tc>
                  <a:txBody>
                    <a:bodyPr/>
                    <a:lstStyle/>
                    <a:p>
                      <a:pPr algn="l" fontAlgn="ctr"/>
                      <a:r>
                        <a:rPr lang="ko-KR" altLang="en-US" sz="1100" u="none" strike="noStrike">
                          <a:effectLst/>
                        </a:rPr>
                        <a:t>날짜 값이 미래 또는 현재여야 함을 검증</a:t>
                      </a:r>
                      <a:r>
                        <a:rPr lang="en-US" altLang="ko-KR" sz="1100" u="none" strike="noStrike">
                          <a:effectLst/>
                        </a:rPr>
                        <a:t>.</a:t>
                      </a:r>
                      <a:endParaRPr lang="en-US" altLang="ko-KR" sz="1100" b="0" i="0" u="none" strike="noStrike">
                        <a:solidFill>
                          <a:srgbClr val="000000"/>
                        </a:solidFill>
                        <a:effectLst/>
                        <a:latin typeface="맑은 고딕" panose="020B0503020000020004" pitchFamily="50" charset="-127"/>
                        <a:ea typeface="맑은 고딕" panose="020B0503020000020004" pitchFamily="50" charset="-127"/>
                      </a:endParaRPr>
                    </a:p>
                  </a:txBody>
                  <a:tcPr marL="2472" marR="2472" marT="2472" marB="0" anchor="ctr">
                    <a:solidFill>
                      <a:schemeClr val="bg1"/>
                    </a:solidFill>
                  </a:tcPr>
                </a:tc>
                <a:extLst>
                  <a:ext uri="{0D108BD9-81ED-4DB2-BD59-A6C34878D82A}">
                    <a16:rowId xmlns:a16="http://schemas.microsoft.com/office/drawing/2014/main" val="272904006"/>
                  </a:ext>
                </a:extLst>
              </a:tr>
              <a:tr h="271959">
                <a:tc>
                  <a:txBody>
                    <a:bodyPr/>
                    <a:lstStyle/>
                    <a:p>
                      <a:pPr algn="l" fontAlgn="ctr"/>
                      <a:r>
                        <a:rPr lang="en-US" sz="1100" u="none" strike="noStrike">
                          <a:effectLst/>
                        </a:rPr>
                        <a:t>@Digits(integer, fraction)</a:t>
                      </a:r>
                      <a:endParaRPr lang="en-US" sz="1100" b="1" i="0" u="none" strike="noStrike">
                        <a:solidFill>
                          <a:srgbClr val="000000"/>
                        </a:solidFill>
                        <a:effectLst/>
                        <a:latin typeface="Arial Unicode MS"/>
                        <a:ea typeface="맑은 고딕" panose="020B0503020000020004" pitchFamily="50" charset="-127"/>
                      </a:endParaRPr>
                    </a:p>
                  </a:txBody>
                  <a:tcPr marL="2472" marR="2472" marT="2472" marB="0" anchor="ctr">
                    <a:solidFill>
                      <a:schemeClr val="bg1"/>
                    </a:solidFill>
                  </a:tcPr>
                </a:tc>
                <a:tc>
                  <a:txBody>
                    <a:bodyPr/>
                    <a:lstStyle/>
                    <a:p>
                      <a:pPr algn="l" fontAlgn="ctr"/>
                      <a:r>
                        <a:rPr lang="ko-KR" altLang="en-US" sz="1100" u="none" strike="noStrike">
                          <a:effectLst/>
                        </a:rPr>
                        <a:t>숫자의 정수부와 소수부의 자릿수를 검증</a:t>
                      </a:r>
                      <a:r>
                        <a:rPr lang="en-US" altLang="ko-KR" sz="1100" u="none" strike="noStrike">
                          <a:effectLst/>
                        </a:rPr>
                        <a:t>.</a:t>
                      </a:r>
                      <a:endParaRPr lang="en-US" altLang="ko-KR" sz="1100" b="0" i="0" u="none" strike="noStrike">
                        <a:solidFill>
                          <a:srgbClr val="000000"/>
                        </a:solidFill>
                        <a:effectLst/>
                        <a:latin typeface="맑은 고딕" panose="020B0503020000020004" pitchFamily="50" charset="-127"/>
                        <a:ea typeface="맑은 고딕" panose="020B0503020000020004" pitchFamily="50" charset="-127"/>
                      </a:endParaRPr>
                    </a:p>
                  </a:txBody>
                  <a:tcPr marL="2472" marR="2472" marT="2472" marB="0" anchor="ctr">
                    <a:solidFill>
                      <a:schemeClr val="bg1"/>
                    </a:solidFill>
                  </a:tcPr>
                </a:tc>
                <a:tc>
                  <a:txBody>
                    <a:bodyPr/>
                    <a:lstStyle/>
                    <a:p>
                      <a:pPr algn="l" fontAlgn="ctr"/>
                      <a:endParaRPr lang="ko-KR" alt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2472" marR="2472" marT="2472" marB="0" anchor="ctr">
                    <a:solidFill>
                      <a:schemeClr val="bg1"/>
                    </a:solidFill>
                  </a:tcPr>
                </a:tc>
                <a:tc>
                  <a:txBody>
                    <a:bodyPr/>
                    <a:lstStyle/>
                    <a:p>
                      <a:pPr algn="l" fontAlgn="ctr"/>
                      <a:endParaRPr lang="ko-KR" alt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2472" marR="2472" marT="2472" marB="0" anchor="ctr">
                    <a:solidFill>
                      <a:schemeClr val="bg1"/>
                    </a:solidFill>
                  </a:tcPr>
                </a:tc>
                <a:extLst>
                  <a:ext uri="{0D108BD9-81ED-4DB2-BD59-A6C34878D82A}">
                    <a16:rowId xmlns:a16="http://schemas.microsoft.com/office/drawing/2014/main" val="3748683534"/>
                  </a:ext>
                </a:extLst>
              </a:tr>
              <a:tr h="217567">
                <a:tc>
                  <a:txBody>
                    <a:bodyPr/>
                    <a:lstStyle/>
                    <a:p>
                      <a:pPr algn="l" fontAlgn="ctr"/>
                      <a:r>
                        <a:rPr lang="en-US" sz="1100" u="none" strike="noStrike">
                          <a:effectLst/>
                        </a:rPr>
                        <a:t>@AssertTrue</a:t>
                      </a:r>
                      <a:endParaRPr lang="en-US" sz="1100" b="1" i="0" u="none" strike="noStrike">
                        <a:solidFill>
                          <a:srgbClr val="000000"/>
                        </a:solidFill>
                        <a:effectLst/>
                        <a:latin typeface="Arial Unicode MS"/>
                        <a:ea typeface="맑은 고딕" panose="020B0503020000020004" pitchFamily="50" charset="-127"/>
                      </a:endParaRPr>
                    </a:p>
                  </a:txBody>
                  <a:tcPr marL="2472" marR="2472" marT="2472" marB="0" anchor="ctr">
                    <a:solidFill>
                      <a:schemeClr val="bg1"/>
                    </a:solidFill>
                  </a:tcPr>
                </a:tc>
                <a:tc>
                  <a:txBody>
                    <a:bodyPr/>
                    <a:lstStyle/>
                    <a:p>
                      <a:pPr algn="l" fontAlgn="ctr"/>
                      <a:r>
                        <a:rPr lang="ko-KR" altLang="en-US" sz="1100" u="none" strike="noStrike">
                          <a:effectLst/>
                        </a:rPr>
                        <a:t>필드 값이 </a:t>
                      </a:r>
                      <a:r>
                        <a:rPr lang="en-US" altLang="ko-KR" sz="1100" u="none" strike="noStrike">
                          <a:effectLst/>
                        </a:rPr>
                        <a:t>true</a:t>
                      </a:r>
                      <a:r>
                        <a:rPr lang="ko-KR" altLang="en-US" sz="1100" u="none" strike="noStrike">
                          <a:effectLst/>
                        </a:rPr>
                        <a:t>여야 함을 검증</a:t>
                      </a:r>
                      <a:r>
                        <a:rPr lang="en-US" altLang="ko-KR" sz="1100" u="none" strike="noStrike">
                          <a:effectLst/>
                        </a:rPr>
                        <a:t>.</a:t>
                      </a:r>
                      <a:endParaRPr lang="en-US" altLang="ko-KR" sz="1100" b="0" i="0" u="none" strike="noStrike">
                        <a:solidFill>
                          <a:srgbClr val="000000"/>
                        </a:solidFill>
                        <a:effectLst/>
                        <a:latin typeface="맑은 고딕" panose="020B0503020000020004" pitchFamily="50" charset="-127"/>
                        <a:ea typeface="맑은 고딕" panose="020B0503020000020004" pitchFamily="50" charset="-127"/>
                      </a:endParaRPr>
                    </a:p>
                  </a:txBody>
                  <a:tcPr marL="2472" marR="2472" marT="2472" marB="0" anchor="ctr">
                    <a:solidFill>
                      <a:schemeClr val="bg1"/>
                    </a:solidFill>
                  </a:tcPr>
                </a:tc>
                <a:tc>
                  <a:txBody>
                    <a:bodyPr/>
                    <a:lstStyle/>
                    <a:p>
                      <a:pPr algn="l" fontAlgn="ctr"/>
                      <a:endParaRPr lang="ko-KR" alt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2472" marR="2472" marT="2472" marB="0" anchor="ctr">
                    <a:solidFill>
                      <a:schemeClr val="bg1"/>
                    </a:solidFill>
                  </a:tcPr>
                </a:tc>
                <a:tc>
                  <a:txBody>
                    <a:bodyPr/>
                    <a:lstStyle/>
                    <a:p>
                      <a:pPr algn="l" fontAlgn="ctr"/>
                      <a:endParaRPr lang="ko-KR" alt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2472" marR="2472" marT="2472" marB="0" anchor="ctr">
                    <a:solidFill>
                      <a:schemeClr val="bg1"/>
                    </a:solidFill>
                  </a:tcPr>
                </a:tc>
                <a:extLst>
                  <a:ext uri="{0D108BD9-81ED-4DB2-BD59-A6C34878D82A}">
                    <a16:rowId xmlns:a16="http://schemas.microsoft.com/office/drawing/2014/main" val="3903932077"/>
                  </a:ext>
                </a:extLst>
              </a:tr>
              <a:tr h="217567">
                <a:tc>
                  <a:txBody>
                    <a:bodyPr/>
                    <a:lstStyle/>
                    <a:p>
                      <a:pPr algn="l" fontAlgn="ctr"/>
                      <a:r>
                        <a:rPr lang="en-US" sz="1100" u="none" strike="noStrike">
                          <a:effectLst/>
                        </a:rPr>
                        <a:t>@AssertFalse</a:t>
                      </a:r>
                      <a:endParaRPr lang="en-US" sz="1100" b="1" i="0" u="none" strike="noStrike">
                        <a:solidFill>
                          <a:srgbClr val="000000"/>
                        </a:solidFill>
                        <a:effectLst/>
                        <a:latin typeface="Arial Unicode MS"/>
                        <a:ea typeface="맑은 고딕" panose="020B0503020000020004" pitchFamily="50" charset="-127"/>
                      </a:endParaRPr>
                    </a:p>
                  </a:txBody>
                  <a:tcPr marL="2472" marR="2472" marT="2472" marB="0" anchor="ctr">
                    <a:solidFill>
                      <a:schemeClr val="bg1"/>
                    </a:solidFill>
                  </a:tcPr>
                </a:tc>
                <a:tc>
                  <a:txBody>
                    <a:bodyPr/>
                    <a:lstStyle/>
                    <a:p>
                      <a:pPr algn="l" fontAlgn="ctr"/>
                      <a:r>
                        <a:rPr lang="ko-KR" altLang="en-US" sz="1100" u="none" strike="noStrike">
                          <a:effectLst/>
                        </a:rPr>
                        <a:t>필드 값이 </a:t>
                      </a:r>
                      <a:r>
                        <a:rPr lang="en-US" altLang="ko-KR" sz="1100" u="none" strike="noStrike">
                          <a:effectLst/>
                        </a:rPr>
                        <a:t>false</a:t>
                      </a:r>
                      <a:r>
                        <a:rPr lang="ko-KR" altLang="en-US" sz="1100" u="none" strike="noStrike">
                          <a:effectLst/>
                        </a:rPr>
                        <a:t>여야 함을 검증</a:t>
                      </a:r>
                      <a:r>
                        <a:rPr lang="en-US" altLang="ko-KR" sz="1100" u="none" strike="noStrike">
                          <a:effectLst/>
                        </a:rPr>
                        <a:t>.</a:t>
                      </a:r>
                      <a:endParaRPr lang="en-US" altLang="ko-KR" sz="1100" b="0" i="0" u="none" strike="noStrike">
                        <a:solidFill>
                          <a:srgbClr val="000000"/>
                        </a:solidFill>
                        <a:effectLst/>
                        <a:latin typeface="맑은 고딕" panose="020B0503020000020004" pitchFamily="50" charset="-127"/>
                        <a:ea typeface="맑은 고딕" panose="020B0503020000020004" pitchFamily="50" charset="-127"/>
                      </a:endParaRPr>
                    </a:p>
                  </a:txBody>
                  <a:tcPr marL="2472" marR="2472" marT="2472" marB="0" anchor="ctr">
                    <a:solidFill>
                      <a:schemeClr val="bg1"/>
                    </a:solidFill>
                  </a:tcPr>
                </a:tc>
                <a:tc>
                  <a:txBody>
                    <a:bodyPr/>
                    <a:lstStyle/>
                    <a:p>
                      <a:pPr algn="l" fontAlgn="ctr"/>
                      <a:endParaRPr lang="ko-KR" alt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2472" marR="2472" marT="2472" marB="0" anchor="ctr">
                    <a:solidFill>
                      <a:schemeClr val="bg1"/>
                    </a:solidFill>
                  </a:tcPr>
                </a:tc>
                <a:tc>
                  <a:txBody>
                    <a:bodyPr/>
                    <a:lstStyle/>
                    <a:p>
                      <a:pPr algn="l" fontAlgn="ctr"/>
                      <a:endParaRPr lang="ko-KR" alt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2472" marR="2472" marT="2472" marB="0" anchor="ctr">
                    <a:solidFill>
                      <a:schemeClr val="bg1"/>
                    </a:solidFill>
                  </a:tcPr>
                </a:tc>
                <a:extLst>
                  <a:ext uri="{0D108BD9-81ED-4DB2-BD59-A6C34878D82A}">
                    <a16:rowId xmlns:a16="http://schemas.microsoft.com/office/drawing/2014/main" val="2091850029"/>
                  </a:ext>
                </a:extLst>
              </a:tr>
              <a:tr h="217567">
                <a:tc>
                  <a:txBody>
                    <a:bodyPr/>
                    <a:lstStyle/>
                    <a:p>
                      <a:pPr algn="l" fontAlgn="ctr"/>
                      <a:r>
                        <a:rPr lang="en-US" sz="1100" u="none" strike="noStrike">
                          <a:effectLst/>
                        </a:rPr>
                        <a:t>@Past</a:t>
                      </a:r>
                      <a:endParaRPr lang="en-US" sz="1100" b="1" i="0" u="none" strike="noStrike">
                        <a:solidFill>
                          <a:srgbClr val="000000"/>
                        </a:solidFill>
                        <a:effectLst/>
                        <a:latin typeface="Arial Unicode MS"/>
                        <a:ea typeface="맑은 고딕" panose="020B0503020000020004" pitchFamily="50" charset="-127"/>
                      </a:endParaRPr>
                    </a:p>
                  </a:txBody>
                  <a:tcPr marL="2472" marR="2472" marT="2472" marB="0" anchor="ctr">
                    <a:solidFill>
                      <a:schemeClr val="bg1"/>
                    </a:solidFill>
                  </a:tcPr>
                </a:tc>
                <a:tc>
                  <a:txBody>
                    <a:bodyPr/>
                    <a:lstStyle/>
                    <a:p>
                      <a:pPr algn="l" fontAlgn="ctr"/>
                      <a:r>
                        <a:rPr lang="ko-KR" altLang="en-US" sz="1100" u="none" strike="noStrike">
                          <a:effectLst/>
                        </a:rPr>
                        <a:t>날짜 값이 과거 날짜여야 함을 검증</a:t>
                      </a:r>
                      <a:r>
                        <a:rPr lang="en-US" altLang="ko-KR" sz="1100" u="none" strike="noStrike">
                          <a:effectLst/>
                        </a:rPr>
                        <a:t>.</a:t>
                      </a:r>
                      <a:endParaRPr lang="en-US" altLang="ko-KR" sz="1100" b="0" i="0" u="none" strike="noStrike">
                        <a:solidFill>
                          <a:srgbClr val="000000"/>
                        </a:solidFill>
                        <a:effectLst/>
                        <a:latin typeface="맑은 고딕" panose="020B0503020000020004" pitchFamily="50" charset="-127"/>
                        <a:ea typeface="맑은 고딕" panose="020B0503020000020004" pitchFamily="50" charset="-127"/>
                      </a:endParaRPr>
                    </a:p>
                  </a:txBody>
                  <a:tcPr marL="2472" marR="2472" marT="2472" marB="0" anchor="ctr">
                    <a:solidFill>
                      <a:schemeClr val="bg1"/>
                    </a:solidFill>
                  </a:tcPr>
                </a:tc>
                <a:tc>
                  <a:txBody>
                    <a:bodyPr/>
                    <a:lstStyle/>
                    <a:p>
                      <a:pPr algn="l" fontAlgn="ctr"/>
                      <a:endParaRPr lang="ko-KR" alt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2472" marR="2472" marT="2472" marB="0" anchor="ctr">
                    <a:solidFill>
                      <a:schemeClr val="bg1"/>
                    </a:solidFill>
                  </a:tcPr>
                </a:tc>
                <a:tc>
                  <a:txBody>
                    <a:bodyPr/>
                    <a:lstStyle/>
                    <a:p>
                      <a:pPr algn="l" fontAlgn="ctr"/>
                      <a:endParaRPr lang="ko-KR" alt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2472" marR="2472" marT="2472" marB="0" anchor="ctr">
                    <a:solidFill>
                      <a:schemeClr val="bg1"/>
                    </a:solidFill>
                  </a:tcPr>
                </a:tc>
                <a:extLst>
                  <a:ext uri="{0D108BD9-81ED-4DB2-BD59-A6C34878D82A}">
                    <a16:rowId xmlns:a16="http://schemas.microsoft.com/office/drawing/2014/main" val="1254930457"/>
                  </a:ext>
                </a:extLst>
              </a:tr>
              <a:tr h="217567">
                <a:tc>
                  <a:txBody>
                    <a:bodyPr/>
                    <a:lstStyle/>
                    <a:p>
                      <a:pPr algn="l" fontAlgn="ctr"/>
                      <a:r>
                        <a:rPr lang="en-US" sz="1100" u="none" strike="noStrike">
                          <a:effectLst/>
                        </a:rPr>
                        <a:t>@Future</a:t>
                      </a:r>
                      <a:endParaRPr lang="en-US" sz="1100" b="1" i="0" u="none" strike="noStrike">
                        <a:solidFill>
                          <a:srgbClr val="000000"/>
                        </a:solidFill>
                        <a:effectLst/>
                        <a:latin typeface="Arial Unicode MS"/>
                        <a:ea typeface="맑은 고딕" panose="020B0503020000020004" pitchFamily="50" charset="-127"/>
                      </a:endParaRPr>
                    </a:p>
                  </a:txBody>
                  <a:tcPr marL="2472" marR="2472" marT="2472" marB="0" anchor="ctr">
                    <a:solidFill>
                      <a:schemeClr val="bg1"/>
                    </a:solidFill>
                  </a:tcPr>
                </a:tc>
                <a:tc>
                  <a:txBody>
                    <a:bodyPr/>
                    <a:lstStyle/>
                    <a:p>
                      <a:pPr algn="l" fontAlgn="ctr"/>
                      <a:r>
                        <a:rPr lang="ko-KR" altLang="en-US" sz="1100" u="none" strike="noStrike">
                          <a:effectLst/>
                        </a:rPr>
                        <a:t>날짜 값이 미래 날짜여야 함을 검증</a:t>
                      </a:r>
                      <a:r>
                        <a:rPr lang="en-US" altLang="ko-KR" sz="1100" u="none" strike="noStrike">
                          <a:effectLst/>
                        </a:rPr>
                        <a:t>.</a:t>
                      </a:r>
                      <a:endParaRPr lang="en-US" altLang="ko-KR" sz="1100" b="0" i="0" u="none" strike="noStrike">
                        <a:solidFill>
                          <a:srgbClr val="000000"/>
                        </a:solidFill>
                        <a:effectLst/>
                        <a:latin typeface="맑은 고딕" panose="020B0503020000020004" pitchFamily="50" charset="-127"/>
                        <a:ea typeface="맑은 고딕" panose="020B0503020000020004" pitchFamily="50" charset="-127"/>
                      </a:endParaRPr>
                    </a:p>
                  </a:txBody>
                  <a:tcPr marL="2472" marR="2472" marT="2472" marB="0" anchor="ctr">
                    <a:solidFill>
                      <a:schemeClr val="bg1"/>
                    </a:solidFill>
                  </a:tcPr>
                </a:tc>
                <a:tc>
                  <a:txBody>
                    <a:bodyPr/>
                    <a:lstStyle/>
                    <a:p>
                      <a:pPr algn="l" fontAlgn="ctr"/>
                      <a:endParaRPr lang="ko-KR" alt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2472" marR="2472" marT="2472" marB="0" anchor="ctr">
                    <a:solidFill>
                      <a:schemeClr val="bg1"/>
                    </a:solidFill>
                  </a:tcPr>
                </a:tc>
                <a:tc>
                  <a:txBody>
                    <a:bodyPr/>
                    <a:lstStyle/>
                    <a:p>
                      <a:pPr algn="l" fontAlgn="ctr"/>
                      <a:endParaRPr lang="ko-KR" alt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2472" marR="2472" marT="2472" marB="0" anchor="ctr">
                    <a:solidFill>
                      <a:schemeClr val="bg1"/>
                    </a:solidFill>
                  </a:tcPr>
                </a:tc>
                <a:extLst>
                  <a:ext uri="{0D108BD9-81ED-4DB2-BD59-A6C34878D82A}">
                    <a16:rowId xmlns:a16="http://schemas.microsoft.com/office/drawing/2014/main" val="590862668"/>
                  </a:ext>
                </a:extLst>
              </a:tr>
              <a:tr h="271959">
                <a:tc>
                  <a:txBody>
                    <a:bodyPr/>
                    <a:lstStyle/>
                    <a:p>
                      <a:pPr algn="l" fontAlgn="ctr"/>
                      <a:r>
                        <a:rPr lang="en-US" sz="1100" u="none" strike="noStrike">
                          <a:effectLst/>
                        </a:rPr>
                        <a:t>@Valid</a:t>
                      </a:r>
                      <a:endParaRPr lang="en-US" sz="1100" b="1" i="0" u="none" strike="noStrike">
                        <a:solidFill>
                          <a:srgbClr val="000000"/>
                        </a:solidFill>
                        <a:effectLst/>
                        <a:latin typeface="Arial Unicode MS"/>
                        <a:ea typeface="맑은 고딕" panose="020B0503020000020004" pitchFamily="50" charset="-127"/>
                      </a:endParaRPr>
                    </a:p>
                  </a:txBody>
                  <a:tcPr marL="2472" marR="2472" marT="2472" marB="0" anchor="ctr">
                    <a:solidFill>
                      <a:schemeClr val="bg1"/>
                    </a:solidFill>
                  </a:tcPr>
                </a:tc>
                <a:tc>
                  <a:txBody>
                    <a:bodyPr/>
                    <a:lstStyle/>
                    <a:p>
                      <a:pPr algn="l" fontAlgn="ctr"/>
                      <a:r>
                        <a:rPr lang="ko-KR" altLang="en-US" sz="1100" u="none" strike="noStrike">
                          <a:effectLst/>
                        </a:rPr>
                        <a:t>중첩된 객체나 필드를 재귀적으로 검증</a:t>
                      </a:r>
                      <a:r>
                        <a:rPr lang="en-US" altLang="ko-KR" sz="1100" u="none" strike="noStrike">
                          <a:effectLst/>
                        </a:rPr>
                        <a:t>.</a:t>
                      </a:r>
                      <a:endParaRPr lang="en-US" altLang="ko-KR" sz="1100" b="0" i="0" u="none" strike="noStrike">
                        <a:solidFill>
                          <a:srgbClr val="000000"/>
                        </a:solidFill>
                        <a:effectLst/>
                        <a:latin typeface="맑은 고딕" panose="020B0503020000020004" pitchFamily="50" charset="-127"/>
                        <a:ea typeface="맑은 고딕" panose="020B0503020000020004" pitchFamily="50" charset="-127"/>
                      </a:endParaRPr>
                    </a:p>
                  </a:txBody>
                  <a:tcPr marL="2472" marR="2472" marT="2472" marB="0" anchor="ctr">
                    <a:solidFill>
                      <a:schemeClr val="bg1"/>
                    </a:solidFill>
                  </a:tcPr>
                </a:tc>
                <a:tc>
                  <a:txBody>
                    <a:bodyPr/>
                    <a:lstStyle/>
                    <a:p>
                      <a:pPr algn="l" fontAlgn="ctr"/>
                      <a:endParaRPr lang="ko-KR" alt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2472" marR="2472" marT="2472" marB="0" anchor="ctr">
                    <a:solidFill>
                      <a:schemeClr val="bg1"/>
                    </a:solidFill>
                  </a:tcPr>
                </a:tc>
                <a:tc>
                  <a:txBody>
                    <a:bodyPr/>
                    <a:lstStyle/>
                    <a:p>
                      <a:pPr algn="l" fontAlgn="ctr"/>
                      <a:endParaRPr lang="ko-KR" alt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2472" marR="2472" marT="2472" marB="0" anchor="ctr">
                    <a:solidFill>
                      <a:schemeClr val="bg1"/>
                    </a:solidFill>
                  </a:tcPr>
                </a:tc>
                <a:extLst>
                  <a:ext uri="{0D108BD9-81ED-4DB2-BD59-A6C34878D82A}">
                    <a16:rowId xmlns:a16="http://schemas.microsoft.com/office/drawing/2014/main" val="1217048784"/>
                  </a:ext>
                </a:extLst>
              </a:tr>
            </a:tbl>
          </a:graphicData>
        </a:graphic>
      </p:graphicFrame>
      <p:sp>
        <p:nvSpPr>
          <p:cNvPr id="26" name="TextBox 25">
            <a:extLst>
              <a:ext uri="{FF2B5EF4-FFF2-40B4-BE49-F238E27FC236}">
                <a16:creationId xmlns:a16="http://schemas.microsoft.com/office/drawing/2014/main" id="{626818C5-D69C-470C-98AB-FA952C97478A}"/>
              </a:ext>
            </a:extLst>
          </p:cNvPr>
          <p:cNvSpPr txBox="1"/>
          <p:nvPr/>
        </p:nvSpPr>
        <p:spPr>
          <a:xfrm>
            <a:off x="3297936" y="6273438"/>
            <a:ext cx="4657344" cy="276999"/>
          </a:xfrm>
          <a:prstGeom prst="rect">
            <a:avLst/>
          </a:prstGeom>
          <a:noFill/>
        </p:spPr>
        <p:txBody>
          <a:bodyPr wrap="square">
            <a:spAutoFit/>
          </a:bodyPr>
          <a:lstStyle/>
          <a:p>
            <a:r>
              <a:rPr lang="ko-KR" altLang="en-US" sz="1200" i="1">
                <a:solidFill>
                  <a:srgbClr val="0070C0"/>
                </a:solidFill>
              </a:rPr>
              <a:t>https://hibernate.org/validator/documentation/getting-started/</a:t>
            </a:r>
          </a:p>
        </p:txBody>
      </p:sp>
    </p:spTree>
    <p:extLst>
      <p:ext uri="{BB962C8B-B14F-4D97-AF65-F5344CB8AC3E}">
        <p14:creationId xmlns:p14="http://schemas.microsoft.com/office/powerpoint/2010/main" val="3476212480"/>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직사각형 15">
            <a:extLst>
              <a:ext uri="{FF2B5EF4-FFF2-40B4-BE49-F238E27FC236}">
                <a16:creationId xmlns:a16="http://schemas.microsoft.com/office/drawing/2014/main" id="{329A2612-2917-599E-461B-EA9902094779}"/>
              </a:ext>
            </a:extLst>
          </p:cNvPr>
          <p:cNvSpPr/>
          <p:nvPr/>
        </p:nvSpPr>
        <p:spPr>
          <a:xfrm>
            <a:off x="107316" y="241838"/>
            <a:ext cx="2734082"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Bean Validation </a:t>
            </a:r>
            <a:r>
              <a:rPr lang="ko-KR" altLang="en-US" b="1">
                <a:solidFill>
                  <a:schemeClr val="accent1">
                    <a:lumMod val="75000"/>
                  </a:schemeClr>
                </a:solidFill>
                <a:latin typeface="+mn-ea"/>
              </a:rPr>
              <a:t>사용</a:t>
            </a:r>
          </a:p>
        </p:txBody>
      </p:sp>
      <p:sp>
        <p:nvSpPr>
          <p:cNvPr id="13" name="Rectangle 4">
            <a:extLst>
              <a:ext uri="{FF2B5EF4-FFF2-40B4-BE49-F238E27FC236}">
                <a16:creationId xmlns:a16="http://schemas.microsoft.com/office/drawing/2014/main" id="{AA46AD37-15D0-422E-BFBD-A397B130B926}"/>
              </a:ext>
            </a:extLst>
          </p:cNvPr>
          <p:cNvSpPr>
            <a:spLocks noChangeArrowheads="1"/>
          </p:cNvSpPr>
          <p:nvPr/>
        </p:nvSpPr>
        <p:spPr bwMode="auto">
          <a:xfrm>
            <a:off x="608679" y="1301085"/>
            <a:ext cx="9326955" cy="307777"/>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400" b="0" i="0" u="none" strike="noStrike" cap="none" normalizeH="0" baseline="0">
                <a:ln>
                  <a:noFill/>
                </a:ln>
                <a:solidFill>
                  <a:srgbClr val="BCBEC4"/>
                </a:solidFill>
                <a:effectLst/>
                <a:ea typeface="JetBrains Mono"/>
              </a:rPr>
              <a:t>implementation </a:t>
            </a:r>
            <a:r>
              <a:rPr kumimoji="0" lang="ko-KR" altLang="ko-KR" sz="1400" b="0" i="0" u="none" strike="noStrike" cap="none" normalizeH="0" baseline="0">
                <a:ln>
                  <a:noFill/>
                </a:ln>
                <a:solidFill>
                  <a:srgbClr val="6AAB73"/>
                </a:solidFill>
                <a:effectLst/>
                <a:ea typeface="JetBrains Mono"/>
              </a:rPr>
              <a:t>'org.springframework.boot:spring-boot-starter-validation'</a:t>
            </a:r>
            <a:endParaRPr kumimoji="0" lang="ko-KR" altLang="ko-KR" sz="1400" b="0" i="0" u="none" strike="noStrike" cap="none" normalizeH="0" baseline="0">
              <a:ln>
                <a:noFill/>
              </a:ln>
              <a:solidFill>
                <a:schemeClr val="tx1"/>
              </a:solidFill>
              <a:effectLst/>
            </a:endParaRPr>
          </a:p>
        </p:txBody>
      </p:sp>
      <p:sp>
        <p:nvSpPr>
          <p:cNvPr id="14" name="직사각형 13">
            <a:extLst>
              <a:ext uri="{FF2B5EF4-FFF2-40B4-BE49-F238E27FC236}">
                <a16:creationId xmlns:a16="http://schemas.microsoft.com/office/drawing/2014/main" id="{199A20D6-59F4-49F8-B2FF-B43F70A73E1A}"/>
              </a:ext>
            </a:extLst>
          </p:cNvPr>
          <p:cNvSpPr/>
          <p:nvPr/>
        </p:nvSpPr>
        <p:spPr>
          <a:xfrm>
            <a:off x="320628" y="611170"/>
            <a:ext cx="10229432"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t>어노테이션 검증을 수행하기 위해서는 스프링 부트에서 제공하는 의존성을 추가해야한다</a:t>
            </a:r>
            <a:endParaRPr lang="en-US" altLang="ko-KR" sz="1200"/>
          </a:p>
          <a:p>
            <a:pPr marL="171450" indent="-171450">
              <a:lnSpc>
                <a:spcPct val="150000"/>
              </a:lnSpc>
              <a:buFont typeface="Arial" panose="020B0604020202020204" pitchFamily="34" charset="0"/>
              <a:buChar char="•"/>
            </a:pPr>
            <a:r>
              <a:rPr lang="en-US" altLang="ko-KR" sz="1200"/>
              <a:t>Bean Validation </a:t>
            </a:r>
            <a:r>
              <a:rPr lang="ko-KR" altLang="en-US" sz="1200"/>
              <a:t>표준을 구현한 대표적인 기술들이 있으며 </a:t>
            </a:r>
            <a:r>
              <a:rPr lang="en-US" altLang="ko-KR" sz="1200"/>
              <a:t>Hibernate Validator, Apache Bval </a:t>
            </a:r>
            <a:r>
              <a:rPr lang="ko-KR" altLang="en-US" sz="1200"/>
              <a:t>등이 있으며 주로 </a:t>
            </a:r>
            <a:r>
              <a:rPr lang="en-US" altLang="ko-KR" sz="1200"/>
              <a:t>Hibernate Validator </a:t>
            </a:r>
            <a:r>
              <a:rPr lang="ko-KR" altLang="en-US" sz="1200"/>
              <a:t>를 사용한다    </a:t>
            </a:r>
            <a:endParaRPr lang="en-US" altLang="ko-KR" sz="1200">
              <a:latin typeface="+mn-ea"/>
            </a:endParaRPr>
          </a:p>
        </p:txBody>
      </p:sp>
      <p:pic>
        <p:nvPicPr>
          <p:cNvPr id="17" name="그림 16">
            <a:extLst>
              <a:ext uri="{FF2B5EF4-FFF2-40B4-BE49-F238E27FC236}">
                <a16:creationId xmlns:a16="http://schemas.microsoft.com/office/drawing/2014/main" id="{DD279DE1-D0B7-4519-B0ED-A7BB79288748}"/>
              </a:ext>
            </a:extLst>
          </p:cNvPr>
          <p:cNvPicPr>
            <a:picLocks noChangeAspect="1"/>
          </p:cNvPicPr>
          <p:nvPr/>
        </p:nvPicPr>
        <p:blipFill>
          <a:blip r:embed="rId3"/>
          <a:stretch>
            <a:fillRect/>
          </a:stretch>
        </p:blipFill>
        <p:spPr>
          <a:xfrm>
            <a:off x="903154" y="2576718"/>
            <a:ext cx="3973774" cy="1265120"/>
          </a:xfrm>
          <a:prstGeom prst="rect">
            <a:avLst/>
          </a:prstGeom>
        </p:spPr>
      </p:pic>
      <p:pic>
        <p:nvPicPr>
          <p:cNvPr id="20" name="그림 19">
            <a:extLst>
              <a:ext uri="{FF2B5EF4-FFF2-40B4-BE49-F238E27FC236}">
                <a16:creationId xmlns:a16="http://schemas.microsoft.com/office/drawing/2014/main" id="{76154CD0-9EAF-448B-98D1-FEFA39C59FEA}"/>
              </a:ext>
            </a:extLst>
          </p:cNvPr>
          <p:cNvPicPr>
            <a:picLocks noChangeAspect="1"/>
          </p:cNvPicPr>
          <p:nvPr/>
        </p:nvPicPr>
        <p:blipFill>
          <a:blip r:embed="rId4"/>
          <a:stretch>
            <a:fillRect/>
          </a:stretch>
        </p:blipFill>
        <p:spPr>
          <a:xfrm>
            <a:off x="5870575" y="2689530"/>
            <a:ext cx="3741143" cy="989844"/>
          </a:xfrm>
          <a:prstGeom prst="rect">
            <a:avLst/>
          </a:prstGeom>
        </p:spPr>
      </p:pic>
      <p:sp>
        <p:nvSpPr>
          <p:cNvPr id="21" name="직사각형 20">
            <a:extLst>
              <a:ext uri="{FF2B5EF4-FFF2-40B4-BE49-F238E27FC236}">
                <a16:creationId xmlns:a16="http://schemas.microsoft.com/office/drawing/2014/main" id="{DD894BF6-F86C-4B61-B32B-9E8A51A4ECD9}"/>
              </a:ext>
            </a:extLst>
          </p:cNvPr>
          <p:cNvSpPr/>
          <p:nvPr/>
        </p:nvSpPr>
        <p:spPr>
          <a:xfrm>
            <a:off x="5115507" y="2861286"/>
            <a:ext cx="516488" cy="646331"/>
          </a:xfrm>
          <a:prstGeom prst="rect">
            <a:avLst/>
          </a:prstGeom>
        </p:spPr>
        <p:txBody>
          <a:bodyPr wrap="none">
            <a:spAutoFit/>
          </a:bodyPr>
          <a:lstStyle/>
          <a:p>
            <a:r>
              <a:rPr lang="en-US" altLang="ko-KR" sz="3600" b="1">
                <a:latin typeface="+mn-ea"/>
              </a:rPr>
              <a:t>+</a:t>
            </a:r>
            <a:endParaRPr lang="ko-KR" altLang="en-US" sz="3600" b="1">
              <a:latin typeface="+mn-ea"/>
            </a:endParaRPr>
          </a:p>
        </p:txBody>
      </p:sp>
      <p:sp>
        <p:nvSpPr>
          <p:cNvPr id="23" name="직사각형 22">
            <a:extLst>
              <a:ext uri="{FF2B5EF4-FFF2-40B4-BE49-F238E27FC236}">
                <a16:creationId xmlns:a16="http://schemas.microsoft.com/office/drawing/2014/main" id="{DFB2F1CD-4F12-435B-B364-6214DB9DE8F7}"/>
              </a:ext>
            </a:extLst>
          </p:cNvPr>
          <p:cNvSpPr/>
          <p:nvPr/>
        </p:nvSpPr>
        <p:spPr>
          <a:xfrm>
            <a:off x="2280288" y="4066604"/>
            <a:ext cx="969881" cy="307777"/>
          </a:xfrm>
          <a:prstGeom prst="rect">
            <a:avLst/>
          </a:prstGeom>
        </p:spPr>
        <p:txBody>
          <a:bodyPr wrap="none">
            <a:spAutoFit/>
          </a:bodyPr>
          <a:lstStyle/>
          <a:p>
            <a:r>
              <a:rPr lang="en-US" altLang="ko-KR" sz="1400">
                <a:latin typeface="+mn-ea"/>
              </a:rPr>
              <a:t>Java </a:t>
            </a:r>
            <a:r>
              <a:rPr lang="ko-KR" altLang="en-US" sz="1400">
                <a:latin typeface="+mn-ea"/>
              </a:rPr>
              <a:t>표준</a:t>
            </a:r>
          </a:p>
        </p:txBody>
      </p:sp>
      <p:sp>
        <p:nvSpPr>
          <p:cNvPr id="24" name="직사각형 23">
            <a:extLst>
              <a:ext uri="{FF2B5EF4-FFF2-40B4-BE49-F238E27FC236}">
                <a16:creationId xmlns:a16="http://schemas.microsoft.com/office/drawing/2014/main" id="{35E2FA92-DFC3-4AEE-B4A0-E1A044EC85FB}"/>
              </a:ext>
            </a:extLst>
          </p:cNvPr>
          <p:cNvSpPr/>
          <p:nvPr/>
        </p:nvSpPr>
        <p:spPr>
          <a:xfrm>
            <a:off x="7134285" y="3912715"/>
            <a:ext cx="965329" cy="307777"/>
          </a:xfrm>
          <a:prstGeom prst="rect">
            <a:avLst/>
          </a:prstGeom>
        </p:spPr>
        <p:txBody>
          <a:bodyPr wrap="none">
            <a:spAutoFit/>
          </a:bodyPr>
          <a:lstStyle/>
          <a:p>
            <a:r>
              <a:rPr lang="ko-KR" altLang="en-US" sz="1400">
                <a:latin typeface="+mn-ea"/>
              </a:rPr>
              <a:t>구현 기술</a:t>
            </a:r>
          </a:p>
        </p:txBody>
      </p:sp>
      <p:sp>
        <p:nvSpPr>
          <p:cNvPr id="25" name="화살표: 아래쪽 24">
            <a:extLst>
              <a:ext uri="{FF2B5EF4-FFF2-40B4-BE49-F238E27FC236}">
                <a16:creationId xmlns:a16="http://schemas.microsoft.com/office/drawing/2014/main" id="{0F2FCCCB-443D-460E-83F2-5CF0FC39DCC1}"/>
              </a:ext>
            </a:extLst>
          </p:cNvPr>
          <p:cNvSpPr/>
          <p:nvPr/>
        </p:nvSpPr>
        <p:spPr>
          <a:xfrm>
            <a:off x="5190871" y="1873334"/>
            <a:ext cx="365760" cy="438912"/>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ko-KR" altLang="en-US"/>
          </a:p>
        </p:txBody>
      </p:sp>
      <p:sp>
        <p:nvSpPr>
          <p:cNvPr id="27" name="직사각형 26">
            <a:extLst>
              <a:ext uri="{FF2B5EF4-FFF2-40B4-BE49-F238E27FC236}">
                <a16:creationId xmlns:a16="http://schemas.microsoft.com/office/drawing/2014/main" id="{982241B7-1848-427B-BB2B-8B614CE32BFB}"/>
              </a:ext>
            </a:extLst>
          </p:cNvPr>
          <p:cNvSpPr/>
          <p:nvPr/>
        </p:nvSpPr>
        <p:spPr>
          <a:xfrm>
            <a:off x="107316" y="4792094"/>
            <a:ext cx="1709122"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주요 클래스</a:t>
            </a:r>
          </a:p>
        </p:txBody>
      </p:sp>
      <p:sp>
        <p:nvSpPr>
          <p:cNvPr id="29" name="모서리가 둥근 직사각형 38">
            <a:extLst>
              <a:ext uri="{FF2B5EF4-FFF2-40B4-BE49-F238E27FC236}">
                <a16:creationId xmlns:a16="http://schemas.microsoft.com/office/drawing/2014/main" id="{375D41E7-F6EE-491A-98AA-56CFA1267180}"/>
              </a:ext>
            </a:extLst>
          </p:cNvPr>
          <p:cNvSpPr/>
          <p:nvPr/>
        </p:nvSpPr>
        <p:spPr>
          <a:xfrm>
            <a:off x="3198250" y="5363836"/>
            <a:ext cx="1963999"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ValidatorFactory</a:t>
            </a:r>
            <a:endParaRPr lang="ko-KR" altLang="en-US" sz="1400">
              <a:solidFill>
                <a:schemeClr val="tx1"/>
              </a:solidFill>
              <a:latin typeface="+mj-lt"/>
              <a:ea typeface="나눔바른고딕" panose="020B0603020101020101"/>
            </a:endParaRPr>
          </a:p>
        </p:txBody>
      </p:sp>
      <p:sp>
        <p:nvSpPr>
          <p:cNvPr id="30" name="모서리가 둥근 직사각형 38">
            <a:extLst>
              <a:ext uri="{FF2B5EF4-FFF2-40B4-BE49-F238E27FC236}">
                <a16:creationId xmlns:a16="http://schemas.microsoft.com/office/drawing/2014/main" id="{4D6A3F08-73ED-4A48-9F83-C2BB5A050CD3}"/>
              </a:ext>
            </a:extLst>
          </p:cNvPr>
          <p:cNvSpPr/>
          <p:nvPr/>
        </p:nvSpPr>
        <p:spPr>
          <a:xfrm>
            <a:off x="5904144" y="5363836"/>
            <a:ext cx="1963999"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Validator</a:t>
            </a:r>
            <a:endParaRPr lang="ko-KR" altLang="en-US" sz="1400">
              <a:solidFill>
                <a:schemeClr val="tx1"/>
              </a:solidFill>
              <a:latin typeface="+mj-lt"/>
              <a:ea typeface="나눔바른고딕" panose="020B0603020101020101"/>
            </a:endParaRPr>
          </a:p>
        </p:txBody>
      </p:sp>
      <p:sp>
        <p:nvSpPr>
          <p:cNvPr id="32" name="모서리가 둥근 직사각형 38">
            <a:extLst>
              <a:ext uri="{FF2B5EF4-FFF2-40B4-BE49-F238E27FC236}">
                <a16:creationId xmlns:a16="http://schemas.microsoft.com/office/drawing/2014/main" id="{4FC14C82-EB28-47F8-ABFA-46F9A821A5F0}"/>
              </a:ext>
            </a:extLst>
          </p:cNvPr>
          <p:cNvSpPr/>
          <p:nvPr/>
        </p:nvSpPr>
        <p:spPr>
          <a:xfrm>
            <a:off x="8586061" y="5363836"/>
            <a:ext cx="1963999"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ConstraintViolation</a:t>
            </a:r>
            <a:endParaRPr lang="ko-KR" altLang="en-US" sz="1400">
              <a:solidFill>
                <a:schemeClr val="tx1"/>
              </a:solidFill>
              <a:latin typeface="+mj-lt"/>
              <a:ea typeface="나눔바른고딕" panose="020B0603020101020101"/>
            </a:endParaRPr>
          </a:p>
        </p:txBody>
      </p:sp>
      <p:sp>
        <p:nvSpPr>
          <p:cNvPr id="33" name="모서리가 둥근 직사각형 38">
            <a:extLst>
              <a:ext uri="{FF2B5EF4-FFF2-40B4-BE49-F238E27FC236}">
                <a16:creationId xmlns:a16="http://schemas.microsoft.com/office/drawing/2014/main" id="{59EEC571-7FDB-4212-98A5-DAFBCB403B4F}"/>
              </a:ext>
            </a:extLst>
          </p:cNvPr>
          <p:cNvSpPr/>
          <p:nvPr/>
        </p:nvSpPr>
        <p:spPr>
          <a:xfrm>
            <a:off x="492356" y="5363836"/>
            <a:ext cx="1963999"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Validation</a:t>
            </a:r>
            <a:endParaRPr lang="ko-KR" altLang="en-US" sz="1400">
              <a:solidFill>
                <a:schemeClr val="tx1"/>
              </a:solidFill>
              <a:latin typeface="+mj-lt"/>
              <a:ea typeface="나눔바른고딕" panose="020B0603020101020101"/>
            </a:endParaRPr>
          </a:p>
        </p:txBody>
      </p:sp>
      <p:cxnSp>
        <p:nvCxnSpPr>
          <p:cNvPr id="5" name="직선 화살표 연결선 4">
            <a:extLst>
              <a:ext uri="{FF2B5EF4-FFF2-40B4-BE49-F238E27FC236}">
                <a16:creationId xmlns:a16="http://schemas.microsoft.com/office/drawing/2014/main" id="{67FD4F12-00AE-4517-8ED8-BE2E2097ADAF}"/>
              </a:ext>
            </a:extLst>
          </p:cNvPr>
          <p:cNvCxnSpPr>
            <a:stCxn id="33" idx="3"/>
            <a:endCxn id="29" idx="1"/>
          </p:cNvCxnSpPr>
          <p:nvPr/>
        </p:nvCxnSpPr>
        <p:spPr>
          <a:xfrm>
            <a:off x="2456355" y="5610724"/>
            <a:ext cx="74189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직선 화살표 연결선 6">
            <a:extLst>
              <a:ext uri="{FF2B5EF4-FFF2-40B4-BE49-F238E27FC236}">
                <a16:creationId xmlns:a16="http://schemas.microsoft.com/office/drawing/2014/main" id="{5F11BEE8-3501-403F-9C51-92FD76E7409B}"/>
              </a:ext>
            </a:extLst>
          </p:cNvPr>
          <p:cNvCxnSpPr>
            <a:stCxn id="29" idx="3"/>
            <a:endCxn id="30" idx="1"/>
          </p:cNvCxnSpPr>
          <p:nvPr/>
        </p:nvCxnSpPr>
        <p:spPr>
          <a:xfrm>
            <a:off x="5162249" y="5610724"/>
            <a:ext cx="74189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직선 화살표 연결선 33">
            <a:extLst>
              <a:ext uri="{FF2B5EF4-FFF2-40B4-BE49-F238E27FC236}">
                <a16:creationId xmlns:a16="http://schemas.microsoft.com/office/drawing/2014/main" id="{7B1AAC08-4BD7-44DE-BF50-59FA892AEEA8}"/>
              </a:ext>
            </a:extLst>
          </p:cNvPr>
          <p:cNvCxnSpPr>
            <a:stCxn id="30" idx="3"/>
            <a:endCxn id="32" idx="1"/>
          </p:cNvCxnSpPr>
          <p:nvPr/>
        </p:nvCxnSpPr>
        <p:spPr>
          <a:xfrm>
            <a:off x="7868143" y="5610724"/>
            <a:ext cx="717918"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직사각형 34">
            <a:extLst>
              <a:ext uri="{FF2B5EF4-FFF2-40B4-BE49-F238E27FC236}">
                <a16:creationId xmlns:a16="http://schemas.microsoft.com/office/drawing/2014/main" id="{655DF38D-A9EE-4271-9F01-1D0C44FA4189}"/>
              </a:ext>
            </a:extLst>
          </p:cNvPr>
          <p:cNvSpPr/>
          <p:nvPr/>
        </p:nvSpPr>
        <p:spPr>
          <a:xfrm>
            <a:off x="572505" y="5976568"/>
            <a:ext cx="1803699" cy="261610"/>
          </a:xfrm>
          <a:prstGeom prst="rect">
            <a:avLst/>
          </a:prstGeom>
        </p:spPr>
        <p:txBody>
          <a:bodyPr wrap="none">
            <a:spAutoFit/>
          </a:bodyPr>
          <a:lstStyle/>
          <a:p>
            <a:r>
              <a:rPr lang="en-US" altLang="ko-KR" sz="1100">
                <a:latin typeface="+mn-ea"/>
              </a:rPr>
              <a:t>Bean Validation</a:t>
            </a:r>
            <a:r>
              <a:rPr lang="ko-KR" altLang="en-US" sz="1100">
                <a:latin typeface="+mn-ea"/>
              </a:rPr>
              <a:t>의 진입점</a:t>
            </a:r>
          </a:p>
        </p:txBody>
      </p:sp>
      <p:sp>
        <p:nvSpPr>
          <p:cNvPr id="36" name="직사각형 35">
            <a:extLst>
              <a:ext uri="{FF2B5EF4-FFF2-40B4-BE49-F238E27FC236}">
                <a16:creationId xmlns:a16="http://schemas.microsoft.com/office/drawing/2014/main" id="{6B498974-2FD2-40E5-8F50-4EB6DBC6844B}"/>
              </a:ext>
            </a:extLst>
          </p:cNvPr>
          <p:cNvSpPr/>
          <p:nvPr/>
        </p:nvSpPr>
        <p:spPr>
          <a:xfrm>
            <a:off x="3491002" y="5973337"/>
            <a:ext cx="1271502" cy="261610"/>
          </a:xfrm>
          <a:prstGeom prst="rect">
            <a:avLst/>
          </a:prstGeom>
        </p:spPr>
        <p:txBody>
          <a:bodyPr wrap="none">
            <a:spAutoFit/>
          </a:bodyPr>
          <a:lstStyle/>
          <a:p>
            <a:r>
              <a:rPr lang="ko-KR" altLang="en-US" sz="1100">
                <a:solidFill>
                  <a:schemeClr val="tx1"/>
                </a:solidFill>
                <a:latin typeface="+mj-lt"/>
                <a:ea typeface="나눔바른고딕" panose="020B0603020101020101"/>
              </a:rPr>
              <a:t>빈 검증기</a:t>
            </a:r>
            <a:r>
              <a:rPr lang="en-US" altLang="ko-KR" sz="1100">
                <a:solidFill>
                  <a:schemeClr val="tx1"/>
                </a:solidFill>
                <a:latin typeface="+mj-lt"/>
                <a:ea typeface="나눔바른고딕" panose="020B0603020101020101"/>
              </a:rPr>
              <a:t> </a:t>
            </a:r>
            <a:r>
              <a:rPr lang="ko-KR" altLang="en-US" sz="1100">
                <a:solidFill>
                  <a:schemeClr val="tx1"/>
                </a:solidFill>
                <a:latin typeface="+mj-lt"/>
                <a:ea typeface="나눔바른고딕" panose="020B0603020101020101"/>
              </a:rPr>
              <a:t>생성자</a:t>
            </a:r>
            <a:endParaRPr lang="ko-KR" altLang="en-US" sz="1100">
              <a:latin typeface="+mn-ea"/>
            </a:endParaRPr>
          </a:p>
        </p:txBody>
      </p:sp>
      <p:sp>
        <p:nvSpPr>
          <p:cNvPr id="37" name="직사각형 36">
            <a:extLst>
              <a:ext uri="{FF2B5EF4-FFF2-40B4-BE49-F238E27FC236}">
                <a16:creationId xmlns:a16="http://schemas.microsoft.com/office/drawing/2014/main" id="{AB893517-C180-43F4-99BB-F85398F71F52}"/>
              </a:ext>
            </a:extLst>
          </p:cNvPr>
          <p:cNvSpPr/>
          <p:nvPr/>
        </p:nvSpPr>
        <p:spPr>
          <a:xfrm>
            <a:off x="6428111" y="5965474"/>
            <a:ext cx="798617" cy="261610"/>
          </a:xfrm>
          <a:prstGeom prst="rect">
            <a:avLst/>
          </a:prstGeom>
        </p:spPr>
        <p:txBody>
          <a:bodyPr wrap="none">
            <a:spAutoFit/>
          </a:bodyPr>
          <a:lstStyle/>
          <a:p>
            <a:r>
              <a:rPr lang="ko-KR" altLang="en-US" sz="1100">
                <a:solidFill>
                  <a:schemeClr val="tx1"/>
                </a:solidFill>
                <a:latin typeface="+mj-lt"/>
                <a:ea typeface="나눔바른고딕" panose="020B0603020101020101"/>
              </a:rPr>
              <a:t>빈 검증기</a:t>
            </a:r>
            <a:endParaRPr lang="ko-KR" altLang="en-US" sz="1100">
              <a:latin typeface="+mn-ea"/>
            </a:endParaRPr>
          </a:p>
        </p:txBody>
      </p:sp>
      <p:sp>
        <p:nvSpPr>
          <p:cNvPr id="38" name="직사각형 37">
            <a:extLst>
              <a:ext uri="{FF2B5EF4-FFF2-40B4-BE49-F238E27FC236}">
                <a16:creationId xmlns:a16="http://schemas.microsoft.com/office/drawing/2014/main" id="{000C6D45-28FC-424C-8931-E8274B4B9003}"/>
              </a:ext>
            </a:extLst>
          </p:cNvPr>
          <p:cNvSpPr/>
          <p:nvPr/>
        </p:nvSpPr>
        <p:spPr>
          <a:xfrm>
            <a:off x="8766398" y="5973337"/>
            <a:ext cx="1603324" cy="261610"/>
          </a:xfrm>
          <a:prstGeom prst="rect">
            <a:avLst/>
          </a:prstGeom>
        </p:spPr>
        <p:txBody>
          <a:bodyPr wrap="none">
            <a:spAutoFit/>
          </a:bodyPr>
          <a:lstStyle/>
          <a:p>
            <a:r>
              <a:rPr lang="ko-KR" altLang="en-US" sz="1100">
                <a:solidFill>
                  <a:schemeClr val="tx1"/>
                </a:solidFill>
                <a:latin typeface="+mj-lt"/>
                <a:ea typeface="나눔바른고딕" panose="020B0603020101020101"/>
              </a:rPr>
              <a:t>제약 조건 위반을 표현</a:t>
            </a:r>
            <a:endParaRPr lang="ko-KR" altLang="en-US" sz="1100">
              <a:latin typeface="+mn-ea"/>
            </a:endParaRPr>
          </a:p>
        </p:txBody>
      </p:sp>
    </p:spTree>
    <p:extLst>
      <p:ext uri="{BB962C8B-B14F-4D97-AF65-F5344CB8AC3E}">
        <p14:creationId xmlns:p14="http://schemas.microsoft.com/office/powerpoint/2010/main" val="1292611628"/>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직사각형 15">
            <a:extLst>
              <a:ext uri="{FF2B5EF4-FFF2-40B4-BE49-F238E27FC236}">
                <a16:creationId xmlns:a16="http://schemas.microsoft.com/office/drawing/2014/main" id="{329A2612-2917-599E-461B-EA9902094779}"/>
              </a:ext>
            </a:extLst>
          </p:cNvPr>
          <p:cNvSpPr/>
          <p:nvPr/>
        </p:nvSpPr>
        <p:spPr>
          <a:xfrm>
            <a:off x="0" y="142391"/>
            <a:ext cx="147829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기본 구현</a:t>
            </a:r>
          </a:p>
        </p:txBody>
      </p:sp>
      <p:sp>
        <p:nvSpPr>
          <p:cNvPr id="3" name="Rectangle 1">
            <a:extLst>
              <a:ext uri="{FF2B5EF4-FFF2-40B4-BE49-F238E27FC236}">
                <a16:creationId xmlns:a16="http://schemas.microsoft.com/office/drawing/2014/main" id="{B26AF7CD-B1CD-4488-9881-F9CDD2B002A3}"/>
              </a:ext>
            </a:extLst>
          </p:cNvPr>
          <p:cNvSpPr>
            <a:spLocks noChangeArrowheads="1"/>
          </p:cNvSpPr>
          <p:nvPr/>
        </p:nvSpPr>
        <p:spPr bwMode="auto">
          <a:xfrm>
            <a:off x="386370" y="604814"/>
            <a:ext cx="5248656" cy="3868367"/>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User {</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@NotNull</a:t>
            </a:r>
            <a:r>
              <a:rPr kumimoji="0" lang="ko-KR" altLang="ko-KR" sz="1100" b="0" i="0" u="none" strike="noStrike" cap="none" normalizeH="0" baseline="0">
                <a:ln>
                  <a:noFill/>
                </a:ln>
                <a:solidFill>
                  <a:srgbClr val="BCBEC4"/>
                </a:solidFill>
                <a:effectLst/>
                <a:ea typeface="JetBrains Mono"/>
              </a:rPr>
              <a:t>(message = </a:t>
            </a:r>
            <a:r>
              <a:rPr kumimoji="0" lang="ko-KR" altLang="ko-KR" sz="1100" b="0" i="0" u="none" strike="noStrike" cap="none" normalizeH="0" baseline="0">
                <a:ln>
                  <a:noFill/>
                </a:ln>
                <a:solidFill>
                  <a:srgbClr val="6AAB73"/>
                </a:solidFill>
                <a:effectLst/>
                <a:ea typeface="JetBrains Mono"/>
              </a:rPr>
              <a:t>＂</a:t>
            </a:r>
            <a:r>
              <a:rPr kumimoji="0" lang="ko-KR" altLang="en-US" sz="1100" b="0" i="0" u="none" strike="noStrike" cap="none" normalizeH="0" baseline="0">
                <a:ln>
                  <a:noFill/>
                </a:ln>
                <a:solidFill>
                  <a:srgbClr val="6AAB73"/>
                </a:solidFill>
                <a:effectLst/>
                <a:ea typeface="JetBrains Mono"/>
              </a:rPr>
              <a:t>사용자명은 필수입니다</a:t>
            </a:r>
            <a:r>
              <a:rPr kumimoji="0" lang="en-US"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@Size</a:t>
            </a:r>
            <a:r>
              <a:rPr kumimoji="0" lang="ko-KR" altLang="ko-KR" sz="1100" b="0" i="0" u="none" strike="noStrike" cap="none" normalizeH="0" baseline="0">
                <a:ln>
                  <a:noFill/>
                </a:ln>
                <a:solidFill>
                  <a:srgbClr val="BCBEC4"/>
                </a:solidFill>
                <a:effectLst/>
                <a:ea typeface="JetBrains Mono"/>
              </a:rPr>
              <a:t>(min = </a:t>
            </a:r>
            <a:r>
              <a:rPr kumimoji="0" lang="ko-KR" altLang="ko-KR" sz="1100" b="0" i="0" u="none" strike="noStrike" cap="none" normalizeH="0" baseline="0">
                <a:ln>
                  <a:noFill/>
                </a:ln>
                <a:solidFill>
                  <a:srgbClr val="2AACB8"/>
                </a:solidFill>
                <a:effectLst/>
                <a:ea typeface="JetBrains Mono"/>
              </a:rPr>
              <a:t>3</a:t>
            </a:r>
            <a:r>
              <a:rPr kumimoji="0" lang="ko-KR" altLang="ko-KR" sz="1100" b="0" i="0" u="none" strike="noStrike" cap="none" normalizeH="0" baseline="0">
                <a:ln>
                  <a:noFill/>
                </a:ln>
                <a:solidFill>
                  <a:srgbClr val="BCBEC4"/>
                </a:solidFill>
                <a:effectLst/>
                <a:ea typeface="JetBrains Mono"/>
              </a:rPr>
              <a:t>, max = </a:t>
            </a:r>
            <a:r>
              <a:rPr kumimoji="0" lang="ko-KR" altLang="ko-KR" sz="1100" b="0" i="0" u="none" strike="noStrike" cap="none" normalizeH="0" baseline="0">
                <a:ln>
                  <a:noFill/>
                </a:ln>
                <a:solidFill>
                  <a:srgbClr val="2AACB8"/>
                </a:solidFill>
                <a:effectLst/>
                <a:ea typeface="JetBrains Mono"/>
              </a:rPr>
              <a:t>15</a:t>
            </a:r>
            <a:r>
              <a:rPr kumimoji="0" lang="ko-KR" altLang="ko-KR" sz="1100" b="0" i="0" u="none" strike="noStrike" cap="none" normalizeH="0" baseline="0">
                <a:ln>
                  <a:noFill/>
                </a:ln>
                <a:solidFill>
                  <a:srgbClr val="BCBEC4"/>
                </a:solidFill>
                <a:effectLst/>
                <a:ea typeface="JetBrains Mono"/>
              </a:rPr>
              <a:t>, message = </a:t>
            </a:r>
            <a:r>
              <a:rPr kumimoji="0" lang="ko-KR" altLang="ko-KR" sz="1100" b="0" i="0" u="none" strike="noStrike" cap="none" normalizeH="0" baseline="0">
                <a:ln>
                  <a:noFill/>
                </a:ln>
                <a:solidFill>
                  <a:srgbClr val="6AAB73"/>
                </a:solidFill>
                <a:effectLst/>
                <a:ea typeface="JetBrains Mono"/>
              </a:rPr>
              <a:t>＂</a:t>
            </a:r>
            <a:r>
              <a:rPr kumimoji="0" lang="ko-KR" altLang="en-US" sz="1100" b="0" i="0" u="none" strike="noStrike" cap="none" normalizeH="0" baseline="0">
                <a:ln>
                  <a:noFill/>
                </a:ln>
                <a:solidFill>
                  <a:srgbClr val="6AAB73"/>
                </a:solidFill>
                <a:effectLst/>
                <a:ea typeface="JetBrains Mono"/>
              </a:rPr>
              <a:t>사용자명은 </a:t>
            </a:r>
            <a:r>
              <a:rPr lang="en-US" altLang="ko-KR" sz="1100">
                <a:solidFill>
                  <a:srgbClr val="6AAB73"/>
                </a:solidFill>
                <a:ea typeface="JetBrains Mono"/>
              </a:rPr>
              <a:t>3~15 </a:t>
            </a:r>
            <a:r>
              <a:rPr lang="ko-KR" altLang="en-US" sz="1100">
                <a:solidFill>
                  <a:srgbClr val="6AAB73"/>
                </a:solidFill>
                <a:ea typeface="JetBrains Mono"/>
              </a:rPr>
              <a:t>길이 입니다</a:t>
            </a:r>
            <a:r>
              <a:rPr lang="en-US" altLang="ko-KR" sz="1100">
                <a:solidFill>
                  <a:srgbClr val="6AAB73"/>
                </a:solidFill>
                <a:ea typeface="JetBrains Mono"/>
              </a:rPr>
              <a:t>.</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private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C77DBB"/>
                </a:solidFill>
                <a:effectLst/>
                <a:ea typeface="JetBrains Mono"/>
              </a:rPr>
              <a:t>username</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@Email</a:t>
            </a:r>
            <a:r>
              <a:rPr kumimoji="0" lang="ko-KR" altLang="ko-KR" sz="1100" b="0" i="0" u="none" strike="noStrike" cap="none" normalizeH="0" baseline="0">
                <a:ln>
                  <a:noFill/>
                </a:ln>
                <a:solidFill>
                  <a:srgbClr val="BCBEC4"/>
                </a:solidFill>
                <a:effectLst/>
                <a:ea typeface="JetBrains Mono"/>
              </a:rPr>
              <a:t>(message = </a:t>
            </a:r>
            <a:r>
              <a:rPr kumimoji="0" lang="ko-KR" altLang="ko-KR" sz="1100" b="0" i="0" u="none" strike="noStrike" cap="none" normalizeH="0" baseline="0">
                <a:ln>
                  <a:noFill/>
                </a:ln>
                <a:solidFill>
                  <a:srgbClr val="6AAB73"/>
                </a:solidFill>
                <a:effectLst/>
                <a:ea typeface="JetBrains Mono"/>
              </a:rPr>
              <a:t>＂</a:t>
            </a:r>
            <a:r>
              <a:rPr kumimoji="0" lang="ko-KR" altLang="en-US" sz="1100" b="0" i="0" u="none" strike="noStrike" cap="none" normalizeH="0" baseline="0">
                <a:ln>
                  <a:noFill/>
                </a:ln>
                <a:solidFill>
                  <a:srgbClr val="6AAB73"/>
                </a:solidFill>
                <a:effectLst/>
                <a:ea typeface="JetBrains Mono"/>
              </a:rPr>
              <a:t>이메일 형식에 맞지 않습니다</a:t>
            </a:r>
            <a:r>
              <a:rPr kumimoji="0" lang="en-US"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private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C77DBB"/>
                </a:solidFill>
                <a:effectLst/>
                <a:ea typeface="JetBrains Mono"/>
              </a:rPr>
              <a:t>email</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@Min</a:t>
            </a:r>
            <a:r>
              <a:rPr kumimoji="0" lang="ko-KR" altLang="ko-KR" sz="1100" b="0" i="0" u="none" strike="noStrike" cap="none" normalizeH="0" baseline="0">
                <a:ln>
                  <a:noFill/>
                </a:ln>
                <a:solidFill>
                  <a:srgbClr val="BCBEC4"/>
                </a:solidFill>
                <a:effectLst/>
                <a:ea typeface="JetBrains Mono"/>
              </a:rPr>
              <a:t>(value = </a:t>
            </a:r>
            <a:r>
              <a:rPr kumimoji="0" lang="ko-KR" altLang="ko-KR" sz="1100" b="0" i="0" u="none" strike="noStrike" cap="none" normalizeH="0" baseline="0">
                <a:ln>
                  <a:noFill/>
                </a:ln>
                <a:solidFill>
                  <a:srgbClr val="2AACB8"/>
                </a:solidFill>
                <a:effectLst/>
                <a:ea typeface="JetBrains Mono"/>
              </a:rPr>
              <a:t>0</a:t>
            </a:r>
            <a:r>
              <a:rPr kumimoji="0" lang="ko-KR" altLang="ko-KR" sz="1100" b="0" i="0" u="none" strike="noStrike" cap="none" normalizeH="0" baseline="0">
                <a:ln>
                  <a:noFill/>
                </a:ln>
                <a:solidFill>
                  <a:srgbClr val="BCBEC4"/>
                </a:solidFill>
                <a:effectLst/>
                <a:ea typeface="JetBrains Mono"/>
              </a:rPr>
              <a:t>, message = </a:t>
            </a:r>
            <a:r>
              <a:rPr kumimoji="0" lang="ko-KR" altLang="ko-KR" sz="1100" b="0" i="0" u="none" strike="noStrike" cap="none" normalizeH="0" baseline="0">
                <a:ln>
                  <a:noFill/>
                </a:ln>
                <a:solidFill>
                  <a:srgbClr val="6AAB73"/>
                </a:solidFill>
                <a:effectLst/>
                <a:ea typeface="JetBrains Mono"/>
              </a:rPr>
              <a:t>＂</a:t>
            </a:r>
            <a:r>
              <a:rPr kumimoji="0" lang="ko-KR" altLang="en-US" sz="1100" b="0" i="0" u="none" strike="noStrike" cap="none" normalizeH="0" baseline="0">
                <a:ln>
                  <a:noFill/>
                </a:ln>
                <a:solidFill>
                  <a:srgbClr val="6AAB73"/>
                </a:solidFill>
                <a:effectLst/>
                <a:ea typeface="JetBrains Mono"/>
              </a:rPr>
              <a:t>나이는 </a:t>
            </a:r>
            <a:r>
              <a:rPr kumimoji="0" lang="en-US" altLang="ko-KR" sz="1100" b="0" i="0" u="none" strike="noStrike" cap="none" normalizeH="0" baseline="0">
                <a:ln>
                  <a:noFill/>
                </a:ln>
                <a:solidFill>
                  <a:srgbClr val="6AAB73"/>
                </a:solidFill>
                <a:effectLst/>
                <a:ea typeface="JetBrains Mono"/>
              </a:rPr>
              <a:t>0 </a:t>
            </a:r>
            <a:r>
              <a:rPr kumimoji="0" lang="ko-KR" altLang="en-US" sz="1100" b="0" i="0" u="none" strike="noStrike" cap="none" normalizeH="0" baseline="0">
                <a:ln>
                  <a:noFill/>
                </a:ln>
                <a:solidFill>
                  <a:srgbClr val="6AAB73"/>
                </a:solidFill>
                <a:effectLst/>
                <a:ea typeface="JetBrains Mono"/>
              </a:rPr>
              <a:t>보다 커야 합니다</a:t>
            </a:r>
            <a:r>
              <a:rPr kumimoji="0" lang="en-US"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@Max</a:t>
            </a:r>
            <a:r>
              <a:rPr kumimoji="0" lang="ko-KR" altLang="ko-KR" sz="1100" b="0" i="0" u="none" strike="noStrike" cap="none" normalizeH="0" baseline="0">
                <a:ln>
                  <a:noFill/>
                </a:ln>
                <a:solidFill>
                  <a:srgbClr val="BCBEC4"/>
                </a:solidFill>
                <a:effectLst/>
                <a:ea typeface="JetBrains Mono"/>
              </a:rPr>
              <a:t>(value = </a:t>
            </a:r>
            <a:r>
              <a:rPr kumimoji="0" lang="ko-KR" altLang="ko-KR" sz="1100" b="0" i="0" u="none" strike="noStrike" cap="none" normalizeH="0" baseline="0">
                <a:ln>
                  <a:noFill/>
                </a:ln>
                <a:solidFill>
                  <a:srgbClr val="2AACB8"/>
                </a:solidFill>
                <a:effectLst/>
                <a:ea typeface="JetBrains Mono"/>
              </a:rPr>
              <a:t>120</a:t>
            </a:r>
            <a:r>
              <a:rPr kumimoji="0" lang="ko-KR" altLang="ko-KR" sz="1100" b="0" i="0" u="none" strike="noStrike" cap="none" normalizeH="0" baseline="0">
                <a:ln>
                  <a:noFill/>
                </a:ln>
                <a:solidFill>
                  <a:srgbClr val="BCBEC4"/>
                </a:solidFill>
                <a:effectLst/>
                <a:ea typeface="JetBrains Mono"/>
              </a:rPr>
              <a:t>, message = </a:t>
            </a:r>
            <a:r>
              <a:rPr kumimoji="0" lang="ko-KR" altLang="ko-KR" sz="1100" b="0" i="0" u="none" strike="noStrike" cap="none" normalizeH="0" baseline="0">
                <a:ln>
                  <a:noFill/>
                </a:ln>
                <a:solidFill>
                  <a:srgbClr val="6AAB73"/>
                </a:solidFill>
                <a:effectLst/>
                <a:ea typeface="JetBrains Mono"/>
              </a:rPr>
              <a:t>"</a:t>
            </a:r>
            <a:r>
              <a:rPr kumimoji="0" lang="ko-KR" altLang="en-US" sz="1100" b="0" i="0" u="none" strike="noStrike" cap="none" normalizeH="0" baseline="0">
                <a:ln>
                  <a:noFill/>
                </a:ln>
                <a:solidFill>
                  <a:srgbClr val="6AAB73"/>
                </a:solidFill>
                <a:effectLst/>
                <a:ea typeface="JetBrains Mono"/>
              </a:rPr>
              <a:t>나이는 </a:t>
            </a:r>
            <a:r>
              <a:rPr kumimoji="0" lang="en-US" altLang="ko-KR" sz="1100" b="0" i="0" u="none" strike="noStrike" cap="none" normalizeH="0" baseline="0">
                <a:ln>
                  <a:noFill/>
                </a:ln>
                <a:solidFill>
                  <a:srgbClr val="6AAB73"/>
                </a:solidFill>
                <a:effectLst/>
                <a:ea typeface="JetBrains Mono"/>
              </a:rPr>
              <a:t>120 </a:t>
            </a:r>
            <a:r>
              <a:rPr kumimoji="0" lang="ko-KR" altLang="en-US" sz="1100" b="0" i="0" u="none" strike="noStrike" cap="none" normalizeH="0" baseline="0">
                <a:ln>
                  <a:noFill/>
                </a:ln>
                <a:solidFill>
                  <a:srgbClr val="6AAB73"/>
                </a:solidFill>
                <a:effectLst/>
                <a:ea typeface="JetBrains Mono"/>
              </a:rPr>
              <a:t>보다 같거나 작아야 합니다</a:t>
            </a:r>
            <a:r>
              <a:rPr kumimoji="0" lang="en-US"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private </a:t>
            </a:r>
            <a:r>
              <a:rPr kumimoji="0" lang="ko-KR" altLang="ko-KR" sz="1100" b="0" i="0" u="none" strike="noStrike" cap="none" normalizeH="0" baseline="0">
                <a:ln>
                  <a:noFill/>
                </a:ln>
                <a:solidFill>
                  <a:srgbClr val="BCBEC4"/>
                </a:solidFill>
                <a:effectLst/>
                <a:ea typeface="JetBrains Mono"/>
              </a:rPr>
              <a:t>Integer </a:t>
            </a:r>
            <a:r>
              <a:rPr kumimoji="0" lang="ko-KR" altLang="ko-KR" sz="1100" b="0" i="0" u="none" strike="noStrike" cap="none" normalizeH="0" baseline="0">
                <a:ln>
                  <a:noFill/>
                </a:ln>
                <a:solidFill>
                  <a:srgbClr val="C77DBB"/>
                </a:solidFill>
                <a:effectLst/>
                <a:ea typeface="JetBrains Mono"/>
              </a:rPr>
              <a:t>age</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Getters and Setters</a:t>
            </a:r>
            <a:br>
              <a:rPr kumimoji="0" lang="ko-KR" altLang="ko-KR" sz="1100" b="0" i="0" u="none" strike="noStrike" cap="none" normalizeH="0" baseline="0">
                <a:ln>
                  <a:noFill/>
                </a:ln>
                <a:solidFill>
                  <a:srgbClr val="7A7E85"/>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2" name="Rectangle 1">
            <a:extLst>
              <a:ext uri="{FF2B5EF4-FFF2-40B4-BE49-F238E27FC236}">
                <a16:creationId xmlns:a16="http://schemas.microsoft.com/office/drawing/2014/main" id="{605F8940-3B3A-4644-98D8-47D33D85676E}"/>
              </a:ext>
            </a:extLst>
          </p:cNvPr>
          <p:cNvSpPr>
            <a:spLocks noChangeArrowheads="1"/>
          </p:cNvSpPr>
          <p:nvPr/>
        </p:nvSpPr>
        <p:spPr bwMode="auto">
          <a:xfrm>
            <a:off x="6296914" y="604814"/>
            <a:ext cx="5248657" cy="590103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@Test</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void </a:t>
            </a:r>
            <a:r>
              <a:rPr kumimoji="0" lang="ko-KR" altLang="ko-KR" sz="1100" b="0" i="0" u="none" strike="noStrike" cap="none" normalizeH="0" baseline="0">
                <a:ln>
                  <a:noFill/>
                </a:ln>
                <a:solidFill>
                  <a:srgbClr val="56A8F5"/>
                </a:solidFill>
                <a:effectLst/>
                <a:latin typeface="Arial Unicode MS"/>
                <a:ea typeface="JetBrains Mono"/>
              </a:rPr>
              <a:t>testInvalidUser</a:t>
            </a: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en-US"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ValidatorFactory factory = Validation.</a:t>
            </a:r>
            <a:r>
              <a:rPr kumimoji="0" lang="ko-KR" altLang="ko-KR" sz="1100" b="0" i="1" u="none" strike="noStrike" cap="none" normalizeH="0" baseline="0">
                <a:ln>
                  <a:noFill/>
                </a:ln>
                <a:solidFill>
                  <a:srgbClr val="BCBEC4"/>
                </a:solidFill>
                <a:effectLst/>
                <a:latin typeface="Arial Unicode MS"/>
                <a:ea typeface="JetBrains Mono"/>
              </a:rPr>
              <a:t>buildDefaultValidatorFactory</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Validator validator = factory.getValidator();</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User user = </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BCBEC4"/>
                </a:solidFill>
                <a:effectLst/>
                <a:latin typeface="Arial Unicode MS"/>
                <a:ea typeface="JetBrains Mono"/>
              </a:rPr>
              <a:t>User();</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user.setUsername(</a:t>
            </a:r>
            <a:r>
              <a:rPr kumimoji="0" lang="ko-KR" altLang="ko-KR" sz="1100" b="0" i="0" u="none" strike="noStrike" cap="none" normalizeH="0" baseline="0">
                <a:ln>
                  <a:noFill/>
                </a:ln>
                <a:solidFill>
                  <a:srgbClr val="6AAB73"/>
                </a:solidFill>
                <a:effectLst/>
                <a:latin typeface="Arial Unicode MS"/>
                <a:ea typeface="JetBrains Mono"/>
              </a:rPr>
              <a:t>"ab"</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길이가</a:t>
            </a:r>
            <a:r>
              <a:rPr kumimoji="0" lang="ko-KR" altLang="ko-KR" sz="1100" b="0" i="0" u="none" strike="noStrike" cap="none" normalizeH="0" baseline="0">
                <a:ln>
                  <a:noFill/>
                </a:ln>
                <a:solidFill>
                  <a:srgbClr val="7A7E85"/>
                </a:solidFill>
                <a:effectLst/>
                <a:latin typeface="Arial Unicode MS"/>
                <a:ea typeface="JetBrains Mono"/>
              </a:rPr>
              <a:t> 3</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보다 짧음</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user.setEmail(</a:t>
            </a:r>
            <a:r>
              <a:rPr kumimoji="0" lang="ko-KR" altLang="ko-KR" sz="1100" b="0" i="0" u="none" strike="noStrike" cap="none" normalizeH="0" baseline="0">
                <a:ln>
                  <a:noFill/>
                </a:ln>
                <a:solidFill>
                  <a:srgbClr val="6AAB73"/>
                </a:solidFill>
                <a:effectLst/>
                <a:latin typeface="Arial Unicode MS"/>
                <a:ea typeface="JetBrains Mono"/>
              </a:rPr>
              <a:t>"invalid-email"</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이메일 형식이 아님</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user.setAge(-</a:t>
            </a:r>
            <a:r>
              <a:rPr kumimoji="0" lang="ko-KR" altLang="ko-KR" sz="1100" b="0" i="0" u="none" strike="noStrike" cap="none" normalizeH="0" baseline="0">
                <a:ln>
                  <a:noFill/>
                </a:ln>
                <a:solidFill>
                  <a:srgbClr val="2AACB8"/>
                </a:solidFill>
                <a:effectLst/>
                <a:latin typeface="Arial Unicode MS"/>
                <a:ea typeface="JetBrains Mono"/>
              </a:rPr>
              <a:t>1</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나이가</a:t>
            </a:r>
            <a:r>
              <a:rPr kumimoji="0" lang="ko-KR" altLang="ko-KR" sz="1100" b="0" i="0" u="none" strike="noStrike" cap="none" normalizeH="0" baseline="0">
                <a:ln>
                  <a:noFill/>
                </a:ln>
                <a:solidFill>
                  <a:srgbClr val="7A7E85"/>
                </a:solidFill>
                <a:effectLst/>
                <a:latin typeface="Arial Unicode MS"/>
                <a:ea typeface="JetBrains Mono"/>
              </a:rPr>
              <a:t> 0</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보다 작음</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en-US"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Set&lt;ConstraintViolation&lt;User&gt;&gt; violations = validator.validate(user);</a:t>
            </a: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assertEquals(</a:t>
            </a:r>
            <a:r>
              <a:rPr kumimoji="0" lang="ko-KR" altLang="ko-KR" sz="1100" b="0" i="0" u="none" strike="noStrike" cap="none" normalizeH="0" baseline="0">
                <a:ln>
                  <a:noFill/>
                </a:ln>
                <a:solidFill>
                  <a:srgbClr val="2AACB8"/>
                </a:solidFill>
                <a:effectLst/>
                <a:latin typeface="Arial Unicode MS"/>
                <a:ea typeface="JetBrains Mono"/>
              </a:rPr>
              <a:t>3</a:t>
            </a:r>
            <a:r>
              <a:rPr kumimoji="0" lang="ko-KR" altLang="ko-KR" sz="1100" b="0" i="0" u="none" strike="noStrike" cap="none" normalizeH="0" baseline="0">
                <a:ln>
                  <a:noFill/>
                </a:ln>
                <a:solidFill>
                  <a:srgbClr val="BCBEC4"/>
                </a:solidFill>
                <a:effectLst/>
                <a:latin typeface="Arial Unicode MS"/>
                <a:ea typeface="JetBrains Mono"/>
              </a:rPr>
              <a:t>, violations.size(), </a:t>
            </a:r>
            <a:r>
              <a:rPr kumimoji="0" lang="ko-KR" altLang="ko-KR" sz="1100" b="0" i="0" u="none" strike="noStrike" cap="none" normalizeH="0" baseline="0">
                <a:ln>
                  <a:noFill/>
                </a:ln>
                <a:solidFill>
                  <a:srgbClr val="6AAB73"/>
                </a:solidFill>
                <a:effectLst/>
                <a:latin typeface="Arial Unicode MS"/>
                <a:ea typeface="JetBrains Mono"/>
              </a:rPr>
              <a:t>“</a:t>
            </a:r>
            <a:r>
              <a:rPr kumimoji="0" lang="en-US" altLang="ko-KR" sz="1100" b="0" i="0" u="none" strike="noStrike" cap="none" normalizeH="0" baseline="0">
                <a:ln>
                  <a:noFill/>
                </a:ln>
                <a:solidFill>
                  <a:srgbClr val="6AAB73"/>
                </a:solidFill>
                <a:effectLst/>
                <a:latin typeface="Arial Unicode MS"/>
                <a:ea typeface="JetBrains Mono"/>
              </a:rPr>
              <a:t>3 </a:t>
            </a:r>
            <a:r>
              <a:rPr kumimoji="0" lang="ko-KR" altLang="en-US" sz="1100" b="0" i="0" u="none" strike="noStrike" cap="none" normalizeH="0" baseline="0">
                <a:ln>
                  <a:noFill/>
                </a:ln>
                <a:solidFill>
                  <a:srgbClr val="6AAB73"/>
                </a:solidFill>
                <a:effectLst/>
                <a:latin typeface="Arial Unicode MS"/>
                <a:ea typeface="JetBrains Mono"/>
              </a:rPr>
              <a:t>개의 제약 조건 위반이 있습니다</a:t>
            </a:r>
            <a:r>
              <a:rPr kumimoji="0" lang="en-US"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for </a:t>
            </a:r>
            <a:r>
              <a:rPr kumimoji="0" lang="ko-KR" altLang="ko-KR" sz="1100" b="0" i="0" u="none" strike="noStrike" cap="none" normalizeH="0" baseline="0">
                <a:ln>
                  <a:noFill/>
                </a:ln>
                <a:solidFill>
                  <a:srgbClr val="BCBEC4"/>
                </a:solidFill>
                <a:effectLst/>
                <a:latin typeface="Arial Unicode MS"/>
                <a:ea typeface="JetBrains Mono"/>
              </a:rPr>
              <a:t>(ConstraintViolation&lt;User&gt; violation : violations)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String propertyPath = violation.getPropertyPath().toString();</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String message = violation.getMessage();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if </a:t>
            </a:r>
            <a:r>
              <a:rPr kumimoji="0" lang="ko-KR" altLang="ko-KR" sz="1100" b="0" i="0" u="none" strike="noStrike" cap="none" normalizeH="0" baseline="0">
                <a:ln>
                  <a:noFill/>
                </a:ln>
                <a:solidFill>
                  <a:srgbClr val="BCBEC4"/>
                </a:solidFill>
                <a:effectLst/>
                <a:latin typeface="Arial Unicode MS"/>
                <a:ea typeface="JetBrains Mono"/>
              </a:rPr>
              <a:t>(propertyPath.equals(</a:t>
            </a:r>
            <a:r>
              <a:rPr kumimoji="0" lang="ko-KR" altLang="ko-KR" sz="1100" b="0" i="0" u="none" strike="noStrike" cap="none" normalizeH="0" baseline="0">
                <a:ln>
                  <a:noFill/>
                </a:ln>
                <a:solidFill>
                  <a:srgbClr val="6AAB73"/>
                </a:solidFill>
                <a:effectLst/>
                <a:latin typeface="Arial Unicode MS"/>
                <a:ea typeface="JetBrains Mono"/>
              </a:rPr>
              <a:t>"username"</a:t>
            </a: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assertEquals(</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사용자명은</a:t>
            </a:r>
            <a:r>
              <a:rPr kumimoji="0" lang="ko-KR" altLang="ko-KR" sz="1100" b="0" i="0" u="none" strike="noStrike" cap="none" normalizeH="0" baseline="0">
                <a:ln>
                  <a:noFill/>
                </a:ln>
                <a:solidFill>
                  <a:srgbClr val="6AAB73"/>
                </a:solidFill>
                <a:effectLst/>
                <a:latin typeface="Arial Unicode MS"/>
                <a:ea typeface="JetBrains Mono"/>
              </a:rPr>
              <a:t> 3~15 </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길이 입니다</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 message);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 </a:t>
            </a:r>
            <a:r>
              <a:rPr kumimoji="0" lang="ko-KR" altLang="ko-KR" sz="1100" b="0" i="0" u="none" strike="noStrike" cap="none" normalizeH="0" baseline="0">
                <a:ln>
                  <a:noFill/>
                </a:ln>
                <a:solidFill>
                  <a:srgbClr val="CF8E6D"/>
                </a:solidFill>
                <a:effectLst/>
                <a:latin typeface="Arial Unicode MS"/>
                <a:ea typeface="JetBrains Mono"/>
              </a:rPr>
              <a:t>else if </a:t>
            </a:r>
            <a:r>
              <a:rPr kumimoji="0" lang="ko-KR" altLang="ko-KR" sz="1100" b="0" i="0" u="none" strike="noStrike" cap="none" normalizeH="0" baseline="0">
                <a:ln>
                  <a:noFill/>
                </a:ln>
                <a:solidFill>
                  <a:srgbClr val="BCBEC4"/>
                </a:solidFill>
                <a:effectLst/>
                <a:latin typeface="Arial Unicode MS"/>
                <a:ea typeface="JetBrains Mono"/>
              </a:rPr>
              <a:t>(propertyPath.equals(</a:t>
            </a:r>
            <a:r>
              <a:rPr kumimoji="0" lang="ko-KR" altLang="ko-KR" sz="1100" b="0" i="0" u="none" strike="noStrike" cap="none" normalizeH="0" baseline="0">
                <a:ln>
                  <a:noFill/>
                </a:ln>
                <a:solidFill>
                  <a:srgbClr val="6AAB73"/>
                </a:solidFill>
                <a:effectLst/>
                <a:latin typeface="Arial Unicode MS"/>
                <a:ea typeface="JetBrains Mono"/>
              </a:rPr>
              <a:t>"email"</a:t>
            </a: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assertEquals(</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이메일 형식에 맞지 않습니다</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 message);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 </a:t>
            </a:r>
            <a:r>
              <a:rPr kumimoji="0" lang="ko-KR" altLang="ko-KR" sz="1100" b="0" i="0" u="none" strike="noStrike" cap="none" normalizeH="0" baseline="0">
                <a:ln>
                  <a:noFill/>
                </a:ln>
                <a:solidFill>
                  <a:srgbClr val="CF8E6D"/>
                </a:solidFill>
                <a:effectLst/>
                <a:latin typeface="Arial Unicode MS"/>
                <a:ea typeface="JetBrains Mono"/>
              </a:rPr>
              <a:t>else if </a:t>
            </a:r>
            <a:r>
              <a:rPr kumimoji="0" lang="ko-KR" altLang="ko-KR" sz="1100" b="0" i="0" u="none" strike="noStrike" cap="none" normalizeH="0" baseline="0">
                <a:ln>
                  <a:noFill/>
                </a:ln>
                <a:solidFill>
                  <a:srgbClr val="BCBEC4"/>
                </a:solidFill>
                <a:effectLst/>
                <a:latin typeface="Arial Unicode MS"/>
                <a:ea typeface="JetBrains Mono"/>
              </a:rPr>
              <a:t>(propertyPath.equals(</a:t>
            </a:r>
            <a:r>
              <a:rPr kumimoji="0" lang="ko-KR" altLang="ko-KR" sz="1100" b="0" i="0" u="none" strike="noStrike" cap="none" normalizeH="0" baseline="0">
                <a:ln>
                  <a:noFill/>
                </a:ln>
                <a:solidFill>
                  <a:srgbClr val="6AAB73"/>
                </a:solidFill>
                <a:effectLst/>
                <a:latin typeface="Arial Unicode MS"/>
                <a:ea typeface="JetBrains Mono"/>
              </a:rPr>
              <a:t>"age"</a:t>
            </a: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assertEquals(</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나이는</a:t>
            </a:r>
            <a:r>
              <a:rPr kumimoji="0" lang="ko-KR" altLang="ko-KR" sz="1100" b="0" i="0" u="none" strike="noStrike" cap="none" normalizeH="0" baseline="0">
                <a:ln>
                  <a:noFill/>
                </a:ln>
                <a:solidFill>
                  <a:srgbClr val="6AAB73"/>
                </a:solidFill>
                <a:effectLst/>
                <a:latin typeface="Arial Unicode MS"/>
                <a:ea typeface="JetBrains Mono"/>
              </a:rPr>
              <a:t> 0 </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보다 커야 합니다</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 message);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3" name="TextBox 12">
            <a:extLst>
              <a:ext uri="{FF2B5EF4-FFF2-40B4-BE49-F238E27FC236}">
                <a16:creationId xmlns:a16="http://schemas.microsoft.com/office/drawing/2014/main" id="{ACCF8270-77FF-446F-B7D3-BDDF745F4575}"/>
              </a:ext>
            </a:extLst>
          </p:cNvPr>
          <p:cNvSpPr txBox="1"/>
          <p:nvPr/>
        </p:nvSpPr>
        <p:spPr>
          <a:xfrm>
            <a:off x="327647" y="4566272"/>
            <a:ext cx="5496525" cy="1265731"/>
          </a:xfrm>
          <a:prstGeom prst="rect">
            <a:avLst/>
          </a:prstGeom>
          <a:noFill/>
        </p:spPr>
        <p:txBody>
          <a:bodyPr wrap="square">
            <a:spAutoFit/>
          </a:bodyPr>
          <a:lstStyle/>
          <a:p>
            <a:pPr marL="228600" indent="-228600">
              <a:lnSpc>
                <a:spcPct val="180000"/>
              </a:lnSpc>
              <a:buFont typeface="+mj-lt"/>
              <a:buAutoNum type="arabicPeriod"/>
            </a:pPr>
            <a:r>
              <a:rPr lang="ko-KR" altLang="en-US" sz="1100"/>
              <a:t>객체의 필드에 어노테이션을 선언하여 유효성 검사를 수행한다</a:t>
            </a:r>
            <a:endParaRPr lang="en-US" altLang="ko-KR" sz="1100"/>
          </a:p>
          <a:p>
            <a:pPr marL="228600" indent="-228600">
              <a:lnSpc>
                <a:spcPct val="180000"/>
              </a:lnSpc>
              <a:buFont typeface="+mj-lt"/>
              <a:buAutoNum type="arabicPeriod"/>
            </a:pPr>
            <a:r>
              <a:rPr lang="ko-KR" altLang="en-US" sz="1100"/>
              <a:t>유효성 검사는 내부적으로 </a:t>
            </a:r>
            <a:r>
              <a:rPr lang="en-US" altLang="ko-KR" sz="1100"/>
              <a:t>ValidatorFactory </a:t>
            </a:r>
            <a:r>
              <a:rPr lang="ko-KR" altLang="en-US" sz="1100"/>
              <a:t>와 </a:t>
            </a:r>
            <a:r>
              <a:rPr lang="en-US" altLang="ko-KR" sz="1100"/>
              <a:t>Validator </a:t>
            </a:r>
            <a:r>
              <a:rPr lang="ko-KR" altLang="en-US" sz="1100"/>
              <a:t>객체를 통해 수행된다</a:t>
            </a:r>
            <a:endParaRPr lang="en-US" altLang="ko-KR" sz="1100"/>
          </a:p>
          <a:p>
            <a:pPr marL="228600" indent="-228600">
              <a:lnSpc>
                <a:spcPct val="180000"/>
              </a:lnSpc>
              <a:buFont typeface="+mj-lt"/>
              <a:buAutoNum type="arabicPeriod"/>
            </a:pPr>
            <a:r>
              <a:rPr lang="ko-KR" altLang="en-US" sz="1100"/>
              <a:t>검증 결과는 </a:t>
            </a:r>
            <a:r>
              <a:rPr lang="en-US" altLang="ko-KR" sz="1100"/>
              <a:t>ConstraintViolation </a:t>
            </a:r>
            <a:r>
              <a:rPr lang="ko-KR" altLang="en-US" sz="1100"/>
              <a:t>객체에 저장되며</a:t>
            </a:r>
            <a:r>
              <a:rPr lang="en-US" altLang="ko-KR" sz="1100"/>
              <a:t> </a:t>
            </a:r>
            <a:r>
              <a:rPr lang="ko-KR" altLang="en-US" sz="1100"/>
              <a:t>이를 통해 검증 실패 시 발생한 오류 메시지와 오류 필드를 확인 할 수 있다</a:t>
            </a:r>
          </a:p>
        </p:txBody>
      </p:sp>
    </p:spTree>
    <p:extLst>
      <p:ext uri="{BB962C8B-B14F-4D97-AF65-F5344CB8AC3E}">
        <p14:creationId xmlns:p14="http://schemas.microsoft.com/office/powerpoint/2010/main" val="1518602244"/>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28235-34F3-480D-9582-51322E7389EC}"/>
              </a:ext>
            </a:extLst>
          </p:cNvPr>
          <p:cNvSpPr txBox="1"/>
          <p:nvPr/>
        </p:nvSpPr>
        <p:spPr>
          <a:xfrm>
            <a:off x="399765" y="2967335"/>
            <a:ext cx="11392471" cy="923330"/>
          </a:xfrm>
          <a:prstGeom prst="rect">
            <a:avLst/>
          </a:prstGeom>
          <a:noFill/>
        </p:spPr>
        <p:txBody>
          <a:bodyPr wrap="square" rtlCol="0">
            <a:spAutoFit/>
          </a:bodyPr>
          <a:lstStyle/>
          <a:p>
            <a:pPr algn="ctr"/>
            <a:r>
              <a:rPr lang="en-US" altLang="ko-KR" sz="5400">
                <a:solidFill>
                  <a:schemeClr val="accent1">
                    <a:lumMod val="75000"/>
                  </a:schemeClr>
                </a:solidFill>
                <a:latin typeface="+mj-lt"/>
              </a:rPr>
              <a:t>Java</a:t>
            </a:r>
            <a:r>
              <a:rPr lang="ko-KR" altLang="en-US" sz="5400">
                <a:solidFill>
                  <a:schemeClr val="accent1">
                    <a:lumMod val="75000"/>
                  </a:schemeClr>
                </a:solidFill>
                <a:latin typeface="+mj-lt"/>
              </a:rPr>
              <a:t> </a:t>
            </a:r>
            <a:r>
              <a:rPr lang="en-US" altLang="ko-KR" sz="5400">
                <a:solidFill>
                  <a:schemeClr val="accent1">
                    <a:lumMod val="75000"/>
                  </a:schemeClr>
                </a:solidFill>
                <a:latin typeface="+mj-lt"/>
              </a:rPr>
              <a:t>Bean Validation + Spring</a:t>
            </a:r>
            <a:r>
              <a:rPr lang="ko-KR" altLang="en-US" sz="5400">
                <a:solidFill>
                  <a:schemeClr val="accent1">
                    <a:lumMod val="75000"/>
                  </a:schemeClr>
                </a:solidFill>
                <a:latin typeface="+mj-lt"/>
              </a:rPr>
              <a:t> 통합</a:t>
            </a:r>
          </a:p>
        </p:txBody>
      </p:sp>
      <p:sp>
        <p:nvSpPr>
          <p:cNvPr id="3" name="TextBox 2">
            <a:extLst>
              <a:ext uri="{FF2B5EF4-FFF2-40B4-BE49-F238E27FC236}">
                <a16:creationId xmlns:a16="http://schemas.microsoft.com/office/drawing/2014/main" id="{CDB69857-4DB7-EFC1-D480-BBEE632C406D}"/>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2603418608"/>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직사각형 15">
            <a:extLst>
              <a:ext uri="{FF2B5EF4-FFF2-40B4-BE49-F238E27FC236}">
                <a16:creationId xmlns:a16="http://schemas.microsoft.com/office/drawing/2014/main" id="{329A2612-2917-599E-461B-EA9902094779}"/>
              </a:ext>
            </a:extLst>
          </p:cNvPr>
          <p:cNvSpPr/>
          <p:nvPr/>
        </p:nvSpPr>
        <p:spPr>
          <a:xfrm>
            <a:off x="107316" y="234670"/>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sp>
        <p:nvSpPr>
          <p:cNvPr id="17" name="직사각형 16">
            <a:extLst>
              <a:ext uri="{FF2B5EF4-FFF2-40B4-BE49-F238E27FC236}">
                <a16:creationId xmlns:a16="http://schemas.microsoft.com/office/drawing/2014/main" id="{07D34BE3-BBE8-5172-3F50-6F9FAEA6E617}"/>
              </a:ext>
            </a:extLst>
          </p:cNvPr>
          <p:cNvSpPr/>
          <p:nvPr/>
        </p:nvSpPr>
        <p:spPr>
          <a:xfrm>
            <a:off x="379350" y="604002"/>
            <a:ext cx="11705334" cy="1718612"/>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Spring </a:t>
            </a:r>
            <a:r>
              <a:rPr lang="ko-KR" altLang="en-US" sz="1200"/>
              <a:t>에서는 </a:t>
            </a:r>
            <a:r>
              <a:rPr lang="en-US" altLang="ko-KR" sz="1200"/>
              <a:t>org.springframework.validation.Validator </a:t>
            </a:r>
            <a:r>
              <a:rPr lang="ko-KR" altLang="en-US" sz="1200"/>
              <a:t>를 통해 </a:t>
            </a:r>
            <a:r>
              <a:rPr lang="en-US" altLang="ko-KR" sz="1200"/>
              <a:t>Spring </a:t>
            </a:r>
            <a:r>
              <a:rPr lang="ko-KR" altLang="en-US" sz="1200"/>
              <a:t>의 자체 검증 메커니즘과 </a:t>
            </a:r>
            <a:r>
              <a:rPr lang="en-US" altLang="ko-KR" sz="1200"/>
              <a:t>Java Bean Validation </a:t>
            </a:r>
            <a:r>
              <a:rPr lang="ko-KR" altLang="en-US" sz="1200"/>
              <a:t>을 통합하고 이를 통해 </a:t>
            </a:r>
            <a:r>
              <a:rPr lang="en-US" altLang="ko-KR" sz="1200"/>
              <a:t>Bean Validation </a:t>
            </a:r>
            <a:r>
              <a:rPr lang="ko-KR" altLang="en-US" sz="1200"/>
              <a:t>표준 검증을 </a:t>
            </a:r>
            <a:r>
              <a:rPr lang="en-US" altLang="ko-KR" sz="1200"/>
              <a:t>Spring </a:t>
            </a:r>
            <a:r>
              <a:rPr lang="ko-KR" altLang="en-US" sz="1200"/>
              <a:t>에서 바로 활용할 수 있다</a:t>
            </a:r>
            <a:endParaRPr lang="en-US" altLang="ko-KR" sz="1200"/>
          </a:p>
          <a:p>
            <a:pPr marL="171450" indent="-171450">
              <a:lnSpc>
                <a:spcPct val="150000"/>
              </a:lnSpc>
              <a:buFont typeface="Arial" panose="020B0604020202020204" pitchFamily="34" charset="0"/>
              <a:buChar char="•"/>
            </a:pPr>
            <a:r>
              <a:rPr lang="en-US" altLang="ko-KR" sz="1200">
                <a:latin typeface="+mn-ea"/>
              </a:rPr>
              <a:t>Spring MVC </a:t>
            </a:r>
            <a:r>
              <a:rPr lang="ko-KR" altLang="en-US" sz="1200">
                <a:latin typeface="+mn-ea"/>
              </a:rPr>
              <a:t>는 컨트롤러 계층에서 </a:t>
            </a:r>
            <a:r>
              <a:rPr lang="en-US" altLang="ko-KR" sz="1200">
                <a:latin typeface="+mn-ea"/>
              </a:rPr>
              <a:t>@Valid </a:t>
            </a:r>
            <a:r>
              <a:rPr lang="ko-KR" altLang="en-US" sz="1200">
                <a:latin typeface="+mn-ea"/>
              </a:rPr>
              <a:t>또는 </a:t>
            </a:r>
            <a:r>
              <a:rPr lang="en-US" altLang="ko-KR" sz="1200">
                <a:latin typeface="+mn-ea"/>
              </a:rPr>
              <a:t>@Validated </a:t>
            </a:r>
            <a:r>
              <a:rPr lang="ko-KR" altLang="en-US" sz="1200">
                <a:latin typeface="+mn-ea"/>
              </a:rPr>
              <a:t>를 사용하여 자동으로 </a:t>
            </a:r>
            <a:r>
              <a:rPr lang="en-US" altLang="ko-KR" sz="1200">
                <a:latin typeface="+mn-ea"/>
              </a:rPr>
              <a:t>Bean Validation </a:t>
            </a:r>
            <a:r>
              <a:rPr lang="ko-KR" altLang="en-US" sz="1200">
                <a:latin typeface="+mn-ea"/>
              </a:rPr>
              <a:t>을 수행하며 검증 실패 시 발생하는 오류를 </a:t>
            </a:r>
            <a:r>
              <a:rPr lang="en-US" altLang="ko-KR" sz="1200">
                <a:latin typeface="+mn-ea"/>
              </a:rPr>
              <a:t>BindingResult </a:t>
            </a:r>
            <a:r>
              <a:rPr lang="ko-KR" altLang="en-US" sz="1200">
                <a:latin typeface="+mn-ea"/>
              </a:rPr>
              <a:t>를 통해 보관하고 프로그램적으로 처리할 수 있다</a:t>
            </a:r>
            <a:endParaRPr lang="en-US" altLang="ko-KR" sz="1200">
              <a:latin typeface="+mn-ea"/>
            </a:endParaRPr>
          </a:p>
          <a:p>
            <a:pPr marL="171450" indent="-171450">
              <a:lnSpc>
                <a:spcPct val="150000"/>
              </a:lnSpc>
              <a:buFont typeface="Arial" panose="020B0604020202020204" pitchFamily="34" charset="0"/>
              <a:buChar char="•"/>
            </a:pPr>
            <a:r>
              <a:rPr lang="en-US" altLang="ko-KR" sz="1200"/>
              <a:t>Bean Validation </a:t>
            </a:r>
            <a:r>
              <a:rPr lang="ko-KR" altLang="en-US" sz="1200"/>
              <a:t>표준의 그룹</a:t>
            </a:r>
            <a:r>
              <a:rPr lang="en-US" altLang="ko-KR" sz="1200"/>
              <a:t>(Group)</a:t>
            </a:r>
            <a:r>
              <a:rPr lang="ko-KR" altLang="en-US" sz="1200"/>
              <a:t>화를 지원하여</a:t>
            </a:r>
            <a:r>
              <a:rPr lang="en-US" altLang="ko-KR" sz="1200"/>
              <a:t> </a:t>
            </a:r>
            <a:r>
              <a:rPr lang="ko-KR" altLang="en-US" sz="1200"/>
              <a:t>특정 조건에서만 검증을 수행할 수 있으며 </a:t>
            </a:r>
            <a:r>
              <a:rPr lang="en-US" altLang="ko-KR" sz="1200"/>
              <a:t>Bean Validation</a:t>
            </a:r>
            <a:r>
              <a:rPr lang="ko-KR" altLang="en-US" sz="1200"/>
              <a:t>을 확장하여 커스텀 </a:t>
            </a:r>
            <a:r>
              <a:rPr lang="en-US" altLang="ko-KR" sz="1200"/>
              <a:t>Validator </a:t>
            </a:r>
            <a:r>
              <a:rPr lang="ko-KR" altLang="en-US" sz="1200"/>
              <a:t>를 생성할 수 있다</a:t>
            </a:r>
            <a:endParaRPr lang="en-US" altLang="ko-KR" sz="1200"/>
          </a:p>
          <a:p>
            <a:pPr marL="171450" indent="-171450">
              <a:lnSpc>
                <a:spcPct val="150000"/>
              </a:lnSpc>
              <a:buFont typeface="Arial" panose="020B0604020202020204" pitchFamily="34" charset="0"/>
              <a:buChar char="•"/>
            </a:pPr>
            <a:r>
              <a:rPr lang="en-US" altLang="ko-KR" sz="1200">
                <a:latin typeface="+mn-ea"/>
              </a:rPr>
              <a:t>Spring </a:t>
            </a:r>
            <a:r>
              <a:rPr lang="ko-KR" altLang="en-US" sz="1200">
                <a:latin typeface="+mn-ea"/>
              </a:rPr>
              <a:t>에서는</a:t>
            </a:r>
            <a:r>
              <a:rPr lang="en-US" altLang="ko-KR" sz="1200">
                <a:latin typeface="+mn-ea"/>
              </a:rPr>
              <a:t> MessageSource </a:t>
            </a:r>
            <a:r>
              <a:rPr lang="ko-KR" altLang="en-US" sz="1200">
                <a:latin typeface="+mn-ea"/>
              </a:rPr>
              <a:t>를 통해 에러 메시지를 커스터 마이징할 수 있다</a:t>
            </a:r>
            <a:endParaRPr lang="en-US" altLang="ko-KR" sz="1200">
              <a:latin typeface="+mn-ea"/>
            </a:endParaRPr>
          </a:p>
        </p:txBody>
      </p:sp>
      <p:sp>
        <p:nvSpPr>
          <p:cNvPr id="36" name="직사각형 35">
            <a:extLst>
              <a:ext uri="{FF2B5EF4-FFF2-40B4-BE49-F238E27FC236}">
                <a16:creationId xmlns:a16="http://schemas.microsoft.com/office/drawing/2014/main" id="{ECBECEE8-4F86-45F8-B704-2F66A8359B0D}"/>
              </a:ext>
            </a:extLst>
          </p:cNvPr>
          <p:cNvSpPr/>
          <p:nvPr/>
        </p:nvSpPr>
        <p:spPr>
          <a:xfrm>
            <a:off x="119128" y="2577759"/>
            <a:ext cx="1709122"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기본 사용법</a:t>
            </a:r>
          </a:p>
        </p:txBody>
      </p:sp>
      <p:sp>
        <p:nvSpPr>
          <p:cNvPr id="37" name="직사각형 36">
            <a:extLst>
              <a:ext uri="{FF2B5EF4-FFF2-40B4-BE49-F238E27FC236}">
                <a16:creationId xmlns:a16="http://schemas.microsoft.com/office/drawing/2014/main" id="{06C0037E-89DB-4906-B1BB-06AFB0A9547D}"/>
              </a:ext>
            </a:extLst>
          </p:cNvPr>
          <p:cNvSpPr/>
          <p:nvPr/>
        </p:nvSpPr>
        <p:spPr>
          <a:xfrm>
            <a:off x="379350" y="2947091"/>
            <a:ext cx="11071621" cy="1164614"/>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t>스프링에서는 어노테이션 기반 검증을 위해 </a:t>
            </a:r>
            <a:r>
              <a:rPr lang="en-US" altLang="ko-KR" sz="1200" b="1"/>
              <a:t>@Valid </a:t>
            </a:r>
            <a:r>
              <a:rPr lang="ko-KR" altLang="en-US" sz="1200"/>
              <a:t>와 </a:t>
            </a:r>
            <a:r>
              <a:rPr lang="en-US" altLang="ko-KR" sz="1200" b="1"/>
              <a:t>@Validated</a:t>
            </a:r>
            <a:r>
              <a:rPr lang="en-US" altLang="ko-KR" sz="1200"/>
              <a:t> </a:t>
            </a:r>
            <a:r>
              <a:rPr lang="ko-KR" altLang="en-US" sz="1200"/>
              <a:t>어노테이션을 사용할 수 있으며 사용 방식에 있어 약간 차이가 있다</a:t>
            </a:r>
            <a:endParaRPr lang="en-US" altLang="ko-KR" sz="1200"/>
          </a:p>
          <a:p>
            <a:pPr marL="171450" indent="-171450">
              <a:lnSpc>
                <a:spcPct val="150000"/>
              </a:lnSpc>
              <a:buFont typeface="Arial" panose="020B0604020202020204" pitchFamily="34" charset="0"/>
              <a:buChar char="•"/>
            </a:pPr>
            <a:r>
              <a:rPr lang="en-US" altLang="ko-KR" sz="1200" b="1"/>
              <a:t>@Valid </a:t>
            </a:r>
            <a:r>
              <a:rPr lang="ko-KR" altLang="en-US" sz="1200"/>
              <a:t>는</a:t>
            </a:r>
            <a:r>
              <a:rPr lang="ko-KR" altLang="en-US" sz="1200" b="1"/>
              <a:t> </a:t>
            </a:r>
            <a:r>
              <a:rPr lang="en-US" altLang="ko-KR" sz="1200"/>
              <a:t>jakarta.validation </a:t>
            </a:r>
            <a:r>
              <a:rPr lang="ko-KR" altLang="en-US" sz="1200"/>
              <a:t>에 포함되어 있고 </a:t>
            </a:r>
            <a:r>
              <a:rPr lang="en-US" altLang="ko-KR" sz="1200" b="1"/>
              <a:t>@Validated </a:t>
            </a:r>
            <a:r>
              <a:rPr lang="ko-KR" altLang="en-US" sz="1200"/>
              <a:t>은 </a:t>
            </a:r>
            <a:r>
              <a:rPr lang="en-US" altLang="ko-KR" sz="1200"/>
              <a:t>org.springframework.validation.annotation </a:t>
            </a:r>
            <a:r>
              <a:rPr lang="ko-KR" altLang="en-US" sz="1200"/>
              <a:t>에 포함되어 있으며</a:t>
            </a:r>
            <a:r>
              <a:rPr lang="en-US" altLang="ko-KR" sz="1200" b="1"/>
              <a:t> @Valid </a:t>
            </a:r>
            <a:r>
              <a:rPr lang="ko-KR" altLang="en-US" sz="1200"/>
              <a:t>를 사용하기 위해서는 </a:t>
            </a:r>
            <a:r>
              <a:rPr lang="en-US" altLang="ko-KR" sz="1200"/>
              <a:t>org.springframework.boot:spring-boot-starter-validation </a:t>
            </a:r>
            <a:r>
              <a:rPr lang="ko-KR" altLang="en-US" sz="1200"/>
              <a:t>의존성이 필요하다</a:t>
            </a:r>
            <a:endParaRPr lang="en-US" altLang="ko-KR" sz="1200"/>
          </a:p>
          <a:p>
            <a:pPr marL="171450" indent="-171450">
              <a:lnSpc>
                <a:spcPct val="150000"/>
              </a:lnSpc>
              <a:buFont typeface="Arial" panose="020B0604020202020204" pitchFamily="34" charset="0"/>
              <a:buChar char="•"/>
            </a:pPr>
            <a:r>
              <a:rPr lang="ko-KR" altLang="en-US" sz="1200"/>
              <a:t>두 어노테이션 모두 객체 타입에만 사용 할 수 있으며 검증할 객체 바로 앞에 위치해야 하고 검증된 결과는 </a:t>
            </a:r>
            <a:r>
              <a:rPr lang="en-US" altLang="ko-KR" sz="1200"/>
              <a:t>BindingResult </a:t>
            </a:r>
            <a:r>
              <a:rPr lang="ko-KR" altLang="en-US" sz="1200"/>
              <a:t>에 담긴다</a:t>
            </a:r>
            <a:endParaRPr lang="en-US" altLang="ko-KR" sz="1200">
              <a:latin typeface="+mn-ea"/>
            </a:endParaRPr>
          </a:p>
        </p:txBody>
      </p:sp>
      <p:sp>
        <p:nvSpPr>
          <p:cNvPr id="38" name="Rectangle 3">
            <a:extLst>
              <a:ext uri="{FF2B5EF4-FFF2-40B4-BE49-F238E27FC236}">
                <a16:creationId xmlns:a16="http://schemas.microsoft.com/office/drawing/2014/main" id="{652A1825-A2CA-4FFD-8293-1611ED094145}"/>
              </a:ext>
            </a:extLst>
          </p:cNvPr>
          <p:cNvSpPr>
            <a:spLocks noChangeArrowheads="1"/>
          </p:cNvSpPr>
          <p:nvPr/>
        </p:nvSpPr>
        <p:spPr bwMode="auto">
          <a:xfrm>
            <a:off x="673205" y="4296371"/>
            <a:ext cx="7183190" cy="27699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200" b="0" i="0" u="none" strike="noStrike" cap="none" normalizeH="0" baseline="0">
                <a:ln>
                  <a:noFill/>
                </a:ln>
                <a:solidFill>
                  <a:srgbClr val="CF8E6D"/>
                </a:solidFill>
                <a:effectLst/>
                <a:latin typeface="Arial Unicode MS"/>
                <a:ea typeface="JetBrains Mono"/>
              </a:rPr>
              <a:t>public </a:t>
            </a:r>
            <a:r>
              <a:rPr kumimoji="0" lang="ko-KR" altLang="ko-KR" sz="1200" b="0" i="0" u="none" strike="noStrike" cap="none" normalizeH="0" baseline="0">
                <a:ln>
                  <a:noFill/>
                </a:ln>
                <a:solidFill>
                  <a:srgbClr val="BCBEC4"/>
                </a:solidFill>
                <a:effectLst/>
                <a:latin typeface="Arial Unicode MS"/>
                <a:ea typeface="JetBrains Mono"/>
              </a:rPr>
              <a:t>String </a:t>
            </a:r>
            <a:r>
              <a:rPr kumimoji="0" lang="ko-KR" altLang="ko-KR" sz="1200" b="0" i="0" u="none" strike="noStrike" cap="none" normalizeH="0" baseline="0">
                <a:ln>
                  <a:noFill/>
                </a:ln>
                <a:solidFill>
                  <a:srgbClr val="56A8F5"/>
                </a:solidFill>
                <a:effectLst/>
                <a:latin typeface="Arial Unicode MS"/>
                <a:ea typeface="JetBrains Mono"/>
              </a:rPr>
              <a:t>registerUser</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B3AE60"/>
                </a:solidFill>
                <a:effectLst/>
                <a:latin typeface="Arial Unicode MS"/>
                <a:ea typeface="JetBrains Mono"/>
              </a:rPr>
              <a:t>@Valid</a:t>
            </a:r>
            <a:r>
              <a:rPr kumimoji="0" lang="en-US" altLang="ko-KR" sz="1200" b="0" i="0" u="none" strike="noStrike" cap="none" normalizeH="0" baseline="0">
                <a:ln>
                  <a:noFill/>
                </a:ln>
                <a:solidFill>
                  <a:srgbClr val="B3AE60"/>
                </a:solidFill>
                <a:effectLst/>
                <a:latin typeface="Arial Unicode MS"/>
                <a:ea typeface="JetBrains Mono"/>
              </a:rPr>
              <a:t>ated</a:t>
            </a:r>
            <a:r>
              <a:rPr kumimoji="0" lang="ko-KR" altLang="ko-KR" sz="1200" b="0" i="0" u="none" strike="noStrike" cap="none" normalizeH="0" baseline="0">
                <a:ln>
                  <a:noFill/>
                </a:ln>
                <a:solidFill>
                  <a:srgbClr val="B3AE60"/>
                </a:solidFill>
                <a:effectLst/>
                <a:latin typeface="Arial Unicode MS"/>
                <a:ea typeface="JetBrains Mono"/>
              </a:rPr>
              <a:t> @ModelAttribute</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6AAB73"/>
                </a:solidFill>
                <a:effectLst/>
                <a:latin typeface="Arial Unicode MS"/>
                <a:ea typeface="JetBrains Mono"/>
              </a:rPr>
              <a:t>"user"</a:t>
            </a:r>
            <a:r>
              <a:rPr kumimoji="0" lang="ko-KR" altLang="ko-KR" sz="1200" b="0" i="0" u="none" strike="noStrike" cap="none" normalizeH="0" baseline="0">
                <a:ln>
                  <a:noFill/>
                </a:ln>
                <a:solidFill>
                  <a:srgbClr val="BCBEC4"/>
                </a:solidFill>
                <a:effectLst/>
                <a:latin typeface="Arial Unicode MS"/>
                <a:ea typeface="JetBrains Mono"/>
              </a:rPr>
              <a:t>) User user, BindingResult bindingResult)</a:t>
            </a:r>
            <a:endParaRPr kumimoji="0" lang="ko-KR" altLang="ko-KR" sz="1200" b="0" i="0" u="none" strike="noStrike" cap="none" normalizeH="0" baseline="0">
              <a:ln>
                <a:noFill/>
              </a:ln>
              <a:solidFill>
                <a:schemeClr val="tx1"/>
              </a:solidFill>
              <a:effectLst/>
              <a:latin typeface="Arial" panose="020B0604020202020204" pitchFamily="34" charset="0"/>
            </a:endParaRPr>
          </a:p>
        </p:txBody>
      </p:sp>
      <p:sp>
        <p:nvSpPr>
          <p:cNvPr id="9" name="TextBox 8">
            <a:extLst>
              <a:ext uri="{FF2B5EF4-FFF2-40B4-BE49-F238E27FC236}">
                <a16:creationId xmlns:a16="http://schemas.microsoft.com/office/drawing/2014/main" id="{4AD8E010-868E-4774-AF18-A4B7E9DF6D91}"/>
              </a:ext>
            </a:extLst>
          </p:cNvPr>
          <p:cNvSpPr txBox="1"/>
          <p:nvPr/>
        </p:nvSpPr>
        <p:spPr>
          <a:xfrm>
            <a:off x="7999247" y="4296371"/>
            <a:ext cx="3745579" cy="2123658"/>
          </a:xfrm>
          <a:prstGeom prst="rect">
            <a:avLst/>
          </a:prstGeom>
          <a:solidFill>
            <a:schemeClr val="bg2">
              <a:lumMod val="10000"/>
            </a:schemeClr>
          </a:solidFill>
        </p:spPr>
        <p:txBody>
          <a:bodyPr wrap="square">
            <a:spAutoFit/>
          </a:bodyPr>
          <a:lstStyle/>
          <a:p>
            <a:r>
              <a:rPr lang="en-US" altLang="ko-KR" sz="1200">
                <a:solidFill>
                  <a:srgbClr val="CF8E6D"/>
                </a:solidFill>
                <a:effectLst/>
                <a:highlight>
                  <a:srgbClr val="1E1F22"/>
                </a:highlight>
              </a:rPr>
              <a:t>public class </a:t>
            </a:r>
            <a:r>
              <a:rPr lang="en-US" altLang="ko-KR" sz="1200">
                <a:solidFill>
                  <a:srgbClr val="BCBEC4"/>
                </a:solidFill>
                <a:effectLst/>
                <a:highlight>
                  <a:srgbClr val="1E1F22"/>
                </a:highlight>
              </a:rPr>
              <a:t>User </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br>
              <a:rPr lang="en-US" altLang="ko-KR" sz="1200">
                <a:solidFill>
                  <a:srgbClr val="E8BA36"/>
                </a:solidFill>
                <a:effectLst/>
                <a:highlight>
                  <a:srgbClr val="1E1F22"/>
                </a:highlight>
              </a:rPr>
            </a:br>
            <a:r>
              <a:rPr lang="en-US" altLang="ko-KR" sz="1200">
                <a:solidFill>
                  <a:srgbClr val="E8BA36"/>
                </a:solidFill>
                <a:effectLst/>
                <a:highlight>
                  <a:srgbClr val="1E1F22"/>
                </a:highlight>
              </a:rPr>
              <a:t>    </a:t>
            </a:r>
            <a:r>
              <a:rPr lang="en-US" altLang="ko-KR" sz="1200">
                <a:solidFill>
                  <a:srgbClr val="B3AE60"/>
                </a:solidFill>
                <a:effectLst/>
                <a:highlight>
                  <a:srgbClr val="1E1F22"/>
                </a:highlight>
              </a:rPr>
              <a:t>@NotEmpty</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message = </a:t>
            </a:r>
            <a:r>
              <a:rPr lang="en-US" altLang="ko-KR" sz="1100">
                <a:solidFill>
                  <a:srgbClr val="6AAB73"/>
                </a:solidFill>
                <a:effectLst/>
                <a:highlight>
                  <a:srgbClr val="1E1F22"/>
                </a:highlight>
              </a:rPr>
              <a:t>"</a:t>
            </a:r>
            <a:r>
              <a:rPr lang="ko-KR" altLang="en-US" sz="1100">
                <a:solidFill>
                  <a:srgbClr val="6AAB73"/>
                </a:solidFill>
                <a:effectLst/>
                <a:highlight>
                  <a:srgbClr val="1E1F22"/>
                </a:highlight>
              </a:rPr>
              <a:t>사용자명은 필수입니다</a:t>
            </a:r>
            <a:r>
              <a:rPr lang="en-US" altLang="ko-KR" sz="1100">
                <a:solidFill>
                  <a:srgbClr val="6AAB73"/>
                </a:solidFill>
                <a:effectLst/>
                <a:highlight>
                  <a:srgbClr val="1E1F22"/>
                </a:highlight>
              </a:rPr>
              <a:t>"</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r>
              <a:rPr lang="en-US" altLang="ko-KR" sz="1200">
                <a:solidFill>
                  <a:srgbClr val="E8BA36"/>
                </a:solidFill>
                <a:effectLst/>
                <a:highlight>
                  <a:srgbClr val="1E1F22"/>
                </a:highlight>
              </a:rPr>
              <a:t>    </a:t>
            </a:r>
            <a:r>
              <a:rPr lang="en-US" altLang="ko-KR" sz="1200">
                <a:solidFill>
                  <a:srgbClr val="CF8E6D"/>
                </a:solidFill>
                <a:effectLst/>
                <a:highlight>
                  <a:srgbClr val="1E1F22"/>
                </a:highlight>
              </a:rPr>
              <a:t>private </a:t>
            </a:r>
            <a:r>
              <a:rPr lang="en-US" altLang="ko-KR" sz="1200">
                <a:solidFill>
                  <a:srgbClr val="BCBEC4"/>
                </a:solidFill>
                <a:effectLst/>
                <a:highlight>
                  <a:srgbClr val="1E1F22"/>
                </a:highlight>
              </a:rPr>
              <a:t>String </a:t>
            </a:r>
            <a:r>
              <a:rPr lang="en-US" altLang="ko-KR" sz="1200">
                <a:solidFill>
                  <a:srgbClr val="C77DBB"/>
                </a:solidFill>
                <a:effectLst/>
                <a:highlight>
                  <a:srgbClr val="1E1F22"/>
                </a:highlight>
              </a:rPr>
              <a:t>username</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br>
              <a:rPr lang="en-US" altLang="ko-KR" sz="1200">
                <a:solidFill>
                  <a:srgbClr val="BCBEC4"/>
                </a:solidFill>
                <a:effectLst/>
                <a:highlight>
                  <a:srgbClr val="1E1F22"/>
                </a:highlight>
              </a:rPr>
            </a:br>
            <a:r>
              <a:rPr lang="en-US" altLang="ko-KR" sz="1200">
                <a:solidFill>
                  <a:srgbClr val="BCBEC4"/>
                </a:solidFill>
                <a:effectLst/>
                <a:highlight>
                  <a:srgbClr val="1E1F22"/>
                </a:highlight>
              </a:rPr>
              <a:t>    </a:t>
            </a:r>
            <a:r>
              <a:rPr lang="en-US" altLang="ko-KR" sz="1200">
                <a:solidFill>
                  <a:srgbClr val="B3AE60"/>
                </a:solidFill>
                <a:effectLst/>
                <a:highlight>
                  <a:srgbClr val="1E1F22"/>
                </a:highlight>
              </a:rPr>
              <a:t>@Email</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message = </a:t>
            </a:r>
            <a:r>
              <a:rPr lang="en-US" altLang="ko-KR" sz="1200">
                <a:solidFill>
                  <a:srgbClr val="6AAB73"/>
                </a:solidFill>
                <a:effectLst/>
                <a:highlight>
                  <a:srgbClr val="1E1F22"/>
                </a:highlight>
              </a:rPr>
              <a:t>"</a:t>
            </a:r>
            <a:r>
              <a:rPr lang="ko-KR" altLang="en-US" sz="1100">
                <a:solidFill>
                  <a:srgbClr val="6AAB73"/>
                </a:solidFill>
                <a:effectLst/>
                <a:highlight>
                  <a:srgbClr val="1E1F22"/>
                </a:highlight>
              </a:rPr>
              <a:t>이메일형식이 맞지 않습니다</a:t>
            </a:r>
            <a:r>
              <a:rPr lang="en-US" altLang="ko-KR" sz="1200">
                <a:solidFill>
                  <a:srgbClr val="6AAB73"/>
                </a:solidFill>
                <a:effectLst/>
                <a:highlight>
                  <a:srgbClr val="1E1F22"/>
                </a:highlight>
              </a:rPr>
              <a:t>"</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r>
              <a:rPr lang="en-US" altLang="ko-KR" sz="1200">
                <a:solidFill>
                  <a:srgbClr val="E8BA36"/>
                </a:solidFill>
                <a:effectLst/>
                <a:highlight>
                  <a:srgbClr val="1E1F22"/>
                </a:highlight>
              </a:rPr>
              <a:t>    </a:t>
            </a:r>
            <a:r>
              <a:rPr lang="en-US" altLang="ko-KR" sz="1200">
                <a:solidFill>
                  <a:srgbClr val="CF8E6D"/>
                </a:solidFill>
                <a:effectLst/>
                <a:highlight>
                  <a:srgbClr val="1E1F22"/>
                </a:highlight>
              </a:rPr>
              <a:t>private </a:t>
            </a:r>
            <a:r>
              <a:rPr lang="en-US" altLang="ko-KR" sz="1200">
                <a:solidFill>
                  <a:srgbClr val="BCBEC4"/>
                </a:solidFill>
                <a:effectLst/>
                <a:highlight>
                  <a:srgbClr val="1E1F22"/>
                </a:highlight>
              </a:rPr>
              <a:t>String </a:t>
            </a:r>
            <a:r>
              <a:rPr lang="en-US" altLang="ko-KR" sz="1200">
                <a:solidFill>
                  <a:srgbClr val="C77DBB"/>
                </a:solidFill>
                <a:effectLst/>
                <a:highlight>
                  <a:srgbClr val="1E1F22"/>
                </a:highlight>
              </a:rPr>
              <a:t>email</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br>
              <a:rPr lang="en-US" altLang="ko-KR" sz="1200">
                <a:solidFill>
                  <a:srgbClr val="7A7E85"/>
                </a:solidFill>
                <a:effectLst/>
                <a:highlight>
                  <a:srgbClr val="1E1F22"/>
                </a:highlight>
              </a:rPr>
            </a:br>
            <a:r>
              <a:rPr lang="en-US" altLang="ko-KR" sz="1200">
                <a:solidFill>
                  <a:srgbClr val="7A7E85"/>
                </a:solidFill>
                <a:effectLst/>
                <a:highlight>
                  <a:srgbClr val="1E1F22"/>
                </a:highlight>
              </a:rPr>
              <a:t>    // </a:t>
            </a:r>
            <a:r>
              <a:rPr lang="en-US" altLang="ko-KR" sz="1200" i="1">
                <a:solidFill>
                  <a:srgbClr val="7A7E85"/>
                </a:solidFill>
                <a:effectLst/>
                <a:highlight>
                  <a:srgbClr val="1E1F22"/>
                </a:highlight>
              </a:rPr>
              <a:t>Getter and Setter ..</a:t>
            </a:r>
            <a:br>
              <a:rPr lang="en-US" altLang="ko-KR" sz="1200">
                <a:solidFill>
                  <a:srgbClr val="54A857"/>
                </a:solidFill>
                <a:effectLst/>
                <a:highlight>
                  <a:srgbClr val="1E1F22"/>
                </a:highlight>
              </a:rPr>
            </a:br>
            <a:br>
              <a:rPr lang="en-US" altLang="ko-KR" sz="1200">
                <a:solidFill>
                  <a:srgbClr val="54A857"/>
                </a:solidFill>
                <a:effectLst/>
                <a:highlight>
                  <a:srgbClr val="1E1F22"/>
                </a:highlight>
              </a:rPr>
            </a:br>
            <a:r>
              <a:rPr lang="en-US" altLang="ko-KR" sz="1200">
                <a:solidFill>
                  <a:srgbClr val="E8BA36"/>
                </a:solidFill>
                <a:effectLst/>
                <a:highlight>
                  <a:srgbClr val="1E1F22"/>
                </a:highlight>
              </a:rPr>
              <a:t>}</a:t>
            </a:r>
            <a:endParaRPr lang="en-US" altLang="ko-KR" sz="1200">
              <a:solidFill>
                <a:srgbClr val="BCBEC4"/>
              </a:solidFill>
              <a:effectLst/>
              <a:highlight>
                <a:srgbClr val="1E1F22"/>
              </a:highlight>
            </a:endParaRPr>
          </a:p>
        </p:txBody>
      </p:sp>
      <p:sp>
        <p:nvSpPr>
          <p:cNvPr id="10" name="모서리가 둥근 직사각형 38">
            <a:extLst>
              <a:ext uri="{FF2B5EF4-FFF2-40B4-BE49-F238E27FC236}">
                <a16:creationId xmlns:a16="http://schemas.microsoft.com/office/drawing/2014/main" id="{14D5F868-AA9F-437E-ACDB-84266FE4955A}"/>
              </a:ext>
            </a:extLst>
          </p:cNvPr>
          <p:cNvSpPr/>
          <p:nvPr/>
        </p:nvSpPr>
        <p:spPr>
          <a:xfrm>
            <a:off x="1232338" y="4821521"/>
            <a:ext cx="1382059" cy="488709"/>
          </a:xfrm>
          <a:prstGeom prst="roundRect">
            <a:avLst/>
          </a:prstGeom>
          <a:solidFill>
            <a:schemeClr val="tx1"/>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effectLst/>
              </a:rPr>
              <a:t>Data</a:t>
            </a:r>
            <a:r>
              <a:rPr lang="en-US" altLang="ko-KR" sz="1400">
                <a:solidFill>
                  <a:schemeClr val="bg1"/>
                </a:solidFill>
              </a:rPr>
              <a:t>Binder</a:t>
            </a:r>
            <a:endParaRPr lang="en-US" altLang="ko-KR" sz="1400">
              <a:solidFill>
                <a:schemeClr val="bg1"/>
              </a:solidFill>
              <a:effectLst/>
            </a:endParaRPr>
          </a:p>
        </p:txBody>
      </p:sp>
      <p:sp>
        <p:nvSpPr>
          <p:cNvPr id="11" name="모서리가 둥근 직사각형 38">
            <a:extLst>
              <a:ext uri="{FF2B5EF4-FFF2-40B4-BE49-F238E27FC236}">
                <a16:creationId xmlns:a16="http://schemas.microsoft.com/office/drawing/2014/main" id="{FB83B3B0-87DD-4138-9496-3E1988403CA1}"/>
              </a:ext>
            </a:extLst>
          </p:cNvPr>
          <p:cNvSpPr/>
          <p:nvPr/>
        </p:nvSpPr>
        <p:spPr>
          <a:xfrm>
            <a:off x="3756373" y="4821521"/>
            <a:ext cx="1124432" cy="488709"/>
          </a:xfrm>
          <a:prstGeom prst="roundRect">
            <a:avLst/>
          </a:prstGeom>
          <a:solidFill>
            <a:schemeClr val="tx1"/>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effectLst/>
              </a:rPr>
              <a:t>Converter</a:t>
            </a:r>
          </a:p>
        </p:txBody>
      </p:sp>
      <p:sp>
        <p:nvSpPr>
          <p:cNvPr id="12" name="모서리가 둥근 직사각형 38">
            <a:extLst>
              <a:ext uri="{FF2B5EF4-FFF2-40B4-BE49-F238E27FC236}">
                <a16:creationId xmlns:a16="http://schemas.microsoft.com/office/drawing/2014/main" id="{55D8E64F-8758-4D84-865B-A40F7A1CCC19}"/>
              </a:ext>
            </a:extLst>
          </p:cNvPr>
          <p:cNvSpPr/>
          <p:nvPr/>
        </p:nvSpPr>
        <p:spPr>
          <a:xfrm>
            <a:off x="6022782" y="4821520"/>
            <a:ext cx="1124431" cy="488709"/>
          </a:xfrm>
          <a:prstGeom prst="roundRect">
            <a:avLst/>
          </a:prstGeom>
          <a:solidFill>
            <a:schemeClr val="tx1"/>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effectLst/>
              </a:rPr>
              <a:t>Validation</a:t>
            </a:r>
          </a:p>
        </p:txBody>
      </p:sp>
      <p:cxnSp>
        <p:nvCxnSpPr>
          <p:cNvPr id="5" name="직선 화살표 연결선 4">
            <a:extLst>
              <a:ext uri="{FF2B5EF4-FFF2-40B4-BE49-F238E27FC236}">
                <a16:creationId xmlns:a16="http://schemas.microsoft.com/office/drawing/2014/main" id="{6D489775-3D44-4984-B88C-9D60F75AA6CC}"/>
              </a:ext>
            </a:extLst>
          </p:cNvPr>
          <p:cNvCxnSpPr>
            <a:cxnSpLocks/>
            <a:stCxn id="10" idx="3"/>
            <a:endCxn id="11" idx="1"/>
          </p:cNvCxnSpPr>
          <p:nvPr/>
        </p:nvCxnSpPr>
        <p:spPr>
          <a:xfrm>
            <a:off x="2614397" y="5065876"/>
            <a:ext cx="114197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165DF338-2709-419E-A485-B20BB6263962}"/>
              </a:ext>
            </a:extLst>
          </p:cNvPr>
          <p:cNvCxnSpPr>
            <a:cxnSpLocks/>
            <a:stCxn id="11" idx="3"/>
            <a:endCxn id="12" idx="1"/>
          </p:cNvCxnSpPr>
          <p:nvPr/>
        </p:nvCxnSpPr>
        <p:spPr>
          <a:xfrm flipV="1">
            <a:off x="4880805" y="5065875"/>
            <a:ext cx="1141977"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직사각형 21">
            <a:extLst>
              <a:ext uri="{FF2B5EF4-FFF2-40B4-BE49-F238E27FC236}">
                <a16:creationId xmlns:a16="http://schemas.microsoft.com/office/drawing/2014/main" id="{70022B1B-FF8A-4663-86EF-7BC9E2B89A98}"/>
              </a:ext>
            </a:extLst>
          </p:cNvPr>
          <p:cNvSpPr/>
          <p:nvPr/>
        </p:nvSpPr>
        <p:spPr>
          <a:xfrm>
            <a:off x="574751" y="5458716"/>
            <a:ext cx="7296205" cy="1164614"/>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latin typeface="+mn-ea"/>
              </a:rPr>
              <a:t>검증은 바인딩의 맨 마지막 처리 과정이며 기본적으로 바인딩에 성공한 필드는 검증이 이루어진다</a:t>
            </a:r>
            <a:endParaRPr lang="en-US" altLang="ko-KR" sz="1200">
              <a:latin typeface="+mn-ea"/>
            </a:endParaRPr>
          </a:p>
          <a:p>
            <a:pPr marL="171450" indent="-171450">
              <a:lnSpc>
                <a:spcPct val="150000"/>
              </a:lnSpc>
              <a:buFont typeface="Arial" panose="020B0604020202020204" pitchFamily="34" charset="0"/>
              <a:buChar char="•"/>
            </a:pPr>
            <a:r>
              <a:rPr lang="ko-KR" altLang="en-US" sz="1200">
                <a:latin typeface="+mn-ea"/>
              </a:rPr>
              <a:t>만약 필드의 타입변환이 실패하면 실패 결과가 </a:t>
            </a:r>
            <a:r>
              <a:rPr lang="en-US" altLang="ko-KR" sz="1200">
                <a:latin typeface="+mn-ea"/>
              </a:rPr>
              <a:t>FieldError </a:t>
            </a:r>
            <a:r>
              <a:rPr lang="ko-KR" altLang="en-US" sz="1200">
                <a:latin typeface="+mn-ea"/>
              </a:rPr>
              <a:t>객체에 담기고 </a:t>
            </a:r>
            <a:r>
              <a:rPr lang="en-US" altLang="ko-KR" sz="1200">
                <a:latin typeface="+mn-ea"/>
              </a:rPr>
              <a:t>BindingResult </a:t>
            </a:r>
            <a:r>
              <a:rPr lang="ko-KR" altLang="en-US" sz="1200">
                <a:latin typeface="+mn-ea"/>
              </a:rPr>
              <a:t>에 보관된다</a:t>
            </a:r>
            <a:endParaRPr lang="en-US" altLang="ko-KR" sz="1200">
              <a:latin typeface="+mn-ea"/>
            </a:endParaRPr>
          </a:p>
          <a:p>
            <a:pPr marL="171450" indent="-171450">
              <a:lnSpc>
                <a:spcPct val="150000"/>
              </a:lnSpc>
              <a:buFont typeface="Arial" panose="020B0604020202020204" pitchFamily="34" charset="0"/>
              <a:buChar char="•"/>
            </a:pPr>
            <a:r>
              <a:rPr lang="ko-KR" altLang="en-US" sz="1200">
                <a:latin typeface="+mn-ea"/>
              </a:rPr>
              <a:t>타입변환에 실패한 필드는 기본 값이 저장된 상태에서 검증이 이루어지지만 </a:t>
            </a:r>
            <a:r>
              <a:rPr lang="en-US" altLang="ko-KR" sz="1200">
                <a:latin typeface="+mn-ea"/>
              </a:rPr>
              <a:t>Validator </a:t>
            </a:r>
            <a:r>
              <a:rPr lang="ko-KR" altLang="en-US" sz="1200">
                <a:latin typeface="+mn-ea"/>
              </a:rPr>
              <a:t>구현체에 따라 예외가 발생할 수도 있고 기본 검증이 이루어질 수 있다</a:t>
            </a:r>
            <a:endParaRPr lang="en-US" altLang="ko-KR" sz="1200">
              <a:latin typeface="+mn-ea"/>
            </a:endParaRPr>
          </a:p>
        </p:txBody>
      </p:sp>
    </p:spTree>
    <p:extLst>
      <p:ext uri="{BB962C8B-B14F-4D97-AF65-F5344CB8AC3E}">
        <p14:creationId xmlns:p14="http://schemas.microsoft.com/office/powerpoint/2010/main" val="248305208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C3E45B7-9FB7-4A0A-A764-156679392F0E}"/>
              </a:ext>
            </a:extLst>
          </p:cNvPr>
          <p:cNvSpPr txBox="1"/>
          <p:nvPr/>
        </p:nvSpPr>
        <p:spPr>
          <a:xfrm>
            <a:off x="1542641" y="1809307"/>
            <a:ext cx="3231975" cy="646331"/>
          </a:xfrm>
          <a:prstGeom prst="rect">
            <a:avLst/>
          </a:prstGeom>
          <a:noFill/>
        </p:spPr>
        <p:txBody>
          <a:bodyPr wrap="none" rtlCol="0">
            <a:spAutoFit/>
          </a:bodyPr>
          <a:lstStyle/>
          <a:p>
            <a:pPr marL="571500" indent="-571500">
              <a:buFont typeface="Wingdings" panose="05000000000000000000" pitchFamily="2" charset="2"/>
              <a:buChar char="ü"/>
            </a:pPr>
            <a:r>
              <a:rPr lang="ko-KR" altLang="en-US" sz="3600">
                <a:solidFill>
                  <a:schemeClr val="accent1">
                    <a:lumMod val="75000"/>
                  </a:schemeClr>
                </a:solidFill>
                <a:latin typeface="나눔바른고딕" panose="020B0603020101020101" pitchFamily="50" charset="-127"/>
                <a:ea typeface="나눔바른고딕" panose="020B0603020101020101" pitchFamily="50" charset="-127"/>
              </a:rPr>
              <a:t>서블릿 이해</a:t>
            </a:r>
            <a:endParaRPr lang="ko-KR" altLang="en-US" sz="3600" b="1">
              <a:solidFill>
                <a:schemeClr val="accent1">
                  <a:lumMod val="75000"/>
                </a:schemeClr>
              </a:solidFill>
              <a:latin typeface="나눔바른고딕" panose="020B0603020101020101" pitchFamily="50" charset="-127"/>
              <a:ea typeface="나눔바른고딕" panose="020B0603020101020101" pitchFamily="50" charset="-127"/>
            </a:endParaRPr>
          </a:p>
        </p:txBody>
      </p:sp>
      <p:sp>
        <p:nvSpPr>
          <p:cNvPr id="3" name="TextBox 2">
            <a:extLst>
              <a:ext uri="{FF2B5EF4-FFF2-40B4-BE49-F238E27FC236}">
                <a16:creationId xmlns:a16="http://schemas.microsoft.com/office/drawing/2014/main" id="{352722D2-7CFE-4B57-B2B5-9830792007B1}"/>
              </a:ext>
            </a:extLst>
          </p:cNvPr>
          <p:cNvSpPr txBox="1"/>
          <p:nvPr/>
        </p:nvSpPr>
        <p:spPr>
          <a:xfrm>
            <a:off x="1891316" y="2595697"/>
            <a:ext cx="2696379" cy="2774157"/>
          </a:xfrm>
          <a:prstGeom prst="rect">
            <a:avLst/>
          </a:prstGeom>
          <a:noFill/>
        </p:spPr>
        <p:txBody>
          <a:bodyPr wrap="none" rtlCol="0">
            <a:spAutoFit/>
          </a:bodyPr>
          <a:lstStyle/>
          <a:p>
            <a:pPr marL="342900" indent="-342900">
              <a:lnSpc>
                <a:spcPct val="200000"/>
              </a:lnSpc>
              <a:buFont typeface="+mj-lt"/>
              <a:buAutoNum type="arabicPeriod"/>
            </a:pPr>
            <a:r>
              <a:rPr lang="ko-KR" altLang="en-US">
                <a:solidFill>
                  <a:schemeClr val="accent1">
                    <a:lumMod val="75000"/>
                  </a:schemeClr>
                </a:solidFill>
                <a:latin typeface="나눔바른고딕" panose="020B0603020101020101" pitchFamily="50" charset="-127"/>
                <a:ea typeface="나눔바른고딕" panose="020B0603020101020101" pitchFamily="50" charset="-127"/>
              </a:rPr>
              <a:t>서블릿</a:t>
            </a:r>
            <a:r>
              <a:rPr lang="en-US" altLang="ko-KR">
                <a:solidFill>
                  <a:schemeClr val="accent1">
                    <a:lumMod val="75000"/>
                  </a:schemeClr>
                </a:solidFill>
                <a:latin typeface="나눔바른고딕" panose="020B0603020101020101" pitchFamily="50" charset="-127"/>
                <a:ea typeface="나눔바른고딕" panose="020B0603020101020101" pitchFamily="50" charset="-127"/>
              </a:rPr>
              <a:t>(Servlet)</a:t>
            </a:r>
          </a:p>
          <a:p>
            <a:pPr marL="342900" indent="-342900">
              <a:lnSpc>
                <a:spcPct val="200000"/>
              </a:lnSpc>
              <a:buFont typeface="+mj-lt"/>
              <a:buAutoNum type="arabicPeriod"/>
            </a:pPr>
            <a:r>
              <a:rPr lang="ko-KR" altLang="en-US">
                <a:solidFill>
                  <a:schemeClr val="accent1">
                    <a:lumMod val="75000"/>
                  </a:schemeClr>
                </a:solidFill>
                <a:latin typeface="나눔바른고딕" panose="020B0603020101020101" pitchFamily="50" charset="-127"/>
                <a:ea typeface="나눔바른고딕" panose="020B0603020101020101" pitchFamily="50" charset="-127"/>
              </a:rPr>
              <a:t>서블릿 생명주기</a:t>
            </a:r>
            <a:endParaRPr lang="en-US" altLang="ko-KR">
              <a:solidFill>
                <a:schemeClr val="accent1">
                  <a:lumMod val="75000"/>
                </a:schemeClr>
              </a:solidFill>
              <a:latin typeface="나눔바른고딕" panose="020B0603020101020101" pitchFamily="50" charset="-127"/>
              <a:ea typeface="나눔바른고딕" panose="020B0603020101020101" pitchFamily="50" charset="-127"/>
            </a:endParaRPr>
          </a:p>
          <a:p>
            <a:pPr marL="342900" indent="-342900">
              <a:lnSpc>
                <a:spcPct val="200000"/>
              </a:lnSpc>
              <a:buFont typeface="+mj-lt"/>
              <a:buAutoNum type="arabicPeriod"/>
            </a:pPr>
            <a:r>
              <a:rPr lang="en-US" altLang="ko-KR">
                <a:solidFill>
                  <a:schemeClr val="accent1">
                    <a:lumMod val="75000"/>
                  </a:schemeClr>
                </a:solidFill>
                <a:latin typeface="나눔바른고딕" panose="020B0603020101020101" pitchFamily="50" charset="-127"/>
                <a:ea typeface="나눔바른고딕" panose="020B0603020101020101" pitchFamily="50" charset="-127"/>
              </a:rPr>
              <a:t>HttpServletRequest</a:t>
            </a:r>
          </a:p>
          <a:p>
            <a:pPr marL="342900" indent="-342900">
              <a:lnSpc>
                <a:spcPct val="200000"/>
              </a:lnSpc>
              <a:buFont typeface="+mj-lt"/>
              <a:buAutoNum type="arabicPeriod"/>
            </a:pPr>
            <a:r>
              <a:rPr lang="en-US" altLang="ko-KR">
                <a:solidFill>
                  <a:schemeClr val="accent1">
                    <a:lumMod val="75000"/>
                  </a:schemeClr>
                </a:solidFill>
                <a:latin typeface="나눔바른고딕" panose="020B0603020101020101" pitchFamily="50" charset="-127"/>
                <a:ea typeface="나눔바른고딕" panose="020B0603020101020101" pitchFamily="50" charset="-127"/>
              </a:rPr>
              <a:t>HttpServletResponse</a:t>
            </a:r>
          </a:p>
          <a:p>
            <a:pPr marL="342900" indent="-342900">
              <a:lnSpc>
                <a:spcPct val="200000"/>
              </a:lnSpc>
              <a:buFont typeface="+mj-lt"/>
              <a:buAutoNum type="arabicPeriod"/>
            </a:pPr>
            <a:r>
              <a:rPr lang="ko-KR" altLang="en-US">
                <a:solidFill>
                  <a:schemeClr val="accent1">
                    <a:lumMod val="75000"/>
                  </a:schemeClr>
                </a:solidFill>
                <a:latin typeface="나눔바른고딕" panose="020B0603020101020101" pitchFamily="50" charset="-127"/>
                <a:ea typeface="나눔바른고딕" panose="020B0603020101020101" pitchFamily="50" charset="-127"/>
              </a:rPr>
              <a:t>서블릿 컨테이너</a:t>
            </a:r>
            <a:endParaRPr lang="en-US" altLang="ko-KR">
              <a:solidFill>
                <a:schemeClr val="accent1">
                  <a:lumMod val="75000"/>
                </a:schemeClr>
              </a:solidFill>
              <a:latin typeface="나눔바른고딕" panose="020B0603020101020101" pitchFamily="50" charset="-127"/>
              <a:ea typeface="나눔바른고딕" panose="020B0603020101020101" pitchFamily="50" charset="-127"/>
            </a:endParaRPr>
          </a:p>
        </p:txBody>
      </p:sp>
    </p:spTree>
    <p:extLst>
      <p:ext uri="{BB962C8B-B14F-4D97-AF65-F5344CB8AC3E}">
        <p14:creationId xmlns:p14="http://schemas.microsoft.com/office/powerpoint/2010/main" val="3042006397"/>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13230778-2F9F-4D0B-9004-0FA8053B91E2}"/>
              </a:ext>
            </a:extLst>
          </p:cNvPr>
          <p:cNvSpPr/>
          <p:nvPr/>
        </p:nvSpPr>
        <p:spPr>
          <a:xfrm>
            <a:off x="19786" y="189485"/>
            <a:ext cx="4935647"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Java Bean Validation </a:t>
            </a:r>
            <a:r>
              <a:rPr lang="ko-KR" altLang="en-US" b="1">
                <a:solidFill>
                  <a:schemeClr val="accent1">
                    <a:lumMod val="75000"/>
                  </a:schemeClr>
                </a:solidFill>
                <a:latin typeface="+mn-ea"/>
              </a:rPr>
              <a:t>과</a:t>
            </a:r>
            <a:r>
              <a:rPr lang="en-US" altLang="ko-KR" b="1">
                <a:solidFill>
                  <a:schemeClr val="accent1">
                    <a:lumMod val="75000"/>
                  </a:schemeClr>
                </a:solidFill>
                <a:latin typeface="+mn-ea"/>
              </a:rPr>
              <a:t> Spring</a:t>
            </a:r>
            <a:r>
              <a:rPr lang="ko-KR" altLang="en-US" b="1">
                <a:solidFill>
                  <a:schemeClr val="accent1">
                    <a:lumMod val="75000"/>
                  </a:schemeClr>
                </a:solidFill>
                <a:latin typeface="+mn-ea"/>
              </a:rPr>
              <a:t> 통합 구조</a:t>
            </a:r>
            <a:endParaRPr lang="en-US" altLang="ko-KR" b="1">
              <a:solidFill>
                <a:schemeClr val="accent1">
                  <a:lumMod val="75000"/>
                </a:schemeClr>
              </a:solidFill>
              <a:latin typeface="+mn-ea"/>
            </a:endParaRPr>
          </a:p>
        </p:txBody>
      </p:sp>
      <p:cxnSp>
        <p:nvCxnSpPr>
          <p:cNvPr id="7" name="직선 화살표 연결선 6">
            <a:extLst>
              <a:ext uri="{FF2B5EF4-FFF2-40B4-BE49-F238E27FC236}">
                <a16:creationId xmlns:a16="http://schemas.microsoft.com/office/drawing/2014/main" id="{5F9BF1BC-11EA-46EF-A7EC-935CD93335F8}"/>
              </a:ext>
            </a:extLst>
          </p:cNvPr>
          <p:cNvCxnSpPr>
            <a:cxnSpLocks/>
            <a:stCxn id="8" idx="2"/>
            <a:endCxn id="10" idx="0"/>
          </p:cNvCxnSpPr>
          <p:nvPr/>
        </p:nvCxnSpPr>
        <p:spPr>
          <a:xfrm>
            <a:off x="1483011" y="3588853"/>
            <a:ext cx="0" cy="29719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모서리가 둥근 직사각형 38">
            <a:extLst>
              <a:ext uri="{FF2B5EF4-FFF2-40B4-BE49-F238E27FC236}">
                <a16:creationId xmlns:a16="http://schemas.microsoft.com/office/drawing/2014/main" id="{AE4D3690-3653-4A3D-AA25-514309805CCB}"/>
              </a:ext>
            </a:extLst>
          </p:cNvPr>
          <p:cNvSpPr/>
          <p:nvPr/>
        </p:nvSpPr>
        <p:spPr>
          <a:xfrm>
            <a:off x="501011" y="3095077"/>
            <a:ext cx="1963999"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ValidatorFactoryImpl</a:t>
            </a:r>
            <a:endParaRPr lang="ko-KR" altLang="en-US" sz="1400">
              <a:solidFill>
                <a:schemeClr val="tx1"/>
              </a:solidFill>
              <a:latin typeface="+mj-lt"/>
              <a:ea typeface="나눔바른고딕" panose="020B0603020101020101"/>
            </a:endParaRPr>
          </a:p>
        </p:txBody>
      </p:sp>
      <p:sp>
        <p:nvSpPr>
          <p:cNvPr id="10" name="모서리가 둥근 직사각형 38">
            <a:extLst>
              <a:ext uri="{FF2B5EF4-FFF2-40B4-BE49-F238E27FC236}">
                <a16:creationId xmlns:a16="http://schemas.microsoft.com/office/drawing/2014/main" id="{E327C975-9946-4EA2-80D4-03CC4469C551}"/>
              </a:ext>
            </a:extLst>
          </p:cNvPr>
          <p:cNvSpPr/>
          <p:nvPr/>
        </p:nvSpPr>
        <p:spPr>
          <a:xfrm>
            <a:off x="501011" y="3886051"/>
            <a:ext cx="1963999"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b="1">
                <a:solidFill>
                  <a:schemeClr val="bg1"/>
                </a:solidFill>
                <a:latin typeface="+mj-lt"/>
                <a:ea typeface="나눔바른고딕" panose="020B0603020101020101"/>
              </a:rPr>
              <a:t>ValidatorImpl</a:t>
            </a:r>
            <a:endParaRPr lang="ko-KR" altLang="en-US" sz="1400" b="1">
              <a:solidFill>
                <a:schemeClr val="bg1"/>
              </a:solidFill>
              <a:latin typeface="+mj-lt"/>
              <a:ea typeface="나눔바른고딕" panose="020B0603020101020101"/>
            </a:endParaRPr>
          </a:p>
        </p:txBody>
      </p:sp>
      <p:sp>
        <p:nvSpPr>
          <p:cNvPr id="11" name="모서리가 둥근 직사각형 38">
            <a:extLst>
              <a:ext uri="{FF2B5EF4-FFF2-40B4-BE49-F238E27FC236}">
                <a16:creationId xmlns:a16="http://schemas.microsoft.com/office/drawing/2014/main" id="{AA8DAD97-56C5-4A8E-BE90-0F96752686B5}"/>
              </a:ext>
            </a:extLst>
          </p:cNvPr>
          <p:cNvSpPr/>
          <p:nvPr/>
        </p:nvSpPr>
        <p:spPr>
          <a:xfrm>
            <a:off x="501011" y="1634583"/>
            <a:ext cx="1963999"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ValidationInitializer</a:t>
            </a:r>
            <a:endParaRPr lang="ko-KR" altLang="en-US" sz="1400">
              <a:solidFill>
                <a:schemeClr val="tx1"/>
              </a:solidFill>
              <a:latin typeface="+mj-lt"/>
              <a:ea typeface="나눔바른고딕" panose="020B0603020101020101"/>
            </a:endParaRPr>
          </a:p>
        </p:txBody>
      </p:sp>
      <p:sp>
        <p:nvSpPr>
          <p:cNvPr id="12" name="모서리가 둥근 직사각형 38">
            <a:extLst>
              <a:ext uri="{FF2B5EF4-FFF2-40B4-BE49-F238E27FC236}">
                <a16:creationId xmlns:a16="http://schemas.microsoft.com/office/drawing/2014/main" id="{43A7BA35-0425-4FBD-B6FC-DF5097387478}"/>
              </a:ext>
            </a:extLst>
          </p:cNvPr>
          <p:cNvSpPr/>
          <p:nvPr/>
        </p:nvSpPr>
        <p:spPr>
          <a:xfrm>
            <a:off x="501011" y="2335121"/>
            <a:ext cx="1963999"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HibernateValidator</a:t>
            </a:r>
            <a:endParaRPr lang="ko-KR" altLang="en-US" sz="1400">
              <a:solidFill>
                <a:schemeClr val="tx1"/>
              </a:solidFill>
              <a:latin typeface="+mj-lt"/>
              <a:ea typeface="나눔바른고딕" panose="020B0603020101020101"/>
            </a:endParaRPr>
          </a:p>
        </p:txBody>
      </p:sp>
      <p:cxnSp>
        <p:nvCxnSpPr>
          <p:cNvPr id="13" name="직선 화살표 연결선 12">
            <a:extLst>
              <a:ext uri="{FF2B5EF4-FFF2-40B4-BE49-F238E27FC236}">
                <a16:creationId xmlns:a16="http://schemas.microsoft.com/office/drawing/2014/main" id="{4E6D3466-AEEB-4138-8F1C-BABDEC4873FA}"/>
              </a:ext>
            </a:extLst>
          </p:cNvPr>
          <p:cNvCxnSpPr>
            <a:cxnSpLocks/>
            <a:stCxn id="11" idx="2"/>
            <a:endCxn id="12" idx="0"/>
          </p:cNvCxnSpPr>
          <p:nvPr/>
        </p:nvCxnSpPr>
        <p:spPr>
          <a:xfrm>
            <a:off x="1483011" y="2128359"/>
            <a:ext cx="0" cy="20676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모서리가 둥근 직사각형 38">
            <a:extLst>
              <a:ext uri="{FF2B5EF4-FFF2-40B4-BE49-F238E27FC236}">
                <a16:creationId xmlns:a16="http://schemas.microsoft.com/office/drawing/2014/main" id="{D87E5085-6C24-48AE-AD2B-4F045B3018C8}"/>
              </a:ext>
            </a:extLst>
          </p:cNvPr>
          <p:cNvSpPr/>
          <p:nvPr/>
        </p:nvSpPr>
        <p:spPr>
          <a:xfrm>
            <a:off x="5347116" y="3095077"/>
            <a:ext cx="2534645"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SpringValidatorAdapter</a:t>
            </a:r>
            <a:endParaRPr lang="ko-KR" altLang="en-US" sz="1400">
              <a:solidFill>
                <a:schemeClr val="tx1"/>
              </a:solidFill>
              <a:latin typeface="+mj-lt"/>
              <a:ea typeface="나눔바른고딕" panose="020B0603020101020101"/>
            </a:endParaRPr>
          </a:p>
        </p:txBody>
      </p:sp>
      <p:cxnSp>
        <p:nvCxnSpPr>
          <p:cNvPr id="19" name="직선 화살표 연결선 18">
            <a:extLst>
              <a:ext uri="{FF2B5EF4-FFF2-40B4-BE49-F238E27FC236}">
                <a16:creationId xmlns:a16="http://schemas.microsoft.com/office/drawing/2014/main" id="{9A83CCAF-3547-47F3-A558-F370547A6E78}"/>
              </a:ext>
            </a:extLst>
          </p:cNvPr>
          <p:cNvCxnSpPr>
            <a:cxnSpLocks/>
            <a:stCxn id="14" idx="0"/>
            <a:endCxn id="15" idx="2"/>
          </p:cNvCxnSpPr>
          <p:nvPr/>
        </p:nvCxnSpPr>
        <p:spPr>
          <a:xfrm flipH="1" flipV="1">
            <a:off x="6614439" y="3588853"/>
            <a:ext cx="3" cy="88973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3FE185F1-E10A-4480-85BD-687A20C27578}"/>
              </a:ext>
            </a:extLst>
          </p:cNvPr>
          <p:cNvSpPr txBox="1"/>
          <p:nvPr/>
        </p:nvSpPr>
        <p:spPr>
          <a:xfrm>
            <a:off x="5276536" y="5069937"/>
            <a:ext cx="5136450" cy="1075294"/>
          </a:xfrm>
          <a:prstGeom prst="rect">
            <a:avLst/>
          </a:prstGeom>
          <a:noFill/>
        </p:spPr>
        <p:txBody>
          <a:bodyPr wrap="square">
            <a:spAutoFit/>
          </a:bodyPr>
          <a:lstStyle/>
          <a:p>
            <a:pPr marL="171450" indent="-171450">
              <a:lnSpc>
                <a:spcPct val="150000"/>
              </a:lnSpc>
              <a:buFont typeface="Arial" panose="020B0604020202020204" pitchFamily="34" charset="0"/>
              <a:buChar char="•"/>
            </a:pPr>
            <a:r>
              <a:rPr lang="en-US" altLang="ko-KR" sz="1100"/>
              <a:t>JSR-303 </a:t>
            </a:r>
            <a:r>
              <a:rPr lang="ko-KR" altLang="en-US" sz="1100"/>
              <a:t>기반의 검증 기능을 </a:t>
            </a:r>
            <a:r>
              <a:rPr lang="en-US" altLang="ko-KR" sz="1100"/>
              <a:t>Spring</a:t>
            </a:r>
            <a:r>
              <a:rPr lang="ko-KR" altLang="en-US" sz="1100"/>
              <a:t> 검증 시스템에 통합하여 쉽게 활용할 수 있게 해 주며 여기서는 </a:t>
            </a:r>
            <a:r>
              <a:rPr lang="en-US" altLang="ko-KR" sz="1100"/>
              <a:t>ValidatorImpl </a:t>
            </a:r>
            <a:r>
              <a:rPr lang="ko-KR" altLang="en-US" sz="1100"/>
              <a:t>를 참조하여 검증을 수행한다</a:t>
            </a:r>
            <a:endParaRPr lang="en-US" altLang="ko-KR" sz="1100"/>
          </a:p>
          <a:p>
            <a:pPr marL="171450" indent="-171450">
              <a:lnSpc>
                <a:spcPct val="150000"/>
              </a:lnSpc>
              <a:buFont typeface="Arial" panose="020B0604020202020204" pitchFamily="34" charset="0"/>
              <a:buChar char="•"/>
            </a:pPr>
            <a:r>
              <a:rPr lang="en-US" altLang="ko-KR" sz="1100"/>
              <a:t>ValidatorFactory </a:t>
            </a:r>
            <a:r>
              <a:rPr lang="ko-KR" altLang="en-US" sz="1100"/>
              <a:t>를 가져와 설정하고 기본 </a:t>
            </a:r>
            <a:r>
              <a:rPr lang="en-US" altLang="ko-KR" sz="1100"/>
              <a:t>Validator </a:t>
            </a:r>
            <a:r>
              <a:rPr lang="ko-KR" altLang="en-US" sz="1100"/>
              <a:t>를 제공한다</a:t>
            </a:r>
            <a:endParaRPr lang="en-US" altLang="ko-KR" sz="1100"/>
          </a:p>
          <a:p>
            <a:pPr marL="171450" indent="-171450">
              <a:lnSpc>
                <a:spcPct val="150000"/>
              </a:lnSpc>
              <a:buFont typeface="Arial" panose="020B0604020202020204" pitchFamily="34" charset="0"/>
              <a:buChar char="•"/>
            </a:pPr>
            <a:r>
              <a:rPr lang="ko-KR" altLang="en-US" sz="1100"/>
              <a:t>기존의 </a:t>
            </a:r>
            <a:r>
              <a:rPr lang="en-US" altLang="ko-KR" sz="1100"/>
              <a:t>Validator </a:t>
            </a:r>
            <a:r>
              <a:rPr lang="ko-KR" altLang="en-US" sz="1100"/>
              <a:t>가 빈으로 존재하지 않을 경우에만 빈으로 생성된다</a:t>
            </a:r>
          </a:p>
        </p:txBody>
      </p:sp>
      <p:cxnSp>
        <p:nvCxnSpPr>
          <p:cNvPr id="21" name="직선 화살표 연결선 20">
            <a:extLst>
              <a:ext uri="{FF2B5EF4-FFF2-40B4-BE49-F238E27FC236}">
                <a16:creationId xmlns:a16="http://schemas.microsoft.com/office/drawing/2014/main" id="{F43FDD37-930F-4DD7-B38E-44C4C4A71394}"/>
              </a:ext>
            </a:extLst>
          </p:cNvPr>
          <p:cNvCxnSpPr>
            <a:cxnSpLocks/>
            <a:stCxn id="12" idx="2"/>
            <a:endCxn id="8" idx="0"/>
          </p:cNvCxnSpPr>
          <p:nvPr/>
        </p:nvCxnSpPr>
        <p:spPr>
          <a:xfrm>
            <a:off x="1483011" y="2828897"/>
            <a:ext cx="0" cy="26618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직사각형 22">
            <a:extLst>
              <a:ext uri="{FF2B5EF4-FFF2-40B4-BE49-F238E27FC236}">
                <a16:creationId xmlns:a16="http://schemas.microsoft.com/office/drawing/2014/main" id="{21446629-3BCC-4C7C-8E03-E239248ABF4C}"/>
              </a:ext>
            </a:extLst>
          </p:cNvPr>
          <p:cNvSpPr/>
          <p:nvPr/>
        </p:nvSpPr>
        <p:spPr>
          <a:xfrm>
            <a:off x="955894" y="1132161"/>
            <a:ext cx="1059906" cy="369332"/>
          </a:xfrm>
          <a:prstGeom prst="rect">
            <a:avLst/>
          </a:prstGeom>
        </p:spPr>
        <p:txBody>
          <a:bodyPr wrap="none">
            <a:spAutoFit/>
          </a:bodyPr>
          <a:lstStyle/>
          <a:p>
            <a:r>
              <a:rPr lang="en-US" altLang="ko-KR" b="1">
                <a:latin typeface="+mn-ea"/>
              </a:rPr>
              <a:t>JSR-303</a:t>
            </a:r>
          </a:p>
        </p:txBody>
      </p:sp>
      <p:sp>
        <p:nvSpPr>
          <p:cNvPr id="24" name="모서리가 둥근 직사각형 38">
            <a:extLst>
              <a:ext uri="{FF2B5EF4-FFF2-40B4-BE49-F238E27FC236}">
                <a16:creationId xmlns:a16="http://schemas.microsoft.com/office/drawing/2014/main" id="{B2F8E8C3-7F8B-4F17-AF46-F9A2B2497A8C}"/>
              </a:ext>
            </a:extLst>
          </p:cNvPr>
          <p:cNvSpPr/>
          <p:nvPr/>
        </p:nvSpPr>
        <p:spPr>
          <a:xfrm>
            <a:off x="9738408" y="2333686"/>
            <a:ext cx="1815482"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b="1">
                <a:solidFill>
                  <a:schemeClr val="bg1"/>
                </a:solidFill>
                <a:latin typeface="+mj-lt"/>
                <a:ea typeface="나눔바른고딕" panose="020B0603020101020101"/>
              </a:rPr>
              <a:t>ValidatorAdaptor</a:t>
            </a:r>
            <a:endParaRPr lang="ko-KR" altLang="en-US" sz="1400" b="1">
              <a:solidFill>
                <a:schemeClr val="bg1"/>
              </a:solidFill>
              <a:latin typeface="+mj-lt"/>
              <a:ea typeface="나눔바른고딕" panose="020B0603020101020101"/>
            </a:endParaRPr>
          </a:p>
        </p:txBody>
      </p:sp>
      <p:cxnSp>
        <p:nvCxnSpPr>
          <p:cNvPr id="25" name="직선 화살표 연결선 24">
            <a:extLst>
              <a:ext uri="{FF2B5EF4-FFF2-40B4-BE49-F238E27FC236}">
                <a16:creationId xmlns:a16="http://schemas.microsoft.com/office/drawing/2014/main" id="{00574A65-DF84-4F21-AFFC-9DEC751F7E7B}"/>
              </a:ext>
            </a:extLst>
          </p:cNvPr>
          <p:cNvCxnSpPr>
            <a:cxnSpLocks/>
            <a:stCxn id="24" idx="1"/>
            <a:endCxn id="31" idx="3"/>
          </p:cNvCxnSpPr>
          <p:nvPr/>
        </p:nvCxnSpPr>
        <p:spPr>
          <a:xfrm flipH="1">
            <a:off x="7881759" y="2580574"/>
            <a:ext cx="1856649" cy="0"/>
          </a:xfrm>
          <a:prstGeom prst="straightConnector1">
            <a:avLst/>
          </a:prstGeom>
          <a:ln w="12700">
            <a:solidFill>
              <a:schemeClr val="tx1"/>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B94EEEF2-A8B6-43A9-8532-6237CB93E093}"/>
              </a:ext>
            </a:extLst>
          </p:cNvPr>
          <p:cNvSpPr txBox="1"/>
          <p:nvPr/>
        </p:nvSpPr>
        <p:spPr>
          <a:xfrm>
            <a:off x="592361" y="4418197"/>
            <a:ext cx="1781297" cy="821379"/>
          </a:xfrm>
          <a:prstGeom prst="rect">
            <a:avLst/>
          </a:prstGeom>
          <a:noFill/>
        </p:spPr>
        <p:txBody>
          <a:bodyPr wrap="square">
            <a:spAutoFit/>
          </a:bodyPr>
          <a:lstStyle/>
          <a:p>
            <a:pPr>
              <a:lnSpc>
                <a:spcPct val="150000"/>
              </a:lnSpc>
            </a:pPr>
            <a:r>
              <a:rPr lang="en-US" altLang="ko-KR" sz="1100"/>
              <a:t>Hibernate Validator </a:t>
            </a:r>
            <a:r>
              <a:rPr lang="ko-KR" altLang="en-US" sz="1100"/>
              <a:t>의 핵심 클래로서 실제 객체 검증을 수행한다</a:t>
            </a:r>
          </a:p>
        </p:txBody>
      </p:sp>
      <p:sp>
        <p:nvSpPr>
          <p:cNvPr id="27" name="TextBox 26">
            <a:extLst>
              <a:ext uri="{FF2B5EF4-FFF2-40B4-BE49-F238E27FC236}">
                <a16:creationId xmlns:a16="http://schemas.microsoft.com/office/drawing/2014/main" id="{1BACE8D1-CF69-4785-9CAF-F9584BAB3147}"/>
              </a:ext>
            </a:extLst>
          </p:cNvPr>
          <p:cNvSpPr txBox="1"/>
          <p:nvPr/>
        </p:nvSpPr>
        <p:spPr>
          <a:xfrm>
            <a:off x="9612806" y="2867349"/>
            <a:ext cx="2534637" cy="1075294"/>
          </a:xfrm>
          <a:prstGeom prst="rect">
            <a:avLst/>
          </a:prstGeom>
          <a:noFill/>
        </p:spPr>
        <p:txBody>
          <a:bodyPr wrap="square">
            <a:spAutoFit/>
          </a:bodyPr>
          <a:lstStyle/>
          <a:p>
            <a:pPr marL="171450" indent="-171450">
              <a:lnSpc>
                <a:spcPct val="150000"/>
              </a:lnSpc>
              <a:buFont typeface="Arial" panose="020B0604020202020204" pitchFamily="34" charset="0"/>
              <a:buChar char="•"/>
            </a:pPr>
            <a:r>
              <a:rPr lang="ko-KR" altLang="en-US" sz="1100"/>
              <a:t>자체적으로 검증을 하지 않고 </a:t>
            </a:r>
            <a:r>
              <a:rPr lang="en-US" altLang="ko-KR" sz="1100"/>
              <a:t>SmartValidator</a:t>
            </a:r>
            <a:r>
              <a:rPr lang="ko-KR" altLang="en-US" sz="1100"/>
              <a:t> 에게 검증 작업을 위임한다</a:t>
            </a:r>
            <a:endParaRPr lang="en-US" altLang="ko-KR" sz="1100"/>
          </a:p>
          <a:p>
            <a:pPr marL="171450" indent="-171450">
              <a:lnSpc>
                <a:spcPct val="150000"/>
              </a:lnSpc>
              <a:buFont typeface="Arial" panose="020B0604020202020204" pitchFamily="34" charset="0"/>
              <a:buChar char="•"/>
            </a:pPr>
            <a:r>
              <a:rPr lang="ko-KR" altLang="en-US" sz="1100"/>
              <a:t>스프링이 참조하는 </a:t>
            </a:r>
            <a:r>
              <a:rPr lang="en-US" altLang="ko-KR" sz="1100"/>
              <a:t>Validator </a:t>
            </a:r>
            <a:r>
              <a:rPr lang="ko-KR" altLang="en-US" sz="1100"/>
              <a:t>이다</a:t>
            </a:r>
          </a:p>
        </p:txBody>
      </p:sp>
      <p:sp>
        <p:nvSpPr>
          <p:cNvPr id="28" name="왼쪽 중괄호 27">
            <a:extLst>
              <a:ext uri="{FF2B5EF4-FFF2-40B4-BE49-F238E27FC236}">
                <a16:creationId xmlns:a16="http://schemas.microsoft.com/office/drawing/2014/main" id="{8202CCF5-C0BD-4A25-9CD5-080B239DF5B0}"/>
              </a:ext>
            </a:extLst>
          </p:cNvPr>
          <p:cNvSpPr/>
          <p:nvPr/>
        </p:nvSpPr>
        <p:spPr>
          <a:xfrm rot="5400000">
            <a:off x="8336387" y="-1154744"/>
            <a:ext cx="231648" cy="6203358"/>
          </a:xfrm>
          <a:prstGeom prst="leftBrace">
            <a:avLst>
              <a:gd name="adj1" fmla="val 52862"/>
              <a:gd name="adj2" fmla="val 50000"/>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29" name="직사각형 28">
            <a:extLst>
              <a:ext uri="{FF2B5EF4-FFF2-40B4-BE49-F238E27FC236}">
                <a16:creationId xmlns:a16="http://schemas.microsoft.com/office/drawing/2014/main" id="{D535E5EF-D1EF-4E6E-A425-980F5D69A0A3}"/>
              </a:ext>
            </a:extLst>
          </p:cNvPr>
          <p:cNvSpPr/>
          <p:nvPr/>
        </p:nvSpPr>
        <p:spPr>
          <a:xfrm>
            <a:off x="8000138" y="1231386"/>
            <a:ext cx="900375" cy="369332"/>
          </a:xfrm>
          <a:prstGeom prst="rect">
            <a:avLst/>
          </a:prstGeom>
        </p:spPr>
        <p:txBody>
          <a:bodyPr wrap="none">
            <a:spAutoFit/>
          </a:bodyPr>
          <a:lstStyle/>
          <a:p>
            <a:r>
              <a:rPr lang="en-US" altLang="ko-KR" b="1">
                <a:latin typeface="+mn-ea"/>
              </a:rPr>
              <a:t>Spring</a:t>
            </a:r>
          </a:p>
        </p:txBody>
      </p:sp>
      <p:sp>
        <p:nvSpPr>
          <p:cNvPr id="30" name="모서리가 둥근 직사각형 38">
            <a:extLst>
              <a:ext uri="{FF2B5EF4-FFF2-40B4-BE49-F238E27FC236}">
                <a16:creationId xmlns:a16="http://schemas.microsoft.com/office/drawing/2014/main" id="{B28C62E2-264D-4653-93BC-6D1293333C56}"/>
              </a:ext>
            </a:extLst>
          </p:cNvPr>
          <p:cNvSpPr/>
          <p:nvPr/>
        </p:nvSpPr>
        <p:spPr>
          <a:xfrm>
            <a:off x="3437203" y="2338276"/>
            <a:ext cx="1542629" cy="493776"/>
          </a:xfrm>
          <a:prstGeom prst="roundRect">
            <a:avLst/>
          </a:prstGeom>
          <a:solidFill>
            <a:srgbClr val="0070C0"/>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b="1">
                <a:solidFill>
                  <a:schemeClr val="bg1"/>
                </a:solidFill>
                <a:latin typeface="+mj-lt"/>
                <a:ea typeface="나눔바른고딕" panose="020B0603020101020101"/>
              </a:rPr>
              <a:t>Validator</a:t>
            </a:r>
            <a:endParaRPr lang="ko-KR" altLang="en-US" sz="1400" b="1">
              <a:solidFill>
                <a:schemeClr val="bg1"/>
              </a:solidFill>
              <a:latin typeface="+mj-lt"/>
              <a:ea typeface="나눔바른고딕" panose="020B0603020101020101"/>
            </a:endParaRPr>
          </a:p>
        </p:txBody>
      </p:sp>
      <p:sp>
        <p:nvSpPr>
          <p:cNvPr id="31" name="모서리가 둥근 직사각형 38">
            <a:extLst>
              <a:ext uri="{FF2B5EF4-FFF2-40B4-BE49-F238E27FC236}">
                <a16:creationId xmlns:a16="http://schemas.microsoft.com/office/drawing/2014/main" id="{C2751CD5-3BA5-47BD-8DD0-2CF44270181F}"/>
              </a:ext>
            </a:extLst>
          </p:cNvPr>
          <p:cNvSpPr/>
          <p:nvPr/>
        </p:nvSpPr>
        <p:spPr>
          <a:xfrm>
            <a:off x="5347116" y="2333686"/>
            <a:ext cx="2534643"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SmartValidator</a:t>
            </a:r>
            <a:endParaRPr lang="ko-KR" altLang="en-US" sz="1400">
              <a:solidFill>
                <a:schemeClr val="tx1"/>
              </a:solidFill>
              <a:latin typeface="+mj-lt"/>
              <a:ea typeface="나눔바른고딕" panose="020B0603020101020101"/>
            </a:endParaRPr>
          </a:p>
        </p:txBody>
      </p:sp>
      <p:sp>
        <p:nvSpPr>
          <p:cNvPr id="32" name="TextBox 31">
            <a:extLst>
              <a:ext uri="{FF2B5EF4-FFF2-40B4-BE49-F238E27FC236}">
                <a16:creationId xmlns:a16="http://schemas.microsoft.com/office/drawing/2014/main" id="{2DD8E788-FCA4-48CD-BB69-647F17B29309}"/>
              </a:ext>
            </a:extLst>
          </p:cNvPr>
          <p:cNvSpPr txBox="1"/>
          <p:nvPr/>
        </p:nvSpPr>
        <p:spPr>
          <a:xfrm>
            <a:off x="1483010" y="2815280"/>
            <a:ext cx="532790" cy="293414"/>
          </a:xfrm>
          <a:prstGeom prst="rect">
            <a:avLst/>
          </a:prstGeom>
          <a:noFill/>
        </p:spPr>
        <p:txBody>
          <a:bodyPr wrap="square">
            <a:spAutoFit/>
          </a:bodyPr>
          <a:lstStyle/>
          <a:p>
            <a:pPr>
              <a:lnSpc>
                <a:spcPct val="150000"/>
              </a:lnSpc>
            </a:pPr>
            <a:r>
              <a:rPr lang="ko-KR" altLang="en-US" sz="1000"/>
              <a:t>생성</a:t>
            </a:r>
          </a:p>
        </p:txBody>
      </p:sp>
      <p:sp>
        <p:nvSpPr>
          <p:cNvPr id="33" name="TextBox 32">
            <a:extLst>
              <a:ext uri="{FF2B5EF4-FFF2-40B4-BE49-F238E27FC236}">
                <a16:creationId xmlns:a16="http://schemas.microsoft.com/office/drawing/2014/main" id="{F281FC59-353B-4343-9B9E-34CA00B110D1}"/>
              </a:ext>
            </a:extLst>
          </p:cNvPr>
          <p:cNvSpPr txBox="1"/>
          <p:nvPr/>
        </p:nvSpPr>
        <p:spPr>
          <a:xfrm>
            <a:off x="1483010" y="3589553"/>
            <a:ext cx="532790" cy="293414"/>
          </a:xfrm>
          <a:prstGeom prst="rect">
            <a:avLst/>
          </a:prstGeom>
          <a:noFill/>
        </p:spPr>
        <p:txBody>
          <a:bodyPr wrap="square">
            <a:spAutoFit/>
          </a:bodyPr>
          <a:lstStyle/>
          <a:p>
            <a:pPr>
              <a:lnSpc>
                <a:spcPct val="150000"/>
              </a:lnSpc>
            </a:pPr>
            <a:r>
              <a:rPr lang="ko-KR" altLang="en-US" sz="1000"/>
              <a:t>생성</a:t>
            </a:r>
          </a:p>
        </p:txBody>
      </p:sp>
      <p:cxnSp>
        <p:nvCxnSpPr>
          <p:cNvPr id="34" name="직선 화살표 연결선 33">
            <a:extLst>
              <a:ext uri="{FF2B5EF4-FFF2-40B4-BE49-F238E27FC236}">
                <a16:creationId xmlns:a16="http://schemas.microsoft.com/office/drawing/2014/main" id="{C486EBC0-7D23-4A90-9BCE-18D32CE45F7F}"/>
              </a:ext>
            </a:extLst>
          </p:cNvPr>
          <p:cNvCxnSpPr>
            <a:cxnSpLocks/>
            <a:stCxn id="15" idx="0"/>
            <a:endCxn id="31" idx="2"/>
          </p:cNvCxnSpPr>
          <p:nvPr/>
        </p:nvCxnSpPr>
        <p:spPr>
          <a:xfrm flipH="1" flipV="1">
            <a:off x="6614438" y="2827462"/>
            <a:ext cx="1" cy="267615"/>
          </a:xfrm>
          <a:prstGeom prst="straightConnector1">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5" name="연결선: 꺾임 34">
            <a:extLst>
              <a:ext uri="{FF2B5EF4-FFF2-40B4-BE49-F238E27FC236}">
                <a16:creationId xmlns:a16="http://schemas.microsoft.com/office/drawing/2014/main" id="{92D9A2EA-216B-4200-952E-822BFE79393E}"/>
              </a:ext>
            </a:extLst>
          </p:cNvPr>
          <p:cNvCxnSpPr>
            <a:cxnSpLocks/>
            <a:stCxn id="10" idx="3"/>
            <a:endCxn id="30" idx="1"/>
          </p:cNvCxnSpPr>
          <p:nvPr/>
        </p:nvCxnSpPr>
        <p:spPr>
          <a:xfrm flipV="1">
            <a:off x="2465010" y="2585164"/>
            <a:ext cx="972193" cy="1547775"/>
          </a:xfrm>
          <a:prstGeom prst="bentConnector3">
            <a:avLst>
              <a:gd name="adj1" fmla="val 5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6" name="연결선: 꺾임 35">
            <a:extLst>
              <a:ext uri="{FF2B5EF4-FFF2-40B4-BE49-F238E27FC236}">
                <a16:creationId xmlns:a16="http://schemas.microsoft.com/office/drawing/2014/main" id="{B90F131B-3D12-4E4A-947D-11BFB327AE4F}"/>
              </a:ext>
            </a:extLst>
          </p:cNvPr>
          <p:cNvCxnSpPr>
            <a:stCxn id="15" idx="1"/>
            <a:endCxn id="30" idx="2"/>
          </p:cNvCxnSpPr>
          <p:nvPr/>
        </p:nvCxnSpPr>
        <p:spPr>
          <a:xfrm rot="10800000">
            <a:off x="4208518" y="2832053"/>
            <a:ext cx="1138598" cy="509913"/>
          </a:xfrm>
          <a:prstGeom prst="bent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A5E20DA1-721C-42A5-8148-6DCA95BCAC8F}"/>
              </a:ext>
            </a:extLst>
          </p:cNvPr>
          <p:cNvSpPr txBox="1"/>
          <p:nvPr/>
        </p:nvSpPr>
        <p:spPr>
          <a:xfrm>
            <a:off x="2959313" y="3276415"/>
            <a:ext cx="532790" cy="293414"/>
          </a:xfrm>
          <a:prstGeom prst="rect">
            <a:avLst/>
          </a:prstGeom>
          <a:noFill/>
        </p:spPr>
        <p:txBody>
          <a:bodyPr wrap="square">
            <a:spAutoFit/>
          </a:bodyPr>
          <a:lstStyle/>
          <a:p>
            <a:pPr>
              <a:lnSpc>
                <a:spcPct val="150000"/>
              </a:lnSpc>
            </a:pPr>
            <a:r>
              <a:rPr lang="ko-KR" altLang="en-US" sz="1000"/>
              <a:t>구현</a:t>
            </a:r>
          </a:p>
        </p:txBody>
      </p:sp>
      <p:sp>
        <p:nvSpPr>
          <p:cNvPr id="38" name="TextBox 37">
            <a:extLst>
              <a:ext uri="{FF2B5EF4-FFF2-40B4-BE49-F238E27FC236}">
                <a16:creationId xmlns:a16="http://schemas.microsoft.com/office/drawing/2014/main" id="{1A036B5C-FD56-4D35-AD2B-F0CC1DB3AB3A}"/>
              </a:ext>
            </a:extLst>
          </p:cNvPr>
          <p:cNvSpPr txBox="1"/>
          <p:nvPr/>
        </p:nvSpPr>
        <p:spPr>
          <a:xfrm>
            <a:off x="4493028" y="3341965"/>
            <a:ext cx="532790" cy="293414"/>
          </a:xfrm>
          <a:prstGeom prst="rect">
            <a:avLst/>
          </a:prstGeom>
          <a:noFill/>
        </p:spPr>
        <p:txBody>
          <a:bodyPr wrap="square">
            <a:spAutoFit/>
          </a:bodyPr>
          <a:lstStyle/>
          <a:p>
            <a:pPr>
              <a:lnSpc>
                <a:spcPct val="150000"/>
              </a:lnSpc>
            </a:pPr>
            <a:r>
              <a:rPr lang="ko-KR" altLang="en-US" sz="1000"/>
              <a:t>구현</a:t>
            </a:r>
          </a:p>
        </p:txBody>
      </p:sp>
      <p:sp>
        <p:nvSpPr>
          <p:cNvPr id="39" name="TextBox 38">
            <a:extLst>
              <a:ext uri="{FF2B5EF4-FFF2-40B4-BE49-F238E27FC236}">
                <a16:creationId xmlns:a16="http://schemas.microsoft.com/office/drawing/2014/main" id="{2EF4080F-3575-4093-B751-CA77B0A92B1D}"/>
              </a:ext>
            </a:extLst>
          </p:cNvPr>
          <p:cNvSpPr txBox="1"/>
          <p:nvPr/>
        </p:nvSpPr>
        <p:spPr>
          <a:xfrm>
            <a:off x="6623347" y="2815280"/>
            <a:ext cx="532790" cy="293414"/>
          </a:xfrm>
          <a:prstGeom prst="rect">
            <a:avLst/>
          </a:prstGeom>
          <a:noFill/>
        </p:spPr>
        <p:txBody>
          <a:bodyPr wrap="square">
            <a:spAutoFit/>
          </a:bodyPr>
          <a:lstStyle/>
          <a:p>
            <a:pPr>
              <a:lnSpc>
                <a:spcPct val="150000"/>
              </a:lnSpc>
            </a:pPr>
            <a:r>
              <a:rPr lang="ko-KR" altLang="en-US" sz="1000"/>
              <a:t>구현</a:t>
            </a:r>
          </a:p>
        </p:txBody>
      </p:sp>
      <p:sp>
        <p:nvSpPr>
          <p:cNvPr id="42" name="TextBox 41">
            <a:extLst>
              <a:ext uri="{FF2B5EF4-FFF2-40B4-BE49-F238E27FC236}">
                <a16:creationId xmlns:a16="http://schemas.microsoft.com/office/drawing/2014/main" id="{298F6C19-67EE-43D2-9701-CDB020DE7CA6}"/>
              </a:ext>
            </a:extLst>
          </p:cNvPr>
          <p:cNvSpPr txBox="1"/>
          <p:nvPr/>
        </p:nvSpPr>
        <p:spPr>
          <a:xfrm>
            <a:off x="3437203" y="2048969"/>
            <a:ext cx="1450524" cy="261610"/>
          </a:xfrm>
          <a:prstGeom prst="rect">
            <a:avLst/>
          </a:prstGeom>
          <a:noFill/>
        </p:spPr>
        <p:txBody>
          <a:bodyPr wrap="square">
            <a:spAutoFit/>
          </a:bodyPr>
          <a:lstStyle/>
          <a:p>
            <a:pPr algn="ctr"/>
            <a:r>
              <a:rPr lang="ko-KR" altLang="en-US" sz="1100" b="1"/>
              <a:t> </a:t>
            </a:r>
            <a:r>
              <a:rPr lang="en-US" altLang="ko-KR" sz="1100"/>
              <a:t>jakarta.validation</a:t>
            </a:r>
            <a:endParaRPr lang="ko-KR" altLang="en-US" sz="1100"/>
          </a:p>
        </p:txBody>
      </p:sp>
      <p:sp>
        <p:nvSpPr>
          <p:cNvPr id="43" name="TextBox 42">
            <a:extLst>
              <a:ext uri="{FF2B5EF4-FFF2-40B4-BE49-F238E27FC236}">
                <a16:creationId xmlns:a16="http://schemas.microsoft.com/office/drawing/2014/main" id="{934A7EED-DCC8-4C00-8FFC-BD695DA36D15}"/>
              </a:ext>
            </a:extLst>
          </p:cNvPr>
          <p:cNvSpPr txBox="1"/>
          <p:nvPr/>
        </p:nvSpPr>
        <p:spPr>
          <a:xfrm>
            <a:off x="6627462" y="3761931"/>
            <a:ext cx="2745352" cy="567463"/>
          </a:xfrm>
          <a:prstGeom prst="rect">
            <a:avLst/>
          </a:prstGeom>
          <a:noFill/>
        </p:spPr>
        <p:txBody>
          <a:bodyPr wrap="square">
            <a:spAutoFit/>
          </a:bodyPr>
          <a:lstStyle/>
          <a:p>
            <a:pPr>
              <a:lnSpc>
                <a:spcPct val="150000"/>
              </a:lnSpc>
            </a:pPr>
            <a:r>
              <a:rPr lang="en-US" altLang="ko-KR" sz="1100"/>
              <a:t>JSR-303</a:t>
            </a:r>
            <a:r>
              <a:rPr lang="ko-KR" altLang="en-US" sz="1100"/>
              <a:t>의 </a:t>
            </a:r>
            <a:r>
              <a:rPr lang="en-US" altLang="ko-KR" sz="1100"/>
              <a:t>Validator </a:t>
            </a:r>
            <a:r>
              <a:rPr lang="ko-KR" altLang="en-US" sz="1100"/>
              <a:t>를 가져와 </a:t>
            </a:r>
            <a:r>
              <a:rPr lang="en-US" altLang="ko-KR" sz="1100"/>
              <a:t>Spring </a:t>
            </a:r>
            <a:r>
              <a:rPr lang="ko-KR" altLang="en-US" sz="1100"/>
              <a:t>의 </a:t>
            </a:r>
            <a:r>
              <a:rPr lang="en-US" altLang="ko-KR" sz="1100"/>
              <a:t>Validator</a:t>
            </a:r>
            <a:r>
              <a:rPr lang="ko-KR" altLang="en-US" sz="1100"/>
              <a:t>로 변환하는 어댑터 클래스</a:t>
            </a:r>
          </a:p>
        </p:txBody>
      </p:sp>
      <p:cxnSp>
        <p:nvCxnSpPr>
          <p:cNvPr id="44" name="연결선: 꺾임 43">
            <a:extLst>
              <a:ext uri="{FF2B5EF4-FFF2-40B4-BE49-F238E27FC236}">
                <a16:creationId xmlns:a16="http://schemas.microsoft.com/office/drawing/2014/main" id="{76116646-C7C3-4F41-B70E-D06B7D4A3E69}"/>
              </a:ext>
            </a:extLst>
          </p:cNvPr>
          <p:cNvCxnSpPr>
            <a:cxnSpLocks/>
          </p:cNvCxnSpPr>
          <p:nvPr/>
        </p:nvCxnSpPr>
        <p:spPr>
          <a:xfrm rot="10800000">
            <a:off x="2465011" y="4241434"/>
            <a:ext cx="2882109" cy="416928"/>
          </a:xfrm>
          <a:prstGeom prst="bentConnector3">
            <a:avLst>
              <a:gd name="adj1" fmla="val 50000"/>
            </a:avLst>
          </a:prstGeom>
          <a:ln w="9525">
            <a:solidFill>
              <a:schemeClr val="tx1">
                <a:lumMod val="65000"/>
                <a:lumOff val="35000"/>
              </a:schemeClr>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모서리가 둥근 직사각형 38">
            <a:extLst>
              <a:ext uri="{FF2B5EF4-FFF2-40B4-BE49-F238E27FC236}">
                <a16:creationId xmlns:a16="http://schemas.microsoft.com/office/drawing/2014/main" id="{C4ABAFBF-7166-4360-8969-E0FF6918F7AE}"/>
              </a:ext>
            </a:extLst>
          </p:cNvPr>
          <p:cNvSpPr/>
          <p:nvPr/>
        </p:nvSpPr>
        <p:spPr>
          <a:xfrm>
            <a:off x="5347119" y="4478586"/>
            <a:ext cx="2534645"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b="1">
                <a:solidFill>
                  <a:schemeClr val="bg1"/>
                </a:solidFill>
                <a:latin typeface="+mj-lt"/>
                <a:ea typeface="나눔바른고딕" panose="020B0603020101020101"/>
              </a:rPr>
              <a:t>LocalValidatorFactoryBean</a:t>
            </a:r>
            <a:endParaRPr lang="ko-KR" altLang="en-US" sz="1400" b="1">
              <a:solidFill>
                <a:schemeClr val="bg1"/>
              </a:solidFill>
              <a:latin typeface="+mj-lt"/>
              <a:ea typeface="나눔바른고딕" panose="020B0603020101020101"/>
            </a:endParaRPr>
          </a:p>
        </p:txBody>
      </p:sp>
    </p:spTree>
    <p:extLst>
      <p:ext uri="{BB962C8B-B14F-4D97-AF65-F5344CB8AC3E}">
        <p14:creationId xmlns:p14="http://schemas.microsoft.com/office/powerpoint/2010/main" val="3363083943"/>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직사각형 15">
            <a:extLst>
              <a:ext uri="{FF2B5EF4-FFF2-40B4-BE49-F238E27FC236}">
                <a16:creationId xmlns:a16="http://schemas.microsoft.com/office/drawing/2014/main" id="{329A2612-2917-599E-461B-EA9902094779}"/>
              </a:ext>
            </a:extLst>
          </p:cNvPr>
          <p:cNvSpPr/>
          <p:nvPr/>
        </p:nvSpPr>
        <p:spPr>
          <a:xfrm>
            <a:off x="104016" y="216925"/>
            <a:ext cx="1233671"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@Valid</a:t>
            </a:r>
            <a:endParaRPr lang="ko-KR" altLang="en-US" b="1">
              <a:solidFill>
                <a:schemeClr val="accent1">
                  <a:lumMod val="75000"/>
                </a:schemeClr>
              </a:solidFill>
              <a:latin typeface="+mn-ea"/>
            </a:endParaRPr>
          </a:p>
        </p:txBody>
      </p:sp>
      <p:sp>
        <p:nvSpPr>
          <p:cNvPr id="21" name="TextBox 20">
            <a:extLst>
              <a:ext uri="{FF2B5EF4-FFF2-40B4-BE49-F238E27FC236}">
                <a16:creationId xmlns:a16="http://schemas.microsoft.com/office/drawing/2014/main" id="{B0969938-4B1A-9414-B93C-F5083FD09070}"/>
              </a:ext>
            </a:extLst>
          </p:cNvPr>
          <p:cNvSpPr txBox="1"/>
          <p:nvPr/>
        </p:nvSpPr>
        <p:spPr>
          <a:xfrm>
            <a:off x="720852" y="4588496"/>
            <a:ext cx="7191756" cy="1177245"/>
          </a:xfrm>
          <a:prstGeom prst="rect">
            <a:avLst/>
          </a:prstGeom>
          <a:solidFill>
            <a:schemeClr val="bg2">
              <a:lumMod val="10000"/>
            </a:schemeClr>
          </a:solidFill>
        </p:spPr>
        <p:txBody>
          <a:bodyPr wrap="square">
            <a:spAutoFit/>
          </a:bodyPr>
          <a:lstStyle/>
          <a:p>
            <a:pPr>
              <a:lnSpc>
                <a:spcPct val="150000"/>
              </a:lnSpc>
            </a:pPr>
            <a:r>
              <a:rPr lang="en-US" altLang="ko-KR" sz="1200">
                <a:solidFill>
                  <a:srgbClr val="BCBEC4"/>
                </a:solidFill>
                <a:effectLst/>
                <a:highlight>
                  <a:srgbClr val="1E1F22"/>
                </a:highlight>
              </a:rPr>
              <a:t>POST /users</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Content-Type: application/x-www-form-urlencoded</a:t>
            </a:r>
            <a:br>
              <a:rPr lang="en-US" altLang="ko-KR" sz="1200">
                <a:solidFill>
                  <a:srgbClr val="BCBEC4"/>
                </a:solidFill>
                <a:effectLst/>
                <a:highlight>
                  <a:srgbClr val="1E1F22"/>
                </a:highlight>
              </a:rPr>
            </a:br>
            <a:endParaRPr lang="en-US" altLang="ko-KR" sz="1200">
              <a:solidFill>
                <a:srgbClr val="BCBEC4"/>
              </a:solidFill>
              <a:effectLst/>
              <a:highlight>
                <a:srgbClr val="1E1F22"/>
              </a:highlight>
            </a:endParaRPr>
          </a:p>
          <a:p>
            <a:pPr>
              <a:lnSpc>
                <a:spcPct val="150000"/>
              </a:lnSpc>
            </a:pPr>
            <a:r>
              <a:rPr lang="en-US" altLang="ko-KR" sz="1200">
                <a:solidFill>
                  <a:srgbClr val="BCBEC4"/>
                </a:solidFill>
                <a:effectLst/>
                <a:highlight>
                  <a:srgbClr val="1E1F22"/>
                </a:highlight>
              </a:rPr>
              <a:t> </a:t>
            </a:r>
            <a:r>
              <a:rPr lang="en-US" altLang="ko-KR" sz="1200">
                <a:solidFill>
                  <a:srgbClr val="C77DBB"/>
                </a:solidFill>
                <a:effectLst/>
                <a:highlight>
                  <a:srgbClr val="1E1F22"/>
                </a:highlight>
              </a:rPr>
              <a:t>username</a:t>
            </a:r>
            <a:r>
              <a:rPr lang="en-US" altLang="ko-KR" sz="1200">
                <a:solidFill>
                  <a:srgbClr val="BCBEC4"/>
                </a:solidFill>
                <a:effectLst/>
                <a:highlight>
                  <a:srgbClr val="1E1F22"/>
                </a:highlight>
              </a:rPr>
              <a:t>=</a:t>
            </a:r>
            <a:r>
              <a:rPr lang="en-US" altLang="ko-KR" sz="1200">
                <a:solidFill>
                  <a:srgbClr val="BCBEC4"/>
                </a:solidFill>
                <a:highlight>
                  <a:srgbClr val="1E1F22"/>
                </a:highlight>
              </a:rPr>
              <a:t>hong</a:t>
            </a:r>
            <a:r>
              <a:rPr lang="en-US" altLang="ko-KR" sz="1200">
                <a:solidFill>
                  <a:srgbClr val="BCBEC4"/>
                </a:solidFill>
                <a:effectLst/>
                <a:highlight>
                  <a:srgbClr val="1E1F22"/>
                </a:highlight>
              </a:rPr>
              <a:t>&amp;</a:t>
            </a:r>
            <a:r>
              <a:rPr lang="en-US" altLang="ko-KR" sz="1200">
                <a:solidFill>
                  <a:srgbClr val="C77DBB"/>
                </a:solidFill>
                <a:effectLst/>
                <a:highlight>
                  <a:srgbClr val="1E1F22"/>
                </a:highlight>
              </a:rPr>
              <a:t>email</a:t>
            </a:r>
            <a:r>
              <a:rPr lang="en-US" altLang="ko-KR" sz="1200">
                <a:solidFill>
                  <a:srgbClr val="BCBEC4"/>
                </a:solidFill>
                <a:effectLst/>
                <a:highlight>
                  <a:srgbClr val="1E1F22"/>
                </a:highlight>
              </a:rPr>
              <a:t>=a@a.com</a:t>
            </a:r>
          </a:p>
        </p:txBody>
      </p:sp>
      <p:sp>
        <p:nvSpPr>
          <p:cNvPr id="3" name="TextBox 2">
            <a:extLst>
              <a:ext uri="{FF2B5EF4-FFF2-40B4-BE49-F238E27FC236}">
                <a16:creationId xmlns:a16="http://schemas.microsoft.com/office/drawing/2014/main" id="{F0B277D0-1673-9598-FB73-A54013A98FC8}"/>
              </a:ext>
            </a:extLst>
          </p:cNvPr>
          <p:cNvSpPr txBox="1"/>
          <p:nvPr/>
        </p:nvSpPr>
        <p:spPr>
          <a:xfrm>
            <a:off x="8109204" y="1578681"/>
            <a:ext cx="3771900" cy="4893647"/>
          </a:xfrm>
          <a:prstGeom prst="rect">
            <a:avLst/>
          </a:prstGeom>
          <a:solidFill>
            <a:schemeClr val="bg2">
              <a:lumMod val="10000"/>
            </a:schemeClr>
          </a:solidFill>
        </p:spPr>
        <p:txBody>
          <a:bodyPr wrap="square">
            <a:spAutoFit/>
          </a:bodyPr>
          <a:lstStyle/>
          <a:p>
            <a:r>
              <a:rPr lang="en-US" altLang="ko-KR" sz="1200">
                <a:solidFill>
                  <a:srgbClr val="CF8E6D"/>
                </a:solidFill>
                <a:effectLst/>
                <a:highlight>
                  <a:srgbClr val="1E1F22"/>
                </a:highlight>
              </a:rPr>
              <a:t>public class </a:t>
            </a:r>
            <a:r>
              <a:rPr lang="en-US" altLang="ko-KR" sz="1200">
                <a:solidFill>
                  <a:srgbClr val="BCBEC4"/>
                </a:solidFill>
                <a:effectLst/>
                <a:highlight>
                  <a:srgbClr val="1E1F22"/>
                </a:highlight>
              </a:rPr>
              <a:t>User </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br>
              <a:rPr lang="en-US" altLang="ko-KR" sz="1200">
                <a:solidFill>
                  <a:srgbClr val="E8BA36"/>
                </a:solidFill>
                <a:effectLst/>
                <a:highlight>
                  <a:srgbClr val="1E1F22"/>
                </a:highlight>
              </a:rPr>
            </a:br>
            <a:r>
              <a:rPr lang="en-US" altLang="ko-KR" sz="1200">
                <a:solidFill>
                  <a:srgbClr val="E8BA36"/>
                </a:solidFill>
                <a:effectLst/>
                <a:highlight>
                  <a:srgbClr val="1E1F22"/>
                </a:highlight>
              </a:rPr>
              <a:t>    </a:t>
            </a:r>
            <a:r>
              <a:rPr lang="en-US" altLang="ko-KR" sz="1200">
                <a:solidFill>
                  <a:srgbClr val="B3AE60"/>
                </a:solidFill>
                <a:effectLst/>
                <a:highlight>
                  <a:srgbClr val="1E1F22"/>
                </a:highlight>
              </a:rPr>
              <a:t>@NotEmpty</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message = </a:t>
            </a:r>
            <a:r>
              <a:rPr lang="en-US" altLang="ko-KR" sz="1200">
                <a:solidFill>
                  <a:srgbClr val="6AAB73"/>
                </a:solidFill>
                <a:effectLst/>
                <a:highlight>
                  <a:srgbClr val="1E1F22"/>
                </a:highlight>
              </a:rPr>
              <a:t>"</a:t>
            </a:r>
            <a:r>
              <a:rPr lang="ko-KR" altLang="en-US" sz="1100">
                <a:solidFill>
                  <a:srgbClr val="6AAB73"/>
                </a:solidFill>
                <a:effectLst/>
                <a:highlight>
                  <a:srgbClr val="1E1F22"/>
                </a:highlight>
              </a:rPr>
              <a:t>사용자명은 필수입니다</a:t>
            </a:r>
            <a:r>
              <a:rPr lang="en-US" altLang="ko-KR" sz="1200">
                <a:solidFill>
                  <a:srgbClr val="6AAB73"/>
                </a:solidFill>
                <a:effectLst/>
                <a:highlight>
                  <a:srgbClr val="1E1F22"/>
                </a:highlight>
              </a:rPr>
              <a:t>"</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r>
              <a:rPr lang="en-US" altLang="ko-KR" sz="1200">
                <a:solidFill>
                  <a:srgbClr val="E8BA36"/>
                </a:solidFill>
                <a:effectLst/>
                <a:highlight>
                  <a:srgbClr val="1E1F22"/>
                </a:highlight>
              </a:rPr>
              <a:t>    </a:t>
            </a:r>
            <a:r>
              <a:rPr lang="en-US" altLang="ko-KR" sz="1200">
                <a:solidFill>
                  <a:srgbClr val="CF8E6D"/>
                </a:solidFill>
                <a:effectLst/>
                <a:highlight>
                  <a:srgbClr val="1E1F22"/>
                </a:highlight>
              </a:rPr>
              <a:t>private </a:t>
            </a:r>
            <a:r>
              <a:rPr lang="en-US" altLang="ko-KR" sz="1200">
                <a:solidFill>
                  <a:srgbClr val="BCBEC4"/>
                </a:solidFill>
                <a:effectLst/>
                <a:highlight>
                  <a:srgbClr val="1E1F22"/>
                </a:highlight>
              </a:rPr>
              <a:t>String </a:t>
            </a:r>
            <a:r>
              <a:rPr lang="en-US" altLang="ko-KR" sz="1200">
                <a:solidFill>
                  <a:srgbClr val="C77DBB"/>
                </a:solidFill>
                <a:effectLst/>
                <a:highlight>
                  <a:srgbClr val="1E1F22"/>
                </a:highlight>
              </a:rPr>
              <a:t>username</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br>
              <a:rPr lang="en-US" altLang="ko-KR" sz="1200">
                <a:solidFill>
                  <a:srgbClr val="BCBEC4"/>
                </a:solidFill>
                <a:effectLst/>
                <a:highlight>
                  <a:srgbClr val="1E1F22"/>
                </a:highlight>
              </a:rPr>
            </a:br>
            <a:r>
              <a:rPr lang="en-US" altLang="ko-KR" sz="1200">
                <a:solidFill>
                  <a:srgbClr val="BCBEC4"/>
                </a:solidFill>
                <a:effectLst/>
                <a:highlight>
                  <a:srgbClr val="1E1F22"/>
                </a:highlight>
              </a:rPr>
              <a:t>    </a:t>
            </a:r>
            <a:r>
              <a:rPr lang="en-US" altLang="ko-KR" sz="1200">
                <a:solidFill>
                  <a:srgbClr val="B3AE60"/>
                </a:solidFill>
                <a:effectLst/>
                <a:highlight>
                  <a:srgbClr val="1E1F22"/>
                </a:highlight>
              </a:rPr>
              <a:t>@Email</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message = </a:t>
            </a:r>
            <a:r>
              <a:rPr lang="en-US" altLang="ko-KR" sz="1200">
                <a:solidFill>
                  <a:srgbClr val="6AAB73"/>
                </a:solidFill>
                <a:effectLst/>
                <a:highlight>
                  <a:srgbClr val="1E1F22"/>
                </a:highlight>
              </a:rPr>
              <a:t>"</a:t>
            </a:r>
            <a:r>
              <a:rPr lang="ko-KR" altLang="en-US" sz="1100">
                <a:solidFill>
                  <a:srgbClr val="6AAB73"/>
                </a:solidFill>
                <a:effectLst/>
                <a:highlight>
                  <a:srgbClr val="1E1F22"/>
                </a:highlight>
              </a:rPr>
              <a:t>이메일 형식이 맞지 않습니다</a:t>
            </a:r>
            <a:r>
              <a:rPr lang="en-US" altLang="ko-KR" sz="1200">
                <a:solidFill>
                  <a:srgbClr val="6AAB73"/>
                </a:solidFill>
                <a:effectLst/>
                <a:highlight>
                  <a:srgbClr val="1E1F22"/>
                </a:highlight>
              </a:rPr>
              <a:t>"</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r>
              <a:rPr lang="en-US" altLang="ko-KR" sz="1200">
                <a:solidFill>
                  <a:srgbClr val="E8BA36"/>
                </a:solidFill>
                <a:effectLst/>
                <a:highlight>
                  <a:srgbClr val="1E1F22"/>
                </a:highlight>
              </a:rPr>
              <a:t>    </a:t>
            </a:r>
            <a:r>
              <a:rPr lang="en-US" altLang="ko-KR" sz="1200">
                <a:solidFill>
                  <a:srgbClr val="CF8E6D"/>
                </a:solidFill>
                <a:effectLst/>
                <a:highlight>
                  <a:srgbClr val="1E1F22"/>
                </a:highlight>
              </a:rPr>
              <a:t>private </a:t>
            </a:r>
            <a:r>
              <a:rPr lang="en-US" altLang="ko-KR" sz="1200">
                <a:solidFill>
                  <a:srgbClr val="BCBEC4"/>
                </a:solidFill>
                <a:effectLst/>
                <a:highlight>
                  <a:srgbClr val="1E1F22"/>
                </a:highlight>
              </a:rPr>
              <a:t>String </a:t>
            </a:r>
            <a:r>
              <a:rPr lang="en-US" altLang="ko-KR" sz="1200">
                <a:solidFill>
                  <a:srgbClr val="C77DBB"/>
                </a:solidFill>
                <a:effectLst/>
                <a:highlight>
                  <a:srgbClr val="1E1F22"/>
                </a:highlight>
              </a:rPr>
              <a:t>email</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br>
              <a:rPr lang="en-US" altLang="ko-KR" sz="1200">
                <a:solidFill>
                  <a:srgbClr val="7A7E85"/>
                </a:solidFill>
                <a:effectLst/>
                <a:highlight>
                  <a:srgbClr val="1E1F22"/>
                </a:highlight>
              </a:rPr>
            </a:br>
            <a:r>
              <a:rPr lang="en-US" altLang="ko-KR" sz="1200">
                <a:solidFill>
                  <a:srgbClr val="7A7E85"/>
                </a:solidFill>
                <a:effectLst/>
                <a:highlight>
                  <a:srgbClr val="1E1F22"/>
                </a:highlight>
              </a:rPr>
              <a:t>    </a:t>
            </a:r>
            <a:r>
              <a:rPr lang="en-US" altLang="ko-KR" sz="1200">
                <a:solidFill>
                  <a:srgbClr val="CF8E6D"/>
                </a:solidFill>
                <a:effectLst/>
                <a:highlight>
                  <a:srgbClr val="1E1F22"/>
                </a:highlight>
              </a:rPr>
              <a:t>public </a:t>
            </a:r>
            <a:r>
              <a:rPr lang="en-US" altLang="ko-KR" sz="1200">
                <a:solidFill>
                  <a:srgbClr val="BCBEC4"/>
                </a:solidFill>
                <a:effectLst/>
                <a:highlight>
                  <a:srgbClr val="1E1F22"/>
                </a:highlight>
              </a:rPr>
              <a:t>String </a:t>
            </a:r>
            <a:r>
              <a:rPr lang="en-US" altLang="ko-KR" sz="1200">
                <a:solidFill>
                  <a:srgbClr val="56A8F5"/>
                </a:solidFill>
                <a:effectLst/>
                <a:highlight>
                  <a:srgbClr val="1E1F22"/>
                </a:highlight>
              </a:rPr>
              <a:t>getUsername</a:t>
            </a:r>
            <a:r>
              <a:rPr lang="en-US" altLang="ko-KR" sz="1200">
                <a:solidFill>
                  <a:srgbClr val="E8BA36"/>
                </a:solidFill>
                <a:effectLst/>
                <a:highlight>
                  <a:srgbClr val="1E1F22"/>
                </a:highlight>
              </a:rPr>
              <a:t>()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r>
              <a:rPr lang="en-US" altLang="ko-KR" sz="1200">
                <a:solidFill>
                  <a:srgbClr val="54A857"/>
                </a:solidFill>
                <a:effectLst/>
                <a:highlight>
                  <a:srgbClr val="1E1F22"/>
                </a:highlight>
              </a:rPr>
              <a:t>        </a:t>
            </a:r>
            <a:r>
              <a:rPr lang="en-US" altLang="ko-KR" sz="1200">
                <a:solidFill>
                  <a:srgbClr val="CF8E6D"/>
                </a:solidFill>
                <a:effectLst/>
                <a:highlight>
                  <a:srgbClr val="1E1F22"/>
                </a:highlight>
              </a:rPr>
              <a:t>return </a:t>
            </a:r>
            <a:r>
              <a:rPr lang="en-US" altLang="ko-KR" sz="1200">
                <a:solidFill>
                  <a:srgbClr val="C77DBB"/>
                </a:solidFill>
                <a:effectLst/>
                <a:highlight>
                  <a:srgbClr val="1E1F22"/>
                </a:highlight>
              </a:rPr>
              <a:t>username</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br>
              <a:rPr lang="en-US" altLang="ko-KR" sz="1200">
                <a:solidFill>
                  <a:srgbClr val="54A857"/>
                </a:solidFill>
                <a:effectLst/>
                <a:highlight>
                  <a:srgbClr val="1E1F22"/>
                </a:highlight>
              </a:rPr>
            </a:br>
            <a:r>
              <a:rPr lang="en-US" altLang="ko-KR" sz="1200">
                <a:solidFill>
                  <a:srgbClr val="54A857"/>
                </a:solidFill>
                <a:effectLst/>
                <a:highlight>
                  <a:srgbClr val="1E1F22"/>
                </a:highlight>
              </a:rPr>
              <a:t>    </a:t>
            </a:r>
            <a:r>
              <a:rPr lang="en-US" altLang="ko-KR" sz="1200">
                <a:solidFill>
                  <a:srgbClr val="CF8E6D"/>
                </a:solidFill>
                <a:effectLst/>
                <a:highlight>
                  <a:srgbClr val="1E1F22"/>
                </a:highlight>
              </a:rPr>
              <a:t>public void </a:t>
            </a:r>
            <a:r>
              <a:rPr lang="en-US" altLang="ko-KR" sz="1200">
                <a:solidFill>
                  <a:srgbClr val="56A8F5"/>
                </a:solidFill>
                <a:effectLst/>
                <a:highlight>
                  <a:srgbClr val="1E1F22"/>
                </a:highlight>
              </a:rPr>
              <a:t>setUsername</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String username</a:t>
            </a:r>
            <a:r>
              <a:rPr lang="en-US" altLang="ko-KR" sz="1200">
                <a:solidFill>
                  <a:srgbClr val="E8BA36"/>
                </a:solidFill>
                <a:effectLst/>
                <a:highlight>
                  <a:srgbClr val="1E1F22"/>
                </a:highlight>
              </a:rPr>
              <a:t>)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r>
              <a:rPr lang="en-US" altLang="ko-KR" sz="1200">
                <a:solidFill>
                  <a:srgbClr val="54A857"/>
                </a:solidFill>
                <a:effectLst/>
                <a:highlight>
                  <a:srgbClr val="1E1F22"/>
                </a:highlight>
              </a:rPr>
              <a:t>        </a:t>
            </a:r>
            <a:r>
              <a:rPr lang="en-US" altLang="ko-KR" sz="1200">
                <a:solidFill>
                  <a:srgbClr val="CF8E6D"/>
                </a:solidFill>
                <a:effectLst/>
                <a:highlight>
                  <a:srgbClr val="1E1F22"/>
                </a:highlight>
              </a:rPr>
              <a:t>this</a:t>
            </a:r>
            <a:r>
              <a:rPr lang="en-US" altLang="ko-KR" sz="1200">
                <a:solidFill>
                  <a:srgbClr val="BCBEC4"/>
                </a:solidFill>
                <a:effectLst/>
                <a:highlight>
                  <a:srgbClr val="1E1F22"/>
                </a:highlight>
              </a:rPr>
              <a:t>.</a:t>
            </a:r>
            <a:r>
              <a:rPr lang="en-US" altLang="ko-KR" sz="1200">
                <a:solidFill>
                  <a:srgbClr val="C77DBB"/>
                </a:solidFill>
                <a:effectLst/>
                <a:highlight>
                  <a:srgbClr val="1E1F22"/>
                </a:highlight>
              </a:rPr>
              <a:t>username </a:t>
            </a:r>
            <a:r>
              <a:rPr lang="en-US" altLang="ko-KR" sz="1200">
                <a:solidFill>
                  <a:srgbClr val="BCBEC4"/>
                </a:solidFill>
                <a:effectLst/>
                <a:highlight>
                  <a:srgbClr val="1E1F22"/>
                </a:highlight>
              </a:rPr>
              <a:t>= username;</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br>
              <a:rPr lang="en-US" altLang="ko-KR" sz="1200">
                <a:solidFill>
                  <a:srgbClr val="54A857"/>
                </a:solidFill>
                <a:effectLst/>
                <a:highlight>
                  <a:srgbClr val="1E1F22"/>
                </a:highlight>
              </a:rPr>
            </a:br>
            <a:r>
              <a:rPr lang="en-US" altLang="ko-KR" sz="1200">
                <a:solidFill>
                  <a:srgbClr val="54A857"/>
                </a:solidFill>
                <a:effectLst/>
                <a:highlight>
                  <a:srgbClr val="1E1F22"/>
                </a:highlight>
              </a:rPr>
              <a:t>    </a:t>
            </a:r>
            <a:r>
              <a:rPr lang="en-US" altLang="ko-KR" sz="1200">
                <a:solidFill>
                  <a:srgbClr val="CF8E6D"/>
                </a:solidFill>
                <a:effectLst/>
                <a:highlight>
                  <a:srgbClr val="1E1F22"/>
                </a:highlight>
              </a:rPr>
              <a:t>public </a:t>
            </a:r>
            <a:r>
              <a:rPr lang="en-US" altLang="ko-KR" sz="1200">
                <a:solidFill>
                  <a:srgbClr val="BCBEC4"/>
                </a:solidFill>
                <a:effectLst/>
                <a:highlight>
                  <a:srgbClr val="1E1F22"/>
                </a:highlight>
              </a:rPr>
              <a:t>String </a:t>
            </a:r>
            <a:r>
              <a:rPr lang="en-US" altLang="ko-KR" sz="1200">
                <a:solidFill>
                  <a:srgbClr val="56A8F5"/>
                </a:solidFill>
                <a:effectLst/>
                <a:highlight>
                  <a:srgbClr val="1E1F22"/>
                </a:highlight>
              </a:rPr>
              <a:t>getEmail</a:t>
            </a:r>
            <a:r>
              <a:rPr lang="en-US" altLang="ko-KR" sz="1200">
                <a:solidFill>
                  <a:srgbClr val="E8BA36"/>
                </a:solidFill>
                <a:effectLst/>
                <a:highlight>
                  <a:srgbClr val="1E1F22"/>
                </a:highlight>
              </a:rPr>
              <a:t>()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r>
              <a:rPr lang="en-US" altLang="ko-KR" sz="1200">
                <a:solidFill>
                  <a:srgbClr val="54A857"/>
                </a:solidFill>
                <a:effectLst/>
                <a:highlight>
                  <a:srgbClr val="1E1F22"/>
                </a:highlight>
              </a:rPr>
              <a:t>        </a:t>
            </a:r>
            <a:r>
              <a:rPr lang="en-US" altLang="ko-KR" sz="1200">
                <a:solidFill>
                  <a:srgbClr val="CF8E6D"/>
                </a:solidFill>
                <a:effectLst/>
                <a:highlight>
                  <a:srgbClr val="1E1F22"/>
                </a:highlight>
              </a:rPr>
              <a:t>return </a:t>
            </a:r>
            <a:r>
              <a:rPr lang="en-US" altLang="ko-KR" sz="1200">
                <a:solidFill>
                  <a:srgbClr val="C77DBB"/>
                </a:solidFill>
                <a:effectLst/>
                <a:highlight>
                  <a:srgbClr val="1E1F22"/>
                </a:highlight>
              </a:rPr>
              <a:t>email</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br>
              <a:rPr lang="en-US" altLang="ko-KR" sz="1200">
                <a:solidFill>
                  <a:srgbClr val="54A857"/>
                </a:solidFill>
                <a:effectLst/>
                <a:highlight>
                  <a:srgbClr val="1E1F22"/>
                </a:highlight>
              </a:rPr>
            </a:br>
            <a:r>
              <a:rPr lang="en-US" altLang="ko-KR" sz="1200">
                <a:solidFill>
                  <a:srgbClr val="54A857"/>
                </a:solidFill>
                <a:effectLst/>
                <a:highlight>
                  <a:srgbClr val="1E1F22"/>
                </a:highlight>
              </a:rPr>
              <a:t>    </a:t>
            </a:r>
            <a:r>
              <a:rPr lang="en-US" altLang="ko-KR" sz="1200">
                <a:solidFill>
                  <a:srgbClr val="CF8E6D"/>
                </a:solidFill>
                <a:effectLst/>
                <a:highlight>
                  <a:srgbClr val="1E1F22"/>
                </a:highlight>
              </a:rPr>
              <a:t>public void </a:t>
            </a:r>
            <a:r>
              <a:rPr lang="en-US" altLang="ko-KR" sz="1200">
                <a:solidFill>
                  <a:srgbClr val="56A8F5"/>
                </a:solidFill>
                <a:effectLst/>
                <a:highlight>
                  <a:srgbClr val="1E1F22"/>
                </a:highlight>
              </a:rPr>
              <a:t>setEmail</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String email</a:t>
            </a:r>
            <a:r>
              <a:rPr lang="en-US" altLang="ko-KR" sz="1200">
                <a:solidFill>
                  <a:srgbClr val="E8BA36"/>
                </a:solidFill>
                <a:effectLst/>
                <a:highlight>
                  <a:srgbClr val="1E1F22"/>
                </a:highlight>
              </a:rPr>
              <a:t>)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r>
              <a:rPr lang="en-US" altLang="ko-KR" sz="1200">
                <a:solidFill>
                  <a:srgbClr val="54A857"/>
                </a:solidFill>
                <a:effectLst/>
                <a:highlight>
                  <a:srgbClr val="1E1F22"/>
                </a:highlight>
              </a:rPr>
              <a:t>        </a:t>
            </a:r>
            <a:r>
              <a:rPr lang="en-US" altLang="ko-KR" sz="1200">
                <a:solidFill>
                  <a:srgbClr val="CF8E6D"/>
                </a:solidFill>
                <a:effectLst/>
                <a:highlight>
                  <a:srgbClr val="1E1F22"/>
                </a:highlight>
              </a:rPr>
              <a:t>this</a:t>
            </a:r>
            <a:r>
              <a:rPr lang="en-US" altLang="ko-KR" sz="1200">
                <a:solidFill>
                  <a:srgbClr val="BCBEC4"/>
                </a:solidFill>
                <a:effectLst/>
                <a:highlight>
                  <a:srgbClr val="1E1F22"/>
                </a:highlight>
              </a:rPr>
              <a:t>.</a:t>
            </a:r>
            <a:r>
              <a:rPr lang="en-US" altLang="ko-KR" sz="1200">
                <a:solidFill>
                  <a:srgbClr val="C77DBB"/>
                </a:solidFill>
                <a:effectLst/>
                <a:highlight>
                  <a:srgbClr val="1E1F22"/>
                </a:highlight>
              </a:rPr>
              <a:t>email </a:t>
            </a:r>
            <a:r>
              <a:rPr lang="en-US" altLang="ko-KR" sz="1200">
                <a:solidFill>
                  <a:srgbClr val="BCBEC4"/>
                </a:solidFill>
                <a:effectLst/>
                <a:highlight>
                  <a:srgbClr val="1E1F22"/>
                </a:highlight>
              </a:rPr>
              <a:t>= email;</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br>
              <a:rPr lang="en-US" altLang="ko-KR" sz="1200">
                <a:solidFill>
                  <a:srgbClr val="54A857"/>
                </a:solidFill>
                <a:effectLst/>
                <a:highlight>
                  <a:srgbClr val="1E1F22"/>
                </a:highlight>
              </a:rPr>
            </a:br>
            <a:r>
              <a:rPr lang="en-US" altLang="ko-KR" sz="1200">
                <a:solidFill>
                  <a:srgbClr val="E8BA36"/>
                </a:solidFill>
                <a:effectLst/>
                <a:highlight>
                  <a:srgbClr val="1E1F22"/>
                </a:highlight>
              </a:rPr>
              <a:t>}</a:t>
            </a:r>
            <a:endParaRPr lang="en-US" altLang="ko-KR" sz="1200">
              <a:solidFill>
                <a:srgbClr val="BCBEC4"/>
              </a:solidFill>
              <a:effectLst/>
              <a:highlight>
                <a:srgbClr val="1E1F22"/>
              </a:highlight>
            </a:endParaRPr>
          </a:p>
        </p:txBody>
      </p:sp>
      <p:sp>
        <p:nvSpPr>
          <p:cNvPr id="5" name="TextBox 4">
            <a:extLst>
              <a:ext uri="{FF2B5EF4-FFF2-40B4-BE49-F238E27FC236}">
                <a16:creationId xmlns:a16="http://schemas.microsoft.com/office/drawing/2014/main" id="{722504F2-F979-7C67-2BC1-32B9F72E66FF}"/>
              </a:ext>
            </a:extLst>
          </p:cNvPr>
          <p:cNvSpPr txBox="1"/>
          <p:nvPr/>
        </p:nvSpPr>
        <p:spPr>
          <a:xfrm>
            <a:off x="720852" y="1578681"/>
            <a:ext cx="7191756" cy="2839239"/>
          </a:xfrm>
          <a:prstGeom prst="rect">
            <a:avLst/>
          </a:prstGeom>
          <a:solidFill>
            <a:schemeClr val="bg2">
              <a:lumMod val="10000"/>
            </a:schemeClr>
          </a:solidFill>
        </p:spPr>
        <p:txBody>
          <a:bodyPr wrap="square">
            <a:spAutoFit/>
          </a:bodyPr>
          <a:lstStyle/>
          <a:p>
            <a:pPr>
              <a:lnSpc>
                <a:spcPct val="150000"/>
              </a:lnSpc>
            </a:pPr>
            <a:r>
              <a:rPr lang="en-US" altLang="ko-KR" sz="1200">
                <a:solidFill>
                  <a:srgbClr val="B3AE60"/>
                </a:solidFill>
                <a:effectLst/>
                <a:highlight>
                  <a:srgbClr val="1E1F22"/>
                </a:highlight>
              </a:rPr>
              <a:t>@PostMapping</a:t>
            </a:r>
            <a:r>
              <a:rPr lang="en-US" altLang="ko-KR" sz="1200">
                <a:solidFill>
                  <a:srgbClr val="E8BA36"/>
                </a:solidFill>
                <a:effectLst/>
                <a:highlight>
                  <a:srgbClr val="1E1F22"/>
                </a:highlight>
              </a:rPr>
              <a:t>(</a:t>
            </a:r>
            <a:r>
              <a:rPr lang="en-US" altLang="ko-KR" sz="1200">
                <a:solidFill>
                  <a:srgbClr val="6AAB73"/>
                </a:solidFill>
                <a:effectLst/>
                <a:highlight>
                  <a:srgbClr val="1E1F22"/>
                </a:highlight>
              </a:rPr>
              <a:t>"/submitUser"</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r>
              <a:rPr lang="en-US" altLang="ko-KR" sz="1200">
                <a:solidFill>
                  <a:srgbClr val="CF8E6D"/>
                </a:solidFill>
                <a:effectLst/>
                <a:highlight>
                  <a:srgbClr val="1E1F22"/>
                </a:highlight>
              </a:rPr>
              <a:t>public </a:t>
            </a:r>
            <a:r>
              <a:rPr lang="en-US" altLang="ko-KR" sz="1200">
                <a:solidFill>
                  <a:srgbClr val="BCBEC4"/>
                </a:solidFill>
                <a:effectLst/>
                <a:highlight>
                  <a:srgbClr val="1E1F22"/>
                </a:highlight>
              </a:rPr>
              <a:t>String </a:t>
            </a:r>
            <a:r>
              <a:rPr lang="en-US" altLang="ko-KR" sz="1200">
                <a:solidFill>
                  <a:srgbClr val="56A8F5"/>
                </a:solidFill>
                <a:effectLst/>
                <a:highlight>
                  <a:srgbClr val="1E1F22"/>
                </a:highlight>
              </a:rPr>
              <a:t>submitUser</a:t>
            </a:r>
            <a:r>
              <a:rPr lang="en-US" altLang="ko-KR" sz="1200">
                <a:solidFill>
                  <a:srgbClr val="E8BA36"/>
                </a:solidFill>
                <a:effectLst/>
                <a:highlight>
                  <a:srgbClr val="1E1F22"/>
                </a:highlight>
              </a:rPr>
              <a:t>(</a:t>
            </a:r>
            <a:r>
              <a:rPr lang="en-US" altLang="ko-KR" sz="1200">
                <a:solidFill>
                  <a:srgbClr val="B3AE60"/>
                </a:solidFill>
                <a:effectLst/>
                <a:highlight>
                  <a:srgbClr val="1E1F22"/>
                </a:highlight>
              </a:rPr>
              <a:t>@Valid @ModelAttribute </a:t>
            </a:r>
            <a:r>
              <a:rPr lang="en-US" altLang="ko-KR" sz="1200">
                <a:solidFill>
                  <a:srgbClr val="BCBEC4"/>
                </a:solidFill>
                <a:effectLst/>
                <a:highlight>
                  <a:srgbClr val="1E1F22"/>
                </a:highlight>
              </a:rPr>
              <a:t>User user, BindingResult result, Model model</a:t>
            </a:r>
            <a:r>
              <a:rPr lang="en-US" altLang="ko-KR" sz="1200">
                <a:solidFill>
                  <a:srgbClr val="E8BA36"/>
                </a:solidFill>
                <a:effectLst/>
                <a:highlight>
                  <a:srgbClr val="1E1F22"/>
                </a:highlight>
              </a:rPr>
              <a:t>) {</a:t>
            </a:r>
            <a:br>
              <a:rPr lang="en-US" altLang="ko-KR" sz="1200">
                <a:solidFill>
                  <a:srgbClr val="E8BA36"/>
                </a:solidFill>
                <a:effectLst/>
                <a:highlight>
                  <a:srgbClr val="1E1F22"/>
                </a:highlight>
              </a:rPr>
            </a:br>
            <a:br>
              <a:rPr lang="ko-KR" altLang="en-US" sz="1200">
                <a:solidFill>
                  <a:srgbClr val="7A7E85"/>
                </a:solidFill>
                <a:effectLst/>
                <a:highlight>
                  <a:srgbClr val="1E1F22"/>
                </a:highlight>
                <a:latin typeface="Menlo-Regular" panose="020B0609030804020204" pitchFamily="49" charset="0"/>
              </a:rPr>
            </a:br>
            <a:r>
              <a:rPr lang="ko-KR" altLang="en-US" sz="1200">
                <a:solidFill>
                  <a:srgbClr val="7A7E85"/>
                </a:solidFill>
                <a:effectLst/>
                <a:highlight>
                  <a:srgbClr val="1E1F22"/>
                </a:highlight>
                <a:latin typeface="Menlo-Regular" panose="020B0609030804020204" pitchFamily="49" charset="0"/>
              </a:rPr>
              <a:t>    </a:t>
            </a:r>
            <a:r>
              <a:rPr lang="en-US" altLang="ko-KR" sz="1200">
                <a:solidFill>
                  <a:srgbClr val="CF8E6D"/>
                </a:solidFill>
                <a:effectLst/>
                <a:highlight>
                  <a:srgbClr val="1E1F22"/>
                </a:highlight>
              </a:rPr>
              <a:t>if </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result.hasErrors</a:t>
            </a:r>
            <a:r>
              <a:rPr lang="en-US" altLang="ko-KR" sz="1200">
                <a:solidFill>
                  <a:srgbClr val="54A857"/>
                </a:solidFill>
                <a:effectLst/>
                <a:highlight>
                  <a:srgbClr val="1E1F22"/>
                </a:highlight>
              </a:rPr>
              <a:t>()</a:t>
            </a:r>
            <a:r>
              <a:rPr lang="en-US" altLang="ko-KR" sz="1200">
                <a:solidFill>
                  <a:srgbClr val="E8BA36"/>
                </a:solidFill>
                <a:effectLst/>
                <a:highlight>
                  <a:srgbClr val="1E1F22"/>
                </a:highlight>
              </a:rPr>
              <a:t>)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r>
              <a:rPr lang="en-US" altLang="ko-KR" sz="1200">
                <a:solidFill>
                  <a:srgbClr val="54A857"/>
                </a:solidFill>
                <a:effectLst/>
                <a:highlight>
                  <a:srgbClr val="1E1F22"/>
                </a:highlight>
              </a:rPr>
              <a:t>        </a:t>
            </a:r>
            <a:r>
              <a:rPr lang="en-US" altLang="ko-KR" sz="1200">
                <a:solidFill>
                  <a:srgbClr val="CF8E6D"/>
                </a:solidFill>
                <a:effectLst/>
                <a:highlight>
                  <a:srgbClr val="1E1F22"/>
                </a:highlight>
              </a:rPr>
              <a:t>return </a:t>
            </a:r>
            <a:r>
              <a:rPr lang="en-US" altLang="ko-KR" sz="1200">
                <a:solidFill>
                  <a:srgbClr val="6AAB73"/>
                </a:solidFill>
                <a:effectLst/>
                <a:highlight>
                  <a:srgbClr val="1E1F22"/>
                </a:highlight>
              </a:rPr>
              <a:t>"userForm"</a:t>
            </a:r>
            <a:r>
              <a:rPr lang="en-US" altLang="ko-KR" sz="1200">
                <a:solidFill>
                  <a:srgbClr val="BCBEC4"/>
                </a:solidFill>
                <a:effectLst/>
                <a:highlight>
                  <a:srgbClr val="1E1F22"/>
                </a:highlight>
              </a:rPr>
              <a:t>;  </a:t>
            </a:r>
            <a:r>
              <a:rPr lang="en-US" altLang="ko-KR" sz="1200">
                <a:solidFill>
                  <a:srgbClr val="7A7E85"/>
                </a:solidFill>
                <a:effectLst/>
                <a:highlight>
                  <a:srgbClr val="1E1F22"/>
                </a:highlight>
              </a:rPr>
              <a:t>// </a:t>
            </a:r>
            <a:r>
              <a:rPr lang="ko-KR" altLang="en-US" sz="1200">
                <a:solidFill>
                  <a:srgbClr val="7A7E85"/>
                </a:solidFill>
                <a:effectLst/>
                <a:highlight>
                  <a:srgbClr val="1E1F22"/>
                </a:highlight>
                <a:latin typeface="Menlo-Regular" panose="020B0609030804020204" pitchFamily="49" charset="0"/>
              </a:rPr>
              <a:t>폼 페이지로 다시 이동</a:t>
            </a:r>
            <a:br>
              <a:rPr lang="ko-KR" altLang="en-US" sz="1200">
                <a:solidFill>
                  <a:srgbClr val="7A7E85"/>
                </a:solidFill>
                <a:effectLst/>
                <a:highlight>
                  <a:srgbClr val="1E1F22"/>
                </a:highlight>
                <a:latin typeface="Menlo-Regular" panose="020B0609030804020204" pitchFamily="49" charset="0"/>
              </a:rPr>
            </a:br>
            <a:r>
              <a:rPr lang="ko-KR" altLang="en-US" sz="1200">
                <a:solidFill>
                  <a:srgbClr val="7A7E85"/>
                </a:solidFill>
                <a:effectLst/>
                <a:highlight>
                  <a:srgbClr val="1E1F22"/>
                </a:highlight>
                <a:latin typeface="Menlo-Regular" panose="020B0609030804020204" pitchFamily="49" charset="0"/>
              </a:rPr>
              <a:t>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br>
              <a:rPr lang="ko-KR" altLang="en-US" sz="1200">
                <a:solidFill>
                  <a:srgbClr val="7A7E85"/>
                </a:solidFill>
                <a:effectLst/>
                <a:highlight>
                  <a:srgbClr val="1E1F22"/>
                </a:highlight>
                <a:latin typeface="Menlo-Regular" panose="020B0609030804020204" pitchFamily="49" charset="0"/>
              </a:rPr>
            </a:br>
            <a:r>
              <a:rPr lang="ko-KR" altLang="en-US" sz="1200">
                <a:solidFill>
                  <a:srgbClr val="7A7E85"/>
                </a:solidFill>
                <a:effectLst/>
                <a:highlight>
                  <a:srgbClr val="1E1F22"/>
                </a:highlight>
                <a:latin typeface="Menlo-Regular" panose="020B0609030804020204" pitchFamily="49" charset="0"/>
              </a:rPr>
              <a:t>    </a:t>
            </a:r>
            <a:r>
              <a:rPr lang="en-US" altLang="ko-KR" sz="1200">
                <a:solidFill>
                  <a:srgbClr val="BCBEC4"/>
                </a:solidFill>
                <a:effectLst/>
                <a:highlight>
                  <a:srgbClr val="1E1F22"/>
                </a:highlight>
              </a:rPr>
              <a:t>model.addAttribute</a:t>
            </a:r>
            <a:r>
              <a:rPr lang="en-US" altLang="ko-KR" sz="1200">
                <a:solidFill>
                  <a:srgbClr val="E8BA36"/>
                </a:solidFill>
                <a:effectLst/>
                <a:highlight>
                  <a:srgbClr val="1E1F22"/>
                </a:highlight>
              </a:rPr>
              <a:t>(</a:t>
            </a:r>
            <a:r>
              <a:rPr lang="en-US" altLang="ko-KR" sz="1200">
                <a:solidFill>
                  <a:srgbClr val="6AAB73"/>
                </a:solidFill>
                <a:effectLst/>
                <a:highlight>
                  <a:srgbClr val="1E1F22"/>
                </a:highlight>
              </a:rPr>
              <a:t>"user"</a:t>
            </a:r>
            <a:r>
              <a:rPr lang="en-US" altLang="ko-KR" sz="1200">
                <a:solidFill>
                  <a:srgbClr val="BCBEC4"/>
                </a:solidFill>
                <a:effectLst/>
                <a:highlight>
                  <a:srgbClr val="1E1F22"/>
                </a:highlight>
              </a:rPr>
              <a:t>, user</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  </a:t>
            </a:r>
            <a:r>
              <a:rPr lang="en-US" altLang="ko-KR" sz="1200">
                <a:solidFill>
                  <a:srgbClr val="7A7E85"/>
                </a:solidFill>
                <a:effectLst/>
                <a:highlight>
                  <a:srgbClr val="1E1F22"/>
                </a:highlight>
              </a:rPr>
              <a:t>// </a:t>
            </a:r>
            <a:r>
              <a:rPr lang="ko-KR" altLang="en-US" sz="1200">
                <a:solidFill>
                  <a:srgbClr val="7A7E85"/>
                </a:solidFill>
                <a:effectLst/>
                <a:highlight>
                  <a:srgbClr val="1E1F22"/>
                </a:highlight>
                <a:latin typeface="Menlo-Regular" panose="020B0609030804020204" pitchFamily="49" charset="0"/>
              </a:rPr>
              <a:t>모델에</a:t>
            </a:r>
            <a:r>
              <a:rPr lang="ko-KR" altLang="en-US" sz="1200">
                <a:solidFill>
                  <a:srgbClr val="7A7E85"/>
                </a:solidFill>
                <a:effectLst/>
                <a:highlight>
                  <a:srgbClr val="1E1F22"/>
                </a:highlight>
              </a:rPr>
              <a:t> </a:t>
            </a:r>
            <a:r>
              <a:rPr lang="en-US" altLang="ko-KR" sz="1200">
                <a:solidFill>
                  <a:srgbClr val="7A7E85"/>
                </a:solidFill>
                <a:effectLst/>
                <a:highlight>
                  <a:srgbClr val="1E1F22"/>
                </a:highlight>
              </a:rPr>
              <a:t>User </a:t>
            </a:r>
            <a:r>
              <a:rPr lang="ko-KR" altLang="en-US" sz="1200">
                <a:solidFill>
                  <a:srgbClr val="7A7E85"/>
                </a:solidFill>
                <a:effectLst/>
                <a:highlight>
                  <a:srgbClr val="1E1F22"/>
                </a:highlight>
                <a:latin typeface="Menlo-Regular" panose="020B0609030804020204" pitchFamily="49" charset="0"/>
              </a:rPr>
              <a:t>객체 추가</a:t>
            </a:r>
            <a:br>
              <a:rPr lang="ko-KR" altLang="en-US" sz="1200">
                <a:solidFill>
                  <a:srgbClr val="7A7E85"/>
                </a:solidFill>
                <a:effectLst/>
                <a:highlight>
                  <a:srgbClr val="1E1F22"/>
                </a:highlight>
                <a:latin typeface="Menlo-Regular" panose="020B0609030804020204" pitchFamily="49" charset="0"/>
              </a:rPr>
            </a:br>
            <a:r>
              <a:rPr lang="ko-KR" altLang="en-US" sz="1200">
                <a:solidFill>
                  <a:srgbClr val="7A7E85"/>
                </a:solidFill>
                <a:effectLst/>
                <a:highlight>
                  <a:srgbClr val="1E1F22"/>
                </a:highlight>
                <a:latin typeface="Menlo-Regular" panose="020B0609030804020204" pitchFamily="49" charset="0"/>
              </a:rPr>
              <a:t>    </a:t>
            </a:r>
            <a:r>
              <a:rPr lang="en-US" altLang="ko-KR" sz="1200">
                <a:solidFill>
                  <a:srgbClr val="CF8E6D"/>
                </a:solidFill>
                <a:effectLst/>
                <a:highlight>
                  <a:srgbClr val="1E1F22"/>
                </a:highlight>
              </a:rPr>
              <a:t>return </a:t>
            </a:r>
            <a:r>
              <a:rPr lang="en-US" altLang="ko-KR" sz="1200">
                <a:solidFill>
                  <a:srgbClr val="6AAB73"/>
                </a:solidFill>
                <a:effectLst/>
                <a:highlight>
                  <a:srgbClr val="1E1F22"/>
                </a:highlight>
              </a:rPr>
              <a:t>"userSuccess"</a:t>
            </a:r>
            <a:r>
              <a:rPr lang="en-US" altLang="ko-KR" sz="1200">
                <a:solidFill>
                  <a:srgbClr val="BCBEC4"/>
                </a:solidFill>
                <a:effectLst/>
                <a:highlight>
                  <a:srgbClr val="1E1F22"/>
                </a:highlight>
              </a:rPr>
              <a:t>;  </a:t>
            </a:r>
            <a:r>
              <a:rPr lang="en-US" altLang="ko-KR" sz="1200">
                <a:solidFill>
                  <a:srgbClr val="7A7E85"/>
                </a:solidFill>
                <a:effectLst/>
                <a:highlight>
                  <a:srgbClr val="1E1F22"/>
                </a:highlight>
              </a:rPr>
              <a:t>// </a:t>
            </a:r>
            <a:r>
              <a:rPr lang="ko-KR" altLang="en-US" sz="1200">
                <a:solidFill>
                  <a:srgbClr val="7A7E85"/>
                </a:solidFill>
                <a:effectLst/>
                <a:highlight>
                  <a:srgbClr val="1E1F22"/>
                </a:highlight>
                <a:latin typeface="Menlo-Regular" panose="020B0609030804020204" pitchFamily="49" charset="0"/>
              </a:rPr>
              <a:t>성공 페이지로 이동</a:t>
            </a:r>
            <a:br>
              <a:rPr lang="ko-KR" altLang="en-US" sz="1200">
                <a:solidFill>
                  <a:srgbClr val="7A7E85"/>
                </a:solidFill>
                <a:effectLst/>
                <a:highlight>
                  <a:srgbClr val="1E1F22"/>
                </a:highlight>
                <a:latin typeface="Menlo-Regular" panose="020B0609030804020204" pitchFamily="49" charset="0"/>
              </a:rPr>
            </a:br>
            <a:r>
              <a:rPr lang="en-US" altLang="ko-KR" sz="1200">
                <a:solidFill>
                  <a:srgbClr val="E8BA36"/>
                </a:solidFill>
                <a:effectLst/>
                <a:highlight>
                  <a:srgbClr val="1E1F22"/>
                </a:highlight>
              </a:rPr>
              <a:t>}</a:t>
            </a:r>
            <a:endParaRPr lang="ko-KR" altLang="en-US" sz="1200">
              <a:solidFill>
                <a:srgbClr val="BCBEC4"/>
              </a:solidFill>
              <a:effectLst/>
              <a:highlight>
                <a:srgbClr val="1E1F22"/>
              </a:highlight>
            </a:endParaRPr>
          </a:p>
        </p:txBody>
      </p:sp>
      <p:sp>
        <p:nvSpPr>
          <p:cNvPr id="7" name="직사각형 6">
            <a:extLst>
              <a:ext uri="{FF2B5EF4-FFF2-40B4-BE49-F238E27FC236}">
                <a16:creationId xmlns:a16="http://schemas.microsoft.com/office/drawing/2014/main" id="{95FB42F5-B1C3-4848-B9BB-608964659DB7}"/>
              </a:ext>
            </a:extLst>
          </p:cNvPr>
          <p:cNvSpPr/>
          <p:nvPr/>
        </p:nvSpPr>
        <p:spPr>
          <a:xfrm>
            <a:off x="501396" y="713526"/>
            <a:ext cx="10416666"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JSR-380 </a:t>
            </a:r>
            <a:r>
              <a:rPr lang="ko-KR" altLang="en-US" sz="1200"/>
              <a:t>표준에 속하는 기본적인 검증 어노테이션으로서 객체의 필드뿐만 아니라 중첩된 객체</a:t>
            </a:r>
            <a:r>
              <a:rPr lang="en-US" altLang="ko-KR" sz="1200"/>
              <a:t>(nested object)</a:t>
            </a:r>
            <a:r>
              <a:rPr lang="ko-KR" altLang="en-US" sz="1200"/>
              <a:t>에서도 유효성 검사를 수행할 수 있다</a:t>
            </a:r>
            <a:endParaRPr lang="en-US" altLang="ko-KR" sz="1200"/>
          </a:p>
          <a:p>
            <a:pPr marL="171450" indent="-171450">
              <a:lnSpc>
                <a:spcPct val="150000"/>
              </a:lnSpc>
              <a:buFont typeface="Arial" panose="020B0604020202020204" pitchFamily="34" charset="0"/>
              <a:buChar char="•"/>
            </a:pPr>
            <a:r>
              <a:rPr lang="ko-KR" altLang="en-US" sz="1200"/>
              <a:t>주로 단순한 유효성 검사를 수행하는 데 사용되며</a:t>
            </a:r>
            <a:r>
              <a:rPr lang="en-US" altLang="ko-KR" sz="1200"/>
              <a:t> javax.validation </a:t>
            </a:r>
            <a:r>
              <a:rPr lang="ko-KR" altLang="en-US" sz="1200"/>
              <a:t>패키지에 속해 있다</a:t>
            </a:r>
            <a:endParaRPr lang="en-US" altLang="ko-KR" sz="1200">
              <a:latin typeface="+mn-ea"/>
            </a:endParaRPr>
          </a:p>
        </p:txBody>
      </p:sp>
    </p:spTree>
    <p:extLst>
      <p:ext uri="{BB962C8B-B14F-4D97-AF65-F5344CB8AC3E}">
        <p14:creationId xmlns:p14="http://schemas.microsoft.com/office/powerpoint/2010/main" val="3312213469"/>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직사각형 15">
            <a:extLst>
              <a:ext uri="{FF2B5EF4-FFF2-40B4-BE49-F238E27FC236}">
                <a16:creationId xmlns:a16="http://schemas.microsoft.com/office/drawing/2014/main" id="{329A2612-2917-599E-461B-EA9902094779}"/>
              </a:ext>
            </a:extLst>
          </p:cNvPr>
          <p:cNvSpPr/>
          <p:nvPr/>
        </p:nvSpPr>
        <p:spPr>
          <a:xfrm>
            <a:off x="104016" y="216925"/>
            <a:ext cx="3351367"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@RequestBody + @Valid</a:t>
            </a:r>
            <a:endParaRPr lang="ko-KR" altLang="en-US" b="1">
              <a:solidFill>
                <a:schemeClr val="accent1">
                  <a:lumMod val="75000"/>
                </a:schemeClr>
              </a:solidFill>
              <a:latin typeface="+mn-ea"/>
            </a:endParaRPr>
          </a:p>
        </p:txBody>
      </p:sp>
      <p:sp>
        <p:nvSpPr>
          <p:cNvPr id="3" name="TextBox 2">
            <a:extLst>
              <a:ext uri="{FF2B5EF4-FFF2-40B4-BE49-F238E27FC236}">
                <a16:creationId xmlns:a16="http://schemas.microsoft.com/office/drawing/2014/main" id="{F0B277D0-1673-9598-FB73-A54013A98FC8}"/>
              </a:ext>
            </a:extLst>
          </p:cNvPr>
          <p:cNvSpPr txBox="1"/>
          <p:nvPr/>
        </p:nvSpPr>
        <p:spPr>
          <a:xfrm>
            <a:off x="8109204" y="1174412"/>
            <a:ext cx="3771900" cy="4524315"/>
          </a:xfrm>
          <a:prstGeom prst="rect">
            <a:avLst/>
          </a:prstGeom>
          <a:solidFill>
            <a:schemeClr val="bg2">
              <a:lumMod val="10000"/>
            </a:schemeClr>
          </a:solidFill>
        </p:spPr>
        <p:txBody>
          <a:bodyPr wrap="square">
            <a:spAutoFit/>
          </a:bodyPr>
          <a:lstStyle/>
          <a:p>
            <a:r>
              <a:rPr lang="en-US" altLang="ko-KR" sz="1200">
                <a:solidFill>
                  <a:srgbClr val="CF8E6D"/>
                </a:solidFill>
                <a:effectLst/>
                <a:highlight>
                  <a:srgbClr val="1E1F22"/>
                </a:highlight>
              </a:rPr>
              <a:t>public class </a:t>
            </a:r>
            <a:r>
              <a:rPr lang="en-US" altLang="ko-KR" sz="1200">
                <a:solidFill>
                  <a:srgbClr val="BCBEC4"/>
                </a:solidFill>
                <a:effectLst/>
                <a:highlight>
                  <a:srgbClr val="1E1F22"/>
                </a:highlight>
              </a:rPr>
              <a:t>User </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br>
              <a:rPr lang="en-US" altLang="ko-KR" sz="1200">
                <a:solidFill>
                  <a:srgbClr val="E8BA36"/>
                </a:solidFill>
                <a:effectLst/>
                <a:highlight>
                  <a:srgbClr val="1E1F22"/>
                </a:highlight>
              </a:rPr>
            </a:br>
            <a:r>
              <a:rPr lang="en-US" altLang="ko-KR" sz="1200">
                <a:solidFill>
                  <a:srgbClr val="E8BA36"/>
                </a:solidFill>
                <a:effectLst/>
                <a:highlight>
                  <a:srgbClr val="1E1F22"/>
                </a:highlight>
              </a:rPr>
              <a:t>    </a:t>
            </a:r>
            <a:r>
              <a:rPr lang="en-US" altLang="ko-KR" sz="1200">
                <a:solidFill>
                  <a:srgbClr val="B3AE60"/>
                </a:solidFill>
                <a:effectLst/>
                <a:highlight>
                  <a:srgbClr val="1E1F22"/>
                </a:highlight>
              </a:rPr>
              <a:t>@NotEmpty</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message = </a:t>
            </a:r>
            <a:r>
              <a:rPr lang="en-US" altLang="ko-KR" sz="1200">
                <a:solidFill>
                  <a:srgbClr val="6AAB73"/>
                </a:solidFill>
                <a:effectLst/>
                <a:highlight>
                  <a:srgbClr val="1E1F22"/>
                </a:highlight>
              </a:rPr>
              <a:t>"</a:t>
            </a:r>
            <a:r>
              <a:rPr lang="ko-KR" altLang="en-US" sz="1100">
                <a:solidFill>
                  <a:srgbClr val="6AAB73"/>
                </a:solidFill>
                <a:effectLst/>
                <a:highlight>
                  <a:srgbClr val="1E1F22"/>
                </a:highlight>
              </a:rPr>
              <a:t>사용자명은 필수입니다</a:t>
            </a:r>
            <a:r>
              <a:rPr lang="en-US" altLang="ko-KR" sz="1200">
                <a:solidFill>
                  <a:srgbClr val="6AAB73"/>
                </a:solidFill>
                <a:effectLst/>
                <a:highlight>
                  <a:srgbClr val="1E1F22"/>
                </a:highlight>
              </a:rPr>
              <a:t>"</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r>
              <a:rPr lang="en-US" altLang="ko-KR" sz="1200">
                <a:solidFill>
                  <a:srgbClr val="E8BA36"/>
                </a:solidFill>
                <a:effectLst/>
                <a:highlight>
                  <a:srgbClr val="1E1F22"/>
                </a:highlight>
              </a:rPr>
              <a:t>    </a:t>
            </a:r>
            <a:r>
              <a:rPr lang="en-US" altLang="ko-KR" sz="1200">
                <a:solidFill>
                  <a:srgbClr val="CF8E6D"/>
                </a:solidFill>
                <a:effectLst/>
                <a:highlight>
                  <a:srgbClr val="1E1F22"/>
                </a:highlight>
              </a:rPr>
              <a:t>private </a:t>
            </a:r>
            <a:r>
              <a:rPr lang="en-US" altLang="ko-KR" sz="1200">
                <a:solidFill>
                  <a:srgbClr val="BCBEC4"/>
                </a:solidFill>
                <a:effectLst/>
                <a:highlight>
                  <a:srgbClr val="1E1F22"/>
                </a:highlight>
              </a:rPr>
              <a:t>String </a:t>
            </a:r>
            <a:r>
              <a:rPr lang="en-US" altLang="ko-KR" sz="1200">
                <a:solidFill>
                  <a:srgbClr val="C77DBB"/>
                </a:solidFill>
                <a:effectLst/>
                <a:highlight>
                  <a:srgbClr val="1E1F22"/>
                </a:highlight>
              </a:rPr>
              <a:t>username</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br>
              <a:rPr lang="en-US" altLang="ko-KR" sz="1200">
                <a:solidFill>
                  <a:srgbClr val="BCBEC4"/>
                </a:solidFill>
                <a:effectLst/>
                <a:highlight>
                  <a:srgbClr val="1E1F22"/>
                </a:highlight>
              </a:rPr>
            </a:br>
            <a:r>
              <a:rPr lang="en-US" altLang="ko-KR" sz="1200">
                <a:solidFill>
                  <a:srgbClr val="BCBEC4"/>
                </a:solidFill>
                <a:effectLst/>
                <a:highlight>
                  <a:srgbClr val="1E1F22"/>
                </a:highlight>
              </a:rPr>
              <a:t>    </a:t>
            </a:r>
            <a:r>
              <a:rPr lang="en-US" altLang="ko-KR" sz="1200">
                <a:solidFill>
                  <a:srgbClr val="B3AE60"/>
                </a:solidFill>
                <a:effectLst/>
                <a:highlight>
                  <a:srgbClr val="1E1F22"/>
                </a:highlight>
              </a:rPr>
              <a:t>@Email</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message = </a:t>
            </a:r>
            <a:r>
              <a:rPr lang="en-US" altLang="ko-KR" sz="1200">
                <a:solidFill>
                  <a:srgbClr val="6AAB73"/>
                </a:solidFill>
                <a:effectLst/>
                <a:highlight>
                  <a:srgbClr val="1E1F22"/>
                </a:highlight>
              </a:rPr>
              <a:t>"</a:t>
            </a:r>
            <a:r>
              <a:rPr lang="ko-KR" altLang="en-US" sz="1100">
                <a:solidFill>
                  <a:srgbClr val="6AAB73"/>
                </a:solidFill>
                <a:effectLst/>
                <a:highlight>
                  <a:srgbClr val="1E1F22"/>
                </a:highlight>
              </a:rPr>
              <a:t>이메일 형식이 맞지 않습니다</a:t>
            </a:r>
            <a:r>
              <a:rPr lang="en-US" altLang="ko-KR" sz="1200">
                <a:solidFill>
                  <a:srgbClr val="6AAB73"/>
                </a:solidFill>
                <a:effectLst/>
                <a:highlight>
                  <a:srgbClr val="1E1F22"/>
                </a:highlight>
              </a:rPr>
              <a:t>"</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r>
              <a:rPr lang="en-US" altLang="ko-KR" sz="1200">
                <a:solidFill>
                  <a:srgbClr val="E8BA36"/>
                </a:solidFill>
                <a:effectLst/>
                <a:highlight>
                  <a:srgbClr val="1E1F22"/>
                </a:highlight>
              </a:rPr>
              <a:t>    </a:t>
            </a:r>
            <a:r>
              <a:rPr lang="en-US" altLang="ko-KR" sz="1200">
                <a:solidFill>
                  <a:srgbClr val="CF8E6D"/>
                </a:solidFill>
                <a:effectLst/>
                <a:highlight>
                  <a:srgbClr val="1E1F22"/>
                </a:highlight>
              </a:rPr>
              <a:t>private </a:t>
            </a:r>
            <a:r>
              <a:rPr lang="en-US" altLang="ko-KR" sz="1200">
                <a:solidFill>
                  <a:srgbClr val="BCBEC4"/>
                </a:solidFill>
                <a:effectLst/>
                <a:highlight>
                  <a:srgbClr val="1E1F22"/>
                </a:highlight>
              </a:rPr>
              <a:t>String </a:t>
            </a:r>
            <a:r>
              <a:rPr lang="en-US" altLang="ko-KR" sz="1200">
                <a:solidFill>
                  <a:srgbClr val="C77DBB"/>
                </a:solidFill>
                <a:effectLst/>
                <a:highlight>
                  <a:srgbClr val="1E1F22"/>
                </a:highlight>
              </a:rPr>
              <a:t>email</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br>
              <a:rPr lang="en-US" altLang="ko-KR" sz="1200">
                <a:solidFill>
                  <a:srgbClr val="7A7E85"/>
                </a:solidFill>
                <a:effectLst/>
                <a:highlight>
                  <a:srgbClr val="1E1F22"/>
                </a:highlight>
              </a:rPr>
            </a:br>
            <a:r>
              <a:rPr lang="en-US" altLang="ko-KR" sz="1200">
                <a:solidFill>
                  <a:srgbClr val="7A7E85"/>
                </a:solidFill>
                <a:effectLst/>
                <a:highlight>
                  <a:srgbClr val="1E1F22"/>
                </a:highlight>
              </a:rPr>
              <a:t>    </a:t>
            </a:r>
            <a:r>
              <a:rPr lang="en-US" altLang="ko-KR" sz="1200">
                <a:solidFill>
                  <a:srgbClr val="CF8E6D"/>
                </a:solidFill>
                <a:effectLst/>
                <a:highlight>
                  <a:srgbClr val="1E1F22"/>
                </a:highlight>
              </a:rPr>
              <a:t>public </a:t>
            </a:r>
            <a:r>
              <a:rPr lang="en-US" altLang="ko-KR" sz="1200">
                <a:solidFill>
                  <a:srgbClr val="BCBEC4"/>
                </a:solidFill>
                <a:effectLst/>
                <a:highlight>
                  <a:srgbClr val="1E1F22"/>
                </a:highlight>
              </a:rPr>
              <a:t>String </a:t>
            </a:r>
            <a:r>
              <a:rPr lang="en-US" altLang="ko-KR" sz="1200">
                <a:solidFill>
                  <a:srgbClr val="56A8F5"/>
                </a:solidFill>
                <a:effectLst/>
                <a:highlight>
                  <a:srgbClr val="1E1F22"/>
                </a:highlight>
              </a:rPr>
              <a:t>getUsername</a:t>
            </a:r>
            <a:r>
              <a:rPr lang="en-US" altLang="ko-KR" sz="1200">
                <a:solidFill>
                  <a:srgbClr val="E8BA36"/>
                </a:solidFill>
                <a:effectLst/>
                <a:highlight>
                  <a:srgbClr val="1E1F22"/>
                </a:highlight>
              </a:rPr>
              <a:t>()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r>
              <a:rPr lang="en-US" altLang="ko-KR" sz="1200">
                <a:solidFill>
                  <a:srgbClr val="54A857"/>
                </a:solidFill>
                <a:effectLst/>
                <a:highlight>
                  <a:srgbClr val="1E1F22"/>
                </a:highlight>
              </a:rPr>
              <a:t>        </a:t>
            </a:r>
            <a:r>
              <a:rPr lang="en-US" altLang="ko-KR" sz="1200">
                <a:solidFill>
                  <a:srgbClr val="CF8E6D"/>
                </a:solidFill>
                <a:effectLst/>
                <a:highlight>
                  <a:srgbClr val="1E1F22"/>
                </a:highlight>
              </a:rPr>
              <a:t>return </a:t>
            </a:r>
            <a:r>
              <a:rPr lang="en-US" altLang="ko-KR" sz="1200">
                <a:solidFill>
                  <a:srgbClr val="C77DBB"/>
                </a:solidFill>
                <a:effectLst/>
                <a:highlight>
                  <a:srgbClr val="1E1F22"/>
                </a:highlight>
              </a:rPr>
              <a:t>username</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br>
              <a:rPr lang="en-US" altLang="ko-KR" sz="1200">
                <a:solidFill>
                  <a:srgbClr val="54A857"/>
                </a:solidFill>
                <a:effectLst/>
                <a:highlight>
                  <a:srgbClr val="1E1F22"/>
                </a:highlight>
              </a:rPr>
            </a:br>
            <a:r>
              <a:rPr lang="en-US" altLang="ko-KR" sz="1200">
                <a:solidFill>
                  <a:srgbClr val="54A857"/>
                </a:solidFill>
                <a:effectLst/>
                <a:highlight>
                  <a:srgbClr val="1E1F22"/>
                </a:highlight>
              </a:rPr>
              <a:t>    </a:t>
            </a:r>
            <a:r>
              <a:rPr lang="en-US" altLang="ko-KR" sz="1200">
                <a:solidFill>
                  <a:srgbClr val="CF8E6D"/>
                </a:solidFill>
                <a:effectLst/>
                <a:highlight>
                  <a:srgbClr val="1E1F22"/>
                </a:highlight>
              </a:rPr>
              <a:t>public void </a:t>
            </a:r>
            <a:r>
              <a:rPr lang="en-US" altLang="ko-KR" sz="1200">
                <a:solidFill>
                  <a:srgbClr val="56A8F5"/>
                </a:solidFill>
                <a:effectLst/>
                <a:highlight>
                  <a:srgbClr val="1E1F22"/>
                </a:highlight>
              </a:rPr>
              <a:t>setUsername</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String username</a:t>
            </a:r>
            <a:r>
              <a:rPr lang="en-US" altLang="ko-KR" sz="1200">
                <a:solidFill>
                  <a:srgbClr val="E8BA36"/>
                </a:solidFill>
                <a:effectLst/>
                <a:highlight>
                  <a:srgbClr val="1E1F22"/>
                </a:highlight>
              </a:rPr>
              <a:t>)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r>
              <a:rPr lang="en-US" altLang="ko-KR" sz="1200">
                <a:solidFill>
                  <a:srgbClr val="54A857"/>
                </a:solidFill>
                <a:effectLst/>
                <a:highlight>
                  <a:srgbClr val="1E1F22"/>
                </a:highlight>
              </a:rPr>
              <a:t>        </a:t>
            </a:r>
            <a:r>
              <a:rPr lang="en-US" altLang="ko-KR" sz="1200">
                <a:solidFill>
                  <a:srgbClr val="CF8E6D"/>
                </a:solidFill>
                <a:effectLst/>
                <a:highlight>
                  <a:srgbClr val="1E1F22"/>
                </a:highlight>
              </a:rPr>
              <a:t>this</a:t>
            </a:r>
            <a:r>
              <a:rPr lang="en-US" altLang="ko-KR" sz="1200">
                <a:solidFill>
                  <a:srgbClr val="BCBEC4"/>
                </a:solidFill>
                <a:effectLst/>
                <a:highlight>
                  <a:srgbClr val="1E1F22"/>
                </a:highlight>
              </a:rPr>
              <a:t>.</a:t>
            </a:r>
            <a:r>
              <a:rPr lang="en-US" altLang="ko-KR" sz="1200">
                <a:solidFill>
                  <a:srgbClr val="C77DBB"/>
                </a:solidFill>
                <a:effectLst/>
                <a:highlight>
                  <a:srgbClr val="1E1F22"/>
                </a:highlight>
              </a:rPr>
              <a:t>username </a:t>
            </a:r>
            <a:r>
              <a:rPr lang="en-US" altLang="ko-KR" sz="1200">
                <a:solidFill>
                  <a:srgbClr val="BCBEC4"/>
                </a:solidFill>
                <a:effectLst/>
                <a:highlight>
                  <a:srgbClr val="1E1F22"/>
                </a:highlight>
              </a:rPr>
              <a:t>= username;</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br>
              <a:rPr lang="en-US" altLang="ko-KR" sz="1200">
                <a:solidFill>
                  <a:srgbClr val="54A857"/>
                </a:solidFill>
                <a:effectLst/>
                <a:highlight>
                  <a:srgbClr val="1E1F22"/>
                </a:highlight>
              </a:rPr>
            </a:br>
            <a:r>
              <a:rPr lang="en-US" altLang="ko-KR" sz="1200">
                <a:solidFill>
                  <a:srgbClr val="54A857"/>
                </a:solidFill>
                <a:effectLst/>
                <a:highlight>
                  <a:srgbClr val="1E1F22"/>
                </a:highlight>
              </a:rPr>
              <a:t>    </a:t>
            </a:r>
            <a:r>
              <a:rPr lang="en-US" altLang="ko-KR" sz="1200">
                <a:solidFill>
                  <a:srgbClr val="CF8E6D"/>
                </a:solidFill>
                <a:effectLst/>
                <a:highlight>
                  <a:srgbClr val="1E1F22"/>
                </a:highlight>
              </a:rPr>
              <a:t>public </a:t>
            </a:r>
            <a:r>
              <a:rPr lang="en-US" altLang="ko-KR" sz="1200">
                <a:solidFill>
                  <a:srgbClr val="BCBEC4"/>
                </a:solidFill>
                <a:effectLst/>
                <a:highlight>
                  <a:srgbClr val="1E1F22"/>
                </a:highlight>
              </a:rPr>
              <a:t>String </a:t>
            </a:r>
            <a:r>
              <a:rPr lang="en-US" altLang="ko-KR" sz="1200">
                <a:solidFill>
                  <a:srgbClr val="56A8F5"/>
                </a:solidFill>
                <a:effectLst/>
                <a:highlight>
                  <a:srgbClr val="1E1F22"/>
                </a:highlight>
              </a:rPr>
              <a:t>getEmail</a:t>
            </a:r>
            <a:r>
              <a:rPr lang="en-US" altLang="ko-KR" sz="1200">
                <a:solidFill>
                  <a:srgbClr val="E8BA36"/>
                </a:solidFill>
                <a:effectLst/>
                <a:highlight>
                  <a:srgbClr val="1E1F22"/>
                </a:highlight>
              </a:rPr>
              <a:t>()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r>
              <a:rPr lang="en-US" altLang="ko-KR" sz="1200">
                <a:solidFill>
                  <a:srgbClr val="54A857"/>
                </a:solidFill>
                <a:effectLst/>
                <a:highlight>
                  <a:srgbClr val="1E1F22"/>
                </a:highlight>
              </a:rPr>
              <a:t>        </a:t>
            </a:r>
            <a:r>
              <a:rPr lang="en-US" altLang="ko-KR" sz="1200">
                <a:solidFill>
                  <a:srgbClr val="CF8E6D"/>
                </a:solidFill>
                <a:effectLst/>
                <a:highlight>
                  <a:srgbClr val="1E1F22"/>
                </a:highlight>
              </a:rPr>
              <a:t>return </a:t>
            </a:r>
            <a:r>
              <a:rPr lang="en-US" altLang="ko-KR" sz="1200">
                <a:solidFill>
                  <a:srgbClr val="C77DBB"/>
                </a:solidFill>
                <a:effectLst/>
                <a:highlight>
                  <a:srgbClr val="1E1F22"/>
                </a:highlight>
              </a:rPr>
              <a:t>email</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br>
              <a:rPr lang="en-US" altLang="ko-KR" sz="1200">
                <a:solidFill>
                  <a:srgbClr val="54A857"/>
                </a:solidFill>
                <a:effectLst/>
                <a:highlight>
                  <a:srgbClr val="1E1F22"/>
                </a:highlight>
              </a:rPr>
            </a:br>
            <a:r>
              <a:rPr lang="en-US" altLang="ko-KR" sz="1200">
                <a:solidFill>
                  <a:srgbClr val="54A857"/>
                </a:solidFill>
                <a:effectLst/>
                <a:highlight>
                  <a:srgbClr val="1E1F22"/>
                </a:highlight>
              </a:rPr>
              <a:t>    </a:t>
            </a:r>
            <a:r>
              <a:rPr lang="en-US" altLang="ko-KR" sz="1200">
                <a:solidFill>
                  <a:srgbClr val="CF8E6D"/>
                </a:solidFill>
                <a:effectLst/>
                <a:highlight>
                  <a:srgbClr val="1E1F22"/>
                </a:highlight>
              </a:rPr>
              <a:t>public void </a:t>
            </a:r>
            <a:r>
              <a:rPr lang="en-US" altLang="ko-KR" sz="1200">
                <a:solidFill>
                  <a:srgbClr val="56A8F5"/>
                </a:solidFill>
                <a:effectLst/>
                <a:highlight>
                  <a:srgbClr val="1E1F22"/>
                </a:highlight>
              </a:rPr>
              <a:t>setEmail</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String email</a:t>
            </a:r>
            <a:r>
              <a:rPr lang="en-US" altLang="ko-KR" sz="1200">
                <a:solidFill>
                  <a:srgbClr val="E8BA36"/>
                </a:solidFill>
                <a:effectLst/>
                <a:highlight>
                  <a:srgbClr val="1E1F22"/>
                </a:highlight>
              </a:rPr>
              <a:t>)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r>
              <a:rPr lang="en-US" altLang="ko-KR" sz="1200">
                <a:solidFill>
                  <a:srgbClr val="54A857"/>
                </a:solidFill>
                <a:effectLst/>
                <a:highlight>
                  <a:srgbClr val="1E1F22"/>
                </a:highlight>
              </a:rPr>
              <a:t>        </a:t>
            </a:r>
            <a:r>
              <a:rPr lang="en-US" altLang="ko-KR" sz="1200">
                <a:solidFill>
                  <a:srgbClr val="CF8E6D"/>
                </a:solidFill>
                <a:effectLst/>
                <a:highlight>
                  <a:srgbClr val="1E1F22"/>
                </a:highlight>
              </a:rPr>
              <a:t>this</a:t>
            </a:r>
            <a:r>
              <a:rPr lang="en-US" altLang="ko-KR" sz="1200">
                <a:solidFill>
                  <a:srgbClr val="BCBEC4"/>
                </a:solidFill>
                <a:effectLst/>
                <a:highlight>
                  <a:srgbClr val="1E1F22"/>
                </a:highlight>
              </a:rPr>
              <a:t>.</a:t>
            </a:r>
            <a:r>
              <a:rPr lang="en-US" altLang="ko-KR" sz="1200">
                <a:solidFill>
                  <a:srgbClr val="C77DBB"/>
                </a:solidFill>
                <a:effectLst/>
                <a:highlight>
                  <a:srgbClr val="1E1F22"/>
                </a:highlight>
              </a:rPr>
              <a:t>email </a:t>
            </a:r>
            <a:r>
              <a:rPr lang="en-US" altLang="ko-KR" sz="1200">
                <a:solidFill>
                  <a:srgbClr val="BCBEC4"/>
                </a:solidFill>
                <a:effectLst/>
                <a:highlight>
                  <a:srgbClr val="1E1F22"/>
                </a:highlight>
              </a:rPr>
              <a:t>= email;</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r>
              <a:rPr lang="en-US" altLang="ko-KR" sz="1200">
                <a:solidFill>
                  <a:srgbClr val="E8BA36"/>
                </a:solidFill>
                <a:effectLst/>
                <a:highlight>
                  <a:srgbClr val="1E1F22"/>
                </a:highlight>
              </a:rPr>
              <a:t>}</a:t>
            </a:r>
            <a:endParaRPr lang="en-US" altLang="ko-KR" sz="1200">
              <a:solidFill>
                <a:srgbClr val="BCBEC4"/>
              </a:solidFill>
              <a:effectLst/>
              <a:highlight>
                <a:srgbClr val="1E1F22"/>
              </a:highlight>
            </a:endParaRPr>
          </a:p>
        </p:txBody>
      </p:sp>
      <p:sp>
        <p:nvSpPr>
          <p:cNvPr id="5" name="TextBox 4">
            <a:extLst>
              <a:ext uri="{FF2B5EF4-FFF2-40B4-BE49-F238E27FC236}">
                <a16:creationId xmlns:a16="http://schemas.microsoft.com/office/drawing/2014/main" id="{722504F2-F979-7C67-2BC1-32B9F72E66FF}"/>
              </a:ext>
            </a:extLst>
          </p:cNvPr>
          <p:cNvSpPr txBox="1"/>
          <p:nvPr/>
        </p:nvSpPr>
        <p:spPr>
          <a:xfrm>
            <a:off x="720852" y="1174412"/>
            <a:ext cx="7191756" cy="2839239"/>
          </a:xfrm>
          <a:prstGeom prst="rect">
            <a:avLst/>
          </a:prstGeom>
          <a:solidFill>
            <a:schemeClr val="bg2">
              <a:lumMod val="10000"/>
            </a:schemeClr>
          </a:solidFill>
        </p:spPr>
        <p:txBody>
          <a:bodyPr wrap="square">
            <a:spAutoFit/>
          </a:bodyPr>
          <a:lstStyle/>
          <a:p>
            <a:pPr>
              <a:lnSpc>
                <a:spcPct val="150000"/>
              </a:lnSpc>
            </a:pPr>
            <a:r>
              <a:rPr lang="en-US" altLang="ko-KR" sz="1200">
                <a:solidFill>
                  <a:srgbClr val="B3AE60"/>
                </a:solidFill>
                <a:effectLst/>
                <a:highlight>
                  <a:srgbClr val="1E1F22"/>
                </a:highlight>
              </a:rPr>
              <a:t>@PostMapping</a:t>
            </a:r>
            <a:r>
              <a:rPr lang="en-US" altLang="ko-KR" sz="1200">
                <a:solidFill>
                  <a:srgbClr val="E8BA36"/>
                </a:solidFill>
                <a:effectLst/>
                <a:highlight>
                  <a:srgbClr val="1E1F22"/>
                </a:highlight>
              </a:rPr>
              <a:t>(</a:t>
            </a:r>
            <a:r>
              <a:rPr lang="en-US" altLang="ko-KR" sz="1200">
                <a:solidFill>
                  <a:srgbClr val="6AAB73"/>
                </a:solidFill>
                <a:effectLst/>
                <a:highlight>
                  <a:srgbClr val="1E1F22"/>
                </a:highlight>
              </a:rPr>
              <a:t>"/submitUser"</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r>
              <a:rPr lang="en-US" altLang="ko-KR" sz="1200">
                <a:solidFill>
                  <a:srgbClr val="CF8E6D"/>
                </a:solidFill>
                <a:effectLst/>
                <a:highlight>
                  <a:srgbClr val="1E1F22"/>
                </a:highlight>
              </a:rPr>
              <a:t>public </a:t>
            </a:r>
            <a:r>
              <a:rPr lang="en-US" altLang="ko-KR" sz="1200">
                <a:solidFill>
                  <a:srgbClr val="BCBEC4"/>
                </a:solidFill>
                <a:effectLst/>
                <a:highlight>
                  <a:srgbClr val="1E1F22"/>
                </a:highlight>
              </a:rPr>
              <a:t>String </a:t>
            </a:r>
            <a:r>
              <a:rPr lang="en-US" altLang="ko-KR" sz="1200">
                <a:solidFill>
                  <a:srgbClr val="56A8F5"/>
                </a:solidFill>
                <a:effectLst/>
                <a:highlight>
                  <a:srgbClr val="1E1F22"/>
                </a:highlight>
              </a:rPr>
              <a:t>submitUser</a:t>
            </a:r>
            <a:r>
              <a:rPr lang="en-US" altLang="ko-KR" sz="1200">
                <a:solidFill>
                  <a:srgbClr val="E8BA36"/>
                </a:solidFill>
                <a:effectLst/>
                <a:highlight>
                  <a:srgbClr val="1E1F22"/>
                </a:highlight>
              </a:rPr>
              <a:t>(</a:t>
            </a:r>
            <a:r>
              <a:rPr lang="en-US" altLang="ko-KR" sz="1200">
                <a:solidFill>
                  <a:srgbClr val="B3AE60"/>
                </a:solidFill>
                <a:effectLst/>
                <a:highlight>
                  <a:srgbClr val="1E1F22"/>
                </a:highlight>
              </a:rPr>
              <a:t>@Valid @RequestBody </a:t>
            </a:r>
            <a:r>
              <a:rPr lang="en-US" altLang="ko-KR" sz="1200">
                <a:solidFill>
                  <a:srgbClr val="BCBEC4"/>
                </a:solidFill>
                <a:effectLst/>
                <a:highlight>
                  <a:srgbClr val="1E1F22"/>
                </a:highlight>
              </a:rPr>
              <a:t>User user, BindingResult result, Model model</a:t>
            </a:r>
            <a:r>
              <a:rPr lang="en-US" altLang="ko-KR" sz="1200">
                <a:solidFill>
                  <a:srgbClr val="E8BA36"/>
                </a:solidFill>
                <a:effectLst/>
                <a:highlight>
                  <a:srgbClr val="1E1F22"/>
                </a:highlight>
              </a:rPr>
              <a:t>) {</a:t>
            </a:r>
            <a:br>
              <a:rPr lang="en-US" altLang="ko-KR" sz="1200">
                <a:solidFill>
                  <a:srgbClr val="E8BA36"/>
                </a:solidFill>
                <a:effectLst/>
                <a:highlight>
                  <a:srgbClr val="1E1F22"/>
                </a:highlight>
              </a:rPr>
            </a:br>
            <a:br>
              <a:rPr lang="ko-KR" altLang="en-US" sz="1200">
                <a:solidFill>
                  <a:srgbClr val="7A7E85"/>
                </a:solidFill>
                <a:effectLst/>
                <a:highlight>
                  <a:srgbClr val="1E1F22"/>
                </a:highlight>
                <a:latin typeface="Menlo-Regular" panose="020B0609030804020204" pitchFamily="49" charset="0"/>
              </a:rPr>
            </a:br>
            <a:r>
              <a:rPr lang="ko-KR" altLang="en-US" sz="1200">
                <a:solidFill>
                  <a:srgbClr val="7A7E85"/>
                </a:solidFill>
                <a:effectLst/>
                <a:highlight>
                  <a:srgbClr val="1E1F22"/>
                </a:highlight>
                <a:latin typeface="Menlo-Regular" panose="020B0609030804020204" pitchFamily="49" charset="0"/>
              </a:rPr>
              <a:t>    </a:t>
            </a:r>
            <a:r>
              <a:rPr lang="en-US" altLang="ko-KR" sz="1200">
                <a:solidFill>
                  <a:srgbClr val="CF8E6D"/>
                </a:solidFill>
                <a:effectLst/>
                <a:highlight>
                  <a:srgbClr val="1E1F22"/>
                </a:highlight>
              </a:rPr>
              <a:t>if </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result.hasErrors</a:t>
            </a:r>
            <a:r>
              <a:rPr lang="en-US" altLang="ko-KR" sz="1200">
                <a:solidFill>
                  <a:srgbClr val="54A857"/>
                </a:solidFill>
                <a:effectLst/>
                <a:highlight>
                  <a:srgbClr val="1E1F22"/>
                </a:highlight>
              </a:rPr>
              <a:t>()</a:t>
            </a:r>
            <a:r>
              <a:rPr lang="en-US" altLang="ko-KR" sz="1200">
                <a:solidFill>
                  <a:srgbClr val="E8BA36"/>
                </a:solidFill>
                <a:effectLst/>
                <a:highlight>
                  <a:srgbClr val="1E1F22"/>
                </a:highlight>
              </a:rPr>
              <a:t>)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r>
              <a:rPr lang="en-US" altLang="ko-KR" sz="1200">
                <a:solidFill>
                  <a:srgbClr val="54A857"/>
                </a:solidFill>
                <a:effectLst/>
                <a:highlight>
                  <a:srgbClr val="1E1F22"/>
                </a:highlight>
              </a:rPr>
              <a:t>        </a:t>
            </a:r>
            <a:r>
              <a:rPr lang="en-US" altLang="ko-KR" sz="1200">
                <a:solidFill>
                  <a:srgbClr val="CF8E6D"/>
                </a:solidFill>
                <a:effectLst/>
                <a:highlight>
                  <a:srgbClr val="1E1F22"/>
                </a:highlight>
              </a:rPr>
              <a:t>return </a:t>
            </a:r>
            <a:r>
              <a:rPr lang="en-US" altLang="ko-KR" sz="1200">
                <a:solidFill>
                  <a:srgbClr val="6AAB73"/>
                </a:solidFill>
                <a:effectLst/>
                <a:highlight>
                  <a:srgbClr val="1E1F22"/>
                </a:highlight>
              </a:rPr>
              <a:t>"userForm"</a:t>
            </a:r>
            <a:r>
              <a:rPr lang="en-US" altLang="ko-KR" sz="1200">
                <a:solidFill>
                  <a:srgbClr val="BCBEC4"/>
                </a:solidFill>
                <a:effectLst/>
                <a:highlight>
                  <a:srgbClr val="1E1F22"/>
                </a:highlight>
              </a:rPr>
              <a:t>;  </a:t>
            </a:r>
            <a:r>
              <a:rPr lang="en-US" altLang="ko-KR" sz="1200">
                <a:solidFill>
                  <a:srgbClr val="7A7E85"/>
                </a:solidFill>
                <a:effectLst/>
                <a:highlight>
                  <a:srgbClr val="1E1F22"/>
                </a:highlight>
              </a:rPr>
              <a:t>// </a:t>
            </a:r>
            <a:r>
              <a:rPr lang="ko-KR" altLang="en-US" sz="1200">
                <a:solidFill>
                  <a:srgbClr val="7A7E85"/>
                </a:solidFill>
                <a:effectLst/>
                <a:highlight>
                  <a:srgbClr val="1E1F22"/>
                </a:highlight>
                <a:latin typeface="Menlo-Regular" panose="020B0609030804020204" pitchFamily="49" charset="0"/>
              </a:rPr>
              <a:t>폼 페이지로 다시 이동</a:t>
            </a:r>
            <a:br>
              <a:rPr lang="ko-KR" altLang="en-US" sz="1200">
                <a:solidFill>
                  <a:srgbClr val="7A7E85"/>
                </a:solidFill>
                <a:effectLst/>
                <a:highlight>
                  <a:srgbClr val="1E1F22"/>
                </a:highlight>
                <a:latin typeface="Menlo-Regular" panose="020B0609030804020204" pitchFamily="49" charset="0"/>
              </a:rPr>
            </a:br>
            <a:r>
              <a:rPr lang="ko-KR" altLang="en-US" sz="1200">
                <a:solidFill>
                  <a:srgbClr val="7A7E85"/>
                </a:solidFill>
                <a:effectLst/>
                <a:highlight>
                  <a:srgbClr val="1E1F22"/>
                </a:highlight>
                <a:latin typeface="Menlo-Regular" panose="020B0609030804020204" pitchFamily="49" charset="0"/>
              </a:rPr>
              <a:t>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br>
              <a:rPr lang="ko-KR" altLang="en-US" sz="1200">
                <a:solidFill>
                  <a:srgbClr val="7A7E85"/>
                </a:solidFill>
                <a:effectLst/>
                <a:highlight>
                  <a:srgbClr val="1E1F22"/>
                </a:highlight>
                <a:latin typeface="Menlo-Regular" panose="020B0609030804020204" pitchFamily="49" charset="0"/>
              </a:rPr>
            </a:br>
            <a:r>
              <a:rPr lang="ko-KR" altLang="en-US" sz="1200">
                <a:solidFill>
                  <a:srgbClr val="7A7E85"/>
                </a:solidFill>
                <a:effectLst/>
                <a:highlight>
                  <a:srgbClr val="1E1F22"/>
                </a:highlight>
                <a:latin typeface="Menlo-Regular" panose="020B0609030804020204" pitchFamily="49" charset="0"/>
              </a:rPr>
              <a:t>    </a:t>
            </a:r>
            <a:r>
              <a:rPr lang="en-US" altLang="ko-KR" sz="1200">
                <a:solidFill>
                  <a:srgbClr val="BCBEC4"/>
                </a:solidFill>
                <a:effectLst/>
                <a:highlight>
                  <a:srgbClr val="1E1F22"/>
                </a:highlight>
              </a:rPr>
              <a:t>model.addAttribute</a:t>
            </a:r>
            <a:r>
              <a:rPr lang="en-US" altLang="ko-KR" sz="1200">
                <a:solidFill>
                  <a:srgbClr val="E8BA36"/>
                </a:solidFill>
                <a:effectLst/>
                <a:highlight>
                  <a:srgbClr val="1E1F22"/>
                </a:highlight>
              </a:rPr>
              <a:t>(</a:t>
            </a:r>
            <a:r>
              <a:rPr lang="en-US" altLang="ko-KR" sz="1200">
                <a:solidFill>
                  <a:srgbClr val="6AAB73"/>
                </a:solidFill>
                <a:effectLst/>
                <a:highlight>
                  <a:srgbClr val="1E1F22"/>
                </a:highlight>
              </a:rPr>
              <a:t>"user"</a:t>
            </a:r>
            <a:r>
              <a:rPr lang="en-US" altLang="ko-KR" sz="1200">
                <a:solidFill>
                  <a:srgbClr val="BCBEC4"/>
                </a:solidFill>
                <a:effectLst/>
                <a:highlight>
                  <a:srgbClr val="1E1F22"/>
                </a:highlight>
              </a:rPr>
              <a:t>, user</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  </a:t>
            </a:r>
            <a:r>
              <a:rPr lang="en-US" altLang="ko-KR" sz="1200">
                <a:solidFill>
                  <a:srgbClr val="7A7E85"/>
                </a:solidFill>
                <a:effectLst/>
                <a:highlight>
                  <a:srgbClr val="1E1F22"/>
                </a:highlight>
              </a:rPr>
              <a:t>// </a:t>
            </a:r>
            <a:r>
              <a:rPr lang="ko-KR" altLang="en-US" sz="1200">
                <a:solidFill>
                  <a:srgbClr val="7A7E85"/>
                </a:solidFill>
                <a:effectLst/>
                <a:highlight>
                  <a:srgbClr val="1E1F22"/>
                </a:highlight>
                <a:latin typeface="Menlo-Regular" panose="020B0609030804020204" pitchFamily="49" charset="0"/>
              </a:rPr>
              <a:t>모델에</a:t>
            </a:r>
            <a:r>
              <a:rPr lang="ko-KR" altLang="en-US" sz="1200">
                <a:solidFill>
                  <a:srgbClr val="7A7E85"/>
                </a:solidFill>
                <a:effectLst/>
                <a:highlight>
                  <a:srgbClr val="1E1F22"/>
                </a:highlight>
              </a:rPr>
              <a:t> </a:t>
            </a:r>
            <a:r>
              <a:rPr lang="en-US" altLang="ko-KR" sz="1200">
                <a:solidFill>
                  <a:srgbClr val="7A7E85"/>
                </a:solidFill>
                <a:effectLst/>
                <a:highlight>
                  <a:srgbClr val="1E1F22"/>
                </a:highlight>
              </a:rPr>
              <a:t>User </a:t>
            </a:r>
            <a:r>
              <a:rPr lang="ko-KR" altLang="en-US" sz="1200">
                <a:solidFill>
                  <a:srgbClr val="7A7E85"/>
                </a:solidFill>
                <a:effectLst/>
                <a:highlight>
                  <a:srgbClr val="1E1F22"/>
                </a:highlight>
                <a:latin typeface="Menlo-Regular" panose="020B0609030804020204" pitchFamily="49" charset="0"/>
              </a:rPr>
              <a:t>객체 추가</a:t>
            </a:r>
            <a:br>
              <a:rPr lang="ko-KR" altLang="en-US" sz="1200">
                <a:solidFill>
                  <a:srgbClr val="7A7E85"/>
                </a:solidFill>
                <a:effectLst/>
                <a:highlight>
                  <a:srgbClr val="1E1F22"/>
                </a:highlight>
                <a:latin typeface="Menlo-Regular" panose="020B0609030804020204" pitchFamily="49" charset="0"/>
              </a:rPr>
            </a:br>
            <a:r>
              <a:rPr lang="ko-KR" altLang="en-US" sz="1200">
                <a:solidFill>
                  <a:srgbClr val="7A7E85"/>
                </a:solidFill>
                <a:effectLst/>
                <a:highlight>
                  <a:srgbClr val="1E1F22"/>
                </a:highlight>
                <a:latin typeface="Menlo-Regular" panose="020B0609030804020204" pitchFamily="49" charset="0"/>
              </a:rPr>
              <a:t>    </a:t>
            </a:r>
            <a:r>
              <a:rPr lang="en-US" altLang="ko-KR" sz="1200">
                <a:solidFill>
                  <a:srgbClr val="CF8E6D"/>
                </a:solidFill>
                <a:effectLst/>
                <a:highlight>
                  <a:srgbClr val="1E1F22"/>
                </a:highlight>
              </a:rPr>
              <a:t>return </a:t>
            </a:r>
            <a:r>
              <a:rPr lang="en-US" altLang="ko-KR" sz="1200">
                <a:solidFill>
                  <a:srgbClr val="6AAB73"/>
                </a:solidFill>
                <a:effectLst/>
                <a:highlight>
                  <a:srgbClr val="1E1F22"/>
                </a:highlight>
              </a:rPr>
              <a:t>"userSuccess"</a:t>
            </a:r>
            <a:r>
              <a:rPr lang="en-US" altLang="ko-KR" sz="1200">
                <a:solidFill>
                  <a:srgbClr val="BCBEC4"/>
                </a:solidFill>
                <a:effectLst/>
                <a:highlight>
                  <a:srgbClr val="1E1F22"/>
                </a:highlight>
              </a:rPr>
              <a:t>;  </a:t>
            </a:r>
            <a:r>
              <a:rPr lang="en-US" altLang="ko-KR" sz="1200">
                <a:solidFill>
                  <a:srgbClr val="7A7E85"/>
                </a:solidFill>
                <a:effectLst/>
                <a:highlight>
                  <a:srgbClr val="1E1F22"/>
                </a:highlight>
              </a:rPr>
              <a:t>// </a:t>
            </a:r>
            <a:r>
              <a:rPr lang="ko-KR" altLang="en-US" sz="1200">
                <a:solidFill>
                  <a:srgbClr val="7A7E85"/>
                </a:solidFill>
                <a:effectLst/>
                <a:highlight>
                  <a:srgbClr val="1E1F22"/>
                </a:highlight>
                <a:latin typeface="Menlo-Regular" panose="020B0609030804020204" pitchFamily="49" charset="0"/>
              </a:rPr>
              <a:t>성공 페이지로 이동</a:t>
            </a:r>
            <a:br>
              <a:rPr lang="ko-KR" altLang="en-US" sz="1200">
                <a:solidFill>
                  <a:srgbClr val="7A7E85"/>
                </a:solidFill>
                <a:effectLst/>
                <a:highlight>
                  <a:srgbClr val="1E1F22"/>
                </a:highlight>
                <a:latin typeface="Menlo-Regular" panose="020B0609030804020204" pitchFamily="49" charset="0"/>
              </a:rPr>
            </a:br>
            <a:r>
              <a:rPr lang="en-US" altLang="ko-KR" sz="1200">
                <a:solidFill>
                  <a:srgbClr val="E8BA36"/>
                </a:solidFill>
                <a:effectLst/>
                <a:highlight>
                  <a:srgbClr val="1E1F22"/>
                </a:highlight>
              </a:rPr>
              <a:t>}</a:t>
            </a:r>
            <a:endParaRPr lang="ko-KR" altLang="en-US" sz="1200">
              <a:solidFill>
                <a:srgbClr val="BCBEC4"/>
              </a:solidFill>
              <a:effectLst/>
              <a:highlight>
                <a:srgbClr val="1E1F22"/>
              </a:highlight>
            </a:endParaRPr>
          </a:p>
        </p:txBody>
      </p:sp>
      <p:sp>
        <p:nvSpPr>
          <p:cNvPr id="7" name="직사각형 6">
            <a:extLst>
              <a:ext uri="{FF2B5EF4-FFF2-40B4-BE49-F238E27FC236}">
                <a16:creationId xmlns:a16="http://schemas.microsoft.com/office/drawing/2014/main" id="{95FB42F5-B1C3-4848-B9BB-608964659DB7}"/>
              </a:ext>
            </a:extLst>
          </p:cNvPr>
          <p:cNvSpPr/>
          <p:nvPr/>
        </p:nvSpPr>
        <p:spPr>
          <a:xfrm>
            <a:off x="501396" y="713526"/>
            <a:ext cx="10416666"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@RequestBody </a:t>
            </a:r>
            <a:r>
              <a:rPr lang="ko-KR" altLang="en-US" sz="1200"/>
              <a:t>와 </a:t>
            </a:r>
            <a:r>
              <a:rPr lang="en-US" altLang="ko-KR" sz="1200"/>
              <a:t>@Valid </a:t>
            </a:r>
            <a:r>
              <a:rPr lang="ko-KR" altLang="en-US" sz="1200"/>
              <a:t>클라이언트의 요청 데이터를 </a:t>
            </a:r>
            <a:r>
              <a:rPr lang="en-US" altLang="ko-KR" sz="1200"/>
              <a:t>Java </a:t>
            </a:r>
            <a:r>
              <a:rPr lang="ko-KR" altLang="en-US" sz="1200"/>
              <a:t>객체로 매핑하고 이를 검증하는 데 사용된다</a:t>
            </a:r>
            <a:endParaRPr lang="en-US" altLang="ko-KR" sz="1200">
              <a:latin typeface="+mn-ea"/>
            </a:endParaRPr>
          </a:p>
        </p:txBody>
      </p:sp>
      <p:sp>
        <p:nvSpPr>
          <p:cNvPr id="2" name="Rectangle 1">
            <a:extLst>
              <a:ext uri="{FF2B5EF4-FFF2-40B4-BE49-F238E27FC236}">
                <a16:creationId xmlns:a16="http://schemas.microsoft.com/office/drawing/2014/main" id="{E7FEBC69-CA7F-4282-8132-1610E74126E1}"/>
              </a:ext>
            </a:extLst>
          </p:cNvPr>
          <p:cNvSpPr>
            <a:spLocks noChangeArrowheads="1"/>
          </p:cNvSpPr>
          <p:nvPr/>
        </p:nvSpPr>
        <p:spPr bwMode="auto">
          <a:xfrm>
            <a:off x="720852" y="4080418"/>
            <a:ext cx="7191756" cy="172015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CF8E6D"/>
                </a:solidFill>
                <a:effectLst/>
                <a:latin typeface="Arial Unicode MS"/>
                <a:ea typeface="JetBrains Mono"/>
              </a:rPr>
              <a:t>POST </a:t>
            </a:r>
            <a:r>
              <a:rPr kumimoji="0" lang="ko-KR" altLang="ko-KR" sz="1200" b="0" i="0" u="none" strike="noStrike" cap="none" normalizeH="0" baseline="0">
                <a:ln>
                  <a:noFill/>
                </a:ln>
                <a:solidFill>
                  <a:srgbClr val="BCBEC4"/>
                </a:solidFill>
                <a:effectLst/>
                <a:latin typeface="Arial Unicode MS"/>
                <a:ea typeface="JetBrains Mono"/>
              </a:rPr>
              <a:t>http://localhost:8080/registers</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1" u="none" strike="noStrike" cap="none" normalizeH="0" baseline="0">
                <a:ln>
                  <a:noFill/>
                </a:ln>
                <a:solidFill>
                  <a:srgbClr val="C77DBB"/>
                </a:solidFill>
                <a:effectLst/>
                <a:latin typeface="Arial Unicode MS"/>
                <a:ea typeface="JetBrains Mono"/>
              </a:rPr>
              <a:t>Content-Type</a:t>
            </a:r>
            <a:r>
              <a:rPr kumimoji="0" lang="ko-KR" altLang="ko-KR" sz="1200" b="0" i="0" u="none" strike="noStrike" cap="none" normalizeH="0" baseline="0">
                <a:ln>
                  <a:noFill/>
                </a:ln>
                <a:solidFill>
                  <a:srgbClr val="BCBEC4"/>
                </a:solidFill>
                <a:effectLst/>
                <a:latin typeface="Arial Unicode MS"/>
                <a:ea typeface="JetBrains Mono"/>
              </a:rPr>
              <a:t>:application/json</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"username": "leaven",</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"email": "10"</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t>
            </a:r>
            <a:endParaRPr kumimoji="0" lang="ko-KR" altLang="ko-KR" sz="1200" b="0" i="0" u="none" strike="noStrike" cap="none" normalizeH="0" baseline="0">
              <a:ln>
                <a:noFill/>
              </a:ln>
              <a:solidFill>
                <a:schemeClr val="tx1"/>
              </a:solidFill>
              <a:effectLst/>
              <a:latin typeface="Arial" panose="020B0604020202020204" pitchFamily="34" charset="0"/>
            </a:endParaRPr>
          </a:p>
        </p:txBody>
      </p:sp>
      <p:sp>
        <p:nvSpPr>
          <p:cNvPr id="8" name="직사각형 7">
            <a:extLst>
              <a:ext uri="{FF2B5EF4-FFF2-40B4-BE49-F238E27FC236}">
                <a16:creationId xmlns:a16="http://schemas.microsoft.com/office/drawing/2014/main" id="{FA321E22-FA54-4D37-AE9C-A28B1F147EB4}"/>
              </a:ext>
            </a:extLst>
          </p:cNvPr>
          <p:cNvSpPr/>
          <p:nvPr/>
        </p:nvSpPr>
        <p:spPr>
          <a:xfrm>
            <a:off x="720852" y="5902411"/>
            <a:ext cx="11250238"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@RequestBody </a:t>
            </a:r>
            <a:r>
              <a:rPr lang="ko-KR" altLang="en-US" sz="1200"/>
              <a:t>는 객체 바인딩이 아닌 </a:t>
            </a:r>
            <a:r>
              <a:rPr lang="en-US" altLang="ko-KR" sz="1200"/>
              <a:t>HttpMessageConverter </a:t>
            </a:r>
            <a:r>
              <a:rPr lang="ko-KR" altLang="en-US" sz="1200"/>
              <a:t>가 문자열 데이터를 객체로 변환하는 방식으로 이루어진다</a:t>
            </a:r>
            <a:endParaRPr lang="en-US" altLang="ko-KR" sz="1200"/>
          </a:p>
          <a:p>
            <a:pPr marL="171450" indent="-171450">
              <a:lnSpc>
                <a:spcPct val="150000"/>
              </a:lnSpc>
              <a:buFont typeface="Arial" panose="020B0604020202020204" pitchFamily="34" charset="0"/>
              <a:buChar char="•"/>
            </a:pPr>
            <a:r>
              <a:rPr lang="ko-KR" altLang="en-US" sz="1200">
                <a:latin typeface="+mn-ea"/>
              </a:rPr>
              <a:t>그래서 필드 단위로 오류를 저장하는 것이 아니기 때문에 타입 변환 과정에서 오류가 나면 이미 예외가 발생해서 빈 검증이 더 이상 진행되지 않고 중단된다 </a:t>
            </a:r>
            <a:endParaRPr lang="en-US" altLang="ko-KR" sz="1200">
              <a:latin typeface="+mn-ea"/>
            </a:endParaRPr>
          </a:p>
        </p:txBody>
      </p:sp>
    </p:spTree>
    <p:extLst>
      <p:ext uri="{BB962C8B-B14F-4D97-AF65-F5344CB8AC3E}">
        <p14:creationId xmlns:p14="http://schemas.microsoft.com/office/powerpoint/2010/main" val="3398707861"/>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직사각형 15">
            <a:extLst>
              <a:ext uri="{FF2B5EF4-FFF2-40B4-BE49-F238E27FC236}">
                <a16:creationId xmlns:a16="http://schemas.microsoft.com/office/drawing/2014/main" id="{329A2612-2917-599E-461B-EA9902094779}"/>
              </a:ext>
            </a:extLst>
          </p:cNvPr>
          <p:cNvSpPr/>
          <p:nvPr/>
        </p:nvSpPr>
        <p:spPr>
          <a:xfrm>
            <a:off x="104016" y="216925"/>
            <a:ext cx="4252703"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오류 검증 할 </a:t>
            </a:r>
            <a:r>
              <a:rPr lang="en-US" altLang="ko-KR" b="1">
                <a:solidFill>
                  <a:schemeClr val="accent1">
                    <a:lumMod val="75000"/>
                  </a:schemeClr>
                </a:solidFill>
                <a:latin typeface="+mn-ea"/>
              </a:rPr>
              <a:t>Validator </a:t>
            </a:r>
            <a:r>
              <a:rPr lang="ko-KR" altLang="en-US" b="1">
                <a:solidFill>
                  <a:schemeClr val="accent1">
                    <a:lumMod val="75000"/>
                  </a:schemeClr>
                </a:solidFill>
                <a:latin typeface="+mn-ea"/>
              </a:rPr>
              <a:t>가 없는 경우</a:t>
            </a:r>
          </a:p>
        </p:txBody>
      </p:sp>
      <p:sp>
        <p:nvSpPr>
          <p:cNvPr id="9" name="TextBox 8">
            <a:extLst>
              <a:ext uri="{FF2B5EF4-FFF2-40B4-BE49-F238E27FC236}">
                <a16:creationId xmlns:a16="http://schemas.microsoft.com/office/drawing/2014/main" id="{D8058B8A-20E3-49D9-9650-C001D25D9E27}"/>
              </a:ext>
            </a:extLst>
          </p:cNvPr>
          <p:cNvSpPr txBox="1"/>
          <p:nvPr/>
        </p:nvSpPr>
        <p:spPr>
          <a:xfrm>
            <a:off x="569851" y="3760516"/>
            <a:ext cx="7191756" cy="1177245"/>
          </a:xfrm>
          <a:prstGeom prst="rect">
            <a:avLst/>
          </a:prstGeom>
          <a:solidFill>
            <a:schemeClr val="bg2">
              <a:lumMod val="10000"/>
            </a:schemeClr>
          </a:solidFill>
        </p:spPr>
        <p:txBody>
          <a:bodyPr wrap="square">
            <a:spAutoFit/>
          </a:bodyPr>
          <a:lstStyle/>
          <a:p>
            <a:pPr>
              <a:lnSpc>
                <a:spcPct val="150000"/>
              </a:lnSpc>
            </a:pPr>
            <a:r>
              <a:rPr lang="en-US" altLang="ko-KR" sz="1200">
                <a:solidFill>
                  <a:srgbClr val="BCBEC4"/>
                </a:solidFill>
                <a:effectLst/>
                <a:highlight>
                  <a:srgbClr val="1E1F22"/>
                </a:highlight>
              </a:rPr>
              <a:t>POST /users</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Content-Type: application/x-www-form-urlencoded</a:t>
            </a:r>
            <a:br>
              <a:rPr lang="en-US" altLang="ko-KR" sz="1200">
                <a:solidFill>
                  <a:srgbClr val="BCBEC4"/>
                </a:solidFill>
                <a:effectLst/>
                <a:highlight>
                  <a:srgbClr val="1E1F22"/>
                </a:highlight>
              </a:rPr>
            </a:br>
            <a:endParaRPr lang="en-US" altLang="ko-KR" sz="1200">
              <a:solidFill>
                <a:srgbClr val="BCBEC4"/>
              </a:solidFill>
              <a:effectLst/>
              <a:highlight>
                <a:srgbClr val="1E1F22"/>
              </a:highlight>
            </a:endParaRPr>
          </a:p>
          <a:p>
            <a:pPr>
              <a:lnSpc>
                <a:spcPct val="150000"/>
              </a:lnSpc>
            </a:pPr>
            <a:r>
              <a:rPr lang="en-US" altLang="ko-KR" sz="1200">
                <a:solidFill>
                  <a:srgbClr val="BCBEC4"/>
                </a:solidFill>
                <a:effectLst/>
                <a:highlight>
                  <a:srgbClr val="1E1F22"/>
                </a:highlight>
              </a:rPr>
              <a:t> </a:t>
            </a:r>
            <a:r>
              <a:rPr lang="en-US" altLang="ko-KR" sz="1200">
                <a:solidFill>
                  <a:srgbClr val="C77DBB"/>
                </a:solidFill>
                <a:effectLst/>
                <a:highlight>
                  <a:srgbClr val="1E1F22"/>
                </a:highlight>
              </a:rPr>
              <a:t>username=</a:t>
            </a:r>
            <a:r>
              <a:rPr lang="en-US" altLang="ko-KR" sz="1200">
                <a:solidFill>
                  <a:schemeClr val="bg1">
                    <a:lumMod val="75000"/>
                  </a:schemeClr>
                </a:solidFill>
                <a:effectLst/>
                <a:highlight>
                  <a:srgbClr val="1E1F22"/>
                </a:highlight>
              </a:rPr>
              <a:t>leaven</a:t>
            </a:r>
            <a:r>
              <a:rPr lang="en-US" altLang="ko-KR" sz="1200">
                <a:solidFill>
                  <a:srgbClr val="C77DBB"/>
                </a:solidFill>
                <a:effectLst/>
                <a:highlight>
                  <a:srgbClr val="1E1F22"/>
                </a:highlight>
              </a:rPr>
              <a:t>&amp;email=</a:t>
            </a:r>
            <a:r>
              <a:rPr lang="en-US" altLang="ko-KR" sz="1200">
                <a:solidFill>
                  <a:schemeClr val="bg1">
                    <a:lumMod val="75000"/>
                  </a:schemeClr>
                </a:solidFill>
                <a:effectLst/>
                <a:highlight>
                  <a:srgbClr val="1E1F22"/>
                </a:highlight>
              </a:rPr>
              <a:t>25</a:t>
            </a:r>
            <a:r>
              <a:rPr lang="en-US" altLang="ko-KR" sz="1200">
                <a:solidFill>
                  <a:srgbClr val="C77DBB"/>
                </a:solidFill>
                <a:effectLst/>
                <a:highlight>
                  <a:srgbClr val="1E1F22"/>
                </a:highlight>
              </a:rPr>
              <a:t>&amp;password=</a:t>
            </a:r>
            <a:r>
              <a:rPr lang="en-US" altLang="ko-KR" sz="1200">
                <a:solidFill>
                  <a:schemeClr val="bg1">
                    <a:lumMod val="75000"/>
                  </a:schemeClr>
                </a:solidFill>
                <a:effectLst/>
                <a:highlight>
                  <a:srgbClr val="1E1F22"/>
                </a:highlight>
              </a:rPr>
              <a:t>dd</a:t>
            </a:r>
          </a:p>
        </p:txBody>
      </p:sp>
      <p:sp>
        <p:nvSpPr>
          <p:cNvPr id="11" name="TextBox 10">
            <a:extLst>
              <a:ext uri="{FF2B5EF4-FFF2-40B4-BE49-F238E27FC236}">
                <a16:creationId xmlns:a16="http://schemas.microsoft.com/office/drawing/2014/main" id="{42B9943A-0CFB-4B17-98C0-A8E1F1DF09F5}"/>
              </a:ext>
            </a:extLst>
          </p:cNvPr>
          <p:cNvSpPr txBox="1"/>
          <p:nvPr/>
        </p:nvSpPr>
        <p:spPr>
          <a:xfrm>
            <a:off x="569851" y="996884"/>
            <a:ext cx="7191756" cy="2549609"/>
          </a:xfrm>
          <a:prstGeom prst="rect">
            <a:avLst/>
          </a:prstGeom>
          <a:solidFill>
            <a:schemeClr val="bg2">
              <a:lumMod val="10000"/>
            </a:schemeClr>
          </a:solidFill>
        </p:spPr>
        <p:txBody>
          <a:bodyPr wrap="square">
            <a:spAutoFit/>
          </a:bodyPr>
          <a:lstStyle/>
          <a:p>
            <a:pPr>
              <a:lnSpc>
                <a:spcPct val="150000"/>
              </a:lnSpc>
            </a:pPr>
            <a:r>
              <a:rPr lang="en-US" altLang="ko-KR" sz="1200">
                <a:solidFill>
                  <a:srgbClr val="B3AE60"/>
                </a:solidFill>
                <a:effectLst/>
                <a:highlight>
                  <a:srgbClr val="1E1F22"/>
                </a:highlight>
              </a:rPr>
              <a:t>@PostMapping</a:t>
            </a:r>
            <a:r>
              <a:rPr lang="en-US" altLang="ko-KR" sz="1200">
                <a:solidFill>
                  <a:srgbClr val="E8BA36"/>
                </a:solidFill>
                <a:effectLst/>
                <a:highlight>
                  <a:srgbClr val="1E1F22"/>
                </a:highlight>
              </a:rPr>
              <a:t>(</a:t>
            </a:r>
            <a:r>
              <a:rPr lang="en-US" altLang="ko-KR" sz="1200">
                <a:solidFill>
                  <a:srgbClr val="6AAB73"/>
                </a:solidFill>
                <a:effectLst/>
                <a:highlight>
                  <a:srgbClr val="1E1F22"/>
                </a:highlight>
              </a:rPr>
              <a:t>"/submitUser"</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r>
              <a:rPr lang="en-US" altLang="ko-KR" sz="1200">
                <a:solidFill>
                  <a:srgbClr val="CF8E6D"/>
                </a:solidFill>
                <a:effectLst/>
                <a:highlight>
                  <a:srgbClr val="1E1F22"/>
                </a:highlight>
              </a:rPr>
              <a:t>public </a:t>
            </a:r>
            <a:r>
              <a:rPr lang="en-US" altLang="ko-KR" sz="1200">
                <a:solidFill>
                  <a:srgbClr val="BCBEC4"/>
                </a:solidFill>
                <a:effectLst/>
                <a:highlight>
                  <a:srgbClr val="1E1F22"/>
                </a:highlight>
              </a:rPr>
              <a:t>String </a:t>
            </a:r>
            <a:r>
              <a:rPr lang="en-US" altLang="ko-KR" sz="1200">
                <a:solidFill>
                  <a:srgbClr val="56A8F5"/>
                </a:solidFill>
                <a:effectLst/>
                <a:highlight>
                  <a:srgbClr val="1E1F22"/>
                </a:highlight>
              </a:rPr>
              <a:t>submitUser</a:t>
            </a:r>
            <a:r>
              <a:rPr lang="en-US" altLang="ko-KR" sz="1200">
                <a:solidFill>
                  <a:srgbClr val="E8BA36"/>
                </a:solidFill>
                <a:effectLst/>
                <a:highlight>
                  <a:srgbClr val="1E1F22"/>
                </a:highlight>
              </a:rPr>
              <a:t>(</a:t>
            </a:r>
            <a:r>
              <a:rPr lang="en-US" altLang="ko-KR" sz="1200">
                <a:solidFill>
                  <a:srgbClr val="B3AE60"/>
                </a:solidFill>
                <a:effectLst/>
                <a:highlight>
                  <a:srgbClr val="1E1F22"/>
                </a:highlight>
              </a:rPr>
              <a:t>@Valid @ModelAttribute </a:t>
            </a:r>
            <a:r>
              <a:rPr lang="en-US" altLang="ko-KR" sz="1200">
                <a:solidFill>
                  <a:srgbClr val="BCBEC4"/>
                </a:solidFill>
                <a:effectLst/>
                <a:highlight>
                  <a:srgbClr val="1E1F22"/>
                </a:highlight>
              </a:rPr>
              <a:t>User user, BindingResult result, Model model</a:t>
            </a:r>
            <a:r>
              <a:rPr lang="en-US" altLang="ko-KR" sz="1200">
                <a:solidFill>
                  <a:srgbClr val="E8BA36"/>
                </a:solidFill>
                <a:effectLst/>
                <a:highlight>
                  <a:srgbClr val="1E1F22"/>
                </a:highlight>
              </a:rPr>
              <a:t>) {</a:t>
            </a:r>
            <a:br>
              <a:rPr lang="en-US" altLang="ko-KR" sz="1200">
                <a:solidFill>
                  <a:srgbClr val="E8BA36"/>
                </a:solidFill>
                <a:effectLst/>
                <a:highlight>
                  <a:srgbClr val="1E1F22"/>
                </a:highlight>
              </a:rPr>
            </a:br>
            <a:br>
              <a:rPr lang="ko-KR" altLang="en-US" sz="1200">
                <a:solidFill>
                  <a:srgbClr val="7A7E85"/>
                </a:solidFill>
                <a:effectLst/>
                <a:highlight>
                  <a:srgbClr val="1E1F22"/>
                </a:highlight>
                <a:latin typeface="Menlo-Regular" panose="020B0609030804020204" pitchFamily="49" charset="0"/>
              </a:rPr>
            </a:br>
            <a:r>
              <a:rPr lang="ko-KR" altLang="en-US" sz="1200">
                <a:solidFill>
                  <a:srgbClr val="7A7E85"/>
                </a:solidFill>
                <a:effectLst/>
                <a:highlight>
                  <a:srgbClr val="1E1F22"/>
                </a:highlight>
                <a:latin typeface="Menlo-Regular" panose="020B0609030804020204" pitchFamily="49" charset="0"/>
              </a:rPr>
              <a:t>    </a:t>
            </a:r>
            <a:r>
              <a:rPr lang="en-US" altLang="ko-KR" sz="1200">
                <a:solidFill>
                  <a:srgbClr val="CF8E6D"/>
                </a:solidFill>
                <a:effectLst/>
                <a:highlight>
                  <a:srgbClr val="1E1F22"/>
                </a:highlight>
              </a:rPr>
              <a:t>if </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result.hasErrors</a:t>
            </a:r>
            <a:r>
              <a:rPr lang="en-US" altLang="ko-KR" sz="1200">
                <a:solidFill>
                  <a:srgbClr val="54A857"/>
                </a:solidFill>
                <a:effectLst/>
                <a:highlight>
                  <a:srgbClr val="1E1F22"/>
                </a:highlight>
              </a:rPr>
              <a:t>()</a:t>
            </a:r>
            <a:r>
              <a:rPr lang="en-US" altLang="ko-KR" sz="1200">
                <a:solidFill>
                  <a:srgbClr val="E8BA36"/>
                </a:solidFill>
                <a:effectLst/>
                <a:highlight>
                  <a:srgbClr val="1E1F22"/>
                </a:highlight>
              </a:rPr>
              <a:t>)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r>
              <a:rPr lang="en-US" altLang="ko-KR" sz="1200">
                <a:solidFill>
                  <a:srgbClr val="54A857"/>
                </a:solidFill>
                <a:effectLst/>
                <a:highlight>
                  <a:srgbClr val="1E1F22"/>
                </a:highlight>
              </a:rPr>
              <a:t>        </a:t>
            </a:r>
            <a:r>
              <a:rPr lang="en-US" altLang="ko-KR" sz="1200">
                <a:solidFill>
                  <a:srgbClr val="CF8E6D"/>
                </a:solidFill>
                <a:effectLst/>
                <a:highlight>
                  <a:srgbClr val="1E1F22"/>
                </a:highlight>
              </a:rPr>
              <a:t>return </a:t>
            </a:r>
            <a:r>
              <a:rPr lang="en-US" altLang="ko-KR" sz="1200">
                <a:solidFill>
                  <a:srgbClr val="6AAB73"/>
                </a:solidFill>
                <a:effectLst/>
                <a:highlight>
                  <a:srgbClr val="1E1F22"/>
                </a:highlight>
              </a:rPr>
              <a:t>"userForm"</a:t>
            </a:r>
            <a:r>
              <a:rPr lang="en-US" altLang="ko-KR" sz="1200">
                <a:solidFill>
                  <a:srgbClr val="BCBEC4"/>
                </a:solidFill>
                <a:effectLst/>
                <a:highlight>
                  <a:srgbClr val="1E1F22"/>
                </a:highlight>
              </a:rPr>
              <a:t>;  </a:t>
            </a:r>
            <a:r>
              <a:rPr lang="en-US" altLang="ko-KR" sz="1200">
                <a:solidFill>
                  <a:srgbClr val="7A7E85"/>
                </a:solidFill>
                <a:effectLst/>
                <a:highlight>
                  <a:srgbClr val="1E1F22"/>
                </a:highlight>
              </a:rPr>
              <a:t>// </a:t>
            </a:r>
            <a:r>
              <a:rPr lang="ko-KR" altLang="en-US" sz="1200">
                <a:solidFill>
                  <a:srgbClr val="7A7E85"/>
                </a:solidFill>
                <a:effectLst/>
                <a:highlight>
                  <a:srgbClr val="1E1F22"/>
                </a:highlight>
                <a:latin typeface="Menlo-Regular" panose="020B0609030804020204" pitchFamily="49" charset="0"/>
              </a:rPr>
              <a:t>폼 페이지로 다시 이동</a:t>
            </a:r>
            <a:br>
              <a:rPr lang="ko-KR" altLang="en-US" sz="1200">
                <a:solidFill>
                  <a:srgbClr val="7A7E85"/>
                </a:solidFill>
                <a:effectLst/>
                <a:highlight>
                  <a:srgbClr val="1E1F22"/>
                </a:highlight>
                <a:latin typeface="Menlo-Regular" panose="020B0609030804020204" pitchFamily="49" charset="0"/>
              </a:rPr>
            </a:br>
            <a:r>
              <a:rPr lang="ko-KR" altLang="en-US" sz="1200">
                <a:solidFill>
                  <a:srgbClr val="7A7E85"/>
                </a:solidFill>
                <a:effectLst/>
                <a:highlight>
                  <a:srgbClr val="1E1F22"/>
                </a:highlight>
                <a:latin typeface="Menlo-Regular" panose="020B0609030804020204" pitchFamily="49" charset="0"/>
              </a:rPr>
              <a:t>    </a:t>
            </a:r>
            <a:r>
              <a:rPr lang="en-US" altLang="ko-KR" sz="1200">
                <a:solidFill>
                  <a:srgbClr val="54A857"/>
                </a:solidFill>
                <a:effectLst/>
                <a:highlight>
                  <a:srgbClr val="1E1F22"/>
                </a:highlight>
              </a:rPr>
              <a:t>}</a:t>
            </a:r>
            <a:br>
              <a:rPr lang="ko-KR" altLang="en-US" sz="1200">
                <a:solidFill>
                  <a:srgbClr val="7A7E85"/>
                </a:solidFill>
                <a:effectLst/>
                <a:highlight>
                  <a:srgbClr val="1E1F22"/>
                </a:highlight>
                <a:latin typeface="Menlo-Regular" panose="020B0609030804020204" pitchFamily="49" charset="0"/>
              </a:rPr>
            </a:br>
            <a:r>
              <a:rPr lang="ko-KR" altLang="en-US" sz="1200">
                <a:solidFill>
                  <a:srgbClr val="7A7E85"/>
                </a:solidFill>
                <a:effectLst/>
                <a:highlight>
                  <a:srgbClr val="1E1F22"/>
                </a:highlight>
                <a:latin typeface="Menlo-Regular" panose="020B0609030804020204" pitchFamily="49" charset="0"/>
              </a:rPr>
              <a:t>    </a:t>
            </a:r>
            <a:r>
              <a:rPr lang="en-US" altLang="ko-KR" sz="1200">
                <a:solidFill>
                  <a:srgbClr val="BCBEC4"/>
                </a:solidFill>
                <a:effectLst/>
                <a:highlight>
                  <a:srgbClr val="1E1F22"/>
                </a:highlight>
              </a:rPr>
              <a:t>model.addAttribute</a:t>
            </a:r>
            <a:r>
              <a:rPr lang="en-US" altLang="ko-KR" sz="1200">
                <a:solidFill>
                  <a:srgbClr val="E8BA36"/>
                </a:solidFill>
                <a:effectLst/>
                <a:highlight>
                  <a:srgbClr val="1E1F22"/>
                </a:highlight>
              </a:rPr>
              <a:t>(</a:t>
            </a:r>
            <a:r>
              <a:rPr lang="en-US" altLang="ko-KR" sz="1200">
                <a:solidFill>
                  <a:srgbClr val="6AAB73"/>
                </a:solidFill>
                <a:effectLst/>
                <a:highlight>
                  <a:srgbClr val="1E1F22"/>
                </a:highlight>
              </a:rPr>
              <a:t>"user"</a:t>
            </a:r>
            <a:r>
              <a:rPr lang="en-US" altLang="ko-KR" sz="1200">
                <a:solidFill>
                  <a:srgbClr val="BCBEC4"/>
                </a:solidFill>
                <a:effectLst/>
                <a:highlight>
                  <a:srgbClr val="1E1F22"/>
                </a:highlight>
              </a:rPr>
              <a:t>, user</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  </a:t>
            </a:r>
            <a:r>
              <a:rPr lang="en-US" altLang="ko-KR" sz="1200">
                <a:solidFill>
                  <a:srgbClr val="7A7E85"/>
                </a:solidFill>
                <a:effectLst/>
                <a:highlight>
                  <a:srgbClr val="1E1F22"/>
                </a:highlight>
              </a:rPr>
              <a:t>// </a:t>
            </a:r>
            <a:r>
              <a:rPr lang="ko-KR" altLang="en-US" sz="1200">
                <a:solidFill>
                  <a:srgbClr val="7A7E85"/>
                </a:solidFill>
                <a:effectLst/>
                <a:highlight>
                  <a:srgbClr val="1E1F22"/>
                </a:highlight>
                <a:latin typeface="Menlo-Regular" panose="020B0609030804020204" pitchFamily="49" charset="0"/>
              </a:rPr>
              <a:t>모델에</a:t>
            </a:r>
            <a:r>
              <a:rPr lang="ko-KR" altLang="en-US" sz="1200">
                <a:solidFill>
                  <a:srgbClr val="7A7E85"/>
                </a:solidFill>
                <a:effectLst/>
                <a:highlight>
                  <a:srgbClr val="1E1F22"/>
                </a:highlight>
              </a:rPr>
              <a:t> </a:t>
            </a:r>
            <a:r>
              <a:rPr lang="en-US" altLang="ko-KR" sz="1200">
                <a:solidFill>
                  <a:srgbClr val="7A7E85"/>
                </a:solidFill>
                <a:effectLst/>
                <a:highlight>
                  <a:srgbClr val="1E1F22"/>
                </a:highlight>
              </a:rPr>
              <a:t>User </a:t>
            </a:r>
            <a:r>
              <a:rPr lang="ko-KR" altLang="en-US" sz="1200">
                <a:solidFill>
                  <a:srgbClr val="7A7E85"/>
                </a:solidFill>
                <a:effectLst/>
                <a:highlight>
                  <a:srgbClr val="1E1F22"/>
                </a:highlight>
                <a:latin typeface="Menlo-Regular" panose="020B0609030804020204" pitchFamily="49" charset="0"/>
              </a:rPr>
              <a:t>객체 추가</a:t>
            </a:r>
            <a:br>
              <a:rPr lang="ko-KR" altLang="en-US" sz="1200">
                <a:solidFill>
                  <a:srgbClr val="7A7E85"/>
                </a:solidFill>
                <a:effectLst/>
                <a:highlight>
                  <a:srgbClr val="1E1F22"/>
                </a:highlight>
                <a:latin typeface="Menlo-Regular" panose="020B0609030804020204" pitchFamily="49" charset="0"/>
              </a:rPr>
            </a:br>
            <a:r>
              <a:rPr lang="ko-KR" altLang="en-US" sz="1200">
                <a:solidFill>
                  <a:srgbClr val="7A7E85"/>
                </a:solidFill>
                <a:effectLst/>
                <a:highlight>
                  <a:srgbClr val="1E1F22"/>
                </a:highlight>
                <a:latin typeface="Menlo-Regular" panose="020B0609030804020204" pitchFamily="49" charset="0"/>
              </a:rPr>
              <a:t>    </a:t>
            </a:r>
            <a:r>
              <a:rPr lang="en-US" altLang="ko-KR" sz="1200">
                <a:solidFill>
                  <a:srgbClr val="CF8E6D"/>
                </a:solidFill>
                <a:effectLst/>
                <a:highlight>
                  <a:srgbClr val="1E1F22"/>
                </a:highlight>
              </a:rPr>
              <a:t>return </a:t>
            </a:r>
            <a:r>
              <a:rPr lang="en-US" altLang="ko-KR" sz="1200">
                <a:solidFill>
                  <a:srgbClr val="6AAB73"/>
                </a:solidFill>
                <a:effectLst/>
                <a:highlight>
                  <a:srgbClr val="1E1F22"/>
                </a:highlight>
              </a:rPr>
              <a:t>"userSuccess"</a:t>
            </a:r>
            <a:r>
              <a:rPr lang="en-US" altLang="ko-KR" sz="1200">
                <a:solidFill>
                  <a:srgbClr val="BCBEC4"/>
                </a:solidFill>
                <a:effectLst/>
                <a:highlight>
                  <a:srgbClr val="1E1F22"/>
                </a:highlight>
              </a:rPr>
              <a:t>;  </a:t>
            </a:r>
            <a:r>
              <a:rPr lang="en-US" altLang="ko-KR" sz="1200">
                <a:solidFill>
                  <a:srgbClr val="7A7E85"/>
                </a:solidFill>
                <a:effectLst/>
                <a:highlight>
                  <a:srgbClr val="1E1F22"/>
                </a:highlight>
              </a:rPr>
              <a:t>// </a:t>
            </a:r>
            <a:r>
              <a:rPr lang="ko-KR" altLang="en-US" sz="1200">
                <a:solidFill>
                  <a:srgbClr val="7A7E85"/>
                </a:solidFill>
                <a:effectLst/>
                <a:highlight>
                  <a:srgbClr val="1E1F22"/>
                </a:highlight>
                <a:latin typeface="Menlo-Regular" panose="020B0609030804020204" pitchFamily="49" charset="0"/>
              </a:rPr>
              <a:t>성공 페이지로 이동</a:t>
            </a:r>
            <a:br>
              <a:rPr lang="ko-KR" altLang="en-US" sz="1200">
                <a:solidFill>
                  <a:srgbClr val="7A7E85"/>
                </a:solidFill>
                <a:effectLst/>
                <a:highlight>
                  <a:srgbClr val="1E1F22"/>
                </a:highlight>
                <a:latin typeface="Menlo-Regular" panose="020B0609030804020204" pitchFamily="49" charset="0"/>
              </a:rPr>
            </a:br>
            <a:r>
              <a:rPr lang="en-US" altLang="ko-KR" sz="1200">
                <a:solidFill>
                  <a:srgbClr val="E8BA36"/>
                </a:solidFill>
                <a:effectLst/>
                <a:highlight>
                  <a:srgbClr val="1E1F22"/>
                </a:highlight>
              </a:rPr>
              <a:t>}</a:t>
            </a:r>
            <a:endParaRPr lang="ko-KR" altLang="en-US" sz="1200">
              <a:solidFill>
                <a:srgbClr val="BCBEC4"/>
              </a:solidFill>
              <a:effectLst/>
              <a:highlight>
                <a:srgbClr val="1E1F22"/>
              </a:highlight>
            </a:endParaRPr>
          </a:p>
        </p:txBody>
      </p:sp>
      <p:sp>
        <p:nvSpPr>
          <p:cNvPr id="6" name="Rectangle 2">
            <a:extLst>
              <a:ext uri="{FF2B5EF4-FFF2-40B4-BE49-F238E27FC236}">
                <a16:creationId xmlns:a16="http://schemas.microsoft.com/office/drawing/2014/main" id="{0F09B594-969A-4B84-902D-2199D9F42D5D}"/>
              </a:ext>
            </a:extLst>
          </p:cNvPr>
          <p:cNvSpPr>
            <a:spLocks noChangeArrowheads="1"/>
          </p:cNvSpPr>
          <p:nvPr/>
        </p:nvSpPr>
        <p:spPr bwMode="auto">
          <a:xfrm>
            <a:off x="7961152" y="996884"/>
            <a:ext cx="3892491" cy="3936142"/>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B3AE60"/>
                </a:solidFill>
                <a:effectLst/>
                <a:latin typeface="Arial Unicode MS"/>
                <a:ea typeface="JetBrains Mono"/>
              </a:rPr>
              <a:t>@Data</a:t>
            </a:r>
            <a:br>
              <a:rPr kumimoji="0" lang="ko-KR" altLang="ko-KR" sz="1200" b="0" i="0" u="none" strike="noStrike" cap="none" normalizeH="0" baseline="0">
                <a:ln>
                  <a:noFill/>
                </a:ln>
                <a:solidFill>
                  <a:srgbClr val="B3AE60"/>
                </a:solidFill>
                <a:effectLst/>
                <a:latin typeface="Arial Unicode MS"/>
                <a:ea typeface="JetBrains Mono"/>
              </a:rPr>
            </a:br>
            <a:r>
              <a:rPr kumimoji="0" lang="ko-KR" altLang="ko-KR" sz="1200" b="0" i="0" u="none" strike="noStrike" cap="none" normalizeH="0" baseline="0">
                <a:ln>
                  <a:noFill/>
                </a:ln>
                <a:solidFill>
                  <a:srgbClr val="CF8E6D"/>
                </a:solidFill>
                <a:effectLst/>
                <a:latin typeface="Arial Unicode MS"/>
                <a:ea typeface="JetBrains Mono"/>
              </a:rPr>
              <a:t>public class </a:t>
            </a:r>
            <a:r>
              <a:rPr kumimoji="0" lang="ko-KR" altLang="ko-KR" sz="1200" b="0" i="0" u="none" strike="noStrike" cap="none" normalizeH="0" baseline="0">
                <a:ln>
                  <a:noFill/>
                </a:ln>
                <a:solidFill>
                  <a:srgbClr val="BCBEC4"/>
                </a:solidFill>
                <a:effectLst/>
                <a:latin typeface="Arial Unicode MS"/>
                <a:ea typeface="JetBrains Mono"/>
              </a:rPr>
              <a:t>Users {</a:t>
            </a:r>
            <a:br>
              <a:rPr kumimoji="0" lang="ko-KR" altLang="ko-KR" sz="1200" b="0" i="0" u="none" strike="noStrike" cap="none" normalizeH="0" baseline="0">
                <a:ln>
                  <a:noFill/>
                </a:ln>
                <a:solidFill>
                  <a:srgbClr val="BCBEC4"/>
                </a:solidFill>
                <a:effectLst/>
                <a:latin typeface="Arial Unicode MS"/>
                <a:ea typeface="JetBrains Mono"/>
              </a:rPr>
            </a:b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3AE60"/>
                </a:solidFill>
                <a:effectLst/>
                <a:latin typeface="Arial Unicode MS"/>
                <a:ea typeface="JetBrains Mono"/>
              </a:rPr>
              <a:t>@NotNull</a:t>
            </a:r>
            <a:r>
              <a:rPr kumimoji="0" lang="ko-KR" altLang="ko-KR" sz="1200" b="0" i="0" u="none" strike="noStrike" cap="none" normalizeH="0" baseline="0">
                <a:ln>
                  <a:noFill/>
                </a:ln>
                <a:solidFill>
                  <a:srgbClr val="BCBEC4"/>
                </a:solidFill>
                <a:effectLst/>
                <a:latin typeface="Arial Unicode MS"/>
                <a:ea typeface="JetBrains Mono"/>
              </a:rPr>
              <a:t>(message = </a:t>
            </a:r>
            <a:r>
              <a:rPr kumimoji="0" lang="ko-KR" altLang="ko-KR" sz="1200" b="0" i="0" u="none" strike="noStrike" cap="none" normalizeH="0" baseline="0">
                <a:ln>
                  <a:noFill/>
                </a:ln>
                <a:solidFill>
                  <a:srgbClr val="6AAB73"/>
                </a:solidFill>
                <a:effectLst/>
                <a:latin typeface="Arial Unicode MS"/>
                <a:ea typeface="JetBrains Mono"/>
              </a:rPr>
              <a:t>"Password is required."</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3AE60"/>
                </a:solidFill>
                <a:effectLst/>
                <a:latin typeface="Arial Unicode MS"/>
                <a:ea typeface="JetBrains Mono"/>
              </a:rPr>
              <a:t>@Size</a:t>
            </a:r>
            <a:r>
              <a:rPr kumimoji="0" lang="ko-KR" altLang="ko-KR" sz="1200" b="0" i="0" u="none" strike="noStrike" cap="none" normalizeH="0" baseline="0">
                <a:ln>
                  <a:noFill/>
                </a:ln>
                <a:solidFill>
                  <a:srgbClr val="BCBEC4"/>
                </a:solidFill>
                <a:effectLst/>
                <a:latin typeface="Arial Unicode MS"/>
                <a:ea typeface="JetBrains Mono"/>
              </a:rPr>
              <a:t>(min = </a:t>
            </a:r>
            <a:r>
              <a:rPr kumimoji="0" lang="ko-KR" altLang="ko-KR" sz="1200" b="0" i="0" u="none" strike="noStrike" cap="none" normalizeH="0" baseline="0">
                <a:ln>
                  <a:noFill/>
                </a:ln>
                <a:solidFill>
                  <a:srgbClr val="2AACB8"/>
                </a:solidFill>
                <a:effectLst/>
                <a:latin typeface="Arial Unicode MS"/>
                <a:ea typeface="JetBrains Mono"/>
              </a:rPr>
              <a:t>6</a:t>
            </a:r>
            <a:r>
              <a:rPr kumimoji="0" lang="ko-KR" altLang="ko-KR" sz="1200" b="0" i="0" u="none" strike="noStrike" cap="none" normalizeH="0" baseline="0">
                <a:ln>
                  <a:noFill/>
                </a:ln>
                <a:solidFill>
                  <a:srgbClr val="BCBEC4"/>
                </a:solidFill>
                <a:effectLst/>
                <a:latin typeface="Arial Unicode MS"/>
                <a:ea typeface="JetBrains Mono"/>
              </a:rPr>
              <a:t>, message = </a:t>
            </a:r>
            <a:r>
              <a:rPr kumimoji="0" lang="ko-KR" altLang="ko-KR" sz="1200" b="0" i="0" u="none" strike="noStrike" cap="none" normalizeH="0" baseline="0">
                <a:ln>
                  <a:noFill/>
                </a:ln>
                <a:solidFill>
                  <a:srgbClr val="6AAB73"/>
                </a:solidFill>
                <a:effectLst/>
                <a:latin typeface="Arial Unicode MS"/>
                <a:ea typeface="JetBrains Mono"/>
              </a:rPr>
              <a:t>"At least 6 characters."</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private int </a:t>
            </a:r>
            <a:r>
              <a:rPr kumimoji="0" lang="ko-KR" altLang="ko-KR" sz="1200" b="0" i="0" u="none" strike="noStrike" cap="none" normalizeH="0" baseline="0">
                <a:ln>
                  <a:noFill/>
                </a:ln>
                <a:solidFill>
                  <a:srgbClr val="C77DBB"/>
                </a:solidFill>
                <a:effectLst/>
                <a:latin typeface="Arial Unicode MS"/>
                <a:ea typeface="JetBrains Mono"/>
              </a:rPr>
              <a:t>password</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3AE60"/>
                </a:solidFill>
                <a:effectLst/>
                <a:latin typeface="Arial Unicode MS"/>
                <a:ea typeface="JetBrains Mono"/>
              </a:rPr>
              <a:t>@NotNull</a:t>
            </a:r>
            <a:r>
              <a:rPr kumimoji="0" lang="ko-KR" altLang="ko-KR" sz="1200" b="0" i="0" u="none" strike="noStrike" cap="none" normalizeH="0" baseline="0">
                <a:ln>
                  <a:noFill/>
                </a:ln>
                <a:solidFill>
                  <a:srgbClr val="BCBEC4"/>
                </a:solidFill>
                <a:effectLst/>
                <a:latin typeface="Arial Unicode MS"/>
                <a:ea typeface="JetBrains Mono"/>
              </a:rPr>
              <a:t>(message = </a:t>
            </a:r>
            <a:r>
              <a:rPr kumimoji="0" lang="ko-KR" altLang="ko-KR" sz="1200" b="0" i="0" u="none" strike="noStrike" cap="none" normalizeH="0" baseline="0">
                <a:ln>
                  <a:noFill/>
                </a:ln>
                <a:solidFill>
                  <a:srgbClr val="6AAB73"/>
                </a:solidFill>
                <a:effectLst/>
                <a:latin typeface="Arial Unicode MS"/>
                <a:ea typeface="JetBrains Mono"/>
              </a:rPr>
              <a:t>"Username is required."</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private </a:t>
            </a:r>
            <a:r>
              <a:rPr kumimoji="0" lang="ko-KR" altLang="ko-KR" sz="1200" b="0" i="0" u="none" strike="noStrike" cap="none" normalizeH="0" baseline="0">
                <a:ln>
                  <a:noFill/>
                </a:ln>
                <a:solidFill>
                  <a:srgbClr val="BCBEC4"/>
                </a:solidFill>
                <a:effectLst/>
                <a:latin typeface="Arial Unicode MS"/>
                <a:ea typeface="JetBrains Mono"/>
              </a:rPr>
              <a:t>String </a:t>
            </a:r>
            <a:r>
              <a:rPr kumimoji="0" lang="ko-KR" altLang="ko-KR" sz="1200" b="0" i="0" u="none" strike="noStrike" cap="none" normalizeH="0" baseline="0">
                <a:ln>
                  <a:noFill/>
                </a:ln>
                <a:solidFill>
                  <a:srgbClr val="C77DBB"/>
                </a:solidFill>
                <a:effectLst/>
                <a:latin typeface="Arial Unicode MS"/>
                <a:ea typeface="JetBrains Mono"/>
              </a:rPr>
              <a:t>username</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3AE60"/>
                </a:solidFill>
                <a:effectLst/>
                <a:latin typeface="Arial Unicode MS"/>
                <a:ea typeface="JetBrains Mono"/>
              </a:rPr>
              <a:t>@NotNull</a:t>
            </a:r>
            <a:r>
              <a:rPr kumimoji="0" lang="ko-KR" altLang="ko-KR" sz="1200" b="0" i="0" u="none" strike="noStrike" cap="none" normalizeH="0" baseline="0">
                <a:ln>
                  <a:noFill/>
                </a:ln>
                <a:solidFill>
                  <a:srgbClr val="BCBEC4"/>
                </a:solidFill>
                <a:effectLst/>
                <a:latin typeface="Arial Unicode MS"/>
                <a:ea typeface="JetBrains Mono"/>
              </a:rPr>
              <a:t>(message = </a:t>
            </a:r>
            <a:r>
              <a:rPr kumimoji="0" lang="ko-KR" altLang="ko-KR" sz="1200" b="0" i="0" u="none" strike="noStrike" cap="none" normalizeH="0" baseline="0">
                <a:ln>
                  <a:noFill/>
                </a:ln>
                <a:solidFill>
                  <a:srgbClr val="6AAB73"/>
                </a:solidFill>
                <a:effectLst/>
                <a:latin typeface="Arial Unicode MS"/>
                <a:ea typeface="JetBrains Mono"/>
              </a:rPr>
              <a:t>"Email is required."</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private </a:t>
            </a:r>
            <a:r>
              <a:rPr kumimoji="0" lang="ko-KR" altLang="ko-KR" sz="1200" b="0" i="0" u="none" strike="noStrike" cap="none" normalizeH="0" baseline="0">
                <a:ln>
                  <a:noFill/>
                </a:ln>
                <a:solidFill>
                  <a:srgbClr val="BCBEC4"/>
                </a:solidFill>
                <a:effectLst/>
                <a:latin typeface="Arial Unicode MS"/>
                <a:ea typeface="JetBrains Mono"/>
              </a:rPr>
              <a:t>String </a:t>
            </a:r>
            <a:r>
              <a:rPr kumimoji="0" lang="ko-KR" altLang="ko-KR" sz="1200" b="0" i="0" u="none" strike="noStrike" cap="none" normalizeH="0" baseline="0">
                <a:ln>
                  <a:noFill/>
                </a:ln>
                <a:solidFill>
                  <a:srgbClr val="C77DBB"/>
                </a:solidFill>
                <a:effectLst/>
                <a:latin typeface="Arial Unicode MS"/>
                <a:ea typeface="JetBrains Mono"/>
              </a:rPr>
              <a:t>email</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t>
            </a:r>
            <a:endParaRPr kumimoji="0" lang="ko-KR" altLang="ko-KR" sz="1200" b="0" i="0" u="none" strike="noStrike" cap="none" normalizeH="0" baseline="0">
              <a:ln>
                <a:noFill/>
              </a:ln>
              <a:solidFill>
                <a:schemeClr val="tx1"/>
              </a:solidFill>
              <a:effectLst/>
              <a:latin typeface="Arial" panose="020B0604020202020204" pitchFamily="34" charset="0"/>
            </a:endParaRPr>
          </a:p>
        </p:txBody>
      </p:sp>
      <p:sp>
        <p:nvSpPr>
          <p:cNvPr id="13" name="직사각형 12">
            <a:extLst>
              <a:ext uri="{FF2B5EF4-FFF2-40B4-BE49-F238E27FC236}">
                <a16:creationId xmlns:a16="http://schemas.microsoft.com/office/drawing/2014/main" id="{7CA43697-ED51-4EA9-BF6A-467505BB93B3}"/>
              </a:ext>
            </a:extLst>
          </p:cNvPr>
          <p:cNvSpPr/>
          <p:nvPr/>
        </p:nvSpPr>
        <p:spPr>
          <a:xfrm>
            <a:off x="460794" y="571618"/>
            <a:ext cx="10416666"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t>아래 예제와 같이 제약 조건에 맞는 </a:t>
            </a:r>
            <a:r>
              <a:rPr lang="en-US" altLang="ko-KR" sz="1200"/>
              <a:t>Validator </a:t>
            </a:r>
            <a:r>
              <a:rPr lang="ko-KR" altLang="en-US" sz="1200"/>
              <a:t>자체가 존재하지 않을 경우 예외가 발생하여 정상적인 동작이 이루어지지 않는다 </a:t>
            </a:r>
            <a:endParaRPr lang="en-US" altLang="ko-KR" sz="1200">
              <a:latin typeface="+mn-ea"/>
            </a:endParaRPr>
          </a:p>
        </p:txBody>
      </p:sp>
      <p:pic>
        <p:nvPicPr>
          <p:cNvPr id="14" name="그림 13">
            <a:extLst>
              <a:ext uri="{FF2B5EF4-FFF2-40B4-BE49-F238E27FC236}">
                <a16:creationId xmlns:a16="http://schemas.microsoft.com/office/drawing/2014/main" id="{77838556-431B-4760-9120-E51C7CB3759A}"/>
              </a:ext>
            </a:extLst>
          </p:cNvPr>
          <p:cNvPicPr>
            <a:picLocks noChangeAspect="1"/>
          </p:cNvPicPr>
          <p:nvPr/>
        </p:nvPicPr>
        <p:blipFill>
          <a:blip r:embed="rId3"/>
          <a:stretch>
            <a:fillRect/>
          </a:stretch>
        </p:blipFill>
        <p:spPr>
          <a:xfrm>
            <a:off x="569851" y="5076027"/>
            <a:ext cx="9610725" cy="1000125"/>
          </a:xfrm>
          <a:prstGeom prst="rect">
            <a:avLst/>
          </a:prstGeom>
        </p:spPr>
      </p:pic>
      <p:cxnSp>
        <p:nvCxnSpPr>
          <p:cNvPr id="17" name="직선 화살표 연결선 16">
            <a:extLst>
              <a:ext uri="{FF2B5EF4-FFF2-40B4-BE49-F238E27FC236}">
                <a16:creationId xmlns:a16="http://schemas.microsoft.com/office/drawing/2014/main" id="{B386DA0D-FD40-40D7-A42B-E9319C5BCC83}"/>
              </a:ext>
            </a:extLst>
          </p:cNvPr>
          <p:cNvCxnSpPr>
            <a:cxnSpLocks/>
          </p:cNvCxnSpPr>
          <p:nvPr/>
        </p:nvCxnSpPr>
        <p:spPr>
          <a:xfrm flipV="1">
            <a:off x="3766657" y="2305065"/>
            <a:ext cx="4437776" cy="2375992"/>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직사각형 17">
            <a:extLst>
              <a:ext uri="{FF2B5EF4-FFF2-40B4-BE49-F238E27FC236}">
                <a16:creationId xmlns:a16="http://schemas.microsoft.com/office/drawing/2014/main" id="{1CA67053-5813-4AE6-BF27-0AF29E2429EB}"/>
              </a:ext>
            </a:extLst>
          </p:cNvPr>
          <p:cNvSpPr/>
          <p:nvPr/>
        </p:nvSpPr>
        <p:spPr>
          <a:xfrm>
            <a:off x="4789513" y="3993126"/>
            <a:ext cx="2972094" cy="567463"/>
          </a:xfrm>
          <a:prstGeom prst="rect">
            <a:avLst/>
          </a:prstGeom>
        </p:spPr>
        <p:txBody>
          <a:bodyPr wrap="square">
            <a:spAutoFit/>
          </a:bodyPr>
          <a:lstStyle/>
          <a:p>
            <a:pPr>
              <a:lnSpc>
                <a:spcPct val="150000"/>
              </a:lnSpc>
            </a:pPr>
            <a:r>
              <a:rPr lang="ko-KR" altLang="en-US" sz="1100">
                <a:solidFill>
                  <a:srgbClr val="FFC000"/>
                </a:solidFill>
              </a:rPr>
              <a:t>타입변환에 실패하여 </a:t>
            </a:r>
            <a:r>
              <a:rPr lang="en-US" altLang="ko-KR" sz="1100">
                <a:solidFill>
                  <a:srgbClr val="FFC000"/>
                </a:solidFill>
              </a:rPr>
              <a:t>password </a:t>
            </a:r>
            <a:r>
              <a:rPr lang="ko-KR" altLang="en-US" sz="1100">
                <a:solidFill>
                  <a:srgbClr val="FFC000"/>
                </a:solidFill>
              </a:rPr>
              <a:t>필드에는 값이 저장되지 않음</a:t>
            </a:r>
            <a:endParaRPr lang="en-US" altLang="ko-KR" sz="1100">
              <a:solidFill>
                <a:srgbClr val="FFC000"/>
              </a:solidFill>
              <a:latin typeface="+mn-ea"/>
            </a:endParaRPr>
          </a:p>
        </p:txBody>
      </p:sp>
      <p:sp>
        <p:nvSpPr>
          <p:cNvPr id="19" name="직사각형 18">
            <a:extLst>
              <a:ext uri="{FF2B5EF4-FFF2-40B4-BE49-F238E27FC236}">
                <a16:creationId xmlns:a16="http://schemas.microsoft.com/office/drawing/2014/main" id="{73EE1F58-55D4-4587-8FE8-59B5CA899E53}"/>
              </a:ext>
            </a:extLst>
          </p:cNvPr>
          <p:cNvSpPr/>
          <p:nvPr/>
        </p:nvSpPr>
        <p:spPr>
          <a:xfrm>
            <a:off x="569851" y="6080887"/>
            <a:ext cx="7191756"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i="1">
                <a:solidFill>
                  <a:srgbClr val="FF0000"/>
                </a:solidFill>
              </a:rPr>
              <a:t>@Size </a:t>
            </a:r>
            <a:r>
              <a:rPr lang="ko-KR" altLang="en-US" sz="1200" i="1">
                <a:solidFill>
                  <a:srgbClr val="FF0000"/>
                </a:solidFill>
              </a:rPr>
              <a:t>제약조건을 검증하는 </a:t>
            </a:r>
            <a:r>
              <a:rPr lang="en-US" altLang="ko-KR" sz="1200" i="1">
                <a:solidFill>
                  <a:srgbClr val="FF0000"/>
                </a:solidFill>
              </a:rPr>
              <a:t>Validator </a:t>
            </a:r>
            <a:r>
              <a:rPr lang="ko-KR" altLang="en-US" sz="1200" i="1">
                <a:solidFill>
                  <a:srgbClr val="FF0000"/>
                </a:solidFill>
              </a:rPr>
              <a:t>중에 </a:t>
            </a:r>
            <a:r>
              <a:rPr lang="en-US" altLang="ko-KR" sz="1200" i="1">
                <a:solidFill>
                  <a:srgbClr val="FF0000"/>
                </a:solidFill>
              </a:rPr>
              <a:t>Integer </a:t>
            </a:r>
            <a:r>
              <a:rPr lang="ko-KR" altLang="en-US" sz="1200" i="1">
                <a:solidFill>
                  <a:srgbClr val="FF0000"/>
                </a:solidFill>
              </a:rPr>
              <a:t>타입을 검증하는 객체를 찾을 수 없다고 함</a:t>
            </a:r>
            <a:r>
              <a:rPr lang="en-US" altLang="ko-KR" sz="1200" i="1">
                <a:solidFill>
                  <a:srgbClr val="FF0000"/>
                </a:solidFill>
              </a:rPr>
              <a:t> </a:t>
            </a:r>
          </a:p>
          <a:p>
            <a:pPr marL="171450" indent="-171450">
              <a:lnSpc>
                <a:spcPct val="150000"/>
              </a:lnSpc>
              <a:buFont typeface="Arial" panose="020B0604020202020204" pitchFamily="34" charset="0"/>
              <a:buChar char="•"/>
            </a:pPr>
            <a:r>
              <a:rPr lang="ko-KR" altLang="en-US" sz="1200" i="1">
                <a:solidFill>
                  <a:srgbClr val="FF0000"/>
                </a:solidFill>
              </a:rPr>
              <a:t>이런 경우가 흔치는 않겠지만 정상적으로 진행이 안되는 이유을 알고 대처하는 것은 필요함</a:t>
            </a:r>
            <a:endParaRPr lang="en-US" altLang="ko-KR" sz="1200" i="1">
              <a:solidFill>
                <a:srgbClr val="FF0000"/>
              </a:solidFill>
              <a:latin typeface="+mn-ea"/>
            </a:endParaRPr>
          </a:p>
        </p:txBody>
      </p:sp>
      <p:cxnSp>
        <p:nvCxnSpPr>
          <p:cNvPr id="20" name="직선 화살표 연결선 19">
            <a:extLst>
              <a:ext uri="{FF2B5EF4-FFF2-40B4-BE49-F238E27FC236}">
                <a16:creationId xmlns:a16="http://schemas.microsoft.com/office/drawing/2014/main" id="{4F4A30EC-1F35-4BAC-85AD-BD89485A9D78}"/>
              </a:ext>
            </a:extLst>
          </p:cNvPr>
          <p:cNvCxnSpPr>
            <a:cxnSpLocks/>
          </p:cNvCxnSpPr>
          <p:nvPr/>
        </p:nvCxnSpPr>
        <p:spPr>
          <a:xfrm flipH="1">
            <a:off x="4848837" y="5729681"/>
            <a:ext cx="352338" cy="484737"/>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6849122"/>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직사각형 15">
            <a:extLst>
              <a:ext uri="{FF2B5EF4-FFF2-40B4-BE49-F238E27FC236}">
                <a16:creationId xmlns:a16="http://schemas.microsoft.com/office/drawing/2014/main" id="{329A2612-2917-599E-461B-EA9902094779}"/>
              </a:ext>
            </a:extLst>
          </p:cNvPr>
          <p:cNvSpPr/>
          <p:nvPr/>
        </p:nvSpPr>
        <p:spPr>
          <a:xfrm>
            <a:off x="107316" y="213183"/>
            <a:ext cx="1716752"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rPr>
              <a:t>@Validated</a:t>
            </a:r>
            <a:endParaRPr lang="ko-KR" altLang="en-US" b="1">
              <a:solidFill>
                <a:schemeClr val="accent1">
                  <a:lumMod val="75000"/>
                </a:schemeClr>
              </a:solidFill>
              <a:latin typeface="+mn-ea"/>
            </a:endParaRPr>
          </a:p>
        </p:txBody>
      </p:sp>
      <p:sp>
        <p:nvSpPr>
          <p:cNvPr id="4" name="TextBox 3">
            <a:extLst>
              <a:ext uri="{FF2B5EF4-FFF2-40B4-BE49-F238E27FC236}">
                <a16:creationId xmlns:a16="http://schemas.microsoft.com/office/drawing/2014/main" id="{D2A5BA10-9FDE-96CE-EC23-D5B6F6FE2D82}"/>
              </a:ext>
            </a:extLst>
          </p:cNvPr>
          <p:cNvSpPr txBox="1"/>
          <p:nvPr/>
        </p:nvSpPr>
        <p:spPr>
          <a:xfrm>
            <a:off x="531121" y="951847"/>
            <a:ext cx="3790188" cy="1177245"/>
          </a:xfrm>
          <a:prstGeom prst="rect">
            <a:avLst/>
          </a:prstGeom>
          <a:solidFill>
            <a:schemeClr val="bg2">
              <a:lumMod val="10000"/>
            </a:schemeClr>
          </a:solidFill>
        </p:spPr>
        <p:txBody>
          <a:bodyPr wrap="square">
            <a:spAutoFit/>
          </a:bodyPr>
          <a:lstStyle/>
          <a:p>
            <a:pPr>
              <a:lnSpc>
                <a:spcPct val="150000"/>
              </a:lnSpc>
            </a:pPr>
            <a:r>
              <a:rPr lang="en-US" altLang="ko-KR" sz="1200">
                <a:solidFill>
                  <a:srgbClr val="CF8E6D"/>
                </a:solidFill>
                <a:effectLst/>
                <a:highlight>
                  <a:srgbClr val="1E1F22"/>
                </a:highlight>
              </a:rPr>
              <a:t>public interface </a:t>
            </a:r>
            <a:r>
              <a:rPr lang="en-US" altLang="ko-KR" sz="1200">
                <a:solidFill>
                  <a:srgbClr val="BCBEC4"/>
                </a:solidFill>
                <a:effectLst/>
                <a:highlight>
                  <a:srgbClr val="1E1F22"/>
                </a:highlight>
              </a:rPr>
              <a:t>V</a:t>
            </a:r>
            <a:r>
              <a:rPr lang="en-US" altLang="ko-KR" sz="1200">
                <a:solidFill>
                  <a:srgbClr val="BCBEC4"/>
                </a:solidFill>
                <a:highlight>
                  <a:srgbClr val="1E1F22"/>
                </a:highlight>
              </a:rPr>
              <a:t>g</a:t>
            </a:r>
            <a:r>
              <a:rPr lang="en-US" altLang="ko-KR" sz="1200">
                <a:solidFill>
                  <a:srgbClr val="BCBEC4"/>
                </a:solidFill>
                <a:effectLst/>
                <a:highlight>
                  <a:srgbClr val="1E1F22"/>
                </a:highlight>
              </a:rPr>
              <a:t>roups </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r>
              <a:rPr lang="en-US" altLang="ko-KR" sz="1200">
                <a:solidFill>
                  <a:srgbClr val="E8BA36"/>
                </a:solidFill>
                <a:effectLst/>
                <a:highlight>
                  <a:srgbClr val="1E1F22"/>
                </a:highlight>
              </a:rPr>
              <a:t>    </a:t>
            </a:r>
            <a:r>
              <a:rPr lang="en-US" altLang="ko-KR" sz="1200">
                <a:solidFill>
                  <a:srgbClr val="CF8E6D"/>
                </a:solidFill>
                <a:effectLst/>
                <a:highlight>
                  <a:srgbClr val="1E1F22"/>
                </a:highlight>
              </a:rPr>
              <a:t>interface </a:t>
            </a:r>
            <a:r>
              <a:rPr lang="en-US" altLang="ko-KR" sz="1200">
                <a:solidFill>
                  <a:srgbClr val="BCBEC4"/>
                </a:solidFill>
                <a:effectLst/>
                <a:highlight>
                  <a:srgbClr val="1E1F22"/>
                </a:highlight>
              </a:rPr>
              <a:t>CreateGroup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r>
              <a:rPr lang="en-US" altLang="ko-KR" sz="1200">
                <a:solidFill>
                  <a:srgbClr val="54A857"/>
                </a:solidFill>
                <a:effectLst/>
                <a:highlight>
                  <a:srgbClr val="1E1F22"/>
                </a:highlight>
              </a:rPr>
              <a:t>    </a:t>
            </a:r>
            <a:r>
              <a:rPr lang="en-US" altLang="ko-KR" sz="1200">
                <a:solidFill>
                  <a:srgbClr val="CF8E6D"/>
                </a:solidFill>
                <a:effectLst/>
                <a:highlight>
                  <a:srgbClr val="1E1F22"/>
                </a:highlight>
              </a:rPr>
              <a:t>interface </a:t>
            </a:r>
            <a:r>
              <a:rPr lang="en-US" altLang="ko-KR" sz="1200">
                <a:solidFill>
                  <a:srgbClr val="BCBEC4"/>
                </a:solidFill>
                <a:effectLst/>
                <a:highlight>
                  <a:srgbClr val="1E1F22"/>
                </a:highlight>
              </a:rPr>
              <a:t>UpdateGroup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r>
              <a:rPr lang="en-US" altLang="ko-KR" sz="1200">
                <a:solidFill>
                  <a:srgbClr val="E8BA36"/>
                </a:solidFill>
                <a:effectLst/>
                <a:highlight>
                  <a:srgbClr val="1E1F22"/>
                </a:highlight>
              </a:rPr>
              <a:t>}</a:t>
            </a:r>
            <a:endParaRPr lang="en-US" altLang="ko-KR" sz="1200">
              <a:solidFill>
                <a:srgbClr val="BCBEC4"/>
              </a:solidFill>
              <a:effectLst/>
              <a:highlight>
                <a:srgbClr val="1E1F22"/>
              </a:highlight>
            </a:endParaRPr>
          </a:p>
        </p:txBody>
      </p:sp>
      <p:sp>
        <p:nvSpPr>
          <p:cNvPr id="7" name="TextBox 6">
            <a:extLst>
              <a:ext uri="{FF2B5EF4-FFF2-40B4-BE49-F238E27FC236}">
                <a16:creationId xmlns:a16="http://schemas.microsoft.com/office/drawing/2014/main" id="{07C7D98B-02F6-66FB-DB9C-0D0C9CE7BED7}"/>
              </a:ext>
            </a:extLst>
          </p:cNvPr>
          <p:cNvSpPr txBox="1"/>
          <p:nvPr/>
        </p:nvSpPr>
        <p:spPr>
          <a:xfrm>
            <a:off x="531121" y="2375347"/>
            <a:ext cx="3790188" cy="3380605"/>
          </a:xfrm>
          <a:prstGeom prst="rect">
            <a:avLst/>
          </a:prstGeom>
          <a:solidFill>
            <a:schemeClr val="bg2">
              <a:lumMod val="10000"/>
            </a:schemeClr>
          </a:solidFill>
        </p:spPr>
        <p:txBody>
          <a:bodyPr wrap="square">
            <a:spAutoFit/>
          </a:bodyPr>
          <a:lstStyle/>
          <a:p>
            <a:pPr>
              <a:lnSpc>
                <a:spcPct val="150000"/>
              </a:lnSpc>
            </a:pPr>
            <a:r>
              <a:rPr lang="en-US" altLang="ko-KR" sz="1200">
                <a:solidFill>
                  <a:srgbClr val="CF8E6D"/>
                </a:solidFill>
                <a:effectLst/>
                <a:highlight>
                  <a:srgbClr val="1E1F22"/>
                </a:highlight>
              </a:rPr>
              <a:t>public class </a:t>
            </a:r>
            <a:r>
              <a:rPr lang="en-US" altLang="ko-KR" sz="1200">
                <a:solidFill>
                  <a:srgbClr val="BCBEC4"/>
                </a:solidFill>
                <a:effectLst/>
                <a:highlight>
                  <a:srgbClr val="1E1F22"/>
                </a:highlight>
              </a:rPr>
              <a:t>User </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br>
              <a:rPr lang="en-US" altLang="ko-KR" sz="1200">
                <a:solidFill>
                  <a:srgbClr val="E8BA36"/>
                </a:solidFill>
                <a:effectLst/>
                <a:highlight>
                  <a:srgbClr val="1E1F22"/>
                </a:highlight>
              </a:rPr>
            </a:br>
            <a:r>
              <a:rPr lang="en-US" altLang="ko-KR" sz="1200">
                <a:solidFill>
                  <a:srgbClr val="E8BA36"/>
                </a:solidFill>
                <a:effectLst/>
                <a:highlight>
                  <a:srgbClr val="1E1F22"/>
                </a:highlight>
              </a:rPr>
              <a:t>    </a:t>
            </a:r>
            <a:r>
              <a:rPr lang="en-US" altLang="ko-KR" sz="1200">
                <a:solidFill>
                  <a:srgbClr val="B3AE60"/>
                </a:solidFill>
                <a:effectLst/>
                <a:highlight>
                  <a:srgbClr val="1E1F22"/>
                </a:highlight>
              </a:rPr>
              <a:t>@NotEmpty</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message = </a:t>
            </a:r>
            <a:r>
              <a:rPr lang="en-US" altLang="ko-KR" sz="1200">
                <a:solidFill>
                  <a:srgbClr val="6AAB73"/>
                </a:solidFill>
                <a:effectLst/>
                <a:highlight>
                  <a:srgbClr val="1E1F22"/>
                </a:highlight>
              </a:rPr>
              <a:t>"Username is required"</a:t>
            </a:r>
            <a:r>
              <a:rPr lang="en-US" altLang="ko-KR" sz="1200">
                <a:solidFill>
                  <a:srgbClr val="BCBEC4"/>
                </a:solidFill>
                <a:effectLst/>
                <a:highlight>
                  <a:srgbClr val="1E1F22"/>
                </a:highlight>
              </a:rPr>
              <a:t>, </a:t>
            </a:r>
          </a:p>
          <a:p>
            <a:pPr>
              <a:lnSpc>
                <a:spcPct val="150000"/>
              </a:lnSpc>
            </a:pPr>
            <a:r>
              <a:rPr lang="en-US" altLang="ko-KR" sz="1200">
                <a:solidFill>
                  <a:srgbClr val="BCBEC4"/>
                </a:solidFill>
                <a:highlight>
                  <a:srgbClr val="1E1F22"/>
                </a:highlight>
              </a:rPr>
              <a:t>        </a:t>
            </a:r>
            <a:r>
              <a:rPr lang="en-US" altLang="ko-KR" sz="1200">
                <a:solidFill>
                  <a:srgbClr val="BCBEC4"/>
                </a:solidFill>
                <a:effectLst/>
                <a:highlight>
                  <a:srgbClr val="1E1F22"/>
                </a:highlight>
              </a:rPr>
              <a:t>groups = VGroups.CreateGroup.</a:t>
            </a:r>
            <a:r>
              <a:rPr lang="en-US" altLang="ko-KR" sz="1200">
                <a:solidFill>
                  <a:srgbClr val="CF8E6D"/>
                </a:solidFill>
                <a:effectLst/>
                <a:highlight>
                  <a:srgbClr val="1E1F22"/>
                </a:highlight>
              </a:rPr>
              <a:t>class</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r>
              <a:rPr lang="en-US" altLang="ko-KR" sz="1200">
                <a:solidFill>
                  <a:srgbClr val="E8BA36"/>
                </a:solidFill>
                <a:effectLst/>
                <a:highlight>
                  <a:srgbClr val="1E1F22"/>
                </a:highlight>
              </a:rPr>
              <a:t>    </a:t>
            </a:r>
            <a:r>
              <a:rPr lang="en-US" altLang="ko-KR" sz="1200">
                <a:solidFill>
                  <a:srgbClr val="CF8E6D"/>
                </a:solidFill>
                <a:effectLst/>
                <a:highlight>
                  <a:srgbClr val="1E1F22"/>
                </a:highlight>
              </a:rPr>
              <a:t>private </a:t>
            </a:r>
            <a:r>
              <a:rPr lang="en-US" altLang="ko-KR" sz="1200">
                <a:solidFill>
                  <a:srgbClr val="BCBEC4"/>
                </a:solidFill>
                <a:effectLst/>
                <a:highlight>
                  <a:srgbClr val="1E1F22"/>
                </a:highlight>
              </a:rPr>
              <a:t>String </a:t>
            </a:r>
            <a:r>
              <a:rPr lang="en-US" altLang="ko-KR" sz="1200">
                <a:solidFill>
                  <a:srgbClr val="C77DBB"/>
                </a:solidFill>
                <a:effectLst/>
                <a:highlight>
                  <a:srgbClr val="1E1F22"/>
                </a:highlight>
              </a:rPr>
              <a:t>username</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br>
              <a:rPr lang="en-US" altLang="ko-KR" sz="1200">
                <a:solidFill>
                  <a:srgbClr val="BCBEC4"/>
                </a:solidFill>
                <a:effectLst/>
                <a:highlight>
                  <a:srgbClr val="1E1F22"/>
                </a:highlight>
              </a:rPr>
            </a:br>
            <a:r>
              <a:rPr lang="en-US" altLang="ko-KR" sz="1200">
                <a:solidFill>
                  <a:srgbClr val="BCBEC4"/>
                </a:solidFill>
                <a:effectLst/>
                <a:highlight>
                  <a:srgbClr val="1E1F22"/>
                </a:highlight>
              </a:rPr>
              <a:t>    </a:t>
            </a:r>
            <a:r>
              <a:rPr lang="en-US" altLang="ko-KR" sz="1200">
                <a:solidFill>
                  <a:srgbClr val="B3AE60"/>
                </a:solidFill>
                <a:effectLst/>
                <a:highlight>
                  <a:srgbClr val="1E1F22"/>
                </a:highlight>
              </a:rPr>
              <a:t>@Email</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message = </a:t>
            </a:r>
            <a:r>
              <a:rPr lang="en-US" altLang="ko-KR" sz="1200">
                <a:solidFill>
                  <a:srgbClr val="6AAB73"/>
                </a:solidFill>
                <a:effectLst/>
                <a:highlight>
                  <a:srgbClr val="1E1F22"/>
                </a:highlight>
              </a:rPr>
              <a:t>"Email should be valid"</a:t>
            </a:r>
            <a:r>
              <a:rPr lang="en-US" altLang="ko-KR" sz="1200">
                <a:solidFill>
                  <a:srgbClr val="BCBEC4"/>
                </a:solidFill>
                <a:effectLst/>
                <a:highlight>
                  <a:srgbClr val="1E1F22"/>
                </a:highlight>
              </a:rPr>
              <a:t>, </a:t>
            </a:r>
          </a:p>
          <a:p>
            <a:pPr>
              <a:lnSpc>
                <a:spcPct val="150000"/>
              </a:lnSpc>
            </a:pPr>
            <a:r>
              <a:rPr lang="en-US" altLang="ko-KR" sz="1200">
                <a:solidFill>
                  <a:srgbClr val="BCBEC4"/>
                </a:solidFill>
                <a:highlight>
                  <a:srgbClr val="1E1F22"/>
                </a:highlight>
              </a:rPr>
              <a:t>       </a:t>
            </a:r>
            <a:r>
              <a:rPr lang="en-US" altLang="ko-KR" sz="1200">
                <a:solidFill>
                  <a:srgbClr val="BCBEC4"/>
                </a:solidFill>
                <a:effectLst/>
                <a:highlight>
                  <a:srgbClr val="1E1F22"/>
                </a:highlight>
              </a:rPr>
              <a:t>groups = </a:t>
            </a:r>
            <a:r>
              <a:rPr lang="en-US" altLang="ko-KR" sz="1200">
                <a:solidFill>
                  <a:srgbClr val="54A857"/>
                </a:solidFill>
                <a:effectLst/>
                <a:highlight>
                  <a:srgbClr val="1E1F22"/>
                </a:highlight>
              </a:rPr>
              <a:t>{</a:t>
            </a:r>
            <a:r>
              <a:rPr lang="en-US" altLang="ko-KR" sz="1200">
                <a:solidFill>
                  <a:srgbClr val="BCBEC4"/>
                </a:solidFill>
                <a:effectLst/>
                <a:highlight>
                  <a:srgbClr val="1E1F22"/>
                </a:highlight>
              </a:rPr>
              <a:t>VGroups.CreateGroup.</a:t>
            </a:r>
            <a:r>
              <a:rPr lang="en-US" altLang="ko-KR" sz="1200">
                <a:solidFill>
                  <a:srgbClr val="CF8E6D"/>
                </a:solidFill>
                <a:effectLst/>
                <a:highlight>
                  <a:srgbClr val="1E1F22"/>
                </a:highlight>
              </a:rPr>
              <a:t>class</a:t>
            </a:r>
            <a:r>
              <a:rPr lang="en-US" altLang="ko-KR" sz="1200">
                <a:solidFill>
                  <a:srgbClr val="BCBEC4"/>
                </a:solidFill>
                <a:effectLst/>
                <a:highlight>
                  <a:srgbClr val="1E1F22"/>
                </a:highlight>
              </a:rPr>
              <a:t>, </a:t>
            </a:r>
          </a:p>
          <a:p>
            <a:pPr>
              <a:lnSpc>
                <a:spcPct val="150000"/>
              </a:lnSpc>
            </a:pPr>
            <a:r>
              <a:rPr lang="en-US" altLang="ko-KR" sz="1200">
                <a:solidFill>
                  <a:srgbClr val="BCBEC4"/>
                </a:solidFill>
                <a:highlight>
                  <a:srgbClr val="1E1F22"/>
                </a:highlight>
              </a:rPr>
              <a:t>                           </a:t>
            </a:r>
            <a:r>
              <a:rPr lang="en-US" altLang="ko-KR" sz="1200">
                <a:solidFill>
                  <a:srgbClr val="BCBEC4"/>
                </a:solidFill>
                <a:effectLst/>
                <a:highlight>
                  <a:srgbClr val="1E1F22"/>
                </a:highlight>
              </a:rPr>
              <a:t>VGroups.UpdateGroup.</a:t>
            </a:r>
            <a:r>
              <a:rPr lang="en-US" altLang="ko-KR" sz="1200">
                <a:solidFill>
                  <a:srgbClr val="CF8E6D"/>
                </a:solidFill>
                <a:effectLst/>
                <a:highlight>
                  <a:srgbClr val="1E1F22"/>
                </a:highlight>
              </a:rPr>
              <a:t>class</a:t>
            </a:r>
            <a:r>
              <a:rPr lang="en-US" altLang="ko-KR" sz="1200">
                <a:solidFill>
                  <a:srgbClr val="54A857"/>
                </a:solidFill>
                <a:effectLst/>
                <a:highlight>
                  <a:srgbClr val="1E1F22"/>
                </a:highlight>
              </a:rPr>
              <a:t>}</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r>
              <a:rPr lang="en-US" altLang="ko-KR" sz="1200">
                <a:solidFill>
                  <a:srgbClr val="E8BA36"/>
                </a:solidFill>
                <a:effectLst/>
                <a:highlight>
                  <a:srgbClr val="1E1F22"/>
                </a:highlight>
              </a:rPr>
              <a:t>    </a:t>
            </a:r>
            <a:r>
              <a:rPr lang="en-US" altLang="ko-KR" sz="1200">
                <a:solidFill>
                  <a:srgbClr val="CF8E6D"/>
                </a:solidFill>
                <a:effectLst/>
                <a:highlight>
                  <a:srgbClr val="1E1F22"/>
                </a:highlight>
              </a:rPr>
              <a:t>private </a:t>
            </a:r>
            <a:r>
              <a:rPr lang="en-US" altLang="ko-KR" sz="1200">
                <a:solidFill>
                  <a:srgbClr val="BCBEC4"/>
                </a:solidFill>
                <a:effectLst/>
                <a:highlight>
                  <a:srgbClr val="1E1F22"/>
                </a:highlight>
              </a:rPr>
              <a:t>String </a:t>
            </a:r>
            <a:r>
              <a:rPr lang="en-US" altLang="ko-KR" sz="1200">
                <a:solidFill>
                  <a:srgbClr val="C77DBB"/>
                </a:solidFill>
                <a:effectLst/>
                <a:highlight>
                  <a:srgbClr val="1E1F22"/>
                </a:highlight>
              </a:rPr>
              <a:t>email</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    </a:t>
            </a:r>
            <a:r>
              <a:rPr lang="ko-KR" altLang="en-US" sz="1200">
                <a:solidFill>
                  <a:srgbClr val="BCBEC4"/>
                </a:solidFill>
                <a:effectLst/>
                <a:highlight>
                  <a:srgbClr val="1E1F22"/>
                </a:highlight>
                <a:latin typeface="Menlo-Regular" panose="020B0609030804020204" pitchFamily="49" charset="0"/>
              </a:rPr>
              <a:t>이하 생략</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r>
              <a:rPr lang="en-US" altLang="ko-KR" sz="1200">
                <a:solidFill>
                  <a:srgbClr val="E8BA36"/>
                </a:solidFill>
                <a:effectLst/>
                <a:highlight>
                  <a:srgbClr val="1E1F22"/>
                </a:highlight>
              </a:rPr>
              <a:t>}</a:t>
            </a:r>
            <a:endParaRPr lang="ko-KR" altLang="en-US" sz="1200">
              <a:solidFill>
                <a:srgbClr val="BCBEC4"/>
              </a:solidFill>
              <a:effectLst/>
              <a:highlight>
                <a:srgbClr val="1E1F22"/>
              </a:highlight>
            </a:endParaRPr>
          </a:p>
        </p:txBody>
      </p:sp>
      <p:sp>
        <p:nvSpPr>
          <p:cNvPr id="9" name="TextBox 8">
            <a:extLst>
              <a:ext uri="{FF2B5EF4-FFF2-40B4-BE49-F238E27FC236}">
                <a16:creationId xmlns:a16="http://schemas.microsoft.com/office/drawing/2014/main" id="{36BA3708-62C0-C7D7-BE66-39CD23378C92}"/>
              </a:ext>
            </a:extLst>
          </p:cNvPr>
          <p:cNvSpPr txBox="1"/>
          <p:nvPr/>
        </p:nvSpPr>
        <p:spPr>
          <a:xfrm>
            <a:off x="4596338" y="951847"/>
            <a:ext cx="6945683" cy="4778231"/>
          </a:xfrm>
          <a:prstGeom prst="rect">
            <a:avLst/>
          </a:prstGeom>
          <a:solidFill>
            <a:schemeClr val="bg2">
              <a:lumMod val="10000"/>
            </a:schemeClr>
          </a:solidFill>
        </p:spPr>
        <p:txBody>
          <a:bodyPr wrap="square">
            <a:spAutoFit/>
          </a:bodyPr>
          <a:lstStyle/>
          <a:p>
            <a:pPr>
              <a:lnSpc>
                <a:spcPct val="150000"/>
              </a:lnSpc>
            </a:pPr>
            <a:r>
              <a:rPr lang="en-US" altLang="ko-KR" sz="1200">
                <a:solidFill>
                  <a:srgbClr val="B3AE60"/>
                </a:solidFill>
                <a:effectLst/>
                <a:highlight>
                  <a:srgbClr val="1E1F22"/>
                </a:highlight>
              </a:rPr>
              <a:t>@PostMapping</a:t>
            </a:r>
            <a:r>
              <a:rPr lang="en-US" altLang="ko-KR" sz="1200">
                <a:solidFill>
                  <a:srgbClr val="E8BA36"/>
                </a:solidFill>
                <a:effectLst/>
                <a:highlight>
                  <a:srgbClr val="1E1F22"/>
                </a:highlight>
              </a:rPr>
              <a:t>(</a:t>
            </a:r>
            <a:r>
              <a:rPr lang="en-US" altLang="ko-KR" sz="1200">
                <a:solidFill>
                  <a:srgbClr val="6AAB73"/>
                </a:solidFill>
                <a:effectLst/>
                <a:highlight>
                  <a:srgbClr val="1E1F22"/>
                </a:highlight>
              </a:rPr>
              <a:t>"/createUser"</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r>
              <a:rPr lang="en-US" altLang="ko-KR" sz="1200">
                <a:solidFill>
                  <a:srgbClr val="CF8E6D"/>
                </a:solidFill>
                <a:effectLst/>
                <a:highlight>
                  <a:srgbClr val="1E1F22"/>
                </a:highlight>
              </a:rPr>
              <a:t>public </a:t>
            </a:r>
            <a:r>
              <a:rPr lang="en-US" altLang="ko-KR" sz="1200">
                <a:solidFill>
                  <a:srgbClr val="BCBEC4"/>
                </a:solidFill>
                <a:effectLst/>
                <a:highlight>
                  <a:srgbClr val="1E1F22"/>
                </a:highlight>
              </a:rPr>
              <a:t>String </a:t>
            </a:r>
            <a:r>
              <a:rPr lang="en-US" altLang="ko-KR" sz="1200">
                <a:solidFill>
                  <a:srgbClr val="56A8F5"/>
                </a:solidFill>
                <a:effectLst/>
                <a:highlight>
                  <a:srgbClr val="1E1F22"/>
                </a:highlight>
              </a:rPr>
              <a:t>createUser</a:t>
            </a:r>
            <a:r>
              <a:rPr lang="en-US" altLang="ko-KR" sz="1200">
                <a:solidFill>
                  <a:srgbClr val="E8BA36"/>
                </a:solidFill>
                <a:effectLst/>
                <a:highlight>
                  <a:srgbClr val="1E1F22"/>
                </a:highlight>
              </a:rPr>
              <a:t>(</a:t>
            </a:r>
            <a:r>
              <a:rPr lang="en-US" altLang="ko-KR" sz="1200">
                <a:solidFill>
                  <a:srgbClr val="B3AE60"/>
                </a:solidFill>
                <a:effectLst/>
                <a:highlight>
                  <a:srgbClr val="1E1F22"/>
                </a:highlight>
              </a:rPr>
              <a:t>@Validated</a:t>
            </a:r>
            <a:r>
              <a:rPr lang="en-US" altLang="ko-KR" sz="1200">
                <a:solidFill>
                  <a:srgbClr val="54A857"/>
                </a:solidFill>
                <a:effectLst/>
                <a:highlight>
                  <a:srgbClr val="1E1F22"/>
                </a:highlight>
              </a:rPr>
              <a:t>(</a:t>
            </a:r>
            <a:r>
              <a:rPr lang="en-US" altLang="ko-KR" sz="1200">
                <a:solidFill>
                  <a:srgbClr val="BCBEC4"/>
                </a:solidFill>
                <a:effectLst/>
                <a:highlight>
                  <a:srgbClr val="1E1F22"/>
                </a:highlight>
              </a:rPr>
              <a:t>VGroups.CreateGroup.</a:t>
            </a:r>
            <a:r>
              <a:rPr lang="en-US" altLang="ko-KR" sz="1200">
                <a:solidFill>
                  <a:srgbClr val="CF8E6D"/>
                </a:solidFill>
                <a:effectLst/>
                <a:highlight>
                  <a:srgbClr val="1E1F22"/>
                </a:highlight>
              </a:rPr>
              <a:t>class</a:t>
            </a:r>
            <a:r>
              <a:rPr lang="en-US" altLang="ko-KR" sz="1200">
                <a:solidFill>
                  <a:srgbClr val="54A857"/>
                </a:solidFill>
                <a:effectLst/>
                <a:highlight>
                  <a:srgbClr val="1E1F22"/>
                </a:highlight>
              </a:rPr>
              <a:t>) </a:t>
            </a:r>
            <a:r>
              <a:rPr lang="en-US" altLang="ko-KR" sz="1200">
                <a:solidFill>
                  <a:srgbClr val="B3AE60"/>
                </a:solidFill>
                <a:effectLst/>
                <a:highlight>
                  <a:srgbClr val="1E1F22"/>
                </a:highlight>
              </a:rPr>
              <a:t>@ModelAttribute </a:t>
            </a:r>
            <a:r>
              <a:rPr lang="en-US" altLang="ko-KR" sz="1200">
                <a:solidFill>
                  <a:srgbClr val="BCBEC4"/>
                </a:solidFill>
                <a:effectLst/>
                <a:highlight>
                  <a:srgbClr val="1E1F22"/>
                </a:highlight>
              </a:rPr>
              <a:t>User user,</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                         BindingResult result, Model model</a:t>
            </a:r>
            <a:r>
              <a:rPr lang="en-US" altLang="ko-KR" sz="1200">
                <a:solidFill>
                  <a:srgbClr val="E8BA36"/>
                </a:solidFill>
                <a:effectLst/>
                <a:highlight>
                  <a:srgbClr val="1E1F22"/>
                </a:highlight>
              </a:rPr>
              <a:t>) {</a:t>
            </a:r>
          </a:p>
          <a:p>
            <a:pPr>
              <a:lnSpc>
                <a:spcPct val="150000"/>
              </a:lnSpc>
            </a:pPr>
            <a:br>
              <a:rPr lang="en-US" altLang="ko-KR" sz="1200">
                <a:solidFill>
                  <a:srgbClr val="E8BA36"/>
                </a:solidFill>
                <a:effectLst/>
                <a:highlight>
                  <a:srgbClr val="1E1F22"/>
                </a:highlight>
              </a:rPr>
            </a:br>
            <a:r>
              <a:rPr lang="en-US" altLang="ko-KR" sz="1200">
                <a:solidFill>
                  <a:srgbClr val="E8BA36"/>
                </a:solidFill>
                <a:effectLst/>
                <a:highlight>
                  <a:srgbClr val="1E1F22"/>
                </a:highlight>
              </a:rPr>
              <a:t>    </a:t>
            </a:r>
            <a:r>
              <a:rPr lang="en-US" altLang="ko-KR" sz="1200">
                <a:solidFill>
                  <a:srgbClr val="CF8E6D"/>
                </a:solidFill>
                <a:effectLst/>
                <a:highlight>
                  <a:srgbClr val="1E1F22"/>
                </a:highlight>
              </a:rPr>
              <a:t>if </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result.hasErrors</a:t>
            </a:r>
            <a:r>
              <a:rPr lang="en-US" altLang="ko-KR" sz="1200">
                <a:solidFill>
                  <a:srgbClr val="54A857"/>
                </a:solidFill>
                <a:effectLst/>
                <a:highlight>
                  <a:srgbClr val="1E1F22"/>
                </a:highlight>
              </a:rPr>
              <a:t>()</a:t>
            </a:r>
            <a:r>
              <a:rPr lang="en-US" altLang="ko-KR" sz="1200">
                <a:solidFill>
                  <a:srgbClr val="E8BA36"/>
                </a:solidFill>
                <a:effectLst/>
                <a:highlight>
                  <a:srgbClr val="1E1F22"/>
                </a:highlight>
              </a:rPr>
              <a:t>) </a:t>
            </a:r>
            <a:r>
              <a:rPr lang="en-US" altLang="ko-KR" sz="1200">
                <a:solidFill>
                  <a:srgbClr val="CF8E6D"/>
                </a:solidFill>
                <a:effectLst/>
                <a:highlight>
                  <a:srgbClr val="1E1F22"/>
                </a:highlight>
              </a:rPr>
              <a:t>return </a:t>
            </a:r>
            <a:r>
              <a:rPr lang="en-US" altLang="ko-KR" sz="1200">
                <a:solidFill>
                  <a:srgbClr val="6AAB73"/>
                </a:solidFill>
                <a:effectLst/>
                <a:highlight>
                  <a:srgbClr val="1E1F22"/>
                </a:highlight>
              </a:rPr>
              <a:t>"userForm"</a:t>
            </a:r>
            <a:r>
              <a:rPr lang="en-US" altLang="ko-KR" sz="1200">
                <a:solidFill>
                  <a:srgbClr val="BCBEC4"/>
                </a:solidFill>
                <a:effectLst/>
                <a:highlight>
                  <a:srgbClr val="1E1F22"/>
                </a:highlight>
              </a:rPr>
              <a:t>;</a:t>
            </a:r>
            <a:br>
              <a:rPr lang="en-US" altLang="ko-KR" sz="1200">
                <a:solidFill>
                  <a:srgbClr val="54A857"/>
                </a:solidFill>
                <a:effectLst/>
                <a:highlight>
                  <a:srgbClr val="1E1F22"/>
                </a:highlight>
              </a:rPr>
            </a:br>
            <a:r>
              <a:rPr lang="en-US" altLang="ko-KR" sz="1200">
                <a:solidFill>
                  <a:srgbClr val="54A857"/>
                </a:solidFill>
                <a:effectLst/>
                <a:highlight>
                  <a:srgbClr val="1E1F22"/>
                </a:highlight>
              </a:rPr>
              <a:t>    </a:t>
            </a:r>
            <a:r>
              <a:rPr lang="en-US" altLang="ko-KR" sz="1200">
                <a:solidFill>
                  <a:srgbClr val="BCBEC4"/>
                </a:solidFill>
                <a:effectLst/>
                <a:highlight>
                  <a:srgbClr val="1E1F22"/>
                </a:highlight>
              </a:rPr>
              <a:t>model.addAttribute</a:t>
            </a:r>
            <a:r>
              <a:rPr lang="en-US" altLang="ko-KR" sz="1200">
                <a:solidFill>
                  <a:srgbClr val="E8BA36"/>
                </a:solidFill>
                <a:effectLst/>
                <a:highlight>
                  <a:srgbClr val="1E1F22"/>
                </a:highlight>
              </a:rPr>
              <a:t>(</a:t>
            </a:r>
            <a:r>
              <a:rPr lang="en-US" altLang="ko-KR" sz="1200">
                <a:solidFill>
                  <a:srgbClr val="6AAB73"/>
                </a:solidFill>
                <a:effectLst/>
                <a:highlight>
                  <a:srgbClr val="1E1F22"/>
                </a:highlight>
              </a:rPr>
              <a:t>"user"</a:t>
            </a:r>
            <a:r>
              <a:rPr lang="en-US" altLang="ko-KR" sz="1200">
                <a:solidFill>
                  <a:srgbClr val="BCBEC4"/>
                </a:solidFill>
                <a:effectLst/>
                <a:highlight>
                  <a:srgbClr val="1E1F22"/>
                </a:highlight>
              </a:rPr>
              <a:t>, user</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    </a:t>
            </a:r>
            <a:r>
              <a:rPr lang="en-US" altLang="ko-KR" sz="1200">
                <a:solidFill>
                  <a:srgbClr val="CF8E6D"/>
                </a:solidFill>
                <a:effectLst/>
                <a:highlight>
                  <a:srgbClr val="1E1F22"/>
                </a:highlight>
              </a:rPr>
              <a:t>return </a:t>
            </a:r>
            <a:r>
              <a:rPr lang="en-US" altLang="ko-KR" sz="1200">
                <a:solidFill>
                  <a:srgbClr val="6AAB73"/>
                </a:solidFill>
                <a:effectLst/>
                <a:highlight>
                  <a:srgbClr val="1E1F22"/>
                </a:highlight>
              </a:rPr>
              <a:t>"userSuccess"</a:t>
            </a:r>
            <a:r>
              <a:rPr lang="en-US" altLang="ko-KR" sz="1200">
                <a:solidFill>
                  <a:srgbClr val="BCBEC4"/>
                </a:solidFill>
                <a:effectLst/>
                <a:highlight>
                  <a:srgbClr val="1E1F22"/>
                </a:highlight>
              </a:rPr>
              <a:t>;  </a:t>
            </a:r>
            <a:r>
              <a:rPr lang="en-US" altLang="ko-KR" sz="1200">
                <a:solidFill>
                  <a:srgbClr val="7A7E85"/>
                </a:solidFill>
                <a:effectLst/>
                <a:highlight>
                  <a:srgbClr val="1E1F22"/>
                </a:highlight>
              </a:rPr>
              <a:t>// </a:t>
            </a:r>
            <a:r>
              <a:rPr lang="ko-KR" altLang="en-US" sz="1200">
                <a:solidFill>
                  <a:srgbClr val="7A7E85"/>
                </a:solidFill>
                <a:effectLst/>
                <a:highlight>
                  <a:srgbClr val="1E1F22"/>
                </a:highlight>
                <a:latin typeface="Menlo-Regular" panose="020B0609030804020204" pitchFamily="49" charset="0"/>
              </a:rPr>
              <a:t>성공 페이지로 이동</a:t>
            </a:r>
            <a:br>
              <a:rPr lang="ko-KR" altLang="en-US" sz="1200">
                <a:solidFill>
                  <a:srgbClr val="7A7E85"/>
                </a:solidFill>
                <a:effectLst/>
                <a:highlight>
                  <a:srgbClr val="1E1F22"/>
                </a:highlight>
                <a:latin typeface="Menlo-Regular" panose="020B0609030804020204" pitchFamily="49" charset="0"/>
              </a:rPr>
            </a:b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br>
              <a:rPr lang="ko-KR" altLang="en-US" sz="1200">
                <a:solidFill>
                  <a:srgbClr val="7A7E85"/>
                </a:solidFill>
                <a:effectLst/>
                <a:highlight>
                  <a:srgbClr val="1E1F22"/>
                </a:highlight>
                <a:latin typeface="Menlo-Regular" panose="020B0609030804020204" pitchFamily="49" charset="0"/>
              </a:rPr>
            </a:br>
            <a:r>
              <a:rPr lang="en-US" altLang="ko-KR" sz="1200">
                <a:solidFill>
                  <a:srgbClr val="B3AE60"/>
                </a:solidFill>
                <a:effectLst/>
                <a:highlight>
                  <a:srgbClr val="1E1F22"/>
                </a:highlight>
              </a:rPr>
              <a:t>@PostMapping</a:t>
            </a:r>
            <a:r>
              <a:rPr lang="en-US" altLang="ko-KR" sz="1200">
                <a:solidFill>
                  <a:srgbClr val="E8BA36"/>
                </a:solidFill>
                <a:effectLst/>
                <a:highlight>
                  <a:srgbClr val="1E1F22"/>
                </a:highlight>
              </a:rPr>
              <a:t>(</a:t>
            </a:r>
            <a:r>
              <a:rPr lang="en-US" altLang="ko-KR" sz="1200">
                <a:solidFill>
                  <a:srgbClr val="6AAB73"/>
                </a:solidFill>
                <a:effectLst/>
                <a:highlight>
                  <a:srgbClr val="1E1F22"/>
                </a:highlight>
              </a:rPr>
              <a:t>"/updateUser"</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r>
              <a:rPr lang="en-US" altLang="ko-KR" sz="1200">
                <a:solidFill>
                  <a:srgbClr val="CF8E6D"/>
                </a:solidFill>
                <a:effectLst/>
                <a:highlight>
                  <a:srgbClr val="1E1F22"/>
                </a:highlight>
              </a:rPr>
              <a:t>public </a:t>
            </a:r>
            <a:r>
              <a:rPr lang="en-US" altLang="ko-KR" sz="1200">
                <a:solidFill>
                  <a:srgbClr val="BCBEC4"/>
                </a:solidFill>
                <a:effectLst/>
                <a:highlight>
                  <a:srgbClr val="1E1F22"/>
                </a:highlight>
              </a:rPr>
              <a:t>String </a:t>
            </a:r>
            <a:r>
              <a:rPr lang="en-US" altLang="ko-KR" sz="1200">
                <a:solidFill>
                  <a:srgbClr val="56A8F5"/>
                </a:solidFill>
                <a:effectLst/>
                <a:highlight>
                  <a:srgbClr val="1E1F22"/>
                </a:highlight>
              </a:rPr>
              <a:t>updateUser</a:t>
            </a:r>
            <a:r>
              <a:rPr lang="en-US" altLang="ko-KR" sz="1200">
                <a:solidFill>
                  <a:srgbClr val="E8BA36"/>
                </a:solidFill>
                <a:effectLst/>
                <a:highlight>
                  <a:srgbClr val="1E1F22"/>
                </a:highlight>
              </a:rPr>
              <a:t>(</a:t>
            </a:r>
            <a:r>
              <a:rPr lang="en-US" altLang="ko-KR" sz="1200">
                <a:solidFill>
                  <a:srgbClr val="B3AE60"/>
                </a:solidFill>
                <a:effectLst/>
                <a:highlight>
                  <a:srgbClr val="1E1F22"/>
                </a:highlight>
              </a:rPr>
              <a:t>@Validated</a:t>
            </a:r>
            <a:r>
              <a:rPr lang="en-US" altLang="ko-KR" sz="1200">
                <a:solidFill>
                  <a:srgbClr val="54A857"/>
                </a:solidFill>
                <a:effectLst/>
                <a:highlight>
                  <a:srgbClr val="1E1F22"/>
                </a:highlight>
              </a:rPr>
              <a:t>(</a:t>
            </a:r>
            <a:r>
              <a:rPr lang="en-US" altLang="ko-KR" sz="1200">
                <a:solidFill>
                  <a:srgbClr val="BCBEC4"/>
                </a:solidFill>
                <a:effectLst/>
                <a:highlight>
                  <a:srgbClr val="1E1F22"/>
                </a:highlight>
              </a:rPr>
              <a:t>VGroups.UpdateGroup.</a:t>
            </a:r>
            <a:r>
              <a:rPr lang="en-US" altLang="ko-KR" sz="1200">
                <a:solidFill>
                  <a:srgbClr val="CF8E6D"/>
                </a:solidFill>
                <a:effectLst/>
                <a:highlight>
                  <a:srgbClr val="1E1F22"/>
                </a:highlight>
              </a:rPr>
              <a:t>class</a:t>
            </a:r>
            <a:r>
              <a:rPr lang="en-US" altLang="ko-KR" sz="1200">
                <a:solidFill>
                  <a:srgbClr val="54A857"/>
                </a:solidFill>
                <a:effectLst/>
                <a:highlight>
                  <a:srgbClr val="1E1F22"/>
                </a:highlight>
              </a:rPr>
              <a:t>) </a:t>
            </a:r>
            <a:r>
              <a:rPr lang="en-US" altLang="ko-KR" sz="1200">
                <a:solidFill>
                  <a:srgbClr val="B3AE60"/>
                </a:solidFill>
                <a:effectLst/>
                <a:highlight>
                  <a:srgbClr val="1E1F22"/>
                </a:highlight>
              </a:rPr>
              <a:t>@ModelAttribute </a:t>
            </a:r>
            <a:r>
              <a:rPr lang="en-US" altLang="ko-KR" sz="1200">
                <a:solidFill>
                  <a:srgbClr val="BCBEC4"/>
                </a:solidFill>
                <a:effectLst/>
                <a:highlight>
                  <a:srgbClr val="1E1F22"/>
                </a:highlight>
              </a:rPr>
              <a:t>User user,</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                         BindingResult result, Model model</a:t>
            </a:r>
            <a:r>
              <a:rPr lang="en-US" altLang="ko-KR" sz="1200">
                <a:solidFill>
                  <a:srgbClr val="E8BA36"/>
                </a:solidFill>
                <a:effectLst/>
                <a:highlight>
                  <a:srgbClr val="1E1F22"/>
                </a:highlight>
              </a:rPr>
              <a:t>) {</a:t>
            </a:r>
          </a:p>
          <a:p>
            <a:pPr>
              <a:lnSpc>
                <a:spcPct val="150000"/>
              </a:lnSpc>
            </a:pPr>
            <a:br>
              <a:rPr lang="en-US" altLang="ko-KR" sz="1200">
                <a:solidFill>
                  <a:srgbClr val="E8BA36"/>
                </a:solidFill>
                <a:effectLst/>
                <a:highlight>
                  <a:srgbClr val="1E1F22"/>
                </a:highlight>
              </a:rPr>
            </a:br>
            <a:r>
              <a:rPr lang="en-US" altLang="ko-KR" sz="1200">
                <a:solidFill>
                  <a:srgbClr val="E8BA36"/>
                </a:solidFill>
                <a:effectLst/>
                <a:highlight>
                  <a:srgbClr val="1E1F22"/>
                </a:highlight>
              </a:rPr>
              <a:t>    </a:t>
            </a:r>
            <a:r>
              <a:rPr lang="en-US" altLang="ko-KR" sz="1200">
                <a:solidFill>
                  <a:srgbClr val="CF8E6D"/>
                </a:solidFill>
                <a:effectLst/>
                <a:highlight>
                  <a:srgbClr val="1E1F22"/>
                </a:highlight>
              </a:rPr>
              <a:t>if </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result.hasErrors</a:t>
            </a:r>
            <a:r>
              <a:rPr lang="en-US" altLang="ko-KR" sz="1200">
                <a:solidFill>
                  <a:srgbClr val="54A857"/>
                </a:solidFill>
                <a:effectLst/>
                <a:highlight>
                  <a:srgbClr val="1E1F22"/>
                </a:highlight>
              </a:rPr>
              <a:t>()</a:t>
            </a:r>
            <a:r>
              <a:rPr lang="en-US" altLang="ko-KR" sz="1200">
                <a:solidFill>
                  <a:srgbClr val="E8BA36"/>
                </a:solidFill>
                <a:effectLst/>
                <a:highlight>
                  <a:srgbClr val="1E1F22"/>
                </a:highlight>
              </a:rPr>
              <a:t>) </a:t>
            </a:r>
            <a:r>
              <a:rPr lang="en-US" altLang="ko-KR" sz="1200">
                <a:solidFill>
                  <a:srgbClr val="CF8E6D"/>
                </a:solidFill>
                <a:effectLst/>
                <a:highlight>
                  <a:srgbClr val="1E1F22"/>
                </a:highlight>
              </a:rPr>
              <a:t>return </a:t>
            </a:r>
            <a:r>
              <a:rPr lang="en-US" altLang="ko-KR" sz="1200">
                <a:solidFill>
                  <a:srgbClr val="6AAB73"/>
                </a:solidFill>
                <a:effectLst/>
                <a:highlight>
                  <a:srgbClr val="1E1F22"/>
                </a:highlight>
              </a:rPr>
              <a:t>"userUpdateForm"</a:t>
            </a:r>
            <a:r>
              <a:rPr lang="en-US" altLang="ko-KR" sz="1200">
                <a:solidFill>
                  <a:srgbClr val="BCBEC4"/>
                </a:solidFill>
                <a:effectLst/>
                <a:highlight>
                  <a:srgbClr val="1E1F22"/>
                </a:highlight>
              </a:rPr>
              <a:t>;</a:t>
            </a:r>
            <a:br>
              <a:rPr lang="en-US" altLang="ko-KR" sz="1200">
                <a:solidFill>
                  <a:srgbClr val="54A857"/>
                </a:solidFill>
                <a:effectLst/>
                <a:highlight>
                  <a:srgbClr val="1E1F22"/>
                </a:highlight>
              </a:rPr>
            </a:br>
            <a:r>
              <a:rPr lang="en-US" altLang="ko-KR" sz="1200">
                <a:solidFill>
                  <a:srgbClr val="54A857"/>
                </a:solidFill>
                <a:effectLst/>
                <a:highlight>
                  <a:srgbClr val="1E1F22"/>
                </a:highlight>
              </a:rPr>
              <a:t>    </a:t>
            </a:r>
            <a:r>
              <a:rPr lang="en-US" altLang="ko-KR" sz="1200">
                <a:solidFill>
                  <a:srgbClr val="BCBEC4"/>
                </a:solidFill>
                <a:effectLst/>
                <a:highlight>
                  <a:srgbClr val="1E1F22"/>
                </a:highlight>
              </a:rPr>
              <a:t>model.addAttribute</a:t>
            </a:r>
            <a:r>
              <a:rPr lang="en-US" altLang="ko-KR" sz="1200">
                <a:solidFill>
                  <a:srgbClr val="E8BA36"/>
                </a:solidFill>
                <a:effectLst/>
                <a:highlight>
                  <a:srgbClr val="1E1F22"/>
                </a:highlight>
              </a:rPr>
              <a:t>(</a:t>
            </a:r>
            <a:r>
              <a:rPr lang="en-US" altLang="ko-KR" sz="1200">
                <a:solidFill>
                  <a:srgbClr val="6AAB73"/>
                </a:solidFill>
                <a:effectLst/>
                <a:highlight>
                  <a:srgbClr val="1E1F22"/>
                </a:highlight>
              </a:rPr>
              <a:t>"user"</a:t>
            </a:r>
            <a:r>
              <a:rPr lang="en-US" altLang="ko-KR" sz="1200">
                <a:solidFill>
                  <a:srgbClr val="BCBEC4"/>
                </a:solidFill>
                <a:effectLst/>
                <a:highlight>
                  <a:srgbClr val="1E1F22"/>
                </a:highlight>
              </a:rPr>
              <a:t>, user</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    </a:t>
            </a:r>
            <a:r>
              <a:rPr lang="en-US" altLang="ko-KR" sz="1200">
                <a:solidFill>
                  <a:srgbClr val="CF8E6D"/>
                </a:solidFill>
                <a:effectLst/>
                <a:highlight>
                  <a:srgbClr val="1E1F22"/>
                </a:highlight>
              </a:rPr>
              <a:t>return </a:t>
            </a:r>
            <a:r>
              <a:rPr lang="en-US" altLang="ko-KR" sz="1200">
                <a:solidFill>
                  <a:srgbClr val="6AAB73"/>
                </a:solidFill>
                <a:effectLst/>
                <a:highlight>
                  <a:srgbClr val="1E1F22"/>
                </a:highlight>
              </a:rPr>
              <a:t>"userUpdateSuccess"</a:t>
            </a:r>
            <a:r>
              <a:rPr lang="en-US" altLang="ko-KR" sz="1200">
                <a:solidFill>
                  <a:srgbClr val="BCBEC4"/>
                </a:solidFill>
                <a:effectLst/>
                <a:highlight>
                  <a:srgbClr val="1E1F22"/>
                </a:highlight>
              </a:rPr>
              <a:t>;  </a:t>
            </a:r>
            <a:r>
              <a:rPr lang="en-US" altLang="ko-KR" sz="1200">
                <a:solidFill>
                  <a:srgbClr val="7A7E85"/>
                </a:solidFill>
                <a:effectLst/>
                <a:highlight>
                  <a:srgbClr val="1E1F22"/>
                </a:highlight>
              </a:rPr>
              <a:t>// </a:t>
            </a:r>
            <a:r>
              <a:rPr lang="ko-KR" altLang="en-US" sz="1200">
                <a:solidFill>
                  <a:srgbClr val="7A7E85"/>
                </a:solidFill>
                <a:effectLst/>
                <a:highlight>
                  <a:srgbClr val="1E1F22"/>
                </a:highlight>
                <a:latin typeface="Menlo-Regular" panose="020B0609030804020204" pitchFamily="49" charset="0"/>
              </a:rPr>
              <a:t>성공 페이지로 이동</a:t>
            </a:r>
            <a:br>
              <a:rPr lang="ko-KR" altLang="en-US" sz="1200">
                <a:solidFill>
                  <a:srgbClr val="7A7E85"/>
                </a:solidFill>
                <a:effectLst/>
                <a:highlight>
                  <a:srgbClr val="1E1F22"/>
                </a:highlight>
                <a:latin typeface="Menlo-Regular" panose="020B0609030804020204" pitchFamily="49" charset="0"/>
              </a:rPr>
            </a:br>
            <a:r>
              <a:rPr lang="en-US" altLang="ko-KR" sz="1200">
                <a:solidFill>
                  <a:srgbClr val="E8BA36"/>
                </a:solidFill>
                <a:effectLst/>
                <a:highlight>
                  <a:srgbClr val="1E1F22"/>
                </a:highlight>
              </a:rPr>
              <a:t>}</a:t>
            </a:r>
            <a:endParaRPr lang="ko-KR" altLang="en-US" sz="1200">
              <a:solidFill>
                <a:srgbClr val="BCBEC4"/>
              </a:solidFill>
              <a:effectLst/>
              <a:highlight>
                <a:srgbClr val="1E1F22"/>
              </a:highlight>
            </a:endParaRPr>
          </a:p>
        </p:txBody>
      </p:sp>
      <p:sp>
        <p:nvSpPr>
          <p:cNvPr id="8" name="직사각형 7">
            <a:extLst>
              <a:ext uri="{FF2B5EF4-FFF2-40B4-BE49-F238E27FC236}">
                <a16:creationId xmlns:a16="http://schemas.microsoft.com/office/drawing/2014/main" id="{D862B647-EFD5-4813-A4E1-9EE1F69A1EFD}"/>
              </a:ext>
            </a:extLst>
          </p:cNvPr>
          <p:cNvSpPr/>
          <p:nvPr/>
        </p:nvSpPr>
        <p:spPr>
          <a:xfrm>
            <a:off x="409830" y="507783"/>
            <a:ext cx="10879962"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Spring </a:t>
            </a:r>
            <a:r>
              <a:rPr lang="ko-KR" altLang="en-US" sz="1200"/>
              <a:t>프레임워크에서 제공하는 어노테이션으로서 그룹 기반 검증</a:t>
            </a:r>
            <a:r>
              <a:rPr lang="en-US" altLang="ko-KR" sz="1200"/>
              <a:t>(validation group)</a:t>
            </a:r>
            <a:r>
              <a:rPr lang="ko-KR" altLang="en-US" sz="1200"/>
              <a:t>을 지원하며 복잡한 검증 요구사항이 있는 경우 유용하다</a:t>
            </a:r>
            <a:endParaRPr lang="en-US" altLang="ko-KR" sz="1200"/>
          </a:p>
        </p:txBody>
      </p:sp>
      <p:cxnSp>
        <p:nvCxnSpPr>
          <p:cNvPr id="3" name="직선 화살표 연결선 2">
            <a:extLst>
              <a:ext uri="{FF2B5EF4-FFF2-40B4-BE49-F238E27FC236}">
                <a16:creationId xmlns:a16="http://schemas.microsoft.com/office/drawing/2014/main" id="{8EDBFCD6-43A9-421E-A67A-3460CC099E4B}"/>
              </a:ext>
            </a:extLst>
          </p:cNvPr>
          <p:cNvCxnSpPr>
            <a:cxnSpLocks/>
          </p:cNvCxnSpPr>
          <p:nvPr/>
        </p:nvCxnSpPr>
        <p:spPr>
          <a:xfrm flipV="1">
            <a:off x="4060272" y="3994053"/>
            <a:ext cx="3741489" cy="792684"/>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직선 화살표 연결선 9">
            <a:extLst>
              <a:ext uri="{FF2B5EF4-FFF2-40B4-BE49-F238E27FC236}">
                <a16:creationId xmlns:a16="http://schemas.microsoft.com/office/drawing/2014/main" id="{5B114150-0DE2-4B17-94DA-A846BB578B48}"/>
              </a:ext>
            </a:extLst>
          </p:cNvPr>
          <p:cNvCxnSpPr>
            <a:cxnSpLocks/>
          </p:cNvCxnSpPr>
          <p:nvPr/>
        </p:nvCxnSpPr>
        <p:spPr>
          <a:xfrm flipV="1">
            <a:off x="3590488" y="1457523"/>
            <a:ext cx="4395831" cy="3022198"/>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직선 화살표 연결선 12">
            <a:extLst>
              <a:ext uri="{FF2B5EF4-FFF2-40B4-BE49-F238E27FC236}">
                <a16:creationId xmlns:a16="http://schemas.microsoft.com/office/drawing/2014/main" id="{4DA68550-5C08-4037-BBC4-CB81CA0DE981}"/>
              </a:ext>
            </a:extLst>
          </p:cNvPr>
          <p:cNvCxnSpPr>
            <a:cxnSpLocks/>
          </p:cNvCxnSpPr>
          <p:nvPr/>
        </p:nvCxnSpPr>
        <p:spPr>
          <a:xfrm flipV="1">
            <a:off x="3590488" y="1457523"/>
            <a:ext cx="4211273" cy="1971478"/>
          </a:xfrm>
          <a:prstGeom prst="straightConnector1">
            <a:avLst/>
          </a:prstGeom>
          <a:ln w="1905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8" name="직사각형 17">
            <a:extLst>
              <a:ext uri="{FF2B5EF4-FFF2-40B4-BE49-F238E27FC236}">
                <a16:creationId xmlns:a16="http://schemas.microsoft.com/office/drawing/2014/main" id="{D815156E-4ABF-495E-95E1-1F52F11F5958}"/>
              </a:ext>
            </a:extLst>
          </p:cNvPr>
          <p:cNvSpPr/>
          <p:nvPr/>
        </p:nvSpPr>
        <p:spPr>
          <a:xfrm>
            <a:off x="531121" y="5796752"/>
            <a:ext cx="11146354" cy="887615"/>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i="1"/>
              <a:t>creatUser() </a:t>
            </a:r>
            <a:r>
              <a:rPr lang="ko-KR" altLang="en-US" sz="1200" i="1"/>
              <a:t>가 실행되면 </a:t>
            </a:r>
            <a:r>
              <a:rPr lang="en-US" altLang="ko-KR" sz="1200" i="1">
                <a:solidFill>
                  <a:srgbClr val="FF0000"/>
                </a:solidFill>
              </a:rPr>
              <a:t>User </a:t>
            </a:r>
            <a:r>
              <a:rPr lang="ko-KR" altLang="en-US" sz="1200" i="1">
                <a:solidFill>
                  <a:srgbClr val="FF0000"/>
                </a:solidFill>
              </a:rPr>
              <a:t>객체의 </a:t>
            </a:r>
            <a:r>
              <a:rPr lang="en-US" altLang="ko-KR" sz="1200" i="1">
                <a:solidFill>
                  <a:srgbClr val="FF0000"/>
                </a:solidFill>
              </a:rPr>
              <a:t>@NotEmpty </a:t>
            </a:r>
            <a:r>
              <a:rPr lang="ko-KR" altLang="en-US" sz="1200" i="1">
                <a:solidFill>
                  <a:srgbClr val="FF0000"/>
                </a:solidFill>
              </a:rPr>
              <a:t>만 검증</a:t>
            </a:r>
            <a:r>
              <a:rPr lang="ko-KR" altLang="en-US" sz="1200" i="1"/>
              <a:t>하고 </a:t>
            </a:r>
            <a:r>
              <a:rPr lang="en-US" altLang="ko-KR" sz="1200" i="1"/>
              <a:t>updateUser() </a:t>
            </a:r>
            <a:r>
              <a:rPr lang="ko-KR" altLang="en-US" sz="1200" i="1"/>
              <a:t>가 실행되면 </a:t>
            </a:r>
            <a:r>
              <a:rPr lang="en-US" altLang="ko-KR" sz="1200" i="1">
                <a:solidFill>
                  <a:srgbClr val="FF0000"/>
                </a:solidFill>
              </a:rPr>
              <a:t>User </a:t>
            </a:r>
            <a:r>
              <a:rPr lang="ko-KR" altLang="en-US" sz="1200" i="1">
                <a:solidFill>
                  <a:srgbClr val="FF0000"/>
                </a:solidFill>
              </a:rPr>
              <a:t>객체의 </a:t>
            </a:r>
            <a:r>
              <a:rPr lang="en-US" altLang="ko-KR" sz="1200" i="1">
                <a:solidFill>
                  <a:srgbClr val="FF0000"/>
                </a:solidFill>
              </a:rPr>
              <a:t>@NotEmpty </a:t>
            </a:r>
            <a:r>
              <a:rPr lang="ko-KR" altLang="en-US" sz="1200" i="1">
                <a:solidFill>
                  <a:srgbClr val="FF0000"/>
                </a:solidFill>
              </a:rPr>
              <a:t>와 </a:t>
            </a:r>
            <a:r>
              <a:rPr lang="en-US" altLang="ko-KR" sz="1200" i="1">
                <a:solidFill>
                  <a:srgbClr val="FF0000"/>
                </a:solidFill>
              </a:rPr>
              <a:t>@Email </a:t>
            </a:r>
            <a:r>
              <a:rPr lang="ko-KR" altLang="en-US" sz="1200" i="1">
                <a:solidFill>
                  <a:srgbClr val="FF0000"/>
                </a:solidFill>
              </a:rPr>
              <a:t>를 검증 </a:t>
            </a:r>
            <a:r>
              <a:rPr lang="ko-KR" altLang="en-US" sz="1200" i="1"/>
              <a:t>한다</a:t>
            </a:r>
            <a:endParaRPr lang="en-US" altLang="ko-KR" sz="1200" i="1"/>
          </a:p>
          <a:p>
            <a:pPr marL="171450" indent="-171450">
              <a:lnSpc>
                <a:spcPct val="150000"/>
              </a:lnSpc>
              <a:buFont typeface="Arial" panose="020B0604020202020204" pitchFamily="34" charset="0"/>
              <a:buChar char="•"/>
            </a:pPr>
            <a:r>
              <a:rPr lang="ko-KR" altLang="en-US" sz="1200" i="1"/>
              <a:t>예를 들어 등록하기와 수정하기를 하나의 객체를 가지고 분기해서 동시에 사용할 수는 있으나 비교적 필드나 로직이 간단한 경우는 유용하지만 필드가 많고 여러 상황에 따른 로직이 복잡할 경우에는 등록하는 객체와 수정하는 객체를 별도로 구분하여 검증에 사용하는 것이 더 좋다    </a:t>
            </a:r>
            <a:endParaRPr lang="en-US" altLang="ko-KR" sz="1200" i="1">
              <a:latin typeface="+mn-ea"/>
            </a:endParaRPr>
          </a:p>
        </p:txBody>
      </p:sp>
    </p:spTree>
    <p:extLst>
      <p:ext uri="{BB962C8B-B14F-4D97-AF65-F5344CB8AC3E}">
        <p14:creationId xmlns:p14="http://schemas.microsoft.com/office/powerpoint/2010/main" val="3107827133"/>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9">
            <a:extLst>
              <a:ext uri="{FF2B5EF4-FFF2-40B4-BE49-F238E27FC236}">
                <a16:creationId xmlns:a16="http://schemas.microsoft.com/office/drawing/2014/main" id="{F919F2A0-2C3D-B7EE-DC2B-1A0FC232FC24}"/>
              </a:ext>
            </a:extLst>
          </p:cNvPr>
          <p:cNvSpPr/>
          <p:nvPr/>
        </p:nvSpPr>
        <p:spPr>
          <a:xfrm>
            <a:off x="151255" y="153681"/>
            <a:ext cx="1165704"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흐름도</a:t>
            </a:r>
            <a:endParaRPr lang="en-US" altLang="ko-KR" b="1">
              <a:solidFill>
                <a:schemeClr val="accent1">
                  <a:lumMod val="75000"/>
                </a:schemeClr>
              </a:solidFill>
              <a:latin typeface="+mn-ea"/>
            </a:endParaRPr>
          </a:p>
        </p:txBody>
      </p:sp>
      <p:grpSp>
        <p:nvGrpSpPr>
          <p:cNvPr id="2" name="그룹 1">
            <a:extLst>
              <a:ext uri="{FF2B5EF4-FFF2-40B4-BE49-F238E27FC236}">
                <a16:creationId xmlns:a16="http://schemas.microsoft.com/office/drawing/2014/main" id="{1B74AE6E-D542-7F02-D321-EDD91DE589B2}"/>
              </a:ext>
            </a:extLst>
          </p:cNvPr>
          <p:cNvGrpSpPr/>
          <p:nvPr/>
        </p:nvGrpSpPr>
        <p:grpSpPr>
          <a:xfrm>
            <a:off x="1835845" y="621092"/>
            <a:ext cx="580620" cy="493776"/>
            <a:chOff x="4933570" y="178594"/>
            <a:chExt cx="580620" cy="493776"/>
          </a:xfrm>
        </p:grpSpPr>
        <p:sp>
          <p:nvSpPr>
            <p:cNvPr id="3" name="타원 2">
              <a:extLst>
                <a:ext uri="{FF2B5EF4-FFF2-40B4-BE49-F238E27FC236}">
                  <a16:creationId xmlns:a16="http://schemas.microsoft.com/office/drawing/2014/main" id="{62E603C7-B305-CE04-245C-DFDAD28B619E}"/>
                </a:ext>
              </a:extLst>
            </p:cNvPr>
            <p:cNvSpPr/>
            <p:nvPr/>
          </p:nvSpPr>
          <p:spPr>
            <a:xfrm>
              <a:off x="4970146" y="178594"/>
              <a:ext cx="493776" cy="493776"/>
            </a:xfrm>
            <a:prstGeom prst="ellipse">
              <a:avLst/>
            </a:prstGeom>
            <a:solidFill>
              <a:schemeClr val="accent1">
                <a:lumMod val="40000"/>
                <a:lumOff val="60000"/>
              </a:schemeClr>
            </a:solidFill>
            <a:ln w="190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4" name="TextBox 3">
              <a:extLst>
                <a:ext uri="{FF2B5EF4-FFF2-40B4-BE49-F238E27FC236}">
                  <a16:creationId xmlns:a16="http://schemas.microsoft.com/office/drawing/2014/main" id="{DF44C03D-F8C0-15E4-D159-65AB3E337D4D}"/>
                </a:ext>
              </a:extLst>
            </p:cNvPr>
            <p:cNvSpPr txBox="1"/>
            <p:nvPr/>
          </p:nvSpPr>
          <p:spPr>
            <a:xfrm>
              <a:off x="4933570" y="286983"/>
              <a:ext cx="580620" cy="276999"/>
            </a:xfrm>
            <a:prstGeom prst="rect">
              <a:avLst/>
            </a:prstGeom>
            <a:noFill/>
          </p:spPr>
          <p:txBody>
            <a:bodyPr wrap="square">
              <a:spAutoFit/>
            </a:bodyPr>
            <a:lstStyle/>
            <a:p>
              <a:r>
                <a:rPr lang="en-US" altLang="ko-KR" sz="1200" b="1">
                  <a:latin typeface="나눔바른고딕" panose="020B0603020101020101" pitchFamily="50" charset="-127"/>
                  <a:ea typeface="나눔바른고딕" panose="020B0603020101020101" pitchFamily="50" charset="-127"/>
                </a:rPr>
                <a:t>client</a:t>
              </a:r>
              <a:endParaRPr lang="ko-KR" altLang="en-US" sz="1200" b="1"/>
            </a:p>
          </p:txBody>
        </p:sp>
      </p:grpSp>
      <p:cxnSp>
        <p:nvCxnSpPr>
          <p:cNvPr id="6" name="직선 화살표 연결선 5">
            <a:extLst>
              <a:ext uri="{FF2B5EF4-FFF2-40B4-BE49-F238E27FC236}">
                <a16:creationId xmlns:a16="http://schemas.microsoft.com/office/drawing/2014/main" id="{DE935B32-CC4F-1817-FEBF-ED03E7CA22AF}"/>
              </a:ext>
            </a:extLst>
          </p:cNvPr>
          <p:cNvCxnSpPr>
            <a:cxnSpLocks/>
            <a:stCxn id="3" idx="4"/>
            <a:endCxn id="13" idx="0"/>
          </p:cNvCxnSpPr>
          <p:nvPr/>
        </p:nvCxnSpPr>
        <p:spPr>
          <a:xfrm>
            <a:off x="2119309" y="1114868"/>
            <a:ext cx="750" cy="32633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모서리가 둥근 직사각형 38">
            <a:extLst>
              <a:ext uri="{FF2B5EF4-FFF2-40B4-BE49-F238E27FC236}">
                <a16:creationId xmlns:a16="http://schemas.microsoft.com/office/drawing/2014/main" id="{0D1B2760-F751-1ACD-1403-66490CF90676}"/>
              </a:ext>
            </a:extLst>
          </p:cNvPr>
          <p:cNvSpPr/>
          <p:nvPr/>
        </p:nvSpPr>
        <p:spPr>
          <a:xfrm>
            <a:off x="598826" y="2178363"/>
            <a:ext cx="3050014"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RequestMappingHandlerAdapter</a:t>
            </a:r>
            <a:endParaRPr lang="ko-KR" altLang="en-US" sz="1400">
              <a:solidFill>
                <a:schemeClr val="tx1"/>
              </a:solidFill>
              <a:latin typeface="+mj-lt"/>
              <a:ea typeface="나눔바른고딕" panose="020B0603020101020101"/>
            </a:endParaRPr>
          </a:p>
        </p:txBody>
      </p:sp>
      <p:cxnSp>
        <p:nvCxnSpPr>
          <p:cNvPr id="11" name="직선 화살표 연결선 10">
            <a:extLst>
              <a:ext uri="{FF2B5EF4-FFF2-40B4-BE49-F238E27FC236}">
                <a16:creationId xmlns:a16="http://schemas.microsoft.com/office/drawing/2014/main" id="{55BC55A4-50EF-1571-6E67-8359D15853F2}"/>
              </a:ext>
            </a:extLst>
          </p:cNvPr>
          <p:cNvCxnSpPr>
            <a:cxnSpLocks/>
            <a:stCxn id="13" idx="2"/>
            <a:endCxn id="9" idx="0"/>
          </p:cNvCxnSpPr>
          <p:nvPr/>
        </p:nvCxnSpPr>
        <p:spPr>
          <a:xfrm>
            <a:off x="2120059" y="1934978"/>
            <a:ext cx="3774" cy="24338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모서리가 둥근 직사각형 38">
            <a:extLst>
              <a:ext uri="{FF2B5EF4-FFF2-40B4-BE49-F238E27FC236}">
                <a16:creationId xmlns:a16="http://schemas.microsoft.com/office/drawing/2014/main" id="{2CE2B9A3-B935-CE63-19C4-67BC6369D59A}"/>
              </a:ext>
            </a:extLst>
          </p:cNvPr>
          <p:cNvSpPr/>
          <p:nvPr/>
        </p:nvSpPr>
        <p:spPr>
          <a:xfrm>
            <a:off x="1201079" y="1441202"/>
            <a:ext cx="1837960"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DispatcherServlet</a:t>
            </a:r>
            <a:endParaRPr lang="ko-KR" altLang="en-US" sz="1400">
              <a:solidFill>
                <a:schemeClr val="tx1"/>
              </a:solidFill>
              <a:latin typeface="+mj-lt"/>
              <a:ea typeface="나눔바른고딕" panose="020B0603020101020101"/>
            </a:endParaRPr>
          </a:p>
        </p:txBody>
      </p:sp>
      <p:cxnSp>
        <p:nvCxnSpPr>
          <p:cNvPr id="14" name="직선 화살표 연결선 13">
            <a:extLst>
              <a:ext uri="{FF2B5EF4-FFF2-40B4-BE49-F238E27FC236}">
                <a16:creationId xmlns:a16="http://schemas.microsoft.com/office/drawing/2014/main" id="{46363247-1FE3-951D-30B4-BE99C3C88CD5}"/>
              </a:ext>
            </a:extLst>
          </p:cNvPr>
          <p:cNvCxnSpPr>
            <a:cxnSpLocks/>
            <a:stCxn id="9" idx="2"/>
            <a:endCxn id="34" idx="0"/>
          </p:cNvCxnSpPr>
          <p:nvPr/>
        </p:nvCxnSpPr>
        <p:spPr>
          <a:xfrm>
            <a:off x="2123833" y="2672139"/>
            <a:ext cx="3468" cy="36501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모서리가 둥근 직사각형 38">
            <a:extLst>
              <a:ext uri="{FF2B5EF4-FFF2-40B4-BE49-F238E27FC236}">
                <a16:creationId xmlns:a16="http://schemas.microsoft.com/office/drawing/2014/main" id="{A638AA06-26CE-41EB-8609-D1240E211C45}"/>
              </a:ext>
            </a:extLst>
          </p:cNvPr>
          <p:cNvSpPr/>
          <p:nvPr/>
        </p:nvSpPr>
        <p:spPr>
          <a:xfrm>
            <a:off x="605762" y="3037155"/>
            <a:ext cx="3043077"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ModelAttributeMethodProcessor</a:t>
            </a:r>
          </a:p>
        </p:txBody>
      </p:sp>
      <p:sp>
        <p:nvSpPr>
          <p:cNvPr id="48" name="모서리가 둥근 직사각형 38">
            <a:extLst>
              <a:ext uri="{FF2B5EF4-FFF2-40B4-BE49-F238E27FC236}">
                <a16:creationId xmlns:a16="http://schemas.microsoft.com/office/drawing/2014/main" id="{116B9F36-EFB7-4BA8-BE56-3617D8F8E521}"/>
              </a:ext>
            </a:extLst>
          </p:cNvPr>
          <p:cNvSpPr/>
          <p:nvPr/>
        </p:nvSpPr>
        <p:spPr>
          <a:xfrm>
            <a:off x="865863" y="3896727"/>
            <a:ext cx="2519958"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WebDataBinder</a:t>
            </a:r>
            <a:endParaRPr lang="en-US" altLang="ko-KR" sz="1400">
              <a:solidFill>
                <a:schemeClr val="tx1"/>
              </a:solidFill>
              <a:effectLst/>
            </a:endParaRPr>
          </a:p>
        </p:txBody>
      </p:sp>
      <p:cxnSp>
        <p:nvCxnSpPr>
          <p:cNvPr id="147" name="직선 화살표 연결선 146">
            <a:extLst>
              <a:ext uri="{FF2B5EF4-FFF2-40B4-BE49-F238E27FC236}">
                <a16:creationId xmlns:a16="http://schemas.microsoft.com/office/drawing/2014/main" id="{C2DFDEC5-6057-4999-A9F1-C08786D92F2B}"/>
              </a:ext>
            </a:extLst>
          </p:cNvPr>
          <p:cNvCxnSpPr>
            <a:cxnSpLocks/>
            <a:stCxn id="34" idx="2"/>
            <a:endCxn id="48" idx="0"/>
          </p:cNvCxnSpPr>
          <p:nvPr/>
        </p:nvCxnSpPr>
        <p:spPr>
          <a:xfrm flipH="1">
            <a:off x="2125842" y="3530931"/>
            <a:ext cx="1459" cy="36579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다이아몬드 55">
            <a:extLst>
              <a:ext uri="{FF2B5EF4-FFF2-40B4-BE49-F238E27FC236}">
                <a16:creationId xmlns:a16="http://schemas.microsoft.com/office/drawing/2014/main" id="{63C498AC-F296-489A-BEEA-2F70412F1487}"/>
              </a:ext>
            </a:extLst>
          </p:cNvPr>
          <p:cNvSpPr/>
          <p:nvPr/>
        </p:nvSpPr>
        <p:spPr>
          <a:xfrm>
            <a:off x="1883041" y="5050428"/>
            <a:ext cx="481584" cy="450494"/>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59" name="TextBox 58">
            <a:extLst>
              <a:ext uri="{FF2B5EF4-FFF2-40B4-BE49-F238E27FC236}">
                <a16:creationId xmlns:a16="http://schemas.microsoft.com/office/drawing/2014/main" id="{6E51E716-4310-45D9-9FBD-9B23C6A6DB39}"/>
              </a:ext>
            </a:extLst>
          </p:cNvPr>
          <p:cNvSpPr txBox="1"/>
          <p:nvPr/>
        </p:nvSpPr>
        <p:spPr>
          <a:xfrm>
            <a:off x="2125842" y="4578471"/>
            <a:ext cx="1210585" cy="293414"/>
          </a:xfrm>
          <a:prstGeom prst="rect">
            <a:avLst/>
          </a:prstGeom>
          <a:noFill/>
        </p:spPr>
        <p:txBody>
          <a:bodyPr wrap="square">
            <a:spAutoFit/>
          </a:bodyPr>
          <a:lstStyle/>
          <a:p>
            <a:pPr>
              <a:lnSpc>
                <a:spcPct val="150000"/>
              </a:lnSpc>
              <a:spcBef>
                <a:spcPts val="400"/>
              </a:spcBef>
            </a:pPr>
            <a:r>
              <a:rPr lang="ko-KR" altLang="en-US" sz="1000">
                <a:solidFill>
                  <a:schemeClr val="tx1"/>
                </a:solidFill>
                <a:effectLst/>
                <a:latin typeface="+mn-ea"/>
              </a:rPr>
              <a:t>객체 바인딩 수행</a:t>
            </a:r>
            <a:endParaRPr lang="en-US" altLang="ko-KR" sz="1000">
              <a:solidFill>
                <a:schemeClr val="tx1"/>
              </a:solidFill>
              <a:effectLst/>
            </a:endParaRPr>
          </a:p>
        </p:txBody>
      </p:sp>
      <p:cxnSp>
        <p:nvCxnSpPr>
          <p:cNvPr id="60" name="직선 화살표 연결선 59">
            <a:extLst>
              <a:ext uri="{FF2B5EF4-FFF2-40B4-BE49-F238E27FC236}">
                <a16:creationId xmlns:a16="http://schemas.microsoft.com/office/drawing/2014/main" id="{4AA5DEF9-B770-4281-A44D-93DBDBB54021}"/>
              </a:ext>
            </a:extLst>
          </p:cNvPr>
          <p:cNvCxnSpPr>
            <a:cxnSpLocks/>
            <a:stCxn id="48" idx="2"/>
            <a:endCxn id="56" idx="0"/>
          </p:cNvCxnSpPr>
          <p:nvPr/>
        </p:nvCxnSpPr>
        <p:spPr>
          <a:xfrm flipH="1">
            <a:off x="2123833" y="4390503"/>
            <a:ext cx="2009" cy="65992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직선 화살표 연결선 29">
            <a:extLst>
              <a:ext uri="{FF2B5EF4-FFF2-40B4-BE49-F238E27FC236}">
                <a16:creationId xmlns:a16="http://schemas.microsoft.com/office/drawing/2014/main" id="{7F58F8AF-B99B-4DD6-AEEB-B98A59DB7BBF}"/>
              </a:ext>
            </a:extLst>
          </p:cNvPr>
          <p:cNvCxnSpPr>
            <a:cxnSpLocks/>
            <a:stCxn id="56" idx="3"/>
            <a:endCxn id="47" idx="1"/>
          </p:cNvCxnSpPr>
          <p:nvPr/>
        </p:nvCxnSpPr>
        <p:spPr>
          <a:xfrm>
            <a:off x="2364625" y="5275675"/>
            <a:ext cx="89205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F534FFE9-E255-4FAF-9650-8EC8B6C1DAD5}"/>
              </a:ext>
            </a:extLst>
          </p:cNvPr>
          <p:cNvSpPr txBox="1"/>
          <p:nvPr/>
        </p:nvSpPr>
        <p:spPr>
          <a:xfrm>
            <a:off x="2622128" y="4974527"/>
            <a:ext cx="278147" cy="293414"/>
          </a:xfrm>
          <a:prstGeom prst="rect">
            <a:avLst/>
          </a:prstGeom>
          <a:noFill/>
        </p:spPr>
        <p:txBody>
          <a:bodyPr wrap="square">
            <a:spAutoFit/>
          </a:bodyPr>
          <a:lstStyle/>
          <a:p>
            <a:pPr>
              <a:lnSpc>
                <a:spcPct val="150000"/>
              </a:lnSpc>
              <a:spcBef>
                <a:spcPts val="400"/>
              </a:spcBef>
            </a:pPr>
            <a:r>
              <a:rPr lang="en-US" altLang="ko-KR" sz="1000">
                <a:solidFill>
                  <a:srgbClr val="FF0000"/>
                </a:solidFill>
                <a:effectLst/>
              </a:rPr>
              <a:t>Y</a:t>
            </a:r>
          </a:p>
        </p:txBody>
      </p:sp>
      <p:sp>
        <p:nvSpPr>
          <p:cNvPr id="74" name="TextBox 73">
            <a:extLst>
              <a:ext uri="{FF2B5EF4-FFF2-40B4-BE49-F238E27FC236}">
                <a16:creationId xmlns:a16="http://schemas.microsoft.com/office/drawing/2014/main" id="{1B06BB91-C9BF-4913-8DF4-74B3FA0500BC}"/>
              </a:ext>
            </a:extLst>
          </p:cNvPr>
          <p:cNvSpPr txBox="1"/>
          <p:nvPr/>
        </p:nvSpPr>
        <p:spPr>
          <a:xfrm>
            <a:off x="592107" y="5128975"/>
            <a:ext cx="749013" cy="293414"/>
          </a:xfrm>
          <a:prstGeom prst="rect">
            <a:avLst/>
          </a:prstGeom>
          <a:noFill/>
        </p:spPr>
        <p:txBody>
          <a:bodyPr wrap="square">
            <a:spAutoFit/>
          </a:bodyPr>
          <a:lstStyle/>
          <a:p>
            <a:pPr>
              <a:lnSpc>
                <a:spcPct val="150000"/>
              </a:lnSpc>
              <a:spcBef>
                <a:spcPts val="400"/>
              </a:spcBef>
            </a:pPr>
            <a:r>
              <a:rPr lang="ko-KR" altLang="en-US" sz="1000">
                <a:latin typeface="+mn-ea"/>
              </a:rPr>
              <a:t>계속 수행</a:t>
            </a:r>
            <a:endParaRPr lang="en-US" altLang="ko-KR" sz="1000">
              <a:solidFill>
                <a:schemeClr val="tx1"/>
              </a:solidFill>
              <a:effectLst/>
            </a:endParaRPr>
          </a:p>
        </p:txBody>
      </p:sp>
      <p:cxnSp>
        <p:nvCxnSpPr>
          <p:cNvPr id="75" name="직선 화살표 연결선 74">
            <a:extLst>
              <a:ext uri="{FF2B5EF4-FFF2-40B4-BE49-F238E27FC236}">
                <a16:creationId xmlns:a16="http://schemas.microsoft.com/office/drawing/2014/main" id="{5BA08EF5-1BDB-40DC-AC57-864356453871}"/>
              </a:ext>
            </a:extLst>
          </p:cNvPr>
          <p:cNvCxnSpPr>
            <a:cxnSpLocks/>
            <a:stCxn id="56" idx="1"/>
            <a:endCxn id="74" idx="3"/>
          </p:cNvCxnSpPr>
          <p:nvPr/>
        </p:nvCxnSpPr>
        <p:spPr>
          <a:xfrm flipH="1">
            <a:off x="1341120" y="5275675"/>
            <a:ext cx="541921" cy="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A64017F5-B5F1-4B0C-ACBE-EBB50C089AF3}"/>
              </a:ext>
            </a:extLst>
          </p:cNvPr>
          <p:cNvSpPr txBox="1"/>
          <p:nvPr/>
        </p:nvSpPr>
        <p:spPr>
          <a:xfrm>
            <a:off x="1589151" y="5533702"/>
            <a:ext cx="1210585" cy="806375"/>
          </a:xfrm>
          <a:prstGeom prst="rect">
            <a:avLst/>
          </a:prstGeom>
          <a:noFill/>
        </p:spPr>
        <p:txBody>
          <a:bodyPr wrap="square">
            <a:spAutoFit/>
          </a:bodyPr>
          <a:lstStyle/>
          <a:p>
            <a:pPr>
              <a:lnSpc>
                <a:spcPct val="150000"/>
              </a:lnSpc>
              <a:spcBef>
                <a:spcPts val="400"/>
              </a:spcBef>
            </a:pPr>
            <a:r>
              <a:rPr lang="en-US" altLang="ko-KR" sz="1000">
                <a:solidFill>
                  <a:schemeClr val="tx1"/>
                </a:solidFill>
                <a:effectLst/>
                <a:latin typeface="+mn-ea"/>
              </a:rPr>
              <a:t>@Valid or @Validate or</a:t>
            </a:r>
          </a:p>
          <a:p>
            <a:pPr>
              <a:lnSpc>
                <a:spcPct val="150000"/>
              </a:lnSpc>
              <a:spcBef>
                <a:spcPts val="400"/>
              </a:spcBef>
            </a:pPr>
            <a:r>
              <a:rPr lang="en-US" altLang="ko-KR" sz="1000">
                <a:latin typeface="+mn-ea"/>
              </a:rPr>
              <a:t>@ValidCustom</a:t>
            </a:r>
            <a:endParaRPr lang="en-US" altLang="ko-KR" sz="1000">
              <a:solidFill>
                <a:schemeClr val="tx1"/>
              </a:solidFill>
              <a:effectLst/>
            </a:endParaRPr>
          </a:p>
        </p:txBody>
      </p:sp>
      <p:sp>
        <p:nvSpPr>
          <p:cNvPr id="44" name="TextBox 43">
            <a:extLst>
              <a:ext uri="{FF2B5EF4-FFF2-40B4-BE49-F238E27FC236}">
                <a16:creationId xmlns:a16="http://schemas.microsoft.com/office/drawing/2014/main" id="{AFF16243-62AC-4BF6-8FA5-49C939B3F5A6}"/>
              </a:ext>
            </a:extLst>
          </p:cNvPr>
          <p:cNvSpPr txBox="1"/>
          <p:nvPr/>
        </p:nvSpPr>
        <p:spPr>
          <a:xfrm>
            <a:off x="919468" y="5773240"/>
            <a:ext cx="781949" cy="293414"/>
          </a:xfrm>
          <a:prstGeom prst="rect">
            <a:avLst/>
          </a:prstGeom>
          <a:noFill/>
        </p:spPr>
        <p:txBody>
          <a:bodyPr wrap="square">
            <a:spAutoFit/>
          </a:bodyPr>
          <a:lstStyle/>
          <a:p>
            <a:pPr>
              <a:lnSpc>
                <a:spcPct val="150000"/>
              </a:lnSpc>
              <a:spcBef>
                <a:spcPts val="400"/>
              </a:spcBef>
            </a:pPr>
            <a:r>
              <a:rPr lang="ko-KR" altLang="en-US" sz="1000">
                <a:solidFill>
                  <a:schemeClr val="tx1"/>
                </a:solidFill>
                <a:effectLst/>
                <a:latin typeface="+mn-ea"/>
              </a:rPr>
              <a:t>객체 앞에</a:t>
            </a:r>
            <a:endParaRPr lang="en-US" altLang="ko-KR" sz="1000">
              <a:solidFill>
                <a:schemeClr val="tx1"/>
              </a:solidFill>
              <a:effectLst/>
            </a:endParaRPr>
          </a:p>
        </p:txBody>
      </p:sp>
      <p:sp>
        <p:nvSpPr>
          <p:cNvPr id="47" name="모서리가 둥근 직사각형 38">
            <a:extLst>
              <a:ext uri="{FF2B5EF4-FFF2-40B4-BE49-F238E27FC236}">
                <a16:creationId xmlns:a16="http://schemas.microsoft.com/office/drawing/2014/main" id="{CE10C09B-3AC6-4344-BCF1-365847CB757A}"/>
              </a:ext>
            </a:extLst>
          </p:cNvPr>
          <p:cNvSpPr/>
          <p:nvPr/>
        </p:nvSpPr>
        <p:spPr>
          <a:xfrm>
            <a:off x="3256680" y="5028787"/>
            <a:ext cx="1700553"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ValidatorAdpator</a:t>
            </a:r>
          </a:p>
        </p:txBody>
      </p:sp>
      <p:sp>
        <p:nvSpPr>
          <p:cNvPr id="54" name="모서리가 둥근 직사각형 38">
            <a:extLst>
              <a:ext uri="{FF2B5EF4-FFF2-40B4-BE49-F238E27FC236}">
                <a16:creationId xmlns:a16="http://schemas.microsoft.com/office/drawing/2014/main" id="{CD0A129F-5ED3-40B0-934C-0A9FD05EA4CE}"/>
              </a:ext>
            </a:extLst>
          </p:cNvPr>
          <p:cNvSpPr/>
          <p:nvPr/>
        </p:nvSpPr>
        <p:spPr>
          <a:xfrm>
            <a:off x="5639714" y="5028787"/>
            <a:ext cx="2376526"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LocalValidatorFactoryBean</a:t>
            </a:r>
          </a:p>
        </p:txBody>
      </p:sp>
      <p:sp>
        <p:nvSpPr>
          <p:cNvPr id="58" name="모서리가 둥근 직사각형 38">
            <a:extLst>
              <a:ext uri="{FF2B5EF4-FFF2-40B4-BE49-F238E27FC236}">
                <a16:creationId xmlns:a16="http://schemas.microsoft.com/office/drawing/2014/main" id="{79EF2A59-1BE0-48CF-A0E6-B77B8269CF00}"/>
              </a:ext>
            </a:extLst>
          </p:cNvPr>
          <p:cNvSpPr/>
          <p:nvPr/>
        </p:nvSpPr>
        <p:spPr>
          <a:xfrm>
            <a:off x="6081674" y="4226689"/>
            <a:ext cx="1492606"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ValidatorImpl</a:t>
            </a:r>
          </a:p>
        </p:txBody>
      </p:sp>
      <p:cxnSp>
        <p:nvCxnSpPr>
          <p:cNvPr id="61" name="직선 화살표 연결선 60">
            <a:extLst>
              <a:ext uri="{FF2B5EF4-FFF2-40B4-BE49-F238E27FC236}">
                <a16:creationId xmlns:a16="http://schemas.microsoft.com/office/drawing/2014/main" id="{02CA777B-BF46-4804-9297-3AE218FDD1D6}"/>
              </a:ext>
            </a:extLst>
          </p:cNvPr>
          <p:cNvCxnSpPr>
            <a:cxnSpLocks/>
            <a:stCxn id="47" idx="3"/>
            <a:endCxn id="54" idx="1"/>
          </p:cNvCxnSpPr>
          <p:nvPr/>
        </p:nvCxnSpPr>
        <p:spPr>
          <a:xfrm>
            <a:off x="4957233" y="5275675"/>
            <a:ext cx="682481"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직선 화살표 연결선 62">
            <a:extLst>
              <a:ext uri="{FF2B5EF4-FFF2-40B4-BE49-F238E27FC236}">
                <a16:creationId xmlns:a16="http://schemas.microsoft.com/office/drawing/2014/main" id="{F41B6078-A772-48FB-AC41-158203EC92CC}"/>
              </a:ext>
            </a:extLst>
          </p:cNvPr>
          <p:cNvCxnSpPr>
            <a:cxnSpLocks/>
            <a:stCxn id="54" idx="0"/>
            <a:endCxn id="58" idx="2"/>
          </p:cNvCxnSpPr>
          <p:nvPr/>
        </p:nvCxnSpPr>
        <p:spPr>
          <a:xfrm flipV="1">
            <a:off x="6827977" y="4720465"/>
            <a:ext cx="0" cy="30832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6" name="모서리가 둥근 직사각형 38">
            <a:extLst>
              <a:ext uri="{FF2B5EF4-FFF2-40B4-BE49-F238E27FC236}">
                <a16:creationId xmlns:a16="http://schemas.microsoft.com/office/drawing/2014/main" id="{0A7D28BC-5D23-4FBF-952C-463138F94A81}"/>
              </a:ext>
            </a:extLst>
          </p:cNvPr>
          <p:cNvSpPr/>
          <p:nvPr/>
        </p:nvSpPr>
        <p:spPr>
          <a:xfrm>
            <a:off x="5496393" y="3362581"/>
            <a:ext cx="2663167"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ConstraintValidator</a:t>
            </a:r>
          </a:p>
        </p:txBody>
      </p:sp>
      <p:cxnSp>
        <p:nvCxnSpPr>
          <p:cNvPr id="69" name="직선 화살표 연결선 68">
            <a:extLst>
              <a:ext uri="{FF2B5EF4-FFF2-40B4-BE49-F238E27FC236}">
                <a16:creationId xmlns:a16="http://schemas.microsoft.com/office/drawing/2014/main" id="{DA62110E-CF23-4B8F-A12E-732C05D9BEC0}"/>
              </a:ext>
            </a:extLst>
          </p:cNvPr>
          <p:cNvCxnSpPr>
            <a:cxnSpLocks/>
            <a:stCxn id="58" idx="0"/>
            <a:endCxn id="66" idx="2"/>
          </p:cNvCxnSpPr>
          <p:nvPr/>
        </p:nvCxnSpPr>
        <p:spPr>
          <a:xfrm flipV="1">
            <a:off x="6827977" y="3856357"/>
            <a:ext cx="0" cy="37033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9" name="그림 28">
            <a:extLst>
              <a:ext uri="{FF2B5EF4-FFF2-40B4-BE49-F238E27FC236}">
                <a16:creationId xmlns:a16="http://schemas.microsoft.com/office/drawing/2014/main" id="{CA9D34CE-A618-43DC-8987-C44275F70641}"/>
              </a:ext>
            </a:extLst>
          </p:cNvPr>
          <p:cNvPicPr>
            <a:picLocks noChangeAspect="1"/>
          </p:cNvPicPr>
          <p:nvPr/>
        </p:nvPicPr>
        <p:blipFill>
          <a:blip r:embed="rId3"/>
          <a:stretch>
            <a:fillRect/>
          </a:stretch>
        </p:blipFill>
        <p:spPr>
          <a:xfrm>
            <a:off x="9935812" y="811405"/>
            <a:ext cx="2057683" cy="5596128"/>
          </a:xfrm>
          <a:prstGeom prst="rect">
            <a:avLst/>
          </a:prstGeom>
        </p:spPr>
      </p:pic>
      <p:sp>
        <p:nvSpPr>
          <p:cNvPr id="72" name="모서리가 둥근 직사각형 38">
            <a:extLst>
              <a:ext uri="{FF2B5EF4-FFF2-40B4-BE49-F238E27FC236}">
                <a16:creationId xmlns:a16="http://schemas.microsoft.com/office/drawing/2014/main" id="{80555F44-73AA-4277-BB67-29D4A9ABAE06}"/>
              </a:ext>
            </a:extLst>
          </p:cNvPr>
          <p:cNvSpPr/>
          <p:nvPr/>
        </p:nvSpPr>
        <p:spPr>
          <a:xfrm>
            <a:off x="5493545" y="2498473"/>
            <a:ext cx="2663167"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Set&lt;ConstraintViolation&gt;</a:t>
            </a:r>
          </a:p>
        </p:txBody>
      </p:sp>
      <p:cxnSp>
        <p:nvCxnSpPr>
          <p:cNvPr id="79" name="직선 화살표 연결선 78">
            <a:extLst>
              <a:ext uri="{FF2B5EF4-FFF2-40B4-BE49-F238E27FC236}">
                <a16:creationId xmlns:a16="http://schemas.microsoft.com/office/drawing/2014/main" id="{F0D988CA-14BE-4164-B20B-80DDF1199A8C}"/>
              </a:ext>
            </a:extLst>
          </p:cNvPr>
          <p:cNvCxnSpPr>
            <a:cxnSpLocks/>
            <a:stCxn id="66" idx="0"/>
            <a:endCxn id="72" idx="2"/>
          </p:cNvCxnSpPr>
          <p:nvPr/>
        </p:nvCxnSpPr>
        <p:spPr>
          <a:xfrm flipH="1" flipV="1">
            <a:off x="6825129" y="2992249"/>
            <a:ext cx="2848" cy="37033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1" name="모서리가 둥근 직사각형 38">
            <a:extLst>
              <a:ext uri="{FF2B5EF4-FFF2-40B4-BE49-F238E27FC236}">
                <a16:creationId xmlns:a16="http://schemas.microsoft.com/office/drawing/2014/main" id="{91D61BC5-17B6-4857-A746-4B9BF7F414B2}"/>
              </a:ext>
            </a:extLst>
          </p:cNvPr>
          <p:cNvSpPr/>
          <p:nvPr/>
        </p:nvSpPr>
        <p:spPr>
          <a:xfrm>
            <a:off x="5493545" y="1673391"/>
            <a:ext cx="2663167"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ViolationFieldError</a:t>
            </a:r>
          </a:p>
        </p:txBody>
      </p:sp>
      <p:cxnSp>
        <p:nvCxnSpPr>
          <p:cNvPr id="82" name="직선 화살표 연결선 81">
            <a:extLst>
              <a:ext uri="{FF2B5EF4-FFF2-40B4-BE49-F238E27FC236}">
                <a16:creationId xmlns:a16="http://schemas.microsoft.com/office/drawing/2014/main" id="{B0D3F698-F7C3-483D-BE9E-263D59DEB090}"/>
              </a:ext>
            </a:extLst>
          </p:cNvPr>
          <p:cNvCxnSpPr>
            <a:cxnSpLocks/>
            <a:stCxn id="72" idx="0"/>
            <a:endCxn id="81" idx="2"/>
          </p:cNvCxnSpPr>
          <p:nvPr/>
        </p:nvCxnSpPr>
        <p:spPr>
          <a:xfrm flipV="1">
            <a:off x="6825129" y="2167167"/>
            <a:ext cx="0" cy="33130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3" name="모서리가 둥근 직사각형 38">
            <a:extLst>
              <a:ext uri="{FF2B5EF4-FFF2-40B4-BE49-F238E27FC236}">
                <a16:creationId xmlns:a16="http://schemas.microsoft.com/office/drawing/2014/main" id="{BB127686-DC79-45DF-926B-F29BD40A5D2A}"/>
              </a:ext>
            </a:extLst>
          </p:cNvPr>
          <p:cNvSpPr/>
          <p:nvPr/>
        </p:nvSpPr>
        <p:spPr>
          <a:xfrm>
            <a:off x="6099506" y="835575"/>
            <a:ext cx="1450617"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BindingResult</a:t>
            </a:r>
            <a:endParaRPr lang="en-US" altLang="ko-KR" sz="1400">
              <a:solidFill>
                <a:schemeClr val="tx1"/>
              </a:solidFill>
              <a:effectLst/>
            </a:endParaRPr>
          </a:p>
        </p:txBody>
      </p:sp>
      <p:cxnSp>
        <p:nvCxnSpPr>
          <p:cNvPr id="84" name="직선 화살표 연결선 83">
            <a:extLst>
              <a:ext uri="{FF2B5EF4-FFF2-40B4-BE49-F238E27FC236}">
                <a16:creationId xmlns:a16="http://schemas.microsoft.com/office/drawing/2014/main" id="{724CA7BA-FB32-4CE1-B35C-EF272C2B4E23}"/>
              </a:ext>
            </a:extLst>
          </p:cNvPr>
          <p:cNvCxnSpPr>
            <a:cxnSpLocks/>
            <a:stCxn id="81" idx="0"/>
            <a:endCxn id="83" idx="2"/>
          </p:cNvCxnSpPr>
          <p:nvPr/>
        </p:nvCxnSpPr>
        <p:spPr>
          <a:xfrm flipH="1" flipV="1">
            <a:off x="6824815" y="1329351"/>
            <a:ext cx="314" cy="34404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5" name="화살표: 오른쪽 44">
            <a:extLst>
              <a:ext uri="{FF2B5EF4-FFF2-40B4-BE49-F238E27FC236}">
                <a16:creationId xmlns:a16="http://schemas.microsoft.com/office/drawing/2014/main" id="{345DE0CD-4255-4853-BD15-BEBE8BCD3164}"/>
              </a:ext>
            </a:extLst>
          </p:cNvPr>
          <p:cNvSpPr/>
          <p:nvPr/>
        </p:nvSpPr>
        <p:spPr>
          <a:xfrm>
            <a:off x="8870447" y="3507912"/>
            <a:ext cx="695231" cy="205917"/>
          </a:xfrm>
          <a:prstGeom prst="rightArrow">
            <a:avLst>
              <a:gd name="adj1" fmla="val 38159"/>
              <a:gd name="adj2" fmla="val 82564"/>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ko-KR" altLang="en-US"/>
          </a:p>
        </p:txBody>
      </p:sp>
      <p:sp>
        <p:nvSpPr>
          <p:cNvPr id="85" name="TextBox 84">
            <a:extLst>
              <a:ext uri="{FF2B5EF4-FFF2-40B4-BE49-F238E27FC236}">
                <a16:creationId xmlns:a16="http://schemas.microsoft.com/office/drawing/2014/main" id="{B015ABDC-8B24-458C-A56C-C60E4AF84718}"/>
              </a:ext>
            </a:extLst>
          </p:cNvPr>
          <p:cNvSpPr txBox="1"/>
          <p:nvPr/>
        </p:nvSpPr>
        <p:spPr>
          <a:xfrm>
            <a:off x="6824813" y="3914191"/>
            <a:ext cx="2313087" cy="293414"/>
          </a:xfrm>
          <a:prstGeom prst="rect">
            <a:avLst/>
          </a:prstGeom>
          <a:noFill/>
        </p:spPr>
        <p:txBody>
          <a:bodyPr wrap="square">
            <a:spAutoFit/>
          </a:bodyPr>
          <a:lstStyle/>
          <a:p>
            <a:pPr>
              <a:lnSpc>
                <a:spcPct val="150000"/>
              </a:lnSpc>
              <a:spcBef>
                <a:spcPts val="400"/>
              </a:spcBef>
            </a:pPr>
            <a:r>
              <a:rPr lang="ko-KR" altLang="en-US" sz="1000">
                <a:solidFill>
                  <a:schemeClr val="tx1"/>
                </a:solidFill>
                <a:effectLst/>
                <a:latin typeface="+mn-ea"/>
              </a:rPr>
              <a:t>적절한 검증기를 선택해서 검증 수행</a:t>
            </a:r>
            <a:endParaRPr lang="en-US" altLang="ko-KR" sz="1000">
              <a:solidFill>
                <a:schemeClr val="tx1"/>
              </a:solidFill>
              <a:effectLst/>
            </a:endParaRPr>
          </a:p>
        </p:txBody>
      </p:sp>
      <p:sp>
        <p:nvSpPr>
          <p:cNvPr id="86" name="TextBox 85">
            <a:extLst>
              <a:ext uri="{FF2B5EF4-FFF2-40B4-BE49-F238E27FC236}">
                <a16:creationId xmlns:a16="http://schemas.microsoft.com/office/drawing/2014/main" id="{52EC7D6A-C56B-4E47-97D8-F33B3BF01A8E}"/>
              </a:ext>
            </a:extLst>
          </p:cNvPr>
          <p:cNvSpPr txBox="1"/>
          <p:nvPr/>
        </p:nvSpPr>
        <p:spPr>
          <a:xfrm>
            <a:off x="6843534" y="3047548"/>
            <a:ext cx="1967796" cy="293414"/>
          </a:xfrm>
          <a:prstGeom prst="rect">
            <a:avLst/>
          </a:prstGeom>
          <a:noFill/>
        </p:spPr>
        <p:txBody>
          <a:bodyPr wrap="square">
            <a:spAutoFit/>
          </a:bodyPr>
          <a:lstStyle/>
          <a:p>
            <a:pPr>
              <a:lnSpc>
                <a:spcPct val="150000"/>
              </a:lnSpc>
              <a:spcBef>
                <a:spcPts val="400"/>
              </a:spcBef>
            </a:pPr>
            <a:r>
              <a:rPr lang="ko-KR" altLang="en-US" sz="1000">
                <a:solidFill>
                  <a:schemeClr val="tx1"/>
                </a:solidFill>
                <a:effectLst/>
                <a:latin typeface="+mn-ea"/>
              </a:rPr>
              <a:t>오류가 난 검증결과를 모은다</a:t>
            </a:r>
            <a:endParaRPr lang="en-US" altLang="ko-KR" sz="1000">
              <a:solidFill>
                <a:schemeClr val="tx1"/>
              </a:solidFill>
              <a:effectLst/>
            </a:endParaRPr>
          </a:p>
        </p:txBody>
      </p:sp>
      <p:sp>
        <p:nvSpPr>
          <p:cNvPr id="87" name="TextBox 86">
            <a:extLst>
              <a:ext uri="{FF2B5EF4-FFF2-40B4-BE49-F238E27FC236}">
                <a16:creationId xmlns:a16="http://schemas.microsoft.com/office/drawing/2014/main" id="{9603B9E1-2A24-4FCE-B7E0-46C944314E09}"/>
              </a:ext>
            </a:extLst>
          </p:cNvPr>
          <p:cNvSpPr txBox="1"/>
          <p:nvPr/>
        </p:nvSpPr>
        <p:spPr>
          <a:xfrm>
            <a:off x="6840687" y="2186113"/>
            <a:ext cx="1967796" cy="293414"/>
          </a:xfrm>
          <a:prstGeom prst="rect">
            <a:avLst/>
          </a:prstGeom>
          <a:noFill/>
        </p:spPr>
        <p:txBody>
          <a:bodyPr wrap="square">
            <a:spAutoFit/>
          </a:bodyPr>
          <a:lstStyle/>
          <a:p>
            <a:pPr>
              <a:lnSpc>
                <a:spcPct val="150000"/>
              </a:lnSpc>
              <a:spcBef>
                <a:spcPts val="400"/>
              </a:spcBef>
            </a:pPr>
            <a:r>
              <a:rPr lang="ko-KR" altLang="en-US" sz="1000"/>
              <a:t>검증결과</a:t>
            </a:r>
            <a:r>
              <a:rPr lang="ko-KR" altLang="en-US" sz="1000">
                <a:solidFill>
                  <a:schemeClr val="tx1"/>
                </a:solidFill>
                <a:effectLst/>
              </a:rPr>
              <a:t>를 필드 객체에 담는다</a:t>
            </a:r>
            <a:endParaRPr lang="en-US" altLang="ko-KR" sz="1000">
              <a:solidFill>
                <a:schemeClr val="tx1"/>
              </a:solidFill>
              <a:effectLst/>
            </a:endParaRPr>
          </a:p>
        </p:txBody>
      </p:sp>
      <p:sp>
        <p:nvSpPr>
          <p:cNvPr id="88" name="TextBox 87">
            <a:extLst>
              <a:ext uri="{FF2B5EF4-FFF2-40B4-BE49-F238E27FC236}">
                <a16:creationId xmlns:a16="http://schemas.microsoft.com/office/drawing/2014/main" id="{641B1744-79FC-4AF0-86E9-0C69846C2499}"/>
              </a:ext>
            </a:extLst>
          </p:cNvPr>
          <p:cNvSpPr txBox="1"/>
          <p:nvPr/>
        </p:nvSpPr>
        <p:spPr>
          <a:xfrm>
            <a:off x="4312157" y="3462762"/>
            <a:ext cx="1189198" cy="293414"/>
          </a:xfrm>
          <a:prstGeom prst="rect">
            <a:avLst/>
          </a:prstGeom>
          <a:noFill/>
        </p:spPr>
        <p:txBody>
          <a:bodyPr wrap="square">
            <a:spAutoFit/>
          </a:bodyPr>
          <a:lstStyle/>
          <a:p>
            <a:pPr>
              <a:lnSpc>
                <a:spcPct val="150000"/>
              </a:lnSpc>
              <a:spcBef>
                <a:spcPts val="400"/>
              </a:spcBef>
            </a:pPr>
            <a:r>
              <a:rPr lang="ko-KR" altLang="en-US" sz="1000">
                <a:latin typeface="+mn-ea"/>
              </a:rPr>
              <a:t>제약 조건 </a:t>
            </a:r>
            <a:r>
              <a:rPr lang="ko-KR" altLang="en-US" sz="1000">
                <a:effectLst/>
                <a:latin typeface="+mn-ea"/>
              </a:rPr>
              <a:t>검증기</a:t>
            </a:r>
            <a:endParaRPr lang="en-US" altLang="ko-KR" sz="1000">
              <a:effectLst/>
            </a:endParaRPr>
          </a:p>
        </p:txBody>
      </p:sp>
      <p:sp>
        <p:nvSpPr>
          <p:cNvPr id="89" name="TextBox 88">
            <a:extLst>
              <a:ext uri="{FF2B5EF4-FFF2-40B4-BE49-F238E27FC236}">
                <a16:creationId xmlns:a16="http://schemas.microsoft.com/office/drawing/2014/main" id="{A5A1A531-7E4D-45C6-999E-3A6954D83C61}"/>
              </a:ext>
            </a:extLst>
          </p:cNvPr>
          <p:cNvSpPr txBox="1"/>
          <p:nvPr/>
        </p:nvSpPr>
        <p:spPr>
          <a:xfrm>
            <a:off x="2475207" y="5774374"/>
            <a:ext cx="1210585" cy="293414"/>
          </a:xfrm>
          <a:prstGeom prst="rect">
            <a:avLst/>
          </a:prstGeom>
          <a:noFill/>
        </p:spPr>
        <p:txBody>
          <a:bodyPr wrap="square">
            <a:spAutoFit/>
          </a:bodyPr>
          <a:lstStyle/>
          <a:p>
            <a:pPr>
              <a:lnSpc>
                <a:spcPct val="150000"/>
              </a:lnSpc>
              <a:spcBef>
                <a:spcPts val="400"/>
              </a:spcBef>
            </a:pPr>
            <a:r>
              <a:rPr lang="ko-KR" altLang="en-US" sz="1000">
                <a:solidFill>
                  <a:schemeClr val="tx1"/>
                </a:solidFill>
                <a:effectLst/>
                <a:latin typeface="+mn-ea"/>
              </a:rPr>
              <a:t>선언되어 있는가</a:t>
            </a:r>
            <a:r>
              <a:rPr lang="en-US" altLang="ko-KR" sz="1000">
                <a:solidFill>
                  <a:schemeClr val="tx1"/>
                </a:solidFill>
                <a:effectLst/>
                <a:latin typeface="+mn-ea"/>
              </a:rPr>
              <a:t>?</a:t>
            </a:r>
            <a:endParaRPr lang="en-US" altLang="ko-KR" sz="1000">
              <a:solidFill>
                <a:schemeClr val="tx1"/>
              </a:solidFill>
              <a:effectLst/>
            </a:endParaRPr>
          </a:p>
        </p:txBody>
      </p:sp>
      <p:sp>
        <p:nvSpPr>
          <p:cNvPr id="90" name="TextBox 89">
            <a:extLst>
              <a:ext uri="{FF2B5EF4-FFF2-40B4-BE49-F238E27FC236}">
                <a16:creationId xmlns:a16="http://schemas.microsoft.com/office/drawing/2014/main" id="{D4BD7D86-2A8D-4EF9-9E4C-B27E2FE5AFEB}"/>
              </a:ext>
            </a:extLst>
          </p:cNvPr>
          <p:cNvSpPr txBox="1"/>
          <p:nvPr/>
        </p:nvSpPr>
        <p:spPr>
          <a:xfrm>
            <a:off x="1505184" y="4974527"/>
            <a:ext cx="278147" cy="293414"/>
          </a:xfrm>
          <a:prstGeom prst="rect">
            <a:avLst/>
          </a:prstGeom>
          <a:noFill/>
        </p:spPr>
        <p:txBody>
          <a:bodyPr wrap="square">
            <a:spAutoFit/>
          </a:bodyPr>
          <a:lstStyle/>
          <a:p>
            <a:pPr>
              <a:lnSpc>
                <a:spcPct val="150000"/>
              </a:lnSpc>
              <a:spcBef>
                <a:spcPts val="400"/>
              </a:spcBef>
            </a:pPr>
            <a:r>
              <a:rPr lang="en-US" altLang="ko-KR" sz="1000">
                <a:solidFill>
                  <a:srgbClr val="FF0000"/>
                </a:solidFill>
                <a:effectLst/>
              </a:rPr>
              <a:t>N</a:t>
            </a:r>
          </a:p>
        </p:txBody>
      </p:sp>
    </p:spTree>
    <p:extLst>
      <p:ext uri="{BB962C8B-B14F-4D97-AF65-F5344CB8AC3E}">
        <p14:creationId xmlns:p14="http://schemas.microsoft.com/office/powerpoint/2010/main" val="2199073030"/>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BC510F-995A-8147-BB7F-AE78EEB5CADD}"/>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DC7318E5-AB66-A43C-21E0-7BDA0F8C3244}"/>
              </a:ext>
            </a:extLst>
          </p:cNvPr>
          <p:cNvSpPr txBox="1"/>
          <p:nvPr/>
        </p:nvSpPr>
        <p:spPr>
          <a:xfrm>
            <a:off x="3110613" y="2921169"/>
            <a:ext cx="5970802" cy="830997"/>
          </a:xfrm>
          <a:prstGeom prst="rect">
            <a:avLst/>
          </a:prstGeom>
          <a:noFill/>
        </p:spPr>
        <p:txBody>
          <a:bodyPr wrap="none" rtlCol="0">
            <a:spAutoFit/>
          </a:bodyPr>
          <a:lstStyle/>
          <a:p>
            <a:pPr algn="ctr"/>
            <a:r>
              <a:rPr lang="en-US" altLang="ko-KR" sz="4800">
                <a:solidFill>
                  <a:schemeClr val="accent1">
                    <a:lumMod val="75000"/>
                  </a:schemeClr>
                </a:solidFill>
                <a:latin typeface="+mj-lt"/>
              </a:rPr>
              <a:t>MessageSource </a:t>
            </a:r>
            <a:r>
              <a:rPr lang="ko-KR" altLang="en-US" sz="4800">
                <a:solidFill>
                  <a:schemeClr val="accent1">
                    <a:lumMod val="75000"/>
                  </a:schemeClr>
                </a:solidFill>
                <a:latin typeface="+mj-lt"/>
              </a:rPr>
              <a:t>연동</a:t>
            </a:r>
          </a:p>
        </p:txBody>
      </p:sp>
      <p:sp>
        <p:nvSpPr>
          <p:cNvPr id="3" name="TextBox 2">
            <a:extLst>
              <a:ext uri="{FF2B5EF4-FFF2-40B4-BE49-F238E27FC236}">
                <a16:creationId xmlns:a16="http://schemas.microsoft.com/office/drawing/2014/main" id="{D780FDBE-6915-411B-4611-F771F5762B73}"/>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219372332"/>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직사각형 15">
            <a:extLst>
              <a:ext uri="{FF2B5EF4-FFF2-40B4-BE49-F238E27FC236}">
                <a16:creationId xmlns:a16="http://schemas.microsoft.com/office/drawing/2014/main" id="{329A2612-2917-599E-461B-EA9902094779}"/>
              </a:ext>
            </a:extLst>
          </p:cNvPr>
          <p:cNvSpPr/>
          <p:nvPr/>
        </p:nvSpPr>
        <p:spPr>
          <a:xfrm>
            <a:off x="82149" y="213183"/>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sp>
        <p:nvSpPr>
          <p:cNvPr id="20" name="직사각형 19">
            <a:extLst>
              <a:ext uri="{FF2B5EF4-FFF2-40B4-BE49-F238E27FC236}">
                <a16:creationId xmlns:a16="http://schemas.microsoft.com/office/drawing/2014/main" id="{61375DAE-60DA-4DA3-9B40-F5ECB5BD761A}"/>
              </a:ext>
            </a:extLst>
          </p:cNvPr>
          <p:cNvSpPr/>
          <p:nvPr/>
        </p:nvSpPr>
        <p:spPr>
          <a:xfrm>
            <a:off x="409830" y="582515"/>
            <a:ext cx="9405289"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Bean Validation </a:t>
            </a:r>
            <a:r>
              <a:rPr lang="ko-KR" altLang="en-US" sz="1200"/>
              <a:t>에서 검증 메시지는 메시지를 하드 코딩하지 않고 </a:t>
            </a:r>
            <a:r>
              <a:rPr lang="en-US" altLang="ko-KR" sz="1200"/>
              <a:t>MessageSource </a:t>
            </a:r>
            <a:r>
              <a:rPr lang="ko-KR" altLang="en-US" sz="1200"/>
              <a:t>를 통해 다양한 언어로 메시지를 관리할 수 있다</a:t>
            </a:r>
            <a:endParaRPr lang="en-US" altLang="ko-KR" sz="1200"/>
          </a:p>
        </p:txBody>
      </p:sp>
      <p:sp>
        <p:nvSpPr>
          <p:cNvPr id="25" name="모서리가 둥근 직사각형 38">
            <a:extLst>
              <a:ext uri="{FF2B5EF4-FFF2-40B4-BE49-F238E27FC236}">
                <a16:creationId xmlns:a16="http://schemas.microsoft.com/office/drawing/2014/main" id="{67F8F400-EEB2-442D-991D-05488640D87C}"/>
              </a:ext>
            </a:extLst>
          </p:cNvPr>
          <p:cNvSpPr/>
          <p:nvPr/>
        </p:nvSpPr>
        <p:spPr>
          <a:xfrm>
            <a:off x="1447843" y="1110997"/>
            <a:ext cx="2376526"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LocalValidatorFactoryBean</a:t>
            </a:r>
          </a:p>
        </p:txBody>
      </p:sp>
      <p:sp>
        <p:nvSpPr>
          <p:cNvPr id="26" name="모서리가 둥근 직사각형 38">
            <a:extLst>
              <a:ext uri="{FF2B5EF4-FFF2-40B4-BE49-F238E27FC236}">
                <a16:creationId xmlns:a16="http://schemas.microsoft.com/office/drawing/2014/main" id="{A17EDCCB-E7C9-4489-ADBD-CD4B9E328C69}"/>
              </a:ext>
            </a:extLst>
          </p:cNvPr>
          <p:cNvSpPr/>
          <p:nvPr/>
        </p:nvSpPr>
        <p:spPr>
          <a:xfrm>
            <a:off x="1664140" y="1981547"/>
            <a:ext cx="1943933"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ConstraintViolation</a:t>
            </a:r>
          </a:p>
        </p:txBody>
      </p:sp>
      <p:sp>
        <p:nvSpPr>
          <p:cNvPr id="29" name="모서리가 둥근 직사각형 38">
            <a:extLst>
              <a:ext uri="{FF2B5EF4-FFF2-40B4-BE49-F238E27FC236}">
                <a16:creationId xmlns:a16="http://schemas.microsoft.com/office/drawing/2014/main" id="{F69DC27D-8311-4673-A30A-2E4FEE6F904F}"/>
              </a:ext>
            </a:extLst>
          </p:cNvPr>
          <p:cNvSpPr/>
          <p:nvPr/>
        </p:nvSpPr>
        <p:spPr>
          <a:xfrm>
            <a:off x="1809041" y="3688386"/>
            <a:ext cx="1654136"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BindingResult</a:t>
            </a:r>
          </a:p>
        </p:txBody>
      </p:sp>
      <p:sp>
        <p:nvSpPr>
          <p:cNvPr id="30" name="모서리가 둥근 직사각형 38">
            <a:extLst>
              <a:ext uri="{FF2B5EF4-FFF2-40B4-BE49-F238E27FC236}">
                <a16:creationId xmlns:a16="http://schemas.microsoft.com/office/drawing/2014/main" id="{F17DBB6E-0E5B-48EE-AE1F-2BB4A413B5D1}"/>
              </a:ext>
            </a:extLst>
          </p:cNvPr>
          <p:cNvSpPr/>
          <p:nvPr/>
        </p:nvSpPr>
        <p:spPr>
          <a:xfrm>
            <a:off x="1230954" y="4602042"/>
            <a:ext cx="2810309"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DefaultMessageCodesResolver</a:t>
            </a:r>
          </a:p>
        </p:txBody>
      </p:sp>
      <p:sp>
        <p:nvSpPr>
          <p:cNvPr id="31" name="모서리가 둥근 직사각형 38">
            <a:extLst>
              <a:ext uri="{FF2B5EF4-FFF2-40B4-BE49-F238E27FC236}">
                <a16:creationId xmlns:a16="http://schemas.microsoft.com/office/drawing/2014/main" id="{4B6D7DF4-B909-4931-9DCC-27731056C781}"/>
              </a:ext>
            </a:extLst>
          </p:cNvPr>
          <p:cNvSpPr/>
          <p:nvPr/>
        </p:nvSpPr>
        <p:spPr>
          <a:xfrm>
            <a:off x="5056394" y="1107333"/>
            <a:ext cx="1555067" cy="501415"/>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ValidatorImpl</a:t>
            </a:r>
          </a:p>
        </p:txBody>
      </p:sp>
      <p:sp>
        <p:nvSpPr>
          <p:cNvPr id="32" name="모서리가 둥근 직사각형 38">
            <a:extLst>
              <a:ext uri="{FF2B5EF4-FFF2-40B4-BE49-F238E27FC236}">
                <a16:creationId xmlns:a16="http://schemas.microsoft.com/office/drawing/2014/main" id="{4AC77BDC-7223-4DEA-B649-BEFE40590061}"/>
              </a:ext>
            </a:extLst>
          </p:cNvPr>
          <p:cNvSpPr/>
          <p:nvPr/>
        </p:nvSpPr>
        <p:spPr>
          <a:xfrm>
            <a:off x="2041977" y="2890973"/>
            <a:ext cx="1188264" cy="493776"/>
          </a:xfrm>
          <a:prstGeom prst="roundRect">
            <a:avLst/>
          </a:prstGeom>
          <a:solidFill>
            <a:schemeClr val="accent5">
              <a:lumMod val="60000"/>
              <a:lumOff val="4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@NotBlank</a:t>
            </a:r>
          </a:p>
        </p:txBody>
      </p:sp>
      <p:cxnSp>
        <p:nvCxnSpPr>
          <p:cNvPr id="3" name="직선 화살표 연결선 2">
            <a:extLst>
              <a:ext uri="{FF2B5EF4-FFF2-40B4-BE49-F238E27FC236}">
                <a16:creationId xmlns:a16="http://schemas.microsoft.com/office/drawing/2014/main" id="{6BD38291-326F-462C-9FAF-721AE1B43D6D}"/>
              </a:ext>
            </a:extLst>
          </p:cNvPr>
          <p:cNvCxnSpPr>
            <a:cxnSpLocks/>
            <a:stCxn id="25" idx="3"/>
            <a:endCxn id="31" idx="1"/>
          </p:cNvCxnSpPr>
          <p:nvPr/>
        </p:nvCxnSpPr>
        <p:spPr>
          <a:xfrm>
            <a:off x="3824369" y="1357885"/>
            <a:ext cx="1232025" cy="15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직선 화살표 연결선 9">
            <a:extLst>
              <a:ext uri="{FF2B5EF4-FFF2-40B4-BE49-F238E27FC236}">
                <a16:creationId xmlns:a16="http://schemas.microsoft.com/office/drawing/2014/main" id="{2D479BF2-80FA-4839-824A-524FC8FACBC7}"/>
              </a:ext>
            </a:extLst>
          </p:cNvPr>
          <p:cNvCxnSpPr>
            <a:stCxn id="25" idx="2"/>
            <a:endCxn id="26" idx="0"/>
          </p:cNvCxnSpPr>
          <p:nvPr/>
        </p:nvCxnSpPr>
        <p:spPr>
          <a:xfrm>
            <a:off x="2636106" y="1604773"/>
            <a:ext cx="1" cy="37677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직선 화살표 연결선 12">
            <a:extLst>
              <a:ext uri="{FF2B5EF4-FFF2-40B4-BE49-F238E27FC236}">
                <a16:creationId xmlns:a16="http://schemas.microsoft.com/office/drawing/2014/main" id="{2AB5FD98-A7BC-4D45-9E42-46808FD72B22}"/>
              </a:ext>
            </a:extLst>
          </p:cNvPr>
          <p:cNvCxnSpPr>
            <a:cxnSpLocks/>
            <a:stCxn id="26" idx="2"/>
            <a:endCxn id="32" idx="0"/>
          </p:cNvCxnSpPr>
          <p:nvPr/>
        </p:nvCxnSpPr>
        <p:spPr>
          <a:xfrm>
            <a:off x="2636107" y="2475323"/>
            <a:ext cx="2" cy="41565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731A0DF5-EAA1-4F03-947F-095D8446E567}"/>
              </a:ext>
            </a:extLst>
          </p:cNvPr>
          <p:cNvCxnSpPr>
            <a:cxnSpLocks/>
            <a:stCxn id="32" idx="2"/>
            <a:endCxn id="29" idx="0"/>
          </p:cNvCxnSpPr>
          <p:nvPr/>
        </p:nvCxnSpPr>
        <p:spPr>
          <a:xfrm>
            <a:off x="2636109" y="3384749"/>
            <a:ext cx="0" cy="30363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직선 화살표 연결선 36">
            <a:extLst>
              <a:ext uri="{FF2B5EF4-FFF2-40B4-BE49-F238E27FC236}">
                <a16:creationId xmlns:a16="http://schemas.microsoft.com/office/drawing/2014/main" id="{5E14C121-CA42-4FBE-8935-4402424A65AF}"/>
              </a:ext>
            </a:extLst>
          </p:cNvPr>
          <p:cNvCxnSpPr>
            <a:cxnSpLocks/>
            <a:stCxn id="29" idx="2"/>
            <a:endCxn id="30" idx="0"/>
          </p:cNvCxnSpPr>
          <p:nvPr/>
        </p:nvCxnSpPr>
        <p:spPr>
          <a:xfrm>
            <a:off x="2636109" y="4182162"/>
            <a:ext cx="0" cy="41988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3" name="그림 42">
            <a:extLst>
              <a:ext uri="{FF2B5EF4-FFF2-40B4-BE49-F238E27FC236}">
                <a16:creationId xmlns:a16="http://schemas.microsoft.com/office/drawing/2014/main" id="{B7BE2832-E956-447B-BF8F-03E3579717D9}"/>
              </a:ext>
            </a:extLst>
          </p:cNvPr>
          <p:cNvPicPr>
            <a:picLocks noChangeAspect="1"/>
          </p:cNvPicPr>
          <p:nvPr/>
        </p:nvPicPr>
        <p:blipFill rotWithShape="1">
          <a:blip r:embed="rId3"/>
          <a:srcRect r="63264"/>
          <a:stretch/>
        </p:blipFill>
        <p:spPr>
          <a:xfrm>
            <a:off x="1547900" y="5369128"/>
            <a:ext cx="2176414" cy="1209675"/>
          </a:xfrm>
          <a:prstGeom prst="rect">
            <a:avLst/>
          </a:prstGeom>
        </p:spPr>
      </p:pic>
      <p:cxnSp>
        <p:nvCxnSpPr>
          <p:cNvPr id="52" name="직선 화살표 연결선 51">
            <a:extLst>
              <a:ext uri="{FF2B5EF4-FFF2-40B4-BE49-F238E27FC236}">
                <a16:creationId xmlns:a16="http://schemas.microsoft.com/office/drawing/2014/main" id="{3FC041DD-6F0D-46BF-85C8-CAF69C590100}"/>
              </a:ext>
            </a:extLst>
          </p:cNvPr>
          <p:cNvCxnSpPr>
            <a:cxnSpLocks/>
            <a:stCxn id="30" idx="2"/>
            <a:endCxn id="43" idx="0"/>
          </p:cNvCxnSpPr>
          <p:nvPr/>
        </p:nvCxnSpPr>
        <p:spPr>
          <a:xfrm flipH="1">
            <a:off x="2636107" y="5095818"/>
            <a:ext cx="2" cy="27331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3" name="직사각형 52">
            <a:extLst>
              <a:ext uri="{FF2B5EF4-FFF2-40B4-BE49-F238E27FC236}">
                <a16:creationId xmlns:a16="http://schemas.microsoft.com/office/drawing/2014/main" id="{032734F9-2C75-4C4D-956F-EAD8743039F9}"/>
              </a:ext>
            </a:extLst>
          </p:cNvPr>
          <p:cNvSpPr/>
          <p:nvPr/>
        </p:nvSpPr>
        <p:spPr>
          <a:xfrm>
            <a:off x="3724314" y="5833733"/>
            <a:ext cx="3647114" cy="333617"/>
          </a:xfrm>
          <a:prstGeom prst="rect">
            <a:avLst/>
          </a:prstGeom>
        </p:spPr>
        <p:txBody>
          <a:bodyPr wrap="square">
            <a:spAutoFit/>
          </a:bodyPr>
          <a:lstStyle/>
          <a:p>
            <a:pPr>
              <a:lnSpc>
                <a:spcPct val="150000"/>
              </a:lnSpc>
            </a:pPr>
            <a:r>
              <a:rPr lang="ko-KR" altLang="en-US" sz="1200">
                <a:latin typeface="+mn-ea"/>
              </a:rPr>
              <a:t>제약 조건 어노테이션명으로 오류코드를 생성한다</a:t>
            </a:r>
            <a:endParaRPr lang="en-US" altLang="ko-KR" sz="1200">
              <a:latin typeface="+mn-ea"/>
            </a:endParaRPr>
          </a:p>
        </p:txBody>
      </p:sp>
      <p:sp>
        <p:nvSpPr>
          <p:cNvPr id="55" name="직사각형 54">
            <a:extLst>
              <a:ext uri="{FF2B5EF4-FFF2-40B4-BE49-F238E27FC236}">
                <a16:creationId xmlns:a16="http://schemas.microsoft.com/office/drawing/2014/main" id="{BDD36E05-8365-46A8-BC2C-1432AD7E9423}"/>
              </a:ext>
            </a:extLst>
          </p:cNvPr>
          <p:cNvSpPr/>
          <p:nvPr/>
        </p:nvSpPr>
        <p:spPr>
          <a:xfrm>
            <a:off x="3988844" y="1024267"/>
            <a:ext cx="903073" cy="333617"/>
          </a:xfrm>
          <a:prstGeom prst="rect">
            <a:avLst/>
          </a:prstGeom>
        </p:spPr>
        <p:txBody>
          <a:bodyPr wrap="square">
            <a:spAutoFit/>
          </a:bodyPr>
          <a:lstStyle/>
          <a:p>
            <a:pPr>
              <a:lnSpc>
                <a:spcPct val="150000"/>
              </a:lnSpc>
            </a:pPr>
            <a:r>
              <a:rPr lang="ko-KR" altLang="en-US" sz="1200">
                <a:latin typeface="+mn-ea"/>
              </a:rPr>
              <a:t>오류 검증</a:t>
            </a:r>
            <a:endParaRPr lang="en-US" altLang="ko-KR" sz="1200">
              <a:latin typeface="+mn-ea"/>
            </a:endParaRPr>
          </a:p>
        </p:txBody>
      </p:sp>
      <p:sp>
        <p:nvSpPr>
          <p:cNvPr id="56" name="직사각형 55">
            <a:extLst>
              <a:ext uri="{FF2B5EF4-FFF2-40B4-BE49-F238E27FC236}">
                <a16:creationId xmlns:a16="http://schemas.microsoft.com/office/drawing/2014/main" id="{6BD7C900-021B-4D98-A759-0E03A4056EA5}"/>
              </a:ext>
            </a:extLst>
          </p:cNvPr>
          <p:cNvSpPr/>
          <p:nvPr/>
        </p:nvSpPr>
        <p:spPr>
          <a:xfrm>
            <a:off x="1306352" y="1594733"/>
            <a:ext cx="1309998" cy="333617"/>
          </a:xfrm>
          <a:prstGeom prst="rect">
            <a:avLst/>
          </a:prstGeom>
        </p:spPr>
        <p:txBody>
          <a:bodyPr wrap="square">
            <a:spAutoFit/>
          </a:bodyPr>
          <a:lstStyle/>
          <a:p>
            <a:pPr>
              <a:lnSpc>
                <a:spcPct val="150000"/>
              </a:lnSpc>
            </a:pPr>
            <a:r>
              <a:rPr lang="ko-KR" altLang="en-US" sz="1200">
                <a:latin typeface="+mn-ea"/>
              </a:rPr>
              <a:t>오류 검증 결과</a:t>
            </a:r>
            <a:endParaRPr lang="en-US" altLang="ko-KR" sz="1200">
              <a:latin typeface="+mn-ea"/>
            </a:endParaRPr>
          </a:p>
        </p:txBody>
      </p:sp>
      <p:sp>
        <p:nvSpPr>
          <p:cNvPr id="57" name="직사각형 56">
            <a:extLst>
              <a:ext uri="{FF2B5EF4-FFF2-40B4-BE49-F238E27FC236}">
                <a16:creationId xmlns:a16="http://schemas.microsoft.com/office/drawing/2014/main" id="{F8234B53-50A3-4B9F-AE13-85CA957AF73E}"/>
              </a:ext>
            </a:extLst>
          </p:cNvPr>
          <p:cNvSpPr/>
          <p:nvPr/>
        </p:nvSpPr>
        <p:spPr>
          <a:xfrm>
            <a:off x="920457" y="2492581"/>
            <a:ext cx="1715650" cy="333617"/>
          </a:xfrm>
          <a:prstGeom prst="rect">
            <a:avLst/>
          </a:prstGeom>
        </p:spPr>
        <p:txBody>
          <a:bodyPr wrap="square">
            <a:spAutoFit/>
          </a:bodyPr>
          <a:lstStyle/>
          <a:p>
            <a:pPr>
              <a:lnSpc>
                <a:spcPct val="150000"/>
              </a:lnSpc>
            </a:pPr>
            <a:r>
              <a:rPr lang="ko-KR" altLang="en-US" sz="1200">
                <a:latin typeface="+mn-ea"/>
              </a:rPr>
              <a:t>오류 제약 조건 추출</a:t>
            </a:r>
            <a:endParaRPr lang="en-US" altLang="ko-KR" sz="1200">
              <a:latin typeface="+mn-ea"/>
            </a:endParaRPr>
          </a:p>
        </p:txBody>
      </p:sp>
      <p:sp>
        <p:nvSpPr>
          <p:cNvPr id="58" name="직사각형 57">
            <a:extLst>
              <a:ext uri="{FF2B5EF4-FFF2-40B4-BE49-F238E27FC236}">
                <a16:creationId xmlns:a16="http://schemas.microsoft.com/office/drawing/2014/main" id="{945D95EC-5CEC-4A1F-BF20-AD2F67E1AAD1}"/>
              </a:ext>
            </a:extLst>
          </p:cNvPr>
          <p:cNvSpPr/>
          <p:nvPr/>
        </p:nvSpPr>
        <p:spPr>
          <a:xfrm>
            <a:off x="1367219" y="4241688"/>
            <a:ext cx="1268887" cy="333617"/>
          </a:xfrm>
          <a:prstGeom prst="rect">
            <a:avLst/>
          </a:prstGeom>
        </p:spPr>
        <p:txBody>
          <a:bodyPr wrap="square">
            <a:spAutoFit/>
          </a:bodyPr>
          <a:lstStyle/>
          <a:p>
            <a:pPr>
              <a:lnSpc>
                <a:spcPct val="150000"/>
              </a:lnSpc>
            </a:pPr>
            <a:r>
              <a:rPr lang="ko-KR" altLang="en-US" sz="1200">
                <a:latin typeface="+mn-ea"/>
              </a:rPr>
              <a:t>오류 코드 생성</a:t>
            </a:r>
            <a:endParaRPr lang="en-US" altLang="ko-KR" sz="1200">
              <a:latin typeface="+mn-ea"/>
            </a:endParaRPr>
          </a:p>
        </p:txBody>
      </p:sp>
      <p:sp>
        <p:nvSpPr>
          <p:cNvPr id="61" name="모서리가 둥근 직사각형 38">
            <a:extLst>
              <a:ext uri="{FF2B5EF4-FFF2-40B4-BE49-F238E27FC236}">
                <a16:creationId xmlns:a16="http://schemas.microsoft.com/office/drawing/2014/main" id="{2D042997-F176-48EA-8DCE-7713DAF310B5}"/>
              </a:ext>
            </a:extLst>
          </p:cNvPr>
          <p:cNvSpPr/>
          <p:nvPr/>
        </p:nvSpPr>
        <p:spPr>
          <a:xfrm>
            <a:off x="5070747" y="4602042"/>
            <a:ext cx="1654136"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MessageSource</a:t>
            </a:r>
          </a:p>
        </p:txBody>
      </p:sp>
      <p:cxnSp>
        <p:nvCxnSpPr>
          <p:cNvPr id="70" name="직선 화살표 연결선 69">
            <a:extLst>
              <a:ext uri="{FF2B5EF4-FFF2-40B4-BE49-F238E27FC236}">
                <a16:creationId xmlns:a16="http://schemas.microsoft.com/office/drawing/2014/main" id="{3D84F653-D348-43CF-9874-2ACFB8529528}"/>
              </a:ext>
            </a:extLst>
          </p:cNvPr>
          <p:cNvCxnSpPr>
            <a:cxnSpLocks/>
            <a:stCxn id="30" idx="3"/>
            <a:endCxn id="61" idx="1"/>
          </p:cNvCxnSpPr>
          <p:nvPr/>
        </p:nvCxnSpPr>
        <p:spPr>
          <a:xfrm>
            <a:off x="4041263" y="4848930"/>
            <a:ext cx="1029484"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3" name="모서리가 둥근 직사각형 38">
            <a:extLst>
              <a:ext uri="{FF2B5EF4-FFF2-40B4-BE49-F238E27FC236}">
                <a16:creationId xmlns:a16="http://schemas.microsoft.com/office/drawing/2014/main" id="{FCDB8679-E47A-4007-9011-2747E35C25AB}"/>
              </a:ext>
            </a:extLst>
          </p:cNvPr>
          <p:cNvSpPr/>
          <p:nvPr/>
        </p:nvSpPr>
        <p:spPr>
          <a:xfrm>
            <a:off x="7671335" y="4602042"/>
            <a:ext cx="2101840"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validation.properties</a:t>
            </a:r>
          </a:p>
        </p:txBody>
      </p:sp>
      <p:cxnSp>
        <p:nvCxnSpPr>
          <p:cNvPr id="77" name="직선 화살표 연결선 76">
            <a:extLst>
              <a:ext uri="{FF2B5EF4-FFF2-40B4-BE49-F238E27FC236}">
                <a16:creationId xmlns:a16="http://schemas.microsoft.com/office/drawing/2014/main" id="{E50FF150-FF40-4446-AA62-34602C8B7383}"/>
              </a:ext>
            </a:extLst>
          </p:cNvPr>
          <p:cNvCxnSpPr>
            <a:cxnSpLocks/>
            <a:stCxn id="61" idx="3"/>
            <a:endCxn id="73" idx="1"/>
          </p:cNvCxnSpPr>
          <p:nvPr/>
        </p:nvCxnSpPr>
        <p:spPr>
          <a:xfrm>
            <a:off x="6724883" y="4848930"/>
            <a:ext cx="94645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1" name="직사각형 80">
            <a:extLst>
              <a:ext uri="{FF2B5EF4-FFF2-40B4-BE49-F238E27FC236}">
                <a16:creationId xmlns:a16="http://schemas.microsoft.com/office/drawing/2014/main" id="{756825FD-57E1-43B7-86A9-FE74118DC364}"/>
              </a:ext>
            </a:extLst>
          </p:cNvPr>
          <p:cNvSpPr/>
          <p:nvPr/>
        </p:nvSpPr>
        <p:spPr>
          <a:xfrm>
            <a:off x="4147618" y="4472874"/>
            <a:ext cx="816774" cy="373885"/>
          </a:xfrm>
          <a:prstGeom prst="rect">
            <a:avLst/>
          </a:prstGeom>
        </p:spPr>
        <p:txBody>
          <a:bodyPr wrap="square">
            <a:spAutoFit/>
          </a:bodyPr>
          <a:lstStyle/>
          <a:p>
            <a:pPr>
              <a:lnSpc>
                <a:spcPct val="150000"/>
              </a:lnSpc>
            </a:pPr>
            <a:r>
              <a:rPr lang="en-US" altLang="ko-KR" sz="1400">
                <a:latin typeface="+mn-ea"/>
              </a:rPr>
              <a:t>codes[]</a:t>
            </a:r>
          </a:p>
        </p:txBody>
      </p:sp>
      <p:sp>
        <p:nvSpPr>
          <p:cNvPr id="82" name="Rectangle 1">
            <a:extLst>
              <a:ext uri="{FF2B5EF4-FFF2-40B4-BE49-F238E27FC236}">
                <a16:creationId xmlns:a16="http://schemas.microsoft.com/office/drawing/2014/main" id="{F450EACA-D6B6-4F44-A625-E86B41408C0B}"/>
              </a:ext>
            </a:extLst>
          </p:cNvPr>
          <p:cNvSpPr>
            <a:spLocks noChangeArrowheads="1"/>
          </p:cNvSpPr>
          <p:nvPr/>
        </p:nvSpPr>
        <p:spPr bwMode="auto">
          <a:xfrm>
            <a:off x="7242988" y="4066763"/>
            <a:ext cx="2958533" cy="26161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ko-KR" altLang="ko-KR" sz="1100" b="0" i="0" u="none" strike="noStrike" cap="none" normalizeH="0" baseline="0">
                <a:ln>
                  <a:noFill/>
                </a:ln>
                <a:solidFill>
                  <a:srgbClr val="7A7E85"/>
                </a:solidFill>
                <a:effectLst/>
                <a:latin typeface="Arial Unicode MS"/>
                <a:ea typeface="JetBrains Mono"/>
              </a:rPr>
              <a:t>NotBlank={0}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아이템 이름은 필수입니다</a:t>
            </a:r>
            <a:r>
              <a:rPr kumimoji="0" lang="ko-KR" altLang="ko-KR" sz="1100" b="0" i="0" u="none" strike="noStrike" cap="none" normalizeH="0" baseline="0">
                <a:ln>
                  <a:noFill/>
                </a:ln>
                <a:solidFill>
                  <a:srgbClr val="7A7E85"/>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cxnSp>
        <p:nvCxnSpPr>
          <p:cNvPr id="84" name="직선 연결선 83">
            <a:extLst>
              <a:ext uri="{FF2B5EF4-FFF2-40B4-BE49-F238E27FC236}">
                <a16:creationId xmlns:a16="http://schemas.microsoft.com/office/drawing/2014/main" id="{08B800A1-7D75-4C02-8152-1146120F60FF}"/>
              </a:ext>
            </a:extLst>
          </p:cNvPr>
          <p:cNvCxnSpPr>
            <a:stCxn id="73" idx="0"/>
            <a:endCxn id="82" idx="2"/>
          </p:cNvCxnSpPr>
          <p:nvPr/>
        </p:nvCxnSpPr>
        <p:spPr>
          <a:xfrm flipV="1">
            <a:off x="8722255" y="4328373"/>
            <a:ext cx="0" cy="273669"/>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8" name="모서리가 둥근 직사각형 38">
            <a:extLst>
              <a:ext uri="{FF2B5EF4-FFF2-40B4-BE49-F238E27FC236}">
                <a16:creationId xmlns:a16="http://schemas.microsoft.com/office/drawing/2014/main" id="{2ECD1CCC-362A-46C6-B084-3CADAC72B15B}"/>
              </a:ext>
            </a:extLst>
          </p:cNvPr>
          <p:cNvSpPr/>
          <p:nvPr/>
        </p:nvSpPr>
        <p:spPr>
          <a:xfrm>
            <a:off x="7671335" y="5497970"/>
            <a:ext cx="2101840"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Thymeleaf</a:t>
            </a:r>
          </a:p>
        </p:txBody>
      </p:sp>
      <p:cxnSp>
        <p:nvCxnSpPr>
          <p:cNvPr id="90" name="직선 화살표 연결선 89">
            <a:extLst>
              <a:ext uri="{FF2B5EF4-FFF2-40B4-BE49-F238E27FC236}">
                <a16:creationId xmlns:a16="http://schemas.microsoft.com/office/drawing/2014/main" id="{6D0386D2-D97F-4C0D-A5CA-4F296DD948F9}"/>
              </a:ext>
            </a:extLst>
          </p:cNvPr>
          <p:cNvCxnSpPr>
            <a:stCxn id="73" idx="2"/>
            <a:endCxn id="88" idx="0"/>
          </p:cNvCxnSpPr>
          <p:nvPr/>
        </p:nvCxnSpPr>
        <p:spPr>
          <a:xfrm>
            <a:off x="8722255" y="5095818"/>
            <a:ext cx="0" cy="40215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651343"/>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직사각형 15">
            <a:extLst>
              <a:ext uri="{FF2B5EF4-FFF2-40B4-BE49-F238E27FC236}">
                <a16:creationId xmlns:a16="http://schemas.microsoft.com/office/drawing/2014/main" id="{329A2612-2917-599E-461B-EA9902094779}"/>
              </a:ext>
            </a:extLst>
          </p:cNvPr>
          <p:cNvSpPr/>
          <p:nvPr/>
        </p:nvSpPr>
        <p:spPr>
          <a:xfrm>
            <a:off x="98547" y="141640"/>
            <a:ext cx="147829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기본 구현</a:t>
            </a:r>
          </a:p>
        </p:txBody>
      </p:sp>
      <p:sp>
        <p:nvSpPr>
          <p:cNvPr id="6" name="Rectangle 1">
            <a:extLst>
              <a:ext uri="{FF2B5EF4-FFF2-40B4-BE49-F238E27FC236}">
                <a16:creationId xmlns:a16="http://schemas.microsoft.com/office/drawing/2014/main" id="{39D5D0B1-D964-41AD-BA4F-21408FE071A1}"/>
              </a:ext>
            </a:extLst>
          </p:cNvPr>
          <p:cNvSpPr>
            <a:spLocks noChangeArrowheads="1"/>
          </p:cNvSpPr>
          <p:nvPr/>
        </p:nvSpPr>
        <p:spPr bwMode="auto">
          <a:xfrm>
            <a:off x="204480" y="2400989"/>
            <a:ext cx="2499360" cy="2828147"/>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B3AE60"/>
                </a:solidFill>
                <a:effectLst/>
                <a:latin typeface="Arial Unicode MS"/>
                <a:ea typeface="JetBrains Mono"/>
              </a:rPr>
              <a:t>@Data</a:t>
            </a:r>
            <a:br>
              <a:rPr kumimoji="0" lang="ko-KR" altLang="ko-KR" sz="1200" b="0" i="0" u="none" strike="noStrike" cap="none" normalizeH="0" baseline="0">
                <a:ln>
                  <a:noFill/>
                </a:ln>
                <a:solidFill>
                  <a:srgbClr val="B3AE60"/>
                </a:solidFill>
                <a:effectLst/>
                <a:latin typeface="Arial Unicode MS"/>
                <a:ea typeface="JetBrains Mono"/>
              </a:rPr>
            </a:br>
            <a:r>
              <a:rPr kumimoji="0" lang="ko-KR" altLang="ko-KR" sz="1200" b="0" i="0" u="none" strike="noStrike" cap="none" normalizeH="0" baseline="0">
                <a:ln>
                  <a:noFill/>
                </a:ln>
                <a:solidFill>
                  <a:srgbClr val="CF8E6D"/>
                </a:solidFill>
                <a:effectLst/>
                <a:latin typeface="Arial Unicode MS"/>
                <a:ea typeface="JetBrains Mono"/>
              </a:rPr>
              <a:t>public class </a:t>
            </a:r>
            <a:r>
              <a:rPr lang="en-US" altLang="ko-KR" sz="1200">
                <a:solidFill>
                  <a:srgbClr val="BCBEC4"/>
                </a:solidFill>
                <a:latin typeface="Arial Unicode MS"/>
                <a:ea typeface="JetBrains Mono"/>
              </a:rPr>
              <a:t>Product</a:t>
            </a: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3AE60"/>
                </a:solidFill>
                <a:effectLst/>
                <a:latin typeface="Arial Unicode MS"/>
                <a:ea typeface="JetBrains Mono"/>
              </a:rPr>
              <a:t>@NotNull</a:t>
            </a:r>
            <a:br>
              <a:rPr kumimoji="0" lang="ko-KR" altLang="ko-KR" sz="1200" b="0" i="0" u="none" strike="noStrike" cap="none" normalizeH="0" baseline="0">
                <a:ln>
                  <a:noFill/>
                </a:ln>
                <a:solidFill>
                  <a:srgbClr val="B3AE60"/>
                </a:solidFill>
                <a:effectLst/>
                <a:latin typeface="Arial Unicode MS"/>
                <a:ea typeface="JetBrains Mono"/>
              </a:rPr>
            </a:br>
            <a:r>
              <a:rPr kumimoji="0" lang="ko-KR" altLang="ko-KR" sz="1200" b="0" i="0" u="none" strike="noStrike" cap="none" normalizeH="0" baseline="0">
                <a:ln>
                  <a:noFill/>
                </a:ln>
                <a:solidFill>
                  <a:srgbClr val="B3AE60"/>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private </a:t>
            </a:r>
            <a:r>
              <a:rPr kumimoji="0" lang="ko-KR" altLang="ko-KR" sz="1200" b="0" i="0" u="none" strike="noStrike" cap="none" normalizeH="0" baseline="0">
                <a:ln>
                  <a:noFill/>
                </a:ln>
                <a:solidFill>
                  <a:srgbClr val="BCBEC4"/>
                </a:solidFill>
                <a:effectLst/>
                <a:latin typeface="Arial Unicode MS"/>
                <a:ea typeface="JetBrains Mono"/>
              </a:rPr>
              <a:t>String </a:t>
            </a:r>
            <a:r>
              <a:rPr kumimoji="0" lang="en-US" altLang="ko-KR" sz="1200" b="0" i="0" u="none" strike="noStrike" cap="none" normalizeH="0" baseline="0">
                <a:ln>
                  <a:noFill/>
                </a:ln>
                <a:solidFill>
                  <a:srgbClr val="C77DBB"/>
                </a:solidFill>
                <a:effectLst/>
                <a:latin typeface="Arial Unicode MS"/>
                <a:ea typeface="JetBrains Mono"/>
              </a:rPr>
              <a:t>productName</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3AE60"/>
                </a:solidFill>
                <a:effectLst/>
                <a:latin typeface="Arial Unicode MS"/>
                <a:ea typeface="JetBrains Mono"/>
              </a:rPr>
              <a:t>@Min</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2AACB8"/>
                </a:solidFill>
                <a:effectLst/>
                <a:latin typeface="Arial Unicode MS"/>
                <a:ea typeface="JetBrains Mono"/>
              </a:rPr>
              <a:t>1</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3AE60"/>
                </a:solidFill>
                <a:effectLst/>
                <a:latin typeface="Arial Unicode MS"/>
                <a:ea typeface="JetBrains Mono"/>
              </a:rPr>
              <a:t>@Max</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2AACB8"/>
                </a:solidFill>
                <a:effectLst/>
                <a:latin typeface="Arial Unicode MS"/>
                <a:ea typeface="JetBrains Mono"/>
              </a:rPr>
              <a:t>120</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private int </a:t>
            </a:r>
            <a:r>
              <a:rPr kumimoji="0" lang="en-US" altLang="ko-KR" sz="1200" b="0" i="0" u="none" strike="noStrike" cap="none" normalizeH="0" baseline="0">
                <a:ln>
                  <a:noFill/>
                </a:ln>
                <a:solidFill>
                  <a:srgbClr val="C77DBB"/>
                </a:solidFill>
                <a:effectLst/>
                <a:latin typeface="Arial Unicode MS"/>
                <a:ea typeface="JetBrains Mono"/>
              </a:rPr>
              <a:t>price</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14" name="TextBox 13">
            <a:extLst>
              <a:ext uri="{FF2B5EF4-FFF2-40B4-BE49-F238E27FC236}">
                <a16:creationId xmlns:a16="http://schemas.microsoft.com/office/drawing/2014/main" id="{89BFFCB8-4FA5-45A7-9953-F8CFC1AA0AC3}"/>
              </a:ext>
            </a:extLst>
          </p:cNvPr>
          <p:cNvSpPr txBox="1"/>
          <p:nvPr/>
        </p:nvSpPr>
        <p:spPr>
          <a:xfrm>
            <a:off x="204480" y="838037"/>
            <a:ext cx="5137642" cy="1177245"/>
          </a:xfrm>
          <a:prstGeom prst="rect">
            <a:avLst/>
          </a:prstGeom>
          <a:solidFill>
            <a:schemeClr val="tx1"/>
          </a:solidFill>
        </p:spPr>
        <p:txBody>
          <a:bodyPr wrap="square">
            <a:spAutoFit/>
          </a:bodyPr>
          <a:lstStyle/>
          <a:p>
            <a:pPr>
              <a:lnSpc>
                <a:spcPct val="150000"/>
              </a:lnSpc>
            </a:pPr>
            <a:r>
              <a:rPr lang="en-US" altLang="ko-KR" sz="1200">
                <a:solidFill>
                  <a:srgbClr val="BCBEC4"/>
                </a:solidFill>
                <a:effectLst/>
                <a:highlight>
                  <a:srgbClr val="1E1F22"/>
                </a:highlight>
              </a:rPr>
              <a:t>POST /</a:t>
            </a:r>
            <a:r>
              <a:rPr lang="en-US" altLang="ko-KR" sz="1200">
                <a:solidFill>
                  <a:srgbClr val="BCBEC4"/>
                </a:solidFill>
                <a:highlight>
                  <a:srgbClr val="1E1F22"/>
                </a:highlight>
              </a:rPr>
              <a:t>order</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Content-Type: application/x-www-form-urlencoded</a:t>
            </a:r>
            <a:br>
              <a:rPr lang="en-US" altLang="ko-KR" sz="1200">
                <a:solidFill>
                  <a:srgbClr val="BCBEC4"/>
                </a:solidFill>
                <a:effectLst/>
                <a:highlight>
                  <a:srgbClr val="1E1F22"/>
                </a:highlight>
              </a:rPr>
            </a:br>
            <a:endParaRPr lang="en-US" altLang="ko-KR" sz="1200">
              <a:solidFill>
                <a:srgbClr val="BCBEC4"/>
              </a:solidFill>
              <a:effectLst/>
              <a:highlight>
                <a:srgbClr val="1E1F22"/>
              </a:highlight>
            </a:endParaRPr>
          </a:p>
          <a:p>
            <a:pPr>
              <a:lnSpc>
                <a:spcPct val="150000"/>
              </a:lnSpc>
            </a:pPr>
            <a:r>
              <a:rPr lang="en-US" altLang="ko-KR" sz="1200">
                <a:solidFill>
                  <a:srgbClr val="BCBEC4"/>
                </a:solidFill>
                <a:effectLst/>
                <a:highlight>
                  <a:srgbClr val="1E1F22"/>
                </a:highlight>
              </a:rPr>
              <a:t> </a:t>
            </a:r>
            <a:r>
              <a:rPr lang="en-US" altLang="ko-KR" sz="1200">
                <a:solidFill>
                  <a:srgbClr val="C77DBB"/>
                </a:solidFill>
                <a:effectLst/>
                <a:highlight>
                  <a:srgbClr val="1E1F22"/>
                </a:highlight>
              </a:rPr>
              <a:t>productName</a:t>
            </a:r>
            <a:r>
              <a:rPr lang="en-US" altLang="ko-KR" sz="1200">
                <a:solidFill>
                  <a:srgbClr val="BCBEC4"/>
                </a:solidFill>
                <a:effectLst/>
                <a:highlight>
                  <a:srgbClr val="1E1F22"/>
                </a:highlight>
              </a:rPr>
              <a:t>=</a:t>
            </a:r>
            <a:r>
              <a:rPr lang="en-US" altLang="ko-KR" sz="1200">
                <a:solidFill>
                  <a:srgbClr val="BCBEC4"/>
                </a:solidFill>
                <a:highlight>
                  <a:srgbClr val="1E1F22"/>
                </a:highlight>
              </a:rPr>
              <a:t>computer</a:t>
            </a:r>
            <a:r>
              <a:rPr lang="en-US" altLang="ko-KR" sz="1200">
                <a:solidFill>
                  <a:srgbClr val="BCBEC4"/>
                </a:solidFill>
                <a:effectLst/>
                <a:highlight>
                  <a:srgbClr val="1E1F22"/>
                </a:highlight>
              </a:rPr>
              <a:t>&amp;</a:t>
            </a:r>
            <a:r>
              <a:rPr lang="en-US" altLang="ko-KR" sz="1200">
                <a:solidFill>
                  <a:srgbClr val="C77DBB"/>
                </a:solidFill>
                <a:effectLst/>
                <a:highlight>
                  <a:srgbClr val="1E1F22"/>
                </a:highlight>
              </a:rPr>
              <a:t>price</a:t>
            </a:r>
            <a:r>
              <a:rPr lang="en-US" altLang="ko-KR" sz="1200">
                <a:solidFill>
                  <a:srgbClr val="BCBEC4"/>
                </a:solidFill>
                <a:effectLst/>
                <a:highlight>
                  <a:srgbClr val="1E1F22"/>
                </a:highlight>
              </a:rPr>
              <a:t>=123</a:t>
            </a:r>
          </a:p>
        </p:txBody>
      </p:sp>
      <p:sp>
        <p:nvSpPr>
          <p:cNvPr id="11" name="직사각형 10">
            <a:extLst>
              <a:ext uri="{FF2B5EF4-FFF2-40B4-BE49-F238E27FC236}">
                <a16:creationId xmlns:a16="http://schemas.microsoft.com/office/drawing/2014/main" id="{C29BD1FD-8F46-41CE-9315-7B9EF085EFA3}"/>
              </a:ext>
            </a:extLst>
          </p:cNvPr>
          <p:cNvSpPr/>
          <p:nvPr/>
        </p:nvSpPr>
        <p:spPr>
          <a:xfrm>
            <a:off x="411744" y="4397230"/>
            <a:ext cx="1024128" cy="28651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직사각형 16">
            <a:extLst>
              <a:ext uri="{FF2B5EF4-FFF2-40B4-BE49-F238E27FC236}">
                <a16:creationId xmlns:a16="http://schemas.microsoft.com/office/drawing/2014/main" id="{C38A1485-1E8A-4ECF-98B2-827559396A27}"/>
              </a:ext>
            </a:extLst>
          </p:cNvPr>
          <p:cNvSpPr/>
          <p:nvPr/>
        </p:nvSpPr>
        <p:spPr>
          <a:xfrm>
            <a:off x="1208836" y="2044637"/>
            <a:ext cx="906906" cy="293414"/>
          </a:xfrm>
          <a:prstGeom prst="rect">
            <a:avLst/>
          </a:prstGeom>
        </p:spPr>
        <p:txBody>
          <a:bodyPr wrap="square">
            <a:spAutoFit/>
          </a:bodyPr>
          <a:lstStyle/>
          <a:p>
            <a:pPr>
              <a:lnSpc>
                <a:spcPct val="150000"/>
              </a:lnSpc>
            </a:pPr>
            <a:r>
              <a:rPr lang="ko-KR" altLang="en-US" sz="1000" i="1">
                <a:solidFill>
                  <a:srgbClr val="FF0000"/>
                </a:solidFill>
                <a:latin typeface="+mn-ea"/>
              </a:rPr>
              <a:t>오류 발생 </a:t>
            </a:r>
            <a:r>
              <a:rPr lang="en-US" altLang="ko-KR" sz="1000" i="1">
                <a:solidFill>
                  <a:srgbClr val="FF0000"/>
                </a:solidFill>
                <a:latin typeface="+mn-ea"/>
              </a:rPr>
              <a:t>!</a:t>
            </a:r>
          </a:p>
        </p:txBody>
      </p:sp>
      <p:cxnSp>
        <p:nvCxnSpPr>
          <p:cNvPr id="15" name="직선 화살표 연결선 14">
            <a:extLst>
              <a:ext uri="{FF2B5EF4-FFF2-40B4-BE49-F238E27FC236}">
                <a16:creationId xmlns:a16="http://schemas.microsoft.com/office/drawing/2014/main" id="{51B7998A-46F8-4785-B488-8E54D330ACF6}"/>
              </a:ext>
            </a:extLst>
          </p:cNvPr>
          <p:cNvCxnSpPr>
            <a:cxnSpLocks/>
          </p:cNvCxnSpPr>
          <p:nvPr/>
        </p:nvCxnSpPr>
        <p:spPr>
          <a:xfrm flipH="1">
            <a:off x="1211718" y="1946638"/>
            <a:ext cx="906906" cy="2450592"/>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직사각형 18">
            <a:extLst>
              <a:ext uri="{FF2B5EF4-FFF2-40B4-BE49-F238E27FC236}">
                <a16:creationId xmlns:a16="http://schemas.microsoft.com/office/drawing/2014/main" id="{8EB41ED2-C2F7-463A-BB4B-6744BA5D270B}"/>
              </a:ext>
            </a:extLst>
          </p:cNvPr>
          <p:cNvSpPr/>
          <p:nvPr/>
        </p:nvSpPr>
        <p:spPr>
          <a:xfrm>
            <a:off x="3180952" y="4401454"/>
            <a:ext cx="2176735" cy="821379"/>
          </a:xfrm>
          <a:prstGeom prst="rect">
            <a:avLst/>
          </a:prstGeom>
          <a:solidFill>
            <a:schemeClr val="accent5">
              <a:lumMod val="20000"/>
              <a:lumOff val="80000"/>
            </a:schemeClr>
          </a:solidFill>
          <a:ln w="3175">
            <a:solidFill>
              <a:schemeClr val="tx1"/>
            </a:solidFill>
          </a:ln>
        </p:spPr>
        <p:txBody>
          <a:bodyPr wrap="square">
            <a:spAutoFit/>
          </a:bodyPr>
          <a:lstStyle/>
          <a:p>
            <a:pPr>
              <a:lnSpc>
                <a:spcPct val="150000"/>
              </a:lnSpc>
            </a:pPr>
            <a:r>
              <a:rPr lang="en-US" altLang="ko-KR" sz="1100"/>
              <a:t>NotNull={0} </a:t>
            </a:r>
            <a:r>
              <a:rPr lang="ko-KR" altLang="en-US" sz="1100"/>
              <a:t>값이 비어 있음</a:t>
            </a:r>
            <a:endParaRPr lang="en-US" altLang="ko-KR" sz="1100"/>
          </a:p>
          <a:p>
            <a:pPr>
              <a:lnSpc>
                <a:spcPct val="150000"/>
              </a:lnSpc>
            </a:pPr>
            <a:r>
              <a:rPr lang="en-US" altLang="ko-KR" sz="1100"/>
              <a:t>Min={0}, </a:t>
            </a:r>
            <a:r>
              <a:rPr lang="ko-KR" altLang="en-US" sz="1100"/>
              <a:t>최소 </a:t>
            </a:r>
            <a:r>
              <a:rPr lang="en-US" altLang="ko-KR" sz="1100"/>
              <a:t>{1}</a:t>
            </a:r>
            <a:endParaRPr lang="ko-KR" altLang="en-US" sz="1100"/>
          </a:p>
          <a:p>
            <a:pPr>
              <a:lnSpc>
                <a:spcPct val="150000"/>
              </a:lnSpc>
            </a:pPr>
            <a:r>
              <a:rPr lang="en-US" altLang="ko-KR" sz="1100"/>
              <a:t>Max={0}, </a:t>
            </a:r>
            <a:r>
              <a:rPr lang="ko-KR" altLang="en-US" sz="1100"/>
              <a:t>최대 </a:t>
            </a:r>
            <a:r>
              <a:rPr lang="en-US" altLang="ko-KR" sz="1100"/>
              <a:t>{1}</a:t>
            </a:r>
          </a:p>
        </p:txBody>
      </p:sp>
      <p:sp>
        <p:nvSpPr>
          <p:cNvPr id="21" name="직사각형 20">
            <a:extLst>
              <a:ext uri="{FF2B5EF4-FFF2-40B4-BE49-F238E27FC236}">
                <a16:creationId xmlns:a16="http://schemas.microsoft.com/office/drawing/2014/main" id="{11C4CF1A-A519-4193-8D58-CC6BF441E044}"/>
              </a:ext>
            </a:extLst>
          </p:cNvPr>
          <p:cNvSpPr/>
          <p:nvPr/>
        </p:nvSpPr>
        <p:spPr>
          <a:xfrm>
            <a:off x="3669461" y="2071895"/>
            <a:ext cx="1194816" cy="293414"/>
          </a:xfrm>
          <a:prstGeom prst="rect">
            <a:avLst/>
          </a:prstGeom>
        </p:spPr>
        <p:txBody>
          <a:bodyPr wrap="square">
            <a:spAutoFit/>
          </a:bodyPr>
          <a:lstStyle/>
          <a:p>
            <a:pPr>
              <a:lnSpc>
                <a:spcPct val="150000"/>
              </a:lnSpc>
            </a:pPr>
            <a:r>
              <a:rPr lang="ko-KR" altLang="en-US" sz="1000" i="1">
                <a:solidFill>
                  <a:srgbClr val="FF0000"/>
                </a:solidFill>
                <a:latin typeface="+mn-ea"/>
              </a:rPr>
              <a:t>오류 코드 생성 </a:t>
            </a:r>
            <a:r>
              <a:rPr lang="en-US" altLang="ko-KR" sz="1000" i="1">
                <a:solidFill>
                  <a:srgbClr val="FF0000"/>
                </a:solidFill>
                <a:latin typeface="+mn-ea"/>
              </a:rPr>
              <a:t>!</a:t>
            </a:r>
          </a:p>
        </p:txBody>
      </p:sp>
      <p:sp>
        <p:nvSpPr>
          <p:cNvPr id="22" name="직사각형 21">
            <a:extLst>
              <a:ext uri="{FF2B5EF4-FFF2-40B4-BE49-F238E27FC236}">
                <a16:creationId xmlns:a16="http://schemas.microsoft.com/office/drawing/2014/main" id="{2C3A23CA-FA28-4DE0-B353-ADAF826E8F1D}"/>
              </a:ext>
            </a:extLst>
          </p:cNvPr>
          <p:cNvSpPr/>
          <p:nvPr/>
        </p:nvSpPr>
        <p:spPr>
          <a:xfrm>
            <a:off x="3462995" y="5288517"/>
            <a:ext cx="1607748" cy="276999"/>
          </a:xfrm>
          <a:prstGeom prst="rect">
            <a:avLst/>
          </a:prstGeom>
        </p:spPr>
        <p:txBody>
          <a:bodyPr wrap="none">
            <a:spAutoFit/>
          </a:bodyPr>
          <a:lstStyle/>
          <a:p>
            <a:r>
              <a:rPr lang="en-US" altLang="ko-KR" sz="1200"/>
              <a:t>validation.properties</a:t>
            </a:r>
            <a:endParaRPr lang="ko-KR" altLang="en-US" sz="1200">
              <a:latin typeface="+mn-ea"/>
            </a:endParaRPr>
          </a:p>
        </p:txBody>
      </p:sp>
      <p:cxnSp>
        <p:nvCxnSpPr>
          <p:cNvPr id="23" name="직선 화살표 연결선 22">
            <a:extLst>
              <a:ext uri="{FF2B5EF4-FFF2-40B4-BE49-F238E27FC236}">
                <a16:creationId xmlns:a16="http://schemas.microsoft.com/office/drawing/2014/main" id="{94CC5613-815C-4F83-A005-BEEA4C020A0D}"/>
              </a:ext>
            </a:extLst>
          </p:cNvPr>
          <p:cNvCxnSpPr>
            <a:cxnSpLocks/>
            <a:stCxn id="11" idx="3"/>
            <a:endCxn id="24" idx="1"/>
          </p:cNvCxnSpPr>
          <p:nvPr/>
        </p:nvCxnSpPr>
        <p:spPr>
          <a:xfrm flipV="1">
            <a:off x="1435872" y="2983296"/>
            <a:ext cx="1743719" cy="155719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7" name="직사각형 26">
            <a:extLst>
              <a:ext uri="{FF2B5EF4-FFF2-40B4-BE49-F238E27FC236}">
                <a16:creationId xmlns:a16="http://schemas.microsoft.com/office/drawing/2014/main" id="{821EFA5B-F366-4013-9991-E8CCFAFFFBBB}"/>
              </a:ext>
            </a:extLst>
          </p:cNvPr>
          <p:cNvSpPr/>
          <p:nvPr/>
        </p:nvSpPr>
        <p:spPr>
          <a:xfrm>
            <a:off x="8352663" y="5609546"/>
            <a:ext cx="1484838" cy="307777"/>
          </a:xfrm>
          <a:prstGeom prst="rect">
            <a:avLst/>
          </a:prstGeom>
        </p:spPr>
        <p:txBody>
          <a:bodyPr wrap="square">
            <a:spAutoFit/>
          </a:bodyPr>
          <a:lstStyle/>
          <a:p>
            <a:r>
              <a:rPr lang="en-US" altLang="ko-KR" sz="1400">
                <a:latin typeface="+mn-ea"/>
              </a:rPr>
              <a:t>price, </a:t>
            </a:r>
            <a:r>
              <a:rPr lang="ko-KR" altLang="en-US" sz="1400">
                <a:latin typeface="+mn-ea"/>
              </a:rPr>
              <a:t>최대 </a:t>
            </a:r>
            <a:r>
              <a:rPr lang="en-US" altLang="ko-KR" sz="1400">
                <a:latin typeface="+mn-ea"/>
              </a:rPr>
              <a:t>120</a:t>
            </a:r>
          </a:p>
        </p:txBody>
      </p:sp>
      <p:cxnSp>
        <p:nvCxnSpPr>
          <p:cNvPr id="28" name="직선 화살표 연결선 27">
            <a:extLst>
              <a:ext uri="{FF2B5EF4-FFF2-40B4-BE49-F238E27FC236}">
                <a16:creationId xmlns:a16="http://schemas.microsoft.com/office/drawing/2014/main" id="{F9D87135-59D3-4ECA-ACFC-01628781F938}"/>
              </a:ext>
            </a:extLst>
          </p:cNvPr>
          <p:cNvCxnSpPr>
            <a:cxnSpLocks/>
            <a:stCxn id="24" idx="2"/>
            <a:endCxn id="19" idx="0"/>
          </p:cNvCxnSpPr>
          <p:nvPr/>
        </p:nvCxnSpPr>
        <p:spPr>
          <a:xfrm>
            <a:off x="4266870" y="3565603"/>
            <a:ext cx="2450" cy="83585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8" name="직사각형 37">
            <a:extLst>
              <a:ext uri="{FF2B5EF4-FFF2-40B4-BE49-F238E27FC236}">
                <a16:creationId xmlns:a16="http://schemas.microsoft.com/office/drawing/2014/main" id="{1F33E8A6-3207-472E-B845-91CDE9781451}"/>
              </a:ext>
            </a:extLst>
          </p:cNvPr>
          <p:cNvSpPr/>
          <p:nvPr/>
        </p:nvSpPr>
        <p:spPr>
          <a:xfrm>
            <a:off x="3049823" y="3760674"/>
            <a:ext cx="1291631" cy="313547"/>
          </a:xfrm>
          <a:prstGeom prst="rect">
            <a:avLst/>
          </a:prstGeom>
        </p:spPr>
        <p:txBody>
          <a:bodyPr wrap="square">
            <a:spAutoFit/>
          </a:bodyPr>
          <a:lstStyle/>
          <a:p>
            <a:pPr>
              <a:lnSpc>
                <a:spcPct val="150000"/>
              </a:lnSpc>
            </a:pPr>
            <a:r>
              <a:rPr lang="en-US" altLang="ko-KR" sz="1100" i="1">
                <a:solidFill>
                  <a:srgbClr val="FF0000"/>
                </a:solidFill>
                <a:latin typeface="+mn-ea"/>
              </a:rPr>
              <a:t>MessageSource</a:t>
            </a:r>
          </a:p>
        </p:txBody>
      </p:sp>
      <p:sp>
        <p:nvSpPr>
          <p:cNvPr id="39" name="화살표: 아래쪽 38">
            <a:extLst>
              <a:ext uri="{FF2B5EF4-FFF2-40B4-BE49-F238E27FC236}">
                <a16:creationId xmlns:a16="http://schemas.microsoft.com/office/drawing/2014/main" id="{11C8254B-B961-4788-A169-C4A4C9CBD915}"/>
              </a:ext>
            </a:extLst>
          </p:cNvPr>
          <p:cNvSpPr/>
          <p:nvPr/>
        </p:nvSpPr>
        <p:spPr>
          <a:xfrm>
            <a:off x="8886346" y="5123390"/>
            <a:ext cx="231421" cy="330255"/>
          </a:xfrm>
          <a:prstGeom prst="downArrow">
            <a:avLst>
              <a:gd name="adj1" fmla="val 34195"/>
              <a:gd name="adj2" fmla="val 50000"/>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ko-KR" altLang="en-US"/>
          </a:p>
        </p:txBody>
      </p:sp>
      <p:sp>
        <p:nvSpPr>
          <p:cNvPr id="20" name="직사각형 19">
            <a:extLst>
              <a:ext uri="{FF2B5EF4-FFF2-40B4-BE49-F238E27FC236}">
                <a16:creationId xmlns:a16="http://schemas.microsoft.com/office/drawing/2014/main" id="{B93278E9-FB2C-48FF-9FE0-C3BDCBA7C68A}"/>
              </a:ext>
            </a:extLst>
          </p:cNvPr>
          <p:cNvSpPr/>
          <p:nvPr/>
        </p:nvSpPr>
        <p:spPr>
          <a:xfrm>
            <a:off x="7361451" y="5934724"/>
            <a:ext cx="3512631" cy="276999"/>
          </a:xfrm>
          <a:prstGeom prst="rect">
            <a:avLst/>
          </a:prstGeom>
        </p:spPr>
        <p:txBody>
          <a:bodyPr wrap="square">
            <a:spAutoFit/>
          </a:bodyPr>
          <a:lstStyle/>
          <a:p>
            <a:r>
              <a:rPr lang="en-US" altLang="ko-KR" sz="1200"/>
              <a:t>{0} </a:t>
            </a:r>
            <a:r>
              <a:rPr lang="ko-KR" altLang="en-US" sz="1200"/>
              <a:t>은 필드명</a:t>
            </a:r>
            <a:r>
              <a:rPr lang="en-US" altLang="ko-KR" sz="1200"/>
              <a:t>, {1}.. </a:t>
            </a:r>
            <a:r>
              <a:rPr lang="ko-KR" altLang="en-US" sz="1200"/>
              <a:t>은 어노테이션에 설정한 값</a:t>
            </a:r>
            <a:endParaRPr lang="en-US" altLang="ko-KR" sz="1200">
              <a:latin typeface="+mn-ea"/>
            </a:endParaRPr>
          </a:p>
        </p:txBody>
      </p:sp>
      <p:sp>
        <p:nvSpPr>
          <p:cNvPr id="4" name="Rectangle 1">
            <a:extLst>
              <a:ext uri="{FF2B5EF4-FFF2-40B4-BE49-F238E27FC236}">
                <a16:creationId xmlns:a16="http://schemas.microsoft.com/office/drawing/2014/main" id="{B9CB7380-E277-472B-AA6A-E71DE9435721}"/>
              </a:ext>
            </a:extLst>
          </p:cNvPr>
          <p:cNvSpPr>
            <a:spLocks noChangeArrowheads="1"/>
          </p:cNvSpPr>
          <p:nvPr/>
        </p:nvSpPr>
        <p:spPr bwMode="auto">
          <a:xfrm>
            <a:off x="6026515" y="838037"/>
            <a:ext cx="6002311" cy="412362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D5B778"/>
                </a:solidFill>
                <a:effectLst/>
                <a:latin typeface="Arial Unicode MS"/>
                <a:ea typeface="JetBrains Mono"/>
              </a:rPr>
              <a:t>&lt;form </a:t>
            </a:r>
            <a:r>
              <a:rPr kumimoji="0" lang="ko-KR" altLang="ko-KR" sz="1100" b="0" i="0" u="none" strike="noStrike" cap="none" normalizeH="0" baseline="0">
                <a:ln>
                  <a:noFill/>
                </a:ln>
                <a:solidFill>
                  <a:srgbClr val="C77DBB"/>
                </a:solidFill>
                <a:effectLst/>
                <a:latin typeface="Arial Unicode MS"/>
                <a:ea typeface="JetBrains Mono"/>
              </a:rPr>
              <a:t>th</a:t>
            </a:r>
            <a:r>
              <a:rPr kumimoji="0" lang="ko-KR" altLang="ko-KR" sz="1100" b="0" i="0" u="none" strike="noStrike" cap="none" normalizeH="0" baseline="0">
                <a:ln>
                  <a:noFill/>
                </a:ln>
                <a:solidFill>
                  <a:srgbClr val="BABABA"/>
                </a:solidFill>
                <a:effectLst/>
                <a:latin typeface="Arial Unicode MS"/>
                <a:ea typeface="JetBrains Mono"/>
              </a:rPr>
              <a:t>:action</a:t>
            </a:r>
            <a:r>
              <a:rPr kumimoji="0" lang="ko-KR" altLang="ko-KR" sz="1100" b="0" i="0" u="none" strike="noStrike" cap="none" normalizeH="0" baseline="0">
                <a:ln>
                  <a:noFill/>
                </a:ln>
                <a:solidFill>
                  <a:srgbClr val="6AAB73"/>
                </a:solidFill>
                <a:effectLst/>
                <a:latin typeface="Arial Unicode MS"/>
                <a:ea typeface="JetBrains Mono"/>
              </a:rPr>
              <a:t>="@{/order}" </a:t>
            </a:r>
            <a:r>
              <a:rPr kumimoji="0" lang="ko-KR" altLang="ko-KR" sz="1100" b="0" i="0" u="none" strike="noStrike" cap="none" normalizeH="0" baseline="0">
                <a:ln>
                  <a:noFill/>
                </a:ln>
                <a:solidFill>
                  <a:srgbClr val="C77DBB"/>
                </a:solidFill>
                <a:effectLst/>
                <a:latin typeface="Arial Unicode MS"/>
                <a:ea typeface="JetBrains Mono"/>
              </a:rPr>
              <a:t>th</a:t>
            </a:r>
            <a:r>
              <a:rPr kumimoji="0" lang="ko-KR" altLang="ko-KR" sz="1100" b="0" i="0" u="none" strike="noStrike" cap="none" normalizeH="0" baseline="0">
                <a:ln>
                  <a:noFill/>
                </a:ln>
                <a:solidFill>
                  <a:srgbClr val="BABABA"/>
                </a:solidFill>
                <a:effectLst/>
                <a:latin typeface="Arial Unicode MS"/>
                <a:ea typeface="JetBrains Mono"/>
              </a:rPr>
              <a:t>:object</a:t>
            </a:r>
            <a:r>
              <a:rPr kumimoji="0" lang="ko-KR" altLang="ko-KR" sz="1100" b="0" i="0" u="none" strike="noStrike" cap="none" normalizeH="0" baseline="0">
                <a:ln>
                  <a:noFill/>
                </a:ln>
                <a:solidFill>
                  <a:srgbClr val="6AAB73"/>
                </a:solidFill>
                <a:effectLst/>
                <a:latin typeface="Arial Unicode MS"/>
                <a:ea typeface="JetBrains Mono"/>
              </a:rPr>
              <a:t>="${order}" </a:t>
            </a:r>
            <a:r>
              <a:rPr kumimoji="0" lang="ko-KR" altLang="ko-KR" sz="1100" b="0" i="0" u="none" strike="noStrike" cap="none" normalizeH="0" baseline="0">
                <a:ln>
                  <a:noFill/>
                </a:ln>
                <a:solidFill>
                  <a:srgbClr val="BABABA"/>
                </a:solidFill>
                <a:effectLst/>
                <a:latin typeface="Arial Unicode MS"/>
                <a:ea typeface="JetBrains Mono"/>
              </a:rPr>
              <a:t>method</a:t>
            </a:r>
            <a:r>
              <a:rPr kumimoji="0" lang="ko-KR" altLang="ko-KR" sz="1100" b="0" i="0" u="none" strike="noStrike" cap="none" normalizeH="0" baseline="0">
                <a:ln>
                  <a:noFill/>
                </a:ln>
                <a:solidFill>
                  <a:srgbClr val="6AAB73"/>
                </a:solidFill>
                <a:effectLst/>
                <a:latin typeface="Arial Unicode MS"/>
                <a:ea typeface="JetBrains Mono"/>
              </a:rPr>
              <a:t>="post"</a:t>
            </a:r>
            <a:r>
              <a:rPr kumimoji="0" lang="ko-KR" altLang="ko-KR" sz="1100" b="0" i="0" u="none" strike="noStrike" cap="none" normalizeH="0" baseline="0">
                <a:ln>
                  <a:noFill/>
                </a:ln>
                <a:solidFill>
                  <a:srgbClr val="D5B778"/>
                </a:solidFill>
                <a:effectLst/>
                <a:latin typeface="Arial Unicode MS"/>
                <a:ea typeface="JetBrains Mono"/>
              </a:rPr>
              <a:t>&gt;</a:t>
            </a:r>
            <a:br>
              <a:rPr kumimoji="0" lang="ko-KR" altLang="ko-KR" sz="1100" b="0" i="0" u="none" strike="noStrike" cap="none" normalizeH="0" baseline="0">
                <a:ln>
                  <a:noFill/>
                </a:ln>
                <a:solidFill>
                  <a:srgbClr val="D5B778"/>
                </a:solidFill>
                <a:effectLst/>
                <a:latin typeface="Arial Unicode MS"/>
                <a:ea typeface="JetBrains Mono"/>
              </a:rPr>
            </a:br>
            <a:r>
              <a:rPr kumimoji="0" lang="ko-KR" altLang="ko-KR" sz="1100" b="0" i="0" u="none" strike="noStrike" cap="none" normalizeH="0" baseline="0">
                <a:ln>
                  <a:noFill/>
                </a:ln>
                <a:solidFill>
                  <a:srgbClr val="D5B778"/>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&lt;!--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글로벌 오류</a:t>
            </a:r>
            <a:r>
              <a:rPr kumimoji="0" lang="ko-KR" altLang="ko-KR" sz="1100" b="0" i="0" u="none" strike="noStrike" cap="none" normalizeH="0" baseline="0">
                <a:ln>
                  <a:noFill/>
                </a:ln>
                <a:solidFill>
                  <a:srgbClr val="7A7E85"/>
                </a:solidFill>
                <a:effectLst/>
                <a:latin typeface="Arial Unicode MS"/>
                <a:ea typeface="JetBrains Mono"/>
              </a:rPr>
              <a:t> (ObjectError)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출력 </a:t>
            </a:r>
            <a:r>
              <a:rPr kumimoji="0" lang="ko-KR" altLang="ko-KR" sz="1100" b="0" i="0" u="none" strike="noStrike" cap="none" normalizeH="0" baseline="0">
                <a:ln>
                  <a:noFill/>
                </a:ln>
                <a:solidFill>
                  <a:srgbClr val="7A7E85"/>
                </a:solidFill>
                <a:effectLst/>
                <a:latin typeface="Arial Unicode MS"/>
                <a:ea typeface="JetBrains Mono"/>
              </a:rPr>
              <a:t>--&gt;</a:t>
            </a:r>
            <a:br>
              <a:rPr kumimoji="0" lang="ko-KR" altLang="ko-KR" sz="1100" b="0" i="0" u="none" strike="noStrike" cap="none" normalizeH="0" baseline="0">
                <a:ln>
                  <a:noFill/>
                </a:ln>
                <a:solidFill>
                  <a:srgbClr val="7A7E85"/>
                </a:solidFill>
                <a:effectLst/>
                <a:latin typeface="Arial Unicode MS"/>
                <a:ea typeface="JetBrains Mono"/>
              </a:rPr>
            </a:b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D5B778"/>
                </a:solidFill>
                <a:effectLst/>
                <a:latin typeface="Arial Unicode MS"/>
                <a:ea typeface="JetBrains Mono"/>
              </a:rPr>
              <a:t>&lt;div </a:t>
            </a:r>
            <a:r>
              <a:rPr kumimoji="0" lang="ko-KR" altLang="ko-KR" sz="1100" b="0" i="0" u="none" strike="noStrike" cap="none" normalizeH="0" baseline="0">
                <a:ln>
                  <a:noFill/>
                </a:ln>
                <a:solidFill>
                  <a:srgbClr val="C77DBB"/>
                </a:solidFill>
                <a:effectLst/>
                <a:latin typeface="Arial Unicode MS"/>
                <a:ea typeface="JetBrains Mono"/>
              </a:rPr>
              <a:t>th</a:t>
            </a:r>
            <a:r>
              <a:rPr kumimoji="0" lang="ko-KR" altLang="ko-KR" sz="1100" b="0" i="0" u="none" strike="noStrike" cap="none" normalizeH="0" baseline="0">
                <a:ln>
                  <a:noFill/>
                </a:ln>
                <a:solidFill>
                  <a:srgbClr val="BABABA"/>
                </a:solidFill>
                <a:effectLst/>
                <a:latin typeface="Arial Unicode MS"/>
                <a:ea typeface="JetBrains Mono"/>
              </a:rPr>
              <a:t>:if</a:t>
            </a:r>
            <a:r>
              <a:rPr kumimoji="0" lang="ko-KR" altLang="ko-KR" sz="1100" b="0" i="0" u="none" strike="noStrike" cap="none" normalizeH="0" baseline="0">
                <a:ln>
                  <a:noFill/>
                </a:ln>
                <a:solidFill>
                  <a:srgbClr val="6AAB73"/>
                </a:solidFill>
                <a:effectLst/>
                <a:latin typeface="Arial Unicode MS"/>
                <a:ea typeface="JetBrains Mono"/>
              </a:rPr>
              <a:t>="${#fields.hasGlobalErrors()}"</a:t>
            </a:r>
            <a:r>
              <a:rPr kumimoji="0" lang="ko-KR" altLang="ko-KR" sz="1100" b="0" i="0" u="none" strike="noStrike" cap="none" normalizeH="0" baseline="0">
                <a:ln>
                  <a:noFill/>
                </a:ln>
                <a:solidFill>
                  <a:srgbClr val="D5B778"/>
                </a:solidFill>
                <a:effectLst/>
                <a:latin typeface="Arial Unicode MS"/>
                <a:ea typeface="JetBrains Mono"/>
              </a:rPr>
              <a:t>&gt;</a:t>
            </a:r>
            <a:br>
              <a:rPr kumimoji="0" lang="ko-KR" altLang="ko-KR" sz="1100" b="0" i="0" u="none" strike="noStrike" cap="none" normalizeH="0" baseline="0">
                <a:ln>
                  <a:noFill/>
                </a:ln>
                <a:solidFill>
                  <a:srgbClr val="D5B778"/>
                </a:solidFill>
                <a:effectLst/>
                <a:latin typeface="Arial Unicode MS"/>
                <a:ea typeface="JetBrains Mono"/>
              </a:rPr>
            </a:br>
            <a:r>
              <a:rPr kumimoji="0" lang="ko-KR" altLang="ko-KR" sz="1100" b="0" i="0" u="none" strike="noStrike" cap="none" normalizeH="0" baseline="0">
                <a:ln>
                  <a:noFill/>
                </a:ln>
                <a:solidFill>
                  <a:srgbClr val="D5B778"/>
                </a:solidFill>
                <a:effectLst/>
                <a:latin typeface="Arial Unicode MS"/>
                <a:ea typeface="JetBrains Mono"/>
              </a:rPr>
              <a:t>        &lt;p </a:t>
            </a:r>
            <a:r>
              <a:rPr kumimoji="0" lang="ko-KR" altLang="ko-KR" sz="1100" b="0" i="0" u="none" strike="noStrike" cap="none" normalizeH="0" baseline="0">
                <a:ln>
                  <a:noFill/>
                </a:ln>
                <a:solidFill>
                  <a:srgbClr val="C77DBB"/>
                </a:solidFill>
                <a:effectLst/>
                <a:latin typeface="Arial Unicode MS"/>
                <a:ea typeface="JetBrains Mono"/>
              </a:rPr>
              <a:t>th</a:t>
            </a:r>
            <a:r>
              <a:rPr kumimoji="0" lang="ko-KR" altLang="ko-KR" sz="1100" b="0" i="0" u="none" strike="noStrike" cap="none" normalizeH="0" baseline="0">
                <a:ln>
                  <a:noFill/>
                </a:ln>
                <a:solidFill>
                  <a:srgbClr val="BABABA"/>
                </a:solidFill>
                <a:effectLst/>
                <a:latin typeface="Arial Unicode MS"/>
                <a:ea typeface="JetBrains Mono"/>
              </a:rPr>
              <a:t>:each</a:t>
            </a:r>
            <a:r>
              <a:rPr kumimoji="0" lang="ko-KR" altLang="ko-KR" sz="1100" b="0" i="0" u="none" strike="noStrike" cap="none" normalizeH="0" baseline="0">
                <a:ln>
                  <a:noFill/>
                </a:ln>
                <a:solidFill>
                  <a:srgbClr val="6AAB73"/>
                </a:solidFill>
                <a:effectLst/>
                <a:latin typeface="Arial Unicode MS"/>
                <a:ea typeface="JetBrains Mono"/>
              </a:rPr>
              <a:t>="error : ${#fields.globalErrors()}" </a:t>
            </a:r>
            <a:r>
              <a:rPr kumimoji="0" lang="ko-KR" altLang="ko-KR" sz="1100" b="0" i="0" u="none" strike="noStrike" cap="none" normalizeH="0" baseline="0">
                <a:ln>
                  <a:noFill/>
                </a:ln>
                <a:solidFill>
                  <a:srgbClr val="C77DBB"/>
                </a:solidFill>
                <a:effectLst/>
                <a:latin typeface="Arial Unicode MS"/>
                <a:ea typeface="JetBrains Mono"/>
              </a:rPr>
              <a:t>th</a:t>
            </a:r>
            <a:r>
              <a:rPr kumimoji="0" lang="ko-KR" altLang="ko-KR" sz="1100" b="0" i="0" u="none" strike="noStrike" cap="none" normalizeH="0" baseline="0">
                <a:ln>
                  <a:noFill/>
                </a:ln>
                <a:solidFill>
                  <a:srgbClr val="BABABA"/>
                </a:solidFill>
                <a:effectLst/>
                <a:latin typeface="Arial Unicode MS"/>
                <a:ea typeface="JetBrains Mono"/>
              </a:rPr>
              <a:t>:text</a:t>
            </a:r>
            <a:r>
              <a:rPr kumimoji="0" lang="ko-KR" altLang="ko-KR" sz="1100" b="0" i="0" u="none" strike="noStrike" cap="none" normalizeH="0" baseline="0">
                <a:ln>
                  <a:noFill/>
                </a:ln>
                <a:solidFill>
                  <a:srgbClr val="6AAB73"/>
                </a:solidFill>
                <a:effectLst/>
                <a:latin typeface="Arial Unicode MS"/>
                <a:ea typeface="JetBrains Mono"/>
              </a:rPr>
              <a:t>="${error}"</a:t>
            </a:r>
            <a:r>
              <a:rPr kumimoji="0" lang="ko-KR" altLang="ko-KR" sz="1100" b="0" i="0" u="none" strike="noStrike" cap="none" normalizeH="0" baseline="0">
                <a:ln>
                  <a:noFill/>
                </a:ln>
                <a:solidFill>
                  <a:srgbClr val="D5B778"/>
                </a:solidFill>
                <a:effectLst/>
                <a:latin typeface="Arial Unicode MS"/>
                <a:ea typeface="JetBrains Mono"/>
              </a:rPr>
              <a:t>&gt;</a:t>
            </a:r>
            <a:r>
              <a:rPr kumimoji="0" lang="ko-KR" altLang="ko-KR" sz="11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글로벌 오류 메시지</a:t>
            </a:r>
            <a:r>
              <a:rPr kumimoji="0" lang="ko-KR" altLang="ko-KR" sz="1100" b="0" i="0" u="none" strike="noStrike" cap="none" normalizeH="0" baseline="0">
                <a:ln>
                  <a:noFill/>
                </a:ln>
                <a:solidFill>
                  <a:srgbClr val="D5B778"/>
                </a:solidFill>
                <a:effectLst/>
                <a:latin typeface="Arial Unicode MS"/>
                <a:ea typeface="JetBrains Mono"/>
              </a:rPr>
              <a:t>&lt;/p&gt;</a:t>
            </a:r>
            <a:br>
              <a:rPr kumimoji="0" lang="ko-KR" altLang="ko-KR" sz="1100" b="0" i="0" u="none" strike="noStrike" cap="none" normalizeH="0" baseline="0">
                <a:ln>
                  <a:noFill/>
                </a:ln>
                <a:solidFill>
                  <a:srgbClr val="D5B778"/>
                </a:solidFill>
                <a:effectLst/>
                <a:latin typeface="Arial Unicode MS"/>
                <a:ea typeface="JetBrains Mono"/>
              </a:rPr>
            </a:br>
            <a:r>
              <a:rPr kumimoji="0" lang="ko-KR" altLang="ko-KR" sz="1100" b="0" i="0" u="none" strike="noStrike" cap="none" normalizeH="0" baseline="0">
                <a:ln>
                  <a:noFill/>
                </a:ln>
                <a:solidFill>
                  <a:srgbClr val="D5B778"/>
                </a:solidFill>
                <a:effectLst/>
                <a:latin typeface="Arial Unicode MS"/>
                <a:ea typeface="JetBrains Mono"/>
              </a:rPr>
              <a:t>    &lt;/div&gt;</a:t>
            </a:r>
            <a:br>
              <a:rPr kumimoji="0" lang="ko-KR" altLang="ko-KR" sz="1100" b="0" i="0" u="none" strike="noStrike" cap="none" normalizeH="0" baseline="0">
                <a:ln>
                  <a:noFill/>
                </a:ln>
                <a:solidFill>
                  <a:srgbClr val="D5B778"/>
                </a:solidFill>
                <a:effectLst/>
                <a:latin typeface="Arial Unicode MS"/>
                <a:ea typeface="JetBrains Mono"/>
              </a:rPr>
            </a:br>
            <a:r>
              <a:rPr kumimoji="0" lang="ko-KR" altLang="ko-KR" sz="1100" b="0" i="0" u="none" strike="noStrike" cap="none" normalizeH="0" baseline="0">
                <a:ln>
                  <a:noFill/>
                </a:ln>
                <a:solidFill>
                  <a:srgbClr val="D5B778"/>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&lt;!--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상품명 </a:t>
            </a:r>
            <a:r>
              <a:rPr kumimoji="0" lang="ko-KR" altLang="ko-KR" sz="1100" b="0" i="0" u="none" strike="noStrike" cap="none" normalizeH="0" baseline="0">
                <a:ln>
                  <a:noFill/>
                </a:ln>
                <a:solidFill>
                  <a:srgbClr val="7A7E85"/>
                </a:solidFill>
                <a:effectLst/>
                <a:latin typeface="Arial Unicode MS"/>
                <a:ea typeface="JetBrains Mono"/>
              </a:rPr>
              <a:t>--&gt;</a:t>
            </a:r>
            <a:br>
              <a:rPr kumimoji="0" lang="ko-KR" altLang="ko-KR" sz="1100" b="0" i="0" u="none" strike="noStrike" cap="none" normalizeH="0" baseline="0">
                <a:ln>
                  <a:noFill/>
                </a:ln>
                <a:solidFill>
                  <a:srgbClr val="7A7E85"/>
                </a:solidFill>
                <a:effectLst/>
                <a:latin typeface="Arial Unicode MS"/>
                <a:ea typeface="JetBrains Mono"/>
              </a:rPr>
            </a:b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D5B778"/>
                </a:solidFill>
                <a:effectLst/>
                <a:latin typeface="Arial Unicode MS"/>
                <a:ea typeface="JetBrains Mono"/>
              </a:rPr>
              <a:t>&lt;label&gt;</a:t>
            </a:r>
            <a:r>
              <a:rPr kumimoji="0" lang="ko-KR" altLang="ko-KR" sz="11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상품명</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D5B778"/>
                </a:solidFill>
                <a:effectLst/>
                <a:latin typeface="Arial Unicode MS"/>
                <a:ea typeface="JetBrains Mono"/>
              </a:rPr>
              <a:t>&lt;input </a:t>
            </a:r>
            <a:r>
              <a:rPr kumimoji="0" lang="ko-KR" altLang="ko-KR" sz="1100" b="0" i="0" u="none" strike="noStrike" cap="none" normalizeH="0" baseline="0">
                <a:ln>
                  <a:noFill/>
                </a:ln>
                <a:solidFill>
                  <a:srgbClr val="BABABA"/>
                </a:solidFill>
                <a:effectLst/>
                <a:latin typeface="Arial Unicode MS"/>
                <a:ea typeface="JetBrains Mono"/>
              </a:rPr>
              <a:t>type</a:t>
            </a:r>
            <a:r>
              <a:rPr kumimoji="0" lang="ko-KR" altLang="ko-KR" sz="1100" b="0" i="0" u="none" strike="noStrike" cap="none" normalizeH="0" baseline="0">
                <a:ln>
                  <a:noFill/>
                </a:ln>
                <a:solidFill>
                  <a:srgbClr val="6AAB73"/>
                </a:solidFill>
                <a:effectLst/>
                <a:latin typeface="Arial Unicode MS"/>
                <a:ea typeface="JetBrains Mono"/>
              </a:rPr>
              <a:t>="text" </a:t>
            </a:r>
            <a:r>
              <a:rPr kumimoji="0" lang="ko-KR" altLang="ko-KR" sz="1100" b="0" i="0" u="none" strike="noStrike" cap="none" normalizeH="0" baseline="0">
                <a:ln>
                  <a:noFill/>
                </a:ln>
                <a:solidFill>
                  <a:srgbClr val="C77DBB"/>
                </a:solidFill>
                <a:effectLst/>
                <a:latin typeface="Arial Unicode MS"/>
                <a:ea typeface="JetBrains Mono"/>
              </a:rPr>
              <a:t>th</a:t>
            </a:r>
            <a:r>
              <a:rPr kumimoji="0" lang="ko-KR" altLang="ko-KR" sz="1100" b="0" i="0" u="none" strike="noStrike" cap="none" normalizeH="0" baseline="0">
                <a:ln>
                  <a:noFill/>
                </a:ln>
                <a:solidFill>
                  <a:srgbClr val="BABABA"/>
                </a:solidFill>
                <a:effectLst/>
                <a:latin typeface="Arial Unicode MS"/>
                <a:ea typeface="JetBrains Mono"/>
              </a:rPr>
              <a:t>:field</a:t>
            </a:r>
            <a:r>
              <a:rPr kumimoji="0" lang="ko-KR" altLang="ko-KR" sz="1100" b="0" i="0" u="none" strike="noStrike" cap="none" normalizeH="0" baseline="0">
                <a:ln>
                  <a:noFill/>
                </a:ln>
                <a:solidFill>
                  <a:srgbClr val="6AAB73"/>
                </a:solidFill>
                <a:effectLst/>
                <a:latin typeface="Arial Unicode MS"/>
                <a:ea typeface="JetBrains Mono"/>
              </a:rPr>
              <a:t>="*{productName}" </a:t>
            </a:r>
            <a:r>
              <a:rPr kumimoji="0" lang="ko-KR" altLang="ko-KR" sz="1100" b="0" i="0" u="none" strike="noStrike" cap="none" normalizeH="0" baseline="0">
                <a:ln>
                  <a:noFill/>
                </a:ln>
                <a:solidFill>
                  <a:srgbClr val="D5B778"/>
                </a:solidFill>
                <a:effectLst/>
                <a:latin typeface="Arial Unicode MS"/>
                <a:ea typeface="JetBrains Mono"/>
              </a:rPr>
              <a:t>/&gt;&lt;/label&gt;</a:t>
            </a:r>
            <a:br>
              <a:rPr kumimoji="0" lang="ko-KR" altLang="ko-KR" sz="1100" b="0" i="0" u="none" strike="noStrike" cap="none" normalizeH="0" baseline="0">
                <a:ln>
                  <a:noFill/>
                </a:ln>
                <a:solidFill>
                  <a:srgbClr val="D5B778"/>
                </a:solidFill>
                <a:effectLst/>
                <a:latin typeface="Arial Unicode MS"/>
                <a:ea typeface="JetBrains Mono"/>
              </a:rPr>
            </a:br>
            <a:r>
              <a:rPr kumimoji="0" lang="ko-KR" altLang="ko-KR" sz="1100" b="0" i="0" u="none" strike="noStrike" cap="none" normalizeH="0" baseline="0">
                <a:ln>
                  <a:noFill/>
                </a:ln>
                <a:solidFill>
                  <a:srgbClr val="D5B778"/>
                </a:solidFill>
                <a:effectLst/>
                <a:latin typeface="Arial Unicode MS"/>
                <a:ea typeface="JetBrains Mono"/>
              </a:rPr>
              <a:t>    &lt;span </a:t>
            </a:r>
            <a:r>
              <a:rPr kumimoji="0" lang="ko-KR" altLang="ko-KR" sz="1100" b="0" i="0" u="none" strike="noStrike" cap="none" normalizeH="0" baseline="0">
                <a:ln>
                  <a:noFill/>
                </a:ln>
                <a:solidFill>
                  <a:srgbClr val="C77DBB"/>
                </a:solidFill>
                <a:effectLst/>
                <a:latin typeface="Arial Unicode MS"/>
                <a:ea typeface="JetBrains Mono"/>
              </a:rPr>
              <a:t>th</a:t>
            </a:r>
            <a:r>
              <a:rPr kumimoji="0" lang="ko-KR" altLang="ko-KR" sz="1100" b="0" i="0" u="none" strike="noStrike" cap="none" normalizeH="0" baseline="0">
                <a:ln>
                  <a:noFill/>
                </a:ln>
                <a:solidFill>
                  <a:srgbClr val="BABABA"/>
                </a:solidFill>
                <a:effectLst/>
                <a:latin typeface="Arial Unicode MS"/>
                <a:ea typeface="JetBrains Mono"/>
              </a:rPr>
              <a:t>:if</a:t>
            </a:r>
            <a:r>
              <a:rPr kumimoji="0" lang="ko-KR" altLang="ko-KR" sz="1100" b="0" i="0" u="none" strike="noStrike" cap="none" normalizeH="0" baseline="0">
                <a:ln>
                  <a:noFill/>
                </a:ln>
                <a:solidFill>
                  <a:srgbClr val="6AAB73"/>
                </a:solidFill>
                <a:effectLst/>
                <a:latin typeface="Arial Unicode MS"/>
                <a:ea typeface="JetBrains Mono"/>
              </a:rPr>
              <a:t>="${#fields.hasErrors('productName')}" </a:t>
            </a:r>
            <a:r>
              <a:rPr kumimoji="0" lang="ko-KR" altLang="ko-KR" sz="1100" b="0" i="0" u="none" strike="noStrike" cap="none" normalizeH="0" baseline="0">
                <a:ln>
                  <a:noFill/>
                </a:ln>
                <a:solidFill>
                  <a:srgbClr val="C77DBB"/>
                </a:solidFill>
                <a:effectLst/>
                <a:latin typeface="Arial Unicode MS"/>
                <a:ea typeface="JetBrains Mono"/>
              </a:rPr>
              <a:t>th</a:t>
            </a:r>
            <a:r>
              <a:rPr kumimoji="0" lang="ko-KR" altLang="ko-KR" sz="1100" b="0" i="0" u="none" strike="noStrike" cap="none" normalizeH="0" baseline="0">
                <a:ln>
                  <a:noFill/>
                </a:ln>
                <a:solidFill>
                  <a:srgbClr val="BABABA"/>
                </a:solidFill>
                <a:effectLst/>
                <a:latin typeface="Arial Unicode MS"/>
                <a:ea typeface="JetBrains Mono"/>
              </a:rPr>
              <a:t>:errors</a:t>
            </a:r>
            <a:r>
              <a:rPr kumimoji="0" lang="ko-KR" altLang="ko-KR" sz="1100" b="0" i="0" u="none" strike="noStrike" cap="none" normalizeH="0" baseline="0">
                <a:ln>
                  <a:noFill/>
                </a:ln>
                <a:solidFill>
                  <a:srgbClr val="6AAB73"/>
                </a:solidFill>
                <a:effectLst/>
                <a:latin typeface="Arial Unicode MS"/>
                <a:ea typeface="JetBrains Mono"/>
              </a:rPr>
              <a:t>="*{productName}"</a:t>
            </a:r>
            <a:r>
              <a:rPr kumimoji="0" lang="ko-KR" altLang="ko-KR" sz="1100" b="0" i="0" u="none" strike="noStrike" cap="none" normalizeH="0" baseline="0">
                <a:ln>
                  <a:noFill/>
                </a:ln>
                <a:solidFill>
                  <a:srgbClr val="D5B778"/>
                </a:solidFill>
                <a:effectLst/>
                <a:latin typeface="Arial Unicode MS"/>
                <a:ea typeface="JetBrains Mono"/>
              </a:rPr>
              <a:t>&gt;</a:t>
            </a:r>
            <a:r>
              <a:rPr kumimoji="0" lang="ko-KR" altLang="ko-KR" sz="11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상품명 오류</a:t>
            </a:r>
            <a:r>
              <a:rPr kumimoji="0" lang="ko-KR" altLang="ko-KR" sz="1100" b="0" i="0" u="none" strike="noStrike" cap="none" normalizeH="0" baseline="0">
                <a:ln>
                  <a:noFill/>
                </a:ln>
                <a:solidFill>
                  <a:srgbClr val="D5B778"/>
                </a:solidFill>
                <a:effectLst/>
                <a:latin typeface="Arial Unicode MS"/>
                <a:ea typeface="JetBrains Mono"/>
              </a:rPr>
              <a:t>&lt;/span&gt;&lt;br/&gt;</a:t>
            </a:r>
            <a:br>
              <a:rPr kumimoji="0" lang="ko-KR" altLang="ko-KR" sz="1100" b="0" i="0" u="none" strike="noStrike" cap="none" normalizeH="0" baseline="0">
                <a:ln>
                  <a:noFill/>
                </a:ln>
                <a:solidFill>
                  <a:srgbClr val="D5B778"/>
                </a:solidFill>
                <a:effectLst/>
                <a:latin typeface="Arial Unicode MS"/>
                <a:ea typeface="JetBrains Mono"/>
              </a:rPr>
            </a:br>
            <a:br>
              <a:rPr kumimoji="0" lang="ko-KR" altLang="ko-KR" sz="1100" b="0" i="0" u="none" strike="noStrike" cap="none" normalizeH="0" baseline="0">
                <a:ln>
                  <a:noFill/>
                </a:ln>
                <a:solidFill>
                  <a:srgbClr val="D5B778"/>
                </a:solidFill>
                <a:effectLst/>
                <a:latin typeface="Arial Unicode MS"/>
                <a:ea typeface="JetBrains Mono"/>
              </a:rPr>
            </a:br>
            <a:r>
              <a:rPr kumimoji="0" lang="ko-KR" altLang="ko-KR" sz="1100" b="0" i="0" u="none" strike="noStrike" cap="none" normalizeH="0" baseline="0">
                <a:ln>
                  <a:noFill/>
                </a:ln>
                <a:solidFill>
                  <a:srgbClr val="D5B778"/>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&lt;!--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가격 </a:t>
            </a:r>
            <a:r>
              <a:rPr kumimoji="0" lang="ko-KR" altLang="ko-KR" sz="1100" b="0" i="0" u="none" strike="noStrike" cap="none" normalizeH="0" baseline="0">
                <a:ln>
                  <a:noFill/>
                </a:ln>
                <a:solidFill>
                  <a:srgbClr val="7A7E85"/>
                </a:solidFill>
                <a:effectLst/>
                <a:latin typeface="Arial Unicode MS"/>
                <a:ea typeface="JetBrains Mono"/>
              </a:rPr>
              <a:t>--&gt;</a:t>
            </a:r>
            <a:br>
              <a:rPr kumimoji="0" lang="ko-KR" altLang="ko-KR" sz="1100" b="0" i="0" u="none" strike="noStrike" cap="none" normalizeH="0" baseline="0">
                <a:ln>
                  <a:noFill/>
                </a:ln>
                <a:solidFill>
                  <a:srgbClr val="7A7E85"/>
                </a:solidFill>
                <a:effectLst/>
                <a:latin typeface="Arial Unicode MS"/>
                <a:ea typeface="JetBrains Mono"/>
              </a:rPr>
            </a:b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D5B778"/>
                </a:solidFill>
                <a:effectLst/>
                <a:latin typeface="Arial Unicode MS"/>
                <a:ea typeface="JetBrains Mono"/>
              </a:rPr>
              <a:t>&lt;label&gt;</a:t>
            </a:r>
            <a:r>
              <a:rPr kumimoji="0" lang="ko-KR" altLang="ko-KR" sz="11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가격</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D5B778"/>
                </a:solidFill>
                <a:effectLst/>
                <a:latin typeface="Arial Unicode MS"/>
                <a:ea typeface="JetBrains Mono"/>
              </a:rPr>
              <a:t>&lt;input </a:t>
            </a:r>
            <a:r>
              <a:rPr kumimoji="0" lang="ko-KR" altLang="ko-KR" sz="1100" b="0" i="0" u="none" strike="noStrike" cap="none" normalizeH="0" baseline="0">
                <a:ln>
                  <a:noFill/>
                </a:ln>
                <a:solidFill>
                  <a:srgbClr val="BABABA"/>
                </a:solidFill>
                <a:effectLst/>
                <a:latin typeface="Arial Unicode MS"/>
                <a:ea typeface="JetBrains Mono"/>
              </a:rPr>
              <a:t>type</a:t>
            </a:r>
            <a:r>
              <a:rPr kumimoji="0" lang="ko-KR" altLang="ko-KR" sz="1100" b="0" i="0" u="none" strike="noStrike" cap="none" normalizeH="0" baseline="0">
                <a:ln>
                  <a:noFill/>
                </a:ln>
                <a:solidFill>
                  <a:srgbClr val="6AAB73"/>
                </a:solidFill>
                <a:effectLst/>
                <a:latin typeface="Arial Unicode MS"/>
                <a:ea typeface="JetBrains Mono"/>
              </a:rPr>
              <a:t>="text" </a:t>
            </a:r>
            <a:r>
              <a:rPr kumimoji="0" lang="ko-KR" altLang="ko-KR" sz="1100" b="0" i="0" u="none" strike="noStrike" cap="none" normalizeH="0" baseline="0">
                <a:ln>
                  <a:noFill/>
                </a:ln>
                <a:solidFill>
                  <a:srgbClr val="C77DBB"/>
                </a:solidFill>
                <a:effectLst/>
                <a:latin typeface="Arial Unicode MS"/>
                <a:ea typeface="JetBrains Mono"/>
              </a:rPr>
              <a:t>th</a:t>
            </a:r>
            <a:r>
              <a:rPr kumimoji="0" lang="ko-KR" altLang="ko-KR" sz="1100" b="0" i="0" u="none" strike="noStrike" cap="none" normalizeH="0" baseline="0">
                <a:ln>
                  <a:noFill/>
                </a:ln>
                <a:solidFill>
                  <a:srgbClr val="BABABA"/>
                </a:solidFill>
                <a:effectLst/>
                <a:latin typeface="Arial Unicode MS"/>
                <a:ea typeface="JetBrains Mono"/>
              </a:rPr>
              <a:t>:field</a:t>
            </a:r>
            <a:r>
              <a:rPr kumimoji="0" lang="ko-KR" altLang="ko-KR" sz="1100" b="0" i="0" u="none" strike="noStrike" cap="none" normalizeH="0" baseline="0">
                <a:ln>
                  <a:noFill/>
                </a:ln>
                <a:solidFill>
                  <a:srgbClr val="6AAB73"/>
                </a:solidFill>
                <a:effectLst/>
                <a:latin typeface="Arial Unicode MS"/>
                <a:ea typeface="JetBrains Mono"/>
              </a:rPr>
              <a:t>="*{price}" </a:t>
            </a:r>
            <a:r>
              <a:rPr kumimoji="0" lang="ko-KR" altLang="ko-KR" sz="1100" b="0" i="0" u="none" strike="noStrike" cap="none" normalizeH="0" baseline="0">
                <a:ln>
                  <a:noFill/>
                </a:ln>
                <a:solidFill>
                  <a:srgbClr val="D5B778"/>
                </a:solidFill>
                <a:effectLst/>
                <a:latin typeface="Arial Unicode MS"/>
                <a:ea typeface="JetBrains Mono"/>
              </a:rPr>
              <a:t>/&gt;&lt;/label&gt;</a:t>
            </a:r>
            <a:br>
              <a:rPr kumimoji="0" lang="ko-KR" altLang="ko-KR" sz="1100" b="0" i="0" u="none" strike="noStrike" cap="none" normalizeH="0" baseline="0">
                <a:ln>
                  <a:noFill/>
                </a:ln>
                <a:solidFill>
                  <a:srgbClr val="D5B778"/>
                </a:solidFill>
                <a:effectLst/>
                <a:latin typeface="Arial Unicode MS"/>
                <a:ea typeface="JetBrains Mono"/>
              </a:rPr>
            </a:br>
            <a:r>
              <a:rPr kumimoji="0" lang="ko-KR" altLang="ko-KR" sz="1100" b="0" i="0" u="none" strike="noStrike" cap="none" normalizeH="0" baseline="0">
                <a:ln>
                  <a:noFill/>
                </a:ln>
                <a:solidFill>
                  <a:srgbClr val="D5B778"/>
                </a:solidFill>
                <a:effectLst/>
                <a:latin typeface="Arial Unicode MS"/>
                <a:ea typeface="JetBrains Mono"/>
              </a:rPr>
              <a:t>    &lt;span </a:t>
            </a:r>
            <a:r>
              <a:rPr kumimoji="0" lang="ko-KR" altLang="ko-KR" sz="1100" b="0" i="0" u="none" strike="noStrike" cap="none" normalizeH="0" baseline="0">
                <a:ln>
                  <a:noFill/>
                </a:ln>
                <a:solidFill>
                  <a:srgbClr val="C77DBB"/>
                </a:solidFill>
                <a:effectLst/>
                <a:latin typeface="Arial Unicode MS"/>
                <a:ea typeface="JetBrains Mono"/>
              </a:rPr>
              <a:t>th</a:t>
            </a:r>
            <a:r>
              <a:rPr kumimoji="0" lang="ko-KR" altLang="ko-KR" sz="1100" b="0" i="0" u="none" strike="noStrike" cap="none" normalizeH="0" baseline="0">
                <a:ln>
                  <a:noFill/>
                </a:ln>
                <a:solidFill>
                  <a:srgbClr val="BABABA"/>
                </a:solidFill>
                <a:effectLst/>
                <a:latin typeface="Arial Unicode MS"/>
                <a:ea typeface="JetBrains Mono"/>
              </a:rPr>
              <a:t>:if</a:t>
            </a:r>
            <a:r>
              <a:rPr kumimoji="0" lang="ko-KR" altLang="ko-KR" sz="1100" b="0" i="0" u="none" strike="noStrike" cap="none" normalizeH="0" baseline="0">
                <a:ln>
                  <a:noFill/>
                </a:ln>
                <a:solidFill>
                  <a:srgbClr val="6AAB73"/>
                </a:solidFill>
                <a:effectLst/>
                <a:latin typeface="Arial Unicode MS"/>
                <a:ea typeface="JetBrains Mono"/>
              </a:rPr>
              <a:t>="${#fields.hasErrors('price')}" </a:t>
            </a:r>
            <a:r>
              <a:rPr kumimoji="0" lang="ko-KR" altLang="ko-KR" sz="1100" b="0" i="0" u="none" strike="noStrike" cap="none" normalizeH="0" baseline="0">
                <a:ln>
                  <a:noFill/>
                </a:ln>
                <a:solidFill>
                  <a:srgbClr val="C77DBB"/>
                </a:solidFill>
                <a:effectLst/>
                <a:latin typeface="Arial Unicode MS"/>
                <a:ea typeface="JetBrains Mono"/>
              </a:rPr>
              <a:t>th</a:t>
            </a:r>
            <a:r>
              <a:rPr kumimoji="0" lang="ko-KR" altLang="ko-KR" sz="1100" b="0" i="0" u="none" strike="noStrike" cap="none" normalizeH="0" baseline="0">
                <a:ln>
                  <a:noFill/>
                </a:ln>
                <a:solidFill>
                  <a:srgbClr val="BABABA"/>
                </a:solidFill>
                <a:effectLst/>
                <a:latin typeface="Arial Unicode MS"/>
                <a:ea typeface="JetBrains Mono"/>
              </a:rPr>
              <a:t>:errors</a:t>
            </a:r>
            <a:r>
              <a:rPr kumimoji="0" lang="ko-KR" altLang="ko-KR" sz="1100" b="0" i="0" u="none" strike="noStrike" cap="none" normalizeH="0" baseline="0">
                <a:ln>
                  <a:noFill/>
                </a:ln>
                <a:solidFill>
                  <a:srgbClr val="6AAB73"/>
                </a:solidFill>
                <a:effectLst/>
                <a:latin typeface="Arial Unicode MS"/>
                <a:ea typeface="JetBrains Mono"/>
              </a:rPr>
              <a:t>="*{price}"</a:t>
            </a:r>
            <a:r>
              <a:rPr kumimoji="0" lang="ko-KR" altLang="ko-KR" sz="1100" b="0" i="0" u="none" strike="noStrike" cap="none" normalizeH="0" baseline="0">
                <a:ln>
                  <a:noFill/>
                </a:ln>
                <a:solidFill>
                  <a:srgbClr val="D5B778"/>
                </a:solidFill>
                <a:effectLst/>
                <a:latin typeface="Arial Unicode MS"/>
                <a:ea typeface="JetBrains Mono"/>
              </a:rPr>
              <a:t>&gt;</a:t>
            </a:r>
            <a:r>
              <a:rPr kumimoji="0" lang="ko-KR" altLang="ko-KR" sz="11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가격 오류</a:t>
            </a:r>
            <a:r>
              <a:rPr kumimoji="0" lang="ko-KR" altLang="ko-KR" sz="1100" b="0" i="0" u="none" strike="noStrike" cap="none" normalizeH="0" baseline="0">
                <a:ln>
                  <a:noFill/>
                </a:ln>
                <a:solidFill>
                  <a:srgbClr val="D5B778"/>
                </a:solidFill>
                <a:effectLst/>
                <a:latin typeface="Arial Unicode MS"/>
                <a:ea typeface="JetBrains Mono"/>
              </a:rPr>
              <a:t>&lt;/span&gt;&lt;br/&gt;</a:t>
            </a:r>
            <a:br>
              <a:rPr kumimoji="0" lang="ko-KR" altLang="ko-KR" sz="1100" b="0" i="0" u="none" strike="noStrike" cap="none" normalizeH="0" baseline="0">
                <a:ln>
                  <a:noFill/>
                </a:ln>
                <a:solidFill>
                  <a:srgbClr val="D5B778"/>
                </a:solidFill>
                <a:effectLst/>
                <a:latin typeface="Arial Unicode MS"/>
                <a:ea typeface="JetBrains Mono"/>
              </a:rPr>
            </a:br>
            <a:br>
              <a:rPr kumimoji="0" lang="ko-KR" altLang="ko-KR" sz="1100" b="0" i="0" u="none" strike="noStrike" cap="none" normalizeH="0" baseline="0">
                <a:ln>
                  <a:noFill/>
                </a:ln>
                <a:solidFill>
                  <a:srgbClr val="D5B778"/>
                </a:solidFill>
                <a:effectLst/>
                <a:latin typeface="Arial Unicode MS"/>
                <a:ea typeface="JetBrains Mono"/>
              </a:rPr>
            </a:br>
            <a:r>
              <a:rPr kumimoji="0" lang="ko-KR" altLang="ko-KR" sz="1100" b="0" i="0" u="none" strike="noStrike" cap="none" normalizeH="0" baseline="0">
                <a:ln>
                  <a:noFill/>
                </a:ln>
                <a:solidFill>
                  <a:srgbClr val="D5B778"/>
                </a:solidFill>
                <a:effectLst/>
                <a:latin typeface="Arial Unicode MS"/>
                <a:ea typeface="JetBrains Mono"/>
              </a:rPr>
              <a:t>    &lt;button </a:t>
            </a:r>
            <a:r>
              <a:rPr kumimoji="0" lang="ko-KR" altLang="ko-KR" sz="1100" b="0" i="0" u="none" strike="noStrike" cap="none" normalizeH="0" baseline="0">
                <a:ln>
                  <a:noFill/>
                </a:ln>
                <a:solidFill>
                  <a:srgbClr val="BABABA"/>
                </a:solidFill>
                <a:effectLst/>
                <a:latin typeface="Arial Unicode MS"/>
                <a:ea typeface="JetBrains Mono"/>
              </a:rPr>
              <a:t>type</a:t>
            </a:r>
            <a:r>
              <a:rPr kumimoji="0" lang="ko-KR" altLang="ko-KR" sz="1100" b="0" i="0" u="none" strike="noStrike" cap="none" normalizeH="0" baseline="0">
                <a:ln>
                  <a:noFill/>
                </a:ln>
                <a:solidFill>
                  <a:srgbClr val="6AAB73"/>
                </a:solidFill>
                <a:effectLst/>
                <a:latin typeface="Arial Unicode MS"/>
                <a:ea typeface="JetBrains Mono"/>
              </a:rPr>
              <a:t>="submit"</a:t>
            </a:r>
            <a:r>
              <a:rPr kumimoji="0" lang="ko-KR" altLang="ko-KR" sz="1100" b="0" i="0" u="none" strike="noStrike" cap="none" normalizeH="0" baseline="0">
                <a:ln>
                  <a:noFill/>
                </a:ln>
                <a:solidFill>
                  <a:srgbClr val="D5B778"/>
                </a:solidFill>
                <a:effectLst/>
                <a:latin typeface="Arial Unicode MS"/>
                <a:ea typeface="JetBrains Mono"/>
              </a:rPr>
              <a:t>&gt;</a:t>
            </a:r>
            <a:r>
              <a:rPr kumimoji="0" lang="ko-KR" altLang="ko-KR" sz="11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제출</a:t>
            </a:r>
            <a:r>
              <a:rPr kumimoji="0" lang="ko-KR" altLang="ko-KR" sz="1100" b="0" i="0" u="none" strike="noStrike" cap="none" normalizeH="0" baseline="0">
                <a:ln>
                  <a:noFill/>
                </a:ln>
                <a:solidFill>
                  <a:srgbClr val="D5B778"/>
                </a:solidFill>
                <a:effectLst/>
                <a:latin typeface="Arial Unicode MS"/>
                <a:ea typeface="JetBrains Mono"/>
              </a:rPr>
              <a:t>&lt;/button&gt;</a:t>
            </a:r>
            <a:br>
              <a:rPr kumimoji="0" lang="ko-KR" altLang="ko-KR" sz="1100" b="0" i="0" u="none" strike="noStrike" cap="none" normalizeH="0" baseline="0">
                <a:ln>
                  <a:noFill/>
                </a:ln>
                <a:solidFill>
                  <a:srgbClr val="D5B778"/>
                </a:solidFill>
                <a:effectLst/>
                <a:latin typeface="Arial Unicode MS"/>
                <a:ea typeface="JetBrains Mono"/>
              </a:rPr>
            </a:br>
            <a:r>
              <a:rPr kumimoji="0" lang="ko-KR" altLang="ko-KR" sz="1100" b="0" i="0" u="none" strike="noStrike" cap="none" normalizeH="0" baseline="0">
                <a:ln>
                  <a:noFill/>
                </a:ln>
                <a:solidFill>
                  <a:srgbClr val="D5B778"/>
                </a:solidFill>
                <a:effectLst/>
                <a:latin typeface="Arial Unicode MS"/>
                <a:ea typeface="JetBrains Mono"/>
              </a:rPr>
              <a:t>&lt;/form&gt;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24" name="TextBox 23">
            <a:extLst>
              <a:ext uri="{FF2B5EF4-FFF2-40B4-BE49-F238E27FC236}">
                <a16:creationId xmlns:a16="http://schemas.microsoft.com/office/drawing/2014/main" id="{793DDAEB-1BE6-480E-BF14-157D911E897F}"/>
              </a:ext>
            </a:extLst>
          </p:cNvPr>
          <p:cNvSpPr txBox="1"/>
          <p:nvPr/>
        </p:nvSpPr>
        <p:spPr>
          <a:xfrm>
            <a:off x="3179591" y="2400989"/>
            <a:ext cx="2174557" cy="1164614"/>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nSpc>
                <a:spcPct val="150000"/>
              </a:lnSpc>
            </a:pPr>
            <a:r>
              <a:rPr lang="en-US" altLang="ko-KR" sz="1200"/>
              <a:t>Max.product. productName </a:t>
            </a:r>
          </a:p>
          <a:p>
            <a:pPr>
              <a:lnSpc>
                <a:spcPct val="150000"/>
              </a:lnSpc>
            </a:pPr>
            <a:r>
              <a:rPr lang="en-US" altLang="ko-KR" sz="1200"/>
              <a:t>Max.productName </a:t>
            </a:r>
          </a:p>
          <a:p>
            <a:pPr>
              <a:lnSpc>
                <a:spcPct val="150000"/>
              </a:lnSpc>
            </a:pPr>
            <a:r>
              <a:rPr lang="en-US" altLang="ko-KR" sz="1200"/>
              <a:t>Max.java.lang.Integer </a:t>
            </a:r>
          </a:p>
          <a:p>
            <a:pPr>
              <a:lnSpc>
                <a:spcPct val="150000"/>
              </a:lnSpc>
            </a:pPr>
            <a:r>
              <a:rPr lang="en-US" altLang="ko-KR" sz="1200"/>
              <a:t>Max</a:t>
            </a:r>
            <a:endParaRPr lang="ko-KR" altLang="en-US" sz="1200"/>
          </a:p>
        </p:txBody>
      </p:sp>
      <p:cxnSp>
        <p:nvCxnSpPr>
          <p:cNvPr id="29" name="직선 화살표 연결선 28">
            <a:extLst>
              <a:ext uri="{FF2B5EF4-FFF2-40B4-BE49-F238E27FC236}">
                <a16:creationId xmlns:a16="http://schemas.microsoft.com/office/drawing/2014/main" id="{44323255-6A6D-42B2-86C6-4660D0099962}"/>
              </a:ext>
            </a:extLst>
          </p:cNvPr>
          <p:cNvCxnSpPr>
            <a:cxnSpLocks/>
            <a:endCxn id="27" idx="0"/>
          </p:cNvCxnSpPr>
          <p:nvPr/>
        </p:nvCxnSpPr>
        <p:spPr>
          <a:xfrm flipH="1">
            <a:off x="9095082" y="4152552"/>
            <a:ext cx="557064" cy="1456994"/>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7" name="화살표: 아래쪽 36">
            <a:extLst>
              <a:ext uri="{FF2B5EF4-FFF2-40B4-BE49-F238E27FC236}">
                <a16:creationId xmlns:a16="http://schemas.microsoft.com/office/drawing/2014/main" id="{BBF5264B-313B-4ABD-BB01-CB09E98FA1E9}"/>
              </a:ext>
            </a:extLst>
          </p:cNvPr>
          <p:cNvSpPr/>
          <p:nvPr/>
        </p:nvSpPr>
        <p:spPr>
          <a:xfrm rot="16200000">
            <a:off x="5576391" y="2818168"/>
            <a:ext cx="231421" cy="330255"/>
          </a:xfrm>
          <a:prstGeom prst="downArrow">
            <a:avLst>
              <a:gd name="adj1" fmla="val 34195"/>
              <a:gd name="adj2" fmla="val 50000"/>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126930639"/>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28235-34F3-480D-9582-51322E7389EC}"/>
              </a:ext>
            </a:extLst>
          </p:cNvPr>
          <p:cNvSpPr txBox="1"/>
          <p:nvPr/>
        </p:nvSpPr>
        <p:spPr>
          <a:xfrm>
            <a:off x="1885558" y="2921169"/>
            <a:ext cx="8420896" cy="1015663"/>
          </a:xfrm>
          <a:prstGeom prst="rect">
            <a:avLst/>
          </a:prstGeom>
          <a:noFill/>
        </p:spPr>
        <p:txBody>
          <a:bodyPr wrap="none" rtlCol="0">
            <a:spAutoFit/>
          </a:bodyPr>
          <a:lstStyle/>
          <a:p>
            <a:pPr algn="ctr"/>
            <a:r>
              <a:rPr lang="ko-KR" altLang="en-US" sz="6000">
                <a:solidFill>
                  <a:schemeClr val="accent1">
                    <a:lumMod val="75000"/>
                  </a:schemeClr>
                </a:solidFill>
                <a:latin typeface="+mj-lt"/>
              </a:rPr>
              <a:t>커스텀 검증 어노테이션</a:t>
            </a:r>
          </a:p>
        </p:txBody>
      </p:sp>
      <p:sp>
        <p:nvSpPr>
          <p:cNvPr id="3" name="TextBox 2">
            <a:extLst>
              <a:ext uri="{FF2B5EF4-FFF2-40B4-BE49-F238E27FC236}">
                <a16:creationId xmlns:a16="http://schemas.microsoft.com/office/drawing/2014/main" id="{CDB69857-4DB7-EFC1-D480-BBEE632C406D}"/>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321102796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28235-34F3-480D-9582-51322E7389EC}"/>
              </a:ext>
            </a:extLst>
          </p:cNvPr>
          <p:cNvSpPr txBox="1"/>
          <p:nvPr/>
        </p:nvSpPr>
        <p:spPr>
          <a:xfrm>
            <a:off x="3401608" y="2921169"/>
            <a:ext cx="5388784" cy="1015663"/>
          </a:xfrm>
          <a:prstGeom prst="rect">
            <a:avLst/>
          </a:prstGeom>
          <a:noFill/>
        </p:spPr>
        <p:txBody>
          <a:bodyPr wrap="none" rtlCol="0">
            <a:spAutoFit/>
          </a:bodyPr>
          <a:lstStyle/>
          <a:p>
            <a:pPr algn="ctr"/>
            <a:r>
              <a:rPr lang="ko-KR" altLang="en-US" sz="6000">
                <a:solidFill>
                  <a:schemeClr val="accent1">
                    <a:lumMod val="75000"/>
                  </a:schemeClr>
                </a:solidFill>
                <a:latin typeface="나눔바른고딕" panose="020B0603020101020101" pitchFamily="50" charset="-127"/>
                <a:ea typeface="나눔바른고딕" panose="020B0603020101020101" pitchFamily="50" charset="-127"/>
              </a:rPr>
              <a:t>서블릿</a:t>
            </a:r>
            <a:r>
              <a:rPr lang="en-US" altLang="ko-KR" sz="6000">
                <a:solidFill>
                  <a:schemeClr val="accent1">
                    <a:lumMod val="75000"/>
                  </a:schemeClr>
                </a:solidFill>
                <a:latin typeface="나눔바른고딕" panose="020B0603020101020101" pitchFamily="50" charset="-127"/>
                <a:ea typeface="나눔바른고딕" panose="020B0603020101020101" pitchFamily="50" charset="-127"/>
              </a:rPr>
              <a:t>(Servlet)</a:t>
            </a:r>
            <a:endParaRPr lang="ko-KR" altLang="en-US" sz="6000">
              <a:solidFill>
                <a:schemeClr val="accent1">
                  <a:lumMod val="75000"/>
                </a:schemeClr>
              </a:solidFill>
              <a:latin typeface="+mj-lt"/>
            </a:endParaRPr>
          </a:p>
        </p:txBody>
      </p:sp>
      <p:sp>
        <p:nvSpPr>
          <p:cNvPr id="3" name="TextBox 2">
            <a:extLst>
              <a:ext uri="{FF2B5EF4-FFF2-40B4-BE49-F238E27FC236}">
                <a16:creationId xmlns:a16="http://schemas.microsoft.com/office/drawing/2014/main" id="{CDB69857-4DB7-EFC1-D480-BBEE632C406D}"/>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2359205252"/>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4">
            <a:extLst>
              <a:ext uri="{FF2B5EF4-FFF2-40B4-BE49-F238E27FC236}">
                <a16:creationId xmlns:a16="http://schemas.microsoft.com/office/drawing/2014/main" id="{7E5C6E23-243F-418B-804A-E34E0524A171}"/>
              </a:ext>
            </a:extLst>
          </p:cNvPr>
          <p:cNvSpPr>
            <a:spLocks noChangeArrowheads="1"/>
          </p:cNvSpPr>
          <p:nvPr/>
        </p:nvSpPr>
        <p:spPr bwMode="auto">
          <a:xfrm>
            <a:off x="454964" y="4125828"/>
            <a:ext cx="11049000" cy="259878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@Documented</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@Constraint</a:t>
            </a:r>
            <a:r>
              <a:rPr kumimoji="0" lang="ko-KR" altLang="ko-KR" sz="1100" b="0" i="0" u="none" strike="noStrike" cap="none" normalizeH="0" baseline="0">
                <a:ln>
                  <a:noFill/>
                </a:ln>
                <a:solidFill>
                  <a:srgbClr val="BCBEC4"/>
                </a:solidFill>
                <a:effectLst/>
                <a:ea typeface="JetBrains Mono"/>
              </a:rPr>
              <a:t>(validatedBy = PasswordValidator.</a:t>
            </a:r>
            <a:r>
              <a:rPr kumimoji="0" lang="ko-KR" altLang="ko-KR" sz="1100" b="0" i="0" u="none" strike="noStrike" cap="none" normalizeH="0" baseline="0">
                <a:ln>
                  <a:noFill/>
                </a:ln>
                <a:solidFill>
                  <a:srgbClr val="CF8E6D"/>
                </a:solidFill>
                <a:effectLst/>
                <a:ea typeface="JetBrains Mono"/>
              </a:rPr>
              <a:t>class</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3AE60"/>
                </a:solidFill>
                <a:effectLst/>
                <a:ea typeface="JetBrains Mono"/>
              </a:rPr>
              <a:t>@Target</a:t>
            </a:r>
            <a:r>
              <a:rPr kumimoji="0" lang="ko-KR" altLang="ko-KR" sz="1100" b="0" i="0" u="none" strike="noStrike" cap="none" normalizeH="0" baseline="0">
                <a:ln>
                  <a:noFill/>
                </a:ln>
                <a:solidFill>
                  <a:srgbClr val="BCBEC4"/>
                </a:solidFill>
                <a:effectLst/>
                <a:ea typeface="JetBrains Mono"/>
              </a:rPr>
              <a:t>({ ElementType.METHOD, ElementType.FIELD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3AE60"/>
                </a:solidFill>
                <a:effectLst/>
                <a:ea typeface="JetBrains Mono"/>
              </a:rPr>
              <a:t>@Retention</a:t>
            </a:r>
            <a:r>
              <a:rPr kumimoji="0" lang="ko-KR" altLang="ko-KR" sz="1100" b="0" i="0" u="none" strike="noStrike" cap="none" normalizeH="0" baseline="0">
                <a:ln>
                  <a:noFill/>
                </a:ln>
                <a:solidFill>
                  <a:srgbClr val="BCBEC4"/>
                </a:solidFill>
                <a:effectLst/>
                <a:ea typeface="JetBrains Mono"/>
              </a:rPr>
              <a:t>(RetentionPolicy.RUNTIME)</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CF8E6D"/>
                </a:solidFill>
                <a:effectLst/>
                <a:ea typeface="JetBrains Mono"/>
              </a:rPr>
              <a:t>interface </a:t>
            </a:r>
            <a:r>
              <a:rPr kumimoji="0" lang="ko-KR" altLang="ko-KR" sz="1100" b="0" i="0" u="none" strike="noStrike" cap="none" normalizeH="0" baseline="0">
                <a:ln>
                  <a:noFill/>
                </a:ln>
                <a:solidFill>
                  <a:srgbClr val="B3AE60"/>
                </a:solidFill>
                <a:effectLst/>
                <a:ea typeface="JetBrains Mono"/>
              </a:rPr>
              <a:t>ValidPassword </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String </a:t>
            </a:r>
            <a:r>
              <a:rPr kumimoji="0" lang="ko-KR" altLang="ko-KR" sz="1100" b="0" i="0" u="none" strike="noStrike" cap="none" normalizeH="0" baseline="0">
                <a:ln>
                  <a:noFill/>
                </a:ln>
                <a:solidFill>
                  <a:srgbClr val="56A8F5"/>
                </a:solidFill>
                <a:effectLst/>
                <a:ea typeface="JetBrains Mono"/>
              </a:rPr>
              <a:t>message</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default </a:t>
            </a:r>
            <a:r>
              <a:rPr kumimoji="0" lang="ko-KR" altLang="ko-KR" sz="1100" b="0" i="0" u="none" strike="noStrike" cap="none" normalizeH="0" baseline="0">
                <a:ln>
                  <a:noFill/>
                </a:ln>
                <a:solidFill>
                  <a:srgbClr val="6AAB73"/>
                </a:solidFill>
                <a:effectLst/>
                <a:ea typeface="JetBrains Mono"/>
              </a:rPr>
              <a:t>"Invalid password. Password must be at least 8 characters long and contain uppercase, lowercase, and a digit."</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Class&lt;?&gt;[] </a:t>
            </a:r>
            <a:r>
              <a:rPr kumimoji="0" lang="ko-KR" altLang="ko-KR" sz="1100" b="0" i="0" u="none" strike="noStrike" cap="none" normalizeH="0" baseline="0">
                <a:ln>
                  <a:noFill/>
                </a:ln>
                <a:solidFill>
                  <a:srgbClr val="56A8F5"/>
                </a:solidFill>
                <a:effectLst/>
                <a:ea typeface="JetBrains Mono"/>
              </a:rPr>
              <a:t>groups</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default </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Class&lt;? </a:t>
            </a:r>
            <a:r>
              <a:rPr kumimoji="0" lang="ko-KR" altLang="ko-KR" sz="1100" b="0" i="0" u="none" strike="noStrike" cap="none" normalizeH="0" baseline="0">
                <a:ln>
                  <a:noFill/>
                </a:ln>
                <a:solidFill>
                  <a:srgbClr val="CF8E6D"/>
                </a:solidFill>
                <a:effectLst/>
                <a:ea typeface="JetBrains Mono"/>
              </a:rPr>
              <a:t>extends </a:t>
            </a:r>
            <a:r>
              <a:rPr kumimoji="0" lang="ko-KR" altLang="ko-KR" sz="1100" b="0" i="0" u="none" strike="noStrike" cap="none" normalizeH="0" baseline="0">
                <a:ln>
                  <a:noFill/>
                </a:ln>
                <a:solidFill>
                  <a:srgbClr val="BCBEC4"/>
                </a:solidFill>
                <a:effectLst/>
                <a:ea typeface="JetBrains Mono"/>
              </a:rPr>
              <a:t>Payload&gt;[] </a:t>
            </a:r>
            <a:r>
              <a:rPr kumimoji="0" lang="ko-KR" altLang="ko-KR" sz="1100" b="0" i="0" u="none" strike="noStrike" cap="none" normalizeH="0" baseline="0">
                <a:ln>
                  <a:noFill/>
                </a:ln>
                <a:solidFill>
                  <a:srgbClr val="56A8F5"/>
                </a:solidFill>
                <a:effectLst/>
                <a:ea typeface="JetBrains Mono"/>
              </a:rPr>
              <a:t>payload</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default </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int </a:t>
            </a:r>
            <a:r>
              <a:rPr kumimoji="0" lang="ko-KR" altLang="ko-KR" sz="1100" b="0" i="0" u="none" strike="noStrike" cap="none" normalizeH="0" baseline="0">
                <a:ln>
                  <a:noFill/>
                </a:ln>
                <a:solidFill>
                  <a:srgbClr val="56A8F5"/>
                </a:solidFill>
                <a:effectLst/>
                <a:ea typeface="JetBrains Mono"/>
              </a:rPr>
              <a:t>minLength</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default </a:t>
            </a:r>
            <a:r>
              <a:rPr kumimoji="0" lang="ko-KR" altLang="ko-KR" sz="1100" b="0" i="0" u="none" strike="noStrike" cap="none" normalizeH="0" baseline="0">
                <a:ln>
                  <a:noFill/>
                </a:ln>
                <a:solidFill>
                  <a:srgbClr val="2AACB8"/>
                </a:solidFill>
                <a:effectLst/>
                <a:ea typeface="JetBrains Mono"/>
              </a:rPr>
              <a:t>8</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최소 길이 속성 추가</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16" name="직사각형 15">
            <a:extLst>
              <a:ext uri="{FF2B5EF4-FFF2-40B4-BE49-F238E27FC236}">
                <a16:creationId xmlns:a16="http://schemas.microsoft.com/office/drawing/2014/main" id="{329A2612-2917-599E-461B-EA9902094779}"/>
              </a:ext>
            </a:extLst>
          </p:cNvPr>
          <p:cNvSpPr/>
          <p:nvPr/>
        </p:nvSpPr>
        <p:spPr>
          <a:xfrm>
            <a:off x="113412" y="166216"/>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rPr>
              <a:t>개요</a:t>
            </a:r>
            <a:endParaRPr lang="ko-KR" altLang="en-US" b="1">
              <a:solidFill>
                <a:schemeClr val="accent1">
                  <a:lumMod val="75000"/>
                </a:schemeClr>
              </a:solidFill>
              <a:latin typeface="+mn-ea"/>
            </a:endParaRPr>
          </a:p>
        </p:txBody>
      </p:sp>
      <p:sp>
        <p:nvSpPr>
          <p:cNvPr id="17" name="직사각형 16">
            <a:extLst>
              <a:ext uri="{FF2B5EF4-FFF2-40B4-BE49-F238E27FC236}">
                <a16:creationId xmlns:a16="http://schemas.microsoft.com/office/drawing/2014/main" id="{07D34BE3-BBE8-5172-3F50-6F9FAEA6E617}"/>
              </a:ext>
            </a:extLst>
          </p:cNvPr>
          <p:cNvSpPr/>
          <p:nvPr/>
        </p:nvSpPr>
        <p:spPr>
          <a:xfrm>
            <a:off x="385447" y="535548"/>
            <a:ext cx="11806553"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t>커스텀 검증 어노테이션은 기본적인 유효성 검증</a:t>
            </a:r>
            <a:r>
              <a:rPr lang="en-US" altLang="ko-KR" sz="1200"/>
              <a:t>(</a:t>
            </a:r>
            <a:r>
              <a:rPr lang="ko-KR" altLang="en-US" sz="1200"/>
              <a:t>예</a:t>
            </a:r>
            <a:r>
              <a:rPr lang="en-US" altLang="ko-KR" sz="1200"/>
              <a:t>: @NotNull, @Email </a:t>
            </a:r>
            <a:r>
              <a:rPr lang="ko-KR" altLang="en-US" sz="1200"/>
              <a:t>등</a:t>
            </a:r>
            <a:r>
              <a:rPr lang="en-US" altLang="ko-KR" sz="1200"/>
              <a:t>)</a:t>
            </a:r>
            <a:r>
              <a:rPr lang="ko-KR" altLang="en-US" sz="1200"/>
              <a:t> 외에 특정한 유효성 검사에 적용하기 위해 직접 어노테이션을 정의하는 방법을 말한다</a:t>
            </a:r>
            <a:endParaRPr lang="en-US" altLang="ko-KR" sz="1200"/>
          </a:p>
        </p:txBody>
      </p:sp>
      <p:sp>
        <p:nvSpPr>
          <p:cNvPr id="22" name="직사각형 21">
            <a:extLst>
              <a:ext uri="{FF2B5EF4-FFF2-40B4-BE49-F238E27FC236}">
                <a16:creationId xmlns:a16="http://schemas.microsoft.com/office/drawing/2014/main" id="{F49B2331-6E02-90F7-5B02-DF4E1840BE3C}"/>
              </a:ext>
            </a:extLst>
          </p:cNvPr>
          <p:cNvSpPr/>
          <p:nvPr/>
        </p:nvSpPr>
        <p:spPr>
          <a:xfrm>
            <a:off x="113412" y="2248896"/>
            <a:ext cx="1478290" cy="369332"/>
          </a:xfrm>
          <a:prstGeom prst="rect">
            <a:avLst/>
          </a:prstGeom>
        </p:spPr>
        <p:txBody>
          <a:bodyPr wrap="none">
            <a:spAutoFit/>
          </a:bodyPr>
          <a:lstStyle/>
          <a:p>
            <a:pPr marL="285750" indent="-285750">
              <a:buFont typeface="Wingdings" panose="05000000000000000000" pitchFamily="2" charset="2"/>
              <a:buChar char="ü"/>
            </a:pPr>
            <a:r>
              <a:rPr lang="ko-KR" altLang="en-US" sz="1800" b="1">
                <a:solidFill>
                  <a:schemeClr val="accent1">
                    <a:lumMod val="75000"/>
                  </a:schemeClr>
                </a:solidFill>
              </a:rPr>
              <a:t>구현 방법</a:t>
            </a:r>
            <a:endParaRPr lang="ko-KR" altLang="en-US" b="1">
              <a:solidFill>
                <a:schemeClr val="accent1">
                  <a:lumMod val="75000"/>
                </a:schemeClr>
              </a:solidFill>
              <a:latin typeface="+mn-ea"/>
            </a:endParaRPr>
          </a:p>
        </p:txBody>
      </p:sp>
      <p:sp>
        <p:nvSpPr>
          <p:cNvPr id="23" name="직사각형 22">
            <a:extLst>
              <a:ext uri="{FF2B5EF4-FFF2-40B4-BE49-F238E27FC236}">
                <a16:creationId xmlns:a16="http://schemas.microsoft.com/office/drawing/2014/main" id="{07E316DF-A89C-B24D-B98A-A2978870D700}"/>
              </a:ext>
            </a:extLst>
          </p:cNvPr>
          <p:cNvSpPr/>
          <p:nvPr/>
        </p:nvSpPr>
        <p:spPr>
          <a:xfrm>
            <a:off x="385447" y="2613758"/>
            <a:ext cx="9544937" cy="887615"/>
          </a:xfrm>
          <a:prstGeom prst="rect">
            <a:avLst/>
          </a:prstGeom>
        </p:spPr>
        <p:txBody>
          <a:bodyPr wrap="square">
            <a:spAutoFit/>
          </a:bodyPr>
          <a:lstStyle/>
          <a:p>
            <a:pPr marL="228600" indent="-228600">
              <a:lnSpc>
                <a:spcPct val="150000"/>
              </a:lnSpc>
              <a:buFont typeface="+mj-lt"/>
              <a:buAutoNum type="arabicParenR"/>
            </a:pPr>
            <a:r>
              <a:rPr lang="ko-KR" altLang="en-US" sz="1200"/>
              <a:t>유효성 검사를 위한 새로운 어노테이션을 정의한다</a:t>
            </a:r>
            <a:endParaRPr lang="en-US" altLang="ko-KR" sz="1200"/>
          </a:p>
          <a:p>
            <a:pPr marL="228600" indent="-228600">
              <a:lnSpc>
                <a:spcPct val="150000"/>
              </a:lnSpc>
              <a:buFont typeface="+mj-lt"/>
              <a:buAutoNum type="arabicParenR"/>
            </a:pPr>
            <a:r>
              <a:rPr lang="ko-KR" altLang="en-US" sz="1200"/>
              <a:t>실제 검증 로직을 수행하기 위한 </a:t>
            </a:r>
            <a:r>
              <a:rPr lang="en-US" altLang="ko-KR" sz="1200"/>
              <a:t>ConstraintValidator </a:t>
            </a:r>
            <a:r>
              <a:rPr lang="ko-KR" altLang="en-US" sz="1200"/>
              <a:t>인터페이스를 구현한다</a:t>
            </a:r>
            <a:endParaRPr lang="en-US" altLang="ko-KR" sz="1200"/>
          </a:p>
          <a:p>
            <a:pPr marL="228600" indent="-228600">
              <a:lnSpc>
                <a:spcPct val="150000"/>
              </a:lnSpc>
              <a:buFont typeface="+mj-lt"/>
              <a:buAutoNum type="arabicParenR"/>
            </a:pPr>
            <a:r>
              <a:rPr lang="ko-KR" altLang="en-US" sz="1200"/>
              <a:t>어노테이션에 </a:t>
            </a:r>
            <a:r>
              <a:rPr lang="en-US" altLang="ko-KR" sz="1200"/>
              <a:t>ConstraintValidator</a:t>
            </a:r>
            <a:r>
              <a:rPr lang="ko-KR" altLang="en-US" sz="1200"/>
              <a:t> 클래스를 연결하고 유효성 검사 시 해당 어노테이션이 </a:t>
            </a:r>
            <a:r>
              <a:rPr lang="en-US" altLang="ko-KR" sz="1200"/>
              <a:t>ConstraintValidator </a:t>
            </a:r>
            <a:r>
              <a:rPr lang="ko-KR" altLang="en-US" sz="1200"/>
              <a:t>를 사용하도록 한다</a:t>
            </a:r>
            <a:endParaRPr lang="en-US" altLang="ko-KR" sz="1200">
              <a:latin typeface="+mn-ea"/>
            </a:endParaRPr>
          </a:p>
        </p:txBody>
      </p:sp>
      <p:sp>
        <p:nvSpPr>
          <p:cNvPr id="12" name="직사각형 11">
            <a:extLst>
              <a:ext uri="{FF2B5EF4-FFF2-40B4-BE49-F238E27FC236}">
                <a16:creationId xmlns:a16="http://schemas.microsoft.com/office/drawing/2014/main" id="{C6D86FC5-7FD9-45DF-ACB5-27BA00C8069C}"/>
              </a:ext>
            </a:extLst>
          </p:cNvPr>
          <p:cNvSpPr/>
          <p:nvPr/>
        </p:nvSpPr>
        <p:spPr>
          <a:xfrm>
            <a:off x="72377" y="3698228"/>
            <a:ext cx="3823419" cy="369332"/>
          </a:xfrm>
          <a:prstGeom prst="rect">
            <a:avLst/>
          </a:prstGeom>
        </p:spPr>
        <p:txBody>
          <a:bodyPr wrap="none">
            <a:spAutoFit/>
          </a:bodyPr>
          <a:lstStyle/>
          <a:p>
            <a:pPr marL="285750" indent="-285750">
              <a:buFont typeface="Wingdings" panose="05000000000000000000" pitchFamily="2" charset="2"/>
              <a:buChar char="ü"/>
            </a:pPr>
            <a:r>
              <a:rPr lang="en-US" altLang="ko-KR" sz="1800" b="1">
                <a:solidFill>
                  <a:schemeClr val="accent1">
                    <a:lumMod val="75000"/>
                  </a:schemeClr>
                </a:solidFill>
              </a:rPr>
              <a:t>ValidPassword </a:t>
            </a:r>
            <a:r>
              <a:rPr lang="ko-KR" altLang="en-US" sz="1800" b="1">
                <a:solidFill>
                  <a:schemeClr val="accent1">
                    <a:lumMod val="75000"/>
                  </a:schemeClr>
                </a:solidFill>
              </a:rPr>
              <a:t>어노테이션 정의</a:t>
            </a:r>
            <a:endParaRPr lang="ko-KR" altLang="en-US" b="1">
              <a:solidFill>
                <a:schemeClr val="accent1">
                  <a:lumMod val="75000"/>
                </a:schemeClr>
              </a:solidFill>
              <a:latin typeface="+mn-ea"/>
            </a:endParaRPr>
          </a:p>
        </p:txBody>
      </p:sp>
      <p:sp>
        <p:nvSpPr>
          <p:cNvPr id="18" name="직사각형 17">
            <a:extLst>
              <a:ext uri="{FF2B5EF4-FFF2-40B4-BE49-F238E27FC236}">
                <a16:creationId xmlns:a16="http://schemas.microsoft.com/office/drawing/2014/main" id="{B459CCC3-399D-48BF-8EA3-6191C99D9111}"/>
              </a:ext>
            </a:extLst>
          </p:cNvPr>
          <p:cNvSpPr/>
          <p:nvPr/>
        </p:nvSpPr>
        <p:spPr>
          <a:xfrm>
            <a:off x="4016381" y="4125828"/>
            <a:ext cx="2488051" cy="293414"/>
          </a:xfrm>
          <a:prstGeom prst="rect">
            <a:avLst/>
          </a:prstGeom>
        </p:spPr>
        <p:txBody>
          <a:bodyPr wrap="square">
            <a:spAutoFit/>
          </a:bodyPr>
          <a:lstStyle/>
          <a:p>
            <a:pPr>
              <a:lnSpc>
                <a:spcPct val="150000"/>
              </a:lnSpc>
            </a:pPr>
            <a:r>
              <a:rPr lang="en-US" altLang="ko-KR" sz="1000">
                <a:solidFill>
                  <a:schemeClr val="bg1">
                    <a:lumMod val="50000"/>
                  </a:schemeClr>
                </a:solidFill>
              </a:rPr>
              <a:t>// </a:t>
            </a:r>
            <a:r>
              <a:rPr lang="ko-KR" altLang="en-US" sz="1000">
                <a:solidFill>
                  <a:schemeClr val="bg1">
                    <a:lumMod val="50000"/>
                  </a:schemeClr>
                </a:solidFill>
              </a:rPr>
              <a:t>검증기</a:t>
            </a:r>
            <a:r>
              <a:rPr lang="en-US" altLang="ko-KR" sz="1000">
                <a:solidFill>
                  <a:schemeClr val="bg1">
                    <a:lumMod val="50000"/>
                  </a:schemeClr>
                </a:solidFill>
              </a:rPr>
              <a:t>(PasswordValidator)</a:t>
            </a:r>
            <a:r>
              <a:rPr lang="ko-KR" altLang="en-US" sz="1000">
                <a:solidFill>
                  <a:schemeClr val="bg1">
                    <a:lumMod val="50000"/>
                  </a:schemeClr>
                </a:solidFill>
              </a:rPr>
              <a:t>를 지정</a:t>
            </a:r>
            <a:endParaRPr lang="en-US" altLang="ko-KR" sz="1000">
              <a:solidFill>
                <a:schemeClr val="bg1">
                  <a:lumMod val="50000"/>
                </a:schemeClr>
              </a:solidFill>
            </a:endParaRPr>
          </a:p>
        </p:txBody>
      </p:sp>
      <p:sp>
        <p:nvSpPr>
          <p:cNvPr id="19" name="직사각형 18">
            <a:extLst>
              <a:ext uri="{FF2B5EF4-FFF2-40B4-BE49-F238E27FC236}">
                <a16:creationId xmlns:a16="http://schemas.microsoft.com/office/drawing/2014/main" id="{9B56CE0B-6B71-4163-AD93-5C920989B7F0}"/>
              </a:ext>
            </a:extLst>
          </p:cNvPr>
          <p:cNvSpPr/>
          <p:nvPr/>
        </p:nvSpPr>
        <p:spPr>
          <a:xfrm>
            <a:off x="9539357" y="5121902"/>
            <a:ext cx="1933315" cy="293414"/>
          </a:xfrm>
          <a:prstGeom prst="rect">
            <a:avLst/>
          </a:prstGeom>
        </p:spPr>
        <p:txBody>
          <a:bodyPr wrap="square">
            <a:spAutoFit/>
          </a:bodyPr>
          <a:lstStyle/>
          <a:p>
            <a:pPr>
              <a:lnSpc>
                <a:spcPct val="150000"/>
              </a:lnSpc>
            </a:pPr>
            <a:r>
              <a:rPr lang="en-US" altLang="ko-KR" sz="1000">
                <a:solidFill>
                  <a:schemeClr val="bg1">
                    <a:lumMod val="50000"/>
                  </a:schemeClr>
                </a:solidFill>
              </a:rPr>
              <a:t>// </a:t>
            </a:r>
            <a:r>
              <a:rPr lang="ko-KR" altLang="en-US" sz="1000">
                <a:solidFill>
                  <a:schemeClr val="bg1">
                    <a:lumMod val="50000"/>
                  </a:schemeClr>
                </a:solidFill>
              </a:rPr>
              <a:t>검증 실패 시 출력할 메시지</a:t>
            </a:r>
            <a:endParaRPr lang="en-US" altLang="ko-KR" sz="1000">
              <a:solidFill>
                <a:schemeClr val="bg1">
                  <a:lumMod val="50000"/>
                </a:schemeClr>
              </a:solidFill>
            </a:endParaRPr>
          </a:p>
        </p:txBody>
      </p:sp>
      <p:sp>
        <p:nvSpPr>
          <p:cNvPr id="20" name="직사각형 19">
            <a:extLst>
              <a:ext uri="{FF2B5EF4-FFF2-40B4-BE49-F238E27FC236}">
                <a16:creationId xmlns:a16="http://schemas.microsoft.com/office/drawing/2014/main" id="{7025C260-8619-4232-B4F3-E1E0DA0EBAFC}"/>
              </a:ext>
            </a:extLst>
          </p:cNvPr>
          <p:cNvSpPr/>
          <p:nvPr/>
        </p:nvSpPr>
        <p:spPr>
          <a:xfrm>
            <a:off x="2693549" y="5378740"/>
            <a:ext cx="1933315" cy="293414"/>
          </a:xfrm>
          <a:prstGeom prst="rect">
            <a:avLst/>
          </a:prstGeom>
        </p:spPr>
        <p:txBody>
          <a:bodyPr wrap="square">
            <a:spAutoFit/>
          </a:bodyPr>
          <a:lstStyle/>
          <a:p>
            <a:pPr>
              <a:lnSpc>
                <a:spcPct val="150000"/>
              </a:lnSpc>
            </a:pPr>
            <a:r>
              <a:rPr lang="en-US" altLang="ko-KR" sz="1000">
                <a:solidFill>
                  <a:schemeClr val="bg1">
                    <a:lumMod val="50000"/>
                  </a:schemeClr>
                </a:solidFill>
              </a:rPr>
              <a:t>// </a:t>
            </a:r>
            <a:r>
              <a:rPr lang="ko-KR" altLang="en-US" sz="1000">
                <a:solidFill>
                  <a:schemeClr val="bg1">
                    <a:lumMod val="50000"/>
                  </a:schemeClr>
                </a:solidFill>
              </a:rPr>
              <a:t>그룹화</a:t>
            </a:r>
            <a:endParaRPr lang="en-US" altLang="ko-KR" sz="1000">
              <a:solidFill>
                <a:schemeClr val="bg1">
                  <a:lumMod val="50000"/>
                </a:schemeClr>
              </a:solidFill>
            </a:endParaRPr>
          </a:p>
        </p:txBody>
      </p:sp>
      <p:sp>
        <p:nvSpPr>
          <p:cNvPr id="21" name="직사각형 20">
            <a:extLst>
              <a:ext uri="{FF2B5EF4-FFF2-40B4-BE49-F238E27FC236}">
                <a16:creationId xmlns:a16="http://schemas.microsoft.com/office/drawing/2014/main" id="{210B99CE-6E5D-468E-845D-5674DF25A5DA}"/>
              </a:ext>
            </a:extLst>
          </p:cNvPr>
          <p:cNvSpPr/>
          <p:nvPr/>
        </p:nvSpPr>
        <p:spPr>
          <a:xfrm>
            <a:off x="3809117" y="5634040"/>
            <a:ext cx="1933315" cy="293414"/>
          </a:xfrm>
          <a:prstGeom prst="rect">
            <a:avLst/>
          </a:prstGeom>
        </p:spPr>
        <p:txBody>
          <a:bodyPr wrap="square">
            <a:spAutoFit/>
          </a:bodyPr>
          <a:lstStyle/>
          <a:p>
            <a:pPr>
              <a:lnSpc>
                <a:spcPct val="150000"/>
              </a:lnSpc>
            </a:pPr>
            <a:r>
              <a:rPr lang="en-US" altLang="ko-KR" sz="1000">
                <a:solidFill>
                  <a:schemeClr val="bg1">
                    <a:lumMod val="50000"/>
                  </a:schemeClr>
                </a:solidFill>
              </a:rPr>
              <a:t>// </a:t>
            </a:r>
            <a:r>
              <a:rPr lang="ko-KR" altLang="en-US" sz="1000">
                <a:solidFill>
                  <a:schemeClr val="bg1">
                    <a:lumMod val="50000"/>
                  </a:schemeClr>
                </a:solidFill>
              </a:rPr>
              <a:t>추가 메티데이터</a:t>
            </a:r>
            <a:endParaRPr lang="en-US" altLang="ko-KR" sz="1000">
              <a:solidFill>
                <a:schemeClr val="bg1">
                  <a:lumMod val="50000"/>
                </a:schemeClr>
              </a:solidFill>
            </a:endParaRPr>
          </a:p>
        </p:txBody>
      </p:sp>
      <p:sp>
        <p:nvSpPr>
          <p:cNvPr id="14" name="직사각형 13">
            <a:extLst>
              <a:ext uri="{FF2B5EF4-FFF2-40B4-BE49-F238E27FC236}">
                <a16:creationId xmlns:a16="http://schemas.microsoft.com/office/drawing/2014/main" id="{7D7ACACD-5A0C-4277-9DC0-44AC137ED420}"/>
              </a:ext>
            </a:extLst>
          </p:cNvPr>
          <p:cNvSpPr/>
          <p:nvPr/>
        </p:nvSpPr>
        <p:spPr>
          <a:xfrm>
            <a:off x="3895796" y="1005359"/>
            <a:ext cx="8018030"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t>주어진 제약 조건</a:t>
            </a:r>
            <a:r>
              <a:rPr lang="en-US" altLang="ko-KR" sz="1200"/>
              <a:t>(</a:t>
            </a:r>
            <a:r>
              <a:rPr lang="ko-KR" altLang="en-US" sz="1200"/>
              <a:t>예</a:t>
            </a:r>
            <a:r>
              <a:rPr lang="en-US" altLang="ko-KR" sz="1200"/>
              <a:t>: @NotNull) </a:t>
            </a:r>
            <a:r>
              <a:rPr lang="en-US" altLang="ko-KR" sz="1200" b="1"/>
              <a:t>A</a:t>
            </a:r>
            <a:r>
              <a:rPr lang="en-US" altLang="ko-KR" sz="1200"/>
              <a:t> </a:t>
            </a:r>
            <a:r>
              <a:rPr lang="ko-KR" altLang="en-US" sz="1200"/>
              <a:t>에 대해 특정 객체 타입 </a:t>
            </a:r>
            <a:r>
              <a:rPr lang="en-US" altLang="ko-KR" sz="1200" b="1"/>
              <a:t>T</a:t>
            </a:r>
            <a:r>
              <a:rPr lang="en-US" altLang="ko-KR" sz="1200"/>
              <a:t> </a:t>
            </a:r>
            <a:r>
              <a:rPr lang="ko-KR" altLang="en-US" sz="1200"/>
              <a:t>를 검증하는 로직을 정의하는 인터페이스이다</a:t>
            </a:r>
            <a:endParaRPr lang="en-US" altLang="ko-KR" sz="1200">
              <a:latin typeface="+mn-ea"/>
            </a:endParaRPr>
          </a:p>
        </p:txBody>
      </p:sp>
      <p:pic>
        <p:nvPicPr>
          <p:cNvPr id="15" name="그림 14">
            <a:extLst>
              <a:ext uri="{FF2B5EF4-FFF2-40B4-BE49-F238E27FC236}">
                <a16:creationId xmlns:a16="http://schemas.microsoft.com/office/drawing/2014/main" id="{ECE45060-2B3B-40A7-8D91-0319D4048A11}"/>
              </a:ext>
            </a:extLst>
          </p:cNvPr>
          <p:cNvPicPr>
            <a:picLocks noChangeAspect="1"/>
          </p:cNvPicPr>
          <p:nvPr/>
        </p:nvPicPr>
        <p:blipFill>
          <a:blip r:embed="rId3"/>
          <a:stretch>
            <a:fillRect/>
          </a:stretch>
        </p:blipFill>
        <p:spPr>
          <a:xfrm>
            <a:off x="484108" y="1042484"/>
            <a:ext cx="3304126" cy="977903"/>
          </a:xfrm>
          <a:prstGeom prst="rect">
            <a:avLst/>
          </a:prstGeom>
        </p:spPr>
      </p:pic>
      <p:sp>
        <p:nvSpPr>
          <p:cNvPr id="24" name="직사각형 23">
            <a:extLst>
              <a:ext uri="{FF2B5EF4-FFF2-40B4-BE49-F238E27FC236}">
                <a16:creationId xmlns:a16="http://schemas.microsoft.com/office/drawing/2014/main" id="{3A785194-FDCA-4481-A352-AD9000D6DA22}"/>
              </a:ext>
            </a:extLst>
          </p:cNvPr>
          <p:cNvSpPr/>
          <p:nvPr/>
        </p:nvSpPr>
        <p:spPr>
          <a:xfrm>
            <a:off x="3895796" y="1409771"/>
            <a:ext cx="7452730"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t>검증 작업을 수행하며 불린 값을 반환한다</a:t>
            </a:r>
            <a:r>
              <a:rPr lang="en-US" altLang="ko-KR" sz="1200"/>
              <a:t>. </a:t>
            </a:r>
            <a:r>
              <a:rPr lang="ko-KR" altLang="en-US" sz="1200"/>
              <a:t>검증 대상 객체</a:t>
            </a:r>
            <a:r>
              <a:rPr lang="en-US" altLang="ko-KR" sz="1200"/>
              <a:t>(T)</a:t>
            </a:r>
            <a:r>
              <a:rPr lang="ko-KR" altLang="en-US" sz="1200"/>
              <a:t>는 변경하지 않고 그대로 유지해야 한다</a:t>
            </a:r>
            <a:endParaRPr lang="en-US" altLang="ko-KR" sz="1200"/>
          </a:p>
          <a:p>
            <a:pPr marL="171450" indent="-171450">
              <a:lnSpc>
                <a:spcPct val="150000"/>
              </a:lnSpc>
              <a:buFont typeface="Arial" panose="020B0604020202020204" pitchFamily="34" charset="0"/>
              <a:buChar char="•"/>
            </a:pPr>
            <a:r>
              <a:rPr lang="ko-KR" altLang="en-US" sz="1200">
                <a:latin typeface="+mn-ea"/>
              </a:rPr>
              <a:t>검증기의 </a:t>
            </a:r>
            <a:r>
              <a:rPr lang="en-US" altLang="ko-KR" sz="1200">
                <a:latin typeface="+mn-ea"/>
              </a:rPr>
              <a:t>isValid </a:t>
            </a:r>
            <a:r>
              <a:rPr lang="ko-KR" altLang="en-US" sz="1200">
                <a:latin typeface="+mn-ea"/>
              </a:rPr>
              <a:t>호출을 준비하기 위해 초기화 한다</a:t>
            </a:r>
            <a:r>
              <a:rPr lang="en-US" altLang="ko-KR" sz="1200">
                <a:latin typeface="+mn-ea"/>
              </a:rPr>
              <a:t>. </a:t>
            </a:r>
            <a:r>
              <a:rPr lang="ko-KR" altLang="en-US" sz="1200">
                <a:latin typeface="+mn-ea"/>
              </a:rPr>
              <a:t>검증에 사용되기 전에 먼저 호출이 된다</a:t>
            </a:r>
            <a:endParaRPr lang="en-US" altLang="ko-KR" sz="1200">
              <a:latin typeface="+mn-ea"/>
            </a:endParaRPr>
          </a:p>
        </p:txBody>
      </p:sp>
    </p:spTree>
    <p:extLst>
      <p:ext uri="{BB962C8B-B14F-4D97-AF65-F5344CB8AC3E}">
        <p14:creationId xmlns:p14="http://schemas.microsoft.com/office/powerpoint/2010/main" val="62230752"/>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직사각형 11">
            <a:extLst>
              <a:ext uri="{FF2B5EF4-FFF2-40B4-BE49-F238E27FC236}">
                <a16:creationId xmlns:a16="http://schemas.microsoft.com/office/drawing/2014/main" id="{C6D86FC5-7FD9-45DF-ACB5-27BA00C8069C}"/>
              </a:ext>
            </a:extLst>
          </p:cNvPr>
          <p:cNvSpPr/>
          <p:nvPr/>
        </p:nvSpPr>
        <p:spPr>
          <a:xfrm>
            <a:off x="0" y="256379"/>
            <a:ext cx="3807966" cy="369332"/>
          </a:xfrm>
          <a:prstGeom prst="rect">
            <a:avLst/>
          </a:prstGeom>
        </p:spPr>
        <p:txBody>
          <a:bodyPr wrap="none">
            <a:spAutoFit/>
          </a:bodyPr>
          <a:lstStyle/>
          <a:p>
            <a:pPr marL="285750" indent="-285750">
              <a:buFont typeface="Wingdings" panose="05000000000000000000" pitchFamily="2" charset="2"/>
              <a:buChar char="ü"/>
            </a:pPr>
            <a:r>
              <a:rPr lang="en-US" altLang="ko-KR" sz="1800" b="1">
                <a:solidFill>
                  <a:schemeClr val="accent1">
                    <a:lumMod val="75000"/>
                  </a:schemeClr>
                </a:solidFill>
              </a:rPr>
              <a:t>PasswordValidator </a:t>
            </a:r>
            <a:r>
              <a:rPr lang="ko-KR" altLang="en-US" sz="1800" b="1">
                <a:solidFill>
                  <a:schemeClr val="accent1">
                    <a:lumMod val="75000"/>
                  </a:schemeClr>
                </a:solidFill>
              </a:rPr>
              <a:t>클래스 구현</a:t>
            </a:r>
            <a:endParaRPr lang="ko-KR" altLang="en-US" b="1">
              <a:solidFill>
                <a:schemeClr val="accent1">
                  <a:lumMod val="75000"/>
                </a:schemeClr>
              </a:solidFill>
              <a:latin typeface="+mn-ea"/>
            </a:endParaRPr>
          </a:p>
        </p:txBody>
      </p:sp>
      <p:sp>
        <p:nvSpPr>
          <p:cNvPr id="4" name="Rectangle 2">
            <a:extLst>
              <a:ext uri="{FF2B5EF4-FFF2-40B4-BE49-F238E27FC236}">
                <a16:creationId xmlns:a16="http://schemas.microsoft.com/office/drawing/2014/main" id="{8520AB99-85C4-40E4-A0D6-713A3A882EA0}"/>
              </a:ext>
            </a:extLst>
          </p:cNvPr>
          <p:cNvSpPr>
            <a:spLocks noChangeArrowheads="1"/>
          </p:cNvSpPr>
          <p:nvPr/>
        </p:nvSpPr>
        <p:spPr bwMode="auto">
          <a:xfrm>
            <a:off x="432816" y="678591"/>
            <a:ext cx="6455664" cy="5647123"/>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PasswordValidator </a:t>
            </a:r>
            <a:r>
              <a:rPr kumimoji="0" lang="ko-KR" altLang="ko-KR" sz="1100" b="0" i="0" u="none" strike="noStrike" cap="none" normalizeH="0" baseline="0">
                <a:ln>
                  <a:noFill/>
                </a:ln>
                <a:solidFill>
                  <a:srgbClr val="CF8E6D"/>
                </a:solidFill>
                <a:effectLst/>
                <a:ea typeface="JetBrains Mono"/>
              </a:rPr>
              <a:t>implements </a:t>
            </a:r>
            <a:r>
              <a:rPr kumimoji="0" lang="ko-KR" altLang="ko-KR" sz="1100" b="0" i="0" u="none" strike="noStrike" cap="none" normalizeH="0" baseline="0">
                <a:ln>
                  <a:noFill/>
                </a:ln>
                <a:solidFill>
                  <a:srgbClr val="BCBEC4"/>
                </a:solidFill>
                <a:effectLst/>
                <a:ea typeface="JetBrains Mono"/>
              </a:rPr>
              <a:t>ConstraintValidator&lt;ValidPassword, String&gt; {</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private int </a:t>
            </a:r>
            <a:r>
              <a:rPr kumimoji="0" lang="ko-KR" altLang="ko-KR" sz="1100" b="0" i="0" u="none" strike="noStrike" cap="none" normalizeH="0" baseline="0">
                <a:ln>
                  <a:noFill/>
                </a:ln>
                <a:solidFill>
                  <a:srgbClr val="C77DBB"/>
                </a:solidFill>
                <a:effectLst/>
                <a:ea typeface="JetBrains Mono"/>
              </a:rPr>
              <a:t>minLength</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@Override</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    </a:t>
            </a:r>
            <a:r>
              <a:rPr kumimoji="0" lang="ko-KR" altLang="ko-KR" sz="1100" b="0" i="0" u="none" strike="noStrike" cap="none" normalizeH="0" baseline="0">
                <a:ln>
                  <a:noFill/>
                </a:ln>
                <a:solidFill>
                  <a:srgbClr val="CF8E6D"/>
                </a:solidFill>
                <a:effectLst/>
                <a:ea typeface="JetBrains Mono"/>
              </a:rPr>
              <a:t>public void </a:t>
            </a:r>
            <a:r>
              <a:rPr kumimoji="0" lang="ko-KR" altLang="ko-KR" sz="1100" b="0" i="0" u="none" strike="noStrike" cap="none" normalizeH="0" baseline="0">
                <a:ln>
                  <a:noFill/>
                </a:ln>
                <a:solidFill>
                  <a:srgbClr val="56A8F5"/>
                </a:solidFill>
                <a:effectLst/>
                <a:ea typeface="JetBrains Mono"/>
              </a:rPr>
              <a:t>initialize</a:t>
            </a:r>
            <a:r>
              <a:rPr kumimoji="0" lang="ko-KR" altLang="ko-KR" sz="1100" b="0" i="0" u="none" strike="noStrike" cap="none" normalizeH="0" baseline="0">
                <a:ln>
                  <a:noFill/>
                </a:ln>
                <a:solidFill>
                  <a:srgbClr val="BCBEC4"/>
                </a:solidFill>
                <a:effectLst/>
                <a:ea typeface="JetBrains Mono"/>
              </a:rPr>
              <a:t>(ValidPassword constraintAnnotation)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this</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C77DBB"/>
                </a:solidFill>
                <a:effectLst/>
                <a:ea typeface="JetBrains Mono"/>
              </a:rPr>
              <a:t>minLength </a:t>
            </a:r>
            <a:r>
              <a:rPr kumimoji="0" lang="ko-KR" altLang="ko-KR" sz="1100" b="0" i="0" u="none" strike="noStrike" cap="none" normalizeH="0" baseline="0">
                <a:ln>
                  <a:noFill/>
                </a:ln>
                <a:solidFill>
                  <a:srgbClr val="BCBEC4"/>
                </a:solidFill>
                <a:effectLst/>
                <a:ea typeface="JetBrains Mono"/>
              </a:rPr>
              <a:t>= constraintAnnotation.minLength(); </a:t>
            </a:r>
            <a:r>
              <a:rPr kumimoji="0" lang="ko-KR" altLang="ko-KR" sz="1100" b="0" i="0" u="none" strike="noStrike" cap="none" normalizeH="0" baseline="0">
                <a:ln>
                  <a:noFill/>
                </a:ln>
                <a:solidFill>
                  <a:srgbClr val="7A7E85"/>
                </a:solidFill>
                <a:effectLst/>
                <a:ea typeface="JetBrains Mono"/>
              </a:rPr>
              <a:t>//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어노테이션에서 최소 길이 설정</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@Override</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    </a:t>
            </a:r>
            <a:r>
              <a:rPr kumimoji="0" lang="ko-KR" altLang="ko-KR" sz="1100" b="0" i="0" u="none" strike="noStrike" cap="none" normalizeH="0" baseline="0">
                <a:ln>
                  <a:noFill/>
                </a:ln>
                <a:solidFill>
                  <a:srgbClr val="CF8E6D"/>
                </a:solidFill>
                <a:effectLst/>
                <a:ea typeface="JetBrains Mono"/>
              </a:rPr>
              <a:t>public boolean </a:t>
            </a:r>
            <a:r>
              <a:rPr kumimoji="0" lang="ko-KR" altLang="ko-KR" sz="1100" b="0" i="0" u="none" strike="noStrike" cap="none" normalizeH="0" baseline="0">
                <a:ln>
                  <a:noFill/>
                </a:ln>
                <a:solidFill>
                  <a:srgbClr val="56A8F5"/>
                </a:solidFill>
                <a:effectLst/>
                <a:ea typeface="JetBrains Mono"/>
              </a:rPr>
              <a:t>isValid</a:t>
            </a:r>
            <a:r>
              <a:rPr kumimoji="0" lang="ko-KR" altLang="ko-KR" sz="1100" b="0" i="0" u="none" strike="noStrike" cap="none" normalizeH="0" baseline="0">
                <a:ln>
                  <a:noFill/>
                </a:ln>
                <a:solidFill>
                  <a:srgbClr val="BCBEC4"/>
                </a:solidFill>
                <a:effectLst/>
                <a:ea typeface="JetBrains Mono"/>
              </a:rPr>
              <a:t>(String password, ConstraintValidatorContext context)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if </a:t>
            </a:r>
            <a:r>
              <a:rPr kumimoji="0" lang="ko-KR" altLang="ko-KR" sz="1100" b="0" i="0" u="none" strike="noStrike" cap="none" normalizeH="0" baseline="0">
                <a:ln>
                  <a:noFill/>
                </a:ln>
                <a:solidFill>
                  <a:srgbClr val="BCBEC4"/>
                </a:solidFill>
                <a:effectLst/>
                <a:ea typeface="JetBrains Mono"/>
              </a:rPr>
              <a:t>(password == </a:t>
            </a:r>
            <a:r>
              <a:rPr kumimoji="0" lang="ko-KR" altLang="ko-KR" sz="1100" b="0" i="0" u="none" strike="noStrike" cap="none" normalizeH="0" baseline="0">
                <a:ln>
                  <a:noFill/>
                </a:ln>
                <a:solidFill>
                  <a:srgbClr val="CF8E6D"/>
                </a:solidFill>
                <a:effectLst/>
                <a:ea typeface="JetBrains Mono"/>
              </a:rPr>
              <a:t>null</a:t>
            </a: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false</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비밀번호가 최소 길이와 대문자</a:t>
            </a:r>
            <a:r>
              <a:rPr kumimoji="0" lang="ko-KR" altLang="ko-KR" sz="1100" b="0" i="0" u="none" strike="noStrike" cap="none" normalizeH="0" baseline="0">
                <a:ln>
                  <a:noFill/>
                </a:ln>
                <a:solidFill>
                  <a:srgbClr val="7A7E85"/>
                </a:solidFill>
                <a:effectLst/>
                <a:ea typeface="JetBrains Mono"/>
              </a:rPr>
              <a:t>,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소문자</a:t>
            </a:r>
            <a:r>
              <a:rPr kumimoji="0" lang="ko-KR" altLang="ko-KR" sz="1100" b="0" i="0" u="none" strike="noStrike" cap="none" normalizeH="0" baseline="0">
                <a:ln>
                  <a:noFill/>
                </a:ln>
                <a:solidFill>
                  <a:srgbClr val="7A7E85"/>
                </a:solidFill>
                <a:effectLst/>
                <a:ea typeface="JetBrains Mono"/>
              </a:rPr>
              <a:t>,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숫자를 포함하는지 검사</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CF8E6D"/>
                </a:solidFill>
                <a:effectLst/>
                <a:ea typeface="JetBrains Mono"/>
              </a:rPr>
              <a:t>boolean </a:t>
            </a:r>
            <a:r>
              <a:rPr kumimoji="0" lang="ko-KR" altLang="ko-KR" sz="1100" b="0" i="0" u="none" strike="noStrike" cap="none" normalizeH="0" baseline="0">
                <a:ln>
                  <a:noFill/>
                </a:ln>
                <a:solidFill>
                  <a:srgbClr val="BCBEC4"/>
                </a:solidFill>
                <a:effectLst/>
                <a:ea typeface="JetBrains Mono"/>
              </a:rPr>
              <a:t>hasUpperCase = password.chars().anyMatch(Character::</a:t>
            </a:r>
            <a:r>
              <a:rPr kumimoji="0" lang="ko-KR" altLang="ko-KR" sz="1100" b="0" i="1" u="none" strike="noStrike" cap="none" normalizeH="0" baseline="0">
                <a:ln>
                  <a:noFill/>
                </a:ln>
                <a:solidFill>
                  <a:srgbClr val="BCBEC4"/>
                </a:solidFill>
                <a:effectLst/>
                <a:ea typeface="JetBrains Mono"/>
              </a:rPr>
              <a:t>isUpperCase</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boolean </a:t>
            </a:r>
            <a:r>
              <a:rPr kumimoji="0" lang="ko-KR" altLang="ko-KR" sz="1100" b="0" i="0" u="none" strike="noStrike" cap="none" normalizeH="0" baseline="0">
                <a:ln>
                  <a:noFill/>
                </a:ln>
                <a:solidFill>
                  <a:srgbClr val="BCBEC4"/>
                </a:solidFill>
                <a:effectLst/>
                <a:ea typeface="JetBrains Mono"/>
              </a:rPr>
              <a:t>hasLowerCase = password.chars().anyMatch(Character::</a:t>
            </a:r>
            <a:r>
              <a:rPr kumimoji="0" lang="ko-KR" altLang="ko-KR" sz="1100" b="0" i="1" u="none" strike="noStrike" cap="none" normalizeH="0" baseline="0">
                <a:ln>
                  <a:noFill/>
                </a:ln>
                <a:solidFill>
                  <a:srgbClr val="BCBEC4"/>
                </a:solidFill>
                <a:effectLst/>
                <a:ea typeface="JetBrains Mono"/>
              </a:rPr>
              <a:t>isLowerCase</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boolean </a:t>
            </a:r>
            <a:r>
              <a:rPr kumimoji="0" lang="ko-KR" altLang="ko-KR" sz="1100" b="0" i="0" u="none" strike="noStrike" cap="none" normalizeH="0" baseline="0">
                <a:ln>
                  <a:noFill/>
                </a:ln>
                <a:solidFill>
                  <a:srgbClr val="BCBEC4"/>
                </a:solidFill>
                <a:effectLst/>
                <a:ea typeface="JetBrains Mono"/>
              </a:rPr>
              <a:t>hasDigit = password.chars().anyMatch(Character::</a:t>
            </a:r>
            <a:r>
              <a:rPr kumimoji="0" lang="ko-KR" altLang="ko-KR" sz="1100" b="0" i="1" u="none" strike="noStrike" cap="none" normalizeH="0" baseline="0">
                <a:ln>
                  <a:noFill/>
                </a:ln>
                <a:solidFill>
                  <a:srgbClr val="BCBEC4"/>
                </a:solidFill>
                <a:effectLst/>
                <a:ea typeface="JetBrains Mono"/>
              </a:rPr>
              <a:t>isDigit</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BCBEC4"/>
                </a:solidFill>
                <a:effectLst/>
                <a:ea typeface="JetBrains Mono"/>
              </a:rPr>
              <a:t>password.length() &gt;= </a:t>
            </a:r>
            <a:r>
              <a:rPr kumimoji="0" lang="ko-KR" altLang="ko-KR" sz="1100" b="0" i="0" u="none" strike="noStrike" cap="none" normalizeH="0" baseline="0">
                <a:ln>
                  <a:noFill/>
                </a:ln>
                <a:solidFill>
                  <a:srgbClr val="C77DBB"/>
                </a:solidFill>
                <a:effectLst/>
                <a:ea typeface="JetBrains Mono"/>
              </a:rPr>
              <a:t>minLength </a:t>
            </a:r>
            <a:r>
              <a:rPr kumimoji="0" lang="ko-KR" altLang="ko-KR" sz="1100" b="0" i="0" u="none" strike="noStrike" cap="none" normalizeH="0" baseline="0">
                <a:ln>
                  <a:noFill/>
                </a:ln>
                <a:solidFill>
                  <a:srgbClr val="BCBEC4"/>
                </a:solidFill>
                <a:effectLst/>
                <a:ea typeface="JetBrains Mono"/>
              </a:rPr>
              <a:t>&amp;&amp; hasUpperCase &amp;&amp; hasLowerCase &amp;&amp; hasDigit;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endParaRPr kumimoji="0" lang="ko-KR" altLang="ko-KR" sz="1100" b="0" i="0" u="none" strike="noStrike" cap="none" normalizeH="0" baseline="0">
              <a:ln>
                <a:noFill/>
              </a:ln>
              <a:solidFill>
                <a:schemeClr val="tx1"/>
              </a:solidFill>
              <a:effectLst/>
            </a:endParaRPr>
          </a:p>
        </p:txBody>
      </p:sp>
      <p:sp>
        <p:nvSpPr>
          <p:cNvPr id="5" name="Rectangle 3">
            <a:extLst>
              <a:ext uri="{FF2B5EF4-FFF2-40B4-BE49-F238E27FC236}">
                <a16:creationId xmlns:a16="http://schemas.microsoft.com/office/drawing/2014/main" id="{9E8180FF-0671-4A09-B5B7-E0FCD3D701AD}"/>
              </a:ext>
            </a:extLst>
          </p:cNvPr>
          <p:cNvSpPr>
            <a:spLocks noChangeArrowheads="1"/>
          </p:cNvSpPr>
          <p:nvPr/>
        </p:nvSpPr>
        <p:spPr bwMode="auto">
          <a:xfrm>
            <a:off x="7242048" y="678591"/>
            <a:ext cx="4718304" cy="209230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User {</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@NotNull</a:t>
            </a:r>
            <a:r>
              <a:rPr kumimoji="0" lang="ko-KR" altLang="ko-KR" sz="1100" b="0" i="0" u="none" strike="noStrike" cap="none" normalizeH="0" baseline="0">
                <a:ln>
                  <a:noFill/>
                </a:ln>
                <a:solidFill>
                  <a:srgbClr val="BCBEC4"/>
                </a:solidFill>
                <a:effectLst/>
                <a:ea typeface="JetBrains Mono"/>
              </a:rPr>
              <a:t>(message = </a:t>
            </a:r>
            <a:r>
              <a:rPr kumimoji="0" lang="ko-KR" altLang="ko-KR" sz="1100" b="0" i="0" u="none" strike="noStrike" cap="none" normalizeH="0" baseline="0">
                <a:ln>
                  <a:noFill/>
                </a:ln>
                <a:solidFill>
                  <a:srgbClr val="6AAB73"/>
                </a:solidFill>
                <a:effectLst/>
                <a:ea typeface="JetBrains Mono"/>
              </a:rPr>
              <a:t>"Password must not be null"</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@ValidPassword</a:t>
            </a:r>
            <a:r>
              <a:rPr kumimoji="0" lang="ko-KR" altLang="ko-KR" sz="1100" b="0" i="0" u="none" strike="noStrike" cap="none" normalizeH="0" baseline="0">
                <a:ln>
                  <a:noFill/>
                </a:ln>
                <a:solidFill>
                  <a:srgbClr val="BCBEC4"/>
                </a:solidFill>
                <a:effectLst/>
                <a:ea typeface="JetBrains Mono"/>
              </a:rPr>
              <a:t>(minLength = </a:t>
            </a:r>
            <a:r>
              <a:rPr kumimoji="0" lang="ko-KR" altLang="ko-KR" sz="1100" b="0" i="0" u="none" strike="noStrike" cap="none" normalizeH="0" baseline="0">
                <a:ln>
                  <a:noFill/>
                </a:ln>
                <a:solidFill>
                  <a:srgbClr val="2AACB8"/>
                </a:solidFill>
                <a:effectLst/>
                <a:ea typeface="JetBrains Mono"/>
              </a:rPr>
              <a:t>10</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최소 길이를</a:t>
            </a:r>
            <a:r>
              <a:rPr kumimoji="0" lang="ko-KR" altLang="ko-KR" sz="1100" b="0" i="0" u="none" strike="noStrike" cap="none" normalizeH="0" baseline="0">
                <a:ln>
                  <a:noFill/>
                </a:ln>
                <a:solidFill>
                  <a:srgbClr val="7A7E85"/>
                </a:solidFill>
                <a:effectLst/>
                <a:ea typeface="JetBrains Mono"/>
              </a:rPr>
              <a:t> 10</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자로 설정</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CF8E6D"/>
                </a:solidFill>
                <a:effectLst/>
                <a:ea typeface="JetBrains Mono"/>
              </a:rPr>
              <a:t>private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C77DBB"/>
                </a:solidFill>
                <a:effectLst/>
                <a:ea typeface="JetBrains Mono"/>
              </a:rPr>
              <a:t>password</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Getters and Setters</a:t>
            </a:r>
            <a:br>
              <a:rPr kumimoji="0" lang="ko-KR" altLang="ko-KR" sz="1100" b="0" i="0" u="none" strike="noStrike" cap="none" normalizeH="0" baseline="0">
                <a:ln>
                  <a:noFill/>
                </a:ln>
                <a:solidFill>
                  <a:srgbClr val="7A7E85"/>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15" name="직사각형 14">
            <a:extLst>
              <a:ext uri="{FF2B5EF4-FFF2-40B4-BE49-F238E27FC236}">
                <a16:creationId xmlns:a16="http://schemas.microsoft.com/office/drawing/2014/main" id="{58424320-83BA-4291-9549-A4F499D9B475}"/>
              </a:ext>
            </a:extLst>
          </p:cNvPr>
          <p:cNvSpPr/>
          <p:nvPr/>
        </p:nvSpPr>
        <p:spPr>
          <a:xfrm>
            <a:off x="7114032" y="256379"/>
            <a:ext cx="4493538" cy="369332"/>
          </a:xfrm>
          <a:prstGeom prst="rect">
            <a:avLst/>
          </a:prstGeom>
        </p:spPr>
        <p:txBody>
          <a:bodyPr wrap="none">
            <a:spAutoFit/>
          </a:bodyPr>
          <a:lstStyle/>
          <a:p>
            <a:pPr marL="285750" indent="-285750">
              <a:buFont typeface="Wingdings" panose="05000000000000000000" pitchFamily="2" charset="2"/>
              <a:buChar char="ü"/>
            </a:pPr>
            <a:r>
              <a:rPr lang="ko-KR" altLang="en-US" sz="1800" b="1"/>
              <a:t>유효성 검사 클래스에</a:t>
            </a:r>
            <a:r>
              <a:rPr lang="en-US" altLang="ko-KR" sz="1800" b="1"/>
              <a:t> </a:t>
            </a:r>
            <a:r>
              <a:rPr lang="ko-KR" altLang="en-US" b="1"/>
              <a:t>어노테이션 적용</a:t>
            </a:r>
            <a:endParaRPr lang="ko-KR" altLang="en-US" b="1">
              <a:latin typeface="+mn-ea"/>
            </a:endParaRPr>
          </a:p>
        </p:txBody>
      </p:sp>
      <p:sp>
        <p:nvSpPr>
          <p:cNvPr id="24" name="직사각형 23">
            <a:extLst>
              <a:ext uri="{FF2B5EF4-FFF2-40B4-BE49-F238E27FC236}">
                <a16:creationId xmlns:a16="http://schemas.microsoft.com/office/drawing/2014/main" id="{62AD43B9-E5C0-4A57-BD97-26257F8BA98C}"/>
              </a:ext>
            </a:extLst>
          </p:cNvPr>
          <p:cNvSpPr/>
          <p:nvPr/>
        </p:nvSpPr>
        <p:spPr>
          <a:xfrm>
            <a:off x="7114032" y="3308374"/>
            <a:ext cx="3719288" cy="369332"/>
          </a:xfrm>
          <a:prstGeom prst="rect">
            <a:avLst/>
          </a:prstGeom>
        </p:spPr>
        <p:txBody>
          <a:bodyPr wrap="none">
            <a:spAutoFit/>
          </a:bodyPr>
          <a:lstStyle/>
          <a:p>
            <a:pPr marL="285750" indent="-285750">
              <a:buFont typeface="Wingdings" panose="05000000000000000000" pitchFamily="2" charset="2"/>
              <a:buChar char="ü"/>
            </a:pPr>
            <a:r>
              <a:rPr lang="ko-KR" altLang="en-US" sz="1800" b="1"/>
              <a:t>컨트롤러에서 유효성 검사 수행</a:t>
            </a:r>
            <a:endParaRPr lang="ko-KR" altLang="en-US" b="1">
              <a:latin typeface="+mn-ea"/>
            </a:endParaRPr>
          </a:p>
        </p:txBody>
      </p:sp>
      <p:sp>
        <p:nvSpPr>
          <p:cNvPr id="7" name="Rectangle 5">
            <a:extLst>
              <a:ext uri="{FF2B5EF4-FFF2-40B4-BE49-F238E27FC236}">
                <a16:creationId xmlns:a16="http://schemas.microsoft.com/office/drawing/2014/main" id="{D8D0D35D-E36A-4F64-9C0A-C5A371161072}"/>
              </a:ext>
            </a:extLst>
          </p:cNvPr>
          <p:cNvSpPr>
            <a:spLocks noChangeArrowheads="1"/>
          </p:cNvSpPr>
          <p:nvPr/>
        </p:nvSpPr>
        <p:spPr bwMode="auto">
          <a:xfrm>
            <a:off x="7242048" y="3683027"/>
            <a:ext cx="4718304" cy="2344873"/>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@PostMapping</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"/register"</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56A8F5"/>
                </a:solidFill>
                <a:effectLst/>
                <a:ea typeface="JetBrains Mono"/>
              </a:rPr>
              <a:t>registerUser</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B3AE60"/>
                </a:solidFill>
                <a:effectLst/>
                <a:ea typeface="JetBrains Mono"/>
              </a:rPr>
              <a:t>@Valid @ModelAttribute</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"user"</a:t>
            </a:r>
            <a:r>
              <a:rPr kumimoji="0" lang="ko-KR" altLang="ko-KR" sz="1100" b="0" i="0" u="none" strike="noStrike" cap="none" normalizeH="0" baseline="0">
                <a:ln>
                  <a:noFill/>
                </a:ln>
                <a:solidFill>
                  <a:srgbClr val="BCBEC4"/>
                </a:solidFill>
                <a:effectLst/>
                <a:ea typeface="JetBrains Mono"/>
              </a:rPr>
              <a:t>) User user, </a:t>
            </a:r>
            <a:endParaRPr kumimoji="0" lang="en-US" altLang="ko-KR" sz="1100" b="0" i="0" u="none" strike="noStrike" cap="none" normalizeH="0" baseline="0">
              <a:ln>
                <a:noFill/>
              </a:ln>
              <a:solidFill>
                <a:srgbClr val="BCBEC4"/>
              </a:solidFill>
              <a:effectLst/>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CBEC4"/>
                </a:solidFill>
                <a:effectLst/>
                <a:ea typeface="JetBrains Mono"/>
              </a:rPr>
              <a:t>BindingResult bindingResult, Model model)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if </a:t>
            </a:r>
            <a:r>
              <a:rPr kumimoji="0" lang="ko-KR" altLang="ko-KR" sz="1100" b="0" i="0" u="none" strike="noStrike" cap="none" normalizeH="0" baseline="0">
                <a:ln>
                  <a:noFill/>
                </a:ln>
                <a:solidFill>
                  <a:srgbClr val="BCBEC4"/>
                </a:solidFill>
                <a:effectLst/>
                <a:ea typeface="JetBrains Mono"/>
              </a:rPr>
              <a:t>(bindingResult.hasErrors()) {</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ea typeface="JetBrains Mono"/>
              </a:rPr>
              <a:t>model.addAttribute(</a:t>
            </a:r>
            <a:r>
              <a:rPr kumimoji="0" lang="ko-KR" altLang="ko-KR" sz="1100" b="0" i="0" u="none" strike="noStrike" cap="none" normalizeH="0" baseline="0">
                <a:ln>
                  <a:noFill/>
                </a:ln>
                <a:solidFill>
                  <a:srgbClr val="6AAB73"/>
                </a:solidFill>
                <a:effectLst/>
                <a:ea typeface="JetBrains Mono"/>
              </a:rPr>
              <a:t>"formErrors"</a:t>
            </a:r>
            <a:r>
              <a:rPr kumimoji="0" lang="ko-KR" altLang="ko-KR" sz="1100" b="0" i="0" u="none" strike="noStrike" cap="none" normalizeH="0" baseline="0">
                <a:ln>
                  <a:noFill/>
                </a:ln>
                <a:solidFill>
                  <a:srgbClr val="BCBEC4"/>
                </a:solidFill>
                <a:effectLst/>
                <a:ea typeface="JetBrains Mono"/>
              </a:rPr>
              <a:t>, bindingResult.getAllErrors());</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6AAB73"/>
                </a:solidFill>
                <a:effectLst/>
                <a:ea typeface="JetBrains Mono"/>
              </a:rPr>
              <a:t>"register"</a:t>
            </a: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6AAB73"/>
                </a:solidFill>
                <a:effectLst/>
                <a:ea typeface="JetBrains Mono"/>
              </a:rPr>
              <a:t>"registrationSuccess"</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Tree>
    <p:extLst>
      <p:ext uri="{BB962C8B-B14F-4D97-AF65-F5344CB8AC3E}">
        <p14:creationId xmlns:p14="http://schemas.microsoft.com/office/powerpoint/2010/main" val="1063072666"/>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28235-34F3-480D-9582-51322E7389EC}"/>
              </a:ext>
            </a:extLst>
          </p:cNvPr>
          <p:cNvSpPr txBox="1"/>
          <p:nvPr/>
        </p:nvSpPr>
        <p:spPr>
          <a:xfrm>
            <a:off x="3621384" y="2921169"/>
            <a:ext cx="4949239" cy="1015663"/>
          </a:xfrm>
          <a:prstGeom prst="rect">
            <a:avLst/>
          </a:prstGeom>
          <a:noFill/>
        </p:spPr>
        <p:txBody>
          <a:bodyPr wrap="none" rtlCol="0">
            <a:spAutoFit/>
          </a:bodyPr>
          <a:lstStyle/>
          <a:p>
            <a:pPr algn="ctr"/>
            <a:r>
              <a:rPr lang="en-US" altLang="ko-KR" sz="6000">
                <a:solidFill>
                  <a:schemeClr val="accent1">
                    <a:lumMod val="75000"/>
                  </a:schemeClr>
                </a:solidFill>
                <a:latin typeface="나눔바른고딕" panose="020B0603020101020101" pitchFamily="50" charset="-127"/>
                <a:ea typeface="나눔바른고딕" panose="020B0603020101020101" pitchFamily="50" charset="-127"/>
              </a:rPr>
              <a:t>Return Values</a:t>
            </a:r>
            <a:endParaRPr lang="ko-KR" altLang="en-US" sz="6000">
              <a:solidFill>
                <a:schemeClr val="accent1">
                  <a:lumMod val="75000"/>
                </a:schemeClr>
              </a:solidFill>
              <a:latin typeface="+mj-lt"/>
            </a:endParaRPr>
          </a:p>
        </p:txBody>
      </p:sp>
      <p:sp>
        <p:nvSpPr>
          <p:cNvPr id="3" name="TextBox 2">
            <a:extLst>
              <a:ext uri="{FF2B5EF4-FFF2-40B4-BE49-F238E27FC236}">
                <a16:creationId xmlns:a16="http://schemas.microsoft.com/office/drawing/2014/main" id="{CDB69857-4DB7-EFC1-D480-BBEE632C406D}"/>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1248804775"/>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D78683-CD68-5AA9-EE2F-39C0D7DBC7C6}"/>
            </a:ext>
          </a:extLst>
        </p:cNvPr>
        <p:cNvGrpSpPr/>
        <p:nvPr/>
      </p:nvGrpSpPr>
      <p:grpSpPr>
        <a:xfrm>
          <a:off x="0" y="0"/>
          <a:ext cx="0" cy="0"/>
          <a:chOff x="0" y="0"/>
          <a:chExt cx="0" cy="0"/>
        </a:xfrm>
      </p:grpSpPr>
      <p:sp>
        <p:nvSpPr>
          <p:cNvPr id="73" name="직사각형 72">
            <a:extLst>
              <a:ext uri="{FF2B5EF4-FFF2-40B4-BE49-F238E27FC236}">
                <a16:creationId xmlns:a16="http://schemas.microsoft.com/office/drawing/2014/main" id="{1727F9C3-35EE-4785-BA80-D65180A79046}"/>
              </a:ext>
            </a:extLst>
          </p:cNvPr>
          <p:cNvSpPr/>
          <p:nvPr/>
        </p:nvSpPr>
        <p:spPr>
          <a:xfrm>
            <a:off x="4733716" y="1804666"/>
            <a:ext cx="965297" cy="313547"/>
          </a:xfrm>
          <a:prstGeom prst="rect">
            <a:avLst/>
          </a:prstGeom>
        </p:spPr>
        <p:txBody>
          <a:bodyPr wrap="square">
            <a:spAutoFit/>
          </a:bodyPr>
          <a:lstStyle/>
          <a:p>
            <a:pPr>
              <a:lnSpc>
                <a:spcPct val="150000"/>
              </a:lnSpc>
            </a:pPr>
            <a:r>
              <a:rPr lang="ko-KR" altLang="en-US" sz="1100">
                <a:latin typeface="+mn-ea"/>
              </a:rPr>
              <a:t>핸들러 결정</a:t>
            </a:r>
            <a:endParaRPr lang="en-US" altLang="ko-KR" sz="1100">
              <a:latin typeface="+mn-ea"/>
            </a:endParaRPr>
          </a:p>
        </p:txBody>
      </p:sp>
      <p:sp>
        <p:nvSpPr>
          <p:cNvPr id="74" name="직사각형 73">
            <a:extLst>
              <a:ext uri="{FF2B5EF4-FFF2-40B4-BE49-F238E27FC236}">
                <a16:creationId xmlns:a16="http://schemas.microsoft.com/office/drawing/2014/main" id="{5DE0E9C6-1A90-B421-5D88-A268DCEC5A50}"/>
              </a:ext>
            </a:extLst>
          </p:cNvPr>
          <p:cNvSpPr/>
          <p:nvPr/>
        </p:nvSpPr>
        <p:spPr>
          <a:xfrm>
            <a:off x="198756" y="202792"/>
            <a:ext cx="2773452"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스프링 </a:t>
            </a:r>
            <a:r>
              <a:rPr lang="en-US" altLang="ko-KR" b="1">
                <a:solidFill>
                  <a:schemeClr val="accent1">
                    <a:lumMod val="75000"/>
                  </a:schemeClr>
                </a:solidFill>
                <a:latin typeface="+mn-ea"/>
              </a:rPr>
              <a:t>MVC </a:t>
            </a:r>
            <a:r>
              <a:rPr lang="ko-KR" altLang="en-US" b="1">
                <a:solidFill>
                  <a:schemeClr val="accent1">
                    <a:lumMod val="75000"/>
                  </a:schemeClr>
                </a:solidFill>
                <a:latin typeface="+mn-ea"/>
              </a:rPr>
              <a:t>아키텍처</a:t>
            </a:r>
          </a:p>
        </p:txBody>
      </p:sp>
      <p:sp>
        <p:nvSpPr>
          <p:cNvPr id="3" name="모서리가 둥근 직사각형 38">
            <a:extLst>
              <a:ext uri="{FF2B5EF4-FFF2-40B4-BE49-F238E27FC236}">
                <a16:creationId xmlns:a16="http://schemas.microsoft.com/office/drawing/2014/main" id="{3076CF2C-2705-B365-7F86-D30171ED5212}"/>
              </a:ext>
            </a:extLst>
          </p:cNvPr>
          <p:cNvSpPr/>
          <p:nvPr/>
        </p:nvSpPr>
        <p:spPr>
          <a:xfrm>
            <a:off x="1790650" y="2983498"/>
            <a:ext cx="1692670" cy="1215186"/>
          </a:xfrm>
          <a:prstGeom prst="roundRect">
            <a:avLst>
              <a:gd name="adj" fmla="val 9241"/>
            </a:avLst>
          </a:prstGeom>
          <a:solidFill>
            <a:schemeClr val="bg1"/>
          </a:solidFill>
          <a:ln w="19050">
            <a:solidFill>
              <a:schemeClr val="tx1"/>
            </a:solidFill>
            <a:prstDash val="sysDash"/>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DispatcherServlet</a:t>
            </a:r>
            <a:endParaRPr lang="ko-KR" altLang="en-US" sz="1400">
              <a:solidFill>
                <a:schemeClr val="tx1"/>
              </a:solidFill>
              <a:ea typeface="나눔바른고딕" panose="020B0603020101020101"/>
            </a:endParaRPr>
          </a:p>
        </p:txBody>
      </p:sp>
      <p:cxnSp>
        <p:nvCxnSpPr>
          <p:cNvPr id="160" name="직선 화살표 연결선 159">
            <a:extLst>
              <a:ext uri="{FF2B5EF4-FFF2-40B4-BE49-F238E27FC236}">
                <a16:creationId xmlns:a16="http://schemas.microsoft.com/office/drawing/2014/main" id="{D81A3B6F-99A3-73FF-B970-1D403B427908}"/>
              </a:ext>
            </a:extLst>
          </p:cNvPr>
          <p:cNvCxnSpPr>
            <a:cxnSpLocks/>
          </p:cNvCxnSpPr>
          <p:nvPr/>
        </p:nvCxnSpPr>
        <p:spPr>
          <a:xfrm>
            <a:off x="1044473" y="3615491"/>
            <a:ext cx="486406" cy="0"/>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3" name="TextBox 162">
            <a:extLst>
              <a:ext uri="{FF2B5EF4-FFF2-40B4-BE49-F238E27FC236}">
                <a16:creationId xmlns:a16="http://schemas.microsoft.com/office/drawing/2014/main" id="{BB0EE998-3430-4435-4A24-BBBCD03E7793}"/>
              </a:ext>
            </a:extLst>
          </p:cNvPr>
          <p:cNvSpPr txBox="1"/>
          <p:nvPr/>
        </p:nvSpPr>
        <p:spPr>
          <a:xfrm>
            <a:off x="834830" y="3244107"/>
            <a:ext cx="905691" cy="276999"/>
          </a:xfrm>
          <a:prstGeom prst="rect">
            <a:avLst/>
          </a:prstGeom>
          <a:noFill/>
        </p:spPr>
        <p:txBody>
          <a:bodyPr wrap="square">
            <a:spAutoFit/>
          </a:bodyPr>
          <a:lstStyle/>
          <a:p>
            <a:pPr algn="ctr"/>
            <a:r>
              <a:rPr lang="en-US" altLang="ko-KR" sz="1200">
                <a:solidFill>
                  <a:schemeClr val="bg1">
                    <a:lumMod val="65000"/>
                  </a:schemeClr>
                </a:solidFill>
              </a:rPr>
              <a:t>request</a:t>
            </a:r>
            <a:endParaRPr lang="ko-KR" altLang="en-US" sz="1200">
              <a:solidFill>
                <a:schemeClr val="bg1">
                  <a:lumMod val="65000"/>
                </a:schemeClr>
              </a:solidFill>
            </a:endParaRPr>
          </a:p>
        </p:txBody>
      </p:sp>
      <p:sp>
        <p:nvSpPr>
          <p:cNvPr id="5" name="모서리가 둥근 직사각형 38">
            <a:extLst>
              <a:ext uri="{FF2B5EF4-FFF2-40B4-BE49-F238E27FC236}">
                <a16:creationId xmlns:a16="http://schemas.microsoft.com/office/drawing/2014/main" id="{AD79F181-4D99-F977-EBF7-9262E7719959}"/>
              </a:ext>
            </a:extLst>
          </p:cNvPr>
          <p:cNvSpPr/>
          <p:nvPr/>
        </p:nvSpPr>
        <p:spPr>
          <a:xfrm>
            <a:off x="2797250" y="1744936"/>
            <a:ext cx="1952654" cy="493512"/>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lumMod val="50000"/>
                  </a:schemeClr>
                </a:solidFill>
                <a:effectLst/>
              </a:rPr>
              <a:t>HandlerMapping</a:t>
            </a:r>
          </a:p>
        </p:txBody>
      </p:sp>
      <p:sp>
        <p:nvSpPr>
          <p:cNvPr id="8" name="모서리가 둥근 직사각형 38">
            <a:extLst>
              <a:ext uri="{FF2B5EF4-FFF2-40B4-BE49-F238E27FC236}">
                <a16:creationId xmlns:a16="http://schemas.microsoft.com/office/drawing/2014/main" id="{BFCFDF45-6CC2-58A0-5B70-594AFBB8FED4}"/>
              </a:ext>
            </a:extLst>
          </p:cNvPr>
          <p:cNvSpPr/>
          <p:nvPr/>
        </p:nvSpPr>
        <p:spPr>
          <a:xfrm>
            <a:off x="5886801" y="2173697"/>
            <a:ext cx="1952654" cy="493512"/>
          </a:xfrm>
          <a:prstGeom prst="roundRect">
            <a:avLst/>
          </a:prstGeom>
          <a:solidFill>
            <a:schemeClr val="bg1">
              <a:lumMod val="85000"/>
            </a:schemeClr>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lumMod val="50000"/>
                  </a:schemeClr>
                </a:solidFill>
                <a:effectLst/>
              </a:rPr>
              <a:t>HandlerAdapter</a:t>
            </a:r>
            <a:r>
              <a:rPr lang="en-US" altLang="ko-KR" sz="1400">
                <a:solidFill>
                  <a:schemeClr val="bg1">
                    <a:lumMod val="50000"/>
                  </a:schemeClr>
                </a:solidFill>
              </a:rPr>
              <a:t>s</a:t>
            </a:r>
            <a:endParaRPr lang="en-US" altLang="ko-KR" sz="1400">
              <a:solidFill>
                <a:schemeClr val="bg1">
                  <a:lumMod val="50000"/>
                </a:schemeClr>
              </a:solidFill>
              <a:effectLst/>
            </a:endParaRPr>
          </a:p>
        </p:txBody>
      </p:sp>
      <p:sp>
        <p:nvSpPr>
          <p:cNvPr id="11" name="모서리가 둥근 직사각형 38">
            <a:extLst>
              <a:ext uri="{FF2B5EF4-FFF2-40B4-BE49-F238E27FC236}">
                <a16:creationId xmlns:a16="http://schemas.microsoft.com/office/drawing/2014/main" id="{07211248-BB60-0080-67D9-F644768942CE}"/>
              </a:ext>
            </a:extLst>
          </p:cNvPr>
          <p:cNvSpPr/>
          <p:nvPr/>
        </p:nvSpPr>
        <p:spPr>
          <a:xfrm>
            <a:off x="5880995" y="4680872"/>
            <a:ext cx="1952654" cy="493512"/>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lumMod val="50000"/>
                  </a:schemeClr>
                </a:solidFill>
              </a:rPr>
              <a:t>V</a:t>
            </a:r>
            <a:r>
              <a:rPr lang="en-US" altLang="ko-KR" sz="1400">
                <a:solidFill>
                  <a:schemeClr val="bg1">
                    <a:lumMod val="50000"/>
                  </a:schemeClr>
                </a:solidFill>
                <a:effectLst/>
              </a:rPr>
              <a:t>iewResolvers</a:t>
            </a:r>
          </a:p>
        </p:txBody>
      </p:sp>
      <p:sp>
        <p:nvSpPr>
          <p:cNvPr id="13" name="모서리가 둥근 직사각형 38">
            <a:extLst>
              <a:ext uri="{FF2B5EF4-FFF2-40B4-BE49-F238E27FC236}">
                <a16:creationId xmlns:a16="http://schemas.microsoft.com/office/drawing/2014/main" id="{8F5D4E48-7F6A-3B27-AF9B-0309F230842B}"/>
              </a:ext>
            </a:extLst>
          </p:cNvPr>
          <p:cNvSpPr/>
          <p:nvPr/>
        </p:nvSpPr>
        <p:spPr>
          <a:xfrm>
            <a:off x="2080247" y="5591972"/>
            <a:ext cx="1113475" cy="493512"/>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lumMod val="50000"/>
                  </a:schemeClr>
                </a:solidFill>
                <a:effectLst/>
              </a:rPr>
              <a:t>VIew</a:t>
            </a:r>
          </a:p>
        </p:txBody>
      </p:sp>
      <p:sp>
        <p:nvSpPr>
          <p:cNvPr id="14" name="모서리가 둥근 직사각형 38">
            <a:extLst>
              <a:ext uri="{FF2B5EF4-FFF2-40B4-BE49-F238E27FC236}">
                <a16:creationId xmlns:a16="http://schemas.microsoft.com/office/drawing/2014/main" id="{2C526461-F44C-53E6-A931-A7F0F5D3EAB0}"/>
              </a:ext>
            </a:extLst>
          </p:cNvPr>
          <p:cNvSpPr/>
          <p:nvPr/>
        </p:nvSpPr>
        <p:spPr>
          <a:xfrm>
            <a:off x="9775906" y="3344335"/>
            <a:ext cx="1132426" cy="493512"/>
          </a:xfrm>
          <a:prstGeom prst="roundRect">
            <a:avLst/>
          </a:prstGeom>
          <a:solidFill>
            <a:schemeClr val="bg1">
              <a:lumMod val="85000"/>
            </a:schemeClr>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lumMod val="50000"/>
                  </a:schemeClr>
                </a:solidFill>
                <a:effectLst/>
              </a:rPr>
              <a:t>Handler</a:t>
            </a:r>
          </a:p>
        </p:txBody>
      </p:sp>
      <p:sp>
        <p:nvSpPr>
          <p:cNvPr id="15" name="모서리가 둥근 직사각형 38">
            <a:extLst>
              <a:ext uri="{FF2B5EF4-FFF2-40B4-BE49-F238E27FC236}">
                <a16:creationId xmlns:a16="http://schemas.microsoft.com/office/drawing/2014/main" id="{5F194E48-05DE-B267-A8A7-E88D7FC97081}"/>
              </a:ext>
            </a:extLst>
          </p:cNvPr>
          <p:cNvSpPr/>
          <p:nvPr/>
        </p:nvSpPr>
        <p:spPr>
          <a:xfrm>
            <a:off x="1660657" y="1071474"/>
            <a:ext cx="1952654" cy="493512"/>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lumMod val="50000"/>
                  </a:schemeClr>
                </a:solidFill>
                <a:effectLst/>
              </a:rPr>
              <a:t>HandlerMappings</a:t>
            </a:r>
          </a:p>
        </p:txBody>
      </p:sp>
      <p:sp>
        <p:nvSpPr>
          <p:cNvPr id="17" name="모서리가 둥근 직사각형 38">
            <a:extLst>
              <a:ext uri="{FF2B5EF4-FFF2-40B4-BE49-F238E27FC236}">
                <a16:creationId xmlns:a16="http://schemas.microsoft.com/office/drawing/2014/main" id="{96EF24F1-24BE-3DD5-A7BB-ECD67D2DE795}"/>
              </a:ext>
            </a:extLst>
          </p:cNvPr>
          <p:cNvSpPr/>
          <p:nvPr/>
        </p:nvSpPr>
        <p:spPr>
          <a:xfrm>
            <a:off x="5886801" y="3346135"/>
            <a:ext cx="1952654" cy="493512"/>
          </a:xfrm>
          <a:prstGeom prst="roundRect">
            <a:avLst/>
          </a:prstGeom>
          <a:solidFill>
            <a:srgbClr val="FF0000"/>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effectLst/>
              </a:rPr>
              <a:t>HandlerAdapter</a:t>
            </a:r>
          </a:p>
        </p:txBody>
      </p:sp>
      <p:cxnSp>
        <p:nvCxnSpPr>
          <p:cNvPr id="22" name="직선 화살표 연결선 21">
            <a:extLst>
              <a:ext uri="{FF2B5EF4-FFF2-40B4-BE49-F238E27FC236}">
                <a16:creationId xmlns:a16="http://schemas.microsoft.com/office/drawing/2014/main" id="{7AA2829D-3A4D-8016-AD7C-CCD0A0ED8B24}"/>
              </a:ext>
            </a:extLst>
          </p:cNvPr>
          <p:cNvCxnSpPr>
            <a:cxnSpLocks/>
          </p:cNvCxnSpPr>
          <p:nvPr/>
        </p:nvCxnSpPr>
        <p:spPr>
          <a:xfrm>
            <a:off x="3492150" y="4109290"/>
            <a:ext cx="2394651" cy="1693342"/>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A53CC107-E7D1-1547-FB99-DFBE023F7B6C}"/>
              </a:ext>
            </a:extLst>
          </p:cNvPr>
          <p:cNvCxnSpPr>
            <a:cxnSpLocks/>
            <a:stCxn id="3" idx="3"/>
            <a:endCxn id="8" idx="1"/>
          </p:cNvCxnSpPr>
          <p:nvPr/>
        </p:nvCxnSpPr>
        <p:spPr>
          <a:xfrm flipV="1">
            <a:off x="3483320" y="2420453"/>
            <a:ext cx="2403481" cy="1170638"/>
          </a:xfrm>
          <a:prstGeom prst="straightConnector1">
            <a:avLst/>
          </a:prstGeom>
          <a:ln w="9525">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39EE2968-76FD-20DD-90F7-06A4BA62D4CF}"/>
              </a:ext>
            </a:extLst>
          </p:cNvPr>
          <p:cNvCxnSpPr>
            <a:cxnSpLocks/>
            <a:stCxn id="3" idx="0"/>
          </p:cNvCxnSpPr>
          <p:nvPr/>
        </p:nvCxnSpPr>
        <p:spPr>
          <a:xfrm flipV="1">
            <a:off x="2636985" y="2238448"/>
            <a:ext cx="796839" cy="745050"/>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직선 화살표 연결선 36">
            <a:extLst>
              <a:ext uri="{FF2B5EF4-FFF2-40B4-BE49-F238E27FC236}">
                <a16:creationId xmlns:a16="http://schemas.microsoft.com/office/drawing/2014/main" id="{03F5FB29-98C9-A279-001A-930F8D1E33F2}"/>
              </a:ext>
            </a:extLst>
          </p:cNvPr>
          <p:cNvCxnSpPr>
            <a:cxnSpLocks/>
            <a:stCxn id="3" idx="0"/>
            <a:endCxn id="15" idx="2"/>
          </p:cNvCxnSpPr>
          <p:nvPr/>
        </p:nvCxnSpPr>
        <p:spPr>
          <a:xfrm flipH="1" flipV="1">
            <a:off x="2636984" y="1564986"/>
            <a:ext cx="1" cy="1418512"/>
          </a:xfrm>
          <a:prstGeom prst="straightConnector1">
            <a:avLst/>
          </a:prstGeom>
          <a:ln w="9525">
            <a:solidFill>
              <a:schemeClr val="bg1">
                <a:lumMod val="65000"/>
              </a:schemeClr>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3" name="직선 화살표 연결선 42">
            <a:extLst>
              <a:ext uri="{FF2B5EF4-FFF2-40B4-BE49-F238E27FC236}">
                <a16:creationId xmlns:a16="http://schemas.microsoft.com/office/drawing/2014/main" id="{BB7BA28A-A026-81F9-5830-62611D7C9F62}"/>
              </a:ext>
            </a:extLst>
          </p:cNvPr>
          <p:cNvCxnSpPr>
            <a:cxnSpLocks/>
            <a:stCxn id="17" idx="3"/>
            <a:endCxn id="14" idx="1"/>
          </p:cNvCxnSpPr>
          <p:nvPr/>
        </p:nvCxnSpPr>
        <p:spPr>
          <a:xfrm flipV="1">
            <a:off x="7839455" y="3591091"/>
            <a:ext cx="1936451" cy="18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8" name="모서리가 둥근 직사각형 38">
            <a:extLst>
              <a:ext uri="{FF2B5EF4-FFF2-40B4-BE49-F238E27FC236}">
                <a16:creationId xmlns:a16="http://schemas.microsoft.com/office/drawing/2014/main" id="{12783900-5349-6859-2055-E52484631BA6}"/>
              </a:ext>
            </a:extLst>
          </p:cNvPr>
          <p:cNvSpPr/>
          <p:nvPr/>
        </p:nvSpPr>
        <p:spPr>
          <a:xfrm>
            <a:off x="5886801" y="5591972"/>
            <a:ext cx="1952654" cy="493512"/>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lumMod val="50000"/>
                  </a:schemeClr>
                </a:solidFill>
              </a:rPr>
              <a:t>V</a:t>
            </a:r>
            <a:r>
              <a:rPr lang="en-US" altLang="ko-KR" sz="1400">
                <a:solidFill>
                  <a:schemeClr val="bg1">
                    <a:lumMod val="50000"/>
                  </a:schemeClr>
                </a:solidFill>
                <a:effectLst/>
              </a:rPr>
              <a:t>iewResolver</a:t>
            </a:r>
          </a:p>
        </p:txBody>
      </p:sp>
      <p:cxnSp>
        <p:nvCxnSpPr>
          <p:cNvPr id="127" name="직선 화살표 연결선 126">
            <a:extLst>
              <a:ext uri="{FF2B5EF4-FFF2-40B4-BE49-F238E27FC236}">
                <a16:creationId xmlns:a16="http://schemas.microsoft.com/office/drawing/2014/main" id="{B9A31CD9-C211-6170-967B-352A226745D9}"/>
              </a:ext>
            </a:extLst>
          </p:cNvPr>
          <p:cNvCxnSpPr>
            <a:cxnSpLocks/>
            <a:stCxn id="3" idx="2"/>
            <a:endCxn id="13" idx="0"/>
          </p:cNvCxnSpPr>
          <p:nvPr/>
        </p:nvCxnSpPr>
        <p:spPr>
          <a:xfrm>
            <a:off x="2636985" y="4198684"/>
            <a:ext cx="0" cy="1393288"/>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1" name="모서리가 둥근 직사각형 38">
            <a:extLst>
              <a:ext uri="{FF2B5EF4-FFF2-40B4-BE49-F238E27FC236}">
                <a16:creationId xmlns:a16="http://schemas.microsoft.com/office/drawing/2014/main" id="{4BB49DCD-84EA-AA24-53C7-6B4D9E9B9A0F}"/>
              </a:ext>
            </a:extLst>
          </p:cNvPr>
          <p:cNvSpPr/>
          <p:nvPr/>
        </p:nvSpPr>
        <p:spPr>
          <a:xfrm>
            <a:off x="4078316" y="3832659"/>
            <a:ext cx="1310801" cy="282676"/>
          </a:xfrm>
          <a:prstGeom prst="roundRect">
            <a:avLst/>
          </a:prstGeom>
          <a:solidFill>
            <a:srgbClr val="FF0000"/>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solidFill>
                  <a:schemeClr val="bg1"/>
                </a:solidFill>
                <a:effectLst/>
              </a:rPr>
              <a:t>ModelAndView</a:t>
            </a:r>
          </a:p>
        </p:txBody>
      </p:sp>
      <p:sp>
        <p:nvSpPr>
          <p:cNvPr id="132" name="직사각형 131">
            <a:extLst>
              <a:ext uri="{FF2B5EF4-FFF2-40B4-BE49-F238E27FC236}">
                <a16:creationId xmlns:a16="http://schemas.microsoft.com/office/drawing/2014/main" id="{BD413E65-B820-17B9-1C29-F41910A25255}"/>
              </a:ext>
            </a:extLst>
          </p:cNvPr>
          <p:cNvSpPr/>
          <p:nvPr/>
        </p:nvSpPr>
        <p:spPr>
          <a:xfrm>
            <a:off x="3609737" y="1187761"/>
            <a:ext cx="1666109" cy="313547"/>
          </a:xfrm>
          <a:prstGeom prst="rect">
            <a:avLst/>
          </a:prstGeom>
        </p:spPr>
        <p:txBody>
          <a:bodyPr wrap="square">
            <a:spAutoFit/>
          </a:bodyPr>
          <a:lstStyle/>
          <a:p>
            <a:pPr>
              <a:lnSpc>
                <a:spcPct val="150000"/>
              </a:lnSpc>
            </a:pPr>
            <a:r>
              <a:rPr lang="ko-KR" altLang="en-US" sz="1100">
                <a:latin typeface="+mn-ea"/>
              </a:rPr>
              <a:t>핸들러 매핑 목록 순회</a:t>
            </a:r>
            <a:endParaRPr lang="en-US" altLang="ko-KR" sz="1100">
              <a:latin typeface="+mn-ea"/>
            </a:endParaRPr>
          </a:p>
        </p:txBody>
      </p:sp>
      <p:sp>
        <p:nvSpPr>
          <p:cNvPr id="135" name="직사각형 134">
            <a:extLst>
              <a:ext uri="{FF2B5EF4-FFF2-40B4-BE49-F238E27FC236}">
                <a16:creationId xmlns:a16="http://schemas.microsoft.com/office/drawing/2014/main" id="{17E0AAA8-E5AC-A4B4-F2C0-417CE4ED9792}"/>
              </a:ext>
            </a:extLst>
          </p:cNvPr>
          <p:cNvSpPr/>
          <p:nvPr/>
        </p:nvSpPr>
        <p:spPr>
          <a:xfrm>
            <a:off x="7830025" y="2245552"/>
            <a:ext cx="1776464" cy="313547"/>
          </a:xfrm>
          <a:prstGeom prst="rect">
            <a:avLst/>
          </a:prstGeom>
        </p:spPr>
        <p:txBody>
          <a:bodyPr wrap="square">
            <a:spAutoFit/>
          </a:bodyPr>
          <a:lstStyle/>
          <a:p>
            <a:pPr>
              <a:lnSpc>
                <a:spcPct val="150000"/>
              </a:lnSpc>
            </a:pPr>
            <a:r>
              <a:rPr lang="ko-KR" altLang="en-US" sz="1100">
                <a:latin typeface="+mn-ea"/>
              </a:rPr>
              <a:t>핸들러 어댑터 목록 순회</a:t>
            </a:r>
            <a:endParaRPr lang="en-US" altLang="ko-KR" sz="1100">
              <a:latin typeface="+mn-ea"/>
            </a:endParaRPr>
          </a:p>
        </p:txBody>
      </p:sp>
      <p:sp>
        <p:nvSpPr>
          <p:cNvPr id="136" name="직사각형 135">
            <a:extLst>
              <a:ext uri="{FF2B5EF4-FFF2-40B4-BE49-F238E27FC236}">
                <a16:creationId xmlns:a16="http://schemas.microsoft.com/office/drawing/2014/main" id="{928BCE63-C4C4-E086-D029-3F73A09E12AD}"/>
              </a:ext>
            </a:extLst>
          </p:cNvPr>
          <p:cNvSpPr/>
          <p:nvPr/>
        </p:nvSpPr>
        <p:spPr>
          <a:xfrm>
            <a:off x="8279509" y="3242271"/>
            <a:ext cx="965297" cy="313547"/>
          </a:xfrm>
          <a:prstGeom prst="rect">
            <a:avLst/>
          </a:prstGeom>
        </p:spPr>
        <p:txBody>
          <a:bodyPr wrap="square">
            <a:spAutoFit/>
          </a:bodyPr>
          <a:lstStyle/>
          <a:p>
            <a:pPr>
              <a:lnSpc>
                <a:spcPct val="150000"/>
              </a:lnSpc>
            </a:pPr>
            <a:r>
              <a:rPr lang="ko-KR" altLang="en-US" sz="1100">
                <a:latin typeface="+mn-ea"/>
              </a:rPr>
              <a:t>핸들러 호출</a:t>
            </a:r>
            <a:endParaRPr lang="en-US" altLang="ko-KR" sz="1100">
              <a:latin typeface="+mn-ea"/>
            </a:endParaRPr>
          </a:p>
        </p:txBody>
      </p:sp>
      <p:sp>
        <p:nvSpPr>
          <p:cNvPr id="153" name="직사각형 152">
            <a:extLst>
              <a:ext uri="{FF2B5EF4-FFF2-40B4-BE49-F238E27FC236}">
                <a16:creationId xmlns:a16="http://schemas.microsoft.com/office/drawing/2014/main" id="{5D00A796-56D8-C1A6-BAC3-6BFAFE059E80}"/>
              </a:ext>
            </a:extLst>
          </p:cNvPr>
          <p:cNvSpPr/>
          <p:nvPr/>
        </p:nvSpPr>
        <p:spPr>
          <a:xfrm>
            <a:off x="4275721" y="3271289"/>
            <a:ext cx="1220738" cy="313547"/>
          </a:xfrm>
          <a:prstGeom prst="rect">
            <a:avLst/>
          </a:prstGeom>
        </p:spPr>
        <p:txBody>
          <a:bodyPr wrap="square">
            <a:spAutoFit/>
          </a:bodyPr>
          <a:lstStyle/>
          <a:p>
            <a:pPr>
              <a:lnSpc>
                <a:spcPct val="150000"/>
              </a:lnSpc>
            </a:pPr>
            <a:r>
              <a:rPr lang="en-US" altLang="ko-KR" sz="1100">
                <a:latin typeface="+mn-ea"/>
              </a:rPr>
              <a:t>handle(handler)</a:t>
            </a:r>
          </a:p>
        </p:txBody>
      </p:sp>
      <p:sp>
        <p:nvSpPr>
          <p:cNvPr id="159" name="직사각형 158">
            <a:extLst>
              <a:ext uri="{FF2B5EF4-FFF2-40B4-BE49-F238E27FC236}">
                <a16:creationId xmlns:a16="http://schemas.microsoft.com/office/drawing/2014/main" id="{5B3A75A9-FC32-B480-DCC2-5E1318A9FD70}"/>
              </a:ext>
            </a:extLst>
          </p:cNvPr>
          <p:cNvSpPr/>
          <p:nvPr/>
        </p:nvSpPr>
        <p:spPr>
          <a:xfrm>
            <a:off x="7868547" y="4754826"/>
            <a:ext cx="1611355" cy="313547"/>
          </a:xfrm>
          <a:prstGeom prst="rect">
            <a:avLst/>
          </a:prstGeom>
        </p:spPr>
        <p:txBody>
          <a:bodyPr wrap="square">
            <a:spAutoFit/>
          </a:bodyPr>
          <a:lstStyle/>
          <a:p>
            <a:pPr>
              <a:lnSpc>
                <a:spcPct val="150000"/>
              </a:lnSpc>
            </a:pPr>
            <a:r>
              <a:rPr lang="ko-KR" altLang="en-US" sz="1100">
                <a:solidFill>
                  <a:schemeClr val="bg1">
                    <a:lumMod val="50000"/>
                  </a:schemeClr>
                </a:solidFill>
                <a:latin typeface="+mn-ea"/>
              </a:rPr>
              <a:t>뷰 리졸브 목록 순회</a:t>
            </a:r>
            <a:endParaRPr lang="en-US" altLang="ko-KR" sz="1100">
              <a:solidFill>
                <a:schemeClr val="bg1">
                  <a:lumMod val="50000"/>
                </a:schemeClr>
              </a:solidFill>
              <a:latin typeface="+mn-ea"/>
            </a:endParaRPr>
          </a:p>
        </p:txBody>
      </p:sp>
      <p:cxnSp>
        <p:nvCxnSpPr>
          <p:cNvPr id="180" name="직선 화살표 연결선 179">
            <a:extLst>
              <a:ext uri="{FF2B5EF4-FFF2-40B4-BE49-F238E27FC236}">
                <a16:creationId xmlns:a16="http://schemas.microsoft.com/office/drawing/2014/main" id="{C6272EA0-C0BA-B1B4-9F8B-9E9F22CB7EA3}"/>
              </a:ext>
            </a:extLst>
          </p:cNvPr>
          <p:cNvCxnSpPr>
            <a:cxnSpLocks/>
          </p:cNvCxnSpPr>
          <p:nvPr/>
        </p:nvCxnSpPr>
        <p:spPr>
          <a:xfrm flipH="1">
            <a:off x="3492150" y="3727361"/>
            <a:ext cx="2376991"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4" name="직선 화살표 연결선 233">
            <a:extLst>
              <a:ext uri="{FF2B5EF4-FFF2-40B4-BE49-F238E27FC236}">
                <a16:creationId xmlns:a16="http://schemas.microsoft.com/office/drawing/2014/main" id="{08657EBE-916D-D5E7-36DA-8DEF7FF93CE8}"/>
              </a:ext>
            </a:extLst>
          </p:cNvPr>
          <p:cNvCxnSpPr>
            <a:cxnSpLocks/>
          </p:cNvCxnSpPr>
          <p:nvPr/>
        </p:nvCxnSpPr>
        <p:spPr>
          <a:xfrm flipH="1">
            <a:off x="7857115" y="3727361"/>
            <a:ext cx="1918791"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7" name="직선 화살표 연결선 236">
            <a:extLst>
              <a:ext uri="{FF2B5EF4-FFF2-40B4-BE49-F238E27FC236}">
                <a16:creationId xmlns:a16="http://schemas.microsoft.com/office/drawing/2014/main" id="{BACAC3D5-6829-C6B8-C0DB-A44B13EFB081}"/>
              </a:ext>
            </a:extLst>
          </p:cNvPr>
          <p:cNvCxnSpPr>
            <a:cxnSpLocks/>
          </p:cNvCxnSpPr>
          <p:nvPr/>
        </p:nvCxnSpPr>
        <p:spPr>
          <a:xfrm flipH="1">
            <a:off x="1368452" y="5838728"/>
            <a:ext cx="469414" cy="0"/>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9" name="TextBox 238">
            <a:extLst>
              <a:ext uri="{FF2B5EF4-FFF2-40B4-BE49-F238E27FC236}">
                <a16:creationId xmlns:a16="http://schemas.microsoft.com/office/drawing/2014/main" id="{2BACDDFE-94F4-7F28-35AB-F9156E74F729}"/>
              </a:ext>
            </a:extLst>
          </p:cNvPr>
          <p:cNvSpPr txBox="1"/>
          <p:nvPr/>
        </p:nvSpPr>
        <p:spPr>
          <a:xfrm>
            <a:off x="1174557" y="5501311"/>
            <a:ext cx="905691" cy="276999"/>
          </a:xfrm>
          <a:prstGeom prst="rect">
            <a:avLst/>
          </a:prstGeom>
          <a:noFill/>
        </p:spPr>
        <p:txBody>
          <a:bodyPr wrap="square">
            <a:spAutoFit/>
          </a:bodyPr>
          <a:lstStyle/>
          <a:p>
            <a:pPr algn="ctr"/>
            <a:r>
              <a:rPr lang="en-US" altLang="ko-KR" sz="1200">
                <a:solidFill>
                  <a:schemeClr val="bg1">
                    <a:lumMod val="65000"/>
                  </a:schemeClr>
                </a:solidFill>
              </a:rPr>
              <a:t>response</a:t>
            </a:r>
            <a:endParaRPr lang="ko-KR" altLang="en-US" sz="1200">
              <a:solidFill>
                <a:schemeClr val="bg1">
                  <a:lumMod val="65000"/>
                </a:schemeClr>
              </a:solidFill>
            </a:endParaRPr>
          </a:p>
        </p:txBody>
      </p:sp>
      <p:cxnSp>
        <p:nvCxnSpPr>
          <p:cNvPr id="241" name="직선 화살표 연결선 240">
            <a:extLst>
              <a:ext uri="{FF2B5EF4-FFF2-40B4-BE49-F238E27FC236}">
                <a16:creationId xmlns:a16="http://schemas.microsoft.com/office/drawing/2014/main" id="{E49BCB56-CB90-FC15-EF1B-157D2137276E}"/>
              </a:ext>
            </a:extLst>
          </p:cNvPr>
          <p:cNvCxnSpPr>
            <a:cxnSpLocks/>
          </p:cNvCxnSpPr>
          <p:nvPr/>
        </p:nvCxnSpPr>
        <p:spPr>
          <a:xfrm flipV="1">
            <a:off x="2766671" y="2236648"/>
            <a:ext cx="800290" cy="755454"/>
          </a:xfrm>
          <a:prstGeom prst="straightConnector1">
            <a:avLst/>
          </a:prstGeom>
          <a:ln w="19050">
            <a:solidFill>
              <a:schemeClr val="bg1">
                <a:lumMod val="6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42" name="모서리가 둥근 직사각형 38">
            <a:extLst>
              <a:ext uri="{FF2B5EF4-FFF2-40B4-BE49-F238E27FC236}">
                <a16:creationId xmlns:a16="http://schemas.microsoft.com/office/drawing/2014/main" id="{49913A3D-3C99-A518-6625-6775ED983220}"/>
              </a:ext>
            </a:extLst>
          </p:cNvPr>
          <p:cNvSpPr/>
          <p:nvPr/>
        </p:nvSpPr>
        <p:spPr>
          <a:xfrm>
            <a:off x="3313125" y="2541491"/>
            <a:ext cx="743397" cy="282676"/>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solidFill>
                  <a:schemeClr val="bg1">
                    <a:lumMod val="50000"/>
                  </a:schemeClr>
                </a:solidFill>
                <a:effectLst/>
              </a:rPr>
              <a:t>Handler</a:t>
            </a:r>
          </a:p>
        </p:txBody>
      </p:sp>
      <p:sp>
        <p:nvSpPr>
          <p:cNvPr id="243" name="모서리가 둥근 직사각형 38">
            <a:extLst>
              <a:ext uri="{FF2B5EF4-FFF2-40B4-BE49-F238E27FC236}">
                <a16:creationId xmlns:a16="http://schemas.microsoft.com/office/drawing/2014/main" id="{ABF473B5-296E-1F9F-0FB4-72C549082D87}"/>
              </a:ext>
            </a:extLst>
          </p:cNvPr>
          <p:cNvSpPr/>
          <p:nvPr/>
        </p:nvSpPr>
        <p:spPr>
          <a:xfrm>
            <a:off x="8351877" y="3793696"/>
            <a:ext cx="911606" cy="282676"/>
          </a:xfrm>
          <a:prstGeom prst="roundRect">
            <a:avLst/>
          </a:prstGeom>
          <a:solidFill>
            <a:srgbClr val="FF0000"/>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solidFill>
                  <a:schemeClr val="bg1"/>
                </a:solidFill>
                <a:effectLst/>
              </a:rPr>
              <a:t>view name</a:t>
            </a:r>
          </a:p>
        </p:txBody>
      </p:sp>
      <p:cxnSp>
        <p:nvCxnSpPr>
          <p:cNvPr id="244" name="직선 화살표 연결선 243">
            <a:extLst>
              <a:ext uri="{FF2B5EF4-FFF2-40B4-BE49-F238E27FC236}">
                <a16:creationId xmlns:a16="http://schemas.microsoft.com/office/drawing/2014/main" id="{55AD2D8B-74BF-4611-E23D-80EFB8678827}"/>
              </a:ext>
            </a:extLst>
          </p:cNvPr>
          <p:cNvCxnSpPr>
            <a:cxnSpLocks/>
          </p:cNvCxnSpPr>
          <p:nvPr/>
        </p:nvCxnSpPr>
        <p:spPr>
          <a:xfrm>
            <a:off x="3408716" y="4219449"/>
            <a:ext cx="2472279" cy="1748235"/>
          </a:xfrm>
          <a:prstGeom prst="straightConnector1">
            <a:avLst/>
          </a:prstGeom>
          <a:ln w="19050">
            <a:solidFill>
              <a:schemeClr val="bg1">
                <a:lumMod val="6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46" name="모서리가 둥근 직사각형 38">
            <a:extLst>
              <a:ext uri="{FF2B5EF4-FFF2-40B4-BE49-F238E27FC236}">
                <a16:creationId xmlns:a16="http://schemas.microsoft.com/office/drawing/2014/main" id="{7443BCA3-9111-C41B-C02B-7FA40BE2DC33}"/>
              </a:ext>
            </a:extLst>
          </p:cNvPr>
          <p:cNvSpPr/>
          <p:nvPr/>
        </p:nvSpPr>
        <p:spPr>
          <a:xfrm rot="2152921">
            <a:off x="4054694" y="5028537"/>
            <a:ext cx="591782" cy="282676"/>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solidFill>
                  <a:schemeClr val="bg1">
                    <a:lumMod val="50000"/>
                  </a:schemeClr>
                </a:solidFill>
              </a:rPr>
              <a:t>View</a:t>
            </a:r>
            <a:endParaRPr lang="en-US" altLang="ko-KR" sz="1100">
              <a:solidFill>
                <a:schemeClr val="bg1">
                  <a:lumMod val="50000"/>
                </a:schemeClr>
              </a:solidFill>
              <a:effectLst/>
            </a:endParaRPr>
          </a:p>
        </p:txBody>
      </p:sp>
      <p:sp>
        <p:nvSpPr>
          <p:cNvPr id="277" name="직사각형 276">
            <a:extLst>
              <a:ext uri="{FF2B5EF4-FFF2-40B4-BE49-F238E27FC236}">
                <a16:creationId xmlns:a16="http://schemas.microsoft.com/office/drawing/2014/main" id="{DC51E36D-7B20-757C-DCC1-373509F30CCA}"/>
              </a:ext>
            </a:extLst>
          </p:cNvPr>
          <p:cNvSpPr/>
          <p:nvPr/>
        </p:nvSpPr>
        <p:spPr>
          <a:xfrm rot="2143185">
            <a:off x="4335335" y="4770855"/>
            <a:ext cx="1123728" cy="313547"/>
          </a:xfrm>
          <a:prstGeom prst="rect">
            <a:avLst/>
          </a:prstGeom>
        </p:spPr>
        <p:txBody>
          <a:bodyPr wrap="square">
            <a:spAutoFit/>
          </a:bodyPr>
          <a:lstStyle/>
          <a:p>
            <a:pPr>
              <a:lnSpc>
                <a:spcPct val="150000"/>
              </a:lnSpc>
            </a:pPr>
            <a:r>
              <a:rPr lang="ko-KR" altLang="en-US" sz="1100">
                <a:solidFill>
                  <a:schemeClr val="bg1">
                    <a:lumMod val="50000"/>
                  </a:schemeClr>
                </a:solidFill>
                <a:latin typeface="+mn-ea"/>
              </a:rPr>
              <a:t>뷰리졸버 호출</a:t>
            </a:r>
            <a:endParaRPr lang="en-US" altLang="ko-KR" sz="1100">
              <a:solidFill>
                <a:schemeClr val="bg1">
                  <a:lumMod val="50000"/>
                </a:schemeClr>
              </a:solidFill>
              <a:latin typeface="+mn-ea"/>
            </a:endParaRPr>
          </a:p>
        </p:txBody>
      </p:sp>
      <p:sp>
        <p:nvSpPr>
          <p:cNvPr id="278" name="직사각형 277">
            <a:extLst>
              <a:ext uri="{FF2B5EF4-FFF2-40B4-BE49-F238E27FC236}">
                <a16:creationId xmlns:a16="http://schemas.microsoft.com/office/drawing/2014/main" id="{DC70FFD9-DC01-0B68-98C9-9C8AD439412F}"/>
              </a:ext>
            </a:extLst>
          </p:cNvPr>
          <p:cNvSpPr/>
          <p:nvPr/>
        </p:nvSpPr>
        <p:spPr>
          <a:xfrm>
            <a:off x="7868547" y="5654137"/>
            <a:ext cx="716649" cy="313547"/>
          </a:xfrm>
          <a:prstGeom prst="rect">
            <a:avLst/>
          </a:prstGeom>
        </p:spPr>
        <p:txBody>
          <a:bodyPr wrap="square">
            <a:spAutoFit/>
          </a:bodyPr>
          <a:lstStyle/>
          <a:p>
            <a:pPr>
              <a:lnSpc>
                <a:spcPct val="150000"/>
              </a:lnSpc>
            </a:pPr>
            <a:r>
              <a:rPr lang="ko-KR" altLang="en-US" sz="1100">
                <a:solidFill>
                  <a:schemeClr val="bg1">
                    <a:lumMod val="50000"/>
                  </a:schemeClr>
                </a:solidFill>
                <a:latin typeface="+mn-ea"/>
              </a:rPr>
              <a:t>뷰 검색</a:t>
            </a:r>
            <a:endParaRPr lang="en-US" altLang="ko-KR" sz="1100">
              <a:solidFill>
                <a:schemeClr val="bg1">
                  <a:lumMod val="50000"/>
                </a:schemeClr>
              </a:solidFill>
              <a:latin typeface="+mn-ea"/>
            </a:endParaRPr>
          </a:p>
        </p:txBody>
      </p:sp>
      <p:sp>
        <p:nvSpPr>
          <p:cNvPr id="279" name="직사각형 278">
            <a:extLst>
              <a:ext uri="{FF2B5EF4-FFF2-40B4-BE49-F238E27FC236}">
                <a16:creationId xmlns:a16="http://schemas.microsoft.com/office/drawing/2014/main" id="{6AC7C814-ADAD-4AD3-94D8-ABC3B51CE611}"/>
              </a:ext>
            </a:extLst>
          </p:cNvPr>
          <p:cNvSpPr/>
          <p:nvPr/>
        </p:nvSpPr>
        <p:spPr>
          <a:xfrm>
            <a:off x="3184201" y="5681954"/>
            <a:ext cx="828880" cy="313547"/>
          </a:xfrm>
          <a:prstGeom prst="rect">
            <a:avLst/>
          </a:prstGeom>
        </p:spPr>
        <p:txBody>
          <a:bodyPr wrap="square">
            <a:spAutoFit/>
          </a:bodyPr>
          <a:lstStyle/>
          <a:p>
            <a:pPr>
              <a:lnSpc>
                <a:spcPct val="150000"/>
              </a:lnSpc>
            </a:pPr>
            <a:r>
              <a:rPr lang="ko-KR" altLang="en-US" sz="1100">
                <a:solidFill>
                  <a:schemeClr val="bg1">
                    <a:lumMod val="50000"/>
                  </a:schemeClr>
                </a:solidFill>
                <a:latin typeface="+mn-ea"/>
              </a:rPr>
              <a:t>뷰 렌더링</a:t>
            </a:r>
            <a:endParaRPr lang="en-US" altLang="ko-KR" sz="1100">
              <a:solidFill>
                <a:schemeClr val="bg1">
                  <a:lumMod val="50000"/>
                </a:schemeClr>
              </a:solidFill>
              <a:latin typeface="+mn-ea"/>
            </a:endParaRPr>
          </a:p>
        </p:txBody>
      </p:sp>
      <p:sp>
        <p:nvSpPr>
          <p:cNvPr id="286" name="직사각형 285">
            <a:extLst>
              <a:ext uri="{FF2B5EF4-FFF2-40B4-BE49-F238E27FC236}">
                <a16:creationId xmlns:a16="http://schemas.microsoft.com/office/drawing/2014/main" id="{764F593B-F9BE-7E87-CA8D-CC0FB1C7E40B}"/>
              </a:ext>
            </a:extLst>
          </p:cNvPr>
          <p:cNvSpPr/>
          <p:nvPr/>
        </p:nvSpPr>
        <p:spPr>
          <a:xfrm>
            <a:off x="9610301" y="3800770"/>
            <a:ext cx="1433297" cy="313547"/>
          </a:xfrm>
          <a:prstGeom prst="rect">
            <a:avLst/>
          </a:prstGeom>
        </p:spPr>
        <p:txBody>
          <a:bodyPr wrap="square">
            <a:spAutoFit/>
          </a:bodyPr>
          <a:lstStyle/>
          <a:p>
            <a:pPr algn="ctr">
              <a:lnSpc>
                <a:spcPct val="150000"/>
              </a:lnSpc>
            </a:pPr>
            <a:r>
              <a:rPr lang="en-US" altLang="ko-KR" sz="1100">
                <a:solidFill>
                  <a:schemeClr val="bg1">
                    <a:lumMod val="50000"/>
                  </a:schemeClr>
                </a:solidFill>
                <a:latin typeface="+mn-ea"/>
              </a:rPr>
              <a:t>(Controller)</a:t>
            </a:r>
          </a:p>
        </p:txBody>
      </p:sp>
      <p:cxnSp>
        <p:nvCxnSpPr>
          <p:cNvPr id="21" name="직선 화살표 연결선 20">
            <a:extLst>
              <a:ext uri="{FF2B5EF4-FFF2-40B4-BE49-F238E27FC236}">
                <a16:creationId xmlns:a16="http://schemas.microsoft.com/office/drawing/2014/main" id="{57AEF9A6-E277-2E5D-0213-0D5C22A33E6C}"/>
              </a:ext>
            </a:extLst>
          </p:cNvPr>
          <p:cNvCxnSpPr>
            <a:cxnSpLocks/>
            <a:stCxn id="3" idx="3"/>
            <a:endCxn id="17" idx="1"/>
          </p:cNvCxnSpPr>
          <p:nvPr/>
        </p:nvCxnSpPr>
        <p:spPr>
          <a:xfrm>
            <a:off x="3483320" y="3591091"/>
            <a:ext cx="2403481" cy="18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직선 화살표 연결선 30">
            <a:extLst>
              <a:ext uri="{FF2B5EF4-FFF2-40B4-BE49-F238E27FC236}">
                <a16:creationId xmlns:a16="http://schemas.microsoft.com/office/drawing/2014/main" id="{56E03895-0715-268B-7B72-DFF287BD17B2}"/>
              </a:ext>
            </a:extLst>
          </p:cNvPr>
          <p:cNvCxnSpPr>
            <a:cxnSpLocks/>
            <a:stCxn id="11" idx="1"/>
          </p:cNvCxnSpPr>
          <p:nvPr/>
        </p:nvCxnSpPr>
        <p:spPr>
          <a:xfrm flipH="1" flipV="1">
            <a:off x="3492150" y="4089967"/>
            <a:ext cx="2388845" cy="837661"/>
          </a:xfrm>
          <a:prstGeom prst="straightConnector1">
            <a:avLst/>
          </a:prstGeom>
          <a:ln w="9525">
            <a:solidFill>
              <a:schemeClr val="bg1">
                <a:lumMod val="50000"/>
              </a:schemeClr>
            </a:solidFill>
            <a:prstDash val="sys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51356969"/>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039A28-A067-ADB0-E61C-BD9844A54FF5}"/>
            </a:ext>
          </a:extLst>
        </p:cNvPr>
        <p:cNvGrpSpPr/>
        <p:nvPr/>
      </p:nvGrpSpPr>
      <p:grpSpPr>
        <a:xfrm>
          <a:off x="0" y="0"/>
          <a:ext cx="0" cy="0"/>
          <a:chOff x="0" y="0"/>
          <a:chExt cx="0" cy="0"/>
        </a:xfrm>
      </p:grpSpPr>
      <p:sp>
        <p:nvSpPr>
          <p:cNvPr id="73" name="직사각형 72">
            <a:extLst>
              <a:ext uri="{FF2B5EF4-FFF2-40B4-BE49-F238E27FC236}">
                <a16:creationId xmlns:a16="http://schemas.microsoft.com/office/drawing/2014/main" id="{66CE8C1D-DC83-8AF7-B583-0EF79150FB4A}"/>
              </a:ext>
            </a:extLst>
          </p:cNvPr>
          <p:cNvSpPr/>
          <p:nvPr/>
        </p:nvSpPr>
        <p:spPr>
          <a:xfrm>
            <a:off x="436668" y="468717"/>
            <a:ext cx="11755332"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t>스프링 </a:t>
            </a:r>
            <a:r>
              <a:rPr lang="en-US" altLang="ko-KR" sz="1200"/>
              <a:t>MVC </a:t>
            </a:r>
            <a:r>
              <a:rPr lang="ko-KR" altLang="en-US" sz="1200"/>
              <a:t>에서 컨트롤러 메서드의 반환 방식은 크게 </a:t>
            </a:r>
            <a:r>
              <a:rPr lang="en-US" altLang="ko-KR" sz="1200"/>
              <a:t>View </a:t>
            </a:r>
            <a:r>
              <a:rPr lang="ko-KR" altLang="en-US" sz="1200"/>
              <a:t>와 </a:t>
            </a:r>
            <a:r>
              <a:rPr lang="en-US" altLang="ko-KR" sz="1200"/>
              <a:t>HTTP </a:t>
            </a:r>
            <a:r>
              <a:rPr lang="ko-KR" altLang="en-US" sz="1200"/>
              <a:t>본문 응답으로 나눌 수 있으며 각 방식은 클라이언트에게 반환하는 응답의 형태를 결정한다</a:t>
            </a:r>
            <a:endParaRPr lang="en-US" altLang="ko-KR" sz="1200"/>
          </a:p>
        </p:txBody>
      </p:sp>
      <p:sp>
        <p:nvSpPr>
          <p:cNvPr id="74" name="직사각형 73">
            <a:extLst>
              <a:ext uri="{FF2B5EF4-FFF2-40B4-BE49-F238E27FC236}">
                <a16:creationId xmlns:a16="http://schemas.microsoft.com/office/drawing/2014/main" id="{294CEF4B-C706-2DDC-4504-C84EC8168AF4}"/>
              </a:ext>
            </a:extLst>
          </p:cNvPr>
          <p:cNvSpPr/>
          <p:nvPr/>
        </p:nvSpPr>
        <p:spPr>
          <a:xfrm>
            <a:off x="192619" y="128236"/>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sp>
        <p:nvSpPr>
          <p:cNvPr id="12" name="직사각형 11">
            <a:extLst>
              <a:ext uri="{FF2B5EF4-FFF2-40B4-BE49-F238E27FC236}">
                <a16:creationId xmlns:a16="http://schemas.microsoft.com/office/drawing/2014/main" id="{7F440E50-5CDD-3DBC-849A-0F48E6A5F6CB}"/>
              </a:ext>
            </a:extLst>
          </p:cNvPr>
          <p:cNvSpPr/>
          <p:nvPr/>
        </p:nvSpPr>
        <p:spPr>
          <a:xfrm>
            <a:off x="192619" y="2642713"/>
            <a:ext cx="4405117"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HandlerMethodReturnValueHandler</a:t>
            </a:r>
            <a:endParaRPr lang="ko-KR" altLang="en-US" b="1">
              <a:solidFill>
                <a:schemeClr val="accent1">
                  <a:lumMod val="75000"/>
                </a:schemeClr>
              </a:solidFill>
              <a:latin typeface="+mn-ea"/>
            </a:endParaRPr>
          </a:p>
        </p:txBody>
      </p:sp>
      <p:sp>
        <p:nvSpPr>
          <p:cNvPr id="20" name="모서리가 둥근 직사각형 38">
            <a:extLst>
              <a:ext uri="{FF2B5EF4-FFF2-40B4-BE49-F238E27FC236}">
                <a16:creationId xmlns:a16="http://schemas.microsoft.com/office/drawing/2014/main" id="{CE74547A-F8B1-EEC4-36E5-CC5C6789A24E}"/>
              </a:ext>
            </a:extLst>
          </p:cNvPr>
          <p:cNvSpPr/>
          <p:nvPr/>
        </p:nvSpPr>
        <p:spPr>
          <a:xfrm>
            <a:off x="436668" y="3135489"/>
            <a:ext cx="11562713" cy="1172483"/>
          </a:xfrm>
          <a:prstGeom prst="roundRect">
            <a:avLst>
              <a:gd name="adj" fmla="val 9563"/>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lnSpc>
                <a:spcPct val="150000"/>
              </a:lnSpc>
              <a:spcBef>
                <a:spcPts val="400"/>
              </a:spcBef>
            </a:pPr>
            <a:r>
              <a:rPr lang="en-US" altLang="ko-KR" sz="1600" b="1">
                <a:solidFill>
                  <a:schemeClr val="bg1"/>
                </a:solidFill>
                <a:latin typeface="나눔고딕" panose="020D0604000000000000" pitchFamily="50" charset="-127"/>
                <a:ea typeface="나눔바른고딕" panose="020B0603020101020101"/>
              </a:rPr>
              <a:t>HandlerMethodReturnValueHandler</a:t>
            </a:r>
          </a:p>
          <a:p>
            <a:pPr marL="0" marR="0" lvl="0" indent="0" algn="ctr"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CF8E6D"/>
                </a:solidFill>
                <a:effectLst/>
                <a:latin typeface="Arial Unicode MS"/>
                <a:ea typeface="JetBrains Mono"/>
              </a:rPr>
              <a:t>boolean </a:t>
            </a:r>
            <a:r>
              <a:rPr kumimoji="0" lang="en-US" altLang="ko-KR" sz="1200" b="0" i="0" u="none" strike="noStrike" cap="none" normalizeH="0" baseline="0">
                <a:ln>
                  <a:noFill/>
                </a:ln>
                <a:solidFill>
                  <a:srgbClr val="56A8F5"/>
                </a:solidFill>
                <a:effectLst/>
                <a:latin typeface="Arial Unicode MS"/>
                <a:ea typeface="JetBrains Mono"/>
              </a:rPr>
              <a:t>supportsReturnType </a:t>
            </a:r>
            <a:r>
              <a:rPr kumimoji="0" lang="ko-KR" altLang="ko-KR" sz="1200" b="0" i="0" u="none" strike="noStrike" cap="none" normalizeH="0" baseline="0">
                <a:ln>
                  <a:noFill/>
                </a:ln>
                <a:solidFill>
                  <a:srgbClr val="BCBEC4"/>
                </a:solidFill>
                <a:effectLst/>
                <a:latin typeface="Arial Unicode MS"/>
                <a:ea typeface="JetBrains Mono"/>
              </a:rPr>
              <a:t>(MethodParameter </a:t>
            </a:r>
            <a:r>
              <a:rPr kumimoji="0" lang="en-US" altLang="ko-KR" sz="1200" b="0" i="0" u="none" strike="noStrike" cap="none" normalizeH="0" baseline="0">
                <a:ln>
                  <a:noFill/>
                </a:ln>
                <a:solidFill>
                  <a:srgbClr val="BCBEC4"/>
                </a:solidFill>
                <a:effectLst/>
                <a:latin typeface="Arial Unicode MS"/>
                <a:ea typeface="JetBrains Mono"/>
              </a:rPr>
              <a:t>returnType</a:t>
            </a:r>
            <a:r>
              <a:rPr kumimoji="0" lang="ko-KR" altLang="ko-KR" sz="1200" b="0" i="0" u="none" strike="noStrike" cap="none" normalizeH="0" baseline="0">
                <a:ln>
                  <a:noFill/>
                </a:ln>
                <a:solidFill>
                  <a:srgbClr val="BCBEC4"/>
                </a:solidFill>
                <a:effectLst/>
                <a:latin typeface="Arial Unicode MS"/>
                <a:ea typeface="JetBrains Mono"/>
              </a:rPr>
              <a:t>);</a:t>
            </a:r>
            <a:r>
              <a:rPr kumimoji="0" lang="en-US" altLang="ko-KR" sz="12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chemeClr val="bg1">
                    <a:lumMod val="50000"/>
                  </a:schemeClr>
                </a:solidFill>
                <a:effectLst/>
                <a:latin typeface="Arial Unicode MS"/>
                <a:ea typeface="JetBrains Mono"/>
              </a:rPr>
              <a:t>// </a:t>
            </a:r>
            <a:r>
              <a:rPr kumimoji="0" lang="ko-KR" altLang="en-US" sz="1100" b="0" i="0" u="none" strike="noStrike" cap="none" normalizeH="0" baseline="0">
                <a:ln>
                  <a:noFill/>
                </a:ln>
                <a:solidFill>
                  <a:schemeClr val="bg1">
                    <a:lumMod val="50000"/>
                  </a:schemeClr>
                </a:solidFill>
                <a:effectLst/>
                <a:latin typeface="Arial Unicode MS"/>
                <a:ea typeface="JetBrains Mono"/>
              </a:rPr>
              <a:t>주어진 메서드의 반환 타입이 이 핸들러에 의해 지원되는지 여부를 확인</a:t>
            </a:r>
            <a:r>
              <a:rPr lang="ko-KR" altLang="en-US" sz="1100">
                <a:solidFill>
                  <a:schemeClr val="bg1">
                    <a:lumMod val="50000"/>
                  </a:schemeClr>
                </a:solidFill>
                <a:latin typeface="Arial Unicode MS"/>
                <a:ea typeface="JetBrains Mono"/>
              </a:rPr>
              <a:t>한다</a:t>
            </a:r>
            <a:endParaRPr kumimoji="0" lang="ko-KR" altLang="ko-KR" sz="1100" b="0" i="0" u="none" strike="noStrike" cap="none" normalizeH="0" baseline="0">
              <a:ln>
                <a:noFill/>
              </a:ln>
              <a:solidFill>
                <a:schemeClr val="bg1">
                  <a:lumMod val="50000"/>
                </a:schemeClr>
              </a:solidFill>
              <a:effectLst/>
              <a:latin typeface="Arial" panose="020B0604020202020204" pitchFamily="34" charset="0"/>
            </a:endParaRPr>
          </a:p>
          <a:p>
            <a:pPr algn="ctr">
              <a:lnSpc>
                <a:spcPct val="150000"/>
              </a:lnSpc>
            </a:pPr>
            <a:r>
              <a:rPr kumimoji="0" lang="en-US" altLang="ko-KR" sz="1200" b="0" i="0" u="none" strike="noStrike" cap="none" normalizeH="0" baseline="0">
                <a:ln>
                  <a:noFill/>
                </a:ln>
                <a:solidFill>
                  <a:srgbClr val="BCBEC4"/>
                </a:solidFill>
                <a:effectLst/>
                <a:latin typeface="Arial Unicode MS"/>
                <a:ea typeface="JetBrains Mono"/>
              </a:rPr>
              <a:t>void</a:t>
            </a:r>
            <a:r>
              <a:rPr kumimoji="0" lang="ko-KR" altLang="ko-KR" sz="1200" b="0" i="0" u="none" strike="noStrike" cap="none" normalizeH="0" baseline="0">
                <a:ln>
                  <a:noFill/>
                </a:ln>
                <a:solidFill>
                  <a:srgbClr val="BCBEC4"/>
                </a:solidFill>
                <a:effectLst/>
                <a:latin typeface="Arial Unicode MS"/>
                <a:ea typeface="JetBrains Mono"/>
              </a:rPr>
              <a:t> </a:t>
            </a:r>
            <a:r>
              <a:rPr kumimoji="0" lang="en-US" altLang="ko-KR" sz="1200" b="0" i="0" u="none" strike="noStrike" cap="none" normalizeH="0" baseline="0">
                <a:ln>
                  <a:noFill/>
                </a:ln>
                <a:solidFill>
                  <a:srgbClr val="56A8F5"/>
                </a:solidFill>
                <a:effectLst/>
                <a:latin typeface="Arial Unicode MS"/>
                <a:ea typeface="JetBrains Mono"/>
              </a:rPr>
              <a:t>handleReturnValue </a:t>
            </a:r>
            <a:r>
              <a:rPr kumimoji="0" lang="ko-KR" altLang="ko-KR" sz="1200" b="0" i="0" u="none" strike="noStrike" cap="none" normalizeH="0" baseline="0">
                <a:ln>
                  <a:noFill/>
                </a:ln>
                <a:solidFill>
                  <a:srgbClr val="BCBEC4"/>
                </a:solidFill>
                <a:effectLst/>
                <a:latin typeface="Arial Unicode MS"/>
                <a:ea typeface="JetBrains Mono"/>
              </a:rPr>
              <a:t>(</a:t>
            </a:r>
            <a:r>
              <a:rPr kumimoji="0" lang="en-US" altLang="ko-KR" sz="1200" b="0" i="0" u="none" strike="noStrike" cap="none" normalizeH="0" baseline="0">
                <a:ln>
                  <a:noFill/>
                </a:ln>
                <a:solidFill>
                  <a:srgbClr val="BCBEC4"/>
                </a:solidFill>
                <a:effectLst/>
                <a:latin typeface="Arial Unicode MS"/>
                <a:ea typeface="JetBrains Mono"/>
              </a:rPr>
              <a:t>Object returnValue, MethodParameter returnType,ModelAndViewContainer mavContainer, NativeWebRequest webRequest</a:t>
            </a: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throws </a:t>
            </a:r>
            <a:r>
              <a:rPr kumimoji="0" lang="ko-KR" altLang="ko-KR" sz="1200" b="0" i="0" u="none" strike="noStrike" cap="none" normalizeH="0" baseline="0">
                <a:ln>
                  <a:noFill/>
                </a:ln>
                <a:solidFill>
                  <a:srgbClr val="BCBEC4"/>
                </a:solidFill>
                <a:effectLst/>
                <a:latin typeface="Arial Unicode MS"/>
                <a:ea typeface="JetBrains Mono"/>
              </a:rPr>
              <a:t>Exception</a:t>
            </a:r>
            <a:endParaRPr lang="en-US" altLang="ko-KR" sz="1200">
              <a:solidFill>
                <a:srgbClr val="BCBEC4"/>
              </a:solidFill>
              <a:effectLst/>
              <a:highlight>
                <a:srgbClr val="1E1F22"/>
              </a:highlight>
            </a:endParaRPr>
          </a:p>
        </p:txBody>
      </p:sp>
      <p:sp>
        <p:nvSpPr>
          <p:cNvPr id="24" name="직사각형 23">
            <a:extLst>
              <a:ext uri="{FF2B5EF4-FFF2-40B4-BE49-F238E27FC236}">
                <a16:creationId xmlns:a16="http://schemas.microsoft.com/office/drawing/2014/main" id="{BE0F346F-60E9-C9C4-18D9-8137F16AC874}"/>
              </a:ext>
            </a:extLst>
          </p:cNvPr>
          <p:cNvSpPr/>
          <p:nvPr/>
        </p:nvSpPr>
        <p:spPr>
          <a:xfrm>
            <a:off x="436668" y="4426772"/>
            <a:ext cx="11618976" cy="887615"/>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HTTP </a:t>
            </a:r>
            <a:r>
              <a:rPr lang="ko-KR" altLang="en-US" sz="1200"/>
              <a:t>요청과 관련된 데이터를 컨트롤러 메서드의 파라미터로 변환하는 작업을 담당하는 클래스이다</a:t>
            </a:r>
            <a:endParaRPr lang="en-US" altLang="ko-KR" sz="1200"/>
          </a:p>
          <a:p>
            <a:pPr marL="171450" indent="-171450">
              <a:lnSpc>
                <a:spcPct val="150000"/>
              </a:lnSpc>
              <a:buFont typeface="Arial" panose="020B0604020202020204" pitchFamily="34" charset="0"/>
              <a:buChar char="•"/>
            </a:pPr>
            <a:r>
              <a:rPr lang="ko-KR" altLang="en-US" sz="1200"/>
              <a:t>다양한 유형의 파라미터</a:t>
            </a:r>
            <a:r>
              <a:rPr lang="en-US" altLang="ko-KR" sz="1200"/>
              <a:t> (</a:t>
            </a:r>
            <a:r>
              <a:rPr lang="ko-KR" altLang="en-US" sz="1200"/>
              <a:t>예</a:t>
            </a:r>
            <a:r>
              <a:rPr lang="en-US" altLang="ko-KR" sz="1200"/>
              <a:t>: @RequestParam, @PathVariable, @RequestBody </a:t>
            </a:r>
            <a:r>
              <a:rPr lang="ko-KR" altLang="en-US" sz="1200"/>
              <a:t>등</a:t>
            </a:r>
            <a:r>
              <a:rPr lang="en-US" altLang="ko-KR" sz="1200"/>
              <a:t>)</a:t>
            </a:r>
            <a:r>
              <a:rPr lang="ko-KR" altLang="en-US" sz="1200"/>
              <a:t>를 처리하기 위해 여러 </a:t>
            </a:r>
            <a:r>
              <a:rPr lang="en-US" altLang="ko-KR" sz="1200"/>
              <a:t>HandlerMethodArgumentResolver </a:t>
            </a:r>
            <a:r>
              <a:rPr lang="ko-KR" altLang="en-US" sz="1200"/>
              <a:t>기본 구현체를 제공한다</a:t>
            </a:r>
            <a:endParaRPr lang="en-US" altLang="ko-KR" sz="1200"/>
          </a:p>
          <a:p>
            <a:pPr marL="171450" indent="-171450">
              <a:lnSpc>
                <a:spcPct val="150000"/>
              </a:lnSpc>
              <a:buFont typeface="Arial" panose="020B0604020202020204" pitchFamily="34" charset="0"/>
              <a:buChar char="•"/>
            </a:pPr>
            <a:r>
              <a:rPr lang="ko-KR" altLang="en-US" sz="1200"/>
              <a:t>개발자가 필요에 따라 </a:t>
            </a:r>
            <a:r>
              <a:rPr lang="en-US" altLang="ko-KR" sz="1200"/>
              <a:t>HandlerMethodArgumentResolver </a:t>
            </a:r>
            <a:r>
              <a:rPr lang="ko-KR" altLang="en-US" sz="1200"/>
              <a:t>인터페이스를 직접 구현할 수 있다</a:t>
            </a:r>
            <a:endParaRPr lang="en-US" altLang="ko-KR" sz="1200"/>
          </a:p>
        </p:txBody>
      </p:sp>
      <p:sp>
        <p:nvSpPr>
          <p:cNvPr id="2" name="모서리가 둥근 직사각형 38">
            <a:extLst>
              <a:ext uri="{FF2B5EF4-FFF2-40B4-BE49-F238E27FC236}">
                <a16:creationId xmlns:a16="http://schemas.microsoft.com/office/drawing/2014/main" id="{1E6F3711-2EAD-3014-68AA-42AA05B379A1}"/>
              </a:ext>
            </a:extLst>
          </p:cNvPr>
          <p:cNvSpPr/>
          <p:nvPr/>
        </p:nvSpPr>
        <p:spPr>
          <a:xfrm>
            <a:off x="1184424" y="5529357"/>
            <a:ext cx="2009626" cy="1128689"/>
          </a:xfrm>
          <a:prstGeom prst="roundRect">
            <a:avLst>
              <a:gd name="adj" fmla="val 7830"/>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accent1">
                    <a:lumMod val="75000"/>
                  </a:schemeClr>
                </a:solidFill>
                <a:latin typeface="+mj-lt"/>
                <a:ea typeface="나눔바른고딕" panose="020B0603020101020101"/>
              </a:rPr>
              <a:t>Requeat Parameter</a:t>
            </a:r>
          </a:p>
          <a:p>
            <a:pPr algn="ctr">
              <a:spcBef>
                <a:spcPts val="400"/>
              </a:spcBef>
            </a:pPr>
            <a:r>
              <a:rPr lang="en-US" altLang="ko-KR" sz="1400">
                <a:solidFill>
                  <a:schemeClr val="tx1"/>
                </a:solidFill>
                <a:latin typeface="+mj-lt"/>
                <a:ea typeface="나눔바른고딕" panose="020B0603020101020101"/>
              </a:rPr>
              <a:t>Text</a:t>
            </a:r>
          </a:p>
          <a:p>
            <a:pPr algn="ctr">
              <a:spcBef>
                <a:spcPts val="400"/>
              </a:spcBef>
            </a:pPr>
            <a:r>
              <a:rPr lang="en-US" altLang="ko-KR" sz="1400">
                <a:solidFill>
                  <a:schemeClr val="tx1"/>
                </a:solidFill>
                <a:latin typeface="+mj-lt"/>
                <a:ea typeface="나눔바른고딕" panose="020B0603020101020101"/>
              </a:rPr>
              <a:t>                                                                                                                                                                                                                                                                                                                                                                                                                                                       </a:t>
            </a:r>
            <a:endParaRPr lang="ko-KR" altLang="en-US" sz="1400">
              <a:solidFill>
                <a:schemeClr val="tx1"/>
              </a:solidFill>
              <a:latin typeface="+mj-lt"/>
              <a:ea typeface="나눔바른고딕" panose="020B0603020101020101"/>
            </a:endParaRPr>
          </a:p>
        </p:txBody>
      </p:sp>
      <p:sp>
        <p:nvSpPr>
          <p:cNvPr id="3" name="모서리가 둥근 직사각형 38">
            <a:extLst>
              <a:ext uri="{FF2B5EF4-FFF2-40B4-BE49-F238E27FC236}">
                <a16:creationId xmlns:a16="http://schemas.microsoft.com/office/drawing/2014/main" id="{EFDAB4DA-DEF4-462E-9841-7EF7552E1140}"/>
              </a:ext>
            </a:extLst>
          </p:cNvPr>
          <p:cNvSpPr/>
          <p:nvPr/>
        </p:nvSpPr>
        <p:spPr>
          <a:xfrm>
            <a:off x="3907758" y="5846814"/>
            <a:ext cx="3151225"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latin typeface="+mj-lt"/>
                <a:ea typeface="나눔바른고딕" panose="020B0603020101020101"/>
              </a:rPr>
              <a:t>HandlerMethodArgumentResolver                                                                                                                                                                                                                                                                                                                                                                                                                                                               </a:t>
            </a:r>
            <a:endParaRPr lang="ko-KR" altLang="en-US" sz="1400">
              <a:solidFill>
                <a:schemeClr val="bg1"/>
              </a:solidFill>
              <a:latin typeface="+mj-lt"/>
              <a:ea typeface="나눔바른고딕" panose="020B0603020101020101"/>
            </a:endParaRPr>
          </a:p>
        </p:txBody>
      </p:sp>
      <p:sp>
        <p:nvSpPr>
          <p:cNvPr id="4" name="모서리가 둥근 직사각형 38">
            <a:extLst>
              <a:ext uri="{FF2B5EF4-FFF2-40B4-BE49-F238E27FC236}">
                <a16:creationId xmlns:a16="http://schemas.microsoft.com/office/drawing/2014/main" id="{D0A62119-C851-E0C6-886D-612CCED0F22F}"/>
              </a:ext>
            </a:extLst>
          </p:cNvPr>
          <p:cNvSpPr/>
          <p:nvPr/>
        </p:nvSpPr>
        <p:spPr>
          <a:xfrm>
            <a:off x="7772691" y="5529357"/>
            <a:ext cx="1837960" cy="1128689"/>
          </a:xfrm>
          <a:prstGeom prst="roundRect">
            <a:avLst>
              <a:gd name="adj" fmla="val 5614"/>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accent1">
                    <a:lumMod val="75000"/>
                  </a:schemeClr>
                </a:solidFill>
                <a:latin typeface="+mj-lt"/>
                <a:ea typeface="나눔바른고딕" panose="020B0603020101020101"/>
              </a:rPr>
              <a:t>Method</a:t>
            </a:r>
          </a:p>
          <a:p>
            <a:pPr algn="ctr">
              <a:spcBef>
                <a:spcPts val="400"/>
              </a:spcBef>
            </a:pPr>
            <a:r>
              <a:rPr lang="en-US" altLang="ko-KR" sz="1400">
                <a:solidFill>
                  <a:schemeClr val="tx1"/>
                </a:solidFill>
                <a:latin typeface="+mj-lt"/>
                <a:ea typeface="나눔바른고딕" panose="020B0603020101020101"/>
              </a:rPr>
              <a:t>int</a:t>
            </a:r>
          </a:p>
          <a:p>
            <a:pPr algn="ctr">
              <a:spcBef>
                <a:spcPts val="400"/>
              </a:spcBef>
            </a:pPr>
            <a:r>
              <a:rPr lang="en-US" altLang="ko-KR" sz="1400">
                <a:solidFill>
                  <a:schemeClr val="tx1"/>
                </a:solidFill>
                <a:latin typeface="+mj-lt"/>
                <a:ea typeface="나눔바른고딕" panose="020B0603020101020101"/>
              </a:rPr>
              <a:t>                                                                                                                                                                                                                                                                                                                                                                                                                                                      </a:t>
            </a:r>
            <a:endParaRPr lang="ko-KR" altLang="en-US" sz="1400">
              <a:solidFill>
                <a:schemeClr val="tx1"/>
              </a:solidFill>
              <a:latin typeface="+mj-lt"/>
              <a:ea typeface="나눔바른고딕" panose="020B0603020101020101"/>
            </a:endParaRPr>
          </a:p>
        </p:txBody>
      </p:sp>
      <p:cxnSp>
        <p:nvCxnSpPr>
          <p:cNvPr id="6" name="직선 화살표 연결선 5">
            <a:extLst>
              <a:ext uri="{FF2B5EF4-FFF2-40B4-BE49-F238E27FC236}">
                <a16:creationId xmlns:a16="http://schemas.microsoft.com/office/drawing/2014/main" id="{3542F469-6924-48E6-6BB0-C5517B63D41B}"/>
              </a:ext>
            </a:extLst>
          </p:cNvPr>
          <p:cNvCxnSpPr>
            <a:cxnSpLocks/>
            <a:stCxn id="2" idx="3"/>
            <a:endCxn id="3" idx="1"/>
          </p:cNvCxnSpPr>
          <p:nvPr/>
        </p:nvCxnSpPr>
        <p:spPr>
          <a:xfrm>
            <a:off x="3194050" y="6093702"/>
            <a:ext cx="713708"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직선 화살표 연결선 7">
            <a:extLst>
              <a:ext uri="{FF2B5EF4-FFF2-40B4-BE49-F238E27FC236}">
                <a16:creationId xmlns:a16="http://schemas.microsoft.com/office/drawing/2014/main" id="{B5B00566-44BD-2802-551D-68675936B1E9}"/>
              </a:ext>
            </a:extLst>
          </p:cNvPr>
          <p:cNvCxnSpPr>
            <a:cxnSpLocks/>
            <a:stCxn id="3" idx="3"/>
            <a:endCxn id="4" idx="1"/>
          </p:cNvCxnSpPr>
          <p:nvPr/>
        </p:nvCxnSpPr>
        <p:spPr>
          <a:xfrm>
            <a:off x="7058983" y="6093702"/>
            <a:ext cx="713708"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직사각형 10">
            <a:extLst>
              <a:ext uri="{FF2B5EF4-FFF2-40B4-BE49-F238E27FC236}">
                <a16:creationId xmlns:a16="http://schemas.microsoft.com/office/drawing/2014/main" id="{B9E43E4F-D444-7466-6ECB-13A87119BBA2}"/>
              </a:ext>
            </a:extLst>
          </p:cNvPr>
          <p:cNvSpPr/>
          <p:nvPr/>
        </p:nvSpPr>
        <p:spPr>
          <a:xfrm>
            <a:off x="436668" y="779212"/>
            <a:ext cx="10867525" cy="1542345"/>
          </a:xfrm>
          <a:prstGeom prst="rect">
            <a:avLst/>
          </a:prstGeom>
        </p:spPr>
        <p:txBody>
          <a:bodyPr wrap="square">
            <a:spAutoFit/>
          </a:bodyPr>
          <a:lstStyle/>
          <a:p>
            <a:pPr>
              <a:lnSpc>
                <a:spcPct val="170000"/>
              </a:lnSpc>
            </a:pPr>
            <a:r>
              <a:rPr lang="en-US" altLang="ko-KR" sz="1200" b="1"/>
              <a:t>1) View </a:t>
            </a:r>
            <a:r>
              <a:rPr lang="ko-KR" altLang="en-US" sz="1200" b="1"/>
              <a:t>렌더링</a:t>
            </a:r>
          </a:p>
          <a:p>
            <a:pPr marL="628650" lvl="1" indent="-171450">
              <a:lnSpc>
                <a:spcPct val="170000"/>
              </a:lnSpc>
              <a:buFont typeface="Arial" panose="020B0604020202020204" pitchFamily="34" charset="0"/>
              <a:buChar char="•"/>
            </a:pPr>
            <a:r>
              <a:rPr lang="en-US" altLang="ko-KR" sz="1100"/>
              <a:t>HTML </a:t>
            </a:r>
            <a:r>
              <a:rPr lang="ko-KR" altLang="en-US" sz="1100"/>
              <a:t>과 같은 페이지를 클라이언트에게 반환하는 방식으로서 컨트롤러가 뷰 이름을 반환하고 뷰 레이어에서 해당 이름을 해석하여 적절한 </a:t>
            </a:r>
            <a:r>
              <a:rPr lang="en-US" altLang="ko-KR" sz="1100"/>
              <a:t>HTML</a:t>
            </a:r>
            <a:r>
              <a:rPr lang="ko-KR" altLang="en-US" sz="1100"/>
              <a:t>을 생성한다</a:t>
            </a:r>
          </a:p>
          <a:p>
            <a:pPr>
              <a:lnSpc>
                <a:spcPct val="170000"/>
              </a:lnSpc>
            </a:pPr>
            <a:r>
              <a:rPr lang="en-US" altLang="ko-KR" sz="1200" b="1"/>
              <a:t>2) HTTP </a:t>
            </a:r>
            <a:r>
              <a:rPr lang="ko-KR" altLang="en-US" sz="1200" b="1"/>
              <a:t>본문 응답 </a:t>
            </a:r>
          </a:p>
          <a:p>
            <a:pPr marL="628650" lvl="1" indent="-171450">
              <a:lnSpc>
                <a:spcPct val="170000"/>
              </a:lnSpc>
              <a:buFont typeface="Arial" panose="020B0604020202020204" pitchFamily="34" charset="0"/>
              <a:buChar char="•"/>
            </a:pPr>
            <a:r>
              <a:rPr lang="en-US" altLang="ko-KR" sz="1100"/>
              <a:t>JSON, XML </a:t>
            </a:r>
            <a:r>
              <a:rPr lang="ko-KR" altLang="en-US" sz="1100"/>
              <a:t>등 데이터 형식으로 응답을 직접 반환하는 방식으로서 </a:t>
            </a:r>
            <a:r>
              <a:rPr lang="en-US" altLang="ko-KR" sz="1100"/>
              <a:t>REST API </a:t>
            </a:r>
            <a:r>
              <a:rPr lang="ko-KR" altLang="en-US" sz="1100"/>
              <a:t>와 같은 데이터 중심의 애플리케이션에서 주로 사용된다</a:t>
            </a:r>
            <a:endParaRPr lang="en-US" altLang="ko-KR" sz="1100"/>
          </a:p>
          <a:p>
            <a:pPr marL="628650" lvl="1" indent="-171450">
              <a:lnSpc>
                <a:spcPct val="170000"/>
              </a:lnSpc>
              <a:buFont typeface="Arial" panose="020B0604020202020204" pitchFamily="34" charset="0"/>
              <a:buChar char="•"/>
            </a:pPr>
            <a:r>
              <a:rPr lang="ko-KR" altLang="en-US" sz="1100"/>
              <a:t>뷰가 아닌 데이터를 응답 본문에 담아 전달해서 클라이언트는 페이지가 아닌 데이터를 수신하게 된다</a:t>
            </a:r>
            <a:endParaRPr lang="en-US" altLang="ko-KR" sz="1100"/>
          </a:p>
        </p:txBody>
      </p:sp>
    </p:spTree>
    <p:extLst>
      <p:ext uri="{BB962C8B-B14F-4D97-AF65-F5344CB8AC3E}">
        <p14:creationId xmlns:p14="http://schemas.microsoft.com/office/powerpoint/2010/main" val="95465518"/>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5BD38450-FDA0-45CB-8198-3857DC03825B}"/>
              </a:ext>
            </a:extLst>
          </p:cNvPr>
          <p:cNvSpPr/>
          <p:nvPr/>
        </p:nvSpPr>
        <p:spPr>
          <a:xfrm>
            <a:off x="89930" y="115129"/>
            <a:ext cx="2864887"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View </a:t>
            </a:r>
            <a:r>
              <a:rPr lang="ko-KR" altLang="en-US" b="1">
                <a:solidFill>
                  <a:schemeClr val="accent1">
                    <a:lumMod val="75000"/>
                  </a:schemeClr>
                </a:solidFill>
                <a:latin typeface="+mn-ea"/>
              </a:rPr>
              <a:t>렌더링 반환 타입</a:t>
            </a:r>
          </a:p>
        </p:txBody>
      </p:sp>
      <p:sp>
        <p:nvSpPr>
          <p:cNvPr id="7" name="직사각형 6">
            <a:extLst>
              <a:ext uri="{FF2B5EF4-FFF2-40B4-BE49-F238E27FC236}">
                <a16:creationId xmlns:a16="http://schemas.microsoft.com/office/drawing/2014/main" id="{204F0E02-9013-48C3-B2E0-0DC62E25C557}"/>
              </a:ext>
            </a:extLst>
          </p:cNvPr>
          <p:cNvSpPr/>
          <p:nvPr/>
        </p:nvSpPr>
        <p:spPr>
          <a:xfrm>
            <a:off x="360019" y="484461"/>
            <a:ext cx="10913570" cy="1441613"/>
          </a:xfrm>
          <a:prstGeom prst="rect">
            <a:avLst/>
          </a:prstGeom>
        </p:spPr>
        <p:txBody>
          <a:bodyPr wrap="square">
            <a:spAutoFit/>
          </a:bodyPr>
          <a:lstStyle/>
          <a:p>
            <a:pPr marL="228600" indent="-228600">
              <a:lnSpc>
                <a:spcPct val="190000"/>
              </a:lnSpc>
              <a:buFont typeface="+mj-lt"/>
              <a:buAutoNum type="arabicPeriod"/>
            </a:pPr>
            <a:r>
              <a:rPr lang="en-US" altLang="ko-KR" sz="1200" b="1">
                <a:latin typeface="+mn-ea"/>
              </a:rPr>
              <a:t>String – </a:t>
            </a:r>
            <a:r>
              <a:rPr lang="ko-KR" altLang="en-US" sz="1200">
                <a:latin typeface="+mn-ea"/>
              </a:rPr>
              <a:t>문자열로 뷰 이름을 반환하면</a:t>
            </a:r>
            <a:r>
              <a:rPr lang="en-US" altLang="ko-KR" sz="1200">
                <a:latin typeface="+mn-ea"/>
              </a:rPr>
              <a:t> ViewResolver</a:t>
            </a:r>
            <a:r>
              <a:rPr lang="ko-KR" altLang="en-US" sz="1200">
                <a:latin typeface="+mn-ea"/>
              </a:rPr>
              <a:t>에 의해 해당 이름에 맞는 뷰가 렌더링 된다</a:t>
            </a:r>
            <a:endParaRPr lang="en-US" altLang="ko-KR" sz="1200">
              <a:latin typeface="+mn-ea"/>
            </a:endParaRPr>
          </a:p>
          <a:p>
            <a:pPr marL="228600" indent="-228600">
              <a:lnSpc>
                <a:spcPct val="190000"/>
              </a:lnSpc>
              <a:buFont typeface="+mj-lt"/>
              <a:buAutoNum type="arabicPeriod"/>
            </a:pPr>
            <a:r>
              <a:rPr lang="en-US" altLang="ko-KR" sz="1200" b="1">
                <a:latin typeface="+mn-ea"/>
              </a:rPr>
              <a:t>ModelAndView - </a:t>
            </a:r>
            <a:r>
              <a:rPr lang="ko-KR" altLang="en-US" sz="1200">
                <a:latin typeface="+mn-ea"/>
              </a:rPr>
              <a:t>뷰와 모델 데이터를 함께 담아 반환하는 객체입니다</a:t>
            </a:r>
            <a:r>
              <a:rPr lang="en-US" altLang="ko-KR" sz="1200">
                <a:latin typeface="+mn-ea"/>
              </a:rPr>
              <a:t>. </a:t>
            </a:r>
            <a:r>
              <a:rPr lang="ko-KR" altLang="en-US" sz="1200">
                <a:latin typeface="+mn-ea"/>
              </a:rPr>
              <a:t>뷰 이름뿐만 아니라 모델 데이터를 함께 설정하여 전달할 수 있다</a:t>
            </a:r>
            <a:endParaRPr lang="en-US" altLang="ko-KR" sz="1200">
              <a:latin typeface="+mn-ea"/>
            </a:endParaRPr>
          </a:p>
          <a:p>
            <a:pPr marL="228600" indent="-228600">
              <a:lnSpc>
                <a:spcPct val="190000"/>
              </a:lnSpc>
              <a:buFont typeface="+mj-lt"/>
              <a:buAutoNum type="arabicPeriod"/>
            </a:pPr>
            <a:r>
              <a:rPr lang="en-US" altLang="ko-KR" sz="1200" b="1">
                <a:latin typeface="+mn-ea"/>
              </a:rPr>
              <a:t>View - </a:t>
            </a:r>
            <a:r>
              <a:rPr lang="en-US" altLang="ko-KR" sz="1200">
                <a:latin typeface="+mn-ea"/>
              </a:rPr>
              <a:t>View </a:t>
            </a:r>
            <a:r>
              <a:rPr lang="ko-KR" altLang="en-US" sz="1200">
                <a:latin typeface="+mn-ea"/>
              </a:rPr>
              <a:t>인터페이스를 구현한 객체를 직접 반환할 수 있다</a:t>
            </a:r>
            <a:r>
              <a:rPr lang="en-US" altLang="ko-KR" sz="1200">
                <a:latin typeface="+mn-ea"/>
              </a:rPr>
              <a:t>. </a:t>
            </a:r>
            <a:r>
              <a:rPr lang="ko-KR" altLang="en-US" sz="1200">
                <a:latin typeface="+mn-ea"/>
              </a:rPr>
              <a:t>이 경우 </a:t>
            </a:r>
            <a:r>
              <a:rPr lang="en-US" altLang="ko-KR" sz="1200">
                <a:latin typeface="+mn-ea"/>
              </a:rPr>
              <a:t>ViewResolver </a:t>
            </a:r>
            <a:r>
              <a:rPr lang="ko-KR" altLang="en-US" sz="1200">
                <a:latin typeface="+mn-ea"/>
              </a:rPr>
              <a:t>에 의존하지 않고 특정 </a:t>
            </a:r>
            <a:r>
              <a:rPr lang="en-US" altLang="ko-KR" sz="1200">
                <a:latin typeface="+mn-ea"/>
              </a:rPr>
              <a:t>View </a:t>
            </a:r>
            <a:r>
              <a:rPr lang="ko-KR" altLang="en-US" sz="1200">
                <a:latin typeface="+mn-ea"/>
              </a:rPr>
              <a:t>인스턴스를 직접 렌더링 한다</a:t>
            </a:r>
            <a:endParaRPr lang="en-US" altLang="ko-KR" sz="1200">
              <a:latin typeface="+mn-ea"/>
            </a:endParaRPr>
          </a:p>
          <a:p>
            <a:pPr marL="228600" indent="-228600">
              <a:lnSpc>
                <a:spcPct val="190000"/>
              </a:lnSpc>
              <a:buFont typeface="+mj-lt"/>
              <a:buAutoNum type="arabicPeriod"/>
            </a:pPr>
            <a:r>
              <a:rPr lang="en-US" altLang="ko-KR" sz="1200" b="1">
                <a:latin typeface="+mn-ea"/>
              </a:rPr>
              <a:t>Model </a:t>
            </a:r>
            <a:r>
              <a:rPr lang="ko-KR" altLang="en-US" sz="1200" b="1">
                <a:latin typeface="+mn-ea"/>
              </a:rPr>
              <a:t>또는 </a:t>
            </a:r>
            <a:r>
              <a:rPr lang="en-US" altLang="ko-KR" sz="1200" b="1">
                <a:latin typeface="+mn-ea"/>
              </a:rPr>
              <a:t>Map - </a:t>
            </a:r>
            <a:r>
              <a:rPr lang="ko-KR" altLang="en-US" sz="1200">
                <a:latin typeface="+mn-ea"/>
              </a:rPr>
              <a:t>모델 데이터를 반환하면</a:t>
            </a:r>
            <a:r>
              <a:rPr lang="en-US" altLang="ko-KR" sz="1200">
                <a:latin typeface="+mn-ea"/>
              </a:rPr>
              <a:t> </a:t>
            </a:r>
            <a:r>
              <a:rPr lang="ko-KR" altLang="en-US" sz="1200">
                <a:latin typeface="+mn-ea"/>
              </a:rPr>
              <a:t>뷰 이름은 요청 경로에 따라 자동으로 결정된다</a:t>
            </a:r>
            <a:r>
              <a:rPr lang="en-US" altLang="ko-KR" sz="1200">
                <a:latin typeface="+mn-ea"/>
              </a:rPr>
              <a:t>. Model</a:t>
            </a:r>
            <a:r>
              <a:rPr lang="ko-KR" altLang="en-US" sz="1200">
                <a:latin typeface="+mn-ea"/>
              </a:rPr>
              <a:t>이나 </a:t>
            </a:r>
            <a:r>
              <a:rPr lang="en-US" altLang="ko-KR" sz="1200">
                <a:latin typeface="+mn-ea"/>
              </a:rPr>
              <a:t>Map </a:t>
            </a:r>
            <a:r>
              <a:rPr lang="ko-KR" altLang="en-US" sz="1200">
                <a:latin typeface="+mn-ea"/>
              </a:rPr>
              <a:t>은 뷰에 전달할 데이터로만 사용된다</a:t>
            </a:r>
            <a:endParaRPr lang="en-US" altLang="ko-KR" sz="1200">
              <a:latin typeface="+mn-ea"/>
            </a:endParaRPr>
          </a:p>
        </p:txBody>
      </p:sp>
      <p:sp>
        <p:nvSpPr>
          <p:cNvPr id="8" name="Rectangle 1">
            <a:extLst>
              <a:ext uri="{FF2B5EF4-FFF2-40B4-BE49-F238E27FC236}">
                <a16:creationId xmlns:a16="http://schemas.microsoft.com/office/drawing/2014/main" id="{C5E2CE3D-C6D1-FA78-D24B-468EAF142981}"/>
              </a:ext>
            </a:extLst>
          </p:cNvPr>
          <p:cNvSpPr>
            <a:spLocks noChangeArrowheads="1"/>
          </p:cNvSpPr>
          <p:nvPr/>
        </p:nvSpPr>
        <p:spPr bwMode="auto">
          <a:xfrm>
            <a:off x="535407" y="2161686"/>
            <a:ext cx="7267072" cy="4250587"/>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30000"/>
              </a:lnSpc>
              <a:spcBef>
                <a:spcPct val="0"/>
              </a:spcBef>
              <a:spcAft>
                <a:spcPct val="0"/>
              </a:spcAft>
              <a:buClrTx/>
              <a:buSzTx/>
              <a:buFontTx/>
              <a:buNone/>
              <a:tabLst/>
            </a:pPr>
            <a:r>
              <a:rPr lang="en-US" altLang="ko-KR" sz="1100">
                <a:solidFill>
                  <a:schemeClr val="bg1">
                    <a:lumMod val="50000"/>
                  </a:schemeClr>
                </a:solidFill>
                <a:latin typeface="Arial Unicode MS"/>
                <a:ea typeface="JetBrains Mono"/>
              </a:rPr>
              <a:t>1. </a:t>
            </a:r>
            <a:r>
              <a:rPr kumimoji="0" lang="en-US" altLang="ko-KR" sz="1100" b="0" i="0" u="none" strike="noStrike" cap="none" normalizeH="0" baseline="0">
                <a:ln>
                  <a:noFill/>
                </a:ln>
                <a:solidFill>
                  <a:schemeClr val="bg1">
                    <a:lumMod val="50000"/>
                  </a:schemeClr>
                </a:solidFill>
                <a:effectLst/>
                <a:latin typeface="Arial Unicode MS"/>
                <a:ea typeface="JetBrains Mono"/>
              </a:rPr>
              <a:t>String</a:t>
            </a:r>
          </a:p>
          <a:p>
            <a:pPr marL="0" marR="0" lvl="0" indent="0" algn="l" defTabSz="914400" rtl="0" eaLnBrk="0" fontAlgn="base" latinLnBrk="0" hangingPunct="0">
              <a:lnSpc>
                <a:spcPct val="13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String </a:t>
            </a:r>
            <a:r>
              <a:rPr lang="en-US" altLang="ko-KR" sz="1100">
                <a:solidFill>
                  <a:srgbClr val="56A8F5"/>
                </a:solidFill>
                <a:latin typeface="Arial Unicode MS"/>
                <a:ea typeface="JetBrains Mono"/>
              </a:rPr>
              <a:t>vie</a:t>
            </a:r>
            <a:r>
              <a:rPr kumimoji="0" lang="ko-KR" altLang="ko-KR" sz="1100" b="0" i="0" u="none" strike="noStrike" cap="none" normalizeH="0" baseline="0">
                <a:ln>
                  <a:noFill/>
                </a:ln>
                <a:solidFill>
                  <a:srgbClr val="56A8F5"/>
                </a:solidFill>
                <a:effectLst/>
                <a:latin typeface="Arial Unicode MS"/>
                <a:ea typeface="JetBrains Mono"/>
              </a:rPr>
              <a:t>wName</a:t>
            </a:r>
            <a:r>
              <a:rPr kumimoji="0" lang="ko-KR" altLang="ko-KR" sz="1100" b="0" i="0" u="none" strike="noStrike" cap="none" normalizeH="0" baseline="0">
                <a:ln>
                  <a:noFill/>
                </a:ln>
                <a:solidFill>
                  <a:srgbClr val="BCBEC4"/>
                </a:solidFill>
                <a:effectLst/>
                <a:latin typeface="Arial Unicode MS"/>
                <a:ea typeface="JetBrains Mono"/>
              </a:rPr>
              <a:t>(Model model) {</a:t>
            </a: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6AAB73"/>
                </a:solidFill>
                <a:effectLst/>
                <a:latin typeface="Arial Unicode MS"/>
                <a:ea typeface="JetBrains Mono"/>
              </a:rPr>
              <a:t>"</a:t>
            </a:r>
            <a:r>
              <a:rPr lang="en-US" altLang="ko-KR" sz="1100">
                <a:solidFill>
                  <a:srgbClr val="6AAB73"/>
                </a:solidFill>
                <a:latin typeface="Arial Unicode MS"/>
                <a:ea typeface="JetBrains Mono"/>
              </a:rPr>
              <a:t>home</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7A7E85"/>
                </a:solidFill>
                <a:effectLst/>
                <a:latin typeface="Arial Unicode MS"/>
                <a:ea typeface="JetBrains Mono"/>
              </a:rPr>
              <a:t>// ViewResolver</a:t>
            </a:r>
            <a:r>
              <a:rPr kumimoji="0" lang="ko-KR" altLang="ko-KR" sz="10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에 의해</a:t>
            </a:r>
            <a:r>
              <a:rPr kumimoji="0" lang="ko-KR" altLang="ko-KR" sz="1000" b="0" i="0" u="none" strike="noStrike" cap="none" normalizeH="0" baseline="0">
                <a:ln>
                  <a:noFill/>
                </a:ln>
                <a:solidFill>
                  <a:srgbClr val="7A7E85"/>
                </a:solidFill>
                <a:effectLst/>
                <a:latin typeface="Arial Unicode MS"/>
                <a:ea typeface="JetBrains Mono"/>
              </a:rPr>
              <a:t> </a:t>
            </a:r>
            <a:r>
              <a:rPr lang="en-US" altLang="ko-KR" sz="1000">
                <a:solidFill>
                  <a:schemeClr val="bg1">
                    <a:lumMod val="50000"/>
                  </a:schemeClr>
                </a:solidFill>
                <a:latin typeface="Arial Unicode MS"/>
                <a:ea typeface="JetBrains Mono"/>
              </a:rPr>
              <a:t>home</a:t>
            </a:r>
            <a:r>
              <a:rPr kumimoji="0" lang="ko-KR" altLang="ko-KR" sz="1000" b="0" i="0" u="none" strike="noStrike" cap="none" normalizeH="0" baseline="0">
                <a:ln>
                  <a:noFill/>
                </a:ln>
                <a:solidFill>
                  <a:srgbClr val="7A7E85"/>
                </a:solidFill>
                <a:effectLst/>
                <a:latin typeface="Arial Unicode MS"/>
                <a:ea typeface="JetBrains Mono"/>
              </a:rPr>
              <a:t>.jsp </a:t>
            </a:r>
            <a:r>
              <a:rPr kumimoji="0" lang="ko-KR" altLang="ko-KR" sz="10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또는</a:t>
            </a:r>
            <a:r>
              <a:rPr kumimoji="0" lang="ko-KR" altLang="ko-KR" sz="1000" b="0" i="0" u="none" strike="noStrike" cap="none" normalizeH="0" baseline="0">
                <a:ln>
                  <a:noFill/>
                </a:ln>
                <a:solidFill>
                  <a:srgbClr val="7A7E85"/>
                </a:solidFill>
                <a:effectLst/>
                <a:latin typeface="Arial Unicode MS"/>
                <a:ea typeface="JetBrains Mono"/>
              </a:rPr>
              <a:t> </a:t>
            </a:r>
            <a:r>
              <a:rPr kumimoji="0" lang="en-US" altLang="ko-KR" sz="1000" b="0" i="0" u="none" strike="noStrike" cap="none" normalizeH="0" baseline="0">
                <a:ln>
                  <a:noFill/>
                </a:ln>
                <a:solidFill>
                  <a:srgbClr val="7A7E85"/>
                </a:solidFill>
                <a:effectLst/>
                <a:latin typeface="Arial Unicode MS"/>
                <a:ea typeface="JetBrains Mono"/>
              </a:rPr>
              <a:t>home</a:t>
            </a:r>
            <a:r>
              <a:rPr kumimoji="0" lang="ko-KR" altLang="ko-KR" sz="1000" b="0" i="0" u="none" strike="noStrike" cap="none" normalizeH="0" baseline="0">
                <a:ln>
                  <a:noFill/>
                </a:ln>
                <a:solidFill>
                  <a:srgbClr val="7A7E85"/>
                </a:solidFill>
                <a:effectLst/>
                <a:latin typeface="Arial Unicode MS"/>
                <a:ea typeface="JetBrains Mono"/>
              </a:rPr>
              <a:t>.html </a:t>
            </a:r>
            <a:r>
              <a:rPr kumimoji="0" lang="ko-KR" altLang="ko-KR" sz="10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렌더링</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BCBEC4"/>
                </a:solidFill>
                <a:effectLst/>
                <a:latin typeface="Arial Unicode MS"/>
                <a:ea typeface="JetBrains Mono"/>
              </a:rPr>
              <a:t>}</a:t>
            </a:r>
            <a:endParaRPr kumimoji="0" lang="en-US" altLang="ko-KR" sz="1100" b="0" i="0" u="none" strike="noStrike" cap="none" normalizeH="0" baseline="0">
              <a:ln>
                <a:noFill/>
              </a:ln>
              <a:solidFill>
                <a:srgbClr val="BCBEC4"/>
              </a:solidFill>
              <a:effectLst/>
              <a:latin typeface="Arial Unicode MS"/>
              <a:ea typeface="JetBrains Mono"/>
            </a:endParaRPr>
          </a:p>
          <a:p>
            <a:pPr eaLnBrk="0" fontAlgn="base" latinLnBrk="0" hangingPunct="0">
              <a:lnSpc>
                <a:spcPct val="130000"/>
              </a:lnSpc>
              <a:spcBef>
                <a:spcPct val="0"/>
              </a:spcBef>
              <a:spcAft>
                <a:spcPct val="0"/>
              </a:spcAft>
            </a:pPr>
            <a:r>
              <a:rPr lang="en-US" altLang="ko-KR" sz="1100">
                <a:solidFill>
                  <a:schemeClr val="bg1">
                    <a:lumMod val="50000"/>
                  </a:schemeClr>
                </a:solidFill>
                <a:latin typeface="Arial Unicode MS"/>
                <a:ea typeface="JetBrains Mono"/>
              </a:rPr>
              <a:t>2. </a:t>
            </a:r>
            <a:r>
              <a:rPr kumimoji="0" lang="en-US" altLang="ko-KR" sz="1100" b="0" i="0" u="none" strike="noStrike" cap="none" normalizeH="0" baseline="0">
                <a:ln>
                  <a:noFill/>
                </a:ln>
                <a:solidFill>
                  <a:schemeClr val="bg1">
                    <a:lumMod val="50000"/>
                  </a:schemeClr>
                </a:solidFill>
                <a:effectLst/>
                <a:latin typeface="Arial Unicode MS"/>
                <a:ea typeface="JetBrains Mono"/>
              </a:rPr>
              <a:t>ModelAndView</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ModelAndView </a:t>
            </a:r>
            <a:r>
              <a:rPr kumimoji="0" lang="en-US" altLang="ko-KR" sz="1100" b="0" i="0" u="none" strike="noStrike" cap="none" normalizeH="0" baseline="0">
                <a:ln>
                  <a:noFill/>
                </a:ln>
                <a:solidFill>
                  <a:srgbClr val="56A8F5"/>
                </a:solidFill>
                <a:effectLst/>
                <a:latin typeface="Arial Unicode MS"/>
                <a:ea typeface="JetBrains Mono"/>
              </a:rPr>
              <a:t>mo</a:t>
            </a:r>
            <a:r>
              <a:rPr kumimoji="0" lang="ko-KR" altLang="ko-KR" sz="1100" b="0" i="0" u="none" strike="noStrike" cap="none" normalizeH="0" baseline="0">
                <a:ln>
                  <a:noFill/>
                </a:ln>
                <a:solidFill>
                  <a:srgbClr val="56A8F5"/>
                </a:solidFill>
                <a:effectLst/>
                <a:latin typeface="Arial Unicode MS"/>
                <a:ea typeface="JetBrains Mono"/>
              </a:rPr>
              <a:t>delAndView</a:t>
            </a:r>
            <a:r>
              <a:rPr kumimoji="0" lang="ko-KR" altLang="ko-KR" sz="1100" b="0" i="0" u="none" strike="noStrike" cap="none" normalizeH="0" baseline="0">
                <a:ln>
                  <a:noFill/>
                </a:ln>
                <a:solidFill>
                  <a:srgbClr val="BCBEC4"/>
                </a:solidFill>
                <a:effectLst/>
                <a:latin typeface="Arial Unicode MS"/>
                <a:ea typeface="JetBrains Mono"/>
              </a:rPr>
              <a:t>() {</a:t>
            </a:r>
            <a:endParaRPr kumimoji="0" lang="en-US" altLang="ko-KR" sz="1100" b="0" i="0" u="none" strike="noStrike" cap="none" normalizeH="0" baseline="0">
              <a:ln>
                <a:noFill/>
              </a:ln>
              <a:solidFill>
                <a:srgbClr val="BCBEC4"/>
              </a:solidFill>
              <a:effectLst/>
              <a:latin typeface="Arial Unicode MS"/>
              <a:ea typeface="JetBrains Mono"/>
            </a:endParaRPr>
          </a:p>
          <a:p>
            <a:pPr eaLnBrk="0" fontAlgn="base" latinLnBrk="0" hangingPunct="0">
              <a:lnSpc>
                <a:spcPct val="130000"/>
              </a:lnSpc>
              <a:spcBef>
                <a:spcPct val="0"/>
              </a:spcBef>
              <a:spcAft>
                <a:spcPct val="0"/>
              </a:spcAft>
            </a:pP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ModelAndView mav = </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BCBEC4"/>
                </a:solidFill>
                <a:effectLst/>
                <a:latin typeface="Arial Unicode MS"/>
                <a:ea typeface="JetBrains Mono"/>
              </a:rPr>
              <a:t>ModelAndView(</a:t>
            </a:r>
            <a:r>
              <a:rPr kumimoji="0" lang="ko-KR" altLang="ko-KR" sz="1100" b="0" i="0" u="none" strike="noStrike" cap="none" normalizeH="0" baseline="0">
                <a:ln>
                  <a:noFill/>
                </a:ln>
                <a:solidFill>
                  <a:srgbClr val="6AAB73"/>
                </a:solidFill>
                <a:effectLst/>
                <a:latin typeface="Arial Unicode MS"/>
                <a:ea typeface="JetBrains Mono"/>
              </a:rPr>
              <a:t>"</a:t>
            </a:r>
            <a:r>
              <a:rPr lang="en-US" altLang="ko-KR" sz="1100">
                <a:solidFill>
                  <a:srgbClr val="6AAB73"/>
                </a:solidFill>
                <a:latin typeface="Arial Unicode MS"/>
                <a:ea typeface="JetBrains Mono"/>
              </a:rPr>
              <a:t>home</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0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렌더링할 뷰 이름</a:t>
            </a:r>
            <a:r>
              <a:rPr lang="ko-KR" altLang="en-US" sz="1000">
                <a:solidFill>
                  <a:srgbClr val="7A7E85"/>
                </a:solidFill>
                <a:latin typeface="Courier New" panose="02070309020205020404" pitchFamily="49" charset="0"/>
                <a:ea typeface="JetBrains Mono"/>
                <a:cs typeface="Courier New" panose="02070309020205020404" pitchFamily="49" charset="0"/>
              </a:rPr>
              <a:t> </a:t>
            </a:r>
            <a:r>
              <a:rPr kumimoji="0" lang="ko-KR" altLang="en-US" sz="10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설정</a:t>
            </a:r>
            <a:endParaRPr kumimoji="0" lang="en-US" altLang="ko-KR" sz="10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endParaRPr>
          </a:p>
          <a:p>
            <a:pPr eaLnBrk="0" fontAlgn="base" latinLnBrk="0" hangingPunct="0">
              <a:lnSpc>
                <a:spcPct val="130000"/>
              </a:lnSpc>
              <a:spcBef>
                <a:spcPct val="0"/>
              </a:spcBef>
              <a:spcAft>
                <a:spcPct val="0"/>
              </a:spcAft>
            </a:pPr>
            <a:r>
              <a:rPr lang="en-US" altLang="ko-KR" sz="1100">
                <a:solidFill>
                  <a:srgbClr val="BCBEC4"/>
                </a:solidFill>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model.add</a:t>
            </a:r>
            <a:r>
              <a:rPr kumimoji="0" lang="en-US" altLang="ko-KR" sz="1100" b="0" i="0" u="none" strike="noStrike" cap="none" normalizeH="0" baseline="0">
                <a:ln>
                  <a:noFill/>
                </a:ln>
                <a:solidFill>
                  <a:srgbClr val="BCBEC4"/>
                </a:solidFill>
                <a:effectLst/>
                <a:latin typeface="Arial Unicode MS"/>
                <a:ea typeface="JetBrains Mono"/>
              </a:rPr>
              <a:t>Object</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"message"</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a:t>
            </a:r>
            <a:r>
              <a:rPr lang="en-US" altLang="ko-KR" sz="1100">
                <a:solidFill>
                  <a:srgbClr val="6AAB73"/>
                </a:solidFill>
                <a:latin typeface="Arial Unicode MS"/>
                <a:ea typeface="JetBrains Mono"/>
              </a:rPr>
              <a:t>Hello World</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a:t>
            </a:r>
            <a:r>
              <a:rPr kumimoji="0" lang="en-US" altLang="ko-KR" sz="1100" b="0" i="0" u="none" strike="noStrike" cap="none" normalizeH="0" baseline="0">
                <a:ln>
                  <a:noFill/>
                </a:ln>
                <a:solidFill>
                  <a:srgbClr val="BCBEC4"/>
                </a:solidFill>
                <a:effectLst/>
                <a:latin typeface="Arial Unicode MS"/>
                <a:ea typeface="JetBrains Mono"/>
              </a:rPr>
              <a:t>  </a:t>
            </a:r>
            <a:r>
              <a:rPr kumimoji="0" lang="en-US" altLang="ko-KR" sz="1000" b="0" i="0" u="none" strike="noStrike" cap="none" normalizeH="0" baseline="0">
                <a:ln>
                  <a:noFill/>
                </a:ln>
                <a:solidFill>
                  <a:schemeClr val="bg1">
                    <a:lumMod val="50000"/>
                  </a:schemeClr>
                </a:solidFill>
                <a:effectLst/>
                <a:latin typeface="Arial Unicode MS"/>
                <a:ea typeface="JetBrains Mono"/>
              </a:rPr>
              <a:t>// </a:t>
            </a:r>
            <a:r>
              <a:rPr kumimoji="0" lang="ko-KR" altLang="en-US" sz="1000" b="0" i="0" u="none" strike="noStrike" cap="none" normalizeH="0" baseline="0">
                <a:ln>
                  <a:noFill/>
                </a:ln>
                <a:solidFill>
                  <a:schemeClr val="bg1">
                    <a:lumMod val="50000"/>
                  </a:schemeClr>
                </a:solidFill>
                <a:effectLst/>
                <a:latin typeface="Arial Unicode MS"/>
                <a:ea typeface="JetBrains Mono"/>
              </a:rPr>
              <a:t>데이터 저장</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BCBEC4"/>
                </a:solidFill>
                <a:effectLst/>
                <a:latin typeface="Arial Unicode MS"/>
                <a:ea typeface="JetBrains Mono"/>
              </a:rPr>
              <a:t>mav;</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en-US" altLang="ko-KR" sz="1100" b="0" i="0" u="none" strike="noStrike" cap="none" normalizeH="0" baseline="0">
              <a:ln>
                <a:noFill/>
              </a:ln>
              <a:solidFill>
                <a:srgbClr val="BCBEC4"/>
              </a:solidFill>
              <a:effectLst/>
              <a:latin typeface="Arial Unicode MS"/>
              <a:ea typeface="JetBrains Mono"/>
            </a:endParaRPr>
          </a:p>
          <a:p>
            <a:pPr eaLnBrk="0" fontAlgn="base" latinLnBrk="0" hangingPunct="0">
              <a:lnSpc>
                <a:spcPct val="130000"/>
              </a:lnSpc>
              <a:spcBef>
                <a:spcPct val="0"/>
              </a:spcBef>
              <a:spcAft>
                <a:spcPct val="0"/>
              </a:spcAft>
            </a:pPr>
            <a:r>
              <a:rPr lang="en-US" altLang="ko-KR" sz="1100">
                <a:solidFill>
                  <a:schemeClr val="bg1">
                    <a:lumMod val="50000"/>
                  </a:schemeClr>
                </a:solidFill>
                <a:latin typeface="Arial Unicode MS"/>
                <a:ea typeface="JetBrains Mono"/>
              </a:rPr>
              <a:t>3. </a:t>
            </a:r>
            <a:r>
              <a:rPr kumimoji="0" lang="en-US" altLang="ko-KR" sz="1100" b="0" i="0" u="none" strike="noStrike" cap="none" normalizeH="0" baseline="0">
                <a:ln>
                  <a:noFill/>
                </a:ln>
                <a:solidFill>
                  <a:schemeClr val="bg1">
                    <a:lumMod val="50000"/>
                  </a:schemeClr>
                </a:solidFill>
                <a:effectLst/>
                <a:latin typeface="Arial Unicode MS"/>
                <a:ea typeface="JetBrains Mono"/>
              </a:rPr>
              <a:t>View</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View </a:t>
            </a:r>
            <a:r>
              <a:rPr kumimoji="0" lang="en-US" altLang="ko-KR" sz="1100" b="0" i="0" u="none" strike="noStrike" cap="none" normalizeH="0" baseline="0">
                <a:ln>
                  <a:noFill/>
                </a:ln>
                <a:solidFill>
                  <a:srgbClr val="56A8F5"/>
                </a:solidFill>
                <a:effectLst/>
                <a:latin typeface="Arial Unicode MS"/>
                <a:ea typeface="JetBrains Mono"/>
              </a:rPr>
              <a:t>v</a:t>
            </a:r>
            <a:r>
              <a:rPr kumimoji="0" lang="ko-KR" altLang="ko-KR" sz="1100" b="0" i="0" u="none" strike="noStrike" cap="none" normalizeH="0" baseline="0">
                <a:ln>
                  <a:noFill/>
                </a:ln>
                <a:solidFill>
                  <a:srgbClr val="56A8F5"/>
                </a:solidFill>
                <a:effectLst/>
                <a:latin typeface="Arial Unicode MS"/>
                <a:ea typeface="JetBrains Mono"/>
              </a:rPr>
              <a:t>iew</a:t>
            </a: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new </a:t>
            </a:r>
            <a:r>
              <a:rPr kumimoji="0" lang="en-US" altLang="ko-KR" sz="1100" b="0" i="0" u="none" strike="noStrike" cap="none" normalizeH="0" baseline="0">
                <a:ln>
                  <a:noFill/>
                </a:ln>
                <a:solidFill>
                  <a:srgbClr val="BCBEC4"/>
                </a:solidFill>
                <a:effectLst/>
                <a:latin typeface="Arial Unicode MS"/>
                <a:ea typeface="JetBrains Mono"/>
              </a:rPr>
              <a:t>ExcelV</a:t>
            </a:r>
            <a:r>
              <a:rPr kumimoji="0" lang="ko-KR" altLang="ko-KR" sz="1100" b="0" i="0" u="none" strike="noStrike" cap="none" normalizeH="0" baseline="0">
                <a:ln>
                  <a:noFill/>
                </a:ln>
                <a:solidFill>
                  <a:srgbClr val="BCBEC4"/>
                </a:solidFill>
                <a:effectLst/>
                <a:latin typeface="Arial Unicode MS"/>
                <a:ea typeface="JetBrains Mono"/>
              </a:rPr>
              <a:t>iew(); </a:t>
            </a:r>
            <a:r>
              <a:rPr kumimoji="0" lang="ko-KR" altLang="ko-KR" sz="1000" b="0" i="0" u="none" strike="noStrike" cap="none" normalizeH="0" baseline="0">
                <a:ln>
                  <a:noFill/>
                </a:ln>
                <a:solidFill>
                  <a:srgbClr val="7A7E85"/>
                </a:solidFill>
                <a:effectLst/>
                <a:latin typeface="Arial Unicode MS"/>
                <a:ea typeface="JetBrains Mono"/>
              </a:rPr>
              <a:t>// </a:t>
            </a:r>
            <a:r>
              <a:rPr kumimoji="0" lang="ko-KR" altLang="en-US" sz="1000" b="0" i="0" u="none" strike="noStrike" cap="none" normalizeH="0" baseline="0">
                <a:ln>
                  <a:noFill/>
                </a:ln>
                <a:solidFill>
                  <a:srgbClr val="7A7E85"/>
                </a:solidFill>
                <a:effectLst/>
                <a:latin typeface="Arial Unicode MS"/>
                <a:ea typeface="JetBrains Mono"/>
              </a:rPr>
              <a:t>엑셀 </a:t>
            </a:r>
            <a:r>
              <a:rPr kumimoji="0" lang="ko-KR" altLang="ko-KR" sz="10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데이터</a:t>
            </a:r>
            <a:r>
              <a:rPr kumimoji="0" lang="ko-KR" altLang="en-US" sz="10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로</a:t>
            </a:r>
            <a:r>
              <a:rPr kumimoji="0" lang="ko-KR" altLang="ko-KR" sz="10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렌더링</a:t>
            </a:r>
            <a:r>
              <a:rPr kumimoji="0" lang="en-US" altLang="ko-KR" sz="10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View </a:t>
            </a:r>
            <a:r>
              <a:rPr kumimoji="0" lang="ko-KR" altLang="en-US" sz="10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객체를 직접 반환하여 </a:t>
            </a:r>
            <a:r>
              <a:rPr kumimoji="0" lang="en-US" altLang="ko-KR" sz="10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ViewResolver </a:t>
            </a:r>
            <a:r>
              <a:rPr kumimoji="0" lang="ko-KR" altLang="en-US" sz="10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를 사용하지 않음</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BCBEC4"/>
                </a:solidFill>
                <a:effectLst/>
                <a:latin typeface="Arial Unicode MS"/>
                <a:ea typeface="JetBrains Mono"/>
              </a:rPr>
              <a:t>}</a:t>
            </a:r>
            <a:endParaRPr kumimoji="0" lang="en-US" altLang="ko-KR" sz="1100" b="0" i="0" u="none" strike="noStrike" cap="none" normalizeH="0" baseline="0">
              <a:ln>
                <a:noFill/>
              </a:ln>
              <a:solidFill>
                <a:srgbClr val="BCBEC4"/>
              </a:solidFill>
              <a:effectLst/>
              <a:latin typeface="Arial Unicode MS"/>
              <a:ea typeface="JetBrains Mono"/>
            </a:endParaRPr>
          </a:p>
          <a:p>
            <a:pPr eaLnBrk="0" fontAlgn="base" latinLnBrk="0" hangingPunct="0">
              <a:lnSpc>
                <a:spcPct val="130000"/>
              </a:lnSpc>
              <a:spcBef>
                <a:spcPct val="0"/>
              </a:spcBef>
              <a:spcAft>
                <a:spcPct val="0"/>
              </a:spcAft>
            </a:pPr>
            <a:r>
              <a:rPr lang="en-US" altLang="ko-KR" sz="1100">
                <a:solidFill>
                  <a:schemeClr val="bg1">
                    <a:lumMod val="50000"/>
                  </a:schemeClr>
                </a:solidFill>
                <a:latin typeface="Arial Unicode MS"/>
                <a:ea typeface="JetBrains Mono"/>
              </a:rPr>
              <a:t>4. </a:t>
            </a:r>
            <a:r>
              <a:rPr kumimoji="0" lang="en-US" altLang="ko-KR" sz="1100" b="0" i="0" u="none" strike="noStrike" cap="none" normalizeH="0" baseline="0">
                <a:ln>
                  <a:noFill/>
                </a:ln>
                <a:solidFill>
                  <a:schemeClr val="bg1">
                    <a:lumMod val="50000"/>
                  </a:schemeClr>
                </a:solidFill>
                <a:effectLst/>
                <a:latin typeface="Arial Unicode MS"/>
                <a:ea typeface="JetBrains Mono"/>
              </a:rPr>
              <a:t>Model or Map</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Model </a:t>
            </a:r>
            <a:r>
              <a:rPr kumimoji="0" lang="en-US" altLang="ko-KR" sz="1100" b="0" i="0" u="none" strike="noStrike" cap="none" normalizeH="0" baseline="0">
                <a:ln>
                  <a:noFill/>
                </a:ln>
                <a:solidFill>
                  <a:srgbClr val="56A8F5"/>
                </a:solidFill>
                <a:effectLst/>
                <a:latin typeface="Arial Unicode MS"/>
                <a:ea typeface="JetBrains Mono"/>
              </a:rPr>
              <a:t>m</a:t>
            </a:r>
            <a:r>
              <a:rPr kumimoji="0" lang="ko-KR" altLang="ko-KR" sz="1100" b="0" i="0" u="none" strike="noStrike" cap="none" normalizeH="0" baseline="0">
                <a:ln>
                  <a:noFill/>
                </a:ln>
                <a:solidFill>
                  <a:srgbClr val="56A8F5"/>
                </a:solidFill>
                <a:effectLst/>
                <a:latin typeface="Arial Unicode MS"/>
                <a:ea typeface="JetBrains Mono"/>
              </a:rPr>
              <a:t>odel</a:t>
            </a:r>
            <a:r>
              <a:rPr kumimoji="0" lang="ko-KR" altLang="ko-KR" sz="1100" b="0" i="0" u="none" strike="noStrike" cap="none" normalizeH="0" baseline="0">
                <a:ln>
                  <a:noFill/>
                </a:ln>
                <a:solidFill>
                  <a:srgbClr val="BCBEC4"/>
                </a:solidFill>
                <a:effectLst/>
                <a:latin typeface="Arial Unicode MS"/>
                <a:ea typeface="JetBrains Mono"/>
              </a:rPr>
              <a:t>(Model model)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model.addAttribute(</a:t>
            </a:r>
            <a:r>
              <a:rPr kumimoji="0" lang="ko-KR" altLang="ko-KR" sz="1100" b="0" i="0" u="none" strike="noStrike" cap="none" normalizeH="0" baseline="0">
                <a:ln>
                  <a:noFill/>
                </a:ln>
                <a:solidFill>
                  <a:srgbClr val="6AAB73"/>
                </a:solidFill>
                <a:effectLst/>
                <a:latin typeface="Arial Unicode MS"/>
                <a:ea typeface="JetBrains Mono"/>
              </a:rPr>
              <a:t>"message"</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a:t>
            </a:r>
            <a:r>
              <a:rPr lang="en-US" altLang="ko-KR" sz="1100">
                <a:solidFill>
                  <a:srgbClr val="6AAB73"/>
                </a:solidFill>
                <a:latin typeface="Arial Unicode MS"/>
                <a:ea typeface="JetBrains Mono"/>
              </a:rPr>
              <a:t>Hello World</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BCBEC4"/>
                </a:solidFill>
                <a:effectLst/>
                <a:latin typeface="Arial Unicode MS"/>
                <a:ea typeface="JetBrains Mono"/>
              </a:rPr>
              <a:t>model;</a:t>
            </a:r>
            <a:r>
              <a:rPr kumimoji="0" lang="ko-KR" altLang="ko-KR" sz="1000" b="0" i="0" u="none" strike="noStrike" cap="none" normalizeH="0" baseline="0">
                <a:ln>
                  <a:noFill/>
                </a:ln>
                <a:solidFill>
                  <a:srgbClr val="BCBEC4"/>
                </a:solidFill>
                <a:effectLst/>
                <a:latin typeface="Arial Unicode MS"/>
                <a:ea typeface="JetBrains Mono"/>
              </a:rPr>
              <a:t> </a:t>
            </a:r>
            <a:r>
              <a:rPr kumimoji="0" lang="en-US"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7A7E85"/>
                </a:solidFill>
                <a:effectLst/>
                <a:latin typeface="Arial Unicode MS"/>
                <a:ea typeface="JetBrains Mono"/>
              </a:rPr>
              <a:t>// Model</a:t>
            </a:r>
            <a:r>
              <a:rPr kumimoji="0" lang="ko-KR" altLang="ko-KR" sz="10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을 반환하여 데이터만 제공</a:t>
            </a:r>
            <a:r>
              <a:rPr kumimoji="0" lang="ko-KR" altLang="ko-KR" sz="1000" b="0" i="0" u="none" strike="noStrike" cap="none" normalizeH="0" baseline="0">
                <a:ln>
                  <a:noFill/>
                </a:ln>
                <a:solidFill>
                  <a:srgbClr val="7A7E85"/>
                </a:solidFill>
                <a:effectLst/>
                <a:latin typeface="Arial Unicode MS"/>
                <a:ea typeface="JetBrains Mono"/>
              </a:rPr>
              <a:t> (</a:t>
            </a:r>
            <a:r>
              <a:rPr kumimoji="0" lang="ko-KR" altLang="ko-KR" sz="10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뷰 이름은 요청 경로를 기준으로 자동 결정</a:t>
            </a:r>
            <a:r>
              <a:rPr kumimoji="0" lang="ko-KR" altLang="ko-KR" sz="1000" b="0" i="0" u="none" strike="noStrike" cap="none" normalizeH="0" baseline="0">
                <a:ln>
                  <a:noFill/>
                </a:ln>
                <a:solidFill>
                  <a:srgbClr val="7A7E85"/>
                </a:solidFill>
                <a:effectLst/>
                <a:latin typeface="Arial Unicode MS"/>
                <a:ea typeface="JetBrains Mono"/>
              </a:rPr>
              <a:t>)</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701596204"/>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직사각형 72">
            <a:extLst>
              <a:ext uri="{FF2B5EF4-FFF2-40B4-BE49-F238E27FC236}">
                <a16:creationId xmlns:a16="http://schemas.microsoft.com/office/drawing/2014/main" id="{D10AE262-3224-4491-9AF5-1A7677C571EF}"/>
              </a:ext>
            </a:extLst>
          </p:cNvPr>
          <p:cNvSpPr/>
          <p:nvPr/>
        </p:nvSpPr>
        <p:spPr>
          <a:xfrm>
            <a:off x="370206" y="541970"/>
            <a:ext cx="11772313"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Spring MVC </a:t>
            </a:r>
            <a:r>
              <a:rPr lang="ko-KR" altLang="en-US" sz="1200"/>
              <a:t>가 내부적으로 요청 처리 시점에 자동으로 생성 및 관리하는 클래스로서 요청 처리가 완료될 때까지 모델과 뷰 관련 데이터를 임시로 보관한다</a:t>
            </a:r>
            <a:endParaRPr lang="en-US" altLang="ko-KR" sz="1200">
              <a:latin typeface="+mn-ea"/>
            </a:endParaRPr>
          </a:p>
        </p:txBody>
      </p:sp>
      <p:sp>
        <p:nvSpPr>
          <p:cNvPr id="74" name="직사각형 73">
            <a:extLst>
              <a:ext uri="{FF2B5EF4-FFF2-40B4-BE49-F238E27FC236}">
                <a16:creationId xmlns:a16="http://schemas.microsoft.com/office/drawing/2014/main" id="{42A0B23B-7003-43B2-A559-7C4A6F001EFB}"/>
              </a:ext>
            </a:extLst>
          </p:cNvPr>
          <p:cNvSpPr/>
          <p:nvPr/>
        </p:nvSpPr>
        <p:spPr>
          <a:xfrm>
            <a:off x="198756" y="202792"/>
            <a:ext cx="2771913"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ModelViewContainer</a:t>
            </a:r>
            <a:endParaRPr lang="ko-KR" altLang="en-US" b="1">
              <a:solidFill>
                <a:schemeClr val="accent1">
                  <a:lumMod val="75000"/>
                </a:schemeClr>
              </a:solidFill>
              <a:latin typeface="+mn-ea"/>
            </a:endParaRPr>
          </a:p>
        </p:txBody>
      </p:sp>
      <p:pic>
        <p:nvPicPr>
          <p:cNvPr id="5" name="그림 4">
            <a:extLst>
              <a:ext uri="{FF2B5EF4-FFF2-40B4-BE49-F238E27FC236}">
                <a16:creationId xmlns:a16="http://schemas.microsoft.com/office/drawing/2014/main" id="{07BA979D-29F1-48EE-9130-852492C2689E}"/>
              </a:ext>
            </a:extLst>
          </p:cNvPr>
          <p:cNvPicPr>
            <a:picLocks noChangeAspect="1"/>
          </p:cNvPicPr>
          <p:nvPr/>
        </p:nvPicPr>
        <p:blipFill>
          <a:blip r:embed="rId3"/>
          <a:stretch>
            <a:fillRect/>
          </a:stretch>
        </p:blipFill>
        <p:spPr>
          <a:xfrm>
            <a:off x="657702" y="975949"/>
            <a:ext cx="2668167" cy="2763648"/>
          </a:xfrm>
          <a:prstGeom prst="rect">
            <a:avLst/>
          </a:prstGeom>
        </p:spPr>
      </p:pic>
      <p:sp>
        <p:nvSpPr>
          <p:cNvPr id="50" name="직사각형 49">
            <a:extLst>
              <a:ext uri="{FF2B5EF4-FFF2-40B4-BE49-F238E27FC236}">
                <a16:creationId xmlns:a16="http://schemas.microsoft.com/office/drawing/2014/main" id="{D239E870-9259-4A49-AFE1-D684B0A48F6C}"/>
              </a:ext>
            </a:extLst>
          </p:cNvPr>
          <p:cNvSpPr/>
          <p:nvPr/>
        </p:nvSpPr>
        <p:spPr>
          <a:xfrm>
            <a:off x="198756" y="4027378"/>
            <a:ext cx="2151551"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ModelAndView</a:t>
            </a:r>
            <a:endParaRPr lang="ko-KR" altLang="en-US" b="1">
              <a:solidFill>
                <a:schemeClr val="accent1">
                  <a:lumMod val="75000"/>
                </a:schemeClr>
              </a:solidFill>
              <a:latin typeface="+mn-ea"/>
            </a:endParaRPr>
          </a:p>
        </p:txBody>
      </p:sp>
      <p:sp>
        <p:nvSpPr>
          <p:cNvPr id="52" name="직사각형 51">
            <a:extLst>
              <a:ext uri="{FF2B5EF4-FFF2-40B4-BE49-F238E27FC236}">
                <a16:creationId xmlns:a16="http://schemas.microsoft.com/office/drawing/2014/main" id="{F8DE5F4C-E872-4DA4-865A-DCF27B9E293F}"/>
              </a:ext>
            </a:extLst>
          </p:cNvPr>
          <p:cNvSpPr/>
          <p:nvPr/>
        </p:nvSpPr>
        <p:spPr>
          <a:xfrm>
            <a:off x="370207" y="4396710"/>
            <a:ext cx="10271726"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latin typeface="+mn-ea"/>
              </a:rPr>
              <a:t>최종적으로 뷰를 렌더링하기 위한 모델과 뷰의 정보를 제공하는 클래스이다</a:t>
            </a:r>
            <a:endParaRPr lang="en-US" altLang="ko-KR" sz="1200"/>
          </a:p>
          <a:p>
            <a:pPr marL="171450" indent="-171450">
              <a:lnSpc>
                <a:spcPct val="150000"/>
              </a:lnSpc>
              <a:buFont typeface="Arial" panose="020B0604020202020204" pitchFamily="34" charset="0"/>
              <a:buChar char="•"/>
            </a:pPr>
            <a:r>
              <a:rPr lang="en-US" altLang="ko-KR" sz="1200">
                <a:latin typeface="+mn-ea"/>
              </a:rPr>
              <a:t>ModelAndView </a:t>
            </a:r>
            <a:r>
              <a:rPr lang="ko-KR" altLang="en-US" sz="1200">
                <a:latin typeface="+mn-ea"/>
              </a:rPr>
              <a:t>객체를 직접 반환해도 되고 뷰 이름이나 뷰 객체를 반환하게 되면 내부적으로 </a:t>
            </a:r>
            <a:r>
              <a:rPr lang="en-US" altLang="ko-KR" sz="1200">
                <a:latin typeface="+mn-ea"/>
              </a:rPr>
              <a:t>ModelAndView </a:t>
            </a:r>
            <a:r>
              <a:rPr lang="ko-KR" altLang="en-US" sz="1200">
                <a:latin typeface="+mn-ea"/>
              </a:rPr>
              <a:t>객체가 생성되어 응답을 구성한다</a:t>
            </a:r>
            <a:endParaRPr lang="en-US" altLang="ko-KR" sz="1200">
              <a:latin typeface="+mn-ea"/>
            </a:endParaRPr>
          </a:p>
        </p:txBody>
      </p:sp>
      <p:pic>
        <p:nvPicPr>
          <p:cNvPr id="12" name="그림 11">
            <a:extLst>
              <a:ext uri="{FF2B5EF4-FFF2-40B4-BE49-F238E27FC236}">
                <a16:creationId xmlns:a16="http://schemas.microsoft.com/office/drawing/2014/main" id="{DE555005-FAF4-48A0-95CC-1AF0DC72DEE7}"/>
              </a:ext>
            </a:extLst>
          </p:cNvPr>
          <p:cNvPicPr>
            <a:picLocks noChangeAspect="1"/>
          </p:cNvPicPr>
          <p:nvPr/>
        </p:nvPicPr>
        <p:blipFill>
          <a:blip r:embed="rId4"/>
          <a:stretch>
            <a:fillRect/>
          </a:stretch>
        </p:blipFill>
        <p:spPr>
          <a:xfrm>
            <a:off x="650750" y="5164251"/>
            <a:ext cx="1867923" cy="1413717"/>
          </a:xfrm>
          <a:prstGeom prst="rect">
            <a:avLst/>
          </a:prstGeom>
        </p:spPr>
      </p:pic>
      <p:sp>
        <p:nvSpPr>
          <p:cNvPr id="57" name="직사각형 56">
            <a:extLst>
              <a:ext uri="{FF2B5EF4-FFF2-40B4-BE49-F238E27FC236}">
                <a16:creationId xmlns:a16="http://schemas.microsoft.com/office/drawing/2014/main" id="{C06F5528-61DC-47F6-8D3D-57D0EA8DA744}"/>
              </a:ext>
            </a:extLst>
          </p:cNvPr>
          <p:cNvSpPr/>
          <p:nvPr/>
        </p:nvSpPr>
        <p:spPr>
          <a:xfrm>
            <a:off x="3325869" y="1318778"/>
            <a:ext cx="8501722" cy="2477601"/>
          </a:xfrm>
          <a:prstGeom prst="rect">
            <a:avLst/>
          </a:prstGeom>
        </p:spPr>
        <p:txBody>
          <a:bodyPr wrap="square">
            <a:spAutoFit/>
          </a:bodyPr>
          <a:lstStyle/>
          <a:p>
            <a:pPr marL="171450" indent="-171450">
              <a:spcBef>
                <a:spcPts val="600"/>
              </a:spcBef>
              <a:buFont typeface="Arial" panose="020B0604020202020204" pitchFamily="34" charset="0"/>
              <a:buChar char="•"/>
            </a:pPr>
            <a:r>
              <a:rPr lang="ko-KR" altLang="en-US" sz="1100" i="1">
                <a:latin typeface="+mn-ea"/>
              </a:rPr>
              <a:t>리다이렉션 시에 사용될 모델 객체이다</a:t>
            </a:r>
            <a:endParaRPr lang="en-US" altLang="ko-KR" sz="1100" i="1">
              <a:latin typeface="+mn-ea"/>
            </a:endParaRPr>
          </a:p>
          <a:p>
            <a:pPr marL="171450" indent="-171450">
              <a:spcBef>
                <a:spcPts val="600"/>
              </a:spcBef>
              <a:buFont typeface="Arial" panose="020B0604020202020204" pitchFamily="34" charset="0"/>
              <a:buChar char="•"/>
            </a:pPr>
            <a:r>
              <a:rPr lang="ko-KR" altLang="en-US" sz="1100" i="1">
                <a:latin typeface="+mn-ea"/>
              </a:rPr>
              <a:t>세션 상태를 관리하기 위한 객체로</a:t>
            </a:r>
            <a:r>
              <a:rPr lang="en-US" altLang="ko-KR" sz="1100" i="1">
                <a:latin typeface="+mn-ea"/>
              </a:rPr>
              <a:t> </a:t>
            </a:r>
            <a:r>
              <a:rPr lang="ko-KR" altLang="en-US" sz="1100" i="1">
                <a:latin typeface="+mn-ea"/>
              </a:rPr>
              <a:t>세션의 완료 상태를 확인하거나 설정할 수 있다</a:t>
            </a:r>
            <a:endParaRPr lang="en-US" altLang="ko-KR" sz="1100" i="1">
              <a:latin typeface="+mn-ea"/>
            </a:endParaRPr>
          </a:p>
          <a:p>
            <a:pPr marL="171450" indent="-171450">
              <a:spcBef>
                <a:spcPts val="600"/>
              </a:spcBef>
              <a:buFont typeface="Arial" panose="020B0604020202020204" pitchFamily="34" charset="0"/>
              <a:buChar char="•"/>
            </a:pPr>
            <a:r>
              <a:rPr lang="ko-KR" altLang="en-US" sz="1100" i="1">
                <a:latin typeface="+mn-ea"/>
              </a:rPr>
              <a:t>요청에서 사용될 기본 모델 객체로서 </a:t>
            </a:r>
            <a:r>
              <a:rPr lang="en-US" altLang="ko-KR" sz="1100" i="1">
                <a:latin typeface="+mn-ea"/>
              </a:rPr>
              <a:t>BindingAwareModelMap </a:t>
            </a:r>
            <a:r>
              <a:rPr lang="ko-KR" altLang="en-US" sz="1100" i="1">
                <a:latin typeface="+mn-ea"/>
              </a:rPr>
              <a:t>구현체를 사용한다</a:t>
            </a:r>
            <a:endParaRPr lang="en-US" altLang="ko-KR" sz="1100" i="1">
              <a:latin typeface="+mn-ea"/>
            </a:endParaRPr>
          </a:p>
          <a:p>
            <a:pPr marL="171450" indent="-171450">
              <a:spcBef>
                <a:spcPts val="600"/>
              </a:spcBef>
              <a:buFont typeface="Arial" panose="020B0604020202020204" pitchFamily="34" charset="0"/>
              <a:buChar char="•"/>
            </a:pPr>
            <a:r>
              <a:rPr lang="en-US" altLang="ko-KR" sz="1100" i="1">
                <a:latin typeface="+mn-ea"/>
              </a:rPr>
              <a:t>@Deprecated</a:t>
            </a:r>
            <a:r>
              <a:rPr lang="ko-KR" altLang="en-US" sz="1100" i="1">
                <a:latin typeface="+mn-ea"/>
              </a:rPr>
              <a:t> 되었다</a:t>
            </a:r>
            <a:endParaRPr lang="en-US" altLang="ko-KR" sz="1100" i="1">
              <a:latin typeface="+mn-ea"/>
            </a:endParaRPr>
          </a:p>
          <a:p>
            <a:pPr marL="171450" indent="-171450">
              <a:spcBef>
                <a:spcPts val="600"/>
              </a:spcBef>
              <a:buFont typeface="Arial" panose="020B0604020202020204" pitchFamily="34" charset="0"/>
              <a:buChar char="•"/>
            </a:pPr>
            <a:r>
              <a:rPr lang="ko-KR" altLang="en-US" sz="1100" i="1">
                <a:latin typeface="+mn-ea"/>
              </a:rPr>
              <a:t>리다이렉션 상황을 나타내는 플래그로</a:t>
            </a:r>
            <a:r>
              <a:rPr lang="en-US" altLang="ko-KR" sz="1100" i="1">
                <a:latin typeface="+mn-ea"/>
              </a:rPr>
              <a:t> </a:t>
            </a:r>
            <a:r>
              <a:rPr lang="ko-KR" altLang="en-US" sz="1100" i="1">
                <a:latin typeface="+mn-ea"/>
              </a:rPr>
              <a:t>리디렉션이 발생하면 </a:t>
            </a:r>
            <a:r>
              <a:rPr lang="en-US" altLang="ko-KR" sz="1100" i="1">
                <a:latin typeface="+mn-ea"/>
              </a:rPr>
              <a:t>true</a:t>
            </a:r>
            <a:r>
              <a:rPr lang="ko-KR" altLang="en-US" sz="1100" i="1">
                <a:latin typeface="+mn-ea"/>
              </a:rPr>
              <a:t>로 설정된다</a:t>
            </a:r>
            <a:endParaRPr lang="en-US" altLang="ko-KR" sz="1100" i="1">
              <a:latin typeface="+mn-ea"/>
            </a:endParaRPr>
          </a:p>
          <a:p>
            <a:pPr marL="171450" indent="-171450">
              <a:spcBef>
                <a:spcPts val="600"/>
              </a:spcBef>
              <a:buFont typeface="Arial" panose="020B0604020202020204" pitchFamily="34" charset="0"/>
              <a:buChar char="•"/>
            </a:pPr>
            <a:r>
              <a:rPr lang="ko-KR" altLang="en-US" sz="1100" i="1">
                <a:latin typeface="+mn-ea"/>
              </a:rPr>
              <a:t>데이터 바인딩이 필요하지 않은 모델 속성의 이름을 저장하는 집합이다</a:t>
            </a:r>
            <a:endParaRPr lang="en-US" altLang="ko-KR" sz="1100" i="1">
              <a:latin typeface="+mn-ea"/>
            </a:endParaRPr>
          </a:p>
          <a:p>
            <a:pPr marL="171450" indent="-171450">
              <a:spcBef>
                <a:spcPts val="600"/>
              </a:spcBef>
              <a:buFont typeface="Arial" panose="020B0604020202020204" pitchFamily="34" charset="0"/>
              <a:buChar char="•"/>
            </a:pPr>
            <a:r>
              <a:rPr lang="ko-KR" altLang="en-US" sz="1100" i="1"/>
              <a:t>컨트롤러가 반환할 뷰 이름 또는 뷰 객체를 저장하는 필드이다</a:t>
            </a:r>
            <a:endParaRPr lang="en-US" altLang="ko-KR" sz="1100" i="1"/>
          </a:p>
          <a:p>
            <a:pPr marL="171450" indent="-171450">
              <a:spcBef>
                <a:spcPts val="600"/>
              </a:spcBef>
              <a:buFont typeface="Arial" panose="020B0604020202020204" pitchFamily="34" charset="0"/>
              <a:buChar char="•"/>
            </a:pPr>
            <a:r>
              <a:rPr lang="ko-KR" altLang="en-US" sz="1100" i="1"/>
              <a:t>요청이 핸들러 내에서 완전히 처리되었는지 나타내는 플래그로서 </a:t>
            </a:r>
            <a:r>
              <a:rPr lang="en-US" altLang="ko-KR" sz="1100" i="1"/>
              <a:t>true </a:t>
            </a:r>
            <a:r>
              <a:rPr lang="ko-KR" altLang="en-US" sz="1100" i="1"/>
              <a:t>이면 추가적인 뷰 해석이 필요 없음을 나타낸다</a:t>
            </a:r>
            <a:endParaRPr lang="en-US" altLang="ko-KR" sz="1100" i="1">
              <a:latin typeface="+mn-ea"/>
            </a:endParaRPr>
          </a:p>
          <a:p>
            <a:pPr marL="171450" indent="-171450">
              <a:spcBef>
                <a:spcPts val="600"/>
              </a:spcBef>
              <a:buFont typeface="Arial" panose="020B0604020202020204" pitchFamily="34" charset="0"/>
              <a:buChar char="•"/>
            </a:pPr>
            <a:r>
              <a:rPr lang="en-US" altLang="ko-KR" sz="1100" i="1">
                <a:latin typeface="+mn-ea"/>
              </a:rPr>
              <a:t>HTTP </a:t>
            </a:r>
            <a:r>
              <a:rPr lang="ko-KR" altLang="en-US" sz="1100" i="1">
                <a:latin typeface="+mn-ea"/>
              </a:rPr>
              <a:t>상태 코드를 나타내는 필드로</a:t>
            </a:r>
            <a:r>
              <a:rPr lang="en-US" altLang="ko-KR" sz="1100" i="1">
                <a:latin typeface="+mn-ea"/>
              </a:rPr>
              <a:t> </a:t>
            </a:r>
            <a:r>
              <a:rPr lang="ko-KR" altLang="en-US" sz="1100" i="1">
                <a:latin typeface="+mn-ea"/>
              </a:rPr>
              <a:t>응답의 상태를 설정할 때 사용된다</a:t>
            </a:r>
            <a:endParaRPr lang="en-US" altLang="ko-KR" sz="1100" i="1">
              <a:latin typeface="+mn-ea"/>
            </a:endParaRPr>
          </a:p>
          <a:p>
            <a:pPr marL="171450" indent="-171450">
              <a:spcBef>
                <a:spcPts val="600"/>
              </a:spcBef>
              <a:buFont typeface="Arial" panose="020B0604020202020204" pitchFamily="34" charset="0"/>
              <a:buChar char="•"/>
            </a:pPr>
            <a:r>
              <a:rPr lang="ko-KR" altLang="en-US" sz="1100" i="1">
                <a:latin typeface="+mn-ea"/>
              </a:rPr>
              <a:t>바인딩이 비활성화된 속성 이름을 저장하는 집합이다</a:t>
            </a:r>
            <a:endParaRPr lang="en-US" altLang="ko-KR" sz="1100" i="1">
              <a:latin typeface="+mn-ea"/>
            </a:endParaRPr>
          </a:p>
        </p:txBody>
      </p:sp>
      <p:sp>
        <p:nvSpPr>
          <p:cNvPr id="67" name="직사각형 66">
            <a:extLst>
              <a:ext uri="{FF2B5EF4-FFF2-40B4-BE49-F238E27FC236}">
                <a16:creationId xmlns:a16="http://schemas.microsoft.com/office/drawing/2014/main" id="{E7099CA8-1C7D-4B8F-A862-FB7E374928BF}"/>
              </a:ext>
            </a:extLst>
          </p:cNvPr>
          <p:cNvSpPr/>
          <p:nvPr/>
        </p:nvSpPr>
        <p:spPr>
          <a:xfrm>
            <a:off x="2518673" y="5539222"/>
            <a:ext cx="9623846" cy="1038746"/>
          </a:xfrm>
          <a:prstGeom prst="rect">
            <a:avLst/>
          </a:prstGeom>
        </p:spPr>
        <p:txBody>
          <a:bodyPr wrap="square">
            <a:spAutoFit/>
          </a:bodyPr>
          <a:lstStyle/>
          <a:p>
            <a:pPr marL="171450" indent="-171450">
              <a:spcBef>
                <a:spcPts val="700"/>
              </a:spcBef>
              <a:buFont typeface="Arial" panose="020B0604020202020204" pitchFamily="34" charset="0"/>
              <a:buChar char="•"/>
            </a:pPr>
            <a:r>
              <a:rPr lang="ko-KR" altLang="en-US" sz="1100" i="1">
                <a:latin typeface="+mn-ea"/>
              </a:rPr>
              <a:t>컨트롤러 메서드가 반환할 뷰의 이름 또는 뷰 객체로서 </a:t>
            </a:r>
            <a:r>
              <a:rPr lang="en-US" altLang="ko-KR" sz="1100" i="1">
                <a:latin typeface="+mn-ea"/>
              </a:rPr>
              <a:t>String </a:t>
            </a:r>
            <a:r>
              <a:rPr lang="ko-KR" altLang="en-US" sz="1100" i="1">
                <a:latin typeface="+mn-ea"/>
              </a:rPr>
              <a:t>타입의 뷰 이름이나 특정 뷰 객체</a:t>
            </a:r>
            <a:r>
              <a:rPr lang="en-US" altLang="ko-KR" sz="1100" i="1">
                <a:latin typeface="+mn-ea"/>
              </a:rPr>
              <a:t>(View </a:t>
            </a:r>
            <a:r>
              <a:rPr lang="ko-KR" altLang="en-US" sz="1100" i="1">
                <a:latin typeface="+mn-ea"/>
              </a:rPr>
              <a:t>타입의 객체</a:t>
            </a:r>
            <a:r>
              <a:rPr lang="en-US" altLang="ko-KR" sz="1100" i="1">
                <a:latin typeface="+mn-ea"/>
              </a:rPr>
              <a:t>)</a:t>
            </a:r>
            <a:r>
              <a:rPr lang="ko-KR" altLang="en-US" sz="1100" i="1">
                <a:latin typeface="+mn-ea"/>
              </a:rPr>
              <a:t>를 가질 수 있다</a:t>
            </a:r>
            <a:endParaRPr lang="en-US" altLang="ko-KR" sz="1100" i="1">
              <a:latin typeface="+mn-ea"/>
            </a:endParaRPr>
          </a:p>
          <a:p>
            <a:pPr marL="171450" indent="-171450">
              <a:spcBef>
                <a:spcPts val="700"/>
              </a:spcBef>
              <a:buFont typeface="Arial" panose="020B0604020202020204" pitchFamily="34" charset="0"/>
              <a:buChar char="•"/>
            </a:pPr>
            <a:r>
              <a:rPr lang="ko-KR" altLang="en-US" sz="1100" i="1"/>
              <a:t>뷰에 전달될 데이터를 저장하는 모델 객체로서 </a:t>
            </a:r>
            <a:r>
              <a:rPr lang="en-US" altLang="ko-KR" sz="1100" i="1"/>
              <a:t>ModelMap </a:t>
            </a:r>
            <a:r>
              <a:rPr lang="ko-KR" altLang="en-US" sz="1100" i="1"/>
              <a:t>을 통해 데이터를 추가할 수 있으며</a:t>
            </a:r>
            <a:r>
              <a:rPr lang="en-US" altLang="ko-KR" sz="1100" i="1"/>
              <a:t> </a:t>
            </a:r>
            <a:r>
              <a:rPr lang="ko-KR" altLang="en-US" sz="1100" i="1"/>
              <a:t>추가된 데이터는 뷰에서 사용하게 된다</a:t>
            </a:r>
            <a:endParaRPr lang="en-US" altLang="ko-KR" sz="1100" i="1"/>
          </a:p>
          <a:p>
            <a:pPr marL="171450" indent="-171450">
              <a:spcBef>
                <a:spcPts val="700"/>
              </a:spcBef>
              <a:buFont typeface="Arial" panose="020B0604020202020204" pitchFamily="34" charset="0"/>
              <a:buChar char="•"/>
            </a:pPr>
            <a:r>
              <a:rPr lang="en-US" altLang="ko-KR" sz="1100" i="1">
                <a:latin typeface="+mn-ea"/>
              </a:rPr>
              <a:t>ModelAndView </a:t>
            </a:r>
            <a:r>
              <a:rPr lang="ko-KR" altLang="en-US" sz="1100" i="1">
                <a:latin typeface="+mn-ea"/>
              </a:rPr>
              <a:t>객체가 초기화 되었는지 나타내는 플래그로서 </a:t>
            </a:r>
            <a:r>
              <a:rPr lang="en-US" altLang="ko-KR" sz="1100" i="1">
                <a:latin typeface="+mn-ea"/>
              </a:rPr>
              <a:t>clear() </a:t>
            </a:r>
            <a:r>
              <a:rPr lang="ko-KR" altLang="en-US" sz="1100" i="1">
                <a:latin typeface="+mn-ea"/>
              </a:rPr>
              <a:t>메서드를 호출하면 </a:t>
            </a:r>
            <a:r>
              <a:rPr lang="en-US" altLang="ko-KR" sz="1100" i="1">
                <a:latin typeface="+mn-ea"/>
              </a:rPr>
              <a:t>model</a:t>
            </a:r>
            <a:r>
              <a:rPr lang="ko-KR" altLang="en-US" sz="1100" i="1">
                <a:latin typeface="+mn-ea"/>
              </a:rPr>
              <a:t>과 </a:t>
            </a:r>
            <a:r>
              <a:rPr lang="en-US" altLang="ko-KR" sz="1100" i="1">
                <a:latin typeface="+mn-ea"/>
              </a:rPr>
              <a:t>view</a:t>
            </a:r>
            <a:r>
              <a:rPr lang="ko-KR" altLang="en-US" sz="1100" i="1">
                <a:latin typeface="+mn-ea"/>
              </a:rPr>
              <a:t>가 초기화되고</a:t>
            </a:r>
            <a:r>
              <a:rPr lang="en-US" altLang="ko-KR" sz="1100" i="1">
                <a:latin typeface="+mn-ea"/>
              </a:rPr>
              <a:t> cleared </a:t>
            </a:r>
            <a:r>
              <a:rPr lang="ko-KR" altLang="en-US" sz="1100" i="1">
                <a:latin typeface="+mn-ea"/>
              </a:rPr>
              <a:t>플래그가 </a:t>
            </a:r>
            <a:r>
              <a:rPr lang="en-US" altLang="ko-KR" sz="1100" i="1">
                <a:latin typeface="+mn-ea"/>
              </a:rPr>
              <a:t>true</a:t>
            </a:r>
            <a:r>
              <a:rPr lang="ko-KR" altLang="en-US" sz="1100" i="1">
                <a:latin typeface="+mn-ea"/>
              </a:rPr>
              <a:t> 가 된다</a:t>
            </a:r>
            <a:endParaRPr lang="en-US" altLang="ko-KR" sz="1100" i="1"/>
          </a:p>
          <a:p>
            <a:pPr marL="171450" indent="-171450">
              <a:spcBef>
                <a:spcPts val="700"/>
              </a:spcBef>
              <a:buFont typeface="Arial" panose="020B0604020202020204" pitchFamily="34" charset="0"/>
              <a:buChar char="•"/>
            </a:pPr>
            <a:r>
              <a:rPr lang="ko-KR" altLang="en-US" sz="1100" i="1">
                <a:latin typeface="+mn-ea"/>
              </a:rPr>
              <a:t>응답의 </a:t>
            </a:r>
            <a:r>
              <a:rPr lang="en-US" altLang="ko-KR" sz="1100" i="1">
                <a:latin typeface="+mn-ea"/>
              </a:rPr>
              <a:t>HTTP </a:t>
            </a:r>
            <a:r>
              <a:rPr lang="ko-KR" altLang="en-US" sz="1100" i="1">
                <a:latin typeface="+mn-ea"/>
              </a:rPr>
              <a:t>상태 코드를 설정하는 속성이며 </a:t>
            </a:r>
            <a:r>
              <a:rPr lang="en-US" altLang="ko-KR" sz="1100" i="1">
                <a:latin typeface="+mn-ea"/>
              </a:rPr>
              <a:t>HttpStatus.OK (200), HttpStatus.NOT_FOUND (404) </a:t>
            </a:r>
            <a:r>
              <a:rPr lang="ko-KR" altLang="en-US" sz="1100" i="1">
                <a:latin typeface="+mn-ea"/>
              </a:rPr>
              <a:t>등의 </a:t>
            </a:r>
            <a:r>
              <a:rPr lang="en-US" altLang="ko-KR" sz="1100" i="1">
                <a:latin typeface="+mn-ea"/>
              </a:rPr>
              <a:t>HTTP </a:t>
            </a:r>
            <a:r>
              <a:rPr lang="ko-KR" altLang="en-US" sz="1100" i="1">
                <a:latin typeface="+mn-ea"/>
              </a:rPr>
              <a:t>상태 코드를 설정할 수 있다</a:t>
            </a:r>
            <a:endParaRPr lang="en-US" altLang="ko-KR" sz="1100" i="1">
              <a:latin typeface="+mn-ea"/>
            </a:endParaRPr>
          </a:p>
        </p:txBody>
      </p:sp>
    </p:spTree>
    <p:extLst>
      <p:ext uri="{BB962C8B-B14F-4D97-AF65-F5344CB8AC3E}">
        <p14:creationId xmlns:p14="http://schemas.microsoft.com/office/powerpoint/2010/main" val="2605736226"/>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7EE112-7F3A-2899-F33B-B18732CB7192}"/>
            </a:ext>
          </a:extLst>
        </p:cNvPr>
        <p:cNvGrpSpPr/>
        <p:nvPr/>
      </p:nvGrpSpPr>
      <p:grpSpPr>
        <a:xfrm>
          <a:off x="0" y="0"/>
          <a:ext cx="0" cy="0"/>
          <a:chOff x="0" y="0"/>
          <a:chExt cx="0" cy="0"/>
        </a:xfrm>
      </p:grpSpPr>
      <p:sp>
        <p:nvSpPr>
          <p:cNvPr id="6" name="직사각형 5">
            <a:extLst>
              <a:ext uri="{FF2B5EF4-FFF2-40B4-BE49-F238E27FC236}">
                <a16:creationId xmlns:a16="http://schemas.microsoft.com/office/drawing/2014/main" id="{94D721EE-DA39-AD3C-9EA4-51DD0599319B}"/>
              </a:ext>
            </a:extLst>
          </p:cNvPr>
          <p:cNvSpPr/>
          <p:nvPr/>
        </p:nvSpPr>
        <p:spPr>
          <a:xfrm>
            <a:off x="89930" y="115129"/>
            <a:ext cx="3241657"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HTTP </a:t>
            </a:r>
            <a:r>
              <a:rPr lang="ko-KR" altLang="en-US" b="1">
                <a:solidFill>
                  <a:schemeClr val="accent1">
                    <a:lumMod val="75000"/>
                  </a:schemeClr>
                </a:solidFill>
                <a:latin typeface="+mn-ea"/>
              </a:rPr>
              <a:t>본문 응답 반환 타입</a:t>
            </a:r>
          </a:p>
        </p:txBody>
      </p:sp>
      <p:sp>
        <p:nvSpPr>
          <p:cNvPr id="7" name="직사각형 6">
            <a:extLst>
              <a:ext uri="{FF2B5EF4-FFF2-40B4-BE49-F238E27FC236}">
                <a16:creationId xmlns:a16="http://schemas.microsoft.com/office/drawing/2014/main" id="{1316DBC5-1920-71C3-FD94-ADB65888C3A5}"/>
              </a:ext>
            </a:extLst>
          </p:cNvPr>
          <p:cNvSpPr/>
          <p:nvPr/>
        </p:nvSpPr>
        <p:spPr>
          <a:xfrm>
            <a:off x="360019" y="484461"/>
            <a:ext cx="11605386" cy="1441613"/>
          </a:xfrm>
          <a:prstGeom prst="rect">
            <a:avLst/>
          </a:prstGeom>
        </p:spPr>
        <p:txBody>
          <a:bodyPr wrap="square">
            <a:spAutoFit/>
          </a:bodyPr>
          <a:lstStyle/>
          <a:p>
            <a:pPr marL="228600" indent="-228600">
              <a:lnSpc>
                <a:spcPct val="190000"/>
              </a:lnSpc>
              <a:buFont typeface="+mj-lt"/>
              <a:buAutoNum type="arabicPeriod"/>
            </a:pPr>
            <a:r>
              <a:rPr lang="en-US" altLang="ko-KR" sz="1200" b="1">
                <a:latin typeface="+mn-ea"/>
              </a:rPr>
              <a:t>@ResponseBody - </a:t>
            </a:r>
            <a:r>
              <a:rPr lang="ko-KR" altLang="en-US" sz="1200">
                <a:latin typeface="+mn-ea"/>
              </a:rPr>
              <a:t>컨트롤러 메서드의 반환 값을 </a:t>
            </a:r>
            <a:r>
              <a:rPr lang="en-US" altLang="ko-KR" sz="1200">
                <a:latin typeface="+mn-ea"/>
              </a:rPr>
              <a:t>HttpMessageConverter </a:t>
            </a:r>
            <a:r>
              <a:rPr lang="ko-KR" altLang="en-US" sz="1200">
                <a:latin typeface="+mn-ea"/>
              </a:rPr>
              <a:t>를 통해 </a:t>
            </a:r>
            <a:r>
              <a:rPr lang="en-US" altLang="ko-KR" sz="1200">
                <a:latin typeface="+mn-ea"/>
              </a:rPr>
              <a:t>JSON, XML </a:t>
            </a:r>
            <a:r>
              <a:rPr lang="ko-KR" altLang="en-US" sz="1200">
                <a:latin typeface="+mn-ea"/>
              </a:rPr>
              <a:t>등으로 변환하여 응답 본문에 직접 작성한다</a:t>
            </a:r>
            <a:endParaRPr lang="en-US" altLang="ko-KR" sz="1200">
              <a:latin typeface="+mn-ea"/>
            </a:endParaRPr>
          </a:p>
          <a:p>
            <a:pPr marL="228600" indent="-228600">
              <a:lnSpc>
                <a:spcPct val="190000"/>
              </a:lnSpc>
              <a:buFont typeface="+mj-lt"/>
              <a:buAutoNum type="arabicPeriod"/>
            </a:pPr>
            <a:r>
              <a:rPr lang="en-US" altLang="ko-KR" sz="1200" b="1">
                <a:latin typeface="+mn-ea"/>
              </a:rPr>
              <a:t>HttpEntity&lt;T&gt;, ResponseEntity&lt;T&gt; - </a:t>
            </a:r>
            <a:r>
              <a:rPr lang="en-US" altLang="ko-KR" sz="1200">
                <a:latin typeface="+mn-ea"/>
              </a:rPr>
              <a:t>HTTP </a:t>
            </a:r>
            <a:r>
              <a:rPr lang="ko-KR" altLang="en-US" sz="1200">
                <a:latin typeface="+mn-ea"/>
              </a:rPr>
              <a:t>응답</a:t>
            </a:r>
            <a:r>
              <a:rPr lang="en-US" altLang="ko-KR" sz="1200">
                <a:latin typeface="+mn-ea"/>
              </a:rPr>
              <a:t>(</a:t>
            </a:r>
            <a:r>
              <a:rPr lang="ko-KR" altLang="en-US" sz="1200">
                <a:latin typeface="+mn-ea"/>
              </a:rPr>
              <a:t>헤더와 본문 모두</a:t>
            </a:r>
            <a:r>
              <a:rPr lang="en-US" altLang="ko-KR" sz="1200">
                <a:latin typeface="+mn-ea"/>
              </a:rPr>
              <a:t>)</a:t>
            </a:r>
            <a:r>
              <a:rPr lang="ko-KR" altLang="en-US" sz="1200">
                <a:latin typeface="+mn-ea"/>
              </a:rPr>
              <a:t>을 구성할 수 있다</a:t>
            </a:r>
            <a:r>
              <a:rPr lang="en-US" altLang="ko-KR" sz="1200">
                <a:latin typeface="+mn-ea"/>
              </a:rPr>
              <a:t>. ResponseEntity</a:t>
            </a:r>
            <a:r>
              <a:rPr lang="ko-KR" altLang="en-US" sz="1200">
                <a:latin typeface="+mn-ea"/>
              </a:rPr>
              <a:t>는 상태 코드</a:t>
            </a:r>
            <a:r>
              <a:rPr lang="en-US" altLang="ko-KR" sz="1200">
                <a:latin typeface="+mn-ea"/>
              </a:rPr>
              <a:t>, </a:t>
            </a:r>
            <a:r>
              <a:rPr lang="ko-KR" altLang="en-US" sz="1200">
                <a:latin typeface="+mn-ea"/>
              </a:rPr>
              <a:t>헤더</a:t>
            </a:r>
            <a:r>
              <a:rPr lang="en-US" altLang="ko-KR" sz="1200">
                <a:latin typeface="+mn-ea"/>
              </a:rPr>
              <a:t>, </a:t>
            </a:r>
            <a:r>
              <a:rPr lang="ko-KR" altLang="en-US" sz="1200">
                <a:latin typeface="+mn-ea"/>
              </a:rPr>
              <a:t>본문을 모두 포함할 수 있어 더 정밀한 응답 구성이 가능하다</a:t>
            </a:r>
            <a:endParaRPr lang="en-US" altLang="ko-KR" sz="1200">
              <a:latin typeface="+mn-ea"/>
            </a:endParaRPr>
          </a:p>
          <a:p>
            <a:pPr marL="228600" indent="-228600">
              <a:lnSpc>
                <a:spcPct val="190000"/>
              </a:lnSpc>
              <a:buFont typeface="+mj-lt"/>
              <a:buAutoNum type="arabicPeriod"/>
            </a:pPr>
            <a:r>
              <a:rPr lang="en-US" altLang="ko-KR" sz="1200" b="1">
                <a:latin typeface="+mn-ea"/>
              </a:rPr>
              <a:t>Callable&lt;V&gt;, ListenableFuture&lt;V&gt;, CompletableFuture&lt;V&gt; - </a:t>
            </a:r>
            <a:r>
              <a:rPr lang="ko-KR" altLang="en-US" sz="1200"/>
              <a:t>비동기 작업의 결과로 반환되는 타입을 사용할 수 있다</a:t>
            </a:r>
            <a:endParaRPr lang="en-US" altLang="ko-KR" sz="1200">
              <a:latin typeface="+mn-ea"/>
            </a:endParaRPr>
          </a:p>
        </p:txBody>
      </p:sp>
      <p:sp>
        <p:nvSpPr>
          <p:cNvPr id="3" name="Rectangle 1">
            <a:extLst>
              <a:ext uri="{FF2B5EF4-FFF2-40B4-BE49-F238E27FC236}">
                <a16:creationId xmlns:a16="http://schemas.microsoft.com/office/drawing/2014/main" id="{BFE44F55-EBB5-BB31-95BB-4D249AC2756C}"/>
              </a:ext>
            </a:extLst>
          </p:cNvPr>
          <p:cNvSpPr>
            <a:spLocks noChangeArrowheads="1"/>
          </p:cNvSpPr>
          <p:nvPr/>
        </p:nvSpPr>
        <p:spPr bwMode="auto">
          <a:xfrm>
            <a:off x="635670" y="1995994"/>
            <a:ext cx="8592552" cy="4377545"/>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lang="en-US" altLang="ko-KR" sz="1100">
                <a:solidFill>
                  <a:srgbClr val="7A7E85"/>
                </a:solidFill>
                <a:latin typeface="Arial Unicode MS"/>
                <a:ea typeface="JetBrains Mono"/>
              </a:rPr>
              <a:t>1. </a:t>
            </a:r>
            <a:r>
              <a:rPr kumimoji="0" lang="ko-KR" altLang="ko-KR" sz="1100" b="0" i="0" u="none" strike="noStrike" cap="none" normalizeH="0" baseline="0">
                <a:ln>
                  <a:noFill/>
                </a:ln>
                <a:solidFill>
                  <a:srgbClr val="7A7E85"/>
                </a:solidFill>
                <a:effectLst/>
                <a:latin typeface="Arial Unicode MS"/>
                <a:ea typeface="JetBrains Mono"/>
              </a:rPr>
              <a:t>@ResponseBody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예제</a:t>
            </a:r>
            <a:endParaRPr kumimoji="0" lang="en-US"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solidFill>
                  <a:srgbClr val="6AAB73"/>
                </a:solidFill>
                <a:effectLst/>
                <a:latin typeface="Arial Unicode MS"/>
                <a:ea typeface="JetBrains Mono"/>
              </a:rPr>
              <a:t>@ResponseBody</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User </a:t>
            </a:r>
            <a:r>
              <a:rPr kumimoji="0" lang="en-US" altLang="ko-KR" sz="1100" b="0" i="0" u="none" strike="noStrike" cap="none" normalizeH="0" baseline="0">
                <a:ln>
                  <a:noFill/>
                </a:ln>
                <a:solidFill>
                  <a:srgbClr val="56A8F5"/>
                </a:solidFill>
                <a:effectLst/>
                <a:latin typeface="Arial Unicode MS"/>
                <a:ea typeface="JetBrains Mono"/>
              </a:rPr>
              <a:t>responseBody</a:t>
            </a: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new </a:t>
            </a:r>
            <a:r>
              <a:rPr kumimoji="0" lang="ko-KR" altLang="ko-KR" sz="1100" b="0" i="0" u="none" strike="noStrike" cap="none" normalizeH="0" baseline="0">
                <a:ln>
                  <a:noFill/>
                </a:ln>
                <a:solidFill>
                  <a:srgbClr val="BCBEC4"/>
                </a:solidFill>
                <a:effectLst/>
                <a:latin typeface="Arial Unicode MS"/>
                <a:ea typeface="JetBrains Mono"/>
              </a:rPr>
              <a:t>User(</a:t>
            </a:r>
            <a:r>
              <a:rPr kumimoji="0" lang="ko-KR" altLang="ko-KR" sz="1100" b="0" i="0" u="none" strike="noStrike" cap="none" normalizeH="0" baseline="0">
                <a:ln>
                  <a:noFill/>
                </a:ln>
                <a:solidFill>
                  <a:srgbClr val="6AAB73"/>
                </a:solidFill>
                <a:effectLst/>
                <a:latin typeface="Arial Unicode MS"/>
                <a:ea typeface="JetBrains Mono"/>
              </a:rPr>
              <a:t>"</a:t>
            </a:r>
            <a:r>
              <a:rPr kumimoji="0" lang="en-US" altLang="ko-KR" sz="1100" b="0" i="0" u="none" strike="noStrike" cap="none" normalizeH="0" baseline="0">
                <a:ln>
                  <a:noFill/>
                </a:ln>
                <a:solidFill>
                  <a:srgbClr val="6AAB73"/>
                </a:solidFill>
                <a:effectLst/>
                <a:latin typeface="Arial Unicode MS"/>
                <a:ea typeface="JetBrains Mono"/>
              </a:rPr>
              <a:t>leaven</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a:t>
            </a:r>
            <a:r>
              <a:rPr kumimoji="0" lang="en-US" altLang="ko-KR" sz="1100" b="0" i="0" u="none" strike="noStrike" cap="none" normalizeH="0" baseline="0">
                <a:ln>
                  <a:noFill/>
                </a:ln>
                <a:solidFill>
                  <a:srgbClr val="6AAB73"/>
                </a:solidFill>
                <a:effectLst/>
                <a:latin typeface="Arial Unicode MS"/>
                <a:ea typeface="JetBrains Mono"/>
              </a:rPr>
              <a:t>leaven </a:t>
            </a:r>
            <a:r>
              <a:rPr kumimoji="0" lang="ko-KR" altLang="ko-KR" sz="1100" b="0" i="0" u="none" strike="noStrike" cap="none" normalizeH="0" baseline="0">
                <a:ln>
                  <a:noFill/>
                </a:ln>
                <a:solidFill>
                  <a:srgbClr val="6AAB73"/>
                </a:solidFill>
                <a:effectLst/>
                <a:latin typeface="Arial Unicode MS"/>
                <a:ea typeface="JetBrains Mono"/>
              </a:rPr>
              <a:t>@example.com"</a:t>
            </a:r>
            <a:r>
              <a:rPr kumimoji="0" lang="ko-KR" altLang="ko-KR" sz="1100" b="0" i="0" u="none" strike="noStrike" cap="none" normalizeH="0" baseline="0">
                <a:ln>
                  <a:noFill/>
                </a:ln>
                <a:solidFill>
                  <a:srgbClr val="BCBEC4"/>
                </a:solidFill>
                <a:effectLst/>
                <a:latin typeface="Arial Unicode MS"/>
                <a:ea typeface="JetBrains Mono"/>
              </a:rPr>
              <a:t>);</a:t>
            </a:r>
            <a:r>
              <a:rPr kumimoji="0" lang="en-US" altLang="ko-KR" sz="1100" b="0" i="0" u="none" strike="noStrike" cap="none" normalizeH="0" baseline="0">
                <a:ln>
                  <a:noFill/>
                </a:ln>
                <a:solidFill>
                  <a:srgbClr val="BCBEC4"/>
                </a:solidFill>
                <a:effectLst/>
                <a:latin typeface="Arial Unicode MS"/>
                <a:ea typeface="JetBrains Mono"/>
              </a:rPr>
              <a:t> </a:t>
            </a:r>
            <a:r>
              <a:rPr kumimoji="0" lang="en-US" altLang="ko-KR" sz="1000" b="0" i="0" u="none" strike="noStrike" cap="none" normalizeH="0" baseline="0">
                <a:ln>
                  <a:noFill/>
                </a:ln>
                <a:solidFill>
                  <a:schemeClr val="bg1">
                    <a:lumMod val="50000"/>
                  </a:schemeClr>
                </a:solidFill>
                <a:effectLst/>
                <a:latin typeface="Arial Unicode MS"/>
                <a:ea typeface="JetBrains Mono"/>
              </a:rPr>
              <a:t> // User </a:t>
            </a:r>
            <a:r>
              <a:rPr kumimoji="0" lang="ko-KR" altLang="en-US" sz="1000" b="0" i="0" u="none" strike="noStrike" cap="none" normalizeH="0" baseline="0">
                <a:ln>
                  <a:noFill/>
                </a:ln>
                <a:solidFill>
                  <a:schemeClr val="bg1">
                    <a:lumMod val="50000"/>
                  </a:schemeClr>
                </a:solidFill>
                <a:effectLst/>
                <a:latin typeface="Arial Unicode MS"/>
                <a:ea typeface="JetBrains Mono"/>
              </a:rPr>
              <a:t>객체가 </a:t>
            </a:r>
            <a:r>
              <a:rPr kumimoji="0" lang="en-US" altLang="ko-KR" sz="1000" b="0" i="0" u="none" strike="noStrike" cap="none" normalizeH="0" baseline="0">
                <a:ln>
                  <a:noFill/>
                </a:ln>
                <a:solidFill>
                  <a:schemeClr val="bg1">
                    <a:lumMod val="50000"/>
                  </a:schemeClr>
                </a:solidFill>
                <a:effectLst/>
                <a:latin typeface="Arial Unicode MS"/>
                <a:ea typeface="JetBrains Mono"/>
              </a:rPr>
              <a:t>JSON </a:t>
            </a:r>
            <a:r>
              <a:rPr kumimoji="0" lang="ko-KR" altLang="en-US" sz="1000" b="0" i="0" u="none" strike="noStrike" cap="none" normalizeH="0" baseline="0">
                <a:ln>
                  <a:noFill/>
                </a:ln>
                <a:solidFill>
                  <a:schemeClr val="bg1">
                    <a:lumMod val="50000"/>
                  </a:schemeClr>
                </a:solidFill>
                <a:effectLst/>
                <a:latin typeface="Arial Unicode MS"/>
                <a:ea typeface="JetBrains Mono"/>
              </a:rPr>
              <a:t>형식으로 응답 본문에 작성된다</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7A7E85"/>
                </a:solidFill>
                <a:effectLst/>
                <a:latin typeface="Arial Unicode MS"/>
                <a:ea typeface="JetBrains Mono"/>
              </a:rPr>
              <a:t>2. </a:t>
            </a:r>
            <a:r>
              <a:rPr kumimoji="0" lang="ko-KR" altLang="ko-KR" sz="1100" b="0" i="0" u="none" strike="noStrike" cap="none" normalizeH="0" baseline="0">
                <a:ln>
                  <a:noFill/>
                </a:ln>
                <a:solidFill>
                  <a:srgbClr val="7A7E85"/>
                </a:solidFill>
                <a:effectLst/>
                <a:latin typeface="Arial Unicode MS"/>
                <a:ea typeface="JetBrains Mono"/>
              </a:rPr>
              <a:t>ResponseEntity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예제</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ResponseEntity&lt;User&gt; </a:t>
            </a:r>
            <a:r>
              <a:rPr kumimoji="0" lang="en-US" altLang="ko-KR" sz="1100" b="0" i="0" u="none" strike="noStrike" cap="none" normalizeH="0" baseline="0">
                <a:ln>
                  <a:noFill/>
                </a:ln>
                <a:solidFill>
                  <a:srgbClr val="56A8F5"/>
                </a:solidFill>
                <a:effectLst/>
                <a:latin typeface="Arial Unicode MS"/>
                <a:ea typeface="JetBrains Mono"/>
              </a:rPr>
              <a:t>responseEntity</a:t>
            </a: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User user = </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BCBEC4"/>
                </a:solidFill>
                <a:effectLst/>
                <a:latin typeface="Arial Unicode MS"/>
                <a:ea typeface="JetBrains Mono"/>
              </a:rPr>
              <a:t>User(</a:t>
            </a:r>
            <a:r>
              <a:rPr kumimoji="0" lang="ko-KR" altLang="ko-KR" sz="1100" b="0" i="0" u="none" strike="noStrike" cap="none" normalizeH="0" baseline="0">
                <a:ln>
                  <a:noFill/>
                </a:ln>
                <a:solidFill>
                  <a:srgbClr val="6AAB73"/>
                </a:solidFill>
                <a:effectLst/>
                <a:latin typeface="Arial Unicode MS"/>
                <a:ea typeface="JetBrains Mono"/>
              </a:rPr>
              <a:t>"</a:t>
            </a:r>
            <a:r>
              <a:rPr kumimoji="0" lang="en-US" altLang="ko-KR" sz="1100" b="0" i="0" u="none" strike="noStrike" cap="none" normalizeH="0" baseline="0">
                <a:ln>
                  <a:noFill/>
                </a:ln>
                <a:solidFill>
                  <a:srgbClr val="6AAB73"/>
                </a:solidFill>
                <a:effectLst/>
                <a:latin typeface="Arial Unicode MS"/>
                <a:ea typeface="JetBrains Mono"/>
              </a:rPr>
              <a:t>leaven</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a:t>
            </a:r>
            <a:r>
              <a:rPr kumimoji="0" lang="en-US" altLang="ko-KR" sz="1100" b="0" i="0" u="none" strike="noStrike" cap="none" normalizeH="0" baseline="0">
                <a:ln>
                  <a:noFill/>
                </a:ln>
                <a:solidFill>
                  <a:srgbClr val="6AAB73"/>
                </a:solidFill>
                <a:effectLst/>
                <a:latin typeface="Arial Unicode MS"/>
                <a:ea typeface="JetBrains Mono"/>
              </a:rPr>
              <a:t>leaven </a:t>
            </a:r>
            <a:r>
              <a:rPr kumimoji="0" lang="ko-KR" altLang="ko-KR" sz="1100" b="0" i="0" u="none" strike="noStrike" cap="none" normalizeH="0" baseline="0">
                <a:ln>
                  <a:noFill/>
                </a:ln>
                <a:solidFill>
                  <a:srgbClr val="6AAB73"/>
                </a:solidFill>
                <a:effectLst/>
                <a:latin typeface="Arial Unicode MS"/>
                <a:ea typeface="JetBrains Mono"/>
              </a:rPr>
              <a:t>@example.com"</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new </a:t>
            </a:r>
            <a:r>
              <a:rPr kumimoji="0" lang="ko-KR" altLang="ko-KR" sz="1100" b="0" i="0" u="none" strike="noStrike" cap="none" normalizeH="0" baseline="0">
                <a:ln>
                  <a:noFill/>
                </a:ln>
                <a:solidFill>
                  <a:srgbClr val="BCBEC4"/>
                </a:solidFill>
                <a:effectLst/>
                <a:latin typeface="Arial Unicode MS"/>
                <a:ea typeface="JetBrains Mono"/>
              </a:rPr>
              <a:t>ResponseEntity&lt;&gt;(user</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HttpStatus.OK);</a:t>
            </a:r>
            <a:r>
              <a:rPr kumimoji="0" lang="en-US" altLang="ko-KR" sz="1100" b="0" i="0" u="none" strike="noStrike" cap="none" normalizeH="0" baseline="0">
                <a:ln>
                  <a:noFill/>
                </a:ln>
                <a:solidFill>
                  <a:schemeClr val="bg1">
                    <a:lumMod val="50000"/>
                  </a:schemeClr>
                </a:solidFill>
                <a:effectLst/>
                <a:latin typeface="Arial Unicode MS"/>
                <a:ea typeface="JetBrains Mono"/>
              </a:rPr>
              <a:t> </a:t>
            </a:r>
            <a:r>
              <a:rPr kumimoji="0" lang="en-US" altLang="ko-KR" sz="1000" b="0" i="0" u="none" strike="noStrike" cap="none" normalizeH="0" baseline="0">
                <a:ln>
                  <a:noFill/>
                </a:ln>
                <a:solidFill>
                  <a:schemeClr val="bg1">
                    <a:lumMod val="50000"/>
                  </a:schemeClr>
                </a:solidFill>
                <a:effectLst/>
                <a:latin typeface="Arial Unicode MS"/>
                <a:ea typeface="JetBrains Mono"/>
              </a:rPr>
              <a:t>// User </a:t>
            </a:r>
            <a:r>
              <a:rPr kumimoji="0" lang="ko-KR" altLang="en-US" sz="1000" b="0" i="0" u="none" strike="noStrike" cap="none" normalizeH="0" baseline="0">
                <a:ln>
                  <a:noFill/>
                </a:ln>
                <a:solidFill>
                  <a:schemeClr val="bg1">
                    <a:lumMod val="50000"/>
                  </a:schemeClr>
                </a:solidFill>
                <a:effectLst/>
                <a:latin typeface="Arial Unicode MS"/>
                <a:ea typeface="JetBrains Mono"/>
              </a:rPr>
              <a:t>객체가 </a:t>
            </a:r>
            <a:r>
              <a:rPr kumimoji="0" lang="en-US" altLang="ko-KR" sz="1000" b="0" i="0" u="none" strike="noStrike" cap="none" normalizeH="0" baseline="0">
                <a:ln>
                  <a:noFill/>
                </a:ln>
                <a:solidFill>
                  <a:schemeClr val="bg1">
                    <a:lumMod val="50000"/>
                  </a:schemeClr>
                </a:solidFill>
                <a:effectLst/>
                <a:latin typeface="Arial Unicode MS"/>
                <a:ea typeface="JetBrains Mono"/>
              </a:rPr>
              <a:t>JSON </a:t>
            </a:r>
            <a:r>
              <a:rPr kumimoji="0" lang="ko-KR" altLang="en-US" sz="1000" b="0" i="0" u="none" strike="noStrike" cap="none" normalizeH="0" baseline="0">
                <a:ln>
                  <a:noFill/>
                </a:ln>
                <a:solidFill>
                  <a:schemeClr val="bg1">
                    <a:lumMod val="50000"/>
                  </a:schemeClr>
                </a:solidFill>
                <a:effectLst/>
                <a:latin typeface="Arial Unicode MS"/>
                <a:ea typeface="JetBrains Mono"/>
              </a:rPr>
              <a:t>형식으로 반환되고 상태 코드는 </a:t>
            </a:r>
            <a:r>
              <a:rPr kumimoji="0" lang="en-US" altLang="ko-KR" sz="1000" b="0" i="0" u="none" strike="noStrike" cap="none" normalizeH="0" baseline="0">
                <a:ln>
                  <a:noFill/>
                </a:ln>
                <a:solidFill>
                  <a:schemeClr val="bg1">
                    <a:lumMod val="50000"/>
                  </a:schemeClr>
                </a:solidFill>
                <a:effectLst/>
                <a:latin typeface="Arial Unicode MS"/>
                <a:ea typeface="JetBrains Mono"/>
              </a:rPr>
              <a:t>200 OK</a:t>
            </a:r>
            <a:r>
              <a:rPr kumimoji="0" lang="ko-KR" altLang="en-US" sz="1000" b="0" i="0" u="none" strike="noStrike" cap="none" normalizeH="0" baseline="0">
                <a:ln>
                  <a:noFill/>
                </a:ln>
                <a:solidFill>
                  <a:schemeClr val="bg1">
                    <a:lumMod val="50000"/>
                  </a:schemeClr>
                </a:solidFill>
                <a:effectLst/>
                <a:latin typeface="Arial Unicode MS"/>
                <a:ea typeface="JetBrains Mono"/>
              </a:rPr>
              <a:t>가 된다</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7A7E85"/>
                </a:solidFill>
                <a:effectLst/>
                <a:latin typeface="Arial Unicode MS"/>
                <a:ea typeface="JetBrains Mono"/>
              </a:rPr>
              <a:t>3. </a:t>
            </a:r>
            <a:r>
              <a:rPr kumimoji="0" lang="ko-KR" altLang="ko-KR" sz="1100" b="0" i="0" u="none" strike="noStrike" cap="none" normalizeH="0" baseline="0">
                <a:ln>
                  <a:noFill/>
                </a:ln>
                <a:solidFill>
                  <a:srgbClr val="7A7E85"/>
                </a:solidFill>
                <a:effectLst/>
                <a:latin typeface="Arial Unicode MS"/>
                <a:ea typeface="JetBrains Mono"/>
              </a:rPr>
              <a:t>Callable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예제</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Callable&lt;User&gt; </a:t>
            </a:r>
            <a:r>
              <a:rPr kumimoji="0" lang="en-US" altLang="ko-KR" sz="1100" b="0" i="0" u="none" strike="noStrike" cap="none" normalizeH="0" baseline="0">
                <a:ln>
                  <a:noFill/>
                </a:ln>
                <a:solidFill>
                  <a:srgbClr val="56A8F5"/>
                </a:solidFill>
                <a:effectLst/>
                <a:latin typeface="Arial Unicode MS"/>
                <a:ea typeface="JetBrains Mono"/>
              </a:rPr>
              <a:t>c</a:t>
            </a:r>
            <a:r>
              <a:rPr kumimoji="0" lang="ko-KR" altLang="ko-KR" sz="1100" b="0" i="0" u="none" strike="noStrike" cap="none" normalizeH="0" baseline="0">
                <a:ln>
                  <a:noFill/>
                </a:ln>
                <a:solidFill>
                  <a:srgbClr val="56A8F5"/>
                </a:solidFill>
                <a:effectLst/>
                <a:latin typeface="Arial Unicode MS"/>
                <a:ea typeface="JetBrains Mono"/>
              </a:rPr>
              <a:t>allable</a:t>
            </a: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BCBEC4"/>
                </a:solidFill>
                <a:effectLst/>
                <a:latin typeface="Arial Unicode MS"/>
                <a:ea typeface="JetBrains Mono"/>
              </a:rPr>
              <a:t>() -&gt;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Thread.</a:t>
            </a:r>
            <a:r>
              <a:rPr kumimoji="0" lang="ko-KR" altLang="ko-KR" sz="1100" b="0" i="1" u="none" strike="noStrike" cap="none" normalizeH="0" baseline="0">
                <a:ln>
                  <a:noFill/>
                </a:ln>
                <a:solidFill>
                  <a:srgbClr val="BCBEC4"/>
                </a:solidFill>
                <a:effectLst/>
                <a:latin typeface="Arial Unicode MS"/>
                <a:ea typeface="JetBrains Mono"/>
              </a:rPr>
              <a:t>sleep</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2AACB8"/>
                </a:solidFill>
                <a:effectLst/>
                <a:latin typeface="Arial Unicode MS"/>
                <a:ea typeface="JetBrains Mono"/>
              </a:rPr>
              <a:t>2000</a:t>
            </a: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CF8E6D"/>
                </a:solidFill>
                <a:effectLst/>
                <a:latin typeface="Arial Unicode MS"/>
                <a:ea typeface="JetBrains Mono"/>
              </a:rPr>
              <a:t>return new </a:t>
            </a:r>
            <a:r>
              <a:rPr kumimoji="0" lang="ko-KR" altLang="ko-KR" sz="1100" b="0" i="0" u="none" strike="noStrike" cap="none" normalizeH="0" baseline="0">
                <a:ln>
                  <a:noFill/>
                </a:ln>
                <a:solidFill>
                  <a:srgbClr val="BCBEC4"/>
                </a:solidFill>
                <a:effectLst/>
                <a:latin typeface="Arial Unicode MS"/>
                <a:ea typeface="JetBrains Mono"/>
              </a:rPr>
              <a:t>User(</a:t>
            </a:r>
            <a:r>
              <a:rPr kumimoji="0" lang="ko-KR" altLang="ko-KR" sz="1100" b="0" i="0" u="none" strike="noStrike" cap="none" normalizeH="0" baseline="0">
                <a:ln>
                  <a:noFill/>
                </a:ln>
                <a:solidFill>
                  <a:srgbClr val="6AAB73"/>
                </a:solidFill>
                <a:effectLst/>
                <a:latin typeface="Arial Unicode MS"/>
                <a:ea typeface="JetBrains Mono"/>
              </a:rPr>
              <a:t>"</a:t>
            </a:r>
            <a:r>
              <a:rPr kumimoji="0" lang="en-US" altLang="ko-KR" sz="1100" b="0" i="0" u="none" strike="noStrike" cap="none" normalizeH="0" baseline="0">
                <a:ln>
                  <a:noFill/>
                </a:ln>
                <a:solidFill>
                  <a:srgbClr val="6AAB73"/>
                </a:solidFill>
                <a:effectLst/>
                <a:latin typeface="Arial Unicode MS"/>
                <a:ea typeface="JetBrains Mono"/>
              </a:rPr>
              <a:t>leaven</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a:t>
            </a:r>
            <a:r>
              <a:rPr kumimoji="0" lang="en-US" altLang="ko-KR" sz="1100" b="0" i="0" u="none" strike="noStrike" cap="none" normalizeH="0" baseline="0">
                <a:ln>
                  <a:noFill/>
                </a:ln>
                <a:solidFill>
                  <a:srgbClr val="6AAB73"/>
                </a:solidFill>
                <a:effectLst/>
                <a:latin typeface="Arial Unicode MS"/>
                <a:ea typeface="JetBrains Mono"/>
              </a:rPr>
              <a:t>leaven </a:t>
            </a:r>
            <a:r>
              <a:rPr kumimoji="0" lang="ko-KR" altLang="ko-KR" sz="1100" b="0" i="0" u="none" strike="noStrike" cap="none" normalizeH="0" baseline="0">
                <a:ln>
                  <a:noFill/>
                </a:ln>
                <a:solidFill>
                  <a:srgbClr val="6AAB73"/>
                </a:solidFill>
                <a:effectLst/>
                <a:latin typeface="Arial Unicode MS"/>
                <a:ea typeface="JetBrains Mono"/>
              </a:rPr>
              <a:t>@example.com"</a:t>
            </a:r>
            <a:r>
              <a:rPr kumimoji="0" lang="ko-KR" altLang="ko-KR" sz="1100" b="0" i="0" u="none" strike="noStrike" cap="none" normalizeH="0" baseline="0">
                <a:ln>
                  <a:noFill/>
                </a:ln>
                <a:solidFill>
                  <a:srgbClr val="BCBEC4"/>
                </a:solidFill>
                <a:effectLst/>
                <a:latin typeface="Arial Unicode MS"/>
                <a:ea typeface="JetBrains Mono"/>
              </a:rPr>
              <a:t>);</a:t>
            </a:r>
            <a:r>
              <a:rPr kumimoji="0" lang="en-US" altLang="ko-KR" sz="1100" b="0" i="0" u="none" strike="noStrike" cap="none" normalizeH="0" baseline="0">
                <a:ln>
                  <a:noFill/>
                </a:ln>
                <a:solidFill>
                  <a:schemeClr val="bg1">
                    <a:lumMod val="50000"/>
                  </a:schemeClr>
                </a:solidFill>
                <a:effectLst/>
                <a:latin typeface="Arial Unicode MS"/>
                <a:ea typeface="JetBrains Mono"/>
              </a:rPr>
              <a:t> </a:t>
            </a:r>
            <a:r>
              <a:rPr kumimoji="0" lang="en-US" altLang="ko-KR" sz="1000" b="0" i="0" u="none" strike="noStrike" cap="none" normalizeH="0" baseline="0">
                <a:ln>
                  <a:noFill/>
                </a:ln>
                <a:solidFill>
                  <a:schemeClr val="bg1">
                    <a:lumMod val="50000"/>
                  </a:schemeClr>
                </a:solidFill>
                <a:effectLst/>
                <a:latin typeface="Arial Unicode MS"/>
                <a:ea typeface="JetBrains Mono"/>
              </a:rPr>
              <a:t>//</a:t>
            </a:r>
            <a:r>
              <a:rPr lang="ko-KR" altLang="en-US" sz="1000">
                <a:latin typeface="+mn-ea"/>
              </a:rPr>
              <a:t> </a:t>
            </a:r>
            <a:r>
              <a:rPr lang="ko-KR" altLang="en-US" sz="1000">
                <a:solidFill>
                  <a:schemeClr val="bg1">
                    <a:lumMod val="50000"/>
                  </a:schemeClr>
                </a:solidFill>
                <a:latin typeface="+mn-ea"/>
              </a:rPr>
              <a:t>비동기 작업이 완료되면 </a:t>
            </a:r>
            <a:r>
              <a:rPr lang="en-US" altLang="ko-KR" sz="1000">
                <a:solidFill>
                  <a:schemeClr val="bg1">
                    <a:lumMod val="50000"/>
                  </a:schemeClr>
                </a:solidFill>
                <a:latin typeface="+mn-ea"/>
              </a:rPr>
              <a:t>User </a:t>
            </a:r>
            <a:r>
              <a:rPr lang="ko-KR" altLang="en-US" sz="1000">
                <a:solidFill>
                  <a:schemeClr val="bg1">
                    <a:lumMod val="50000"/>
                  </a:schemeClr>
                </a:solidFill>
                <a:latin typeface="+mn-ea"/>
              </a:rPr>
              <a:t>객체가 </a:t>
            </a:r>
            <a:r>
              <a:rPr lang="en-US" altLang="ko-KR" sz="1000">
                <a:solidFill>
                  <a:schemeClr val="bg1">
                    <a:lumMod val="50000"/>
                  </a:schemeClr>
                </a:solidFill>
                <a:latin typeface="+mn-ea"/>
              </a:rPr>
              <a:t>JSON </a:t>
            </a:r>
            <a:r>
              <a:rPr lang="ko-KR" altLang="en-US" sz="1000">
                <a:solidFill>
                  <a:schemeClr val="bg1">
                    <a:lumMod val="50000"/>
                  </a:schemeClr>
                </a:solidFill>
                <a:latin typeface="+mn-ea"/>
              </a:rPr>
              <a:t>형식으로 응답 본문에 작성된다</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324619000"/>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2CB383-6C38-1F05-F518-93011742275C}"/>
            </a:ext>
          </a:extLst>
        </p:cNvPr>
        <p:cNvGrpSpPr/>
        <p:nvPr/>
      </p:nvGrpSpPr>
      <p:grpSpPr>
        <a:xfrm>
          <a:off x="0" y="0"/>
          <a:ext cx="0" cy="0"/>
          <a:chOff x="0" y="0"/>
          <a:chExt cx="0" cy="0"/>
        </a:xfrm>
      </p:grpSpPr>
      <p:sp>
        <p:nvSpPr>
          <p:cNvPr id="9" name="사각형: 둥근 모서리 8">
            <a:extLst>
              <a:ext uri="{FF2B5EF4-FFF2-40B4-BE49-F238E27FC236}">
                <a16:creationId xmlns:a16="http://schemas.microsoft.com/office/drawing/2014/main" id="{5C62448C-D03D-2B2F-A525-D67E0EA1FC58}"/>
              </a:ext>
            </a:extLst>
          </p:cNvPr>
          <p:cNvSpPr/>
          <p:nvPr/>
        </p:nvSpPr>
        <p:spPr>
          <a:xfrm>
            <a:off x="174460" y="591914"/>
            <a:ext cx="11724772" cy="6124073"/>
          </a:xfrm>
          <a:prstGeom prst="roundRect">
            <a:avLst>
              <a:gd name="adj" fmla="val 4640"/>
            </a:avLst>
          </a:prstGeom>
          <a:ln w="952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AA27295B-BB02-FB96-CDD3-708F87FE3DE8}"/>
              </a:ext>
            </a:extLst>
          </p:cNvPr>
          <p:cNvSpPr txBox="1"/>
          <p:nvPr/>
        </p:nvSpPr>
        <p:spPr>
          <a:xfrm>
            <a:off x="174460" y="2980384"/>
            <a:ext cx="1732545" cy="707886"/>
          </a:xfrm>
          <a:prstGeom prst="rect">
            <a:avLst/>
          </a:prstGeom>
          <a:noFill/>
        </p:spPr>
        <p:txBody>
          <a:bodyPr wrap="square">
            <a:spAutoFit/>
          </a:bodyPr>
          <a:lstStyle/>
          <a:p>
            <a:pPr algn="ctr" fontAlgn="ctr"/>
            <a:r>
              <a:rPr lang="en-US" altLang="ko-KR" sz="2000" b="1" i="0" kern="1200">
                <a:solidFill>
                  <a:schemeClr val="dk1"/>
                </a:solidFill>
                <a:effectLst/>
                <a:latin typeface="+mn-lt"/>
                <a:ea typeface="+mn-ea"/>
                <a:cs typeface="+mn-cs"/>
              </a:rPr>
              <a:t>ReturnValueHandler</a:t>
            </a:r>
          </a:p>
        </p:txBody>
      </p:sp>
      <p:sp>
        <p:nvSpPr>
          <p:cNvPr id="10" name="직사각형 9">
            <a:extLst>
              <a:ext uri="{FF2B5EF4-FFF2-40B4-BE49-F238E27FC236}">
                <a16:creationId xmlns:a16="http://schemas.microsoft.com/office/drawing/2014/main" id="{4F6F99F7-CE88-3188-6253-08EBDE0798CE}"/>
              </a:ext>
            </a:extLst>
          </p:cNvPr>
          <p:cNvSpPr/>
          <p:nvPr/>
        </p:nvSpPr>
        <p:spPr>
          <a:xfrm>
            <a:off x="102382" y="135997"/>
            <a:ext cx="5849422"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반환 타입으로 사용할 수 있는 </a:t>
            </a:r>
            <a:r>
              <a:rPr lang="en-US" altLang="ko-KR" b="1">
                <a:solidFill>
                  <a:schemeClr val="accent1">
                    <a:lumMod val="75000"/>
                  </a:schemeClr>
                </a:solidFill>
                <a:latin typeface="+mn-ea"/>
              </a:rPr>
              <a:t>ReturnValueHandler</a:t>
            </a:r>
            <a:endParaRPr lang="ko-KR" altLang="en-US" b="1">
              <a:solidFill>
                <a:schemeClr val="accent1">
                  <a:lumMod val="75000"/>
                </a:schemeClr>
              </a:solidFill>
              <a:latin typeface="+mn-ea"/>
            </a:endParaRPr>
          </a:p>
        </p:txBody>
      </p:sp>
      <p:sp>
        <p:nvSpPr>
          <p:cNvPr id="12" name="오른쪽 중괄호 11">
            <a:extLst>
              <a:ext uri="{FF2B5EF4-FFF2-40B4-BE49-F238E27FC236}">
                <a16:creationId xmlns:a16="http://schemas.microsoft.com/office/drawing/2014/main" id="{1FBB1701-1960-067F-7BB1-4AD16C7389A8}"/>
              </a:ext>
            </a:extLst>
          </p:cNvPr>
          <p:cNvSpPr/>
          <p:nvPr/>
        </p:nvSpPr>
        <p:spPr>
          <a:xfrm>
            <a:off x="6448925" y="800100"/>
            <a:ext cx="150395" cy="5702968"/>
          </a:xfrm>
          <a:prstGeom prst="rightBrace">
            <a:avLst>
              <a:gd name="adj1" fmla="val 84333"/>
              <a:gd name="adj2" fmla="val 50000"/>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cxnSp>
        <p:nvCxnSpPr>
          <p:cNvPr id="14" name="직선 화살표 연결선 13">
            <a:extLst>
              <a:ext uri="{FF2B5EF4-FFF2-40B4-BE49-F238E27FC236}">
                <a16:creationId xmlns:a16="http://schemas.microsoft.com/office/drawing/2014/main" id="{EA0E3016-2463-1C6B-76F0-628B7DBF9FEF}"/>
              </a:ext>
            </a:extLst>
          </p:cNvPr>
          <p:cNvCxnSpPr>
            <a:cxnSpLocks/>
            <a:stCxn id="12" idx="1"/>
          </p:cNvCxnSpPr>
          <p:nvPr/>
        </p:nvCxnSpPr>
        <p:spPr>
          <a:xfrm>
            <a:off x="6599320" y="3651584"/>
            <a:ext cx="151008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E9FDCD6D-9A59-D229-FA77-8446F62C6EB8}"/>
              </a:ext>
            </a:extLst>
          </p:cNvPr>
          <p:cNvSpPr txBox="1"/>
          <p:nvPr/>
        </p:nvSpPr>
        <p:spPr>
          <a:xfrm>
            <a:off x="6599320" y="3346682"/>
            <a:ext cx="1450993" cy="261610"/>
          </a:xfrm>
          <a:prstGeom prst="rect">
            <a:avLst/>
          </a:prstGeom>
          <a:noFill/>
        </p:spPr>
        <p:txBody>
          <a:bodyPr wrap="square">
            <a:spAutoFit/>
          </a:bodyPr>
          <a:lstStyle/>
          <a:p>
            <a:r>
              <a:rPr lang="en-US" altLang="ko-KR" sz="1100">
                <a:solidFill>
                  <a:schemeClr val="accent1">
                    <a:lumMod val="75000"/>
                  </a:schemeClr>
                </a:solidFill>
                <a:latin typeface="+mn-ea"/>
              </a:rPr>
              <a:t>handleReturnValue()</a:t>
            </a:r>
            <a:endParaRPr lang="ko-KR" altLang="en-US" sz="1100"/>
          </a:p>
        </p:txBody>
      </p:sp>
      <p:graphicFrame>
        <p:nvGraphicFramePr>
          <p:cNvPr id="2" name="표 1">
            <a:extLst>
              <a:ext uri="{FF2B5EF4-FFF2-40B4-BE49-F238E27FC236}">
                <a16:creationId xmlns:a16="http://schemas.microsoft.com/office/drawing/2014/main" id="{78514DA6-103E-C9BE-2D3B-BCA82BF954EE}"/>
              </a:ext>
            </a:extLst>
          </p:cNvPr>
          <p:cNvGraphicFramePr>
            <a:graphicFrameLocks noGrp="1"/>
          </p:cNvGraphicFramePr>
          <p:nvPr>
            <p:extLst>
              <p:ext uri="{D42A27DB-BD31-4B8C-83A1-F6EECF244321}">
                <p14:modId xmlns:p14="http://schemas.microsoft.com/office/powerpoint/2010/main" val="3974835779"/>
              </p:ext>
            </p:extLst>
          </p:nvPr>
        </p:nvGraphicFramePr>
        <p:xfrm>
          <a:off x="2009274" y="727912"/>
          <a:ext cx="4373479" cy="5775156"/>
        </p:xfrm>
        <a:graphic>
          <a:graphicData uri="http://schemas.openxmlformats.org/drawingml/2006/table">
            <a:tbl>
              <a:tblPr>
                <a:tableStyleId>{5C22544A-7EE6-4342-B048-85BDC9FD1C3A}</a:tableStyleId>
              </a:tblPr>
              <a:tblGrid>
                <a:gridCol w="4373479">
                  <a:extLst>
                    <a:ext uri="{9D8B030D-6E8A-4147-A177-3AD203B41FA5}">
                      <a16:colId xmlns:a16="http://schemas.microsoft.com/office/drawing/2014/main" val="3599662924"/>
                    </a:ext>
                  </a:extLst>
                </a:gridCol>
              </a:tblGrid>
              <a:tr h="320842">
                <a:tc>
                  <a:txBody>
                    <a:bodyPr/>
                    <a:lstStyle/>
                    <a:p>
                      <a:pPr algn="l" fontAlgn="ctr"/>
                      <a:r>
                        <a:rPr lang="en-US" sz="1100" u="none" strike="noStrike">
                          <a:effectLst/>
                        </a:rPr>
                        <a:t>@ResponseBody</a:t>
                      </a:r>
                      <a:endParaRPr lang="en-US" sz="1100" b="0" i="0" u="none" strike="noStrike">
                        <a:solidFill>
                          <a:srgbClr val="191E1E"/>
                        </a:solidFill>
                        <a:effectLst/>
                        <a:latin typeface="Var(--monospace-font-family)"/>
                        <a:ea typeface="맑은 고딕" panose="020B0503020000020004" pitchFamily="50" charset="-127"/>
                      </a:endParaRPr>
                    </a:p>
                  </a:txBody>
                  <a:tcPr marL="3385" marR="3385" marT="3385" marB="0" anchor="ctr">
                    <a:solidFill>
                      <a:schemeClr val="bg1"/>
                    </a:solidFill>
                  </a:tcPr>
                </a:tc>
                <a:extLst>
                  <a:ext uri="{0D108BD9-81ED-4DB2-BD59-A6C34878D82A}">
                    <a16:rowId xmlns:a16="http://schemas.microsoft.com/office/drawing/2014/main" val="3856947854"/>
                  </a:ext>
                </a:extLst>
              </a:tr>
              <a:tr h="320842">
                <a:tc>
                  <a:txBody>
                    <a:bodyPr/>
                    <a:lstStyle/>
                    <a:p>
                      <a:pPr algn="l" fontAlgn="ctr"/>
                      <a:r>
                        <a:rPr lang="en-US" sz="1100" u="none" strike="noStrike">
                          <a:effectLst/>
                        </a:rPr>
                        <a:t>HttpEntity&lt;B&gt;, ResponseEntity&lt;B&gt;</a:t>
                      </a:r>
                      <a:endParaRPr lang="en-US" sz="1100" b="0" i="0" u="none" strike="noStrike">
                        <a:solidFill>
                          <a:srgbClr val="191E1E"/>
                        </a:solidFill>
                        <a:effectLst/>
                        <a:latin typeface="Var(--monospace-font-family)"/>
                        <a:ea typeface="맑은 고딕" panose="020B0503020000020004" pitchFamily="50" charset="-127"/>
                      </a:endParaRPr>
                    </a:p>
                  </a:txBody>
                  <a:tcPr marL="3385" marR="3385" marT="3385" marB="0" anchor="ctr">
                    <a:solidFill>
                      <a:schemeClr val="bg1"/>
                    </a:solidFill>
                  </a:tcPr>
                </a:tc>
                <a:extLst>
                  <a:ext uri="{0D108BD9-81ED-4DB2-BD59-A6C34878D82A}">
                    <a16:rowId xmlns:a16="http://schemas.microsoft.com/office/drawing/2014/main" val="2543663446"/>
                  </a:ext>
                </a:extLst>
              </a:tr>
              <a:tr h="320842">
                <a:tc>
                  <a:txBody>
                    <a:bodyPr/>
                    <a:lstStyle/>
                    <a:p>
                      <a:pPr algn="l" fontAlgn="ctr"/>
                      <a:r>
                        <a:rPr lang="en-US" sz="1100" u="none" strike="noStrike">
                          <a:effectLst/>
                        </a:rPr>
                        <a:t>HttpHeaders</a:t>
                      </a:r>
                      <a:endParaRPr lang="en-US" sz="1100" b="0" i="0" u="none" strike="noStrike">
                        <a:solidFill>
                          <a:srgbClr val="191E1E"/>
                        </a:solidFill>
                        <a:effectLst/>
                        <a:latin typeface="Var(--monospace-font-family)"/>
                        <a:ea typeface="맑은 고딕" panose="020B0503020000020004" pitchFamily="50" charset="-127"/>
                      </a:endParaRPr>
                    </a:p>
                  </a:txBody>
                  <a:tcPr marL="3385" marR="3385" marT="3385" marB="0" anchor="ctr">
                    <a:solidFill>
                      <a:schemeClr val="bg1"/>
                    </a:solidFill>
                  </a:tcPr>
                </a:tc>
                <a:extLst>
                  <a:ext uri="{0D108BD9-81ED-4DB2-BD59-A6C34878D82A}">
                    <a16:rowId xmlns:a16="http://schemas.microsoft.com/office/drawing/2014/main" val="184739028"/>
                  </a:ext>
                </a:extLst>
              </a:tr>
              <a:tr h="320842">
                <a:tc>
                  <a:txBody>
                    <a:bodyPr/>
                    <a:lstStyle/>
                    <a:p>
                      <a:pPr algn="l" fontAlgn="ctr"/>
                      <a:r>
                        <a:rPr lang="en-US" sz="1100" u="none" strike="noStrike">
                          <a:effectLst/>
                        </a:rPr>
                        <a:t>ErrorResponse</a:t>
                      </a:r>
                      <a:endParaRPr lang="en-US" sz="1100" b="0" i="0" u="none" strike="noStrike">
                        <a:solidFill>
                          <a:srgbClr val="191E1E"/>
                        </a:solidFill>
                        <a:effectLst/>
                        <a:latin typeface="Var(--monospace-font-family)"/>
                        <a:ea typeface="맑은 고딕" panose="020B0503020000020004" pitchFamily="50" charset="-127"/>
                      </a:endParaRPr>
                    </a:p>
                  </a:txBody>
                  <a:tcPr marL="3385" marR="3385" marT="3385" marB="0" anchor="ctr">
                    <a:solidFill>
                      <a:schemeClr val="bg1"/>
                    </a:solidFill>
                  </a:tcPr>
                </a:tc>
                <a:extLst>
                  <a:ext uri="{0D108BD9-81ED-4DB2-BD59-A6C34878D82A}">
                    <a16:rowId xmlns:a16="http://schemas.microsoft.com/office/drawing/2014/main" val="2362621449"/>
                  </a:ext>
                </a:extLst>
              </a:tr>
              <a:tr h="320842">
                <a:tc>
                  <a:txBody>
                    <a:bodyPr/>
                    <a:lstStyle/>
                    <a:p>
                      <a:pPr algn="l" fontAlgn="ctr"/>
                      <a:r>
                        <a:rPr lang="en-US" sz="1100" u="none" strike="noStrike">
                          <a:effectLst/>
                        </a:rPr>
                        <a:t>ProblemDetail</a:t>
                      </a:r>
                      <a:endParaRPr lang="en-US" sz="1100" b="0" i="0" u="none" strike="noStrike">
                        <a:solidFill>
                          <a:srgbClr val="191E1E"/>
                        </a:solidFill>
                        <a:effectLst/>
                        <a:latin typeface="Var(--monospace-font-family)"/>
                        <a:ea typeface="맑은 고딕" panose="020B0503020000020004" pitchFamily="50" charset="-127"/>
                      </a:endParaRPr>
                    </a:p>
                  </a:txBody>
                  <a:tcPr marL="3385" marR="3385" marT="3385" marB="0" anchor="ctr">
                    <a:solidFill>
                      <a:schemeClr val="bg1"/>
                    </a:solidFill>
                  </a:tcPr>
                </a:tc>
                <a:extLst>
                  <a:ext uri="{0D108BD9-81ED-4DB2-BD59-A6C34878D82A}">
                    <a16:rowId xmlns:a16="http://schemas.microsoft.com/office/drawing/2014/main" val="2918933275"/>
                  </a:ext>
                </a:extLst>
              </a:tr>
              <a:tr h="320842">
                <a:tc>
                  <a:txBody>
                    <a:bodyPr/>
                    <a:lstStyle/>
                    <a:p>
                      <a:pPr algn="l" fontAlgn="ctr"/>
                      <a:r>
                        <a:rPr lang="en-US" sz="1100" u="none" strike="noStrike">
                          <a:effectLst/>
                        </a:rPr>
                        <a:t>String</a:t>
                      </a:r>
                      <a:endParaRPr lang="en-US" sz="1100" b="0" i="0" u="none" strike="noStrike">
                        <a:solidFill>
                          <a:srgbClr val="191E1E"/>
                        </a:solidFill>
                        <a:effectLst/>
                        <a:latin typeface="Var(--monospace-font-family)"/>
                        <a:ea typeface="맑은 고딕" panose="020B0503020000020004" pitchFamily="50" charset="-127"/>
                      </a:endParaRPr>
                    </a:p>
                  </a:txBody>
                  <a:tcPr marL="3385" marR="3385" marT="3385" marB="0" anchor="ctr">
                    <a:solidFill>
                      <a:schemeClr val="bg1"/>
                    </a:solidFill>
                  </a:tcPr>
                </a:tc>
                <a:extLst>
                  <a:ext uri="{0D108BD9-81ED-4DB2-BD59-A6C34878D82A}">
                    <a16:rowId xmlns:a16="http://schemas.microsoft.com/office/drawing/2014/main" val="77405243"/>
                  </a:ext>
                </a:extLst>
              </a:tr>
              <a:tr h="320842">
                <a:tc>
                  <a:txBody>
                    <a:bodyPr/>
                    <a:lstStyle/>
                    <a:p>
                      <a:pPr algn="l" fontAlgn="ctr"/>
                      <a:r>
                        <a:rPr lang="en-US" sz="1100" u="none" strike="noStrike">
                          <a:effectLst/>
                        </a:rPr>
                        <a:t>View</a:t>
                      </a:r>
                      <a:endParaRPr lang="en-US" sz="1100" b="0" i="0" u="none" strike="noStrike">
                        <a:solidFill>
                          <a:srgbClr val="191E1E"/>
                        </a:solidFill>
                        <a:effectLst/>
                        <a:latin typeface="Var(--monospace-font-family)"/>
                        <a:ea typeface="맑은 고딕" panose="020B0503020000020004" pitchFamily="50" charset="-127"/>
                      </a:endParaRPr>
                    </a:p>
                  </a:txBody>
                  <a:tcPr marL="3385" marR="3385" marT="3385" marB="0" anchor="ctr">
                    <a:solidFill>
                      <a:schemeClr val="bg1"/>
                    </a:solidFill>
                  </a:tcPr>
                </a:tc>
                <a:extLst>
                  <a:ext uri="{0D108BD9-81ED-4DB2-BD59-A6C34878D82A}">
                    <a16:rowId xmlns:a16="http://schemas.microsoft.com/office/drawing/2014/main" val="588531505"/>
                  </a:ext>
                </a:extLst>
              </a:tr>
              <a:tr h="320842">
                <a:tc>
                  <a:txBody>
                    <a:bodyPr/>
                    <a:lstStyle/>
                    <a:p>
                      <a:pPr algn="l" fontAlgn="ctr"/>
                      <a:r>
                        <a:rPr lang="en-US" sz="1100" u="none" strike="noStrike">
                          <a:effectLst/>
                        </a:rPr>
                        <a:t>java.util.Map, org.springframework.ui.Model</a:t>
                      </a:r>
                      <a:endParaRPr lang="en-US" sz="1100" b="0" i="0" u="none" strike="noStrike">
                        <a:solidFill>
                          <a:srgbClr val="191E1E"/>
                        </a:solidFill>
                        <a:effectLst/>
                        <a:latin typeface="Var(--monospace-font-family)"/>
                        <a:ea typeface="맑은 고딕" panose="020B0503020000020004" pitchFamily="50" charset="-127"/>
                      </a:endParaRPr>
                    </a:p>
                  </a:txBody>
                  <a:tcPr marL="3385" marR="3385" marT="3385" marB="0" anchor="ctr">
                    <a:solidFill>
                      <a:schemeClr val="bg1"/>
                    </a:solidFill>
                  </a:tcPr>
                </a:tc>
                <a:extLst>
                  <a:ext uri="{0D108BD9-81ED-4DB2-BD59-A6C34878D82A}">
                    <a16:rowId xmlns:a16="http://schemas.microsoft.com/office/drawing/2014/main" val="2968649237"/>
                  </a:ext>
                </a:extLst>
              </a:tr>
              <a:tr h="320842">
                <a:tc>
                  <a:txBody>
                    <a:bodyPr/>
                    <a:lstStyle/>
                    <a:p>
                      <a:pPr algn="l" fontAlgn="ctr"/>
                      <a:r>
                        <a:rPr lang="en-US" sz="1100" u="none" strike="noStrike">
                          <a:effectLst/>
                        </a:rPr>
                        <a:t>@ModelAttribute</a:t>
                      </a:r>
                      <a:endParaRPr lang="en-US" sz="1100" b="0" i="0" u="none" strike="noStrike">
                        <a:solidFill>
                          <a:srgbClr val="191E1E"/>
                        </a:solidFill>
                        <a:effectLst/>
                        <a:latin typeface="Var(--monospace-font-family)"/>
                        <a:ea typeface="맑은 고딕" panose="020B0503020000020004" pitchFamily="50" charset="-127"/>
                      </a:endParaRPr>
                    </a:p>
                  </a:txBody>
                  <a:tcPr marL="3385" marR="3385" marT="3385" marB="0" anchor="ctr">
                    <a:solidFill>
                      <a:schemeClr val="bg1"/>
                    </a:solidFill>
                  </a:tcPr>
                </a:tc>
                <a:extLst>
                  <a:ext uri="{0D108BD9-81ED-4DB2-BD59-A6C34878D82A}">
                    <a16:rowId xmlns:a16="http://schemas.microsoft.com/office/drawing/2014/main" val="3547313529"/>
                  </a:ext>
                </a:extLst>
              </a:tr>
              <a:tr h="320842">
                <a:tc>
                  <a:txBody>
                    <a:bodyPr/>
                    <a:lstStyle/>
                    <a:p>
                      <a:pPr algn="l" fontAlgn="ctr"/>
                      <a:r>
                        <a:rPr lang="en-US" sz="1100" u="none" strike="noStrike">
                          <a:effectLst/>
                        </a:rPr>
                        <a:t>ModelAndView object</a:t>
                      </a:r>
                      <a:endParaRPr lang="en-US" sz="1100" b="0" i="0" u="none" strike="noStrike">
                        <a:solidFill>
                          <a:srgbClr val="191E1E"/>
                        </a:solidFill>
                        <a:effectLst/>
                        <a:latin typeface="Var(--monospace-font-family)"/>
                        <a:ea typeface="맑은 고딕" panose="020B0503020000020004" pitchFamily="50" charset="-127"/>
                      </a:endParaRPr>
                    </a:p>
                  </a:txBody>
                  <a:tcPr marL="3385" marR="3385" marT="3385" marB="0" anchor="ctr">
                    <a:solidFill>
                      <a:schemeClr val="bg1"/>
                    </a:solidFill>
                  </a:tcPr>
                </a:tc>
                <a:extLst>
                  <a:ext uri="{0D108BD9-81ED-4DB2-BD59-A6C34878D82A}">
                    <a16:rowId xmlns:a16="http://schemas.microsoft.com/office/drawing/2014/main" val="2600041729"/>
                  </a:ext>
                </a:extLst>
              </a:tr>
              <a:tr h="320842">
                <a:tc>
                  <a:txBody>
                    <a:bodyPr/>
                    <a:lstStyle/>
                    <a:p>
                      <a:pPr algn="l" fontAlgn="ctr"/>
                      <a:r>
                        <a:rPr lang="en-US" sz="1100" u="none" strike="noStrike">
                          <a:effectLst/>
                        </a:rPr>
                        <a:t>FragmentsRendering, Collection&lt;ModelAndView&gt;</a:t>
                      </a:r>
                      <a:endParaRPr lang="en-US" sz="1100" b="0" i="0" u="none" strike="noStrike">
                        <a:solidFill>
                          <a:srgbClr val="191E1E"/>
                        </a:solidFill>
                        <a:effectLst/>
                        <a:latin typeface="Var(--monospace-font-family)"/>
                        <a:ea typeface="맑은 고딕" panose="020B0503020000020004" pitchFamily="50" charset="-127"/>
                      </a:endParaRPr>
                    </a:p>
                  </a:txBody>
                  <a:tcPr marL="3385" marR="3385" marT="3385" marB="0" anchor="ctr">
                    <a:solidFill>
                      <a:schemeClr val="bg1"/>
                    </a:solidFill>
                  </a:tcPr>
                </a:tc>
                <a:extLst>
                  <a:ext uri="{0D108BD9-81ED-4DB2-BD59-A6C34878D82A}">
                    <a16:rowId xmlns:a16="http://schemas.microsoft.com/office/drawing/2014/main" val="1770451929"/>
                  </a:ext>
                </a:extLst>
              </a:tr>
              <a:tr h="320842">
                <a:tc>
                  <a:txBody>
                    <a:bodyPr/>
                    <a:lstStyle/>
                    <a:p>
                      <a:pPr algn="l" fontAlgn="ctr"/>
                      <a:r>
                        <a:rPr lang="en-US" sz="1100" u="none" strike="noStrike">
                          <a:effectLst/>
                        </a:rPr>
                        <a:t>void</a:t>
                      </a:r>
                      <a:endParaRPr lang="en-US" sz="1100" b="0" i="0" u="none" strike="noStrike">
                        <a:solidFill>
                          <a:srgbClr val="191E1E"/>
                        </a:solidFill>
                        <a:effectLst/>
                        <a:latin typeface="Var(--monospace-font-family)"/>
                        <a:ea typeface="맑은 고딕" panose="020B0503020000020004" pitchFamily="50" charset="-127"/>
                      </a:endParaRPr>
                    </a:p>
                  </a:txBody>
                  <a:tcPr marL="3385" marR="3385" marT="3385" marB="0" anchor="ctr">
                    <a:solidFill>
                      <a:schemeClr val="bg1"/>
                    </a:solidFill>
                  </a:tcPr>
                </a:tc>
                <a:extLst>
                  <a:ext uri="{0D108BD9-81ED-4DB2-BD59-A6C34878D82A}">
                    <a16:rowId xmlns:a16="http://schemas.microsoft.com/office/drawing/2014/main" val="1767403385"/>
                  </a:ext>
                </a:extLst>
              </a:tr>
              <a:tr h="320842">
                <a:tc>
                  <a:txBody>
                    <a:bodyPr/>
                    <a:lstStyle/>
                    <a:p>
                      <a:pPr algn="l" fontAlgn="ctr"/>
                      <a:r>
                        <a:rPr lang="en-US" sz="1100" u="none" strike="noStrike">
                          <a:effectLst/>
                        </a:rPr>
                        <a:t>DeferredResult&lt;V&gt;</a:t>
                      </a:r>
                      <a:endParaRPr lang="en-US" sz="1100" b="0" i="0" u="none" strike="noStrike">
                        <a:solidFill>
                          <a:srgbClr val="191E1E"/>
                        </a:solidFill>
                        <a:effectLst/>
                        <a:latin typeface="Var(--monospace-font-family)"/>
                        <a:ea typeface="맑은 고딕" panose="020B0503020000020004" pitchFamily="50" charset="-127"/>
                      </a:endParaRPr>
                    </a:p>
                  </a:txBody>
                  <a:tcPr marL="3385" marR="3385" marT="3385" marB="0" anchor="ctr">
                    <a:solidFill>
                      <a:schemeClr val="bg1"/>
                    </a:solidFill>
                  </a:tcPr>
                </a:tc>
                <a:extLst>
                  <a:ext uri="{0D108BD9-81ED-4DB2-BD59-A6C34878D82A}">
                    <a16:rowId xmlns:a16="http://schemas.microsoft.com/office/drawing/2014/main" val="759941013"/>
                  </a:ext>
                </a:extLst>
              </a:tr>
              <a:tr h="320842">
                <a:tc>
                  <a:txBody>
                    <a:bodyPr/>
                    <a:lstStyle/>
                    <a:p>
                      <a:pPr algn="l" fontAlgn="ctr"/>
                      <a:r>
                        <a:rPr lang="en-US" sz="1100" u="none" strike="noStrike">
                          <a:effectLst/>
                        </a:rPr>
                        <a:t>Callable&lt;V&gt;</a:t>
                      </a:r>
                      <a:endParaRPr lang="en-US" sz="1100" b="0" i="0" u="none" strike="noStrike">
                        <a:solidFill>
                          <a:srgbClr val="191E1E"/>
                        </a:solidFill>
                        <a:effectLst/>
                        <a:latin typeface="Var(--monospace-font-family)"/>
                        <a:ea typeface="맑은 고딕" panose="020B0503020000020004" pitchFamily="50" charset="-127"/>
                      </a:endParaRPr>
                    </a:p>
                  </a:txBody>
                  <a:tcPr marL="3385" marR="3385" marT="3385" marB="0" anchor="ctr">
                    <a:solidFill>
                      <a:schemeClr val="bg1"/>
                    </a:solidFill>
                  </a:tcPr>
                </a:tc>
                <a:extLst>
                  <a:ext uri="{0D108BD9-81ED-4DB2-BD59-A6C34878D82A}">
                    <a16:rowId xmlns:a16="http://schemas.microsoft.com/office/drawing/2014/main" val="2012681037"/>
                  </a:ext>
                </a:extLst>
              </a:tr>
              <a:tr h="320842">
                <a:tc>
                  <a:txBody>
                    <a:bodyPr/>
                    <a:lstStyle/>
                    <a:p>
                      <a:pPr algn="l" fontAlgn="ctr"/>
                      <a:r>
                        <a:rPr lang="en-US" sz="1100" u="none" strike="noStrike">
                          <a:effectLst/>
                        </a:rPr>
                        <a:t>ListenableFuture&lt;V&gt;, CompletionStage&lt;V&gt;, CompletableFuture&lt;V&gt;</a:t>
                      </a:r>
                      <a:endParaRPr lang="en-US" sz="1100" b="0" i="0" u="none" strike="noStrike">
                        <a:solidFill>
                          <a:srgbClr val="191E1E"/>
                        </a:solidFill>
                        <a:effectLst/>
                        <a:latin typeface="Var(--monospace-font-family)"/>
                        <a:ea typeface="맑은 고딕" panose="020B0503020000020004" pitchFamily="50" charset="-127"/>
                      </a:endParaRPr>
                    </a:p>
                  </a:txBody>
                  <a:tcPr marL="3385" marR="3385" marT="3385" marB="0" anchor="ctr">
                    <a:solidFill>
                      <a:schemeClr val="bg1"/>
                    </a:solidFill>
                  </a:tcPr>
                </a:tc>
                <a:extLst>
                  <a:ext uri="{0D108BD9-81ED-4DB2-BD59-A6C34878D82A}">
                    <a16:rowId xmlns:a16="http://schemas.microsoft.com/office/drawing/2014/main" val="1403019421"/>
                  </a:ext>
                </a:extLst>
              </a:tr>
              <a:tr h="320842">
                <a:tc>
                  <a:txBody>
                    <a:bodyPr/>
                    <a:lstStyle/>
                    <a:p>
                      <a:pPr algn="l" fontAlgn="ctr"/>
                      <a:r>
                        <a:rPr lang="en-US" sz="1100" u="none" strike="noStrike">
                          <a:effectLst/>
                        </a:rPr>
                        <a:t>ResponseBodyEmitter, SseEmitter</a:t>
                      </a:r>
                      <a:endParaRPr lang="en-US" sz="1100" b="0" i="0" u="none" strike="noStrike">
                        <a:solidFill>
                          <a:srgbClr val="191E1E"/>
                        </a:solidFill>
                        <a:effectLst/>
                        <a:latin typeface="Var(--monospace-font-family)"/>
                        <a:ea typeface="맑은 고딕" panose="020B0503020000020004" pitchFamily="50" charset="-127"/>
                      </a:endParaRPr>
                    </a:p>
                  </a:txBody>
                  <a:tcPr marL="3385" marR="3385" marT="3385" marB="0" anchor="ctr">
                    <a:solidFill>
                      <a:schemeClr val="bg1"/>
                    </a:solidFill>
                  </a:tcPr>
                </a:tc>
                <a:extLst>
                  <a:ext uri="{0D108BD9-81ED-4DB2-BD59-A6C34878D82A}">
                    <a16:rowId xmlns:a16="http://schemas.microsoft.com/office/drawing/2014/main" val="3854649288"/>
                  </a:ext>
                </a:extLst>
              </a:tr>
              <a:tr h="320842">
                <a:tc>
                  <a:txBody>
                    <a:bodyPr/>
                    <a:lstStyle/>
                    <a:p>
                      <a:pPr algn="l" fontAlgn="ctr"/>
                      <a:r>
                        <a:rPr lang="en-US" sz="1100" u="none" strike="noStrike">
                          <a:effectLst/>
                        </a:rPr>
                        <a:t>StreamingResponseBody</a:t>
                      </a:r>
                      <a:endParaRPr lang="en-US" sz="1100" b="0" i="0" u="none" strike="noStrike">
                        <a:solidFill>
                          <a:srgbClr val="191E1E"/>
                        </a:solidFill>
                        <a:effectLst/>
                        <a:latin typeface="Var(--monospace-font-family)"/>
                        <a:ea typeface="맑은 고딕" panose="020B0503020000020004" pitchFamily="50" charset="-127"/>
                      </a:endParaRPr>
                    </a:p>
                  </a:txBody>
                  <a:tcPr marL="3385" marR="3385" marT="3385" marB="0" anchor="ctr">
                    <a:solidFill>
                      <a:schemeClr val="bg1"/>
                    </a:solidFill>
                  </a:tcPr>
                </a:tc>
                <a:extLst>
                  <a:ext uri="{0D108BD9-81ED-4DB2-BD59-A6C34878D82A}">
                    <a16:rowId xmlns:a16="http://schemas.microsoft.com/office/drawing/2014/main" val="852040782"/>
                  </a:ext>
                </a:extLst>
              </a:tr>
              <a:tr h="320842">
                <a:tc>
                  <a:txBody>
                    <a:bodyPr/>
                    <a:lstStyle/>
                    <a:p>
                      <a:pPr algn="l" fontAlgn="ctr"/>
                      <a:r>
                        <a:rPr lang="en-US" sz="1100" u="none" strike="noStrike">
                          <a:effectLst/>
                        </a:rPr>
                        <a:t>Other return values</a:t>
                      </a:r>
                      <a:endParaRPr lang="en-US" sz="1100" b="0" i="0" u="none" strike="noStrike">
                        <a:solidFill>
                          <a:srgbClr val="191E1E"/>
                        </a:solidFill>
                        <a:effectLst/>
                        <a:latin typeface="Segoe UI" panose="020B0502040204020203" pitchFamily="34" charset="0"/>
                        <a:ea typeface="맑은 고딕" panose="020B0503020000020004" pitchFamily="50" charset="-127"/>
                      </a:endParaRPr>
                    </a:p>
                  </a:txBody>
                  <a:tcPr marL="3385" marR="3385" marT="3385" marB="0" anchor="ctr">
                    <a:solidFill>
                      <a:schemeClr val="bg1"/>
                    </a:solidFill>
                  </a:tcPr>
                </a:tc>
                <a:extLst>
                  <a:ext uri="{0D108BD9-81ED-4DB2-BD59-A6C34878D82A}">
                    <a16:rowId xmlns:a16="http://schemas.microsoft.com/office/drawing/2014/main" val="1066821025"/>
                  </a:ext>
                </a:extLst>
              </a:tr>
            </a:tbl>
          </a:graphicData>
        </a:graphic>
      </p:graphicFrame>
      <p:pic>
        <p:nvPicPr>
          <p:cNvPr id="4" name="그림 3">
            <a:extLst>
              <a:ext uri="{FF2B5EF4-FFF2-40B4-BE49-F238E27FC236}">
                <a16:creationId xmlns:a16="http://schemas.microsoft.com/office/drawing/2014/main" id="{E2001EEE-53D8-AF7F-F81E-FFA09228863A}"/>
              </a:ext>
            </a:extLst>
          </p:cNvPr>
          <p:cNvPicPr>
            <a:picLocks noChangeAspect="1"/>
          </p:cNvPicPr>
          <p:nvPr/>
        </p:nvPicPr>
        <p:blipFill>
          <a:blip r:embed="rId2"/>
          <a:stretch>
            <a:fillRect/>
          </a:stretch>
        </p:blipFill>
        <p:spPr>
          <a:xfrm>
            <a:off x="8109405" y="2083273"/>
            <a:ext cx="3450283" cy="3136621"/>
          </a:xfrm>
          <a:prstGeom prst="rect">
            <a:avLst/>
          </a:prstGeom>
        </p:spPr>
      </p:pic>
    </p:spTree>
    <p:extLst>
      <p:ext uri="{BB962C8B-B14F-4D97-AF65-F5344CB8AC3E}">
        <p14:creationId xmlns:p14="http://schemas.microsoft.com/office/powerpoint/2010/main" val="860885130"/>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28235-34F3-480D-9582-51322E7389EC}"/>
              </a:ext>
            </a:extLst>
          </p:cNvPr>
          <p:cNvSpPr txBox="1"/>
          <p:nvPr/>
        </p:nvSpPr>
        <p:spPr>
          <a:xfrm>
            <a:off x="3097845" y="2921169"/>
            <a:ext cx="5996322" cy="1015663"/>
          </a:xfrm>
          <a:prstGeom prst="rect">
            <a:avLst/>
          </a:prstGeom>
          <a:noFill/>
        </p:spPr>
        <p:txBody>
          <a:bodyPr wrap="none" rtlCol="0">
            <a:spAutoFit/>
          </a:bodyPr>
          <a:lstStyle/>
          <a:p>
            <a:pPr algn="ctr"/>
            <a:r>
              <a:rPr lang="en-US" altLang="ko-KR" sz="6000">
                <a:solidFill>
                  <a:schemeClr val="accent1">
                    <a:lumMod val="75000"/>
                  </a:schemeClr>
                </a:solidFill>
                <a:latin typeface="+mj-lt"/>
              </a:rPr>
              <a:t>@ResponseBody</a:t>
            </a:r>
            <a:endParaRPr lang="ko-KR" altLang="en-US" sz="6000">
              <a:solidFill>
                <a:schemeClr val="accent1">
                  <a:lumMod val="75000"/>
                </a:schemeClr>
              </a:solidFill>
              <a:latin typeface="+mj-lt"/>
            </a:endParaRPr>
          </a:p>
        </p:txBody>
      </p:sp>
      <p:sp>
        <p:nvSpPr>
          <p:cNvPr id="3" name="TextBox 2">
            <a:extLst>
              <a:ext uri="{FF2B5EF4-FFF2-40B4-BE49-F238E27FC236}">
                <a16:creationId xmlns:a16="http://schemas.microsoft.com/office/drawing/2014/main" id="{CDB69857-4DB7-EFC1-D480-BBEE632C406D}"/>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167101354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직사각형 72">
            <a:extLst>
              <a:ext uri="{FF2B5EF4-FFF2-40B4-BE49-F238E27FC236}">
                <a16:creationId xmlns:a16="http://schemas.microsoft.com/office/drawing/2014/main" id="{D10AE262-3224-4491-9AF5-1A7677C571EF}"/>
              </a:ext>
            </a:extLst>
          </p:cNvPr>
          <p:cNvSpPr/>
          <p:nvPr/>
        </p:nvSpPr>
        <p:spPr>
          <a:xfrm>
            <a:off x="417662" y="692320"/>
            <a:ext cx="11356676"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latin typeface="+mj-lt"/>
              </a:rPr>
              <a:t>서블릿은 </a:t>
            </a:r>
            <a:r>
              <a:rPr lang="en-US" altLang="ko-KR" sz="1200">
                <a:latin typeface="+mj-lt"/>
              </a:rPr>
              <a:t>Java EE (Enterprise Edition) </a:t>
            </a:r>
            <a:r>
              <a:rPr lang="ko-KR" altLang="en-US" sz="1200">
                <a:latin typeface="+mj-lt"/>
              </a:rPr>
              <a:t>플랫폼의 핵심 기술 중 하나로</a:t>
            </a:r>
            <a:r>
              <a:rPr lang="en-US" altLang="ko-KR" sz="1200">
                <a:latin typeface="+mj-lt"/>
              </a:rPr>
              <a:t> </a:t>
            </a:r>
            <a:r>
              <a:rPr lang="ko-KR" altLang="en-US" sz="1200">
                <a:latin typeface="+mj-lt"/>
              </a:rPr>
              <a:t>클라이언트</a:t>
            </a:r>
            <a:r>
              <a:rPr lang="en-US" altLang="ko-KR" sz="1200">
                <a:latin typeface="+mj-lt"/>
              </a:rPr>
              <a:t>-</a:t>
            </a:r>
            <a:r>
              <a:rPr lang="ko-KR" altLang="en-US" sz="1200">
                <a:latin typeface="+mj-lt"/>
              </a:rPr>
              <a:t>서버 모델에서 서버 측에서 실행되는 작은 자바 프로그램이다</a:t>
            </a:r>
            <a:endParaRPr lang="en-US" altLang="ko-KR" sz="1200">
              <a:latin typeface="+mj-lt"/>
            </a:endParaRPr>
          </a:p>
          <a:p>
            <a:pPr marL="171450" indent="-171450">
              <a:lnSpc>
                <a:spcPct val="150000"/>
              </a:lnSpc>
              <a:buFont typeface="Arial" panose="020B0604020202020204" pitchFamily="34" charset="0"/>
              <a:buChar char="•"/>
            </a:pPr>
            <a:r>
              <a:rPr lang="ko-KR" altLang="en-US" sz="1200">
                <a:latin typeface="+mj-lt"/>
              </a:rPr>
              <a:t>주로 </a:t>
            </a:r>
            <a:r>
              <a:rPr lang="en-US" altLang="ko-KR" sz="1200">
                <a:latin typeface="+mj-lt"/>
              </a:rPr>
              <a:t>HTTP </a:t>
            </a:r>
            <a:r>
              <a:rPr lang="ko-KR" altLang="en-US" sz="1200">
                <a:latin typeface="+mj-lt"/>
              </a:rPr>
              <a:t>요청과 응답을 처리하기 위해 사용되며</a:t>
            </a:r>
            <a:r>
              <a:rPr lang="en-US" altLang="ko-KR" sz="1200">
                <a:latin typeface="+mj-lt"/>
              </a:rPr>
              <a:t> </a:t>
            </a:r>
            <a:r>
              <a:rPr lang="ko-KR" altLang="en-US" sz="1200">
                <a:latin typeface="+mj-lt"/>
              </a:rPr>
              <a:t>자바 서블릿 </a:t>
            </a:r>
            <a:r>
              <a:rPr lang="en-US" altLang="ko-KR" sz="1200">
                <a:latin typeface="+mj-lt"/>
              </a:rPr>
              <a:t>API</a:t>
            </a:r>
            <a:r>
              <a:rPr lang="ko-KR" altLang="en-US" sz="1200">
                <a:latin typeface="+mj-lt"/>
              </a:rPr>
              <a:t>를 통해 웹 애플리케이션 개발을 쉽게 할 수 있도록 해 준다</a:t>
            </a:r>
            <a:endParaRPr lang="en-US" altLang="ko-KR" sz="1200">
              <a:latin typeface="+mj-lt"/>
            </a:endParaRPr>
          </a:p>
        </p:txBody>
      </p:sp>
      <p:sp>
        <p:nvSpPr>
          <p:cNvPr id="74" name="직사각형 73">
            <a:extLst>
              <a:ext uri="{FF2B5EF4-FFF2-40B4-BE49-F238E27FC236}">
                <a16:creationId xmlns:a16="http://schemas.microsoft.com/office/drawing/2014/main" id="{42A0B23B-7003-43B2-A559-7C4A6F001EFB}"/>
              </a:ext>
            </a:extLst>
          </p:cNvPr>
          <p:cNvSpPr/>
          <p:nvPr/>
        </p:nvSpPr>
        <p:spPr>
          <a:xfrm>
            <a:off x="198756" y="202792"/>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j-lt"/>
              </a:rPr>
              <a:t>개요</a:t>
            </a:r>
          </a:p>
        </p:txBody>
      </p:sp>
      <p:cxnSp>
        <p:nvCxnSpPr>
          <p:cNvPr id="11" name="직선 화살표 연결선 10">
            <a:extLst>
              <a:ext uri="{FF2B5EF4-FFF2-40B4-BE49-F238E27FC236}">
                <a16:creationId xmlns:a16="http://schemas.microsoft.com/office/drawing/2014/main" id="{0C105F5F-C373-4EBB-9CE7-A3A956349876}"/>
              </a:ext>
            </a:extLst>
          </p:cNvPr>
          <p:cNvCxnSpPr>
            <a:cxnSpLocks/>
            <a:endCxn id="4" idx="3"/>
          </p:cNvCxnSpPr>
          <p:nvPr/>
        </p:nvCxnSpPr>
        <p:spPr>
          <a:xfrm flipH="1">
            <a:off x="3858871" y="2319802"/>
            <a:ext cx="204727"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직사각형 4">
            <a:extLst>
              <a:ext uri="{FF2B5EF4-FFF2-40B4-BE49-F238E27FC236}">
                <a16:creationId xmlns:a16="http://schemas.microsoft.com/office/drawing/2014/main" id="{03ADF16A-D3A4-7A2E-8D5B-338100A5A7CC}"/>
              </a:ext>
            </a:extLst>
          </p:cNvPr>
          <p:cNvSpPr/>
          <p:nvPr/>
        </p:nvSpPr>
        <p:spPr>
          <a:xfrm>
            <a:off x="7372450" y="5080885"/>
            <a:ext cx="3853238" cy="567463"/>
          </a:xfrm>
          <a:prstGeom prst="rect">
            <a:avLst/>
          </a:prstGeom>
        </p:spPr>
        <p:txBody>
          <a:bodyPr wrap="square">
            <a:spAutoFit/>
          </a:bodyPr>
          <a:lstStyle/>
          <a:p>
            <a:pPr>
              <a:lnSpc>
                <a:spcPct val="150000"/>
              </a:lnSpc>
            </a:pPr>
            <a:r>
              <a:rPr lang="en-US" altLang="ko-KR" sz="1100">
                <a:latin typeface="+mj-lt"/>
              </a:rPr>
              <a:t>Http </a:t>
            </a:r>
            <a:r>
              <a:rPr lang="ko-KR" altLang="en-US" sz="1100">
                <a:latin typeface="+mj-lt"/>
              </a:rPr>
              <a:t>요청을 처리하기 위한 추상 클래스로서 클라이언트의 요청을 받아 하위 서블릿 객체로 전달해 준다</a:t>
            </a:r>
            <a:endParaRPr lang="en-US" altLang="ko-KR" sz="1100">
              <a:latin typeface="+mj-lt"/>
            </a:endParaRPr>
          </a:p>
        </p:txBody>
      </p:sp>
      <p:sp>
        <p:nvSpPr>
          <p:cNvPr id="6" name="직사각형 5">
            <a:extLst>
              <a:ext uri="{FF2B5EF4-FFF2-40B4-BE49-F238E27FC236}">
                <a16:creationId xmlns:a16="http://schemas.microsoft.com/office/drawing/2014/main" id="{F95D6591-3F60-91E4-C318-2C962CE6398A}"/>
              </a:ext>
            </a:extLst>
          </p:cNvPr>
          <p:cNvSpPr/>
          <p:nvPr/>
        </p:nvSpPr>
        <p:spPr>
          <a:xfrm>
            <a:off x="4704273" y="4592745"/>
            <a:ext cx="2134802" cy="313547"/>
          </a:xfrm>
          <a:prstGeom prst="rect">
            <a:avLst/>
          </a:prstGeom>
        </p:spPr>
        <p:txBody>
          <a:bodyPr wrap="square">
            <a:spAutoFit/>
          </a:bodyPr>
          <a:lstStyle/>
          <a:p>
            <a:pPr>
              <a:lnSpc>
                <a:spcPct val="150000"/>
              </a:lnSpc>
            </a:pPr>
            <a:r>
              <a:rPr lang="ko-KR" altLang="en-US" sz="1100">
                <a:latin typeface="+mj-lt"/>
              </a:rPr>
              <a:t>초기화 및 공통 기능 처리</a:t>
            </a:r>
            <a:endParaRPr lang="en-US" altLang="ko-KR" sz="1100">
              <a:latin typeface="+mj-lt"/>
            </a:endParaRPr>
          </a:p>
        </p:txBody>
      </p:sp>
      <p:pic>
        <p:nvPicPr>
          <p:cNvPr id="4" name="그림 3">
            <a:extLst>
              <a:ext uri="{FF2B5EF4-FFF2-40B4-BE49-F238E27FC236}">
                <a16:creationId xmlns:a16="http://schemas.microsoft.com/office/drawing/2014/main" id="{E22886EC-15B4-8A0C-3266-F31B2F06C376}"/>
              </a:ext>
            </a:extLst>
          </p:cNvPr>
          <p:cNvPicPr>
            <a:picLocks noChangeAspect="1"/>
          </p:cNvPicPr>
          <p:nvPr/>
        </p:nvPicPr>
        <p:blipFill>
          <a:blip r:embed="rId3"/>
          <a:stretch>
            <a:fillRect/>
          </a:stretch>
        </p:blipFill>
        <p:spPr>
          <a:xfrm>
            <a:off x="702228" y="1542538"/>
            <a:ext cx="3156643" cy="1554528"/>
          </a:xfrm>
          <a:prstGeom prst="rect">
            <a:avLst/>
          </a:prstGeom>
        </p:spPr>
      </p:pic>
      <p:pic>
        <p:nvPicPr>
          <p:cNvPr id="12" name="그림 11">
            <a:extLst>
              <a:ext uri="{FF2B5EF4-FFF2-40B4-BE49-F238E27FC236}">
                <a16:creationId xmlns:a16="http://schemas.microsoft.com/office/drawing/2014/main" id="{D4225F1D-EB66-8063-D114-7F53E9189439}"/>
              </a:ext>
            </a:extLst>
          </p:cNvPr>
          <p:cNvPicPr>
            <a:picLocks noChangeAspect="1"/>
          </p:cNvPicPr>
          <p:nvPr/>
        </p:nvPicPr>
        <p:blipFill>
          <a:blip r:embed="rId4"/>
          <a:stretch>
            <a:fillRect/>
          </a:stretch>
        </p:blipFill>
        <p:spPr>
          <a:xfrm>
            <a:off x="4063599" y="1542538"/>
            <a:ext cx="3065307" cy="3050207"/>
          </a:xfrm>
          <a:prstGeom prst="rect">
            <a:avLst/>
          </a:prstGeom>
        </p:spPr>
      </p:pic>
      <p:pic>
        <p:nvPicPr>
          <p:cNvPr id="17" name="그림 16">
            <a:extLst>
              <a:ext uri="{FF2B5EF4-FFF2-40B4-BE49-F238E27FC236}">
                <a16:creationId xmlns:a16="http://schemas.microsoft.com/office/drawing/2014/main" id="{A6599731-747E-F325-F6DF-2DC850516FB4}"/>
              </a:ext>
            </a:extLst>
          </p:cNvPr>
          <p:cNvPicPr>
            <a:picLocks noChangeAspect="1"/>
          </p:cNvPicPr>
          <p:nvPr/>
        </p:nvPicPr>
        <p:blipFill>
          <a:blip r:embed="rId5"/>
          <a:stretch>
            <a:fillRect/>
          </a:stretch>
        </p:blipFill>
        <p:spPr>
          <a:xfrm>
            <a:off x="7446989" y="1542538"/>
            <a:ext cx="3704161" cy="3457217"/>
          </a:xfrm>
          <a:prstGeom prst="rect">
            <a:avLst/>
          </a:prstGeom>
        </p:spPr>
      </p:pic>
      <p:cxnSp>
        <p:nvCxnSpPr>
          <p:cNvPr id="25" name="직선 화살표 연결선 24">
            <a:extLst>
              <a:ext uri="{FF2B5EF4-FFF2-40B4-BE49-F238E27FC236}">
                <a16:creationId xmlns:a16="http://schemas.microsoft.com/office/drawing/2014/main" id="{7F5DDA30-621F-8054-409C-35C82530601B}"/>
              </a:ext>
            </a:extLst>
          </p:cNvPr>
          <p:cNvCxnSpPr>
            <a:cxnSpLocks/>
            <a:endCxn id="12" idx="3"/>
          </p:cNvCxnSpPr>
          <p:nvPr/>
        </p:nvCxnSpPr>
        <p:spPr>
          <a:xfrm flipH="1">
            <a:off x="7128906" y="3067641"/>
            <a:ext cx="318083" cy="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직사각형 27">
            <a:extLst>
              <a:ext uri="{FF2B5EF4-FFF2-40B4-BE49-F238E27FC236}">
                <a16:creationId xmlns:a16="http://schemas.microsoft.com/office/drawing/2014/main" id="{4CC00D18-4EE1-4186-F4C5-0032FF4EBA3F}"/>
              </a:ext>
            </a:extLst>
          </p:cNvPr>
          <p:cNvSpPr/>
          <p:nvPr/>
        </p:nvSpPr>
        <p:spPr>
          <a:xfrm>
            <a:off x="666191" y="3084181"/>
            <a:ext cx="2713856" cy="567463"/>
          </a:xfrm>
          <a:prstGeom prst="rect">
            <a:avLst/>
          </a:prstGeom>
        </p:spPr>
        <p:txBody>
          <a:bodyPr wrap="square">
            <a:spAutoFit/>
          </a:bodyPr>
          <a:lstStyle/>
          <a:p>
            <a:pPr>
              <a:lnSpc>
                <a:spcPct val="150000"/>
              </a:lnSpc>
            </a:pPr>
            <a:r>
              <a:rPr lang="ko-KR" altLang="en-US" sz="1100">
                <a:latin typeface="+mj-lt"/>
              </a:rPr>
              <a:t>모든 서블릿이 구현해야 하는 메서드를 정의한</a:t>
            </a:r>
            <a:r>
              <a:rPr lang="en-US" altLang="ko-KR" sz="1100">
                <a:latin typeface="+mj-lt"/>
              </a:rPr>
              <a:t> </a:t>
            </a:r>
            <a:r>
              <a:rPr lang="ko-KR" altLang="en-US" sz="1100">
                <a:latin typeface="+mj-lt"/>
              </a:rPr>
              <a:t>최상위 인터페이스</a:t>
            </a:r>
            <a:endParaRPr lang="en-US" altLang="ko-KR" sz="1100">
              <a:latin typeface="+mj-lt"/>
            </a:endParaRPr>
          </a:p>
        </p:txBody>
      </p:sp>
      <p:sp>
        <p:nvSpPr>
          <p:cNvPr id="29" name="직사각형 28">
            <a:extLst>
              <a:ext uri="{FF2B5EF4-FFF2-40B4-BE49-F238E27FC236}">
                <a16:creationId xmlns:a16="http://schemas.microsoft.com/office/drawing/2014/main" id="{30408AFA-A10B-0B05-F264-A452BBD6A98C}"/>
              </a:ext>
            </a:extLst>
          </p:cNvPr>
          <p:cNvSpPr/>
          <p:nvPr/>
        </p:nvSpPr>
        <p:spPr>
          <a:xfrm>
            <a:off x="1034716" y="2622883"/>
            <a:ext cx="2436395" cy="185600"/>
          </a:xfrm>
          <a:prstGeom prst="rect">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직사각형 29">
            <a:extLst>
              <a:ext uri="{FF2B5EF4-FFF2-40B4-BE49-F238E27FC236}">
                <a16:creationId xmlns:a16="http://schemas.microsoft.com/office/drawing/2014/main" id="{351AEB1E-3D9E-0860-93B0-17F13C439C33}"/>
              </a:ext>
            </a:extLst>
          </p:cNvPr>
          <p:cNvSpPr/>
          <p:nvPr/>
        </p:nvSpPr>
        <p:spPr>
          <a:xfrm>
            <a:off x="1034715" y="2853532"/>
            <a:ext cx="2436395" cy="185600"/>
          </a:xfrm>
          <a:prstGeom prst="rect">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직사각형 30">
            <a:extLst>
              <a:ext uri="{FF2B5EF4-FFF2-40B4-BE49-F238E27FC236}">
                <a16:creationId xmlns:a16="http://schemas.microsoft.com/office/drawing/2014/main" id="{E82E7781-CDD2-B5AB-731C-8D95F3B3E835}"/>
              </a:ext>
            </a:extLst>
          </p:cNvPr>
          <p:cNvSpPr/>
          <p:nvPr/>
        </p:nvSpPr>
        <p:spPr>
          <a:xfrm>
            <a:off x="1034714" y="1915158"/>
            <a:ext cx="2436395" cy="185600"/>
          </a:xfrm>
          <a:prstGeom prst="rect">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 name="직사각형 31">
            <a:extLst>
              <a:ext uri="{FF2B5EF4-FFF2-40B4-BE49-F238E27FC236}">
                <a16:creationId xmlns:a16="http://schemas.microsoft.com/office/drawing/2014/main" id="{9ADA0D2F-1FBF-0479-6B00-63869BDD4077}"/>
              </a:ext>
            </a:extLst>
          </p:cNvPr>
          <p:cNvSpPr/>
          <p:nvPr/>
        </p:nvSpPr>
        <p:spPr>
          <a:xfrm>
            <a:off x="4402680" y="3914405"/>
            <a:ext cx="2371099" cy="185600"/>
          </a:xfrm>
          <a:prstGeom prst="rect">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직사각형 32">
            <a:extLst>
              <a:ext uri="{FF2B5EF4-FFF2-40B4-BE49-F238E27FC236}">
                <a16:creationId xmlns:a16="http://schemas.microsoft.com/office/drawing/2014/main" id="{11BAAD96-C0C3-1786-23E1-8EA39CD6BB68}"/>
              </a:ext>
            </a:extLst>
          </p:cNvPr>
          <p:cNvSpPr/>
          <p:nvPr/>
        </p:nvSpPr>
        <p:spPr>
          <a:xfrm>
            <a:off x="7806442" y="1876808"/>
            <a:ext cx="2967837" cy="185600"/>
          </a:xfrm>
          <a:prstGeom prst="rect">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6" name="직사각형 35">
            <a:extLst>
              <a:ext uri="{FF2B5EF4-FFF2-40B4-BE49-F238E27FC236}">
                <a16:creationId xmlns:a16="http://schemas.microsoft.com/office/drawing/2014/main" id="{8119CF7E-AFB8-4E8C-0893-7E5CAEC21C71}"/>
              </a:ext>
            </a:extLst>
          </p:cNvPr>
          <p:cNvSpPr/>
          <p:nvPr/>
        </p:nvSpPr>
        <p:spPr>
          <a:xfrm>
            <a:off x="7816385" y="2537096"/>
            <a:ext cx="2813514" cy="185600"/>
          </a:xfrm>
          <a:prstGeom prst="rect">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8" name="직사각형 37">
            <a:extLst>
              <a:ext uri="{FF2B5EF4-FFF2-40B4-BE49-F238E27FC236}">
                <a16:creationId xmlns:a16="http://schemas.microsoft.com/office/drawing/2014/main" id="{FE955101-82E2-0872-8745-8B87738FC79B}"/>
              </a:ext>
            </a:extLst>
          </p:cNvPr>
          <p:cNvSpPr/>
          <p:nvPr/>
        </p:nvSpPr>
        <p:spPr>
          <a:xfrm>
            <a:off x="7806442" y="3429000"/>
            <a:ext cx="2813514" cy="185600"/>
          </a:xfrm>
          <a:prstGeom prst="rect">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9" name="직사각형 38">
            <a:extLst>
              <a:ext uri="{FF2B5EF4-FFF2-40B4-BE49-F238E27FC236}">
                <a16:creationId xmlns:a16="http://schemas.microsoft.com/office/drawing/2014/main" id="{23CE451F-70B0-F503-F9E2-1A48C3CBC1E5}"/>
              </a:ext>
            </a:extLst>
          </p:cNvPr>
          <p:cNvSpPr/>
          <p:nvPr/>
        </p:nvSpPr>
        <p:spPr>
          <a:xfrm>
            <a:off x="7806442" y="3883159"/>
            <a:ext cx="2813514" cy="185600"/>
          </a:xfrm>
          <a:prstGeom prst="rect">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모서리가 둥근 직사각형 38">
            <a:extLst>
              <a:ext uri="{FF2B5EF4-FFF2-40B4-BE49-F238E27FC236}">
                <a16:creationId xmlns:a16="http://schemas.microsoft.com/office/drawing/2014/main" id="{AB6A8E2B-E9E2-7D75-039C-163481105DA5}"/>
              </a:ext>
            </a:extLst>
          </p:cNvPr>
          <p:cNvSpPr/>
          <p:nvPr/>
        </p:nvSpPr>
        <p:spPr>
          <a:xfrm>
            <a:off x="4121575" y="5602555"/>
            <a:ext cx="1796251" cy="563125"/>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latin typeface="+mj-lt"/>
                <a:ea typeface="나눔바른고딕" panose="020B0603020101020101"/>
              </a:rPr>
              <a:t>CustomServlet</a:t>
            </a:r>
            <a:endParaRPr lang="ko-KR" altLang="en-US" sz="1400">
              <a:solidFill>
                <a:schemeClr val="bg1"/>
              </a:solidFill>
              <a:latin typeface="+mj-lt"/>
              <a:ea typeface="나눔바른고딕" panose="020B0603020101020101"/>
            </a:endParaRPr>
          </a:p>
        </p:txBody>
      </p:sp>
      <p:cxnSp>
        <p:nvCxnSpPr>
          <p:cNvPr id="43" name="직선 화살표 연결선 42">
            <a:extLst>
              <a:ext uri="{FF2B5EF4-FFF2-40B4-BE49-F238E27FC236}">
                <a16:creationId xmlns:a16="http://schemas.microsoft.com/office/drawing/2014/main" id="{4C57E61C-8271-B465-106C-9F09717EA77F}"/>
              </a:ext>
            </a:extLst>
          </p:cNvPr>
          <p:cNvCxnSpPr/>
          <p:nvPr/>
        </p:nvCxnSpPr>
        <p:spPr>
          <a:xfrm flipV="1">
            <a:off x="4565984" y="4592745"/>
            <a:ext cx="0" cy="100795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110E9DF9-7942-E6CA-18F8-5FE7AB9B24BE}"/>
              </a:ext>
            </a:extLst>
          </p:cNvPr>
          <p:cNvCxnSpPr>
            <a:cxnSpLocks/>
          </p:cNvCxnSpPr>
          <p:nvPr/>
        </p:nvCxnSpPr>
        <p:spPr>
          <a:xfrm flipV="1">
            <a:off x="5917826" y="4749518"/>
            <a:ext cx="1529163" cy="89883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직사각형 47">
            <a:extLst>
              <a:ext uri="{FF2B5EF4-FFF2-40B4-BE49-F238E27FC236}">
                <a16:creationId xmlns:a16="http://schemas.microsoft.com/office/drawing/2014/main" id="{ADD56D81-4B42-7DF7-D9E1-CD30DD0C90C7}"/>
              </a:ext>
            </a:extLst>
          </p:cNvPr>
          <p:cNvSpPr/>
          <p:nvPr/>
        </p:nvSpPr>
        <p:spPr>
          <a:xfrm>
            <a:off x="2201485" y="6283852"/>
            <a:ext cx="5811545" cy="313547"/>
          </a:xfrm>
          <a:prstGeom prst="rect">
            <a:avLst/>
          </a:prstGeom>
        </p:spPr>
        <p:txBody>
          <a:bodyPr wrap="square">
            <a:spAutoFit/>
          </a:bodyPr>
          <a:lstStyle/>
          <a:p>
            <a:pPr>
              <a:lnSpc>
                <a:spcPct val="150000"/>
              </a:lnSpc>
            </a:pPr>
            <a:r>
              <a:rPr lang="ko-KR" altLang="en-US" sz="1100">
                <a:latin typeface="+mj-lt"/>
              </a:rPr>
              <a:t>서블릿을 구현하기 위해서는 일반 서블릿 또는 </a:t>
            </a:r>
            <a:r>
              <a:rPr lang="en-US" altLang="ko-KR" sz="1100">
                <a:latin typeface="+mj-lt"/>
              </a:rPr>
              <a:t>HTTP </a:t>
            </a:r>
            <a:r>
              <a:rPr lang="ko-KR" altLang="en-US" sz="1100">
                <a:latin typeface="+mj-lt"/>
              </a:rPr>
              <a:t>서블릿을 상속받아 구현할 수 있다</a:t>
            </a:r>
            <a:endParaRPr lang="en-US" altLang="ko-KR" sz="1100">
              <a:latin typeface="+mj-lt"/>
            </a:endParaRPr>
          </a:p>
        </p:txBody>
      </p:sp>
    </p:spTree>
    <p:extLst>
      <p:ext uri="{BB962C8B-B14F-4D97-AF65-F5344CB8AC3E}">
        <p14:creationId xmlns:p14="http://schemas.microsoft.com/office/powerpoint/2010/main" val="2548672816"/>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D4BB56-E735-089E-EF5B-C578F01CCE3C}"/>
            </a:ext>
          </a:extLst>
        </p:cNvPr>
        <p:cNvGrpSpPr/>
        <p:nvPr/>
      </p:nvGrpSpPr>
      <p:grpSpPr>
        <a:xfrm>
          <a:off x="0" y="0"/>
          <a:ext cx="0" cy="0"/>
          <a:chOff x="0" y="0"/>
          <a:chExt cx="0" cy="0"/>
        </a:xfrm>
      </p:grpSpPr>
      <p:sp>
        <p:nvSpPr>
          <p:cNvPr id="73" name="직사각형 72">
            <a:extLst>
              <a:ext uri="{FF2B5EF4-FFF2-40B4-BE49-F238E27FC236}">
                <a16:creationId xmlns:a16="http://schemas.microsoft.com/office/drawing/2014/main" id="{4D033D51-0828-EBF0-5032-338B54F05D38}"/>
              </a:ext>
            </a:extLst>
          </p:cNvPr>
          <p:cNvSpPr/>
          <p:nvPr/>
        </p:nvSpPr>
        <p:spPr>
          <a:xfrm>
            <a:off x="322078" y="627229"/>
            <a:ext cx="11821794" cy="887615"/>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mn-ea"/>
              </a:rPr>
              <a:t>@ResponseBody </a:t>
            </a:r>
            <a:r>
              <a:rPr lang="ko-KR" altLang="en-US" sz="1200">
                <a:latin typeface="+mn-ea"/>
              </a:rPr>
              <a:t>는 메서드의 반환 값을 </a:t>
            </a:r>
            <a:r>
              <a:rPr lang="en-US" altLang="ko-KR" sz="1200">
                <a:latin typeface="+mn-ea"/>
              </a:rPr>
              <a:t>HTTP </a:t>
            </a:r>
            <a:r>
              <a:rPr lang="ko-KR" altLang="en-US" sz="1200">
                <a:latin typeface="+mn-ea"/>
              </a:rPr>
              <a:t>응답 본문에 직접 직렬화하여 클라이언트에 전송하며 </a:t>
            </a:r>
            <a:r>
              <a:rPr lang="en-US" altLang="ko-KR" sz="1200">
                <a:latin typeface="+mn-ea"/>
              </a:rPr>
              <a:t>HttpMessageConverter </a:t>
            </a:r>
            <a:r>
              <a:rPr lang="ko-KR" altLang="en-US" sz="1200">
                <a:latin typeface="+mn-ea"/>
              </a:rPr>
              <a:t>를 사용하여 변환이 이루어진다</a:t>
            </a:r>
            <a:endParaRPr lang="en-US" altLang="ko-KR" sz="1200">
              <a:latin typeface="+mn-ea"/>
            </a:endParaRPr>
          </a:p>
          <a:p>
            <a:pPr marL="171450" indent="-171450">
              <a:lnSpc>
                <a:spcPct val="150000"/>
              </a:lnSpc>
              <a:buFont typeface="Arial" panose="020B0604020202020204" pitchFamily="34" charset="0"/>
              <a:buChar char="•"/>
            </a:pPr>
            <a:r>
              <a:rPr lang="ko-KR" altLang="en-US" sz="1200">
                <a:latin typeface="+mn-ea"/>
              </a:rPr>
              <a:t>일반적으로 컨트롤러는 </a:t>
            </a:r>
            <a:r>
              <a:rPr lang="en-US" altLang="ko-KR" sz="1200">
                <a:latin typeface="+mn-ea"/>
              </a:rPr>
              <a:t>HTTP </a:t>
            </a:r>
            <a:r>
              <a:rPr lang="ko-KR" altLang="en-US" sz="1200">
                <a:latin typeface="+mn-ea"/>
              </a:rPr>
              <a:t>요청을 처리하고</a:t>
            </a:r>
            <a:r>
              <a:rPr lang="en-US" altLang="ko-KR" sz="1200">
                <a:latin typeface="+mn-ea"/>
              </a:rPr>
              <a:t> </a:t>
            </a:r>
            <a:r>
              <a:rPr lang="ko-KR" altLang="en-US" sz="1200">
                <a:latin typeface="+mn-ea"/>
              </a:rPr>
              <a:t>뷰</a:t>
            </a:r>
            <a:r>
              <a:rPr lang="en-US" altLang="ko-KR" sz="1200">
                <a:latin typeface="+mn-ea"/>
              </a:rPr>
              <a:t>(View)</a:t>
            </a:r>
            <a:r>
              <a:rPr lang="ko-KR" altLang="en-US" sz="1200">
                <a:latin typeface="+mn-ea"/>
              </a:rPr>
              <a:t>를 반환하는 방식으로 동작하는데</a:t>
            </a:r>
            <a:r>
              <a:rPr lang="en-US" altLang="ko-KR" sz="1200">
                <a:latin typeface="+mn-ea"/>
              </a:rPr>
              <a:t> @ResponseBody </a:t>
            </a:r>
            <a:r>
              <a:rPr lang="ko-KR" altLang="en-US" sz="1200">
                <a:latin typeface="+mn-ea"/>
              </a:rPr>
              <a:t>를 사용하면 뷰를 반환하는 대신</a:t>
            </a:r>
            <a:r>
              <a:rPr lang="en-US" altLang="ko-KR" sz="1200">
                <a:latin typeface="+mn-ea"/>
              </a:rPr>
              <a:t> </a:t>
            </a:r>
            <a:r>
              <a:rPr lang="ko-KR" altLang="en-US" sz="1200">
                <a:latin typeface="+mn-ea"/>
              </a:rPr>
              <a:t>메서드가 반환하는 객체를 바로 </a:t>
            </a:r>
            <a:r>
              <a:rPr lang="en-US" altLang="ko-KR" sz="1200">
                <a:latin typeface="+mn-ea"/>
              </a:rPr>
              <a:t>HTTP </a:t>
            </a:r>
            <a:r>
              <a:rPr lang="ko-KR" altLang="en-US" sz="1200">
                <a:latin typeface="+mn-ea"/>
              </a:rPr>
              <a:t>응답 본문에 직렬화하여 전송하게 된다</a:t>
            </a:r>
            <a:endParaRPr lang="en-US" altLang="ko-KR" sz="1200">
              <a:latin typeface="+mn-ea"/>
            </a:endParaRPr>
          </a:p>
        </p:txBody>
      </p:sp>
      <p:sp>
        <p:nvSpPr>
          <p:cNvPr id="74" name="직사각형 73">
            <a:extLst>
              <a:ext uri="{FF2B5EF4-FFF2-40B4-BE49-F238E27FC236}">
                <a16:creationId xmlns:a16="http://schemas.microsoft.com/office/drawing/2014/main" id="{1569FC80-50C6-20A5-9276-880F29AA9B3E}"/>
              </a:ext>
            </a:extLst>
          </p:cNvPr>
          <p:cNvSpPr/>
          <p:nvPr/>
        </p:nvSpPr>
        <p:spPr>
          <a:xfrm>
            <a:off x="198756" y="202792"/>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sp>
        <p:nvSpPr>
          <p:cNvPr id="4" name="직사각형 3">
            <a:extLst>
              <a:ext uri="{FF2B5EF4-FFF2-40B4-BE49-F238E27FC236}">
                <a16:creationId xmlns:a16="http://schemas.microsoft.com/office/drawing/2014/main" id="{ED2AE494-BAE5-C9D3-F122-E5A873AA5598}"/>
              </a:ext>
            </a:extLst>
          </p:cNvPr>
          <p:cNvSpPr/>
          <p:nvPr/>
        </p:nvSpPr>
        <p:spPr>
          <a:xfrm>
            <a:off x="198756" y="1849982"/>
            <a:ext cx="2264338"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@RestController</a:t>
            </a:r>
            <a:endParaRPr lang="ko-KR" altLang="en-US" b="1">
              <a:solidFill>
                <a:schemeClr val="accent1">
                  <a:lumMod val="75000"/>
                </a:schemeClr>
              </a:solidFill>
              <a:latin typeface="+mn-ea"/>
            </a:endParaRPr>
          </a:p>
        </p:txBody>
      </p:sp>
      <p:sp>
        <p:nvSpPr>
          <p:cNvPr id="7" name="직사각형 6">
            <a:extLst>
              <a:ext uri="{FF2B5EF4-FFF2-40B4-BE49-F238E27FC236}">
                <a16:creationId xmlns:a16="http://schemas.microsoft.com/office/drawing/2014/main" id="{1498E63B-BACD-3C1B-26DF-98424973A8CA}"/>
              </a:ext>
            </a:extLst>
          </p:cNvPr>
          <p:cNvSpPr/>
          <p:nvPr/>
        </p:nvSpPr>
        <p:spPr>
          <a:xfrm>
            <a:off x="322079" y="2219314"/>
            <a:ext cx="11821794" cy="887615"/>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mn-ea"/>
              </a:rPr>
              <a:t>ResponseBody </a:t>
            </a:r>
            <a:r>
              <a:rPr lang="ko-KR" altLang="en-US" sz="1200">
                <a:latin typeface="+mn-ea"/>
              </a:rPr>
              <a:t>는 메서드뿐만 아니라 클래스 수준에서도 사용될 수 있으며 이와 같은 효과를 가진 것이 바로 </a:t>
            </a:r>
            <a:r>
              <a:rPr lang="en-US" altLang="ko-KR" sz="1200">
                <a:latin typeface="+mn-ea"/>
              </a:rPr>
              <a:t>@RestController</a:t>
            </a:r>
            <a:r>
              <a:rPr lang="ko-KR" altLang="en-US" sz="1200">
                <a:latin typeface="+mn-ea"/>
              </a:rPr>
              <a:t> 라 할 수 있다</a:t>
            </a:r>
            <a:endParaRPr lang="en-US" altLang="ko-KR" sz="1200">
              <a:latin typeface="+mn-ea"/>
            </a:endParaRPr>
          </a:p>
          <a:p>
            <a:pPr marL="171450" indent="-171450">
              <a:lnSpc>
                <a:spcPct val="150000"/>
              </a:lnSpc>
              <a:buFont typeface="Arial" panose="020B0604020202020204" pitchFamily="34" charset="0"/>
              <a:buChar char="•"/>
            </a:pPr>
            <a:r>
              <a:rPr lang="en-US" altLang="ko-KR" sz="1200">
                <a:latin typeface="+mn-ea"/>
              </a:rPr>
              <a:t>@RestController</a:t>
            </a:r>
            <a:r>
              <a:rPr lang="ko-KR" altLang="en-US" sz="1200">
                <a:latin typeface="+mn-ea"/>
              </a:rPr>
              <a:t>는 </a:t>
            </a:r>
            <a:r>
              <a:rPr lang="en-US" altLang="ko-KR" sz="1200">
                <a:latin typeface="+mn-ea"/>
              </a:rPr>
              <a:t>@Controller </a:t>
            </a:r>
            <a:r>
              <a:rPr lang="ko-KR" altLang="en-US" sz="1200">
                <a:latin typeface="+mn-ea"/>
              </a:rPr>
              <a:t>와 </a:t>
            </a:r>
            <a:r>
              <a:rPr lang="en-US" altLang="ko-KR" sz="1200">
                <a:latin typeface="+mn-ea"/>
              </a:rPr>
              <a:t>@ResponseBody </a:t>
            </a:r>
            <a:r>
              <a:rPr lang="ko-KR" altLang="en-US" sz="1200">
                <a:latin typeface="+mn-ea"/>
              </a:rPr>
              <a:t>를 결합한 메타 어노테이션으로서 </a:t>
            </a:r>
            <a:r>
              <a:rPr lang="en-US" altLang="ko-KR" sz="1200">
                <a:latin typeface="+mn-ea"/>
              </a:rPr>
              <a:t>@RestController </a:t>
            </a:r>
            <a:r>
              <a:rPr lang="ko-KR" altLang="en-US" sz="1200">
                <a:latin typeface="+mn-ea"/>
              </a:rPr>
              <a:t>가 선언된 클래스는 모든 메서드에서 반환되는 값이 자동으로 </a:t>
            </a:r>
            <a:r>
              <a:rPr lang="en-US" altLang="ko-KR" sz="1200">
                <a:latin typeface="+mn-ea"/>
              </a:rPr>
              <a:t>@ResponseBody </a:t>
            </a:r>
            <a:r>
              <a:rPr lang="ko-KR" altLang="en-US" sz="1200">
                <a:latin typeface="+mn-ea"/>
              </a:rPr>
              <a:t>처럼 처리가 이루어진다</a:t>
            </a:r>
            <a:endParaRPr lang="en-US" altLang="ko-KR" sz="1200">
              <a:latin typeface="+mn-ea"/>
            </a:endParaRPr>
          </a:p>
        </p:txBody>
      </p:sp>
      <p:sp>
        <p:nvSpPr>
          <p:cNvPr id="8" name="Rectangle 3">
            <a:extLst>
              <a:ext uri="{FF2B5EF4-FFF2-40B4-BE49-F238E27FC236}">
                <a16:creationId xmlns:a16="http://schemas.microsoft.com/office/drawing/2014/main" id="{D8ADA47A-453A-C473-BF57-D4788D3AA48B}"/>
              </a:ext>
            </a:extLst>
          </p:cNvPr>
          <p:cNvSpPr>
            <a:spLocks noChangeArrowheads="1"/>
          </p:cNvSpPr>
          <p:nvPr/>
        </p:nvSpPr>
        <p:spPr bwMode="auto">
          <a:xfrm>
            <a:off x="1621488" y="3203051"/>
            <a:ext cx="6208296" cy="1388457"/>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3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@GetMapping</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"/accounts/{id}"</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3AE60"/>
                </a:solidFill>
                <a:effectLst/>
                <a:ea typeface="JetBrains Mono"/>
              </a:rPr>
              <a:t>@ResponseBody</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Account </a:t>
            </a:r>
            <a:r>
              <a:rPr kumimoji="0" lang="ko-KR" altLang="ko-KR" sz="1100" b="0" i="0" u="none" strike="noStrike" cap="none" normalizeH="0" baseline="0">
                <a:ln>
                  <a:noFill/>
                </a:ln>
                <a:solidFill>
                  <a:srgbClr val="56A8F5"/>
                </a:solidFill>
                <a:effectLst/>
                <a:ea typeface="JetBrains Mono"/>
              </a:rPr>
              <a:t>getAccount</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B3AE60"/>
                </a:solidFill>
                <a:effectLst/>
                <a:ea typeface="JetBrains Mono"/>
              </a:rPr>
              <a:t>@PathVariable </a:t>
            </a:r>
            <a:r>
              <a:rPr kumimoji="0" lang="ko-KR" altLang="ko-KR" sz="1100" b="0" i="0" u="none" strike="noStrike" cap="none" normalizeH="0" baseline="0">
                <a:ln>
                  <a:noFill/>
                </a:ln>
                <a:solidFill>
                  <a:srgbClr val="BCBEC4"/>
                </a:solidFill>
                <a:effectLst/>
                <a:ea typeface="JetBrains Mono"/>
              </a:rPr>
              <a:t>Long id)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Account account = accountService.getAccountById(id);</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BCBEC4"/>
                </a:solidFill>
                <a:effectLst/>
                <a:ea typeface="JetBrains Mono"/>
              </a:rPr>
              <a:t>account;  </a:t>
            </a:r>
            <a:r>
              <a:rPr kumimoji="0" lang="ko-KR" altLang="ko-KR" sz="1100" b="0" i="0" u="none" strike="noStrike" cap="none" normalizeH="0" baseline="0">
                <a:ln>
                  <a:noFill/>
                </a:ln>
                <a:solidFill>
                  <a:srgbClr val="7A7E85"/>
                </a:solidFill>
                <a:effectLst/>
                <a:ea typeface="JetBrains Mono"/>
              </a:rPr>
              <a:t>// Account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객체가</a:t>
            </a:r>
            <a:r>
              <a:rPr kumimoji="0" lang="ko-KR" altLang="ko-KR" sz="1100" b="0" i="0" u="none" strike="noStrike" cap="none" normalizeH="0" baseline="0">
                <a:ln>
                  <a:noFill/>
                </a:ln>
                <a:solidFill>
                  <a:srgbClr val="7A7E85"/>
                </a:solidFill>
                <a:effectLst/>
                <a:ea typeface="JetBrains Mono"/>
              </a:rPr>
              <a:t> JSON</a:t>
            </a:r>
            <a:r>
              <a:rPr kumimoji="0" lang="en-US" altLang="ko-KR" sz="1100" b="0" i="0" u="none" strike="noStrike" cap="none" normalizeH="0" baseline="0">
                <a:ln>
                  <a:noFill/>
                </a:ln>
                <a:solidFill>
                  <a:srgbClr val="7A7E85"/>
                </a:solidFill>
                <a:effectLst/>
                <a:ea typeface="JetBrains Mono"/>
              </a:rPr>
              <a:t>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으로 직렬화되어 응답 본문에 포</a:t>
            </a:r>
            <a:r>
              <a:rPr lang="ko-KR" altLang="en-US" sz="1100">
                <a:solidFill>
                  <a:srgbClr val="7A7E85"/>
                </a:solidFill>
                <a:ea typeface="JetBrains Mono"/>
                <a:cs typeface="Courier New" panose="02070309020205020404" pitchFamily="49" charset="0"/>
              </a:rPr>
              <a:t>함된다</a:t>
            </a:r>
            <a:br>
              <a:rPr kumimoji="0" lang="ko-KR" altLang="ko-KR" sz="1100" b="0" i="0" u="none" strike="noStrike" cap="none" normalizeH="0" baseline="0">
                <a:ln>
                  <a:noFill/>
                </a:ln>
                <a:solidFill>
                  <a:srgbClr val="7A7E85"/>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11" name="Rectangle 4">
            <a:extLst>
              <a:ext uri="{FF2B5EF4-FFF2-40B4-BE49-F238E27FC236}">
                <a16:creationId xmlns:a16="http://schemas.microsoft.com/office/drawing/2014/main" id="{5E52E0CC-B3AA-8098-8074-900BE59BBB8A}"/>
              </a:ext>
            </a:extLst>
          </p:cNvPr>
          <p:cNvSpPr>
            <a:spLocks noChangeArrowheads="1"/>
          </p:cNvSpPr>
          <p:nvPr/>
        </p:nvSpPr>
        <p:spPr bwMode="auto">
          <a:xfrm>
            <a:off x="1621487" y="4687630"/>
            <a:ext cx="6208297" cy="2049985"/>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3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@RestController</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AccountController {</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@GetMapping</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"/accounts/{id}"</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Account </a:t>
            </a:r>
            <a:r>
              <a:rPr kumimoji="0" lang="ko-KR" altLang="ko-KR" sz="1100" b="0" i="0" u="none" strike="noStrike" cap="none" normalizeH="0" baseline="0">
                <a:ln>
                  <a:noFill/>
                </a:ln>
                <a:solidFill>
                  <a:srgbClr val="56A8F5"/>
                </a:solidFill>
                <a:effectLst/>
                <a:latin typeface="Arial Unicode MS"/>
                <a:ea typeface="JetBrains Mono"/>
              </a:rPr>
              <a:t>getAccount</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B3AE60"/>
                </a:solidFill>
                <a:effectLst/>
                <a:latin typeface="Arial Unicode MS"/>
                <a:ea typeface="JetBrains Mono"/>
              </a:rPr>
              <a:t>@PathVariable </a:t>
            </a:r>
            <a:r>
              <a:rPr kumimoji="0" lang="ko-KR" altLang="ko-KR" sz="1100" b="0" i="0" u="none" strike="noStrike" cap="none" normalizeH="0" baseline="0">
                <a:ln>
                  <a:noFill/>
                </a:ln>
                <a:solidFill>
                  <a:srgbClr val="BCBEC4"/>
                </a:solidFill>
                <a:effectLst/>
                <a:latin typeface="Arial Unicode MS"/>
                <a:ea typeface="JetBrains Mono"/>
              </a:rPr>
              <a:t>Long id)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Account account = accountService.getAccountById(id);</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BCBEC4"/>
                </a:solidFill>
                <a:effectLst/>
                <a:latin typeface="Arial Unicode MS"/>
                <a:ea typeface="JetBrains Mono"/>
              </a:rPr>
              <a:t>account;  </a:t>
            </a:r>
            <a:r>
              <a:rPr kumimoji="0" lang="ko-KR" altLang="ko-KR" sz="1100" b="0" i="0" u="none" strike="noStrike" cap="none" normalizeH="0" baseline="0">
                <a:ln>
                  <a:noFill/>
                </a:ln>
                <a:solidFill>
                  <a:srgbClr val="7A7E85"/>
                </a:solidFill>
                <a:effectLst/>
                <a:latin typeface="Arial Unicode MS"/>
                <a:ea typeface="JetBrains Mono"/>
              </a:rPr>
              <a:t>// @RestController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때문에 자동으로</a:t>
            </a:r>
            <a:r>
              <a:rPr kumimoji="0" lang="ko-KR" altLang="ko-KR" sz="1100" b="0" i="0" u="none" strike="noStrike" cap="none" normalizeH="0" baseline="0">
                <a:ln>
                  <a:noFill/>
                </a:ln>
                <a:solidFill>
                  <a:srgbClr val="7A7E85"/>
                </a:solidFill>
                <a:effectLst/>
                <a:latin typeface="Arial Unicode MS"/>
                <a:ea typeface="JetBrains Mono"/>
              </a:rPr>
              <a:t> @ResponseBody</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가 적용</a:t>
            </a:r>
            <a:r>
              <a:rPr kumimoji="0" lang="ko-KR" altLang="en-US"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된다</a:t>
            </a:r>
            <a:br>
              <a:rPr kumimoji="0" lang="ko-KR" altLang="ko-KR" sz="1100" b="0" i="0" u="none" strike="noStrike" cap="none" normalizeH="0" baseline="0">
                <a:ln>
                  <a:noFill/>
                </a:ln>
                <a:solidFill>
                  <a:srgbClr val="7A7E85"/>
                </a:solidFill>
                <a:effectLst/>
                <a:latin typeface="Arial Unicode MS"/>
                <a:ea typeface="JetBrains Mono"/>
              </a:rPr>
            </a:b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2" name="Rectangle 5">
            <a:extLst>
              <a:ext uri="{FF2B5EF4-FFF2-40B4-BE49-F238E27FC236}">
                <a16:creationId xmlns:a16="http://schemas.microsoft.com/office/drawing/2014/main" id="{0F81A9F0-3625-4157-4564-56AC3891297E}"/>
              </a:ext>
            </a:extLst>
          </p:cNvPr>
          <p:cNvSpPr>
            <a:spLocks noChangeArrowheads="1"/>
          </p:cNvSpPr>
          <p:nvPr/>
        </p:nvSpPr>
        <p:spPr bwMode="auto">
          <a:xfrm>
            <a:off x="8301790" y="4794326"/>
            <a:ext cx="3314700" cy="1754326"/>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200" b="0" i="0" u="none" strike="noStrike" cap="none" normalizeH="0" baseline="0">
                <a:ln>
                  <a:noFill/>
                </a:ln>
                <a:solidFill>
                  <a:srgbClr val="BCBEC4"/>
                </a:solidFill>
                <a:effectLst/>
                <a:latin typeface="Arial Unicode MS"/>
                <a:ea typeface="JetBrains Mono"/>
              </a:rPr>
              <a:t>HTTP/</a:t>
            </a:r>
            <a:r>
              <a:rPr kumimoji="0" lang="ko-KR" altLang="ko-KR" sz="1200" b="0" i="0" u="none" strike="noStrike" cap="none" normalizeH="0" baseline="0">
                <a:ln>
                  <a:noFill/>
                </a:ln>
                <a:solidFill>
                  <a:srgbClr val="2AACB8"/>
                </a:solidFill>
                <a:effectLst/>
                <a:latin typeface="Arial Unicode MS"/>
                <a:ea typeface="JetBrains Mono"/>
              </a:rPr>
              <a:t>1.1 200 </a:t>
            </a:r>
            <a:r>
              <a:rPr kumimoji="0" lang="ko-KR" altLang="ko-KR" sz="1200" b="0" i="0" u="none" strike="noStrike" cap="none" normalizeH="0" baseline="0">
                <a:ln>
                  <a:noFill/>
                </a:ln>
                <a:solidFill>
                  <a:srgbClr val="BCBEC4"/>
                </a:solidFill>
                <a:effectLst/>
                <a:latin typeface="Arial Unicode MS"/>
                <a:ea typeface="JetBrains Mono"/>
              </a:rPr>
              <a:t>OK</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Content-Type: application/json</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Content-Length: </a:t>
            </a:r>
            <a:r>
              <a:rPr kumimoji="0" lang="ko-KR" altLang="ko-KR" sz="1200" b="0" i="0" u="none" strike="noStrike" cap="none" normalizeH="0" baseline="0">
                <a:ln>
                  <a:noFill/>
                </a:ln>
                <a:solidFill>
                  <a:srgbClr val="2AACB8"/>
                </a:solidFill>
                <a:effectLst/>
                <a:latin typeface="Arial Unicode MS"/>
                <a:ea typeface="JetBrains Mono"/>
              </a:rPr>
              <a:t>45</a:t>
            </a:r>
            <a:br>
              <a:rPr kumimoji="0" lang="ko-KR" altLang="ko-KR" sz="1200" b="0" i="0" u="none" strike="noStrike" cap="none" normalizeH="0" baseline="0">
                <a:ln>
                  <a:noFill/>
                </a:ln>
                <a:solidFill>
                  <a:srgbClr val="2AACB8"/>
                </a:solidFill>
                <a:effectLst/>
                <a:latin typeface="Arial Unicode MS"/>
                <a:ea typeface="JetBrains Mono"/>
              </a:rPr>
            </a:br>
            <a:br>
              <a:rPr kumimoji="0" lang="ko-KR" altLang="ko-KR" sz="1200" b="0" i="0" u="none" strike="noStrike" cap="none" normalizeH="0" baseline="0">
                <a:ln>
                  <a:noFill/>
                </a:ln>
                <a:solidFill>
                  <a:srgbClr val="2AACB8"/>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en-US"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6AAB73"/>
                </a:solidFill>
                <a:effectLst/>
                <a:latin typeface="Arial Unicode MS"/>
                <a:ea typeface="JetBrains Mono"/>
              </a:rPr>
              <a:t>"id"</a:t>
            </a: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2AACB8"/>
                </a:solidFill>
                <a:effectLst/>
                <a:latin typeface="Arial Unicode MS"/>
                <a:ea typeface="JetBrains Mono"/>
              </a:rPr>
              <a:t>1</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en-US"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6AAB73"/>
                </a:solidFill>
                <a:effectLst/>
                <a:latin typeface="Arial Unicode MS"/>
                <a:ea typeface="JetBrains Mono"/>
              </a:rPr>
              <a:t>"name"</a:t>
            </a: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6AAB73"/>
                </a:solidFill>
                <a:effectLst/>
                <a:latin typeface="Arial Unicode MS"/>
                <a:ea typeface="JetBrains Mono"/>
              </a:rPr>
              <a:t>"leaven"</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en-US"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6AAB73"/>
                </a:solidFill>
                <a:effectLst/>
                <a:latin typeface="Arial Unicode MS"/>
                <a:ea typeface="JetBrains Mono"/>
              </a:rPr>
              <a:t>"age"</a:t>
            </a: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2AACB8"/>
                </a:solidFill>
                <a:effectLst/>
                <a:latin typeface="Arial Unicode MS"/>
                <a:ea typeface="JetBrains Mono"/>
              </a:rPr>
              <a:t>30</a:t>
            </a:r>
            <a:br>
              <a:rPr kumimoji="0" lang="ko-KR" altLang="ko-KR" sz="1200" b="0" i="0" u="none" strike="noStrike" cap="none" normalizeH="0" baseline="0">
                <a:ln>
                  <a:noFill/>
                </a:ln>
                <a:solidFill>
                  <a:srgbClr val="2AACB8"/>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13" name="직사각형 12">
            <a:extLst>
              <a:ext uri="{FF2B5EF4-FFF2-40B4-BE49-F238E27FC236}">
                <a16:creationId xmlns:a16="http://schemas.microsoft.com/office/drawing/2014/main" id="{7157A9F9-4BE8-C6CA-02AB-8A5B8E7EE1C2}"/>
              </a:ext>
            </a:extLst>
          </p:cNvPr>
          <p:cNvSpPr/>
          <p:nvPr/>
        </p:nvSpPr>
        <p:spPr>
          <a:xfrm>
            <a:off x="322078" y="3897281"/>
            <a:ext cx="1011815" cy="307777"/>
          </a:xfrm>
          <a:prstGeom prst="rect">
            <a:avLst/>
          </a:prstGeom>
        </p:spPr>
        <p:txBody>
          <a:bodyPr wrap="none">
            <a:spAutoFit/>
          </a:bodyPr>
          <a:lstStyle/>
          <a:p>
            <a:pPr marL="285750" indent="-285750">
              <a:buFont typeface="Arial" panose="020B0604020202020204" pitchFamily="34" charset="0"/>
              <a:buChar char="•"/>
            </a:pPr>
            <a:r>
              <a:rPr lang="ko-KR" altLang="en-US" sz="1400">
                <a:latin typeface="+mn-ea"/>
              </a:rPr>
              <a:t>메서드</a:t>
            </a:r>
          </a:p>
        </p:txBody>
      </p:sp>
      <p:sp>
        <p:nvSpPr>
          <p:cNvPr id="14" name="직사각형 13">
            <a:extLst>
              <a:ext uri="{FF2B5EF4-FFF2-40B4-BE49-F238E27FC236}">
                <a16:creationId xmlns:a16="http://schemas.microsoft.com/office/drawing/2014/main" id="{FAA35DDC-0503-907A-6B92-DCA647A68720}"/>
              </a:ext>
            </a:extLst>
          </p:cNvPr>
          <p:cNvSpPr/>
          <p:nvPr/>
        </p:nvSpPr>
        <p:spPr>
          <a:xfrm>
            <a:off x="322078" y="5565753"/>
            <a:ext cx="1011815" cy="307777"/>
          </a:xfrm>
          <a:prstGeom prst="rect">
            <a:avLst/>
          </a:prstGeom>
        </p:spPr>
        <p:txBody>
          <a:bodyPr wrap="none">
            <a:spAutoFit/>
          </a:bodyPr>
          <a:lstStyle/>
          <a:p>
            <a:pPr marL="285750" indent="-285750">
              <a:buFont typeface="Arial" panose="020B0604020202020204" pitchFamily="34" charset="0"/>
              <a:buChar char="•"/>
            </a:pPr>
            <a:r>
              <a:rPr lang="ko-KR" altLang="en-US" sz="1400">
                <a:latin typeface="+mn-ea"/>
              </a:rPr>
              <a:t>클래스</a:t>
            </a:r>
          </a:p>
        </p:txBody>
      </p:sp>
      <p:sp>
        <p:nvSpPr>
          <p:cNvPr id="15" name="직사각형 14">
            <a:extLst>
              <a:ext uri="{FF2B5EF4-FFF2-40B4-BE49-F238E27FC236}">
                <a16:creationId xmlns:a16="http://schemas.microsoft.com/office/drawing/2014/main" id="{E60F4EEB-B4BF-E179-F0DE-7D6A35F08705}"/>
              </a:ext>
            </a:extLst>
          </p:cNvPr>
          <p:cNvSpPr/>
          <p:nvPr/>
        </p:nvSpPr>
        <p:spPr>
          <a:xfrm>
            <a:off x="8301790" y="4517327"/>
            <a:ext cx="492443" cy="276999"/>
          </a:xfrm>
          <a:prstGeom prst="rect">
            <a:avLst/>
          </a:prstGeom>
        </p:spPr>
        <p:txBody>
          <a:bodyPr wrap="none">
            <a:spAutoFit/>
          </a:bodyPr>
          <a:lstStyle/>
          <a:p>
            <a:r>
              <a:rPr lang="ko-KR" altLang="en-US" sz="1200">
                <a:latin typeface="+mn-ea"/>
              </a:rPr>
              <a:t>응답</a:t>
            </a:r>
          </a:p>
        </p:txBody>
      </p:sp>
      <p:sp>
        <p:nvSpPr>
          <p:cNvPr id="2" name="Rectangle 1">
            <a:extLst>
              <a:ext uri="{FF2B5EF4-FFF2-40B4-BE49-F238E27FC236}">
                <a16:creationId xmlns:a16="http://schemas.microsoft.com/office/drawing/2014/main" id="{0A333F65-3F0A-BA19-CA11-9F275A1A436C}"/>
              </a:ext>
            </a:extLst>
          </p:cNvPr>
          <p:cNvSpPr>
            <a:spLocks noChangeArrowheads="1"/>
          </p:cNvSpPr>
          <p:nvPr/>
        </p:nvSpPr>
        <p:spPr bwMode="auto">
          <a:xfrm>
            <a:off x="8301790" y="3800849"/>
            <a:ext cx="3314700" cy="56881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GET /accounts/</a:t>
            </a:r>
            <a:r>
              <a:rPr kumimoji="0" lang="ko-KR" altLang="ko-KR" sz="1100" b="0" i="0" u="none" strike="noStrike" cap="none" normalizeH="0" baseline="0">
                <a:ln>
                  <a:noFill/>
                </a:ln>
                <a:solidFill>
                  <a:srgbClr val="2AACB8"/>
                </a:solidFill>
                <a:effectLst/>
                <a:latin typeface="Arial Unicode MS"/>
                <a:ea typeface="JetBrains Mono"/>
              </a:rPr>
              <a:t>1 </a:t>
            </a:r>
            <a:r>
              <a:rPr kumimoji="0" lang="ko-KR" altLang="ko-KR" sz="1100" b="0" i="0" u="none" strike="noStrike" cap="none" normalizeH="0" baseline="0">
                <a:ln>
                  <a:noFill/>
                </a:ln>
                <a:solidFill>
                  <a:srgbClr val="BCBEC4"/>
                </a:solidFill>
                <a:effectLst/>
                <a:latin typeface="Arial Unicode MS"/>
                <a:ea typeface="JetBrains Mono"/>
              </a:rPr>
              <a:t>HTTP/</a:t>
            </a:r>
            <a:r>
              <a:rPr kumimoji="0" lang="ko-KR" altLang="ko-KR" sz="1100" b="0" i="0" u="none" strike="noStrike" cap="none" normalizeH="0" baseline="0">
                <a:ln>
                  <a:noFill/>
                </a:ln>
                <a:solidFill>
                  <a:srgbClr val="2AACB8"/>
                </a:solidFill>
                <a:effectLst/>
                <a:latin typeface="Arial Unicode MS"/>
                <a:ea typeface="JetBrains Mono"/>
              </a:rPr>
              <a:t>1.1</a:t>
            </a:r>
            <a:br>
              <a:rPr kumimoji="0" lang="ko-KR" altLang="ko-KR" sz="1100" b="0" i="0" u="none" strike="noStrike" cap="none" normalizeH="0" baseline="0">
                <a:ln>
                  <a:noFill/>
                </a:ln>
                <a:solidFill>
                  <a:srgbClr val="2AACB8"/>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Host: localhost:</a:t>
            </a:r>
            <a:r>
              <a:rPr kumimoji="0" lang="ko-KR" altLang="ko-KR" sz="1100" b="0" i="0" u="none" strike="noStrike" cap="none" normalizeH="0" baseline="0">
                <a:ln>
                  <a:noFill/>
                </a:ln>
                <a:solidFill>
                  <a:srgbClr val="2AACB8"/>
                </a:solidFill>
                <a:effectLst/>
                <a:latin typeface="Arial Unicode MS"/>
                <a:ea typeface="JetBrains Mono"/>
              </a:rPr>
              <a:t>8080</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3" name="직사각형 2">
            <a:extLst>
              <a:ext uri="{FF2B5EF4-FFF2-40B4-BE49-F238E27FC236}">
                <a16:creationId xmlns:a16="http://schemas.microsoft.com/office/drawing/2014/main" id="{F9F85408-4817-716F-79A8-646D9898ED17}"/>
              </a:ext>
            </a:extLst>
          </p:cNvPr>
          <p:cNvSpPr/>
          <p:nvPr/>
        </p:nvSpPr>
        <p:spPr>
          <a:xfrm>
            <a:off x="8301789" y="3514681"/>
            <a:ext cx="492443" cy="276999"/>
          </a:xfrm>
          <a:prstGeom prst="rect">
            <a:avLst/>
          </a:prstGeom>
        </p:spPr>
        <p:txBody>
          <a:bodyPr wrap="none">
            <a:spAutoFit/>
          </a:bodyPr>
          <a:lstStyle/>
          <a:p>
            <a:r>
              <a:rPr lang="ko-KR" altLang="en-US" sz="1200">
                <a:latin typeface="+mn-ea"/>
              </a:rPr>
              <a:t>요청</a:t>
            </a:r>
          </a:p>
        </p:txBody>
      </p:sp>
    </p:spTree>
    <p:extLst>
      <p:ext uri="{BB962C8B-B14F-4D97-AF65-F5344CB8AC3E}">
        <p14:creationId xmlns:p14="http://schemas.microsoft.com/office/powerpoint/2010/main" val="179438183"/>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직사각형 73">
            <a:extLst>
              <a:ext uri="{FF2B5EF4-FFF2-40B4-BE49-F238E27FC236}">
                <a16:creationId xmlns:a16="http://schemas.microsoft.com/office/drawing/2014/main" id="{42A0B23B-7003-43B2-A559-7C4A6F001EFB}"/>
              </a:ext>
            </a:extLst>
          </p:cNvPr>
          <p:cNvSpPr/>
          <p:nvPr/>
        </p:nvSpPr>
        <p:spPr>
          <a:xfrm>
            <a:off x="198756" y="202792"/>
            <a:ext cx="2929072"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HTTP </a:t>
            </a:r>
            <a:r>
              <a:rPr lang="ko-KR" altLang="en-US" b="1">
                <a:solidFill>
                  <a:schemeClr val="accent1">
                    <a:lumMod val="75000"/>
                  </a:schemeClr>
                </a:solidFill>
                <a:latin typeface="+mn-ea"/>
              </a:rPr>
              <a:t>본문 응답 흐름도</a:t>
            </a:r>
          </a:p>
        </p:txBody>
      </p:sp>
      <p:sp>
        <p:nvSpPr>
          <p:cNvPr id="3" name="모서리가 둥근 직사각형 38">
            <a:extLst>
              <a:ext uri="{FF2B5EF4-FFF2-40B4-BE49-F238E27FC236}">
                <a16:creationId xmlns:a16="http://schemas.microsoft.com/office/drawing/2014/main" id="{9C944B70-E728-6ECB-1738-7A42057006B9}"/>
              </a:ext>
            </a:extLst>
          </p:cNvPr>
          <p:cNvSpPr/>
          <p:nvPr/>
        </p:nvSpPr>
        <p:spPr>
          <a:xfrm>
            <a:off x="3607815" y="1046269"/>
            <a:ext cx="2894766"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RequestMappingHandlerAdapter</a:t>
            </a:r>
            <a:endParaRPr lang="ko-KR" altLang="en-US" sz="1400">
              <a:solidFill>
                <a:schemeClr val="tx1"/>
              </a:solidFill>
              <a:ea typeface="나눔바른고딕" panose="020B0603020101020101"/>
            </a:endParaRPr>
          </a:p>
        </p:txBody>
      </p:sp>
      <p:sp>
        <p:nvSpPr>
          <p:cNvPr id="6" name="모서리가 둥근 직사각형 38">
            <a:extLst>
              <a:ext uri="{FF2B5EF4-FFF2-40B4-BE49-F238E27FC236}">
                <a16:creationId xmlns:a16="http://schemas.microsoft.com/office/drawing/2014/main" id="{9788EE7E-6FEE-8C94-F3D5-E6F4243D9C00}"/>
              </a:ext>
            </a:extLst>
          </p:cNvPr>
          <p:cNvSpPr/>
          <p:nvPr/>
        </p:nvSpPr>
        <p:spPr>
          <a:xfrm>
            <a:off x="8440384" y="2869740"/>
            <a:ext cx="3455240" cy="493512"/>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effectLst/>
              </a:rPr>
              <a:t>RequestResponseBodyMethodProcessor</a:t>
            </a:r>
          </a:p>
        </p:txBody>
      </p:sp>
      <p:sp>
        <p:nvSpPr>
          <p:cNvPr id="7" name="모서리가 둥근 직사각형 38">
            <a:extLst>
              <a:ext uri="{FF2B5EF4-FFF2-40B4-BE49-F238E27FC236}">
                <a16:creationId xmlns:a16="http://schemas.microsoft.com/office/drawing/2014/main" id="{14201AE2-E505-F1D5-15C7-B3279F7A8176}"/>
              </a:ext>
            </a:extLst>
          </p:cNvPr>
          <p:cNvSpPr/>
          <p:nvPr/>
        </p:nvSpPr>
        <p:spPr>
          <a:xfrm>
            <a:off x="9003949" y="3647376"/>
            <a:ext cx="2328110" cy="502994"/>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ModelAndViewContainer</a:t>
            </a:r>
            <a:endParaRPr lang="en-US" altLang="ko-KR" sz="1400">
              <a:solidFill>
                <a:schemeClr val="tx1"/>
              </a:solidFill>
              <a:effectLst/>
            </a:endParaRPr>
          </a:p>
        </p:txBody>
      </p:sp>
      <p:sp>
        <p:nvSpPr>
          <p:cNvPr id="9" name="모서리가 둥근 직사각형 38">
            <a:extLst>
              <a:ext uri="{FF2B5EF4-FFF2-40B4-BE49-F238E27FC236}">
                <a16:creationId xmlns:a16="http://schemas.microsoft.com/office/drawing/2014/main" id="{637AFA83-09C7-0FEE-8717-D6CA4746923D}"/>
              </a:ext>
            </a:extLst>
          </p:cNvPr>
          <p:cNvSpPr/>
          <p:nvPr/>
        </p:nvSpPr>
        <p:spPr>
          <a:xfrm>
            <a:off x="9137906" y="1834764"/>
            <a:ext cx="2054423"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ReturnValueHandlers</a:t>
            </a:r>
            <a:endParaRPr lang="en-US" altLang="ko-KR" sz="1400">
              <a:solidFill>
                <a:schemeClr val="tx1"/>
              </a:solidFill>
              <a:effectLst/>
            </a:endParaRPr>
          </a:p>
        </p:txBody>
      </p:sp>
      <p:cxnSp>
        <p:nvCxnSpPr>
          <p:cNvPr id="16" name="직선 화살표 연결선 15">
            <a:extLst>
              <a:ext uri="{FF2B5EF4-FFF2-40B4-BE49-F238E27FC236}">
                <a16:creationId xmlns:a16="http://schemas.microsoft.com/office/drawing/2014/main" id="{E046F375-E9FC-3FA0-F9E8-583655C6E8C5}"/>
              </a:ext>
            </a:extLst>
          </p:cNvPr>
          <p:cNvCxnSpPr>
            <a:cxnSpLocks/>
            <a:stCxn id="9" idx="2"/>
            <a:endCxn id="6" idx="0"/>
          </p:cNvCxnSpPr>
          <p:nvPr/>
        </p:nvCxnSpPr>
        <p:spPr>
          <a:xfrm>
            <a:off x="10165118" y="2328276"/>
            <a:ext cx="2886" cy="54146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096C3778-7A93-41A3-9162-779010E1728F}"/>
              </a:ext>
            </a:extLst>
          </p:cNvPr>
          <p:cNvCxnSpPr>
            <a:cxnSpLocks/>
            <a:stCxn id="6" idx="2"/>
            <a:endCxn id="7" idx="0"/>
          </p:cNvCxnSpPr>
          <p:nvPr/>
        </p:nvCxnSpPr>
        <p:spPr>
          <a:xfrm>
            <a:off x="10168004" y="3363252"/>
            <a:ext cx="0" cy="28412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D2453D5E-1022-631B-F6F5-E165A4A9A554}"/>
              </a:ext>
            </a:extLst>
          </p:cNvPr>
          <p:cNvCxnSpPr>
            <a:cxnSpLocks/>
            <a:stCxn id="7" idx="2"/>
            <a:endCxn id="53" idx="0"/>
          </p:cNvCxnSpPr>
          <p:nvPr/>
        </p:nvCxnSpPr>
        <p:spPr>
          <a:xfrm>
            <a:off x="10168004" y="4150370"/>
            <a:ext cx="0" cy="27598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FD52D5CF-B92F-D031-700C-FD1E9B5D4C0B}"/>
              </a:ext>
            </a:extLst>
          </p:cNvPr>
          <p:cNvSpPr txBox="1"/>
          <p:nvPr/>
        </p:nvSpPr>
        <p:spPr>
          <a:xfrm>
            <a:off x="3287938" y="2475319"/>
            <a:ext cx="1824794" cy="261610"/>
          </a:xfrm>
          <a:prstGeom prst="rect">
            <a:avLst/>
          </a:prstGeom>
          <a:noFill/>
        </p:spPr>
        <p:txBody>
          <a:bodyPr wrap="square">
            <a:spAutoFit/>
          </a:bodyPr>
          <a:lstStyle/>
          <a:p>
            <a:pPr algn="ctr"/>
            <a:r>
              <a:rPr lang="en-US" altLang="ko-KR" sz="1100"/>
              <a:t>requestHandled = false</a:t>
            </a:r>
            <a:endParaRPr lang="ko-KR" altLang="en-US" sz="1100"/>
          </a:p>
        </p:txBody>
      </p:sp>
      <p:cxnSp>
        <p:nvCxnSpPr>
          <p:cNvPr id="17" name="직선 화살표 연결선 16">
            <a:extLst>
              <a:ext uri="{FF2B5EF4-FFF2-40B4-BE49-F238E27FC236}">
                <a16:creationId xmlns:a16="http://schemas.microsoft.com/office/drawing/2014/main" id="{6B9F8530-3720-D7CF-23A6-FF5DF32A8468}"/>
              </a:ext>
            </a:extLst>
          </p:cNvPr>
          <p:cNvCxnSpPr>
            <a:cxnSpLocks/>
            <a:stCxn id="63" idx="3"/>
            <a:endCxn id="49" idx="1"/>
          </p:cNvCxnSpPr>
          <p:nvPr/>
        </p:nvCxnSpPr>
        <p:spPr>
          <a:xfrm flipV="1">
            <a:off x="6501834" y="2080708"/>
            <a:ext cx="604532" cy="114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모서리가 둥근 직사각형 38">
            <a:extLst>
              <a:ext uri="{FF2B5EF4-FFF2-40B4-BE49-F238E27FC236}">
                <a16:creationId xmlns:a16="http://schemas.microsoft.com/office/drawing/2014/main" id="{B84A7DC6-951A-44EC-AFF9-3A0B0AC01ACD}"/>
              </a:ext>
            </a:extLst>
          </p:cNvPr>
          <p:cNvSpPr/>
          <p:nvPr/>
        </p:nvSpPr>
        <p:spPr>
          <a:xfrm>
            <a:off x="7106366" y="1833952"/>
            <a:ext cx="1112154"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Controller</a:t>
            </a:r>
            <a:endParaRPr lang="en-US" altLang="ko-KR" sz="1400">
              <a:solidFill>
                <a:schemeClr val="tx1"/>
              </a:solidFill>
              <a:effectLst/>
            </a:endParaRPr>
          </a:p>
        </p:txBody>
      </p:sp>
      <p:sp>
        <p:nvSpPr>
          <p:cNvPr id="52" name="모서리가 둥근 직사각형 38">
            <a:extLst>
              <a:ext uri="{FF2B5EF4-FFF2-40B4-BE49-F238E27FC236}">
                <a16:creationId xmlns:a16="http://schemas.microsoft.com/office/drawing/2014/main" id="{8AF6F9BD-DA32-49F8-82C6-8176570A9216}"/>
              </a:ext>
            </a:extLst>
          </p:cNvPr>
          <p:cNvSpPr/>
          <p:nvPr/>
        </p:nvSpPr>
        <p:spPr>
          <a:xfrm>
            <a:off x="411606" y="1046269"/>
            <a:ext cx="2300618"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DispatcherServlet</a:t>
            </a:r>
            <a:endParaRPr lang="ko-KR" altLang="en-US" sz="1400">
              <a:solidFill>
                <a:schemeClr val="tx1"/>
              </a:solidFill>
              <a:ea typeface="나눔바른고딕" panose="020B0603020101020101"/>
            </a:endParaRPr>
          </a:p>
        </p:txBody>
      </p:sp>
      <p:cxnSp>
        <p:nvCxnSpPr>
          <p:cNvPr id="55" name="직선 화살표 연결선 54">
            <a:extLst>
              <a:ext uri="{FF2B5EF4-FFF2-40B4-BE49-F238E27FC236}">
                <a16:creationId xmlns:a16="http://schemas.microsoft.com/office/drawing/2014/main" id="{28B2250E-270F-4302-BD31-374182372549}"/>
              </a:ext>
            </a:extLst>
          </p:cNvPr>
          <p:cNvCxnSpPr>
            <a:cxnSpLocks/>
            <a:stCxn id="52" idx="3"/>
            <a:endCxn id="3" idx="1"/>
          </p:cNvCxnSpPr>
          <p:nvPr/>
        </p:nvCxnSpPr>
        <p:spPr>
          <a:xfrm>
            <a:off x="2712224" y="1293025"/>
            <a:ext cx="895591"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3" name="모서리가 둥근 직사각형 38">
            <a:extLst>
              <a:ext uri="{FF2B5EF4-FFF2-40B4-BE49-F238E27FC236}">
                <a16:creationId xmlns:a16="http://schemas.microsoft.com/office/drawing/2014/main" id="{B0D58A6A-F584-4C76-B5D5-D9BB01C65662}"/>
              </a:ext>
            </a:extLst>
          </p:cNvPr>
          <p:cNvSpPr/>
          <p:nvPr/>
        </p:nvSpPr>
        <p:spPr>
          <a:xfrm>
            <a:off x="3613831" y="1835096"/>
            <a:ext cx="2888003"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ServletInvocableHandlerMethod</a:t>
            </a:r>
            <a:endParaRPr lang="en-US" altLang="ko-KR" sz="1400">
              <a:solidFill>
                <a:schemeClr val="tx1"/>
              </a:solidFill>
              <a:effectLst/>
            </a:endParaRPr>
          </a:p>
        </p:txBody>
      </p:sp>
      <p:cxnSp>
        <p:nvCxnSpPr>
          <p:cNvPr id="68" name="직선 화살표 연결선 67">
            <a:extLst>
              <a:ext uri="{FF2B5EF4-FFF2-40B4-BE49-F238E27FC236}">
                <a16:creationId xmlns:a16="http://schemas.microsoft.com/office/drawing/2014/main" id="{749A5695-C078-412D-BEAD-81B319A4A1DE}"/>
              </a:ext>
            </a:extLst>
          </p:cNvPr>
          <p:cNvCxnSpPr>
            <a:cxnSpLocks/>
            <a:stCxn id="3" idx="2"/>
            <a:endCxn id="63" idx="0"/>
          </p:cNvCxnSpPr>
          <p:nvPr/>
        </p:nvCxnSpPr>
        <p:spPr>
          <a:xfrm>
            <a:off x="5055198" y="1539781"/>
            <a:ext cx="2635" cy="29531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E18E56D9-4654-4504-82E6-5DD3405638C8}"/>
              </a:ext>
            </a:extLst>
          </p:cNvPr>
          <p:cNvSpPr txBox="1"/>
          <p:nvPr/>
        </p:nvSpPr>
        <p:spPr>
          <a:xfrm>
            <a:off x="5017468" y="2491159"/>
            <a:ext cx="2237284" cy="261610"/>
          </a:xfrm>
          <a:prstGeom prst="rect">
            <a:avLst/>
          </a:prstGeom>
          <a:noFill/>
        </p:spPr>
        <p:txBody>
          <a:bodyPr wrap="square">
            <a:spAutoFit/>
          </a:bodyPr>
          <a:lstStyle/>
          <a:p>
            <a:pPr algn="ctr"/>
            <a:r>
              <a:rPr lang="ko-KR" altLang="en-US" sz="1100"/>
              <a:t>요청이 아직 완료되지 않음 설정</a:t>
            </a:r>
          </a:p>
        </p:txBody>
      </p:sp>
      <p:sp>
        <p:nvSpPr>
          <p:cNvPr id="76" name="TextBox 75">
            <a:extLst>
              <a:ext uri="{FF2B5EF4-FFF2-40B4-BE49-F238E27FC236}">
                <a16:creationId xmlns:a16="http://schemas.microsoft.com/office/drawing/2014/main" id="{29DDE477-9FB4-4C09-9FE2-33149CBD14CB}"/>
              </a:ext>
            </a:extLst>
          </p:cNvPr>
          <p:cNvSpPr txBox="1"/>
          <p:nvPr/>
        </p:nvSpPr>
        <p:spPr>
          <a:xfrm>
            <a:off x="6419339" y="1816814"/>
            <a:ext cx="687027" cy="261610"/>
          </a:xfrm>
          <a:prstGeom prst="rect">
            <a:avLst/>
          </a:prstGeom>
          <a:noFill/>
          <a:ln>
            <a:noFill/>
            <a:prstDash val="sysDash"/>
          </a:ln>
        </p:spPr>
        <p:style>
          <a:lnRef idx="2">
            <a:schemeClr val="dk1"/>
          </a:lnRef>
          <a:fillRef idx="1">
            <a:schemeClr val="lt1"/>
          </a:fillRef>
          <a:effectRef idx="0">
            <a:schemeClr val="dk1"/>
          </a:effectRef>
          <a:fontRef idx="minor">
            <a:schemeClr val="dk1"/>
          </a:fontRef>
        </p:style>
        <p:txBody>
          <a:bodyPr wrap="square">
            <a:spAutoFit/>
          </a:bodyPr>
          <a:lstStyle/>
          <a:p>
            <a:pPr algn="ctr"/>
            <a:r>
              <a:rPr lang="ko-KR" altLang="en-US" sz="1100">
                <a:solidFill>
                  <a:schemeClr val="tx1"/>
                </a:solidFill>
                <a:effectLst/>
              </a:rPr>
              <a:t>호출</a:t>
            </a:r>
            <a:endParaRPr lang="ko-KR" altLang="en-US" sz="1100"/>
          </a:p>
        </p:txBody>
      </p:sp>
      <p:cxnSp>
        <p:nvCxnSpPr>
          <p:cNvPr id="78" name="직선 화살표 연결선 77">
            <a:extLst>
              <a:ext uri="{FF2B5EF4-FFF2-40B4-BE49-F238E27FC236}">
                <a16:creationId xmlns:a16="http://schemas.microsoft.com/office/drawing/2014/main" id="{038C8A2E-301C-4A9F-A08A-DE80E1445DF9}"/>
              </a:ext>
            </a:extLst>
          </p:cNvPr>
          <p:cNvCxnSpPr>
            <a:cxnSpLocks/>
            <a:stCxn id="49" idx="3"/>
            <a:endCxn id="9" idx="1"/>
          </p:cNvCxnSpPr>
          <p:nvPr/>
        </p:nvCxnSpPr>
        <p:spPr>
          <a:xfrm>
            <a:off x="8218520" y="2080708"/>
            <a:ext cx="919386" cy="81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2" name="TextBox 81">
            <a:extLst>
              <a:ext uri="{FF2B5EF4-FFF2-40B4-BE49-F238E27FC236}">
                <a16:creationId xmlns:a16="http://schemas.microsoft.com/office/drawing/2014/main" id="{D4F89261-572D-4648-A607-ED476C7E2A9B}"/>
              </a:ext>
            </a:extLst>
          </p:cNvPr>
          <p:cNvSpPr txBox="1"/>
          <p:nvPr/>
        </p:nvSpPr>
        <p:spPr>
          <a:xfrm>
            <a:off x="8143457" y="1816560"/>
            <a:ext cx="1013449" cy="261610"/>
          </a:xfrm>
          <a:prstGeom prst="rect">
            <a:avLst/>
          </a:prstGeom>
          <a:noFill/>
          <a:ln>
            <a:noFill/>
            <a:prstDash val="sysDash"/>
          </a:ln>
        </p:spPr>
        <p:style>
          <a:lnRef idx="2">
            <a:schemeClr val="dk1"/>
          </a:lnRef>
          <a:fillRef idx="1">
            <a:schemeClr val="lt1"/>
          </a:fillRef>
          <a:effectRef idx="0">
            <a:schemeClr val="dk1"/>
          </a:effectRef>
          <a:fontRef idx="minor">
            <a:schemeClr val="dk1"/>
          </a:fontRef>
        </p:style>
        <p:txBody>
          <a:bodyPr wrap="square">
            <a:spAutoFit/>
          </a:bodyPr>
          <a:lstStyle/>
          <a:p>
            <a:pPr algn="ctr"/>
            <a:r>
              <a:rPr lang="ko-KR" altLang="en-US" sz="1100">
                <a:solidFill>
                  <a:schemeClr val="tx1"/>
                </a:solidFill>
              </a:rPr>
              <a:t>객체 반환</a:t>
            </a:r>
            <a:endParaRPr lang="ko-KR" altLang="en-US" sz="1100"/>
          </a:p>
        </p:txBody>
      </p:sp>
      <p:cxnSp>
        <p:nvCxnSpPr>
          <p:cNvPr id="41" name="직선 화살표 연결선 40">
            <a:extLst>
              <a:ext uri="{FF2B5EF4-FFF2-40B4-BE49-F238E27FC236}">
                <a16:creationId xmlns:a16="http://schemas.microsoft.com/office/drawing/2014/main" id="{CC62C578-5A96-F123-10A4-DCFACC722CE9}"/>
              </a:ext>
            </a:extLst>
          </p:cNvPr>
          <p:cNvCxnSpPr>
            <a:cxnSpLocks/>
            <a:stCxn id="7" idx="1"/>
          </p:cNvCxnSpPr>
          <p:nvPr/>
        </p:nvCxnSpPr>
        <p:spPr>
          <a:xfrm flipH="1">
            <a:off x="7122688" y="3898873"/>
            <a:ext cx="1881261"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7657EF75-9897-F95A-EE57-B6EB989BE010}"/>
              </a:ext>
            </a:extLst>
          </p:cNvPr>
          <p:cNvSpPr txBox="1"/>
          <p:nvPr/>
        </p:nvSpPr>
        <p:spPr>
          <a:xfrm>
            <a:off x="5350789" y="3765530"/>
            <a:ext cx="1771899" cy="276999"/>
          </a:xfrm>
          <a:prstGeom prst="rect">
            <a:avLst/>
          </a:prstGeom>
          <a:noFill/>
          <a:ln>
            <a:noFill/>
            <a:prstDash val="sysDash"/>
          </a:ln>
        </p:spPr>
        <p:style>
          <a:lnRef idx="2">
            <a:schemeClr val="dk1"/>
          </a:lnRef>
          <a:fillRef idx="1">
            <a:schemeClr val="lt1"/>
          </a:fillRef>
          <a:effectRef idx="0">
            <a:schemeClr val="dk1"/>
          </a:effectRef>
          <a:fontRef idx="minor">
            <a:schemeClr val="dk1"/>
          </a:fontRef>
        </p:style>
        <p:txBody>
          <a:bodyPr wrap="square">
            <a:spAutoFit/>
          </a:bodyPr>
          <a:lstStyle/>
          <a:p>
            <a:pPr algn="ctr"/>
            <a:r>
              <a:rPr lang="en-US" altLang="ko-KR" sz="1200"/>
              <a:t>requestHandled = true</a:t>
            </a:r>
            <a:endParaRPr lang="ko-KR" altLang="en-US" sz="1200"/>
          </a:p>
        </p:txBody>
      </p:sp>
      <p:sp>
        <p:nvSpPr>
          <p:cNvPr id="46" name="TextBox 45">
            <a:extLst>
              <a:ext uri="{FF2B5EF4-FFF2-40B4-BE49-F238E27FC236}">
                <a16:creationId xmlns:a16="http://schemas.microsoft.com/office/drawing/2014/main" id="{9D0C693B-A4DC-17E0-7CD7-DC7CF26CF2AC}"/>
              </a:ext>
            </a:extLst>
          </p:cNvPr>
          <p:cNvSpPr txBox="1"/>
          <p:nvPr/>
        </p:nvSpPr>
        <p:spPr>
          <a:xfrm>
            <a:off x="7395555" y="3634725"/>
            <a:ext cx="1444889" cy="261610"/>
          </a:xfrm>
          <a:prstGeom prst="rect">
            <a:avLst/>
          </a:prstGeom>
          <a:noFill/>
        </p:spPr>
        <p:txBody>
          <a:bodyPr wrap="square">
            <a:spAutoFit/>
          </a:bodyPr>
          <a:lstStyle/>
          <a:p>
            <a:pPr algn="ctr"/>
            <a:r>
              <a:rPr lang="ko-KR" altLang="en-US" sz="1100"/>
              <a:t>요청 완료로</a:t>
            </a:r>
            <a:r>
              <a:rPr lang="en-US" altLang="ko-KR" sz="1100"/>
              <a:t> </a:t>
            </a:r>
            <a:r>
              <a:rPr lang="ko-KR" altLang="en-US" sz="1100"/>
              <a:t>설정</a:t>
            </a:r>
          </a:p>
        </p:txBody>
      </p:sp>
      <p:sp>
        <p:nvSpPr>
          <p:cNvPr id="53" name="모서리가 둥근 직사각형 38">
            <a:extLst>
              <a:ext uri="{FF2B5EF4-FFF2-40B4-BE49-F238E27FC236}">
                <a16:creationId xmlns:a16="http://schemas.microsoft.com/office/drawing/2014/main" id="{FD6431DF-CD5B-DF2A-7A05-3D79C280FA7C}"/>
              </a:ext>
            </a:extLst>
          </p:cNvPr>
          <p:cNvSpPr/>
          <p:nvPr/>
        </p:nvSpPr>
        <p:spPr>
          <a:xfrm>
            <a:off x="9140792" y="4426351"/>
            <a:ext cx="2054423"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messageConverters</a:t>
            </a:r>
            <a:endParaRPr lang="en-US" altLang="ko-KR" sz="1400">
              <a:solidFill>
                <a:schemeClr val="tx1"/>
              </a:solidFill>
              <a:effectLst/>
            </a:endParaRPr>
          </a:p>
        </p:txBody>
      </p:sp>
      <p:sp>
        <p:nvSpPr>
          <p:cNvPr id="58" name="모서리가 둥근 직사각형 38">
            <a:extLst>
              <a:ext uri="{FF2B5EF4-FFF2-40B4-BE49-F238E27FC236}">
                <a16:creationId xmlns:a16="http://schemas.microsoft.com/office/drawing/2014/main" id="{5A4968C6-E3AA-72CE-1B95-2206C613AB4D}"/>
              </a:ext>
            </a:extLst>
          </p:cNvPr>
          <p:cNvSpPr/>
          <p:nvPr/>
        </p:nvSpPr>
        <p:spPr>
          <a:xfrm>
            <a:off x="8368077" y="5281252"/>
            <a:ext cx="3599852" cy="493512"/>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effectLst/>
              </a:rPr>
              <a:t>MappingJackson2HttpMessageConverter</a:t>
            </a:r>
          </a:p>
        </p:txBody>
      </p:sp>
      <p:cxnSp>
        <p:nvCxnSpPr>
          <p:cNvPr id="59" name="직선 화살표 연결선 58">
            <a:extLst>
              <a:ext uri="{FF2B5EF4-FFF2-40B4-BE49-F238E27FC236}">
                <a16:creationId xmlns:a16="http://schemas.microsoft.com/office/drawing/2014/main" id="{A5CACFBE-D3CF-8D21-B081-30765739B74E}"/>
              </a:ext>
            </a:extLst>
          </p:cNvPr>
          <p:cNvCxnSpPr>
            <a:cxnSpLocks/>
            <a:stCxn id="53" idx="2"/>
            <a:endCxn id="58" idx="0"/>
          </p:cNvCxnSpPr>
          <p:nvPr/>
        </p:nvCxnSpPr>
        <p:spPr>
          <a:xfrm flipH="1">
            <a:off x="10168003" y="4919863"/>
            <a:ext cx="1" cy="36138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직선 화살표 연결선 70">
            <a:extLst>
              <a:ext uri="{FF2B5EF4-FFF2-40B4-BE49-F238E27FC236}">
                <a16:creationId xmlns:a16="http://schemas.microsoft.com/office/drawing/2014/main" id="{AFC18F87-C1B8-BF49-6BA8-69F7A92155DB}"/>
              </a:ext>
            </a:extLst>
          </p:cNvPr>
          <p:cNvCxnSpPr>
            <a:cxnSpLocks/>
            <a:stCxn id="58" idx="1"/>
            <a:endCxn id="80" idx="3"/>
          </p:cNvCxnSpPr>
          <p:nvPr/>
        </p:nvCxnSpPr>
        <p:spPr>
          <a:xfrm flipH="1">
            <a:off x="7274197" y="5528008"/>
            <a:ext cx="109388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5F77E369-C649-3EE5-492F-B118065C8380}"/>
              </a:ext>
            </a:extLst>
          </p:cNvPr>
          <p:cNvSpPr txBox="1"/>
          <p:nvPr/>
        </p:nvSpPr>
        <p:spPr>
          <a:xfrm>
            <a:off x="6137707" y="5389508"/>
            <a:ext cx="1136490" cy="276999"/>
          </a:xfrm>
          <a:prstGeom prst="rect">
            <a:avLst/>
          </a:prstGeom>
          <a:noFill/>
          <a:ln>
            <a:noFill/>
            <a:prstDash val="sysDash"/>
          </a:ln>
        </p:spPr>
        <p:style>
          <a:lnRef idx="2">
            <a:schemeClr val="dk1"/>
          </a:lnRef>
          <a:fillRef idx="1">
            <a:schemeClr val="lt1"/>
          </a:fillRef>
          <a:effectRef idx="0">
            <a:schemeClr val="dk1"/>
          </a:effectRef>
          <a:fontRef idx="minor">
            <a:schemeClr val="dk1"/>
          </a:fontRef>
        </p:style>
        <p:txBody>
          <a:bodyPr wrap="square">
            <a:spAutoFit/>
          </a:bodyPr>
          <a:lstStyle/>
          <a:p>
            <a:pPr algn="ctr"/>
            <a:r>
              <a:rPr lang="en-US" altLang="ko-KR" sz="1200"/>
              <a:t>Write&amp;flush</a:t>
            </a:r>
            <a:endParaRPr lang="ko-KR" altLang="en-US" sz="1200"/>
          </a:p>
        </p:txBody>
      </p:sp>
      <p:sp>
        <p:nvSpPr>
          <p:cNvPr id="99" name="다이아몬드 98">
            <a:extLst>
              <a:ext uri="{FF2B5EF4-FFF2-40B4-BE49-F238E27FC236}">
                <a16:creationId xmlns:a16="http://schemas.microsoft.com/office/drawing/2014/main" id="{E43C585A-73F4-1A90-A5DA-7F0A33FFA3B2}"/>
              </a:ext>
            </a:extLst>
          </p:cNvPr>
          <p:cNvSpPr/>
          <p:nvPr/>
        </p:nvSpPr>
        <p:spPr>
          <a:xfrm>
            <a:off x="4174044" y="5304840"/>
            <a:ext cx="433137" cy="446333"/>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cxnSp>
        <p:nvCxnSpPr>
          <p:cNvPr id="103" name="직선 화살표 연결선 102">
            <a:extLst>
              <a:ext uri="{FF2B5EF4-FFF2-40B4-BE49-F238E27FC236}">
                <a16:creationId xmlns:a16="http://schemas.microsoft.com/office/drawing/2014/main" id="{78022708-BB39-51E7-4F2B-D6F6E211F80F}"/>
              </a:ext>
            </a:extLst>
          </p:cNvPr>
          <p:cNvCxnSpPr>
            <a:stCxn id="80" idx="1"/>
            <a:endCxn id="99" idx="3"/>
          </p:cNvCxnSpPr>
          <p:nvPr/>
        </p:nvCxnSpPr>
        <p:spPr>
          <a:xfrm flipH="1" flipV="1">
            <a:off x="4607181" y="5528007"/>
            <a:ext cx="1530526"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4" name="TextBox 103">
            <a:extLst>
              <a:ext uri="{FF2B5EF4-FFF2-40B4-BE49-F238E27FC236}">
                <a16:creationId xmlns:a16="http://schemas.microsoft.com/office/drawing/2014/main" id="{456670E8-C3EF-1B13-4321-A8C177BF61AF}"/>
              </a:ext>
            </a:extLst>
          </p:cNvPr>
          <p:cNvSpPr txBox="1"/>
          <p:nvPr/>
        </p:nvSpPr>
        <p:spPr>
          <a:xfrm>
            <a:off x="4691291" y="5543931"/>
            <a:ext cx="1318996" cy="461665"/>
          </a:xfrm>
          <a:prstGeom prst="rect">
            <a:avLst/>
          </a:prstGeom>
          <a:noFill/>
          <a:ln>
            <a:noFill/>
            <a:prstDash val="sysDash"/>
          </a:ln>
        </p:spPr>
        <p:style>
          <a:lnRef idx="2">
            <a:schemeClr val="dk1"/>
          </a:lnRef>
          <a:fillRef idx="1">
            <a:schemeClr val="lt1"/>
          </a:fillRef>
          <a:effectRef idx="0">
            <a:schemeClr val="dk1"/>
          </a:effectRef>
          <a:fontRef idx="minor">
            <a:schemeClr val="dk1"/>
          </a:fontRef>
        </p:style>
        <p:txBody>
          <a:bodyPr wrap="square">
            <a:spAutoFit/>
          </a:bodyPr>
          <a:lstStyle/>
          <a:p>
            <a:pPr algn="ctr"/>
            <a:r>
              <a:rPr lang="en-US" altLang="ko-KR" sz="1200"/>
              <a:t>requestHandled == true ?</a:t>
            </a:r>
            <a:endParaRPr lang="ko-KR" altLang="en-US" sz="1200"/>
          </a:p>
        </p:txBody>
      </p:sp>
      <p:sp>
        <p:nvSpPr>
          <p:cNvPr id="107" name="모서리가 둥근 직사각형 38">
            <a:extLst>
              <a:ext uri="{FF2B5EF4-FFF2-40B4-BE49-F238E27FC236}">
                <a16:creationId xmlns:a16="http://schemas.microsoft.com/office/drawing/2014/main" id="{57A07625-0D62-6C11-82B3-F93895326F36}"/>
              </a:ext>
            </a:extLst>
          </p:cNvPr>
          <p:cNvSpPr/>
          <p:nvPr/>
        </p:nvSpPr>
        <p:spPr>
          <a:xfrm>
            <a:off x="2160774" y="4745508"/>
            <a:ext cx="1574137"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ModelAndView</a:t>
            </a:r>
            <a:endParaRPr lang="en-US" altLang="ko-KR" sz="1400">
              <a:solidFill>
                <a:schemeClr val="tx1"/>
              </a:solidFill>
              <a:effectLst/>
            </a:endParaRPr>
          </a:p>
        </p:txBody>
      </p:sp>
      <p:sp>
        <p:nvSpPr>
          <p:cNvPr id="112" name="모서리가 둥근 직사각형 38">
            <a:extLst>
              <a:ext uri="{FF2B5EF4-FFF2-40B4-BE49-F238E27FC236}">
                <a16:creationId xmlns:a16="http://schemas.microsoft.com/office/drawing/2014/main" id="{62A9F8D5-DBAC-9B87-904C-63DBF790D6E9}"/>
              </a:ext>
            </a:extLst>
          </p:cNvPr>
          <p:cNvSpPr/>
          <p:nvPr/>
        </p:nvSpPr>
        <p:spPr>
          <a:xfrm>
            <a:off x="2160774" y="5811333"/>
            <a:ext cx="1574137"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null</a:t>
            </a:r>
            <a:endParaRPr lang="en-US" altLang="ko-KR" sz="1400">
              <a:solidFill>
                <a:schemeClr val="tx1"/>
              </a:solidFill>
              <a:effectLst/>
            </a:endParaRPr>
          </a:p>
        </p:txBody>
      </p:sp>
      <p:cxnSp>
        <p:nvCxnSpPr>
          <p:cNvPr id="122" name="연결선: 꺾임 121">
            <a:extLst>
              <a:ext uri="{FF2B5EF4-FFF2-40B4-BE49-F238E27FC236}">
                <a16:creationId xmlns:a16="http://schemas.microsoft.com/office/drawing/2014/main" id="{9F0E546A-AC99-F659-59C0-2EF395ABA2E4}"/>
              </a:ext>
            </a:extLst>
          </p:cNvPr>
          <p:cNvCxnSpPr>
            <a:stCxn id="99" idx="0"/>
            <a:endCxn id="107" idx="3"/>
          </p:cNvCxnSpPr>
          <p:nvPr/>
        </p:nvCxnSpPr>
        <p:spPr>
          <a:xfrm rot="16200000" flipV="1">
            <a:off x="3906474" y="4820701"/>
            <a:ext cx="312576" cy="655702"/>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6" name="연결선: 꺾임 125">
            <a:extLst>
              <a:ext uri="{FF2B5EF4-FFF2-40B4-BE49-F238E27FC236}">
                <a16:creationId xmlns:a16="http://schemas.microsoft.com/office/drawing/2014/main" id="{1595C146-68FF-BF40-FF64-D64ED87B6FC7}"/>
              </a:ext>
            </a:extLst>
          </p:cNvPr>
          <p:cNvCxnSpPr>
            <a:stCxn id="99" idx="2"/>
            <a:endCxn id="112" idx="3"/>
          </p:cNvCxnSpPr>
          <p:nvPr/>
        </p:nvCxnSpPr>
        <p:spPr>
          <a:xfrm rot="5400000">
            <a:off x="3909304" y="5576780"/>
            <a:ext cx="306916" cy="655702"/>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0" name="연결선: 꺾임 129">
            <a:extLst>
              <a:ext uri="{FF2B5EF4-FFF2-40B4-BE49-F238E27FC236}">
                <a16:creationId xmlns:a16="http://schemas.microsoft.com/office/drawing/2014/main" id="{53143AEE-42D1-1F07-5E05-B11469F950A1}"/>
              </a:ext>
            </a:extLst>
          </p:cNvPr>
          <p:cNvCxnSpPr>
            <a:stCxn id="107" idx="1"/>
            <a:endCxn id="52" idx="2"/>
          </p:cNvCxnSpPr>
          <p:nvPr/>
        </p:nvCxnSpPr>
        <p:spPr>
          <a:xfrm rot="10800000">
            <a:off x="1561916" y="1539782"/>
            <a:ext cx="598859" cy="3452483"/>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3" name="연결선: 꺾임 132">
            <a:extLst>
              <a:ext uri="{FF2B5EF4-FFF2-40B4-BE49-F238E27FC236}">
                <a16:creationId xmlns:a16="http://schemas.microsoft.com/office/drawing/2014/main" id="{B7248880-D22F-A5DF-BD35-F4A7AE683FB7}"/>
              </a:ext>
            </a:extLst>
          </p:cNvPr>
          <p:cNvCxnSpPr>
            <a:cxnSpLocks/>
            <a:stCxn id="112" idx="1"/>
          </p:cNvCxnSpPr>
          <p:nvPr/>
        </p:nvCxnSpPr>
        <p:spPr>
          <a:xfrm rot="10800000">
            <a:off x="1280024" y="1539781"/>
            <a:ext cx="880751" cy="4518308"/>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6" name="TextBox 135">
            <a:extLst>
              <a:ext uri="{FF2B5EF4-FFF2-40B4-BE49-F238E27FC236}">
                <a16:creationId xmlns:a16="http://schemas.microsoft.com/office/drawing/2014/main" id="{A7FBD17F-A9FE-0AF9-3855-EA2CD70FA563}"/>
              </a:ext>
            </a:extLst>
          </p:cNvPr>
          <p:cNvSpPr txBox="1"/>
          <p:nvPr/>
        </p:nvSpPr>
        <p:spPr>
          <a:xfrm>
            <a:off x="2264755" y="4480541"/>
            <a:ext cx="1318996" cy="261610"/>
          </a:xfrm>
          <a:prstGeom prst="rect">
            <a:avLst/>
          </a:prstGeom>
          <a:noFill/>
          <a:ln>
            <a:noFill/>
            <a:prstDash val="sysDash"/>
          </a:ln>
        </p:spPr>
        <p:style>
          <a:lnRef idx="2">
            <a:schemeClr val="dk1"/>
          </a:lnRef>
          <a:fillRef idx="1">
            <a:schemeClr val="lt1"/>
          </a:fillRef>
          <a:effectRef idx="0">
            <a:schemeClr val="dk1"/>
          </a:effectRef>
          <a:fontRef idx="minor">
            <a:schemeClr val="dk1"/>
          </a:fontRef>
        </p:style>
        <p:txBody>
          <a:bodyPr wrap="square">
            <a:spAutoFit/>
          </a:bodyPr>
          <a:lstStyle/>
          <a:p>
            <a:pPr algn="ctr"/>
            <a:r>
              <a:rPr lang="ko-KR" altLang="en-US" sz="1100"/>
              <a:t>뷰 처리</a:t>
            </a:r>
          </a:p>
        </p:txBody>
      </p:sp>
      <p:sp>
        <p:nvSpPr>
          <p:cNvPr id="137" name="TextBox 136">
            <a:extLst>
              <a:ext uri="{FF2B5EF4-FFF2-40B4-BE49-F238E27FC236}">
                <a16:creationId xmlns:a16="http://schemas.microsoft.com/office/drawing/2014/main" id="{BF9D7E2A-38AE-E12F-EEF6-617416B4890C}"/>
              </a:ext>
            </a:extLst>
          </p:cNvPr>
          <p:cNvSpPr txBox="1"/>
          <p:nvPr/>
        </p:nvSpPr>
        <p:spPr>
          <a:xfrm>
            <a:off x="2286086" y="5542362"/>
            <a:ext cx="1318996" cy="261610"/>
          </a:xfrm>
          <a:prstGeom prst="rect">
            <a:avLst/>
          </a:prstGeom>
          <a:noFill/>
          <a:ln>
            <a:noFill/>
            <a:prstDash val="sysDash"/>
          </a:ln>
        </p:spPr>
        <p:style>
          <a:lnRef idx="2">
            <a:schemeClr val="dk1"/>
          </a:lnRef>
          <a:fillRef idx="1">
            <a:schemeClr val="lt1"/>
          </a:fillRef>
          <a:effectRef idx="0">
            <a:schemeClr val="dk1"/>
          </a:effectRef>
          <a:fontRef idx="minor">
            <a:schemeClr val="dk1"/>
          </a:fontRef>
        </p:style>
        <p:txBody>
          <a:bodyPr wrap="square">
            <a:spAutoFit/>
          </a:bodyPr>
          <a:lstStyle/>
          <a:p>
            <a:pPr algn="ctr"/>
            <a:r>
              <a:rPr lang="ko-KR" altLang="en-US" sz="1100"/>
              <a:t>뷰 처리 안함</a:t>
            </a:r>
          </a:p>
        </p:txBody>
      </p:sp>
      <p:sp>
        <p:nvSpPr>
          <p:cNvPr id="142" name="TextBox 141">
            <a:extLst>
              <a:ext uri="{FF2B5EF4-FFF2-40B4-BE49-F238E27FC236}">
                <a16:creationId xmlns:a16="http://schemas.microsoft.com/office/drawing/2014/main" id="{A7323F4C-2FFB-9075-4164-1CAD5E7B719E}"/>
              </a:ext>
            </a:extLst>
          </p:cNvPr>
          <p:cNvSpPr txBox="1"/>
          <p:nvPr/>
        </p:nvSpPr>
        <p:spPr>
          <a:xfrm>
            <a:off x="8704269" y="2388768"/>
            <a:ext cx="1407176" cy="333617"/>
          </a:xfrm>
          <a:prstGeom prst="rect">
            <a:avLst/>
          </a:prstGeom>
          <a:noFill/>
        </p:spPr>
        <p:txBody>
          <a:bodyPr wrap="square">
            <a:spAutoFit/>
          </a:bodyPr>
          <a:lstStyle/>
          <a:p>
            <a:pPr>
              <a:lnSpc>
                <a:spcPct val="150000"/>
              </a:lnSpc>
              <a:spcBef>
                <a:spcPts val="400"/>
              </a:spcBef>
            </a:pPr>
            <a:r>
              <a:rPr lang="en-US" altLang="ko-KR" sz="1200">
                <a:solidFill>
                  <a:schemeClr val="tx1"/>
                </a:solidFill>
                <a:effectLst/>
                <a:latin typeface="+mn-ea"/>
              </a:rPr>
              <a:t>@</a:t>
            </a:r>
            <a:r>
              <a:rPr lang="en-US" altLang="ko-KR" sz="1200">
                <a:latin typeface="+mn-ea"/>
              </a:rPr>
              <a:t>ResponseBody ?</a:t>
            </a:r>
            <a:endParaRPr lang="en-US" altLang="ko-KR" sz="1200">
              <a:solidFill>
                <a:schemeClr val="tx1"/>
              </a:solidFill>
              <a:effectLst/>
            </a:endParaRPr>
          </a:p>
        </p:txBody>
      </p:sp>
    </p:spTree>
    <p:extLst>
      <p:ext uri="{BB962C8B-B14F-4D97-AF65-F5344CB8AC3E}">
        <p14:creationId xmlns:p14="http://schemas.microsoft.com/office/powerpoint/2010/main" val="3988571667"/>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28235-34F3-480D-9582-51322E7389EC}"/>
              </a:ext>
            </a:extLst>
          </p:cNvPr>
          <p:cNvSpPr txBox="1"/>
          <p:nvPr/>
        </p:nvSpPr>
        <p:spPr>
          <a:xfrm>
            <a:off x="2636980" y="2921169"/>
            <a:ext cx="6918048" cy="1015663"/>
          </a:xfrm>
          <a:prstGeom prst="rect">
            <a:avLst/>
          </a:prstGeom>
          <a:noFill/>
        </p:spPr>
        <p:txBody>
          <a:bodyPr wrap="none" rtlCol="0">
            <a:spAutoFit/>
          </a:bodyPr>
          <a:lstStyle/>
          <a:p>
            <a:pPr algn="ctr"/>
            <a:r>
              <a:rPr lang="en-US" altLang="ko-KR" sz="6000">
                <a:solidFill>
                  <a:schemeClr val="accent1">
                    <a:lumMod val="75000"/>
                  </a:schemeClr>
                </a:solidFill>
                <a:latin typeface="+mj-lt"/>
              </a:rPr>
              <a:t>ResponseEntity&lt;T&gt;</a:t>
            </a:r>
            <a:endParaRPr lang="ko-KR" altLang="en-US" sz="6000">
              <a:solidFill>
                <a:schemeClr val="accent1">
                  <a:lumMod val="75000"/>
                </a:schemeClr>
              </a:solidFill>
              <a:latin typeface="+mj-lt"/>
            </a:endParaRPr>
          </a:p>
        </p:txBody>
      </p:sp>
      <p:sp>
        <p:nvSpPr>
          <p:cNvPr id="3" name="TextBox 2">
            <a:extLst>
              <a:ext uri="{FF2B5EF4-FFF2-40B4-BE49-F238E27FC236}">
                <a16:creationId xmlns:a16="http://schemas.microsoft.com/office/drawing/2014/main" id="{CDB69857-4DB7-EFC1-D480-BBEE632C406D}"/>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2606391776"/>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직사각형 72">
            <a:extLst>
              <a:ext uri="{FF2B5EF4-FFF2-40B4-BE49-F238E27FC236}">
                <a16:creationId xmlns:a16="http://schemas.microsoft.com/office/drawing/2014/main" id="{D10AE262-3224-4491-9AF5-1A7677C571EF}"/>
              </a:ext>
            </a:extLst>
          </p:cNvPr>
          <p:cNvSpPr/>
          <p:nvPr/>
        </p:nvSpPr>
        <p:spPr>
          <a:xfrm>
            <a:off x="370206" y="627229"/>
            <a:ext cx="11821794" cy="1164614"/>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mn-ea"/>
              </a:rPr>
              <a:t>ResponseEntity&lt;T&gt; </a:t>
            </a:r>
            <a:r>
              <a:rPr lang="ko-KR" altLang="en-US" sz="1200">
                <a:latin typeface="+mn-ea"/>
              </a:rPr>
              <a:t>는 </a:t>
            </a:r>
            <a:r>
              <a:rPr lang="en-US" altLang="ko-KR" sz="1200">
                <a:latin typeface="+mn-ea"/>
              </a:rPr>
              <a:t>HTTP </a:t>
            </a:r>
            <a:r>
              <a:rPr lang="ko-KR" altLang="en-US" sz="1200">
                <a:latin typeface="+mn-ea"/>
              </a:rPr>
              <a:t>응답을 나타내는 클래스로서 주로 응답 상태 코드</a:t>
            </a:r>
            <a:r>
              <a:rPr lang="en-US" altLang="ko-KR" sz="1200">
                <a:latin typeface="+mn-ea"/>
              </a:rPr>
              <a:t>, </a:t>
            </a:r>
            <a:r>
              <a:rPr lang="ko-KR" altLang="en-US" sz="1200">
                <a:latin typeface="+mn-ea"/>
              </a:rPr>
              <a:t>헤더</a:t>
            </a:r>
            <a:r>
              <a:rPr lang="en-US" altLang="ko-KR" sz="1200">
                <a:latin typeface="+mn-ea"/>
              </a:rPr>
              <a:t>, </a:t>
            </a:r>
            <a:r>
              <a:rPr lang="ko-KR" altLang="en-US" sz="1200">
                <a:latin typeface="+mn-ea"/>
              </a:rPr>
              <a:t>본문을 제어하고 반환하는 데 사용되면 </a:t>
            </a:r>
            <a:r>
              <a:rPr lang="en-US" altLang="ko-KR" sz="1200">
                <a:latin typeface="+mn-ea"/>
              </a:rPr>
              <a:t>HttpEntity&lt;T&gt; </a:t>
            </a:r>
            <a:r>
              <a:rPr lang="ko-KR" altLang="en-US" sz="1200">
                <a:latin typeface="+mn-ea"/>
              </a:rPr>
              <a:t>를 상속하고 있다</a:t>
            </a:r>
            <a:endParaRPr lang="en-US" altLang="ko-KR" sz="1200">
              <a:latin typeface="+mn-ea"/>
            </a:endParaRPr>
          </a:p>
          <a:p>
            <a:pPr marL="171450" indent="-171450">
              <a:lnSpc>
                <a:spcPct val="150000"/>
              </a:lnSpc>
              <a:buFont typeface="Arial" panose="020B0604020202020204" pitchFamily="34" charset="0"/>
              <a:buChar char="•"/>
            </a:pPr>
            <a:r>
              <a:rPr lang="en-US" altLang="ko-KR" sz="1200">
                <a:latin typeface="+mn-ea"/>
              </a:rPr>
              <a:t>ResponseEntity&lt;T&gt; </a:t>
            </a:r>
            <a:r>
              <a:rPr lang="ko-KR" altLang="en-US" sz="1200">
                <a:latin typeface="+mn-ea"/>
              </a:rPr>
              <a:t>는 </a:t>
            </a:r>
            <a:r>
              <a:rPr lang="en-US" altLang="ko-KR" sz="1200">
                <a:latin typeface="+mn-ea"/>
              </a:rPr>
              <a:t>@ResponseBody </a:t>
            </a:r>
            <a:r>
              <a:rPr lang="ko-KR" altLang="en-US" sz="1200">
                <a:latin typeface="+mn-ea"/>
              </a:rPr>
              <a:t>와 비슷하지만</a:t>
            </a:r>
            <a:r>
              <a:rPr lang="en-US" altLang="ko-KR" sz="1200">
                <a:latin typeface="+mn-ea"/>
              </a:rPr>
              <a:t> @ResponseBody </a:t>
            </a:r>
            <a:r>
              <a:rPr lang="ko-KR" altLang="en-US" sz="1200">
                <a:latin typeface="+mn-ea"/>
              </a:rPr>
              <a:t>는 메서드 반환 값을 </a:t>
            </a:r>
            <a:r>
              <a:rPr lang="en-US" altLang="ko-KR" sz="1200">
                <a:latin typeface="+mn-ea"/>
              </a:rPr>
              <a:t>HTTP </a:t>
            </a:r>
            <a:r>
              <a:rPr lang="ko-KR" altLang="en-US" sz="1200">
                <a:latin typeface="+mn-ea"/>
              </a:rPr>
              <a:t>응답 본문으로 기록하는 반면</a:t>
            </a:r>
            <a:r>
              <a:rPr lang="en-US" altLang="ko-KR" sz="1200">
                <a:latin typeface="+mn-ea"/>
              </a:rPr>
              <a:t> ResponseEntity </a:t>
            </a:r>
            <a:r>
              <a:rPr lang="ko-KR" altLang="en-US" sz="1200">
                <a:latin typeface="+mn-ea"/>
              </a:rPr>
              <a:t>는 상태 코드와 헤더 그리고 본문까지 세밀하게 제어할 수 있는 기능을 제공한다</a:t>
            </a:r>
            <a:endParaRPr lang="en-US" altLang="ko-KR" sz="1200">
              <a:latin typeface="+mn-ea"/>
            </a:endParaRPr>
          </a:p>
          <a:p>
            <a:pPr marL="171450" indent="-171450">
              <a:lnSpc>
                <a:spcPct val="150000"/>
              </a:lnSpc>
              <a:buFont typeface="Arial" panose="020B0604020202020204" pitchFamily="34" charset="0"/>
              <a:buChar char="•"/>
            </a:pPr>
            <a:r>
              <a:rPr lang="en-US" altLang="ko-KR" sz="1200">
                <a:latin typeface="+mn-ea"/>
              </a:rPr>
              <a:t>ResponseEntity&lt;T&gt; </a:t>
            </a:r>
            <a:r>
              <a:rPr lang="ko-KR" altLang="en-US" sz="1200">
                <a:latin typeface="+mn-ea"/>
              </a:rPr>
              <a:t>는 </a:t>
            </a:r>
            <a:r>
              <a:rPr lang="en-US" altLang="ko-KR" sz="1200">
                <a:latin typeface="+mn-ea"/>
              </a:rPr>
              <a:t>@RestController </a:t>
            </a:r>
            <a:r>
              <a:rPr lang="ko-KR" altLang="en-US" sz="1200">
                <a:latin typeface="+mn-ea"/>
              </a:rPr>
              <a:t>나 </a:t>
            </a:r>
            <a:r>
              <a:rPr lang="en-US" altLang="ko-KR" sz="1200">
                <a:latin typeface="+mn-ea"/>
              </a:rPr>
              <a:t>@ResponseBody </a:t>
            </a:r>
            <a:r>
              <a:rPr lang="ko-KR" altLang="en-US" sz="1200">
                <a:latin typeface="+mn-ea"/>
              </a:rPr>
              <a:t>가 없어도 적절한 </a:t>
            </a:r>
            <a:r>
              <a:rPr lang="en-US" altLang="ko-KR" sz="1200">
                <a:latin typeface="+mn-ea"/>
              </a:rPr>
              <a:t>HTTP </a:t>
            </a:r>
            <a:r>
              <a:rPr lang="ko-KR" altLang="en-US" sz="1200">
                <a:latin typeface="+mn-ea"/>
              </a:rPr>
              <a:t>응답을 반환할 수 있다</a:t>
            </a:r>
            <a:endParaRPr lang="en-US" altLang="ko-KR" sz="1200">
              <a:latin typeface="+mn-ea"/>
            </a:endParaRPr>
          </a:p>
        </p:txBody>
      </p:sp>
      <p:sp>
        <p:nvSpPr>
          <p:cNvPr id="74" name="직사각형 73">
            <a:extLst>
              <a:ext uri="{FF2B5EF4-FFF2-40B4-BE49-F238E27FC236}">
                <a16:creationId xmlns:a16="http://schemas.microsoft.com/office/drawing/2014/main" id="{42A0B23B-7003-43B2-A559-7C4A6F001EFB}"/>
              </a:ext>
            </a:extLst>
          </p:cNvPr>
          <p:cNvSpPr/>
          <p:nvPr/>
        </p:nvSpPr>
        <p:spPr>
          <a:xfrm>
            <a:off x="198756" y="202792"/>
            <a:ext cx="877163" cy="369332"/>
          </a:xfrm>
          <a:prstGeom prst="rect">
            <a:avLst/>
          </a:prstGeom>
        </p:spPr>
        <p:txBody>
          <a:bodyPr wrap="none">
            <a:spAutoFit/>
          </a:bodyPr>
          <a:lstStyle/>
          <a:p>
            <a:pPr marL="285750" indent="-285750">
              <a:buFont typeface="Wingdings" panose="05000000000000000000" pitchFamily="2" charset="2"/>
              <a:buChar char="ü"/>
            </a:pPr>
            <a:r>
              <a:rPr lang="ko-KR" altLang="en-US" b="1">
                <a:latin typeface="+mn-ea"/>
              </a:rPr>
              <a:t>개요</a:t>
            </a:r>
          </a:p>
        </p:txBody>
      </p:sp>
      <p:sp>
        <p:nvSpPr>
          <p:cNvPr id="19" name="Rectangle 2">
            <a:extLst>
              <a:ext uri="{FF2B5EF4-FFF2-40B4-BE49-F238E27FC236}">
                <a16:creationId xmlns:a16="http://schemas.microsoft.com/office/drawing/2014/main" id="{6A99D453-7208-1DC4-CD37-272226F4B88B}"/>
              </a:ext>
            </a:extLst>
          </p:cNvPr>
          <p:cNvSpPr>
            <a:spLocks noChangeArrowheads="1"/>
          </p:cNvSpPr>
          <p:nvPr/>
        </p:nvSpPr>
        <p:spPr bwMode="auto">
          <a:xfrm>
            <a:off x="3326395" y="2975588"/>
            <a:ext cx="6867698" cy="27699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ko-KR" sz="1200">
                <a:solidFill>
                  <a:schemeClr val="bg1">
                    <a:lumMod val="75000"/>
                  </a:schemeClr>
                </a:solidFill>
                <a:latin typeface="Arial Unicode MS"/>
                <a:ea typeface="JetBrains Mono"/>
              </a:rPr>
              <a:t>new</a:t>
            </a:r>
            <a:r>
              <a:rPr lang="ko-KR" altLang="en-US" sz="1200">
                <a:solidFill>
                  <a:schemeClr val="bg1">
                    <a:lumMod val="75000"/>
                  </a:schemeClr>
                </a:solidFill>
                <a:latin typeface="Arial Unicode MS"/>
                <a:ea typeface="JetBrains Mono"/>
              </a:rPr>
              <a:t> </a:t>
            </a:r>
            <a:r>
              <a:rPr kumimoji="0" lang="ko-KR" altLang="ko-KR" sz="1200" b="0" i="0" u="none" strike="noStrike" cap="none" normalizeH="0" baseline="0">
                <a:ln>
                  <a:noFill/>
                </a:ln>
                <a:solidFill>
                  <a:schemeClr val="bg1">
                    <a:lumMod val="75000"/>
                  </a:schemeClr>
                </a:solidFill>
                <a:effectLst/>
                <a:latin typeface="Arial Unicode MS"/>
                <a:ea typeface="JetBrains Mono"/>
              </a:rPr>
              <a:t>ResponseEntity</a:t>
            </a:r>
            <a:r>
              <a:rPr kumimoji="0" lang="ko-KR" altLang="ko-KR" sz="1200" b="0" i="0" u="none" strike="noStrike" cap="none" normalizeH="0" baseline="0">
                <a:ln>
                  <a:noFill/>
                </a:ln>
                <a:solidFill>
                  <a:srgbClr val="BCBEC4"/>
                </a:solidFill>
                <a:effectLst/>
                <a:latin typeface="Arial Unicode MS"/>
                <a:ea typeface="JetBrains Mono"/>
              </a:rPr>
              <a:t>(HttpStatusCode status)</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20" name="Rectangle 3">
            <a:extLst>
              <a:ext uri="{FF2B5EF4-FFF2-40B4-BE49-F238E27FC236}">
                <a16:creationId xmlns:a16="http://schemas.microsoft.com/office/drawing/2014/main" id="{62210AA4-DE81-2204-455E-BB4553289640}"/>
              </a:ext>
            </a:extLst>
          </p:cNvPr>
          <p:cNvSpPr>
            <a:spLocks noChangeArrowheads="1"/>
          </p:cNvSpPr>
          <p:nvPr/>
        </p:nvSpPr>
        <p:spPr bwMode="auto">
          <a:xfrm>
            <a:off x="3326395" y="3269464"/>
            <a:ext cx="6867698" cy="27699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ko-KR" sz="1200">
                <a:solidFill>
                  <a:schemeClr val="bg1">
                    <a:lumMod val="75000"/>
                  </a:schemeClr>
                </a:solidFill>
                <a:latin typeface="Arial Unicode MS"/>
                <a:ea typeface="JetBrains Mono"/>
              </a:rPr>
              <a:t>n</a:t>
            </a:r>
            <a:r>
              <a:rPr kumimoji="0" lang="en-US" altLang="ko-KR" sz="1200" b="0" i="0" u="none" strike="noStrike" cap="none" normalizeH="0" baseline="0">
                <a:ln>
                  <a:noFill/>
                </a:ln>
                <a:solidFill>
                  <a:schemeClr val="bg1">
                    <a:lumMod val="75000"/>
                  </a:schemeClr>
                </a:solidFill>
                <a:effectLst/>
                <a:latin typeface="Arial Unicode MS"/>
                <a:ea typeface="JetBrains Mono"/>
              </a:rPr>
              <a:t>ew </a:t>
            </a:r>
            <a:r>
              <a:rPr kumimoji="0" lang="ko-KR" altLang="ko-KR" sz="1200" b="0" i="0" u="none" strike="noStrike" cap="none" normalizeH="0" baseline="0">
                <a:ln>
                  <a:noFill/>
                </a:ln>
                <a:solidFill>
                  <a:schemeClr val="bg1">
                    <a:lumMod val="75000"/>
                  </a:schemeClr>
                </a:solidFill>
                <a:effectLst/>
                <a:latin typeface="Arial Unicode MS"/>
                <a:ea typeface="JetBrains Mono"/>
              </a:rPr>
              <a:t>ResponseEntity</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16BAAC"/>
                </a:solidFill>
                <a:effectLst/>
                <a:latin typeface="Arial Unicode MS"/>
                <a:ea typeface="JetBrains Mono"/>
              </a:rPr>
              <a:t>T </a:t>
            </a:r>
            <a:r>
              <a:rPr kumimoji="0" lang="ko-KR" altLang="ko-KR" sz="1200" b="0" i="0" u="none" strike="noStrike" cap="none" normalizeH="0" baseline="0">
                <a:ln>
                  <a:noFill/>
                </a:ln>
                <a:solidFill>
                  <a:srgbClr val="BCBEC4"/>
                </a:solidFill>
                <a:effectLst/>
                <a:latin typeface="Arial Unicode MS"/>
                <a:ea typeface="JetBrains Mono"/>
              </a:rPr>
              <a:t>body, HttpStatusCode status)</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21" name="Rectangle 4">
            <a:extLst>
              <a:ext uri="{FF2B5EF4-FFF2-40B4-BE49-F238E27FC236}">
                <a16:creationId xmlns:a16="http://schemas.microsoft.com/office/drawing/2014/main" id="{9816440C-0393-DD29-FAF0-DF37B0F9ABE9}"/>
              </a:ext>
            </a:extLst>
          </p:cNvPr>
          <p:cNvSpPr>
            <a:spLocks noChangeArrowheads="1"/>
          </p:cNvSpPr>
          <p:nvPr/>
        </p:nvSpPr>
        <p:spPr bwMode="auto">
          <a:xfrm>
            <a:off x="3326395" y="3570007"/>
            <a:ext cx="6867699" cy="27699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ko-KR" sz="1200" b="0" i="0" u="none" strike="noStrike" cap="none" normalizeH="0" baseline="0">
                <a:ln>
                  <a:noFill/>
                </a:ln>
                <a:solidFill>
                  <a:schemeClr val="bg1">
                    <a:lumMod val="75000"/>
                  </a:schemeClr>
                </a:solidFill>
                <a:effectLst/>
                <a:latin typeface="Arial Unicode MS"/>
                <a:ea typeface="JetBrains Mono"/>
              </a:rPr>
              <a:t>new </a:t>
            </a:r>
            <a:r>
              <a:rPr kumimoji="0" lang="ko-KR" altLang="ko-KR" sz="1200" b="0" i="0" u="none" strike="noStrike" cap="none" normalizeH="0" baseline="0">
                <a:ln>
                  <a:noFill/>
                </a:ln>
                <a:solidFill>
                  <a:schemeClr val="bg1">
                    <a:lumMod val="75000"/>
                  </a:schemeClr>
                </a:solidFill>
                <a:effectLst/>
                <a:latin typeface="Arial Unicode MS"/>
                <a:ea typeface="JetBrains Mono"/>
              </a:rPr>
              <a:t>ResponseEntity</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16BAAC"/>
                </a:solidFill>
                <a:effectLst/>
                <a:latin typeface="Arial Unicode MS"/>
                <a:ea typeface="JetBrains Mono"/>
              </a:rPr>
              <a:t>T </a:t>
            </a:r>
            <a:r>
              <a:rPr kumimoji="0" lang="ko-KR" altLang="ko-KR" sz="1200" b="0" i="0" u="none" strike="noStrike" cap="none" normalizeH="0" baseline="0">
                <a:ln>
                  <a:noFill/>
                </a:ln>
                <a:solidFill>
                  <a:srgbClr val="BCBEC4"/>
                </a:solidFill>
                <a:effectLst/>
                <a:latin typeface="Arial Unicode MS"/>
                <a:ea typeface="JetBrains Mono"/>
              </a:rPr>
              <a:t>body, MultiValueMap&lt;String, String&gt; headers, HttpStatusCode statusCode)</a:t>
            </a:r>
            <a:endParaRPr kumimoji="0" lang="ko-KR" altLang="ko-KR" sz="1800" b="0" i="0" u="none" strike="noStrike" cap="none" normalizeH="0" baseline="0">
              <a:ln>
                <a:noFill/>
              </a:ln>
              <a:solidFill>
                <a:schemeClr val="tx1"/>
              </a:solidFill>
              <a:effectLst/>
              <a:latin typeface="Arial" panose="020B0604020202020204" pitchFamily="34" charset="0"/>
            </a:endParaRPr>
          </a:p>
        </p:txBody>
      </p:sp>
      <p:grpSp>
        <p:nvGrpSpPr>
          <p:cNvPr id="24" name="그룹 23">
            <a:extLst>
              <a:ext uri="{FF2B5EF4-FFF2-40B4-BE49-F238E27FC236}">
                <a16:creationId xmlns:a16="http://schemas.microsoft.com/office/drawing/2014/main" id="{A5C71719-1778-6DCA-DEBB-B2AAE6949D24}"/>
              </a:ext>
            </a:extLst>
          </p:cNvPr>
          <p:cNvGrpSpPr/>
          <p:nvPr/>
        </p:nvGrpSpPr>
        <p:grpSpPr>
          <a:xfrm>
            <a:off x="564189" y="2663445"/>
            <a:ext cx="2638834" cy="4105455"/>
            <a:chOff x="2496215" y="1940270"/>
            <a:chExt cx="2638834" cy="4105455"/>
          </a:xfrm>
        </p:grpSpPr>
        <p:pic>
          <p:nvPicPr>
            <p:cNvPr id="3" name="그림 2">
              <a:extLst>
                <a:ext uri="{FF2B5EF4-FFF2-40B4-BE49-F238E27FC236}">
                  <a16:creationId xmlns:a16="http://schemas.microsoft.com/office/drawing/2014/main" id="{B7FC9393-84CE-2F26-9E6A-BED69AB491D3}"/>
                </a:ext>
              </a:extLst>
            </p:cNvPr>
            <p:cNvPicPr>
              <a:picLocks noChangeAspect="1"/>
            </p:cNvPicPr>
            <p:nvPr/>
          </p:nvPicPr>
          <p:blipFill>
            <a:blip r:embed="rId3"/>
            <a:srcRect b="63840"/>
            <a:stretch/>
          </p:blipFill>
          <p:spPr>
            <a:xfrm>
              <a:off x="2496215" y="1940270"/>
              <a:ext cx="2638834" cy="1735377"/>
            </a:xfrm>
            <a:prstGeom prst="rect">
              <a:avLst/>
            </a:prstGeom>
          </p:spPr>
        </p:pic>
        <p:pic>
          <p:nvPicPr>
            <p:cNvPr id="22" name="그림 21">
              <a:extLst>
                <a:ext uri="{FF2B5EF4-FFF2-40B4-BE49-F238E27FC236}">
                  <a16:creationId xmlns:a16="http://schemas.microsoft.com/office/drawing/2014/main" id="{952AD309-5187-92F7-CB6C-97AA58B2C86C}"/>
                </a:ext>
              </a:extLst>
            </p:cNvPr>
            <p:cNvPicPr>
              <a:picLocks noChangeAspect="1"/>
            </p:cNvPicPr>
            <p:nvPr/>
          </p:nvPicPr>
          <p:blipFill>
            <a:blip r:embed="rId3"/>
            <a:srcRect t="50615"/>
            <a:stretch/>
          </p:blipFill>
          <p:spPr>
            <a:xfrm>
              <a:off x="2496215" y="3675647"/>
              <a:ext cx="2638834" cy="2370078"/>
            </a:xfrm>
            <a:prstGeom prst="rect">
              <a:avLst/>
            </a:prstGeom>
          </p:spPr>
        </p:pic>
      </p:grpSp>
      <p:sp>
        <p:nvSpPr>
          <p:cNvPr id="25" name="직사각형 24">
            <a:extLst>
              <a:ext uri="{FF2B5EF4-FFF2-40B4-BE49-F238E27FC236}">
                <a16:creationId xmlns:a16="http://schemas.microsoft.com/office/drawing/2014/main" id="{65F98913-650D-74C5-FD0B-1936AB2EEF8F}"/>
              </a:ext>
            </a:extLst>
          </p:cNvPr>
          <p:cNvSpPr/>
          <p:nvPr/>
        </p:nvSpPr>
        <p:spPr>
          <a:xfrm>
            <a:off x="198756" y="2265426"/>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latin typeface="+mn-ea"/>
              </a:rPr>
              <a:t>구조</a:t>
            </a:r>
          </a:p>
        </p:txBody>
      </p:sp>
    </p:spTree>
    <p:extLst>
      <p:ext uri="{BB962C8B-B14F-4D97-AF65-F5344CB8AC3E}">
        <p14:creationId xmlns:p14="http://schemas.microsoft.com/office/powerpoint/2010/main" val="3907546750"/>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3485A4-92E4-B8B8-CB76-2BEB4093C359}"/>
            </a:ext>
          </a:extLst>
        </p:cNvPr>
        <p:cNvGrpSpPr/>
        <p:nvPr/>
      </p:nvGrpSpPr>
      <p:grpSpPr>
        <a:xfrm>
          <a:off x="0" y="0"/>
          <a:ext cx="0" cy="0"/>
          <a:chOff x="0" y="0"/>
          <a:chExt cx="0" cy="0"/>
        </a:xfrm>
      </p:grpSpPr>
      <p:sp>
        <p:nvSpPr>
          <p:cNvPr id="73" name="직사각형 72">
            <a:extLst>
              <a:ext uri="{FF2B5EF4-FFF2-40B4-BE49-F238E27FC236}">
                <a16:creationId xmlns:a16="http://schemas.microsoft.com/office/drawing/2014/main" id="{F6F760DA-B379-1BA2-D8BF-4C4E35D86D81}"/>
              </a:ext>
            </a:extLst>
          </p:cNvPr>
          <p:cNvSpPr/>
          <p:nvPr/>
        </p:nvSpPr>
        <p:spPr>
          <a:xfrm>
            <a:off x="386818" y="633244"/>
            <a:ext cx="8727103" cy="5750292"/>
          </a:xfrm>
          <a:prstGeom prst="rect">
            <a:avLst/>
          </a:prstGeom>
        </p:spPr>
        <p:txBody>
          <a:bodyPr wrap="square">
            <a:spAutoFit/>
          </a:bodyPr>
          <a:lstStyle/>
          <a:p>
            <a:pPr marL="171450" indent="-171450">
              <a:spcBef>
                <a:spcPts val="500"/>
              </a:spcBef>
              <a:buFont typeface="Arial" panose="020B0604020202020204" pitchFamily="34" charset="0"/>
              <a:buChar char="•"/>
            </a:pPr>
            <a:r>
              <a:rPr lang="en-US" altLang="ko-KR" sz="1200" b="1">
                <a:latin typeface="+mn-ea"/>
              </a:rPr>
              <a:t>ResponseEntity.status(HttpStatus status): </a:t>
            </a:r>
            <a:r>
              <a:rPr lang="ko-KR" altLang="en-US" sz="1200">
                <a:latin typeface="+mn-ea"/>
              </a:rPr>
              <a:t>지정한 상태 코드로 </a:t>
            </a:r>
            <a:r>
              <a:rPr lang="en-US" altLang="ko-KR" sz="1200">
                <a:latin typeface="+mn-ea"/>
              </a:rPr>
              <a:t>ResponseEntity</a:t>
            </a:r>
            <a:r>
              <a:rPr lang="ko-KR" altLang="en-US" sz="1200">
                <a:latin typeface="+mn-ea"/>
              </a:rPr>
              <a:t>를 생성한다</a:t>
            </a:r>
            <a:endParaRPr lang="en-US" altLang="ko-KR" sz="1200">
              <a:latin typeface="+mn-ea"/>
            </a:endParaRPr>
          </a:p>
          <a:p>
            <a:pPr marL="628650" lvl="1" indent="-171450">
              <a:spcBef>
                <a:spcPts val="500"/>
              </a:spcBef>
              <a:buFont typeface="Arial" panose="020B0604020202020204" pitchFamily="34" charset="0"/>
              <a:buChar char="•"/>
            </a:pPr>
            <a:r>
              <a:rPr lang="en-US" altLang="ko-KR" sz="1200">
                <a:latin typeface="+mn-ea"/>
              </a:rPr>
              <a:t>ResponseEntity.status(HttpStatus.NOT_FOUND) → 404 </a:t>
            </a:r>
            <a:r>
              <a:rPr lang="ko-KR" altLang="en-US" sz="1200">
                <a:latin typeface="+mn-ea"/>
              </a:rPr>
              <a:t>상태 코드 설정</a:t>
            </a:r>
            <a:endParaRPr lang="en-US" altLang="ko-KR" sz="1200">
              <a:latin typeface="+mn-ea"/>
            </a:endParaRPr>
          </a:p>
          <a:p>
            <a:pPr marL="628650" lvl="1" indent="-171450">
              <a:spcBef>
                <a:spcPts val="500"/>
              </a:spcBef>
              <a:buFont typeface="Arial" panose="020B0604020202020204" pitchFamily="34" charset="0"/>
              <a:buChar char="•"/>
            </a:pPr>
            <a:endParaRPr lang="ko-KR" altLang="en-US" sz="1200">
              <a:latin typeface="+mn-ea"/>
            </a:endParaRPr>
          </a:p>
          <a:p>
            <a:pPr marL="171450" indent="-171450">
              <a:spcBef>
                <a:spcPts val="500"/>
              </a:spcBef>
              <a:buFont typeface="Arial" panose="020B0604020202020204" pitchFamily="34" charset="0"/>
              <a:buChar char="•"/>
            </a:pPr>
            <a:r>
              <a:rPr lang="en-US" altLang="ko-KR" sz="1200" b="1">
                <a:latin typeface="+mn-ea"/>
              </a:rPr>
              <a:t>ResponseEntity.ok(): </a:t>
            </a:r>
            <a:r>
              <a:rPr lang="en-US" altLang="ko-KR" sz="1200">
                <a:latin typeface="+mn-ea"/>
              </a:rPr>
              <a:t>200 OK </a:t>
            </a:r>
            <a:r>
              <a:rPr lang="ko-KR" altLang="en-US" sz="1200">
                <a:latin typeface="+mn-ea"/>
              </a:rPr>
              <a:t>상태 코드를 설정한다</a:t>
            </a:r>
            <a:endParaRPr lang="en-US" altLang="ko-KR" sz="1200">
              <a:latin typeface="+mn-ea"/>
            </a:endParaRPr>
          </a:p>
          <a:p>
            <a:pPr marL="628650" lvl="1" indent="-171450">
              <a:spcBef>
                <a:spcPts val="500"/>
              </a:spcBef>
              <a:buFont typeface="Arial" panose="020B0604020202020204" pitchFamily="34" charset="0"/>
              <a:buChar char="•"/>
            </a:pPr>
            <a:r>
              <a:rPr lang="en-US" altLang="ko-KR" sz="1200">
                <a:latin typeface="+mn-ea"/>
              </a:rPr>
              <a:t>ResponseEntity.ok().body(user)</a:t>
            </a:r>
          </a:p>
          <a:p>
            <a:pPr marL="628650" lvl="1" indent="-171450">
              <a:spcBef>
                <a:spcPts val="500"/>
              </a:spcBef>
              <a:buFont typeface="Arial" panose="020B0604020202020204" pitchFamily="34" charset="0"/>
              <a:buChar char="•"/>
            </a:pPr>
            <a:endParaRPr lang="en-US" altLang="ko-KR" sz="1200">
              <a:latin typeface="+mn-ea"/>
            </a:endParaRPr>
          </a:p>
          <a:p>
            <a:pPr marL="171450" indent="-171450">
              <a:spcBef>
                <a:spcPts val="500"/>
              </a:spcBef>
              <a:buFont typeface="Arial" panose="020B0604020202020204" pitchFamily="34" charset="0"/>
              <a:buChar char="•"/>
            </a:pPr>
            <a:r>
              <a:rPr lang="en-US" altLang="ko-KR" sz="1200" b="1">
                <a:latin typeface="+mn-ea"/>
              </a:rPr>
              <a:t>ResponseEntity.created(URI location): </a:t>
            </a:r>
            <a:r>
              <a:rPr lang="en-US" altLang="ko-KR" sz="1200">
                <a:latin typeface="+mn-ea"/>
              </a:rPr>
              <a:t>201 Created </a:t>
            </a:r>
            <a:r>
              <a:rPr lang="ko-KR" altLang="en-US" sz="1200">
                <a:latin typeface="+mn-ea"/>
              </a:rPr>
              <a:t>상태 코드와 함께</a:t>
            </a:r>
            <a:r>
              <a:rPr lang="en-US" altLang="ko-KR" sz="1200">
                <a:latin typeface="+mn-ea"/>
              </a:rPr>
              <a:t>, Location </a:t>
            </a:r>
            <a:r>
              <a:rPr lang="ko-KR" altLang="en-US" sz="1200">
                <a:latin typeface="+mn-ea"/>
              </a:rPr>
              <a:t>헤더에 지정된 </a:t>
            </a:r>
            <a:r>
              <a:rPr lang="en-US" altLang="ko-KR" sz="1200">
                <a:latin typeface="+mn-ea"/>
              </a:rPr>
              <a:t>URI</a:t>
            </a:r>
            <a:r>
              <a:rPr lang="ko-KR" altLang="en-US" sz="1200">
                <a:latin typeface="+mn-ea"/>
              </a:rPr>
              <a:t>를 추가한다</a:t>
            </a:r>
            <a:endParaRPr lang="en-US" altLang="ko-KR" sz="1200">
              <a:latin typeface="+mn-ea"/>
            </a:endParaRPr>
          </a:p>
          <a:p>
            <a:pPr marL="628650" lvl="1" indent="-171450">
              <a:spcBef>
                <a:spcPts val="500"/>
              </a:spcBef>
              <a:buFont typeface="Arial" panose="020B0604020202020204" pitchFamily="34" charset="0"/>
              <a:buChar char="•"/>
            </a:pPr>
            <a:r>
              <a:rPr lang="en-US" altLang="ko-KR" sz="1200">
                <a:latin typeface="+mn-ea"/>
              </a:rPr>
              <a:t>ResponseEntity.created(URI.create("/api/users/1")).build()</a:t>
            </a:r>
          </a:p>
          <a:p>
            <a:pPr marL="628650" lvl="1" indent="-171450">
              <a:spcBef>
                <a:spcPts val="500"/>
              </a:spcBef>
              <a:buFont typeface="Arial" panose="020B0604020202020204" pitchFamily="34" charset="0"/>
              <a:buChar char="•"/>
            </a:pPr>
            <a:endParaRPr lang="en-US" altLang="ko-KR" sz="1200">
              <a:latin typeface="+mn-ea"/>
            </a:endParaRPr>
          </a:p>
          <a:p>
            <a:pPr marL="171450" indent="-171450">
              <a:spcBef>
                <a:spcPts val="500"/>
              </a:spcBef>
              <a:buFont typeface="Arial" panose="020B0604020202020204" pitchFamily="34" charset="0"/>
              <a:buChar char="•"/>
            </a:pPr>
            <a:r>
              <a:rPr lang="en-US" altLang="ko-KR" sz="1200" b="1">
                <a:latin typeface="+mn-ea"/>
              </a:rPr>
              <a:t>ResponseEntity.noContent(): </a:t>
            </a:r>
            <a:r>
              <a:rPr lang="en-US" altLang="ko-KR" sz="1200">
                <a:latin typeface="+mn-ea"/>
              </a:rPr>
              <a:t>204 No Content </a:t>
            </a:r>
            <a:r>
              <a:rPr lang="ko-KR" altLang="en-US" sz="1200">
                <a:latin typeface="+mn-ea"/>
              </a:rPr>
              <a:t>상태 코드를 설정합니다</a:t>
            </a:r>
            <a:r>
              <a:rPr lang="en-US" altLang="ko-KR" sz="1200">
                <a:latin typeface="+mn-ea"/>
              </a:rPr>
              <a:t>. </a:t>
            </a:r>
            <a:r>
              <a:rPr lang="ko-KR" altLang="en-US" sz="1200">
                <a:latin typeface="+mn-ea"/>
              </a:rPr>
              <a:t>본문이 없는 응답을 보낼 때 사용한다</a:t>
            </a:r>
            <a:endParaRPr lang="en-US" altLang="ko-KR" sz="1200">
              <a:latin typeface="+mn-ea"/>
            </a:endParaRPr>
          </a:p>
          <a:p>
            <a:pPr marL="628650" lvl="1" indent="-171450">
              <a:spcBef>
                <a:spcPts val="500"/>
              </a:spcBef>
              <a:buFont typeface="Arial" panose="020B0604020202020204" pitchFamily="34" charset="0"/>
              <a:buChar char="•"/>
            </a:pPr>
            <a:r>
              <a:rPr lang="en-US" altLang="ko-KR" sz="1200">
                <a:latin typeface="+mn-ea"/>
              </a:rPr>
              <a:t>ResponseEntity.noContent().build()</a:t>
            </a:r>
          </a:p>
          <a:p>
            <a:pPr marL="628650" lvl="1" indent="-171450">
              <a:spcBef>
                <a:spcPts val="500"/>
              </a:spcBef>
              <a:buFont typeface="Arial" panose="020B0604020202020204" pitchFamily="34" charset="0"/>
              <a:buChar char="•"/>
            </a:pPr>
            <a:endParaRPr lang="en-US" altLang="ko-KR" sz="1200">
              <a:latin typeface="+mn-ea"/>
            </a:endParaRPr>
          </a:p>
          <a:p>
            <a:pPr marL="171450" indent="-171450">
              <a:spcBef>
                <a:spcPts val="500"/>
              </a:spcBef>
              <a:buFont typeface="Arial" panose="020B0604020202020204" pitchFamily="34" charset="0"/>
              <a:buChar char="•"/>
            </a:pPr>
            <a:r>
              <a:rPr lang="en-US" altLang="ko-KR" sz="1200" b="1">
                <a:latin typeface="+mn-ea"/>
              </a:rPr>
              <a:t>ResponseEntity.accepted(): </a:t>
            </a:r>
            <a:r>
              <a:rPr lang="en-US" altLang="ko-KR" sz="1200">
                <a:latin typeface="+mn-ea"/>
              </a:rPr>
              <a:t>202 Accepted </a:t>
            </a:r>
            <a:r>
              <a:rPr lang="ko-KR" altLang="en-US" sz="1200">
                <a:latin typeface="+mn-ea"/>
              </a:rPr>
              <a:t>상태 코드를 설정한다</a:t>
            </a:r>
            <a:endParaRPr lang="en-US" altLang="ko-KR" sz="1200">
              <a:latin typeface="+mn-ea"/>
            </a:endParaRPr>
          </a:p>
          <a:p>
            <a:pPr marL="628650" lvl="1" indent="-171450">
              <a:spcBef>
                <a:spcPts val="500"/>
              </a:spcBef>
              <a:buFont typeface="Arial" panose="020B0604020202020204" pitchFamily="34" charset="0"/>
              <a:buChar char="•"/>
            </a:pPr>
            <a:r>
              <a:rPr lang="en-US" altLang="ko-KR" sz="1200">
                <a:latin typeface="+mn-ea"/>
              </a:rPr>
              <a:t>ResponseEntity.accepted().build()</a:t>
            </a:r>
          </a:p>
          <a:p>
            <a:pPr marL="628650" lvl="1" indent="-171450">
              <a:spcBef>
                <a:spcPts val="500"/>
              </a:spcBef>
              <a:buFont typeface="Arial" panose="020B0604020202020204" pitchFamily="34" charset="0"/>
              <a:buChar char="•"/>
            </a:pPr>
            <a:endParaRPr lang="en-US" altLang="ko-KR" sz="1200">
              <a:latin typeface="+mn-ea"/>
            </a:endParaRPr>
          </a:p>
          <a:p>
            <a:pPr marL="171450" indent="-171450">
              <a:spcBef>
                <a:spcPts val="500"/>
              </a:spcBef>
              <a:buFont typeface="Arial" panose="020B0604020202020204" pitchFamily="34" charset="0"/>
              <a:buChar char="•"/>
            </a:pPr>
            <a:r>
              <a:rPr lang="en-US" altLang="ko-KR" sz="1200" b="1">
                <a:latin typeface="+mn-ea"/>
              </a:rPr>
              <a:t>ResponseEntity.badRequest(): </a:t>
            </a:r>
            <a:r>
              <a:rPr lang="en-US" altLang="ko-KR" sz="1200">
                <a:latin typeface="+mn-ea"/>
              </a:rPr>
              <a:t>400 Bad Request </a:t>
            </a:r>
            <a:r>
              <a:rPr lang="ko-KR" altLang="en-US" sz="1200">
                <a:latin typeface="+mn-ea"/>
              </a:rPr>
              <a:t>상태 코드를 설정한다</a:t>
            </a:r>
            <a:endParaRPr lang="en-US" altLang="ko-KR" sz="1200">
              <a:latin typeface="+mn-ea"/>
            </a:endParaRPr>
          </a:p>
          <a:p>
            <a:pPr marL="628650" lvl="1" indent="-171450">
              <a:spcBef>
                <a:spcPts val="500"/>
              </a:spcBef>
              <a:buFont typeface="Arial" panose="020B0604020202020204" pitchFamily="34" charset="0"/>
              <a:buChar char="•"/>
            </a:pPr>
            <a:r>
              <a:rPr lang="en-US" altLang="ko-KR" sz="1200">
                <a:latin typeface="+mn-ea"/>
              </a:rPr>
              <a:t>ResponseEntity.badRequest().body(errorMessage)</a:t>
            </a:r>
          </a:p>
          <a:p>
            <a:pPr marL="628650" lvl="1" indent="-171450">
              <a:spcBef>
                <a:spcPts val="500"/>
              </a:spcBef>
              <a:buFont typeface="Arial" panose="020B0604020202020204" pitchFamily="34" charset="0"/>
              <a:buChar char="•"/>
            </a:pPr>
            <a:endParaRPr lang="en-US" altLang="ko-KR" sz="1200">
              <a:latin typeface="+mn-ea"/>
            </a:endParaRPr>
          </a:p>
          <a:p>
            <a:pPr marL="171450" indent="-171450">
              <a:spcBef>
                <a:spcPts val="500"/>
              </a:spcBef>
              <a:buFont typeface="Arial" panose="020B0604020202020204" pitchFamily="34" charset="0"/>
              <a:buChar char="•"/>
            </a:pPr>
            <a:r>
              <a:rPr lang="en-US" altLang="ko-KR" sz="1200" b="1">
                <a:latin typeface="+mn-ea"/>
              </a:rPr>
              <a:t>ResponseEntity.notFound(): </a:t>
            </a:r>
            <a:r>
              <a:rPr lang="en-US" altLang="ko-KR" sz="1200">
                <a:latin typeface="+mn-ea"/>
              </a:rPr>
              <a:t>404 Not Found </a:t>
            </a:r>
            <a:r>
              <a:rPr lang="ko-KR" altLang="en-US" sz="1200">
                <a:latin typeface="+mn-ea"/>
              </a:rPr>
              <a:t>상태 코드를 설정한다</a:t>
            </a:r>
            <a:endParaRPr lang="en-US" altLang="ko-KR" sz="1200">
              <a:latin typeface="+mn-ea"/>
            </a:endParaRPr>
          </a:p>
          <a:p>
            <a:pPr marL="628650" lvl="1" indent="-171450">
              <a:spcBef>
                <a:spcPts val="500"/>
              </a:spcBef>
              <a:buFont typeface="Arial" panose="020B0604020202020204" pitchFamily="34" charset="0"/>
              <a:buChar char="•"/>
            </a:pPr>
            <a:r>
              <a:rPr lang="en-US" altLang="ko-KR" sz="1200">
                <a:latin typeface="+mn-ea"/>
              </a:rPr>
              <a:t>ResponseEntity.notFound().build()</a:t>
            </a:r>
          </a:p>
          <a:p>
            <a:pPr marL="628650" lvl="1" indent="-171450">
              <a:spcBef>
                <a:spcPts val="500"/>
              </a:spcBef>
              <a:buFont typeface="Arial" panose="020B0604020202020204" pitchFamily="34" charset="0"/>
              <a:buChar char="•"/>
            </a:pPr>
            <a:endParaRPr lang="en-US" altLang="ko-KR" sz="1200">
              <a:latin typeface="+mn-ea"/>
            </a:endParaRPr>
          </a:p>
          <a:p>
            <a:pPr marL="171450" indent="-171450">
              <a:spcBef>
                <a:spcPts val="500"/>
              </a:spcBef>
              <a:buFont typeface="Arial" panose="020B0604020202020204" pitchFamily="34" charset="0"/>
              <a:buChar char="•"/>
            </a:pPr>
            <a:r>
              <a:rPr lang="en-US" altLang="ko-KR" sz="1200" b="1">
                <a:latin typeface="+mn-ea"/>
              </a:rPr>
              <a:t>ResponseEntity.internalServerError(): </a:t>
            </a:r>
            <a:r>
              <a:rPr lang="en-US" altLang="ko-KR" sz="1200">
                <a:latin typeface="+mn-ea"/>
              </a:rPr>
              <a:t>500 Internal Server Error </a:t>
            </a:r>
            <a:r>
              <a:rPr lang="ko-KR" altLang="en-US" sz="1200">
                <a:latin typeface="+mn-ea"/>
              </a:rPr>
              <a:t>상태 코드를 설정한다</a:t>
            </a:r>
            <a:endParaRPr lang="en-US" altLang="ko-KR" sz="1200">
              <a:latin typeface="+mn-ea"/>
            </a:endParaRPr>
          </a:p>
          <a:p>
            <a:pPr marL="628650" lvl="1" indent="-171450">
              <a:spcBef>
                <a:spcPts val="500"/>
              </a:spcBef>
              <a:buFont typeface="Arial" panose="020B0604020202020204" pitchFamily="34" charset="0"/>
              <a:buChar char="•"/>
            </a:pPr>
            <a:r>
              <a:rPr lang="en-US" altLang="ko-KR" sz="1200">
                <a:latin typeface="+mn-ea"/>
              </a:rPr>
              <a:t>ResponseEntity.internalServerError().body(errorMessage)</a:t>
            </a:r>
          </a:p>
        </p:txBody>
      </p:sp>
      <p:sp>
        <p:nvSpPr>
          <p:cNvPr id="74" name="직사각형 73">
            <a:extLst>
              <a:ext uri="{FF2B5EF4-FFF2-40B4-BE49-F238E27FC236}">
                <a16:creationId xmlns:a16="http://schemas.microsoft.com/office/drawing/2014/main" id="{A8DBCB04-245A-740C-316B-8D3D8781B5C9}"/>
              </a:ext>
            </a:extLst>
          </p:cNvPr>
          <p:cNvSpPr/>
          <p:nvPr/>
        </p:nvSpPr>
        <p:spPr>
          <a:xfrm>
            <a:off x="198756" y="202792"/>
            <a:ext cx="2480166"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상태 코드 설정 </a:t>
            </a:r>
            <a:r>
              <a:rPr lang="en-US" altLang="ko-KR" b="1">
                <a:solidFill>
                  <a:schemeClr val="accent1">
                    <a:lumMod val="75000"/>
                  </a:schemeClr>
                </a:solidFill>
                <a:latin typeface="+mn-ea"/>
              </a:rPr>
              <a:t>API</a:t>
            </a:r>
            <a:endParaRPr lang="ko-KR" altLang="en-US" b="1">
              <a:solidFill>
                <a:schemeClr val="accent1">
                  <a:lumMod val="75000"/>
                </a:schemeClr>
              </a:solidFill>
              <a:latin typeface="+mn-ea"/>
            </a:endParaRPr>
          </a:p>
        </p:txBody>
      </p:sp>
    </p:spTree>
    <p:extLst>
      <p:ext uri="{BB962C8B-B14F-4D97-AF65-F5344CB8AC3E}">
        <p14:creationId xmlns:p14="http://schemas.microsoft.com/office/powerpoint/2010/main" val="1094695657"/>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351AFB-BEE3-6A9B-5BBE-417ADEBBDFD4}"/>
            </a:ext>
          </a:extLst>
        </p:cNvPr>
        <p:cNvGrpSpPr/>
        <p:nvPr/>
      </p:nvGrpSpPr>
      <p:grpSpPr>
        <a:xfrm>
          <a:off x="0" y="0"/>
          <a:ext cx="0" cy="0"/>
          <a:chOff x="0" y="0"/>
          <a:chExt cx="0" cy="0"/>
        </a:xfrm>
      </p:grpSpPr>
      <p:sp>
        <p:nvSpPr>
          <p:cNvPr id="73" name="직사각형 72">
            <a:extLst>
              <a:ext uri="{FF2B5EF4-FFF2-40B4-BE49-F238E27FC236}">
                <a16:creationId xmlns:a16="http://schemas.microsoft.com/office/drawing/2014/main" id="{D0906966-E78D-0722-E5C7-D93F8DECD755}"/>
              </a:ext>
            </a:extLst>
          </p:cNvPr>
          <p:cNvSpPr/>
          <p:nvPr/>
        </p:nvSpPr>
        <p:spPr>
          <a:xfrm>
            <a:off x="386818" y="633244"/>
            <a:ext cx="10056593" cy="2177712"/>
          </a:xfrm>
          <a:prstGeom prst="rect">
            <a:avLst/>
          </a:prstGeom>
        </p:spPr>
        <p:txBody>
          <a:bodyPr wrap="square">
            <a:spAutoFit/>
          </a:bodyPr>
          <a:lstStyle/>
          <a:p>
            <a:pPr marL="171450" indent="-171450">
              <a:lnSpc>
                <a:spcPct val="150000"/>
              </a:lnSpc>
              <a:spcBef>
                <a:spcPts val="500"/>
              </a:spcBef>
              <a:buFont typeface="Arial" panose="020B0604020202020204" pitchFamily="34" charset="0"/>
              <a:buChar char="•"/>
            </a:pPr>
            <a:r>
              <a:rPr lang="en-US" altLang="ko-KR" sz="1400">
                <a:latin typeface="+mn-ea"/>
              </a:rPr>
              <a:t>ResponseEntity.ok().body(T body), ResponseEntity.status(HttpStatus.OK).body(T body)</a:t>
            </a:r>
          </a:p>
          <a:p>
            <a:pPr marL="628650" lvl="1" indent="-171450">
              <a:lnSpc>
                <a:spcPct val="150000"/>
              </a:lnSpc>
              <a:spcBef>
                <a:spcPts val="500"/>
              </a:spcBef>
              <a:buFont typeface="Arial" panose="020B0604020202020204" pitchFamily="34" charset="0"/>
              <a:buChar char="•"/>
            </a:pPr>
            <a:r>
              <a:rPr lang="ko-KR" altLang="en-US" sz="1200">
                <a:latin typeface="+mn-ea"/>
              </a:rPr>
              <a:t>응답 본문을 설정한다</a:t>
            </a:r>
            <a:endParaRPr lang="en-US" altLang="ko-KR" sz="1200">
              <a:latin typeface="+mn-ea"/>
            </a:endParaRPr>
          </a:p>
          <a:p>
            <a:pPr marL="628650" lvl="1" indent="-171450">
              <a:lnSpc>
                <a:spcPct val="150000"/>
              </a:lnSpc>
              <a:spcBef>
                <a:spcPts val="500"/>
              </a:spcBef>
              <a:buFont typeface="Arial" panose="020B0604020202020204" pitchFamily="34" charset="0"/>
              <a:buChar char="•"/>
            </a:pPr>
            <a:endParaRPr lang="ko-KR" altLang="en-US" sz="1200">
              <a:latin typeface="+mn-ea"/>
            </a:endParaRPr>
          </a:p>
          <a:p>
            <a:pPr marL="171450" indent="-171450">
              <a:lnSpc>
                <a:spcPct val="150000"/>
              </a:lnSpc>
              <a:spcBef>
                <a:spcPts val="500"/>
              </a:spcBef>
              <a:buFont typeface="Arial" panose="020B0604020202020204" pitchFamily="34" charset="0"/>
              <a:buChar char="•"/>
            </a:pPr>
            <a:endParaRPr lang="en-US" altLang="ko-KR" sz="1400">
              <a:latin typeface="+mn-ea"/>
            </a:endParaRPr>
          </a:p>
          <a:p>
            <a:pPr marL="171450" indent="-171450">
              <a:lnSpc>
                <a:spcPct val="150000"/>
              </a:lnSpc>
              <a:spcBef>
                <a:spcPts val="500"/>
              </a:spcBef>
              <a:buFont typeface="Arial" panose="020B0604020202020204" pitchFamily="34" charset="0"/>
              <a:buChar char="•"/>
            </a:pPr>
            <a:r>
              <a:rPr lang="en-US" altLang="ko-KR" sz="1400">
                <a:latin typeface="+mn-ea"/>
              </a:rPr>
              <a:t>ResponseEntity.noContent().build()</a:t>
            </a:r>
          </a:p>
          <a:p>
            <a:pPr marL="628650" lvl="1" indent="-171450">
              <a:lnSpc>
                <a:spcPct val="150000"/>
              </a:lnSpc>
              <a:spcBef>
                <a:spcPts val="500"/>
              </a:spcBef>
              <a:buFont typeface="Arial" panose="020B0604020202020204" pitchFamily="34" charset="0"/>
              <a:buChar char="•"/>
            </a:pPr>
            <a:r>
              <a:rPr lang="ko-KR" altLang="en-US" sz="1200">
                <a:latin typeface="+mn-ea"/>
              </a:rPr>
              <a:t>본문이 없는 응답을 생성할 때 사용되며 상태 코드가 </a:t>
            </a:r>
            <a:r>
              <a:rPr lang="en-US" altLang="ko-KR" sz="1200">
                <a:latin typeface="+mn-ea"/>
              </a:rPr>
              <a:t>204 No Content </a:t>
            </a:r>
            <a:r>
              <a:rPr lang="ko-KR" altLang="en-US" sz="1200">
                <a:latin typeface="+mn-ea"/>
              </a:rPr>
              <a:t>일 때 사용된다</a:t>
            </a:r>
            <a:endParaRPr lang="en-US" altLang="ko-KR" sz="1200">
              <a:latin typeface="+mn-ea"/>
            </a:endParaRPr>
          </a:p>
        </p:txBody>
      </p:sp>
      <p:sp>
        <p:nvSpPr>
          <p:cNvPr id="74" name="직사각형 73">
            <a:extLst>
              <a:ext uri="{FF2B5EF4-FFF2-40B4-BE49-F238E27FC236}">
                <a16:creationId xmlns:a16="http://schemas.microsoft.com/office/drawing/2014/main" id="{9D5F8657-5E25-BF4B-2C4C-CABED440AE16}"/>
              </a:ext>
            </a:extLst>
          </p:cNvPr>
          <p:cNvSpPr/>
          <p:nvPr/>
        </p:nvSpPr>
        <p:spPr>
          <a:xfrm>
            <a:off x="198756" y="202792"/>
            <a:ext cx="1879041" cy="369332"/>
          </a:xfrm>
          <a:prstGeom prst="rect">
            <a:avLst/>
          </a:prstGeom>
        </p:spPr>
        <p:txBody>
          <a:bodyPr wrap="none">
            <a:spAutoFit/>
          </a:bodyPr>
          <a:lstStyle/>
          <a:p>
            <a:pPr marL="285750" indent="-285750">
              <a:buFont typeface="Wingdings" panose="05000000000000000000" pitchFamily="2" charset="2"/>
              <a:buChar char="ü"/>
            </a:pPr>
            <a:r>
              <a:rPr lang="ko-KR" altLang="en-US" b="1" i="0">
                <a:solidFill>
                  <a:schemeClr val="accent1">
                    <a:lumMod val="75000"/>
                  </a:schemeClr>
                </a:solidFill>
                <a:effectLst/>
                <a:latin typeface="ui-sans-serif"/>
              </a:rPr>
              <a:t>본문 설정 </a:t>
            </a:r>
            <a:r>
              <a:rPr lang="en-US" altLang="ko-KR" b="1">
                <a:solidFill>
                  <a:schemeClr val="accent1">
                    <a:lumMod val="75000"/>
                  </a:schemeClr>
                </a:solidFill>
                <a:latin typeface="+mn-ea"/>
              </a:rPr>
              <a:t>API</a:t>
            </a:r>
            <a:endParaRPr lang="ko-KR" altLang="en-US" b="1">
              <a:solidFill>
                <a:schemeClr val="accent1">
                  <a:lumMod val="75000"/>
                </a:schemeClr>
              </a:solidFill>
              <a:latin typeface="+mn-ea"/>
            </a:endParaRPr>
          </a:p>
        </p:txBody>
      </p:sp>
      <p:sp>
        <p:nvSpPr>
          <p:cNvPr id="2" name="직사각형 1">
            <a:extLst>
              <a:ext uri="{FF2B5EF4-FFF2-40B4-BE49-F238E27FC236}">
                <a16:creationId xmlns:a16="http://schemas.microsoft.com/office/drawing/2014/main" id="{C1E2EE3C-D4BC-6384-185B-5B73458520CD}"/>
              </a:ext>
            </a:extLst>
          </p:cNvPr>
          <p:cNvSpPr/>
          <p:nvPr/>
        </p:nvSpPr>
        <p:spPr>
          <a:xfrm>
            <a:off x="198755" y="3059668"/>
            <a:ext cx="1879041" cy="369332"/>
          </a:xfrm>
          <a:prstGeom prst="rect">
            <a:avLst/>
          </a:prstGeom>
        </p:spPr>
        <p:txBody>
          <a:bodyPr wrap="none">
            <a:spAutoFit/>
          </a:bodyPr>
          <a:lstStyle/>
          <a:p>
            <a:pPr marL="285750" indent="-285750">
              <a:buFont typeface="Wingdings" panose="05000000000000000000" pitchFamily="2" charset="2"/>
              <a:buChar char="ü"/>
            </a:pPr>
            <a:r>
              <a:rPr lang="ko-KR" altLang="en-US" b="1" i="0">
                <a:solidFill>
                  <a:schemeClr val="accent1">
                    <a:lumMod val="75000"/>
                  </a:schemeClr>
                </a:solidFill>
                <a:effectLst/>
                <a:latin typeface="ui-sans-serif"/>
              </a:rPr>
              <a:t>헤더 설정 </a:t>
            </a:r>
            <a:r>
              <a:rPr lang="en-US" altLang="ko-KR" b="1">
                <a:solidFill>
                  <a:schemeClr val="accent1">
                    <a:lumMod val="75000"/>
                  </a:schemeClr>
                </a:solidFill>
                <a:latin typeface="+mn-ea"/>
              </a:rPr>
              <a:t>API</a:t>
            </a:r>
            <a:endParaRPr lang="ko-KR" altLang="en-US" b="1">
              <a:solidFill>
                <a:schemeClr val="accent1">
                  <a:lumMod val="75000"/>
                </a:schemeClr>
              </a:solidFill>
              <a:latin typeface="+mn-ea"/>
            </a:endParaRPr>
          </a:p>
        </p:txBody>
      </p:sp>
      <p:sp>
        <p:nvSpPr>
          <p:cNvPr id="3" name="직사각형 2">
            <a:extLst>
              <a:ext uri="{FF2B5EF4-FFF2-40B4-BE49-F238E27FC236}">
                <a16:creationId xmlns:a16="http://schemas.microsoft.com/office/drawing/2014/main" id="{1BF99750-52E8-2130-D7C2-A80BE531CA0C}"/>
              </a:ext>
            </a:extLst>
          </p:cNvPr>
          <p:cNvSpPr/>
          <p:nvPr/>
        </p:nvSpPr>
        <p:spPr>
          <a:xfrm>
            <a:off x="386818" y="3429000"/>
            <a:ext cx="10273161" cy="1790427"/>
          </a:xfrm>
          <a:prstGeom prst="rect">
            <a:avLst/>
          </a:prstGeom>
        </p:spPr>
        <p:txBody>
          <a:bodyPr wrap="square">
            <a:spAutoFit/>
          </a:bodyPr>
          <a:lstStyle/>
          <a:p>
            <a:pPr marL="171450" indent="-171450">
              <a:lnSpc>
                <a:spcPct val="150000"/>
              </a:lnSpc>
              <a:spcBef>
                <a:spcPts val="500"/>
              </a:spcBef>
              <a:buFont typeface="Arial" panose="020B0604020202020204" pitchFamily="34" charset="0"/>
              <a:buChar char="•"/>
            </a:pPr>
            <a:r>
              <a:rPr lang="en-US" altLang="ko-KR" sz="1400">
                <a:latin typeface="+mn-ea"/>
              </a:rPr>
              <a:t>ResponseEntity.ok().header(String headerName, String headerValue)</a:t>
            </a:r>
          </a:p>
          <a:p>
            <a:pPr marL="628650" lvl="1" indent="-171450">
              <a:lnSpc>
                <a:spcPct val="150000"/>
              </a:lnSpc>
              <a:spcBef>
                <a:spcPts val="500"/>
              </a:spcBef>
              <a:buFont typeface="Arial" panose="020B0604020202020204" pitchFamily="34" charset="0"/>
              <a:buChar char="•"/>
            </a:pPr>
            <a:r>
              <a:rPr lang="ko-KR" altLang="en-US" sz="1200">
                <a:latin typeface="+mn-ea"/>
              </a:rPr>
              <a:t>하나의 헤더를 설정한다</a:t>
            </a:r>
            <a:endParaRPr lang="en-US" altLang="ko-KR" sz="1200">
              <a:latin typeface="+mn-ea"/>
            </a:endParaRPr>
          </a:p>
          <a:p>
            <a:pPr marL="628650" lvl="1" indent="-171450">
              <a:lnSpc>
                <a:spcPct val="150000"/>
              </a:lnSpc>
              <a:spcBef>
                <a:spcPts val="500"/>
              </a:spcBef>
              <a:buFont typeface="Arial" panose="020B0604020202020204" pitchFamily="34" charset="0"/>
              <a:buChar char="•"/>
            </a:pPr>
            <a:endParaRPr lang="en-US" altLang="ko-KR" sz="1200">
              <a:latin typeface="+mn-ea"/>
            </a:endParaRPr>
          </a:p>
          <a:p>
            <a:pPr marL="171450" indent="-171450">
              <a:lnSpc>
                <a:spcPct val="150000"/>
              </a:lnSpc>
              <a:spcBef>
                <a:spcPts val="500"/>
              </a:spcBef>
              <a:buFont typeface="Arial" panose="020B0604020202020204" pitchFamily="34" charset="0"/>
              <a:buChar char="•"/>
            </a:pPr>
            <a:r>
              <a:rPr lang="en-US" altLang="ko-KR" sz="1400">
                <a:latin typeface="+mn-ea"/>
              </a:rPr>
              <a:t>ResponseEntity.ok().headers(HttpHeaders headers)</a:t>
            </a:r>
          </a:p>
          <a:p>
            <a:pPr marL="628650" lvl="1" indent="-171450">
              <a:lnSpc>
                <a:spcPct val="150000"/>
              </a:lnSpc>
              <a:spcBef>
                <a:spcPts val="500"/>
              </a:spcBef>
              <a:buFont typeface="Arial" panose="020B0604020202020204" pitchFamily="34" charset="0"/>
              <a:buChar char="•"/>
            </a:pPr>
            <a:r>
              <a:rPr lang="ko-KR" altLang="en-US" sz="1200">
                <a:latin typeface="+mn-ea"/>
              </a:rPr>
              <a:t>여러 헤더를 설정할 수 있는 </a:t>
            </a:r>
            <a:r>
              <a:rPr lang="en-US" altLang="ko-KR" sz="1200">
                <a:latin typeface="+mn-ea"/>
              </a:rPr>
              <a:t>HttpHeaders </a:t>
            </a:r>
            <a:r>
              <a:rPr lang="ko-KR" altLang="en-US" sz="1200">
                <a:latin typeface="+mn-ea"/>
              </a:rPr>
              <a:t>객체를 전달하여 여러 헤더를 한 번에 설정한다</a:t>
            </a:r>
            <a:endParaRPr lang="en-US" altLang="ko-KR" sz="1200">
              <a:latin typeface="+mn-ea"/>
            </a:endParaRPr>
          </a:p>
        </p:txBody>
      </p:sp>
      <p:sp>
        <p:nvSpPr>
          <p:cNvPr id="4" name="Rectangle 1">
            <a:extLst>
              <a:ext uri="{FF2B5EF4-FFF2-40B4-BE49-F238E27FC236}">
                <a16:creationId xmlns:a16="http://schemas.microsoft.com/office/drawing/2014/main" id="{47AB6171-60ED-5D8A-1F91-5049DF57F041}"/>
              </a:ext>
            </a:extLst>
          </p:cNvPr>
          <p:cNvSpPr>
            <a:spLocks noChangeArrowheads="1"/>
          </p:cNvSpPr>
          <p:nvPr/>
        </p:nvSpPr>
        <p:spPr bwMode="auto">
          <a:xfrm>
            <a:off x="1071712" y="5241825"/>
            <a:ext cx="6778891" cy="107664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HttpHeaders </a:t>
            </a:r>
            <a:r>
              <a:rPr kumimoji="0" lang="ko-KR" altLang="ko-KR" sz="1100" b="0" i="0" u="none" strike="noStrike" cap="none" normalizeH="0" baseline="0">
                <a:ln>
                  <a:noFill/>
                </a:ln>
                <a:solidFill>
                  <a:srgbClr val="C77DBB"/>
                </a:solidFill>
                <a:effectLst/>
                <a:latin typeface="Arial Unicode MS"/>
                <a:ea typeface="JetBrains Mono"/>
              </a:rPr>
              <a:t>headers </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BCBEC4"/>
                </a:solidFill>
                <a:effectLst/>
                <a:latin typeface="Arial Unicode MS"/>
                <a:ea typeface="JetBrains Mono"/>
              </a:rPr>
              <a:t>HttpHeaders();</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headers.</a:t>
            </a:r>
            <a:r>
              <a:rPr kumimoji="0" lang="ko-KR" altLang="ko-KR" sz="1100" b="0" i="0" u="none" strike="noStrike" cap="none" normalizeH="0" baseline="0">
                <a:ln>
                  <a:noFill/>
                </a:ln>
                <a:solidFill>
                  <a:srgbClr val="56A8F5"/>
                </a:solidFill>
                <a:effectLst/>
                <a:latin typeface="Arial Unicode MS"/>
                <a:ea typeface="JetBrains Mono"/>
              </a:rPr>
              <a:t>set</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"X-Custom-Header"</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"value"</a:t>
            </a:r>
            <a:r>
              <a:rPr kumimoji="0" lang="ko-KR" altLang="ko-KR" sz="1100" b="0" i="0" u="none" strike="noStrike" cap="none" normalizeH="0" baseline="0">
                <a:ln>
                  <a:noFill/>
                </a:ln>
                <a:solidFill>
                  <a:srgbClr val="BCBEC4"/>
                </a:solidFill>
                <a:effectLst/>
                <a:latin typeface="Arial Unicode MS"/>
                <a:ea typeface="JetBrains Mono"/>
              </a:rPr>
              <a:t>);</a:t>
            </a:r>
            <a:endParaRPr kumimoji="0" lang="en-US" altLang="ko-KR" sz="11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headers.</a:t>
            </a:r>
            <a:r>
              <a:rPr kumimoji="0" lang="ko-KR" altLang="ko-KR" sz="1100" b="0" i="0" u="none" strike="noStrike" cap="none" normalizeH="0" baseline="0">
                <a:ln>
                  <a:noFill/>
                </a:ln>
                <a:solidFill>
                  <a:srgbClr val="56A8F5"/>
                </a:solidFill>
                <a:effectLst/>
                <a:latin typeface="Arial Unicode MS"/>
                <a:ea typeface="JetBrains Mono"/>
              </a:rPr>
              <a:t>set</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a:t>
            </a:r>
            <a:r>
              <a:rPr kumimoji="0" lang="en-US" altLang="ko-KR" sz="1100" b="0" i="0" u="none" strike="noStrike" cap="none" normalizeH="0" baseline="0">
                <a:ln>
                  <a:noFill/>
                </a:ln>
                <a:solidFill>
                  <a:srgbClr val="6AAB73"/>
                </a:solidFill>
                <a:effectLst/>
                <a:latin typeface="Arial Unicode MS"/>
                <a:ea typeface="JetBrains Mono"/>
              </a:rPr>
              <a:t>Y</a:t>
            </a:r>
            <a:r>
              <a:rPr kumimoji="0" lang="ko-KR" altLang="ko-KR" sz="1100" b="0" i="0" u="none" strike="noStrike" cap="none" normalizeH="0" baseline="0">
                <a:ln>
                  <a:noFill/>
                </a:ln>
                <a:solidFill>
                  <a:srgbClr val="6AAB73"/>
                </a:solidFill>
                <a:effectLst/>
                <a:latin typeface="Arial Unicode MS"/>
                <a:ea typeface="JetBrains Mono"/>
              </a:rPr>
              <a:t>-Custom-Header"</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"value"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BCBEC4"/>
                </a:solidFill>
                <a:effectLst/>
                <a:latin typeface="Arial Unicode MS"/>
                <a:ea typeface="JetBrains Mono"/>
              </a:rPr>
              <a:t>ResponseEntity.</a:t>
            </a:r>
            <a:r>
              <a:rPr kumimoji="0" lang="ko-KR" altLang="ko-KR" sz="1100" b="0" i="0" u="none" strike="noStrike" cap="none" normalizeH="0" baseline="0">
                <a:ln>
                  <a:noFill/>
                </a:ln>
                <a:solidFill>
                  <a:srgbClr val="56A8F5"/>
                </a:solidFill>
                <a:effectLst/>
                <a:latin typeface="Arial Unicode MS"/>
                <a:ea typeface="JetBrains Mono"/>
              </a:rPr>
              <a:t>ok</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56A8F5"/>
                </a:solidFill>
                <a:effectLst/>
                <a:latin typeface="Arial Unicode MS"/>
                <a:ea typeface="JetBrains Mono"/>
              </a:rPr>
              <a:t>headers</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C77DBB"/>
                </a:solidFill>
                <a:effectLst/>
                <a:latin typeface="Arial Unicode MS"/>
                <a:ea typeface="JetBrains Mono"/>
              </a:rPr>
              <a:t>headers</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56A8F5"/>
                </a:solidFill>
                <a:effectLst/>
                <a:latin typeface="Arial Unicode MS"/>
                <a:ea typeface="JetBrains Mono"/>
              </a:rPr>
              <a:t>body</a:t>
            </a:r>
            <a:r>
              <a:rPr kumimoji="0" lang="ko-KR" altLang="ko-KR" sz="1100" b="0" i="0" u="none" strike="noStrike" cap="none" normalizeH="0" baseline="0">
                <a:ln>
                  <a:noFill/>
                </a:ln>
                <a:solidFill>
                  <a:srgbClr val="BCBEC4"/>
                </a:solidFill>
                <a:effectLst/>
                <a:latin typeface="Arial Unicode MS"/>
                <a:ea typeface="JetBrains Mono"/>
              </a:rPr>
              <a:t>(user);</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8" name="Rectangle 3">
            <a:extLst>
              <a:ext uri="{FF2B5EF4-FFF2-40B4-BE49-F238E27FC236}">
                <a16:creationId xmlns:a16="http://schemas.microsoft.com/office/drawing/2014/main" id="{53F46402-3945-19C3-58F4-848B280A1768}"/>
              </a:ext>
            </a:extLst>
          </p:cNvPr>
          <p:cNvSpPr>
            <a:spLocks noChangeArrowheads="1"/>
          </p:cNvSpPr>
          <p:nvPr/>
        </p:nvSpPr>
        <p:spPr bwMode="auto">
          <a:xfrm>
            <a:off x="1071713" y="4138171"/>
            <a:ext cx="6778891" cy="27699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200" b="0" i="0" u="none" strike="noStrike" cap="none" normalizeH="0" baseline="0">
                <a:ln>
                  <a:noFill/>
                </a:ln>
                <a:solidFill>
                  <a:srgbClr val="CF8E6D"/>
                </a:solidFill>
                <a:effectLst/>
                <a:latin typeface="Arial Unicode MS"/>
                <a:ea typeface="JetBrains Mono"/>
              </a:rPr>
              <a:t>return </a:t>
            </a:r>
            <a:r>
              <a:rPr kumimoji="0" lang="ko-KR" altLang="ko-KR" sz="1200" b="0" i="0" u="none" strike="noStrike" cap="none" normalizeH="0" baseline="0">
                <a:ln>
                  <a:noFill/>
                </a:ln>
                <a:solidFill>
                  <a:srgbClr val="BCBEC4"/>
                </a:solidFill>
                <a:effectLst/>
                <a:latin typeface="Arial Unicode MS"/>
                <a:ea typeface="JetBrains Mono"/>
              </a:rPr>
              <a:t>ResponseEntity.</a:t>
            </a:r>
            <a:r>
              <a:rPr kumimoji="0" lang="ko-KR" altLang="ko-KR" sz="1200" b="0" i="0" u="none" strike="noStrike" cap="none" normalizeH="0" baseline="0">
                <a:ln>
                  <a:noFill/>
                </a:ln>
                <a:solidFill>
                  <a:srgbClr val="56A8F5"/>
                </a:solidFill>
                <a:effectLst/>
                <a:latin typeface="Arial Unicode MS"/>
                <a:ea typeface="JetBrains Mono"/>
              </a:rPr>
              <a:t>ok</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56A8F5"/>
                </a:solidFill>
                <a:effectLst/>
                <a:latin typeface="Arial Unicode MS"/>
                <a:ea typeface="JetBrains Mono"/>
              </a:rPr>
              <a:t>header</a:t>
            </a:r>
            <a:r>
              <a:rPr kumimoji="0" lang="ko-KR" altLang="ko-KR" sz="1200" b="0" i="0" u="none" strike="noStrike" cap="none" normalizeH="0" baseline="0">
                <a:ln>
                  <a:noFill/>
                </a:ln>
                <a:solidFill>
                  <a:srgbClr val="BCBEC4"/>
                </a:solidFill>
                <a:effectLst/>
                <a:latin typeface="Arial Unicode MS"/>
                <a:ea typeface="JetBrains Mono"/>
              </a:rPr>
              <a:t>(HttpHeaders.CONTENT_TYPE, </a:t>
            </a:r>
            <a:r>
              <a:rPr kumimoji="0" lang="ko-KR" altLang="ko-KR" sz="1200" b="0" i="0" u="none" strike="noStrike" cap="none" normalizeH="0" baseline="0">
                <a:ln>
                  <a:noFill/>
                </a:ln>
                <a:solidFill>
                  <a:srgbClr val="6AAB73"/>
                </a:solidFill>
                <a:effectLst/>
                <a:latin typeface="Arial Unicode MS"/>
                <a:ea typeface="JetBrains Mono"/>
              </a:rPr>
              <a:t>"application/json"</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56A8F5"/>
                </a:solidFill>
                <a:effectLst/>
                <a:latin typeface="Arial Unicode MS"/>
                <a:ea typeface="JetBrains Mono"/>
              </a:rPr>
              <a:t>body</a:t>
            </a:r>
            <a:r>
              <a:rPr kumimoji="0" lang="ko-KR" altLang="ko-KR" sz="1200" b="0" i="0" u="none" strike="noStrike" cap="none" normalizeH="0" baseline="0">
                <a:ln>
                  <a:noFill/>
                </a:ln>
                <a:solidFill>
                  <a:srgbClr val="BCBEC4"/>
                </a:solidFill>
                <a:effectLst/>
                <a:latin typeface="Arial Unicode MS"/>
                <a:ea typeface="JetBrains Mono"/>
              </a:rPr>
              <a:t>(user)</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9" name="Rectangle 4">
            <a:extLst>
              <a:ext uri="{FF2B5EF4-FFF2-40B4-BE49-F238E27FC236}">
                <a16:creationId xmlns:a16="http://schemas.microsoft.com/office/drawing/2014/main" id="{C0EB81E2-2176-C8E8-23B9-71F2930B8FB4}"/>
              </a:ext>
            </a:extLst>
          </p:cNvPr>
          <p:cNvSpPr>
            <a:spLocks noChangeArrowheads="1"/>
          </p:cNvSpPr>
          <p:nvPr/>
        </p:nvSpPr>
        <p:spPr bwMode="auto">
          <a:xfrm>
            <a:off x="1071712" y="1349519"/>
            <a:ext cx="6826629" cy="578107"/>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User </a:t>
            </a:r>
            <a:r>
              <a:rPr kumimoji="0" lang="en-US" altLang="ko-KR" sz="1100" b="0" i="0" u="none" strike="noStrike" cap="none" normalizeH="0" baseline="0">
                <a:ln>
                  <a:noFill/>
                </a:ln>
                <a:solidFill>
                  <a:srgbClr val="C77DBB"/>
                </a:solidFill>
                <a:effectLst/>
                <a:latin typeface="Arial Unicode MS"/>
                <a:ea typeface="JetBrains Mono"/>
              </a:rPr>
              <a:t>u</a:t>
            </a:r>
            <a:r>
              <a:rPr kumimoji="0" lang="ko-KR" altLang="ko-KR" sz="1100" b="0" i="0" u="none" strike="noStrike" cap="none" normalizeH="0" baseline="0">
                <a:ln>
                  <a:noFill/>
                </a:ln>
                <a:solidFill>
                  <a:srgbClr val="C77DBB"/>
                </a:solidFill>
                <a:effectLst/>
                <a:latin typeface="Arial Unicode MS"/>
                <a:ea typeface="JetBrains Mono"/>
              </a:rPr>
              <a:t>ser </a:t>
            </a:r>
            <a:r>
              <a:rPr kumimoji="0" lang="ko-KR" altLang="ko-KR" sz="1100" b="0" i="0" u="none" strike="noStrike" cap="none" normalizeH="0" baseline="0">
                <a:ln>
                  <a:noFill/>
                </a:ln>
                <a:solidFill>
                  <a:srgbClr val="BCBEC4"/>
                </a:solidFill>
                <a:effectLst/>
                <a:latin typeface="Arial Unicode MS"/>
                <a:ea typeface="JetBrains Mono"/>
              </a:rPr>
              <a:t>= userService.createUser(newUser);</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BCBEC4"/>
                </a:solidFill>
                <a:effectLst/>
                <a:latin typeface="Arial Unicode MS"/>
                <a:ea typeface="JetBrains Mono"/>
              </a:rPr>
              <a:t>ResponseEntity.</a:t>
            </a:r>
            <a:r>
              <a:rPr kumimoji="0" lang="ko-KR" altLang="ko-KR" sz="1100" b="0" i="0" u="none" strike="noStrike" cap="none" normalizeH="0" baseline="0">
                <a:ln>
                  <a:noFill/>
                </a:ln>
                <a:solidFill>
                  <a:srgbClr val="56A8F5"/>
                </a:solidFill>
                <a:effectLst/>
                <a:latin typeface="Arial Unicode MS"/>
                <a:ea typeface="JetBrains Mono"/>
              </a:rPr>
              <a:t>ok</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56A8F5"/>
                </a:solidFill>
                <a:effectLst/>
                <a:latin typeface="Arial Unicode MS"/>
                <a:ea typeface="JetBrains Mono"/>
              </a:rPr>
              <a:t>body</a:t>
            </a:r>
            <a:r>
              <a:rPr kumimoji="0" lang="ko-KR" altLang="ko-KR" sz="1100" b="0" i="0" u="none" strike="noStrike" cap="none" normalizeH="0" baseline="0">
                <a:ln>
                  <a:noFill/>
                </a:ln>
                <a:solidFill>
                  <a:srgbClr val="BCBEC4"/>
                </a:solidFill>
                <a:effectLst/>
                <a:latin typeface="Arial Unicode MS"/>
                <a:ea typeface="JetBrains Mono"/>
              </a:rPr>
              <a:t>(</a:t>
            </a:r>
            <a:r>
              <a:rPr kumimoji="0" lang="en-US" altLang="ko-KR" sz="1100" b="0" i="0" u="none" strike="noStrike" cap="none" normalizeH="0" baseline="0">
                <a:ln>
                  <a:noFill/>
                </a:ln>
                <a:solidFill>
                  <a:srgbClr val="C77DBB"/>
                </a:solidFill>
                <a:effectLst/>
                <a:latin typeface="Arial Unicode MS"/>
                <a:ea typeface="JetBrains Mono"/>
              </a:rPr>
              <a:t>u</a:t>
            </a:r>
            <a:r>
              <a:rPr kumimoji="0" lang="ko-KR" altLang="ko-KR" sz="1100" b="0" i="0" u="none" strike="noStrike" cap="none" normalizeH="0" baseline="0">
                <a:ln>
                  <a:noFill/>
                </a:ln>
                <a:solidFill>
                  <a:srgbClr val="C77DBB"/>
                </a:solidFill>
                <a:effectLst/>
                <a:latin typeface="Arial Unicode MS"/>
                <a:ea typeface="JetBrains Mono"/>
              </a:rPr>
              <a:t>ser</a:t>
            </a:r>
            <a:r>
              <a:rPr kumimoji="0" lang="ko-KR" altLang="ko-KR" sz="1100" b="0" i="0" u="none" strike="noStrike" cap="none" normalizeH="0" baseline="0">
                <a:ln>
                  <a:noFill/>
                </a:ln>
                <a:solidFill>
                  <a:srgbClr val="BCBEC4"/>
                </a:solidFill>
                <a:effectLst/>
                <a:latin typeface="Arial Unicode MS"/>
                <a:ea typeface="JetBrains Mono"/>
              </a:rPr>
              <a:t>)</a:t>
            </a:r>
            <a:r>
              <a:rPr kumimoji="0" lang="en-US" altLang="ko-KR" sz="1100" b="0" i="0" u="none" strike="noStrike" cap="none" normalizeH="0" baseline="0">
                <a:ln>
                  <a:noFill/>
                </a:ln>
                <a:solidFill>
                  <a:srgbClr val="BCBEC4"/>
                </a:solidFill>
                <a:effectLst/>
                <a:latin typeface="Arial Unicode MS"/>
                <a:ea typeface="JetBrains Mono"/>
              </a:rPr>
              <a:t> or </a:t>
            </a:r>
            <a:r>
              <a:rPr kumimoji="0" lang="ko-KR" altLang="ko-KR" sz="1100" b="0" i="0" u="none" strike="noStrike" cap="none" normalizeH="0" baseline="0">
                <a:ln>
                  <a:noFill/>
                </a:ln>
                <a:solidFill>
                  <a:srgbClr val="BCBEC4"/>
                </a:solidFill>
                <a:effectLst/>
                <a:latin typeface="Arial Unicode MS"/>
                <a:ea typeface="JetBrains Mono"/>
              </a:rPr>
              <a:t>ResponseEntity.</a:t>
            </a:r>
            <a:r>
              <a:rPr lang="en-US" altLang="ko-KR" sz="1100">
                <a:solidFill>
                  <a:srgbClr val="56A8F5"/>
                </a:solidFill>
                <a:latin typeface="Arial Unicode MS"/>
                <a:ea typeface="JetBrains Mono"/>
              </a:rPr>
              <a:t>status</a:t>
            </a:r>
            <a:r>
              <a:rPr kumimoji="0" lang="ko-KR" altLang="ko-KR" sz="1100" b="0" i="0" u="none" strike="noStrike" cap="none" normalizeH="0" baseline="0">
                <a:ln>
                  <a:noFill/>
                </a:ln>
                <a:solidFill>
                  <a:srgbClr val="BCBEC4"/>
                </a:solidFill>
                <a:effectLst/>
                <a:latin typeface="Arial Unicode MS"/>
                <a:ea typeface="JetBrains Mono"/>
              </a:rPr>
              <a:t>(</a:t>
            </a:r>
            <a:r>
              <a:rPr kumimoji="0" lang="en-US" altLang="ko-KR" sz="1100" b="0" i="0" u="none" strike="noStrike" cap="none" normalizeH="0" baseline="0">
                <a:ln>
                  <a:noFill/>
                </a:ln>
                <a:solidFill>
                  <a:srgbClr val="BCBEC4"/>
                </a:solidFill>
                <a:effectLst/>
                <a:latin typeface="Arial Unicode MS"/>
                <a:ea typeface="JetBrains Mono"/>
              </a:rPr>
              <a:t>HttpStatus.OK</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56A8F5"/>
                </a:solidFill>
                <a:effectLst/>
                <a:latin typeface="Arial Unicode MS"/>
                <a:ea typeface="JetBrains Mono"/>
              </a:rPr>
              <a:t>body</a:t>
            </a:r>
            <a:r>
              <a:rPr kumimoji="0" lang="ko-KR" altLang="ko-KR" sz="1100" b="0" i="0" u="none" strike="noStrike" cap="none" normalizeH="0" baseline="0">
                <a:ln>
                  <a:noFill/>
                </a:ln>
                <a:solidFill>
                  <a:srgbClr val="BCBEC4"/>
                </a:solidFill>
                <a:effectLst/>
                <a:latin typeface="Arial Unicode MS"/>
                <a:ea typeface="JetBrains Mono"/>
              </a:rPr>
              <a:t>(</a:t>
            </a:r>
            <a:r>
              <a:rPr kumimoji="0" lang="en-US" altLang="ko-KR" sz="1100" b="0" i="0" u="none" strike="noStrike" cap="none" normalizeH="0" baseline="0">
                <a:ln>
                  <a:noFill/>
                </a:ln>
                <a:solidFill>
                  <a:srgbClr val="C77DBB"/>
                </a:solidFill>
                <a:effectLst/>
                <a:latin typeface="Arial Unicode MS"/>
                <a:ea typeface="JetBrains Mono"/>
              </a:rPr>
              <a:t>u</a:t>
            </a:r>
            <a:r>
              <a:rPr kumimoji="0" lang="ko-KR" altLang="ko-KR" sz="1100" b="0" i="0" u="none" strike="noStrike" cap="none" normalizeH="0" baseline="0">
                <a:ln>
                  <a:noFill/>
                </a:ln>
                <a:solidFill>
                  <a:srgbClr val="C77DBB"/>
                </a:solidFill>
                <a:effectLst/>
                <a:latin typeface="Arial Unicode MS"/>
                <a:ea typeface="JetBrains Mono"/>
              </a:rPr>
              <a:t>ser</a:t>
            </a: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72009424"/>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58AB23-8080-07DC-903B-5E1BFD07589E}"/>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CA23908F-7F56-9B93-C296-59071F00A285}"/>
              </a:ext>
            </a:extLst>
          </p:cNvPr>
          <p:cNvSpPr/>
          <p:nvPr/>
        </p:nvSpPr>
        <p:spPr>
          <a:xfrm>
            <a:off x="162662" y="124586"/>
            <a:ext cx="1449436" cy="369332"/>
          </a:xfrm>
          <a:prstGeom prst="rect">
            <a:avLst/>
          </a:prstGeom>
        </p:spPr>
        <p:txBody>
          <a:bodyPr wrap="none">
            <a:spAutoFit/>
          </a:bodyPr>
          <a:lstStyle/>
          <a:p>
            <a:pPr marL="285750" indent="-285750">
              <a:buFont typeface="Wingdings" panose="05000000000000000000" pitchFamily="2" charset="2"/>
              <a:buChar char="ü"/>
            </a:pPr>
            <a:r>
              <a:rPr lang="ko-KR" altLang="en-US" b="1" i="0">
                <a:solidFill>
                  <a:schemeClr val="accent1">
                    <a:lumMod val="75000"/>
                  </a:schemeClr>
                </a:solidFill>
                <a:effectLst/>
                <a:latin typeface="ui-sans-serif"/>
              </a:rPr>
              <a:t>구현 예제</a:t>
            </a:r>
            <a:endParaRPr lang="ko-KR" altLang="en-US" b="1">
              <a:solidFill>
                <a:schemeClr val="accent1">
                  <a:lumMod val="75000"/>
                </a:schemeClr>
              </a:solidFill>
              <a:latin typeface="+mn-ea"/>
            </a:endParaRPr>
          </a:p>
        </p:txBody>
      </p:sp>
      <p:sp>
        <p:nvSpPr>
          <p:cNvPr id="8" name="직사각형 7">
            <a:extLst>
              <a:ext uri="{FF2B5EF4-FFF2-40B4-BE49-F238E27FC236}">
                <a16:creationId xmlns:a16="http://schemas.microsoft.com/office/drawing/2014/main" id="{B8D334A1-79F0-5E0E-9E81-DEA0A5F7032E}"/>
              </a:ext>
            </a:extLst>
          </p:cNvPr>
          <p:cNvSpPr/>
          <p:nvPr/>
        </p:nvSpPr>
        <p:spPr>
          <a:xfrm>
            <a:off x="459532" y="630714"/>
            <a:ext cx="1122423" cy="307777"/>
          </a:xfrm>
          <a:prstGeom prst="rect">
            <a:avLst/>
          </a:prstGeom>
        </p:spPr>
        <p:txBody>
          <a:bodyPr wrap="none">
            <a:spAutoFit/>
          </a:bodyPr>
          <a:lstStyle/>
          <a:p>
            <a:r>
              <a:rPr lang="ko-KR" altLang="en-US" sz="1400">
                <a:latin typeface="ui-sans-serif"/>
              </a:rPr>
              <a:t>생성자 방식</a:t>
            </a:r>
            <a:endParaRPr lang="ko-KR" altLang="en-US" sz="1400">
              <a:latin typeface="+mn-ea"/>
            </a:endParaRPr>
          </a:p>
        </p:txBody>
      </p:sp>
      <p:sp>
        <p:nvSpPr>
          <p:cNvPr id="10" name="직사각형 9">
            <a:extLst>
              <a:ext uri="{FF2B5EF4-FFF2-40B4-BE49-F238E27FC236}">
                <a16:creationId xmlns:a16="http://schemas.microsoft.com/office/drawing/2014/main" id="{BE5074B5-F190-48E1-D209-65CC80D2D374}"/>
              </a:ext>
            </a:extLst>
          </p:cNvPr>
          <p:cNvSpPr/>
          <p:nvPr/>
        </p:nvSpPr>
        <p:spPr>
          <a:xfrm>
            <a:off x="459532" y="3640023"/>
            <a:ext cx="942887" cy="307777"/>
          </a:xfrm>
          <a:prstGeom prst="rect">
            <a:avLst/>
          </a:prstGeom>
        </p:spPr>
        <p:txBody>
          <a:bodyPr wrap="none">
            <a:spAutoFit/>
          </a:bodyPr>
          <a:lstStyle/>
          <a:p>
            <a:r>
              <a:rPr lang="ko-KR" altLang="en-US" sz="1400">
                <a:latin typeface="ui-sans-serif"/>
              </a:rPr>
              <a:t>빌더 패턴</a:t>
            </a:r>
            <a:endParaRPr lang="ko-KR" altLang="en-US" sz="1400">
              <a:latin typeface="+mn-ea"/>
            </a:endParaRPr>
          </a:p>
        </p:txBody>
      </p:sp>
      <p:sp>
        <p:nvSpPr>
          <p:cNvPr id="11" name="Rectangle 4">
            <a:extLst>
              <a:ext uri="{FF2B5EF4-FFF2-40B4-BE49-F238E27FC236}">
                <a16:creationId xmlns:a16="http://schemas.microsoft.com/office/drawing/2014/main" id="{9D7D61B6-1460-663C-7266-21A23624110B}"/>
              </a:ext>
            </a:extLst>
          </p:cNvPr>
          <p:cNvSpPr>
            <a:spLocks noChangeArrowheads="1"/>
          </p:cNvSpPr>
          <p:nvPr/>
        </p:nvSpPr>
        <p:spPr bwMode="auto">
          <a:xfrm>
            <a:off x="517823" y="947166"/>
            <a:ext cx="5780937" cy="2600135"/>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@PostMapping</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"/api/users"</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ResponseEntity&lt;User&gt; </a:t>
            </a:r>
            <a:r>
              <a:rPr kumimoji="0" lang="ko-KR" altLang="ko-KR" sz="1100" b="0" i="0" u="none" strike="noStrike" cap="none" normalizeH="0" baseline="0">
                <a:ln>
                  <a:noFill/>
                </a:ln>
                <a:solidFill>
                  <a:srgbClr val="56A8F5"/>
                </a:solidFill>
                <a:effectLst/>
                <a:latin typeface="Arial Unicode MS"/>
                <a:ea typeface="JetBrains Mono"/>
              </a:rPr>
              <a:t>createUser</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B3AE60"/>
                </a:solidFill>
                <a:effectLst/>
                <a:latin typeface="Arial Unicode MS"/>
                <a:ea typeface="JetBrains Mono"/>
              </a:rPr>
              <a:t>@RequestBody </a:t>
            </a:r>
            <a:r>
              <a:rPr kumimoji="0" lang="ko-KR" altLang="ko-KR" sz="1100" b="0" i="0" u="none" strike="noStrike" cap="none" normalizeH="0" baseline="0">
                <a:ln>
                  <a:noFill/>
                </a:ln>
                <a:solidFill>
                  <a:srgbClr val="BCBEC4"/>
                </a:solidFill>
                <a:effectLst/>
                <a:latin typeface="Arial Unicode MS"/>
                <a:ea typeface="JetBrains Mono"/>
              </a:rPr>
              <a:t>User newUser)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User createdUser = userService.createUser(newUser);</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HttpHeaders headers = </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BCBEC4"/>
                </a:solidFill>
                <a:effectLst/>
                <a:latin typeface="Arial Unicode MS"/>
                <a:ea typeface="JetBrains Mono"/>
              </a:rPr>
              <a:t>HttpHeaders();</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headers.setLocation(URI.create(</a:t>
            </a:r>
            <a:r>
              <a:rPr kumimoji="0" lang="ko-KR" altLang="ko-KR" sz="1100" b="0" i="0" u="none" strike="noStrike" cap="none" normalizeH="0" baseline="0">
                <a:ln>
                  <a:noFill/>
                </a:ln>
                <a:solidFill>
                  <a:srgbClr val="6AAB73"/>
                </a:solidFill>
                <a:effectLst/>
                <a:latin typeface="Arial Unicode MS"/>
                <a:ea typeface="JetBrains Mono"/>
              </a:rPr>
              <a:t>"/api/users/" </a:t>
            </a:r>
            <a:r>
              <a:rPr kumimoji="0" lang="ko-KR" altLang="ko-KR" sz="1100" b="0" i="0" u="none" strike="noStrike" cap="none" normalizeH="0" baseline="0">
                <a:ln>
                  <a:noFill/>
                </a:ln>
                <a:solidFill>
                  <a:srgbClr val="BCBEC4"/>
                </a:solidFill>
                <a:effectLst/>
                <a:latin typeface="Arial Unicode MS"/>
                <a:ea typeface="JetBrains Mono"/>
              </a:rPr>
              <a:t>+ createdUser.getId()));</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headers.add(</a:t>
            </a:r>
            <a:r>
              <a:rPr kumimoji="0" lang="ko-KR" altLang="ko-KR" sz="1100" b="0" i="0" u="none" strike="noStrike" cap="none" normalizeH="0" baseline="0">
                <a:ln>
                  <a:noFill/>
                </a:ln>
                <a:solidFill>
                  <a:srgbClr val="6AAB73"/>
                </a:solidFill>
                <a:effectLst/>
                <a:latin typeface="Arial Unicode MS"/>
                <a:ea typeface="JetBrains Mono"/>
              </a:rPr>
              <a:t>"Custom-Header"</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"CreateUserHeader"</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new </a:t>
            </a:r>
            <a:r>
              <a:rPr kumimoji="0" lang="ko-KR" altLang="ko-KR" sz="1100" b="0" i="0" u="none" strike="noStrike" cap="none" normalizeH="0" baseline="0">
                <a:ln>
                  <a:noFill/>
                </a:ln>
                <a:solidFill>
                  <a:srgbClr val="BCBEC4"/>
                </a:solidFill>
                <a:effectLst/>
                <a:latin typeface="Arial Unicode MS"/>
                <a:ea typeface="JetBrains Mono"/>
              </a:rPr>
              <a:t>ResponseEntity&lt;&gt;(createdUser, headers, HttpStatus.CREATED);</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2" name="Rectangle 5">
            <a:extLst>
              <a:ext uri="{FF2B5EF4-FFF2-40B4-BE49-F238E27FC236}">
                <a16:creationId xmlns:a16="http://schemas.microsoft.com/office/drawing/2014/main" id="{9860D577-11E1-EE09-C1E2-048EB9739F71}"/>
              </a:ext>
            </a:extLst>
          </p:cNvPr>
          <p:cNvSpPr>
            <a:spLocks noChangeArrowheads="1"/>
          </p:cNvSpPr>
          <p:nvPr/>
        </p:nvSpPr>
        <p:spPr bwMode="auto">
          <a:xfrm>
            <a:off x="517824" y="3947659"/>
            <a:ext cx="5780938" cy="259878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@PostMapping</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"/api/users"</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ResponseEntity&lt;User&gt; </a:t>
            </a:r>
            <a:r>
              <a:rPr kumimoji="0" lang="ko-KR" altLang="ko-KR" sz="1100" b="0" i="0" u="none" strike="noStrike" cap="none" normalizeH="0" baseline="0">
                <a:ln>
                  <a:noFill/>
                </a:ln>
                <a:solidFill>
                  <a:srgbClr val="56A8F5"/>
                </a:solidFill>
                <a:effectLst/>
                <a:ea typeface="JetBrains Mono"/>
              </a:rPr>
              <a:t>createUserWithBuilder</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B3AE60"/>
                </a:solidFill>
                <a:effectLst/>
                <a:ea typeface="JetBrains Mono"/>
              </a:rPr>
              <a:t>@RequestBody </a:t>
            </a:r>
            <a:r>
              <a:rPr kumimoji="0" lang="ko-KR" altLang="ko-KR" sz="1100" b="0" i="0" u="none" strike="noStrike" cap="none" normalizeH="0" baseline="0">
                <a:ln>
                  <a:noFill/>
                </a:ln>
                <a:solidFill>
                  <a:srgbClr val="BCBEC4"/>
                </a:solidFill>
                <a:effectLst/>
                <a:ea typeface="JetBrains Mono"/>
              </a:rPr>
              <a:t>User newUser)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User createdUser = userService.createUser(newUser);</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BCBEC4"/>
                </a:solidFill>
                <a:effectLst/>
                <a:ea typeface="JetBrains Mono"/>
              </a:rPr>
              <a:t>ResponseEntity</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.status(HttpStatus.CREATED)</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.header(</a:t>
            </a:r>
            <a:r>
              <a:rPr kumimoji="0" lang="ko-KR" altLang="ko-KR" sz="1100" b="0" i="0" u="none" strike="noStrike" cap="none" normalizeH="0" baseline="0">
                <a:ln>
                  <a:noFill/>
                </a:ln>
                <a:solidFill>
                  <a:srgbClr val="6AAB73"/>
                </a:solidFill>
                <a:effectLst/>
                <a:ea typeface="JetBrains Mono"/>
              </a:rPr>
              <a:t>"Custom-Header"</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6AAB73"/>
                </a:solidFill>
                <a:effectLst/>
                <a:ea typeface="JetBrains Mono"/>
              </a:rPr>
              <a:t>"CreateUserHeader"</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.location(URI.create(</a:t>
            </a:r>
            <a:r>
              <a:rPr kumimoji="0" lang="ko-KR" altLang="ko-KR" sz="1100" b="0" i="0" u="none" strike="noStrike" cap="none" normalizeH="0" baseline="0">
                <a:ln>
                  <a:noFill/>
                </a:ln>
                <a:solidFill>
                  <a:srgbClr val="6AAB73"/>
                </a:solidFill>
                <a:effectLst/>
                <a:ea typeface="JetBrains Mono"/>
              </a:rPr>
              <a:t>"/api/users/" </a:t>
            </a:r>
            <a:r>
              <a:rPr kumimoji="0" lang="ko-KR" altLang="ko-KR" sz="1100" b="0" i="0" u="none" strike="noStrike" cap="none" normalizeH="0" baseline="0">
                <a:ln>
                  <a:noFill/>
                </a:ln>
                <a:solidFill>
                  <a:srgbClr val="BCBEC4"/>
                </a:solidFill>
                <a:effectLst/>
                <a:ea typeface="JetBrains Mono"/>
              </a:rPr>
              <a:t>+ createdUser.getId()))</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.body(createdUser);</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2" name="직사각형 1">
            <a:extLst>
              <a:ext uri="{FF2B5EF4-FFF2-40B4-BE49-F238E27FC236}">
                <a16:creationId xmlns:a16="http://schemas.microsoft.com/office/drawing/2014/main" id="{386771F4-A82F-C89B-B563-D2093A82C410}"/>
              </a:ext>
            </a:extLst>
          </p:cNvPr>
          <p:cNvSpPr/>
          <p:nvPr/>
        </p:nvSpPr>
        <p:spPr>
          <a:xfrm>
            <a:off x="1127194" y="2975334"/>
            <a:ext cx="4436638" cy="35693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직사각형 4">
            <a:extLst>
              <a:ext uri="{FF2B5EF4-FFF2-40B4-BE49-F238E27FC236}">
                <a16:creationId xmlns:a16="http://schemas.microsoft.com/office/drawing/2014/main" id="{4AA824CB-8D5B-1938-ABAE-08772E03A421}"/>
              </a:ext>
            </a:extLst>
          </p:cNvPr>
          <p:cNvSpPr/>
          <p:nvPr/>
        </p:nvSpPr>
        <p:spPr>
          <a:xfrm>
            <a:off x="728377" y="4968871"/>
            <a:ext cx="4130843" cy="1362545"/>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Rectangle 1">
            <a:extLst>
              <a:ext uri="{FF2B5EF4-FFF2-40B4-BE49-F238E27FC236}">
                <a16:creationId xmlns:a16="http://schemas.microsoft.com/office/drawing/2014/main" id="{58117E65-CCA5-4DE2-C129-A95C1BCA50C1}"/>
              </a:ext>
            </a:extLst>
          </p:cNvPr>
          <p:cNvSpPr>
            <a:spLocks noChangeArrowheads="1"/>
          </p:cNvSpPr>
          <p:nvPr/>
        </p:nvSpPr>
        <p:spPr bwMode="auto">
          <a:xfrm>
            <a:off x="7528074" y="3947659"/>
            <a:ext cx="3368842" cy="234622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HTTP/</a:t>
            </a:r>
            <a:r>
              <a:rPr kumimoji="0" lang="ko-KR" altLang="ko-KR" sz="1100" b="0" i="0" u="none" strike="noStrike" cap="none" normalizeH="0" baseline="0">
                <a:ln>
                  <a:noFill/>
                </a:ln>
                <a:solidFill>
                  <a:srgbClr val="2AACB8"/>
                </a:solidFill>
                <a:effectLst/>
                <a:latin typeface="Arial Unicode MS"/>
                <a:ea typeface="JetBrains Mono"/>
              </a:rPr>
              <a:t>1.1 201 </a:t>
            </a:r>
            <a:r>
              <a:rPr kumimoji="0" lang="ko-KR" altLang="ko-KR" sz="1100" b="0" i="0" u="none" strike="noStrike" cap="none" normalizeH="0" baseline="0">
                <a:ln>
                  <a:noFill/>
                </a:ln>
                <a:solidFill>
                  <a:srgbClr val="BCBEC4"/>
                </a:solidFill>
                <a:effectLst/>
                <a:latin typeface="Arial Unicode MS"/>
                <a:ea typeface="JetBrains Mono"/>
              </a:rPr>
              <a:t>Created</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Custom-Header: CreateUserHeader</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Location: /api/users/</a:t>
            </a:r>
            <a:r>
              <a:rPr kumimoji="0" lang="ko-KR" altLang="ko-KR" sz="1100" b="0" i="0" u="none" strike="noStrike" cap="none" normalizeH="0" baseline="0">
                <a:ln>
                  <a:noFill/>
                </a:ln>
                <a:solidFill>
                  <a:srgbClr val="2AACB8"/>
                </a:solidFill>
                <a:effectLst/>
                <a:latin typeface="Arial Unicode MS"/>
                <a:ea typeface="JetBrains Mono"/>
              </a:rPr>
              <a:t>1</a:t>
            </a:r>
            <a:br>
              <a:rPr kumimoji="0" lang="ko-KR" altLang="ko-KR" sz="1100" b="0" i="0" u="none" strike="noStrike" cap="none" normalizeH="0" baseline="0">
                <a:ln>
                  <a:noFill/>
                </a:ln>
                <a:solidFill>
                  <a:srgbClr val="2AACB8"/>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Content-Type: application/</a:t>
            </a:r>
            <a:r>
              <a:rPr kumimoji="0" lang="ko-KR" altLang="ko-KR" sz="1100" b="0" i="0" u="none" strike="noStrike" cap="none" normalizeH="0" baseline="0">
                <a:ln>
                  <a:noFill/>
                </a:ln>
                <a:solidFill>
                  <a:srgbClr val="56A8F5"/>
                </a:solidFill>
                <a:effectLst/>
                <a:latin typeface="Arial Unicode MS"/>
                <a:ea typeface="JetBrains Mono"/>
              </a:rPr>
              <a:t>json</a:t>
            </a:r>
            <a:br>
              <a:rPr kumimoji="0" lang="ko-KR" altLang="ko-KR" sz="1100" b="0" i="0" u="none" strike="noStrike" cap="none" normalizeH="0" baseline="0">
                <a:ln>
                  <a:noFill/>
                </a:ln>
                <a:solidFill>
                  <a:srgbClr val="56A8F5"/>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"id"</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2AACB8"/>
                </a:solidFill>
                <a:effectLst/>
                <a:latin typeface="Arial Unicode MS"/>
                <a:ea typeface="JetBrains Mono"/>
              </a:rPr>
              <a:t>1</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"name"</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a:t>
            </a:r>
            <a:r>
              <a:rPr lang="en-US" altLang="ko-KR" sz="1100">
                <a:solidFill>
                  <a:srgbClr val="6AAB73"/>
                </a:solidFill>
                <a:latin typeface="Arial Unicode MS"/>
                <a:ea typeface="JetBrains Mono"/>
              </a:rPr>
              <a:t>leaven</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"email"</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a:t>
            </a:r>
            <a:r>
              <a:rPr lang="en-US" altLang="ko-KR" sz="1100">
                <a:solidFill>
                  <a:srgbClr val="6AAB73"/>
                </a:solidFill>
                <a:latin typeface="Arial Unicode MS"/>
                <a:ea typeface="JetBrains Mono"/>
              </a:rPr>
              <a:t>leaven</a:t>
            </a:r>
            <a:r>
              <a:rPr kumimoji="0" lang="ko-KR" altLang="ko-KR" sz="1100" b="0" i="0" u="none" strike="noStrike" cap="none" normalizeH="0" baseline="0">
                <a:ln>
                  <a:noFill/>
                </a:ln>
                <a:solidFill>
                  <a:srgbClr val="6AAB73"/>
                </a:solidFill>
                <a:effectLst/>
                <a:latin typeface="Arial Unicode MS"/>
                <a:ea typeface="JetBrains Mono"/>
              </a:rPr>
              <a:t>@example.com"</a:t>
            </a:r>
            <a:br>
              <a:rPr kumimoji="0" lang="ko-KR" altLang="ko-KR" sz="1100" b="0" i="0" u="none" strike="noStrike" cap="none" normalizeH="0" baseline="0">
                <a:ln>
                  <a:noFill/>
                </a:ln>
                <a:solidFill>
                  <a:srgbClr val="6AAB73"/>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7" name="직사각형 6">
            <a:extLst>
              <a:ext uri="{FF2B5EF4-FFF2-40B4-BE49-F238E27FC236}">
                <a16:creationId xmlns:a16="http://schemas.microsoft.com/office/drawing/2014/main" id="{5D012CBC-C998-9175-6BA0-6E23EE635D89}"/>
              </a:ext>
            </a:extLst>
          </p:cNvPr>
          <p:cNvSpPr/>
          <p:nvPr/>
        </p:nvSpPr>
        <p:spPr>
          <a:xfrm>
            <a:off x="6893665" y="4966880"/>
            <a:ext cx="543739" cy="307777"/>
          </a:xfrm>
          <a:prstGeom prst="rect">
            <a:avLst/>
          </a:prstGeom>
        </p:spPr>
        <p:txBody>
          <a:bodyPr wrap="none">
            <a:spAutoFit/>
          </a:bodyPr>
          <a:lstStyle/>
          <a:p>
            <a:r>
              <a:rPr lang="ko-KR" altLang="en-US" sz="1400">
                <a:latin typeface="ui-sans-serif"/>
              </a:rPr>
              <a:t>응답</a:t>
            </a:r>
            <a:endParaRPr lang="ko-KR" altLang="en-US" sz="1400">
              <a:latin typeface="+mn-ea"/>
            </a:endParaRPr>
          </a:p>
        </p:txBody>
      </p:sp>
      <p:sp>
        <p:nvSpPr>
          <p:cNvPr id="9" name="Rectangle 2">
            <a:extLst>
              <a:ext uri="{FF2B5EF4-FFF2-40B4-BE49-F238E27FC236}">
                <a16:creationId xmlns:a16="http://schemas.microsoft.com/office/drawing/2014/main" id="{C4467738-C4AE-8362-D118-D18912DF5B6C}"/>
              </a:ext>
            </a:extLst>
          </p:cNvPr>
          <p:cNvSpPr>
            <a:spLocks noChangeArrowheads="1"/>
          </p:cNvSpPr>
          <p:nvPr/>
        </p:nvSpPr>
        <p:spPr bwMode="auto">
          <a:xfrm>
            <a:off x="7487608" y="1557014"/>
            <a:ext cx="3409308" cy="1584473"/>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POST /api/users HTTP/</a:t>
            </a:r>
            <a:r>
              <a:rPr kumimoji="0" lang="ko-KR" altLang="ko-KR" sz="1100" b="0" i="0" u="none" strike="noStrike" cap="none" normalizeH="0" baseline="0">
                <a:ln>
                  <a:noFill/>
                </a:ln>
                <a:solidFill>
                  <a:srgbClr val="2AACB8"/>
                </a:solidFill>
                <a:effectLst/>
                <a:latin typeface="Arial Unicode MS"/>
                <a:ea typeface="JetBrains Mono"/>
              </a:rPr>
              <a:t>1.1</a:t>
            </a:r>
            <a:br>
              <a:rPr kumimoji="0" lang="ko-KR" altLang="ko-KR" sz="1100" b="0" i="0" u="none" strike="noStrike" cap="none" normalizeH="0" baseline="0">
                <a:ln>
                  <a:noFill/>
                </a:ln>
                <a:solidFill>
                  <a:srgbClr val="2AACB8"/>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Content-Type: application/</a:t>
            </a:r>
            <a:r>
              <a:rPr kumimoji="0" lang="ko-KR" altLang="ko-KR" sz="1100" b="0" i="0" u="none" strike="noStrike" cap="none" normalizeH="0" baseline="0">
                <a:ln>
                  <a:noFill/>
                </a:ln>
                <a:solidFill>
                  <a:srgbClr val="56A8F5"/>
                </a:solidFill>
                <a:effectLst/>
                <a:latin typeface="Arial Unicode MS"/>
                <a:ea typeface="JetBrains Mono"/>
              </a:rPr>
              <a:t>json</a:t>
            </a:r>
            <a:br>
              <a:rPr kumimoji="0" lang="ko-KR" altLang="ko-KR" sz="1100" b="0" i="0" u="none" strike="noStrike" cap="none" normalizeH="0" baseline="0">
                <a:ln>
                  <a:noFill/>
                </a:ln>
                <a:solidFill>
                  <a:srgbClr val="56A8F5"/>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"name"</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a:t>
            </a:r>
            <a:r>
              <a:rPr lang="en-US" altLang="ko-KR" sz="1100">
                <a:solidFill>
                  <a:srgbClr val="6AAB73"/>
                </a:solidFill>
                <a:latin typeface="Arial Unicode MS"/>
                <a:ea typeface="JetBrains Mono"/>
              </a:rPr>
              <a:t>leaven </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"email"</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a:t>
            </a:r>
            <a:r>
              <a:rPr lang="en-US" altLang="ko-KR" sz="1100">
                <a:solidFill>
                  <a:srgbClr val="6AAB73"/>
                </a:solidFill>
                <a:latin typeface="Arial Unicode MS"/>
                <a:ea typeface="JetBrains Mono"/>
              </a:rPr>
              <a:t>leaven</a:t>
            </a:r>
            <a:r>
              <a:rPr kumimoji="0" lang="ko-KR" altLang="ko-KR" sz="1100" b="0" i="0" u="none" strike="noStrike" cap="none" normalizeH="0" baseline="0">
                <a:ln>
                  <a:noFill/>
                </a:ln>
                <a:solidFill>
                  <a:srgbClr val="6AAB73"/>
                </a:solidFill>
                <a:effectLst/>
                <a:latin typeface="Arial Unicode MS"/>
                <a:ea typeface="JetBrains Mono"/>
              </a:rPr>
              <a:t>@example.com"</a:t>
            </a:r>
            <a:br>
              <a:rPr kumimoji="0" lang="ko-KR" altLang="ko-KR" sz="1100" b="0" i="0" u="none" strike="noStrike" cap="none" normalizeH="0" baseline="0">
                <a:ln>
                  <a:noFill/>
                </a:ln>
                <a:solidFill>
                  <a:srgbClr val="6AAB73"/>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3" name="직사각형 12">
            <a:extLst>
              <a:ext uri="{FF2B5EF4-FFF2-40B4-BE49-F238E27FC236}">
                <a16:creationId xmlns:a16="http://schemas.microsoft.com/office/drawing/2014/main" id="{B55A80AE-2588-93C3-D24C-8FD8C5A6A69A}"/>
              </a:ext>
            </a:extLst>
          </p:cNvPr>
          <p:cNvSpPr/>
          <p:nvPr/>
        </p:nvSpPr>
        <p:spPr>
          <a:xfrm>
            <a:off x="6893665" y="2223388"/>
            <a:ext cx="543739" cy="307777"/>
          </a:xfrm>
          <a:prstGeom prst="rect">
            <a:avLst/>
          </a:prstGeom>
        </p:spPr>
        <p:txBody>
          <a:bodyPr wrap="none">
            <a:spAutoFit/>
          </a:bodyPr>
          <a:lstStyle/>
          <a:p>
            <a:r>
              <a:rPr lang="ko-KR" altLang="en-US" sz="1400">
                <a:latin typeface="ui-sans-serif"/>
              </a:rPr>
              <a:t>요청</a:t>
            </a:r>
            <a:endParaRPr lang="ko-KR" altLang="en-US" sz="1400">
              <a:latin typeface="+mn-ea"/>
            </a:endParaRPr>
          </a:p>
        </p:txBody>
      </p:sp>
    </p:spTree>
    <p:extLst>
      <p:ext uri="{BB962C8B-B14F-4D97-AF65-F5344CB8AC3E}">
        <p14:creationId xmlns:p14="http://schemas.microsoft.com/office/powerpoint/2010/main" val="750096132"/>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782609-A38F-1C31-3D08-D08EE12D3974}"/>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C86C72BC-C03D-1C89-20DC-EF4A20319F05}"/>
              </a:ext>
            </a:extLst>
          </p:cNvPr>
          <p:cNvSpPr/>
          <p:nvPr/>
        </p:nvSpPr>
        <p:spPr>
          <a:xfrm>
            <a:off x="198756" y="202792"/>
            <a:ext cx="1165704"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흐름도</a:t>
            </a:r>
          </a:p>
        </p:txBody>
      </p:sp>
      <p:sp>
        <p:nvSpPr>
          <p:cNvPr id="3" name="모서리가 둥근 직사각형 38">
            <a:extLst>
              <a:ext uri="{FF2B5EF4-FFF2-40B4-BE49-F238E27FC236}">
                <a16:creationId xmlns:a16="http://schemas.microsoft.com/office/drawing/2014/main" id="{94558CDE-E7E6-6EF7-D4E8-B5A369C1F86B}"/>
              </a:ext>
            </a:extLst>
          </p:cNvPr>
          <p:cNvSpPr/>
          <p:nvPr/>
        </p:nvSpPr>
        <p:spPr>
          <a:xfrm>
            <a:off x="3607815" y="1046269"/>
            <a:ext cx="2894766"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RequestMappingHandlerAdapter</a:t>
            </a:r>
            <a:endParaRPr lang="ko-KR" altLang="en-US" sz="1400">
              <a:solidFill>
                <a:schemeClr val="tx1"/>
              </a:solidFill>
              <a:ea typeface="나눔바른고딕" panose="020B0603020101020101"/>
            </a:endParaRPr>
          </a:p>
        </p:txBody>
      </p:sp>
      <p:sp>
        <p:nvSpPr>
          <p:cNvPr id="6" name="모서리가 둥근 직사각형 38">
            <a:extLst>
              <a:ext uri="{FF2B5EF4-FFF2-40B4-BE49-F238E27FC236}">
                <a16:creationId xmlns:a16="http://schemas.microsoft.com/office/drawing/2014/main" id="{FB21343C-B725-9D9C-156D-1936B556D5F0}"/>
              </a:ext>
            </a:extLst>
          </p:cNvPr>
          <p:cNvSpPr/>
          <p:nvPr/>
        </p:nvSpPr>
        <p:spPr>
          <a:xfrm>
            <a:off x="8440384" y="2869740"/>
            <a:ext cx="3455240" cy="493512"/>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effectLst/>
              </a:rPr>
              <a:t>HttpEntityMethodProcessor</a:t>
            </a:r>
          </a:p>
        </p:txBody>
      </p:sp>
      <p:sp>
        <p:nvSpPr>
          <p:cNvPr id="7" name="모서리가 둥근 직사각형 38">
            <a:extLst>
              <a:ext uri="{FF2B5EF4-FFF2-40B4-BE49-F238E27FC236}">
                <a16:creationId xmlns:a16="http://schemas.microsoft.com/office/drawing/2014/main" id="{9CE52A6E-9FA3-0E2F-6E78-2E4010D62AF4}"/>
              </a:ext>
            </a:extLst>
          </p:cNvPr>
          <p:cNvSpPr/>
          <p:nvPr/>
        </p:nvSpPr>
        <p:spPr>
          <a:xfrm>
            <a:off x="9003949" y="3647376"/>
            <a:ext cx="2328110" cy="502994"/>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ModelAndViewContainer</a:t>
            </a:r>
            <a:endParaRPr lang="en-US" altLang="ko-KR" sz="1400">
              <a:solidFill>
                <a:schemeClr val="tx1"/>
              </a:solidFill>
              <a:effectLst/>
            </a:endParaRPr>
          </a:p>
        </p:txBody>
      </p:sp>
      <p:sp>
        <p:nvSpPr>
          <p:cNvPr id="9" name="모서리가 둥근 직사각형 38">
            <a:extLst>
              <a:ext uri="{FF2B5EF4-FFF2-40B4-BE49-F238E27FC236}">
                <a16:creationId xmlns:a16="http://schemas.microsoft.com/office/drawing/2014/main" id="{ECBA1128-B5A6-ED9A-8346-E73B49A62BFF}"/>
              </a:ext>
            </a:extLst>
          </p:cNvPr>
          <p:cNvSpPr/>
          <p:nvPr/>
        </p:nvSpPr>
        <p:spPr>
          <a:xfrm>
            <a:off x="9137906" y="1834764"/>
            <a:ext cx="2054423"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ReturnValueHandlers</a:t>
            </a:r>
            <a:endParaRPr lang="en-US" altLang="ko-KR" sz="1400">
              <a:solidFill>
                <a:schemeClr val="tx1"/>
              </a:solidFill>
              <a:effectLst/>
            </a:endParaRPr>
          </a:p>
        </p:txBody>
      </p:sp>
      <p:cxnSp>
        <p:nvCxnSpPr>
          <p:cNvPr id="16" name="직선 화살표 연결선 15">
            <a:extLst>
              <a:ext uri="{FF2B5EF4-FFF2-40B4-BE49-F238E27FC236}">
                <a16:creationId xmlns:a16="http://schemas.microsoft.com/office/drawing/2014/main" id="{EEE56230-F6C4-CB95-81C2-1CB8644D1C9F}"/>
              </a:ext>
            </a:extLst>
          </p:cNvPr>
          <p:cNvCxnSpPr>
            <a:cxnSpLocks/>
            <a:stCxn id="9" idx="2"/>
            <a:endCxn id="6" idx="0"/>
          </p:cNvCxnSpPr>
          <p:nvPr/>
        </p:nvCxnSpPr>
        <p:spPr>
          <a:xfrm>
            <a:off x="10165118" y="2328276"/>
            <a:ext cx="2886" cy="54146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A0094CE4-B0C4-4982-E095-413DB95FB780}"/>
              </a:ext>
            </a:extLst>
          </p:cNvPr>
          <p:cNvCxnSpPr>
            <a:cxnSpLocks/>
            <a:stCxn id="6" idx="2"/>
            <a:endCxn id="7" idx="0"/>
          </p:cNvCxnSpPr>
          <p:nvPr/>
        </p:nvCxnSpPr>
        <p:spPr>
          <a:xfrm>
            <a:off x="10168004" y="3363252"/>
            <a:ext cx="0" cy="28412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5D5F7554-1277-CA5C-A04C-A9308C2D36EA}"/>
              </a:ext>
            </a:extLst>
          </p:cNvPr>
          <p:cNvCxnSpPr>
            <a:cxnSpLocks/>
            <a:stCxn id="7" idx="2"/>
            <a:endCxn id="53" idx="0"/>
          </p:cNvCxnSpPr>
          <p:nvPr/>
        </p:nvCxnSpPr>
        <p:spPr>
          <a:xfrm>
            <a:off x="10168004" y="4150370"/>
            <a:ext cx="0" cy="27598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4EE765FC-E1CD-94A7-8CB0-8F5977F95647}"/>
              </a:ext>
            </a:extLst>
          </p:cNvPr>
          <p:cNvSpPr txBox="1"/>
          <p:nvPr/>
        </p:nvSpPr>
        <p:spPr>
          <a:xfrm>
            <a:off x="3287938" y="2475319"/>
            <a:ext cx="1824794" cy="261610"/>
          </a:xfrm>
          <a:prstGeom prst="rect">
            <a:avLst/>
          </a:prstGeom>
          <a:noFill/>
        </p:spPr>
        <p:txBody>
          <a:bodyPr wrap="square">
            <a:spAutoFit/>
          </a:bodyPr>
          <a:lstStyle/>
          <a:p>
            <a:pPr algn="ctr"/>
            <a:r>
              <a:rPr lang="en-US" altLang="ko-KR" sz="1100"/>
              <a:t>requestHandled = false</a:t>
            </a:r>
            <a:endParaRPr lang="ko-KR" altLang="en-US" sz="1100"/>
          </a:p>
        </p:txBody>
      </p:sp>
      <p:cxnSp>
        <p:nvCxnSpPr>
          <p:cNvPr id="17" name="직선 화살표 연결선 16">
            <a:extLst>
              <a:ext uri="{FF2B5EF4-FFF2-40B4-BE49-F238E27FC236}">
                <a16:creationId xmlns:a16="http://schemas.microsoft.com/office/drawing/2014/main" id="{AFFE6D93-F1B1-3182-2E6B-9E426754B4EC}"/>
              </a:ext>
            </a:extLst>
          </p:cNvPr>
          <p:cNvCxnSpPr>
            <a:cxnSpLocks/>
            <a:stCxn id="63" idx="3"/>
            <a:endCxn id="49" idx="1"/>
          </p:cNvCxnSpPr>
          <p:nvPr/>
        </p:nvCxnSpPr>
        <p:spPr>
          <a:xfrm flipV="1">
            <a:off x="6501834" y="2080708"/>
            <a:ext cx="604532" cy="114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모서리가 둥근 직사각형 38">
            <a:extLst>
              <a:ext uri="{FF2B5EF4-FFF2-40B4-BE49-F238E27FC236}">
                <a16:creationId xmlns:a16="http://schemas.microsoft.com/office/drawing/2014/main" id="{1543A139-DFF4-6DE7-D9A7-6A6F0E8CD5C7}"/>
              </a:ext>
            </a:extLst>
          </p:cNvPr>
          <p:cNvSpPr/>
          <p:nvPr/>
        </p:nvSpPr>
        <p:spPr>
          <a:xfrm>
            <a:off x="7106366" y="1833952"/>
            <a:ext cx="1112154"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Controller</a:t>
            </a:r>
            <a:endParaRPr lang="en-US" altLang="ko-KR" sz="1400">
              <a:solidFill>
                <a:schemeClr val="tx1"/>
              </a:solidFill>
              <a:effectLst/>
            </a:endParaRPr>
          </a:p>
        </p:txBody>
      </p:sp>
      <p:sp>
        <p:nvSpPr>
          <p:cNvPr id="52" name="모서리가 둥근 직사각형 38">
            <a:extLst>
              <a:ext uri="{FF2B5EF4-FFF2-40B4-BE49-F238E27FC236}">
                <a16:creationId xmlns:a16="http://schemas.microsoft.com/office/drawing/2014/main" id="{2C75AC44-117E-45F9-7BCE-9414BB8B5875}"/>
              </a:ext>
            </a:extLst>
          </p:cNvPr>
          <p:cNvSpPr/>
          <p:nvPr/>
        </p:nvSpPr>
        <p:spPr>
          <a:xfrm>
            <a:off x="411606" y="1046269"/>
            <a:ext cx="2300618"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DispatcherServlet</a:t>
            </a:r>
            <a:endParaRPr lang="ko-KR" altLang="en-US" sz="1400">
              <a:solidFill>
                <a:schemeClr val="tx1"/>
              </a:solidFill>
              <a:ea typeface="나눔바른고딕" panose="020B0603020101020101"/>
            </a:endParaRPr>
          </a:p>
        </p:txBody>
      </p:sp>
      <p:cxnSp>
        <p:nvCxnSpPr>
          <p:cNvPr id="55" name="직선 화살표 연결선 54">
            <a:extLst>
              <a:ext uri="{FF2B5EF4-FFF2-40B4-BE49-F238E27FC236}">
                <a16:creationId xmlns:a16="http://schemas.microsoft.com/office/drawing/2014/main" id="{55CCF40D-A7D6-0CA3-19FF-8B78E26F31DB}"/>
              </a:ext>
            </a:extLst>
          </p:cNvPr>
          <p:cNvCxnSpPr>
            <a:cxnSpLocks/>
            <a:stCxn id="52" idx="3"/>
            <a:endCxn id="3" idx="1"/>
          </p:cNvCxnSpPr>
          <p:nvPr/>
        </p:nvCxnSpPr>
        <p:spPr>
          <a:xfrm>
            <a:off x="2712224" y="1293025"/>
            <a:ext cx="895591"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3" name="모서리가 둥근 직사각형 38">
            <a:extLst>
              <a:ext uri="{FF2B5EF4-FFF2-40B4-BE49-F238E27FC236}">
                <a16:creationId xmlns:a16="http://schemas.microsoft.com/office/drawing/2014/main" id="{7D6F7F62-DD51-41FA-04A4-BC05894C2C2B}"/>
              </a:ext>
            </a:extLst>
          </p:cNvPr>
          <p:cNvSpPr/>
          <p:nvPr/>
        </p:nvSpPr>
        <p:spPr>
          <a:xfrm>
            <a:off x="3613831" y="1835096"/>
            <a:ext cx="2888003"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ServletInvocableHandlerMethod</a:t>
            </a:r>
            <a:endParaRPr lang="en-US" altLang="ko-KR" sz="1400">
              <a:solidFill>
                <a:schemeClr val="tx1"/>
              </a:solidFill>
              <a:effectLst/>
            </a:endParaRPr>
          </a:p>
        </p:txBody>
      </p:sp>
      <p:cxnSp>
        <p:nvCxnSpPr>
          <p:cNvPr id="68" name="직선 화살표 연결선 67">
            <a:extLst>
              <a:ext uri="{FF2B5EF4-FFF2-40B4-BE49-F238E27FC236}">
                <a16:creationId xmlns:a16="http://schemas.microsoft.com/office/drawing/2014/main" id="{0E0F2CBB-B095-3E6A-1209-159B2A1C7EA8}"/>
              </a:ext>
            </a:extLst>
          </p:cNvPr>
          <p:cNvCxnSpPr>
            <a:cxnSpLocks/>
            <a:stCxn id="3" idx="2"/>
            <a:endCxn id="63" idx="0"/>
          </p:cNvCxnSpPr>
          <p:nvPr/>
        </p:nvCxnSpPr>
        <p:spPr>
          <a:xfrm>
            <a:off x="5055198" y="1539781"/>
            <a:ext cx="2635" cy="29531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D0B2BECE-1D7A-7BF9-B574-6186D274F35A}"/>
              </a:ext>
            </a:extLst>
          </p:cNvPr>
          <p:cNvSpPr txBox="1"/>
          <p:nvPr/>
        </p:nvSpPr>
        <p:spPr>
          <a:xfrm>
            <a:off x="5017468" y="2491159"/>
            <a:ext cx="2237284" cy="261610"/>
          </a:xfrm>
          <a:prstGeom prst="rect">
            <a:avLst/>
          </a:prstGeom>
          <a:noFill/>
        </p:spPr>
        <p:txBody>
          <a:bodyPr wrap="square">
            <a:spAutoFit/>
          </a:bodyPr>
          <a:lstStyle/>
          <a:p>
            <a:pPr algn="ctr"/>
            <a:r>
              <a:rPr lang="ko-KR" altLang="en-US" sz="1100"/>
              <a:t>요청이 아직 완료되지 않음 설정</a:t>
            </a:r>
          </a:p>
        </p:txBody>
      </p:sp>
      <p:sp>
        <p:nvSpPr>
          <p:cNvPr id="76" name="TextBox 75">
            <a:extLst>
              <a:ext uri="{FF2B5EF4-FFF2-40B4-BE49-F238E27FC236}">
                <a16:creationId xmlns:a16="http://schemas.microsoft.com/office/drawing/2014/main" id="{F0070874-F10A-51F8-9DB5-A64136CC934C}"/>
              </a:ext>
            </a:extLst>
          </p:cNvPr>
          <p:cNvSpPr txBox="1"/>
          <p:nvPr/>
        </p:nvSpPr>
        <p:spPr>
          <a:xfrm>
            <a:off x="6419339" y="1816814"/>
            <a:ext cx="687027" cy="261610"/>
          </a:xfrm>
          <a:prstGeom prst="rect">
            <a:avLst/>
          </a:prstGeom>
          <a:noFill/>
          <a:ln>
            <a:noFill/>
            <a:prstDash val="sysDash"/>
          </a:ln>
        </p:spPr>
        <p:style>
          <a:lnRef idx="2">
            <a:schemeClr val="dk1"/>
          </a:lnRef>
          <a:fillRef idx="1">
            <a:schemeClr val="lt1"/>
          </a:fillRef>
          <a:effectRef idx="0">
            <a:schemeClr val="dk1"/>
          </a:effectRef>
          <a:fontRef idx="minor">
            <a:schemeClr val="dk1"/>
          </a:fontRef>
        </p:style>
        <p:txBody>
          <a:bodyPr wrap="square">
            <a:spAutoFit/>
          </a:bodyPr>
          <a:lstStyle/>
          <a:p>
            <a:pPr algn="ctr"/>
            <a:r>
              <a:rPr lang="ko-KR" altLang="en-US" sz="1100">
                <a:solidFill>
                  <a:schemeClr val="tx1"/>
                </a:solidFill>
                <a:effectLst/>
              </a:rPr>
              <a:t>호출</a:t>
            </a:r>
            <a:endParaRPr lang="ko-KR" altLang="en-US" sz="1100"/>
          </a:p>
        </p:txBody>
      </p:sp>
      <p:cxnSp>
        <p:nvCxnSpPr>
          <p:cNvPr id="78" name="직선 화살표 연결선 77">
            <a:extLst>
              <a:ext uri="{FF2B5EF4-FFF2-40B4-BE49-F238E27FC236}">
                <a16:creationId xmlns:a16="http://schemas.microsoft.com/office/drawing/2014/main" id="{34CFB747-FC08-EAAA-CDA8-C368D48658A6}"/>
              </a:ext>
            </a:extLst>
          </p:cNvPr>
          <p:cNvCxnSpPr>
            <a:cxnSpLocks/>
            <a:stCxn id="49" idx="3"/>
            <a:endCxn id="9" idx="1"/>
          </p:cNvCxnSpPr>
          <p:nvPr/>
        </p:nvCxnSpPr>
        <p:spPr>
          <a:xfrm>
            <a:off x="8218520" y="2080708"/>
            <a:ext cx="919386" cy="81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2" name="TextBox 81">
            <a:extLst>
              <a:ext uri="{FF2B5EF4-FFF2-40B4-BE49-F238E27FC236}">
                <a16:creationId xmlns:a16="http://schemas.microsoft.com/office/drawing/2014/main" id="{58FC29E4-C616-8BCA-FA55-786C0223BED9}"/>
              </a:ext>
            </a:extLst>
          </p:cNvPr>
          <p:cNvSpPr txBox="1"/>
          <p:nvPr/>
        </p:nvSpPr>
        <p:spPr>
          <a:xfrm>
            <a:off x="8143457" y="1816560"/>
            <a:ext cx="1013449" cy="261610"/>
          </a:xfrm>
          <a:prstGeom prst="rect">
            <a:avLst/>
          </a:prstGeom>
          <a:noFill/>
          <a:ln>
            <a:noFill/>
            <a:prstDash val="sysDash"/>
          </a:ln>
        </p:spPr>
        <p:style>
          <a:lnRef idx="2">
            <a:schemeClr val="dk1"/>
          </a:lnRef>
          <a:fillRef idx="1">
            <a:schemeClr val="lt1"/>
          </a:fillRef>
          <a:effectRef idx="0">
            <a:schemeClr val="dk1"/>
          </a:effectRef>
          <a:fontRef idx="minor">
            <a:schemeClr val="dk1"/>
          </a:fontRef>
        </p:style>
        <p:txBody>
          <a:bodyPr wrap="square">
            <a:spAutoFit/>
          </a:bodyPr>
          <a:lstStyle/>
          <a:p>
            <a:pPr algn="ctr"/>
            <a:r>
              <a:rPr lang="ko-KR" altLang="en-US" sz="1100">
                <a:solidFill>
                  <a:schemeClr val="tx1"/>
                </a:solidFill>
              </a:rPr>
              <a:t>값 반환</a:t>
            </a:r>
            <a:endParaRPr lang="ko-KR" altLang="en-US" sz="1100"/>
          </a:p>
        </p:txBody>
      </p:sp>
      <p:cxnSp>
        <p:nvCxnSpPr>
          <p:cNvPr id="41" name="직선 화살표 연결선 40">
            <a:extLst>
              <a:ext uri="{FF2B5EF4-FFF2-40B4-BE49-F238E27FC236}">
                <a16:creationId xmlns:a16="http://schemas.microsoft.com/office/drawing/2014/main" id="{DA49983B-3A0A-A4F1-96AA-33B084AA846E}"/>
              </a:ext>
            </a:extLst>
          </p:cNvPr>
          <p:cNvCxnSpPr>
            <a:cxnSpLocks/>
            <a:stCxn id="7" idx="1"/>
          </p:cNvCxnSpPr>
          <p:nvPr/>
        </p:nvCxnSpPr>
        <p:spPr>
          <a:xfrm flipH="1">
            <a:off x="7122688" y="3898873"/>
            <a:ext cx="1881261"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AB3D93B2-2C92-257D-4D9D-5A6E9E7107A5}"/>
              </a:ext>
            </a:extLst>
          </p:cNvPr>
          <p:cNvSpPr txBox="1"/>
          <p:nvPr/>
        </p:nvSpPr>
        <p:spPr>
          <a:xfrm>
            <a:off x="5350789" y="3765530"/>
            <a:ext cx="1771899" cy="276999"/>
          </a:xfrm>
          <a:prstGeom prst="rect">
            <a:avLst/>
          </a:prstGeom>
          <a:noFill/>
          <a:ln>
            <a:noFill/>
            <a:prstDash val="sysDash"/>
          </a:ln>
        </p:spPr>
        <p:style>
          <a:lnRef idx="2">
            <a:schemeClr val="dk1"/>
          </a:lnRef>
          <a:fillRef idx="1">
            <a:schemeClr val="lt1"/>
          </a:fillRef>
          <a:effectRef idx="0">
            <a:schemeClr val="dk1"/>
          </a:effectRef>
          <a:fontRef idx="minor">
            <a:schemeClr val="dk1"/>
          </a:fontRef>
        </p:style>
        <p:txBody>
          <a:bodyPr wrap="square">
            <a:spAutoFit/>
          </a:bodyPr>
          <a:lstStyle/>
          <a:p>
            <a:pPr algn="ctr"/>
            <a:r>
              <a:rPr lang="en-US" altLang="ko-KR" sz="1200"/>
              <a:t>requestHandled = true</a:t>
            </a:r>
            <a:endParaRPr lang="ko-KR" altLang="en-US" sz="1200"/>
          </a:p>
        </p:txBody>
      </p:sp>
      <p:sp>
        <p:nvSpPr>
          <p:cNvPr id="46" name="TextBox 45">
            <a:extLst>
              <a:ext uri="{FF2B5EF4-FFF2-40B4-BE49-F238E27FC236}">
                <a16:creationId xmlns:a16="http://schemas.microsoft.com/office/drawing/2014/main" id="{450088C4-D003-710D-1220-23B4C38CDA78}"/>
              </a:ext>
            </a:extLst>
          </p:cNvPr>
          <p:cNvSpPr txBox="1"/>
          <p:nvPr/>
        </p:nvSpPr>
        <p:spPr>
          <a:xfrm>
            <a:off x="7395555" y="3634725"/>
            <a:ext cx="1444889" cy="261610"/>
          </a:xfrm>
          <a:prstGeom prst="rect">
            <a:avLst/>
          </a:prstGeom>
          <a:noFill/>
        </p:spPr>
        <p:txBody>
          <a:bodyPr wrap="square">
            <a:spAutoFit/>
          </a:bodyPr>
          <a:lstStyle/>
          <a:p>
            <a:pPr algn="ctr"/>
            <a:r>
              <a:rPr lang="ko-KR" altLang="en-US" sz="1100"/>
              <a:t>요청 완료로</a:t>
            </a:r>
            <a:r>
              <a:rPr lang="en-US" altLang="ko-KR" sz="1100"/>
              <a:t> </a:t>
            </a:r>
            <a:r>
              <a:rPr lang="ko-KR" altLang="en-US" sz="1100"/>
              <a:t>설정</a:t>
            </a:r>
          </a:p>
        </p:txBody>
      </p:sp>
      <p:sp>
        <p:nvSpPr>
          <p:cNvPr id="53" name="모서리가 둥근 직사각형 38">
            <a:extLst>
              <a:ext uri="{FF2B5EF4-FFF2-40B4-BE49-F238E27FC236}">
                <a16:creationId xmlns:a16="http://schemas.microsoft.com/office/drawing/2014/main" id="{959A94E3-C145-35D7-82EF-59E16B687215}"/>
              </a:ext>
            </a:extLst>
          </p:cNvPr>
          <p:cNvSpPr/>
          <p:nvPr/>
        </p:nvSpPr>
        <p:spPr>
          <a:xfrm>
            <a:off x="9140792" y="4426351"/>
            <a:ext cx="2054423"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messageConverters</a:t>
            </a:r>
            <a:endParaRPr lang="en-US" altLang="ko-KR" sz="1400">
              <a:solidFill>
                <a:schemeClr val="tx1"/>
              </a:solidFill>
              <a:effectLst/>
            </a:endParaRPr>
          </a:p>
        </p:txBody>
      </p:sp>
      <p:sp>
        <p:nvSpPr>
          <p:cNvPr id="58" name="모서리가 둥근 직사각형 38">
            <a:extLst>
              <a:ext uri="{FF2B5EF4-FFF2-40B4-BE49-F238E27FC236}">
                <a16:creationId xmlns:a16="http://schemas.microsoft.com/office/drawing/2014/main" id="{F03F06FC-FD0D-77AA-B38D-9ABF6AE39079}"/>
              </a:ext>
            </a:extLst>
          </p:cNvPr>
          <p:cNvSpPr/>
          <p:nvPr/>
        </p:nvSpPr>
        <p:spPr>
          <a:xfrm>
            <a:off x="8368077" y="5281252"/>
            <a:ext cx="3599852" cy="493512"/>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effectLst/>
              </a:rPr>
              <a:t>MappingJackson2HttpMessageConverter</a:t>
            </a:r>
          </a:p>
        </p:txBody>
      </p:sp>
      <p:cxnSp>
        <p:nvCxnSpPr>
          <p:cNvPr id="59" name="직선 화살표 연결선 58">
            <a:extLst>
              <a:ext uri="{FF2B5EF4-FFF2-40B4-BE49-F238E27FC236}">
                <a16:creationId xmlns:a16="http://schemas.microsoft.com/office/drawing/2014/main" id="{F085EBA2-54CB-AA9E-F41B-0890DCA14F72}"/>
              </a:ext>
            </a:extLst>
          </p:cNvPr>
          <p:cNvCxnSpPr>
            <a:cxnSpLocks/>
            <a:stCxn id="53" idx="2"/>
            <a:endCxn id="58" idx="0"/>
          </p:cNvCxnSpPr>
          <p:nvPr/>
        </p:nvCxnSpPr>
        <p:spPr>
          <a:xfrm flipH="1">
            <a:off x="10168003" y="4919863"/>
            <a:ext cx="1" cy="36138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직선 화살표 연결선 70">
            <a:extLst>
              <a:ext uri="{FF2B5EF4-FFF2-40B4-BE49-F238E27FC236}">
                <a16:creationId xmlns:a16="http://schemas.microsoft.com/office/drawing/2014/main" id="{40D6362A-F50A-2E36-A790-549AC6387FDE}"/>
              </a:ext>
            </a:extLst>
          </p:cNvPr>
          <p:cNvCxnSpPr>
            <a:cxnSpLocks/>
            <a:stCxn id="58" idx="1"/>
            <a:endCxn id="80" idx="3"/>
          </p:cNvCxnSpPr>
          <p:nvPr/>
        </p:nvCxnSpPr>
        <p:spPr>
          <a:xfrm flipH="1">
            <a:off x="7274197" y="5528008"/>
            <a:ext cx="109388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A40E5F8C-352E-76B1-BC13-AC60F95314C5}"/>
              </a:ext>
            </a:extLst>
          </p:cNvPr>
          <p:cNvSpPr txBox="1"/>
          <p:nvPr/>
        </p:nvSpPr>
        <p:spPr>
          <a:xfrm>
            <a:off x="6137707" y="5389508"/>
            <a:ext cx="1136490" cy="276999"/>
          </a:xfrm>
          <a:prstGeom prst="rect">
            <a:avLst/>
          </a:prstGeom>
          <a:noFill/>
          <a:ln>
            <a:noFill/>
            <a:prstDash val="sysDash"/>
          </a:ln>
        </p:spPr>
        <p:style>
          <a:lnRef idx="2">
            <a:schemeClr val="dk1"/>
          </a:lnRef>
          <a:fillRef idx="1">
            <a:schemeClr val="lt1"/>
          </a:fillRef>
          <a:effectRef idx="0">
            <a:schemeClr val="dk1"/>
          </a:effectRef>
          <a:fontRef idx="minor">
            <a:schemeClr val="dk1"/>
          </a:fontRef>
        </p:style>
        <p:txBody>
          <a:bodyPr wrap="square">
            <a:spAutoFit/>
          </a:bodyPr>
          <a:lstStyle/>
          <a:p>
            <a:pPr algn="ctr"/>
            <a:r>
              <a:rPr lang="en-US" altLang="ko-KR" sz="1200"/>
              <a:t>Write&amp;flush</a:t>
            </a:r>
            <a:endParaRPr lang="ko-KR" altLang="en-US" sz="1200"/>
          </a:p>
        </p:txBody>
      </p:sp>
      <p:sp>
        <p:nvSpPr>
          <p:cNvPr id="99" name="다이아몬드 98">
            <a:extLst>
              <a:ext uri="{FF2B5EF4-FFF2-40B4-BE49-F238E27FC236}">
                <a16:creationId xmlns:a16="http://schemas.microsoft.com/office/drawing/2014/main" id="{C8B914FE-BB9E-1349-256A-18CCF115695A}"/>
              </a:ext>
            </a:extLst>
          </p:cNvPr>
          <p:cNvSpPr/>
          <p:nvPr/>
        </p:nvSpPr>
        <p:spPr>
          <a:xfrm>
            <a:off x="4174044" y="5304840"/>
            <a:ext cx="433137" cy="446333"/>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cxnSp>
        <p:nvCxnSpPr>
          <p:cNvPr id="103" name="직선 화살표 연결선 102">
            <a:extLst>
              <a:ext uri="{FF2B5EF4-FFF2-40B4-BE49-F238E27FC236}">
                <a16:creationId xmlns:a16="http://schemas.microsoft.com/office/drawing/2014/main" id="{A2D87F2E-C4D0-495C-6084-6544A7CB0958}"/>
              </a:ext>
            </a:extLst>
          </p:cNvPr>
          <p:cNvCxnSpPr>
            <a:stCxn id="80" idx="1"/>
            <a:endCxn id="99" idx="3"/>
          </p:cNvCxnSpPr>
          <p:nvPr/>
        </p:nvCxnSpPr>
        <p:spPr>
          <a:xfrm flipH="1" flipV="1">
            <a:off x="4607181" y="5528007"/>
            <a:ext cx="1530526"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4" name="TextBox 103">
            <a:extLst>
              <a:ext uri="{FF2B5EF4-FFF2-40B4-BE49-F238E27FC236}">
                <a16:creationId xmlns:a16="http://schemas.microsoft.com/office/drawing/2014/main" id="{20267A6E-76F6-B906-8AF4-C21602E8BEC7}"/>
              </a:ext>
            </a:extLst>
          </p:cNvPr>
          <p:cNvSpPr txBox="1"/>
          <p:nvPr/>
        </p:nvSpPr>
        <p:spPr>
          <a:xfrm>
            <a:off x="4691291" y="5543931"/>
            <a:ext cx="1318996" cy="461665"/>
          </a:xfrm>
          <a:prstGeom prst="rect">
            <a:avLst/>
          </a:prstGeom>
          <a:noFill/>
          <a:ln>
            <a:noFill/>
            <a:prstDash val="sysDash"/>
          </a:ln>
        </p:spPr>
        <p:style>
          <a:lnRef idx="2">
            <a:schemeClr val="dk1"/>
          </a:lnRef>
          <a:fillRef idx="1">
            <a:schemeClr val="lt1"/>
          </a:fillRef>
          <a:effectRef idx="0">
            <a:schemeClr val="dk1"/>
          </a:effectRef>
          <a:fontRef idx="minor">
            <a:schemeClr val="dk1"/>
          </a:fontRef>
        </p:style>
        <p:txBody>
          <a:bodyPr wrap="square">
            <a:spAutoFit/>
          </a:bodyPr>
          <a:lstStyle/>
          <a:p>
            <a:pPr algn="ctr"/>
            <a:r>
              <a:rPr lang="en-US" altLang="ko-KR" sz="1200"/>
              <a:t>requestHandled == true ?</a:t>
            </a:r>
            <a:endParaRPr lang="ko-KR" altLang="en-US" sz="1200"/>
          </a:p>
        </p:txBody>
      </p:sp>
      <p:sp>
        <p:nvSpPr>
          <p:cNvPr id="107" name="모서리가 둥근 직사각형 38">
            <a:extLst>
              <a:ext uri="{FF2B5EF4-FFF2-40B4-BE49-F238E27FC236}">
                <a16:creationId xmlns:a16="http://schemas.microsoft.com/office/drawing/2014/main" id="{053200EC-7F7A-3596-4071-CDBF4533EA63}"/>
              </a:ext>
            </a:extLst>
          </p:cNvPr>
          <p:cNvSpPr/>
          <p:nvPr/>
        </p:nvSpPr>
        <p:spPr>
          <a:xfrm>
            <a:off x="2160774" y="4745508"/>
            <a:ext cx="1574137"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ModelAndView</a:t>
            </a:r>
            <a:endParaRPr lang="en-US" altLang="ko-KR" sz="1400">
              <a:solidFill>
                <a:schemeClr val="tx1"/>
              </a:solidFill>
              <a:effectLst/>
            </a:endParaRPr>
          </a:p>
        </p:txBody>
      </p:sp>
      <p:sp>
        <p:nvSpPr>
          <p:cNvPr id="112" name="모서리가 둥근 직사각형 38">
            <a:extLst>
              <a:ext uri="{FF2B5EF4-FFF2-40B4-BE49-F238E27FC236}">
                <a16:creationId xmlns:a16="http://schemas.microsoft.com/office/drawing/2014/main" id="{6426B53A-268F-FD54-DF44-DFAD425588D6}"/>
              </a:ext>
            </a:extLst>
          </p:cNvPr>
          <p:cNvSpPr/>
          <p:nvPr/>
        </p:nvSpPr>
        <p:spPr>
          <a:xfrm>
            <a:off x="2160774" y="5811333"/>
            <a:ext cx="1574137"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null</a:t>
            </a:r>
            <a:endParaRPr lang="en-US" altLang="ko-KR" sz="1400">
              <a:solidFill>
                <a:schemeClr val="tx1"/>
              </a:solidFill>
              <a:effectLst/>
            </a:endParaRPr>
          </a:p>
        </p:txBody>
      </p:sp>
      <p:cxnSp>
        <p:nvCxnSpPr>
          <p:cNvPr id="122" name="연결선: 꺾임 121">
            <a:extLst>
              <a:ext uri="{FF2B5EF4-FFF2-40B4-BE49-F238E27FC236}">
                <a16:creationId xmlns:a16="http://schemas.microsoft.com/office/drawing/2014/main" id="{D4E2969E-812F-AD96-5169-3ABACFD3B2B3}"/>
              </a:ext>
            </a:extLst>
          </p:cNvPr>
          <p:cNvCxnSpPr>
            <a:stCxn id="99" idx="0"/>
            <a:endCxn id="107" idx="3"/>
          </p:cNvCxnSpPr>
          <p:nvPr/>
        </p:nvCxnSpPr>
        <p:spPr>
          <a:xfrm rot="16200000" flipV="1">
            <a:off x="3906474" y="4820701"/>
            <a:ext cx="312576" cy="655702"/>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6" name="연결선: 꺾임 125">
            <a:extLst>
              <a:ext uri="{FF2B5EF4-FFF2-40B4-BE49-F238E27FC236}">
                <a16:creationId xmlns:a16="http://schemas.microsoft.com/office/drawing/2014/main" id="{F8B3D969-005C-E231-D593-74B3F187AE8F}"/>
              </a:ext>
            </a:extLst>
          </p:cNvPr>
          <p:cNvCxnSpPr>
            <a:stCxn id="99" idx="2"/>
            <a:endCxn id="112" idx="3"/>
          </p:cNvCxnSpPr>
          <p:nvPr/>
        </p:nvCxnSpPr>
        <p:spPr>
          <a:xfrm rot="5400000">
            <a:off x="3909304" y="5576780"/>
            <a:ext cx="306916" cy="655702"/>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0" name="연결선: 꺾임 129">
            <a:extLst>
              <a:ext uri="{FF2B5EF4-FFF2-40B4-BE49-F238E27FC236}">
                <a16:creationId xmlns:a16="http://schemas.microsoft.com/office/drawing/2014/main" id="{71771B72-C754-6033-EE33-2721ED7F3B6D}"/>
              </a:ext>
            </a:extLst>
          </p:cNvPr>
          <p:cNvCxnSpPr>
            <a:stCxn id="107" idx="1"/>
            <a:endCxn id="52" idx="2"/>
          </p:cNvCxnSpPr>
          <p:nvPr/>
        </p:nvCxnSpPr>
        <p:spPr>
          <a:xfrm rot="10800000">
            <a:off x="1561916" y="1539782"/>
            <a:ext cx="598859" cy="3452483"/>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3" name="연결선: 꺾임 132">
            <a:extLst>
              <a:ext uri="{FF2B5EF4-FFF2-40B4-BE49-F238E27FC236}">
                <a16:creationId xmlns:a16="http://schemas.microsoft.com/office/drawing/2014/main" id="{A59212A1-72FB-CF2A-72AE-A7211F9E9DEC}"/>
              </a:ext>
            </a:extLst>
          </p:cNvPr>
          <p:cNvCxnSpPr>
            <a:cxnSpLocks/>
            <a:stCxn id="112" idx="1"/>
          </p:cNvCxnSpPr>
          <p:nvPr/>
        </p:nvCxnSpPr>
        <p:spPr>
          <a:xfrm rot="10800000">
            <a:off x="1280024" y="1539781"/>
            <a:ext cx="880751" cy="4518308"/>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6" name="TextBox 135">
            <a:extLst>
              <a:ext uri="{FF2B5EF4-FFF2-40B4-BE49-F238E27FC236}">
                <a16:creationId xmlns:a16="http://schemas.microsoft.com/office/drawing/2014/main" id="{30A1DBBE-4DF2-5671-249D-38E339DDDC59}"/>
              </a:ext>
            </a:extLst>
          </p:cNvPr>
          <p:cNvSpPr txBox="1"/>
          <p:nvPr/>
        </p:nvSpPr>
        <p:spPr>
          <a:xfrm>
            <a:off x="2264755" y="4480541"/>
            <a:ext cx="1318996" cy="261610"/>
          </a:xfrm>
          <a:prstGeom prst="rect">
            <a:avLst/>
          </a:prstGeom>
          <a:noFill/>
          <a:ln>
            <a:noFill/>
            <a:prstDash val="sysDash"/>
          </a:ln>
        </p:spPr>
        <p:style>
          <a:lnRef idx="2">
            <a:schemeClr val="dk1"/>
          </a:lnRef>
          <a:fillRef idx="1">
            <a:schemeClr val="lt1"/>
          </a:fillRef>
          <a:effectRef idx="0">
            <a:schemeClr val="dk1"/>
          </a:effectRef>
          <a:fontRef idx="minor">
            <a:schemeClr val="dk1"/>
          </a:fontRef>
        </p:style>
        <p:txBody>
          <a:bodyPr wrap="square">
            <a:spAutoFit/>
          </a:bodyPr>
          <a:lstStyle/>
          <a:p>
            <a:pPr algn="ctr"/>
            <a:r>
              <a:rPr lang="ko-KR" altLang="en-US" sz="1100"/>
              <a:t>뷰 처리</a:t>
            </a:r>
          </a:p>
        </p:txBody>
      </p:sp>
      <p:sp>
        <p:nvSpPr>
          <p:cNvPr id="137" name="TextBox 136">
            <a:extLst>
              <a:ext uri="{FF2B5EF4-FFF2-40B4-BE49-F238E27FC236}">
                <a16:creationId xmlns:a16="http://schemas.microsoft.com/office/drawing/2014/main" id="{E2333132-0320-6922-4997-53A8147EEAD2}"/>
              </a:ext>
            </a:extLst>
          </p:cNvPr>
          <p:cNvSpPr txBox="1"/>
          <p:nvPr/>
        </p:nvSpPr>
        <p:spPr>
          <a:xfrm>
            <a:off x="2286086" y="5542362"/>
            <a:ext cx="1318996" cy="261610"/>
          </a:xfrm>
          <a:prstGeom prst="rect">
            <a:avLst/>
          </a:prstGeom>
          <a:noFill/>
          <a:ln>
            <a:noFill/>
            <a:prstDash val="sysDash"/>
          </a:ln>
        </p:spPr>
        <p:style>
          <a:lnRef idx="2">
            <a:schemeClr val="dk1"/>
          </a:lnRef>
          <a:fillRef idx="1">
            <a:schemeClr val="lt1"/>
          </a:fillRef>
          <a:effectRef idx="0">
            <a:schemeClr val="dk1"/>
          </a:effectRef>
          <a:fontRef idx="minor">
            <a:schemeClr val="dk1"/>
          </a:fontRef>
        </p:style>
        <p:txBody>
          <a:bodyPr wrap="square">
            <a:spAutoFit/>
          </a:bodyPr>
          <a:lstStyle/>
          <a:p>
            <a:pPr algn="ctr"/>
            <a:r>
              <a:rPr lang="ko-KR" altLang="en-US" sz="1100"/>
              <a:t>뷰 처리 안함</a:t>
            </a:r>
          </a:p>
        </p:txBody>
      </p:sp>
      <p:sp>
        <p:nvSpPr>
          <p:cNvPr id="142" name="TextBox 141">
            <a:extLst>
              <a:ext uri="{FF2B5EF4-FFF2-40B4-BE49-F238E27FC236}">
                <a16:creationId xmlns:a16="http://schemas.microsoft.com/office/drawing/2014/main" id="{5F1B430B-0907-6868-6096-89805488F5CD}"/>
              </a:ext>
            </a:extLst>
          </p:cNvPr>
          <p:cNvSpPr txBox="1"/>
          <p:nvPr/>
        </p:nvSpPr>
        <p:spPr>
          <a:xfrm>
            <a:off x="7805126" y="2418807"/>
            <a:ext cx="2333273" cy="333617"/>
          </a:xfrm>
          <a:prstGeom prst="rect">
            <a:avLst/>
          </a:prstGeom>
          <a:noFill/>
        </p:spPr>
        <p:txBody>
          <a:bodyPr wrap="square">
            <a:spAutoFit/>
          </a:bodyPr>
          <a:lstStyle/>
          <a:p>
            <a:pPr>
              <a:lnSpc>
                <a:spcPct val="150000"/>
              </a:lnSpc>
              <a:spcBef>
                <a:spcPts val="400"/>
              </a:spcBef>
            </a:pPr>
            <a:r>
              <a:rPr lang="en-US" altLang="ko-KR" sz="1200">
                <a:latin typeface="+mn-ea"/>
              </a:rPr>
              <a:t>ReturnType is ResponseEntity ?</a:t>
            </a:r>
            <a:endParaRPr lang="en-US" altLang="ko-KR" sz="1200">
              <a:solidFill>
                <a:schemeClr val="tx1"/>
              </a:solidFill>
              <a:effectLst/>
            </a:endParaRPr>
          </a:p>
        </p:txBody>
      </p:sp>
    </p:spTree>
    <p:extLst>
      <p:ext uri="{BB962C8B-B14F-4D97-AF65-F5344CB8AC3E}">
        <p14:creationId xmlns:p14="http://schemas.microsoft.com/office/powerpoint/2010/main" val="1900392668"/>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28235-34F3-480D-9582-51322E7389EC}"/>
              </a:ext>
            </a:extLst>
          </p:cNvPr>
          <p:cNvSpPr txBox="1"/>
          <p:nvPr/>
        </p:nvSpPr>
        <p:spPr>
          <a:xfrm>
            <a:off x="2477517" y="2921169"/>
            <a:ext cx="7236982" cy="1015663"/>
          </a:xfrm>
          <a:prstGeom prst="rect">
            <a:avLst/>
          </a:prstGeom>
          <a:noFill/>
        </p:spPr>
        <p:txBody>
          <a:bodyPr wrap="none" rtlCol="0">
            <a:spAutoFit/>
          </a:bodyPr>
          <a:lstStyle/>
          <a:p>
            <a:pPr algn="ctr"/>
            <a:r>
              <a:rPr lang="en-US" altLang="ko-KR" sz="6000">
                <a:solidFill>
                  <a:schemeClr val="accent1">
                    <a:lumMod val="75000"/>
                  </a:schemeClr>
                </a:solidFill>
                <a:latin typeface="나눔바른고딕" panose="020B0603020101020101" pitchFamily="50" charset="-127"/>
                <a:ea typeface="나눔바른고딕" panose="020B0603020101020101" pitchFamily="50" charset="-127"/>
              </a:rPr>
              <a:t>View / ViewResolver</a:t>
            </a:r>
            <a:endParaRPr lang="ko-KR" altLang="en-US" sz="6000">
              <a:solidFill>
                <a:schemeClr val="accent1">
                  <a:lumMod val="75000"/>
                </a:schemeClr>
              </a:solidFill>
              <a:latin typeface="+mj-lt"/>
            </a:endParaRPr>
          </a:p>
        </p:txBody>
      </p:sp>
      <p:sp>
        <p:nvSpPr>
          <p:cNvPr id="3" name="TextBox 2">
            <a:extLst>
              <a:ext uri="{FF2B5EF4-FFF2-40B4-BE49-F238E27FC236}">
                <a16:creationId xmlns:a16="http://schemas.microsoft.com/office/drawing/2014/main" id="{CDB69857-4DB7-EFC1-D480-BBEE632C406D}"/>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3272379209"/>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A0674C-D63A-796A-5854-2DAC41C75275}"/>
            </a:ext>
          </a:extLst>
        </p:cNvPr>
        <p:cNvGrpSpPr/>
        <p:nvPr/>
      </p:nvGrpSpPr>
      <p:grpSpPr>
        <a:xfrm>
          <a:off x="0" y="0"/>
          <a:ext cx="0" cy="0"/>
          <a:chOff x="0" y="0"/>
          <a:chExt cx="0" cy="0"/>
        </a:xfrm>
      </p:grpSpPr>
      <p:sp>
        <p:nvSpPr>
          <p:cNvPr id="73" name="직사각형 72">
            <a:extLst>
              <a:ext uri="{FF2B5EF4-FFF2-40B4-BE49-F238E27FC236}">
                <a16:creationId xmlns:a16="http://schemas.microsoft.com/office/drawing/2014/main" id="{F95FABE2-33A1-C652-00B0-113E9500D17C}"/>
              </a:ext>
            </a:extLst>
          </p:cNvPr>
          <p:cNvSpPr/>
          <p:nvPr/>
        </p:nvSpPr>
        <p:spPr>
          <a:xfrm>
            <a:off x="4805906" y="1762555"/>
            <a:ext cx="965297" cy="313547"/>
          </a:xfrm>
          <a:prstGeom prst="rect">
            <a:avLst/>
          </a:prstGeom>
        </p:spPr>
        <p:txBody>
          <a:bodyPr wrap="square">
            <a:spAutoFit/>
          </a:bodyPr>
          <a:lstStyle/>
          <a:p>
            <a:pPr>
              <a:lnSpc>
                <a:spcPct val="150000"/>
              </a:lnSpc>
            </a:pPr>
            <a:r>
              <a:rPr lang="ko-KR" altLang="en-US" sz="1100">
                <a:latin typeface="+mn-ea"/>
              </a:rPr>
              <a:t>핸들러 결정</a:t>
            </a:r>
            <a:endParaRPr lang="en-US" altLang="ko-KR" sz="1100">
              <a:latin typeface="+mn-ea"/>
            </a:endParaRPr>
          </a:p>
        </p:txBody>
      </p:sp>
      <p:sp>
        <p:nvSpPr>
          <p:cNvPr id="74" name="직사각형 73">
            <a:extLst>
              <a:ext uri="{FF2B5EF4-FFF2-40B4-BE49-F238E27FC236}">
                <a16:creationId xmlns:a16="http://schemas.microsoft.com/office/drawing/2014/main" id="{0A85008A-BA4F-D311-7E27-86FCC3288247}"/>
              </a:ext>
            </a:extLst>
          </p:cNvPr>
          <p:cNvSpPr/>
          <p:nvPr/>
        </p:nvSpPr>
        <p:spPr>
          <a:xfrm>
            <a:off x="198756" y="202792"/>
            <a:ext cx="2773452"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스프링 </a:t>
            </a:r>
            <a:r>
              <a:rPr lang="en-US" altLang="ko-KR" b="1">
                <a:solidFill>
                  <a:schemeClr val="accent1">
                    <a:lumMod val="75000"/>
                  </a:schemeClr>
                </a:solidFill>
                <a:latin typeface="+mn-ea"/>
              </a:rPr>
              <a:t>MVC </a:t>
            </a:r>
            <a:r>
              <a:rPr lang="ko-KR" altLang="en-US" b="1">
                <a:solidFill>
                  <a:schemeClr val="accent1">
                    <a:lumMod val="75000"/>
                  </a:schemeClr>
                </a:solidFill>
                <a:latin typeface="+mn-ea"/>
              </a:rPr>
              <a:t>아키텍처</a:t>
            </a:r>
          </a:p>
        </p:txBody>
      </p:sp>
      <p:sp>
        <p:nvSpPr>
          <p:cNvPr id="3" name="모서리가 둥근 직사각형 38">
            <a:extLst>
              <a:ext uri="{FF2B5EF4-FFF2-40B4-BE49-F238E27FC236}">
                <a16:creationId xmlns:a16="http://schemas.microsoft.com/office/drawing/2014/main" id="{54F9CD5E-6216-82BE-9881-B2A2A45C2D2B}"/>
              </a:ext>
            </a:extLst>
          </p:cNvPr>
          <p:cNvSpPr/>
          <p:nvPr/>
        </p:nvSpPr>
        <p:spPr>
          <a:xfrm>
            <a:off x="1862840" y="2941387"/>
            <a:ext cx="1692670" cy="1215186"/>
          </a:xfrm>
          <a:prstGeom prst="roundRect">
            <a:avLst>
              <a:gd name="adj" fmla="val 9241"/>
            </a:avLst>
          </a:prstGeom>
          <a:solidFill>
            <a:schemeClr val="bg1"/>
          </a:solidFill>
          <a:ln w="19050">
            <a:solidFill>
              <a:schemeClr val="tx1"/>
            </a:solidFill>
            <a:prstDash val="sysDash"/>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DispatcherServlet</a:t>
            </a:r>
            <a:endParaRPr lang="ko-KR" altLang="en-US" sz="1400">
              <a:solidFill>
                <a:schemeClr val="tx1"/>
              </a:solidFill>
              <a:ea typeface="나눔바른고딕" panose="020B0603020101020101"/>
            </a:endParaRPr>
          </a:p>
        </p:txBody>
      </p:sp>
      <p:cxnSp>
        <p:nvCxnSpPr>
          <p:cNvPr id="160" name="직선 화살표 연결선 159">
            <a:extLst>
              <a:ext uri="{FF2B5EF4-FFF2-40B4-BE49-F238E27FC236}">
                <a16:creationId xmlns:a16="http://schemas.microsoft.com/office/drawing/2014/main" id="{0B15A7B5-8569-941B-38C1-680BB75D3A00}"/>
              </a:ext>
            </a:extLst>
          </p:cNvPr>
          <p:cNvCxnSpPr>
            <a:cxnSpLocks/>
          </p:cNvCxnSpPr>
          <p:nvPr/>
        </p:nvCxnSpPr>
        <p:spPr>
          <a:xfrm>
            <a:off x="1116663" y="3573380"/>
            <a:ext cx="486406" cy="0"/>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3" name="TextBox 162">
            <a:extLst>
              <a:ext uri="{FF2B5EF4-FFF2-40B4-BE49-F238E27FC236}">
                <a16:creationId xmlns:a16="http://schemas.microsoft.com/office/drawing/2014/main" id="{7CB42126-E347-817B-6071-12689708891B}"/>
              </a:ext>
            </a:extLst>
          </p:cNvPr>
          <p:cNvSpPr txBox="1"/>
          <p:nvPr/>
        </p:nvSpPr>
        <p:spPr>
          <a:xfrm>
            <a:off x="907020" y="3201996"/>
            <a:ext cx="905691" cy="276999"/>
          </a:xfrm>
          <a:prstGeom prst="rect">
            <a:avLst/>
          </a:prstGeom>
          <a:noFill/>
        </p:spPr>
        <p:txBody>
          <a:bodyPr wrap="square">
            <a:spAutoFit/>
          </a:bodyPr>
          <a:lstStyle/>
          <a:p>
            <a:pPr algn="ctr"/>
            <a:r>
              <a:rPr lang="en-US" altLang="ko-KR" sz="1200">
                <a:solidFill>
                  <a:schemeClr val="bg1">
                    <a:lumMod val="65000"/>
                  </a:schemeClr>
                </a:solidFill>
              </a:rPr>
              <a:t>request</a:t>
            </a:r>
            <a:endParaRPr lang="ko-KR" altLang="en-US" sz="1200">
              <a:solidFill>
                <a:schemeClr val="bg1">
                  <a:lumMod val="65000"/>
                </a:schemeClr>
              </a:solidFill>
            </a:endParaRPr>
          </a:p>
        </p:txBody>
      </p:sp>
      <p:sp>
        <p:nvSpPr>
          <p:cNvPr id="5" name="모서리가 둥근 직사각형 38">
            <a:extLst>
              <a:ext uri="{FF2B5EF4-FFF2-40B4-BE49-F238E27FC236}">
                <a16:creationId xmlns:a16="http://schemas.microsoft.com/office/drawing/2014/main" id="{6C9B087B-1DF2-CB5E-3EF5-97F06DC5F517}"/>
              </a:ext>
            </a:extLst>
          </p:cNvPr>
          <p:cNvSpPr/>
          <p:nvPr/>
        </p:nvSpPr>
        <p:spPr>
          <a:xfrm>
            <a:off x="2869440" y="1702825"/>
            <a:ext cx="1952654" cy="493512"/>
          </a:xfrm>
          <a:prstGeom prst="roundRect">
            <a:avLst/>
          </a:prstGeom>
          <a:solidFill>
            <a:schemeClr val="bg1">
              <a:lumMod val="85000"/>
            </a:schemeClr>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lumMod val="50000"/>
                  </a:schemeClr>
                </a:solidFill>
                <a:effectLst/>
              </a:rPr>
              <a:t>HandlerMapping</a:t>
            </a:r>
          </a:p>
        </p:txBody>
      </p:sp>
      <p:sp>
        <p:nvSpPr>
          <p:cNvPr id="8" name="모서리가 둥근 직사각형 38">
            <a:extLst>
              <a:ext uri="{FF2B5EF4-FFF2-40B4-BE49-F238E27FC236}">
                <a16:creationId xmlns:a16="http://schemas.microsoft.com/office/drawing/2014/main" id="{FDA46001-1AC2-4B2B-2B66-391A609FB5BB}"/>
              </a:ext>
            </a:extLst>
          </p:cNvPr>
          <p:cNvSpPr/>
          <p:nvPr/>
        </p:nvSpPr>
        <p:spPr>
          <a:xfrm>
            <a:off x="5958991" y="2131586"/>
            <a:ext cx="1952654" cy="493512"/>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lumMod val="50000"/>
                  </a:schemeClr>
                </a:solidFill>
                <a:effectLst/>
              </a:rPr>
              <a:t>HandlerAdapter</a:t>
            </a:r>
            <a:r>
              <a:rPr lang="en-US" altLang="ko-KR" sz="1400">
                <a:solidFill>
                  <a:schemeClr val="bg1">
                    <a:lumMod val="50000"/>
                  </a:schemeClr>
                </a:solidFill>
              </a:rPr>
              <a:t>s</a:t>
            </a:r>
            <a:endParaRPr lang="en-US" altLang="ko-KR" sz="1400">
              <a:solidFill>
                <a:schemeClr val="bg1">
                  <a:lumMod val="50000"/>
                </a:schemeClr>
              </a:solidFill>
              <a:effectLst/>
            </a:endParaRPr>
          </a:p>
        </p:txBody>
      </p:sp>
      <p:sp>
        <p:nvSpPr>
          <p:cNvPr id="11" name="모서리가 둥근 직사각형 38">
            <a:extLst>
              <a:ext uri="{FF2B5EF4-FFF2-40B4-BE49-F238E27FC236}">
                <a16:creationId xmlns:a16="http://schemas.microsoft.com/office/drawing/2014/main" id="{0B2294AD-E03E-7847-CEB4-BA1DE7E24474}"/>
              </a:ext>
            </a:extLst>
          </p:cNvPr>
          <p:cNvSpPr/>
          <p:nvPr/>
        </p:nvSpPr>
        <p:spPr>
          <a:xfrm>
            <a:off x="5953185" y="4638761"/>
            <a:ext cx="1952654" cy="493512"/>
          </a:xfrm>
          <a:prstGeom prst="roundRect">
            <a:avLst/>
          </a:prstGeom>
          <a:solidFill>
            <a:srgbClr val="FF0000"/>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V</a:t>
            </a:r>
            <a:r>
              <a:rPr lang="en-US" altLang="ko-KR" sz="1400">
                <a:solidFill>
                  <a:schemeClr val="bg1"/>
                </a:solidFill>
                <a:effectLst/>
              </a:rPr>
              <a:t>iewResolvers</a:t>
            </a:r>
          </a:p>
        </p:txBody>
      </p:sp>
      <p:sp>
        <p:nvSpPr>
          <p:cNvPr id="13" name="모서리가 둥근 직사각형 38">
            <a:extLst>
              <a:ext uri="{FF2B5EF4-FFF2-40B4-BE49-F238E27FC236}">
                <a16:creationId xmlns:a16="http://schemas.microsoft.com/office/drawing/2014/main" id="{F318BA42-F64E-799C-01CB-0EFD708C4DBF}"/>
              </a:ext>
            </a:extLst>
          </p:cNvPr>
          <p:cNvSpPr/>
          <p:nvPr/>
        </p:nvSpPr>
        <p:spPr>
          <a:xfrm>
            <a:off x="2152437" y="5549861"/>
            <a:ext cx="1113475" cy="493512"/>
          </a:xfrm>
          <a:prstGeom prst="roundRect">
            <a:avLst/>
          </a:prstGeom>
          <a:solidFill>
            <a:srgbClr val="FF0000"/>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effectLst/>
              </a:rPr>
              <a:t>VIew</a:t>
            </a:r>
          </a:p>
        </p:txBody>
      </p:sp>
      <p:sp>
        <p:nvSpPr>
          <p:cNvPr id="14" name="모서리가 둥근 직사각형 38">
            <a:extLst>
              <a:ext uri="{FF2B5EF4-FFF2-40B4-BE49-F238E27FC236}">
                <a16:creationId xmlns:a16="http://schemas.microsoft.com/office/drawing/2014/main" id="{76A315B1-A737-4B13-7072-34B8966C7FEE}"/>
              </a:ext>
            </a:extLst>
          </p:cNvPr>
          <p:cNvSpPr/>
          <p:nvPr/>
        </p:nvSpPr>
        <p:spPr>
          <a:xfrm>
            <a:off x="9848096" y="3302224"/>
            <a:ext cx="1132426" cy="493512"/>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lumMod val="50000"/>
                  </a:schemeClr>
                </a:solidFill>
                <a:effectLst/>
              </a:rPr>
              <a:t>Handler</a:t>
            </a:r>
          </a:p>
        </p:txBody>
      </p:sp>
      <p:sp>
        <p:nvSpPr>
          <p:cNvPr id="15" name="모서리가 둥근 직사각형 38">
            <a:extLst>
              <a:ext uri="{FF2B5EF4-FFF2-40B4-BE49-F238E27FC236}">
                <a16:creationId xmlns:a16="http://schemas.microsoft.com/office/drawing/2014/main" id="{9262AFF9-4927-DB32-DC48-EAEAA7BB0BEF}"/>
              </a:ext>
            </a:extLst>
          </p:cNvPr>
          <p:cNvSpPr/>
          <p:nvPr/>
        </p:nvSpPr>
        <p:spPr>
          <a:xfrm>
            <a:off x="1732847" y="1029363"/>
            <a:ext cx="1952654" cy="493512"/>
          </a:xfrm>
          <a:prstGeom prst="roundRect">
            <a:avLst/>
          </a:prstGeom>
          <a:solidFill>
            <a:schemeClr val="bg1">
              <a:lumMod val="85000"/>
            </a:schemeClr>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lumMod val="50000"/>
                  </a:schemeClr>
                </a:solidFill>
                <a:effectLst/>
              </a:rPr>
              <a:t>HandlerMappings</a:t>
            </a:r>
          </a:p>
        </p:txBody>
      </p:sp>
      <p:sp>
        <p:nvSpPr>
          <p:cNvPr id="17" name="모서리가 둥근 직사각형 38">
            <a:extLst>
              <a:ext uri="{FF2B5EF4-FFF2-40B4-BE49-F238E27FC236}">
                <a16:creationId xmlns:a16="http://schemas.microsoft.com/office/drawing/2014/main" id="{85C35AEE-0100-F183-CBC3-9E6EE656AB30}"/>
              </a:ext>
            </a:extLst>
          </p:cNvPr>
          <p:cNvSpPr/>
          <p:nvPr/>
        </p:nvSpPr>
        <p:spPr>
          <a:xfrm>
            <a:off x="5958991" y="3304024"/>
            <a:ext cx="1952654" cy="493512"/>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lumMod val="50000"/>
                  </a:schemeClr>
                </a:solidFill>
                <a:effectLst/>
              </a:rPr>
              <a:t>HandlerAdapter</a:t>
            </a:r>
          </a:p>
        </p:txBody>
      </p:sp>
      <p:cxnSp>
        <p:nvCxnSpPr>
          <p:cNvPr id="22" name="직선 화살표 연결선 21">
            <a:extLst>
              <a:ext uri="{FF2B5EF4-FFF2-40B4-BE49-F238E27FC236}">
                <a16:creationId xmlns:a16="http://schemas.microsoft.com/office/drawing/2014/main" id="{EA5BE882-FF2E-CA00-840A-EBC66F41216E}"/>
              </a:ext>
            </a:extLst>
          </p:cNvPr>
          <p:cNvCxnSpPr>
            <a:cxnSpLocks/>
          </p:cNvCxnSpPr>
          <p:nvPr/>
        </p:nvCxnSpPr>
        <p:spPr>
          <a:xfrm>
            <a:off x="3564340" y="4067179"/>
            <a:ext cx="2394651" cy="169334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8007C93D-AB1C-78C0-1294-3806A1ED78CA}"/>
              </a:ext>
            </a:extLst>
          </p:cNvPr>
          <p:cNvCxnSpPr>
            <a:cxnSpLocks/>
            <a:stCxn id="3" idx="3"/>
            <a:endCxn id="8" idx="1"/>
          </p:cNvCxnSpPr>
          <p:nvPr/>
        </p:nvCxnSpPr>
        <p:spPr>
          <a:xfrm flipV="1">
            <a:off x="3555510" y="2378342"/>
            <a:ext cx="2403481" cy="1170638"/>
          </a:xfrm>
          <a:prstGeom prst="straightConnector1">
            <a:avLst/>
          </a:prstGeom>
          <a:ln w="9525">
            <a:solidFill>
              <a:schemeClr val="bg1">
                <a:lumMod val="6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858A2A19-66A0-DDA6-235C-01712471F212}"/>
              </a:ext>
            </a:extLst>
          </p:cNvPr>
          <p:cNvCxnSpPr>
            <a:cxnSpLocks/>
            <a:stCxn id="3" idx="0"/>
          </p:cNvCxnSpPr>
          <p:nvPr/>
        </p:nvCxnSpPr>
        <p:spPr>
          <a:xfrm flipV="1">
            <a:off x="2709175" y="2196337"/>
            <a:ext cx="796839" cy="745050"/>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직선 화살표 연결선 36">
            <a:extLst>
              <a:ext uri="{FF2B5EF4-FFF2-40B4-BE49-F238E27FC236}">
                <a16:creationId xmlns:a16="http://schemas.microsoft.com/office/drawing/2014/main" id="{A88A24FB-06C8-4F98-3542-E51B6676781D}"/>
              </a:ext>
            </a:extLst>
          </p:cNvPr>
          <p:cNvCxnSpPr>
            <a:cxnSpLocks/>
            <a:stCxn id="3" idx="0"/>
            <a:endCxn id="15" idx="2"/>
          </p:cNvCxnSpPr>
          <p:nvPr/>
        </p:nvCxnSpPr>
        <p:spPr>
          <a:xfrm flipH="1" flipV="1">
            <a:off x="2709174" y="1522875"/>
            <a:ext cx="1" cy="1418512"/>
          </a:xfrm>
          <a:prstGeom prst="straightConnector1">
            <a:avLst/>
          </a:prstGeom>
          <a:ln w="9525">
            <a:solidFill>
              <a:schemeClr val="bg1">
                <a:lumMod val="65000"/>
              </a:schemeClr>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3" name="직선 화살표 연결선 42">
            <a:extLst>
              <a:ext uri="{FF2B5EF4-FFF2-40B4-BE49-F238E27FC236}">
                <a16:creationId xmlns:a16="http://schemas.microsoft.com/office/drawing/2014/main" id="{68608ACE-7E99-8A1F-224A-CB58ABC6BC38}"/>
              </a:ext>
            </a:extLst>
          </p:cNvPr>
          <p:cNvCxnSpPr>
            <a:cxnSpLocks/>
            <a:stCxn id="17" idx="3"/>
            <a:endCxn id="14" idx="1"/>
          </p:cNvCxnSpPr>
          <p:nvPr/>
        </p:nvCxnSpPr>
        <p:spPr>
          <a:xfrm flipV="1">
            <a:off x="7911645" y="3548980"/>
            <a:ext cx="1936451" cy="1800"/>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8" name="모서리가 둥근 직사각형 38">
            <a:extLst>
              <a:ext uri="{FF2B5EF4-FFF2-40B4-BE49-F238E27FC236}">
                <a16:creationId xmlns:a16="http://schemas.microsoft.com/office/drawing/2014/main" id="{7CC00232-2B80-8F75-6C80-21A7DE507736}"/>
              </a:ext>
            </a:extLst>
          </p:cNvPr>
          <p:cNvSpPr/>
          <p:nvPr/>
        </p:nvSpPr>
        <p:spPr>
          <a:xfrm>
            <a:off x="5958991" y="5549861"/>
            <a:ext cx="1952654" cy="493512"/>
          </a:xfrm>
          <a:prstGeom prst="roundRect">
            <a:avLst/>
          </a:prstGeom>
          <a:solidFill>
            <a:srgbClr val="FF0000"/>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V</a:t>
            </a:r>
            <a:r>
              <a:rPr lang="en-US" altLang="ko-KR" sz="1400">
                <a:solidFill>
                  <a:schemeClr val="bg1"/>
                </a:solidFill>
                <a:effectLst/>
              </a:rPr>
              <a:t>iewResolver</a:t>
            </a:r>
          </a:p>
        </p:txBody>
      </p:sp>
      <p:cxnSp>
        <p:nvCxnSpPr>
          <p:cNvPr id="127" name="직선 화살표 연결선 126">
            <a:extLst>
              <a:ext uri="{FF2B5EF4-FFF2-40B4-BE49-F238E27FC236}">
                <a16:creationId xmlns:a16="http://schemas.microsoft.com/office/drawing/2014/main" id="{255B3094-482D-F6D6-0C8B-264585B99C7D}"/>
              </a:ext>
            </a:extLst>
          </p:cNvPr>
          <p:cNvCxnSpPr>
            <a:cxnSpLocks/>
            <a:stCxn id="3" idx="2"/>
            <a:endCxn id="13" idx="0"/>
          </p:cNvCxnSpPr>
          <p:nvPr/>
        </p:nvCxnSpPr>
        <p:spPr>
          <a:xfrm>
            <a:off x="2709175" y="4156573"/>
            <a:ext cx="0" cy="139328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1" name="모서리가 둥근 직사각형 38">
            <a:extLst>
              <a:ext uri="{FF2B5EF4-FFF2-40B4-BE49-F238E27FC236}">
                <a16:creationId xmlns:a16="http://schemas.microsoft.com/office/drawing/2014/main" id="{ECCC4285-1CFA-7000-85B2-DCDE1C7B9EEE}"/>
              </a:ext>
            </a:extLst>
          </p:cNvPr>
          <p:cNvSpPr/>
          <p:nvPr/>
        </p:nvSpPr>
        <p:spPr>
          <a:xfrm>
            <a:off x="4150506" y="3790548"/>
            <a:ext cx="1310801" cy="282676"/>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solidFill>
                  <a:schemeClr val="bg1">
                    <a:lumMod val="50000"/>
                  </a:schemeClr>
                </a:solidFill>
                <a:effectLst/>
              </a:rPr>
              <a:t>ModelAndView</a:t>
            </a:r>
          </a:p>
        </p:txBody>
      </p:sp>
      <p:sp>
        <p:nvSpPr>
          <p:cNvPr id="132" name="직사각형 131">
            <a:extLst>
              <a:ext uri="{FF2B5EF4-FFF2-40B4-BE49-F238E27FC236}">
                <a16:creationId xmlns:a16="http://schemas.microsoft.com/office/drawing/2014/main" id="{AB22CCFC-F4D6-FFC3-CDEF-AE3FD9377BE2}"/>
              </a:ext>
            </a:extLst>
          </p:cNvPr>
          <p:cNvSpPr/>
          <p:nvPr/>
        </p:nvSpPr>
        <p:spPr>
          <a:xfrm>
            <a:off x="3681927" y="1145650"/>
            <a:ext cx="1666109" cy="313547"/>
          </a:xfrm>
          <a:prstGeom prst="rect">
            <a:avLst/>
          </a:prstGeom>
        </p:spPr>
        <p:txBody>
          <a:bodyPr wrap="square">
            <a:spAutoFit/>
          </a:bodyPr>
          <a:lstStyle/>
          <a:p>
            <a:pPr>
              <a:lnSpc>
                <a:spcPct val="150000"/>
              </a:lnSpc>
            </a:pPr>
            <a:r>
              <a:rPr lang="ko-KR" altLang="en-US" sz="1100">
                <a:latin typeface="+mn-ea"/>
              </a:rPr>
              <a:t>핸들러 매핑 목록 순회</a:t>
            </a:r>
            <a:endParaRPr lang="en-US" altLang="ko-KR" sz="1100">
              <a:latin typeface="+mn-ea"/>
            </a:endParaRPr>
          </a:p>
        </p:txBody>
      </p:sp>
      <p:sp>
        <p:nvSpPr>
          <p:cNvPr id="135" name="직사각형 134">
            <a:extLst>
              <a:ext uri="{FF2B5EF4-FFF2-40B4-BE49-F238E27FC236}">
                <a16:creationId xmlns:a16="http://schemas.microsoft.com/office/drawing/2014/main" id="{9B0A7DA3-1E4F-56EB-5288-EAE422B30DE3}"/>
              </a:ext>
            </a:extLst>
          </p:cNvPr>
          <p:cNvSpPr/>
          <p:nvPr/>
        </p:nvSpPr>
        <p:spPr>
          <a:xfrm>
            <a:off x="7902215" y="2203441"/>
            <a:ext cx="1776464" cy="313547"/>
          </a:xfrm>
          <a:prstGeom prst="rect">
            <a:avLst/>
          </a:prstGeom>
        </p:spPr>
        <p:txBody>
          <a:bodyPr wrap="square">
            <a:spAutoFit/>
          </a:bodyPr>
          <a:lstStyle/>
          <a:p>
            <a:pPr>
              <a:lnSpc>
                <a:spcPct val="150000"/>
              </a:lnSpc>
            </a:pPr>
            <a:r>
              <a:rPr lang="ko-KR" altLang="en-US" sz="1100">
                <a:solidFill>
                  <a:schemeClr val="bg1">
                    <a:lumMod val="50000"/>
                  </a:schemeClr>
                </a:solidFill>
                <a:latin typeface="+mn-ea"/>
              </a:rPr>
              <a:t>핸들러 어댑터 목록 순회</a:t>
            </a:r>
            <a:endParaRPr lang="en-US" altLang="ko-KR" sz="1100">
              <a:solidFill>
                <a:schemeClr val="bg1">
                  <a:lumMod val="50000"/>
                </a:schemeClr>
              </a:solidFill>
              <a:latin typeface="+mn-ea"/>
            </a:endParaRPr>
          </a:p>
        </p:txBody>
      </p:sp>
      <p:sp>
        <p:nvSpPr>
          <p:cNvPr id="136" name="직사각형 135">
            <a:extLst>
              <a:ext uri="{FF2B5EF4-FFF2-40B4-BE49-F238E27FC236}">
                <a16:creationId xmlns:a16="http://schemas.microsoft.com/office/drawing/2014/main" id="{CEE60D93-812E-86DD-34D2-ACF5E4D0CDF1}"/>
              </a:ext>
            </a:extLst>
          </p:cNvPr>
          <p:cNvSpPr/>
          <p:nvPr/>
        </p:nvSpPr>
        <p:spPr>
          <a:xfrm>
            <a:off x="8351699" y="3200160"/>
            <a:ext cx="965297" cy="313547"/>
          </a:xfrm>
          <a:prstGeom prst="rect">
            <a:avLst/>
          </a:prstGeom>
        </p:spPr>
        <p:txBody>
          <a:bodyPr wrap="square">
            <a:spAutoFit/>
          </a:bodyPr>
          <a:lstStyle/>
          <a:p>
            <a:pPr>
              <a:lnSpc>
                <a:spcPct val="150000"/>
              </a:lnSpc>
            </a:pPr>
            <a:r>
              <a:rPr lang="ko-KR" altLang="en-US" sz="1100">
                <a:solidFill>
                  <a:schemeClr val="bg1">
                    <a:lumMod val="50000"/>
                  </a:schemeClr>
                </a:solidFill>
                <a:latin typeface="+mn-ea"/>
              </a:rPr>
              <a:t>핸들러 호출</a:t>
            </a:r>
            <a:endParaRPr lang="en-US" altLang="ko-KR" sz="1100">
              <a:solidFill>
                <a:schemeClr val="bg1">
                  <a:lumMod val="50000"/>
                </a:schemeClr>
              </a:solidFill>
              <a:latin typeface="+mn-ea"/>
            </a:endParaRPr>
          </a:p>
        </p:txBody>
      </p:sp>
      <p:sp>
        <p:nvSpPr>
          <p:cNvPr id="153" name="직사각형 152">
            <a:extLst>
              <a:ext uri="{FF2B5EF4-FFF2-40B4-BE49-F238E27FC236}">
                <a16:creationId xmlns:a16="http://schemas.microsoft.com/office/drawing/2014/main" id="{2039873B-4E20-E7AE-4ECE-468B3D066D9D}"/>
              </a:ext>
            </a:extLst>
          </p:cNvPr>
          <p:cNvSpPr/>
          <p:nvPr/>
        </p:nvSpPr>
        <p:spPr>
          <a:xfrm>
            <a:off x="4347911" y="3222437"/>
            <a:ext cx="1220738" cy="313547"/>
          </a:xfrm>
          <a:prstGeom prst="rect">
            <a:avLst/>
          </a:prstGeom>
        </p:spPr>
        <p:txBody>
          <a:bodyPr wrap="square">
            <a:spAutoFit/>
          </a:bodyPr>
          <a:lstStyle/>
          <a:p>
            <a:pPr>
              <a:lnSpc>
                <a:spcPct val="150000"/>
              </a:lnSpc>
            </a:pPr>
            <a:r>
              <a:rPr lang="en-US" altLang="ko-KR" sz="1100">
                <a:solidFill>
                  <a:schemeClr val="bg1">
                    <a:lumMod val="50000"/>
                  </a:schemeClr>
                </a:solidFill>
                <a:latin typeface="+mn-ea"/>
              </a:rPr>
              <a:t>handle(handler)</a:t>
            </a:r>
          </a:p>
        </p:txBody>
      </p:sp>
      <p:sp>
        <p:nvSpPr>
          <p:cNvPr id="159" name="직사각형 158">
            <a:extLst>
              <a:ext uri="{FF2B5EF4-FFF2-40B4-BE49-F238E27FC236}">
                <a16:creationId xmlns:a16="http://schemas.microsoft.com/office/drawing/2014/main" id="{9197802B-2537-02EF-CCEF-9AC04A8EBFA1}"/>
              </a:ext>
            </a:extLst>
          </p:cNvPr>
          <p:cNvSpPr/>
          <p:nvPr/>
        </p:nvSpPr>
        <p:spPr>
          <a:xfrm>
            <a:off x="7940737" y="4712715"/>
            <a:ext cx="1611355" cy="313547"/>
          </a:xfrm>
          <a:prstGeom prst="rect">
            <a:avLst/>
          </a:prstGeom>
        </p:spPr>
        <p:txBody>
          <a:bodyPr wrap="square">
            <a:spAutoFit/>
          </a:bodyPr>
          <a:lstStyle/>
          <a:p>
            <a:pPr>
              <a:lnSpc>
                <a:spcPct val="150000"/>
              </a:lnSpc>
            </a:pPr>
            <a:r>
              <a:rPr lang="ko-KR" altLang="en-US" sz="1100">
                <a:latin typeface="+mn-ea"/>
              </a:rPr>
              <a:t>뷰 리졸브 목록 순회</a:t>
            </a:r>
            <a:endParaRPr lang="en-US" altLang="ko-KR" sz="1100">
              <a:latin typeface="+mn-ea"/>
            </a:endParaRPr>
          </a:p>
        </p:txBody>
      </p:sp>
      <p:cxnSp>
        <p:nvCxnSpPr>
          <p:cNvPr id="180" name="직선 화살표 연결선 179">
            <a:extLst>
              <a:ext uri="{FF2B5EF4-FFF2-40B4-BE49-F238E27FC236}">
                <a16:creationId xmlns:a16="http://schemas.microsoft.com/office/drawing/2014/main" id="{3DEBD038-B2A5-8C74-954C-7D91D6A057F4}"/>
              </a:ext>
            </a:extLst>
          </p:cNvPr>
          <p:cNvCxnSpPr>
            <a:cxnSpLocks/>
          </p:cNvCxnSpPr>
          <p:nvPr/>
        </p:nvCxnSpPr>
        <p:spPr>
          <a:xfrm flipH="1">
            <a:off x="3564340" y="3685250"/>
            <a:ext cx="2376991" cy="0"/>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4" name="직선 화살표 연결선 233">
            <a:extLst>
              <a:ext uri="{FF2B5EF4-FFF2-40B4-BE49-F238E27FC236}">
                <a16:creationId xmlns:a16="http://schemas.microsoft.com/office/drawing/2014/main" id="{7C762E87-46F1-4F73-D929-10EA686D72E4}"/>
              </a:ext>
            </a:extLst>
          </p:cNvPr>
          <p:cNvCxnSpPr>
            <a:cxnSpLocks/>
          </p:cNvCxnSpPr>
          <p:nvPr/>
        </p:nvCxnSpPr>
        <p:spPr>
          <a:xfrm flipH="1">
            <a:off x="7929305" y="3685250"/>
            <a:ext cx="1918791" cy="0"/>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7" name="직선 화살표 연결선 236">
            <a:extLst>
              <a:ext uri="{FF2B5EF4-FFF2-40B4-BE49-F238E27FC236}">
                <a16:creationId xmlns:a16="http://schemas.microsoft.com/office/drawing/2014/main" id="{BC679AF7-EE37-9588-848A-89882DE65CEF}"/>
              </a:ext>
            </a:extLst>
          </p:cNvPr>
          <p:cNvCxnSpPr>
            <a:cxnSpLocks/>
          </p:cNvCxnSpPr>
          <p:nvPr/>
        </p:nvCxnSpPr>
        <p:spPr>
          <a:xfrm flipH="1">
            <a:off x="1440642" y="5796617"/>
            <a:ext cx="469414" cy="0"/>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9" name="TextBox 238">
            <a:extLst>
              <a:ext uri="{FF2B5EF4-FFF2-40B4-BE49-F238E27FC236}">
                <a16:creationId xmlns:a16="http://schemas.microsoft.com/office/drawing/2014/main" id="{7A38DAD5-4CC9-4635-EABC-F5E109F33B78}"/>
              </a:ext>
            </a:extLst>
          </p:cNvPr>
          <p:cNvSpPr txBox="1"/>
          <p:nvPr/>
        </p:nvSpPr>
        <p:spPr>
          <a:xfrm>
            <a:off x="1246747" y="5459200"/>
            <a:ext cx="905691" cy="276999"/>
          </a:xfrm>
          <a:prstGeom prst="rect">
            <a:avLst/>
          </a:prstGeom>
          <a:noFill/>
        </p:spPr>
        <p:txBody>
          <a:bodyPr wrap="square">
            <a:spAutoFit/>
          </a:bodyPr>
          <a:lstStyle/>
          <a:p>
            <a:pPr algn="ctr"/>
            <a:r>
              <a:rPr lang="en-US" altLang="ko-KR" sz="1200">
                <a:solidFill>
                  <a:schemeClr val="bg1">
                    <a:lumMod val="65000"/>
                  </a:schemeClr>
                </a:solidFill>
              </a:rPr>
              <a:t>response</a:t>
            </a:r>
            <a:endParaRPr lang="ko-KR" altLang="en-US" sz="1200">
              <a:solidFill>
                <a:schemeClr val="bg1">
                  <a:lumMod val="65000"/>
                </a:schemeClr>
              </a:solidFill>
            </a:endParaRPr>
          </a:p>
        </p:txBody>
      </p:sp>
      <p:cxnSp>
        <p:nvCxnSpPr>
          <p:cNvPr id="241" name="직선 화살표 연결선 240">
            <a:extLst>
              <a:ext uri="{FF2B5EF4-FFF2-40B4-BE49-F238E27FC236}">
                <a16:creationId xmlns:a16="http://schemas.microsoft.com/office/drawing/2014/main" id="{F82C4836-1640-3491-3976-852C8460D776}"/>
              </a:ext>
            </a:extLst>
          </p:cNvPr>
          <p:cNvCxnSpPr>
            <a:cxnSpLocks/>
          </p:cNvCxnSpPr>
          <p:nvPr/>
        </p:nvCxnSpPr>
        <p:spPr>
          <a:xfrm flipV="1">
            <a:off x="2838861" y="2194537"/>
            <a:ext cx="800290" cy="755454"/>
          </a:xfrm>
          <a:prstGeom prst="straightConnector1">
            <a:avLst/>
          </a:prstGeom>
          <a:ln w="19050">
            <a:solidFill>
              <a:schemeClr val="bg1">
                <a:lumMod val="6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42" name="모서리가 둥근 직사각형 38">
            <a:extLst>
              <a:ext uri="{FF2B5EF4-FFF2-40B4-BE49-F238E27FC236}">
                <a16:creationId xmlns:a16="http://schemas.microsoft.com/office/drawing/2014/main" id="{1D20B22C-E976-97AD-34ED-F2BA484A4B24}"/>
              </a:ext>
            </a:extLst>
          </p:cNvPr>
          <p:cNvSpPr/>
          <p:nvPr/>
        </p:nvSpPr>
        <p:spPr>
          <a:xfrm>
            <a:off x="3385315" y="2499380"/>
            <a:ext cx="743397" cy="282676"/>
          </a:xfrm>
          <a:prstGeom prst="roundRect">
            <a:avLst/>
          </a:prstGeom>
          <a:solidFill>
            <a:schemeClr val="bg1">
              <a:lumMod val="85000"/>
            </a:schemeClr>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solidFill>
                  <a:schemeClr val="bg1">
                    <a:lumMod val="50000"/>
                  </a:schemeClr>
                </a:solidFill>
                <a:effectLst/>
              </a:rPr>
              <a:t>Handler</a:t>
            </a:r>
          </a:p>
        </p:txBody>
      </p:sp>
      <p:sp>
        <p:nvSpPr>
          <p:cNvPr id="243" name="모서리가 둥근 직사각형 38">
            <a:extLst>
              <a:ext uri="{FF2B5EF4-FFF2-40B4-BE49-F238E27FC236}">
                <a16:creationId xmlns:a16="http://schemas.microsoft.com/office/drawing/2014/main" id="{CF9D6659-C76D-8E34-46B9-13434DAEE2EF}"/>
              </a:ext>
            </a:extLst>
          </p:cNvPr>
          <p:cNvSpPr/>
          <p:nvPr/>
        </p:nvSpPr>
        <p:spPr>
          <a:xfrm>
            <a:off x="8424067" y="3751585"/>
            <a:ext cx="911606" cy="282676"/>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solidFill>
                  <a:schemeClr val="bg1">
                    <a:lumMod val="50000"/>
                  </a:schemeClr>
                </a:solidFill>
                <a:effectLst/>
              </a:rPr>
              <a:t>view name</a:t>
            </a:r>
          </a:p>
        </p:txBody>
      </p:sp>
      <p:cxnSp>
        <p:nvCxnSpPr>
          <p:cNvPr id="244" name="직선 화살표 연결선 243">
            <a:extLst>
              <a:ext uri="{FF2B5EF4-FFF2-40B4-BE49-F238E27FC236}">
                <a16:creationId xmlns:a16="http://schemas.microsoft.com/office/drawing/2014/main" id="{707FCFA1-C167-510D-440E-79F90D539540}"/>
              </a:ext>
            </a:extLst>
          </p:cNvPr>
          <p:cNvCxnSpPr>
            <a:cxnSpLocks/>
          </p:cNvCxnSpPr>
          <p:nvPr/>
        </p:nvCxnSpPr>
        <p:spPr>
          <a:xfrm>
            <a:off x="3480906" y="4177338"/>
            <a:ext cx="2472279" cy="1748235"/>
          </a:xfrm>
          <a:prstGeom prst="straightConnector1">
            <a:avLst/>
          </a:prstGeom>
          <a:ln w="190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46" name="모서리가 둥근 직사각형 38">
            <a:extLst>
              <a:ext uri="{FF2B5EF4-FFF2-40B4-BE49-F238E27FC236}">
                <a16:creationId xmlns:a16="http://schemas.microsoft.com/office/drawing/2014/main" id="{FA4C2D8D-1446-2215-7BD3-751FD1F49816}"/>
              </a:ext>
            </a:extLst>
          </p:cNvPr>
          <p:cNvSpPr/>
          <p:nvPr/>
        </p:nvSpPr>
        <p:spPr>
          <a:xfrm rot="2152921">
            <a:off x="4126884" y="4986426"/>
            <a:ext cx="591782" cy="282676"/>
          </a:xfrm>
          <a:prstGeom prst="roundRect">
            <a:avLst/>
          </a:prstGeom>
          <a:solidFill>
            <a:srgbClr val="FF0000"/>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solidFill>
                  <a:schemeClr val="bg1"/>
                </a:solidFill>
              </a:rPr>
              <a:t>View</a:t>
            </a:r>
            <a:endParaRPr lang="en-US" altLang="ko-KR" sz="1100">
              <a:solidFill>
                <a:schemeClr val="bg1"/>
              </a:solidFill>
              <a:effectLst/>
            </a:endParaRPr>
          </a:p>
        </p:txBody>
      </p:sp>
      <p:sp>
        <p:nvSpPr>
          <p:cNvPr id="277" name="직사각형 276">
            <a:extLst>
              <a:ext uri="{FF2B5EF4-FFF2-40B4-BE49-F238E27FC236}">
                <a16:creationId xmlns:a16="http://schemas.microsoft.com/office/drawing/2014/main" id="{4352B3EA-FC46-9DAF-3005-0D0BD18E3B1B}"/>
              </a:ext>
            </a:extLst>
          </p:cNvPr>
          <p:cNvSpPr/>
          <p:nvPr/>
        </p:nvSpPr>
        <p:spPr>
          <a:xfrm rot="2143185">
            <a:off x="4276318" y="4644389"/>
            <a:ext cx="1123728" cy="313547"/>
          </a:xfrm>
          <a:prstGeom prst="rect">
            <a:avLst/>
          </a:prstGeom>
        </p:spPr>
        <p:txBody>
          <a:bodyPr wrap="square">
            <a:spAutoFit/>
          </a:bodyPr>
          <a:lstStyle/>
          <a:p>
            <a:pPr>
              <a:lnSpc>
                <a:spcPct val="150000"/>
              </a:lnSpc>
            </a:pPr>
            <a:r>
              <a:rPr lang="ko-KR" altLang="en-US" sz="1100">
                <a:latin typeface="+mn-ea"/>
              </a:rPr>
              <a:t>뷰리졸버 호출</a:t>
            </a:r>
            <a:endParaRPr lang="en-US" altLang="ko-KR" sz="1100">
              <a:latin typeface="+mn-ea"/>
            </a:endParaRPr>
          </a:p>
        </p:txBody>
      </p:sp>
      <p:sp>
        <p:nvSpPr>
          <p:cNvPr id="278" name="직사각형 277">
            <a:extLst>
              <a:ext uri="{FF2B5EF4-FFF2-40B4-BE49-F238E27FC236}">
                <a16:creationId xmlns:a16="http://schemas.microsoft.com/office/drawing/2014/main" id="{19295489-B05D-2DD0-3930-A6F7A213CDEE}"/>
              </a:ext>
            </a:extLst>
          </p:cNvPr>
          <p:cNvSpPr/>
          <p:nvPr/>
        </p:nvSpPr>
        <p:spPr>
          <a:xfrm>
            <a:off x="7940737" y="5612026"/>
            <a:ext cx="716649" cy="313547"/>
          </a:xfrm>
          <a:prstGeom prst="rect">
            <a:avLst/>
          </a:prstGeom>
        </p:spPr>
        <p:txBody>
          <a:bodyPr wrap="square">
            <a:spAutoFit/>
          </a:bodyPr>
          <a:lstStyle/>
          <a:p>
            <a:pPr>
              <a:lnSpc>
                <a:spcPct val="150000"/>
              </a:lnSpc>
            </a:pPr>
            <a:r>
              <a:rPr lang="ko-KR" altLang="en-US" sz="1100">
                <a:latin typeface="+mn-ea"/>
              </a:rPr>
              <a:t>뷰 검색</a:t>
            </a:r>
            <a:endParaRPr lang="en-US" altLang="ko-KR" sz="1100">
              <a:latin typeface="+mn-ea"/>
            </a:endParaRPr>
          </a:p>
        </p:txBody>
      </p:sp>
      <p:sp>
        <p:nvSpPr>
          <p:cNvPr id="279" name="직사각형 278">
            <a:extLst>
              <a:ext uri="{FF2B5EF4-FFF2-40B4-BE49-F238E27FC236}">
                <a16:creationId xmlns:a16="http://schemas.microsoft.com/office/drawing/2014/main" id="{0F2B5995-F00A-862B-3EB4-A3A84EC5EC7C}"/>
              </a:ext>
            </a:extLst>
          </p:cNvPr>
          <p:cNvSpPr/>
          <p:nvPr/>
        </p:nvSpPr>
        <p:spPr>
          <a:xfrm>
            <a:off x="3256391" y="5639843"/>
            <a:ext cx="828880" cy="313547"/>
          </a:xfrm>
          <a:prstGeom prst="rect">
            <a:avLst/>
          </a:prstGeom>
        </p:spPr>
        <p:txBody>
          <a:bodyPr wrap="square">
            <a:spAutoFit/>
          </a:bodyPr>
          <a:lstStyle/>
          <a:p>
            <a:pPr>
              <a:lnSpc>
                <a:spcPct val="150000"/>
              </a:lnSpc>
            </a:pPr>
            <a:r>
              <a:rPr lang="ko-KR" altLang="en-US" sz="1100">
                <a:latin typeface="+mn-ea"/>
              </a:rPr>
              <a:t>뷰 렌더링</a:t>
            </a:r>
            <a:endParaRPr lang="en-US" altLang="ko-KR" sz="1100">
              <a:latin typeface="+mn-ea"/>
            </a:endParaRPr>
          </a:p>
        </p:txBody>
      </p:sp>
      <p:sp>
        <p:nvSpPr>
          <p:cNvPr id="286" name="직사각형 285">
            <a:extLst>
              <a:ext uri="{FF2B5EF4-FFF2-40B4-BE49-F238E27FC236}">
                <a16:creationId xmlns:a16="http://schemas.microsoft.com/office/drawing/2014/main" id="{145877D0-D8AD-1112-1737-3A213317371A}"/>
              </a:ext>
            </a:extLst>
          </p:cNvPr>
          <p:cNvSpPr/>
          <p:nvPr/>
        </p:nvSpPr>
        <p:spPr>
          <a:xfrm>
            <a:off x="9682491" y="3758659"/>
            <a:ext cx="1433297" cy="313547"/>
          </a:xfrm>
          <a:prstGeom prst="rect">
            <a:avLst/>
          </a:prstGeom>
        </p:spPr>
        <p:txBody>
          <a:bodyPr wrap="square">
            <a:spAutoFit/>
          </a:bodyPr>
          <a:lstStyle/>
          <a:p>
            <a:pPr algn="ctr">
              <a:lnSpc>
                <a:spcPct val="150000"/>
              </a:lnSpc>
            </a:pPr>
            <a:r>
              <a:rPr lang="en-US" altLang="ko-KR" sz="1100">
                <a:solidFill>
                  <a:schemeClr val="bg1">
                    <a:lumMod val="65000"/>
                  </a:schemeClr>
                </a:solidFill>
                <a:latin typeface="+mn-ea"/>
              </a:rPr>
              <a:t>(Controller)</a:t>
            </a:r>
          </a:p>
        </p:txBody>
      </p:sp>
      <p:cxnSp>
        <p:nvCxnSpPr>
          <p:cNvPr id="21" name="직선 화살표 연결선 20">
            <a:extLst>
              <a:ext uri="{FF2B5EF4-FFF2-40B4-BE49-F238E27FC236}">
                <a16:creationId xmlns:a16="http://schemas.microsoft.com/office/drawing/2014/main" id="{2E8E926C-599E-CE0E-297B-BCE1F2035487}"/>
              </a:ext>
            </a:extLst>
          </p:cNvPr>
          <p:cNvCxnSpPr>
            <a:cxnSpLocks/>
            <a:stCxn id="3" idx="3"/>
            <a:endCxn id="17" idx="1"/>
          </p:cNvCxnSpPr>
          <p:nvPr/>
        </p:nvCxnSpPr>
        <p:spPr>
          <a:xfrm>
            <a:off x="3555510" y="3548980"/>
            <a:ext cx="2403481" cy="1800"/>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직선 화살표 연결선 30">
            <a:extLst>
              <a:ext uri="{FF2B5EF4-FFF2-40B4-BE49-F238E27FC236}">
                <a16:creationId xmlns:a16="http://schemas.microsoft.com/office/drawing/2014/main" id="{EBC8D47B-3C2F-ED22-512F-B56A4EA0377E}"/>
              </a:ext>
            </a:extLst>
          </p:cNvPr>
          <p:cNvCxnSpPr>
            <a:cxnSpLocks/>
            <a:stCxn id="11" idx="1"/>
          </p:cNvCxnSpPr>
          <p:nvPr/>
        </p:nvCxnSpPr>
        <p:spPr>
          <a:xfrm flipH="1" flipV="1">
            <a:off x="3564340" y="4047856"/>
            <a:ext cx="2388845" cy="837661"/>
          </a:xfrm>
          <a:prstGeom prst="straightConnector1">
            <a:avLst/>
          </a:prstGeom>
          <a:ln w="9525">
            <a:solidFill>
              <a:schemeClr val="tx1"/>
            </a:solidFill>
            <a:prstDash val="sys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984304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직사각형 73">
            <a:extLst>
              <a:ext uri="{FF2B5EF4-FFF2-40B4-BE49-F238E27FC236}">
                <a16:creationId xmlns:a16="http://schemas.microsoft.com/office/drawing/2014/main" id="{42A0B23B-7003-43B2-A559-7C4A6F001EFB}"/>
              </a:ext>
            </a:extLst>
          </p:cNvPr>
          <p:cNvSpPr/>
          <p:nvPr/>
        </p:nvSpPr>
        <p:spPr>
          <a:xfrm>
            <a:off x="270945" y="437408"/>
            <a:ext cx="4193199"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j-lt"/>
              </a:rPr>
              <a:t>서블릿 생명 주기</a:t>
            </a:r>
            <a:r>
              <a:rPr lang="en-US" altLang="ko-KR" b="1">
                <a:solidFill>
                  <a:schemeClr val="accent1">
                    <a:lumMod val="75000"/>
                  </a:schemeClr>
                </a:solidFill>
                <a:latin typeface="+mj-lt"/>
              </a:rPr>
              <a:t>(Servlet Lifecycle)</a:t>
            </a:r>
            <a:endParaRPr lang="ko-KR" altLang="en-US" b="1">
              <a:solidFill>
                <a:schemeClr val="accent1">
                  <a:lumMod val="75000"/>
                </a:schemeClr>
              </a:solidFill>
              <a:latin typeface="+mj-lt"/>
            </a:endParaRPr>
          </a:p>
        </p:txBody>
      </p:sp>
      <p:sp>
        <p:nvSpPr>
          <p:cNvPr id="22" name="직사각형 21">
            <a:extLst>
              <a:ext uri="{FF2B5EF4-FFF2-40B4-BE49-F238E27FC236}">
                <a16:creationId xmlns:a16="http://schemas.microsoft.com/office/drawing/2014/main" id="{9445991F-7295-4376-A748-0F7EFE1AE9C6}"/>
              </a:ext>
            </a:extLst>
          </p:cNvPr>
          <p:cNvSpPr/>
          <p:nvPr/>
        </p:nvSpPr>
        <p:spPr>
          <a:xfrm>
            <a:off x="562649" y="1904606"/>
            <a:ext cx="11091498" cy="338554"/>
          </a:xfrm>
          <a:prstGeom prst="rect">
            <a:avLst/>
          </a:prstGeom>
        </p:spPr>
        <p:txBody>
          <a:bodyPr wrap="none">
            <a:spAutoFit/>
          </a:bodyPr>
          <a:lstStyle/>
          <a:p>
            <a:r>
              <a:rPr lang="en-US" altLang="ko-KR" sz="1200">
                <a:latin typeface="+mj-lt"/>
              </a:rPr>
              <a:t>1) </a:t>
            </a:r>
            <a:r>
              <a:rPr lang="ko-KR" altLang="en-US" sz="1200">
                <a:latin typeface="+mj-lt"/>
              </a:rPr>
              <a:t>서블릿 로드 </a:t>
            </a:r>
            <a:r>
              <a:rPr lang="en-US" altLang="ko-KR" sz="1600" b="1">
                <a:latin typeface="+mj-lt"/>
              </a:rPr>
              <a:t>- </a:t>
            </a:r>
            <a:r>
              <a:rPr lang="ko-KR" altLang="en-US" sz="1200">
                <a:latin typeface="+mj-lt"/>
              </a:rPr>
              <a:t>서블릿 컨테이너는 서블릿을 처음으로 요청받거나</a:t>
            </a:r>
            <a:r>
              <a:rPr lang="en-US" altLang="ko-KR" sz="1200">
                <a:latin typeface="+mj-lt"/>
              </a:rPr>
              <a:t> </a:t>
            </a:r>
            <a:r>
              <a:rPr lang="ko-KR" altLang="en-US" sz="1200">
                <a:latin typeface="+mj-lt"/>
              </a:rPr>
              <a:t>혹은 애플리케이션이 시작될 때 서블릿을 메모리에 로드한다</a:t>
            </a:r>
            <a:r>
              <a:rPr lang="en-US" altLang="ko-KR" sz="1200">
                <a:latin typeface="+mj-lt"/>
              </a:rPr>
              <a:t>. </a:t>
            </a:r>
            <a:r>
              <a:rPr lang="ko-KR" altLang="en-US" sz="1200">
                <a:latin typeface="+mj-lt"/>
              </a:rPr>
              <a:t>즉 두가지 방식이 있다</a:t>
            </a:r>
            <a:endParaRPr lang="ko-KR" altLang="en-US" sz="1200" b="1">
              <a:latin typeface="+mj-lt"/>
            </a:endParaRPr>
          </a:p>
        </p:txBody>
      </p:sp>
      <p:sp>
        <p:nvSpPr>
          <p:cNvPr id="23" name="직사각형 22">
            <a:extLst>
              <a:ext uri="{FF2B5EF4-FFF2-40B4-BE49-F238E27FC236}">
                <a16:creationId xmlns:a16="http://schemas.microsoft.com/office/drawing/2014/main" id="{8046BF82-EDCC-4650-B646-89A5DF605625}"/>
              </a:ext>
            </a:extLst>
          </p:cNvPr>
          <p:cNvSpPr/>
          <p:nvPr/>
        </p:nvSpPr>
        <p:spPr>
          <a:xfrm>
            <a:off x="888427" y="2174286"/>
            <a:ext cx="10662022"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latin typeface="+mj-lt"/>
              </a:rPr>
              <a:t>지연 로딩 </a:t>
            </a:r>
            <a:r>
              <a:rPr lang="en-US" altLang="ko-KR" sz="1200">
                <a:latin typeface="+mj-lt"/>
              </a:rPr>
              <a:t>(Lazy Loading) - </a:t>
            </a:r>
            <a:r>
              <a:rPr lang="ko-KR" altLang="en-US" sz="1200">
                <a:latin typeface="+mj-lt"/>
              </a:rPr>
              <a:t>첫 번째 클라이언트 요청이 들어올 때 서블릿이 로드됩니다</a:t>
            </a:r>
            <a:r>
              <a:rPr lang="en-US" altLang="ko-KR" sz="1200">
                <a:latin typeface="+mj-lt"/>
              </a:rPr>
              <a:t>.</a:t>
            </a:r>
          </a:p>
          <a:p>
            <a:pPr marL="171450" indent="-171450">
              <a:lnSpc>
                <a:spcPct val="150000"/>
              </a:lnSpc>
              <a:buFont typeface="Arial" panose="020B0604020202020204" pitchFamily="34" charset="0"/>
              <a:buChar char="•"/>
            </a:pPr>
            <a:r>
              <a:rPr lang="ko-KR" altLang="en-US" sz="1200">
                <a:latin typeface="+mj-lt"/>
              </a:rPr>
              <a:t>즉시 로딩 </a:t>
            </a:r>
            <a:r>
              <a:rPr lang="en-US" altLang="ko-KR" sz="1200">
                <a:latin typeface="+mj-lt"/>
              </a:rPr>
              <a:t>(Eager Loading) - </a:t>
            </a:r>
            <a:r>
              <a:rPr lang="ko-KR" altLang="en-US" sz="1200">
                <a:latin typeface="+mj-lt"/>
              </a:rPr>
              <a:t>애플리케이션이 시작될 때 서블릿이 로드된다</a:t>
            </a:r>
            <a:r>
              <a:rPr lang="en-US" altLang="ko-KR" sz="1200">
                <a:latin typeface="+mj-lt"/>
              </a:rPr>
              <a:t>. </a:t>
            </a:r>
            <a:r>
              <a:rPr lang="ko-KR" altLang="en-US" sz="1200">
                <a:latin typeface="+mj-lt"/>
              </a:rPr>
              <a:t>이를 위해 </a:t>
            </a:r>
            <a:r>
              <a:rPr lang="en-US" altLang="ko-KR" sz="1200">
                <a:latin typeface="+mj-lt"/>
              </a:rPr>
              <a:t>&lt;load-on-startup&gt; </a:t>
            </a:r>
            <a:r>
              <a:rPr lang="ko-KR" altLang="en-US" sz="1200">
                <a:latin typeface="+mj-lt"/>
              </a:rPr>
              <a:t>속성을 사용한다</a:t>
            </a:r>
            <a:endParaRPr lang="en-US" altLang="ko-KR" sz="1200">
              <a:latin typeface="+mj-lt"/>
            </a:endParaRPr>
          </a:p>
        </p:txBody>
      </p:sp>
      <p:sp>
        <p:nvSpPr>
          <p:cNvPr id="31" name="TextBox 30">
            <a:extLst>
              <a:ext uri="{FF2B5EF4-FFF2-40B4-BE49-F238E27FC236}">
                <a16:creationId xmlns:a16="http://schemas.microsoft.com/office/drawing/2014/main" id="{22694581-13D1-4243-A899-B5C0252812AA}"/>
              </a:ext>
            </a:extLst>
          </p:cNvPr>
          <p:cNvSpPr txBox="1"/>
          <p:nvPr/>
        </p:nvSpPr>
        <p:spPr>
          <a:xfrm>
            <a:off x="5633358" y="3245447"/>
            <a:ext cx="1645747" cy="276999"/>
          </a:xfrm>
          <a:prstGeom prst="rect">
            <a:avLst/>
          </a:prstGeom>
          <a:noFill/>
        </p:spPr>
        <p:txBody>
          <a:bodyPr wrap="square">
            <a:spAutoFit/>
          </a:bodyPr>
          <a:lstStyle/>
          <a:p>
            <a:r>
              <a:rPr lang="en-US" altLang="ko-KR" sz="1200">
                <a:solidFill>
                  <a:srgbClr val="FF0000"/>
                </a:solidFill>
                <a:latin typeface="+mj-lt"/>
              </a:rPr>
              <a:t>&lt; load-on-startup &gt;</a:t>
            </a:r>
            <a:endParaRPr lang="ko-KR" altLang="en-US" sz="1200">
              <a:solidFill>
                <a:srgbClr val="FF0000"/>
              </a:solidFill>
              <a:latin typeface="+mj-lt"/>
            </a:endParaRPr>
          </a:p>
        </p:txBody>
      </p:sp>
      <p:sp>
        <p:nvSpPr>
          <p:cNvPr id="7" name="Rectangle 4">
            <a:extLst>
              <a:ext uri="{FF2B5EF4-FFF2-40B4-BE49-F238E27FC236}">
                <a16:creationId xmlns:a16="http://schemas.microsoft.com/office/drawing/2014/main" id="{08FCEB3F-FF0D-4868-A38A-DED9064E5E9E}"/>
              </a:ext>
            </a:extLst>
          </p:cNvPr>
          <p:cNvSpPr>
            <a:spLocks noChangeArrowheads="1"/>
          </p:cNvSpPr>
          <p:nvPr/>
        </p:nvSpPr>
        <p:spPr bwMode="auto">
          <a:xfrm>
            <a:off x="5633358" y="3489158"/>
            <a:ext cx="6482865" cy="8876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71450" marR="0" lvl="0" indent="-17145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ko-KR" altLang="ko-KR" sz="1200" i="0" u="none" strike="noStrike" cap="none" normalizeH="0" baseline="0">
                <a:ln>
                  <a:noFill/>
                </a:ln>
                <a:solidFill>
                  <a:schemeClr val="tx1"/>
                </a:solidFill>
                <a:effectLst/>
                <a:latin typeface="+mj-lt"/>
              </a:rPr>
              <a:t>음수 값 또는 설정하지 않은 경우:서블릿은 지연 로딩</a:t>
            </a:r>
            <a:r>
              <a:rPr kumimoji="0" lang="ko-KR" altLang="en-US" sz="1200" i="0" u="none" strike="noStrike" cap="none" normalizeH="0" baseline="0">
                <a:ln>
                  <a:noFill/>
                </a:ln>
                <a:solidFill>
                  <a:schemeClr val="tx1"/>
                </a:solidFill>
                <a:effectLst/>
                <a:latin typeface="+mj-lt"/>
              </a:rPr>
              <a:t>된다</a:t>
            </a:r>
            <a:endParaRPr kumimoji="0" lang="ko-KR" altLang="ko-KR" sz="1200" i="0" u="none" strike="noStrike" cap="none" normalizeH="0" baseline="0">
              <a:ln>
                <a:noFill/>
              </a:ln>
              <a:solidFill>
                <a:schemeClr val="tx1"/>
              </a:solidFill>
              <a:effectLst/>
              <a:latin typeface="+mj-lt"/>
            </a:endParaRPr>
          </a:p>
          <a:p>
            <a:pPr marL="171450" marR="0" lvl="0" indent="-17145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ko-KR" altLang="ko-KR" sz="1200" i="0" u="none" strike="noStrike" cap="none" normalizeH="0" baseline="0">
                <a:ln>
                  <a:noFill/>
                </a:ln>
                <a:solidFill>
                  <a:schemeClr val="tx1"/>
                </a:solidFill>
                <a:effectLst/>
                <a:latin typeface="+mj-lt"/>
              </a:rPr>
              <a:t>양수 값</a:t>
            </a:r>
            <a:r>
              <a:rPr kumimoji="0" lang="ko-KR" altLang="en-US" sz="1200" i="0" u="none" strike="noStrike" cap="none" normalizeH="0" baseline="0">
                <a:ln>
                  <a:noFill/>
                </a:ln>
                <a:solidFill>
                  <a:schemeClr val="tx1"/>
                </a:solidFill>
                <a:effectLst/>
                <a:latin typeface="+mj-lt"/>
              </a:rPr>
              <a:t>은</a:t>
            </a:r>
            <a:r>
              <a:rPr kumimoji="0" lang="ko-KR" altLang="ko-KR" sz="1200" i="0" u="none" strike="noStrike" cap="none" normalizeH="0" baseline="0">
                <a:ln>
                  <a:noFill/>
                </a:ln>
                <a:solidFill>
                  <a:schemeClr val="tx1"/>
                </a:solidFill>
                <a:effectLst/>
                <a:latin typeface="+mj-lt"/>
              </a:rPr>
              <a:t> 값이 낮을수록 더 높은 우선 순위를 </a:t>
            </a:r>
            <a:r>
              <a:rPr lang="ko-KR" altLang="en-US" sz="1200">
                <a:latin typeface="+mj-lt"/>
              </a:rPr>
              <a:t>가지며</a:t>
            </a:r>
            <a:r>
              <a:rPr kumimoji="0" lang="ko-KR" altLang="en-US" sz="1200" i="0" u="none" strike="noStrike" cap="none" normalizeH="0" baseline="0">
                <a:ln>
                  <a:noFill/>
                </a:ln>
                <a:solidFill>
                  <a:schemeClr val="tx1"/>
                </a:solidFill>
                <a:effectLst/>
                <a:latin typeface="+mj-lt"/>
              </a:rPr>
              <a:t> </a:t>
            </a:r>
            <a:r>
              <a:rPr kumimoji="0" lang="en-US" altLang="ko-KR" sz="1200" i="0" u="none" strike="noStrike" cap="none" normalizeH="0" baseline="0">
                <a:ln>
                  <a:noFill/>
                </a:ln>
                <a:solidFill>
                  <a:schemeClr val="tx1"/>
                </a:solidFill>
                <a:effectLst/>
                <a:latin typeface="+mj-lt"/>
              </a:rPr>
              <a:t>1 </a:t>
            </a:r>
            <a:r>
              <a:rPr kumimoji="0" lang="ko-KR" altLang="en-US" sz="1200" i="0" u="none" strike="noStrike" cap="none" normalizeH="0" baseline="0">
                <a:ln>
                  <a:noFill/>
                </a:ln>
                <a:solidFill>
                  <a:schemeClr val="tx1"/>
                </a:solidFill>
                <a:effectLst/>
                <a:latin typeface="+mj-lt"/>
              </a:rPr>
              <a:t>이 가장 먼저 로된다</a:t>
            </a:r>
            <a:endParaRPr kumimoji="0" lang="en-US" altLang="ko-KR" sz="1200" i="0" u="none" strike="noStrike" cap="none" normalizeH="0" baseline="0">
              <a:ln>
                <a:noFill/>
              </a:ln>
              <a:solidFill>
                <a:schemeClr val="tx1"/>
              </a:solidFill>
              <a:effectLst/>
              <a:latin typeface="+mj-lt"/>
            </a:endParaRPr>
          </a:p>
          <a:p>
            <a:pPr marL="171450" indent="-171450" eaLnBrk="0" fontAlgn="base" latinLnBrk="0" hangingPunct="0">
              <a:lnSpc>
                <a:spcPct val="150000"/>
              </a:lnSpc>
              <a:spcBef>
                <a:spcPct val="0"/>
              </a:spcBef>
              <a:spcAft>
                <a:spcPct val="0"/>
              </a:spcAft>
              <a:buFont typeface="Arial" panose="020B0604020202020204" pitchFamily="34" charset="0"/>
              <a:buChar char="•"/>
            </a:pPr>
            <a:r>
              <a:rPr kumimoji="0" lang="ko-KR" altLang="ko-KR" sz="1200" i="0" u="none" strike="noStrike" cap="none" normalizeH="0" baseline="0">
                <a:ln>
                  <a:noFill/>
                </a:ln>
                <a:solidFill>
                  <a:schemeClr val="tx1"/>
                </a:solidFill>
                <a:effectLst/>
                <a:latin typeface="+mj-lt"/>
              </a:rPr>
              <a:t>0 값</a:t>
            </a:r>
            <a:r>
              <a:rPr kumimoji="0" lang="ko-KR" altLang="en-US" sz="1200" i="0" u="none" strike="noStrike" cap="none" normalizeH="0" baseline="0">
                <a:ln>
                  <a:noFill/>
                </a:ln>
                <a:solidFill>
                  <a:schemeClr val="tx1"/>
                </a:solidFill>
                <a:effectLst/>
                <a:latin typeface="+mj-lt"/>
              </a:rPr>
              <a:t>은 </a:t>
            </a:r>
            <a:r>
              <a:rPr kumimoji="0" lang="ko-KR" altLang="ko-KR" sz="1200" i="0" u="none" strike="noStrike" cap="none" normalizeH="0" baseline="0">
                <a:ln>
                  <a:noFill/>
                </a:ln>
                <a:solidFill>
                  <a:schemeClr val="tx1"/>
                </a:solidFill>
                <a:effectLst/>
                <a:latin typeface="+mj-lt"/>
              </a:rPr>
              <a:t>애플리케이션 시작 시 서블릿을 로드</a:t>
            </a:r>
            <a:r>
              <a:rPr kumimoji="0" lang="ko-KR" altLang="en-US" sz="1200" i="0" u="none" strike="noStrike" cap="none" normalizeH="0" baseline="0">
                <a:ln>
                  <a:noFill/>
                </a:ln>
                <a:solidFill>
                  <a:schemeClr val="tx1"/>
                </a:solidFill>
                <a:effectLst/>
                <a:latin typeface="+mj-lt"/>
              </a:rPr>
              <a:t>하지만 </a:t>
            </a:r>
            <a:r>
              <a:rPr kumimoji="0" lang="ko-KR" altLang="ko-KR" sz="1200" i="0" u="none" strike="noStrike" cap="none" normalizeH="0" baseline="0">
                <a:ln>
                  <a:noFill/>
                </a:ln>
                <a:solidFill>
                  <a:schemeClr val="tx1"/>
                </a:solidFill>
                <a:effectLst/>
                <a:latin typeface="+mj-lt"/>
              </a:rPr>
              <a:t>양수 값들보다 우선하지 않을 수 있</a:t>
            </a:r>
            <a:r>
              <a:rPr kumimoji="0" lang="ko-KR" altLang="en-US" sz="1200" i="0" u="none" strike="noStrike" cap="none" normalizeH="0" baseline="0">
                <a:ln>
                  <a:noFill/>
                </a:ln>
                <a:solidFill>
                  <a:schemeClr val="tx1"/>
                </a:solidFill>
                <a:effectLst/>
                <a:latin typeface="+mj-lt"/>
              </a:rPr>
              <a:t>다</a:t>
            </a:r>
            <a:endParaRPr kumimoji="0" lang="ko-KR" altLang="ko-KR" sz="1200" i="0" u="none" strike="noStrike" cap="none" normalizeH="0" baseline="0">
              <a:ln>
                <a:noFill/>
              </a:ln>
              <a:solidFill>
                <a:schemeClr val="tx1"/>
              </a:solidFill>
              <a:effectLst/>
              <a:latin typeface="+mj-lt"/>
            </a:endParaRPr>
          </a:p>
        </p:txBody>
      </p:sp>
      <p:sp>
        <p:nvSpPr>
          <p:cNvPr id="12" name="직사각형 11">
            <a:extLst>
              <a:ext uri="{FF2B5EF4-FFF2-40B4-BE49-F238E27FC236}">
                <a16:creationId xmlns:a16="http://schemas.microsoft.com/office/drawing/2014/main" id="{92579A6C-3F40-46BA-B9AC-E6CCD5336F11}"/>
              </a:ext>
            </a:extLst>
          </p:cNvPr>
          <p:cNvSpPr/>
          <p:nvPr/>
        </p:nvSpPr>
        <p:spPr>
          <a:xfrm>
            <a:off x="562649" y="4794547"/>
            <a:ext cx="1556836" cy="276999"/>
          </a:xfrm>
          <a:prstGeom prst="rect">
            <a:avLst/>
          </a:prstGeom>
        </p:spPr>
        <p:txBody>
          <a:bodyPr wrap="none">
            <a:spAutoFit/>
          </a:bodyPr>
          <a:lstStyle/>
          <a:p>
            <a:r>
              <a:rPr lang="en-US" altLang="ko-KR" sz="1200">
                <a:latin typeface="+mj-lt"/>
              </a:rPr>
              <a:t>2) </a:t>
            </a:r>
            <a:r>
              <a:rPr lang="ko-KR" altLang="en-US" sz="1200">
                <a:latin typeface="+mj-lt"/>
              </a:rPr>
              <a:t>서블릿 객체 생성</a:t>
            </a:r>
          </a:p>
        </p:txBody>
      </p:sp>
      <p:sp>
        <p:nvSpPr>
          <p:cNvPr id="13" name="직사각형 12">
            <a:extLst>
              <a:ext uri="{FF2B5EF4-FFF2-40B4-BE49-F238E27FC236}">
                <a16:creationId xmlns:a16="http://schemas.microsoft.com/office/drawing/2014/main" id="{4CB30DD8-F667-4A97-B227-998CDF3F969F}"/>
              </a:ext>
            </a:extLst>
          </p:cNvPr>
          <p:cNvSpPr/>
          <p:nvPr/>
        </p:nvSpPr>
        <p:spPr>
          <a:xfrm>
            <a:off x="888427" y="5024739"/>
            <a:ext cx="4744931" cy="623248"/>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latin typeface="+mj-lt"/>
              </a:rPr>
              <a:t>컨테이너는 서블릿 클래스를 로드한 후</a:t>
            </a:r>
            <a:r>
              <a:rPr lang="en-US" altLang="ko-KR" sz="1200">
                <a:latin typeface="+mj-lt"/>
              </a:rPr>
              <a:t> </a:t>
            </a:r>
            <a:r>
              <a:rPr lang="ko-KR" altLang="en-US" sz="1200">
                <a:latin typeface="+mj-lt"/>
              </a:rPr>
              <a:t>서블릿 객체를 생성한다</a:t>
            </a:r>
            <a:endParaRPr lang="en-US" altLang="ko-KR" sz="1200">
              <a:latin typeface="+mj-lt"/>
            </a:endParaRPr>
          </a:p>
          <a:p>
            <a:pPr marL="171450" indent="-171450">
              <a:lnSpc>
                <a:spcPct val="150000"/>
              </a:lnSpc>
              <a:buFont typeface="Arial" panose="020B0604020202020204" pitchFamily="34" charset="0"/>
              <a:buChar char="•"/>
            </a:pPr>
            <a:r>
              <a:rPr lang="ko-KR" altLang="en-US" sz="1200">
                <a:latin typeface="+mj-lt"/>
              </a:rPr>
              <a:t>서블릿 객체는 싱글톤으로 한 개만 생성된다</a:t>
            </a:r>
            <a:endParaRPr lang="en-US" altLang="ko-KR" sz="1200">
              <a:latin typeface="+mj-lt"/>
            </a:endParaRPr>
          </a:p>
        </p:txBody>
      </p:sp>
      <p:sp>
        <p:nvSpPr>
          <p:cNvPr id="2" name="Rectangle 1">
            <a:extLst>
              <a:ext uri="{FF2B5EF4-FFF2-40B4-BE49-F238E27FC236}">
                <a16:creationId xmlns:a16="http://schemas.microsoft.com/office/drawing/2014/main" id="{784962CF-03F1-4271-3EB7-55E598725A58}"/>
              </a:ext>
            </a:extLst>
          </p:cNvPr>
          <p:cNvSpPr>
            <a:spLocks noChangeArrowheads="1"/>
          </p:cNvSpPr>
          <p:nvPr/>
        </p:nvSpPr>
        <p:spPr bwMode="auto">
          <a:xfrm>
            <a:off x="1179986" y="2914888"/>
            <a:ext cx="4453372" cy="1443152"/>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BCBEC4"/>
                </a:solidFill>
                <a:effectLst/>
                <a:latin typeface="Arial Unicode MS"/>
                <a:ea typeface="JetBrains Mono"/>
              </a:rPr>
              <a:t>&lt;</a:t>
            </a:r>
            <a:r>
              <a:rPr kumimoji="0" lang="ko-KR" altLang="ko-KR" sz="1200" b="0" i="0" u="none" strike="noStrike" cap="none" normalizeH="0" baseline="0">
                <a:ln>
                  <a:noFill/>
                </a:ln>
                <a:solidFill>
                  <a:srgbClr val="16BAAC"/>
                </a:solidFill>
                <a:effectLst/>
                <a:latin typeface="Arial Unicode MS"/>
                <a:ea typeface="JetBrains Mono"/>
              </a:rPr>
              <a:t>servlet</a:t>
            </a:r>
            <a:r>
              <a:rPr kumimoji="0" lang="ko-KR" altLang="ko-KR" sz="1200" b="0" i="0" u="none" strike="noStrike" cap="none" normalizeH="0" baseline="0">
                <a:ln>
                  <a:noFill/>
                </a:ln>
                <a:solidFill>
                  <a:srgbClr val="BCBEC4"/>
                </a:solidFill>
                <a:effectLst/>
                <a:latin typeface="Arial Unicode MS"/>
                <a:ea typeface="JetBrains Mono"/>
              </a:rPr>
              <a:t>&gt;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&lt;</a:t>
            </a:r>
            <a:r>
              <a:rPr kumimoji="0" lang="ko-KR" altLang="ko-KR" sz="1200" b="0" i="0" u="none" strike="noStrike" cap="none" normalizeH="0" baseline="0">
                <a:ln>
                  <a:noFill/>
                </a:ln>
                <a:solidFill>
                  <a:srgbClr val="16BAAC"/>
                </a:solidFill>
                <a:effectLst/>
                <a:latin typeface="Arial Unicode MS"/>
                <a:ea typeface="JetBrains Mono"/>
              </a:rPr>
              <a:t>servlet</a:t>
            </a:r>
            <a:r>
              <a:rPr kumimoji="0" lang="ko-KR" altLang="ko-KR" sz="1200" b="0" i="0" u="none" strike="noStrike" cap="none" normalizeH="0" baseline="0">
                <a:ln>
                  <a:noFill/>
                </a:ln>
                <a:solidFill>
                  <a:srgbClr val="BCBEC4"/>
                </a:solidFill>
                <a:effectLst/>
                <a:latin typeface="Arial Unicode MS"/>
                <a:ea typeface="JetBrains Mono"/>
              </a:rPr>
              <a:t>-name&gt;customServlet&lt;/servlet-name&gt;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&lt;</a:t>
            </a:r>
            <a:r>
              <a:rPr kumimoji="0" lang="ko-KR" altLang="ko-KR" sz="1200" b="0" i="0" u="none" strike="noStrike" cap="none" normalizeH="0" baseline="0">
                <a:ln>
                  <a:noFill/>
                </a:ln>
                <a:solidFill>
                  <a:srgbClr val="16BAAC"/>
                </a:solidFill>
                <a:effectLst/>
                <a:latin typeface="Arial Unicode MS"/>
                <a:ea typeface="JetBrains Mono"/>
              </a:rPr>
              <a:t>servlet</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CF8E6D"/>
                </a:solidFill>
                <a:effectLst/>
                <a:latin typeface="Arial Unicode MS"/>
                <a:ea typeface="JetBrains Mono"/>
              </a:rPr>
              <a:t>class</a:t>
            </a:r>
            <a:r>
              <a:rPr kumimoji="0" lang="ko-KR" altLang="ko-KR" sz="1200" b="0" i="0" u="none" strike="noStrike" cap="none" normalizeH="0" baseline="0">
                <a:ln>
                  <a:noFill/>
                </a:ln>
                <a:solidFill>
                  <a:srgbClr val="BCBEC4"/>
                </a:solidFill>
                <a:effectLst/>
                <a:latin typeface="Arial Unicode MS"/>
                <a:ea typeface="JetBrains Mono"/>
              </a:rPr>
              <a:t>&gt;com.custom.CustomServlet&lt;/servlet-</a:t>
            </a:r>
            <a:r>
              <a:rPr kumimoji="0" lang="ko-KR" altLang="ko-KR" sz="1200" b="0" i="0" u="none" strike="noStrike" cap="none" normalizeH="0" baseline="0">
                <a:ln>
                  <a:noFill/>
                </a:ln>
                <a:solidFill>
                  <a:srgbClr val="CF8E6D"/>
                </a:solidFill>
                <a:effectLst/>
                <a:latin typeface="Arial Unicode MS"/>
                <a:ea typeface="JetBrains Mono"/>
              </a:rPr>
              <a:t>class</a:t>
            </a:r>
            <a:r>
              <a:rPr kumimoji="0" lang="ko-KR" altLang="ko-KR" sz="1200" b="0" i="0" u="none" strike="noStrike" cap="none" normalizeH="0" baseline="0">
                <a:ln>
                  <a:noFill/>
                </a:ln>
                <a:solidFill>
                  <a:srgbClr val="BCBEC4"/>
                </a:solidFill>
                <a:effectLst/>
                <a:latin typeface="Arial Unicode MS"/>
                <a:ea typeface="JetBrains Mono"/>
              </a:rPr>
              <a:t>&gt;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&lt;</a:t>
            </a:r>
            <a:r>
              <a:rPr kumimoji="0" lang="ko-KR" altLang="ko-KR" sz="1200" b="0" i="0" u="none" strike="noStrike" cap="none" normalizeH="0" baseline="0">
                <a:ln>
                  <a:noFill/>
                </a:ln>
                <a:solidFill>
                  <a:srgbClr val="16BAAC"/>
                </a:solidFill>
                <a:effectLst/>
                <a:latin typeface="Arial Unicode MS"/>
                <a:ea typeface="JetBrains Mono"/>
              </a:rPr>
              <a:t>load</a:t>
            </a:r>
            <a:r>
              <a:rPr kumimoji="0" lang="ko-KR" altLang="ko-KR" sz="1200" b="0" i="0" u="none" strike="noStrike" cap="none" normalizeH="0" baseline="0">
                <a:ln>
                  <a:noFill/>
                </a:ln>
                <a:solidFill>
                  <a:srgbClr val="BCBEC4"/>
                </a:solidFill>
                <a:effectLst/>
                <a:latin typeface="Arial Unicode MS"/>
                <a:ea typeface="JetBrains Mono"/>
              </a:rPr>
              <a:t>-on-startup&gt;</a:t>
            </a:r>
            <a:r>
              <a:rPr kumimoji="0" lang="ko-KR" altLang="ko-KR" sz="1200" b="0" i="0" u="none" strike="noStrike" cap="none" normalizeH="0" baseline="0">
                <a:ln>
                  <a:noFill/>
                </a:ln>
                <a:solidFill>
                  <a:srgbClr val="2AACB8"/>
                </a:solidFill>
                <a:effectLst/>
                <a:latin typeface="Arial Unicode MS"/>
                <a:ea typeface="JetBrains Mono"/>
              </a:rPr>
              <a:t>1</a:t>
            </a:r>
            <a:r>
              <a:rPr kumimoji="0" lang="ko-KR" altLang="ko-KR" sz="1200" b="0" i="0" u="none" strike="noStrike" cap="none" normalizeH="0" baseline="0">
                <a:ln>
                  <a:noFill/>
                </a:ln>
                <a:solidFill>
                  <a:srgbClr val="BCBEC4"/>
                </a:solidFill>
                <a:effectLst/>
                <a:latin typeface="Arial Unicode MS"/>
                <a:ea typeface="JetBrains Mono"/>
              </a:rPr>
              <a:t>&lt;/load-on-startup&gt;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&lt;/servlet&gt;</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3" name="직사각형 2">
            <a:extLst>
              <a:ext uri="{FF2B5EF4-FFF2-40B4-BE49-F238E27FC236}">
                <a16:creationId xmlns:a16="http://schemas.microsoft.com/office/drawing/2014/main" id="{E0D72378-CDEF-7647-F567-FC571C721606}"/>
              </a:ext>
            </a:extLst>
          </p:cNvPr>
          <p:cNvSpPr/>
          <p:nvPr/>
        </p:nvSpPr>
        <p:spPr>
          <a:xfrm>
            <a:off x="496476" y="812678"/>
            <a:ext cx="9477702"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latin typeface="+mj-lt"/>
              </a:rPr>
              <a:t>서블릿은 서블릿 컨테이너에 의해 클래스 로드 및 객체 생성이 이루어지며 서블릿의 생명주기는 </a:t>
            </a:r>
            <a:r>
              <a:rPr lang="en-US" altLang="ko-KR" sz="1200">
                <a:latin typeface="+mj-lt"/>
              </a:rPr>
              <a:t>init, service, destroy </a:t>
            </a:r>
            <a:r>
              <a:rPr lang="ko-KR" altLang="en-US" sz="1200">
                <a:latin typeface="+mj-lt"/>
              </a:rPr>
              <a:t>과정을 거친다</a:t>
            </a:r>
            <a:endParaRPr lang="en-US" altLang="ko-KR" sz="1200">
              <a:latin typeface="+mj-lt"/>
            </a:endParaRPr>
          </a:p>
        </p:txBody>
      </p:sp>
      <p:sp>
        <p:nvSpPr>
          <p:cNvPr id="4" name="직사각형 3">
            <a:extLst>
              <a:ext uri="{FF2B5EF4-FFF2-40B4-BE49-F238E27FC236}">
                <a16:creationId xmlns:a16="http://schemas.microsoft.com/office/drawing/2014/main" id="{4D572DA2-5E15-F843-C21E-D44C56D4115F}"/>
              </a:ext>
            </a:extLst>
          </p:cNvPr>
          <p:cNvSpPr/>
          <p:nvPr/>
        </p:nvSpPr>
        <p:spPr>
          <a:xfrm>
            <a:off x="270945" y="1529075"/>
            <a:ext cx="2565126"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j-lt"/>
              </a:rPr>
              <a:t>서블릿 로드 및 생성</a:t>
            </a:r>
          </a:p>
        </p:txBody>
      </p:sp>
    </p:spTree>
    <p:extLst>
      <p:ext uri="{BB962C8B-B14F-4D97-AF65-F5344CB8AC3E}">
        <p14:creationId xmlns:p14="http://schemas.microsoft.com/office/powerpoint/2010/main" val="1007496886"/>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C5241E-586D-0C1A-85C1-720105CA62B4}"/>
            </a:ext>
          </a:extLst>
        </p:cNvPr>
        <p:cNvGrpSpPr/>
        <p:nvPr/>
      </p:nvGrpSpPr>
      <p:grpSpPr>
        <a:xfrm>
          <a:off x="0" y="0"/>
          <a:ext cx="0" cy="0"/>
          <a:chOff x="0" y="0"/>
          <a:chExt cx="0" cy="0"/>
        </a:xfrm>
      </p:grpSpPr>
      <p:sp>
        <p:nvSpPr>
          <p:cNvPr id="73" name="직사각형 72">
            <a:extLst>
              <a:ext uri="{FF2B5EF4-FFF2-40B4-BE49-F238E27FC236}">
                <a16:creationId xmlns:a16="http://schemas.microsoft.com/office/drawing/2014/main" id="{24256128-785E-1E1F-F450-941FBCCDCECA}"/>
              </a:ext>
            </a:extLst>
          </p:cNvPr>
          <p:cNvSpPr/>
          <p:nvPr/>
        </p:nvSpPr>
        <p:spPr>
          <a:xfrm>
            <a:off x="370207" y="627229"/>
            <a:ext cx="10187504"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latin typeface="+mn-ea"/>
              </a:rPr>
              <a:t>스프링 </a:t>
            </a:r>
            <a:r>
              <a:rPr lang="en-US" altLang="ko-KR" sz="1200">
                <a:latin typeface="+mn-ea"/>
              </a:rPr>
              <a:t>MVC </a:t>
            </a:r>
            <a:r>
              <a:rPr lang="ko-KR" altLang="en-US" sz="1200">
                <a:latin typeface="+mn-ea"/>
              </a:rPr>
              <a:t>에서 </a:t>
            </a:r>
            <a:r>
              <a:rPr lang="en-US" altLang="ko-KR" sz="1200">
                <a:latin typeface="+mn-ea"/>
              </a:rPr>
              <a:t>View </a:t>
            </a:r>
            <a:r>
              <a:rPr lang="ko-KR" altLang="en-US" sz="1200">
                <a:latin typeface="+mn-ea"/>
              </a:rPr>
              <a:t>는 웹 페이지를 사용자에게 보여주는 역할을 한다</a:t>
            </a:r>
            <a:endParaRPr lang="en-US" altLang="ko-KR" sz="1200">
              <a:latin typeface="+mn-ea"/>
            </a:endParaRPr>
          </a:p>
          <a:p>
            <a:pPr marL="171450" indent="-171450">
              <a:lnSpc>
                <a:spcPct val="150000"/>
              </a:lnSpc>
              <a:buFont typeface="Arial" panose="020B0604020202020204" pitchFamily="34" charset="0"/>
              <a:buChar char="•"/>
            </a:pPr>
            <a:r>
              <a:rPr lang="en-US" altLang="ko-KR" sz="1200">
                <a:latin typeface="+mn-ea"/>
              </a:rPr>
              <a:t>View </a:t>
            </a:r>
            <a:r>
              <a:rPr lang="ko-KR" altLang="en-US" sz="1200">
                <a:latin typeface="+mn-ea"/>
              </a:rPr>
              <a:t>는 컨트롤러가 처리한 데이터를 사용자에게 보여주는 화면이며 사용자가 볼 수 있는 </a:t>
            </a:r>
            <a:r>
              <a:rPr lang="en-US" altLang="ko-KR" sz="1200">
                <a:latin typeface="+mn-ea"/>
              </a:rPr>
              <a:t>HTML, JSON </a:t>
            </a:r>
            <a:r>
              <a:rPr lang="ko-KR" altLang="en-US" sz="1200">
                <a:latin typeface="+mn-ea"/>
              </a:rPr>
              <a:t>같은 결과물을 만들어주는 역할을 한다</a:t>
            </a:r>
            <a:endParaRPr lang="en-US" altLang="ko-KR" sz="1200">
              <a:latin typeface="+mn-ea"/>
            </a:endParaRPr>
          </a:p>
        </p:txBody>
      </p:sp>
      <p:sp>
        <p:nvSpPr>
          <p:cNvPr id="74" name="직사각형 73">
            <a:extLst>
              <a:ext uri="{FF2B5EF4-FFF2-40B4-BE49-F238E27FC236}">
                <a16:creationId xmlns:a16="http://schemas.microsoft.com/office/drawing/2014/main" id="{1A9339C1-EE21-14E4-DF93-B4E0E75E88AD}"/>
              </a:ext>
            </a:extLst>
          </p:cNvPr>
          <p:cNvSpPr/>
          <p:nvPr/>
        </p:nvSpPr>
        <p:spPr>
          <a:xfrm>
            <a:off x="198756" y="202792"/>
            <a:ext cx="1003801"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View</a:t>
            </a:r>
            <a:endParaRPr lang="ko-KR" altLang="en-US" b="1">
              <a:solidFill>
                <a:schemeClr val="accent1">
                  <a:lumMod val="75000"/>
                </a:schemeClr>
              </a:solidFill>
              <a:latin typeface="+mn-ea"/>
            </a:endParaRPr>
          </a:p>
        </p:txBody>
      </p:sp>
      <p:pic>
        <p:nvPicPr>
          <p:cNvPr id="3" name="그림 2">
            <a:extLst>
              <a:ext uri="{FF2B5EF4-FFF2-40B4-BE49-F238E27FC236}">
                <a16:creationId xmlns:a16="http://schemas.microsoft.com/office/drawing/2014/main" id="{8D2BC432-380B-90A6-DA2F-4BE36AEEA444}"/>
              </a:ext>
            </a:extLst>
          </p:cNvPr>
          <p:cNvPicPr>
            <a:picLocks noChangeAspect="1"/>
          </p:cNvPicPr>
          <p:nvPr/>
        </p:nvPicPr>
        <p:blipFill>
          <a:blip r:embed="rId3"/>
          <a:stretch>
            <a:fillRect/>
          </a:stretch>
        </p:blipFill>
        <p:spPr>
          <a:xfrm>
            <a:off x="2863955" y="2968676"/>
            <a:ext cx="4470896" cy="920648"/>
          </a:xfrm>
          <a:prstGeom prst="rect">
            <a:avLst/>
          </a:prstGeom>
        </p:spPr>
      </p:pic>
      <p:sp>
        <p:nvSpPr>
          <p:cNvPr id="6" name="직사각형 5">
            <a:extLst>
              <a:ext uri="{FF2B5EF4-FFF2-40B4-BE49-F238E27FC236}">
                <a16:creationId xmlns:a16="http://schemas.microsoft.com/office/drawing/2014/main" id="{F96E83D5-E40E-23D0-95CD-A900D3A8FE32}"/>
              </a:ext>
            </a:extLst>
          </p:cNvPr>
          <p:cNvSpPr/>
          <p:nvPr/>
        </p:nvSpPr>
        <p:spPr>
          <a:xfrm>
            <a:off x="198756" y="1931828"/>
            <a:ext cx="1165704"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계층도</a:t>
            </a:r>
          </a:p>
        </p:txBody>
      </p:sp>
      <p:sp>
        <p:nvSpPr>
          <p:cNvPr id="7" name="모서리가 둥근 직사각형 38">
            <a:extLst>
              <a:ext uri="{FF2B5EF4-FFF2-40B4-BE49-F238E27FC236}">
                <a16:creationId xmlns:a16="http://schemas.microsoft.com/office/drawing/2014/main" id="{2D669DF9-F581-DB01-F331-C3B1A070095D}"/>
              </a:ext>
            </a:extLst>
          </p:cNvPr>
          <p:cNvSpPr/>
          <p:nvPr/>
        </p:nvSpPr>
        <p:spPr>
          <a:xfrm>
            <a:off x="637338" y="4791733"/>
            <a:ext cx="1155837"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JstlView</a:t>
            </a:r>
            <a:endParaRPr lang="en-US" altLang="ko-KR" sz="1400">
              <a:solidFill>
                <a:schemeClr val="bg1"/>
              </a:solidFill>
              <a:effectLst/>
            </a:endParaRPr>
          </a:p>
        </p:txBody>
      </p:sp>
      <p:sp>
        <p:nvSpPr>
          <p:cNvPr id="8" name="모서리가 둥근 직사각형 38">
            <a:extLst>
              <a:ext uri="{FF2B5EF4-FFF2-40B4-BE49-F238E27FC236}">
                <a16:creationId xmlns:a16="http://schemas.microsoft.com/office/drawing/2014/main" id="{DA44C23D-82F9-49A7-50CC-185F63A3EC3C}"/>
              </a:ext>
            </a:extLst>
          </p:cNvPr>
          <p:cNvSpPr/>
          <p:nvPr/>
        </p:nvSpPr>
        <p:spPr>
          <a:xfrm>
            <a:off x="2066349" y="4791733"/>
            <a:ext cx="1585314"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ThymeleafView</a:t>
            </a:r>
            <a:endParaRPr lang="en-US" altLang="ko-KR" sz="1400">
              <a:solidFill>
                <a:schemeClr val="bg1"/>
              </a:solidFill>
              <a:effectLst/>
            </a:endParaRPr>
          </a:p>
        </p:txBody>
      </p:sp>
      <p:sp>
        <p:nvSpPr>
          <p:cNvPr id="9" name="모서리가 둥근 직사각형 38">
            <a:extLst>
              <a:ext uri="{FF2B5EF4-FFF2-40B4-BE49-F238E27FC236}">
                <a16:creationId xmlns:a16="http://schemas.microsoft.com/office/drawing/2014/main" id="{5E3BFDCF-CC4E-19E2-5BF2-BE670DC8BEF8}"/>
              </a:ext>
            </a:extLst>
          </p:cNvPr>
          <p:cNvSpPr/>
          <p:nvPr/>
        </p:nvSpPr>
        <p:spPr>
          <a:xfrm>
            <a:off x="3815994" y="4791733"/>
            <a:ext cx="2566994"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MappingJackson2JsonView</a:t>
            </a:r>
            <a:endParaRPr lang="en-US" altLang="ko-KR" sz="1400">
              <a:solidFill>
                <a:schemeClr val="bg1"/>
              </a:solidFill>
              <a:effectLst/>
            </a:endParaRPr>
          </a:p>
        </p:txBody>
      </p:sp>
      <p:sp>
        <p:nvSpPr>
          <p:cNvPr id="10" name="모서리가 둥근 직사각형 38">
            <a:extLst>
              <a:ext uri="{FF2B5EF4-FFF2-40B4-BE49-F238E27FC236}">
                <a16:creationId xmlns:a16="http://schemas.microsoft.com/office/drawing/2014/main" id="{166C1F15-80CA-D022-C4C5-4A9DBEC9E20B}"/>
              </a:ext>
            </a:extLst>
          </p:cNvPr>
          <p:cNvSpPr/>
          <p:nvPr/>
        </p:nvSpPr>
        <p:spPr>
          <a:xfrm>
            <a:off x="6642254" y="4821271"/>
            <a:ext cx="2513622"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MappingJackson2XmlView</a:t>
            </a:r>
            <a:endParaRPr lang="en-US" altLang="ko-KR" sz="1400">
              <a:solidFill>
                <a:schemeClr val="bg1"/>
              </a:solidFill>
              <a:effectLst/>
            </a:endParaRPr>
          </a:p>
        </p:txBody>
      </p:sp>
      <p:sp>
        <p:nvSpPr>
          <p:cNvPr id="11" name="모서리가 둥근 직사각형 38">
            <a:extLst>
              <a:ext uri="{FF2B5EF4-FFF2-40B4-BE49-F238E27FC236}">
                <a16:creationId xmlns:a16="http://schemas.microsoft.com/office/drawing/2014/main" id="{FA6710B5-B0B5-45B9-7063-0B786CB19890}"/>
              </a:ext>
            </a:extLst>
          </p:cNvPr>
          <p:cNvSpPr/>
          <p:nvPr/>
        </p:nvSpPr>
        <p:spPr>
          <a:xfrm>
            <a:off x="9494364" y="4821271"/>
            <a:ext cx="1240931"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ExcelView</a:t>
            </a:r>
            <a:endParaRPr lang="en-US" altLang="ko-KR" sz="1400">
              <a:solidFill>
                <a:schemeClr val="bg1"/>
              </a:solidFill>
              <a:effectLst/>
            </a:endParaRPr>
          </a:p>
        </p:txBody>
      </p:sp>
      <p:cxnSp>
        <p:nvCxnSpPr>
          <p:cNvPr id="5" name="연결선: 꺾임 4">
            <a:extLst>
              <a:ext uri="{FF2B5EF4-FFF2-40B4-BE49-F238E27FC236}">
                <a16:creationId xmlns:a16="http://schemas.microsoft.com/office/drawing/2014/main" id="{79D93D78-9D85-1AC9-DC0F-095686ADFD28}"/>
              </a:ext>
            </a:extLst>
          </p:cNvPr>
          <p:cNvCxnSpPr>
            <a:cxnSpLocks/>
            <a:stCxn id="7" idx="0"/>
            <a:endCxn id="3" idx="2"/>
          </p:cNvCxnSpPr>
          <p:nvPr/>
        </p:nvCxnSpPr>
        <p:spPr>
          <a:xfrm rot="5400000" flipH="1" flipV="1">
            <a:off x="2706126" y="2398456"/>
            <a:ext cx="902409" cy="3884146"/>
          </a:xfrm>
          <a:prstGeom prst="bentConnector3">
            <a:avLst>
              <a:gd name="adj1" fmla="val 48026"/>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연결선: 꺾임 12">
            <a:extLst>
              <a:ext uri="{FF2B5EF4-FFF2-40B4-BE49-F238E27FC236}">
                <a16:creationId xmlns:a16="http://schemas.microsoft.com/office/drawing/2014/main" id="{D0A4309D-BE39-3A8C-4D48-A5BE1D3BEBBB}"/>
              </a:ext>
            </a:extLst>
          </p:cNvPr>
          <p:cNvCxnSpPr>
            <a:cxnSpLocks/>
            <a:stCxn id="8" idx="0"/>
            <a:endCxn id="3" idx="2"/>
          </p:cNvCxnSpPr>
          <p:nvPr/>
        </p:nvCxnSpPr>
        <p:spPr>
          <a:xfrm rot="5400000" flipH="1" flipV="1">
            <a:off x="3528000" y="3220331"/>
            <a:ext cx="902409" cy="2240397"/>
          </a:xfrm>
          <a:prstGeom prst="bentConnector3">
            <a:avLst>
              <a:gd name="adj1" fmla="val 48026"/>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연결선: 꺾임 14">
            <a:extLst>
              <a:ext uri="{FF2B5EF4-FFF2-40B4-BE49-F238E27FC236}">
                <a16:creationId xmlns:a16="http://schemas.microsoft.com/office/drawing/2014/main" id="{C13C7322-7F30-21E3-7D76-8F7947D7F920}"/>
              </a:ext>
            </a:extLst>
          </p:cNvPr>
          <p:cNvCxnSpPr>
            <a:cxnSpLocks/>
            <a:stCxn id="10" idx="0"/>
            <a:endCxn id="3" idx="2"/>
          </p:cNvCxnSpPr>
          <p:nvPr/>
        </p:nvCxnSpPr>
        <p:spPr>
          <a:xfrm rot="16200000" flipV="1">
            <a:off x="6033261" y="2955467"/>
            <a:ext cx="931947" cy="2799662"/>
          </a:xfrm>
          <a:prstGeom prst="bent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연결선: 꺾임 16">
            <a:extLst>
              <a:ext uri="{FF2B5EF4-FFF2-40B4-BE49-F238E27FC236}">
                <a16:creationId xmlns:a16="http://schemas.microsoft.com/office/drawing/2014/main" id="{789698F7-A9CF-D221-C185-2CEAE7A34703}"/>
              </a:ext>
            </a:extLst>
          </p:cNvPr>
          <p:cNvCxnSpPr>
            <a:cxnSpLocks/>
            <a:stCxn id="11" idx="0"/>
            <a:endCxn id="3" idx="2"/>
          </p:cNvCxnSpPr>
          <p:nvPr/>
        </p:nvCxnSpPr>
        <p:spPr>
          <a:xfrm rot="16200000" flipV="1">
            <a:off x="7141144" y="1847584"/>
            <a:ext cx="931947" cy="5015427"/>
          </a:xfrm>
          <a:prstGeom prst="bent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73979ED5-96EF-1B92-2E2B-924FC1C6D02B}"/>
              </a:ext>
            </a:extLst>
          </p:cNvPr>
          <p:cNvCxnSpPr>
            <a:cxnSpLocks/>
            <a:stCxn id="9" idx="0"/>
            <a:endCxn id="3" idx="2"/>
          </p:cNvCxnSpPr>
          <p:nvPr/>
        </p:nvCxnSpPr>
        <p:spPr>
          <a:xfrm flipH="1" flipV="1">
            <a:off x="5099403" y="3889324"/>
            <a:ext cx="88" cy="90240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14712920"/>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939A195E-1D68-4737-B384-98E1A8209A48}"/>
              </a:ext>
            </a:extLst>
          </p:cNvPr>
          <p:cNvSpPr/>
          <p:nvPr/>
        </p:nvSpPr>
        <p:spPr>
          <a:xfrm>
            <a:off x="252195" y="244552"/>
            <a:ext cx="1927964"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ViewResolver</a:t>
            </a:r>
            <a:endParaRPr lang="ko-KR" altLang="en-US" b="1">
              <a:solidFill>
                <a:schemeClr val="accent1">
                  <a:lumMod val="75000"/>
                </a:schemeClr>
              </a:solidFill>
              <a:latin typeface="+mn-ea"/>
            </a:endParaRPr>
          </a:p>
        </p:txBody>
      </p:sp>
      <p:sp>
        <p:nvSpPr>
          <p:cNvPr id="7" name="모서리가 둥근 직사각형 38">
            <a:extLst>
              <a:ext uri="{FF2B5EF4-FFF2-40B4-BE49-F238E27FC236}">
                <a16:creationId xmlns:a16="http://schemas.microsoft.com/office/drawing/2014/main" id="{683076BF-ACA3-425F-BEC1-A9A8E1E4DA65}"/>
              </a:ext>
            </a:extLst>
          </p:cNvPr>
          <p:cNvSpPr/>
          <p:nvPr/>
        </p:nvSpPr>
        <p:spPr>
          <a:xfrm>
            <a:off x="318652" y="4989294"/>
            <a:ext cx="2985692"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ContentNegotiatingViewResolver</a:t>
            </a:r>
            <a:endParaRPr lang="en-US" altLang="ko-KR" sz="1400">
              <a:solidFill>
                <a:schemeClr val="bg1"/>
              </a:solidFill>
              <a:effectLst/>
            </a:endParaRPr>
          </a:p>
        </p:txBody>
      </p:sp>
      <p:sp>
        <p:nvSpPr>
          <p:cNvPr id="8" name="모서리가 둥근 직사각형 38">
            <a:extLst>
              <a:ext uri="{FF2B5EF4-FFF2-40B4-BE49-F238E27FC236}">
                <a16:creationId xmlns:a16="http://schemas.microsoft.com/office/drawing/2014/main" id="{A8FAA4FA-5D03-4F47-BDDA-C18A8C7F8899}"/>
              </a:ext>
            </a:extLst>
          </p:cNvPr>
          <p:cNvSpPr/>
          <p:nvPr/>
        </p:nvSpPr>
        <p:spPr>
          <a:xfrm>
            <a:off x="2879419" y="4408202"/>
            <a:ext cx="2688576"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InternalResourceViewResolver</a:t>
            </a:r>
            <a:endParaRPr lang="en-US" altLang="ko-KR" sz="1400">
              <a:solidFill>
                <a:schemeClr val="bg1"/>
              </a:solidFill>
              <a:effectLst/>
            </a:endParaRPr>
          </a:p>
        </p:txBody>
      </p:sp>
      <p:sp>
        <p:nvSpPr>
          <p:cNvPr id="9" name="모서리가 둥근 직사각형 38">
            <a:extLst>
              <a:ext uri="{FF2B5EF4-FFF2-40B4-BE49-F238E27FC236}">
                <a16:creationId xmlns:a16="http://schemas.microsoft.com/office/drawing/2014/main" id="{E8C60BFA-5B6F-46F1-A9A9-349CB6F767BF}"/>
              </a:ext>
            </a:extLst>
          </p:cNvPr>
          <p:cNvSpPr/>
          <p:nvPr/>
        </p:nvSpPr>
        <p:spPr>
          <a:xfrm>
            <a:off x="5707934" y="4408202"/>
            <a:ext cx="2146402"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ThymeleafViewResolver</a:t>
            </a:r>
            <a:endParaRPr lang="en-US" altLang="ko-KR" sz="1400">
              <a:solidFill>
                <a:schemeClr val="bg1"/>
              </a:solidFill>
              <a:effectLst/>
            </a:endParaRPr>
          </a:p>
        </p:txBody>
      </p:sp>
      <p:sp>
        <p:nvSpPr>
          <p:cNvPr id="10" name="모서리가 둥근 직사각형 38">
            <a:extLst>
              <a:ext uri="{FF2B5EF4-FFF2-40B4-BE49-F238E27FC236}">
                <a16:creationId xmlns:a16="http://schemas.microsoft.com/office/drawing/2014/main" id="{3B1E092D-6DD7-43C6-97A8-FFAD347CBF96}"/>
              </a:ext>
            </a:extLst>
          </p:cNvPr>
          <p:cNvSpPr/>
          <p:nvPr/>
        </p:nvSpPr>
        <p:spPr>
          <a:xfrm>
            <a:off x="7982594" y="4403922"/>
            <a:ext cx="2173143"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BeanNameViewResolver</a:t>
            </a:r>
            <a:endParaRPr lang="en-US" altLang="ko-KR" sz="1400">
              <a:solidFill>
                <a:schemeClr val="bg1"/>
              </a:solidFill>
              <a:effectLst/>
            </a:endParaRPr>
          </a:p>
        </p:txBody>
      </p:sp>
      <p:sp>
        <p:nvSpPr>
          <p:cNvPr id="11" name="모서리가 둥근 직사각형 38">
            <a:extLst>
              <a:ext uri="{FF2B5EF4-FFF2-40B4-BE49-F238E27FC236}">
                <a16:creationId xmlns:a16="http://schemas.microsoft.com/office/drawing/2014/main" id="{EC3F816A-82E2-491E-8110-18263566EBC1}"/>
              </a:ext>
            </a:extLst>
          </p:cNvPr>
          <p:cNvSpPr/>
          <p:nvPr/>
        </p:nvSpPr>
        <p:spPr>
          <a:xfrm>
            <a:off x="9696244" y="4989294"/>
            <a:ext cx="2173143"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UrlBasedViewResolver</a:t>
            </a:r>
            <a:endParaRPr lang="en-US" altLang="ko-KR" sz="1400">
              <a:solidFill>
                <a:schemeClr val="bg1"/>
              </a:solidFill>
              <a:effectLst/>
            </a:endParaRPr>
          </a:p>
        </p:txBody>
      </p:sp>
      <p:cxnSp>
        <p:nvCxnSpPr>
          <p:cNvPr id="5" name="연결선: 꺾임 4">
            <a:extLst>
              <a:ext uri="{FF2B5EF4-FFF2-40B4-BE49-F238E27FC236}">
                <a16:creationId xmlns:a16="http://schemas.microsoft.com/office/drawing/2014/main" id="{7A4D795D-FD26-4AC9-AEA0-5C65C7CCDA16}"/>
              </a:ext>
            </a:extLst>
          </p:cNvPr>
          <p:cNvCxnSpPr>
            <a:cxnSpLocks/>
            <a:stCxn id="7" idx="0"/>
            <a:endCxn id="20" idx="2"/>
          </p:cNvCxnSpPr>
          <p:nvPr/>
        </p:nvCxnSpPr>
        <p:spPr>
          <a:xfrm rot="5400000" flipH="1" flipV="1">
            <a:off x="2994193" y="2403813"/>
            <a:ext cx="1402787" cy="3768177"/>
          </a:xfrm>
          <a:prstGeom prst="bentConnector3">
            <a:avLst>
              <a:gd name="adj1" fmla="val 70585"/>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연결선: 꺾임 12">
            <a:extLst>
              <a:ext uri="{FF2B5EF4-FFF2-40B4-BE49-F238E27FC236}">
                <a16:creationId xmlns:a16="http://schemas.microsoft.com/office/drawing/2014/main" id="{A268FD70-BA5D-48E2-9408-7665B8A78AA1}"/>
              </a:ext>
            </a:extLst>
          </p:cNvPr>
          <p:cNvCxnSpPr>
            <a:cxnSpLocks/>
            <a:stCxn id="8" idx="0"/>
            <a:endCxn id="20" idx="2"/>
          </p:cNvCxnSpPr>
          <p:nvPr/>
        </p:nvCxnSpPr>
        <p:spPr>
          <a:xfrm rot="5400000" flipH="1" flipV="1">
            <a:off x="4490844" y="3319371"/>
            <a:ext cx="821695" cy="1355968"/>
          </a:xfrm>
          <a:prstGeom prst="bent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연결선: 꺾임 14">
            <a:extLst>
              <a:ext uri="{FF2B5EF4-FFF2-40B4-BE49-F238E27FC236}">
                <a16:creationId xmlns:a16="http://schemas.microsoft.com/office/drawing/2014/main" id="{8DDCAC65-D9CC-46D2-B026-C7D8D8F46C21}"/>
              </a:ext>
            </a:extLst>
          </p:cNvPr>
          <p:cNvCxnSpPr>
            <a:cxnSpLocks/>
            <a:stCxn id="10" idx="0"/>
            <a:endCxn id="20" idx="2"/>
          </p:cNvCxnSpPr>
          <p:nvPr/>
        </p:nvCxnSpPr>
        <p:spPr>
          <a:xfrm rot="16200000" flipV="1">
            <a:off x="6915714" y="2250469"/>
            <a:ext cx="817415" cy="3489491"/>
          </a:xfrm>
          <a:prstGeom prst="bent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연결선: 꺾임 16">
            <a:extLst>
              <a:ext uri="{FF2B5EF4-FFF2-40B4-BE49-F238E27FC236}">
                <a16:creationId xmlns:a16="http://schemas.microsoft.com/office/drawing/2014/main" id="{BAE57FA1-D618-4C14-9101-62D29C5CF4BB}"/>
              </a:ext>
            </a:extLst>
          </p:cNvPr>
          <p:cNvCxnSpPr>
            <a:cxnSpLocks/>
            <a:stCxn id="11" idx="0"/>
            <a:endCxn id="20" idx="2"/>
          </p:cNvCxnSpPr>
          <p:nvPr/>
        </p:nvCxnSpPr>
        <p:spPr>
          <a:xfrm rot="16200000" flipV="1">
            <a:off x="7479853" y="1686330"/>
            <a:ext cx="1402787" cy="5203141"/>
          </a:xfrm>
          <a:prstGeom prst="bentConnector3">
            <a:avLst>
              <a:gd name="adj1" fmla="val 7101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직사각형 17">
            <a:extLst>
              <a:ext uri="{FF2B5EF4-FFF2-40B4-BE49-F238E27FC236}">
                <a16:creationId xmlns:a16="http://schemas.microsoft.com/office/drawing/2014/main" id="{2BFB58BC-8692-4197-B864-C5E61A2FE97C}"/>
              </a:ext>
            </a:extLst>
          </p:cNvPr>
          <p:cNvSpPr/>
          <p:nvPr/>
        </p:nvSpPr>
        <p:spPr>
          <a:xfrm>
            <a:off x="370207" y="627229"/>
            <a:ext cx="11065731"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latin typeface="+mn-ea"/>
              </a:rPr>
              <a:t>스프링의 </a:t>
            </a:r>
            <a:r>
              <a:rPr lang="en-US" altLang="ko-KR" sz="1200">
                <a:latin typeface="+mn-ea"/>
              </a:rPr>
              <a:t>View </a:t>
            </a:r>
            <a:r>
              <a:rPr lang="ko-KR" altLang="en-US" sz="1200">
                <a:latin typeface="+mn-ea"/>
              </a:rPr>
              <a:t>시스템은 </a:t>
            </a:r>
            <a:r>
              <a:rPr lang="en-US" altLang="ko-KR" sz="1200">
                <a:latin typeface="+mn-ea"/>
              </a:rPr>
              <a:t>ViewResolver </a:t>
            </a:r>
            <a:r>
              <a:rPr lang="ko-KR" altLang="en-US" sz="1200">
                <a:latin typeface="+mn-ea"/>
              </a:rPr>
              <a:t>와 </a:t>
            </a:r>
            <a:r>
              <a:rPr lang="en-US" altLang="ko-KR" sz="1200">
                <a:latin typeface="+mn-ea"/>
              </a:rPr>
              <a:t>View </a:t>
            </a:r>
            <a:r>
              <a:rPr lang="ko-KR" altLang="en-US" sz="1200">
                <a:latin typeface="+mn-ea"/>
              </a:rPr>
              <a:t>인터페이스를 기반으로 동작하며 </a:t>
            </a:r>
            <a:r>
              <a:rPr lang="en-US" altLang="ko-KR" sz="1200">
                <a:latin typeface="+mn-ea"/>
              </a:rPr>
              <a:t>ViewResolver </a:t>
            </a:r>
            <a:r>
              <a:rPr lang="ko-KR" altLang="en-US" sz="1200">
                <a:latin typeface="+mn-ea"/>
              </a:rPr>
              <a:t>는 특정 </a:t>
            </a:r>
            <a:r>
              <a:rPr lang="en-US" altLang="ko-KR" sz="1200">
                <a:latin typeface="+mn-ea"/>
              </a:rPr>
              <a:t>URL </a:t>
            </a:r>
            <a:r>
              <a:rPr lang="ko-KR" altLang="en-US" sz="1200">
                <a:latin typeface="+mn-ea"/>
              </a:rPr>
              <a:t>요청에 따라 어떤 </a:t>
            </a:r>
            <a:r>
              <a:rPr lang="en-US" altLang="ko-KR" sz="1200">
                <a:latin typeface="+mn-ea"/>
              </a:rPr>
              <a:t>View</a:t>
            </a:r>
            <a:r>
              <a:rPr lang="ko-KR" altLang="en-US" sz="1200">
                <a:latin typeface="+mn-ea"/>
              </a:rPr>
              <a:t>를 사용할지를 결정하는 역할을 하고</a:t>
            </a:r>
            <a:r>
              <a:rPr lang="en-US" altLang="ko-KR" sz="1200">
                <a:latin typeface="+mn-ea"/>
              </a:rPr>
              <a:t> View</a:t>
            </a:r>
            <a:r>
              <a:rPr lang="ko-KR" altLang="en-US" sz="1200">
                <a:latin typeface="+mn-ea"/>
              </a:rPr>
              <a:t>는 최종적으로 데이터를 렌더링하여 클라이언트에 반환한다</a:t>
            </a:r>
            <a:endParaRPr lang="en-US" altLang="ko-KR" sz="1200">
              <a:latin typeface="+mn-ea"/>
            </a:endParaRPr>
          </a:p>
        </p:txBody>
      </p:sp>
      <p:sp>
        <p:nvSpPr>
          <p:cNvPr id="19" name="직사각형 18">
            <a:extLst>
              <a:ext uri="{FF2B5EF4-FFF2-40B4-BE49-F238E27FC236}">
                <a16:creationId xmlns:a16="http://schemas.microsoft.com/office/drawing/2014/main" id="{7A8B4624-E5D2-47A3-949E-9DB60D2E5F6F}"/>
              </a:ext>
            </a:extLst>
          </p:cNvPr>
          <p:cNvSpPr/>
          <p:nvPr/>
        </p:nvSpPr>
        <p:spPr>
          <a:xfrm>
            <a:off x="252195" y="2087839"/>
            <a:ext cx="1165704"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계층도</a:t>
            </a:r>
          </a:p>
        </p:txBody>
      </p:sp>
      <p:pic>
        <p:nvPicPr>
          <p:cNvPr id="20" name="그림 19">
            <a:extLst>
              <a:ext uri="{FF2B5EF4-FFF2-40B4-BE49-F238E27FC236}">
                <a16:creationId xmlns:a16="http://schemas.microsoft.com/office/drawing/2014/main" id="{8ABFA4B2-9235-4AA7-AE14-DDE0B16B56A1}"/>
              </a:ext>
            </a:extLst>
          </p:cNvPr>
          <p:cNvPicPr>
            <a:picLocks noChangeAspect="1"/>
          </p:cNvPicPr>
          <p:nvPr/>
        </p:nvPicPr>
        <p:blipFill>
          <a:blip r:embed="rId3"/>
          <a:stretch>
            <a:fillRect/>
          </a:stretch>
        </p:blipFill>
        <p:spPr>
          <a:xfrm>
            <a:off x="4046185" y="2861925"/>
            <a:ext cx="3066980" cy="724582"/>
          </a:xfrm>
          <a:prstGeom prst="rect">
            <a:avLst/>
          </a:prstGeom>
        </p:spPr>
      </p:pic>
      <p:cxnSp>
        <p:nvCxnSpPr>
          <p:cNvPr id="28" name="연결선: 꺾임 27">
            <a:extLst>
              <a:ext uri="{FF2B5EF4-FFF2-40B4-BE49-F238E27FC236}">
                <a16:creationId xmlns:a16="http://schemas.microsoft.com/office/drawing/2014/main" id="{3B67D544-C8D8-4580-9BF2-82A8B65A8921}"/>
              </a:ext>
            </a:extLst>
          </p:cNvPr>
          <p:cNvCxnSpPr>
            <a:stCxn id="9" idx="0"/>
            <a:endCxn id="20" idx="2"/>
          </p:cNvCxnSpPr>
          <p:nvPr/>
        </p:nvCxnSpPr>
        <p:spPr>
          <a:xfrm rot="16200000" flipV="1">
            <a:off x="5769558" y="3396625"/>
            <a:ext cx="821695" cy="1201460"/>
          </a:xfrm>
          <a:prstGeom prst="bent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직사각형 38">
            <a:extLst>
              <a:ext uri="{FF2B5EF4-FFF2-40B4-BE49-F238E27FC236}">
                <a16:creationId xmlns:a16="http://schemas.microsoft.com/office/drawing/2014/main" id="{C635D43D-3642-4A10-A6CC-681DC9DAAA4C}"/>
              </a:ext>
            </a:extLst>
          </p:cNvPr>
          <p:cNvSpPr/>
          <p:nvPr/>
        </p:nvSpPr>
        <p:spPr>
          <a:xfrm>
            <a:off x="377827" y="5547068"/>
            <a:ext cx="2758940" cy="333617"/>
          </a:xfrm>
          <a:prstGeom prst="rect">
            <a:avLst/>
          </a:prstGeom>
        </p:spPr>
        <p:txBody>
          <a:bodyPr wrap="square">
            <a:spAutoFit/>
          </a:bodyPr>
          <a:lstStyle/>
          <a:p>
            <a:pPr>
              <a:lnSpc>
                <a:spcPct val="150000"/>
              </a:lnSpc>
            </a:pPr>
            <a:r>
              <a:rPr lang="ko-KR" altLang="en-US" sz="1200"/>
              <a:t>요청 헤더에 따라 동적으로 뷰를 선택</a:t>
            </a:r>
            <a:endParaRPr lang="en-US" altLang="ko-KR" sz="1200">
              <a:latin typeface="+mn-ea"/>
            </a:endParaRPr>
          </a:p>
        </p:txBody>
      </p:sp>
      <p:sp>
        <p:nvSpPr>
          <p:cNvPr id="40" name="직사각형 39">
            <a:extLst>
              <a:ext uri="{FF2B5EF4-FFF2-40B4-BE49-F238E27FC236}">
                <a16:creationId xmlns:a16="http://schemas.microsoft.com/office/drawing/2014/main" id="{A975A974-7A93-4724-B096-5961CB311BF2}"/>
              </a:ext>
            </a:extLst>
          </p:cNvPr>
          <p:cNvSpPr/>
          <p:nvPr/>
        </p:nvSpPr>
        <p:spPr>
          <a:xfrm>
            <a:off x="3304344" y="4883081"/>
            <a:ext cx="1904930" cy="610616"/>
          </a:xfrm>
          <a:prstGeom prst="rect">
            <a:avLst/>
          </a:prstGeom>
        </p:spPr>
        <p:txBody>
          <a:bodyPr wrap="square">
            <a:spAutoFit/>
          </a:bodyPr>
          <a:lstStyle/>
          <a:p>
            <a:pPr algn="ctr">
              <a:lnSpc>
                <a:spcPct val="150000"/>
              </a:lnSpc>
            </a:pPr>
            <a:r>
              <a:rPr lang="en-US" altLang="ko-KR" sz="1200"/>
              <a:t>InternalResourceView JstlView</a:t>
            </a:r>
            <a:endParaRPr lang="en-US" altLang="ko-KR" sz="1200">
              <a:latin typeface="+mn-ea"/>
            </a:endParaRPr>
          </a:p>
        </p:txBody>
      </p:sp>
      <p:sp>
        <p:nvSpPr>
          <p:cNvPr id="41" name="직사각형 40">
            <a:extLst>
              <a:ext uri="{FF2B5EF4-FFF2-40B4-BE49-F238E27FC236}">
                <a16:creationId xmlns:a16="http://schemas.microsoft.com/office/drawing/2014/main" id="{8A3E62D1-A583-48CD-9A30-B4DD22E1B4A4}"/>
              </a:ext>
            </a:extLst>
          </p:cNvPr>
          <p:cNvSpPr/>
          <p:nvPr/>
        </p:nvSpPr>
        <p:spPr>
          <a:xfrm>
            <a:off x="6166455" y="4906258"/>
            <a:ext cx="1267028" cy="333617"/>
          </a:xfrm>
          <a:prstGeom prst="rect">
            <a:avLst/>
          </a:prstGeom>
        </p:spPr>
        <p:txBody>
          <a:bodyPr wrap="square">
            <a:spAutoFit/>
          </a:bodyPr>
          <a:lstStyle/>
          <a:p>
            <a:pPr>
              <a:lnSpc>
                <a:spcPct val="150000"/>
              </a:lnSpc>
            </a:pPr>
            <a:r>
              <a:rPr lang="en-US" altLang="ko-KR" sz="1200">
                <a:latin typeface="+mn-ea"/>
              </a:rPr>
              <a:t>ThymeleafView</a:t>
            </a:r>
          </a:p>
        </p:txBody>
      </p:sp>
      <p:sp>
        <p:nvSpPr>
          <p:cNvPr id="42" name="직사각형 41">
            <a:extLst>
              <a:ext uri="{FF2B5EF4-FFF2-40B4-BE49-F238E27FC236}">
                <a16:creationId xmlns:a16="http://schemas.microsoft.com/office/drawing/2014/main" id="{268E013C-5840-4EDE-954A-E86E9CBD745C}"/>
              </a:ext>
            </a:extLst>
          </p:cNvPr>
          <p:cNvSpPr/>
          <p:nvPr/>
        </p:nvSpPr>
        <p:spPr>
          <a:xfrm>
            <a:off x="8033314" y="4896281"/>
            <a:ext cx="1523712" cy="610616"/>
          </a:xfrm>
          <a:prstGeom prst="rect">
            <a:avLst/>
          </a:prstGeom>
        </p:spPr>
        <p:txBody>
          <a:bodyPr wrap="square">
            <a:spAutoFit/>
          </a:bodyPr>
          <a:lstStyle/>
          <a:p>
            <a:pPr>
              <a:lnSpc>
                <a:spcPct val="150000"/>
              </a:lnSpc>
            </a:pPr>
            <a:r>
              <a:rPr lang="ko-KR" altLang="en-US" sz="1200">
                <a:latin typeface="+mn-ea"/>
              </a:rPr>
              <a:t>빈 이름과 동일한 이름을 가진 뷰</a:t>
            </a:r>
            <a:endParaRPr lang="en-US" altLang="ko-KR" sz="1200">
              <a:latin typeface="+mn-ea"/>
            </a:endParaRPr>
          </a:p>
        </p:txBody>
      </p:sp>
      <p:sp>
        <p:nvSpPr>
          <p:cNvPr id="43" name="직사각형 42">
            <a:extLst>
              <a:ext uri="{FF2B5EF4-FFF2-40B4-BE49-F238E27FC236}">
                <a16:creationId xmlns:a16="http://schemas.microsoft.com/office/drawing/2014/main" id="{905116E8-07E6-4B1F-8D9F-CAAE25AAD756}"/>
              </a:ext>
            </a:extLst>
          </p:cNvPr>
          <p:cNvSpPr/>
          <p:nvPr/>
        </p:nvSpPr>
        <p:spPr>
          <a:xfrm>
            <a:off x="9932310" y="5491247"/>
            <a:ext cx="1793214" cy="333617"/>
          </a:xfrm>
          <a:prstGeom prst="rect">
            <a:avLst/>
          </a:prstGeom>
        </p:spPr>
        <p:txBody>
          <a:bodyPr wrap="square">
            <a:spAutoFit/>
          </a:bodyPr>
          <a:lstStyle/>
          <a:p>
            <a:pPr>
              <a:lnSpc>
                <a:spcPct val="150000"/>
              </a:lnSpc>
            </a:pPr>
            <a:r>
              <a:rPr lang="en-US" altLang="ko-KR" sz="1200"/>
              <a:t>URL </a:t>
            </a:r>
            <a:r>
              <a:rPr lang="ko-KR" altLang="en-US" sz="1200"/>
              <a:t>경로에 기반한 뷰</a:t>
            </a:r>
            <a:endParaRPr lang="en-US" altLang="ko-KR" sz="1200">
              <a:latin typeface="+mn-ea"/>
            </a:endParaRPr>
          </a:p>
        </p:txBody>
      </p:sp>
    </p:spTree>
    <p:extLst>
      <p:ext uri="{BB962C8B-B14F-4D97-AF65-F5344CB8AC3E}">
        <p14:creationId xmlns:p14="http://schemas.microsoft.com/office/powerpoint/2010/main" val="4205293755"/>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8E2D20-6CB1-15E1-A3C9-E37925019035}"/>
            </a:ext>
          </a:extLst>
        </p:cNvPr>
        <p:cNvGrpSpPr/>
        <p:nvPr/>
      </p:nvGrpSpPr>
      <p:grpSpPr>
        <a:xfrm>
          <a:off x="0" y="0"/>
          <a:ext cx="0" cy="0"/>
          <a:chOff x="0" y="0"/>
          <a:chExt cx="0" cy="0"/>
        </a:xfrm>
      </p:grpSpPr>
      <p:grpSp>
        <p:nvGrpSpPr>
          <p:cNvPr id="8" name="그룹 7">
            <a:extLst>
              <a:ext uri="{FF2B5EF4-FFF2-40B4-BE49-F238E27FC236}">
                <a16:creationId xmlns:a16="http://schemas.microsoft.com/office/drawing/2014/main" id="{5AA97366-5F27-E9F5-2833-D37BBFF8682F}"/>
              </a:ext>
            </a:extLst>
          </p:cNvPr>
          <p:cNvGrpSpPr/>
          <p:nvPr/>
        </p:nvGrpSpPr>
        <p:grpSpPr>
          <a:xfrm>
            <a:off x="6889086" y="2202230"/>
            <a:ext cx="3567364" cy="1218300"/>
            <a:chOff x="1041860" y="1507777"/>
            <a:chExt cx="4258051" cy="1454178"/>
          </a:xfrm>
        </p:grpSpPr>
        <p:pic>
          <p:nvPicPr>
            <p:cNvPr id="4" name="그림 3">
              <a:extLst>
                <a:ext uri="{FF2B5EF4-FFF2-40B4-BE49-F238E27FC236}">
                  <a16:creationId xmlns:a16="http://schemas.microsoft.com/office/drawing/2014/main" id="{351D9541-43D9-F07A-B6E1-56AABBCB9C38}"/>
                </a:ext>
              </a:extLst>
            </p:cNvPr>
            <p:cNvPicPr>
              <a:picLocks noChangeAspect="1"/>
            </p:cNvPicPr>
            <p:nvPr/>
          </p:nvPicPr>
          <p:blipFill>
            <a:blip r:embed="rId3"/>
            <a:srcRect r="21029" b="88772"/>
            <a:stretch/>
          </p:blipFill>
          <p:spPr>
            <a:xfrm>
              <a:off x="1041860" y="1507777"/>
              <a:ext cx="4258051" cy="290944"/>
            </a:xfrm>
            <a:prstGeom prst="rect">
              <a:avLst/>
            </a:prstGeom>
          </p:spPr>
        </p:pic>
        <p:pic>
          <p:nvPicPr>
            <p:cNvPr id="5" name="그림 4">
              <a:extLst>
                <a:ext uri="{FF2B5EF4-FFF2-40B4-BE49-F238E27FC236}">
                  <a16:creationId xmlns:a16="http://schemas.microsoft.com/office/drawing/2014/main" id="{AF7282E4-24A9-7988-8353-8AAB4B2B335C}"/>
                </a:ext>
              </a:extLst>
            </p:cNvPr>
            <p:cNvPicPr>
              <a:picLocks noChangeAspect="1"/>
            </p:cNvPicPr>
            <p:nvPr/>
          </p:nvPicPr>
          <p:blipFill>
            <a:blip r:embed="rId3"/>
            <a:srcRect t="55108" r="21029"/>
            <a:stretch/>
          </p:blipFill>
          <p:spPr>
            <a:xfrm>
              <a:off x="1041860" y="1798721"/>
              <a:ext cx="4258051" cy="1163234"/>
            </a:xfrm>
            <a:prstGeom prst="rect">
              <a:avLst/>
            </a:prstGeom>
          </p:spPr>
        </p:pic>
      </p:grpSp>
      <p:sp>
        <p:nvSpPr>
          <p:cNvPr id="12" name="직사각형 11">
            <a:extLst>
              <a:ext uri="{FF2B5EF4-FFF2-40B4-BE49-F238E27FC236}">
                <a16:creationId xmlns:a16="http://schemas.microsoft.com/office/drawing/2014/main" id="{1284FD09-1E83-904C-CDA9-DC1DBB1E4E66}"/>
              </a:ext>
            </a:extLst>
          </p:cNvPr>
          <p:cNvSpPr/>
          <p:nvPr/>
        </p:nvSpPr>
        <p:spPr>
          <a:xfrm>
            <a:off x="180004" y="136066"/>
            <a:ext cx="2702215"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ViewResolver </a:t>
            </a:r>
            <a:r>
              <a:rPr lang="ko-KR" altLang="en-US" b="1">
                <a:solidFill>
                  <a:schemeClr val="accent1">
                    <a:lumMod val="75000"/>
                  </a:schemeClr>
                </a:solidFill>
                <a:latin typeface="+mn-ea"/>
              </a:rPr>
              <a:t>구현체</a:t>
            </a:r>
          </a:p>
        </p:txBody>
      </p:sp>
      <p:sp>
        <p:nvSpPr>
          <p:cNvPr id="17" name="직사각형 16">
            <a:extLst>
              <a:ext uri="{FF2B5EF4-FFF2-40B4-BE49-F238E27FC236}">
                <a16:creationId xmlns:a16="http://schemas.microsoft.com/office/drawing/2014/main" id="{4201809D-71E2-B820-9C5C-A933D54DD647}"/>
              </a:ext>
            </a:extLst>
          </p:cNvPr>
          <p:cNvSpPr/>
          <p:nvPr/>
        </p:nvSpPr>
        <p:spPr>
          <a:xfrm>
            <a:off x="369419" y="552845"/>
            <a:ext cx="11822581" cy="1164614"/>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latin typeface="+mn-ea"/>
              </a:rPr>
              <a:t>스프링</a:t>
            </a:r>
            <a:r>
              <a:rPr lang="en-US" altLang="ko-KR" sz="1200">
                <a:latin typeface="+mn-ea"/>
              </a:rPr>
              <a:t> MVC </a:t>
            </a:r>
            <a:r>
              <a:rPr lang="ko-KR" altLang="en-US" sz="1200">
                <a:latin typeface="+mn-ea"/>
              </a:rPr>
              <a:t>는 초기화 시점에 자동으로 기본 </a:t>
            </a:r>
            <a:r>
              <a:rPr lang="en-US" altLang="ko-KR" sz="1200">
                <a:latin typeface="+mn-ea"/>
              </a:rPr>
              <a:t>ViewResolver </a:t>
            </a:r>
            <a:r>
              <a:rPr lang="ko-KR" altLang="en-US" sz="1200">
                <a:latin typeface="+mn-ea"/>
              </a:rPr>
              <a:t>구현체를 생성하고 등록한다</a:t>
            </a:r>
            <a:endParaRPr lang="en-US" altLang="ko-KR" sz="1200">
              <a:latin typeface="+mn-ea"/>
            </a:endParaRPr>
          </a:p>
          <a:p>
            <a:pPr marL="171450" indent="-171450">
              <a:lnSpc>
                <a:spcPct val="150000"/>
              </a:lnSpc>
              <a:buFont typeface="Arial" panose="020B0604020202020204" pitchFamily="34" charset="0"/>
              <a:buChar char="•"/>
            </a:pPr>
            <a:r>
              <a:rPr lang="en-US" altLang="ko-KR" sz="1200">
                <a:latin typeface="+mn-ea"/>
              </a:rPr>
              <a:t>ContentNegotiatingViewResolver,</a:t>
            </a:r>
            <a:r>
              <a:rPr lang="ko-KR" altLang="en-US" sz="1200">
                <a:latin typeface="+mn-ea"/>
              </a:rPr>
              <a:t> </a:t>
            </a:r>
            <a:r>
              <a:rPr lang="en-US" altLang="ko-KR" sz="1200">
                <a:latin typeface="+mn-ea"/>
              </a:rPr>
              <a:t>InternalResourceViewResolver,</a:t>
            </a:r>
            <a:r>
              <a:rPr lang="ko-KR" altLang="en-US" sz="1200">
                <a:latin typeface="+mn-ea"/>
              </a:rPr>
              <a:t> </a:t>
            </a:r>
            <a:r>
              <a:rPr lang="en-US" altLang="ko-KR" sz="1200">
                <a:latin typeface="+mn-ea"/>
              </a:rPr>
              <a:t>ViewResolverComposite,</a:t>
            </a:r>
            <a:r>
              <a:rPr lang="ko-KR" altLang="en-US" sz="1200">
                <a:latin typeface="+mn-ea"/>
              </a:rPr>
              <a:t> 그리고 타임리프 의존성이 추가 되면 </a:t>
            </a:r>
            <a:r>
              <a:rPr lang="en-US" altLang="ko-KR" sz="1200">
                <a:latin typeface="+mn-ea"/>
              </a:rPr>
              <a:t>ThymeleafViewResolver </a:t>
            </a:r>
            <a:r>
              <a:rPr lang="ko-KR" altLang="en-US" sz="1200">
                <a:latin typeface="+mn-ea"/>
              </a:rPr>
              <a:t>까지 포함한다</a:t>
            </a:r>
            <a:endParaRPr lang="en-US" altLang="ko-KR" sz="1200">
              <a:latin typeface="+mn-ea"/>
            </a:endParaRPr>
          </a:p>
          <a:p>
            <a:pPr marL="171450" indent="-171450">
              <a:lnSpc>
                <a:spcPct val="150000"/>
              </a:lnSpc>
              <a:buFont typeface="Arial" panose="020B0604020202020204" pitchFamily="34" charset="0"/>
              <a:buChar char="•"/>
            </a:pPr>
            <a:r>
              <a:rPr lang="en-US" altLang="ko-KR" sz="1200">
                <a:latin typeface="+mn-ea"/>
              </a:rPr>
              <a:t>ContentNegotiatingViewResolver </a:t>
            </a:r>
            <a:r>
              <a:rPr lang="ko-KR" altLang="en-US" sz="1200">
                <a:latin typeface="+mn-ea"/>
              </a:rPr>
              <a:t>가 가장 우선 순위가 높으며 이 클래스 안에 </a:t>
            </a:r>
            <a:r>
              <a:rPr lang="en-US" altLang="ko-KR" sz="1200">
                <a:latin typeface="+mn-ea"/>
              </a:rPr>
              <a:t>ThymeleafViewResolver, InternalResourceViewResolver, ViewResolverComposite </a:t>
            </a:r>
            <a:r>
              <a:rPr lang="ko-KR" altLang="en-US" sz="1200">
                <a:latin typeface="+mn-ea"/>
              </a:rPr>
              <a:t>가 목록으로 저장되어 있으며 </a:t>
            </a:r>
            <a:r>
              <a:rPr lang="en-US" altLang="ko-KR" sz="1200">
                <a:latin typeface="+mn-ea"/>
              </a:rPr>
              <a:t>ThymeleafViewResolver </a:t>
            </a:r>
            <a:r>
              <a:rPr lang="ko-KR" altLang="en-US" sz="1200">
                <a:latin typeface="+mn-ea"/>
              </a:rPr>
              <a:t>가 우선순위가 가장 높다</a:t>
            </a:r>
            <a:endParaRPr lang="en-US" altLang="ko-KR" sz="1200">
              <a:latin typeface="+mn-ea"/>
            </a:endParaRPr>
          </a:p>
        </p:txBody>
      </p:sp>
      <p:pic>
        <p:nvPicPr>
          <p:cNvPr id="19" name="그림 18">
            <a:extLst>
              <a:ext uri="{FF2B5EF4-FFF2-40B4-BE49-F238E27FC236}">
                <a16:creationId xmlns:a16="http://schemas.microsoft.com/office/drawing/2014/main" id="{429B7AAD-45A6-19D1-FD8E-C9C8E0195D3A}"/>
              </a:ext>
            </a:extLst>
          </p:cNvPr>
          <p:cNvPicPr>
            <a:picLocks noChangeAspect="1"/>
          </p:cNvPicPr>
          <p:nvPr/>
        </p:nvPicPr>
        <p:blipFill>
          <a:blip r:embed="rId4"/>
          <a:stretch>
            <a:fillRect/>
          </a:stretch>
        </p:blipFill>
        <p:spPr>
          <a:xfrm>
            <a:off x="2984488" y="2230992"/>
            <a:ext cx="3451629" cy="1214462"/>
          </a:xfrm>
          <a:prstGeom prst="rect">
            <a:avLst/>
          </a:prstGeom>
        </p:spPr>
      </p:pic>
      <p:sp>
        <p:nvSpPr>
          <p:cNvPr id="23" name="모서리가 둥근 직사각형 38">
            <a:extLst>
              <a:ext uri="{FF2B5EF4-FFF2-40B4-BE49-F238E27FC236}">
                <a16:creationId xmlns:a16="http://schemas.microsoft.com/office/drawing/2014/main" id="{F843FB89-1D19-9F31-5F17-69159E57F810}"/>
              </a:ext>
            </a:extLst>
          </p:cNvPr>
          <p:cNvSpPr/>
          <p:nvPr/>
        </p:nvSpPr>
        <p:spPr>
          <a:xfrm>
            <a:off x="614284" y="2591335"/>
            <a:ext cx="1642646"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DispatcherServlet</a:t>
            </a:r>
            <a:endParaRPr lang="en-US" altLang="ko-KR" sz="1400">
              <a:solidFill>
                <a:schemeClr val="tx1"/>
              </a:solidFill>
              <a:effectLst/>
            </a:endParaRPr>
          </a:p>
        </p:txBody>
      </p:sp>
      <p:cxnSp>
        <p:nvCxnSpPr>
          <p:cNvPr id="25" name="직선 화살표 연결선 24">
            <a:extLst>
              <a:ext uri="{FF2B5EF4-FFF2-40B4-BE49-F238E27FC236}">
                <a16:creationId xmlns:a16="http://schemas.microsoft.com/office/drawing/2014/main" id="{43B2A1FC-C876-2493-5772-0638B5FBEEFA}"/>
              </a:ext>
            </a:extLst>
          </p:cNvPr>
          <p:cNvCxnSpPr>
            <a:stCxn id="23" idx="3"/>
            <a:endCxn id="19" idx="1"/>
          </p:cNvCxnSpPr>
          <p:nvPr/>
        </p:nvCxnSpPr>
        <p:spPr>
          <a:xfrm>
            <a:off x="2256930" y="2838223"/>
            <a:ext cx="727558"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직선 화살표 연결선 29">
            <a:extLst>
              <a:ext uri="{FF2B5EF4-FFF2-40B4-BE49-F238E27FC236}">
                <a16:creationId xmlns:a16="http://schemas.microsoft.com/office/drawing/2014/main" id="{F55BAF2D-3ECB-866E-E330-234B55BC7B07}"/>
              </a:ext>
            </a:extLst>
          </p:cNvPr>
          <p:cNvCxnSpPr>
            <a:cxnSpLocks/>
          </p:cNvCxnSpPr>
          <p:nvPr/>
        </p:nvCxnSpPr>
        <p:spPr>
          <a:xfrm flipV="1">
            <a:off x="6139947" y="2374221"/>
            <a:ext cx="947662" cy="205374"/>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4" name="직사각형 33">
            <a:extLst>
              <a:ext uri="{FF2B5EF4-FFF2-40B4-BE49-F238E27FC236}">
                <a16:creationId xmlns:a16="http://schemas.microsoft.com/office/drawing/2014/main" id="{ED8BD887-E1D9-D576-B30B-0DBFBFCC1F19}"/>
              </a:ext>
            </a:extLst>
          </p:cNvPr>
          <p:cNvSpPr/>
          <p:nvPr/>
        </p:nvSpPr>
        <p:spPr>
          <a:xfrm>
            <a:off x="3622514" y="2445981"/>
            <a:ext cx="2517433" cy="276843"/>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 name="직사각형 34">
            <a:extLst>
              <a:ext uri="{FF2B5EF4-FFF2-40B4-BE49-F238E27FC236}">
                <a16:creationId xmlns:a16="http://schemas.microsoft.com/office/drawing/2014/main" id="{1A0DEA81-5B97-2260-A49E-ECB1CE50B179}"/>
              </a:ext>
            </a:extLst>
          </p:cNvPr>
          <p:cNvSpPr/>
          <p:nvPr/>
        </p:nvSpPr>
        <p:spPr>
          <a:xfrm>
            <a:off x="7270087" y="2658103"/>
            <a:ext cx="2517433" cy="276843"/>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7" name="직사각형 36">
            <a:extLst>
              <a:ext uri="{FF2B5EF4-FFF2-40B4-BE49-F238E27FC236}">
                <a16:creationId xmlns:a16="http://schemas.microsoft.com/office/drawing/2014/main" id="{91B50397-6E6F-5306-F06E-C5491E84D02B}"/>
              </a:ext>
            </a:extLst>
          </p:cNvPr>
          <p:cNvSpPr/>
          <p:nvPr/>
        </p:nvSpPr>
        <p:spPr>
          <a:xfrm>
            <a:off x="369419" y="4504275"/>
            <a:ext cx="10164228"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b="1">
                <a:latin typeface="+mn-ea"/>
              </a:rPr>
              <a:t>ContentNegotiatingViewResolver</a:t>
            </a:r>
            <a:r>
              <a:rPr lang="en-US" altLang="ko-KR" sz="1200" b="1">
                <a:solidFill>
                  <a:schemeClr val="tx1"/>
                </a:solidFill>
              </a:rPr>
              <a:t> </a:t>
            </a:r>
            <a:r>
              <a:rPr lang="ko-KR" altLang="en-US" sz="1200" b="1">
                <a:solidFill>
                  <a:schemeClr val="tx1"/>
                </a:solidFill>
              </a:rPr>
              <a:t>은</a:t>
            </a:r>
            <a:r>
              <a:rPr lang="en-US" altLang="ko-KR" sz="1200" b="1">
                <a:latin typeface="+mn-ea"/>
              </a:rPr>
              <a:t> </a:t>
            </a:r>
            <a:r>
              <a:rPr lang="ko-KR" altLang="en-US" sz="1200" b="1">
                <a:latin typeface="+mn-ea"/>
              </a:rPr>
              <a:t>각 </a:t>
            </a:r>
            <a:r>
              <a:rPr lang="en-US" altLang="ko-KR" sz="1200" b="1">
                <a:latin typeface="+mn-ea"/>
              </a:rPr>
              <a:t>ViewResolver </a:t>
            </a:r>
            <a:r>
              <a:rPr lang="ko-KR" altLang="en-US" sz="1200" b="1">
                <a:latin typeface="+mn-ea"/>
              </a:rPr>
              <a:t>에 의해 생성된 </a:t>
            </a:r>
            <a:r>
              <a:rPr lang="en-US" altLang="ko-KR" sz="1200" b="1">
                <a:latin typeface="+mn-ea"/>
              </a:rPr>
              <a:t>View </a:t>
            </a:r>
            <a:r>
              <a:rPr lang="ko-KR" altLang="en-US" sz="1200" b="1">
                <a:latin typeface="+mn-ea"/>
              </a:rPr>
              <a:t>객체들을 순회하며 가장 적합한 </a:t>
            </a:r>
            <a:r>
              <a:rPr lang="en-US" altLang="ko-KR" sz="1200" b="1">
                <a:latin typeface="+mn-ea"/>
              </a:rPr>
              <a:t>View </a:t>
            </a:r>
            <a:r>
              <a:rPr lang="ko-KR" altLang="en-US" sz="1200" b="1">
                <a:latin typeface="+mn-ea"/>
              </a:rPr>
              <a:t>를</a:t>
            </a:r>
            <a:r>
              <a:rPr lang="en-US" altLang="ko-KR" sz="1200" b="1">
                <a:latin typeface="+mn-ea"/>
              </a:rPr>
              <a:t> </a:t>
            </a:r>
            <a:r>
              <a:rPr lang="ko-KR" altLang="en-US" sz="1200" b="1">
                <a:latin typeface="+mn-ea"/>
              </a:rPr>
              <a:t>결정해서 반환한다</a:t>
            </a:r>
            <a:endParaRPr lang="en-US" altLang="ko-KR" sz="1200" b="1">
              <a:latin typeface="+mn-ea"/>
            </a:endParaRPr>
          </a:p>
        </p:txBody>
      </p:sp>
      <p:sp>
        <p:nvSpPr>
          <p:cNvPr id="38" name="직사각형 37">
            <a:extLst>
              <a:ext uri="{FF2B5EF4-FFF2-40B4-BE49-F238E27FC236}">
                <a16:creationId xmlns:a16="http://schemas.microsoft.com/office/drawing/2014/main" id="{9AE2746B-2256-722E-57CA-C669027E1780}"/>
              </a:ext>
            </a:extLst>
          </p:cNvPr>
          <p:cNvSpPr/>
          <p:nvPr/>
        </p:nvSpPr>
        <p:spPr>
          <a:xfrm>
            <a:off x="180005" y="4097045"/>
            <a:ext cx="3939733"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ViewResolver </a:t>
            </a:r>
            <a:r>
              <a:rPr lang="ko-KR" altLang="en-US" b="1">
                <a:solidFill>
                  <a:schemeClr val="accent1">
                    <a:lumMod val="75000"/>
                  </a:schemeClr>
                </a:solidFill>
                <a:latin typeface="+mn-ea"/>
              </a:rPr>
              <a:t>의 </a:t>
            </a:r>
            <a:r>
              <a:rPr lang="en-US" altLang="ko-KR" b="1">
                <a:solidFill>
                  <a:schemeClr val="accent1">
                    <a:lumMod val="75000"/>
                  </a:schemeClr>
                </a:solidFill>
                <a:latin typeface="+mn-ea"/>
              </a:rPr>
              <a:t>View </a:t>
            </a:r>
            <a:r>
              <a:rPr lang="ko-KR" altLang="en-US" b="1">
                <a:solidFill>
                  <a:schemeClr val="accent1">
                    <a:lumMod val="75000"/>
                  </a:schemeClr>
                </a:solidFill>
                <a:latin typeface="+mn-ea"/>
              </a:rPr>
              <a:t>결정 기준</a:t>
            </a:r>
          </a:p>
        </p:txBody>
      </p:sp>
      <p:sp>
        <p:nvSpPr>
          <p:cNvPr id="39" name="직사각형 38">
            <a:extLst>
              <a:ext uri="{FF2B5EF4-FFF2-40B4-BE49-F238E27FC236}">
                <a16:creationId xmlns:a16="http://schemas.microsoft.com/office/drawing/2014/main" id="{2D4BC09E-30AE-564F-BEBB-39A3D4BF7E67}"/>
              </a:ext>
            </a:extLst>
          </p:cNvPr>
          <p:cNvSpPr/>
          <p:nvPr/>
        </p:nvSpPr>
        <p:spPr>
          <a:xfrm>
            <a:off x="506496" y="4970908"/>
            <a:ext cx="11266901" cy="887615"/>
          </a:xfrm>
          <a:prstGeom prst="rect">
            <a:avLst/>
          </a:prstGeom>
        </p:spPr>
        <p:txBody>
          <a:bodyPr wrap="square">
            <a:spAutoFit/>
          </a:bodyPr>
          <a:lstStyle/>
          <a:p>
            <a:pPr marL="228600" indent="-228600">
              <a:lnSpc>
                <a:spcPct val="150000"/>
              </a:lnSpc>
              <a:buFont typeface="+mj-lt"/>
              <a:buAutoNum type="arabicPeriod"/>
            </a:pPr>
            <a:r>
              <a:rPr lang="ko-KR" altLang="en-US" sz="1200">
                <a:latin typeface="+mn-ea"/>
              </a:rPr>
              <a:t>클라이언트의 요청 헤더에 포함된 </a:t>
            </a:r>
            <a:r>
              <a:rPr lang="en-US" altLang="ko-KR" sz="1200">
                <a:latin typeface="+mn-ea"/>
              </a:rPr>
              <a:t>MediaType (Accept</a:t>
            </a:r>
            <a:r>
              <a:rPr lang="ko-KR" altLang="en-US" sz="1200">
                <a:latin typeface="+mn-ea"/>
              </a:rPr>
              <a:t> 헤더</a:t>
            </a:r>
            <a:r>
              <a:rPr lang="en-US" altLang="ko-KR" sz="1200">
                <a:latin typeface="+mn-ea"/>
              </a:rPr>
              <a:t>) </a:t>
            </a:r>
            <a:r>
              <a:rPr lang="ko-KR" altLang="en-US" sz="1200">
                <a:latin typeface="+mn-ea"/>
              </a:rPr>
              <a:t>목록과  </a:t>
            </a:r>
            <a:r>
              <a:rPr lang="en-US" altLang="ko-KR" sz="1200">
                <a:latin typeface="+mn-ea"/>
              </a:rPr>
              <a:t>View </a:t>
            </a:r>
            <a:r>
              <a:rPr lang="ko-KR" altLang="en-US" sz="1200">
                <a:latin typeface="+mn-ea"/>
              </a:rPr>
              <a:t>의 </a:t>
            </a:r>
            <a:r>
              <a:rPr lang="en-US" altLang="ko-KR" sz="1200">
                <a:latin typeface="+mn-ea"/>
              </a:rPr>
              <a:t>Content-Type </a:t>
            </a:r>
            <a:r>
              <a:rPr lang="ko-KR" altLang="en-US" sz="1200">
                <a:latin typeface="+mn-ea"/>
              </a:rPr>
              <a:t>을 비교해서 서로 호환이 되는 </a:t>
            </a:r>
            <a:r>
              <a:rPr lang="en-US" altLang="ko-KR" sz="1200">
                <a:latin typeface="+mn-ea"/>
              </a:rPr>
              <a:t>MediaType </a:t>
            </a:r>
            <a:r>
              <a:rPr lang="ko-KR" altLang="en-US" sz="1200">
                <a:latin typeface="+mn-ea"/>
              </a:rPr>
              <a:t>이 존재하는지 확인한다</a:t>
            </a:r>
            <a:endParaRPr lang="en-US" altLang="ko-KR" sz="1200">
              <a:latin typeface="+mn-ea"/>
            </a:endParaRPr>
          </a:p>
          <a:p>
            <a:pPr marL="228600" indent="-228600">
              <a:lnSpc>
                <a:spcPct val="150000"/>
              </a:lnSpc>
              <a:buFont typeface="+mj-lt"/>
              <a:buAutoNum type="arabicPeriod"/>
            </a:pPr>
            <a:r>
              <a:rPr lang="en-US" altLang="ko-KR" sz="1200">
                <a:latin typeface="+mn-ea"/>
              </a:rPr>
              <a:t>MediaType </a:t>
            </a:r>
            <a:r>
              <a:rPr lang="ko-KR" altLang="en-US" sz="1200">
                <a:latin typeface="+mn-ea"/>
              </a:rPr>
              <a:t>이 호환되는 첫 번째 </a:t>
            </a:r>
            <a:r>
              <a:rPr lang="en-US" altLang="ko-KR" sz="1200">
                <a:latin typeface="+mn-ea"/>
              </a:rPr>
              <a:t>View </a:t>
            </a:r>
            <a:r>
              <a:rPr lang="ko-KR" altLang="en-US" sz="1200">
                <a:latin typeface="+mn-ea"/>
              </a:rPr>
              <a:t>가 최종 선택되어 반환되고 적합한 </a:t>
            </a:r>
            <a:r>
              <a:rPr lang="en-US" altLang="ko-KR" sz="1200">
                <a:latin typeface="+mn-ea"/>
              </a:rPr>
              <a:t>View </a:t>
            </a:r>
            <a:r>
              <a:rPr lang="ko-KR" altLang="en-US" sz="1200">
                <a:latin typeface="+mn-ea"/>
              </a:rPr>
              <a:t>가 없으면 다음 </a:t>
            </a:r>
            <a:r>
              <a:rPr lang="en-US" altLang="ko-KR" sz="1200">
                <a:latin typeface="+mn-ea"/>
              </a:rPr>
              <a:t>View </a:t>
            </a:r>
            <a:r>
              <a:rPr lang="ko-KR" altLang="en-US" sz="1200">
                <a:latin typeface="+mn-ea"/>
              </a:rPr>
              <a:t>로 넘어간다</a:t>
            </a:r>
            <a:r>
              <a:rPr lang="en-US" altLang="ko-KR" sz="1200">
                <a:latin typeface="+mn-ea"/>
              </a:rPr>
              <a:t>. </a:t>
            </a:r>
            <a:r>
              <a:rPr lang="ko-KR" altLang="en-US" sz="1200">
                <a:latin typeface="+mn-ea"/>
              </a:rPr>
              <a:t>만약 </a:t>
            </a:r>
            <a:r>
              <a:rPr lang="en-US" altLang="ko-KR" sz="1200">
                <a:latin typeface="+mn-ea"/>
              </a:rPr>
              <a:t>View </a:t>
            </a:r>
            <a:r>
              <a:rPr lang="ko-KR" altLang="en-US" sz="1200">
                <a:latin typeface="+mn-ea"/>
              </a:rPr>
              <a:t>가 없으면 예외가 발생한다</a:t>
            </a:r>
            <a:endParaRPr lang="en-US" altLang="ko-KR" sz="1200">
              <a:latin typeface="+mn-ea"/>
            </a:endParaRPr>
          </a:p>
          <a:p>
            <a:pPr marL="228600" indent="-228600">
              <a:lnSpc>
                <a:spcPct val="150000"/>
              </a:lnSpc>
              <a:buFont typeface="+mj-lt"/>
              <a:buAutoNum type="arabicPeriod"/>
            </a:pPr>
            <a:r>
              <a:rPr lang="ko-KR" altLang="en-US" sz="1200">
                <a:latin typeface="+mn-ea"/>
              </a:rPr>
              <a:t>만약 </a:t>
            </a:r>
            <a:r>
              <a:rPr lang="en-US" altLang="ko-KR" sz="1200">
                <a:latin typeface="+mn-ea"/>
              </a:rPr>
              <a:t>ThymeleafView</a:t>
            </a:r>
            <a:r>
              <a:rPr lang="ko-KR" altLang="en-US" sz="1200">
                <a:latin typeface="+mn-ea"/>
              </a:rPr>
              <a:t> 와 </a:t>
            </a:r>
            <a:r>
              <a:rPr lang="en-US" altLang="ko-KR" sz="1200">
                <a:latin typeface="+mn-ea"/>
              </a:rPr>
              <a:t>InternalResourceView </a:t>
            </a:r>
            <a:r>
              <a:rPr lang="ko-KR" altLang="en-US" sz="1200">
                <a:latin typeface="+mn-ea"/>
              </a:rPr>
              <a:t>모두 선택 대상인데 </a:t>
            </a:r>
            <a:r>
              <a:rPr lang="en-US" altLang="ko-KR" sz="1200">
                <a:latin typeface="+mn-ea"/>
              </a:rPr>
              <a:t>ThymeleafView </a:t>
            </a:r>
            <a:r>
              <a:rPr lang="ko-KR" altLang="en-US" sz="1200">
                <a:latin typeface="+mn-ea"/>
              </a:rPr>
              <a:t>가 먼저 선택되면 </a:t>
            </a:r>
            <a:r>
              <a:rPr lang="en-US" altLang="ko-KR" sz="1200">
                <a:latin typeface="+mn-ea"/>
              </a:rPr>
              <a:t>InternalResourceView </a:t>
            </a:r>
            <a:r>
              <a:rPr lang="ko-KR" altLang="en-US" sz="1200">
                <a:latin typeface="+mn-ea"/>
              </a:rPr>
              <a:t>는 호환 여부를 검사하지 않는다 </a:t>
            </a:r>
            <a:endParaRPr lang="en-US" altLang="ko-KR" sz="1200">
              <a:latin typeface="+mn-ea"/>
            </a:endParaRPr>
          </a:p>
        </p:txBody>
      </p:sp>
    </p:spTree>
    <p:extLst>
      <p:ext uri="{BB962C8B-B14F-4D97-AF65-F5344CB8AC3E}">
        <p14:creationId xmlns:p14="http://schemas.microsoft.com/office/powerpoint/2010/main" val="3933380252"/>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939A195E-1D68-4737-B384-98E1A8209A48}"/>
              </a:ext>
            </a:extLst>
          </p:cNvPr>
          <p:cNvSpPr/>
          <p:nvPr/>
        </p:nvSpPr>
        <p:spPr>
          <a:xfrm>
            <a:off x="252195" y="244552"/>
            <a:ext cx="3906069"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View &amp; ViewResolver </a:t>
            </a:r>
            <a:r>
              <a:rPr lang="ko-KR" altLang="en-US" b="1">
                <a:solidFill>
                  <a:schemeClr val="accent1">
                    <a:lumMod val="75000"/>
                  </a:schemeClr>
                </a:solidFill>
                <a:latin typeface="+mn-ea"/>
              </a:rPr>
              <a:t>처리 구조</a:t>
            </a:r>
          </a:p>
        </p:txBody>
      </p:sp>
      <p:sp>
        <p:nvSpPr>
          <p:cNvPr id="21" name="모서리가 둥근 직사각형 38">
            <a:extLst>
              <a:ext uri="{FF2B5EF4-FFF2-40B4-BE49-F238E27FC236}">
                <a16:creationId xmlns:a16="http://schemas.microsoft.com/office/drawing/2014/main" id="{0F4C1583-C052-4BDE-8E68-892358E46EEA}"/>
              </a:ext>
            </a:extLst>
          </p:cNvPr>
          <p:cNvSpPr/>
          <p:nvPr/>
        </p:nvSpPr>
        <p:spPr>
          <a:xfrm>
            <a:off x="1031234" y="2395203"/>
            <a:ext cx="1565446" cy="454188"/>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ViewResolver</a:t>
            </a:r>
          </a:p>
        </p:txBody>
      </p:sp>
      <p:sp>
        <p:nvSpPr>
          <p:cNvPr id="22" name="모서리가 둥근 직사각형 38">
            <a:extLst>
              <a:ext uri="{FF2B5EF4-FFF2-40B4-BE49-F238E27FC236}">
                <a16:creationId xmlns:a16="http://schemas.microsoft.com/office/drawing/2014/main" id="{FC213DDC-53A8-4FAB-A8DC-21D1DCC21FE1}"/>
              </a:ext>
            </a:extLst>
          </p:cNvPr>
          <p:cNvSpPr/>
          <p:nvPr/>
        </p:nvSpPr>
        <p:spPr>
          <a:xfrm>
            <a:off x="4121788" y="2395203"/>
            <a:ext cx="1565446" cy="454188"/>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View</a:t>
            </a:r>
          </a:p>
        </p:txBody>
      </p:sp>
      <p:cxnSp>
        <p:nvCxnSpPr>
          <p:cNvPr id="3" name="직선 화살표 연결선 2">
            <a:extLst>
              <a:ext uri="{FF2B5EF4-FFF2-40B4-BE49-F238E27FC236}">
                <a16:creationId xmlns:a16="http://schemas.microsoft.com/office/drawing/2014/main" id="{E1CCB806-7A48-46AA-A9B0-197A14615EF1}"/>
              </a:ext>
            </a:extLst>
          </p:cNvPr>
          <p:cNvCxnSpPr>
            <a:cxnSpLocks/>
            <a:stCxn id="21" idx="3"/>
            <a:endCxn id="22" idx="1"/>
          </p:cNvCxnSpPr>
          <p:nvPr/>
        </p:nvCxnSpPr>
        <p:spPr>
          <a:xfrm>
            <a:off x="2596680" y="2622297"/>
            <a:ext cx="1525108"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모서리가 둥근 직사각형 38">
            <a:extLst>
              <a:ext uri="{FF2B5EF4-FFF2-40B4-BE49-F238E27FC236}">
                <a16:creationId xmlns:a16="http://schemas.microsoft.com/office/drawing/2014/main" id="{6164AB54-453B-4773-AA95-82C11FAAEC5A}"/>
              </a:ext>
            </a:extLst>
          </p:cNvPr>
          <p:cNvSpPr/>
          <p:nvPr/>
        </p:nvSpPr>
        <p:spPr>
          <a:xfrm>
            <a:off x="7099466" y="2395203"/>
            <a:ext cx="1565446" cy="454188"/>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HTML</a:t>
            </a:r>
          </a:p>
        </p:txBody>
      </p:sp>
      <p:cxnSp>
        <p:nvCxnSpPr>
          <p:cNvPr id="27" name="직선 화살표 연결선 26">
            <a:extLst>
              <a:ext uri="{FF2B5EF4-FFF2-40B4-BE49-F238E27FC236}">
                <a16:creationId xmlns:a16="http://schemas.microsoft.com/office/drawing/2014/main" id="{A19580C1-2D4B-43A0-AB4E-59BB5C2ECB35}"/>
              </a:ext>
            </a:extLst>
          </p:cNvPr>
          <p:cNvCxnSpPr>
            <a:cxnSpLocks/>
            <a:stCxn id="22" idx="3"/>
            <a:endCxn id="26" idx="1"/>
          </p:cNvCxnSpPr>
          <p:nvPr/>
        </p:nvCxnSpPr>
        <p:spPr>
          <a:xfrm>
            <a:off x="5687234" y="2622297"/>
            <a:ext cx="141223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직사각형 43">
            <a:extLst>
              <a:ext uri="{FF2B5EF4-FFF2-40B4-BE49-F238E27FC236}">
                <a16:creationId xmlns:a16="http://schemas.microsoft.com/office/drawing/2014/main" id="{0CF6FEE8-090C-4EF9-AB6F-24770E311C89}"/>
              </a:ext>
            </a:extLst>
          </p:cNvPr>
          <p:cNvSpPr/>
          <p:nvPr/>
        </p:nvSpPr>
        <p:spPr>
          <a:xfrm>
            <a:off x="809036" y="1995482"/>
            <a:ext cx="989373" cy="261610"/>
          </a:xfrm>
          <a:prstGeom prst="rect">
            <a:avLst/>
          </a:prstGeom>
        </p:spPr>
        <p:txBody>
          <a:bodyPr wrap="none">
            <a:spAutoFit/>
          </a:bodyPr>
          <a:lstStyle/>
          <a:p>
            <a:r>
              <a:rPr lang="ko-KR" altLang="en-US" sz="1100">
                <a:latin typeface="+mn-ea"/>
              </a:rPr>
              <a:t>뷰 이름</a:t>
            </a:r>
            <a:r>
              <a:rPr lang="en-US" altLang="ko-KR" sz="1100">
                <a:latin typeface="+mn-ea"/>
              </a:rPr>
              <a:t> </a:t>
            </a:r>
            <a:r>
              <a:rPr lang="ko-KR" altLang="en-US" sz="1100">
                <a:latin typeface="+mn-ea"/>
              </a:rPr>
              <a:t>반환</a:t>
            </a:r>
          </a:p>
        </p:txBody>
      </p:sp>
      <p:sp>
        <p:nvSpPr>
          <p:cNvPr id="53" name="Rectangle 1">
            <a:extLst>
              <a:ext uri="{FF2B5EF4-FFF2-40B4-BE49-F238E27FC236}">
                <a16:creationId xmlns:a16="http://schemas.microsoft.com/office/drawing/2014/main" id="{7BCA37E2-CF1E-4588-BA2C-1EFA9128EE87}"/>
              </a:ext>
            </a:extLst>
          </p:cNvPr>
          <p:cNvSpPr>
            <a:spLocks noChangeArrowheads="1"/>
          </p:cNvSpPr>
          <p:nvPr/>
        </p:nvSpPr>
        <p:spPr bwMode="auto">
          <a:xfrm>
            <a:off x="690425" y="729599"/>
            <a:ext cx="11119585" cy="1166153"/>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B3AE60"/>
                </a:solidFill>
                <a:effectLst/>
                <a:latin typeface="Arial Unicode MS"/>
                <a:ea typeface="JetBrains Mono"/>
              </a:rPr>
              <a:t>@GetMapping</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6AAB73"/>
                </a:solidFill>
                <a:effectLst/>
                <a:latin typeface="Arial Unicode MS"/>
                <a:ea typeface="JetBrains Mono"/>
              </a:rPr>
              <a:t>"/view"</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CF8E6D"/>
                </a:solidFill>
                <a:effectLst/>
                <a:latin typeface="Arial Unicode MS"/>
                <a:ea typeface="JetBrains Mono"/>
              </a:rPr>
              <a:t>public </a:t>
            </a:r>
            <a:r>
              <a:rPr kumimoji="0" lang="ko-KR" altLang="ko-KR" sz="1200" b="0" i="0" u="none" strike="noStrike" cap="none" normalizeH="0" baseline="0">
                <a:ln>
                  <a:noFill/>
                </a:ln>
                <a:solidFill>
                  <a:srgbClr val="BCBEC4"/>
                </a:solidFill>
                <a:effectLst/>
                <a:latin typeface="Arial Unicode MS"/>
                <a:ea typeface="JetBrains Mono"/>
              </a:rPr>
              <a:t>String </a:t>
            </a:r>
            <a:r>
              <a:rPr kumimoji="0" lang="ko-KR" altLang="ko-KR" sz="1200" b="0" i="0" u="none" strike="noStrike" cap="none" normalizeH="0" baseline="0">
                <a:ln>
                  <a:noFill/>
                </a:ln>
                <a:solidFill>
                  <a:srgbClr val="56A8F5"/>
                </a:solidFill>
                <a:effectLst/>
                <a:latin typeface="Arial Unicode MS"/>
                <a:ea typeface="JetBrains Mono"/>
              </a:rPr>
              <a:t>view</a:t>
            </a: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return </a:t>
            </a:r>
            <a:r>
              <a:rPr kumimoji="0" lang="ko-KR" altLang="ko-KR" sz="1200" b="0" i="0" u="none" strike="noStrike" cap="none" normalizeH="0" baseline="0">
                <a:ln>
                  <a:noFill/>
                </a:ln>
                <a:solidFill>
                  <a:srgbClr val="6AAB73"/>
                </a:solidFill>
                <a:effectLst/>
                <a:latin typeface="Arial Unicode MS"/>
                <a:ea typeface="JetBrains Mono"/>
              </a:rPr>
              <a:t>"login/login"</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60" name="직사각형 59">
            <a:extLst>
              <a:ext uri="{FF2B5EF4-FFF2-40B4-BE49-F238E27FC236}">
                <a16:creationId xmlns:a16="http://schemas.microsoft.com/office/drawing/2014/main" id="{DEF44B65-92E4-425E-899B-C3E47A2C7CB8}"/>
              </a:ext>
            </a:extLst>
          </p:cNvPr>
          <p:cNvSpPr/>
          <p:nvPr/>
        </p:nvSpPr>
        <p:spPr>
          <a:xfrm>
            <a:off x="1371601" y="1351131"/>
            <a:ext cx="884712" cy="26125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62" name="직선 화살표 연결선 61">
            <a:extLst>
              <a:ext uri="{FF2B5EF4-FFF2-40B4-BE49-F238E27FC236}">
                <a16:creationId xmlns:a16="http://schemas.microsoft.com/office/drawing/2014/main" id="{C29896F0-5AB1-473F-8DF2-703526E6F535}"/>
              </a:ext>
            </a:extLst>
          </p:cNvPr>
          <p:cNvCxnSpPr>
            <a:stCxn id="60" idx="2"/>
            <a:endCxn id="21" idx="0"/>
          </p:cNvCxnSpPr>
          <p:nvPr/>
        </p:nvCxnSpPr>
        <p:spPr>
          <a:xfrm>
            <a:off x="1813957" y="1612388"/>
            <a:ext cx="0" cy="782815"/>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5" name="직사각형 64">
            <a:extLst>
              <a:ext uri="{FF2B5EF4-FFF2-40B4-BE49-F238E27FC236}">
                <a16:creationId xmlns:a16="http://schemas.microsoft.com/office/drawing/2014/main" id="{ACA4073F-506A-4861-A6E0-459D4D93A96F}"/>
              </a:ext>
            </a:extLst>
          </p:cNvPr>
          <p:cNvSpPr/>
          <p:nvPr/>
        </p:nvSpPr>
        <p:spPr>
          <a:xfrm>
            <a:off x="2788199" y="2666592"/>
            <a:ext cx="1029193" cy="276999"/>
          </a:xfrm>
          <a:prstGeom prst="rect">
            <a:avLst/>
          </a:prstGeom>
        </p:spPr>
        <p:txBody>
          <a:bodyPr wrap="none">
            <a:spAutoFit/>
          </a:bodyPr>
          <a:lstStyle/>
          <a:p>
            <a:r>
              <a:rPr lang="en-US" altLang="ko-KR" sz="1200">
                <a:latin typeface="+mn-ea"/>
              </a:rPr>
              <a:t>createView()</a:t>
            </a:r>
            <a:endParaRPr lang="ko-KR" altLang="en-US" sz="1200">
              <a:latin typeface="+mn-ea"/>
            </a:endParaRPr>
          </a:p>
        </p:txBody>
      </p:sp>
      <p:sp>
        <p:nvSpPr>
          <p:cNvPr id="66" name="직사각형 65">
            <a:extLst>
              <a:ext uri="{FF2B5EF4-FFF2-40B4-BE49-F238E27FC236}">
                <a16:creationId xmlns:a16="http://schemas.microsoft.com/office/drawing/2014/main" id="{80578FDF-F90C-4C3C-9DC7-D5F197698C1F}"/>
              </a:ext>
            </a:extLst>
          </p:cNvPr>
          <p:cNvSpPr/>
          <p:nvPr/>
        </p:nvSpPr>
        <p:spPr>
          <a:xfrm>
            <a:off x="2772233" y="2301294"/>
            <a:ext cx="1061124" cy="276999"/>
          </a:xfrm>
          <a:prstGeom prst="rect">
            <a:avLst/>
          </a:prstGeom>
        </p:spPr>
        <p:txBody>
          <a:bodyPr wrap="none">
            <a:spAutoFit/>
          </a:bodyPr>
          <a:lstStyle/>
          <a:p>
            <a:r>
              <a:rPr lang="en-US" altLang="ko-KR" sz="1200">
                <a:latin typeface="+mn-ea"/>
              </a:rPr>
              <a:t>“login/login”</a:t>
            </a:r>
            <a:endParaRPr lang="ko-KR" altLang="en-US" sz="1200">
              <a:latin typeface="+mn-ea"/>
            </a:endParaRPr>
          </a:p>
        </p:txBody>
      </p:sp>
      <p:sp>
        <p:nvSpPr>
          <p:cNvPr id="67" name="직사각형 66">
            <a:extLst>
              <a:ext uri="{FF2B5EF4-FFF2-40B4-BE49-F238E27FC236}">
                <a16:creationId xmlns:a16="http://schemas.microsoft.com/office/drawing/2014/main" id="{18ED912E-FB80-4F25-B2F1-399EFE99D7E7}"/>
              </a:ext>
            </a:extLst>
          </p:cNvPr>
          <p:cNvSpPr/>
          <p:nvPr/>
        </p:nvSpPr>
        <p:spPr>
          <a:xfrm>
            <a:off x="6009879" y="2342060"/>
            <a:ext cx="730713" cy="276999"/>
          </a:xfrm>
          <a:prstGeom prst="rect">
            <a:avLst/>
          </a:prstGeom>
        </p:spPr>
        <p:txBody>
          <a:bodyPr wrap="none">
            <a:spAutoFit/>
          </a:bodyPr>
          <a:lstStyle/>
          <a:p>
            <a:r>
              <a:rPr lang="en-US" altLang="ko-KR" sz="1200">
                <a:latin typeface="+mn-ea"/>
              </a:rPr>
              <a:t>render()</a:t>
            </a:r>
            <a:endParaRPr lang="ko-KR" altLang="en-US" sz="1200">
              <a:latin typeface="+mn-ea"/>
            </a:endParaRPr>
          </a:p>
        </p:txBody>
      </p:sp>
      <p:sp>
        <p:nvSpPr>
          <p:cNvPr id="68" name="모서리가 둥근 직사각형 38">
            <a:extLst>
              <a:ext uri="{FF2B5EF4-FFF2-40B4-BE49-F238E27FC236}">
                <a16:creationId xmlns:a16="http://schemas.microsoft.com/office/drawing/2014/main" id="{2AB2246B-E63B-4DD8-8E82-960E9F9ECA3E}"/>
              </a:ext>
            </a:extLst>
          </p:cNvPr>
          <p:cNvSpPr/>
          <p:nvPr/>
        </p:nvSpPr>
        <p:spPr>
          <a:xfrm>
            <a:off x="2488419" y="3471296"/>
            <a:ext cx="1724713" cy="454188"/>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DispatcherServlet</a:t>
            </a:r>
          </a:p>
        </p:txBody>
      </p:sp>
      <p:cxnSp>
        <p:nvCxnSpPr>
          <p:cNvPr id="70" name="연결선: 꺾임 69">
            <a:extLst>
              <a:ext uri="{FF2B5EF4-FFF2-40B4-BE49-F238E27FC236}">
                <a16:creationId xmlns:a16="http://schemas.microsoft.com/office/drawing/2014/main" id="{C61AD5CD-68D6-4E69-BCED-5828BD754D34}"/>
              </a:ext>
            </a:extLst>
          </p:cNvPr>
          <p:cNvCxnSpPr>
            <a:stCxn id="68" idx="0"/>
            <a:endCxn id="21" idx="2"/>
          </p:cNvCxnSpPr>
          <p:nvPr/>
        </p:nvCxnSpPr>
        <p:spPr>
          <a:xfrm rot="16200000" flipV="1">
            <a:off x="2271415" y="2391934"/>
            <a:ext cx="621905" cy="1536819"/>
          </a:xfrm>
          <a:prstGeom prst="bentConnector3">
            <a:avLst/>
          </a:prstGeom>
          <a:ln w="635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72" name="연결선: 꺾임 71">
            <a:extLst>
              <a:ext uri="{FF2B5EF4-FFF2-40B4-BE49-F238E27FC236}">
                <a16:creationId xmlns:a16="http://schemas.microsoft.com/office/drawing/2014/main" id="{ECF10E47-86CF-4784-93E4-49EF65F28828}"/>
              </a:ext>
            </a:extLst>
          </p:cNvPr>
          <p:cNvCxnSpPr>
            <a:cxnSpLocks/>
            <a:stCxn id="68" idx="0"/>
            <a:endCxn id="22" idx="2"/>
          </p:cNvCxnSpPr>
          <p:nvPr/>
        </p:nvCxnSpPr>
        <p:spPr>
          <a:xfrm rot="5400000" flipH="1" flipV="1">
            <a:off x="3816691" y="2383477"/>
            <a:ext cx="621905" cy="1553735"/>
          </a:xfrm>
          <a:prstGeom prst="bentConnector3">
            <a:avLst>
              <a:gd name="adj1" fmla="val 50000"/>
            </a:avLst>
          </a:prstGeom>
          <a:ln w="635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2" name="직사각형 1">
            <a:extLst>
              <a:ext uri="{FF2B5EF4-FFF2-40B4-BE49-F238E27FC236}">
                <a16:creationId xmlns:a16="http://schemas.microsoft.com/office/drawing/2014/main" id="{E7ECA744-563A-5E88-A9E7-17ABC17A1821}"/>
              </a:ext>
            </a:extLst>
          </p:cNvPr>
          <p:cNvSpPr/>
          <p:nvPr/>
        </p:nvSpPr>
        <p:spPr>
          <a:xfrm>
            <a:off x="252195" y="4362723"/>
            <a:ext cx="3939284"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View </a:t>
            </a:r>
            <a:r>
              <a:rPr lang="en-US" altLang="ko-KR">
                <a:solidFill>
                  <a:schemeClr val="accent1">
                    <a:lumMod val="75000"/>
                  </a:schemeClr>
                </a:solidFill>
                <a:latin typeface="+mn-ea"/>
              </a:rPr>
              <a:t>vs</a:t>
            </a:r>
            <a:r>
              <a:rPr lang="ko-KR" altLang="en-US" b="1">
                <a:solidFill>
                  <a:schemeClr val="accent1">
                    <a:lumMod val="75000"/>
                  </a:schemeClr>
                </a:solidFill>
                <a:latin typeface="+mn-ea"/>
              </a:rPr>
              <a:t> </a:t>
            </a:r>
            <a:r>
              <a:rPr lang="en-US" altLang="ko-KR" b="1">
                <a:solidFill>
                  <a:schemeClr val="accent1">
                    <a:lumMod val="75000"/>
                  </a:schemeClr>
                </a:solidFill>
                <a:latin typeface="+mn-ea"/>
              </a:rPr>
              <a:t>HttpMessageConverter</a:t>
            </a:r>
            <a:endParaRPr lang="ko-KR" altLang="en-US" b="1">
              <a:solidFill>
                <a:schemeClr val="accent1">
                  <a:lumMod val="75000"/>
                </a:schemeClr>
              </a:solidFill>
              <a:latin typeface="+mn-ea"/>
            </a:endParaRPr>
          </a:p>
        </p:txBody>
      </p:sp>
      <p:graphicFrame>
        <p:nvGraphicFramePr>
          <p:cNvPr id="5" name="표 4">
            <a:extLst>
              <a:ext uri="{FF2B5EF4-FFF2-40B4-BE49-F238E27FC236}">
                <a16:creationId xmlns:a16="http://schemas.microsoft.com/office/drawing/2014/main" id="{2F30B3DD-A4E2-7284-EA48-521D9D686083}"/>
              </a:ext>
            </a:extLst>
          </p:cNvPr>
          <p:cNvGraphicFramePr>
            <a:graphicFrameLocks noGrp="1"/>
          </p:cNvGraphicFramePr>
          <p:nvPr>
            <p:extLst>
              <p:ext uri="{D42A27DB-BD31-4B8C-83A1-F6EECF244321}">
                <p14:modId xmlns:p14="http://schemas.microsoft.com/office/powerpoint/2010/main" val="3674253701"/>
              </p:ext>
            </p:extLst>
          </p:nvPr>
        </p:nvGraphicFramePr>
        <p:xfrm>
          <a:off x="690424" y="4820062"/>
          <a:ext cx="11119586" cy="1755367"/>
        </p:xfrm>
        <a:graphic>
          <a:graphicData uri="http://schemas.openxmlformats.org/drawingml/2006/table">
            <a:tbl>
              <a:tblPr>
                <a:tableStyleId>{5C22544A-7EE6-4342-B048-85BDC9FD1C3A}</a:tableStyleId>
              </a:tblPr>
              <a:tblGrid>
                <a:gridCol w="5559793">
                  <a:extLst>
                    <a:ext uri="{9D8B030D-6E8A-4147-A177-3AD203B41FA5}">
                      <a16:colId xmlns:a16="http://schemas.microsoft.com/office/drawing/2014/main" val="501849321"/>
                    </a:ext>
                  </a:extLst>
                </a:gridCol>
                <a:gridCol w="5559793">
                  <a:extLst>
                    <a:ext uri="{9D8B030D-6E8A-4147-A177-3AD203B41FA5}">
                      <a16:colId xmlns:a16="http://schemas.microsoft.com/office/drawing/2014/main" val="1394097402"/>
                    </a:ext>
                  </a:extLst>
                </a:gridCol>
              </a:tblGrid>
              <a:tr h="346282">
                <a:tc>
                  <a:txBody>
                    <a:bodyPr/>
                    <a:lstStyle/>
                    <a:p>
                      <a:pPr algn="ctr" fontAlgn="ctr"/>
                      <a:r>
                        <a:rPr lang="en-US" sz="1200" b="1" u="none" strike="noStrike">
                          <a:effectLst/>
                        </a:rPr>
                        <a:t>View</a:t>
                      </a:r>
                      <a:endParaRPr lang="en-US" sz="1200" b="1" i="0" u="none" strike="noStrike">
                        <a:solidFill>
                          <a:srgbClr val="000000"/>
                        </a:solidFill>
                        <a:effectLst/>
                        <a:latin typeface="맑은 고딕" panose="020B0503020000020004" pitchFamily="50" charset="-127"/>
                        <a:ea typeface="맑은 고딕" panose="020B0503020000020004" pitchFamily="50" charset="-127"/>
                      </a:endParaRPr>
                    </a:p>
                  </a:txBody>
                  <a:tcPr marL="7515" marR="7515" marT="7515" marB="0" anchor="ctr">
                    <a:solidFill>
                      <a:schemeClr val="accent5">
                        <a:lumMod val="20000"/>
                        <a:lumOff val="80000"/>
                      </a:schemeClr>
                    </a:solidFill>
                  </a:tcPr>
                </a:tc>
                <a:tc>
                  <a:txBody>
                    <a:bodyPr/>
                    <a:lstStyle/>
                    <a:p>
                      <a:pPr algn="ctr" fontAlgn="ctr"/>
                      <a:r>
                        <a:rPr lang="en-US" sz="1200" b="1" u="none" strike="noStrike">
                          <a:effectLst/>
                        </a:rPr>
                        <a:t>HttpMessageConverter</a:t>
                      </a:r>
                      <a:endParaRPr lang="en-US" sz="1200" b="1" i="0" u="none" strike="noStrike">
                        <a:solidFill>
                          <a:srgbClr val="000000"/>
                        </a:solidFill>
                        <a:effectLst/>
                        <a:latin typeface="맑은 고딕" panose="020B0503020000020004" pitchFamily="50" charset="-127"/>
                        <a:ea typeface="맑은 고딕" panose="020B0503020000020004" pitchFamily="50" charset="-127"/>
                      </a:endParaRPr>
                    </a:p>
                  </a:txBody>
                  <a:tcPr marL="7515" marR="7515" marT="7515" marB="0" anchor="ctr">
                    <a:solidFill>
                      <a:schemeClr val="accent5">
                        <a:lumMod val="20000"/>
                        <a:lumOff val="80000"/>
                      </a:schemeClr>
                    </a:solidFill>
                  </a:tcPr>
                </a:tc>
                <a:extLst>
                  <a:ext uri="{0D108BD9-81ED-4DB2-BD59-A6C34878D82A}">
                    <a16:rowId xmlns:a16="http://schemas.microsoft.com/office/drawing/2014/main" val="1490914558"/>
                  </a:ext>
                </a:extLst>
              </a:tr>
              <a:tr h="281817">
                <a:tc>
                  <a:txBody>
                    <a:bodyPr/>
                    <a:lstStyle/>
                    <a:p>
                      <a:pPr algn="ctr" fontAlgn="ctr"/>
                      <a:r>
                        <a:rPr lang="ko-KR" altLang="en-US" sz="1200" u="none" strike="noStrike">
                          <a:effectLst/>
                        </a:rPr>
                        <a:t>템플릿 기반 </a:t>
                      </a:r>
                      <a:r>
                        <a:rPr lang="en-US" altLang="ko-KR" sz="1200" u="none" strike="noStrike">
                          <a:effectLst/>
                        </a:rPr>
                        <a:t>HTML </a:t>
                      </a:r>
                      <a:r>
                        <a:rPr lang="ko-KR" altLang="en-US" sz="1200" u="none" strike="noStrike">
                          <a:effectLst/>
                        </a:rPr>
                        <a:t>렌더링</a:t>
                      </a:r>
                      <a:endParaRPr lang="ko-KR" altLang="en-US" sz="1200" b="0" i="0" u="none" strike="noStrike">
                        <a:solidFill>
                          <a:srgbClr val="000000"/>
                        </a:solidFill>
                        <a:effectLst/>
                        <a:latin typeface="맑은 고딕" panose="020B0503020000020004" pitchFamily="50" charset="-127"/>
                        <a:ea typeface="맑은 고딕" panose="020B0503020000020004" pitchFamily="50" charset="-127"/>
                      </a:endParaRPr>
                    </a:p>
                  </a:txBody>
                  <a:tcPr marL="7515" marR="7515" marT="7515" marB="0" anchor="ctr">
                    <a:solidFill>
                      <a:schemeClr val="bg1"/>
                    </a:solidFill>
                  </a:tcPr>
                </a:tc>
                <a:tc>
                  <a:txBody>
                    <a:bodyPr/>
                    <a:lstStyle/>
                    <a:p>
                      <a:pPr algn="ctr" fontAlgn="ctr"/>
                      <a:r>
                        <a:rPr lang="en-US" altLang="ko-KR" sz="1200" u="none" strike="noStrike">
                          <a:effectLst/>
                        </a:rPr>
                        <a:t>   REST API </a:t>
                      </a:r>
                      <a:r>
                        <a:rPr lang="ko-KR" altLang="en-US" sz="1200" u="none" strike="noStrike">
                          <a:effectLst/>
                        </a:rPr>
                        <a:t>응답 데이터 변환</a:t>
                      </a:r>
                      <a:endParaRPr lang="ko-KR" altLang="en-US" sz="1200" b="0" i="0" u="none" strike="noStrike">
                        <a:solidFill>
                          <a:srgbClr val="000000"/>
                        </a:solidFill>
                        <a:effectLst/>
                        <a:latin typeface="맑은 고딕" panose="020B0503020000020004" pitchFamily="50" charset="-127"/>
                        <a:ea typeface="맑은 고딕" panose="020B0503020000020004" pitchFamily="50" charset="-127"/>
                      </a:endParaRPr>
                    </a:p>
                  </a:txBody>
                  <a:tcPr marL="7515" marR="7515" marT="7515" marB="0" anchor="ctr">
                    <a:solidFill>
                      <a:schemeClr val="bg1"/>
                    </a:solidFill>
                  </a:tcPr>
                </a:tc>
                <a:extLst>
                  <a:ext uri="{0D108BD9-81ED-4DB2-BD59-A6C34878D82A}">
                    <a16:rowId xmlns:a16="http://schemas.microsoft.com/office/drawing/2014/main" val="3166221999"/>
                  </a:ext>
                </a:extLst>
              </a:tr>
              <a:tr h="281817">
                <a:tc>
                  <a:txBody>
                    <a:bodyPr/>
                    <a:lstStyle/>
                    <a:p>
                      <a:pPr algn="ctr" fontAlgn="ctr"/>
                      <a:r>
                        <a:rPr lang="ko-KR" altLang="en-US" sz="1200" u="none" strike="noStrike">
                          <a:effectLst/>
                        </a:rPr>
                        <a:t>모델 데이터를 기반으로 </a:t>
                      </a:r>
                      <a:r>
                        <a:rPr lang="en-US" altLang="ko-KR" sz="1200" u="none" strike="noStrike">
                          <a:effectLst/>
                        </a:rPr>
                        <a:t>HTML </a:t>
                      </a:r>
                      <a:r>
                        <a:rPr lang="ko-KR" altLang="en-US" sz="1200" u="none" strike="noStrike">
                          <a:effectLst/>
                        </a:rPr>
                        <a:t>등으로 변환</a:t>
                      </a:r>
                      <a:endParaRPr lang="ko-KR" altLang="en-US" sz="1200" b="0" i="0" u="none" strike="noStrike">
                        <a:solidFill>
                          <a:srgbClr val="000000"/>
                        </a:solidFill>
                        <a:effectLst/>
                        <a:latin typeface="맑은 고딕" panose="020B0503020000020004" pitchFamily="50" charset="-127"/>
                        <a:ea typeface="맑은 고딕" panose="020B0503020000020004" pitchFamily="50" charset="-127"/>
                      </a:endParaRPr>
                    </a:p>
                  </a:txBody>
                  <a:tcPr marL="7515" marR="7515" marT="7515" marB="0" anchor="ctr">
                    <a:solidFill>
                      <a:schemeClr val="bg1"/>
                    </a:solidFill>
                  </a:tcPr>
                </a:tc>
                <a:tc>
                  <a:txBody>
                    <a:bodyPr/>
                    <a:lstStyle/>
                    <a:p>
                      <a:pPr algn="ctr" fontAlgn="ctr"/>
                      <a:r>
                        <a:rPr lang="en-US" altLang="ko-KR" sz="1200" u="none" strike="noStrike">
                          <a:effectLst/>
                        </a:rPr>
                        <a:t>   Java </a:t>
                      </a:r>
                      <a:r>
                        <a:rPr lang="ko-KR" altLang="en-US" sz="1200" u="none" strike="noStrike">
                          <a:effectLst/>
                        </a:rPr>
                        <a:t>객체를 </a:t>
                      </a:r>
                      <a:r>
                        <a:rPr lang="en-US" altLang="ko-KR" sz="1200" u="none" strike="noStrike">
                          <a:effectLst/>
                        </a:rPr>
                        <a:t>JSON, Text </a:t>
                      </a:r>
                      <a:r>
                        <a:rPr lang="ko-KR" altLang="en-US" sz="1200" u="none" strike="noStrike">
                          <a:effectLst/>
                        </a:rPr>
                        <a:t>등으로 변환</a:t>
                      </a:r>
                      <a:endParaRPr lang="ko-KR" altLang="en-US" sz="1200" b="0" i="0" u="none" strike="noStrike">
                        <a:solidFill>
                          <a:srgbClr val="000000"/>
                        </a:solidFill>
                        <a:effectLst/>
                        <a:latin typeface="맑은 고딕" panose="020B0503020000020004" pitchFamily="50" charset="-127"/>
                        <a:ea typeface="맑은 고딕" panose="020B0503020000020004" pitchFamily="50" charset="-127"/>
                      </a:endParaRPr>
                    </a:p>
                  </a:txBody>
                  <a:tcPr marL="7515" marR="7515" marT="7515" marB="0" anchor="ctr">
                    <a:solidFill>
                      <a:schemeClr val="bg1"/>
                    </a:solidFill>
                  </a:tcPr>
                </a:tc>
                <a:extLst>
                  <a:ext uri="{0D108BD9-81ED-4DB2-BD59-A6C34878D82A}">
                    <a16:rowId xmlns:a16="http://schemas.microsoft.com/office/drawing/2014/main" val="849696123"/>
                  </a:ext>
                </a:extLst>
              </a:tr>
              <a:tr h="281817">
                <a:tc>
                  <a:txBody>
                    <a:bodyPr/>
                    <a:lstStyle/>
                    <a:p>
                      <a:pPr algn="ctr" fontAlgn="ctr"/>
                      <a:r>
                        <a:rPr lang="en-US" sz="1200" u="none" strike="noStrike">
                          <a:effectLst/>
                        </a:rPr>
                        <a:t>@Controller, @RequestMapping</a:t>
                      </a:r>
                      <a:endParaRPr lang="en-US" sz="1200" b="0" i="0" u="none" strike="noStrike">
                        <a:solidFill>
                          <a:srgbClr val="000000"/>
                        </a:solidFill>
                        <a:effectLst/>
                        <a:latin typeface="Arial Unicode MS"/>
                        <a:ea typeface="맑은 고딕" panose="020B0503020000020004" pitchFamily="50" charset="-127"/>
                      </a:endParaRPr>
                    </a:p>
                  </a:txBody>
                  <a:tcPr marL="7515" marR="7515" marT="7515" marB="0" anchor="ctr">
                    <a:solidFill>
                      <a:schemeClr val="bg1"/>
                    </a:solidFill>
                  </a:tcPr>
                </a:tc>
                <a:tc>
                  <a:txBody>
                    <a:bodyPr/>
                    <a:lstStyle/>
                    <a:p>
                      <a:pPr algn="ctr" fontAlgn="ctr"/>
                      <a:r>
                        <a:rPr lang="en-US" sz="1200" u="none" strike="noStrike">
                          <a:effectLst/>
                        </a:rPr>
                        <a:t>   @RestController, @ResponseBody, ResponseEntity</a:t>
                      </a:r>
                      <a:endParaRPr lang="en-US" sz="1200" b="0" i="0" u="none" strike="noStrike">
                        <a:solidFill>
                          <a:srgbClr val="000000"/>
                        </a:solidFill>
                        <a:effectLst/>
                        <a:latin typeface="Arial Unicode MS"/>
                        <a:ea typeface="맑은 고딕" panose="020B0503020000020004" pitchFamily="50" charset="-127"/>
                      </a:endParaRPr>
                    </a:p>
                  </a:txBody>
                  <a:tcPr marL="7515" marR="7515" marT="7515" marB="0" anchor="ctr">
                    <a:solidFill>
                      <a:schemeClr val="bg1"/>
                    </a:solidFill>
                  </a:tcPr>
                </a:tc>
                <a:extLst>
                  <a:ext uri="{0D108BD9-81ED-4DB2-BD59-A6C34878D82A}">
                    <a16:rowId xmlns:a16="http://schemas.microsoft.com/office/drawing/2014/main" val="4215125114"/>
                  </a:ext>
                </a:extLst>
              </a:tr>
              <a:tr h="281817">
                <a:tc>
                  <a:txBody>
                    <a:bodyPr/>
                    <a:lstStyle/>
                    <a:p>
                      <a:pPr algn="ctr" fontAlgn="ctr"/>
                      <a:r>
                        <a:rPr lang="en-US" altLang="ko-KR" sz="1200" u="none" strike="noStrike">
                          <a:effectLst/>
                        </a:rPr>
                        <a:t>HTML, JSP</a:t>
                      </a:r>
                      <a:r>
                        <a:rPr lang="ko-KR" altLang="en-US" sz="1200" u="none" strike="noStrike">
                          <a:effectLst/>
                        </a:rPr>
                        <a:t>와 같은 화면</a:t>
                      </a:r>
                      <a:r>
                        <a:rPr lang="en-US" altLang="ko-KR" sz="1200" u="none" strike="noStrike">
                          <a:effectLst/>
                        </a:rPr>
                        <a:t> </a:t>
                      </a:r>
                      <a:r>
                        <a:rPr lang="ko-KR" altLang="en-US" sz="1200" u="none" strike="noStrike">
                          <a:effectLst/>
                        </a:rPr>
                        <a:t>렌더링</a:t>
                      </a:r>
                      <a:endParaRPr lang="ko-KR" altLang="en-US" sz="1200" b="0" i="0" u="none" strike="noStrike">
                        <a:solidFill>
                          <a:srgbClr val="000000"/>
                        </a:solidFill>
                        <a:effectLst/>
                        <a:latin typeface="맑은 고딕" panose="020B0503020000020004" pitchFamily="50" charset="-127"/>
                        <a:ea typeface="맑은 고딕" panose="020B0503020000020004" pitchFamily="50" charset="-127"/>
                      </a:endParaRPr>
                    </a:p>
                  </a:txBody>
                  <a:tcPr marL="7515" marR="7515" marT="7515" marB="0" anchor="ctr">
                    <a:solidFill>
                      <a:schemeClr val="bg1"/>
                    </a:solidFill>
                  </a:tcPr>
                </a:tc>
                <a:tc>
                  <a:txBody>
                    <a:bodyPr/>
                    <a:lstStyle/>
                    <a:p>
                      <a:pPr algn="ctr" fontAlgn="ctr"/>
                      <a:r>
                        <a:rPr lang="en-US" altLang="ko-KR" sz="1200" u="none" strike="noStrike">
                          <a:effectLst/>
                        </a:rPr>
                        <a:t>   JSON, Text </a:t>
                      </a:r>
                      <a:r>
                        <a:rPr lang="ko-KR" altLang="en-US" sz="1200" u="none" strike="noStrike">
                          <a:effectLst/>
                        </a:rPr>
                        <a:t>를 포함한 </a:t>
                      </a:r>
                      <a:r>
                        <a:rPr lang="en-US" altLang="ko-KR" sz="1200" u="none" strike="noStrike">
                          <a:effectLst/>
                        </a:rPr>
                        <a:t>API </a:t>
                      </a:r>
                      <a:r>
                        <a:rPr lang="ko-KR" altLang="en-US" sz="1200" u="none" strike="noStrike">
                          <a:effectLst/>
                        </a:rPr>
                        <a:t>응답</a:t>
                      </a:r>
                      <a:endParaRPr lang="ko-KR" altLang="en-US" sz="1200" b="0" i="0" u="none" strike="noStrike">
                        <a:solidFill>
                          <a:srgbClr val="000000"/>
                        </a:solidFill>
                        <a:effectLst/>
                        <a:latin typeface="맑은 고딕" panose="020B0503020000020004" pitchFamily="50" charset="-127"/>
                        <a:ea typeface="맑은 고딕" panose="020B0503020000020004" pitchFamily="50" charset="-127"/>
                      </a:endParaRPr>
                    </a:p>
                  </a:txBody>
                  <a:tcPr marL="7515" marR="7515" marT="7515" marB="0" anchor="ctr">
                    <a:solidFill>
                      <a:schemeClr val="bg1"/>
                    </a:solidFill>
                  </a:tcPr>
                </a:tc>
                <a:extLst>
                  <a:ext uri="{0D108BD9-81ED-4DB2-BD59-A6C34878D82A}">
                    <a16:rowId xmlns:a16="http://schemas.microsoft.com/office/drawing/2014/main" val="106450967"/>
                  </a:ext>
                </a:extLst>
              </a:tr>
              <a:tr h="281817">
                <a:tc>
                  <a:txBody>
                    <a:bodyPr/>
                    <a:lstStyle/>
                    <a:p>
                      <a:pPr algn="ctr" fontAlgn="ctr"/>
                      <a:r>
                        <a:rPr lang="en-US" sz="1200" u="none" strike="noStrike">
                          <a:effectLst/>
                        </a:rPr>
                        <a:t>ViewResolver </a:t>
                      </a:r>
                      <a:r>
                        <a:rPr lang="ko-KR" altLang="en-US" sz="1200" u="none" strike="noStrike">
                          <a:effectLst/>
                        </a:rPr>
                        <a:t>에 의해 </a:t>
                      </a:r>
                      <a:r>
                        <a:rPr lang="en-US" sz="1200" u="none" strike="noStrike">
                          <a:effectLst/>
                        </a:rPr>
                        <a:t>View </a:t>
                      </a:r>
                      <a:r>
                        <a:rPr lang="ko-KR" altLang="en-US" sz="1200" u="none" strike="noStrike">
                          <a:effectLst/>
                        </a:rPr>
                        <a:t>선택</a:t>
                      </a:r>
                      <a:endParaRPr lang="ko-KR" altLang="en-US" sz="1200" b="0" i="0" u="none" strike="noStrike">
                        <a:solidFill>
                          <a:srgbClr val="000000"/>
                        </a:solidFill>
                        <a:effectLst/>
                        <a:latin typeface="맑은 고딕" panose="020B0503020000020004" pitchFamily="50" charset="-127"/>
                        <a:ea typeface="맑은 고딕" panose="020B0503020000020004" pitchFamily="50" charset="-127"/>
                      </a:endParaRPr>
                    </a:p>
                  </a:txBody>
                  <a:tcPr marL="7515" marR="7515" marT="7515" marB="0" anchor="ctr">
                    <a:solidFill>
                      <a:schemeClr val="bg1"/>
                    </a:solidFill>
                  </a:tcPr>
                </a:tc>
                <a:tc>
                  <a:txBody>
                    <a:bodyPr/>
                    <a:lstStyle/>
                    <a:p>
                      <a:pPr algn="ctr" fontAlgn="ctr"/>
                      <a:r>
                        <a:rPr lang="en-US" sz="1200" u="none" strike="noStrike">
                          <a:effectLst/>
                        </a:rPr>
                        <a:t>   HttpMessageConverter</a:t>
                      </a:r>
                      <a:r>
                        <a:rPr lang="ko-KR" altLang="en-US" sz="1200" u="none" strike="noStrike">
                          <a:effectLst/>
                        </a:rPr>
                        <a:t>는 </a:t>
                      </a:r>
                      <a:r>
                        <a:rPr lang="en-US" sz="1200" u="none" strike="noStrike">
                          <a:effectLst/>
                        </a:rPr>
                        <a:t>ViewResolver </a:t>
                      </a:r>
                      <a:r>
                        <a:rPr lang="ko-KR" altLang="en-US" sz="1200" u="none" strike="noStrike">
                          <a:effectLst/>
                        </a:rPr>
                        <a:t>와 독립적</a:t>
                      </a:r>
                      <a:endParaRPr lang="ko-KR" altLang="en-US" sz="1200" b="0" i="0" u="none" strike="noStrike">
                        <a:solidFill>
                          <a:srgbClr val="000000"/>
                        </a:solidFill>
                        <a:effectLst/>
                        <a:latin typeface="맑은 고딕" panose="020B0503020000020004" pitchFamily="50" charset="-127"/>
                        <a:ea typeface="맑은 고딕" panose="020B0503020000020004" pitchFamily="50" charset="-127"/>
                      </a:endParaRPr>
                    </a:p>
                  </a:txBody>
                  <a:tcPr marL="7515" marR="7515" marT="7515" marB="0" anchor="ctr">
                    <a:solidFill>
                      <a:schemeClr val="bg1"/>
                    </a:solidFill>
                  </a:tcPr>
                </a:tc>
                <a:extLst>
                  <a:ext uri="{0D108BD9-81ED-4DB2-BD59-A6C34878D82A}">
                    <a16:rowId xmlns:a16="http://schemas.microsoft.com/office/drawing/2014/main" val="3164214022"/>
                  </a:ext>
                </a:extLst>
              </a:tr>
            </a:tbl>
          </a:graphicData>
        </a:graphic>
      </p:graphicFrame>
      <p:sp>
        <p:nvSpPr>
          <p:cNvPr id="7" name="직사각형 6">
            <a:extLst>
              <a:ext uri="{FF2B5EF4-FFF2-40B4-BE49-F238E27FC236}">
                <a16:creationId xmlns:a16="http://schemas.microsoft.com/office/drawing/2014/main" id="{1AE14F77-8448-9C77-E4A1-224384568102}"/>
              </a:ext>
            </a:extLst>
          </p:cNvPr>
          <p:cNvSpPr/>
          <p:nvPr/>
        </p:nvSpPr>
        <p:spPr>
          <a:xfrm>
            <a:off x="690425" y="4820062"/>
            <a:ext cx="11119584" cy="183024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903494515"/>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직사각형 72">
            <a:extLst>
              <a:ext uri="{FF2B5EF4-FFF2-40B4-BE49-F238E27FC236}">
                <a16:creationId xmlns:a16="http://schemas.microsoft.com/office/drawing/2014/main" id="{D10AE262-3224-4491-9AF5-1A7677C571EF}"/>
              </a:ext>
            </a:extLst>
          </p:cNvPr>
          <p:cNvSpPr/>
          <p:nvPr/>
        </p:nvSpPr>
        <p:spPr>
          <a:xfrm>
            <a:off x="370207" y="627229"/>
            <a:ext cx="3749120" cy="346249"/>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latin typeface="+mn-ea"/>
              </a:rPr>
              <a:t>클라이언트의 요청을 처리할 핸들러를 실행한다</a:t>
            </a:r>
            <a:endParaRPr lang="en-US" altLang="ko-KR" sz="1200">
              <a:latin typeface="+mn-ea"/>
            </a:endParaRPr>
          </a:p>
        </p:txBody>
      </p:sp>
      <p:sp>
        <p:nvSpPr>
          <p:cNvPr id="74" name="직사각형 73">
            <a:extLst>
              <a:ext uri="{FF2B5EF4-FFF2-40B4-BE49-F238E27FC236}">
                <a16:creationId xmlns:a16="http://schemas.microsoft.com/office/drawing/2014/main" id="{42A0B23B-7003-43B2-A559-7C4A6F001EFB}"/>
              </a:ext>
            </a:extLst>
          </p:cNvPr>
          <p:cNvSpPr/>
          <p:nvPr/>
        </p:nvSpPr>
        <p:spPr>
          <a:xfrm>
            <a:off x="198756" y="202792"/>
            <a:ext cx="3497304"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View /</a:t>
            </a:r>
            <a:r>
              <a:rPr lang="ko-KR" altLang="en-US" b="1">
                <a:solidFill>
                  <a:schemeClr val="accent1">
                    <a:lumMod val="75000"/>
                  </a:schemeClr>
                </a:solidFill>
                <a:latin typeface="+mn-ea"/>
              </a:rPr>
              <a:t> </a:t>
            </a:r>
            <a:r>
              <a:rPr lang="en-US" altLang="ko-KR" b="1">
                <a:solidFill>
                  <a:schemeClr val="accent1">
                    <a:lumMod val="75000"/>
                  </a:schemeClr>
                </a:solidFill>
                <a:latin typeface="+mn-ea"/>
              </a:rPr>
              <a:t>ViewResolver</a:t>
            </a:r>
            <a:r>
              <a:rPr lang="ko-KR" altLang="en-US" b="1">
                <a:solidFill>
                  <a:schemeClr val="accent1">
                    <a:lumMod val="75000"/>
                  </a:schemeClr>
                </a:solidFill>
                <a:latin typeface="+mn-ea"/>
              </a:rPr>
              <a:t> 흐름도</a:t>
            </a:r>
          </a:p>
        </p:txBody>
      </p:sp>
      <p:sp>
        <p:nvSpPr>
          <p:cNvPr id="3" name="모서리가 둥근 직사각형 38">
            <a:extLst>
              <a:ext uri="{FF2B5EF4-FFF2-40B4-BE49-F238E27FC236}">
                <a16:creationId xmlns:a16="http://schemas.microsoft.com/office/drawing/2014/main" id="{9C944B70-E728-6ECB-1738-7A42057006B9}"/>
              </a:ext>
            </a:extLst>
          </p:cNvPr>
          <p:cNvSpPr/>
          <p:nvPr/>
        </p:nvSpPr>
        <p:spPr>
          <a:xfrm>
            <a:off x="198756" y="2159948"/>
            <a:ext cx="2894766"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RequestMappingHandlerAdapter</a:t>
            </a:r>
            <a:endParaRPr lang="ko-KR" altLang="en-US" sz="1400">
              <a:solidFill>
                <a:schemeClr val="tx1"/>
              </a:solidFill>
              <a:ea typeface="나눔바른고딕" panose="020B0603020101020101"/>
            </a:endParaRPr>
          </a:p>
        </p:txBody>
      </p:sp>
      <p:sp>
        <p:nvSpPr>
          <p:cNvPr id="6" name="모서리가 둥근 직사각형 38">
            <a:extLst>
              <a:ext uri="{FF2B5EF4-FFF2-40B4-BE49-F238E27FC236}">
                <a16:creationId xmlns:a16="http://schemas.microsoft.com/office/drawing/2014/main" id="{9788EE7E-6FEE-8C94-F3D5-E6F4243D9C00}"/>
              </a:ext>
            </a:extLst>
          </p:cNvPr>
          <p:cNvSpPr/>
          <p:nvPr/>
        </p:nvSpPr>
        <p:spPr>
          <a:xfrm>
            <a:off x="8740239" y="3253466"/>
            <a:ext cx="3331029" cy="493512"/>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effectLst/>
              </a:rPr>
              <a:t>ViewNameMethodReturnValueHandler</a:t>
            </a:r>
          </a:p>
        </p:txBody>
      </p:sp>
      <p:sp>
        <p:nvSpPr>
          <p:cNvPr id="7" name="모서리가 둥근 직사각형 38">
            <a:extLst>
              <a:ext uri="{FF2B5EF4-FFF2-40B4-BE49-F238E27FC236}">
                <a16:creationId xmlns:a16="http://schemas.microsoft.com/office/drawing/2014/main" id="{14201AE2-E505-F1D5-15C7-B3279F7A8176}"/>
              </a:ext>
            </a:extLst>
          </p:cNvPr>
          <p:cNvSpPr/>
          <p:nvPr/>
        </p:nvSpPr>
        <p:spPr>
          <a:xfrm>
            <a:off x="9378543" y="4146735"/>
            <a:ext cx="2054422" cy="502994"/>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ModelAndView</a:t>
            </a:r>
            <a:endParaRPr lang="en-US" altLang="ko-KR" sz="1400">
              <a:solidFill>
                <a:schemeClr val="bg1"/>
              </a:solidFill>
              <a:effectLst/>
            </a:endParaRPr>
          </a:p>
        </p:txBody>
      </p:sp>
      <p:sp>
        <p:nvSpPr>
          <p:cNvPr id="9" name="모서리가 둥근 직사각형 38">
            <a:extLst>
              <a:ext uri="{FF2B5EF4-FFF2-40B4-BE49-F238E27FC236}">
                <a16:creationId xmlns:a16="http://schemas.microsoft.com/office/drawing/2014/main" id="{637AFA83-09C7-0FEE-8717-D6CA4746923D}"/>
              </a:ext>
            </a:extLst>
          </p:cNvPr>
          <p:cNvSpPr/>
          <p:nvPr/>
        </p:nvSpPr>
        <p:spPr>
          <a:xfrm>
            <a:off x="9378542" y="2159616"/>
            <a:ext cx="2054423"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ReturnValueHandlers</a:t>
            </a:r>
            <a:endParaRPr lang="en-US" altLang="ko-KR" sz="1400">
              <a:solidFill>
                <a:schemeClr val="tx1"/>
              </a:solidFill>
              <a:effectLst/>
            </a:endParaRPr>
          </a:p>
        </p:txBody>
      </p:sp>
      <p:cxnSp>
        <p:nvCxnSpPr>
          <p:cNvPr id="16" name="직선 화살표 연결선 15">
            <a:extLst>
              <a:ext uri="{FF2B5EF4-FFF2-40B4-BE49-F238E27FC236}">
                <a16:creationId xmlns:a16="http://schemas.microsoft.com/office/drawing/2014/main" id="{E046F375-E9FC-3FA0-F9E8-583655C6E8C5}"/>
              </a:ext>
            </a:extLst>
          </p:cNvPr>
          <p:cNvCxnSpPr>
            <a:cxnSpLocks/>
            <a:stCxn id="9" idx="2"/>
            <a:endCxn id="6" idx="0"/>
          </p:cNvCxnSpPr>
          <p:nvPr/>
        </p:nvCxnSpPr>
        <p:spPr>
          <a:xfrm>
            <a:off x="10405754" y="2653128"/>
            <a:ext cx="0" cy="60033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096C3778-7A93-41A3-9162-779010E1728F}"/>
              </a:ext>
            </a:extLst>
          </p:cNvPr>
          <p:cNvCxnSpPr>
            <a:cxnSpLocks/>
            <a:stCxn id="6" idx="2"/>
            <a:endCxn id="7" idx="0"/>
          </p:cNvCxnSpPr>
          <p:nvPr/>
        </p:nvCxnSpPr>
        <p:spPr>
          <a:xfrm>
            <a:off x="10405754" y="3746978"/>
            <a:ext cx="0" cy="39975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6" name="TextBox 165">
            <a:extLst>
              <a:ext uri="{FF2B5EF4-FFF2-40B4-BE49-F238E27FC236}">
                <a16:creationId xmlns:a16="http://schemas.microsoft.com/office/drawing/2014/main" id="{22368C35-FDFB-3AE8-6C5E-116D0575A28C}"/>
              </a:ext>
            </a:extLst>
          </p:cNvPr>
          <p:cNvSpPr txBox="1"/>
          <p:nvPr/>
        </p:nvSpPr>
        <p:spPr>
          <a:xfrm>
            <a:off x="1576026" y="3011353"/>
            <a:ext cx="912740" cy="261610"/>
          </a:xfrm>
          <a:prstGeom prst="rect">
            <a:avLst/>
          </a:prstGeom>
          <a:noFill/>
          <a:ln>
            <a:noFill/>
            <a:prstDash val="sysDash"/>
          </a:ln>
        </p:spPr>
        <p:style>
          <a:lnRef idx="2">
            <a:schemeClr val="dk1"/>
          </a:lnRef>
          <a:fillRef idx="1">
            <a:schemeClr val="lt1"/>
          </a:fillRef>
          <a:effectRef idx="0">
            <a:schemeClr val="dk1"/>
          </a:effectRef>
          <a:fontRef idx="minor">
            <a:schemeClr val="dk1"/>
          </a:fontRef>
        </p:style>
        <p:txBody>
          <a:bodyPr wrap="square">
            <a:spAutoFit/>
          </a:bodyPr>
          <a:lstStyle/>
          <a:p>
            <a:pPr algn="ctr"/>
            <a:r>
              <a:rPr lang="ko-KR" altLang="en-US" sz="1100">
                <a:solidFill>
                  <a:schemeClr val="tx1"/>
                </a:solidFill>
                <a:effectLst/>
              </a:rPr>
              <a:t>객체 생성</a:t>
            </a:r>
            <a:endParaRPr lang="ko-KR" altLang="en-US" sz="1100"/>
          </a:p>
        </p:txBody>
      </p:sp>
      <p:cxnSp>
        <p:nvCxnSpPr>
          <p:cNvPr id="33" name="직선 화살표 연결선 32">
            <a:extLst>
              <a:ext uri="{FF2B5EF4-FFF2-40B4-BE49-F238E27FC236}">
                <a16:creationId xmlns:a16="http://schemas.microsoft.com/office/drawing/2014/main" id="{D2453D5E-1022-631B-F6F5-E165A4A9A554}"/>
              </a:ext>
            </a:extLst>
          </p:cNvPr>
          <p:cNvCxnSpPr>
            <a:cxnSpLocks/>
            <a:stCxn id="7" idx="2"/>
          </p:cNvCxnSpPr>
          <p:nvPr/>
        </p:nvCxnSpPr>
        <p:spPr>
          <a:xfrm>
            <a:off x="10405754" y="4649729"/>
            <a:ext cx="0" cy="50733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모서리가 둥근 직사각형 38">
            <a:extLst>
              <a:ext uri="{FF2B5EF4-FFF2-40B4-BE49-F238E27FC236}">
                <a16:creationId xmlns:a16="http://schemas.microsoft.com/office/drawing/2014/main" id="{900C2733-BA00-2EA6-E2D8-34571B40B5EB}"/>
              </a:ext>
            </a:extLst>
          </p:cNvPr>
          <p:cNvSpPr/>
          <p:nvPr/>
        </p:nvSpPr>
        <p:spPr>
          <a:xfrm>
            <a:off x="7190589" y="5131938"/>
            <a:ext cx="1565446" cy="454188"/>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ViewResolvers</a:t>
            </a:r>
          </a:p>
        </p:txBody>
      </p:sp>
      <p:cxnSp>
        <p:nvCxnSpPr>
          <p:cNvPr id="40" name="직선 화살표 연결선 39">
            <a:extLst>
              <a:ext uri="{FF2B5EF4-FFF2-40B4-BE49-F238E27FC236}">
                <a16:creationId xmlns:a16="http://schemas.microsoft.com/office/drawing/2014/main" id="{CB9244CE-6C21-6F8C-0A6E-4DB3306CF0A1}"/>
              </a:ext>
            </a:extLst>
          </p:cNvPr>
          <p:cNvCxnSpPr>
            <a:cxnSpLocks/>
            <a:stCxn id="90" idx="2"/>
          </p:cNvCxnSpPr>
          <p:nvPr/>
        </p:nvCxnSpPr>
        <p:spPr>
          <a:xfrm>
            <a:off x="10420594" y="5563933"/>
            <a:ext cx="0" cy="3143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FD52D5CF-B92F-D031-700C-FD1E9B5D4C0B}"/>
              </a:ext>
            </a:extLst>
          </p:cNvPr>
          <p:cNvSpPr txBox="1"/>
          <p:nvPr/>
        </p:nvSpPr>
        <p:spPr>
          <a:xfrm>
            <a:off x="3372161" y="2800171"/>
            <a:ext cx="1824794" cy="261610"/>
          </a:xfrm>
          <a:prstGeom prst="rect">
            <a:avLst/>
          </a:prstGeom>
          <a:noFill/>
        </p:spPr>
        <p:txBody>
          <a:bodyPr wrap="square">
            <a:spAutoFit/>
          </a:bodyPr>
          <a:lstStyle/>
          <a:p>
            <a:pPr algn="ctr"/>
            <a:r>
              <a:rPr lang="en-US" altLang="ko-KR" sz="1100"/>
              <a:t>requestHandled = false</a:t>
            </a:r>
            <a:endParaRPr lang="ko-KR" altLang="en-US" sz="1100"/>
          </a:p>
        </p:txBody>
      </p:sp>
      <p:sp>
        <p:nvSpPr>
          <p:cNvPr id="13" name="TextBox 12">
            <a:extLst>
              <a:ext uri="{FF2B5EF4-FFF2-40B4-BE49-F238E27FC236}">
                <a16:creationId xmlns:a16="http://schemas.microsoft.com/office/drawing/2014/main" id="{2DF6666B-B68A-B979-F7C8-11553D981573}"/>
              </a:ext>
            </a:extLst>
          </p:cNvPr>
          <p:cNvSpPr txBox="1"/>
          <p:nvPr/>
        </p:nvSpPr>
        <p:spPr>
          <a:xfrm>
            <a:off x="272990" y="5912574"/>
            <a:ext cx="905691" cy="276999"/>
          </a:xfrm>
          <a:prstGeom prst="rect">
            <a:avLst/>
          </a:prstGeom>
          <a:noFill/>
        </p:spPr>
        <p:txBody>
          <a:bodyPr wrap="square">
            <a:spAutoFit/>
          </a:bodyPr>
          <a:lstStyle/>
          <a:p>
            <a:pPr algn="ctr"/>
            <a:r>
              <a:rPr lang="en-US" altLang="ko-KR" sz="1200"/>
              <a:t>Response</a:t>
            </a:r>
            <a:endParaRPr lang="ko-KR" altLang="en-US" sz="1200"/>
          </a:p>
        </p:txBody>
      </p:sp>
      <p:sp>
        <p:nvSpPr>
          <p:cNvPr id="14" name="TextBox 13">
            <a:extLst>
              <a:ext uri="{FF2B5EF4-FFF2-40B4-BE49-F238E27FC236}">
                <a16:creationId xmlns:a16="http://schemas.microsoft.com/office/drawing/2014/main" id="{0AF4D314-7331-611C-4DE8-7C0300ED7B45}"/>
              </a:ext>
            </a:extLst>
          </p:cNvPr>
          <p:cNvSpPr txBox="1"/>
          <p:nvPr/>
        </p:nvSpPr>
        <p:spPr>
          <a:xfrm>
            <a:off x="10545286" y="5220183"/>
            <a:ext cx="1081404" cy="261610"/>
          </a:xfrm>
          <a:prstGeom prst="rect">
            <a:avLst/>
          </a:prstGeom>
          <a:noFill/>
        </p:spPr>
        <p:txBody>
          <a:bodyPr wrap="square">
            <a:spAutoFit/>
          </a:bodyPr>
          <a:lstStyle/>
          <a:p>
            <a:pPr algn="ctr"/>
            <a:r>
              <a:rPr lang="en-US" altLang="ko-KR" sz="1100"/>
              <a:t>Exception ?</a:t>
            </a:r>
            <a:endParaRPr lang="ko-KR" altLang="en-US" sz="1100"/>
          </a:p>
        </p:txBody>
      </p:sp>
      <p:cxnSp>
        <p:nvCxnSpPr>
          <p:cNvPr id="17" name="직선 화살표 연결선 16">
            <a:extLst>
              <a:ext uri="{FF2B5EF4-FFF2-40B4-BE49-F238E27FC236}">
                <a16:creationId xmlns:a16="http://schemas.microsoft.com/office/drawing/2014/main" id="{6B9F8530-3720-D7CF-23A6-FF5DF32A8468}"/>
              </a:ext>
            </a:extLst>
          </p:cNvPr>
          <p:cNvCxnSpPr>
            <a:cxnSpLocks/>
            <a:stCxn id="63" idx="3"/>
            <a:endCxn id="49" idx="1"/>
          </p:cNvCxnSpPr>
          <p:nvPr/>
        </p:nvCxnSpPr>
        <p:spPr>
          <a:xfrm flipV="1">
            <a:off x="6586057" y="2405560"/>
            <a:ext cx="604532" cy="114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28119894-698F-8DF3-2DF6-837C4C915CE4}"/>
              </a:ext>
            </a:extLst>
          </p:cNvPr>
          <p:cNvSpPr txBox="1"/>
          <p:nvPr/>
        </p:nvSpPr>
        <p:spPr>
          <a:xfrm>
            <a:off x="8674754" y="5075812"/>
            <a:ext cx="1730999" cy="261610"/>
          </a:xfrm>
          <a:prstGeom prst="rect">
            <a:avLst/>
          </a:prstGeom>
          <a:noFill/>
        </p:spPr>
        <p:txBody>
          <a:bodyPr wrap="square">
            <a:spAutoFit/>
          </a:bodyPr>
          <a:lstStyle/>
          <a:p>
            <a:pPr algn="ctr"/>
            <a:r>
              <a:rPr lang="en-US" altLang="ko-KR" sz="1100"/>
              <a:t>render(mav)</a:t>
            </a:r>
            <a:endParaRPr lang="ko-KR" altLang="en-US" sz="1100"/>
          </a:p>
        </p:txBody>
      </p:sp>
      <p:sp>
        <p:nvSpPr>
          <p:cNvPr id="51" name="모서리가 둥근 직사각형 38">
            <a:extLst>
              <a:ext uri="{FF2B5EF4-FFF2-40B4-BE49-F238E27FC236}">
                <a16:creationId xmlns:a16="http://schemas.microsoft.com/office/drawing/2014/main" id="{6D398722-E753-4969-A5D0-B15F79099C32}"/>
              </a:ext>
            </a:extLst>
          </p:cNvPr>
          <p:cNvSpPr/>
          <p:nvPr/>
        </p:nvSpPr>
        <p:spPr>
          <a:xfrm>
            <a:off x="3991745" y="3253466"/>
            <a:ext cx="2300619" cy="493512"/>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ModelAndViewContainer</a:t>
            </a:r>
            <a:endParaRPr lang="en-US" altLang="ko-KR" sz="1400">
              <a:solidFill>
                <a:schemeClr val="bg1"/>
              </a:solidFill>
              <a:effectLst/>
            </a:endParaRPr>
          </a:p>
        </p:txBody>
      </p:sp>
      <p:sp>
        <p:nvSpPr>
          <p:cNvPr id="49" name="모서리가 둥근 직사각형 38">
            <a:extLst>
              <a:ext uri="{FF2B5EF4-FFF2-40B4-BE49-F238E27FC236}">
                <a16:creationId xmlns:a16="http://schemas.microsoft.com/office/drawing/2014/main" id="{B84A7DC6-951A-44EC-AFF9-3A0B0AC01ACD}"/>
              </a:ext>
            </a:extLst>
          </p:cNvPr>
          <p:cNvSpPr/>
          <p:nvPr/>
        </p:nvSpPr>
        <p:spPr>
          <a:xfrm>
            <a:off x="7190589" y="2158804"/>
            <a:ext cx="1112154"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Controller</a:t>
            </a:r>
            <a:endParaRPr lang="en-US" altLang="ko-KR" sz="1400">
              <a:solidFill>
                <a:schemeClr val="tx1"/>
              </a:solidFill>
              <a:effectLst/>
            </a:endParaRPr>
          </a:p>
        </p:txBody>
      </p:sp>
      <p:sp>
        <p:nvSpPr>
          <p:cNvPr id="52" name="모서리가 둥근 직사각형 38">
            <a:extLst>
              <a:ext uri="{FF2B5EF4-FFF2-40B4-BE49-F238E27FC236}">
                <a16:creationId xmlns:a16="http://schemas.microsoft.com/office/drawing/2014/main" id="{8AF6F9BD-DA32-49F8-82C6-8176570A9216}"/>
              </a:ext>
            </a:extLst>
          </p:cNvPr>
          <p:cNvSpPr/>
          <p:nvPr/>
        </p:nvSpPr>
        <p:spPr>
          <a:xfrm>
            <a:off x="495829" y="1371121"/>
            <a:ext cx="2300618"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DispatcherServlet</a:t>
            </a:r>
            <a:endParaRPr lang="ko-KR" altLang="en-US" sz="1400">
              <a:solidFill>
                <a:schemeClr val="tx1"/>
              </a:solidFill>
              <a:ea typeface="나눔바른고딕" panose="020B0603020101020101"/>
            </a:endParaRPr>
          </a:p>
        </p:txBody>
      </p:sp>
      <p:cxnSp>
        <p:nvCxnSpPr>
          <p:cNvPr id="55" name="직선 화살표 연결선 54">
            <a:extLst>
              <a:ext uri="{FF2B5EF4-FFF2-40B4-BE49-F238E27FC236}">
                <a16:creationId xmlns:a16="http://schemas.microsoft.com/office/drawing/2014/main" id="{28B2250E-270F-4302-BD31-374182372549}"/>
              </a:ext>
            </a:extLst>
          </p:cNvPr>
          <p:cNvCxnSpPr>
            <a:cxnSpLocks/>
            <a:stCxn id="52" idx="2"/>
            <a:endCxn id="3" idx="0"/>
          </p:cNvCxnSpPr>
          <p:nvPr/>
        </p:nvCxnSpPr>
        <p:spPr>
          <a:xfrm>
            <a:off x="1646138" y="1864633"/>
            <a:ext cx="1" cy="29531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3" name="모서리가 둥근 직사각형 38">
            <a:extLst>
              <a:ext uri="{FF2B5EF4-FFF2-40B4-BE49-F238E27FC236}">
                <a16:creationId xmlns:a16="http://schemas.microsoft.com/office/drawing/2014/main" id="{B0D58A6A-F584-4C76-B5D5-D9BB01C65662}"/>
              </a:ext>
            </a:extLst>
          </p:cNvPr>
          <p:cNvSpPr/>
          <p:nvPr/>
        </p:nvSpPr>
        <p:spPr>
          <a:xfrm>
            <a:off x="3698054" y="2159948"/>
            <a:ext cx="2888003"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ServletInvocableHandlerMethod</a:t>
            </a:r>
            <a:endParaRPr lang="en-US" altLang="ko-KR" sz="1400">
              <a:solidFill>
                <a:schemeClr val="tx1"/>
              </a:solidFill>
              <a:effectLst/>
            </a:endParaRPr>
          </a:p>
        </p:txBody>
      </p:sp>
      <p:cxnSp>
        <p:nvCxnSpPr>
          <p:cNvPr id="68" name="직선 화살표 연결선 67">
            <a:extLst>
              <a:ext uri="{FF2B5EF4-FFF2-40B4-BE49-F238E27FC236}">
                <a16:creationId xmlns:a16="http://schemas.microsoft.com/office/drawing/2014/main" id="{749A5695-C078-412D-BEAD-81B319A4A1DE}"/>
              </a:ext>
            </a:extLst>
          </p:cNvPr>
          <p:cNvCxnSpPr>
            <a:cxnSpLocks/>
            <a:stCxn id="3" idx="3"/>
            <a:endCxn id="63" idx="1"/>
          </p:cNvCxnSpPr>
          <p:nvPr/>
        </p:nvCxnSpPr>
        <p:spPr>
          <a:xfrm>
            <a:off x="3093522" y="2406704"/>
            <a:ext cx="60453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E18E56D9-4654-4504-82E6-5DD3405638C8}"/>
              </a:ext>
            </a:extLst>
          </p:cNvPr>
          <p:cNvSpPr txBox="1"/>
          <p:nvPr/>
        </p:nvSpPr>
        <p:spPr>
          <a:xfrm>
            <a:off x="5101691" y="2816011"/>
            <a:ext cx="2237284" cy="261610"/>
          </a:xfrm>
          <a:prstGeom prst="rect">
            <a:avLst/>
          </a:prstGeom>
          <a:noFill/>
        </p:spPr>
        <p:txBody>
          <a:bodyPr wrap="square">
            <a:spAutoFit/>
          </a:bodyPr>
          <a:lstStyle/>
          <a:p>
            <a:pPr algn="ctr"/>
            <a:r>
              <a:rPr lang="ko-KR" altLang="en-US" sz="1100"/>
              <a:t>요청이 아직 완료되지 않음 설정</a:t>
            </a:r>
          </a:p>
        </p:txBody>
      </p:sp>
      <p:sp>
        <p:nvSpPr>
          <p:cNvPr id="76" name="TextBox 75">
            <a:extLst>
              <a:ext uri="{FF2B5EF4-FFF2-40B4-BE49-F238E27FC236}">
                <a16:creationId xmlns:a16="http://schemas.microsoft.com/office/drawing/2014/main" id="{29DDE477-9FB4-4C09-9FE2-33149CBD14CB}"/>
              </a:ext>
            </a:extLst>
          </p:cNvPr>
          <p:cNvSpPr txBox="1"/>
          <p:nvPr/>
        </p:nvSpPr>
        <p:spPr>
          <a:xfrm>
            <a:off x="6503562" y="2141666"/>
            <a:ext cx="687027" cy="261610"/>
          </a:xfrm>
          <a:prstGeom prst="rect">
            <a:avLst/>
          </a:prstGeom>
          <a:noFill/>
          <a:ln>
            <a:noFill/>
            <a:prstDash val="sysDash"/>
          </a:ln>
        </p:spPr>
        <p:style>
          <a:lnRef idx="2">
            <a:schemeClr val="dk1"/>
          </a:lnRef>
          <a:fillRef idx="1">
            <a:schemeClr val="lt1"/>
          </a:fillRef>
          <a:effectRef idx="0">
            <a:schemeClr val="dk1"/>
          </a:effectRef>
          <a:fontRef idx="minor">
            <a:schemeClr val="dk1"/>
          </a:fontRef>
        </p:style>
        <p:txBody>
          <a:bodyPr wrap="square">
            <a:spAutoFit/>
          </a:bodyPr>
          <a:lstStyle/>
          <a:p>
            <a:pPr algn="ctr"/>
            <a:r>
              <a:rPr lang="ko-KR" altLang="en-US" sz="1100">
                <a:solidFill>
                  <a:schemeClr val="tx1"/>
                </a:solidFill>
                <a:effectLst/>
              </a:rPr>
              <a:t>호출</a:t>
            </a:r>
            <a:endParaRPr lang="ko-KR" altLang="en-US" sz="1100"/>
          </a:p>
        </p:txBody>
      </p:sp>
      <p:cxnSp>
        <p:nvCxnSpPr>
          <p:cNvPr id="78" name="직선 화살표 연결선 77">
            <a:extLst>
              <a:ext uri="{FF2B5EF4-FFF2-40B4-BE49-F238E27FC236}">
                <a16:creationId xmlns:a16="http://schemas.microsoft.com/office/drawing/2014/main" id="{038C8A2E-301C-4A9F-A08A-DE80E1445DF9}"/>
              </a:ext>
            </a:extLst>
          </p:cNvPr>
          <p:cNvCxnSpPr>
            <a:cxnSpLocks/>
            <a:stCxn id="49" idx="3"/>
            <a:endCxn id="9" idx="1"/>
          </p:cNvCxnSpPr>
          <p:nvPr/>
        </p:nvCxnSpPr>
        <p:spPr>
          <a:xfrm>
            <a:off x="8302743" y="2405560"/>
            <a:ext cx="1075799" cy="81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2" name="TextBox 81">
            <a:extLst>
              <a:ext uri="{FF2B5EF4-FFF2-40B4-BE49-F238E27FC236}">
                <a16:creationId xmlns:a16="http://schemas.microsoft.com/office/drawing/2014/main" id="{D4F89261-572D-4648-A607-ED476C7E2A9B}"/>
              </a:ext>
            </a:extLst>
          </p:cNvPr>
          <p:cNvSpPr txBox="1"/>
          <p:nvPr/>
        </p:nvSpPr>
        <p:spPr>
          <a:xfrm>
            <a:off x="8316505" y="2141666"/>
            <a:ext cx="1013449" cy="261610"/>
          </a:xfrm>
          <a:prstGeom prst="rect">
            <a:avLst/>
          </a:prstGeom>
          <a:noFill/>
          <a:ln>
            <a:noFill/>
            <a:prstDash val="sysDash"/>
          </a:ln>
        </p:spPr>
        <p:style>
          <a:lnRef idx="2">
            <a:schemeClr val="dk1"/>
          </a:lnRef>
          <a:fillRef idx="1">
            <a:schemeClr val="lt1"/>
          </a:fillRef>
          <a:effectRef idx="0">
            <a:schemeClr val="dk1"/>
          </a:effectRef>
          <a:fontRef idx="minor">
            <a:schemeClr val="dk1"/>
          </a:fontRef>
        </p:style>
        <p:txBody>
          <a:bodyPr wrap="square">
            <a:spAutoFit/>
          </a:bodyPr>
          <a:lstStyle/>
          <a:p>
            <a:pPr algn="ctr"/>
            <a:r>
              <a:rPr lang="ko-KR" altLang="en-US" sz="1100">
                <a:solidFill>
                  <a:schemeClr val="tx1"/>
                </a:solidFill>
              </a:rPr>
              <a:t>뷰이름 반환</a:t>
            </a:r>
            <a:endParaRPr lang="ko-KR" altLang="en-US" sz="1100"/>
          </a:p>
        </p:txBody>
      </p:sp>
      <p:sp>
        <p:nvSpPr>
          <p:cNvPr id="89" name="TextBox 88">
            <a:extLst>
              <a:ext uri="{FF2B5EF4-FFF2-40B4-BE49-F238E27FC236}">
                <a16:creationId xmlns:a16="http://schemas.microsoft.com/office/drawing/2014/main" id="{81874724-2C65-4547-9CE3-3D1BC11FE8C1}"/>
              </a:ext>
            </a:extLst>
          </p:cNvPr>
          <p:cNvSpPr txBox="1"/>
          <p:nvPr/>
        </p:nvSpPr>
        <p:spPr>
          <a:xfrm>
            <a:off x="7083205" y="3541813"/>
            <a:ext cx="1013449" cy="261610"/>
          </a:xfrm>
          <a:prstGeom prst="rect">
            <a:avLst/>
          </a:prstGeom>
          <a:noFill/>
          <a:ln>
            <a:noFill/>
            <a:prstDash val="sysDash"/>
          </a:ln>
        </p:spPr>
        <p:style>
          <a:lnRef idx="2">
            <a:schemeClr val="dk1"/>
          </a:lnRef>
          <a:fillRef idx="1">
            <a:schemeClr val="lt1"/>
          </a:fillRef>
          <a:effectRef idx="0">
            <a:schemeClr val="dk1"/>
          </a:effectRef>
          <a:fontRef idx="minor">
            <a:schemeClr val="dk1"/>
          </a:fontRef>
        </p:style>
        <p:txBody>
          <a:bodyPr wrap="square">
            <a:spAutoFit/>
          </a:bodyPr>
          <a:lstStyle/>
          <a:p>
            <a:pPr algn="ctr"/>
            <a:r>
              <a:rPr lang="ko-KR" altLang="en-US" sz="1100">
                <a:solidFill>
                  <a:schemeClr val="tx1"/>
                </a:solidFill>
              </a:rPr>
              <a:t>뷰이름 저장</a:t>
            </a:r>
            <a:endParaRPr lang="ko-KR" altLang="en-US" sz="1100"/>
          </a:p>
        </p:txBody>
      </p:sp>
      <p:cxnSp>
        <p:nvCxnSpPr>
          <p:cNvPr id="69" name="직선 화살표 연결선 68">
            <a:extLst>
              <a:ext uri="{FF2B5EF4-FFF2-40B4-BE49-F238E27FC236}">
                <a16:creationId xmlns:a16="http://schemas.microsoft.com/office/drawing/2014/main" id="{B2274379-671C-4E40-84A4-BAAE85A9C2DF}"/>
              </a:ext>
            </a:extLst>
          </p:cNvPr>
          <p:cNvCxnSpPr>
            <a:stCxn id="63" idx="2"/>
            <a:endCxn id="51" idx="0"/>
          </p:cNvCxnSpPr>
          <p:nvPr/>
        </p:nvCxnSpPr>
        <p:spPr>
          <a:xfrm flipH="1">
            <a:off x="5142055" y="2653460"/>
            <a:ext cx="1" cy="60000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연결선: 꺾임 71">
            <a:extLst>
              <a:ext uri="{FF2B5EF4-FFF2-40B4-BE49-F238E27FC236}">
                <a16:creationId xmlns:a16="http://schemas.microsoft.com/office/drawing/2014/main" id="{B85ABA3B-29EB-494D-ABDB-F8827F68F5B6}"/>
              </a:ext>
            </a:extLst>
          </p:cNvPr>
          <p:cNvCxnSpPr>
            <a:stCxn id="3" idx="2"/>
            <a:endCxn id="51" idx="1"/>
          </p:cNvCxnSpPr>
          <p:nvPr/>
        </p:nvCxnSpPr>
        <p:spPr>
          <a:xfrm rot="16200000" flipH="1">
            <a:off x="2395561" y="1904038"/>
            <a:ext cx="846762" cy="2345606"/>
          </a:xfrm>
          <a:prstGeom prst="bentConnector2">
            <a:avLst/>
          </a:prstGeom>
          <a:ln w="6350">
            <a:solidFill>
              <a:schemeClr val="tx1"/>
            </a:solidFill>
            <a:prstDash val="lg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1" name="직선 화살표 연결선 80">
            <a:extLst>
              <a:ext uri="{FF2B5EF4-FFF2-40B4-BE49-F238E27FC236}">
                <a16:creationId xmlns:a16="http://schemas.microsoft.com/office/drawing/2014/main" id="{E7114BBC-061F-4C42-AC46-3BBC4AA86DD6}"/>
              </a:ext>
            </a:extLst>
          </p:cNvPr>
          <p:cNvCxnSpPr>
            <a:cxnSpLocks/>
            <a:stCxn id="6" idx="1"/>
            <a:endCxn id="51" idx="3"/>
          </p:cNvCxnSpPr>
          <p:nvPr/>
        </p:nvCxnSpPr>
        <p:spPr>
          <a:xfrm flipH="1">
            <a:off x="6292364" y="3500222"/>
            <a:ext cx="244787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4" name="연결선: 꺾임 83">
            <a:extLst>
              <a:ext uri="{FF2B5EF4-FFF2-40B4-BE49-F238E27FC236}">
                <a16:creationId xmlns:a16="http://schemas.microsoft.com/office/drawing/2014/main" id="{95266278-CEF6-4615-A181-62CE2F252C2B}"/>
              </a:ext>
            </a:extLst>
          </p:cNvPr>
          <p:cNvCxnSpPr>
            <a:cxnSpLocks/>
            <a:stCxn id="51" idx="2"/>
            <a:endCxn id="7" idx="1"/>
          </p:cNvCxnSpPr>
          <p:nvPr/>
        </p:nvCxnSpPr>
        <p:spPr>
          <a:xfrm rot="16200000" flipH="1">
            <a:off x="6934672" y="1954361"/>
            <a:ext cx="651254" cy="4236488"/>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Rectangle 1">
            <a:extLst>
              <a:ext uri="{FF2B5EF4-FFF2-40B4-BE49-F238E27FC236}">
                <a16:creationId xmlns:a16="http://schemas.microsoft.com/office/drawing/2014/main" id="{AFCFC8DC-34D5-4B45-B5A2-6F79762A541D}"/>
              </a:ext>
            </a:extLst>
          </p:cNvPr>
          <p:cNvSpPr>
            <a:spLocks noChangeArrowheads="1"/>
          </p:cNvSpPr>
          <p:nvPr/>
        </p:nvSpPr>
        <p:spPr bwMode="auto">
          <a:xfrm>
            <a:off x="5196955" y="4095059"/>
            <a:ext cx="1905990" cy="261610"/>
          </a:xfrm>
          <a:prstGeom prst="rect">
            <a:avLst/>
          </a:prstGeom>
          <a:solidFill>
            <a:schemeClr val="bg1">
              <a:lumMod val="7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100" b="0" i="0" u="none" strike="noStrike" cap="none" normalizeH="0" baseline="0">
                <a:ln>
                  <a:noFill/>
                </a:ln>
                <a:effectLst/>
                <a:latin typeface="Arial Unicode MS"/>
                <a:ea typeface="JetBrains Mono"/>
              </a:rPr>
              <a:t>mavContainer.getModel()</a:t>
            </a:r>
            <a:endParaRPr kumimoji="0" lang="ko-KR" altLang="ko-KR" sz="1100" b="0" i="0" u="none" strike="noStrike" cap="none" normalizeH="0" baseline="0">
              <a:ln>
                <a:noFill/>
              </a:ln>
              <a:effectLst/>
              <a:latin typeface="Arial" panose="020B0604020202020204" pitchFamily="34" charset="0"/>
            </a:endParaRPr>
          </a:p>
        </p:txBody>
      </p:sp>
      <p:sp>
        <p:nvSpPr>
          <p:cNvPr id="88" name="Rectangle 2">
            <a:extLst>
              <a:ext uri="{FF2B5EF4-FFF2-40B4-BE49-F238E27FC236}">
                <a16:creationId xmlns:a16="http://schemas.microsoft.com/office/drawing/2014/main" id="{BB441ED4-4D1F-420A-9537-EDB24EF78FA6}"/>
              </a:ext>
            </a:extLst>
          </p:cNvPr>
          <p:cNvSpPr>
            <a:spLocks noChangeArrowheads="1"/>
          </p:cNvSpPr>
          <p:nvPr/>
        </p:nvSpPr>
        <p:spPr bwMode="auto">
          <a:xfrm>
            <a:off x="7157845" y="4101453"/>
            <a:ext cx="2098970" cy="261610"/>
          </a:xfrm>
          <a:prstGeom prst="rect">
            <a:avLst/>
          </a:prstGeom>
          <a:solidFill>
            <a:schemeClr val="bg1">
              <a:lumMod val="7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100" b="0" i="0" u="none" strike="noStrike" cap="none" normalizeH="0" baseline="0">
                <a:ln>
                  <a:noFill/>
                </a:ln>
                <a:effectLst/>
                <a:latin typeface="Arial Unicode MS"/>
                <a:ea typeface="JetBrains Mono"/>
              </a:rPr>
              <a:t>mavContainer.getViewName()</a:t>
            </a:r>
            <a:endParaRPr kumimoji="0" lang="ko-KR" altLang="ko-KR" sz="1100" b="0" i="0" u="none" strike="noStrike" cap="none" normalizeH="0" baseline="0">
              <a:ln>
                <a:noFill/>
              </a:ln>
              <a:effectLst/>
              <a:latin typeface="Arial" panose="020B0604020202020204" pitchFamily="34" charset="0"/>
            </a:endParaRPr>
          </a:p>
        </p:txBody>
      </p:sp>
      <p:sp>
        <p:nvSpPr>
          <p:cNvPr id="109" name="TextBox 108">
            <a:extLst>
              <a:ext uri="{FF2B5EF4-FFF2-40B4-BE49-F238E27FC236}">
                <a16:creationId xmlns:a16="http://schemas.microsoft.com/office/drawing/2014/main" id="{71C02444-6EF5-48AB-852A-5366218B55E8}"/>
              </a:ext>
            </a:extLst>
          </p:cNvPr>
          <p:cNvSpPr txBox="1"/>
          <p:nvPr/>
        </p:nvSpPr>
        <p:spPr>
          <a:xfrm>
            <a:off x="6256834" y="4498924"/>
            <a:ext cx="2359195" cy="261610"/>
          </a:xfrm>
          <a:prstGeom prst="rect">
            <a:avLst/>
          </a:prstGeom>
          <a:noFill/>
          <a:ln>
            <a:noFill/>
            <a:prstDash val="sysDash"/>
          </a:ln>
        </p:spPr>
        <p:style>
          <a:lnRef idx="2">
            <a:schemeClr val="dk1"/>
          </a:lnRef>
          <a:fillRef idx="1">
            <a:schemeClr val="lt1"/>
          </a:fillRef>
          <a:effectRef idx="0">
            <a:schemeClr val="dk1"/>
          </a:effectRef>
          <a:fontRef idx="minor">
            <a:schemeClr val="dk1"/>
          </a:fontRef>
        </p:style>
        <p:txBody>
          <a:bodyPr wrap="square">
            <a:spAutoFit/>
          </a:bodyPr>
          <a:lstStyle/>
          <a:p>
            <a:pPr algn="ctr"/>
            <a:r>
              <a:rPr lang="ko-KR" altLang="en-US" sz="1100">
                <a:solidFill>
                  <a:schemeClr val="tx1"/>
                </a:solidFill>
              </a:rPr>
              <a:t>모델과 뷰이름 가져와서 객체 생성</a:t>
            </a:r>
            <a:endParaRPr lang="ko-KR" altLang="en-US" sz="1100"/>
          </a:p>
        </p:txBody>
      </p:sp>
      <p:sp>
        <p:nvSpPr>
          <p:cNvPr id="90" name="다이아몬드 89">
            <a:extLst>
              <a:ext uri="{FF2B5EF4-FFF2-40B4-BE49-F238E27FC236}">
                <a16:creationId xmlns:a16="http://schemas.microsoft.com/office/drawing/2014/main" id="{2313D569-96F3-4D36-B598-5FB04C49376C}"/>
              </a:ext>
            </a:extLst>
          </p:cNvPr>
          <p:cNvSpPr/>
          <p:nvPr/>
        </p:nvSpPr>
        <p:spPr>
          <a:xfrm>
            <a:off x="10212776" y="5148297"/>
            <a:ext cx="415636" cy="415636"/>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113" name="TextBox 112">
            <a:extLst>
              <a:ext uri="{FF2B5EF4-FFF2-40B4-BE49-F238E27FC236}">
                <a16:creationId xmlns:a16="http://schemas.microsoft.com/office/drawing/2014/main" id="{70A9884E-8D51-4D6B-883B-9D90F2AB47D0}"/>
              </a:ext>
            </a:extLst>
          </p:cNvPr>
          <p:cNvSpPr txBox="1"/>
          <p:nvPr/>
        </p:nvSpPr>
        <p:spPr>
          <a:xfrm>
            <a:off x="9549154" y="5888660"/>
            <a:ext cx="1731005" cy="430887"/>
          </a:xfrm>
          <a:prstGeom prst="rect">
            <a:avLst/>
          </a:prstGeom>
          <a:noFill/>
        </p:spPr>
        <p:txBody>
          <a:bodyPr wrap="square">
            <a:spAutoFit/>
          </a:bodyPr>
          <a:lstStyle/>
          <a:p>
            <a:pPr algn="ctr"/>
            <a:r>
              <a:rPr lang="ko-KR" altLang="en-US" sz="1100"/>
              <a:t>오류</a:t>
            </a:r>
            <a:r>
              <a:rPr lang="en-US" altLang="ko-KR" sz="1100"/>
              <a:t> </a:t>
            </a:r>
            <a:r>
              <a:rPr lang="ko-KR" altLang="en-US" sz="1100"/>
              <a:t>처리</a:t>
            </a:r>
            <a:endParaRPr lang="en-US" altLang="ko-KR" sz="1100"/>
          </a:p>
          <a:p>
            <a:pPr algn="ctr"/>
            <a:r>
              <a:rPr lang="en-US" altLang="ko-KR" sz="1100"/>
              <a:t>(ex</a:t>
            </a:r>
            <a:r>
              <a:rPr lang="ko-KR" altLang="en-US" sz="1100"/>
              <a:t> </a:t>
            </a:r>
            <a:r>
              <a:rPr lang="en-US" altLang="ko-KR" sz="1100"/>
              <a:t>:</a:t>
            </a:r>
            <a:r>
              <a:rPr lang="ko-KR" altLang="en-US" sz="1100"/>
              <a:t> </a:t>
            </a:r>
            <a:r>
              <a:rPr lang="en-US" altLang="ko-KR" sz="1100"/>
              <a:t>404</a:t>
            </a:r>
            <a:r>
              <a:rPr lang="ko-KR" altLang="en-US" sz="1100"/>
              <a:t> </a:t>
            </a:r>
            <a:r>
              <a:rPr lang="en-US" altLang="ko-KR" sz="1100"/>
              <a:t>Not Found)</a:t>
            </a:r>
            <a:endParaRPr lang="ko-KR" altLang="en-US" sz="1100"/>
          </a:p>
        </p:txBody>
      </p:sp>
      <p:cxnSp>
        <p:nvCxnSpPr>
          <p:cNvPr id="114" name="직선 화살표 연결선 113">
            <a:extLst>
              <a:ext uri="{FF2B5EF4-FFF2-40B4-BE49-F238E27FC236}">
                <a16:creationId xmlns:a16="http://schemas.microsoft.com/office/drawing/2014/main" id="{C13861C0-6667-4AFA-A6EC-94FC70B6E221}"/>
              </a:ext>
            </a:extLst>
          </p:cNvPr>
          <p:cNvCxnSpPr>
            <a:cxnSpLocks/>
            <a:stCxn id="90" idx="1"/>
            <a:endCxn id="39" idx="3"/>
          </p:cNvCxnSpPr>
          <p:nvPr/>
        </p:nvCxnSpPr>
        <p:spPr>
          <a:xfrm flipH="1">
            <a:off x="8756035" y="5356115"/>
            <a:ext cx="1456741" cy="291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3" name="모서리가 둥근 직사각형 38">
            <a:extLst>
              <a:ext uri="{FF2B5EF4-FFF2-40B4-BE49-F238E27FC236}">
                <a16:creationId xmlns:a16="http://schemas.microsoft.com/office/drawing/2014/main" id="{99506EB8-D87C-480D-9285-A8DED63B1B4B}"/>
              </a:ext>
            </a:extLst>
          </p:cNvPr>
          <p:cNvSpPr/>
          <p:nvPr/>
        </p:nvSpPr>
        <p:spPr>
          <a:xfrm>
            <a:off x="3224199" y="5822223"/>
            <a:ext cx="1492408" cy="454188"/>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ThymeleafView</a:t>
            </a:r>
            <a:endParaRPr lang="en-US" altLang="ko-KR" sz="1400">
              <a:solidFill>
                <a:schemeClr val="tx1"/>
              </a:solidFill>
              <a:effectLst/>
            </a:endParaRPr>
          </a:p>
        </p:txBody>
      </p:sp>
      <p:cxnSp>
        <p:nvCxnSpPr>
          <p:cNvPr id="124" name="직선 화살표 연결선 123">
            <a:extLst>
              <a:ext uri="{FF2B5EF4-FFF2-40B4-BE49-F238E27FC236}">
                <a16:creationId xmlns:a16="http://schemas.microsoft.com/office/drawing/2014/main" id="{ED69167F-5A75-4A4E-B5C6-1490C1F01924}"/>
              </a:ext>
            </a:extLst>
          </p:cNvPr>
          <p:cNvCxnSpPr>
            <a:cxnSpLocks/>
            <a:endCxn id="123" idx="3"/>
          </p:cNvCxnSpPr>
          <p:nvPr/>
        </p:nvCxnSpPr>
        <p:spPr>
          <a:xfrm flipH="1">
            <a:off x="4716607" y="6049317"/>
            <a:ext cx="176780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9" name="TextBox 128">
            <a:extLst>
              <a:ext uri="{FF2B5EF4-FFF2-40B4-BE49-F238E27FC236}">
                <a16:creationId xmlns:a16="http://schemas.microsoft.com/office/drawing/2014/main" id="{2117CCB8-EDD8-4C1E-A8DB-E3A31D6880BA}"/>
              </a:ext>
            </a:extLst>
          </p:cNvPr>
          <p:cNvSpPr txBox="1"/>
          <p:nvPr/>
        </p:nvSpPr>
        <p:spPr>
          <a:xfrm>
            <a:off x="4772334" y="5812110"/>
            <a:ext cx="1615493" cy="261610"/>
          </a:xfrm>
          <a:prstGeom prst="rect">
            <a:avLst/>
          </a:prstGeom>
          <a:noFill/>
          <a:ln>
            <a:noFill/>
            <a:prstDash val="sysDash"/>
          </a:ln>
        </p:spPr>
        <p:style>
          <a:lnRef idx="2">
            <a:schemeClr val="dk1"/>
          </a:lnRef>
          <a:fillRef idx="1">
            <a:schemeClr val="lt1"/>
          </a:fillRef>
          <a:effectRef idx="0">
            <a:schemeClr val="dk1"/>
          </a:effectRef>
          <a:fontRef idx="minor">
            <a:schemeClr val="dk1"/>
          </a:fontRef>
        </p:style>
        <p:txBody>
          <a:bodyPr wrap="square">
            <a:spAutoFit/>
          </a:bodyPr>
          <a:lstStyle/>
          <a:p>
            <a:pPr algn="ctr"/>
            <a:r>
              <a:rPr lang="ko-KR" altLang="en-US" sz="1100">
                <a:solidFill>
                  <a:schemeClr val="tx1"/>
                </a:solidFill>
              </a:rPr>
              <a:t>가장 적합한 뷰 선택</a:t>
            </a:r>
            <a:endParaRPr lang="ko-KR" altLang="en-US" sz="1100"/>
          </a:p>
        </p:txBody>
      </p:sp>
      <p:cxnSp>
        <p:nvCxnSpPr>
          <p:cNvPr id="131" name="직선 화살표 연결선 130">
            <a:extLst>
              <a:ext uri="{FF2B5EF4-FFF2-40B4-BE49-F238E27FC236}">
                <a16:creationId xmlns:a16="http://schemas.microsoft.com/office/drawing/2014/main" id="{B4EE571F-CD84-4653-899C-88AE3DA2CBD3}"/>
              </a:ext>
            </a:extLst>
          </p:cNvPr>
          <p:cNvCxnSpPr>
            <a:cxnSpLocks/>
            <a:stCxn id="123" idx="1"/>
            <a:endCxn id="13" idx="3"/>
          </p:cNvCxnSpPr>
          <p:nvPr/>
        </p:nvCxnSpPr>
        <p:spPr>
          <a:xfrm flipH="1">
            <a:off x="1178681" y="6049317"/>
            <a:ext cx="2045518" cy="175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5" name="TextBox 134">
            <a:extLst>
              <a:ext uri="{FF2B5EF4-FFF2-40B4-BE49-F238E27FC236}">
                <a16:creationId xmlns:a16="http://schemas.microsoft.com/office/drawing/2014/main" id="{AF496A9A-9DCC-4A2F-8CC8-CB6B7A10B3D6}"/>
              </a:ext>
            </a:extLst>
          </p:cNvPr>
          <p:cNvSpPr txBox="1"/>
          <p:nvPr/>
        </p:nvSpPr>
        <p:spPr>
          <a:xfrm>
            <a:off x="1297964" y="5781769"/>
            <a:ext cx="1851865" cy="261610"/>
          </a:xfrm>
          <a:prstGeom prst="rect">
            <a:avLst/>
          </a:prstGeom>
          <a:noFill/>
          <a:ln>
            <a:noFill/>
            <a:prstDash val="sysDash"/>
          </a:ln>
        </p:spPr>
        <p:style>
          <a:lnRef idx="2">
            <a:schemeClr val="dk1"/>
          </a:lnRef>
          <a:fillRef idx="1">
            <a:schemeClr val="lt1"/>
          </a:fillRef>
          <a:effectRef idx="0">
            <a:schemeClr val="dk1"/>
          </a:effectRef>
          <a:fontRef idx="minor">
            <a:schemeClr val="dk1"/>
          </a:fontRef>
        </p:style>
        <p:txBody>
          <a:bodyPr wrap="square">
            <a:spAutoFit/>
          </a:bodyPr>
          <a:lstStyle/>
          <a:p>
            <a:pPr algn="ctr"/>
            <a:r>
              <a:rPr lang="ko-KR" altLang="en-US" sz="1100">
                <a:solidFill>
                  <a:schemeClr val="tx1"/>
                </a:solidFill>
              </a:rPr>
              <a:t>화면 렌더링 및 모델 적용</a:t>
            </a:r>
            <a:endParaRPr lang="ko-KR" altLang="en-US" sz="1100"/>
          </a:p>
        </p:txBody>
      </p:sp>
      <p:sp>
        <p:nvSpPr>
          <p:cNvPr id="156" name="모서리가 둥근 직사각형 38">
            <a:extLst>
              <a:ext uri="{FF2B5EF4-FFF2-40B4-BE49-F238E27FC236}">
                <a16:creationId xmlns:a16="http://schemas.microsoft.com/office/drawing/2014/main" id="{6F1F06D4-B6D6-46FA-8D1D-611D19F9FAA5}"/>
              </a:ext>
            </a:extLst>
          </p:cNvPr>
          <p:cNvSpPr/>
          <p:nvPr/>
        </p:nvSpPr>
        <p:spPr>
          <a:xfrm>
            <a:off x="6483922" y="5820416"/>
            <a:ext cx="2990489" cy="454188"/>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ContentNegotiatingViewResolver</a:t>
            </a:r>
          </a:p>
        </p:txBody>
      </p:sp>
      <p:cxnSp>
        <p:nvCxnSpPr>
          <p:cNvPr id="157" name="직선 화살표 연결선 156">
            <a:extLst>
              <a:ext uri="{FF2B5EF4-FFF2-40B4-BE49-F238E27FC236}">
                <a16:creationId xmlns:a16="http://schemas.microsoft.com/office/drawing/2014/main" id="{D95A78C7-EEE9-4CDC-8690-5C1FBF69F0FA}"/>
              </a:ext>
            </a:extLst>
          </p:cNvPr>
          <p:cNvCxnSpPr>
            <a:cxnSpLocks/>
            <a:stCxn id="39" idx="2"/>
            <a:endCxn id="156" idx="0"/>
          </p:cNvCxnSpPr>
          <p:nvPr/>
        </p:nvCxnSpPr>
        <p:spPr>
          <a:xfrm>
            <a:off x="7973312" y="5586126"/>
            <a:ext cx="5855" cy="23429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50882607"/>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28235-34F3-480D-9582-51322E7389EC}"/>
              </a:ext>
            </a:extLst>
          </p:cNvPr>
          <p:cNvSpPr txBox="1"/>
          <p:nvPr/>
        </p:nvSpPr>
        <p:spPr>
          <a:xfrm>
            <a:off x="4219529" y="2921169"/>
            <a:ext cx="3752951" cy="1015663"/>
          </a:xfrm>
          <a:prstGeom prst="rect">
            <a:avLst/>
          </a:prstGeom>
          <a:noFill/>
        </p:spPr>
        <p:txBody>
          <a:bodyPr wrap="none" rtlCol="0">
            <a:spAutoFit/>
          </a:bodyPr>
          <a:lstStyle/>
          <a:p>
            <a:pPr algn="ctr"/>
            <a:r>
              <a:rPr lang="en-US" altLang="ko-KR" sz="6000">
                <a:solidFill>
                  <a:schemeClr val="accent1">
                    <a:lumMod val="75000"/>
                  </a:schemeClr>
                </a:solidFill>
                <a:latin typeface="나눔바른고딕" panose="020B0603020101020101" pitchFamily="50" charset="-127"/>
                <a:ea typeface="나눔바른고딕" panose="020B0603020101020101" pitchFamily="50" charset="-127"/>
              </a:rPr>
              <a:t>Thymeleaf</a:t>
            </a:r>
            <a:endParaRPr lang="ko-KR" altLang="en-US" sz="6000">
              <a:solidFill>
                <a:schemeClr val="accent1">
                  <a:lumMod val="75000"/>
                </a:schemeClr>
              </a:solidFill>
              <a:latin typeface="+mj-lt"/>
            </a:endParaRPr>
          </a:p>
        </p:txBody>
      </p:sp>
      <p:sp>
        <p:nvSpPr>
          <p:cNvPr id="3" name="TextBox 2">
            <a:extLst>
              <a:ext uri="{FF2B5EF4-FFF2-40B4-BE49-F238E27FC236}">
                <a16:creationId xmlns:a16="http://schemas.microsoft.com/office/drawing/2014/main" id="{CDB69857-4DB7-EFC1-D480-BBEE632C406D}"/>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2048926076"/>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직사각형 72">
            <a:extLst>
              <a:ext uri="{FF2B5EF4-FFF2-40B4-BE49-F238E27FC236}">
                <a16:creationId xmlns:a16="http://schemas.microsoft.com/office/drawing/2014/main" id="{D10AE262-3224-4491-9AF5-1A7677C571EF}"/>
              </a:ext>
            </a:extLst>
          </p:cNvPr>
          <p:cNvSpPr/>
          <p:nvPr/>
        </p:nvSpPr>
        <p:spPr>
          <a:xfrm>
            <a:off x="370207" y="627229"/>
            <a:ext cx="11805182" cy="887615"/>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latin typeface="+mn-ea"/>
              </a:rPr>
              <a:t>스프링에서 </a:t>
            </a:r>
            <a:r>
              <a:rPr lang="en-US" altLang="ko-KR" sz="1200">
                <a:latin typeface="+mn-ea"/>
              </a:rPr>
              <a:t>ViewTemplate </a:t>
            </a:r>
            <a:r>
              <a:rPr lang="ko-KR" altLang="en-US" sz="1200">
                <a:latin typeface="+mn-ea"/>
              </a:rPr>
              <a:t>은 웹 애플리케이션의 뷰를 구성하고 렌더링하기 위한 템플릿 엔진을 가리킨다</a:t>
            </a:r>
            <a:endParaRPr lang="en-US" altLang="ko-KR" sz="1200">
              <a:latin typeface="+mn-ea"/>
            </a:endParaRPr>
          </a:p>
          <a:p>
            <a:pPr marL="171450" indent="-171450">
              <a:lnSpc>
                <a:spcPct val="150000"/>
              </a:lnSpc>
              <a:buFont typeface="Arial" panose="020B0604020202020204" pitchFamily="34" charset="0"/>
              <a:buChar char="•"/>
            </a:pPr>
            <a:r>
              <a:rPr lang="en-US" altLang="ko-KR" sz="1200">
                <a:latin typeface="+mn-ea"/>
              </a:rPr>
              <a:t>ViewTemplate </a:t>
            </a:r>
            <a:r>
              <a:rPr lang="ko-KR" altLang="en-US" sz="1200">
                <a:latin typeface="+mn-ea"/>
              </a:rPr>
              <a:t>을 통해 서버에서 처리된 데이터를 </a:t>
            </a:r>
            <a:r>
              <a:rPr lang="en-US" altLang="ko-KR" sz="1200">
                <a:latin typeface="+mn-ea"/>
              </a:rPr>
              <a:t>HTML </a:t>
            </a:r>
            <a:r>
              <a:rPr lang="ko-KR" altLang="en-US" sz="1200">
                <a:latin typeface="+mn-ea"/>
              </a:rPr>
              <a:t>이나 다른 형식으로 출력할 수 있으며</a:t>
            </a:r>
            <a:r>
              <a:rPr lang="en-US" altLang="ko-KR" sz="1200">
                <a:latin typeface="+mn-ea"/>
              </a:rPr>
              <a:t> </a:t>
            </a:r>
            <a:r>
              <a:rPr lang="ko-KR" altLang="en-US" sz="1200">
                <a:latin typeface="+mn-ea"/>
              </a:rPr>
              <a:t>모델 데이터를 뷰로 전달하여 클라이언트에 보여주는 역할을 한다</a:t>
            </a:r>
            <a:endParaRPr lang="en-US" altLang="ko-KR" sz="1200">
              <a:latin typeface="+mn-ea"/>
            </a:endParaRPr>
          </a:p>
          <a:p>
            <a:pPr marL="171450" indent="-171450">
              <a:lnSpc>
                <a:spcPct val="150000"/>
              </a:lnSpc>
              <a:buFont typeface="Arial" panose="020B0604020202020204" pitchFamily="34" charset="0"/>
              <a:buChar char="•"/>
            </a:pPr>
            <a:r>
              <a:rPr lang="ko-KR" altLang="en-US" sz="1200"/>
              <a:t>스프링에서 사용되는 </a:t>
            </a:r>
            <a:r>
              <a:rPr lang="en-US" altLang="ko-KR" sz="1200"/>
              <a:t>ViewTemplate </a:t>
            </a:r>
            <a:r>
              <a:rPr lang="ko-KR" altLang="en-US" sz="1200"/>
              <a:t>엔진으로는 </a:t>
            </a:r>
            <a:r>
              <a:rPr lang="en-US" altLang="ko-KR" sz="1200" b="1"/>
              <a:t>Thymeleaf </a:t>
            </a:r>
            <a:r>
              <a:rPr lang="ko-KR" altLang="en-US" sz="1200"/>
              <a:t>와 </a:t>
            </a:r>
            <a:r>
              <a:rPr lang="en-US" altLang="ko-KR" sz="1200" b="1"/>
              <a:t>JSP </a:t>
            </a:r>
            <a:r>
              <a:rPr lang="ko-KR" altLang="en-US" sz="1200"/>
              <a:t>가 있으며 요즘은 대부분 </a:t>
            </a:r>
            <a:r>
              <a:rPr lang="en-US" altLang="ko-KR" sz="1200" b="1"/>
              <a:t>Thymeleaf </a:t>
            </a:r>
            <a:r>
              <a:rPr lang="ko-KR" altLang="en-US" sz="1200"/>
              <a:t>엔진을 사용하고 있다 </a:t>
            </a:r>
            <a:endParaRPr lang="en-US" altLang="ko-KR" sz="1200">
              <a:latin typeface="+mn-ea"/>
            </a:endParaRPr>
          </a:p>
        </p:txBody>
      </p:sp>
      <p:sp>
        <p:nvSpPr>
          <p:cNvPr id="74" name="직사각형 73">
            <a:extLst>
              <a:ext uri="{FF2B5EF4-FFF2-40B4-BE49-F238E27FC236}">
                <a16:creationId xmlns:a16="http://schemas.microsoft.com/office/drawing/2014/main" id="{42A0B23B-7003-43B2-A559-7C4A6F001EFB}"/>
              </a:ext>
            </a:extLst>
          </p:cNvPr>
          <p:cNvSpPr/>
          <p:nvPr/>
        </p:nvSpPr>
        <p:spPr>
          <a:xfrm>
            <a:off x="198756" y="202792"/>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sp>
        <p:nvSpPr>
          <p:cNvPr id="4" name="직사각형 3">
            <a:extLst>
              <a:ext uri="{FF2B5EF4-FFF2-40B4-BE49-F238E27FC236}">
                <a16:creationId xmlns:a16="http://schemas.microsoft.com/office/drawing/2014/main" id="{AADDD394-27E3-49F4-BC12-02691714E858}"/>
              </a:ext>
            </a:extLst>
          </p:cNvPr>
          <p:cNvSpPr/>
          <p:nvPr/>
        </p:nvSpPr>
        <p:spPr>
          <a:xfrm>
            <a:off x="198756" y="1962502"/>
            <a:ext cx="2238113"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Thymeleaf </a:t>
            </a:r>
            <a:r>
              <a:rPr lang="ko-KR" altLang="en-US" b="1">
                <a:solidFill>
                  <a:schemeClr val="accent1">
                    <a:lumMod val="75000"/>
                  </a:schemeClr>
                </a:solidFill>
                <a:latin typeface="+mn-ea"/>
              </a:rPr>
              <a:t>특징</a:t>
            </a:r>
            <a:r>
              <a:rPr lang="en-US" altLang="ko-KR" b="1">
                <a:solidFill>
                  <a:schemeClr val="accent1">
                    <a:lumMod val="75000"/>
                  </a:schemeClr>
                </a:solidFill>
                <a:latin typeface="+mn-ea"/>
              </a:rPr>
              <a:t> </a:t>
            </a:r>
            <a:endParaRPr lang="ko-KR" altLang="en-US" b="1">
              <a:solidFill>
                <a:schemeClr val="accent1">
                  <a:lumMod val="75000"/>
                </a:schemeClr>
              </a:solidFill>
              <a:latin typeface="+mn-ea"/>
            </a:endParaRPr>
          </a:p>
        </p:txBody>
      </p:sp>
      <p:sp>
        <p:nvSpPr>
          <p:cNvPr id="14" name="직사각형 13">
            <a:extLst>
              <a:ext uri="{FF2B5EF4-FFF2-40B4-BE49-F238E27FC236}">
                <a16:creationId xmlns:a16="http://schemas.microsoft.com/office/drawing/2014/main" id="{8A9A24FB-02BD-44C5-B8A3-3F2E2D68E45D}"/>
              </a:ext>
            </a:extLst>
          </p:cNvPr>
          <p:cNvSpPr/>
          <p:nvPr/>
        </p:nvSpPr>
        <p:spPr>
          <a:xfrm>
            <a:off x="386818" y="2454572"/>
            <a:ext cx="11118094" cy="2959977"/>
          </a:xfrm>
          <a:prstGeom prst="rect">
            <a:avLst/>
          </a:prstGeom>
        </p:spPr>
        <p:txBody>
          <a:bodyPr wrap="square">
            <a:spAutoFit/>
          </a:bodyPr>
          <a:lstStyle/>
          <a:p>
            <a:pPr marL="228600" indent="-228600">
              <a:lnSpc>
                <a:spcPct val="150000"/>
              </a:lnSpc>
              <a:spcBef>
                <a:spcPts val="400"/>
              </a:spcBef>
              <a:buAutoNum type="arabicPeriod"/>
            </a:pPr>
            <a:r>
              <a:rPr lang="ko-KR" altLang="en-US" sz="1200" b="1">
                <a:latin typeface="+mn-ea"/>
              </a:rPr>
              <a:t>자연 템플릿 </a:t>
            </a:r>
            <a:r>
              <a:rPr lang="en-US" altLang="ko-KR" sz="1200" b="1">
                <a:latin typeface="+mn-ea"/>
              </a:rPr>
              <a:t>(Natural Templates)</a:t>
            </a:r>
          </a:p>
          <a:p>
            <a:pPr marL="228600" indent="-228600">
              <a:lnSpc>
                <a:spcPct val="150000"/>
              </a:lnSpc>
              <a:spcBef>
                <a:spcPts val="400"/>
              </a:spcBef>
              <a:buAutoNum type="arabicPeriod"/>
            </a:pPr>
            <a:endParaRPr lang="en-US" altLang="ko-KR" sz="1200" b="1">
              <a:latin typeface="+mn-ea"/>
            </a:endParaRPr>
          </a:p>
          <a:p>
            <a:pPr marL="228600" indent="-228600">
              <a:lnSpc>
                <a:spcPct val="150000"/>
              </a:lnSpc>
              <a:spcBef>
                <a:spcPts val="400"/>
              </a:spcBef>
              <a:buAutoNum type="arabicPeriod"/>
            </a:pPr>
            <a:endParaRPr lang="en-US" altLang="ko-KR" sz="1200">
              <a:latin typeface="+mn-ea"/>
            </a:endParaRPr>
          </a:p>
          <a:p>
            <a:pPr marL="228600" indent="-228600">
              <a:lnSpc>
                <a:spcPct val="150000"/>
              </a:lnSpc>
              <a:spcBef>
                <a:spcPts val="400"/>
              </a:spcBef>
              <a:buAutoNum type="arabicPeriod"/>
            </a:pPr>
            <a:endParaRPr lang="en-US" altLang="ko-KR" sz="1200">
              <a:latin typeface="+mn-ea"/>
            </a:endParaRPr>
          </a:p>
          <a:p>
            <a:pPr>
              <a:lnSpc>
                <a:spcPct val="150000"/>
              </a:lnSpc>
              <a:spcBef>
                <a:spcPts val="400"/>
              </a:spcBef>
            </a:pPr>
            <a:r>
              <a:rPr lang="en-US" altLang="ko-KR" sz="1200">
                <a:latin typeface="+mn-ea"/>
              </a:rPr>
              <a:t>2. </a:t>
            </a:r>
            <a:r>
              <a:rPr lang="en-US" altLang="ko-KR" sz="1200" b="1">
                <a:latin typeface="+mn-ea"/>
              </a:rPr>
              <a:t>HTML </a:t>
            </a:r>
            <a:r>
              <a:rPr lang="ko-KR" altLang="en-US" sz="1200" b="1">
                <a:latin typeface="+mn-ea"/>
              </a:rPr>
              <a:t>친화적인 문법</a:t>
            </a:r>
            <a:endParaRPr lang="en-US" altLang="ko-KR" sz="1200" b="1">
              <a:latin typeface="+mn-ea"/>
            </a:endParaRPr>
          </a:p>
          <a:p>
            <a:pPr>
              <a:lnSpc>
                <a:spcPct val="150000"/>
              </a:lnSpc>
              <a:spcBef>
                <a:spcPts val="400"/>
              </a:spcBef>
            </a:pPr>
            <a:endParaRPr lang="ko-KR" altLang="en-US" sz="1200" b="1">
              <a:latin typeface="+mn-ea"/>
            </a:endParaRPr>
          </a:p>
          <a:p>
            <a:pPr marL="628650" lvl="1" indent="-171450">
              <a:lnSpc>
                <a:spcPct val="150000"/>
              </a:lnSpc>
              <a:spcBef>
                <a:spcPts val="400"/>
              </a:spcBef>
              <a:buFont typeface="Arial" panose="020B0604020202020204" pitchFamily="34" charset="0"/>
              <a:buChar char="•"/>
            </a:pPr>
            <a:endParaRPr lang="en-US" altLang="ko-KR" sz="1200">
              <a:latin typeface="+mn-ea"/>
            </a:endParaRPr>
          </a:p>
          <a:p>
            <a:pPr marL="628650" lvl="1" indent="-171450">
              <a:lnSpc>
                <a:spcPct val="150000"/>
              </a:lnSpc>
              <a:spcBef>
                <a:spcPts val="400"/>
              </a:spcBef>
              <a:buFont typeface="Arial" panose="020B0604020202020204" pitchFamily="34" charset="0"/>
              <a:buChar char="•"/>
            </a:pPr>
            <a:endParaRPr lang="en-US" altLang="ko-KR" sz="1200">
              <a:latin typeface="+mn-ea"/>
            </a:endParaRPr>
          </a:p>
          <a:p>
            <a:pPr>
              <a:lnSpc>
                <a:spcPct val="150000"/>
              </a:lnSpc>
              <a:spcBef>
                <a:spcPts val="400"/>
              </a:spcBef>
            </a:pPr>
            <a:r>
              <a:rPr lang="en-US" altLang="ko-KR" sz="1200">
                <a:latin typeface="+mn-ea"/>
              </a:rPr>
              <a:t>3. </a:t>
            </a:r>
            <a:r>
              <a:rPr lang="ko-KR" altLang="en-US" sz="1200" b="1">
                <a:latin typeface="+mn-ea"/>
              </a:rPr>
              <a:t>더 강력한 표현식 지원</a:t>
            </a:r>
          </a:p>
        </p:txBody>
      </p:sp>
      <p:sp>
        <p:nvSpPr>
          <p:cNvPr id="2" name="직사각형 1">
            <a:extLst>
              <a:ext uri="{FF2B5EF4-FFF2-40B4-BE49-F238E27FC236}">
                <a16:creationId xmlns:a16="http://schemas.microsoft.com/office/drawing/2014/main" id="{CB112748-3D6A-BB87-99D9-606B754634E8}"/>
              </a:ext>
            </a:extLst>
          </p:cNvPr>
          <p:cNvSpPr/>
          <p:nvPr/>
        </p:nvSpPr>
        <p:spPr>
          <a:xfrm>
            <a:off x="581339" y="2751251"/>
            <a:ext cx="10058268" cy="661912"/>
          </a:xfrm>
          <a:prstGeom prst="rect">
            <a:avLst/>
          </a:prstGeom>
        </p:spPr>
        <p:txBody>
          <a:bodyPr wrap="square">
            <a:spAutoFit/>
          </a:bodyPr>
          <a:lstStyle/>
          <a:p>
            <a:pPr marL="171450" indent="-171450">
              <a:lnSpc>
                <a:spcPct val="150000"/>
              </a:lnSpc>
              <a:spcBef>
                <a:spcPts val="400"/>
              </a:spcBef>
              <a:buFont typeface="Arial" panose="020B0604020202020204" pitchFamily="34" charset="0"/>
              <a:buChar char="•"/>
            </a:pPr>
            <a:r>
              <a:rPr lang="en-US" altLang="ko-KR" sz="1200">
                <a:latin typeface="+mn-ea"/>
              </a:rPr>
              <a:t>Thymeleaf </a:t>
            </a:r>
            <a:r>
              <a:rPr lang="ko-KR" altLang="en-US" sz="1200">
                <a:latin typeface="+mn-ea"/>
              </a:rPr>
              <a:t>는 </a:t>
            </a:r>
            <a:r>
              <a:rPr lang="en-US" altLang="ko-KR" sz="1200">
                <a:latin typeface="+mn-ea"/>
              </a:rPr>
              <a:t>HTML </a:t>
            </a:r>
            <a:r>
              <a:rPr lang="ko-KR" altLang="en-US" sz="1200">
                <a:latin typeface="+mn-ea"/>
              </a:rPr>
              <a:t>파일이 브라우저에서 열렸을 때도 정상적인 </a:t>
            </a:r>
            <a:r>
              <a:rPr lang="en-US" altLang="ko-KR" sz="1200">
                <a:latin typeface="+mn-ea"/>
              </a:rPr>
              <a:t>HTML </a:t>
            </a:r>
            <a:r>
              <a:rPr lang="ko-KR" altLang="en-US" sz="1200">
                <a:latin typeface="+mn-ea"/>
              </a:rPr>
              <a:t>페이지로 보일 수 있도록 설계된 </a:t>
            </a:r>
            <a:r>
              <a:rPr lang="en-US" altLang="ko-KR" sz="1200">
                <a:latin typeface="+mn-ea"/>
              </a:rPr>
              <a:t>"</a:t>
            </a:r>
            <a:r>
              <a:rPr lang="ko-KR" altLang="en-US" sz="1200">
                <a:latin typeface="+mn-ea"/>
              </a:rPr>
              <a:t>자연 템플릿</a:t>
            </a:r>
            <a:r>
              <a:rPr lang="en-US" altLang="ko-KR" sz="1200">
                <a:latin typeface="+mn-ea"/>
              </a:rPr>
              <a:t>" </a:t>
            </a:r>
            <a:r>
              <a:rPr lang="ko-KR" altLang="en-US" sz="1200">
                <a:latin typeface="+mn-ea"/>
              </a:rPr>
              <a:t>기능을 제공한다</a:t>
            </a:r>
            <a:r>
              <a:rPr lang="en-US" altLang="ko-KR" sz="1200">
                <a:latin typeface="+mn-ea"/>
              </a:rPr>
              <a:t>. </a:t>
            </a:r>
          </a:p>
          <a:p>
            <a:pPr marL="171450" indent="-171450">
              <a:lnSpc>
                <a:spcPct val="150000"/>
              </a:lnSpc>
              <a:spcBef>
                <a:spcPts val="400"/>
              </a:spcBef>
              <a:buFont typeface="Arial" panose="020B0604020202020204" pitchFamily="34" charset="0"/>
              <a:buChar char="•"/>
            </a:pPr>
            <a:r>
              <a:rPr lang="ko-KR" altLang="en-US" sz="1200">
                <a:latin typeface="+mn-ea"/>
              </a:rPr>
              <a:t>즉</a:t>
            </a:r>
            <a:r>
              <a:rPr lang="en-US" altLang="ko-KR" sz="1200">
                <a:latin typeface="+mn-ea"/>
              </a:rPr>
              <a:t>, Thymeleaf </a:t>
            </a:r>
            <a:r>
              <a:rPr lang="ko-KR" altLang="en-US" sz="1200">
                <a:latin typeface="+mn-ea"/>
              </a:rPr>
              <a:t>템플릿은 서버 측 렌더링 없이도 개발자가 미리보기 할 수 있다 </a:t>
            </a:r>
            <a:r>
              <a:rPr lang="en-US" altLang="ko-KR" sz="1200">
                <a:latin typeface="+mn-ea"/>
              </a:rPr>
              <a:t>(JSP </a:t>
            </a:r>
            <a:r>
              <a:rPr lang="ko-KR" altLang="en-US" sz="1200">
                <a:latin typeface="+mn-ea"/>
              </a:rPr>
              <a:t>도 서블릿의 일종이기 때문에 서버에서 렌더링이 필요하다</a:t>
            </a:r>
            <a:r>
              <a:rPr lang="en-US" altLang="ko-KR" sz="1200">
                <a:latin typeface="+mn-ea"/>
              </a:rPr>
              <a:t>)</a:t>
            </a:r>
          </a:p>
        </p:txBody>
      </p:sp>
      <p:sp>
        <p:nvSpPr>
          <p:cNvPr id="5" name="직사각형 4">
            <a:extLst>
              <a:ext uri="{FF2B5EF4-FFF2-40B4-BE49-F238E27FC236}">
                <a16:creationId xmlns:a16="http://schemas.microsoft.com/office/drawing/2014/main" id="{D94D6DEE-5ECA-BBAF-C443-F2CF987928DE}"/>
              </a:ext>
            </a:extLst>
          </p:cNvPr>
          <p:cNvSpPr/>
          <p:nvPr/>
        </p:nvSpPr>
        <p:spPr>
          <a:xfrm>
            <a:off x="581339" y="4084384"/>
            <a:ext cx="10923573" cy="610616"/>
          </a:xfrm>
          <a:prstGeom prst="rect">
            <a:avLst/>
          </a:prstGeom>
        </p:spPr>
        <p:txBody>
          <a:bodyPr wrap="square">
            <a:spAutoFit/>
          </a:bodyPr>
          <a:lstStyle/>
          <a:p>
            <a:pPr marL="171450" indent="-171450">
              <a:lnSpc>
                <a:spcPct val="150000"/>
              </a:lnSpc>
              <a:spcBef>
                <a:spcPts val="400"/>
              </a:spcBef>
              <a:buFont typeface="Arial" panose="020B0604020202020204" pitchFamily="34" charset="0"/>
              <a:buChar char="•"/>
            </a:pPr>
            <a:r>
              <a:rPr lang="en-US" altLang="ko-KR" sz="1200">
                <a:latin typeface="+mn-ea"/>
              </a:rPr>
              <a:t>Thymeleaf </a:t>
            </a:r>
            <a:r>
              <a:rPr lang="ko-KR" altLang="en-US" sz="1200">
                <a:latin typeface="+mn-ea"/>
              </a:rPr>
              <a:t>는 </a:t>
            </a:r>
            <a:r>
              <a:rPr lang="en-US" altLang="ko-KR" sz="1200">
                <a:latin typeface="+mn-ea"/>
              </a:rPr>
              <a:t>HTML5 </a:t>
            </a:r>
            <a:r>
              <a:rPr lang="ko-KR" altLang="en-US" sz="1200">
                <a:latin typeface="+mn-ea"/>
              </a:rPr>
              <a:t>와 잘 호환되도록 설계되어 </a:t>
            </a:r>
            <a:r>
              <a:rPr lang="en-US" altLang="ko-KR" sz="1200">
                <a:latin typeface="+mn-ea"/>
              </a:rPr>
              <a:t>HTML </a:t>
            </a:r>
            <a:r>
              <a:rPr lang="ko-KR" altLang="en-US" sz="1200">
                <a:latin typeface="+mn-ea"/>
              </a:rPr>
              <a:t>문서 작성과 비슷하게 템플릿을 구성할 수 있고 스프링 부트와 완벽하게 통합되어 쉽게 설정하고 사용할 수 있다</a:t>
            </a:r>
            <a:endParaRPr lang="en-US" altLang="ko-KR" sz="1200">
              <a:latin typeface="+mn-ea"/>
            </a:endParaRPr>
          </a:p>
        </p:txBody>
      </p:sp>
      <p:sp>
        <p:nvSpPr>
          <p:cNvPr id="6" name="직사각형 5">
            <a:extLst>
              <a:ext uri="{FF2B5EF4-FFF2-40B4-BE49-F238E27FC236}">
                <a16:creationId xmlns:a16="http://schemas.microsoft.com/office/drawing/2014/main" id="{4ABF4735-7AF1-85D9-CC58-5A9703D2114C}"/>
              </a:ext>
            </a:extLst>
          </p:cNvPr>
          <p:cNvSpPr/>
          <p:nvPr/>
        </p:nvSpPr>
        <p:spPr>
          <a:xfrm>
            <a:off x="581339" y="5366221"/>
            <a:ext cx="11083132" cy="610616"/>
          </a:xfrm>
          <a:prstGeom prst="rect">
            <a:avLst/>
          </a:prstGeom>
        </p:spPr>
        <p:txBody>
          <a:bodyPr wrap="square">
            <a:spAutoFit/>
          </a:bodyPr>
          <a:lstStyle/>
          <a:p>
            <a:pPr marL="171450" indent="-171450">
              <a:lnSpc>
                <a:spcPct val="150000"/>
              </a:lnSpc>
              <a:spcBef>
                <a:spcPts val="400"/>
              </a:spcBef>
              <a:buFont typeface="Arial" panose="020B0604020202020204" pitchFamily="34" charset="0"/>
              <a:buChar char="•"/>
            </a:pPr>
            <a:r>
              <a:rPr lang="en-US" altLang="ko-KR" sz="1200">
                <a:latin typeface="+mn-ea"/>
              </a:rPr>
              <a:t>Thymeleaf</a:t>
            </a:r>
            <a:r>
              <a:rPr lang="ko-KR" altLang="en-US" sz="1200">
                <a:latin typeface="+mn-ea"/>
              </a:rPr>
              <a:t>는 다양한 표현식을 지원하며</a:t>
            </a:r>
            <a:r>
              <a:rPr lang="en-US" altLang="ko-KR" sz="1200">
                <a:latin typeface="+mn-ea"/>
              </a:rPr>
              <a:t> </a:t>
            </a:r>
            <a:r>
              <a:rPr lang="ko-KR" altLang="en-US" sz="1200">
                <a:latin typeface="+mn-ea"/>
              </a:rPr>
              <a:t>복잡한 데이터 처리를 위한 기능을 내장하고 있다</a:t>
            </a:r>
            <a:r>
              <a:rPr lang="en-US" altLang="ko-KR" sz="1200">
                <a:latin typeface="+mn-ea"/>
              </a:rPr>
              <a:t>. </a:t>
            </a:r>
            <a:r>
              <a:rPr lang="ko-KR" altLang="en-US" sz="1200">
                <a:latin typeface="+mn-ea"/>
              </a:rPr>
              <a:t>예를 들어</a:t>
            </a:r>
            <a:r>
              <a:rPr lang="en-US" altLang="ko-KR" sz="1200">
                <a:latin typeface="+mn-ea"/>
              </a:rPr>
              <a:t>, </a:t>
            </a:r>
            <a:r>
              <a:rPr lang="ko-KR" altLang="en-US" sz="1200">
                <a:latin typeface="+mn-ea"/>
              </a:rPr>
              <a:t>조건문</a:t>
            </a:r>
            <a:r>
              <a:rPr lang="en-US" altLang="ko-KR" sz="1200">
                <a:latin typeface="+mn-ea"/>
              </a:rPr>
              <a:t>(th:if, th:unless), </a:t>
            </a:r>
            <a:r>
              <a:rPr lang="ko-KR" altLang="en-US" sz="1200">
                <a:latin typeface="+mn-ea"/>
              </a:rPr>
              <a:t>반복문</a:t>
            </a:r>
            <a:r>
              <a:rPr lang="en-US" altLang="ko-KR" sz="1200">
                <a:latin typeface="+mn-ea"/>
              </a:rPr>
              <a:t>(th:each), URL </a:t>
            </a:r>
            <a:r>
              <a:rPr lang="ko-KR" altLang="en-US" sz="1200">
                <a:latin typeface="+mn-ea"/>
              </a:rPr>
              <a:t>처리</a:t>
            </a:r>
            <a:r>
              <a:rPr lang="en-US" altLang="ko-KR" sz="1200">
                <a:latin typeface="+mn-ea"/>
              </a:rPr>
              <a:t>, </a:t>
            </a:r>
            <a:r>
              <a:rPr lang="ko-KR" altLang="en-US" sz="1200">
                <a:latin typeface="+mn-ea"/>
              </a:rPr>
              <a:t>메시지 처리 등을 다양한 속성으로 지원한다</a:t>
            </a:r>
            <a:endParaRPr lang="en-US" altLang="ko-KR" sz="1200">
              <a:latin typeface="+mn-ea"/>
            </a:endParaRPr>
          </a:p>
        </p:txBody>
      </p:sp>
    </p:spTree>
    <p:extLst>
      <p:ext uri="{BB962C8B-B14F-4D97-AF65-F5344CB8AC3E}">
        <p14:creationId xmlns:p14="http://schemas.microsoft.com/office/powerpoint/2010/main" val="3036024396"/>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a:extLst>
              <a:ext uri="{FF2B5EF4-FFF2-40B4-BE49-F238E27FC236}">
                <a16:creationId xmlns:a16="http://schemas.microsoft.com/office/drawing/2014/main" id="{AADDD394-27E3-49F4-BC12-02691714E858}"/>
              </a:ext>
            </a:extLst>
          </p:cNvPr>
          <p:cNvSpPr/>
          <p:nvPr/>
        </p:nvSpPr>
        <p:spPr>
          <a:xfrm>
            <a:off x="186881" y="272669"/>
            <a:ext cx="2468946"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Thymeleaf </a:t>
            </a:r>
            <a:r>
              <a:rPr lang="ko-KR" altLang="en-US" b="1">
                <a:solidFill>
                  <a:schemeClr val="accent1">
                    <a:lumMod val="75000"/>
                  </a:schemeClr>
                </a:solidFill>
                <a:latin typeface="+mn-ea"/>
              </a:rPr>
              <a:t>사용법</a:t>
            </a:r>
            <a:r>
              <a:rPr lang="en-US" altLang="ko-KR" b="1">
                <a:solidFill>
                  <a:schemeClr val="accent1">
                    <a:lumMod val="75000"/>
                  </a:schemeClr>
                </a:solidFill>
                <a:latin typeface="+mn-ea"/>
              </a:rPr>
              <a:t> </a:t>
            </a:r>
            <a:endParaRPr lang="ko-KR" altLang="en-US" b="1">
              <a:solidFill>
                <a:schemeClr val="accent1">
                  <a:lumMod val="75000"/>
                </a:schemeClr>
              </a:solidFill>
              <a:latin typeface="+mn-ea"/>
            </a:endParaRPr>
          </a:p>
        </p:txBody>
      </p:sp>
      <p:sp>
        <p:nvSpPr>
          <p:cNvPr id="2" name="Rectangle 1">
            <a:extLst>
              <a:ext uri="{FF2B5EF4-FFF2-40B4-BE49-F238E27FC236}">
                <a16:creationId xmlns:a16="http://schemas.microsoft.com/office/drawing/2014/main" id="{D18AAA84-78C2-428C-A6FF-D66C9C8FA4F4}"/>
              </a:ext>
            </a:extLst>
          </p:cNvPr>
          <p:cNvSpPr>
            <a:spLocks noChangeArrowheads="1"/>
          </p:cNvSpPr>
          <p:nvPr/>
        </p:nvSpPr>
        <p:spPr bwMode="auto">
          <a:xfrm>
            <a:off x="848705" y="1225961"/>
            <a:ext cx="5293213" cy="27699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200" b="0" i="0" u="none" strike="noStrike" cap="none" normalizeH="0" baseline="0">
                <a:ln>
                  <a:noFill/>
                </a:ln>
                <a:solidFill>
                  <a:srgbClr val="BCBEC4"/>
                </a:solidFill>
                <a:effectLst/>
                <a:latin typeface="Arial Unicode MS"/>
                <a:ea typeface="JetBrains Mono"/>
              </a:rPr>
              <a:t>implementation </a:t>
            </a:r>
            <a:r>
              <a:rPr kumimoji="0" lang="ko-KR" altLang="ko-KR" sz="1200" b="0" i="0" u="none" strike="noStrike" cap="none" normalizeH="0" baseline="0">
                <a:ln>
                  <a:noFill/>
                </a:ln>
                <a:solidFill>
                  <a:srgbClr val="6AAB73"/>
                </a:solidFill>
                <a:effectLst/>
                <a:latin typeface="Arial Unicode MS"/>
                <a:ea typeface="JetBrains Mono"/>
              </a:rPr>
              <a:t>'org.springframework.boot:spring-boot-starter-thymeleaf'</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6" name="직사각형 5">
            <a:extLst>
              <a:ext uri="{FF2B5EF4-FFF2-40B4-BE49-F238E27FC236}">
                <a16:creationId xmlns:a16="http://schemas.microsoft.com/office/drawing/2014/main" id="{35E3A915-A96D-4660-929C-DB6B37D3E95B}"/>
              </a:ext>
            </a:extLst>
          </p:cNvPr>
          <p:cNvSpPr/>
          <p:nvPr/>
        </p:nvSpPr>
        <p:spPr>
          <a:xfrm>
            <a:off x="459272" y="822168"/>
            <a:ext cx="5628977" cy="1810945"/>
          </a:xfrm>
          <a:prstGeom prst="rect">
            <a:avLst/>
          </a:prstGeom>
        </p:spPr>
        <p:txBody>
          <a:bodyPr wrap="none">
            <a:spAutoFit/>
          </a:bodyPr>
          <a:lstStyle/>
          <a:p>
            <a:pPr marL="342900" indent="-342900">
              <a:lnSpc>
                <a:spcPct val="150000"/>
              </a:lnSpc>
              <a:buFont typeface="+mj-lt"/>
              <a:buAutoNum type="arabicParenR"/>
            </a:pPr>
            <a:r>
              <a:rPr lang="ko-KR" altLang="en-US" sz="1400" b="1">
                <a:latin typeface="+mn-ea"/>
              </a:rPr>
              <a:t>의존성 추가</a:t>
            </a:r>
            <a:endParaRPr lang="en-US" altLang="ko-KR" sz="1400" b="1">
              <a:latin typeface="+mn-ea"/>
            </a:endParaRPr>
          </a:p>
          <a:p>
            <a:pPr marL="342900" indent="-342900">
              <a:lnSpc>
                <a:spcPct val="150000"/>
              </a:lnSpc>
              <a:buFont typeface="+mj-lt"/>
              <a:buAutoNum type="arabicParenR"/>
            </a:pPr>
            <a:endParaRPr lang="en-US" altLang="ko-KR" sz="1200">
              <a:latin typeface="+mn-ea"/>
            </a:endParaRPr>
          </a:p>
          <a:p>
            <a:pPr marL="342900" indent="-342900">
              <a:lnSpc>
                <a:spcPct val="150000"/>
              </a:lnSpc>
              <a:buFont typeface="+mj-lt"/>
              <a:buAutoNum type="arabicParenR"/>
            </a:pPr>
            <a:endParaRPr lang="en-US" altLang="ko-KR" sz="1200">
              <a:latin typeface="+mn-ea"/>
            </a:endParaRPr>
          </a:p>
          <a:p>
            <a:pPr marL="342900" indent="-342900">
              <a:lnSpc>
                <a:spcPct val="150000"/>
              </a:lnSpc>
              <a:buFont typeface="+mj-lt"/>
              <a:buAutoNum type="arabicParenR"/>
            </a:pPr>
            <a:r>
              <a:rPr lang="ko-KR" altLang="en-US" sz="1400" b="1">
                <a:latin typeface="+mn-ea"/>
              </a:rPr>
              <a:t>기본 디렉토리 구조</a:t>
            </a:r>
            <a:endParaRPr lang="en-US" altLang="ko-KR" sz="1400" b="1">
              <a:latin typeface="+mn-ea"/>
            </a:endParaRPr>
          </a:p>
          <a:p>
            <a:pPr marL="800100" lvl="1" indent="-342900">
              <a:lnSpc>
                <a:spcPct val="150000"/>
              </a:lnSpc>
              <a:buFont typeface="Arial" panose="020B0604020202020204" pitchFamily="34" charset="0"/>
              <a:buChar char="•"/>
            </a:pPr>
            <a:r>
              <a:rPr lang="ko-KR" altLang="en-US" sz="1200">
                <a:latin typeface="+mn-ea"/>
              </a:rPr>
              <a:t>기본적으로 </a:t>
            </a:r>
            <a:r>
              <a:rPr lang="en-US" altLang="ko-KR" sz="1200">
                <a:latin typeface="+mn-ea"/>
              </a:rPr>
              <a:t>src/main/resources/templates </a:t>
            </a:r>
            <a:r>
              <a:rPr lang="ko-KR" altLang="en-US" sz="1200">
                <a:latin typeface="+mn-ea"/>
              </a:rPr>
              <a:t>폴더가 루트 위치가 된다</a:t>
            </a:r>
            <a:endParaRPr lang="en-US" altLang="ko-KR" sz="1200">
              <a:latin typeface="+mn-ea"/>
            </a:endParaRPr>
          </a:p>
          <a:p>
            <a:pPr marL="800100" lvl="1" indent="-342900">
              <a:lnSpc>
                <a:spcPct val="150000"/>
              </a:lnSpc>
              <a:buFont typeface="Arial" panose="020B0604020202020204" pitchFamily="34" charset="0"/>
              <a:buChar char="•"/>
            </a:pPr>
            <a:r>
              <a:rPr lang="en-US" altLang="ko-KR" sz="1200">
                <a:latin typeface="+mn-ea"/>
              </a:rPr>
              <a:t>templates </a:t>
            </a:r>
            <a:r>
              <a:rPr lang="ko-KR" altLang="en-US" sz="1200">
                <a:latin typeface="+mn-ea"/>
              </a:rPr>
              <a:t>폴더 아래에 원하는 폴더 및 </a:t>
            </a:r>
            <a:r>
              <a:rPr lang="en-US" altLang="ko-KR" sz="1200">
                <a:latin typeface="+mn-ea"/>
              </a:rPr>
              <a:t>.html </a:t>
            </a:r>
            <a:r>
              <a:rPr lang="ko-KR" altLang="en-US" sz="1200">
                <a:latin typeface="+mn-ea"/>
              </a:rPr>
              <a:t>파일을 생성한다</a:t>
            </a:r>
            <a:endParaRPr lang="en-US" altLang="ko-KR" sz="1200">
              <a:latin typeface="+mn-ea"/>
            </a:endParaRPr>
          </a:p>
        </p:txBody>
      </p:sp>
      <p:pic>
        <p:nvPicPr>
          <p:cNvPr id="8" name="그림 7">
            <a:extLst>
              <a:ext uri="{FF2B5EF4-FFF2-40B4-BE49-F238E27FC236}">
                <a16:creationId xmlns:a16="http://schemas.microsoft.com/office/drawing/2014/main" id="{0F5BF527-63A9-4D4C-A855-758E835488FA}"/>
              </a:ext>
            </a:extLst>
          </p:cNvPr>
          <p:cNvPicPr>
            <a:picLocks noChangeAspect="1"/>
          </p:cNvPicPr>
          <p:nvPr/>
        </p:nvPicPr>
        <p:blipFill rotWithShape="1">
          <a:blip r:embed="rId3"/>
          <a:srcRect t="26932"/>
          <a:stretch/>
        </p:blipFill>
        <p:spPr>
          <a:xfrm>
            <a:off x="1341885" y="2698228"/>
            <a:ext cx="2333631" cy="2142868"/>
          </a:xfrm>
          <a:prstGeom prst="rect">
            <a:avLst/>
          </a:prstGeom>
        </p:spPr>
      </p:pic>
      <p:sp>
        <p:nvSpPr>
          <p:cNvPr id="9" name="직사각형 8">
            <a:extLst>
              <a:ext uri="{FF2B5EF4-FFF2-40B4-BE49-F238E27FC236}">
                <a16:creationId xmlns:a16="http://schemas.microsoft.com/office/drawing/2014/main" id="{0104BC81-97D5-469D-AA8E-8A7C812D85B4}"/>
              </a:ext>
            </a:extLst>
          </p:cNvPr>
          <p:cNvSpPr/>
          <p:nvPr/>
        </p:nvSpPr>
        <p:spPr>
          <a:xfrm>
            <a:off x="459272" y="5324262"/>
            <a:ext cx="1827744" cy="307777"/>
          </a:xfrm>
          <a:prstGeom prst="rect">
            <a:avLst/>
          </a:prstGeom>
        </p:spPr>
        <p:txBody>
          <a:bodyPr wrap="none">
            <a:spAutoFit/>
          </a:bodyPr>
          <a:lstStyle/>
          <a:p>
            <a:r>
              <a:rPr lang="en-US" altLang="ko-KR" sz="1400" b="1">
                <a:latin typeface="+mn-ea"/>
              </a:rPr>
              <a:t>3)  HTML </a:t>
            </a:r>
            <a:r>
              <a:rPr lang="ko-KR" altLang="en-US" sz="1400" b="1">
                <a:latin typeface="+mn-ea"/>
              </a:rPr>
              <a:t>사용 선언</a:t>
            </a:r>
          </a:p>
        </p:txBody>
      </p:sp>
      <p:sp>
        <p:nvSpPr>
          <p:cNvPr id="10" name="TextBox 9">
            <a:extLst>
              <a:ext uri="{FF2B5EF4-FFF2-40B4-BE49-F238E27FC236}">
                <a16:creationId xmlns:a16="http://schemas.microsoft.com/office/drawing/2014/main" id="{9FFFFF3D-0F6C-48E3-8B78-A2E5980D19E4}"/>
              </a:ext>
            </a:extLst>
          </p:cNvPr>
          <p:cNvSpPr txBox="1"/>
          <p:nvPr/>
        </p:nvSpPr>
        <p:spPr>
          <a:xfrm>
            <a:off x="848705" y="5632039"/>
            <a:ext cx="5339348" cy="307777"/>
          </a:xfrm>
          <a:prstGeom prst="rect">
            <a:avLst/>
          </a:prstGeom>
          <a:solidFill>
            <a:schemeClr val="tx1"/>
          </a:solidFill>
        </p:spPr>
        <p:txBody>
          <a:bodyPr wrap="square">
            <a:spAutoFit/>
          </a:bodyPr>
          <a:lstStyle/>
          <a:p>
            <a:r>
              <a:rPr kumimoji="0" lang="ko-KR" altLang="ko-KR" sz="1400" b="0" i="0" u="none" strike="noStrike" cap="none" normalizeH="0" baseline="0">
                <a:ln>
                  <a:noFill/>
                </a:ln>
                <a:solidFill>
                  <a:srgbClr val="BCBEC4"/>
                </a:solidFill>
                <a:effectLst/>
                <a:latin typeface="Arial Unicode MS"/>
                <a:ea typeface="JetBrains Mono"/>
              </a:rPr>
              <a:t>&lt;</a:t>
            </a:r>
            <a:r>
              <a:rPr kumimoji="0" lang="ko-KR" altLang="ko-KR" sz="1400" b="0" i="0" u="none" strike="noStrike" cap="none" normalizeH="0" baseline="0">
                <a:ln>
                  <a:noFill/>
                </a:ln>
                <a:solidFill>
                  <a:srgbClr val="16BAAC"/>
                </a:solidFill>
                <a:effectLst/>
                <a:latin typeface="Arial Unicode MS"/>
                <a:ea typeface="JetBrains Mono"/>
              </a:rPr>
              <a:t>html </a:t>
            </a:r>
            <a:r>
              <a:rPr kumimoji="0" lang="ko-KR" altLang="ko-KR" sz="1400" b="0" i="0" u="none" strike="noStrike" cap="none" normalizeH="0" baseline="0">
                <a:ln>
                  <a:noFill/>
                </a:ln>
                <a:solidFill>
                  <a:srgbClr val="BCBEC4"/>
                </a:solidFill>
                <a:effectLst/>
                <a:latin typeface="Arial Unicode MS"/>
                <a:ea typeface="JetBrains Mono"/>
              </a:rPr>
              <a:t>xmlns:th=</a:t>
            </a:r>
            <a:r>
              <a:rPr kumimoji="0" lang="ko-KR" altLang="ko-KR" sz="1400" b="0" i="0" u="none" strike="noStrike" cap="none" normalizeH="0" baseline="0">
                <a:ln>
                  <a:noFill/>
                </a:ln>
                <a:solidFill>
                  <a:srgbClr val="6AAB73"/>
                </a:solidFill>
                <a:effectLst/>
                <a:latin typeface="Arial Unicode MS"/>
                <a:ea typeface="JetBrains Mono"/>
              </a:rPr>
              <a:t>"http://www.thymeleaf.org"</a:t>
            </a:r>
            <a:r>
              <a:rPr kumimoji="0" lang="ko-KR" altLang="ko-KR" sz="1400" b="0" i="0" u="none" strike="noStrike" cap="none" normalizeH="0" baseline="0">
                <a:ln>
                  <a:noFill/>
                </a:ln>
                <a:solidFill>
                  <a:srgbClr val="BCBEC4"/>
                </a:solidFill>
                <a:effectLst/>
                <a:latin typeface="Arial Unicode MS"/>
                <a:ea typeface="JetBrains Mono"/>
              </a:rPr>
              <a:t>&gt;</a:t>
            </a:r>
            <a:endParaRPr lang="ko-KR" altLang="en-US" sz="1400"/>
          </a:p>
        </p:txBody>
      </p:sp>
    </p:spTree>
    <p:extLst>
      <p:ext uri="{BB962C8B-B14F-4D97-AF65-F5344CB8AC3E}">
        <p14:creationId xmlns:p14="http://schemas.microsoft.com/office/powerpoint/2010/main" val="166491013"/>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직사각형 73">
            <a:extLst>
              <a:ext uri="{FF2B5EF4-FFF2-40B4-BE49-F238E27FC236}">
                <a16:creationId xmlns:a16="http://schemas.microsoft.com/office/drawing/2014/main" id="{42A0B23B-7003-43B2-A559-7C4A6F001EFB}"/>
              </a:ext>
            </a:extLst>
          </p:cNvPr>
          <p:cNvSpPr/>
          <p:nvPr/>
        </p:nvSpPr>
        <p:spPr>
          <a:xfrm>
            <a:off x="198756" y="159651"/>
            <a:ext cx="1555234" cy="307777"/>
          </a:xfrm>
          <a:prstGeom prst="rect">
            <a:avLst/>
          </a:prstGeom>
        </p:spPr>
        <p:txBody>
          <a:bodyPr wrap="none">
            <a:spAutoFit/>
          </a:bodyPr>
          <a:lstStyle/>
          <a:p>
            <a:r>
              <a:rPr lang="en-US" altLang="ko-KR" sz="1400" b="1">
                <a:latin typeface="+mn-ea"/>
              </a:rPr>
              <a:t>4) </a:t>
            </a:r>
            <a:r>
              <a:rPr lang="ko-KR" altLang="en-US" sz="1400" b="1">
                <a:latin typeface="+mn-ea"/>
              </a:rPr>
              <a:t>컨트롤러 구현</a:t>
            </a:r>
          </a:p>
        </p:txBody>
      </p:sp>
      <p:sp>
        <p:nvSpPr>
          <p:cNvPr id="3" name="Rectangle 1">
            <a:extLst>
              <a:ext uri="{FF2B5EF4-FFF2-40B4-BE49-F238E27FC236}">
                <a16:creationId xmlns:a16="http://schemas.microsoft.com/office/drawing/2014/main" id="{3FED5A8F-71C1-45F4-8E2E-1F47EFBBC415}"/>
              </a:ext>
            </a:extLst>
          </p:cNvPr>
          <p:cNvSpPr>
            <a:spLocks noChangeArrowheads="1"/>
          </p:cNvSpPr>
          <p:nvPr/>
        </p:nvSpPr>
        <p:spPr bwMode="auto">
          <a:xfrm>
            <a:off x="510026" y="523405"/>
            <a:ext cx="6953003" cy="285405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@Controller</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UserController {</a:t>
            </a:r>
            <a:endParaRPr kumimoji="0" lang="en-US" altLang="ko-KR" sz="11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@GetMapping</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"/user"</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56A8F5"/>
                </a:solidFill>
                <a:effectLst/>
                <a:latin typeface="Arial Unicode MS"/>
                <a:ea typeface="JetBrains Mono"/>
              </a:rPr>
              <a:t>user</a:t>
            </a:r>
            <a:r>
              <a:rPr kumimoji="0" lang="ko-KR" altLang="ko-KR" sz="1100" b="0" i="0" u="none" strike="noStrike" cap="none" normalizeH="0" baseline="0">
                <a:ln>
                  <a:noFill/>
                </a:ln>
                <a:solidFill>
                  <a:srgbClr val="BCBEC4"/>
                </a:solidFill>
                <a:effectLst/>
                <a:latin typeface="Arial Unicode MS"/>
                <a:ea typeface="JetBrains Mono"/>
              </a:rPr>
              <a:t>(Model model) {</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en-US"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User user = </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BCBEC4"/>
                </a:solidFill>
                <a:effectLst/>
                <a:latin typeface="Arial Unicode MS"/>
                <a:ea typeface="JetBrains Mono"/>
              </a:rPr>
              <a:t>User(</a:t>
            </a:r>
            <a:r>
              <a:rPr kumimoji="0" lang="ko-KR" altLang="ko-KR" sz="1100" b="0" i="0" u="none" strike="noStrike" cap="none" normalizeH="0" baseline="0">
                <a:ln>
                  <a:noFill/>
                </a:ln>
                <a:solidFill>
                  <a:srgbClr val="6AAB73"/>
                </a:solidFill>
                <a:effectLst/>
                <a:latin typeface="Arial Unicode MS"/>
                <a:ea typeface="JetBrains Mono"/>
              </a:rPr>
              <a:t>“</a:t>
            </a:r>
            <a:r>
              <a:rPr kumimoji="0" lang="en-US" altLang="ko-KR" sz="1100" b="0" i="0" u="none" strike="noStrike" cap="none" normalizeH="0" baseline="0">
                <a:ln>
                  <a:noFill/>
                </a:ln>
                <a:solidFill>
                  <a:srgbClr val="6AAB73"/>
                </a:solidFill>
                <a:effectLst/>
                <a:latin typeface="Arial Unicode MS"/>
                <a:ea typeface="JetBrains Mono"/>
              </a:rPr>
              <a:t>leaven</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2AACB8"/>
                </a:solidFill>
                <a:effectLst/>
                <a:latin typeface="Arial Unicode MS"/>
                <a:ea typeface="JetBrains Mono"/>
              </a:rPr>
              <a:t>30</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a:t>
            </a:r>
            <a:r>
              <a:rPr kumimoji="0" lang="en-US" altLang="ko-KR" sz="1100" b="0" i="0" u="none" strike="noStrike" cap="none" normalizeH="0" baseline="0">
                <a:ln>
                  <a:noFill/>
                </a:ln>
                <a:solidFill>
                  <a:srgbClr val="6AAB73"/>
                </a:solidFill>
                <a:effectLst/>
                <a:latin typeface="Arial Unicode MS"/>
                <a:ea typeface="JetBrains Mono"/>
              </a:rPr>
              <a:t>leaven</a:t>
            </a:r>
            <a:r>
              <a:rPr kumimoji="0" lang="ko-KR" altLang="ko-KR" sz="1100" b="0" i="0" u="none" strike="noStrike" cap="none" normalizeH="0" baseline="0">
                <a:ln>
                  <a:noFill/>
                </a:ln>
                <a:solidFill>
                  <a:srgbClr val="6AAB73"/>
                </a:solidFill>
                <a:effectLst/>
                <a:latin typeface="Arial Unicode MS"/>
                <a:ea typeface="JetBrains Mono"/>
              </a:rPr>
              <a:t>@example.com"</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lang="en-US" altLang="ko-KR" sz="1100">
                <a:solidFill>
                  <a:srgbClr val="BCBEC4"/>
                </a:solidFill>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model.addAttribute(</a:t>
            </a:r>
            <a:r>
              <a:rPr kumimoji="0" lang="ko-KR" altLang="ko-KR" sz="1100" b="0" i="0" u="none" strike="noStrike" cap="none" normalizeH="0" baseline="0">
                <a:ln>
                  <a:noFill/>
                </a:ln>
                <a:solidFill>
                  <a:srgbClr val="6AAB73"/>
                </a:solidFill>
                <a:effectLst/>
                <a:latin typeface="Arial Unicode MS"/>
                <a:ea typeface="JetBrains Mono"/>
              </a:rPr>
              <a:t>"user"</a:t>
            </a:r>
            <a:r>
              <a:rPr kumimoji="0" lang="ko-KR" altLang="ko-KR" sz="1100" b="0" i="0" u="none" strike="noStrike" cap="none" normalizeH="0" baseline="0">
                <a:ln>
                  <a:noFill/>
                </a:ln>
                <a:solidFill>
                  <a:srgbClr val="BCBEC4"/>
                </a:solidFill>
                <a:effectLst/>
                <a:latin typeface="Arial Unicode MS"/>
                <a:ea typeface="JetBrains Mono"/>
              </a:rPr>
              <a:t>, user);</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en-US"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p>
          <a:p>
            <a:pPr marL="0" marR="0" lvl="0" indent="0" algn="l" defTabSz="914400" rtl="0" eaLnBrk="0" fontAlgn="base" latinLnBrk="0" hangingPunct="0">
              <a:lnSpc>
                <a:spcPct val="150000"/>
              </a:lnSpc>
              <a:spcBef>
                <a:spcPct val="0"/>
              </a:spcBef>
              <a:spcAft>
                <a:spcPct val="0"/>
              </a:spcAft>
              <a:buClrTx/>
              <a:buSzTx/>
              <a:buFontTx/>
              <a:buNone/>
              <a:tabLst/>
            </a:pPr>
            <a:r>
              <a:rPr lang="en-US" altLang="ko-KR" sz="1100">
                <a:solidFill>
                  <a:srgbClr val="7A7E85"/>
                </a:solidFill>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6AAB73"/>
                </a:solidFill>
                <a:effectLst/>
                <a:latin typeface="Arial Unicode MS"/>
                <a:ea typeface="JetBrains Mono"/>
              </a:rPr>
              <a:t>“</a:t>
            </a:r>
            <a:r>
              <a:rPr kumimoji="0" lang="en-US" altLang="ko-KR" sz="1100" b="0" i="0" u="none" strike="noStrike" cap="none" normalizeH="0" baseline="0">
                <a:ln>
                  <a:noFill/>
                </a:ln>
                <a:solidFill>
                  <a:srgbClr val="6AAB73"/>
                </a:solidFill>
                <a:effectLst/>
                <a:latin typeface="Arial Unicode MS"/>
                <a:ea typeface="JetBrains Mono"/>
              </a:rPr>
              <a:t>members/</a:t>
            </a:r>
            <a:r>
              <a:rPr lang="en-US" altLang="ko-KR" sz="1100">
                <a:solidFill>
                  <a:srgbClr val="6AAB73"/>
                </a:solidFill>
                <a:latin typeface="Arial Unicode MS"/>
                <a:ea typeface="JetBrains Mono"/>
              </a:rPr>
              <a:t>joins</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templates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폴더의</a:t>
            </a:r>
            <a:r>
              <a:rPr kumimoji="0" lang="ko-KR" altLang="ko-KR" sz="1100" b="0" i="0" u="none" strike="noStrike" cap="none" normalizeH="0" baseline="0">
                <a:ln>
                  <a:noFill/>
                </a:ln>
                <a:solidFill>
                  <a:srgbClr val="7A7E85"/>
                </a:solidFill>
                <a:effectLst/>
                <a:latin typeface="Arial Unicode MS"/>
                <a:ea typeface="JetBrains Mono"/>
              </a:rPr>
              <a:t> </a:t>
            </a:r>
            <a:r>
              <a:rPr kumimoji="0" lang="en-US" altLang="ko-KR" sz="1100" b="0" i="0" u="none" strike="noStrike" cap="none" normalizeH="0" baseline="0">
                <a:ln>
                  <a:noFill/>
                </a:ln>
                <a:solidFill>
                  <a:srgbClr val="7A7E85"/>
                </a:solidFill>
                <a:effectLst/>
                <a:latin typeface="Arial Unicode MS"/>
                <a:ea typeface="JetBrains Mono"/>
              </a:rPr>
              <a:t>members </a:t>
            </a:r>
            <a:r>
              <a:rPr kumimoji="0" lang="ko-KR" altLang="en-US" sz="1100" b="0" i="0" u="none" strike="noStrike" cap="none" normalizeH="0" baseline="0">
                <a:ln>
                  <a:noFill/>
                </a:ln>
                <a:solidFill>
                  <a:srgbClr val="7A7E85"/>
                </a:solidFill>
                <a:effectLst/>
                <a:latin typeface="Arial Unicode MS"/>
                <a:ea typeface="JetBrains Mono"/>
              </a:rPr>
              <a:t>폴더의 </a:t>
            </a:r>
            <a:r>
              <a:rPr kumimoji="0" lang="en-US" altLang="ko-KR" sz="1100" b="0" i="0" u="none" strike="noStrike" cap="none" normalizeH="0" baseline="0">
                <a:ln>
                  <a:noFill/>
                </a:ln>
                <a:solidFill>
                  <a:srgbClr val="7A7E85"/>
                </a:solidFill>
                <a:effectLst/>
                <a:latin typeface="Arial Unicode MS"/>
                <a:ea typeface="JetBrains Mono"/>
              </a:rPr>
              <a:t>joins</a:t>
            </a:r>
            <a:r>
              <a:rPr kumimoji="0" lang="ko-KR" altLang="ko-KR" sz="1100" b="0" i="0" u="none" strike="noStrike" cap="none" normalizeH="0" baseline="0">
                <a:ln>
                  <a:noFill/>
                </a:ln>
                <a:solidFill>
                  <a:srgbClr val="7A7E85"/>
                </a:solidFill>
                <a:effectLst/>
                <a:latin typeface="Arial Unicode MS"/>
                <a:ea typeface="JetBrains Mono"/>
              </a:rPr>
              <a:t>.html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파일을 렌더링</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DD0BE2CF-C283-4B69-AE8A-5B50FC464DA3}"/>
              </a:ext>
            </a:extLst>
          </p:cNvPr>
          <p:cNvSpPr>
            <a:spLocks noChangeArrowheads="1"/>
          </p:cNvSpPr>
          <p:nvPr/>
        </p:nvSpPr>
        <p:spPr bwMode="auto">
          <a:xfrm>
            <a:off x="510027" y="3804254"/>
            <a:ext cx="6953003" cy="285405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&lt;!DOCTYPE html&gt;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16BAAC"/>
                </a:solidFill>
                <a:effectLst/>
                <a:latin typeface="Arial Unicode MS"/>
                <a:ea typeface="JetBrains Mono"/>
              </a:rPr>
              <a:t>html </a:t>
            </a:r>
            <a:r>
              <a:rPr kumimoji="0" lang="ko-KR" altLang="ko-KR" sz="1100" b="0" i="0" u="none" strike="noStrike" cap="none" normalizeH="0" baseline="0">
                <a:ln>
                  <a:noFill/>
                </a:ln>
                <a:solidFill>
                  <a:srgbClr val="BCBEC4"/>
                </a:solidFill>
                <a:effectLst/>
                <a:latin typeface="Arial Unicode MS"/>
                <a:ea typeface="JetBrains Mono"/>
              </a:rPr>
              <a:t>xmlns:th=</a:t>
            </a:r>
            <a:r>
              <a:rPr kumimoji="0" lang="ko-KR" altLang="ko-KR" sz="1100" b="0" i="0" u="none" strike="noStrike" cap="none" normalizeH="0" baseline="0">
                <a:ln>
                  <a:noFill/>
                </a:ln>
                <a:solidFill>
                  <a:srgbClr val="6AAB73"/>
                </a:solidFill>
                <a:effectLst/>
                <a:latin typeface="Arial Unicode MS"/>
                <a:ea typeface="JetBrains Mono"/>
              </a:rPr>
              <a:t>"http://www.thymeleaf.org"</a:t>
            </a:r>
            <a:r>
              <a:rPr kumimoji="0" lang="ko-KR" altLang="ko-KR" sz="1100" b="0" i="0" u="none" strike="noStrike" cap="none" normalizeH="0" baseline="0">
                <a:ln>
                  <a:noFill/>
                </a:ln>
                <a:solidFill>
                  <a:srgbClr val="BCBEC4"/>
                </a:solidFill>
                <a:effectLst/>
                <a:latin typeface="Arial Unicode MS"/>
                <a:ea typeface="JetBrains Mono"/>
              </a:rPr>
              <a:t>&gt;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16BAAC"/>
                </a:solidFill>
                <a:effectLst/>
                <a:latin typeface="Arial Unicode MS"/>
                <a:ea typeface="JetBrains Mono"/>
              </a:rPr>
              <a:t>head</a:t>
            </a:r>
            <a:r>
              <a:rPr kumimoji="0" lang="ko-KR" altLang="ko-KR" sz="1100" b="0" i="0" u="none" strike="noStrike" cap="none" normalizeH="0" baseline="0">
                <a:ln>
                  <a:noFill/>
                </a:ln>
                <a:solidFill>
                  <a:srgbClr val="BCBEC4"/>
                </a:solidFill>
                <a:effectLst/>
                <a:latin typeface="Arial Unicode MS"/>
                <a:ea typeface="JetBrains Mono"/>
              </a:rPr>
              <a:t>&gt;</a:t>
            </a:r>
            <a:endParaRPr kumimoji="0" lang="en-US" altLang="ko-KR" sz="11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16BAAC"/>
                </a:solidFill>
                <a:effectLst/>
                <a:latin typeface="Arial Unicode MS"/>
                <a:ea typeface="JetBrains Mono"/>
              </a:rPr>
              <a:t>meta </a:t>
            </a:r>
            <a:r>
              <a:rPr kumimoji="0" lang="ko-KR" altLang="ko-KR" sz="1100" b="0" i="0" u="none" strike="noStrike" cap="none" normalizeH="0" baseline="0">
                <a:ln>
                  <a:noFill/>
                </a:ln>
                <a:solidFill>
                  <a:srgbClr val="BCBEC4"/>
                </a:solidFill>
                <a:effectLst/>
                <a:latin typeface="Arial Unicode MS"/>
                <a:ea typeface="JetBrains Mono"/>
              </a:rPr>
              <a:t>charset=</a:t>
            </a:r>
            <a:r>
              <a:rPr kumimoji="0" lang="ko-KR" altLang="ko-KR" sz="1100" b="0" i="0" u="none" strike="noStrike" cap="none" normalizeH="0" baseline="0">
                <a:ln>
                  <a:noFill/>
                </a:ln>
                <a:solidFill>
                  <a:srgbClr val="6AAB73"/>
                </a:solidFill>
                <a:effectLst/>
                <a:latin typeface="Arial Unicode MS"/>
                <a:ea typeface="JetBrains Mono"/>
              </a:rPr>
              <a:t>"UTF-8"</a:t>
            </a:r>
            <a:r>
              <a:rPr kumimoji="0" lang="ko-KR" altLang="ko-KR" sz="1100" b="0" i="0" u="none" strike="noStrike" cap="none" normalizeH="0" baseline="0">
                <a:ln>
                  <a:noFill/>
                </a:ln>
                <a:solidFill>
                  <a:srgbClr val="BCBEC4"/>
                </a:solidFill>
                <a:effectLst/>
                <a:latin typeface="Arial Unicode MS"/>
                <a:ea typeface="JetBrains Mono"/>
              </a:rPr>
              <a:t>&gt;</a:t>
            </a:r>
            <a:endParaRPr kumimoji="0" lang="en-US" altLang="ko-KR" sz="11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&lt;/head&gt;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16BAAC"/>
                </a:solidFill>
                <a:effectLst/>
                <a:latin typeface="Arial Unicode MS"/>
                <a:ea typeface="JetBrains Mono"/>
              </a:rPr>
              <a:t>body</a:t>
            </a:r>
            <a:r>
              <a:rPr kumimoji="0" lang="ko-KR" altLang="ko-KR" sz="1100" b="0" i="0" u="none" strike="noStrike" cap="none" normalizeH="0" baseline="0">
                <a:ln>
                  <a:noFill/>
                </a:ln>
                <a:solidFill>
                  <a:srgbClr val="BCBEC4"/>
                </a:solidFill>
                <a:effectLst/>
                <a:latin typeface="Arial Unicode MS"/>
                <a:ea typeface="JetBrains Mono"/>
              </a:rPr>
              <a:t>&gt;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16BAAC"/>
                </a:solidFill>
                <a:effectLst/>
                <a:latin typeface="Arial Unicode MS"/>
                <a:ea typeface="JetBrains Mono"/>
              </a:rPr>
              <a:t>h1</a:t>
            </a:r>
            <a:r>
              <a:rPr kumimoji="0" lang="ko-KR" altLang="ko-KR" sz="1100" b="0" i="0" u="none" strike="noStrike" cap="none" normalizeH="0" baseline="0">
                <a:ln>
                  <a:noFill/>
                </a:ln>
                <a:solidFill>
                  <a:srgbClr val="BCBEC4"/>
                </a:solidFill>
                <a:effectLst/>
                <a:latin typeface="Arial Unicode MS"/>
                <a:ea typeface="JetBrains Mono"/>
              </a:rPr>
              <a:t>&gt;User Profile&lt;/h1&gt;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&lt;</a:t>
            </a:r>
            <a:r>
              <a:rPr kumimoji="0" lang="ko-KR" altLang="ko-KR" sz="1100" b="0" i="0" u="none" strike="noStrike" cap="none" normalizeH="0" baseline="0">
                <a:ln>
                  <a:noFill/>
                </a:ln>
                <a:solidFill>
                  <a:srgbClr val="16BAAC"/>
                </a:solidFill>
                <a:effectLst/>
                <a:latin typeface="Arial Unicode MS"/>
                <a:ea typeface="JetBrains Mono"/>
              </a:rPr>
              <a:t>p</a:t>
            </a:r>
            <a:r>
              <a:rPr kumimoji="0" lang="ko-KR" altLang="ko-KR" sz="1100" b="0" i="0" u="none" strike="noStrike" cap="none" normalizeH="0" baseline="0">
                <a:ln>
                  <a:noFill/>
                </a:ln>
                <a:solidFill>
                  <a:srgbClr val="BCBEC4"/>
                </a:solidFill>
                <a:effectLst/>
                <a:latin typeface="Arial Unicode MS"/>
                <a:ea typeface="JetBrains Mono"/>
              </a:rPr>
              <a:t>&gt;Name:&lt;/strong&gt; &lt;</a:t>
            </a:r>
            <a:r>
              <a:rPr kumimoji="0" lang="ko-KR" altLang="ko-KR" sz="1100" b="0" i="0" u="none" strike="noStrike" cap="none" normalizeH="0" baseline="0">
                <a:ln>
                  <a:noFill/>
                </a:ln>
                <a:solidFill>
                  <a:srgbClr val="16BAAC"/>
                </a:solidFill>
                <a:effectLst/>
                <a:latin typeface="Arial Unicode MS"/>
                <a:ea typeface="JetBrains Mono"/>
              </a:rPr>
              <a:t>span </a:t>
            </a:r>
            <a:r>
              <a:rPr kumimoji="0" lang="ko-KR" altLang="ko-KR" sz="1100" b="0" i="0" u="none" strike="noStrike" cap="none" normalizeH="0" baseline="0">
                <a:ln>
                  <a:noFill/>
                </a:ln>
                <a:solidFill>
                  <a:srgbClr val="BCBEC4"/>
                </a:solidFill>
                <a:effectLst/>
                <a:latin typeface="Arial Unicode MS"/>
                <a:ea typeface="JetBrains Mono"/>
              </a:rPr>
              <a:t>th:text=</a:t>
            </a:r>
            <a:r>
              <a:rPr kumimoji="0" lang="ko-KR" altLang="ko-KR" sz="1100" b="0" i="0" u="none" strike="noStrike" cap="none" normalizeH="0" baseline="0">
                <a:ln>
                  <a:noFill/>
                </a:ln>
                <a:solidFill>
                  <a:srgbClr val="6AAB73"/>
                </a:solidFill>
                <a:effectLst/>
                <a:latin typeface="Arial Unicode MS"/>
                <a:ea typeface="JetBrains Mono"/>
              </a:rPr>
              <a:t>"${user.name}"</a:t>
            </a:r>
            <a:r>
              <a:rPr kumimoji="0" lang="ko-KR" altLang="ko-KR" sz="1100" b="0" i="0" u="none" strike="noStrike" cap="none" normalizeH="0" baseline="0">
                <a:ln>
                  <a:noFill/>
                </a:ln>
                <a:solidFill>
                  <a:srgbClr val="BCBEC4"/>
                </a:solidFill>
                <a:effectLst/>
                <a:latin typeface="Arial Unicode MS"/>
                <a:ea typeface="JetBrains Mono"/>
              </a:rPr>
              <a:t>&gt;Name&lt;/span&gt;&lt;/p&gt;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&lt;</a:t>
            </a:r>
            <a:r>
              <a:rPr kumimoji="0" lang="ko-KR" altLang="ko-KR" sz="1100" b="0" i="0" u="none" strike="noStrike" cap="none" normalizeH="0" baseline="0">
                <a:ln>
                  <a:noFill/>
                </a:ln>
                <a:solidFill>
                  <a:srgbClr val="16BAAC"/>
                </a:solidFill>
                <a:effectLst/>
                <a:latin typeface="Arial Unicode MS"/>
                <a:ea typeface="JetBrains Mono"/>
              </a:rPr>
              <a:t>p</a:t>
            </a:r>
            <a:r>
              <a:rPr kumimoji="0" lang="ko-KR" altLang="ko-KR" sz="1100" b="0" i="0" u="none" strike="noStrike" cap="none" normalizeH="0" baseline="0">
                <a:ln>
                  <a:noFill/>
                </a:ln>
                <a:solidFill>
                  <a:srgbClr val="BCBEC4"/>
                </a:solidFill>
                <a:effectLst/>
                <a:latin typeface="Arial Unicode MS"/>
                <a:ea typeface="JetBrains Mono"/>
              </a:rPr>
              <a:t>&gt;Age:&lt;/strong&gt; &lt;</a:t>
            </a:r>
            <a:r>
              <a:rPr kumimoji="0" lang="ko-KR" altLang="ko-KR" sz="1100" b="0" i="0" u="none" strike="noStrike" cap="none" normalizeH="0" baseline="0">
                <a:ln>
                  <a:noFill/>
                </a:ln>
                <a:solidFill>
                  <a:srgbClr val="16BAAC"/>
                </a:solidFill>
                <a:effectLst/>
                <a:latin typeface="Arial Unicode MS"/>
                <a:ea typeface="JetBrains Mono"/>
              </a:rPr>
              <a:t>span </a:t>
            </a:r>
            <a:r>
              <a:rPr kumimoji="0" lang="ko-KR" altLang="ko-KR" sz="1100" b="0" i="0" u="none" strike="noStrike" cap="none" normalizeH="0" baseline="0">
                <a:ln>
                  <a:noFill/>
                </a:ln>
                <a:solidFill>
                  <a:srgbClr val="BCBEC4"/>
                </a:solidFill>
                <a:effectLst/>
                <a:latin typeface="Arial Unicode MS"/>
                <a:ea typeface="JetBrains Mono"/>
              </a:rPr>
              <a:t>th:text=</a:t>
            </a:r>
            <a:r>
              <a:rPr kumimoji="0" lang="ko-KR" altLang="ko-KR" sz="1100" b="0" i="0" u="none" strike="noStrike" cap="none" normalizeH="0" baseline="0">
                <a:ln>
                  <a:noFill/>
                </a:ln>
                <a:solidFill>
                  <a:srgbClr val="6AAB73"/>
                </a:solidFill>
                <a:effectLst/>
                <a:latin typeface="Arial Unicode MS"/>
                <a:ea typeface="JetBrains Mono"/>
              </a:rPr>
              <a:t>"${user.age}"</a:t>
            </a:r>
            <a:r>
              <a:rPr kumimoji="0" lang="ko-KR" altLang="ko-KR" sz="1100" b="0" i="0" u="none" strike="noStrike" cap="none" normalizeH="0" baseline="0">
                <a:ln>
                  <a:noFill/>
                </a:ln>
                <a:solidFill>
                  <a:srgbClr val="BCBEC4"/>
                </a:solidFill>
                <a:effectLst/>
                <a:latin typeface="Arial Unicode MS"/>
                <a:ea typeface="JetBrains Mono"/>
              </a:rPr>
              <a:t>&gt;Age&lt;/span&gt;&lt;/p&gt;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&lt;/body&gt;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C77DBB"/>
                </a:solidFill>
                <a:effectLst/>
                <a:latin typeface="Arial Unicode MS"/>
                <a:ea typeface="JetBrains Mono"/>
              </a:rPr>
              <a:t>html</a:t>
            </a:r>
            <a:r>
              <a:rPr kumimoji="0" lang="ko-KR" altLang="ko-KR" sz="1100" b="0" i="0" u="none" strike="noStrike" cap="none" normalizeH="0" baseline="0">
                <a:ln>
                  <a:noFill/>
                </a:ln>
                <a:solidFill>
                  <a:srgbClr val="BCBEC4"/>
                </a:solidFill>
                <a:effectLst/>
                <a:latin typeface="Arial Unicode MS"/>
                <a:ea typeface="JetBrains Mono"/>
              </a:rPr>
              <a:t>&gt;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3" name="직사각형 12">
            <a:extLst>
              <a:ext uri="{FF2B5EF4-FFF2-40B4-BE49-F238E27FC236}">
                <a16:creationId xmlns:a16="http://schemas.microsoft.com/office/drawing/2014/main" id="{7EA4FBEA-F306-4D6B-8CF5-867112EA28A5}"/>
              </a:ext>
            </a:extLst>
          </p:cNvPr>
          <p:cNvSpPr/>
          <p:nvPr/>
        </p:nvSpPr>
        <p:spPr>
          <a:xfrm>
            <a:off x="198756" y="3489410"/>
            <a:ext cx="1343638" cy="307777"/>
          </a:xfrm>
          <a:prstGeom prst="rect">
            <a:avLst/>
          </a:prstGeom>
        </p:spPr>
        <p:txBody>
          <a:bodyPr wrap="none">
            <a:spAutoFit/>
          </a:bodyPr>
          <a:lstStyle/>
          <a:p>
            <a:r>
              <a:rPr lang="en-US" altLang="ko-KR" sz="1400" b="1">
                <a:latin typeface="+mn-ea"/>
              </a:rPr>
              <a:t>5) HTML </a:t>
            </a:r>
            <a:r>
              <a:rPr lang="ko-KR" altLang="en-US" sz="1400" b="1">
                <a:latin typeface="+mn-ea"/>
              </a:rPr>
              <a:t>작성</a:t>
            </a:r>
          </a:p>
        </p:txBody>
      </p:sp>
      <p:sp>
        <p:nvSpPr>
          <p:cNvPr id="7" name="TextBox 6">
            <a:hlinkClick r:id="rId3"/>
            <a:extLst>
              <a:ext uri="{FF2B5EF4-FFF2-40B4-BE49-F238E27FC236}">
                <a16:creationId xmlns:a16="http://schemas.microsoft.com/office/drawing/2014/main" id="{0E11BE17-A1BC-4078-B755-82B76798AF3B}"/>
              </a:ext>
            </a:extLst>
          </p:cNvPr>
          <p:cNvSpPr txBox="1"/>
          <p:nvPr/>
        </p:nvSpPr>
        <p:spPr>
          <a:xfrm>
            <a:off x="7614256" y="5005928"/>
            <a:ext cx="3371108" cy="369332"/>
          </a:xfrm>
          <a:prstGeom prst="rect">
            <a:avLst/>
          </a:prstGeom>
          <a:noFill/>
        </p:spPr>
        <p:txBody>
          <a:bodyPr wrap="square">
            <a:spAutoFit/>
          </a:bodyPr>
          <a:lstStyle/>
          <a:p>
            <a:r>
              <a:rPr lang="ko-KR" altLang="en-US" i="1" u="sng">
                <a:solidFill>
                  <a:srgbClr val="0070C0"/>
                </a:solidFill>
              </a:rPr>
              <a:t>https://www.thymeleaf.org/</a:t>
            </a:r>
          </a:p>
        </p:txBody>
      </p:sp>
    </p:spTree>
    <p:extLst>
      <p:ext uri="{BB962C8B-B14F-4D97-AF65-F5344CB8AC3E}">
        <p14:creationId xmlns:p14="http://schemas.microsoft.com/office/powerpoint/2010/main" val="4078978340"/>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28235-34F3-480D-9582-51322E7389EC}"/>
              </a:ext>
            </a:extLst>
          </p:cNvPr>
          <p:cNvSpPr txBox="1"/>
          <p:nvPr/>
        </p:nvSpPr>
        <p:spPr>
          <a:xfrm>
            <a:off x="2814593" y="2459504"/>
            <a:ext cx="6562822" cy="1938992"/>
          </a:xfrm>
          <a:prstGeom prst="rect">
            <a:avLst/>
          </a:prstGeom>
          <a:noFill/>
        </p:spPr>
        <p:txBody>
          <a:bodyPr wrap="none" rtlCol="0">
            <a:spAutoFit/>
          </a:bodyPr>
          <a:lstStyle/>
          <a:p>
            <a:pPr algn="ctr"/>
            <a:r>
              <a:rPr lang="en-US" altLang="ko-KR" sz="6000">
                <a:solidFill>
                  <a:schemeClr val="accent1">
                    <a:lumMod val="75000"/>
                  </a:schemeClr>
                </a:solidFill>
                <a:latin typeface="나눔바른고딕" panose="020B0603020101020101" pitchFamily="50" charset="-127"/>
                <a:ea typeface="나눔바른고딕" panose="020B0603020101020101" pitchFamily="50" charset="-127"/>
              </a:rPr>
              <a:t>RedirectAttributes</a:t>
            </a:r>
          </a:p>
          <a:p>
            <a:pPr algn="ctr"/>
            <a:r>
              <a:rPr lang="en-US" altLang="ko-KR" sz="6000">
                <a:solidFill>
                  <a:schemeClr val="accent1">
                    <a:lumMod val="75000"/>
                  </a:schemeClr>
                </a:solidFill>
                <a:latin typeface="나눔바른고딕" panose="020B0603020101020101" pitchFamily="50" charset="-127"/>
                <a:ea typeface="나눔바른고딕" panose="020B0603020101020101" pitchFamily="50" charset="-127"/>
              </a:rPr>
              <a:t>Flash Attributes</a:t>
            </a:r>
            <a:endParaRPr lang="ko-KR" altLang="en-US" sz="6000">
              <a:solidFill>
                <a:schemeClr val="accent1">
                  <a:lumMod val="75000"/>
                </a:schemeClr>
              </a:solidFill>
              <a:latin typeface="+mj-lt"/>
            </a:endParaRPr>
          </a:p>
        </p:txBody>
      </p:sp>
      <p:sp>
        <p:nvSpPr>
          <p:cNvPr id="3" name="TextBox 2">
            <a:extLst>
              <a:ext uri="{FF2B5EF4-FFF2-40B4-BE49-F238E27FC236}">
                <a16:creationId xmlns:a16="http://schemas.microsoft.com/office/drawing/2014/main" id="{CDB69857-4DB7-EFC1-D480-BBEE632C406D}"/>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199030984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직사각형 33">
            <a:extLst>
              <a:ext uri="{FF2B5EF4-FFF2-40B4-BE49-F238E27FC236}">
                <a16:creationId xmlns:a16="http://schemas.microsoft.com/office/drawing/2014/main" id="{5DB1733D-BFBD-4BE9-A01F-E7F9759ADD0C}"/>
              </a:ext>
            </a:extLst>
          </p:cNvPr>
          <p:cNvSpPr/>
          <p:nvPr/>
        </p:nvSpPr>
        <p:spPr>
          <a:xfrm>
            <a:off x="184241" y="706728"/>
            <a:ext cx="1694695" cy="276999"/>
          </a:xfrm>
          <a:prstGeom prst="rect">
            <a:avLst/>
          </a:prstGeom>
        </p:spPr>
        <p:txBody>
          <a:bodyPr wrap="none">
            <a:spAutoFit/>
          </a:bodyPr>
          <a:lstStyle/>
          <a:p>
            <a:r>
              <a:rPr lang="en-US" altLang="ko-KR" sz="1200">
                <a:latin typeface="+mj-lt"/>
              </a:rPr>
              <a:t>1) init() – </a:t>
            </a:r>
            <a:r>
              <a:rPr lang="ko-KR" altLang="en-US" sz="1200">
                <a:latin typeface="+mj-lt"/>
              </a:rPr>
              <a:t>초기화 작업</a:t>
            </a:r>
          </a:p>
        </p:txBody>
      </p:sp>
      <p:sp>
        <p:nvSpPr>
          <p:cNvPr id="35" name="직사각형 34">
            <a:extLst>
              <a:ext uri="{FF2B5EF4-FFF2-40B4-BE49-F238E27FC236}">
                <a16:creationId xmlns:a16="http://schemas.microsoft.com/office/drawing/2014/main" id="{155AC423-D92E-484E-AD6B-36EA62B7575C}"/>
              </a:ext>
            </a:extLst>
          </p:cNvPr>
          <p:cNvSpPr/>
          <p:nvPr/>
        </p:nvSpPr>
        <p:spPr>
          <a:xfrm>
            <a:off x="5773588" y="1272402"/>
            <a:ext cx="6185021"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latin typeface="+mj-lt"/>
              </a:rPr>
              <a:t>서블릿이 생성되고</a:t>
            </a:r>
            <a:r>
              <a:rPr lang="en-US" altLang="ko-KR" sz="1200">
                <a:latin typeface="+mj-lt"/>
              </a:rPr>
              <a:t> init </a:t>
            </a:r>
            <a:r>
              <a:rPr lang="ko-KR" altLang="en-US" sz="1200">
                <a:latin typeface="+mj-lt"/>
              </a:rPr>
              <a:t>메서드를 통해 초기화 되며 최초 한 번만 호출된다</a:t>
            </a:r>
            <a:endParaRPr lang="en-US" altLang="ko-KR" sz="1200">
              <a:latin typeface="+mj-lt"/>
            </a:endParaRPr>
          </a:p>
          <a:p>
            <a:pPr marL="171450" indent="-171450">
              <a:lnSpc>
                <a:spcPct val="150000"/>
              </a:lnSpc>
              <a:buFont typeface="Arial" panose="020B0604020202020204" pitchFamily="34" charset="0"/>
              <a:buChar char="•"/>
            </a:pPr>
            <a:r>
              <a:rPr lang="en-US" altLang="ko-KR" sz="1200">
                <a:latin typeface="+mj-lt"/>
              </a:rPr>
              <a:t> </a:t>
            </a:r>
            <a:r>
              <a:rPr lang="ko-KR" altLang="en-US" sz="1200">
                <a:latin typeface="+mj-lt"/>
              </a:rPr>
              <a:t>주로 초기화 파라미터를 읽거나</a:t>
            </a:r>
            <a:r>
              <a:rPr lang="en-US" altLang="ko-KR" sz="1200">
                <a:latin typeface="+mj-lt"/>
              </a:rPr>
              <a:t> DB</a:t>
            </a:r>
            <a:r>
              <a:rPr lang="ko-KR" altLang="en-US" sz="1200">
                <a:latin typeface="+mj-lt"/>
              </a:rPr>
              <a:t> 연결 설정 등 초기 설정 작업을 수행한다</a:t>
            </a:r>
          </a:p>
        </p:txBody>
      </p:sp>
      <p:sp>
        <p:nvSpPr>
          <p:cNvPr id="2" name="Rectangle 1">
            <a:extLst>
              <a:ext uri="{FF2B5EF4-FFF2-40B4-BE49-F238E27FC236}">
                <a16:creationId xmlns:a16="http://schemas.microsoft.com/office/drawing/2014/main" id="{06490697-D26B-4AF4-9B46-A15F96082134}"/>
              </a:ext>
            </a:extLst>
          </p:cNvPr>
          <p:cNvSpPr>
            <a:spLocks noChangeArrowheads="1"/>
          </p:cNvSpPr>
          <p:nvPr/>
        </p:nvSpPr>
        <p:spPr bwMode="auto">
          <a:xfrm>
            <a:off x="348987" y="989844"/>
            <a:ext cx="5361334" cy="1506246"/>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latinLnBrk="0" hangingPunct="0">
              <a:lnSpc>
                <a:spcPct val="130000"/>
              </a:lnSpc>
              <a:spcBef>
                <a:spcPct val="0"/>
              </a:spcBef>
              <a:spcAft>
                <a:spcPct val="0"/>
              </a:spcAft>
            </a:pPr>
            <a:r>
              <a:rPr kumimoji="0" lang="ko-KR" altLang="ko-KR" sz="1200" b="0" i="0" u="none" strike="noStrike" cap="none" normalizeH="0" baseline="0">
                <a:ln>
                  <a:noFill/>
                </a:ln>
                <a:solidFill>
                  <a:srgbClr val="CF8E6D"/>
                </a:solidFill>
                <a:effectLst/>
                <a:latin typeface="+mj-lt"/>
                <a:ea typeface="JetBrains Mono"/>
              </a:rPr>
              <a:t>public</a:t>
            </a:r>
            <a:r>
              <a:rPr lang="en-US" altLang="ko-KR" sz="1200">
                <a:solidFill>
                  <a:srgbClr val="CF8E6D"/>
                </a:solidFill>
                <a:latin typeface="+mj-lt"/>
                <a:ea typeface="JetBrains Mono"/>
              </a:rPr>
              <a:t> abstract</a:t>
            </a:r>
            <a:r>
              <a:rPr kumimoji="0" lang="ko-KR" altLang="ko-KR" sz="1200" b="0" i="0" u="none" strike="noStrike" cap="none" normalizeH="0" baseline="0">
                <a:ln>
                  <a:noFill/>
                </a:ln>
                <a:solidFill>
                  <a:srgbClr val="CF8E6D"/>
                </a:solidFill>
                <a:effectLst/>
                <a:latin typeface="+mj-lt"/>
                <a:ea typeface="JetBrains Mono"/>
              </a:rPr>
              <a:t> </a:t>
            </a:r>
            <a:r>
              <a:rPr kumimoji="0" lang="en-US" altLang="ko-KR" sz="1200" b="0" i="0" u="none" strike="noStrike" cap="none" normalizeH="0" baseline="0">
                <a:ln>
                  <a:noFill/>
                </a:ln>
                <a:solidFill>
                  <a:srgbClr val="CF8E6D"/>
                </a:solidFill>
                <a:effectLst/>
                <a:latin typeface="+mj-lt"/>
                <a:ea typeface="JetBrains Mono"/>
              </a:rPr>
              <a:t>class </a:t>
            </a:r>
            <a:r>
              <a:rPr kumimoji="0" lang="ko-KR" altLang="ko-KR" sz="1200" b="0" i="0" u="none" strike="noStrike" cap="none" normalizeH="0" baseline="0">
                <a:ln>
                  <a:noFill/>
                </a:ln>
                <a:solidFill>
                  <a:srgbClr val="BCBEC4"/>
                </a:solidFill>
                <a:effectLst/>
                <a:latin typeface="+mj-lt"/>
                <a:ea typeface="JetBrains Mono"/>
              </a:rPr>
              <a:t>HttpServlet </a:t>
            </a:r>
            <a:r>
              <a:rPr lang="en-US" altLang="ko-KR" sz="1200">
                <a:solidFill>
                  <a:srgbClr val="CF8E6D"/>
                </a:solidFill>
                <a:effectLst/>
                <a:highlight>
                  <a:srgbClr val="1E1F22"/>
                </a:highlight>
                <a:latin typeface="+mj-lt"/>
              </a:rPr>
              <a:t>extends </a:t>
            </a:r>
            <a:r>
              <a:rPr lang="en-US" altLang="ko-KR" sz="1200">
                <a:solidFill>
                  <a:srgbClr val="BCBEC4"/>
                </a:solidFill>
                <a:effectLst/>
                <a:highlight>
                  <a:srgbClr val="1E1F22"/>
                </a:highlight>
                <a:latin typeface="+mj-lt"/>
              </a:rPr>
              <a:t>GenericServlet</a:t>
            </a:r>
            <a:r>
              <a:rPr lang="ko-KR" altLang="en-US" sz="1200">
                <a:solidFill>
                  <a:srgbClr val="BCBEC4"/>
                </a:solidFill>
                <a:effectLst/>
                <a:highlight>
                  <a:srgbClr val="1E1F22"/>
                </a:highlight>
                <a:latin typeface="+mj-lt"/>
              </a:rPr>
              <a:t> </a:t>
            </a:r>
            <a:r>
              <a:rPr kumimoji="0" lang="ko-KR" altLang="ko-KR" sz="1200" b="0" i="0" u="none" strike="noStrike" cap="none" normalizeH="0" baseline="0">
                <a:ln>
                  <a:noFill/>
                </a:ln>
                <a:solidFill>
                  <a:srgbClr val="BCBEC4"/>
                </a:solidFill>
                <a:effectLst/>
                <a:latin typeface="+mj-lt"/>
                <a:ea typeface="JetBrains Mono"/>
              </a:rPr>
              <a:t>{</a:t>
            </a:r>
            <a:br>
              <a:rPr kumimoji="0" lang="ko-KR" altLang="ko-KR" sz="1200" b="0" i="0" u="none" strike="noStrike" cap="none" normalizeH="0" baseline="0">
                <a:ln>
                  <a:noFill/>
                </a:ln>
                <a:solidFill>
                  <a:srgbClr val="BCBEC4"/>
                </a:solidFill>
                <a:effectLst/>
                <a:latin typeface="+mj-lt"/>
                <a:ea typeface="JetBrains Mono"/>
              </a:rPr>
            </a:br>
            <a:r>
              <a:rPr kumimoji="0" lang="ko-KR" altLang="ko-KR" sz="1200" b="0" i="0" u="none" strike="noStrike" cap="none" normalizeH="0" baseline="0">
                <a:ln>
                  <a:noFill/>
                </a:ln>
                <a:solidFill>
                  <a:srgbClr val="BCBEC4"/>
                </a:solidFill>
                <a:effectLst/>
                <a:latin typeface="+mj-lt"/>
                <a:ea typeface="JetBrains Mono"/>
              </a:rPr>
              <a:t>    </a:t>
            </a:r>
            <a:r>
              <a:rPr kumimoji="0" lang="ko-KR" altLang="ko-KR" sz="1200" b="0" i="0" u="none" strike="noStrike" cap="none" normalizeH="0" baseline="0">
                <a:ln>
                  <a:noFill/>
                </a:ln>
                <a:solidFill>
                  <a:srgbClr val="CF8E6D"/>
                </a:solidFill>
                <a:effectLst/>
                <a:latin typeface="+mj-lt"/>
                <a:ea typeface="JetBrains Mono"/>
              </a:rPr>
              <a:t>public void </a:t>
            </a:r>
            <a:r>
              <a:rPr kumimoji="0" lang="ko-KR" altLang="ko-KR" sz="1200" b="0" i="0" u="none" strike="noStrike" cap="none" normalizeH="0" baseline="0">
                <a:ln>
                  <a:noFill/>
                </a:ln>
                <a:solidFill>
                  <a:srgbClr val="56A8F5"/>
                </a:solidFill>
                <a:effectLst/>
                <a:latin typeface="+mj-lt"/>
                <a:ea typeface="JetBrains Mono"/>
              </a:rPr>
              <a:t>init</a:t>
            </a:r>
            <a:r>
              <a:rPr kumimoji="0" lang="ko-KR" altLang="ko-KR" sz="1200" b="0" i="0" u="none" strike="noStrike" cap="none" normalizeH="0" baseline="0">
                <a:ln>
                  <a:noFill/>
                </a:ln>
                <a:solidFill>
                  <a:srgbClr val="BCBEC4"/>
                </a:solidFill>
                <a:effectLst/>
                <a:latin typeface="+mj-lt"/>
                <a:ea typeface="JetBrains Mono"/>
              </a:rPr>
              <a:t>(ServletConfig config) </a:t>
            </a:r>
            <a:r>
              <a:rPr kumimoji="0" lang="ko-KR" altLang="ko-KR" sz="1200" b="0" i="0" u="none" strike="noStrike" cap="none" normalizeH="0" baseline="0">
                <a:ln>
                  <a:noFill/>
                </a:ln>
                <a:solidFill>
                  <a:srgbClr val="CF8E6D"/>
                </a:solidFill>
                <a:effectLst/>
                <a:latin typeface="+mj-lt"/>
                <a:ea typeface="JetBrains Mono"/>
              </a:rPr>
              <a:t>throws </a:t>
            </a:r>
            <a:r>
              <a:rPr kumimoji="0" lang="ko-KR" altLang="ko-KR" sz="1200" b="0" i="0" u="none" strike="noStrike" cap="none" normalizeH="0" baseline="0">
                <a:ln>
                  <a:noFill/>
                </a:ln>
                <a:solidFill>
                  <a:srgbClr val="BCBEC4"/>
                </a:solidFill>
                <a:effectLst/>
                <a:latin typeface="+mj-lt"/>
                <a:ea typeface="JetBrains Mono"/>
              </a:rPr>
              <a:t>ServletException {</a:t>
            </a:r>
            <a:br>
              <a:rPr kumimoji="0" lang="ko-KR" altLang="ko-KR" sz="1200" b="0" i="0" u="none" strike="noStrike" cap="none" normalizeH="0" baseline="0">
                <a:ln>
                  <a:noFill/>
                </a:ln>
                <a:solidFill>
                  <a:srgbClr val="BCBEC4"/>
                </a:solidFill>
                <a:effectLst/>
                <a:latin typeface="+mj-lt"/>
                <a:ea typeface="JetBrains Mono"/>
              </a:rPr>
            </a:br>
            <a:r>
              <a:rPr kumimoji="0" lang="ko-KR" altLang="ko-KR" sz="1200" b="0" i="0" u="none" strike="noStrike" cap="none" normalizeH="0" baseline="0">
                <a:ln>
                  <a:noFill/>
                </a:ln>
                <a:solidFill>
                  <a:srgbClr val="BCBEC4"/>
                </a:solidFill>
                <a:effectLst/>
                <a:latin typeface="+mj-lt"/>
                <a:ea typeface="JetBrains Mono"/>
              </a:rPr>
              <a:t>        </a:t>
            </a:r>
            <a:r>
              <a:rPr kumimoji="0" lang="ko-KR" altLang="ko-KR" sz="1200" b="0" i="0" u="none" strike="noStrike" cap="none" normalizeH="0" baseline="0">
                <a:ln>
                  <a:noFill/>
                </a:ln>
                <a:solidFill>
                  <a:srgbClr val="CF8E6D"/>
                </a:solidFill>
                <a:effectLst/>
                <a:latin typeface="+mj-lt"/>
                <a:ea typeface="JetBrains Mono"/>
              </a:rPr>
              <a:t>super</a:t>
            </a:r>
            <a:r>
              <a:rPr kumimoji="0" lang="ko-KR" altLang="ko-KR" sz="1200" b="0" i="0" u="none" strike="noStrike" cap="none" normalizeH="0" baseline="0">
                <a:ln>
                  <a:noFill/>
                </a:ln>
                <a:solidFill>
                  <a:srgbClr val="BCBEC4"/>
                </a:solidFill>
                <a:effectLst/>
                <a:latin typeface="+mj-lt"/>
                <a:ea typeface="JetBrains Mono"/>
              </a:rPr>
              <a:t>.init(config);</a:t>
            </a:r>
            <a:br>
              <a:rPr kumimoji="0" lang="ko-KR" altLang="ko-KR" sz="1200" b="0" i="0" u="none" strike="noStrike" cap="none" normalizeH="0" baseline="0">
                <a:ln>
                  <a:noFill/>
                </a:ln>
                <a:solidFill>
                  <a:srgbClr val="BCBEC4"/>
                </a:solidFill>
                <a:effectLst/>
                <a:latin typeface="+mj-lt"/>
                <a:ea typeface="JetBrains Mono"/>
              </a:rPr>
            </a:br>
            <a:r>
              <a:rPr kumimoji="0" lang="ko-KR" altLang="ko-KR" sz="1200" b="0" i="0" u="none" strike="noStrike" cap="none" normalizeH="0" baseline="0">
                <a:ln>
                  <a:noFill/>
                </a:ln>
                <a:solidFill>
                  <a:srgbClr val="BCBEC4"/>
                </a:solidFill>
                <a:effectLst/>
                <a:latin typeface="+mj-lt"/>
                <a:ea typeface="JetBrains Mono"/>
              </a:rPr>
              <a:t>        </a:t>
            </a:r>
            <a:r>
              <a:rPr kumimoji="0" lang="ko-KR" altLang="ko-KR" sz="1200" b="0" i="0" u="none" strike="noStrike" cap="none" normalizeH="0" baseline="0">
                <a:ln>
                  <a:noFill/>
                </a:ln>
                <a:solidFill>
                  <a:srgbClr val="7A7E85"/>
                </a:solidFill>
                <a:effectLst/>
                <a:latin typeface="+mj-lt"/>
                <a:ea typeface="JetBrains Mono"/>
              </a:rPr>
              <a:t>// </a:t>
            </a:r>
            <a:r>
              <a:rPr kumimoji="0" lang="ko-KR" altLang="ko-KR" sz="1200" b="0" i="0" u="none" strike="noStrike" cap="none" normalizeH="0" baseline="0">
                <a:ln>
                  <a:noFill/>
                </a:ln>
                <a:solidFill>
                  <a:srgbClr val="7A7E85"/>
                </a:solidFill>
                <a:effectLst/>
                <a:latin typeface="+mj-lt"/>
                <a:ea typeface="맑은 고딕" panose="020B0503020000020004" pitchFamily="50" charset="-127"/>
              </a:rPr>
              <a:t>초기화 작업 수행</a:t>
            </a:r>
            <a:br>
              <a:rPr kumimoji="0" lang="ko-KR" altLang="ko-KR" sz="1200" b="0" i="0" u="none" strike="noStrike" cap="none" normalizeH="0" baseline="0">
                <a:ln>
                  <a:noFill/>
                </a:ln>
                <a:solidFill>
                  <a:srgbClr val="7A7E85"/>
                </a:solidFill>
                <a:effectLst/>
                <a:latin typeface="+mj-lt"/>
                <a:ea typeface="맑은 고딕" panose="020B0503020000020004" pitchFamily="50" charset="-127"/>
              </a:rPr>
            </a:br>
            <a:r>
              <a:rPr kumimoji="0" lang="ko-KR" altLang="ko-KR" sz="1200" b="0" i="0" u="none" strike="noStrike" cap="none" normalizeH="0" baseline="0">
                <a:ln>
                  <a:noFill/>
                </a:ln>
                <a:solidFill>
                  <a:srgbClr val="7A7E85"/>
                </a:solidFill>
                <a:effectLst/>
                <a:latin typeface="+mj-lt"/>
                <a:ea typeface="맑은 고딕" panose="020B0503020000020004" pitchFamily="50" charset="-127"/>
              </a:rPr>
              <a:t>    </a:t>
            </a:r>
            <a:r>
              <a:rPr kumimoji="0" lang="ko-KR" altLang="ko-KR" sz="1200" b="0" i="0" u="none" strike="noStrike" cap="none" normalizeH="0" baseline="0">
                <a:ln>
                  <a:noFill/>
                </a:ln>
                <a:solidFill>
                  <a:srgbClr val="BCBEC4"/>
                </a:solidFill>
                <a:effectLst/>
                <a:latin typeface="+mj-lt"/>
                <a:ea typeface="JetBrains Mono"/>
              </a:rPr>
              <a:t>}</a:t>
            </a:r>
            <a:br>
              <a:rPr kumimoji="0" lang="ko-KR" altLang="ko-KR" sz="1200" b="0" i="0" u="none" strike="noStrike" cap="none" normalizeH="0" baseline="0">
                <a:ln>
                  <a:noFill/>
                </a:ln>
                <a:solidFill>
                  <a:srgbClr val="BCBEC4"/>
                </a:solidFill>
                <a:effectLst/>
                <a:latin typeface="+mj-lt"/>
                <a:ea typeface="JetBrains Mono"/>
              </a:rPr>
            </a:br>
            <a:r>
              <a:rPr kumimoji="0" lang="ko-KR" altLang="ko-KR" sz="1200" b="0" i="0" u="none" strike="noStrike" cap="none" normalizeH="0" baseline="0">
                <a:ln>
                  <a:noFill/>
                </a:ln>
                <a:solidFill>
                  <a:srgbClr val="BCBEC4"/>
                </a:solidFill>
                <a:effectLst/>
                <a:latin typeface="+mj-lt"/>
                <a:ea typeface="JetBrains Mono"/>
              </a:rPr>
              <a:t>}</a:t>
            </a:r>
            <a:endParaRPr kumimoji="0" lang="ko-KR" altLang="ko-KR" sz="1200" b="0" i="0" u="none" strike="noStrike" cap="none" normalizeH="0" baseline="0">
              <a:ln>
                <a:noFill/>
              </a:ln>
              <a:solidFill>
                <a:schemeClr val="tx1"/>
              </a:solidFill>
              <a:effectLst/>
              <a:latin typeface="+mj-lt"/>
            </a:endParaRPr>
          </a:p>
        </p:txBody>
      </p:sp>
      <p:sp>
        <p:nvSpPr>
          <p:cNvPr id="15" name="직사각형 14">
            <a:extLst>
              <a:ext uri="{FF2B5EF4-FFF2-40B4-BE49-F238E27FC236}">
                <a16:creationId xmlns:a16="http://schemas.microsoft.com/office/drawing/2014/main" id="{B4F0F2ED-49AE-4960-89C1-EB9A2987D1D5}"/>
              </a:ext>
            </a:extLst>
          </p:cNvPr>
          <p:cNvSpPr/>
          <p:nvPr/>
        </p:nvSpPr>
        <p:spPr>
          <a:xfrm>
            <a:off x="184241" y="2631792"/>
            <a:ext cx="2161426" cy="276999"/>
          </a:xfrm>
          <a:prstGeom prst="rect">
            <a:avLst/>
          </a:prstGeom>
        </p:spPr>
        <p:txBody>
          <a:bodyPr wrap="none">
            <a:spAutoFit/>
          </a:bodyPr>
          <a:lstStyle/>
          <a:p>
            <a:r>
              <a:rPr lang="en-US" altLang="ko-KR" sz="1200">
                <a:latin typeface="+mj-lt"/>
              </a:rPr>
              <a:t>2) service() – </a:t>
            </a:r>
            <a:r>
              <a:rPr lang="ko-KR" altLang="en-US" sz="1200">
                <a:latin typeface="+mj-lt"/>
              </a:rPr>
              <a:t>요청 처리 작업</a:t>
            </a:r>
          </a:p>
        </p:txBody>
      </p:sp>
      <p:sp>
        <p:nvSpPr>
          <p:cNvPr id="16" name="직사각형 15">
            <a:extLst>
              <a:ext uri="{FF2B5EF4-FFF2-40B4-BE49-F238E27FC236}">
                <a16:creationId xmlns:a16="http://schemas.microsoft.com/office/drawing/2014/main" id="{32C17DB6-1DD8-471A-A4BE-33B04059E0B4}"/>
              </a:ext>
            </a:extLst>
          </p:cNvPr>
          <p:cNvSpPr/>
          <p:nvPr/>
        </p:nvSpPr>
        <p:spPr>
          <a:xfrm>
            <a:off x="5738393" y="3026442"/>
            <a:ext cx="6339400" cy="887615"/>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latin typeface="+mj-lt"/>
              </a:rPr>
              <a:t>클라이언트로부터의 모든 요청은 </a:t>
            </a:r>
            <a:r>
              <a:rPr lang="en-US" altLang="ko-KR" sz="1200">
                <a:latin typeface="+mj-lt"/>
              </a:rPr>
              <a:t>service </a:t>
            </a:r>
            <a:r>
              <a:rPr lang="ko-KR" altLang="en-US" sz="1200">
                <a:latin typeface="+mj-lt"/>
              </a:rPr>
              <a:t>메서드를 통해 처리되며 </a:t>
            </a:r>
            <a:r>
              <a:rPr lang="en-US" altLang="ko-KR" sz="1200">
                <a:latin typeface="+mj-lt"/>
              </a:rPr>
              <a:t>HttpServletRequest </a:t>
            </a:r>
            <a:r>
              <a:rPr lang="ko-KR" altLang="en-US" sz="1200">
                <a:latin typeface="+mj-lt"/>
              </a:rPr>
              <a:t>와 </a:t>
            </a:r>
            <a:r>
              <a:rPr lang="en-US" altLang="ko-KR" sz="1200">
                <a:latin typeface="+mj-lt"/>
              </a:rPr>
              <a:t>HttpServletResponse </a:t>
            </a:r>
            <a:r>
              <a:rPr lang="ko-KR" altLang="en-US" sz="1200">
                <a:latin typeface="+mj-lt"/>
              </a:rPr>
              <a:t>객체가 생성되어 전달된다</a:t>
            </a:r>
            <a:r>
              <a:rPr lang="en-US" altLang="ko-KR" sz="1200">
                <a:latin typeface="+mj-lt"/>
              </a:rPr>
              <a:t> </a:t>
            </a:r>
          </a:p>
          <a:p>
            <a:pPr marL="171450" indent="-171450">
              <a:lnSpc>
                <a:spcPct val="150000"/>
              </a:lnSpc>
              <a:buFont typeface="Arial" panose="020B0604020202020204" pitchFamily="34" charset="0"/>
              <a:buChar char="•"/>
            </a:pPr>
            <a:r>
              <a:rPr lang="en-US" altLang="ko-KR" sz="1200">
                <a:latin typeface="+mj-lt"/>
              </a:rPr>
              <a:t>HTTP</a:t>
            </a:r>
            <a:r>
              <a:rPr lang="ko-KR" altLang="en-US" sz="1200">
                <a:latin typeface="+mj-lt"/>
              </a:rPr>
              <a:t> 메서드</a:t>
            </a:r>
            <a:r>
              <a:rPr lang="en-US" altLang="ko-KR" sz="1200">
                <a:latin typeface="+mj-lt"/>
              </a:rPr>
              <a:t>(GET, POST </a:t>
            </a:r>
            <a:r>
              <a:rPr lang="ko-KR" altLang="en-US" sz="1200">
                <a:latin typeface="+mj-lt"/>
              </a:rPr>
              <a:t>등</a:t>
            </a:r>
            <a:r>
              <a:rPr lang="en-US" altLang="ko-KR" sz="1200">
                <a:latin typeface="+mj-lt"/>
              </a:rPr>
              <a:t>) </a:t>
            </a:r>
            <a:r>
              <a:rPr lang="ko-KR" altLang="en-US" sz="1200">
                <a:latin typeface="+mj-lt"/>
              </a:rPr>
              <a:t>에 따라 </a:t>
            </a:r>
            <a:r>
              <a:rPr lang="en-US" altLang="ko-KR" sz="1200">
                <a:latin typeface="+mj-lt"/>
              </a:rPr>
              <a:t>doGet, doPost </a:t>
            </a:r>
            <a:r>
              <a:rPr lang="ko-KR" altLang="en-US" sz="1200">
                <a:latin typeface="+mj-lt"/>
              </a:rPr>
              <a:t>등의 메서드를 호출한다</a:t>
            </a:r>
          </a:p>
        </p:txBody>
      </p:sp>
      <p:sp>
        <p:nvSpPr>
          <p:cNvPr id="3" name="Rectangle 2">
            <a:extLst>
              <a:ext uri="{FF2B5EF4-FFF2-40B4-BE49-F238E27FC236}">
                <a16:creationId xmlns:a16="http://schemas.microsoft.com/office/drawing/2014/main" id="{6775C31F-7303-42E2-AF46-0922BFC26BA7}"/>
              </a:ext>
            </a:extLst>
          </p:cNvPr>
          <p:cNvSpPr>
            <a:spLocks noChangeArrowheads="1"/>
          </p:cNvSpPr>
          <p:nvPr/>
        </p:nvSpPr>
        <p:spPr bwMode="auto">
          <a:xfrm>
            <a:off x="348987" y="2920868"/>
            <a:ext cx="5361334" cy="198637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latinLnBrk="0" hangingPunct="0">
              <a:lnSpc>
                <a:spcPct val="130000"/>
              </a:lnSpc>
              <a:spcBef>
                <a:spcPct val="0"/>
              </a:spcBef>
              <a:spcAft>
                <a:spcPct val="0"/>
              </a:spcAft>
            </a:pPr>
            <a:r>
              <a:rPr kumimoji="0" lang="ko-KR" altLang="ko-KR" sz="1200" b="0" i="0" u="none" strike="noStrike" cap="none" normalizeH="0" baseline="0">
                <a:ln>
                  <a:noFill/>
                </a:ln>
                <a:solidFill>
                  <a:srgbClr val="CF8E6D"/>
                </a:solidFill>
                <a:effectLst/>
                <a:latin typeface="+mj-lt"/>
                <a:ea typeface="JetBrains Mono"/>
              </a:rPr>
              <a:t>public</a:t>
            </a:r>
            <a:r>
              <a:rPr kumimoji="0" lang="en-US" altLang="ko-KR" sz="1200" b="0" i="0" u="none" strike="noStrike" cap="none" normalizeH="0" baseline="0">
                <a:ln>
                  <a:noFill/>
                </a:ln>
                <a:solidFill>
                  <a:srgbClr val="CF8E6D"/>
                </a:solidFill>
                <a:effectLst/>
                <a:latin typeface="+mj-lt"/>
                <a:ea typeface="JetBrains Mono"/>
              </a:rPr>
              <a:t> </a:t>
            </a:r>
            <a:r>
              <a:rPr lang="en-US" altLang="ko-KR" sz="1200">
                <a:solidFill>
                  <a:srgbClr val="CF8E6D"/>
                </a:solidFill>
                <a:latin typeface="+mj-lt"/>
                <a:ea typeface="JetBrains Mono"/>
              </a:rPr>
              <a:t>abstract</a:t>
            </a:r>
            <a:r>
              <a:rPr kumimoji="0" lang="ko-KR" altLang="ko-KR" sz="1200" b="0" i="0" u="none" strike="noStrike" cap="none" normalizeH="0" baseline="0">
                <a:ln>
                  <a:noFill/>
                </a:ln>
                <a:solidFill>
                  <a:srgbClr val="CF8E6D"/>
                </a:solidFill>
                <a:effectLst/>
                <a:latin typeface="+mj-lt"/>
                <a:ea typeface="JetBrains Mono"/>
              </a:rPr>
              <a:t> class </a:t>
            </a:r>
            <a:r>
              <a:rPr kumimoji="0" lang="ko-KR" altLang="ko-KR" sz="1200" b="0" i="0" u="none" strike="noStrike" cap="none" normalizeH="0" baseline="0">
                <a:ln>
                  <a:noFill/>
                </a:ln>
                <a:solidFill>
                  <a:srgbClr val="BCBEC4"/>
                </a:solidFill>
                <a:effectLst/>
                <a:latin typeface="+mj-lt"/>
                <a:ea typeface="JetBrains Mono"/>
              </a:rPr>
              <a:t>HttpServlet</a:t>
            </a:r>
            <a:r>
              <a:rPr lang="en-US" altLang="ko-KR" sz="1200">
                <a:solidFill>
                  <a:srgbClr val="CF8E6D"/>
                </a:solidFill>
                <a:effectLst/>
                <a:highlight>
                  <a:srgbClr val="1E1F22"/>
                </a:highlight>
                <a:latin typeface="+mj-lt"/>
              </a:rPr>
              <a:t> extends </a:t>
            </a:r>
            <a:r>
              <a:rPr lang="en-US" altLang="ko-KR" sz="1200">
                <a:solidFill>
                  <a:srgbClr val="BCBEC4"/>
                </a:solidFill>
                <a:effectLst/>
                <a:highlight>
                  <a:srgbClr val="1E1F22"/>
                </a:highlight>
                <a:latin typeface="+mj-lt"/>
              </a:rPr>
              <a:t>GenericServlet</a:t>
            </a:r>
            <a:r>
              <a:rPr kumimoji="0" lang="ko-KR" altLang="ko-KR" sz="1200" b="0" i="0" u="none" strike="noStrike" cap="none" normalizeH="0" baseline="0">
                <a:ln>
                  <a:noFill/>
                </a:ln>
                <a:solidFill>
                  <a:srgbClr val="BCBEC4"/>
                </a:solidFill>
                <a:effectLst/>
                <a:latin typeface="+mj-lt"/>
                <a:ea typeface="JetBrains Mono"/>
              </a:rPr>
              <a:t> {</a:t>
            </a:r>
            <a:br>
              <a:rPr kumimoji="0" lang="ko-KR" altLang="ko-KR" sz="1200" b="0" i="0" u="none" strike="noStrike" cap="none" normalizeH="0" baseline="0">
                <a:ln>
                  <a:noFill/>
                </a:ln>
                <a:solidFill>
                  <a:srgbClr val="BCBEC4"/>
                </a:solidFill>
                <a:effectLst/>
                <a:latin typeface="+mj-lt"/>
                <a:ea typeface="JetBrains Mono"/>
              </a:rPr>
            </a:br>
            <a:r>
              <a:rPr kumimoji="0" lang="ko-KR" altLang="ko-KR" sz="1200" b="0" i="0" u="none" strike="noStrike" cap="none" normalizeH="0" baseline="0">
                <a:ln>
                  <a:noFill/>
                </a:ln>
                <a:solidFill>
                  <a:srgbClr val="BCBEC4"/>
                </a:solidFill>
                <a:effectLst/>
                <a:latin typeface="+mj-lt"/>
                <a:ea typeface="JetBrains Mono"/>
              </a:rPr>
              <a:t>    </a:t>
            </a:r>
            <a:r>
              <a:rPr lang="en-US" altLang="ko-KR" sz="1200">
                <a:solidFill>
                  <a:srgbClr val="CF8E6D"/>
                </a:solidFill>
                <a:latin typeface="+mj-lt"/>
                <a:ea typeface="JetBrains Mono"/>
              </a:rPr>
              <a:t>public v</a:t>
            </a:r>
            <a:r>
              <a:rPr kumimoji="0" lang="ko-KR" altLang="ko-KR" sz="1200" b="0" i="0" u="none" strike="noStrike" cap="none" normalizeH="0" baseline="0">
                <a:ln>
                  <a:noFill/>
                </a:ln>
                <a:solidFill>
                  <a:srgbClr val="CF8E6D"/>
                </a:solidFill>
                <a:effectLst/>
                <a:latin typeface="+mj-lt"/>
                <a:ea typeface="JetBrains Mono"/>
              </a:rPr>
              <a:t>oid </a:t>
            </a:r>
            <a:r>
              <a:rPr kumimoji="0" lang="en-US" altLang="ko-KR" sz="1200" b="0" i="0" u="none" strike="noStrike" cap="none" normalizeH="0" baseline="0">
                <a:ln>
                  <a:noFill/>
                </a:ln>
                <a:solidFill>
                  <a:srgbClr val="56A8F5"/>
                </a:solidFill>
                <a:effectLst/>
                <a:latin typeface="+mj-lt"/>
                <a:ea typeface="JetBrains Mono"/>
              </a:rPr>
              <a:t>service</a:t>
            </a:r>
            <a:r>
              <a:rPr kumimoji="0" lang="ko-KR" altLang="ko-KR" sz="1200" b="0" i="0" u="none" strike="noStrike" cap="none" normalizeH="0" baseline="0">
                <a:ln>
                  <a:noFill/>
                </a:ln>
                <a:solidFill>
                  <a:srgbClr val="BCBEC4"/>
                </a:solidFill>
                <a:effectLst/>
                <a:latin typeface="+mj-lt"/>
                <a:ea typeface="JetBrains Mono"/>
              </a:rPr>
              <a:t>(</a:t>
            </a:r>
            <a:r>
              <a:rPr lang="en-US" altLang="ko-KR" sz="1200">
                <a:solidFill>
                  <a:srgbClr val="BCBEC4"/>
                </a:solidFill>
                <a:latin typeface="+mj-lt"/>
                <a:ea typeface="JetBrains Mono"/>
              </a:rPr>
              <a:t>Http</a:t>
            </a:r>
            <a:r>
              <a:rPr kumimoji="0" lang="ko-KR" altLang="ko-KR" sz="1200" b="0" i="0" u="none" strike="noStrike" cap="none" normalizeH="0" baseline="0">
                <a:ln>
                  <a:noFill/>
                </a:ln>
                <a:solidFill>
                  <a:srgbClr val="BCBEC4"/>
                </a:solidFill>
                <a:effectLst/>
                <a:latin typeface="+mj-lt"/>
                <a:ea typeface="JetBrains Mono"/>
              </a:rPr>
              <a:t>ServletRequest req, </a:t>
            </a:r>
            <a:r>
              <a:rPr kumimoji="0" lang="en-US" altLang="ko-KR" sz="1200" b="0" i="0" u="none" strike="noStrike" cap="none" normalizeH="0" baseline="0">
                <a:ln>
                  <a:noFill/>
                </a:ln>
                <a:solidFill>
                  <a:srgbClr val="BCBEC4"/>
                </a:solidFill>
                <a:effectLst/>
                <a:latin typeface="+mj-lt"/>
                <a:ea typeface="JetBrains Mono"/>
              </a:rPr>
              <a:t>Http</a:t>
            </a:r>
            <a:r>
              <a:rPr kumimoji="0" lang="ko-KR" altLang="ko-KR" sz="1200" b="0" i="0" u="none" strike="noStrike" cap="none" normalizeH="0" baseline="0">
                <a:ln>
                  <a:noFill/>
                </a:ln>
                <a:solidFill>
                  <a:srgbClr val="BCBEC4"/>
                </a:solidFill>
                <a:effectLst/>
                <a:latin typeface="+mj-lt"/>
                <a:ea typeface="JetBrains Mono"/>
              </a:rPr>
              <a:t>ServletResponse resp) </a:t>
            </a:r>
            <a:endParaRPr kumimoji="0" lang="en-US" altLang="ko-KR" sz="1200" b="0" i="0" u="none" strike="noStrike" cap="none" normalizeH="0" baseline="0">
              <a:ln>
                <a:noFill/>
              </a:ln>
              <a:solidFill>
                <a:srgbClr val="BCBEC4"/>
              </a:solidFill>
              <a:effectLst/>
              <a:latin typeface="+mj-lt"/>
              <a:ea typeface="JetBrains Mono"/>
            </a:endParaRPr>
          </a:p>
          <a:p>
            <a:pPr marL="0" marR="0" lvl="0" indent="0" algn="l" defTabSz="914400" rtl="0" eaLnBrk="0" fontAlgn="base" latinLnBrk="0" hangingPunct="0">
              <a:lnSpc>
                <a:spcPct val="130000"/>
              </a:lnSpc>
              <a:spcBef>
                <a:spcPct val="0"/>
              </a:spcBef>
              <a:spcAft>
                <a:spcPct val="0"/>
              </a:spcAft>
              <a:buClrTx/>
              <a:buSzTx/>
              <a:buFontTx/>
              <a:buNone/>
              <a:tabLst/>
            </a:pPr>
            <a:r>
              <a:rPr lang="en-US" altLang="ko-KR" sz="1200">
                <a:solidFill>
                  <a:srgbClr val="BCBEC4"/>
                </a:solidFill>
                <a:latin typeface="+mj-lt"/>
                <a:ea typeface="JetBrains Mono"/>
              </a:rPr>
              <a:t>        </a:t>
            </a:r>
            <a:r>
              <a:rPr kumimoji="0" lang="ko-KR" altLang="ko-KR" sz="1200" b="0" i="0" u="none" strike="noStrike" cap="none" normalizeH="0" baseline="0">
                <a:ln>
                  <a:noFill/>
                </a:ln>
                <a:solidFill>
                  <a:srgbClr val="CF8E6D"/>
                </a:solidFill>
                <a:effectLst/>
                <a:latin typeface="+mj-lt"/>
                <a:ea typeface="JetBrains Mono"/>
              </a:rPr>
              <a:t>throws </a:t>
            </a:r>
            <a:r>
              <a:rPr kumimoji="0" lang="ko-KR" altLang="ko-KR" sz="1200" b="0" i="0" u="none" strike="noStrike" cap="none" normalizeH="0" baseline="0">
                <a:ln>
                  <a:noFill/>
                </a:ln>
                <a:solidFill>
                  <a:srgbClr val="BCBEC4"/>
                </a:solidFill>
                <a:effectLst/>
                <a:latin typeface="+mj-lt"/>
                <a:ea typeface="JetBrains Mono"/>
              </a:rPr>
              <a:t>ServletException, IOException {</a:t>
            </a:r>
            <a:br>
              <a:rPr kumimoji="0" lang="ko-KR" altLang="ko-KR" sz="1200" b="0" i="0" u="none" strike="noStrike" cap="none" normalizeH="0" baseline="0">
                <a:ln>
                  <a:noFill/>
                </a:ln>
                <a:solidFill>
                  <a:srgbClr val="BCBEC4"/>
                </a:solidFill>
                <a:effectLst/>
                <a:latin typeface="+mj-lt"/>
                <a:ea typeface="JetBrains Mono"/>
              </a:rPr>
            </a:br>
            <a:r>
              <a:rPr kumimoji="0" lang="en-US" altLang="ko-KR" sz="1200" b="0" i="0" u="none" strike="noStrike" cap="none" normalizeH="0" baseline="0">
                <a:ln>
                  <a:noFill/>
                </a:ln>
                <a:solidFill>
                  <a:srgbClr val="BCBEC4"/>
                </a:solidFill>
                <a:effectLst/>
                <a:latin typeface="+mj-lt"/>
                <a:ea typeface="JetBrains Mono"/>
              </a:rPr>
              <a:t>        </a:t>
            </a:r>
            <a:r>
              <a:rPr lang="en-US" altLang="ko-KR" sz="1200">
                <a:solidFill>
                  <a:schemeClr val="bg1">
                    <a:lumMod val="65000"/>
                  </a:schemeClr>
                </a:solidFill>
                <a:latin typeface="+mj-lt"/>
                <a:ea typeface="맑은 고딕" panose="020B0503020000020004" pitchFamily="50" charset="-127"/>
              </a:rPr>
              <a:t>doGet();</a:t>
            </a:r>
          </a:p>
          <a:p>
            <a:pPr marL="0" marR="0" lvl="0" indent="0" algn="l" defTabSz="914400" rtl="0" eaLnBrk="0" fontAlgn="base" latinLnBrk="0" hangingPunct="0">
              <a:lnSpc>
                <a:spcPct val="130000"/>
              </a:lnSpc>
              <a:spcBef>
                <a:spcPct val="0"/>
              </a:spcBef>
              <a:spcAft>
                <a:spcPct val="0"/>
              </a:spcAft>
              <a:buClrTx/>
              <a:buSzTx/>
              <a:buFontTx/>
              <a:buNone/>
              <a:tabLst/>
            </a:pPr>
            <a:r>
              <a:rPr lang="en-US" altLang="ko-KR" sz="1200">
                <a:solidFill>
                  <a:schemeClr val="bg1">
                    <a:lumMod val="65000"/>
                  </a:schemeClr>
                </a:solidFill>
                <a:latin typeface="+mj-lt"/>
                <a:ea typeface="맑은 고딕" panose="020B0503020000020004" pitchFamily="50" charset="-127"/>
              </a:rPr>
              <a:t>        doPost();</a:t>
            </a:r>
          </a:p>
          <a:p>
            <a:pPr marL="0" marR="0" lvl="0" indent="0" algn="l" defTabSz="914400" rtl="0" eaLnBrk="0" fontAlgn="base" latinLnBrk="0" hangingPunct="0">
              <a:lnSpc>
                <a:spcPct val="130000"/>
              </a:lnSpc>
              <a:spcBef>
                <a:spcPct val="0"/>
              </a:spcBef>
              <a:spcAft>
                <a:spcPct val="0"/>
              </a:spcAft>
              <a:buClrTx/>
              <a:buSzTx/>
              <a:buFontTx/>
              <a:buNone/>
              <a:tabLst/>
            </a:pPr>
            <a:r>
              <a:rPr lang="en-US" altLang="ko-KR" sz="1200">
                <a:solidFill>
                  <a:schemeClr val="bg1">
                    <a:lumMod val="65000"/>
                  </a:schemeClr>
                </a:solidFill>
                <a:latin typeface="+mj-lt"/>
                <a:ea typeface="맑은 고딕" panose="020B0503020000020004" pitchFamily="50" charset="-127"/>
              </a:rPr>
              <a:t>        . . . </a:t>
            </a:r>
          </a:p>
          <a:p>
            <a:pPr marL="0" marR="0" lvl="0" indent="0" algn="l" defTabSz="914400" rtl="0" eaLnBrk="0" fontAlgn="base" latinLnBrk="0" hangingPunct="0">
              <a:lnSpc>
                <a:spcPct val="130000"/>
              </a:lnSpc>
              <a:spcBef>
                <a:spcPct val="0"/>
              </a:spcBef>
              <a:spcAft>
                <a:spcPct val="0"/>
              </a:spcAft>
              <a:buClrTx/>
              <a:buSzTx/>
              <a:buFontTx/>
              <a:buNone/>
              <a:tabLst/>
            </a:pPr>
            <a:r>
              <a:rPr kumimoji="0" lang="en-US" altLang="ko-KR" sz="1200" b="0" i="0" u="none" strike="noStrike" cap="none" normalizeH="0" baseline="0">
                <a:ln>
                  <a:noFill/>
                </a:ln>
                <a:solidFill>
                  <a:schemeClr val="bg1"/>
                </a:solidFill>
                <a:effectLst/>
                <a:latin typeface="+mj-lt"/>
                <a:ea typeface="맑은 고딕" panose="020B0503020000020004" pitchFamily="50" charset="-127"/>
              </a:rPr>
              <a:t>     }</a:t>
            </a:r>
            <a:br>
              <a:rPr kumimoji="0" lang="ko-KR" altLang="ko-KR" sz="1200" b="0" i="0" u="none" strike="noStrike" cap="none" normalizeH="0" baseline="0">
                <a:ln>
                  <a:noFill/>
                </a:ln>
                <a:solidFill>
                  <a:schemeClr val="bg1"/>
                </a:solidFill>
                <a:effectLst/>
                <a:latin typeface="+mj-lt"/>
                <a:ea typeface="맑은 고딕" panose="020B0503020000020004" pitchFamily="50" charset="-127"/>
              </a:rPr>
            </a:br>
            <a:r>
              <a:rPr kumimoji="0" lang="ko-KR" altLang="ko-KR" sz="1200" b="0" i="0" u="none" strike="noStrike" cap="none" normalizeH="0" baseline="0">
                <a:ln>
                  <a:noFill/>
                </a:ln>
                <a:solidFill>
                  <a:srgbClr val="7A7E85"/>
                </a:solidFill>
                <a:effectLst/>
                <a:latin typeface="+mj-lt"/>
                <a:ea typeface="맑은 고딕" panose="020B0503020000020004" pitchFamily="50" charset="-127"/>
              </a:rPr>
              <a:t>  </a:t>
            </a:r>
            <a:r>
              <a:rPr kumimoji="0" lang="ko-KR" altLang="ko-KR" sz="1200" b="0" i="0" u="none" strike="noStrike" cap="none" normalizeH="0" baseline="0">
                <a:ln>
                  <a:noFill/>
                </a:ln>
                <a:solidFill>
                  <a:srgbClr val="BCBEC4"/>
                </a:solidFill>
                <a:effectLst/>
                <a:latin typeface="+mj-lt"/>
                <a:ea typeface="JetBrains Mono"/>
              </a:rPr>
              <a:t>}</a:t>
            </a:r>
            <a:endParaRPr kumimoji="0" lang="ko-KR" altLang="ko-KR" sz="1200" b="0" i="0" u="none" strike="noStrike" cap="none" normalizeH="0" baseline="0">
              <a:ln>
                <a:noFill/>
              </a:ln>
              <a:solidFill>
                <a:schemeClr val="tx1"/>
              </a:solidFill>
              <a:effectLst/>
              <a:latin typeface="+mj-lt"/>
            </a:endParaRPr>
          </a:p>
        </p:txBody>
      </p:sp>
      <p:sp>
        <p:nvSpPr>
          <p:cNvPr id="6" name="직사각형 5">
            <a:extLst>
              <a:ext uri="{FF2B5EF4-FFF2-40B4-BE49-F238E27FC236}">
                <a16:creationId xmlns:a16="http://schemas.microsoft.com/office/drawing/2014/main" id="{BE88F049-C0F2-22EB-B97B-FECDB5FF8BEE}"/>
              </a:ext>
            </a:extLst>
          </p:cNvPr>
          <p:cNvSpPr/>
          <p:nvPr/>
        </p:nvSpPr>
        <p:spPr>
          <a:xfrm>
            <a:off x="184241" y="5049364"/>
            <a:ext cx="1836785" cy="276999"/>
          </a:xfrm>
          <a:prstGeom prst="rect">
            <a:avLst/>
          </a:prstGeom>
        </p:spPr>
        <p:txBody>
          <a:bodyPr wrap="none">
            <a:spAutoFit/>
          </a:bodyPr>
          <a:lstStyle/>
          <a:p>
            <a:r>
              <a:rPr lang="en-US" altLang="ko-KR" sz="1200">
                <a:latin typeface="+mj-lt"/>
              </a:rPr>
              <a:t>3) destroy() – </a:t>
            </a:r>
            <a:r>
              <a:rPr lang="ko-KR" altLang="en-US" sz="1200">
                <a:latin typeface="+mj-lt"/>
              </a:rPr>
              <a:t>종료 작업</a:t>
            </a:r>
          </a:p>
        </p:txBody>
      </p:sp>
      <p:sp>
        <p:nvSpPr>
          <p:cNvPr id="7" name="직사각형 6">
            <a:extLst>
              <a:ext uri="{FF2B5EF4-FFF2-40B4-BE49-F238E27FC236}">
                <a16:creationId xmlns:a16="http://schemas.microsoft.com/office/drawing/2014/main" id="{027A5050-E117-68C1-FCE0-788B4662AD42}"/>
              </a:ext>
            </a:extLst>
          </p:cNvPr>
          <p:cNvSpPr/>
          <p:nvPr/>
        </p:nvSpPr>
        <p:spPr>
          <a:xfrm>
            <a:off x="5738393" y="5418238"/>
            <a:ext cx="6262206"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latin typeface="+mj-lt"/>
              </a:rPr>
              <a:t>서블릿이 서비스에서 제외되면 </a:t>
            </a:r>
            <a:r>
              <a:rPr lang="en-US" altLang="ko-KR" sz="1200">
                <a:latin typeface="+mj-lt"/>
              </a:rPr>
              <a:t>destroy() </a:t>
            </a:r>
            <a:r>
              <a:rPr lang="ko-KR" altLang="en-US" sz="1200">
                <a:latin typeface="+mj-lt"/>
              </a:rPr>
              <a:t>메서드를 통해 종료되고</a:t>
            </a:r>
            <a:r>
              <a:rPr lang="en-US" altLang="ko-KR" sz="1200">
                <a:latin typeface="+mj-lt"/>
              </a:rPr>
              <a:t> </a:t>
            </a:r>
            <a:r>
              <a:rPr lang="ko-KR" altLang="en-US" sz="1200">
                <a:latin typeface="+mj-lt"/>
              </a:rPr>
              <a:t>이후 가비지 컬렉션 및 </a:t>
            </a:r>
            <a:r>
              <a:rPr lang="en-US" altLang="ko-KR" sz="1200">
                <a:latin typeface="+mj-lt"/>
              </a:rPr>
              <a:t>finalize </a:t>
            </a:r>
            <a:r>
              <a:rPr lang="ko-KR" altLang="en-US" sz="1200">
                <a:latin typeface="+mj-lt"/>
              </a:rPr>
              <a:t>과정을 거친다</a:t>
            </a:r>
          </a:p>
        </p:txBody>
      </p:sp>
      <p:sp>
        <p:nvSpPr>
          <p:cNvPr id="8" name="Rectangle 1">
            <a:extLst>
              <a:ext uri="{FF2B5EF4-FFF2-40B4-BE49-F238E27FC236}">
                <a16:creationId xmlns:a16="http://schemas.microsoft.com/office/drawing/2014/main" id="{83B6A3DA-06C2-0E8D-40E5-E5344095546B}"/>
              </a:ext>
            </a:extLst>
          </p:cNvPr>
          <p:cNvSpPr>
            <a:spLocks noChangeArrowheads="1"/>
          </p:cNvSpPr>
          <p:nvPr/>
        </p:nvSpPr>
        <p:spPr bwMode="auto">
          <a:xfrm>
            <a:off x="348987" y="5334772"/>
            <a:ext cx="5358426" cy="126618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latinLnBrk="0" hangingPunct="0">
              <a:lnSpc>
                <a:spcPct val="130000"/>
              </a:lnSpc>
              <a:spcBef>
                <a:spcPct val="0"/>
              </a:spcBef>
              <a:spcAft>
                <a:spcPct val="0"/>
              </a:spcAft>
            </a:pPr>
            <a:r>
              <a:rPr kumimoji="0" lang="ko-KR" altLang="ko-KR" sz="1200" b="0" i="0" u="none" strike="noStrike" cap="none" normalizeH="0" baseline="0">
                <a:ln>
                  <a:noFill/>
                </a:ln>
                <a:solidFill>
                  <a:srgbClr val="CF8E6D"/>
                </a:solidFill>
                <a:effectLst/>
                <a:latin typeface="+mj-lt"/>
                <a:ea typeface="JetBrains Mono"/>
              </a:rPr>
              <a:t>public </a:t>
            </a:r>
            <a:r>
              <a:rPr lang="en-US" altLang="ko-KR" sz="1200">
                <a:solidFill>
                  <a:srgbClr val="CF8E6D"/>
                </a:solidFill>
                <a:latin typeface="+mj-lt"/>
                <a:ea typeface="JetBrains Mono"/>
              </a:rPr>
              <a:t>abstract </a:t>
            </a:r>
            <a:r>
              <a:rPr kumimoji="0" lang="ko-KR" altLang="ko-KR" sz="1200" b="0" i="0" u="none" strike="noStrike" cap="none" normalizeH="0" baseline="0">
                <a:ln>
                  <a:noFill/>
                </a:ln>
                <a:solidFill>
                  <a:srgbClr val="CF8E6D"/>
                </a:solidFill>
                <a:effectLst/>
                <a:latin typeface="+mj-lt"/>
                <a:ea typeface="JetBrains Mono"/>
              </a:rPr>
              <a:t>class </a:t>
            </a:r>
            <a:r>
              <a:rPr kumimoji="0" lang="ko-KR" altLang="ko-KR" sz="1200" b="0" i="0" u="none" strike="noStrike" cap="none" normalizeH="0" baseline="0">
                <a:ln>
                  <a:noFill/>
                </a:ln>
                <a:solidFill>
                  <a:srgbClr val="BCBEC4"/>
                </a:solidFill>
                <a:effectLst/>
                <a:latin typeface="+mj-lt"/>
                <a:ea typeface="JetBrains Mono"/>
              </a:rPr>
              <a:t>HttpServlet </a:t>
            </a:r>
            <a:r>
              <a:rPr lang="en-US" altLang="ko-KR" sz="1200">
                <a:solidFill>
                  <a:srgbClr val="CF8E6D"/>
                </a:solidFill>
                <a:effectLst/>
                <a:highlight>
                  <a:srgbClr val="1E1F22"/>
                </a:highlight>
                <a:latin typeface="+mj-lt"/>
              </a:rPr>
              <a:t>extends </a:t>
            </a:r>
            <a:r>
              <a:rPr lang="en-US" altLang="ko-KR" sz="1200">
                <a:solidFill>
                  <a:srgbClr val="BCBEC4"/>
                </a:solidFill>
                <a:effectLst/>
                <a:highlight>
                  <a:srgbClr val="1E1F22"/>
                </a:highlight>
                <a:latin typeface="+mj-lt"/>
              </a:rPr>
              <a:t>GenericServlet</a:t>
            </a:r>
            <a:r>
              <a:rPr kumimoji="0" lang="ko-KR" altLang="ko-KR" sz="1200" b="0" i="0" u="none" strike="noStrike" cap="none" normalizeH="0" baseline="0">
                <a:ln>
                  <a:noFill/>
                </a:ln>
                <a:solidFill>
                  <a:srgbClr val="BCBEC4"/>
                </a:solidFill>
                <a:effectLst/>
                <a:latin typeface="+mj-lt"/>
                <a:ea typeface="JetBrains Mono"/>
              </a:rPr>
              <a:t>{</a:t>
            </a:r>
            <a:br>
              <a:rPr kumimoji="0" lang="ko-KR" altLang="ko-KR" sz="1200" b="0" i="0" u="none" strike="noStrike" cap="none" normalizeH="0" baseline="0">
                <a:ln>
                  <a:noFill/>
                </a:ln>
                <a:solidFill>
                  <a:srgbClr val="BCBEC4"/>
                </a:solidFill>
                <a:effectLst/>
                <a:latin typeface="+mj-lt"/>
                <a:ea typeface="JetBrains Mono"/>
              </a:rPr>
            </a:br>
            <a:r>
              <a:rPr kumimoji="0" lang="ko-KR" altLang="ko-KR" sz="1200" b="0" i="0" u="none" strike="noStrike" cap="none" normalizeH="0" baseline="0">
                <a:ln>
                  <a:noFill/>
                </a:ln>
                <a:solidFill>
                  <a:srgbClr val="BCBEC4"/>
                </a:solidFill>
                <a:effectLst/>
                <a:latin typeface="+mj-lt"/>
                <a:ea typeface="JetBrains Mono"/>
              </a:rPr>
              <a:t>    </a:t>
            </a:r>
            <a:r>
              <a:rPr kumimoji="0" lang="ko-KR" altLang="ko-KR" sz="1200" b="0" i="0" u="none" strike="noStrike" cap="none" normalizeH="0" baseline="0">
                <a:ln>
                  <a:noFill/>
                </a:ln>
                <a:solidFill>
                  <a:srgbClr val="CF8E6D"/>
                </a:solidFill>
                <a:effectLst/>
                <a:latin typeface="+mj-lt"/>
                <a:ea typeface="JetBrains Mono"/>
              </a:rPr>
              <a:t>public void </a:t>
            </a:r>
            <a:r>
              <a:rPr lang="en-US" altLang="ko-KR" sz="1200">
                <a:solidFill>
                  <a:srgbClr val="56A8F5"/>
                </a:solidFill>
                <a:latin typeface="+mj-lt"/>
                <a:ea typeface="JetBrains Mono"/>
              </a:rPr>
              <a:t>destroy</a:t>
            </a:r>
            <a:r>
              <a:rPr kumimoji="0" lang="ko-KR" altLang="ko-KR" sz="1200" b="0" i="0" u="none" strike="noStrike" cap="none" normalizeH="0" baseline="0">
                <a:ln>
                  <a:noFill/>
                </a:ln>
                <a:solidFill>
                  <a:srgbClr val="BCBEC4"/>
                </a:solidFill>
                <a:effectLst/>
                <a:latin typeface="+mj-lt"/>
                <a:ea typeface="JetBrains Mono"/>
              </a:rPr>
              <a:t>(){</a:t>
            </a:r>
            <a:br>
              <a:rPr kumimoji="0" lang="ko-KR" altLang="ko-KR" sz="1200" b="0" i="0" u="none" strike="noStrike" cap="none" normalizeH="0" baseline="0">
                <a:ln>
                  <a:noFill/>
                </a:ln>
                <a:solidFill>
                  <a:srgbClr val="BCBEC4"/>
                </a:solidFill>
                <a:effectLst/>
                <a:latin typeface="+mj-lt"/>
                <a:ea typeface="JetBrains Mono"/>
              </a:rPr>
            </a:br>
            <a:r>
              <a:rPr kumimoji="0" lang="en-US" altLang="ko-KR" sz="1200" b="0" i="0" u="none" strike="noStrike" cap="none" normalizeH="0" baseline="0">
                <a:ln>
                  <a:noFill/>
                </a:ln>
                <a:solidFill>
                  <a:srgbClr val="BCBEC4"/>
                </a:solidFill>
                <a:effectLst/>
                <a:latin typeface="+mj-lt"/>
                <a:ea typeface="JetBrains Mono"/>
              </a:rPr>
              <a:t>       </a:t>
            </a:r>
            <a:r>
              <a:rPr kumimoji="0" lang="ko-KR" altLang="ko-KR" sz="1200" b="0" i="0" u="none" strike="noStrike" cap="none" normalizeH="0" baseline="0">
                <a:ln>
                  <a:noFill/>
                </a:ln>
                <a:solidFill>
                  <a:srgbClr val="7A7E85"/>
                </a:solidFill>
                <a:effectLst/>
                <a:latin typeface="+mj-lt"/>
                <a:ea typeface="JetBrains Mono"/>
              </a:rPr>
              <a:t>// </a:t>
            </a:r>
            <a:r>
              <a:rPr kumimoji="0" lang="ko-KR" altLang="en-US" sz="1200" b="0" i="0" u="none" strike="noStrike" cap="none" normalizeH="0" baseline="0">
                <a:ln>
                  <a:noFill/>
                </a:ln>
                <a:solidFill>
                  <a:srgbClr val="7A7E85"/>
                </a:solidFill>
                <a:effectLst/>
                <a:latin typeface="+mj-lt"/>
                <a:ea typeface="맑은 고딕" panose="020B0503020000020004" pitchFamily="50" charset="-127"/>
              </a:rPr>
              <a:t>리소스 해제</a:t>
            </a:r>
            <a:r>
              <a:rPr kumimoji="0" lang="ko-KR" altLang="ko-KR" sz="1200" b="0" i="0" u="none" strike="noStrike" cap="none" normalizeH="0" baseline="0">
                <a:ln>
                  <a:noFill/>
                </a:ln>
                <a:solidFill>
                  <a:srgbClr val="7A7E85"/>
                </a:solidFill>
                <a:effectLst/>
                <a:latin typeface="+mj-lt"/>
                <a:ea typeface="맑은 고딕" panose="020B0503020000020004" pitchFamily="50" charset="-127"/>
              </a:rPr>
              <a:t> 작업 수행</a:t>
            </a:r>
            <a:br>
              <a:rPr kumimoji="0" lang="ko-KR" altLang="ko-KR" sz="1200" b="0" i="0" u="none" strike="noStrike" cap="none" normalizeH="0" baseline="0">
                <a:ln>
                  <a:noFill/>
                </a:ln>
                <a:solidFill>
                  <a:srgbClr val="7A7E85"/>
                </a:solidFill>
                <a:effectLst/>
                <a:latin typeface="+mj-lt"/>
                <a:ea typeface="맑은 고딕" panose="020B0503020000020004" pitchFamily="50" charset="-127"/>
              </a:rPr>
            </a:br>
            <a:r>
              <a:rPr kumimoji="0" lang="ko-KR" altLang="ko-KR" sz="1200" b="0" i="0" u="none" strike="noStrike" cap="none" normalizeH="0" baseline="0">
                <a:ln>
                  <a:noFill/>
                </a:ln>
                <a:solidFill>
                  <a:srgbClr val="7A7E85"/>
                </a:solidFill>
                <a:effectLst/>
                <a:latin typeface="+mj-lt"/>
                <a:ea typeface="맑은 고딕" panose="020B0503020000020004" pitchFamily="50" charset="-127"/>
              </a:rPr>
              <a:t>    </a:t>
            </a:r>
            <a:r>
              <a:rPr kumimoji="0" lang="ko-KR" altLang="ko-KR" sz="1200" b="0" i="0" u="none" strike="noStrike" cap="none" normalizeH="0" baseline="0">
                <a:ln>
                  <a:noFill/>
                </a:ln>
                <a:solidFill>
                  <a:srgbClr val="BCBEC4"/>
                </a:solidFill>
                <a:effectLst/>
                <a:latin typeface="+mj-lt"/>
                <a:ea typeface="JetBrains Mono"/>
              </a:rPr>
              <a:t>}</a:t>
            </a:r>
            <a:br>
              <a:rPr kumimoji="0" lang="ko-KR" altLang="ko-KR" sz="1200" b="0" i="0" u="none" strike="noStrike" cap="none" normalizeH="0" baseline="0">
                <a:ln>
                  <a:noFill/>
                </a:ln>
                <a:solidFill>
                  <a:srgbClr val="BCBEC4"/>
                </a:solidFill>
                <a:effectLst/>
                <a:latin typeface="+mj-lt"/>
                <a:ea typeface="JetBrains Mono"/>
              </a:rPr>
            </a:br>
            <a:r>
              <a:rPr kumimoji="0" lang="ko-KR" altLang="ko-KR" sz="1200" b="0" i="0" u="none" strike="noStrike" cap="none" normalizeH="0" baseline="0">
                <a:ln>
                  <a:noFill/>
                </a:ln>
                <a:solidFill>
                  <a:srgbClr val="BCBEC4"/>
                </a:solidFill>
                <a:effectLst/>
                <a:latin typeface="+mj-lt"/>
                <a:ea typeface="JetBrains Mono"/>
              </a:rPr>
              <a:t>}</a:t>
            </a:r>
            <a:endParaRPr kumimoji="0" lang="ko-KR" altLang="ko-KR" sz="1200" b="0" i="0" u="none" strike="noStrike" cap="none" normalizeH="0" baseline="0">
              <a:ln>
                <a:noFill/>
              </a:ln>
              <a:solidFill>
                <a:schemeClr val="tx1"/>
              </a:solidFill>
              <a:effectLst/>
              <a:latin typeface="+mj-lt"/>
            </a:endParaRPr>
          </a:p>
        </p:txBody>
      </p:sp>
      <p:sp>
        <p:nvSpPr>
          <p:cNvPr id="9" name="직사각형 8">
            <a:extLst>
              <a:ext uri="{FF2B5EF4-FFF2-40B4-BE49-F238E27FC236}">
                <a16:creationId xmlns:a16="http://schemas.microsoft.com/office/drawing/2014/main" id="{831A3604-FF0E-1063-43D4-5D59D77C8FBF}"/>
              </a:ext>
            </a:extLst>
          </p:cNvPr>
          <p:cNvSpPr/>
          <p:nvPr/>
        </p:nvSpPr>
        <p:spPr>
          <a:xfrm>
            <a:off x="96253" y="222083"/>
            <a:ext cx="225254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j-lt"/>
              </a:rPr>
              <a:t>서블릿 생명 주기</a:t>
            </a:r>
          </a:p>
        </p:txBody>
      </p:sp>
    </p:spTree>
    <p:extLst>
      <p:ext uri="{BB962C8B-B14F-4D97-AF65-F5344CB8AC3E}">
        <p14:creationId xmlns:p14="http://schemas.microsoft.com/office/powerpoint/2010/main" val="1833185813"/>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직사각형 72">
            <a:extLst>
              <a:ext uri="{FF2B5EF4-FFF2-40B4-BE49-F238E27FC236}">
                <a16:creationId xmlns:a16="http://schemas.microsoft.com/office/drawing/2014/main" id="{D10AE262-3224-4491-9AF5-1A7677C571EF}"/>
              </a:ext>
            </a:extLst>
          </p:cNvPr>
          <p:cNvSpPr/>
          <p:nvPr/>
        </p:nvSpPr>
        <p:spPr>
          <a:xfrm>
            <a:off x="386818" y="572124"/>
            <a:ext cx="11805182"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latin typeface="+mn-ea"/>
              </a:rPr>
              <a:t>웹 애플리케이션에서 페이지 이동 중 데이터 전달이 필요한 경우가 발생한다</a:t>
            </a:r>
            <a:r>
              <a:rPr lang="en-US" altLang="ko-KR" sz="1200">
                <a:latin typeface="+mn-ea"/>
              </a:rPr>
              <a:t>. </a:t>
            </a:r>
            <a:r>
              <a:rPr lang="ko-KR" altLang="en-US" sz="1200">
                <a:latin typeface="+mn-ea"/>
              </a:rPr>
              <a:t>예를 들어</a:t>
            </a:r>
            <a:r>
              <a:rPr lang="en-US" altLang="ko-KR" sz="1200">
                <a:latin typeface="+mn-ea"/>
              </a:rPr>
              <a:t>, </a:t>
            </a:r>
            <a:r>
              <a:rPr lang="ko-KR" altLang="en-US" sz="1200">
                <a:latin typeface="+mn-ea"/>
              </a:rPr>
              <a:t>사용자가 폼을 제출한 후</a:t>
            </a:r>
            <a:r>
              <a:rPr lang="en-US" altLang="ko-KR" sz="1200">
                <a:latin typeface="+mn-ea"/>
              </a:rPr>
              <a:t>, </a:t>
            </a:r>
            <a:r>
              <a:rPr lang="ko-KR" altLang="en-US" sz="1200">
                <a:latin typeface="+mn-ea"/>
              </a:rPr>
              <a:t>성공 메시지나 에러 메시지를 다음 화면에서 표시하고자 할 때</a:t>
            </a:r>
            <a:r>
              <a:rPr lang="en-US" altLang="ko-KR" sz="1200">
                <a:latin typeface="+mn-ea"/>
              </a:rPr>
              <a:t>, </a:t>
            </a:r>
            <a:r>
              <a:rPr lang="ko-KR" altLang="en-US" sz="1200" err="1">
                <a:latin typeface="+mn-ea"/>
              </a:rPr>
              <a:t>리다이렉트를</a:t>
            </a:r>
            <a:r>
              <a:rPr lang="ko-KR" altLang="en-US" sz="1200">
                <a:latin typeface="+mn-ea"/>
              </a:rPr>
              <a:t> 사용하여 다른 </a:t>
            </a:r>
            <a:r>
              <a:rPr lang="en-US" altLang="ko-KR" sz="1200">
                <a:latin typeface="+mn-ea"/>
              </a:rPr>
              <a:t>URL</a:t>
            </a:r>
            <a:r>
              <a:rPr lang="ko-KR" altLang="en-US" sz="1200">
                <a:latin typeface="+mn-ea"/>
              </a:rPr>
              <a:t>로 이동시키면서 데이터를 전달해야 하는 상황이 자주 발생할 수 있다</a:t>
            </a:r>
            <a:endParaRPr lang="en-US" altLang="ko-KR" sz="1200">
              <a:latin typeface="+mn-ea"/>
            </a:endParaRPr>
          </a:p>
        </p:txBody>
      </p:sp>
      <p:sp>
        <p:nvSpPr>
          <p:cNvPr id="74" name="직사각형 73">
            <a:extLst>
              <a:ext uri="{FF2B5EF4-FFF2-40B4-BE49-F238E27FC236}">
                <a16:creationId xmlns:a16="http://schemas.microsoft.com/office/drawing/2014/main" id="{42A0B23B-7003-43B2-A559-7C4A6F001EFB}"/>
              </a:ext>
            </a:extLst>
          </p:cNvPr>
          <p:cNvSpPr/>
          <p:nvPr/>
        </p:nvSpPr>
        <p:spPr>
          <a:xfrm>
            <a:off x="198756" y="202792"/>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sp>
        <p:nvSpPr>
          <p:cNvPr id="4" name="직사각형 3">
            <a:extLst>
              <a:ext uri="{FF2B5EF4-FFF2-40B4-BE49-F238E27FC236}">
                <a16:creationId xmlns:a16="http://schemas.microsoft.com/office/drawing/2014/main" id="{DCCB7E58-0A15-40E5-B3AD-6676E8577F12}"/>
              </a:ext>
            </a:extLst>
          </p:cNvPr>
          <p:cNvSpPr/>
          <p:nvPr/>
        </p:nvSpPr>
        <p:spPr>
          <a:xfrm>
            <a:off x="386818" y="1852187"/>
            <a:ext cx="11805182" cy="1995611"/>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b="1">
                <a:latin typeface="+mn-ea"/>
              </a:rPr>
              <a:t>URL</a:t>
            </a:r>
            <a:r>
              <a:rPr lang="ko-KR" altLang="en-US" sz="1200" b="1">
                <a:latin typeface="+mn-ea"/>
              </a:rPr>
              <a:t>에 데이터 포함</a:t>
            </a:r>
            <a:endParaRPr lang="en-US" altLang="ko-KR" sz="1200" b="1">
              <a:latin typeface="+mn-ea"/>
            </a:endParaRPr>
          </a:p>
          <a:p>
            <a:pPr marL="628650" lvl="1" indent="-171450">
              <a:lnSpc>
                <a:spcPct val="150000"/>
              </a:lnSpc>
              <a:buFont typeface="Arial" panose="020B0604020202020204" pitchFamily="34" charset="0"/>
              <a:buChar char="•"/>
            </a:pPr>
            <a:r>
              <a:rPr lang="ko-KR" altLang="en-US" sz="1200">
                <a:latin typeface="+mn-ea"/>
              </a:rPr>
              <a:t>리다이렉트 요청에서 데이터를 전달하는 가장 기본적인 방법은 쿼리 파라미터를 </a:t>
            </a:r>
            <a:r>
              <a:rPr lang="en-US" altLang="ko-KR" sz="1200">
                <a:latin typeface="+mn-ea"/>
              </a:rPr>
              <a:t>URL</a:t>
            </a:r>
            <a:r>
              <a:rPr lang="ko-KR" altLang="en-US" sz="1200">
                <a:latin typeface="+mn-ea"/>
              </a:rPr>
              <a:t>에 추가하는 것이다</a:t>
            </a:r>
            <a:r>
              <a:rPr lang="en-US" altLang="ko-KR" sz="1200">
                <a:latin typeface="+mn-ea"/>
              </a:rPr>
              <a:t>. </a:t>
            </a:r>
            <a:r>
              <a:rPr lang="ko-KR" altLang="en-US" sz="1200">
                <a:latin typeface="+mn-ea"/>
              </a:rPr>
              <a:t>하지만 이 방식은 보안적으로 불안정하며</a:t>
            </a:r>
            <a:r>
              <a:rPr lang="en-US" altLang="ko-KR" sz="1200">
                <a:latin typeface="+mn-ea"/>
              </a:rPr>
              <a:t> </a:t>
            </a:r>
            <a:r>
              <a:rPr lang="ko-KR" altLang="en-US" sz="1200">
                <a:latin typeface="+mn-ea"/>
              </a:rPr>
              <a:t>사용자가 </a:t>
            </a:r>
            <a:r>
              <a:rPr lang="en-US" altLang="ko-KR" sz="1200">
                <a:latin typeface="+mn-ea"/>
              </a:rPr>
              <a:t>URL</a:t>
            </a:r>
            <a:r>
              <a:rPr lang="ko-KR" altLang="en-US" sz="1200">
                <a:latin typeface="+mn-ea"/>
              </a:rPr>
              <a:t>에서 민감한 정보를 볼 수 있다는 단점이 있다</a:t>
            </a:r>
            <a:endParaRPr lang="en-US" altLang="ko-KR" sz="1200">
              <a:latin typeface="+mn-ea"/>
            </a:endParaRPr>
          </a:p>
          <a:p>
            <a:pPr marL="171450" indent="-171450">
              <a:lnSpc>
                <a:spcPct val="150000"/>
              </a:lnSpc>
              <a:buFont typeface="Arial" panose="020B0604020202020204" pitchFamily="34" charset="0"/>
              <a:buChar char="•"/>
            </a:pPr>
            <a:r>
              <a:rPr lang="ko-KR" altLang="en-US" sz="1200" b="1">
                <a:latin typeface="+mn-ea"/>
              </a:rPr>
              <a:t>세션 사용</a:t>
            </a:r>
            <a:endParaRPr lang="en-US" altLang="ko-KR" sz="1200" b="1">
              <a:latin typeface="+mn-ea"/>
            </a:endParaRPr>
          </a:p>
          <a:p>
            <a:pPr marL="628650" lvl="1" indent="-171450">
              <a:lnSpc>
                <a:spcPct val="150000"/>
              </a:lnSpc>
              <a:buFont typeface="Arial" panose="020B0604020202020204" pitchFamily="34" charset="0"/>
              <a:buChar char="•"/>
            </a:pPr>
            <a:r>
              <a:rPr lang="ko-KR" altLang="en-US" sz="1200">
                <a:latin typeface="+mn-ea"/>
              </a:rPr>
              <a:t>세션을 이용하여 데이터를 전달할 수도 있지만</a:t>
            </a:r>
            <a:r>
              <a:rPr lang="en-US" altLang="ko-KR" sz="1200">
                <a:latin typeface="+mn-ea"/>
              </a:rPr>
              <a:t> </a:t>
            </a:r>
            <a:r>
              <a:rPr lang="ko-KR" altLang="en-US" sz="1200">
                <a:latin typeface="+mn-ea"/>
              </a:rPr>
              <a:t>세션은 다음 요청 이후에도 남아 있는 데이터를 수동으로 제거해야 하며</a:t>
            </a:r>
            <a:r>
              <a:rPr lang="en-US" altLang="ko-KR" sz="1200">
                <a:latin typeface="+mn-ea"/>
              </a:rPr>
              <a:t> </a:t>
            </a:r>
            <a:r>
              <a:rPr lang="ko-KR" altLang="en-US" sz="1200">
                <a:latin typeface="+mn-ea"/>
              </a:rPr>
              <a:t>메모리를 많이 사용할 수 있다</a:t>
            </a:r>
            <a:endParaRPr lang="en-US" altLang="ko-KR" sz="1200">
              <a:latin typeface="+mn-ea"/>
            </a:endParaRPr>
          </a:p>
          <a:p>
            <a:pPr marL="171450" indent="-171450">
              <a:lnSpc>
                <a:spcPct val="150000"/>
              </a:lnSpc>
              <a:buFont typeface="Arial" panose="020B0604020202020204" pitchFamily="34" charset="0"/>
              <a:buChar char="•"/>
            </a:pPr>
            <a:r>
              <a:rPr lang="ko-KR" altLang="en-US" sz="1200" b="1">
                <a:latin typeface="+mn-ea"/>
              </a:rPr>
              <a:t>일회성 데이터 필요</a:t>
            </a:r>
            <a:endParaRPr lang="en-US" altLang="ko-KR" sz="1200" b="1">
              <a:latin typeface="+mn-ea"/>
            </a:endParaRPr>
          </a:p>
          <a:p>
            <a:pPr marL="628650" lvl="1" indent="-171450">
              <a:lnSpc>
                <a:spcPct val="150000"/>
              </a:lnSpc>
              <a:buFont typeface="Arial" panose="020B0604020202020204" pitchFamily="34" charset="0"/>
              <a:buChar char="•"/>
            </a:pPr>
            <a:r>
              <a:rPr lang="ko-KR" altLang="en-US" sz="1200">
                <a:latin typeface="+mn-ea"/>
              </a:rPr>
              <a:t>많은 경우</a:t>
            </a:r>
            <a:r>
              <a:rPr lang="en-US" altLang="ko-KR" sz="1200">
                <a:latin typeface="+mn-ea"/>
              </a:rPr>
              <a:t> </a:t>
            </a:r>
            <a:r>
              <a:rPr lang="ko-KR" altLang="en-US" sz="1200">
                <a:latin typeface="+mn-ea"/>
              </a:rPr>
              <a:t>리다이렉트 후 한 번만 사용할 데이터를 전달하는 것이 필요하다</a:t>
            </a:r>
            <a:r>
              <a:rPr lang="en-US" altLang="ko-KR" sz="1200">
                <a:latin typeface="+mn-ea"/>
              </a:rPr>
              <a:t>. </a:t>
            </a:r>
            <a:r>
              <a:rPr lang="ko-KR" altLang="en-US" sz="1200">
                <a:latin typeface="+mn-ea"/>
              </a:rPr>
              <a:t>하지만 기본 세션이나 </a:t>
            </a:r>
            <a:r>
              <a:rPr lang="en-US" altLang="ko-KR" sz="1200">
                <a:latin typeface="+mn-ea"/>
              </a:rPr>
              <a:t>URL </a:t>
            </a:r>
            <a:r>
              <a:rPr lang="ko-KR" altLang="en-US" sz="1200">
                <a:latin typeface="+mn-ea"/>
              </a:rPr>
              <a:t>쿼리 파라미터는 이 요구를 충족하지 못한다</a:t>
            </a:r>
            <a:endParaRPr lang="en-US" altLang="ko-KR" sz="1200">
              <a:latin typeface="+mn-ea"/>
            </a:endParaRPr>
          </a:p>
        </p:txBody>
      </p:sp>
      <p:sp>
        <p:nvSpPr>
          <p:cNvPr id="5" name="직사각형 4">
            <a:extLst>
              <a:ext uri="{FF2B5EF4-FFF2-40B4-BE49-F238E27FC236}">
                <a16:creationId xmlns:a16="http://schemas.microsoft.com/office/drawing/2014/main" id="{3BC16779-AFE1-401B-886A-054E19361371}"/>
              </a:ext>
            </a:extLst>
          </p:cNvPr>
          <p:cNvSpPr/>
          <p:nvPr/>
        </p:nvSpPr>
        <p:spPr>
          <a:xfrm>
            <a:off x="198756" y="1473452"/>
            <a:ext cx="1165704"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문제점</a:t>
            </a:r>
          </a:p>
        </p:txBody>
      </p:sp>
      <p:sp>
        <p:nvSpPr>
          <p:cNvPr id="6" name="직사각형 5">
            <a:extLst>
              <a:ext uri="{FF2B5EF4-FFF2-40B4-BE49-F238E27FC236}">
                <a16:creationId xmlns:a16="http://schemas.microsoft.com/office/drawing/2014/main" id="{B1DD6317-4351-4B05-BC15-ABC9182AE32D}"/>
              </a:ext>
            </a:extLst>
          </p:cNvPr>
          <p:cNvSpPr/>
          <p:nvPr/>
        </p:nvSpPr>
        <p:spPr>
          <a:xfrm>
            <a:off x="198756" y="4127586"/>
            <a:ext cx="5452583"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RedirectAttributes </a:t>
            </a:r>
            <a:r>
              <a:rPr lang="ko-KR" altLang="en-US" b="1">
                <a:solidFill>
                  <a:schemeClr val="accent1">
                    <a:lumMod val="75000"/>
                  </a:schemeClr>
                </a:solidFill>
                <a:latin typeface="+mn-ea"/>
              </a:rPr>
              <a:t>와 </a:t>
            </a:r>
            <a:r>
              <a:rPr lang="en-US" altLang="ko-KR" b="1">
                <a:solidFill>
                  <a:schemeClr val="accent1">
                    <a:lumMod val="75000"/>
                  </a:schemeClr>
                </a:solidFill>
                <a:latin typeface="+mn-ea"/>
              </a:rPr>
              <a:t>Flash Attributes </a:t>
            </a:r>
            <a:r>
              <a:rPr lang="ko-KR" altLang="en-US" b="1">
                <a:solidFill>
                  <a:schemeClr val="accent1">
                    <a:lumMod val="75000"/>
                  </a:schemeClr>
                </a:solidFill>
                <a:latin typeface="+mn-ea"/>
              </a:rPr>
              <a:t>의 등장</a:t>
            </a:r>
          </a:p>
        </p:txBody>
      </p:sp>
      <p:sp>
        <p:nvSpPr>
          <p:cNvPr id="8" name="직사각형 7">
            <a:extLst>
              <a:ext uri="{FF2B5EF4-FFF2-40B4-BE49-F238E27FC236}">
                <a16:creationId xmlns:a16="http://schemas.microsoft.com/office/drawing/2014/main" id="{660E9E4F-454F-4CBF-A551-5E820205BFF5}"/>
              </a:ext>
            </a:extLst>
          </p:cNvPr>
          <p:cNvSpPr/>
          <p:nvPr/>
        </p:nvSpPr>
        <p:spPr>
          <a:xfrm>
            <a:off x="198755" y="5457622"/>
            <a:ext cx="2937535"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Post-Redirect-Get </a:t>
            </a:r>
            <a:r>
              <a:rPr lang="ko-KR" altLang="en-US" b="1">
                <a:solidFill>
                  <a:schemeClr val="accent1">
                    <a:lumMod val="75000"/>
                  </a:schemeClr>
                </a:solidFill>
                <a:latin typeface="+mn-ea"/>
              </a:rPr>
              <a:t>패턴</a:t>
            </a:r>
          </a:p>
        </p:txBody>
      </p:sp>
      <p:sp>
        <p:nvSpPr>
          <p:cNvPr id="9" name="직사각형 8">
            <a:extLst>
              <a:ext uri="{FF2B5EF4-FFF2-40B4-BE49-F238E27FC236}">
                <a16:creationId xmlns:a16="http://schemas.microsoft.com/office/drawing/2014/main" id="{8A6C20C8-0515-4E7D-A85E-455022833655}"/>
              </a:ext>
            </a:extLst>
          </p:cNvPr>
          <p:cNvSpPr/>
          <p:nvPr/>
        </p:nvSpPr>
        <p:spPr>
          <a:xfrm>
            <a:off x="386818" y="5738766"/>
            <a:ext cx="11805182" cy="887615"/>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mn-ea"/>
              </a:rPr>
              <a:t>RedirectAttributes </a:t>
            </a:r>
            <a:r>
              <a:rPr lang="ko-KR" altLang="en-US" sz="1200">
                <a:latin typeface="+mn-ea"/>
              </a:rPr>
              <a:t>와 </a:t>
            </a:r>
            <a:r>
              <a:rPr lang="en-US" altLang="ko-KR" sz="1200">
                <a:latin typeface="+mn-ea"/>
              </a:rPr>
              <a:t>Flash Attributes</a:t>
            </a:r>
            <a:r>
              <a:rPr lang="ko-KR" altLang="en-US" sz="1200">
                <a:latin typeface="+mn-ea"/>
              </a:rPr>
              <a:t>는 주로 </a:t>
            </a:r>
            <a:r>
              <a:rPr lang="en-US" altLang="ko-KR" sz="1200">
                <a:latin typeface="+mn-ea"/>
              </a:rPr>
              <a:t>Post-Redirect-Get (PRG) </a:t>
            </a:r>
            <a:r>
              <a:rPr lang="ko-KR" altLang="en-US" sz="1200">
                <a:latin typeface="+mn-ea"/>
              </a:rPr>
              <a:t>패턴에서 유용하게 사용되는데</a:t>
            </a:r>
            <a:r>
              <a:rPr lang="en-US" altLang="ko-KR" sz="1200">
                <a:latin typeface="+mn-ea"/>
              </a:rPr>
              <a:t> </a:t>
            </a:r>
            <a:r>
              <a:rPr lang="ko-KR" altLang="en-US" sz="1200">
                <a:latin typeface="+mn-ea"/>
              </a:rPr>
              <a:t>사용자가 폼을 제출한 후</a:t>
            </a:r>
            <a:r>
              <a:rPr lang="en-US" altLang="ko-KR" sz="1200">
                <a:latin typeface="+mn-ea"/>
              </a:rPr>
              <a:t> </a:t>
            </a:r>
            <a:r>
              <a:rPr lang="ko-KR" altLang="en-US" sz="1200">
                <a:latin typeface="+mn-ea"/>
              </a:rPr>
              <a:t>같은 </a:t>
            </a:r>
            <a:r>
              <a:rPr lang="en-US" altLang="ko-KR" sz="1200">
                <a:latin typeface="+mn-ea"/>
              </a:rPr>
              <a:t>URL</a:t>
            </a:r>
            <a:r>
              <a:rPr lang="ko-KR" altLang="en-US" sz="1200">
                <a:latin typeface="+mn-ea"/>
              </a:rPr>
              <a:t>에서 폼을 다시 불러오는 대신 다른 페이지로 리다이렉트 시키는 패턴을 말한다</a:t>
            </a:r>
            <a:endParaRPr lang="en-US" altLang="ko-KR" sz="1200">
              <a:latin typeface="+mn-ea"/>
            </a:endParaRPr>
          </a:p>
          <a:p>
            <a:pPr marL="171450" indent="-171450">
              <a:lnSpc>
                <a:spcPct val="150000"/>
              </a:lnSpc>
              <a:buFont typeface="Arial" panose="020B0604020202020204" pitchFamily="34" charset="0"/>
              <a:buChar char="•"/>
            </a:pPr>
            <a:r>
              <a:rPr lang="ko-KR" altLang="en-US" sz="1200">
                <a:latin typeface="+mn-ea"/>
              </a:rPr>
              <a:t>이 패턴을 통해 중복 제출 방지 및</a:t>
            </a:r>
            <a:r>
              <a:rPr lang="en-US" altLang="ko-KR" sz="1200">
                <a:latin typeface="+mn-ea"/>
              </a:rPr>
              <a:t> </a:t>
            </a:r>
            <a:r>
              <a:rPr lang="ko-KR" altLang="en-US" sz="1200">
                <a:latin typeface="+mn-ea"/>
              </a:rPr>
              <a:t>리다이렉트된 페이지에서 </a:t>
            </a:r>
            <a:r>
              <a:rPr lang="en-US" altLang="ko-KR" sz="1200">
                <a:latin typeface="+mn-ea"/>
              </a:rPr>
              <a:t>Flash Attributes</a:t>
            </a:r>
            <a:r>
              <a:rPr lang="ko-KR" altLang="en-US" sz="1200">
                <a:latin typeface="+mn-ea"/>
              </a:rPr>
              <a:t>를 통해 성공 또는 에러 메시지를 전달하여 사용자에게 정보를 표시할 수 있다</a:t>
            </a:r>
            <a:endParaRPr lang="en-US" altLang="ko-KR" sz="1200">
              <a:latin typeface="+mn-ea"/>
            </a:endParaRPr>
          </a:p>
        </p:txBody>
      </p:sp>
      <p:sp>
        <p:nvSpPr>
          <p:cNvPr id="10" name="직사각형 9">
            <a:extLst>
              <a:ext uri="{FF2B5EF4-FFF2-40B4-BE49-F238E27FC236}">
                <a16:creationId xmlns:a16="http://schemas.microsoft.com/office/drawing/2014/main" id="{948EF254-5124-4F91-B756-6F7E95757AD0}"/>
              </a:ext>
            </a:extLst>
          </p:cNvPr>
          <p:cNvSpPr/>
          <p:nvPr/>
        </p:nvSpPr>
        <p:spPr>
          <a:xfrm>
            <a:off x="386818" y="4517245"/>
            <a:ext cx="11805182"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mn-ea"/>
              </a:rPr>
              <a:t>RedirectAttributes </a:t>
            </a:r>
            <a:r>
              <a:rPr lang="ko-KR" altLang="en-US" sz="1200">
                <a:latin typeface="+mn-ea"/>
              </a:rPr>
              <a:t>는 리다이렉트 요청 시 데이터를 안전하고 효율적으로 전달할 수 있도록 돕는 인터페이스로서 리다이렉트 요청 간에 필요한 데이터를 </a:t>
            </a:r>
            <a:r>
              <a:rPr lang="en-US" altLang="ko-KR" sz="1200">
                <a:latin typeface="+mn-ea"/>
              </a:rPr>
              <a:t>URL</a:t>
            </a:r>
            <a:r>
              <a:rPr lang="ko-KR" altLang="en-US" sz="1200">
                <a:latin typeface="+mn-ea"/>
              </a:rPr>
              <a:t>에 포함할 수 있으며</a:t>
            </a:r>
            <a:r>
              <a:rPr lang="en-US" altLang="ko-KR" sz="1200">
                <a:latin typeface="+mn-ea"/>
              </a:rPr>
              <a:t> Flash Attributes </a:t>
            </a:r>
            <a:r>
              <a:rPr lang="ko-KR" altLang="en-US" sz="1200">
                <a:latin typeface="+mn-ea"/>
              </a:rPr>
              <a:t>를 사용해서 </a:t>
            </a:r>
            <a:r>
              <a:rPr lang="en-US" altLang="ko-KR" sz="1200">
                <a:latin typeface="+mn-ea"/>
              </a:rPr>
              <a:t>URL</a:t>
            </a:r>
            <a:r>
              <a:rPr lang="ko-KR" altLang="en-US" sz="1200">
                <a:latin typeface="+mn-ea"/>
              </a:rPr>
              <a:t>에 표시되지 않도록 임시 데이터를 세션을 통해 전달할 수도 있다</a:t>
            </a:r>
            <a:endParaRPr lang="en-US" altLang="ko-KR" sz="1200">
              <a:latin typeface="+mn-ea"/>
            </a:endParaRPr>
          </a:p>
        </p:txBody>
      </p:sp>
    </p:spTree>
    <p:extLst>
      <p:ext uri="{BB962C8B-B14F-4D97-AF65-F5344CB8AC3E}">
        <p14:creationId xmlns:p14="http://schemas.microsoft.com/office/powerpoint/2010/main" val="1395018824"/>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직사각형 73">
            <a:extLst>
              <a:ext uri="{FF2B5EF4-FFF2-40B4-BE49-F238E27FC236}">
                <a16:creationId xmlns:a16="http://schemas.microsoft.com/office/drawing/2014/main" id="{42A0B23B-7003-43B2-A559-7C4A6F001EFB}"/>
              </a:ext>
            </a:extLst>
          </p:cNvPr>
          <p:cNvSpPr/>
          <p:nvPr/>
        </p:nvSpPr>
        <p:spPr>
          <a:xfrm>
            <a:off x="198756" y="89976"/>
            <a:ext cx="2466253"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RedirectAttributes</a:t>
            </a:r>
            <a:endParaRPr lang="ko-KR" altLang="en-US" b="1">
              <a:solidFill>
                <a:schemeClr val="accent1">
                  <a:lumMod val="75000"/>
                </a:schemeClr>
              </a:solidFill>
              <a:latin typeface="+mn-ea"/>
            </a:endParaRPr>
          </a:p>
        </p:txBody>
      </p:sp>
      <p:sp>
        <p:nvSpPr>
          <p:cNvPr id="12" name="직사각형 11">
            <a:extLst>
              <a:ext uri="{FF2B5EF4-FFF2-40B4-BE49-F238E27FC236}">
                <a16:creationId xmlns:a16="http://schemas.microsoft.com/office/drawing/2014/main" id="{E57D8191-9599-4F2E-A632-D9D4D83C9412}"/>
              </a:ext>
            </a:extLst>
          </p:cNvPr>
          <p:cNvSpPr/>
          <p:nvPr/>
        </p:nvSpPr>
        <p:spPr>
          <a:xfrm>
            <a:off x="4179169" y="823532"/>
            <a:ext cx="7231202" cy="1862689"/>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100"/>
              <a:t>자동 생성된 이름으로 플래시 속성을 추가한다</a:t>
            </a:r>
            <a:endParaRPr lang="en-US" altLang="ko-KR" sz="1100"/>
          </a:p>
          <a:p>
            <a:pPr marL="171450" indent="-171450">
              <a:lnSpc>
                <a:spcPct val="150000"/>
              </a:lnSpc>
              <a:buFont typeface="Arial" panose="020B0604020202020204" pitchFamily="34" charset="0"/>
              <a:buChar char="•"/>
            </a:pPr>
            <a:r>
              <a:rPr lang="ko-KR" altLang="en-US" sz="1100"/>
              <a:t>지정된 이름과 값을 </a:t>
            </a:r>
            <a:r>
              <a:rPr lang="en-US" altLang="ko-KR" sz="1100"/>
              <a:t>URL </a:t>
            </a:r>
            <a:r>
              <a:rPr lang="ko-KR" altLang="en-US" sz="1100"/>
              <a:t>쿼리 매개변수로 추가한다</a:t>
            </a:r>
            <a:endParaRPr lang="en-US" altLang="ko-KR" sz="1100"/>
          </a:p>
          <a:p>
            <a:pPr marL="171450" indent="-171450">
              <a:lnSpc>
                <a:spcPct val="150000"/>
              </a:lnSpc>
              <a:buFont typeface="Arial" panose="020B0604020202020204" pitchFamily="34" charset="0"/>
              <a:buChar char="•"/>
            </a:pPr>
            <a:r>
              <a:rPr lang="ko-KR" altLang="en-US" sz="1100"/>
              <a:t>객체의 이름을 자동 생성하여 </a:t>
            </a:r>
            <a:r>
              <a:rPr lang="en-US" altLang="ko-KR" sz="1100"/>
              <a:t>URL </a:t>
            </a:r>
            <a:r>
              <a:rPr lang="ko-KR" altLang="en-US" sz="1100"/>
              <a:t>쿼리 매개변수로 추가한다</a:t>
            </a:r>
            <a:endParaRPr lang="en-US" altLang="ko-KR" sz="1100">
              <a:latin typeface="+mn-ea"/>
            </a:endParaRPr>
          </a:p>
          <a:p>
            <a:pPr marL="171450" indent="-171450">
              <a:lnSpc>
                <a:spcPct val="150000"/>
              </a:lnSpc>
              <a:buFont typeface="Arial" panose="020B0604020202020204" pitchFamily="34" charset="0"/>
              <a:buChar char="•"/>
            </a:pPr>
            <a:r>
              <a:rPr lang="ko-KR" altLang="en-US" sz="1100"/>
              <a:t>여러 객체를 한 번에 </a:t>
            </a:r>
            <a:r>
              <a:rPr lang="en-US" altLang="ko-KR" sz="1100"/>
              <a:t>URL </a:t>
            </a:r>
            <a:r>
              <a:rPr lang="ko-KR" altLang="en-US" sz="1100"/>
              <a:t>쿼리 매개변수로 추가한다</a:t>
            </a:r>
            <a:endParaRPr lang="en-US" altLang="ko-KR" sz="1100"/>
          </a:p>
          <a:p>
            <a:pPr marL="171450" indent="-171450">
              <a:lnSpc>
                <a:spcPct val="150000"/>
              </a:lnSpc>
              <a:buFont typeface="Arial" panose="020B0604020202020204" pitchFamily="34" charset="0"/>
              <a:buChar char="•"/>
            </a:pPr>
            <a:r>
              <a:rPr lang="ko-KR" altLang="en-US" sz="1100"/>
              <a:t>이름과 값을 가진 플래시 속성을 추가하여 일회성 데이터로 사용한다</a:t>
            </a:r>
            <a:r>
              <a:rPr lang="en-US" altLang="ko-KR" sz="1100"/>
              <a:t>(URL</a:t>
            </a:r>
            <a:r>
              <a:rPr lang="ko-KR" altLang="en-US" sz="1100"/>
              <a:t>에 노출되지 않음</a:t>
            </a:r>
            <a:r>
              <a:rPr lang="en-US" altLang="ko-KR" sz="1100"/>
              <a:t>).</a:t>
            </a:r>
          </a:p>
          <a:p>
            <a:pPr marL="171450" indent="-171450">
              <a:lnSpc>
                <a:spcPct val="150000"/>
              </a:lnSpc>
              <a:buFont typeface="Arial" panose="020B0604020202020204" pitchFamily="34" charset="0"/>
              <a:buChar char="•"/>
            </a:pPr>
            <a:r>
              <a:rPr lang="ko-KR" altLang="en-US" sz="1100"/>
              <a:t>현재 플래시 속성들을 반환한다</a:t>
            </a:r>
            <a:endParaRPr lang="en-US" altLang="ko-KR" sz="1100"/>
          </a:p>
          <a:p>
            <a:pPr marL="171450" indent="-171450">
              <a:lnSpc>
                <a:spcPct val="150000"/>
              </a:lnSpc>
              <a:spcBef>
                <a:spcPts val="300"/>
              </a:spcBef>
              <a:buFont typeface="Arial" panose="020B0604020202020204" pitchFamily="34" charset="0"/>
              <a:buChar char="•"/>
            </a:pPr>
            <a:r>
              <a:rPr lang="ko-KR" altLang="en-US" sz="1100"/>
              <a:t>기존 속성을 유지하며 새로운 속성을 덧붙인다</a:t>
            </a:r>
            <a:endParaRPr lang="en-US" altLang="ko-KR" sz="1100"/>
          </a:p>
        </p:txBody>
      </p:sp>
      <p:pic>
        <p:nvPicPr>
          <p:cNvPr id="11" name="그림 10">
            <a:extLst>
              <a:ext uri="{FF2B5EF4-FFF2-40B4-BE49-F238E27FC236}">
                <a16:creationId xmlns:a16="http://schemas.microsoft.com/office/drawing/2014/main" id="{0D2F5511-37B3-4BBC-87BB-72DD0E171114}"/>
              </a:ext>
            </a:extLst>
          </p:cNvPr>
          <p:cNvPicPr>
            <a:picLocks noChangeAspect="1"/>
          </p:cNvPicPr>
          <p:nvPr/>
        </p:nvPicPr>
        <p:blipFill>
          <a:blip r:embed="rId3"/>
          <a:stretch>
            <a:fillRect/>
          </a:stretch>
        </p:blipFill>
        <p:spPr>
          <a:xfrm>
            <a:off x="593766" y="506809"/>
            <a:ext cx="3585403" cy="2176443"/>
          </a:xfrm>
          <a:prstGeom prst="rect">
            <a:avLst/>
          </a:prstGeom>
        </p:spPr>
      </p:pic>
      <p:sp>
        <p:nvSpPr>
          <p:cNvPr id="2" name="Rectangle 1">
            <a:extLst>
              <a:ext uri="{FF2B5EF4-FFF2-40B4-BE49-F238E27FC236}">
                <a16:creationId xmlns:a16="http://schemas.microsoft.com/office/drawing/2014/main" id="{AEC0FB32-2ECD-4B6E-BE7B-37E85CA3BD0D}"/>
              </a:ext>
            </a:extLst>
          </p:cNvPr>
          <p:cNvSpPr>
            <a:spLocks noChangeArrowheads="1"/>
          </p:cNvSpPr>
          <p:nvPr/>
        </p:nvSpPr>
        <p:spPr bwMode="auto">
          <a:xfrm>
            <a:off x="593766" y="3360510"/>
            <a:ext cx="6210796" cy="3361882"/>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@PostMapping</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"/user/save"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56A8F5"/>
                </a:solidFill>
                <a:effectLst/>
                <a:latin typeface="Arial Unicode MS"/>
                <a:ea typeface="JetBrains Mono"/>
              </a:rPr>
              <a:t>saveUser</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B3AE60"/>
                </a:solidFill>
                <a:effectLst/>
                <a:latin typeface="Arial Unicode MS"/>
                <a:ea typeface="JetBrains Mono"/>
              </a:rPr>
              <a:t>@ModelAttribute</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"user"</a:t>
            </a:r>
            <a:r>
              <a:rPr kumimoji="0" lang="ko-KR" altLang="ko-KR" sz="1100" b="0" i="0" u="none" strike="noStrike" cap="none" normalizeH="0" baseline="0">
                <a:ln>
                  <a:noFill/>
                </a:ln>
                <a:solidFill>
                  <a:srgbClr val="BCBEC4"/>
                </a:solidFill>
                <a:effectLst/>
                <a:latin typeface="Arial Unicode MS"/>
                <a:ea typeface="JetBrains Mono"/>
              </a:rPr>
              <a:t>) User user, RedirectAttributes redirectAttributes) {</a:t>
            </a:r>
            <a:br>
              <a:rPr kumimoji="0" lang="ko-KR" altLang="ko-KR" sz="1100" b="0" i="0" u="none" strike="noStrike" cap="none" normalizeH="0" baseline="0">
                <a:ln>
                  <a:noFill/>
                </a:ln>
                <a:solidFill>
                  <a:srgbClr val="7A7E85"/>
                </a:solidFill>
                <a:effectLst/>
                <a:latin typeface="Arial Unicode MS"/>
                <a:ea typeface="JetBrains Mono"/>
              </a:rPr>
            </a:b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userService.save(user);</a:t>
            </a:r>
            <a:endParaRPr kumimoji="0" lang="en-US" altLang="ko-KR" sz="11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lang="en-US" altLang="ko-KR" sz="1100">
                <a:solidFill>
                  <a:srgbClr val="BCBEC4"/>
                </a:solidFill>
                <a:latin typeface="Arial Unicode MS"/>
                <a:ea typeface="JetBrains Mono"/>
              </a:rPr>
              <a:t>     </a:t>
            </a:r>
            <a:r>
              <a:rPr lang="en-US" altLang="ko-KR" sz="1100">
                <a:solidFill>
                  <a:schemeClr val="bg1">
                    <a:lumMod val="50000"/>
                  </a:schemeClr>
                </a:solidFill>
                <a:latin typeface="Arial Unicode MS"/>
                <a:ea typeface="JetBrains Mono"/>
              </a:rPr>
              <a:t>// URL </a:t>
            </a:r>
            <a:r>
              <a:rPr lang="ko-KR" altLang="en-US" sz="1100">
                <a:solidFill>
                  <a:schemeClr val="bg1">
                    <a:lumMod val="50000"/>
                  </a:schemeClr>
                </a:solidFill>
                <a:latin typeface="Arial Unicode MS"/>
                <a:ea typeface="JetBrains Mono"/>
              </a:rPr>
              <a:t>에 파라미터 값 노출</a:t>
            </a:r>
            <a:endParaRPr kumimoji="0" lang="en-US" altLang="ko-KR" sz="11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lang="en-US" altLang="ko-KR" sz="1100">
                <a:solidFill>
                  <a:srgbClr val="BCBEC4"/>
                </a:solidFill>
                <a:latin typeface="Arial Unicode MS"/>
                <a:ea typeface="JetBrains Mono"/>
              </a:rPr>
              <a:t>    redirectAttributes.addAttribute("userId", user.getId()); </a:t>
            </a: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lang="en-US" altLang="ko-KR" sz="1100">
                <a:solidFill>
                  <a:schemeClr val="bg1">
                    <a:lumMod val="50000"/>
                  </a:schemeClr>
                </a:solidFill>
                <a:latin typeface="Arial Unicode MS"/>
                <a:ea typeface="JetBrains Mono"/>
              </a:rPr>
              <a:t>// URL </a:t>
            </a:r>
            <a:r>
              <a:rPr lang="ko-KR" altLang="en-US" sz="1100">
                <a:solidFill>
                  <a:schemeClr val="bg1">
                    <a:lumMod val="50000"/>
                  </a:schemeClr>
                </a:solidFill>
                <a:latin typeface="Arial Unicode MS"/>
                <a:ea typeface="JetBrains Mono"/>
              </a:rPr>
              <a:t>에 파라미터 값 노출되지 않음</a:t>
            </a:r>
            <a:endParaRPr kumimoji="0" lang="en-US" altLang="ko-KR" sz="11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lang="en-US" altLang="ko-KR" sz="1100">
                <a:solidFill>
                  <a:srgbClr val="BCBEC4"/>
                </a:solidFill>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redirectAttributes.addFlashAttribute(</a:t>
            </a:r>
            <a:r>
              <a:rPr kumimoji="0" lang="ko-KR" altLang="ko-KR" sz="1100" b="0" i="0" u="none" strike="noStrike" cap="none" normalizeH="0" baseline="0">
                <a:ln>
                  <a:noFill/>
                </a:ln>
                <a:solidFill>
                  <a:srgbClr val="6AAB73"/>
                </a:solidFill>
                <a:effectLst/>
                <a:latin typeface="Arial Unicode MS"/>
                <a:ea typeface="JetBrains Mono"/>
              </a:rPr>
              <a:t>"message"</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사용자가 성공적으로 저장되었습니다</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en-US"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6AAB73"/>
                </a:solidFill>
                <a:effectLst/>
                <a:latin typeface="Arial Unicode MS"/>
                <a:ea typeface="JetBrains Mono"/>
              </a:rPr>
              <a:t>"redirect:/user/success"</a:t>
            </a:r>
            <a:r>
              <a:rPr kumimoji="0" lang="ko-KR" altLang="ko-KR" sz="1100" b="0" i="0" u="none" strike="noStrike" cap="none" normalizeH="0" baseline="0">
                <a:ln>
                  <a:noFill/>
                </a:ln>
                <a:solidFill>
                  <a:srgbClr val="BCBEC4"/>
                </a:solidFill>
                <a:effectLst/>
                <a:latin typeface="Arial Unicode MS"/>
                <a:ea typeface="JetBrains Mono"/>
              </a:rPr>
              <a:t>;</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리다이렉트</a:t>
            </a:r>
            <a:r>
              <a:rPr kumimoji="0" lang="ko-KR" altLang="ko-KR" sz="1100" b="0" i="0" u="none" strike="noStrike" cap="none" normalizeH="0" baseline="0">
                <a:ln>
                  <a:noFill/>
                </a:ln>
                <a:solidFill>
                  <a:srgbClr val="7A7E85"/>
                </a:solidFill>
                <a:effectLst/>
                <a:latin typeface="Arial Unicode MS"/>
                <a:ea typeface="JetBrains Mono"/>
              </a:rPr>
              <a:t> - PRG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패턴 적용</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7A7E85"/>
                </a:solidFill>
                <a:effectLst/>
                <a:latin typeface="Arial Unicode MS"/>
                <a:ea typeface="JetBrains Mono"/>
              </a:rPr>
            </a:br>
            <a:r>
              <a:rPr kumimoji="0" lang="ko-KR" altLang="ko-KR" sz="1100" b="0" i="0" u="none" strike="noStrike" cap="none" normalizeH="0" baseline="0">
                <a:ln>
                  <a:noFill/>
                </a:ln>
                <a:solidFill>
                  <a:srgbClr val="B3AE60"/>
                </a:solidFill>
                <a:effectLst/>
                <a:latin typeface="Arial Unicode MS"/>
                <a:ea typeface="JetBrains Mono"/>
              </a:rPr>
              <a:t>@GetMapping</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"/user/success"</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56A8F5"/>
                </a:solidFill>
                <a:effectLst/>
                <a:latin typeface="Arial Unicode MS"/>
                <a:ea typeface="JetBrains Mono"/>
              </a:rPr>
              <a:t>successPage</a:t>
            </a:r>
            <a:r>
              <a:rPr kumimoji="0" lang="ko-KR" altLang="ko-KR" sz="1100" b="0" i="0" u="none" strike="noStrike" cap="none" normalizeH="0" baseline="0">
                <a:ln>
                  <a:noFill/>
                </a:ln>
                <a:solidFill>
                  <a:srgbClr val="BCBEC4"/>
                </a:solidFill>
                <a:effectLst/>
                <a:latin typeface="Arial Unicode MS"/>
                <a:ea typeface="JetBrains Mono"/>
              </a:rPr>
              <a:t>(Model model)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6AAB73"/>
                </a:solidFill>
                <a:effectLst/>
                <a:latin typeface="Arial Unicode MS"/>
                <a:ea typeface="JetBrains Mono"/>
              </a:rPr>
              <a:t>"successPage"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7" name="직사각형 6">
            <a:extLst>
              <a:ext uri="{FF2B5EF4-FFF2-40B4-BE49-F238E27FC236}">
                <a16:creationId xmlns:a16="http://schemas.microsoft.com/office/drawing/2014/main" id="{2FF68289-D37C-4434-B262-FB0A4EE925BD}"/>
              </a:ext>
            </a:extLst>
          </p:cNvPr>
          <p:cNvSpPr/>
          <p:nvPr/>
        </p:nvSpPr>
        <p:spPr>
          <a:xfrm>
            <a:off x="198756" y="2943677"/>
            <a:ext cx="147829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구현 예제</a:t>
            </a:r>
          </a:p>
        </p:txBody>
      </p:sp>
      <p:sp>
        <p:nvSpPr>
          <p:cNvPr id="3" name="Rectangle 2">
            <a:extLst>
              <a:ext uri="{FF2B5EF4-FFF2-40B4-BE49-F238E27FC236}">
                <a16:creationId xmlns:a16="http://schemas.microsoft.com/office/drawing/2014/main" id="{0CC2F466-DE49-450C-AEBC-B60731ED0686}"/>
              </a:ext>
            </a:extLst>
          </p:cNvPr>
          <p:cNvSpPr>
            <a:spLocks noChangeArrowheads="1"/>
          </p:cNvSpPr>
          <p:nvPr/>
        </p:nvSpPr>
        <p:spPr bwMode="auto">
          <a:xfrm>
            <a:off x="7012380" y="3360510"/>
            <a:ext cx="3841668" cy="2600135"/>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&lt;!DOCTYPE html&gt;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16BAAC"/>
                </a:solidFill>
                <a:effectLst/>
                <a:latin typeface="Arial Unicode MS"/>
                <a:ea typeface="JetBrains Mono"/>
              </a:rPr>
              <a:t>html</a:t>
            </a:r>
            <a:r>
              <a:rPr kumimoji="0" lang="ko-KR" altLang="ko-KR" sz="1100" b="0" i="0" u="none" strike="noStrike" cap="none" normalizeH="0" baseline="0">
                <a:ln>
                  <a:noFill/>
                </a:ln>
                <a:solidFill>
                  <a:srgbClr val="BCBEC4"/>
                </a:solidFill>
                <a:effectLst/>
                <a:latin typeface="Arial Unicode MS"/>
                <a:ea typeface="JetBrains Mono"/>
              </a:rPr>
              <a:t>&gt;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16BAAC"/>
                </a:solidFill>
                <a:effectLst/>
                <a:latin typeface="Arial Unicode MS"/>
                <a:ea typeface="JetBrains Mono"/>
              </a:rPr>
              <a:t>body</a:t>
            </a:r>
            <a:r>
              <a:rPr kumimoji="0" lang="ko-KR" altLang="ko-KR" sz="1100" b="0" i="0" u="none" strike="noStrike" cap="none" normalizeH="0" baseline="0">
                <a:ln>
                  <a:noFill/>
                </a:ln>
                <a:solidFill>
                  <a:srgbClr val="BCBEC4"/>
                </a:solidFill>
                <a:effectLst/>
                <a:latin typeface="Arial Unicode MS"/>
                <a:ea typeface="JetBrains Mono"/>
              </a:rPr>
              <a:t>&gt;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&lt;!-- </a:t>
            </a:r>
            <a:r>
              <a:rPr kumimoji="0" lang="ko-KR" altLang="ko-KR" sz="11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플래시 속성에서 메시지를 읽어와 표시 </a:t>
            </a:r>
            <a:r>
              <a:rPr kumimoji="0" lang="ko-KR" altLang="ko-KR" sz="1100" b="0" i="0" u="none" strike="noStrike" cap="none" normalizeH="0" baseline="0">
                <a:ln>
                  <a:noFill/>
                </a:ln>
                <a:solidFill>
                  <a:srgbClr val="BCBEC4"/>
                </a:solidFill>
                <a:effectLst/>
                <a:latin typeface="Arial Unicode MS"/>
                <a:ea typeface="JetBrains Mono"/>
              </a:rPr>
              <a:t>--&gt;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&lt;</a:t>
            </a:r>
            <a:r>
              <a:rPr kumimoji="0" lang="ko-KR" altLang="ko-KR" sz="1100" b="0" i="0" u="none" strike="noStrike" cap="none" normalizeH="0" baseline="0">
                <a:ln>
                  <a:noFill/>
                </a:ln>
                <a:solidFill>
                  <a:srgbClr val="16BAAC"/>
                </a:solidFill>
                <a:effectLst/>
                <a:latin typeface="Arial Unicode MS"/>
                <a:ea typeface="JetBrains Mono"/>
              </a:rPr>
              <a:t>div </a:t>
            </a:r>
            <a:r>
              <a:rPr kumimoji="0" lang="ko-KR" altLang="ko-KR" sz="1100" b="0" i="0" u="none" strike="noStrike" cap="none" normalizeH="0" baseline="0">
                <a:ln>
                  <a:noFill/>
                </a:ln>
                <a:solidFill>
                  <a:srgbClr val="BCBEC4"/>
                </a:solidFill>
                <a:effectLst/>
                <a:latin typeface="Arial Unicode MS"/>
                <a:ea typeface="JetBrains Mono"/>
              </a:rPr>
              <a:t>th:</a:t>
            </a:r>
            <a:r>
              <a:rPr kumimoji="0" lang="ko-KR" altLang="ko-KR" sz="1100" b="0" i="0" u="none" strike="noStrike" cap="none" normalizeH="0" baseline="0">
                <a:ln>
                  <a:noFill/>
                </a:ln>
                <a:solidFill>
                  <a:srgbClr val="CF8E6D"/>
                </a:solidFill>
                <a:effectLst/>
                <a:latin typeface="Arial Unicode MS"/>
                <a:ea typeface="JetBrains Mono"/>
              </a:rPr>
              <a:t>if</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"${message}"</a:t>
            </a:r>
            <a:r>
              <a:rPr kumimoji="0" lang="ko-KR" altLang="ko-KR" sz="1100" b="0" i="0" u="none" strike="noStrike" cap="none" normalizeH="0" baseline="0">
                <a:ln>
                  <a:noFill/>
                </a:ln>
                <a:solidFill>
                  <a:srgbClr val="BCBEC4"/>
                </a:solidFill>
                <a:effectLst/>
                <a:latin typeface="Arial Unicode MS"/>
                <a:ea typeface="JetBrains Mono"/>
              </a:rPr>
              <a:t>&gt;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&lt;</a:t>
            </a:r>
            <a:r>
              <a:rPr kumimoji="0" lang="ko-KR" altLang="ko-KR" sz="1100" b="0" i="0" u="none" strike="noStrike" cap="none" normalizeH="0" baseline="0">
                <a:ln>
                  <a:noFill/>
                </a:ln>
                <a:solidFill>
                  <a:srgbClr val="16BAAC"/>
                </a:solidFill>
                <a:effectLst/>
                <a:latin typeface="Arial Unicode MS"/>
                <a:ea typeface="JetBrains Mono"/>
              </a:rPr>
              <a:t>p </a:t>
            </a:r>
            <a:r>
              <a:rPr kumimoji="0" lang="ko-KR" altLang="ko-KR" sz="1100" b="0" i="0" u="none" strike="noStrike" cap="none" normalizeH="0" baseline="0">
                <a:ln>
                  <a:noFill/>
                </a:ln>
                <a:solidFill>
                  <a:srgbClr val="BCBEC4"/>
                </a:solidFill>
                <a:effectLst/>
                <a:latin typeface="Arial Unicode MS"/>
                <a:ea typeface="JetBrains Mono"/>
              </a:rPr>
              <a:t>th:text=</a:t>
            </a:r>
            <a:r>
              <a:rPr kumimoji="0" lang="ko-KR" altLang="ko-KR" sz="1100" b="0" i="0" u="none" strike="noStrike" cap="none" normalizeH="0" baseline="0">
                <a:ln>
                  <a:noFill/>
                </a:ln>
                <a:solidFill>
                  <a:srgbClr val="6AAB73"/>
                </a:solidFill>
                <a:effectLst/>
                <a:latin typeface="Arial Unicode MS"/>
                <a:ea typeface="JetBrains Mono"/>
              </a:rPr>
              <a:t>"${message}"</a:t>
            </a:r>
            <a:r>
              <a:rPr kumimoji="0" lang="ko-KR" altLang="ko-KR" sz="1100" b="0" i="0" u="none" strike="noStrike" cap="none" normalizeH="0" baseline="0">
                <a:ln>
                  <a:noFill/>
                </a:ln>
                <a:solidFill>
                  <a:srgbClr val="BCBEC4"/>
                </a:solidFill>
                <a:effectLst/>
                <a:latin typeface="Arial Unicode MS"/>
                <a:ea typeface="JetBrains Mono"/>
              </a:rPr>
              <a:t>&gt;&lt;/p&gt;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&lt;/div&gt;</a:t>
            </a:r>
            <a:endParaRPr kumimoji="0" lang="en-US" altLang="ko-KR" sz="11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lang="en-US" altLang="ko-KR" sz="1100">
                <a:solidFill>
                  <a:srgbClr val="BCBEC4"/>
                </a:solidFill>
                <a:latin typeface="Arial Unicode MS"/>
                <a:ea typeface="JetBrains Mono"/>
              </a:rPr>
              <a:t>    &lt;p&gt;User ID: &lt;span th:text="</a:t>
            </a:r>
            <a:r>
              <a:rPr lang="en-US" altLang="ko-KR" sz="1100">
                <a:solidFill>
                  <a:srgbClr val="92D050"/>
                </a:solidFill>
                <a:latin typeface="Arial Unicode MS"/>
                <a:ea typeface="JetBrains Mono"/>
              </a:rPr>
              <a:t>${userId}</a:t>
            </a:r>
            <a:r>
              <a:rPr lang="en-US" altLang="ko-KR" sz="1100">
                <a:solidFill>
                  <a:srgbClr val="BCBEC4"/>
                </a:solidFill>
                <a:latin typeface="Arial Unicode MS"/>
                <a:ea typeface="JetBrains Mono"/>
              </a:rPr>
              <a:t>"&gt;&lt;/span&gt;&lt;/p&gt;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&lt;/body&gt;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C77DBB"/>
                </a:solidFill>
                <a:effectLst/>
                <a:latin typeface="Arial Unicode MS"/>
                <a:ea typeface="JetBrains Mono"/>
              </a:rPr>
              <a:t>html</a:t>
            </a:r>
            <a:r>
              <a:rPr kumimoji="0" lang="ko-KR" altLang="ko-KR" sz="1100" b="0" i="0" u="none" strike="noStrike" cap="none" normalizeH="0" baseline="0">
                <a:ln>
                  <a:noFill/>
                </a:ln>
                <a:solidFill>
                  <a:srgbClr val="BCBEC4"/>
                </a:solidFill>
                <a:effectLst/>
                <a:latin typeface="Arial Unicode MS"/>
                <a:ea typeface="JetBrains Mono"/>
              </a:rPr>
              <a:t>&gt;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705345594"/>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A37295-0750-35F1-6AE1-459145293594}"/>
            </a:ext>
          </a:extLst>
        </p:cNvPr>
        <p:cNvGrpSpPr/>
        <p:nvPr/>
      </p:nvGrpSpPr>
      <p:grpSpPr>
        <a:xfrm>
          <a:off x="0" y="0"/>
          <a:ext cx="0" cy="0"/>
          <a:chOff x="0" y="0"/>
          <a:chExt cx="0" cy="0"/>
        </a:xfrm>
      </p:grpSpPr>
      <p:sp>
        <p:nvSpPr>
          <p:cNvPr id="4" name="Rectangle 1">
            <a:extLst>
              <a:ext uri="{FF2B5EF4-FFF2-40B4-BE49-F238E27FC236}">
                <a16:creationId xmlns:a16="http://schemas.microsoft.com/office/drawing/2014/main" id="{370D38DB-0125-0138-9700-448811F239B5}"/>
              </a:ext>
            </a:extLst>
          </p:cNvPr>
          <p:cNvSpPr>
            <a:spLocks noChangeArrowheads="1"/>
          </p:cNvSpPr>
          <p:nvPr/>
        </p:nvSpPr>
        <p:spPr bwMode="auto">
          <a:xfrm>
            <a:off x="492201" y="887123"/>
            <a:ext cx="6942222" cy="338214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B3AE60"/>
                </a:solidFill>
                <a:effectLst/>
                <a:latin typeface="Arial Unicode MS"/>
                <a:ea typeface="JetBrains Mono"/>
              </a:rPr>
              <a:t>@PostMapping</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6AAB73"/>
                </a:solidFill>
                <a:effectLst/>
                <a:latin typeface="Arial Unicode MS"/>
                <a:ea typeface="JetBrains Mono"/>
              </a:rPr>
              <a:t>"/user/save"</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CF8E6D"/>
                </a:solidFill>
                <a:effectLst/>
                <a:latin typeface="Arial Unicode MS"/>
                <a:ea typeface="JetBrains Mono"/>
              </a:rPr>
              <a:t>public </a:t>
            </a:r>
            <a:r>
              <a:rPr kumimoji="0" lang="ko-KR" altLang="ko-KR" sz="1200" b="0" i="0" u="none" strike="noStrike" cap="none" normalizeH="0" baseline="0">
                <a:ln>
                  <a:noFill/>
                </a:ln>
                <a:solidFill>
                  <a:srgbClr val="BCBEC4"/>
                </a:solidFill>
                <a:effectLst/>
                <a:latin typeface="Arial Unicode MS"/>
                <a:ea typeface="JetBrains Mono"/>
              </a:rPr>
              <a:t>String </a:t>
            </a:r>
            <a:r>
              <a:rPr kumimoji="0" lang="ko-KR" altLang="ko-KR" sz="1200" b="0" i="0" u="none" strike="noStrike" cap="none" normalizeH="0" baseline="0">
                <a:ln>
                  <a:noFill/>
                </a:ln>
                <a:solidFill>
                  <a:srgbClr val="56A8F5"/>
                </a:solidFill>
                <a:effectLst/>
                <a:latin typeface="Arial Unicode MS"/>
                <a:ea typeface="JetBrains Mono"/>
              </a:rPr>
              <a:t>saveUser</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B3AE60"/>
                </a:solidFill>
                <a:effectLst/>
                <a:latin typeface="Arial Unicode MS"/>
                <a:ea typeface="JetBrains Mono"/>
              </a:rPr>
              <a:t>@ModelAttribute</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6AAB73"/>
                </a:solidFill>
                <a:effectLst/>
                <a:latin typeface="Arial Unicode MS"/>
                <a:ea typeface="JetBrains Mono"/>
              </a:rPr>
              <a:t>"user"</a:t>
            </a:r>
            <a:r>
              <a:rPr kumimoji="0" lang="ko-KR" altLang="ko-KR" sz="1200" b="0" i="0" u="none" strike="noStrike" cap="none" normalizeH="0" baseline="0">
                <a:ln>
                  <a:noFill/>
                </a:ln>
                <a:solidFill>
                  <a:srgbClr val="BCBEC4"/>
                </a:solidFill>
                <a:effectLst/>
                <a:latin typeface="Arial Unicode MS"/>
                <a:ea typeface="JetBrains Mono"/>
              </a:rPr>
              <a:t>) User user, RedirectAttributes redirectAttributes) {</a:t>
            </a:r>
            <a:br>
              <a:rPr kumimoji="0" lang="ko-KR" altLang="ko-KR" sz="1200" b="0" i="0" u="none" strike="noStrike" cap="none" normalizeH="0" baseline="0">
                <a:ln>
                  <a:noFill/>
                </a:ln>
                <a:solidFill>
                  <a:srgbClr val="7A7E85"/>
                </a:solidFill>
                <a:effectLst/>
                <a:latin typeface="Arial Unicode MS"/>
                <a:ea typeface="JetBrains Mono"/>
              </a:rPr>
            </a:br>
            <a:r>
              <a:rPr kumimoji="0" lang="ko-KR" altLang="ko-KR" sz="1200" b="0" i="0" u="none" strike="noStrike" cap="none" normalizeH="0" baseline="0">
                <a:ln>
                  <a:noFill/>
                </a:ln>
                <a:solidFill>
                  <a:srgbClr val="7A7E85"/>
                </a:solidFill>
                <a:effectLst/>
                <a:latin typeface="Arial Unicode MS"/>
                <a:ea typeface="JetBrains Mono"/>
              </a:rPr>
              <a:t>    </a:t>
            </a:r>
            <a:r>
              <a:rPr kumimoji="0" lang="ko-KR" altLang="ko-KR" sz="1200" b="0" i="0" u="none" strike="noStrike" cap="none" normalizeH="0" baseline="0">
                <a:ln>
                  <a:noFill/>
                </a:ln>
                <a:solidFill>
                  <a:srgbClr val="BCBEC4"/>
                </a:solidFill>
                <a:effectLst/>
                <a:latin typeface="Arial Unicode MS"/>
                <a:ea typeface="JetBrains Mono"/>
              </a:rPr>
              <a:t>userService.save(user);</a:t>
            </a:r>
            <a:endParaRPr kumimoji="0" lang="en-US" altLang="ko-KR" sz="12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lang="en-US" altLang="ko-KR" sz="1200">
                <a:solidFill>
                  <a:srgbClr val="BCBEC4"/>
                </a:solidFill>
                <a:latin typeface="Arial Unicode MS"/>
                <a:ea typeface="JetBrains Mono"/>
              </a:rPr>
              <a:t>     </a:t>
            </a:r>
            <a:r>
              <a:rPr lang="en-US" altLang="ko-KR" sz="1200">
                <a:solidFill>
                  <a:schemeClr val="bg1">
                    <a:lumMod val="50000"/>
                  </a:schemeClr>
                </a:solidFill>
                <a:latin typeface="Arial Unicode MS"/>
                <a:ea typeface="JetBrains Mono"/>
              </a:rPr>
              <a:t>// URL </a:t>
            </a:r>
            <a:r>
              <a:rPr lang="ko-KR" altLang="en-US" sz="1200">
                <a:solidFill>
                  <a:schemeClr val="bg1">
                    <a:lumMod val="50000"/>
                  </a:schemeClr>
                </a:solidFill>
                <a:latin typeface="Arial Unicode MS"/>
                <a:ea typeface="JetBrains Mono"/>
              </a:rPr>
              <a:t>에 파라미터 값 노출</a:t>
            </a:r>
            <a:endParaRPr kumimoji="0" lang="en-US" altLang="ko-KR" sz="12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lang="en-US" altLang="ko-KR" sz="1200">
                <a:solidFill>
                  <a:srgbClr val="BCBEC4"/>
                </a:solidFill>
                <a:latin typeface="Arial Unicode MS"/>
                <a:ea typeface="JetBrains Mono"/>
              </a:rPr>
              <a:t>    redirectAttributes.addAttribute("userId", user.getId()); </a:t>
            </a:r>
            <a:b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en-US"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200" b="0" i="0" u="none" strike="noStrike" cap="none" normalizeH="0" baseline="0">
                <a:ln>
                  <a:noFill/>
                </a:ln>
                <a:solidFill>
                  <a:srgbClr val="CF8E6D"/>
                </a:solidFill>
                <a:effectLst/>
                <a:latin typeface="Arial Unicode MS"/>
                <a:ea typeface="JetBrains Mono"/>
              </a:rPr>
              <a:t>return </a:t>
            </a:r>
            <a:r>
              <a:rPr kumimoji="0" lang="ko-KR" altLang="ko-KR" sz="1200" b="0" i="0" u="none" strike="noStrike" cap="none" normalizeH="0" baseline="0">
                <a:ln>
                  <a:noFill/>
                </a:ln>
                <a:solidFill>
                  <a:srgbClr val="6AAB73"/>
                </a:solidFill>
                <a:effectLst/>
                <a:latin typeface="Arial Unicode MS"/>
                <a:ea typeface="JetBrains Mono"/>
              </a:rPr>
              <a:t>"redirect:/user/success"</a:t>
            </a:r>
            <a:r>
              <a:rPr kumimoji="0" lang="ko-KR" altLang="ko-KR" sz="1200" b="0" i="0" u="none" strike="noStrike" cap="none" normalizeH="0" baseline="0">
                <a:ln>
                  <a:noFill/>
                </a:ln>
                <a:solidFill>
                  <a:srgbClr val="BCBEC4"/>
                </a:solidFill>
                <a:effectLst/>
                <a:latin typeface="Arial Unicode MS"/>
                <a:ea typeface="JetBrains Mono"/>
              </a:rPr>
              <a:t>;</a:t>
            </a:r>
            <a:r>
              <a:rPr kumimoji="0" lang="en-US"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7A7E85"/>
                </a:solidFill>
                <a:effectLst/>
                <a:latin typeface="Arial Unicode MS"/>
                <a:ea typeface="JetBrains Mono"/>
              </a:rPr>
              <a:t>// </a:t>
            </a:r>
            <a: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리다이렉트</a:t>
            </a:r>
            <a:r>
              <a:rPr kumimoji="0" lang="ko-KR" altLang="ko-KR" sz="1200" b="0" i="0" u="none" strike="noStrike" cap="none" normalizeH="0" baseline="0">
                <a:ln>
                  <a:noFill/>
                </a:ln>
                <a:solidFill>
                  <a:srgbClr val="7A7E85"/>
                </a:solidFill>
                <a:effectLst/>
                <a:latin typeface="Arial Unicode MS"/>
                <a:ea typeface="JetBrains Mono"/>
              </a:rPr>
              <a:t> - PRG </a:t>
            </a:r>
            <a: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패턴 적용</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7A7E85"/>
                </a:solidFill>
                <a:effectLst/>
                <a:latin typeface="Arial Unicode MS"/>
                <a:ea typeface="JetBrains Mono"/>
              </a:rPr>
            </a:br>
            <a:r>
              <a:rPr kumimoji="0" lang="ko-KR" altLang="ko-KR" sz="1200" b="0" i="0" u="none" strike="noStrike" cap="none" normalizeH="0" baseline="0">
                <a:ln>
                  <a:noFill/>
                </a:ln>
                <a:solidFill>
                  <a:srgbClr val="B3AE60"/>
                </a:solidFill>
                <a:effectLst/>
                <a:latin typeface="Arial Unicode MS"/>
                <a:ea typeface="JetBrains Mono"/>
              </a:rPr>
              <a:t>@GetMapping</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6AAB73"/>
                </a:solidFill>
                <a:effectLst/>
                <a:latin typeface="Arial Unicode MS"/>
                <a:ea typeface="JetBrains Mono"/>
              </a:rPr>
              <a:t>"/user/success"</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CF8E6D"/>
                </a:solidFill>
                <a:effectLst/>
                <a:latin typeface="Arial Unicode MS"/>
                <a:ea typeface="JetBrains Mono"/>
              </a:rPr>
              <a:t>public </a:t>
            </a:r>
            <a:r>
              <a:rPr kumimoji="0" lang="ko-KR" altLang="ko-KR" sz="1200" b="0" i="0" u="none" strike="noStrike" cap="none" normalizeH="0" baseline="0">
                <a:ln>
                  <a:noFill/>
                </a:ln>
                <a:solidFill>
                  <a:srgbClr val="BCBEC4"/>
                </a:solidFill>
                <a:effectLst/>
                <a:latin typeface="Arial Unicode MS"/>
                <a:ea typeface="JetBrains Mono"/>
              </a:rPr>
              <a:t>String </a:t>
            </a:r>
            <a:r>
              <a:rPr kumimoji="0" lang="ko-KR" altLang="ko-KR" sz="1200" b="0" i="0" u="none" strike="noStrike" cap="none" normalizeH="0" baseline="0">
                <a:ln>
                  <a:noFill/>
                </a:ln>
                <a:solidFill>
                  <a:srgbClr val="56A8F5"/>
                </a:solidFill>
                <a:effectLst/>
                <a:latin typeface="Arial Unicode MS"/>
                <a:ea typeface="JetBrains Mono"/>
              </a:rPr>
              <a:t>successPage</a:t>
            </a:r>
            <a:r>
              <a:rPr kumimoji="0" lang="ko-KR" altLang="ko-KR" sz="1200" b="0" i="0" u="none" strike="noStrike" cap="none" normalizeH="0" baseline="0">
                <a:ln>
                  <a:noFill/>
                </a:ln>
                <a:solidFill>
                  <a:srgbClr val="BCBEC4"/>
                </a:solidFill>
                <a:effectLst/>
                <a:latin typeface="Arial Unicode MS"/>
                <a:ea typeface="JetBrains Mono"/>
              </a:rPr>
              <a:t>(</a:t>
            </a:r>
            <a:r>
              <a:rPr kumimoji="0" lang="en-US" altLang="ko-KR" sz="1200" b="0" i="0" u="none" strike="noStrike" cap="none" normalizeH="0" baseline="0">
                <a:ln>
                  <a:noFill/>
                </a:ln>
                <a:solidFill>
                  <a:srgbClr val="BCBEC4"/>
                </a:solidFill>
                <a:effectLst/>
                <a:latin typeface="Arial Unicode MS"/>
                <a:ea typeface="JetBrains Mono"/>
              </a:rPr>
              <a:t>String userId, </a:t>
            </a:r>
            <a:r>
              <a:rPr kumimoji="0" lang="ko-KR" altLang="ko-KR" sz="1200" b="0" i="0" u="none" strike="noStrike" cap="none" normalizeH="0" baseline="0">
                <a:ln>
                  <a:noFill/>
                </a:ln>
                <a:solidFill>
                  <a:srgbClr val="BCBEC4"/>
                </a:solidFill>
                <a:effectLst/>
                <a:latin typeface="Arial Unicode MS"/>
                <a:ea typeface="JetBrains Mono"/>
              </a:rPr>
              <a:t>Model model) {</a:t>
            </a:r>
            <a:endParaRPr kumimoji="0" lang="en-US" altLang="ko-KR" sz="12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lang="en-US" altLang="ko-KR" sz="1200">
                <a:solidFill>
                  <a:srgbClr val="BCBEC4"/>
                </a:solidFill>
                <a:latin typeface="Arial Unicode MS"/>
                <a:ea typeface="JetBrains Mono"/>
              </a:rPr>
              <a:t>    System.out.println(“userId : “ + userId);</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return </a:t>
            </a:r>
            <a:r>
              <a:rPr kumimoji="0" lang="ko-KR" altLang="ko-KR" sz="1200" b="0" i="0" u="none" strike="noStrike" cap="none" normalizeH="0" baseline="0">
                <a:ln>
                  <a:noFill/>
                </a:ln>
                <a:solidFill>
                  <a:srgbClr val="6AAB73"/>
                </a:solidFill>
                <a:effectLst/>
                <a:latin typeface="Arial Unicode MS"/>
                <a:ea typeface="JetBrains Mono"/>
              </a:rPr>
              <a:t>"successPage"</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t>
            </a:r>
            <a:endParaRPr kumimoji="0" lang="ko-KR" altLang="ko-KR" sz="1200" b="0" i="0" u="none" strike="noStrike" cap="none" normalizeH="0" baseline="0">
              <a:ln>
                <a:noFill/>
              </a:ln>
              <a:solidFill>
                <a:schemeClr val="tx1"/>
              </a:solidFill>
              <a:effectLst/>
              <a:latin typeface="Arial" panose="020B0604020202020204" pitchFamily="34" charset="0"/>
            </a:endParaRPr>
          </a:p>
        </p:txBody>
      </p:sp>
      <p:sp>
        <p:nvSpPr>
          <p:cNvPr id="5" name="직사각형 4">
            <a:extLst>
              <a:ext uri="{FF2B5EF4-FFF2-40B4-BE49-F238E27FC236}">
                <a16:creationId xmlns:a16="http://schemas.microsoft.com/office/drawing/2014/main" id="{02C88224-6A95-7AFC-3B01-67DA452C9CDE}"/>
              </a:ext>
            </a:extLst>
          </p:cNvPr>
          <p:cNvSpPr/>
          <p:nvPr/>
        </p:nvSpPr>
        <p:spPr>
          <a:xfrm>
            <a:off x="204772" y="360686"/>
            <a:ext cx="5143265" cy="369332"/>
          </a:xfrm>
          <a:prstGeom prst="rect">
            <a:avLst/>
          </a:prstGeom>
        </p:spPr>
        <p:txBody>
          <a:bodyPr wrap="squar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구현 예제 </a:t>
            </a:r>
            <a:r>
              <a:rPr lang="en-US" altLang="ko-KR">
                <a:solidFill>
                  <a:schemeClr val="accent1">
                    <a:lumMod val="75000"/>
                  </a:schemeClr>
                </a:solidFill>
                <a:latin typeface="+mn-ea"/>
              </a:rPr>
              <a:t>– URL </a:t>
            </a:r>
            <a:r>
              <a:rPr lang="ko-KR" altLang="en-US">
                <a:solidFill>
                  <a:schemeClr val="accent1">
                    <a:lumMod val="75000"/>
                  </a:schemeClr>
                </a:solidFill>
                <a:latin typeface="+mn-ea"/>
              </a:rPr>
              <a:t>파라미터에 노출되는 방식</a:t>
            </a:r>
          </a:p>
        </p:txBody>
      </p:sp>
      <p:sp>
        <p:nvSpPr>
          <p:cNvPr id="6" name="Rectangle 2">
            <a:extLst>
              <a:ext uri="{FF2B5EF4-FFF2-40B4-BE49-F238E27FC236}">
                <a16:creationId xmlns:a16="http://schemas.microsoft.com/office/drawing/2014/main" id="{0FB8EED9-CC25-2E52-9B0D-B01702CB48CB}"/>
              </a:ext>
            </a:extLst>
          </p:cNvPr>
          <p:cNvSpPr>
            <a:spLocks noChangeArrowheads="1"/>
          </p:cNvSpPr>
          <p:nvPr/>
        </p:nvSpPr>
        <p:spPr bwMode="auto">
          <a:xfrm>
            <a:off x="492201" y="4419026"/>
            <a:ext cx="6942222" cy="27699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200" b="0" i="0" u="none" strike="noStrike" cap="none" normalizeH="0" baseline="0">
                <a:ln>
                  <a:noFill/>
                </a:ln>
                <a:solidFill>
                  <a:schemeClr val="bg1">
                    <a:lumMod val="75000"/>
                  </a:schemeClr>
                </a:solidFill>
                <a:effectLst/>
                <a:latin typeface="Arial Unicode MS"/>
                <a:ea typeface="JetBrains Mono"/>
              </a:rPr>
              <a:t>http://localhost:8080/</a:t>
            </a:r>
            <a:r>
              <a:rPr kumimoji="0" lang="en-US" altLang="ko-KR" sz="1200" b="0" i="0" u="none" strike="noStrike" cap="none" normalizeH="0" baseline="0">
                <a:ln>
                  <a:noFill/>
                </a:ln>
                <a:solidFill>
                  <a:schemeClr val="bg1">
                    <a:lumMod val="75000"/>
                  </a:schemeClr>
                </a:solidFill>
                <a:effectLst/>
                <a:latin typeface="Arial Unicode MS"/>
                <a:ea typeface="JetBrains Mono"/>
              </a:rPr>
              <a:t>user/</a:t>
            </a:r>
            <a:r>
              <a:rPr lang="en-US" altLang="ko-KR" sz="1200">
                <a:solidFill>
                  <a:schemeClr val="bg1">
                    <a:lumMod val="75000"/>
                  </a:schemeClr>
                </a:solidFill>
                <a:latin typeface="Arial Unicode MS"/>
                <a:ea typeface="JetBrains Mono"/>
              </a:rPr>
              <a:t>save</a:t>
            </a:r>
            <a:r>
              <a:rPr kumimoji="0" lang="ko-KR" altLang="ko-KR" sz="1200" b="0" i="0" u="none" strike="noStrike" cap="none" normalizeH="0" baseline="0">
                <a:ln>
                  <a:noFill/>
                </a:ln>
                <a:solidFill>
                  <a:schemeClr val="bg1">
                    <a:lumMod val="75000"/>
                  </a:schemeClr>
                </a:solidFill>
                <a:effectLst/>
                <a:latin typeface="Arial Unicode MS"/>
                <a:ea typeface="JetBrains Mono"/>
              </a:rPr>
              <a:t>?</a:t>
            </a:r>
            <a:r>
              <a:rPr kumimoji="0" lang="en-US" altLang="ko-KR" sz="1200" b="0" i="0" u="none" strike="noStrike" cap="none" normalizeH="0" baseline="0">
                <a:ln>
                  <a:noFill/>
                </a:ln>
                <a:solidFill>
                  <a:srgbClr val="00B0F0"/>
                </a:solidFill>
                <a:effectLst/>
                <a:latin typeface="Arial Unicode MS"/>
                <a:ea typeface="JetBrains Mono"/>
              </a:rPr>
              <a:t>userId</a:t>
            </a:r>
            <a:r>
              <a:rPr kumimoji="0" lang="ko-KR" altLang="ko-KR" sz="1200" b="0" i="0" u="none" strike="noStrike" cap="none" normalizeH="0" baseline="0">
                <a:ln>
                  <a:noFill/>
                </a:ln>
                <a:solidFill>
                  <a:srgbClr val="00B0F0"/>
                </a:solidFill>
                <a:effectLst/>
                <a:latin typeface="Arial Unicode MS"/>
                <a:ea typeface="JetBrains Mono"/>
              </a:rPr>
              <a:t>=</a:t>
            </a:r>
            <a:r>
              <a:rPr kumimoji="0" lang="en-US" altLang="ko-KR" sz="1200" b="0" i="0" u="none" strike="noStrike" cap="none" normalizeH="0" baseline="0">
                <a:ln>
                  <a:noFill/>
                </a:ln>
                <a:solidFill>
                  <a:srgbClr val="00B0F0"/>
                </a:solidFill>
                <a:effectLst/>
                <a:latin typeface="Arial Unicode MS"/>
                <a:ea typeface="JetBrains Mono"/>
              </a:rPr>
              <a:t>leaven</a:t>
            </a:r>
            <a:endParaRPr kumimoji="0" lang="ko-KR" altLang="ko-KR" sz="1800" b="0" i="0" u="none" strike="noStrike" cap="none" normalizeH="0" baseline="0">
              <a:ln>
                <a:noFill/>
              </a:ln>
              <a:solidFill>
                <a:srgbClr val="00B0F0"/>
              </a:solidFill>
              <a:effectLst/>
              <a:latin typeface="Arial" panose="020B0604020202020204" pitchFamily="34" charset="0"/>
            </a:endParaRPr>
          </a:p>
        </p:txBody>
      </p:sp>
      <p:sp>
        <p:nvSpPr>
          <p:cNvPr id="10" name="TextBox 9">
            <a:extLst>
              <a:ext uri="{FF2B5EF4-FFF2-40B4-BE49-F238E27FC236}">
                <a16:creationId xmlns:a16="http://schemas.microsoft.com/office/drawing/2014/main" id="{6DECA486-78AD-E1FB-AC38-179A03D12C0B}"/>
              </a:ext>
            </a:extLst>
          </p:cNvPr>
          <p:cNvSpPr txBox="1"/>
          <p:nvPr/>
        </p:nvSpPr>
        <p:spPr>
          <a:xfrm>
            <a:off x="7547217" y="1239459"/>
            <a:ext cx="3268078" cy="369332"/>
          </a:xfrm>
          <a:prstGeom prst="rect">
            <a:avLst/>
          </a:prstGeom>
          <a:noFill/>
        </p:spPr>
        <p:txBody>
          <a:bodyPr wrap="square">
            <a:spAutoFit/>
          </a:bodyPr>
          <a:lstStyle/>
          <a:p>
            <a:r>
              <a:rPr kumimoji="0" lang="ko-KR" altLang="ko-KR" sz="1800" b="0" i="0" u="none" strike="noStrike" cap="none" normalizeH="0" baseline="0">
                <a:ln>
                  <a:noFill/>
                </a:ln>
                <a:effectLst/>
                <a:ea typeface="JetBrains Mono"/>
              </a:rPr>
              <a:t>RedirectAttributesModelMap</a:t>
            </a:r>
            <a:endParaRPr lang="ko-KR" altLang="en-US"/>
          </a:p>
        </p:txBody>
      </p:sp>
      <p:pic>
        <p:nvPicPr>
          <p:cNvPr id="3" name="그림 2">
            <a:extLst>
              <a:ext uri="{FF2B5EF4-FFF2-40B4-BE49-F238E27FC236}">
                <a16:creationId xmlns:a16="http://schemas.microsoft.com/office/drawing/2014/main" id="{FD2E72EA-8A91-B4FF-1671-969F2C7B368F}"/>
              </a:ext>
            </a:extLst>
          </p:cNvPr>
          <p:cNvPicPr>
            <a:picLocks noChangeAspect="1"/>
          </p:cNvPicPr>
          <p:nvPr/>
        </p:nvPicPr>
        <p:blipFill>
          <a:blip r:embed="rId3"/>
          <a:stretch>
            <a:fillRect/>
          </a:stretch>
        </p:blipFill>
        <p:spPr>
          <a:xfrm>
            <a:off x="7638725" y="1590881"/>
            <a:ext cx="4126640" cy="3105144"/>
          </a:xfrm>
          <a:prstGeom prst="rect">
            <a:avLst/>
          </a:prstGeom>
        </p:spPr>
      </p:pic>
      <p:cxnSp>
        <p:nvCxnSpPr>
          <p:cNvPr id="8" name="연결선: 꺾임 7">
            <a:extLst>
              <a:ext uri="{FF2B5EF4-FFF2-40B4-BE49-F238E27FC236}">
                <a16:creationId xmlns:a16="http://schemas.microsoft.com/office/drawing/2014/main" id="{814979BB-12C4-04D6-B10A-985857C85973}"/>
              </a:ext>
            </a:extLst>
          </p:cNvPr>
          <p:cNvCxnSpPr>
            <a:cxnSpLocks/>
            <a:stCxn id="11" idx="2"/>
          </p:cNvCxnSpPr>
          <p:nvPr/>
        </p:nvCxnSpPr>
        <p:spPr>
          <a:xfrm rot="16200000" flipH="1">
            <a:off x="6096525" y="694637"/>
            <a:ext cx="637673" cy="2467706"/>
          </a:xfrm>
          <a:prstGeom prst="bentConnector2">
            <a:avLst/>
          </a:prstGeom>
          <a:ln w="1905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1" name="직사각형 10">
            <a:extLst>
              <a:ext uri="{FF2B5EF4-FFF2-40B4-BE49-F238E27FC236}">
                <a16:creationId xmlns:a16="http://schemas.microsoft.com/office/drawing/2014/main" id="{40E2B791-DF2F-16C4-6CCC-CE941F55100C}"/>
              </a:ext>
            </a:extLst>
          </p:cNvPr>
          <p:cNvSpPr/>
          <p:nvPr/>
        </p:nvSpPr>
        <p:spPr>
          <a:xfrm>
            <a:off x="4570905" y="1452382"/>
            <a:ext cx="1221205" cy="15727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558698348"/>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EEFAE0-B3BE-9B37-3FED-17D05ABA7D23}"/>
            </a:ext>
          </a:extLst>
        </p:cNvPr>
        <p:cNvGrpSpPr/>
        <p:nvPr/>
      </p:nvGrpSpPr>
      <p:grpSpPr>
        <a:xfrm>
          <a:off x="0" y="0"/>
          <a:ext cx="0" cy="0"/>
          <a:chOff x="0" y="0"/>
          <a:chExt cx="0" cy="0"/>
        </a:xfrm>
      </p:grpSpPr>
      <p:sp>
        <p:nvSpPr>
          <p:cNvPr id="4" name="Rectangle 1">
            <a:extLst>
              <a:ext uri="{FF2B5EF4-FFF2-40B4-BE49-F238E27FC236}">
                <a16:creationId xmlns:a16="http://schemas.microsoft.com/office/drawing/2014/main" id="{93D49F48-3521-4F78-0584-761B2389940D}"/>
              </a:ext>
            </a:extLst>
          </p:cNvPr>
          <p:cNvSpPr>
            <a:spLocks noChangeArrowheads="1"/>
          </p:cNvSpPr>
          <p:nvPr/>
        </p:nvSpPr>
        <p:spPr bwMode="auto">
          <a:xfrm>
            <a:off x="462214" y="897620"/>
            <a:ext cx="10877550" cy="4641655"/>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@GetMapping</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"/setFlash"</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err="1">
                <a:ln>
                  <a:noFill/>
                </a:ln>
                <a:solidFill>
                  <a:srgbClr val="CF8E6D"/>
                </a:solidFill>
                <a:effectLst/>
                <a:ea typeface="JetBrains Mono"/>
              </a:rPr>
              <a:t>public</a:t>
            </a:r>
            <a:r>
              <a:rPr kumimoji="0" lang="ko-KR" altLang="ko-KR" sz="1100" b="0" i="0" u="none" strike="noStrike" cap="none" normalizeH="0" baseline="0">
                <a:ln>
                  <a:noFill/>
                </a:ln>
                <a:solidFill>
                  <a:srgbClr val="CF8E6D"/>
                </a:solidFill>
                <a:effectLst/>
                <a:ea typeface="JetBrains Mono"/>
              </a:rPr>
              <a:t> </a:t>
            </a:r>
            <a:r>
              <a:rPr kumimoji="0" lang="ko-KR" altLang="ko-KR" sz="1100" b="0" i="0" u="none" strike="noStrike" cap="none" normalizeH="0" baseline="0" err="1">
                <a:ln>
                  <a:noFill/>
                </a:ln>
                <a:solidFill>
                  <a:srgbClr val="BCBEC4"/>
                </a:solidFill>
                <a:effectLst/>
                <a:ea typeface="JetBrains Mono"/>
              </a:rPr>
              <a:t>String</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err="1">
                <a:ln>
                  <a:noFill/>
                </a:ln>
                <a:solidFill>
                  <a:srgbClr val="56A8F5"/>
                </a:solidFill>
                <a:effectLst/>
                <a:ea typeface="JetBrains Mono"/>
              </a:rPr>
              <a:t>setFlashAttribute</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err="1">
                <a:ln>
                  <a:noFill/>
                </a:ln>
                <a:solidFill>
                  <a:srgbClr val="BCBEC4"/>
                </a:solidFill>
                <a:effectLst/>
                <a:ea typeface="JetBrains Mono"/>
              </a:rPr>
              <a:t>RedirectAttributes</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err="1">
                <a:ln>
                  <a:noFill/>
                </a:ln>
                <a:solidFill>
                  <a:srgbClr val="BCBEC4"/>
                </a:solidFill>
                <a:effectLst/>
                <a:ea typeface="JetBrains Mono"/>
              </a:rPr>
              <a:t>redirectAttributes</a:t>
            </a: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err="1">
                <a:ln>
                  <a:noFill/>
                </a:ln>
                <a:solidFill>
                  <a:srgbClr val="BCBEC4"/>
                </a:solidFill>
                <a:effectLst/>
                <a:ea typeface="JetBrains Mono"/>
              </a:rPr>
              <a:t>redirectAttributes.addFlashAttribute</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err="1">
                <a:ln>
                  <a:noFill/>
                </a:ln>
                <a:solidFill>
                  <a:srgbClr val="6AAB73"/>
                </a:solidFill>
                <a:effectLst/>
                <a:ea typeface="JetBrains Mono"/>
              </a:rPr>
              <a:t>flashMessage</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a:ln>
                  <a:noFill/>
                </a:ln>
                <a:solidFill>
                  <a:srgbClr val="6AAB73"/>
                </a:solidFill>
                <a:effectLst/>
                <a:ea typeface="JetBrains Mono"/>
                <a:cs typeface="Courier New" panose="02070309020205020404" pitchFamily="49" charset="0"/>
              </a:rPr>
              <a:t>이것은</a:t>
            </a:r>
            <a:r>
              <a:rPr kumimoji="0" lang="ko-KR" altLang="ko-KR" sz="1100" b="0" i="0" u="none" strike="noStrike" cap="none" normalizeH="0" baseline="0">
                <a:ln>
                  <a:noFill/>
                </a:ln>
                <a:solidFill>
                  <a:srgbClr val="6AAB73"/>
                </a:solidFill>
                <a:effectLst/>
                <a:ea typeface="JetBrains Mono"/>
              </a:rPr>
              <a:t> 1</a:t>
            </a:r>
            <a:r>
              <a:rPr kumimoji="0" lang="ko-KR" altLang="ko-KR" sz="1100" b="0" i="0" u="none" strike="noStrike" cap="none" normalizeH="0" baseline="0">
                <a:ln>
                  <a:noFill/>
                </a:ln>
                <a:solidFill>
                  <a:srgbClr val="6AAB73"/>
                </a:solidFill>
                <a:effectLst/>
                <a:ea typeface="JetBrains Mono"/>
                <a:cs typeface="Courier New" panose="02070309020205020404" pitchFamily="49" charset="0"/>
              </a:rPr>
              <a:t>회성 플래시 메시지입니다</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err="1">
                <a:ln>
                  <a:noFill/>
                </a:ln>
                <a:solidFill>
                  <a:srgbClr val="CF8E6D"/>
                </a:solidFill>
                <a:effectLst/>
                <a:ea typeface="JetBrains Mono"/>
              </a:rPr>
              <a:t>return</a:t>
            </a:r>
            <a:r>
              <a:rPr kumimoji="0" lang="ko-KR" altLang="ko-KR" sz="1100" b="0" i="0" u="none" strike="noStrike" cap="none" normalizeH="0" baseline="0">
                <a:ln>
                  <a:noFill/>
                </a:ln>
                <a:solidFill>
                  <a:srgbClr val="CF8E6D"/>
                </a:solidFill>
                <a:effectLst/>
                <a:ea typeface="JetBrains Mono"/>
              </a:rPr>
              <a:t> </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err="1">
                <a:ln>
                  <a:noFill/>
                </a:ln>
                <a:solidFill>
                  <a:srgbClr val="6AAB73"/>
                </a:solidFill>
                <a:effectLst/>
                <a:ea typeface="JetBrains Mono"/>
              </a:rPr>
              <a:t>redirect</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err="1">
                <a:ln>
                  <a:noFill/>
                </a:ln>
                <a:solidFill>
                  <a:srgbClr val="6AAB73"/>
                </a:solidFill>
                <a:effectLst/>
                <a:ea typeface="JetBrains Mono"/>
              </a:rPr>
              <a:t>getFlash</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B3AE60"/>
                </a:solidFill>
                <a:effectLst/>
                <a:ea typeface="JetBrains Mono"/>
              </a:rPr>
              <a:t>@GetMapping</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"/getFlash"</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err="1">
                <a:ln>
                  <a:noFill/>
                </a:ln>
                <a:solidFill>
                  <a:srgbClr val="CF8E6D"/>
                </a:solidFill>
                <a:effectLst/>
                <a:ea typeface="JetBrains Mono"/>
              </a:rPr>
              <a:t>public</a:t>
            </a:r>
            <a:r>
              <a:rPr kumimoji="0" lang="ko-KR" altLang="ko-KR" sz="1100" b="0" i="0" u="none" strike="noStrike" cap="none" normalizeH="0" baseline="0">
                <a:ln>
                  <a:noFill/>
                </a:ln>
                <a:solidFill>
                  <a:srgbClr val="CF8E6D"/>
                </a:solidFill>
                <a:effectLst/>
                <a:ea typeface="JetBrains Mono"/>
              </a:rPr>
              <a:t> </a:t>
            </a:r>
            <a:r>
              <a:rPr kumimoji="0" lang="ko-KR" altLang="ko-KR" sz="1100" b="0" i="0" u="none" strike="noStrike" cap="none" normalizeH="0" baseline="0" err="1">
                <a:ln>
                  <a:noFill/>
                </a:ln>
                <a:solidFill>
                  <a:srgbClr val="BCBEC4"/>
                </a:solidFill>
                <a:effectLst/>
                <a:ea typeface="JetBrains Mono"/>
              </a:rPr>
              <a:t>String</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err="1">
                <a:ln>
                  <a:noFill/>
                </a:ln>
                <a:solidFill>
                  <a:srgbClr val="56A8F5"/>
                </a:solidFill>
                <a:effectLst/>
                <a:ea typeface="JetBrains Mono"/>
              </a:rPr>
              <a:t>getFlashAttribute</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err="1">
                <a:ln>
                  <a:noFill/>
                </a:ln>
                <a:solidFill>
                  <a:srgbClr val="BCBEC4"/>
                </a:solidFill>
                <a:effectLst/>
                <a:ea typeface="JetBrains Mono"/>
              </a:rPr>
              <a:t>String</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err="1">
                <a:ln>
                  <a:noFill/>
                </a:ln>
                <a:solidFill>
                  <a:srgbClr val="BCBEC4"/>
                </a:solidFill>
                <a:effectLst/>
                <a:ea typeface="JetBrains Mono"/>
              </a:rPr>
              <a:t>flashMessage</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err="1">
                <a:ln>
                  <a:noFill/>
                </a:ln>
                <a:solidFill>
                  <a:srgbClr val="BCBEC4"/>
                </a:solidFill>
                <a:effectLst/>
                <a:ea typeface="JetBrains Mono"/>
              </a:rPr>
              <a:t>Model</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err="1">
                <a:ln>
                  <a:noFill/>
                </a:ln>
                <a:solidFill>
                  <a:srgbClr val="BCBEC4"/>
                </a:solidFill>
                <a:effectLst/>
                <a:ea typeface="JetBrains Mono"/>
              </a:rPr>
              <a:t>model</a:t>
            </a: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플래시 속성에서 메시지를 가져와 출력</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err="1">
                <a:ln>
                  <a:noFill/>
                </a:ln>
                <a:solidFill>
                  <a:srgbClr val="BCBEC4"/>
                </a:solidFill>
                <a:effectLst/>
                <a:ea typeface="JetBrains Mono"/>
              </a:rPr>
              <a:t>String</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err="1">
                <a:ln>
                  <a:noFill/>
                </a:ln>
                <a:solidFill>
                  <a:srgbClr val="BCBEC4"/>
                </a:solidFill>
                <a:effectLst/>
                <a:ea typeface="JetBrains Mono"/>
              </a:rPr>
              <a:t>message</a:t>
            </a:r>
            <a:r>
              <a:rPr kumimoji="0" lang="ko-KR" altLang="ko-KR" sz="1100" b="0" i="0" u="none" strike="noStrike" cap="none" normalizeH="0" baseline="0">
                <a:ln>
                  <a:noFill/>
                </a:ln>
                <a:solidFill>
                  <a:srgbClr val="BCBEC4"/>
                </a:solidFill>
                <a:effectLst/>
                <a:ea typeface="JetBrains Mono"/>
              </a:rPr>
              <a:t> = (</a:t>
            </a:r>
            <a:r>
              <a:rPr kumimoji="0" lang="ko-KR" altLang="ko-KR" sz="1100" b="0" i="0" u="none" strike="noStrike" cap="none" normalizeH="0" baseline="0" err="1">
                <a:ln>
                  <a:noFill/>
                </a:ln>
                <a:solidFill>
                  <a:srgbClr val="BCBEC4"/>
                </a:solidFill>
                <a:effectLst/>
                <a:ea typeface="JetBrains Mono"/>
              </a:rPr>
              <a:t>String</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err="1">
                <a:ln>
                  <a:noFill/>
                </a:ln>
                <a:solidFill>
                  <a:srgbClr val="BCBEC4"/>
                </a:solidFill>
                <a:effectLst/>
                <a:ea typeface="JetBrains Mono"/>
              </a:rPr>
              <a:t>model.asMap</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err="1">
                <a:ln>
                  <a:noFill/>
                </a:ln>
                <a:solidFill>
                  <a:srgbClr val="BCBEC4"/>
                </a:solidFill>
                <a:effectLst/>
                <a:ea typeface="JetBrains Mono"/>
              </a:rPr>
              <a:t>get</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err="1">
                <a:ln>
                  <a:noFill/>
                </a:ln>
                <a:solidFill>
                  <a:srgbClr val="6AAB73"/>
                </a:solidFill>
                <a:effectLst/>
                <a:ea typeface="JetBrains Mono"/>
              </a:rPr>
              <a:t>flashMessage</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err="1">
                <a:ln>
                  <a:noFill/>
                </a:ln>
                <a:solidFill>
                  <a:srgbClr val="CF8E6D"/>
                </a:solidFill>
                <a:effectLst/>
                <a:ea typeface="JetBrains Mono"/>
              </a:rPr>
              <a:t>return</a:t>
            </a:r>
            <a:r>
              <a:rPr kumimoji="0" lang="ko-KR" altLang="ko-KR" sz="1100" b="0" i="0" u="none" strike="noStrike" cap="none" normalizeH="0" baseline="0">
                <a:ln>
                  <a:noFill/>
                </a:ln>
                <a:solidFill>
                  <a:srgbClr val="CF8E6D"/>
                </a:solidFill>
                <a:effectLst/>
                <a:ea typeface="JetBrains Mono"/>
              </a:rPr>
              <a:t> </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err="1">
                <a:ln>
                  <a:noFill/>
                </a:ln>
                <a:solidFill>
                  <a:srgbClr val="6AAB73"/>
                </a:solidFill>
                <a:effectLst/>
                <a:ea typeface="JetBrains Mono"/>
              </a:rPr>
              <a:t>redirect</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err="1">
                <a:ln>
                  <a:noFill/>
                </a:ln>
                <a:solidFill>
                  <a:srgbClr val="6AAB73"/>
                </a:solidFill>
                <a:effectLst/>
                <a:ea typeface="JetBrains Mono"/>
              </a:rPr>
              <a:t>getFlashAgain</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7A7E85"/>
                </a:solidFill>
                <a:effectLst/>
                <a:ea typeface="JetBrains Mono"/>
              </a:rPr>
              <a:t>//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다시 요청하여 플래시 속성이 유지되는지 확인하는 메서드</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B3AE60"/>
                </a:solidFill>
                <a:effectLst/>
                <a:ea typeface="JetBrains Mono"/>
              </a:rPr>
              <a:t>@GetMapping</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"/getFlashAgain"</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err="1">
                <a:ln>
                  <a:noFill/>
                </a:ln>
                <a:solidFill>
                  <a:srgbClr val="CF8E6D"/>
                </a:solidFill>
                <a:effectLst/>
                <a:ea typeface="JetBrains Mono"/>
              </a:rPr>
              <a:t>public</a:t>
            </a:r>
            <a:r>
              <a:rPr kumimoji="0" lang="ko-KR" altLang="ko-KR" sz="1100" b="0" i="0" u="none" strike="noStrike" cap="none" normalizeH="0" baseline="0">
                <a:ln>
                  <a:noFill/>
                </a:ln>
                <a:solidFill>
                  <a:srgbClr val="CF8E6D"/>
                </a:solidFill>
                <a:effectLst/>
                <a:ea typeface="JetBrains Mono"/>
              </a:rPr>
              <a:t> </a:t>
            </a:r>
            <a:r>
              <a:rPr kumimoji="0" lang="ko-KR" altLang="ko-KR" sz="1100" b="0" i="0" u="none" strike="noStrike" cap="none" normalizeH="0" baseline="0" err="1">
                <a:ln>
                  <a:noFill/>
                </a:ln>
                <a:solidFill>
                  <a:srgbClr val="BCBEC4"/>
                </a:solidFill>
                <a:effectLst/>
                <a:ea typeface="JetBrains Mono"/>
              </a:rPr>
              <a:t>String</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err="1">
                <a:ln>
                  <a:noFill/>
                </a:ln>
                <a:solidFill>
                  <a:srgbClr val="56A8F5"/>
                </a:solidFill>
                <a:effectLst/>
                <a:ea typeface="JetBrains Mono"/>
              </a:rPr>
              <a:t>getFlashAttributeAgain</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err="1">
                <a:ln>
                  <a:noFill/>
                </a:ln>
                <a:solidFill>
                  <a:srgbClr val="BCBEC4"/>
                </a:solidFill>
                <a:effectLst/>
                <a:ea typeface="JetBrains Mono"/>
              </a:rPr>
              <a:t>String</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err="1">
                <a:ln>
                  <a:noFill/>
                </a:ln>
                <a:solidFill>
                  <a:srgbClr val="BCBEC4"/>
                </a:solidFill>
                <a:effectLst/>
                <a:ea typeface="JetBrains Mono"/>
              </a:rPr>
              <a:t>flashMessage</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err="1">
                <a:ln>
                  <a:noFill/>
                </a:ln>
                <a:solidFill>
                  <a:srgbClr val="BCBEC4"/>
                </a:solidFill>
                <a:effectLst/>
                <a:ea typeface="JetBrains Mono"/>
              </a:rPr>
              <a:t>Model</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err="1">
                <a:ln>
                  <a:noFill/>
                </a:ln>
                <a:solidFill>
                  <a:srgbClr val="BCBEC4"/>
                </a:solidFill>
                <a:effectLst/>
                <a:ea typeface="JetBrains Mono"/>
              </a:rPr>
              <a:t>model</a:t>
            </a: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err="1">
                <a:ln>
                  <a:noFill/>
                </a:ln>
                <a:solidFill>
                  <a:srgbClr val="BCBEC4"/>
                </a:solidFill>
                <a:effectLst/>
                <a:ea typeface="JetBrains Mono"/>
              </a:rPr>
              <a:t>String</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err="1">
                <a:ln>
                  <a:noFill/>
                </a:ln>
                <a:solidFill>
                  <a:srgbClr val="BCBEC4"/>
                </a:solidFill>
                <a:effectLst/>
                <a:ea typeface="JetBrains Mono"/>
              </a:rPr>
              <a:t>message</a:t>
            </a:r>
            <a:r>
              <a:rPr kumimoji="0" lang="ko-KR" altLang="ko-KR" sz="1100" b="0" i="0" u="none" strike="noStrike" cap="none" normalizeH="0" baseline="0">
                <a:ln>
                  <a:noFill/>
                </a:ln>
                <a:solidFill>
                  <a:srgbClr val="BCBEC4"/>
                </a:solidFill>
                <a:effectLst/>
                <a:ea typeface="JetBrains Mono"/>
              </a:rPr>
              <a:t> = (</a:t>
            </a:r>
            <a:r>
              <a:rPr kumimoji="0" lang="ko-KR" altLang="ko-KR" sz="1100" b="0" i="0" u="none" strike="noStrike" cap="none" normalizeH="0" baseline="0" err="1">
                <a:ln>
                  <a:noFill/>
                </a:ln>
                <a:solidFill>
                  <a:srgbClr val="BCBEC4"/>
                </a:solidFill>
                <a:effectLst/>
                <a:ea typeface="JetBrains Mono"/>
              </a:rPr>
              <a:t>String</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err="1">
                <a:ln>
                  <a:noFill/>
                </a:ln>
                <a:solidFill>
                  <a:srgbClr val="BCBEC4"/>
                </a:solidFill>
                <a:effectLst/>
                <a:ea typeface="JetBrains Mono"/>
              </a:rPr>
              <a:t>model.asMap</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err="1">
                <a:ln>
                  <a:noFill/>
                </a:ln>
                <a:solidFill>
                  <a:srgbClr val="BCBEC4"/>
                </a:solidFill>
                <a:effectLst/>
                <a:ea typeface="JetBrains Mono"/>
              </a:rPr>
              <a:t>get</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err="1">
                <a:ln>
                  <a:noFill/>
                </a:ln>
                <a:solidFill>
                  <a:srgbClr val="6AAB73"/>
                </a:solidFill>
                <a:effectLst/>
                <a:ea typeface="JetBrains Mono"/>
              </a:rPr>
              <a:t>flashMessage</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err="1">
                <a:ln>
                  <a:noFill/>
                </a:ln>
                <a:solidFill>
                  <a:srgbClr val="CF8E6D"/>
                </a:solidFill>
                <a:effectLst/>
                <a:ea typeface="JetBrains Mono"/>
              </a:rPr>
              <a:t>return</a:t>
            </a:r>
            <a:r>
              <a:rPr kumimoji="0" lang="ko-KR" altLang="ko-KR" sz="1100" b="0" i="0" u="none" strike="noStrike" cap="none" normalizeH="0" baseline="0">
                <a:ln>
                  <a:noFill/>
                </a:ln>
                <a:solidFill>
                  <a:srgbClr val="CF8E6D"/>
                </a:solidFill>
                <a:effectLst/>
                <a:ea typeface="JetBrains Mono"/>
              </a:rPr>
              <a:t> </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err="1">
                <a:ln>
                  <a:noFill/>
                </a:ln>
                <a:solidFill>
                  <a:srgbClr val="6AAB73"/>
                </a:solidFill>
                <a:effectLst/>
                <a:ea typeface="JetBrains Mono"/>
              </a:rPr>
              <a:t>logi</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err="1">
                <a:ln>
                  <a:noFill/>
                </a:ln>
                <a:solidFill>
                  <a:srgbClr val="6AAB73"/>
                </a:solidFill>
                <a:effectLst/>
                <a:ea typeface="JetBrains Mono"/>
              </a:rPr>
              <a:t>login</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2" name="직사각형 1">
            <a:extLst>
              <a:ext uri="{FF2B5EF4-FFF2-40B4-BE49-F238E27FC236}">
                <a16:creationId xmlns:a16="http://schemas.microsoft.com/office/drawing/2014/main" id="{E66A9195-8988-C70F-D00D-CCA006BF411F}"/>
              </a:ext>
            </a:extLst>
          </p:cNvPr>
          <p:cNvSpPr/>
          <p:nvPr/>
        </p:nvSpPr>
        <p:spPr>
          <a:xfrm>
            <a:off x="204771" y="360686"/>
            <a:ext cx="5480149" cy="369332"/>
          </a:xfrm>
          <a:prstGeom prst="rect">
            <a:avLst/>
          </a:prstGeom>
        </p:spPr>
        <p:txBody>
          <a:bodyPr wrap="squar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구현 예제</a:t>
            </a:r>
            <a:r>
              <a:rPr lang="ko-KR" altLang="en-US">
                <a:solidFill>
                  <a:schemeClr val="accent1">
                    <a:lumMod val="75000"/>
                  </a:schemeClr>
                </a:solidFill>
                <a:latin typeface="+mn-ea"/>
              </a:rPr>
              <a:t> </a:t>
            </a:r>
            <a:r>
              <a:rPr lang="en-US" altLang="ko-KR">
                <a:solidFill>
                  <a:schemeClr val="accent1">
                    <a:lumMod val="75000"/>
                  </a:schemeClr>
                </a:solidFill>
                <a:latin typeface="+mn-ea"/>
              </a:rPr>
              <a:t>– URL </a:t>
            </a:r>
            <a:r>
              <a:rPr lang="ko-KR" altLang="en-US">
                <a:solidFill>
                  <a:schemeClr val="accent1">
                    <a:lumMod val="75000"/>
                  </a:schemeClr>
                </a:solidFill>
                <a:latin typeface="+mn-ea"/>
              </a:rPr>
              <a:t>파라미터에 노출되지 않는 방식</a:t>
            </a:r>
          </a:p>
        </p:txBody>
      </p:sp>
      <p:sp>
        <p:nvSpPr>
          <p:cNvPr id="3" name="직사각형 2">
            <a:extLst>
              <a:ext uri="{FF2B5EF4-FFF2-40B4-BE49-F238E27FC236}">
                <a16:creationId xmlns:a16="http://schemas.microsoft.com/office/drawing/2014/main" id="{771F5DC9-0BA2-E7ED-5526-D11C6162FC68}"/>
              </a:ext>
            </a:extLst>
          </p:cNvPr>
          <p:cNvSpPr/>
          <p:nvPr/>
        </p:nvSpPr>
        <p:spPr>
          <a:xfrm>
            <a:off x="430216" y="5658432"/>
            <a:ext cx="5901165"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err="1">
                <a:latin typeface="+mn-ea"/>
              </a:rPr>
              <a:t>FlashAttribute</a:t>
            </a:r>
            <a:r>
              <a:rPr lang="en-US" altLang="ko-KR" sz="1200">
                <a:latin typeface="+mn-ea"/>
              </a:rPr>
              <a:t> </a:t>
            </a:r>
            <a:r>
              <a:rPr lang="ko-KR" altLang="en-US" sz="1200">
                <a:latin typeface="+mn-ea"/>
              </a:rPr>
              <a:t>방식으로 저장된 데이터는 내부적으로 </a:t>
            </a:r>
            <a:r>
              <a:rPr lang="en-US" altLang="ko-KR" sz="1200">
                <a:latin typeface="+mn-ea"/>
              </a:rPr>
              <a:t>Model </a:t>
            </a:r>
            <a:r>
              <a:rPr lang="ko-KR" altLang="en-US" sz="1200">
                <a:latin typeface="+mn-ea"/>
              </a:rPr>
              <a:t>객체에 바인딩 된다 </a:t>
            </a:r>
            <a:endParaRPr lang="en-US" altLang="ko-KR" sz="1200">
              <a:latin typeface="+mn-ea"/>
            </a:endParaRPr>
          </a:p>
        </p:txBody>
      </p:sp>
    </p:spTree>
    <p:extLst>
      <p:ext uri="{BB962C8B-B14F-4D97-AF65-F5344CB8AC3E}">
        <p14:creationId xmlns:p14="http://schemas.microsoft.com/office/powerpoint/2010/main" val="1394714038"/>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직사각형 73">
            <a:extLst>
              <a:ext uri="{FF2B5EF4-FFF2-40B4-BE49-F238E27FC236}">
                <a16:creationId xmlns:a16="http://schemas.microsoft.com/office/drawing/2014/main" id="{42A0B23B-7003-43B2-A559-7C4A6F001EFB}"/>
              </a:ext>
            </a:extLst>
          </p:cNvPr>
          <p:cNvSpPr/>
          <p:nvPr/>
        </p:nvSpPr>
        <p:spPr>
          <a:xfrm>
            <a:off x="198756" y="89976"/>
            <a:ext cx="2290948"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Flash Attributes</a:t>
            </a:r>
            <a:endParaRPr lang="ko-KR" altLang="en-US" b="1">
              <a:solidFill>
                <a:schemeClr val="accent1">
                  <a:lumMod val="75000"/>
                </a:schemeClr>
              </a:solidFill>
              <a:latin typeface="+mn-ea"/>
            </a:endParaRPr>
          </a:p>
        </p:txBody>
      </p:sp>
      <p:sp>
        <p:nvSpPr>
          <p:cNvPr id="9" name="직사각형 8">
            <a:extLst>
              <a:ext uri="{FF2B5EF4-FFF2-40B4-BE49-F238E27FC236}">
                <a16:creationId xmlns:a16="http://schemas.microsoft.com/office/drawing/2014/main" id="{03F4E69B-32EB-44F0-AF51-AF937645ADEA}"/>
              </a:ext>
            </a:extLst>
          </p:cNvPr>
          <p:cNvSpPr/>
          <p:nvPr/>
        </p:nvSpPr>
        <p:spPr>
          <a:xfrm>
            <a:off x="386818" y="512747"/>
            <a:ext cx="11423192"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mn-ea"/>
              </a:rPr>
              <a:t>Spring MVC </a:t>
            </a:r>
            <a:r>
              <a:rPr lang="ko-KR" altLang="en-US" sz="1200">
                <a:latin typeface="+mn-ea"/>
              </a:rPr>
              <a:t>는 </a:t>
            </a:r>
            <a:r>
              <a:rPr lang="en-US" altLang="ko-KR" sz="1200">
                <a:latin typeface="+mn-ea"/>
              </a:rPr>
              <a:t>Flash Attributes </a:t>
            </a:r>
            <a:r>
              <a:rPr lang="ko-KR" altLang="en-US" sz="1200">
                <a:latin typeface="+mn-ea"/>
              </a:rPr>
              <a:t>을 지원하기 위해 두 가지 주요 추상화인 </a:t>
            </a:r>
            <a:r>
              <a:rPr lang="en-US" altLang="ko-KR" sz="1200">
                <a:latin typeface="+mn-ea"/>
              </a:rPr>
              <a:t>FlashMap </a:t>
            </a:r>
            <a:r>
              <a:rPr lang="ko-KR" altLang="en-US" sz="1200">
                <a:latin typeface="+mn-ea"/>
              </a:rPr>
              <a:t>과 </a:t>
            </a:r>
            <a:r>
              <a:rPr lang="en-US" altLang="ko-KR" sz="1200">
                <a:latin typeface="+mn-ea"/>
              </a:rPr>
              <a:t>FlashMapManager </a:t>
            </a:r>
            <a:r>
              <a:rPr lang="ko-KR" altLang="en-US" sz="1200">
                <a:latin typeface="+mn-ea"/>
              </a:rPr>
              <a:t>를 제공하며 </a:t>
            </a:r>
            <a:r>
              <a:rPr lang="en-US" altLang="ko-KR" sz="1200">
                <a:latin typeface="+mn-ea"/>
              </a:rPr>
              <a:t>FlashMap </a:t>
            </a:r>
            <a:r>
              <a:rPr lang="ko-KR" altLang="en-US" sz="1200">
                <a:latin typeface="+mn-ea"/>
              </a:rPr>
              <a:t>은 플래시 속성을 저장하는 데 사용되고</a:t>
            </a:r>
            <a:r>
              <a:rPr lang="en-US" altLang="ko-KR" sz="1200">
                <a:latin typeface="+mn-ea"/>
              </a:rPr>
              <a:t> FlashMapManager </a:t>
            </a:r>
            <a:r>
              <a:rPr lang="ko-KR" altLang="en-US" sz="1200">
                <a:latin typeface="+mn-ea"/>
              </a:rPr>
              <a:t>는 </a:t>
            </a:r>
            <a:r>
              <a:rPr lang="en-US" altLang="ko-KR" sz="1200">
                <a:latin typeface="+mn-ea"/>
              </a:rPr>
              <a:t>FlashMap </a:t>
            </a:r>
            <a:r>
              <a:rPr lang="ko-KR" altLang="en-US" sz="1200">
                <a:latin typeface="+mn-ea"/>
              </a:rPr>
              <a:t>객체를 저장</a:t>
            </a:r>
            <a:r>
              <a:rPr lang="en-US" altLang="ko-KR" sz="1200">
                <a:latin typeface="+mn-ea"/>
              </a:rPr>
              <a:t>, </a:t>
            </a:r>
            <a:r>
              <a:rPr lang="ko-KR" altLang="en-US" sz="1200">
                <a:latin typeface="+mn-ea"/>
              </a:rPr>
              <a:t>조회 및 관리하는 역할을 한다</a:t>
            </a:r>
            <a:endParaRPr lang="en-US" altLang="ko-KR" sz="1200">
              <a:latin typeface="+mn-ea"/>
            </a:endParaRPr>
          </a:p>
        </p:txBody>
      </p:sp>
      <p:sp>
        <p:nvSpPr>
          <p:cNvPr id="13" name="직사각형 12">
            <a:extLst>
              <a:ext uri="{FF2B5EF4-FFF2-40B4-BE49-F238E27FC236}">
                <a16:creationId xmlns:a16="http://schemas.microsoft.com/office/drawing/2014/main" id="{35079417-64D9-4808-B7E5-FC531E4E2306}"/>
              </a:ext>
            </a:extLst>
          </p:cNvPr>
          <p:cNvSpPr/>
          <p:nvPr/>
        </p:nvSpPr>
        <p:spPr>
          <a:xfrm>
            <a:off x="198756" y="1420012"/>
            <a:ext cx="1523174"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FlashMap</a:t>
            </a:r>
            <a:endParaRPr lang="ko-KR" altLang="en-US" b="1">
              <a:solidFill>
                <a:schemeClr val="accent1">
                  <a:lumMod val="75000"/>
                </a:schemeClr>
              </a:solidFill>
              <a:latin typeface="+mn-ea"/>
            </a:endParaRPr>
          </a:p>
        </p:txBody>
      </p:sp>
      <p:sp>
        <p:nvSpPr>
          <p:cNvPr id="14" name="직사각형 13">
            <a:extLst>
              <a:ext uri="{FF2B5EF4-FFF2-40B4-BE49-F238E27FC236}">
                <a16:creationId xmlns:a16="http://schemas.microsoft.com/office/drawing/2014/main" id="{56CF024C-CF69-475E-B4B0-D65DA798AD8F}"/>
              </a:ext>
            </a:extLst>
          </p:cNvPr>
          <p:cNvSpPr/>
          <p:nvPr/>
        </p:nvSpPr>
        <p:spPr>
          <a:xfrm>
            <a:off x="201170" y="3505132"/>
            <a:ext cx="2499402"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FlashMapManager</a:t>
            </a:r>
            <a:endParaRPr lang="ko-KR" altLang="en-US" b="1">
              <a:solidFill>
                <a:schemeClr val="accent1">
                  <a:lumMod val="75000"/>
                </a:schemeClr>
              </a:solidFill>
              <a:latin typeface="+mn-ea"/>
            </a:endParaRPr>
          </a:p>
        </p:txBody>
      </p:sp>
      <p:sp>
        <p:nvSpPr>
          <p:cNvPr id="15" name="직사각형 14">
            <a:extLst>
              <a:ext uri="{FF2B5EF4-FFF2-40B4-BE49-F238E27FC236}">
                <a16:creationId xmlns:a16="http://schemas.microsoft.com/office/drawing/2014/main" id="{F1C1E6A5-F1E6-4965-B7E5-D5B81E9267AE}"/>
              </a:ext>
            </a:extLst>
          </p:cNvPr>
          <p:cNvSpPr/>
          <p:nvPr/>
        </p:nvSpPr>
        <p:spPr>
          <a:xfrm>
            <a:off x="386818" y="1826989"/>
            <a:ext cx="11146536" cy="1441613"/>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mn-ea"/>
              </a:rPr>
              <a:t>FlashMap </a:t>
            </a:r>
            <a:r>
              <a:rPr lang="ko-KR" altLang="en-US" sz="1200">
                <a:latin typeface="+mn-ea"/>
              </a:rPr>
              <a:t>은 리다이렉트 후 다음 요청에서만 사용할 수 있는 임시적인 속성을 저장하는 </a:t>
            </a:r>
            <a:r>
              <a:rPr lang="en-US" altLang="ko-KR" sz="1200">
                <a:latin typeface="+mn-ea"/>
              </a:rPr>
              <a:t>Map </a:t>
            </a:r>
            <a:r>
              <a:rPr lang="ko-KR" altLang="en-US" sz="1200">
                <a:latin typeface="+mn-ea"/>
              </a:rPr>
              <a:t>형태의 객체로서 리다이렉트가 일어나면 이 </a:t>
            </a:r>
            <a:r>
              <a:rPr lang="en-US" altLang="ko-KR" sz="1200">
                <a:latin typeface="+mn-ea"/>
              </a:rPr>
              <a:t>FlashMap </a:t>
            </a:r>
            <a:r>
              <a:rPr lang="ko-KR" altLang="en-US" sz="1200">
                <a:latin typeface="+mn-ea"/>
              </a:rPr>
              <a:t>이 세션에 저장되고</a:t>
            </a:r>
            <a:r>
              <a:rPr lang="en-US" altLang="ko-KR" sz="1200">
                <a:latin typeface="+mn-ea"/>
              </a:rPr>
              <a:t> </a:t>
            </a:r>
            <a:r>
              <a:rPr lang="ko-KR" altLang="en-US" sz="1200">
                <a:latin typeface="+mn-ea"/>
              </a:rPr>
              <a:t>다음 요청에서 자동으로 제거된다</a:t>
            </a:r>
            <a:endParaRPr lang="en-US" altLang="ko-KR" sz="1200">
              <a:latin typeface="+mn-ea"/>
            </a:endParaRPr>
          </a:p>
          <a:p>
            <a:pPr marL="171450" indent="-171450">
              <a:lnSpc>
                <a:spcPct val="150000"/>
              </a:lnSpc>
              <a:buFont typeface="Arial" panose="020B0604020202020204" pitchFamily="34" charset="0"/>
              <a:buChar char="•"/>
            </a:pPr>
            <a:endParaRPr lang="en-US" altLang="ko-KR" sz="1200">
              <a:latin typeface="+mn-ea"/>
            </a:endParaRPr>
          </a:p>
          <a:p>
            <a:pPr marL="171450" indent="-171450">
              <a:lnSpc>
                <a:spcPct val="150000"/>
              </a:lnSpc>
              <a:buFont typeface="Arial" panose="020B0604020202020204" pitchFamily="34" charset="0"/>
              <a:buChar char="•"/>
            </a:pPr>
            <a:r>
              <a:rPr lang="ko-KR" altLang="en-US" sz="1200">
                <a:latin typeface="+mn-ea"/>
              </a:rPr>
              <a:t>현재 요청에서 이후 요청으로 데이터를 전달하는 출력 </a:t>
            </a:r>
            <a:r>
              <a:rPr lang="en-US" altLang="ko-KR" sz="1200">
                <a:latin typeface="+mn-ea"/>
              </a:rPr>
              <a:t>FlashMap</a:t>
            </a:r>
            <a:r>
              <a:rPr lang="ko-KR" altLang="en-US" sz="1200">
                <a:latin typeface="+mn-ea"/>
              </a:rPr>
              <a:t> 과 이전 요청에서 전달된 데이터를 담고 있는 입력 </a:t>
            </a:r>
            <a:r>
              <a:rPr lang="en-US" altLang="ko-KR" sz="1200">
                <a:latin typeface="+mn-ea"/>
              </a:rPr>
              <a:t>FlashMap </a:t>
            </a:r>
            <a:r>
              <a:rPr lang="ko-KR" altLang="en-US" sz="1200">
                <a:latin typeface="+mn-ea"/>
              </a:rPr>
              <a:t>으로 구분하며 </a:t>
            </a:r>
            <a:r>
              <a:rPr lang="en-US" altLang="ko-KR" sz="1200">
                <a:latin typeface="+mn-ea"/>
              </a:rPr>
              <a:t>FlashMap </a:t>
            </a:r>
            <a:r>
              <a:rPr lang="ko-KR" altLang="en-US" sz="1200">
                <a:latin typeface="+mn-ea"/>
              </a:rPr>
              <a:t>객체는 </a:t>
            </a:r>
            <a:r>
              <a:rPr lang="en-US" altLang="ko-KR" sz="1200">
                <a:latin typeface="+mn-ea"/>
              </a:rPr>
              <a:t>RequestContextUtils </a:t>
            </a:r>
            <a:r>
              <a:rPr lang="ko-KR" altLang="en-US" sz="1200">
                <a:latin typeface="+mn-ea"/>
              </a:rPr>
              <a:t>의 정적 메서드를 통해 </a:t>
            </a:r>
            <a:r>
              <a:rPr lang="en-US" altLang="ko-KR" sz="1200">
                <a:latin typeface="+mn-ea"/>
              </a:rPr>
              <a:t>Spring MVC </a:t>
            </a:r>
            <a:r>
              <a:rPr lang="ko-KR" altLang="en-US" sz="1200">
                <a:latin typeface="+mn-ea"/>
              </a:rPr>
              <a:t>의 어디서든 접근이 가능하다</a:t>
            </a:r>
            <a:endParaRPr lang="en-US" altLang="ko-KR" sz="1200">
              <a:latin typeface="+mn-ea"/>
            </a:endParaRPr>
          </a:p>
        </p:txBody>
      </p:sp>
      <p:sp>
        <p:nvSpPr>
          <p:cNvPr id="16" name="직사각형 15">
            <a:extLst>
              <a:ext uri="{FF2B5EF4-FFF2-40B4-BE49-F238E27FC236}">
                <a16:creationId xmlns:a16="http://schemas.microsoft.com/office/drawing/2014/main" id="{5B07C2DD-AA9D-4D5C-8398-C86232E27393}"/>
              </a:ext>
            </a:extLst>
          </p:cNvPr>
          <p:cNvSpPr/>
          <p:nvPr/>
        </p:nvSpPr>
        <p:spPr>
          <a:xfrm>
            <a:off x="386818" y="3885234"/>
            <a:ext cx="11423192"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mn-ea"/>
              </a:rPr>
              <a:t>FlashMapManager </a:t>
            </a:r>
            <a:r>
              <a:rPr lang="ko-KR" altLang="en-US" sz="1200">
                <a:latin typeface="+mn-ea"/>
              </a:rPr>
              <a:t>는 </a:t>
            </a:r>
            <a:r>
              <a:rPr lang="en-US" altLang="ko-KR" sz="1200">
                <a:latin typeface="+mn-ea"/>
              </a:rPr>
              <a:t>FlashMap </a:t>
            </a:r>
            <a:r>
              <a:rPr lang="ko-KR" altLang="en-US" sz="1200">
                <a:latin typeface="+mn-ea"/>
              </a:rPr>
              <a:t>객체를 생성하고 관리하는 역할을 하며</a:t>
            </a:r>
            <a:r>
              <a:rPr lang="en-US" altLang="ko-KR" sz="1200">
                <a:latin typeface="+mn-ea"/>
              </a:rPr>
              <a:t> FlashMap </a:t>
            </a:r>
            <a:r>
              <a:rPr lang="ko-KR" altLang="en-US" sz="1200">
                <a:latin typeface="+mn-ea"/>
              </a:rPr>
              <a:t>을 세션에 저장하고</a:t>
            </a:r>
            <a:r>
              <a:rPr lang="en-US" altLang="ko-KR" sz="1200">
                <a:latin typeface="+mn-ea"/>
              </a:rPr>
              <a:t> </a:t>
            </a:r>
            <a:r>
              <a:rPr lang="ko-KR" altLang="en-US" sz="1200">
                <a:latin typeface="+mn-ea"/>
              </a:rPr>
              <a:t>다음 요청에서 이를 가져거나 제거하는 작업을 수행한다</a:t>
            </a:r>
            <a:endParaRPr lang="en-US" altLang="ko-KR" sz="1200">
              <a:latin typeface="+mn-ea"/>
            </a:endParaRPr>
          </a:p>
        </p:txBody>
      </p:sp>
      <p:pic>
        <p:nvPicPr>
          <p:cNvPr id="8" name="그림 7">
            <a:extLst>
              <a:ext uri="{FF2B5EF4-FFF2-40B4-BE49-F238E27FC236}">
                <a16:creationId xmlns:a16="http://schemas.microsoft.com/office/drawing/2014/main" id="{76F735BE-B3FA-4F01-AFDD-2E02754AE442}"/>
              </a:ext>
            </a:extLst>
          </p:cNvPr>
          <p:cNvPicPr>
            <a:picLocks noChangeAspect="1"/>
          </p:cNvPicPr>
          <p:nvPr/>
        </p:nvPicPr>
        <p:blipFill>
          <a:blip r:embed="rId3"/>
          <a:stretch>
            <a:fillRect/>
          </a:stretch>
        </p:blipFill>
        <p:spPr>
          <a:xfrm>
            <a:off x="694706" y="4295004"/>
            <a:ext cx="4843271" cy="934769"/>
          </a:xfrm>
          <a:prstGeom prst="rect">
            <a:avLst/>
          </a:prstGeom>
        </p:spPr>
      </p:pic>
      <p:sp>
        <p:nvSpPr>
          <p:cNvPr id="17" name="직사각형 16">
            <a:extLst>
              <a:ext uri="{FF2B5EF4-FFF2-40B4-BE49-F238E27FC236}">
                <a16:creationId xmlns:a16="http://schemas.microsoft.com/office/drawing/2014/main" id="{47740020-10C9-4AFF-8B6A-169B82FD36A1}"/>
              </a:ext>
            </a:extLst>
          </p:cNvPr>
          <p:cNvSpPr/>
          <p:nvPr/>
        </p:nvSpPr>
        <p:spPr>
          <a:xfrm>
            <a:off x="694706" y="5257353"/>
            <a:ext cx="11038549" cy="1441613"/>
          </a:xfrm>
          <a:prstGeom prst="rect">
            <a:avLst/>
          </a:prstGeom>
        </p:spPr>
        <p:txBody>
          <a:bodyPr wrap="square">
            <a:spAutoFit/>
          </a:bodyPr>
          <a:lstStyle/>
          <a:p>
            <a:pPr>
              <a:lnSpc>
                <a:spcPct val="150000"/>
              </a:lnSpc>
            </a:pPr>
            <a:r>
              <a:rPr lang="en-US" altLang="ko-KR" sz="1200" b="1">
                <a:latin typeface="+mn-ea"/>
              </a:rPr>
              <a:t>saveOutputFlashMap</a:t>
            </a:r>
          </a:p>
          <a:p>
            <a:pPr marL="628650" lvl="1" indent="-171450">
              <a:lnSpc>
                <a:spcPct val="150000"/>
              </a:lnSpc>
              <a:buFont typeface="Arial" panose="020B0604020202020204" pitchFamily="34" charset="0"/>
              <a:buChar char="•"/>
            </a:pPr>
            <a:r>
              <a:rPr lang="ko-KR" altLang="en-US" sz="1200">
                <a:latin typeface="+mn-ea"/>
              </a:rPr>
              <a:t>리다이렉트 전에 호출하여 </a:t>
            </a:r>
            <a:r>
              <a:rPr lang="en-US" altLang="ko-KR" sz="1200">
                <a:latin typeface="+mn-ea"/>
              </a:rPr>
              <a:t>HTTP </a:t>
            </a:r>
            <a:r>
              <a:rPr lang="ko-KR" altLang="en-US" sz="1200">
                <a:latin typeface="+mn-ea"/>
              </a:rPr>
              <a:t>세션이나 응답 쿠키에 </a:t>
            </a:r>
            <a:r>
              <a:rPr lang="en-US" altLang="ko-KR" sz="1200">
                <a:latin typeface="+mn-ea"/>
              </a:rPr>
              <a:t>FlashMap</a:t>
            </a:r>
            <a:r>
              <a:rPr lang="ko-KR" altLang="en-US" sz="1200">
                <a:latin typeface="+mn-ea"/>
              </a:rPr>
              <a:t>을 저장한다</a:t>
            </a:r>
            <a:endParaRPr lang="en-US" altLang="ko-KR" sz="1200">
              <a:latin typeface="+mn-ea"/>
            </a:endParaRPr>
          </a:p>
          <a:p>
            <a:pPr>
              <a:lnSpc>
                <a:spcPct val="150000"/>
              </a:lnSpc>
            </a:pPr>
            <a:r>
              <a:rPr lang="en-US" altLang="ko-KR" sz="1200" b="1">
                <a:latin typeface="+mn-ea"/>
              </a:rPr>
              <a:t>retrieveAndUpdate</a:t>
            </a:r>
            <a:endParaRPr lang="en-US" altLang="ko-KR" sz="1200">
              <a:latin typeface="+mn-ea"/>
            </a:endParaRPr>
          </a:p>
          <a:p>
            <a:pPr marL="628650" lvl="1" indent="-171450">
              <a:lnSpc>
                <a:spcPct val="150000"/>
              </a:lnSpc>
              <a:buFont typeface="Arial" panose="020B0604020202020204" pitchFamily="34" charset="0"/>
              <a:buChar char="•"/>
            </a:pPr>
            <a:r>
              <a:rPr lang="ko-KR" altLang="en-US" sz="1200">
                <a:latin typeface="+mn-ea"/>
              </a:rPr>
              <a:t>이전 요청에서 저장된 </a:t>
            </a:r>
            <a:r>
              <a:rPr lang="en-US" altLang="ko-KR" sz="1200">
                <a:latin typeface="+mn-ea"/>
              </a:rPr>
              <a:t>FlashMap </a:t>
            </a:r>
            <a:r>
              <a:rPr lang="ko-KR" altLang="en-US" sz="1200">
                <a:latin typeface="+mn-ea"/>
              </a:rPr>
              <a:t>중 현재 요청과 일치하는 것을 찾아 이를 저장소에서 제거하고</a:t>
            </a:r>
            <a:r>
              <a:rPr lang="en-US" altLang="ko-KR" sz="1200">
                <a:latin typeface="+mn-ea"/>
              </a:rPr>
              <a:t>, </a:t>
            </a:r>
            <a:r>
              <a:rPr lang="ko-KR" altLang="en-US" sz="1200">
                <a:latin typeface="+mn-ea"/>
              </a:rPr>
              <a:t>만료된 다른 </a:t>
            </a:r>
            <a:r>
              <a:rPr lang="en-US" altLang="ko-KR" sz="1200">
                <a:latin typeface="+mn-ea"/>
              </a:rPr>
              <a:t>FlashMap </a:t>
            </a:r>
            <a:r>
              <a:rPr lang="ko-KR" altLang="en-US" sz="1200">
                <a:latin typeface="+mn-ea"/>
              </a:rPr>
              <a:t>객체도 함께 제거한다</a:t>
            </a:r>
            <a:r>
              <a:rPr lang="en-US" altLang="ko-KR" sz="1200">
                <a:latin typeface="+mn-ea"/>
              </a:rPr>
              <a:t> </a:t>
            </a:r>
          </a:p>
          <a:p>
            <a:pPr marL="628650" lvl="1" indent="-171450">
              <a:lnSpc>
                <a:spcPct val="150000"/>
              </a:lnSpc>
              <a:buFont typeface="Arial" panose="020B0604020202020204" pitchFamily="34" charset="0"/>
              <a:buChar char="•"/>
            </a:pPr>
            <a:r>
              <a:rPr lang="ko-KR" altLang="en-US" sz="1200">
                <a:latin typeface="+mn-ea"/>
              </a:rPr>
              <a:t>이 메서드는 요청이 시작될 때마다 호출된다</a:t>
            </a:r>
            <a:endParaRPr lang="en-US" altLang="ko-KR" sz="1200">
              <a:latin typeface="+mn-ea"/>
            </a:endParaRPr>
          </a:p>
        </p:txBody>
      </p:sp>
    </p:spTree>
    <p:extLst>
      <p:ext uri="{BB962C8B-B14F-4D97-AF65-F5344CB8AC3E}">
        <p14:creationId xmlns:p14="http://schemas.microsoft.com/office/powerpoint/2010/main" val="2858566278"/>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직사각형 73">
            <a:extLst>
              <a:ext uri="{FF2B5EF4-FFF2-40B4-BE49-F238E27FC236}">
                <a16:creationId xmlns:a16="http://schemas.microsoft.com/office/drawing/2014/main" id="{42A0B23B-7003-43B2-A559-7C4A6F001EFB}"/>
              </a:ext>
            </a:extLst>
          </p:cNvPr>
          <p:cNvSpPr/>
          <p:nvPr/>
        </p:nvSpPr>
        <p:spPr>
          <a:xfrm>
            <a:off x="198756" y="89976"/>
            <a:ext cx="4996881"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FlashMap &amp; FlashMapManager </a:t>
            </a:r>
            <a:r>
              <a:rPr lang="ko-KR" altLang="en-US" b="1">
                <a:solidFill>
                  <a:schemeClr val="accent1">
                    <a:lumMod val="75000"/>
                  </a:schemeClr>
                </a:solidFill>
                <a:latin typeface="+mn-ea"/>
              </a:rPr>
              <a:t>구현 예제</a:t>
            </a:r>
          </a:p>
        </p:txBody>
      </p:sp>
      <p:sp>
        <p:nvSpPr>
          <p:cNvPr id="9" name="직사각형 8">
            <a:extLst>
              <a:ext uri="{FF2B5EF4-FFF2-40B4-BE49-F238E27FC236}">
                <a16:creationId xmlns:a16="http://schemas.microsoft.com/office/drawing/2014/main" id="{03F4E69B-32EB-44F0-AF51-AF937645ADEA}"/>
              </a:ext>
            </a:extLst>
          </p:cNvPr>
          <p:cNvSpPr/>
          <p:nvPr/>
        </p:nvSpPr>
        <p:spPr>
          <a:xfrm>
            <a:off x="384404" y="459308"/>
            <a:ext cx="11423192"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latin typeface="+mn-ea"/>
              </a:rPr>
              <a:t>대부분의 일반적인 리다이렉트 시나리오에서는 </a:t>
            </a:r>
            <a:r>
              <a:rPr lang="en-US" altLang="ko-KR" sz="1200">
                <a:latin typeface="+mn-ea"/>
              </a:rPr>
              <a:t>RedirectAttributes </a:t>
            </a:r>
            <a:r>
              <a:rPr lang="ko-KR" altLang="en-US" sz="1200">
                <a:latin typeface="+mn-ea"/>
              </a:rPr>
              <a:t>를 사용하는 것이 더 간편하고 충분하지만 특수한 상황이나 세밀한 제어가 필요한 경우에는 </a:t>
            </a:r>
            <a:r>
              <a:rPr lang="en-US" altLang="ko-KR" sz="1200">
                <a:latin typeface="+mn-ea"/>
              </a:rPr>
              <a:t>FlashMap</a:t>
            </a:r>
            <a:r>
              <a:rPr lang="ko-KR" altLang="en-US" sz="1200">
                <a:latin typeface="+mn-ea"/>
              </a:rPr>
              <a:t>과 </a:t>
            </a:r>
            <a:r>
              <a:rPr lang="en-US" altLang="ko-KR" sz="1200">
                <a:latin typeface="+mn-ea"/>
              </a:rPr>
              <a:t>FlashMapManager </a:t>
            </a:r>
            <a:r>
              <a:rPr lang="ko-KR" altLang="en-US" sz="1200">
                <a:latin typeface="+mn-ea"/>
              </a:rPr>
              <a:t>를 직접 사용하는 것도 가능하다</a:t>
            </a:r>
            <a:endParaRPr lang="en-US" altLang="ko-KR" sz="1200">
              <a:latin typeface="+mn-ea"/>
            </a:endParaRPr>
          </a:p>
        </p:txBody>
      </p:sp>
      <p:sp>
        <p:nvSpPr>
          <p:cNvPr id="2" name="Rectangle 1">
            <a:extLst>
              <a:ext uri="{FF2B5EF4-FFF2-40B4-BE49-F238E27FC236}">
                <a16:creationId xmlns:a16="http://schemas.microsoft.com/office/drawing/2014/main" id="{9B62CAB6-E662-4045-ABB3-905387B063E5}"/>
              </a:ext>
            </a:extLst>
          </p:cNvPr>
          <p:cNvSpPr>
            <a:spLocks noChangeArrowheads="1"/>
          </p:cNvSpPr>
          <p:nvPr/>
        </p:nvSpPr>
        <p:spPr bwMode="auto">
          <a:xfrm>
            <a:off x="641267" y="1176802"/>
            <a:ext cx="10640292" cy="539320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@GetMapping</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"/setFlashAttribute"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RedirectView </a:t>
            </a:r>
            <a:r>
              <a:rPr kumimoji="0" lang="ko-KR" altLang="ko-KR" sz="1100" b="0" i="0" u="none" strike="noStrike" cap="none" normalizeH="0" baseline="0">
                <a:ln>
                  <a:noFill/>
                </a:ln>
                <a:solidFill>
                  <a:srgbClr val="56A8F5"/>
                </a:solidFill>
                <a:effectLst/>
                <a:latin typeface="Arial Unicode MS"/>
                <a:ea typeface="JetBrains Mono"/>
              </a:rPr>
              <a:t>setFlashAttribute</a:t>
            </a:r>
            <a:r>
              <a:rPr kumimoji="0" lang="ko-KR" altLang="ko-KR" sz="1100" b="0" i="0" u="none" strike="noStrike" cap="none" normalizeH="0" baseline="0">
                <a:ln>
                  <a:noFill/>
                </a:ln>
                <a:solidFill>
                  <a:srgbClr val="BCBEC4"/>
                </a:solidFill>
                <a:effectLst/>
                <a:latin typeface="Arial Unicode MS"/>
                <a:ea typeface="JetBrains Mono"/>
              </a:rPr>
              <a:t>(HttpServletRequest request, HttpServletResponse response) {</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en-US"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FlashMap flashMap = </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BCBEC4"/>
                </a:solidFill>
                <a:effectLst/>
                <a:latin typeface="Arial Unicode MS"/>
                <a:ea typeface="JetBrains Mono"/>
              </a:rPr>
              <a:t>FlashMap();</a:t>
            </a:r>
            <a:r>
              <a:rPr kumimoji="0" lang="en-US" altLang="ko-KR" sz="1100" b="0" i="0" u="none" strike="noStrike" cap="none" normalizeH="0" baseline="0">
                <a:ln>
                  <a:noFill/>
                </a:ln>
                <a:solidFill>
                  <a:srgbClr val="BCBEC4"/>
                </a:solidFill>
                <a:effectLst/>
                <a:latin typeface="Arial Unicode MS"/>
                <a:ea typeface="JetBrains Mono"/>
              </a:rPr>
              <a:t> </a:t>
            </a:r>
            <a:r>
              <a:rPr lang="en-US" altLang="ko-KR" sz="1100">
                <a:solidFill>
                  <a:schemeClr val="bg1">
                    <a:lumMod val="50000"/>
                  </a:schemeClr>
                </a:solidFill>
              </a:rPr>
              <a:t>// </a:t>
            </a:r>
            <a:r>
              <a:rPr lang="ko-KR" altLang="en-US" sz="1100">
                <a:solidFill>
                  <a:schemeClr val="bg1">
                    <a:lumMod val="50000"/>
                  </a:schemeClr>
                </a:solidFill>
              </a:rPr>
              <a:t>출력 </a:t>
            </a:r>
            <a:r>
              <a:rPr lang="en-US" altLang="ko-KR" sz="1100">
                <a:solidFill>
                  <a:schemeClr val="bg1">
                    <a:lumMod val="50000"/>
                  </a:schemeClr>
                </a:solidFill>
              </a:rPr>
              <a:t>FlashMap </a:t>
            </a:r>
            <a:r>
              <a:rPr lang="ko-KR" altLang="en-US" sz="1100">
                <a:solidFill>
                  <a:schemeClr val="bg1">
                    <a:lumMod val="50000"/>
                  </a:schemeClr>
                </a:solidFill>
              </a:rPr>
              <a:t>을 생성하고 플래시 속성 추가</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flashMap.put(</a:t>
            </a:r>
            <a:r>
              <a:rPr kumimoji="0" lang="ko-KR" altLang="ko-KR" sz="1100" b="0" i="0" u="none" strike="noStrike" cap="none" normalizeH="0" baseline="0">
                <a:ln>
                  <a:noFill/>
                </a:ln>
                <a:solidFill>
                  <a:srgbClr val="6AAB73"/>
                </a:solidFill>
                <a:effectLst/>
                <a:latin typeface="Arial Unicode MS"/>
                <a:ea typeface="JetBrains Mono"/>
              </a:rPr>
              <a:t>"message"</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플래시 속성이 설정되었습니다</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en-US"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FlashMapManager flashMapManager = RequestContextUtils.getFlashMapManager(request);</a:t>
            </a:r>
            <a:r>
              <a:rPr kumimoji="0" lang="en-US" altLang="ko-KR" sz="1100" b="0" i="0" u="none" strike="noStrike" cap="none" normalizeH="0" baseline="0">
                <a:ln>
                  <a:noFill/>
                </a:ln>
                <a:solidFill>
                  <a:srgbClr val="BCBEC4"/>
                </a:solidFill>
                <a:effectLst/>
                <a:latin typeface="Arial Unicode MS"/>
                <a:ea typeface="JetBrains Mono"/>
              </a:rPr>
              <a:t> </a:t>
            </a:r>
            <a:r>
              <a:rPr lang="en-US" altLang="ko-KR" sz="1100">
                <a:solidFill>
                  <a:schemeClr val="bg1">
                    <a:lumMod val="50000"/>
                  </a:schemeClr>
                </a:solidFill>
              </a:rPr>
              <a:t>// FlashMapManager </a:t>
            </a:r>
            <a:r>
              <a:rPr lang="ko-KR" altLang="en-US" sz="1100">
                <a:solidFill>
                  <a:schemeClr val="bg1">
                    <a:lumMod val="50000"/>
                  </a:schemeClr>
                </a:solidFill>
              </a:rPr>
              <a:t>가져오기</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if </a:t>
            </a:r>
            <a:r>
              <a:rPr kumimoji="0" lang="ko-KR" altLang="ko-KR" sz="1100" b="0" i="0" u="none" strike="noStrike" cap="none" normalizeH="0" baseline="0">
                <a:ln>
                  <a:noFill/>
                </a:ln>
                <a:solidFill>
                  <a:srgbClr val="BCBEC4"/>
                </a:solidFill>
                <a:effectLst/>
                <a:latin typeface="Arial Unicode MS"/>
                <a:ea typeface="JetBrains Mono"/>
              </a:rPr>
              <a:t>(flashMapManager != </a:t>
            </a:r>
            <a:r>
              <a:rPr kumimoji="0" lang="ko-KR" altLang="ko-KR" sz="1100" b="0" i="0" u="none" strike="noStrike" cap="none" normalizeH="0" baseline="0">
                <a:ln>
                  <a:noFill/>
                </a:ln>
                <a:solidFill>
                  <a:srgbClr val="CF8E6D"/>
                </a:solidFill>
                <a:effectLst/>
                <a:latin typeface="Arial Unicode MS"/>
                <a:ea typeface="JetBrains Mono"/>
              </a:rPr>
              <a:t>null</a:t>
            </a: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flashMapManager.saveOutputFlashMap(flashMap, request, response);</a:t>
            </a:r>
            <a:r>
              <a:rPr kumimoji="0" lang="en-US" altLang="ko-KR" sz="1100" b="0" i="0" u="none" strike="noStrike" cap="none" normalizeH="0" baseline="0">
                <a:ln>
                  <a:noFill/>
                </a:ln>
                <a:solidFill>
                  <a:srgbClr val="BCBEC4"/>
                </a:solidFill>
                <a:effectLst/>
                <a:latin typeface="Arial Unicode MS"/>
                <a:ea typeface="JetBrains Mono"/>
              </a:rPr>
              <a:t>  </a:t>
            </a:r>
            <a:r>
              <a:rPr lang="en-US" altLang="ko-KR" sz="1100">
                <a:solidFill>
                  <a:schemeClr val="bg1">
                    <a:lumMod val="50000"/>
                  </a:schemeClr>
                </a:solidFill>
              </a:rPr>
              <a:t>// FlashMapManager</a:t>
            </a:r>
            <a:r>
              <a:rPr lang="ko-KR" altLang="en-US" sz="1100">
                <a:solidFill>
                  <a:schemeClr val="bg1">
                    <a:lumMod val="50000"/>
                  </a:schemeClr>
                </a:solidFill>
              </a:rPr>
              <a:t>를 통해 </a:t>
            </a:r>
            <a:r>
              <a:rPr lang="en-US" altLang="ko-KR" sz="1100">
                <a:solidFill>
                  <a:schemeClr val="bg1">
                    <a:lumMod val="50000"/>
                  </a:schemeClr>
                </a:solidFill>
              </a:rPr>
              <a:t>FlashMap </a:t>
            </a:r>
            <a:r>
              <a:rPr lang="ko-KR" altLang="en-US" sz="1100">
                <a:solidFill>
                  <a:schemeClr val="bg1">
                    <a:lumMod val="50000"/>
                  </a:schemeClr>
                </a:solidFill>
              </a:rPr>
              <a:t>을 세션에 저장</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7A7E85"/>
                </a:solidFill>
                <a:effectLst/>
                <a:latin typeface="Arial Unicode MS"/>
                <a:ea typeface="JetBrains Mono"/>
              </a:rPr>
            </a:b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new </a:t>
            </a:r>
            <a:r>
              <a:rPr kumimoji="0" lang="ko-KR" altLang="ko-KR" sz="1100" b="0" i="0" u="none" strike="noStrike" cap="none" normalizeH="0" baseline="0">
                <a:ln>
                  <a:noFill/>
                </a:ln>
                <a:solidFill>
                  <a:srgbClr val="BCBEC4"/>
                </a:solidFill>
                <a:effectLst/>
                <a:latin typeface="Arial Unicode MS"/>
                <a:ea typeface="JetBrains Mono"/>
              </a:rPr>
              <a:t>RedirectView(</a:t>
            </a:r>
            <a:r>
              <a:rPr kumimoji="0" lang="ko-KR" altLang="ko-KR" sz="1100" b="0" i="0" u="none" strike="noStrike" cap="none" normalizeH="0" baseline="0">
                <a:ln>
                  <a:noFill/>
                </a:ln>
                <a:solidFill>
                  <a:srgbClr val="6AAB73"/>
                </a:solidFill>
                <a:effectLst/>
                <a:latin typeface="Arial Unicode MS"/>
                <a:ea typeface="JetBrains Mono"/>
              </a:rPr>
              <a:t>"/getFlashAttribute"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3AE60"/>
                </a:solidFill>
                <a:effectLst/>
                <a:latin typeface="Arial Unicode MS"/>
                <a:ea typeface="JetBrains Mono"/>
              </a:rPr>
              <a:t>@GetMapping</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"/getFlashAttribute"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56A8F5"/>
                </a:solidFill>
                <a:effectLst/>
                <a:latin typeface="Arial Unicode MS"/>
                <a:ea typeface="JetBrains Mono"/>
              </a:rPr>
              <a:t>getFlashAttribute</a:t>
            </a:r>
            <a:r>
              <a:rPr kumimoji="0" lang="ko-KR" altLang="ko-KR" sz="1100" b="0" i="0" u="none" strike="noStrike" cap="none" normalizeH="0" baseline="0">
                <a:ln>
                  <a:noFill/>
                </a:ln>
                <a:solidFill>
                  <a:srgbClr val="BCBEC4"/>
                </a:solidFill>
                <a:effectLst/>
                <a:latin typeface="Arial Unicode MS"/>
                <a:ea typeface="JetBrains Mono"/>
              </a:rPr>
              <a:t>(HttpServletRequest request, Model model) {</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FlashMap inputFlashMap = RequestContextUtils.getInputFlashMap(request);</a:t>
            </a:r>
            <a:r>
              <a:rPr kumimoji="0" lang="en-US"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chemeClr val="bg1">
                    <a:lumMod val="50000"/>
                  </a:schemeClr>
                </a:solidFill>
                <a:effectLst/>
                <a:latin typeface="Arial Unicode MS"/>
                <a:ea typeface="JetBrains Mono"/>
              </a:rPr>
              <a:t>// </a:t>
            </a:r>
            <a:r>
              <a:rPr kumimoji="0" lang="ko-KR" altLang="en-US" sz="1100" b="0" i="0" u="none" strike="noStrike" cap="none" normalizeH="0" baseline="0">
                <a:ln>
                  <a:noFill/>
                </a:ln>
                <a:solidFill>
                  <a:schemeClr val="bg1">
                    <a:lumMod val="50000"/>
                  </a:schemeClr>
                </a:solidFill>
                <a:effectLst/>
                <a:latin typeface="Arial Unicode MS"/>
                <a:ea typeface="JetBrains Mono"/>
              </a:rPr>
              <a:t>입력 </a:t>
            </a:r>
            <a:r>
              <a:rPr kumimoji="0" lang="en-US" altLang="ko-KR" sz="1100" b="0" i="0" u="none" strike="noStrike" cap="none" normalizeH="0" baseline="0">
                <a:ln>
                  <a:noFill/>
                </a:ln>
                <a:solidFill>
                  <a:schemeClr val="bg1">
                    <a:lumMod val="50000"/>
                  </a:schemeClr>
                </a:solidFill>
                <a:effectLst/>
                <a:latin typeface="Arial Unicode MS"/>
                <a:ea typeface="JetBrains Mono"/>
              </a:rPr>
              <a:t>FlashMap</a:t>
            </a:r>
            <a:r>
              <a:rPr kumimoji="0" lang="ko-KR" altLang="en-US" sz="1100" b="0" i="0" u="none" strike="noStrike" cap="none" normalizeH="0" baseline="0">
                <a:ln>
                  <a:noFill/>
                </a:ln>
                <a:solidFill>
                  <a:schemeClr val="bg1">
                    <a:lumMod val="50000"/>
                  </a:schemeClr>
                </a:solidFill>
                <a:effectLst/>
                <a:latin typeface="Arial Unicode MS"/>
                <a:ea typeface="JetBrains Mono"/>
              </a:rPr>
              <a:t>을 가져옴</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if </a:t>
            </a:r>
            <a:r>
              <a:rPr kumimoji="0" lang="ko-KR" altLang="ko-KR" sz="1100" b="0" i="0" u="none" strike="noStrike" cap="none" normalizeH="0" baseline="0">
                <a:ln>
                  <a:noFill/>
                </a:ln>
                <a:solidFill>
                  <a:srgbClr val="BCBEC4"/>
                </a:solidFill>
                <a:effectLst/>
                <a:latin typeface="Arial Unicode MS"/>
                <a:ea typeface="JetBrains Mono"/>
              </a:rPr>
              <a:t>(inputFlashMap != </a:t>
            </a:r>
            <a:r>
              <a:rPr kumimoji="0" lang="ko-KR" altLang="ko-KR" sz="1100" b="0" i="0" u="none" strike="noStrike" cap="none" normalizeH="0" baseline="0">
                <a:ln>
                  <a:noFill/>
                </a:ln>
                <a:solidFill>
                  <a:srgbClr val="CF8E6D"/>
                </a:solidFill>
                <a:effectLst/>
                <a:latin typeface="Arial Unicode MS"/>
                <a:ea typeface="JetBrains Mono"/>
              </a:rPr>
              <a:t>null</a:t>
            </a: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model.addAttribute(</a:t>
            </a:r>
            <a:r>
              <a:rPr kumimoji="0" lang="ko-KR" altLang="ko-KR" sz="1100" b="0" i="0" u="none" strike="noStrike" cap="none" normalizeH="0" baseline="0">
                <a:ln>
                  <a:noFill/>
                </a:ln>
                <a:solidFill>
                  <a:srgbClr val="6AAB73"/>
                </a:solidFill>
                <a:effectLst/>
                <a:latin typeface="Arial Unicode MS"/>
                <a:ea typeface="JetBrains Mono"/>
              </a:rPr>
              <a:t>"message"</a:t>
            </a:r>
            <a:r>
              <a:rPr kumimoji="0" lang="ko-KR" altLang="ko-KR" sz="1100" b="0" i="0" u="none" strike="noStrike" cap="none" normalizeH="0" baseline="0">
                <a:ln>
                  <a:noFill/>
                </a:ln>
                <a:solidFill>
                  <a:srgbClr val="BCBEC4"/>
                </a:solidFill>
                <a:effectLst/>
                <a:latin typeface="Arial Unicode MS"/>
                <a:ea typeface="JetBrains Mono"/>
              </a:rPr>
              <a:t>, inputFlashMap.get(</a:t>
            </a:r>
            <a:r>
              <a:rPr kumimoji="0" lang="ko-KR" altLang="ko-KR" sz="1100" b="0" i="0" u="none" strike="noStrike" cap="none" normalizeH="0" baseline="0">
                <a:ln>
                  <a:noFill/>
                </a:ln>
                <a:solidFill>
                  <a:srgbClr val="6AAB73"/>
                </a:solidFill>
                <a:effectLst/>
                <a:latin typeface="Arial Unicode MS"/>
                <a:ea typeface="JetBrains Mono"/>
              </a:rPr>
              <a:t>"message"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 </a:t>
            </a:r>
            <a:r>
              <a:rPr kumimoji="0" lang="ko-KR" altLang="ko-KR" sz="1100" b="0" i="0" u="none" strike="noStrike" cap="none" normalizeH="0" baseline="0">
                <a:ln>
                  <a:noFill/>
                </a:ln>
                <a:solidFill>
                  <a:srgbClr val="CF8E6D"/>
                </a:solidFill>
                <a:effectLst/>
                <a:latin typeface="Arial Unicode MS"/>
                <a:ea typeface="JetBrains Mono"/>
              </a:rPr>
              <a:t>else </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model.addAttribute(</a:t>
            </a:r>
            <a:r>
              <a:rPr kumimoji="0" lang="ko-KR" altLang="ko-KR" sz="1100" b="0" i="0" u="none" strike="noStrike" cap="none" normalizeH="0" baseline="0">
                <a:ln>
                  <a:noFill/>
                </a:ln>
                <a:solidFill>
                  <a:srgbClr val="6AAB73"/>
                </a:solidFill>
                <a:effectLst/>
                <a:latin typeface="Arial Unicode MS"/>
                <a:ea typeface="JetBrains Mono"/>
              </a:rPr>
              <a:t>"message"</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플래시 속성이 없습니다</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6AAB73"/>
                </a:solidFill>
                <a:effectLst/>
                <a:latin typeface="Arial Unicode MS"/>
                <a:ea typeface="JetBrains Mono"/>
              </a:rPr>
              <a:t>"displayMessage"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753236399"/>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직사각형 73">
            <a:extLst>
              <a:ext uri="{FF2B5EF4-FFF2-40B4-BE49-F238E27FC236}">
                <a16:creationId xmlns:a16="http://schemas.microsoft.com/office/drawing/2014/main" id="{42A0B23B-7003-43B2-A559-7C4A6F001EFB}"/>
              </a:ext>
            </a:extLst>
          </p:cNvPr>
          <p:cNvSpPr/>
          <p:nvPr/>
        </p:nvSpPr>
        <p:spPr>
          <a:xfrm>
            <a:off x="198756" y="202792"/>
            <a:ext cx="1704826"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PRG </a:t>
            </a:r>
            <a:r>
              <a:rPr lang="ko-KR" altLang="en-US" b="1">
                <a:solidFill>
                  <a:schemeClr val="accent1">
                    <a:lumMod val="75000"/>
                  </a:schemeClr>
                </a:solidFill>
                <a:latin typeface="+mn-ea"/>
              </a:rPr>
              <a:t>흐름도</a:t>
            </a:r>
          </a:p>
        </p:txBody>
      </p:sp>
      <p:sp>
        <p:nvSpPr>
          <p:cNvPr id="52" name="모서리가 둥근 직사각형 38">
            <a:extLst>
              <a:ext uri="{FF2B5EF4-FFF2-40B4-BE49-F238E27FC236}">
                <a16:creationId xmlns:a16="http://schemas.microsoft.com/office/drawing/2014/main" id="{8AF6F9BD-DA32-49F8-82C6-8176570A9216}"/>
              </a:ext>
            </a:extLst>
          </p:cNvPr>
          <p:cNvSpPr/>
          <p:nvPr/>
        </p:nvSpPr>
        <p:spPr>
          <a:xfrm>
            <a:off x="3528645" y="1210223"/>
            <a:ext cx="1868139"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DispatcherServlet</a:t>
            </a:r>
            <a:endParaRPr lang="ko-KR" altLang="en-US" sz="1400">
              <a:solidFill>
                <a:schemeClr val="tx1"/>
              </a:solidFill>
              <a:ea typeface="나눔바른고딕" panose="020B0603020101020101"/>
            </a:endParaRPr>
          </a:p>
        </p:txBody>
      </p:sp>
      <p:cxnSp>
        <p:nvCxnSpPr>
          <p:cNvPr id="55" name="직선 화살표 연결선 54">
            <a:extLst>
              <a:ext uri="{FF2B5EF4-FFF2-40B4-BE49-F238E27FC236}">
                <a16:creationId xmlns:a16="http://schemas.microsoft.com/office/drawing/2014/main" id="{28B2250E-270F-4302-BD31-374182372549}"/>
              </a:ext>
            </a:extLst>
          </p:cNvPr>
          <p:cNvCxnSpPr>
            <a:cxnSpLocks/>
            <a:stCxn id="52" idx="2"/>
            <a:endCxn id="41" idx="0"/>
          </p:cNvCxnSpPr>
          <p:nvPr/>
        </p:nvCxnSpPr>
        <p:spPr>
          <a:xfrm>
            <a:off x="4462715" y="1703735"/>
            <a:ext cx="0" cy="50907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모서리가 둥근 직사각형 38">
            <a:extLst>
              <a:ext uri="{FF2B5EF4-FFF2-40B4-BE49-F238E27FC236}">
                <a16:creationId xmlns:a16="http://schemas.microsoft.com/office/drawing/2014/main" id="{937B8317-3082-8AAA-F4B9-9031F8BEC0D5}"/>
              </a:ext>
            </a:extLst>
          </p:cNvPr>
          <p:cNvSpPr/>
          <p:nvPr/>
        </p:nvSpPr>
        <p:spPr>
          <a:xfrm>
            <a:off x="3528645" y="2212807"/>
            <a:ext cx="1868139"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spcBef>
                <a:spcPts val="400"/>
              </a:spcBef>
            </a:pPr>
            <a:r>
              <a:rPr lang="en-US" altLang="ko-KR" sz="1400">
                <a:solidFill>
                  <a:schemeClr val="tx1"/>
                </a:solidFill>
                <a:ea typeface="나눔바른고딕" panose="020B0603020101020101"/>
              </a:rPr>
              <a:t>Request</a:t>
            </a:r>
            <a:endParaRPr lang="ko-KR" altLang="en-US" sz="1400">
              <a:solidFill>
                <a:schemeClr val="tx1"/>
              </a:solidFill>
              <a:ea typeface="나눔바른고딕" panose="020B0603020101020101"/>
            </a:endParaRPr>
          </a:p>
        </p:txBody>
      </p:sp>
      <p:sp>
        <p:nvSpPr>
          <p:cNvPr id="42" name="모서리가 둥근 직사각형 38">
            <a:extLst>
              <a:ext uri="{FF2B5EF4-FFF2-40B4-BE49-F238E27FC236}">
                <a16:creationId xmlns:a16="http://schemas.microsoft.com/office/drawing/2014/main" id="{C7DBE368-2340-BFD7-1910-319DCDB27A52}"/>
              </a:ext>
            </a:extLst>
          </p:cNvPr>
          <p:cNvSpPr/>
          <p:nvPr/>
        </p:nvSpPr>
        <p:spPr>
          <a:xfrm>
            <a:off x="4375505" y="2304503"/>
            <a:ext cx="890649" cy="310119"/>
          </a:xfrm>
          <a:prstGeom prst="roundRect">
            <a:avLst/>
          </a:prstGeom>
          <a:solidFill>
            <a:schemeClr val="accent5">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ea typeface="나눔바른고딕" panose="020B0603020101020101"/>
              </a:rPr>
              <a:t>FlashMap</a:t>
            </a:r>
            <a:endParaRPr lang="ko-KR" altLang="en-US" sz="1200">
              <a:solidFill>
                <a:schemeClr val="tx1"/>
              </a:solidFill>
              <a:ea typeface="나눔바른고딕" panose="020B0603020101020101"/>
            </a:endParaRPr>
          </a:p>
        </p:txBody>
      </p:sp>
      <p:sp>
        <p:nvSpPr>
          <p:cNvPr id="45" name="TextBox 44">
            <a:extLst>
              <a:ext uri="{FF2B5EF4-FFF2-40B4-BE49-F238E27FC236}">
                <a16:creationId xmlns:a16="http://schemas.microsoft.com/office/drawing/2014/main" id="{15A1FB17-623F-2F77-8866-5A4B88D0C67D}"/>
              </a:ext>
            </a:extLst>
          </p:cNvPr>
          <p:cNvSpPr txBox="1"/>
          <p:nvPr/>
        </p:nvSpPr>
        <p:spPr>
          <a:xfrm>
            <a:off x="738189" y="2348594"/>
            <a:ext cx="2749210" cy="246221"/>
          </a:xfrm>
          <a:prstGeom prst="rect">
            <a:avLst/>
          </a:prstGeom>
          <a:noFill/>
        </p:spPr>
        <p:txBody>
          <a:bodyPr wrap="square">
            <a:spAutoFit/>
          </a:bodyPr>
          <a:lstStyle/>
          <a:p>
            <a:r>
              <a:rPr lang="ko-KR" altLang="en-US" sz="1000"/>
              <a:t>출력 </a:t>
            </a:r>
            <a:r>
              <a:rPr lang="en-US" altLang="ko-KR" sz="1000"/>
              <a:t>FlashMap </a:t>
            </a:r>
            <a:r>
              <a:rPr lang="ko-KR" altLang="en-US" sz="1000"/>
              <a:t>생성 후 </a:t>
            </a:r>
            <a:r>
              <a:rPr lang="en-US" altLang="ko-KR" sz="1000"/>
              <a:t>Request </a:t>
            </a:r>
            <a:r>
              <a:rPr lang="ko-KR" altLang="en-US" sz="1000"/>
              <a:t>객체에 저장</a:t>
            </a:r>
          </a:p>
        </p:txBody>
      </p:sp>
      <p:sp>
        <p:nvSpPr>
          <p:cNvPr id="47" name="모서리가 둥근 직사각형 38">
            <a:extLst>
              <a:ext uri="{FF2B5EF4-FFF2-40B4-BE49-F238E27FC236}">
                <a16:creationId xmlns:a16="http://schemas.microsoft.com/office/drawing/2014/main" id="{F452CB66-530C-3D02-6F5B-6558912E4703}"/>
              </a:ext>
            </a:extLst>
          </p:cNvPr>
          <p:cNvSpPr/>
          <p:nvPr/>
        </p:nvSpPr>
        <p:spPr>
          <a:xfrm>
            <a:off x="2526723" y="3528692"/>
            <a:ext cx="3871982"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a typeface="나눔바른고딕" panose="020B0603020101020101"/>
              </a:rPr>
              <a:t>RedirectAttributesMethodArgumentResolver</a:t>
            </a:r>
            <a:endParaRPr lang="ko-KR" altLang="en-US" sz="1400">
              <a:solidFill>
                <a:schemeClr val="tx1"/>
              </a:solidFill>
              <a:ea typeface="나눔바른고딕" panose="020B0603020101020101"/>
            </a:endParaRPr>
          </a:p>
        </p:txBody>
      </p:sp>
      <p:sp>
        <p:nvSpPr>
          <p:cNvPr id="48" name="다이아몬드 47">
            <a:extLst>
              <a:ext uri="{FF2B5EF4-FFF2-40B4-BE49-F238E27FC236}">
                <a16:creationId xmlns:a16="http://schemas.microsoft.com/office/drawing/2014/main" id="{A6FE54B6-9917-A86A-D5A9-FF352380FE02}"/>
              </a:ext>
            </a:extLst>
          </p:cNvPr>
          <p:cNvSpPr/>
          <p:nvPr/>
        </p:nvSpPr>
        <p:spPr>
          <a:xfrm>
            <a:off x="4231145" y="2923900"/>
            <a:ext cx="463138" cy="393199"/>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cxnSp>
        <p:nvCxnSpPr>
          <p:cNvPr id="53" name="직선 화살표 연결선 52">
            <a:extLst>
              <a:ext uri="{FF2B5EF4-FFF2-40B4-BE49-F238E27FC236}">
                <a16:creationId xmlns:a16="http://schemas.microsoft.com/office/drawing/2014/main" id="{D4F7E802-4613-8FEF-7749-46BCDC1B2135}"/>
              </a:ext>
            </a:extLst>
          </p:cNvPr>
          <p:cNvCxnSpPr>
            <a:stCxn id="41" idx="2"/>
            <a:endCxn id="48" idx="0"/>
          </p:cNvCxnSpPr>
          <p:nvPr/>
        </p:nvCxnSpPr>
        <p:spPr>
          <a:xfrm flipH="1">
            <a:off x="4462714" y="2706319"/>
            <a:ext cx="1" cy="21758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76009FFE-E74E-DE47-D634-4377BE47ED5B}"/>
              </a:ext>
            </a:extLst>
          </p:cNvPr>
          <p:cNvSpPr txBox="1"/>
          <p:nvPr/>
        </p:nvSpPr>
        <p:spPr>
          <a:xfrm>
            <a:off x="2112794" y="2994395"/>
            <a:ext cx="2128090" cy="246221"/>
          </a:xfrm>
          <a:prstGeom prst="rect">
            <a:avLst/>
          </a:prstGeom>
          <a:noFill/>
        </p:spPr>
        <p:txBody>
          <a:bodyPr wrap="square">
            <a:spAutoFit/>
          </a:bodyPr>
          <a:lstStyle/>
          <a:p>
            <a:r>
              <a:rPr lang="ko-KR" altLang="en-US" sz="1000"/>
              <a:t>메서드에 </a:t>
            </a:r>
            <a:r>
              <a:rPr lang="en-US" altLang="ko-KR" sz="1000"/>
              <a:t>RedirectAttributes </a:t>
            </a:r>
            <a:r>
              <a:rPr lang="ko-KR" altLang="en-US" sz="1000"/>
              <a:t>선언 </a:t>
            </a:r>
            <a:r>
              <a:rPr lang="en-US" altLang="ko-KR" sz="1000"/>
              <a:t>?</a:t>
            </a:r>
            <a:endParaRPr lang="ko-KR" altLang="en-US" sz="1000"/>
          </a:p>
        </p:txBody>
      </p:sp>
      <p:cxnSp>
        <p:nvCxnSpPr>
          <p:cNvPr id="58" name="직선 화살표 연결선 57">
            <a:extLst>
              <a:ext uri="{FF2B5EF4-FFF2-40B4-BE49-F238E27FC236}">
                <a16:creationId xmlns:a16="http://schemas.microsoft.com/office/drawing/2014/main" id="{7D919E70-7C79-E4D9-7484-771B386FA7BB}"/>
              </a:ext>
            </a:extLst>
          </p:cNvPr>
          <p:cNvCxnSpPr>
            <a:cxnSpLocks/>
            <a:stCxn id="48" idx="2"/>
            <a:endCxn id="47" idx="0"/>
          </p:cNvCxnSpPr>
          <p:nvPr/>
        </p:nvCxnSpPr>
        <p:spPr>
          <a:xfrm>
            <a:off x="4462714" y="3317099"/>
            <a:ext cx="0" cy="21159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4" name="모서리가 둥근 직사각형 38">
            <a:extLst>
              <a:ext uri="{FF2B5EF4-FFF2-40B4-BE49-F238E27FC236}">
                <a16:creationId xmlns:a16="http://schemas.microsoft.com/office/drawing/2014/main" id="{8893FFF5-229F-465A-E6ED-C4F43B2F5B3A}"/>
              </a:ext>
            </a:extLst>
          </p:cNvPr>
          <p:cNvSpPr/>
          <p:nvPr/>
        </p:nvSpPr>
        <p:spPr>
          <a:xfrm>
            <a:off x="3176839" y="4387371"/>
            <a:ext cx="2571750"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a typeface="나눔바른고딕" panose="020B0603020101020101"/>
              </a:rPr>
              <a:t>ModelAndViewContainer</a:t>
            </a:r>
            <a:endParaRPr lang="ko-KR" altLang="en-US" sz="1400">
              <a:solidFill>
                <a:schemeClr val="tx1"/>
              </a:solidFill>
              <a:ea typeface="나눔바른고딕" panose="020B0603020101020101"/>
            </a:endParaRPr>
          </a:p>
        </p:txBody>
      </p:sp>
      <p:cxnSp>
        <p:nvCxnSpPr>
          <p:cNvPr id="67" name="직선 화살표 연결선 66">
            <a:extLst>
              <a:ext uri="{FF2B5EF4-FFF2-40B4-BE49-F238E27FC236}">
                <a16:creationId xmlns:a16="http://schemas.microsoft.com/office/drawing/2014/main" id="{219084C1-2511-8272-555C-597717C4BDE7}"/>
              </a:ext>
            </a:extLst>
          </p:cNvPr>
          <p:cNvCxnSpPr>
            <a:cxnSpLocks/>
            <a:stCxn id="47" idx="2"/>
            <a:endCxn id="64" idx="0"/>
          </p:cNvCxnSpPr>
          <p:nvPr/>
        </p:nvCxnSpPr>
        <p:spPr>
          <a:xfrm>
            <a:off x="4462714" y="4022204"/>
            <a:ext cx="0" cy="36516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1" name="직사각형 90">
            <a:extLst>
              <a:ext uri="{FF2B5EF4-FFF2-40B4-BE49-F238E27FC236}">
                <a16:creationId xmlns:a16="http://schemas.microsoft.com/office/drawing/2014/main" id="{1A564BB6-3E27-2B43-DC80-847CE9667CFD}"/>
              </a:ext>
            </a:extLst>
          </p:cNvPr>
          <p:cNvSpPr/>
          <p:nvPr/>
        </p:nvSpPr>
        <p:spPr>
          <a:xfrm>
            <a:off x="472446" y="840891"/>
            <a:ext cx="1915011" cy="369332"/>
          </a:xfrm>
          <a:prstGeom prst="rect">
            <a:avLst/>
          </a:prstGeom>
        </p:spPr>
        <p:txBody>
          <a:bodyPr wrap="none">
            <a:spAutoFit/>
          </a:bodyPr>
          <a:lstStyle/>
          <a:p>
            <a:r>
              <a:rPr lang="en-US" altLang="ko-KR" b="1">
                <a:latin typeface="+mn-ea"/>
              </a:rPr>
              <a:t>1. Post-Redirect</a:t>
            </a:r>
            <a:endParaRPr lang="ko-KR" altLang="en-US" b="1">
              <a:latin typeface="+mn-ea"/>
            </a:endParaRPr>
          </a:p>
        </p:txBody>
      </p:sp>
      <p:sp>
        <p:nvSpPr>
          <p:cNvPr id="5" name="모서리가 둥근 직사각형 38">
            <a:extLst>
              <a:ext uri="{FF2B5EF4-FFF2-40B4-BE49-F238E27FC236}">
                <a16:creationId xmlns:a16="http://schemas.microsoft.com/office/drawing/2014/main" id="{FF134AE6-9030-DDAD-E163-E00F629BA0E6}"/>
              </a:ext>
            </a:extLst>
          </p:cNvPr>
          <p:cNvSpPr/>
          <p:nvPr/>
        </p:nvSpPr>
        <p:spPr>
          <a:xfrm>
            <a:off x="121541" y="4387371"/>
            <a:ext cx="2571750"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a typeface="나눔바른고딕" panose="020B0603020101020101"/>
              </a:rPr>
              <a:t>RedirectAttributesModelMap</a:t>
            </a:r>
            <a:endParaRPr lang="ko-KR" altLang="en-US" sz="1400">
              <a:solidFill>
                <a:schemeClr val="tx1"/>
              </a:solidFill>
              <a:ea typeface="나눔바른고딕" panose="020B0603020101020101"/>
            </a:endParaRPr>
          </a:p>
        </p:txBody>
      </p:sp>
      <p:cxnSp>
        <p:nvCxnSpPr>
          <p:cNvPr id="6" name="직선 화살표 연결선 5">
            <a:extLst>
              <a:ext uri="{FF2B5EF4-FFF2-40B4-BE49-F238E27FC236}">
                <a16:creationId xmlns:a16="http://schemas.microsoft.com/office/drawing/2014/main" id="{087A9526-5CF9-D7D9-5EFF-6642C4BF65EC}"/>
              </a:ext>
            </a:extLst>
          </p:cNvPr>
          <p:cNvCxnSpPr>
            <a:cxnSpLocks/>
            <a:stCxn id="64" idx="1"/>
            <a:endCxn id="5" idx="3"/>
          </p:cNvCxnSpPr>
          <p:nvPr/>
        </p:nvCxnSpPr>
        <p:spPr>
          <a:xfrm flipH="1">
            <a:off x="2693291" y="4634127"/>
            <a:ext cx="483548" cy="0"/>
          </a:xfrm>
          <a:prstGeom prst="straightConnector1">
            <a:avLst/>
          </a:prstGeom>
          <a:ln w="6350">
            <a:solidFill>
              <a:schemeClr val="tx1"/>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2E589686-7AD0-0BC3-8FF9-93F08DDD6108}"/>
              </a:ext>
            </a:extLst>
          </p:cNvPr>
          <p:cNvSpPr txBox="1"/>
          <p:nvPr/>
        </p:nvSpPr>
        <p:spPr>
          <a:xfrm>
            <a:off x="5770194" y="4366407"/>
            <a:ext cx="1836392" cy="524246"/>
          </a:xfrm>
          <a:prstGeom prst="rect">
            <a:avLst/>
          </a:prstGeom>
          <a:noFill/>
        </p:spPr>
        <p:txBody>
          <a:bodyPr wrap="square">
            <a:spAutoFit/>
          </a:bodyPr>
          <a:lstStyle/>
          <a:p>
            <a:pPr>
              <a:lnSpc>
                <a:spcPct val="150000"/>
              </a:lnSpc>
            </a:pPr>
            <a:r>
              <a:rPr lang="en-US" altLang="ko-KR" sz="1000">
                <a:solidFill>
                  <a:schemeClr val="tx1"/>
                </a:solidFill>
                <a:ea typeface="나눔바른고딕" panose="020B0603020101020101"/>
              </a:rPr>
              <a:t>ModelAndViewContainer </a:t>
            </a:r>
            <a:r>
              <a:rPr lang="ko-KR" altLang="en-US" sz="1000">
                <a:solidFill>
                  <a:schemeClr val="tx1"/>
                </a:solidFill>
                <a:ea typeface="나눔바른고딕" panose="020B0603020101020101"/>
              </a:rPr>
              <a:t>에 리다이렉트용 </a:t>
            </a:r>
            <a:r>
              <a:rPr lang="en-US" altLang="ko-KR" sz="1000">
                <a:solidFill>
                  <a:schemeClr val="tx1"/>
                </a:solidFill>
                <a:ea typeface="나눔바른고딕" panose="020B0603020101020101"/>
              </a:rPr>
              <a:t>Model</a:t>
            </a:r>
            <a:r>
              <a:rPr lang="ko-KR" altLang="en-US" sz="1000">
                <a:solidFill>
                  <a:schemeClr val="tx1"/>
                </a:solidFill>
                <a:ea typeface="나눔바른고딕" panose="020B0603020101020101"/>
              </a:rPr>
              <a:t> 설정</a:t>
            </a:r>
            <a:endParaRPr lang="ko-KR" altLang="en-US" sz="1000"/>
          </a:p>
        </p:txBody>
      </p:sp>
      <p:sp>
        <p:nvSpPr>
          <p:cNvPr id="22" name="모서리가 둥근 직사각형 38">
            <a:extLst>
              <a:ext uri="{FF2B5EF4-FFF2-40B4-BE49-F238E27FC236}">
                <a16:creationId xmlns:a16="http://schemas.microsoft.com/office/drawing/2014/main" id="{73FDABEA-D0CA-7032-C57B-1D4464CBCB62}"/>
              </a:ext>
            </a:extLst>
          </p:cNvPr>
          <p:cNvSpPr/>
          <p:nvPr/>
        </p:nvSpPr>
        <p:spPr>
          <a:xfrm>
            <a:off x="3768102" y="5817307"/>
            <a:ext cx="1389224"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a typeface="나눔바른고딕" panose="020B0603020101020101"/>
              </a:rPr>
              <a:t>Controller</a:t>
            </a:r>
            <a:endParaRPr lang="ko-KR" altLang="en-US" sz="1400">
              <a:solidFill>
                <a:schemeClr val="tx1"/>
              </a:solidFill>
              <a:ea typeface="나눔바른고딕" panose="020B0603020101020101"/>
            </a:endParaRPr>
          </a:p>
        </p:txBody>
      </p:sp>
      <p:cxnSp>
        <p:nvCxnSpPr>
          <p:cNvPr id="23" name="직선 화살표 연결선 22">
            <a:extLst>
              <a:ext uri="{FF2B5EF4-FFF2-40B4-BE49-F238E27FC236}">
                <a16:creationId xmlns:a16="http://schemas.microsoft.com/office/drawing/2014/main" id="{13FE33B9-EBD1-11CE-B7C6-97893E32817C}"/>
              </a:ext>
            </a:extLst>
          </p:cNvPr>
          <p:cNvCxnSpPr>
            <a:cxnSpLocks/>
            <a:stCxn id="64" idx="2"/>
            <a:endCxn id="29" idx="0"/>
          </p:cNvCxnSpPr>
          <p:nvPr/>
        </p:nvCxnSpPr>
        <p:spPr>
          <a:xfrm>
            <a:off x="4462714" y="4880883"/>
            <a:ext cx="0" cy="23195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모서리가 둥근 직사각형 38">
            <a:extLst>
              <a:ext uri="{FF2B5EF4-FFF2-40B4-BE49-F238E27FC236}">
                <a16:creationId xmlns:a16="http://schemas.microsoft.com/office/drawing/2014/main" id="{CCE15ABC-D5CD-98B9-9C45-055738FF3FCF}"/>
              </a:ext>
            </a:extLst>
          </p:cNvPr>
          <p:cNvSpPr/>
          <p:nvPr/>
        </p:nvSpPr>
        <p:spPr>
          <a:xfrm>
            <a:off x="3019862" y="5112835"/>
            <a:ext cx="2885704"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a typeface="나눔바른고딕" panose="020B0603020101020101"/>
              </a:rPr>
              <a:t>ServletInvocableHandlerMethod</a:t>
            </a:r>
            <a:endParaRPr lang="ko-KR" altLang="en-US" sz="1400">
              <a:solidFill>
                <a:schemeClr val="tx1"/>
              </a:solidFill>
              <a:ea typeface="나눔바른고딕" panose="020B0603020101020101"/>
            </a:endParaRPr>
          </a:p>
        </p:txBody>
      </p:sp>
      <p:cxnSp>
        <p:nvCxnSpPr>
          <p:cNvPr id="31" name="직선 화살표 연결선 30">
            <a:extLst>
              <a:ext uri="{FF2B5EF4-FFF2-40B4-BE49-F238E27FC236}">
                <a16:creationId xmlns:a16="http://schemas.microsoft.com/office/drawing/2014/main" id="{DE36AAC2-DA0E-0F3E-47BB-E7756DCAA09C}"/>
              </a:ext>
            </a:extLst>
          </p:cNvPr>
          <p:cNvCxnSpPr>
            <a:cxnSpLocks/>
            <a:stCxn id="29" idx="2"/>
            <a:endCxn id="22" idx="0"/>
          </p:cNvCxnSpPr>
          <p:nvPr/>
        </p:nvCxnSpPr>
        <p:spPr>
          <a:xfrm>
            <a:off x="4462714" y="5606347"/>
            <a:ext cx="0" cy="21096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6C1974FB-208B-E468-1691-EE5A9BF5EF49}"/>
              </a:ext>
            </a:extLst>
          </p:cNvPr>
          <p:cNvSpPr txBox="1"/>
          <p:nvPr/>
        </p:nvSpPr>
        <p:spPr>
          <a:xfrm>
            <a:off x="5896034" y="5812287"/>
            <a:ext cx="1181600" cy="246221"/>
          </a:xfrm>
          <a:prstGeom prst="rect">
            <a:avLst/>
          </a:prstGeom>
          <a:noFill/>
        </p:spPr>
        <p:txBody>
          <a:bodyPr wrap="square">
            <a:spAutoFit/>
          </a:bodyPr>
          <a:lstStyle/>
          <a:p>
            <a:r>
              <a:rPr lang="en-US" altLang="ko-KR" sz="1000"/>
              <a:t>1</a:t>
            </a:r>
            <a:r>
              <a:rPr lang="ko-KR" altLang="en-US" sz="1000"/>
              <a:t>회성 </a:t>
            </a:r>
            <a:r>
              <a:rPr lang="en-US" altLang="ko-KR" sz="1000"/>
              <a:t>data </a:t>
            </a:r>
            <a:r>
              <a:rPr lang="ko-KR" altLang="en-US" sz="1000"/>
              <a:t>추가</a:t>
            </a:r>
          </a:p>
        </p:txBody>
      </p:sp>
      <p:sp>
        <p:nvSpPr>
          <p:cNvPr id="54" name="TextBox 53">
            <a:extLst>
              <a:ext uri="{FF2B5EF4-FFF2-40B4-BE49-F238E27FC236}">
                <a16:creationId xmlns:a16="http://schemas.microsoft.com/office/drawing/2014/main" id="{EA3AA085-B8BB-5D09-2537-46FAD9E7F039}"/>
              </a:ext>
            </a:extLst>
          </p:cNvPr>
          <p:cNvSpPr txBox="1"/>
          <p:nvPr/>
        </p:nvSpPr>
        <p:spPr>
          <a:xfrm>
            <a:off x="5520865" y="6069619"/>
            <a:ext cx="1980487" cy="246221"/>
          </a:xfrm>
          <a:prstGeom prst="rect">
            <a:avLst/>
          </a:prstGeom>
          <a:noFill/>
        </p:spPr>
        <p:txBody>
          <a:bodyPr wrap="square">
            <a:spAutoFit/>
          </a:bodyPr>
          <a:lstStyle/>
          <a:p>
            <a:r>
              <a:rPr lang="en-US" altLang="ko-KR" sz="1000"/>
              <a:t>addFlashAttribute(name, value)</a:t>
            </a:r>
            <a:endParaRPr lang="ko-KR" altLang="en-US" sz="1000"/>
          </a:p>
        </p:txBody>
      </p:sp>
      <p:sp>
        <p:nvSpPr>
          <p:cNvPr id="61" name="모서리가 둥근 직사각형 38">
            <a:extLst>
              <a:ext uri="{FF2B5EF4-FFF2-40B4-BE49-F238E27FC236}">
                <a16:creationId xmlns:a16="http://schemas.microsoft.com/office/drawing/2014/main" id="{C6CB407F-622B-750B-375F-78577DF1A996}"/>
              </a:ext>
            </a:extLst>
          </p:cNvPr>
          <p:cNvSpPr/>
          <p:nvPr/>
        </p:nvSpPr>
        <p:spPr>
          <a:xfrm>
            <a:off x="7816342" y="5817307"/>
            <a:ext cx="2751735"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a typeface="나눔바른고딕" panose="020B0603020101020101"/>
              </a:rPr>
              <a:t>RedirectAttributesModelMap</a:t>
            </a:r>
            <a:endParaRPr lang="ko-KR" altLang="en-US" sz="1400">
              <a:solidFill>
                <a:schemeClr val="tx1"/>
              </a:solidFill>
              <a:ea typeface="나눔바른고딕" panose="020B0603020101020101"/>
            </a:endParaRPr>
          </a:p>
        </p:txBody>
      </p:sp>
      <p:cxnSp>
        <p:nvCxnSpPr>
          <p:cNvPr id="63" name="직선 화살표 연결선 62">
            <a:extLst>
              <a:ext uri="{FF2B5EF4-FFF2-40B4-BE49-F238E27FC236}">
                <a16:creationId xmlns:a16="http://schemas.microsoft.com/office/drawing/2014/main" id="{408CB531-F687-84DA-50A6-D8DBF4521E39}"/>
              </a:ext>
            </a:extLst>
          </p:cNvPr>
          <p:cNvCxnSpPr>
            <a:cxnSpLocks/>
            <a:stCxn id="22" idx="3"/>
            <a:endCxn id="61" idx="1"/>
          </p:cNvCxnSpPr>
          <p:nvPr/>
        </p:nvCxnSpPr>
        <p:spPr>
          <a:xfrm>
            <a:off x="5157326" y="6064063"/>
            <a:ext cx="265901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6" name="모서리가 둥근 직사각형 38">
            <a:extLst>
              <a:ext uri="{FF2B5EF4-FFF2-40B4-BE49-F238E27FC236}">
                <a16:creationId xmlns:a16="http://schemas.microsoft.com/office/drawing/2014/main" id="{E5EAD39F-51EF-0402-081D-5E52983A50B5}"/>
              </a:ext>
            </a:extLst>
          </p:cNvPr>
          <p:cNvSpPr/>
          <p:nvPr/>
        </p:nvSpPr>
        <p:spPr>
          <a:xfrm>
            <a:off x="8497600" y="4388253"/>
            <a:ext cx="1389224" cy="962993"/>
          </a:xfrm>
          <a:prstGeom prst="roundRect">
            <a:avLst/>
          </a:prstGeom>
          <a:solidFill>
            <a:schemeClr val="bg2"/>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a typeface="나눔바른고딕" panose="020B0603020101020101"/>
              </a:rPr>
              <a:t>Request</a:t>
            </a:r>
          </a:p>
          <a:p>
            <a:pPr algn="ctr">
              <a:spcBef>
                <a:spcPts val="400"/>
              </a:spcBef>
            </a:pPr>
            <a:endParaRPr lang="en-US" altLang="ko-KR" sz="1200">
              <a:solidFill>
                <a:schemeClr val="tx1"/>
              </a:solidFill>
              <a:ea typeface="나눔바른고딕" panose="020B0603020101020101"/>
            </a:endParaRPr>
          </a:p>
          <a:p>
            <a:pPr algn="ctr">
              <a:spcBef>
                <a:spcPts val="400"/>
              </a:spcBef>
            </a:pPr>
            <a:endParaRPr lang="en-US" altLang="ko-KR" sz="1200">
              <a:solidFill>
                <a:schemeClr val="tx1"/>
              </a:solidFill>
              <a:ea typeface="나눔바른고딕" panose="020B0603020101020101"/>
            </a:endParaRPr>
          </a:p>
          <a:p>
            <a:pPr algn="ctr">
              <a:spcBef>
                <a:spcPts val="400"/>
              </a:spcBef>
            </a:pPr>
            <a:endParaRPr lang="en-US" altLang="ko-KR" sz="1200">
              <a:solidFill>
                <a:schemeClr val="tx1"/>
              </a:solidFill>
              <a:ea typeface="나눔바른고딕" panose="020B0603020101020101"/>
            </a:endParaRPr>
          </a:p>
        </p:txBody>
      </p:sp>
      <p:cxnSp>
        <p:nvCxnSpPr>
          <p:cNvPr id="72" name="직선 화살표 연결선 71">
            <a:extLst>
              <a:ext uri="{FF2B5EF4-FFF2-40B4-BE49-F238E27FC236}">
                <a16:creationId xmlns:a16="http://schemas.microsoft.com/office/drawing/2014/main" id="{C0183884-835A-3293-D920-F60A55A2D6B0}"/>
              </a:ext>
            </a:extLst>
          </p:cNvPr>
          <p:cNvCxnSpPr>
            <a:cxnSpLocks/>
            <a:stCxn id="61" idx="0"/>
            <a:endCxn id="66" idx="2"/>
          </p:cNvCxnSpPr>
          <p:nvPr/>
        </p:nvCxnSpPr>
        <p:spPr>
          <a:xfrm flipV="1">
            <a:off x="9192210" y="5351246"/>
            <a:ext cx="2" cy="46606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6839725A-C9DB-F058-D87F-A186119C48C8}"/>
              </a:ext>
            </a:extLst>
          </p:cNvPr>
          <p:cNvSpPr txBox="1"/>
          <p:nvPr/>
        </p:nvSpPr>
        <p:spPr>
          <a:xfrm>
            <a:off x="6764382" y="2040852"/>
            <a:ext cx="1929808" cy="246221"/>
          </a:xfrm>
          <a:prstGeom prst="rect">
            <a:avLst/>
          </a:prstGeom>
          <a:noFill/>
        </p:spPr>
        <p:txBody>
          <a:bodyPr wrap="square">
            <a:spAutoFit/>
          </a:bodyPr>
          <a:lstStyle/>
          <a:p>
            <a:r>
              <a:rPr lang="ko-KR" altLang="en-US" sz="1000"/>
              <a:t>세션에 출력 </a:t>
            </a:r>
            <a:r>
              <a:rPr lang="en-US" altLang="ko-KR" sz="1000"/>
              <a:t>FlashMap</a:t>
            </a:r>
            <a:r>
              <a:rPr lang="ko-KR" altLang="en-US" sz="1000"/>
              <a:t> 저장</a:t>
            </a:r>
          </a:p>
        </p:txBody>
      </p:sp>
      <p:sp>
        <p:nvSpPr>
          <p:cNvPr id="84" name="모서리가 둥근 직사각형 38">
            <a:extLst>
              <a:ext uri="{FF2B5EF4-FFF2-40B4-BE49-F238E27FC236}">
                <a16:creationId xmlns:a16="http://schemas.microsoft.com/office/drawing/2014/main" id="{F3B62049-DC7C-DCD8-6222-13140E739CC3}"/>
              </a:ext>
            </a:extLst>
          </p:cNvPr>
          <p:cNvSpPr/>
          <p:nvPr/>
        </p:nvSpPr>
        <p:spPr>
          <a:xfrm>
            <a:off x="8497600" y="3629192"/>
            <a:ext cx="1389224"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a typeface="나눔바른고딕" panose="020B0603020101020101"/>
              </a:rPr>
              <a:t>RedirectView</a:t>
            </a:r>
            <a:endParaRPr lang="ko-KR" altLang="en-US" sz="1400">
              <a:solidFill>
                <a:schemeClr val="tx1"/>
              </a:solidFill>
              <a:ea typeface="나눔바른고딕" panose="020B0603020101020101"/>
            </a:endParaRPr>
          </a:p>
        </p:txBody>
      </p:sp>
      <p:cxnSp>
        <p:nvCxnSpPr>
          <p:cNvPr id="85" name="직선 화살표 연결선 84">
            <a:extLst>
              <a:ext uri="{FF2B5EF4-FFF2-40B4-BE49-F238E27FC236}">
                <a16:creationId xmlns:a16="http://schemas.microsoft.com/office/drawing/2014/main" id="{7A8B957F-93EF-02FF-3CCE-6673E708E172}"/>
              </a:ext>
            </a:extLst>
          </p:cNvPr>
          <p:cNvCxnSpPr>
            <a:cxnSpLocks/>
            <a:stCxn id="66" idx="0"/>
            <a:endCxn id="84" idx="2"/>
          </p:cNvCxnSpPr>
          <p:nvPr/>
        </p:nvCxnSpPr>
        <p:spPr>
          <a:xfrm flipV="1">
            <a:off x="9192212" y="4122704"/>
            <a:ext cx="0" cy="26554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0" name="모서리가 둥근 직사각형 38">
            <a:extLst>
              <a:ext uri="{FF2B5EF4-FFF2-40B4-BE49-F238E27FC236}">
                <a16:creationId xmlns:a16="http://schemas.microsoft.com/office/drawing/2014/main" id="{4F8BED7F-D4AE-F355-6B79-05334AF856D6}"/>
              </a:ext>
            </a:extLst>
          </p:cNvPr>
          <p:cNvSpPr/>
          <p:nvPr/>
        </p:nvSpPr>
        <p:spPr>
          <a:xfrm>
            <a:off x="8280781" y="2861786"/>
            <a:ext cx="1822861"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a typeface="나눔바른고딕" panose="020B0603020101020101"/>
              </a:rPr>
              <a:t>flashMapManager</a:t>
            </a:r>
            <a:endParaRPr lang="ko-KR" altLang="en-US" sz="1400">
              <a:solidFill>
                <a:schemeClr val="tx1"/>
              </a:solidFill>
              <a:ea typeface="나눔바른고딕" panose="020B0603020101020101"/>
            </a:endParaRPr>
          </a:p>
        </p:txBody>
      </p:sp>
      <p:cxnSp>
        <p:nvCxnSpPr>
          <p:cNvPr id="92" name="직선 화살표 연결선 91">
            <a:extLst>
              <a:ext uri="{FF2B5EF4-FFF2-40B4-BE49-F238E27FC236}">
                <a16:creationId xmlns:a16="http://schemas.microsoft.com/office/drawing/2014/main" id="{130E401A-0F72-2AC4-17F5-89AF9421571A}"/>
              </a:ext>
            </a:extLst>
          </p:cNvPr>
          <p:cNvCxnSpPr>
            <a:cxnSpLocks/>
            <a:stCxn id="84" idx="0"/>
            <a:endCxn id="90" idx="2"/>
          </p:cNvCxnSpPr>
          <p:nvPr/>
        </p:nvCxnSpPr>
        <p:spPr>
          <a:xfrm flipV="1">
            <a:off x="9192212" y="3355298"/>
            <a:ext cx="0" cy="27389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직선 화살표 연결선 99">
            <a:extLst>
              <a:ext uri="{FF2B5EF4-FFF2-40B4-BE49-F238E27FC236}">
                <a16:creationId xmlns:a16="http://schemas.microsoft.com/office/drawing/2014/main" id="{38D640F0-50DD-DD56-193B-D842A7DE3CDC}"/>
              </a:ext>
            </a:extLst>
          </p:cNvPr>
          <p:cNvCxnSpPr>
            <a:cxnSpLocks/>
            <a:stCxn id="90" idx="0"/>
            <a:endCxn id="103" idx="2"/>
          </p:cNvCxnSpPr>
          <p:nvPr/>
        </p:nvCxnSpPr>
        <p:spPr>
          <a:xfrm flipV="1">
            <a:off x="9192212" y="2498800"/>
            <a:ext cx="0" cy="36298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3" name="모서리가 둥근 직사각형 38">
            <a:extLst>
              <a:ext uri="{FF2B5EF4-FFF2-40B4-BE49-F238E27FC236}">
                <a16:creationId xmlns:a16="http://schemas.microsoft.com/office/drawing/2014/main" id="{4C77BA68-21CC-8A28-1AB3-02E454A25E8C}"/>
              </a:ext>
            </a:extLst>
          </p:cNvPr>
          <p:cNvSpPr/>
          <p:nvPr/>
        </p:nvSpPr>
        <p:spPr>
          <a:xfrm>
            <a:off x="8497600" y="1773336"/>
            <a:ext cx="1389224" cy="725464"/>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a typeface="나눔바른고딕" panose="020B0603020101020101"/>
              </a:rPr>
              <a:t>HttpSession</a:t>
            </a:r>
          </a:p>
          <a:p>
            <a:pPr algn="ctr">
              <a:spcBef>
                <a:spcPts val="400"/>
              </a:spcBef>
            </a:pPr>
            <a:endParaRPr lang="ko-KR" altLang="en-US" sz="1400">
              <a:solidFill>
                <a:schemeClr val="tx1"/>
              </a:solidFill>
              <a:ea typeface="나눔바른고딕" panose="020B0603020101020101"/>
            </a:endParaRPr>
          </a:p>
        </p:txBody>
      </p:sp>
      <p:sp>
        <p:nvSpPr>
          <p:cNvPr id="104" name="모서리가 둥근 직사각형 38">
            <a:extLst>
              <a:ext uri="{FF2B5EF4-FFF2-40B4-BE49-F238E27FC236}">
                <a16:creationId xmlns:a16="http://schemas.microsoft.com/office/drawing/2014/main" id="{7BD9E443-0452-4EAA-301F-5E6801557B72}"/>
              </a:ext>
            </a:extLst>
          </p:cNvPr>
          <p:cNvSpPr/>
          <p:nvPr/>
        </p:nvSpPr>
        <p:spPr>
          <a:xfrm>
            <a:off x="8746884" y="2150631"/>
            <a:ext cx="890649" cy="270817"/>
          </a:xfrm>
          <a:prstGeom prst="roundRect">
            <a:avLst/>
          </a:prstGeom>
          <a:solidFill>
            <a:schemeClr val="accent5">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ea typeface="나눔바른고딕" panose="020B0603020101020101"/>
              </a:rPr>
              <a:t>FlashMap</a:t>
            </a:r>
            <a:endParaRPr lang="ko-KR" altLang="en-US" sz="1200">
              <a:solidFill>
                <a:schemeClr val="tx1"/>
              </a:solidFill>
              <a:ea typeface="나눔바른고딕" panose="020B0603020101020101"/>
            </a:endParaRPr>
          </a:p>
        </p:txBody>
      </p:sp>
      <p:sp>
        <p:nvSpPr>
          <p:cNvPr id="115" name="모서리가 둥근 직사각형 38">
            <a:extLst>
              <a:ext uri="{FF2B5EF4-FFF2-40B4-BE49-F238E27FC236}">
                <a16:creationId xmlns:a16="http://schemas.microsoft.com/office/drawing/2014/main" id="{03857396-634E-288B-F886-D0732C176E80}"/>
              </a:ext>
            </a:extLst>
          </p:cNvPr>
          <p:cNvSpPr/>
          <p:nvPr/>
        </p:nvSpPr>
        <p:spPr>
          <a:xfrm>
            <a:off x="10561362" y="1889312"/>
            <a:ext cx="1389224"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a typeface="나눔바른고딕" panose="020B0603020101020101"/>
              </a:rPr>
              <a:t>sendRedirect</a:t>
            </a:r>
            <a:endParaRPr lang="ko-KR" altLang="en-US" sz="1400">
              <a:solidFill>
                <a:schemeClr val="tx1"/>
              </a:solidFill>
              <a:ea typeface="나눔바른고딕" panose="020B0603020101020101"/>
            </a:endParaRPr>
          </a:p>
        </p:txBody>
      </p:sp>
      <p:cxnSp>
        <p:nvCxnSpPr>
          <p:cNvPr id="117" name="직선 화살표 연결선 116">
            <a:extLst>
              <a:ext uri="{FF2B5EF4-FFF2-40B4-BE49-F238E27FC236}">
                <a16:creationId xmlns:a16="http://schemas.microsoft.com/office/drawing/2014/main" id="{0B7D9040-B852-3E12-711D-0185DFE23C8D}"/>
              </a:ext>
            </a:extLst>
          </p:cNvPr>
          <p:cNvCxnSpPr>
            <a:stCxn id="103" idx="3"/>
            <a:endCxn id="115" idx="1"/>
          </p:cNvCxnSpPr>
          <p:nvPr/>
        </p:nvCxnSpPr>
        <p:spPr>
          <a:xfrm>
            <a:off x="9886824" y="2136068"/>
            <a:ext cx="674538"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7" name="TextBox 126">
            <a:extLst>
              <a:ext uri="{FF2B5EF4-FFF2-40B4-BE49-F238E27FC236}">
                <a16:creationId xmlns:a16="http://schemas.microsoft.com/office/drawing/2014/main" id="{8C8C0612-BE49-FBDE-5D92-E13E0DE35326}"/>
              </a:ext>
            </a:extLst>
          </p:cNvPr>
          <p:cNvSpPr txBox="1"/>
          <p:nvPr/>
        </p:nvSpPr>
        <p:spPr>
          <a:xfrm>
            <a:off x="9192209" y="4142251"/>
            <a:ext cx="634620" cy="246221"/>
          </a:xfrm>
          <a:prstGeom prst="rect">
            <a:avLst/>
          </a:prstGeom>
          <a:noFill/>
        </p:spPr>
        <p:txBody>
          <a:bodyPr wrap="square">
            <a:spAutoFit/>
          </a:bodyPr>
          <a:lstStyle/>
          <a:p>
            <a:r>
              <a:rPr lang="ko-KR" altLang="en-US" sz="1000"/>
              <a:t>렌더링</a:t>
            </a:r>
          </a:p>
        </p:txBody>
      </p:sp>
      <p:sp>
        <p:nvSpPr>
          <p:cNvPr id="2" name="TextBox 1">
            <a:extLst>
              <a:ext uri="{FF2B5EF4-FFF2-40B4-BE49-F238E27FC236}">
                <a16:creationId xmlns:a16="http://schemas.microsoft.com/office/drawing/2014/main" id="{43A43D9C-86EE-5DDD-022B-D2DF6477B7CF}"/>
              </a:ext>
            </a:extLst>
          </p:cNvPr>
          <p:cNvSpPr txBox="1"/>
          <p:nvPr/>
        </p:nvSpPr>
        <p:spPr>
          <a:xfrm>
            <a:off x="9172138" y="5514520"/>
            <a:ext cx="2383401" cy="246221"/>
          </a:xfrm>
          <a:prstGeom prst="rect">
            <a:avLst/>
          </a:prstGeom>
          <a:noFill/>
        </p:spPr>
        <p:txBody>
          <a:bodyPr wrap="square">
            <a:spAutoFit/>
          </a:bodyPr>
          <a:lstStyle/>
          <a:p>
            <a:r>
              <a:rPr lang="en-US" altLang="ko-KR" sz="1000"/>
              <a:t>data </a:t>
            </a:r>
            <a:r>
              <a:rPr lang="ko-KR" altLang="en-US" sz="1000"/>
              <a:t>값을 </a:t>
            </a:r>
            <a:r>
              <a:rPr lang="en-US" altLang="ko-KR" sz="1000"/>
              <a:t>FlashMap </a:t>
            </a:r>
            <a:r>
              <a:rPr lang="ko-KR" altLang="en-US" sz="1000"/>
              <a:t>에 추가</a:t>
            </a:r>
          </a:p>
        </p:txBody>
      </p:sp>
      <p:sp>
        <p:nvSpPr>
          <p:cNvPr id="11" name="모서리가 둥근 직사각형 38">
            <a:extLst>
              <a:ext uri="{FF2B5EF4-FFF2-40B4-BE49-F238E27FC236}">
                <a16:creationId xmlns:a16="http://schemas.microsoft.com/office/drawing/2014/main" id="{ADA63766-9CD0-5F86-BCA6-FA0C9EFA30FE}"/>
              </a:ext>
            </a:extLst>
          </p:cNvPr>
          <p:cNvSpPr/>
          <p:nvPr/>
        </p:nvSpPr>
        <p:spPr>
          <a:xfrm>
            <a:off x="8626530" y="4653802"/>
            <a:ext cx="1131362" cy="639153"/>
          </a:xfrm>
          <a:prstGeom prst="roundRect">
            <a:avLst>
              <a:gd name="adj" fmla="val 11467"/>
            </a:avLst>
          </a:prstGeom>
          <a:solidFill>
            <a:schemeClr val="accent5">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ea typeface="나눔바른고딕" panose="020B0603020101020101"/>
              </a:rPr>
              <a:t>FlashMap</a:t>
            </a:r>
          </a:p>
          <a:p>
            <a:pPr algn="ctr">
              <a:spcBef>
                <a:spcPts val="400"/>
              </a:spcBef>
            </a:pPr>
            <a:endParaRPr lang="ko-KR" altLang="en-US" sz="1200">
              <a:solidFill>
                <a:schemeClr val="tx1"/>
              </a:solidFill>
              <a:ea typeface="나눔바른고딕" panose="020B0603020101020101"/>
            </a:endParaRPr>
          </a:p>
        </p:txBody>
      </p:sp>
      <p:sp>
        <p:nvSpPr>
          <p:cNvPr id="77" name="모서리가 둥근 직사각형 38">
            <a:extLst>
              <a:ext uri="{FF2B5EF4-FFF2-40B4-BE49-F238E27FC236}">
                <a16:creationId xmlns:a16="http://schemas.microsoft.com/office/drawing/2014/main" id="{BE46118B-563F-E108-9873-793C3AB07E64}"/>
              </a:ext>
            </a:extLst>
          </p:cNvPr>
          <p:cNvSpPr/>
          <p:nvPr/>
        </p:nvSpPr>
        <p:spPr>
          <a:xfrm>
            <a:off x="8746886" y="4961269"/>
            <a:ext cx="890649" cy="270817"/>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ea typeface="나눔바른고딕" panose="020B0603020101020101"/>
              </a:rPr>
              <a:t>data</a:t>
            </a:r>
            <a:endParaRPr lang="ko-KR" altLang="en-US" sz="1200">
              <a:solidFill>
                <a:schemeClr val="tx1"/>
              </a:solidFill>
              <a:ea typeface="나눔바른고딕" panose="020B0603020101020101"/>
            </a:endParaRPr>
          </a:p>
        </p:txBody>
      </p:sp>
      <p:cxnSp>
        <p:nvCxnSpPr>
          <p:cNvPr id="20" name="연결선: 꺾임 19">
            <a:extLst>
              <a:ext uri="{FF2B5EF4-FFF2-40B4-BE49-F238E27FC236}">
                <a16:creationId xmlns:a16="http://schemas.microsoft.com/office/drawing/2014/main" id="{D25E4013-58C6-E82C-90E4-65498EAB46B2}"/>
              </a:ext>
            </a:extLst>
          </p:cNvPr>
          <p:cNvCxnSpPr>
            <a:stCxn id="90" idx="3"/>
            <a:endCxn id="66" idx="3"/>
          </p:cNvCxnSpPr>
          <p:nvPr/>
        </p:nvCxnSpPr>
        <p:spPr>
          <a:xfrm flipH="1">
            <a:off x="9886824" y="3108542"/>
            <a:ext cx="216818" cy="1761208"/>
          </a:xfrm>
          <a:prstGeom prst="bentConnector3">
            <a:avLst>
              <a:gd name="adj1" fmla="val -24416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667025B7-395B-806C-BC63-53F4ED9A17F0}"/>
              </a:ext>
            </a:extLst>
          </p:cNvPr>
          <p:cNvSpPr txBox="1"/>
          <p:nvPr/>
        </p:nvSpPr>
        <p:spPr>
          <a:xfrm>
            <a:off x="10627377" y="3773362"/>
            <a:ext cx="1362228" cy="400110"/>
          </a:xfrm>
          <a:prstGeom prst="rect">
            <a:avLst/>
          </a:prstGeom>
          <a:noFill/>
        </p:spPr>
        <p:txBody>
          <a:bodyPr wrap="square">
            <a:spAutoFit/>
          </a:bodyPr>
          <a:lstStyle/>
          <a:p>
            <a:r>
              <a:rPr lang="en-US" altLang="ko-KR" sz="1000"/>
              <a:t>Request </a:t>
            </a:r>
            <a:r>
              <a:rPr lang="ko-KR" altLang="en-US" sz="1000"/>
              <a:t>객체로부터 </a:t>
            </a:r>
            <a:r>
              <a:rPr lang="en-US" altLang="ko-KR" sz="1000"/>
              <a:t>FlashMap</a:t>
            </a:r>
            <a:r>
              <a:rPr lang="ko-KR" altLang="en-US" sz="1000"/>
              <a:t> 참조</a:t>
            </a:r>
          </a:p>
        </p:txBody>
      </p:sp>
    </p:spTree>
    <p:extLst>
      <p:ext uri="{BB962C8B-B14F-4D97-AF65-F5344CB8AC3E}">
        <p14:creationId xmlns:p14="http://schemas.microsoft.com/office/powerpoint/2010/main" val="2903185271"/>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직사각형 73">
            <a:extLst>
              <a:ext uri="{FF2B5EF4-FFF2-40B4-BE49-F238E27FC236}">
                <a16:creationId xmlns:a16="http://schemas.microsoft.com/office/drawing/2014/main" id="{42A0B23B-7003-43B2-A559-7C4A6F001EFB}"/>
              </a:ext>
            </a:extLst>
          </p:cNvPr>
          <p:cNvSpPr/>
          <p:nvPr/>
        </p:nvSpPr>
        <p:spPr>
          <a:xfrm>
            <a:off x="198756" y="202792"/>
            <a:ext cx="1704826"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PRG </a:t>
            </a:r>
            <a:r>
              <a:rPr lang="ko-KR" altLang="en-US" b="1">
                <a:solidFill>
                  <a:schemeClr val="accent1">
                    <a:lumMod val="75000"/>
                  </a:schemeClr>
                </a:solidFill>
                <a:latin typeface="+mn-ea"/>
              </a:rPr>
              <a:t>흐름도</a:t>
            </a:r>
          </a:p>
        </p:txBody>
      </p:sp>
      <p:sp>
        <p:nvSpPr>
          <p:cNvPr id="52" name="모서리가 둥근 직사각형 38">
            <a:extLst>
              <a:ext uri="{FF2B5EF4-FFF2-40B4-BE49-F238E27FC236}">
                <a16:creationId xmlns:a16="http://schemas.microsoft.com/office/drawing/2014/main" id="{8AF6F9BD-DA32-49F8-82C6-8176570A9216}"/>
              </a:ext>
            </a:extLst>
          </p:cNvPr>
          <p:cNvSpPr/>
          <p:nvPr/>
        </p:nvSpPr>
        <p:spPr>
          <a:xfrm>
            <a:off x="4460858" y="1232234"/>
            <a:ext cx="1868139"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DispatcherServlet</a:t>
            </a:r>
            <a:endParaRPr lang="ko-KR" altLang="en-US" sz="1400">
              <a:solidFill>
                <a:schemeClr val="tx1"/>
              </a:solidFill>
              <a:ea typeface="나눔바른고딕" panose="020B0603020101020101"/>
            </a:endParaRPr>
          </a:p>
        </p:txBody>
      </p:sp>
      <p:cxnSp>
        <p:nvCxnSpPr>
          <p:cNvPr id="55" name="직선 화살표 연결선 54">
            <a:extLst>
              <a:ext uri="{FF2B5EF4-FFF2-40B4-BE49-F238E27FC236}">
                <a16:creationId xmlns:a16="http://schemas.microsoft.com/office/drawing/2014/main" id="{28B2250E-270F-4302-BD31-374182372549}"/>
              </a:ext>
            </a:extLst>
          </p:cNvPr>
          <p:cNvCxnSpPr>
            <a:cxnSpLocks/>
            <a:stCxn id="52" idx="2"/>
            <a:endCxn id="41" idx="0"/>
          </p:cNvCxnSpPr>
          <p:nvPr/>
        </p:nvCxnSpPr>
        <p:spPr>
          <a:xfrm>
            <a:off x="5394928" y="1725746"/>
            <a:ext cx="0" cy="50907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모서리가 둥근 직사각형 38">
            <a:extLst>
              <a:ext uri="{FF2B5EF4-FFF2-40B4-BE49-F238E27FC236}">
                <a16:creationId xmlns:a16="http://schemas.microsoft.com/office/drawing/2014/main" id="{937B8317-3082-8AAA-F4B9-9031F8BEC0D5}"/>
              </a:ext>
            </a:extLst>
          </p:cNvPr>
          <p:cNvSpPr/>
          <p:nvPr/>
        </p:nvSpPr>
        <p:spPr>
          <a:xfrm>
            <a:off x="4460858" y="2234818"/>
            <a:ext cx="1868139"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a typeface="나눔바른고딕" panose="020B0603020101020101"/>
              </a:rPr>
              <a:t>flashMapManager</a:t>
            </a:r>
            <a:endParaRPr lang="ko-KR" altLang="en-US" sz="1400">
              <a:solidFill>
                <a:schemeClr val="tx1"/>
              </a:solidFill>
              <a:ea typeface="나눔바른고딕" panose="020B0603020101020101"/>
            </a:endParaRPr>
          </a:p>
        </p:txBody>
      </p:sp>
      <p:sp>
        <p:nvSpPr>
          <p:cNvPr id="45" name="TextBox 44">
            <a:extLst>
              <a:ext uri="{FF2B5EF4-FFF2-40B4-BE49-F238E27FC236}">
                <a16:creationId xmlns:a16="http://schemas.microsoft.com/office/drawing/2014/main" id="{15A1FB17-623F-2F77-8866-5A4B88D0C67D}"/>
              </a:ext>
            </a:extLst>
          </p:cNvPr>
          <p:cNvSpPr txBox="1"/>
          <p:nvPr/>
        </p:nvSpPr>
        <p:spPr>
          <a:xfrm>
            <a:off x="1629918" y="1659795"/>
            <a:ext cx="2575118" cy="524246"/>
          </a:xfrm>
          <a:prstGeom prst="rect">
            <a:avLst/>
          </a:prstGeom>
          <a:noFill/>
        </p:spPr>
        <p:txBody>
          <a:bodyPr wrap="square">
            <a:spAutoFit/>
          </a:bodyPr>
          <a:lstStyle/>
          <a:p>
            <a:pPr>
              <a:lnSpc>
                <a:spcPct val="150000"/>
              </a:lnSpc>
            </a:pPr>
            <a:r>
              <a:rPr lang="ko-KR" altLang="en-US" sz="1000"/>
              <a:t>이전 요청의 세션으로부터 입력 </a:t>
            </a:r>
            <a:r>
              <a:rPr lang="en-US" altLang="ko-KR" sz="1000"/>
              <a:t>FlashMap </a:t>
            </a:r>
            <a:r>
              <a:rPr lang="ko-KR" altLang="en-US" sz="1000"/>
              <a:t>가져오고 바로 삭제</a:t>
            </a:r>
            <a:r>
              <a:rPr lang="en-US" altLang="ko-KR" sz="1000"/>
              <a:t>(1</a:t>
            </a:r>
            <a:r>
              <a:rPr lang="ko-KR" altLang="en-US" sz="1000"/>
              <a:t>회성</a:t>
            </a:r>
            <a:r>
              <a:rPr lang="en-US" altLang="ko-KR" sz="1000"/>
              <a:t>)</a:t>
            </a:r>
            <a:endParaRPr lang="ko-KR" altLang="en-US" sz="1000"/>
          </a:p>
        </p:txBody>
      </p:sp>
      <p:cxnSp>
        <p:nvCxnSpPr>
          <p:cNvPr id="58" name="직선 화살표 연결선 57">
            <a:extLst>
              <a:ext uri="{FF2B5EF4-FFF2-40B4-BE49-F238E27FC236}">
                <a16:creationId xmlns:a16="http://schemas.microsoft.com/office/drawing/2014/main" id="{7D919E70-7C79-E4D9-7484-771B386FA7BB}"/>
              </a:ext>
            </a:extLst>
          </p:cNvPr>
          <p:cNvCxnSpPr>
            <a:cxnSpLocks/>
            <a:stCxn id="41" idx="2"/>
            <a:endCxn id="19" idx="0"/>
          </p:cNvCxnSpPr>
          <p:nvPr/>
        </p:nvCxnSpPr>
        <p:spPr>
          <a:xfrm flipH="1">
            <a:off x="5394927" y="2728330"/>
            <a:ext cx="1" cy="44660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4" name="모서리가 둥근 직사각형 38">
            <a:extLst>
              <a:ext uri="{FF2B5EF4-FFF2-40B4-BE49-F238E27FC236}">
                <a16:creationId xmlns:a16="http://schemas.microsoft.com/office/drawing/2014/main" id="{8893FFF5-229F-465A-E6ED-C4F43B2F5B3A}"/>
              </a:ext>
            </a:extLst>
          </p:cNvPr>
          <p:cNvSpPr/>
          <p:nvPr/>
        </p:nvSpPr>
        <p:spPr>
          <a:xfrm>
            <a:off x="4109052" y="4409382"/>
            <a:ext cx="2571750"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a typeface="나눔바른고딕" panose="020B0603020101020101"/>
              </a:rPr>
              <a:t>ModelAndViewContainer</a:t>
            </a:r>
            <a:endParaRPr lang="ko-KR" altLang="en-US" sz="1400">
              <a:solidFill>
                <a:schemeClr val="tx1"/>
              </a:solidFill>
              <a:ea typeface="나눔바른고딕" panose="020B0603020101020101"/>
            </a:endParaRPr>
          </a:p>
        </p:txBody>
      </p:sp>
      <p:cxnSp>
        <p:nvCxnSpPr>
          <p:cNvPr id="67" name="직선 화살표 연결선 66">
            <a:extLst>
              <a:ext uri="{FF2B5EF4-FFF2-40B4-BE49-F238E27FC236}">
                <a16:creationId xmlns:a16="http://schemas.microsoft.com/office/drawing/2014/main" id="{219084C1-2511-8272-555C-597717C4BDE7}"/>
              </a:ext>
            </a:extLst>
          </p:cNvPr>
          <p:cNvCxnSpPr>
            <a:cxnSpLocks/>
            <a:stCxn id="19" idx="2"/>
            <a:endCxn id="64" idx="0"/>
          </p:cNvCxnSpPr>
          <p:nvPr/>
        </p:nvCxnSpPr>
        <p:spPr>
          <a:xfrm>
            <a:off x="5394927" y="3900397"/>
            <a:ext cx="0" cy="50898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1" name="직사각형 90">
            <a:extLst>
              <a:ext uri="{FF2B5EF4-FFF2-40B4-BE49-F238E27FC236}">
                <a16:creationId xmlns:a16="http://schemas.microsoft.com/office/drawing/2014/main" id="{1A564BB6-3E27-2B43-DC80-847CE9667CFD}"/>
              </a:ext>
            </a:extLst>
          </p:cNvPr>
          <p:cNvSpPr/>
          <p:nvPr/>
        </p:nvSpPr>
        <p:spPr>
          <a:xfrm>
            <a:off x="472446" y="840891"/>
            <a:ext cx="1823320" cy="369332"/>
          </a:xfrm>
          <a:prstGeom prst="rect">
            <a:avLst/>
          </a:prstGeom>
        </p:spPr>
        <p:txBody>
          <a:bodyPr wrap="none">
            <a:spAutoFit/>
          </a:bodyPr>
          <a:lstStyle/>
          <a:p>
            <a:r>
              <a:rPr lang="en-US" altLang="ko-KR" b="1">
                <a:latin typeface="+mn-ea"/>
              </a:rPr>
              <a:t>2. Redirect-Get</a:t>
            </a:r>
            <a:endParaRPr lang="ko-KR" altLang="en-US" b="1">
              <a:latin typeface="+mn-ea"/>
            </a:endParaRPr>
          </a:p>
        </p:txBody>
      </p:sp>
      <p:sp>
        <p:nvSpPr>
          <p:cNvPr id="5" name="모서리가 둥근 직사각형 38">
            <a:extLst>
              <a:ext uri="{FF2B5EF4-FFF2-40B4-BE49-F238E27FC236}">
                <a16:creationId xmlns:a16="http://schemas.microsoft.com/office/drawing/2014/main" id="{FF134AE6-9030-DDAD-E163-E00F629BA0E6}"/>
              </a:ext>
            </a:extLst>
          </p:cNvPr>
          <p:cNvSpPr/>
          <p:nvPr/>
        </p:nvSpPr>
        <p:spPr>
          <a:xfrm>
            <a:off x="1366759" y="4230254"/>
            <a:ext cx="2265462" cy="851767"/>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a typeface="나눔바른고딕" panose="020B0603020101020101"/>
              </a:rPr>
              <a:t>BindingAwareModelMap</a:t>
            </a:r>
          </a:p>
          <a:p>
            <a:pPr algn="ctr">
              <a:spcBef>
                <a:spcPts val="400"/>
              </a:spcBef>
            </a:pPr>
            <a:endParaRPr lang="ko-KR" altLang="en-US" sz="1400">
              <a:solidFill>
                <a:schemeClr val="tx1"/>
              </a:solidFill>
              <a:ea typeface="나눔바른고딕" panose="020B0603020101020101"/>
            </a:endParaRPr>
          </a:p>
        </p:txBody>
      </p:sp>
      <p:cxnSp>
        <p:nvCxnSpPr>
          <p:cNvPr id="6" name="직선 화살표 연결선 5">
            <a:extLst>
              <a:ext uri="{FF2B5EF4-FFF2-40B4-BE49-F238E27FC236}">
                <a16:creationId xmlns:a16="http://schemas.microsoft.com/office/drawing/2014/main" id="{087A9526-5CF9-D7D9-5EFF-6642C4BF65EC}"/>
              </a:ext>
            </a:extLst>
          </p:cNvPr>
          <p:cNvCxnSpPr>
            <a:cxnSpLocks/>
            <a:stCxn id="64" idx="1"/>
            <a:endCxn id="5" idx="3"/>
          </p:cNvCxnSpPr>
          <p:nvPr/>
        </p:nvCxnSpPr>
        <p:spPr>
          <a:xfrm flipH="1">
            <a:off x="3632221" y="4656138"/>
            <a:ext cx="476831" cy="0"/>
          </a:xfrm>
          <a:prstGeom prst="straightConnector1">
            <a:avLst/>
          </a:prstGeom>
          <a:ln w="6350">
            <a:solidFill>
              <a:schemeClr val="tx1"/>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2" name="모서리가 둥근 직사각형 38">
            <a:extLst>
              <a:ext uri="{FF2B5EF4-FFF2-40B4-BE49-F238E27FC236}">
                <a16:creationId xmlns:a16="http://schemas.microsoft.com/office/drawing/2014/main" id="{73FDABEA-D0CA-7032-C57B-1D4464CBCB62}"/>
              </a:ext>
            </a:extLst>
          </p:cNvPr>
          <p:cNvSpPr/>
          <p:nvPr/>
        </p:nvSpPr>
        <p:spPr>
          <a:xfrm>
            <a:off x="4700315" y="5839318"/>
            <a:ext cx="1389224"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a typeface="나눔바른고딕" panose="020B0603020101020101"/>
              </a:rPr>
              <a:t>Controller</a:t>
            </a:r>
            <a:endParaRPr lang="ko-KR" altLang="en-US" sz="1400">
              <a:solidFill>
                <a:schemeClr val="tx1"/>
              </a:solidFill>
              <a:ea typeface="나눔바른고딕" panose="020B0603020101020101"/>
            </a:endParaRPr>
          </a:p>
        </p:txBody>
      </p:sp>
      <p:cxnSp>
        <p:nvCxnSpPr>
          <p:cNvPr id="23" name="직선 화살표 연결선 22">
            <a:extLst>
              <a:ext uri="{FF2B5EF4-FFF2-40B4-BE49-F238E27FC236}">
                <a16:creationId xmlns:a16="http://schemas.microsoft.com/office/drawing/2014/main" id="{13FE33B9-EBD1-11CE-B7C6-97893E32817C}"/>
              </a:ext>
            </a:extLst>
          </p:cNvPr>
          <p:cNvCxnSpPr>
            <a:cxnSpLocks/>
            <a:stCxn id="64" idx="2"/>
            <a:endCxn id="29" idx="0"/>
          </p:cNvCxnSpPr>
          <p:nvPr/>
        </p:nvCxnSpPr>
        <p:spPr>
          <a:xfrm>
            <a:off x="5394927" y="4902894"/>
            <a:ext cx="0" cy="23195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모서리가 둥근 직사각형 38">
            <a:extLst>
              <a:ext uri="{FF2B5EF4-FFF2-40B4-BE49-F238E27FC236}">
                <a16:creationId xmlns:a16="http://schemas.microsoft.com/office/drawing/2014/main" id="{CCE15ABC-D5CD-98B9-9C45-055738FF3FCF}"/>
              </a:ext>
            </a:extLst>
          </p:cNvPr>
          <p:cNvSpPr/>
          <p:nvPr/>
        </p:nvSpPr>
        <p:spPr>
          <a:xfrm>
            <a:off x="3952075" y="5134846"/>
            <a:ext cx="2885704"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a typeface="나눔바른고딕" panose="020B0603020101020101"/>
              </a:rPr>
              <a:t>ServletInvocableHandlerMethod</a:t>
            </a:r>
            <a:endParaRPr lang="ko-KR" altLang="en-US" sz="1400">
              <a:solidFill>
                <a:schemeClr val="tx1"/>
              </a:solidFill>
              <a:ea typeface="나눔바른고딕" panose="020B0603020101020101"/>
            </a:endParaRPr>
          </a:p>
        </p:txBody>
      </p:sp>
      <p:cxnSp>
        <p:nvCxnSpPr>
          <p:cNvPr id="31" name="직선 화살표 연결선 30">
            <a:extLst>
              <a:ext uri="{FF2B5EF4-FFF2-40B4-BE49-F238E27FC236}">
                <a16:creationId xmlns:a16="http://schemas.microsoft.com/office/drawing/2014/main" id="{DE36AAC2-DA0E-0F3E-47BB-E7756DCAA09C}"/>
              </a:ext>
            </a:extLst>
          </p:cNvPr>
          <p:cNvCxnSpPr>
            <a:cxnSpLocks/>
            <a:stCxn id="29" idx="2"/>
            <a:endCxn id="22" idx="0"/>
          </p:cNvCxnSpPr>
          <p:nvPr/>
        </p:nvCxnSpPr>
        <p:spPr>
          <a:xfrm>
            <a:off x="5394927" y="5628358"/>
            <a:ext cx="0" cy="21096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1" name="모서리가 둥근 직사각형 38">
            <a:extLst>
              <a:ext uri="{FF2B5EF4-FFF2-40B4-BE49-F238E27FC236}">
                <a16:creationId xmlns:a16="http://schemas.microsoft.com/office/drawing/2014/main" id="{C6CB407F-622B-750B-375F-78577DF1A996}"/>
              </a:ext>
            </a:extLst>
          </p:cNvPr>
          <p:cNvSpPr/>
          <p:nvPr/>
        </p:nvSpPr>
        <p:spPr>
          <a:xfrm>
            <a:off x="7661183" y="5839318"/>
            <a:ext cx="2751735"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a typeface="나눔바른고딕" panose="020B0603020101020101"/>
              </a:rPr>
              <a:t>BindingAwareModelMap</a:t>
            </a:r>
            <a:endParaRPr lang="ko-KR" altLang="en-US" sz="1400">
              <a:solidFill>
                <a:schemeClr val="tx1"/>
              </a:solidFill>
              <a:ea typeface="나눔바른고딕" panose="020B0603020101020101"/>
            </a:endParaRPr>
          </a:p>
        </p:txBody>
      </p:sp>
      <p:cxnSp>
        <p:nvCxnSpPr>
          <p:cNvPr id="63" name="직선 화살표 연결선 62">
            <a:extLst>
              <a:ext uri="{FF2B5EF4-FFF2-40B4-BE49-F238E27FC236}">
                <a16:creationId xmlns:a16="http://schemas.microsoft.com/office/drawing/2014/main" id="{408CB531-F687-84DA-50A6-D8DBF4521E39}"/>
              </a:ext>
            </a:extLst>
          </p:cNvPr>
          <p:cNvCxnSpPr>
            <a:cxnSpLocks/>
            <a:stCxn id="22" idx="3"/>
            <a:endCxn id="61" idx="1"/>
          </p:cNvCxnSpPr>
          <p:nvPr/>
        </p:nvCxnSpPr>
        <p:spPr>
          <a:xfrm>
            <a:off x="6089539" y="6086074"/>
            <a:ext cx="1571644"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6" name="모서리가 둥근 직사각형 38">
            <a:extLst>
              <a:ext uri="{FF2B5EF4-FFF2-40B4-BE49-F238E27FC236}">
                <a16:creationId xmlns:a16="http://schemas.microsoft.com/office/drawing/2014/main" id="{E5EAD39F-51EF-0402-081D-5E52983A50B5}"/>
              </a:ext>
            </a:extLst>
          </p:cNvPr>
          <p:cNvSpPr/>
          <p:nvPr/>
        </p:nvSpPr>
        <p:spPr>
          <a:xfrm>
            <a:off x="8342438" y="4656138"/>
            <a:ext cx="1389224" cy="725464"/>
          </a:xfrm>
          <a:prstGeom prst="roundRect">
            <a:avLst/>
          </a:prstGeom>
          <a:solidFill>
            <a:schemeClr val="accent5">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a typeface="나눔바른고딕" panose="020B0603020101020101"/>
              </a:rPr>
              <a:t>Map</a:t>
            </a:r>
          </a:p>
          <a:p>
            <a:pPr algn="ctr">
              <a:spcBef>
                <a:spcPts val="400"/>
              </a:spcBef>
            </a:pPr>
            <a:endParaRPr lang="ko-KR" altLang="en-US" sz="1400">
              <a:solidFill>
                <a:schemeClr val="tx1"/>
              </a:solidFill>
              <a:ea typeface="나눔바른고딕" panose="020B0603020101020101"/>
            </a:endParaRPr>
          </a:p>
        </p:txBody>
      </p:sp>
      <p:cxnSp>
        <p:nvCxnSpPr>
          <p:cNvPr id="72" name="직선 화살표 연결선 71">
            <a:extLst>
              <a:ext uri="{FF2B5EF4-FFF2-40B4-BE49-F238E27FC236}">
                <a16:creationId xmlns:a16="http://schemas.microsoft.com/office/drawing/2014/main" id="{C0183884-835A-3293-D920-F60A55A2D6B0}"/>
              </a:ext>
            </a:extLst>
          </p:cNvPr>
          <p:cNvCxnSpPr>
            <a:cxnSpLocks/>
            <a:stCxn id="61" idx="0"/>
            <a:endCxn id="66" idx="2"/>
          </p:cNvCxnSpPr>
          <p:nvPr/>
        </p:nvCxnSpPr>
        <p:spPr>
          <a:xfrm flipH="1" flipV="1">
            <a:off x="9037050" y="5381602"/>
            <a:ext cx="1" cy="45771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7" name="모서리가 둥근 직사각형 38">
            <a:extLst>
              <a:ext uri="{FF2B5EF4-FFF2-40B4-BE49-F238E27FC236}">
                <a16:creationId xmlns:a16="http://schemas.microsoft.com/office/drawing/2014/main" id="{BE46118B-563F-E108-9873-793C3AB07E64}"/>
              </a:ext>
            </a:extLst>
          </p:cNvPr>
          <p:cNvSpPr/>
          <p:nvPr/>
        </p:nvSpPr>
        <p:spPr>
          <a:xfrm>
            <a:off x="8598444" y="5032833"/>
            <a:ext cx="890649" cy="270817"/>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ea typeface="나눔바른고딕" panose="020B0603020101020101"/>
              </a:rPr>
              <a:t>data</a:t>
            </a:r>
            <a:endParaRPr lang="ko-KR" altLang="en-US" sz="1200">
              <a:solidFill>
                <a:schemeClr val="tx1"/>
              </a:solidFill>
              <a:ea typeface="나눔바른고딕" panose="020B0603020101020101"/>
            </a:endParaRPr>
          </a:p>
        </p:txBody>
      </p:sp>
      <p:sp>
        <p:nvSpPr>
          <p:cNvPr id="84" name="모서리가 둥근 직사각형 38">
            <a:extLst>
              <a:ext uri="{FF2B5EF4-FFF2-40B4-BE49-F238E27FC236}">
                <a16:creationId xmlns:a16="http://schemas.microsoft.com/office/drawing/2014/main" id="{F3B62049-DC7C-DCD8-6222-13140E739CC3}"/>
              </a:ext>
            </a:extLst>
          </p:cNvPr>
          <p:cNvSpPr/>
          <p:nvPr/>
        </p:nvSpPr>
        <p:spPr>
          <a:xfrm>
            <a:off x="8297811" y="3789566"/>
            <a:ext cx="1478478"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a typeface="나눔바른고딕" panose="020B0603020101020101"/>
              </a:rPr>
              <a:t>ThymeleafView</a:t>
            </a:r>
            <a:endParaRPr lang="ko-KR" altLang="en-US" sz="1400">
              <a:solidFill>
                <a:schemeClr val="tx1"/>
              </a:solidFill>
              <a:ea typeface="나눔바른고딕" panose="020B0603020101020101"/>
            </a:endParaRPr>
          </a:p>
        </p:txBody>
      </p:sp>
      <p:cxnSp>
        <p:nvCxnSpPr>
          <p:cNvPr id="85" name="직선 화살표 연결선 84">
            <a:extLst>
              <a:ext uri="{FF2B5EF4-FFF2-40B4-BE49-F238E27FC236}">
                <a16:creationId xmlns:a16="http://schemas.microsoft.com/office/drawing/2014/main" id="{7A8B957F-93EF-02FF-3CCE-6673E708E172}"/>
              </a:ext>
            </a:extLst>
          </p:cNvPr>
          <p:cNvCxnSpPr>
            <a:cxnSpLocks/>
            <a:stCxn id="66" idx="0"/>
            <a:endCxn id="84" idx="2"/>
          </p:cNvCxnSpPr>
          <p:nvPr/>
        </p:nvCxnSpPr>
        <p:spPr>
          <a:xfrm flipV="1">
            <a:off x="9037050" y="4283078"/>
            <a:ext cx="0" cy="37306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0" name="모서리가 둥근 직사각형 38">
            <a:extLst>
              <a:ext uri="{FF2B5EF4-FFF2-40B4-BE49-F238E27FC236}">
                <a16:creationId xmlns:a16="http://schemas.microsoft.com/office/drawing/2014/main" id="{4F8BED7F-D4AE-F355-6B79-05334AF856D6}"/>
              </a:ext>
            </a:extLst>
          </p:cNvPr>
          <p:cNvSpPr/>
          <p:nvPr/>
        </p:nvSpPr>
        <p:spPr>
          <a:xfrm>
            <a:off x="8125619" y="2959171"/>
            <a:ext cx="1822861"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a typeface="나눔바른고딕" panose="020B0603020101020101"/>
              </a:rPr>
              <a:t>HTML</a:t>
            </a:r>
            <a:endParaRPr lang="ko-KR" altLang="en-US" sz="1400">
              <a:solidFill>
                <a:schemeClr val="tx1"/>
              </a:solidFill>
              <a:ea typeface="나눔바른고딕" panose="020B0603020101020101"/>
            </a:endParaRPr>
          </a:p>
        </p:txBody>
      </p:sp>
      <p:cxnSp>
        <p:nvCxnSpPr>
          <p:cNvPr id="92" name="직선 화살표 연결선 91">
            <a:extLst>
              <a:ext uri="{FF2B5EF4-FFF2-40B4-BE49-F238E27FC236}">
                <a16:creationId xmlns:a16="http://schemas.microsoft.com/office/drawing/2014/main" id="{130E401A-0F72-2AC4-17F5-89AF9421571A}"/>
              </a:ext>
            </a:extLst>
          </p:cNvPr>
          <p:cNvCxnSpPr>
            <a:cxnSpLocks/>
            <a:stCxn id="84" idx="0"/>
            <a:endCxn id="90" idx="2"/>
          </p:cNvCxnSpPr>
          <p:nvPr/>
        </p:nvCxnSpPr>
        <p:spPr>
          <a:xfrm flipV="1">
            <a:off x="9037050" y="3452683"/>
            <a:ext cx="0" cy="33688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모서리가 둥근 직사각형 38">
            <a:extLst>
              <a:ext uri="{FF2B5EF4-FFF2-40B4-BE49-F238E27FC236}">
                <a16:creationId xmlns:a16="http://schemas.microsoft.com/office/drawing/2014/main" id="{4071B002-5DC6-44FB-4E4D-A6072B9CE1F0}"/>
              </a:ext>
            </a:extLst>
          </p:cNvPr>
          <p:cNvSpPr/>
          <p:nvPr/>
        </p:nvSpPr>
        <p:spPr>
          <a:xfrm>
            <a:off x="1757365" y="2234818"/>
            <a:ext cx="1868139"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spcBef>
                <a:spcPts val="400"/>
              </a:spcBef>
            </a:pPr>
            <a:r>
              <a:rPr lang="en-US" altLang="ko-KR" sz="1400">
                <a:solidFill>
                  <a:schemeClr val="tx1"/>
                </a:solidFill>
                <a:ea typeface="나눔바른고딕" panose="020B0603020101020101"/>
              </a:rPr>
              <a:t>Session</a:t>
            </a:r>
            <a:endParaRPr lang="ko-KR" altLang="en-US" sz="1400">
              <a:solidFill>
                <a:schemeClr val="tx1"/>
              </a:solidFill>
              <a:ea typeface="나눔바른고딕" panose="020B0603020101020101"/>
            </a:endParaRPr>
          </a:p>
        </p:txBody>
      </p:sp>
      <p:sp>
        <p:nvSpPr>
          <p:cNvPr id="10" name="모서리가 둥근 직사각형 38">
            <a:extLst>
              <a:ext uri="{FF2B5EF4-FFF2-40B4-BE49-F238E27FC236}">
                <a16:creationId xmlns:a16="http://schemas.microsoft.com/office/drawing/2014/main" id="{70A32040-490D-103B-6723-914ED0F17CDF}"/>
              </a:ext>
            </a:extLst>
          </p:cNvPr>
          <p:cNvSpPr/>
          <p:nvPr/>
        </p:nvSpPr>
        <p:spPr>
          <a:xfrm>
            <a:off x="2604225" y="2326514"/>
            <a:ext cx="890649" cy="310119"/>
          </a:xfrm>
          <a:prstGeom prst="roundRect">
            <a:avLst/>
          </a:prstGeom>
          <a:solidFill>
            <a:schemeClr val="accent4">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ea typeface="나눔바른고딕" panose="020B0603020101020101"/>
              </a:rPr>
              <a:t>FlashMap</a:t>
            </a:r>
            <a:endParaRPr lang="ko-KR" altLang="en-US" sz="1200">
              <a:solidFill>
                <a:schemeClr val="tx1"/>
              </a:solidFill>
              <a:ea typeface="나눔바른고딕" panose="020B0603020101020101"/>
            </a:endParaRPr>
          </a:p>
        </p:txBody>
      </p:sp>
      <p:cxnSp>
        <p:nvCxnSpPr>
          <p:cNvPr id="11" name="직선 화살표 연결선 10">
            <a:extLst>
              <a:ext uri="{FF2B5EF4-FFF2-40B4-BE49-F238E27FC236}">
                <a16:creationId xmlns:a16="http://schemas.microsoft.com/office/drawing/2014/main" id="{E0AC5947-1F31-574C-CFFC-F3CF63B2D699}"/>
              </a:ext>
            </a:extLst>
          </p:cNvPr>
          <p:cNvCxnSpPr>
            <a:cxnSpLocks/>
            <a:stCxn id="41" idx="1"/>
            <a:endCxn id="9" idx="3"/>
          </p:cNvCxnSpPr>
          <p:nvPr/>
        </p:nvCxnSpPr>
        <p:spPr>
          <a:xfrm flipH="1">
            <a:off x="3625504" y="2481574"/>
            <a:ext cx="835354"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모서리가 둥근 직사각형 38">
            <a:extLst>
              <a:ext uri="{FF2B5EF4-FFF2-40B4-BE49-F238E27FC236}">
                <a16:creationId xmlns:a16="http://schemas.microsoft.com/office/drawing/2014/main" id="{83DE3830-252C-F8B7-FECD-1860D1DEC5D4}"/>
              </a:ext>
            </a:extLst>
          </p:cNvPr>
          <p:cNvSpPr/>
          <p:nvPr/>
        </p:nvSpPr>
        <p:spPr>
          <a:xfrm>
            <a:off x="4700315" y="3174933"/>
            <a:ext cx="1389224" cy="725464"/>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a typeface="나눔바른고딕" panose="020B0603020101020101"/>
              </a:rPr>
              <a:t>Request</a:t>
            </a:r>
          </a:p>
          <a:p>
            <a:pPr algn="ctr">
              <a:spcBef>
                <a:spcPts val="400"/>
              </a:spcBef>
            </a:pPr>
            <a:endParaRPr lang="ko-KR" altLang="en-US" sz="1400">
              <a:solidFill>
                <a:schemeClr val="tx1"/>
              </a:solidFill>
              <a:ea typeface="나눔바른고딕" panose="020B0603020101020101"/>
            </a:endParaRPr>
          </a:p>
        </p:txBody>
      </p:sp>
      <p:sp>
        <p:nvSpPr>
          <p:cNvPr id="20" name="모서리가 둥근 직사각형 38">
            <a:extLst>
              <a:ext uri="{FF2B5EF4-FFF2-40B4-BE49-F238E27FC236}">
                <a16:creationId xmlns:a16="http://schemas.microsoft.com/office/drawing/2014/main" id="{25F49695-3C76-3F3C-62A1-A8C5D1636CC4}"/>
              </a:ext>
            </a:extLst>
          </p:cNvPr>
          <p:cNvSpPr/>
          <p:nvPr/>
        </p:nvSpPr>
        <p:spPr>
          <a:xfrm>
            <a:off x="4949603" y="3521938"/>
            <a:ext cx="890649" cy="270817"/>
          </a:xfrm>
          <a:prstGeom prst="roundRect">
            <a:avLst/>
          </a:prstGeom>
          <a:solidFill>
            <a:schemeClr val="accent4">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ea typeface="나눔바른고딕" panose="020B0603020101020101"/>
              </a:rPr>
              <a:t>FlashMap</a:t>
            </a:r>
            <a:endParaRPr lang="ko-KR" altLang="en-US" sz="1200">
              <a:solidFill>
                <a:schemeClr val="tx1"/>
              </a:solidFill>
              <a:ea typeface="나눔바른고딕" panose="020B0603020101020101"/>
            </a:endParaRPr>
          </a:p>
        </p:txBody>
      </p:sp>
      <p:sp>
        <p:nvSpPr>
          <p:cNvPr id="27" name="TextBox 26">
            <a:extLst>
              <a:ext uri="{FF2B5EF4-FFF2-40B4-BE49-F238E27FC236}">
                <a16:creationId xmlns:a16="http://schemas.microsoft.com/office/drawing/2014/main" id="{868C24D2-CCE4-ADB9-1C85-AE1B19943445}"/>
              </a:ext>
            </a:extLst>
          </p:cNvPr>
          <p:cNvSpPr txBox="1"/>
          <p:nvPr/>
        </p:nvSpPr>
        <p:spPr>
          <a:xfrm>
            <a:off x="5481626" y="2851975"/>
            <a:ext cx="2179557" cy="246221"/>
          </a:xfrm>
          <a:prstGeom prst="rect">
            <a:avLst/>
          </a:prstGeom>
          <a:noFill/>
        </p:spPr>
        <p:txBody>
          <a:bodyPr wrap="square">
            <a:spAutoFit/>
          </a:bodyPr>
          <a:lstStyle/>
          <a:p>
            <a:r>
              <a:rPr lang="en-US" altLang="ko-KR" sz="1000"/>
              <a:t>Request </a:t>
            </a:r>
            <a:r>
              <a:rPr lang="ko-KR" altLang="en-US" sz="1000"/>
              <a:t>에 입력 </a:t>
            </a:r>
            <a:r>
              <a:rPr lang="en-US" altLang="ko-KR" sz="1000"/>
              <a:t>FlashMap </a:t>
            </a:r>
            <a:r>
              <a:rPr lang="ko-KR" altLang="en-US" sz="1000"/>
              <a:t>저장</a:t>
            </a:r>
          </a:p>
        </p:txBody>
      </p:sp>
      <p:sp>
        <p:nvSpPr>
          <p:cNvPr id="34" name="모서리가 둥근 직사각형 38">
            <a:extLst>
              <a:ext uri="{FF2B5EF4-FFF2-40B4-BE49-F238E27FC236}">
                <a16:creationId xmlns:a16="http://schemas.microsoft.com/office/drawing/2014/main" id="{C811C575-5D12-953D-898D-74DA79FC8780}"/>
              </a:ext>
            </a:extLst>
          </p:cNvPr>
          <p:cNvSpPr/>
          <p:nvPr/>
        </p:nvSpPr>
        <p:spPr>
          <a:xfrm>
            <a:off x="2054165" y="4693879"/>
            <a:ext cx="890649" cy="270817"/>
          </a:xfrm>
          <a:prstGeom prst="roundRect">
            <a:avLst/>
          </a:prstGeom>
          <a:solidFill>
            <a:schemeClr val="accent4">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ea typeface="나눔바른고딕" panose="020B0603020101020101"/>
              </a:rPr>
              <a:t>FlashMap</a:t>
            </a:r>
            <a:endParaRPr lang="ko-KR" altLang="en-US" sz="1200">
              <a:solidFill>
                <a:schemeClr val="tx1"/>
              </a:solidFill>
              <a:ea typeface="나눔바른고딕" panose="020B0603020101020101"/>
            </a:endParaRPr>
          </a:p>
        </p:txBody>
      </p:sp>
      <p:sp>
        <p:nvSpPr>
          <p:cNvPr id="35" name="TextBox 34">
            <a:extLst>
              <a:ext uri="{FF2B5EF4-FFF2-40B4-BE49-F238E27FC236}">
                <a16:creationId xmlns:a16="http://schemas.microsoft.com/office/drawing/2014/main" id="{1EE50FD8-46A5-52C2-44D0-7F38CD5D01B9}"/>
              </a:ext>
            </a:extLst>
          </p:cNvPr>
          <p:cNvSpPr txBox="1"/>
          <p:nvPr/>
        </p:nvSpPr>
        <p:spPr>
          <a:xfrm>
            <a:off x="1166965" y="3913212"/>
            <a:ext cx="2874519" cy="246221"/>
          </a:xfrm>
          <a:prstGeom prst="rect">
            <a:avLst/>
          </a:prstGeom>
          <a:noFill/>
        </p:spPr>
        <p:txBody>
          <a:bodyPr wrap="square">
            <a:spAutoFit/>
          </a:bodyPr>
          <a:lstStyle/>
          <a:p>
            <a:r>
              <a:rPr lang="ko-KR" altLang="en-US" sz="1000"/>
              <a:t>입력 </a:t>
            </a:r>
            <a:r>
              <a:rPr lang="en-US" altLang="ko-KR" sz="1000"/>
              <a:t>FlashMap </a:t>
            </a:r>
            <a:r>
              <a:rPr lang="ko-KR" altLang="en-US" sz="1000"/>
              <a:t>을 </a:t>
            </a:r>
            <a:r>
              <a:rPr lang="en-US" altLang="ko-KR" sz="1000"/>
              <a:t>Map </a:t>
            </a:r>
            <a:r>
              <a:rPr lang="ko-KR" altLang="en-US" sz="1000"/>
              <a:t>으로 변환해서 저장</a:t>
            </a:r>
          </a:p>
        </p:txBody>
      </p:sp>
      <p:sp>
        <p:nvSpPr>
          <p:cNvPr id="80" name="TextBox 79">
            <a:extLst>
              <a:ext uri="{FF2B5EF4-FFF2-40B4-BE49-F238E27FC236}">
                <a16:creationId xmlns:a16="http://schemas.microsoft.com/office/drawing/2014/main" id="{28ACCE54-11DD-6134-5A06-794A5C76E9A3}"/>
              </a:ext>
            </a:extLst>
          </p:cNvPr>
          <p:cNvSpPr txBox="1"/>
          <p:nvPr/>
        </p:nvSpPr>
        <p:spPr>
          <a:xfrm>
            <a:off x="9056765" y="5502536"/>
            <a:ext cx="2563231" cy="246221"/>
          </a:xfrm>
          <a:prstGeom prst="rect">
            <a:avLst/>
          </a:prstGeom>
          <a:noFill/>
        </p:spPr>
        <p:txBody>
          <a:bodyPr wrap="square">
            <a:spAutoFit/>
          </a:bodyPr>
          <a:lstStyle/>
          <a:p>
            <a:r>
              <a:rPr lang="en-US" altLang="ko-KR" sz="1000"/>
              <a:t>Model </a:t>
            </a:r>
            <a:r>
              <a:rPr lang="ko-KR" altLang="en-US" sz="1000"/>
              <a:t>의 </a:t>
            </a:r>
            <a:r>
              <a:rPr lang="en-US" altLang="ko-KR" sz="1000"/>
              <a:t>Map </a:t>
            </a:r>
            <a:r>
              <a:rPr lang="ko-KR" altLang="en-US" sz="1000"/>
              <a:t>속성으로부터 </a:t>
            </a:r>
            <a:r>
              <a:rPr lang="en-US" altLang="ko-KR" sz="1000"/>
              <a:t>data </a:t>
            </a:r>
            <a:r>
              <a:rPr lang="ko-KR" altLang="en-US" sz="1000"/>
              <a:t>참조</a:t>
            </a:r>
          </a:p>
        </p:txBody>
      </p:sp>
      <p:sp>
        <p:nvSpPr>
          <p:cNvPr id="81" name="TextBox 80">
            <a:extLst>
              <a:ext uri="{FF2B5EF4-FFF2-40B4-BE49-F238E27FC236}">
                <a16:creationId xmlns:a16="http://schemas.microsoft.com/office/drawing/2014/main" id="{93262CD9-5F44-3863-2216-29712494B7ED}"/>
              </a:ext>
            </a:extLst>
          </p:cNvPr>
          <p:cNvSpPr txBox="1"/>
          <p:nvPr/>
        </p:nvSpPr>
        <p:spPr>
          <a:xfrm>
            <a:off x="9043768" y="4373639"/>
            <a:ext cx="634620" cy="246221"/>
          </a:xfrm>
          <a:prstGeom prst="rect">
            <a:avLst/>
          </a:prstGeom>
          <a:noFill/>
        </p:spPr>
        <p:txBody>
          <a:bodyPr wrap="square">
            <a:spAutoFit/>
          </a:bodyPr>
          <a:lstStyle/>
          <a:p>
            <a:r>
              <a:rPr lang="ko-KR" altLang="en-US" sz="1000"/>
              <a:t>렌더링</a:t>
            </a:r>
          </a:p>
        </p:txBody>
      </p:sp>
    </p:spTree>
    <p:extLst>
      <p:ext uri="{BB962C8B-B14F-4D97-AF65-F5344CB8AC3E}">
        <p14:creationId xmlns:p14="http://schemas.microsoft.com/office/powerpoint/2010/main" val="1533793203"/>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CA4547-376A-764B-88A6-293C954C893B}"/>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CECDA016-1BCA-F828-A74A-1F2B564DA269}"/>
              </a:ext>
            </a:extLst>
          </p:cNvPr>
          <p:cNvSpPr txBox="1"/>
          <p:nvPr/>
        </p:nvSpPr>
        <p:spPr>
          <a:xfrm>
            <a:off x="710436" y="2967335"/>
            <a:ext cx="10771154" cy="923330"/>
          </a:xfrm>
          <a:prstGeom prst="rect">
            <a:avLst/>
          </a:prstGeom>
          <a:noFill/>
        </p:spPr>
        <p:txBody>
          <a:bodyPr wrap="none" rtlCol="0">
            <a:spAutoFit/>
          </a:bodyPr>
          <a:lstStyle/>
          <a:p>
            <a:pPr algn="ctr"/>
            <a:r>
              <a:rPr lang="ko-KR" altLang="en-US" sz="5400">
                <a:solidFill>
                  <a:schemeClr val="accent1">
                    <a:lumMod val="75000"/>
                  </a:schemeClr>
                </a:solidFill>
                <a:latin typeface="나눔바른고딕" panose="020B0603020101020101" pitchFamily="50" charset="-127"/>
                <a:ea typeface="나눔바른고딕" panose="020B0603020101020101" pitchFamily="50" charset="-127"/>
              </a:rPr>
              <a:t>커스텀 </a:t>
            </a:r>
            <a:r>
              <a:rPr lang="en-US" altLang="ko-KR" sz="5400">
                <a:solidFill>
                  <a:schemeClr val="accent1">
                    <a:lumMod val="75000"/>
                  </a:schemeClr>
                </a:solidFill>
                <a:latin typeface="나눔바른고딕" panose="020B0603020101020101" pitchFamily="50" charset="-127"/>
                <a:ea typeface="나눔바른고딕" panose="020B0603020101020101" pitchFamily="50" charset="-127"/>
              </a:rPr>
              <a:t>View &amp; ViewResolver </a:t>
            </a:r>
            <a:r>
              <a:rPr lang="ko-KR" altLang="en-US" sz="5400">
                <a:solidFill>
                  <a:schemeClr val="accent1">
                    <a:lumMod val="75000"/>
                  </a:schemeClr>
                </a:solidFill>
                <a:latin typeface="나눔바른고딕" panose="020B0603020101020101" pitchFamily="50" charset="-127"/>
                <a:ea typeface="나눔바른고딕" panose="020B0603020101020101" pitchFamily="50" charset="-127"/>
              </a:rPr>
              <a:t>구현</a:t>
            </a:r>
            <a:endParaRPr lang="ko-KR" altLang="en-US" sz="5400">
              <a:solidFill>
                <a:schemeClr val="accent1">
                  <a:lumMod val="75000"/>
                </a:schemeClr>
              </a:solidFill>
              <a:latin typeface="+mj-lt"/>
            </a:endParaRPr>
          </a:p>
        </p:txBody>
      </p:sp>
      <p:sp>
        <p:nvSpPr>
          <p:cNvPr id="3" name="TextBox 2">
            <a:extLst>
              <a:ext uri="{FF2B5EF4-FFF2-40B4-BE49-F238E27FC236}">
                <a16:creationId xmlns:a16="http://schemas.microsoft.com/office/drawing/2014/main" id="{2823F0E9-9EAA-3F75-9F1E-DD51E30B0C26}"/>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3054143508"/>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45B236-97FA-D1EE-92E2-EEC29F33512F}"/>
            </a:ext>
          </a:extLst>
        </p:cNvPr>
        <p:cNvGrpSpPr/>
        <p:nvPr/>
      </p:nvGrpSpPr>
      <p:grpSpPr>
        <a:xfrm>
          <a:off x="0" y="0"/>
          <a:ext cx="0" cy="0"/>
          <a:chOff x="0" y="0"/>
          <a:chExt cx="0" cy="0"/>
        </a:xfrm>
      </p:grpSpPr>
      <p:sp>
        <p:nvSpPr>
          <p:cNvPr id="73" name="직사각형 72">
            <a:extLst>
              <a:ext uri="{FF2B5EF4-FFF2-40B4-BE49-F238E27FC236}">
                <a16:creationId xmlns:a16="http://schemas.microsoft.com/office/drawing/2014/main" id="{8B365715-8FD6-FC70-70C8-EAA9712E0853}"/>
              </a:ext>
            </a:extLst>
          </p:cNvPr>
          <p:cNvSpPr/>
          <p:nvPr/>
        </p:nvSpPr>
        <p:spPr>
          <a:xfrm>
            <a:off x="370207" y="627229"/>
            <a:ext cx="11805182" cy="887615"/>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mn-ea"/>
              </a:rPr>
              <a:t>SecurityBuilder </a:t>
            </a:r>
            <a:r>
              <a:rPr lang="ko-KR" altLang="en-US" sz="1200">
                <a:latin typeface="+mn-ea"/>
              </a:rPr>
              <a:t>는 빌더 클래스로서 웹 보안을 구성하는 빈 객체와 설정클래스들을 생성하는 역할을 하며 대표적으로 </a:t>
            </a:r>
            <a:r>
              <a:rPr lang="en-US" altLang="ko-KR" sz="1200">
                <a:latin typeface="+mn-ea"/>
              </a:rPr>
              <a:t>WebSecurity, HttpSecurity </a:t>
            </a:r>
            <a:r>
              <a:rPr lang="ko-KR" altLang="en-US" sz="1200">
                <a:latin typeface="+mn-ea"/>
              </a:rPr>
              <a:t>가 있다</a:t>
            </a:r>
            <a:endParaRPr lang="en-US" altLang="ko-KR" sz="1200">
              <a:latin typeface="+mn-ea"/>
            </a:endParaRPr>
          </a:p>
          <a:p>
            <a:pPr marL="171450" indent="-171450">
              <a:lnSpc>
                <a:spcPct val="150000"/>
              </a:lnSpc>
              <a:buFont typeface="Arial" panose="020B0604020202020204" pitchFamily="34" charset="0"/>
              <a:buChar char="•"/>
            </a:pPr>
            <a:r>
              <a:rPr lang="en-US" altLang="ko-KR" sz="1200">
                <a:latin typeface="+mn-ea"/>
              </a:rPr>
              <a:t>SecurityConfigurer </a:t>
            </a:r>
            <a:r>
              <a:rPr lang="ko-KR" altLang="en-US" sz="1200">
                <a:latin typeface="+mn-ea"/>
              </a:rPr>
              <a:t>는 </a:t>
            </a:r>
            <a:r>
              <a:rPr lang="en-US" altLang="ko-KR" sz="1200">
                <a:latin typeface="+mn-ea"/>
              </a:rPr>
              <a:t>Http </a:t>
            </a:r>
            <a:r>
              <a:rPr lang="ko-KR" altLang="en-US" sz="1200">
                <a:latin typeface="+mn-ea"/>
              </a:rPr>
              <a:t>요청과 관련된 보안처리를 담당하는 필터들을 생성하고 여러 초기화 설정에 관여한다 </a:t>
            </a:r>
            <a:endParaRPr lang="en-US" altLang="ko-KR" sz="1200" b="1">
              <a:latin typeface="+mn-ea"/>
            </a:endParaRPr>
          </a:p>
          <a:p>
            <a:pPr marL="171450" indent="-171450">
              <a:lnSpc>
                <a:spcPct val="150000"/>
              </a:lnSpc>
              <a:buFont typeface="Arial" panose="020B0604020202020204" pitchFamily="34" charset="0"/>
              <a:buChar char="•"/>
            </a:pPr>
            <a:r>
              <a:rPr lang="en-US" altLang="ko-KR" sz="1200">
                <a:latin typeface="+mn-ea"/>
              </a:rPr>
              <a:t>SecurityBuilder </a:t>
            </a:r>
            <a:r>
              <a:rPr lang="ko-KR" altLang="en-US" sz="1200">
                <a:latin typeface="+mn-ea"/>
              </a:rPr>
              <a:t>는 </a:t>
            </a:r>
            <a:r>
              <a:rPr lang="en-US" altLang="ko-KR" sz="1200">
                <a:latin typeface="+mn-ea"/>
              </a:rPr>
              <a:t>SecurityConfigurer</a:t>
            </a:r>
            <a:r>
              <a:rPr lang="ko-KR" altLang="en-US" sz="1200">
                <a:latin typeface="+mn-ea"/>
              </a:rPr>
              <a:t> 를 참조하고 있으며 인증 및 인가 초기화 작업은 </a:t>
            </a:r>
            <a:r>
              <a:rPr lang="en-US" altLang="ko-KR" sz="1200">
                <a:latin typeface="+mn-ea"/>
              </a:rPr>
              <a:t>SecurityConfigurer </a:t>
            </a:r>
            <a:r>
              <a:rPr lang="ko-KR" altLang="en-US" sz="1200">
                <a:latin typeface="+mn-ea"/>
              </a:rPr>
              <a:t>에 의해 진행된다</a:t>
            </a:r>
            <a:r>
              <a:rPr lang="en-US" altLang="ko-KR" sz="1200">
                <a:latin typeface="+mn-ea"/>
              </a:rPr>
              <a:t>.</a:t>
            </a:r>
          </a:p>
        </p:txBody>
      </p:sp>
      <p:sp>
        <p:nvSpPr>
          <p:cNvPr id="74" name="직사각형 73">
            <a:extLst>
              <a:ext uri="{FF2B5EF4-FFF2-40B4-BE49-F238E27FC236}">
                <a16:creationId xmlns:a16="http://schemas.microsoft.com/office/drawing/2014/main" id="{73B5947F-129B-EDF4-DDC5-ECD5E6253299}"/>
              </a:ext>
            </a:extLst>
          </p:cNvPr>
          <p:cNvSpPr/>
          <p:nvPr/>
        </p:nvSpPr>
        <p:spPr>
          <a:xfrm>
            <a:off x="198756" y="202792"/>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sp>
        <p:nvSpPr>
          <p:cNvPr id="2" name="직사각형 1">
            <a:extLst>
              <a:ext uri="{FF2B5EF4-FFF2-40B4-BE49-F238E27FC236}">
                <a16:creationId xmlns:a16="http://schemas.microsoft.com/office/drawing/2014/main" id="{E408960D-4FF2-894F-1CF8-4444C88BDA67}"/>
              </a:ext>
            </a:extLst>
          </p:cNvPr>
          <p:cNvSpPr/>
          <p:nvPr/>
        </p:nvSpPr>
        <p:spPr>
          <a:xfrm>
            <a:off x="198756" y="2061474"/>
            <a:ext cx="2602315"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WebMvcConfigurer</a:t>
            </a:r>
            <a:endParaRPr lang="ko-KR" altLang="en-US" b="1">
              <a:solidFill>
                <a:schemeClr val="accent1">
                  <a:lumMod val="75000"/>
                </a:schemeClr>
              </a:solidFill>
              <a:latin typeface="+mn-ea"/>
            </a:endParaRPr>
          </a:p>
        </p:txBody>
      </p:sp>
    </p:spTree>
    <p:extLst>
      <p:ext uri="{BB962C8B-B14F-4D97-AF65-F5344CB8AC3E}">
        <p14:creationId xmlns:p14="http://schemas.microsoft.com/office/powerpoint/2010/main" val="419274610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직사각형 73">
            <a:extLst>
              <a:ext uri="{FF2B5EF4-FFF2-40B4-BE49-F238E27FC236}">
                <a16:creationId xmlns:a16="http://schemas.microsoft.com/office/drawing/2014/main" id="{42A0B23B-7003-43B2-A559-7C4A6F001EFB}"/>
              </a:ext>
            </a:extLst>
          </p:cNvPr>
          <p:cNvSpPr/>
          <p:nvPr/>
        </p:nvSpPr>
        <p:spPr>
          <a:xfrm>
            <a:off x="350" y="202792"/>
            <a:ext cx="147829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j-lt"/>
              </a:rPr>
              <a:t>기본 구현</a:t>
            </a:r>
          </a:p>
        </p:txBody>
      </p:sp>
      <p:sp>
        <p:nvSpPr>
          <p:cNvPr id="3" name="Rectangle 1">
            <a:extLst>
              <a:ext uri="{FF2B5EF4-FFF2-40B4-BE49-F238E27FC236}">
                <a16:creationId xmlns:a16="http://schemas.microsoft.com/office/drawing/2014/main" id="{B57219DA-C7E8-46B7-9887-C323817115D3}"/>
              </a:ext>
            </a:extLst>
          </p:cNvPr>
          <p:cNvSpPr>
            <a:spLocks noChangeArrowheads="1"/>
          </p:cNvSpPr>
          <p:nvPr/>
        </p:nvSpPr>
        <p:spPr bwMode="auto">
          <a:xfrm>
            <a:off x="257982" y="680202"/>
            <a:ext cx="11683006" cy="564879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mj-lt"/>
                <a:ea typeface="JetBrains Mono"/>
              </a:rPr>
              <a:t>@WebServlet</a:t>
            </a:r>
            <a:r>
              <a:rPr kumimoji="0" lang="ko-KR" altLang="ko-KR" sz="1100" b="0" i="0" u="none" strike="noStrike" cap="none" normalizeH="0" baseline="0">
                <a:ln>
                  <a:noFill/>
                </a:ln>
                <a:solidFill>
                  <a:srgbClr val="BCBEC4"/>
                </a:solidFill>
                <a:effectLst/>
                <a:latin typeface="+mj-lt"/>
                <a:ea typeface="JetBrains Mono"/>
              </a:rPr>
              <a:t>(name = </a:t>
            </a:r>
            <a:r>
              <a:rPr kumimoji="0" lang="ko-KR" altLang="ko-KR" sz="1100" b="0" i="0" u="none" strike="noStrike" cap="none" normalizeH="0" baseline="0">
                <a:ln>
                  <a:noFill/>
                </a:ln>
                <a:solidFill>
                  <a:srgbClr val="6AAB73"/>
                </a:solidFill>
                <a:effectLst/>
                <a:latin typeface="+mj-lt"/>
                <a:ea typeface="JetBrains Mono"/>
              </a:rPr>
              <a:t>"</a:t>
            </a:r>
            <a:r>
              <a:rPr kumimoji="0" lang="en-US" altLang="ko-KR" sz="1100" b="0" i="0" u="none" strike="noStrike" cap="none" normalizeH="0" baseline="0">
                <a:ln>
                  <a:noFill/>
                </a:ln>
                <a:solidFill>
                  <a:srgbClr val="6AAB73"/>
                </a:solidFill>
                <a:effectLst/>
                <a:latin typeface="+mj-lt"/>
                <a:ea typeface="JetBrains Mono"/>
              </a:rPr>
              <a:t>custom</a:t>
            </a:r>
            <a:r>
              <a:rPr kumimoji="0" lang="ko-KR" altLang="ko-KR" sz="1100" b="0" i="0" u="none" strike="noStrike" cap="none" normalizeH="0" baseline="0">
                <a:ln>
                  <a:noFill/>
                </a:ln>
                <a:solidFill>
                  <a:srgbClr val="6AAB73"/>
                </a:solidFill>
                <a:effectLst/>
                <a:latin typeface="+mj-lt"/>
                <a:ea typeface="JetBrains Mono"/>
              </a:rPr>
              <a:t>Servlet"</a:t>
            </a:r>
            <a:r>
              <a:rPr kumimoji="0" lang="ko-KR" altLang="ko-KR" sz="1100" b="0" i="0" u="none" strike="noStrike" cap="none" normalizeH="0" baseline="0">
                <a:ln>
                  <a:noFill/>
                </a:ln>
                <a:solidFill>
                  <a:srgbClr val="BCBEC4"/>
                </a:solidFill>
                <a:effectLst/>
                <a:latin typeface="+mj-lt"/>
                <a:ea typeface="JetBrains Mono"/>
              </a:rPr>
              <a:t>, urlPatterns = {</a:t>
            </a:r>
            <a:r>
              <a:rPr kumimoji="0" lang="ko-KR" altLang="ko-KR" sz="1100" b="0" i="0" u="none" strike="noStrike" cap="none" normalizeH="0" baseline="0">
                <a:ln>
                  <a:noFill/>
                </a:ln>
                <a:solidFill>
                  <a:srgbClr val="6AAB73"/>
                </a:solidFill>
                <a:effectLst/>
                <a:latin typeface="+mj-lt"/>
                <a:ea typeface="JetBrains Mono"/>
              </a:rPr>
              <a:t>"/</a:t>
            </a:r>
            <a:r>
              <a:rPr kumimoji="0" lang="en-US" altLang="ko-KR" sz="1100" b="0" i="0" u="none" strike="noStrike" cap="none" normalizeH="0" baseline="0">
                <a:ln>
                  <a:noFill/>
                </a:ln>
                <a:solidFill>
                  <a:srgbClr val="6AAB73"/>
                </a:solidFill>
                <a:effectLst/>
                <a:latin typeface="+mj-lt"/>
                <a:ea typeface="JetBrains Mono"/>
              </a:rPr>
              <a:t>hello</a:t>
            </a:r>
            <a:r>
              <a:rPr kumimoji="0" lang="ko-KR" altLang="ko-KR" sz="1100" b="0" i="0" u="none" strike="noStrike" cap="none" normalizeH="0" baseline="0">
                <a:ln>
                  <a:noFill/>
                </a:ln>
                <a:solidFill>
                  <a:srgbClr val="6AAB73"/>
                </a:solidFill>
                <a:effectLst/>
                <a:latin typeface="+mj-lt"/>
                <a:ea typeface="JetBrains Mono"/>
              </a:rPr>
              <a:t>"</a:t>
            </a:r>
            <a:r>
              <a:rPr kumimoji="0" lang="ko-KR" altLang="ko-KR" sz="1100" b="0" i="0" u="none" strike="noStrike" cap="none" normalizeH="0" baseline="0">
                <a:ln>
                  <a:noFill/>
                </a:ln>
                <a:solidFill>
                  <a:srgbClr val="BCBEC4"/>
                </a:solidFill>
                <a:effectLst/>
                <a:latin typeface="+mj-lt"/>
                <a:ea typeface="JetBrains Mono"/>
              </a:rPr>
              <a:t>}, loadOnStartup = </a:t>
            </a:r>
            <a:r>
              <a:rPr kumimoji="0" lang="ko-KR" altLang="ko-KR" sz="1100" b="0" i="0" u="none" strike="noStrike" cap="none" normalizeH="0" baseline="0">
                <a:ln>
                  <a:noFill/>
                </a:ln>
                <a:solidFill>
                  <a:srgbClr val="2AACB8"/>
                </a:solidFill>
                <a:effectLst/>
                <a:latin typeface="+mj-lt"/>
                <a:ea typeface="JetBrains Mono"/>
              </a:rPr>
              <a:t>1</a:t>
            </a:r>
            <a:r>
              <a:rPr kumimoji="0" lang="ko-KR" altLang="ko-KR" sz="1100" b="0" i="0" u="none" strike="noStrike" cap="none" normalizeH="0" baseline="0">
                <a:ln>
                  <a:noFill/>
                </a:ln>
                <a:solidFill>
                  <a:srgbClr val="BCBEC4"/>
                </a:solidFill>
                <a:effectLst/>
                <a:latin typeface="+mj-lt"/>
                <a:ea typeface="JetBrains Mono"/>
              </a:rPr>
              <a:t>)</a:t>
            </a:r>
            <a:br>
              <a:rPr kumimoji="0" lang="ko-KR" altLang="ko-KR" sz="1100" b="0" i="0" u="none" strike="noStrike" cap="none" normalizeH="0" baseline="0">
                <a:ln>
                  <a:noFill/>
                </a:ln>
                <a:solidFill>
                  <a:srgbClr val="BCBEC4"/>
                </a:solidFill>
                <a:effectLst/>
                <a:latin typeface="+mj-lt"/>
                <a:ea typeface="JetBrains Mono"/>
              </a:rPr>
            </a:br>
            <a:r>
              <a:rPr kumimoji="0" lang="ko-KR" altLang="ko-KR" sz="1100" b="0" i="0" u="none" strike="noStrike" cap="none" normalizeH="0" baseline="0">
                <a:ln>
                  <a:noFill/>
                </a:ln>
                <a:solidFill>
                  <a:srgbClr val="CF8E6D"/>
                </a:solidFill>
                <a:effectLst/>
                <a:latin typeface="+mj-lt"/>
                <a:ea typeface="JetBrains Mono"/>
              </a:rPr>
              <a:t>public class </a:t>
            </a:r>
            <a:r>
              <a:rPr kumimoji="0" lang="en-US" altLang="ko-KR" sz="1100" b="0" i="0" u="none" strike="noStrike" cap="none" normalizeH="0" baseline="0">
                <a:ln>
                  <a:noFill/>
                </a:ln>
                <a:solidFill>
                  <a:srgbClr val="BCBEC4"/>
                </a:solidFill>
                <a:effectLst/>
                <a:latin typeface="+mj-lt"/>
                <a:ea typeface="JetBrains Mono"/>
              </a:rPr>
              <a:t>Custom</a:t>
            </a:r>
            <a:r>
              <a:rPr kumimoji="0" lang="ko-KR" altLang="ko-KR" sz="1100" b="0" i="0" u="none" strike="noStrike" cap="none" normalizeH="0" baseline="0">
                <a:ln>
                  <a:noFill/>
                </a:ln>
                <a:solidFill>
                  <a:srgbClr val="BCBEC4"/>
                </a:solidFill>
                <a:effectLst/>
                <a:latin typeface="+mj-lt"/>
                <a:ea typeface="JetBrains Mono"/>
              </a:rPr>
              <a:t>Servlet </a:t>
            </a:r>
            <a:r>
              <a:rPr kumimoji="0" lang="ko-KR" altLang="ko-KR" sz="1100" b="0" i="0" u="none" strike="noStrike" cap="none" normalizeH="0" baseline="0">
                <a:ln>
                  <a:noFill/>
                </a:ln>
                <a:solidFill>
                  <a:srgbClr val="CF8E6D"/>
                </a:solidFill>
                <a:effectLst/>
                <a:latin typeface="+mj-lt"/>
                <a:ea typeface="JetBrains Mono"/>
              </a:rPr>
              <a:t>extends </a:t>
            </a:r>
            <a:r>
              <a:rPr kumimoji="0" lang="ko-KR" altLang="ko-KR" sz="1100" b="0" i="0" u="none" strike="noStrike" cap="none" normalizeH="0" baseline="0">
                <a:ln>
                  <a:noFill/>
                </a:ln>
                <a:solidFill>
                  <a:srgbClr val="BCBEC4"/>
                </a:solidFill>
                <a:effectLst/>
                <a:latin typeface="+mj-lt"/>
                <a:ea typeface="JetBrains Mono"/>
              </a:rPr>
              <a:t>HttpServlet {</a:t>
            </a:r>
            <a:br>
              <a:rPr kumimoji="0" lang="ko-KR" altLang="ko-KR" sz="1100" b="0" i="0" u="none" strike="noStrike" cap="none" normalizeH="0" baseline="0">
                <a:ln>
                  <a:noFill/>
                </a:ln>
                <a:solidFill>
                  <a:srgbClr val="BCBEC4"/>
                </a:solidFill>
                <a:effectLst/>
                <a:latin typeface="+mj-lt"/>
                <a:ea typeface="JetBrains Mono"/>
              </a:rPr>
            </a:br>
            <a:r>
              <a:rPr kumimoji="0" lang="ko-KR" altLang="ko-KR" sz="1100" b="0" i="0" u="none" strike="noStrike" cap="none" normalizeH="0" baseline="0">
                <a:ln>
                  <a:noFill/>
                </a:ln>
                <a:solidFill>
                  <a:srgbClr val="BCBEC4"/>
                </a:solidFill>
                <a:effectLst/>
                <a:latin typeface="+mj-lt"/>
                <a:ea typeface="JetBrains Mono"/>
              </a:rPr>
              <a:t>    </a:t>
            </a:r>
            <a:r>
              <a:rPr kumimoji="0" lang="ko-KR" altLang="ko-KR" sz="1100" b="0" i="0" u="none" strike="noStrike" cap="none" normalizeH="0" baseline="0">
                <a:ln>
                  <a:noFill/>
                </a:ln>
                <a:solidFill>
                  <a:srgbClr val="CF8E6D"/>
                </a:solidFill>
                <a:effectLst/>
                <a:latin typeface="+mj-lt"/>
                <a:ea typeface="JetBrains Mono"/>
              </a:rPr>
              <a:t>public </a:t>
            </a:r>
            <a:r>
              <a:rPr kumimoji="0" lang="en-US" altLang="ko-KR" sz="1100" b="0" i="0" u="none" strike="noStrike" cap="none" normalizeH="0" baseline="0">
                <a:ln>
                  <a:noFill/>
                </a:ln>
                <a:solidFill>
                  <a:srgbClr val="56A8F5"/>
                </a:solidFill>
                <a:effectLst/>
                <a:latin typeface="+mj-lt"/>
                <a:ea typeface="JetBrains Mono"/>
              </a:rPr>
              <a:t>custom</a:t>
            </a:r>
            <a:r>
              <a:rPr kumimoji="0" lang="ko-KR" altLang="ko-KR" sz="1100" b="0" i="0" u="none" strike="noStrike" cap="none" normalizeH="0" baseline="0">
                <a:ln>
                  <a:noFill/>
                </a:ln>
                <a:solidFill>
                  <a:srgbClr val="56A8F5"/>
                </a:solidFill>
                <a:effectLst/>
                <a:latin typeface="+mj-lt"/>
                <a:ea typeface="JetBrains Mono"/>
              </a:rPr>
              <a:t>Servlet</a:t>
            </a:r>
            <a:r>
              <a:rPr kumimoji="0" lang="ko-KR" altLang="ko-KR" sz="1100" b="0" i="0" u="none" strike="noStrike" cap="none" normalizeH="0" baseline="0">
                <a:ln>
                  <a:noFill/>
                </a:ln>
                <a:solidFill>
                  <a:srgbClr val="BCBEC4"/>
                </a:solidFill>
                <a:effectLst/>
                <a:latin typeface="+mj-lt"/>
                <a:ea typeface="JetBrains Mono"/>
              </a:rPr>
              <a:t>() {</a:t>
            </a:r>
            <a:br>
              <a:rPr kumimoji="0" lang="ko-KR" altLang="ko-KR" sz="1100" b="0" i="0" u="none" strike="noStrike" cap="none" normalizeH="0" baseline="0">
                <a:ln>
                  <a:noFill/>
                </a:ln>
                <a:solidFill>
                  <a:srgbClr val="BCBEC4"/>
                </a:solidFill>
                <a:effectLst/>
                <a:latin typeface="+mj-lt"/>
                <a:ea typeface="JetBrains Mono"/>
              </a:rPr>
            </a:br>
            <a:r>
              <a:rPr kumimoji="0" lang="ko-KR" altLang="ko-KR" sz="1100" b="0" i="0" u="none" strike="noStrike" cap="none" normalizeH="0" baseline="0">
                <a:ln>
                  <a:noFill/>
                </a:ln>
                <a:solidFill>
                  <a:srgbClr val="BCBEC4"/>
                </a:solidFill>
                <a:effectLst/>
                <a:latin typeface="+mj-lt"/>
                <a:ea typeface="JetBrains Mono"/>
              </a:rPr>
              <a:t>        </a:t>
            </a:r>
            <a:r>
              <a:rPr kumimoji="0" lang="ko-KR" altLang="ko-KR" sz="1100" b="0" i="0" u="none" strike="noStrike" cap="none" normalizeH="0" baseline="0">
                <a:ln>
                  <a:noFill/>
                </a:ln>
                <a:solidFill>
                  <a:srgbClr val="CF8E6D"/>
                </a:solidFill>
                <a:effectLst/>
                <a:latin typeface="+mj-lt"/>
                <a:ea typeface="JetBrains Mono"/>
              </a:rPr>
              <a:t>super</a:t>
            </a:r>
            <a:r>
              <a:rPr kumimoji="0" lang="ko-KR" altLang="ko-KR" sz="1100" b="0" i="0" u="none" strike="noStrike" cap="none" normalizeH="0" baseline="0">
                <a:ln>
                  <a:noFill/>
                </a:ln>
                <a:solidFill>
                  <a:srgbClr val="BCBEC4"/>
                </a:solidFill>
                <a:effectLst/>
                <a:latin typeface="+mj-lt"/>
                <a:ea typeface="JetBrains Mono"/>
              </a:rPr>
              <a:t>();</a:t>
            </a:r>
            <a:r>
              <a:rPr kumimoji="0" lang="en-US" altLang="ko-KR" sz="1100" b="0" i="0" u="none" strike="noStrike" cap="none" normalizeH="0" baseline="0">
                <a:ln>
                  <a:noFill/>
                </a:ln>
                <a:solidFill>
                  <a:srgbClr val="BCBEC4"/>
                </a:solidFill>
                <a:effectLst/>
                <a:latin typeface="+mj-lt"/>
                <a:ea typeface="JetBrains Mono"/>
              </a:rPr>
              <a:t> </a:t>
            </a:r>
            <a:r>
              <a:rPr kumimoji="0" lang="ko-KR" altLang="ko-KR" sz="1100" b="0" i="0" u="none" strike="noStrike" cap="none" normalizeH="0" baseline="0">
                <a:ln>
                  <a:noFill/>
                </a:ln>
                <a:solidFill>
                  <a:srgbClr val="7A7E85"/>
                </a:solidFill>
                <a:effectLst/>
                <a:latin typeface="+mj-lt"/>
                <a:ea typeface="JetBrains Mono"/>
              </a:rPr>
              <a:t>// </a:t>
            </a:r>
            <a:r>
              <a:rPr kumimoji="0" lang="ko-KR" altLang="en-US" sz="1100" b="0" i="0" u="none" strike="noStrike" cap="none" normalizeH="0" baseline="0">
                <a:ln>
                  <a:noFill/>
                </a:ln>
                <a:solidFill>
                  <a:srgbClr val="7A7E85"/>
                </a:solidFill>
                <a:effectLst/>
                <a:latin typeface="+mj-lt"/>
                <a:ea typeface="맑은 고딕" panose="020B0503020000020004" pitchFamily="50" charset="-127"/>
              </a:rPr>
              <a:t>객체 생성</a:t>
            </a:r>
            <a:br>
              <a:rPr kumimoji="0" lang="ko-KR" altLang="ko-KR" sz="1100" b="0" i="0" u="none" strike="noStrike" cap="none" normalizeH="0" baseline="0">
                <a:ln>
                  <a:noFill/>
                </a:ln>
                <a:solidFill>
                  <a:srgbClr val="BCBEC4"/>
                </a:solidFill>
                <a:effectLst/>
                <a:latin typeface="+mj-lt"/>
                <a:ea typeface="JetBrains Mono"/>
              </a:rPr>
            </a:br>
            <a:r>
              <a:rPr kumimoji="0" lang="en-US" altLang="ko-KR" sz="1100" b="0" i="0" u="none" strike="noStrike" cap="none" normalizeH="0" baseline="0">
                <a:ln>
                  <a:noFill/>
                </a:ln>
                <a:solidFill>
                  <a:srgbClr val="BCBEC4"/>
                </a:solidFill>
                <a:effectLst/>
                <a:latin typeface="+mj-lt"/>
                <a:ea typeface="JetBrains Mono"/>
              </a:rPr>
              <a:t>    </a:t>
            </a:r>
            <a:r>
              <a:rPr kumimoji="0" lang="ko-KR" altLang="ko-KR" sz="1100" b="0" i="0" u="none" strike="noStrike" cap="none" normalizeH="0" baseline="0">
                <a:ln>
                  <a:noFill/>
                </a:ln>
                <a:solidFill>
                  <a:srgbClr val="BCBEC4"/>
                </a:solidFill>
                <a:effectLst/>
                <a:latin typeface="+mj-lt"/>
                <a:ea typeface="JetBrains Mono"/>
              </a:rPr>
              <a:t>}</a:t>
            </a:r>
            <a:br>
              <a:rPr kumimoji="0" lang="ko-KR" altLang="ko-KR" sz="1100" b="0" i="0" u="none" strike="noStrike" cap="none" normalizeH="0" baseline="0">
                <a:ln>
                  <a:noFill/>
                </a:ln>
                <a:solidFill>
                  <a:srgbClr val="BCBEC4"/>
                </a:solidFill>
                <a:effectLst/>
                <a:latin typeface="+mj-lt"/>
                <a:ea typeface="JetBrains Mono"/>
              </a:rPr>
            </a:br>
            <a:r>
              <a:rPr kumimoji="0" lang="ko-KR" altLang="ko-KR" sz="1100" b="0" i="0" u="none" strike="noStrike" cap="none" normalizeH="0" baseline="0">
                <a:ln>
                  <a:noFill/>
                </a:ln>
                <a:solidFill>
                  <a:srgbClr val="BCBEC4"/>
                </a:solidFill>
                <a:effectLst/>
                <a:latin typeface="+mj-lt"/>
                <a:ea typeface="JetBrains Mono"/>
              </a:rPr>
              <a:t>    </a:t>
            </a:r>
            <a:r>
              <a:rPr kumimoji="0" lang="ko-KR" altLang="ko-KR" sz="1100" b="0" i="0" u="none" strike="noStrike" cap="none" normalizeH="0" baseline="0">
                <a:ln>
                  <a:noFill/>
                </a:ln>
                <a:solidFill>
                  <a:srgbClr val="B3AE60"/>
                </a:solidFill>
                <a:effectLst/>
                <a:latin typeface="+mj-lt"/>
                <a:ea typeface="JetBrains Mono"/>
              </a:rPr>
              <a:t>@Override</a:t>
            </a:r>
            <a:br>
              <a:rPr kumimoji="0" lang="ko-KR" altLang="ko-KR" sz="1100" b="0" i="0" u="none" strike="noStrike" cap="none" normalizeH="0" baseline="0">
                <a:ln>
                  <a:noFill/>
                </a:ln>
                <a:solidFill>
                  <a:srgbClr val="B3AE60"/>
                </a:solidFill>
                <a:effectLst/>
                <a:latin typeface="+mj-lt"/>
                <a:ea typeface="JetBrains Mono"/>
              </a:rPr>
            </a:br>
            <a:r>
              <a:rPr kumimoji="0" lang="ko-KR" altLang="ko-KR" sz="1100" b="0" i="0" u="none" strike="noStrike" cap="none" normalizeH="0" baseline="0">
                <a:ln>
                  <a:noFill/>
                </a:ln>
                <a:solidFill>
                  <a:srgbClr val="B3AE60"/>
                </a:solidFill>
                <a:effectLst/>
                <a:latin typeface="+mj-lt"/>
                <a:ea typeface="JetBrains Mono"/>
              </a:rPr>
              <a:t>    </a:t>
            </a:r>
            <a:r>
              <a:rPr kumimoji="0" lang="ko-KR" altLang="ko-KR" sz="1100" b="0" i="0" u="none" strike="noStrike" cap="none" normalizeH="0" baseline="0">
                <a:ln>
                  <a:noFill/>
                </a:ln>
                <a:solidFill>
                  <a:srgbClr val="CF8E6D"/>
                </a:solidFill>
                <a:effectLst/>
                <a:latin typeface="+mj-lt"/>
                <a:ea typeface="JetBrains Mono"/>
              </a:rPr>
              <a:t>public void </a:t>
            </a:r>
            <a:r>
              <a:rPr kumimoji="0" lang="ko-KR" altLang="ko-KR" sz="1100" b="0" i="0" u="none" strike="noStrike" cap="none" normalizeH="0" baseline="0">
                <a:ln>
                  <a:noFill/>
                </a:ln>
                <a:solidFill>
                  <a:srgbClr val="56A8F5"/>
                </a:solidFill>
                <a:effectLst/>
                <a:latin typeface="+mj-lt"/>
                <a:ea typeface="JetBrains Mono"/>
              </a:rPr>
              <a:t>init</a:t>
            </a:r>
            <a:r>
              <a:rPr kumimoji="0" lang="ko-KR" altLang="ko-KR" sz="1100" b="0" i="0" u="none" strike="noStrike" cap="none" normalizeH="0" baseline="0">
                <a:ln>
                  <a:noFill/>
                </a:ln>
                <a:solidFill>
                  <a:srgbClr val="BCBEC4"/>
                </a:solidFill>
                <a:effectLst/>
                <a:latin typeface="+mj-lt"/>
                <a:ea typeface="JetBrains Mono"/>
              </a:rPr>
              <a:t>() </a:t>
            </a:r>
            <a:r>
              <a:rPr kumimoji="0" lang="ko-KR" altLang="ko-KR" sz="1100" b="0" i="0" u="none" strike="noStrike" cap="none" normalizeH="0" baseline="0">
                <a:ln>
                  <a:noFill/>
                </a:ln>
                <a:solidFill>
                  <a:srgbClr val="CF8E6D"/>
                </a:solidFill>
                <a:effectLst/>
                <a:latin typeface="+mj-lt"/>
                <a:ea typeface="JetBrains Mono"/>
              </a:rPr>
              <a:t>throws </a:t>
            </a:r>
            <a:r>
              <a:rPr kumimoji="0" lang="ko-KR" altLang="ko-KR" sz="1100" b="0" i="0" u="none" strike="noStrike" cap="none" normalizeH="0" baseline="0">
                <a:ln>
                  <a:noFill/>
                </a:ln>
                <a:solidFill>
                  <a:srgbClr val="BCBEC4"/>
                </a:solidFill>
                <a:effectLst/>
                <a:latin typeface="+mj-lt"/>
                <a:ea typeface="JetBrains Mono"/>
              </a:rPr>
              <a:t>ServletException {</a:t>
            </a:r>
            <a:br>
              <a:rPr kumimoji="0" lang="ko-KR" altLang="ko-KR" sz="1100" b="0" i="0" u="none" strike="noStrike" cap="none" normalizeH="0" baseline="0">
                <a:ln>
                  <a:noFill/>
                </a:ln>
                <a:solidFill>
                  <a:srgbClr val="BCBEC4"/>
                </a:solidFill>
                <a:effectLst/>
                <a:latin typeface="+mj-lt"/>
                <a:ea typeface="JetBrains Mono"/>
              </a:rPr>
            </a:br>
            <a:r>
              <a:rPr kumimoji="0" lang="ko-KR" altLang="ko-KR" sz="1100" b="0" i="0" u="none" strike="noStrike" cap="none" normalizeH="0" baseline="0">
                <a:ln>
                  <a:noFill/>
                </a:ln>
                <a:solidFill>
                  <a:srgbClr val="BCBEC4"/>
                </a:solidFill>
                <a:effectLst/>
                <a:latin typeface="+mj-lt"/>
                <a:ea typeface="JetBrains Mono"/>
              </a:rPr>
              <a:t>        </a:t>
            </a:r>
            <a:r>
              <a:rPr kumimoji="0" lang="ko-KR" altLang="ko-KR" sz="1100" b="0" i="0" u="none" strike="noStrike" cap="none" normalizeH="0" baseline="0">
                <a:ln>
                  <a:noFill/>
                </a:ln>
                <a:solidFill>
                  <a:srgbClr val="CF8E6D"/>
                </a:solidFill>
                <a:effectLst/>
                <a:latin typeface="+mj-lt"/>
                <a:ea typeface="JetBrains Mono"/>
              </a:rPr>
              <a:t>super</a:t>
            </a:r>
            <a:r>
              <a:rPr kumimoji="0" lang="ko-KR" altLang="ko-KR" sz="1100" b="0" i="0" u="none" strike="noStrike" cap="none" normalizeH="0" baseline="0">
                <a:ln>
                  <a:noFill/>
                </a:ln>
                <a:solidFill>
                  <a:srgbClr val="BCBEC4"/>
                </a:solidFill>
                <a:effectLst/>
                <a:latin typeface="+mj-lt"/>
                <a:ea typeface="JetBrains Mono"/>
              </a:rPr>
              <a:t>.init();</a:t>
            </a:r>
            <a:r>
              <a:rPr lang="en-US" altLang="ko-KR" sz="1100">
                <a:solidFill>
                  <a:srgbClr val="BCBEC4"/>
                </a:solidFill>
                <a:latin typeface="+mj-lt"/>
                <a:ea typeface="JetBrains Mono"/>
              </a:rPr>
              <a:t> </a:t>
            </a:r>
            <a:r>
              <a:rPr kumimoji="0" lang="ko-KR" altLang="ko-KR" sz="1100" b="0" i="0" u="none" strike="noStrike" cap="none" normalizeH="0" baseline="0">
                <a:ln>
                  <a:noFill/>
                </a:ln>
                <a:solidFill>
                  <a:srgbClr val="7A7E85"/>
                </a:solidFill>
                <a:effectLst/>
                <a:latin typeface="+mj-lt"/>
                <a:ea typeface="JetBrains Mono"/>
              </a:rPr>
              <a:t>// </a:t>
            </a:r>
            <a:r>
              <a:rPr kumimoji="0" lang="ko-KR" altLang="ko-KR" sz="1100" b="0" i="0" u="none" strike="noStrike" cap="none" normalizeH="0" baseline="0">
                <a:ln>
                  <a:noFill/>
                </a:ln>
                <a:solidFill>
                  <a:srgbClr val="7A7E85"/>
                </a:solidFill>
                <a:effectLst/>
                <a:latin typeface="+mj-lt"/>
                <a:ea typeface="맑은 고딕" panose="020B0503020000020004" pitchFamily="50" charset="-127"/>
              </a:rPr>
              <a:t>초기화 작업 수행</a:t>
            </a:r>
            <a:br>
              <a:rPr kumimoji="0" lang="ko-KR" altLang="ko-KR" sz="1100" b="0" i="0" u="none" strike="noStrike" cap="none" normalizeH="0" baseline="0">
                <a:ln>
                  <a:noFill/>
                </a:ln>
                <a:solidFill>
                  <a:srgbClr val="7A7E85"/>
                </a:solidFill>
                <a:effectLst/>
                <a:latin typeface="+mj-lt"/>
                <a:ea typeface="맑은 고딕" panose="020B0503020000020004" pitchFamily="50" charset="-127"/>
              </a:rPr>
            </a:br>
            <a:r>
              <a:rPr kumimoji="0" lang="ko-KR" altLang="ko-KR" sz="1100" b="0" i="0" u="none" strike="noStrike" cap="none" normalizeH="0" baseline="0">
                <a:ln>
                  <a:noFill/>
                </a:ln>
                <a:solidFill>
                  <a:srgbClr val="7A7E85"/>
                </a:solidFill>
                <a:effectLst/>
                <a:latin typeface="+mj-lt"/>
                <a:ea typeface="맑은 고딕" panose="020B0503020000020004" pitchFamily="50" charset="-127"/>
              </a:rPr>
              <a:t>    </a:t>
            </a:r>
            <a:r>
              <a:rPr kumimoji="0" lang="ko-KR" altLang="ko-KR" sz="1100" b="0" i="0" u="none" strike="noStrike" cap="none" normalizeH="0" baseline="0">
                <a:ln>
                  <a:noFill/>
                </a:ln>
                <a:solidFill>
                  <a:srgbClr val="BCBEC4"/>
                </a:solidFill>
                <a:effectLst/>
                <a:latin typeface="+mj-lt"/>
                <a:ea typeface="JetBrains Mono"/>
              </a:rPr>
              <a:t>}</a:t>
            </a:r>
            <a:br>
              <a:rPr kumimoji="0" lang="ko-KR" altLang="ko-KR" sz="1100" b="0" i="0" u="none" strike="noStrike" cap="none" normalizeH="0" baseline="0">
                <a:ln>
                  <a:noFill/>
                </a:ln>
                <a:solidFill>
                  <a:srgbClr val="BCBEC4"/>
                </a:solidFill>
                <a:effectLst/>
                <a:latin typeface="+mj-lt"/>
                <a:ea typeface="JetBrains Mono"/>
              </a:rPr>
            </a:br>
            <a:r>
              <a:rPr kumimoji="0" lang="ko-KR" altLang="ko-KR" sz="1100" b="0" i="0" u="none" strike="noStrike" cap="none" normalizeH="0" baseline="0">
                <a:ln>
                  <a:noFill/>
                </a:ln>
                <a:solidFill>
                  <a:srgbClr val="BCBEC4"/>
                </a:solidFill>
                <a:effectLst/>
                <a:latin typeface="+mj-lt"/>
                <a:ea typeface="JetBrains Mono"/>
              </a:rPr>
              <a:t>    </a:t>
            </a:r>
            <a:r>
              <a:rPr kumimoji="0" lang="ko-KR" altLang="ko-KR" sz="1100" b="0" i="0" u="none" strike="noStrike" cap="none" normalizeH="0" baseline="0">
                <a:ln>
                  <a:noFill/>
                </a:ln>
                <a:solidFill>
                  <a:srgbClr val="B3AE60"/>
                </a:solidFill>
                <a:effectLst/>
                <a:latin typeface="+mj-lt"/>
                <a:ea typeface="JetBrains Mono"/>
              </a:rPr>
              <a:t>@Override</a:t>
            </a:r>
            <a:br>
              <a:rPr kumimoji="0" lang="ko-KR" altLang="ko-KR" sz="1100" b="0" i="0" u="none" strike="noStrike" cap="none" normalizeH="0" baseline="0">
                <a:ln>
                  <a:noFill/>
                </a:ln>
                <a:solidFill>
                  <a:srgbClr val="B3AE60"/>
                </a:solidFill>
                <a:effectLst/>
                <a:latin typeface="+mj-lt"/>
                <a:ea typeface="JetBrains Mono"/>
              </a:rPr>
            </a:br>
            <a:r>
              <a:rPr kumimoji="0" lang="ko-KR" altLang="ko-KR" sz="1100" b="0" i="0" u="none" strike="noStrike" cap="none" normalizeH="0" baseline="0">
                <a:ln>
                  <a:noFill/>
                </a:ln>
                <a:solidFill>
                  <a:srgbClr val="B3AE60"/>
                </a:solidFill>
                <a:effectLst/>
                <a:latin typeface="+mj-lt"/>
                <a:ea typeface="JetBrains Mono"/>
              </a:rPr>
              <a:t>    </a:t>
            </a:r>
            <a:r>
              <a:rPr kumimoji="0" lang="ko-KR" altLang="ko-KR" sz="1100" b="0" i="0" u="none" strike="noStrike" cap="none" normalizeH="0" baseline="0">
                <a:ln>
                  <a:noFill/>
                </a:ln>
                <a:solidFill>
                  <a:srgbClr val="CF8E6D"/>
                </a:solidFill>
                <a:effectLst/>
                <a:latin typeface="+mj-lt"/>
                <a:ea typeface="JetBrains Mono"/>
              </a:rPr>
              <a:t>protected void </a:t>
            </a:r>
            <a:r>
              <a:rPr kumimoji="0" lang="ko-KR" altLang="ko-KR" sz="1100" b="0" i="0" u="none" strike="noStrike" cap="none" normalizeH="0" baseline="0">
                <a:ln>
                  <a:noFill/>
                </a:ln>
                <a:solidFill>
                  <a:srgbClr val="56A8F5"/>
                </a:solidFill>
                <a:effectLst/>
                <a:latin typeface="+mj-lt"/>
                <a:ea typeface="JetBrains Mono"/>
              </a:rPr>
              <a:t>doGet</a:t>
            </a:r>
            <a:r>
              <a:rPr kumimoji="0" lang="ko-KR" altLang="ko-KR" sz="1100" b="0" i="0" u="none" strike="noStrike" cap="none" normalizeH="0" baseline="0">
                <a:ln>
                  <a:noFill/>
                </a:ln>
                <a:solidFill>
                  <a:srgbClr val="BCBEC4"/>
                </a:solidFill>
                <a:effectLst/>
                <a:latin typeface="+mj-lt"/>
                <a:ea typeface="JetBrains Mono"/>
              </a:rPr>
              <a:t>(HttpServletRequest request, HttpServletResponse response) </a:t>
            </a:r>
            <a:r>
              <a:rPr kumimoji="0" lang="ko-KR" altLang="ko-KR" sz="1100" b="0" i="0" u="none" strike="noStrike" cap="none" normalizeH="0" baseline="0">
                <a:ln>
                  <a:noFill/>
                </a:ln>
                <a:solidFill>
                  <a:srgbClr val="CF8E6D"/>
                </a:solidFill>
                <a:effectLst/>
                <a:latin typeface="+mj-lt"/>
                <a:ea typeface="JetBrains Mono"/>
              </a:rPr>
              <a:t>throws </a:t>
            </a:r>
            <a:r>
              <a:rPr kumimoji="0" lang="ko-KR" altLang="ko-KR" sz="1100" b="0" i="0" u="none" strike="noStrike" cap="none" normalizeH="0" baseline="0">
                <a:ln>
                  <a:noFill/>
                </a:ln>
                <a:solidFill>
                  <a:srgbClr val="BCBEC4"/>
                </a:solidFill>
                <a:effectLst/>
                <a:latin typeface="+mj-lt"/>
                <a:ea typeface="JetBrains Mono"/>
              </a:rPr>
              <a:t>ServletException, IOException {</a:t>
            </a:r>
            <a:br>
              <a:rPr kumimoji="0" lang="ko-KR" altLang="ko-KR" sz="1100" b="0" i="0" u="none" strike="noStrike" cap="none" normalizeH="0" baseline="0">
                <a:ln>
                  <a:noFill/>
                </a:ln>
                <a:solidFill>
                  <a:srgbClr val="BCBEC4"/>
                </a:solidFill>
                <a:effectLst/>
                <a:latin typeface="+mj-lt"/>
                <a:ea typeface="JetBrains Mono"/>
              </a:rPr>
            </a:br>
            <a:r>
              <a:rPr kumimoji="0" lang="en-US" altLang="ko-KR" sz="1100" b="0" i="0" u="none" strike="noStrike" cap="none" normalizeH="0" baseline="0">
                <a:ln>
                  <a:noFill/>
                </a:ln>
                <a:solidFill>
                  <a:srgbClr val="BCBEC4"/>
                </a:solidFill>
                <a:effectLst/>
                <a:latin typeface="+mj-lt"/>
                <a:ea typeface="JetBrains Mono"/>
              </a:rPr>
              <a:t>          </a:t>
            </a:r>
            <a:r>
              <a:rPr kumimoji="0" lang="ko-KR" altLang="ko-KR" sz="1100" b="0" i="0" u="none" strike="noStrike" cap="none" normalizeH="0" baseline="0">
                <a:ln>
                  <a:noFill/>
                </a:ln>
                <a:solidFill>
                  <a:srgbClr val="BCBEC4"/>
                </a:solidFill>
                <a:effectLst/>
                <a:latin typeface="+mj-lt"/>
                <a:ea typeface="JetBrains Mono"/>
              </a:rPr>
              <a:t>response.getWriter().println(</a:t>
            </a:r>
            <a:r>
              <a:rPr kumimoji="0" lang="ko-KR" altLang="ko-KR" sz="1100" b="0" i="0" u="none" strike="noStrike" cap="none" normalizeH="0" baseline="0">
                <a:ln>
                  <a:noFill/>
                </a:ln>
                <a:solidFill>
                  <a:srgbClr val="6AAB73"/>
                </a:solidFill>
                <a:effectLst/>
                <a:latin typeface="+mj-lt"/>
                <a:ea typeface="JetBrains Mono"/>
              </a:rPr>
              <a:t>"Hello from </a:t>
            </a:r>
            <a:r>
              <a:rPr kumimoji="0" lang="en-US" altLang="ko-KR" sz="1100" b="0" i="0" u="none" strike="noStrike" cap="none" normalizeH="0" baseline="0">
                <a:ln>
                  <a:noFill/>
                </a:ln>
                <a:solidFill>
                  <a:srgbClr val="6AAB73"/>
                </a:solidFill>
                <a:effectLst/>
                <a:latin typeface="+mj-lt"/>
                <a:ea typeface="JetBrains Mono"/>
              </a:rPr>
              <a:t>custom</a:t>
            </a:r>
            <a:r>
              <a:rPr kumimoji="0" lang="ko-KR" altLang="ko-KR" sz="1100" b="0" i="0" u="none" strike="noStrike" cap="none" normalizeH="0" baseline="0">
                <a:ln>
                  <a:noFill/>
                </a:ln>
                <a:solidFill>
                  <a:srgbClr val="6AAB73"/>
                </a:solidFill>
                <a:effectLst/>
                <a:latin typeface="+mj-lt"/>
                <a:ea typeface="JetBrains Mono"/>
              </a:rPr>
              <a:t>Servlet!"</a:t>
            </a:r>
            <a:r>
              <a:rPr kumimoji="0" lang="ko-KR" altLang="ko-KR" sz="1100" b="0" i="0" u="none" strike="noStrike" cap="none" normalizeH="0" baseline="0">
                <a:ln>
                  <a:noFill/>
                </a:ln>
                <a:solidFill>
                  <a:srgbClr val="BCBEC4"/>
                </a:solidFill>
                <a:effectLst/>
                <a:latin typeface="+mj-lt"/>
                <a:ea typeface="JetBrains Mono"/>
              </a:rPr>
              <a:t>);</a:t>
            </a:r>
            <a:r>
              <a:rPr kumimoji="0" lang="en-US" altLang="ko-KR" sz="1100" b="0" i="0" u="none" strike="noStrike" cap="none" normalizeH="0" baseline="0">
                <a:ln>
                  <a:noFill/>
                </a:ln>
                <a:solidFill>
                  <a:srgbClr val="BCBEC4"/>
                </a:solidFill>
                <a:effectLst/>
                <a:latin typeface="+mj-lt"/>
                <a:ea typeface="JetBrains Mono"/>
              </a:rPr>
              <a:t>   </a:t>
            </a:r>
            <a:r>
              <a:rPr kumimoji="0" lang="ko-KR" altLang="ko-KR" sz="1100" b="0" i="0" u="none" strike="noStrike" cap="none" normalizeH="0" baseline="0">
                <a:ln>
                  <a:noFill/>
                </a:ln>
                <a:solidFill>
                  <a:srgbClr val="7A7E85"/>
                </a:solidFill>
                <a:effectLst/>
                <a:latin typeface="+mj-lt"/>
                <a:ea typeface="JetBrains Mono"/>
              </a:rPr>
              <a:t>// GET </a:t>
            </a:r>
            <a:r>
              <a:rPr kumimoji="0" lang="ko-KR" altLang="ko-KR" sz="1100" b="0" i="0" u="none" strike="noStrike" cap="none" normalizeH="0" baseline="0">
                <a:ln>
                  <a:noFill/>
                </a:ln>
                <a:solidFill>
                  <a:srgbClr val="7A7E85"/>
                </a:solidFill>
                <a:effectLst/>
                <a:latin typeface="+mj-lt"/>
                <a:ea typeface="맑은 고딕" panose="020B0503020000020004" pitchFamily="50" charset="-127"/>
              </a:rPr>
              <a:t>요청 처리</a:t>
            </a:r>
            <a:br>
              <a:rPr kumimoji="0" lang="ko-KR" altLang="ko-KR" sz="1100" b="0" i="0" u="none" strike="noStrike" cap="none" normalizeH="0" baseline="0">
                <a:ln>
                  <a:noFill/>
                </a:ln>
                <a:solidFill>
                  <a:srgbClr val="BCBEC4"/>
                </a:solidFill>
                <a:effectLst/>
                <a:latin typeface="+mj-lt"/>
                <a:ea typeface="JetBrains Mono"/>
              </a:rPr>
            </a:br>
            <a:r>
              <a:rPr kumimoji="0" lang="ko-KR" altLang="ko-KR" sz="1100" b="0" i="0" u="none" strike="noStrike" cap="none" normalizeH="0" baseline="0">
                <a:ln>
                  <a:noFill/>
                </a:ln>
                <a:solidFill>
                  <a:srgbClr val="BCBEC4"/>
                </a:solidFill>
                <a:effectLst/>
                <a:latin typeface="+mj-lt"/>
                <a:ea typeface="JetBrains Mono"/>
              </a:rPr>
              <a:t>    }</a:t>
            </a:r>
            <a:br>
              <a:rPr kumimoji="0" lang="ko-KR" altLang="ko-KR" sz="1100" b="0" i="0" u="none" strike="noStrike" cap="none" normalizeH="0" baseline="0">
                <a:ln>
                  <a:noFill/>
                </a:ln>
                <a:solidFill>
                  <a:srgbClr val="BCBEC4"/>
                </a:solidFill>
                <a:effectLst/>
                <a:latin typeface="+mj-lt"/>
                <a:ea typeface="JetBrains Mono"/>
              </a:rPr>
            </a:br>
            <a:r>
              <a:rPr kumimoji="0" lang="ko-KR" altLang="ko-KR" sz="1100" b="0" i="0" u="none" strike="noStrike" cap="none" normalizeH="0" baseline="0">
                <a:ln>
                  <a:noFill/>
                </a:ln>
                <a:solidFill>
                  <a:srgbClr val="BCBEC4"/>
                </a:solidFill>
                <a:effectLst/>
                <a:latin typeface="+mj-lt"/>
                <a:ea typeface="JetBrains Mono"/>
              </a:rPr>
              <a:t>    </a:t>
            </a:r>
            <a:r>
              <a:rPr kumimoji="0" lang="ko-KR" altLang="ko-KR" sz="1100" b="0" i="0" u="none" strike="noStrike" cap="none" normalizeH="0" baseline="0">
                <a:ln>
                  <a:noFill/>
                </a:ln>
                <a:solidFill>
                  <a:srgbClr val="B3AE60"/>
                </a:solidFill>
                <a:effectLst/>
                <a:latin typeface="+mj-lt"/>
                <a:ea typeface="JetBrains Mono"/>
              </a:rPr>
              <a:t>@Override</a:t>
            </a:r>
            <a:br>
              <a:rPr kumimoji="0" lang="ko-KR" altLang="ko-KR" sz="1100" b="0" i="0" u="none" strike="noStrike" cap="none" normalizeH="0" baseline="0">
                <a:ln>
                  <a:noFill/>
                </a:ln>
                <a:solidFill>
                  <a:srgbClr val="B3AE60"/>
                </a:solidFill>
                <a:effectLst/>
                <a:latin typeface="+mj-lt"/>
                <a:ea typeface="JetBrains Mono"/>
              </a:rPr>
            </a:br>
            <a:r>
              <a:rPr kumimoji="0" lang="ko-KR" altLang="ko-KR" sz="1100" b="0" i="0" u="none" strike="noStrike" cap="none" normalizeH="0" baseline="0">
                <a:ln>
                  <a:noFill/>
                </a:ln>
                <a:solidFill>
                  <a:srgbClr val="B3AE60"/>
                </a:solidFill>
                <a:effectLst/>
                <a:latin typeface="+mj-lt"/>
                <a:ea typeface="JetBrains Mono"/>
              </a:rPr>
              <a:t>    </a:t>
            </a:r>
            <a:r>
              <a:rPr kumimoji="0" lang="ko-KR" altLang="ko-KR" sz="1100" b="0" i="0" u="none" strike="noStrike" cap="none" normalizeH="0" baseline="0">
                <a:ln>
                  <a:noFill/>
                </a:ln>
                <a:solidFill>
                  <a:srgbClr val="CF8E6D"/>
                </a:solidFill>
                <a:effectLst/>
                <a:latin typeface="+mj-lt"/>
                <a:ea typeface="JetBrains Mono"/>
              </a:rPr>
              <a:t>protected void </a:t>
            </a:r>
            <a:r>
              <a:rPr kumimoji="0" lang="ko-KR" altLang="ko-KR" sz="1100" b="0" i="0" u="none" strike="noStrike" cap="none" normalizeH="0" baseline="0">
                <a:ln>
                  <a:noFill/>
                </a:ln>
                <a:solidFill>
                  <a:srgbClr val="56A8F5"/>
                </a:solidFill>
                <a:effectLst/>
                <a:latin typeface="+mj-lt"/>
                <a:ea typeface="JetBrains Mono"/>
              </a:rPr>
              <a:t>doPost</a:t>
            </a:r>
            <a:r>
              <a:rPr kumimoji="0" lang="ko-KR" altLang="ko-KR" sz="1100" b="0" i="0" u="none" strike="noStrike" cap="none" normalizeH="0" baseline="0">
                <a:ln>
                  <a:noFill/>
                </a:ln>
                <a:solidFill>
                  <a:srgbClr val="BCBEC4"/>
                </a:solidFill>
                <a:effectLst/>
                <a:latin typeface="+mj-lt"/>
                <a:ea typeface="JetBrains Mono"/>
              </a:rPr>
              <a:t>(HttpServletRequest request, HttpServletResponse response) </a:t>
            </a:r>
            <a:r>
              <a:rPr kumimoji="0" lang="ko-KR" altLang="ko-KR" sz="1100" b="0" i="0" u="none" strike="noStrike" cap="none" normalizeH="0" baseline="0">
                <a:ln>
                  <a:noFill/>
                </a:ln>
                <a:solidFill>
                  <a:srgbClr val="CF8E6D"/>
                </a:solidFill>
                <a:effectLst/>
                <a:latin typeface="+mj-lt"/>
                <a:ea typeface="JetBrains Mono"/>
              </a:rPr>
              <a:t>throws </a:t>
            </a:r>
            <a:r>
              <a:rPr kumimoji="0" lang="ko-KR" altLang="ko-KR" sz="1100" b="0" i="0" u="none" strike="noStrike" cap="none" normalizeH="0" baseline="0">
                <a:ln>
                  <a:noFill/>
                </a:ln>
                <a:solidFill>
                  <a:srgbClr val="BCBEC4"/>
                </a:solidFill>
                <a:effectLst/>
                <a:latin typeface="+mj-lt"/>
                <a:ea typeface="JetBrains Mono"/>
              </a:rPr>
              <a:t>ServletException, IOException {</a:t>
            </a:r>
            <a:br>
              <a:rPr kumimoji="0" lang="ko-KR" altLang="ko-KR" sz="1100" b="0" i="0" u="none" strike="noStrike" cap="none" normalizeH="0" baseline="0">
                <a:ln>
                  <a:noFill/>
                </a:ln>
                <a:solidFill>
                  <a:srgbClr val="BCBEC4"/>
                </a:solidFill>
                <a:effectLst/>
                <a:latin typeface="+mj-lt"/>
                <a:ea typeface="JetBrains Mono"/>
              </a:rPr>
            </a:br>
            <a:r>
              <a:rPr kumimoji="0" lang="ko-KR" altLang="ko-KR" sz="1100" b="0" i="0" u="none" strike="noStrike" cap="none" normalizeH="0" baseline="0">
                <a:ln>
                  <a:noFill/>
                </a:ln>
                <a:solidFill>
                  <a:srgbClr val="BCBEC4"/>
                </a:solidFill>
                <a:effectLst/>
                <a:latin typeface="+mj-lt"/>
                <a:ea typeface="JetBrains Mono"/>
              </a:rPr>
              <a:t> </a:t>
            </a:r>
            <a:r>
              <a:rPr kumimoji="0" lang="en-US" altLang="ko-KR" sz="1100" b="0" i="0" u="none" strike="noStrike" cap="none" normalizeH="0" baseline="0">
                <a:ln>
                  <a:noFill/>
                </a:ln>
                <a:solidFill>
                  <a:srgbClr val="BCBEC4"/>
                </a:solidFill>
                <a:effectLst/>
                <a:latin typeface="+mj-lt"/>
                <a:ea typeface="JetBrains Mono"/>
              </a:rPr>
              <a:t>        </a:t>
            </a:r>
            <a:r>
              <a:rPr kumimoji="0" lang="ko-KR" altLang="ko-KR" sz="1100" b="0" i="0" u="none" strike="noStrike" cap="none" normalizeH="0" baseline="0">
                <a:ln>
                  <a:noFill/>
                </a:ln>
                <a:solidFill>
                  <a:srgbClr val="BCBEC4"/>
                </a:solidFill>
                <a:effectLst/>
                <a:latin typeface="+mj-lt"/>
                <a:ea typeface="JetBrains Mono"/>
              </a:rPr>
              <a:t>response.getWriter().println(</a:t>
            </a:r>
            <a:r>
              <a:rPr kumimoji="0" lang="ko-KR" altLang="ko-KR" sz="1100" b="0" i="0" u="none" strike="noStrike" cap="none" normalizeH="0" baseline="0">
                <a:ln>
                  <a:noFill/>
                </a:ln>
                <a:solidFill>
                  <a:srgbClr val="6AAB73"/>
                </a:solidFill>
                <a:effectLst/>
                <a:latin typeface="+mj-lt"/>
                <a:ea typeface="JetBrains Mono"/>
              </a:rPr>
              <a:t>"Hello from </a:t>
            </a:r>
            <a:r>
              <a:rPr kumimoji="0" lang="en-US" altLang="ko-KR" sz="1100" b="0" i="0" u="none" strike="noStrike" cap="none" normalizeH="0" baseline="0">
                <a:ln>
                  <a:noFill/>
                </a:ln>
                <a:solidFill>
                  <a:srgbClr val="6AAB73"/>
                </a:solidFill>
                <a:effectLst/>
                <a:latin typeface="+mj-lt"/>
                <a:ea typeface="JetBrains Mono"/>
              </a:rPr>
              <a:t>custom</a:t>
            </a:r>
            <a:r>
              <a:rPr kumimoji="0" lang="ko-KR" altLang="ko-KR" sz="1100" b="0" i="0" u="none" strike="noStrike" cap="none" normalizeH="0" baseline="0">
                <a:ln>
                  <a:noFill/>
                </a:ln>
                <a:solidFill>
                  <a:srgbClr val="6AAB73"/>
                </a:solidFill>
                <a:effectLst/>
                <a:latin typeface="+mj-lt"/>
                <a:ea typeface="JetBrains Mono"/>
              </a:rPr>
              <a:t>Servlet!"</a:t>
            </a:r>
            <a:r>
              <a:rPr kumimoji="0" lang="ko-KR" altLang="ko-KR" sz="1100" b="0" i="0" u="none" strike="noStrike" cap="none" normalizeH="0" baseline="0">
                <a:ln>
                  <a:noFill/>
                </a:ln>
                <a:solidFill>
                  <a:srgbClr val="BCBEC4"/>
                </a:solidFill>
                <a:effectLst/>
                <a:latin typeface="+mj-lt"/>
                <a:ea typeface="JetBrains Mono"/>
              </a:rPr>
              <a:t>);</a:t>
            </a:r>
            <a:r>
              <a:rPr kumimoji="0" lang="en-US" altLang="ko-KR" sz="1100" b="0" i="0" u="none" strike="noStrike" cap="none" normalizeH="0" baseline="0">
                <a:ln>
                  <a:noFill/>
                </a:ln>
                <a:solidFill>
                  <a:srgbClr val="BCBEC4"/>
                </a:solidFill>
                <a:effectLst/>
                <a:latin typeface="+mj-lt"/>
                <a:ea typeface="JetBrains Mono"/>
              </a:rPr>
              <a:t>  </a:t>
            </a:r>
            <a:r>
              <a:rPr kumimoji="0" lang="ko-KR" altLang="ko-KR" sz="1100" b="0" i="0" u="none" strike="noStrike" cap="none" normalizeH="0" baseline="0">
                <a:ln>
                  <a:noFill/>
                </a:ln>
                <a:solidFill>
                  <a:srgbClr val="BCBEC4"/>
                </a:solidFill>
                <a:effectLst/>
                <a:latin typeface="+mj-lt"/>
                <a:ea typeface="JetBrains Mono"/>
              </a:rPr>
              <a:t> </a:t>
            </a:r>
            <a:r>
              <a:rPr kumimoji="0" lang="ko-KR" altLang="ko-KR" sz="1100" b="0" i="0" u="none" strike="noStrike" cap="none" normalizeH="0" baseline="0">
                <a:ln>
                  <a:noFill/>
                </a:ln>
                <a:solidFill>
                  <a:srgbClr val="7A7E85"/>
                </a:solidFill>
                <a:effectLst/>
                <a:latin typeface="+mj-lt"/>
                <a:ea typeface="JetBrains Mono"/>
              </a:rPr>
              <a:t>// POST </a:t>
            </a:r>
            <a:r>
              <a:rPr kumimoji="0" lang="ko-KR" altLang="ko-KR" sz="1100" b="0" i="0" u="none" strike="noStrike" cap="none" normalizeH="0" baseline="0">
                <a:ln>
                  <a:noFill/>
                </a:ln>
                <a:solidFill>
                  <a:srgbClr val="7A7E85"/>
                </a:solidFill>
                <a:effectLst/>
                <a:latin typeface="+mj-lt"/>
                <a:ea typeface="맑은 고딕" panose="020B0503020000020004" pitchFamily="50" charset="-127"/>
              </a:rPr>
              <a:t>요청 처리</a:t>
            </a:r>
            <a:br>
              <a:rPr kumimoji="0" lang="ko-KR" altLang="ko-KR" sz="1100" b="0" i="0" u="none" strike="noStrike" cap="none" normalizeH="0" baseline="0">
                <a:ln>
                  <a:noFill/>
                </a:ln>
                <a:solidFill>
                  <a:srgbClr val="7A7E85"/>
                </a:solidFill>
                <a:effectLst/>
                <a:latin typeface="+mj-lt"/>
                <a:ea typeface="맑은 고딕" panose="020B0503020000020004" pitchFamily="50" charset="-127"/>
              </a:rPr>
            </a:br>
            <a:r>
              <a:rPr kumimoji="0" lang="ko-KR" altLang="ko-KR" sz="1100" b="0" i="0" u="none" strike="noStrike" cap="none" normalizeH="0" baseline="0">
                <a:ln>
                  <a:noFill/>
                </a:ln>
                <a:solidFill>
                  <a:srgbClr val="7A7E85"/>
                </a:solidFill>
                <a:effectLst/>
                <a:latin typeface="+mj-lt"/>
                <a:ea typeface="맑은 고딕" panose="020B0503020000020004" pitchFamily="50" charset="-127"/>
              </a:rPr>
              <a:t>    </a:t>
            </a:r>
            <a:r>
              <a:rPr kumimoji="0" lang="ko-KR" altLang="ko-KR" sz="1100" b="0" i="0" u="none" strike="noStrike" cap="none" normalizeH="0" baseline="0">
                <a:ln>
                  <a:noFill/>
                </a:ln>
                <a:solidFill>
                  <a:srgbClr val="BCBEC4"/>
                </a:solidFill>
                <a:effectLst/>
                <a:latin typeface="+mj-lt"/>
                <a:ea typeface="JetBrains Mono"/>
              </a:rPr>
              <a:t>}</a:t>
            </a:r>
            <a:br>
              <a:rPr kumimoji="0" lang="ko-KR" altLang="ko-KR" sz="1100" b="0" i="0" u="none" strike="noStrike" cap="none" normalizeH="0" baseline="0">
                <a:ln>
                  <a:noFill/>
                </a:ln>
                <a:solidFill>
                  <a:srgbClr val="BCBEC4"/>
                </a:solidFill>
                <a:effectLst/>
                <a:latin typeface="+mj-lt"/>
                <a:ea typeface="JetBrains Mono"/>
              </a:rPr>
            </a:br>
            <a:r>
              <a:rPr kumimoji="0" lang="ko-KR" altLang="ko-KR" sz="1100" b="0" i="0" u="none" strike="noStrike" cap="none" normalizeH="0" baseline="0">
                <a:ln>
                  <a:noFill/>
                </a:ln>
                <a:solidFill>
                  <a:srgbClr val="BCBEC4"/>
                </a:solidFill>
                <a:effectLst/>
                <a:latin typeface="+mj-lt"/>
                <a:ea typeface="JetBrains Mono"/>
              </a:rPr>
              <a:t>    </a:t>
            </a:r>
            <a:r>
              <a:rPr kumimoji="0" lang="ko-KR" altLang="ko-KR" sz="1100" b="0" i="0" u="none" strike="noStrike" cap="none" normalizeH="0" baseline="0">
                <a:ln>
                  <a:noFill/>
                </a:ln>
                <a:solidFill>
                  <a:srgbClr val="B3AE60"/>
                </a:solidFill>
                <a:effectLst/>
                <a:latin typeface="+mj-lt"/>
                <a:ea typeface="JetBrains Mono"/>
              </a:rPr>
              <a:t>@Override</a:t>
            </a:r>
            <a:br>
              <a:rPr kumimoji="0" lang="ko-KR" altLang="ko-KR" sz="1100" b="0" i="0" u="none" strike="noStrike" cap="none" normalizeH="0" baseline="0">
                <a:ln>
                  <a:noFill/>
                </a:ln>
                <a:solidFill>
                  <a:srgbClr val="B3AE60"/>
                </a:solidFill>
                <a:effectLst/>
                <a:latin typeface="+mj-lt"/>
                <a:ea typeface="JetBrains Mono"/>
              </a:rPr>
            </a:br>
            <a:r>
              <a:rPr kumimoji="0" lang="ko-KR" altLang="ko-KR" sz="1100" b="0" i="0" u="none" strike="noStrike" cap="none" normalizeH="0" baseline="0">
                <a:ln>
                  <a:noFill/>
                </a:ln>
                <a:solidFill>
                  <a:srgbClr val="B3AE60"/>
                </a:solidFill>
                <a:effectLst/>
                <a:latin typeface="+mj-lt"/>
                <a:ea typeface="JetBrains Mono"/>
              </a:rPr>
              <a:t>    </a:t>
            </a:r>
            <a:r>
              <a:rPr kumimoji="0" lang="ko-KR" altLang="ko-KR" sz="1100" b="0" i="0" u="none" strike="noStrike" cap="none" normalizeH="0" baseline="0">
                <a:ln>
                  <a:noFill/>
                </a:ln>
                <a:solidFill>
                  <a:srgbClr val="CF8E6D"/>
                </a:solidFill>
                <a:effectLst/>
                <a:latin typeface="+mj-lt"/>
                <a:ea typeface="JetBrains Mono"/>
              </a:rPr>
              <a:t>public void </a:t>
            </a:r>
            <a:r>
              <a:rPr kumimoji="0" lang="ko-KR" altLang="ko-KR" sz="1100" b="0" i="0" u="none" strike="noStrike" cap="none" normalizeH="0" baseline="0">
                <a:ln>
                  <a:noFill/>
                </a:ln>
                <a:solidFill>
                  <a:srgbClr val="56A8F5"/>
                </a:solidFill>
                <a:effectLst/>
                <a:latin typeface="+mj-lt"/>
                <a:ea typeface="JetBrains Mono"/>
              </a:rPr>
              <a:t>destroy</a:t>
            </a:r>
            <a:r>
              <a:rPr kumimoji="0" lang="ko-KR" altLang="ko-KR" sz="1100" b="0" i="0" u="none" strike="noStrike" cap="none" normalizeH="0" baseline="0">
                <a:ln>
                  <a:noFill/>
                </a:ln>
                <a:solidFill>
                  <a:srgbClr val="BCBEC4"/>
                </a:solidFill>
                <a:effectLst/>
                <a:latin typeface="+mj-lt"/>
                <a:ea typeface="JetBrains Mono"/>
              </a:rPr>
              <a:t>() {</a:t>
            </a:r>
            <a:br>
              <a:rPr kumimoji="0" lang="ko-KR" altLang="ko-KR" sz="1100" b="0" i="0" u="none" strike="noStrike" cap="none" normalizeH="0" baseline="0">
                <a:ln>
                  <a:noFill/>
                </a:ln>
                <a:solidFill>
                  <a:srgbClr val="BCBEC4"/>
                </a:solidFill>
                <a:effectLst/>
                <a:latin typeface="+mj-lt"/>
                <a:ea typeface="JetBrains Mono"/>
              </a:rPr>
            </a:br>
            <a:r>
              <a:rPr kumimoji="0" lang="ko-KR" altLang="ko-KR" sz="1100" b="0" i="0" u="none" strike="noStrike" cap="none" normalizeH="0" baseline="0">
                <a:ln>
                  <a:noFill/>
                </a:ln>
                <a:solidFill>
                  <a:srgbClr val="BCBEC4"/>
                </a:solidFill>
                <a:effectLst/>
                <a:latin typeface="+mj-lt"/>
                <a:ea typeface="JetBrains Mono"/>
              </a:rPr>
              <a:t>        </a:t>
            </a:r>
            <a:r>
              <a:rPr kumimoji="0" lang="ko-KR" altLang="ko-KR" sz="1100" b="0" i="0" u="none" strike="noStrike" cap="none" normalizeH="0" baseline="0">
                <a:ln>
                  <a:noFill/>
                </a:ln>
                <a:solidFill>
                  <a:srgbClr val="7A7E85"/>
                </a:solidFill>
                <a:effectLst/>
                <a:latin typeface="+mj-lt"/>
                <a:ea typeface="JetBrains Mono"/>
              </a:rPr>
              <a:t>// </a:t>
            </a:r>
            <a:r>
              <a:rPr kumimoji="0" lang="ko-KR" altLang="ko-KR" sz="1100" b="0" i="0" u="none" strike="noStrike" cap="none" normalizeH="0" baseline="0">
                <a:ln>
                  <a:noFill/>
                </a:ln>
                <a:solidFill>
                  <a:srgbClr val="7A7E85"/>
                </a:solidFill>
                <a:effectLst/>
                <a:latin typeface="+mj-lt"/>
                <a:ea typeface="맑은 고딕" panose="020B0503020000020004" pitchFamily="50" charset="-127"/>
              </a:rPr>
              <a:t>정리 작업 수행</a:t>
            </a:r>
            <a:br>
              <a:rPr kumimoji="0" lang="ko-KR" altLang="ko-KR" sz="1100" b="0" i="0" u="none" strike="noStrike" cap="none" normalizeH="0" baseline="0">
                <a:ln>
                  <a:noFill/>
                </a:ln>
                <a:solidFill>
                  <a:srgbClr val="7A7E85"/>
                </a:solidFill>
                <a:effectLst/>
                <a:latin typeface="+mj-lt"/>
                <a:ea typeface="맑은 고딕" panose="020B0503020000020004" pitchFamily="50" charset="-127"/>
              </a:rPr>
            </a:br>
            <a:r>
              <a:rPr kumimoji="0" lang="ko-KR" altLang="ko-KR" sz="1100" b="0" i="0" u="none" strike="noStrike" cap="none" normalizeH="0" baseline="0">
                <a:ln>
                  <a:noFill/>
                </a:ln>
                <a:solidFill>
                  <a:srgbClr val="7A7E85"/>
                </a:solidFill>
                <a:effectLst/>
                <a:latin typeface="+mj-lt"/>
                <a:ea typeface="맑은 고딕" panose="020B0503020000020004" pitchFamily="50" charset="-127"/>
              </a:rPr>
              <a:t>    </a:t>
            </a:r>
            <a:r>
              <a:rPr kumimoji="0" lang="ko-KR" altLang="ko-KR" sz="1100" b="0" i="0" u="none" strike="noStrike" cap="none" normalizeH="0" baseline="0">
                <a:ln>
                  <a:noFill/>
                </a:ln>
                <a:solidFill>
                  <a:srgbClr val="BCBEC4"/>
                </a:solidFill>
                <a:effectLst/>
                <a:latin typeface="+mj-lt"/>
                <a:ea typeface="JetBrains Mono"/>
              </a:rPr>
              <a:t>}</a:t>
            </a:r>
            <a:br>
              <a:rPr kumimoji="0" lang="ko-KR" altLang="ko-KR" sz="1100" b="0" i="0" u="none" strike="noStrike" cap="none" normalizeH="0" baseline="0">
                <a:ln>
                  <a:noFill/>
                </a:ln>
                <a:solidFill>
                  <a:srgbClr val="BCBEC4"/>
                </a:solidFill>
                <a:effectLst/>
                <a:latin typeface="+mj-lt"/>
                <a:ea typeface="JetBrains Mono"/>
              </a:rPr>
            </a:br>
            <a:r>
              <a:rPr kumimoji="0" lang="ko-KR" altLang="ko-KR" sz="1100" b="0" i="0" u="none" strike="noStrike" cap="none" normalizeH="0" baseline="0">
                <a:ln>
                  <a:noFill/>
                </a:ln>
                <a:solidFill>
                  <a:srgbClr val="BCBEC4"/>
                </a:solidFill>
                <a:effectLst/>
                <a:latin typeface="+mj-lt"/>
                <a:ea typeface="JetBrains Mono"/>
              </a:rPr>
              <a:t>}</a:t>
            </a:r>
            <a:endParaRPr kumimoji="0" lang="ko-KR" altLang="ko-KR" sz="1100" b="0" i="0" u="none" strike="noStrike" cap="none" normalizeH="0" baseline="0">
              <a:ln>
                <a:noFill/>
              </a:ln>
              <a:solidFill>
                <a:schemeClr val="tx1"/>
              </a:solidFill>
              <a:effectLst/>
              <a:latin typeface="+mj-lt"/>
            </a:endParaRPr>
          </a:p>
        </p:txBody>
      </p:sp>
      <p:sp>
        <p:nvSpPr>
          <p:cNvPr id="7" name="왼쪽 중괄호 6">
            <a:extLst>
              <a:ext uri="{FF2B5EF4-FFF2-40B4-BE49-F238E27FC236}">
                <a16:creationId xmlns:a16="http://schemas.microsoft.com/office/drawing/2014/main" id="{FD2E5087-963D-46E5-8D2C-2BEA0271D49C}"/>
              </a:ext>
            </a:extLst>
          </p:cNvPr>
          <p:cNvSpPr/>
          <p:nvPr/>
        </p:nvSpPr>
        <p:spPr>
          <a:xfrm flipH="1">
            <a:off x="8314705" y="3311412"/>
            <a:ext cx="196998" cy="1312435"/>
          </a:xfrm>
          <a:prstGeom prst="leftBrace">
            <a:avLst>
              <a:gd name="adj1" fmla="val 43117"/>
              <a:gd name="adj2" fmla="val 48130"/>
            </a:avLst>
          </a:prstGeom>
          <a:ln w="19050">
            <a:solidFill>
              <a:srgbClr val="FFFF00"/>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latin typeface="+mj-lt"/>
            </a:endParaRPr>
          </a:p>
        </p:txBody>
      </p:sp>
      <p:sp>
        <p:nvSpPr>
          <p:cNvPr id="8" name="TextBox 7">
            <a:extLst>
              <a:ext uri="{FF2B5EF4-FFF2-40B4-BE49-F238E27FC236}">
                <a16:creationId xmlns:a16="http://schemas.microsoft.com/office/drawing/2014/main" id="{2A8DF55C-52F9-4494-B78C-3BEC2D9FCC29}"/>
              </a:ext>
            </a:extLst>
          </p:cNvPr>
          <p:cNvSpPr txBox="1"/>
          <p:nvPr/>
        </p:nvSpPr>
        <p:spPr>
          <a:xfrm>
            <a:off x="8511703" y="3651718"/>
            <a:ext cx="3369524" cy="524246"/>
          </a:xfrm>
          <a:prstGeom prst="rect">
            <a:avLst/>
          </a:prstGeom>
          <a:noFill/>
        </p:spPr>
        <p:txBody>
          <a:bodyPr wrap="square">
            <a:spAutoFit/>
          </a:bodyPr>
          <a:lstStyle/>
          <a:p>
            <a:pPr marL="171450" indent="-171450">
              <a:lnSpc>
                <a:spcPct val="150000"/>
              </a:lnSpc>
              <a:buFont typeface="Arial" panose="020B0604020202020204" pitchFamily="34" charset="0"/>
              <a:buChar char="•"/>
            </a:pPr>
            <a:r>
              <a:rPr lang="en-US" altLang="ko-KR" sz="1000">
                <a:solidFill>
                  <a:srgbClr val="FFFF00"/>
                </a:solidFill>
                <a:latin typeface="+mj-lt"/>
                <a:ea typeface="나눔바른고딕" panose="020B0603020101020101"/>
              </a:rPr>
              <a:t>service() </a:t>
            </a:r>
            <a:r>
              <a:rPr lang="ko-KR" altLang="en-US" sz="1000">
                <a:solidFill>
                  <a:srgbClr val="FFFF00"/>
                </a:solidFill>
                <a:latin typeface="+mj-lt"/>
                <a:ea typeface="나눔바른고딕" panose="020B0603020101020101"/>
              </a:rPr>
              <a:t>메서드에서 요청을 분석하여 적절하게 분기</a:t>
            </a:r>
            <a:endParaRPr lang="en-US" altLang="ko-KR" sz="1000">
              <a:solidFill>
                <a:srgbClr val="FFFF00"/>
              </a:solidFill>
              <a:latin typeface="+mj-lt"/>
              <a:ea typeface="나눔바른고딕" panose="020B0603020101020101"/>
            </a:endParaRPr>
          </a:p>
          <a:p>
            <a:pPr marL="171450" indent="-171450">
              <a:lnSpc>
                <a:spcPct val="150000"/>
              </a:lnSpc>
              <a:buFont typeface="Arial" panose="020B0604020202020204" pitchFamily="34" charset="0"/>
              <a:buChar char="•"/>
            </a:pPr>
            <a:r>
              <a:rPr lang="ko-KR" altLang="en-US" sz="1000">
                <a:solidFill>
                  <a:srgbClr val="FFFF00"/>
                </a:solidFill>
                <a:latin typeface="+mj-lt"/>
                <a:ea typeface="나눔바른고딕" panose="020B0603020101020101"/>
              </a:rPr>
              <a:t>요청마다 호출</a:t>
            </a:r>
            <a:endParaRPr lang="ko-KR" altLang="en-US" sz="1000">
              <a:solidFill>
                <a:srgbClr val="FFFF00"/>
              </a:solidFill>
              <a:latin typeface="+mj-lt"/>
            </a:endParaRPr>
          </a:p>
        </p:txBody>
      </p:sp>
      <p:sp>
        <p:nvSpPr>
          <p:cNvPr id="2" name="TextBox 1">
            <a:extLst>
              <a:ext uri="{FF2B5EF4-FFF2-40B4-BE49-F238E27FC236}">
                <a16:creationId xmlns:a16="http://schemas.microsoft.com/office/drawing/2014/main" id="{7AFEAD65-1C92-280B-C514-AECAC5BD75D1}"/>
              </a:ext>
            </a:extLst>
          </p:cNvPr>
          <p:cNvSpPr txBox="1"/>
          <p:nvPr/>
        </p:nvSpPr>
        <p:spPr>
          <a:xfrm>
            <a:off x="2286231" y="1523859"/>
            <a:ext cx="1340759" cy="246221"/>
          </a:xfrm>
          <a:prstGeom prst="rect">
            <a:avLst/>
          </a:prstGeom>
          <a:noFill/>
        </p:spPr>
        <p:txBody>
          <a:bodyPr wrap="square">
            <a:spAutoFit/>
          </a:bodyPr>
          <a:lstStyle/>
          <a:p>
            <a:r>
              <a:rPr lang="ko-KR" altLang="en-US" sz="1000">
                <a:solidFill>
                  <a:srgbClr val="FFFF00"/>
                </a:solidFill>
                <a:latin typeface="+mj-lt"/>
                <a:ea typeface="나눔바른고딕" panose="020B0603020101020101"/>
              </a:rPr>
              <a:t>싱글톤 객체 생성</a:t>
            </a:r>
            <a:endParaRPr lang="ko-KR" altLang="en-US" sz="1000">
              <a:solidFill>
                <a:srgbClr val="FFFF00"/>
              </a:solidFill>
              <a:latin typeface="+mj-lt"/>
            </a:endParaRPr>
          </a:p>
        </p:txBody>
      </p:sp>
      <p:sp>
        <p:nvSpPr>
          <p:cNvPr id="4" name="TextBox 3">
            <a:extLst>
              <a:ext uri="{FF2B5EF4-FFF2-40B4-BE49-F238E27FC236}">
                <a16:creationId xmlns:a16="http://schemas.microsoft.com/office/drawing/2014/main" id="{6B7B9075-9CA7-AF14-1F69-9B5B895B6B72}"/>
              </a:ext>
            </a:extLst>
          </p:cNvPr>
          <p:cNvSpPr txBox="1"/>
          <p:nvPr/>
        </p:nvSpPr>
        <p:spPr>
          <a:xfrm>
            <a:off x="2716993" y="2509433"/>
            <a:ext cx="1340759" cy="246221"/>
          </a:xfrm>
          <a:prstGeom prst="rect">
            <a:avLst/>
          </a:prstGeom>
          <a:noFill/>
        </p:spPr>
        <p:txBody>
          <a:bodyPr wrap="square">
            <a:spAutoFit/>
          </a:bodyPr>
          <a:lstStyle/>
          <a:p>
            <a:r>
              <a:rPr lang="ko-KR" altLang="en-US" sz="1000">
                <a:solidFill>
                  <a:srgbClr val="FFFF00"/>
                </a:solidFill>
                <a:latin typeface="+mj-lt"/>
                <a:ea typeface="나눔바른고딕" panose="020B0603020101020101"/>
              </a:rPr>
              <a:t>최초 한번 호출</a:t>
            </a:r>
            <a:endParaRPr lang="ko-KR" altLang="en-US" sz="1000">
              <a:solidFill>
                <a:srgbClr val="FFFF00"/>
              </a:solidFill>
              <a:latin typeface="+mj-lt"/>
            </a:endParaRPr>
          </a:p>
        </p:txBody>
      </p:sp>
      <p:sp>
        <p:nvSpPr>
          <p:cNvPr id="5" name="TextBox 4">
            <a:extLst>
              <a:ext uri="{FF2B5EF4-FFF2-40B4-BE49-F238E27FC236}">
                <a16:creationId xmlns:a16="http://schemas.microsoft.com/office/drawing/2014/main" id="{BB2FA956-01C0-B08A-5D7D-573AA2F82CED}"/>
              </a:ext>
            </a:extLst>
          </p:cNvPr>
          <p:cNvSpPr txBox="1"/>
          <p:nvPr/>
        </p:nvSpPr>
        <p:spPr>
          <a:xfrm>
            <a:off x="1879043" y="5540713"/>
            <a:ext cx="1340759" cy="246221"/>
          </a:xfrm>
          <a:prstGeom prst="rect">
            <a:avLst/>
          </a:prstGeom>
          <a:noFill/>
        </p:spPr>
        <p:txBody>
          <a:bodyPr wrap="square">
            <a:spAutoFit/>
          </a:bodyPr>
          <a:lstStyle/>
          <a:p>
            <a:r>
              <a:rPr lang="ko-KR" altLang="en-US" sz="1000">
                <a:solidFill>
                  <a:srgbClr val="FFFF00"/>
                </a:solidFill>
                <a:latin typeface="+mj-lt"/>
                <a:ea typeface="나눔바른고딕" panose="020B0603020101020101"/>
              </a:rPr>
              <a:t>종료 시  한번 호출</a:t>
            </a:r>
            <a:endParaRPr lang="ko-KR" altLang="en-US" sz="1000">
              <a:solidFill>
                <a:srgbClr val="FFFF00"/>
              </a:solidFill>
              <a:latin typeface="+mj-lt"/>
            </a:endParaRPr>
          </a:p>
        </p:txBody>
      </p:sp>
      <p:grpSp>
        <p:nvGrpSpPr>
          <p:cNvPr id="6" name="그룹 5">
            <a:extLst>
              <a:ext uri="{FF2B5EF4-FFF2-40B4-BE49-F238E27FC236}">
                <a16:creationId xmlns:a16="http://schemas.microsoft.com/office/drawing/2014/main" id="{6D800111-B019-047A-A27F-EF95C30753D2}"/>
              </a:ext>
            </a:extLst>
          </p:cNvPr>
          <p:cNvGrpSpPr/>
          <p:nvPr/>
        </p:nvGrpSpPr>
        <p:grpSpPr>
          <a:xfrm>
            <a:off x="3343292" y="2225734"/>
            <a:ext cx="283698" cy="283699"/>
            <a:chOff x="1075919" y="1284038"/>
            <a:chExt cx="283698" cy="283699"/>
          </a:xfrm>
        </p:grpSpPr>
        <p:sp>
          <p:nvSpPr>
            <p:cNvPr id="9" name="타원 8">
              <a:extLst>
                <a:ext uri="{FF2B5EF4-FFF2-40B4-BE49-F238E27FC236}">
                  <a16:creationId xmlns:a16="http://schemas.microsoft.com/office/drawing/2014/main" id="{755F7C58-F567-2A71-B321-93557F0A9B4E}"/>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10" name="TextBox 9">
              <a:extLst>
                <a:ext uri="{FF2B5EF4-FFF2-40B4-BE49-F238E27FC236}">
                  <a16:creationId xmlns:a16="http://schemas.microsoft.com/office/drawing/2014/main" id="{F2AFB0AC-B541-7975-D462-28BD029944E3}"/>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1</a:t>
              </a:r>
              <a:endParaRPr lang="ko-KR" altLang="en-US" sz="1100" b="1">
                <a:solidFill>
                  <a:schemeClr val="bg1"/>
                </a:solidFill>
              </a:endParaRPr>
            </a:p>
          </p:txBody>
        </p:sp>
      </p:grpSp>
      <p:grpSp>
        <p:nvGrpSpPr>
          <p:cNvPr id="11" name="그룹 10">
            <a:extLst>
              <a:ext uri="{FF2B5EF4-FFF2-40B4-BE49-F238E27FC236}">
                <a16:creationId xmlns:a16="http://schemas.microsoft.com/office/drawing/2014/main" id="{90DA8821-9DE1-6A35-4137-B4658ECC89E2}"/>
              </a:ext>
            </a:extLst>
          </p:cNvPr>
          <p:cNvGrpSpPr/>
          <p:nvPr/>
        </p:nvGrpSpPr>
        <p:grpSpPr>
          <a:xfrm>
            <a:off x="8554228" y="3339716"/>
            <a:ext cx="283698" cy="283699"/>
            <a:chOff x="1075919" y="1284038"/>
            <a:chExt cx="283698" cy="283699"/>
          </a:xfrm>
        </p:grpSpPr>
        <p:sp>
          <p:nvSpPr>
            <p:cNvPr id="12" name="타원 11">
              <a:extLst>
                <a:ext uri="{FF2B5EF4-FFF2-40B4-BE49-F238E27FC236}">
                  <a16:creationId xmlns:a16="http://schemas.microsoft.com/office/drawing/2014/main" id="{B154CB21-3E4C-A59E-AD43-84D2BE0576CF}"/>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13" name="TextBox 12">
              <a:extLst>
                <a:ext uri="{FF2B5EF4-FFF2-40B4-BE49-F238E27FC236}">
                  <a16:creationId xmlns:a16="http://schemas.microsoft.com/office/drawing/2014/main" id="{166440A6-2815-A6D4-4FDF-2116ACE7806C}"/>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2</a:t>
              </a:r>
              <a:endParaRPr lang="ko-KR" altLang="en-US" sz="1100" b="1">
                <a:solidFill>
                  <a:schemeClr val="bg1"/>
                </a:solidFill>
              </a:endParaRPr>
            </a:p>
          </p:txBody>
        </p:sp>
      </p:grpSp>
      <p:grpSp>
        <p:nvGrpSpPr>
          <p:cNvPr id="14" name="그룹 13">
            <a:extLst>
              <a:ext uri="{FF2B5EF4-FFF2-40B4-BE49-F238E27FC236}">
                <a16:creationId xmlns:a16="http://schemas.microsoft.com/office/drawing/2014/main" id="{8C2A41B1-2DB6-D9E6-5D78-EC355014E8B4}"/>
              </a:ext>
            </a:extLst>
          </p:cNvPr>
          <p:cNvGrpSpPr/>
          <p:nvPr/>
        </p:nvGrpSpPr>
        <p:grpSpPr>
          <a:xfrm>
            <a:off x="2060711" y="5257014"/>
            <a:ext cx="283698" cy="283699"/>
            <a:chOff x="1075919" y="1284038"/>
            <a:chExt cx="283698" cy="283699"/>
          </a:xfrm>
        </p:grpSpPr>
        <p:sp>
          <p:nvSpPr>
            <p:cNvPr id="15" name="타원 14">
              <a:extLst>
                <a:ext uri="{FF2B5EF4-FFF2-40B4-BE49-F238E27FC236}">
                  <a16:creationId xmlns:a16="http://schemas.microsoft.com/office/drawing/2014/main" id="{4307A74A-D862-8BDA-B247-2881C6918F24}"/>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16" name="TextBox 15">
              <a:extLst>
                <a:ext uri="{FF2B5EF4-FFF2-40B4-BE49-F238E27FC236}">
                  <a16:creationId xmlns:a16="http://schemas.microsoft.com/office/drawing/2014/main" id="{DADA17FB-E921-98A4-DCE4-0297E10F520F}"/>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3</a:t>
              </a:r>
              <a:endParaRPr lang="ko-KR" altLang="en-US" sz="1100" b="1">
                <a:solidFill>
                  <a:schemeClr val="bg1"/>
                </a:solidFill>
              </a:endParaRPr>
            </a:p>
          </p:txBody>
        </p:sp>
      </p:grpSp>
    </p:spTree>
    <p:extLst>
      <p:ext uri="{BB962C8B-B14F-4D97-AF65-F5344CB8AC3E}">
        <p14:creationId xmlns:p14="http://schemas.microsoft.com/office/powerpoint/2010/main" val="4283813217"/>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C3E45B7-9FB7-4A0A-A764-156679392F0E}"/>
              </a:ext>
            </a:extLst>
          </p:cNvPr>
          <p:cNvSpPr txBox="1"/>
          <p:nvPr/>
        </p:nvSpPr>
        <p:spPr>
          <a:xfrm>
            <a:off x="1542641" y="1809307"/>
            <a:ext cx="7187417" cy="646331"/>
          </a:xfrm>
          <a:prstGeom prst="rect">
            <a:avLst/>
          </a:prstGeom>
          <a:noFill/>
        </p:spPr>
        <p:txBody>
          <a:bodyPr wrap="none" rtlCol="0">
            <a:spAutoFit/>
          </a:bodyPr>
          <a:lstStyle/>
          <a:p>
            <a:pPr marL="571500" indent="-571500">
              <a:buFont typeface="Wingdings" panose="05000000000000000000" pitchFamily="2" charset="2"/>
              <a:buChar char="ü"/>
            </a:pPr>
            <a:r>
              <a:rPr lang="ko-KR" altLang="en-US" sz="3600">
                <a:solidFill>
                  <a:schemeClr val="accent1">
                    <a:lumMod val="75000"/>
                  </a:schemeClr>
                </a:solidFill>
                <a:latin typeface="나눔바른고딕" panose="020B0603020101020101" pitchFamily="50" charset="-127"/>
                <a:ea typeface="나눔바른고딕" panose="020B0603020101020101" pitchFamily="50" charset="-127"/>
              </a:rPr>
              <a:t>스프링 웹 </a:t>
            </a:r>
            <a:r>
              <a:rPr lang="en-US" altLang="ko-KR" sz="3600">
                <a:solidFill>
                  <a:schemeClr val="accent1">
                    <a:lumMod val="75000"/>
                  </a:schemeClr>
                </a:solidFill>
                <a:latin typeface="나눔바른고딕" panose="020B0603020101020101" pitchFamily="50" charset="-127"/>
                <a:ea typeface="나눔바른고딕" panose="020B0603020101020101" pitchFamily="50" charset="-127"/>
              </a:rPr>
              <a:t>MVC </a:t>
            </a:r>
            <a:r>
              <a:rPr lang="ko-KR" altLang="en-US" sz="3600">
                <a:solidFill>
                  <a:schemeClr val="accent1">
                    <a:lumMod val="75000"/>
                  </a:schemeClr>
                </a:solidFill>
                <a:latin typeface="나눔바른고딕" panose="020B0603020101020101" pitchFamily="50" charset="-127"/>
                <a:ea typeface="나눔바른고딕" panose="020B0603020101020101" pitchFamily="50" charset="-127"/>
              </a:rPr>
              <a:t>실행 구조 이해</a:t>
            </a:r>
            <a:endParaRPr lang="ko-KR" altLang="en-US" sz="3600" b="1">
              <a:solidFill>
                <a:schemeClr val="accent1">
                  <a:lumMod val="75000"/>
                </a:schemeClr>
              </a:solidFill>
              <a:latin typeface="나눔바른고딕" panose="020B0603020101020101" pitchFamily="50" charset="-127"/>
              <a:ea typeface="나눔바른고딕" panose="020B0603020101020101" pitchFamily="50" charset="-127"/>
            </a:endParaRPr>
          </a:p>
        </p:txBody>
      </p:sp>
      <p:sp>
        <p:nvSpPr>
          <p:cNvPr id="3" name="TextBox 2">
            <a:extLst>
              <a:ext uri="{FF2B5EF4-FFF2-40B4-BE49-F238E27FC236}">
                <a16:creationId xmlns:a16="http://schemas.microsoft.com/office/drawing/2014/main" id="{352722D2-7CFE-4B57-B2B5-9830792007B1}"/>
              </a:ext>
            </a:extLst>
          </p:cNvPr>
          <p:cNvSpPr txBox="1"/>
          <p:nvPr/>
        </p:nvSpPr>
        <p:spPr>
          <a:xfrm>
            <a:off x="1891316" y="2595697"/>
            <a:ext cx="3858749" cy="2774157"/>
          </a:xfrm>
          <a:prstGeom prst="rect">
            <a:avLst/>
          </a:prstGeom>
          <a:noFill/>
        </p:spPr>
        <p:txBody>
          <a:bodyPr wrap="none" rtlCol="0">
            <a:spAutoFit/>
          </a:bodyPr>
          <a:lstStyle/>
          <a:p>
            <a:pPr marL="342900" indent="-342900">
              <a:lnSpc>
                <a:spcPct val="200000"/>
              </a:lnSpc>
              <a:buFont typeface="+mj-lt"/>
              <a:buAutoNum type="arabicPeriod"/>
            </a:pPr>
            <a:r>
              <a:rPr lang="ko-KR" altLang="en-US">
                <a:solidFill>
                  <a:schemeClr val="accent1">
                    <a:lumMod val="75000"/>
                  </a:schemeClr>
                </a:solidFill>
                <a:latin typeface="나눔바른고딕" panose="020B0603020101020101" pitchFamily="50" charset="-127"/>
                <a:ea typeface="나눔바른고딕" panose="020B0603020101020101" pitchFamily="50" charset="-127"/>
              </a:rPr>
              <a:t>자바 리플렉션 이해</a:t>
            </a:r>
            <a:endParaRPr lang="en-US" altLang="ko-KR">
              <a:solidFill>
                <a:schemeClr val="accent1">
                  <a:lumMod val="75000"/>
                </a:schemeClr>
              </a:solidFill>
              <a:latin typeface="나눔바른고딕" panose="020B0603020101020101" pitchFamily="50" charset="-127"/>
              <a:ea typeface="나눔바른고딕" panose="020B0603020101020101" pitchFamily="50" charset="-127"/>
            </a:endParaRPr>
          </a:p>
          <a:p>
            <a:pPr marL="342900" indent="-342900">
              <a:lnSpc>
                <a:spcPct val="200000"/>
              </a:lnSpc>
              <a:buFont typeface="+mj-lt"/>
              <a:buAutoNum type="arabicPeriod"/>
            </a:pPr>
            <a:r>
              <a:rPr lang="ko-KR" altLang="en-US">
                <a:solidFill>
                  <a:schemeClr val="accent1">
                    <a:lumMod val="75000"/>
                  </a:schemeClr>
                </a:solidFill>
                <a:latin typeface="나눔바른고딕" panose="020B0603020101020101" pitchFamily="50" charset="-127"/>
                <a:ea typeface="나눔바른고딕" panose="020B0603020101020101" pitchFamily="50" charset="-127"/>
              </a:rPr>
              <a:t>리플렉션 실전 예제</a:t>
            </a:r>
            <a:endParaRPr lang="en-US" altLang="ko-KR">
              <a:solidFill>
                <a:schemeClr val="accent1">
                  <a:lumMod val="75000"/>
                </a:schemeClr>
              </a:solidFill>
              <a:latin typeface="나눔바른고딕" panose="020B0603020101020101" pitchFamily="50" charset="-127"/>
              <a:ea typeface="나눔바른고딕" panose="020B0603020101020101" pitchFamily="50" charset="-127"/>
            </a:endParaRPr>
          </a:p>
          <a:p>
            <a:pPr marL="342900" indent="-342900">
              <a:lnSpc>
                <a:spcPct val="200000"/>
              </a:lnSpc>
              <a:buFont typeface="+mj-lt"/>
              <a:buAutoNum type="arabicPeriod"/>
            </a:pPr>
            <a:r>
              <a:rPr lang="ko-KR" altLang="en-US">
                <a:solidFill>
                  <a:schemeClr val="accent1">
                    <a:lumMod val="75000"/>
                  </a:schemeClr>
                </a:solidFill>
                <a:latin typeface="나눔바른고딕" panose="020B0603020101020101" pitchFamily="50" charset="-127"/>
                <a:ea typeface="나눔바른고딕" panose="020B0603020101020101" pitchFamily="50" charset="-127"/>
              </a:rPr>
              <a:t>핸들러 메서드 호출 원리</a:t>
            </a:r>
            <a:endParaRPr lang="en-US" altLang="ko-KR">
              <a:solidFill>
                <a:schemeClr val="accent1">
                  <a:lumMod val="75000"/>
                </a:schemeClr>
              </a:solidFill>
              <a:latin typeface="나눔바른고딕" panose="020B0603020101020101" pitchFamily="50" charset="-127"/>
              <a:ea typeface="나눔바른고딕" panose="020B0603020101020101" pitchFamily="50" charset="-127"/>
            </a:endParaRPr>
          </a:p>
          <a:p>
            <a:pPr marL="342900" indent="-342900">
              <a:lnSpc>
                <a:spcPct val="200000"/>
              </a:lnSpc>
              <a:buFont typeface="+mj-lt"/>
              <a:buAutoNum type="arabicPeriod"/>
            </a:pPr>
            <a:r>
              <a:rPr lang="ko-KR" altLang="en-US" sz="1800">
                <a:solidFill>
                  <a:schemeClr val="accent1">
                    <a:lumMod val="75000"/>
                  </a:schemeClr>
                </a:solidFill>
                <a:latin typeface="나눔바른고딕" panose="020B0603020101020101" pitchFamily="50" charset="-127"/>
                <a:ea typeface="나눔바른고딕" panose="020B0603020101020101" pitchFamily="50" charset="-127"/>
              </a:rPr>
              <a:t>메서드 파라미터 실행 구조 이해</a:t>
            </a:r>
            <a:endParaRPr lang="en-US" altLang="ko-KR" sz="1800">
              <a:solidFill>
                <a:schemeClr val="accent1">
                  <a:lumMod val="75000"/>
                </a:schemeClr>
              </a:solidFill>
              <a:latin typeface="나눔바른고딕" panose="020B0603020101020101" pitchFamily="50" charset="-127"/>
              <a:ea typeface="나눔바른고딕" panose="020B0603020101020101" pitchFamily="50" charset="-127"/>
            </a:endParaRPr>
          </a:p>
          <a:p>
            <a:pPr marL="342900" indent="-342900">
              <a:lnSpc>
                <a:spcPct val="200000"/>
              </a:lnSpc>
              <a:buFont typeface="+mj-lt"/>
              <a:buAutoNum type="arabicPeriod"/>
            </a:pPr>
            <a:r>
              <a:rPr lang="ko-KR" altLang="en-US" sz="1800">
                <a:solidFill>
                  <a:schemeClr val="accent1">
                    <a:lumMod val="75000"/>
                  </a:schemeClr>
                </a:solidFill>
                <a:latin typeface="나눔바른고딕" panose="020B0603020101020101" pitchFamily="50" charset="-127"/>
                <a:ea typeface="나눔바른고딕" panose="020B0603020101020101" pitchFamily="50" charset="-127"/>
              </a:rPr>
              <a:t>메서드 파라미터 커스텀 구현</a:t>
            </a:r>
            <a:endParaRPr lang="ko-KR" altLang="en-US" sz="1800">
              <a:solidFill>
                <a:schemeClr val="accent1">
                  <a:lumMod val="75000"/>
                </a:schemeClr>
              </a:solidFill>
              <a:latin typeface="+mj-lt"/>
            </a:endParaRPr>
          </a:p>
        </p:txBody>
      </p:sp>
    </p:spTree>
    <p:extLst>
      <p:ext uri="{BB962C8B-B14F-4D97-AF65-F5344CB8AC3E}">
        <p14:creationId xmlns:p14="http://schemas.microsoft.com/office/powerpoint/2010/main" val="133041537"/>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28235-34F3-480D-9582-51322E7389EC}"/>
              </a:ext>
            </a:extLst>
          </p:cNvPr>
          <p:cNvSpPr txBox="1"/>
          <p:nvPr/>
        </p:nvSpPr>
        <p:spPr>
          <a:xfrm>
            <a:off x="2654995" y="2921169"/>
            <a:ext cx="6882013" cy="1015663"/>
          </a:xfrm>
          <a:prstGeom prst="rect">
            <a:avLst/>
          </a:prstGeom>
          <a:noFill/>
        </p:spPr>
        <p:txBody>
          <a:bodyPr wrap="none" rtlCol="0">
            <a:spAutoFit/>
          </a:bodyPr>
          <a:lstStyle/>
          <a:p>
            <a:pPr algn="ctr"/>
            <a:r>
              <a:rPr lang="ko-KR" altLang="en-US" sz="6000">
                <a:solidFill>
                  <a:schemeClr val="accent1">
                    <a:lumMod val="75000"/>
                  </a:schemeClr>
                </a:solidFill>
                <a:latin typeface="나눔바른고딕" panose="020B0603020101020101" pitchFamily="50" charset="-127"/>
                <a:ea typeface="나눔바른고딕" panose="020B0603020101020101" pitchFamily="50" charset="-127"/>
              </a:rPr>
              <a:t>자바 리플렉션 이해</a:t>
            </a:r>
            <a:endParaRPr lang="ko-KR" altLang="en-US" sz="6000">
              <a:solidFill>
                <a:schemeClr val="accent1">
                  <a:lumMod val="75000"/>
                </a:schemeClr>
              </a:solidFill>
              <a:latin typeface="+mj-lt"/>
            </a:endParaRPr>
          </a:p>
        </p:txBody>
      </p:sp>
      <p:sp>
        <p:nvSpPr>
          <p:cNvPr id="3" name="TextBox 2">
            <a:extLst>
              <a:ext uri="{FF2B5EF4-FFF2-40B4-BE49-F238E27FC236}">
                <a16:creationId xmlns:a16="http://schemas.microsoft.com/office/drawing/2014/main" id="{CDB69857-4DB7-EFC1-D480-BBEE632C406D}"/>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4259674432"/>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873948-1B26-E921-7339-0D578A139B04}"/>
            </a:ext>
          </a:extLst>
        </p:cNvPr>
        <p:cNvGrpSpPr/>
        <p:nvPr/>
      </p:nvGrpSpPr>
      <p:grpSpPr>
        <a:xfrm>
          <a:off x="0" y="0"/>
          <a:ext cx="0" cy="0"/>
          <a:chOff x="0" y="0"/>
          <a:chExt cx="0" cy="0"/>
        </a:xfrm>
      </p:grpSpPr>
      <p:sp>
        <p:nvSpPr>
          <p:cNvPr id="73" name="직사각형 72">
            <a:extLst>
              <a:ext uri="{FF2B5EF4-FFF2-40B4-BE49-F238E27FC236}">
                <a16:creationId xmlns:a16="http://schemas.microsoft.com/office/drawing/2014/main" id="{F58B621E-B667-1677-F0A4-67C189E8BA67}"/>
              </a:ext>
            </a:extLst>
          </p:cNvPr>
          <p:cNvSpPr/>
          <p:nvPr/>
        </p:nvSpPr>
        <p:spPr>
          <a:xfrm>
            <a:off x="370207" y="627229"/>
            <a:ext cx="11805182"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latin typeface="+mn-ea"/>
              </a:rPr>
              <a:t>리플렉션</a:t>
            </a:r>
            <a:r>
              <a:rPr lang="en-US" altLang="ko-KR" sz="1200">
                <a:latin typeface="+mn-ea"/>
              </a:rPr>
              <a:t>(Reflection)</a:t>
            </a:r>
            <a:r>
              <a:rPr lang="ko-KR" altLang="en-US" sz="1200">
                <a:latin typeface="+mn-ea"/>
              </a:rPr>
              <a:t>은 어플리케이션의 실행 시점에 클래스</a:t>
            </a:r>
            <a:r>
              <a:rPr lang="en-US" altLang="ko-KR" sz="1200">
                <a:latin typeface="+mn-ea"/>
              </a:rPr>
              <a:t>, </a:t>
            </a:r>
            <a:r>
              <a:rPr lang="ko-KR" altLang="en-US" sz="1200">
                <a:latin typeface="+mn-ea"/>
              </a:rPr>
              <a:t>메서드</a:t>
            </a:r>
            <a:r>
              <a:rPr lang="en-US" altLang="ko-KR" sz="1200">
                <a:latin typeface="+mn-ea"/>
              </a:rPr>
              <a:t>, </a:t>
            </a:r>
            <a:r>
              <a:rPr lang="ko-KR" altLang="en-US" sz="1200">
                <a:latin typeface="+mn-ea"/>
              </a:rPr>
              <a:t>필드 등을 분석하고 조작할 수 있는 기능을 제공하는 강력한 도구로서 객체의 클래스 타입 정보를 동적으로 가져오고</a:t>
            </a:r>
            <a:r>
              <a:rPr lang="en-US" altLang="ko-KR" sz="1200">
                <a:latin typeface="+mn-ea"/>
              </a:rPr>
              <a:t> </a:t>
            </a:r>
            <a:r>
              <a:rPr lang="ko-KR" altLang="en-US" sz="1200">
                <a:latin typeface="+mn-ea"/>
              </a:rPr>
              <a:t>객체의 메서드 실행이나 필드 값을 읽고 수정하는 등의 작업을 수행할 수 있다</a:t>
            </a:r>
            <a:endParaRPr lang="en-US" altLang="ko-KR" sz="1200">
              <a:latin typeface="+mn-ea"/>
            </a:endParaRPr>
          </a:p>
        </p:txBody>
      </p:sp>
      <p:sp>
        <p:nvSpPr>
          <p:cNvPr id="74" name="직사각형 73">
            <a:extLst>
              <a:ext uri="{FF2B5EF4-FFF2-40B4-BE49-F238E27FC236}">
                <a16:creationId xmlns:a16="http://schemas.microsoft.com/office/drawing/2014/main" id="{EAC04882-5DD0-E03C-373E-4E53EC26E87D}"/>
              </a:ext>
            </a:extLst>
          </p:cNvPr>
          <p:cNvSpPr/>
          <p:nvPr/>
        </p:nvSpPr>
        <p:spPr>
          <a:xfrm>
            <a:off x="198756" y="202792"/>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sp>
        <p:nvSpPr>
          <p:cNvPr id="5" name="모서리가 둥근 직사각형 38">
            <a:extLst>
              <a:ext uri="{FF2B5EF4-FFF2-40B4-BE49-F238E27FC236}">
                <a16:creationId xmlns:a16="http://schemas.microsoft.com/office/drawing/2014/main" id="{A9812EFA-BF0A-AF28-2D9A-B46F70AA176C}"/>
              </a:ext>
            </a:extLst>
          </p:cNvPr>
          <p:cNvSpPr/>
          <p:nvPr/>
        </p:nvSpPr>
        <p:spPr>
          <a:xfrm>
            <a:off x="3382516" y="4437397"/>
            <a:ext cx="1698196" cy="707856"/>
          </a:xfrm>
          <a:prstGeom prst="roundRect">
            <a:avLst/>
          </a:prstGeom>
          <a:solidFill>
            <a:schemeClr val="accent5">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2000">
                <a:solidFill>
                  <a:schemeClr val="tx1"/>
                </a:solidFill>
                <a:effectLst/>
              </a:rPr>
              <a:t>Class</a:t>
            </a:r>
          </a:p>
        </p:txBody>
      </p:sp>
      <p:sp>
        <p:nvSpPr>
          <p:cNvPr id="6" name="모서리가 둥근 직사각형 38">
            <a:extLst>
              <a:ext uri="{FF2B5EF4-FFF2-40B4-BE49-F238E27FC236}">
                <a16:creationId xmlns:a16="http://schemas.microsoft.com/office/drawing/2014/main" id="{C6AC3AF5-5B0D-D028-0497-9B71455D2624}"/>
              </a:ext>
            </a:extLst>
          </p:cNvPr>
          <p:cNvSpPr/>
          <p:nvPr/>
        </p:nvSpPr>
        <p:spPr>
          <a:xfrm>
            <a:off x="5331630" y="4437397"/>
            <a:ext cx="1698196" cy="707856"/>
          </a:xfrm>
          <a:prstGeom prst="roundRect">
            <a:avLst/>
          </a:prstGeom>
          <a:solidFill>
            <a:schemeClr val="accent5">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2000">
                <a:solidFill>
                  <a:schemeClr val="tx1"/>
                </a:solidFill>
                <a:effectLst/>
              </a:rPr>
              <a:t>Methods</a:t>
            </a:r>
          </a:p>
        </p:txBody>
      </p:sp>
      <p:sp>
        <p:nvSpPr>
          <p:cNvPr id="7" name="모서리가 둥근 직사각형 38">
            <a:extLst>
              <a:ext uri="{FF2B5EF4-FFF2-40B4-BE49-F238E27FC236}">
                <a16:creationId xmlns:a16="http://schemas.microsoft.com/office/drawing/2014/main" id="{F5D67300-7678-02D7-F3F5-6091F3D6BF33}"/>
              </a:ext>
            </a:extLst>
          </p:cNvPr>
          <p:cNvSpPr/>
          <p:nvPr/>
        </p:nvSpPr>
        <p:spPr>
          <a:xfrm>
            <a:off x="7280744" y="4437397"/>
            <a:ext cx="1698196" cy="707856"/>
          </a:xfrm>
          <a:prstGeom prst="roundRect">
            <a:avLst/>
          </a:prstGeom>
          <a:solidFill>
            <a:schemeClr val="accent5">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2000">
                <a:solidFill>
                  <a:schemeClr val="tx1"/>
                </a:solidFill>
              </a:rPr>
              <a:t>Fields</a:t>
            </a:r>
            <a:endParaRPr lang="en-US" altLang="ko-KR" sz="2000">
              <a:solidFill>
                <a:schemeClr val="tx1"/>
              </a:solidFill>
              <a:effectLst/>
            </a:endParaRPr>
          </a:p>
        </p:txBody>
      </p:sp>
      <p:sp>
        <p:nvSpPr>
          <p:cNvPr id="8" name="모서리가 둥근 직사각형 38">
            <a:extLst>
              <a:ext uri="{FF2B5EF4-FFF2-40B4-BE49-F238E27FC236}">
                <a16:creationId xmlns:a16="http://schemas.microsoft.com/office/drawing/2014/main" id="{79CE3BA6-BB3E-329A-B207-D0084BD9423A}"/>
              </a:ext>
            </a:extLst>
          </p:cNvPr>
          <p:cNvSpPr/>
          <p:nvPr/>
        </p:nvSpPr>
        <p:spPr>
          <a:xfrm>
            <a:off x="9229858" y="4437397"/>
            <a:ext cx="2027328" cy="707856"/>
          </a:xfrm>
          <a:prstGeom prst="roundRect">
            <a:avLst/>
          </a:prstGeom>
          <a:solidFill>
            <a:schemeClr val="accent5">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2000">
                <a:solidFill>
                  <a:schemeClr val="tx1"/>
                </a:solidFill>
              </a:rPr>
              <a:t>Constructors</a:t>
            </a:r>
            <a:endParaRPr lang="en-US" altLang="ko-KR" sz="2000">
              <a:solidFill>
                <a:schemeClr val="tx1"/>
              </a:solidFill>
              <a:effectLst/>
            </a:endParaRPr>
          </a:p>
        </p:txBody>
      </p:sp>
      <p:cxnSp>
        <p:nvCxnSpPr>
          <p:cNvPr id="15" name="연결선: 꺾임 14">
            <a:extLst>
              <a:ext uri="{FF2B5EF4-FFF2-40B4-BE49-F238E27FC236}">
                <a16:creationId xmlns:a16="http://schemas.microsoft.com/office/drawing/2014/main" id="{61544A81-B634-ECF9-3E73-1F4785F60405}"/>
              </a:ext>
            </a:extLst>
          </p:cNvPr>
          <p:cNvCxnSpPr>
            <a:cxnSpLocks/>
            <a:stCxn id="34" idx="2"/>
            <a:endCxn id="5" idx="0"/>
          </p:cNvCxnSpPr>
          <p:nvPr/>
        </p:nvCxnSpPr>
        <p:spPr>
          <a:xfrm rot="5400000">
            <a:off x="5144917" y="2476993"/>
            <a:ext cx="1047102" cy="2873707"/>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연결선: 꺾임 16">
            <a:extLst>
              <a:ext uri="{FF2B5EF4-FFF2-40B4-BE49-F238E27FC236}">
                <a16:creationId xmlns:a16="http://schemas.microsoft.com/office/drawing/2014/main" id="{3B66200F-2CF5-10AD-AB69-9061325A0A49}"/>
              </a:ext>
            </a:extLst>
          </p:cNvPr>
          <p:cNvCxnSpPr>
            <a:cxnSpLocks/>
            <a:stCxn id="34" idx="2"/>
            <a:endCxn id="6" idx="0"/>
          </p:cNvCxnSpPr>
          <p:nvPr/>
        </p:nvCxnSpPr>
        <p:spPr>
          <a:xfrm rot="5400000">
            <a:off x="6119474" y="3451550"/>
            <a:ext cx="1047102" cy="924593"/>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연결선: 꺾임 18">
            <a:extLst>
              <a:ext uri="{FF2B5EF4-FFF2-40B4-BE49-F238E27FC236}">
                <a16:creationId xmlns:a16="http://schemas.microsoft.com/office/drawing/2014/main" id="{214C58F7-5CC9-4A35-AD79-E6FE7C0C31D0}"/>
              </a:ext>
            </a:extLst>
          </p:cNvPr>
          <p:cNvCxnSpPr>
            <a:cxnSpLocks/>
            <a:stCxn id="34" idx="2"/>
            <a:endCxn id="7" idx="0"/>
          </p:cNvCxnSpPr>
          <p:nvPr/>
        </p:nvCxnSpPr>
        <p:spPr>
          <a:xfrm rot="16200000" flipH="1">
            <a:off x="7094030" y="3401585"/>
            <a:ext cx="1047102" cy="1024521"/>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연결선: 꺾임 25">
            <a:extLst>
              <a:ext uri="{FF2B5EF4-FFF2-40B4-BE49-F238E27FC236}">
                <a16:creationId xmlns:a16="http://schemas.microsoft.com/office/drawing/2014/main" id="{954FF987-135A-C3E8-5D29-C1D057D76A5A}"/>
              </a:ext>
            </a:extLst>
          </p:cNvPr>
          <p:cNvCxnSpPr>
            <a:cxnSpLocks/>
            <a:stCxn id="34" idx="2"/>
            <a:endCxn id="8" idx="0"/>
          </p:cNvCxnSpPr>
          <p:nvPr/>
        </p:nvCxnSpPr>
        <p:spPr>
          <a:xfrm rot="16200000" flipH="1">
            <a:off x="8150870" y="2344745"/>
            <a:ext cx="1047102" cy="3138201"/>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직사각형 29">
            <a:extLst>
              <a:ext uri="{FF2B5EF4-FFF2-40B4-BE49-F238E27FC236}">
                <a16:creationId xmlns:a16="http://schemas.microsoft.com/office/drawing/2014/main" id="{4CDBC581-E474-1F63-A073-2068ED06062A}"/>
              </a:ext>
            </a:extLst>
          </p:cNvPr>
          <p:cNvSpPr/>
          <p:nvPr/>
        </p:nvSpPr>
        <p:spPr>
          <a:xfrm>
            <a:off x="611943" y="2824812"/>
            <a:ext cx="2153653" cy="565485"/>
          </a:xfrm>
          <a:prstGeom prst="rect">
            <a:avLst/>
          </a:prstGeom>
          <a:solidFill>
            <a:schemeClr val="bg1"/>
          </a:solidFill>
          <a:ln>
            <a:solidFill>
              <a:schemeClr val="tx1"/>
            </a:solidFill>
          </a:ln>
        </p:spPr>
        <p:style>
          <a:lnRef idx="0">
            <a:schemeClr val="dk1"/>
          </a:lnRef>
          <a:fillRef idx="3">
            <a:schemeClr val="dk1"/>
          </a:fillRef>
          <a:effectRef idx="3">
            <a:schemeClr val="dk1"/>
          </a:effectRef>
          <a:fontRef idx="minor">
            <a:schemeClr val="lt1"/>
          </a:fontRef>
        </p:style>
        <p:txBody>
          <a:bodyPr rtlCol="0" anchor="ctr"/>
          <a:lstStyle/>
          <a:p>
            <a:pPr algn="ctr"/>
            <a:r>
              <a:rPr lang="en-US" altLang="ko-KR" b="1">
                <a:solidFill>
                  <a:schemeClr val="tx1"/>
                </a:solidFill>
              </a:rPr>
              <a:t>UnKnown Object</a:t>
            </a:r>
            <a:endParaRPr lang="ko-KR" altLang="en-US" b="1">
              <a:solidFill>
                <a:schemeClr val="tx1"/>
              </a:solidFill>
            </a:endParaRPr>
          </a:p>
        </p:txBody>
      </p:sp>
      <p:sp>
        <p:nvSpPr>
          <p:cNvPr id="32" name="직사각형 31">
            <a:extLst>
              <a:ext uri="{FF2B5EF4-FFF2-40B4-BE49-F238E27FC236}">
                <a16:creationId xmlns:a16="http://schemas.microsoft.com/office/drawing/2014/main" id="{B1EC7B02-3B44-AFFC-1E80-935011BE7BDD}"/>
              </a:ext>
            </a:extLst>
          </p:cNvPr>
          <p:cNvSpPr/>
          <p:nvPr/>
        </p:nvSpPr>
        <p:spPr>
          <a:xfrm>
            <a:off x="3284695" y="2824811"/>
            <a:ext cx="2153653" cy="565485"/>
          </a:xfrm>
          <a:prstGeom prst="rect">
            <a:avLst/>
          </a:prstGeom>
          <a:solidFill>
            <a:schemeClr val="bg1"/>
          </a:solidFill>
          <a:ln>
            <a:solidFill>
              <a:schemeClr val="tx1"/>
            </a:solidFill>
          </a:ln>
        </p:spPr>
        <p:style>
          <a:lnRef idx="0">
            <a:schemeClr val="dk1"/>
          </a:lnRef>
          <a:fillRef idx="3">
            <a:schemeClr val="dk1"/>
          </a:fillRef>
          <a:effectRef idx="3">
            <a:schemeClr val="dk1"/>
          </a:effectRef>
          <a:fontRef idx="minor">
            <a:schemeClr val="lt1"/>
          </a:fontRef>
        </p:style>
        <p:txBody>
          <a:bodyPr rtlCol="0" anchor="ctr"/>
          <a:lstStyle/>
          <a:p>
            <a:pPr algn="ctr"/>
            <a:r>
              <a:rPr lang="en-US" altLang="ko-KR" b="1" i="1">
                <a:solidFill>
                  <a:srgbClr val="FF0000"/>
                </a:solidFill>
              </a:rPr>
              <a:t>Reflection API</a:t>
            </a:r>
            <a:endParaRPr lang="ko-KR" altLang="en-US" b="1" i="1">
              <a:solidFill>
                <a:srgbClr val="FF0000"/>
              </a:solidFill>
            </a:endParaRPr>
          </a:p>
        </p:txBody>
      </p:sp>
      <p:sp>
        <p:nvSpPr>
          <p:cNvPr id="34" name="직사각형 33">
            <a:extLst>
              <a:ext uri="{FF2B5EF4-FFF2-40B4-BE49-F238E27FC236}">
                <a16:creationId xmlns:a16="http://schemas.microsoft.com/office/drawing/2014/main" id="{8888A394-B0A0-53E8-3DFE-92C1DAB78447}"/>
              </a:ext>
            </a:extLst>
          </p:cNvPr>
          <p:cNvSpPr/>
          <p:nvPr/>
        </p:nvSpPr>
        <p:spPr>
          <a:xfrm>
            <a:off x="6028494" y="2824810"/>
            <a:ext cx="2153653" cy="565485"/>
          </a:xfrm>
          <a:prstGeom prst="rect">
            <a:avLst/>
          </a:prstGeom>
          <a:solidFill>
            <a:schemeClr val="bg1"/>
          </a:solidFill>
          <a:ln>
            <a:solidFill>
              <a:schemeClr val="tx1"/>
            </a:solidFill>
          </a:ln>
        </p:spPr>
        <p:style>
          <a:lnRef idx="0">
            <a:schemeClr val="dk1"/>
          </a:lnRef>
          <a:fillRef idx="3">
            <a:schemeClr val="dk1"/>
          </a:fillRef>
          <a:effectRef idx="3">
            <a:schemeClr val="dk1"/>
          </a:effectRef>
          <a:fontRef idx="minor">
            <a:schemeClr val="lt1"/>
          </a:fontRef>
        </p:style>
        <p:txBody>
          <a:bodyPr rtlCol="0" anchor="ctr"/>
          <a:lstStyle/>
          <a:p>
            <a:pPr algn="ctr"/>
            <a:r>
              <a:rPr lang="en-US" altLang="ko-KR" b="1">
                <a:solidFill>
                  <a:schemeClr val="tx1"/>
                </a:solidFill>
              </a:rPr>
              <a:t>Runtime</a:t>
            </a:r>
            <a:endParaRPr lang="ko-KR" altLang="en-US" b="1">
              <a:solidFill>
                <a:schemeClr val="tx1"/>
              </a:solidFill>
            </a:endParaRPr>
          </a:p>
        </p:txBody>
      </p:sp>
      <p:cxnSp>
        <p:nvCxnSpPr>
          <p:cNvPr id="36" name="직선 화살표 연결선 35">
            <a:extLst>
              <a:ext uri="{FF2B5EF4-FFF2-40B4-BE49-F238E27FC236}">
                <a16:creationId xmlns:a16="http://schemas.microsoft.com/office/drawing/2014/main" id="{03C48563-AA9B-F094-6729-7AD8771D4504}"/>
              </a:ext>
            </a:extLst>
          </p:cNvPr>
          <p:cNvCxnSpPr>
            <a:stCxn id="30" idx="3"/>
            <a:endCxn id="32" idx="1"/>
          </p:cNvCxnSpPr>
          <p:nvPr/>
        </p:nvCxnSpPr>
        <p:spPr>
          <a:xfrm flipV="1">
            <a:off x="2765596" y="3107554"/>
            <a:ext cx="519099"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직선 화살표 연결선 37">
            <a:extLst>
              <a:ext uri="{FF2B5EF4-FFF2-40B4-BE49-F238E27FC236}">
                <a16:creationId xmlns:a16="http://schemas.microsoft.com/office/drawing/2014/main" id="{F2045DA1-DE23-1CF2-AACF-737B71F88F4C}"/>
              </a:ext>
            </a:extLst>
          </p:cNvPr>
          <p:cNvCxnSpPr>
            <a:stCxn id="32" idx="3"/>
            <a:endCxn id="34" idx="1"/>
          </p:cNvCxnSpPr>
          <p:nvPr/>
        </p:nvCxnSpPr>
        <p:spPr>
          <a:xfrm flipV="1">
            <a:off x="5438348" y="3107553"/>
            <a:ext cx="590146"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직사각형 42">
            <a:extLst>
              <a:ext uri="{FF2B5EF4-FFF2-40B4-BE49-F238E27FC236}">
                <a16:creationId xmlns:a16="http://schemas.microsoft.com/office/drawing/2014/main" id="{6E259292-EBA9-A5B7-937F-6D5639D3CC88}"/>
              </a:ext>
            </a:extLst>
          </p:cNvPr>
          <p:cNvSpPr/>
          <p:nvPr/>
        </p:nvSpPr>
        <p:spPr>
          <a:xfrm>
            <a:off x="198756" y="2174871"/>
            <a:ext cx="147829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동작 방식</a:t>
            </a:r>
          </a:p>
        </p:txBody>
      </p:sp>
      <p:sp>
        <p:nvSpPr>
          <p:cNvPr id="44" name="직사각형 43">
            <a:extLst>
              <a:ext uri="{FF2B5EF4-FFF2-40B4-BE49-F238E27FC236}">
                <a16:creationId xmlns:a16="http://schemas.microsoft.com/office/drawing/2014/main" id="{9F24EB10-864E-9BDC-79F7-F3F93939F95C}"/>
              </a:ext>
            </a:extLst>
          </p:cNvPr>
          <p:cNvSpPr/>
          <p:nvPr/>
        </p:nvSpPr>
        <p:spPr>
          <a:xfrm>
            <a:off x="1044724" y="5671079"/>
            <a:ext cx="9967540" cy="373885"/>
          </a:xfrm>
          <a:prstGeom prst="rect">
            <a:avLst/>
          </a:prstGeom>
        </p:spPr>
        <p:txBody>
          <a:bodyPr wrap="square">
            <a:spAutoFit/>
          </a:bodyPr>
          <a:lstStyle/>
          <a:p>
            <a:pPr>
              <a:lnSpc>
                <a:spcPct val="150000"/>
              </a:lnSpc>
            </a:pPr>
            <a:r>
              <a:rPr lang="ko-KR" altLang="en-US" sz="1400" b="1" i="1">
                <a:solidFill>
                  <a:srgbClr val="FF0000"/>
                </a:solidFill>
                <a:latin typeface="+mn-ea"/>
              </a:rPr>
              <a:t>임의의 객체를 동적으로 전달받아 클래스타입을 참조하고 클래스타입으로 부터 메서드</a:t>
            </a:r>
            <a:r>
              <a:rPr lang="en-US" altLang="ko-KR" sz="1400" b="1" i="1">
                <a:solidFill>
                  <a:srgbClr val="FF0000"/>
                </a:solidFill>
                <a:latin typeface="+mn-ea"/>
              </a:rPr>
              <a:t>, </a:t>
            </a:r>
            <a:r>
              <a:rPr lang="ko-KR" altLang="en-US" sz="1400" b="1" i="1">
                <a:solidFill>
                  <a:srgbClr val="FF0000"/>
                </a:solidFill>
                <a:latin typeface="+mn-ea"/>
              </a:rPr>
              <a:t>필드</a:t>
            </a:r>
            <a:r>
              <a:rPr lang="en-US" altLang="ko-KR" sz="1400" b="1" i="1">
                <a:solidFill>
                  <a:srgbClr val="FF0000"/>
                </a:solidFill>
                <a:latin typeface="+mn-ea"/>
              </a:rPr>
              <a:t>, </a:t>
            </a:r>
            <a:r>
              <a:rPr lang="ko-KR" altLang="en-US" sz="1400" b="1" i="1">
                <a:solidFill>
                  <a:srgbClr val="FF0000"/>
                </a:solidFill>
                <a:latin typeface="+mn-ea"/>
              </a:rPr>
              <a:t>생성자 등을 참조할 수 있다</a:t>
            </a:r>
            <a:endParaRPr lang="en-US" altLang="ko-KR" sz="1400" b="1" i="1">
              <a:solidFill>
                <a:srgbClr val="FF0000"/>
              </a:solidFill>
              <a:latin typeface="+mn-ea"/>
            </a:endParaRPr>
          </a:p>
        </p:txBody>
      </p:sp>
    </p:spTree>
    <p:extLst>
      <p:ext uri="{BB962C8B-B14F-4D97-AF65-F5344CB8AC3E}">
        <p14:creationId xmlns:p14="http://schemas.microsoft.com/office/powerpoint/2010/main" val="1622036158"/>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A68584-F43A-51C3-5345-D954E1939F17}"/>
            </a:ext>
          </a:extLst>
        </p:cNvPr>
        <p:cNvGrpSpPr/>
        <p:nvPr/>
      </p:nvGrpSpPr>
      <p:grpSpPr>
        <a:xfrm>
          <a:off x="0" y="0"/>
          <a:ext cx="0" cy="0"/>
          <a:chOff x="0" y="0"/>
          <a:chExt cx="0" cy="0"/>
        </a:xfrm>
      </p:grpSpPr>
      <p:sp>
        <p:nvSpPr>
          <p:cNvPr id="2" name="직사각형 1">
            <a:extLst>
              <a:ext uri="{FF2B5EF4-FFF2-40B4-BE49-F238E27FC236}">
                <a16:creationId xmlns:a16="http://schemas.microsoft.com/office/drawing/2014/main" id="{033AF3DB-82E9-6252-B948-E816A2EB73BD}"/>
              </a:ext>
            </a:extLst>
          </p:cNvPr>
          <p:cNvSpPr/>
          <p:nvPr/>
        </p:nvSpPr>
        <p:spPr>
          <a:xfrm>
            <a:off x="253989" y="304777"/>
            <a:ext cx="1709122"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주요 클래스</a:t>
            </a:r>
          </a:p>
        </p:txBody>
      </p:sp>
      <p:sp>
        <p:nvSpPr>
          <p:cNvPr id="3" name="직사각형 2">
            <a:extLst>
              <a:ext uri="{FF2B5EF4-FFF2-40B4-BE49-F238E27FC236}">
                <a16:creationId xmlns:a16="http://schemas.microsoft.com/office/drawing/2014/main" id="{88B6C2C2-1EA5-B776-B810-09294E5EB9A6}"/>
              </a:ext>
            </a:extLst>
          </p:cNvPr>
          <p:cNvSpPr/>
          <p:nvPr/>
        </p:nvSpPr>
        <p:spPr>
          <a:xfrm>
            <a:off x="491613" y="725854"/>
            <a:ext cx="10186413" cy="5965929"/>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400" b="1">
                <a:latin typeface="+mn-ea"/>
              </a:rPr>
              <a:t>Class</a:t>
            </a:r>
          </a:p>
          <a:p>
            <a:pPr marL="628650" lvl="1" indent="-171450">
              <a:lnSpc>
                <a:spcPct val="150000"/>
              </a:lnSpc>
              <a:buFont typeface="Wingdings" panose="05000000000000000000" pitchFamily="2" charset="2"/>
              <a:buChar char="§"/>
            </a:pPr>
            <a:r>
              <a:rPr lang="en-US" altLang="ko-KR" sz="1200">
                <a:latin typeface="+mn-ea"/>
              </a:rPr>
              <a:t>Reflection </a:t>
            </a:r>
            <a:r>
              <a:rPr lang="ko-KR" altLang="en-US" sz="1200">
                <a:latin typeface="+mn-ea"/>
              </a:rPr>
              <a:t>의 핵심 클래스로서</a:t>
            </a:r>
            <a:r>
              <a:rPr lang="en-US" altLang="ko-KR" sz="1200">
                <a:latin typeface="+mn-ea"/>
              </a:rPr>
              <a:t> </a:t>
            </a:r>
            <a:r>
              <a:rPr lang="ko-KR" altLang="en-US" sz="1200">
                <a:latin typeface="+mn-ea"/>
              </a:rPr>
              <a:t>클래스의 메타데이터를 표현한다</a:t>
            </a:r>
            <a:endParaRPr lang="en-US" altLang="ko-KR" sz="1200">
              <a:latin typeface="+mn-ea"/>
            </a:endParaRPr>
          </a:p>
          <a:p>
            <a:pPr marL="628650" lvl="1" indent="-171450">
              <a:lnSpc>
                <a:spcPct val="150000"/>
              </a:lnSpc>
              <a:buFont typeface="Wingdings" panose="05000000000000000000" pitchFamily="2" charset="2"/>
              <a:buChar char="§"/>
            </a:pPr>
            <a:r>
              <a:rPr lang="ko-KR" altLang="en-US" sz="1200">
                <a:latin typeface="+mn-ea"/>
              </a:rPr>
              <a:t>참조 방식</a:t>
            </a:r>
            <a:endParaRPr lang="en-US" altLang="ko-KR" sz="1200">
              <a:latin typeface="+mn-ea"/>
            </a:endParaRPr>
          </a:p>
          <a:p>
            <a:pPr marL="1085850" lvl="2" indent="-171450">
              <a:lnSpc>
                <a:spcPct val="150000"/>
              </a:lnSpc>
              <a:buFont typeface="Wingdings" panose="05000000000000000000" pitchFamily="2" charset="2"/>
              <a:buChar char="§"/>
            </a:pPr>
            <a:r>
              <a:rPr lang="en-US" altLang="ko-KR" sz="1200" b="1">
                <a:latin typeface="+mn-ea"/>
              </a:rPr>
              <a:t>Class.forName(String className)</a:t>
            </a:r>
            <a:r>
              <a:rPr lang="en-US" altLang="ko-KR" sz="1200">
                <a:latin typeface="+mn-ea"/>
              </a:rPr>
              <a:t> </a:t>
            </a:r>
          </a:p>
          <a:p>
            <a:pPr marL="1543050" lvl="3" indent="-171450">
              <a:lnSpc>
                <a:spcPct val="150000"/>
              </a:lnSpc>
              <a:buFont typeface="Wingdings" panose="05000000000000000000" pitchFamily="2" charset="2"/>
              <a:buChar char="§"/>
            </a:pPr>
            <a:r>
              <a:rPr lang="en-US" altLang="ko-KR" sz="1200">
                <a:latin typeface="+mn-ea"/>
              </a:rPr>
              <a:t>Class&lt;?&gt; clazz = Class.forName("java.util.ArrayList");</a:t>
            </a:r>
          </a:p>
          <a:p>
            <a:pPr marL="1085850" lvl="2" indent="-171450">
              <a:lnSpc>
                <a:spcPct val="150000"/>
              </a:lnSpc>
              <a:buFont typeface="Wingdings" panose="05000000000000000000" pitchFamily="2" charset="2"/>
              <a:buChar char="§"/>
            </a:pPr>
            <a:r>
              <a:rPr lang="en-US" altLang="ko-KR" sz="1200" b="1">
                <a:latin typeface="+mn-ea"/>
              </a:rPr>
              <a:t>.class </a:t>
            </a:r>
            <a:r>
              <a:rPr lang="ko-KR" altLang="en-US" sz="1200" b="1">
                <a:latin typeface="+mn-ea"/>
              </a:rPr>
              <a:t>키워드</a:t>
            </a:r>
            <a:endParaRPr lang="en-US" altLang="ko-KR" sz="1200" b="1">
              <a:latin typeface="+mn-ea"/>
            </a:endParaRPr>
          </a:p>
          <a:p>
            <a:pPr marL="1543050" lvl="3" indent="-171450">
              <a:lnSpc>
                <a:spcPct val="150000"/>
              </a:lnSpc>
              <a:buFont typeface="Wingdings" panose="05000000000000000000" pitchFamily="2" charset="2"/>
              <a:buChar char="§"/>
            </a:pPr>
            <a:r>
              <a:rPr lang="en-US" altLang="ko-KR" sz="1200">
                <a:latin typeface="+mn-ea"/>
              </a:rPr>
              <a:t>Class&lt;?&gt; clazz = String.class;</a:t>
            </a:r>
          </a:p>
          <a:p>
            <a:pPr marL="1085850" lvl="2" indent="-171450">
              <a:lnSpc>
                <a:spcPct val="150000"/>
              </a:lnSpc>
              <a:buFont typeface="Wingdings" panose="05000000000000000000" pitchFamily="2" charset="2"/>
              <a:buChar char="§"/>
            </a:pPr>
            <a:r>
              <a:rPr lang="en-US" altLang="ko-KR" sz="1200" b="1">
                <a:latin typeface="+mn-ea"/>
              </a:rPr>
              <a:t>.getClass() </a:t>
            </a:r>
            <a:r>
              <a:rPr lang="ko-KR" altLang="en-US" sz="1200" b="1">
                <a:latin typeface="+mn-ea"/>
              </a:rPr>
              <a:t>메서드</a:t>
            </a:r>
            <a:endParaRPr lang="en-US" altLang="ko-KR" sz="1200" b="1">
              <a:latin typeface="+mn-ea"/>
            </a:endParaRPr>
          </a:p>
          <a:p>
            <a:pPr marL="1543050" lvl="3" indent="-171450">
              <a:lnSpc>
                <a:spcPct val="150000"/>
              </a:lnSpc>
              <a:buFont typeface="Wingdings" panose="05000000000000000000" pitchFamily="2" charset="2"/>
              <a:buChar char="§"/>
            </a:pPr>
            <a:r>
              <a:rPr lang="en-US" altLang="ko-KR" sz="1200">
                <a:latin typeface="+mn-ea"/>
              </a:rPr>
              <a:t>Class&lt;?&gt; clazz = str.getClass();</a:t>
            </a:r>
          </a:p>
          <a:p>
            <a:pPr marL="1085850" lvl="2" indent="-171450">
              <a:lnSpc>
                <a:spcPct val="150000"/>
              </a:lnSpc>
              <a:buFont typeface="Wingdings" panose="05000000000000000000" pitchFamily="2" charset="2"/>
              <a:buChar char="§"/>
            </a:pPr>
            <a:endParaRPr lang="en-US" altLang="ko-KR" sz="1200">
              <a:latin typeface="+mn-ea"/>
            </a:endParaRPr>
          </a:p>
          <a:p>
            <a:pPr marL="171450" indent="-171450">
              <a:lnSpc>
                <a:spcPct val="150000"/>
              </a:lnSpc>
              <a:buFont typeface="Arial" panose="020B0604020202020204" pitchFamily="34" charset="0"/>
              <a:buChar char="•"/>
            </a:pPr>
            <a:r>
              <a:rPr lang="en-US" altLang="ko-KR" sz="1400" b="1">
                <a:latin typeface="+mn-ea"/>
              </a:rPr>
              <a:t>Field</a:t>
            </a:r>
          </a:p>
          <a:p>
            <a:pPr marL="628650" lvl="1" indent="-171450">
              <a:lnSpc>
                <a:spcPct val="150000"/>
              </a:lnSpc>
              <a:buFont typeface="Wingdings" panose="05000000000000000000" pitchFamily="2" charset="2"/>
              <a:buChar char="§"/>
            </a:pPr>
            <a:r>
              <a:rPr lang="ko-KR" altLang="en-US" sz="1200"/>
              <a:t>클래스의 필드를 나타내며 필드 이름</a:t>
            </a:r>
            <a:r>
              <a:rPr lang="en-US" altLang="ko-KR" sz="1200"/>
              <a:t>, </a:t>
            </a:r>
            <a:r>
              <a:rPr lang="ko-KR" altLang="en-US" sz="1200"/>
              <a:t>타입</a:t>
            </a:r>
            <a:r>
              <a:rPr lang="en-US" altLang="ko-KR" sz="1200"/>
              <a:t>, </a:t>
            </a:r>
            <a:r>
              <a:rPr lang="ko-KR" altLang="en-US" sz="1200"/>
              <a:t>접근 제어자</a:t>
            </a:r>
            <a:r>
              <a:rPr lang="en-US" altLang="ko-KR" sz="1200"/>
              <a:t>, </a:t>
            </a:r>
            <a:r>
              <a:rPr lang="ko-KR" altLang="en-US" sz="1200"/>
              <a:t>값을 조회 및 수정할 수 있다</a:t>
            </a:r>
            <a:endParaRPr lang="en-US" altLang="ko-KR" sz="1200"/>
          </a:p>
          <a:p>
            <a:pPr marL="628650" lvl="1" indent="-171450">
              <a:lnSpc>
                <a:spcPct val="150000"/>
              </a:lnSpc>
              <a:buFont typeface="Wingdings" panose="05000000000000000000" pitchFamily="2" charset="2"/>
              <a:buChar char="§"/>
            </a:pPr>
            <a:r>
              <a:rPr lang="ko-KR" altLang="en-US" sz="1200">
                <a:latin typeface="+mn-ea"/>
              </a:rPr>
              <a:t>참조 방식</a:t>
            </a:r>
            <a:endParaRPr lang="en-US" altLang="ko-KR" sz="1200">
              <a:latin typeface="+mn-ea"/>
            </a:endParaRPr>
          </a:p>
          <a:p>
            <a:pPr marL="1085850" lvl="2" indent="-171450">
              <a:lnSpc>
                <a:spcPct val="150000"/>
              </a:lnSpc>
              <a:buFont typeface="Wingdings" panose="05000000000000000000" pitchFamily="2" charset="2"/>
              <a:buChar char="§"/>
            </a:pPr>
            <a:r>
              <a:rPr lang="en-US" altLang="ko-KR" sz="1200" b="1">
                <a:latin typeface="+mn-ea"/>
              </a:rPr>
              <a:t>getDeclaredFields()</a:t>
            </a:r>
          </a:p>
          <a:p>
            <a:pPr marL="1543050" lvl="3" indent="-171450">
              <a:lnSpc>
                <a:spcPct val="150000"/>
              </a:lnSpc>
              <a:buFont typeface="Wingdings" panose="05000000000000000000" pitchFamily="2" charset="2"/>
              <a:buChar char="§"/>
            </a:pPr>
            <a:r>
              <a:rPr lang="en-US" altLang="ko-KR" sz="1200"/>
              <a:t>private </a:t>
            </a:r>
            <a:r>
              <a:rPr lang="ko-KR" altLang="en-US" sz="1200"/>
              <a:t>접근 제어자를 가진 필드</a:t>
            </a:r>
            <a:r>
              <a:rPr lang="en-US" altLang="ko-KR" sz="1200"/>
              <a:t> </a:t>
            </a:r>
            <a:r>
              <a:rPr lang="ko-KR" altLang="en-US" sz="1200"/>
              <a:t>포함</a:t>
            </a:r>
            <a:endParaRPr lang="en-US" altLang="ko-KR" sz="1200" b="1">
              <a:latin typeface="+mn-ea"/>
            </a:endParaRPr>
          </a:p>
          <a:p>
            <a:pPr marL="1543050" lvl="3" indent="-171450">
              <a:lnSpc>
                <a:spcPct val="150000"/>
              </a:lnSpc>
              <a:buFont typeface="Wingdings" panose="05000000000000000000" pitchFamily="2" charset="2"/>
              <a:buChar char="§"/>
            </a:pPr>
            <a:r>
              <a:rPr lang="en-US" altLang="ko-KR" sz="1200"/>
              <a:t>Field[] fields = clazz.getDeclaredFields();</a:t>
            </a:r>
          </a:p>
          <a:p>
            <a:pPr marL="1085850" lvl="2" indent="-171450">
              <a:lnSpc>
                <a:spcPct val="150000"/>
              </a:lnSpc>
              <a:buFont typeface="Wingdings" panose="05000000000000000000" pitchFamily="2" charset="2"/>
              <a:buChar char="§"/>
            </a:pPr>
            <a:r>
              <a:rPr lang="en-US" altLang="ko-KR" sz="1200" b="1"/>
              <a:t>getDeclaredField(String fieldName)</a:t>
            </a:r>
          </a:p>
          <a:p>
            <a:pPr marL="1543050" lvl="3" indent="-171450">
              <a:lnSpc>
                <a:spcPct val="150000"/>
              </a:lnSpc>
              <a:buFont typeface="Wingdings" panose="05000000000000000000" pitchFamily="2" charset="2"/>
              <a:buChar char="§"/>
            </a:pPr>
            <a:r>
              <a:rPr lang="en-US" altLang="ko-KR" sz="1200"/>
              <a:t>Field field = clazz.getDeclaredField("name");</a:t>
            </a:r>
          </a:p>
          <a:p>
            <a:pPr marL="1085850" lvl="2" indent="-171450">
              <a:lnSpc>
                <a:spcPct val="150000"/>
              </a:lnSpc>
              <a:buFont typeface="Wingdings" panose="05000000000000000000" pitchFamily="2" charset="2"/>
              <a:buChar char="§"/>
            </a:pPr>
            <a:r>
              <a:rPr lang="en-US" altLang="ko-KR" sz="1200" b="1"/>
              <a:t>getFields()</a:t>
            </a:r>
          </a:p>
          <a:p>
            <a:pPr marL="1543050" lvl="3" indent="-171450">
              <a:lnSpc>
                <a:spcPct val="150000"/>
              </a:lnSpc>
              <a:buFont typeface="Wingdings" panose="05000000000000000000" pitchFamily="2" charset="2"/>
              <a:buChar char="§"/>
            </a:pPr>
            <a:r>
              <a:rPr lang="en-US" altLang="ko-KR" sz="1200"/>
              <a:t>public </a:t>
            </a:r>
            <a:r>
              <a:rPr lang="ko-KR" altLang="en-US" sz="1200"/>
              <a:t>접근 제어자를 가진 필드만</a:t>
            </a:r>
            <a:r>
              <a:rPr lang="en-US" altLang="ko-KR" sz="1200"/>
              <a:t> </a:t>
            </a:r>
            <a:r>
              <a:rPr lang="ko-KR" altLang="en-US" sz="1200"/>
              <a:t>참조가능</a:t>
            </a:r>
            <a:endParaRPr lang="en-US" altLang="ko-KR" sz="1200" b="1"/>
          </a:p>
          <a:p>
            <a:pPr marL="1543050" lvl="3" indent="-171450">
              <a:lnSpc>
                <a:spcPct val="150000"/>
              </a:lnSpc>
              <a:buFont typeface="Wingdings" panose="05000000000000000000" pitchFamily="2" charset="2"/>
              <a:buChar char="§"/>
            </a:pPr>
            <a:r>
              <a:rPr lang="en-US" altLang="ko-KR" sz="1200"/>
              <a:t>Field[] publicFields = clazz.getFields(); </a:t>
            </a:r>
            <a:endParaRPr lang="en-US" altLang="ko-KR" sz="1200">
              <a:latin typeface="+mn-ea"/>
            </a:endParaRPr>
          </a:p>
        </p:txBody>
      </p:sp>
    </p:spTree>
    <p:extLst>
      <p:ext uri="{BB962C8B-B14F-4D97-AF65-F5344CB8AC3E}">
        <p14:creationId xmlns:p14="http://schemas.microsoft.com/office/powerpoint/2010/main" val="1829628538"/>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296916-2E46-180A-C4B2-37F468488A27}"/>
            </a:ext>
          </a:extLst>
        </p:cNvPr>
        <p:cNvGrpSpPr/>
        <p:nvPr/>
      </p:nvGrpSpPr>
      <p:grpSpPr>
        <a:xfrm>
          <a:off x="0" y="0"/>
          <a:ext cx="0" cy="0"/>
          <a:chOff x="0" y="0"/>
          <a:chExt cx="0" cy="0"/>
        </a:xfrm>
      </p:grpSpPr>
      <p:sp>
        <p:nvSpPr>
          <p:cNvPr id="2" name="직사각형 1">
            <a:extLst>
              <a:ext uri="{FF2B5EF4-FFF2-40B4-BE49-F238E27FC236}">
                <a16:creationId xmlns:a16="http://schemas.microsoft.com/office/drawing/2014/main" id="{8F909038-0A3F-92E9-C75A-C79A70800EA7}"/>
              </a:ext>
            </a:extLst>
          </p:cNvPr>
          <p:cNvSpPr/>
          <p:nvPr/>
        </p:nvSpPr>
        <p:spPr>
          <a:xfrm>
            <a:off x="253989" y="304777"/>
            <a:ext cx="1709122"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주요 클래스</a:t>
            </a:r>
          </a:p>
        </p:txBody>
      </p:sp>
      <p:sp>
        <p:nvSpPr>
          <p:cNvPr id="3" name="직사각형 2">
            <a:extLst>
              <a:ext uri="{FF2B5EF4-FFF2-40B4-BE49-F238E27FC236}">
                <a16:creationId xmlns:a16="http://schemas.microsoft.com/office/drawing/2014/main" id="{700E26E9-950F-8249-CB09-F257ABF770CE}"/>
              </a:ext>
            </a:extLst>
          </p:cNvPr>
          <p:cNvSpPr/>
          <p:nvPr/>
        </p:nvSpPr>
        <p:spPr>
          <a:xfrm>
            <a:off x="491613" y="725854"/>
            <a:ext cx="11700387" cy="5965929"/>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400" b="1">
                <a:latin typeface="+mn-ea"/>
              </a:rPr>
              <a:t>Method</a:t>
            </a:r>
          </a:p>
          <a:p>
            <a:pPr marL="628650" lvl="1" indent="-171450">
              <a:lnSpc>
                <a:spcPct val="150000"/>
              </a:lnSpc>
              <a:buFont typeface="Wingdings" panose="05000000000000000000" pitchFamily="2" charset="2"/>
              <a:buChar char="§"/>
            </a:pPr>
            <a:r>
              <a:rPr lang="ko-KR" altLang="en-US" sz="1200"/>
              <a:t>클래스의 메서드를 나타내며 메서드 이름</a:t>
            </a:r>
            <a:r>
              <a:rPr lang="en-US" altLang="ko-KR" sz="1200"/>
              <a:t>, </a:t>
            </a:r>
            <a:r>
              <a:rPr lang="ko-KR" altLang="en-US" sz="1200"/>
              <a:t>반환 타입</a:t>
            </a:r>
            <a:r>
              <a:rPr lang="en-US" altLang="ko-KR" sz="1200"/>
              <a:t>, </a:t>
            </a:r>
            <a:r>
              <a:rPr lang="ko-KR" altLang="en-US" sz="1200"/>
              <a:t>매개변수 타입</a:t>
            </a:r>
            <a:r>
              <a:rPr lang="en-US" altLang="ko-KR" sz="1200"/>
              <a:t>, </a:t>
            </a:r>
            <a:r>
              <a:rPr lang="ko-KR" altLang="en-US" sz="1200"/>
              <a:t>접근 제어자 정보를 조회할 수 있으며</a:t>
            </a:r>
            <a:r>
              <a:rPr lang="en-US" altLang="ko-KR" sz="1200"/>
              <a:t> </a:t>
            </a:r>
            <a:r>
              <a:rPr lang="ko-KR" altLang="en-US" sz="1200"/>
              <a:t>런타임에 메서드를 실행할 수 있다</a:t>
            </a:r>
            <a:endParaRPr lang="en-US" altLang="ko-KR" sz="1200">
              <a:latin typeface="+mn-ea"/>
            </a:endParaRPr>
          </a:p>
          <a:p>
            <a:pPr marL="628650" lvl="1" indent="-171450">
              <a:lnSpc>
                <a:spcPct val="150000"/>
              </a:lnSpc>
              <a:buFont typeface="Wingdings" panose="05000000000000000000" pitchFamily="2" charset="2"/>
              <a:buChar char="§"/>
            </a:pPr>
            <a:r>
              <a:rPr lang="ko-KR" altLang="en-US" sz="1200">
                <a:latin typeface="+mn-ea"/>
              </a:rPr>
              <a:t>참조 방식</a:t>
            </a:r>
            <a:endParaRPr lang="en-US" altLang="ko-KR" sz="1200">
              <a:latin typeface="+mn-ea"/>
            </a:endParaRPr>
          </a:p>
          <a:p>
            <a:pPr marL="1085850" lvl="2" indent="-171450">
              <a:lnSpc>
                <a:spcPct val="150000"/>
              </a:lnSpc>
              <a:buFont typeface="Wingdings" panose="05000000000000000000" pitchFamily="2" charset="2"/>
              <a:buChar char="§"/>
            </a:pPr>
            <a:r>
              <a:rPr lang="en-US" altLang="ko-KR" sz="1200" b="1">
                <a:latin typeface="+mn-ea"/>
              </a:rPr>
              <a:t>getDeclaredMethods</a:t>
            </a:r>
          </a:p>
          <a:p>
            <a:pPr marL="1543050" lvl="3" indent="-171450">
              <a:lnSpc>
                <a:spcPct val="150000"/>
              </a:lnSpc>
              <a:buFont typeface="Wingdings" panose="05000000000000000000" pitchFamily="2" charset="2"/>
              <a:buChar char="§"/>
            </a:pPr>
            <a:r>
              <a:rPr lang="en-US" altLang="ko-KR" sz="1200"/>
              <a:t>private </a:t>
            </a:r>
            <a:r>
              <a:rPr lang="ko-KR" altLang="en-US" sz="1200"/>
              <a:t>접근 제어자를 가진 필드</a:t>
            </a:r>
            <a:r>
              <a:rPr lang="en-US" altLang="ko-KR" sz="1200"/>
              <a:t> </a:t>
            </a:r>
            <a:r>
              <a:rPr lang="ko-KR" altLang="en-US" sz="1200"/>
              <a:t>포함</a:t>
            </a:r>
            <a:endParaRPr lang="en-US" altLang="ko-KR" sz="1200" b="1">
              <a:latin typeface="+mn-ea"/>
            </a:endParaRPr>
          </a:p>
          <a:p>
            <a:pPr marL="1543050" lvl="3" indent="-171450">
              <a:lnSpc>
                <a:spcPct val="150000"/>
              </a:lnSpc>
              <a:buFont typeface="Wingdings" panose="05000000000000000000" pitchFamily="2" charset="2"/>
              <a:buChar char="§"/>
            </a:pPr>
            <a:r>
              <a:rPr lang="en-US" altLang="ko-KR" sz="1200">
                <a:latin typeface="+mn-ea"/>
              </a:rPr>
              <a:t>Method[] methods = clazz.getDeclaredMethods();</a:t>
            </a:r>
          </a:p>
          <a:p>
            <a:pPr marL="1085850" lvl="2" indent="-171450">
              <a:lnSpc>
                <a:spcPct val="150000"/>
              </a:lnSpc>
              <a:buFont typeface="Wingdings" panose="05000000000000000000" pitchFamily="2" charset="2"/>
              <a:buChar char="§"/>
            </a:pPr>
            <a:r>
              <a:rPr lang="en-US" altLang="ko-KR" sz="1200" b="1">
                <a:latin typeface="+mn-ea"/>
              </a:rPr>
              <a:t>getDeclaredMethod(String methodName, Class&lt;?&gt;... parameterTypes)</a:t>
            </a:r>
          </a:p>
          <a:p>
            <a:pPr marL="1543050" lvl="3" indent="-171450">
              <a:lnSpc>
                <a:spcPct val="150000"/>
              </a:lnSpc>
              <a:buFont typeface="Wingdings" panose="05000000000000000000" pitchFamily="2" charset="2"/>
              <a:buChar char="§"/>
            </a:pPr>
            <a:r>
              <a:rPr lang="en-US" altLang="ko-KR" sz="1200">
                <a:latin typeface="+mn-ea"/>
              </a:rPr>
              <a:t>Method method = clazz.getDeclaredMethod("add", int.class, Object.class);</a:t>
            </a:r>
          </a:p>
          <a:p>
            <a:pPr marL="1085850" lvl="2" indent="-171450">
              <a:lnSpc>
                <a:spcPct val="150000"/>
              </a:lnSpc>
              <a:buFont typeface="Wingdings" panose="05000000000000000000" pitchFamily="2" charset="2"/>
              <a:buChar char="§"/>
            </a:pPr>
            <a:r>
              <a:rPr lang="en-US" altLang="ko-KR" sz="1200" b="1">
                <a:latin typeface="+mn-ea"/>
              </a:rPr>
              <a:t>getMethods()</a:t>
            </a:r>
          </a:p>
          <a:p>
            <a:pPr marL="1543050" lvl="3" indent="-171450">
              <a:lnSpc>
                <a:spcPct val="150000"/>
              </a:lnSpc>
              <a:buFont typeface="Wingdings" panose="05000000000000000000" pitchFamily="2" charset="2"/>
              <a:buChar char="§"/>
            </a:pPr>
            <a:r>
              <a:rPr lang="en-US" altLang="ko-KR" sz="1200"/>
              <a:t>public </a:t>
            </a:r>
            <a:r>
              <a:rPr lang="ko-KR" altLang="en-US" sz="1200"/>
              <a:t>접근 제어자를 가진 필드만</a:t>
            </a:r>
            <a:r>
              <a:rPr lang="en-US" altLang="ko-KR" sz="1200"/>
              <a:t> </a:t>
            </a:r>
            <a:r>
              <a:rPr lang="ko-KR" altLang="en-US" sz="1200"/>
              <a:t>참조가능</a:t>
            </a:r>
            <a:endParaRPr lang="en-US" altLang="ko-KR" sz="1200" b="1">
              <a:latin typeface="+mn-ea"/>
            </a:endParaRPr>
          </a:p>
          <a:p>
            <a:pPr marL="1543050" lvl="3" indent="-171450">
              <a:lnSpc>
                <a:spcPct val="150000"/>
              </a:lnSpc>
              <a:buFont typeface="Wingdings" panose="05000000000000000000" pitchFamily="2" charset="2"/>
              <a:buChar char="§"/>
            </a:pPr>
            <a:r>
              <a:rPr lang="en-US" altLang="ko-KR" sz="1200">
                <a:latin typeface="+mn-ea"/>
              </a:rPr>
              <a:t>Method[] publicMethods = clazz.getMethods();</a:t>
            </a:r>
            <a:r>
              <a:rPr lang="en-US" altLang="ko-KR" sz="1200"/>
              <a:t> (public </a:t>
            </a:r>
            <a:r>
              <a:rPr lang="ko-KR" altLang="en-US" sz="1200"/>
              <a:t>접근 제어자를 가진 필드만</a:t>
            </a:r>
            <a:r>
              <a:rPr lang="en-US" altLang="ko-KR" sz="1200"/>
              <a:t>)</a:t>
            </a:r>
            <a:endParaRPr lang="en-US" altLang="ko-KR" sz="1200">
              <a:latin typeface="+mn-ea"/>
            </a:endParaRPr>
          </a:p>
          <a:p>
            <a:pPr lvl="2">
              <a:lnSpc>
                <a:spcPct val="150000"/>
              </a:lnSpc>
            </a:pPr>
            <a:endParaRPr lang="en-US" altLang="ko-KR" sz="1200">
              <a:latin typeface="+mn-ea"/>
            </a:endParaRPr>
          </a:p>
          <a:p>
            <a:pPr marL="171450" indent="-171450">
              <a:lnSpc>
                <a:spcPct val="150000"/>
              </a:lnSpc>
              <a:buFont typeface="Arial" panose="020B0604020202020204" pitchFamily="34" charset="0"/>
              <a:buChar char="•"/>
            </a:pPr>
            <a:r>
              <a:rPr lang="en-US" altLang="ko-KR" sz="1400" b="1">
                <a:latin typeface="+mn-ea"/>
              </a:rPr>
              <a:t>Constructor </a:t>
            </a:r>
          </a:p>
          <a:p>
            <a:pPr marL="628650" lvl="1" indent="-171450">
              <a:lnSpc>
                <a:spcPct val="150000"/>
              </a:lnSpc>
              <a:buFont typeface="Wingdings" panose="05000000000000000000" pitchFamily="2" charset="2"/>
              <a:buChar char="§"/>
            </a:pPr>
            <a:r>
              <a:rPr lang="ko-KR" altLang="en-US" sz="1200"/>
              <a:t>클래스의 생성자를 나타내며 생성자 정보 조회 및 객체 생성에 사용된다</a:t>
            </a:r>
            <a:endParaRPr lang="en-US" altLang="ko-KR" sz="1200"/>
          </a:p>
          <a:p>
            <a:pPr marL="628650" lvl="1" indent="-171450">
              <a:lnSpc>
                <a:spcPct val="150000"/>
              </a:lnSpc>
              <a:buFont typeface="Wingdings" panose="05000000000000000000" pitchFamily="2" charset="2"/>
              <a:buChar char="§"/>
            </a:pPr>
            <a:r>
              <a:rPr lang="ko-KR" altLang="en-US" sz="1200">
                <a:latin typeface="+mn-ea"/>
              </a:rPr>
              <a:t>참조 방식</a:t>
            </a:r>
            <a:endParaRPr lang="en-US" altLang="ko-KR" sz="1200">
              <a:latin typeface="+mn-ea"/>
            </a:endParaRPr>
          </a:p>
          <a:p>
            <a:pPr marL="1085850" lvl="2" indent="-171450">
              <a:lnSpc>
                <a:spcPct val="150000"/>
              </a:lnSpc>
              <a:buFont typeface="Wingdings" panose="05000000000000000000" pitchFamily="2" charset="2"/>
              <a:buChar char="§"/>
            </a:pPr>
            <a:r>
              <a:rPr lang="en-US" altLang="ko-KR" sz="1200" b="1">
                <a:latin typeface="+mn-ea"/>
              </a:rPr>
              <a:t>getDeclaredConstructors() -</a:t>
            </a:r>
            <a:r>
              <a:rPr lang="en-US" altLang="ko-KR" sz="1200"/>
              <a:t> private </a:t>
            </a:r>
            <a:r>
              <a:rPr lang="ko-KR" altLang="en-US" sz="1200"/>
              <a:t>접근 제어자를 가진 필드</a:t>
            </a:r>
            <a:r>
              <a:rPr lang="en-US" altLang="ko-KR" sz="1200"/>
              <a:t> </a:t>
            </a:r>
            <a:r>
              <a:rPr lang="ko-KR" altLang="en-US" sz="1200"/>
              <a:t>포함</a:t>
            </a:r>
            <a:endParaRPr lang="en-US" altLang="ko-KR" sz="1200" b="1">
              <a:latin typeface="+mn-ea"/>
            </a:endParaRPr>
          </a:p>
          <a:p>
            <a:pPr marL="1543050" lvl="3" indent="-171450">
              <a:lnSpc>
                <a:spcPct val="150000"/>
              </a:lnSpc>
              <a:buFont typeface="Wingdings" panose="05000000000000000000" pitchFamily="2" charset="2"/>
              <a:buChar char="§"/>
            </a:pPr>
            <a:r>
              <a:rPr lang="en-US" altLang="ko-KR" sz="1200"/>
              <a:t>Constructor&lt;?&gt;[] constructors = clazz.getDeclaredConstructors();</a:t>
            </a:r>
          </a:p>
          <a:p>
            <a:pPr marL="1085850" lvl="2" indent="-171450">
              <a:lnSpc>
                <a:spcPct val="150000"/>
              </a:lnSpc>
              <a:buFont typeface="Wingdings" panose="05000000000000000000" pitchFamily="2" charset="2"/>
              <a:buChar char="§"/>
            </a:pPr>
            <a:r>
              <a:rPr lang="en-US" altLang="ko-KR" sz="1200" b="1"/>
              <a:t>getDeclaredConstructor(Class&lt;?&gt;... parameterTypes)</a:t>
            </a:r>
          </a:p>
          <a:p>
            <a:pPr marL="1543050" lvl="3" indent="-171450">
              <a:lnSpc>
                <a:spcPct val="150000"/>
              </a:lnSpc>
              <a:buFont typeface="Wingdings" panose="05000000000000000000" pitchFamily="2" charset="2"/>
              <a:buChar char="§"/>
            </a:pPr>
            <a:r>
              <a:rPr lang="en-US" altLang="ko-KR" sz="1200"/>
              <a:t>Constructor&lt;?&gt; constructor = clazz.getDeclaredConstructor(String.class);</a:t>
            </a:r>
          </a:p>
          <a:p>
            <a:pPr marL="1085850" lvl="2" indent="-171450">
              <a:lnSpc>
                <a:spcPct val="150000"/>
              </a:lnSpc>
              <a:buFont typeface="Wingdings" panose="05000000000000000000" pitchFamily="2" charset="2"/>
              <a:buChar char="§"/>
            </a:pPr>
            <a:r>
              <a:rPr lang="en-US" altLang="ko-KR" sz="1200" b="1"/>
              <a:t>getConstructors() - </a:t>
            </a:r>
            <a:r>
              <a:rPr lang="en-US" altLang="ko-KR" sz="1200"/>
              <a:t>public </a:t>
            </a:r>
            <a:r>
              <a:rPr lang="ko-KR" altLang="en-US" sz="1200"/>
              <a:t>접근 제어자를 가진 필드만</a:t>
            </a:r>
            <a:r>
              <a:rPr lang="en-US" altLang="ko-KR" sz="1200"/>
              <a:t> </a:t>
            </a:r>
            <a:r>
              <a:rPr lang="ko-KR" altLang="en-US" sz="1200"/>
              <a:t>참조가능</a:t>
            </a:r>
            <a:endParaRPr lang="en-US" altLang="ko-KR" sz="1200" b="1"/>
          </a:p>
          <a:p>
            <a:pPr marL="1543050" lvl="3" indent="-171450">
              <a:lnSpc>
                <a:spcPct val="150000"/>
              </a:lnSpc>
              <a:buFont typeface="Wingdings" panose="05000000000000000000" pitchFamily="2" charset="2"/>
              <a:buChar char="§"/>
            </a:pPr>
            <a:r>
              <a:rPr lang="en-US" altLang="ko-KR" sz="1200"/>
              <a:t>Constructor&lt;?&gt;[] publicConstructors = clazz.getConstructors();; (public </a:t>
            </a:r>
            <a:r>
              <a:rPr lang="ko-KR" altLang="en-US" sz="1200"/>
              <a:t>접근 제어자를 가진 필드만</a:t>
            </a:r>
            <a:r>
              <a:rPr lang="en-US" altLang="ko-KR" sz="1200"/>
              <a:t>)</a:t>
            </a:r>
            <a:endParaRPr lang="en-US" altLang="ko-KR" sz="1200">
              <a:latin typeface="+mn-ea"/>
            </a:endParaRPr>
          </a:p>
        </p:txBody>
      </p:sp>
    </p:spTree>
    <p:extLst>
      <p:ext uri="{BB962C8B-B14F-4D97-AF65-F5344CB8AC3E}">
        <p14:creationId xmlns:p14="http://schemas.microsoft.com/office/powerpoint/2010/main" val="185852334"/>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7B3DAD-4999-91C4-F382-17BD7E4C9488}"/>
            </a:ext>
          </a:extLst>
        </p:cNvPr>
        <p:cNvGrpSpPr/>
        <p:nvPr/>
      </p:nvGrpSpPr>
      <p:grpSpPr>
        <a:xfrm>
          <a:off x="0" y="0"/>
          <a:ext cx="0" cy="0"/>
          <a:chOff x="0" y="0"/>
          <a:chExt cx="0" cy="0"/>
        </a:xfrm>
      </p:grpSpPr>
      <p:sp>
        <p:nvSpPr>
          <p:cNvPr id="2" name="직사각형 1">
            <a:extLst>
              <a:ext uri="{FF2B5EF4-FFF2-40B4-BE49-F238E27FC236}">
                <a16:creationId xmlns:a16="http://schemas.microsoft.com/office/drawing/2014/main" id="{6F993256-BEC5-B57F-1540-343D38A69A19}"/>
              </a:ext>
            </a:extLst>
          </p:cNvPr>
          <p:cNvSpPr/>
          <p:nvPr/>
        </p:nvSpPr>
        <p:spPr>
          <a:xfrm>
            <a:off x="253989" y="304777"/>
            <a:ext cx="2710999"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각 클래스의 주요 </a:t>
            </a:r>
            <a:r>
              <a:rPr lang="en-US" altLang="ko-KR" b="1">
                <a:solidFill>
                  <a:schemeClr val="accent1">
                    <a:lumMod val="75000"/>
                  </a:schemeClr>
                </a:solidFill>
                <a:latin typeface="+mn-ea"/>
              </a:rPr>
              <a:t>API</a:t>
            </a:r>
            <a:endParaRPr lang="ko-KR" altLang="en-US" b="1">
              <a:solidFill>
                <a:schemeClr val="accent1">
                  <a:lumMod val="75000"/>
                </a:schemeClr>
              </a:solidFill>
              <a:latin typeface="+mn-ea"/>
            </a:endParaRPr>
          </a:p>
        </p:txBody>
      </p:sp>
      <p:graphicFrame>
        <p:nvGraphicFramePr>
          <p:cNvPr id="4" name="표 3">
            <a:extLst>
              <a:ext uri="{FF2B5EF4-FFF2-40B4-BE49-F238E27FC236}">
                <a16:creationId xmlns:a16="http://schemas.microsoft.com/office/drawing/2014/main" id="{2340A33D-9421-EAA1-87A2-1E92F4183349}"/>
              </a:ext>
            </a:extLst>
          </p:cNvPr>
          <p:cNvGraphicFramePr>
            <a:graphicFrameLocks noGrp="1"/>
          </p:cNvGraphicFramePr>
          <p:nvPr>
            <p:extLst>
              <p:ext uri="{D42A27DB-BD31-4B8C-83A1-F6EECF244321}">
                <p14:modId xmlns:p14="http://schemas.microsoft.com/office/powerpoint/2010/main" val="2971995838"/>
              </p:ext>
            </p:extLst>
          </p:nvPr>
        </p:nvGraphicFramePr>
        <p:xfrm>
          <a:off x="565484" y="879809"/>
          <a:ext cx="11309685" cy="5673412"/>
        </p:xfrm>
        <a:graphic>
          <a:graphicData uri="http://schemas.openxmlformats.org/drawingml/2006/table">
            <a:tbl>
              <a:tblPr>
                <a:tableStyleId>{5C22544A-7EE6-4342-B048-85BDC9FD1C3A}</a:tableStyleId>
              </a:tblPr>
              <a:tblGrid>
                <a:gridCol w="2484521">
                  <a:extLst>
                    <a:ext uri="{9D8B030D-6E8A-4147-A177-3AD203B41FA5}">
                      <a16:colId xmlns:a16="http://schemas.microsoft.com/office/drawing/2014/main" val="2542564053"/>
                    </a:ext>
                  </a:extLst>
                </a:gridCol>
                <a:gridCol w="3916279">
                  <a:extLst>
                    <a:ext uri="{9D8B030D-6E8A-4147-A177-3AD203B41FA5}">
                      <a16:colId xmlns:a16="http://schemas.microsoft.com/office/drawing/2014/main" val="3167363350"/>
                    </a:ext>
                  </a:extLst>
                </a:gridCol>
                <a:gridCol w="4908885">
                  <a:extLst>
                    <a:ext uri="{9D8B030D-6E8A-4147-A177-3AD203B41FA5}">
                      <a16:colId xmlns:a16="http://schemas.microsoft.com/office/drawing/2014/main" val="2227053379"/>
                    </a:ext>
                  </a:extLst>
                </a:gridCol>
              </a:tblGrid>
              <a:tr h="395915">
                <a:tc>
                  <a:txBody>
                    <a:bodyPr/>
                    <a:lstStyle/>
                    <a:p>
                      <a:pPr algn="ctr" fontAlgn="ctr"/>
                      <a:r>
                        <a:rPr lang="ko-KR" altLang="en-US" sz="1200" b="1" u="none" strike="noStrike">
                          <a:effectLst/>
                          <a:latin typeface="+mn-lt"/>
                        </a:rPr>
                        <a:t>클래스</a:t>
                      </a:r>
                      <a:endParaRPr lang="ko-KR" altLang="en-US" sz="1200" b="1" i="0" u="none" strike="noStrike">
                        <a:solidFill>
                          <a:srgbClr val="000000"/>
                        </a:solidFill>
                        <a:effectLst/>
                        <a:latin typeface="+mn-lt"/>
                        <a:ea typeface="맑은 고딕" panose="020B0503020000020004" pitchFamily="50" charset="-127"/>
                      </a:endParaRPr>
                    </a:p>
                  </a:txBody>
                  <a:tcPr marL="4364" marR="4364" marT="4364" marB="0" anchor="ctr">
                    <a:solidFill>
                      <a:schemeClr val="accent5">
                        <a:lumMod val="20000"/>
                        <a:lumOff val="80000"/>
                      </a:schemeClr>
                    </a:solidFill>
                  </a:tcPr>
                </a:tc>
                <a:tc>
                  <a:txBody>
                    <a:bodyPr/>
                    <a:lstStyle/>
                    <a:p>
                      <a:pPr algn="ctr" fontAlgn="ctr"/>
                      <a:r>
                        <a:rPr lang="ko-KR" altLang="en-US" sz="1200" b="1" u="none" strike="noStrike">
                          <a:effectLst/>
                          <a:latin typeface="+mn-lt"/>
                        </a:rPr>
                        <a:t>메서드</a:t>
                      </a:r>
                      <a:endParaRPr lang="ko-KR" altLang="en-US" sz="1200" b="1" i="0" u="none" strike="noStrike">
                        <a:solidFill>
                          <a:srgbClr val="000000"/>
                        </a:solidFill>
                        <a:effectLst/>
                        <a:latin typeface="+mn-lt"/>
                        <a:ea typeface="맑은 고딕" panose="020B0503020000020004" pitchFamily="50" charset="-127"/>
                      </a:endParaRPr>
                    </a:p>
                  </a:txBody>
                  <a:tcPr marL="4364" marR="4364" marT="4364" marB="0" anchor="ctr">
                    <a:solidFill>
                      <a:schemeClr val="accent5">
                        <a:lumMod val="20000"/>
                        <a:lumOff val="80000"/>
                      </a:schemeClr>
                    </a:solidFill>
                  </a:tcPr>
                </a:tc>
                <a:tc>
                  <a:txBody>
                    <a:bodyPr/>
                    <a:lstStyle/>
                    <a:p>
                      <a:pPr algn="ctr" fontAlgn="ctr"/>
                      <a:r>
                        <a:rPr lang="ko-KR" altLang="en-US" sz="1200" b="1" u="none" strike="noStrike">
                          <a:effectLst/>
                          <a:latin typeface="+mn-lt"/>
                        </a:rPr>
                        <a:t>설명</a:t>
                      </a:r>
                      <a:endParaRPr lang="ko-KR" altLang="en-US" sz="1200" b="1" i="0" u="none" strike="noStrike">
                        <a:solidFill>
                          <a:srgbClr val="000000"/>
                        </a:solidFill>
                        <a:effectLst/>
                        <a:latin typeface="+mn-lt"/>
                        <a:ea typeface="맑은 고딕" panose="020B0503020000020004" pitchFamily="50" charset="-127"/>
                      </a:endParaRPr>
                    </a:p>
                  </a:txBody>
                  <a:tcPr marL="4364" marR="4364" marT="4364" marB="0" anchor="ctr">
                    <a:solidFill>
                      <a:schemeClr val="accent5">
                        <a:lumMod val="20000"/>
                        <a:lumOff val="80000"/>
                      </a:schemeClr>
                    </a:solidFill>
                  </a:tcPr>
                </a:tc>
                <a:extLst>
                  <a:ext uri="{0D108BD9-81ED-4DB2-BD59-A6C34878D82A}">
                    <a16:rowId xmlns:a16="http://schemas.microsoft.com/office/drawing/2014/main" val="3814851163"/>
                  </a:ext>
                </a:extLst>
              </a:tr>
              <a:tr h="277763">
                <a:tc rowSpan="4">
                  <a:txBody>
                    <a:bodyPr/>
                    <a:lstStyle/>
                    <a:p>
                      <a:pPr algn="ctr" fontAlgn="ctr"/>
                      <a:r>
                        <a:rPr lang="en-US" sz="1200" b="1" u="none" strike="noStrike">
                          <a:effectLst/>
                          <a:latin typeface="+mn-lt"/>
                        </a:rPr>
                        <a:t>Class</a:t>
                      </a:r>
                      <a:endParaRPr lang="en-US" sz="1200" b="1"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tc>
                  <a:txBody>
                    <a:bodyPr/>
                    <a:lstStyle/>
                    <a:p>
                      <a:pPr algn="l" fontAlgn="ctr"/>
                      <a:r>
                        <a:rPr lang="en-US" sz="1200" u="none" strike="noStrike">
                          <a:effectLst/>
                          <a:latin typeface="+mn-lt"/>
                        </a:rPr>
                        <a:t>getDeclaredFields()</a:t>
                      </a:r>
                      <a:endParaRPr lang="en-US" sz="1200" b="0"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tc>
                  <a:txBody>
                    <a:bodyPr/>
                    <a:lstStyle/>
                    <a:p>
                      <a:pPr algn="l" fontAlgn="ctr"/>
                      <a:r>
                        <a:rPr lang="ko-KR" altLang="en-US" sz="1200" u="none" strike="noStrike">
                          <a:effectLst/>
                          <a:latin typeface="+mn-lt"/>
                        </a:rPr>
                        <a:t>모든 필드 가져오기</a:t>
                      </a:r>
                      <a:endParaRPr lang="ko-KR" altLang="en-US" sz="1200" b="0"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extLst>
                  <a:ext uri="{0D108BD9-81ED-4DB2-BD59-A6C34878D82A}">
                    <a16:rowId xmlns:a16="http://schemas.microsoft.com/office/drawing/2014/main" val="138211880"/>
                  </a:ext>
                </a:extLst>
              </a:tr>
              <a:tr h="277763">
                <a:tc vMerge="1">
                  <a:txBody>
                    <a:bodyPr/>
                    <a:lstStyle/>
                    <a:p>
                      <a:pPr algn="ctr" fontAlgn="ctr"/>
                      <a:endParaRPr lang="ko-KR" altLang="en-US" sz="1200" b="1"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tc>
                  <a:txBody>
                    <a:bodyPr/>
                    <a:lstStyle/>
                    <a:p>
                      <a:pPr algn="l" fontAlgn="ctr"/>
                      <a:r>
                        <a:rPr lang="en-US" sz="1200" u="none" strike="noStrike">
                          <a:effectLst/>
                          <a:latin typeface="+mn-lt"/>
                        </a:rPr>
                        <a:t>getDeclaredMethods()</a:t>
                      </a:r>
                      <a:endParaRPr lang="en-US" sz="1200" b="0"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tc>
                  <a:txBody>
                    <a:bodyPr/>
                    <a:lstStyle/>
                    <a:p>
                      <a:pPr algn="l" fontAlgn="ctr"/>
                      <a:r>
                        <a:rPr lang="ko-KR" altLang="en-US" sz="1200" u="none" strike="noStrike">
                          <a:effectLst/>
                          <a:latin typeface="+mn-lt"/>
                        </a:rPr>
                        <a:t>모든 메서드 가져오기</a:t>
                      </a:r>
                      <a:endParaRPr lang="ko-KR" altLang="en-US" sz="1200" b="0"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extLst>
                  <a:ext uri="{0D108BD9-81ED-4DB2-BD59-A6C34878D82A}">
                    <a16:rowId xmlns:a16="http://schemas.microsoft.com/office/drawing/2014/main" val="589430394"/>
                  </a:ext>
                </a:extLst>
              </a:tr>
              <a:tr h="277763">
                <a:tc vMerge="1">
                  <a:txBody>
                    <a:bodyPr/>
                    <a:lstStyle/>
                    <a:p>
                      <a:pPr algn="ctr" fontAlgn="ctr"/>
                      <a:endParaRPr lang="ko-KR" altLang="en-US" sz="1200" b="1"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tc>
                  <a:txBody>
                    <a:bodyPr/>
                    <a:lstStyle/>
                    <a:p>
                      <a:pPr algn="l" fontAlgn="ctr"/>
                      <a:r>
                        <a:rPr lang="en-US" sz="1200" u="none" strike="noStrike">
                          <a:effectLst/>
                          <a:latin typeface="+mn-lt"/>
                        </a:rPr>
                        <a:t>getDeclaredConstructors()</a:t>
                      </a:r>
                      <a:endParaRPr lang="en-US" sz="1200" b="0"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tc>
                  <a:txBody>
                    <a:bodyPr/>
                    <a:lstStyle/>
                    <a:p>
                      <a:pPr algn="l" fontAlgn="ctr"/>
                      <a:r>
                        <a:rPr lang="ko-KR" altLang="en-US" sz="1200" u="none" strike="noStrike">
                          <a:effectLst/>
                          <a:latin typeface="+mn-lt"/>
                        </a:rPr>
                        <a:t>모든 생성자 가져오기</a:t>
                      </a:r>
                      <a:endParaRPr lang="ko-KR" altLang="en-US" sz="1200" b="0"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extLst>
                  <a:ext uri="{0D108BD9-81ED-4DB2-BD59-A6C34878D82A}">
                    <a16:rowId xmlns:a16="http://schemas.microsoft.com/office/drawing/2014/main" val="1957134720"/>
                  </a:ext>
                </a:extLst>
              </a:tr>
              <a:tr h="277763">
                <a:tc vMerge="1">
                  <a:txBody>
                    <a:bodyPr/>
                    <a:lstStyle/>
                    <a:p>
                      <a:pPr algn="ctr" fontAlgn="ctr"/>
                      <a:endParaRPr lang="ko-KR" altLang="en-US" sz="1200" b="1"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tc>
                  <a:txBody>
                    <a:bodyPr/>
                    <a:lstStyle/>
                    <a:p>
                      <a:pPr algn="l" fontAlgn="ctr"/>
                      <a:r>
                        <a:rPr lang="en-US" sz="1200" u="none" strike="noStrike">
                          <a:effectLst/>
                          <a:latin typeface="+mn-lt"/>
                        </a:rPr>
                        <a:t>forName(String name)</a:t>
                      </a:r>
                      <a:endParaRPr lang="en-US" sz="1200" b="0"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tc>
                  <a:txBody>
                    <a:bodyPr/>
                    <a:lstStyle/>
                    <a:p>
                      <a:pPr algn="l" fontAlgn="ctr"/>
                      <a:r>
                        <a:rPr lang="ko-KR" altLang="en-US" sz="1200" u="none" strike="noStrike">
                          <a:effectLst/>
                          <a:latin typeface="+mn-lt"/>
                        </a:rPr>
                        <a:t>클래스 이름으로 </a:t>
                      </a:r>
                      <a:r>
                        <a:rPr lang="en-US" altLang="ko-KR" sz="1200" u="none" strike="noStrike">
                          <a:effectLst/>
                          <a:latin typeface="+mn-lt"/>
                        </a:rPr>
                        <a:t>Class</a:t>
                      </a:r>
                      <a:r>
                        <a:rPr lang="ko-KR" altLang="en-US" sz="1200" u="none" strike="noStrike">
                          <a:effectLst/>
                          <a:latin typeface="+mn-lt"/>
                        </a:rPr>
                        <a:t> 객체 가져오기</a:t>
                      </a:r>
                      <a:endParaRPr lang="ko-KR" altLang="en-US" sz="1200" b="0"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extLst>
                  <a:ext uri="{0D108BD9-81ED-4DB2-BD59-A6C34878D82A}">
                    <a16:rowId xmlns:a16="http://schemas.microsoft.com/office/drawing/2014/main" val="1173111357"/>
                  </a:ext>
                </a:extLst>
              </a:tr>
              <a:tr h="277763">
                <a:tc>
                  <a:txBody>
                    <a:bodyPr/>
                    <a:lstStyle/>
                    <a:p>
                      <a:pPr algn="ctr" fontAlgn="ctr"/>
                      <a:endParaRPr lang="ko-KR" altLang="en-US" sz="1200" b="1"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tc>
                  <a:txBody>
                    <a:bodyPr/>
                    <a:lstStyle/>
                    <a:p>
                      <a:pPr algn="l" fontAlgn="ctr"/>
                      <a:endParaRPr lang="en-US" sz="1200" b="0"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tc>
                  <a:txBody>
                    <a:bodyPr/>
                    <a:lstStyle/>
                    <a:p>
                      <a:pPr algn="l" fontAlgn="ctr"/>
                      <a:endParaRPr lang="ko-KR" altLang="en-US" sz="1200" b="0"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extLst>
                  <a:ext uri="{0D108BD9-81ED-4DB2-BD59-A6C34878D82A}">
                    <a16:rowId xmlns:a16="http://schemas.microsoft.com/office/drawing/2014/main" val="289248860"/>
                  </a:ext>
                </a:extLst>
              </a:tr>
              <a:tr h="277763">
                <a:tc rowSpan="5">
                  <a:txBody>
                    <a:bodyPr/>
                    <a:lstStyle/>
                    <a:p>
                      <a:pPr algn="ctr" fontAlgn="ctr"/>
                      <a:r>
                        <a:rPr lang="en-US" sz="1200" b="1" u="none" strike="noStrike">
                          <a:effectLst/>
                          <a:latin typeface="+mn-lt"/>
                        </a:rPr>
                        <a:t>Field</a:t>
                      </a:r>
                      <a:endParaRPr lang="en-US" sz="1200" b="1"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tc>
                  <a:txBody>
                    <a:bodyPr/>
                    <a:lstStyle/>
                    <a:p>
                      <a:pPr algn="l" fontAlgn="ctr"/>
                      <a:r>
                        <a:rPr lang="en-US" sz="1200" u="none" strike="noStrike">
                          <a:effectLst/>
                          <a:latin typeface="+mn-lt"/>
                        </a:rPr>
                        <a:t>getName()</a:t>
                      </a:r>
                      <a:endParaRPr lang="en-US" sz="1200" b="0"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tc>
                  <a:txBody>
                    <a:bodyPr/>
                    <a:lstStyle/>
                    <a:p>
                      <a:pPr algn="l" fontAlgn="ctr"/>
                      <a:r>
                        <a:rPr lang="ko-KR" altLang="en-US" sz="1200" u="none" strike="noStrike">
                          <a:effectLst/>
                          <a:latin typeface="+mn-lt"/>
                        </a:rPr>
                        <a:t>필드 이름 가져오기</a:t>
                      </a:r>
                      <a:endParaRPr lang="ko-KR" altLang="en-US" sz="1200" b="0"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extLst>
                  <a:ext uri="{0D108BD9-81ED-4DB2-BD59-A6C34878D82A}">
                    <a16:rowId xmlns:a16="http://schemas.microsoft.com/office/drawing/2014/main" val="2280812568"/>
                  </a:ext>
                </a:extLst>
              </a:tr>
              <a:tr h="277763">
                <a:tc vMerge="1">
                  <a:txBody>
                    <a:bodyPr/>
                    <a:lstStyle/>
                    <a:p>
                      <a:pPr algn="ctr" fontAlgn="ctr"/>
                      <a:endParaRPr lang="ko-KR" altLang="en-US" sz="1200" b="1"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tc>
                  <a:txBody>
                    <a:bodyPr/>
                    <a:lstStyle/>
                    <a:p>
                      <a:pPr algn="l" fontAlgn="ctr"/>
                      <a:r>
                        <a:rPr lang="en-US" sz="1200" u="none" strike="noStrike">
                          <a:effectLst/>
                          <a:latin typeface="+mn-lt"/>
                        </a:rPr>
                        <a:t>getType()</a:t>
                      </a:r>
                      <a:endParaRPr lang="en-US" sz="1200" b="0"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tc>
                  <a:txBody>
                    <a:bodyPr/>
                    <a:lstStyle/>
                    <a:p>
                      <a:pPr algn="l" fontAlgn="ctr"/>
                      <a:r>
                        <a:rPr lang="ko-KR" altLang="en-US" sz="1200" u="none" strike="noStrike">
                          <a:effectLst/>
                          <a:latin typeface="+mn-lt"/>
                        </a:rPr>
                        <a:t>필드 타입 가져오기</a:t>
                      </a:r>
                      <a:endParaRPr lang="ko-KR" altLang="en-US" sz="1200" b="0"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extLst>
                  <a:ext uri="{0D108BD9-81ED-4DB2-BD59-A6C34878D82A}">
                    <a16:rowId xmlns:a16="http://schemas.microsoft.com/office/drawing/2014/main" val="1562321341"/>
                  </a:ext>
                </a:extLst>
              </a:tr>
              <a:tr h="277763">
                <a:tc vMerge="1">
                  <a:txBody>
                    <a:bodyPr/>
                    <a:lstStyle/>
                    <a:p>
                      <a:pPr algn="ctr" fontAlgn="ctr"/>
                      <a:endParaRPr lang="ko-KR" altLang="en-US" sz="1200" b="1"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tc>
                  <a:txBody>
                    <a:bodyPr/>
                    <a:lstStyle/>
                    <a:p>
                      <a:pPr algn="l" fontAlgn="ctr"/>
                      <a:r>
                        <a:rPr lang="en-US" sz="1200" u="none" strike="noStrike">
                          <a:effectLst/>
                          <a:latin typeface="+mn-lt"/>
                        </a:rPr>
                        <a:t>setAccessible(boolean flag)</a:t>
                      </a:r>
                      <a:endParaRPr lang="en-US" sz="1200" b="0"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tc>
                  <a:txBody>
                    <a:bodyPr/>
                    <a:lstStyle/>
                    <a:p>
                      <a:pPr algn="l" fontAlgn="ctr"/>
                      <a:r>
                        <a:rPr lang="ko-KR" altLang="en-US" sz="1200" u="none" strike="noStrike">
                          <a:effectLst/>
                          <a:latin typeface="+mn-lt"/>
                        </a:rPr>
                        <a:t>접근 제어자 무시 설정</a:t>
                      </a:r>
                      <a:endParaRPr lang="ko-KR" altLang="en-US" sz="1200" b="0"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extLst>
                  <a:ext uri="{0D108BD9-81ED-4DB2-BD59-A6C34878D82A}">
                    <a16:rowId xmlns:a16="http://schemas.microsoft.com/office/drawing/2014/main" val="1548478689"/>
                  </a:ext>
                </a:extLst>
              </a:tr>
              <a:tr h="277763">
                <a:tc vMerge="1">
                  <a:txBody>
                    <a:bodyPr/>
                    <a:lstStyle/>
                    <a:p>
                      <a:pPr algn="ctr" fontAlgn="ctr"/>
                      <a:endParaRPr lang="ko-KR" altLang="en-US" sz="1200" b="1"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tc>
                  <a:txBody>
                    <a:bodyPr/>
                    <a:lstStyle/>
                    <a:p>
                      <a:pPr algn="l" fontAlgn="ctr"/>
                      <a:r>
                        <a:rPr lang="en-US" sz="1200" u="none" strike="noStrike">
                          <a:effectLst/>
                          <a:latin typeface="+mn-lt"/>
                        </a:rPr>
                        <a:t>get(Object obj)</a:t>
                      </a:r>
                      <a:endParaRPr lang="en-US" sz="1200" b="0"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tc>
                  <a:txBody>
                    <a:bodyPr/>
                    <a:lstStyle/>
                    <a:p>
                      <a:pPr algn="l" fontAlgn="ctr"/>
                      <a:r>
                        <a:rPr lang="ko-KR" altLang="en-US" sz="1200" u="none" strike="noStrike">
                          <a:effectLst/>
                          <a:latin typeface="+mn-lt"/>
                        </a:rPr>
                        <a:t>특정 객체의 필드 값 가져오기</a:t>
                      </a:r>
                      <a:endParaRPr lang="ko-KR" altLang="en-US" sz="1200" b="0"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extLst>
                  <a:ext uri="{0D108BD9-81ED-4DB2-BD59-A6C34878D82A}">
                    <a16:rowId xmlns:a16="http://schemas.microsoft.com/office/drawing/2014/main" val="2298162126"/>
                  </a:ext>
                </a:extLst>
              </a:tr>
              <a:tr h="277763">
                <a:tc vMerge="1">
                  <a:txBody>
                    <a:bodyPr/>
                    <a:lstStyle/>
                    <a:p>
                      <a:pPr algn="ctr" fontAlgn="ctr"/>
                      <a:endParaRPr lang="ko-KR" altLang="en-US" sz="1200" b="1"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tc>
                  <a:txBody>
                    <a:bodyPr/>
                    <a:lstStyle/>
                    <a:p>
                      <a:pPr algn="l" fontAlgn="ctr"/>
                      <a:r>
                        <a:rPr lang="en-US" sz="1200" u="none" strike="noStrike">
                          <a:effectLst/>
                          <a:latin typeface="+mn-lt"/>
                        </a:rPr>
                        <a:t>set(Object obj, Object value)</a:t>
                      </a:r>
                      <a:endParaRPr lang="en-US" sz="1200" b="0"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tc>
                  <a:txBody>
                    <a:bodyPr/>
                    <a:lstStyle/>
                    <a:p>
                      <a:pPr algn="l" fontAlgn="ctr"/>
                      <a:r>
                        <a:rPr lang="ko-KR" altLang="en-US" sz="1200" u="none" strike="noStrike">
                          <a:effectLst/>
                          <a:latin typeface="+mn-lt"/>
                        </a:rPr>
                        <a:t>특정 객체의 필드 값 수정</a:t>
                      </a:r>
                      <a:endParaRPr lang="ko-KR" altLang="en-US" sz="1200" b="0"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extLst>
                  <a:ext uri="{0D108BD9-81ED-4DB2-BD59-A6C34878D82A}">
                    <a16:rowId xmlns:a16="http://schemas.microsoft.com/office/drawing/2014/main" val="1546235915"/>
                  </a:ext>
                </a:extLst>
              </a:tr>
              <a:tr h="277763">
                <a:tc>
                  <a:txBody>
                    <a:bodyPr/>
                    <a:lstStyle/>
                    <a:p>
                      <a:pPr algn="ctr" fontAlgn="ctr"/>
                      <a:endParaRPr lang="ko-KR" altLang="en-US" sz="1200" b="1"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tc>
                  <a:txBody>
                    <a:bodyPr/>
                    <a:lstStyle/>
                    <a:p>
                      <a:pPr algn="l" fontAlgn="ctr"/>
                      <a:endParaRPr lang="en-US" sz="1200" b="0"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tc>
                  <a:txBody>
                    <a:bodyPr/>
                    <a:lstStyle/>
                    <a:p>
                      <a:pPr algn="l" fontAlgn="ctr"/>
                      <a:endParaRPr lang="ko-KR" altLang="en-US" sz="1200" b="0"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extLst>
                  <a:ext uri="{0D108BD9-81ED-4DB2-BD59-A6C34878D82A}">
                    <a16:rowId xmlns:a16="http://schemas.microsoft.com/office/drawing/2014/main" val="3028721913"/>
                  </a:ext>
                </a:extLst>
              </a:tr>
              <a:tr h="277763">
                <a:tc rowSpan="5">
                  <a:txBody>
                    <a:bodyPr/>
                    <a:lstStyle/>
                    <a:p>
                      <a:pPr algn="ctr" fontAlgn="ctr"/>
                      <a:r>
                        <a:rPr lang="en-US" sz="1200" b="1" u="none" strike="noStrike">
                          <a:effectLst/>
                          <a:latin typeface="+mn-lt"/>
                        </a:rPr>
                        <a:t>Method</a:t>
                      </a:r>
                      <a:endParaRPr lang="en-US" sz="1200" b="1"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tc>
                  <a:txBody>
                    <a:bodyPr/>
                    <a:lstStyle/>
                    <a:p>
                      <a:pPr algn="l" fontAlgn="ctr"/>
                      <a:r>
                        <a:rPr lang="en-US" sz="1200" u="none" strike="noStrike">
                          <a:effectLst/>
                          <a:latin typeface="+mn-lt"/>
                        </a:rPr>
                        <a:t>getName()</a:t>
                      </a:r>
                      <a:endParaRPr lang="en-US" sz="1200" b="0"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tc>
                  <a:txBody>
                    <a:bodyPr/>
                    <a:lstStyle/>
                    <a:p>
                      <a:pPr algn="l" fontAlgn="ctr"/>
                      <a:r>
                        <a:rPr lang="ko-KR" altLang="en-US" sz="1200" u="none" strike="noStrike">
                          <a:effectLst/>
                          <a:latin typeface="+mn-lt"/>
                        </a:rPr>
                        <a:t>메서드 이름 가져오기</a:t>
                      </a:r>
                      <a:endParaRPr lang="ko-KR" altLang="en-US" sz="1200" b="0"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extLst>
                  <a:ext uri="{0D108BD9-81ED-4DB2-BD59-A6C34878D82A}">
                    <a16:rowId xmlns:a16="http://schemas.microsoft.com/office/drawing/2014/main" val="394161248"/>
                  </a:ext>
                </a:extLst>
              </a:tr>
              <a:tr h="277763">
                <a:tc vMerge="1">
                  <a:txBody>
                    <a:bodyPr/>
                    <a:lstStyle/>
                    <a:p>
                      <a:pPr algn="ctr" fontAlgn="ctr"/>
                      <a:endParaRPr lang="ko-KR" altLang="en-US" sz="1200" b="1"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tc>
                  <a:txBody>
                    <a:bodyPr/>
                    <a:lstStyle/>
                    <a:p>
                      <a:pPr algn="l" fontAlgn="ctr"/>
                      <a:r>
                        <a:rPr lang="en-US" sz="1200" u="none" strike="noStrike">
                          <a:effectLst/>
                          <a:latin typeface="+mn-lt"/>
                        </a:rPr>
                        <a:t>getReturnType()</a:t>
                      </a:r>
                      <a:endParaRPr lang="en-US" sz="1200" b="0"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tc>
                  <a:txBody>
                    <a:bodyPr/>
                    <a:lstStyle/>
                    <a:p>
                      <a:pPr algn="l" fontAlgn="ctr"/>
                      <a:r>
                        <a:rPr lang="ko-KR" altLang="en-US" sz="1200" u="none" strike="noStrike">
                          <a:effectLst/>
                          <a:latin typeface="+mn-lt"/>
                        </a:rPr>
                        <a:t>메서드 반환 타입 가져오기</a:t>
                      </a:r>
                      <a:endParaRPr lang="ko-KR" altLang="en-US" sz="1200" b="0"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extLst>
                  <a:ext uri="{0D108BD9-81ED-4DB2-BD59-A6C34878D82A}">
                    <a16:rowId xmlns:a16="http://schemas.microsoft.com/office/drawing/2014/main" val="2386768325"/>
                  </a:ext>
                </a:extLst>
              </a:tr>
              <a:tr h="277763">
                <a:tc vMerge="1">
                  <a:txBody>
                    <a:bodyPr/>
                    <a:lstStyle/>
                    <a:p>
                      <a:pPr algn="ctr" fontAlgn="ctr"/>
                      <a:endParaRPr lang="ko-KR" altLang="en-US" sz="1200" b="1"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tc>
                  <a:txBody>
                    <a:bodyPr/>
                    <a:lstStyle/>
                    <a:p>
                      <a:pPr algn="l" fontAlgn="ctr"/>
                      <a:r>
                        <a:rPr lang="en-US" sz="1200" u="none" strike="noStrike">
                          <a:effectLst/>
                          <a:latin typeface="+mn-lt"/>
                        </a:rPr>
                        <a:t>getParameterTypes()</a:t>
                      </a:r>
                      <a:endParaRPr lang="en-US" sz="1200" b="0"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tc>
                  <a:txBody>
                    <a:bodyPr/>
                    <a:lstStyle/>
                    <a:p>
                      <a:pPr algn="l" fontAlgn="ctr"/>
                      <a:r>
                        <a:rPr lang="ko-KR" altLang="en-US" sz="1200" u="none" strike="noStrike">
                          <a:effectLst/>
                          <a:latin typeface="+mn-lt"/>
                        </a:rPr>
                        <a:t>매개변수 타입 배열 가져오기</a:t>
                      </a:r>
                      <a:endParaRPr lang="ko-KR" altLang="en-US" sz="1200" b="0"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extLst>
                  <a:ext uri="{0D108BD9-81ED-4DB2-BD59-A6C34878D82A}">
                    <a16:rowId xmlns:a16="http://schemas.microsoft.com/office/drawing/2014/main" val="3772135674"/>
                  </a:ext>
                </a:extLst>
              </a:tr>
              <a:tr h="277763">
                <a:tc vMerge="1">
                  <a:txBody>
                    <a:bodyPr/>
                    <a:lstStyle/>
                    <a:p>
                      <a:pPr latinLnBrk="1"/>
                      <a:endParaRPr lang="ko-KR" altLang="en-US"/>
                    </a:p>
                  </a:txBody>
                  <a:tcPr/>
                </a:tc>
                <a:tc>
                  <a:txBody>
                    <a:bodyPr/>
                    <a:lstStyle/>
                    <a:p>
                      <a:pPr algn="l" fontAlgn="ctr"/>
                      <a:r>
                        <a:rPr lang="en-US" altLang="ko-KR" sz="1200" u="none" strike="noStrike">
                          <a:effectLst/>
                          <a:latin typeface="+mn-lt"/>
                        </a:rPr>
                        <a:t>setAccessible(boolean flag)</a:t>
                      </a:r>
                      <a:endParaRPr lang="en-US" sz="1200" b="0"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tc>
                  <a:txBody>
                    <a:bodyPr/>
                    <a:lstStyle/>
                    <a:p>
                      <a:pPr algn="l" fontAlgn="ctr"/>
                      <a:r>
                        <a:rPr lang="ko-KR" altLang="en-US" sz="1200" u="none" strike="noStrike">
                          <a:effectLst/>
                          <a:latin typeface="+mn-lt"/>
                        </a:rPr>
                        <a:t>접근 제어자 무시 설정</a:t>
                      </a:r>
                      <a:endParaRPr lang="ko-KR" altLang="en-US" sz="1200" b="0"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extLst>
                  <a:ext uri="{0D108BD9-81ED-4DB2-BD59-A6C34878D82A}">
                    <a16:rowId xmlns:a16="http://schemas.microsoft.com/office/drawing/2014/main" val="3835472657"/>
                  </a:ext>
                </a:extLst>
              </a:tr>
              <a:tr h="277763">
                <a:tc vMerge="1">
                  <a:txBody>
                    <a:bodyPr/>
                    <a:lstStyle/>
                    <a:p>
                      <a:pPr algn="ctr" fontAlgn="ctr"/>
                      <a:endParaRPr lang="ko-KR" altLang="en-US" sz="1200" b="1"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tc>
                  <a:txBody>
                    <a:bodyPr/>
                    <a:lstStyle/>
                    <a:p>
                      <a:pPr algn="l" fontAlgn="ctr"/>
                      <a:r>
                        <a:rPr lang="en-US" sz="1200" u="none" strike="noStrike">
                          <a:effectLst/>
                          <a:latin typeface="+mn-lt"/>
                        </a:rPr>
                        <a:t>invoke(Object obj, Object...)</a:t>
                      </a:r>
                      <a:endParaRPr lang="en-US" sz="1200" b="0"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tc>
                  <a:txBody>
                    <a:bodyPr/>
                    <a:lstStyle/>
                    <a:p>
                      <a:pPr algn="l" fontAlgn="ctr"/>
                      <a:r>
                        <a:rPr lang="ko-KR" altLang="en-US" sz="1200" u="none" strike="noStrike">
                          <a:effectLst/>
                          <a:latin typeface="+mn-lt"/>
                        </a:rPr>
                        <a:t>메서드 실행</a:t>
                      </a:r>
                      <a:endParaRPr lang="ko-KR" altLang="en-US" sz="1200" b="0"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extLst>
                  <a:ext uri="{0D108BD9-81ED-4DB2-BD59-A6C34878D82A}">
                    <a16:rowId xmlns:a16="http://schemas.microsoft.com/office/drawing/2014/main" val="2771624286"/>
                  </a:ext>
                </a:extLst>
              </a:tr>
              <a:tr h="277763">
                <a:tc>
                  <a:txBody>
                    <a:bodyPr/>
                    <a:lstStyle/>
                    <a:p>
                      <a:pPr algn="ctr" fontAlgn="ctr"/>
                      <a:endParaRPr lang="ko-KR" altLang="en-US" sz="1200" b="1"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tc>
                  <a:txBody>
                    <a:bodyPr/>
                    <a:lstStyle/>
                    <a:p>
                      <a:pPr algn="l" fontAlgn="ctr"/>
                      <a:endParaRPr lang="en-US" sz="1200" b="0"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tc>
                  <a:txBody>
                    <a:bodyPr/>
                    <a:lstStyle/>
                    <a:p>
                      <a:pPr algn="l" fontAlgn="ctr"/>
                      <a:endParaRPr lang="ko-KR" altLang="en-US" sz="1200" b="0"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extLst>
                  <a:ext uri="{0D108BD9-81ED-4DB2-BD59-A6C34878D82A}">
                    <a16:rowId xmlns:a16="http://schemas.microsoft.com/office/drawing/2014/main" val="146543606"/>
                  </a:ext>
                </a:extLst>
              </a:tr>
              <a:tr h="277763">
                <a:tc rowSpan="2">
                  <a:txBody>
                    <a:bodyPr/>
                    <a:lstStyle/>
                    <a:p>
                      <a:pPr algn="ctr" fontAlgn="ctr"/>
                      <a:r>
                        <a:rPr lang="en-US" sz="1200" b="1" u="none" strike="noStrike">
                          <a:effectLst/>
                          <a:latin typeface="+mn-lt"/>
                        </a:rPr>
                        <a:t>Constructor</a:t>
                      </a:r>
                      <a:endParaRPr lang="en-US" sz="1200" b="1"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tc>
                  <a:txBody>
                    <a:bodyPr/>
                    <a:lstStyle/>
                    <a:p>
                      <a:pPr algn="l" fontAlgn="ctr"/>
                      <a:r>
                        <a:rPr lang="en-US" sz="1200" u="none" strike="noStrike">
                          <a:effectLst/>
                          <a:latin typeface="+mn-lt"/>
                        </a:rPr>
                        <a:t>getParameterTypes()</a:t>
                      </a:r>
                      <a:endParaRPr lang="en-US" sz="1200" b="0"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tc>
                  <a:txBody>
                    <a:bodyPr/>
                    <a:lstStyle/>
                    <a:p>
                      <a:pPr algn="l" fontAlgn="ctr"/>
                      <a:r>
                        <a:rPr lang="ko-KR" altLang="en-US" sz="1200" u="none" strike="noStrike">
                          <a:effectLst/>
                          <a:latin typeface="+mn-lt"/>
                        </a:rPr>
                        <a:t>생성자의 매개변수 타입 배열 가져오기</a:t>
                      </a:r>
                      <a:endParaRPr lang="ko-KR" altLang="en-US" sz="1200" b="0"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extLst>
                  <a:ext uri="{0D108BD9-81ED-4DB2-BD59-A6C34878D82A}">
                    <a16:rowId xmlns:a16="http://schemas.microsoft.com/office/drawing/2014/main" val="2595410804"/>
                  </a:ext>
                </a:extLst>
              </a:tr>
              <a:tr h="277763">
                <a:tc vMerge="1">
                  <a:txBody>
                    <a:bodyPr/>
                    <a:lstStyle/>
                    <a:p>
                      <a:pPr algn="ctr" fontAlgn="ctr"/>
                      <a:endParaRPr lang="ko-KR" altLang="en-US" sz="1200" b="1"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tc>
                  <a:txBody>
                    <a:bodyPr/>
                    <a:lstStyle/>
                    <a:p>
                      <a:pPr algn="l" fontAlgn="ctr"/>
                      <a:r>
                        <a:rPr lang="en-US" sz="1200" u="none" strike="noStrike">
                          <a:effectLst/>
                          <a:latin typeface="+mn-lt"/>
                        </a:rPr>
                        <a:t>newInstance(Object...)</a:t>
                      </a:r>
                      <a:endParaRPr lang="en-US" sz="1200" b="0"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tc>
                  <a:txBody>
                    <a:bodyPr/>
                    <a:lstStyle/>
                    <a:p>
                      <a:pPr algn="l" fontAlgn="ctr"/>
                      <a:r>
                        <a:rPr lang="ko-KR" altLang="en-US" sz="1200" u="none" strike="noStrike">
                          <a:effectLst/>
                          <a:latin typeface="+mn-lt"/>
                        </a:rPr>
                        <a:t>새로운 객체 생성</a:t>
                      </a:r>
                      <a:endParaRPr lang="ko-KR" altLang="en-US" sz="1200" b="0"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extLst>
                  <a:ext uri="{0D108BD9-81ED-4DB2-BD59-A6C34878D82A}">
                    <a16:rowId xmlns:a16="http://schemas.microsoft.com/office/drawing/2014/main" val="2921490288"/>
                  </a:ext>
                </a:extLst>
              </a:tr>
            </a:tbl>
          </a:graphicData>
        </a:graphic>
      </p:graphicFrame>
    </p:spTree>
    <p:extLst>
      <p:ext uri="{BB962C8B-B14F-4D97-AF65-F5344CB8AC3E}">
        <p14:creationId xmlns:p14="http://schemas.microsoft.com/office/powerpoint/2010/main" val="3541823783"/>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모서리가 둥근 직사각형 38">
            <a:extLst>
              <a:ext uri="{FF2B5EF4-FFF2-40B4-BE49-F238E27FC236}">
                <a16:creationId xmlns:a16="http://schemas.microsoft.com/office/drawing/2014/main" id="{6F4944E8-B673-97F0-6200-850FD8C8BB07}"/>
              </a:ext>
            </a:extLst>
          </p:cNvPr>
          <p:cNvSpPr/>
          <p:nvPr/>
        </p:nvSpPr>
        <p:spPr>
          <a:xfrm>
            <a:off x="3776135" y="3802537"/>
            <a:ext cx="1680183" cy="1367287"/>
          </a:xfrm>
          <a:prstGeom prst="roundRect">
            <a:avLst>
              <a:gd name="adj" fmla="val 8579"/>
            </a:avLst>
          </a:prstGeom>
          <a:solidFill>
            <a:schemeClr val="accent5">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endParaRPr lang="en-US" altLang="ko-KR" sz="1400">
              <a:solidFill>
                <a:schemeClr val="tx1"/>
              </a:solidFill>
              <a:effectLst/>
            </a:endParaRPr>
          </a:p>
        </p:txBody>
      </p:sp>
      <p:sp>
        <p:nvSpPr>
          <p:cNvPr id="80" name="모서리가 둥근 직사각형 38">
            <a:extLst>
              <a:ext uri="{FF2B5EF4-FFF2-40B4-BE49-F238E27FC236}">
                <a16:creationId xmlns:a16="http://schemas.microsoft.com/office/drawing/2014/main" id="{005E9C80-64A1-B0FA-EC86-526300D24C54}"/>
              </a:ext>
            </a:extLst>
          </p:cNvPr>
          <p:cNvSpPr/>
          <p:nvPr/>
        </p:nvSpPr>
        <p:spPr>
          <a:xfrm>
            <a:off x="3776136" y="2190150"/>
            <a:ext cx="1680183" cy="1367287"/>
          </a:xfrm>
          <a:prstGeom prst="roundRect">
            <a:avLst>
              <a:gd name="adj" fmla="val 8579"/>
            </a:avLst>
          </a:prstGeom>
          <a:solidFill>
            <a:schemeClr val="accent5">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endParaRPr lang="en-US" altLang="ko-KR" sz="1400">
              <a:solidFill>
                <a:schemeClr val="tx1"/>
              </a:solidFill>
              <a:effectLst/>
            </a:endParaRPr>
          </a:p>
        </p:txBody>
      </p:sp>
      <p:sp>
        <p:nvSpPr>
          <p:cNvPr id="74" name="직사각형 73">
            <a:extLst>
              <a:ext uri="{FF2B5EF4-FFF2-40B4-BE49-F238E27FC236}">
                <a16:creationId xmlns:a16="http://schemas.microsoft.com/office/drawing/2014/main" id="{42A0B23B-7003-43B2-A559-7C4A6F001EFB}"/>
              </a:ext>
            </a:extLst>
          </p:cNvPr>
          <p:cNvSpPr/>
          <p:nvPr/>
        </p:nvSpPr>
        <p:spPr>
          <a:xfrm>
            <a:off x="198756" y="202792"/>
            <a:ext cx="2483372"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리플렉션 실행 결과</a:t>
            </a:r>
          </a:p>
        </p:txBody>
      </p:sp>
      <p:sp>
        <p:nvSpPr>
          <p:cNvPr id="4" name="Rectangle 1">
            <a:extLst>
              <a:ext uri="{FF2B5EF4-FFF2-40B4-BE49-F238E27FC236}">
                <a16:creationId xmlns:a16="http://schemas.microsoft.com/office/drawing/2014/main" id="{3AF69311-492A-1802-4501-5BC482DF3729}"/>
              </a:ext>
            </a:extLst>
          </p:cNvPr>
          <p:cNvSpPr>
            <a:spLocks noChangeArrowheads="1"/>
          </p:cNvSpPr>
          <p:nvPr/>
        </p:nvSpPr>
        <p:spPr bwMode="auto">
          <a:xfrm>
            <a:off x="7123302" y="759138"/>
            <a:ext cx="3296045" cy="5596597"/>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CF8E6D"/>
                </a:solidFill>
                <a:effectLst/>
                <a:ea typeface="JetBrains Mono"/>
              </a:rPr>
              <a:t>class </a:t>
            </a:r>
            <a:r>
              <a:rPr kumimoji="0" lang="ko-KR" altLang="ko-KR" sz="1200" b="0" i="0" u="none" strike="noStrike" cap="none" normalizeH="0" baseline="0">
                <a:ln>
                  <a:noFill/>
                </a:ln>
                <a:solidFill>
                  <a:srgbClr val="BCBEC4"/>
                </a:solidFill>
                <a:effectLst/>
                <a:ea typeface="JetBrains Mono"/>
              </a:rPr>
              <a:t>User {</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CF8E6D"/>
                </a:solidFill>
                <a:effectLst/>
                <a:ea typeface="JetBrains Mono"/>
              </a:rPr>
              <a:t>private </a:t>
            </a:r>
            <a:r>
              <a:rPr kumimoji="0" lang="ko-KR" altLang="ko-KR" sz="1200" b="0" i="0" u="none" strike="noStrike" cap="none" normalizeH="0" baseline="0">
                <a:ln>
                  <a:noFill/>
                </a:ln>
                <a:solidFill>
                  <a:srgbClr val="BCBEC4"/>
                </a:solidFill>
                <a:effectLst/>
                <a:ea typeface="JetBrains Mono"/>
              </a:rPr>
              <a:t>String </a:t>
            </a:r>
            <a:r>
              <a:rPr kumimoji="0" lang="ko-KR" altLang="ko-KR" sz="1200" b="0" i="0" u="none" strike="noStrike" cap="none" normalizeH="0" baseline="0">
                <a:ln>
                  <a:noFill/>
                </a:ln>
                <a:solidFill>
                  <a:srgbClr val="C77DBB"/>
                </a:solidFill>
                <a:effectLst/>
                <a:ea typeface="JetBrains Mono"/>
              </a:rPr>
              <a:t>name</a:t>
            </a:r>
            <a:r>
              <a:rPr kumimoji="0" lang="ko-KR" altLang="ko-KR" sz="1200" b="0" i="0" u="none" strike="noStrike" cap="none" normalizeH="0" baseline="0">
                <a:ln>
                  <a:noFill/>
                </a:ln>
                <a:solidFill>
                  <a:srgbClr val="BCBEC4"/>
                </a:solidFill>
                <a:effectLst/>
                <a:ea typeface="JetBrains Mono"/>
              </a:rPr>
              <a:t>;</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CF8E6D"/>
                </a:solidFill>
                <a:effectLst/>
                <a:ea typeface="JetBrains Mono"/>
              </a:rPr>
              <a:t>private int </a:t>
            </a:r>
            <a:r>
              <a:rPr kumimoji="0" lang="ko-KR" altLang="ko-KR" sz="1200" b="0" i="0" u="none" strike="noStrike" cap="none" normalizeH="0" baseline="0">
                <a:ln>
                  <a:noFill/>
                </a:ln>
                <a:solidFill>
                  <a:srgbClr val="C77DBB"/>
                </a:solidFill>
                <a:effectLst/>
                <a:ea typeface="JetBrains Mono"/>
              </a:rPr>
              <a:t>age</a:t>
            </a:r>
            <a:r>
              <a:rPr kumimoji="0" lang="ko-KR" altLang="ko-KR" sz="1200" b="0" i="0" u="none" strike="noStrike" cap="none" normalizeH="0" baseline="0">
                <a:ln>
                  <a:noFill/>
                </a:ln>
                <a:solidFill>
                  <a:srgbClr val="BCBEC4"/>
                </a:solidFill>
                <a:effectLst/>
                <a:ea typeface="JetBrains Mono"/>
              </a:rPr>
              <a:t>;</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CF8E6D"/>
                </a:solidFill>
                <a:effectLst/>
                <a:ea typeface="JetBrains Mono"/>
              </a:rPr>
              <a:t>public </a:t>
            </a:r>
            <a:r>
              <a:rPr kumimoji="0" lang="ko-KR" altLang="ko-KR" sz="1200" b="0" i="0" u="none" strike="noStrike" cap="none" normalizeH="0" baseline="0">
                <a:ln>
                  <a:noFill/>
                </a:ln>
                <a:solidFill>
                  <a:srgbClr val="56A8F5"/>
                </a:solidFill>
                <a:effectLst/>
                <a:ea typeface="JetBrains Mono"/>
              </a:rPr>
              <a:t>User</a:t>
            </a:r>
            <a:r>
              <a:rPr kumimoji="0" lang="ko-KR" altLang="ko-KR" sz="1200" b="0" i="0" u="none" strike="noStrike" cap="none" normalizeH="0" baseline="0">
                <a:ln>
                  <a:noFill/>
                </a:ln>
                <a:solidFill>
                  <a:srgbClr val="BCBEC4"/>
                </a:solidFill>
                <a:effectLst/>
                <a:ea typeface="JetBrains Mono"/>
              </a:rPr>
              <a:t>(String name, </a:t>
            </a:r>
            <a:r>
              <a:rPr kumimoji="0" lang="ko-KR" altLang="ko-KR" sz="1200" b="0" i="0" u="none" strike="noStrike" cap="none" normalizeH="0" baseline="0">
                <a:ln>
                  <a:noFill/>
                </a:ln>
                <a:solidFill>
                  <a:srgbClr val="CF8E6D"/>
                </a:solidFill>
                <a:effectLst/>
                <a:ea typeface="JetBrains Mono"/>
              </a:rPr>
              <a:t>int </a:t>
            </a:r>
            <a:r>
              <a:rPr kumimoji="0" lang="ko-KR" altLang="ko-KR" sz="1200" b="0" i="0" u="none" strike="noStrike" cap="none" normalizeH="0" baseline="0">
                <a:ln>
                  <a:noFill/>
                </a:ln>
                <a:solidFill>
                  <a:srgbClr val="BCBEC4"/>
                </a:solidFill>
                <a:effectLst/>
                <a:ea typeface="JetBrains Mono"/>
              </a:rPr>
              <a:t>age) {</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CF8E6D"/>
                </a:solidFill>
                <a:effectLst/>
                <a:ea typeface="JetBrains Mono"/>
              </a:rPr>
              <a:t>this</a:t>
            </a:r>
            <a:r>
              <a:rPr kumimoji="0" lang="ko-KR" altLang="ko-KR" sz="1200" b="0" i="0" u="none" strike="noStrike" cap="none" normalizeH="0" baseline="0">
                <a:ln>
                  <a:noFill/>
                </a:ln>
                <a:solidFill>
                  <a:srgbClr val="BCBEC4"/>
                </a:solidFill>
                <a:effectLst/>
                <a:ea typeface="JetBrains Mono"/>
              </a:rPr>
              <a:t>.</a:t>
            </a:r>
            <a:r>
              <a:rPr kumimoji="0" lang="ko-KR" altLang="ko-KR" sz="1200" b="0" i="0" u="none" strike="noStrike" cap="none" normalizeH="0" baseline="0">
                <a:ln>
                  <a:noFill/>
                </a:ln>
                <a:solidFill>
                  <a:srgbClr val="C77DBB"/>
                </a:solidFill>
                <a:effectLst/>
                <a:ea typeface="JetBrains Mono"/>
              </a:rPr>
              <a:t>name </a:t>
            </a:r>
            <a:r>
              <a:rPr kumimoji="0" lang="ko-KR" altLang="ko-KR" sz="1200" b="0" i="0" u="none" strike="noStrike" cap="none" normalizeH="0" baseline="0">
                <a:ln>
                  <a:noFill/>
                </a:ln>
                <a:solidFill>
                  <a:srgbClr val="BCBEC4"/>
                </a:solidFill>
                <a:effectLst/>
                <a:ea typeface="JetBrains Mono"/>
              </a:rPr>
              <a:t>= name;</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CF8E6D"/>
                </a:solidFill>
                <a:effectLst/>
                <a:ea typeface="JetBrains Mono"/>
              </a:rPr>
              <a:t>this</a:t>
            </a:r>
            <a:r>
              <a:rPr kumimoji="0" lang="ko-KR" altLang="ko-KR" sz="1200" b="0" i="0" u="none" strike="noStrike" cap="none" normalizeH="0" baseline="0">
                <a:ln>
                  <a:noFill/>
                </a:ln>
                <a:solidFill>
                  <a:srgbClr val="BCBEC4"/>
                </a:solidFill>
                <a:effectLst/>
                <a:ea typeface="JetBrains Mono"/>
              </a:rPr>
              <a:t>.</a:t>
            </a:r>
            <a:r>
              <a:rPr kumimoji="0" lang="ko-KR" altLang="ko-KR" sz="1200" b="0" i="0" u="none" strike="noStrike" cap="none" normalizeH="0" baseline="0">
                <a:ln>
                  <a:noFill/>
                </a:ln>
                <a:solidFill>
                  <a:srgbClr val="C77DBB"/>
                </a:solidFill>
                <a:effectLst/>
                <a:ea typeface="JetBrains Mono"/>
              </a:rPr>
              <a:t>age </a:t>
            </a:r>
            <a:r>
              <a:rPr kumimoji="0" lang="ko-KR" altLang="ko-KR" sz="1200" b="0" i="0" u="none" strike="noStrike" cap="none" normalizeH="0" baseline="0">
                <a:ln>
                  <a:noFill/>
                </a:ln>
                <a:solidFill>
                  <a:srgbClr val="BCBEC4"/>
                </a:solidFill>
                <a:effectLst/>
                <a:ea typeface="JetBrains Mono"/>
              </a:rPr>
              <a:t>= age;</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CF8E6D"/>
                </a:solidFill>
                <a:effectLst/>
                <a:ea typeface="JetBrains Mono"/>
              </a:rPr>
              <a:t>public </a:t>
            </a:r>
            <a:r>
              <a:rPr kumimoji="0" lang="ko-KR" altLang="ko-KR" sz="1200" b="0" i="0" u="none" strike="noStrike" cap="none" normalizeH="0" baseline="0">
                <a:ln>
                  <a:noFill/>
                </a:ln>
                <a:solidFill>
                  <a:srgbClr val="BCBEC4"/>
                </a:solidFill>
                <a:effectLst/>
                <a:ea typeface="JetBrains Mono"/>
              </a:rPr>
              <a:t>String </a:t>
            </a:r>
            <a:r>
              <a:rPr kumimoji="0" lang="ko-KR" altLang="ko-KR" sz="1200" b="0" i="0" u="none" strike="noStrike" cap="none" normalizeH="0" baseline="0">
                <a:ln>
                  <a:noFill/>
                </a:ln>
                <a:solidFill>
                  <a:srgbClr val="56A8F5"/>
                </a:solidFill>
                <a:effectLst/>
                <a:ea typeface="JetBrains Mono"/>
              </a:rPr>
              <a:t>getName</a:t>
            </a:r>
            <a:r>
              <a:rPr kumimoji="0" lang="ko-KR" altLang="ko-KR" sz="1200" b="0" i="0" u="none" strike="noStrike" cap="none" normalizeH="0" baseline="0">
                <a:ln>
                  <a:noFill/>
                </a:ln>
                <a:solidFill>
                  <a:srgbClr val="BCBEC4"/>
                </a:solidFill>
                <a:effectLst/>
                <a:ea typeface="JetBrains Mono"/>
              </a:rPr>
              <a:t>() {</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CF8E6D"/>
                </a:solidFill>
                <a:effectLst/>
                <a:ea typeface="JetBrains Mono"/>
              </a:rPr>
              <a:t>return </a:t>
            </a:r>
            <a:r>
              <a:rPr kumimoji="0" lang="ko-KR" altLang="ko-KR" sz="1200" b="0" i="0" u="none" strike="noStrike" cap="none" normalizeH="0" baseline="0">
                <a:ln>
                  <a:noFill/>
                </a:ln>
                <a:solidFill>
                  <a:srgbClr val="C77DBB"/>
                </a:solidFill>
                <a:effectLst/>
                <a:ea typeface="JetBrains Mono"/>
              </a:rPr>
              <a:t>name</a:t>
            </a:r>
            <a:r>
              <a:rPr kumimoji="0" lang="ko-KR" altLang="ko-KR" sz="1200" b="0" i="0" u="none" strike="noStrike" cap="none" normalizeH="0" baseline="0">
                <a:ln>
                  <a:noFill/>
                </a:ln>
                <a:solidFill>
                  <a:srgbClr val="BCBEC4"/>
                </a:solidFill>
                <a:effectLst/>
                <a:ea typeface="JetBrains Mono"/>
              </a:rPr>
              <a:t>;</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CF8E6D"/>
                </a:solidFill>
                <a:effectLst/>
                <a:ea typeface="JetBrains Mono"/>
              </a:rPr>
              <a:t>public void </a:t>
            </a:r>
            <a:r>
              <a:rPr kumimoji="0" lang="ko-KR" altLang="ko-KR" sz="1200" b="0" i="0" u="none" strike="noStrike" cap="none" normalizeH="0" baseline="0">
                <a:ln>
                  <a:noFill/>
                </a:ln>
                <a:solidFill>
                  <a:srgbClr val="56A8F5"/>
                </a:solidFill>
                <a:effectLst/>
                <a:ea typeface="JetBrains Mono"/>
              </a:rPr>
              <a:t>setName</a:t>
            </a:r>
            <a:r>
              <a:rPr kumimoji="0" lang="ko-KR" altLang="ko-KR" sz="1200" b="0" i="0" u="none" strike="noStrike" cap="none" normalizeH="0" baseline="0">
                <a:ln>
                  <a:noFill/>
                </a:ln>
                <a:solidFill>
                  <a:srgbClr val="BCBEC4"/>
                </a:solidFill>
                <a:effectLst/>
                <a:ea typeface="JetBrains Mono"/>
              </a:rPr>
              <a:t>(String name) {</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CF8E6D"/>
                </a:solidFill>
                <a:effectLst/>
                <a:ea typeface="JetBrains Mono"/>
              </a:rPr>
              <a:t>this</a:t>
            </a:r>
            <a:r>
              <a:rPr kumimoji="0" lang="ko-KR" altLang="ko-KR" sz="1200" b="0" i="0" u="none" strike="noStrike" cap="none" normalizeH="0" baseline="0">
                <a:ln>
                  <a:noFill/>
                </a:ln>
                <a:solidFill>
                  <a:srgbClr val="BCBEC4"/>
                </a:solidFill>
                <a:effectLst/>
                <a:ea typeface="JetBrains Mono"/>
              </a:rPr>
              <a:t>.</a:t>
            </a:r>
            <a:r>
              <a:rPr kumimoji="0" lang="ko-KR" altLang="ko-KR" sz="1200" b="0" i="0" u="none" strike="noStrike" cap="none" normalizeH="0" baseline="0">
                <a:ln>
                  <a:noFill/>
                </a:ln>
                <a:solidFill>
                  <a:srgbClr val="C77DBB"/>
                </a:solidFill>
                <a:effectLst/>
                <a:ea typeface="JetBrains Mono"/>
              </a:rPr>
              <a:t>name </a:t>
            </a:r>
            <a:r>
              <a:rPr kumimoji="0" lang="ko-KR" altLang="ko-KR" sz="1200" b="0" i="0" u="none" strike="noStrike" cap="none" normalizeH="0" baseline="0">
                <a:ln>
                  <a:noFill/>
                </a:ln>
                <a:solidFill>
                  <a:srgbClr val="BCBEC4"/>
                </a:solidFill>
                <a:effectLst/>
                <a:ea typeface="JetBrains Mono"/>
              </a:rPr>
              <a:t>= name;</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CF8E6D"/>
                </a:solidFill>
                <a:effectLst/>
                <a:ea typeface="JetBrains Mono"/>
              </a:rPr>
              <a:t>public int </a:t>
            </a:r>
            <a:r>
              <a:rPr kumimoji="0" lang="ko-KR" altLang="ko-KR" sz="1200" b="0" i="0" u="none" strike="noStrike" cap="none" normalizeH="0" baseline="0">
                <a:ln>
                  <a:noFill/>
                </a:ln>
                <a:solidFill>
                  <a:srgbClr val="56A8F5"/>
                </a:solidFill>
                <a:effectLst/>
                <a:ea typeface="JetBrains Mono"/>
              </a:rPr>
              <a:t>getAge</a:t>
            </a:r>
            <a:r>
              <a:rPr kumimoji="0" lang="ko-KR" altLang="ko-KR" sz="1200" b="0" i="0" u="none" strike="noStrike" cap="none" normalizeH="0" baseline="0">
                <a:ln>
                  <a:noFill/>
                </a:ln>
                <a:solidFill>
                  <a:srgbClr val="BCBEC4"/>
                </a:solidFill>
                <a:effectLst/>
                <a:ea typeface="JetBrains Mono"/>
              </a:rPr>
              <a:t>() {</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CF8E6D"/>
                </a:solidFill>
                <a:effectLst/>
                <a:ea typeface="JetBrains Mono"/>
              </a:rPr>
              <a:t>return </a:t>
            </a:r>
            <a:r>
              <a:rPr kumimoji="0" lang="ko-KR" altLang="ko-KR" sz="1200" b="0" i="0" u="none" strike="noStrike" cap="none" normalizeH="0" baseline="0">
                <a:ln>
                  <a:noFill/>
                </a:ln>
                <a:solidFill>
                  <a:srgbClr val="C77DBB"/>
                </a:solidFill>
                <a:effectLst/>
                <a:ea typeface="JetBrains Mono"/>
              </a:rPr>
              <a:t>age</a:t>
            </a:r>
            <a:r>
              <a:rPr kumimoji="0" lang="ko-KR" altLang="ko-KR" sz="1200" b="0" i="0" u="none" strike="noStrike" cap="none" normalizeH="0" baseline="0">
                <a:ln>
                  <a:noFill/>
                </a:ln>
                <a:solidFill>
                  <a:srgbClr val="BCBEC4"/>
                </a:solidFill>
                <a:effectLst/>
                <a:ea typeface="JetBrains Mono"/>
              </a:rPr>
              <a:t>;</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CF8E6D"/>
                </a:solidFill>
                <a:effectLst/>
                <a:ea typeface="JetBrains Mono"/>
              </a:rPr>
              <a:t>public void </a:t>
            </a:r>
            <a:r>
              <a:rPr kumimoji="0" lang="ko-KR" altLang="ko-KR" sz="1200" b="0" i="0" u="none" strike="noStrike" cap="none" normalizeH="0" baseline="0">
                <a:ln>
                  <a:noFill/>
                </a:ln>
                <a:solidFill>
                  <a:srgbClr val="56A8F5"/>
                </a:solidFill>
                <a:effectLst/>
                <a:ea typeface="JetBrains Mono"/>
              </a:rPr>
              <a:t>setAge</a:t>
            </a:r>
            <a:r>
              <a:rPr kumimoji="0" lang="ko-KR" altLang="ko-KR" sz="1200" b="0" i="0" u="none" strike="noStrike" cap="none" normalizeH="0" baseline="0">
                <a:ln>
                  <a:noFill/>
                </a:ln>
                <a:solidFill>
                  <a:srgbClr val="BCBEC4"/>
                </a:solidFill>
                <a:effectLst/>
                <a:ea typeface="JetBrains Mono"/>
              </a:rPr>
              <a:t>(</a:t>
            </a:r>
            <a:r>
              <a:rPr kumimoji="0" lang="ko-KR" altLang="ko-KR" sz="1200" b="0" i="0" u="none" strike="noStrike" cap="none" normalizeH="0" baseline="0">
                <a:ln>
                  <a:noFill/>
                </a:ln>
                <a:solidFill>
                  <a:srgbClr val="CF8E6D"/>
                </a:solidFill>
                <a:effectLst/>
                <a:ea typeface="JetBrains Mono"/>
              </a:rPr>
              <a:t>int </a:t>
            </a:r>
            <a:r>
              <a:rPr kumimoji="0" lang="ko-KR" altLang="ko-KR" sz="1200" b="0" i="0" u="none" strike="noStrike" cap="none" normalizeH="0" baseline="0">
                <a:ln>
                  <a:noFill/>
                </a:ln>
                <a:solidFill>
                  <a:srgbClr val="BCBEC4"/>
                </a:solidFill>
                <a:effectLst/>
                <a:ea typeface="JetBrains Mono"/>
              </a:rPr>
              <a:t>age) {</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CF8E6D"/>
                </a:solidFill>
                <a:effectLst/>
                <a:ea typeface="JetBrains Mono"/>
              </a:rPr>
              <a:t>this</a:t>
            </a:r>
            <a:r>
              <a:rPr kumimoji="0" lang="ko-KR" altLang="ko-KR" sz="1200" b="0" i="0" u="none" strike="noStrike" cap="none" normalizeH="0" baseline="0">
                <a:ln>
                  <a:noFill/>
                </a:ln>
                <a:solidFill>
                  <a:srgbClr val="BCBEC4"/>
                </a:solidFill>
                <a:effectLst/>
                <a:ea typeface="JetBrains Mono"/>
              </a:rPr>
              <a:t>.</a:t>
            </a:r>
            <a:r>
              <a:rPr kumimoji="0" lang="ko-KR" altLang="ko-KR" sz="1200" b="0" i="0" u="none" strike="noStrike" cap="none" normalizeH="0" baseline="0">
                <a:ln>
                  <a:noFill/>
                </a:ln>
                <a:solidFill>
                  <a:srgbClr val="C77DBB"/>
                </a:solidFill>
                <a:effectLst/>
                <a:ea typeface="JetBrains Mono"/>
              </a:rPr>
              <a:t>age </a:t>
            </a:r>
            <a:r>
              <a:rPr kumimoji="0" lang="ko-KR" altLang="ko-KR" sz="1200" b="0" i="0" u="none" strike="noStrike" cap="none" normalizeH="0" baseline="0">
                <a:ln>
                  <a:noFill/>
                </a:ln>
                <a:solidFill>
                  <a:srgbClr val="BCBEC4"/>
                </a:solidFill>
                <a:effectLst/>
                <a:ea typeface="JetBrains Mono"/>
              </a:rPr>
              <a:t>= age;</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a:t>
            </a:r>
            <a:endParaRPr kumimoji="0" lang="ko-KR" altLang="ko-KR" sz="1200" b="0" i="0" u="none" strike="noStrike" cap="none" normalizeH="0" baseline="0">
              <a:ln>
                <a:noFill/>
              </a:ln>
              <a:solidFill>
                <a:schemeClr val="tx1"/>
              </a:solidFill>
              <a:effectLst/>
            </a:endParaRPr>
          </a:p>
        </p:txBody>
      </p:sp>
      <p:sp>
        <p:nvSpPr>
          <p:cNvPr id="5" name="모서리가 둥근 직사각형 38">
            <a:extLst>
              <a:ext uri="{FF2B5EF4-FFF2-40B4-BE49-F238E27FC236}">
                <a16:creationId xmlns:a16="http://schemas.microsoft.com/office/drawing/2014/main" id="{0148D303-F7AD-1200-B924-7D70E45C8F1A}"/>
              </a:ext>
            </a:extLst>
          </p:cNvPr>
          <p:cNvSpPr/>
          <p:nvPr/>
        </p:nvSpPr>
        <p:spPr>
          <a:xfrm>
            <a:off x="3886883" y="1578829"/>
            <a:ext cx="1437009" cy="367575"/>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User.class</a:t>
            </a:r>
            <a:endParaRPr lang="en-US" altLang="ko-KR" sz="1400">
              <a:solidFill>
                <a:schemeClr val="tx1"/>
              </a:solidFill>
              <a:effectLst/>
            </a:endParaRPr>
          </a:p>
        </p:txBody>
      </p:sp>
      <p:sp>
        <p:nvSpPr>
          <p:cNvPr id="6" name="모서리가 둥근 직사각형 38">
            <a:extLst>
              <a:ext uri="{FF2B5EF4-FFF2-40B4-BE49-F238E27FC236}">
                <a16:creationId xmlns:a16="http://schemas.microsoft.com/office/drawing/2014/main" id="{65497DA7-01BB-22CB-F706-0402DF1FF21F}"/>
              </a:ext>
            </a:extLst>
          </p:cNvPr>
          <p:cNvSpPr/>
          <p:nvPr/>
        </p:nvSpPr>
        <p:spPr>
          <a:xfrm>
            <a:off x="3886883" y="2583776"/>
            <a:ext cx="1437009" cy="367575"/>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name</a:t>
            </a:r>
            <a:endParaRPr lang="en-US" altLang="ko-KR" sz="1400">
              <a:solidFill>
                <a:schemeClr val="tx1"/>
              </a:solidFill>
              <a:effectLst/>
            </a:endParaRPr>
          </a:p>
        </p:txBody>
      </p:sp>
      <p:sp>
        <p:nvSpPr>
          <p:cNvPr id="7" name="모서리가 둥근 직사각형 38">
            <a:extLst>
              <a:ext uri="{FF2B5EF4-FFF2-40B4-BE49-F238E27FC236}">
                <a16:creationId xmlns:a16="http://schemas.microsoft.com/office/drawing/2014/main" id="{EE5C8A01-8E75-E41E-F60C-0DC83F6A4CD2}"/>
              </a:ext>
            </a:extLst>
          </p:cNvPr>
          <p:cNvSpPr/>
          <p:nvPr/>
        </p:nvSpPr>
        <p:spPr>
          <a:xfrm>
            <a:off x="3886883" y="3070443"/>
            <a:ext cx="1437009" cy="367575"/>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age</a:t>
            </a:r>
            <a:endParaRPr lang="en-US" altLang="ko-KR" sz="1400">
              <a:solidFill>
                <a:schemeClr val="tx1"/>
              </a:solidFill>
              <a:effectLst/>
            </a:endParaRPr>
          </a:p>
        </p:txBody>
      </p:sp>
      <p:sp>
        <p:nvSpPr>
          <p:cNvPr id="8" name="모서리가 둥근 직사각형 38">
            <a:extLst>
              <a:ext uri="{FF2B5EF4-FFF2-40B4-BE49-F238E27FC236}">
                <a16:creationId xmlns:a16="http://schemas.microsoft.com/office/drawing/2014/main" id="{FFC99B9A-9C51-7327-D4F6-F044187ED5ED}"/>
              </a:ext>
            </a:extLst>
          </p:cNvPr>
          <p:cNvSpPr/>
          <p:nvPr/>
        </p:nvSpPr>
        <p:spPr>
          <a:xfrm>
            <a:off x="3886883" y="4201017"/>
            <a:ext cx="1437009" cy="367575"/>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getName</a:t>
            </a:r>
          </a:p>
        </p:txBody>
      </p:sp>
      <p:sp>
        <p:nvSpPr>
          <p:cNvPr id="9" name="모서리가 둥근 직사각형 38">
            <a:extLst>
              <a:ext uri="{FF2B5EF4-FFF2-40B4-BE49-F238E27FC236}">
                <a16:creationId xmlns:a16="http://schemas.microsoft.com/office/drawing/2014/main" id="{6444473B-5B2C-0EDF-7515-F20015198512}"/>
              </a:ext>
            </a:extLst>
          </p:cNvPr>
          <p:cNvSpPr/>
          <p:nvPr/>
        </p:nvSpPr>
        <p:spPr>
          <a:xfrm>
            <a:off x="3886883" y="4712358"/>
            <a:ext cx="1437009" cy="367575"/>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setName</a:t>
            </a:r>
          </a:p>
        </p:txBody>
      </p:sp>
      <p:sp>
        <p:nvSpPr>
          <p:cNvPr id="10" name="모서리가 둥근 직사각형 38">
            <a:extLst>
              <a:ext uri="{FF2B5EF4-FFF2-40B4-BE49-F238E27FC236}">
                <a16:creationId xmlns:a16="http://schemas.microsoft.com/office/drawing/2014/main" id="{7712C52F-3F11-4BB1-B659-E46371D86EFF}"/>
              </a:ext>
            </a:extLst>
          </p:cNvPr>
          <p:cNvSpPr/>
          <p:nvPr/>
        </p:nvSpPr>
        <p:spPr>
          <a:xfrm>
            <a:off x="3886883" y="5680903"/>
            <a:ext cx="1437009" cy="367575"/>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User(name,age)</a:t>
            </a:r>
          </a:p>
        </p:txBody>
      </p:sp>
      <p:sp>
        <p:nvSpPr>
          <p:cNvPr id="15" name="TextBox 14">
            <a:extLst>
              <a:ext uri="{FF2B5EF4-FFF2-40B4-BE49-F238E27FC236}">
                <a16:creationId xmlns:a16="http://schemas.microsoft.com/office/drawing/2014/main" id="{8228823E-9779-924D-562C-FDD168D26557}"/>
              </a:ext>
            </a:extLst>
          </p:cNvPr>
          <p:cNvSpPr txBox="1"/>
          <p:nvPr/>
        </p:nvSpPr>
        <p:spPr>
          <a:xfrm>
            <a:off x="4110588" y="1166569"/>
            <a:ext cx="806853" cy="369332"/>
          </a:xfrm>
          <a:prstGeom prst="rect">
            <a:avLst/>
          </a:prstGeom>
          <a:noFill/>
        </p:spPr>
        <p:txBody>
          <a:bodyPr wrap="square">
            <a:spAutoFit/>
          </a:bodyPr>
          <a:lstStyle/>
          <a:p>
            <a:pPr algn="r"/>
            <a:r>
              <a:rPr lang="en-US" altLang="ko-KR" sz="1800" b="1">
                <a:latin typeface="+mn-ea"/>
              </a:rPr>
              <a:t>Class</a:t>
            </a:r>
            <a:endParaRPr lang="ko-KR" altLang="en-US"/>
          </a:p>
        </p:txBody>
      </p:sp>
      <p:sp>
        <p:nvSpPr>
          <p:cNvPr id="16" name="TextBox 15">
            <a:extLst>
              <a:ext uri="{FF2B5EF4-FFF2-40B4-BE49-F238E27FC236}">
                <a16:creationId xmlns:a16="http://schemas.microsoft.com/office/drawing/2014/main" id="{DAFB4ADB-6A58-7892-BD57-689B468ABCC7}"/>
              </a:ext>
            </a:extLst>
          </p:cNvPr>
          <p:cNvSpPr txBox="1"/>
          <p:nvPr/>
        </p:nvSpPr>
        <p:spPr>
          <a:xfrm>
            <a:off x="3929443" y="3817111"/>
            <a:ext cx="1351886" cy="369332"/>
          </a:xfrm>
          <a:prstGeom prst="rect">
            <a:avLst/>
          </a:prstGeom>
          <a:noFill/>
        </p:spPr>
        <p:txBody>
          <a:bodyPr wrap="square">
            <a:spAutoFit/>
          </a:bodyPr>
          <a:lstStyle/>
          <a:p>
            <a:pPr algn="r"/>
            <a:r>
              <a:rPr lang="en-US" altLang="ko-KR" b="1"/>
              <a:t>Method(2)</a:t>
            </a:r>
            <a:endParaRPr lang="ko-KR" altLang="en-US" b="1"/>
          </a:p>
        </p:txBody>
      </p:sp>
      <p:sp>
        <p:nvSpPr>
          <p:cNvPr id="17" name="TextBox 16">
            <a:extLst>
              <a:ext uri="{FF2B5EF4-FFF2-40B4-BE49-F238E27FC236}">
                <a16:creationId xmlns:a16="http://schemas.microsoft.com/office/drawing/2014/main" id="{2359B9A6-0779-C4E2-60B9-23C43E033340}"/>
              </a:ext>
            </a:extLst>
          </p:cNvPr>
          <p:cNvSpPr txBox="1"/>
          <p:nvPr/>
        </p:nvSpPr>
        <p:spPr>
          <a:xfrm>
            <a:off x="4026421" y="2199870"/>
            <a:ext cx="1045188" cy="369332"/>
          </a:xfrm>
          <a:prstGeom prst="rect">
            <a:avLst/>
          </a:prstGeom>
          <a:noFill/>
        </p:spPr>
        <p:txBody>
          <a:bodyPr wrap="square">
            <a:spAutoFit/>
          </a:bodyPr>
          <a:lstStyle/>
          <a:p>
            <a:pPr algn="r"/>
            <a:r>
              <a:rPr lang="en-US" altLang="ko-KR" b="1"/>
              <a:t>Field(2)</a:t>
            </a:r>
            <a:endParaRPr lang="ko-KR" altLang="en-US" b="1"/>
          </a:p>
        </p:txBody>
      </p:sp>
      <p:sp>
        <p:nvSpPr>
          <p:cNvPr id="18" name="TextBox 17">
            <a:extLst>
              <a:ext uri="{FF2B5EF4-FFF2-40B4-BE49-F238E27FC236}">
                <a16:creationId xmlns:a16="http://schemas.microsoft.com/office/drawing/2014/main" id="{9CEC79DE-7779-FA8F-1794-F567F046EF08}"/>
              </a:ext>
            </a:extLst>
          </p:cNvPr>
          <p:cNvSpPr txBox="1"/>
          <p:nvPr/>
        </p:nvSpPr>
        <p:spPr>
          <a:xfrm>
            <a:off x="3774141" y="5313590"/>
            <a:ext cx="1549749" cy="369332"/>
          </a:xfrm>
          <a:prstGeom prst="rect">
            <a:avLst/>
          </a:prstGeom>
          <a:noFill/>
        </p:spPr>
        <p:txBody>
          <a:bodyPr wrap="square">
            <a:spAutoFit/>
          </a:bodyPr>
          <a:lstStyle/>
          <a:p>
            <a:pPr algn="r"/>
            <a:r>
              <a:rPr lang="en-US" altLang="ko-KR" b="1"/>
              <a:t>Constructor</a:t>
            </a:r>
            <a:endParaRPr lang="ko-KR" altLang="en-US" b="1"/>
          </a:p>
        </p:txBody>
      </p:sp>
      <p:sp>
        <p:nvSpPr>
          <p:cNvPr id="24" name="모서리가 둥근 직사각형 38">
            <a:extLst>
              <a:ext uri="{FF2B5EF4-FFF2-40B4-BE49-F238E27FC236}">
                <a16:creationId xmlns:a16="http://schemas.microsoft.com/office/drawing/2014/main" id="{B473760A-B1FF-9C66-93E3-2230DC378AF1}"/>
              </a:ext>
            </a:extLst>
          </p:cNvPr>
          <p:cNvSpPr/>
          <p:nvPr/>
        </p:nvSpPr>
        <p:spPr>
          <a:xfrm>
            <a:off x="723923" y="3360939"/>
            <a:ext cx="1437010" cy="614044"/>
          </a:xfrm>
          <a:prstGeom prst="roundRect">
            <a:avLst>
              <a:gd name="adj" fmla="val 10789"/>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b="1">
                <a:solidFill>
                  <a:srgbClr val="FFFF00"/>
                </a:solidFill>
                <a:effectLst/>
              </a:rPr>
              <a:t>Runtime</a:t>
            </a:r>
          </a:p>
        </p:txBody>
      </p:sp>
      <p:cxnSp>
        <p:nvCxnSpPr>
          <p:cNvPr id="67" name="연결선: 꺾임 66">
            <a:extLst>
              <a:ext uri="{FF2B5EF4-FFF2-40B4-BE49-F238E27FC236}">
                <a16:creationId xmlns:a16="http://schemas.microsoft.com/office/drawing/2014/main" id="{BC3986AC-FB58-7805-AAE4-0466354485E5}"/>
              </a:ext>
            </a:extLst>
          </p:cNvPr>
          <p:cNvCxnSpPr>
            <a:stCxn id="4" idx="1"/>
            <a:endCxn id="5" idx="3"/>
          </p:cNvCxnSpPr>
          <p:nvPr/>
        </p:nvCxnSpPr>
        <p:spPr>
          <a:xfrm rot="10800000">
            <a:off x="5323892" y="1762617"/>
            <a:ext cx="1799410" cy="1794820"/>
          </a:xfrm>
          <a:prstGeom prst="bentConnector3">
            <a:avLst/>
          </a:prstGeom>
          <a:ln w="9525">
            <a:solidFill>
              <a:schemeClr val="tx1">
                <a:lumMod val="50000"/>
                <a:lumOff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9" name="연결선: 꺾임 68">
            <a:extLst>
              <a:ext uri="{FF2B5EF4-FFF2-40B4-BE49-F238E27FC236}">
                <a16:creationId xmlns:a16="http://schemas.microsoft.com/office/drawing/2014/main" id="{22882382-6C5C-7AEF-0BE3-E1E42792BD08}"/>
              </a:ext>
            </a:extLst>
          </p:cNvPr>
          <p:cNvCxnSpPr>
            <a:stCxn id="4" idx="1"/>
            <a:endCxn id="6" idx="3"/>
          </p:cNvCxnSpPr>
          <p:nvPr/>
        </p:nvCxnSpPr>
        <p:spPr>
          <a:xfrm rot="10800000">
            <a:off x="5323892" y="2767565"/>
            <a:ext cx="1799410" cy="789873"/>
          </a:xfrm>
          <a:prstGeom prst="bentConnector3">
            <a:avLst/>
          </a:prstGeom>
          <a:ln w="9525">
            <a:solidFill>
              <a:schemeClr val="tx1">
                <a:lumMod val="50000"/>
                <a:lumOff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71" name="연결선: 꺾임 70">
            <a:extLst>
              <a:ext uri="{FF2B5EF4-FFF2-40B4-BE49-F238E27FC236}">
                <a16:creationId xmlns:a16="http://schemas.microsoft.com/office/drawing/2014/main" id="{662D435C-5B09-2AC3-3AFA-5D86BFAA3DD6}"/>
              </a:ext>
            </a:extLst>
          </p:cNvPr>
          <p:cNvCxnSpPr>
            <a:stCxn id="4" idx="1"/>
            <a:endCxn id="7" idx="3"/>
          </p:cNvCxnSpPr>
          <p:nvPr/>
        </p:nvCxnSpPr>
        <p:spPr>
          <a:xfrm rot="10800000">
            <a:off x="5323892" y="3254231"/>
            <a:ext cx="1799410" cy="303206"/>
          </a:xfrm>
          <a:prstGeom prst="bentConnector3">
            <a:avLst/>
          </a:prstGeom>
          <a:ln w="9525">
            <a:solidFill>
              <a:schemeClr val="tx1">
                <a:lumMod val="50000"/>
                <a:lumOff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75" name="연결선: 꺾임 74">
            <a:extLst>
              <a:ext uri="{FF2B5EF4-FFF2-40B4-BE49-F238E27FC236}">
                <a16:creationId xmlns:a16="http://schemas.microsoft.com/office/drawing/2014/main" id="{39069143-C009-08ED-CAB5-679AFB6D4E6F}"/>
              </a:ext>
            </a:extLst>
          </p:cNvPr>
          <p:cNvCxnSpPr>
            <a:stCxn id="4" idx="1"/>
            <a:endCxn id="8" idx="3"/>
          </p:cNvCxnSpPr>
          <p:nvPr/>
        </p:nvCxnSpPr>
        <p:spPr>
          <a:xfrm rot="10800000" flipV="1">
            <a:off x="5323892" y="3557437"/>
            <a:ext cx="1799410" cy="827368"/>
          </a:xfrm>
          <a:prstGeom prst="bentConnector3">
            <a:avLst/>
          </a:prstGeom>
          <a:ln w="9525">
            <a:solidFill>
              <a:schemeClr val="tx1">
                <a:lumMod val="50000"/>
                <a:lumOff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77" name="연결선: 꺾임 76">
            <a:extLst>
              <a:ext uri="{FF2B5EF4-FFF2-40B4-BE49-F238E27FC236}">
                <a16:creationId xmlns:a16="http://schemas.microsoft.com/office/drawing/2014/main" id="{33A3E751-1668-4847-C01E-35E5DE62BDC8}"/>
              </a:ext>
            </a:extLst>
          </p:cNvPr>
          <p:cNvCxnSpPr>
            <a:stCxn id="4" idx="1"/>
            <a:endCxn id="9" idx="3"/>
          </p:cNvCxnSpPr>
          <p:nvPr/>
        </p:nvCxnSpPr>
        <p:spPr>
          <a:xfrm rot="10800000" flipV="1">
            <a:off x="5323892" y="3557436"/>
            <a:ext cx="1799410" cy="1338709"/>
          </a:xfrm>
          <a:prstGeom prst="bentConnector3">
            <a:avLst/>
          </a:prstGeom>
          <a:ln w="9525">
            <a:solidFill>
              <a:schemeClr val="tx1">
                <a:lumMod val="50000"/>
                <a:lumOff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79" name="연결선: 꺾임 78">
            <a:extLst>
              <a:ext uri="{FF2B5EF4-FFF2-40B4-BE49-F238E27FC236}">
                <a16:creationId xmlns:a16="http://schemas.microsoft.com/office/drawing/2014/main" id="{A5EEFD65-9720-6E22-1EA7-EB86582A48C9}"/>
              </a:ext>
            </a:extLst>
          </p:cNvPr>
          <p:cNvCxnSpPr>
            <a:stCxn id="4" idx="1"/>
            <a:endCxn id="10" idx="3"/>
          </p:cNvCxnSpPr>
          <p:nvPr/>
        </p:nvCxnSpPr>
        <p:spPr>
          <a:xfrm rot="10800000" flipV="1">
            <a:off x="5323892" y="3557437"/>
            <a:ext cx="1799410" cy="2307254"/>
          </a:xfrm>
          <a:prstGeom prst="bentConnector3">
            <a:avLst/>
          </a:prstGeom>
          <a:ln w="9525">
            <a:solidFill>
              <a:schemeClr val="tx1">
                <a:lumMod val="50000"/>
                <a:lumOff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9" name="연결선: 구부러짐 88">
            <a:extLst>
              <a:ext uri="{FF2B5EF4-FFF2-40B4-BE49-F238E27FC236}">
                <a16:creationId xmlns:a16="http://schemas.microsoft.com/office/drawing/2014/main" id="{9FF61E1A-1870-9190-1549-FAB22A596227}"/>
              </a:ext>
            </a:extLst>
          </p:cNvPr>
          <p:cNvCxnSpPr>
            <a:stCxn id="24" idx="3"/>
            <a:endCxn id="5" idx="1"/>
          </p:cNvCxnSpPr>
          <p:nvPr/>
        </p:nvCxnSpPr>
        <p:spPr>
          <a:xfrm flipV="1">
            <a:off x="2160933" y="1762617"/>
            <a:ext cx="1725950" cy="1905344"/>
          </a:xfrm>
          <a:prstGeom prst="curvedConnector3">
            <a:avLst/>
          </a:prstGeom>
          <a:ln w="127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1" name="연결선: 구부러짐 90">
            <a:extLst>
              <a:ext uri="{FF2B5EF4-FFF2-40B4-BE49-F238E27FC236}">
                <a16:creationId xmlns:a16="http://schemas.microsoft.com/office/drawing/2014/main" id="{FAB36957-6FD4-79B1-4CA7-4BDA0425296F}"/>
              </a:ext>
            </a:extLst>
          </p:cNvPr>
          <p:cNvCxnSpPr>
            <a:stCxn id="24" idx="3"/>
            <a:endCxn id="80" idx="1"/>
          </p:cNvCxnSpPr>
          <p:nvPr/>
        </p:nvCxnSpPr>
        <p:spPr>
          <a:xfrm flipV="1">
            <a:off x="2160933" y="2873794"/>
            <a:ext cx="1615203" cy="794167"/>
          </a:xfrm>
          <a:prstGeom prst="curvedConnector3">
            <a:avLst/>
          </a:prstGeom>
          <a:ln w="127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3" name="연결선: 구부러짐 92">
            <a:extLst>
              <a:ext uri="{FF2B5EF4-FFF2-40B4-BE49-F238E27FC236}">
                <a16:creationId xmlns:a16="http://schemas.microsoft.com/office/drawing/2014/main" id="{97A9F335-C1D6-D3EA-F657-8173AFA4C891}"/>
              </a:ext>
            </a:extLst>
          </p:cNvPr>
          <p:cNvCxnSpPr>
            <a:stCxn id="24" idx="3"/>
            <a:endCxn id="81" idx="1"/>
          </p:cNvCxnSpPr>
          <p:nvPr/>
        </p:nvCxnSpPr>
        <p:spPr>
          <a:xfrm>
            <a:off x="2160933" y="3667961"/>
            <a:ext cx="1615202" cy="818220"/>
          </a:xfrm>
          <a:prstGeom prst="curvedConnector3">
            <a:avLst/>
          </a:prstGeom>
          <a:ln w="127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5" name="연결선: 구부러짐 94">
            <a:extLst>
              <a:ext uri="{FF2B5EF4-FFF2-40B4-BE49-F238E27FC236}">
                <a16:creationId xmlns:a16="http://schemas.microsoft.com/office/drawing/2014/main" id="{E6698574-9037-F9FD-9F90-FC654318D0F3}"/>
              </a:ext>
            </a:extLst>
          </p:cNvPr>
          <p:cNvCxnSpPr>
            <a:stCxn id="24" idx="3"/>
            <a:endCxn id="10" idx="1"/>
          </p:cNvCxnSpPr>
          <p:nvPr/>
        </p:nvCxnSpPr>
        <p:spPr>
          <a:xfrm>
            <a:off x="2160933" y="3667961"/>
            <a:ext cx="1725950" cy="2196730"/>
          </a:xfrm>
          <a:prstGeom prst="curvedConnector3">
            <a:avLst/>
          </a:prstGeom>
          <a:ln w="127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2274014"/>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764685-C655-CBB9-A279-0A8F6C8B94F0}"/>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FD2443C4-D72F-C200-98D2-C6B45EFDA552}"/>
              </a:ext>
            </a:extLst>
          </p:cNvPr>
          <p:cNvSpPr/>
          <p:nvPr/>
        </p:nvSpPr>
        <p:spPr>
          <a:xfrm>
            <a:off x="198756" y="202792"/>
            <a:ext cx="225254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클래스 정보 조회</a:t>
            </a:r>
          </a:p>
        </p:txBody>
      </p:sp>
      <p:sp>
        <p:nvSpPr>
          <p:cNvPr id="5" name="Rectangle 2">
            <a:extLst>
              <a:ext uri="{FF2B5EF4-FFF2-40B4-BE49-F238E27FC236}">
                <a16:creationId xmlns:a16="http://schemas.microsoft.com/office/drawing/2014/main" id="{5BAD2FC5-B5FE-47B9-1B90-DEEBA29C5E3C}"/>
              </a:ext>
            </a:extLst>
          </p:cNvPr>
          <p:cNvSpPr>
            <a:spLocks noChangeArrowheads="1"/>
          </p:cNvSpPr>
          <p:nvPr/>
        </p:nvSpPr>
        <p:spPr bwMode="auto">
          <a:xfrm>
            <a:off x="589546" y="708275"/>
            <a:ext cx="10942721" cy="5321137"/>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CF8E6D"/>
                </a:solidFill>
                <a:effectLst/>
                <a:latin typeface="Arial Unicode MS"/>
                <a:ea typeface="JetBrains Mono"/>
              </a:rPr>
              <a:t>public class </a:t>
            </a:r>
            <a:r>
              <a:rPr kumimoji="0" lang="ko-KR" altLang="ko-KR" sz="1200" b="0" i="0" u="none" strike="noStrike" cap="none" normalizeH="0" baseline="0">
                <a:ln>
                  <a:noFill/>
                </a:ln>
                <a:solidFill>
                  <a:srgbClr val="BCBEC4"/>
                </a:solidFill>
                <a:effectLst/>
                <a:latin typeface="Arial Unicode MS"/>
                <a:ea typeface="JetBrains Mono"/>
              </a:rPr>
              <a:t>ReflectionExample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public static void </a:t>
            </a:r>
            <a:r>
              <a:rPr kumimoji="0" lang="ko-KR" altLang="ko-KR" sz="1200" b="0" i="0" u="none" strike="noStrike" cap="none" normalizeH="0" baseline="0">
                <a:ln>
                  <a:noFill/>
                </a:ln>
                <a:solidFill>
                  <a:srgbClr val="56A8F5"/>
                </a:solidFill>
                <a:effectLst/>
                <a:latin typeface="Arial Unicode MS"/>
                <a:ea typeface="JetBrains Mono"/>
              </a:rPr>
              <a:t>main</a:t>
            </a:r>
            <a:r>
              <a:rPr kumimoji="0" lang="ko-KR" altLang="ko-KR" sz="1200" b="0" i="0" u="none" strike="noStrike" cap="none" normalizeH="0" baseline="0">
                <a:ln>
                  <a:noFill/>
                </a:ln>
                <a:solidFill>
                  <a:srgbClr val="BCBEC4"/>
                </a:solidFill>
                <a:effectLst/>
                <a:latin typeface="Arial Unicode MS"/>
                <a:ea typeface="JetBrains Mono"/>
              </a:rPr>
              <a:t>(String[] args)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try </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Class&lt;?&gt; clazz = Class.</a:t>
            </a:r>
            <a:r>
              <a:rPr kumimoji="0" lang="ko-KR" altLang="ko-KR" sz="1200" b="0" i="1" u="none" strike="noStrike" cap="none" normalizeH="0" baseline="0">
                <a:ln>
                  <a:noFill/>
                </a:ln>
                <a:solidFill>
                  <a:srgbClr val="BCBEC4"/>
                </a:solidFill>
                <a:effectLst/>
                <a:latin typeface="Arial Unicode MS"/>
                <a:ea typeface="JetBrains Mono"/>
              </a:rPr>
              <a:t>forName</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6AAB73"/>
                </a:solidFill>
                <a:effectLst/>
                <a:latin typeface="Arial Unicode MS"/>
                <a:ea typeface="JetBrains Mono"/>
              </a:rPr>
              <a:t>"</a:t>
            </a:r>
            <a:r>
              <a:rPr kumimoji="0" lang="en-US" altLang="ko-KR" sz="1200" b="0" i="0" u="none" strike="noStrike" cap="none" normalizeH="0" baseline="0">
                <a:ln>
                  <a:noFill/>
                </a:ln>
                <a:solidFill>
                  <a:srgbClr val="6AAB73"/>
                </a:solidFill>
                <a:effectLst/>
                <a:latin typeface="Arial Unicode MS"/>
                <a:ea typeface="JetBrains Mono"/>
              </a:rPr>
              <a:t>java.util.ArrayList</a:t>
            </a:r>
            <a:r>
              <a:rPr kumimoji="0" lang="ko-KR" altLang="ko-KR" sz="1200" b="0" i="0" u="none" strike="noStrike" cap="none" normalizeH="0" baseline="0">
                <a:ln>
                  <a:noFill/>
                </a:ln>
                <a:solidFill>
                  <a:srgbClr val="6AAB73"/>
                </a:solidFill>
                <a:effectLst/>
                <a:latin typeface="Arial Unicode MS"/>
                <a:ea typeface="JetBrains Mono"/>
              </a:rPr>
              <a:t>"</a:t>
            </a:r>
            <a:r>
              <a:rPr kumimoji="0" lang="ko-KR" altLang="ko-KR" sz="1200" b="0" i="0" u="none" strike="noStrike" cap="none" normalizeH="0" baseline="0">
                <a:ln>
                  <a:noFill/>
                </a:ln>
                <a:solidFill>
                  <a:srgbClr val="BCBEC4"/>
                </a:solidFill>
                <a:effectLst/>
                <a:latin typeface="Arial Unicode MS"/>
                <a:ea typeface="JetBrains Mono"/>
              </a:rPr>
              <a:t>);</a:t>
            </a:r>
            <a:endParaRPr kumimoji="0" lang="en-US" altLang="ko-KR" sz="12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200" b="0" i="0" u="none" strike="noStrike" cap="none" normalizeH="0" baseline="0">
                <a:ln>
                  <a:noFill/>
                </a:ln>
                <a:solidFill>
                  <a:srgbClr val="BCBEC4"/>
                </a:solidFill>
                <a:effectLst/>
                <a:latin typeface="Arial Unicode MS"/>
                <a:ea typeface="JetBrains Mono"/>
              </a:rPr>
              <a:t>            </a:t>
            </a:r>
            <a:r>
              <a:rPr kumimoji="0" lang="en-US" altLang="ko-KR" sz="1200" b="0" i="0" u="none" strike="noStrike" cap="none" normalizeH="0" baseline="0">
                <a:ln>
                  <a:noFill/>
                </a:ln>
                <a:solidFill>
                  <a:schemeClr val="bg1">
                    <a:lumMod val="50000"/>
                  </a:schemeClr>
                </a:solidFill>
                <a:effectLst/>
                <a:latin typeface="Arial Unicode MS"/>
                <a:ea typeface="JetBrains Mono"/>
              </a:rPr>
              <a:t>//</a:t>
            </a:r>
            <a:r>
              <a:rPr kumimoji="0" lang="ko-KR" altLang="ko-KR" sz="1200" b="0" i="0" u="none" strike="noStrike" cap="none" normalizeH="0" baseline="0">
                <a:ln>
                  <a:noFill/>
                </a:ln>
                <a:solidFill>
                  <a:schemeClr val="bg1">
                    <a:lumMod val="50000"/>
                  </a:schemeClr>
                </a:solidFill>
                <a:effectLst/>
                <a:latin typeface="Arial Unicode MS"/>
                <a:ea typeface="JetBrains Mono"/>
              </a:rPr>
              <a:t>Class&lt;?&gt; clazz = </a:t>
            </a:r>
            <a:r>
              <a:rPr kumimoji="0" lang="en-US" altLang="ko-KR" sz="1200" b="0" i="0" u="none" strike="noStrike" cap="none" normalizeH="0" baseline="0">
                <a:ln>
                  <a:noFill/>
                </a:ln>
                <a:solidFill>
                  <a:schemeClr val="bg1">
                    <a:lumMod val="50000"/>
                  </a:schemeClr>
                </a:solidFill>
                <a:effectLst/>
                <a:latin typeface="Arial Unicode MS"/>
                <a:ea typeface="JetBrains Mono"/>
              </a:rPr>
              <a:t>ArrayList.class</a:t>
            </a:r>
          </a:p>
          <a:p>
            <a:pPr marL="0" marR="0" lvl="0" indent="0" algn="l" defTabSz="914400" rtl="0" eaLnBrk="0" fontAlgn="base" latinLnBrk="0" hangingPunct="0">
              <a:lnSpc>
                <a:spcPct val="150000"/>
              </a:lnSpc>
              <a:spcBef>
                <a:spcPct val="0"/>
              </a:spcBef>
              <a:spcAft>
                <a:spcPct val="0"/>
              </a:spcAft>
              <a:buClrTx/>
              <a:buSzTx/>
              <a:buFontTx/>
              <a:buNone/>
              <a:tabLst/>
            </a:pPr>
            <a:r>
              <a:rPr lang="en-US" altLang="ko-KR" sz="1200">
                <a:solidFill>
                  <a:schemeClr val="bg1">
                    <a:lumMod val="50000"/>
                  </a:schemeClr>
                </a:solidFill>
                <a:latin typeface="Arial Unicode MS"/>
                <a:ea typeface="JetBrains Mono"/>
              </a:rPr>
              <a:t>            //</a:t>
            </a:r>
            <a:r>
              <a:rPr kumimoji="0" lang="ko-KR" altLang="ko-KR" sz="1200" b="0" i="0" u="none" strike="noStrike" cap="none" normalizeH="0" baseline="0">
                <a:ln>
                  <a:noFill/>
                </a:ln>
                <a:solidFill>
                  <a:schemeClr val="bg1">
                    <a:lumMod val="50000"/>
                  </a:schemeClr>
                </a:solidFill>
                <a:effectLst/>
                <a:latin typeface="Arial Unicode MS"/>
                <a:ea typeface="JetBrains Mono"/>
              </a:rPr>
              <a:t>Class&lt;?&gt; clazz = </a:t>
            </a:r>
            <a:r>
              <a:rPr kumimoji="0" lang="en-US" altLang="ko-KR" sz="1200" b="0" i="0" u="none" strike="noStrike" cap="none" normalizeH="0" baseline="0">
                <a:ln>
                  <a:noFill/>
                </a:ln>
                <a:solidFill>
                  <a:schemeClr val="bg1">
                    <a:lumMod val="50000"/>
                  </a:schemeClr>
                </a:solidFill>
                <a:effectLst/>
                <a:latin typeface="Arial Unicode MS"/>
                <a:ea typeface="JetBrains Mono"/>
              </a:rPr>
              <a:t>new ArrayList().getClass();</a:t>
            </a:r>
            <a:br>
              <a:rPr kumimoji="0" lang="ko-KR" altLang="ko-KR" sz="1200" b="0" i="0" u="none" strike="noStrike" cap="none" normalizeH="0" baseline="0">
                <a:ln>
                  <a:noFill/>
                </a:ln>
                <a:solidFill>
                  <a:srgbClr val="BCBEC4"/>
                </a:solidFill>
                <a:effectLst/>
                <a:latin typeface="Arial Unicode MS"/>
                <a:ea typeface="JetBrains Mono"/>
              </a:rPr>
            </a:b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System.</a:t>
            </a:r>
            <a:r>
              <a:rPr kumimoji="0" lang="ko-KR" altLang="ko-KR" sz="1200" b="0" i="1" u="none" strike="noStrike" cap="none" normalizeH="0" baseline="0">
                <a:ln>
                  <a:noFill/>
                </a:ln>
                <a:solidFill>
                  <a:srgbClr val="C77DBB"/>
                </a:solidFill>
                <a:effectLst/>
                <a:latin typeface="Arial Unicode MS"/>
                <a:ea typeface="JetBrains Mono"/>
              </a:rPr>
              <a:t>out</a:t>
            </a:r>
            <a:r>
              <a:rPr kumimoji="0" lang="ko-KR" altLang="ko-KR" sz="1200" b="0" i="0" u="none" strike="noStrike" cap="none" normalizeH="0" baseline="0">
                <a:ln>
                  <a:noFill/>
                </a:ln>
                <a:solidFill>
                  <a:srgbClr val="BCBEC4"/>
                </a:solidFill>
                <a:effectLst/>
                <a:latin typeface="Arial Unicode MS"/>
                <a:ea typeface="JetBrains Mono"/>
              </a:rPr>
              <a:t>.println(</a:t>
            </a:r>
            <a:r>
              <a:rPr kumimoji="0" lang="ko-KR" altLang="ko-KR" sz="1200" b="0" i="0" u="none" strike="noStrike" cap="none" normalizeH="0" baseline="0">
                <a:ln>
                  <a:noFill/>
                </a:ln>
                <a:solidFill>
                  <a:srgbClr val="6AAB73"/>
                </a:solidFill>
                <a:effectLst/>
                <a:latin typeface="Arial Unicode MS"/>
                <a:ea typeface="JetBrains Mono"/>
              </a:rPr>
              <a:t>"Class Name: " </a:t>
            </a:r>
            <a:r>
              <a:rPr kumimoji="0" lang="ko-KR" altLang="ko-KR" sz="1200" b="0" i="0" u="none" strike="noStrike" cap="none" normalizeH="0" baseline="0">
                <a:ln>
                  <a:noFill/>
                </a:ln>
                <a:solidFill>
                  <a:srgbClr val="BCBEC4"/>
                </a:solidFill>
                <a:effectLst/>
                <a:latin typeface="Arial Unicode MS"/>
                <a:ea typeface="JetBrains Mono"/>
              </a:rPr>
              <a:t>+ clazz.getName());</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System.</a:t>
            </a:r>
            <a:r>
              <a:rPr kumimoji="0" lang="ko-KR" altLang="ko-KR" sz="1200" b="0" i="1" u="none" strike="noStrike" cap="none" normalizeH="0" baseline="0">
                <a:ln>
                  <a:noFill/>
                </a:ln>
                <a:solidFill>
                  <a:srgbClr val="C77DBB"/>
                </a:solidFill>
                <a:effectLst/>
                <a:latin typeface="Arial Unicode MS"/>
                <a:ea typeface="JetBrains Mono"/>
              </a:rPr>
              <a:t>out</a:t>
            </a:r>
            <a:r>
              <a:rPr kumimoji="0" lang="ko-KR" altLang="ko-KR" sz="1200" b="0" i="0" u="none" strike="noStrike" cap="none" normalizeH="0" baseline="0">
                <a:ln>
                  <a:noFill/>
                </a:ln>
                <a:solidFill>
                  <a:srgbClr val="BCBEC4"/>
                </a:solidFill>
                <a:effectLst/>
                <a:latin typeface="Arial Unicode MS"/>
                <a:ea typeface="JetBrains Mono"/>
              </a:rPr>
              <a:t>.println(</a:t>
            </a:r>
            <a:r>
              <a:rPr kumimoji="0" lang="ko-KR" altLang="ko-KR" sz="1200" b="0" i="0" u="none" strike="noStrike" cap="none" normalizeH="0" baseline="0">
                <a:ln>
                  <a:noFill/>
                </a:ln>
                <a:solidFill>
                  <a:srgbClr val="6AAB73"/>
                </a:solidFill>
                <a:effectLst/>
                <a:latin typeface="Arial Unicode MS"/>
                <a:ea typeface="JetBrains Mono"/>
              </a:rPr>
              <a:t>"Superclass: " </a:t>
            </a:r>
            <a:r>
              <a:rPr kumimoji="0" lang="ko-KR" altLang="ko-KR" sz="1200" b="0" i="0" u="none" strike="noStrike" cap="none" normalizeH="0" baseline="0">
                <a:ln>
                  <a:noFill/>
                </a:ln>
                <a:solidFill>
                  <a:srgbClr val="BCBEC4"/>
                </a:solidFill>
                <a:effectLst/>
                <a:latin typeface="Arial Unicode MS"/>
                <a:ea typeface="JetBrains Mono"/>
              </a:rPr>
              <a:t>+ clazz.getSuperclass());</a:t>
            </a:r>
            <a:br>
              <a:rPr kumimoji="0" lang="ko-KR" altLang="ko-KR" sz="1200" b="0" i="0" u="none" strike="noStrike" cap="none" normalizeH="0" baseline="0">
                <a:ln>
                  <a:noFill/>
                </a:ln>
                <a:solidFill>
                  <a:srgbClr val="BCBEC4"/>
                </a:solidFill>
                <a:effectLst/>
                <a:latin typeface="Arial Unicode MS"/>
                <a:ea typeface="JetBrains Mono"/>
              </a:rPr>
            </a:b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System.</a:t>
            </a:r>
            <a:r>
              <a:rPr kumimoji="0" lang="ko-KR" altLang="ko-KR" sz="1200" b="0" i="1" u="none" strike="noStrike" cap="none" normalizeH="0" baseline="0">
                <a:ln>
                  <a:noFill/>
                </a:ln>
                <a:solidFill>
                  <a:srgbClr val="C77DBB"/>
                </a:solidFill>
                <a:effectLst/>
                <a:latin typeface="Arial Unicode MS"/>
                <a:ea typeface="JetBrains Mono"/>
              </a:rPr>
              <a:t>out</a:t>
            </a:r>
            <a:r>
              <a:rPr kumimoji="0" lang="ko-KR" altLang="ko-KR" sz="1200" b="0" i="0" u="none" strike="noStrike" cap="none" normalizeH="0" baseline="0">
                <a:ln>
                  <a:noFill/>
                </a:ln>
                <a:solidFill>
                  <a:srgbClr val="BCBEC4"/>
                </a:solidFill>
                <a:effectLst/>
                <a:latin typeface="Arial Unicode MS"/>
                <a:ea typeface="JetBrains Mono"/>
              </a:rPr>
              <a:t>.println(</a:t>
            </a:r>
            <a:r>
              <a:rPr kumimoji="0" lang="ko-KR" altLang="ko-KR" sz="1200" b="0" i="0" u="none" strike="noStrike" cap="none" normalizeH="0" baseline="0">
                <a:ln>
                  <a:noFill/>
                </a:ln>
                <a:solidFill>
                  <a:srgbClr val="6AAB73"/>
                </a:solidFill>
                <a:effectLst/>
                <a:latin typeface="Arial Unicode MS"/>
                <a:ea typeface="JetBrains Mono"/>
              </a:rPr>
              <a:t>"</a:t>
            </a:r>
            <a:r>
              <a:rPr kumimoji="0" lang="ko-KR" altLang="ko-KR" sz="1200" b="0" i="0" u="none" strike="noStrike" cap="none" normalizeH="0" baseline="0">
                <a:ln>
                  <a:noFill/>
                </a:ln>
                <a:solidFill>
                  <a:srgbClr val="CF8E6D"/>
                </a:solidFill>
                <a:effectLst/>
                <a:latin typeface="Arial Unicode MS"/>
                <a:ea typeface="JetBrains Mono"/>
              </a:rPr>
              <a:t>\n</a:t>
            </a:r>
            <a:r>
              <a:rPr kumimoji="0" lang="ko-KR" altLang="ko-KR" sz="1200" b="0" i="0" u="none" strike="noStrike" cap="none" normalizeH="0" baseline="0">
                <a:ln>
                  <a:noFill/>
                </a:ln>
                <a:solidFill>
                  <a:srgbClr val="6AAB73"/>
                </a:solidFill>
                <a:effectLst/>
                <a:latin typeface="Arial Unicode MS"/>
                <a:ea typeface="JetBrains Mono"/>
              </a:rPr>
              <a:t>Implemented Interfaces:"</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for </a:t>
            </a:r>
            <a:r>
              <a:rPr kumimoji="0" lang="ko-KR" altLang="ko-KR" sz="1200" b="0" i="0" u="none" strike="noStrike" cap="none" normalizeH="0" baseline="0">
                <a:ln>
                  <a:noFill/>
                </a:ln>
                <a:solidFill>
                  <a:srgbClr val="BCBEC4"/>
                </a:solidFill>
                <a:effectLst/>
                <a:latin typeface="Arial Unicode MS"/>
                <a:ea typeface="JetBrains Mono"/>
              </a:rPr>
              <a:t>(Class&lt;?&gt; if : clazz.getInterfaces())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System.</a:t>
            </a:r>
            <a:r>
              <a:rPr kumimoji="0" lang="ko-KR" altLang="ko-KR" sz="1200" b="0" i="1" u="none" strike="noStrike" cap="none" normalizeH="0" baseline="0">
                <a:ln>
                  <a:noFill/>
                </a:ln>
                <a:solidFill>
                  <a:srgbClr val="C77DBB"/>
                </a:solidFill>
                <a:effectLst/>
                <a:latin typeface="Arial Unicode MS"/>
                <a:ea typeface="JetBrains Mono"/>
              </a:rPr>
              <a:t>out</a:t>
            </a:r>
            <a:r>
              <a:rPr kumimoji="0" lang="ko-KR" altLang="ko-KR" sz="1200" b="0" i="0" u="none" strike="noStrike" cap="none" normalizeH="0" baseline="0">
                <a:ln>
                  <a:noFill/>
                </a:ln>
                <a:solidFill>
                  <a:srgbClr val="BCBEC4"/>
                </a:solidFill>
                <a:effectLst/>
                <a:latin typeface="Arial Unicode MS"/>
                <a:ea typeface="JetBrains Mono"/>
              </a:rPr>
              <a:t>.println(</a:t>
            </a:r>
            <a:r>
              <a:rPr kumimoji="0" lang="ko-KR" altLang="ko-KR" sz="1200" b="0" i="0" u="none" strike="noStrike" cap="none" normalizeH="0" baseline="0">
                <a:ln>
                  <a:noFill/>
                </a:ln>
                <a:solidFill>
                  <a:srgbClr val="6AAB73"/>
                </a:solidFill>
                <a:effectLst/>
                <a:latin typeface="Arial Unicode MS"/>
                <a:ea typeface="JetBrains Mono"/>
              </a:rPr>
              <a:t>"  " </a:t>
            </a:r>
            <a:r>
              <a:rPr kumimoji="0" lang="ko-KR" altLang="ko-KR" sz="1200" b="0" i="0" u="none" strike="noStrike" cap="none" normalizeH="0" baseline="0">
                <a:ln>
                  <a:noFill/>
                </a:ln>
                <a:solidFill>
                  <a:srgbClr val="BCBEC4"/>
                </a:solidFill>
                <a:effectLst/>
                <a:latin typeface="Arial Unicode MS"/>
                <a:ea typeface="JetBrains Mono"/>
              </a:rPr>
              <a:t>+ if.getName());</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 </a:t>
            </a:r>
            <a:r>
              <a:rPr kumimoji="0" lang="ko-KR" altLang="ko-KR" sz="1200" b="0" i="0" u="none" strike="noStrike" cap="none" normalizeH="0" baseline="0">
                <a:ln>
                  <a:noFill/>
                </a:ln>
                <a:solidFill>
                  <a:srgbClr val="CF8E6D"/>
                </a:solidFill>
                <a:effectLst/>
                <a:latin typeface="Arial Unicode MS"/>
                <a:ea typeface="JetBrains Mono"/>
              </a:rPr>
              <a:t>catch </a:t>
            </a:r>
            <a:r>
              <a:rPr kumimoji="0" lang="ko-KR" altLang="ko-KR" sz="1200" b="0" i="0" u="none" strike="noStrike" cap="none" normalizeH="0" baseline="0">
                <a:ln>
                  <a:noFill/>
                </a:ln>
                <a:solidFill>
                  <a:srgbClr val="BCBEC4"/>
                </a:solidFill>
                <a:effectLst/>
                <a:latin typeface="Arial Unicode MS"/>
                <a:ea typeface="JetBrains Mono"/>
              </a:rPr>
              <a:t>(ClassNotFoundException e)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e.printStackTrace();</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141261617"/>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E8A0C4-5A83-71D3-D1AA-527359D31FE7}"/>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867D16F8-7FB6-9297-7527-809E999CD59E}"/>
              </a:ext>
            </a:extLst>
          </p:cNvPr>
          <p:cNvSpPr/>
          <p:nvPr/>
        </p:nvSpPr>
        <p:spPr>
          <a:xfrm>
            <a:off x="198756" y="202792"/>
            <a:ext cx="3108543"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생성자 호출 및 객체 생성</a:t>
            </a:r>
          </a:p>
        </p:txBody>
      </p:sp>
      <p:sp>
        <p:nvSpPr>
          <p:cNvPr id="2" name="Rectangle 1">
            <a:extLst>
              <a:ext uri="{FF2B5EF4-FFF2-40B4-BE49-F238E27FC236}">
                <a16:creationId xmlns:a16="http://schemas.microsoft.com/office/drawing/2014/main" id="{9132ACDC-4C81-9B5F-FB6B-2531247F2C2F}"/>
              </a:ext>
            </a:extLst>
          </p:cNvPr>
          <p:cNvSpPr>
            <a:spLocks noChangeArrowheads="1"/>
          </p:cNvSpPr>
          <p:nvPr/>
        </p:nvSpPr>
        <p:spPr bwMode="auto">
          <a:xfrm>
            <a:off x="427120" y="699755"/>
            <a:ext cx="11219447" cy="5899692"/>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ea typeface="JetBrains Mono"/>
              </a:rPr>
              <a:t>class </a:t>
            </a:r>
            <a:r>
              <a:rPr kumimoji="0" lang="ko-KR" altLang="ko-KR" sz="1100" b="0" i="0" u="none" strike="noStrike" cap="none" normalizeH="0" baseline="0">
                <a:ln>
                  <a:noFill/>
                </a:ln>
                <a:solidFill>
                  <a:srgbClr val="BCBEC4"/>
                </a:solidFill>
                <a:effectLst/>
                <a:ea typeface="JetBrains Mono"/>
              </a:rPr>
              <a:t>User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private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C77DBB"/>
                </a:solidFill>
                <a:effectLst/>
                <a:ea typeface="JetBrains Mono"/>
              </a:rPr>
              <a:t>username</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56A8F5"/>
                </a:solidFill>
                <a:effectLst/>
                <a:ea typeface="JetBrains Mono"/>
              </a:rPr>
              <a:t>User</a:t>
            </a:r>
            <a:r>
              <a:rPr kumimoji="0" lang="ko-KR" altLang="ko-KR" sz="1100" b="0" i="0" u="none" strike="noStrike" cap="none" normalizeH="0" baseline="0">
                <a:ln>
                  <a:noFill/>
                </a:ln>
                <a:solidFill>
                  <a:srgbClr val="BCBEC4"/>
                </a:solidFill>
                <a:effectLst/>
                <a:ea typeface="JetBrains Mono"/>
              </a:rPr>
              <a:t>(String username)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this</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C77DBB"/>
                </a:solidFill>
                <a:effectLst/>
                <a:ea typeface="JetBrains Mono"/>
              </a:rPr>
              <a:t>username </a:t>
            </a:r>
            <a:r>
              <a:rPr kumimoji="0" lang="ko-KR" altLang="ko-KR" sz="1100" b="0" i="0" u="none" strike="noStrike" cap="none" normalizeH="0" baseline="0">
                <a:ln>
                  <a:noFill/>
                </a:ln>
                <a:solidFill>
                  <a:srgbClr val="BCBEC4"/>
                </a:solidFill>
                <a:effectLst/>
                <a:ea typeface="JetBrains Mono"/>
              </a:rPr>
              <a:t>= username;</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@Override</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56A8F5"/>
                </a:solidFill>
                <a:effectLst/>
                <a:ea typeface="JetBrains Mono"/>
              </a:rPr>
              <a:t>toString</a:t>
            </a: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6AAB73"/>
                </a:solidFill>
                <a:effectLst/>
                <a:ea typeface="JetBrains Mono"/>
              </a:rPr>
              <a:t>"User{" </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6AAB73"/>
                </a:solidFill>
                <a:effectLst/>
                <a:ea typeface="JetBrains Mono"/>
              </a:rPr>
              <a:t>"username='" </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77DBB"/>
                </a:solidFill>
                <a:effectLst/>
                <a:ea typeface="JetBrains Mono"/>
              </a:rPr>
              <a:t>username </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a:ln>
                  <a:noFill/>
                </a:ln>
                <a:solidFill>
                  <a:srgbClr val="CF8E6D"/>
                </a:solidFill>
                <a:effectLst/>
                <a:ea typeface="JetBrains Mono"/>
              </a:rPr>
              <a:t>\'</a:t>
            </a:r>
            <a:r>
              <a:rPr kumimoji="0" lang="ko-KR" altLang="ko-KR" sz="1100" b="0" i="0" u="none" strike="noStrike" cap="none" normalizeH="0" baseline="0">
                <a:ln>
                  <a:noFill/>
                </a:ln>
                <a:solidFill>
                  <a:srgbClr val="6AAB73"/>
                </a:solidFill>
                <a:effectLst/>
                <a:ea typeface="JetBrains Mono"/>
              </a:rPr>
              <a:t>' </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ReflectionConstructorExample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static void </a:t>
            </a:r>
            <a:r>
              <a:rPr kumimoji="0" lang="ko-KR" altLang="ko-KR" sz="1100" b="0" i="0" u="none" strike="noStrike" cap="none" normalizeH="0" baseline="0">
                <a:ln>
                  <a:noFill/>
                </a:ln>
                <a:solidFill>
                  <a:srgbClr val="56A8F5"/>
                </a:solidFill>
                <a:effectLst/>
                <a:ea typeface="JetBrains Mono"/>
              </a:rPr>
              <a:t>main</a:t>
            </a:r>
            <a:r>
              <a:rPr kumimoji="0" lang="ko-KR" altLang="ko-KR" sz="1100" b="0" i="0" u="none" strike="noStrike" cap="none" normalizeH="0" baseline="0">
                <a:ln>
                  <a:noFill/>
                </a:ln>
                <a:solidFill>
                  <a:srgbClr val="BCBEC4"/>
                </a:solidFill>
                <a:effectLst/>
                <a:ea typeface="JetBrains Mono"/>
              </a:rPr>
              <a:t>(String[] args) </a:t>
            </a:r>
            <a:r>
              <a:rPr kumimoji="0" lang="ko-KR" altLang="ko-KR" sz="1100" b="0" i="0" u="none" strike="noStrike" cap="none" normalizeH="0" baseline="0">
                <a:ln>
                  <a:noFill/>
                </a:ln>
                <a:solidFill>
                  <a:srgbClr val="CF8E6D"/>
                </a:solidFill>
                <a:effectLst/>
                <a:ea typeface="JetBrains Mono"/>
              </a:rPr>
              <a:t>throws </a:t>
            </a:r>
            <a:r>
              <a:rPr kumimoji="0" lang="ko-KR" altLang="ko-KR" sz="1100" b="0" i="0" u="none" strike="noStrike" cap="none" normalizeH="0" baseline="0">
                <a:ln>
                  <a:noFill/>
                </a:ln>
                <a:solidFill>
                  <a:srgbClr val="BCBEC4"/>
                </a:solidFill>
                <a:effectLst/>
                <a:ea typeface="JetBrains Mono"/>
              </a:rPr>
              <a:t>Exception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Class&lt;?&gt; clazz = User.</a:t>
            </a:r>
            <a:r>
              <a:rPr kumimoji="0" lang="ko-KR" altLang="ko-KR" sz="1100" b="0" i="0" u="none" strike="noStrike" cap="none" normalizeH="0" baseline="0">
                <a:ln>
                  <a:noFill/>
                </a:ln>
                <a:solidFill>
                  <a:srgbClr val="CF8E6D"/>
                </a:solidFill>
                <a:effectLst/>
                <a:ea typeface="JetBrains Mono"/>
              </a:rPr>
              <a:t>class</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생성자 호출</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ea typeface="JetBrains Mono"/>
              </a:rPr>
              <a:t>Constructor&lt;?&gt; constructor = clazz.getConstructor(String.</a:t>
            </a:r>
            <a:r>
              <a:rPr kumimoji="0" lang="ko-KR" altLang="ko-KR" sz="1100" b="0" i="0" u="none" strike="noStrike" cap="none" normalizeH="0" baseline="0">
                <a:ln>
                  <a:noFill/>
                </a:ln>
                <a:solidFill>
                  <a:srgbClr val="CF8E6D"/>
                </a:solidFill>
                <a:effectLst/>
                <a:ea typeface="JetBrains Mono"/>
              </a:rPr>
              <a:t>class</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User user = (User) constructor.newInstance(</a:t>
            </a:r>
            <a:r>
              <a:rPr kumimoji="0" lang="ko-KR" altLang="ko-KR" sz="1100" b="0" i="0" u="none" strike="noStrike" cap="none" normalizeH="0" baseline="0">
                <a:ln>
                  <a:noFill/>
                </a:ln>
                <a:solidFill>
                  <a:srgbClr val="6AAB73"/>
                </a:solidFill>
                <a:effectLst/>
                <a:ea typeface="JetBrains Mono"/>
              </a:rPr>
              <a:t>"Alice"</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System.</a:t>
            </a:r>
            <a:r>
              <a:rPr kumimoji="0" lang="ko-KR" altLang="ko-KR" sz="1100" b="0" i="1" u="none" strike="noStrike" cap="none" normalizeH="0" baseline="0">
                <a:ln>
                  <a:noFill/>
                </a:ln>
                <a:solidFill>
                  <a:srgbClr val="C77DBB"/>
                </a:solidFill>
                <a:effectLst/>
                <a:ea typeface="JetBrains Mono"/>
              </a:rPr>
              <a:t>out</a:t>
            </a:r>
            <a:r>
              <a:rPr kumimoji="0" lang="ko-KR" altLang="ko-KR" sz="1100" b="0" i="0" u="none" strike="noStrike" cap="none" normalizeH="0" baseline="0">
                <a:ln>
                  <a:noFill/>
                </a:ln>
                <a:solidFill>
                  <a:srgbClr val="BCBEC4"/>
                </a:solidFill>
                <a:effectLst/>
                <a:ea typeface="JetBrains Mono"/>
              </a:rPr>
              <a:t>.println(</a:t>
            </a:r>
            <a:r>
              <a:rPr kumimoji="0" lang="ko-KR" altLang="ko-KR" sz="1100" b="0" i="0" u="none" strike="noStrike" cap="none" normalizeH="0" baseline="0">
                <a:ln>
                  <a:noFill/>
                </a:ln>
                <a:solidFill>
                  <a:srgbClr val="6AAB73"/>
                </a:solidFill>
                <a:effectLst/>
                <a:ea typeface="JetBrains Mono"/>
              </a:rPr>
              <a:t>"Created User: " </a:t>
            </a:r>
            <a:r>
              <a:rPr kumimoji="0" lang="ko-KR" altLang="ko-KR" sz="1100" b="0" i="0" u="none" strike="noStrike" cap="none" normalizeH="0" baseline="0">
                <a:ln>
                  <a:noFill/>
                </a:ln>
                <a:solidFill>
                  <a:srgbClr val="BCBEC4"/>
                </a:solidFill>
                <a:effectLst/>
                <a:ea typeface="JetBrains Mono"/>
              </a:rPr>
              <a:t>+ user);</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Tree>
    <p:extLst>
      <p:ext uri="{BB962C8B-B14F-4D97-AF65-F5344CB8AC3E}">
        <p14:creationId xmlns:p14="http://schemas.microsoft.com/office/powerpoint/2010/main" val="1497457724"/>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E31EDF-DF28-21BE-0F18-6D604FD5449C}"/>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82249719-60BD-AE7C-78A1-AD7C476198F0}"/>
              </a:ext>
            </a:extLst>
          </p:cNvPr>
          <p:cNvSpPr/>
          <p:nvPr/>
        </p:nvSpPr>
        <p:spPr>
          <a:xfrm>
            <a:off x="198756" y="202792"/>
            <a:ext cx="287771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필드 정보 조회 및 조작</a:t>
            </a:r>
          </a:p>
        </p:txBody>
      </p:sp>
      <p:sp>
        <p:nvSpPr>
          <p:cNvPr id="2" name="Rectangle 1">
            <a:extLst>
              <a:ext uri="{FF2B5EF4-FFF2-40B4-BE49-F238E27FC236}">
                <a16:creationId xmlns:a16="http://schemas.microsoft.com/office/drawing/2014/main" id="{75A94188-1E32-7A59-B439-2913C69DC21E}"/>
              </a:ext>
            </a:extLst>
          </p:cNvPr>
          <p:cNvSpPr>
            <a:spLocks noChangeArrowheads="1"/>
          </p:cNvSpPr>
          <p:nvPr/>
        </p:nvSpPr>
        <p:spPr bwMode="auto">
          <a:xfrm>
            <a:off x="481263" y="809975"/>
            <a:ext cx="11135226" cy="5647123"/>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latin typeface="Arial Unicode MS"/>
                <a:ea typeface="JetBrains Mono"/>
              </a:rPr>
              <a:t>class </a:t>
            </a:r>
            <a:r>
              <a:rPr kumimoji="0" lang="ko-KR" altLang="ko-KR" sz="1100" b="0" i="0" u="none" strike="noStrike" cap="none" normalizeH="0" baseline="0">
                <a:ln>
                  <a:noFill/>
                </a:ln>
                <a:solidFill>
                  <a:srgbClr val="BCBEC4"/>
                </a:solidFill>
                <a:effectLst/>
                <a:latin typeface="Arial Unicode MS"/>
                <a:ea typeface="JetBrains Mono"/>
              </a:rPr>
              <a:t>Person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private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C77DBB"/>
                </a:solidFill>
                <a:effectLst/>
                <a:latin typeface="Arial Unicode MS"/>
                <a:ea typeface="JetBrains Mono"/>
              </a:rPr>
              <a:t>name </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"Default Name"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private int </a:t>
            </a:r>
            <a:r>
              <a:rPr kumimoji="0" lang="ko-KR" altLang="ko-KR" sz="1100" b="0" i="0" u="none" strike="noStrike" cap="none" normalizeH="0" baseline="0">
                <a:ln>
                  <a:noFill/>
                </a:ln>
                <a:solidFill>
                  <a:srgbClr val="C77DBB"/>
                </a:solidFill>
                <a:effectLst/>
                <a:latin typeface="Arial Unicode MS"/>
                <a:ea typeface="JetBrains Mono"/>
              </a:rPr>
              <a:t>age </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2AACB8"/>
                </a:solidFill>
                <a:effectLst/>
                <a:latin typeface="Arial Unicode MS"/>
                <a:ea typeface="JetBrains Mono"/>
              </a:rPr>
              <a:t>25</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en-US" altLang="ko-KR" sz="11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ReflectionFieldExample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static void </a:t>
            </a:r>
            <a:r>
              <a:rPr kumimoji="0" lang="ko-KR" altLang="ko-KR" sz="1100" b="0" i="0" u="none" strike="noStrike" cap="none" normalizeH="0" baseline="0">
                <a:ln>
                  <a:noFill/>
                </a:ln>
                <a:solidFill>
                  <a:srgbClr val="56A8F5"/>
                </a:solidFill>
                <a:effectLst/>
                <a:latin typeface="Arial Unicode MS"/>
                <a:ea typeface="JetBrains Mono"/>
              </a:rPr>
              <a:t>main</a:t>
            </a:r>
            <a:r>
              <a:rPr kumimoji="0" lang="ko-KR" altLang="ko-KR" sz="1100" b="0" i="0" u="none" strike="noStrike" cap="none" normalizeH="0" baseline="0">
                <a:ln>
                  <a:noFill/>
                </a:ln>
                <a:solidFill>
                  <a:srgbClr val="BCBEC4"/>
                </a:solidFill>
                <a:effectLst/>
                <a:latin typeface="Arial Unicode MS"/>
                <a:ea typeface="JetBrains Mono"/>
              </a:rPr>
              <a:t>(String[] args) </a:t>
            </a:r>
            <a:r>
              <a:rPr kumimoji="0" lang="ko-KR" altLang="ko-KR" sz="1100" b="0" i="0" u="none" strike="noStrike" cap="none" normalizeH="0" baseline="0">
                <a:ln>
                  <a:noFill/>
                </a:ln>
                <a:solidFill>
                  <a:srgbClr val="CF8E6D"/>
                </a:solidFill>
                <a:effectLst/>
                <a:latin typeface="Arial Unicode MS"/>
                <a:ea typeface="JetBrains Mono"/>
              </a:rPr>
              <a:t>throws </a:t>
            </a:r>
            <a:r>
              <a:rPr kumimoji="0" lang="ko-KR" altLang="ko-KR" sz="1100" b="0" i="0" u="none" strike="noStrike" cap="none" normalizeH="0" baseline="0">
                <a:ln>
                  <a:noFill/>
                </a:ln>
                <a:solidFill>
                  <a:srgbClr val="BCBEC4"/>
                </a:solidFill>
                <a:effectLst/>
                <a:latin typeface="Arial Unicode MS"/>
                <a:ea typeface="JetBrains Mono"/>
              </a:rPr>
              <a:t>Exception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rgbClr val="BCBEC4"/>
                </a:solidFill>
                <a:effectLst/>
                <a:latin typeface="Arial Unicode MS"/>
                <a:ea typeface="JetBrains Mono"/>
              </a:rPr>
              <a:t>User</a:t>
            </a:r>
            <a:r>
              <a:rPr kumimoji="0" lang="ko-KR" altLang="ko-KR" sz="1100" b="0" i="0" u="none" strike="noStrike" cap="none" normalizeH="0" baseline="0">
                <a:ln>
                  <a:noFill/>
                </a:ln>
                <a:solidFill>
                  <a:srgbClr val="BCBEC4"/>
                </a:solidFill>
                <a:effectLst/>
                <a:latin typeface="Arial Unicode MS"/>
                <a:ea typeface="JetBrains Mono"/>
              </a:rPr>
              <a:t> </a:t>
            </a:r>
            <a:r>
              <a:rPr lang="en-US" altLang="ko-KR" sz="1100">
                <a:solidFill>
                  <a:srgbClr val="BCBEC4"/>
                </a:solidFill>
                <a:latin typeface="Arial Unicode MS"/>
                <a:ea typeface="JetBrains Mono"/>
              </a:rPr>
              <a:t>user</a:t>
            </a:r>
            <a:r>
              <a:rPr kumimoji="0" lang="ko-KR" altLang="ko-KR" sz="1100" b="0" i="0" u="none" strike="noStrike" cap="none" normalizeH="0" baseline="0">
                <a:ln>
                  <a:noFill/>
                </a:ln>
                <a:solidFill>
                  <a:srgbClr val="BCBEC4"/>
                </a:solidFill>
                <a:effectLst/>
                <a:latin typeface="Arial Unicode MS"/>
                <a:ea typeface="JetBrains Mono"/>
              </a:rPr>
              <a:t> = </a:t>
            </a:r>
            <a:r>
              <a:rPr kumimoji="0" lang="ko-KR" altLang="ko-KR" sz="1100" b="0" i="0" u="none" strike="noStrike" cap="none" normalizeH="0" baseline="0">
                <a:ln>
                  <a:noFill/>
                </a:ln>
                <a:solidFill>
                  <a:srgbClr val="CF8E6D"/>
                </a:solidFill>
                <a:effectLst/>
                <a:latin typeface="Arial Unicode MS"/>
                <a:ea typeface="JetBrains Mono"/>
              </a:rPr>
              <a:t>new </a:t>
            </a:r>
            <a:r>
              <a:rPr lang="en-US" altLang="ko-KR" sz="1100">
                <a:solidFill>
                  <a:srgbClr val="BCBEC4"/>
                </a:solidFill>
                <a:latin typeface="Arial Unicode MS"/>
                <a:ea typeface="JetBrains Mono"/>
              </a:rPr>
              <a:t>User</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Class&lt;?&gt; clazz = </a:t>
            </a:r>
            <a:r>
              <a:rPr lang="en-US" altLang="ko-KR" sz="1100">
                <a:solidFill>
                  <a:srgbClr val="BCBEC4"/>
                </a:solidFill>
                <a:latin typeface="Arial Unicode MS"/>
                <a:ea typeface="JetBrains Mono"/>
              </a:rPr>
              <a:t>user</a:t>
            </a:r>
            <a:r>
              <a:rPr kumimoji="0" lang="ko-KR" altLang="ko-KR" sz="1100" b="0" i="0" u="none" strike="noStrike" cap="none" normalizeH="0" baseline="0">
                <a:ln>
                  <a:noFill/>
                </a:ln>
                <a:solidFill>
                  <a:srgbClr val="BCBEC4"/>
                </a:solidFill>
                <a:effectLst/>
                <a:latin typeface="Arial Unicode MS"/>
                <a:ea typeface="JetBrains Mono"/>
              </a:rPr>
              <a:t>.getClass();</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en-US"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CF8E6D"/>
                </a:solidFill>
                <a:effectLst/>
                <a:latin typeface="Arial Unicode MS"/>
                <a:ea typeface="JetBrains Mono"/>
              </a:rPr>
              <a:t>for </a:t>
            </a:r>
            <a:r>
              <a:rPr kumimoji="0" lang="ko-KR" altLang="ko-KR" sz="1100" b="0" i="0" u="none" strike="noStrike" cap="none" normalizeH="0" baseline="0">
                <a:ln>
                  <a:noFill/>
                </a:ln>
                <a:solidFill>
                  <a:srgbClr val="BCBEC4"/>
                </a:solidFill>
                <a:effectLst/>
                <a:latin typeface="Arial Unicode MS"/>
                <a:ea typeface="JetBrains Mono"/>
              </a:rPr>
              <a:t>(Field field : clazz.getDeclaredFields())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field.setAccessible(</a:t>
            </a:r>
            <a:r>
              <a:rPr kumimoji="0" lang="ko-KR" altLang="ko-KR" sz="1100" b="0" i="0" u="none" strike="noStrike" cap="none" normalizeH="0" baseline="0">
                <a:ln>
                  <a:noFill/>
                </a:ln>
                <a:solidFill>
                  <a:srgbClr val="CF8E6D"/>
                </a:solidFill>
                <a:effectLst/>
                <a:latin typeface="Arial Unicode MS"/>
                <a:ea typeface="JetBrains Mono"/>
              </a:rPr>
              <a:t>true</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private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필드 접근 허용</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en-US"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System.</a:t>
            </a:r>
            <a:r>
              <a:rPr kumimoji="0" lang="ko-KR" altLang="ko-KR" sz="1100" b="0" i="1" u="none" strike="noStrike" cap="none" normalizeH="0" baseline="0">
                <a:ln>
                  <a:noFill/>
                </a:ln>
                <a:solidFill>
                  <a:srgbClr val="C77DBB"/>
                </a:solidFill>
                <a:effectLst/>
                <a:latin typeface="Arial Unicode MS"/>
                <a:ea typeface="JetBrains Mono"/>
              </a:rPr>
              <a:t>out</a:t>
            </a:r>
            <a:r>
              <a:rPr kumimoji="0" lang="ko-KR" altLang="ko-KR" sz="1100" b="0" i="0" u="none" strike="noStrike" cap="none" normalizeH="0" baseline="0">
                <a:ln>
                  <a:noFill/>
                </a:ln>
                <a:solidFill>
                  <a:srgbClr val="BCBEC4"/>
                </a:solidFill>
                <a:effectLst/>
                <a:latin typeface="Arial Unicode MS"/>
                <a:ea typeface="JetBrains Mono"/>
              </a:rPr>
              <a:t>.println(</a:t>
            </a:r>
            <a:r>
              <a:rPr kumimoji="0" lang="ko-KR" altLang="ko-KR" sz="1100" b="0" i="0" u="none" strike="noStrike" cap="none" normalizeH="0" baseline="0">
                <a:ln>
                  <a:noFill/>
                </a:ln>
                <a:solidFill>
                  <a:srgbClr val="6AAB73"/>
                </a:solidFill>
                <a:effectLst/>
                <a:latin typeface="Arial Unicode MS"/>
                <a:ea typeface="JetBrains Mono"/>
              </a:rPr>
              <a:t>"Field Name: " </a:t>
            </a:r>
            <a:r>
              <a:rPr kumimoji="0" lang="ko-KR" altLang="ko-KR" sz="1100" b="0" i="0" u="none" strike="noStrike" cap="none" normalizeH="0" baseline="0">
                <a:ln>
                  <a:noFill/>
                </a:ln>
                <a:solidFill>
                  <a:srgbClr val="BCBEC4"/>
                </a:solidFill>
                <a:effectLst/>
                <a:latin typeface="Arial Unicode MS"/>
                <a:ea typeface="JetBrains Mono"/>
              </a:rPr>
              <a:t>+ field.getName());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System.</a:t>
            </a:r>
            <a:r>
              <a:rPr kumimoji="0" lang="ko-KR" altLang="ko-KR" sz="1100" b="0" i="1" u="none" strike="noStrike" cap="none" normalizeH="0" baseline="0">
                <a:ln>
                  <a:noFill/>
                </a:ln>
                <a:solidFill>
                  <a:srgbClr val="C77DBB"/>
                </a:solidFill>
                <a:effectLst/>
                <a:latin typeface="Arial Unicode MS"/>
                <a:ea typeface="JetBrains Mono"/>
              </a:rPr>
              <a:t>out</a:t>
            </a:r>
            <a:r>
              <a:rPr kumimoji="0" lang="ko-KR" altLang="ko-KR" sz="1100" b="0" i="0" u="none" strike="noStrike" cap="none" normalizeH="0" baseline="0">
                <a:ln>
                  <a:noFill/>
                </a:ln>
                <a:solidFill>
                  <a:srgbClr val="BCBEC4"/>
                </a:solidFill>
                <a:effectLst/>
                <a:latin typeface="Arial Unicode MS"/>
                <a:ea typeface="JetBrains Mono"/>
              </a:rPr>
              <a:t>.println(</a:t>
            </a:r>
            <a:r>
              <a:rPr kumimoji="0" lang="ko-KR" altLang="ko-KR" sz="1100" b="0" i="0" u="none" strike="noStrike" cap="none" normalizeH="0" baseline="0">
                <a:ln>
                  <a:noFill/>
                </a:ln>
                <a:solidFill>
                  <a:srgbClr val="6AAB73"/>
                </a:solidFill>
                <a:effectLst/>
                <a:latin typeface="Arial Unicode MS"/>
                <a:ea typeface="JetBrains Mono"/>
              </a:rPr>
              <a:t>"Field Value: " </a:t>
            </a:r>
            <a:r>
              <a:rPr kumimoji="0" lang="ko-KR" altLang="ko-KR" sz="1100" b="0" i="0" u="none" strike="noStrike" cap="none" normalizeH="0" baseline="0">
                <a:ln>
                  <a:noFill/>
                </a:ln>
                <a:solidFill>
                  <a:srgbClr val="BCBEC4"/>
                </a:solidFill>
                <a:effectLst/>
                <a:latin typeface="Arial Unicode MS"/>
                <a:ea typeface="JetBrains Mono"/>
              </a:rPr>
              <a:t>+ field.get(</a:t>
            </a:r>
            <a:r>
              <a:rPr lang="en-US" altLang="ko-KR" sz="1100">
                <a:solidFill>
                  <a:srgbClr val="BCBEC4"/>
                </a:solidFill>
                <a:latin typeface="Arial Unicode MS"/>
                <a:ea typeface="JetBrains Mono"/>
              </a:rPr>
              <a:t>user</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en-US"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CF8E6D"/>
                </a:solidFill>
                <a:effectLst/>
                <a:latin typeface="Arial Unicode MS"/>
                <a:ea typeface="JetBrains Mono"/>
              </a:rPr>
              <a:t>if </a:t>
            </a:r>
            <a:r>
              <a:rPr kumimoji="0" lang="ko-KR" altLang="ko-KR" sz="1100" b="0" i="0" u="none" strike="noStrike" cap="none" normalizeH="0" baseline="0">
                <a:ln>
                  <a:noFill/>
                </a:ln>
                <a:solidFill>
                  <a:srgbClr val="BCBEC4"/>
                </a:solidFill>
                <a:effectLst/>
                <a:latin typeface="Arial Unicode MS"/>
                <a:ea typeface="JetBrains Mono"/>
              </a:rPr>
              <a:t>(field.getType() == String.</a:t>
            </a:r>
            <a:r>
              <a:rPr kumimoji="0" lang="ko-KR" altLang="ko-KR" sz="1100" b="0" i="0" u="none" strike="noStrike" cap="none" normalizeH="0" baseline="0">
                <a:ln>
                  <a:noFill/>
                </a:ln>
                <a:solidFill>
                  <a:srgbClr val="CF8E6D"/>
                </a:solidFill>
                <a:effectLst/>
                <a:latin typeface="Arial Unicode MS"/>
                <a:ea typeface="JetBrains Mono"/>
              </a:rPr>
              <a:t>class</a:t>
            </a: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field.set(</a:t>
            </a:r>
            <a:r>
              <a:rPr lang="en-US" altLang="ko-KR" sz="1100">
                <a:solidFill>
                  <a:srgbClr val="BCBEC4"/>
                </a:solidFill>
                <a:latin typeface="Arial Unicode MS"/>
                <a:ea typeface="JetBrains Mono"/>
              </a:rPr>
              <a:t>user</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a:t>
            </a:r>
            <a:r>
              <a:rPr kumimoji="0" lang="en-US" altLang="ko-KR" sz="1100" b="0" i="0" u="none" strike="noStrike" cap="none" normalizeH="0" baseline="0">
                <a:ln>
                  <a:noFill/>
                </a:ln>
                <a:solidFill>
                  <a:srgbClr val="6AAB73"/>
                </a:solidFill>
                <a:effectLst/>
                <a:latin typeface="Arial Unicode MS"/>
                <a:ea typeface="JetBrains Mono"/>
              </a:rPr>
              <a:t>leaven</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en-US"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System.</a:t>
            </a:r>
            <a:r>
              <a:rPr kumimoji="0" lang="ko-KR" altLang="ko-KR" sz="1100" b="0" i="1" u="none" strike="noStrike" cap="none" normalizeH="0" baseline="0">
                <a:ln>
                  <a:noFill/>
                </a:ln>
                <a:solidFill>
                  <a:srgbClr val="C77DBB"/>
                </a:solidFill>
                <a:effectLst/>
                <a:latin typeface="Arial Unicode MS"/>
                <a:ea typeface="JetBrains Mono"/>
              </a:rPr>
              <a:t>out</a:t>
            </a:r>
            <a:r>
              <a:rPr kumimoji="0" lang="ko-KR" altLang="ko-KR" sz="1100" b="0" i="0" u="none" strike="noStrike" cap="none" normalizeH="0" baseline="0">
                <a:ln>
                  <a:noFill/>
                </a:ln>
                <a:solidFill>
                  <a:srgbClr val="BCBEC4"/>
                </a:solidFill>
                <a:effectLst/>
                <a:latin typeface="Arial Unicode MS"/>
                <a:ea typeface="JetBrains Mono"/>
              </a:rPr>
              <a:t>.println(</a:t>
            </a:r>
            <a:r>
              <a:rPr kumimoji="0" lang="ko-KR" altLang="ko-KR" sz="1100" b="0" i="0" u="none" strike="noStrike" cap="none" normalizeH="0" baseline="0">
                <a:ln>
                  <a:noFill/>
                </a:ln>
                <a:solidFill>
                  <a:srgbClr val="6AAB73"/>
                </a:solidFill>
                <a:effectLst/>
                <a:latin typeface="Arial Unicode MS"/>
                <a:ea typeface="JetBrains Mono"/>
              </a:rPr>
              <a:t>"Updated Name: " </a:t>
            </a:r>
            <a:r>
              <a:rPr kumimoji="0" lang="ko-KR" altLang="ko-KR" sz="1100" b="0" i="0" u="none" strike="noStrike" cap="none" normalizeH="0" baseline="0">
                <a:ln>
                  <a:noFill/>
                </a:ln>
                <a:solidFill>
                  <a:srgbClr val="BCBEC4"/>
                </a:solidFill>
                <a:effectLst/>
                <a:latin typeface="Arial Unicode MS"/>
                <a:ea typeface="JetBrains Mono"/>
              </a:rPr>
              <a:t>+ clazz.getDeclaredField(</a:t>
            </a:r>
            <a:r>
              <a:rPr kumimoji="0" lang="ko-KR" altLang="ko-KR" sz="1100" b="0" i="0" u="none" strike="noStrike" cap="none" normalizeH="0" baseline="0">
                <a:ln>
                  <a:noFill/>
                </a:ln>
                <a:solidFill>
                  <a:srgbClr val="6AAB73"/>
                </a:solidFill>
                <a:effectLst/>
                <a:latin typeface="Arial Unicode MS"/>
                <a:ea typeface="JetBrains Mono"/>
              </a:rPr>
              <a:t>"name"</a:t>
            </a:r>
            <a:r>
              <a:rPr kumimoji="0" lang="ko-KR" altLang="ko-KR" sz="1100" b="0" i="0" u="none" strike="noStrike" cap="none" normalizeH="0" baseline="0">
                <a:ln>
                  <a:noFill/>
                </a:ln>
                <a:solidFill>
                  <a:srgbClr val="BCBEC4"/>
                </a:solidFill>
                <a:effectLst/>
                <a:latin typeface="Arial Unicode MS"/>
                <a:ea typeface="JetBrains Mono"/>
              </a:rPr>
              <a:t>).get(</a:t>
            </a:r>
            <a:r>
              <a:rPr lang="en-US" altLang="ko-KR" sz="1100">
                <a:solidFill>
                  <a:srgbClr val="BCBEC4"/>
                </a:solidFill>
                <a:latin typeface="Arial Unicode MS"/>
                <a:ea typeface="JetBrains Mono"/>
              </a:rPr>
              <a:t>user</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71376963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타원 2">
            <a:extLst>
              <a:ext uri="{FF2B5EF4-FFF2-40B4-BE49-F238E27FC236}">
                <a16:creationId xmlns:a16="http://schemas.microsoft.com/office/drawing/2014/main" id="{655266EA-43FD-78D5-56B5-3E021598D498}"/>
              </a:ext>
            </a:extLst>
          </p:cNvPr>
          <p:cNvSpPr/>
          <p:nvPr/>
        </p:nvSpPr>
        <p:spPr>
          <a:xfrm>
            <a:off x="5465877" y="2813663"/>
            <a:ext cx="1230673" cy="1230673"/>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kumimoji="1" lang="en-US" altLang="ko-KR" sz="1400">
                <a:latin typeface="+mj-lt"/>
              </a:rPr>
              <a:t>Servlet</a:t>
            </a:r>
            <a:endParaRPr kumimoji="1" lang="ko-KR" altLang="en-US" sz="1400">
              <a:latin typeface="+mj-lt"/>
            </a:endParaRPr>
          </a:p>
        </p:txBody>
      </p:sp>
      <p:sp>
        <p:nvSpPr>
          <p:cNvPr id="4" name="타원 3">
            <a:extLst>
              <a:ext uri="{FF2B5EF4-FFF2-40B4-BE49-F238E27FC236}">
                <a16:creationId xmlns:a16="http://schemas.microsoft.com/office/drawing/2014/main" id="{A01FFB9D-35AC-D2AA-6A0D-EAAFE3328E15}"/>
              </a:ext>
            </a:extLst>
          </p:cNvPr>
          <p:cNvSpPr/>
          <p:nvPr/>
        </p:nvSpPr>
        <p:spPr>
          <a:xfrm>
            <a:off x="2618716" y="2646721"/>
            <a:ext cx="1564558" cy="1564558"/>
          </a:xfrm>
          <a:prstGeom prst="ellipse">
            <a:avLst/>
          </a:prstGeom>
          <a:solidFill>
            <a:schemeClr val="accent5">
              <a:lumMod val="20000"/>
              <a:lumOff val="8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kumimoji="1" lang="en-US" altLang="ko-KR" sz="1600">
                <a:solidFill>
                  <a:schemeClr val="tx1"/>
                </a:solidFill>
                <a:latin typeface="+mj-lt"/>
              </a:rPr>
              <a:t>Servlet Container</a:t>
            </a:r>
            <a:endParaRPr kumimoji="1" lang="ko-KR" altLang="en-US" sz="1600">
              <a:solidFill>
                <a:schemeClr val="tx1"/>
              </a:solidFill>
              <a:latin typeface="+mj-lt"/>
            </a:endParaRPr>
          </a:p>
        </p:txBody>
      </p:sp>
      <p:cxnSp>
        <p:nvCxnSpPr>
          <p:cNvPr id="5" name="직선 화살표 연결선 4">
            <a:extLst>
              <a:ext uri="{FF2B5EF4-FFF2-40B4-BE49-F238E27FC236}">
                <a16:creationId xmlns:a16="http://schemas.microsoft.com/office/drawing/2014/main" id="{4A6F4085-EFBE-8FE3-1A73-575999623CFF}"/>
              </a:ext>
            </a:extLst>
          </p:cNvPr>
          <p:cNvCxnSpPr>
            <a:cxnSpLocks/>
            <a:stCxn id="4" idx="6"/>
            <a:endCxn id="3" idx="2"/>
          </p:cNvCxnSpPr>
          <p:nvPr/>
        </p:nvCxnSpPr>
        <p:spPr>
          <a:xfrm>
            <a:off x="4183274" y="3429000"/>
            <a:ext cx="128260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타원 5">
            <a:extLst>
              <a:ext uri="{FF2B5EF4-FFF2-40B4-BE49-F238E27FC236}">
                <a16:creationId xmlns:a16="http://schemas.microsoft.com/office/drawing/2014/main" id="{BD7D09DC-5230-53C8-8D47-DC3E643A91BD}"/>
              </a:ext>
            </a:extLst>
          </p:cNvPr>
          <p:cNvSpPr/>
          <p:nvPr/>
        </p:nvSpPr>
        <p:spPr>
          <a:xfrm>
            <a:off x="7587967" y="1260997"/>
            <a:ext cx="1230673" cy="1230673"/>
          </a:xfrm>
          <a:prstGeom prst="ellipse">
            <a:avLst/>
          </a:prstGeom>
          <a:solidFill>
            <a:schemeClr val="bg1"/>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kumimoji="1" lang="en-US" altLang="ko-KR" sz="1400">
                <a:solidFill>
                  <a:schemeClr val="tx1"/>
                </a:solidFill>
                <a:latin typeface="+mj-lt"/>
              </a:rPr>
              <a:t>Init()</a:t>
            </a:r>
            <a:endParaRPr kumimoji="1" lang="ko-KR" altLang="en-US" sz="1400">
              <a:solidFill>
                <a:schemeClr val="tx1"/>
              </a:solidFill>
              <a:latin typeface="+mj-lt"/>
            </a:endParaRPr>
          </a:p>
        </p:txBody>
      </p:sp>
      <p:sp>
        <p:nvSpPr>
          <p:cNvPr id="7" name="타원 6">
            <a:extLst>
              <a:ext uri="{FF2B5EF4-FFF2-40B4-BE49-F238E27FC236}">
                <a16:creationId xmlns:a16="http://schemas.microsoft.com/office/drawing/2014/main" id="{1926E130-F610-D762-FB71-DB934C5F01A2}"/>
              </a:ext>
            </a:extLst>
          </p:cNvPr>
          <p:cNvSpPr/>
          <p:nvPr/>
        </p:nvSpPr>
        <p:spPr>
          <a:xfrm>
            <a:off x="7587967" y="2813663"/>
            <a:ext cx="1230673" cy="1230673"/>
          </a:xfrm>
          <a:prstGeom prst="ellipse">
            <a:avLst/>
          </a:prstGeom>
          <a:solidFill>
            <a:schemeClr val="bg1"/>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kumimoji="1" lang="en-US" altLang="ko-KR" sz="1400">
                <a:solidFill>
                  <a:schemeClr val="tx1"/>
                </a:solidFill>
                <a:latin typeface="+mj-lt"/>
              </a:rPr>
              <a:t>Service()</a:t>
            </a:r>
            <a:endParaRPr kumimoji="1" lang="ko-KR" altLang="en-US" sz="1400">
              <a:solidFill>
                <a:schemeClr val="tx1"/>
              </a:solidFill>
              <a:latin typeface="+mj-lt"/>
            </a:endParaRPr>
          </a:p>
        </p:txBody>
      </p:sp>
      <p:sp>
        <p:nvSpPr>
          <p:cNvPr id="8" name="타원 7">
            <a:extLst>
              <a:ext uri="{FF2B5EF4-FFF2-40B4-BE49-F238E27FC236}">
                <a16:creationId xmlns:a16="http://schemas.microsoft.com/office/drawing/2014/main" id="{AAE1B4DD-55BD-7A56-D6AD-AB27A912A82C}"/>
              </a:ext>
            </a:extLst>
          </p:cNvPr>
          <p:cNvSpPr/>
          <p:nvPr/>
        </p:nvSpPr>
        <p:spPr>
          <a:xfrm>
            <a:off x="7587967" y="4366328"/>
            <a:ext cx="1230673" cy="1230673"/>
          </a:xfrm>
          <a:prstGeom prst="ellipse">
            <a:avLst/>
          </a:prstGeom>
          <a:solidFill>
            <a:schemeClr val="bg1"/>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kumimoji="1" lang="en-US" altLang="ko-KR" sz="1400">
                <a:solidFill>
                  <a:schemeClr val="tx1"/>
                </a:solidFill>
                <a:latin typeface="+mj-lt"/>
              </a:rPr>
              <a:t>Destroy()</a:t>
            </a:r>
            <a:endParaRPr kumimoji="1" lang="ko-KR" altLang="en-US" sz="1400">
              <a:solidFill>
                <a:schemeClr val="tx1"/>
              </a:solidFill>
              <a:latin typeface="+mj-lt"/>
            </a:endParaRPr>
          </a:p>
        </p:txBody>
      </p:sp>
      <p:cxnSp>
        <p:nvCxnSpPr>
          <p:cNvPr id="9" name="직선 화살표 연결선 8">
            <a:extLst>
              <a:ext uri="{FF2B5EF4-FFF2-40B4-BE49-F238E27FC236}">
                <a16:creationId xmlns:a16="http://schemas.microsoft.com/office/drawing/2014/main" id="{3B83D9B5-98E0-11F6-1701-41A44246A275}"/>
              </a:ext>
            </a:extLst>
          </p:cNvPr>
          <p:cNvCxnSpPr>
            <a:cxnSpLocks/>
            <a:stCxn id="3" idx="7"/>
            <a:endCxn id="6" idx="3"/>
          </p:cNvCxnSpPr>
          <p:nvPr/>
        </p:nvCxnSpPr>
        <p:spPr>
          <a:xfrm flipV="1">
            <a:off x="6516322" y="2311442"/>
            <a:ext cx="1251873" cy="68244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직선 화살표 연결선 9">
            <a:extLst>
              <a:ext uri="{FF2B5EF4-FFF2-40B4-BE49-F238E27FC236}">
                <a16:creationId xmlns:a16="http://schemas.microsoft.com/office/drawing/2014/main" id="{58045BCC-C772-FCE8-CBB8-FA19E4D29640}"/>
              </a:ext>
            </a:extLst>
          </p:cNvPr>
          <p:cNvCxnSpPr>
            <a:cxnSpLocks/>
            <a:stCxn id="3" idx="5"/>
            <a:endCxn id="8" idx="1"/>
          </p:cNvCxnSpPr>
          <p:nvPr/>
        </p:nvCxnSpPr>
        <p:spPr>
          <a:xfrm>
            <a:off x="6516322" y="3864108"/>
            <a:ext cx="1251873" cy="68244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직선 화살표 연결선 10">
            <a:extLst>
              <a:ext uri="{FF2B5EF4-FFF2-40B4-BE49-F238E27FC236}">
                <a16:creationId xmlns:a16="http://schemas.microsoft.com/office/drawing/2014/main" id="{2509B16B-3560-44DF-73B8-CED787F3B2AC}"/>
              </a:ext>
            </a:extLst>
          </p:cNvPr>
          <p:cNvCxnSpPr>
            <a:cxnSpLocks/>
            <a:stCxn id="3" idx="6"/>
            <a:endCxn id="7" idx="2"/>
          </p:cNvCxnSpPr>
          <p:nvPr/>
        </p:nvCxnSpPr>
        <p:spPr>
          <a:xfrm>
            <a:off x="6696550" y="3429000"/>
            <a:ext cx="89141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직사각형 11">
            <a:extLst>
              <a:ext uri="{FF2B5EF4-FFF2-40B4-BE49-F238E27FC236}">
                <a16:creationId xmlns:a16="http://schemas.microsoft.com/office/drawing/2014/main" id="{3FB598F9-FFFE-6CF9-BFA1-59AF6874EA8A}"/>
              </a:ext>
            </a:extLst>
          </p:cNvPr>
          <p:cNvSpPr/>
          <p:nvPr/>
        </p:nvSpPr>
        <p:spPr>
          <a:xfrm>
            <a:off x="4292412" y="3082704"/>
            <a:ext cx="964628" cy="313547"/>
          </a:xfrm>
          <a:prstGeom prst="rect">
            <a:avLst/>
          </a:prstGeom>
        </p:spPr>
        <p:txBody>
          <a:bodyPr wrap="square">
            <a:spAutoFit/>
          </a:bodyPr>
          <a:lstStyle/>
          <a:p>
            <a:pPr algn="ctr">
              <a:lnSpc>
                <a:spcPct val="150000"/>
              </a:lnSpc>
            </a:pPr>
            <a:r>
              <a:rPr lang="ko-KR" altLang="en-US" sz="1100">
                <a:latin typeface="+mj-lt"/>
              </a:rPr>
              <a:t>클래드 로드</a:t>
            </a:r>
            <a:endParaRPr lang="en-US" altLang="ko-KR" sz="1100">
              <a:latin typeface="+mj-lt"/>
            </a:endParaRPr>
          </a:p>
        </p:txBody>
      </p:sp>
      <p:sp>
        <p:nvSpPr>
          <p:cNvPr id="13" name="직사각형 12">
            <a:extLst>
              <a:ext uri="{FF2B5EF4-FFF2-40B4-BE49-F238E27FC236}">
                <a16:creationId xmlns:a16="http://schemas.microsoft.com/office/drawing/2014/main" id="{CD80AB7D-A22E-3957-2FEE-98422880C37B}"/>
              </a:ext>
            </a:extLst>
          </p:cNvPr>
          <p:cNvSpPr/>
          <p:nvPr/>
        </p:nvSpPr>
        <p:spPr>
          <a:xfrm>
            <a:off x="6516322" y="2315165"/>
            <a:ext cx="732708" cy="325089"/>
          </a:xfrm>
          <a:prstGeom prst="rect">
            <a:avLst/>
          </a:prstGeom>
        </p:spPr>
        <p:txBody>
          <a:bodyPr wrap="square">
            <a:spAutoFit/>
          </a:bodyPr>
          <a:lstStyle/>
          <a:p>
            <a:pPr algn="ctr">
              <a:lnSpc>
                <a:spcPct val="150000"/>
              </a:lnSpc>
            </a:pPr>
            <a:r>
              <a:rPr lang="ko-KR" altLang="en-US" sz="1100">
                <a:latin typeface="+mj-lt"/>
              </a:rPr>
              <a:t>초기화</a:t>
            </a:r>
            <a:endParaRPr lang="en-US" altLang="ko-KR" sz="1100">
              <a:latin typeface="+mj-lt"/>
            </a:endParaRPr>
          </a:p>
        </p:txBody>
      </p:sp>
      <p:sp>
        <p:nvSpPr>
          <p:cNvPr id="14" name="직사각형 13">
            <a:extLst>
              <a:ext uri="{FF2B5EF4-FFF2-40B4-BE49-F238E27FC236}">
                <a16:creationId xmlns:a16="http://schemas.microsoft.com/office/drawing/2014/main" id="{AF18D6B9-0A56-F74F-A8A3-00490E010E9C}"/>
              </a:ext>
            </a:extLst>
          </p:cNvPr>
          <p:cNvSpPr/>
          <p:nvPr/>
        </p:nvSpPr>
        <p:spPr>
          <a:xfrm>
            <a:off x="6745447" y="3122028"/>
            <a:ext cx="793622" cy="313547"/>
          </a:xfrm>
          <a:prstGeom prst="rect">
            <a:avLst/>
          </a:prstGeom>
        </p:spPr>
        <p:txBody>
          <a:bodyPr wrap="square">
            <a:spAutoFit/>
          </a:bodyPr>
          <a:lstStyle/>
          <a:p>
            <a:pPr algn="ctr">
              <a:lnSpc>
                <a:spcPct val="150000"/>
              </a:lnSpc>
            </a:pPr>
            <a:r>
              <a:rPr lang="ko-KR" altLang="en-US" sz="1100">
                <a:latin typeface="+mj-lt"/>
              </a:rPr>
              <a:t>요청</a:t>
            </a:r>
            <a:endParaRPr lang="en-US" altLang="ko-KR" sz="1100">
              <a:latin typeface="+mj-lt"/>
            </a:endParaRPr>
          </a:p>
        </p:txBody>
      </p:sp>
      <p:sp>
        <p:nvSpPr>
          <p:cNvPr id="15" name="직사각형 14">
            <a:extLst>
              <a:ext uri="{FF2B5EF4-FFF2-40B4-BE49-F238E27FC236}">
                <a16:creationId xmlns:a16="http://schemas.microsoft.com/office/drawing/2014/main" id="{9A661160-035F-9137-89AE-3DFA464215BA}"/>
              </a:ext>
            </a:extLst>
          </p:cNvPr>
          <p:cNvSpPr/>
          <p:nvPr/>
        </p:nvSpPr>
        <p:spPr>
          <a:xfrm>
            <a:off x="6516322" y="4203783"/>
            <a:ext cx="732708" cy="325089"/>
          </a:xfrm>
          <a:prstGeom prst="rect">
            <a:avLst/>
          </a:prstGeom>
        </p:spPr>
        <p:txBody>
          <a:bodyPr wrap="square">
            <a:spAutoFit/>
          </a:bodyPr>
          <a:lstStyle/>
          <a:p>
            <a:pPr algn="ctr">
              <a:lnSpc>
                <a:spcPct val="150000"/>
              </a:lnSpc>
            </a:pPr>
            <a:r>
              <a:rPr lang="ko-KR" altLang="en-US" sz="1100">
                <a:latin typeface="+mj-lt"/>
              </a:rPr>
              <a:t>종료</a:t>
            </a:r>
            <a:endParaRPr lang="en-US" altLang="ko-KR" sz="1100">
              <a:latin typeface="+mj-lt"/>
            </a:endParaRPr>
          </a:p>
        </p:txBody>
      </p:sp>
      <p:sp>
        <p:nvSpPr>
          <p:cNvPr id="16" name="직사각형 15">
            <a:extLst>
              <a:ext uri="{FF2B5EF4-FFF2-40B4-BE49-F238E27FC236}">
                <a16:creationId xmlns:a16="http://schemas.microsoft.com/office/drawing/2014/main" id="{CBD8260C-50F8-8126-3867-923994416347}"/>
              </a:ext>
            </a:extLst>
          </p:cNvPr>
          <p:cNvSpPr/>
          <p:nvPr/>
        </p:nvSpPr>
        <p:spPr>
          <a:xfrm>
            <a:off x="4340953" y="3433552"/>
            <a:ext cx="818049" cy="313547"/>
          </a:xfrm>
          <a:prstGeom prst="rect">
            <a:avLst/>
          </a:prstGeom>
        </p:spPr>
        <p:txBody>
          <a:bodyPr wrap="square">
            <a:spAutoFit/>
          </a:bodyPr>
          <a:lstStyle/>
          <a:p>
            <a:pPr algn="ctr">
              <a:lnSpc>
                <a:spcPct val="150000"/>
              </a:lnSpc>
            </a:pPr>
            <a:r>
              <a:rPr lang="ko-KR" altLang="en-US" sz="1100">
                <a:latin typeface="+mj-lt"/>
              </a:rPr>
              <a:t>객체 생성</a:t>
            </a:r>
            <a:endParaRPr lang="en-US" altLang="ko-KR" sz="1100">
              <a:latin typeface="+mj-lt"/>
            </a:endParaRPr>
          </a:p>
        </p:txBody>
      </p:sp>
      <p:cxnSp>
        <p:nvCxnSpPr>
          <p:cNvPr id="18" name="직선 화살표 연결선 17">
            <a:extLst>
              <a:ext uri="{FF2B5EF4-FFF2-40B4-BE49-F238E27FC236}">
                <a16:creationId xmlns:a16="http://schemas.microsoft.com/office/drawing/2014/main" id="{270682C2-B0C4-DFDC-61D0-118397E129CF}"/>
              </a:ext>
            </a:extLst>
          </p:cNvPr>
          <p:cNvCxnSpPr>
            <a:cxnSpLocks/>
            <a:stCxn id="7" idx="6"/>
          </p:cNvCxnSpPr>
          <p:nvPr/>
        </p:nvCxnSpPr>
        <p:spPr>
          <a:xfrm flipV="1">
            <a:off x="8818640" y="3428999"/>
            <a:ext cx="659847"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직사각형 20">
            <a:extLst>
              <a:ext uri="{FF2B5EF4-FFF2-40B4-BE49-F238E27FC236}">
                <a16:creationId xmlns:a16="http://schemas.microsoft.com/office/drawing/2014/main" id="{FFF2A4D9-2F9A-614B-F619-DEA9FD24E79E}"/>
              </a:ext>
            </a:extLst>
          </p:cNvPr>
          <p:cNvSpPr/>
          <p:nvPr/>
        </p:nvSpPr>
        <p:spPr>
          <a:xfrm>
            <a:off x="10709160" y="3266209"/>
            <a:ext cx="570826" cy="313547"/>
          </a:xfrm>
          <a:prstGeom prst="rect">
            <a:avLst/>
          </a:prstGeom>
        </p:spPr>
        <p:txBody>
          <a:bodyPr wrap="square">
            <a:spAutoFit/>
          </a:bodyPr>
          <a:lstStyle/>
          <a:p>
            <a:pPr algn="ctr">
              <a:lnSpc>
                <a:spcPct val="150000"/>
              </a:lnSpc>
            </a:pPr>
            <a:r>
              <a:rPr lang="ko-KR" altLang="en-US" sz="1100">
                <a:latin typeface="+mj-lt"/>
              </a:rPr>
              <a:t>응답</a:t>
            </a:r>
            <a:endParaRPr lang="en-US" altLang="ko-KR" sz="1100">
              <a:latin typeface="+mj-lt"/>
            </a:endParaRPr>
          </a:p>
        </p:txBody>
      </p:sp>
      <p:sp>
        <p:nvSpPr>
          <p:cNvPr id="22" name="타원 21">
            <a:extLst>
              <a:ext uri="{FF2B5EF4-FFF2-40B4-BE49-F238E27FC236}">
                <a16:creationId xmlns:a16="http://schemas.microsoft.com/office/drawing/2014/main" id="{6F54FE21-ED97-120A-8B89-498DAEDC4418}"/>
              </a:ext>
            </a:extLst>
          </p:cNvPr>
          <p:cNvSpPr/>
          <p:nvPr/>
        </p:nvSpPr>
        <p:spPr>
          <a:xfrm>
            <a:off x="703683" y="3086100"/>
            <a:ext cx="685800" cy="6858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ko-KR" altLang="en-US">
              <a:latin typeface="+mj-lt"/>
            </a:endParaRPr>
          </a:p>
        </p:txBody>
      </p:sp>
      <p:cxnSp>
        <p:nvCxnSpPr>
          <p:cNvPr id="23" name="직선 화살표 연결선 22">
            <a:extLst>
              <a:ext uri="{FF2B5EF4-FFF2-40B4-BE49-F238E27FC236}">
                <a16:creationId xmlns:a16="http://schemas.microsoft.com/office/drawing/2014/main" id="{278FE00D-A37A-BC08-27FE-7BF193C07E4B}"/>
              </a:ext>
            </a:extLst>
          </p:cNvPr>
          <p:cNvCxnSpPr>
            <a:cxnSpLocks/>
            <a:stCxn id="22" idx="6"/>
            <a:endCxn id="4" idx="2"/>
          </p:cNvCxnSpPr>
          <p:nvPr/>
        </p:nvCxnSpPr>
        <p:spPr>
          <a:xfrm>
            <a:off x="1389483" y="3429000"/>
            <a:ext cx="122923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직사각형 26">
            <a:extLst>
              <a:ext uri="{FF2B5EF4-FFF2-40B4-BE49-F238E27FC236}">
                <a16:creationId xmlns:a16="http://schemas.microsoft.com/office/drawing/2014/main" id="{6D35A310-726A-CE64-DECA-8ACCB03D08FA}"/>
              </a:ext>
            </a:extLst>
          </p:cNvPr>
          <p:cNvSpPr/>
          <p:nvPr/>
        </p:nvSpPr>
        <p:spPr>
          <a:xfrm>
            <a:off x="747296" y="3278802"/>
            <a:ext cx="603050" cy="276999"/>
          </a:xfrm>
          <a:prstGeom prst="rect">
            <a:avLst/>
          </a:prstGeom>
        </p:spPr>
        <p:txBody>
          <a:bodyPr wrap="none">
            <a:spAutoFit/>
          </a:bodyPr>
          <a:lstStyle/>
          <a:p>
            <a:r>
              <a:rPr lang="en-US" altLang="ko-KR" sz="1200">
                <a:latin typeface="+mj-lt"/>
              </a:rPr>
              <a:t>Client</a:t>
            </a:r>
            <a:endParaRPr lang="ko-KR" altLang="en-US" sz="1200">
              <a:latin typeface="+mj-lt"/>
            </a:endParaRPr>
          </a:p>
        </p:txBody>
      </p:sp>
      <p:sp>
        <p:nvSpPr>
          <p:cNvPr id="28" name="직사각형 27">
            <a:extLst>
              <a:ext uri="{FF2B5EF4-FFF2-40B4-BE49-F238E27FC236}">
                <a16:creationId xmlns:a16="http://schemas.microsoft.com/office/drawing/2014/main" id="{00E0A82A-0401-BD1A-A3C1-9044CD3EE734}"/>
              </a:ext>
            </a:extLst>
          </p:cNvPr>
          <p:cNvSpPr/>
          <p:nvPr/>
        </p:nvSpPr>
        <p:spPr>
          <a:xfrm>
            <a:off x="1508025" y="3095382"/>
            <a:ext cx="818049" cy="333617"/>
          </a:xfrm>
          <a:prstGeom prst="rect">
            <a:avLst/>
          </a:prstGeom>
        </p:spPr>
        <p:txBody>
          <a:bodyPr wrap="square">
            <a:spAutoFit/>
          </a:bodyPr>
          <a:lstStyle/>
          <a:p>
            <a:pPr algn="ctr">
              <a:lnSpc>
                <a:spcPct val="150000"/>
              </a:lnSpc>
            </a:pPr>
            <a:r>
              <a:rPr lang="en-US" altLang="ko-KR" sz="1200">
                <a:latin typeface="+mj-lt"/>
              </a:rPr>
              <a:t>request</a:t>
            </a:r>
          </a:p>
        </p:txBody>
      </p:sp>
      <p:sp>
        <p:nvSpPr>
          <p:cNvPr id="17" name="직사각형 16">
            <a:extLst>
              <a:ext uri="{FF2B5EF4-FFF2-40B4-BE49-F238E27FC236}">
                <a16:creationId xmlns:a16="http://schemas.microsoft.com/office/drawing/2014/main" id="{24448541-217F-01FC-F7DA-03EC3FD7774B}"/>
              </a:ext>
            </a:extLst>
          </p:cNvPr>
          <p:cNvSpPr/>
          <p:nvPr/>
        </p:nvSpPr>
        <p:spPr>
          <a:xfrm>
            <a:off x="372979" y="364267"/>
            <a:ext cx="1709122"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j-lt"/>
              </a:rPr>
              <a:t>간단 흐름도</a:t>
            </a:r>
          </a:p>
        </p:txBody>
      </p:sp>
      <p:sp>
        <p:nvSpPr>
          <p:cNvPr id="19" name="모서리가 둥근 직사각형 38">
            <a:extLst>
              <a:ext uri="{FF2B5EF4-FFF2-40B4-BE49-F238E27FC236}">
                <a16:creationId xmlns:a16="http://schemas.microsoft.com/office/drawing/2014/main" id="{73529848-2F25-89BF-1B96-2BE784F2EB5D}"/>
              </a:ext>
            </a:extLst>
          </p:cNvPr>
          <p:cNvSpPr/>
          <p:nvPr/>
        </p:nvSpPr>
        <p:spPr>
          <a:xfrm>
            <a:off x="7446451" y="2792291"/>
            <a:ext cx="1513704" cy="295155"/>
          </a:xfrm>
          <a:prstGeom prst="roundRect">
            <a:avLst/>
          </a:prstGeom>
          <a:solidFill>
            <a:schemeClr val="accent5">
              <a:lumMod val="20000"/>
              <a:lumOff val="80000"/>
            </a:schemeClr>
          </a:solidFill>
          <a:ln w="12700">
            <a:solidFill>
              <a:schemeClr val="tx1"/>
            </a:solidFill>
            <a:prstDash val="sysDash"/>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latin typeface="+mj-lt"/>
              </a:rPr>
              <a:t>HttpServletrequest</a:t>
            </a:r>
            <a:endParaRPr lang="ko-KR" altLang="en-US" sz="1100">
              <a:solidFill>
                <a:schemeClr val="tx1"/>
              </a:solidFill>
              <a:latin typeface="+mj-lt"/>
              <a:ea typeface="나눔바른고딕" panose="020B0603020101020101"/>
            </a:endParaRPr>
          </a:p>
        </p:txBody>
      </p:sp>
      <p:sp>
        <p:nvSpPr>
          <p:cNvPr id="20" name="모서리가 둥근 직사각형 38">
            <a:extLst>
              <a:ext uri="{FF2B5EF4-FFF2-40B4-BE49-F238E27FC236}">
                <a16:creationId xmlns:a16="http://schemas.microsoft.com/office/drawing/2014/main" id="{F02915FE-34AF-C566-E8BE-F7957E2FD197}"/>
              </a:ext>
            </a:extLst>
          </p:cNvPr>
          <p:cNvSpPr/>
          <p:nvPr/>
        </p:nvSpPr>
        <p:spPr>
          <a:xfrm>
            <a:off x="7446451" y="3762599"/>
            <a:ext cx="1513704" cy="295155"/>
          </a:xfrm>
          <a:prstGeom prst="roundRect">
            <a:avLst/>
          </a:prstGeom>
          <a:solidFill>
            <a:schemeClr val="accent5">
              <a:lumMod val="20000"/>
              <a:lumOff val="80000"/>
            </a:schemeClr>
          </a:solidFill>
          <a:ln w="12700">
            <a:solidFill>
              <a:schemeClr val="tx1"/>
            </a:solidFill>
            <a:prstDash val="sysDash"/>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latin typeface="+mj-lt"/>
              </a:rPr>
              <a:t>HttpServletresponse</a:t>
            </a:r>
            <a:endParaRPr lang="ko-KR" altLang="en-US" sz="1100">
              <a:solidFill>
                <a:schemeClr val="tx1"/>
              </a:solidFill>
              <a:latin typeface="+mj-lt"/>
              <a:ea typeface="나눔바른고딕" panose="020B0603020101020101"/>
            </a:endParaRPr>
          </a:p>
        </p:txBody>
      </p:sp>
      <p:sp>
        <p:nvSpPr>
          <p:cNvPr id="25" name="TextBox 24">
            <a:extLst>
              <a:ext uri="{FF2B5EF4-FFF2-40B4-BE49-F238E27FC236}">
                <a16:creationId xmlns:a16="http://schemas.microsoft.com/office/drawing/2014/main" id="{80FA3E9C-642F-5D74-4566-CD2677C6C042}"/>
              </a:ext>
            </a:extLst>
          </p:cNvPr>
          <p:cNvSpPr txBox="1"/>
          <p:nvPr/>
        </p:nvSpPr>
        <p:spPr>
          <a:xfrm>
            <a:off x="9516538" y="2850340"/>
            <a:ext cx="832523" cy="1329210"/>
          </a:xfrm>
          <a:prstGeom prst="rect">
            <a:avLst/>
          </a:prstGeom>
          <a:noFill/>
        </p:spPr>
        <p:txBody>
          <a:bodyPr wrap="square">
            <a:spAutoFit/>
          </a:bodyPr>
          <a:lstStyle/>
          <a:p>
            <a:pPr>
              <a:lnSpc>
                <a:spcPct val="150000"/>
              </a:lnSpc>
            </a:pPr>
            <a:r>
              <a:rPr lang="en-US" altLang="ko-KR" sz="1100">
                <a:latin typeface="+mj-lt"/>
                <a:ea typeface="맑은 고딕" panose="020B0503020000020004" pitchFamily="50" charset="-127"/>
              </a:rPr>
              <a:t>doGet()</a:t>
            </a:r>
          </a:p>
          <a:p>
            <a:pPr>
              <a:lnSpc>
                <a:spcPct val="150000"/>
              </a:lnSpc>
            </a:pPr>
            <a:r>
              <a:rPr lang="en-US" altLang="ko-KR" sz="1100"/>
              <a:t>doPost()</a:t>
            </a:r>
          </a:p>
          <a:p>
            <a:pPr>
              <a:lnSpc>
                <a:spcPct val="150000"/>
              </a:lnSpc>
            </a:pPr>
            <a:r>
              <a:rPr lang="en-US" altLang="ko-KR" sz="1100"/>
              <a:t>doPut()</a:t>
            </a:r>
          </a:p>
          <a:p>
            <a:pPr>
              <a:lnSpc>
                <a:spcPct val="150000"/>
              </a:lnSpc>
            </a:pPr>
            <a:r>
              <a:rPr lang="en-US" altLang="ko-KR" sz="1100"/>
              <a:t>doDelete()</a:t>
            </a:r>
          </a:p>
          <a:p>
            <a:pPr>
              <a:lnSpc>
                <a:spcPct val="150000"/>
              </a:lnSpc>
            </a:pPr>
            <a:r>
              <a:rPr lang="en-US" altLang="ko-KR" sz="1100"/>
              <a:t>. . .</a:t>
            </a:r>
            <a:endParaRPr lang="ko-KR" altLang="en-US" sz="1100"/>
          </a:p>
        </p:txBody>
      </p:sp>
      <p:cxnSp>
        <p:nvCxnSpPr>
          <p:cNvPr id="26" name="직선 화살표 연결선 25">
            <a:extLst>
              <a:ext uri="{FF2B5EF4-FFF2-40B4-BE49-F238E27FC236}">
                <a16:creationId xmlns:a16="http://schemas.microsoft.com/office/drawing/2014/main" id="{ABB1E819-385A-097B-8BF2-E18E36266A5B}"/>
              </a:ext>
            </a:extLst>
          </p:cNvPr>
          <p:cNvCxnSpPr>
            <a:cxnSpLocks/>
            <a:endCxn id="21" idx="1"/>
          </p:cNvCxnSpPr>
          <p:nvPr/>
        </p:nvCxnSpPr>
        <p:spPr>
          <a:xfrm>
            <a:off x="10279998" y="3422983"/>
            <a:ext cx="42916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25462253"/>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76DA22-6596-E779-92B4-4E209FDC36E4}"/>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7F38CC50-8ACC-52A2-9E14-471FFC74FB3E}"/>
              </a:ext>
            </a:extLst>
          </p:cNvPr>
          <p:cNvSpPr/>
          <p:nvPr/>
        </p:nvSpPr>
        <p:spPr>
          <a:xfrm>
            <a:off x="198756" y="202792"/>
            <a:ext cx="3108543"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객체 생성 및 메서드 호출</a:t>
            </a:r>
          </a:p>
        </p:txBody>
      </p:sp>
      <p:sp>
        <p:nvSpPr>
          <p:cNvPr id="2" name="Rectangle 1">
            <a:extLst>
              <a:ext uri="{FF2B5EF4-FFF2-40B4-BE49-F238E27FC236}">
                <a16:creationId xmlns:a16="http://schemas.microsoft.com/office/drawing/2014/main" id="{328FA294-B410-85C5-469C-364212F7ED4E}"/>
              </a:ext>
            </a:extLst>
          </p:cNvPr>
          <p:cNvSpPr>
            <a:spLocks noChangeArrowheads="1"/>
          </p:cNvSpPr>
          <p:nvPr/>
        </p:nvSpPr>
        <p:spPr bwMode="auto">
          <a:xfrm>
            <a:off x="523609" y="698727"/>
            <a:ext cx="10755997" cy="5598136"/>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public static void </a:t>
            </a:r>
            <a:r>
              <a:rPr kumimoji="0" lang="ko-KR" altLang="ko-KR" sz="1200" b="0" i="0" u="none" strike="noStrike" cap="none" normalizeH="0" baseline="0">
                <a:ln>
                  <a:noFill/>
                </a:ln>
                <a:solidFill>
                  <a:srgbClr val="56A8F5"/>
                </a:solidFill>
                <a:effectLst/>
                <a:latin typeface="Arial Unicode MS"/>
                <a:ea typeface="JetBrains Mono"/>
              </a:rPr>
              <a:t>main</a:t>
            </a:r>
            <a:r>
              <a:rPr kumimoji="0" lang="ko-KR" altLang="ko-KR" sz="1200" b="0" i="0" u="none" strike="noStrike" cap="none" normalizeH="0" baseline="0">
                <a:ln>
                  <a:noFill/>
                </a:ln>
                <a:solidFill>
                  <a:srgbClr val="BCBEC4"/>
                </a:solidFill>
                <a:effectLst/>
                <a:latin typeface="Arial Unicode MS"/>
                <a:ea typeface="JetBrains Mono"/>
              </a:rPr>
              <a:t>(String[] args)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Class&lt;?&gt; clazz = Class.</a:t>
            </a:r>
            <a:r>
              <a:rPr kumimoji="0" lang="ko-KR" altLang="ko-KR" sz="1200" b="0" i="1" u="none" strike="noStrike" cap="none" normalizeH="0" baseline="0">
                <a:ln>
                  <a:noFill/>
                </a:ln>
                <a:solidFill>
                  <a:srgbClr val="BCBEC4"/>
                </a:solidFill>
                <a:effectLst/>
                <a:latin typeface="Arial Unicode MS"/>
                <a:ea typeface="JetBrains Mono"/>
              </a:rPr>
              <a:t>forName</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6AAB73"/>
                </a:solidFill>
                <a:effectLst/>
                <a:latin typeface="Arial Unicode MS"/>
                <a:ea typeface="JetBrains Mono"/>
              </a:rPr>
              <a:t>"User"</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en-US"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200" b="0" i="0" u="none" strike="noStrike" cap="none" normalizeH="0" baseline="0">
                <a:ln>
                  <a:noFill/>
                </a:ln>
                <a:solidFill>
                  <a:srgbClr val="BCBEC4"/>
                </a:solidFill>
                <a:effectLst/>
                <a:latin typeface="Arial Unicode MS"/>
                <a:ea typeface="JetBrains Mono"/>
              </a:rPr>
              <a:t>Object userInstance = clazz.getDeclaredConstructor().newInstance();</a:t>
            </a:r>
            <a:endParaRPr kumimoji="0" lang="en-US" altLang="ko-KR" sz="12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7A7E85"/>
                </a:solidFill>
                <a:effectLst/>
                <a:latin typeface="Arial Unicode MS"/>
                <a:ea typeface="JetBrains Mono"/>
              </a:rPr>
              <a:t>// setName </a:t>
            </a:r>
            <a: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메서드 호출</a:t>
            </a:r>
            <a:b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200" b="0" i="0" u="none" strike="noStrike" cap="none" normalizeH="0" baseline="0">
                <a:ln>
                  <a:noFill/>
                </a:ln>
                <a:solidFill>
                  <a:srgbClr val="BCBEC4"/>
                </a:solidFill>
                <a:effectLst/>
                <a:latin typeface="Arial Unicode MS"/>
                <a:ea typeface="JetBrains Mono"/>
              </a:rPr>
              <a:t>Method setName = clazz.</a:t>
            </a:r>
            <a:r>
              <a:rPr kumimoji="0" lang="en-US" altLang="ko-KR" sz="1200" b="0" i="0" u="none" strike="noStrike" cap="none" normalizeH="0" baseline="0">
                <a:ln>
                  <a:noFill/>
                </a:ln>
                <a:solidFill>
                  <a:srgbClr val="BCBEC4"/>
                </a:solidFill>
                <a:effectLst/>
                <a:latin typeface="Arial Unicode MS"/>
                <a:ea typeface="JetBrains Mono"/>
              </a:rPr>
              <a:t>getDeclaredMethod</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6AAB73"/>
                </a:solidFill>
                <a:effectLst/>
                <a:latin typeface="Arial Unicode MS"/>
                <a:ea typeface="JetBrains Mono"/>
              </a:rPr>
              <a:t>"setName"</a:t>
            </a:r>
            <a:r>
              <a:rPr kumimoji="0" lang="ko-KR" altLang="ko-KR" sz="1200" b="0" i="0" u="none" strike="noStrike" cap="none" normalizeH="0" baseline="0">
                <a:ln>
                  <a:noFill/>
                </a:ln>
                <a:solidFill>
                  <a:srgbClr val="BCBEC4"/>
                </a:solidFill>
                <a:effectLst/>
                <a:latin typeface="Arial Unicode MS"/>
                <a:ea typeface="JetBrains Mono"/>
              </a:rPr>
              <a:t>, String.</a:t>
            </a:r>
            <a:r>
              <a:rPr kumimoji="0" lang="ko-KR" altLang="ko-KR" sz="1200" b="0" i="0" u="none" strike="noStrike" cap="none" normalizeH="0" baseline="0">
                <a:ln>
                  <a:noFill/>
                </a:ln>
                <a:solidFill>
                  <a:srgbClr val="CF8E6D"/>
                </a:solidFill>
                <a:effectLst/>
                <a:latin typeface="Arial Unicode MS"/>
                <a:ea typeface="JetBrains Mono"/>
              </a:rPr>
              <a:t>class</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setName.invoke(userInstance, </a:t>
            </a:r>
            <a:r>
              <a:rPr kumimoji="0" lang="ko-KR" altLang="ko-KR" sz="1200" b="0" i="0" u="none" strike="noStrike" cap="none" normalizeH="0" baseline="0">
                <a:ln>
                  <a:noFill/>
                </a:ln>
                <a:solidFill>
                  <a:srgbClr val="6AAB73"/>
                </a:solidFill>
                <a:effectLst/>
                <a:latin typeface="Arial Unicode MS"/>
                <a:ea typeface="JetBrains Mono"/>
              </a:rPr>
              <a:t>“</a:t>
            </a:r>
            <a:r>
              <a:rPr kumimoji="0" lang="en-US" altLang="ko-KR" sz="1200" b="0" i="0" u="none" strike="noStrike" cap="none" normalizeH="0" baseline="0">
                <a:ln>
                  <a:noFill/>
                </a:ln>
                <a:solidFill>
                  <a:srgbClr val="6AAB73"/>
                </a:solidFill>
                <a:effectLst/>
                <a:latin typeface="Arial Unicode MS"/>
                <a:ea typeface="JetBrains Mono"/>
              </a:rPr>
              <a:t>leaven</a:t>
            </a:r>
            <a:r>
              <a:rPr kumimoji="0" lang="ko-KR" altLang="ko-KR" sz="1200" b="0" i="0" u="none" strike="noStrike" cap="none" normalizeH="0" baseline="0">
                <a:ln>
                  <a:noFill/>
                </a:ln>
                <a:solidFill>
                  <a:srgbClr val="6AAB73"/>
                </a:solidFill>
                <a:effectLst/>
                <a:latin typeface="Arial Unicode MS"/>
                <a:ea typeface="JetBrains Mono"/>
              </a:rPr>
              <a:t>"</a:t>
            </a:r>
            <a:r>
              <a:rPr kumimoji="0" lang="ko-KR" altLang="ko-KR" sz="1200" b="0" i="0" u="none" strike="noStrike" cap="none" normalizeH="0" baseline="0">
                <a:ln>
                  <a:noFill/>
                </a:ln>
                <a:solidFill>
                  <a:srgbClr val="BCBEC4"/>
                </a:solidFill>
                <a:effectLst/>
                <a:latin typeface="Arial Unicode MS"/>
                <a:ea typeface="JetBrains Mono"/>
              </a:rPr>
              <a:t>);</a:t>
            </a:r>
            <a:endParaRPr kumimoji="0" lang="en-US" altLang="ko-KR" sz="12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7A7E85"/>
                </a:solidFill>
                <a:effectLst/>
                <a:latin typeface="Arial Unicode MS"/>
                <a:ea typeface="JetBrains Mono"/>
              </a:rPr>
              <a:t>// setAge </a:t>
            </a:r>
            <a: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메서드 호출</a:t>
            </a:r>
            <a:b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200" b="0" i="0" u="none" strike="noStrike" cap="none" normalizeH="0" baseline="0">
                <a:ln>
                  <a:noFill/>
                </a:ln>
                <a:solidFill>
                  <a:srgbClr val="BCBEC4"/>
                </a:solidFill>
                <a:effectLst/>
                <a:latin typeface="Arial Unicode MS"/>
                <a:ea typeface="JetBrains Mono"/>
              </a:rPr>
              <a:t>Method setAge = clazz.</a:t>
            </a:r>
            <a:r>
              <a:rPr kumimoji="0" lang="en-US" altLang="ko-KR" sz="1200" b="0" i="0" u="none" strike="noStrike" cap="none" normalizeH="0" baseline="0">
                <a:ln>
                  <a:noFill/>
                </a:ln>
                <a:solidFill>
                  <a:srgbClr val="BCBEC4"/>
                </a:solidFill>
                <a:effectLst/>
                <a:latin typeface="Arial Unicode MS"/>
                <a:ea typeface="JetBrains Mono"/>
              </a:rPr>
              <a:t>getDeclaredMethod</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6AAB73"/>
                </a:solidFill>
                <a:effectLst/>
                <a:latin typeface="Arial Unicode MS"/>
                <a:ea typeface="JetBrains Mono"/>
              </a:rPr>
              <a:t>"setAge"</a:t>
            </a: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int</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CF8E6D"/>
                </a:solidFill>
                <a:effectLst/>
                <a:latin typeface="Arial Unicode MS"/>
                <a:ea typeface="JetBrains Mono"/>
              </a:rPr>
              <a:t>class</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setAge.invoke(userInstance, </a:t>
            </a:r>
            <a:r>
              <a:rPr kumimoji="0" lang="ko-KR" altLang="ko-KR" sz="1200" b="0" i="0" u="none" strike="noStrike" cap="none" normalizeH="0" baseline="0">
                <a:ln>
                  <a:noFill/>
                </a:ln>
                <a:solidFill>
                  <a:srgbClr val="2AACB8"/>
                </a:solidFill>
                <a:effectLst/>
                <a:latin typeface="Arial Unicode MS"/>
                <a:ea typeface="JetBrains Mono"/>
              </a:rPr>
              <a:t>25</a:t>
            </a:r>
            <a:r>
              <a:rPr kumimoji="0" lang="ko-KR" altLang="ko-KR" sz="1200" b="0" i="0" u="none" strike="noStrike" cap="none" normalizeH="0" baseline="0">
                <a:ln>
                  <a:noFill/>
                </a:ln>
                <a:solidFill>
                  <a:srgbClr val="BCBEC4"/>
                </a:solidFill>
                <a:effectLst/>
                <a:latin typeface="Arial Unicode MS"/>
                <a:ea typeface="JetBrains Mono"/>
              </a:rPr>
              <a:t>);</a:t>
            </a:r>
            <a:endParaRPr kumimoji="0" lang="en-US" altLang="ko-KR" sz="12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7A7E85"/>
                </a:solidFill>
                <a:effectLst/>
                <a:latin typeface="Arial Unicode MS"/>
                <a:ea typeface="JetBrains Mono"/>
              </a:rPr>
              <a:t>// getName </a:t>
            </a:r>
            <a: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메서드 호출</a:t>
            </a:r>
            <a:b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en-US"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200" b="0" i="0" u="none" strike="noStrike" cap="none" normalizeH="0" baseline="0">
                <a:ln>
                  <a:noFill/>
                </a:ln>
                <a:solidFill>
                  <a:srgbClr val="BCBEC4"/>
                </a:solidFill>
                <a:effectLst/>
                <a:latin typeface="Arial Unicode MS"/>
                <a:ea typeface="JetBrains Mono"/>
              </a:rPr>
              <a:t>Method getName = clazz.</a:t>
            </a:r>
            <a:r>
              <a:rPr kumimoji="0" lang="en-US" altLang="ko-KR" sz="1200" b="0" i="0" u="none" strike="noStrike" cap="none" normalizeH="0" baseline="0">
                <a:ln>
                  <a:noFill/>
                </a:ln>
                <a:solidFill>
                  <a:srgbClr val="BCBEC4"/>
                </a:solidFill>
                <a:effectLst/>
                <a:latin typeface="Arial Unicode MS"/>
                <a:ea typeface="JetBrains Mono"/>
              </a:rPr>
              <a:t>getDeclaredMethod</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6AAB73"/>
                </a:solidFill>
                <a:effectLst/>
                <a:latin typeface="Arial Unicode MS"/>
                <a:ea typeface="JetBrains Mono"/>
              </a:rPr>
              <a:t>"getName"</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en-US"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CBEC4"/>
                </a:solidFill>
                <a:effectLst/>
                <a:latin typeface="Arial Unicode MS"/>
                <a:ea typeface="JetBrains Mono"/>
              </a:rPr>
              <a:t>getName.invoke(userInstance))</a:t>
            </a:r>
            <a:endParaRPr kumimoji="0" lang="en-US" altLang="ko-KR" sz="12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7A7E85"/>
                </a:solidFill>
                <a:effectLst/>
                <a:latin typeface="Arial Unicode MS"/>
                <a:ea typeface="JetBrains Mono"/>
              </a:rPr>
              <a:t>// getAge </a:t>
            </a:r>
            <a: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메서드 호출</a:t>
            </a:r>
            <a:b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200" b="0" i="0" u="none" strike="noStrike" cap="none" normalizeH="0" baseline="0">
                <a:ln>
                  <a:noFill/>
                </a:ln>
                <a:solidFill>
                  <a:srgbClr val="BCBEC4"/>
                </a:solidFill>
                <a:effectLst/>
                <a:latin typeface="Arial Unicode MS"/>
                <a:ea typeface="JetBrains Mono"/>
              </a:rPr>
              <a:t>Method getAge = clazz.</a:t>
            </a:r>
            <a:r>
              <a:rPr kumimoji="0" lang="en-US" altLang="ko-KR" sz="1200" b="0" i="0" u="none" strike="noStrike" cap="none" normalizeH="0" baseline="0">
                <a:ln>
                  <a:noFill/>
                </a:ln>
                <a:solidFill>
                  <a:srgbClr val="BCBEC4"/>
                </a:solidFill>
                <a:effectLst/>
                <a:latin typeface="Arial Unicode MS"/>
                <a:ea typeface="JetBrains Mono"/>
              </a:rPr>
              <a:t>getDeclaredMethod</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6AAB73"/>
                </a:solidFill>
                <a:effectLst/>
                <a:latin typeface="Arial Unicode MS"/>
                <a:ea typeface="JetBrains Mono"/>
              </a:rPr>
              <a:t>"getAge"</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getAge.invoke(userInstance);</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endParaRPr kumimoji="0" lang="ko-KR" altLang="ko-KR" sz="12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581833670"/>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FFBB90-E27B-6C25-C937-DAE02C899D31}"/>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3B9F77F6-29CE-866B-AD64-16F6F2B53734}"/>
              </a:ext>
            </a:extLst>
          </p:cNvPr>
          <p:cNvSpPr txBox="1"/>
          <p:nvPr/>
        </p:nvSpPr>
        <p:spPr>
          <a:xfrm>
            <a:off x="2655000" y="2921169"/>
            <a:ext cx="6882012" cy="1015663"/>
          </a:xfrm>
          <a:prstGeom prst="rect">
            <a:avLst/>
          </a:prstGeom>
          <a:noFill/>
        </p:spPr>
        <p:txBody>
          <a:bodyPr wrap="none" rtlCol="0">
            <a:spAutoFit/>
          </a:bodyPr>
          <a:lstStyle/>
          <a:p>
            <a:pPr algn="ctr"/>
            <a:r>
              <a:rPr lang="ko-KR" altLang="en-US" sz="6000">
                <a:solidFill>
                  <a:schemeClr val="accent1">
                    <a:lumMod val="75000"/>
                  </a:schemeClr>
                </a:solidFill>
                <a:latin typeface="나눔바른고딕" panose="020B0603020101020101" pitchFamily="50" charset="-127"/>
                <a:ea typeface="나눔바른고딕" panose="020B0603020101020101" pitchFamily="50" charset="-127"/>
              </a:rPr>
              <a:t>리플렉션 실전 예제</a:t>
            </a:r>
            <a:endParaRPr lang="ko-KR" altLang="en-US" sz="6000">
              <a:solidFill>
                <a:schemeClr val="accent1">
                  <a:lumMod val="75000"/>
                </a:schemeClr>
              </a:solidFill>
              <a:latin typeface="+mj-lt"/>
            </a:endParaRPr>
          </a:p>
        </p:txBody>
      </p:sp>
      <p:sp>
        <p:nvSpPr>
          <p:cNvPr id="3" name="TextBox 2">
            <a:extLst>
              <a:ext uri="{FF2B5EF4-FFF2-40B4-BE49-F238E27FC236}">
                <a16:creationId xmlns:a16="http://schemas.microsoft.com/office/drawing/2014/main" id="{64A1BAEE-F199-010E-805C-21EFD5959AE3}"/>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531708914"/>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02DF7C-E720-220D-A026-853F45A18770}"/>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F5E75FDF-0D50-EDF4-E9C8-EFDAD5302FF4}"/>
              </a:ext>
            </a:extLst>
          </p:cNvPr>
          <p:cNvSpPr/>
          <p:nvPr/>
        </p:nvSpPr>
        <p:spPr>
          <a:xfrm>
            <a:off x="198756" y="202792"/>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sp>
        <p:nvSpPr>
          <p:cNvPr id="2" name="직사각형 1">
            <a:extLst>
              <a:ext uri="{FF2B5EF4-FFF2-40B4-BE49-F238E27FC236}">
                <a16:creationId xmlns:a16="http://schemas.microsoft.com/office/drawing/2014/main" id="{710A7B15-136A-24AB-2AFB-3F96CD1DD354}"/>
              </a:ext>
            </a:extLst>
          </p:cNvPr>
          <p:cNvSpPr/>
          <p:nvPr/>
        </p:nvSpPr>
        <p:spPr>
          <a:xfrm>
            <a:off x="370207" y="627229"/>
            <a:ext cx="9501704"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t>이 예제는 </a:t>
            </a:r>
            <a:r>
              <a:rPr lang="en-US" altLang="ko-KR" sz="1200" b="1"/>
              <a:t>Java Reflection</a:t>
            </a:r>
            <a:r>
              <a:rPr lang="ko-KR" altLang="en-US" sz="1200"/>
              <a:t>을 사용하여 객체의 </a:t>
            </a:r>
            <a:r>
              <a:rPr lang="ko-KR" altLang="en-US" sz="1200" b="1"/>
              <a:t>필드</a:t>
            </a:r>
            <a:r>
              <a:rPr lang="en-US" altLang="ko-KR" sz="1200" b="1"/>
              <a:t>(Field) </a:t>
            </a:r>
            <a:r>
              <a:rPr lang="ko-KR" altLang="en-US" sz="1200"/>
              <a:t>와 </a:t>
            </a:r>
            <a:r>
              <a:rPr lang="ko-KR" altLang="en-US" sz="1200" b="1"/>
              <a:t>메서드</a:t>
            </a:r>
            <a:r>
              <a:rPr lang="en-US" altLang="ko-KR" sz="1200" b="1"/>
              <a:t>(Method)</a:t>
            </a:r>
            <a:r>
              <a:rPr lang="ko-KR" altLang="en-US" sz="1200"/>
              <a:t> 정보를 동적으로 관리하고 실행하는 기능을 제공한다</a:t>
            </a:r>
            <a:endParaRPr lang="en-US" altLang="ko-KR" sz="1200"/>
          </a:p>
          <a:p>
            <a:pPr marL="171450" indent="-171450">
              <a:lnSpc>
                <a:spcPct val="150000"/>
              </a:lnSpc>
              <a:buFont typeface="Arial" panose="020B0604020202020204" pitchFamily="34" charset="0"/>
              <a:buChar char="•"/>
            </a:pPr>
            <a:r>
              <a:rPr lang="ko-KR" altLang="en-US" sz="1200"/>
              <a:t>주요 클래스로</a:t>
            </a:r>
            <a:r>
              <a:rPr lang="en-US" altLang="ko-KR" sz="1200"/>
              <a:t> User, ReflectionFieldManager, ReflectionMethodManager, ReflectionExecutor </a:t>
            </a:r>
            <a:r>
              <a:rPr lang="ko-KR" altLang="en-US" sz="1200"/>
              <a:t>를 사용한다</a:t>
            </a:r>
            <a:endParaRPr lang="en-US" altLang="ko-KR" sz="1200"/>
          </a:p>
        </p:txBody>
      </p:sp>
      <p:sp>
        <p:nvSpPr>
          <p:cNvPr id="4" name="직사각형 3">
            <a:extLst>
              <a:ext uri="{FF2B5EF4-FFF2-40B4-BE49-F238E27FC236}">
                <a16:creationId xmlns:a16="http://schemas.microsoft.com/office/drawing/2014/main" id="{0918A591-6A54-60F3-6C5D-0553A1B52985}"/>
              </a:ext>
            </a:extLst>
          </p:cNvPr>
          <p:cNvSpPr/>
          <p:nvPr/>
        </p:nvSpPr>
        <p:spPr>
          <a:xfrm>
            <a:off x="198756" y="1485583"/>
            <a:ext cx="966931"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User</a:t>
            </a:r>
            <a:endParaRPr lang="ko-KR" altLang="en-US" b="1">
              <a:solidFill>
                <a:schemeClr val="accent1">
                  <a:lumMod val="75000"/>
                </a:schemeClr>
              </a:solidFill>
              <a:latin typeface="+mn-ea"/>
            </a:endParaRPr>
          </a:p>
        </p:txBody>
      </p:sp>
      <p:sp>
        <p:nvSpPr>
          <p:cNvPr id="6" name="Rectangle 1">
            <a:extLst>
              <a:ext uri="{FF2B5EF4-FFF2-40B4-BE49-F238E27FC236}">
                <a16:creationId xmlns:a16="http://schemas.microsoft.com/office/drawing/2014/main" id="{0EB74895-F116-907F-A63A-1B8AD818FFAD}"/>
              </a:ext>
            </a:extLst>
          </p:cNvPr>
          <p:cNvSpPr>
            <a:spLocks noChangeArrowheads="1"/>
          </p:cNvSpPr>
          <p:nvPr/>
        </p:nvSpPr>
        <p:spPr bwMode="auto">
          <a:xfrm>
            <a:off x="532633" y="1953416"/>
            <a:ext cx="9116693" cy="449014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CF8E6D"/>
                </a:solidFill>
                <a:effectLst/>
                <a:latin typeface="Arial Unicode MS"/>
                <a:ea typeface="JetBrains Mono"/>
              </a:rPr>
              <a:t>class </a:t>
            </a:r>
            <a:r>
              <a:rPr kumimoji="0" lang="ko-KR" altLang="ko-KR" sz="1200" b="0" i="0" u="none" strike="noStrike" cap="none" normalizeH="0" baseline="0">
                <a:ln>
                  <a:noFill/>
                </a:ln>
                <a:solidFill>
                  <a:srgbClr val="BCBEC4"/>
                </a:solidFill>
                <a:effectLst/>
                <a:latin typeface="Arial Unicode MS"/>
                <a:ea typeface="JetBrains Mono"/>
              </a:rPr>
              <a:t>User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private </a:t>
            </a:r>
            <a:r>
              <a:rPr kumimoji="0" lang="ko-KR" altLang="ko-KR" sz="1200" b="0" i="0" u="none" strike="noStrike" cap="none" normalizeH="0" baseline="0">
                <a:ln>
                  <a:noFill/>
                </a:ln>
                <a:solidFill>
                  <a:srgbClr val="BCBEC4"/>
                </a:solidFill>
                <a:effectLst/>
                <a:latin typeface="Arial Unicode MS"/>
                <a:ea typeface="JetBrains Mono"/>
              </a:rPr>
              <a:t>String </a:t>
            </a:r>
            <a:r>
              <a:rPr kumimoji="0" lang="ko-KR" altLang="ko-KR" sz="1200" b="0" i="0" u="none" strike="noStrike" cap="none" normalizeH="0" baseline="0">
                <a:ln>
                  <a:noFill/>
                </a:ln>
                <a:solidFill>
                  <a:srgbClr val="C77DBB"/>
                </a:solidFill>
                <a:effectLst/>
                <a:latin typeface="Arial Unicode MS"/>
                <a:ea typeface="JetBrains Mono"/>
              </a:rPr>
              <a:t>name</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private int </a:t>
            </a:r>
            <a:r>
              <a:rPr kumimoji="0" lang="ko-KR" altLang="ko-KR" sz="1200" b="0" i="0" u="none" strike="noStrike" cap="none" normalizeH="0" baseline="0">
                <a:ln>
                  <a:noFill/>
                </a:ln>
                <a:solidFill>
                  <a:srgbClr val="C77DBB"/>
                </a:solidFill>
                <a:effectLst/>
                <a:latin typeface="Arial Unicode MS"/>
                <a:ea typeface="JetBrains Mono"/>
              </a:rPr>
              <a:t>age</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public </a:t>
            </a:r>
            <a:r>
              <a:rPr kumimoji="0" lang="ko-KR" altLang="ko-KR" sz="1200" b="0" i="0" u="none" strike="noStrike" cap="none" normalizeH="0" baseline="0">
                <a:ln>
                  <a:noFill/>
                </a:ln>
                <a:solidFill>
                  <a:srgbClr val="56A8F5"/>
                </a:solidFill>
                <a:effectLst/>
                <a:latin typeface="Arial Unicode MS"/>
                <a:ea typeface="JetBrains Mono"/>
              </a:rPr>
              <a:t>User</a:t>
            </a:r>
            <a:r>
              <a:rPr kumimoji="0" lang="ko-KR" altLang="ko-KR" sz="1200" b="0" i="0" u="none" strike="noStrike" cap="none" normalizeH="0" baseline="0">
                <a:ln>
                  <a:noFill/>
                </a:ln>
                <a:solidFill>
                  <a:srgbClr val="BCBEC4"/>
                </a:solidFill>
                <a:effectLst/>
                <a:latin typeface="Arial Unicode MS"/>
                <a:ea typeface="JetBrains Mono"/>
              </a:rPr>
              <a:t>(String name, </a:t>
            </a:r>
            <a:r>
              <a:rPr kumimoji="0" lang="ko-KR" altLang="ko-KR" sz="1200" b="0" i="0" u="none" strike="noStrike" cap="none" normalizeH="0" baseline="0">
                <a:ln>
                  <a:noFill/>
                </a:ln>
                <a:solidFill>
                  <a:srgbClr val="CF8E6D"/>
                </a:solidFill>
                <a:effectLst/>
                <a:latin typeface="Arial Unicode MS"/>
                <a:ea typeface="JetBrains Mono"/>
              </a:rPr>
              <a:t>int </a:t>
            </a:r>
            <a:r>
              <a:rPr kumimoji="0" lang="ko-KR" altLang="ko-KR" sz="1200" b="0" i="0" u="none" strike="noStrike" cap="none" normalizeH="0" baseline="0">
                <a:ln>
                  <a:noFill/>
                </a:ln>
                <a:solidFill>
                  <a:srgbClr val="BCBEC4"/>
                </a:solidFill>
                <a:effectLst/>
                <a:latin typeface="Arial Unicode MS"/>
                <a:ea typeface="JetBrains Mono"/>
              </a:rPr>
              <a:t>age)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this</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C77DBB"/>
                </a:solidFill>
                <a:effectLst/>
                <a:latin typeface="Arial Unicode MS"/>
                <a:ea typeface="JetBrains Mono"/>
              </a:rPr>
              <a:t>name </a:t>
            </a:r>
            <a:r>
              <a:rPr kumimoji="0" lang="ko-KR" altLang="ko-KR" sz="1200" b="0" i="0" u="none" strike="noStrike" cap="none" normalizeH="0" baseline="0">
                <a:ln>
                  <a:noFill/>
                </a:ln>
                <a:solidFill>
                  <a:srgbClr val="BCBEC4"/>
                </a:solidFill>
                <a:effectLst/>
                <a:latin typeface="Arial Unicode MS"/>
                <a:ea typeface="JetBrains Mono"/>
              </a:rPr>
              <a:t>= name;</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this</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C77DBB"/>
                </a:solidFill>
                <a:effectLst/>
                <a:latin typeface="Arial Unicode MS"/>
                <a:ea typeface="JetBrains Mono"/>
              </a:rPr>
              <a:t>age </a:t>
            </a:r>
            <a:r>
              <a:rPr kumimoji="0" lang="ko-KR" altLang="ko-KR" sz="1200" b="0" i="0" u="none" strike="noStrike" cap="none" normalizeH="0" baseline="0">
                <a:ln>
                  <a:noFill/>
                </a:ln>
                <a:solidFill>
                  <a:srgbClr val="BCBEC4"/>
                </a:solidFill>
                <a:effectLst/>
                <a:latin typeface="Arial Unicode MS"/>
                <a:ea typeface="JetBrains Mono"/>
              </a:rPr>
              <a:t>= age;</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public </a:t>
            </a:r>
            <a:r>
              <a:rPr kumimoji="0" lang="ko-KR" altLang="ko-KR" sz="1200" b="0" i="0" u="none" strike="noStrike" cap="none" normalizeH="0" baseline="0">
                <a:ln>
                  <a:noFill/>
                </a:ln>
                <a:solidFill>
                  <a:srgbClr val="BCBEC4"/>
                </a:solidFill>
                <a:effectLst/>
                <a:latin typeface="Arial Unicode MS"/>
                <a:ea typeface="JetBrains Mono"/>
              </a:rPr>
              <a:t>String </a:t>
            </a:r>
            <a:r>
              <a:rPr kumimoji="0" lang="ko-KR" altLang="ko-KR" sz="1200" b="0" i="0" u="none" strike="noStrike" cap="none" normalizeH="0" baseline="0">
                <a:ln>
                  <a:noFill/>
                </a:ln>
                <a:solidFill>
                  <a:srgbClr val="56A8F5"/>
                </a:solidFill>
                <a:effectLst/>
                <a:latin typeface="Arial Unicode MS"/>
                <a:ea typeface="JetBrains Mono"/>
              </a:rPr>
              <a:t>getName</a:t>
            </a: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return </a:t>
            </a:r>
            <a:r>
              <a:rPr kumimoji="0" lang="ko-KR" altLang="ko-KR" sz="1200" b="0" i="0" u="none" strike="noStrike" cap="none" normalizeH="0" baseline="0">
                <a:ln>
                  <a:noFill/>
                </a:ln>
                <a:solidFill>
                  <a:srgbClr val="C77DBB"/>
                </a:solidFill>
                <a:effectLst/>
                <a:latin typeface="Arial Unicode MS"/>
                <a:ea typeface="JetBrains Mono"/>
              </a:rPr>
              <a:t>name</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en-US"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public void </a:t>
            </a:r>
            <a:r>
              <a:rPr kumimoji="0" lang="ko-KR" altLang="ko-KR" sz="1200" b="0" i="0" u="none" strike="noStrike" cap="none" normalizeH="0" baseline="0">
                <a:ln>
                  <a:noFill/>
                </a:ln>
                <a:solidFill>
                  <a:srgbClr val="56A8F5"/>
                </a:solidFill>
                <a:effectLst/>
                <a:latin typeface="Arial Unicode MS"/>
                <a:ea typeface="JetBrains Mono"/>
              </a:rPr>
              <a:t>setName</a:t>
            </a:r>
            <a:r>
              <a:rPr kumimoji="0" lang="ko-KR" altLang="ko-KR" sz="1200" b="0" i="0" u="none" strike="noStrike" cap="none" normalizeH="0" baseline="0">
                <a:ln>
                  <a:noFill/>
                </a:ln>
                <a:solidFill>
                  <a:srgbClr val="BCBEC4"/>
                </a:solidFill>
                <a:effectLst/>
                <a:latin typeface="Arial Unicode MS"/>
                <a:ea typeface="JetBrains Mono"/>
              </a:rPr>
              <a:t>(String name)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this</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C77DBB"/>
                </a:solidFill>
                <a:effectLst/>
                <a:latin typeface="Arial Unicode MS"/>
                <a:ea typeface="JetBrains Mono"/>
              </a:rPr>
              <a:t>name </a:t>
            </a:r>
            <a:r>
              <a:rPr kumimoji="0" lang="ko-KR" altLang="ko-KR" sz="1200" b="0" i="0" u="none" strike="noStrike" cap="none" normalizeH="0" baseline="0">
                <a:ln>
                  <a:noFill/>
                </a:ln>
                <a:solidFill>
                  <a:srgbClr val="BCBEC4"/>
                </a:solidFill>
                <a:effectLst/>
                <a:latin typeface="Arial Unicode MS"/>
                <a:ea typeface="JetBrains Mono"/>
              </a:rPr>
              <a:t>= name;</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public int </a:t>
            </a:r>
            <a:r>
              <a:rPr kumimoji="0" lang="ko-KR" altLang="ko-KR" sz="1200" b="0" i="0" u="none" strike="noStrike" cap="none" normalizeH="0" baseline="0">
                <a:ln>
                  <a:noFill/>
                </a:ln>
                <a:solidFill>
                  <a:srgbClr val="56A8F5"/>
                </a:solidFill>
                <a:effectLst/>
                <a:latin typeface="Arial Unicode MS"/>
                <a:ea typeface="JetBrains Mono"/>
              </a:rPr>
              <a:t>getAge</a:t>
            </a: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return </a:t>
            </a:r>
            <a:r>
              <a:rPr kumimoji="0" lang="ko-KR" altLang="ko-KR" sz="1200" b="0" i="0" u="none" strike="noStrike" cap="none" normalizeH="0" baseline="0">
                <a:ln>
                  <a:noFill/>
                </a:ln>
                <a:solidFill>
                  <a:srgbClr val="C77DBB"/>
                </a:solidFill>
                <a:effectLst/>
                <a:latin typeface="Arial Unicode MS"/>
                <a:ea typeface="JetBrains Mono"/>
              </a:rPr>
              <a:t>age</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public void </a:t>
            </a:r>
            <a:r>
              <a:rPr kumimoji="0" lang="ko-KR" altLang="ko-KR" sz="1200" b="0" i="0" u="none" strike="noStrike" cap="none" normalizeH="0" baseline="0">
                <a:ln>
                  <a:noFill/>
                </a:ln>
                <a:solidFill>
                  <a:srgbClr val="56A8F5"/>
                </a:solidFill>
                <a:effectLst/>
                <a:latin typeface="Arial Unicode MS"/>
                <a:ea typeface="JetBrains Mono"/>
              </a:rPr>
              <a:t>setAge</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CF8E6D"/>
                </a:solidFill>
                <a:effectLst/>
                <a:latin typeface="Arial Unicode MS"/>
                <a:ea typeface="JetBrains Mono"/>
              </a:rPr>
              <a:t>int </a:t>
            </a:r>
            <a:r>
              <a:rPr kumimoji="0" lang="ko-KR" altLang="ko-KR" sz="1200" b="0" i="0" u="none" strike="noStrike" cap="none" normalizeH="0" baseline="0">
                <a:ln>
                  <a:noFill/>
                </a:ln>
                <a:solidFill>
                  <a:srgbClr val="BCBEC4"/>
                </a:solidFill>
                <a:effectLst/>
                <a:latin typeface="Arial Unicode MS"/>
                <a:ea typeface="JetBrains Mono"/>
              </a:rPr>
              <a:t>age)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this</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C77DBB"/>
                </a:solidFill>
                <a:effectLst/>
                <a:latin typeface="Arial Unicode MS"/>
                <a:ea typeface="JetBrains Mono"/>
              </a:rPr>
              <a:t>age </a:t>
            </a:r>
            <a:r>
              <a:rPr kumimoji="0" lang="ko-KR" altLang="ko-KR" sz="1200" b="0" i="0" u="none" strike="noStrike" cap="none" normalizeH="0" baseline="0">
                <a:ln>
                  <a:noFill/>
                </a:ln>
                <a:solidFill>
                  <a:srgbClr val="BCBEC4"/>
                </a:solidFill>
                <a:effectLst/>
                <a:latin typeface="Arial Unicode MS"/>
                <a:ea typeface="JetBrains Mono"/>
              </a:rPr>
              <a:t>= age;</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775200425"/>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3F5BB7-CE70-F222-786F-6A806557EEB0}"/>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17CD42BD-E999-E277-F3CB-D8ABAADD8472}"/>
              </a:ext>
            </a:extLst>
          </p:cNvPr>
          <p:cNvSpPr/>
          <p:nvPr/>
        </p:nvSpPr>
        <p:spPr>
          <a:xfrm>
            <a:off x="198756" y="202792"/>
            <a:ext cx="5360314"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ReflectionFieldManager</a:t>
            </a:r>
            <a:r>
              <a:rPr lang="en-US" altLang="ko-KR" sz="1600" b="1">
                <a:solidFill>
                  <a:schemeClr val="accent1">
                    <a:lumMod val="75000"/>
                  </a:schemeClr>
                </a:solidFill>
                <a:latin typeface="+mn-ea"/>
              </a:rPr>
              <a:t> </a:t>
            </a:r>
            <a:r>
              <a:rPr lang="en-US" altLang="ko-KR" sz="1600">
                <a:solidFill>
                  <a:schemeClr val="accent1">
                    <a:lumMod val="75000"/>
                  </a:schemeClr>
                </a:solidFill>
                <a:latin typeface="+mn-ea"/>
              </a:rPr>
              <a:t>-</a:t>
            </a:r>
            <a:r>
              <a:rPr lang="en-US" altLang="ko-KR" sz="1600" b="1">
                <a:solidFill>
                  <a:schemeClr val="accent1">
                    <a:lumMod val="75000"/>
                  </a:schemeClr>
                </a:solidFill>
                <a:latin typeface="+mn-ea"/>
              </a:rPr>
              <a:t> </a:t>
            </a:r>
            <a:r>
              <a:rPr lang="ko-KR" altLang="en-US" sz="1600">
                <a:solidFill>
                  <a:schemeClr val="accent1">
                    <a:lumMod val="75000"/>
                  </a:schemeClr>
                </a:solidFill>
                <a:latin typeface="+mn-ea"/>
              </a:rPr>
              <a:t>필드 관련 작업을 관리</a:t>
            </a:r>
          </a:p>
        </p:txBody>
      </p:sp>
      <p:sp>
        <p:nvSpPr>
          <p:cNvPr id="3" name="Rectangle 1">
            <a:extLst>
              <a:ext uri="{FF2B5EF4-FFF2-40B4-BE49-F238E27FC236}">
                <a16:creationId xmlns:a16="http://schemas.microsoft.com/office/drawing/2014/main" id="{D1E842B2-2090-119F-3C6C-FDFD0A53FD3A}"/>
              </a:ext>
            </a:extLst>
          </p:cNvPr>
          <p:cNvSpPr>
            <a:spLocks noChangeArrowheads="1"/>
          </p:cNvSpPr>
          <p:nvPr/>
        </p:nvSpPr>
        <p:spPr bwMode="auto">
          <a:xfrm>
            <a:off x="564483" y="705177"/>
            <a:ext cx="10823408" cy="5447645"/>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200" b="0" i="0" u="none" strike="noStrike" cap="none" normalizeH="0" baseline="0">
                <a:ln>
                  <a:noFill/>
                </a:ln>
                <a:solidFill>
                  <a:srgbClr val="CF8E6D"/>
                </a:solidFill>
                <a:effectLst/>
                <a:latin typeface="Arial Unicode MS"/>
                <a:ea typeface="JetBrains Mono"/>
              </a:rPr>
              <a:t>class </a:t>
            </a:r>
            <a:r>
              <a:rPr kumimoji="0" lang="ko-KR" altLang="ko-KR" sz="1200" b="0" i="0" u="none" strike="noStrike" cap="none" normalizeH="0" baseline="0">
                <a:ln>
                  <a:noFill/>
                </a:ln>
                <a:solidFill>
                  <a:srgbClr val="BCBEC4"/>
                </a:solidFill>
                <a:effectLst/>
                <a:latin typeface="Arial Unicode MS"/>
                <a:ea typeface="JetBrains Mono"/>
              </a:rPr>
              <a:t>ReflectionFieldManager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private final </a:t>
            </a:r>
            <a:r>
              <a:rPr kumimoji="0" lang="ko-KR" altLang="ko-KR" sz="1200" b="0" i="0" u="none" strike="noStrike" cap="none" normalizeH="0" baseline="0">
                <a:ln>
                  <a:noFill/>
                </a:ln>
                <a:solidFill>
                  <a:srgbClr val="BCBEC4"/>
                </a:solidFill>
                <a:effectLst/>
                <a:latin typeface="Arial Unicode MS"/>
                <a:ea typeface="JetBrains Mono"/>
              </a:rPr>
              <a:t>Map&lt;String, Field&gt; </a:t>
            </a:r>
            <a:r>
              <a:rPr kumimoji="0" lang="ko-KR" altLang="ko-KR" sz="1200" b="0" i="0" u="none" strike="noStrike" cap="none" normalizeH="0" baseline="0">
                <a:ln>
                  <a:noFill/>
                </a:ln>
                <a:solidFill>
                  <a:srgbClr val="C77DBB"/>
                </a:solidFill>
                <a:effectLst/>
                <a:latin typeface="Arial Unicode MS"/>
                <a:ea typeface="JetBrains Mono"/>
              </a:rPr>
              <a:t>fieldMap </a:t>
            </a: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new </a:t>
            </a:r>
            <a:r>
              <a:rPr kumimoji="0" lang="ko-KR" altLang="ko-KR" sz="1200" b="0" i="0" u="none" strike="noStrike" cap="none" normalizeH="0" baseline="0">
                <a:ln>
                  <a:noFill/>
                </a:ln>
                <a:solidFill>
                  <a:srgbClr val="BCBEC4"/>
                </a:solidFill>
                <a:effectLst/>
                <a:latin typeface="Arial Unicode MS"/>
                <a:ea typeface="JetBrains Mono"/>
              </a:rPr>
              <a:t>HashMap&lt;&gt;();</a:t>
            </a:r>
            <a:br>
              <a:rPr kumimoji="0" lang="ko-KR" altLang="ko-KR" sz="1200" b="0" i="0" u="none" strike="noStrike" cap="none" normalizeH="0" baseline="0">
                <a:ln>
                  <a:noFill/>
                </a:ln>
                <a:solidFill>
                  <a:srgbClr val="BCBEC4"/>
                </a:solidFill>
                <a:effectLst/>
                <a:latin typeface="Arial Unicode MS"/>
                <a:ea typeface="JetBrains Mono"/>
              </a:rPr>
            </a:b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public </a:t>
            </a:r>
            <a:r>
              <a:rPr kumimoji="0" lang="ko-KR" altLang="ko-KR" sz="1200" b="0" i="0" u="none" strike="noStrike" cap="none" normalizeH="0" baseline="0">
                <a:ln>
                  <a:noFill/>
                </a:ln>
                <a:solidFill>
                  <a:srgbClr val="56A8F5"/>
                </a:solidFill>
                <a:effectLst/>
                <a:latin typeface="Arial Unicode MS"/>
                <a:ea typeface="JetBrains Mono"/>
              </a:rPr>
              <a:t>ReflectionFieldManager</a:t>
            </a:r>
            <a:r>
              <a:rPr kumimoji="0" lang="ko-KR" altLang="ko-KR" sz="1200" b="0" i="0" u="none" strike="noStrike" cap="none" normalizeH="0" baseline="0">
                <a:ln>
                  <a:noFill/>
                </a:ln>
                <a:solidFill>
                  <a:srgbClr val="BCBEC4"/>
                </a:solidFill>
                <a:effectLst/>
                <a:latin typeface="Arial Unicode MS"/>
                <a:ea typeface="JetBrains Mono"/>
              </a:rPr>
              <a:t>(Class&lt;?&gt; clazz)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for </a:t>
            </a:r>
            <a:r>
              <a:rPr kumimoji="0" lang="ko-KR" altLang="ko-KR" sz="1200" b="0" i="0" u="none" strike="noStrike" cap="none" normalizeH="0" baseline="0">
                <a:ln>
                  <a:noFill/>
                </a:ln>
                <a:solidFill>
                  <a:srgbClr val="BCBEC4"/>
                </a:solidFill>
                <a:effectLst/>
                <a:latin typeface="Arial Unicode MS"/>
                <a:ea typeface="JetBrains Mono"/>
              </a:rPr>
              <a:t>(Field field : clazz.getDeclaredFields())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field.setAccessible(</a:t>
            </a:r>
            <a:r>
              <a:rPr kumimoji="0" lang="ko-KR" altLang="ko-KR" sz="1200" b="0" i="0" u="none" strike="noStrike" cap="none" normalizeH="0" baseline="0">
                <a:ln>
                  <a:noFill/>
                </a:ln>
                <a:solidFill>
                  <a:srgbClr val="CF8E6D"/>
                </a:solidFill>
                <a:effectLst/>
                <a:latin typeface="Arial Unicode MS"/>
                <a:ea typeface="JetBrains Mono"/>
              </a:rPr>
              <a:t>true</a:t>
            </a: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en-US"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200" b="0" i="0" u="none" strike="noStrike" cap="none" normalizeH="0" baseline="0">
                <a:ln>
                  <a:noFill/>
                </a:ln>
                <a:solidFill>
                  <a:srgbClr val="C77DBB"/>
                </a:solidFill>
                <a:effectLst/>
                <a:latin typeface="Arial Unicode MS"/>
                <a:ea typeface="JetBrains Mono"/>
              </a:rPr>
              <a:t>fieldMap</a:t>
            </a:r>
            <a:r>
              <a:rPr kumimoji="0" lang="ko-KR" altLang="ko-KR" sz="1200" b="0" i="0" u="none" strike="noStrike" cap="none" normalizeH="0" baseline="0">
                <a:ln>
                  <a:noFill/>
                </a:ln>
                <a:solidFill>
                  <a:srgbClr val="BCBEC4"/>
                </a:solidFill>
                <a:effectLst/>
                <a:latin typeface="Arial Unicode MS"/>
                <a:ea typeface="JetBrains Mono"/>
              </a:rPr>
              <a:t>.put(field.getName(), field);</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public </a:t>
            </a:r>
            <a:r>
              <a:rPr kumimoji="0" lang="ko-KR" altLang="ko-KR" sz="1200" b="0" i="0" u="none" strike="noStrike" cap="none" normalizeH="0" baseline="0">
                <a:ln>
                  <a:noFill/>
                </a:ln>
                <a:solidFill>
                  <a:srgbClr val="BCBEC4"/>
                </a:solidFill>
                <a:effectLst/>
                <a:latin typeface="Arial Unicode MS"/>
                <a:ea typeface="JetBrains Mono"/>
              </a:rPr>
              <a:t>Field </a:t>
            </a:r>
            <a:r>
              <a:rPr kumimoji="0" lang="ko-KR" altLang="ko-KR" sz="1200" b="0" i="0" u="none" strike="noStrike" cap="none" normalizeH="0" baseline="0">
                <a:ln>
                  <a:noFill/>
                </a:ln>
                <a:solidFill>
                  <a:srgbClr val="56A8F5"/>
                </a:solidFill>
                <a:effectLst/>
                <a:latin typeface="Arial Unicode MS"/>
                <a:ea typeface="JetBrains Mono"/>
              </a:rPr>
              <a:t>getField</a:t>
            </a:r>
            <a:r>
              <a:rPr kumimoji="0" lang="ko-KR" altLang="ko-KR" sz="1200" b="0" i="0" u="none" strike="noStrike" cap="none" normalizeH="0" baseline="0">
                <a:ln>
                  <a:noFill/>
                </a:ln>
                <a:solidFill>
                  <a:srgbClr val="BCBEC4"/>
                </a:solidFill>
                <a:effectLst/>
                <a:latin typeface="Arial Unicode MS"/>
                <a:ea typeface="JetBrains Mono"/>
              </a:rPr>
              <a:t>(String fieldName)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return </a:t>
            </a:r>
            <a:r>
              <a:rPr kumimoji="0" lang="ko-KR" altLang="ko-KR" sz="1200" b="0" i="0" u="none" strike="noStrike" cap="none" normalizeH="0" baseline="0">
                <a:ln>
                  <a:noFill/>
                </a:ln>
                <a:solidFill>
                  <a:srgbClr val="C77DBB"/>
                </a:solidFill>
                <a:effectLst/>
                <a:latin typeface="Arial Unicode MS"/>
                <a:ea typeface="JetBrains Mono"/>
              </a:rPr>
              <a:t>fieldMap</a:t>
            </a:r>
            <a:r>
              <a:rPr kumimoji="0" lang="ko-KR" altLang="ko-KR" sz="1200" b="0" i="0" u="none" strike="noStrike" cap="none" normalizeH="0" baseline="0">
                <a:ln>
                  <a:noFill/>
                </a:ln>
                <a:solidFill>
                  <a:srgbClr val="BCBEC4"/>
                </a:solidFill>
                <a:effectLst/>
                <a:latin typeface="Arial Unicode MS"/>
                <a:ea typeface="JetBrains Mono"/>
              </a:rPr>
              <a:t>.get(fieldName);</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public void </a:t>
            </a:r>
            <a:r>
              <a:rPr kumimoji="0" lang="ko-KR" altLang="ko-KR" sz="1200" b="0" i="0" u="none" strike="noStrike" cap="none" normalizeH="0" baseline="0">
                <a:ln>
                  <a:noFill/>
                </a:ln>
                <a:solidFill>
                  <a:srgbClr val="56A8F5"/>
                </a:solidFill>
                <a:effectLst/>
                <a:latin typeface="Arial Unicode MS"/>
                <a:ea typeface="JetBrains Mono"/>
              </a:rPr>
              <a:t>setFieldValue</a:t>
            </a:r>
            <a:r>
              <a:rPr kumimoji="0" lang="ko-KR" altLang="ko-KR" sz="1200" b="0" i="0" u="none" strike="noStrike" cap="none" normalizeH="0" baseline="0">
                <a:ln>
                  <a:noFill/>
                </a:ln>
                <a:solidFill>
                  <a:srgbClr val="BCBEC4"/>
                </a:solidFill>
                <a:effectLst/>
                <a:latin typeface="Arial Unicode MS"/>
                <a:ea typeface="JetBrains Mono"/>
              </a:rPr>
              <a:t>(Object target, String fieldName, Object value) </a:t>
            </a:r>
            <a:r>
              <a:rPr kumimoji="0" lang="ko-KR" altLang="ko-KR" sz="1200" b="0" i="0" u="none" strike="noStrike" cap="none" normalizeH="0" baseline="0">
                <a:ln>
                  <a:noFill/>
                </a:ln>
                <a:solidFill>
                  <a:srgbClr val="CF8E6D"/>
                </a:solidFill>
                <a:effectLst/>
                <a:latin typeface="Arial Unicode MS"/>
                <a:ea typeface="JetBrains Mono"/>
              </a:rPr>
              <a:t>throws </a:t>
            </a:r>
            <a:r>
              <a:rPr kumimoji="0" lang="ko-KR" altLang="ko-KR" sz="1200" b="0" i="0" u="none" strike="noStrike" cap="none" normalizeH="0" baseline="0">
                <a:ln>
                  <a:noFill/>
                </a:ln>
                <a:solidFill>
                  <a:srgbClr val="BCBEC4"/>
                </a:solidFill>
                <a:effectLst/>
                <a:latin typeface="Arial Unicode MS"/>
                <a:ea typeface="JetBrains Mono"/>
              </a:rPr>
              <a:t>IllegalAccessException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Field field = getField(fieldName);</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if </a:t>
            </a:r>
            <a:r>
              <a:rPr kumimoji="0" lang="ko-KR" altLang="ko-KR" sz="1200" b="0" i="0" u="none" strike="noStrike" cap="none" normalizeH="0" baseline="0">
                <a:ln>
                  <a:noFill/>
                </a:ln>
                <a:solidFill>
                  <a:srgbClr val="BCBEC4"/>
                </a:solidFill>
                <a:effectLst/>
                <a:latin typeface="Arial Unicode MS"/>
                <a:ea typeface="JetBrains Mono"/>
              </a:rPr>
              <a:t>(field != </a:t>
            </a:r>
            <a:r>
              <a:rPr kumimoji="0" lang="ko-KR" altLang="ko-KR" sz="1200" b="0" i="0" u="none" strike="noStrike" cap="none" normalizeH="0" baseline="0">
                <a:ln>
                  <a:noFill/>
                </a:ln>
                <a:solidFill>
                  <a:srgbClr val="CF8E6D"/>
                </a:solidFill>
                <a:effectLst/>
                <a:latin typeface="Arial Unicode MS"/>
                <a:ea typeface="JetBrains Mono"/>
              </a:rPr>
              <a:t>null</a:t>
            </a: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field.set(target, value);</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public </a:t>
            </a:r>
            <a:r>
              <a:rPr kumimoji="0" lang="ko-KR" altLang="ko-KR" sz="1200" b="0" i="0" u="none" strike="noStrike" cap="none" normalizeH="0" baseline="0">
                <a:ln>
                  <a:noFill/>
                </a:ln>
                <a:solidFill>
                  <a:srgbClr val="BCBEC4"/>
                </a:solidFill>
                <a:effectLst/>
                <a:latin typeface="Arial Unicode MS"/>
                <a:ea typeface="JetBrains Mono"/>
              </a:rPr>
              <a:t>Object </a:t>
            </a:r>
            <a:r>
              <a:rPr kumimoji="0" lang="ko-KR" altLang="ko-KR" sz="1200" b="0" i="0" u="none" strike="noStrike" cap="none" normalizeH="0" baseline="0">
                <a:ln>
                  <a:noFill/>
                </a:ln>
                <a:solidFill>
                  <a:srgbClr val="56A8F5"/>
                </a:solidFill>
                <a:effectLst/>
                <a:latin typeface="Arial Unicode MS"/>
                <a:ea typeface="JetBrains Mono"/>
              </a:rPr>
              <a:t>getFieldValue</a:t>
            </a:r>
            <a:r>
              <a:rPr kumimoji="0" lang="ko-KR" altLang="ko-KR" sz="1200" b="0" i="0" u="none" strike="noStrike" cap="none" normalizeH="0" baseline="0">
                <a:ln>
                  <a:noFill/>
                </a:ln>
                <a:solidFill>
                  <a:srgbClr val="BCBEC4"/>
                </a:solidFill>
                <a:effectLst/>
                <a:latin typeface="Arial Unicode MS"/>
                <a:ea typeface="JetBrains Mono"/>
              </a:rPr>
              <a:t>(Object target, String fieldName) </a:t>
            </a:r>
            <a:r>
              <a:rPr kumimoji="0" lang="ko-KR" altLang="ko-KR" sz="1200" b="0" i="0" u="none" strike="noStrike" cap="none" normalizeH="0" baseline="0">
                <a:ln>
                  <a:noFill/>
                </a:ln>
                <a:solidFill>
                  <a:srgbClr val="CF8E6D"/>
                </a:solidFill>
                <a:effectLst/>
                <a:latin typeface="Arial Unicode MS"/>
                <a:ea typeface="JetBrains Mono"/>
              </a:rPr>
              <a:t>throws </a:t>
            </a:r>
            <a:r>
              <a:rPr kumimoji="0" lang="ko-KR" altLang="ko-KR" sz="1200" b="0" i="0" u="none" strike="noStrike" cap="none" normalizeH="0" baseline="0">
                <a:ln>
                  <a:noFill/>
                </a:ln>
                <a:solidFill>
                  <a:srgbClr val="BCBEC4"/>
                </a:solidFill>
                <a:effectLst/>
                <a:latin typeface="Arial Unicode MS"/>
                <a:ea typeface="JetBrains Mono"/>
              </a:rPr>
              <a:t>IllegalAccessException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Field field = getField(fieldName);</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if </a:t>
            </a:r>
            <a:r>
              <a:rPr kumimoji="0" lang="ko-KR" altLang="ko-KR" sz="1200" b="0" i="0" u="none" strike="noStrike" cap="none" normalizeH="0" baseline="0">
                <a:ln>
                  <a:noFill/>
                </a:ln>
                <a:solidFill>
                  <a:srgbClr val="BCBEC4"/>
                </a:solidFill>
                <a:effectLst/>
                <a:latin typeface="Arial Unicode MS"/>
                <a:ea typeface="JetBrains Mono"/>
              </a:rPr>
              <a:t>(field != </a:t>
            </a:r>
            <a:r>
              <a:rPr kumimoji="0" lang="ko-KR" altLang="ko-KR" sz="1200" b="0" i="0" u="none" strike="noStrike" cap="none" normalizeH="0" baseline="0">
                <a:ln>
                  <a:noFill/>
                </a:ln>
                <a:solidFill>
                  <a:srgbClr val="CF8E6D"/>
                </a:solidFill>
                <a:effectLst/>
                <a:latin typeface="Arial Unicode MS"/>
                <a:ea typeface="JetBrains Mono"/>
              </a:rPr>
              <a:t>null</a:t>
            </a: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return </a:t>
            </a:r>
            <a:r>
              <a:rPr kumimoji="0" lang="ko-KR" altLang="ko-KR" sz="1200" b="0" i="0" u="none" strike="noStrike" cap="none" normalizeH="0" baseline="0">
                <a:ln>
                  <a:noFill/>
                </a:ln>
                <a:solidFill>
                  <a:srgbClr val="BCBEC4"/>
                </a:solidFill>
                <a:effectLst/>
                <a:latin typeface="Arial Unicode MS"/>
                <a:ea typeface="JetBrains Mono"/>
              </a:rPr>
              <a:t>field.get(target);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return null</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758240537"/>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3C85F3-F3A4-06F8-994D-64C1BA64396D}"/>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123C83A6-C519-15C6-9D99-67F6BC72135A}"/>
              </a:ext>
            </a:extLst>
          </p:cNvPr>
          <p:cNvSpPr/>
          <p:nvPr/>
        </p:nvSpPr>
        <p:spPr>
          <a:xfrm>
            <a:off x="198756" y="202792"/>
            <a:ext cx="5999912"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ReflectionMethodManager </a:t>
            </a:r>
            <a:r>
              <a:rPr lang="en-US" altLang="ko-KR" sz="1600">
                <a:solidFill>
                  <a:schemeClr val="accent1">
                    <a:lumMod val="75000"/>
                  </a:schemeClr>
                </a:solidFill>
                <a:latin typeface="+mn-ea"/>
              </a:rPr>
              <a:t>-</a:t>
            </a:r>
            <a:r>
              <a:rPr lang="en-US" altLang="ko-KR" sz="1600" b="1">
                <a:solidFill>
                  <a:schemeClr val="accent1">
                    <a:lumMod val="75000"/>
                  </a:schemeClr>
                </a:solidFill>
                <a:latin typeface="+mn-ea"/>
              </a:rPr>
              <a:t> </a:t>
            </a:r>
            <a:r>
              <a:rPr lang="ko-KR" altLang="en-US" sz="1600">
                <a:solidFill>
                  <a:schemeClr val="accent1">
                    <a:lumMod val="75000"/>
                  </a:schemeClr>
                </a:solidFill>
                <a:latin typeface="+mn-ea"/>
              </a:rPr>
              <a:t>메서드 관련 작업을 관리</a:t>
            </a:r>
            <a:r>
              <a:rPr lang="en-US" altLang="ko-KR" b="1">
                <a:solidFill>
                  <a:schemeClr val="accent1">
                    <a:lumMod val="75000"/>
                  </a:schemeClr>
                </a:solidFill>
                <a:latin typeface="+mn-ea"/>
              </a:rPr>
              <a:t> </a:t>
            </a:r>
            <a:endParaRPr lang="ko-KR" altLang="en-US" b="1">
              <a:solidFill>
                <a:schemeClr val="accent1">
                  <a:lumMod val="75000"/>
                </a:schemeClr>
              </a:solidFill>
              <a:latin typeface="+mn-ea"/>
            </a:endParaRPr>
          </a:p>
        </p:txBody>
      </p:sp>
      <p:sp>
        <p:nvSpPr>
          <p:cNvPr id="4" name="Rectangle 2">
            <a:extLst>
              <a:ext uri="{FF2B5EF4-FFF2-40B4-BE49-F238E27FC236}">
                <a16:creationId xmlns:a16="http://schemas.microsoft.com/office/drawing/2014/main" id="{5A7A6350-54D1-0F13-FA5F-3401D0A9717A}"/>
              </a:ext>
            </a:extLst>
          </p:cNvPr>
          <p:cNvSpPr>
            <a:spLocks noChangeArrowheads="1"/>
          </p:cNvSpPr>
          <p:nvPr/>
        </p:nvSpPr>
        <p:spPr bwMode="auto">
          <a:xfrm>
            <a:off x="539416" y="702005"/>
            <a:ext cx="10782300" cy="5598136"/>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latinLnBrk="0" hangingPunct="0">
              <a:lnSpc>
                <a:spcPct val="150000"/>
              </a:lnSpc>
              <a:spcBef>
                <a:spcPct val="0"/>
              </a:spcBef>
              <a:spcAft>
                <a:spcPct val="0"/>
              </a:spcAft>
            </a:pPr>
            <a:r>
              <a:rPr kumimoji="0" lang="en-US" altLang="ko-KR" sz="1200" b="0" i="0" u="none" strike="noStrike" cap="none" normalizeH="0" baseline="0">
                <a:ln>
                  <a:noFill/>
                </a:ln>
                <a:solidFill>
                  <a:schemeClr val="bg1">
                    <a:lumMod val="65000"/>
                  </a:schemeClr>
                </a:solidFill>
                <a:effectLst/>
                <a:latin typeface="Arial Unicode MS"/>
                <a:ea typeface="JetBrains Mono"/>
              </a:rPr>
              <a:t>// </a:t>
            </a:r>
            <a:r>
              <a:rPr lang="ko-KR" altLang="en-US" sz="1200">
                <a:solidFill>
                  <a:schemeClr val="bg1">
                    <a:lumMod val="65000"/>
                  </a:schemeClr>
                </a:solidFill>
                <a:latin typeface="Arial Unicode MS"/>
                <a:ea typeface="JetBrains Mono"/>
              </a:rPr>
              <a:t>메서드</a:t>
            </a:r>
            <a:r>
              <a:rPr kumimoji="0" lang="ko-KR" altLang="en-US" sz="1200" b="0" i="0" u="none" strike="noStrike" cap="none" normalizeH="0" baseline="0">
                <a:ln>
                  <a:noFill/>
                </a:ln>
                <a:solidFill>
                  <a:schemeClr val="bg1">
                    <a:lumMod val="65000"/>
                  </a:schemeClr>
                </a:solidFill>
                <a:effectLst/>
                <a:latin typeface="Arial Unicode MS"/>
                <a:ea typeface="JetBrains Mono"/>
              </a:rPr>
              <a:t> 객체를 저장</a:t>
            </a:r>
            <a:r>
              <a:rPr kumimoji="0" lang="en-US" altLang="ko-KR" sz="1200" b="0" i="0" u="none" strike="noStrike" cap="none" normalizeH="0" baseline="0">
                <a:ln>
                  <a:noFill/>
                </a:ln>
                <a:solidFill>
                  <a:schemeClr val="bg1">
                    <a:lumMod val="65000"/>
                  </a:schemeClr>
                </a:solidFill>
                <a:effectLst/>
                <a:latin typeface="Arial Unicode MS"/>
                <a:ea typeface="JetBrains Mono"/>
              </a:rPr>
              <a:t>, </a:t>
            </a:r>
            <a:r>
              <a:rPr kumimoji="0" lang="ko-KR" altLang="en-US" sz="1200" b="0" i="0" u="none" strike="noStrike" cap="none" normalizeH="0" baseline="0">
                <a:ln>
                  <a:noFill/>
                </a:ln>
                <a:solidFill>
                  <a:schemeClr val="bg1">
                    <a:lumMod val="65000"/>
                  </a:schemeClr>
                </a:solidFill>
                <a:effectLst/>
                <a:latin typeface="Arial Unicode MS"/>
                <a:ea typeface="JetBrains Mono"/>
              </a:rPr>
              <a:t>조회할 수 있는 클래스</a:t>
            </a:r>
            <a:endParaRPr kumimoji="0" lang="en-US" altLang="ko-KR" sz="1200" b="0" i="0" u="none" strike="noStrike" cap="none" normalizeH="0" baseline="0">
              <a:ln>
                <a:noFill/>
              </a:ln>
              <a:solidFill>
                <a:srgbClr val="CF8E6D"/>
              </a:solidFill>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CF8E6D"/>
                </a:solidFill>
                <a:effectLst/>
                <a:latin typeface="Arial Unicode MS"/>
                <a:ea typeface="JetBrains Mono"/>
              </a:rPr>
              <a:t>class </a:t>
            </a:r>
            <a:r>
              <a:rPr kumimoji="0" lang="ko-KR" altLang="ko-KR" sz="1200" b="0" i="0" u="none" strike="noStrike" cap="none" normalizeH="0" baseline="0">
                <a:ln>
                  <a:noFill/>
                </a:ln>
                <a:solidFill>
                  <a:srgbClr val="BCBEC4"/>
                </a:solidFill>
                <a:effectLst/>
                <a:latin typeface="Arial Unicode MS"/>
                <a:ea typeface="JetBrains Mono"/>
              </a:rPr>
              <a:t>ReflectionMethodManager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private final </a:t>
            </a:r>
            <a:r>
              <a:rPr kumimoji="0" lang="ko-KR" altLang="ko-KR" sz="1200" b="0" i="0" u="none" strike="noStrike" cap="none" normalizeH="0" baseline="0">
                <a:ln>
                  <a:noFill/>
                </a:ln>
                <a:solidFill>
                  <a:srgbClr val="BCBEC4"/>
                </a:solidFill>
                <a:effectLst/>
                <a:latin typeface="Arial Unicode MS"/>
                <a:ea typeface="JetBrains Mono"/>
              </a:rPr>
              <a:t>Map&lt;String, Method&gt; </a:t>
            </a:r>
            <a:r>
              <a:rPr kumimoji="0" lang="ko-KR" altLang="ko-KR" sz="1200" b="0" i="0" u="none" strike="noStrike" cap="none" normalizeH="0" baseline="0">
                <a:ln>
                  <a:noFill/>
                </a:ln>
                <a:solidFill>
                  <a:srgbClr val="C77DBB"/>
                </a:solidFill>
                <a:effectLst/>
                <a:latin typeface="Arial Unicode MS"/>
                <a:ea typeface="JetBrains Mono"/>
              </a:rPr>
              <a:t>methodMap </a:t>
            </a: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new </a:t>
            </a:r>
            <a:r>
              <a:rPr kumimoji="0" lang="ko-KR" altLang="ko-KR" sz="1200" b="0" i="0" u="none" strike="noStrike" cap="none" normalizeH="0" baseline="0">
                <a:ln>
                  <a:noFill/>
                </a:ln>
                <a:solidFill>
                  <a:srgbClr val="BCBEC4"/>
                </a:solidFill>
                <a:effectLst/>
                <a:latin typeface="Arial Unicode MS"/>
                <a:ea typeface="JetBrains Mono"/>
              </a:rPr>
              <a:t>HashMap&lt;&gt;();</a:t>
            </a:r>
            <a:br>
              <a:rPr kumimoji="0" lang="ko-KR" altLang="ko-KR" sz="1200" b="0" i="0" u="none" strike="noStrike" cap="none" normalizeH="0" baseline="0">
                <a:ln>
                  <a:noFill/>
                </a:ln>
                <a:solidFill>
                  <a:srgbClr val="BCBEC4"/>
                </a:solidFill>
                <a:effectLst/>
                <a:latin typeface="Arial Unicode MS"/>
                <a:ea typeface="JetBrains Mono"/>
              </a:rPr>
            </a:b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public </a:t>
            </a:r>
            <a:r>
              <a:rPr kumimoji="0" lang="ko-KR" altLang="ko-KR" sz="1200" b="0" i="0" u="none" strike="noStrike" cap="none" normalizeH="0" baseline="0">
                <a:ln>
                  <a:noFill/>
                </a:ln>
                <a:solidFill>
                  <a:srgbClr val="56A8F5"/>
                </a:solidFill>
                <a:effectLst/>
                <a:latin typeface="Arial Unicode MS"/>
                <a:ea typeface="JetBrains Mono"/>
              </a:rPr>
              <a:t>ReflectionMethodManager</a:t>
            </a:r>
            <a:r>
              <a:rPr kumimoji="0" lang="ko-KR" altLang="ko-KR" sz="1200" b="0" i="0" u="none" strike="noStrike" cap="none" normalizeH="0" baseline="0">
                <a:ln>
                  <a:noFill/>
                </a:ln>
                <a:solidFill>
                  <a:srgbClr val="BCBEC4"/>
                </a:solidFill>
                <a:effectLst/>
                <a:latin typeface="Arial Unicode MS"/>
                <a:ea typeface="JetBrains Mono"/>
              </a:rPr>
              <a:t>(Class&lt;?&gt; clazz)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for </a:t>
            </a:r>
            <a:r>
              <a:rPr kumimoji="0" lang="ko-KR" altLang="ko-KR" sz="1200" b="0" i="0" u="none" strike="noStrike" cap="none" normalizeH="0" baseline="0">
                <a:ln>
                  <a:noFill/>
                </a:ln>
                <a:solidFill>
                  <a:srgbClr val="BCBEC4"/>
                </a:solidFill>
                <a:effectLst/>
                <a:latin typeface="Arial Unicode MS"/>
                <a:ea typeface="JetBrains Mono"/>
              </a:rPr>
              <a:t>(Method method : clazz.getDeclaredMethods())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77DBB"/>
                </a:solidFill>
                <a:effectLst/>
                <a:latin typeface="Arial Unicode MS"/>
                <a:ea typeface="JetBrains Mono"/>
              </a:rPr>
              <a:t>methodMap</a:t>
            </a:r>
            <a:r>
              <a:rPr kumimoji="0" lang="ko-KR" altLang="ko-KR" sz="1200" b="0" i="0" u="none" strike="noStrike" cap="none" normalizeH="0" baseline="0">
                <a:ln>
                  <a:noFill/>
                </a:ln>
                <a:solidFill>
                  <a:srgbClr val="BCBEC4"/>
                </a:solidFill>
                <a:effectLst/>
                <a:latin typeface="Arial Unicode MS"/>
                <a:ea typeface="JetBrains Mono"/>
              </a:rPr>
              <a:t>.put(method.getName(), method);</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public </a:t>
            </a:r>
            <a:r>
              <a:rPr kumimoji="0" lang="ko-KR" altLang="ko-KR" sz="1200" b="0" i="0" u="none" strike="noStrike" cap="none" normalizeH="0" baseline="0">
                <a:ln>
                  <a:noFill/>
                </a:ln>
                <a:solidFill>
                  <a:srgbClr val="BCBEC4"/>
                </a:solidFill>
                <a:effectLst/>
                <a:latin typeface="Arial Unicode MS"/>
                <a:ea typeface="JetBrains Mono"/>
              </a:rPr>
              <a:t>Method </a:t>
            </a:r>
            <a:r>
              <a:rPr kumimoji="0" lang="ko-KR" altLang="ko-KR" sz="1200" b="0" i="0" u="none" strike="noStrike" cap="none" normalizeH="0" baseline="0">
                <a:ln>
                  <a:noFill/>
                </a:ln>
                <a:solidFill>
                  <a:srgbClr val="56A8F5"/>
                </a:solidFill>
                <a:effectLst/>
                <a:latin typeface="Arial Unicode MS"/>
                <a:ea typeface="JetBrains Mono"/>
              </a:rPr>
              <a:t>getMethod</a:t>
            </a:r>
            <a:r>
              <a:rPr kumimoji="0" lang="ko-KR" altLang="ko-KR" sz="1200" b="0" i="0" u="none" strike="noStrike" cap="none" normalizeH="0" baseline="0">
                <a:ln>
                  <a:noFill/>
                </a:ln>
                <a:solidFill>
                  <a:srgbClr val="BCBEC4"/>
                </a:solidFill>
                <a:effectLst/>
                <a:latin typeface="Arial Unicode MS"/>
                <a:ea typeface="JetBrains Mono"/>
              </a:rPr>
              <a:t>(String methodName)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return </a:t>
            </a:r>
            <a:r>
              <a:rPr kumimoji="0" lang="ko-KR" altLang="ko-KR" sz="1200" b="0" i="0" u="none" strike="noStrike" cap="none" normalizeH="0" baseline="0">
                <a:ln>
                  <a:noFill/>
                </a:ln>
                <a:solidFill>
                  <a:srgbClr val="C77DBB"/>
                </a:solidFill>
                <a:effectLst/>
                <a:latin typeface="Arial Unicode MS"/>
                <a:ea typeface="JetBrains Mono"/>
              </a:rPr>
              <a:t>methodMap</a:t>
            </a:r>
            <a:r>
              <a:rPr kumimoji="0" lang="ko-KR" altLang="ko-KR" sz="1200" b="0" i="0" u="none" strike="noStrike" cap="none" normalizeH="0" baseline="0">
                <a:ln>
                  <a:noFill/>
                </a:ln>
                <a:solidFill>
                  <a:srgbClr val="BCBEC4"/>
                </a:solidFill>
                <a:effectLst/>
                <a:latin typeface="Arial Unicode MS"/>
                <a:ea typeface="JetBrains Mono"/>
              </a:rPr>
              <a:t>.get(methodName);</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public </a:t>
            </a:r>
            <a:r>
              <a:rPr kumimoji="0" lang="ko-KR" altLang="ko-KR" sz="1200" b="0" i="0" u="none" strike="noStrike" cap="none" normalizeH="0" baseline="0">
                <a:ln>
                  <a:noFill/>
                </a:ln>
                <a:solidFill>
                  <a:srgbClr val="BCBEC4"/>
                </a:solidFill>
                <a:effectLst/>
                <a:latin typeface="Arial Unicode MS"/>
                <a:ea typeface="JetBrains Mono"/>
              </a:rPr>
              <a:t>Object </a:t>
            </a:r>
            <a:r>
              <a:rPr kumimoji="0" lang="ko-KR" altLang="ko-KR" sz="1200" b="0" i="0" u="none" strike="noStrike" cap="none" normalizeH="0" baseline="0">
                <a:ln>
                  <a:noFill/>
                </a:ln>
                <a:solidFill>
                  <a:srgbClr val="56A8F5"/>
                </a:solidFill>
                <a:effectLst/>
                <a:latin typeface="Arial Unicode MS"/>
                <a:ea typeface="JetBrains Mono"/>
              </a:rPr>
              <a:t>invokeMethod</a:t>
            </a:r>
            <a:r>
              <a:rPr kumimoji="0" lang="ko-KR" altLang="ko-KR" sz="1200" b="0" i="0" u="none" strike="noStrike" cap="none" normalizeH="0" baseline="0">
                <a:ln>
                  <a:noFill/>
                </a:ln>
                <a:solidFill>
                  <a:srgbClr val="BCBEC4"/>
                </a:solidFill>
                <a:effectLst/>
                <a:latin typeface="Arial Unicode MS"/>
                <a:ea typeface="JetBrains Mono"/>
              </a:rPr>
              <a:t>(Object target, String methodName, Object... args) </a:t>
            </a:r>
            <a:r>
              <a:rPr kumimoji="0" lang="ko-KR" altLang="ko-KR" sz="1200" b="0" i="0" u="none" strike="noStrike" cap="none" normalizeH="0" baseline="0">
                <a:ln>
                  <a:noFill/>
                </a:ln>
                <a:solidFill>
                  <a:srgbClr val="CF8E6D"/>
                </a:solidFill>
                <a:effectLst/>
                <a:latin typeface="Arial Unicode MS"/>
                <a:ea typeface="JetBrains Mono"/>
              </a:rPr>
              <a:t>throws </a:t>
            </a:r>
            <a:r>
              <a:rPr kumimoji="0" lang="ko-KR" altLang="ko-KR" sz="1200" b="0" i="0" u="none" strike="noStrike" cap="none" normalizeH="0" baseline="0">
                <a:ln>
                  <a:noFill/>
                </a:ln>
                <a:solidFill>
                  <a:srgbClr val="BCBEC4"/>
                </a:solidFill>
                <a:effectLst/>
                <a:latin typeface="Arial Unicode MS"/>
                <a:ea typeface="JetBrains Mono"/>
              </a:rPr>
              <a:t>Exception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Method method = getMethod(methodName);</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if </a:t>
            </a:r>
            <a:r>
              <a:rPr kumimoji="0" lang="ko-KR" altLang="ko-KR" sz="1200" b="0" i="0" u="none" strike="noStrike" cap="none" normalizeH="0" baseline="0">
                <a:ln>
                  <a:noFill/>
                </a:ln>
                <a:solidFill>
                  <a:srgbClr val="BCBEC4"/>
                </a:solidFill>
                <a:effectLst/>
                <a:latin typeface="Arial Unicode MS"/>
                <a:ea typeface="JetBrains Mono"/>
              </a:rPr>
              <a:t>(method != </a:t>
            </a:r>
            <a:r>
              <a:rPr kumimoji="0" lang="ko-KR" altLang="ko-KR" sz="1200" b="0" i="0" u="none" strike="noStrike" cap="none" normalizeH="0" baseline="0">
                <a:ln>
                  <a:noFill/>
                </a:ln>
                <a:solidFill>
                  <a:srgbClr val="CF8E6D"/>
                </a:solidFill>
                <a:effectLst/>
                <a:latin typeface="Arial Unicode MS"/>
                <a:ea typeface="JetBrains Mono"/>
              </a:rPr>
              <a:t>null</a:t>
            </a: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return </a:t>
            </a:r>
            <a:r>
              <a:rPr kumimoji="0" lang="ko-KR" altLang="ko-KR" sz="1200" b="0" i="0" u="none" strike="noStrike" cap="none" normalizeH="0" baseline="0">
                <a:ln>
                  <a:noFill/>
                </a:ln>
                <a:solidFill>
                  <a:srgbClr val="BCBEC4"/>
                </a:solidFill>
                <a:effectLst/>
                <a:latin typeface="Arial Unicode MS"/>
                <a:ea typeface="JetBrains Mono"/>
              </a:rPr>
              <a:t>method.invoke(target, args);</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return null</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213015675"/>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C8646E-6596-F3F4-A5F6-54E3E2396484}"/>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471FEA1F-E211-E108-5372-85656157944C}"/>
              </a:ext>
            </a:extLst>
          </p:cNvPr>
          <p:cNvSpPr/>
          <p:nvPr/>
        </p:nvSpPr>
        <p:spPr>
          <a:xfrm>
            <a:off x="198756" y="202792"/>
            <a:ext cx="5722336"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ReflectionExecutor </a:t>
            </a:r>
            <a:r>
              <a:rPr lang="en-US" altLang="ko-KR" sz="1600">
                <a:solidFill>
                  <a:schemeClr val="accent1">
                    <a:lumMod val="75000"/>
                  </a:schemeClr>
                </a:solidFill>
                <a:latin typeface="+mn-ea"/>
              </a:rPr>
              <a:t>- </a:t>
            </a:r>
            <a:r>
              <a:rPr lang="ko-KR" altLang="en-US" sz="1600">
                <a:solidFill>
                  <a:schemeClr val="accent1">
                    <a:lumMod val="75000"/>
                  </a:schemeClr>
                </a:solidFill>
                <a:latin typeface="+mn-ea"/>
              </a:rPr>
              <a:t>필드와 메서드를 실행하는 역할</a:t>
            </a:r>
            <a:r>
              <a:rPr lang="en-US" altLang="ko-KR" b="1">
                <a:solidFill>
                  <a:schemeClr val="accent1">
                    <a:lumMod val="75000"/>
                  </a:schemeClr>
                </a:solidFill>
                <a:latin typeface="+mn-ea"/>
              </a:rPr>
              <a:t> </a:t>
            </a:r>
            <a:endParaRPr lang="ko-KR" altLang="en-US" b="1">
              <a:solidFill>
                <a:schemeClr val="accent1">
                  <a:lumMod val="75000"/>
                </a:schemeClr>
              </a:solidFill>
              <a:latin typeface="+mn-ea"/>
            </a:endParaRPr>
          </a:p>
        </p:txBody>
      </p:sp>
      <p:sp>
        <p:nvSpPr>
          <p:cNvPr id="2" name="Rectangle 1">
            <a:extLst>
              <a:ext uri="{FF2B5EF4-FFF2-40B4-BE49-F238E27FC236}">
                <a16:creationId xmlns:a16="http://schemas.microsoft.com/office/drawing/2014/main" id="{94DFA410-C7E7-81EC-043D-7C1AED39FE46}"/>
              </a:ext>
            </a:extLst>
          </p:cNvPr>
          <p:cNvSpPr>
            <a:spLocks noChangeArrowheads="1"/>
          </p:cNvSpPr>
          <p:nvPr/>
        </p:nvSpPr>
        <p:spPr bwMode="auto">
          <a:xfrm>
            <a:off x="542977" y="708547"/>
            <a:ext cx="10972800" cy="476713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CF8E6D"/>
                </a:solidFill>
                <a:effectLst/>
                <a:latin typeface="Arial Unicode MS"/>
                <a:ea typeface="JetBrains Mono"/>
              </a:rPr>
              <a:t>class </a:t>
            </a:r>
            <a:r>
              <a:rPr kumimoji="0" lang="ko-KR" altLang="ko-KR" sz="1200" b="0" i="0" u="none" strike="noStrike" cap="none" normalizeH="0" baseline="0">
                <a:ln>
                  <a:noFill/>
                </a:ln>
                <a:solidFill>
                  <a:srgbClr val="BCBEC4"/>
                </a:solidFill>
                <a:effectLst/>
                <a:latin typeface="Arial Unicode MS"/>
                <a:ea typeface="JetBrains Mono"/>
              </a:rPr>
              <a:t>ReflectionExecutor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private final </a:t>
            </a:r>
            <a:r>
              <a:rPr kumimoji="0" lang="ko-KR" altLang="ko-KR" sz="1200" b="0" i="0" u="none" strike="noStrike" cap="none" normalizeH="0" baseline="0">
                <a:ln>
                  <a:noFill/>
                </a:ln>
                <a:solidFill>
                  <a:srgbClr val="BCBEC4"/>
                </a:solidFill>
                <a:effectLst/>
                <a:latin typeface="Arial Unicode MS"/>
                <a:ea typeface="JetBrains Mono"/>
              </a:rPr>
              <a:t>ReflectionFieldManager </a:t>
            </a:r>
            <a:r>
              <a:rPr kumimoji="0" lang="ko-KR" altLang="ko-KR" sz="1200" b="0" i="0" u="none" strike="noStrike" cap="none" normalizeH="0" baseline="0">
                <a:ln>
                  <a:noFill/>
                </a:ln>
                <a:solidFill>
                  <a:srgbClr val="C77DBB"/>
                </a:solidFill>
                <a:effectLst/>
                <a:latin typeface="Arial Unicode MS"/>
                <a:ea typeface="JetBrains Mono"/>
              </a:rPr>
              <a:t>fieldManager</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private final </a:t>
            </a:r>
            <a:r>
              <a:rPr kumimoji="0" lang="ko-KR" altLang="ko-KR" sz="1200" b="0" i="0" u="none" strike="noStrike" cap="none" normalizeH="0" baseline="0">
                <a:ln>
                  <a:noFill/>
                </a:ln>
                <a:solidFill>
                  <a:srgbClr val="BCBEC4"/>
                </a:solidFill>
                <a:effectLst/>
                <a:latin typeface="Arial Unicode MS"/>
                <a:ea typeface="JetBrains Mono"/>
              </a:rPr>
              <a:t>ReflectionMethodManager </a:t>
            </a:r>
            <a:r>
              <a:rPr kumimoji="0" lang="ko-KR" altLang="ko-KR" sz="1200" b="0" i="0" u="none" strike="noStrike" cap="none" normalizeH="0" baseline="0">
                <a:ln>
                  <a:noFill/>
                </a:ln>
                <a:solidFill>
                  <a:srgbClr val="C77DBB"/>
                </a:solidFill>
                <a:effectLst/>
                <a:latin typeface="Arial Unicode MS"/>
                <a:ea typeface="JetBrains Mono"/>
              </a:rPr>
              <a:t>methodManager</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public </a:t>
            </a:r>
            <a:r>
              <a:rPr kumimoji="0" lang="ko-KR" altLang="ko-KR" sz="1200" b="0" i="0" u="none" strike="noStrike" cap="none" normalizeH="0" baseline="0">
                <a:ln>
                  <a:noFill/>
                </a:ln>
                <a:solidFill>
                  <a:srgbClr val="56A8F5"/>
                </a:solidFill>
                <a:effectLst/>
                <a:latin typeface="Arial Unicode MS"/>
                <a:ea typeface="JetBrains Mono"/>
              </a:rPr>
              <a:t>ReflectionExecutor</a:t>
            </a:r>
            <a:r>
              <a:rPr kumimoji="0" lang="ko-KR" altLang="ko-KR" sz="1200" b="0" i="0" u="none" strike="noStrike" cap="none" normalizeH="0" baseline="0">
                <a:ln>
                  <a:noFill/>
                </a:ln>
                <a:solidFill>
                  <a:srgbClr val="BCBEC4"/>
                </a:solidFill>
                <a:effectLst/>
                <a:latin typeface="Arial Unicode MS"/>
                <a:ea typeface="JetBrains Mono"/>
              </a:rPr>
              <a:t>(Class&lt;?&gt; clazz)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this</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C77DBB"/>
                </a:solidFill>
                <a:effectLst/>
                <a:latin typeface="Arial Unicode MS"/>
                <a:ea typeface="JetBrains Mono"/>
              </a:rPr>
              <a:t>fieldManager </a:t>
            </a: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new </a:t>
            </a:r>
            <a:r>
              <a:rPr kumimoji="0" lang="ko-KR" altLang="ko-KR" sz="1200" b="0" i="0" u="none" strike="noStrike" cap="none" normalizeH="0" baseline="0">
                <a:ln>
                  <a:noFill/>
                </a:ln>
                <a:solidFill>
                  <a:srgbClr val="BCBEC4"/>
                </a:solidFill>
                <a:effectLst/>
                <a:latin typeface="Arial Unicode MS"/>
                <a:ea typeface="JetBrains Mono"/>
              </a:rPr>
              <a:t>ReflectionFieldManager(clazz);</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this</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C77DBB"/>
                </a:solidFill>
                <a:effectLst/>
                <a:latin typeface="Arial Unicode MS"/>
                <a:ea typeface="JetBrains Mono"/>
              </a:rPr>
              <a:t>methodManager </a:t>
            </a: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new </a:t>
            </a:r>
            <a:r>
              <a:rPr kumimoji="0" lang="ko-KR" altLang="ko-KR" sz="1200" b="0" i="0" u="none" strike="noStrike" cap="none" normalizeH="0" baseline="0">
                <a:ln>
                  <a:noFill/>
                </a:ln>
                <a:solidFill>
                  <a:srgbClr val="BCBEC4"/>
                </a:solidFill>
                <a:effectLst/>
                <a:latin typeface="Arial Unicode MS"/>
                <a:ea typeface="JetBrains Mono"/>
              </a:rPr>
              <a:t>ReflectionMethodManager(clazz);</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public </a:t>
            </a:r>
            <a:r>
              <a:rPr kumimoji="0" lang="ko-KR" altLang="ko-KR" sz="1200" b="0" i="0" u="none" strike="noStrike" cap="none" normalizeH="0" baseline="0">
                <a:ln>
                  <a:noFill/>
                </a:ln>
                <a:solidFill>
                  <a:srgbClr val="BCBEC4"/>
                </a:solidFill>
                <a:effectLst/>
                <a:latin typeface="Arial Unicode MS"/>
                <a:ea typeface="JetBrains Mono"/>
              </a:rPr>
              <a:t>ReflectionFieldManager </a:t>
            </a:r>
            <a:r>
              <a:rPr kumimoji="0" lang="ko-KR" altLang="ko-KR" sz="1200" b="0" i="0" u="none" strike="noStrike" cap="none" normalizeH="0" baseline="0">
                <a:ln>
                  <a:noFill/>
                </a:ln>
                <a:solidFill>
                  <a:srgbClr val="56A8F5"/>
                </a:solidFill>
                <a:effectLst/>
                <a:latin typeface="Arial Unicode MS"/>
                <a:ea typeface="JetBrains Mono"/>
              </a:rPr>
              <a:t>getFieldManager</a:t>
            </a: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return </a:t>
            </a:r>
            <a:r>
              <a:rPr kumimoji="0" lang="ko-KR" altLang="ko-KR" sz="1200" b="0" i="0" u="none" strike="noStrike" cap="none" normalizeH="0" baseline="0">
                <a:ln>
                  <a:noFill/>
                </a:ln>
                <a:solidFill>
                  <a:srgbClr val="C77DBB"/>
                </a:solidFill>
                <a:effectLst/>
                <a:latin typeface="Arial Unicode MS"/>
                <a:ea typeface="JetBrains Mono"/>
              </a:rPr>
              <a:t>fieldManager</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public </a:t>
            </a:r>
            <a:r>
              <a:rPr kumimoji="0" lang="ko-KR" altLang="ko-KR" sz="1200" b="0" i="0" u="none" strike="noStrike" cap="none" normalizeH="0" baseline="0">
                <a:ln>
                  <a:noFill/>
                </a:ln>
                <a:solidFill>
                  <a:srgbClr val="BCBEC4"/>
                </a:solidFill>
                <a:effectLst/>
                <a:latin typeface="Arial Unicode MS"/>
                <a:ea typeface="JetBrains Mono"/>
              </a:rPr>
              <a:t>ReflectionMethodManager </a:t>
            </a:r>
            <a:r>
              <a:rPr kumimoji="0" lang="ko-KR" altLang="ko-KR" sz="1200" b="0" i="0" u="none" strike="noStrike" cap="none" normalizeH="0" baseline="0">
                <a:ln>
                  <a:noFill/>
                </a:ln>
                <a:solidFill>
                  <a:srgbClr val="56A8F5"/>
                </a:solidFill>
                <a:effectLst/>
                <a:latin typeface="Arial Unicode MS"/>
                <a:ea typeface="JetBrains Mono"/>
              </a:rPr>
              <a:t>getMethodManager</a:t>
            </a: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return </a:t>
            </a:r>
            <a:r>
              <a:rPr kumimoji="0" lang="ko-KR" altLang="ko-KR" sz="1200" b="0" i="0" u="none" strike="noStrike" cap="none" normalizeH="0" baseline="0">
                <a:ln>
                  <a:noFill/>
                </a:ln>
                <a:solidFill>
                  <a:srgbClr val="C77DBB"/>
                </a:solidFill>
                <a:effectLst/>
                <a:latin typeface="Arial Unicode MS"/>
                <a:ea typeface="JetBrains Mono"/>
              </a:rPr>
              <a:t>methodManager</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093699340"/>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75F03E-F39F-64F4-C4B0-2B1419E382A2}"/>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953924C3-E4B2-A703-874F-29581CA28113}"/>
              </a:ext>
            </a:extLst>
          </p:cNvPr>
          <p:cNvSpPr/>
          <p:nvPr/>
        </p:nvSpPr>
        <p:spPr>
          <a:xfrm>
            <a:off x="198756" y="202792"/>
            <a:ext cx="1107996"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Main </a:t>
            </a:r>
            <a:endParaRPr lang="ko-KR" altLang="en-US" b="1">
              <a:solidFill>
                <a:schemeClr val="accent1">
                  <a:lumMod val="75000"/>
                </a:schemeClr>
              </a:solidFill>
              <a:latin typeface="+mn-ea"/>
            </a:endParaRPr>
          </a:p>
        </p:txBody>
      </p:sp>
      <p:sp>
        <p:nvSpPr>
          <p:cNvPr id="3" name="Rectangle 1">
            <a:extLst>
              <a:ext uri="{FF2B5EF4-FFF2-40B4-BE49-F238E27FC236}">
                <a16:creationId xmlns:a16="http://schemas.microsoft.com/office/drawing/2014/main" id="{A0C9BC37-8078-F685-0300-57D23BEE5B89}"/>
              </a:ext>
            </a:extLst>
          </p:cNvPr>
          <p:cNvSpPr>
            <a:spLocks noChangeArrowheads="1"/>
          </p:cNvSpPr>
          <p:nvPr/>
        </p:nvSpPr>
        <p:spPr bwMode="auto">
          <a:xfrm>
            <a:off x="493294" y="710623"/>
            <a:ext cx="11032958" cy="5873596"/>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CF8E6D"/>
                </a:solidFill>
                <a:effectLst/>
                <a:ea typeface="JetBrains Mono"/>
              </a:rPr>
              <a:t>public class </a:t>
            </a:r>
            <a:r>
              <a:rPr kumimoji="0" lang="ko-KR" altLang="ko-KR" sz="1200" b="0" i="0" u="none" strike="noStrike" cap="none" normalizeH="0" baseline="0">
                <a:ln>
                  <a:noFill/>
                </a:ln>
                <a:solidFill>
                  <a:srgbClr val="BCBEC4"/>
                </a:solidFill>
                <a:effectLst/>
                <a:ea typeface="JetBrains Mono"/>
              </a:rPr>
              <a:t>Main {</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CF8E6D"/>
                </a:solidFill>
                <a:effectLst/>
                <a:ea typeface="JetBrains Mono"/>
              </a:rPr>
              <a:t>public static void </a:t>
            </a:r>
            <a:r>
              <a:rPr kumimoji="0" lang="ko-KR" altLang="ko-KR" sz="1200" b="0" i="0" u="none" strike="noStrike" cap="none" normalizeH="0" baseline="0">
                <a:ln>
                  <a:noFill/>
                </a:ln>
                <a:solidFill>
                  <a:srgbClr val="56A8F5"/>
                </a:solidFill>
                <a:effectLst/>
                <a:ea typeface="JetBrains Mono"/>
              </a:rPr>
              <a:t>main</a:t>
            </a:r>
            <a:r>
              <a:rPr kumimoji="0" lang="ko-KR" altLang="ko-KR" sz="1200" b="0" i="0" u="none" strike="noStrike" cap="none" normalizeH="0" baseline="0">
                <a:ln>
                  <a:noFill/>
                </a:ln>
                <a:solidFill>
                  <a:srgbClr val="BCBEC4"/>
                </a:solidFill>
                <a:effectLst/>
                <a:ea typeface="JetBrains Mono"/>
              </a:rPr>
              <a:t>(String[] args) </a:t>
            </a:r>
            <a:r>
              <a:rPr kumimoji="0" lang="ko-KR" altLang="ko-KR" sz="1200" b="0" i="0" u="none" strike="noStrike" cap="none" normalizeH="0" baseline="0">
                <a:ln>
                  <a:noFill/>
                </a:ln>
                <a:solidFill>
                  <a:srgbClr val="CF8E6D"/>
                </a:solidFill>
                <a:effectLst/>
                <a:ea typeface="JetBrains Mono"/>
              </a:rPr>
              <a:t>throws </a:t>
            </a:r>
            <a:r>
              <a:rPr kumimoji="0" lang="ko-KR" altLang="ko-KR" sz="1200" b="0" i="0" u="none" strike="noStrike" cap="none" normalizeH="0" baseline="0">
                <a:ln>
                  <a:noFill/>
                </a:ln>
                <a:solidFill>
                  <a:srgbClr val="BCBEC4"/>
                </a:solidFill>
                <a:effectLst/>
                <a:ea typeface="JetBrains Mono"/>
              </a:rPr>
              <a:t>Exception {</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a:t>
            </a:r>
            <a:r>
              <a:rPr kumimoji="0" lang="en-US" altLang="ko-KR" sz="1200" b="0" i="0" u="none" strike="noStrike" cap="none" normalizeH="0" baseline="0">
                <a:ln>
                  <a:noFill/>
                </a:ln>
                <a:solidFill>
                  <a:srgbClr val="BCBEC4"/>
                </a:solidFill>
                <a:effectLst/>
                <a:ea typeface="JetBrains Mono"/>
              </a:rPr>
              <a:t>Class&lt;?&gt; userClass = Class.forName("User");</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200" b="0" i="0" u="none" strike="noStrike" cap="none" normalizeH="0" baseline="0">
                <a:ln>
                  <a:noFill/>
                </a:ln>
                <a:solidFill>
                  <a:srgbClr val="BCBEC4"/>
                </a:solidFill>
                <a:effectLst/>
                <a:ea typeface="JetBrains Mono"/>
              </a:rPr>
              <a:t>        Constructor&lt;?&gt; userConstructor = userClass.getDeclaredConstructor(String.class, int.class);</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200" b="0" i="0" u="none" strike="noStrike" cap="none" normalizeH="0" baseline="0">
                <a:ln>
                  <a:noFill/>
                </a:ln>
                <a:solidFill>
                  <a:srgbClr val="BCBEC4"/>
                </a:solidFill>
                <a:effectLst/>
                <a:ea typeface="JetBrains Mono"/>
              </a:rPr>
              <a:t>        Object user = userConstructor.newInstance("Alice", 25); // </a:t>
            </a:r>
            <a:r>
              <a:rPr kumimoji="0" lang="ko-KR" altLang="en-US" sz="1200" b="0" i="0" u="none" strike="noStrike" cap="none" normalizeH="0" baseline="0">
                <a:ln>
                  <a:noFill/>
                </a:ln>
                <a:solidFill>
                  <a:srgbClr val="BCBEC4"/>
                </a:solidFill>
                <a:effectLst/>
                <a:ea typeface="JetBrains Mono"/>
              </a:rPr>
              <a:t>동적 </a:t>
            </a:r>
            <a:r>
              <a:rPr kumimoji="0" lang="en-US" altLang="ko-KR" sz="1200" b="0" i="0" u="none" strike="noStrike" cap="none" normalizeH="0" baseline="0">
                <a:ln>
                  <a:noFill/>
                </a:ln>
                <a:solidFill>
                  <a:srgbClr val="BCBEC4"/>
                </a:solidFill>
                <a:effectLst/>
                <a:ea typeface="JetBrains Mono"/>
              </a:rPr>
              <a:t>User </a:t>
            </a:r>
            <a:r>
              <a:rPr kumimoji="0" lang="ko-KR" altLang="en-US" sz="1200" b="0" i="0" u="none" strike="noStrike" cap="none" normalizeH="0" baseline="0">
                <a:ln>
                  <a:noFill/>
                </a:ln>
                <a:solidFill>
                  <a:srgbClr val="BCBEC4"/>
                </a:solidFill>
                <a:effectLst/>
                <a:ea typeface="JetBrains Mono"/>
              </a:rPr>
              <a:t>객체 생성</a:t>
            </a:r>
            <a:br>
              <a:rPr kumimoji="0" lang="ko-KR" altLang="ko-KR" sz="1200" b="0" i="0" u="none" strike="noStrike" cap="none" normalizeH="0" baseline="0">
                <a:ln>
                  <a:noFill/>
                </a:ln>
                <a:solidFill>
                  <a:srgbClr val="BCBEC4"/>
                </a:solidFill>
                <a:effectLst/>
                <a:ea typeface="JetBrains Mono"/>
              </a:rPr>
            </a:br>
            <a:br>
              <a:rPr kumimoji="0" lang="ko-KR" altLang="ko-KR" sz="12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2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200" b="0" i="0" u="none" strike="noStrike" cap="none" normalizeH="0" baseline="0">
                <a:ln>
                  <a:noFill/>
                </a:ln>
                <a:solidFill>
                  <a:srgbClr val="BCBEC4"/>
                </a:solidFill>
                <a:effectLst/>
                <a:ea typeface="JetBrains Mono"/>
              </a:rPr>
              <a:t>ReflectionExecutor executor = </a:t>
            </a:r>
            <a:r>
              <a:rPr kumimoji="0" lang="ko-KR" altLang="ko-KR" sz="1200" b="0" i="0" u="none" strike="noStrike" cap="none" normalizeH="0" baseline="0">
                <a:ln>
                  <a:noFill/>
                </a:ln>
                <a:solidFill>
                  <a:srgbClr val="CF8E6D"/>
                </a:solidFill>
                <a:effectLst/>
                <a:ea typeface="JetBrains Mono"/>
              </a:rPr>
              <a:t>new </a:t>
            </a:r>
            <a:r>
              <a:rPr kumimoji="0" lang="ko-KR" altLang="ko-KR" sz="1200" b="0" i="0" u="none" strike="noStrike" cap="none" normalizeH="0" baseline="0">
                <a:ln>
                  <a:noFill/>
                </a:ln>
                <a:solidFill>
                  <a:srgbClr val="BCBEC4"/>
                </a:solidFill>
                <a:effectLst/>
                <a:ea typeface="JetBrains Mono"/>
              </a:rPr>
              <a:t>ReflectionExecutor(user.getClass());</a:t>
            </a:r>
            <a:br>
              <a:rPr kumimoji="0" lang="ko-KR" altLang="ko-KR" sz="1200" b="0" i="0" u="none" strike="noStrike" cap="none" normalizeH="0" baseline="0">
                <a:ln>
                  <a:noFill/>
                </a:ln>
                <a:solidFill>
                  <a:srgbClr val="BCBEC4"/>
                </a:solidFill>
                <a:effectLst/>
                <a:ea typeface="JetBrains Mono"/>
              </a:rPr>
            </a:b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7A7E85"/>
                </a:solidFill>
                <a:effectLst/>
                <a:ea typeface="JetBrains Mono"/>
              </a:rPr>
              <a:t>// </a:t>
            </a:r>
            <a:r>
              <a:rPr kumimoji="0" lang="ko-KR" altLang="ko-KR" sz="1200" b="0" i="0" u="none" strike="noStrike" cap="none" normalizeH="0" baseline="0">
                <a:ln>
                  <a:noFill/>
                </a:ln>
                <a:solidFill>
                  <a:srgbClr val="7A7E85"/>
                </a:solidFill>
                <a:effectLst/>
                <a:ea typeface="JetBrains Mono"/>
                <a:cs typeface="Courier New" panose="02070309020205020404" pitchFamily="49" charset="0"/>
              </a:rPr>
              <a:t>필드 관리</a:t>
            </a:r>
            <a:br>
              <a:rPr kumimoji="0" lang="ko-KR" altLang="ko-KR" sz="12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2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200" b="0" i="0" u="none" strike="noStrike" cap="none" normalizeH="0" baseline="0">
                <a:ln>
                  <a:noFill/>
                </a:ln>
                <a:solidFill>
                  <a:srgbClr val="BCBEC4"/>
                </a:solidFill>
                <a:effectLst/>
                <a:ea typeface="JetBrains Mono"/>
              </a:rPr>
              <a:t>ReflectionFieldManager fieldManager = executor.getFieldManager();</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fieldManager.setFieldValue(user, </a:t>
            </a:r>
            <a:r>
              <a:rPr kumimoji="0" lang="ko-KR" altLang="ko-KR" sz="1200" b="0" i="0" u="none" strike="noStrike" cap="none" normalizeH="0" baseline="0">
                <a:ln>
                  <a:noFill/>
                </a:ln>
                <a:solidFill>
                  <a:srgbClr val="6AAB73"/>
                </a:solidFill>
                <a:effectLst/>
                <a:ea typeface="JetBrains Mono"/>
              </a:rPr>
              <a:t>"name"</a:t>
            </a: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6AAB73"/>
                </a:solidFill>
                <a:effectLst/>
                <a:ea typeface="JetBrains Mono"/>
              </a:rPr>
              <a:t>"Bob"</a:t>
            </a:r>
            <a:r>
              <a:rPr kumimoji="0" lang="ko-KR" altLang="ko-KR" sz="1200" b="0" i="0" u="none" strike="noStrike" cap="none" normalizeH="0" baseline="0">
                <a:ln>
                  <a:noFill/>
                </a:ln>
                <a:solidFill>
                  <a:srgbClr val="BCBEC4"/>
                </a:solidFill>
                <a:effectLst/>
                <a:ea typeface="JetBrains Mono"/>
              </a:rPr>
              <a:t>);</a:t>
            </a:r>
            <a:br>
              <a:rPr kumimoji="0" lang="ko-KR" altLang="ko-KR" sz="1200" b="0" i="0" u="none" strike="noStrike" cap="none" normalizeH="0" baseline="0">
                <a:ln>
                  <a:noFill/>
                </a:ln>
                <a:solidFill>
                  <a:srgbClr val="BCBEC4"/>
                </a:solidFill>
                <a:effectLst/>
                <a:ea typeface="JetBrains Mono"/>
              </a:rPr>
            </a:b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7A7E85"/>
                </a:solidFill>
                <a:effectLst/>
                <a:ea typeface="JetBrains Mono"/>
              </a:rPr>
              <a:t>// </a:t>
            </a:r>
            <a:r>
              <a:rPr kumimoji="0" lang="ko-KR" altLang="ko-KR" sz="1200" b="0" i="0" u="none" strike="noStrike" cap="none" normalizeH="0" baseline="0">
                <a:ln>
                  <a:noFill/>
                </a:ln>
                <a:solidFill>
                  <a:srgbClr val="7A7E85"/>
                </a:solidFill>
                <a:effectLst/>
                <a:ea typeface="JetBrains Mono"/>
                <a:cs typeface="Courier New" panose="02070309020205020404" pitchFamily="49" charset="0"/>
              </a:rPr>
              <a:t>메서드 관리</a:t>
            </a:r>
            <a:br>
              <a:rPr kumimoji="0" lang="ko-KR" altLang="ko-KR" sz="12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2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200" b="0" i="0" u="none" strike="noStrike" cap="none" normalizeH="0" baseline="0">
                <a:ln>
                  <a:noFill/>
                </a:ln>
                <a:solidFill>
                  <a:srgbClr val="BCBEC4"/>
                </a:solidFill>
                <a:effectLst/>
                <a:ea typeface="JetBrains Mono"/>
              </a:rPr>
              <a:t>ReflectionMethodManager methodManager = executor.getMethodManager();</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methodManager.invokeMethod(user, </a:t>
            </a:r>
            <a:r>
              <a:rPr kumimoji="0" lang="ko-KR" altLang="ko-KR" sz="1200" b="0" i="0" u="none" strike="noStrike" cap="none" normalizeH="0" baseline="0">
                <a:ln>
                  <a:noFill/>
                </a:ln>
                <a:solidFill>
                  <a:srgbClr val="6AAB73"/>
                </a:solidFill>
                <a:effectLst/>
                <a:ea typeface="JetBrains Mono"/>
              </a:rPr>
              <a:t>"greet"</a:t>
            </a:r>
            <a:r>
              <a:rPr kumimoji="0" lang="ko-KR" altLang="ko-KR" sz="1200" b="0" i="0" u="none" strike="noStrike" cap="none" normalizeH="0" baseline="0">
                <a:ln>
                  <a:noFill/>
                </a:ln>
                <a:solidFill>
                  <a:srgbClr val="BCBEC4"/>
                </a:solidFill>
                <a:effectLst/>
                <a:ea typeface="JetBrains Mono"/>
              </a:rPr>
              <a:t>);</a:t>
            </a:r>
            <a:br>
              <a:rPr kumimoji="0" lang="ko-KR" altLang="ko-KR" sz="1200" b="0" i="0" u="none" strike="noStrike" cap="none" normalizeH="0" baseline="0">
                <a:ln>
                  <a:noFill/>
                </a:ln>
                <a:solidFill>
                  <a:srgbClr val="BCBEC4"/>
                </a:solidFill>
                <a:effectLst/>
                <a:ea typeface="JetBrains Mono"/>
              </a:rPr>
            </a:b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7A7E85"/>
                </a:solidFill>
                <a:effectLst/>
                <a:ea typeface="JetBrains Mono"/>
              </a:rPr>
              <a:t>// </a:t>
            </a:r>
            <a:r>
              <a:rPr kumimoji="0" lang="ko-KR" altLang="ko-KR" sz="1200" b="0" i="0" u="none" strike="noStrike" cap="none" normalizeH="0" baseline="0">
                <a:ln>
                  <a:noFill/>
                </a:ln>
                <a:solidFill>
                  <a:srgbClr val="7A7E85"/>
                </a:solidFill>
                <a:effectLst/>
                <a:ea typeface="JetBrains Mono"/>
                <a:cs typeface="Courier New" panose="02070309020205020404" pitchFamily="49" charset="0"/>
              </a:rPr>
              <a:t>결과 출력</a:t>
            </a:r>
            <a:br>
              <a:rPr kumimoji="0" lang="ko-KR" altLang="ko-KR" sz="12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2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200" b="0" i="0" u="none" strike="noStrike" cap="none" normalizeH="0" baseline="0">
                <a:ln>
                  <a:noFill/>
                </a:ln>
                <a:solidFill>
                  <a:srgbClr val="BCBEC4"/>
                </a:solidFill>
                <a:effectLst/>
                <a:ea typeface="JetBrains Mono"/>
              </a:rPr>
              <a:t>Object updatedName = fieldManager.getFieldValue(user, </a:t>
            </a:r>
            <a:r>
              <a:rPr kumimoji="0" lang="ko-KR" altLang="ko-KR" sz="1200" b="0" i="0" u="none" strike="noStrike" cap="none" normalizeH="0" baseline="0">
                <a:ln>
                  <a:noFill/>
                </a:ln>
                <a:solidFill>
                  <a:srgbClr val="6AAB73"/>
                </a:solidFill>
                <a:effectLst/>
                <a:ea typeface="JetBrains Mono"/>
              </a:rPr>
              <a:t>"name"</a:t>
            </a:r>
            <a:r>
              <a:rPr kumimoji="0" lang="ko-KR" altLang="ko-KR" sz="1200" b="0" i="0" u="none" strike="noStrike" cap="none" normalizeH="0" baseline="0">
                <a:ln>
                  <a:noFill/>
                </a:ln>
                <a:solidFill>
                  <a:srgbClr val="BCBEC4"/>
                </a:solidFill>
                <a:effectLst/>
                <a:ea typeface="JetBrains Mono"/>
              </a:rPr>
              <a:t>);</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System.</a:t>
            </a:r>
            <a:r>
              <a:rPr kumimoji="0" lang="ko-KR" altLang="ko-KR" sz="1200" b="0" i="1" u="none" strike="noStrike" cap="none" normalizeH="0" baseline="0">
                <a:ln>
                  <a:noFill/>
                </a:ln>
                <a:solidFill>
                  <a:srgbClr val="C77DBB"/>
                </a:solidFill>
                <a:effectLst/>
                <a:ea typeface="JetBrains Mono"/>
              </a:rPr>
              <a:t>out</a:t>
            </a:r>
            <a:r>
              <a:rPr kumimoji="0" lang="ko-KR" altLang="ko-KR" sz="1200" b="0" i="0" u="none" strike="noStrike" cap="none" normalizeH="0" baseline="0">
                <a:ln>
                  <a:noFill/>
                </a:ln>
                <a:solidFill>
                  <a:srgbClr val="BCBEC4"/>
                </a:solidFill>
                <a:effectLst/>
                <a:ea typeface="JetBrains Mono"/>
              </a:rPr>
              <a:t>.println(</a:t>
            </a:r>
            <a:r>
              <a:rPr kumimoji="0" lang="ko-KR" altLang="ko-KR" sz="1200" b="0" i="0" u="none" strike="noStrike" cap="none" normalizeH="0" baseline="0">
                <a:ln>
                  <a:noFill/>
                </a:ln>
                <a:solidFill>
                  <a:srgbClr val="6AAB73"/>
                </a:solidFill>
                <a:effectLst/>
                <a:ea typeface="JetBrains Mono"/>
              </a:rPr>
              <a:t>"Updated User Name: " </a:t>
            </a:r>
            <a:r>
              <a:rPr kumimoji="0" lang="ko-KR" altLang="ko-KR" sz="1200" b="0" i="0" u="none" strike="noStrike" cap="none" normalizeH="0" baseline="0">
                <a:ln>
                  <a:noFill/>
                </a:ln>
                <a:solidFill>
                  <a:srgbClr val="BCBEC4"/>
                </a:solidFill>
                <a:effectLst/>
                <a:ea typeface="JetBrains Mono"/>
              </a:rPr>
              <a:t>+ updatedName);</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a:t>
            </a:r>
            <a:endParaRPr kumimoji="0" lang="ko-KR" altLang="ko-KR" sz="1800" b="0" i="0" u="none" strike="noStrike" cap="none" normalizeH="0" baseline="0">
              <a:ln>
                <a:noFill/>
              </a:ln>
              <a:solidFill>
                <a:schemeClr val="tx1"/>
              </a:solidFill>
              <a:effectLst/>
            </a:endParaRPr>
          </a:p>
        </p:txBody>
      </p:sp>
    </p:spTree>
    <p:extLst>
      <p:ext uri="{BB962C8B-B14F-4D97-AF65-F5344CB8AC3E}">
        <p14:creationId xmlns:p14="http://schemas.microsoft.com/office/powerpoint/2010/main" val="120411575"/>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ED9499-B2D8-2550-0890-AB7104316329}"/>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A8DBB29E-4CF2-48B9-EF56-06EE227684FF}"/>
              </a:ext>
            </a:extLst>
          </p:cNvPr>
          <p:cNvSpPr txBox="1"/>
          <p:nvPr/>
        </p:nvSpPr>
        <p:spPr>
          <a:xfrm>
            <a:off x="2175697" y="2839896"/>
            <a:ext cx="7840608" cy="1178208"/>
          </a:xfrm>
          <a:prstGeom prst="rect">
            <a:avLst/>
          </a:prstGeom>
          <a:noFill/>
        </p:spPr>
        <p:txBody>
          <a:bodyPr wrap="none" rtlCol="0">
            <a:spAutoFit/>
          </a:bodyPr>
          <a:lstStyle/>
          <a:p>
            <a:pPr algn="ctr">
              <a:lnSpc>
                <a:spcPct val="150000"/>
              </a:lnSpc>
            </a:pPr>
            <a:r>
              <a:rPr lang="ko-KR" altLang="en-US" sz="5400">
                <a:solidFill>
                  <a:schemeClr val="accent1">
                    <a:lumMod val="75000"/>
                  </a:schemeClr>
                </a:solidFill>
                <a:latin typeface="+mn-ea"/>
              </a:rPr>
              <a:t>핸들러 메서드 호출 원리</a:t>
            </a:r>
            <a:endParaRPr lang="en-US" altLang="ko-KR" sz="5400">
              <a:solidFill>
                <a:schemeClr val="accent1">
                  <a:lumMod val="75000"/>
                </a:schemeClr>
              </a:solidFill>
              <a:latin typeface="+mn-ea"/>
            </a:endParaRPr>
          </a:p>
        </p:txBody>
      </p:sp>
      <p:sp>
        <p:nvSpPr>
          <p:cNvPr id="3" name="TextBox 2">
            <a:extLst>
              <a:ext uri="{FF2B5EF4-FFF2-40B4-BE49-F238E27FC236}">
                <a16:creationId xmlns:a16="http://schemas.microsoft.com/office/drawing/2014/main" id="{B95AD5CE-27B8-82FB-3DBC-7EA60E44A467}"/>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2780986011"/>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9028CC-56E7-EF85-F389-C4366AD9186A}"/>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8A7B0AB2-6EBC-799E-20B7-A77CD707927D}"/>
              </a:ext>
            </a:extLst>
          </p:cNvPr>
          <p:cNvSpPr/>
          <p:nvPr/>
        </p:nvSpPr>
        <p:spPr>
          <a:xfrm>
            <a:off x="247664" y="145007"/>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sp>
        <p:nvSpPr>
          <p:cNvPr id="2" name="직사각형 1">
            <a:extLst>
              <a:ext uri="{FF2B5EF4-FFF2-40B4-BE49-F238E27FC236}">
                <a16:creationId xmlns:a16="http://schemas.microsoft.com/office/drawing/2014/main" id="{DF177B04-DD3B-6E51-5877-7F56DBFC54EB}"/>
              </a:ext>
            </a:extLst>
          </p:cNvPr>
          <p:cNvSpPr/>
          <p:nvPr/>
        </p:nvSpPr>
        <p:spPr>
          <a:xfrm>
            <a:off x="370207" y="579103"/>
            <a:ext cx="11769656" cy="1162498"/>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latin typeface="나눔고딕" panose="020D0604000000000000" pitchFamily="50" charset="-127"/>
                <a:ea typeface="나눔바른고딕" panose="020B0603020101020101"/>
              </a:rPr>
              <a:t>스프링의 핸들러 메서드를 호출하기 위해 내부적으로 사용되는 클래스로서 </a:t>
            </a:r>
            <a:r>
              <a:rPr lang="en-US" altLang="ko-KR" sz="1200">
                <a:latin typeface="나눔고딕" panose="020D0604000000000000" pitchFamily="50" charset="-127"/>
                <a:ea typeface="나눔바른고딕" panose="020B0603020101020101"/>
              </a:rPr>
              <a:t>InvocableHandlerMethod </a:t>
            </a:r>
            <a:r>
              <a:rPr lang="ko-KR" altLang="en-US" sz="1200">
                <a:latin typeface="나눔고딕" panose="020D0604000000000000" pitchFamily="50" charset="-127"/>
                <a:ea typeface="나눔바른고딕" panose="020B0603020101020101"/>
              </a:rPr>
              <a:t>와 이를 확장한 </a:t>
            </a:r>
            <a:r>
              <a:rPr lang="en-US" altLang="ko-KR" sz="1200">
                <a:latin typeface="나눔고딕" panose="020D0604000000000000" pitchFamily="50" charset="-127"/>
                <a:ea typeface="나눔바른고딕" panose="020B0603020101020101"/>
              </a:rPr>
              <a:t>ServletInvocableHandlerMethod</a:t>
            </a:r>
            <a:r>
              <a:rPr lang="ko-KR" altLang="en-US" sz="1200">
                <a:latin typeface="나눔고딕" panose="020D0604000000000000" pitchFamily="50" charset="-127"/>
                <a:ea typeface="나눔바른고딕" panose="020B0603020101020101"/>
              </a:rPr>
              <a:t>  클래스가 있다</a:t>
            </a:r>
            <a:endParaRPr lang="en-US" altLang="ko-KR" sz="1200">
              <a:latin typeface="나눔고딕" panose="020D0604000000000000" pitchFamily="50" charset="-127"/>
              <a:ea typeface="나눔바른고딕" panose="020B0603020101020101"/>
            </a:endParaRPr>
          </a:p>
          <a:p>
            <a:pPr marL="171450" indent="-171450">
              <a:lnSpc>
                <a:spcPct val="150000"/>
              </a:lnSpc>
              <a:buFont typeface="Arial" panose="020B0604020202020204" pitchFamily="34" charset="0"/>
              <a:buChar char="•"/>
            </a:pPr>
            <a:r>
              <a:rPr lang="ko-KR" altLang="en-US" sz="1200">
                <a:latin typeface="나눔고딕" panose="020D0604000000000000" pitchFamily="50" charset="-127"/>
                <a:ea typeface="나눔바른고딕" panose="020B0603020101020101"/>
              </a:rPr>
              <a:t>메서드 호출 시 메서드 파라미터를 해석하기 위한 </a:t>
            </a:r>
            <a:r>
              <a:rPr lang="en-US" altLang="ko-KR" sz="1200">
                <a:latin typeface="나눔고딕" panose="020D0604000000000000" pitchFamily="50" charset="-127"/>
                <a:ea typeface="나눔바른고딕" panose="020B0603020101020101"/>
              </a:rPr>
              <a:t>HandlerMethodArgumentResolver </a:t>
            </a:r>
            <a:r>
              <a:rPr lang="ko-KR" altLang="en-US" sz="1200">
                <a:latin typeface="나눔고딕" panose="020D0604000000000000" pitchFamily="50" charset="-127"/>
                <a:ea typeface="나눔바른고딕" panose="020B0603020101020101"/>
              </a:rPr>
              <a:t>와 메서드 반환 값을 처리하기 위한 </a:t>
            </a:r>
            <a:r>
              <a:rPr lang="en-US" altLang="ko-KR" sz="1200"/>
              <a:t>HandlerMethodReturnValueHandler </a:t>
            </a:r>
            <a:r>
              <a:rPr lang="ko-KR" altLang="en-US" sz="1200"/>
              <a:t>와 같은 클래스와 연계하여 요청을 처리하고 있다</a:t>
            </a:r>
            <a:endParaRPr lang="en-US" altLang="ko-KR" sz="1200"/>
          </a:p>
          <a:p>
            <a:pPr marL="171450" indent="-171450">
              <a:lnSpc>
                <a:spcPct val="150000"/>
              </a:lnSpc>
              <a:buFont typeface="Arial" panose="020B0604020202020204" pitchFamily="34" charset="0"/>
              <a:buChar char="•"/>
            </a:pPr>
            <a:r>
              <a:rPr lang="en-US" altLang="ko-KR" sz="1200">
                <a:latin typeface="나눔고딕" panose="020D0604000000000000" pitchFamily="50" charset="-127"/>
                <a:ea typeface="나눔바른고딕" panose="020B0603020101020101"/>
              </a:rPr>
              <a:t>InvocableHandlerMethod </a:t>
            </a:r>
            <a:r>
              <a:rPr lang="ko-KR" altLang="en-US" sz="1200">
                <a:latin typeface="나눔고딕" panose="020D0604000000000000" pitchFamily="50" charset="-127"/>
                <a:ea typeface="나눔바른고딕" panose="020B0603020101020101"/>
              </a:rPr>
              <a:t>는 </a:t>
            </a:r>
            <a:r>
              <a:rPr lang="ko-KR" altLang="en-US" sz="1200"/>
              <a:t>범용적 메서드 호출 클래스이며 </a:t>
            </a:r>
            <a:r>
              <a:rPr lang="en-US" altLang="ko-KR" sz="1200">
                <a:latin typeface="나눔고딕" panose="020D0604000000000000" pitchFamily="50" charset="-127"/>
                <a:ea typeface="나눔바른고딕" panose="020B0603020101020101"/>
              </a:rPr>
              <a:t>ServletInvocableHandlerMethod </a:t>
            </a:r>
            <a:r>
              <a:rPr lang="en-US" altLang="ko-KR" sz="1200"/>
              <a:t>HTTP </a:t>
            </a:r>
            <a:r>
              <a:rPr lang="ko-KR" altLang="en-US" sz="1200"/>
              <a:t>요청</a:t>
            </a:r>
            <a:r>
              <a:rPr lang="en-US" altLang="ko-KR" sz="1200"/>
              <a:t>/</a:t>
            </a:r>
            <a:r>
              <a:rPr lang="ko-KR" altLang="en-US" sz="1200"/>
              <a:t>응답 처리 클래스로 구분할 수 있다</a:t>
            </a:r>
            <a:endParaRPr lang="en-US" altLang="ko-KR" sz="1200">
              <a:latin typeface="+mn-ea"/>
            </a:endParaRPr>
          </a:p>
        </p:txBody>
      </p:sp>
      <p:sp>
        <p:nvSpPr>
          <p:cNvPr id="4" name="모서리가 둥근 직사각형 14">
            <a:extLst>
              <a:ext uri="{FF2B5EF4-FFF2-40B4-BE49-F238E27FC236}">
                <a16:creationId xmlns:a16="http://schemas.microsoft.com/office/drawing/2014/main" id="{548FAE97-6689-1DD6-30C3-56B4289A2061}"/>
              </a:ext>
            </a:extLst>
          </p:cNvPr>
          <p:cNvSpPr/>
          <p:nvPr/>
        </p:nvSpPr>
        <p:spPr>
          <a:xfrm>
            <a:off x="2445746" y="4871725"/>
            <a:ext cx="3606135" cy="646224"/>
          </a:xfrm>
          <a:prstGeom prst="roundRect">
            <a:avLst>
              <a:gd name="adj" fmla="val 8875"/>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a:solidFill>
                  <a:schemeClr val="bg1"/>
                </a:solidFill>
              </a:rPr>
              <a:t>ServletInvocableHandlerMethod</a:t>
            </a:r>
          </a:p>
          <a:p>
            <a:pPr algn="ctr">
              <a:spcBef>
                <a:spcPts val="400"/>
              </a:spcBef>
            </a:pPr>
            <a:r>
              <a:rPr lang="en-US" altLang="ko-KR" sz="1400">
                <a:solidFill>
                  <a:srgbClr val="FFC000"/>
                </a:solidFill>
                <a:latin typeface="+mj-lt"/>
                <a:ea typeface="나눔바른고딕" panose="020B0603020101020101"/>
              </a:rPr>
              <a:t>Class / Method</a:t>
            </a:r>
          </a:p>
        </p:txBody>
      </p:sp>
      <p:sp>
        <p:nvSpPr>
          <p:cNvPr id="5" name="모서리가 둥근 직사각형 14">
            <a:extLst>
              <a:ext uri="{FF2B5EF4-FFF2-40B4-BE49-F238E27FC236}">
                <a16:creationId xmlns:a16="http://schemas.microsoft.com/office/drawing/2014/main" id="{0E555359-783B-E9EC-9CD0-92DA2D08992D}"/>
              </a:ext>
            </a:extLst>
          </p:cNvPr>
          <p:cNvSpPr/>
          <p:nvPr/>
        </p:nvSpPr>
        <p:spPr>
          <a:xfrm>
            <a:off x="2445746" y="2998643"/>
            <a:ext cx="3606135" cy="646224"/>
          </a:xfrm>
          <a:prstGeom prst="roundRect">
            <a:avLst>
              <a:gd name="adj" fmla="val 8875"/>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a:solidFill>
                  <a:schemeClr val="bg1"/>
                </a:solidFill>
              </a:rPr>
              <a:t>InvocableHandlerMethod</a:t>
            </a:r>
          </a:p>
          <a:p>
            <a:pPr algn="ctr">
              <a:spcBef>
                <a:spcPts val="400"/>
              </a:spcBef>
            </a:pPr>
            <a:r>
              <a:rPr lang="en-US" altLang="ko-KR" sz="1400">
                <a:solidFill>
                  <a:srgbClr val="FFC000"/>
                </a:solidFill>
                <a:latin typeface="+mj-lt"/>
                <a:ea typeface="나눔바른고딕" panose="020B0603020101020101"/>
              </a:rPr>
              <a:t>Class / Method</a:t>
            </a:r>
          </a:p>
        </p:txBody>
      </p:sp>
      <p:cxnSp>
        <p:nvCxnSpPr>
          <p:cNvPr id="9" name="직선 화살표 연결선 8">
            <a:extLst>
              <a:ext uri="{FF2B5EF4-FFF2-40B4-BE49-F238E27FC236}">
                <a16:creationId xmlns:a16="http://schemas.microsoft.com/office/drawing/2014/main" id="{B82FD446-810F-7DB1-4C22-DAB6CB173A73}"/>
              </a:ext>
            </a:extLst>
          </p:cNvPr>
          <p:cNvCxnSpPr>
            <a:cxnSpLocks/>
            <a:stCxn id="4" idx="0"/>
            <a:endCxn id="5" idx="2"/>
          </p:cNvCxnSpPr>
          <p:nvPr/>
        </p:nvCxnSpPr>
        <p:spPr>
          <a:xfrm flipV="1">
            <a:off x="4248814" y="3644867"/>
            <a:ext cx="0" cy="122685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모서리가 둥근 직사각형 14">
            <a:extLst>
              <a:ext uri="{FF2B5EF4-FFF2-40B4-BE49-F238E27FC236}">
                <a16:creationId xmlns:a16="http://schemas.microsoft.com/office/drawing/2014/main" id="{703BF11F-AD9C-4A04-3B22-0BADD36C16FA}"/>
              </a:ext>
            </a:extLst>
          </p:cNvPr>
          <p:cNvSpPr/>
          <p:nvPr/>
        </p:nvSpPr>
        <p:spPr>
          <a:xfrm>
            <a:off x="6987657" y="4871725"/>
            <a:ext cx="2231195" cy="646224"/>
          </a:xfrm>
          <a:prstGeom prst="roundRect">
            <a:avLst>
              <a:gd name="adj" fmla="val 8875"/>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a:solidFill>
                  <a:schemeClr val="tx1"/>
                </a:solidFill>
                <a:latin typeface="+mj-lt"/>
                <a:ea typeface="나눔바른고딕" panose="020B0603020101020101"/>
              </a:rPr>
              <a:t>Class#Method</a:t>
            </a:r>
          </a:p>
        </p:txBody>
      </p:sp>
      <p:sp>
        <p:nvSpPr>
          <p:cNvPr id="21" name="모서리가 둥근 직사각형 14">
            <a:extLst>
              <a:ext uri="{FF2B5EF4-FFF2-40B4-BE49-F238E27FC236}">
                <a16:creationId xmlns:a16="http://schemas.microsoft.com/office/drawing/2014/main" id="{564B1D4E-E7AA-2F6B-A93F-62AEF74A59BA}"/>
              </a:ext>
            </a:extLst>
          </p:cNvPr>
          <p:cNvSpPr/>
          <p:nvPr/>
        </p:nvSpPr>
        <p:spPr>
          <a:xfrm>
            <a:off x="439820" y="2998643"/>
            <a:ext cx="1606493" cy="646224"/>
          </a:xfrm>
          <a:prstGeom prst="roundRect">
            <a:avLst>
              <a:gd name="adj" fmla="val 8875"/>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a:solidFill>
                  <a:schemeClr val="tx1"/>
                </a:solidFill>
                <a:latin typeface="+mj-lt"/>
                <a:ea typeface="나눔바른고딕" panose="020B0603020101020101"/>
              </a:rPr>
              <a:t>Request</a:t>
            </a:r>
          </a:p>
        </p:txBody>
      </p:sp>
      <p:sp>
        <p:nvSpPr>
          <p:cNvPr id="33" name="모서리가 둥근 직사각형 14">
            <a:extLst>
              <a:ext uri="{FF2B5EF4-FFF2-40B4-BE49-F238E27FC236}">
                <a16:creationId xmlns:a16="http://schemas.microsoft.com/office/drawing/2014/main" id="{794D7231-27AB-F209-C23C-14BCFE54F96F}"/>
              </a:ext>
            </a:extLst>
          </p:cNvPr>
          <p:cNvSpPr/>
          <p:nvPr/>
        </p:nvSpPr>
        <p:spPr>
          <a:xfrm>
            <a:off x="439820" y="4871725"/>
            <a:ext cx="1606493" cy="646224"/>
          </a:xfrm>
          <a:prstGeom prst="roundRect">
            <a:avLst>
              <a:gd name="adj" fmla="val 8875"/>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a:solidFill>
                  <a:schemeClr val="tx1"/>
                </a:solidFill>
                <a:latin typeface="+mj-lt"/>
                <a:ea typeface="나눔바른고딕" panose="020B0603020101020101"/>
              </a:rPr>
              <a:t>HttpRequest</a:t>
            </a:r>
          </a:p>
        </p:txBody>
      </p:sp>
      <p:cxnSp>
        <p:nvCxnSpPr>
          <p:cNvPr id="35" name="직선 화살표 연결선 34">
            <a:extLst>
              <a:ext uri="{FF2B5EF4-FFF2-40B4-BE49-F238E27FC236}">
                <a16:creationId xmlns:a16="http://schemas.microsoft.com/office/drawing/2014/main" id="{8DCFA229-5780-E8A4-2047-8909C97B9186}"/>
              </a:ext>
            </a:extLst>
          </p:cNvPr>
          <p:cNvCxnSpPr>
            <a:cxnSpLocks/>
            <a:stCxn id="21" idx="3"/>
            <a:endCxn id="5" idx="1"/>
          </p:cNvCxnSpPr>
          <p:nvPr/>
        </p:nvCxnSpPr>
        <p:spPr>
          <a:xfrm>
            <a:off x="2046313" y="3321755"/>
            <a:ext cx="39943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EED4DB68-9C37-FE22-7F76-906497AF6B51}"/>
              </a:ext>
            </a:extLst>
          </p:cNvPr>
          <p:cNvCxnSpPr>
            <a:cxnSpLocks/>
            <a:stCxn id="33" idx="3"/>
            <a:endCxn id="4" idx="1"/>
          </p:cNvCxnSpPr>
          <p:nvPr/>
        </p:nvCxnSpPr>
        <p:spPr>
          <a:xfrm>
            <a:off x="2046313" y="5194837"/>
            <a:ext cx="39943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모서리가 둥근 직사각형 14">
            <a:extLst>
              <a:ext uri="{FF2B5EF4-FFF2-40B4-BE49-F238E27FC236}">
                <a16:creationId xmlns:a16="http://schemas.microsoft.com/office/drawing/2014/main" id="{BCE93543-33E4-094F-A75C-19793872802F}"/>
              </a:ext>
            </a:extLst>
          </p:cNvPr>
          <p:cNvSpPr/>
          <p:nvPr/>
        </p:nvSpPr>
        <p:spPr>
          <a:xfrm>
            <a:off x="6987657" y="2998643"/>
            <a:ext cx="2231195" cy="646224"/>
          </a:xfrm>
          <a:prstGeom prst="roundRect">
            <a:avLst>
              <a:gd name="adj" fmla="val 8875"/>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a:solidFill>
                  <a:schemeClr val="tx1"/>
                </a:solidFill>
                <a:latin typeface="+mj-lt"/>
                <a:ea typeface="나눔바른고딕" panose="020B0603020101020101"/>
              </a:rPr>
              <a:t>Class#Method</a:t>
            </a:r>
          </a:p>
        </p:txBody>
      </p:sp>
      <p:cxnSp>
        <p:nvCxnSpPr>
          <p:cNvPr id="42" name="직선 화살표 연결선 41">
            <a:extLst>
              <a:ext uri="{FF2B5EF4-FFF2-40B4-BE49-F238E27FC236}">
                <a16:creationId xmlns:a16="http://schemas.microsoft.com/office/drawing/2014/main" id="{771F6428-EAFF-2793-AF2E-06719B21B60F}"/>
              </a:ext>
            </a:extLst>
          </p:cNvPr>
          <p:cNvCxnSpPr>
            <a:cxnSpLocks/>
            <a:stCxn id="5" idx="3"/>
            <a:endCxn id="40" idx="1"/>
          </p:cNvCxnSpPr>
          <p:nvPr/>
        </p:nvCxnSpPr>
        <p:spPr>
          <a:xfrm>
            <a:off x="6051881" y="3321755"/>
            <a:ext cx="93577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직선 화살표 연결선 42">
            <a:extLst>
              <a:ext uri="{FF2B5EF4-FFF2-40B4-BE49-F238E27FC236}">
                <a16:creationId xmlns:a16="http://schemas.microsoft.com/office/drawing/2014/main" id="{DF2C218F-F384-5CB9-89C2-4E11F131AF1C}"/>
              </a:ext>
            </a:extLst>
          </p:cNvPr>
          <p:cNvCxnSpPr>
            <a:cxnSpLocks/>
            <a:stCxn id="4" idx="3"/>
            <a:endCxn id="12" idx="1"/>
          </p:cNvCxnSpPr>
          <p:nvPr/>
        </p:nvCxnSpPr>
        <p:spPr>
          <a:xfrm>
            <a:off x="6051881" y="5194837"/>
            <a:ext cx="93577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7" name="모서리가 둥근 직사각형 14">
            <a:extLst>
              <a:ext uri="{FF2B5EF4-FFF2-40B4-BE49-F238E27FC236}">
                <a16:creationId xmlns:a16="http://schemas.microsoft.com/office/drawing/2014/main" id="{6BFC598B-A43C-8555-1F81-D458A091D4A4}"/>
              </a:ext>
            </a:extLst>
          </p:cNvPr>
          <p:cNvSpPr/>
          <p:nvPr/>
        </p:nvSpPr>
        <p:spPr>
          <a:xfrm>
            <a:off x="5223698" y="5800325"/>
            <a:ext cx="2562064" cy="392491"/>
          </a:xfrm>
          <a:prstGeom prst="roundRect">
            <a:avLst>
              <a:gd name="adj" fmla="val 8875"/>
            </a:avLst>
          </a:prstGeom>
          <a:solidFill>
            <a:schemeClr val="accent5">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latin typeface="+mj-lt"/>
                <a:ea typeface="나눔바른고딕" panose="020B0603020101020101"/>
              </a:rPr>
              <a:t>HandlerMethodArgumentResolver </a:t>
            </a:r>
          </a:p>
        </p:txBody>
      </p:sp>
      <p:sp>
        <p:nvSpPr>
          <p:cNvPr id="48" name="모서리가 둥근 직사각형 14">
            <a:extLst>
              <a:ext uri="{FF2B5EF4-FFF2-40B4-BE49-F238E27FC236}">
                <a16:creationId xmlns:a16="http://schemas.microsoft.com/office/drawing/2014/main" id="{014C2B05-271D-BA94-B360-648C8F596199}"/>
              </a:ext>
            </a:extLst>
          </p:cNvPr>
          <p:cNvSpPr/>
          <p:nvPr/>
        </p:nvSpPr>
        <p:spPr>
          <a:xfrm>
            <a:off x="5223698" y="2283041"/>
            <a:ext cx="2562064" cy="392491"/>
          </a:xfrm>
          <a:prstGeom prst="roundRect">
            <a:avLst>
              <a:gd name="adj" fmla="val 8875"/>
            </a:avLst>
          </a:prstGeom>
          <a:solidFill>
            <a:schemeClr val="accent5">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latin typeface="+mj-lt"/>
                <a:ea typeface="나눔바른고딕" panose="020B0603020101020101"/>
              </a:rPr>
              <a:t>HandlerMethodArgumentResolver </a:t>
            </a:r>
          </a:p>
        </p:txBody>
      </p:sp>
      <p:cxnSp>
        <p:nvCxnSpPr>
          <p:cNvPr id="50" name="직선 화살표 연결선 49">
            <a:extLst>
              <a:ext uri="{FF2B5EF4-FFF2-40B4-BE49-F238E27FC236}">
                <a16:creationId xmlns:a16="http://schemas.microsoft.com/office/drawing/2014/main" id="{BDFA8DD0-604D-BBFF-B395-3F71E0F708CE}"/>
              </a:ext>
            </a:extLst>
          </p:cNvPr>
          <p:cNvCxnSpPr>
            <a:endCxn id="48" idx="2"/>
          </p:cNvCxnSpPr>
          <p:nvPr/>
        </p:nvCxnSpPr>
        <p:spPr>
          <a:xfrm flipV="1">
            <a:off x="6504730" y="2675532"/>
            <a:ext cx="0" cy="646223"/>
          </a:xfrm>
          <a:prstGeom prst="straightConnector1">
            <a:avLst/>
          </a:prstGeom>
          <a:ln w="127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1" name="직선 화살표 연결선 50">
            <a:extLst>
              <a:ext uri="{FF2B5EF4-FFF2-40B4-BE49-F238E27FC236}">
                <a16:creationId xmlns:a16="http://schemas.microsoft.com/office/drawing/2014/main" id="{2418AC06-5361-A952-52B9-865C3ECC65E0}"/>
              </a:ext>
            </a:extLst>
          </p:cNvPr>
          <p:cNvCxnSpPr>
            <a:cxnSpLocks/>
            <a:endCxn id="47" idx="0"/>
          </p:cNvCxnSpPr>
          <p:nvPr/>
        </p:nvCxnSpPr>
        <p:spPr>
          <a:xfrm>
            <a:off x="6504730" y="5194836"/>
            <a:ext cx="0" cy="605489"/>
          </a:xfrm>
          <a:prstGeom prst="straightConnector1">
            <a:avLst/>
          </a:prstGeom>
          <a:ln w="127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3" name="모서리가 둥근 직사각형 14">
            <a:extLst>
              <a:ext uri="{FF2B5EF4-FFF2-40B4-BE49-F238E27FC236}">
                <a16:creationId xmlns:a16="http://schemas.microsoft.com/office/drawing/2014/main" id="{A837E7D1-0861-8479-32BC-C8739DA6AF7F}"/>
              </a:ext>
            </a:extLst>
          </p:cNvPr>
          <p:cNvSpPr/>
          <p:nvPr/>
        </p:nvSpPr>
        <p:spPr>
          <a:xfrm>
            <a:off x="8238611" y="5800325"/>
            <a:ext cx="2740005" cy="392491"/>
          </a:xfrm>
          <a:prstGeom prst="roundRect">
            <a:avLst>
              <a:gd name="adj" fmla="val 8875"/>
            </a:avLst>
          </a:prstGeom>
          <a:solidFill>
            <a:schemeClr val="accent4">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latin typeface="+mj-lt"/>
                <a:ea typeface="나눔바른고딕" panose="020B0603020101020101"/>
              </a:rPr>
              <a:t>HandlerMethodReturnValueHandler </a:t>
            </a:r>
          </a:p>
        </p:txBody>
      </p:sp>
      <p:cxnSp>
        <p:nvCxnSpPr>
          <p:cNvPr id="64" name="직선 화살표 연결선 63">
            <a:extLst>
              <a:ext uri="{FF2B5EF4-FFF2-40B4-BE49-F238E27FC236}">
                <a16:creationId xmlns:a16="http://schemas.microsoft.com/office/drawing/2014/main" id="{CCAA07CF-67B3-5F3B-B377-05C5B4E7786E}"/>
              </a:ext>
            </a:extLst>
          </p:cNvPr>
          <p:cNvCxnSpPr>
            <a:cxnSpLocks/>
            <a:stCxn id="12" idx="3"/>
          </p:cNvCxnSpPr>
          <p:nvPr/>
        </p:nvCxnSpPr>
        <p:spPr>
          <a:xfrm>
            <a:off x="9218852" y="5194837"/>
            <a:ext cx="74635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9" name="모서리가 둥근 직사각형 14">
            <a:extLst>
              <a:ext uri="{FF2B5EF4-FFF2-40B4-BE49-F238E27FC236}">
                <a16:creationId xmlns:a16="http://schemas.microsoft.com/office/drawing/2014/main" id="{0317EEB1-5462-C0BD-24BD-AE38BD76E1BE}"/>
              </a:ext>
            </a:extLst>
          </p:cNvPr>
          <p:cNvSpPr/>
          <p:nvPr/>
        </p:nvSpPr>
        <p:spPr>
          <a:xfrm>
            <a:off x="9966193" y="4872588"/>
            <a:ext cx="1692402" cy="646224"/>
          </a:xfrm>
          <a:prstGeom prst="roundRect">
            <a:avLst>
              <a:gd name="adj" fmla="val 8875"/>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a:solidFill>
                  <a:schemeClr val="tx1"/>
                </a:solidFill>
                <a:latin typeface="+mj-lt"/>
                <a:ea typeface="나눔바른고딕" panose="020B0603020101020101"/>
              </a:rPr>
              <a:t>HttpResponse</a:t>
            </a:r>
          </a:p>
        </p:txBody>
      </p:sp>
      <p:cxnSp>
        <p:nvCxnSpPr>
          <p:cNvPr id="70" name="직선 화살표 연결선 69">
            <a:extLst>
              <a:ext uri="{FF2B5EF4-FFF2-40B4-BE49-F238E27FC236}">
                <a16:creationId xmlns:a16="http://schemas.microsoft.com/office/drawing/2014/main" id="{5075711B-03A3-6448-7240-A9AA19F7622D}"/>
              </a:ext>
            </a:extLst>
          </p:cNvPr>
          <p:cNvCxnSpPr>
            <a:cxnSpLocks/>
            <a:endCxn id="63" idx="0"/>
          </p:cNvCxnSpPr>
          <p:nvPr/>
        </p:nvCxnSpPr>
        <p:spPr>
          <a:xfrm>
            <a:off x="9608614" y="5194836"/>
            <a:ext cx="0" cy="605489"/>
          </a:xfrm>
          <a:prstGeom prst="straightConnector1">
            <a:avLst/>
          </a:prstGeom>
          <a:ln w="127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11298394"/>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8112E8-F36B-8E6A-4E8D-0EB51127003D}"/>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F131CAD8-91F1-AFF9-7BCC-A0A8010FF650}"/>
              </a:ext>
            </a:extLst>
          </p:cNvPr>
          <p:cNvSpPr/>
          <p:nvPr/>
        </p:nvSpPr>
        <p:spPr>
          <a:xfrm>
            <a:off x="247664" y="145007"/>
            <a:ext cx="3256725"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InvocableHandlerMethod</a:t>
            </a:r>
            <a:endParaRPr lang="ko-KR" altLang="en-US" b="1">
              <a:solidFill>
                <a:schemeClr val="accent1">
                  <a:lumMod val="75000"/>
                </a:schemeClr>
              </a:solidFill>
              <a:latin typeface="+mn-ea"/>
            </a:endParaRPr>
          </a:p>
        </p:txBody>
      </p:sp>
      <p:sp>
        <p:nvSpPr>
          <p:cNvPr id="2" name="직사각형 1">
            <a:extLst>
              <a:ext uri="{FF2B5EF4-FFF2-40B4-BE49-F238E27FC236}">
                <a16:creationId xmlns:a16="http://schemas.microsoft.com/office/drawing/2014/main" id="{186D8562-D4ED-4FB4-00BE-14A753E57FA4}"/>
              </a:ext>
            </a:extLst>
          </p:cNvPr>
          <p:cNvSpPr/>
          <p:nvPr/>
        </p:nvSpPr>
        <p:spPr>
          <a:xfrm>
            <a:off x="370206" y="579103"/>
            <a:ext cx="10145393"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HTTP </a:t>
            </a:r>
            <a:r>
              <a:rPr lang="ko-KR" altLang="en-US" sz="1200"/>
              <a:t>프로토콜에 독립적이며 범용적인 메서드 호출 기능을 제공하고 매개변수 처리를 위해 </a:t>
            </a:r>
            <a:r>
              <a:rPr lang="en-US" altLang="ko-KR" sz="1200"/>
              <a:t>HandlerMethodArgumentResolver </a:t>
            </a:r>
            <a:r>
              <a:rPr lang="ko-KR" altLang="en-US" sz="1200"/>
              <a:t>를 사용한다</a:t>
            </a:r>
            <a:endParaRPr lang="en-US" altLang="ko-KR" sz="1200"/>
          </a:p>
          <a:p>
            <a:pPr marL="171450" indent="-171450">
              <a:lnSpc>
                <a:spcPct val="150000"/>
              </a:lnSpc>
              <a:buFont typeface="Arial" panose="020B0604020202020204" pitchFamily="34" charset="0"/>
              <a:buChar char="•"/>
            </a:pPr>
            <a:r>
              <a:rPr lang="ko-KR" altLang="en-US" sz="1200"/>
              <a:t>메서드를 호출한 결과를 반환하지만 내부적으로 반환값을 추가로 처리하지는 않는다</a:t>
            </a:r>
            <a:endParaRPr lang="en-US" altLang="ko-KR" sz="1200">
              <a:latin typeface="+mn-ea"/>
            </a:endParaRPr>
          </a:p>
        </p:txBody>
      </p:sp>
      <p:sp>
        <p:nvSpPr>
          <p:cNvPr id="3" name="직사각형 2">
            <a:extLst>
              <a:ext uri="{FF2B5EF4-FFF2-40B4-BE49-F238E27FC236}">
                <a16:creationId xmlns:a16="http://schemas.microsoft.com/office/drawing/2014/main" id="{0B719792-5780-CCB6-12FB-C89EE5B57C4F}"/>
              </a:ext>
            </a:extLst>
          </p:cNvPr>
          <p:cNvSpPr/>
          <p:nvPr/>
        </p:nvSpPr>
        <p:spPr>
          <a:xfrm>
            <a:off x="247664" y="1671830"/>
            <a:ext cx="2710999"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주요 </a:t>
            </a:r>
            <a:r>
              <a:rPr lang="en-US" altLang="ko-KR" b="1">
                <a:solidFill>
                  <a:schemeClr val="accent1">
                    <a:lumMod val="75000"/>
                  </a:schemeClr>
                </a:solidFill>
                <a:latin typeface="+mn-ea"/>
              </a:rPr>
              <a:t>API </a:t>
            </a:r>
            <a:r>
              <a:rPr lang="ko-KR" altLang="en-US" b="1">
                <a:solidFill>
                  <a:schemeClr val="accent1">
                    <a:lumMod val="75000"/>
                  </a:schemeClr>
                </a:solidFill>
                <a:latin typeface="+mn-ea"/>
              </a:rPr>
              <a:t>및 사용방법</a:t>
            </a:r>
          </a:p>
        </p:txBody>
      </p:sp>
      <p:sp>
        <p:nvSpPr>
          <p:cNvPr id="8" name="직사각형 7">
            <a:extLst>
              <a:ext uri="{FF2B5EF4-FFF2-40B4-BE49-F238E27FC236}">
                <a16:creationId xmlns:a16="http://schemas.microsoft.com/office/drawing/2014/main" id="{F509B8C1-2D37-1B3C-A434-81B51E26F6E3}"/>
              </a:ext>
            </a:extLst>
          </p:cNvPr>
          <p:cNvSpPr/>
          <p:nvPr/>
        </p:nvSpPr>
        <p:spPr>
          <a:xfrm>
            <a:off x="590564" y="2763300"/>
            <a:ext cx="800219" cy="338554"/>
          </a:xfrm>
          <a:prstGeom prst="rect">
            <a:avLst/>
          </a:prstGeom>
        </p:spPr>
        <p:txBody>
          <a:bodyPr wrap="none">
            <a:spAutoFit/>
          </a:bodyPr>
          <a:lstStyle/>
          <a:p>
            <a:r>
              <a:rPr lang="ko-KR" altLang="en-US" sz="1600">
                <a:latin typeface="+mn-ea"/>
              </a:rPr>
              <a:t>생성자</a:t>
            </a:r>
          </a:p>
        </p:txBody>
      </p:sp>
      <p:sp>
        <p:nvSpPr>
          <p:cNvPr id="11" name="Rectangle 4">
            <a:extLst>
              <a:ext uri="{FF2B5EF4-FFF2-40B4-BE49-F238E27FC236}">
                <a16:creationId xmlns:a16="http://schemas.microsoft.com/office/drawing/2014/main" id="{121ACD12-42AD-EBDE-2C52-F1B8817C4900}"/>
              </a:ext>
            </a:extLst>
          </p:cNvPr>
          <p:cNvSpPr>
            <a:spLocks noChangeArrowheads="1"/>
          </p:cNvSpPr>
          <p:nvPr/>
        </p:nvSpPr>
        <p:spPr bwMode="auto">
          <a:xfrm>
            <a:off x="1640994" y="2326429"/>
            <a:ext cx="9067111" cy="1384995"/>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200" b="0" i="0" u="none" strike="noStrike" cap="none" normalizeH="0" baseline="0">
                <a:ln>
                  <a:noFill/>
                </a:ln>
                <a:solidFill>
                  <a:srgbClr val="CF8E6D"/>
                </a:solidFill>
                <a:effectLst/>
                <a:ea typeface="JetBrains Mono"/>
              </a:rPr>
              <a:t>public </a:t>
            </a:r>
            <a:r>
              <a:rPr kumimoji="0" lang="ko-KR" altLang="ko-KR" sz="1200" b="0" i="0" u="none" strike="noStrike" cap="none" normalizeH="0" baseline="0">
                <a:ln>
                  <a:noFill/>
                </a:ln>
                <a:solidFill>
                  <a:srgbClr val="56A8F5"/>
                </a:solidFill>
                <a:effectLst/>
                <a:ea typeface="JetBrains Mono"/>
              </a:rPr>
              <a:t>InvocableHandlerMethod</a:t>
            </a:r>
            <a:r>
              <a:rPr kumimoji="0" lang="ko-KR" altLang="ko-KR" sz="1200" b="0" i="0" u="none" strike="noStrike" cap="none" normalizeH="0" baseline="0">
                <a:ln>
                  <a:noFill/>
                </a:ln>
                <a:solidFill>
                  <a:srgbClr val="BCBEC4"/>
                </a:solidFill>
                <a:effectLst/>
                <a:ea typeface="JetBrains Mono"/>
              </a:rPr>
              <a:t>(HandlerMethod handlerMethod) {</a:t>
            </a:r>
            <a:r>
              <a:rPr kumimoji="0" lang="en-US" altLang="ko-KR" sz="1200" b="0" i="0" u="none" strike="noStrike" cap="none" normalizeH="0" baseline="0">
                <a:ln>
                  <a:noFill/>
                </a:ln>
                <a:solidFill>
                  <a:srgbClr val="BCBEC4"/>
                </a:solidFill>
                <a:effectLst/>
                <a:ea typeface="JetBrains Mono"/>
              </a:rPr>
              <a:t>  </a:t>
            </a:r>
            <a:r>
              <a:rPr kumimoji="0" lang="en-US" altLang="ko-KR" sz="1200" b="0" i="0" u="none" strike="noStrike" cap="none" normalizeH="0" baseline="0">
                <a:ln>
                  <a:noFill/>
                </a:ln>
                <a:solidFill>
                  <a:schemeClr val="bg1">
                    <a:lumMod val="50000"/>
                  </a:schemeClr>
                </a:solidFill>
                <a:effectLst/>
                <a:ea typeface="JetBrains Mono"/>
              </a:rPr>
              <a:t>// </a:t>
            </a:r>
            <a:r>
              <a:rPr kumimoji="0" lang="ko-KR" altLang="en-US" sz="1200" b="0" i="0" u="none" strike="noStrike" cap="none" normalizeH="0" baseline="0">
                <a:ln>
                  <a:noFill/>
                </a:ln>
                <a:solidFill>
                  <a:schemeClr val="bg1">
                    <a:lumMod val="50000"/>
                  </a:schemeClr>
                </a:solidFill>
                <a:effectLst/>
                <a:ea typeface="JetBrains Mono"/>
              </a:rPr>
              <a:t>호출 대상 정보가 들어 있는 </a:t>
            </a:r>
            <a:r>
              <a:rPr kumimoji="0" lang="en-US" altLang="ko-KR" sz="1200" b="0" i="0" u="none" strike="noStrike" cap="none" normalizeH="0" baseline="0">
                <a:ln>
                  <a:noFill/>
                </a:ln>
                <a:solidFill>
                  <a:schemeClr val="bg1">
                    <a:lumMod val="50000"/>
                  </a:schemeClr>
                </a:solidFill>
                <a:effectLst/>
                <a:ea typeface="JetBrains Mono"/>
              </a:rPr>
              <a:t>HandlerMethod </a:t>
            </a:r>
            <a:r>
              <a:rPr kumimoji="0" lang="ko-KR" altLang="en-US" sz="1200" b="0" i="0" u="none" strike="noStrike" cap="none" normalizeH="0" baseline="0">
                <a:ln>
                  <a:noFill/>
                </a:ln>
                <a:solidFill>
                  <a:schemeClr val="bg1">
                    <a:lumMod val="50000"/>
                  </a:schemeClr>
                </a:solidFill>
                <a:effectLst/>
                <a:ea typeface="JetBrains Mono"/>
              </a:rPr>
              <a:t>객체</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CF8E6D"/>
                </a:solidFill>
                <a:effectLst/>
                <a:ea typeface="JetBrains Mono"/>
              </a:rPr>
              <a:t>super</a:t>
            </a:r>
            <a:r>
              <a:rPr kumimoji="0" lang="ko-KR" altLang="ko-KR" sz="1200" b="0" i="0" u="none" strike="noStrike" cap="none" normalizeH="0" baseline="0">
                <a:ln>
                  <a:noFill/>
                </a:ln>
                <a:solidFill>
                  <a:srgbClr val="BCBEC4"/>
                </a:solidFill>
                <a:effectLst/>
                <a:ea typeface="JetBrains Mono"/>
              </a:rPr>
              <a:t>(handlerMethod);</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a:t>
            </a:r>
            <a:br>
              <a:rPr kumimoji="0" lang="ko-KR" altLang="ko-KR" sz="1200" b="0" i="0" u="none" strike="noStrike" cap="none" normalizeH="0" baseline="0">
                <a:ln>
                  <a:noFill/>
                </a:ln>
                <a:solidFill>
                  <a:srgbClr val="BCBEC4"/>
                </a:solidFill>
                <a:effectLst/>
                <a:ea typeface="JetBrains Mono"/>
              </a:rPr>
            </a:br>
            <a:br>
              <a:rPr kumimoji="0" lang="ko-KR" altLang="ko-KR" sz="1200" b="0" i="1" u="none" strike="noStrike" cap="none" normalizeH="0" baseline="0">
                <a:ln>
                  <a:noFill/>
                </a:ln>
                <a:solidFill>
                  <a:srgbClr val="5F826B"/>
                </a:solidFill>
                <a:effectLst/>
                <a:ea typeface="JetBrains Mono"/>
              </a:rPr>
            </a:br>
            <a:r>
              <a:rPr kumimoji="0" lang="ko-KR" altLang="ko-KR" sz="1200" b="0" i="0" u="none" strike="noStrike" cap="none" normalizeH="0" baseline="0">
                <a:ln>
                  <a:noFill/>
                </a:ln>
                <a:solidFill>
                  <a:srgbClr val="CF8E6D"/>
                </a:solidFill>
                <a:effectLst/>
                <a:ea typeface="JetBrains Mono"/>
              </a:rPr>
              <a:t>public </a:t>
            </a:r>
            <a:r>
              <a:rPr kumimoji="0" lang="ko-KR" altLang="ko-KR" sz="1200" b="0" i="0" u="none" strike="noStrike" cap="none" normalizeH="0" baseline="0">
                <a:ln>
                  <a:noFill/>
                </a:ln>
                <a:solidFill>
                  <a:srgbClr val="56A8F5"/>
                </a:solidFill>
                <a:effectLst/>
                <a:ea typeface="JetBrains Mono"/>
              </a:rPr>
              <a:t>InvocableHandlerMethod</a:t>
            </a:r>
            <a:r>
              <a:rPr kumimoji="0" lang="ko-KR" altLang="ko-KR" sz="1200" b="0" i="0" u="none" strike="noStrike" cap="none" normalizeH="0" baseline="0">
                <a:ln>
                  <a:noFill/>
                </a:ln>
                <a:solidFill>
                  <a:srgbClr val="BCBEC4"/>
                </a:solidFill>
                <a:effectLst/>
                <a:ea typeface="JetBrains Mono"/>
              </a:rPr>
              <a:t>(Object bean, Method method) {</a:t>
            </a:r>
            <a:r>
              <a:rPr kumimoji="0" lang="en-US" altLang="ko-KR" sz="1200" b="0" i="0" u="none" strike="noStrike" cap="none" normalizeH="0" baseline="0">
                <a:ln>
                  <a:noFill/>
                </a:ln>
                <a:solidFill>
                  <a:srgbClr val="BCBEC4"/>
                </a:solidFill>
                <a:effectLst/>
                <a:ea typeface="JetBrains Mono"/>
              </a:rPr>
              <a:t>  </a:t>
            </a:r>
            <a:r>
              <a:rPr kumimoji="0" lang="en-US" altLang="ko-KR" sz="1200" b="0" i="0" u="none" strike="noStrike" cap="none" normalizeH="0" baseline="0">
                <a:ln>
                  <a:noFill/>
                </a:ln>
                <a:solidFill>
                  <a:schemeClr val="bg1">
                    <a:lumMod val="50000"/>
                  </a:schemeClr>
                </a:solidFill>
                <a:effectLst/>
                <a:ea typeface="JetBrains Mono"/>
              </a:rPr>
              <a:t>// </a:t>
            </a:r>
            <a:r>
              <a:rPr kumimoji="0" lang="ko-KR" altLang="en-US" sz="1200" b="0" i="0" u="none" strike="noStrike" cap="none" normalizeH="0" baseline="0">
                <a:ln>
                  <a:noFill/>
                </a:ln>
                <a:solidFill>
                  <a:schemeClr val="bg1">
                    <a:lumMod val="50000"/>
                  </a:schemeClr>
                </a:solidFill>
                <a:effectLst/>
                <a:ea typeface="JetBrains Mono"/>
              </a:rPr>
              <a:t>호출 대상 객체</a:t>
            </a:r>
            <a:r>
              <a:rPr kumimoji="0" lang="en-US" altLang="ko-KR" sz="1200" b="0" i="0" u="none" strike="noStrike" cap="none" normalizeH="0" baseline="0">
                <a:ln>
                  <a:noFill/>
                </a:ln>
                <a:solidFill>
                  <a:schemeClr val="bg1">
                    <a:lumMod val="50000"/>
                  </a:schemeClr>
                </a:solidFill>
                <a:effectLst/>
                <a:ea typeface="JetBrains Mono"/>
              </a:rPr>
              <a:t>, </a:t>
            </a:r>
            <a:r>
              <a:rPr kumimoji="0" lang="ko-KR" altLang="en-US" sz="1200" b="0" i="0" u="none" strike="noStrike" cap="none" normalizeH="0" baseline="0">
                <a:ln>
                  <a:noFill/>
                </a:ln>
                <a:solidFill>
                  <a:schemeClr val="bg1">
                    <a:lumMod val="50000"/>
                  </a:schemeClr>
                </a:solidFill>
                <a:effectLst/>
                <a:ea typeface="JetBrains Mono"/>
              </a:rPr>
              <a:t>호출 대상 메서드</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CF8E6D"/>
                </a:solidFill>
                <a:effectLst/>
                <a:ea typeface="JetBrains Mono"/>
              </a:rPr>
              <a:t>super</a:t>
            </a:r>
            <a:r>
              <a:rPr kumimoji="0" lang="ko-KR" altLang="ko-KR" sz="1200" b="0" i="0" u="none" strike="noStrike" cap="none" normalizeH="0" baseline="0">
                <a:ln>
                  <a:noFill/>
                </a:ln>
                <a:solidFill>
                  <a:srgbClr val="BCBEC4"/>
                </a:solidFill>
                <a:effectLst/>
                <a:ea typeface="JetBrains Mono"/>
              </a:rPr>
              <a:t>(bean, method);</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a:t>
            </a:r>
            <a:endParaRPr kumimoji="0" lang="ko-KR" altLang="ko-KR" sz="1200" b="0" i="0" u="none" strike="noStrike" cap="none" normalizeH="0" baseline="0">
              <a:ln>
                <a:noFill/>
              </a:ln>
              <a:solidFill>
                <a:schemeClr val="tx1"/>
              </a:solidFill>
              <a:effectLst/>
            </a:endParaRPr>
          </a:p>
        </p:txBody>
      </p:sp>
      <p:sp>
        <p:nvSpPr>
          <p:cNvPr id="14" name="직사각형 13">
            <a:extLst>
              <a:ext uri="{FF2B5EF4-FFF2-40B4-BE49-F238E27FC236}">
                <a16:creationId xmlns:a16="http://schemas.microsoft.com/office/drawing/2014/main" id="{22EEE714-153B-5EE8-882A-67929BAD5906}"/>
              </a:ext>
            </a:extLst>
          </p:cNvPr>
          <p:cNvSpPr/>
          <p:nvPr/>
        </p:nvSpPr>
        <p:spPr>
          <a:xfrm>
            <a:off x="443229" y="3994483"/>
            <a:ext cx="1002197" cy="338554"/>
          </a:xfrm>
          <a:prstGeom prst="rect">
            <a:avLst/>
          </a:prstGeom>
        </p:spPr>
        <p:txBody>
          <a:bodyPr wrap="none">
            <a:spAutoFit/>
          </a:bodyPr>
          <a:lstStyle/>
          <a:p>
            <a:r>
              <a:rPr lang="ko-KR" altLang="en-US" sz="1600">
                <a:latin typeface="+mn-ea"/>
              </a:rPr>
              <a:t>호출 </a:t>
            </a:r>
            <a:r>
              <a:rPr lang="en-US" altLang="ko-KR" sz="1600">
                <a:latin typeface="+mn-ea"/>
              </a:rPr>
              <a:t>API</a:t>
            </a:r>
            <a:endParaRPr lang="ko-KR" altLang="en-US" sz="1600">
              <a:latin typeface="+mn-ea"/>
            </a:endParaRPr>
          </a:p>
        </p:txBody>
      </p:sp>
      <p:sp>
        <p:nvSpPr>
          <p:cNvPr id="15" name="Rectangle 5">
            <a:extLst>
              <a:ext uri="{FF2B5EF4-FFF2-40B4-BE49-F238E27FC236}">
                <a16:creationId xmlns:a16="http://schemas.microsoft.com/office/drawing/2014/main" id="{08C36630-4AB3-CE7E-CA3A-8A6DD765E34A}"/>
              </a:ext>
            </a:extLst>
          </p:cNvPr>
          <p:cNvSpPr>
            <a:spLocks noChangeArrowheads="1"/>
          </p:cNvSpPr>
          <p:nvPr/>
        </p:nvSpPr>
        <p:spPr bwMode="auto">
          <a:xfrm>
            <a:off x="1640993" y="3994483"/>
            <a:ext cx="9067111" cy="335156"/>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BCBEC4"/>
                </a:solidFill>
                <a:effectLst/>
                <a:latin typeface="Arial Unicode MS"/>
                <a:ea typeface="JetBrains Mono"/>
              </a:rPr>
              <a:t>Object </a:t>
            </a:r>
            <a:r>
              <a:rPr kumimoji="0" lang="ko-KR" altLang="ko-KR" sz="1200" b="0" i="0" u="none" strike="noStrike" cap="none" normalizeH="0" baseline="0">
                <a:ln>
                  <a:noFill/>
                </a:ln>
                <a:solidFill>
                  <a:srgbClr val="56A8F5"/>
                </a:solidFill>
                <a:effectLst/>
                <a:latin typeface="Arial Unicode MS"/>
                <a:ea typeface="JetBrains Mono"/>
              </a:rPr>
              <a:t>invokeForRequest</a:t>
            </a:r>
            <a:r>
              <a:rPr kumimoji="0" lang="ko-KR" altLang="ko-KR" sz="1200" b="0" i="0" u="none" strike="noStrike" cap="none" normalizeH="0" baseline="0">
                <a:ln>
                  <a:noFill/>
                </a:ln>
                <a:solidFill>
                  <a:srgbClr val="BCBEC4"/>
                </a:solidFill>
                <a:effectLst/>
                <a:latin typeface="Arial Unicode MS"/>
                <a:ea typeface="JetBrains Mono"/>
              </a:rPr>
              <a:t>(NativeWebRequest request, </a:t>
            </a:r>
            <a:r>
              <a:rPr kumimoji="0" lang="ko-KR" altLang="ko-KR" sz="1200" b="0" i="0" u="none" strike="noStrike" cap="none" normalizeH="0" baseline="0">
                <a:ln>
                  <a:noFill/>
                </a:ln>
                <a:solidFill>
                  <a:srgbClr val="B3AE60"/>
                </a:solidFill>
                <a:effectLst/>
                <a:latin typeface="Arial Unicode MS"/>
                <a:ea typeface="JetBrains Mono"/>
              </a:rPr>
              <a:t>@Nullable </a:t>
            </a:r>
            <a:r>
              <a:rPr kumimoji="0" lang="ko-KR" altLang="ko-KR" sz="1200" b="0" i="0" u="none" strike="noStrike" cap="none" normalizeH="0" baseline="0">
                <a:ln>
                  <a:noFill/>
                </a:ln>
                <a:solidFill>
                  <a:srgbClr val="BCBEC4"/>
                </a:solidFill>
                <a:effectLst/>
                <a:latin typeface="Arial Unicode MS"/>
                <a:ea typeface="JetBrains Mono"/>
              </a:rPr>
              <a:t>ModelAndViewContainer mavContainer,</a:t>
            </a:r>
            <a:r>
              <a:rPr kumimoji="0" lang="en-US"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CBEC4"/>
                </a:solidFill>
                <a:effectLst/>
                <a:latin typeface="Arial Unicode MS"/>
                <a:ea typeface="JetBrains Mono"/>
              </a:rPr>
              <a:t>Object... providedArgs)</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19" name="Rectangle 6">
            <a:extLst>
              <a:ext uri="{FF2B5EF4-FFF2-40B4-BE49-F238E27FC236}">
                <a16:creationId xmlns:a16="http://schemas.microsoft.com/office/drawing/2014/main" id="{BFF06ACA-8814-7BF1-EB9D-CE17AB749580}"/>
              </a:ext>
            </a:extLst>
          </p:cNvPr>
          <p:cNvSpPr>
            <a:spLocks noChangeArrowheads="1"/>
          </p:cNvSpPr>
          <p:nvPr/>
        </p:nvSpPr>
        <p:spPr bwMode="auto">
          <a:xfrm>
            <a:off x="1640993" y="4612698"/>
            <a:ext cx="9067111" cy="1441613"/>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7A7E85"/>
                </a:solidFill>
                <a:effectLst/>
                <a:ea typeface="JetBrains Mono"/>
              </a:rPr>
              <a:t>// InvocableHandlerMethod</a:t>
            </a:r>
            <a:r>
              <a:rPr kumimoji="0" lang="ko-KR" altLang="ko-KR" sz="1200" b="0" i="0" u="none" strike="noStrike" cap="none" normalizeH="0" baseline="0">
                <a:ln>
                  <a:noFill/>
                </a:ln>
                <a:solidFill>
                  <a:srgbClr val="7A7E85"/>
                </a:solidFill>
                <a:effectLst/>
                <a:ea typeface="JetBrains Mono"/>
                <a:cs typeface="Courier New" panose="02070309020205020404" pitchFamily="49" charset="0"/>
              </a:rPr>
              <a:t>를 생성</a:t>
            </a:r>
            <a:br>
              <a:rPr kumimoji="0" lang="ko-KR" altLang="ko-KR" sz="12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200" b="0" i="0" u="none" strike="noStrike" cap="none" normalizeH="0" baseline="0">
                <a:ln>
                  <a:noFill/>
                </a:ln>
                <a:solidFill>
                  <a:schemeClr val="bg1"/>
                </a:solidFill>
                <a:effectLst/>
                <a:ea typeface="JetBrains Mono"/>
              </a:rPr>
              <a:t>InvocableHandlerMethod</a:t>
            </a: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C77DBB"/>
                </a:solidFill>
                <a:effectLst/>
                <a:ea typeface="JetBrains Mono"/>
              </a:rPr>
              <a:t>handlerMethod </a:t>
            </a: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CF8E6D"/>
                </a:solidFill>
                <a:effectLst/>
                <a:ea typeface="JetBrains Mono"/>
              </a:rPr>
              <a:t>new </a:t>
            </a:r>
            <a:r>
              <a:rPr kumimoji="0" lang="ko-KR" altLang="ko-KR" sz="1200" b="0" i="0" u="none" strike="noStrike" cap="none" normalizeH="0" baseline="0">
                <a:ln>
                  <a:noFill/>
                </a:ln>
                <a:solidFill>
                  <a:schemeClr val="bg1"/>
                </a:solidFill>
                <a:effectLst/>
                <a:ea typeface="JetBrains Mono"/>
              </a:rPr>
              <a:t>InvocableHandlerMethod(myService, serviceMethod);</a:t>
            </a:r>
            <a:endParaRPr kumimoji="0" lang="en-US" altLang="ko-KR" sz="1200" b="0" i="0" u="none" strike="noStrike" cap="none" normalizeH="0" baseline="0">
              <a:ln>
                <a:noFill/>
              </a:ln>
              <a:solidFill>
                <a:schemeClr val="bg1"/>
              </a:solidFill>
              <a:effectLst/>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7A7E85"/>
                </a:solidFill>
                <a:effectLst/>
                <a:ea typeface="JetBrains Mono"/>
              </a:rPr>
              <a:t>// Service </a:t>
            </a:r>
            <a:r>
              <a:rPr kumimoji="0" lang="ko-KR" altLang="ko-KR" sz="1200" b="0" i="0" u="none" strike="noStrike" cap="none" normalizeH="0" baseline="0">
                <a:ln>
                  <a:noFill/>
                </a:ln>
                <a:solidFill>
                  <a:srgbClr val="7A7E85"/>
                </a:solidFill>
                <a:effectLst/>
                <a:ea typeface="JetBrains Mono"/>
                <a:cs typeface="Courier New" panose="02070309020205020404" pitchFamily="49" charset="0"/>
              </a:rPr>
              <a:t>메서드 호출</a:t>
            </a:r>
            <a:br>
              <a:rPr kumimoji="0" lang="ko-KR" altLang="ko-KR" sz="12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200" b="0" i="0" u="none" strike="noStrike" cap="none" normalizeH="0" baseline="0">
                <a:ln>
                  <a:noFill/>
                </a:ln>
                <a:solidFill>
                  <a:schemeClr val="bg1"/>
                </a:solidFill>
                <a:effectLst/>
                <a:ea typeface="JetBrains Mono"/>
              </a:rPr>
              <a:t>Object</a:t>
            </a: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C77DBB"/>
                </a:solidFill>
                <a:effectLst/>
                <a:ea typeface="JetBrains Mono"/>
              </a:rPr>
              <a:t>result </a:t>
            </a: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C77DBB"/>
                </a:solidFill>
                <a:effectLst/>
                <a:ea typeface="JetBrains Mono"/>
              </a:rPr>
              <a:t>handlerMethod</a:t>
            </a:r>
            <a:r>
              <a:rPr kumimoji="0" lang="ko-KR" altLang="ko-KR" sz="1200" b="0" i="0" u="none" strike="noStrike" cap="none" normalizeH="0" baseline="0">
                <a:ln>
                  <a:noFill/>
                </a:ln>
                <a:solidFill>
                  <a:srgbClr val="BCBEC4"/>
                </a:solidFill>
                <a:effectLst/>
                <a:ea typeface="JetBrains Mono"/>
              </a:rPr>
              <a:t>.</a:t>
            </a:r>
            <a:r>
              <a:rPr kumimoji="0" lang="ko-KR" altLang="ko-KR" sz="1200" b="0" i="0" u="none" strike="noStrike" cap="none" normalizeH="0" baseline="0">
                <a:ln>
                  <a:noFill/>
                </a:ln>
                <a:solidFill>
                  <a:schemeClr val="bg1"/>
                </a:solidFill>
                <a:effectLst/>
                <a:ea typeface="JetBrains Mono"/>
              </a:rPr>
              <a:t>invokeForRequest</a:t>
            </a:r>
            <a:r>
              <a:rPr kumimoji="0" lang="ko-KR" altLang="ko-KR" sz="1200" b="0" i="0" u="none" strike="noStrike" cap="none" normalizeH="0" baseline="0">
                <a:ln>
                  <a:noFill/>
                </a:ln>
                <a:solidFill>
                  <a:srgbClr val="BCBEC4"/>
                </a:solidFill>
                <a:effectLst/>
                <a:ea typeface="JetBrains Mono"/>
              </a:rPr>
              <a:t>(</a:t>
            </a:r>
            <a:r>
              <a:rPr kumimoji="0" lang="ko-KR" altLang="ko-KR" sz="1200" b="0" i="0" u="none" strike="noStrike" cap="none" normalizeH="0" baseline="0">
                <a:ln>
                  <a:noFill/>
                </a:ln>
                <a:solidFill>
                  <a:srgbClr val="C77DBB"/>
                </a:solidFill>
                <a:effectLst/>
                <a:ea typeface="JetBrains Mono"/>
              </a:rPr>
              <a:t>webRequest</a:t>
            </a: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C77DBB"/>
                </a:solidFill>
                <a:effectLst/>
                <a:ea typeface="JetBrains Mono"/>
              </a:rPr>
              <a:t>mavContainer</a:t>
            </a:r>
            <a:r>
              <a:rPr kumimoji="0" lang="ko-KR" altLang="ko-KR" sz="1200" b="0" i="0" u="none" strike="noStrike" cap="none" normalizeH="0" baseline="0">
                <a:ln>
                  <a:noFill/>
                </a:ln>
                <a:solidFill>
                  <a:srgbClr val="BCBEC4"/>
                </a:solidFill>
                <a:effectLst/>
                <a:ea typeface="JetBrains Mono"/>
              </a:rPr>
              <a:t>);</a:t>
            </a:r>
            <a:endParaRPr kumimoji="0" lang="ko-KR" altLang="ko-KR" sz="1200" b="0" i="0" u="none" strike="noStrike" cap="none" normalizeH="0" baseline="0">
              <a:ln>
                <a:noFill/>
              </a:ln>
              <a:solidFill>
                <a:schemeClr val="tx1"/>
              </a:solidFill>
              <a:effectLst/>
            </a:endParaRPr>
          </a:p>
        </p:txBody>
      </p:sp>
      <p:sp>
        <p:nvSpPr>
          <p:cNvPr id="20" name="직사각형 19">
            <a:extLst>
              <a:ext uri="{FF2B5EF4-FFF2-40B4-BE49-F238E27FC236}">
                <a16:creationId xmlns:a16="http://schemas.microsoft.com/office/drawing/2014/main" id="{8E56B325-205E-EE30-D170-4808F4877781}"/>
              </a:ext>
            </a:extLst>
          </p:cNvPr>
          <p:cNvSpPr/>
          <p:nvPr/>
        </p:nvSpPr>
        <p:spPr>
          <a:xfrm>
            <a:off x="443228" y="5164227"/>
            <a:ext cx="1077539" cy="338554"/>
          </a:xfrm>
          <a:prstGeom prst="rect">
            <a:avLst/>
          </a:prstGeom>
        </p:spPr>
        <p:txBody>
          <a:bodyPr wrap="none">
            <a:spAutoFit/>
          </a:bodyPr>
          <a:lstStyle/>
          <a:p>
            <a:r>
              <a:rPr lang="ko-KR" altLang="en-US" sz="1600">
                <a:latin typeface="+mn-ea"/>
              </a:rPr>
              <a:t>사용 방법</a:t>
            </a:r>
          </a:p>
        </p:txBody>
      </p:sp>
    </p:spTree>
    <p:extLst>
      <p:ext uri="{BB962C8B-B14F-4D97-AF65-F5344CB8AC3E}">
        <p14:creationId xmlns:p14="http://schemas.microsoft.com/office/powerpoint/2010/main" val="291529606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직사각형 73">
            <a:extLst>
              <a:ext uri="{FF2B5EF4-FFF2-40B4-BE49-F238E27FC236}">
                <a16:creationId xmlns:a16="http://schemas.microsoft.com/office/drawing/2014/main" id="{42A0B23B-7003-43B2-A559-7C4A6F001EFB}"/>
              </a:ext>
            </a:extLst>
          </p:cNvPr>
          <p:cNvSpPr/>
          <p:nvPr/>
        </p:nvSpPr>
        <p:spPr>
          <a:xfrm>
            <a:off x="198756" y="202792"/>
            <a:ext cx="3108543"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j-lt"/>
              </a:rPr>
              <a:t>서블릿 요청 및 응답 흐름</a:t>
            </a:r>
          </a:p>
        </p:txBody>
      </p:sp>
      <p:sp>
        <p:nvSpPr>
          <p:cNvPr id="17" name="원통형 16">
            <a:extLst>
              <a:ext uri="{FF2B5EF4-FFF2-40B4-BE49-F238E27FC236}">
                <a16:creationId xmlns:a16="http://schemas.microsoft.com/office/drawing/2014/main" id="{7867070C-7550-41D5-9F4D-F38E0B71E5E4}"/>
              </a:ext>
            </a:extLst>
          </p:cNvPr>
          <p:cNvSpPr/>
          <p:nvPr/>
        </p:nvSpPr>
        <p:spPr>
          <a:xfrm>
            <a:off x="1514702" y="2212604"/>
            <a:ext cx="1727851" cy="4442604"/>
          </a:xfrm>
          <a:prstGeom prst="can">
            <a:avLst>
              <a:gd name="adj" fmla="val 24275"/>
            </a:avLst>
          </a:prstGeom>
          <a:ln w="12700"/>
        </p:spPr>
        <p:style>
          <a:lnRef idx="1">
            <a:schemeClr val="accent3"/>
          </a:lnRef>
          <a:fillRef idx="2">
            <a:schemeClr val="accent3"/>
          </a:fillRef>
          <a:effectRef idx="1">
            <a:schemeClr val="accent3"/>
          </a:effectRef>
          <a:fontRef idx="minor">
            <a:schemeClr val="dk1"/>
          </a:fontRef>
        </p:style>
        <p:txBody>
          <a:bodyPr rtlCol="0" anchor="ctr"/>
          <a:lstStyle/>
          <a:p>
            <a:pPr algn="ctr"/>
            <a:endParaRPr lang="ko-KR" altLang="en-US">
              <a:latin typeface="+mj-lt"/>
            </a:endParaRPr>
          </a:p>
        </p:txBody>
      </p:sp>
      <p:sp>
        <p:nvSpPr>
          <p:cNvPr id="20" name="모서리가 둥근 직사각형 38">
            <a:extLst>
              <a:ext uri="{FF2B5EF4-FFF2-40B4-BE49-F238E27FC236}">
                <a16:creationId xmlns:a16="http://schemas.microsoft.com/office/drawing/2014/main" id="{8C451171-0408-42AA-B078-2DA51B12DF85}"/>
              </a:ext>
            </a:extLst>
          </p:cNvPr>
          <p:cNvSpPr/>
          <p:nvPr/>
        </p:nvSpPr>
        <p:spPr>
          <a:xfrm>
            <a:off x="1580040" y="4527900"/>
            <a:ext cx="1597172" cy="447694"/>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b="1">
                <a:solidFill>
                  <a:schemeClr val="bg1"/>
                </a:solidFill>
                <a:latin typeface="+mj-lt"/>
                <a:ea typeface="나눔바른고딕" panose="020B0603020101020101"/>
              </a:rPr>
              <a:t>Servlet</a:t>
            </a:r>
            <a:endParaRPr lang="ko-KR" altLang="en-US" sz="1400">
              <a:solidFill>
                <a:schemeClr val="bg1"/>
              </a:solidFill>
              <a:latin typeface="+mj-lt"/>
              <a:ea typeface="나눔바른고딕" panose="020B0603020101020101"/>
            </a:endParaRPr>
          </a:p>
        </p:txBody>
      </p:sp>
      <p:sp>
        <p:nvSpPr>
          <p:cNvPr id="2" name="모서리가 둥근 직사각형 38">
            <a:extLst>
              <a:ext uri="{FF2B5EF4-FFF2-40B4-BE49-F238E27FC236}">
                <a16:creationId xmlns:a16="http://schemas.microsoft.com/office/drawing/2014/main" id="{220FA4CA-CA51-57B9-3B7E-3CEA96DC3EF1}"/>
              </a:ext>
            </a:extLst>
          </p:cNvPr>
          <p:cNvSpPr/>
          <p:nvPr/>
        </p:nvSpPr>
        <p:spPr>
          <a:xfrm>
            <a:off x="1078303" y="3058669"/>
            <a:ext cx="2600648" cy="1000882"/>
          </a:xfrm>
          <a:prstGeom prst="roundRect">
            <a:avLst>
              <a:gd name="adj" fmla="val 10055"/>
            </a:avLst>
          </a:prstGeom>
          <a:solidFill>
            <a:schemeClr val="bg2">
              <a:alpha val="50183"/>
            </a:schemeClr>
          </a:solidFill>
          <a:ln w="19050">
            <a:solidFill>
              <a:schemeClr val="tx1"/>
            </a:solidFill>
            <a:prstDash val="sysDash"/>
          </a:ln>
        </p:spPr>
        <p:style>
          <a:lnRef idx="2">
            <a:schemeClr val="dk1"/>
          </a:lnRef>
          <a:fillRef idx="1">
            <a:schemeClr val="lt1"/>
          </a:fillRef>
          <a:effectRef idx="0">
            <a:schemeClr val="dk1"/>
          </a:effectRef>
          <a:fontRef idx="minor">
            <a:schemeClr val="dk1"/>
          </a:fontRef>
        </p:style>
        <p:txBody>
          <a:bodyPr rtlCol="0" anchor="ctr"/>
          <a:lstStyle/>
          <a:p>
            <a:pPr algn="ctr">
              <a:spcBef>
                <a:spcPts val="400"/>
              </a:spcBef>
            </a:pPr>
            <a:r>
              <a:rPr lang="en-US" altLang="ko-KR" sz="1200" b="1">
                <a:solidFill>
                  <a:schemeClr val="tx1"/>
                </a:solidFill>
                <a:latin typeface="+mj-lt"/>
                <a:ea typeface="나눔바른고딕" panose="020B0603020101020101"/>
              </a:rPr>
              <a:t>Request </a:t>
            </a:r>
            <a:r>
              <a:rPr lang="ko-KR" altLang="en-US" sz="1200" b="1">
                <a:solidFill>
                  <a:schemeClr val="tx1"/>
                </a:solidFill>
                <a:latin typeface="+mj-lt"/>
                <a:ea typeface="나눔바른고딕" panose="020B0603020101020101"/>
              </a:rPr>
              <a:t>객체 생성 및 기능 수행</a:t>
            </a:r>
            <a:endParaRPr lang="ko-KR" altLang="en-US" sz="1000">
              <a:solidFill>
                <a:schemeClr val="tx1"/>
              </a:solidFill>
              <a:latin typeface="+mj-lt"/>
              <a:ea typeface="나눔바른고딕" panose="020B0603020101020101"/>
            </a:endParaRPr>
          </a:p>
        </p:txBody>
      </p:sp>
      <p:sp>
        <p:nvSpPr>
          <p:cNvPr id="3" name="모서리가 둥근 직사각형 38">
            <a:extLst>
              <a:ext uri="{FF2B5EF4-FFF2-40B4-BE49-F238E27FC236}">
                <a16:creationId xmlns:a16="http://schemas.microsoft.com/office/drawing/2014/main" id="{2E0B7796-B7A3-9709-A439-2F19D394D392}"/>
              </a:ext>
            </a:extLst>
          </p:cNvPr>
          <p:cNvSpPr/>
          <p:nvPr/>
        </p:nvSpPr>
        <p:spPr>
          <a:xfrm>
            <a:off x="1078303" y="5369828"/>
            <a:ext cx="2600648" cy="938719"/>
          </a:xfrm>
          <a:prstGeom prst="roundRect">
            <a:avLst>
              <a:gd name="adj" fmla="val 11540"/>
            </a:avLst>
          </a:prstGeom>
          <a:solidFill>
            <a:schemeClr val="bg2">
              <a:alpha val="49825"/>
            </a:schemeClr>
          </a:solidFill>
          <a:ln w="19050">
            <a:solidFill>
              <a:schemeClr val="tx1"/>
            </a:solidFill>
            <a:prstDash val="sysDash"/>
          </a:ln>
        </p:spPr>
        <p:style>
          <a:lnRef idx="2">
            <a:schemeClr val="dk1"/>
          </a:lnRef>
          <a:fillRef idx="1">
            <a:schemeClr val="lt1"/>
          </a:fillRef>
          <a:effectRef idx="0">
            <a:schemeClr val="dk1"/>
          </a:effectRef>
          <a:fontRef idx="minor">
            <a:schemeClr val="dk1"/>
          </a:fontRef>
        </p:style>
        <p:txBody>
          <a:bodyPr rtlCol="0" anchor="ctr"/>
          <a:lstStyle/>
          <a:p>
            <a:pPr algn="ctr">
              <a:spcBef>
                <a:spcPts val="400"/>
              </a:spcBef>
            </a:pPr>
            <a:r>
              <a:rPr lang="en-US" altLang="ko-KR" sz="1200" b="1">
                <a:solidFill>
                  <a:schemeClr val="tx1"/>
                </a:solidFill>
                <a:latin typeface="+mj-lt"/>
                <a:ea typeface="나눔바른고딕" panose="020B0603020101020101"/>
              </a:rPr>
              <a:t>Response </a:t>
            </a:r>
            <a:r>
              <a:rPr lang="ko-KR" altLang="en-US" sz="1200" b="1">
                <a:solidFill>
                  <a:schemeClr val="tx1"/>
                </a:solidFill>
                <a:latin typeface="+mj-lt"/>
                <a:ea typeface="나눔바른고딕" panose="020B0603020101020101"/>
              </a:rPr>
              <a:t>객체 생성 및 기능 수행</a:t>
            </a:r>
            <a:endParaRPr lang="ko-KR" altLang="en-US" sz="1000">
              <a:solidFill>
                <a:schemeClr val="tx1"/>
              </a:solidFill>
              <a:latin typeface="+mj-lt"/>
              <a:ea typeface="나눔바른고딕" panose="020B0603020101020101"/>
            </a:endParaRPr>
          </a:p>
        </p:txBody>
      </p:sp>
      <p:sp>
        <p:nvSpPr>
          <p:cNvPr id="7" name="TextBox 6">
            <a:extLst>
              <a:ext uri="{FF2B5EF4-FFF2-40B4-BE49-F238E27FC236}">
                <a16:creationId xmlns:a16="http://schemas.microsoft.com/office/drawing/2014/main" id="{338E9A35-7276-1B69-9227-236B5F822804}"/>
              </a:ext>
            </a:extLst>
          </p:cNvPr>
          <p:cNvSpPr txBox="1"/>
          <p:nvPr/>
        </p:nvSpPr>
        <p:spPr>
          <a:xfrm>
            <a:off x="3544077" y="834501"/>
            <a:ext cx="7929423" cy="430887"/>
          </a:xfrm>
          <a:prstGeom prst="rect">
            <a:avLst/>
          </a:prstGeom>
          <a:solidFill>
            <a:schemeClr val="tx2">
              <a:lumMod val="50000"/>
            </a:schemeClr>
          </a:solidFill>
        </p:spPr>
        <p:txBody>
          <a:bodyPr wrap="square">
            <a:spAutoFit/>
          </a:bodyPr>
          <a:lstStyle/>
          <a:p>
            <a:r>
              <a:rPr lang="ko-KR" altLang="en-US" sz="1100" b="1">
                <a:solidFill>
                  <a:schemeClr val="bg1"/>
                </a:solidFill>
                <a:latin typeface="+mj-lt"/>
              </a:rPr>
              <a:t>클라이언트 요청 전송</a:t>
            </a:r>
            <a:endParaRPr lang="en-US" altLang="ko-KR" sz="1100" b="1">
              <a:solidFill>
                <a:schemeClr val="bg1"/>
              </a:solidFill>
              <a:latin typeface="+mj-lt"/>
            </a:endParaRPr>
          </a:p>
          <a:p>
            <a:r>
              <a:rPr lang="ko-KR" altLang="en-US" sz="1100">
                <a:solidFill>
                  <a:schemeClr val="bg1">
                    <a:lumMod val="65000"/>
                  </a:schemeClr>
                </a:solidFill>
                <a:latin typeface="+mj-lt"/>
              </a:rPr>
              <a:t>클라이언트가 </a:t>
            </a:r>
            <a:r>
              <a:rPr lang="en-US" altLang="ko-KR" sz="1100">
                <a:solidFill>
                  <a:schemeClr val="bg1">
                    <a:lumMod val="65000"/>
                  </a:schemeClr>
                </a:solidFill>
                <a:latin typeface="+mj-lt"/>
              </a:rPr>
              <a:t>http://localhost:8080/hello</a:t>
            </a:r>
            <a:r>
              <a:rPr lang="ko-KR" altLang="en-US" sz="1100">
                <a:solidFill>
                  <a:schemeClr val="bg1">
                    <a:lumMod val="65000"/>
                  </a:schemeClr>
                </a:solidFill>
                <a:latin typeface="+mj-lt"/>
              </a:rPr>
              <a:t>로 </a:t>
            </a:r>
            <a:r>
              <a:rPr lang="en-US" altLang="ko-KR" sz="1100">
                <a:solidFill>
                  <a:schemeClr val="bg1">
                    <a:lumMod val="65000"/>
                  </a:schemeClr>
                </a:solidFill>
                <a:latin typeface="+mj-lt"/>
              </a:rPr>
              <a:t>HTTP </a:t>
            </a:r>
            <a:r>
              <a:rPr lang="ko-KR" altLang="en-US" sz="1100">
                <a:solidFill>
                  <a:schemeClr val="bg1">
                    <a:lumMod val="65000"/>
                  </a:schemeClr>
                </a:solidFill>
                <a:latin typeface="+mj-lt"/>
              </a:rPr>
              <a:t>요청을 보낸다</a:t>
            </a:r>
            <a:endParaRPr lang="en-US" altLang="ko-KR" sz="1100">
              <a:solidFill>
                <a:schemeClr val="bg1">
                  <a:lumMod val="65000"/>
                </a:schemeClr>
              </a:solidFill>
              <a:latin typeface="+mj-lt"/>
            </a:endParaRPr>
          </a:p>
        </p:txBody>
      </p:sp>
      <p:sp>
        <p:nvSpPr>
          <p:cNvPr id="8" name="타원 7">
            <a:extLst>
              <a:ext uri="{FF2B5EF4-FFF2-40B4-BE49-F238E27FC236}">
                <a16:creationId xmlns:a16="http://schemas.microsoft.com/office/drawing/2014/main" id="{2153EE07-7A78-91F8-CCFB-98E997A928D8}"/>
              </a:ext>
            </a:extLst>
          </p:cNvPr>
          <p:cNvSpPr/>
          <p:nvPr/>
        </p:nvSpPr>
        <p:spPr>
          <a:xfrm>
            <a:off x="2035727" y="638003"/>
            <a:ext cx="685800" cy="6858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ko-KR" altLang="en-US">
              <a:latin typeface="+mj-lt"/>
            </a:endParaRPr>
          </a:p>
        </p:txBody>
      </p:sp>
      <p:sp>
        <p:nvSpPr>
          <p:cNvPr id="9" name="직사각형 8">
            <a:extLst>
              <a:ext uri="{FF2B5EF4-FFF2-40B4-BE49-F238E27FC236}">
                <a16:creationId xmlns:a16="http://schemas.microsoft.com/office/drawing/2014/main" id="{2A727DC4-B3D2-06DF-3C70-4883EE7539FF}"/>
              </a:ext>
            </a:extLst>
          </p:cNvPr>
          <p:cNvSpPr/>
          <p:nvPr/>
        </p:nvSpPr>
        <p:spPr>
          <a:xfrm>
            <a:off x="2077102" y="865985"/>
            <a:ext cx="603050" cy="276999"/>
          </a:xfrm>
          <a:prstGeom prst="rect">
            <a:avLst/>
          </a:prstGeom>
        </p:spPr>
        <p:txBody>
          <a:bodyPr wrap="none">
            <a:spAutoFit/>
          </a:bodyPr>
          <a:lstStyle/>
          <a:p>
            <a:r>
              <a:rPr lang="en-US" altLang="ko-KR" sz="1200" b="1">
                <a:latin typeface="+mj-lt"/>
              </a:rPr>
              <a:t>Client</a:t>
            </a:r>
            <a:endParaRPr lang="ko-KR" altLang="en-US" sz="1200" b="1">
              <a:latin typeface="+mj-lt"/>
            </a:endParaRPr>
          </a:p>
        </p:txBody>
      </p:sp>
      <p:cxnSp>
        <p:nvCxnSpPr>
          <p:cNvPr id="10" name="직선 화살표 연결선 9">
            <a:extLst>
              <a:ext uri="{FF2B5EF4-FFF2-40B4-BE49-F238E27FC236}">
                <a16:creationId xmlns:a16="http://schemas.microsoft.com/office/drawing/2014/main" id="{7B4833B8-21A0-3567-9792-9198A75A94DF}"/>
              </a:ext>
            </a:extLst>
          </p:cNvPr>
          <p:cNvCxnSpPr>
            <a:cxnSpLocks/>
            <a:stCxn id="8" idx="4"/>
            <a:endCxn id="17" idx="1"/>
          </p:cNvCxnSpPr>
          <p:nvPr/>
        </p:nvCxnSpPr>
        <p:spPr>
          <a:xfrm>
            <a:off x="2378627" y="1323803"/>
            <a:ext cx="1" cy="88880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20C5310-0F23-F10C-5A1B-3400240FA5F4}"/>
              </a:ext>
            </a:extLst>
          </p:cNvPr>
          <p:cNvSpPr txBox="1"/>
          <p:nvPr/>
        </p:nvSpPr>
        <p:spPr>
          <a:xfrm>
            <a:off x="5066440" y="2106178"/>
            <a:ext cx="6434733" cy="1954381"/>
          </a:xfrm>
          <a:prstGeom prst="rect">
            <a:avLst/>
          </a:prstGeom>
          <a:solidFill>
            <a:schemeClr val="tx2">
              <a:lumMod val="50000"/>
            </a:schemeClr>
          </a:solidFill>
        </p:spPr>
        <p:txBody>
          <a:bodyPr wrap="square">
            <a:spAutoFit/>
          </a:bodyPr>
          <a:lstStyle/>
          <a:p>
            <a:r>
              <a:rPr lang="ko-KR" altLang="en-US" sz="1100" b="1">
                <a:solidFill>
                  <a:schemeClr val="bg1"/>
                </a:solidFill>
                <a:latin typeface="+mj-lt"/>
              </a:rPr>
              <a:t>요청 수신</a:t>
            </a:r>
            <a:endParaRPr lang="en-US" altLang="ko-KR" sz="1100" b="1">
              <a:solidFill>
                <a:schemeClr val="bg1"/>
              </a:solidFill>
              <a:latin typeface="+mj-lt"/>
            </a:endParaRPr>
          </a:p>
          <a:p>
            <a:r>
              <a:rPr lang="en-US" altLang="ko-KR" sz="1100">
                <a:solidFill>
                  <a:schemeClr val="bg1">
                    <a:lumMod val="65000"/>
                  </a:schemeClr>
                </a:solidFill>
                <a:latin typeface="+mj-lt"/>
              </a:rPr>
              <a:t>WAS(</a:t>
            </a:r>
            <a:r>
              <a:rPr lang="ko-KR" altLang="en-US" sz="1100">
                <a:solidFill>
                  <a:schemeClr val="bg1">
                    <a:lumMod val="65000"/>
                  </a:schemeClr>
                </a:solidFill>
                <a:latin typeface="+mj-lt"/>
              </a:rPr>
              <a:t>예</a:t>
            </a:r>
            <a:r>
              <a:rPr lang="en-US" altLang="ko-KR" sz="1100">
                <a:solidFill>
                  <a:schemeClr val="bg1">
                    <a:lumMod val="65000"/>
                  </a:schemeClr>
                </a:solidFill>
                <a:latin typeface="+mj-lt"/>
              </a:rPr>
              <a:t>: Tomcat, Jetty, JBoss </a:t>
            </a:r>
            <a:r>
              <a:rPr lang="ko-KR" altLang="en-US" sz="1100">
                <a:solidFill>
                  <a:schemeClr val="bg1">
                    <a:lumMod val="65000"/>
                  </a:schemeClr>
                </a:solidFill>
                <a:latin typeface="+mj-lt"/>
              </a:rPr>
              <a:t>등</a:t>
            </a:r>
            <a:r>
              <a:rPr lang="en-US" altLang="ko-KR" sz="1100">
                <a:solidFill>
                  <a:schemeClr val="bg1">
                    <a:lumMod val="65000"/>
                  </a:schemeClr>
                </a:solidFill>
                <a:latin typeface="+mj-lt"/>
              </a:rPr>
              <a:t>)</a:t>
            </a:r>
            <a:r>
              <a:rPr lang="ko-KR" altLang="en-US" sz="1100">
                <a:solidFill>
                  <a:schemeClr val="bg1">
                    <a:lumMod val="65000"/>
                  </a:schemeClr>
                </a:solidFill>
                <a:latin typeface="+mj-lt"/>
              </a:rPr>
              <a:t>가 포트 </a:t>
            </a:r>
            <a:r>
              <a:rPr lang="en-US" altLang="ko-KR" sz="1100">
                <a:solidFill>
                  <a:schemeClr val="bg1">
                    <a:lumMod val="65000"/>
                  </a:schemeClr>
                </a:solidFill>
                <a:latin typeface="+mj-lt"/>
              </a:rPr>
              <a:t>8080</a:t>
            </a:r>
            <a:r>
              <a:rPr lang="ko-KR" altLang="en-US" sz="1100">
                <a:solidFill>
                  <a:schemeClr val="bg1">
                    <a:lumMod val="65000"/>
                  </a:schemeClr>
                </a:solidFill>
                <a:latin typeface="+mj-lt"/>
              </a:rPr>
              <a:t>에서 들어오는 요청을 수신한다</a:t>
            </a:r>
            <a:endParaRPr lang="en-US" altLang="ko-KR" sz="1100">
              <a:solidFill>
                <a:schemeClr val="bg1">
                  <a:lumMod val="65000"/>
                </a:schemeClr>
              </a:solidFill>
              <a:latin typeface="+mj-lt"/>
            </a:endParaRPr>
          </a:p>
          <a:p>
            <a:endParaRPr lang="en-US" altLang="ko-KR" sz="1100">
              <a:solidFill>
                <a:schemeClr val="bg1"/>
              </a:solidFill>
              <a:latin typeface="+mj-lt"/>
            </a:endParaRPr>
          </a:p>
          <a:p>
            <a:r>
              <a:rPr lang="en-US" altLang="ko-KR" sz="1100" b="1">
                <a:solidFill>
                  <a:schemeClr val="bg1"/>
                </a:solidFill>
                <a:latin typeface="+mj-lt"/>
              </a:rPr>
              <a:t>HTTP </a:t>
            </a:r>
            <a:r>
              <a:rPr lang="ko-KR" altLang="en-US" sz="1100" b="1">
                <a:solidFill>
                  <a:schemeClr val="bg1"/>
                </a:solidFill>
                <a:latin typeface="+mj-lt"/>
              </a:rPr>
              <a:t>요청 파싱</a:t>
            </a:r>
            <a:endParaRPr lang="en-US" altLang="ko-KR" sz="1100" b="1">
              <a:solidFill>
                <a:schemeClr val="bg1"/>
              </a:solidFill>
              <a:latin typeface="+mj-lt"/>
            </a:endParaRPr>
          </a:p>
          <a:p>
            <a:r>
              <a:rPr lang="en-US" altLang="ko-KR" sz="1100">
                <a:solidFill>
                  <a:schemeClr val="bg1">
                    <a:lumMod val="65000"/>
                  </a:schemeClr>
                </a:solidFill>
                <a:latin typeface="+mj-lt"/>
              </a:rPr>
              <a:t>WAS</a:t>
            </a:r>
            <a:r>
              <a:rPr lang="ko-KR" altLang="en-US" sz="1100">
                <a:solidFill>
                  <a:schemeClr val="bg1">
                    <a:lumMod val="65000"/>
                  </a:schemeClr>
                </a:solidFill>
                <a:latin typeface="+mj-lt"/>
              </a:rPr>
              <a:t>는 </a:t>
            </a:r>
            <a:r>
              <a:rPr lang="en-US" altLang="ko-KR" sz="1100">
                <a:solidFill>
                  <a:schemeClr val="bg1">
                    <a:lumMod val="65000"/>
                  </a:schemeClr>
                </a:solidFill>
                <a:latin typeface="+mj-lt"/>
              </a:rPr>
              <a:t>HTTP </a:t>
            </a:r>
            <a:r>
              <a:rPr lang="ko-KR" altLang="en-US" sz="1100">
                <a:solidFill>
                  <a:schemeClr val="bg1">
                    <a:lumMod val="65000"/>
                  </a:schemeClr>
                </a:solidFill>
                <a:latin typeface="+mj-lt"/>
              </a:rPr>
              <a:t>요청을 파싱하여 요청 메서드</a:t>
            </a:r>
            <a:r>
              <a:rPr lang="en-US" altLang="ko-KR" sz="1100">
                <a:solidFill>
                  <a:schemeClr val="bg1">
                    <a:lumMod val="65000"/>
                  </a:schemeClr>
                </a:solidFill>
                <a:latin typeface="+mj-lt"/>
              </a:rPr>
              <a:t>(GET), </a:t>
            </a:r>
            <a:r>
              <a:rPr lang="ko-KR" altLang="en-US" sz="1100">
                <a:solidFill>
                  <a:schemeClr val="bg1">
                    <a:lumMod val="65000"/>
                  </a:schemeClr>
                </a:solidFill>
                <a:latin typeface="+mj-lt"/>
              </a:rPr>
              <a:t>요청 </a:t>
            </a:r>
            <a:r>
              <a:rPr lang="en-US" altLang="ko-KR" sz="1100">
                <a:solidFill>
                  <a:schemeClr val="bg1">
                    <a:lumMod val="65000"/>
                  </a:schemeClr>
                </a:solidFill>
                <a:latin typeface="+mj-lt"/>
              </a:rPr>
              <a:t>URL(/hello), </a:t>
            </a:r>
            <a:r>
              <a:rPr lang="ko-KR" altLang="en-US" sz="1100">
                <a:solidFill>
                  <a:schemeClr val="bg1">
                    <a:lumMod val="65000"/>
                  </a:schemeClr>
                </a:solidFill>
                <a:latin typeface="+mj-lt"/>
              </a:rPr>
              <a:t>헤더 정보</a:t>
            </a:r>
            <a:r>
              <a:rPr lang="en-US" altLang="ko-KR" sz="1100">
                <a:solidFill>
                  <a:schemeClr val="bg1">
                    <a:lumMod val="65000"/>
                  </a:schemeClr>
                </a:solidFill>
                <a:latin typeface="+mj-lt"/>
              </a:rPr>
              <a:t>,</a:t>
            </a:r>
            <a:r>
              <a:rPr lang="ko-KR" altLang="en-US" sz="1100">
                <a:solidFill>
                  <a:schemeClr val="bg1">
                    <a:lumMod val="65000"/>
                  </a:schemeClr>
                </a:solidFill>
                <a:latin typeface="+mj-lt"/>
              </a:rPr>
              <a:t> 본문 등을 분석한다</a:t>
            </a:r>
            <a:endParaRPr lang="en-US" altLang="ko-KR" sz="1100">
              <a:solidFill>
                <a:schemeClr val="bg1">
                  <a:lumMod val="65000"/>
                </a:schemeClr>
              </a:solidFill>
              <a:latin typeface="+mj-lt"/>
            </a:endParaRPr>
          </a:p>
          <a:p>
            <a:endParaRPr lang="en-US" altLang="ko-KR" sz="1100">
              <a:solidFill>
                <a:schemeClr val="bg1"/>
              </a:solidFill>
              <a:latin typeface="+mj-lt"/>
            </a:endParaRPr>
          </a:p>
          <a:p>
            <a:r>
              <a:rPr lang="ko-KR" altLang="en-US" sz="1100" b="1">
                <a:solidFill>
                  <a:schemeClr val="bg1"/>
                </a:solidFill>
                <a:latin typeface="+mj-lt"/>
              </a:rPr>
              <a:t>서블릿 매핑</a:t>
            </a:r>
            <a:endParaRPr lang="en-US" altLang="ko-KR" sz="1100" b="1">
              <a:solidFill>
                <a:schemeClr val="bg1"/>
              </a:solidFill>
              <a:latin typeface="+mj-lt"/>
            </a:endParaRPr>
          </a:p>
          <a:p>
            <a:r>
              <a:rPr lang="ko-KR" altLang="en-US" sz="1100">
                <a:solidFill>
                  <a:schemeClr val="bg1">
                    <a:lumMod val="65000"/>
                  </a:schemeClr>
                </a:solidFill>
                <a:latin typeface="+mj-lt"/>
              </a:rPr>
              <a:t>요청 </a:t>
            </a:r>
            <a:r>
              <a:rPr lang="en-US" altLang="ko-KR" sz="1100">
                <a:solidFill>
                  <a:schemeClr val="bg1">
                    <a:lumMod val="65000"/>
                  </a:schemeClr>
                </a:solidFill>
                <a:latin typeface="+mj-lt"/>
              </a:rPr>
              <a:t>URL /hello</a:t>
            </a:r>
            <a:r>
              <a:rPr lang="ko-KR" altLang="en-US" sz="1100">
                <a:solidFill>
                  <a:schemeClr val="bg1">
                    <a:lumMod val="65000"/>
                  </a:schemeClr>
                </a:solidFill>
                <a:latin typeface="+mj-lt"/>
              </a:rPr>
              <a:t>가 어떤 서블릿</a:t>
            </a:r>
            <a:r>
              <a:rPr lang="en-US" altLang="ko-KR" sz="1100">
                <a:solidFill>
                  <a:schemeClr val="bg1">
                    <a:lumMod val="65000"/>
                  </a:schemeClr>
                </a:solidFill>
                <a:latin typeface="+mj-lt"/>
              </a:rPr>
              <a:t>(Servlet)</a:t>
            </a:r>
            <a:r>
              <a:rPr lang="ko-KR" altLang="en-US" sz="1100">
                <a:solidFill>
                  <a:schemeClr val="bg1">
                    <a:lumMod val="65000"/>
                  </a:schemeClr>
                </a:solidFill>
                <a:latin typeface="+mj-lt"/>
              </a:rPr>
              <a:t>에 매핑되어 있는지 찾는다</a:t>
            </a:r>
            <a:endParaRPr lang="en-US" altLang="ko-KR" sz="1100">
              <a:solidFill>
                <a:schemeClr val="bg1">
                  <a:lumMod val="65000"/>
                </a:schemeClr>
              </a:solidFill>
              <a:latin typeface="+mj-lt"/>
            </a:endParaRPr>
          </a:p>
          <a:p>
            <a:endParaRPr lang="en-US" altLang="ko-KR" sz="1100">
              <a:solidFill>
                <a:schemeClr val="bg1">
                  <a:lumMod val="65000"/>
                </a:schemeClr>
              </a:solidFill>
              <a:latin typeface="+mj-lt"/>
            </a:endParaRPr>
          </a:p>
          <a:p>
            <a:r>
              <a:rPr lang="ko-KR" altLang="en-US" sz="1100" b="1">
                <a:solidFill>
                  <a:schemeClr val="bg1"/>
                </a:solidFill>
                <a:latin typeface="+mj-lt"/>
              </a:rPr>
              <a:t>서블릿 실행</a:t>
            </a:r>
            <a:endParaRPr lang="en-US" altLang="ko-KR" sz="1100" b="1">
              <a:solidFill>
                <a:schemeClr val="bg1"/>
              </a:solidFill>
              <a:latin typeface="+mj-lt"/>
            </a:endParaRPr>
          </a:p>
          <a:p>
            <a:r>
              <a:rPr lang="ko-KR" altLang="en-US" sz="1100">
                <a:solidFill>
                  <a:schemeClr val="bg1">
                    <a:lumMod val="65000"/>
                  </a:schemeClr>
                </a:solidFill>
                <a:latin typeface="+mj-lt"/>
              </a:rPr>
              <a:t>매핑된 서블릿이 있으면 </a:t>
            </a:r>
            <a:r>
              <a:rPr lang="en-US" altLang="ko-KR" sz="1100">
                <a:solidFill>
                  <a:schemeClr val="bg1">
                    <a:lumMod val="65000"/>
                  </a:schemeClr>
                </a:solidFill>
                <a:latin typeface="+mj-lt"/>
              </a:rPr>
              <a:t>WAS</a:t>
            </a:r>
            <a:r>
              <a:rPr lang="ko-KR" altLang="en-US" sz="1100">
                <a:solidFill>
                  <a:schemeClr val="bg1">
                    <a:lumMod val="65000"/>
                  </a:schemeClr>
                </a:solidFill>
                <a:latin typeface="+mj-lt"/>
              </a:rPr>
              <a:t>는 해당 서블릿의 </a:t>
            </a:r>
            <a:r>
              <a:rPr lang="en-US" altLang="ko-KR" sz="1100">
                <a:solidFill>
                  <a:schemeClr val="bg1">
                    <a:lumMod val="65000"/>
                  </a:schemeClr>
                </a:solidFill>
                <a:latin typeface="+mj-lt"/>
              </a:rPr>
              <a:t>service </a:t>
            </a:r>
            <a:r>
              <a:rPr lang="ko-KR" altLang="en-US" sz="1100">
                <a:solidFill>
                  <a:schemeClr val="bg1">
                    <a:lumMod val="65000"/>
                  </a:schemeClr>
                </a:solidFill>
                <a:latin typeface="+mj-lt"/>
              </a:rPr>
              <a:t>메서드를 호출한다</a:t>
            </a:r>
            <a:endParaRPr lang="en-US" altLang="ko-KR" sz="1100">
              <a:solidFill>
                <a:schemeClr val="bg1">
                  <a:lumMod val="65000"/>
                </a:schemeClr>
              </a:solidFill>
              <a:latin typeface="+mj-lt"/>
            </a:endParaRPr>
          </a:p>
        </p:txBody>
      </p:sp>
      <p:sp>
        <p:nvSpPr>
          <p:cNvPr id="16" name="TextBox 15">
            <a:extLst>
              <a:ext uri="{FF2B5EF4-FFF2-40B4-BE49-F238E27FC236}">
                <a16:creationId xmlns:a16="http://schemas.microsoft.com/office/drawing/2014/main" id="{F9DD1609-AD30-B78C-3EB2-CD1FB1210CAD}"/>
              </a:ext>
            </a:extLst>
          </p:cNvPr>
          <p:cNvSpPr txBox="1"/>
          <p:nvPr/>
        </p:nvSpPr>
        <p:spPr>
          <a:xfrm>
            <a:off x="1514702" y="1536190"/>
            <a:ext cx="950974" cy="303929"/>
          </a:xfrm>
          <a:prstGeom prst="rect">
            <a:avLst/>
          </a:prstGeom>
          <a:noFill/>
        </p:spPr>
        <p:txBody>
          <a:bodyPr wrap="square">
            <a:spAutoFit/>
          </a:bodyPr>
          <a:lstStyle/>
          <a:p>
            <a:pPr algn="ctr">
              <a:lnSpc>
                <a:spcPct val="150000"/>
              </a:lnSpc>
            </a:pPr>
            <a:r>
              <a:rPr lang="en-US" altLang="ko-KR" sz="1000" b="1">
                <a:latin typeface="+mj-lt"/>
              </a:rPr>
              <a:t>GET</a:t>
            </a:r>
            <a:r>
              <a:rPr lang="ko-KR" altLang="en-US" sz="1000" b="1">
                <a:latin typeface="+mj-lt"/>
              </a:rPr>
              <a:t> </a:t>
            </a:r>
            <a:r>
              <a:rPr lang="en-US" altLang="ko-KR" sz="1000" b="1">
                <a:latin typeface="+mj-lt"/>
              </a:rPr>
              <a:t>/hello</a:t>
            </a:r>
            <a:endParaRPr lang="ko-KR" altLang="en-US" sz="1000" b="1">
              <a:latin typeface="+mj-lt"/>
            </a:endParaRPr>
          </a:p>
        </p:txBody>
      </p:sp>
      <p:sp>
        <p:nvSpPr>
          <p:cNvPr id="23" name="TextBox 22">
            <a:extLst>
              <a:ext uri="{FF2B5EF4-FFF2-40B4-BE49-F238E27FC236}">
                <a16:creationId xmlns:a16="http://schemas.microsoft.com/office/drawing/2014/main" id="{BD437ACB-B0C0-C07B-D6EB-29BB90279636}"/>
              </a:ext>
            </a:extLst>
          </p:cNvPr>
          <p:cNvSpPr txBox="1"/>
          <p:nvPr/>
        </p:nvSpPr>
        <p:spPr>
          <a:xfrm>
            <a:off x="5066439" y="4426195"/>
            <a:ext cx="6434733" cy="579005"/>
          </a:xfrm>
          <a:prstGeom prst="rect">
            <a:avLst/>
          </a:prstGeom>
          <a:solidFill>
            <a:schemeClr val="tx2">
              <a:lumMod val="50000"/>
            </a:schemeClr>
          </a:solidFill>
        </p:spPr>
        <p:txBody>
          <a:bodyPr wrap="square">
            <a:spAutoFit/>
          </a:bodyPr>
          <a:lstStyle/>
          <a:p>
            <a:pPr>
              <a:lnSpc>
                <a:spcPct val="150000"/>
              </a:lnSpc>
            </a:pPr>
            <a:r>
              <a:rPr lang="ko-KR" altLang="en-US" sz="1100" b="1">
                <a:solidFill>
                  <a:schemeClr val="bg1"/>
                </a:solidFill>
                <a:latin typeface="+mj-lt"/>
              </a:rPr>
              <a:t>비즈니스 로직 처리</a:t>
            </a:r>
            <a:endParaRPr lang="en-US" altLang="ko-KR" sz="1100" b="1">
              <a:solidFill>
                <a:schemeClr val="bg1"/>
              </a:solidFill>
              <a:latin typeface="+mj-lt"/>
            </a:endParaRPr>
          </a:p>
          <a:p>
            <a:pPr>
              <a:lnSpc>
                <a:spcPct val="150000"/>
              </a:lnSpc>
            </a:pPr>
            <a:r>
              <a:rPr lang="ko-KR" altLang="en-US" sz="1100">
                <a:solidFill>
                  <a:schemeClr val="bg1">
                    <a:lumMod val="75000"/>
                  </a:schemeClr>
                </a:solidFill>
                <a:latin typeface="+mj-lt"/>
              </a:rPr>
              <a:t>서블릿은 필요한 비즈니스 로직을 수행하고</a:t>
            </a:r>
            <a:r>
              <a:rPr lang="en-US" altLang="ko-KR" sz="1100">
                <a:solidFill>
                  <a:schemeClr val="bg1">
                    <a:lumMod val="75000"/>
                  </a:schemeClr>
                </a:solidFill>
                <a:latin typeface="+mj-lt"/>
              </a:rPr>
              <a:t> </a:t>
            </a:r>
            <a:r>
              <a:rPr lang="ko-KR" altLang="en-US" sz="1100">
                <a:solidFill>
                  <a:schemeClr val="bg1">
                    <a:lumMod val="75000"/>
                  </a:schemeClr>
                </a:solidFill>
                <a:latin typeface="+mj-lt"/>
              </a:rPr>
              <a:t>결과를 생성한다</a:t>
            </a:r>
            <a:endParaRPr lang="en-US" altLang="ko-KR" sz="1100">
              <a:solidFill>
                <a:schemeClr val="bg1">
                  <a:lumMod val="75000"/>
                </a:schemeClr>
              </a:solidFill>
              <a:latin typeface="+mj-lt"/>
            </a:endParaRPr>
          </a:p>
        </p:txBody>
      </p:sp>
      <p:sp>
        <p:nvSpPr>
          <p:cNvPr id="31" name="TextBox 30">
            <a:extLst>
              <a:ext uri="{FF2B5EF4-FFF2-40B4-BE49-F238E27FC236}">
                <a16:creationId xmlns:a16="http://schemas.microsoft.com/office/drawing/2014/main" id="{AB6A8A1A-9F2A-6BB3-20A0-4C1A9FF99DCE}"/>
              </a:ext>
            </a:extLst>
          </p:cNvPr>
          <p:cNvSpPr txBox="1"/>
          <p:nvPr/>
        </p:nvSpPr>
        <p:spPr>
          <a:xfrm>
            <a:off x="5066440" y="5370836"/>
            <a:ext cx="6434733" cy="938719"/>
          </a:xfrm>
          <a:prstGeom prst="rect">
            <a:avLst/>
          </a:prstGeom>
          <a:solidFill>
            <a:schemeClr val="tx2">
              <a:lumMod val="50000"/>
            </a:schemeClr>
          </a:solidFill>
        </p:spPr>
        <p:txBody>
          <a:bodyPr wrap="square">
            <a:spAutoFit/>
          </a:bodyPr>
          <a:lstStyle/>
          <a:p>
            <a:r>
              <a:rPr lang="ko-KR" altLang="en-US" sz="1100" b="1">
                <a:solidFill>
                  <a:schemeClr val="bg1"/>
                </a:solidFill>
                <a:latin typeface="+mj-lt"/>
              </a:rPr>
              <a:t>응답 전송</a:t>
            </a:r>
            <a:endParaRPr lang="en-US" altLang="ko-KR" sz="1100" b="1">
              <a:solidFill>
                <a:schemeClr val="bg1"/>
              </a:solidFill>
              <a:latin typeface="+mj-lt"/>
            </a:endParaRPr>
          </a:p>
          <a:p>
            <a:r>
              <a:rPr lang="ko-KR" altLang="en-US" sz="1100">
                <a:solidFill>
                  <a:schemeClr val="bg1">
                    <a:lumMod val="65000"/>
                  </a:schemeClr>
                </a:solidFill>
                <a:latin typeface="+mj-lt"/>
              </a:rPr>
              <a:t>생성된 응답은 </a:t>
            </a:r>
            <a:r>
              <a:rPr lang="en-US" altLang="ko-KR" sz="1100">
                <a:solidFill>
                  <a:schemeClr val="bg1">
                    <a:lumMod val="65000"/>
                  </a:schemeClr>
                </a:solidFill>
                <a:latin typeface="+mj-lt"/>
              </a:rPr>
              <a:t>WAS</a:t>
            </a:r>
            <a:r>
              <a:rPr lang="ko-KR" altLang="en-US" sz="1100">
                <a:solidFill>
                  <a:schemeClr val="bg1">
                    <a:lumMod val="65000"/>
                  </a:schemeClr>
                </a:solidFill>
                <a:latin typeface="+mj-lt"/>
              </a:rPr>
              <a:t>를 통해 클라이언트로 전송된다</a:t>
            </a:r>
            <a:endParaRPr lang="en-US" altLang="ko-KR" sz="1100">
              <a:solidFill>
                <a:schemeClr val="bg1">
                  <a:lumMod val="65000"/>
                </a:schemeClr>
              </a:solidFill>
              <a:latin typeface="+mj-lt"/>
            </a:endParaRPr>
          </a:p>
          <a:p>
            <a:endParaRPr lang="en-US" altLang="ko-KR" sz="1100" b="1">
              <a:solidFill>
                <a:schemeClr val="bg1">
                  <a:lumMod val="65000"/>
                </a:schemeClr>
              </a:solidFill>
              <a:latin typeface="+mj-lt"/>
            </a:endParaRPr>
          </a:p>
          <a:p>
            <a:r>
              <a:rPr lang="ko-KR" altLang="en-US" sz="1100" b="1">
                <a:solidFill>
                  <a:schemeClr val="bg1"/>
                </a:solidFill>
                <a:latin typeface="+mj-lt"/>
              </a:rPr>
              <a:t>클라이언트 수신 및 렌더링</a:t>
            </a:r>
            <a:endParaRPr lang="en-US" altLang="ko-KR" sz="1100" b="1">
              <a:solidFill>
                <a:schemeClr val="bg1"/>
              </a:solidFill>
              <a:latin typeface="+mj-lt"/>
            </a:endParaRPr>
          </a:p>
          <a:p>
            <a:r>
              <a:rPr lang="ko-KR" altLang="en-US" sz="1100">
                <a:solidFill>
                  <a:schemeClr val="bg1">
                    <a:lumMod val="65000"/>
                  </a:schemeClr>
                </a:solidFill>
                <a:latin typeface="+mj-lt"/>
              </a:rPr>
              <a:t>클라이언트는 응답을 수신하고</a:t>
            </a:r>
            <a:r>
              <a:rPr lang="en-US" altLang="ko-KR" sz="1100">
                <a:solidFill>
                  <a:schemeClr val="bg1">
                    <a:lumMod val="65000"/>
                  </a:schemeClr>
                </a:solidFill>
                <a:latin typeface="+mj-lt"/>
              </a:rPr>
              <a:t>, </a:t>
            </a:r>
            <a:r>
              <a:rPr lang="ko-KR" altLang="en-US" sz="1100">
                <a:solidFill>
                  <a:schemeClr val="bg1">
                    <a:lumMod val="65000"/>
                  </a:schemeClr>
                </a:solidFill>
                <a:latin typeface="+mj-lt"/>
              </a:rPr>
              <a:t>브라우저는 </a:t>
            </a:r>
            <a:r>
              <a:rPr lang="en-US" altLang="ko-KR" sz="1100">
                <a:solidFill>
                  <a:schemeClr val="bg1">
                    <a:lumMod val="65000"/>
                  </a:schemeClr>
                </a:solidFill>
                <a:latin typeface="+mj-lt"/>
              </a:rPr>
              <a:t>HTML</a:t>
            </a:r>
            <a:r>
              <a:rPr lang="ko-KR" altLang="en-US" sz="1100">
                <a:solidFill>
                  <a:schemeClr val="bg1">
                    <a:lumMod val="65000"/>
                  </a:schemeClr>
                </a:solidFill>
                <a:latin typeface="+mj-lt"/>
              </a:rPr>
              <a:t>을 렌더링하여 사용자에게 표시한다</a:t>
            </a:r>
            <a:endParaRPr lang="en-US" altLang="ko-KR" sz="1100">
              <a:solidFill>
                <a:schemeClr val="bg1">
                  <a:lumMod val="65000"/>
                </a:schemeClr>
              </a:solidFill>
              <a:latin typeface="+mj-lt"/>
            </a:endParaRPr>
          </a:p>
        </p:txBody>
      </p:sp>
      <p:sp>
        <p:nvSpPr>
          <p:cNvPr id="34" name="오른쪽 화살표[R] 33">
            <a:extLst>
              <a:ext uri="{FF2B5EF4-FFF2-40B4-BE49-F238E27FC236}">
                <a16:creationId xmlns:a16="http://schemas.microsoft.com/office/drawing/2014/main" id="{04D88659-1DB7-43C5-6645-61BF3662F517}"/>
              </a:ext>
            </a:extLst>
          </p:cNvPr>
          <p:cNvSpPr/>
          <p:nvPr/>
        </p:nvSpPr>
        <p:spPr>
          <a:xfrm>
            <a:off x="4127668" y="3426857"/>
            <a:ext cx="457200" cy="241540"/>
          </a:xfrm>
          <a:prstGeom prst="rightArrow">
            <a:avLst/>
          </a:prstGeom>
        </p:spPr>
        <p:style>
          <a:lnRef idx="0">
            <a:schemeClr val="dk1"/>
          </a:lnRef>
          <a:fillRef idx="3">
            <a:schemeClr val="dk1"/>
          </a:fillRef>
          <a:effectRef idx="3">
            <a:schemeClr val="dk1"/>
          </a:effectRef>
          <a:fontRef idx="minor">
            <a:schemeClr val="lt1"/>
          </a:fontRef>
        </p:style>
        <p:txBody>
          <a:bodyPr rtlCol="0" anchor="ctr"/>
          <a:lstStyle/>
          <a:p>
            <a:pPr algn="ctr"/>
            <a:endParaRPr kumimoji="1" lang="ko-KR" altLang="en-US">
              <a:latin typeface="+mj-lt"/>
            </a:endParaRPr>
          </a:p>
        </p:txBody>
      </p:sp>
      <p:sp>
        <p:nvSpPr>
          <p:cNvPr id="35" name="오른쪽 화살표[R] 34">
            <a:extLst>
              <a:ext uri="{FF2B5EF4-FFF2-40B4-BE49-F238E27FC236}">
                <a16:creationId xmlns:a16="http://schemas.microsoft.com/office/drawing/2014/main" id="{D5B26A18-1240-A165-D33E-72BBEFE64D85}"/>
              </a:ext>
            </a:extLst>
          </p:cNvPr>
          <p:cNvSpPr/>
          <p:nvPr/>
        </p:nvSpPr>
        <p:spPr>
          <a:xfrm>
            <a:off x="4160522" y="4612010"/>
            <a:ext cx="457200" cy="241540"/>
          </a:xfrm>
          <a:prstGeom prst="rightArrow">
            <a:avLst/>
          </a:prstGeom>
        </p:spPr>
        <p:style>
          <a:lnRef idx="0">
            <a:schemeClr val="dk1"/>
          </a:lnRef>
          <a:fillRef idx="3">
            <a:schemeClr val="dk1"/>
          </a:fillRef>
          <a:effectRef idx="3">
            <a:schemeClr val="dk1"/>
          </a:effectRef>
          <a:fontRef idx="minor">
            <a:schemeClr val="lt1"/>
          </a:fontRef>
        </p:style>
        <p:txBody>
          <a:bodyPr rtlCol="0" anchor="ctr"/>
          <a:lstStyle/>
          <a:p>
            <a:pPr algn="ctr"/>
            <a:endParaRPr kumimoji="1" lang="ko-KR" altLang="en-US">
              <a:latin typeface="+mj-lt"/>
            </a:endParaRPr>
          </a:p>
        </p:txBody>
      </p:sp>
      <p:sp>
        <p:nvSpPr>
          <p:cNvPr id="36" name="오른쪽 화살표[R] 35">
            <a:extLst>
              <a:ext uri="{FF2B5EF4-FFF2-40B4-BE49-F238E27FC236}">
                <a16:creationId xmlns:a16="http://schemas.microsoft.com/office/drawing/2014/main" id="{DC1F7C3C-9A35-5AB6-EDFF-D0316AA51A23}"/>
              </a:ext>
            </a:extLst>
          </p:cNvPr>
          <p:cNvSpPr/>
          <p:nvPr/>
        </p:nvSpPr>
        <p:spPr>
          <a:xfrm>
            <a:off x="4127668" y="5719883"/>
            <a:ext cx="457200" cy="241540"/>
          </a:xfrm>
          <a:prstGeom prst="rightArrow">
            <a:avLst/>
          </a:prstGeom>
        </p:spPr>
        <p:style>
          <a:lnRef idx="0">
            <a:schemeClr val="dk1"/>
          </a:lnRef>
          <a:fillRef idx="3">
            <a:schemeClr val="dk1"/>
          </a:fillRef>
          <a:effectRef idx="3">
            <a:schemeClr val="dk1"/>
          </a:effectRef>
          <a:fontRef idx="minor">
            <a:schemeClr val="lt1"/>
          </a:fontRef>
        </p:style>
        <p:txBody>
          <a:bodyPr rtlCol="0" anchor="ctr"/>
          <a:lstStyle/>
          <a:p>
            <a:pPr algn="ctr"/>
            <a:endParaRPr kumimoji="1" lang="ko-KR" altLang="en-US">
              <a:latin typeface="+mj-lt"/>
            </a:endParaRPr>
          </a:p>
        </p:txBody>
      </p:sp>
      <p:sp>
        <p:nvSpPr>
          <p:cNvPr id="37" name="오른쪽 화살표[R] 36">
            <a:extLst>
              <a:ext uri="{FF2B5EF4-FFF2-40B4-BE49-F238E27FC236}">
                <a16:creationId xmlns:a16="http://schemas.microsoft.com/office/drawing/2014/main" id="{3A6DC91F-6BE1-BC0E-E767-9CC14D4C2863}"/>
              </a:ext>
            </a:extLst>
          </p:cNvPr>
          <p:cNvSpPr/>
          <p:nvPr/>
        </p:nvSpPr>
        <p:spPr>
          <a:xfrm>
            <a:off x="2900410" y="955750"/>
            <a:ext cx="457200" cy="241540"/>
          </a:xfrm>
          <a:prstGeom prst="rightArrow">
            <a:avLst/>
          </a:prstGeom>
        </p:spPr>
        <p:style>
          <a:lnRef idx="0">
            <a:schemeClr val="dk1"/>
          </a:lnRef>
          <a:fillRef idx="3">
            <a:schemeClr val="dk1"/>
          </a:fillRef>
          <a:effectRef idx="3">
            <a:schemeClr val="dk1"/>
          </a:effectRef>
          <a:fontRef idx="minor">
            <a:schemeClr val="lt1"/>
          </a:fontRef>
        </p:style>
        <p:txBody>
          <a:bodyPr rtlCol="0" anchor="ctr"/>
          <a:lstStyle/>
          <a:p>
            <a:pPr algn="ctr"/>
            <a:endParaRPr kumimoji="1" lang="ko-KR" altLang="en-US">
              <a:latin typeface="+mj-lt"/>
            </a:endParaRPr>
          </a:p>
        </p:txBody>
      </p:sp>
      <p:sp>
        <p:nvSpPr>
          <p:cNvPr id="39" name="TextBox 38">
            <a:extLst>
              <a:ext uri="{FF2B5EF4-FFF2-40B4-BE49-F238E27FC236}">
                <a16:creationId xmlns:a16="http://schemas.microsoft.com/office/drawing/2014/main" id="{27524854-2142-8D23-F89D-56348590BDCB}"/>
              </a:ext>
            </a:extLst>
          </p:cNvPr>
          <p:cNvSpPr txBox="1"/>
          <p:nvPr/>
        </p:nvSpPr>
        <p:spPr>
          <a:xfrm>
            <a:off x="3571747" y="1458799"/>
            <a:ext cx="7929423" cy="430887"/>
          </a:xfrm>
          <a:prstGeom prst="rect">
            <a:avLst/>
          </a:prstGeom>
          <a:solidFill>
            <a:schemeClr val="tx2">
              <a:lumMod val="50000"/>
            </a:schemeClr>
          </a:solidFill>
        </p:spPr>
        <p:txBody>
          <a:bodyPr wrap="square">
            <a:spAutoFit/>
          </a:bodyPr>
          <a:lstStyle/>
          <a:p>
            <a:r>
              <a:rPr lang="ko-KR" altLang="en-US" sz="1100" b="1">
                <a:solidFill>
                  <a:schemeClr val="bg1"/>
                </a:solidFill>
                <a:latin typeface="+mj-lt"/>
              </a:rPr>
              <a:t>네트워크 레이어</a:t>
            </a:r>
            <a:endParaRPr lang="en-US" altLang="ko-KR" sz="1100">
              <a:solidFill>
                <a:schemeClr val="bg1"/>
              </a:solidFill>
              <a:latin typeface="+mj-lt"/>
            </a:endParaRPr>
          </a:p>
          <a:p>
            <a:r>
              <a:rPr lang="ko-KR" altLang="en-US" sz="1100">
                <a:solidFill>
                  <a:schemeClr val="bg1">
                    <a:lumMod val="65000"/>
                  </a:schemeClr>
                </a:solidFill>
                <a:latin typeface="+mj-lt"/>
              </a:rPr>
              <a:t>요청이 네트워크를 통해 서버로 전달되며 </a:t>
            </a:r>
            <a:r>
              <a:rPr lang="en-US" altLang="ko-KR" sz="1100">
                <a:solidFill>
                  <a:schemeClr val="bg1">
                    <a:lumMod val="65000"/>
                  </a:schemeClr>
                </a:solidFill>
                <a:latin typeface="+mj-lt"/>
              </a:rPr>
              <a:t>DNS(Domain Name System)</a:t>
            </a:r>
            <a:r>
              <a:rPr lang="ko-KR" altLang="en-US" sz="1100">
                <a:solidFill>
                  <a:schemeClr val="bg1">
                    <a:lumMod val="65000"/>
                  </a:schemeClr>
                </a:solidFill>
                <a:latin typeface="+mj-lt"/>
              </a:rPr>
              <a:t>를 통해 </a:t>
            </a:r>
            <a:r>
              <a:rPr lang="en-US" altLang="ko-KR" sz="1100">
                <a:solidFill>
                  <a:schemeClr val="bg1">
                    <a:lumMod val="65000"/>
                  </a:schemeClr>
                </a:solidFill>
                <a:latin typeface="+mj-lt"/>
              </a:rPr>
              <a:t>localhost</a:t>
            </a:r>
            <a:r>
              <a:rPr lang="ko-KR" altLang="en-US" sz="1100">
                <a:solidFill>
                  <a:schemeClr val="bg1">
                    <a:lumMod val="65000"/>
                  </a:schemeClr>
                </a:solidFill>
                <a:latin typeface="+mj-lt"/>
              </a:rPr>
              <a:t>가 </a:t>
            </a:r>
            <a:r>
              <a:rPr lang="en-US" altLang="ko-KR" sz="1100">
                <a:solidFill>
                  <a:schemeClr val="bg1">
                    <a:lumMod val="65000"/>
                  </a:schemeClr>
                </a:solidFill>
                <a:latin typeface="+mj-lt"/>
              </a:rPr>
              <a:t>IP </a:t>
            </a:r>
            <a:r>
              <a:rPr lang="ko-KR" altLang="en-US" sz="1100">
                <a:solidFill>
                  <a:schemeClr val="bg1">
                    <a:lumMod val="65000"/>
                  </a:schemeClr>
                </a:solidFill>
                <a:latin typeface="+mj-lt"/>
              </a:rPr>
              <a:t>주소 </a:t>
            </a:r>
            <a:r>
              <a:rPr lang="en-US" altLang="ko-KR" sz="1100">
                <a:solidFill>
                  <a:schemeClr val="bg1">
                    <a:lumMod val="65000"/>
                  </a:schemeClr>
                </a:solidFill>
                <a:latin typeface="+mj-lt"/>
              </a:rPr>
              <a:t>127.0.0.1</a:t>
            </a:r>
            <a:r>
              <a:rPr lang="ko-KR" altLang="en-US" sz="1100">
                <a:solidFill>
                  <a:schemeClr val="bg1">
                    <a:lumMod val="65000"/>
                  </a:schemeClr>
                </a:solidFill>
                <a:latin typeface="+mj-lt"/>
              </a:rPr>
              <a:t>로 변환된다</a:t>
            </a:r>
            <a:endParaRPr lang="en-US" altLang="ko-KR" sz="1100">
              <a:solidFill>
                <a:schemeClr val="bg1">
                  <a:lumMod val="65000"/>
                </a:schemeClr>
              </a:solidFill>
              <a:latin typeface="+mj-lt"/>
            </a:endParaRPr>
          </a:p>
        </p:txBody>
      </p:sp>
      <p:sp>
        <p:nvSpPr>
          <p:cNvPr id="40" name="오른쪽 화살표[R] 39">
            <a:extLst>
              <a:ext uri="{FF2B5EF4-FFF2-40B4-BE49-F238E27FC236}">
                <a16:creationId xmlns:a16="http://schemas.microsoft.com/office/drawing/2014/main" id="{F811B33C-85B0-B93F-9EC9-CA67BC7D2F2A}"/>
              </a:ext>
            </a:extLst>
          </p:cNvPr>
          <p:cNvSpPr/>
          <p:nvPr/>
        </p:nvSpPr>
        <p:spPr>
          <a:xfrm>
            <a:off x="2914094" y="1577858"/>
            <a:ext cx="457200" cy="241540"/>
          </a:xfrm>
          <a:prstGeom prst="rightArrow">
            <a:avLst/>
          </a:prstGeom>
        </p:spPr>
        <p:style>
          <a:lnRef idx="0">
            <a:schemeClr val="dk1"/>
          </a:lnRef>
          <a:fillRef idx="3">
            <a:schemeClr val="dk1"/>
          </a:fillRef>
          <a:effectRef idx="3">
            <a:schemeClr val="dk1"/>
          </a:effectRef>
          <a:fontRef idx="minor">
            <a:schemeClr val="lt1"/>
          </a:fontRef>
        </p:style>
        <p:txBody>
          <a:bodyPr rtlCol="0" anchor="ctr"/>
          <a:lstStyle/>
          <a:p>
            <a:pPr algn="ctr"/>
            <a:endParaRPr kumimoji="1" lang="ko-KR" altLang="en-US">
              <a:latin typeface="+mj-lt"/>
            </a:endParaRPr>
          </a:p>
        </p:txBody>
      </p:sp>
      <p:cxnSp>
        <p:nvCxnSpPr>
          <p:cNvPr id="43" name="직선 화살표 연결선 42">
            <a:extLst>
              <a:ext uri="{FF2B5EF4-FFF2-40B4-BE49-F238E27FC236}">
                <a16:creationId xmlns:a16="http://schemas.microsoft.com/office/drawing/2014/main" id="{EBD3F9E9-93FB-0D8A-90B3-2B264A0C5B64}"/>
              </a:ext>
            </a:extLst>
          </p:cNvPr>
          <p:cNvCxnSpPr>
            <a:cxnSpLocks/>
            <a:stCxn id="2" idx="2"/>
            <a:endCxn id="20" idx="0"/>
          </p:cNvCxnSpPr>
          <p:nvPr/>
        </p:nvCxnSpPr>
        <p:spPr>
          <a:xfrm flipH="1">
            <a:off x="2378626" y="4059551"/>
            <a:ext cx="1" cy="46834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직선 화살표 연결선 45">
            <a:extLst>
              <a:ext uri="{FF2B5EF4-FFF2-40B4-BE49-F238E27FC236}">
                <a16:creationId xmlns:a16="http://schemas.microsoft.com/office/drawing/2014/main" id="{414CBBBD-F25C-CDE1-B24F-3D7180BB3787}"/>
              </a:ext>
            </a:extLst>
          </p:cNvPr>
          <p:cNvCxnSpPr>
            <a:cxnSpLocks/>
            <a:stCxn id="20" idx="2"/>
            <a:endCxn id="3" idx="0"/>
          </p:cNvCxnSpPr>
          <p:nvPr/>
        </p:nvCxnSpPr>
        <p:spPr>
          <a:xfrm>
            <a:off x="2378626" y="4975594"/>
            <a:ext cx="1" cy="39423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꺾인 연결선[E] 51">
            <a:extLst>
              <a:ext uri="{FF2B5EF4-FFF2-40B4-BE49-F238E27FC236}">
                <a16:creationId xmlns:a16="http://schemas.microsoft.com/office/drawing/2014/main" id="{83EA1D00-7339-A0C9-365F-E358850FF0B9}"/>
              </a:ext>
            </a:extLst>
          </p:cNvPr>
          <p:cNvCxnSpPr>
            <a:cxnSpLocks/>
            <a:stCxn id="3" idx="1"/>
            <a:endCxn id="9" idx="1"/>
          </p:cNvCxnSpPr>
          <p:nvPr/>
        </p:nvCxnSpPr>
        <p:spPr>
          <a:xfrm rot="10800000" flipH="1">
            <a:off x="1078302" y="1004486"/>
            <a:ext cx="998799" cy="4834703"/>
          </a:xfrm>
          <a:prstGeom prst="bentConnector3">
            <a:avLst>
              <a:gd name="adj1" fmla="val -22887"/>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5" name="직사각형 54">
            <a:extLst>
              <a:ext uri="{FF2B5EF4-FFF2-40B4-BE49-F238E27FC236}">
                <a16:creationId xmlns:a16="http://schemas.microsoft.com/office/drawing/2014/main" id="{62D1A9CD-BAA0-BCF1-3BD6-D8E97FADAEA2}"/>
              </a:ext>
            </a:extLst>
          </p:cNvPr>
          <p:cNvSpPr/>
          <p:nvPr/>
        </p:nvSpPr>
        <p:spPr>
          <a:xfrm>
            <a:off x="1656179" y="2282237"/>
            <a:ext cx="1456040" cy="276999"/>
          </a:xfrm>
          <a:prstGeom prst="rect">
            <a:avLst/>
          </a:prstGeom>
        </p:spPr>
        <p:txBody>
          <a:bodyPr wrap="none">
            <a:spAutoFit/>
          </a:bodyPr>
          <a:lstStyle/>
          <a:p>
            <a:r>
              <a:rPr lang="en-US" altLang="ko-KR" sz="1200" b="1">
                <a:latin typeface="+mj-lt"/>
              </a:rPr>
              <a:t>Servlet Container</a:t>
            </a:r>
            <a:endParaRPr lang="ko-KR" altLang="en-US" sz="1200" b="1">
              <a:latin typeface="+mj-lt"/>
            </a:endParaRPr>
          </a:p>
        </p:txBody>
      </p:sp>
    </p:spTree>
    <p:extLst>
      <p:ext uri="{BB962C8B-B14F-4D97-AF65-F5344CB8AC3E}">
        <p14:creationId xmlns:p14="http://schemas.microsoft.com/office/powerpoint/2010/main" val="1143291888"/>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63D6F9-3933-6B94-BA7A-4B5032D6511A}"/>
            </a:ext>
          </a:extLst>
        </p:cNvPr>
        <p:cNvGrpSpPr/>
        <p:nvPr/>
      </p:nvGrpSpPr>
      <p:grpSpPr>
        <a:xfrm>
          <a:off x="0" y="0"/>
          <a:ext cx="0" cy="0"/>
          <a:chOff x="0" y="0"/>
          <a:chExt cx="0" cy="0"/>
        </a:xfrm>
      </p:grpSpPr>
      <p:sp>
        <p:nvSpPr>
          <p:cNvPr id="3" name="직사각형 2">
            <a:extLst>
              <a:ext uri="{FF2B5EF4-FFF2-40B4-BE49-F238E27FC236}">
                <a16:creationId xmlns:a16="http://schemas.microsoft.com/office/drawing/2014/main" id="{A0C66154-A92C-8879-C7E7-362511778BED}"/>
              </a:ext>
            </a:extLst>
          </p:cNvPr>
          <p:cNvSpPr/>
          <p:nvPr/>
        </p:nvSpPr>
        <p:spPr>
          <a:xfrm>
            <a:off x="91252" y="232725"/>
            <a:ext cx="147829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구현 예제</a:t>
            </a:r>
          </a:p>
        </p:txBody>
      </p:sp>
      <p:sp>
        <p:nvSpPr>
          <p:cNvPr id="6" name="Rectangle 1">
            <a:extLst>
              <a:ext uri="{FF2B5EF4-FFF2-40B4-BE49-F238E27FC236}">
                <a16:creationId xmlns:a16="http://schemas.microsoft.com/office/drawing/2014/main" id="{F3A9A682-59C5-2ED7-B725-C6DE2A092860}"/>
              </a:ext>
            </a:extLst>
          </p:cNvPr>
          <p:cNvSpPr>
            <a:spLocks noChangeArrowheads="1"/>
          </p:cNvSpPr>
          <p:nvPr/>
        </p:nvSpPr>
        <p:spPr bwMode="auto">
          <a:xfrm>
            <a:off x="480262" y="821209"/>
            <a:ext cx="10420350" cy="539186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B3AE60"/>
                </a:solidFill>
                <a:effectLst/>
                <a:ea typeface="JetBrains Mono"/>
              </a:rPr>
              <a:t>@Controller</a:t>
            </a:r>
            <a:endParaRPr kumimoji="0" lang="en-US" altLang="ko-KR" sz="1200" b="0" i="0" u="none" strike="noStrike" cap="none" normalizeH="0" baseline="0">
              <a:ln>
                <a:noFill/>
              </a:ln>
              <a:solidFill>
                <a:srgbClr val="B3AE60"/>
              </a:solidFill>
              <a:effectLst/>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lang="en-US" altLang="ko-KR" sz="1200">
                <a:solidFill>
                  <a:srgbClr val="B3AE60"/>
                </a:solidFill>
                <a:ea typeface="JetBrains Mono"/>
              </a:rPr>
              <a:t>@RequiredArgsConstructor</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MyController {</a:t>
            </a:r>
            <a:endParaRPr kumimoji="0" lang="en-US" altLang="ko-KR" sz="1100" b="0" i="0" u="none" strike="noStrike" cap="none" normalizeH="0" baseline="0">
              <a:ln>
                <a:noFill/>
              </a:ln>
              <a:solidFill>
                <a:srgbClr val="BCBEC4"/>
              </a:solidFill>
              <a:effectLst/>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private final </a:t>
            </a:r>
            <a:r>
              <a:rPr kumimoji="0" lang="ko-KR" altLang="ko-KR" sz="1100" b="0" i="0" u="none" strike="noStrike" cap="none" normalizeH="0" baseline="0">
                <a:ln>
                  <a:noFill/>
                </a:ln>
                <a:solidFill>
                  <a:srgbClr val="BCBEC4"/>
                </a:solidFill>
                <a:effectLst/>
                <a:ea typeface="JetBrains Mono"/>
              </a:rPr>
              <a:t>MyService </a:t>
            </a:r>
            <a:r>
              <a:rPr kumimoji="0" lang="ko-KR" altLang="ko-KR" sz="1100" b="0" i="0" u="none" strike="noStrike" cap="none" normalizeH="0" baseline="0">
                <a:ln>
                  <a:noFill/>
                </a:ln>
                <a:solidFill>
                  <a:srgbClr val="C77DBB"/>
                </a:solidFill>
                <a:effectLst/>
                <a:ea typeface="JetBrains Mono"/>
              </a:rPr>
              <a:t>myService</a:t>
            </a:r>
            <a:r>
              <a:rPr kumimoji="0" lang="ko-KR" altLang="ko-KR" sz="1100" b="0" i="0" u="none" strike="noStrike" cap="none" normalizeH="0" baseline="0">
                <a:ln>
                  <a:noFill/>
                </a:ln>
                <a:solidFill>
                  <a:srgbClr val="BCBEC4"/>
                </a:solidFill>
                <a:effectLst/>
                <a:ea typeface="JetBrains Mono"/>
              </a:rPr>
              <a:t>;</a:t>
            </a:r>
            <a:endParaRPr kumimoji="0" lang="en-US" altLang="ko-KR" sz="1100" b="0" i="0" u="none" strike="noStrike" cap="none" normalizeH="0" baseline="0">
              <a:ln>
                <a:noFill/>
              </a:ln>
              <a:solidFill>
                <a:srgbClr val="BCBEC4"/>
              </a:solidFill>
              <a:effectLst/>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3AE60"/>
                </a:solidFill>
                <a:effectLst/>
                <a:ea typeface="JetBrains Mono"/>
              </a:rPr>
              <a:t>@GetMapping</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"/invoke</a:t>
            </a:r>
            <a:r>
              <a:rPr kumimoji="0" lang="en-US" altLang="ko-KR" sz="1100" b="0" i="0" u="none" strike="noStrike" cap="none" normalizeH="0" baseline="0">
                <a:ln>
                  <a:noFill/>
                </a:ln>
                <a:solidFill>
                  <a:srgbClr val="6AAB73"/>
                </a:solidFill>
                <a:effectLst/>
                <a:ea typeface="JetBrains Mono"/>
              </a:rPr>
              <a:t>S</a:t>
            </a:r>
            <a:r>
              <a:rPr kumimoji="0" lang="ko-KR" altLang="ko-KR" sz="1100" b="0" i="0" u="none" strike="noStrike" cap="none" normalizeH="0" baseline="0">
                <a:ln>
                  <a:noFill/>
                </a:ln>
                <a:solidFill>
                  <a:srgbClr val="6AAB73"/>
                </a:solidFill>
                <a:effectLst/>
                <a:ea typeface="JetBrains Mono"/>
              </a:rPr>
              <a:t>ervice"</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void </a:t>
            </a:r>
            <a:r>
              <a:rPr kumimoji="0" lang="ko-KR" altLang="ko-KR" sz="1100" b="0" i="0" u="none" strike="noStrike" cap="none" normalizeH="0" baseline="0">
                <a:ln>
                  <a:noFill/>
                </a:ln>
                <a:solidFill>
                  <a:srgbClr val="56A8F5"/>
                </a:solidFill>
                <a:effectLst/>
                <a:ea typeface="JetBrains Mono"/>
              </a:rPr>
              <a:t>invokeService</a:t>
            </a:r>
            <a:r>
              <a:rPr kumimoji="0" lang="ko-KR" altLang="ko-KR" sz="1100" b="0" i="0" u="none" strike="noStrike" cap="none" normalizeH="0" baseline="0">
                <a:ln>
                  <a:noFill/>
                </a:ln>
                <a:solidFill>
                  <a:srgbClr val="BCBEC4"/>
                </a:solidFill>
                <a:effectLst/>
                <a:ea typeface="JetBrains Mono"/>
              </a:rPr>
              <a:t>(HttpServletRequest request, HttpServletResponse response) </a:t>
            </a:r>
            <a:r>
              <a:rPr kumimoji="0" lang="ko-KR" altLang="ko-KR" sz="1100" b="0" i="0" u="none" strike="noStrike" cap="none" normalizeH="0" baseline="0">
                <a:ln>
                  <a:noFill/>
                </a:ln>
                <a:solidFill>
                  <a:srgbClr val="CF8E6D"/>
                </a:solidFill>
                <a:effectLst/>
                <a:ea typeface="JetBrains Mono"/>
              </a:rPr>
              <a:t>throws </a:t>
            </a:r>
            <a:r>
              <a:rPr kumimoji="0" lang="ko-KR" altLang="ko-KR" sz="1100" b="0" i="0" u="none" strike="noStrike" cap="none" normalizeH="0" baseline="0">
                <a:ln>
                  <a:noFill/>
                </a:ln>
                <a:solidFill>
                  <a:srgbClr val="BCBEC4"/>
                </a:solidFill>
                <a:effectLst/>
                <a:ea typeface="JetBrains Mono"/>
              </a:rPr>
              <a:t>Exception {</a:t>
            </a:r>
            <a:endParaRPr kumimoji="0" lang="en-US" altLang="ko-KR" sz="1100" b="0" i="0" u="none" strike="noStrike" cap="none" normalizeH="0" baseline="0">
              <a:ln>
                <a:noFill/>
              </a:ln>
              <a:solidFill>
                <a:srgbClr val="BCBEC4"/>
              </a:solidFill>
              <a:effectLst/>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ea typeface="JetBrains Mono"/>
              </a:rPr>
              <a:t>Method serviceMethod = </a:t>
            </a:r>
            <a:r>
              <a:rPr kumimoji="0" lang="ko-KR" altLang="ko-KR" sz="1100" b="0" i="0" u="none" strike="noStrike" cap="none" normalizeH="0" baseline="0">
                <a:ln>
                  <a:noFill/>
                </a:ln>
                <a:solidFill>
                  <a:srgbClr val="C77DBB"/>
                </a:solidFill>
                <a:effectLst/>
                <a:ea typeface="JetBrains Mono"/>
              </a:rPr>
              <a:t>myService</a:t>
            </a:r>
            <a:r>
              <a:rPr kumimoji="0" lang="ko-KR" altLang="ko-KR" sz="1100" b="0" i="0" u="none" strike="noStrike" cap="none" normalizeH="0" baseline="0">
                <a:ln>
                  <a:noFill/>
                </a:ln>
                <a:solidFill>
                  <a:srgbClr val="BCBEC4"/>
                </a:solidFill>
                <a:effectLst/>
                <a:ea typeface="JetBrains Mono"/>
              </a:rPr>
              <a:t>.</a:t>
            </a:r>
            <a:r>
              <a:rPr kumimoji="0" lang="en-US" altLang="ko-KR" sz="1100" b="0" i="0" u="none" strike="noStrike" cap="none" normalizeH="0" baseline="0">
                <a:ln>
                  <a:noFill/>
                </a:ln>
                <a:solidFill>
                  <a:srgbClr val="CF8E6D"/>
                </a:solidFill>
                <a:effectLst/>
                <a:ea typeface="JetBrains Mono"/>
              </a:rPr>
              <a:t>getC</a:t>
            </a:r>
            <a:r>
              <a:rPr kumimoji="0" lang="ko-KR" altLang="ko-KR" sz="1100" b="0" i="0" u="none" strike="noStrike" cap="none" normalizeH="0" baseline="0">
                <a:ln>
                  <a:noFill/>
                </a:ln>
                <a:solidFill>
                  <a:srgbClr val="CF8E6D"/>
                </a:solidFill>
                <a:effectLst/>
                <a:ea typeface="JetBrains Mono"/>
              </a:rPr>
              <a:t>lass</a:t>
            </a:r>
            <a:r>
              <a:rPr kumimoji="0" lang="en-US" altLang="ko-KR" sz="1100" b="0" i="0" u="none" strike="noStrike" cap="none" normalizeH="0" baseline="0">
                <a:ln>
                  <a:noFill/>
                </a:ln>
                <a:solidFill>
                  <a:srgbClr val="CF8E6D"/>
                </a:solidFill>
                <a:effectLst/>
                <a:ea typeface="JetBrains Mono"/>
              </a:rPr>
              <a:t>()</a:t>
            </a:r>
            <a:r>
              <a:rPr kumimoji="0" lang="ko-KR" altLang="ko-KR" sz="1100" b="0" i="0" u="none" strike="noStrike" cap="none" normalizeH="0" baseline="0">
                <a:ln>
                  <a:noFill/>
                </a:ln>
                <a:solidFill>
                  <a:srgbClr val="BCBEC4"/>
                </a:solidFill>
                <a:effectLst/>
                <a:ea typeface="JetBrains Mono"/>
              </a:rPr>
              <a:t>.getMethod(</a:t>
            </a:r>
            <a:r>
              <a:rPr kumimoji="0" lang="ko-KR" altLang="ko-KR" sz="1100" b="0" i="0" u="none" strike="noStrike" cap="none" normalizeH="0" baseline="0">
                <a:ln>
                  <a:noFill/>
                </a:ln>
                <a:solidFill>
                  <a:srgbClr val="6AAB73"/>
                </a:solidFill>
                <a:effectLst/>
                <a:ea typeface="JetBrains Mono"/>
              </a:rPr>
              <a:t>"processRequest"</a:t>
            </a:r>
            <a:r>
              <a:rPr kumimoji="0" lang="ko-KR" altLang="ko-KR" sz="1100" b="0" i="0" u="none" strike="noStrike" cap="none" normalizeH="0" baseline="0">
                <a:ln>
                  <a:noFill/>
                </a:ln>
                <a:solidFill>
                  <a:srgbClr val="BCBEC4"/>
                </a:solidFill>
                <a:effectLst/>
                <a:ea typeface="JetBrains Mono"/>
              </a:rPr>
              <a:t>, String.</a:t>
            </a:r>
            <a:r>
              <a:rPr kumimoji="0" lang="ko-KR" altLang="ko-KR" sz="1100" b="0" i="0" u="none" strike="noStrike" cap="none" normalizeH="0" baseline="0">
                <a:ln>
                  <a:noFill/>
                </a:ln>
                <a:solidFill>
                  <a:srgbClr val="CF8E6D"/>
                </a:solidFill>
                <a:effectLst/>
                <a:ea typeface="JetBrains Mono"/>
              </a:rPr>
              <a:t>class</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int</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CF8E6D"/>
                </a:solidFill>
                <a:effectLst/>
                <a:ea typeface="JetBrains Mono"/>
              </a:rPr>
              <a:t>class</a:t>
            </a:r>
            <a:r>
              <a:rPr kumimoji="0" lang="ko-KR" altLang="ko-KR" sz="1100" b="0" i="0" u="none" strike="noStrike" cap="none" normalizeH="0" baseline="0">
                <a:ln>
                  <a:noFill/>
                </a:ln>
                <a:solidFill>
                  <a:srgbClr val="BCBEC4"/>
                </a:solidFill>
                <a:effectLst/>
                <a:ea typeface="JetBrains Mono"/>
              </a:rPr>
              <a:t>);</a:t>
            </a: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Service</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의 메서드 정보를 가져옴</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ea typeface="JetBrains Mono"/>
              </a:rPr>
              <a:t>InvocableHandlerMethod handlerMethod = </a:t>
            </a:r>
            <a:r>
              <a:rPr kumimoji="0" lang="ko-KR" altLang="ko-KR" sz="1100" b="0" i="0" u="none" strike="noStrike" cap="none" normalizeH="0" baseline="0">
                <a:ln>
                  <a:noFill/>
                </a:ln>
                <a:solidFill>
                  <a:srgbClr val="CF8E6D"/>
                </a:solidFill>
                <a:effectLst/>
                <a:ea typeface="JetBrains Mono"/>
              </a:rPr>
              <a:t>new </a:t>
            </a:r>
            <a:r>
              <a:rPr kumimoji="0" lang="ko-KR" altLang="ko-KR" sz="1100" b="0" i="0" u="none" strike="noStrike" cap="none" normalizeH="0" baseline="0">
                <a:ln>
                  <a:noFill/>
                </a:ln>
                <a:solidFill>
                  <a:srgbClr val="BCBEC4"/>
                </a:solidFill>
                <a:effectLst/>
                <a:ea typeface="JetBrains Mono"/>
              </a:rPr>
              <a:t>InvocableHandlerMethod(</a:t>
            </a:r>
            <a:r>
              <a:rPr kumimoji="0" lang="ko-KR" altLang="ko-KR" sz="1100" b="0" i="0" u="none" strike="noStrike" cap="none" normalizeH="0" baseline="0">
                <a:ln>
                  <a:noFill/>
                </a:ln>
                <a:solidFill>
                  <a:srgbClr val="C77DBB"/>
                </a:solidFill>
                <a:effectLst/>
                <a:ea typeface="JetBrains Mono"/>
              </a:rPr>
              <a:t>myService</a:t>
            </a:r>
            <a:r>
              <a:rPr kumimoji="0" lang="ko-KR" altLang="ko-KR" sz="1100" b="0" i="0" u="none" strike="noStrike" cap="none" normalizeH="0" baseline="0">
                <a:ln>
                  <a:noFill/>
                </a:ln>
                <a:solidFill>
                  <a:srgbClr val="BCBEC4"/>
                </a:solidFill>
                <a:effectLst/>
                <a:ea typeface="JetBrains Mono"/>
              </a:rPr>
              <a:t>, serviceMethod);</a:t>
            </a: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InvocableHandlerMethod</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를 생성</a:t>
            </a:r>
            <a:br>
              <a:rPr kumimoji="0" lang="ko-KR" altLang="ko-KR" sz="1100" b="0" i="0" u="none" strike="noStrike" cap="none" normalizeH="0" baseline="0">
                <a:ln>
                  <a:noFill/>
                </a:ln>
                <a:solidFill>
                  <a:srgbClr val="BCBEC4"/>
                </a:solidFill>
                <a:effectLst/>
                <a:ea typeface="JetBrains Mono"/>
              </a:rPr>
            </a:br>
            <a:r>
              <a:rPr kumimoji="0" lang="en-US" altLang="ko-KR" sz="1100" b="0" i="0" u="none" strike="noStrike" cap="none" normalizeH="0" baseline="0">
                <a:ln>
                  <a:noFill/>
                </a:ln>
                <a:solidFill>
                  <a:srgbClr val="BCBEC4"/>
                </a:solidFill>
                <a:effectLst/>
                <a:ea typeface="JetBrains Mono"/>
              </a:rPr>
              <a:t>        </a:t>
            </a:r>
          </a:p>
          <a:p>
            <a:pPr marL="0" marR="0" lvl="0" indent="0" algn="l" defTabSz="914400" rtl="0" eaLnBrk="0" fontAlgn="base" latinLnBrk="0" hangingPunct="0">
              <a:lnSpc>
                <a:spcPct val="150000"/>
              </a:lnSpc>
              <a:spcBef>
                <a:spcPct val="0"/>
              </a:spcBef>
              <a:spcAft>
                <a:spcPct val="0"/>
              </a:spcAft>
              <a:buClrTx/>
              <a:buSzTx/>
              <a:buFontTx/>
              <a:buNone/>
              <a:tabLst/>
            </a:pPr>
            <a:r>
              <a:rPr lang="en-US" altLang="ko-KR" sz="1100">
                <a:solidFill>
                  <a:srgbClr val="BCBEC4"/>
                </a:solidFill>
                <a:ea typeface="JetBrains Mono"/>
              </a:rPr>
              <a:t>        </a:t>
            </a:r>
            <a:r>
              <a:rPr kumimoji="0" lang="ko-KR" altLang="ko-KR" sz="1100" b="0" i="0" u="none" strike="noStrike" cap="none" normalizeH="0" baseline="0">
                <a:ln>
                  <a:noFill/>
                </a:ln>
                <a:solidFill>
                  <a:srgbClr val="BCBEC4"/>
                </a:solidFill>
                <a:effectLst/>
                <a:ea typeface="JetBrains Mono"/>
              </a:rPr>
              <a:t>handlerMethod.setHandlerMethodArgumentResolvers(List.of(</a:t>
            </a:r>
            <a:r>
              <a:rPr kumimoji="0" lang="ko-KR" altLang="ko-KR" sz="1100" b="0" i="0" u="none" strike="noStrike" cap="none" normalizeH="0" baseline="0">
                <a:ln>
                  <a:noFill/>
                </a:ln>
                <a:solidFill>
                  <a:srgbClr val="CF8E6D"/>
                </a:solidFill>
                <a:effectLst/>
                <a:ea typeface="JetBrains Mono"/>
              </a:rPr>
              <a:t>new </a:t>
            </a:r>
            <a:r>
              <a:rPr kumimoji="0" lang="ko-KR" altLang="ko-KR" sz="1100" b="0" i="0" u="none" strike="noStrike" cap="none" normalizeH="0" baseline="0">
                <a:ln>
                  <a:noFill/>
                </a:ln>
                <a:solidFill>
                  <a:srgbClr val="BCBEC4"/>
                </a:solidFill>
                <a:effectLst/>
                <a:ea typeface="JetBrains Mono"/>
              </a:rPr>
              <a:t>MyArgumentResolver()));</a:t>
            </a: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a:t>
            </a:r>
            <a:r>
              <a:rPr kumimoji="0" lang="ko-KR" altLang="en-US" sz="1100" b="0" i="0" u="none" strike="noStrike" cap="none" normalizeH="0" baseline="0">
                <a:ln>
                  <a:noFill/>
                </a:ln>
                <a:solidFill>
                  <a:srgbClr val="7A7E85"/>
                </a:solidFill>
                <a:effectLst/>
                <a:ea typeface="JetBrains Mono"/>
              </a:rPr>
              <a:t>서비스 메서드 파라미터 해석을 위해 </a:t>
            </a:r>
            <a:r>
              <a:rPr kumimoji="0" lang="ko-KR" altLang="ko-KR" sz="1100" b="0" i="0" u="none" strike="noStrike" cap="none" normalizeH="0" baseline="0">
                <a:ln>
                  <a:noFill/>
                </a:ln>
                <a:solidFill>
                  <a:srgbClr val="7A7E85"/>
                </a:solidFill>
                <a:effectLst/>
                <a:ea typeface="JetBrains Mono"/>
              </a:rPr>
              <a:t>ArgumentResolver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설정</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ea typeface="JetBrains Mono"/>
              </a:rPr>
              <a:t>ServletWebRequest webRequest = </a:t>
            </a:r>
            <a:r>
              <a:rPr kumimoji="0" lang="ko-KR" altLang="ko-KR" sz="1100" b="0" i="0" u="none" strike="noStrike" cap="none" normalizeH="0" baseline="0">
                <a:ln>
                  <a:noFill/>
                </a:ln>
                <a:solidFill>
                  <a:srgbClr val="CF8E6D"/>
                </a:solidFill>
                <a:effectLst/>
                <a:ea typeface="JetBrains Mono"/>
              </a:rPr>
              <a:t>new </a:t>
            </a:r>
            <a:r>
              <a:rPr kumimoji="0" lang="ko-KR" altLang="ko-KR" sz="1100" b="0" i="0" u="none" strike="noStrike" cap="none" normalizeH="0" baseline="0">
                <a:ln>
                  <a:noFill/>
                </a:ln>
                <a:solidFill>
                  <a:srgbClr val="BCBEC4"/>
                </a:solidFill>
                <a:effectLst/>
                <a:ea typeface="JetBrains Mono"/>
              </a:rPr>
              <a:t>ServletWebRequest(request, response);</a:t>
            </a: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요청 처리</a:t>
            </a:r>
            <a:r>
              <a:rPr kumimoji="0" lang="en-US"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en-US" sz="1100" b="0" i="0" u="none" strike="noStrike" cap="none" normalizeH="0" baseline="0">
                <a:ln>
                  <a:noFill/>
                </a:ln>
                <a:solidFill>
                  <a:srgbClr val="7A7E85"/>
                </a:solidFill>
                <a:effectLst/>
                <a:ea typeface="JetBrains Mono"/>
                <a:cs typeface="Courier New" panose="02070309020205020404" pitchFamily="49" charset="0"/>
              </a:rPr>
              <a:t>객체 생성</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ModelAndViewContainer mavContainer = </a:t>
            </a:r>
            <a:r>
              <a:rPr kumimoji="0" lang="ko-KR" altLang="ko-KR" sz="1100" b="0" i="0" u="none" strike="noStrike" cap="none" normalizeH="0" baseline="0">
                <a:ln>
                  <a:noFill/>
                </a:ln>
                <a:solidFill>
                  <a:srgbClr val="CF8E6D"/>
                </a:solidFill>
                <a:effectLst/>
                <a:ea typeface="JetBrains Mono"/>
              </a:rPr>
              <a:t>new </a:t>
            </a:r>
            <a:r>
              <a:rPr kumimoji="0" lang="ko-KR" altLang="ko-KR" sz="1100" b="0" i="0" u="none" strike="noStrike" cap="none" normalizeH="0" baseline="0">
                <a:ln>
                  <a:noFill/>
                </a:ln>
                <a:solidFill>
                  <a:srgbClr val="BCBEC4"/>
                </a:solidFill>
                <a:effectLst/>
                <a:ea typeface="JetBrains Mono"/>
              </a:rPr>
              <a:t>ModelAndViewContainer();</a:t>
            </a: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a:t>
            </a:r>
            <a:r>
              <a:rPr lang="ko-KR" altLang="en-US" sz="1100">
                <a:solidFill>
                  <a:srgbClr val="7A7E85"/>
                </a:solidFill>
                <a:ea typeface="JetBrains Mono"/>
                <a:cs typeface="Courier New" panose="02070309020205020404" pitchFamily="49" charset="0"/>
              </a:rPr>
              <a:t>모델 데이터 저장을 위해 필요</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CBEC4"/>
                </a:solidFill>
                <a:effectLst/>
                <a:ea typeface="JetBrains Mono"/>
              </a:rPr>
              <a:t>Object result = handlerMethod.invokeForRequest(webRequest, mavContainer, </a:t>
            </a:r>
            <a:r>
              <a:rPr kumimoji="0" lang="ko-KR" altLang="ko-KR" sz="1100" b="0" i="0" u="none" strike="noStrike" cap="none" normalizeH="0" baseline="0">
                <a:ln>
                  <a:noFill/>
                </a:ln>
                <a:solidFill>
                  <a:srgbClr val="CF8E6D"/>
                </a:solidFill>
                <a:effectLst/>
                <a:ea typeface="JetBrains Mono"/>
              </a:rPr>
              <a:t>null</a:t>
            </a:r>
            <a:r>
              <a:rPr kumimoji="0" lang="ko-KR" altLang="ko-KR" sz="1100" b="0" i="0" u="none" strike="noStrike" cap="none" normalizeH="0" baseline="0">
                <a:ln>
                  <a:noFill/>
                </a:ln>
                <a:solidFill>
                  <a:srgbClr val="BCBEC4"/>
                </a:solidFill>
                <a:effectLst/>
                <a:ea typeface="JetBrains Mono"/>
              </a:rPr>
              <a:t>);</a:t>
            </a: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Service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메서드 호출</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ea typeface="JetBrains Mono"/>
              </a:rPr>
              <a:t>response.getWriter().write(result.toString());</a:t>
            </a: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결과를 응답으로 출력</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Tree>
    <p:extLst>
      <p:ext uri="{BB962C8B-B14F-4D97-AF65-F5344CB8AC3E}">
        <p14:creationId xmlns:p14="http://schemas.microsoft.com/office/powerpoint/2010/main" val="1211649131"/>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A6700F-65A4-110D-7FA6-062208634CD0}"/>
            </a:ext>
          </a:extLst>
        </p:cNvPr>
        <p:cNvGrpSpPr/>
        <p:nvPr/>
      </p:nvGrpSpPr>
      <p:grpSpPr>
        <a:xfrm>
          <a:off x="0" y="0"/>
          <a:ext cx="0" cy="0"/>
          <a:chOff x="0" y="0"/>
          <a:chExt cx="0" cy="0"/>
        </a:xfrm>
      </p:grpSpPr>
      <p:sp>
        <p:nvSpPr>
          <p:cNvPr id="3" name="직사각형 2">
            <a:extLst>
              <a:ext uri="{FF2B5EF4-FFF2-40B4-BE49-F238E27FC236}">
                <a16:creationId xmlns:a16="http://schemas.microsoft.com/office/drawing/2014/main" id="{5EB434E3-97C8-2E3F-7AB2-061050898FE3}"/>
              </a:ext>
            </a:extLst>
          </p:cNvPr>
          <p:cNvSpPr/>
          <p:nvPr/>
        </p:nvSpPr>
        <p:spPr>
          <a:xfrm>
            <a:off x="223600" y="160535"/>
            <a:ext cx="1560042"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구현 예제</a:t>
            </a:r>
            <a:r>
              <a:rPr lang="en-US" altLang="ko-KR" b="1">
                <a:solidFill>
                  <a:schemeClr val="accent1">
                    <a:lumMod val="75000"/>
                  </a:schemeClr>
                </a:solidFill>
                <a:latin typeface="+mn-ea"/>
              </a:rPr>
              <a:t> </a:t>
            </a:r>
            <a:endParaRPr lang="ko-KR" altLang="en-US" b="1">
              <a:solidFill>
                <a:schemeClr val="accent1">
                  <a:lumMod val="75000"/>
                </a:schemeClr>
              </a:solidFill>
              <a:latin typeface="+mn-ea"/>
            </a:endParaRPr>
          </a:p>
        </p:txBody>
      </p:sp>
      <p:sp>
        <p:nvSpPr>
          <p:cNvPr id="2" name="Rectangle 1">
            <a:extLst>
              <a:ext uri="{FF2B5EF4-FFF2-40B4-BE49-F238E27FC236}">
                <a16:creationId xmlns:a16="http://schemas.microsoft.com/office/drawing/2014/main" id="{417A6FD9-1599-F396-8F2A-7CC821D9285B}"/>
              </a:ext>
            </a:extLst>
          </p:cNvPr>
          <p:cNvSpPr>
            <a:spLocks noChangeArrowheads="1"/>
          </p:cNvSpPr>
          <p:nvPr/>
        </p:nvSpPr>
        <p:spPr bwMode="auto">
          <a:xfrm>
            <a:off x="294775" y="2321267"/>
            <a:ext cx="7754351" cy="437619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MyArgumentResolver </a:t>
            </a:r>
            <a:r>
              <a:rPr kumimoji="0" lang="ko-KR" altLang="ko-KR" sz="1100" b="0" i="0" u="none" strike="noStrike" cap="none" normalizeH="0" baseline="0">
                <a:ln>
                  <a:noFill/>
                </a:ln>
                <a:solidFill>
                  <a:srgbClr val="CF8E6D"/>
                </a:solidFill>
                <a:effectLst/>
                <a:ea typeface="JetBrains Mono"/>
              </a:rPr>
              <a:t>implements </a:t>
            </a:r>
            <a:r>
              <a:rPr kumimoji="0" lang="ko-KR" altLang="ko-KR" sz="1100" b="0" i="0" u="none" strike="noStrike" cap="none" normalizeH="0" baseline="0">
                <a:ln>
                  <a:noFill/>
                </a:ln>
                <a:solidFill>
                  <a:srgbClr val="BCBEC4"/>
                </a:solidFill>
                <a:effectLst/>
                <a:ea typeface="JetBrains Mono"/>
              </a:rPr>
              <a:t>HandlerMethodArgumentResolver {</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@Override</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    </a:t>
            </a:r>
            <a:r>
              <a:rPr kumimoji="0" lang="ko-KR" altLang="ko-KR" sz="1100" b="0" i="0" u="none" strike="noStrike" cap="none" normalizeH="0" baseline="0">
                <a:ln>
                  <a:noFill/>
                </a:ln>
                <a:solidFill>
                  <a:srgbClr val="CF8E6D"/>
                </a:solidFill>
                <a:effectLst/>
                <a:ea typeface="JetBrains Mono"/>
              </a:rPr>
              <a:t>public boolean </a:t>
            </a:r>
            <a:r>
              <a:rPr kumimoji="0" lang="ko-KR" altLang="ko-KR" sz="1100" b="0" i="0" u="none" strike="noStrike" cap="none" normalizeH="0" baseline="0">
                <a:ln>
                  <a:noFill/>
                </a:ln>
                <a:solidFill>
                  <a:srgbClr val="56A8F5"/>
                </a:solidFill>
                <a:effectLst/>
                <a:ea typeface="JetBrains Mono"/>
              </a:rPr>
              <a:t>supportsParameter</a:t>
            </a:r>
            <a:r>
              <a:rPr kumimoji="0" lang="ko-KR" altLang="ko-KR" sz="1100" b="0" i="0" u="none" strike="noStrike" cap="none" normalizeH="0" baseline="0">
                <a:ln>
                  <a:noFill/>
                </a:ln>
                <a:solidFill>
                  <a:srgbClr val="BCBEC4"/>
                </a:solidFill>
                <a:effectLst/>
                <a:ea typeface="JetBrains Mono"/>
              </a:rPr>
              <a:t>(MethodParameter parameter)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BCBEC4"/>
                </a:solidFill>
                <a:effectLst/>
                <a:ea typeface="JetBrains Mono"/>
              </a:rPr>
              <a:t>parameter.getParameterType().equals(UserRequest.</a:t>
            </a:r>
            <a:r>
              <a:rPr kumimoji="0" lang="ko-KR" altLang="ko-KR" sz="1100" b="0" i="0" u="none" strike="noStrike" cap="none" normalizeH="0" baseline="0">
                <a:ln>
                  <a:noFill/>
                </a:ln>
                <a:solidFill>
                  <a:srgbClr val="CF8E6D"/>
                </a:solidFill>
                <a:effectLst/>
                <a:ea typeface="JetBrains Mono"/>
              </a:rPr>
              <a:t>class</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@Override</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Object </a:t>
            </a:r>
            <a:r>
              <a:rPr kumimoji="0" lang="ko-KR" altLang="ko-KR" sz="1100" b="0" i="0" u="none" strike="noStrike" cap="none" normalizeH="0" baseline="0">
                <a:ln>
                  <a:noFill/>
                </a:ln>
                <a:solidFill>
                  <a:srgbClr val="56A8F5"/>
                </a:solidFill>
                <a:effectLst/>
                <a:ea typeface="JetBrains Mono"/>
              </a:rPr>
              <a:t>resolveArgument</a:t>
            </a:r>
            <a:r>
              <a:rPr kumimoji="0" lang="ko-KR" altLang="ko-KR" sz="1100" b="0" i="0" u="none" strike="noStrike" cap="none" normalizeH="0" baseline="0">
                <a:ln>
                  <a:noFill/>
                </a:ln>
                <a:solidFill>
                  <a:srgbClr val="BCBEC4"/>
                </a:solidFill>
                <a:effectLst/>
                <a:ea typeface="JetBrains Mono"/>
              </a:rPr>
              <a:t>(MethodParameter parameter, ModelAndViewContainer mavContainer,</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NativeWebRequest webRequest, WebDataBinderFactory binderFactory) </a:t>
            </a:r>
            <a:r>
              <a:rPr kumimoji="0" lang="ko-KR" altLang="ko-KR" sz="1100" b="0" i="0" u="none" strike="noStrike" cap="none" normalizeH="0" baseline="0">
                <a:ln>
                  <a:noFill/>
                </a:ln>
                <a:solidFill>
                  <a:srgbClr val="CF8E6D"/>
                </a:solidFill>
                <a:effectLst/>
                <a:ea typeface="JetBrains Mono"/>
              </a:rPr>
              <a:t>throws </a:t>
            </a:r>
            <a:r>
              <a:rPr kumimoji="0" lang="ko-KR" altLang="ko-KR" sz="1100" b="0" i="0" u="none" strike="noStrike" cap="none" normalizeH="0" baseline="0">
                <a:ln>
                  <a:noFill/>
                </a:ln>
                <a:solidFill>
                  <a:srgbClr val="BCBEC4"/>
                </a:solidFill>
                <a:effectLst/>
                <a:ea typeface="JetBrains Mono"/>
              </a:rPr>
              <a:t>Exception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UserRequest userRequest = </a:t>
            </a:r>
            <a:r>
              <a:rPr kumimoji="0" lang="ko-KR" altLang="ko-KR" sz="1100" b="0" i="0" u="none" strike="noStrike" cap="none" normalizeH="0" baseline="0">
                <a:ln>
                  <a:noFill/>
                </a:ln>
                <a:solidFill>
                  <a:srgbClr val="CF8E6D"/>
                </a:solidFill>
                <a:effectLst/>
                <a:ea typeface="JetBrains Mono"/>
              </a:rPr>
              <a:t>new </a:t>
            </a:r>
            <a:r>
              <a:rPr kumimoji="0" lang="ko-KR" altLang="ko-KR" sz="1100" b="0" i="0" u="none" strike="noStrike" cap="none" normalizeH="0" baseline="0">
                <a:ln>
                  <a:noFill/>
                </a:ln>
                <a:solidFill>
                  <a:srgbClr val="BCBEC4"/>
                </a:solidFill>
                <a:effectLst/>
                <a:ea typeface="JetBrains Mono"/>
              </a:rPr>
              <a:t>UserRequest();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userRequest.setName(webRequest.getParameter(</a:t>
            </a:r>
            <a:r>
              <a:rPr kumimoji="0" lang="ko-KR" altLang="ko-KR" sz="1100" b="0" i="0" u="none" strike="noStrike" cap="none" normalizeH="0" baseline="0">
                <a:ln>
                  <a:noFill/>
                </a:ln>
                <a:solidFill>
                  <a:srgbClr val="6AAB73"/>
                </a:solidFill>
                <a:effectLst/>
                <a:ea typeface="JetBrains Mono"/>
              </a:rPr>
              <a:t>"name"</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String ageParam = webRequest.getParameter(</a:t>
            </a:r>
            <a:r>
              <a:rPr kumimoji="0" lang="ko-KR" altLang="ko-KR" sz="1100" b="0" i="0" u="none" strike="noStrike" cap="none" normalizeH="0" baseline="0">
                <a:ln>
                  <a:noFill/>
                </a:ln>
                <a:solidFill>
                  <a:srgbClr val="6AAB73"/>
                </a:solidFill>
                <a:effectLst/>
                <a:ea typeface="JetBrains Mono"/>
              </a:rPr>
              <a:t>"age"</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userRequest.setAge(ageParam != </a:t>
            </a:r>
            <a:r>
              <a:rPr kumimoji="0" lang="ko-KR" altLang="ko-KR" sz="1100" b="0" i="0" u="none" strike="noStrike" cap="none" normalizeH="0" baseline="0">
                <a:ln>
                  <a:noFill/>
                </a:ln>
                <a:solidFill>
                  <a:srgbClr val="CF8E6D"/>
                </a:solidFill>
                <a:effectLst/>
                <a:ea typeface="JetBrains Mono"/>
              </a:rPr>
              <a:t>null </a:t>
            </a:r>
            <a:r>
              <a:rPr kumimoji="0" lang="ko-KR" altLang="ko-KR" sz="1100" b="0" i="0" u="none" strike="noStrike" cap="none" normalizeH="0" baseline="0">
                <a:ln>
                  <a:noFill/>
                </a:ln>
                <a:solidFill>
                  <a:srgbClr val="BCBEC4"/>
                </a:solidFill>
                <a:effectLst/>
                <a:ea typeface="JetBrains Mono"/>
              </a:rPr>
              <a:t>? Integer.</a:t>
            </a:r>
            <a:r>
              <a:rPr kumimoji="0" lang="ko-KR" altLang="ko-KR" sz="1100" b="0" i="1" u="none" strike="noStrike" cap="none" normalizeH="0" baseline="0">
                <a:ln>
                  <a:noFill/>
                </a:ln>
                <a:solidFill>
                  <a:srgbClr val="BCBEC4"/>
                </a:solidFill>
                <a:effectLst/>
                <a:ea typeface="JetBrains Mono"/>
              </a:rPr>
              <a:t>parseInt</a:t>
            </a:r>
            <a:r>
              <a:rPr kumimoji="0" lang="ko-KR" altLang="ko-KR" sz="1100" b="0" i="0" u="none" strike="noStrike" cap="none" normalizeH="0" baseline="0">
                <a:ln>
                  <a:noFill/>
                </a:ln>
                <a:solidFill>
                  <a:srgbClr val="BCBEC4"/>
                </a:solidFill>
                <a:effectLst/>
                <a:ea typeface="JetBrains Mono"/>
              </a:rPr>
              <a:t>(ageParam) : </a:t>
            </a:r>
            <a:r>
              <a:rPr kumimoji="0" lang="ko-KR" altLang="ko-KR" sz="1100" b="0" i="0" u="none" strike="noStrike" cap="none" normalizeH="0" baseline="0">
                <a:ln>
                  <a:noFill/>
                </a:ln>
                <a:solidFill>
                  <a:srgbClr val="2AACB8"/>
                </a:solidFill>
                <a:effectLst/>
                <a:ea typeface="JetBrains Mono"/>
              </a:rPr>
              <a:t>0</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BCBEC4"/>
                </a:solidFill>
                <a:effectLst/>
                <a:ea typeface="JetBrains Mono"/>
              </a:rPr>
              <a:t>userRequest;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4" name="Rectangle 2">
            <a:extLst>
              <a:ext uri="{FF2B5EF4-FFF2-40B4-BE49-F238E27FC236}">
                <a16:creationId xmlns:a16="http://schemas.microsoft.com/office/drawing/2014/main" id="{DE2F3FF2-EE14-E5E3-5FE8-500C5459B53C}"/>
              </a:ext>
            </a:extLst>
          </p:cNvPr>
          <p:cNvSpPr>
            <a:spLocks noChangeArrowheads="1"/>
          </p:cNvSpPr>
          <p:nvPr/>
        </p:nvSpPr>
        <p:spPr bwMode="auto">
          <a:xfrm>
            <a:off x="294775" y="634004"/>
            <a:ext cx="7754351" cy="1583126"/>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@Service</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MyService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56A8F5"/>
                </a:solidFill>
                <a:effectLst/>
                <a:ea typeface="JetBrains Mono"/>
              </a:rPr>
              <a:t>processRequest</a:t>
            </a:r>
            <a:r>
              <a:rPr kumimoji="0" lang="ko-KR" altLang="ko-KR" sz="1100" b="0" i="0" u="none" strike="noStrike" cap="none" normalizeH="0" baseline="0">
                <a:ln>
                  <a:noFill/>
                </a:ln>
                <a:solidFill>
                  <a:srgbClr val="BCBEC4"/>
                </a:solidFill>
                <a:effectLst/>
                <a:ea typeface="JetBrains Mono"/>
              </a:rPr>
              <a:t>(UserRequest userRequest)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6AAB73"/>
                </a:solidFill>
                <a:effectLst/>
                <a:ea typeface="JetBrains Mono"/>
              </a:rPr>
              <a:t>"Hello from MyService, " </a:t>
            </a:r>
            <a:r>
              <a:rPr kumimoji="0" lang="ko-KR" altLang="ko-KR" sz="1100" b="0" i="0" u="none" strike="noStrike" cap="none" normalizeH="0" baseline="0">
                <a:ln>
                  <a:noFill/>
                </a:ln>
                <a:solidFill>
                  <a:srgbClr val="BCBEC4"/>
                </a:solidFill>
                <a:effectLst/>
                <a:ea typeface="JetBrains Mono"/>
              </a:rPr>
              <a:t>+ userRequest.getName() + </a:t>
            </a:r>
            <a:r>
              <a:rPr kumimoji="0" lang="ko-KR" altLang="ko-KR" sz="1100" b="0" i="0" u="none" strike="noStrike" cap="none" normalizeH="0" baseline="0">
                <a:ln>
                  <a:noFill/>
                </a:ln>
                <a:solidFill>
                  <a:srgbClr val="6AAB73"/>
                </a:solidFill>
                <a:effectLst/>
                <a:ea typeface="JetBrains Mono"/>
              </a:rPr>
              <a:t>"</a:t>
            </a:r>
            <a:r>
              <a:rPr kumimoji="0" lang="en-US" altLang="ko-KR" sz="1100" b="0" i="0" u="none" strike="noStrike" cap="none" normalizeH="0" baseline="0">
                <a:ln>
                  <a:noFill/>
                </a:ln>
                <a:solidFill>
                  <a:srgbClr val="6AAB73"/>
                </a:solidFill>
                <a:effectLst/>
                <a:ea typeface="JetBrains Mono"/>
              </a:rPr>
              <a:t> : </a:t>
            </a:r>
            <a:r>
              <a:rPr kumimoji="0" lang="ko-KR" altLang="ko-KR" sz="1100" b="0" i="0" u="none" strike="noStrike" cap="none" normalizeH="0" baseline="0">
                <a:ln>
                  <a:noFill/>
                </a:ln>
                <a:solidFill>
                  <a:srgbClr val="6AAB73"/>
                </a:solidFill>
                <a:effectLst/>
                <a:ea typeface="JetBrains Mono"/>
              </a:rPr>
              <a:t>" </a:t>
            </a:r>
            <a:r>
              <a:rPr kumimoji="0" lang="ko-KR" altLang="ko-KR" sz="1100" b="0" i="0" u="none" strike="noStrike" cap="none" normalizeH="0" baseline="0">
                <a:ln>
                  <a:noFill/>
                </a:ln>
                <a:solidFill>
                  <a:srgbClr val="BCBEC4"/>
                </a:solidFill>
                <a:effectLst/>
                <a:ea typeface="JetBrains Mono"/>
              </a:rPr>
              <a:t>+ userRequest.getAge();</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8" name="Rectangle 3">
            <a:extLst>
              <a:ext uri="{FF2B5EF4-FFF2-40B4-BE49-F238E27FC236}">
                <a16:creationId xmlns:a16="http://schemas.microsoft.com/office/drawing/2014/main" id="{D46BA7C1-D9E5-4993-50C8-C6FD2EDF2107}"/>
              </a:ext>
            </a:extLst>
          </p:cNvPr>
          <p:cNvSpPr>
            <a:spLocks noChangeArrowheads="1"/>
          </p:cNvSpPr>
          <p:nvPr/>
        </p:nvSpPr>
        <p:spPr bwMode="auto">
          <a:xfrm>
            <a:off x="8530390" y="1067767"/>
            <a:ext cx="3062036" cy="5139292"/>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UserRequest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private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C77DBB"/>
                </a:solidFill>
                <a:effectLst/>
                <a:latin typeface="Arial Unicode MS"/>
                <a:ea typeface="JetBrains Mono"/>
              </a:rPr>
              <a:t>name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private int </a:t>
            </a:r>
            <a:r>
              <a:rPr kumimoji="0" lang="ko-KR" altLang="ko-KR" sz="1100" b="0" i="0" u="none" strike="noStrike" cap="none" normalizeH="0" baseline="0">
                <a:ln>
                  <a:noFill/>
                </a:ln>
                <a:solidFill>
                  <a:srgbClr val="C77DBB"/>
                </a:solidFill>
                <a:effectLst/>
                <a:latin typeface="Arial Unicode MS"/>
                <a:ea typeface="JetBrains Mono"/>
              </a:rPr>
              <a:t>age</a:t>
            </a:r>
            <a:r>
              <a:rPr kumimoji="0" lang="ko-KR" altLang="ko-KR" sz="1100" b="0" i="0" u="none" strike="noStrike" cap="none" normalizeH="0" baseline="0">
                <a:ln>
                  <a:noFill/>
                </a:ln>
                <a:solidFill>
                  <a:srgbClr val="BCBEC4"/>
                </a:solidFill>
                <a:effectLst/>
                <a:latin typeface="Arial Unicode MS"/>
                <a:ea typeface="JetBrains Mono"/>
              </a:rPr>
              <a:t>;</a:t>
            </a:r>
            <a:endParaRPr lang="en-US" altLang="ko-KR" sz="1100">
              <a:solidFill>
                <a:srgbClr val="BCBEC4"/>
              </a:solidFill>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br>
              <a:rPr kumimoji="0" lang="ko-KR" altLang="ko-KR" sz="1100" b="0" i="0" u="none" strike="noStrike" cap="none" normalizeH="0" baseline="0">
                <a:ln>
                  <a:noFill/>
                </a:ln>
                <a:solidFill>
                  <a:srgbClr val="7A7E85"/>
                </a:solidFill>
                <a:effectLst/>
                <a:latin typeface="Arial Unicode MS"/>
                <a:ea typeface="JetBrains Mono"/>
              </a:rPr>
            </a:b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56A8F5"/>
                </a:solidFill>
                <a:effectLst/>
                <a:latin typeface="Arial Unicode MS"/>
                <a:ea typeface="JetBrains Mono"/>
              </a:rPr>
              <a:t>getName</a:t>
            </a: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C77DBB"/>
                </a:solidFill>
                <a:effectLst/>
                <a:latin typeface="Arial Unicode MS"/>
                <a:ea typeface="JetBrains Mono"/>
              </a:rPr>
              <a:t>name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void </a:t>
            </a:r>
            <a:r>
              <a:rPr kumimoji="0" lang="ko-KR" altLang="ko-KR" sz="1100" b="0" i="0" u="none" strike="noStrike" cap="none" normalizeH="0" baseline="0">
                <a:ln>
                  <a:noFill/>
                </a:ln>
                <a:solidFill>
                  <a:srgbClr val="56A8F5"/>
                </a:solidFill>
                <a:effectLst/>
                <a:latin typeface="Arial Unicode MS"/>
                <a:ea typeface="JetBrains Mono"/>
              </a:rPr>
              <a:t>setName</a:t>
            </a:r>
            <a:r>
              <a:rPr kumimoji="0" lang="ko-KR" altLang="ko-KR" sz="1100" b="0" i="0" u="none" strike="noStrike" cap="none" normalizeH="0" baseline="0">
                <a:ln>
                  <a:noFill/>
                </a:ln>
                <a:solidFill>
                  <a:srgbClr val="BCBEC4"/>
                </a:solidFill>
                <a:effectLst/>
                <a:latin typeface="Arial Unicode MS"/>
                <a:ea typeface="JetBrains Mono"/>
              </a:rPr>
              <a:t>(String name)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this</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C77DBB"/>
                </a:solidFill>
                <a:effectLst/>
                <a:latin typeface="Arial Unicode MS"/>
                <a:ea typeface="JetBrains Mono"/>
              </a:rPr>
              <a:t>name </a:t>
            </a:r>
            <a:r>
              <a:rPr kumimoji="0" lang="ko-KR" altLang="ko-KR" sz="1100" b="0" i="0" u="none" strike="noStrike" cap="none" normalizeH="0" baseline="0">
                <a:ln>
                  <a:noFill/>
                </a:ln>
                <a:solidFill>
                  <a:srgbClr val="BCBEC4"/>
                </a:solidFill>
                <a:effectLst/>
                <a:latin typeface="Arial Unicode MS"/>
                <a:ea typeface="JetBrains Mono"/>
              </a:rPr>
              <a:t>= name;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int </a:t>
            </a:r>
            <a:r>
              <a:rPr kumimoji="0" lang="ko-KR" altLang="ko-KR" sz="1100" b="0" i="0" u="none" strike="noStrike" cap="none" normalizeH="0" baseline="0">
                <a:ln>
                  <a:noFill/>
                </a:ln>
                <a:solidFill>
                  <a:srgbClr val="56A8F5"/>
                </a:solidFill>
                <a:effectLst/>
                <a:latin typeface="Arial Unicode MS"/>
                <a:ea typeface="JetBrains Mono"/>
              </a:rPr>
              <a:t>getAge</a:t>
            </a: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C77DBB"/>
                </a:solidFill>
                <a:effectLst/>
                <a:latin typeface="Arial Unicode MS"/>
                <a:ea typeface="JetBrains Mono"/>
              </a:rPr>
              <a:t>age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void </a:t>
            </a:r>
            <a:r>
              <a:rPr kumimoji="0" lang="ko-KR" altLang="ko-KR" sz="1100" b="0" i="0" u="none" strike="noStrike" cap="none" normalizeH="0" baseline="0">
                <a:ln>
                  <a:noFill/>
                </a:ln>
                <a:solidFill>
                  <a:srgbClr val="56A8F5"/>
                </a:solidFill>
                <a:effectLst/>
                <a:latin typeface="Arial Unicode MS"/>
                <a:ea typeface="JetBrains Mono"/>
              </a:rPr>
              <a:t>setAge</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CF8E6D"/>
                </a:solidFill>
                <a:effectLst/>
                <a:latin typeface="Arial Unicode MS"/>
                <a:ea typeface="JetBrains Mono"/>
              </a:rPr>
              <a:t>int </a:t>
            </a:r>
            <a:r>
              <a:rPr kumimoji="0" lang="ko-KR" altLang="ko-KR" sz="1100" b="0" i="0" u="none" strike="noStrike" cap="none" normalizeH="0" baseline="0">
                <a:ln>
                  <a:noFill/>
                </a:ln>
                <a:solidFill>
                  <a:srgbClr val="BCBEC4"/>
                </a:solidFill>
                <a:effectLst/>
                <a:latin typeface="Arial Unicode MS"/>
                <a:ea typeface="JetBrains Mono"/>
              </a:rPr>
              <a:t>age)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this</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C77DBB"/>
                </a:solidFill>
                <a:effectLst/>
                <a:latin typeface="Arial Unicode MS"/>
                <a:ea typeface="JetBrains Mono"/>
              </a:rPr>
              <a:t>age </a:t>
            </a:r>
            <a:r>
              <a:rPr kumimoji="0" lang="ko-KR" altLang="ko-KR" sz="1100" b="0" i="0" u="none" strike="noStrike" cap="none" normalizeH="0" baseline="0">
                <a:ln>
                  <a:noFill/>
                </a:ln>
                <a:solidFill>
                  <a:srgbClr val="BCBEC4"/>
                </a:solidFill>
                <a:effectLst/>
                <a:latin typeface="Arial Unicode MS"/>
                <a:ea typeface="JetBrains Mono"/>
              </a:rPr>
              <a:t>= age;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990005105"/>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249BC7-ED55-7CB9-DD3A-A5E4BB26B651}"/>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04953EBE-4954-BABE-FC82-AA8546740167}"/>
              </a:ext>
            </a:extLst>
          </p:cNvPr>
          <p:cNvSpPr/>
          <p:nvPr/>
        </p:nvSpPr>
        <p:spPr>
          <a:xfrm>
            <a:off x="247664" y="145007"/>
            <a:ext cx="4016869"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ServletInvocableHandlerMethod</a:t>
            </a:r>
            <a:endParaRPr lang="ko-KR" altLang="en-US" b="1">
              <a:solidFill>
                <a:schemeClr val="accent1">
                  <a:lumMod val="75000"/>
                </a:schemeClr>
              </a:solidFill>
              <a:latin typeface="+mn-ea"/>
            </a:endParaRPr>
          </a:p>
        </p:txBody>
      </p:sp>
      <p:sp>
        <p:nvSpPr>
          <p:cNvPr id="2" name="직사각형 1">
            <a:extLst>
              <a:ext uri="{FF2B5EF4-FFF2-40B4-BE49-F238E27FC236}">
                <a16:creationId xmlns:a16="http://schemas.microsoft.com/office/drawing/2014/main" id="{D4A505F3-6867-B899-9536-8EDCBFDE0CC1}"/>
              </a:ext>
            </a:extLst>
          </p:cNvPr>
          <p:cNvSpPr/>
          <p:nvPr/>
        </p:nvSpPr>
        <p:spPr>
          <a:xfrm>
            <a:off x="370206" y="579103"/>
            <a:ext cx="11336520" cy="1164614"/>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나눔고딕" panose="020D0604000000000000" pitchFamily="50" charset="-127"/>
                <a:ea typeface="나눔바른고딕" panose="020B0603020101020101"/>
              </a:rPr>
              <a:t>InvocableHandlerMethod </a:t>
            </a:r>
            <a:r>
              <a:rPr lang="ko-KR" altLang="en-US" sz="1200">
                <a:latin typeface="나눔고딕" panose="020D0604000000000000" pitchFamily="50" charset="-127"/>
                <a:ea typeface="나눔바른고딕" panose="020B0603020101020101"/>
              </a:rPr>
              <a:t>를 상속한 클래스로서 </a:t>
            </a:r>
            <a:r>
              <a:rPr lang="en-US" altLang="ko-KR" sz="1200"/>
              <a:t>Servlet </a:t>
            </a:r>
            <a:r>
              <a:rPr lang="ko-KR" altLang="en-US" sz="1200"/>
              <a:t>환경에 특화되어 있으며</a:t>
            </a:r>
            <a:r>
              <a:rPr lang="en-US" altLang="ko-KR" sz="1200"/>
              <a:t>(HttpServletRequest/HttpServletResponse)</a:t>
            </a:r>
            <a:r>
              <a:rPr lang="ko-KR" altLang="en-US" sz="1200"/>
              <a:t> </a:t>
            </a:r>
            <a:r>
              <a:rPr lang="en-US" altLang="ko-KR" sz="1200"/>
              <a:t>HTTP </a:t>
            </a:r>
            <a:r>
              <a:rPr lang="ko-KR" altLang="en-US" sz="1200"/>
              <a:t>요청 및 응답을 포함한 핸들러 메서드를 호출 한다</a:t>
            </a:r>
            <a:endParaRPr lang="en-US" altLang="ko-KR" sz="1200"/>
          </a:p>
          <a:p>
            <a:pPr marL="171450" indent="-171450">
              <a:lnSpc>
                <a:spcPct val="150000"/>
              </a:lnSpc>
              <a:buFont typeface="Arial" panose="020B0604020202020204" pitchFamily="34" charset="0"/>
              <a:buChar char="•"/>
            </a:pPr>
            <a:r>
              <a:rPr lang="ko-KR" altLang="en-US" sz="1200"/>
              <a:t>메서드의 반환값을 </a:t>
            </a:r>
            <a:r>
              <a:rPr lang="en-US" altLang="ko-KR" sz="1200"/>
              <a:t>HandlerMethodReturnValueHandler </a:t>
            </a:r>
            <a:r>
              <a:rPr lang="ko-KR" altLang="en-US" sz="1200"/>
              <a:t>를 통해 처리할 수 있으며 메서드 레벨의 </a:t>
            </a:r>
            <a:r>
              <a:rPr lang="en-US" altLang="ko-KR" sz="1200"/>
              <a:t>@ResponseStatus </a:t>
            </a:r>
            <a:r>
              <a:rPr lang="ko-KR" altLang="en-US" sz="1200"/>
              <a:t>어노테이션을 지원하여 </a:t>
            </a:r>
            <a:r>
              <a:rPr lang="en-US" altLang="ko-KR" sz="1200"/>
              <a:t>HTTP </a:t>
            </a:r>
            <a:r>
              <a:rPr lang="ko-KR" altLang="en-US" sz="1200"/>
              <a:t>응답 상태를 설정할 수 있다</a:t>
            </a:r>
            <a:endParaRPr lang="en-US" altLang="ko-KR" sz="1200">
              <a:latin typeface="+mn-ea"/>
            </a:endParaRPr>
          </a:p>
        </p:txBody>
      </p:sp>
      <p:sp>
        <p:nvSpPr>
          <p:cNvPr id="7" name="직사각형 6">
            <a:extLst>
              <a:ext uri="{FF2B5EF4-FFF2-40B4-BE49-F238E27FC236}">
                <a16:creationId xmlns:a16="http://schemas.microsoft.com/office/drawing/2014/main" id="{A98305B3-BA60-A730-A978-49E7D98A22AF}"/>
              </a:ext>
            </a:extLst>
          </p:cNvPr>
          <p:cNvSpPr/>
          <p:nvPr/>
        </p:nvSpPr>
        <p:spPr>
          <a:xfrm>
            <a:off x="590564" y="3232534"/>
            <a:ext cx="800219" cy="338554"/>
          </a:xfrm>
          <a:prstGeom prst="rect">
            <a:avLst/>
          </a:prstGeom>
        </p:spPr>
        <p:txBody>
          <a:bodyPr wrap="none">
            <a:spAutoFit/>
          </a:bodyPr>
          <a:lstStyle/>
          <a:p>
            <a:r>
              <a:rPr lang="ko-KR" altLang="en-US" sz="1600">
                <a:latin typeface="+mn-ea"/>
              </a:rPr>
              <a:t>생성자</a:t>
            </a:r>
          </a:p>
        </p:txBody>
      </p:sp>
      <p:sp>
        <p:nvSpPr>
          <p:cNvPr id="8" name="Rectangle 4">
            <a:extLst>
              <a:ext uri="{FF2B5EF4-FFF2-40B4-BE49-F238E27FC236}">
                <a16:creationId xmlns:a16="http://schemas.microsoft.com/office/drawing/2014/main" id="{351F20CA-0443-3BCE-5729-F93579301958}"/>
              </a:ext>
            </a:extLst>
          </p:cNvPr>
          <p:cNvSpPr>
            <a:spLocks noChangeArrowheads="1"/>
          </p:cNvSpPr>
          <p:nvPr/>
        </p:nvSpPr>
        <p:spPr bwMode="auto">
          <a:xfrm>
            <a:off x="1640994" y="2795663"/>
            <a:ext cx="9067111" cy="1384995"/>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200" b="0" i="0" u="none" strike="noStrike" cap="none" normalizeH="0" baseline="0">
                <a:ln>
                  <a:noFill/>
                </a:ln>
                <a:solidFill>
                  <a:srgbClr val="CF8E6D"/>
                </a:solidFill>
                <a:effectLst/>
                <a:ea typeface="JetBrains Mono"/>
              </a:rPr>
              <a:t>public </a:t>
            </a:r>
            <a:r>
              <a:rPr kumimoji="0" lang="en-US" altLang="ko-KR" sz="1200" b="0" i="0" u="none" strike="noStrike" cap="none" normalizeH="0" baseline="0">
                <a:ln>
                  <a:noFill/>
                </a:ln>
                <a:solidFill>
                  <a:srgbClr val="56A8F5"/>
                </a:solidFill>
                <a:effectLst/>
                <a:ea typeface="JetBrains Mono"/>
              </a:rPr>
              <a:t>ServletInvocableHandlerMethod </a:t>
            </a:r>
            <a:r>
              <a:rPr kumimoji="0" lang="ko-KR" altLang="ko-KR" sz="1200" b="0" i="0" u="none" strike="noStrike" cap="none" normalizeH="0" baseline="0">
                <a:ln>
                  <a:noFill/>
                </a:ln>
                <a:solidFill>
                  <a:srgbClr val="BCBEC4"/>
                </a:solidFill>
                <a:effectLst/>
                <a:ea typeface="JetBrains Mono"/>
              </a:rPr>
              <a:t>(HandlerMethod handlerMethod) {</a:t>
            </a:r>
            <a:r>
              <a:rPr kumimoji="0" lang="en-US" altLang="ko-KR" sz="1200" b="0" i="0" u="none" strike="noStrike" cap="none" normalizeH="0" baseline="0">
                <a:ln>
                  <a:noFill/>
                </a:ln>
                <a:solidFill>
                  <a:srgbClr val="BCBEC4"/>
                </a:solidFill>
                <a:effectLst/>
                <a:ea typeface="JetBrains Mono"/>
              </a:rPr>
              <a:t>  </a:t>
            </a:r>
            <a:r>
              <a:rPr kumimoji="0" lang="en-US" altLang="ko-KR" sz="1200" b="0" i="0" u="none" strike="noStrike" cap="none" normalizeH="0" baseline="0">
                <a:ln>
                  <a:noFill/>
                </a:ln>
                <a:solidFill>
                  <a:schemeClr val="bg1">
                    <a:lumMod val="50000"/>
                  </a:schemeClr>
                </a:solidFill>
                <a:effectLst/>
                <a:ea typeface="JetBrains Mono"/>
              </a:rPr>
              <a:t>// </a:t>
            </a:r>
            <a:r>
              <a:rPr kumimoji="0" lang="ko-KR" altLang="en-US" sz="1200" b="0" i="0" u="none" strike="noStrike" cap="none" normalizeH="0" baseline="0">
                <a:ln>
                  <a:noFill/>
                </a:ln>
                <a:solidFill>
                  <a:schemeClr val="bg1">
                    <a:lumMod val="50000"/>
                  </a:schemeClr>
                </a:solidFill>
                <a:effectLst/>
                <a:ea typeface="JetBrains Mono"/>
              </a:rPr>
              <a:t>호출 대상 정보가 들어 있는 </a:t>
            </a:r>
            <a:r>
              <a:rPr kumimoji="0" lang="en-US" altLang="ko-KR" sz="1200" b="0" i="0" u="none" strike="noStrike" cap="none" normalizeH="0" baseline="0">
                <a:ln>
                  <a:noFill/>
                </a:ln>
                <a:solidFill>
                  <a:schemeClr val="bg1">
                    <a:lumMod val="50000"/>
                  </a:schemeClr>
                </a:solidFill>
                <a:effectLst/>
                <a:ea typeface="JetBrains Mono"/>
              </a:rPr>
              <a:t>HandlerMethod </a:t>
            </a:r>
            <a:r>
              <a:rPr kumimoji="0" lang="ko-KR" altLang="en-US" sz="1200" b="0" i="0" u="none" strike="noStrike" cap="none" normalizeH="0" baseline="0">
                <a:ln>
                  <a:noFill/>
                </a:ln>
                <a:solidFill>
                  <a:schemeClr val="bg1">
                    <a:lumMod val="50000"/>
                  </a:schemeClr>
                </a:solidFill>
                <a:effectLst/>
                <a:ea typeface="JetBrains Mono"/>
              </a:rPr>
              <a:t>객체</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CF8E6D"/>
                </a:solidFill>
                <a:effectLst/>
                <a:ea typeface="JetBrains Mono"/>
              </a:rPr>
              <a:t>super</a:t>
            </a:r>
            <a:r>
              <a:rPr kumimoji="0" lang="ko-KR" altLang="ko-KR" sz="1200" b="0" i="0" u="none" strike="noStrike" cap="none" normalizeH="0" baseline="0">
                <a:ln>
                  <a:noFill/>
                </a:ln>
                <a:solidFill>
                  <a:srgbClr val="BCBEC4"/>
                </a:solidFill>
                <a:effectLst/>
                <a:ea typeface="JetBrains Mono"/>
              </a:rPr>
              <a:t>(handlerMethod);</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a:t>
            </a:r>
            <a:br>
              <a:rPr kumimoji="0" lang="ko-KR" altLang="ko-KR" sz="1200" b="0" i="0" u="none" strike="noStrike" cap="none" normalizeH="0" baseline="0">
                <a:ln>
                  <a:noFill/>
                </a:ln>
                <a:solidFill>
                  <a:srgbClr val="BCBEC4"/>
                </a:solidFill>
                <a:effectLst/>
                <a:ea typeface="JetBrains Mono"/>
              </a:rPr>
            </a:br>
            <a:br>
              <a:rPr kumimoji="0" lang="ko-KR" altLang="ko-KR" sz="1200" b="0" i="1" u="none" strike="noStrike" cap="none" normalizeH="0" baseline="0">
                <a:ln>
                  <a:noFill/>
                </a:ln>
                <a:solidFill>
                  <a:srgbClr val="5F826B"/>
                </a:solidFill>
                <a:effectLst/>
                <a:ea typeface="JetBrains Mono"/>
              </a:rPr>
            </a:br>
            <a:r>
              <a:rPr kumimoji="0" lang="ko-KR" altLang="ko-KR" sz="1200" b="0" i="0" u="none" strike="noStrike" cap="none" normalizeH="0" baseline="0">
                <a:ln>
                  <a:noFill/>
                </a:ln>
                <a:solidFill>
                  <a:srgbClr val="CF8E6D"/>
                </a:solidFill>
                <a:effectLst/>
                <a:ea typeface="JetBrains Mono"/>
              </a:rPr>
              <a:t>public </a:t>
            </a:r>
            <a:r>
              <a:rPr kumimoji="0" lang="en-US" altLang="ko-KR" sz="1200" b="0" i="0" u="none" strike="noStrike" cap="none" normalizeH="0" baseline="0">
                <a:ln>
                  <a:noFill/>
                </a:ln>
                <a:solidFill>
                  <a:srgbClr val="56A8F5"/>
                </a:solidFill>
                <a:effectLst/>
                <a:ea typeface="JetBrains Mono"/>
              </a:rPr>
              <a:t>ServletInvocableHandlerMethod </a:t>
            </a:r>
            <a:r>
              <a:rPr kumimoji="0" lang="ko-KR" altLang="ko-KR" sz="1200" b="0" i="0" u="none" strike="noStrike" cap="none" normalizeH="0" baseline="0">
                <a:ln>
                  <a:noFill/>
                </a:ln>
                <a:solidFill>
                  <a:srgbClr val="BCBEC4"/>
                </a:solidFill>
                <a:effectLst/>
                <a:ea typeface="JetBrains Mono"/>
              </a:rPr>
              <a:t>(Object </a:t>
            </a:r>
            <a:r>
              <a:rPr kumimoji="0" lang="en-US" altLang="ko-KR" sz="1200" b="0" i="0" u="none" strike="noStrike" cap="none" normalizeH="0" baseline="0">
                <a:ln>
                  <a:noFill/>
                </a:ln>
                <a:solidFill>
                  <a:srgbClr val="BCBEC4"/>
                </a:solidFill>
                <a:effectLst/>
                <a:ea typeface="JetBrains Mono"/>
              </a:rPr>
              <a:t>handler</a:t>
            </a:r>
            <a:r>
              <a:rPr kumimoji="0" lang="ko-KR" altLang="ko-KR" sz="1200" b="0" i="0" u="none" strike="noStrike" cap="none" normalizeH="0" baseline="0">
                <a:ln>
                  <a:noFill/>
                </a:ln>
                <a:solidFill>
                  <a:srgbClr val="BCBEC4"/>
                </a:solidFill>
                <a:effectLst/>
                <a:ea typeface="JetBrains Mono"/>
              </a:rPr>
              <a:t>, Method method) {</a:t>
            </a:r>
            <a:r>
              <a:rPr kumimoji="0" lang="en-US" altLang="ko-KR" sz="1200" b="0" i="0" u="none" strike="noStrike" cap="none" normalizeH="0" baseline="0">
                <a:ln>
                  <a:noFill/>
                </a:ln>
                <a:solidFill>
                  <a:srgbClr val="BCBEC4"/>
                </a:solidFill>
                <a:effectLst/>
                <a:ea typeface="JetBrains Mono"/>
              </a:rPr>
              <a:t>  </a:t>
            </a:r>
            <a:r>
              <a:rPr kumimoji="0" lang="en-US" altLang="ko-KR" sz="1200" b="0" i="0" u="none" strike="noStrike" cap="none" normalizeH="0" baseline="0">
                <a:ln>
                  <a:noFill/>
                </a:ln>
                <a:solidFill>
                  <a:schemeClr val="bg1">
                    <a:lumMod val="50000"/>
                  </a:schemeClr>
                </a:solidFill>
                <a:effectLst/>
                <a:ea typeface="JetBrains Mono"/>
              </a:rPr>
              <a:t>// </a:t>
            </a:r>
            <a:r>
              <a:rPr kumimoji="0" lang="ko-KR" altLang="en-US" sz="1200" b="0" i="0" u="none" strike="noStrike" cap="none" normalizeH="0" baseline="0">
                <a:ln>
                  <a:noFill/>
                </a:ln>
                <a:solidFill>
                  <a:schemeClr val="bg1">
                    <a:lumMod val="50000"/>
                  </a:schemeClr>
                </a:solidFill>
                <a:effectLst/>
                <a:ea typeface="JetBrains Mono"/>
              </a:rPr>
              <a:t>호출 대상 객체</a:t>
            </a:r>
            <a:r>
              <a:rPr kumimoji="0" lang="en-US" altLang="ko-KR" sz="1200" b="0" i="0" u="none" strike="noStrike" cap="none" normalizeH="0" baseline="0">
                <a:ln>
                  <a:noFill/>
                </a:ln>
                <a:solidFill>
                  <a:schemeClr val="bg1">
                    <a:lumMod val="50000"/>
                  </a:schemeClr>
                </a:solidFill>
                <a:effectLst/>
                <a:ea typeface="JetBrains Mono"/>
              </a:rPr>
              <a:t>, </a:t>
            </a:r>
            <a:r>
              <a:rPr kumimoji="0" lang="ko-KR" altLang="en-US" sz="1200" b="0" i="0" u="none" strike="noStrike" cap="none" normalizeH="0" baseline="0">
                <a:ln>
                  <a:noFill/>
                </a:ln>
                <a:solidFill>
                  <a:schemeClr val="bg1">
                    <a:lumMod val="50000"/>
                  </a:schemeClr>
                </a:solidFill>
                <a:effectLst/>
                <a:ea typeface="JetBrains Mono"/>
              </a:rPr>
              <a:t>호출 대상 메서드</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CF8E6D"/>
                </a:solidFill>
                <a:effectLst/>
                <a:ea typeface="JetBrains Mono"/>
              </a:rPr>
              <a:t>super</a:t>
            </a:r>
            <a:r>
              <a:rPr kumimoji="0" lang="ko-KR" altLang="ko-KR" sz="1200" b="0" i="0" u="none" strike="noStrike" cap="none" normalizeH="0" baseline="0">
                <a:ln>
                  <a:noFill/>
                </a:ln>
                <a:solidFill>
                  <a:srgbClr val="BCBEC4"/>
                </a:solidFill>
                <a:effectLst/>
                <a:ea typeface="JetBrains Mono"/>
              </a:rPr>
              <a:t>(bean, method);</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a:t>
            </a:r>
            <a:endParaRPr kumimoji="0" lang="ko-KR" altLang="ko-KR" sz="1200" b="0" i="0" u="none" strike="noStrike" cap="none" normalizeH="0" baseline="0">
              <a:ln>
                <a:noFill/>
              </a:ln>
              <a:solidFill>
                <a:schemeClr val="tx1"/>
              </a:solidFill>
              <a:effectLst/>
            </a:endParaRPr>
          </a:p>
        </p:txBody>
      </p:sp>
      <p:sp>
        <p:nvSpPr>
          <p:cNvPr id="10" name="직사각형 9">
            <a:extLst>
              <a:ext uri="{FF2B5EF4-FFF2-40B4-BE49-F238E27FC236}">
                <a16:creationId xmlns:a16="http://schemas.microsoft.com/office/drawing/2014/main" id="{8A3996C5-23D0-A5CA-EFA5-13F9EC981AD7}"/>
              </a:ext>
            </a:extLst>
          </p:cNvPr>
          <p:cNvSpPr/>
          <p:nvPr/>
        </p:nvSpPr>
        <p:spPr>
          <a:xfrm>
            <a:off x="443229" y="4463717"/>
            <a:ext cx="1002197" cy="338554"/>
          </a:xfrm>
          <a:prstGeom prst="rect">
            <a:avLst/>
          </a:prstGeom>
        </p:spPr>
        <p:txBody>
          <a:bodyPr wrap="none">
            <a:spAutoFit/>
          </a:bodyPr>
          <a:lstStyle/>
          <a:p>
            <a:r>
              <a:rPr lang="ko-KR" altLang="en-US" sz="1600">
                <a:latin typeface="+mn-ea"/>
              </a:rPr>
              <a:t>호출 </a:t>
            </a:r>
            <a:r>
              <a:rPr lang="en-US" altLang="ko-KR" sz="1600">
                <a:latin typeface="+mn-ea"/>
              </a:rPr>
              <a:t>API</a:t>
            </a:r>
            <a:endParaRPr lang="ko-KR" altLang="en-US" sz="1600">
              <a:latin typeface="+mn-ea"/>
            </a:endParaRPr>
          </a:p>
        </p:txBody>
      </p:sp>
      <p:sp>
        <p:nvSpPr>
          <p:cNvPr id="11" name="Rectangle 5">
            <a:extLst>
              <a:ext uri="{FF2B5EF4-FFF2-40B4-BE49-F238E27FC236}">
                <a16:creationId xmlns:a16="http://schemas.microsoft.com/office/drawing/2014/main" id="{D159BBE7-CE3C-9A45-1787-DC36C846B9D8}"/>
              </a:ext>
            </a:extLst>
          </p:cNvPr>
          <p:cNvSpPr>
            <a:spLocks noChangeArrowheads="1"/>
          </p:cNvSpPr>
          <p:nvPr/>
        </p:nvSpPr>
        <p:spPr bwMode="auto">
          <a:xfrm>
            <a:off x="1640993" y="4463717"/>
            <a:ext cx="9067111" cy="335156"/>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BCBEC4"/>
                </a:solidFill>
                <a:effectLst/>
                <a:latin typeface="Arial Unicode MS"/>
                <a:ea typeface="JetBrains Mono"/>
              </a:rPr>
              <a:t>Object </a:t>
            </a:r>
            <a:r>
              <a:rPr kumimoji="0" lang="en-US" altLang="ko-KR" sz="1200" b="0" i="0" u="none" strike="noStrike" cap="none" normalizeH="0" baseline="0">
                <a:ln>
                  <a:noFill/>
                </a:ln>
                <a:solidFill>
                  <a:srgbClr val="56A8F5"/>
                </a:solidFill>
                <a:effectLst/>
                <a:latin typeface="Arial Unicode MS"/>
                <a:ea typeface="JetBrains Mono"/>
              </a:rPr>
              <a:t>invokeAndHandle </a:t>
            </a:r>
            <a:r>
              <a:rPr kumimoji="0" lang="ko-KR" altLang="ko-KR" sz="1200" b="0" i="0" u="none" strike="noStrike" cap="none" normalizeH="0" baseline="0">
                <a:ln>
                  <a:noFill/>
                </a:ln>
                <a:solidFill>
                  <a:srgbClr val="BCBEC4"/>
                </a:solidFill>
                <a:effectLst/>
                <a:latin typeface="Arial Unicode MS"/>
                <a:ea typeface="JetBrains Mono"/>
              </a:rPr>
              <a:t>(NativeWebRequest request, </a:t>
            </a:r>
            <a:r>
              <a:rPr kumimoji="0" lang="ko-KR" altLang="ko-KR" sz="1200" b="0" i="0" u="none" strike="noStrike" cap="none" normalizeH="0" baseline="0">
                <a:ln>
                  <a:noFill/>
                </a:ln>
                <a:solidFill>
                  <a:srgbClr val="B3AE60"/>
                </a:solidFill>
                <a:effectLst/>
                <a:latin typeface="Arial Unicode MS"/>
                <a:ea typeface="JetBrains Mono"/>
              </a:rPr>
              <a:t>@Nullable </a:t>
            </a:r>
            <a:r>
              <a:rPr kumimoji="0" lang="ko-KR" altLang="ko-KR" sz="1200" b="0" i="0" u="none" strike="noStrike" cap="none" normalizeH="0" baseline="0">
                <a:ln>
                  <a:noFill/>
                </a:ln>
                <a:solidFill>
                  <a:srgbClr val="BCBEC4"/>
                </a:solidFill>
                <a:effectLst/>
                <a:latin typeface="Arial Unicode MS"/>
                <a:ea typeface="JetBrains Mono"/>
              </a:rPr>
              <a:t>ModelAndViewContainer mavContainer,</a:t>
            </a:r>
            <a:r>
              <a:rPr kumimoji="0" lang="en-US"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CBEC4"/>
                </a:solidFill>
                <a:effectLst/>
                <a:latin typeface="Arial Unicode MS"/>
                <a:ea typeface="JetBrains Mono"/>
              </a:rPr>
              <a:t>Object... providedArgs)</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13" name="Rectangle 6">
            <a:extLst>
              <a:ext uri="{FF2B5EF4-FFF2-40B4-BE49-F238E27FC236}">
                <a16:creationId xmlns:a16="http://schemas.microsoft.com/office/drawing/2014/main" id="{8238BEC7-29F5-6A23-CFDD-F9DA6A176EF0}"/>
              </a:ext>
            </a:extLst>
          </p:cNvPr>
          <p:cNvSpPr>
            <a:spLocks noChangeArrowheads="1"/>
          </p:cNvSpPr>
          <p:nvPr/>
        </p:nvSpPr>
        <p:spPr bwMode="auto">
          <a:xfrm>
            <a:off x="1640993" y="5081932"/>
            <a:ext cx="9067111" cy="1441613"/>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7A7E85"/>
                </a:solidFill>
                <a:effectLst/>
                <a:ea typeface="JetBrains Mono"/>
              </a:rPr>
              <a:t>// </a:t>
            </a:r>
            <a:r>
              <a:rPr kumimoji="0" lang="en-US" altLang="ko-KR" sz="1200" b="0" i="0" u="none" strike="noStrike" cap="none" normalizeH="0" baseline="0">
                <a:ln>
                  <a:noFill/>
                </a:ln>
                <a:solidFill>
                  <a:srgbClr val="7A7E85"/>
                </a:solidFill>
                <a:effectLst/>
                <a:ea typeface="JetBrains Mono"/>
              </a:rPr>
              <a:t>ServletInvocableHandlerMethod </a:t>
            </a:r>
            <a:r>
              <a:rPr kumimoji="0" lang="ko-KR" altLang="ko-KR" sz="1200" b="0" i="0" u="none" strike="noStrike" cap="none" normalizeH="0" baseline="0">
                <a:ln>
                  <a:noFill/>
                </a:ln>
                <a:solidFill>
                  <a:srgbClr val="7A7E85"/>
                </a:solidFill>
                <a:effectLst/>
                <a:ea typeface="JetBrains Mono"/>
                <a:cs typeface="Courier New" panose="02070309020205020404" pitchFamily="49" charset="0"/>
              </a:rPr>
              <a:t>를 생성</a:t>
            </a:r>
            <a:br>
              <a:rPr kumimoji="0" lang="ko-KR" altLang="ko-KR" sz="1200" b="0" i="0" u="none" strike="noStrike" cap="none" normalizeH="0" baseline="0">
                <a:ln>
                  <a:noFill/>
                </a:ln>
                <a:solidFill>
                  <a:srgbClr val="7A7E85"/>
                </a:solidFill>
                <a:effectLst/>
                <a:ea typeface="JetBrains Mono"/>
                <a:cs typeface="Courier New" panose="02070309020205020404" pitchFamily="49" charset="0"/>
              </a:rPr>
            </a:br>
            <a:r>
              <a:rPr kumimoji="0" lang="en-US" altLang="ko-KR" sz="1200" b="0" i="0" u="none" strike="noStrike" cap="none" normalizeH="0" baseline="0">
                <a:ln>
                  <a:noFill/>
                </a:ln>
                <a:solidFill>
                  <a:schemeClr val="bg1"/>
                </a:solidFill>
                <a:effectLst/>
                <a:ea typeface="JetBrains Mono"/>
              </a:rPr>
              <a:t>ServletInvocableHandlerMethod</a:t>
            </a: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C77DBB"/>
                </a:solidFill>
                <a:effectLst/>
                <a:ea typeface="JetBrains Mono"/>
              </a:rPr>
              <a:t>handlerMethod </a:t>
            </a: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CF8E6D"/>
                </a:solidFill>
                <a:effectLst/>
                <a:ea typeface="JetBrains Mono"/>
              </a:rPr>
              <a:t>new </a:t>
            </a:r>
            <a:r>
              <a:rPr kumimoji="0" lang="en-US" altLang="ko-KR" sz="1200" b="0" i="0" u="none" strike="noStrike" cap="none" normalizeH="0" baseline="0">
                <a:ln>
                  <a:noFill/>
                </a:ln>
                <a:solidFill>
                  <a:schemeClr val="bg1"/>
                </a:solidFill>
                <a:effectLst/>
                <a:ea typeface="JetBrains Mono"/>
              </a:rPr>
              <a:t>ServletInvocableHandlerMethod</a:t>
            </a:r>
            <a:r>
              <a:rPr kumimoji="0" lang="ko-KR" altLang="ko-KR" sz="1200" b="0" i="0" u="none" strike="noStrike" cap="none" normalizeH="0" baseline="0">
                <a:ln>
                  <a:noFill/>
                </a:ln>
                <a:solidFill>
                  <a:schemeClr val="bg1"/>
                </a:solidFill>
                <a:effectLst/>
                <a:ea typeface="JetBrains Mono"/>
              </a:rPr>
              <a:t>(myService, serviceMethod)</a:t>
            </a:r>
            <a:r>
              <a:rPr kumimoji="0" lang="ko-KR" altLang="ko-KR" sz="1200" b="0" i="0" u="none" strike="noStrike" cap="none" normalizeH="0" baseline="0">
                <a:ln>
                  <a:noFill/>
                </a:ln>
                <a:solidFill>
                  <a:srgbClr val="BCBEC4"/>
                </a:solidFill>
                <a:effectLst/>
                <a:ea typeface="JetBrains Mono"/>
              </a:rPr>
              <a:t>;</a:t>
            </a:r>
            <a:endParaRPr kumimoji="0" lang="en-US" altLang="ko-KR" sz="1200" b="0" i="0" u="none" strike="noStrike" cap="none" normalizeH="0" baseline="0">
              <a:ln>
                <a:noFill/>
              </a:ln>
              <a:solidFill>
                <a:srgbClr val="BCBEC4"/>
              </a:solidFill>
              <a:effectLst/>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7A7E85"/>
                </a:solidFill>
                <a:effectLst/>
                <a:ea typeface="JetBrains Mono"/>
              </a:rPr>
              <a:t>// Service </a:t>
            </a:r>
            <a:r>
              <a:rPr kumimoji="0" lang="ko-KR" altLang="ko-KR" sz="1200" b="0" i="0" u="none" strike="noStrike" cap="none" normalizeH="0" baseline="0">
                <a:ln>
                  <a:noFill/>
                </a:ln>
                <a:solidFill>
                  <a:srgbClr val="7A7E85"/>
                </a:solidFill>
                <a:effectLst/>
                <a:ea typeface="JetBrains Mono"/>
                <a:cs typeface="Courier New" panose="02070309020205020404" pitchFamily="49" charset="0"/>
              </a:rPr>
              <a:t>메서드 호출</a:t>
            </a:r>
            <a:br>
              <a:rPr kumimoji="0" lang="ko-KR" altLang="ko-KR" sz="12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200" b="0" i="0" u="none" strike="noStrike" cap="none" normalizeH="0" baseline="0">
                <a:ln>
                  <a:noFill/>
                </a:ln>
                <a:solidFill>
                  <a:srgbClr val="BCBEC4"/>
                </a:solidFill>
                <a:effectLst/>
                <a:ea typeface="JetBrains Mono"/>
              </a:rPr>
              <a:t>Object </a:t>
            </a:r>
            <a:r>
              <a:rPr kumimoji="0" lang="ko-KR" altLang="ko-KR" sz="1200" b="0" i="0" u="none" strike="noStrike" cap="none" normalizeH="0" baseline="0">
                <a:ln>
                  <a:noFill/>
                </a:ln>
                <a:solidFill>
                  <a:srgbClr val="C77DBB"/>
                </a:solidFill>
                <a:effectLst/>
                <a:ea typeface="JetBrains Mono"/>
              </a:rPr>
              <a:t>result </a:t>
            </a: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C77DBB"/>
                </a:solidFill>
                <a:effectLst/>
                <a:ea typeface="JetBrains Mono"/>
              </a:rPr>
              <a:t>handlerMethod</a:t>
            </a:r>
            <a:r>
              <a:rPr kumimoji="0" lang="ko-KR" altLang="ko-KR" sz="1200" b="0" i="0" u="none" strike="noStrike" cap="none" normalizeH="0" baseline="0">
                <a:ln>
                  <a:noFill/>
                </a:ln>
                <a:solidFill>
                  <a:srgbClr val="BCBEC4"/>
                </a:solidFill>
                <a:effectLst/>
                <a:ea typeface="JetBrains Mono"/>
              </a:rPr>
              <a:t>.</a:t>
            </a:r>
            <a:r>
              <a:rPr kumimoji="0" lang="en-US" altLang="ko-KR" sz="1200" b="0" i="0" u="none" strike="noStrike" cap="none" normalizeH="0" baseline="0">
                <a:ln>
                  <a:noFill/>
                </a:ln>
                <a:solidFill>
                  <a:schemeClr val="bg1"/>
                </a:solidFill>
                <a:effectLst/>
                <a:ea typeface="JetBrains Mono"/>
              </a:rPr>
              <a:t>invokeAndHandle</a:t>
            </a:r>
            <a:r>
              <a:rPr kumimoji="0" lang="ko-KR" altLang="ko-KR" sz="1200" b="0" i="0" u="none" strike="noStrike" cap="none" normalizeH="0" baseline="0">
                <a:ln>
                  <a:noFill/>
                </a:ln>
                <a:solidFill>
                  <a:srgbClr val="BCBEC4"/>
                </a:solidFill>
                <a:effectLst/>
                <a:ea typeface="JetBrains Mono"/>
              </a:rPr>
              <a:t>(</a:t>
            </a:r>
            <a:r>
              <a:rPr kumimoji="0" lang="ko-KR" altLang="ko-KR" sz="1200" b="0" i="0" u="none" strike="noStrike" cap="none" normalizeH="0" baseline="0">
                <a:ln>
                  <a:noFill/>
                </a:ln>
                <a:solidFill>
                  <a:srgbClr val="C77DBB"/>
                </a:solidFill>
                <a:effectLst/>
                <a:ea typeface="JetBrains Mono"/>
              </a:rPr>
              <a:t>webRequest</a:t>
            </a: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C77DBB"/>
                </a:solidFill>
                <a:effectLst/>
                <a:ea typeface="JetBrains Mono"/>
              </a:rPr>
              <a:t>mavContainer</a:t>
            </a:r>
            <a:r>
              <a:rPr kumimoji="0" lang="ko-KR" altLang="ko-KR" sz="1200" b="0" i="0" u="none" strike="noStrike" cap="none" normalizeH="0" baseline="0">
                <a:ln>
                  <a:noFill/>
                </a:ln>
                <a:solidFill>
                  <a:srgbClr val="BCBEC4"/>
                </a:solidFill>
                <a:effectLst/>
                <a:ea typeface="JetBrains Mono"/>
              </a:rPr>
              <a:t>);</a:t>
            </a:r>
            <a:endParaRPr kumimoji="0" lang="ko-KR" altLang="ko-KR" sz="1200" b="0" i="0" u="none" strike="noStrike" cap="none" normalizeH="0" baseline="0">
              <a:ln>
                <a:noFill/>
              </a:ln>
              <a:solidFill>
                <a:schemeClr val="tx1"/>
              </a:solidFill>
              <a:effectLst/>
            </a:endParaRPr>
          </a:p>
        </p:txBody>
      </p:sp>
      <p:sp>
        <p:nvSpPr>
          <p:cNvPr id="14" name="직사각형 13">
            <a:extLst>
              <a:ext uri="{FF2B5EF4-FFF2-40B4-BE49-F238E27FC236}">
                <a16:creationId xmlns:a16="http://schemas.microsoft.com/office/drawing/2014/main" id="{00882BAC-CCEE-C81B-03EE-132F3FCF03BD}"/>
              </a:ext>
            </a:extLst>
          </p:cNvPr>
          <p:cNvSpPr/>
          <p:nvPr/>
        </p:nvSpPr>
        <p:spPr>
          <a:xfrm>
            <a:off x="443228" y="5633461"/>
            <a:ext cx="1077539" cy="338554"/>
          </a:xfrm>
          <a:prstGeom prst="rect">
            <a:avLst/>
          </a:prstGeom>
        </p:spPr>
        <p:txBody>
          <a:bodyPr wrap="none">
            <a:spAutoFit/>
          </a:bodyPr>
          <a:lstStyle/>
          <a:p>
            <a:r>
              <a:rPr lang="ko-KR" altLang="en-US" sz="1600">
                <a:latin typeface="+mn-ea"/>
              </a:rPr>
              <a:t>사용 방법</a:t>
            </a:r>
          </a:p>
        </p:txBody>
      </p:sp>
      <p:sp>
        <p:nvSpPr>
          <p:cNvPr id="15" name="직사각형 14">
            <a:extLst>
              <a:ext uri="{FF2B5EF4-FFF2-40B4-BE49-F238E27FC236}">
                <a16:creationId xmlns:a16="http://schemas.microsoft.com/office/drawing/2014/main" id="{20364692-D2B2-CCDF-D2C1-C29C0081102E}"/>
              </a:ext>
            </a:extLst>
          </p:cNvPr>
          <p:cNvSpPr/>
          <p:nvPr/>
        </p:nvSpPr>
        <p:spPr>
          <a:xfrm>
            <a:off x="247664" y="2181141"/>
            <a:ext cx="2710999"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주요 </a:t>
            </a:r>
            <a:r>
              <a:rPr lang="en-US" altLang="ko-KR" b="1">
                <a:solidFill>
                  <a:schemeClr val="accent1">
                    <a:lumMod val="75000"/>
                  </a:schemeClr>
                </a:solidFill>
                <a:latin typeface="+mn-ea"/>
              </a:rPr>
              <a:t>API </a:t>
            </a:r>
            <a:r>
              <a:rPr lang="ko-KR" altLang="en-US" b="1">
                <a:solidFill>
                  <a:schemeClr val="accent1">
                    <a:lumMod val="75000"/>
                  </a:schemeClr>
                </a:solidFill>
                <a:latin typeface="+mn-ea"/>
              </a:rPr>
              <a:t>및 사용방법</a:t>
            </a:r>
          </a:p>
        </p:txBody>
      </p:sp>
    </p:spTree>
    <p:extLst>
      <p:ext uri="{BB962C8B-B14F-4D97-AF65-F5344CB8AC3E}">
        <p14:creationId xmlns:p14="http://schemas.microsoft.com/office/powerpoint/2010/main" val="1267372945"/>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AFDF91-A823-516F-61E4-9390927CF354}"/>
            </a:ext>
          </a:extLst>
        </p:cNvPr>
        <p:cNvGrpSpPr/>
        <p:nvPr/>
      </p:nvGrpSpPr>
      <p:grpSpPr>
        <a:xfrm>
          <a:off x="0" y="0"/>
          <a:ext cx="0" cy="0"/>
          <a:chOff x="0" y="0"/>
          <a:chExt cx="0" cy="0"/>
        </a:xfrm>
      </p:grpSpPr>
      <p:sp>
        <p:nvSpPr>
          <p:cNvPr id="3" name="직사각형 2">
            <a:extLst>
              <a:ext uri="{FF2B5EF4-FFF2-40B4-BE49-F238E27FC236}">
                <a16:creationId xmlns:a16="http://schemas.microsoft.com/office/drawing/2014/main" id="{247134A6-0A3D-81B1-63C1-8B4F39F42667}"/>
              </a:ext>
            </a:extLst>
          </p:cNvPr>
          <p:cNvSpPr/>
          <p:nvPr/>
        </p:nvSpPr>
        <p:spPr>
          <a:xfrm>
            <a:off x="91252" y="232725"/>
            <a:ext cx="147829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구현 예제</a:t>
            </a:r>
          </a:p>
        </p:txBody>
      </p:sp>
      <p:sp>
        <p:nvSpPr>
          <p:cNvPr id="6" name="Rectangle 1">
            <a:extLst>
              <a:ext uri="{FF2B5EF4-FFF2-40B4-BE49-F238E27FC236}">
                <a16:creationId xmlns:a16="http://schemas.microsoft.com/office/drawing/2014/main" id="{1AF937D2-FD60-7290-8FAD-3C3DCEA59992}"/>
              </a:ext>
            </a:extLst>
          </p:cNvPr>
          <p:cNvSpPr>
            <a:spLocks noChangeArrowheads="1"/>
          </p:cNvSpPr>
          <p:nvPr/>
        </p:nvSpPr>
        <p:spPr bwMode="auto">
          <a:xfrm>
            <a:off x="510341" y="679417"/>
            <a:ext cx="10709106" cy="594585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B3AE60"/>
                </a:solidFill>
                <a:effectLst/>
                <a:ea typeface="JetBrains Mono"/>
              </a:rPr>
              <a:t>@Controller</a:t>
            </a:r>
            <a:endParaRPr kumimoji="0" lang="en-US" altLang="ko-KR" sz="1200" b="0" i="0" u="none" strike="noStrike" cap="none" normalizeH="0" baseline="0">
              <a:ln>
                <a:noFill/>
              </a:ln>
              <a:solidFill>
                <a:srgbClr val="B3AE60"/>
              </a:solidFill>
              <a:effectLst/>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lang="en-US" altLang="ko-KR" sz="1200">
                <a:solidFill>
                  <a:srgbClr val="B3AE60"/>
                </a:solidFill>
                <a:ea typeface="JetBrains Mono"/>
              </a:rPr>
              <a:t>@RequiredArgsConstructor</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MyController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private final </a:t>
            </a:r>
            <a:r>
              <a:rPr kumimoji="0" lang="ko-KR" altLang="ko-KR" sz="1100" b="0" i="0" u="none" strike="noStrike" cap="none" normalizeH="0" baseline="0">
                <a:ln>
                  <a:noFill/>
                </a:ln>
                <a:solidFill>
                  <a:srgbClr val="BCBEC4"/>
                </a:solidFill>
                <a:effectLst/>
                <a:ea typeface="JetBrains Mono"/>
              </a:rPr>
              <a:t>MyService </a:t>
            </a:r>
            <a:r>
              <a:rPr kumimoji="0" lang="ko-KR" altLang="ko-KR" sz="1100" b="0" i="0" u="none" strike="noStrike" cap="none" normalizeH="0" baseline="0">
                <a:ln>
                  <a:noFill/>
                </a:ln>
                <a:solidFill>
                  <a:srgbClr val="C77DBB"/>
                </a:solidFill>
                <a:effectLst/>
                <a:ea typeface="JetBrains Mono"/>
              </a:rPr>
              <a:t>myService</a:t>
            </a:r>
            <a:r>
              <a:rPr kumimoji="0" lang="ko-KR" altLang="ko-KR" sz="1100" b="0" i="0" u="none" strike="noStrike" cap="none" normalizeH="0" baseline="0">
                <a:ln>
                  <a:noFill/>
                </a:ln>
                <a:solidFill>
                  <a:srgbClr val="BCBEC4"/>
                </a:solidFill>
                <a:effectLst/>
                <a:ea typeface="JetBrains Mono"/>
              </a:rPr>
              <a:t>;</a:t>
            </a:r>
            <a:endParaRPr kumimoji="0" lang="en-US" altLang="ko-KR" sz="1100" b="0" i="0" u="none" strike="noStrike" cap="none" normalizeH="0" baseline="0">
              <a:ln>
                <a:noFill/>
              </a:ln>
              <a:solidFill>
                <a:srgbClr val="BCBEC4"/>
              </a:solidFill>
              <a:effectLst/>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3AE60"/>
                </a:solidFill>
                <a:effectLst/>
                <a:ea typeface="JetBrains Mono"/>
              </a:rPr>
              <a:t>@GetMapping</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"/invoke</a:t>
            </a:r>
            <a:r>
              <a:rPr kumimoji="0" lang="en-US" altLang="ko-KR" sz="1100" b="0" i="0" u="none" strike="noStrike" cap="none" normalizeH="0" baseline="0">
                <a:ln>
                  <a:noFill/>
                </a:ln>
                <a:solidFill>
                  <a:srgbClr val="6AAB73"/>
                </a:solidFill>
                <a:effectLst/>
                <a:ea typeface="JetBrains Mono"/>
              </a:rPr>
              <a:t>S</a:t>
            </a:r>
            <a:r>
              <a:rPr kumimoji="0" lang="ko-KR" altLang="ko-KR" sz="1100" b="0" i="0" u="none" strike="noStrike" cap="none" normalizeH="0" baseline="0">
                <a:ln>
                  <a:noFill/>
                </a:ln>
                <a:solidFill>
                  <a:srgbClr val="6AAB73"/>
                </a:solidFill>
                <a:effectLst/>
                <a:ea typeface="JetBrains Mono"/>
              </a:rPr>
              <a:t>ervice"</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void </a:t>
            </a:r>
            <a:r>
              <a:rPr kumimoji="0" lang="ko-KR" altLang="ko-KR" sz="1100" b="0" i="0" u="none" strike="noStrike" cap="none" normalizeH="0" baseline="0">
                <a:ln>
                  <a:noFill/>
                </a:ln>
                <a:solidFill>
                  <a:srgbClr val="56A8F5"/>
                </a:solidFill>
                <a:effectLst/>
                <a:ea typeface="JetBrains Mono"/>
              </a:rPr>
              <a:t>invokeService</a:t>
            </a:r>
            <a:r>
              <a:rPr kumimoji="0" lang="ko-KR" altLang="ko-KR" sz="1100" b="0" i="0" u="none" strike="noStrike" cap="none" normalizeH="0" baseline="0">
                <a:ln>
                  <a:noFill/>
                </a:ln>
                <a:solidFill>
                  <a:srgbClr val="BCBEC4"/>
                </a:solidFill>
                <a:effectLst/>
                <a:ea typeface="JetBrains Mono"/>
              </a:rPr>
              <a:t>(HttpServletRequest request, HttpServletResponse response) </a:t>
            </a:r>
            <a:r>
              <a:rPr kumimoji="0" lang="ko-KR" altLang="ko-KR" sz="1100" b="0" i="0" u="none" strike="noStrike" cap="none" normalizeH="0" baseline="0">
                <a:ln>
                  <a:noFill/>
                </a:ln>
                <a:solidFill>
                  <a:srgbClr val="CF8E6D"/>
                </a:solidFill>
                <a:effectLst/>
                <a:ea typeface="JetBrains Mono"/>
              </a:rPr>
              <a:t>throws </a:t>
            </a:r>
            <a:r>
              <a:rPr kumimoji="0" lang="ko-KR" altLang="ko-KR" sz="1100" b="0" i="0" u="none" strike="noStrike" cap="none" normalizeH="0" baseline="0">
                <a:ln>
                  <a:noFill/>
                </a:ln>
                <a:solidFill>
                  <a:srgbClr val="BCBEC4"/>
                </a:solidFill>
                <a:effectLst/>
                <a:ea typeface="JetBrains Mono"/>
              </a:rPr>
              <a:t>Exception {</a:t>
            </a:r>
            <a:endParaRPr kumimoji="0" lang="en-US" altLang="ko-KR" sz="1100" b="0" i="0" u="none" strike="noStrike" cap="none" normalizeH="0" baseline="0">
              <a:ln>
                <a:noFill/>
              </a:ln>
              <a:solidFill>
                <a:srgbClr val="BCBEC4"/>
              </a:solidFill>
              <a:effectLst/>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ea typeface="JetBrains Mono"/>
              </a:rPr>
              <a:t>Method serviceMethod = </a:t>
            </a:r>
            <a:r>
              <a:rPr kumimoji="0" lang="ko-KR" altLang="ko-KR" sz="1100" b="0" i="0" u="none" strike="noStrike" cap="none" normalizeH="0" baseline="0">
                <a:ln>
                  <a:noFill/>
                </a:ln>
                <a:solidFill>
                  <a:srgbClr val="C77DBB"/>
                </a:solidFill>
                <a:effectLst/>
                <a:ea typeface="JetBrains Mono"/>
              </a:rPr>
              <a:t>myService</a:t>
            </a:r>
            <a:r>
              <a:rPr kumimoji="0" lang="ko-KR" altLang="ko-KR" sz="1100" b="0" i="0" u="none" strike="noStrike" cap="none" normalizeH="0" baseline="0">
                <a:ln>
                  <a:noFill/>
                </a:ln>
                <a:solidFill>
                  <a:srgbClr val="BCBEC4"/>
                </a:solidFill>
                <a:effectLst/>
                <a:ea typeface="JetBrains Mono"/>
              </a:rPr>
              <a:t>.</a:t>
            </a:r>
            <a:r>
              <a:rPr kumimoji="0" lang="en-US" altLang="ko-KR" sz="1100" b="0" i="0" u="none" strike="noStrike" cap="none" normalizeH="0" baseline="0">
                <a:ln>
                  <a:noFill/>
                </a:ln>
                <a:solidFill>
                  <a:srgbClr val="CF8E6D"/>
                </a:solidFill>
                <a:effectLst/>
                <a:ea typeface="JetBrains Mono"/>
              </a:rPr>
              <a:t>getC</a:t>
            </a:r>
            <a:r>
              <a:rPr kumimoji="0" lang="ko-KR" altLang="ko-KR" sz="1100" b="0" i="0" u="none" strike="noStrike" cap="none" normalizeH="0" baseline="0">
                <a:ln>
                  <a:noFill/>
                </a:ln>
                <a:solidFill>
                  <a:srgbClr val="CF8E6D"/>
                </a:solidFill>
                <a:effectLst/>
                <a:ea typeface="JetBrains Mono"/>
              </a:rPr>
              <a:t>lass</a:t>
            </a:r>
            <a:r>
              <a:rPr kumimoji="0" lang="en-US" altLang="ko-KR" sz="1100" b="0" i="0" u="none" strike="noStrike" cap="none" normalizeH="0" baseline="0">
                <a:ln>
                  <a:noFill/>
                </a:ln>
                <a:solidFill>
                  <a:srgbClr val="CF8E6D"/>
                </a:solidFill>
                <a:effectLst/>
                <a:ea typeface="JetBrains Mono"/>
              </a:rPr>
              <a:t>()</a:t>
            </a:r>
            <a:r>
              <a:rPr kumimoji="0" lang="ko-KR" altLang="ko-KR" sz="1100" b="0" i="0" u="none" strike="noStrike" cap="none" normalizeH="0" baseline="0">
                <a:ln>
                  <a:noFill/>
                </a:ln>
                <a:solidFill>
                  <a:srgbClr val="BCBEC4"/>
                </a:solidFill>
                <a:effectLst/>
                <a:ea typeface="JetBrains Mono"/>
              </a:rPr>
              <a:t>.getMethod(</a:t>
            </a:r>
            <a:r>
              <a:rPr kumimoji="0" lang="ko-KR" altLang="ko-KR" sz="1100" b="0" i="0" u="none" strike="noStrike" cap="none" normalizeH="0" baseline="0">
                <a:ln>
                  <a:noFill/>
                </a:ln>
                <a:solidFill>
                  <a:srgbClr val="6AAB73"/>
                </a:solidFill>
                <a:effectLst/>
                <a:ea typeface="JetBrains Mono"/>
              </a:rPr>
              <a:t>"processRequest"</a:t>
            </a:r>
            <a:r>
              <a:rPr kumimoji="0" lang="ko-KR" altLang="ko-KR" sz="1100" b="0" i="0" u="none" strike="noStrike" cap="none" normalizeH="0" baseline="0">
                <a:ln>
                  <a:noFill/>
                </a:ln>
                <a:solidFill>
                  <a:srgbClr val="BCBEC4"/>
                </a:solidFill>
                <a:effectLst/>
                <a:ea typeface="JetBrains Mono"/>
              </a:rPr>
              <a:t>, String.</a:t>
            </a:r>
            <a:r>
              <a:rPr kumimoji="0" lang="ko-KR" altLang="ko-KR" sz="1100" b="0" i="0" u="none" strike="noStrike" cap="none" normalizeH="0" baseline="0">
                <a:ln>
                  <a:noFill/>
                </a:ln>
                <a:solidFill>
                  <a:srgbClr val="CF8E6D"/>
                </a:solidFill>
                <a:effectLst/>
                <a:ea typeface="JetBrains Mono"/>
              </a:rPr>
              <a:t>class</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int</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CF8E6D"/>
                </a:solidFill>
                <a:effectLst/>
                <a:ea typeface="JetBrains Mono"/>
              </a:rPr>
              <a:t>class</a:t>
            </a:r>
            <a:r>
              <a:rPr kumimoji="0" lang="ko-KR" altLang="ko-KR" sz="1100" b="0" i="0" u="none" strike="noStrike" cap="none" normalizeH="0" baseline="0">
                <a:ln>
                  <a:noFill/>
                </a:ln>
                <a:solidFill>
                  <a:srgbClr val="BCBEC4"/>
                </a:solidFill>
                <a:effectLst/>
                <a:ea typeface="JetBrains Mono"/>
              </a:rPr>
              <a:t>);</a:t>
            </a: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Service</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의 메서드 정보를 가져옴</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en-US" altLang="ko-KR" sz="1100" b="0" i="0" u="none" strike="noStrike" cap="none" normalizeH="0" baseline="0">
                <a:ln>
                  <a:noFill/>
                </a:ln>
                <a:solidFill>
                  <a:srgbClr val="BCBEC4"/>
                </a:solidFill>
                <a:effectLst/>
                <a:ea typeface="JetBrains Mono"/>
              </a:rPr>
              <a:t>ServletInvocableHandlerMethod</a:t>
            </a:r>
            <a:r>
              <a:rPr kumimoji="0" lang="ko-KR" altLang="ko-KR" sz="1100" b="0" i="0" u="none" strike="noStrike" cap="none" normalizeH="0" baseline="0">
                <a:ln>
                  <a:noFill/>
                </a:ln>
                <a:solidFill>
                  <a:srgbClr val="BCBEC4"/>
                </a:solidFill>
                <a:effectLst/>
                <a:ea typeface="JetBrains Mono"/>
              </a:rPr>
              <a:t> handlerMethod = </a:t>
            </a:r>
            <a:r>
              <a:rPr kumimoji="0" lang="ko-KR" altLang="ko-KR" sz="1100" b="0" i="0" u="none" strike="noStrike" cap="none" normalizeH="0" baseline="0">
                <a:ln>
                  <a:noFill/>
                </a:ln>
                <a:solidFill>
                  <a:srgbClr val="CF8E6D"/>
                </a:solidFill>
                <a:effectLst/>
                <a:ea typeface="JetBrains Mono"/>
              </a:rPr>
              <a:t>new </a:t>
            </a:r>
            <a:r>
              <a:rPr kumimoji="0" lang="en-US" altLang="ko-KR" sz="1100" b="0" i="0" u="none" strike="noStrike" cap="none" normalizeH="0" baseline="0">
                <a:ln>
                  <a:noFill/>
                </a:ln>
                <a:solidFill>
                  <a:srgbClr val="BCBEC4"/>
                </a:solidFill>
                <a:effectLst/>
                <a:ea typeface="JetBrains Mono"/>
              </a:rPr>
              <a:t>ServletInvocableHandlerMethod </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C77DBB"/>
                </a:solidFill>
                <a:effectLst/>
                <a:ea typeface="JetBrains Mono"/>
              </a:rPr>
              <a:t>myService</a:t>
            </a:r>
            <a:r>
              <a:rPr kumimoji="0" lang="ko-KR" altLang="ko-KR" sz="1100" b="0" i="0" u="none" strike="noStrike" cap="none" normalizeH="0" baseline="0">
                <a:ln>
                  <a:noFill/>
                </a:ln>
                <a:solidFill>
                  <a:srgbClr val="BCBEC4"/>
                </a:solidFill>
                <a:effectLst/>
                <a:ea typeface="JetBrains Mono"/>
              </a:rPr>
              <a:t>, serviceMethod);</a:t>
            </a: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InvocableHandlerMethod</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를 생성</a:t>
            </a:r>
            <a:br>
              <a:rPr kumimoji="0" lang="ko-KR" altLang="ko-KR" sz="1100" b="0" i="0" u="none" strike="noStrike" cap="none" normalizeH="0" baseline="0">
                <a:ln>
                  <a:noFill/>
                </a:ln>
                <a:solidFill>
                  <a:srgbClr val="BCBEC4"/>
                </a:solidFill>
                <a:effectLst/>
                <a:ea typeface="JetBrains Mono"/>
              </a:rPr>
            </a:br>
            <a:r>
              <a:rPr kumimoji="0" lang="en-US" altLang="ko-KR" sz="1100" b="0" i="0" u="none" strike="noStrike" cap="none" normalizeH="0" baseline="0">
                <a:ln>
                  <a:noFill/>
                </a:ln>
                <a:solidFill>
                  <a:srgbClr val="BCBEC4"/>
                </a:solidFill>
                <a:effectLst/>
                <a:ea typeface="JetBrains Mono"/>
              </a:rPr>
              <a:t>        </a:t>
            </a:r>
          </a:p>
          <a:p>
            <a:pPr marL="0" marR="0" lvl="0" indent="0" algn="l" defTabSz="914400" rtl="0" eaLnBrk="0" fontAlgn="base" latinLnBrk="0" hangingPunct="0">
              <a:lnSpc>
                <a:spcPct val="150000"/>
              </a:lnSpc>
              <a:spcBef>
                <a:spcPct val="0"/>
              </a:spcBef>
              <a:spcAft>
                <a:spcPct val="0"/>
              </a:spcAft>
              <a:buClrTx/>
              <a:buSzTx/>
              <a:buFontTx/>
              <a:buNone/>
              <a:tabLst/>
            </a:pPr>
            <a:r>
              <a:rPr lang="en-US" altLang="ko-KR" sz="1100">
                <a:solidFill>
                  <a:srgbClr val="BCBEC4"/>
                </a:solidFill>
                <a:ea typeface="JetBrains Mono"/>
              </a:rPr>
              <a:t>        </a:t>
            </a:r>
            <a:r>
              <a:rPr kumimoji="0" lang="ko-KR" altLang="ko-KR" sz="1100" b="0" i="0" u="none" strike="noStrike" cap="none" normalizeH="0" baseline="0">
                <a:ln>
                  <a:noFill/>
                </a:ln>
                <a:solidFill>
                  <a:srgbClr val="BCBEC4"/>
                </a:solidFill>
                <a:effectLst/>
                <a:ea typeface="JetBrains Mono"/>
              </a:rPr>
              <a:t>handlerMethod.setHandlerMethodArgumentResolvers(List.of(</a:t>
            </a:r>
            <a:r>
              <a:rPr kumimoji="0" lang="ko-KR" altLang="ko-KR" sz="1100" b="0" i="0" u="none" strike="noStrike" cap="none" normalizeH="0" baseline="0">
                <a:ln>
                  <a:noFill/>
                </a:ln>
                <a:solidFill>
                  <a:srgbClr val="CF8E6D"/>
                </a:solidFill>
                <a:effectLst/>
                <a:ea typeface="JetBrains Mono"/>
              </a:rPr>
              <a:t>new </a:t>
            </a:r>
            <a:r>
              <a:rPr kumimoji="0" lang="ko-KR" altLang="ko-KR" sz="1100" b="0" i="0" u="none" strike="noStrike" cap="none" normalizeH="0" baseline="0">
                <a:ln>
                  <a:noFill/>
                </a:ln>
                <a:solidFill>
                  <a:srgbClr val="BCBEC4"/>
                </a:solidFill>
                <a:effectLst/>
                <a:ea typeface="JetBrains Mono"/>
              </a:rPr>
              <a:t>MyArgumentResolver()));</a:t>
            </a: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a:t>
            </a:r>
            <a:r>
              <a:rPr kumimoji="0" lang="ko-KR" altLang="en-US" sz="1100" b="0" i="0" u="none" strike="noStrike" cap="none" normalizeH="0" baseline="0">
                <a:ln>
                  <a:noFill/>
                </a:ln>
                <a:solidFill>
                  <a:srgbClr val="7A7E85"/>
                </a:solidFill>
                <a:effectLst/>
                <a:ea typeface="JetBrains Mono"/>
              </a:rPr>
              <a:t>서비스 메서드 파라미터 해석을 위해 </a:t>
            </a:r>
            <a:r>
              <a:rPr kumimoji="0" lang="ko-KR" altLang="ko-KR" sz="1100" b="0" i="0" u="none" strike="noStrike" cap="none" normalizeH="0" baseline="0">
                <a:ln>
                  <a:noFill/>
                </a:ln>
                <a:solidFill>
                  <a:srgbClr val="7A7E85"/>
                </a:solidFill>
                <a:effectLst/>
                <a:ea typeface="JetBrains Mono"/>
              </a:rPr>
              <a:t>ArgumentResolver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설정</a:t>
            </a:r>
            <a:endParaRPr kumimoji="0" lang="en-US" altLang="ko-KR" sz="1100" b="0" i="0" u="none" strike="noStrike" cap="none" normalizeH="0" baseline="0">
              <a:ln>
                <a:noFill/>
              </a:ln>
              <a:solidFill>
                <a:srgbClr val="7A7E85"/>
              </a:solidFill>
              <a:effectLst/>
              <a:ea typeface="JetBrains Mono"/>
              <a:cs typeface="Courier New" panose="02070309020205020404" pitchFamily="49" charset="0"/>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solidFill>
                  <a:srgbClr val="BCBEC4"/>
                </a:solidFill>
                <a:effectLst/>
                <a:ea typeface="JetBrains Mono"/>
              </a:rPr>
              <a:t>        handlerMethod.setHandlerMethodReturnValueHandlers(List.of(new MyReturnValueHandler())); </a:t>
            </a:r>
            <a:r>
              <a:rPr kumimoji="0" lang="ko-KR" altLang="ko-KR" sz="1100" b="0" i="0" u="none" strike="noStrike" cap="none" normalizeH="0" baseline="0">
                <a:ln>
                  <a:noFill/>
                </a:ln>
                <a:solidFill>
                  <a:srgbClr val="7A7E85"/>
                </a:solidFill>
                <a:effectLst/>
                <a:ea typeface="JetBrains Mono"/>
              </a:rPr>
              <a:t>// </a:t>
            </a:r>
            <a:r>
              <a:rPr kumimoji="0" lang="ko-KR" altLang="en-US" sz="1100" b="0" i="0" u="none" strike="noStrike" cap="none" normalizeH="0" baseline="0">
                <a:ln>
                  <a:noFill/>
                </a:ln>
                <a:solidFill>
                  <a:srgbClr val="7A7E85"/>
                </a:solidFill>
                <a:effectLst/>
                <a:ea typeface="JetBrains Mono"/>
              </a:rPr>
              <a:t>서비스 메서드 반환값 처리를 위해 설정</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ea typeface="JetBrains Mono"/>
              </a:rPr>
              <a:t>ServletWebRequest webRequest = </a:t>
            </a:r>
            <a:r>
              <a:rPr kumimoji="0" lang="ko-KR" altLang="ko-KR" sz="1100" b="0" i="0" u="none" strike="noStrike" cap="none" normalizeH="0" baseline="0">
                <a:ln>
                  <a:noFill/>
                </a:ln>
                <a:solidFill>
                  <a:srgbClr val="CF8E6D"/>
                </a:solidFill>
                <a:effectLst/>
                <a:ea typeface="JetBrains Mono"/>
              </a:rPr>
              <a:t>new </a:t>
            </a:r>
            <a:r>
              <a:rPr kumimoji="0" lang="ko-KR" altLang="ko-KR" sz="1100" b="0" i="0" u="none" strike="noStrike" cap="none" normalizeH="0" baseline="0">
                <a:ln>
                  <a:noFill/>
                </a:ln>
                <a:solidFill>
                  <a:srgbClr val="BCBEC4"/>
                </a:solidFill>
                <a:effectLst/>
                <a:ea typeface="JetBrains Mono"/>
              </a:rPr>
              <a:t>ServletWebRequest(request, response);</a:t>
            </a: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요청 처리</a:t>
            </a:r>
            <a:r>
              <a:rPr kumimoji="0" lang="en-US"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en-US" sz="1100" b="0" i="0" u="none" strike="noStrike" cap="none" normalizeH="0" baseline="0">
                <a:ln>
                  <a:noFill/>
                </a:ln>
                <a:solidFill>
                  <a:srgbClr val="7A7E85"/>
                </a:solidFill>
                <a:effectLst/>
                <a:ea typeface="JetBrains Mono"/>
                <a:cs typeface="Courier New" panose="02070309020205020404" pitchFamily="49" charset="0"/>
              </a:rPr>
              <a:t>객체 생성</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ModelAndViewContainer mavContainer = </a:t>
            </a:r>
            <a:r>
              <a:rPr kumimoji="0" lang="ko-KR" altLang="ko-KR" sz="1100" b="0" i="0" u="none" strike="noStrike" cap="none" normalizeH="0" baseline="0">
                <a:ln>
                  <a:noFill/>
                </a:ln>
                <a:solidFill>
                  <a:srgbClr val="CF8E6D"/>
                </a:solidFill>
                <a:effectLst/>
                <a:ea typeface="JetBrains Mono"/>
              </a:rPr>
              <a:t>new </a:t>
            </a:r>
            <a:r>
              <a:rPr kumimoji="0" lang="ko-KR" altLang="ko-KR" sz="1100" b="0" i="0" u="none" strike="noStrike" cap="none" normalizeH="0" baseline="0">
                <a:ln>
                  <a:noFill/>
                </a:ln>
                <a:solidFill>
                  <a:srgbClr val="BCBEC4"/>
                </a:solidFill>
                <a:effectLst/>
                <a:ea typeface="JetBrains Mono"/>
              </a:rPr>
              <a:t>ModelAndViewContainer();</a:t>
            </a: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a:t>
            </a:r>
            <a:r>
              <a:rPr lang="ko-KR" altLang="en-US" sz="1100">
                <a:solidFill>
                  <a:srgbClr val="7A7E85"/>
                </a:solidFill>
                <a:ea typeface="JetBrains Mono"/>
                <a:cs typeface="Courier New" panose="02070309020205020404" pitchFamily="49" charset="0"/>
              </a:rPr>
              <a:t>모델 데이터 저장을 위해 필요</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CBEC4"/>
                </a:solidFill>
                <a:effectLst/>
                <a:ea typeface="JetBrains Mono"/>
              </a:rPr>
              <a:t>handlerMethod.</a:t>
            </a:r>
            <a:r>
              <a:rPr kumimoji="0" lang="en-US" altLang="ko-KR" sz="1100" b="0" i="0" u="none" strike="noStrike" cap="none" normalizeH="0" baseline="0">
                <a:ln>
                  <a:noFill/>
                </a:ln>
                <a:solidFill>
                  <a:srgbClr val="BCBEC4"/>
                </a:solidFill>
                <a:effectLst/>
                <a:ea typeface="JetBrains Mono"/>
              </a:rPr>
              <a:t> invokeAndHandle</a:t>
            </a:r>
            <a:r>
              <a:rPr kumimoji="0" lang="ko-KR" altLang="ko-KR" sz="1100" b="0" i="0" u="none" strike="noStrike" cap="none" normalizeH="0" baseline="0">
                <a:ln>
                  <a:noFill/>
                </a:ln>
                <a:solidFill>
                  <a:srgbClr val="BCBEC4"/>
                </a:solidFill>
                <a:effectLst/>
                <a:ea typeface="JetBrains Mono"/>
              </a:rPr>
              <a:t>(webRequest, mavContainer);</a:t>
            </a: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Service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메서드 호출</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en-US" altLang="ko-KR" sz="1100" b="0" i="0" u="none" strike="noStrike" cap="none" normalizeH="0" baseline="0">
                <a:ln>
                  <a:noFill/>
                </a:ln>
                <a:solidFill>
                  <a:srgbClr val="BCBEC4"/>
                </a:solidFill>
                <a:effectLst/>
                <a:ea typeface="JetBrains Mono"/>
              </a:rPr>
              <a:t>if (mavContainer.containsAttribute("result")) { </a:t>
            </a:r>
          </a:p>
          <a:p>
            <a:pPr marL="0" marR="0" lvl="0" indent="0" algn="l" defTabSz="914400" rtl="0" eaLnBrk="0" fontAlgn="base" latinLnBrk="0" hangingPunct="0">
              <a:lnSpc>
                <a:spcPct val="150000"/>
              </a:lnSpc>
              <a:spcBef>
                <a:spcPct val="0"/>
              </a:spcBef>
              <a:spcAft>
                <a:spcPct val="0"/>
              </a:spcAft>
              <a:buClrTx/>
              <a:buSzTx/>
              <a:buFontTx/>
              <a:buNone/>
              <a:tabLst/>
            </a:pPr>
            <a:r>
              <a:rPr lang="en-US" altLang="ko-KR" sz="1100">
                <a:solidFill>
                  <a:srgbClr val="BCBEC4"/>
                </a:solidFill>
                <a:ea typeface="JetBrains Mono"/>
              </a:rPr>
              <a:t>            </a:t>
            </a:r>
            <a:r>
              <a:rPr kumimoji="0" lang="en-US" altLang="ko-KR" sz="1100" b="0" i="0" u="none" strike="noStrike" cap="none" normalizeH="0" baseline="0">
                <a:ln>
                  <a:noFill/>
                </a:ln>
                <a:solidFill>
                  <a:srgbClr val="BCBEC4"/>
                </a:solidFill>
                <a:effectLst/>
                <a:ea typeface="JetBrains Mono"/>
              </a:rPr>
              <a:t>response.getWriter().write(mavContainer.getModel().get("result").toString()); </a:t>
            </a:r>
            <a:r>
              <a:rPr kumimoji="0" lang="en-US" altLang="ko-KR" sz="1100" b="0" i="0" u="none" strike="noStrike" cap="none" normalizeH="0" baseline="0">
                <a:ln>
                  <a:noFill/>
                </a:ln>
                <a:solidFill>
                  <a:schemeClr val="bg1">
                    <a:lumMod val="65000"/>
                  </a:schemeClr>
                </a:solidFill>
                <a:effectLst/>
                <a:ea typeface="JetBrains Mono"/>
              </a:rPr>
              <a:t>// ModelAndViewContainer</a:t>
            </a:r>
            <a:r>
              <a:rPr kumimoji="0" lang="ko-KR" altLang="en-US" sz="1100" b="0" i="0" u="none" strike="noStrike" cap="none" normalizeH="0" baseline="0">
                <a:ln>
                  <a:noFill/>
                </a:ln>
                <a:solidFill>
                  <a:schemeClr val="bg1">
                    <a:lumMod val="65000"/>
                  </a:schemeClr>
                </a:solidFill>
                <a:effectLst/>
                <a:ea typeface="JetBrains Mono"/>
              </a:rPr>
              <a:t>에 저장된 값으로 응답 작성</a:t>
            </a:r>
            <a:r>
              <a:rPr kumimoji="0" lang="en-US" altLang="ko-KR" sz="1100" b="0" i="0" u="none" strike="noStrike" cap="none" normalizeH="0" baseline="0">
                <a:ln>
                  <a:noFill/>
                </a:ln>
                <a:solidFill>
                  <a:srgbClr val="BCBEC4"/>
                </a:solidFill>
                <a:effectLst/>
                <a:ea typeface="JetBrains Mono"/>
              </a:rPr>
              <a:t>         </a:t>
            </a:r>
          </a:p>
          <a:p>
            <a:pPr marL="0" marR="0" lvl="0" indent="0" algn="l" defTabSz="914400" rtl="0" eaLnBrk="0" fontAlgn="base" latinLnBrk="0" hangingPunct="0">
              <a:lnSpc>
                <a:spcPct val="150000"/>
              </a:lnSpc>
              <a:spcBef>
                <a:spcPct val="0"/>
              </a:spcBef>
              <a:spcAft>
                <a:spcPct val="0"/>
              </a:spcAft>
              <a:buClrTx/>
              <a:buSzTx/>
              <a:buFontTx/>
              <a:buNone/>
              <a:tabLst/>
            </a:pPr>
            <a:r>
              <a:rPr lang="en-US" altLang="ko-KR" sz="1100">
                <a:solidFill>
                  <a:srgbClr val="BCBEC4"/>
                </a:solidFill>
                <a:ea typeface="JetBrains Mono"/>
              </a:rPr>
              <a:t>        </a:t>
            </a:r>
            <a:r>
              <a:rPr kumimoji="0" lang="en-US"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Tree>
    <p:extLst>
      <p:ext uri="{BB962C8B-B14F-4D97-AF65-F5344CB8AC3E}">
        <p14:creationId xmlns:p14="http://schemas.microsoft.com/office/powerpoint/2010/main" val="2859958237"/>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22945C-5063-D8A5-7196-A222010AB4D7}"/>
            </a:ext>
          </a:extLst>
        </p:cNvPr>
        <p:cNvGrpSpPr/>
        <p:nvPr/>
      </p:nvGrpSpPr>
      <p:grpSpPr>
        <a:xfrm>
          <a:off x="0" y="0"/>
          <a:ext cx="0" cy="0"/>
          <a:chOff x="0" y="0"/>
          <a:chExt cx="0" cy="0"/>
        </a:xfrm>
      </p:grpSpPr>
      <p:sp>
        <p:nvSpPr>
          <p:cNvPr id="3" name="직사각형 2">
            <a:extLst>
              <a:ext uri="{FF2B5EF4-FFF2-40B4-BE49-F238E27FC236}">
                <a16:creationId xmlns:a16="http://schemas.microsoft.com/office/drawing/2014/main" id="{6A410EC9-D6A3-6356-1FBB-753C91E47EFA}"/>
              </a:ext>
            </a:extLst>
          </p:cNvPr>
          <p:cNvSpPr/>
          <p:nvPr/>
        </p:nvSpPr>
        <p:spPr>
          <a:xfrm>
            <a:off x="91252" y="232725"/>
            <a:ext cx="147829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구현 예제</a:t>
            </a:r>
          </a:p>
        </p:txBody>
      </p:sp>
      <p:sp>
        <p:nvSpPr>
          <p:cNvPr id="2" name="Rectangle 1">
            <a:extLst>
              <a:ext uri="{FF2B5EF4-FFF2-40B4-BE49-F238E27FC236}">
                <a16:creationId xmlns:a16="http://schemas.microsoft.com/office/drawing/2014/main" id="{FDD6DF0E-FF28-1E77-F22C-4D082CE21054}"/>
              </a:ext>
            </a:extLst>
          </p:cNvPr>
          <p:cNvSpPr>
            <a:spLocks noChangeArrowheads="1"/>
          </p:cNvSpPr>
          <p:nvPr/>
        </p:nvSpPr>
        <p:spPr bwMode="auto">
          <a:xfrm>
            <a:off x="413084" y="2439295"/>
            <a:ext cx="10698079" cy="3868367"/>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MyReturnValueHandler </a:t>
            </a:r>
            <a:r>
              <a:rPr kumimoji="0" lang="ko-KR" altLang="ko-KR" sz="1100" b="0" i="0" u="none" strike="noStrike" cap="none" normalizeH="0" baseline="0">
                <a:ln>
                  <a:noFill/>
                </a:ln>
                <a:solidFill>
                  <a:srgbClr val="CF8E6D"/>
                </a:solidFill>
                <a:effectLst/>
                <a:ea typeface="JetBrains Mono"/>
              </a:rPr>
              <a:t>implements </a:t>
            </a:r>
            <a:r>
              <a:rPr kumimoji="0" lang="ko-KR" altLang="ko-KR" sz="1100" b="0" i="0" u="none" strike="noStrike" cap="none" normalizeH="0" baseline="0">
                <a:ln>
                  <a:noFill/>
                </a:ln>
                <a:solidFill>
                  <a:srgbClr val="BCBEC4"/>
                </a:solidFill>
                <a:effectLst/>
                <a:ea typeface="JetBrains Mono"/>
              </a:rPr>
              <a:t>HandlerMethodReturnValueHandler {</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@Override</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    </a:t>
            </a:r>
            <a:r>
              <a:rPr kumimoji="0" lang="ko-KR" altLang="ko-KR" sz="1100" b="0" i="0" u="none" strike="noStrike" cap="none" normalizeH="0" baseline="0">
                <a:ln>
                  <a:noFill/>
                </a:ln>
                <a:solidFill>
                  <a:srgbClr val="CF8E6D"/>
                </a:solidFill>
                <a:effectLst/>
                <a:ea typeface="JetBrains Mono"/>
              </a:rPr>
              <a:t>public boolean </a:t>
            </a:r>
            <a:r>
              <a:rPr kumimoji="0" lang="ko-KR" altLang="ko-KR" sz="1100" b="0" i="0" u="none" strike="noStrike" cap="none" normalizeH="0" baseline="0">
                <a:ln>
                  <a:noFill/>
                </a:ln>
                <a:solidFill>
                  <a:srgbClr val="56A8F5"/>
                </a:solidFill>
                <a:effectLst/>
                <a:ea typeface="JetBrains Mono"/>
              </a:rPr>
              <a:t>supportsReturnType</a:t>
            </a:r>
            <a:r>
              <a:rPr kumimoji="0" lang="ko-KR" altLang="ko-KR" sz="1100" b="0" i="0" u="none" strike="noStrike" cap="none" normalizeH="0" baseline="0">
                <a:ln>
                  <a:noFill/>
                </a:ln>
                <a:solidFill>
                  <a:srgbClr val="BCBEC4"/>
                </a:solidFill>
                <a:effectLst/>
                <a:ea typeface="JetBrains Mono"/>
              </a:rPr>
              <a:t>(MethodParameter returnType)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BCBEC4"/>
                </a:solidFill>
                <a:effectLst/>
                <a:ea typeface="JetBrains Mono"/>
              </a:rPr>
              <a:t>returnType.getParameterType().equals(String.</a:t>
            </a:r>
            <a:r>
              <a:rPr kumimoji="0" lang="ko-KR" altLang="ko-KR" sz="1100" b="0" i="0" u="none" strike="noStrike" cap="none" normalizeH="0" baseline="0">
                <a:ln>
                  <a:noFill/>
                </a:ln>
                <a:solidFill>
                  <a:srgbClr val="CF8E6D"/>
                </a:solidFill>
                <a:effectLst/>
                <a:ea typeface="JetBrains Mono"/>
              </a:rPr>
              <a:t>class</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@Override</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    </a:t>
            </a:r>
            <a:r>
              <a:rPr kumimoji="0" lang="ko-KR" altLang="ko-KR" sz="1100" b="0" i="0" u="none" strike="noStrike" cap="none" normalizeH="0" baseline="0">
                <a:ln>
                  <a:noFill/>
                </a:ln>
                <a:solidFill>
                  <a:srgbClr val="CF8E6D"/>
                </a:solidFill>
                <a:effectLst/>
                <a:ea typeface="JetBrains Mono"/>
              </a:rPr>
              <a:t>public void </a:t>
            </a:r>
            <a:r>
              <a:rPr kumimoji="0" lang="ko-KR" altLang="ko-KR" sz="1100" b="0" i="0" u="none" strike="noStrike" cap="none" normalizeH="0" baseline="0">
                <a:ln>
                  <a:noFill/>
                </a:ln>
                <a:solidFill>
                  <a:srgbClr val="56A8F5"/>
                </a:solidFill>
                <a:effectLst/>
                <a:ea typeface="JetBrains Mono"/>
              </a:rPr>
              <a:t>handleReturnValue</a:t>
            </a:r>
            <a:r>
              <a:rPr kumimoji="0" lang="ko-KR" altLang="ko-KR" sz="1100" b="0" i="0" u="none" strike="noStrike" cap="none" normalizeH="0" baseline="0">
                <a:ln>
                  <a:noFill/>
                </a:ln>
                <a:solidFill>
                  <a:srgbClr val="BCBEC4"/>
                </a:solidFill>
                <a:effectLst/>
                <a:ea typeface="JetBrains Mono"/>
              </a:rPr>
              <a:t>(Object returnValue, MethodParameter returnType,</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ModelAndViewContainer mavContainer, NativeWebRequest webRequest) </a:t>
            </a:r>
            <a:r>
              <a:rPr kumimoji="0" lang="ko-KR" altLang="ko-KR" sz="1100" b="0" i="0" u="none" strike="noStrike" cap="none" normalizeH="0" baseline="0">
                <a:ln>
                  <a:noFill/>
                </a:ln>
                <a:solidFill>
                  <a:srgbClr val="CF8E6D"/>
                </a:solidFill>
                <a:effectLst/>
                <a:ea typeface="JetBrains Mono"/>
              </a:rPr>
              <a:t>throws </a:t>
            </a:r>
            <a:r>
              <a:rPr kumimoji="0" lang="ko-KR" altLang="ko-KR" sz="1100" b="0" i="0" u="none" strike="noStrike" cap="none" normalizeH="0" baseline="0">
                <a:ln>
                  <a:noFill/>
                </a:ln>
                <a:solidFill>
                  <a:srgbClr val="BCBEC4"/>
                </a:solidFill>
                <a:effectLst/>
                <a:ea typeface="JetBrains Mono"/>
              </a:rPr>
              <a:t>Exception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if </a:t>
            </a:r>
            <a:r>
              <a:rPr kumimoji="0" lang="ko-KR" altLang="ko-KR" sz="1100" b="0" i="0" u="none" strike="noStrike" cap="none" normalizeH="0" baseline="0">
                <a:ln>
                  <a:noFill/>
                </a:ln>
                <a:solidFill>
                  <a:srgbClr val="BCBEC4"/>
                </a:solidFill>
                <a:effectLst/>
                <a:ea typeface="JetBrains Mono"/>
              </a:rPr>
              <a:t>(returnValue != </a:t>
            </a:r>
            <a:r>
              <a:rPr kumimoji="0" lang="ko-KR" altLang="ko-KR" sz="1100" b="0" i="0" u="none" strike="noStrike" cap="none" normalizeH="0" baseline="0">
                <a:ln>
                  <a:noFill/>
                </a:ln>
                <a:solidFill>
                  <a:srgbClr val="CF8E6D"/>
                </a:solidFill>
                <a:effectLst/>
                <a:ea typeface="JetBrains Mono"/>
              </a:rPr>
              <a:t>null</a:t>
            </a: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en-US" altLang="ko-KR" sz="1100" b="0" i="0" u="none" strike="noStrike" cap="none" normalizeH="0" baseline="0">
                <a:ln>
                  <a:noFill/>
                </a:ln>
                <a:solidFill>
                  <a:srgbClr val="C77DBB"/>
                </a:solidFill>
                <a:effectLst/>
                <a:ea typeface="JetBrains Mono"/>
              </a:rPr>
              <a:t>mavContainer</a:t>
            </a:r>
            <a:r>
              <a:rPr kumimoji="0" lang="en-US" altLang="ko-KR" sz="1100" b="0" i="0" u="none" strike="noStrike" cap="none" normalizeH="0" baseline="0">
                <a:ln>
                  <a:noFill/>
                </a:ln>
                <a:solidFill>
                  <a:schemeClr val="bg1">
                    <a:lumMod val="75000"/>
                  </a:schemeClr>
                </a:solidFill>
                <a:effectLst/>
                <a:ea typeface="JetBrains Mono"/>
              </a:rPr>
              <a:t>.addAttribute(“result", returnValue);</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4" name="Rectangle 2">
            <a:extLst>
              <a:ext uri="{FF2B5EF4-FFF2-40B4-BE49-F238E27FC236}">
                <a16:creationId xmlns:a16="http://schemas.microsoft.com/office/drawing/2014/main" id="{9E4D9C9C-BE90-D886-1BFB-A2CCCDDFAED6}"/>
              </a:ext>
            </a:extLst>
          </p:cNvPr>
          <p:cNvSpPr>
            <a:spLocks noChangeArrowheads="1"/>
          </p:cNvSpPr>
          <p:nvPr/>
        </p:nvSpPr>
        <p:spPr bwMode="auto">
          <a:xfrm>
            <a:off x="413084" y="670099"/>
            <a:ext cx="10698079" cy="1583126"/>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@Service</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MyService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56A8F5"/>
                </a:solidFill>
                <a:effectLst/>
                <a:ea typeface="JetBrains Mono"/>
              </a:rPr>
              <a:t>processRequest</a:t>
            </a:r>
            <a:r>
              <a:rPr kumimoji="0" lang="ko-KR" altLang="ko-KR" sz="1100" b="0" i="0" u="none" strike="noStrike" cap="none" normalizeH="0" baseline="0">
                <a:ln>
                  <a:noFill/>
                </a:ln>
                <a:solidFill>
                  <a:srgbClr val="BCBEC4"/>
                </a:solidFill>
                <a:effectLst/>
                <a:ea typeface="JetBrains Mono"/>
              </a:rPr>
              <a:t>(UserRequest userRequest)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6AAB73"/>
                </a:solidFill>
                <a:effectLst/>
                <a:ea typeface="JetBrains Mono"/>
              </a:rPr>
              <a:t>"Hello from MyService, " </a:t>
            </a:r>
            <a:r>
              <a:rPr kumimoji="0" lang="ko-KR" altLang="ko-KR" sz="1100" b="0" i="0" u="none" strike="noStrike" cap="none" normalizeH="0" baseline="0">
                <a:ln>
                  <a:noFill/>
                </a:ln>
                <a:solidFill>
                  <a:srgbClr val="BCBEC4"/>
                </a:solidFill>
                <a:effectLst/>
                <a:ea typeface="JetBrains Mono"/>
              </a:rPr>
              <a:t>+ userRequest.getName() + </a:t>
            </a:r>
            <a:r>
              <a:rPr kumimoji="0" lang="ko-KR" altLang="ko-KR" sz="1100" b="0" i="0" u="none" strike="noStrike" cap="none" normalizeH="0" baseline="0">
                <a:ln>
                  <a:noFill/>
                </a:ln>
                <a:solidFill>
                  <a:srgbClr val="6AAB73"/>
                </a:solidFill>
                <a:effectLst/>
                <a:ea typeface="JetBrains Mono"/>
              </a:rPr>
              <a:t>"</a:t>
            </a:r>
            <a:r>
              <a:rPr kumimoji="0" lang="en-US" altLang="ko-KR" sz="1100" b="0" i="0" u="none" strike="noStrike" cap="none" normalizeH="0" baseline="0">
                <a:ln>
                  <a:noFill/>
                </a:ln>
                <a:solidFill>
                  <a:srgbClr val="6AAB73"/>
                </a:solidFill>
                <a:effectLst/>
                <a:ea typeface="JetBrains Mono"/>
              </a:rPr>
              <a:t> : </a:t>
            </a:r>
            <a:r>
              <a:rPr kumimoji="0" lang="ko-KR" altLang="ko-KR" sz="1100" b="0" i="0" u="none" strike="noStrike" cap="none" normalizeH="0" baseline="0">
                <a:ln>
                  <a:noFill/>
                </a:ln>
                <a:solidFill>
                  <a:srgbClr val="6AAB73"/>
                </a:solidFill>
                <a:effectLst/>
                <a:ea typeface="JetBrains Mono"/>
              </a:rPr>
              <a:t>" </a:t>
            </a:r>
            <a:r>
              <a:rPr kumimoji="0" lang="ko-KR" altLang="ko-KR" sz="1100" b="0" i="0" u="none" strike="noStrike" cap="none" normalizeH="0" baseline="0">
                <a:ln>
                  <a:noFill/>
                </a:ln>
                <a:solidFill>
                  <a:srgbClr val="BCBEC4"/>
                </a:solidFill>
                <a:effectLst/>
                <a:ea typeface="JetBrains Mono"/>
              </a:rPr>
              <a:t>+ userRequest.getAge();</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Tree>
    <p:extLst>
      <p:ext uri="{BB962C8B-B14F-4D97-AF65-F5344CB8AC3E}">
        <p14:creationId xmlns:p14="http://schemas.microsoft.com/office/powerpoint/2010/main" val="1780198775"/>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28235-34F3-480D-9582-51322E7389EC}"/>
              </a:ext>
            </a:extLst>
          </p:cNvPr>
          <p:cNvSpPr txBox="1"/>
          <p:nvPr/>
        </p:nvSpPr>
        <p:spPr>
          <a:xfrm>
            <a:off x="460488" y="2921169"/>
            <a:ext cx="11271034" cy="1015663"/>
          </a:xfrm>
          <a:prstGeom prst="rect">
            <a:avLst/>
          </a:prstGeom>
          <a:noFill/>
        </p:spPr>
        <p:txBody>
          <a:bodyPr wrap="none" rtlCol="0">
            <a:spAutoFit/>
          </a:bodyPr>
          <a:lstStyle/>
          <a:p>
            <a:pPr algn="ctr"/>
            <a:r>
              <a:rPr lang="ko-KR" altLang="en-US" sz="6000">
                <a:solidFill>
                  <a:schemeClr val="accent1">
                    <a:lumMod val="75000"/>
                  </a:schemeClr>
                </a:solidFill>
                <a:latin typeface="나눔바른고딕" panose="020B0603020101020101" pitchFamily="50" charset="-127"/>
                <a:ea typeface="나눔바른고딕" panose="020B0603020101020101" pitchFamily="50" charset="-127"/>
              </a:rPr>
              <a:t>메서드 파라미터 실행 구조 이해</a:t>
            </a:r>
            <a:endParaRPr lang="ko-KR" altLang="en-US" sz="6000">
              <a:solidFill>
                <a:schemeClr val="accent1">
                  <a:lumMod val="75000"/>
                </a:schemeClr>
              </a:solidFill>
              <a:latin typeface="+mj-lt"/>
            </a:endParaRPr>
          </a:p>
        </p:txBody>
      </p:sp>
      <p:sp>
        <p:nvSpPr>
          <p:cNvPr id="3" name="TextBox 2">
            <a:extLst>
              <a:ext uri="{FF2B5EF4-FFF2-40B4-BE49-F238E27FC236}">
                <a16:creationId xmlns:a16="http://schemas.microsoft.com/office/drawing/2014/main" id="{CDB69857-4DB7-EFC1-D480-BBEE632C406D}"/>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1073368718"/>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5B8887-0AF6-9F80-311A-67896F7DA43A}"/>
            </a:ext>
          </a:extLst>
        </p:cNvPr>
        <p:cNvGrpSpPr/>
        <p:nvPr/>
      </p:nvGrpSpPr>
      <p:grpSpPr>
        <a:xfrm>
          <a:off x="0" y="0"/>
          <a:ext cx="0" cy="0"/>
          <a:chOff x="0" y="0"/>
          <a:chExt cx="0" cy="0"/>
        </a:xfrm>
      </p:grpSpPr>
      <p:sp>
        <p:nvSpPr>
          <p:cNvPr id="73" name="직사각형 72">
            <a:extLst>
              <a:ext uri="{FF2B5EF4-FFF2-40B4-BE49-F238E27FC236}">
                <a16:creationId xmlns:a16="http://schemas.microsoft.com/office/drawing/2014/main" id="{E0E24E4E-5A7C-22AF-105F-53817DAD1AC7}"/>
              </a:ext>
            </a:extLst>
          </p:cNvPr>
          <p:cNvSpPr/>
          <p:nvPr/>
        </p:nvSpPr>
        <p:spPr>
          <a:xfrm>
            <a:off x="370207" y="627229"/>
            <a:ext cx="10783067" cy="622478"/>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나눔고딕" panose="020D0604000000000000" pitchFamily="50" charset="-127"/>
                <a:ea typeface="나눔바른고딕" panose="020B0603020101020101"/>
              </a:rPr>
              <a:t>RequestMappingHandlerAdapter </a:t>
            </a:r>
            <a:r>
              <a:rPr lang="ko-KR" altLang="en-US" sz="1200">
                <a:latin typeface="나눔고딕" panose="020D0604000000000000" pitchFamily="50" charset="-127"/>
                <a:ea typeface="나눔바른고딕" panose="020B0603020101020101"/>
              </a:rPr>
              <a:t>클래스 및 연관 클래스들의 실행 구조를 분석함으로서 스프링 </a:t>
            </a:r>
            <a:r>
              <a:rPr lang="en-US" altLang="ko-KR" sz="1200">
                <a:latin typeface="나눔고딕" panose="020D0604000000000000" pitchFamily="50" charset="-127"/>
                <a:ea typeface="나눔바른고딕" panose="020B0603020101020101"/>
              </a:rPr>
              <a:t>MVC </a:t>
            </a:r>
            <a:r>
              <a:rPr lang="ko-KR" altLang="en-US" sz="1200">
                <a:latin typeface="나눔고딕" panose="020D0604000000000000" pitchFamily="50" charset="-127"/>
                <a:ea typeface="나눔바른고딕" panose="020B0603020101020101"/>
              </a:rPr>
              <a:t>의 내부 흐름을 더 깊이 이해하고 개발적 관점에서의 인사이트를 넓혀 갈수 있다</a:t>
            </a:r>
            <a:endParaRPr lang="en-US" altLang="ko-KR" sz="1200">
              <a:latin typeface="+mn-ea"/>
            </a:endParaRPr>
          </a:p>
        </p:txBody>
      </p:sp>
      <p:sp>
        <p:nvSpPr>
          <p:cNvPr id="74" name="직사각형 73">
            <a:extLst>
              <a:ext uri="{FF2B5EF4-FFF2-40B4-BE49-F238E27FC236}">
                <a16:creationId xmlns:a16="http://schemas.microsoft.com/office/drawing/2014/main" id="{3F575CB4-4409-BFB3-CFFB-5F0F5FBB16DA}"/>
              </a:ext>
            </a:extLst>
          </p:cNvPr>
          <p:cNvSpPr/>
          <p:nvPr/>
        </p:nvSpPr>
        <p:spPr>
          <a:xfrm>
            <a:off x="198756" y="202792"/>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sp>
        <p:nvSpPr>
          <p:cNvPr id="2" name="직사각형 1">
            <a:extLst>
              <a:ext uri="{FF2B5EF4-FFF2-40B4-BE49-F238E27FC236}">
                <a16:creationId xmlns:a16="http://schemas.microsoft.com/office/drawing/2014/main" id="{3D75D8E6-0E61-9F9E-48D7-D8CCA3319BFC}"/>
              </a:ext>
            </a:extLst>
          </p:cNvPr>
          <p:cNvSpPr/>
          <p:nvPr/>
        </p:nvSpPr>
        <p:spPr>
          <a:xfrm>
            <a:off x="198756" y="1612090"/>
            <a:ext cx="225254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핵심 클래스 이해</a:t>
            </a:r>
          </a:p>
        </p:txBody>
      </p:sp>
      <p:sp>
        <p:nvSpPr>
          <p:cNvPr id="3" name="모서리가 둥근 직사각형 38">
            <a:extLst>
              <a:ext uri="{FF2B5EF4-FFF2-40B4-BE49-F238E27FC236}">
                <a16:creationId xmlns:a16="http://schemas.microsoft.com/office/drawing/2014/main" id="{4C649845-1E7B-C25F-8011-30B531D25FAD}"/>
              </a:ext>
            </a:extLst>
          </p:cNvPr>
          <p:cNvSpPr/>
          <p:nvPr/>
        </p:nvSpPr>
        <p:spPr>
          <a:xfrm>
            <a:off x="511781" y="2188096"/>
            <a:ext cx="3242069" cy="641472"/>
          </a:xfrm>
          <a:prstGeom prst="roundRect">
            <a:avLst>
              <a:gd name="adj" fmla="val 9563"/>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lnSpc>
                <a:spcPct val="150000"/>
              </a:lnSpc>
              <a:spcBef>
                <a:spcPts val="400"/>
              </a:spcBef>
            </a:pPr>
            <a:r>
              <a:rPr lang="en-US" altLang="ko-KR" sz="1400">
                <a:solidFill>
                  <a:schemeClr val="bg1"/>
                </a:solidFill>
              </a:rPr>
              <a:t>ServletInvocableHandlerMethod</a:t>
            </a:r>
          </a:p>
        </p:txBody>
      </p:sp>
      <p:sp>
        <p:nvSpPr>
          <p:cNvPr id="6" name="모서리가 둥근 직사각형 38">
            <a:extLst>
              <a:ext uri="{FF2B5EF4-FFF2-40B4-BE49-F238E27FC236}">
                <a16:creationId xmlns:a16="http://schemas.microsoft.com/office/drawing/2014/main" id="{A8EAC418-94A8-8E90-09F2-E47055ACCD74}"/>
              </a:ext>
            </a:extLst>
          </p:cNvPr>
          <p:cNvSpPr/>
          <p:nvPr/>
        </p:nvSpPr>
        <p:spPr>
          <a:xfrm>
            <a:off x="511781" y="3332286"/>
            <a:ext cx="3242069" cy="641472"/>
          </a:xfrm>
          <a:prstGeom prst="roundRect">
            <a:avLst>
              <a:gd name="adj" fmla="val 9563"/>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lnSpc>
                <a:spcPct val="150000"/>
              </a:lnSpc>
              <a:spcBef>
                <a:spcPts val="400"/>
              </a:spcBef>
            </a:pPr>
            <a:r>
              <a:rPr lang="en-US" altLang="ko-KR" sz="1400">
                <a:solidFill>
                  <a:schemeClr val="bg1"/>
                </a:solidFill>
              </a:rPr>
              <a:t>AnnotatedMethod</a:t>
            </a:r>
          </a:p>
        </p:txBody>
      </p:sp>
      <p:sp>
        <p:nvSpPr>
          <p:cNvPr id="7" name="모서리가 둥근 직사각형 38">
            <a:extLst>
              <a:ext uri="{FF2B5EF4-FFF2-40B4-BE49-F238E27FC236}">
                <a16:creationId xmlns:a16="http://schemas.microsoft.com/office/drawing/2014/main" id="{7325F6C4-B182-A619-5D94-3F25D5D14CF3}"/>
              </a:ext>
            </a:extLst>
          </p:cNvPr>
          <p:cNvSpPr/>
          <p:nvPr/>
        </p:nvSpPr>
        <p:spPr>
          <a:xfrm>
            <a:off x="511781" y="4470137"/>
            <a:ext cx="3242069" cy="641472"/>
          </a:xfrm>
          <a:prstGeom prst="roundRect">
            <a:avLst>
              <a:gd name="adj" fmla="val 9563"/>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lnSpc>
                <a:spcPct val="150000"/>
              </a:lnSpc>
              <a:spcBef>
                <a:spcPts val="400"/>
              </a:spcBef>
            </a:pPr>
            <a:r>
              <a:rPr lang="en-US" altLang="ko-KR" sz="1400">
                <a:solidFill>
                  <a:schemeClr val="bg1"/>
                </a:solidFill>
              </a:rPr>
              <a:t>MethodParameter</a:t>
            </a:r>
          </a:p>
        </p:txBody>
      </p:sp>
      <p:sp>
        <p:nvSpPr>
          <p:cNvPr id="8" name="모서리가 둥근 직사각형 38">
            <a:extLst>
              <a:ext uri="{FF2B5EF4-FFF2-40B4-BE49-F238E27FC236}">
                <a16:creationId xmlns:a16="http://schemas.microsoft.com/office/drawing/2014/main" id="{7916381C-DAE6-8378-BDB7-9CC07A462767}"/>
              </a:ext>
            </a:extLst>
          </p:cNvPr>
          <p:cNvSpPr/>
          <p:nvPr/>
        </p:nvSpPr>
        <p:spPr>
          <a:xfrm>
            <a:off x="511781" y="5607523"/>
            <a:ext cx="3242069" cy="641472"/>
          </a:xfrm>
          <a:prstGeom prst="roundRect">
            <a:avLst>
              <a:gd name="adj" fmla="val 9563"/>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lnSpc>
                <a:spcPct val="150000"/>
              </a:lnSpc>
              <a:spcBef>
                <a:spcPts val="400"/>
              </a:spcBef>
            </a:pPr>
            <a:r>
              <a:rPr lang="en-US" altLang="ko-KR" sz="1400">
                <a:solidFill>
                  <a:schemeClr val="bg1"/>
                </a:solidFill>
              </a:rPr>
              <a:t>MethodIntrospector</a:t>
            </a:r>
          </a:p>
        </p:txBody>
      </p:sp>
      <p:sp>
        <p:nvSpPr>
          <p:cNvPr id="10" name="직사각형 9">
            <a:extLst>
              <a:ext uri="{FF2B5EF4-FFF2-40B4-BE49-F238E27FC236}">
                <a16:creationId xmlns:a16="http://schemas.microsoft.com/office/drawing/2014/main" id="{CCA5A7B6-7EF9-5347-A623-578322F78BB8}"/>
              </a:ext>
            </a:extLst>
          </p:cNvPr>
          <p:cNvSpPr/>
          <p:nvPr/>
        </p:nvSpPr>
        <p:spPr>
          <a:xfrm>
            <a:off x="3794196" y="2215001"/>
            <a:ext cx="8184444" cy="610616"/>
          </a:xfrm>
          <a:prstGeom prst="rect">
            <a:avLst/>
          </a:prstGeom>
        </p:spPr>
        <p:txBody>
          <a:bodyPr wrap="square">
            <a:spAutoFit/>
          </a:bodyPr>
          <a:lstStyle/>
          <a:p>
            <a:pPr>
              <a:lnSpc>
                <a:spcPct val="150000"/>
              </a:lnSpc>
            </a:pPr>
            <a:r>
              <a:rPr lang="en-US" altLang="ko-KR" sz="1200">
                <a:latin typeface="나눔바른고딕" panose="020B0603020101020101" pitchFamily="50" charset="-127"/>
                <a:ea typeface="나눔바른고딕" panose="020B0603020101020101" pitchFamily="50" charset="-127"/>
              </a:rPr>
              <a:t>HTTP </a:t>
            </a:r>
            <a:r>
              <a:rPr lang="ko-KR" altLang="en-US" sz="1200">
                <a:latin typeface="나눔바른고딕" panose="020B0603020101020101" pitchFamily="50" charset="-127"/>
                <a:ea typeface="나눔바른고딕" panose="020B0603020101020101" pitchFamily="50" charset="-127"/>
              </a:rPr>
              <a:t>요청 데이터를 받아 메서드를 실행시키는 클래스로서 </a:t>
            </a:r>
            <a:r>
              <a:rPr lang="en-US" altLang="ko-KR" sz="1200">
                <a:latin typeface="나눔바른고딕" panose="020B0603020101020101" pitchFamily="50" charset="-127"/>
                <a:ea typeface="나눔바른고딕" panose="020B0603020101020101" pitchFamily="50" charset="-127"/>
              </a:rPr>
              <a:t>HandlerMethodArgumentResolver </a:t>
            </a:r>
            <a:r>
              <a:rPr lang="ko-KR" altLang="en-US" sz="1200">
                <a:latin typeface="나눔바른고딕" panose="020B0603020101020101" pitchFamily="50" charset="-127"/>
                <a:ea typeface="나눔바른고딕" panose="020B0603020101020101" pitchFamily="50" charset="-127"/>
              </a:rPr>
              <a:t>를 통해 요청 데이터를 메서드의 매개변수에 맞게 변환하고</a:t>
            </a:r>
            <a:r>
              <a:rPr lang="en-US" altLang="ko-KR" sz="1200">
                <a:latin typeface="나눔바른고딕" panose="020B0603020101020101" pitchFamily="50" charset="-127"/>
                <a:ea typeface="나눔바른고딕" panose="020B0603020101020101" pitchFamily="50" charset="-127"/>
              </a:rPr>
              <a:t> </a:t>
            </a:r>
            <a:r>
              <a:rPr lang="ko-KR" altLang="en-US" sz="1200">
                <a:latin typeface="나눔바른고딕" panose="020B0603020101020101" pitchFamily="50" charset="-127"/>
                <a:ea typeface="나눔바른고딕" panose="020B0603020101020101" pitchFamily="50" charset="-127"/>
              </a:rPr>
              <a:t>이를 사용해 메서드를 호출한다</a:t>
            </a:r>
            <a:endParaRPr lang="en-US" altLang="ko-KR" sz="1200">
              <a:latin typeface="+mn-ea"/>
            </a:endParaRPr>
          </a:p>
        </p:txBody>
      </p:sp>
      <p:sp>
        <p:nvSpPr>
          <p:cNvPr id="11" name="직사각형 10">
            <a:extLst>
              <a:ext uri="{FF2B5EF4-FFF2-40B4-BE49-F238E27FC236}">
                <a16:creationId xmlns:a16="http://schemas.microsoft.com/office/drawing/2014/main" id="{D72F6967-AABE-10BB-58E0-FC40C8DFBCB3}"/>
              </a:ext>
            </a:extLst>
          </p:cNvPr>
          <p:cNvSpPr/>
          <p:nvPr/>
        </p:nvSpPr>
        <p:spPr>
          <a:xfrm>
            <a:off x="3806667" y="5647956"/>
            <a:ext cx="8294131" cy="610616"/>
          </a:xfrm>
          <a:prstGeom prst="rect">
            <a:avLst/>
          </a:prstGeom>
        </p:spPr>
        <p:txBody>
          <a:bodyPr wrap="square">
            <a:spAutoFit/>
          </a:bodyPr>
          <a:lstStyle/>
          <a:p>
            <a:pPr>
              <a:lnSpc>
                <a:spcPct val="150000"/>
              </a:lnSpc>
            </a:pPr>
            <a:r>
              <a:rPr lang="ko-KR" altLang="en-US" sz="1200"/>
              <a:t>메서드를 탐색할 수 있게 해주는 클래스로서 특정 어노테이션이 적용된 메서드들의 리스트를 구하거나 메서드의 메타데이터를 찾도록 돕는 도구이다</a:t>
            </a:r>
            <a:endParaRPr lang="en-US" altLang="ko-KR" sz="1200">
              <a:latin typeface="+mn-ea"/>
            </a:endParaRPr>
          </a:p>
        </p:txBody>
      </p:sp>
      <p:sp>
        <p:nvSpPr>
          <p:cNvPr id="12" name="직사각형 11">
            <a:extLst>
              <a:ext uri="{FF2B5EF4-FFF2-40B4-BE49-F238E27FC236}">
                <a16:creationId xmlns:a16="http://schemas.microsoft.com/office/drawing/2014/main" id="{AAD01C5F-667D-D74D-32BC-E55302DBF2E5}"/>
              </a:ext>
            </a:extLst>
          </p:cNvPr>
          <p:cNvSpPr/>
          <p:nvPr/>
        </p:nvSpPr>
        <p:spPr>
          <a:xfrm>
            <a:off x="3794196" y="4500993"/>
            <a:ext cx="8184444" cy="610616"/>
          </a:xfrm>
          <a:prstGeom prst="rect">
            <a:avLst/>
          </a:prstGeom>
        </p:spPr>
        <p:txBody>
          <a:bodyPr wrap="square">
            <a:spAutoFit/>
          </a:bodyPr>
          <a:lstStyle/>
          <a:p>
            <a:pPr>
              <a:lnSpc>
                <a:spcPct val="150000"/>
              </a:lnSpc>
            </a:pPr>
            <a:r>
              <a:rPr lang="ko-KR" altLang="en-US" sz="1200">
                <a:latin typeface="나눔바른고딕" panose="020B0603020101020101" pitchFamily="50" charset="-127"/>
                <a:ea typeface="나눔바른고딕" panose="020B0603020101020101" pitchFamily="50" charset="-127"/>
              </a:rPr>
              <a:t>메서드에 있는 파라미터의 정보를 관리하는 클래스로서 메서드의 어노테이션을 분석하고 파라미터가 어디에 있고</a:t>
            </a:r>
            <a:r>
              <a:rPr lang="en-US" altLang="ko-KR" sz="1200">
                <a:latin typeface="나눔바른고딕" panose="020B0603020101020101" pitchFamily="50" charset="-127"/>
                <a:ea typeface="나눔바른고딕" panose="020B0603020101020101" pitchFamily="50" charset="-127"/>
              </a:rPr>
              <a:t> </a:t>
            </a:r>
            <a:r>
              <a:rPr lang="ko-KR" altLang="en-US" sz="1200">
                <a:latin typeface="나눔바른고딕" panose="020B0603020101020101" pitchFamily="50" charset="-127"/>
                <a:ea typeface="나눔바른고딕" panose="020B0603020101020101" pitchFamily="50" charset="-127"/>
              </a:rPr>
              <a:t>어떤 타입인지를 편리하게 알 수 있게 해주는 도구이다</a:t>
            </a:r>
            <a:endParaRPr lang="en-US" altLang="ko-KR" sz="1200">
              <a:latin typeface="+mn-ea"/>
            </a:endParaRPr>
          </a:p>
        </p:txBody>
      </p:sp>
      <p:sp>
        <p:nvSpPr>
          <p:cNvPr id="13" name="직사각형 12">
            <a:extLst>
              <a:ext uri="{FF2B5EF4-FFF2-40B4-BE49-F238E27FC236}">
                <a16:creationId xmlns:a16="http://schemas.microsoft.com/office/drawing/2014/main" id="{4ABE4050-E686-E3DA-236F-C2F0A55DC972}"/>
              </a:ext>
            </a:extLst>
          </p:cNvPr>
          <p:cNvSpPr/>
          <p:nvPr/>
        </p:nvSpPr>
        <p:spPr>
          <a:xfrm>
            <a:off x="3803622" y="3368514"/>
            <a:ext cx="8175018" cy="610616"/>
          </a:xfrm>
          <a:prstGeom prst="rect">
            <a:avLst/>
          </a:prstGeom>
        </p:spPr>
        <p:txBody>
          <a:bodyPr wrap="square">
            <a:spAutoFit/>
          </a:bodyPr>
          <a:lstStyle/>
          <a:p>
            <a:pPr>
              <a:lnSpc>
                <a:spcPct val="150000"/>
              </a:lnSpc>
            </a:pPr>
            <a:r>
              <a:rPr lang="ko-KR" altLang="en-US" sz="1200"/>
              <a:t>메서드나 매개변수에 선언된 어노테이션 정보를 빠르고 정확하게 탐색하고</a:t>
            </a:r>
            <a:r>
              <a:rPr lang="en-US" altLang="ko-KR" sz="1200"/>
              <a:t> </a:t>
            </a:r>
            <a:r>
              <a:rPr lang="ko-KR" altLang="en-US" sz="1200"/>
              <a:t>메서드나 매개변수의 구조를 이해하기 쉽게 만들어주는 클래스이다</a:t>
            </a:r>
            <a:endParaRPr lang="en-US" altLang="ko-KR" sz="1200">
              <a:latin typeface="+mn-ea"/>
            </a:endParaRPr>
          </a:p>
        </p:txBody>
      </p:sp>
    </p:spTree>
    <p:extLst>
      <p:ext uri="{BB962C8B-B14F-4D97-AF65-F5344CB8AC3E}">
        <p14:creationId xmlns:p14="http://schemas.microsoft.com/office/powerpoint/2010/main" val="2284634950"/>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AAF458-1BCE-0842-F6C5-6B1F2E300711}"/>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14A59E0B-49E5-D69C-AE33-B1DAC287BCDD}"/>
              </a:ext>
            </a:extLst>
          </p:cNvPr>
          <p:cNvSpPr>
            <a:spLocks noChangeArrowheads="1"/>
          </p:cNvSpPr>
          <p:nvPr/>
        </p:nvSpPr>
        <p:spPr bwMode="auto">
          <a:xfrm>
            <a:off x="545118" y="1039118"/>
            <a:ext cx="10259240" cy="2677656"/>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200" b="0" i="0" u="none" strike="noStrike" cap="none" normalizeH="0" baseline="0">
                <a:ln>
                  <a:noFill/>
                </a:ln>
                <a:solidFill>
                  <a:srgbClr val="B3AE60"/>
                </a:solidFill>
                <a:effectLst/>
                <a:latin typeface="Arial Unicode MS"/>
                <a:ea typeface="JetBrains Mono"/>
              </a:rPr>
              <a:t>@Controller</a:t>
            </a:r>
            <a:br>
              <a:rPr kumimoji="0" lang="ko-KR" altLang="ko-KR" sz="1200" b="0" i="0" u="none" strike="noStrike" cap="none" normalizeH="0" baseline="0">
                <a:ln>
                  <a:noFill/>
                </a:ln>
                <a:solidFill>
                  <a:srgbClr val="B3AE60"/>
                </a:solidFill>
                <a:effectLst/>
                <a:latin typeface="Arial Unicode MS"/>
                <a:ea typeface="JetBrains Mono"/>
              </a:rPr>
            </a:br>
            <a:r>
              <a:rPr kumimoji="0" lang="ko-KR" altLang="ko-KR" sz="1200" b="0" i="0" u="none" strike="noStrike" cap="none" normalizeH="0" baseline="0">
                <a:ln>
                  <a:noFill/>
                </a:ln>
                <a:solidFill>
                  <a:srgbClr val="CF8E6D"/>
                </a:solidFill>
                <a:effectLst/>
                <a:latin typeface="Arial Unicode MS"/>
                <a:ea typeface="JetBrains Mono"/>
              </a:rPr>
              <a:t>public class </a:t>
            </a:r>
            <a:r>
              <a:rPr kumimoji="0" lang="ko-KR" altLang="ko-KR" sz="1200" b="0" i="0" u="none" strike="noStrike" cap="none" normalizeH="0" baseline="0">
                <a:ln>
                  <a:noFill/>
                </a:ln>
                <a:solidFill>
                  <a:srgbClr val="BCBEC4"/>
                </a:solidFill>
                <a:effectLst/>
                <a:latin typeface="Arial Unicode MS"/>
                <a:ea typeface="JetBrains Mono"/>
              </a:rPr>
              <a:t>DynamicController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3AE60"/>
                </a:solidFill>
                <a:effectLst/>
                <a:latin typeface="Arial Unicode MS"/>
                <a:ea typeface="JetBrains Mono"/>
              </a:rPr>
              <a:t>@GetMapping</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6AAB73"/>
                </a:solidFill>
                <a:effectLst/>
                <a:latin typeface="Arial Unicode MS"/>
                <a:ea typeface="JetBrains Mono"/>
              </a:rPr>
              <a:t>"/dynamic1"</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public </a:t>
            </a:r>
            <a:r>
              <a:rPr kumimoji="0" lang="ko-KR" altLang="ko-KR" sz="1200" b="0" i="0" u="none" strike="noStrike" cap="none" normalizeH="0" baseline="0">
                <a:ln>
                  <a:noFill/>
                </a:ln>
                <a:solidFill>
                  <a:srgbClr val="BCBEC4"/>
                </a:solidFill>
                <a:effectLst/>
                <a:latin typeface="Arial Unicode MS"/>
                <a:ea typeface="JetBrains Mono"/>
              </a:rPr>
              <a:t>AccountDto </a:t>
            </a:r>
            <a:r>
              <a:rPr kumimoji="0" lang="ko-KR" altLang="ko-KR" sz="1200" b="0" i="0" u="none" strike="noStrike" cap="none" normalizeH="0" baseline="0">
                <a:ln>
                  <a:noFill/>
                </a:ln>
                <a:solidFill>
                  <a:srgbClr val="56A8F5"/>
                </a:solidFill>
                <a:effectLst/>
                <a:latin typeface="Arial Unicode MS"/>
                <a:ea typeface="JetBrains Mono"/>
              </a:rPr>
              <a:t>dynamic1</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B3AE60"/>
                </a:solidFill>
                <a:effectLst/>
                <a:latin typeface="Arial Unicode MS"/>
                <a:ea typeface="JetBrains Mono"/>
              </a:rPr>
              <a:t>@RequestParam</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6AAB73"/>
                </a:solidFill>
                <a:effectLst/>
                <a:latin typeface="Arial Unicode MS"/>
                <a:ea typeface="JetBrains Mono"/>
              </a:rPr>
              <a:t>"name"</a:t>
            </a:r>
            <a:r>
              <a:rPr kumimoji="0" lang="ko-KR" altLang="ko-KR" sz="1200" b="0" i="0" u="none" strike="noStrike" cap="none" normalizeH="0" baseline="0">
                <a:ln>
                  <a:noFill/>
                </a:ln>
                <a:solidFill>
                  <a:srgbClr val="BCBEC4"/>
                </a:solidFill>
                <a:effectLst/>
                <a:latin typeface="Arial Unicode MS"/>
                <a:ea typeface="JetBrains Mono"/>
              </a:rPr>
              <a:t>) String name, </a:t>
            </a:r>
            <a:r>
              <a:rPr kumimoji="0" lang="ko-KR" altLang="ko-KR" sz="1200" b="0" i="0" u="none" strike="noStrike" cap="none" normalizeH="0" baseline="0">
                <a:ln>
                  <a:noFill/>
                </a:ln>
                <a:solidFill>
                  <a:srgbClr val="B3AE60"/>
                </a:solidFill>
                <a:effectLst/>
                <a:latin typeface="Arial Unicode MS"/>
                <a:ea typeface="JetBrains Mono"/>
              </a:rPr>
              <a:t>@ModelAttribute </a:t>
            </a:r>
            <a:r>
              <a:rPr kumimoji="0" lang="ko-KR" altLang="ko-KR" sz="1200" b="0" i="0" u="none" strike="noStrike" cap="none" normalizeH="0" baseline="0">
                <a:ln>
                  <a:noFill/>
                </a:ln>
                <a:solidFill>
                  <a:srgbClr val="BCBEC4"/>
                </a:solidFill>
                <a:effectLst/>
                <a:latin typeface="Arial Unicode MS"/>
                <a:ea typeface="JetBrains Mono"/>
              </a:rPr>
              <a:t>AccountDto </a:t>
            </a:r>
            <a:r>
              <a:rPr lang="en-US" altLang="ko-KR" sz="1200">
                <a:solidFill>
                  <a:srgbClr val="BCBEC4"/>
                </a:solidFill>
                <a:latin typeface="Arial Unicode MS"/>
                <a:ea typeface="JetBrains Mono"/>
              </a:rPr>
              <a:t>account</a:t>
            </a:r>
            <a:r>
              <a:rPr kumimoji="0" lang="ko-KR" altLang="ko-KR" sz="1200" b="0" i="0" u="none" strike="noStrike" cap="none" normalizeH="0" baseline="0">
                <a:ln>
                  <a:noFill/>
                </a:ln>
                <a:solidFill>
                  <a:srgbClr val="BCBEC4"/>
                </a:solidFill>
                <a:effectLst/>
                <a:latin typeface="Arial Unicode MS"/>
                <a:ea typeface="JetBrains Mono"/>
              </a:rPr>
              <a:t>Dto,</a:t>
            </a:r>
            <a:endParaRPr kumimoji="0" lang="en-US" altLang="ko-KR" sz="12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ko-KR" sz="1200">
                <a:solidFill>
                  <a:srgbClr val="BCBEC4"/>
                </a:solidFill>
                <a:latin typeface="Arial Unicode MS"/>
                <a:ea typeface="JetBrains Mono"/>
              </a:rPr>
              <a:t>		      </a:t>
            </a:r>
            <a:r>
              <a:rPr kumimoji="0" lang="ko-KR" altLang="ko-KR" sz="1200" b="0" i="0" u="none" strike="noStrike" cap="none" normalizeH="0" baseline="0">
                <a:ln>
                  <a:noFill/>
                </a:ln>
                <a:solidFill>
                  <a:srgbClr val="BCBEC4"/>
                </a:solidFill>
                <a:effectLst/>
                <a:latin typeface="Arial Unicode MS"/>
                <a:ea typeface="JetBrains Mono"/>
              </a:rPr>
              <a:t>Model model){</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return </a:t>
            </a:r>
            <a:r>
              <a:rPr kumimoji="0" lang="ko-KR" altLang="ko-KR" sz="1200" b="0" i="0" u="none" strike="noStrike" cap="none" normalizeH="0" baseline="0">
                <a:ln>
                  <a:noFill/>
                </a:ln>
                <a:solidFill>
                  <a:srgbClr val="BCBEC4"/>
                </a:solidFill>
                <a:effectLst/>
                <a:latin typeface="Arial Unicode MS"/>
                <a:ea typeface="JetBrains Mono"/>
              </a:rPr>
              <a:t>accountDto;</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endParaRPr kumimoji="0" lang="en-US" altLang="ko-KR" sz="12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ko-KR" sz="1200">
              <a:solidFill>
                <a:srgbClr val="BCBEC4"/>
              </a:solidFill>
              <a:latin typeface="Arial Unicode MS"/>
              <a:ea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3AE60"/>
                </a:solidFill>
                <a:effectLst/>
                <a:latin typeface="Arial Unicode MS"/>
                <a:ea typeface="JetBrains Mono"/>
              </a:rPr>
              <a:t>@GetMapping</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6AAB73"/>
                </a:solidFill>
                <a:effectLst/>
                <a:latin typeface="Arial Unicode MS"/>
                <a:ea typeface="JetBrains Mono"/>
              </a:rPr>
              <a:t>"/dynamic2"</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public </a:t>
            </a:r>
            <a:r>
              <a:rPr kumimoji="0" lang="ko-KR" altLang="ko-KR" sz="1200" b="0" i="0" u="none" strike="noStrike" cap="none" normalizeH="0" baseline="0">
                <a:ln>
                  <a:noFill/>
                </a:ln>
                <a:solidFill>
                  <a:srgbClr val="BCBEC4"/>
                </a:solidFill>
                <a:effectLst/>
                <a:latin typeface="Arial Unicode MS"/>
                <a:ea typeface="JetBrains Mono"/>
              </a:rPr>
              <a:t>String </a:t>
            </a:r>
            <a:r>
              <a:rPr kumimoji="0" lang="ko-KR" altLang="ko-KR" sz="1200" b="0" i="0" u="none" strike="noStrike" cap="none" normalizeH="0" baseline="0">
                <a:ln>
                  <a:noFill/>
                </a:ln>
                <a:solidFill>
                  <a:srgbClr val="56A8F5"/>
                </a:solidFill>
                <a:effectLst/>
                <a:latin typeface="Arial Unicode MS"/>
                <a:ea typeface="JetBrains Mono"/>
              </a:rPr>
              <a:t>dynamic2</a:t>
            </a:r>
            <a:r>
              <a:rPr kumimoji="0" lang="ko-KR" altLang="ko-KR" sz="1200" b="0" i="0" u="none" strike="noStrike" cap="none" normalizeH="0" baseline="0">
                <a:ln>
                  <a:noFill/>
                </a:ln>
                <a:solidFill>
                  <a:srgbClr val="BCBEC4"/>
                </a:solidFill>
                <a:effectLst/>
                <a:latin typeface="Arial Unicode MS"/>
                <a:ea typeface="JetBrains Mono"/>
              </a:rPr>
              <a:t>(</a:t>
            </a:r>
            <a:r>
              <a:rPr kumimoji="0" lang="en-US" altLang="ko-KR" sz="1200" b="0" i="0" u="none" strike="noStrike" cap="none" normalizeH="0" baseline="0">
                <a:ln>
                  <a:noFill/>
                </a:ln>
                <a:solidFill>
                  <a:srgbClr val="B3AE60"/>
                </a:solidFill>
                <a:effectLst/>
                <a:latin typeface="Arial Unicode MS"/>
                <a:ea typeface="JetBrains Mono"/>
              </a:rPr>
              <a:t>HttpServletRequest </a:t>
            </a:r>
            <a:r>
              <a:rPr kumimoji="0" lang="en-US" altLang="ko-KR" sz="1200" b="0" i="0" u="none" strike="noStrike" cap="none" normalizeH="0" baseline="0">
                <a:ln>
                  <a:noFill/>
                </a:ln>
                <a:solidFill>
                  <a:schemeClr val="bg1">
                    <a:lumMod val="85000"/>
                  </a:schemeClr>
                </a:solidFill>
                <a:effectLst/>
                <a:latin typeface="Arial Unicode MS"/>
                <a:ea typeface="JetBrains Mono"/>
              </a:rPr>
              <a:t>request</a:t>
            </a:r>
            <a:r>
              <a:rPr kumimoji="0" lang="en-US" altLang="ko-KR" sz="1200" b="0" i="0" u="none" strike="noStrike" cap="none" normalizeH="0" baseline="0">
                <a:ln>
                  <a:noFill/>
                </a:ln>
                <a:solidFill>
                  <a:srgbClr val="B3AE60"/>
                </a:solidFill>
                <a:effectLst/>
                <a:latin typeface="Arial Unicode MS"/>
                <a:ea typeface="JetBrains Mono"/>
              </a:rPr>
              <a:t>, HttpServletResponse </a:t>
            </a:r>
            <a:r>
              <a:rPr kumimoji="0" lang="en-US" altLang="ko-KR" sz="1200" b="0" i="0" u="none" strike="noStrike" cap="none" normalizeH="0" baseline="0">
                <a:ln>
                  <a:noFill/>
                </a:ln>
                <a:solidFill>
                  <a:schemeClr val="bg1">
                    <a:lumMod val="85000"/>
                  </a:schemeClr>
                </a:solidFill>
                <a:effectLst/>
                <a:latin typeface="Arial Unicode MS"/>
                <a:ea typeface="JetBrains Mono"/>
              </a:rPr>
              <a:t>response</a:t>
            </a:r>
            <a:r>
              <a:rPr kumimoji="0" lang="ko-KR" altLang="ko-KR" sz="1200" b="0" i="0" u="none" strike="noStrike" cap="none" normalizeH="0" baseline="0">
                <a:ln>
                  <a:noFill/>
                </a:ln>
                <a:solidFill>
                  <a:srgbClr val="BCBEC4"/>
                </a:solidFill>
                <a:effectLst/>
                <a:latin typeface="Arial Unicode MS"/>
                <a:ea typeface="JetBrains Mono"/>
              </a:rPr>
              <a:t>,  Model model){</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return </a:t>
            </a:r>
            <a:r>
              <a:rPr kumimoji="0" lang="en-US" altLang="ko-KR" sz="1200" b="0" i="0" u="none" strike="noStrike" cap="none" normalizeH="0" baseline="0">
                <a:ln>
                  <a:noFill/>
                </a:ln>
                <a:solidFill>
                  <a:srgbClr val="BCBEC4"/>
                </a:solidFill>
                <a:effectLst/>
                <a:latin typeface="Arial Unicode MS"/>
                <a:ea typeface="JetBrains Mono"/>
              </a:rPr>
              <a:t>“leaven”</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endParaRPr kumimoji="0" lang="en-US" altLang="ko-KR" sz="1200" b="0" i="0" u="none" strike="noStrike" cap="none" normalizeH="0" baseline="0">
              <a:ln>
                <a:noFill/>
              </a:ln>
              <a:solidFill>
                <a:srgbClr val="BCBEC4"/>
              </a:solidFill>
              <a:effectLst/>
              <a:latin typeface="Arial Unicode MS"/>
              <a:ea typeface="JetBrains Mono"/>
            </a:endParaRPr>
          </a:p>
        </p:txBody>
      </p:sp>
      <p:sp>
        <p:nvSpPr>
          <p:cNvPr id="74" name="직사각형 73">
            <a:extLst>
              <a:ext uri="{FF2B5EF4-FFF2-40B4-BE49-F238E27FC236}">
                <a16:creationId xmlns:a16="http://schemas.microsoft.com/office/drawing/2014/main" id="{ABCBD406-9567-D2AB-0985-B6175CF61AE7}"/>
              </a:ext>
            </a:extLst>
          </p:cNvPr>
          <p:cNvSpPr/>
          <p:nvPr/>
        </p:nvSpPr>
        <p:spPr>
          <a:xfrm>
            <a:off x="183837" y="152846"/>
            <a:ext cx="3226589"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MethodIntrospector </a:t>
            </a:r>
            <a:r>
              <a:rPr lang="ko-KR" altLang="en-US" b="1">
                <a:solidFill>
                  <a:schemeClr val="accent1">
                    <a:lumMod val="75000"/>
                  </a:schemeClr>
                </a:solidFill>
                <a:latin typeface="+mn-ea"/>
              </a:rPr>
              <a:t>구조</a:t>
            </a:r>
          </a:p>
        </p:txBody>
      </p:sp>
      <p:sp>
        <p:nvSpPr>
          <p:cNvPr id="15" name="모서리가 둥근 직사각형 14">
            <a:extLst>
              <a:ext uri="{FF2B5EF4-FFF2-40B4-BE49-F238E27FC236}">
                <a16:creationId xmlns:a16="http://schemas.microsoft.com/office/drawing/2014/main" id="{3FF885FE-0DD2-4B5E-F5F1-06D7FBE3BBEA}"/>
              </a:ext>
            </a:extLst>
          </p:cNvPr>
          <p:cNvSpPr/>
          <p:nvPr/>
        </p:nvSpPr>
        <p:spPr>
          <a:xfrm>
            <a:off x="917733" y="4644623"/>
            <a:ext cx="2626884" cy="646224"/>
          </a:xfrm>
          <a:prstGeom prst="roundRect">
            <a:avLst>
              <a:gd name="adj" fmla="val 8875"/>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b="1"/>
              <a:t>MethodIntrospector</a:t>
            </a:r>
            <a:endParaRPr lang="en-US" altLang="ko-KR">
              <a:solidFill>
                <a:schemeClr val="tx1"/>
              </a:solidFill>
              <a:latin typeface="+mj-lt"/>
              <a:ea typeface="나눔바른고딕" panose="020B0603020101020101"/>
            </a:endParaRPr>
          </a:p>
        </p:txBody>
      </p:sp>
      <p:sp>
        <p:nvSpPr>
          <p:cNvPr id="30" name="TextBox 29">
            <a:extLst>
              <a:ext uri="{FF2B5EF4-FFF2-40B4-BE49-F238E27FC236}">
                <a16:creationId xmlns:a16="http://schemas.microsoft.com/office/drawing/2014/main" id="{90788309-94CC-9BE7-72D5-5DB1E82B5FA2}"/>
              </a:ext>
            </a:extLst>
          </p:cNvPr>
          <p:cNvSpPr txBox="1"/>
          <p:nvPr/>
        </p:nvSpPr>
        <p:spPr>
          <a:xfrm>
            <a:off x="300589" y="531348"/>
            <a:ext cx="11057222" cy="331501"/>
          </a:xfrm>
          <a:prstGeom prst="rect">
            <a:avLst/>
          </a:prstGeom>
          <a:noFill/>
        </p:spPr>
        <p:txBody>
          <a:bodyPr wrap="square">
            <a:spAutoFit/>
          </a:bodyPr>
          <a:lstStyle/>
          <a:p>
            <a:pPr marL="171450" indent="-171450">
              <a:lnSpc>
                <a:spcPct val="150000"/>
              </a:lnSpc>
              <a:buFont typeface="Arial" panose="020B0604020202020204" pitchFamily="34" charset="0"/>
              <a:buChar char="•"/>
            </a:pPr>
            <a:r>
              <a:rPr lang="ko-KR" altLang="en-US" sz="1200">
                <a:latin typeface="나눔고딕" panose="020D0604000000000000" pitchFamily="50" charset="-127"/>
                <a:ea typeface="나눔바른고딕" panose="020B0603020101020101"/>
              </a:rPr>
              <a:t>스프링 부트가 구동이 되면 초기화 시점에 빈 </a:t>
            </a:r>
            <a:r>
              <a:rPr lang="ko-KR" altLang="en-US" sz="1200">
                <a:latin typeface="+mj-lt"/>
                <a:ea typeface="나눔바른고딕" panose="020B0603020101020101"/>
              </a:rPr>
              <a:t>클래스들을 스캔하면서 </a:t>
            </a:r>
            <a:r>
              <a:rPr lang="en-US" altLang="ko-KR" sz="1200">
                <a:latin typeface="+mj-lt"/>
                <a:ea typeface="나눔바른고딕" panose="020B0603020101020101"/>
              </a:rPr>
              <a:t>@RequestMapping </a:t>
            </a:r>
            <a:r>
              <a:rPr lang="ko-KR" altLang="en-US" sz="1200">
                <a:latin typeface="+mj-lt"/>
                <a:ea typeface="나눔바른고딕" panose="020B0603020101020101"/>
              </a:rPr>
              <a:t>이 선언된 </a:t>
            </a:r>
            <a:r>
              <a:rPr lang="en-US" altLang="ko-KR" sz="1200" b="1">
                <a:latin typeface="+mj-lt"/>
                <a:ea typeface="나눔바른고딕" panose="020B0603020101020101"/>
              </a:rPr>
              <a:t>Method</a:t>
            </a:r>
            <a:r>
              <a:rPr lang="ko-KR" altLang="en-US" sz="1200">
                <a:latin typeface="+mj-lt"/>
                <a:ea typeface="나눔바른고딕" panose="020B0603020101020101"/>
              </a:rPr>
              <a:t> 객체들을 생성한다</a:t>
            </a:r>
            <a:endParaRPr lang="ko-KR" altLang="en-US" sz="1200">
              <a:latin typeface="나눔고딕" panose="020D0604000000000000" pitchFamily="50" charset="-127"/>
              <a:ea typeface="나눔바른고딕" panose="020B0603020101020101"/>
            </a:endParaRPr>
          </a:p>
        </p:txBody>
      </p:sp>
      <p:sp>
        <p:nvSpPr>
          <p:cNvPr id="33" name="직사각형 32">
            <a:extLst>
              <a:ext uri="{FF2B5EF4-FFF2-40B4-BE49-F238E27FC236}">
                <a16:creationId xmlns:a16="http://schemas.microsoft.com/office/drawing/2014/main" id="{6F695A52-93D3-DDF5-4A11-E47132D070D8}"/>
              </a:ext>
            </a:extLst>
          </p:cNvPr>
          <p:cNvSpPr/>
          <p:nvPr/>
        </p:nvSpPr>
        <p:spPr>
          <a:xfrm>
            <a:off x="749293" y="1656576"/>
            <a:ext cx="7564528" cy="772255"/>
          </a:xfrm>
          <a:prstGeom prst="rect">
            <a:avLst/>
          </a:prstGeom>
          <a:noFill/>
          <a:ln w="19050">
            <a:solidFill>
              <a:srgbClr val="FF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4" name="직사각형 33">
            <a:extLst>
              <a:ext uri="{FF2B5EF4-FFF2-40B4-BE49-F238E27FC236}">
                <a16:creationId xmlns:a16="http://schemas.microsoft.com/office/drawing/2014/main" id="{EB52DDF2-AC37-00CE-30C4-3D906668BF44}"/>
              </a:ext>
            </a:extLst>
          </p:cNvPr>
          <p:cNvSpPr/>
          <p:nvPr/>
        </p:nvSpPr>
        <p:spPr>
          <a:xfrm>
            <a:off x="749291" y="2938582"/>
            <a:ext cx="7564528" cy="562607"/>
          </a:xfrm>
          <a:prstGeom prst="rect">
            <a:avLst/>
          </a:prstGeom>
          <a:noFill/>
          <a:ln w="19050">
            <a:solidFill>
              <a:srgbClr val="FF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1" name="모서리가 둥근 직사각형 14">
            <a:extLst>
              <a:ext uri="{FF2B5EF4-FFF2-40B4-BE49-F238E27FC236}">
                <a16:creationId xmlns:a16="http://schemas.microsoft.com/office/drawing/2014/main" id="{E61448BF-975D-6293-BB3B-CAA4E2AA46B4}"/>
              </a:ext>
            </a:extLst>
          </p:cNvPr>
          <p:cNvSpPr/>
          <p:nvPr/>
        </p:nvSpPr>
        <p:spPr>
          <a:xfrm>
            <a:off x="8179867" y="4244573"/>
            <a:ext cx="1905607" cy="1446324"/>
          </a:xfrm>
          <a:prstGeom prst="roundRect">
            <a:avLst>
              <a:gd name="adj" fmla="val 4220"/>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p:txBody>
      </p:sp>
      <p:sp>
        <p:nvSpPr>
          <p:cNvPr id="53" name="TextBox 52">
            <a:extLst>
              <a:ext uri="{FF2B5EF4-FFF2-40B4-BE49-F238E27FC236}">
                <a16:creationId xmlns:a16="http://schemas.microsoft.com/office/drawing/2014/main" id="{ECDA20AF-FA6E-166A-164A-F42AA29F8AFB}"/>
              </a:ext>
            </a:extLst>
          </p:cNvPr>
          <p:cNvSpPr txBox="1"/>
          <p:nvPr/>
        </p:nvSpPr>
        <p:spPr>
          <a:xfrm>
            <a:off x="8179867" y="4317905"/>
            <a:ext cx="1856333" cy="307777"/>
          </a:xfrm>
          <a:prstGeom prst="rect">
            <a:avLst/>
          </a:prstGeom>
          <a:noFill/>
        </p:spPr>
        <p:txBody>
          <a:bodyPr wrap="square">
            <a:spAutoFit/>
          </a:bodyPr>
          <a:lstStyle/>
          <a:p>
            <a:pPr algn="ctr"/>
            <a:r>
              <a:rPr lang="en-US" altLang="ko-KR" sz="1400" b="1"/>
              <a:t>MethodMap</a:t>
            </a:r>
            <a:endParaRPr lang="ko-KR" altLang="en-US" sz="1400" b="1"/>
          </a:p>
        </p:txBody>
      </p:sp>
      <p:sp>
        <p:nvSpPr>
          <p:cNvPr id="58" name="모서리가 둥근 직사각형 38">
            <a:extLst>
              <a:ext uri="{FF2B5EF4-FFF2-40B4-BE49-F238E27FC236}">
                <a16:creationId xmlns:a16="http://schemas.microsoft.com/office/drawing/2014/main" id="{6EB33FB5-D68A-92C8-048F-D58232BC5623}"/>
              </a:ext>
            </a:extLst>
          </p:cNvPr>
          <p:cNvSpPr/>
          <p:nvPr/>
        </p:nvSpPr>
        <p:spPr>
          <a:xfrm>
            <a:off x="8387412" y="4699013"/>
            <a:ext cx="1490519" cy="338554"/>
          </a:xfrm>
          <a:prstGeom prst="roundRect">
            <a:avLst>
              <a:gd name="adj" fmla="val 13429"/>
            </a:avLst>
          </a:prstGeom>
          <a:solidFill>
            <a:schemeClr val="bg2"/>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t>dynamic1</a:t>
            </a:r>
            <a:endParaRPr lang="en-US" altLang="ko-KR" sz="1400">
              <a:solidFill>
                <a:schemeClr val="tx1"/>
              </a:solidFill>
              <a:latin typeface="+mj-lt"/>
              <a:ea typeface="나눔바른고딕" panose="020B0603020101020101"/>
            </a:endParaRPr>
          </a:p>
        </p:txBody>
      </p:sp>
      <p:sp>
        <p:nvSpPr>
          <p:cNvPr id="59" name="모서리가 둥근 직사각형 38">
            <a:extLst>
              <a:ext uri="{FF2B5EF4-FFF2-40B4-BE49-F238E27FC236}">
                <a16:creationId xmlns:a16="http://schemas.microsoft.com/office/drawing/2014/main" id="{ADE25F42-E3C6-BA66-AF24-5A642A85AD9B}"/>
              </a:ext>
            </a:extLst>
          </p:cNvPr>
          <p:cNvSpPr/>
          <p:nvPr/>
        </p:nvSpPr>
        <p:spPr>
          <a:xfrm>
            <a:off x="8387412" y="5190193"/>
            <a:ext cx="1490519" cy="338554"/>
          </a:xfrm>
          <a:prstGeom prst="roundRect">
            <a:avLst>
              <a:gd name="adj" fmla="val 13429"/>
            </a:avLst>
          </a:prstGeom>
          <a:solidFill>
            <a:schemeClr val="bg2"/>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t>dynamic2</a:t>
            </a:r>
            <a:endParaRPr lang="en-US" altLang="ko-KR" sz="1400" b="1">
              <a:solidFill>
                <a:schemeClr val="tx1"/>
              </a:solidFill>
              <a:latin typeface="+mj-lt"/>
              <a:ea typeface="나눔바른고딕" panose="020B0603020101020101"/>
            </a:endParaRPr>
          </a:p>
        </p:txBody>
      </p:sp>
      <p:sp>
        <p:nvSpPr>
          <p:cNvPr id="60" name="다이아몬드 59">
            <a:extLst>
              <a:ext uri="{FF2B5EF4-FFF2-40B4-BE49-F238E27FC236}">
                <a16:creationId xmlns:a16="http://schemas.microsoft.com/office/drawing/2014/main" id="{54926AA5-3C98-78B1-B979-735F2B444EFB}"/>
              </a:ext>
            </a:extLst>
          </p:cNvPr>
          <p:cNvSpPr/>
          <p:nvPr/>
        </p:nvSpPr>
        <p:spPr>
          <a:xfrm>
            <a:off x="6718376" y="4687993"/>
            <a:ext cx="619627" cy="559485"/>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61" name="직사각형 60">
            <a:extLst>
              <a:ext uri="{FF2B5EF4-FFF2-40B4-BE49-F238E27FC236}">
                <a16:creationId xmlns:a16="http://schemas.microsoft.com/office/drawing/2014/main" id="{CC79928E-5E5A-E865-725F-0CD4DC0F17D5}"/>
              </a:ext>
            </a:extLst>
          </p:cNvPr>
          <p:cNvSpPr/>
          <p:nvPr/>
        </p:nvSpPr>
        <p:spPr>
          <a:xfrm>
            <a:off x="6234159" y="5347448"/>
            <a:ext cx="1524776" cy="261610"/>
          </a:xfrm>
          <a:prstGeom prst="rect">
            <a:avLst/>
          </a:prstGeom>
        </p:spPr>
        <p:txBody>
          <a:bodyPr wrap="none">
            <a:spAutoFit/>
          </a:bodyPr>
          <a:lstStyle/>
          <a:p>
            <a:r>
              <a:rPr lang="en-US" altLang="ko-KR" sz="1100">
                <a:latin typeface="+mn-ea"/>
              </a:rPr>
              <a:t>@RequestMapping ?</a:t>
            </a:r>
            <a:endParaRPr lang="ko-KR" altLang="en-US" sz="1100">
              <a:latin typeface="+mn-ea"/>
            </a:endParaRPr>
          </a:p>
        </p:txBody>
      </p:sp>
      <p:cxnSp>
        <p:nvCxnSpPr>
          <p:cNvPr id="63" name="직선 화살표 연결선 62">
            <a:extLst>
              <a:ext uri="{FF2B5EF4-FFF2-40B4-BE49-F238E27FC236}">
                <a16:creationId xmlns:a16="http://schemas.microsoft.com/office/drawing/2014/main" id="{0DA43E2B-9EF4-86EA-B4CB-D755EDC4EF50}"/>
              </a:ext>
            </a:extLst>
          </p:cNvPr>
          <p:cNvCxnSpPr>
            <a:stCxn id="15" idx="3"/>
            <a:endCxn id="60" idx="1"/>
          </p:cNvCxnSpPr>
          <p:nvPr/>
        </p:nvCxnSpPr>
        <p:spPr>
          <a:xfrm>
            <a:off x="3544617" y="4967735"/>
            <a:ext cx="3173759"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5" name="직사각형 64">
            <a:extLst>
              <a:ext uri="{FF2B5EF4-FFF2-40B4-BE49-F238E27FC236}">
                <a16:creationId xmlns:a16="http://schemas.microsoft.com/office/drawing/2014/main" id="{F1AEAEE2-7C1C-1F7A-FB53-387438EA393B}"/>
              </a:ext>
            </a:extLst>
          </p:cNvPr>
          <p:cNvSpPr/>
          <p:nvPr/>
        </p:nvSpPr>
        <p:spPr>
          <a:xfrm>
            <a:off x="3836421" y="4667680"/>
            <a:ext cx="2583784" cy="276999"/>
          </a:xfrm>
          <a:prstGeom prst="rect">
            <a:avLst/>
          </a:prstGeom>
        </p:spPr>
        <p:txBody>
          <a:bodyPr wrap="none">
            <a:spAutoFit/>
          </a:bodyPr>
          <a:lstStyle/>
          <a:p>
            <a:r>
              <a:rPr lang="en-US" altLang="ko-KR" sz="1200">
                <a:latin typeface="+mn-ea"/>
              </a:rPr>
              <a:t>selectMethods(DynamicController)</a:t>
            </a:r>
            <a:endParaRPr lang="ko-KR" altLang="en-US" sz="1200">
              <a:latin typeface="+mn-ea"/>
            </a:endParaRPr>
          </a:p>
        </p:txBody>
      </p:sp>
      <p:cxnSp>
        <p:nvCxnSpPr>
          <p:cNvPr id="67" name="직선 화살표 연결선 66">
            <a:extLst>
              <a:ext uri="{FF2B5EF4-FFF2-40B4-BE49-F238E27FC236}">
                <a16:creationId xmlns:a16="http://schemas.microsoft.com/office/drawing/2014/main" id="{0D71C59F-32ED-F003-1909-5BED33DECBAA}"/>
              </a:ext>
            </a:extLst>
          </p:cNvPr>
          <p:cNvCxnSpPr>
            <a:stCxn id="60" idx="3"/>
            <a:endCxn id="51" idx="1"/>
          </p:cNvCxnSpPr>
          <p:nvPr/>
        </p:nvCxnSpPr>
        <p:spPr>
          <a:xfrm flipV="1">
            <a:off x="7338003" y="4967735"/>
            <a:ext cx="841864"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8996479"/>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08CD43-9330-B062-0683-860608357FC4}"/>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17F228DD-25FF-6992-019C-4A8C0B0E2A3A}"/>
              </a:ext>
            </a:extLst>
          </p:cNvPr>
          <p:cNvSpPr>
            <a:spLocks noChangeArrowheads="1"/>
          </p:cNvSpPr>
          <p:nvPr/>
        </p:nvSpPr>
        <p:spPr bwMode="auto">
          <a:xfrm>
            <a:off x="545118" y="846613"/>
            <a:ext cx="7852862" cy="2677656"/>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200" b="0" i="0" u="none" strike="noStrike" cap="none" normalizeH="0" baseline="0">
                <a:ln>
                  <a:noFill/>
                </a:ln>
                <a:solidFill>
                  <a:srgbClr val="B3AE60"/>
                </a:solidFill>
                <a:effectLst/>
                <a:latin typeface="Arial Unicode MS"/>
                <a:ea typeface="JetBrains Mono"/>
              </a:rPr>
              <a:t>@Controller</a:t>
            </a:r>
            <a:br>
              <a:rPr kumimoji="0" lang="ko-KR" altLang="ko-KR" sz="1200" b="0" i="0" u="none" strike="noStrike" cap="none" normalizeH="0" baseline="0">
                <a:ln>
                  <a:noFill/>
                </a:ln>
                <a:solidFill>
                  <a:srgbClr val="B3AE60"/>
                </a:solidFill>
                <a:effectLst/>
                <a:latin typeface="Arial Unicode MS"/>
                <a:ea typeface="JetBrains Mono"/>
              </a:rPr>
            </a:br>
            <a:r>
              <a:rPr kumimoji="0" lang="ko-KR" altLang="ko-KR" sz="1200" b="0" i="0" u="none" strike="noStrike" cap="none" normalizeH="0" baseline="0">
                <a:ln>
                  <a:noFill/>
                </a:ln>
                <a:solidFill>
                  <a:srgbClr val="CF8E6D"/>
                </a:solidFill>
                <a:effectLst/>
                <a:latin typeface="Arial Unicode MS"/>
                <a:ea typeface="JetBrains Mono"/>
              </a:rPr>
              <a:t>public class </a:t>
            </a:r>
            <a:r>
              <a:rPr kumimoji="0" lang="ko-KR" altLang="ko-KR" sz="1200" b="0" i="0" u="none" strike="noStrike" cap="none" normalizeH="0" baseline="0">
                <a:ln>
                  <a:noFill/>
                </a:ln>
                <a:solidFill>
                  <a:srgbClr val="BCBEC4"/>
                </a:solidFill>
                <a:effectLst/>
                <a:latin typeface="Arial Unicode MS"/>
                <a:ea typeface="JetBrains Mono"/>
              </a:rPr>
              <a:t>DynamicController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3AE60"/>
                </a:solidFill>
                <a:effectLst/>
                <a:latin typeface="Arial Unicode MS"/>
                <a:ea typeface="JetBrains Mono"/>
              </a:rPr>
              <a:t>@GetMapping</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6AAB73"/>
                </a:solidFill>
                <a:effectLst/>
                <a:latin typeface="Arial Unicode MS"/>
                <a:ea typeface="JetBrains Mono"/>
              </a:rPr>
              <a:t>"/dynamic1"</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public </a:t>
            </a:r>
            <a:r>
              <a:rPr kumimoji="0" lang="ko-KR" altLang="ko-KR" sz="1200" b="0" i="0" u="none" strike="noStrike" cap="none" normalizeH="0" baseline="0">
                <a:ln>
                  <a:noFill/>
                </a:ln>
                <a:solidFill>
                  <a:srgbClr val="BCBEC4"/>
                </a:solidFill>
                <a:effectLst/>
                <a:latin typeface="Arial Unicode MS"/>
                <a:ea typeface="JetBrains Mono"/>
              </a:rPr>
              <a:t>AccountDto </a:t>
            </a:r>
            <a:r>
              <a:rPr kumimoji="0" lang="ko-KR" altLang="ko-KR" sz="1200" b="0" i="0" u="none" strike="noStrike" cap="none" normalizeH="0" baseline="0">
                <a:ln>
                  <a:noFill/>
                </a:ln>
                <a:solidFill>
                  <a:srgbClr val="56A8F5"/>
                </a:solidFill>
                <a:effectLst/>
                <a:latin typeface="Arial Unicode MS"/>
                <a:ea typeface="JetBrains Mono"/>
              </a:rPr>
              <a:t>dynamic1</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B3AE60"/>
                </a:solidFill>
                <a:effectLst/>
                <a:latin typeface="Arial Unicode MS"/>
                <a:ea typeface="JetBrains Mono"/>
              </a:rPr>
              <a:t>@RequestParam</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6AAB73"/>
                </a:solidFill>
                <a:effectLst/>
                <a:latin typeface="Arial Unicode MS"/>
                <a:ea typeface="JetBrains Mono"/>
              </a:rPr>
              <a:t>"name"</a:t>
            </a:r>
            <a:r>
              <a:rPr kumimoji="0" lang="ko-KR" altLang="ko-KR" sz="1200" b="0" i="0" u="none" strike="noStrike" cap="none" normalizeH="0" baseline="0">
                <a:ln>
                  <a:noFill/>
                </a:ln>
                <a:solidFill>
                  <a:srgbClr val="BCBEC4"/>
                </a:solidFill>
                <a:effectLst/>
                <a:latin typeface="Arial Unicode MS"/>
                <a:ea typeface="JetBrains Mono"/>
              </a:rPr>
              <a:t>) String name, </a:t>
            </a:r>
            <a:r>
              <a:rPr kumimoji="0" lang="ko-KR" altLang="ko-KR" sz="1200" b="0" i="0" u="none" strike="noStrike" cap="none" normalizeH="0" baseline="0">
                <a:ln>
                  <a:noFill/>
                </a:ln>
                <a:solidFill>
                  <a:srgbClr val="B3AE60"/>
                </a:solidFill>
                <a:effectLst/>
                <a:latin typeface="Arial Unicode MS"/>
                <a:ea typeface="JetBrains Mono"/>
              </a:rPr>
              <a:t>@ModelAttribute </a:t>
            </a:r>
            <a:r>
              <a:rPr kumimoji="0" lang="ko-KR" altLang="ko-KR" sz="1200" b="0" i="0" u="none" strike="noStrike" cap="none" normalizeH="0" baseline="0">
                <a:ln>
                  <a:noFill/>
                </a:ln>
                <a:solidFill>
                  <a:srgbClr val="BCBEC4"/>
                </a:solidFill>
                <a:effectLst/>
                <a:latin typeface="Arial Unicode MS"/>
                <a:ea typeface="JetBrains Mono"/>
              </a:rPr>
              <a:t>AccountDto </a:t>
            </a:r>
            <a:r>
              <a:rPr lang="en-US" altLang="ko-KR" sz="1200">
                <a:solidFill>
                  <a:srgbClr val="BCBEC4"/>
                </a:solidFill>
                <a:latin typeface="Arial Unicode MS"/>
                <a:ea typeface="JetBrains Mono"/>
              </a:rPr>
              <a:t>account</a:t>
            </a:r>
            <a:r>
              <a:rPr kumimoji="0" lang="ko-KR" altLang="ko-KR" sz="1200" b="0" i="0" u="none" strike="noStrike" cap="none" normalizeH="0" baseline="0">
                <a:ln>
                  <a:noFill/>
                </a:ln>
                <a:solidFill>
                  <a:srgbClr val="BCBEC4"/>
                </a:solidFill>
                <a:effectLst/>
                <a:latin typeface="Arial Unicode MS"/>
                <a:ea typeface="JetBrains Mono"/>
              </a:rPr>
              <a:t>Dto,</a:t>
            </a:r>
            <a:endParaRPr kumimoji="0" lang="en-US" altLang="ko-KR" sz="12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ko-KR" sz="1200">
                <a:solidFill>
                  <a:srgbClr val="BCBEC4"/>
                </a:solidFill>
                <a:latin typeface="Arial Unicode MS"/>
                <a:ea typeface="JetBrains Mono"/>
              </a:rPr>
              <a:t>		      </a:t>
            </a:r>
            <a:r>
              <a:rPr kumimoji="0" lang="ko-KR" altLang="ko-KR" sz="1200" b="0" i="0" u="none" strike="noStrike" cap="none" normalizeH="0" baseline="0">
                <a:ln>
                  <a:noFill/>
                </a:ln>
                <a:solidFill>
                  <a:srgbClr val="BCBEC4"/>
                </a:solidFill>
                <a:effectLst/>
                <a:latin typeface="Arial Unicode MS"/>
                <a:ea typeface="JetBrains Mono"/>
              </a:rPr>
              <a:t>Model model){</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return </a:t>
            </a:r>
            <a:r>
              <a:rPr kumimoji="0" lang="ko-KR" altLang="ko-KR" sz="1200" b="0" i="0" u="none" strike="noStrike" cap="none" normalizeH="0" baseline="0">
                <a:ln>
                  <a:noFill/>
                </a:ln>
                <a:solidFill>
                  <a:srgbClr val="BCBEC4"/>
                </a:solidFill>
                <a:effectLst/>
                <a:latin typeface="Arial Unicode MS"/>
                <a:ea typeface="JetBrains Mono"/>
              </a:rPr>
              <a:t>accountDto;</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endParaRPr kumimoji="0" lang="en-US" altLang="ko-KR" sz="12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ko-KR" sz="1200">
              <a:solidFill>
                <a:srgbClr val="BCBEC4"/>
              </a:solidFill>
              <a:latin typeface="Arial Unicode MS"/>
              <a:ea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3AE60"/>
                </a:solidFill>
                <a:effectLst/>
                <a:latin typeface="Arial Unicode MS"/>
                <a:ea typeface="JetBrains Mono"/>
              </a:rPr>
              <a:t>@GetMapping</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6AAB73"/>
                </a:solidFill>
                <a:effectLst/>
                <a:latin typeface="Arial Unicode MS"/>
                <a:ea typeface="JetBrains Mono"/>
              </a:rPr>
              <a:t>"/dynamic2"</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public </a:t>
            </a:r>
            <a:r>
              <a:rPr kumimoji="0" lang="ko-KR" altLang="ko-KR" sz="1200" b="0" i="0" u="none" strike="noStrike" cap="none" normalizeH="0" baseline="0">
                <a:ln>
                  <a:noFill/>
                </a:ln>
                <a:solidFill>
                  <a:srgbClr val="BCBEC4"/>
                </a:solidFill>
                <a:effectLst/>
                <a:latin typeface="Arial Unicode MS"/>
                <a:ea typeface="JetBrains Mono"/>
              </a:rPr>
              <a:t>String </a:t>
            </a:r>
            <a:r>
              <a:rPr kumimoji="0" lang="ko-KR" altLang="ko-KR" sz="1200" b="0" i="0" u="none" strike="noStrike" cap="none" normalizeH="0" baseline="0">
                <a:ln>
                  <a:noFill/>
                </a:ln>
                <a:solidFill>
                  <a:srgbClr val="56A8F5"/>
                </a:solidFill>
                <a:effectLst/>
                <a:latin typeface="Arial Unicode MS"/>
                <a:ea typeface="JetBrains Mono"/>
              </a:rPr>
              <a:t>dynamic2</a:t>
            </a:r>
            <a:r>
              <a:rPr kumimoji="0" lang="ko-KR" altLang="ko-KR" sz="1200" b="0" i="0" u="none" strike="noStrike" cap="none" normalizeH="0" baseline="0">
                <a:ln>
                  <a:noFill/>
                </a:ln>
                <a:solidFill>
                  <a:srgbClr val="BCBEC4"/>
                </a:solidFill>
                <a:effectLst/>
                <a:latin typeface="Arial Unicode MS"/>
                <a:ea typeface="JetBrains Mono"/>
              </a:rPr>
              <a:t>(</a:t>
            </a:r>
            <a:r>
              <a:rPr kumimoji="0" lang="en-US" altLang="ko-KR" sz="1200" b="0" i="0" u="none" strike="noStrike" cap="none" normalizeH="0" baseline="0">
                <a:ln>
                  <a:noFill/>
                </a:ln>
                <a:solidFill>
                  <a:srgbClr val="B3AE60"/>
                </a:solidFill>
                <a:effectLst/>
                <a:latin typeface="Arial Unicode MS"/>
                <a:ea typeface="JetBrains Mono"/>
              </a:rPr>
              <a:t>HttpServletRequest </a:t>
            </a:r>
            <a:r>
              <a:rPr kumimoji="0" lang="en-US" altLang="ko-KR" sz="1200" b="0" i="0" u="none" strike="noStrike" cap="none" normalizeH="0" baseline="0">
                <a:ln>
                  <a:noFill/>
                </a:ln>
                <a:solidFill>
                  <a:schemeClr val="bg1">
                    <a:lumMod val="85000"/>
                  </a:schemeClr>
                </a:solidFill>
                <a:effectLst/>
                <a:latin typeface="Arial Unicode MS"/>
                <a:ea typeface="JetBrains Mono"/>
              </a:rPr>
              <a:t>request</a:t>
            </a:r>
            <a:r>
              <a:rPr kumimoji="0" lang="en-US" altLang="ko-KR" sz="1200" b="0" i="0" u="none" strike="noStrike" cap="none" normalizeH="0" baseline="0">
                <a:ln>
                  <a:noFill/>
                </a:ln>
                <a:solidFill>
                  <a:srgbClr val="B3AE60"/>
                </a:solidFill>
                <a:effectLst/>
                <a:latin typeface="Arial Unicode MS"/>
                <a:ea typeface="JetBrains Mono"/>
              </a:rPr>
              <a:t>, HttpServletResponse </a:t>
            </a:r>
            <a:r>
              <a:rPr kumimoji="0" lang="en-US" altLang="ko-KR" sz="1200" b="0" i="0" u="none" strike="noStrike" cap="none" normalizeH="0" baseline="0">
                <a:ln>
                  <a:noFill/>
                </a:ln>
                <a:solidFill>
                  <a:schemeClr val="bg1">
                    <a:lumMod val="85000"/>
                  </a:schemeClr>
                </a:solidFill>
                <a:effectLst/>
                <a:latin typeface="Arial Unicode MS"/>
                <a:ea typeface="JetBrains Mono"/>
              </a:rPr>
              <a:t>response</a:t>
            </a:r>
            <a:r>
              <a:rPr kumimoji="0" lang="ko-KR" altLang="ko-KR" sz="1200" b="0" i="0" u="none" strike="noStrike" cap="none" normalizeH="0" baseline="0">
                <a:ln>
                  <a:noFill/>
                </a:ln>
                <a:solidFill>
                  <a:srgbClr val="BCBEC4"/>
                </a:solidFill>
                <a:effectLst/>
                <a:latin typeface="Arial Unicode MS"/>
                <a:ea typeface="JetBrains Mono"/>
              </a:rPr>
              <a:t>,  Model model){</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return </a:t>
            </a:r>
            <a:r>
              <a:rPr kumimoji="0" lang="en-US" altLang="ko-KR" sz="1200" b="0" i="0" u="none" strike="noStrike" cap="none" normalizeH="0" baseline="0">
                <a:ln>
                  <a:noFill/>
                </a:ln>
                <a:solidFill>
                  <a:srgbClr val="BCBEC4"/>
                </a:solidFill>
                <a:effectLst/>
                <a:latin typeface="Arial Unicode MS"/>
                <a:ea typeface="JetBrains Mono"/>
              </a:rPr>
              <a:t>“leaven”</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endParaRPr kumimoji="0" lang="en-US" altLang="ko-KR" sz="1200" b="0" i="0" u="none" strike="noStrike" cap="none" normalizeH="0" baseline="0">
              <a:ln>
                <a:noFill/>
              </a:ln>
              <a:solidFill>
                <a:srgbClr val="BCBEC4"/>
              </a:solidFill>
              <a:effectLst/>
              <a:latin typeface="Arial Unicode MS"/>
              <a:ea typeface="JetBrains Mono"/>
            </a:endParaRPr>
          </a:p>
        </p:txBody>
      </p:sp>
      <p:sp>
        <p:nvSpPr>
          <p:cNvPr id="74" name="직사각형 73">
            <a:extLst>
              <a:ext uri="{FF2B5EF4-FFF2-40B4-BE49-F238E27FC236}">
                <a16:creationId xmlns:a16="http://schemas.microsoft.com/office/drawing/2014/main" id="{70D41062-5F00-03CC-0A3C-3095017B68C1}"/>
              </a:ext>
            </a:extLst>
          </p:cNvPr>
          <p:cNvSpPr/>
          <p:nvPr/>
        </p:nvSpPr>
        <p:spPr>
          <a:xfrm>
            <a:off x="247664" y="145007"/>
            <a:ext cx="5259325"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AnnotatedMethod &amp;</a:t>
            </a:r>
            <a:r>
              <a:rPr lang="ko-KR" altLang="en-US" b="1">
                <a:solidFill>
                  <a:schemeClr val="accent1">
                    <a:lumMod val="75000"/>
                  </a:schemeClr>
                </a:solidFill>
                <a:latin typeface="+mn-ea"/>
              </a:rPr>
              <a:t> </a:t>
            </a:r>
            <a:r>
              <a:rPr lang="en-US" altLang="ko-KR" b="1">
                <a:solidFill>
                  <a:schemeClr val="accent1">
                    <a:lumMod val="75000"/>
                  </a:schemeClr>
                </a:solidFill>
                <a:latin typeface="+mn-ea"/>
              </a:rPr>
              <a:t>MethodParamter </a:t>
            </a:r>
            <a:r>
              <a:rPr lang="ko-KR" altLang="en-US" b="1">
                <a:solidFill>
                  <a:schemeClr val="accent1">
                    <a:lumMod val="75000"/>
                  </a:schemeClr>
                </a:solidFill>
                <a:latin typeface="+mn-ea"/>
              </a:rPr>
              <a:t>구조</a:t>
            </a:r>
          </a:p>
        </p:txBody>
      </p:sp>
      <p:sp>
        <p:nvSpPr>
          <p:cNvPr id="15" name="모서리가 둥근 직사각형 14">
            <a:extLst>
              <a:ext uri="{FF2B5EF4-FFF2-40B4-BE49-F238E27FC236}">
                <a16:creationId xmlns:a16="http://schemas.microsoft.com/office/drawing/2014/main" id="{E067AA00-085F-184E-2A90-2C7FEBF5988F}"/>
              </a:ext>
            </a:extLst>
          </p:cNvPr>
          <p:cNvSpPr/>
          <p:nvPr/>
        </p:nvSpPr>
        <p:spPr>
          <a:xfrm>
            <a:off x="9334489" y="1277144"/>
            <a:ext cx="2388269" cy="2813594"/>
          </a:xfrm>
          <a:prstGeom prst="roundRect">
            <a:avLst>
              <a:gd name="adj" fmla="val 4220"/>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p:txBody>
      </p:sp>
      <p:sp>
        <p:nvSpPr>
          <p:cNvPr id="16" name="모서리가 둥근 직사각형 38">
            <a:extLst>
              <a:ext uri="{FF2B5EF4-FFF2-40B4-BE49-F238E27FC236}">
                <a16:creationId xmlns:a16="http://schemas.microsoft.com/office/drawing/2014/main" id="{4A784957-5369-0D40-4EC6-263F364E5590}"/>
              </a:ext>
            </a:extLst>
          </p:cNvPr>
          <p:cNvSpPr/>
          <p:nvPr/>
        </p:nvSpPr>
        <p:spPr>
          <a:xfrm>
            <a:off x="9522493" y="2192889"/>
            <a:ext cx="2009713" cy="1767298"/>
          </a:xfrm>
          <a:prstGeom prst="roundRect">
            <a:avLst>
              <a:gd name="adj" fmla="val 3611"/>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p:txBody>
      </p:sp>
      <p:sp>
        <p:nvSpPr>
          <p:cNvPr id="18" name="TextBox 17">
            <a:extLst>
              <a:ext uri="{FF2B5EF4-FFF2-40B4-BE49-F238E27FC236}">
                <a16:creationId xmlns:a16="http://schemas.microsoft.com/office/drawing/2014/main" id="{E804FAC8-9A6B-C377-BF12-CE36F474905F}"/>
              </a:ext>
            </a:extLst>
          </p:cNvPr>
          <p:cNvSpPr txBox="1"/>
          <p:nvPr/>
        </p:nvSpPr>
        <p:spPr>
          <a:xfrm>
            <a:off x="9405225" y="1310330"/>
            <a:ext cx="2256282" cy="369332"/>
          </a:xfrm>
          <a:prstGeom prst="rect">
            <a:avLst/>
          </a:prstGeom>
          <a:noFill/>
        </p:spPr>
        <p:txBody>
          <a:bodyPr wrap="square">
            <a:spAutoFit/>
          </a:bodyPr>
          <a:lstStyle/>
          <a:p>
            <a:r>
              <a:rPr lang="en-US" altLang="ko-KR" b="1"/>
              <a:t>AnnotatedMethod</a:t>
            </a:r>
            <a:endParaRPr lang="ko-KR" altLang="en-US" b="1"/>
          </a:p>
        </p:txBody>
      </p:sp>
      <p:sp>
        <p:nvSpPr>
          <p:cNvPr id="28" name="모서리가 둥근 직사각형 38">
            <a:extLst>
              <a:ext uri="{FF2B5EF4-FFF2-40B4-BE49-F238E27FC236}">
                <a16:creationId xmlns:a16="http://schemas.microsoft.com/office/drawing/2014/main" id="{8ECA1DF0-72DC-6A93-8569-C282B7637A5B}"/>
              </a:ext>
            </a:extLst>
          </p:cNvPr>
          <p:cNvSpPr/>
          <p:nvPr/>
        </p:nvSpPr>
        <p:spPr>
          <a:xfrm>
            <a:off x="9611991" y="2638880"/>
            <a:ext cx="1830718" cy="338554"/>
          </a:xfrm>
          <a:prstGeom prst="roundRect">
            <a:avLst>
              <a:gd name="adj" fmla="val 6321"/>
            </a:avLst>
          </a:prstGeom>
          <a:solidFill>
            <a:schemeClr val="accent5">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spcBef>
                <a:spcPts val="400"/>
              </a:spcBef>
            </a:pPr>
            <a:r>
              <a:rPr lang="en-US" altLang="ko-KR" sz="1400"/>
              <a:t>MethodParameter 0</a:t>
            </a:r>
            <a:endParaRPr lang="en-US" altLang="ko-KR" sz="1400">
              <a:solidFill>
                <a:schemeClr val="tx1"/>
              </a:solidFill>
              <a:latin typeface="+mj-lt"/>
              <a:ea typeface="나눔바른고딕" panose="020B0603020101020101"/>
            </a:endParaRPr>
          </a:p>
        </p:txBody>
      </p:sp>
      <p:sp>
        <p:nvSpPr>
          <p:cNvPr id="29" name="TextBox 28">
            <a:extLst>
              <a:ext uri="{FF2B5EF4-FFF2-40B4-BE49-F238E27FC236}">
                <a16:creationId xmlns:a16="http://schemas.microsoft.com/office/drawing/2014/main" id="{8B71BDD4-4F26-701F-AF26-4625FAB2031E}"/>
              </a:ext>
            </a:extLst>
          </p:cNvPr>
          <p:cNvSpPr txBox="1"/>
          <p:nvPr/>
        </p:nvSpPr>
        <p:spPr>
          <a:xfrm>
            <a:off x="9522492" y="2240108"/>
            <a:ext cx="2009713" cy="338554"/>
          </a:xfrm>
          <a:prstGeom prst="rect">
            <a:avLst/>
          </a:prstGeom>
          <a:noFill/>
        </p:spPr>
        <p:txBody>
          <a:bodyPr wrap="square">
            <a:spAutoFit/>
          </a:bodyPr>
          <a:lstStyle/>
          <a:p>
            <a:pPr algn="ctr"/>
            <a:r>
              <a:rPr lang="en-US" altLang="ko-KR" sz="1600"/>
              <a:t>MethodParameters</a:t>
            </a:r>
            <a:endParaRPr lang="ko-KR" altLang="en-US" sz="1600"/>
          </a:p>
        </p:txBody>
      </p:sp>
      <p:sp>
        <p:nvSpPr>
          <p:cNvPr id="4" name="모서리가 둥근 직사각형 38">
            <a:extLst>
              <a:ext uri="{FF2B5EF4-FFF2-40B4-BE49-F238E27FC236}">
                <a16:creationId xmlns:a16="http://schemas.microsoft.com/office/drawing/2014/main" id="{C68EC855-D689-5736-C0D5-589B701FEB35}"/>
              </a:ext>
            </a:extLst>
          </p:cNvPr>
          <p:cNvSpPr/>
          <p:nvPr/>
        </p:nvSpPr>
        <p:spPr>
          <a:xfrm>
            <a:off x="9611991" y="3074427"/>
            <a:ext cx="1830718" cy="338554"/>
          </a:xfrm>
          <a:prstGeom prst="roundRect">
            <a:avLst>
              <a:gd name="adj" fmla="val 6321"/>
            </a:avLst>
          </a:prstGeom>
          <a:solidFill>
            <a:schemeClr val="accent5">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spcBef>
                <a:spcPts val="400"/>
              </a:spcBef>
            </a:pPr>
            <a:r>
              <a:rPr lang="en-US" altLang="ko-KR" sz="1400"/>
              <a:t>MethodParameter 1</a:t>
            </a:r>
            <a:endParaRPr lang="en-US" altLang="ko-KR" sz="1400">
              <a:solidFill>
                <a:schemeClr val="tx1"/>
              </a:solidFill>
              <a:latin typeface="+mj-lt"/>
              <a:ea typeface="나눔바른고딕" panose="020B0603020101020101"/>
            </a:endParaRPr>
          </a:p>
        </p:txBody>
      </p:sp>
      <p:sp>
        <p:nvSpPr>
          <p:cNvPr id="6" name="모서리가 둥근 직사각형 38">
            <a:extLst>
              <a:ext uri="{FF2B5EF4-FFF2-40B4-BE49-F238E27FC236}">
                <a16:creationId xmlns:a16="http://schemas.microsoft.com/office/drawing/2014/main" id="{F49EBAE5-3970-B969-2E18-D678D2461F56}"/>
              </a:ext>
            </a:extLst>
          </p:cNvPr>
          <p:cNvSpPr/>
          <p:nvPr/>
        </p:nvSpPr>
        <p:spPr>
          <a:xfrm>
            <a:off x="9611991" y="3518332"/>
            <a:ext cx="1830718" cy="338554"/>
          </a:xfrm>
          <a:prstGeom prst="roundRect">
            <a:avLst>
              <a:gd name="adj" fmla="val 6321"/>
            </a:avLst>
          </a:prstGeom>
          <a:solidFill>
            <a:schemeClr val="accent5">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spcBef>
                <a:spcPts val="400"/>
              </a:spcBef>
            </a:pPr>
            <a:r>
              <a:rPr lang="en-US" altLang="ko-KR" sz="1400"/>
              <a:t>MethodParameter 2</a:t>
            </a:r>
            <a:endParaRPr lang="en-US" altLang="ko-KR" sz="1400">
              <a:solidFill>
                <a:schemeClr val="tx1"/>
              </a:solidFill>
              <a:latin typeface="+mj-lt"/>
              <a:ea typeface="나눔바른고딕" panose="020B0603020101020101"/>
            </a:endParaRPr>
          </a:p>
        </p:txBody>
      </p:sp>
      <p:sp>
        <p:nvSpPr>
          <p:cNvPr id="32" name="모서리가 둥근 직사각형 38">
            <a:extLst>
              <a:ext uri="{FF2B5EF4-FFF2-40B4-BE49-F238E27FC236}">
                <a16:creationId xmlns:a16="http://schemas.microsoft.com/office/drawing/2014/main" id="{AE4F464B-2E29-9A32-6395-2A5F7FF1EDAF}"/>
              </a:ext>
            </a:extLst>
          </p:cNvPr>
          <p:cNvSpPr/>
          <p:nvPr/>
        </p:nvSpPr>
        <p:spPr>
          <a:xfrm>
            <a:off x="9522492" y="1739880"/>
            <a:ext cx="2009713" cy="338554"/>
          </a:xfrm>
          <a:prstGeom prst="roundRect">
            <a:avLst>
              <a:gd name="adj" fmla="val 6321"/>
            </a:avLst>
          </a:prstGeom>
          <a:solidFill>
            <a:schemeClr val="accent4">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b="1"/>
              <a:t>dynamic1</a:t>
            </a:r>
            <a:endParaRPr lang="en-US" altLang="ko-KR" sz="1400" b="1">
              <a:solidFill>
                <a:schemeClr val="tx1"/>
              </a:solidFill>
              <a:latin typeface="+mj-lt"/>
              <a:ea typeface="나눔바른고딕" panose="020B0603020101020101"/>
            </a:endParaRPr>
          </a:p>
        </p:txBody>
      </p:sp>
      <p:sp>
        <p:nvSpPr>
          <p:cNvPr id="33" name="직사각형 32">
            <a:extLst>
              <a:ext uri="{FF2B5EF4-FFF2-40B4-BE49-F238E27FC236}">
                <a16:creationId xmlns:a16="http://schemas.microsoft.com/office/drawing/2014/main" id="{50142F38-393C-7111-5BE6-66676468420D}"/>
              </a:ext>
            </a:extLst>
          </p:cNvPr>
          <p:cNvSpPr/>
          <p:nvPr/>
        </p:nvSpPr>
        <p:spPr>
          <a:xfrm>
            <a:off x="749293" y="1464071"/>
            <a:ext cx="7564528" cy="772255"/>
          </a:xfrm>
          <a:prstGeom prst="rect">
            <a:avLst/>
          </a:prstGeom>
          <a:noFill/>
          <a:ln w="19050">
            <a:solidFill>
              <a:srgbClr val="FF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4" name="직사각형 33">
            <a:extLst>
              <a:ext uri="{FF2B5EF4-FFF2-40B4-BE49-F238E27FC236}">
                <a16:creationId xmlns:a16="http://schemas.microsoft.com/office/drawing/2014/main" id="{055A5594-6938-BB64-4E44-D6173A24C0C5}"/>
              </a:ext>
            </a:extLst>
          </p:cNvPr>
          <p:cNvSpPr/>
          <p:nvPr/>
        </p:nvSpPr>
        <p:spPr>
          <a:xfrm>
            <a:off x="749291" y="2746077"/>
            <a:ext cx="7564528" cy="562607"/>
          </a:xfrm>
          <a:prstGeom prst="rect">
            <a:avLst/>
          </a:prstGeom>
          <a:noFill/>
          <a:ln w="19050">
            <a:solidFill>
              <a:srgbClr val="FF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 name="모서리가 둥근 직사각형 14">
            <a:extLst>
              <a:ext uri="{FF2B5EF4-FFF2-40B4-BE49-F238E27FC236}">
                <a16:creationId xmlns:a16="http://schemas.microsoft.com/office/drawing/2014/main" id="{F4B9B1BC-ACFE-D4C3-085E-C704980CE405}"/>
              </a:ext>
            </a:extLst>
          </p:cNvPr>
          <p:cNvSpPr/>
          <p:nvPr/>
        </p:nvSpPr>
        <p:spPr>
          <a:xfrm>
            <a:off x="545118" y="4000834"/>
            <a:ext cx="2388269" cy="2364495"/>
          </a:xfrm>
          <a:prstGeom prst="roundRect">
            <a:avLst>
              <a:gd name="adj" fmla="val 4220"/>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p:txBody>
      </p:sp>
      <p:sp>
        <p:nvSpPr>
          <p:cNvPr id="36" name="모서리가 둥근 직사각형 38">
            <a:extLst>
              <a:ext uri="{FF2B5EF4-FFF2-40B4-BE49-F238E27FC236}">
                <a16:creationId xmlns:a16="http://schemas.microsoft.com/office/drawing/2014/main" id="{15FF54C1-8605-5AB3-E556-FF94E324D9D0}"/>
              </a:ext>
            </a:extLst>
          </p:cNvPr>
          <p:cNvSpPr/>
          <p:nvPr/>
        </p:nvSpPr>
        <p:spPr>
          <a:xfrm>
            <a:off x="733122" y="4916579"/>
            <a:ext cx="2009713" cy="1326348"/>
          </a:xfrm>
          <a:prstGeom prst="roundRect">
            <a:avLst>
              <a:gd name="adj" fmla="val 3611"/>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p:txBody>
      </p:sp>
      <p:sp>
        <p:nvSpPr>
          <p:cNvPr id="37" name="TextBox 36">
            <a:extLst>
              <a:ext uri="{FF2B5EF4-FFF2-40B4-BE49-F238E27FC236}">
                <a16:creationId xmlns:a16="http://schemas.microsoft.com/office/drawing/2014/main" id="{CFBEB016-37E0-30C7-A000-061E9971B0A7}"/>
              </a:ext>
            </a:extLst>
          </p:cNvPr>
          <p:cNvSpPr txBox="1"/>
          <p:nvPr/>
        </p:nvSpPr>
        <p:spPr>
          <a:xfrm>
            <a:off x="615854" y="4034020"/>
            <a:ext cx="2256282" cy="369332"/>
          </a:xfrm>
          <a:prstGeom prst="rect">
            <a:avLst/>
          </a:prstGeom>
          <a:noFill/>
        </p:spPr>
        <p:txBody>
          <a:bodyPr wrap="square">
            <a:spAutoFit/>
          </a:bodyPr>
          <a:lstStyle/>
          <a:p>
            <a:r>
              <a:rPr lang="en-US" altLang="ko-KR" b="1"/>
              <a:t>AnnotatedMethod</a:t>
            </a:r>
            <a:endParaRPr lang="ko-KR" altLang="en-US" b="1"/>
          </a:p>
        </p:txBody>
      </p:sp>
      <p:sp>
        <p:nvSpPr>
          <p:cNvPr id="38" name="모서리가 둥근 직사각형 38">
            <a:extLst>
              <a:ext uri="{FF2B5EF4-FFF2-40B4-BE49-F238E27FC236}">
                <a16:creationId xmlns:a16="http://schemas.microsoft.com/office/drawing/2014/main" id="{9F73B7A4-8A95-BFDF-7E29-1173C4E39A11}"/>
              </a:ext>
            </a:extLst>
          </p:cNvPr>
          <p:cNvSpPr/>
          <p:nvPr/>
        </p:nvSpPr>
        <p:spPr>
          <a:xfrm>
            <a:off x="822620" y="5362570"/>
            <a:ext cx="1830718" cy="338554"/>
          </a:xfrm>
          <a:prstGeom prst="roundRect">
            <a:avLst>
              <a:gd name="adj" fmla="val 6321"/>
            </a:avLst>
          </a:prstGeom>
          <a:solidFill>
            <a:schemeClr val="accent5">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spcBef>
                <a:spcPts val="400"/>
              </a:spcBef>
            </a:pPr>
            <a:r>
              <a:rPr lang="en-US" altLang="ko-KR" sz="1400"/>
              <a:t>MethodParameter 0</a:t>
            </a:r>
            <a:endParaRPr lang="en-US" altLang="ko-KR" sz="1400">
              <a:solidFill>
                <a:schemeClr val="tx1"/>
              </a:solidFill>
              <a:latin typeface="+mj-lt"/>
              <a:ea typeface="나눔바른고딕" panose="020B0603020101020101"/>
            </a:endParaRPr>
          </a:p>
        </p:txBody>
      </p:sp>
      <p:sp>
        <p:nvSpPr>
          <p:cNvPr id="39" name="TextBox 38">
            <a:extLst>
              <a:ext uri="{FF2B5EF4-FFF2-40B4-BE49-F238E27FC236}">
                <a16:creationId xmlns:a16="http://schemas.microsoft.com/office/drawing/2014/main" id="{9A8FA47D-2E16-8322-6D8A-66FE6BF61AF8}"/>
              </a:ext>
            </a:extLst>
          </p:cNvPr>
          <p:cNvSpPr txBox="1"/>
          <p:nvPr/>
        </p:nvSpPr>
        <p:spPr>
          <a:xfrm>
            <a:off x="733121" y="4963798"/>
            <a:ext cx="2009713" cy="338554"/>
          </a:xfrm>
          <a:prstGeom prst="rect">
            <a:avLst/>
          </a:prstGeom>
          <a:noFill/>
        </p:spPr>
        <p:txBody>
          <a:bodyPr wrap="square">
            <a:spAutoFit/>
          </a:bodyPr>
          <a:lstStyle/>
          <a:p>
            <a:pPr algn="ctr"/>
            <a:r>
              <a:rPr lang="en-US" altLang="ko-KR" sz="1600"/>
              <a:t>MethodParameters</a:t>
            </a:r>
            <a:endParaRPr lang="ko-KR" altLang="en-US" sz="1600"/>
          </a:p>
        </p:txBody>
      </p:sp>
      <p:sp>
        <p:nvSpPr>
          <p:cNvPr id="40" name="모서리가 둥근 직사각형 38">
            <a:extLst>
              <a:ext uri="{FF2B5EF4-FFF2-40B4-BE49-F238E27FC236}">
                <a16:creationId xmlns:a16="http://schemas.microsoft.com/office/drawing/2014/main" id="{342A562A-6B32-66EE-0117-EDE5BFF57EA1}"/>
              </a:ext>
            </a:extLst>
          </p:cNvPr>
          <p:cNvSpPr/>
          <p:nvPr/>
        </p:nvSpPr>
        <p:spPr>
          <a:xfrm>
            <a:off x="822620" y="5798117"/>
            <a:ext cx="1830718" cy="338554"/>
          </a:xfrm>
          <a:prstGeom prst="roundRect">
            <a:avLst>
              <a:gd name="adj" fmla="val 6321"/>
            </a:avLst>
          </a:prstGeom>
          <a:solidFill>
            <a:schemeClr val="accent5">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spcBef>
                <a:spcPts val="400"/>
              </a:spcBef>
            </a:pPr>
            <a:r>
              <a:rPr lang="en-US" altLang="ko-KR" sz="1400"/>
              <a:t>MethodParameter 1</a:t>
            </a:r>
            <a:endParaRPr lang="en-US" altLang="ko-KR" sz="1400">
              <a:solidFill>
                <a:schemeClr val="tx1"/>
              </a:solidFill>
              <a:latin typeface="+mj-lt"/>
              <a:ea typeface="나눔바른고딕" panose="020B0603020101020101"/>
            </a:endParaRPr>
          </a:p>
        </p:txBody>
      </p:sp>
      <p:sp>
        <p:nvSpPr>
          <p:cNvPr id="42" name="모서리가 둥근 직사각형 38">
            <a:extLst>
              <a:ext uri="{FF2B5EF4-FFF2-40B4-BE49-F238E27FC236}">
                <a16:creationId xmlns:a16="http://schemas.microsoft.com/office/drawing/2014/main" id="{1BEC8B08-68B6-9709-28A4-5729F7F01D23}"/>
              </a:ext>
            </a:extLst>
          </p:cNvPr>
          <p:cNvSpPr/>
          <p:nvPr/>
        </p:nvSpPr>
        <p:spPr>
          <a:xfrm>
            <a:off x="733121" y="4463570"/>
            <a:ext cx="2009713" cy="338554"/>
          </a:xfrm>
          <a:prstGeom prst="roundRect">
            <a:avLst>
              <a:gd name="adj" fmla="val 6321"/>
            </a:avLst>
          </a:prstGeom>
          <a:solidFill>
            <a:schemeClr val="accent4">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b="1"/>
              <a:t>dynamic2</a:t>
            </a:r>
            <a:endParaRPr lang="en-US" altLang="ko-KR" sz="1400" b="1">
              <a:solidFill>
                <a:schemeClr val="tx1"/>
              </a:solidFill>
              <a:latin typeface="+mj-lt"/>
              <a:ea typeface="나눔바른고딕" panose="020B0603020101020101"/>
            </a:endParaRPr>
          </a:p>
        </p:txBody>
      </p:sp>
      <p:cxnSp>
        <p:nvCxnSpPr>
          <p:cNvPr id="44" name="직선 화살표 연결선 43">
            <a:extLst>
              <a:ext uri="{FF2B5EF4-FFF2-40B4-BE49-F238E27FC236}">
                <a16:creationId xmlns:a16="http://schemas.microsoft.com/office/drawing/2014/main" id="{C678D26C-AE3A-13B2-D6F1-2154663897A8}"/>
              </a:ext>
            </a:extLst>
          </p:cNvPr>
          <p:cNvCxnSpPr>
            <a:stCxn id="34" idx="2"/>
            <a:endCxn id="35" idx="3"/>
          </p:cNvCxnSpPr>
          <p:nvPr/>
        </p:nvCxnSpPr>
        <p:spPr>
          <a:xfrm flipH="1">
            <a:off x="2933387" y="3308684"/>
            <a:ext cx="1598168" cy="1874398"/>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직선 화살표 연결선 45">
            <a:extLst>
              <a:ext uri="{FF2B5EF4-FFF2-40B4-BE49-F238E27FC236}">
                <a16:creationId xmlns:a16="http://schemas.microsoft.com/office/drawing/2014/main" id="{4B31F6B9-EBEE-682E-D1DA-F40616C89D0E}"/>
              </a:ext>
            </a:extLst>
          </p:cNvPr>
          <p:cNvCxnSpPr>
            <a:stCxn id="33" idx="3"/>
            <a:endCxn id="15" idx="1"/>
          </p:cNvCxnSpPr>
          <p:nvPr/>
        </p:nvCxnSpPr>
        <p:spPr>
          <a:xfrm>
            <a:off x="8313821" y="1850199"/>
            <a:ext cx="1020668" cy="833742"/>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47" name="그림 46">
            <a:extLst>
              <a:ext uri="{FF2B5EF4-FFF2-40B4-BE49-F238E27FC236}">
                <a16:creationId xmlns:a16="http://schemas.microsoft.com/office/drawing/2014/main" id="{A06BFB18-B444-787D-9E32-573CE6BACD02}"/>
              </a:ext>
            </a:extLst>
          </p:cNvPr>
          <p:cNvPicPr>
            <a:picLocks noChangeAspect="1"/>
          </p:cNvPicPr>
          <p:nvPr/>
        </p:nvPicPr>
        <p:blipFill>
          <a:blip r:embed="rId3"/>
          <a:stretch>
            <a:fillRect/>
          </a:stretch>
        </p:blipFill>
        <p:spPr>
          <a:xfrm>
            <a:off x="6035569" y="4101411"/>
            <a:ext cx="5687189" cy="890233"/>
          </a:xfrm>
          <a:prstGeom prst="rect">
            <a:avLst/>
          </a:prstGeom>
        </p:spPr>
      </p:pic>
      <p:pic>
        <p:nvPicPr>
          <p:cNvPr id="48" name="그림 47">
            <a:extLst>
              <a:ext uri="{FF2B5EF4-FFF2-40B4-BE49-F238E27FC236}">
                <a16:creationId xmlns:a16="http://schemas.microsoft.com/office/drawing/2014/main" id="{DE67F313-5330-D741-C8D9-C4C8FBAB11FF}"/>
              </a:ext>
            </a:extLst>
          </p:cNvPr>
          <p:cNvPicPr>
            <a:picLocks noChangeAspect="1"/>
          </p:cNvPicPr>
          <p:nvPr/>
        </p:nvPicPr>
        <p:blipFill>
          <a:blip r:embed="rId4"/>
          <a:stretch>
            <a:fillRect/>
          </a:stretch>
        </p:blipFill>
        <p:spPr>
          <a:xfrm>
            <a:off x="2930839" y="5688116"/>
            <a:ext cx="5621590" cy="677213"/>
          </a:xfrm>
          <a:prstGeom prst="rect">
            <a:avLst/>
          </a:prstGeom>
        </p:spPr>
      </p:pic>
      <p:sp>
        <p:nvSpPr>
          <p:cNvPr id="3" name="TextBox 2">
            <a:extLst>
              <a:ext uri="{FF2B5EF4-FFF2-40B4-BE49-F238E27FC236}">
                <a16:creationId xmlns:a16="http://schemas.microsoft.com/office/drawing/2014/main" id="{45E6BB8B-1163-6DC2-5816-289BCC62EBC3}"/>
              </a:ext>
            </a:extLst>
          </p:cNvPr>
          <p:cNvSpPr txBox="1"/>
          <p:nvPr/>
        </p:nvSpPr>
        <p:spPr>
          <a:xfrm>
            <a:off x="385487" y="449878"/>
            <a:ext cx="6322118" cy="331501"/>
          </a:xfrm>
          <a:prstGeom prst="rect">
            <a:avLst/>
          </a:prstGeom>
          <a:noFill/>
        </p:spPr>
        <p:txBody>
          <a:bodyPr wrap="square">
            <a:spAutoFit/>
          </a:bodyPr>
          <a:lstStyle/>
          <a:p>
            <a:pPr marL="171450" indent="-171450">
              <a:lnSpc>
                <a:spcPct val="150000"/>
              </a:lnSpc>
              <a:buFont typeface="Arial" panose="020B0604020202020204" pitchFamily="34" charset="0"/>
              <a:buChar char="•"/>
            </a:pPr>
            <a:r>
              <a:rPr lang="ko-KR" altLang="en-US" sz="1200">
                <a:latin typeface="나눔고딕" panose="020D0604000000000000" pitchFamily="50" charset="-127"/>
                <a:ea typeface="나눔바른고딕" panose="020B0603020101020101"/>
              </a:rPr>
              <a:t>스캔한 메서드들의 파라미터 메타 정보들을 가지는 </a:t>
            </a:r>
            <a:r>
              <a:rPr lang="en-US" altLang="ko-KR" sz="1200"/>
              <a:t>MethodParameter </a:t>
            </a:r>
            <a:r>
              <a:rPr lang="ko-KR" altLang="en-US" sz="1200"/>
              <a:t>객체를 생성한다</a:t>
            </a:r>
            <a:r>
              <a:rPr lang="ko-KR" altLang="en-US" sz="1200">
                <a:latin typeface="나눔고딕" panose="020D0604000000000000" pitchFamily="50" charset="-127"/>
                <a:ea typeface="나눔바른고딕" panose="020B0603020101020101"/>
              </a:rPr>
              <a:t> </a:t>
            </a:r>
          </a:p>
        </p:txBody>
      </p:sp>
    </p:spTree>
    <p:extLst>
      <p:ext uri="{BB962C8B-B14F-4D97-AF65-F5344CB8AC3E}">
        <p14:creationId xmlns:p14="http://schemas.microsoft.com/office/powerpoint/2010/main" val="4082769155"/>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49B190-FD6E-A0D0-FCF3-F85EED565F7B}"/>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C74CD2FA-E909-ABD6-7DFD-E229DED9768B}"/>
              </a:ext>
            </a:extLst>
          </p:cNvPr>
          <p:cNvSpPr/>
          <p:nvPr/>
        </p:nvSpPr>
        <p:spPr>
          <a:xfrm>
            <a:off x="247664" y="145007"/>
            <a:ext cx="4560287"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ServletInvocableHandlerMethod </a:t>
            </a:r>
            <a:r>
              <a:rPr lang="ko-KR" altLang="en-US" b="1">
                <a:solidFill>
                  <a:schemeClr val="accent1">
                    <a:lumMod val="75000"/>
                  </a:schemeClr>
                </a:solidFill>
                <a:latin typeface="+mn-ea"/>
              </a:rPr>
              <a:t>구조</a:t>
            </a:r>
          </a:p>
        </p:txBody>
      </p:sp>
      <p:sp>
        <p:nvSpPr>
          <p:cNvPr id="3" name="TextBox 2">
            <a:extLst>
              <a:ext uri="{FF2B5EF4-FFF2-40B4-BE49-F238E27FC236}">
                <a16:creationId xmlns:a16="http://schemas.microsoft.com/office/drawing/2014/main" id="{998D96AC-EF56-C7ED-EBC4-4CA959918148}"/>
              </a:ext>
            </a:extLst>
          </p:cNvPr>
          <p:cNvSpPr txBox="1"/>
          <p:nvPr/>
        </p:nvSpPr>
        <p:spPr>
          <a:xfrm>
            <a:off x="421581" y="547776"/>
            <a:ext cx="11182877" cy="885499"/>
          </a:xfrm>
          <a:prstGeom prst="rect">
            <a:avLst/>
          </a:prstGeom>
          <a:noFill/>
        </p:spPr>
        <p:txBody>
          <a:bodyPr wrap="square">
            <a:spAutoFit/>
          </a:bodyPr>
          <a:lstStyle/>
          <a:p>
            <a:pPr marL="171450" indent="-171450">
              <a:lnSpc>
                <a:spcPct val="150000"/>
              </a:lnSpc>
              <a:buFont typeface="Arial" panose="020B0604020202020204" pitchFamily="34" charset="0"/>
              <a:buChar char="•"/>
            </a:pPr>
            <a:r>
              <a:rPr lang="en-US" altLang="ko-KR" sz="1200">
                <a:latin typeface="나눔고딕" panose="020D0604000000000000" pitchFamily="50" charset="-127"/>
                <a:ea typeface="나눔바른고딕" panose="020B0603020101020101"/>
              </a:rPr>
              <a:t>InvocableHandlerMethod </a:t>
            </a:r>
            <a:r>
              <a:rPr lang="ko-KR" altLang="en-US" sz="1200">
                <a:latin typeface="나눔고딕" panose="020D0604000000000000" pitchFamily="50" charset="-127"/>
                <a:ea typeface="나눔바른고딕" panose="020B0603020101020101"/>
              </a:rPr>
              <a:t>클래스를 확장한 웹처리용 클래스로서 핸들러의 메서드를 호출하는 기능을 가지고 있다</a:t>
            </a:r>
            <a:endParaRPr lang="en-US" altLang="ko-KR" sz="1200">
              <a:latin typeface="나눔고딕" panose="020D0604000000000000" pitchFamily="50" charset="-127"/>
              <a:ea typeface="나눔바른고딕" panose="020B0603020101020101"/>
            </a:endParaRPr>
          </a:p>
          <a:p>
            <a:pPr marL="171450" indent="-171450">
              <a:lnSpc>
                <a:spcPct val="150000"/>
              </a:lnSpc>
              <a:buFont typeface="Arial" panose="020B0604020202020204" pitchFamily="34" charset="0"/>
              <a:buChar char="•"/>
            </a:pPr>
            <a:r>
              <a:rPr lang="en-US" altLang="ko-KR" sz="1200">
                <a:latin typeface="나눔고딕" panose="020D0604000000000000" pitchFamily="50" charset="-127"/>
                <a:ea typeface="나눔바른고딕" panose="020B0603020101020101"/>
              </a:rPr>
              <a:t>HTTP </a:t>
            </a:r>
            <a:r>
              <a:rPr lang="ko-KR" altLang="en-US" sz="1200">
                <a:latin typeface="나눔고딕" panose="020D0604000000000000" pitchFamily="50" charset="-127"/>
                <a:ea typeface="나눔바른고딕" panose="020B0603020101020101"/>
              </a:rPr>
              <a:t>요청 정보를 분석하고 해당 요청에 매핑되어 있는 </a:t>
            </a:r>
            <a:r>
              <a:rPr lang="en-US" altLang="ko-KR" sz="1200"/>
              <a:t>AnnotatedMethod </a:t>
            </a:r>
            <a:r>
              <a:rPr lang="ko-KR" altLang="en-US" sz="1200">
                <a:latin typeface="나눔고딕" panose="020D0604000000000000" pitchFamily="50" charset="-127"/>
                <a:ea typeface="나눔바른고딕" panose="020B0603020101020101"/>
              </a:rPr>
              <a:t>메소드를 찾아 </a:t>
            </a:r>
            <a:r>
              <a:rPr lang="en-US" altLang="ko-KR" sz="1200">
                <a:latin typeface="나눔고딕" panose="020D0604000000000000" pitchFamily="50" charset="-127"/>
                <a:ea typeface="나눔바른고딕" panose="020B0603020101020101"/>
              </a:rPr>
              <a:t>ServletInvocableHandlerMethod </a:t>
            </a:r>
            <a:r>
              <a:rPr lang="ko-KR" altLang="en-US" sz="1200">
                <a:latin typeface="나눔고딕" panose="020D0604000000000000" pitchFamily="50" charset="-127"/>
                <a:ea typeface="나눔바른고딕" panose="020B0603020101020101"/>
              </a:rPr>
              <a:t>에 전달하고 객체를 생성한다</a:t>
            </a:r>
            <a:endParaRPr lang="en-US" altLang="ko-KR" sz="1200">
              <a:latin typeface="나눔고딕" panose="020D0604000000000000" pitchFamily="50" charset="-127"/>
              <a:ea typeface="나눔바른고딕" panose="020B0603020101020101"/>
            </a:endParaRPr>
          </a:p>
          <a:p>
            <a:pPr marL="171450" indent="-171450">
              <a:lnSpc>
                <a:spcPct val="150000"/>
              </a:lnSpc>
              <a:buFont typeface="Arial" panose="020B0604020202020204" pitchFamily="34" charset="0"/>
              <a:buChar char="•"/>
            </a:pPr>
            <a:r>
              <a:rPr lang="en-US" altLang="ko-KR" sz="1200"/>
              <a:t>AnnotatedMethod </a:t>
            </a:r>
            <a:r>
              <a:rPr lang="ko-KR" altLang="en-US" sz="1200"/>
              <a:t>에 저장되어 있는 </a:t>
            </a:r>
            <a:r>
              <a:rPr lang="en-US" altLang="ko-KR" sz="1200"/>
              <a:t>Method, MethodParameter </a:t>
            </a:r>
            <a:r>
              <a:rPr lang="ko-KR" altLang="en-US" sz="1200"/>
              <a:t>정보들을 </a:t>
            </a:r>
            <a:r>
              <a:rPr lang="en-US" altLang="ko-KR" sz="1200">
                <a:latin typeface="나눔고딕" panose="020D0604000000000000" pitchFamily="50" charset="-127"/>
                <a:ea typeface="나눔바른고딕" panose="020B0603020101020101"/>
              </a:rPr>
              <a:t>ServletInvocableHandlerMethod </a:t>
            </a:r>
            <a:r>
              <a:rPr lang="ko-KR" altLang="en-US" sz="1200">
                <a:latin typeface="나눔고딕" panose="020D0604000000000000" pitchFamily="50" charset="-127"/>
                <a:ea typeface="나눔바른고딕" panose="020B0603020101020101"/>
              </a:rPr>
              <a:t>에 복사한다</a:t>
            </a:r>
          </a:p>
        </p:txBody>
      </p:sp>
      <p:sp>
        <p:nvSpPr>
          <p:cNvPr id="5" name="모서리가 둥근 직사각형 14">
            <a:extLst>
              <a:ext uri="{FF2B5EF4-FFF2-40B4-BE49-F238E27FC236}">
                <a16:creationId xmlns:a16="http://schemas.microsoft.com/office/drawing/2014/main" id="{1F273E74-996B-15EA-A0A2-BF32596150E8}"/>
              </a:ext>
            </a:extLst>
          </p:cNvPr>
          <p:cNvSpPr/>
          <p:nvPr/>
        </p:nvSpPr>
        <p:spPr>
          <a:xfrm>
            <a:off x="5222369" y="3276783"/>
            <a:ext cx="3864820" cy="2920784"/>
          </a:xfrm>
          <a:prstGeom prst="roundRect">
            <a:avLst>
              <a:gd name="adj" fmla="val 5992"/>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b="1">
                <a:solidFill>
                  <a:schemeClr val="bg1"/>
                </a:solidFill>
              </a:rPr>
              <a:t>ServletInvocableHandlerMethod</a:t>
            </a:r>
            <a:endParaRPr lang="en-US" altLang="ko-KR" b="1">
              <a:solidFill>
                <a:schemeClr val="bg1"/>
              </a:solidFill>
              <a:latin typeface="+mj-lt"/>
              <a:ea typeface="나눔바른고딕" panose="020B0603020101020101"/>
            </a:endParaRPr>
          </a:p>
          <a:p>
            <a:pPr algn="ctr">
              <a:spcBef>
                <a:spcPts val="400"/>
              </a:spcBef>
            </a:pPr>
            <a:endParaRPr lang="en-US" altLang="ko-KR" b="1">
              <a:solidFill>
                <a:schemeClr val="bg1"/>
              </a:solidFill>
              <a:latin typeface="+mj-lt"/>
              <a:ea typeface="나눔바른고딕" panose="020B0603020101020101"/>
            </a:endParaRPr>
          </a:p>
          <a:p>
            <a:pPr algn="ctr">
              <a:spcBef>
                <a:spcPts val="400"/>
              </a:spcBef>
            </a:pPr>
            <a:endParaRPr lang="en-US" altLang="ko-KR" b="1">
              <a:solidFill>
                <a:schemeClr val="bg1"/>
              </a:solidFill>
              <a:latin typeface="+mj-lt"/>
              <a:ea typeface="나눔바른고딕" panose="020B0603020101020101"/>
            </a:endParaRPr>
          </a:p>
          <a:p>
            <a:pPr algn="ctr">
              <a:spcBef>
                <a:spcPts val="400"/>
              </a:spcBef>
            </a:pPr>
            <a:endParaRPr lang="en-US" altLang="ko-KR" b="1">
              <a:solidFill>
                <a:schemeClr val="bg1"/>
              </a:solidFill>
              <a:latin typeface="+mj-lt"/>
              <a:ea typeface="나눔바른고딕" panose="020B0603020101020101"/>
            </a:endParaRPr>
          </a:p>
          <a:p>
            <a:pPr algn="ctr">
              <a:spcBef>
                <a:spcPts val="400"/>
              </a:spcBef>
            </a:pPr>
            <a:endParaRPr lang="en-US" altLang="ko-KR" b="1">
              <a:solidFill>
                <a:schemeClr val="bg1"/>
              </a:solidFill>
              <a:latin typeface="+mj-lt"/>
              <a:ea typeface="나눔바른고딕" panose="020B0603020101020101"/>
            </a:endParaRPr>
          </a:p>
          <a:p>
            <a:pPr algn="ctr">
              <a:spcBef>
                <a:spcPts val="400"/>
              </a:spcBef>
            </a:pPr>
            <a:endParaRPr lang="en-US" altLang="ko-KR" b="1">
              <a:solidFill>
                <a:schemeClr val="bg1"/>
              </a:solidFill>
              <a:latin typeface="+mj-lt"/>
              <a:ea typeface="나눔바른고딕" panose="020B0603020101020101"/>
            </a:endParaRPr>
          </a:p>
          <a:p>
            <a:pPr algn="ctr">
              <a:spcBef>
                <a:spcPts val="400"/>
              </a:spcBef>
            </a:pPr>
            <a:endParaRPr lang="en-US" altLang="ko-KR" b="1">
              <a:solidFill>
                <a:schemeClr val="bg1"/>
              </a:solidFill>
              <a:latin typeface="+mj-lt"/>
              <a:ea typeface="나눔바른고딕" panose="020B0603020101020101"/>
            </a:endParaRPr>
          </a:p>
          <a:p>
            <a:pPr algn="ctr">
              <a:spcBef>
                <a:spcPts val="400"/>
              </a:spcBef>
            </a:pPr>
            <a:endParaRPr lang="en-US" altLang="ko-KR">
              <a:solidFill>
                <a:schemeClr val="bg1"/>
              </a:solidFill>
              <a:latin typeface="+mj-lt"/>
              <a:ea typeface="나눔바른고딕" panose="020B0603020101020101"/>
            </a:endParaRPr>
          </a:p>
        </p:txBody>
      </p:sp>
      <p:sp>
        <p:nvSpPr>
          <p:cNvPr id="11" name="모서리가 둥근 직사각형 14">
            <a:extLst>
              <a:ext uri="{FF2B5EF4-FFF2-40B4-BE49-F238E27FC236}">
                <a16:creationId xmlns:a16="http://schemas.microsoft.com/office/drawing/2014/main" id="{4C2B2A4C-5A42-826D-C84A-8A9E28D68A9A}"/>
              </a:ext>
            </a:extLst>
          </p:cNvPr>
          <p:cNvSpPr/>
          <p:nvPr/>
        </p:nvSpPr>
        <p:spPr>
          <a:xfrm>
            <a:off x="5222368" y="2023904"/>
            <a:ext cx="3864820" cy="646224"/>
          </a:xfrm>
          <a:prstGeom prst="roundRect">
            <a:avLst>
              <a:gd name="adj" fmla="val 8875"/>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a:t>RequestMappingHandlerAdapter</a:t>
            </a:r>
            <a:endParaRPr lang="en-US" altLang="ko-KR">
              <a:solidFill>
                <a:schemeClr val="tx1"/>
              </a:solidFill>
              <a:latin typeface="+mj-lt"/>
              <a:ea typeface="나눔바른고딕" panose="020B0603020101020101"/>
            </a:endParaRPr>
          </a:p>
        </p:txBody>
      </p:sp>
      <p:cxnSp>
        <p:nvCxnSpPr>
          <p:cNvPr id="12" name="직선 화살표 연결선 11">
            <a:extLst>
              <a:ext uri="{FF2B5EF4-FFF2-40B4-BE49-F238E27FC236}">
                <a16:creationId xmlns:a16="http://schemas.microsoft.com/office/drawing/2014/main" id="{5125C87E-9C50-B72C-2AE3-DED7D669C4C6}"/>
              </a:ext>
            </a:extLst>
          </p:cNvPr>
          <p:cNvCxnSpPr>
            <a:cxnSpLocks/>
            <a:stCxn id="57" idx="3"/>
            <a:endCxn id="11" idx="1"/>
          </p:cNvCxnSpPr>
          <p:nvPr/>
        </p:nvCxnSpPr>
        <p:spPr>
          <a:xfrm>
            <a:off x="2863186" y="2347016"/>
            <a:ext cx="235918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EE89208F-CD66-2BCB-632E-43AA489D8479}"/>
              </a:ext>
            </a:extLst>
          </p:cNvPr>
          <p:cNvSpPr txBox="1"/>
          <p:nvPr/>
        </p:nvSpPr>
        <p:spPr>
          <a:xfrm>
            <a:off x="7154776" y="2811678"/>
            <a:ext cx="2956712" cy="313676"/>
          </a:xfrm>
          <a:prstGeom prst="rect">
            <a:avLst/>
          </a:prstGeom>
          <a:noFill/>
        </p:spPr>
        <p:txBody>
          <a:bodyPr wrap="square">
            <a:spAutoFit/>
          </a:bodyPr>
          <a:lstStyle/>
          <a:p>
            <a:pPr>
              <a:lnSpc>
                <a:spcPct val="150000"/>
              </a:lnSpc>
            </a:pPr>
            <a:r>
              <a:rPr lang="en-US" altLang="ko-KR" sz="1100">
                <a:latin typeface="나눔고딕" panose="020D0604000000000000" pitchFamily="50" charset="-127"/>
                <a:ea typeface="나눔바른고딕" panose="020B0603020101020101"/>
              </a:rPr>
              <a:t>invokeHandlerMethod(</a:t>
            </a:r>
            <a:r>
              <a:rPr lang="en-US" altLang="ko-KR" sz="1100"/>
              <a:t>AnnotatedMethod</a:t>
            </a:r>
            <a:r>
              <a:rPr lang="en-US" altLang="ko-KR" sz="1100">
                <a:latin typeface="나눔고딕" panose="020D0604000000000000" pitchFamily="50" charset="-127"/>
                <a:ea typeface="나눔바른고딕" panose="020B0603020101020101"/>
              </a:rPr>
              <a:t>)</a:t>
            </a:r>
            <a:endParaRPr lang="ko-KR" altLang="en-US" sz="1100">
              <a:latin typeface="나눔고딕" panose="020D0604000000000000" pitchFamily="50" charset="-127"/>
              <a:ea typeface="나눔바른고딕" panose="020B0603020101020101"/>
            </a:endParaRPr>
          </a:p>
        </p:txBody>
      </p:sp>
      <p:sp>
        <p:nvSpPr>
          <p:cNvPr id="25" name="모서리가 둥근 직사각형 14">
            <a:extLst>
              <a:ext uri="{FF2B5EF4-FFF2-40B4-BE49-F238E27FC236}">
                <a16:creationId xmlns:a16="http://schemas.microsoft.com/office/drawing/2014/main" id="{27F4DDAD-9926-15A8-4867-F4832A465109}"/>
              </a:ext>
            </a:extLst>
          </p:cNvPr>
          <p:cNvSpPr/>
          <p:nvPr/>
        </p:nvSpPr>
        <p:spPr>
          <a:xfrm>
            <a:off x="3238463" y="1853960"/>
            <a:ext cx="1608628" cy="331500"/>
          </a:xfrm>
          <a:prstGeom prst="roundRect">
            <a:avLst>
              <a:gd name="adj" fmla="val 8875"/>
            </a:avLst>
          </a:prstGeom>
          <a:solidFill>
            <a:schemeClr val="accent4">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t>AnnotatedMethod</a:t>
            </a:r>
            <a:endParaRPr lang="en-US" altLang="ko-KR" sz="1200">
              <a:solidFill>
                <a:schemeClr val="tx1"/>
              </a:solidFill>
              <a:latin typeface="+mj-lt"/>
              <a:ea typeface="나눔바른고딕" panose="020B0603020101020101"/>
            </a:endParaRPr>
          </a:p>
        </p:txBody>
      </p:sp>
      <p:sp>
        <p:nvSpPr>
          <p:cNvPr id="27" name="모서리가 둥근 직사각형 38">
            <a:extLst>
              <a:ext uri="{FF2B5EF4-FFF2-40B4-BE49-F238E27FC236}">
                <a16:creationId xmlns:a16="http://schemas.microsoft.com/office/drawing/2014/main" id="{1772B62C-3305-8DF2-9BA1-B154ACE5D5A2}"/>
              </a:ext>
            </a:extLst>
          </p:cNvPr>
          <p:cNvSpPr/>
          <p:nvPr/>
        </p:nvSpPr>
        <p:spPr>
          <a:xfrm>
            <a:off x="6149921" y="4297942"/>
            <a:ext cx="2009713" cy="1767298"/>
          </a:xfrm>
          <a:prstGeom prst="roundRect">
            <a:avLst>
              <a:gd name="adj" fmla="val 3611"/>
            </a:avLst>
          </a:prstGeom>
          <a:solidFill>
            <a:schemeClr val="bg1"/>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p:txBody>
      </p:sp>
      <p:sp>
        <p:nvSpPr>
          <p:cNvPr id="30" name="모서리가 둥근 직사각형 38">
            <a:extLst>
              <a:ext uri="{FF2B5EF4-FFF2-40B4-BE49-F238E27FC236}">
                <a16:creationId xmlns:a16="http://schemas.microsoft.com/office/drawing/2014/main" id="{0C1E3B84-0654-38A5-4C74-B4F5292BC707}"/>
              </a:ext>
            </a:extLst>
          </p:cNvPr>
          <p:cNvSpPr/>
          <p:nvPr/>
        </p:nvSpPr>
        <p:spPr>
          <a:xfrm>
            <a:off x="6239419" y="4743933"/>
            <a:ext cx="1830718" cy="338554"/>
          </a:xfrm>
          <a:prstGeom prst="roundRect">
            <a:avLst>
              <a:gd name="adj" fmla="val 6321"/>
            </a:avLst>
          </a:prstGeom>
          <a:solidFill>
            <a:schemeClr val="accent5">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spcBef>
                <a:spcPts val="400"/>
              </a:spcBef>
            </a:pPr>
            <a:r>
              <a:rPr lang="en-US" altLang="ko-KR" sz="1400"/>
              <a:t>MethodParameter 0</a:t>
            </a:r>
            <a:endParaRPr lang="en-US" altLang="ko-KR" sz="1400">
              <a:solidFill>
                <a:schemeClr val="tx1"/>
              </a:solidFill>
              <a:latin typeface="+mj-lt"/>
              <a:ea typeface="나눔바른고딕" panose="020B0603020101020101"/>
            </a:endParaRPr>
          </a:p>
        </p:txBody>
      </p:sp>
      <p:sp>
        <p:nvSpPr>
          <p:cNvPr id="31" name="TextBox 30">
            <a:extLst>
              <a:ext uri="{FF2B5EF4-FFF2-40B4-BE49-F238E27FC236}">
                <a16:creationId xmlns:a16="http://schemas.microsoft.com/office/drawing/2014/main" id="{FBECB4A4-7475-DD4A-7713-8409E8BDE1A5}"/>
              </a:ext>
            </a:extLst>
          </p:cNvPr>
          <p:cNvSpPr txBox="1"/>
          <p:nvPr/>
        </p:nvSpPr>
        <p:spPr>
          <a:xfrm>
            <a:off x="6149920" y="4345161"/>
            <a:ext cx="2009713" cy="338554"/>
          </a:xfrm>
          <a:prstGeom prst="rect">
            <a:avLst/>
          </a:prstGeom>
          <a:noFill/>
        </p:spPr>
        <p:txBody>
          <a:bodyPr wrap="square">
            <a:spAutoFit/>
          </a:bodyPr>
          <a:lstStyle/>
          <a:p>
            <a:pPr algn="ctr"/>
            <a:r>
              <a:rPr lang="en-US" altLang="ko-KR" sz="1600"/>
              <a:t>MethodParameters</a:t>
            </a:r>
            <a:endParaRPr lang="ko-KR" altLang="en-US" sz="1600"/>
          </a:p>
        </p:txBody>
      </p:sp>
      <p:sp>
        <p:nvSpPr>
          <p:cNvPr id="41" name="모서리가 둥근 직사각형 38">
            <a:extLst>
              <a:ext uri="{FF2B5EF4-FFF2-40B4-BE49-F238E27FC236}">
                <a16:creationId xmlns:a16="http://schemas.microsoft.com/office/drawing/2014/main" id="{76735A7E-5924-5597-5839-2DAE2E64B6F1}"/>
              </a:ext>
            </a:extLst>
          </p:cNvPr>
          <p:cNvSpPr/>
          <p:nvPr/>
        </p:nvSpPr>
        <p:spPr>
          <a:xfrm>
            <a:off x="6239419" y="5179480"/>
            <a:ext cx="1830718" cy="338554"/>
          </a:xfrm>
          <a:prstGeom prst="roundRect">
            <a:avLst>
              <a:gd name="adj" fmla="val 6321"/>
            </a:avLst>
          </a:prstGeom>
          <a:solidFill>
            <a:schemeClr val="accent5">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spcBef>
                <a:spcPts val="400"/>
              </a:spcBef>
            </a:pPr>
            <a:r>
              <a:rPr lang="en-US" altLang="ko-KR" sz="1400"/>
              <a:t>MethodParameter 1</a:t>
            </a:r>
            <a:endParaRPr lang="en-US" altLang="ko-KR" sz="1400">
              <a:solidFill>
                <a:schemeClr val="tx1"/>
              </a:solidFill>
              <a:latin typeface="+mj-lt"/>
              <a:ea typeface="나눔바른고딕" panose="020B0603020101020101"/>
            </a:endParaRPr>
          </a:p>
        </p:txBody>
      </p:sp>
      <p:sp>
        <p:nvSpPr>
          <p:cNvPr id="43" name="모서리가 둥근 직사각형 38">
            <a:extLst>
              <a:ext uri="{FF2B5EF4-FFF2-40B4-BE49-F238E27FC236}">
                <a16:creationId xmlns:a16="http://schemas.microsoft.com/office/drawing/2014/main" id="{C7DC11BE-BBBE-0668-0808-2038E5FB66FA}"/>
              </a:ext>
            </a:extLst>
          </p:cNvPr>
          <p:cNvSpPr/>
          <p:nvPr/>
        </p:nvSpPr>
        <p:spPr>
          <a:xfrm>
            <a:off x="6239419" y="5623385"/>
            <a:ext cx="1830718" cy="338554"/>
          </a:xfrm>
          <a:prstGeom prst="roundRect">
            <a:avLst>
              <a:gd name="adj" fmla="val 6321"/>
            </a:avLst>
          </a:prstGeom>
          <a:solidFill>
            <a:schemeClr val="accent5">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spcBef>
                <a:spcPts val="400"/>
              </a:spcBef>
            </a:pPr>
            <a:r>
              <a:rPr lang="en-US" altLang="ko-KR" sz="1400"/>
              <a:t>MethodParameter 2</a:t>
            </a:r>
            <a:endParaRPr lang="en-US" altLang="ko-KR" sz="1400">
              <a:solidFill>
                <a:schemeClr val="tx1"/>
              </a:solidFill>
              <a:latin typeface="+mj-lt"/>
              <a:ea typeface="나눔바른고딕" panose="020B0603020101020101"/>
            </a:endParaRPr>
          </a:p>
        </p:txBody>
      </p:sp>
      <p:sp>
        <p:nvSpPr>
          <p:cNvPr id="45" name="모서리가 둥근 직사각형 38">
            <a:extLst>
              <a:ext uri="{FF2B5EF4-FFF2-40B4-BE49-F238E27FC236}">
                <a16:creationId xmlns:a16="http://schemas.microsoft.com/office/drawing/2014/main" id="{1222E841-3B73-F313-3DF8-AA886C9E548D}"/>
              </a:ext>
            </a:extLst>
          </p:cNvPr>
          <p:cNvSpPr/>
          <p:nvPr/>
        </p:nvSpPr>
        <p:spPr>
          <a:xfrm>
            <a:off x="6149920" y="3844933"/>
            <a:ext cx="2009713" cy="338554"/>
          </a:xfrm>
          <a:prstGeom prst="roundRect">
            <a:avLst>
              <a:gd name="adj" fmla="val 11652"/>
            </a:avLst>
          </a:prstGeom>
          <a:solidFill>
            <a:schemeClr val="bg1"/>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b="1"/>
              <a:t>dynamic1</a:t>
            </a:r>
            <a:endParaRPr lang="en-US" altLang="ko-KR" sz="1400" b="1">
              <a:solidFill>
                <a:schemeClr val="tx1"/>
              </a:solidFill>
              <a:latin typeface="+mj-lt"/>
              <a:ea typeface="나눔바른고딕" panose="020B0603020101020101"/>
            </a:endParaRPr>
          </a:p>
        </p:txBody>
      </p:sp>
      <p:sp>
        <p:nvSpPr>
          <p:cNvPr id="51" name="모서리가 둥근 직사각형 14">
            <a:extLst>
              <a:ext uri="{FF2B5EF4-FFF2-40B4-BE49-F238E27FC236}">
                <a16:creationId xmlns:a16="http://schemas.microsoft.com/office/drawing/2014/main" id="{E7F1F410-A43C-4829-7BBB-2D94D6603EE5}"/>
              </a:ext>
            </a:extLst>
          </p:cNvPr>
          <p:cNvSpPr/>
          <p:nvPr/>
        </p:nvSpPr>
        <p:spPr>
          <a:xfrm>
            <a:off x="797379" y="3487338"/>
            <a:ext cx="2069992" cy="1368172"/>
          </a:xfrm>
          <a:prstGeom prst="roundRect">
            <a:avLst>
              <a:gd name="adj" fmla="val 4220"/>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p:txBody>
      </p:sp>
      <p:sp>
        <p:nvSpPr>
          <p:cNvPr id="52" name="TextBox 51">
            <a:extLst>
              <a:ext uri="{FF2B5EF4-FFF2-40B4-BE49-F238E27FC236}">
                <a16:creationId xmlns:a16="http://schemas.microsoft.com/office/drawing/2014/main" id="{A7AD05C0-6A19-6836-8492-86F01608495F}"/>
              </a:ext>
            </a:extLst>
          </p:cNvPr>
          <p:cNvSpPr txBox="1"/>
          <p:nvPr/>
        </p:nvSpPr>
        <p:spPr>
          <a:xfrm>
            <a:off x="944659" y="3589951"/>
            <a:ext cx="1856333" cy="307777"/>
          </a:xfrm>
          <a:prstGeom prst="rect">
            <a:avLst/>
          </a:prstGeom>
          <a:noFill/>
        </p:spPr>
        <p:txBody>
          <a:bodyPr wrap="square">
            <a:spAutoFit/>
          </a:bodyPr>
          <a:lstStyle/>
          <a:p>
            <a:pPr algn="ctr"/>
            <a:r>
              <a:rPr lang="en-US" altLang="ko-KR" sz="1400" b="1"/>
              <a:t>HandlerMapping</a:t>
            </a:r>
            <a:endParaRPr lang="ko-KR" altLang="en-US" sz="1400" b="1"/>
          </a:p>
        </p:txBody>
      </p:sp>
      <p:sp>
        <p:nvSpPr>
          <p:cNvPr id="53" name="모서리가 둥근 직사각형 38">
            <a:extLst>
              <a:ext uri="{FF2B5EF4-FFF2-40B4-BE49-F238E27FC236}">
                <a16:creationId xmlns:a16="http://schemas.microsoft.com/office/drawing/2014/main" id="{DCA0FF6C-5351-2CF5-8ADB-C49FA7CD64CD}"/>
              </a:ext>
            </a:extLst>
          </p:cNvPr>
          <p:cNvSpPr/>
          <p:nvPr/>
        </p:nvSpPr>
        <p:spPr>
          <a:xfrm>
            <a:off x="969943" y="3934739"/>
            <a:ext cx="1724864" cy="338554"/>
          </a:xfrm>
          <a:prstGeom prst="roundRect">
            <a:avLst>
              <a:gd name="adj" fmla="val 13429"/>
            </a:avLst>
          </a:prstGeom>
          <a:solidFill>
            <a:schemeClr val="bg2"/>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t>AnnotatedMethod</a:t>
            </a:r>
            <a:endParaRPr lang="en-US" altLang="ko-KR" sz="1200">
              <a:solidFill>
                <a:schemeClr val="tx1"/>
              </a:solidFill>
              <a:latin typeface="+mj-lt"/>
              <a:ea typeface="나눔바른고딕" panose="020B0603020101020101"/>
            </a:endParaRPr>
          </a:p>
        </p:txBody>
      </p:sp>
      <p:sp>
        <p:nvSpPr>
          <p:cNvPr id="54" name="모서리가 둥근 직사각형 38">
            <a:extLst>
              <a:ext uri="{FF2B5EF4-FFF2-40B4-BE49-F238E27FC236}">
                <a16:creationId xmlns:a16="http://schemas.microsoft.com/office/drawing/2014/main" id="{0EC66D36-0106-FC52-1E7F-45ECE97478CB}"/>
              </a:ext>
            </a:extLst>
          </p:cNvPr>
          <p:cNvSpPr/>
          <p:nvPr/>
        </p:nvSpPr>
        <p:spPr>
          <a:xfrm>
            <a:off x="969943" y="4354295"/>
            <a:ext cx="1724864" cy="338554"/>
          </a:xfrm>
          <a:prstGeom prst="roundRect">
            <a:avLst>
              <a:gd name="adj" fmla="val 13429"/>
            </a:avLst>
          </a:prstGeom>
          <a:solidFill>
            <a:schemeClr val="bg2"/>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t>AnnotatedMethod</a:t>
            </a:r>
            <a:endParaRPr lang="en-US" altLang="ko-KR" sz="1200" b="1">
              <a:solidFill>
                <a:schemeClr val="tx1"/>
              </a:solidFill>
              <a:latin typeface="+mj-lt"/>
              <a:ea typeface="나눔바른고딕" panose="020B0603020101020101"/>
            </a:endParaRPr>
          </a:p>
        </p:txBody>
      </p:sp>
      <p:sp>
        <p:nvSpPr>
          <p:cNvPr id="57" name="모서리가 둥근 직사각형 14">
            <a:extLst>
              <a:ext uri="{FF2B5EF4-FFF2-40B4-BE49-F238E27FC236}">
                <a16:creationId xmlns:a16="http://schemas.microsoft.com/office/drawing/2014/main" id="{27A7638C-F041-B530-3573-077314F3A662}"/>
              </a:ext>
            </a:extLst>
          </p:cNvPr>
          <p:cNvSpPr/>
          <p:nvPr/>
        </p:nvSpPr>
        <p:spPr>
          <a:xfrm>
            <a:off x="797379" y="2023904"/>
            <a:ext cx="2065807" cy="646224"/>
          </a:xfrm>
          <a:prstGeom prst="roundRect">
            <a:avLst>
              <a:gd name="adj" fmla="val 8875"/>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a:solidFill>
                  <a:schemeClr val="tx1"/>
                </a:solidFill>
                <a:latin typeface="+mj-lt"/>
                <a:ea typeface="나눔바른고딕" panose="020B0603020101020101"/>
              </a:rPr>
              <a:t>DispacherServlet</a:t>
            </a:r>
          </a:p>
        </p:txBody>
      </p:sp>
      <p:cxnSp>
        <p:nvCxnSpPr>
          <p:cNvPr id="59" name="직선 화살표 연결선 58">
            <a:extLst>
              <a:ext uri="{FF2B5EF4-FFF2-40B4-BE49-F238E27FC236}">
                <a16:creationId xmlns:a16="http://schemas.microsoft.com/office/drawing/2014/main" id="{7A89ED5E-4CF7-D381-281D-3AC633CE67A7}"/>
              </a:ext>
            </a:extLst>
          </p:cNvPr>
          <p:cNvCxnSpPr>
            <a:stCxn id="57" idx="2"/>
            <a:endCxn id="51" idx="0"/>
          </p:cNvCxnSpPr>
          <p:nvPr/>
        </p:nvCxnSpPr>
        <p:spPr>
          <a:xfrm>
            <a:off x="1830283" y="2670128"/>
            <a:ext cx="2092" cy="81721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직선 화살표 연결선 63">
            <a:extLst>
              <a:ext uri="{FF2B5EF4-FFF2-40B4-BE49-F238E27FC236}">
                <a16:creationId xmlns:a16="http://schemas.microsoft.com/office/drawing/2014/main" id="{BE931F9D-8E8F-7DDC-9D63-B33796605098}"/>
              </a:ext>
            </a:extLst>
          </p:cNvPr>
          <p:cNvCxnSpPr>
            <a:stCxn id="11" idx="2"/>
            <a:endCxn id="5" idx="0"/>
          </p:cNvCxnSpPr>
          <p:nvPr/>
        </p:nvCxnSpPr>
        <p:spPr>
          <a:xfrm>
            <a:off x="7154778" y="2670128"/>
            <a:ext cx="1" cy="60665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5" name="모서리가 둥근 직사각형 14">
            <a:extLst>
              <a:ext uri="{FF2B5EF4-FFF2-40B4-BE49-F238E27FC236}">
                <a16:creationId xmlns:a16="http://schemas.microsoft.com/office/drawing/2014/main" id="{53FE30D5-D28C-B92D-D2EB-7BD24971FF3A}"/>
              </a:ext>
            </a:extLst>
          </p:cNvPr>
          <p:cNvSpPr/>
          <p:nvPr/>
        </p:nvSpPr>
        <p:spPr>
          <a:xfrm>
            <a:off x="9613429" y="4472963"/>
            <a:ext cx="1608628" cy="331500"/>
          </a:xfrm>
          <a:prstGeom prst="roundRect">
            <a:avLst>
              <a:gd name="adj" fmla="val 8875"/>
            </a:avLst>
          </a:prstGeom>
          <a:solidFill>
            <a:schemeClr val="accent4">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t>AnnotatedMethod</a:t>
            </a:r>
            <a:endParaRPr lang="en-US" altLang="ko-KR" sz="1200">
              <a:solidFill>
                <a:schemeClr val="tx1"/>
              </a:solidFill>
              <a:latin typeface="+mj-lt"/>
              <a:ea typeface="나눔바른고딕" panose="020B0603020101020101"/>
            </a:endParaRPr>
          </a:p>
        </p:txBody>
      </p:sp>
      <p:cxnSp>
        <p:nvCxnSpPr>
          <p:cNvPr id="67" name="직선 화살표 연결선 66">
            <a:extLst>
              <a:ext uri="{FF2B5EF4-FFF2-40B4-BE49-F238E27FC236}">
                <a16:creationId xmlns:a16="http://schemas.microsoft.com/office/drawing/2014/main" id="{B45298C1-7970-C19E-96F6-BC5AA73C0D36}"/>
              </a:ext>
            </a:extLst>
          </p:cNvPr>
          <p:cNvCxnSpPr>
            <a:stCxn id="65" idx="1"/>
            <a:endCxn id="45" idx="3"/>
          </p:cNvCxnSpPr>
          <p:nvPr/>
        </p:nvCxnSpPr>
        <p:spPr>
          <a:xfrm flipH="1" flipV="1">
            <a:off x="8159633" y="4014210"/>
            <a:ext cx="1453796" cy="624503"/>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8" name="직선 화살표 연결선 67">
            <a:extLst>
              <a:ext uri="{FF2B5EF4-FFF2-40B4-BE49-F238E27FC236}">
                <a16:creationId xmlns:a16="http://schemas.microsoft.com/office/drawing/2014/main" id="{AF8E87B5-7AC1-7328-5ECF-374EF5FA3B94}"/>
              </a:ext>
            </a:extLst>
          </p:cNvPr>
          <p:cNvCxnSpPr>
            <a:cxnSpLocks/>
            <a:stCxn id="65" idx="1"/>
            <a:endCxn id="27" idx="3"/>
          </p:cNvCxnSpPr>
          <p:nvPr/>
        </p:nvCxnSpPr>
        <p:spPr>
          <a:xfrm flipH="1">
            <a:off x="8159634" y="4638713"/>
            <a:ext cx="1453795" cy="542878"/>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82B66712-F7F2-254B-EADD-F33464C9ACE8}"/>
              </a:ext>
            </a:extLst>
          </p:cNvPr>
          <p:cNvSpPr txBox="1"/>
          <p:nvPr/>
        </p:nvSpPr>
        <p:spPr>
          <a:xfrm>
            <a:off x="1830282" y="2914955"/>
            <a:ext cx="1032904" cy="313676"/>
          </a:xfrm>
          <a:prstGeom prst="rect">
            <a:avLst/>
          </a:prstGeom>
          <a:noFill/>
        </p:spPr>
        <p:txBody>
          <a:bodyPr wrap="square">
            <a:spAutoFit/>
          </a:bodyPr>
          <a:lstStyle/>
          <a:p>
            <a:pPr>
              <a:lnSpc>
                <a:spcPct val="150000"/>
              </a:lnSpc>
            </a:pPr>
            <a:r>
              <a:rPr lang="en-US" altLang="ko-KR" sz="1100">
                <a:latin typeface="나눔고딕" panose="020D0604000000000000" pitchFamily="50" charset="-127"/>
                <a:ea typeface="나눔바른고딕" panose="020B0603020101020101"/>
              </a:rPr>
              <a:t>getHandler()</a:t>
            </a:r>
            <a:endParaRPr lang="ko-KR" altLang="en-US" sz="1100">
              <a:latin typeface="나눔고딕" panose="020D0604000000000000" pitchFamily="50" charset="-127"/>
              <a:ea typeface="나눔바른고딕" panose="020B0603020101020101"/>
            </a:endParaRPr>
          </a:p>
        </p:txBody>
      </p:sp>
    </p:spTree>
    <p:extLst>
      <p:ext uri="{BB962C8B-B14F-4D97-AF65-F5344CB8AC3E}">
        <p14:creationId xmlns:p14="http://schemas.microsoft.com/office/powerpoint/2010/main" val="25048154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28235-34F3-480D-9582-51322E7389EC}"/>
              </a:ext>
            </a:extLst>
          </p:cNvPr>
          <p:cNvSpPr txBox="1"/>
          <p:nvPr/>
        </p:nvSpPr>
        <p:spPr>
          <a:xfrm>
            <a:off x="3858849" y="2921169"/>
            <a:ext cx="4474302" cy="1015663"/>
          </a:xfrm>
          <a:prstGeom prst="rect">
            <a:avLst/>
          </a:prstGeom>
          <a:noFill/>
        </p:spPr>
        <p:txBody>
          <a:bodyPr wrap="none" rtlCol="0">
            <a:spAutoFit/>
          </a:bodyPr>
          <a:lstStyle/>
          <a:p>
            <a:pPr algn="ctr"/>
            <a:r>
              <a:rPr lang="ko-KR" altLang="en-US" sz="6000">
                <a:solidFill>
                  <a:schemeClr val="accent1">
                    <a:lumMod val="75000"/>
                  </a:schemeClr>
                </a:solidFill>
              </a:rPr>
              <a:t>커리큘럼 소개</a:t>
            </a:r>
            <a:endParaRPr lang="ko-KR" altLang="en-US" sz="6000" b="1">
              <a:solidFill>
                <a:schemeClr val="accent1">
                  <a:lumMod val="75000"/>
                </a:schemeClr>
              </a:solidFill>
            </a:endParaRPr>
          </a:p>
        </p:txBody>
      </p:sp>
    </p:spTree>
    <p:extLst>
      <p:ext uri="{BB962C8B-B14F-4D97-AF65-F5344CB8AC3E}">
        <p14:creationId xmlns:p14="http://schemas.microsoft.com/office/powerpoint/2010/main" val="219318828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28235-34F3-480D-9582-51322E7389EC}"/>
              </a:ext>
            </a:extLst>
          </p:cNvPr>
          <p:cNvSpPr txBox="1"/>
          <p:nvPr/>
        </p:nvSpPr>
        <p:spPr>
          <a:xfrm>
            <a:off x="2483446" y="2921169"/>
            <a:ext cx="7225118" cy="1015663"/>
          </a:xfrm>
          <a:prstGeom prst="rect">
            <a:avLst/>
          </a:prstGeom>
          <a:noFill/>
        </p:spPr>
        <p:txBody>
          <a:bodyPr wrap="none" rtlCol="0">
            <a:spAutoFit/>
          </a:bodyPr>
          <a:lstStyle/>
          <a:p>
            <a:pPr algn="ctr"/>
            <a:r>
              <a:rPr lang="en-US" altLang="ko-KR" sz="6000">
                <a:solidFill>
                  <a:schemeClr val="accent1">
                    <a:lumMod val="75000"/>
                  </a:schemeClr>
                </a:solidFill>
                <a:latin typeface="나눔바른고딕" panose="020B0603020101020101" pitchFamily="50" charset="-127"/>
                <a:ea typeface="나눔바른고딕" panose="020B0603020101020101" pitchFamily="50" charset="-127"/>
              </a:rPr>
              <a:t>HttpServletRequest</a:t>
            </a:r>
            <a:endParaRPr lang="ko-KR" altLang="en-US" sz="6000">
              <a:solidFill>
                <a:schemeClr val="accent1">
                  <a:lumMod val="75000"/>
                </a:schemeClr>
              </a:solidFill>
              <a:latin typeface="+mj-lt"/>
            </a:endParaRPr>
          </a:p>
        </p:txBody>
      </p:sp>
      <p:sp>
        <p:nvSpPr>
          <p:cNvPr id="3" name="TextBox 2">
            <a:extLst>
              <a:ext uri="{FF2B5EF4-FFF2-40B4-BE49-F238E27FC236}">
                <a16:creationId xmlns:a16="http://schemas.microsoft.com/office/drawing/2014/main" id="{CDB69857-4DB7-EFC1-D480-BBEE632C406D}"/>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2337854461"/>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C66445-DA0D-6038-EA8B-3C4E92FCFBF1}"/>
            </a:ext>
          </a:extLst>
        </p:cNvPr>
        <p:cNvGrpSpPr/>
        <p:nvPr/>
      </p:nvGrpSpPr>
      <p:grpSpPr>
        <a:xfrm>
          <a:off x="0" y="0"/>
          <a:ext cx="0" cy="0"/>
          <a:chOff x="0" y="0"/>
          <a:chExt cx="0" cy="0"/>
        </a:xfrm>
      </p:grpSpPr>
      <p:sp>
        <p:nvSpPr>
          <p:cNvPr id="111" name="모서리가 둥근 직사각형 38">
            <a:extLst>
              <a:ext uri="{FF2B5EF4-FFF2-40B4-BE49-F238E27FC236}">
                <a16:creationId xmlns:a16="http://schemas.microsoft.com/office/drawing/2014/main" id="{93EA8BFB-6C97-A628-46D7-A2B18351FB42}"/>
              </a:ext>
            </a:extLst>
          </p:cNvPr>
          <p:cNvSpPr/>
          <p:nvPr/>
        </p:nvSpPr>
        <p:spPr>
          <a:xfrm>
            <a:off x="1040249" y="4376190"/>
            <a:ext cx="2009713" cy="1767298"/>
          </a:xfrm>
          <a:prstGeom prst="roundRect">
            <a:avLst>
              <a:gd name="adj" fmla="val 3611"/>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p:txBody>
      </p:sp>
      <p:sp>
        <p:nvSpPr>
          <p:cNvPr id="74" name="직사각형 73">
            <a:extLst>
              <a:ext uri="{FF2B5EF4-FFF2-40B4-BE49-F238E27FC236}">
                <a16:creationId xmlns:a16="http://schemas.microsoft.com/office/drawing/2014/main" id="{B48DC7F3-5AA1-002D-C0AB-286DDA32F1B7}"/>
              </a:ext>
            </a:extLst>
          </p:cNvPr>
          <p:cNvSpPr/>
          <p:nvPr/>
        </p:nvSpPr>
        <p:spPr>
          <a:xfrm>
            <a:off x="198756" y="202792"/>
            <a:ext cx="3488455"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메서드 파라미터 실행</a:t>
            </a:r>
            <a:r>
              <a:rPr lang="en-US" altLang="ko-KR" b="1">
                <a:solidFill>
                  <a:schemeClr val="accent1">
                    <a:lumMod val="75000"/>
                  </a:schemeClr>
                </a:solidFill>
                <a:latin typeface="+mn-ea"/>
              </a:rPr>
              <a:t> </a:t>
            </a:r>
            <a:r>
              <a:rPr lang="ko-KR" altLang="en-US" b="1">
                <a:solidFill>
                  <a:schemeClr val="accent1">
                    <a:lumMod val="75000"/>
                  </a:schemeClr>
                </a:solidFill>
                <a:latin typeface="+mn-ea"/>
              </a:rPr>
              <a:t>흐름도</a:t>
            </a:r>
          </a:p>
        </p:txBody>
      </p:sp>
      <p:sp>
        <p:nvSpPr>
          <p:cNvPr id="3" name="모서리가 둥근 직사각형 38">
            <a:extLst>
              <a:ext uri="{FF2B5EF4-FFF2-40B4-BE49-F238E27FC236}">
                <a16:creationId xmlns:a16="http://schemas.microsoft.com/office/drawing/2014/main" id="{9E50E332-91B4-6069-5712-700AAF2E00D6}"/>
              </a:ext>
            </a:extLst>
          </p:cNvPr>
          <p:cNvSpPr/>
          <p:nvPr/>
        </p:nvSpPr>
        <p:spPr>
          <a:xfrm>
            <a:off x="592080" y="1975128"/>
            <a:ext cx="2894766"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RequestMappingHandlerAdapter</a:t>
            </a:r>
            <a:endParaRPr lang="ko-KR" altLang="en-US" sz="1400">
              <a:solidFill>
                <a:schemeClr val="tx1"/>
              </a:solidFill>
              <a:ea typeface="나눔바른고딕" panose="020B0603020101020101"/>
            </a:endParaRPr>
          </a:p>
        </p:txBody>
      </p:sp>
      <p:cxnSp>
        <p:nvCxnSpPr>
          <p:cNvPr id="17" name="직선 화살표 연결선 16">
            <a:extLst>
              <a:ext uri="{FF2B5EF4-FFF2-40B4-BE49-F238E27FC236}">
                <a16:creationId xmlns:a16="http://schemas.microsoft.com/office/drawing/2014/main" id="{A23FA488-0FC5-308C-74A4-18AAA1312AC1}"/>
              </a:ext>
            </a:extLst>
          </p:cNvPr>
          <p:cNvCxnSpPr>
            <a:cxnSpLocks/>
            <a:stCxn id="63" idx="2"/>
            <a:endCxn id="111" idx="0"/>
          </p:cNvCxnSpPr>
          <p:nvPr/>
        </p:nvCxnSpPr>
        <p:spPr>
          <a:xfrm>
            <a:off x="2042098" y="3816938"/>
            <a:ext cx="3008" cy="55925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2" name="모서리가 둥근 직사각형 38">
            <a:extLst>
              <a:ext uri="{FF2B5EF4-FFF2-40B4-BE49-F238E27FC236}">
                <a16:creationId xmlns:a16="http://schemas.microsoft.com/office/drawing/2014/main" id="{1CF0337C-3758-E939-E56E-A8821E9196CB}"/>
              </a:ext>
            </a:extLst>
          </p:cNvPr>
          <p:cNvSpPr/>
          <p:nvPr/>
        </p:nvSpPr>
        <p:spPr>
          <a:xfrm>
            <a:off x="592079" y="1094016"/>
            <a:ext cx="2894019"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DispatcherServlet</a:t>
            </a:r>
            <a:endParaRPr lang="ko-KR" altLang="en-US" sz="1400">
              <a:solidFill>
                <a:schemeClr val="tx1"/>
              </a:solidFill>
              <a:ea typeface="나눔바른고딕" panose="020B0603020101020101"/>
            </a:endParaRPr>
          </a:p>
        </p:txBody>
      </p:sp>
      <p:cxnSp>
        <p:nvCxnSpPr>
          <p:cNvPr id="55" name="직선 화살표 연결선 54">
            <a:extLst>
              <a:ext uri="{FF2B5EF4-FFF2-40B4-BE49-F238E27FC236}">
                <a16:creationId xmlns:a16="http://schemas.microsoft.com/office/drawing/2014/main" id="{BDD3AEDA-EC78-7754-0BC8-E72C7A2DF434}"/>
              </a:ext>
            </a:extLst>
          </p:cNvPr>
          <p:cNvCxnSpPr>
            <a:cxnSpLocks/>
            <a:stCxn id="52" idx="2"/>
            <a:endCxn id="3" idx="0"/>
          </p:cNvCxnSpPr>
          <p:nvPr/>
        </p:nvCxnSpPr>
        <p:spPr>
          <a:xfrm>
            <a:off x="2039089" y="1587528"/>
            <a:ext cx="374" cy="3876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3" name="모서리가 둥근 직사각형 38">
            <a:extLst>
              <a:ext uri="{FF2B5EF4-FFF2-40B4-BE49-F238E27FC236}">
                <a16:creationId xmlns:a16="http://schemas.microsoft.com/office/drawing/2014/main" id="{627C1F69-DE6F-BB16-EA08-98AE9E019450}"/>
              </a:ext>
            </a:extLst>
          </p:cNvPr>
          <p:cNvSpPr/>
          <p:nvPr/>
        </p:nvSpPr>
        <p:spPr>
          <a:xfrm>
            <a:off x="598096" y="3323426"/>
            <a:ext cx="2888003" cy="493512"/>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ServletInvocableHandlerMethod</a:t>
            </a:r>
            <a:endParaRPr lang="en-US" altLang="ko-KR" sz="1400">
              <a:solidFill>
                <a:schemeClr val="bg1"/>
              </a:solidFill>
              <a:effectLst/>
            </a:endParaRPr>
          </a:p>
        </p:txBody>
      </p:sp>
      <p:cxnSp>
        <p:nvCxnSpPr>
          <p:cNvPr id="68" name="직선 화살표 연결선 67">
            <a:extLst>
              <a:ext uri="{FF2B5EF4-FFF2-40B4-BE49-F238E27FC236}">
                <a16:creationId xmlns:a16="http://schemas.microsoft.com/office/drawing/2014/main" id="{DC0F4393-C5C2-D650-1287-A2122D09F125}"/>
              </a:ext>
            </a:extLst>
          </p:cNvPr>
          <p:cNvCxnSpPr>
            <a:cxnSpLocks/>
            <a:stCxn id="3" idx="2"/>
            <a:endCxn id="63" idx="0"/>
          </p:cNvCxnSpPr>
          <p:nvPr/>
        </p:nvCxnSpPr>
        <p:spPr>
          <a:xfrm>
            <a:off x="2039463" y="2468640"/>
            <a:ext cx="2635" cy="85478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E55A57AB-E9E2-16B8-DA7A-1C3395E07CEB}"/>
              </a:ext>
            </a:extLst>
          </p:cNvPr>
          <p:cNvSpPr txBox="1"/>
          <p:nvPr/>
        </p:nvSpPr>
        <p:spPr>
          <a:xfrm>
            <a:off x="7459329" y="5101296"/>
            <a:ext cx="1062158" cy="261610"/>
          </a:xfrm>
          <a:prstGeom prst="rect">
            <a:avLst/>
          </a:prstGeom>
          <a:noFill/>
          <a:ln>
            <a:noFill/>
            <a:prstDash val="sysDash"/>
          </a:ln>
        </p:spPr>
        <p:style>
          <a:lnRef idx="2">
            <a:schemeClr val="dk1"/>
          </a:lnRef>
          <a:fillRef idx="1">
            <a:schemeClr val="lt1"/>
          </a:fillRef>
          <a:effectRef idx="0">
            <a:schemeClr val="dk1"/>
          </a:effectRef>
          <a:fontRef idx="minor">
            <a:schemeClr val="dk1"/>
          </a:fontRef>
        </p:style>
        <p:txBody>
          <a:bodyPr wrap="square">
            <a:spAutoFit/>
          </a:bodyPr>
          <a:lstStyle/>
          <a:p>
            <a:pPr algn="ctr"/>
            <a:r>
              <a:rPr lang="en-US" altLang="ko-KR" sz="1100">
                <a:solidFill>
                  <a:schemeClr val="tx1"/>
                </a:solidFill>
                <a:effectLst/>
              </a:rPr>
              <a:t>Invoke(args)</a:t>
            </a:r>
            <a:endParaRPr lang="ko-KR" altLang="en-US" sz="1100"/>
          </a:p>
        </p:txBody>
      </p:sp>
      <p:sp>
        <p:nvSpPr>
          <p:cNvPr id="21" name="모서리가 둥근 직사각형 38">
            <a:extLst>
              <a:ext uri="{FF2B5EF4-FFF2-40B4-BE49-F238E27FC236}">
                <a16:creationId xmlns:a16="http://schemas.microsoft.com/office/drawing/2014/main" id="{3611F718-940B-96DB-CBD4-B336C63CCE43}"/>
              </a:ext>
            </a:extLst>
          </p:cNvPr>
          <p:cNvSpPr/>
          <p:nvPr/>
        </p:nvSpPr>
        <p:spPr>
          <a:xfrm>
            <a:off x="1125409" y="4795969"/>
            <a:ext cx="1830718" cy="338554"/>
          </a:xfrm>
          <a:prstGeom prst="roundRect">
            <a:avLst>
              <a:gd name="adj" fmla="val 6321"/>
            </a:avLst>
          </a:prstGeom>
          <a:solidFill>
            <a:schemeClr val="accent5">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spcBef>
                <a:spcPts val="400"/>
              </a:spcBef>
            </a:pPr>
            <a:r>
              <a:rPr lang="en-US" altLang="ko-KR" sz="1400"/>
              <a:t>MethodParameter 0</a:t>
            </a:r>
            <a:endParaRPr lang="en-US" altLang="ko-KR" sz="1400">
              <a:solidFill>
                <a:schemeClr val="tx1"/>
              </a:solidFill>
              <a:latin typeface="+mj-lt"/>
              <a:ea typeface="나눔바른고딕" panose="020B0603020101020101"/>
            </a:endParaRPr>
          </a:p>
        </p:txBody>
      </p:sp>
      <p:sp>
        <p:nvSpPr>
          <p:cNvPr id="23" name="모서리가 둥근 직사각형 38">
            <a:extLst>
              <a:ext uri="{FF2B5EF4-FFF2-40B4-BE49-F238E27FC236}">
                <a16:creationId xmlns:a16="http://schemas.microsoft.com/office/drawing/2014/main" id="{C95E62A3-3C55-6908-062D-1893A13C80B7}"/>
              </a:ext>
            </a:extLst>
          </p:cNvPr>
          <p:cNvSpPr/>
          <p:nvPr/>
        </p:nvSpPr>
        <p:spPr>
          <a:xfrm>
            <a:off x="1123730" y="5204705"/>
            <a:ext cx="1830718" cy="338554"/>
          </a:xfrm>
          <a:prstGeom prst="roundRect">
            <a:avLst>
              <a:gd name="adj" fmla="val 6321"/>
            </a:avLst>
          </a:prstGeom>
          <a:solidFill>
            <a:schemeClr val="accent5">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spcBef>
                <a:spcPts val="400"/>
              </a:spcBef>
            </a:pPr>
            <a:r>
              <a:rPr lang="en-US" altLang="ko-KR" sz="1400"/>
              <a:t>MethodParameter 1</a:t>
            </a:r>
            <a:endParaRPr lang="en-US" altLang="ko-KR" sz="1400">
              <a:solidFill>
                <a:schemeClr val="tx1"/>
              </a:solidFill>
              <a:latin typeface="+mj-lt"/>
              <a:ea typeface="나눔바른고딕" panose="020B0603020101020101"/>
            </a:endParaRPr>
          </a:p>
        </p:txBody>
      </p:sp>
      <p:sp>
        <p:nvSpPr>
          <p:cNvPr id="24" name="모서리가 둥근 직사각형 38">
            <a:extLst>
              <a:ext uri="{FF2B5EF4-FFF2-40B4-BE49-F238E27FC236}">
                <a16:creationId xmlns:a16="http://schemas.microsoft.com/office/drawing/2014/main" id="{0034511F-82FF-0C10-FEF3-EE40FA6C5BF2}"/>
              </a:ext>
            </a:extLst>
          </p:cNvPr>
          <p:cNvSpPr/>
          <p:nvPr/>
        </p:nvSpPr>
        <p:spPr>
          <a:xfrm>
            <a:off x="1123730" y="5613441"/>
            <a:ext cx="1830718" cy="338554"/>
          </a:xfrm>
          <a:prstGeom prst="roundRect">
            <a:avLst>
              <a:gd name="adj" fmla="val 6321"/>
            </a:avLst>
          </a:prstGeom>
          <a:solidFill>
            <a:schemeClr val="accent5">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spcBef>
                <a:spcPts val="400"/>
              </a:spcBef>
            </a:pPr>
            <a:r>
              <a:rPr lang="en-US" altLang="ko-KR" sz="1400"/>
              <a:t>MethodParameter 2</a:t>
            </a:r>
            <a:endParaRPr lang="en-US" altLang="ko-KR" sz="1400">
              <a:solidFill>
                <a:schemeClr val="tx1"/>
              </a:solidFill>
              <a:latin typeface="+mj-lt"/>
              <a:ea typeface="나눔바른고딕" panose="020B0603020101020101"/>
            </a:endParaRPr>
          </a:p>
        </p:txBody>
      </p:sp>
      <p:sp>
        <p:nvSpPr>
          <p:cNvPr id="60" name="모서리가 둥근 직사각형 38">
            <a:extLst>
              <a:ext uri="{FF2B5EF4-FFF2-40B4-BE49-F238E27FC236}">
                <a16:creationId xmlns:a16="http://schemas.microsoft.com/office/drawing/2014/main" id="{927EEBF3-0701-4CFF-4470-A2F35DAEF600}"/>
              </a:ext>
            </a:extLst>
          </p:cNvPr>
          <p:cNvSpPr/>
          <p:nvPr/>
        </p:nvSpPr>
        <p:spPr>
          <a:xfrm>
            <a:off x="3458377" y="4795969"/>
            <a:ext cx="2475447" cy="338554"/>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a typeface="나눔바른고딕" panose="020B0603020101020101"/>
              </a:rPr>
              <a:t>MethodArgumentResolver</a:t>
            </a:r>
            <a:endParaRPr lang="en-US" altLang="ko-KR" sz="1400">
              <a:solidFill>
                <a:schemeClr val="tx1"/>
              </a:solidFill>
              <a:effectLst/>
            </a:endParaRPr>
          </a:p>
        </p:txBody>
      </p:sp>
      <p:cxnSp>
        <p:nvCxnSpPr>
          <p:cNvPr id="61" name="직선 화살표 연결선 60">
            <a:extLst>
              <a:ext uri="{FF2B5EF4-FFF2-40B4-BE49-F238E27FC236}">
                <a16:creationId xmlns:a16="http://schemas.microsoft.com/office/drawing/2014/main" id="{4688ACF3-0B67-7EEE-A0FC-F6E1D7589906}"/>
              </a:ext>
            </a:extLst>
          </p:cNvPr>
          <p:cNvCxnSpPr>
            <a:cxnSpLocks/>
            <a:stCxn id="21" idx="3"/>
            <a:endCxn id="60" idx="1"/>
          </p:cNvCxnSpPr>
          <p:nvPr/>
        </p:nvCxnSpPr>
        <p:spPr>
          <a:xfrm>
            <a:off x="2956127" y="4965246"/>
            <a:ext cx="50225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6" name="모서리가 둥근 직사각형 38">
            <a:extLst>
              <a:ext uri="{FF2B5EF4-FFF2-40B4-BE49-F238E27FC236}">
                <a16:creationId xmlns:a16="http://schemas.microsoft.com/office/drawing/2014/main" id="{76056294-BB63-B05A-7C51-E67A8C016057}"/>
              </a:ext>
            </a:extLst>
          </p:cNvPr>
          <p:cNvSpPr/>
          <p:nvPr/>
        </p:nvSpPr>
        <p:spPr>
          <a:xfrm>
            <a:off x="3458377" y="5204705"/>
            <a:ext cx="2475447" cy="338554"/>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a typeface="나눔바른고딕" panose="020B0603020101020101"/>
              </a:rPr>
              <a:t>MethodArgumentResolver</a:t>
            </a:r>
            <a:endParaRPr lang="en-US" altLang="ko-KR" sz="1400">
              <a:solidFill>
                <a:schemeClr val="tx1"/>
              </a:solidFill>
              <a:effectLst/>
            </a:endParaRPr>
          </a:p>
        </p:txBody>
      </p:sp>
      <p:sp>
        <p:nvSpPr>
          <p:cNvPr id="67" name="모서리가 둥근 직사각형 38">
            <a:extLst>
              <a:ext uri="{FF2B5EF4-FFF2-40B4-BE49-F238E27FC236}">
                <a16:creationId xmlns:a16="http://schemas.microsoft.com/office/drawing/2014/main" id="{A2DE2D83-3C1B-A425-B610-5890032583AD}"/>
              </a:ext>
            </a:extLst>
          </p:cNvPr>
          <p:cNvSpPr/>
          <p:nvPr/>
        </p:nvSpPr>
        <p:spPr>
          <a:xfrm>
            <a:off x="3458377" y="5613441"/>
            <a:ext cx="2475447" cy="338554"/>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a typeface="나눔바른고딕" panose="020B0603020101020101"/>
              </a:rPr>
              <a:t>MethodArgumentResolver</a:t>
            </a:r>
            <a:endParaRPr lang="en-US" altLang="ko-KR" sz="1400">
              <a:solidFill>
                <a:schemeClr val="tx1"/>
              </a:solidFill>
              <a:effectLst/>
            </a:endParaRPr>
          </a:p>
        </p:txBody>
      </p:sp>
      <p:cxnSp>
        <p:nvCxnSpPr>
          <p:cNvPr id="69" name="직선 화살표 연결선 68">
            <a:extLst>
              <a:ext uri="{FF2B5EF4-FFF2-40B4-BE49-F238E27FC236}">
                <a16:creationId xmlns:a16="http://schemas.microsoft.com/office/drawing/2014/main" id="{2730F552-DD65-A701-EBB0-975D0F4EE5C2}"/>
              </a:ext>
            </a:extLst>
          </p:cNvPr>
          <p:cNvCxnSpPr>
            <a:cxnSpLocks/>
            <a:stCxn id="23" idx="3"/>
            <a:endCxn id="66" idx="1"/>
          </p:cNvCxnSpPr>
          <p:nvPr/>
        </p:nvCxnSpPr>
        <p:spPr>
          <a:xfrm>
            <a:off x="2954448" y="5373982"/>
            <a:ext cx="50392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3" name="직선 화살표 연결선 72">
            <a:extLst>
              <a:ext uri="{FF2B5EF4-FFF2-40B4-BE49-F238E27FC236}">
                <a16:creationId xmlns:a16="http://schemas.microsoft.com/office/drawing/2014/main" id="{44F7B9E4-9D65-BB97-98EC-7C8599BB9E2C}"/>
              </a:ext>
            </a:extLst>
          </p:cNvPr>
          <p:cNvCxnSpPr>
            <a:cxnSpLocks/>
            <a:stCxn id="24" idx="3"/>
            <a:endCxn id="67" idx="1"/>
          </p:cNvCxnSpPr>
          <p:nvPr/>
        </p:nvCxnSpPr>
        <p:spPr>
          <a:xfrm>
            <a:off x="2954448" y="5782718"/>
            <a:ext cx="50392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9" name="TextBox 108">
            <a:extLst>
              <a:ext uri="{FF2B5EF4-FFF2-40B4-BE49-F238E27FC236}">
                <a16:creationId xmlns:a16="http://schemas.microsoft.com/office/drawing/2014/main" id="{C5629ED0-7873-470C-E0EB-FB46BD76E3EE}"/>
              </a:ext>
            </a:extLst>
          </p:cNvPr>
          <p:cNvSpPr txBox="1"/>
          <p:nvPr/>
        </p:nvSpPr>
        <p:spPr>
          <a:xfrm>
            <a:off x="2056466" y="3905266"/>
            <a:ext cx="1742609" cy="302262"/>
          </a:xfrm>
          <a:prstGeom prst="rect">
            <a:avLst/>
          </a:prstGeom>
          <a:noFill/>
        </p:spPr>
        <p:txBody>
          <a:bodyPr wrap="square">
            <a:spAutoFit/>
          </a:bodyPr>
          <a:lstStyle/>
          <a:p>
            <a:pPr>
              <a:lnSpc>
                <a:spcPct val="150000"/>
              </a:lnSpc>
            </a:pPr>
            <a:r>
              <a:rPr lang="en-US" altLang="ko-KR" sz="1100">
                <a:latin typeface="나눔고딕" panose="020D0604000000000000" pitchFamily="50" charset="-127"/>
                <a:ea typeface="나눔바른고딕" panose="020B0603020101020101"/>
              </a:rPr>
              <a:t>invokeForRequest()</a:t>
            </a:r>
            <a:endParaRPr lang="ko-KR" altLang="en-US" sz="1100">
              <a:latin typeface="나눔고딕" panose="020D0604000000000000" pitchFamily="50" charset="-127"/>
              <a:ea typeface="나눔바른고딕" panose="020B0603020101020101"/>
            </a:endParaRPr>
          </a:p>
        </p:txBody>
      </p:sp>
      <p:sp>
        <p:nvSpPr>
          <p:cNvPr id="110" name="모서리가 둥근 직사각형 14">
            <a:extLst>
              <a:ext uri="{FF2B5EF4-FFF2-40B4-BE49-F238E27FC236}">
                <a16:creationId xmlns:a16="http://schemas.microsoft.com/office/drawing/2014/main" id="{C955AF52-7C05-9626-B59B-68042E3F6009}"/>
              </a:ext>
            </a:extLst>
          </p:cNvPr>
          <p:cNvSpPr/>
          <p:nvPr/>
        </p:nvSpPr>
        <p:spPr>
          <a:xfrm>
            <a:off x="2123457" y="2725441"/>
            <a:ext cx="1608628" cy="331500"/>
          </a:xfrm>
          <a:prstGeom prst="roundRect">
            <a:avLst>
              <a:gd name="adj" fmla="val 8875"/>
            </a:avLst>
          </a:prstGeom>
          <a:solidFill>
            <a:schemeClr val="accent4">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t>AnnotatedMethod</a:t>
            </a:r>
            <a:endParaRPr lang="en-US" altLang="ko-KR" sz="1200">
              <a:solidFill>
                <a:schemeClr val="tx1"/>
              </a:solidFill>
              <a:latin typeface="+mj-lt"/>
              <a:ea typeface="나눔바른고딕" panose="020B0603020101020101"/>
            </a:endParaRPr>
          </a:p>
        </p:txBody>
      </p:sp>
      <p:sp>
        <p:nvSpPr>
          <p:cNvPr id="113" name="TextBox 112">
            <a:extLst>
              <a:ext uri="{FF2B5EF4-FFF2-40B4-BE49-F238E27FC236}">
                <a16:creationId xmlns:a16="http://schemas.microsoft.com/office/drawing/2014/main" id="{69AD9E89-930E-9FE9-314A-90E26FDA66AA}"/>
              </a:ext>
            </a:extLst>
          </p:cNvPr>
          <p:cNvSpPr txBox="1"/>
          <p:nvPr/>
        </p:nvSpPr>
        <p:spPr>
          <a:xfrm>
            <a:off x="1034231" y="4446372"/>
            <a:ext cx="2009713" cy="307777"/>
          </a:xfrm>
          <a:prstGeom prst="rect">
            <a:avLst/>
          </a:prstGeom>
          <a:noFill/>
        </p:spPr>
        <p:txBody>
          <a:bodyPr wrap="square">
            <a:spAutoFit/>
          </a:bodyPr>
          <a:lstStyle/>
          <a:p>
            <a:pPr algn="ctr"/>
            <a:r>
              <a:rPr lang="en-US" altLang="ko-KR" sz="1400"/>
              <a:t>MethodParameters</a:t>
            </a:r>
            <a:endParaRPr lang="ko-KR" altLang="en-US" sz="1400"/>
          </a:p>
        </p:txBody>
      </p:sp>
      <p:sp>
        <p:nvSpPr>
          <p:cNvPr id="118" name="모서리가 둥근 직사각형 38">
            <a:extLst>
              <a:ext uri="{FF2B5EF4-FFF2-40B4-BE49-F238E27FC236}">
                <a16:creationId xmlns:a16="http://schemas.microsoft.com/office/drawing/2014/main" id="{D77CE6D5-E6C9-F264-5330-48D92674F2D8}"/>
              </a:ext>
            </a:extLst>
          </p:cNvPr>
          <p:cNvSpPr/>
          <p:nvPr/>
        </p:nvSpPr>
        <p:spPr>
          <a:xfrm>
            <a:off x="6276474" y="4795969"/>
            <a:ext cx="840205" cy="338554"/>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a typeface="나눔바른고딕" panose="020B0603020101020101"/>
              </a:rPr>
              <a:t>args[0]</a:t>
            </a:r>
            <a:endParaRPr lang="en-US" altLang="ko-KR" sz="1400">
              <a:solidFill>
                <a:schemeClr val="tx1"/>
              </a:solidFill>
              <a:effectLst/>
            </a:endParaRPr>
          </a:p>
        </p:txBody>
      </p:sp>
      <p:sp>
        <p:nvSpPr>
          <p:cNvPr id="119" name="모서리가 둥근 직사각형 38">
            <a:extLst>
              <a:ext uri="{FF2B5EF4-FFF2-40B4-BE49-F238E27FC236}">
                <a16:creationId xmlns:a16="http://schemas.microsoft.com/office/drawing/2014/main" id="{EC43D706-CAE2-548B-CB12-2869424ACB44}"/>
              </a:ext>
            </a:extLst>
          </p:cNvPr>
          <p:cNvSpPr/>
          <p:nvPr/>
        </p:nvSpPr>
        <p:spPr>
          <a:xfrm>
            <a:off x="6276474" y="5204705"/>
            <a:ext cx="840205" cy="338554"/>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a typeface="나눔바른고딕" panose="020B0603020101020101"/>
              </a:rPr>
              <a:t>args[1]</a:t>
            </a:r>
            <a:endParaRPr lang="en-US" altLang="ko-KR" sz="1400">
              <a:solidFill>
                <a:schemeClr val="tx1"/>
              </a:solidFill>
              <a:effectLst/>
            </a:endParaRPr>
          </a:p>
        </p:txBody>
      </p:sp>
      <p:sp>
        <p:nvSpPr>
          <p:cNvPr id="120" name="모서리가 둥근 직사각형 38">
            <a:extLst>
              <a:ext uri="{FF2B5EF4-FFF2-40B4-BE49-F238E27FC236}">
                <a16:creationId xmlns:a16="http://schemas.microsoft.com/office/drawing/2014/main" id="{76F1BA62-582E-F51C-941A-0F30CE1C090B}"/>
              </a:ext>
            </a:extLst>
          </p:cNvPr>
          <p:cNvSpPr/>
          <p:nvPr/>
        </p:nvSpPr>
        <p:spPr>
          <a:xfrm>
            <a:off x="6276473" y="5613441"/>
            <a:ext cx="840205" cy="338554"/>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a typeface="나눔바른고딕" panose="020B0603020101020101"/>
              </a:rPr>
              <a:t>args[2]</a:t>
            </a:r>
            <a:endParaRPr lang="en-US" altLang="ko-KR" sz="1400">
              <a:solidFill>
                <a:schemeClr val="tx1"/>
              </a:solidFill>
              <a:effectLst/>
            </a:endParaRPr>
          </a:p>
        </p:txBody>
      </p:sp>
      <p:cxnSp>
        <p:nvCxnSpPr>
          <p:cNvPr id="121" name="직선 화살표 연결선 120">
            <a:extLst>
              <a:ext uri="{FF2B5EF4-FFF2-40B4-BE49-F238E27FC236}">
                <a16:creationId xmlns:a16="http://schemas.microsoft.com/office/drawing/2014/main" id="{F4435D97-D981-1C23-9B5A-769F96A3345A}"/>
              </a:ext>
            </a:extLst>
          </p:cNvPr>
          <p:cNvCxnSpPr>
            <a:cxnSpLocks/>
            <a:stCxn id="60" idx="3"/>
            <a:endCxn id="118" idx="1"/>
          </p:cNvCxnSpPr>
          <p:nvPr/>
        </p:nvCxnSpPr>
        <p:spPr>
          <a:xfrm>
            <a:off x="5933824" y="4965246"/>
            <a:ext cx="34265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직선 화살표 연결선 124">
            <a:extLst>
              <a:ext uri="{FF2B5EF4-FFF2-40B4-BE49-F238E27FC236}">
                <a16:creationId xmlns:a16="http://schemas.microsoft.com/office/drawing/2014/main" id="{FA8F1FE7-B960-271B-E086-E544AA1D4636}"/>
              </a:ext>
            </a:extLst>
          </p:cNvPr>
          <p:cNvCxnSpPr>
            <a:cxnSpLocks/>
            <a:stCxn id="66" idx="3"/>
            <a:endCxn id="119" idx="1"/>
          </p:cNvCxnSpPr>
          <p:nvPr/>
        </p:nvCxnSpPr>
        <p:spPr>
          <a:xfrm>
            <a:off x="5933824" y="5373982"/>
            <a:ext cx="34265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9" name="직선 화살표 연결선 128">
            <a:extLst>
              <a:ext uri="{FF2B5EF4-FFF2-40B4-BE49-F238E27FC236}">
                <a16:creationId xmlns:a16="http://schemas.microsoft.com/office/drawing/2014/main" id="{070684FD-607A-CC5C-7F03-388F7EC2B9F4}"/>
              </a:ext>
            </a:extLst>
          </p:cNvPr>
          <p:cNvCxnSpPr>
            <a:cxnSpLocks/>
            <a:stCxn id="67" idx="3"/>
            <a:endCxn id="120" idx="1"/>
          </p:cNvCxnSpPr>
          <p:nvPr/>
        </p:nvCxnSpPr>
        <p:spPr>
          <a:xfrm>
            <a:off x="5933824" y="5782718"/>
            <a:ext cx="34264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4" name="모서리가 둥근 직사각형 38">
            <a:extLst>
              <a:ext uri="{FF2B5EF4-FFF2-40B4-BE49-F238E27FC236}">
                <a16:creationId xmlns:a16="http://schemas.microsoft.com/office/drawing/2014/main" id="{3DBEA9FD-29F5-5801-4E5E-F3F9E78B5C76}"/>
              </a:ext>
            </a:extLst>
          </p:cNvPr>
          <p:cNvSpPr/>
          <p:nvPr/>
        </p:nvSpPr>
        <p:spPr>
          <a:xfrm>
            <a:off x="8741575" y="5127226"/>
            <a:ext cx="2009713"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Method(args, bean)</a:t>
            </a:r>
            <a:endParaRPr lang="en-US" altLang="ko-KR" sz="1400">
              <a:solidFill>
                <a:schemeClr val="tx1"/>
              </a:solidFill>
              <a:effectLst/>
            </a:endParaRPr>
          </a:p>
        </p:txBody>
      </p:sp>
      <p:cxnSp>
        <p:nvCxnSpPr>
          <p:cNvPr id="146" name="직선 화살표 연결선 145">
            <a:extLst>
              <a:ext uri="{FF2B5EF4-FFF2-40B4-BE49-F238E27FC236}">
                <a16:creationId xmlns:a16="http://schemas.microsoft.com/office/drawing/2014/main" id="{62FF84C6-03CE-E17E-AE39-68CFD8872FA2}"/>
              </a:ext>
            </a:extLst>
          </p:cNvPr>
          <p:cNvCxnSpPr>
            <a:cxnSpLocks/>
            <a:stCxn id="119" idx="3"/>
            <a:endCxn id="144" idx="1"/>
          </p:cNvCxnSpPr>
          <p:nvPr/>
        </p:nvCxnSpPr>
        <p:spPr>
          <a:xfrm>
            <a:off x="7116679" y="5373982"/>
            <a:ext cx="162489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8" name="연결선: 꺾임 147">
            <a:extLst>
              <a:ext uri="{FF2B5EF4-FFF2-40B4-BE49-F238E27FC236}">
                <a16:creationId xmlns:a16="http://schemas.microsoft.com/office/drawing/2014/main" id="{157EE817-E92C-4C62-CB29-54A511200831}"/>
              </a:ext>
            </a:extLst>
          </p:cNvPr>
          <p:cNvCxnSpPr>
            <a:cxnSpLocks/>
            <a:stCxn id="118" idx="3"/>
            <a:endCxn id="144" idx="1"/>
          </p:cNvCxnSpPr>
          <p:nvPr/>
        </p:nvCxnSpPr>
        <p:spPr>
          <a:xfrm>
            <a:off x="7116679" y="4965246"/>
            <a:ext cx="1624896" cy="408736"/>
          </a:xfrm>
          <a:prstGeom prst="bentConnector3">
            <a:avLst>
              <a:gd name="adj1" fmla="val 1853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0" name="연결선: 꺾임 149">
            <a:extLst>
              <a:ext uri="{FF2B5EF4-FFF2-40B4-BE49-F238E27FC236}">
                <a16:creationId xmlns:a16="http://schemas.microsoft.com/office/drawing/2014/main" id="{044252BF-4D23-063F-825A-260486A03875}"/>
              </a:ext>
            </a:extLst>
          </p:cNvPr>
          <p:cNvCxnSpPr>
            <a:cxnSpLocks/>
            <a:stCxn id="120" idx="3"/>
            <a:endCxn id="144" idx="1"/>
          </p:cNvCxnSpPr>
          <p:nvPr/>
        </p:nvCxnSpPr>
        <p:spPr>
          <a:xfrm flipV="1">
            <a:off x="7116678" y="5373982"/>
            <a:ext cx="1624897" cy="408736"/>
          </a:xfrm>
          <a:prstGeom prst="bentConnector3">
            <a:avLst>
              <a:gd name="adj1" fmla="val 1853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1" name="모서리가 둥근 직사각형 38">
            <a:extLst>
              <a:ext uri="{FF2B5EF4-FFF2-40B4-BE49-F238E27FC236}">
                <a16:creationId xmlns:a16="http://schemas.microsoft.com/office/drawing/2014/main" id="{E5B75A48-A3A4-F7DD-37FD-DEA72691120D}"/>
              </a:ext>
            </a:extLst>
          </p:cNvPr>
          <p:cNvSpPr/>
          <p:nvPr/>
        </p:nvSpPr>
        <p:spPr>
          <a:xfrm>
            <a:off x="8741575" y="4224020"/>
            <a:ext cx="2009713"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Controller#method</a:t>
            </a:r>
            <a:endParaRPr lang="en-US" altLang="ko-KR" sz="1400">
              <a:solidFill>
                <a:schemeClr val="tx1"/>
              </a:solidFill>
              <a:effectLst/>
            </a:endParaRPr>
          </a:p>
        </p:txBody>
      </p:sp>
      <p:cxnSp>
        <p:nvCxnSpPr>
          <p:cNvPr id="163" name="직선 화살표 연결선 162">
            <a:extLst>
              <a:ext uri="{FF2B5EF4-FFF2-40B4-BE49-F238E27FC236}">
                <a16:creationId xmlns:a16="http://schemas.microsoft.com/office/drawing/2014/main" id="{BB78C354-41A6-927E-4A39-0CD4A8C11F2A}"/>
              </a:ext>
            </a:extLst>
          </p:cNvPr>
          <p:cNvCxnSpPr>
            <a:stCxn id="144" idx="0"/>
            <a:endCxn id="161" idx="2"/>
          </p:cNvCxnSpPr>
          <p:nvPr/>
        </p:nvCxnSpPr>
        <p:spPr>
          <a:xfrm flipV="1">
            <a:off x="9746432" y="4717532"/>
            <a:ext cx="0" cy="40969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5" name="모서리가 둥근 직사각형 38">
            <a:extLst>
              <a:ext uri="{FF2B5EF4-FFF2-40B4-BE49-F238E27FC236}">
                <a16:creationId xmlns:a16="http://schemas.microsoft.com/office/drawing/2014/main" id="{59FD859B-B977-6C3B-10A2-511036241F19}"/>
              </a:ext>
            </a:extLst>
          </p:cNvPr>
          <p:cNvSpPr/>
          <p:nvPr/>
        </p:nvSpPr>
        <p:spPr>
          <a:xfrm>
            <a:off x="8741574" y="3323426"/>
            <a:ext cx="2009713"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returnValue</a:t>
            </a:r>
          </a:p>
        </p:txBody>
      </p:sp>
      <p:cxnSp>
        <p:nvCxnSpPr>
          <p:cNvPr id="166" name="직선 화살표 연결선 165">
            <a:extLst>
              <a:ext uri="{FF2B5EF4-FFF2-40B4-BE49-F238E27FC236}">
                <a16:creationId xmlns:a16="http://schemas.microsoft.com/office/drawing/2014/main" id="{2219CBE8-48F5-9D63-A83B-71B57475FBCD}"/>
              </a:ext>
            </a:extLst>
          </p:cNvPr>
          <p:cNvCxnSpPr>
            <a:cxnSpLocks/>
            <a:stCxn id="161" idx="0"/>
            <a:endCxn id="165" idx="2"/>
          </p:cNvCxnSpPr>
          <p:nvPr/>
        </p:nvCxnSpPr>
        <p:spPr>
          <a:xfrm flipH="1" flipV="1">
            <a:off x="9746431" y="3816938"/>
            <a:ext cx="1" cy="40708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0" name="직선 화살표 연결선 169">
            <a:extLst>
              <a:ext uri="{FF2B5EF4-FFF2-40B4-BE49-F238E27FC236}">
                <a16:creationId xmlns:a16="http://schemas.microsoft.com/office/drawing/2014/main" id="{A8A6DDBC-35FD-6D97-0A1E-D4CC9666E014}"/>
              </a:ext>
            </a:extLst>
          </p:cNvPr>
          <p:cNvCxnSpPr>
            <a:cxnSpLocks/>
            <a:stCxn id="165" idx="1"/>
            <a:endCxn id="172" idx="3"/>
          </p:cNvCxnSpPr>
          <p:nvPr/>
        </p:nvCxnSpPr>
        <p:spPr>
          <a:xfrm flipH="1">
            <a:off x="7336761" y="3570182"/>
            <a:ext cx="140481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2" name="모서리가 둥근 직사각형 38">
            <a:extLst>
              <a:ext uri="{FF2B5EF4-FFF2-40B4-BE49-F238E27FC236}">
                <a16:creationId xmlns:a16="http://schemas.microsoft.com/office/drawing/2014/main" id="{15DF852F-CF45-03CD-5FBB-C8E3DCE0CD89}"/>
              </a:ext>
            </a:extLst>
          </p:cNvPr>
          <p:cNvSpPr/>
          <p:nvPr/>
        </p:nvSpPr>
        <p:spPr>
          <a:xfrm>
            <a:off x="5282338" y="3323426"/>
            <a:ext cx="2054423"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ReturnValueHandlers</a:t>
            </a:r>
            <a:endParaRPr lang="en-US" altLang="ko-KR" sz="1400">
              <a:solidFill>
                <a:schemeClr val="tx1"/>
              </a:solidFill>
              <a:effectLst/>
            </a:endParaRPr>
          </a:p>
        </p:txBody>
      </p:sp>
      <p:cxnSp>
        <p:nvCxnSpPr>
          <p:cNvPr id="180" name="연결선: 꺾임 179">
            <a:extLst>
              <a:ext uri="{FF2B5EF4-FFF2-40B4-BE49-F238E27FC236}">
                <a16:creationId xmlns:a16="http://schemas.microsoft.com/office/drawing/2014/main" id="{817CF01D-C816-8E1A-8E31-D10352D5CD07}"/>
              </a:ext>
            </a:extLst>
          </p:cNvPr>
          <p:cNvCxnSpPr>
            <a:stCxn id="172" idx="0"/>
            <a:endCxn id="3" idx="3"/>
          </p:cNvCxnSpPr>
          <p:nvPr/>
        </p:nvCxnSpPr>
        <p:spPr>
          <a:xfrm rot="16200000" flipV="1">
            <a:off x="4347427" y="1361303"/>
            <a:ext cx="1101542" cy="2822704"/>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1" name="TextBox 180">
            <a:extLst>
              <a:ext uri="{FF2B5EF4-FFF2-40B4-BE49-F238E27FC236}">
                <a16:creationId xmlns:a16="http://schemas.microsoft.com/office/drawing/2014/main" id="{31E91C0E-8599-292F-FB73-38E5955BCCD8}"/>
              </a:ext>
            </a:extLst>
          </p:cNvPr>
          <p:cNvSpPr txBox="1"/>
          <p:nvPr/>
        </p:nvSpPr>
        <p:spPr>
          <a:xfrm>
            <a:off x="3352836" y="4429549"/>
            <a:ext cx="3842047" cy="311624"/>
          </a:xfrm>
          <a:prstGeom prst="rect">
            <a:avLst/>
          </a:prstGeom>
          <a:noFill/>
        </p:spPr>
        <p:txBody>
          <a:bodyPr wrap="square">
            <a:spAutoFit/>
          </a:bodyPr>
          <a:lstStyle/>
          <a:p>
            <a:pPr>
              <a:lnSpc>
                <a:spcPct val="150000"/>
              </a:lnSpc>
            </a:pPr>
            <a:r>
              <a:rPr lang="ko-KR" altLang="en-US" sz="1100">
                <a:latin typeface="나눔고딕" panose="020D0604000000000000" pitchFamily="50" charset="-127"/>
                <a:ea typeface="나눔바른고딕" panose="020B0603020101020101"/>
              </a:rPr>
              <a:t>메서드 파라미터에 선언된 값들을 구해서 </a:t>
            </a:r>
            <a:r>
              <a:rPr lang="en-US" altLang="ko-KR" sz="1100">
                <a:latin typeface="나눔고딕" panose="020D0604000000000000" pitchFamily="50" charset="-127"/>
                <a:ea typeface="나눔바른고딕" panose="020B0603020101020101"/>
              </a:rPr>
              <a:t>args </a:t>
            </a:r>
            <a:r>
              <a:rPr lang="ko-KR" altLang="en-US" sz="1100">
                <a:latin typeface="나눔고딕" panose="020D0604000000000000" pitchFamily="50" charset="-127"/>
                <a:ea typeface="나눔바른고딕" panose="020B0603020101020101"/>
              </a:rPr>
              <a:t>에 담는다</a:t>
            </a:r>
          </a:p>
        </p:txBody>
      </p:sp>
      <p:sp>
        <p:nvSpPr>
          <p:cNvPr id="182" name="TextBox 181">
            <a:extLst>
              <a:ext uri="{FF2B5EF4-FFF2-40B4-BE49-F238E27FC236}">
                <a16:creationId xmlns:a16="http://schemas.microsoft.com/office/drawing/2014/main" id="{ACA38850-3313-4C36-394D-88C65D7ABFE5}"/>
              </a:ext>
            </a:extLst>
          </p:cNvPr>
          <p:cNvSpPr txBox="1"/>
          <p:nvPr/>
        </p:nvSpPr>
        <p:spPr>
          <a:xfrm>
            <a:off x="8968407" y="5652632"/>
            <a:ext cx="1556048" cy="311624"/>
          </a:xfrm>
          <a:prstGeom prst="rect">
            <a:avLst/>
          </a:prstGeom>
          <a:noFill/>
        </p:spPr>
        <p:txBody>
          <a:bodyPr wrap="square">
            <a:spAutoFit/>
          </a:bodyPr>
          <a:lstStyle/>
          <a:p>
            <a:pPr>
              <a:lnSpc>
                <a:spcPct val="150000"/>
              </a:lnSpc>
            </a:pPr>
            <a:r>
              <a:rPr lang="ko-KR" altLang="en-US" sz="1100">
                <a:latin typeface="나눔고딕" panose="020D0604000000000000" pitchFamily="50" charset="-127"/>
                <a:ea typeface="나눔바른고딕" panose="020B0603020101020101"/>
              </a:rPr>
              <a:t>리플렉션 메서드 호출</a:t>
            </a:r>
          </a:p>
        </p:txBody>
      </p:sp>
    </p:spTree>
    <p:extLst>
      <p:ext uri="{BB962C8B-B14F-4D97-AF65-F5344CB8AC3E}">
        <p14:creationId xmlns:p14="http://schemas.microsoft.com/office/powerpoint/2010/main" val="3605225815"/>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27E8BF-A41F-DAAB-4772-AD6D798F00E7}"/>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238632FF-6C89-AC4D-A2F8-6CF844D313C2}"/>
              </a:ext>
            </a:extLst>
          </p:cNvPr>
          <p:cNvSpPr txBox="1"/>
          <p:nvPr/>
        </p:nvSpPr>
        <p:spPr>
          <a:xfrm>
            <a:off x="980662" y="2921169"/>
            <a:ext cx="10230685" cy="1015663"/>
          </a:xfrm>
          <a:prstGeom prst="rect">
            <a:avLst/>
          </a:prstGeom>
          <a:noFill/>
        </p:spPr>
        <p:txBody>
          <a:bodyPr wrap="none" rtlCol="0">
            <a:spAutoFit/>
          </a:bodyPr>
          <a:lstStyle/>
          <a:p>
            <a:pPr algn="ctr"/>
            <a:r>
              <a:rPr lang="ko-KR" altLang="en-US" sz="6000">
                <a:solidFill>
                  <a:schemeClr val="accent1">
                    <a:lumMod val="75000"/>
                  </a:schemeClr>
                </a:solidFill>
                <a:latin typeface="나눔바른고딕" panose="020B0603020101020101" pitchFamily="50" charset="-127"/>
                <a:ea typeface="나눔바른고딕" panose="020B0603020101020101" pitchFamily="50" charset="-127"/>
              </a:rPr>
              <a:t>메서드 파라미터 커스텀 구현</a:t>
            </a:r>
            <a:endParaRPr lang="ko-KR" altLang="en-US" sz="6000">
              <a:solidFill>
                <a:schemeClr val="accent1">
                  <a:lumMod val="75000"/>
                </a:schemeClr>
              </a:solidFill>
              <a:latin typeface="+mj-lt"/>
            </a:endParaRPr>
          </a:p>
        </p:txBody>
      </p:sp>
      <p:sp>
        <p:nvSpPr>
          <p:cNvPr id="3" name="TextBox 2">
            <a:extLst>
              <a:ext uri="{FF2B5EF4-FFF2-40B4-BE49-F238E27FC236}">
                <a16:creationId xmlns:a16="http://schemas.microsoft.com/office/drawing/2014/main" id="{4951DC7C-0CEB-D4A2-3909-3C23EB721F30}"/>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1058374615"/>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FA04D8-4BAF-A41E-8BE4-8216EC0B20AA}"/>
            </a:ext>
          </a:extLst>
        </p:cNvPr>
        <p:cNvGrpSpPr/>
        <p:nvPr/>
      </p:nvGrpSpPr>
      <p:grpSpPr>
        <a:xfrm>
          <a:off x="0" y="0"/>
          <a:ext cx="0" cy="0"/>
          <a:chOff x="0" y="0"/>
          <a:chExt cx="0" cy="0"/>
        </a:xfrm>
      </p:grpSpPr>
      <p:sp>
        <p:nvSpPr>
          <p:cNvPr id="73" name="직사각형 72">
            <a:extLst>
              <a:ext uri="{FF2B5EF4-FFF2-40B4-BE49-F238E27FC236}">
                <a16:creationId xmlns:a16="http://schemas.microsoft.com/office/drawing/2014/main" id="{7056EB99-0C19-B924-41E5-61F1FA311BB6}"/>
              </a:ext>
            </a:extLst>
          </p:cNvPr>
          <p:cNvSpPr/>
          <p:nvPr/>
        </p:nvSpPr>
        <p:spPr>
          <a:xfrm>
            <a:off x="370208" y="627229"/>
            <a:ext cx="7209688"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latin typeface="+mn-ea"/>
              </a:rPr>
              <a:t>스프링 내부 클래스를 활용 및 확장하여 </a:t>
            </a:r>
            <a:r>
              <a:rPr lang="en-US" altLang="ko-KR" sz="1200">
                <a:latin typeface="+mn-ea"/>
              </a:rPr>
              <a:t>HTTP </a:t>
            </a:r>
            <a:r>
              <a:rPr lang="ko-KR" altLang="en-US" sz="1200">
                <a:latin typeface="+mn-ea"/>
              </a:rPr>
              <a:t>요청에 대한 응답 과정을 커스텀하게 구현할 수 있다</a:t>
            </a:r>
            <a:endParaRPr lang="en-US" altLang="ko-KR" sz="1200">
              <a:latin typeface="+mn-ea"/>
            </a:endParaRPr>
          </a:p>
        </p:txBody>
      </p:sp>
      <p:sp>
        <p:nvSpPr>
          <p:cNvPr id="74" name="직사각형 73">
            <a:extLst>
              <a:ext uri="{FF2B5EF4-FFF2-40B4-BE49-F238E27FC236}">
                <a16:creationId xmlns:a16="http://schemas.microsoft.com/office/drawing/2014/main" id="{991B64CF-8E4A-7F21-2105-A58E064BBE33}"/>
              </a:ext>
            </a:extLst>
          </p:cNvPr>
          <p:cNvSpPr/>
          <p:nvPr/>
        </p:nvSpPr>
        <p:spPr>
          <a:xfrm>
            <a:off x="198756" y="202792"/>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sp>
        <p:nvSpPr>
          <p:cNvPr id="2" name="직사각형 1">
            <a:extLst>
              <a:ext uri="{FF2B5EF4-FFF2-40B4-BE49-F238E27FC236}">
                <a16:creationId xmlns:a16="http://schemas.microsoft.com/office/drawing/2014/main" id="{BE4828B5-BA78-9977-AF9C-10C0C4B129CA}"/>
              </a:ext>
            </a:extLst>
          </p:cNvPr>
          <p:cNvSpPr/>
          <p:nvPr/>
        </p:nvSpPr>
        <p:spPr>
          <a:xfrm>
            <a:off x="198756" y="1347395"/>
            <a:ext cx="225254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주요 클래스 이해</a:t>
            </a:r>
          </a:p>
        </p:txBody>
      </p:sp>
      <p:sp>
        <p:nvSpPr>
          <p:cNvPr id="3" name="모서리가 둥근 직사각형 38">
            <a:extLst>
              <a:ext uri="{FF2B5EF4-FFF2-40B4-BE49-F238E27FC236}">
                <a16:creationId xmlns:a16="http://schemas.microsoft.com/office/drawing/2014/main" id="{0A2376E6-2415-F2F5-4A59-8E0393367FE2}"/>
              </a:ext>
            </a:extLst>
          </p:cNvPr>
          <p:cNvSpPr/>
          <p:nvPr/>
        </p:nvSpPr>
        <p:spPr>
          <a:xfrm>
            <a:off x="523813" y="2001607"/>
            <a:ext cx="3645130" cy="641472"/>
          </a:xfrm>
          <a:prstGeom prst="roundRect">
            <a:avLst>
              <a:gd name="adj" fmla="val 9563"/>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lnSpc>
                <a:spcPct val="150000"/>
              </a:lnSpc>
              <a:spcBef>
                <a:spcPts val="400"/>
              </a:spcBef>
            </a:pPr>
            <a:r>
              <a:rPr lang="en-US" altLang="ko-KR" sz="1400">
                <a:solidFill>
                  <a:schemeClr val="tx1"/>
                </a:solidFill>
              </a:rPr>
              <a:t>DispatcherController</a:t>
            </a:r>
          </a:p>
        </p:txBody>
      </p:sp>
      <p:sp>
        <p:nvSpPr>
          <p:cNvPr id="6" name="모서리가 둥근 직사각형 38">
            <a:extLst>
              <a:ext uri="{FF2B5EF4-FFF2-40B4-BE49-F238E27FC236}">
                <a16:creationId xmlns:a16="http://schemas.microsoft.com/office/drawing/2014/main" id="{C7BEE1EB-1DDA-FFAF-DF4F-4F0C2F2FDF2E}"/>
              </a:ext>
            </a:extLst>
          </p:cNvPr>
          <p:cNvSpPr/>
          <p:nvPr/>
        </p:nvSpPr>
        <p:spPr>
          <a:xfrm>
            <a:off x="523813" y="2774240"/>
            <a:ext cx="3645130" cy="641472"/>
          </a:xfrm>
          <a:prstGeom prst="roundRect">
            <a:avLst>
              <a:gd name="adj" fmla="val 9563"/>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lnSpc>
                <a:spcPct val="150000"/>
              </a:lnSpc>
              <a:spcBef>
                <a:spcPts val="400"/>
              </a:spcBef>
            </a:pPr>
            <a:r>
              <a:rPr lang="en-US" altLang="ko-KR" sz="1400">
                <a:solidFill>
                  <a:schemeClr val="tx1"/>
                </a:solidFill>
              </a:rPr>
              <a:t>MethodExtractor</a:t>
            </a:r>
          </a:p>
        </p:txBody>
      </p:sp>
      <p:sp>
        <p:nvSpPr>
          <p:cNvPr id="7" name="모서리가 둥근 직사각형 38">
            <a:extLst>
              <a:ext uri="{FF2B5EF4-FFF2-40B4-BE49-F238E27FC236}">
                <a16:creationId xmlns:a16="http://schemas.microsoft.com/office/drawing/2014/main" id="{874AE995-8F9D-ED24-AB1D-E7635156784A}"/>
              </a:ext>
            </a:extLst>
          </p:cNvPr>
          <p:cNvSpPr/>
          <p:nvPr/>
        </p:nvSpPr>
        <p:spPr>
          <a:xfrm>
            <a:off x="523813" y="3546873"/>
            <a:ext cx="3645130" cy="641472"/>
          </a:xfrm>
          <a:prstGeom prst="roundRect">
            <a:avLst>
              <a:gd name="adj" fmla="val 9563"/>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lnSpc>
                <a:spcPct val="150000"/>
              </a:lnSpc>
              <a:spcBef>
                <a:spcPts val="400"/>
              </a:spcBef>
            </a:pPr>
            <a:r>
              <a:rPr lang="en-US" altLang="ko-KR" sz="1400">
                <a:solidFill>
                  <a:schemeClr val="tx1"/>
                </a:solidFill>
              </a:rPr>
              <a:t>DynamicMethodInvoker</a:t>
            </a:r>
          </a:p>
        </p:txBody>
      </p:sp>
      <p:sp>
        <p:nvSpPr>
          <p:cNvPr id="8" name="모서리가 둥근 직사각형 38">
            <a:extLst>
              <a:ext uri="{FF2B5EF4-FFF2-40B4-BE49-F238E27FC236}">
                <a16:creationId xmlns:a16="http://schemas.microsoft.com/office/drawing/2014/main" id="{D6002976-59BA-FC2A-0650-AD5369A92EF8}"/>
              </a:ext>
            </a:extLst>
          </p:cNvPr>
          <p:cNvSpPr/>
          <p:nvPr/>
        </p:nvSpPr>
        <p:spPr>
          <a:xfrm>
            <a:off x="523813" y="4319506"/>
            <a:ext cx="3645130" cy="641472"/>
          </a:xfrm>
          <a:prstGeom prst="roundRect">
            <a:avLst>
              <a:gd name="adj" fmla="val 9563"/>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lnSpc>
                <a:spcPct val="150000"/>
              </a:lnSpc>
              <a:spcBef>
                <a:spcPts val="400"/>
              </a:spcBef>
            </a:pPr>
            <a:r>
              <a:rPr lang="en-US" altLang="ko-KR" sz="1400">
                <a:solidFill>
                  <a:schemeClr val="tx1"/>
                </a:solidFill>
              </a:rPr>
              <a:t>CustomHandlerMethodArgumentResolver</a:t>
            </a:r>
          </a:p>
        </p:txBody>
      </p:sp>
      <p:sp>
        <p:nvSpPr>
          <p:cNvPr id="10" name="직사각형 9">
            <a:extLst>
              <a:ext uri="{FF2B5EF4-FFF2-40B4-BE49-F238E27FC236}">
                <a16:creationId xmlns:a16="http://schemas.microsoft.com/office/drawing/2014/main" id="{CD0DDE30-DA60-68F9-4B5D-17BAC2146601}"/>
              </a:ext>
            </a:extLst>
          </p:cNvPr>
          <p:cNvSpPr/>
          <p:nvPr/>
        </p:nvSpPr>
        <p:spPr>
          <a:xfrm>
            <a:off x="4293507" y="2155534"/>
            <a:ext cx="5403946" cy="333617"/>
          </a:xfrm>
          <a:prstGeom prst="rect">
            <a:avLst/>
          </a:prstGeom>
        </p:spPr>
        <p:txBody>
          <a:bodyPr wrap="square">
            <a:spAutoFit/>
          </a:bodyPr>
          <a:lstStyle/>
          <a:p>
            <a:pPr>
              <a:lnSpc>
                <a:spcPct val="150000"/>
              </a:lnSpc>
            </a:pPr>
            <a:r>
              <a:rPr lang="ko-KR" altLang="en-US" sz="1200">
                <a:latin typeface="나눔바른고딕" panose="020B0603020101020101" pitchFamily="50" charset="-127"/>
                <a:ea typeface="나눔바른고딕" panose="020B0603020101020101" pitchFamily="50" charset="-127"/>
              </a:rPr>
              <a:t>클라이언트의 요청을 받아 동적으로 메서드를 호출할 수 있도록 제어한다</a:t>
            </a:r>
            <a:endParaRPr lang="en-US" altLang="ko-KR" sz="1200">
              <a:latin typeface="+mn-ea"/>
            </a:endParaRPr>
          </a:p>
        </p:txBody>
      </p:sp>
      <p:sp>
        <p:nvSpPr>
          <p:cNvPr id="4" name="모서리가 둥근 직사각형 38">
            <a:extLst>
              <a:ext uri="{FF2B5EF4-FFF2-40B4-BE49-F238E27FC236}">
                <a16:creationId xmlns:a16="http://schemas.microsoft.com/office/drawing/2014/main" id="{07B56690-DDCA-7CB3-BF3E-D053BB76A447}"/>
              </a:ext>
            </a:extLst>
          </p:cNvPr>
          <p:cNvSpPr/>
          <p:nvPr/>
        </p:nvSpPr>
        <p:spPr>
          <a:xfrm>
            <a:off x="523813" y="5092139"/>
            <a:ext cx="3645130" cy="641472"/>
          </a:xfrm>
          <a:prstGeom prst="roundRect">
            <a:avLst>
              <a:gd name="adj" fmla="val 9563"/>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lnSpc>
                <a:spcPct val="150000"/>
              </a:lnSpc>
              <a:spcBef>
                <a:spcPts val="400"/>
              </a:spcBef>
            </a:pPr>
            <a:r>
              <a:rPr lang="en-US" altLang="ko-KR" sz="1400">
                <a:solidFill>
                  <a:schemeClr val="tx1"/>
                </a:solidFill>
              </a:rPr>
              <a:t>@CustomAnnotion</a:t>
            </a:r>
          </a:p>
        </p:txBody>
      </p:sp>
      <p:sp>
        <p:nvSpPr>
          <p:cNvPr id="5" name="직사각형 4">
            <a:extLst>
              <a:ext uri="{FF2B5EF4-FFF2-40B4-BE49-F238E27FC236}">
                <a16:creationId xmlns:a16="http://schemas.microsoft.com/office/drawing/2014/main" id="{9C7F37CB-F8F8-81AC-2C76-2151ED1CF7A3}"/>
              </a:ext>
            </a:extLst>
          </p:cNvPr>
          <p:cNvSpPr/>
          <p:nvPr/>
        </p:nvSpPr>
        <p:spPr>
          <a:xfrm>
            <a:off x="4293505" y="2966645"/>
            <a:ext cx="4627909" cy="333617"/>
          </a:xfrm>
          <a:prstGeom prst="rect">
            <a:avLst/>
          </a:prstGeom>
          <a:solidFill>
            <a:schemeClr val="bg1"/>
          </a:solidFill>
        </p:spPr>
        <p:txBody>
          <a:bodyPr wrap="square">
            <a:spAutoFit/>
          </a:bodyPr>
          <a:lstStyle/>
          <a:p>
            <a:pPr>
              <a:lnSpc>
                <a:spcPct val="150000"/>
              </a:lnSpc>
            </a:pPr>
            <a:r>
              <a:rPr lang="ko-KR" altLang="en-US" sz="1200"/>
              <a:t>커스텀 어노테이션이 적용된 메서드들의 리스트를 추출한다</a:t>
            </a:r>
            <a:endParaRPr lang="en-US" altLang="ko-KR" sz="1200">
              <a:latin typeface="+mn-ea"/>
            </a:endParaRPr>
          </a:p>
        </p:txBody>
      </p:sp>
      <p:sp>
        <p:nvSpPr>
          <p:cNvPr id="9" name="직사각형 8">
            <a:extLst>
              <a:ext uri="{FF2B5EF4-FFF2-40B4-BE49-F238E27FC236}">
                <a16:creationId xmlns:a16="http://schemas.microsoft.com/office/drawing/2014/main" id="{B4C8C6B1-C3D1-C2B7-94F2-BA1ACED6F674}"/>
              </a:ext>
            </a:extLst>
          </p:cNvPr>
          <p:cNvSpPr/>
          <p:nvPr/>
        </p:nvSpPr>
        <p:spPr>
          <a:xfrm>
            <a:off x="4293506" y="3708819"/>
            <a:ext cx="4627909" cy="333617"/>
          </a:xfrm>
          <a:prstGeom prst="rect">
            <a:avLst/>
          </a:prstGeom>
          <a:solidFill>
            <a:schemeClr val="bg1"/>
          </a:solidFill>
        </p:spPr>
        <p:txBody>
          <a:bodyPr wrap="square">
            <a:spAutoFit/>
          </a:bodyPr>
          <a:lstStyle/>
          <a:p>
            <a:pPr>
              <a:lnSpc>
                <a:spcPct val="150000"/>
              </a:lnSpc>
            </a:pPr>
            <a:r>
              <a:rPr lang="en-US" altLang="ko-KR" sz="1200"/>
              <a:t>ServletInvocableHandlerMethod </a:t>
            </a:r>
            <a:r>
              <a:rPr lang="ko-KR" altLang="en-US" sz="1200"/>
              <a:t>를 사용하여 메서드를 호출한다</a:t>
            </a:r>
            <a:endParaRPr lang="en-US" altLang="ko-KR" sz="1200">
              <a:latin typeface="+mn-ea"/>
            </a:endParaRPr>
          </a:p>
        </p:txBody>
      </p:sp>
      <p:sp>
        <p:nvSpPr>
          <p:cNvPr id="14" name="직사각형 13">
            <a:extLst>
              <a:ext uri="{FF2B5EF4-FFF2-40B4-BE49-F238E27FC236}">
                <a16:creationId xmlns:a16="http://schemas.microsoft.com/office/drawing/2014/main" id="{02C28983-D665-6EC1-AB73-15FFA9E4B404}"/>
              </a:ext>
            </a:extLst>
          </p:cNvPr>
          <p:cNvSpPr/>
          <p:nvPr/>
        </p:nvSpPr>
        <p:spPr>
          <a:xfrm>
            <a:off x="4293507" y="4446919"/>
            <a:ext cx="7300078" cy="333617"/>
          </a:xfrm>
          <a:prstGeom prst="rect">
            <a:avLst/>
          </a:prstGeom>
          <a:solidFill>
            <a:schemeClr val="bg1"/>
          </a:solidFill>
        </p:spPr>
        <p:txBody>
          <a:bodyPr wrap="square">
            <a:spAutoFit/>
          </a:bodyPr>
          <a:lstStyle/>
          <a:p>
            <a:pPr>
              <a:lnSpc>
                <a:spcPct val="150000"/>
              </a:lnSpc>
            </a:pPr>
            <a:r>
              <a:rPr lang="ko-KR" altLang="en-US" sz="1200"/>
              <a:t>메서드 호출에 필요한 파라미터 값을 구한다</a:t>
            </a:r>
            <a:r>
              <a:rPr lang="en-US" altLang="ko-KR" sz="1200"/>
              <a:t>. </a:t>
            </a:r>
            <a:r>
              <a:rPr lang="en-US" altLang="ko-KR" sz="1200">
                <a:solidFill>
                  <a:schemeClr val="tx1"/>
                </a:solidFill>
              </a:rPr>
              <a:t>ParameterNameResolver </a:t>
            </a:r>
            <a:r>
              <a:rPr lang="ko-KR" altLang="en-US" sz="1200">
                <a:solidFill>
                  <a:schemeClr val="tx1"/>
                </a:solidFill>
              </a:rPr>
              <a:t>로부터 파라미터 명을 얻어온다</a:t>
            </a:r>
            <a:endParaRPr lang="en-US" altLang="ko-KR" sz="1200">
              <a:latin typeface="+mn-ea"/>
            </a:endParaRPr>
          </a:p>
        </p:txBody>
      </p:sp>
      <p:sp>
        <p:nvSpPr>
          <p:cNvPr id="15" name="직사각형 14">
            <a:extLst>
              <a:ext uri="{FF2B5EF4-FFF2-40B4-BE49-F238E27FC236}">
                <a16:creationId xmlns:a16="http://schemas.microsoft.com/office/drawing/2014/main" id="{E4D847C1-00CA-854D-2EE9-E1F53CBD6139}"/>
              </a:ext>
            </a:extLst>
          </p:cNvPr>
          <p:cNvSpPr/>
          <p:nvPr/>
        </p:nvSpPr>
        <p:spPr>
          <a:xfrm>
            <a:off x="4293508" y="5258030"/>
            <a:ext cx="3729552" cy="333617"/>
          </a:xfrm>
          <a:prstGeom prst="rect">
            <a:avLst/>
          </a:prstGeom>
          <a:solidFill>
            <a:schemeClr val="bg1"/>
          </a:solidFill>
        </p:spPr>
        <p:txBody>
          <a:bodyPr wrap="square">
            <a:spAutoFit/>
          </a:bodyPr>
          <a:lstStyle/>
          <a:p>
            <a:pPr>
              <a:lnSpc>
                <a:spcPct val="150000"/>
              </a:lnSpc>
            </a:pPr>
            <a:r>
              <a:rPr lang="ko-KR" altLang="en-US" sz="1200"/>
              <a:t>특정 메서드에 선언하기 위한 커스텀 어노테이션</a:t>
            </a:r>
            <a:endParaRPr lang="en-US" altLang="ko-KR" sz="1200">
              <a:latin typeface="+mn-ea"/>
            </a:endParaRPr>
          </a:p>
        </p:txBody>
      </p:sp>
      <p:sp>
        <p:nvSpPr>
          <p:cNvPr id="16" name="모서리가 둥근 직사각형 38">
            <a:extLst>
              <a:ext uri="{FF2B5EF4-FFF2-40B4-BE49-F238E27FC236}">
                <a16:creationId xmlns:a16="http://schemas.microsoft.com/office/drawing/2014/main" id="{75212FA6-1EAD-407C-96D1-3FA0BD9525A4}"/>
              </a:ext>
            </a:extLst>
          </p:cNvPr>
          <p:cNvSpPr/>
          <p:nvPr/>
        </p:nvSpPr>
        <p:spPr>
          <a:xfrm>
            <a:off x="523813" y="5864770"/>
            <a:ext cx="3645130" cy="641472"/>
          </a:xfrm>
          <a:prstGeom prst="roundRect">
            <a:avLst>
              <a:gd name="adj" fmla="val 9563"/>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lnSpc>
                <a:spcPct val="150000"/>
              </a:lnSpc>
              <a:spcBef>
                <a:spcPts val="400"/>
              </a:spcBef>
            </a:pPr>
            <a:r>
              <a:rPr lang="en-US" altLang="ko-KR" sz="1400">
                <a:solidFill>
                  <a:schemeClr val="tx1"/>
                </a:solidFill>
              </a:rPr>
              <a:t>ParameterNameResolver</a:t>
            </a:r>
          </a:p>
        </p:txBody>
      </p:sp>
      <p:sp>
        <p:nvSpPr>
          <p:cNvPr id="17" name="직사각형 16">
            <a:extLst>
              <a:ext uri="{FF2B5EF4-FFF2-40B4-BE49-F238E27FC236}">
                <a16:creationId xmlns:a16="http://schemas.microsoft.com/office/drawing/2014/main" id="{4CD1E437-5C84-4728-A4CC-F330F2C1AB01}"/>
              </a:ext>
            </a:extLst>
          </p:cNvPr>
          <p:cNvSpPr/>
          <p:nvPr/>
        </p:nvSpPr>
        <p:spPr>
          <a:xfrm>
            <a:off x="4293505" y="6018697"/>
            <a:ext cx="6394069" cy="333617"/>
          </a:xfrm>
          <a:prstGeom prst="rect">
            <a:avLst/>
          </a:prstGeom>
          <a:solidFill>
            <a:schemeClr val="bg1"/>
          </a:solidFill>
        </p:spPr>
        <p:txBody>
          <a:bodyPr wrap="square">
            <a:spAutoFit/>
          </a:bodyPr>
          <a:lstStyle/>
          <a:p>
            <a:pPr>
              <a:lnSpc>
                <a:spcPct val="150000"/>
              </a:lnSpc>
            </a:pPr>
            <a:r>
              <a:rPr lang="ko-KR" altLang="en-US" sz="1200">
                <a:latin typeface="+mn-ea"/>
              </a:rPr>
              <a:t>요청 파라미터 이름을 추출해서 </a:t>
            </a:r>
            <a:r>
              <a:rPr lang="en-US" altLang="ko-KR" sz="1200">
                <a:solidFill>
                  <a:schemeClr val="tx1"/>
                </a:solidFill>
              </a:rPr>
              <a:t>CustomHandlerMethodArgumentResolver </a:t>
            </a:r>
            <a:r>
              <a:rPr lang="ko-KR" altLang="en-US" sz="1200">
                <a:solidFill>
                  <a:schemeClr val="tx1"/>
                </a:solidFill>
              </a:rPr>
              <a:t>에게 반환한다</a:t>
            </a:r>
            <a:r>
              <a:rPr lang="ko-KR" altLang="en-US" sz="1200">
                <a:latin typeface="+mn-ea"/>
              </a:rPr>
              <a:t> </a:t>
            </a:r>
            <a:endParaRPr lang="en-US" altLang="ko-KR" sz="1200">
              <a:latin typeface="+mn-ea"/>
            </a:endParaRPr>
          </a:p>
        </p:txBody>
      </p:sp>
    </p:spTree>
    <p:extLst>
      <p:ext uri="{BB962C8B-B14F-4D97-AF65-F5344CB8AC3E}">
        <p14:creationId xmlns:p14="http://schemas.microsoft.com/office/powerpoint/2010/main" val="4292988500"/>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FC2608-93BE-16A7-CC22-C7006F8018F4}"/>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CBC35F7B-E361-33B9-6211-27155358124F}"/>
              </a:ext>
            </a:extLst>
          </p:cNvPr>
          <p:cNvSpPr/>
          <p:nvPr/>
        </p:nvSpPr>
        <p:spPr>
          <a:xfrm>
            <a:off x="198756" y="202792"/>
            <a:ext cx="147829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구현 흐름</a:t>
            </a:r>
          </a:p>
        </p:txBody>
      </p:sp>
      <p:sp>
        <p:nvSpPr>
          <p:cNvPr id="4" name="모서리가 둥근 직사각형 38">
            <a:extLst>
              <a:ext uri="{FF2B5EF4-FFF2-40B4-BE49-F238E27FC236}">
                <a16:creationId xmlns:a16="http://schemas.microsoft.com/office/drawing/2014/main" id="{3264208A-EBC5-A57E-98FA-D0C02CD31896}"/>
              </a:ext>
            </a:extLst>
          </p:cNvPr>
          <p:cNvSpPr/>
          <p:nvPr/>
        </p:nvSpPr>
        <p:spPr>
          <a:xfrm>
            <a:off x="1476286" y="1923024"/>
            <a:ext cx="1970647"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DispatcherController</a:t>
            </a:r>
            <a:endParaRPr lang="ko-KR" altLang="en-US" sz="1400">
              <a:solidFill>
                <a:schemeClr val="tx1"/>
              </a:solidFill>
              <a:ea typeface="나눔바른고딕" panose="020B0603020101020101"/>
            </a:endParaRPr>
          </a:p>
        </p:txBody>
      </p:sp>
      <p:sp>
        <p:nvSpPr>
          <p:cNvPr id="5" name="모서리가 둥근 직사각형 38">
            <a:extLst>
              <a:ext uri="{FF2B5EF4-FFF2-40B4-BE49-F238E27FC236}">
                <a16:creationId xmlns:a16="http://schemas.microsoft.com/office/drawing/2014/main" id="{D54CD513-6B90-3DAF-18BE-B583470AEF36}"/>
              </a:ext>
            </a:extLst>
          </p:cNvPr>
          <p:cNvSpPr/>
          <p:nvPr/>
        </p:nvSpPr>
        <p:spPr>
          <a:xfrm>
            <a:off x="7897670" y="3934401"/>
            <a:ext cx="3667099"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CustomHandlerMethodArgumentResolver</a:t>
            </a:r>
            <a:endParaRPr lang="ko-KR" altLang="en-US" sz="1400">
              <a:solidFill>
                <a:schemeClr val="tx1"/>
              </a:solidFill>
              <a:ea typeface="나눔바른고딕" panose="020B0603020101020101"/>
            </a:endParaRPr>
          </a:p>
        </p:txBody>
      </p:sp>
      <p:sp>
        <p:nvSpPr>
          <p:cNvPr id="9" name="모서리가 둥근 직사각형 38">
            <a:extLst>
              <a:ext uri="{FF2B5EF4-FFF2-40B4-BE49-F238E27FC236}">
                <a16:creationId xmlns:a16="http://schemas.microsoft.com/office/drawing/2014/main" id="{14EA1834-167E-210C-B0DC-997B3CFC7A8B}"/>
              </a:ext>
            </a:extLst>
          </p:cNvPr>
          <p:cNvSpPr/>
          <p:nvPr/>
        </p:nvSpPr>
        <p:spPr>
          <a:xfrm>
            <a:off x="1352133" y="3934418"/>
            <a:ext cx="2217293"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DynamicMethodInvoker</a:t>
            </a:r>
            <a:endParaRPr lang="ko-KR" altLang="en-US" sz="1400">
              <a:solidFill>
                <a:schemeClr val="tx1"/>
              </a:solidFill>
              <a:ea typeface="나눔바른고딕" panose="020B0603020101020101"/>
            </a:endParaRPr>
          </a:p>
        </p:txBody>
      </p:sp>
      <p:sp>
        <p:nvSpPr>
          <p:cNvPr id="14" name="모서리가 둥근 직사각형 38">
            <a:extLst>
              <a:ext uri="{FF2B5EF4-FFF2-40B4-BE49-F238E27FC236}">
                <a16:creationId xmlns:a16="http://schemas.microsoft.com/office/drawing/2014/main" id="{237C60C7-BF53-6D1B-481D-7038F60BC710}"/>
              </a:ext>
            </a:extLst>
          </p:cNvPr>
          <p:cNvSpPr/>
          <p:nvPr/>
        </p:nvSpPr>
        <p:spPr>
          <a:xfrm>
            <a:off x="1476286" y="2904657"/>
            <a:ext cx="1970647"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MethodExtractor</a:t>
            </a:r>
            <a:endParaRPr lang="ko-KR" altLang="en-US" sz="1400">
              <a:solidFill>
                <a:schemeClr val="tx1"/>
              </a:solidFill>
              <a:ea typeface="나눔바른고딕" panose="020B0603020101020101"/>
            </a:endParaRPr>
          </a:p>
        </p:txBody>
      </p:sp>
      <p:sp>
        <p:nvSpPr>
          <p:cNvPr id="15" name="모서리가 둥근 직사각형 38">
            <a:extLst>
              <a:ext uri="{FF2B5EF4-FFF2-40B4-BE49-F238E27FC236}">
                <a16:creationId xmlns:a16="http://schemas.microsoft.com/office/drawing/2014/main" id="{0BE30BB6-848D-2878-7BD0-94B6E37D6320}"/>
              </a:ext>
            </a:extLst>
          </p:cNvPr>
          <p:cNvSpPr/>
          <p:nvPr/>
        </p:nvSpPr>
        <p:spPr>
          <a:xfrm>
            <a:off x="4380669" y="2904657"/>
            <a:ext cx="1218674"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MyService</a:t>
            </a:r>
            <a:endParaRPr lang="ko-KR" altLang="en-US" sz="1400">
              <a:solidFill>
                <a:schemeClr val="tx1"/>
              </a:solidFill>
              <a:ea typeface="나눔바른고딕" panose="020B0603020101020101"/>
            </a:endParaRPr>
          </a:p>
        </p:txBody>
      </p:sp>
      <p:grpSp>
        <p:nvGrpSpPr>
          <p:cNvPr id="17" name="그룹 16">
            <a:extLst>
              <a:ext uri="{FF2B5EF4-FFF2-40B4-BE49-F238E27FC236}">
                <a16:creationId xmlns:a16="http://schemas.microsoft.com/office/drawing/2014/main" id="{617AFA43-DDE2-A09C-2E6D-93C0168DEE40}"/>
              </a:ext>
            </a:extLst>
          </p:cNvPr>
          <p:cNvGrpSpPr/>
          <p:nvPr/>
        </p:nvGrpSpPr>
        <p:grpSpPr>
          <a:xfrm>
            <a:off x="2177316" y="615450"/>
            <a:ext cx="580620" cy="493776"/>
            <a:chOff x="4933570" y="178594"/>
            <a:chExt cx="580620" cy="493776"/>
          </a:xfrm>
        </p:grpSpPr>
        <p:sp>
          <p:nvSpPr>
            <p:cNvPr id="18" name="타원 17">
              <a:extLst>
                <a:ext uri="{FF2B5EF4-FFF2-40B4-BE49-F238E27FC236}">
                  <a16:creationId xmlns:a16="http://schemas.microsoft.com/office/drawing/2014/main" id="{AD48ABA6-07E2-A054-6AE3-1C54259A46B1}"/>
                </a:ext>
              </a:extLst>
            </p:cNvPr>
            <p:cNvSpPr/>
            <p:nvPr/>
          </p:nvSpPr>
          <p:spPr>
            <a:xfrm>
              <a:off x="4970146" y="178594"/>
              <a:ext cx="493776" cy="493776"/>
            </a:xfrm>
            <a:prstGeom prst="ellipse">
              <a:avLst/>
            </a:prstGeom>
            <a:solidFill>
              <a:schemeClr val="accent1">
                <a:lumMod val="40000"/>
                <a:lumOff val="60000"/>
              </a:schemeClr>
            </a:solidFill>
            <a:ln w="190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52D20149-B2F2-3A6D-C22D-456246995015}"/>
                </a:ext>
              </a:extLst>
            </p:cNvPr>
            <p:cNvSpPr txBox="1"/>
            <p:nvPr/>
          </p:nvSpPr>
          <p:spPr>
            <a:xfrm>
              <a:off x="4933570" y="286983"/>
              <a:ext cx="580620" cy="276999"/>
            </a:xfrm>
            <a:prstGeom prst="rect">
              <a:avLst/>
            </a:prstGeom>
            <a:noFill/>
          </p:spPr>
          <p:txBody>
            <a:bodyPr wrap="square">
              <a:spAutoFit/>
            </a:bodyPr>
            <a:lstStyle/>
            <a:p>
              <a:r>
                <a:rPr lang="en-US" altLang="ko-KR" sz="1200" b="1">
                  <a:latin typeface="나눔바른고딕" panose="020B0603020101020101" pitchFamily="50" charset="-127"/>
                  <a:ea typeface="나눔바른고딕" panose="020B0603020101020101" pitchFamily="50" charset="-127"/>
                </a:rPr>
                <a:t>client</a:t>
              </a:r>
              <a:endParaRPr lang="ko-KR" altLang="en-US" sz="1200" b="1"/>
            </a:p>
          </p:txBody>
        </p:sp>
      </p:grpSp>
      <p:cxnSp>
        <p:nvCxnSpPr>
          <p:cNvPr id="20" name="직선 화살표 연결선 19">
            <a:extLst>
              <a:ext uri="{FF2B5EF4-FFF2-40B4-BE49-F238E27FC236}">
                <a16:creationId xmlns:a16="http://schemas.microsoft.com/office/drawing/2014/main" id="{1A056BD2-F140-8C32-73FC-54430572667F}"/>
              </a:ext>
            </a:extLst>
          </p:cNvPr>
          <p:cNvCxnSpPr>
            <a:cxnSpLocks/>
            <a:stCxn id="18" idx="4"/>
            <a:endCxn id="4" idx="0"/>
          </p:cNvCxnSpPr>
          <p:nvPr/>
        </p:nvCxnSpPr>
        <p:spPr>
          <a:xfrm>
            <a:off x="2460780" y="1109226"/>
            <a:ext cx="830" cy="81379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1">
            <a:extLst>
              <a:ext uri="{FF2B5EF4-FFF2-40B4-BE49-F238E27FC236}">
                <a16:creationId xmlns:a16="http://schemas.microsoft.com/office/drawing/2014/main" id="{DABBBE06-197C-EE2D-91A9-1EB13B3BD6EA}"/>
              </a:ext>
            </a:extLst>
          </p:cNvPr>
          <p:cNvSpPr>
            <a:spLocks noChangeArrowheads="1"/>
          </p:cNvSpPr>
          <p:nvPr/>
        </p:nvSpPr>
        <p:spPr bwMode="auto">
          <a:xfrm>
            <a:off x="769453" y="1354949"/>
            <a:ext cx="3394647" cy="27699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200" b="0" i="0" u="none" strike="noStrike" cap="none" normalizeH="0" baseline="0">
                <a:ln>
                  <a:noFill/>
                </a:ln>
                <a:solidFill>
                  <a:schemeClr val="bg1"/>
                </a:solidFill>
                <a:effectLst/>
                <a:latin typeface="Arial Unicode MS"/>
                <a:ea typeface="JetBrains Mono"/>
              </a:rPr>
              <a:t>/dynamic/invoke?method=greet&amp;param=Spring</a:t>
            </a:r>
            <a:endParaRPr kumimoji="0" lang="ko-KR" altLang="ko-KR" sz="1800" b="0" i="0" u="none" strike="noStrike" cap="none" normalizeH="0" baseline="0">
              <a:ln>
                <a:noFill/>
              </a:ln>
              <a:solidFill>
                <a:schemeClr val="bg1"/>
              </a:solidFill>
              <a:effectLst/>
              <a:latin typeface="Arial" panose="020B0604020202020204" pitchFamily="34" charset="0"/>
            </a:endParaRPr>
          </a:p>
        </p:txBody>
      </p:sp>
      <p:sp>
        <p:nvSpPr>
          <p:cNvPr id="23" name="모서리가 둥근 직사각형 38">
            <a:extLst>
              <a:ext uri="{FF2B5EF4-FFF2-40B4-BE49-F238E27FC236}">
                <a16:creationId xmlns:a16="http://schemas.microsoft.com/office/drawing/2014/main" id="{20EA7610-B45C-2032-2BA6-E655673231A7}"/>
              </a:ext>
            </a:extLst>
          </p:cNvPr>
          <p:cNvSpPr/>
          <p:nvPr/>
        </p:nvSpPr>
        <p:spPr>
          <a:xfrm>
            <a:off x="6325510" y="2904657"/>
            <a:ext cx="1808221"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a typeface="나눔바른고딕" panose="020B0603020101020101"/>
              </a:rPr>
              <a:t>@CustomAnnotion</a:t>
            </a:r>
            <a:endParaRPr lang="ko-KR" altLang="en-US" sz="1400">
              <a:solidFill>
                <a:schemeClr val="tx1"/>
              </a:solidFill>
              <a:ea typeface="나눔바른고딕" panose="020B0603020101020101"/>
            </a:endParaRPr>
          </a:p>
        </p:txBody>
      </p:sp>
      <p:cxnSp>
        <p:nvCxnSpPr>
          <p:cNvPr id="24" name="직선 화살표 연결선 23">
            <a:extLst>
              <a:ext uri="{FF2B5EF4-FFF2-40B4-BE49-F238E27FC236}">
                <a16:creationId xmlns:a16="http://schemas.microsoft.com/office/drawing/2014/main" id="{FC2B2E1E-ED8A-E452-27DE-8305E9DCE2D5}"/>
              </a:ext>
            </a:extLst>
          </p:cNvPr>
          <p:cNvCxnSpPr>
            <a:cxnSpLocks/>
            <a:stCxn id="4" idx="2"/>
            <a:endCxn id="14" idx="0"/>
          </p:cNvCxnSpPr>
          <p:nvPr/>
        </p:nvCxnSpPr>
        <p:spPr>
          <a:xfrm>
            <a:off x="2461610" y="2416536"/>
            <a:ext cx="0" cy="48812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직선 화살표 연결선 27">
            <a:extLst>
              <a:ext uri="{FF2B5EF4-FFF2-40B4-BE49-F238E27FC236}">
                <a16:creationId xmlns:a16="http://schemas.microsoft.com/office/drawing/2014/main" id="{9F764ECE-7FE1-96B0-3671-22ED428FA58D}"/>
              </a:ext>
            </a:extLst>
          </p:cNvPr>
          <p:cNvCxnSpPr>
            <a:stCxn id="14" idx="3"/>
            <a:endCxn id="15" idx="1"/>
          </p:cNvCxnSpPr>
          <p:nvPr/>
        </p:nvCxnSpPr>
        <p:spPr>
          <a:xfrm>
            <a:off x="3446933" y="3151413"/>
            <a:ext cx="933736" cy="0"/>
          </a:xfrm>
          <a:prstGeom prst="straightConnector1">
            <a:avLst/>
          </a:prstGeom>
          <a:ln w="9525">
            <a:solidFill>
              <a:schemeClr val="tx1"/>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2" name="직선 화살표 연결선 31">
            <a:extLst>
              <a:ext uri="{FF2B5EF4-FFF2-40B4-BE49-F238E27FC236}">
                <a16:creationId xmlns:a16="http://schemas.microsoft.com/office/drawing/2014/main" id="{37A7FA36-6D4F-098C-F9DD-51818A21205A}"/>
              </a:ext>
            </a:extLst>
          </p:cNvPr>
          <p:cNvCxnSpPr>
            <a:cxnSpLocks/>
            <a:stCxn id="14" idx="2"/>
            <a:endCxn id="9" idx="0"/>
          </p:cNvCxnSpPr>
          <p:nvPr/>
        </p:nvCxnSpPr>
        <p:spPr>
          <a:xfrm flipH="1">
            <a:off x="2460780" y="3398169"/>
            <a:ext cx="830" cy="53624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모서리가 둥근 직사각형 38">
            <a:extLst>
              <a:ext uri="{FF2B5EF4-FFF2-40B4-BE49-F238E27FC236}">
                <a16:creationId xmlns:a16="http://schemas.microsoft.com/office/drawing/2014/main" id="{DCF1CF52-E59D-47C7-D44E-A9E93751732A}"/>
              </a:ext>
            </a:extLst>
          </p:cNvPr>
          <p:cNvSpPr/>
          <p:nvPr/>
        </p:nvSpPr>
        <p:spPr>
          <a:xfrm>
            <a:off x="4380669" y="3934401"/>
            <a:ext cx="2888003" cy="493512"/>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ServletInvocableHandlerMethod</a:t>
            </a:r>
            <a:endParaRPr lang="en-US" altLang="ko-KR" sz="1400">
              <a:solidFill>
                <a:schemeClr val="bg1"/>
              </a:solidFill>
              <a:effectLst/>
            </a:endParaRPr>
          </a:p>
        </p:txBody>
      </p:sp>
      <p:cxnSp>
        <p:nvCxnSpPr>
          <p:cNvPr id="36" name="직선 화살표 연결선 35">
            <a:extLst>
              <a:ext uri="{FF2B5EF4-FFF2-40B4-BE49-F238E27FC236}">
                <a16:creationId xmlns:a16="http://schemas.microsoft.com/office/drawing/2014/main" id="{D32731D4-A282-7584-88F2-F3B406FF61F0}"/>
              </a:ext>
            </a:extLst>
          </p:cNvPr>
          <p:cNvCxnSpPr>
            <a:cxnSpLocks/>
            <a:stCxn id="9" idx="3"/>
            <a:endCxn id="35" idx="1"/>
          </p:cNvCxnSpPr>
          <p:nvPr/>
        </p:nvCxnSpPr>
        <p:spPr>
          <a:xfrm flipV="1">
            <a:off x="3569426" y="4181157"/>
            <a:ext cx="811243" cy="1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DC74EB9D-B6B8-9423-BB5D-D8AA163940B1}"/>
              </a:ext>
            </a:extLst>
          </p:cNvPr>
          <p:cNvCxnSpPr>
            <a:cxnSpLocks/>
            <a:stCxn id="35" idx="3"/>
            <a:endCxn id="5" idx="1"/>
          </p:cNvCxnSpPr>
          <p:nvPr/>
        </p:nvCxnSpPr>
        <p:spPr>
          <a:xfrm>
            <a:off x="7268672" y="4181157"/>
            <a:ext cx="628998" cy="0"/>
          </a:xfrm>
          <a:prstGeom prst="straightConnector1">
            <a:avLst/>
          </a:prstGeom>
          <a:ln w="9525">
            <a:solidFill>
              <a:schemeClr val="tx1"/>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45" name="모서리가 둥근 직사각형 38">
            <a:extLst>
              <a:ext uri="{FF2B5EF4-FFF2-40B4-BE49-F238E27FC236}">
                <a16:creationId xmlns:a16="http://schemas.microsoft.com/office/drawing/2014/main" id="{4C8499B6-ED0E-A321-5F8E-32C0D21D03D4}"/>
              </a:ext>
            </a:extLst>
          </p:cNvPr>
          <p:cNvSpPr/>
          <p:nvPr/>
        </p:nvSpPr>
        <p:spPr>
          <a:xfrm>
            <a:off x="4768093" y="4891632"/>
            <a:ext cx="2122274"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Method(args, bean)</a:t>
            </a:r>
            <a:endParaRPr lang="en-US" altLang="ko-KR" sz="1400">
              <a:solidFill>
                <a:schemeClr val="tx1"/>
              </a:solidFill>
              <a:effectLst/>
            </a:endParaRPr>
          </a:p>
        </p:txBody>
      </p:sp>
      <p:sp>
        <p:nvSpPr>
          <p:cNvPr id="46" name="모서리가 둥근 직사각형 38">
            <a:extLst>
              <a:ext uri="{FF2B5EF4-FFF2-40B4-BE49-F238E27FC236}">
                <a16:creationId xmlns:a16="http://schemas.microsoft.com/office/drawing/2014/main" id="{F2028C00-6EC1-4CA7-F3E8-C2733233D333}"/>
              </a:ext>
            </a:extLst>
          </p:cNvPr>
          <p:cNvSpPr/>
          <p:nvPr/>
        </p:nvSpPr>
        <p:spPr>
          <a:xfrm>
            <a:off x="4768093" y="5799179"/>
            <a:ext cx="2122274"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MyService#method</a:t>
            </a:r>
            <a:endParaRPr lang="en-US" altLang="ko-KR" sz="1400">
              <a:solidFill>
                <a:schemeClr val="tx1"/>
              </a:solidFill>
              <a:effectLst/>
            </a:endParaRPr>
          </a:p>
        </p:txBody>
      </p:sp>
      <p:sp>
        <p:nvSpPr>
          <p:cNvPr id="48" name="모서리가 둥근 직사각형 38">
            <a:extLst>
              <a:ext uri="{FF2B5EF4-FFF2-40B4-BE49-F238E27FC236}">
                <a16:creationId xmlns:a16="http://schemas.microsoft.com/office/drawing/2014/main" id="{505F6186-7511-1209-7CA3-CB12FE8AE71B}"/>
              </a:ext>
            </a:extLst>
          </p:cNvPr>
          <p:cNvSpPr/>
          <p:nvPr/>
        </p:nvSpPr>
        <p:spPr>
          <a:xfrm>
            <a:off x="7554730" y="5799179"/>
            <a:ext cx="1228326"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returnValue</a:t>
            </a:r>
          </a:p>
        </p:txBody>
      </p:sp>
      <p:cxnSp>
        <p:nvCxnSpPr>
          <p:cNvPr id="49" name="직선 화살표 연결선 48">
            <a:extLst>
              <a:ext uri="{FF2B5EF4-FFF2-40B4-BE49-F238E27FC236}">
                <a16:creationId xmlns:a16="http://schemas.microsoft.com/office/drawing/2014/main" id="{C2FE2BA8-4166-DD5F-CF1B-B04D22244DFF}"/>
              </a:ext>
            </a:extLst>
          </p:cNvPr>
          <p:cNvCxnSpPr>
            <a:cxnSpLocks/>
            <a:stCxn id="35" idx="2"/>
            <a:endCxn id="45" idx="0"/>
          </p:cNvCxnSpPr>
          <p:nvPr/>
        </p:nvCxnSpPr>
        <p:spPr>
          <a:xfrm>
            <a:off x="5824671" y="4427913"/>
            <a:ext cx="4559" cy="46371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직선 화살표 연결선 59">
            <a:extLst>
              <a:ext uri="{FF2B5EF4-FFF2-40B4-BE49-F238E27FC236}">
                <a16:creationId xmlns:a16="http://schemas.microsoft.com/office/drawing/2014/main" id="{F971337F-3BE8-68C8-9A92-94E985A0C085}"/>
              </a:ext>
            </a:extLst>
          </p:cNvPr>
          <p:cNvCxnSpPr>
            <a:cxnSpLocks/>
            <a:stCxn id="45" idx="2"/>
            <a:endCxn id="46" idx="0"/>
          </p:cNvCxnSpPr>
          <p:nvPr/>
        </p:nvCxnSpPr>
        <p:spPr>
          <a:xfrm>
            <a:off x="5829230" y="5385144"/>
            <a:ext cx="0" cy="41403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직선 화살표 연결선 62">
            <a:extLst>
              <a:ext uri="{FF2B5EF4-FFF2-40B4-BE49-F238E27FC236}">
                <a16:creationId xmlns:a16="http://schemas.microsoft.com/office/drawing/2014/main" id="{362784F8-8527-CA04-1F51-17BBB40F63A1}"/>
              </a:ext>
            </a:extLst>
          </p:cNvPr>
          <p:cNvCxnSpPr>
            <a:cxnSpLocks/>
            <a:stCxn id="46" idx="3"/>
            <a:endCxn id="48" idx="1"/>
          </p:cNvCxnSpPr>
          <p:nvPr/>
        </p:nvCxnSpPr>
        <p:spPr>
          <a:xfrm>
            <a:off x="6890367" y="6045935"/>
            <a:ext cx="66436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8" name="모서리가 둥근 직사각형 38">
            <a:extLst>
              <a:ext uri="{FF2B5EF4-FFF2-40B4-BE49-F238E27FC236}">
                <a16:creationId xmlns:a16="http://schemas.microsoft.com/office/drawing/2014/main" id="{A17041B7-899C-FFCB-4DBF-D6FFFC017D93}"/>
              </a:ext>
            </a:extLst>
          </p:cNvPr>
          <p:cNvSpPr/>
          <p:nvPr/>
        </p:nvSpPr>
        <p:spPr>
          <a:xfrm>
            <a:off x="9372599" y="5799179"/>
            <a:ext cx="2189747"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Writer.write(returnValue)</a:t>
            </a:r>
          </a:p>
        </p:txBody>
      </p:sp>
      <p:cxnSp>
        <p:nvCxnSpPr>
          <p:cNvPr id="69" name="직선 화살표 연결선 68">
            <a:extLst>
              <a:ext uri="{FF2B5EF4-FFF2-40B4-BE49-F238E27FC236}">
                <a16:creationId xmlns:a16="http://schemas.microsoft.com/office/drawing/2014/main" id="{151E145E-EB97-7B01-80F6-64FE910BE6C9}"/>
              </a:ext>
            </a:extLst>
          </p:cNvPr>
          <p:cNvCxnSpPr>
            <a:cxnSpLocks/>
            <a:stCxn id="48" idx="3"/>
            <a:endCxn id="68" idx="1"/>
          </p:cNvCxnSpPr>
          <p:nvPr/>
        </p:nvCxnSpPr>
        <p:spPr>
          <a:xfrm>
            <a:off x="8783056" y="6045935"/>
            <a:ext cx="58954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79942EF8-FD35-7F87-FAC7-F04ADCC91A04}"/>
              </a:ext>
            </a:extLst>
          </p:cNvPr>
          <p:cNvSpPr txBox="1"/>
          <p:nvPr/>
        </p:nvSpPr>
        <p:spPr>
          <a:xfrm>
            <a:off x="5774908" y="5472952"/>
            <a:ext cx="1062158" cy="261610"/>
          </a:xfrm>
          <a:prstGeom prst="rect">
            <a:avLst/>
          </a:prstGeom>
          <a:noFill/>
          <a:ln>
            <a:noFill/>
            <a:prstDash val="sysDash"/>
          </a:ln>
        </p:spPr>
        <p:style>
          <a:lnRef idx="2">
            <a:schemeClr val="dk1"/>
          </a:lnRef>
          <a:fillRef idx="1">
            <a:schemeClr val="lt1"/>
          </a:fillRef>
          <a:effectRef idx="0">
            <a:schemeClr val="dk1"/>
          </a:effectRef>
          <a:fontRef idx="minor">
            <a:schemeClr val="dk1"/>
          </a:fontRef>
        </p:style>
        <p:txBody>
          <a:bodyPr wrap="square">
            <a:spAutoFit/>
          </a:bodyPr>
          <a:lstStyle/>
          <a:p>
            <a:pPr algn="ctr"/>
            <a:r>
              <a:rPr lang="en-US" altLang="ko-KR" sz="1100">
                <a:solidFill>
                  <a:schemeClr val="tx1"/>
                </a:solidFill>
                <a:effectLst/>
              </a:rPr>
              <a:t>Invoke(args)</a:t>
            </a:r>
            <a:endParaRPr lang="ko-KR" altLang="en-US" sz="1100"/>
          </a:p>
        </p:txBody>
      </p:sp>
      <p:sp>
        <p:nvSpPr>
          <p:cNvPr id="79" name="TextBox 78">
            <a:extLst>
              <a:ext uri="{FF2B5EF4-FFF2-40B4-BE49-F238E27FC236}">
                <a16:creationId xmlns:a16="http://schemas.microsoft.com/office/drawing/2014/main" id="{663154C7-4727-B085-065B-175ACEB49C08}"/>
              </a:ext>
            </a:extLst>
          </p:cNvPr>
          <p:cNvSpPr txBox="1"/>
          <p:nvPr/>
        </p:nvSpPr>
        <p:spPr>
          <a:xfrm>
            <a:off x="5850796" y="4525047"/>
            <a:ext cx="609099" cy="261610"/>
          </a:xfrm>
          <a:prstGeom prst="rect">
            <a:avLst/>
          </a:prstGeom>
          <a:noFill/>
        </p:spPr>
        <p:txBody>
          <a:bodyPr wrap="square">
            <a:spAutoFit/>
          </a:bodyPr>
          <a:lstStyle/>
          <a:p>
            <a:r>
              <a:rPr lang="en-US" altLang="ko-KR" sz="1100">
                <a:solidFill>
                  <a:schemeClr val="tx1"/>
                </a:solidFill>
                <a:ea typeface="나눔바른고딕" panose="020B0603020101020101"/>
              </a:rPr>
              <a:t>args[]</a:t>
            </a:r>
            <a:endParaRPr lang="ko-KR" altLang="en-US" sz="1100"/>
          </a:p>
        </p:txBody>
      </p:sp>
      <p:sp>
        <p:nvSpPr>
          <p:cNvPr id="80" name="TextBox 79">
            <a:extLst>
              <a:ext uri="{FF2B5EF4-FFF2-40B4-BE49-F238E27FC236}">
                <a16:creationId xmlns:a16="http://schemas.microsoft.com/office/drawing/2014/main" id="{E7CFF687-4ABD-0F53-CC8F-7054FE53D7BC}"/>
              </a:ext>
            </a:extLst>
          </p:cNvPr>
          <p:cNvSpPr txBox="1"/>
          <p:nvPr/>
        </p:nvSpPr>
        <p:spPr>
          <a:xfrm>
            <a:off x="2460778" y="2498267"/>
            <a:ext cx="3628374" cy="311624"/>
          </a:xfrm>
          <a:prstGeom prst="rect">
            <a:avLst/>
          </a:prstGeom>
          <a:noFill/>
        </p:spPr>
        <p:txBody>
          <a:bodyPr wrap="square">
            <a:spAutoFit/>
          </a:bodyPr>
          <a:lstStyle/>
          <a:p>
            <a:pPr>
              <a:lnSpc>
                <a:spcPct val="150000"/>
              </a:lnSpc>
            </a:pPr>
            <a:r>
              <a:rPr lang="en-US" altLang="ko-KR" sz="1100">
                <a:solidFill>
                  <a:schemeClr val="tx1"/>
                </a:solidFill>
                <a:ea typeface="나눔바른고딕" panose="020B0603020101020101"/>
              </a:rPr>
              <a:t>@CustomAnnotion </a:t>
            </a:r>
            <a:r>
              <a:rPr lang="ko-KR" altLang="en-US" sz="1100">
                <a:solidFill>
                  <a:schemeClr val="tx1"/>
                </a:solidFill>
                <a:ea typeface="나눔바른고딕" panose="020B0603020101020101"/>
              </a:rPr>
              <a:t>이 선언된 메서드를 모두 추출한다</a:t>
            </a:r>
            <a:endParaRPr lang="ko-KR" altLang="en-US" sz="1100">
              <a:latin typeface="나눔고딕" panose="020D0604000000000000" pitchFamily="50" charset="-127"/>
              <a:ea typeface="나눔바른고딕" panose="020B0603020101020101"/>
            </a:endParaRPr>
          </a:p>
        </p:txBody>
      </p:sp>
      <p:sp>
        <p:nvSpPr>
          <p:cNvPr id="81" name="TextBox 80">
            <a:extLst>
              <a:ext uri="{FF2B5EF4-FFF2-40B4-BE49-F238E27FC236}">
                <a16:creationId xmlns:a16="http://schemas.microsoft.com/office/drawing/2014/main" id="{EADDB2BB-7C53-80B5-DDEB-18671EF90DBA}"/>
              </a:ext>
            </a:extLst>
          </p:cNvPr>
          <p:cNvSpPr txBox="1"/>
          <p:nvPr/>
        </p:nvSpPr>
        <p:spPr>
          <a:xfrm>
            <a:off x="8435233" y="3602920"/>
            <a:ext cx="2591972" cy="311624"/>
          </a:xfrm>
          <a:prstGeom prst="rect">
            <a:avLst/>
          </a:prstGeom>
          <a:noFill/>
        </p:spPr>
        <p:txBody>
          <a:bodyPr wrap="square">
            <a:spAutoFit/>
          </a:bodyPr>
          <a:lstStyle/>
          <a:p>
            <a:pPr>
              <a:lnSpc>
                <a:spcPct val="150000"/>
              </a:lnSpc>
            </a:pPr>
            <a:r>
              <a:rPr lang="en-US" altLang="ko-KR" sz="1100">
                <a:solidFill>
                  <a:schemeClr val="tx1"/>
                </a:solidFill>
                <a:ea typeface="나눔바른고딕" panose="020B0603020101020101"/>
              </a:rPr>
              <a:t>args[]</a:t>
            </a:r>
            <a:r>
              <a:rPr lang="ko-KR" altLang="en-US" sz="1100"/>
              <a:t> </a:t>
            </a:r>
            <a:r>
              <a:rPr lang="en-US" altLang="ko-KR" sz="1100">
                <a:solidFill>
                  <a:schemeClr val="tx1"/>
                </a:solidFill>
                <a:ea typeface="나눔바른고딕" panose="020B0603020101020101"/>
              </a:rPr>
              <a:t>- </a:t>
            </a:r>
            <a:r>
              <a:rPr lang="ko-KR" altLang="en-US" sz="1100">
                <a:solidFill>
                  <a:schemeClr val="tx1"/>
                </a:solidFill>
                <a:ea typeface="나눔바른고딕" panose="020B0603020101020101"/>
              </a:rPr>
              <a:t>메서드 파라미터 값을 구한다</a:t>
            </a:r>
            <a:endParaRPr lang="ko-KR" altLang="en-US" sz="1100">
              <a:latin typeface="나눔고딕" panose="020D0604000000000000" pitchFamily="50" charset="-127"/>
              <a:ea typeface="나눔바른고딕" panose="020B0603020101020101"/>
            </a:endParaRPr>
          </a:p>
        </p:txBody>
      </p:sp>
      <p:cxnSp>
        <p:nvCxnSpPr>
          <p:cNvPr id="86" name="직선 화살표 연결선 85">
            <a:extLst>
              <a:ext uri="{FF2B5EF4-FFF2-40B4-BE49-F238E27FC236}">
                <a16:creationId xmlns:a16="http://schemas.microsoft.com/office/drawing/2014/main" id="{D96FC072-84C0-86CF-1B42-A1821E9B6F6B}"/>
              </a:ext>
            </a:extLst>
          </p:cNvPr>
          <p:cNvCxnSpPr>
            <a:cxnSpLocks/>
            <a:stCxn id="15" idx="3"/>
            <a:endCxn id="23" idx="1"/>
          </p:cNvCxnSpPr>
          <p:nvPr/>
        </p:nvCxnSpPr>
        <p:spPr>
          <a:xfrm>
            <a:off x="5599343" y="3151413"/>
            <a:ext cx="726167" cy="0"/>
          </a:xfrm>
          <a:prstGeom prst="straightConnector1">
            <a:avLst/>
          </a:prstGeom>
          <a:ln w="9525">
            <a:solidFill>
              <a:schemeClr val="tx1"/>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90" name="TextBox 89">
            <a:extLst>
              <a:ext uri="{FF2B5EF4-FFF2-40B4-BE49-F238E27FC236}">
                <a16:creationId xmlns:a16="http://schemas.microsoft.com/office/drawing/2014/main" id="{2ED1A13F-77D6-CD94-3460-32831334A210}"/>
              </a:ext>
            </a:extLst>
          </p:cNvPr>
          <p:cNvSpPr txBox="1"/>
          <p:nvPr/>
        </p:nvSpPr>
        <p:spPr>
          <a:xfrm>
            <a:off x="1404608" y="4449905"/>
            <a:ext cx="2217293" cy="311624"/>
          </a:xfrm>
          <a:prstGeom prst="rect">
            <a:avLst/>
          </a:prstGeom>
          <a:noFill/>
        </p:spPr>
        <p:txBody>
          <a:bodyPr wrap="square">
            <a:spAutoFit/>
          </a:bodyPr>
          <a:lstStyle/>
          <a:p>
            <a:pPr>
              <a:lnSpc>
                <a:spcPct val="150000"/>
              </a:lnSpc>
            </a:pPr>
            <a:r>
              <a:rPr lang="ko-KR" altLang="en-US" sz="1100">
                <a:solidFill>
                  <a:schemeClr val="tx1"/>
                </a:solidFill>
                <a:ea typeface="나눔바른고딕" panose="020B0603020101020101"/>
              </a:rPr>
              <a:t>요청에 맞는 메서드를 </a:t>
            </a:r>
            <a:r>
              <a:rPr lang="ko-KR" altLang="en-US" sz="1100">
                <a:ea typeface="나눔바른고딕" panose="020B0603020101020101"/>
              </a:rPr>
              <a:t>호출한다</a:t>
            </a:r>
            <a:endParaRPr lang="ko-KR" altLang="en-US" sz="1100">
              <a:latin typeface="나눔고딕" panose="020D0604000000000000" pitchFamily="50" charset="-127"/>
              <a:ea typeface="나눔바른고딕" panose="020B0603020101020101"/>
            </a:endParaRPr>
          </a:p>
        </p:txBody>
      </p:sp>
      <p:sp>
        <p:nvSpPr>
          <p:cNvPr id="91" name="TextBox 90">
            <a:extLst>
              <a:ext uri="{FF2B5EF4-FFF2-40B4-BE49-F238E27FC236}">
                <a16:creationId xmlns:a16="http://schemas.microsoft.com/office/drawing/2014/main" id="{7E27A1FD-A2FB-D608-5DA7-89A9115FCF26}"/>
              </a:ext>
            </a:extLst>
          </p:cNvPr>
          <p:cNvSpPr txBox="1"/>
          <p:nvPr/>
        </p:nvSpPr>
        <p:spPr>
          <a:xfrm>
            <a:off x="3576951" y="3869533"/>
            <a:ext cx="718208" cy="311624"/>
          </a:xfrm>
          <a:prstGeom prst="rect">
            <a:avLst/>
          </a:prstGeom>
          <a:noFill/>
        </p:spPr>
        <p:txBody>
          <a:bodyPr wrap="square">
            <a:spAutoFit/>
          </a:bodyPr>
          <a:lstStyle/>
          <a:p>
            <a:pPr>
              <a:lnSpc>
                <a:spcPct val="150000"/>
              </a:lnSpc>
            </a:pPr>
            <a:r>
              <a:rPr lang="en-US" altLang="ko-KR" sz="1100">
                <a:latin typeface="나눔고딕" panose="020D0604000000000000" pitchFamily="50" charset="-127"/>
                <a:ea typeface="나눔바른고딕" panose="020B0603020101020101"/>
              </a:rPr>
              <a:t>Method</a:t>
            </a:r>
            <a:endParaRPr lang="ko-KR" altLang="en-US" sz="1100">
              <a:latin typeface="나눔고딕" panose="020D0604000000000000" pitchFamily="50" charset="-127"/>
              <a:ea typeface="나눔바른고딕" panose="020B0603020101020101"/>
            </a:endParaRPr>
          </a:p>
        </p:txBody>
      </p:sp>
      <p:sp>
        <p:nvSpPr>
          <p:cNvPr id="92" name="TextBox 91">
            <a:extLst>
              <a:ext uri="{FF2B5EF4-FFF2-40B4-BE49-F238E27FC236}">
                <a16:creationId xmlns:a16="http://schemas.microsoft.com/office/drawing/2014/main" id="{5DACB17E-88C9-4498-5716-7F622BDAD797}"/>
              </a:ext>
            </a:extLst>
          </p:cNvPr>
          <p:cNvSpPr txBox="1"/>
          <p:nvPr/>
        </p:nvSpPr>
        <p:spPr>
          <a:xfrm>
            <a:off x="3654936" y="4188330"/>
            <a:ext cx="578031" cy="311624"/>
          </a:xfrm>
          <a:prstGeom prst="rect">
            <a:avLst/>
          </a:prstGeom>
          <a:noFill/>
        </p:spPr>
        <p:txBody>
          <a:bodyPr wrap="square">
            <a:spAutoFit/>
          </a:bodyPr>
          <a:lstStyle/>
          <a:p>
            <a:pPr>
              <a:lnSpc>
                <a:spcPct val="150000"/>
              </a:lnSpc>
            </a:pPr>
            <a:r>
              <a:rPr lang="en-US" altLang="ko-KR" sz="1100">
                <a:latin typeface="나눔고딕" panose="020D0604000000000000" pitchFamily="50" charset="-127"/>
                <a:ea typeface="나눔바른고딕" panose="020B0603020101020101"/>
              </a:rPr>
              <a:t>Bean</a:t>
            </a:r>
            <a:endParaRPr lang="ko-KR" altLang="en-US" sz="1100">
              <a:latin typeface="나눔고딕" panose="020D0604000000000000" pitchFamily="50" charset="-127"/>
              <a:ea typeface="나눔바른고딕" panose="020B0603020101020101"/>
            </a:endParaRPr>
          </a:p>
        </p:txBody>
      </p:sp>
      <p:sp>
        <p:nvSpPr>
          <p:cNvPr id="93" name="모서리가 둥근 직사각형 38">
            <a:extLst>
              <a:ext uri="{FF2B5EF4-FFF2-40B4-BE49-F238E27FC236}">
                <a16:creationId xmlns:a16="http://schemas.microsoft.com/office/drawing/2014/main" id="{D65A1E77-C399-C345-670A-C98239C11183}"/>
              </a:ext>
            </a:extLst>
          </p:cNvPr>
          <p:cNvSpPr/>
          <p:nvPr/>
        </p:nvSpPr>
        <p:spPr>
          <a:xfrm>
            <a:off x="8897211" y="4722355"/>
            <a:ext cx="1668016" cy="338554"/>
          </a:xfrm>
          <a:prstGeom prst="roundRect">
            <a:avLst>
              <a:gd name="adj" fmla="val 6321"/>
            </a:avLst>
          </a:prstGeom>
          <a:solidFill>
            <a:schemeClr val="accent5">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spcBef>
                <a:spcPts val="400"/>
              </a:spcBef>
            </a:pPr>
            <a:r>
              <a:rPr lang="en-US" altLang="ko-KR" sz="1400"/>
              <a:t>MethodParameter</a:t>
            </a:r>
            <a:endParaRPr lang="en-US" altLang="ko-KR" sz="1400">
              <a:solidFill>
                <a:schemeClr val="tx1"/>
              </a:solidFill>
              <a:latin typeface="+mj-lt"/>
              <a:ea typeface="나눔바른고딕" panose="020B0603020101020101"/>
            </a:endParaRPr>
          </a:p>
        </p:txBody>
      </p:sp>
      <p:cxnSp>
        <p:nvCxnSpPr>
          <p:cNvPr id="94" name="직선 화살표 연결선 93">
            <a:extLst>
              <a:ext uri="{FF2B5EF4-FFF2-40B4-BE49-F238E27FC236}">
                <a16:creationId xmlns:a16="http://schemas.microsoft.com/office/drawing/2014/main" id="{561C61A3-4D06-001C-0717-6E0958A3122A}"/>
              </a:ext>
            </a:extLst>
          </p:cNvPr>
          <p:cNvCxnSpPr>
            <a:cxnSpLocks/>
            <a:stCxn id="5" idx="2"/>
            <a:endCxn id="93" idx="0"/>
          </p:cNvCxnSpPr>
          <p:nvPr/>
        </p:nvCxnSpPr>
        <p:spPr>
          <a:xfrm flipH="1">
            <a:off x="9731219" y="4427913"/>
            <a:ext cx="1" cy="294442"/>
          </a:xfrm>
          <a:prstGeom prst="straightConnector1">
            <a:avLst/>
          </a:prstGeom>
          <a:ln w="9525">
            <a:solidFill>
              <a:schemeClr val="tx1"/>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98" name="TextBox 97">
            <a:extLst>
              <a:ext uri="{FF2B5EF4-FFF2-40B4-BE49-F238E27FC236}">
                <a16:creationId xmlns:a16="http://schemas.microsoft.com/office/drawing/2014/main" id="{AB8A9C96-53DD-F56B-DE33-CDE46F16D9DC}"/>
              </a:ext>
            </a:extLst>
          </p:cNvPr>
          <p:cNvSpPr txBox="1"/>
          <p:nvPr/>
        </p:nvSpPr>
        <p:spPr>
          <a:xfrm>
            <a:off x="2460778" y="3520467"/>
            <a:ext cx="895203" cy="302262"/>
          </a:xfrm>
          <a:prstGeom prst="rect">
            <a:avLst/>
          </a:prstGeom>
          <a:noFill/>
        </p:spPr>
        <p:txBody>
          <a:bodyPr wrap="square">
            <a:spAutoFit/>
          </a:bodyPr>
          <a:lstStyle/>
          <a:p>
            <a:pPr>
              <a:lnSpc>
                <a:spcPct val="150000"/>
              </a:lnSpc>
            </a:pPr>
            <a:r>
              <a:rPr lang="en-US" altLang="ko-KR" sz="1100">
                <a:latin typeface="나눔고딕" panose="020D0604000000000000" pitchFamily="50" charset="-127"/>
                <a:ea typeface="나눔바른고딕" panose="020B0603020101020101"/>
              </a:rPr>
              <a:t>Methods[]</a:t>
            </a:r>
            <a:endParaRPr lang="ko-KR" altLang="en-US" sz="1100">
              <a:latin typeface="나눔고딕" panose="020D0604000000000000" pitchFamily="50" charset="-127"/>
              <a:ea typeface="나눔바른고딕" panose="020B0603020101020101"/>
            </a:endParaRPr>
          </a:p>
        </p:txBody>
      </p:sp>
    </p:spTree>
    <p:extLst>
      <p:ext uri="{BB962C8B-B14F-4D97-AF65-F5344CB8AC3E}">
        <p14:creationId xmlns:p14="http://schemas.microsoft.com/office/powerpoint/2010/main" val="3008282515"/>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C3E45B7-9FB7-4A0A-A764-156679392F0E}"/>
              </a:ext>
            </a:extLst>
          </p:cNvPr>
          <p:cNvSpPr txBox="1"/>
          <p:nvPr/>
        </p:nvSpPr>
        <p:spPr>
          <a:xfrm>
            <a:off x="1542641" y="1809307"/>
            <a:ext cx="6102183" cy="646331"/>
          </a:xfrm>
          <a:prstGeom prst="rect">
            <a:avLst/>
          </a:prstGeom>
          <a:noFill/>
        </p:spPr>
        <p:txBody>
          <a:bodyPr wrap="none" rtlCol="0">
            <a:spAutoFit/>
          </a:bodyPr>
          <a:lstStyle/>
          <a:p>
            <a:pPr marL="571500" indent="-571500">
              <a:buFont typeface="Wingdings" panose="05000000000000000000" pitchFamily="2" charset="2"/>
              <a:buChar char="ü"/>
            </a:pPr>
            <a:r>
              <a:rPr lang="ko-KR" altLang="en-US" sz="3600">
                <a:solidFill>
                  <a:schemeClr val="accent1">
                    <a:lumMod val="75000"/>
                  </a:schemeClr>
                </a:solidFill>
                <a:latin typeface="나눔바른고딕" panose="020B0603020101020101" pitchFamily="50" charset="-127"/>
                <a:ea typeface="나눔바른고딕" panose="020B0603020101020101" pitchFamily="50" charset="-127"/>
              </a:rPr>
              <a:t>스프링 웹 </a:t>
            </a:r>
            <a:r>
              <a:rPr lang="en-US" altLang="ko-KR" sz="3600">
                <a:solidFill>
                  <a:schemeClr val="accent1">
                    <a:lumMod val="75000"/>
                  </a:schemeClr>
                </a:solidFill>
                <a:latin typeface="나눔바른고딕" panose="020B0603020101020101" pitchFamily="50" charset="-127"/>
                <a:ea typeface="나눔바른고딕" panose="020B0603020101020101" pitchFamily="50" charset="-127"/>
              </a:rPr>
              <a:t>MVC</a:t>
            </a:r>
            <a:r>
              <a:rPr lang="ko-KR" altLang="en-US" sz="3600">
                <a:solidFill>
                  <a:schemeClr val="accent1">
                    <a:lumMod val="75000"/>
                  </a:schemeClr>
                </a:solidFill>
                <a:latin typeface="나눔바른고딕" panose="020B0603020101020101" pitchFamily="50" charset="-127"/>
                <a:ea typeface="나눔바른고딕" panose="020B0603020101020101" pitchFamily="50" charset="-127"/>
              </a:rPr>
              <a:t> 공통 기능</a:t>
            </a:r>
            <a:endParaRPr lang="ko-KR" altLang="en-US" sz="3600" b="1">
              <a:solidFill>
                <a:schemeClr val="accent1">
                  <a:lumMod val="75000"/>
                </a:schemeClr>
              </a:solidFill>
              <a:latin typeface="나눔바른고딕" panose="020B0603020101020101" pitchFamily="50" charset="-127"/>
              <a:ea typeface="나눔바른고딕" panose="020B0603020101020101" pitchFamily="50" charset="-127"/>
            </a:endParaRPr>
          </a:p>
        </p:txBody>
      </p:sp>
      <p:sp>
        <p:nvSpPr>
          <p:cNvPr id="3" name="TextBox 2">
            <a:extLst>
              <a:ext uri="{FF2B5EF4-FFF2-40B4-BE49-F238E27FC236}">
                <a16:creationId xmlns:a16="http://schemas.microsoft.com/office/drawing/2014/main" id="{352722D2-7CFE-4B57-B2B5-9830792007B1}"/>
              </a:ext>
            </a:extLst>
          </p:cNvPr>
          <p:cNvSpPr txBox="1"/>
          <p:nvPr/>
        </p:nvSpPr>
        <p:spPr>
          <a:xfrm>
            <a:off x="1891316" y="2595697"/>
            <a:ext cx="2739148" cy="1112164"/>
          </a:xfrm>
          <a:prstGeom prst="rect">
            <a:avLst/>
          </a:prstGeom>
          <a:noFill/>
        </p:spPr>
        <p:txBody>
          <a:bodyPr wrap="none" rtlCol="0">
            <a:spAutoFit/>
          </a:bodyPr>
          <a:lstStyle/>
          <a:p>
            <a:pPr marL="342900" indent="-342900">
              <a:lnSpc>
                <a:spcPct val="200000"/>
              </a:lnSpc>
              <a:buFont typeface="+mj-lt"/>
              <a:buAutoNum type="arabicPeriod"/>
            </a:pPr>
            <a:r>
              <a:rPr lang="ko-KR" altLang="en-US" sz="1800">
                <a:solidFill>
                  <a:schemeClr val="accent1">
                    <a:lumMod val="75000"/>
                  </a:schemeClr>
                </a:solidFill>
                <a:latin typeface="나눔바른고딕" panose="020B0603020101020101" pitchFamily="50" charset="-127"/>
                <a:ea typeface="나눔바른고딕" panose="020B0603020101020101" pitchFamily="50" charset="-127"/>
              </a:rPr>
              <a:t>인터셉터</a:t>
            </a:r>
            <a:r>
              <a:rPr lang="en-US" altLang="ko-KR" sz="1800">
                <a:solidFill>
                  <a:schemeClr val="accent1">
                    <a:lumMod val="75000"/>
                  </a:schemeClr>
                </a:solidFill>
                <a:latin typeface="나눔바른고딕" panose="020B0603020101020101" pitchFamily="50" charset="-127"/>
                <a:ea typeface="나눔바른고딕" panose="020B0603020101020101" pitchFamily="50" charset="-127"/>
              </a:rPr>
              <a:t>(Interceptor)</a:t>
            </a:r>
          </a:p>
          <a:p>
            <a:pPr marL="342900" indent="-342900">
              <a:lnSpc>
                <a:spcPct val="200000"/>
              </a:lnSpc>
              <a:buFont typeface="+mj-lt"/>
              <a:buAutoNum type="arabicPeriod"/>
            </a:pPr>
            <a:r>
              <a:rPr lang="en-US" altLang="ko-KR" sz="1800">
                <a:solidFill>
                  <a:schemeClr val="accent1">
                    <a:lumMod val="75000"/>
                  </a:schemeClr>
                </a:solidFill>
                <a:latin typeface="나눔바른고딕" panose="020B0603020101020101" pitchFamily="50" charset="-127"/>
                <a:ea typeface="나눔바른고딕" panose="020B0603020101020101" pitchFamily="50" charset="-127"/>
              </a:rPr>
              <a:t>@Controll</a:t>
            </a:r>
            <a:r>
              <a:rPr lang="en-US" altLang="ko-KR">
                <a:solidFill>
                  <a:schemeClr val="accent1">
                    <a:lumMod val="75000"/>
                  </a:schemeClr>
                </a:solidFill>
                <a:latin typeface="나눔바른고딕" panose="020B0603020101020101" pitchFamily="50" charset="-127"/>
                <a:ea typeface="나눔바른고딕" panose="020B0603020101020101" pitchFamily="50" charset="-127"/>
              </a:rPr>
              <a:t>Advice</a:t>
            </a:r>
          </a:p>
        </p:txBody>
      </p:sp>
    </p:spTree>
    <p:extLst>
      <p:ext uri="{BB962C8B-B14F-4D97-AF65-F5344CB8AC3E}">
        <p14:creationId xmlns:p14="http://schemas.microsoft.com/office/powerpoint/2010/main" val="335859749"/>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28235-34F3-480D-9582-51322E7389EC}"/>
              </a:ext>
            </a:extLst>
          </p:cNvPr>
          <p:cNvSpPr txBox="1"/>
          <p:nvPr/>
        </p:nvSpPr>
        <p:spPr>
          <a:xfrm>
            <a:off x="2323015" y="2921169"/>
            <a:ext cx="7545976" cy="1015663"/>
          </a:xfrm>
          <a:prstGeom prst="rect">
            <a:avLst/>
          </a:prstGeom>
          <a:noFill/>
        </p:spPr>
        <p:txBody>
          <a:bodyPr wrap="none" rtlCol="0">
            <a:spAutoFit/>
          </a:bodyPr>
          <a:lstStyle/>
          <a:p>
            <a:pPr algn="ctr"/>
            <a:r>
              <a:rPr lang="ko-KR" altLang="en-US" sz="6000">
                <a:solidFill>
                  <a:schemeClr val="accent1">
                    <a:lumMod val="75000"/>
                  </a:schemeClr>
                </a:solidFill>
                <a:latin typeface="나눔바른고딕" panose="020B0603020101020101" pitchFamily="50" charset="-127"/>
                <a:ea typeface="나눔바른고딕" panose="020B0603020101020101" pitchFamily="50" charset="-127"/>
              </a:rPr>
              <a:t>인터셉터</a:t>
            </a:r>
            <a:r>
              <a:rPr lang="en-US" altLang="ko-KR" sz="6000">
                <a:solidFill>
                  <a:schemeClr val="accent1">
                    <a:lumMod val="75000"/>
                  </a:schemeClr>
                </a:solidFill>
                <a:latin typeface="나눔바른고딕" panose="020B0603020101020101" pitchFamily="50" charset="-127"/>
                <a:ea typeface="나눔바른고딕" panose="020B0603020101020101" pitchFamily="50" charset="-127"/>
              </a:rPr>
              <a:t>(Interceptor)</a:t>
            </a:r>
            <a:endParaRPr lang="ko-KR" altLang="en-US" sz="6000">
              <a:solidFill>
                <a:schemeClr val="accent1">
                  <a:lumMod val="75000"/>
                </a:schemeClr>
              </a:solidFill>
              <a:latin typeface="+mj-lt"/>
            </a:endParaRPr>
          </a:p>
        </p:txBody>
      </p:sp>
      <p:sp>
        <p:nvSpPr>
          <p:cNvPr id="3" name="TextBox 2">
            <a:extLst>
              <a:ext uri="{FF2B5EF4-FFF2-40B4-BE49-F238E27FC236}">
                <a16:creationId xmlns:a16="http://schemas.microsoft.com/office/drawing/2014/main" id="{CDB69857-4DB7-EFC1-D480-BBEE632C406D}"/>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1099477824"/>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직사각형 72">
            <a:extLst>
              <a:ext uri="{FF2B5EF4-FFF2-40B4-BE49-F238E27FC236}">
                <a16:creationId xmlns:a16="http://schemas.microsoft.com/office/drawing/2014/main" id="{D10AE262-3224-4491-9AF5-1A7677C571EF}"/>
              </a:ext>
            </a:extLst>
          </p:cNvPr>
          <p:cNvSpPr/>
          <p:nvPr/>
        </p:nvSpPr>
        <p:spPr>
          <a:xfrm>
            <a:off x="370207" y="627229"/>
            <a:ext cx="11625277"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latin typeface="+mn-ea"/>
              </a:rPr>
              <a:t>인터셉터</a:t>
            </a:r>
            <a:r>
              <a:rPr lang="en-US" altLang="ko-KR" sz="1200">
                <a:latin typeface="+mn-ea"/>
              </a:rPr>
              <a:t>(Interceptor)</a:t>
            </a:r>
            <a:r>
              <a:rPr lang="ko-KR" altLang="en-US" sz="1200">
                <a:latin typeface="+mn-ea"/>
              </a:rPr>
              <a:t>는 핸들러의 실행 전후 또는 뷰 렌더링 이후 특정 로직을 실행할 수 있으며 </a:t>
            </a:r>
            <a:r>
              <a:rPr lang="en-US" altLang="ko-KR" sz="1200">
                <a:latin typeface="+mn-ea"/>
              </a:rPr>
              <a:t>HandlerInterceptor </a:t>
            </a:r>
            <a:r>
              <a:rPr lang="ko-KR" altLang="en-US" sz="1200">
                <a:latin typeface="+mn-ea"/>
              </a:rPr>
              <a:t>인터페이스를 구현하여 사용할 수 있다</a:t>
            </a:r>
            <a:endParaRPr lang="en-US" altLang="ko-KR" sz="1200">
              <a:latin typeface="+mn-ea"/>
            </a:endParaRPr>
          </a:p>
          <a:p>
            <a:pPr marL="171450" indent="-171450">
              <a:lnSpc>
                <a:spcPct val="150000"/>
              </a:lnSpc>
              <a:buFont typeface="Arial" panose="020B0604020202020204" pitchFamily="34" charset="0"/>
              <a:buChar char="•"/>
            </a:pPr>
            <a:r>
              <a:rPr lang="ko-KR" altLang="en-US" sz="1200">
                <a:latin typeface="+mn-ea"/>
              </a:rPr>
              <a:t>주로 여러 컨트롤러에서 공통으로 사용하는 기능을 구현하거나 재사용성을 높이고자 할 때 사용한다 </a:t>
            </a:r>
            <a:r>
              <a:rPr lang="en-US" altLang="ko-KR" sz="1200">
                <a:latin typeface="+mn-ea"/>
              </a:rPr>
              <a:t>(</a:t>
            </a:r>
            <a:r>
              <a:rPr lang="ko-KR" altLang="en-US" sz="1200">
                <a:latin typeface="+mn-ea"/>
              </a:rPr>
              <a:t>인증</a:t>
            </a:r>
            <a:r>
              <a:rPr lang="en-US" altLang="ko-KR" sz="1200">
                <a:latin typeface="+mn-ea"/>
              </a:rPr>
              <a:t>, </a:t>
            </a:r>
            <a:r>
              <a:rPr lang="ko-KR" altLang="en-US" sz="1200">
                <a:latin typeface="+mn-ea"/>
              </a:rPr>
              <a:t>인가</a:t>
            </a:r>
            <a:r>
              <a:rPr lang="en-US" altLang="ko-KR" sz="1200">
                <a:latin typeface="+mn-ea"/>
              </a:rPr>
              <a:t>, </a:t>
            </a:r>
            <a:r>
              <a:rPr lang="ko-KR" altLang="en-US" sz="1200">
                <a:latin typeface="+mn-ea"/>
              </a:rPr>
              <a:t>로깅</a:t>
            </a:r>
            <a:r>
              <a:rPr lang="en-US" altLang="ko-KR" sz="1200">
                <a:latin typeface="+mn-ea"/>
              </a:rPr>
              <a:t>, </a:t>
            </a:r>
            <a:r>
              <a:rPr lang="ko-KR" altLang="en-US" sz="1200">
                <a:latin typeface="+mn-ea"/>
              </a:rPr>
              <a:t>통계집계 등</a:t>
            </a:r>
            <a:r>
              <a:rPr lang="en-US" altLang="ko-KR" sz="1200">
                <a:latin typeface="+mn-ea"/>
              </a:rPr>
              <a:t>..)</a:t>
            </a:r>
          </a:p>
        </p:txBody>
      </p:sp>
      <p:sp>
        <p:nvSpPr>
          <p:cNvPr id="74" name="직사각형 73">
            <a:extLst>
              <a:ext uri="{FF2B5EF4-FFF2-40B4-BE49-F238E27FC236}">
                <a16:creationId xmlns:a16="http://schemas.microsoft.com/office/drawing/2014/main" id="{42A0B23B-7003-43B2-A559-7C4A6F001EFB}"/>
              </a:ext>
            </a:extLst>
          </p:cNvPr>
          <p:cNvSpPr/>
          <p:nvPr/>
        </p:nvSpPr>
        <p:spPr>
          <a:xfrm>
            <a:off x="198756" y="202792"/>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sp>
        <p:nvSpPr>
          <p:cNvPr id="3" name="직사각형 2">
            <a:extLst>
              <a:ext uri="{FF2B5EF4-FFF2-40B4-BE49-F238E27FC236}">
                <a16:creationId xmlns:a16="http://schemas.microsoft.com/office/drawing/2014/main" id="{F2C6613F-E45B-F1FB-2352-F7F420950E61}"/>
              </a:ext>
            </a:extLst>
          </p:cNvPr>
          <p:cNvSpPr/>
          <p:nvPr/>
        </p:nvSpPr>
        <p:spPr>
          <a:xfrm>
            <a:off x="198756" y="1484245"/>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구조</a:t>
            </a:r>
          </a:p>
        </p:txBody>
      </p:sp>
      <p:sp>
        <p:nvSpPr>
          <p:cNvPr id="4" name="모서리가 둥근 직사각형 38">
            <a:extLst>
              <a:ext uri="{FF2B5EF4-FFF2-40B4-BE49-F238E27FC236}">
                <a16:creationId xmlns:a16="http://schemas.microsoft.com/office/drawing/2014/main" id="{506E0D8F-BF9E-BFB6-EF0A-03F5D00C9862}"/>
              </a:ext>
            </a:extLst>
          </p:cNvPr>
          <p:cNvSpPr/>
          <p:nvPr/>
        </p:nvSpPr>
        <p:spPr>
          <a:xfrm>
            <a:off x="567291" y="1898479"/>
            <a:ext cx="9773852" cy="1546006"/>
          </a:xfrm>
          <a:prstGeom prst="roundRect">
            <a:avLst>
              <a:gd name="adj" fmla="val 10261"/>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lnSpc>
                <a:spcPct val="150000"/>
              </a:lnSpc>
              <a:spcBef>
                <a:spcPts val="400"/>
              </a:spcBef>
            </a:pPr>
            <a:r>
              <a:rPr lang="en-US" altLang="ko-KR" b="1">
                <a:solidFill>
                  <a:schemeClr val="bg1"/>
                </a:solidFill>
              </a:rPr>
              <a:t>HandlerInterceptor</a:t>
            </a:r>
          </a:p>
          <a:p>
            <a:pPr>
              <a:lnSpc>
                <a:spcPct val="150000"/>
              </a:lnSpc>
              <a:spcBef>
                <a:spcPts val="400"/>
              </a:spcBef>
            </a:pPr>
            <a:r>
              <a:rPr lang="en-US" altLang="ko-KR" sz="1200">
                <a:solidFill>
                  <a:schemeClr val="bg1">
                    <a:lumMod val="75000"/>
                  </a:schemeClr>
                </a:solidFill>
              </a:rPr>
              <a:t>boolean </a:t>
            </a:r>
            <a:r>
              <a:rPr lang="en-US" altLang="ko-KR" sz="1200" b="1">
                <a:solidFill>
                  <a:schemeClr val="bg1"/>
                </a:solidFill>
              </a:rPr>
              <a:t>preHandle </a:t>
            </a:r>
            <a:r>
              <a:rPr lang="en-US" altLang="ko-KR" sz="1200">
                <a:solidFill>
                  <a:schemeClr val="bg1">
                    <a:lumMod val="75000"/>
                  </a:schemeClr>
                </a:solidFill>
              </a:rPr>
              <a:t>(HttpServletRequest request, HttpServletResponse response, Object handler)</a:t>
            </a:r>
          </a:p>
          <a:p>
            <a:pPr>
              <a:lnSpc>
                <a:spcPct val="150000"/>
              </a:lnSpc>
              <a:spcBef>
                <a:spcPts val="400"/>
              </a:spcBef>
            </a:pPr>
            <a:r>
              <a:rPr lang="en-US" altLang="ko-KR" sz="1200">
                <a:solidFill>
                  <a:schemeClr val="bg1">
                    <a:lumMod val="75000"/>
                  </a:schemeClr>
                </a:solidFill>
              </a:rPr>
              <a:t>void </a:t>
            </a:r>
            <a:r>
              <a:rPr lang="en-US" altLang="ko-KR" sz="1200" b="1">
                <a:solidFill>
                  <a:schemeClr val="bg1"/>
                </a:solidFill>
              </a:rPr>
              <a:t>postHandle </a:t>
            </a:r>
            <a:r>
              <a:rPr lang="en-US" altLang="ko-KR" sz="1200">
                <a:solidFill>
                  <a:schemeClr val="bg1">
                    <a:lumMod val="75000"/>
                  </a:schemeClr>
                </a:solidFill>
              </a:rPr>
              <a:t>(HttpServletRequest request, HttpServletResponse response, Object handler, @Nullable ModelAndView modelAndView)</a:t>
            </a:r>
          </a:p>
          <a:p>
            <a:pPr>
              <a:lnSpc>
                <a:spcPct val="150000"/>
              </a:lnSpc>
              <a:spcBef>
                <a:spcPts val="400"/>
              </a:spcBef>
            </a:pPr>
            <a:r>
              <a:rPr lang="en-US" altLang="ko-KR" sz="1200">
                <a:solidFill>
                  <a:schemeClr val="bg1">
                    <a:lumMod val="75000"/>
                  </a:schemeClr>
                </a:solidFill>
              </a:rPr>
              <a:t>void </a:t>
            </a:r>
            <a:r>
              <a:rPr lang="en-US" altLang="ko-KR" sz="1200" b="1">
                <a:solidFill>
                  <a:schemeClr val="bg1"/>
                </a:solidFill>
              </a:rPr>
              <a:t>afterCompletion </a:t>
            </a:r>
            <a:r>
              <a:rPr lang="en-US" altLang="ko-KR" sz="1200">
                <a:solidFill>
                  <a:schemeClr val="bg1">
                    <a:lumMod val="75000"/>
                  </a:schemeClr>
                </a:solidFill>
              </a:rPr>
              <a:t>(HttpServletRequest request, HttpServletResponse response, Object handler, @Nullable Exception ex)</a:t>
            </a:r>
          </a:p>
        </p:txBody>
      </p:sp>
      <p:sp>
        <p:nvSpPr>
          <p:cNvPr id="5" name="직사각형 4">
            <a:extLst>
              <a:ext uri="{FF2B5EF4-FFF2-40B4-BE49-F238E27FC236}">
                <a16:creationId xmlns:a16="http://schemas.microsoft.com/office/drawing/2014/main" id="{551EE707-B98C-FCE6-8C1F-74ADB7A19158}"/>
              </a:ext>
            </a:extLst>
          </p:cNvPr>
          <p:cNvSpPr/>
          <p:nvPr/>
        </p:nvSpPr>
        <p:spPr>
          <a:xfrm>
            <a:off x="666191" y="3690885"/>
            <a:ext cx="9036268" cy="2965107"/>
          </a:xfrm>
          <a:prstGeom prst="rect">
            <a:avLst/>
          </a:prstGeom>
        </p:spPr>
        <p:txBody>
          <a:bodyPr wrap="square">
            <a:spAutoFit/>
          </a:bodyPr>
          <a:lstStyle/>
          <a:p>
            <a:pPr marL="285750" indent="-285750">
              <a:lnSpc>
                <a:spcPct val="150000"/>
              </a:lnSpc>
              <a:buFont typeface="Arial" panose="020B0604020202020204" pitchFamily="34" charset="0"/>
              <a:buChar char="•"/>
            </a:pPr>
            <a:r>
              <a:rPr lang="en-US" altLang="ko-KR" sz="1400" b="1">
                <a:latin typeface="+mn-ea"/>
              </a:rPr>
              <a:t>preHandle</a:t>
            </a:r>
          </a:p>
          <a:p>
            <a:pPr marL="628650" lvl="1" indent="-171450">
              <a:lnSpc>
                <a:spcPct val="150000"/>
              </a:lnSpc>
              <a:buFont typeface="Wingdings" panose="05000000000000000000" pitchFamily="2" charset="2"/>
              <a:buChar char="§"/>
            </a:pPr>
            <a:r>
              <a:rPr lang="ko-KR" altLang="en-US" sz="1200">
                <a:latin typeface="+mn-ea"/>
              </a:rPr>
              <a:t>컨트롤러 실행 전에 호출되며</a:t>
            </a:r>
            <a:r>
              <a:rPr lang="en-US" altLang="ko-KR" sz="1200">
                <a:latin typeface="+mn-ea"/>
              </a:rPr>
              <a:t> </a:t>
            </a:r>
            <a:r>
              <a:rPr lang="ko-KR" altLang="en-US" sz="1200">
                <a:latin typeface="+mn-ea"/>
              </a:rPr>
              <a:t>호출 할 </a:t>
            </a:r>
            <a:r>
              <a:rPr lang="en-US" altLang="ko-KR" sz="1200">
                <a:latin typeface="+mn-ea"/>
              </a:rPr>
              <a:t>Handler </a:t>
            </a:r>
            <a:r>
              <a:rPr lang="ko-KR" altLang="en-US" sz="1200">
                <a:latin typeface="+mn-ea"/>
              </a:rPr>
              <a:t>객체가 인자로 전달된다</a:t>
            </a:r>
            <a:endParaRPr lang="en-US" altLang="ko-KR" sz="1200">
              <a:latin typeface="+mn-ea"/>
            </a:endParaRPr>
          </a:p>
          <a:p>
            <a:pPr marL="628650" lvl="1" indent="-171450">
              <a:lnSpc>
                <a:spcPct val="150000"/>
              </a:lnSpc>
              <a:buFont typeface="Wingdings" panose="05000000000000000000" pitchFamily="2" charset="2"/>
              <a:buChar char="§"/>
            </a:pPr>
            <a:r>
              <a:rPr lang="en-US" altLang="ko-KR" sz="1200">
                <a:latin typeface="+mn-ea"/>
              </a:rPr>
              <a:t>Boolean </a:t>
            </a:r>
            <a:r>
              <a:rPr lang="ko-KR" altLang="en-US" sz="1200">
                <a:latin typeface="+mn-ea"/>
              </a:rPr>
              <a:t>반환값으로 </a:t>
            </a:r>
            <a:r>
              <a:rPr lang="en-US" altLang="ko-KR" sz="1200">
                <a:latin typeface="+mn-ea"/>
              </a:rPr>
              <a:t>True</a:t>
            </a:r>
            <a:r>
              <a:rPr lang="ko-KR" altLang="en-US" sz="1200">
                <a:latin typeface="+mn-ea"/>
              </a:rPr>
              <a:t>를 반환하면 다음 단계로 진행하고 </a:t>
            </a:r>
            <a:r>
              <a:rPr lang="en-US" altLang="ko-KR" sz="1200">
                <a:latin typeface="+mn-ea"/>
              </a:rPr>
              <a:t>false </a:t>
            </a:r>
            <a:r>
              <a:rPr lang="ko-KR" altLang="en-US" sz="1200">
                <a:latin typeface="+mn-ea"/>
              </a:rPr>
              <a:t>를 반환하면 요청 처리를 즉시 중단한다</a:t>
            </a:r>
            <a:endParaRPr lang="en-US" altLang="ko-KR" sz="1200">
              <a:latin typeface="+mn-ea"/>
            </a:endParaRPr>
          </a:p>
          <a:p>
            <a:pPr marL="628650" lvl="1" indent="-171450">
              <a:lnSpc>
                <a:spcPct val="150000"/>
              </a:lnSpc>
              <a:buFont typeface="Arial" panose="020B0604020202020204" pitchFamily="34" charset="0"/>
              <a:buChar char="•"/>
            </a:pPr>
            <a:endParaRPr lang="en-US" altLang="ko-KR" sz="1200">
              <a:latin typeface="+mn-ea"/>
            </a:endParaRPr>
          </a:p>
          <a:p>
            <a:pPr marL="285750" indent="-285750">
              <a:lnSpc>
                <a:spcPct val="150000"/>
              </a:lnSpc>
              <a:buFont typeface="Arial" panose="020B0604020202020204" pitchFamily="34" charset="0"/>
              <a:buChar char="•"/>
            </a:pPr>
            <a:r>
              <a:rPr lang="en-US" altLang="ko-KR" sz="1400" b="1">
                <a:latin typeface="+mn-ea"/>
              </a:rPr>
              <a:t>postHandle</a:t>
            </a:r>
          </a:p>
          <a:p>
            <a:pPr marL="628650" lvl="1" indent="-171450">
              <a:lnSpc>
                <a:spcPct val="150000"/>
              </a:lnSpc>
              <a:buFont typeface="Wingdings" panose="05000000000000000000" pitchFamily="2" charset="2"/>
              <a:buChar char="§"/>
            </a:pPr>
            <a:r>
              <a:rPr lang="ko-KR" altLang="en-US" sz="1200">
                <a:latin typeface="+mn-ea"/>
              </a:rPr>
              <a:t>컨트롤러 실행 후</a:t>
            </a:r>
            <a:r>
              <a:rPr lang="en-US" altLang="ko-KR" sz="1200">
                <a:latin typeface="+mn-ea"/>
              </a:rPr>
              <a:t> </a:t>
            </a:r>
            <a:r>
              <a:rPr lang="ko-KR" altLang="en-US" sz="1200">
                <a:latin typeface="+mn-ea"/>
              </a:rPr>
              <a:t>뷰 렌더링 전에 호출되며 호출된 </a:t>
            </a:r>
            <a:r>
              <a:rPr lang="en-US" altLang="ko-KR" sz="1200">
                <a:latin typeface="+mn-ea"/>
              </a:rPr>
              <a:t>Handler</a:t>
            </a:r>
            <a:r>
              <a:rPr lang="ko-KR" altLang="en-US" sz="1200">
                <a:latin typeface="+mn-ea"/>
              </a:rPr>
              <a:t> 및 </a:t>
            </a:r>
            <a:r>
              <a:rPr lang="en-US" altLang="ko-KR" sz="1200">
                <a:latin typeface="+mn-ea"/>
              </a:rPr>
              <a:t>ModelAndView</a:t>
            </a:r>
            <a:r>
              <a:rPr lang="ko-KR" altLang="en-US" sz="1200">
                <a:latin typeface="+mn-ea"/>
              </a:rPr>
              <a:t> 객체가 인자로 전달된다</a:t>
            </a:r>
            <a:endParaRPr lang="en-US" altLang="ko-KR" sz="1200">
              <a:latin typeface="+mn-ea"/>
            </a:endParaRPr>
          </a:p>
          <a:p>
            <a:pPr marL="628650" lvl="1" indent="-171450">
              <a:lnSpc>
                <a:spcPct val="150000"/>
              </a:lnSpc>
              <a:buFont typeface="Wingdings" panose="05000000000000000000" pitchFamily="2" charset="2"/>
              <a:buChar char="§"/>
            </a:pPr>
            <a:endParaRPr lang="en-US" altLang="ko-KR" sz="1200">
              <a:latin typeface="+mn-ea"/>
            </a:endParaRPr>
          </a:p>
          <a:p>
            <a:pPr marL="285750" indent="-285750">
              <a:lnSpc>
                <a:spcPct val="150000"/>
              </a:lnSpc>
              <a:buFont typeface="Arial" panose="020B0604020202020204" pitchFamily="34" charset="0"/>
              <a:buChar char="•"/>
            </a:pPr>
            <a:r>
              <a:rPr lang="en-US" altLang="ko-KR" sz="1400" b="1">
                <a:latin typeface="+mn-ea"/>
              </a:rPr>
              <a:t>afterCompletion</a:t>
            </a:r>
          </a:p>
          <a:p>
            <a:pPr marL="628650" lvl="1" indent="-171450">
              <a:lnSpc>
                <a:spcPct val="150000"/>
              </a:lnSpc>
              <a:buFont typeface="Wingdings" panose="05000000000000000000" pitchFamily="2" charset="2"/>
              <a:buChar char="§"/>
            </a:pPr>
            <a:r>
              <a:rPr lang="ko-KR" altLang="en-US" sz="1200">
                <a:latin typeface="+mn-ea"/>
              </a:rPr>
              <a:t>뷰 렌더링이 완료된 후 호출되며 호출된 </a:t>
            </a:r>
            <a:r>
              <a:rPr lang="en-US" altLang="ko-KR" sz="1200">
                <a:latin typeface="+mn-ea"/>
              </a:rPr>
              <a:t>Handler</a:t>
            </a:r>
            <a:r>
              <a:rPr lang="ko-KR" altLang="en-US" sz="1200">
                <a:latin typeface="+mn-ea"/>
              </a:rPr>
              <a:t> 및 예외 발생 시 예외타입이 인자로 전달된다</a:t>
            </a:r>
            <a:endParaRPr lang="en-US" altLang="ko-KR" sz="1200">
              <a:latin typeface="+mn-ea"/>
            </a:endParaRPr>
          </a:p>
          <a:p>
            <a:pPr marL="628650" lvl="1" indent="-171450">
              <a:lnSpc>
                <a:spcPct val="150000"/>
              </a:lnSpc>
              <a:buFont typeface="Wingdings" panose="05000000000000000000" pitchFamily="2" charset="2"/>
              <a:buChar char="§"/>
            </a:pPr>
            <a:r>
              <a:rPr lang="en-US" altLang="ko-KR" sz="1200">
                <a:latin typeface="+mn-ea"/>
              </a:rPr>
              <a:t>afterCompletion </a:t>
            </a:r>
            <a:r>
              <a:rPr lang="ko-KR" altLang="en-US" sz="1200">
                <a:latin typeface="+mn-ea"/>
              </a:rPr>
              <a:t>은 예외가 발생해도 무조건 호출되므로 반드시 해야 할 공통 작업이 있다면 여기서 수행하도록 한다</a:t>
            </a:r>
            <a:endParaRPr lang="en-US" altLang="ko-KR" sz="1200">
              <a:latin typeface="+mn-ea"/>
            </a:endParaRPr>
          </a:p>
        </p:txBody>
      </p:sp>
    </p:spTree>
    <p:extLst>
      <p:ext uri="{BB962C8B-B14F-4D97-AF65-F5344CB8AC3E}">
        <p14:creationId xmlns:p14="http://schemas.microsoft.com/office/powerpoint/2010/main" val="1650107883"/>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9130CF-79E4-AC25-1323-947BE1A84A0D}"/>
            </a:ext>
          </a:extLst>
        </p:cNvPr>
        <p:cNvGrpSpPr/>
        <p:nvPr/>
      </p:nvGrpSpPr>
      <p:grpSpPr>
        <a:xfrm>
          <a:off x="0" y="0"/>
          <a:ext cx="0" cy="0"/>
          <a:chOff x="0" y="0"/>
          <a:chExt cx="0" cy="0"/>
        </a:xfrm>
      </p:grpSpPr>
      <p:sp>
        <p:nvSpPr>
          <p:cNvPr id="9" name="모서리가 둥근 직사각형 38">
            <a:extLst>
              <a:ext uri="{FF2B5EF4-FFF2-40B4-BE49-F238E27FC236}">
                <a16:creationId xmlns:a16="http://schemas.microsoft.com/office/drawing/2014/main" id="{7312539F-FDDF-5159-F171-ED4032786B28}"/>
              </a:ext>
            </a:extLst>
          </p:cNvPr>
          <p:cNvSpPr/>
          <p:nvPr/>
        </p:nvSpPr>
        <p:spPr>
          <a:xfrm>
            <a:off x="6450796" y="1623529"/>
            <a:ext cx="1996858"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Handler</a:t>
            </a:r>
            <a:r>
              <a:rPr lang="en-US" altLang="ko-KR" sz="1400">
                <a:solidFill>
                  <a:schemeClr val="tx1"/>
                </a:solidFill>
              </a:rPr>
              <a:t>Method</a:t>
            </a:r>
            <a:endParaRPr lang="en-US" altLang="ko-KR" sz="1400">
              <a:solidFill>
                <a:schemeClr val="tx1"/>
              </a:solidFill>
              <a:effectLst/>
            </a:endParaRPr>
          </a:p>
        </p:txBody>
      </p:sp>
      <p:sp>
        <p:nvSpPr>
          <p:cNvPr id="163" name="TextBox 162">
            <a:extLst>
              <a:ext uri="{FF2B5EF4-FFF2-40B4-BE49-F238E27FC236}">
                <a16:creationId xmlns:a16="http://schemas.microsoft.com/office/drawing/2014/main" id="{8DFCB8C4-9D3E-7B79-54FB-B828E827C251}"/>
              </a:ext>
            </a:extLst>
          </p:cNvPr>
          <p:cNvSpPr txBox="1"/>
          <p:nvPr/>
        </p:nvSpPr>
        <p:spPr>
          <a:xfrm>
            <a:off x="1681640" y="5530225"/>
            <a:ext cx="1699021" cy="276999"/>
          </a:xfrm>
          <a:prstGeom prst="rect">
            <a:avLst/>
          </a:prstGeom>
          <a:noFill/>
        </p:spPr>
        <p:txBody>
          <a:bodyPr wrap="square">
            <a:spAutoFit/>
          </a:bodyPr>
          <a:lstStyle/>
          <a:p>
            <a:pPr algn="ctr"/>
            <a:r>
              <a:rPr lang="en-US" altLang="ko-KR" sz="1200"/>
              <a:t>Processing continue </a:t>
            </a:r>
            <a:endParaRPr lang="ko-KR" altLang="en-US" sz="1200"/>
          </a:p>
        </p:txBody>
      </p:sp>
      <p:sp>
        <p:nvSpPr>
          <p:cNvPr id="4" name="직사각형 3">
            <a:extLst>
              <a:ext uri="{FF2B5EF4-FFF2-40B4-BE49-F238E27FC236}">
                <a16:creationId xmlns:a16="http://schemas.microsoft.com/office/drawing/2014/main" id="{97C1168C-D447-17D5-148A-FAC8185437AB}"/>
              </a:ext>
            </a:extLst>
          </p:cNvPr>
          <p:cNvSpPr/>
          <p:nvPr/>
        </p:nvSpPr>
        <p:spPr>
          <a:xfrm>
            <a:off x="282778" y="267466"/>
            <a:ext cx="1396536" cy="461665"/>
          </a:xfrm>
          <a:prstGeom prst="rect">
            <a:avLst/>
          </a:prstGeom>
        </p:spPr>
        <p:txBody>
          <a:bodyPr wrap="none">
            <a:spAutoFit/>
          </a:bodyPr>
          <a:lstStyle/>
          <a:p>
            <a:pPr marL="285750" indent="-285750">
              <a:buFont typeface="Wingdings" panose="05000000000000000000" pitchFamily="2" charset="2"/>
              <a:buChar char="ü"/>
            </a:pPr>
            <a:r>
              <a:rPr lang="ko-KR" altLang="en-US" sz="2400" b="1">
                <a:solidFill>
                  <a:schemeClr val="accent1">
                    <a:lumMod val="75000"/>
                  </a:schemeClr>
                </a:solidFill>
                <a:latin typeface="+mn-ea"/>
              </a:rPr>
              <a:t>흐름도</a:t>
            </a:r>
          </a:p>
        </p:txBody>
      </p:sp>
      <p:sp>
        <p:nvSpPr>
          <p:cNvPr id="35" name="모서리가 둥근 직사각형 38">
            <a:extLst>
              <a:ext uri="{FF2B5EF4-FFF2-40B4-BE49-F238E27FC236}">
                <a16:creationId xmlns:a16="http://schemas.microsoft.com/office/drawing/2014/main" id="{702C1A3A-E2A4-DF98-58A1-B182AD57D98E}"/>
              </a:ext>
            </a:extLst>
          </p:cNvPr>
          <p:cNvSpPr/>
          <p:nvPr/>
        </p:nvSpPr>
        <p:spPr>
          <a:xfrm>
            <a:off x="6450796" y="2520110"/>
            <a:ext cx="1996858" cy="488664"/>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HandlerInterceptor</a:t>
            </a:r>
          </a:p>
          <a:p>
            <a:pPr algn="ctr">
              <a:spcBef>
                <a:spcPts val="400"/>
              </a:spcBef>
            </a:pPr>
            <a:r>
              <a:rPr lang="en-US" altLang="ko-KR" sz="1200">
                <a:solidFill>
                  <a:srgbClr val="FFC000"/>
                </a:solidFill>
              </a:rPr>
              <a:t>preHandle()</a:t>
            </a:r>
          </a:p>
        </p:txBody>
      </p:sp>
      <p:cxnSp>
        <p:nvCxnSpPr>
          <p:cNvPr id="47" name="직선 화살표 연결선 46">
            <a:extLst>
              <a:ext uri="{FF2B5EF4-FFF2-40B4-BE49-F238E27FC236}">
                <a16:creationId xmlns:a16="http://schemas.microsoft.com/office/drawing/2014/main" id="{4B538D47-EA65-43A1-3645-8EA452574416}"/>
              </a:ext>
            </a:extLst>
          </p:cNvPr>
          <p:cNvCxnSpPr>
            <a:cxnSpLocks/>
            <a:stCxn id="35" idx="2"/>
            <a:endCxn id="59" idx="0"/>
          </p:cNvCxnSpPr>
          <p:nvPr/>
        </p:nvCxnSpPr>
        <p:spPr>
          <a:xfrm>
            <a:off x="7449225" y="3008774"/>
            <a:ext cx="0" cy="23160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CD855DB9-24E7-992F-4A42-2DCA71EB9EC7}"/>
              </a:ext>
            </a:extLst>
          </p:cNvPr>
          <p:cNvSpPr txBox="1"/>
          <p:nvPr/>
        </p:nvSpPr>
        <p:spPr>
          <a:xfrm>
            <a:off x="7674890" y="3327240"/>
            <a:ext cx="1186811" cy="261610"/>
          </a:xfrm>
          <a:prstGeom prst="rect">
            <a:avLst/>
          </a:prstGeom>
          <a:noFill/>
        </p:spPr>
        <p:txBody>
          <a:bodyPr wrap="square">
            <a:spAutoFit/>
          </a:bodyPr>
          <a:lstStyle/>
          <a:p>
            <a:r>
              <a:rPr lang="ko-KR" altLang="en-US" sz="1100"/>
              <a:t>반환값</a:t>
            </a:r>
            <a:r>
              <a:rPr lang="en-US" altLang="ko-KR" sz="1100"/>
              <a:t> ?</a:t>
            </a:r>
            <a:endParaRPr lang="ko-KR" altLang="en-US" sz="1100"/>
          </a:p>
        </p:txBody>
      </p:sp>
      <p:sp>
        <p:nvSpPr>
          <p:cNvPr id="79" name="모서리가 둥근 직사각형 38">
            <a:extLst>
              <a:ext uri="{FF2B5EF4-FFF2-40B4-BE49-F238E27FC236}">
                <a16:creationId xmlns:a16="http://schemas.microsoft.com/office/drawing/2014/main" id="{BB66AFAC-A701-191D-5D19-C8433F41762F}"/>
              </a:ext>
            </a:extLst>
          </p:cNvPr>
          <p:cNvSpPr/>
          <p:nvPr/>
        </p:nvSpPr>
        <p:spPr>
          <a:xfrm>
            <a:off x="6450794" y="814216"/>
            <a:ext cx="1996858"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HandlerMapping</a:t>
            </a:r>
          </a:p>
        </p:txBody>
      </p:sp>
      <p:cxnSp>
        <p:nvCxnSpPr>
          <p:cNvPr id="92" name="직선 화살표 연결선 91">
            <a:extLst>
              <a:ext uri="{FF2B5EF4-FFF2-40B4-BE49-F238E27FC236}">
                <a16:creationId xmlns:a16="http://schemas.microsoft.com/office/drawing/2014/main" id="{D403A895-6B06-8A17-5D10-3DFE6AE7951C}"/>
              </a:ext>
            </a:extLst>
          </p:cNvPr>
          <p:cNvCxnSpPr>
            <a:cxnSpLocks/>
            <a:stCxn id="79" idx="2"/>
            <a:endCxn id="9" idx="0"/>
          </p:cNvCxnSpPr>
          <p:nvPr/>
        </p:nvCxnSpPr>
        <p:spPr>
          <a:xfrm>
            <a:off x="7449223" y="1307728"/>
            <a:ext cx="2" cy="31580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모서리가 둥근 직사각형 38">
            <a:extLst>
              <a:ext uri="{FF2B5EF4-FFF2-40B4-BE49-F238E27FC236}">
                <a16:creationId xmlns:a16="http://schemas.microsoft.com/office/drawing/2014/main" id="{619C0FC1-32DC-195E-3B24-619394BBF92A}"/>
              </a:ext>
            </a:extLst>
          </p:cNvPr>
          <p:cNvSpPr/>
          <p:nvPr/>
        </p:nvSpPr>
        <p:spPr>
          <a:xfrm>
            <a:off x="3344618" y="814215"/>
            <a:ext cx="1699021" cy="493513"/>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a typeface="나눔바른고딕" panose="020B0603020101020101"/>
              </a:rPr>
              <a:t>DispatcherServlet</a:t>
            </a:r>
            <a:endParaRPr lang="ko-KR" altLang="en-US" sz="1400">
              <a:solidFill>
                <a:schemeClr val="tx1"/>
              </a:solidFill>
              <a:ea typeface="나눔바른고딕" panose="020B0603020101020101"/>
            </a:endParaRPr>
          </a:p>
        </p:txBody>
      </p:sp>
      <p:sp>
        <p:nvSpPr>
          <p:cNvPr id="43" name="모서리가 둥근 직사각형 38">
            <a:extLst>
              <a:ext uri="{FF2B5EF4-FFF2-40B4-BE49-F238E27FC236}">
                <a16:creationId xmlns:a16="http://schemas.microsoft.com/office/drawing/2014/main" id="{61AD7AC6-FAB5-4A32-06F5-BFD0C0A3CE82}"/>
              </a:ext>
            </a:extLst>
          </p:cNvPr>
          <p:cNvSpPr/>
          <p:nvPr/>
        </p:nvSpPr>
        <p:spPr>
          <a:xfrm>
            <a:off x="6450796" y="4003207"/>
            <a:ext cx="1996858"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HandlerAdapter</a:t>
            </a:r>
          </a:p>
        </p:txBody>
      </p:sp>
      <p:sp>
        <p:nvSpPr>
          <p:cNvPr id="44" name="모서리가 둥근 직사각형 38">
            <a:extLst>
              <a:ext uri="{FF2B5EF4-FFF2-40B4-BE49-F238E27FC236}">
                <a16:creationId xmlns:a16="http://schemas.microsoft.com/office/drawing/2014/main" id="{1B82B007-1DF2-500B-2D07-754FE409C8E3}"/>
              </a:ext>
            </a:extLst>
          </p:cNvPr>
          <p:cNvSpPr/>
          <p:nvPr/>
        </p:nvSpPr>
        <p:spPr>
          <a:xfrm>
            <a:off x="8494390" y="5420029"/>
            <a:ext cx="1996858" cy="493513"/>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HandlerInterceptor</a:t>
            </a:r>
          </a:p>
          <a:p>
            <a:pPr algn="ctr">
              <a:spcBef>
                <a:spcPts val="400"/>
              </a:spcBef>
            </a:pPr>
            <a:r>
              <a:rPr lang="en-US" altLang="ko-KR" sz="1200">
                <a:solidFill>
                  <a:srgbClr val="FFC000"/>
                </a:solidFill>
              </a:rPr>
              <a:t>postHandle()</a:t>
            </a:r>
            <a:endParaRPr lang="en-US" altLang="ko-KR" sz="1200">
              <a:solidFill>
                <a:schemeClr val="bg1"/>
              </a:solidFill>
              <a:effectLst/>
            </a:endParaRPr>
          </a:p>
        </p:txBody>
      </p:sp>
      <p:cxnSp>
        <p:nvCxnSpPr>
          <p:cNvPr id="45" name="직선 화살표 연결선 44">
            <a:extLst>
              <a:ext uri="{FF2B5EF4-FFF2-40B4-BE49-F238E27FC236}">
                <a16:creationId xmlns:a16="http://schemas.microsoft.com/office/drawing/2014/main" id="{C2305ECB-1C55-C6B2-751D-BD2FD4AE5E01}"/>
              </a:ext>
            </a:extLst>
          </p:cNvPr>
          <p:cNvCxnSpPr>
            <a:cxnSpLocks/>
            <a:stCxn id="52" idx="2"/>
            <a:endCxn id="84" idx="0"/>
          </p:cNvCxnSpPr>
          <p:nvPr/>
        </p:nvCxnSpPr>
        <p:spPr>
          <a:xfrm>
            <a:off x="7449225" y="5235660"/>
            <a:ext cx="1" cy="17009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2" name="모서리가 둥근 직사각형 38">
            <a:extLst>
              <a:ext uri="{FF2B5EF4-FFF2-40B4-BE49-F238E27FC236}">
                <a16:creationId xmlns:a16="http://schemas.microsoft.com/office/drawing/2014/main" id="{3849129D-2ECF-C1A3-12F5-8CE89F57243F}"/>
              </a:ext>
            </a:extLst>
          </p:cNvPr>
          <p:cNvSpPr/>
          <p:nvPr/>
        </p:nvSpPr>
        <p:spPr>
          <a:xfrm>
            <a:off x="6450796" y="4742148"/>
            <a:ext cx="1996858"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Controlle</a:t>
            </a:r>
            <a:r>
              <a:rPr lang="en-US" altLang="ko-KR" sz="1400">
                <a:solidFill>
                  <a:schemeClr val="tx1"/>
                </a:solidFill>
              </a:rPr>
              <a:t>r</a:t>
            </a:r>
          </a:p>
        </p:txBody>
      </p:sp>
      <p:cxnSp>
        <p:nvCxnSpPr>
          <p:cNvPr id="53" name="직선 화살표 연결선 52">
            <a:extLst>
              <a:ext uri="{FF2B5EF4-FFF2-40B4-BE49-F238E27FC236}">
                <a16:creationId xmlns:a16="http://schemas.microsoft.com/office/drawing/2014/main" id="{601E11F4-08D5-D273-2400-EC8E4A90443D}"/>
              </a:ext>
            </a:extLst>
          </p:cNvPr>
          <p:cNvCxnSpPr>
            <a:cxnSpLocks/>
            <a:stCxn id="59" idx="2"/>
            <a:endCxn id="43" idx="0"/>
          </p:cNvCxnSpPr>
          <p:nvPr/>
        </p:nvCxnSpPr>
        <p:spPr>
          <a:xfrm>
            <a:off x="7449225" y="3663187"/>
            <a:ext cx="0" cy="34002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9" name="다이아몬드 58">
            <a:extLst>
              <a:ext uri="{FF2B5EF4-FFF2-40B4-BE49-F238E27FC236}">
                <a16:creationId xmlns:a16="http://schemas.microsoft.com/office/drawing/2014/main" id="{E890F945-77EC-73D2-A772-B1315453DE36}"/>
              </a:ext>
            </a:extLst>
          </p:cNvPr>
          <p:cNvSpPr/>
          <p:nvPr/>
        </p:nvSpPr>
        <p:spPr>
          <a:xfrm>
            <a:off x="7223559" y="3240383"/>
            <a:ext cx="451331" cy="422804"/>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cxnSp>
        <p:nvCxnSpPr>
          <p:cNvPr id="78" name="직선 화살표 연결선 77">
            <a:extLst>
              <a:ext uri="{FF2B5EF4-FFF2-40B4-BE49-F238E27FC236}">
                <a16:creationId xmlns:a16="http://schemas.microsoft.com/office/drawing/2014/main" id="{75B59D80-01AE-F829-8808-8AF7BE1C6499}"/>
              </a:ext>
            </a:extLst>
          </p:cNvPr>
          <p:cNvCxnSpPr>
            <a:cxnSpLocks/>
            <a:stCxn id="43" idx="2"/>
            <a:endCxn id="52" idx="0"/>
          </p:cNvCxnSpPr>
          <p:nvPr/>
        </p:nvCxnSpPr>
        <p:spPr>
          <a:xfrm>
            <a:off x="7449225" y="4496719"/>
            <a:ext cx="0" cy="24542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4" name="다이아몬드 83">
            <a:extLst>
              <a:ext uri="{FF2B5EF4-FFF2-40B4-BE49-F238E27FC236}">
                <a16:creationId xmlns:a16="http://schemas.microsoft.com/office/drawing/2014/main" id="{C5EC0356-3474-E855-0B96-26E854CAFD51}"/>
              </a:ext>
            </a:extLst>
          </p:cNvPr>
          <p:cNvSpPr/>
          <p:nvPr/>
        </p:nvSpPr>
        <p:spPr>
          <a:xfrm>
            <a:off x="7167378" y="5405752"/>
            <a:ext cx="563695" cy="528066"/>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103" name="모서리가 둥근 직사각형 38">
            <a:extLst>
              <a:ext uri="{FF2B5EF4-FFF2-40B4-BE49-F238E27FC236}">
                <a16:creationId xmlns:a16="http://schemas.microsoft.com/office/drawing/2014/main" id="{EFBF804C-93C5-A6F3-9ABA-973F3E6CFB70}"/>
              </a:ext>
            </a:extLst>
          </p:cNvPr>
          <p:cNvSpPr/>
          <p:nvPr/>
        </p:nvSpPr>
        <p:spPr>
          <a:xfrm>
            <a:off x="4246526" y="5424878"/>
            <a:ext cx="1996858" cy="488664"/>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HandlerInterceptor</a:t>
            </a:r>
          </a:p>
          <a:p>
            <a:pPr algn="ctr">
              <a:spcBef>
                <a:spcPts val="400"/>
              </a:spcBef>
            </a:pPr>
            <a:r>
              <a:rPr lang="en-US" altLang="ko-KR" sz="1200">
                <a:solidFill>
                  <a:srgbClr val="FFC000"/>
                </a:solidFill>
              </a:rPr>
              <a:t>triggerAfterCompletion()</a:t>
            </a:r>
          </a:p>
        </p:txBody>
      </p:sp>
      <p:cxnSp>
        <p:nvCxnSpPr>
          <p:cNvPr id="109" name="직선 화살표 연결선 108">
            <a:extLst>
              <a:ext uri="{FF2B5EF4-FFF2-40B4-BE49-F238E27FC236}">
                <a16:creationId xmlns:a16="http://schemas.microsoft.com/office/drawing/2014/main" id="{FC742E6B-7306-DB6C-925F-56E1C84CBCAE}"/>
              </a:ext>
            </a:extLst>
          </p:cNvPr>
          <p:cNvCxnSpPr>
            <a:cxnSpLocks/>
            <a:stCxn id="84" idx="1"/>
            <a:endCxn id="103" idx="3"/>
          </p:cNvCxnSpPr>
          <p:nvPr/>
        </p:nvCxnSpPr>
        <p:spPr>
          <a:xfrm flipH="1" flipV="1">
            <a:off x="6243384" y="5669210"/>
            <a:ext cx="923994" cy="57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D298D8E8-8363-3689-7BAC-9C2514ECE11E}"/>
              </a:ext>
            </a:extLst>
          </p:cNvPr>
          <p:cNvSpPr txBox="1"/>
          <p:nvPr/>
        </p:nvSpPr>
        <p:spPr>
          <a:xfrm>
            <a:off x="7223559" y="5481089"/>
            <a:ext cx="451331" cy="400110"/>
          </a:xfrm>
          <a:prstGeom prst="rect">
            <a:avLst/>
          </a:prstGeom>
          <a:noFill/>
        </p:spPr>
        <p:txBody>
          <a:bodyPr wrap="square">
            <a:spAutoFit/>
          </a:bodyPr>
          <a:lstStyle/>
          <a:p>
            <a:r>
              <a:rPr lang="ko-KR" altLang="en-US" sz="1000"/>
              <a:t>예외 발생</a:t>
            </a:r>
            <a:r>
              <a:rPr lang="en-US" altLang="ko-KR" sz="1000"/>
              <a:t>?</a:t>
            </a:r>
            <a:endParaRPr lang="ko-KR" altLang="en-US" sz="1000"/>
          </a:p>
        </p:txBody>
      </p:sp>
      <p:cxnSp>
        <p:nvCxnSpPr>
          <p:cNvPr id="145" name="직선 화살표 연결선 144">
            <a:extLst>
              <a:ext uri="{FF2B5EF4-FFF2-40B4-BE49-F238E27FC236}">
                <a16:creationId xmlns:a16="http://schemas.microsoft.com/office/drawing/2014/main" id="{EBF3044C-3257-4AEA-8A01-24694C94DD3E}"/>
              </a:ext>
            </a:extLst>
          </p:cNvPr>
          <p:cNvCxnSpPr>
            <a:cxnSpLocks/>
            <a:stCxn id="103" idx="1"/>
          </p:cNvCxnSpPr>
          <p:nvPr/>
        </p:nvCxnSpPr>
        <p:spPr>
          <a:xfrm flipH="1">
            <a:off x="3344618" y="5669210"/>
            <a:ext cx="901908"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9" name="직선 화살표 연결선 148">
            <a:extLst>
              <a:ext uri="{FF2B5EF4-FFF2-40B4-BE49-F238E27FC236}">
                <a16:creationId xmlns:a16="http://schemas.microsoft.com/office/drawing/2014/main" id="{93520559-EA02-D52F-82EB-D30FECB5EFCE}"/>
              </a:ext>
            </a:extLst>
          </p:cNvPr>
          <p:cNvCxnSpPr>
            <a:cxnSpLocks/>
            <a:stCxn id="84" idx="3"/>
            <a:endCxn id="44" idx="1"/>
          </p:cNvCxnSpPr>
          <p:nvPr/>
        </p:nvCxnSpPr>
        <p:spPr>
          <a:xfrm flipV="1">
            <a:off x="7731073" y="5666786"/>
            <a:ext cx="763317" cy="299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3" name="연결선: 꺾임 152">
            <a:extLst>
              <a:ext uri="{FF2B5EF4-FFF2-40B4-BE49-F238E27FC236}">
                <a16:creationId xmlns:a16="http://schemas.microsoft.com/office/drawing/2014/main" id="{2B900AF7-9222-25CE-3205-555EBD118733}"/>
              </a:ext>
            </a:extLst>
          </p:cNvPr>
          <p:cNvCxnSpPr>
            <a:stCxn id="44" idx="2"/>
            <a:endCxn id="103" idx="2"/>
          </p:cNvCxnSpPr>
          <p:nvPr/>
        </p:nvCxnSpPr>
        <p:spPr>
          <a:xfrm rot="5400000">
            <a:off x="7368887" y="3789610"/>
            <a:ext cx="12700" cy="4247864"/>
          </a:xfrm>
          <a:prstGeom prst="bentConnector3">
            <a:avLst>
              <a:gd name="adj1" fmla="val 302617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1" name="TextBox 160">
            <a:extLst>
              <a:ext uri="{FF2B5EF4-FFF2-40B4-BE49-F238E27FC236}">
                <a16:creationId xmlns:a16="http://schemas.microsoft.com/office/drawing/2014/main" id="{2E017D78-3078-DEE4-5661-16397A02E308}"/>
              </a:ext>
            </a:extLst>
          </p:cNvPr>
          <p:cNvSpPr txBox="1"/>
          <p:nvPr/>
        </p:nvSpPr>
        <p:spPr>
          <a:xfrm>
            <a:off x="4910691" y="3320980"/>
            <a:ext cx="1699019" cy="261610"/>
          </a:xfrm>
          <a:prstGeom prst="rect">
            <a:avLst/>
          </a:prstGeom>
          <a:noFill/>
        </p:spPr>
        <p:txBody>
          <a:bodyPr wrap="square">
            <a:spAutoFit/>
          </a:bodyPr>
          <a:lstStyle/>
          <a:p>
            <a:r>
              <a:rPr lang="en-US" altLang="ko-KR" sz="1100"/>
              <a:t>return </a:t>
            </a:r>
            <a:r>
              <a:rPr lang="ko-KR" altLang="en-US" sz="1100"/>
              <a:t>으로</a:t>
            </a:r>
            <a:r>
              <a:rPr lang="en-US" altLang="ko-KR" sz="1100"/>
              <a:t> </a:t>
            </a:r>
            <a:r>
              <a:rPr lang="ko-KR" altLang="en-US" sz="1100"/>
              <a:t>요청 중단</a:t>
            </a:r>
          </a:p>
        </p:txBody>
      </p:sp>
      <p:sp>
        <p:nvSpPr>
          <p:cNvPr id="162" name="TextBox 161">
            <a:extLst>
              <a:ext uri="{FF2B5EF4-FFF2-40B4-BE49-F238E27FC236}">
                <a16:creationId xmlns:a16="http://schemas.microsoft.com/office/drawing/2014/main" id="{42747E5A-94CB-1E38-3981-5608950E8040}"/>
              </a:ext>
            </a:extLst>
          </p:cNvPr>
          <p:cNvSpPr txBox="1"/>
          <p:nvPr/>
        </p:nvSpPr>
        <p:spPr>
          <a:xfrm>
            <a:off x="1887082" y="922472"/>
            <a:ext cx="905691" cy="276999"/>
          </a:xfrm>
          <a:prstGeom prst="rect">
            <a:avLst/>
          </a:prstGeom>
          <a:noFill/>
        </p:spPr>
        <p:txBody>
          <a:bodyPr wrap="square">
            <a:spAutoFit/>
          </a:bodyPr>
          <a:lstStyle/>
          <a:p>
            <a:pPr algn="ctr"/>
            <a:r>
              <a:rPr lang="en-US" altLang="ko-KR" sz="1200"/>
              <a:t>Request</a:t>
            </a:r>
            <a:endParaRPr lang="ko-KR" altLang="en-US" sz="1200"/>
          </a:p>
        </p:txBody>
      </p:sp>
      <p:cxnSp>
        <p:nvCxnSpPr>
          <p:cNvPr id="164" name="직선 화살표 연결선 163">
            <a:extLst>
              <a:ext uri="{FF2B5EF4-FFF2-40B4-BE49-F238E27FC236}">
                <a16:creationId xmlns:a16="http://schemas.microsoft.com/office/drawing/2014/main" id="{499C2BE8-A6EB-3E9C-5730-9932C8BF719A}"/>
              </a:ext>
            </a:extLst>
          </p:cNvPr>
          <p:cNvCxnSpPr>
            <a:cxnSpLocks/>
          </p:cNvCxnSpPr>
          <p:nvPr/>
        </p:nvCxnSpPr>
        <p:spPr>
          <a:xfrm>
            <a:off x="2706855" y="1060972"/>
            <a:ext cx="55184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2" name="TextBox 171">
            <a:extLst>
              <a:ext uri="{FF2B5EF4-FFF2-40B4-BE49-F238E27FC236}">
                <a16:creationId xmlns:a16="http://schemas.microsoft.com/office/drawing/2014/main" id="{BC596358-0139-ABBB-118A-22F5DA6AD766}"/>
              </a:ext>
            </a:extLst>
          </p:cNvPr>
          <p:cNvSpPr txBox="1"/>
          <p:nvPr/>
        </p:nvSpPr>
        <p:spPr>
          <a:xfrm>
            <a:off x="6623236" y="3181111"/>
            <a:ext cx="555955" cy="276999"/>
          </a:xfrm>
          <a:prstGeom prst="rect">
            <a:avLst/>
          </a:prstGeom>
          <a:noFill/>
        </p:spPr>
        <p:txBody>
          <a:bodyPr wrap="square">
            <a:spAutoFit/>
          </a:bodyPr>
          <a:lstStyle/>
          <a:p>
            <a:pPr algn="ctr"/>
            <a:r>
              <a:rPr lang="en-US" altLang="ko-KR" sz="1200">
                <a:solidFill>
                  <a:srgbClr val="FF0000"/>
                </a:solidFill>
              </a:rPr>
              <a:t>false</a:t>
            </a:r>
            <a:endParaRPr lang="ko-KR" altLang="en-US" sz="1200">
              <a:solidFill>
                <a:srgbClr val="FF0000"/>
              </a:solidFill>
            </a:endParaRPr>
          </a:p>
        </p:txBody>
      </p:sp>
      <p:sp>
        <p:nvSpPr>
          <p:cNvPr id="173" name="TextBox 172">
            <a:extLst>
              <a:ext uri="{FF2B5EF4-FFF2-40B4-BE49-F238E27FC236}">
                <a16:creationId xmlns:a16="http://schemas.microsoft.com/office/drawing/2014/main" id="{CA7579A1-EC4D-2A3A-53CA-CD161099EAEA}"/>
              </a:ext>
            </a:extLst>
          </p:cNvPr>
          <p:cNvSpPr txBox="1"/>
          <p:nvPr/>
        </p:nvSpPr>
        <p:spPr>
          <a:xfrm>
            <a:off x="7461130" y="3659210"/>
            <a:ext cx="530089" cy="276999"/>
          </a:xfrm>
          <a:prstGeom prst="rect">
            <a:avLst/>
          </a:prstGeom>
          <a:noFill/>
        </p:spPr>
        <p:txBody>
          <a:bodyPr wrap="square">
            <a:spAutoFit/>
          </a:bodyPr>
          <a:lstStyle/>
          <a:p>
            <a:pPr algn="ctr"/>
            <a:r>
              <a:rPr lang="en-US" altLang="ko-KR" sz="1200">
                <a:solidFill>
                  <a:srgbClr val="FF0000"/>
                </a:solidFill>
              </a:rPr>
              <a:t>true</a:t>
            </a:r>
            <a:endParaRPr lang="ko-KR" altLang="en-US" sz="1200">
              <a:solidFill>
                <a:srgbClr val="FF0000"/>
              </a:solidFill>
            </a:endParaRPr>
          </a:p>
        </p:txBody>
      </p:sp>
      <p:sp>
        <p:nvSpPr>
          <p:cNvPr id="174" name="TextBox 173">
            <a:extLst>
              <a:ext uri="{FF2B5EF4-FFF2-40B4-BE49-F238E27FC236}">
                <a16:creationId xmlns:a16="http://schemas.microsoft.com/office/drawing/2014/main" id="{4E75378D-3CF6-E06D-1473-E6DE06582F57}"/>
              </a:ext>
            </a:extLst>
          </p:cNvPr>
          <p:cNvSpPr txBox="1"/>
          <p:nvPr/>
        </p:nvSpPr>
        <p:spPr>
          <a:xfrm>
            <a:off x="6642260" y="5420029"/>
            <a:ext cx="286920" cy="276999"/>
          </a:xfrm>
          <a:prstGeom prst="rect">
            <a:avLst/>
          </a:prstGeom>
          <a:noFill/>
        </p:spPr>
        <p:txBody>
          <a:bodyPr wrap="square">
            <a:spAutoFit/>
          </a:bodyPr>
          <a:lstStyle/>
          <a:p>
            <a:pPr algn="ctr"/>
            <a:r>
              <a:rPr lang="en-US" altLang="ko-KR" sz="1200" b="1">
                <a:solidFill>
                  <a:srgbClr val="FF0000"/>
                </a:solidFill>
              </a:rPr>
              <a:t>Y</a:t>
            </a:r>
            <a:endParaRPr lang="ko-KR" altLang="en-US" sz="1200" b="1">
              <a:solidFill>
                <a:srgbClr val="FF0000"/>
              </a:solidFill>
            </a:endParaRPr>
          </a:p>
        </p:txBody>
      </p:sp>
      <p:sp>
        <p:nvSpPr>
          <p:cNvPr id="175" name="TextBox 174">
            <a:extLst>
              <a:ext uri="{FF2B5EF4-FFF2-40B4-BE49-F238E27FC236}">
                <a16:creationId xmlns:a16="http://schemas.microsoft.com/office/drawing/2014/main" id="{7502DEA9-E61F-C68C-D86B-ECA5A75C7673}"/>
              </a:ext>
            </a:extLst>
          </p:cNvPr>
          <p:cNvSpPr txBox="1"/>
          <p:nvPr/>
        </p:nvSpPr>
        <p:spPr>
          <a:xfrm>
            <a:off x="7939375" y="5376790"/>
            <a:ext cx="286920" cy="276999"/>
          </a:xfrm>
          <a:prstGeom prst="rect">
            <a:avLst/>
          </a:prstGeom>
          <a:noFill/>
        </p:spPr>
        <p:txBody>
          <a:bodyPr wrap="square">
            <a:spAutoFit/>
          </a:bodyPr>
          <a:lstStyle/>
          <a:p>
            <a:pPr algn="ctr"/>
            <a:r>
              <a:rPr lang="en-US" altLang="ko-KR" sz="1200" b="1">
                <a:solidFill>
                  <a:srgbClr val="FF0000"/>
                </a:solidFill>
              </a:rPr>
              <a:t>N</a:t>
            </a:r>
            <a:endParaRPr lang="ko-KR" altLang="en-US" sz="1200" b="1">
              <a:solidFill>
                <a:srgbClr val="FF0000"/>
              </a:solidFill>
            </a:endParaRPr>
          </a:p>
        </p:txBody>
      </p:sp>
      <p:cxnSp>
        <p:nvCxnSpPr>
          <p:cNvPr id="179" name="직선 화살표 연결선 178">
            <a:extLst>
              <a:ext uri="{FF2B5EF4-FFF2-40B4-BE49-F238E27FC236}">
                <a16:creationId xmlns:a16="http://schemas.microsoft.com/office/drawing/2014/main" id="{151F6AD2-F9C8-66F5-1144-DEEB22235369}"/>
              </a:ext>
            </a:extLst>
          </p:cNvPr>
          <p:cNvCxnSpPr>
            <a:stCxn id="9" idx="2"/>
            <a:endCxn id="35" idx="0"/>
          </p:cNvCxnSpPr>
          <p:nvPr/>
        </p:nvCxnSpPr>
        <p:spPr>
          <a:xfrm>
            <a:off x="7449225" y="2117041"/>
            <a:ext cx="0" cy="40306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0" name="TextBox 179">
            <a:extLst>
              <a:ext uri="{FF2B5EF4-FFF2-40B4-BE49-F238E27FC236}">
                <a16:creationId xmlns:a16="http://schemas.microsoft.com/office/drawing/2014/main" id="{C74DC7B8-4A4A-F0EF-1DFD-98A014C0A3D9}"/>
              </a:ext>
            </a:extLst>
          </p:cNvPr>
          <p:cNvSpPr txBox="1"/>
          <p:nvPr/>
        </p:nvSpPr>
        <p:spPr>
          <a:xfrm>
            <a:off x="7739802" y="5698619"/>
            <a:ext cx="656397" cy="261610"/>
          </a:xfrm>
          <a:prstGeom prst="rect">
            <a:avLst/>
          </a:prstGeom>
          <a:noFill/>
        </p:spPr>
        <p:txBody>
          <a:bodyPr wrap="square">
            <a:spAutoFit/>
          </a:bodyPr>
          <a:lstStyle/>
          <a:p>
            <a:r>
              <a:rPr lang="ko-KR" altLang="en-US" sz="1100"/>
              <a:t>후 처리</a:t>
            </a:r>
          </a:p>
        </p:txBody>
      </p:sp>
      <p:sp>
        <p:nvSpPr>
          <p:cNvPr id="181" name="TextBox 180">
            <a:extLst>
              <a:ext uri="{FF2B5EF4-FFF2-40B4-BE49-F238E27FC236}">
                <a16:creationId xmlns:a16="http://schemas.microsoft.com/office/drawing/2014/main" id="{F66D28C4-EE88-AF10-C6E7-CCD075C9C245}"/>
              </a:ext>
            </a:extLst>
          </p:cNvPr>
          <p:cNvSpPr txBox="1"/>
          <p:nvPr/>
        </p:nvSpPr>
        <p:spPr>
          <a:xfrm>
            <a:off x="6367223" y="5705251"/>
            <a:ext cx="828246" cy="261610"/>
          </a:xfrm>
          <a:prstGeom prst="rect">
            <a:avLst/>
          </a:prstGeom>
          <a:noFill/>
        </p:spPr>
        <p:txBody>
          <a:bodyPr wrap="square">
            <a:spAutoFit/>
          </a:bodyPr>
          <a:lstStyle/>
          <a:p>
            <a:r>
              <a:rPr lang="ko-KR" altLang="en-US" sz="1100"/>
              <a:t>예외 전달</a:t>
            </a:r>
          </a:p>
        </p:txBody>
      </p:sp>
      <p:cxnSp>
        <p:nvCxnSpPr>
          <p:cNvPr id="184" name="직선 화살표 연결선 183">
            <a:extLst>
              <a:ext uri="{FF2B5EF4-FFF2-40B4-BE49-F238E27FC236}">
                <a16:creationId xmlns:a16="http://schemas.microsoft.com/office/drawing/2014/main" id="{E440F576-D987-3C16-A4F0-ABAE4BB8E136}"/>
              </a:ext>
            </a:extLst>
          </p:cNvPr>
          <p:cNvCxnSpPr>
            <a:stCxn id="5" idx="3"/>
            <a:endCxn id="79" idx="1"/>
          </p:cNvCxnSpPr>
          <p:nvPr/>
        </p:nvCxnSpPr>
        <p:spPr>
          <a:xfrm>
            <a:off x="5043639" y="1060972"/>
            <a:ext cx="140715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5" name="직선 화살표 연결선 184">
            <a:extLst>
              <a:ext uri="{FF2B5EF4-FFF2-40B4-BE49-F238E27FC236}">
                <a16:creationId xmlns:a16="http://schemas.microsoft.com/office/drawing/2014/main" id="{B2EEBB96-3687-146B-C318-C4CE1EA6C0E1}"/>
              </a:ext>
            </a:extLst>
          </p:cNvPr>
          <p:cNvCxnSpPr>
            <a:cxnSpLocks/>
            <a:stCxn id="59" idx="1"/>
          </p:cNvCxnSpPr>
          <p:nvPr/>
        </p:nvCxnSpPr>
        <p:spPr>
          <a:xfrm flipH="1">
            <a:off x="6450794" y="3451785"/>
            <a:ext cx="77276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9" name="TextBox 188">
            <a:extLst>
              <a:ext uri="{FF2B5EF4-FFF2-40B4-BE49-F238E27FC236}">
                <a16:creationId xmlns:a16="http://schemas.microsoft.com/office/drawing/2014/main" id="{23415AFD-6A2E-90F3-16A6-B9156BEF68E0}"/>
              </a:ext>
            </a:extLst>
          </p:cNvPr>
          <p:cNvSpPr txBox="1"/>
          <p:nvPr/>
        </p:nvSpPr>
        <p:spPr>
          <a:xfrm>
            <a:off x="7449223" y="2201644"/>
            <a:ext cx="656397" cy="261610"/>
          </a:xfrm>
          <a:prstGeom prst="rect">
            <a:avLst/>
          </a:prstGeom>
          <a:noFill/>
        </p:spPr>
        <p:txBody>
          <a:bodyPr wrap="square">
            <a:spAutoFit/>
          </a:bodyPr>
          <a:lstStyle/>
          <a:p>
            <a:r>
              <a:rPr lang="ko-KR" altLang="en-US" sz="1100"/>
              <a:t>전 처리</a:t>
            </a:r>
          </a:p>
        </p:txBody>
      </p:sp>
      <p:sp>
        <p:nvSpPr>
          <p:cNvPr id="190" name="TextBox 189">
            <a:extLst>
              <a:ext uri="{FF2B5EF4-FFF2-40B4-BE49-F238E27FC236}">
                <a16:creationId xmlns:a16="http://schemas.microsoft.com/office/drawing/2014/main" id="{5E0864AE-07F0-CED1-9193-FB1F86838327}"/>
              </a:ext>
            </a:extLst>
          </p:cNvPr>
          <p:cNvSpPr txBox="1"/>
          <p:nvPr/>
        </p:nvSpPr>
        <p:spPr>
          <a:xfrm>
            <a:off x="6871486" y="6495647"/>
            <a:ext cx="1179288" cy="261610"/>
          </a:xfrm>
          <a:prstGeom prst="rect">
            <a:avLst/>
          </a:prstGeom>
          <a:noFill/>
        </p:spPr>
        <p:txBody>
          <a:bodyPr wrap="square">
            <a:spAutoFit/>
          </a:bodyPr>
          <a:lstStyle/>
          <a:p>
            <a:r>
              <a:rPr lang="ko-KR" altLang="en-US" sz="1100"/>
              <a:t>최종 완료 처리</a:t>
            </a:r>
          </a:p>
        </p:txBody>
      </p:sp>
    </p:spTree>
    <p:extLst>
      <p:ext uri="{BB962C8B-B14F-4D97-AF65-F5344CB8AC3E}">
        <p14:creationId xmlns:p14="http://schemas.microsoft.com/office/powerpoint/2010/main" val="1683170938"/>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C09779-5203-7A2B-8353-A4E87A8B00FA}"/>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D5F19318-4F9F-781F-FAC8-8D0EFAEAC8AB}"/>
              </a:ext>
            </a:extLst>
          </p:cNvPr>
          <p:cNvSpPr/>
          <p:nvPr/>
        </p:nvSpPr>
        <p:spPr>
          <a:xfrm>
            <a:off x="198756" y="202792"/>
            <a:ext cx="1939955"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인터셉터 사용</a:t>
            </a:r>
          </a:p>
        </p:txBody>
      </p:sp>
      <p:sp>
        <p:nvSpPr>
          <p:cNvPr id="2" name="직사각형 1">
            <a:extLst>
              <a:ext uri="{FF2B5EF4-FFF2-40B4-BE49-F238E27FC236}">
                <a16:creationId xmlns:a16="http://schemas.microsoft.com/office/drawing/2014/main" id="{38D31CAA-BDBE-33BD-30C5-07E24DDE39A4}"/>
              </a:ext>
            </a:extLst>
          </p:cNvPr>
          <p:cNvSpPr/>
          <p:nvPr/>
        </p:nvSpPr>
        <p:spPr>
          <a:xfrm>
            <a:off x="466459" y="572124"/>
            <a:ext cx="7672903" cy="1164614"/>
          </a:xfrm>
          <a:prstGeom prst="rect">
            <a:avLst/>
          </a:prstGeom>
        </p:spPr>
        <p:txBody>
          <a:bodyPr wrap="square">
            <a:spAutoFit/>
          </a:bodyPr>
          <a:lstStyle/>
          <a:p>
            <a:pPr marL="228600" indent="-228600">
              <a:lnSpc>
                <a:spcPct val="150000"/>
              </a:lnSpc>
              <a:buFont typeface="Arial" panose="020B0604020202020204" pitchFamily="34" charset="0"/>
              <a:buChar char="•"/>
            </a:pPr>
            <a:r>
              <a:rPr lang="en-US" altLang="ko-KR" sz="1200">
                <a:latin typeface="+mn-ea"/>
              </a:rPr>
              <a:t>HandlerInterceptor </a:t>
            </a:r>
            <a:r>
              <a:rPr lang="ko-KR" altLang="en-US" sz="1200">
                <a:latin typeface="+mn-ea"/>
              </a:rPr>
              <a:t>인터페이스 또는 </a:t>
            </a:r>
            <a:r>
              <a:rPr lang="en-US" altLang="ko-KR" sz="1200">
                <a:latin typeface="+mn-ea"/>
              </a:rPr>
              <a:t>HandlerInterceptorAdapter </a:t>
            </a:r>
            <a:r>
              <a:rPr lang="ko-KR" altLang="en-US" sz="1200">
                <a:latin typeface="+mn-ea"/>
              </a:rPr>
              <a:t>클래스를 상속하여 구현한다</a:t>
            </a:r>
            <a:endParaRPr lang="en-US" altLang="ko-KR" sz="1200">
              <a:latin typeface="+mn-ea"/>
            </a:endParaRPr>
          </a:p>
          <a:p>
            <a:pPr marL="228600" indent="-228600">
              <a:lnSpc>
                <a:spcPct val="150000"/>
              </a:lnSpc>
              <a:buFont typeface="Arial" panose="020B0604020202020204" pitchFamily="34" charset="0"/>
              <a:buChar char="•"/>
            </a:pPr>
            <a:r>
              <a:rPr lang="en-US" altLang="ko-KR" sz="1200">
                <a:latin typeface="+mn-ea"/>
              </a:rPr>
              <a:t>WebMvcConfigurer </a:t>
            </a:r>
            <a:r>
              <a:rPr lang="ko-KR" altLang="en-US" sz="1200">
                <a:latin typeface="+mn-ea"/>
              </a:rPr>
              <a:t>를 사용하여 인터셉터를 등록한다</a:t>
            </a:r>
            <a:endParaRPr lang="en-US" altLang="ko-KR" sz="1200">
              <a:latin typeface="+mn-ea"/>
            </a:endParaRPr>
          </a:p>
          <a:p>
            <a:pPr marL="685800" lvl="1" indent="-228600">
              <a:lnSpc>
                <a:spcPct val="150000"/>
              </a:lnSpc>
              <a:buFont typeface="Arial" panose="020B0604020202020204" pitchFamily="34" charset="0"/>
              <a:buChar char="•"/>
            </a:pPr>
            <a:r>
              <a:rPr lang="ko-KR" altLang="en-US" sz="1200"/>
              <a:t>특정 </a:t>
            </a:r>
            <a:r>
              <a:rPr lang="en-US" altLang="ko-KR" sz="1200"/>
              <a:t>URL </a:t>
            </a:r>
            <a:r>
              <a:rPr lang="ko-KR" altLang="en-US" sz="1200"/>
              <a:t>패턴에만 인터셉터를 적용하거나 제외 할 수 있다</a:t>
            </a:r>
            <a:endParaRPr lang="en-US" altLang="ko-KR" sz="1200">
              <a:latin typeface="+mn-ea"/>
            </a:endParaRPr>
          </a:p>
          <a:p>
            <a:pPr marL="685800" lvl="1" indent="-228600">
              <a:lnSpc>
                <a:spcPct val="150000"/>
              </a:lnSpc>
              <a:buFont typeface="Arial" panose="020B0604020202020204" pitchFamily="34" charset="0"/>
              <a:buChar char="•"/>
            </a:pPr>
            <a:r>
              <a:rPr lang="en-US" altLang="ko-KR" sz="1200"/>
              <a:t>order </a:t>
            </a:r>
            <a:r>
              <a:rPr lang="ko-KR" altLang="en-US" sz="1200"/>
              <a:t>속성을 통해</a:t>
            </a:r>
            <a:r>
              <a:rPr lang="en-US" altLang="ko-KR" sz="1200"/>
              <a:t> </a:t>
            </a:r>
            <a:r>
              <a:rPr lang="ko-KR" altLang="en-US" sz="1200"/>
              <a:t>인터셉터의 호출 순서를 지정할 수 있다</a:t>
            </a:r>
            <a:endParaRPr lang="en-US" altLang="ko-KR" sz="1200">
              <a:latin typeface="+mn-ea"/>
            </a:endParaRPr>
          </a:p>
        </p:txBody>
      </p:sp>
      <p:sp>
        <p:nvSpPr>
          <p:cNvPr id="4" name="Rectangle 4">
            <a:extLst>
              <a:ext uri="{FF2B5EF4-FFF2-40B4-BE49-F238E27FC236}">
                <a16:creationId xmlns:a16="http://schemas.microsoft.com/office/drawing/2014/main" id="{AD16C6F2-A0FD-CBCC-1FA5-AC73771DEC0C}"/>
              </a:ext>
            </a:extLst>
          </p:cNvPr>
          <p:cNvSpPr>
            <a:spLocks noChangeArrowheads="1"/>
          </p:cNvSpPr>
          <p:nvPr/>
        </p:nvSpPr>
        <p:spPr bwMode="auto">
          <a:xfrm>
            <a:off x="466459" y="2279010"/>
            <a:ext cx="10632672" cy="437619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@Component</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CF8E6D"/>
                </a:solidFill>
                <a:effectLst/>
                <a:ea typeface="JetBrains Mono"/>
              </a:rPr>
              <a:t>public class </a:t>
            </a:r>
            <a:r>
              <a:rPr kumimoji="0" lang="en-US" altLang="ko-KR" sz="1100" b="0" i="0" u="none" strike="noStrike" cap="none" normalizeH="0" baseline="0">
                <a:ln>
                  <a:noFill/>
                </a:ln>
                <a:solidFill>
                  <a:srgbClr val="BCBEC4"/>
                </a:solidFill>
                <a:effectLst/>
                <a:ea typeface="JetBrains Mono"/>
              </a:rPr>
              <a:t>CustomI</a:t>
            </a:r>
            <a:r>
              <a:rPr kumimoji="0" lang="ko-KR" altLang="ko-KR" sz="1100" b="0" i="0" u="none" strike="noStrike" cap="none" normalizeH="0" baseline="0">
                <a:ln>
                  <a:noFill/>
                </a:ln>
                <a:solidFill>
                  <a:srgbClr val="BCBEC4"/>
                </a:solidFill>
                <a:effectLst/>
                <a:ea typeface="JetBrains Mono"/>
              </a:rPr>
              <a:t>nterceptor </a:t>
            </a:r>
            <a:r>
              <a:rPr kumimoji="0" lang="ko-KR" altLang="ko-KR" sz="1100" b="0" i="0" u="none" strike="noStrike" cap="none" normalizeH="0" baseline="0">
                <a:ln>
                  <a:noFill/>
                </a:ln>
                <a:solidFill>
                  <a:srgbClr val="CF8E6D"/>
                </a:solidFill>
                <a:effectLst/>
                <a:ea typeface="JetBrains Mono"/>
              </a:rPr>
              <a:t>implements </a:t>
            </a:r>
            <a:r>
              <a:rPr kumimoji="0" lang="ko-KR" altLang="ko-KR" sz="1100" b="0" i="0" u="none" strike="noStrike" cap="none" normalizeH="0" baseline="0">
                <a:ln>
                  <a:noFill/>
                </a:ln>
                <a:solidFill>
                  <a:srgbClr val="BCBEC4"/>
                </a:solidFill>
                <a:effectLst/>
                <a:ea typeface="JetBrains Mono"/>
              </a:rPr>
              <a:t>HandlerInterceptor {</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@Override</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    </a:t>
            </a:r>
            <a:r>
              <a:rPr kumimoji="0" lang="ko-KR" altLang="ko-KR" sz="1100" b="0" i="0" u="none" strike="noStrike" cap="none" normalizeH="0" baseline="0">
                <a:ln>
                  <a:noFill/>
                </a:ln>
                <a:solidFill>
                  <a:srgbClr val="CF8E6D"/>
                </a:solidFill>
                <a:effectLst/>
                <a:ea typeface="JetBrains Mono"/>
              </a:rPr>
              <a:t>public boolean </a:t>
            </a:r>
            <a:r>
              <a:rPr kumimoji="0" lang="ko-KR" altLang="ko-KR" sz="1100" b="0" i="0" u="none" strike="noStrike" cap="none" normalizeH="0" baseline="0">
                <a:ln>
                  <a:noFill/>
                </a:ln>
                <a:solidFill>
                  <a:srgbClr val="56A8F5"/>
                </a:solidFill>
                <a:effectLst/>
                <a:ea typeface="JetBrains Mono"/>
              </a:rPr>
              <a:t>preHandle</a:t>
            </a:r>
            <a:r>
              <a:rPr kumimoji="0" lang="ko-KR" altLang="ko-KR" sz="1100" b="0" i="0" u="none" strike="noStrike" cap="none" normalizeH="0" baseline="0">
                <a:ln>
                  <a:noFill/>
                </a:ln>
                <a:solidFill>
                  <a:srgbClr val="BCBEC4"/>
                </a:solidFill>
                <a:effectLst/>
                <a:ea typeface="JetBrains Mono"/>
              </a:rPr>
              <a:t>(HttpServletRequest request, HttpServletResponse response, Object handler) </a:t>
            </a:r>
            <a:r>
              <a:rPr kumimoji="0" lang="ko-KR" altLang="ko-KR" sz="1100" b="0" i="0" u="none" strike="noStrike" cap="none" normalizeH="0" baseline="0">
                <a:ln>
                  <a:noFill/>
                </a:ln>
                <a:solidFill>
                  <a:srgbClr val="CF8E6D"/>
                </a:solidFill>
                <a:effectLst/>
                <a:ea typeface="JetBrains Mono"/>
              </a:rPr>
              <a:t>throws </a:t>
            </a:r>
            <a:r>
              <a:rPr kumimoji="0" lang="ko-KR" altLang="ko-KR" sz="1100" b="0" i="0" u="none" strike="noStrike" cap="none" normalizeH="0" baseline="0">
                <a:ln>
                  <a:noFill/>
                </a:ln>
                <a:solidFill>
                  <a:srgbClr val="BCBEC4"/>
                </a:solidFill>
                <a:effectLst/>
                <a:ea typeface="JetBrains Mono"/>
              </a:rPr>
              <a:t>Exception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System.</a:t>
            </a:r>
            <a:r>
              <a:rPr kumimoji="0" lang="ko-KR" altLang="ko-KR" sz="1100" b="0" i="1" u="none" strike="noStrike" cap="none" normalizeH="0" baseline="0">
                <a:ln>
                  <a:noFill/>
                </a:ln>
                <a:solidFill>
                  <a:srgbClr val="C77DBB"/>
                </a:solidFill>
                <a:effectLst/>
                <a:ea typeface="JetBrains Mono"/>
              </a:rPr>
              <a:t>out</a:t>
            </a:r>
            <a:r>
              <a:rPr kumimoji="0" lang="ko-KR" altLang="ko-KR" sz="1100" b="0" i="0" u="none" strike="noStrike" cap="none" normalizeH="0" baseline="0">
                <a:ln>
                  <a:noFill/>
                </a:ln>
                <a:solidFill>
                  <a:srgbClr val="BCBEC4"/>
                </a:solidFill>
                <a:effectLst/>
                <a:ea typeface="JetBrains Mono"/>
              </a:rPr>
              <a:t>.println(</a:t>
            </a:r>
            <a:r>
              <a:rPr kumimoji="0" lang="ko-KR" altLang="ko-KR" sz="1100" b="0" i="0" u="none" strike="noStrike" cap="none" normalizeH="0" baseline="0">
                <a:ln>
                  <a:noFill/>
                </a:ln>
                <a:solidFill>
                  <a:srgbClr val="6AAB73"/>
                </a:solidFill>
                <a:effectLst/>
                <a:ea typeface="JetBrains Mono"/>
              </a:rPr>
              <a:t>"PreHandle: Request URI is " </a:t>
            </a:r>
            <a:r>
              <a:rPr kumimoji="0" lang="ko-KR" altLang="ko-KR" sz="1100" b="0" i="0" u="none" strike="noStrike" cap="none" normalizeH="0" baseline="0">
                <a:ln>
                  <a:noFill/>
                </a:ln>
                <a:solidFill>
                  <a:srgbClr val="BCBEC4"/>
                </a:solidFill>
                <a:effectLst/>
                <a:ea typeface="JetBrains Mono"/>
              </a:rPr>
              <a:t>+ request.getRequestURI());</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true</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true</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를 반환하면 요청 처리가 계속 진행</a:t>
            </a:r>
            <a:r>
              <a:rPr kumimoji="0" lang="ko-KR" altLang="en-US" sz="1100" b="0" i="0" u="none" strike="noStrike" cap="none" normalizeH="0" baseline="0">
                <a:ln>
                  <a:noFill/>
                </a:ln>
                <a:solidFill>
                  <a:srgbClr val="7A7E85"/>
                </a:solidFill>
                <a:effectLst/>
                <a:ea typeface="JetBrains Mono"/>
                <a:cs typeface="Courier New" panose="02070309020205020404" pitchFamily="49" charset="0"/>
              </a:rPr>
              <a:t>된다</a:t>
            </a:r>
            <a:br>
              <a:rPr kumimoji="0" lang="ko-KR" altLang="ko-KR" sz="1100" b="0" i="0" u="none" strike="noStrike" cap="none" normalizeH="0" baseline="0">
                <a:ln>
                  <a:noFill/>
                </a:ln>
                <a:solidFill>
                  <a:srgbClr val="7A7E85"/>
                </a:solidFill>
                <a:effectLst/>
                <a:ea typeface="JetBrains Mono"/>
              </a:rPr>
            </a:br>
            <a:r>
              <a:rPr kumimoji="0" lang="ko-KR" altLang="ko-KR" sz="1100" b="0" i="0" u="none" strike="noStrike" cap="none" normalizeH="0" baseline="0">
                <a:ln>
                  <a:noFill/>
                </a:ln>
                <a:solidFill>
                  <a:srgbClr val="7A7E85"/>
                </a:solidFill>
                <a:effectLst/>
                <a:ea typeface="JetBrains Mono"/>
              </a:rPr>
              <a:t>    </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@Override</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    </a:t>
            </a:r>
            <a:r>
              <a:rPr kumimoji="0" lang="ko-KR" altLang="ko-KR" sz="1100" b="0" i="0" u="none" strike="noStrike" cap="none" normalizeH="0" baseline="0">
                <a:ln>
                  <a:noFill/>
                </a:ln>
                <a:solidFill>
                  <a:srgbClr val="CF8E6D"/>
                </a:solidFill>
                <a:effectLst/>
                <a:ea typeface="JetBrains Mono"/>
              </a:rPr>
              <a:t>public void </a:t>
            </a:r>
            <a:r>
              <a:rPr kumimoji="0" lang="ko-KR" altLang="ko-KR" sz="1100" b="0" i="0" u="none" strike="noStrike" cap="none" normalizeH="0" baseline="0">
                <a:ln>
                  <a:noFill/>
                </a:ln>
                <a:solidFill>
                  <a:srgbClr val="56A8F5"/>
                </a:solidFill>
                <a:effectLst/>
                <a:ea typeface="JetBrains Mono"/>
              </a:rPr>
              <a:t>postHandle</a:t>
            </a:r>
            <a:r>
              <a:rPr kumimoji="0" lang="ko-KR" altLang="ko-KR" sz="1100" b="0" i="0" u="none" strike="noStrike" cap="none" normalizeH="0" baseline="0">
                <a:ln>
                  <a:noFill/>
                </a:ln>
                <a:solidFill>
                  <a:srgbClr val="BCBEC4"/>
                </a:solidFill>
                <a:effectLst/>
                <a:ea typeface="JetBrains Mono"/>
              </a:rPr>
              <a:t>(HttpServletRequest request, HttpServletResponse response, Object handler, ModelAndView modelAndView) </a:t>
            </a:r>
            <a:r>
              <a:rPr kumimoji="0" lang="ko-KR" altLang="ko-KR" sz="1100" b="0" i="0" u="none" strike="noStrike" cap="none" normalizeH="0" baseline="0">
                <a:ln>
                  <a:noFill/>
                </a:ln>
                <a:solidFill>
                  <a:srgbClr val="CF8E6D"/>
                </a:solidFill>
                <a:effectLst/>
                <a:ea typeface="JetBrains Mono"/>
              </a:rPr>
              <a:t>throws </a:t>
            </a:r>
            <a:r>
              <a:rPr kumimoji="0" lang="ko-KR" altLang="ko-KR" sz="1100" b="0" i="0" u="none" strike="noStrike" cap="none" normalizeH="0" baseline="0">
                <a:ln>
                  <a:noFill/>
                </a:ln>
                <a:solidFill>
                  <a:srgbClr val="BCBEC4"/>
                </a:solidFill>
                <a:effectLst/>
                <a:ea typeface="JetBrains Mono"/>
              </a:rPr>
              <a:t>Exception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System.</a:t>
            </a:r>
            <a:r>
              <a:rPr kumimoji="0" lang="ko-KR" altLang="ko-KR" sz="1100" b="0" i="1" u="none" strike="noStrike" cap="none" normalizeH="0" baseline="0">
                <a:ln>
                  <a:noFill/>
                </a:ln>
                <a:solidFill>
                  <a:srgbClr val="C77DBB"/>
                </a:solidFill>
                <a:effectLst/>
                <a:ea typeface="JetBrains Mono"/>
              </a:rPr>
              <a:t>out</a:t>
            </a:r>
            <a:r>
              <a:rPr kumimoji="0" lang="ko-KR" altLang="ko-KR" sz="1100" b="0" i="0" u="none" strike="noStrike" cap="none" normalizeH="0" baseline="0">
                <a:ln>
                  <a:noFill/>
                </a:ln>
                <a:solidFill>
                  <a:srgbClr val="BCBEC4"/>
                </a:solidFill>
                <a:effectLst/>
                <a:ea typeface="JetBrains Mono"/>
              </a:rPr>
              <a:t>.println(</a:t>
            </a:r>
            <a:r>
              <a:rPr kumimoji="0" lang="ko-KR" altLang="ko-KR" sz="1100" b="0" i="0" u="none" strike="noStrike" cap="none" normalizeH="0" baseline="0">
                <a:ln>
                  <a:noFill/>
                </a:ln>
                <a:solidFill>
                  <a:srgbClr val="6AAB73"/>
                </a:solidFill>
                <a:effectLst/>
                <a:ea typeface="JetBrains Mono"/>
              </a:rPr>
              <a:t>"PostHandle: Handler executed"</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@Override</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    </a:t>
            </a:r>
            <a:r>
              <a:rPr kumimoji="0" lang="ko-KR" altLang="ko-KR" sz="1100" b="0" i="0" u="none" strike="noStrike" cap="none" normalizeH="0" baseline="0">
                <a:ln>
                  <a:noFill/>
                </a:ln>
                <a:solidFill>
                  <a:srgbClr val="CF8E6D"/>
                </a:solidFill>
                <a:effectLst/>
                <a:ea typeface="JetBrains Mono"/>
              </a:rPr>
              <a:t>public void </a:t>
            </a:r>
            <a:r>
              <a:rPr kumimoji="0" lang="ko-KR" altLang="ko-KR" sz="1100" b="0" i="0" u="none" strike="noStrike" cap="none" normalizeH="0" baseline="0">
                <a:ln>
                  <a:noFill/>
                </a:ln>
                <a:solidFill>
                  <a:srgbClr val="56A8F5"/>
                </a:solidFill>
                <a:effectLst/>
                <a:ea typeface="JetBrains Mono"/>
              </a:rPr>
              <a:t>afterCompletion</a:t>
            </a:r>
            <a:r>
              <a:rPr kumimoji="0" lang="ko-KR" altLang="ko-KR" sz="1100" b="0" i="0" u="none" strike="noStrike" cap="none" normalizeH="0" baseline="0">
                <a:ln>
                  <a:noFill/>
                </a:ln>
                <a:solidFill>
                  <a:srgbClr val="BCBEC4"/>
                </a:solidFill>
                <a:effectLst/>
                <a:ea typeface="JetBrains Mono"/>
              </a:rPr>
              <a:t>(HttpServletRequest request, HttpServletResponse response, Object handler, Exception ex) </a:t>
            </a:r>
            <a:r>
              <a:rPr kumimoji="0" lang="ko-KR" altLang="ko-KR" sz="1100" b="0" i="0" u="none" strike="noStrike" cap="none" normalizeH="0" baseline="0">
                <a:ln>
                  <a:noFill/>
                </a:ln>
                <a:solidFill>
                  <a:srgbClr val="CF8E6D"/>
                </a:solidFill>
                <a:effectLst/>
                <a:ea typeface="JetBrains Mono"/>
              </a:rPr>
              <a:t>throws </a:t>
            </a:r>
            <a:r>
              <a:rPr kumimoji="0" lang="ko-KR" altLang="ko-KR" sz="1100" b="0" i="0" u="none" strike="noStrike" cap="none" normalizeH="0" baseline="0">
                <a:ln>
                  <a:noFill/>
                </a:ln>
                <a:solidFill>
                  <a:srgbClr val="BCBEC4"/>
                </a:solidFill>
                <a:effectLst/>
                <a:ea typeface="JetBrains Mono"/>
              </a:rPr>
              <a:t>Exception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System.</a:t>
            </a:r>
            <a:r>
              <a:rPr kumimoji="0" lang="ko-KR" altLang="ko-KR" sz="1100" b="0" i="1" u="none" strike="noStrike" cap="none" normalizeH="0" baseline="0">
                <a:ln>
                  <a:noFill/>
                </a:ln>
                <a:solidFill>
                  <a:srgbClr val="C77DBB"/>
                </a:solidFill>
                <a:effectLst/>
                <a:ea typeface="JetBrains Mono"/>
              </a:rPr>
              <a:t>out</a:t>
            </a:r>
            <a:r>
              <a:rPr kumimoji="0" lang="ko-KR" altLang="ko-KR" sz="1100" b="0" i="0" u="none" strike="noStrike" cap="none" normalizeH="0" baseline="0">
                <a:ln>
                  <a:noFill/>
                </a:ln>
                <a:solidFill>
                  <a:srgbClr val="BCBEC4"/>
                </a:solidFill>
                <a:effectLst/>
                <a:ea typeface="JetBrains Mono"/>
              </a:rPr>
              <a:t>.println(</a:t>
            </a:r>
            <a:r>
              <a:rPr kumimoji="0" lang="ko-KR" altLang="ko-KR" sz="1100" b="0" i="0" u="none" strike="noStrike" cap="none" normalizeH="0" baseline="0">
                <a:ln>
                  <a:noFill/>
                </a:ln>
                <a:solidFill>
                  <a:srgbClr val="6AAB73"/>
                </a:solidFill>
                <a:effectLst/>
                <a:ea typeface="JetBrains Mono"/>
              </a:rPr>
              <a:t>"AfterCompletion: Request completed"</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6" name="직사각형 5">
            <a:extLst>
              <a:ext uri="{FF2B5EF4-FFF2-40B4-BE49-F238E27FC236}">
                <a16:creationId xmlns:a16="http://schemas.microsoft.com/office/drawing/2014/main" id="{7F26C0B5-E367-1025-F041-83D171C0CA90}"/>
              </a:ext>
            </a:extLst>
          </p:cNvPr>
          <p:cNvSpPr/>
          <p:nvPr/>
        </p:nvSpPr>
        <p:spPr>
          <a:xfrm>
            <a:off x="198755" y="1901063"/>
            <a:ext cx="2483372"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인터셉터 기본 구현</a:t>
            </a:r>
          </a:p>
        </p:txBody>
      </p:sp>
    </p:spTree>
    <p:extLst>
      <p:ext uri="{BB962C8B-B14F-4D97-AF65-F5344CB8AC3E}">
        <p14:creationId xmlns:p14="http://schemas.microsoft.com/office/powerpoint/2010/main" val="13961246"/>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ACBBB5-D4D6-3EB7-76E1-B9A595C946EA}"/>
            </a:ext>
          </a:extLst>
        </p:cNvPr>
        <p:cNvGrpSpPr/>
        <p:nvPr/>
      </p:nvGrpSpPr>
      <p:grpSpPr>
        <a:xfrm>
          <a:off x="0" y="0"/>
          <a:ext cx="0" cy="0"/>
          <a:chOff x="0" y="0"/>
          <a:chExt cx="0" cy="0"/>
        </a:xfrm>
      </p:grpSpPr>
      <p:sp>
        <p:nvSpPr>
          <p:cNvPr id="7" name="직사각형 6">
            <a:extLst>
              <a:ext uri="{FF2B5EF4-FFF2-40B4-BE49-F238E27FC236}">
                <a16:creationId xmlns:a16="http://schemas.microsoft.com/office/drawing/2014/main" id="{446D33E8-0450-E0B6-0581-7AB506D98DE8}"/>
              </a:ext>
            </a:extLst>
          </p:cNvPr>
          <p:cNvSpPr/>
          <p:nvPr/>
        </p:nvSpPr>
        <p:spPr>
          <a:xfrm>
            <a:off x="132583" y="293029"/>
            <a:ext cx="2021707"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인터셉터 등록 </a:t>
            </a:r>
          </a:p>
        </p:txBody>
      </p:sp>
      <p:sp>
        <p:nvSpPr>
          <p:cNvPr id="4" name="Rectangle 2">
            <a:extLst>
              <a:ext uri="{FF2B5EF4-FFF2-40B4-BE49-F238E27FC236}">
                <a16:creationId xmlns:a16="http://schemas.microsoft.com/office/drawing/2014/main" id="{D7CE10DE-2103-A234-B7B1-8F8A6F7FEA18}"/>
              </a:ext>
            </a:extLst>
          </p:cNvPr>
          <p:cNvSpPr>
            <a:spLocks noChangeArrowheads="1"/>
          </p:cNvSpPr>
          <p:nvPr/>
        </p:nvSpPr>
        <p:spPr bwMode="auto">
          <a:xfrm>
            <a:off x="507331" y="733069"/>
            <a:ext cx="11177337" cy="539186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@Configuration</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WebConfig </a:t>
            </a:r>
            <a:r>
              <a:rPr kumimoji="0" lang="ko-KR" altLang="ko-KR" sz="1100" b="0" i="0" u="none" strike="noStrike" cap="none" normalizeH="0" baseline="0">
                <a:ln>
                  <a:noFill/>
                </a:ln>
                <a:solidFill>
                  <a:srgbClr val="CF8E6D"/>
                </a:solidFill>
                <a:effectLst/>
                <a:ea typeface="JetBrains Mono"/>
              </a:rPr>
              <a:t>implements </a:t>
            </a:r>
            <a:r>
              <a:rPr kumimoji="0" lang="ko-KR" altLang="ko-KR" sz="1100" b="0" i="0" u="none" strike="noStrike" cap="none" normalizeH="0" baseline="0">
                <a:ln>
                  <a:noFill/>
                </a:ln>
                <a:solidFill>
                  <a:srgbClr val="BCBEC4"/>
                </a:solidFill>
                <a:effectLst/>
                <a:ea typeface="JetBrains Mono"/>
              </a:rPr>
              <a:t>WebMvcConfigurer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endParaRPr kumimoji="0" lang="en-US" altLang="ko-KR" sz="1100" b="0" i="0" u="none" strike="noStrike" cap="none" normalizeH="0" baseline="0">
              <a:ln>
                <a:noFill/>
              </a:ln>
              <a:solidFill>
                <a:srgbClr val="BCBEC4"/>
              </a:solidFill>
              <a:effectLst/>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lang="en-US" altLang="ko-KR" sz="1100">
                <a:solidFill>
                  <a:srgbClr val="BCBEC4"/>
                </a:solidFill>
                <a:ea typeface="JetBrains Mono"/>
              </a:rPr>
              <a:t>    </a:t>
            </a:r>
            <a:r>
              <a:rPr kumimoji="0" lang="ko-KR" altLang="ko-KR" sz="1100" b="0" i="0" u="none" strike="noStrike" cap="none" normalizeH="0" baseline="0">
                <a:ln>
                  <a:noFill/>
                </a:ln>
                <a:solidFill>
                  <a:srgbClr val="B3AE60"/>
                </a:solidFill>
                <a:effectLst/>
                <a:ea typeface="JetBrains Mono"/>
              </a:rPr>
              <a:t>@Autowired</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    </a:t>
            </a:r>
            <a:r>
              <a:rPr kumimoji="0" lang="ko-KR" altLang="ko-KR" sz="1100" b="0" i="0" u="none" strike="noStrike" cap="none" normalizeH="0" baseline="0">
                <a:ln>
                  <a:noFill/>
                </a:ln>
                <a:solidFill>
                  <a:srgbClr val="CF8E6D"/>
                </a:solidFill>
                <a:effectLst/>
                <a:ea typeface="JetBrains Mono"/>
              </a:rPr>
              <a:t>private </a:t>
            </a:r>
            <a:r>
              <a:rPr kumimoji="0" lang="en-US" altLang="ko-KR" sz="1100" b="0" i="0" u="none" strike="noStrike" cap="none" normalizeH="0" baseline="0">
                <a:ln>
                  <a:noFill/>
                </a:ln>
                <a:solidFill>
                  <a:srgbClr val="BCBEC4"/>
                </a:solidFill>
                <a:effectLst/>
                <a:ea typeface="JetBrains Mono"/>
              </a:rPr>
              <a:t>CustomI</a:t>
            </a:r>
            <a:r>
              <a:rPr kumimoji="0" lang="ko-KR" altLang="ko-KR" sz="1100" b="0" i="0" u="none" strike="noStrike" cap="none" normalizeH="0" baseline="0">
                <a:ln>
                  <a:noFill/>
                </a:ln>
                <a:solidFill>
                  <a:srgbClr val="BCBEC4"/>
                </a:solidFill>
                <a:effectLst/>
                <a:ea typeface="JetBrains Mono"/>
              </a:rPr>
              <a:t>nterceptor</a:t>
            </a:r>
            <a:r>
              <a:rPr kumimoji="0" lang="en-US" altLang="ko-KR" sz="1100" b="0" i="0" u="none" strike="noStrike" cap="none" normalizeH="0" baseline="0">
                <a:ln>
                  <a:noFill/>
                </a:ln>
                <a:solidFill>
                  <a:srgbClr val="BCBEC4"/>
                </a:solidFill>
                <a:effectLst/>
                <a:ea typeface="JetBrains Mono"/>
              </a:rPr>
              <a:t>1</a:t>
            </a:r>
            <a:r>
              <a:rPr kumimoji="0" lang="ko-KR" altLang="ko-KR" sz="1100" b="0" i="0" u="none" strike="noStrike" cap="none" normalizeH="0" baseline="0">
                <a:ln>
                  <a:noFill/>
                </a:ln>
                <a:solidFill>
                  <a:srgbClr val="BCBEC4"/>
                </a:solidFill>
                <a:effectLst/>
                <a:ea typeface="JetBrains Mono"/>
              </a:rPr>
              <a:t> </a:t>
            </a:r>
            <a:r>
              <a:rPr kumimoji="0" lang="en-US" altLang="ko-KR" sz="1100" b="0" i="0" u="none" strike="noStrike" cap="none" normalizeH="0" baseline="0">
                <a:ln>
                  <a:noFill/>
                </a:ln>
                <a:solidFill>
                  <a:srgbClr val="C77DBB"/>
                </a:solidFill>
                <a:effectLst/>
                <a:ea typeface="JetBrains Mono"/>
              </a:rPr>
              <a:t>customInterceptor1</a:t>
            </a:r>
            <a:r>
              <a:rPr kumimoji="0" lang="ko-KR" altLang="ko-KR" sz="1100" b="0" i="0" u="none" strike="noStrike" cap="none" normalizeH="0" baseline="0">
                <a:ln>
                  <a:noFill/>
                </a:ln>
                <a:solidFill>
                  <a:srgbClr val="BCBEC4"/>
                </a:solidFill>
                <a:effectLst/>
                <a:ea typeface="JetBrains Mono"/>
              </a:rPr>
              <a:t>; </a:t>
            </a:r>
            <a:endParaRPr kumimoji="0" lang="en-US" altLang="ko-KR" sz="1100" b="0" i="0" u="none" strike="noStrike" cap="none" normalizeH="0" baseline="0">
              <a:ln>
                <a:noFill/>
              </a:ln>
              <a:solidFill>
                <a:srgbClr val="BCBEC4"/>
              </a:solidFill>
              <a:effectLst/>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solidFill>
                  <a:srgbClr val="B3AE60"/>
                </a:solidFill>
                <a:effectLst/>
                <a:ea typeface="JetBrains Mono"/>
              </a:rPr>
              <a:t>    </a:t>
            </a:r>
            <a:r>
              <a:rPr kumimoji="0" lang="ko-KR" altLang="ko-KR" sz="1100" b="0" i="0" u="none" strike="noStrike" cap="none" normalizeH="0" baseline="0">
                <a:ln>
                  <a:noFill/>
                </a:ln>
                <a:solidFill>
                  <a:srgbClr val="B3AE60"/>
                </a:solidFill>
                <a:effectLst/>
                <a:ea typeface="JetBrains Mono"/>
              </a:rPr>
              <a:t>@Autowired</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    </a:t>
            </a:r>
            <a:r>
              <a:rPr kumimoji="0" lang="ko-KR" altLang="ko-KR" sz="1100" b="0" i="0" u="none" strike="noStrike" cap="none" normalizeH="0" baseline="0">
                <a:ln>
                  <a:noFill/>
                </a:ln>
                <a:solidFill>
                  <a:srgbClr val="CF8E6D"/>
                </a:solidFill>
                <a:effectLst/>
                <a:ea typeface="JetBrains Mono"/>
              </a:rPr>
              <a:t>private </a:t>
            </a:r>
            <a:r>
              <a:rPr kumimoji="0" lang="en-US" altLang="ko-KR" sz="1100" b="0" i="0" u="none" strike="noStrike" cap="none" normalizeH="0" baseline="0">
                <a:ln>
                  <a:noFill/>
                </a:ln>
                <a:solidFill>
                  <a:srgbClr val="BCBEC4"/>
                </a:solidFill>
                <a:effectLst/>
                <a:ea typeface="JetBrains Mono"/>
              </a:rPr>
              <a:t>CustomI</a:t>
            </a:r>
            <a:r>
              <a:rPr kumimoji="0" lang="ko-KR" altLang="ko-KR" sz="1100" b="0" i="0" u="none" strike="noStrike" cap="none" normalizeH="0" baseline="0">
                <a:ln>
                  <a:noFill/>
                </a:ln>
                <a:solidFill>
                  <a:srgbClr val="BCBEC4"/>
                </a:solidFill>
                <a:effectLst/>
                <a:ea typeface="JetBrains Mono"/>
              </a:rPr>
              <a:t>nterceptor</a:t>
            </a:r>
            <a:r>
              <a:rPr kumimoji="0" lang="en-US" altLang="ko-KR" sz="1100" b="0" i="0" u="none" strike="noStrike" cap="none" normalizeH="0" baseline="0">
                <a:ln>
                  <a:noFill/>
                </a:ln>
                <a:solidFill>
                  <a:srgbClr val="BCBEC4"/>
                </a:solidFill>
                <a:effectLst/>
                <a:ea typeface="JetBrains Mono"/>
              </a:rPr>
              <a:t>2</a:t>
            </a:r>
            <a:r>
              <a:rPr kumimoji="0" lang="ko-KR" altLang="ko-KR" sz="1100" b="0" i="0" u="none" strike="noStrike" cap="none" normalizeH="0" baseline="0">
                <a:ln>
                  <a:noFill/>
                </a:ln>
                <a:solidFill>
                  <a:srgbClr val="BCBEC4"/>
                </a:solidFill>
                <a:effectLst/>
                <a:ea typeface="JetBrains Mono"/>
              </a:rPr>
              <a:t> </a:t>
            </a:r>
            <a:r>
              <a:rPr kumimoji="0" lang="en-US" altLang="ko-KR" sz="1100" b="0" i="0" u="none" strike="noStrike" cap="none" normalizeH="0" baseline="0">
                <a:ln>
                  <a:noFill/>
                </a:ln>
                <a:solidFill>
                  <a:srgbClr val="C77DBB"/>
                </a:solidFill>
                <a:effectLst/>
                <a:ea typeface="JetBrains Mono"/>
              </a:rPr>
              <a:t>customInterceptor2</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endParaRPr kumimoji="0" lang="en-US" altLang="ko-KR" sz="1100" b="0" i="0" u="none" strike="noStrike" cap="none" normalizeH="0" baseline="0">
              <a:ln>
                <a:noFill/>
              </a:ln>
              <a:solidFill>
                <a:srgbClr val="7A7E85"/>
              </a:solidFill>
              <a:effectLst/>
              <a:ea typeface="JetBrains Mono"/>
              <a:cs typeface="Courier New" panose="02070309020205020404" pitchFamily="49" charset="0"/>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solidFill>
                  <a:srgbClr val="B3AE60"/>
                </a:solidFill>
                <a:effectLst/>
                <a:ea typeface="JetBrains Mono"/>
              </a:rPr>
              <a:t>    </a:t>
            </a:r>
            <a:r>
              <a:rPr kumimoji="0" lang="ko-KR" altLang="ko-KR" sz="1100" b="0" i="0" u="none" strike="noStrike" cap="none" normalizeH="0" baseline="0">
                <a:ln>
                  <a:noFill/>
                </a:ln>
                <a:solidFill>
                  <a:srgbClr val="B3AE60"/>
                </a:solidFill>
                <a:effectLst/>
                <a:ea typeface="JetBrains Mono"/>
              </a:rPr>
              <a:t>@Override</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    </a:t>
            </a:r>
            <a:r>
              <a:rPr kumimoji="0" lang="ko-KR" altLang="ko-KR" sz="1100" b="0" i="0" u="none" strike="noStrike" cap="none" normalizeH="0" baseline="0">
                <a:ln>
                  <a:noFill/>
                </a:ln>
                <a:solidFill>
                  <a:srgbClr val="CF8E6D"/>
                </a:solidFill>
                <a:effectLst/>
                <a:ea typeface="JetBrains Mono"/>
              </a:rPr>
              <a:t>public void </a:t>
            </a:r>
            <a:r>
              <a:rPr kumimoji="0" lang="ko-KR" altLang="ko-KR" sz="1100" b="0" i="0" u="none" strike="noStrike" cap="none" normalizeH="0" baseline="0">
                <a:ln>
                  <a:noFill/>
                </a:ln>
                <a:solidFill>
                  <a:srgbClr val="56A8F5"/>
                </a:solidFill>
                <a:effectLst/>
                <a:ea typeface="JetBrains Mono"/>
              </a:rPr>
              <a:t>addInterceptors</a:t>
            </a:r>
            <a:r>
              <a:rPr kumimoji="0" lang="ko-KR" altLang="ko-KR" sz="1100" b="0" i="0" u="none" strike="noStrike" cap="none" normalizeH="0" baseline="0">
                <a:ln>
                  <a:noFill/>
                </a:ln>
                <a:solidFill>
                  <a:srgbClr val="BCBEC4"/>
                </a:solidFill>
                <a:effectLst/>
                <a:ea typeface="JetBrains Mono"/>
              </a:rPr>
              <a:t>(InterceptorRegistry registry)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registry.addInterceptor(</a:t>
            </a:r>
            <a:r>
              <a:rPr kumimoji="0" lang="en-US" altLang="ko-KR" sz="1100" b="0" i="0" u="none" strike="noStrike" cap="none" normalizeH="0" baseline="0">
                <a:ln>
                  <a:noFill/>
                </a:ln>
                <a:solidFill>
                  <a:srgbClr val="C77DBB"/>
                </a:solidFill>
                <a:effectLst/>
                <a:ea typeface="JetBrains Mono"/>
              </a:rPr>
              <a:t>customInterceptor1</a:t>
            </a:r>
            <a:r>
              <a:rPr kumimoji="0" lang="ko-KR" altLang="ko-KR" sz="1100" b="0" i="0" u="none" strike="noStrike" cap="none" normalizeH="0" baseline="0">
                <a:ln>
                  <a:noFill/>
                </a:ln>
                <a:solidFill>
                  <a:srgbClr val="BCBEC4"/>
                </a:solidFill>
                <a:effectLst/>
                <a:ea typeface="JetBrains Mono"/>
              </a:rPr>
              <a:t>)</a:t>
            </a:r>
            <a:endParaRPr kumimoji="0" lang="en-US" altLang="ko-KR" sz="1100" b="0" i="0" u="none" strike="noStrike" cap="none" normalizeH="0" baseline="0">
              <a:ln>
                <a:noFill/>
              </a:ln>
              <a:solidFill>
                <a:srgbClr val="BCBEC4"/>
              </a:solidFill>
              <a:effectLst/>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solidFill>
                  <a:srgbClr val="BCBEC4"/>
                </a:solidFill>
                <a:effectLst/>
                <a:ea typeface="JetBrains Mono"/>
              </a:rPr>
              <a:t>                .</a:t>
            </a:r>
            <a:r>
              <a:rPr lang="en-US" altLang="ko-KR" sz="1100">
                <a:solidFill>
                  <a:srgbClr val="BCBEC4"/>
                </a:solidFill>
                <a:ea typeface="JetBrains Mono"/>
              </a:rPr>
              <a:t>order(1) </a:t>
            </a:r>
            <a:r>
              <a:rPr lang="en-US" altLang="ko-KR" sz="1100">
                <a:solidFill>
                  <a:schemeClr val="bg1">
                    <a:lumMod val="50000"/>
                  </a:schemeClr>
                </a:solidFill>
                <a:ea typeface="JetBrains Mono"/>
              </a:rPr>
              <a:t>// </a:t>
            </a:r>
            <a:r>
              <a:rPr lang="ko-KR" altLang="en-US" sz="1100">
                <a:solidFill>
                  <a:schemeClr val="bg1">
                    <a:lumMod val="50000"/>
                  </a:schemeClr>
                </a:solidFill>
                <a:ea typeface="JetBrains Mono"/>
              </a:rPr>
              <a:t>숫자가 낮을수록 우선 호출된다</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.addPathPatterns(</a:t>
            </a:r>
            <a:r>
              <a:rPr kumimoji="0" lang="ko-KR" altLang="ko-KR" sz="1100" b="0" i="0" u="none" strike="noStrike" cap="none" normalizeH="0" baseline="0">
                <a:ln>
                  <a:noFill/>
                </a:ln>
                <a:solidFill>
                  <a:srgbClr val="6AAB73"/>
                </a:solidFill>
                <a:effectLst/>
                <a:ea typeface="JetBrains Mono"/>
              </a:rPr>
              <a:t>"/</a:t>
            </a:r>
            <a:r>
              <a:rPr lang="en-US" altLang="ko-KR" sz="1100">
                <a:solidFill>
                  <a:srgbClr val="6AAB73"/>
                </a:solidFill>
                <a:ea typeface="JetBrains Mono"/>
              </a:rPr>
              <a:t>log</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인터셉터를</a:t>
            </a:r>
            <a:r>
              <a:rPr kumimoji="0" lang="ko-KR" altLang="ko-KR" sz="1100" b="0" i="0" u="none" strike="noStrike" cap="none" normalizeH="0" baseline="0">
                <a:ln>
                  <a:noFill/>
                </a:ln>
                <a:solidFill>
                  <a:srgbClr val="7A7E85"/>
                </a:solidFill>
                <a:effectLst/>
                <a:ea typeface="JetBrains Mono"/>
              </a:rPr>
              <a:t> "/api/**"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패턴에만 적용</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ea typeface="JetBrains Mono"/>
              </a:rPr>
              <a:t>.excludePathPatterns(</a:t>
            </a:r>
            <a:r>
              <a:rPr kumimoji="0" lang="ko-KR" altLang="ko-KR" sz="1100" b="0" i="0" u="none" strike="noStrike" cap="none" normalizeH="0" baseline="0">
                <a:ln>
                  <a:noFill/>
                </a:ln>
                <a:solidFill>
                  <a:srgbClr val="6AAB73"/>
                </a:solidFill>
                <a:effectLst/>
                <a:ea typeface="JetBrains Mono"/>
              </a:rPr>
              <a:t>"/api/public/**"</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"/api/public/**"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경로는 제외</a:t>
            </a:r>
            <a:endParaRPr kumimoji="0" lang="en-US" altLang="ko-KR" sz="1100" b="0" i="0" u="none" strike="noStrike" cap="none" normalizeH="0" baseline="0">
              <a:ln>
                <a:noFill/>
              </a:ln>
              <a:solidFill>
                <a:srgbClr val="7A7E85"/>
              </a:solidFill>
              <a:effectLst/>
              <a:ea typeface="JetBrains Mono"/>
              <a:cs typeface="Courier New" panose="02070309020205020404" pitchFamily="49" charset="0"/>
            </a:endParaRPr>
          </a:p>
          <a:p>
            <a:pPr marL="0" marR="0" lvl="0" indent="0" algn="l" defTabSz="914400" rtl="0" eaLnBrk="0" fontAlgn="base" latinLnBrk="0" hangingPunct="0">
              <a:lnSpc>
                <a:spcPct val="150000"/>
              </a:lnSpc>
              <a:spcBef>
                <a:spcPct val="0"/>
              </a:spcBef>
              <a:spcAft>
                <a:spcPct val="0"/>
              </a:spcAft>
              <a:buClrTx/>
              <a:buSzTx/>
              <a:buFontTx/>
              <a:buNone/>
              <a:tabLst/>
            </a:pPr>
            <a:endParaRPr lang="en-US" altLang="ko-KR" sz="1100">
              <a:solidFill>
                <a:srgbClr val="7A7E85"/>
              </a:solidFill>
              <a:ea typeface="JetBrains Mono"/>
              <a:cs typeface="Courier New" panose="02070309020205020404" pitchFamily="49" charset="0"/>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CBEC4"/>
                </a:solidFill>
                <a:effectLst/>
                <a:ea typeface="JetBrains Mono"/>
              </a:rPr>
              <a:t>registry.addInterceptor(</a:t>
            </a:r>
            <a:r>
              <a:rPr kumimoji="0" lang="en-US" altLang="ko-KR" sz="1100" b="0" i="0" u="none" strike="noStrike" cap="none" normalizeH="0" baseline="0">
                <a:ln>
                  <a:noFill/>
                </a:ln>
                <a:solidFill>
                  <a:srgbClr val="C77DBB"/>
                </a:solidFill>
                <a:effectLst/>
                <a:ea typeface="JetBrains Mono"/>
              </a:rPr>
              <a:t>customInterceptor2</a:t>
            </a:r>
            <a:r>
              <a:rPr kumimoji="0" lang="ko-KR" altLang="ko-KR" sz="1100" b="0" i="0" u="none" strike="noStrike" cap="none" normalizeH="0" baseline="0">
                <a:ln>
                  <a:noFill/>
                </a:ln>
                <a:solidFill>
                  <a:srgbClr val="BCBEC4"/>
                </a:solidFill>
                <a:effectLst/>
                <a:ea typeface="JetBrains Mono"/>
              </a:rPr>
              <a:t>)</a:t>
            </a:r>
            <a:endParaRPr kumimoji="0" lang="en-US" altLang="ko-KR" sz="1100" b="0" i="0" u="none" strike="noStrike" cap="none" normalizeH="0" baseline="0">
              <a:ln>
                <a:noFill/>
              </a:ln>
              <a:solidFill>
                <a:srgbClr val="BCBEC4"/>
              </a:solidFill>
              <a:effectLst/>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solidFill>
                  <a:srgbClr val="BCBEC4"/>
                </a:solidFill>
                <a:effectLst/>
                <a:ea typeface="JetBrains Mono"/>
              </a:rPr>
              <a:t>                .</a:t>
            </a:r>
            <a:r>
              <a:rPr lang="en-US" altLang="ko-KR" sz="1100">
                <a:solidFill>
                  <a:srgbClr val="BCBEC4"/>
                </a:solidFill>
                <a:ea typeface="JetBrains Mono"/>
              </a:rPr>
              <a:t>order(2)</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.addPathPatterns(</a:t>
            </a:r>
            <a:r>
              <a:rPr kumimoji="0" lang="ko-KR" altLang="ko-KR" sz="1100" b="0" i="0" u="none" strike="noStrike" cap="none" normalizeH="0" baseline="0">
                <a:ln>
                  <a:noFill/>
                </a:ln>
                <a:solidFill>
                  <a:srgbClr val="6AAB73"/>
                </a:solidFill>
                <a:effectLst/>
                <a:ea typeface="JetBrains Mono"/>
              </a:rPr>
              <a:t>"/</a:t>
            </a:r>
            <a:r>
              <a:rPr kumimoji="0" lang="en-US" altLang="ko-KR" sz="1100" b="0" i="0" u="none" strike="noStrike" cap="none" normalizeH="0" baseline="0">
                <a:ln>
                  <a:noFill/>
                </a:ln>
                <a:solidFill>
                  <a:srgbClr val="6AAB73"/>
                </a:solidFill>
                <a:effectLst/>
                <a:ea typeface="JetBrains Mono"/>
              </a:rPr>
              <a:t>count</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ea typeface="JetBrains Mono"/>
              </a:rPr>
              <a:t>.excludePathPatterns(</a:t>
            </a:r>
            <a:r>
              <a:rPr kumimoji="0" lang="ko-KR" altLang="ko-KR" sz="1100" b="0" i="0" u="none" strike="noStrike" cap="none" normalizeH="0" baseline="0">
                <a:ln>
                  <a:noFill/>
                </a:ln>
                <a:solidFill>
                  <a:srgbClr val="6AAB73"/>
                </a:solidFill>
                <a:effectLst/>
                <a:ea typeface="JetBrains Mono"/>
              </a:rPr>
              <a:t>"/api/public/**"</a:t>
            </a: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Tree>
    <p:extLst>
      <p:ext uri="{BB962C8B-B14F-4D97-AF65-F5344CB8AC3E}">
        <p14:creationId xmlns:p14="http://schemas.microsoft.com/office/powerpoint/2010/main" val="110365527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직사각형 73">
            <a:extLst>
              <a:ext uri="{FF2B5EF4-FFF2-40B4-BE49-F238E27FC236}">
                <a16:creationId xmlns:a16="http://schemas.microsoft.com/office/drawing/2014/main" id="{42A0B23B-7003-43B2-A559-7C4A6F001EFB}"/>
              </a:ext>
            </a:extLst>
          </p:cNvPr>
          <p:cNvSpPr/>
          <p:nvPr/>
        </p:nvSpPr>
        <p:spPr>
          <a:xfrm>
            <a:off x="198756" y="202792"/>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j-lt"/>
              </a:rPr>
              <a:t>개요</a:t>
            </a:r>
          </a:p>
        </p:txBody>
      </p:sp>
      <p:sp>
        <p:nvSpPr>
          <p:cNvPr id="3" name="Rectangle 2">
            <a:extLst>
              <a:ext uri="{FF2B5EF4-FFF2-40B4-BE49-F238E27FC236}">
                <a16:creationId xmlns:a16="http://schemas.microsoft.com/office/drawing/2014/main" id="{6775C31F-7303-42E2-AF46-0922BFC26BA7}"/>
              </a:ext>
            </a:extLst>
          </p:cNvPr>
          <p:cNvSpPr>
            <a:spLocks noChangeArrowheads="1"/>
          </p:cNvSpPr>
          <p:nvPr/>
        </p:nvSpPr>
        <p:spPr bwMode="auto">
          <a:xfrm>
            <a:off x="585104" y="1474671"/>
            <a:ext cx="10928661" cy="78784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latinLnBrk="0" hangingPunct="0">
              <a:lnSpc>
                <a:spcPct val="150000"/>
              </a:lnSpc>
              <a:spcBef>
                <a:spcPct val="0"/>
              </a:spcBef>
              <a:spcAft>
                <a:spcPct val="0"/>
              </a:spcAft>
            </a:pPr>
            <a:r>
              <a:rPr kumimoji="0" lang="ko-KR" altLang="ko-KR" sz="1600" b="0" i="0" u="none" strike="noStrike" cap="none" normalizeH="0" baseline="0">
                <a:ln>
                  <a:noFill/>
                </a:ln>
                <a:solidFill>
                  <a:srgbClr val="CF8E6D"/>
                </a:solidFill>
                <a:effectLst/>
                <a:latin typeface="+mj-lt"/>
                <a:ea typeface="JetBrains Mono"/>
              </a:rPr>
              <a:t>public</a:t>
            </a:r>
            <a:r>
              <a:rPr kumimoji="0" lang="en-US" altLang="ko-KR" sz="1600" b="0" i="0" u="none" strike="noStrike" cap="none" normalizeH="0" baseline="0">
                <a:ln>
                  <a:noFill/>
                </a:ln>
                <a:solidFill>
                  <a:srgbClr val="CF8E6D"/>
                </a:solidFill>
                <a:effectLst/>
                <a:latin typeface="+mj-lt"/>
                <a:ea typeface="JetBrains Mono"/>
              </a:rPr>
              <a:t> </a:t>
            </a:r>
            <a:r>
              <a:rPr lang="en-US" altLang="ko-KR" sz="1600">
                <a:solidFill>
                  <a:srgbClr val="CF8E6D"/>
                </a:solidFill>
                <a:latin typeface="+mj-lt"/>
                <a:ea typeface="JetBrains Mono"/>
              </a:rPr>
              <a:t>interface</a:t>
            </a:r>
            <a:r>
              <a:rPr kumimoji="0" lang="ko-KR" altLang="ko-KR" sz="1600" b="0" i="0" u="none" strike="noStrike" cap="none" normalizeH="0" baseline="0">
                <a:ln>
                  <a:noFill/>
                </a:ln>
                <a:solidFill>
                  <a:srgbClr val="CF8E6D"/>
                </a:solidFill>
                <a:effectLst/>
                <a:latin typeface="+mj-lt"/>
                <a:ea typeface="JetBrains Mono"/>
              </a:rPr>
              <a:t> </a:t>
            </a:r>
            <a:r>
              <a:rPr lang="en-US" altLang="ko-KR" sz="1600">
                <a:solidFill>
                  <a:srgbClr val="BCBEC4"/>
                </a:solidFill>
                <a:effectLst/>
                <a:highlight>
                  <a:srgbClr val="1E1F22"/>
                </a:highlight>
                <a:latin typeface="+mj-lt"/>
              </a:rPr>
              <a:t>Servlet</a:t>
            </a:r>
            <a:r>
              <a:rPr kumimoji="0" lang="ko-KR" altLang="ko-KR" sz="1600" b="0" i="0" u="none" strike="noStrike" cap="none" normalizeH="0" baseline="0">
                <a:ln>
                  <a:noFill/>
                </a:ln>
                <a:solidFill>
                  <a:srgbClr val="BCBEC4"/>
                </a:solidFill>
                <a:effectLst/>
                <a:latin typeface="+mj-lt"/>
                <a:ea typeface="JetBrains Mono"/>
              </a:rPr>
              <a:t> {</a:t>
            </a:r>
            <a:br>
              <a:rPr kumimoji="0" lang="ko-KR" altLang="ko-KR" sz="1600" b="0" i="0" u="none" strike="noStrike" cap="none" normalizeH="0" baseline="0">
                <a:ln>
                  <a:noFill/>
                </a:ln>
                <a:solidFill>
                  <a:srgbClr val="BCBEC4"/>
                </a:solidFill>
                <a:effectLst/>
                <a:latin typeface="+mj-lt"/>
                <a:ea typeface="JetBrains Mono"/>
              </a:rPr>
            </a:br>
            <a:r>
              <a:rPr kumimoji="0" lang="ko-KR" altLang="ko-KR" sz="1600" b="0" i="0" u="none" strike="noStrike" cap="none" normalizeH="0" baseline="0">
                <a:ln>
                  <a:noFill/>
                </a:ln>
                <a:solidFill>
                  <a:srgbClr val="BCBEC4"/>
                </a:solidFill>
                <a:effectLst/>
                <a:latin typeface="+mj-lt"/>
                <a:ea typeface="JetBrains Mono"/>
              </a:rPr>
              <a:t>    </a:t>
            </a:r>
            <a:r>
              <a:rPr lang="en-US" altLang="ko-KR" sz="1600">
                <a:solidFill>
                  <a:srgbClr val="CF8E6D"/>
                </a:solidFill>
                <a:latin typeface="+mj-lt"/>
                <a:ea typeface="JetBrains Mono"/>
              </a:rPr>
              <a:t>public v</a:t>
            </a:r>
            <a:r>
              <a:rPr kumimoji="0" lang="ko-KR" altLang="ko-KR" sz="1600" b="0" i="0" u="none" strike="noStrike" cap="none" normalizeH="0" baseline="0">
                <a:ln>
                  <a:noFill/>
                </a:ln>
                <a:solidFill>
                  <a:srgbClr val="CF8E6D"/>
                </a:solidFill>
                <a:effectLst/>
                <a:latin typeface="+mj-lt"/>
                <a:ea typeface="JetBrains Mono"/>
              </a:rPr>
              <a:t>oid </a:t>
            </a:r>
            <a:r>
              <a:rPr kumimoji="0" lang="en-US" altLang="ko-KR" sz="1600" b="0" i="0" u="none" strike="noStrike" cap="none" normalizeH="0" baseline="0">
                <a:ln>
                  <a:noFill/>
                </a:ln>
                <a:solidFill>
                  <a:srgbClr val="56A8F5"/>
                </a:solidFill>
                <a:effectLst/>
                <a:latin typeface="+mj-lt"/>
                <a:ea typeface="JetBrains Mono"/>
              </a:rPr>
              <a:t>service</a:t>
            </a:r>
            <a:r>
              <a:rPr kumimoji="0" lang="ko-KR" altLang="ko-KR" sz="1600" b="0" i="0" u="none" strike="noStrike" cap="none" normalizeH="0" baseline="0">
                <a:ln>
                  <a:noFill/>
                </a:ln>
                <a:solidFill>
                  <a:srgbClr val="BCBEC4"/>
                </a:solidFill>
                <a:effectLst/>
                <a:latin typeface="+mj-lt"/>
                <a:ea typeface="JetBrains Mono"/>
              </a:rPr>
              <a:t>(</a:t>
            </a:r>
            <a:r>
              <a:rPr kumimoji="0" lang="ko-KR" altLang="en-US" sz="1600" b="0" i="0" u="none" strike="noStrike" cap="none" normalizeH="0" baseline="0">
                <a:ln>
                  <a:noFill/>
                </a:ln>
                <a:solidFill>
                  <a:srgbClr val="BCBEC4"/>
                </a:solidFill>
                <a:effectLst/>
                <a:latin typeface="+mj-lt"/>
                <a:ea typeface="JetBrains Mono"/>
              </a:rPr>
              <a:t> </a:t>
            </a:r>
            <a:r>
              <a:rPr lang="en-US" altLang="ko-KR" sz="1600">
                <a:solidFill>
                  <a:srgbClr val="FFC000"/>
                </a:solidFill>
                <a:latin typeface="+mj-lt"/>
                <a:ea typeface="JetBrains Mono"/>
              </a:rPr>
              <a:t>Http</a:t>
            </a:r>
            <a:r>
              <a:rPr kumimoji="0" lang="ko-KR" altLang="ko-KR" sz="1600" b="0" i="0" u="none" strike="noStrike" cap="none" normalizeH="0" baseline="0">
                <a:ln>
                  <a:noFill/>
                </a:ln>
                <a:solidFill>
                  <a:srgbClr val="FFC000"/>
                </a:solidFill>
                <a:effectLst/>
                <a:latin typeface="+mj-lt"/>
                <a:ea typeface="JetBrains Mono"/>
              </a:rPr>
              <a:t>ServletRequest req, </a:t>
            </a:r>
            <a:r>
              <a:rPr kumimoji="0" lang="en-US" altLang="ko-KR" sz="1600" b="0" i="0" u="none" strike="noStrike" cap="none" normalizeH="0" baseline="0">
                <a:ln>
                  <a:noFill/>
                </a:ln>
                <a:solidFill>
                  <a:srgbClr val="FFC000"/>
                </a:solidFill>
                <a:effectLst/>
                <a:latin typeface="+mj-lt"/>
                <a:ea typeface="JetBrains Mono"/>
              </a:rPr>
              <a:t>Http</a:t>
            </a:r>
            <a:r>
              <a:rPr kumimoji="0" lang="ko-KR" altLang="ko-KR" sz="1600" b="0" i="0" u="none" strike="noStrike" cap="none" normalizeH="0" baseline="0">
                <a:ln>
                  <a:noFill/>
                </a:ln>
                <a:solidFill>
                  <a:srgbClr val="FFC000"/>
                </a:solidFill>
                <a:effectLst/>
                <a:latin typeface="+mj-lt"/>
                <a:ea typeface="JetBrains Mono"/>
              </a:rPr>
              <a:t>ServletResponse resp</a:t>
            </a:r>
            <a:r>
              <a:rPr kumimoji="0" lang="ko-KR" altLang="en-US" sz="1600" b="0" i="0" u="none" strike="noStrike" cap="none" normalizeH="0" baseline="0">
                <a:ln>
                  <a:noFill/>
                </a:ln>
                <a:solidFill>
                  <a:srgbClr val="FFC000"/>
                </a:solidFill>
                <a:effectLst/>
                <a:latin typeface="+mj-lt"/>
                <a:ea typeface="JetBrains Mono"/>
              </a:rPr>
              <a:t> </a:t>
            </a:r>
            <a:r>
              <a:rPr kumimoji="0" lang="ko-KR" altLang="ko-KR" sz="1600" b="0" i="0" u="none" strike="noStrike" cap="none" normalizeH="0" baseline="0">
                <a:ln>
                  <a:noFill/>
                </a:ln>
                <a:solidFill>
                  <a:srgbClr val="BCBEC4"/>
                </a:solidFill>
                <a:effectLst/>
                <a:latin typeface="+mj-lt"/>
                <a:ea typeface="JetBrains Mono"/>
              </a:rPr>
              <a:t>) </a:t>
            </a:r>
            <a:r>
              <a:rPr kumimoji="0" lang="ko-KR" altLang="ko-KR" sz="1600" b="0" i="0" u="none" strike="noStrike" cap="none" normalizeH="0" baseline="0">
                <a:ln>
                  <a:noFill/>
                </a:ln>
                <a:solidFill>
                  <a:srgbClr val="CF8E6D"/>
                </a:solidFill>
                <a:effectLst/>
                <a:latin typeface="+mj-lt"/>
                <a:ea typeface="JetBrains Mono"/>
              </a:rPr>
              <a:t>throws </a:t>
            </a:r>
            <a:r>
              <a:rPr kumimoji="0" lang="ko-KR" altLang="ko-KR" sz="1600" b="0" i="0" u="none" strike="noStrike" cap="none" normalizeH="0" baseline="0">
                <a:ln>
                  <a:noFill/>
                </a:ln>
                <a:solidFill>
                  <a:srgbClr val="BCBEC4"/>
                </a:solidFill>
                <a:effectLst/>
                <a:latin typeface="+mj-lt"/>
                <a:ea typeface="JetBrains Mono"/>
              </a:rPr>
              <a:t>ServletException, IOException</a:t>
            </a:r>
            <a:r>
              <a:rPr kumimoji="0" lang="en-US" altLang="ko-KR" sz="1600" b="0" i="0" u="none" strike="noStrike" cap="none" normalizeH="0" baseline="0">
                <a:ln>
                  <a:noFill/>
                </a:ln>
                <a:solidFill>
                  <a:srgbClr val="BCBEC4"/>
                </a:solidFill>
                <a:effectLst/>
                <a:latin typeface="+mj-lt"/>
                <a:ea typeface="JetBrains Mono"/>
              </a:rPr>
              <a:t>;</a:t>
            </a:r>
            <a:endParaRPr kumimoji="0" lang="ko-KR" altLang="ko-KR" sz="1600" b="0" i="0" u="none" strike="noStrike" cap="none" normalizeH="0" baseline="0">
              <a:ln>
                <a:noFill/>
              </a:ln>
              <a:solidFill>
                <a:schemeClr val="tx1"/>
              </a:solidFill>
              <a:effectLst/>
              <a:latin typeface="+mj-lt"/>
            </a:endParaRPr>
          </a:p>
        </p:txBody>
      </p:sp>
      <p:sp>
        <p:nvSpPr>
          <p:cNvPr id="41" name="직사각형 40">
            <a:extLst>
              <a:ext uri="{FF2B5EF4-FFF2-40B4-BE49-F238E27FC236}">
                <a16:creationId xmlns:a16="http://schemas.microsoft.com/office/drawing/2014/main" id="{241A82CD-A939-35C2-A378-030040BA77D4}"/>
              </a:ext>
            </a:extLst>
          </p:cNvPr>
          <p:cNvSpPr/>
          <p:nvPr/>
        </p:nvSpPr>
        <p:spPr>
          <a:xfrm>
            <a:off x="4286517" y="2697836"/>
            <a:ext cx="6378365" cy="2933205"/>
          </a:xfrm>
          <a:prstGeom prst="rect">
            <a:avLst/>
          </a:prstGeom>
          <a:solidFill>
            <a:schemeClr val="bg1">
              <a:lumMod val="95000"/>
            </a:schemeClr>
          </a:solidFill>
          <a:ln w="2857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sz="1200">
              <a:latin typeface="+mj-lt"/>
            </a:endParaRPr>
          </a:p>
        </p:txBody>
      </p:sp>
      <p:sp>
        <p:nvSpPr>
          <p:cNvPr id="42" name="원통형 41">
            <a:extLst>
              <a:ext uri="{FF2B5EF4-FFF2-40B4-BE49-F238E27FC236}">
                <a16:creationId xmlns:a16="http://schemas.microsoft.com/office/drawing/2014/main" id="{88B5464D-22DE-5DA5-D8EE-4A1B34F4980A}"/>
              </a:ext>
            </a:extLst>
          </p:cNvPr>
          <p:cNvSpPr/>
          <p:nvPr/>
        </p:nvSpPr>
        <p:spPr>
          <a:xfrm>
            <a:off x="7639987" y="3160365"/>
            <a:ext cx="1727851" cy="1912937"/>
          </a:xfrm>
          <a:prstGeom prst="can">
            <a:avLst>
              <a:gd name="adj" fmla="val 24275"/>
            </a:avLst>
          </a:prstGeom>
          <a:solidFill>
            <a:schemeClr val="bg1"/>
          </a:solidFill>
          <a:ln w="19050">
            <a:solidFill>
              <a:schemeClr val="tx1"/>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ko-KR" altLang="en-US">
              <a:latin typeface="+mj-lt"/>
            </a:endParaRPr>
          </a:p>
        </p:txBody>
      </p:sp>
      <p:sp>
        <p:nvSpPr>
          <p:cNvPr id="44" name="모서리가 둥근 직사각형 38">
            <a:extLst>
              <a:ext uri="{FF2B5EF4-FFF2-40B4-BE49-F238E27FC236}">
                <a16:creationId xmlns:a16="http://schemas.microsoft.com/office/drawing/2014/main" id="{D0AE8E5A-F87C-2550-6CBE-68F3896A3B9E}"/>
              </a:ext>
            </a:extLst>
          </p:cNvPr>
          <p:cNvSpPr/>
          <p:nvPr/>
        </p:nvSpPr>
        <p:spPr>
          <a:xfrm>
            <a:off x="7879913" y="4008233"/>
            <a:ext cx="1278418" cy="428994"/>
          </a:xfrm>
          <a:prstGeom prst="roundRect">
            <a:avLst/>
          </a:prstGeom>
          <a:solidFill>
            <a:schemeClr val="bg2"/>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Servlet</a:t>
            </a:r>
            <a:endParaRPr lang="ko-KR" altLang="en-US" sz="1400">
              <a:solidFill>
                <a:schemeClr val="tx1"/>
              </a:solidFill>
              <a:latin typeface="+mj-lt"/>
              <a:ea typeface="나눔바른고딕" panose="020B0603020101020101"/>
            </a:endParaRPr>
          </a:p>
        </p:txBody>
      </p:sp>
      <p:sp>
        <p:nvSpPr>
          <p:cNvPr id="46" name="직사각형 45">
            <a:extLst>
              <a:ext uri="{FF2B5EF4-FFF2-40B4-BE49-F238E27FC236}">
                <a16:creationId xmlns:a16="http://schemas.microsoft.com/office/drawing/2014/main" id="{C6BFB65C-13D1-30F9-1EA9-4F66CE8AF7B0}"/>
              </a:ext>
            </a:extLst>
          </p:cNvPr>
          <p:cNvSpPr/>
          <p:nvPr/>
        </p:nvSpPr>
        <p:spPr>
          <a:xfrm>
            <a:off x="7766347" y="3255879"/>
            <a:ext cx="1391984" cy="276999"/>
          </a:xfrm>
          <a:prstGeom prst="rect">
            <a:avLst/>
          </a:prstGeom>
        </p:spPr>
        <p:txBody>
          <a:bodyPr wrap="none">
            <a:spAutoFit/>
          </a:bodyPr>
          <a:lstStyle/>
          <a:p>
            <a:r>
              <a:rPr lang="en-US" altLang="ko-KR" sz="1200">
                <a:latin typeface="+mj-lt"/>
              </a:rPr>
              <a:t>Servlet Container</a:t>
            </a:r>
            <a:endParaRPr lang="ko-KR" altLang="en-US" sz="1200">
              <a:latin typeface="+mj-lt"/>
            </a:endParaRPr>
          </a:p>
        </p:txBody>
      </p:sp>
      <p:sp>
        <p:nvSpPr>
          <p:cNvPr id="47" name="직사각형 46">
            <a:extLst>
              <a:ext uri="{FF2B5EF4-FFF2-40B4-BE49-F238E27FC236}">
                <a16:creationId xmlns:a16="http://schemas.microsoft.com/office/drawing/2014/main" id="{88E105BF-B5AD-6888-7580-4CE5E65B4592}"/>
              </a:ext>
            </a:extLst>
          </p:cNvPr>
          <p:cNvSpPr/>
          <p:nvPr/>
        </p:nvSpPr>
        <p:spPr>
          <a:xfrm>
            <a:off x="4319032" y="2716353"/>
            <a:ext cx="700063" cy="369332"/>
          </a:xfrm>
          <a:prstGeom prst="rect">
            <a:avLst/>
          </a:prstGeom>
        </p:spPr>
        <p:txBody>
          <a:bodyPr wrap="none">
            <a:spAutoFit/>
          </a:bodyPr>
          <a:lstStyle/>
          <a:p>
            <a:r>
              <a:rPr lang="en-US" altLang="ko-KR" b="1">
                <a:latin typeface="+mj-lt"/>
              </a:rPr>
              <a:t>WAS</a:t>
            </a:r>
            <a:endParaRPr lang="ko-KR" altLang="en-US" b="1">
              <a:latin typeface="+mj-lt"/>
            </a:endParaRPr>
          </a:p>
        </p:txBody>
      </p:sp>
      <p:sp>
        <p:nvSpPr>
          <p:cNvPr id="48" name="타원 47">
            <a:extLst>
              <a:ext uri="{FF2B5EF4-FFF2-40B4-BE49-F238E27FC236}">
                <a16:creationId xmlns:a16="http://schemas.microsoft.com/office/drawing/2014/main" id="{3F3ADA44-6252-B276-99C3-7CA59FEB3D61}"/>
              </a:ext>
            </a:extLst>
          </p:cNvPr>
          <p:cNvSpPr/>
          <p:nvPr/>
        </p:nvSpPr>
        <p:spPr>
          <a:xfrm>
            <a:off x="1235895" y="3913985"/>
            <a:ext cx="685800" cy="6858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ko-KR" altLang="en-US">
              <a:latin typeface="+mj-lt"/>
            </a:endParaRPr>
          </a:p>
        </p:txBody>
      </p:sp>
      <p:sp>
        <p:nvSpPr>
          <p:cNvPr id="49" name="직사각형 48">
            <a:extLst>
              <a:ext uri="{FF2B5EF4-FFF2-40B4-BE49-F238E27FC236}">
                <a16:creationId xmlns:a16="http://schemas.microsoft.com/office/drawing/2014/main" id="{D5FA629D-D1D9-C59F-313E-8F1842A85322}"/>
              </a:ext>
            </a:extLst>
          </p:cNvPr>
          <p:cNvSpPr/>
          <p:nvPr/>
        </p:nvSpPr>
        <p:spPr>
          <a:xfrm>
            <a:off x="1277270" y="4118384"/>
            <a:ext cx="603050" cy="276999"/>
          </a:xfrm>
          <a:prstGeom prst="rect">
            <a:avLst/>
          </a:prstGeom>
        </p:spPr>
        <p:txBody>
          <a:bodyPr wrap="none">
            <a:spAutoFit/>
          </a:bodyPr>
          <a:lstStyle/>
          <a:p>
            <a:r>
              <a:rPr lang="en-US" altLang="ko-KR" sz="1200" b="1">
                <a:latin typeface="+mj-lt"/>
              </a:rPr>
              <a:t>Client</a:t>
            </a:r>
            <a:endParaRPr lang="ko-KR" altLang="en-US" sz="1200" b="1">
              <a:latin typeface="+mj-lt"/>
            </a:endParaRPr>
          </a:p>
        </p:txBody>
      </p:sp>
      <p:cxnSp>
        <p:nvCxnSpPr>
          <p:cNvPr id="52" name="직선 화살표 연결선 51">
            <a:extLst>
              <a:ext uri="{FF2B5EF4-FFF2-40B4-BE49-F238E27FC236}">
                <a16:creationId xmlns:a16="http://schemas.microsoft.com/office/drawing/2014/main" id="{C3BC324A-C568-3DB1-D671-BDEF3EF782D9}"/>
              </a:ext>
            </a:extLst>
          </p:cNvPr>
          <p:cNvCxnSpPr>
            <a:cxnSpLocks/>
          </p:cNvCxnSpPr>
          <p:nvPr/>
        </p:nvCxnSpPr>
        <p:spPr>
          <a:xfrm>
            <a:off x="1921695" y="4191567"/>
            <a:ext cx="5958218"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직선 화살표 연결선 53">
            <a:extLst>
              <a:ext uri="{FF2B5EF4-FFF2-40B4-BE49-F238E27FC236}">
                <a16:creationId xmlns:a16="http://schemas.microsoft.com/office/drawing/2014/main" id="{0FA082C9-8CDE-4F8A-9ABB-0FAF929546D1}"/>
              </a:ext>
            </a:extLst>
          </p:cNvPr>
          <p:cNvCxnSpPr>
            <a:cxnSpLocks/>
          </p:cNvCxnSpPr>
          <p:nvPr/>
        </p:nvCxnSpPr>
        <p:spPr>
          <a:xfrm flipH="1">
            <a:off x="1880322" y="4330065"/>
            <a:ext cx="5999591"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B14019C6-F965-F3BE-0BD2-14AEDFB7F43F}"/>
              </a:ext>
            </a:extLst>
          </p:cNvPr>
          <p:cNvSpPr txBox="1"/>
          <p:nvPr/>
        </p:nvSpPr>
        <p:spPr>
          <a:xfrm>
            <a:off x="2321437" y="3853718"/>
            <a:ext cx="1447194" cy="313547"/>
          </a:xfrm>
          <a:prstGeom prst="rect">
            <a:avLst/>
          </a:prstGeom>
          <a:noFill/>
        </p:spPr>
        <p:txBody>
          <a:bodyPr wrap="square">
            <a:spAutoFit/>
          </a:bodyPr>
          <a:lstStyle/>
          <a:p>
            <a:pPr algn="ctr">
              <a:lnSpc>
                <a:spcPct val="150000"/>
              </a:lnSpc>
            </a:pPr>
            <a:r>
              <a:rPr lang="en-US" altLang="ko-KR" sz="1100">
                <a:latin typeface="+mj-lt"/>
              </a:rPr>
              <a:t>GET /hello</a:t>
            </a:r>
            <a:endParaRPr lang="ko-KR" altLang="en-US" sz="1100">
              <a:latin typeface="+mj-lt"/>
            </a:endParaRPr>
          </a:p>
        </p:txBody>
      </p:sp>
      <p:sp>
        <p:nvSpPr>
          <p:cNvPr id="56" name="TextBox 55">
            <a:extLst>
              <a:ext uri="{FF2B5EF4-FFF2-40B4-BE49-F238E27FC236}">
                <a16:creationId xmlns:a16="http://schemas.microsoft.com/office/drawing/2014/main" id="{5A8E27BA-B176-FBC8-9C17-9C35ED4E6FFA}"/>
              </a:ext>
            </a:extLst>
          </p:cNvPr>
          <p:cNvSpPr txBox="1"/>
          <p:nvPr/>
        </p:nvSpPr>
        <p:spPr>
          <a:xfrm>
            <a:off x="2629363" y="4315346"/>
            <a:ext cx="809673" cy="313547"/>
          </a:xfrm>
          <a:prstGeom prst="rect">
            <a:avLst/>
          </a:prstGeom>
          <a:noFill/>
        </p:spPr>
        <p:txBody>
          <a:bodyPr wrap="square">
            <a:spAutoFit/>
          </a:bodyPr>
          <a:lstStyle/>
          <a:p>
            <a:pPr algn="ctr">
              <a:lnSpc>
                <a:spcPct val="150000"/>
              </a:lnSpc>
            </a:pPr>
            <a:r>
              <a:rPr lang="en-US" altLang="ko-KR" sz="1100">
                <a:latin typeface="+mj-lt"/>
              </a:rPr>
              <a:t>200 OK</a:t>
            </a:r>
            <a:endParaRPr lang="ko-KR" altLang="en-US" sz="1100">
              <a:latin typeface="+mj-lt"/>
            </a:endParaRPr>
          </a:p>
        </p:txBody>
      </p:sp>
      <p:sp>
        <p:nvSpPr>
          <p:cNvPr id="57" name="모서리가 둥근 직사각형 38">
            <a:extLst>
              <a:ext uri="{FF2B5EF4-FFF2-40B4-BE49-F238E27FC236}">
                <a16:creationId xmlns:a16="http://schemas.microsoft.com/office/drawing/2014/main" id="{0315E6EF-F9BE-0306-D279-9A0D64E2EA07}"/>
              </a:ext>
            </a:extLst>
          </p:cNvPr>
          <p:cNvSpPr/>
          <p:nvPr/>
        </p:nvSpPr>
        <p:spPr>
          <a:xfrm>
            <a:off x="5827177" y="3337600"/>
            <a:ext cx="1513704" cy="295155"/>
          </a:xfrm>
          <a:prstGeom prst="roundRect">
            <a:avLst/>
          </a:prstGeom>
          <a:solidFill>
            <a:schemeClr val="accent5">
              <a:lumMod val="20000"/>
              <a:lumOff val="80000"/>
            </a:schemeClr>
          </a:solidFill>
          <a:ln w="12700">
            <a:solidFill>
              <a:schemeClr val="tx1"/>
            </a:solidFill>
            <a:prstDash val="sysDash"/>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latin typeface="+mj-lt"/>
              </a:rPr>
              <a:t>HttpServletrequest</a:t>
            </a:r>
            <a:endParaRPr lang="ko-KR" altLang="en-US" sz="1100">
              <a:solidFill>
                <a:schemeClr val="tx1"/>
              </a:solidFill>
              <a:latin typeface="+mj-lt"/>
              <a:ea typeface="나눔바른고딕" panose="020B0603020101020101"/>
            </a:endParaRPr>
          </a:p>
        </p:txBody>
      </p:sp>
      <p:sp>
        <p:nvSpPr>
          <p:cNvPr id="58" name="모서리가 둥근 직사각형 38">
            <a:extLst>
              <a:ext uri="{FF2B5EF4-FFF2-40B4-BE49-F238E27FC236}">
                <a16:creationId xmlns:a16="http://schemas.microsoft.com/office/drawing/2014/main" id="{25F80DF8-5F54-30A3-F72B-859AA52208D6}"/>
              </a:ext>
            </a:extLst>
          </p:cNvPr>
          <p:cNvSpPr/>
          <p:nvPr/>
        </p:nvSpPr>
        <p:spPr>
          <a:xfrm>
            <a:off x="5827177" y="3716682"/>
            <a:ext cx="1513704" cy="295155"/>
          </a:xfrm>
          <a:prstGeom prst="roundRect">
            <a:avLst/>
          </a:prstGeom>
          <a:solidFill>
            <a:schemeClr val="accent5">
              <a:lumMod val="20000"/>
              <a:lumOff val="80000"/>
            </a:schemeClr>
          </a:solidFill>
          <a:ln w="12700">
            <a:solidFill>
              <a:schemeClr val="tx1"/>
            </a:solidFill>
            <a:prstDash val="sysDash"/>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latin typeface="+mj-lt"/>
              </a:rPr>
              <a:t>HttpServletresponse</a:t>
            </a:r>
            <a:endParaRPr lang="ko-KR" altLang="en-US" sz="1100">
              <a:solidFill>
                <a:schemeClr val="tx1"/>
              </a:solidFill>
              <a:latin typeface="+mj-lt"/>
              <a:ea typeface="나눔바른고딕" panose="020B0603020101020101"/>
            </a:endParaRPr>
          </a:p>
        </p:txBody>
      </p:sp>
      <p:sp>
        <p:nvSpPr>
          <p:cNvPr id="63" name="오른쪽 중괄호 62">
            <a:extLst>
              <a:ext uri="{FF2B5EF4-FFF2-40B4-BE49-F238E27FC236}">
                <a16:creationId xmlns:a16="http://schemas.microsoft.com/office/drawing/2014/main" id="{86EF6848-89B9-FA81-F2A3-4FB41F724674}"/>
              </a:ext>
            </a:extLst>
          </p:cNvPr>
          <p:cNvSpPr/>
          <p:nvPr/>
        </p:nvSpPr>
        <p:spPr>
          <a:xfrm rot="10800000">
            <a:off x="5617670" y="3426652"/>
            <a:ext cx="144999" cy="511276"/>
          </a:xfrm>
          <a:prstGeom prst="rightBrace">
            <a:avLst>
              <a:gd name="adj1" fmla="val 36194"/>
              <a:gd name="adj2" fmla="val 50000"/>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64" name="TextBox 63">
            <a:extLst>
              <a:ext uri="{FF2B5EF4-FFF2-40B4-BE49-F238E27FC236}">
                <a16:creationId xmlns:a16="http://schemas.microsoft.com/office/drawing/2014/main" id="{E6C95CB6-2664-8D19-6EB0-4D93380B967B}"/>
              </a:ext>
            </a:extLst>
          </p:cNvPr>
          <p:cNvSpPr txBox="1"/>
          <p:nvPr/>
        </p:nvSpPr>
        <p:spPr>
          <a:xfrm>
            <a:off x="4280487" y="3514403"/>
            <a:ext cx="1380775" cy="313547"/>
          </a:xfrm>
          <a:prstGeom prst="rect">
            <a:avLst/>
          </a:prstGeom>
          <a:noFill/>
        </p:spPr>
        <p:txBody>
          <a:bodyPr wrap="square">
            <a:spAutoFit/>
          </a:bodyPr>
          <a:lstStyle/>
          <a:p>
            <a:pPr algn="ctr">
              <a:lnSpc>
                <a:spcPct val="150000"/>
              </a:lnSpc>
            </a:pPr>
            <a:r>
              <a:rPr lang="ko-KR" altLang="en-US" sz="1100">
                <a:latin typeface="+mj-lt"/>
              </a:rPr>
              <a:t>객체 생성 </a:t>
            </a:r>
            <a:r>
              <a:rPr lang="en-US" altLang="ko-KR" sz="1100">
                <a:latin typeface="+mj-lt"/>
              </a:rPr>
              <a:t>&amp; </a:t>
            </a:r>
            <a:r>
              <a:rPr lang="ko-KR" altLang="en-US" sz="1100">
                <a:latin typeface="+mj-lt"/>
              </a:rPr>
              <a:t>전달</a:t>
            </a:r>
          </a:p>
        </p:txBody>
      </p:sp>
      <p:sp>
        <p:nvSpPr>
          <p:cNvPr id="4" name="TextBox 3">
            <a:extLst>
              <a:ext uri="{FF2B5EF4-FFF2-40B4-BE49-F238E27FC236}">
                <a16:creationId xmlns:a16="http://schemas.microsoft.com/office/drawing/2014/main" id="{F2AA3B93-C077-C1D7-437C-1D8D6F127852}"/>
              </a:ext>
            </a:extLst>
          </p:cNvPr>
          <p:cNvSpPr txBox="1"/>
          <p:nvPr/>
        </p:nvSpPr>
        <p:spPr>
          <a:xfrm>
            <a:off x="406913" y="611995"/>
            <a:ext cx="11450207" cy="610616"/>
          </a:xfrm>
          <a:prstGeom prst="rect">
            <a:avLst/>
          </a:prstGeom>
          <a:noFill/>
        </p:spPr>
        <p:txBody>
          <a:bodyPr wrap="square">
            <a:spAutoFit/>
          </a:bodyPr>
          <a:lstStyle/>
          <a:p>
            <a:pPr marL="171450" indent="-171450">
              <a:lnSpc>
                <a:spcPct val="150000"/>
              </a:lnSpc>
              <a:buFont typeface="Arial" panose="020B0604020202020204" pitchFamily="34" charset="0"/>
              <a:buChar char="•"/>
            </a:pPr>
            <a:r>
              <a:rPr lang="en-US" altLang="ko-KR" sz="1200">
                <a:latin typeface="+mj-lt"/>
              </a:rPr>
              <a:t>HttpServletRequest </a:t>
            </a:r>
            <a:r>
              <a:rPr lang="ko-KR" altLang="en-US" sz="1200">
                <a:latin typeface="+mj-lt"/>
              </a:rPr>
              <a:t>는 클라이언트로부터 </a:t>
            </a:r>
            <a:r>
              <a:rPr lang="en-US" altLang="ko-KR" sz="1200">
                <a:latin typeface="+mj-lt"/>
              </a:rPr>
              <a:t>Http </a:t>
            </a:r>
            <a:r>
              <a:rPr lang="ko-KR" altLang="en-US" sz="1200">
                <a:latin typeface="+mj-lt"/>
              </a:rPr>
              <a:t>요청이 들어오면 요청 데이터를 분석하고 분석한 정보들을 </a:t>
            </a:r>
            <a:r>
              <a:rPr lang="en-US" altLang="ko-KR" sz="1200">
                <a:latin typeface="+mj-lt"/>
              </a:rPr>
              <a:t>HttpServletRequest</a:t>
            </a:r>
            <a:r>
              <a:rPr lang="ko-KR" altLang="en-US" sz="1200">
                <a:latin typeface="+mj-lt"/>
              </a:rPr>
              <a:t> 객체에 담아 </a:t>
            </a:r>
            <a:r>
              <a:rPr lang="en-US" altLang="ko-KR" sz="1200">
                <a:latin typeface="+mj-lt"/>
              </a:rPr>
              <a:t>HttpServletResponse </a:t>
            </a:r>
            <a:r>
              <a:rPr lang="ko-KR" altLang="en-US" sz="1200">
                <a:latin typeface="+mj-lt"/>
              </a:rPr>
              <a:t>와 함께 서블릿으로 전달되는 객체이다</a:t>
            </a:r>
          </a:p>
        </p:txBody>
      </p:sp>
      <p:cxnSp>
        <p:nvCxnSpPr>
          <p:cNvPr id="6" name="직선 화살표 연결선 5">
            <a:extLst>
              <a:ext uri="{FF2B5EF4-FFF2-40B4-BE49-F238E27FC236}">
                <a16:creationId xmlns:a16="http://schemas.microsoft.com/office/drawing/2014/main" id="{BBBCA635-0DB9-6D70-F076-61B406FAD216}"/>
              </a:ext>
            </a:extLst>
          </p:cNvPr>
          <p:cNvCxnSpPr>
            <a:stCxn id="57" idx="3"/>
            <a:endCxn id="44" idx="0"/>
          </p:cNvCxnSpPr>
          <p:nvPr/>
        </p:nvCxnSpPr>
        <p:spPr>
          <a:xfrm>
            <a:off x="7340881" y="3485178"/>
            <a:ext cx="1178241" cy="523055"/>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직선 화살표 연결선 6">
            <a:extLst>
              <a:ext uri="{FF2B5EF4-FFF2-40B4-BE49-F238E27FC236}">
                <a16:creationId xmlns:a16="http://schemas.microsoft.com/office/drawing/2014/main" id="{1514D661-A507-1C7B-375D-4A4DB5C31158}"/>
              </a:ext>
            </a:extLst>
          </p:cNvPr>
          <p:cNvCxnSpPr>
            <a:cxnSpLocks/>
            <a:stCxn id="58" idx="3"/>
            <a:endCxn id="44" idx="0"/>
          </p:cNvCxnSpPr>
          <p:nvPr/>
        </p:nvCxnSpPr>
        <p:spPr>
          <a:xfrm>
            <a:off x="7340881" y="3864260"/>
            <a:ext cx="1178241" cy="143973"/>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87707692"/>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B046CC-F84A-0A27-ED54-2B522798E4BD}"/>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9B642A24-0F42-8BE9-D7AC-F8DF2DAE9AFD}"/>
              </a:ext>
            </a:extLst>
          </p:cNvPr>
          <p:cNvSpPr/>
          <p:nvPr/>
        </p:nvSpPr>
        <p:spPr>
          <a:xfrm>
            <a:off x="198756" y="202792"/>
            <a:ext cx="4342856"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인터셉터 활용 </a:t>
            </a:r>
            <a:r>
              <a:rPr lang="en-US" altLang="ko-KR" b="1">
                <a:solidFill>
                  <a:schemeClr val="accent1">
                    <a:lumMod val="75000"/>
                  </a:schemeClr>
                </a:solidFill>
                <a:latin typeface="+mn-ea"/>
              </a:rPr>
              <a:t>– LoggingInterceptor</a:t>
            </a:r>
            <a:endParaRPr lang="ko-KR" altLang="en-US" b="1">
              <a:solidFill>
                <a:schemeClr val="accent1">
                  <a:lumMod val="75000"/>
                </a:schemeClr>
              </a:solidFill>
              <a:latin typeface="+mn-ea"/>
            </a:endParaRPr>
          </a:p>
        </p:txBody>
      </p:sp>
      <p:sp>
        <p:nvSpPr>
          <p:cNvPr id="15" name="직사각형 14">
            <a:extLst>
              <a:ext uri="{FF2B5EF4-FFF2-40B4-BE49-F238E27FC236}">
                <a16:creationId xmlns:a16="http://schemas.microsoft.com/office/drawing/2014/main" id="{C2E8D573-089C-9CF3-25B9-80726AB02488}"/>
              </a:ext>
            </a:extLst>
          </p:cNvPr>
          <p:cNvSpPr/>
          <p:nvPr/>
        </p:nvSpPr>
        <p:spPr>
          <a:xfrm>
            <a:off x="370205" y="538333"/>
            <a:ext cx="11703484" cy="333617"/>
          </a:xfrm>
          <a:prstGeom prst="rect">
            <a:avLst/>
          </a:prstGeom>
        </p:spPr>
        <p:txBody>
          <a:bodyPr wrap="square">
            <a:spAutoFit/>
          </a:bodyPr>
          <a:lstStyle/>
          <a:p>
            <a:pPr marL="228600" indent="-228600">
              <a:lnSpc>
                <a:spcPct val="150000"/>
              </a:lnSpc>
              <a:buFont typeface="Arial" panose="020B0604020202020204" pitchFamily="34" charset="0"/>
              <a:buChar char="•"/>
            </a:pPr>
            <a:r>
              <a:rPr lang="ko-KR" altLang="en-US" sz="1200">
                <a:latin typeface="+mn-ea"/>
              </a:rPr>
              <a:t>인터셉터에서 각 메서드마다 데이터를 저장하고 불러오기</a:t>
            </a:r>
            <a:r>
              <a:rPr lang="en-US" altLang="ko-KR" sz="1200">
                <a:latin typeface="+mn-ea"/>
              </a:rPr>
              <a:t> </a:t>
            </a:r>
            <a:r>
              <a:rPr lang="ko-KR" altLang="en-US" sz="1200">
                <a:latin typeface="+mn-ea"/>
              </a:rPr>
              <a:t>위해서는 요청 객체</a:t>
            </a:r>
            <a:r>
              <a:rPr lang="en-US" altLang="ko-KR" sz="1200">
                <a:latin typeface="+mn-ea"/>
              </a:rPr>
              <a:t>(HttpServletRequest) </a:t>
            </a:r>
            <a:r>
              <a:rPr lang="ko-KR" altLang="en-US" sz="1200">
                <a:latin typeface="+mn-ea"/>
              </a:rPr>
              <a:t>의 속성을 이용하거나 </a:t>
            </a:r>
            <a:r>
              <a:rPr lang="en-US" altLang="ko-KR" sz="1200">
                <a:latin typeface="+mn-ea"/>
              </a:rPr>
              <a:t>ThreadLocal </a:t>
            </a:r>
            <a:r>
              <a:rPr lang="ko-KR" altLang="en-US" sz="1200">
                <a:latin typeface="+mn-ea"/>
              </a:rPr>
              <a:t>을 사용해서 구현할 수 있다</a:t>
            </a:r>
            <a:endParaRPr lang="en-US" altLang="ko-KR" sz="1200">
              <a:latin typeface="+mn-ea"/>
            </a:endParaRPr>
          </a:p>
        </p:txBody>
      </p:sp>
      <p:sp>
        <p:nvSpPr>
          <p:cNvPr id="22" name="Rectangle 3">
            <a:extLst>
              <a:ext uri="{FF2B5EF4-FFF2-40B4-BE49-F238E27FC236}">
                <a16:creationId xmlns:a16="http://schemas.microsoft.com/office/drawing/2014/main" id="{C6322E9C-2E66-9C70-A2D9-50F860EEEC6D}"/>
              </a:ext>
            </a:extLst>
          </p:cNvPr>
          <p:cNvSpPr>
            <a:spLocks noChangeArrowheads="1"/>
          </p:cNvSpPr>
          <p:nvPr/>
        </p:nvSpPr>
        <p:spPr bwMode="auto">
          <a:xfrm>
            <a:off x="631893" y="984704"/>
            <a:ext cx="11213196" cy="576003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2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@Component</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LoggingInterceptor </a:t>
            </a:r>
            <a:r>
              <a:rPr kumimoji="0" lang="ko-KR" altLang="ko-KR" sz="1100" b="0" i="0" u="none" strike="noStrike" cap="none" normalizeH="0" baseline="0">
                <a:ln>
                  <a:noFill/>
                </a:ln>
                <a:solidFill>
                  <a:srgbClr val="CF8E6D"/>
                </a:solidFill>
                <a:effectLst/>
                <a:ea typeface="JetBrains Mono"/>
              </a:rPr>
              <a:t>implements </a:t>
            </a:r>
            <a:r>
              <a:rPr kumimoji="0" lang="ko-KR" altLang="ko-KR" sz="1100" b="0" i="0" u="none" strike="noStrike" cap="none" normalizeH="0" baseline="0">
                <a:ln>
                  <a:noFill/>
                </a:ln>
                <a:solidFill>
                  <a:srgbClr val="BCBEC4"/>
                </a:solidFill>
                <a:effectLst/>
                <a:ea typeface="JetBrains Mono"/>
              </a:rPr>
              <a:t>HandlerInterceptor {</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private static final </a:t>
            </a:r>
            <a:r>
              <a:rPr kumimoji="0" lang="ko-KR" altLang="ko-KR" sz="1100" b="0" i="0" u="none" strike="noStrike" cap="none" normalizeH="0" baseline="0">
                <a:ln>
                  <a:noFill/>
                </a:ln>
                <a:solidFill>
                  <a:srgbClr val="BCBEC4"/>
                </a:solidFill>
                <a:effectLst/>
                <a:ea typeface="JetBrains Mono"/>
              </a:rPr>
              <a:t>Logger </a:t>
            </a:r>
            <a:r>
              <a:rPr kumimoji="0" lang="ko-KR" altLang="ko-KR" sz="1100" b="0" i="1" u="none" strike="noStrike" cap="none" normalizeH="0" baseline="0">
                <a:ln>
                  <a:noFill/>
                </a:ln>
                <a:solidFill>
                  <a:srgbClr val="C77DBB"/>
                </a:solidFill>
                <a:effectLst/>
                <a:ea typeface="JetBrains Mono"/>
              </a:rPr>
              <a:t>logger </a:t>
            </a:r>
            <a:r>
              <a:rPr kumimoji="0" lang="ko-KR" altLang="ko-KR" sz="1100" b="0" i="0" u="none" strike="noStrike" cap="none" normalizeH="0" baseline="0">
                <a:ln>
                  <a:noFill/>
                </a:ln>
                <a:solidFill>
                  <a:srgbClr val="BCBEC4"/>
                </a:solidFill>
                <a:effectLst/>
                <a:ea typeface="JetBrains Mono"/>
              </a:rPr>
              <a:t>= LoggerFactory.</a:t>
            </a:r>
            <a:r>
              <a:rPr kumimoji="0" lang="ko-KR" altLang="ko-KR" sz="1100" b="0" i="1" u="none" strike="noStrike" cap="none" normalizeH="0" baseline="0">
                <a:ln>
                  <a:noFill/>
                </a:ln>
                <a:solidFill>
                  <a:srgbClr val="BCBEC4"/>
                </a:solidFill>
                <a:effectLst/>
                <a:ea typeface="JetBrains Mono"/>
              </a:rPr>
              <a:t>getLogger</a:t>
            </a:r>
            <a:r>
              <a:rPr kumimoji="0" lang="ko-KR" altLang="ko-KR" sz="1100" b="0" i="0" u="none" strike="noStrike" cap="none" normalizeH="0" baseline="0">
                <a:ln>
                  <a:noFill/>
                </a:ln>
                <a:solidFill>
                  <a:srgbClr val="BCBEC4"/>
                </a:solidFill>
                <a:effectLst/>
                <a:ea typeface="JetBrains Mono"/>
              </a:rPr>
              <a:t>(LoggingInterceptor.</a:t>
            </a:r>
            <a:r>
              <a:rPr kumimoji="0" lang="ko-KR" altLang="ko-KR" sz="1100" b="0" i="0" u="none" strike="noStrike" cap="none" normalizeH="0" baseline="0">
                <a:ln>
                  <a:noFill/>
                </a:ln>
                <a:solidFill>
                  <a:srgbClr val="CF8E6D"/>
                </a:solidFill>
                <a:effectLst/>
                <a:ea typeface="JetBrains Mono"/>
              </a:rPr>
              <a:t>class</a:t>
            </a: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CF8E6D"/>
                </a:solidFill>
                <a:effectLst/>
                <a:ea typeface="JetBrains Mono"/>
              </a:rPr>
              <a:t>private static final </a:t>
            </a:r>
            <a:r>
              <a:rPr kumimoji="0" lang="ko-KR" altLang="ko-KR" sz="1100" b="0" i="0" u="none" strike="noStrike" cap="none" normalizeH="0" baseline="0">
                <a:ln>
                  <a:noFill/>
                </a:ln>
                <a:solidFill>
                  <a:srgbClr val="BCBEC4"/>
                </a:solidFill>
                <a:effectLst/>
                <a:ea typeface="JetBrains Mono"/>
              </a:rPr>
              <a:t>ThreadLocal&lt;String&gt; </a:t>
            </a:r>
            <a:r>
              <a:rPr kumimoji="0" lang="ko-KR" altLang="ko-KR" sz="1100" b="0" i="1" u="none" strike="noStrike" cap="none" normalizeH="0" baseline="0">
                <a:ln>
                  <a:noFill/>
                </a:ln>
                <a:solidFill>
                  <a:srgbClr val="C77DBB"/>
                </a:solidFill>
                <a:effectLst/>
                <a:ea typeface="JetBrains Mono"/>
              </a:rPr>
              <a:t>requestIdHolder </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new </a:t>
            </a:r>
            <a:r>
              <a:rPr kumimoji="0" lang="ko-KR" altLang="ko-KR" sz="1100" b="0" i="0" u="none" strike="noStrike" cap="none" normalizeH="0" baseline="0">
                <a:ln>
                  <a:noFill/>
                </a:ln>
                <a:solidFill>
                  <a:srgbClr val="BCBEC4"/>
                </a:solidFill>
                <a:effectLst/>
                <a:ea typeface="JetBrains Mono"/>
              </a:rPr>
              <a:t>ThreadLocal&lt;&gt;();</a:t>
            </a: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ThreadLocal</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을 사용하여 요청 아이디 저장</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@Override</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    </a:t>
            </a:r>
            <a:r>
              <a:rPr kumimoji="0" lang="ko-KR" altLang="ko-KR" sz="1100" b="0" i="0" u="none" strike="noStrike" cap="none" normalizeH="0" baseline="0">
                <a:ln>
                  <a:noFill/>
                </a:ln>
                <a:solidFill>
                  <a:srgbClr val="CF8E6D"/>
                </a:solidFill>
                <a:effectLst/>
                <a:ea typeface="JetBrains Mono"/>
              </a:rPr>
              <a:t>public boolean </a:t>
            </a:r>
            <a:r>
              <a:rPr kumimoji="0" lang="ko-KR" altLang="ko-KR" sz="1100" b="0" i="0" u="none" strike="noStrike" cap="none" normalizeH="0" baseline="0">
                <a:ln>
                  <a:noFill/>
                </a:ln>
                <a:solidFill>
                  <a:srgbClr val="56A8F5"/>
                </a:solidFill>
                <a:effectLst/>
                <a:ea typeface="JetBrains Mono"/>
              </a:rPr>
              <a:t>preHandle</a:t>
            </a:r>
            <a:r>
              <a:rPr kumimoji="0" lang="ko-KR" altLang="ko-KR" sz="1100" b="0" i="0" u="none" strike="noStrike" cap="none" normalizeH="0" baseline="0">
                <a:ln>
                  <a:noFill/>
                </a:ln>
                <a:solidFill>
                  <a:srgbClr val="BCBEC4"/>
                </a:solidFill>
                <a:effectLst/>
                <a:ea typeface="JetBrains Mono"/>
              </a:rPr>
              <a:t>(HttpServletRequest request, HttpServletResponse response, Object handler) </a:t>
            </a:r>
            <a:r>
              <a:rPr kumimoji="0" lang="ko-KR" altLang="ko-KR" sz="1100" b="0" i="0" u="none" strike="noStrike" cap="none" normalizeH="0" baseline="0">
                <a:ln>
                  <a:noFill/>
                </a:ln>
                <a:solidFill>
                  <a:srgbClr val="CF8E6D"/>
                </a:solidFill>
                <a:effectLst/>
                <a:ea typeface="JetBrains Mono"/>
              </a:rPr>
              <a:t>throws </a:t>
            </a:r>
            <a:r>
              <a:rPr kumimoji="0" lang="ko-KR" altLang="ko-KR" sz="1100" b="0" i="0" u="none" strike="noStrike" cap="none" normalizeH="0" baseline="0">
                <a:ln>
                  <a:noFill/>
                </a:ln>
                <a:solidFill>
                  <a:srgbClr val="BCBEC4"/>
                </a:solidFill>
                <a:effectLst/>
                <a:ea typeface="JetBrains Mono"/>
              </a:rPr>
              <a:t>Exception {</a:t>
            </a:r>
            <a:br>
              <a:rPr kumimoji="0" lang="ko-KR" altLang="ko-KR" sz="1100" b="0" i="0" u="none" strike="noStrike" cap="none" normalizeH="0" baseline="0">
                <a:ln>
                  <a:noFill/>
                </a:ln>
                <a:solidFill>
                  <a:srgbClr val="BCBEC4"/>
                </a:solidFill>
                <a:effectLst/>
                <a:ea typeface="JetBrains Mono"/>
              </a:rPr>
            </a:b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CBEC4"/>
                </a:solidFill>
                <a:effectLst/>
                <a:ea typeface="JetBrains Mono"/>
              </a:rPr>
              <a:t>String requestId = UUID.</a:t>
            </a:r>
            <a:r>
              <a:rPr kumimoji="0" lang="ko-KR" altLang="ko-KR" sz="1100" b="0" i="1" u="none" strike="noStrike" cap="none" normalizeH="0" baseline="0">
                <a:ln>
                  <a:noFill/>
                </a:ln>
                <a:solidFill>
                  <a:srgbClr val="BCBEC4"/>
                </a:solidFill>
                <a:effectLst/>
                <a:ea typeface="JetBrains Mono"/>
              </a:rPr>
              <a:t>randomUUID</a:t>
            </a:r>
            <a:r>
              <a:rPr kumimoji="0" lang="ko-KR" altLang="ko-KR" sz="1100" b="0" i="0" u="none" strike="noStrike" cap="none" normalizeH="0" baseline="0">
                <a:ln>
                  <a:noFill/>
                </a:ln>
                <a:solidFill>
                  <a:srgbClr val="BCBEC4"/>
                </a:solidFill>
                <a:effectLst/>
                <a:ea typeface="JetBrains Mono"/>
              </a:rPr>
              <a:t>().toString();</a:t>
            </a: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요청 아이디 생성</a:t>
            </a:r>
            <a:r>
              <a:rPr kumimoji="0" lang="ko-KR" altLang="ko-KR" sz="1100" b="0" i="0" u="none" strike="noStrike" cap="none" normalizeH="0" baseline="0">
                <a:ln>
                  <a:noFill/>
                </a:ln>
                <a:solidFill>
                  <a:srgbClr val="7A7E85"/>
                </a:solidFill>
                <a:effectLst/>
                <a:ea typeface="JetBrains Mono"/>
              </a:rPr>
              <a:t> (UUID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사용</a:t>
            </a:r>
            <a:r>
              <a:rPr kumimoji="0" lang="ko-KR" altLang="ko-KR" sz="1100" b="0" i="0" u="none" strike="noStrike" cap="none" normalizeH="0" baseline="0">
                <a:ln>
                  <a:noFill/>
                </a:ln>
                <a:solidFill>
                  <a:srgbClr val="7A7E85"/>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1" u="none" strike="noStrike" cap="none" normalizeH="0" baseline="0">
                <a:ln>
                  <a:noFill/>
                </a:ln>
                <a:solidFill>
                  <a:srgbClr val="C77DBB"/>
                </a:solidFill>
                <a:effectLst/>
                <a:ea typeface="JetBrains Mono"/>
              </a:rPr>
              <a:t>requestIdHolder</a:t>
            </a:r>
            <a:r>
              <a:rPr kumimoji="0" lang="ko-KR" altLang="ko-KR" sz="1100" b="0" i="0" u="none" strike="noStrike" cap="none" normalizeH="0" baseline="0">
                <a:ln>
                  <a:noFill/>
                </a:ln>
                <a:solidFill>
                  <a:srgbClr val="BCBEC4"/>
                </a:solidFill>
                <a:effectLst/>
                <a:ea typeface="JetBrains Mono"/>
              </a:rPr>
              <a:t>.set(requestId);</a:t>
            </a: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a:t>
            </a:r>
            <a:r>
              <a:rPr kumimoji="0" lang="ko-KR" altLang="en-US" sz="1100" b="0" i="0" u="none" strike="noStrike" cap="none" normalizeH="0" baseline="0">
                <a:ln>
                  <a:noFill/>
                </a:ln>
                <a:solidFill>
                  <a:srgbClr val="7A7E85"/>
                </a:solidFill>
                <a:effectLst/>
                <a:ea typeface="JetBrains Mono"/>
                <a:cs typeface="Courier New" panose="02070309020205020404" pitchFamily="49" charset="0"/>
              </a:rPr>
              <a:t>요청 아이디 저장 </a:t>
            </a:r>
            <a:r>
              <a:rPr kumimoji="0" lang="en-US"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en-US" altLang="ko-KR" sz="1100" b="0" i="0" u="none" strike="noStrike" cap="none" normalizeH="0" baseline="0">
                <a:ln>
                  <a:noFill/>
                </a:ln>
                <a:solidFill>
                  <a:srgbClr val="7A7E85"/>
                </a:solidFill>
                <a:effectLst/>
                <a:ea typeface="JetBrains Mono"/>
              </a:rPr>
              <a:t>request.setAttribute(requestId, requestId);</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1" u="none" strike="noStrike" cap="none" normalizeH="0" baseline="0">
                <a:ln>
                  <a:noFill/>
                </a:ln>
                <a:solidFill>
                  <a:srgbClr val="C77DBB"/>
                </a:solidFill>
                <a:effectLst/>
                <a:ea typeface="JetBrains Mono"/>
              </a:rPr>
              <a:t>logger</a:t>
            </a:r>
            <a:r>
              <a:rPr kumimoji="0" lang="ko-KR" altLang="ko-KR" sz="1100" b="0" i="0" u="none" strike="noStrike" cap="none" normalizeH="0" baseline="0">
                <a:ln>
                  <a:noFill/>
                </a:ln>
                <a:solidFill>
                  <a:srgbClr val="BCBEC4"/>
                </a:solidFill>
                <a:effectLst/>
                <a:ea typeface="JetBrains Mono"/>
              </a:rPr>
              <a:t>.info(</a:t>
            </a:r>
            <a:r>
              <a:rPr kumimoji="0" lang="ko-KR" altLang="ko-KR" sz="1100" b="0" i="0" u="none" strike="noStrike" cap="none" normalizeH="0" baseline="0">
                <a:ln>
                  <a:noFill/>
                </a:ln>
                <a:solidFill>
                  <a:srgbClr val="6AAB73"/>
                </a:solidFill>
                <a:effectLst/>
                <a:ea typeface="JetBrains Mono"/>
              </a:rPr>
              <a:t>"Request ID [</a:t>
            </a:r>
            <a:r>
              <a:rPr kumimoji="0" lang="ko-KR" altLang="ko-KR" sz="1100" b="0" i="0" u="none" strike="noStrike" cap="none" normalizeH="0" baseline="0">
                <a:ln>
                  <a:noFill/>
                </a:ln>
                <a:solidFill>
                  <a:srgbClr val="CF8E6D"/>
                </a:solidFill>
                <a:effectLst/>
                <a:ea typeface="JetBrains Mono"/>
              </a:rPr>
              <a:t>{}</a:t>
            </a:r>
            <a:r>
              <a:rPr kumimoji="0" lang="ko-KR" altLang="ko-KR" sz="1100" b="0" i="0" u="none" strike="noStrike" cap="none" normalizeH="0" baseline="0">
                <a:ln>
                  <a:noFill/>
                </a:ln>
                <a:solidFill>
                  <a:srgbClr val="6AAB73"/>
                </a:solidFill>
                <a:effectLst/>
                <a:ea typeface="JetBrains Mono"/>
              </a:rPr>
              <a:t>] - PreHandle: Starting request [</a:t>
            </a:r>
            <a:r>
              <a:rPr kumimoji="0" lang="ko-KR" altLang="ko-KR" sz="1100" b="0" i="0" u="none" strike="noStrike" cap="none" normalizeH="0" baseline="0">
                <a:ln>
                  <a:noFill/>
                </a:ln>
                <a:solidFill>
                  <a:srgbClr val="CF8E6D"/>
                </a:solidFill>
                <a:effectLst/>
                <a:ea typeface="JetBrains Mono"/>
              </a:rPr>
              <a:t>{} {}</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a:ln>
                  <a:noFill/>
                </a:ln>
                <a:solidFill>
                  <a:srgbClr val="BCBEC4"/>
                </a:solidFill>
                <a:effectLst/>
                <a:ea typeface="JetBrains Mono"/>
              </a:rPr>
              <a:t>,</a:t>
            </a:r>
            <a:r>
              <a:rPr lang="en-US" altLang="ko-KR" sz="1100">
                <a:solidFill>
                  <a:srgbClr val="BCBEC4"/>
                </a:solidFill>
                <a:ea typeface="JetBrains Mono"/>
              </a:rPr>
              <a:t> </a:t>
            </a:r>
            <a:r>
              <a:rPr kumimoji="0" lang="ko-KR" altLang="ko-KR" sz="1100" b="0" i="0" u="none" strike="noStrike" cap="none" normalizeH="0" baseline="0">
                <a:ln>
                  <a:noFill/>
                </a:ln>
                <a:solidFill>
                  <a:srgbClr val="BCBEC4"/>
                </a:solidFill>
                <a:effectLst/>
                <a:ea typeface="JetBrains Mono"/>
              </a:rPr>
              <a:t>requestId, request.getMethod(), request.getRequestURI());</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true</a:t>
            </a: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@Override</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    </a:t>
            </a:r>
            <a:r>
              <a:rPr kumimoji="0" lang="ko-KR" altLang="ko-KR" sz="1100" b="0" i="0" u="none" strike="noStrike" cap="none" normalizeH="0" baseline="0">
                <a:ln>
                  <a:noFill/>
                </a:ln>
                <a:solidFill>
                  <a:srgbClr val="CF8E6D"/>
                </a:solidFill>
                <a:effectLst/>
                <a:ea typeface="JetBrains Mono"/>
              </a:rPr>
              <a:t>public void </a:t>
            </a:r>
            <a:r>
              <a:rPr kumimoji="0" lang="ko-KR" altLang="ko-KR" sz="1100" b="0" i="0" u="none" strike="noStrike" cap="none" normalizeH="0" baseline="0">
                <a:ln>
                  <a:noFill/>
                </a:ln>
                <a:solidFill>
                  <a:srgbClr val="56A8F5"/>
                </a:solidFill>
                <a:effectLst/>
                <a:ea typeface="JetBrains Mono"/>
              </a:rPr>
              <a:t>postHandle</a:t>
            </a:r>
            <a:r>
              <a:rPr kumimoji="0" lang="ko-KR" altLang="ko-KR" sz="1100" b="0" i="0" u="none" strike="noStrike" cap="none" normalizeH="0" baseline="0">
                <a:ln>
                  <a:noFill/>
                </a:ln>
                <a:solidFill>
                  <a:srgbClr val="BCBEC4"/>
                </a:solidFill>
                <a:effectLst/>
                <a:ea typeface="JetBrains Mono"/>
              </a:rPr>
              <a:t>(HttpServletRequest request, HttpServletResponse response, Object handler, ModelAndView modelAndView) </a:t>
            </a:r>
            <a:r>
              <a:rPr kumimoji="0" lang="ko-KR" altLang="ko-KR" sz="1100" b="0" i="0" u="none" strike="noStrike" cap="none" normalizeH="0" baseline="0">
                <a:ln>
                  <a:noFill/>
                </a:ln>
                <a:solidFill>
                  <a:srgbClr val="CF8E6D"/>
                </a:solidFill>
                <a:effectLst/>
                <a:ea typeface="JetBrains Mono"/>
              </a:rPr>
              <a:t>throws </a:t>
            </a:r>
            <a:r>
              <a:rPr kumimoji="0" lang="ko-KR" altLang="ko-KR" sz="1100" b="0" i="0" u="none" strike="noStrike" cap="none" normalizeH="0" baseline="0">
                <a:ln>
                  <a:noFill/>
                </a:ln>
                <a:solidFill>
                  <a:srgbClr val="BCBEC4"/>
                </a:solidFill>
                <a:effectLst/>
                <a:ea typeface="JetBrains Mono"/>
              </a:rPr>
              <a:t>Exception {</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ea typeface="JetBrains Mono"/>
              </a:rPr>
              <a:t>String requestId = </a:t>
            </a:r>
            <a:r>
              <a:rPr kumimoji="0" lang="ko-KR" altLang="ko-KR" sz="1100" b="0" i="1" u="none" strike="noStrike" cap="none" normalizeH="0" baseline="0">
                <a:ln>
                  <a:noFill/>
                </a:ln>
                <a:solidFill>
                  <a:srgbClr val="C77DBB"/>
                </a:solidFill>
                <a:effectLst/>
                <a:ea typeface="JetBrains Mono"/>
              </a:rPr>
              <a:t>requestIdHolder</a:t>
            </a:r>
            <a:r>
              <a:rPr kumimoji="0" lang="ko-KR" altLang="ko-KR" sz="1100" b="0" i="0" u="none" strike="noStrike" cap="none" normalizeH="0" baseline="0">
                <a:ln>
                  <a:noFill/>
                </a:ln>
                <a:solidFill>
                  <a:srgbClr val="BCBEC4"/>
                </a:solidFill>
                <a:effectLst/>
                <a:ea typeface="JetBrains Mono"/>
              </a:rPr>
              <a:t>.get();</a:t>
            </a:r>
            <a:r>
              <a:rPr kumimoji="0" lang="ko-KR" altLang="ko-KR" sz="1100" b="0" i="0" u="none" strike="noStrike" cap="none" normalizeH="0" baseline="0">
                <a:ln>
                  <a:noFill/>
                </a:ln>
                <a:solidFill>
                  <a:srgbClr val="7A7E85"/>
                </a:solidFill>
                <a:effectLst/>
                <a:ea typeface="JetBrains Mono"/>
              </a:rPr>
              <a:t> // ThreadLocal</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에서 요청 아이디 가져오기</a:t>
            </a:r>
            <a:r>
              <a:rPr kumimoji="0" lang="en-US" altLang="ko-KR" sz="1100" b="0" i="0" u="none" strike="noStrike" cap="none" normalizeH="0" baseline="0">
                <a:ln>
                  <a:noFill/>
                </a:ln>
                <a:solidFill>
                  <a:srgbClr val="7A7E85"/>
                </a:solidFill>
                <a:effectLst/>
                <a:ea typeface="JetBrains Mono"/>
                <a:cs typeface="Courier New" panose="02070309020205020404" pitchFamily="49" charset="0"/>
              </a:rPr>
              <a:t>, request.getAttribute(</a:t>
            </a:r>
            <a:r>
              <a:rPr kumimoji="0" lang="en-US" altLang="ko-KR" sz="1100" b="0" i="0" u="none" strike="noStrike" cap="none" normalizeH="0" baseline="0">
                <a:ln>
                  <a:noFill/>
                </a:ln>
                <a:solidFill>
                  <a:srgbClr val="7A7E85"/>
                </a:solidFill>
                <a:effectLst/>
                <a:ea typeface="JetBrains Mono"/>
              </a:rPr>
              <a:t>requestId</a:t>
            </a:r>
            <a:r>
              <a:rPr kumimoji="0" lang="en-US" altLang="ko-KR" sz="1100" b="0" i="0" u="none" strike="noStrike" cap="none" normalizeH="0" baseline="0">
                <a:ln>
                  <a:noFill/>
                </a:ln>
                <a:solidFill>
                  <a:srgbClr val="7A7E85"/>
                </a:solidFill>
                <a:effectLst/>
                <a:ea typeface="JetBrains Mono"/>
                <a:cs typeface="Courier New" panose="02070309020205020404" pitchFamily="49" charset="0"/>
              </a:rPr>
              <a:t>)</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1" u="none" strike="noStrike" cap="none" normalizeH="0" baseline="0">
                <a:ln>
                  <a:noFill/>
                </a:ln>
                <a:solidFill>
                  <a:srgbClr val="C77DBB"/>
                </a:solidFill>
                <a:effectLst/>
                <a:ea typeface="JetBrains Mono"/>
              </a:rPr>
              <a:t>logger</a:t>
            </a:r>
            <a:r>
              <a:rPr kumimoji="0" lang="ko-KR" altLang="ko-KR" sz="1100" b="0" i="0" u="none" strike="noStrike" cap="none" normalizeH="0" baseline="0">
                <a:ln>
                  <a:noFill/>
                </a:ln>
                <a:solidFill>
                  <a:srgbClr val="BCBEC4"/>
                </a:solidFill>
                <a:effectLst/>
                <a:ea typeface="JetBrains Mono"/>
              </a:rPr>
              <a:t>.info(</a:t>
            </a:r>
            <a:r>
              <a:rPr kumimoji="0" lang="ko-KR" altLang="ko-KR" sz="1100" b="0" i="0" u="none" strike="noStrike" cap="none" normalizeH="0" baseline="0">
                <a:ln>
                  <a:noFill/>
                </a:ln>
                <a:solidFill>
                  <a:srgbClr val="6AAB73"/>
                </a:solidFill>
                <a:effectLst/>
                <a:ea typeface="JetBrains Mono"/>
              </a:rPr>
              <a:t>"Request ID [</a:t>
            </a:r>
            <a:r>
              <a:rPr kumimoji="0" lang="ko-KR" altLang="ko-KR" sz="1100" b="0" i="0" u="none" strike="noStrike" cap="none" normalizeH="0" baseline="0">
                <a:ln>
                  <a:noFill/>
                </a:ln>
                <a:solidFill>
                  <a:srgbClr val="CF8E6D"/>
                </a:solidFill>
                <a:effectLst/>
                <a:ea typeface="JetBrains Mono"/>
              </a:rPr>
              <a:t>{}</a:t>
            </a:r>
            <a:r>
              <a:rPr kumimoji="0" lang="ko-KR" altLang="ko-KR" sz="1100" b="0" i="0" u="none" strike="noStrike" cap="none" normalizeH="0" baseline="0">
                <a:ln>
                  <a:noFill/>
                </a:ln>
                <a:solidFill>
                  <a:srgbClr val="6AAB73"/>
                </a:solidFill>
                <a:effectLst/>
                <a:ea typeface="JetBrains Mono"/>
              </a:rPr>
              <a:t>] - PostHandle: Handler executed"</a:t>
            </a:r>
            <a:r>
              <a:rPr kumimoji="0" lang="ko-KR" altLang="ko-KR" sz="1100" b="0" i="0" u="none" strike="noStrike" cap="none" normalizeH="0" baseline="0">
                <a:ln>
                  <a:noFill/>
                </a:ln>
                <a:solidFill>
                  <a:srgbClr val="BCBEC4"/>
                </a:solidFill>
                <a:effectLst/>
                <a:ea typeface="JetBrains Mono"/>
              </a:rPr>
              <a:t>, requestId);</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@Override</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    </a:t>
            </a:r>
            <a:r>
              <a:rPr kumimoji="0" lang="ko-KR" altLang="ko-KR" sz="1100" b="0" i="0" u="none" strike="noStrike" cap="none" normalizeH="0" baseline="0">
                <a:ln>
                  <a:noFill/>
                </a:ln>
                <a:solidFill>
                  <a:srgbClr val="CF8E6D"/>
                </a:solidFill>
                <a:effectLst/>
                <a:ea typeface="JetBrains Mono"/>
              </a:rPr>
              <a:t>public void </a:t>
            </a:r>
            <a:r>
              <a:rPr kumimoji="0" lang="ko-KR" altLang="ko-KR" sz="1100" b="0" i="0" u="none" strike="noStrike" cap="none" normalizeH="0" baseline="0">
                <a:ln>
                  <a:noFill/>
                </a:ln>
                <a:solidFill>
                  <a:srgbClr val="56A8F5"/>
                </a:solidFill>
                <a:effectLst/>
                <a:ea typeface="JetBrains Mono"/>
              </a:rPr>
              <a:t>afterCompletion</a:t>
            </a:r>
            <a:r>
              <a:rPr kumimoji="0" lang="ko-KR" altLang="ko-KR" sz="1100" b="0" i="0" u="none" strike="noStrike" cap="none" normalizeH="0" baseline="0">
                <a:ln>
                  <a:noFill/>
                </a:ln>
                <a:solidFill>
                  <a:srgbClr val="BCBEC4"/>
                </a:solidFill>
                <a:effectLst/>
                <a:ea typeface="JetBrains Mono"/>
              </a:rPr>
              <a:t>(HttpServletRequest request, HttpServletResponse response, Object handler, Exception ex)</a:t>
            </a:r>
            <a:r>
              <a:rPr lang="en-US" altLang="ko-KR" sz="1100">
                <a:solidFill>
                  <a:srgbClr val="BCBEC4"/>
                </a:solidFill>
                <a:ea typeface="JetBrains Mono"/>
              </a:rPr>
              <a:t> </a:t>
            </a:r>
            <a:r>
              <a:rPr kumimoji="0" lang="ko-KR" altLang="ko-KR" sz="1100" b="0" i="0" u="none" strike="noStrike" cap="none" normalizeH="0" baseline="0">
                <a:ln>
                  <a:noFill/>
                </a:ln>
                <a:solidFill>
                  <a:srgbClr val="CF8E6D"/>
                </a:solidFill>
                <a:effectLst/>
                <a:ea typeface="JetBrains Mono"/>
              </a:rPr>
              <a:t>throws </a:t>
            </a:r>
            <a:r>
              <a:rPr kumimoji="0" lang="ko-KR" altLang="ko-KR" sz="1100" b="0" i="0" u="none" strike="noStrike" cap="none" normalizeH="0" baseline="0">
                <a:ln>
                  <a:noFill/>
                </a:ln>
                <a:solidFill>
                  <a:srgbClr val="BCBEC4"/>
                </a:solidFill>
                <a:effectLst/>
                <a:ea typeface="JetBrains Mono"/>
              </a:rPr>
              <a:t>Exception {</a:t>
            </a:r>
            <a:br>
              <a:rPr kumimoji="0" lang="ko-KR" altLang="ko-KR" sz="1100" b="0" i="0" u="none" strike="noStrike" cap="none" normalizeH="0" baseline="0">
                <a:ln>
                  <a:noFill/>
                </a:ln>
                <a:solidFill>
                  <a:srgbClr val="BCBEC4"/>
                </a:solidFill>
                <a:effectLst/>
                <a:ea typeface="JetBrains Mono"/>
              </a:rPr>
            </a:b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CBEC4"/>
                </a:solidFill>
                <a:effectLst/>
                <a:ea typeface="JetBrains Mono"/>
              </a:rPr>
              <a:t>String requestId = </a:t>
            </a:r>
            <a:r>
              <a:rPr kumimoji="0" lang="ko-KR" altLang="ko-KR" sz="1100" b="0" i="1" u="none" strike="noStrike" cap="none" normalizeH="0" baseline="0">
                <a:ln>
                  <a:noFill/>
                </a:ln>
                <a:solidFill>
                  <a:srgbClr val="C77DBB"/>
                </a:solidFill>
                <a:effectLst/>
                <a:ea typeface="JetBrains Mono"/>
              </a:rPr>
              <a:t>requestIdHolder</a:t>
            </a:r>
            <a:r>
              <a:rPr kumimoji="0" lang="ko-KR" altLang="ko-KR" sz="1100" b="0" i="0" u="none" strike="noStrike" cap="none" normalizeH="0" baseline="0">
                <a:ln>
                  <a:noFill/>
                </a:ln>
                <a:solidFill>
                  <a:srgbClr val="BCBEC4"/>
                </a:solidFill>
                <a:effectLst/>
                <a:ea typeface="JetBrains Mono"/>
              </a:rPr>
              <a:t>.get();</a:t>
            </a: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ThreadLocal</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에서 요청 아이디 가져오기</a:t>
            </a:r>
            <a:br>
              <a:rPr kumimoji="0" lang="ko-KR" altLang="ko-KR" sz="1100" b="0" i="0" u="none" strike="noStrike" cap="none" normalizeH="0" baseline="0">
                <a:ln>
                  <a:noFill/>
                </a:ln>
                <a:solidFill>
                  <a:srgbClr val="BCBEC4"/>
                </a:solidFill>
                <a:effectLst/>
                <a:ea typeface="JetBrains Mono"/>
              </a:rPr>
            </a:b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if </a:t>
            </a:r>
            <a:r>
              <a:rPr kumimoji="0" lang="ko-KR" altLang="ko-KR" sz="1100" b="0" i="0" u="none" strike="noStrike" cap="none" normalizeH="0" baseline="0">
                <a:ln>
                  <a:noFill/>
                </a:ln>
                <a:solidFill>
                  <a:srgbClr val="BCBEC4"/>
                </a:solidFill>
                <a:effectLst/>
                <a:ea typeface="JetBrains Mono"/>
              </a:rPr>
              <a:t>(ex != </a:t>
            </a:r>
            <a:r>
              <a:rPr kumimoji="0" lang="ko-KR" altLang="ko-KR" sz="1100" b="0" i="0" u="none" strike="noStrike" cap="none" normalizeH="0" baseline="0">
                <a:ln>
                  <a:noFill/>
                </a:ln>
                <a:solidFill>
                  <a:srgbClr val="CF8E6D"/>
                </a:solidFill>
                <a:effectLst/>
                <a:ea typeface="JetBrains Mono"/>
              </a:rPr>
              <a:t>null</a:t>
            </a:r>
            <a:r>
              <a:rPr kumimoji="0" lang="ko-KR" altLang="ko-KR" sz="1100" b="0" i="0" u="none" strike="noStrike" cap="none" normalizeH="0" baseline="0">
                <a:ln>
                  <a:noFill/>
                </a:ln>
                <a:solidFill>
                  <a:srgbClr val="BCBEC4"/>
                </a:solidFill>
                <a:effectLst/>
                <a:ea typeface="JetBrains Mono"/>
              </a:rPr>
              <a:t>) </a:t>
            </a:r>
            <a:r>
              <a:rPr kumimoji="0" lang="ko-KR" altLang="ko-KR" sz="1100" b="0" i="1" u="none" strike="noStrike" cap="none" normalizeH="0" baseline="0">
                <a:ln>
                  <a:noFill/>
                </a:ln>
                <a:solidFill>
                  <a:srgbClr val="C77DBB"/>
                </a:solidFill>
                <a:effectLst/>
                <a:ea typeface="JetBrains Mono"/>
              </a:rPr>
              <a:t>logger</a:t>
            </a:r>
            <a:r>
              <a:rPr kumimoji="0" lang="ko-KR" altLang="ko-KR" sz="1100" b="0" i="0" u="none" strike="noStrike" cap="none" normalizeH="0" baseline="0">
                <a:ln>
                  <a:noFill/>
                </a:ln>
                <a:solidFill>
                  <a:srgbClr val="BCBEC4"/>
                </a:solidFill>
                <a:effectLst/>
                <a:ea typeface="JetBrains Mono"/>
              </a:rPr>
              <a:t>.error(</a:t>
            </a:r>
            <a:r>
              <a:rPr kumimoji="0" lang="ko-KR" altLang="ko-KR" sz="1100" b="0" i="0" u="none" strike="noStrike" cap="none" normalizeH="0" baseline="0">
                <a:ln>
                  <a:noFill/>
                </a:ln>
                <a:solidFill>
                  <a:srgbClr val="6AAB73"/>
                </a:solidFill>
                <a:effectLst/>
                <a:ea typeface="JetBrains Mono"/>
              </a:rPr>
              <a:t>"Request ID [</a:t>
            </a:r>
            <a:r>
              <a:rPr kumimoji="0" lang="ko-KR" altLang="ko-KR" sz="1100" b="0" i="0" u="none" strike="noStrike" cap="none" normalizeH="0" baseline="0">
                <a:ln>
                  <a:noFill/>
                </a:ln>
                <a:solidFill>
                  <a:srgbClr val="CF8E6D"/>
                </a:solidFill>
                <a:effectLst/>
                <a:ea typeface="JetBrains Mono"/>
              </a:rPr>
              <a:t>{}</a:t>
            </a:r>
            <a:r>
              <a:rPr kumimoji="0" lang="ko-KR" altLang="ko-KR" sz="1100" b="0" i="0" u="none" strike="noStrike" cap="none" normalizeH="0" baseline="0">
                <a:ln>
                  <a:noFill/>
                </a:ln>
                <a:solidFill>
                  <a:srgbClr val="6AAB73"/>
                </a:solidFill>
                <a:effectLst/>
                <a:ea typeface="JetBrains Mono"/>
              </a:rPr>
              <a:t>] - AfterCompletion: Exception occurred - </a:t>
            </a:r>
            <a:r>
              <a:rPr kumimoji="0" lang="ko-KR" altLang="ko-KR" sz="1100" b="0" i="0" u="none" strike="noStrike" cap="none" normalizeH="0" baseline="0">
                <a:ln>
                  <a:noFill/>
                </a:ln>
                <a:solidFill>
                  <a:srgbClr val="CF8E6D"/>
                </a:solidFill>
                <a:effectLst/>
                <a:ea typeface="JetBrains Mono"/>
              </a:rPr>
              <a:t>{}</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a:ln>
                  <a:noFill/>
                </a:ln>
                <a:solidFill>
                  <a:srgbClr val="BCBEC4"/>
                </a:solidFill>
                <a:effectLst/>
                <a:ea typeface="JetBrains Mono"/>
              </a:rPr>
              <a:t>, requestId, ex.getMessage(), ex);</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else </a:t>
            </a:r>
            <a:r>
              <a:rPr kumimoji="0" lang="ko-KR" altLang="ko-KR" sz="1100" b="0" i="1" u="none" strike="noStrike" cap="none" normalizeH="0" baseline="0">
                <a:ln>
                  <a:noFill/>
                </a:ln>
                <a:solidFill>
                  <a:srgbClr val="C77DBB"/>
                </a:solidFill>
                <a:effectLst/>
                <a:ea typeface="JetBrains Mono"/>
              </a:rPr>
              <a:t>logger</a:t>
            </a:r>
            <a:r>
              <a:rPr kumimoji="0" lang="ko-KR" altLang="ko-KR" sz="1100" b="0" i="0" u="none" strike="noStrike" cap="none" normalizeH="0" baseline="0">
                <a:ln>
                  <a:noFill/>
                </a:ln>
                <a:solidFill>
                  <a:srgbClr val="BCBEC4"/>
                </a:solidFill>
                <a:effectLst/>
                <a:ea typeface="JetBrains Mono"/>
              </a:rPr>
              <a:t>.info(</a:t>
            </a:r>
            <a:r>
              <a:rPr kumimoji="0" lang="ko-KR" altLang="ko-KR" sz="1100" b="0" i="0" u="none" strike="noStrike" cap="none" normalizeH="0" baseline="0">
                <a:ln>
                  <a:noFill/>
                </a:ln>
                <a:solidFill>
                  <a:srgbClr val="6AAB73"/>
                </a:solidFill>
                <a:effectLst/>
                <a:ea typeface="JetBrains Mono"/>
              </a:rPr>
              <a:t>"Request ID [</a:t>
            </a:r>
            <a:r>
              <a:rPr kumimoji="0" lang="ko-KR" altLang="ko-KR" sz="1100" b="0" i="0" u="none" strike="noStrike" cap="none" normalizeH="0" baseline="0">
                <a:ln>
                  <a:noFill/>
                </a:ln>
                <a:solidFill>
                  <a:srgbClr val="CF8E6D"/>
                </a:solidFill>
                <a:effectLst/>
                <a:ea typeface="JetBrains Mono"/>
              </a:rPr>
              <a:t>{}</a:t>
            </a:r>
            <a:r>
              <a:rPr kumimoji="0" lang="ko-KR" altLang="ko-KR" sz="1100" b="0" i="0" u="none" strike="noStrike" cap="none" normalizeH="0" baseline="0">
                <a:ln>
                  <a:noFill/>
                </a:ln>
                <a:solidFill>
                  <a:srgbClr val="6AAB73"/>
                </a:solidFill>
                <a:effectLst/>
                <a:ea typeface="JetBrains Mono"/>
              </a:rPr>
              <a:t>] - AfterCompletion: Request completed successfully"</a:t>
            </a:r>
            <a:r>
              <a:rPr kumimoji="0" lang="ko-KR" altLang="ko-KR" sz="1100" b="0" i="0" u="none" strike="noStrike" cap="none" normalizeH="0" baseline="0">
                <a:ln>
                  <a:noFill/>
                </a:ln>
                <a:solidFill>
                  <a:srgbClr val="BCBEC4"/>
                </a:solidFill>
                <a:effectLst/>
                <a:ea typeface="JetBrains Mono"/>
              </a:rPr>
              <a:t>, requestId);</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endParaRPr kumimoji="0" lang="en-US" altLang="ko-KR" sz="1100" b="0" i="0" u="none" strike="noStrike" cap="none" normalizeH="0" baseline="0">
              <a:ln>
                <a:noFill/>
              </a:ln>
              <a:solidFill>
                <a:srgbClr val="7A7E85"/>
              </a:solidFill>
              <a:effectLst/>
              <a:ea typeface="JetBrains Mono"/>
              <a:cs typeface="Courier New" panose="02070309020205020404" pitchFamily="49" charset="0"/>
            </a:endParaRPr>
          </a:p>
          <a:p>
            <a:pPr marL="0" marR="0" lvl="0" indent="0" algn="l" defTabSz="914400" rtl="0" eaLnBrk="0" fontAlgn="base" latinLnBrk="0" hangingPunct="0">
              <a:lnSpc>
                <a:spcPct val="120000"/>
              </a:lnSpc>
              <a:spcBef>
                <a:spcPct val="0"/>
              </a:spcBef>
              <a:spcAft>
                <a:spcPct val="0"/>
              </a:spcAft>
              <a:buClrTx/>
              <a:buSzTx/>
              <a:buFontTx/>
              <a:buNone/>
              <a:tabLst/>
            </a:pPr>
            <a:r>
              <a:rPr lang="en-US" altLang="ko-KR" sz="1100">
                <a:solidFill>
                  <a:srgbClr val="7A7E85"/>
                </a:solidFill>
                <a:ea typeface="JetBrains Mono"/>
                <a:cs typeface="Courier New" panose="02070309020205020404" pitchFamily="49" charset="0"/>
              </a:rPr>
              <a:t>        </a:t>
            </a:r>
            <a:r>
              <a:rPr kumimoji="0" lang="ko-KR" altLang="ko-KR" sz="1100" b="0" i="1" u="none" strike="noStrike" cap="none" normalizeH="0" baseline="0">
                <a:ln>
                  <a:noFill/>
                </a:ln>
                <a:solidFill>
                  <a:srgbClr val="C77DBB"/>
                </a:solidFill>
                <a:effectLst/>
                <a:ea typeface="JetBrains Mono"/>
              </a:rPr>
              <a:t>requestIdHolder</a:t>
            </a:r>
            <a:r>
              <a:rPr kumimoji="0" lang="ko-KR" altLang="ko-KR" sz="1100" b="0" i="0" u="none" strike="noStrike" cap="none" normalizeH="0" baseline="0">
                <a:ln>
                  <a:noFill/>
                </a:ln>
                <a:solidFill>
                  <a:srgbClr val="BCBEC4"/>
                </a:solidFill>
                <a:effectLst/>
                <a:ea typeface="JetBrains Mono"/>
              </a:rPr>
              <a:t>.remove();</a:t>
            </a:r>
            <a:r>
              <a:rPr kumimoji="0" lang="ko-KR" altLang="ko-KR" sz="1100" b="0" i="0" u="none" strike="noStrike" cap="none" normalizeH="0" baseline="0">
                <a:ln>
                  <a:noFill/>
                </a:ln>
                <a:solidFill>
                  <a:srgbClr val="7A7E85"/>
                </a:solidFill>
                <a:effectLst/>
                <a:ea typeface="JetBrains Mono"/>
              </a:rPr>
              <a:t> // ThreadLocal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비우기</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Tree>
    <p:extLst>
      <p:ext uri="{BB962C8B-B14F-4D97-AF65-F5344CB8AC3E}">
        <p14:creationId xmlns:p14="http://schemas.microsoft.com/office/powerpoint/2010/main" val="3954402124"/>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E0A7BF-7D82-C32E-B905-8BFBF1EF5CAC}"/>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5A254FB9-F8AD-F946-2547-A6B38A49886E}"/>
              </a:ext>
            </a:extLst>
          </p:cNvPr>
          <p:cNvSpPr/>
          <p:nvPr/>
        </p:nvSpPr>
        <p:spPr>
          <a:xfrm>
            <a:off x="198756" y="202792"/>
            <a:ext cx="5527924"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인터셉터 활용 </a:t>
            </a:r>
            <a:r>
              <a:rPr lang="en-US" altLang="ko-KR" b="1">
                <a:solidFill>
                  <a:schemeClr val="accent1">
                    <a:lumMod val="75000"/>
                  </a:schemeClr>
                </a:solidFill>
                <a:latin typeface="+mn-ea"/>
              </a:rPr>
              <a:t>– preHandle(.., HandlerMethod)</a:t>
            </a:r>
            <a:endParaRPr lang="ko-KR" altLang="en-US" b="1">
              <a:solidFill>
                <a:schemeClr val="accent1">
                  <a:lumMod val="75000"/>
                </a:schemeClr>
              </a:solidFill>
              <a:latin typeface="+mn-ea"/>
            </a:endParaRPr>
          </a:p>
        </p:txBody>
      </p:sp>
      <p:sp>
        <p:nvSpPr>
          <p:cNvPr id="3" name="Rectangle 1">
            <a:extLst>
              <a:ext uri="{FF2B5EF4-FFF2-40B4-BE49-F238E27FC236}">
                <a16:creationId xmlns:a16="http://schemas.microsoft.com/office/drawing/2014/main" id="{15FA09E9-4E72-23B3-43BB-F36BF9CFD310}"/>
              </a:ext>
            </a:extLst>
          </p:cNvPr>
          <p:cNvSpPr>
            <a:spLocks noChangeArrowheads="1"/>
          </p:cNvSpPr>
          <p:nvPr/>
        </p:nvSpPr>
        <p:spPr bwMode="auto">
          <a:xfrm>
            <a:off x="514135" y="1236922"/>
            <a:ext cx="8779810" cy="515064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2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@Component</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CustomInterceptor </a:t>
            </a:r>
            <a:r>
              <a:rPr kumimoji="0" lang="ko-KR" altLang="ko-KR" sz="1100" b="0" i="0" u="none" strike="noStrike" cap="none" normalizeH="0" baseline="0">
                <a:ln>
                  <a:noFill/>
                </a:ln>
                <a:solidFill>
                  <a:srgbClr val="CF8E6D"/>
                </a:solidFill>
                <a:effectLst/>
                <a:ea typeface="JetBrains Mono"/>
              </a:rPr>
              <a:t>implements </a:t>
            </a:r>
            <a:r>
              <a:rPr kumimoji="0" lang="ko-KR" altLang="ko-KR" sz="1100" b="0" i="0" u="none" strike="noStrike" cap="none" normalizeH="0" baseline="0">
                <a:ln>
                  <a:noFill/>
                </a:ln>
                <a:solidFill>
                  <a:srgbClr val="BCBEC4"/>
                </a:solidFill>
                <a:effectLst/>
                <a:ea typeface="JetBrains Mono"/>
              </a:rPr>
              <a:t>HandlerInterceptor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endParaRPr lang="en-US" altLang="ko-KR" sz="1100">
              <a:solidFill>
                <a:srgbClr val="BCBEC4"/>
              </a:solidFill>
              <a:ea typeface="JetBrains Mono"/>
            </a:endParaRPr>
          </a:p>
          <a:p>
            <a:pPr marL="0" marR="0" lvl="0" indent="0" algn="l" defTabSz="914400" rtl="0" eaLnBrk="0" fontAlgn="base" latinLnBrk="0" hangingPunct="0">
              <a:lnSpc>
                <a:spcPct val="120000"/>
              </a:lnSpc>
              <a:spcBef>
                <a:spcPct val="0"/>
              </a:spcBef>
              <a:spcAft>
                <a:spcPct val="0"/>
              </a:spcAft>
              <a:buClrTx/>
              <a:buSzTx/>
              <a:buFontTx/>
              <a:buNone/>
              <a:tabLst/>
            </a:pP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@Override</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    </a:t>
            </a:r>
            <a:r>
              <a:rPr kumimoji="0" lang="ko-KR" altLang="ko-KR" sz="1100" b="0" i="0" u="none" strike="noStrike" cap="none" normalizeH="0" baseline="0">
                <a:ln>
                  <a:noFill/>
                </a:ln>
                <a:solidFill>
                  <a:srgbClr val="CF8E6D"/>
                </a:solidFill>
                <a:effectLst/>
                <a:ea typeface="JetBrains Mono"/>
              </a:rPr>
              <a:t>public boolean </a:t>
            </a:r>
            <a:r>
              <a:rPr kumimoji="0" lang="ko-KR" altLang="ko-KR" sz="1100" b="0" i="0" u="none" strike="noStrike" cap="none" normalizeH="0" baseline="0">
                <a:ln>
                  <a:noFill/>
                </a:ln>
                <a:solidFill>
                  <a:srgbClr val="56A8F5"/>
                </a:solidFill>
                <a:effectLst/>
                <a:ea typeface="JetBrains Mono"/>
              </a:rPr>
              <a:t>preHandle</a:t>
            </a:r>
            <a:r>
              <a:rPr kumimoji="0" lang="ko-KR" altLang="ko-KR" sz="1100" b="0" i="0" u="none" strike="noStrike" cap="none" normalizeH="0" baseline="0">
                <a:ln>
                  <a:noFill/>
                </a:ln>
                <a:solidFill>
                  <a:srgbClr val="BCBEC4"/>
                </a:solidFill>
                <a:effectLst/>
                <a:ea typeface="JetBrains Mono"/>
              </a:rPr>
              <a:t>(HttpServletRequest request, HttpServletResponse response, Object handler) </a:t>
            </a:r>
            <a:r>
              <a:rPr kumimoji="0" lang="ko-KR" altLang="ko-KR" sz="1100" b="0" i="0" u="none" strike="noStrike" cap="none" normalizeH="0" baseline="0">
                <a:ln>
                  <a:noFill/>
                </a:ln>
                <a:solidFill>
                  <a:srgbClr val="CF8E6D"/>
                </a:solidFill>
                <a:effectLst/>
                <a:ea typeface="JetBrains Mono"/>
              </a:rPr>
              <a:t>throws </a:t>
            </a:r>
            <a:r>
              <a:rPr kumimoji="0" lang="ko-KR" altLang="ko-KR" sz="1100" b="0" i="0" u="none" strike="noStrike" cap="none" normalizeH="0" baseline="0">
                <a:ln>
                  <a:noFill/>
                </a:ln>
                <a:solidFill>
                  <a:srgbClr val="BCBEC4"/>
                </a:solidFill>
                <a:effectLst/>
                <a:ea typeface="JetBrains Mono"/>
              </a:rPr>
              <a:t>Exception { </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endParaRPr kumimoji="0" lang="en-US" altLang="ko-KR" sz="1100" b="0" i="0" u="none" strike="noStrike" cap="none" normalizeH="0" baseline="0">
              <a:ln>
                <a:noFill/>
              </a:ln>
              <a:solidFill>
                <a:srgbClr val="7A7E85"/>
              </a:solidFill>
              <a:effectLst/>
              <a:ea typeface="JetBrains Mono"/>
              <a:cs typeface="Courier New" panose="02070309020205020404" pitchFamily="49" charset="0"/>
            </a:endParaRPr>
          </a:p>
          <a:p>
            <a:pPr marL="0" marR="0" lvl="0" indent="0" algn="l" defTabSz="914400" rtl="0" eaLnBrk="0" fontAlgn="base" latinLnBrk="0" hangingPunct="0">
              <a:lnSpc>
                <a:spcPct val="120000"/>
              </a:lnSpc>
              <a:spcBef>
                <a:spcPct val="0"/>
              </a:spcBef>
              <a:spcAft>
                <a:spcPct val="0"/>
              </a:spcAft>
              <a:buClrTx/>
              <a:buSzTx/>
              <a:buFontTx/>
              <a:buNone/>
              <a:tabLst/>
            </a:pPr>
            <a:r>
              <a:rPr lang="en-US" altLang="ko-KR" sz="1100">
                <a:solidFill>
                  <a:srgbClr val="7A7E85"/>
                </a:solidFill>
                <a:ea typeface="JetBrains Mono"/>
                <a:cs typeface="Courier New" panose="02070309020205020404" pitchFamily="49" charset="0"/>
              </a:rPr>
              <a:t>    </a:t>
            </a:r>
            <a:r>
              <a:rPr kumimoji="0" lang="ko-KR" altLang="ko-KR" sz="1100" b="0" i="0" u="none" strike="noStrike" cap="none" normalizeH="0" baseline="0">
                <a:ln>
                  <a:noFill/>
                </a:ln>
                <a:solidFill>
                  <a:srgbClr val="CF8E6D"/>
                </a:solidFill>
                <a:effectLst/>
                <a:ea typeface="JetBrains Mono"/>
              </a:rPr>
              <a:t>if </a:t>
            </a:r>
            <a:r>
              <a:rPr kumimoji="0" lang="ko-KR" altLang="ko-KR" sz="1100" b="0" i="0" u="none" strike="noStrike" cap="none" normalizeH="0" baseline="0">
                <a:ln>
                  <a:noFill/>
                </a:ln>
                <a:solidFill>
                  <a:srgbClr val="BCBEC4"/>
                </a:solidFill>
                <a:effectLst/>
                <a:ea typeface="JetBrains Mono"/>
              </a:rPr>
              <a:t>(handler </a:t>
            </a:r>
            <a:r>
              <a:rPr kumimoji="0" lang="ko-KR" altLang="ko-KR" sz="1100" b="0" i="0" u="none" strike="noStrike" cap="none" normalizeH="0" baseline="0">
                <a:ln>
                  <a:noFill/>
                </a:ln>
                <a:solidFill>
                  <a:srgbClr val="CF8E6D"/>
                </a:solidFill>
                <a:effectLst/>
                <a:ea typeface="JetBrains Mono"/>
              </a:rPr>
              <a:t>instanceof </a:t>
            </a:r>
            <a:r>
              <a:rPr kumimoji="0" lang="ko-KR" altLang="ko-KR" sz="1100" b="0" i="0" u="none" strike="noStrike" cap="none" normalizeH="0" baseline="0">
                <a:ln>
                  <a:noFill/>
                </a:ln>
                <a:solidFill>
                  <a:srgbClr val="BCBEC4"/>
                </a:solidFill>
                <a:effectLst/>
                <a:ea typeface="JetBrains Mono"/>
              </a:rPr>
              <a:t>HandlerMethod) {</a:t>
            </a: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handler</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가</a:t>
            </a:r>
            <a:r>
              <a:rPr kumimoji="0" lang="ko-KR" altLang="ko-KR" sz="1100" b="0" i="0" u="none" strike="noStrike" cap="none" normalizeH="0" baseline="0">
                <a:ln>
                  <a:noFill/>
                </a:ln>
                <a:solidFill>
                  <a:srgbClr val="7A7E85"/>
                </a:solidFill>
                <a:effectLst/>
                <a:ea typeface="JetBrains Mono"/>
              </a:rPr>
              <a:t> HandlerMethod</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인지 확인</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HandlerMethod handlerMethod = (HandlerMethod) handler;</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ea typeface="JetBrains Mono"/>
              </a:rPr>
              <a:t>String controllerName = handlerMethod.getBeanType().getName();</a:t>
            </a: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컨트롤러 클래스 이름 가져오기</a:t>
            </a: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ea typeface="JetBrains Mono"/>
              </a:rPr>
              <a:t>String methodName = handlerMethod.getMethod().getName();</a:t>
            </a:r>
            <a:r>
              <a:rPr kumimoji="0" lang="ko-KR" altLang="ko-KR" sz="1100" b="0" i="0" u="none" strike="noStrike" cap="none" normalizeH="0" baseline="0">
                <a:ln>
                  <a:noFill/>
                </a:ln>
                <a:solidFill>
                  <a:srgbClr val="7A7E85"/>
                </a:solidFill>
                <a:effectLst/>
                <a:ea typeface="JetBrains Mono"/>
              </a:rPr>
              <a:t> //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컨트롤러 메서드 이름 가져오기</a:t>
            </a: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7A7E85"/>
                </a:solidFill>
                <a:effectLst/>
                <a:ea typeface="JetBrains Mono"/>
              </a:rPr>
            </a:br>
            <a:r>
              <a:rPr kumimoji="0" lang="ko-KR" altLang="ko-KR" sz="1100" b="0" i="0" u="none" strike="noStrike" cap="none" normalizeH="0" baseline="0">
                <a:ln>
                  <a:noFill/>
                </a:ln>
                <a:solidFill>
                  <a:srgbClr val="7A7E85"/>
                </a:solidFill>
                <a:effectLst/>
                <a:ea typeface="JetBrains Mono"/>
              </a:rPr>
              <a:t>            </a:t>
            </a:r>
            <a:r>
              <a:rPr kumimoji="0" lang="ko-KR" altLang="ko-KR" sz="1100" b="0" i="0" u="none" strike="noStrike" cap="none" normalizeH="0" baseline="0">
                <a:ln>
                  <a:noFill/>
                </a:ln>
                <a:solidFill>
                  <a:srgbClr val="BCBEC4"/>
                </a:solidFill>
                <a:effectLst/>
                <a:ea typeface="JetBrains Mono"/>
              </a:rPr>
              <a:t>AdminOnly adminOnly = handlerMethod.getMethodAnnotation(AdminOnly.</a:t>
            </a:r>
            <a:r>
              <a:rPr kumimoji="0" lang="ko-KR" altLang="ko-KR" sz="1100" b="0" i="0" u="none" strike="noStrike" cap="none" normalizeH="0" baseline="0">
                <a:ln>
                  <a:noFill/>
                </a:ln>
                <a:solidFill>
                  <a:srgbClr val="CF8E6D"/>
                </a:solidFill>
                <a:effectLst/>
                <a:ea typeface="JetBrains Mono"/>
              </a:rPr>
              <a:t>class</a:t>
            </a:r>
            <a:r>
              <a:rPr kumimoji="0" lang="ko-KR" altLang="ko-KR" sz="1100" b="0" i="0" u="none" strike="noStrike" cap="none" normalizeH="0" baseline="0">
                <a:ln>
                  <a:noFill/>
                </a:ln>
                <a:solidFill>
                  <a:srgbClr val="BCBEC4"/>
                </a:solidFill>
                <a:effectLst/>
                <a:ea typeface="JetBrains Mono"/>
              </a:rPr>
              <a:t>);</a:t>
            </a: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특정 어노테이션 확인</a:t>
            </a:r>
            <a:r>
              <a:rPr kumimoji="0" lang="ko-KR" altLang="ko-KR" sz="1100" b="0" i="0" u="none" strike="noStrike" cap="none" normalizeH="0" baseline="0">
                <a:ln>
                  <a:noFill/>
                </a:ln>
                <a:solidFill>
                  <a:srgbClr val="7A7E85"/>
                </a:solidFill>
                <a:effectLst/>
                <a:ea typeface="JetBrains Mono"/>
              </a:rPr>
              <a:t>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예</a:t>
            </a:r>
            <a:r>
              <a:rPr kumimoji="0" lang="ko-KR" altLang="ko-KR" sz="1100" b="0" i="0" u="none" strike="noStrike" cap="none" normalizeH="0" baseline="0">
                <a:ln>
                  <a:noFill/>
                </a:ln>
                <a:solidFill>
                  <a:srgbClr val="7A7E85"/>
                </a:solidFill>
                <a:effectLst/>
                <a:ea typeface="JetBrains Mono"/>
              </a:rPr>
              <a:t>: @AdminOnly)</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if </a:t>
            </a:r>
            <a:r>
              <a:rPr kumimoji="0" lang="ko-KR" altLang="ko-KR" sz="1100" b="0" i="0" u="none" strike="noStrike" cap="none" normalizeH="0" baseline="0">
                <a:ln>
                  <a:noFill/>
                </a:ln>
                <a:solidFill>
                  <a:srgbClr val="BCBEC4"/>
                </a:solidFill>
                <a:effectLst/>
                <a:ea typeface="JetBrains Mono"/>
              </a:rPr>
              <a:t>(adminOnly != </a:t>
            </a:r>
            <a:r>
              <a:rPr kumimoji="0" lang="ko-KR" altLang="ko-KR" sz="1100" b="0" i="0" u="none" strike="noStrike" cap="none" normalizeH="0" baseline="0">
                <a:ln>
                  <a:noFill/>
                </a:ln>
                <a:solidFill>
                  <a:srgbClr val="CF8E6D"/>
                </a:solidFill>
                <a:effectLst/>
                <a:ea typeface="JetBrains Mono"/>
              </a:rPr>
              <a:t>null</a:t>
            </a:r>
            <a:r>
              <a:rPr kumimoji="0" lang="ko-KR" altLang="ko-KR" sz="1100" b="0" i="0" u="none" strike="noStrike" cap="none" normalizeH="0" baseline="0">
                <a:ln>
                  <a:noFill/>
                </a:ln>
                <a:solidFill>
                  <a:srgbClr val="BCBEC4"/>
                </a:solidFill>
                <a:effectLst/>
                <a:ea typeface="JetBrains Mono"/>
              </a:rPr>
              <a:t>) {                </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ea typeface="JetBrains Mono"/>
              </a:rPr>
              <a:t>String userRole = request.getHeader(</a:t>
            </a:r>
            <a:r>
              <a:rPr kumimoji="0" lang="ko-KR" altLang="ko-KR" sz="1100" b="0" i="0" u="none" strike="noStrike" cap="none" normalizeH="0" baseline="0">
                <a:ln>
                  <a:noFill/>
                </a:ln>
                <a:solidFill>
                  <a:srgbClr val="6AAB73"/>
                </a:solidFill>
                <a:effectLst/>
                <a:ea typeface="JetBrains Mono"/>
              </a:rPr>
              <a:t>"Role"</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if </a:t>
            </a:r>
            <a:r>
              <a:rPr kumimoji="0" lang="ko-KR" altLang="ko-KR" sz="1100" b="0" i="0" u="none" strike="noStrike" cap="none" normalizeH="0" baseline="0">
                <a:ln>
                  <a:noFill/>
                </a:ln>
                <a:solidFill>
                  <a:srgbClr val="BCBEC4"/>
                </a:solidFill>
                <a:effectLst/>
                <a:ea typeface="JetBrains Mono"/>
              </a:rPr>
              <a:t>(userRole == </a:t>
            </a:r>
            <a:r>
              <a:rPr kumimoji="0" lang="ko-KR" altLang="ko-KR" sz="1100" b="0" i="0" u="none" strike="noStrike" cap="none" normalizeH="0" baseline="0">
                <a:ln>
                  <a:noFill/>
                </a:ln>
                <a:solidFill>
                  <a:srgbClr val="CF8E6D"/>
                </a:solidFill>
                <a:effectLst/>
                <a:ea typeface="JetBrains Mono"/>
              </a:rPr>
              <a:t>null </a:t>
            </a:r>
            <a:r>
              <a:rPr kumimoji="0" lang="ko-KR" altLang="ko-KR" sz="1100" b="0" i="0" u="none" strike="noStrike" cap="none" normalizeH="0" baseline="0">
                <a:ln>
                  <a:noFill/>
                </a:ln>
                <a:solidFill>
                  <a:srgbClr val="BCBEC4"/>
                </a:solidFill>
                <a:effectLst/>
                <a:ea typeface="JetBrains Mono"/>
              </a:rPr>
              <a:t>|| !userRole.equals(</a:t>
            </a:r>
            <a:r>
              <a:rPr kumimoji="0" lang="ko-KR" altLang="ko-KR" sz="1100" b="0" i="0" u="none" strike="noStrike" cap="none" normalizeH="0" baseline="0">
                <a:ln>
                  <a:noFill/>
                </a:ln>
                <a:solidFill>
                  <a:srgbClr val="6AAB73"/>
                </a:solidFill>
                <a:effectLst/>
                <a:ea typeface="JetBrains Mono"/>
              </a:rPr>
              <a:t>"ADMIN"</a:t>
            </a: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response.setStatus(HttpServletResponse.SC_FORBIDDEN);</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response.getWriter().write(</a:t>
            </a:r>
            <a:r>
              <a:rPr kumimoji="0" lang="ko-KR" altLang="ko-KR" sz="1100" b="0" i="0" u="none" strike="noStrike" cap="none" normalizeH="0" baseline="0">
                <a:ln>
                  <a:noFill/>
                </a:ln>
                <a:solidFill>
                  <a:srgbClr val="6AAB73"/>
                </a:solidFill>
                <a:effectLst/>
                <a:ea typeface="JetBrains Mono"/>
              </a:rPr>
              <a:t>"Access Denied: Admins only."</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false</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요청 차단</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            </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ea typeface="JetBrains Mono"/>
              </a:rPr>
              <a:t>System.</a:t>
            </a:r>
            <a:r>
              <a:rPr kumimoji="0" lang="ko-KR" altLang="ko-KR" sz="1100" b="0" i="1" u="none" strike="noStrike" cap="none" normalizeH="0" baseline="0">
                <a:ln>
                  <a:noFill/>
                </a:ln>
                <a:solidFill>
                  <a:srgbClr val="C77DBB"/>
                </a:solidFill>
                <a:effectLst/>
                <a:ea typeface="JetBrains Mono"/>
              </a:rPr>
              <a:t>out</a:t>
            </a:r>
            <a:r>
              <a:rPr kumimoji="0" lang="ko-KR" altLang="ko-KR" sz="1100" b="0" i="0" u="none" strike="noStrike" cap="none" normalizeH="0" baseline="0">
                <a:ln>
                  <a:noFill/>
                </a:ln>
                <a:solidFill>
                  <a:srgbClr val="BCBEC4"/>
                </a:solidFill>
                <a:effectLst/>
                <a:ea typeface="JetBrains Mono"/>
              </a:rPr>
              <a:t>.println(</a:t>
            </a:r>
            <a:r>
              <a:rPr kumimoji="0" lang="ko-KR" altLang="ko-KR" sz="1100" b="0" i="0" u="none" strike="noStrike" cap="none" normalizeH="0" baseline="0">
                <a:ln>
                  <a:noFill/>
                </a:ln>
                <a:solidFill>
                  <a:srgbClr val="6AAB73"/>
                </a:solidFill>
                <a:effectLst/>
                <a:ea typeface="JetBrains Mono"/>
              </a:rPr>
              <a:t>"Controller: " </a:t>
            </a:r>
            <a:r>
              <a:rPr kumimoji="0" lang="ko-KR" altLang="ko-KR" sz="1100" b="0" i="0" u="none" strike="noStrike" cap="none" normalizeH="0" baseline="0">
                <a:ln>
                  <a:noFill/>
                </a:ln>
                <a:solidFill>
                  <a:srgbClr val="BCBEC4"/>
                </a:solidFill>
                <a:effectLst/>
                <a:ea typeface="JetBrains Mono"/>
              </a:rPr>
              <a:t>+ controllerName + </a:t>
            </a:r>
            <a:r>
              <a:rPr kumimoji="0" lang="ko-KR" altLang="ko-KR" sz="1100" b="0" i="0" u="none" strike="noStrike" cap="none" normalizeH="0" baseline="0">
                <a:ln>
                  <a:noFill/>
                </a:ln>
                <a:solidFill>
                  <a:srgbClr val="6AAB73"/>
                </a:solidFill>
                <a:effectLst/>
                <a:ea typeface="JetBrains Mono"/>
              </a:rPr>
              <a:t>", Method: " </a:t>
            </a:r>
            <a:r>
              <a:rPr kumimoji="0" lang="ko-KR" altLang="ko-KR" sz="1100" b="0" i="0" u="none" strike="noStrike" cap="none" normalizeH="0" baseline="0">
                <a:ln>
                  <a:noFill/>
                </a:ln>
                <a:solidFill>
                  <a:srgbClr val="BCBEC4"/>
                </a:solidFill>
                <a:effectLst/>
                <a:ea typeface="JetBrains Mono"/>
              </a:rPr>
              <a:t>+ methodName);</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true</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요청 계속 진행</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pic>
        <p:nvPicPr>
          <p:cNvPr id="7" name="그림 6">
            <a:extLst>
              <a:ext uri="{FF2B5EF4-FFF2-40B4-BE49-F238E27FC236}">
                <a16:creationId xmlns:a16="http://schemas.microsoft.com/office/drawing/2014/main" id="{B155D8A2-1154-78CB-F9C4-F3D4B69D36E8}"/>
              </a:ext>
            </a:extLst>
          </p:cNvPr>
          <p:cNvPicPr>
            <a:picLocks noChangeAspect="1"/>
          </p:cNvPicPr>
          <p:nvPr/>
        </p:nvPicPr>
        <p:blipFill>
          <a:blip r:embed="rId3"/>
          <a:stretch>
            <a:fillRect/>
          </a:stretch>
        </p:blipFill>
        <p:spPr>
          <a:xfrm>
            <a:off x="9443893" y="1236922"/>
            <a:ext cx="2687949" cy="3498229"/>
          </a:xfrm>
          <a:prstGeom prst="rect">
            <a:avLst/>
          </a:prstGeom>
          <a:ln w="19050">
            <a:noFill/>
          </a:ln>
        </p:spPr>
      </p:pic>
      <p:cxnSp>
        <p:nvCxnSpPr>
          <p:cNvPr id="11" name="직선 화살표 연결선 10">
            <a:extLst>
              <a:ext uri="{FF2B5EF4-FFF2-40B4-BE49-F238E27FC236}">
                <a16:creationId xmlns:a16="http://schemas.microsoft.com/office/drawing/2014/main" id="{9A07296B-7C67-54E4-C72D-443C69AE030A}"/>
              </a:ext>
            </a:extLst>
          </p:cNvPr>
          <p:cNvCxnSpPr>
            <a:cxnSpLocks/>
          </p:cNvCxnSpPr>
          <p:nvPr/>
        </p:nvCxnSpPr>
        <p:spPr>
          <a:xfrm flipV="1">
            <a:off x="7026442" y="1369998"/>
            <a:ext cx="2417451" cy="73552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2">
            <a:extLst>
              <a:ext uri="{FF2B5EF4-FFF2-40B4-BE49-F238E27FC236}">
                <a16:creationId xmlns:a16="http://schemas.microsoft.com/office/drawing/2014/main" id="{218C184D-78AF-75A3-6371-C999F85DB1EE}"/>
              </a:ext>
            </a:extLst>
          </p:cNvPr>
          <p:cNvSpPr>
            <a:spLocks noChangeArrowheads="1"/>
          </p:cNvSpPr>
          <p:nvPr/>
        </p:nvSpPr>
        <p:spPr bwMode="auto">
          <a:xfrm>
            <a:off x="9443893" y="4904657"/>
            <a:ext cx="2687949" cy="107664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@Target</a:t>
            </a:r>
            <a:r>
              <a:rPr kumimoji="0" lang="ko-KR" altLang="ko-KR" sz="1100" b="0" i="0" u="none" strike="noStrike" cap="none" normalizeH="0" baseline="0">
                <a:ln>
                  <a:noFill/>
                </a:ln>
                <a:solidFill>
                  <a:srgbClr val="BCBEC4"/>
                </a:solidFill>
                <a:effectLst/>
                <a:ea typeface="JetBrains Mono"/>
              </a:rPr>
              <a:t>(ElementType.</a:t>
            </a:r>
            <a:r>
              <a:rPr kumimoji="0" lang="ko-KR" altLang="ko-KR" sz="1100" b="0" i="1" u="none" strike="noStrike" cap="none" normalizeH="0" baseline="0">
                <a:ln>
                  <a:noFill/>
                </a:ln>
                <a:solidFill>
                  <a:srgbClr val="C77DBB"/>
                </a:solidFill>
                <a:effectLst/>
                <a:ea typeface="JetBrains Mono"/>
              </a:rPr>
              <a:t>METHOD</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3AE60"/>
                </a:solidFill>
                <a:effectLst/>
                <a:ea typeface="JetBrains Mono"/>
              </a:rPr>
              <a:t>@Retention</a:t>
            </a:r>
            <a:r>
              <a:rPr kumimoji="0" lang="ko-KR" altLang="ko-KR" sz="1100" b="0" i="0" u="none" strike="noStrike" cap="none" normalizeH="0" baseline="0">
                <a:ln>
                  <a:noFill/>
                </a:ln>
                <a:solidFill>
                  <a:srgbClr val="BCBEC4"/>
                </a:solidFill>
                <a:effectLst/>
                <a:ea typeface="JetBrains Mono"/>
              </a:rPr>
              <a:t>(RetentionPolicy.</a:t>
            </a:r>
            <a:r>
              <a:rPr kumimoji="0" lang="ko-KR" altLang="ko-KR" sz="1100" b="0" i="1" u="none" strike="noStrike" cap="none" normalizeH="0" baseline="0">
                <a:ln>
                  <a:noFill/>
                </a:ln>
                <a:solidFill>
                  <a:srgbClr val="C77DBB"/>
                </a:solidFill>
                <a:effectLst/>
                <a:ea typeface="JetBrains Mono"/>
              </a:rPr>
              <a:t>RUNTIME</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CF8E6D"/>
                </a:solidFill>
                <a:effectLst/>
                <a:ea typeface="JetBrains Mono"/>
              </a:rPr>
              <a:t>interface </a:t>
            </a:r>
            <a:r>
              <a:rPr kumimoji="0" lang="ko-KR" altLang="ko-KR" sz="1100" b="0" i="0" u="none" strike="noStrike" cap="none" normalizeH="0" baseline="0">
                <a:ln>
                  <a:noFill/>
                </a:ln>
                <a:solidFill>
                  <a:srgbClr val="B3AE60"/>
                </a:solidFill>
                <a:effectLst/>
                <a:ea typeface="JetBrains Mono"/>
              </a:rPr>
              <a:t>AdminOnly </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15" name="직사각형 14">
            <a:extLst>
              <a:ext uri="{FF2B5EF4-FFF2-40B4-BE49-F238E27FC236}">
                <a16:creationId xmlns:a16="http://schemas.microsoft.com/office/drawing/2014/main" id="{96065E69-3484-F6D3-B0F0-A801FB95336E}"/>
              </a:ext>
            </a:extLst>
          </p:cNvPr>
          <p:cNvSpPr/>
          <p:nvPr/>
        </p:nvSpPr>
        <p:spPr>
          <a:xfrm>
            <a:off x="364189" y="572124"/>
            <a:ext cx="9079703" cy="333617"/>
          </a:xfrm>
          <a:prstGeom prst="rect">
            <a:avLst/>
          </a:prstGeom>
        </p:spPr>
        <p:txBody>
          <a:bodyPr wrap="square">
            <a:spAutoFit/>
          </a:bodyPr>
          <a:lstStyle/>
          <a:p>
            <a:pPr marL="228600" indent="-228600">
              <a:lnSpc>
                <a:spcPct val="150000"/>
              </a:lnSpc>
              <a:buFont typeface="Arial" panose="020B0604020202020204" pitchFamily="34" charset="0"/>
              <a:buChar char="•"/>
            </a:pPr>
            <a:r>
              <a:rPr lang="en-US" altLang="ko-KR" sz="1200">
                <a:latin typeface="+mn-ea"/>
              </a:rPr>
              <a:t>RequestMappingHandlerMapping </a:t>
            </a:r>
            <a:r>
              <a:rPr lang="ko-KR" altLang="en-US" sz="1200">
                <a:latin typeface="+mn-ea"/>
              </a:rPr>
              <a:t>클래스로부터 생성된 </a:t>
            </a:r>
            <a:r>
              <a:rPr lang="en-US" altLang="ko-KR" sz="1200">
                <a:latin typeface="+mn-ea"/>
              </a:rPr>
              <a:t>HandlerMethod </a:t>
            </a:r>
            <a:r>
              <a:rPr lang="ko-KR" altLang="en-US" sz="1200">
                <a:latin typeface="+mn-ea"/>
              </a:rPr>
              <a:t>객체는 인터셉터의 </a:t>
            </a:r>
            <a:r>
              <a:rPr lang="en-US" altLang="ko-KR" sz="1200">
                <a:latin typeface="+mn-ea"/>
              </a:rPr>
              <a:t>preHandle </a:t>
            </a:r>
            <a:r>
              <a:rPr lang="ko-KR" altLang="en-US" sz="1200">
                <a:latin typeface="+mn-ea"/>
              </a:rPr>
              <a:t>메서드로 전달된다</a:t>
            </a:r>
            <a:endParaRPr lang="en-US" altLang="ko-KR" sz="1200">
              <a:latin typeface="+mn-ea"/>
            </a:endParaRPr>
          </a:p>
        </p:txBody>
      </p:sp>
    </p:spTree>
    <p:extLst>
      <p:ext uri="{BB962C8B-B14F-4D97-AF65-F5344CB8AC3E}">
        <p14:creationId xmlns:p14="http://schemas.microsoft.com/office/powerpoint/2010/main" val="457213187"/>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EBF3ED-AA35-40A5-27F5-C423C8F089B7}"/>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C532500D-A101-5C86-90E4-534E86A95F30}"/>
              </a:ext>
            </a:extLst>
          </p:cNvPr>
          <p:cNvSpPr/>
          <p:nvPr/>
        </p:nvSpPr>
        <p:spPr>
          <a:xfrm>
            <a:off x="198756" y="202792"/>
            <a:ext cx="5593198"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인터셉터 활용 </a:t>
            </a:r>
            <a:r>
              <a:rPr lang="en-US" altLang="ko-KR" b="1">
                <a:solidFill>
                  <a:schemeClr val="accent1">
                    <a:lumMod val="75000"/>
                  </a:schemeClr>
                </a:solidFill>
                <a:latin typeface="+mn-ea"/>
              </a:rPr>
              <a:t>– postHandle(.., ModelAndView)</a:t>
            </a:r>
            <a:endParaRPr lang="ko-KR" altLang="en-US" b="1">
              <a:solidFill>
                <a:schemeClr val="accent1">
                  <a:lumMod val="75000"/>
                </a:schemeClr>
              </a:solidFill>
              <a:latin typeface="+mn-ea"/>
            </a:endParaRPr>
          </a:p>
        </p:txBody>
      </p:sp>
      <p:sp>
        <p:nvSpPr>
          <p:cNvPr id="15" name="직사각형 14">
            <a:extLst>
              <a:ext uri="{FF2B5EF4-FFF2-40B4-BE49-F238E27FC236}">
                <a16:creationId xmlns:a16="http://schemas.microsoft.com/office/drawing/2014/main" id="{44639EC9-A873-289D-C622-299AAC96C0DE}"/>
              </a:ext>
            </a:extLst>
          </p:cNvPr>
          <p:cNvSpPr/>
          <p:nvPr/>
        </p:nvSpPr>
        <p:spPr>
          <a:xfrm>
            <a:off x="364190" y="572124"/>
            <a:ext cx="8996378" cy="333617"/>
          </a:xfrm>
          <a:prstGeom prst="rect">
            <a:avLst/>
          </a:prstGeom>
        </p:spPr>
        <p:txBody>
          <a:bodyPr wrap="square">
            <a:spAutoFit/>
          </a:bodyPr>
          <a:lstStyle/>
          <a:p>
            <a:pPr marL="228600" indent="-228600">
              <a:lnSpc>
                <a:spcPct val="150000"/>
              </a:lnSpc>
              <a:buFont typeface="Arial" panose="020B0604020202020204" pitchFamily="34" charset="0"/>
              <a:buChar char="•"/>
            </a:pPr>
            <a:r>
              <a:rPr lang="en-US" altLang="ko-KR" sz="1200">
                <a:latin typeface="+mn-ea"/>
              </a:rPr>
              <a:t>RequestMappingHandlerAdpater </a:t>
            </a:r>
            <a:r>
              <a:rPr lang="ko-KR" altLang="en-US" sz="1200">
                <a:latin typeface="+mn-ea"/>
              </a:rPr>
              <a:t>클래스</a:t>
            </a:r>
            <a:r>
              <a:rPr lang="en-US" altLang="ko-KR" sz="1200">
                <a:latin typeface="+mn-ea"/>
              </a:rPr>
              <a:t> </a:t>
            </a:r>
            <a:r>
              <a:rPr lang="ko-KR" altLang="en-US" sz="1200">
                <a:latin typeface="+mn-ea"/>
              </a:rPr>
              <a:t>실행 후 반환된 </a:t>
            </a:r>
            <a:r>
              <a:rPr lang="en-US" altLang="ko-KR" sz="1200">
                <a:latin typeface="+mn-ea"/>
              </a:rPr>
              <a:t>ModelAndView </a:t>
            </a:r>
            <a:r>
              <a:rPr lang="ko-KR" altLang="en-US" sz="1200">
                <a:latin typeface="+mn-ea"/>
              </a:rPr>
              <a:t>는 인터셉터의 </a:t>
            </a:r>
            <a:r>
              <a:rPr lang="en-US" altLang="ko-KR" sz="1200">
                <a:latin typeface="+mn-ea"/>
              </a:rPr>
              <a:t>postHandle </a:t>
            </a:r>
            <a:r>
              <a:rPr lang="ko-KR" altLang="en-US" sz="1200">
                <a:latin typeface="+mn-ea"/>
              </a:rPr>
              <a:t>메서드로 전달된다</a:t>
            </a:r>
            <a:endParaRPr lang="en-US" altLang="ko-KR" sz="1200">
              <a:latin typeface="+mn-ea"/>
            </a:endParaRPr>
          </a:p>
        </p:txBody>
      </p:sp>
      <p:sp>
        <p:nvSpPr>
          <p:cNvPr id="2" name="Rectangle 1">
            <a:extLst>
              <a:ext uri="{FF2B5EF4-FFF2-40B4-BE49-F238E27FC236}">
                <a16:creationId xmlns:a16="http://schemas.microsoft.com/office/drawing/2014/main" id="{F669702C-3E91-B9A8-F6D3-22F19F55768C}"/>
              </a:ext>
            </a:extLst>
          </p:cNvPr>
          <p:cNvSpPr>
            <a:spLocks noChangeArrowheads="1"/>
          </p:cNvSpPr>
          <p:nvPr/>
        </p:nvSpPr>
        <p:spPr bwMode="auto">
          <a:xfrm>
            <a:off x="581525" y="1018497"/>
            <a:ext cx="7046495" cy="576003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2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@Component</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CustomInterceptor2 </a:t>
            </a:r>
            <a:r>
              <a:rPr kumimoji="0" lang="ko-KR" altLang="ko-KR" sz="1100" b="0" i="0" u="none" strike="noStrike" cap="none" normalizeH="0" baseline="0">
                <a:ln>
                  <a:noFill/>
                </a:ln>
                <a:solidFill>
                  <a:srgbClr val="CF8E6D"/>
                </a:solidFill>
                <a:effectLst/>
                <a:ea typeface="JetBrains Mono"/>
              </a:rPr>
              <a:t>implements </a:t>
            </a:r>
            <a:r>
              <a:rPr kumimoji="0" lang="ko-KR" altLang="ko-KR" sz="1100" b="0" i="0" u="none" strike="noStrike" cap="none" normalizeH="0" baseline="0">
                <a:ln>
                  <a:noFill/>
                </a:ln>
                <a:solidFill>
                  <a:srgbClr val="BCBEC4"/>
                </a:solidFill>
                <a:effectLst/>
                <a:ea typeface="JetBrains Mono"/>
              </a:rPr>
              <a:t>HandlerInterceptor {</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@Override</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    </a:t>
            </a:r>
            <a:r>
              <a:rPr kumimoji="0" lang="ko-KR" altLang="ko-KR" sz="1100" b="0" i="0" u="none" strike="noStrike" cap="none" normalizeH="0" baseline="0">
                <a:ln>
                  <a:noFill/>
                </a:ln>
                <a:solidFill>
                  <a:srgbClr val="CF8E6D"/>
                </a:solidFill>
                <a:effectLst/>
                <a:ea typeface="JetBrains Mono"/>
              </a:rPr>
              <a:t>public void </a:t>
            </a:r>
            <a:r>
              <a:rPr kumimoji="0" lang="ko-KR" altLang="ko-KR" sz="1100" b="0" i="0" u="none" strike="noStrike" cap="none" normalizeH="0" baseline="0">
                <a:ln>
                  <a:noFill/>
                </a:ln>
                <a:solidFill>
                  <a:srgbClr val="56A8F5"/>
                </a:solidFill>
                <a:effectLst/>
                <a:ea typeface="JetBrains Mono"/>
              </a:rPr>
              <a:t>postHandle</a:t>
            </a:r>
            <a:r>
              <a:rPr kumimoji="0" lang="ko-KR" altLang="ko-KR" sz="1100" b="0" i="0" u="none" strike="noStrike" cap="none" normalizeH="0" baseline="0">
                <a:ln>
                  <a:noFill/>
                </a:ln>
                <a:solidFill>
                  <a:srgbClr val="BCBEC4"/>
                </a:solidFill>
                <a:effectLst/>
                <a:ea typeface="JetBrains Mono"/>
              </a:rPr>
              <a:t>(HttpServletRequest request, HttpServletResponse response, Object handler,</a:t>
            </a:r>
            <a:r>
              <a:rPr lang="en-US" altLang="ko-KR" sz="1100">
                <a:solidFill>
                  <a:srgbClr val="BCBEC4"/>
                </a:solidFill>
                <a:ea typeface="JetBrains Mono"/>
              </a:rPr>
              <a:t> </a:t>
            </a:r>
          </a:p>
          <a:p>
            <a:pPr marL="0" marR="0" lvl="0" indent="0" algn="l" defTabSz="914400" rtl="0" eaLnBrk="0" fontAlgn="base" latinLnBrk="0" hangingPunct="0">
              <a:lnSpc>
                <a:spcPct val="120000"/>
              </a:lnSpc>
              <a:spcBef>
                <a:spcPct val="0"/>
              </a:spcBef>
              <a:spcAft>
                <a:spcPct val="0"/>
              </a:spcAft>
              <a:buClrTx/>
              <a:buSzTx/>
              <a:buFontTx/>
              <a:buNone/>
              <a:tabLst/>
            </a:pP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@Nullable </a:t>
            </a:r>
            <a:r>
              <a:rPr kumimoji="0" lang="ko-KR" altLang="ko-KR" sz="1100" b="0" i="0" u="none" strike="noStrike" cap="none" normalizeH="0" baseline="0">
                <a:ln>
                  <a:noFill/>
                </a:ln>
                <a:solidFill>
                  <a:srgbClr val="BCBEC4"/>
                </a:solidFill>
                <a:effectLst/>
                <a:ea typeface="JetBrains Mono"/>
              </a:rPr>
              <a:t>ModelAndView modelAndView) </a:t>
            </a:r>
            <a:r>
              <a:rPr kumimoji="0" lang="ko-KR" altLang="ko-KR" sz="1100" b="0" i="0" u="none" strike="noStrike" cap="none" normalizeH="0" baseline="0">
                <a:ln>
                  <a:noFill/>
                </a:ln>
                <a:solidFill>
                  <a:srgbClr val="CF8E6D"/>
                </a:solidFill>
                <a:effectLst/>
                <a:ea typeface="JetBrains Mono"/>
              </a:rPr>
              <a:t>throws </a:t>
            </a:r>
            <a:r>
              <a:rPr kumimoji="0" lang="ko-KR" altLang="ko-KR" sz="1100" b="0" i="0" u="none" strike="noStrike" cap="none" normalizeH="0" baseline="0">
                <a:ln>
                  <a:noFill/>
                </a:ln>
                <a:solidFill>
                  <a:srgbClr val="BCBEC4"/>
                </a:solidFill>
                <a:effectLst/>
                <a:ea typeface="JetBrains Mono"/>
              </a:rPr>
              <a:t>Exception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if </a:t>
            </a:r>
            <a:r>
              <a:rPr kumimoji="0" lang="ko-KR" altLang="ko-KR" sz="1100" b="0" i="0" u="none" strike="noStrike" cap="none" normalizeH="0" baseline="0">
                <a:ln>
                  <a:noFill/>
                </a:ln>
                <a:solidFill>
                  <a:srgbClr val="BCBEC4"/>
                </a:solidFill>
                <a:effectLst/>
                <a:ea typeface="JetBrains Mono"/>
              </a:rPr>
              <a:t>(modelAndView != </a:t>
            </a:r>
            <a:r>
              <a:rPr kumimoji="0" lang="ko-KR" altLang="ko-KR" sz="1100" b="0" i="0" u="none" strike="noStrike" cap="none" normalizeH="0" baseline="0">
                <a:ln>
                  <a:noFill/>
                </a:ln>
                <a:solidFill>
                  <a:srgbClr val="CF8E6D"/>
                </a:solidFill>
                <a:effectLst/>
                <a:ea typeface="JetBrains Mono"/>
              </a:rPr>
              <a:t>null</a:t>
            </a: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ea typeface="JetBrains Mono"/>
              </a:rPr>
              <a:t>String viewName = modelAndView.getViewName();</a:t>
            </a: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뷰 이름 확인</a:t>
            </a:r>
            <a:endParaRPr kumimoji="0" lang="en-US" altLang="ko-KR" sz="1100" b="0" i="0" u="none" strike="noStrike" cap="none" normalizeH="0" baseline="0">
              <a:ln>
                <a:noFill/>
              </a:ln>
              <a:solidFill>
                <a:srgbClr val="7A7E85"/>
              </a:solidFill>
              <a:effectLst/>
              <a:ea typeface="JetBrains Mono"/>
              <a:cs typeface="Courier New" panose="02070309020205020404" pitchFamily="49" charset="0"/>
            </a:endParaRPr>
          </a:p>
          <a:p>
            <a:pPr marL="0" marR="0" lvl="0" indent="0" algn="l" defTabSz="914400" rtl="0" eaLnBrk="0" fontAlgn="base" latinLnBrk="0" hangingPunct="0">
              <a:lnSpc>
                <a:spcPct val="120000"/>
              </a:lnSpc>
              <a:spcBef>
                <a:spcPct val="0"/>
              </a:spcBef>
              <a:spcAft>
                <a:spcPct val="0"/>
              </a:spcAft>
              <a:buClrTx/>
              <a:buSzTx/>
              <a:buFontTx/>
              <a:buNone/>
              <a:tabLst/>
            </a:pP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if </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"userProfile"</a:t>
            </a:r>
            <a:r>
              <a:rPr kumimoji="0" lang="ko-KR" altLang="ko-KR" sz="1100" b="0" i="0" u="none" strike="noStrike" cap="none" normalizeH="0" baseline="0">
                <a:ln>
                  <a:noFill/>
                </a:ln>
                <a:solidFill>
                  <a:srgbClr val="BCBEC4"/>
                </a:solidFill>
                <a:effectLst/>
                <a:ea typeface="JetBrains Mono"/>
              </a:rPr>
              <a:t>.equals(viewName)) {</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ea typeface="JetBrains Mono"/>
              </a:rPr>
              <a:t>Map&lt;String, Object&gt; model = modelAndView.getModel();</a:t>
            </a: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컨트롤러에서 넘긴 데이터 확인</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endParaRPr kumimoji="0" lang="en-US" altLang="ko-KR" sz="1100" b="0" i="0" u="none" strike="noStrike" cap="none" normalizeH="0" baseline="0">
              <a:ln>
                <a:noFill/>
              </a:ln>
              <a:solidFill>
                <a:srgbClr val="BCBEC4"/>
              </a:solidFill>
              <a:effectLst/>
              <a:ea typeface="JetBrains Mono"/>
            </a:endParaRPr>
          </a:p>
          <a:p>
            <a:pPr marL="0" marR="0" lvl="0" indent="0" algn="l" defTabSz="914400" rtl="0" eaLnBrk="0" fontAlgn="base" latinLnBrk="0" hangingPunct="0">
              <a:lnSpc>
                <a:spcPct val="120000"/>
              </a:lnSpc>
              <a:spcBef>
                <a:spcPct val="0"/>
              </a:spcBef>
              <a:spcAft>
                <a:spcPct val="0"/>
              </a:spcAft>
              <a:buClrTx/>
              <a:buSzTx/>
              <a:buFontTx/>
              <a:buNone/>
              <a:tabLst/>
            </a:pPr>
            <a:r>
              <a:rPr lang="en-US" altLang="ko-KR" sz="1100">
                <a:solidFill>
                  <a:srgbClr val="BCBEC4"/>
                </a:solidFill>
                <a:ea typeface="JetBrains Mono"/>
              </a:rPr>
              <a:t>	</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if </a:t>
            </a:r>
            <a:r>
              <a:rPr kumimoji="0" lang="ko-KR" altLang="ko-KR" sz="1100" b="0" i="0" u="none" strike="noStrike" cap="none" normalizeH="0" baseline="0">
                <a:ln>
                  <a:noFill/>
                </a:ln>
                <a:solidFill>
                  <a:srgbClr val="BCBEC4"/>
                </a:solidFill>
                <a:effectLst/>
                <a:ea typeface="JetBrains Mono"/>
              </a:rPr>
              <a:t>(model.containsKey(</a:t>
            </a:r>
            <a:r>
              <a:rPr kumimoji="0" lang="ko-KR" altLang="ko-KR" sz="1100" b="0" i="0" u="none" strike="noStrike" cap="none" normalizeH="0" baseline="0">
                <a:ln>
                  <a:noFill/>
                </a:ln>
                <a:solidFill>
                  <a:srgbClr val="6AAB73"/>
                </a:solidFill>
                <a:effectLst/>
                <a:ea typeface="JetBrains Mono"/>
              </a:rPr>
              <a:t>"username"</a:t>
            </a: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String username = (String) model.get(</a:t>
            </a:r>
            <a:r>
              <a:rPr kumimoji="0" lang="ko-KR" altLang="ko-KR" sz="1100" b="0" i="0" u="none" strike="noStrike" cap="none" normalizeH="0" baseline="0">
                <a:ln>
                  <a:noFill/>
                </a:ln>
                <a:solidFill>
                  <a:srgbClr val="6AAB73"/>
                </a:solidFill>
                <a:effectLst/>
                <a:ea typeface="JetBrains Mono"/>
              </a:rPr>
              <a:t>"username"</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ea typeface="JetBrains Mono"/>
              </a:rPr>
              <a:t>String role;</a:t>
            </a:r>
            <a:r>
              <a:rPr kumimoji="0" lang="en-US"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if </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"admin"</a:t>
            </a:r>
            <a:r>
              <a:rPr kumimoji="0" lang="ko-KR" altLang="ko-KR" sz="1100" b="0" i="0" u="none" strike="noStrike" cap="none" normalizeH="0" baseline="0">
                <a:ln>
                  <a:noFill/>
                </a:ln>
                <a:solidFill>
                  <a:srgbClr val="BCBEC4"/>
                </a:solidFill>
                <a:effectLst/>
                <a:ea typeface="JetBrains Mono"/>
              </a:rPr>
              <a:t>.equalsIgnoreCase(username)) {</a:t>
            </a: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사용자 이름에 따라 권한 추가</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role = </a:t>
            </a:r>
            <a:r>
              <a:rPr kumimoji="0" lang="ko-KR" altLang="ko-KR" sz="1100" b="0" i="0" u="none" strike="noStrike" cap="none" normalizeH="0" baseline="0">
                <a:ln>
                  <a:noFill/>
                </a:ln>
                <a:solidFill>
                  <a:srgbClr val="6AAB73"/>
                </a:solidFill>
                <a:effectLst/>
                <a:ea typeface="JetBrains Mono"/>
              </a:rPr>
              <a:t>"Administrator"</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 </a:t>
            </a:r>
            <a:r>
              <a:rPr kumimoji="0" lang="ko-KR" altLang="ko-KR" sz="1100" b="0" i="0" u="none" strike="noStrike" cap="none" normalizeH="0" baseline="0">
                <a:ln>
                  <a:noFill/>
                </a:ln>
                <a:solidFill>
                  <a:srgbClr val="CF8E6D"/>
                </a:solidFill>
                <a:effectLst/>
                <a:ea typeface="JetBrains Mono"/>
              </a:rPr>
              <a:t>else if </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"guest"</a:t>
            </a:r>
            <a:r>
              <a:rPr kumimoji="0" lang="ko-KR" altLang="ko-KR" sz="1100" b="0" i="0" u="none" strike="noStrike" cap="none" normalizeH="0" baseline="0">
                <a:ln>
                  <a:noFill/>
                </a:ln>
                <a:solidFill>
                  <a:srgbClr val="BCBEC4"/>
                </a:solidFill>
                <a:effectLst/>
                <a:ea typeface="JetBrains Mono"/>
              </a:rPr>
              <a:t>.equalsIgnoreCase(username))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role = </a:t>
            </a:r>
            <a:r>
              <a:rPr kumimoji="0" lang="ko-KR" altLang="ko-KR" sz="1100" b="0" i="0" u="none" strike="noStrike" cap="none" normalizeH="0" baseline="0">
                <a:ln>
                  <a:noFill/>
                </a:ln>
                <a:solidFill>
                  <a:srgbClr val="6AAB73"/>
                </a:solidFill>
                <a:effectLst/>
                <a:ea typeface="JetBrains Mono"/>
              </a:rPr>
              <a:t>"Guest"</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 </a:t>
            </a:r>
            <a:r>
              <a:rPr kumimoji="0" lang="ko-KR" altLang="ko-KR" sz="1100" b="0" i="0" u="none" strike="noStrike" cap="none" normalizeH="0" baseline="0">
                <a:ln>
                  <a:noFill/>
                </a:ln>
                <a:solidFill>
                  <a:srgbClr val="CF8E6D"/>
                </a:solidFill>
                <a:effectLst/>
                <a:ea typeface="JetBrains Mono"/>
              </a:rPr>
              <a:t>else </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role = </a:t>
            </a:r>
            <a:r>
              <a:rPr kumimoji="0" lang="ko-KR" altLang="ko-KR" sz="1100" b="0" i="0" u="none" strike="noStrike" cap="none" normalizeH="0" baseline="0">
                <a:ln>
                  <a:noFill/>
                </a:ln>
                <a:solidFill>
                  <a:srgbClr val="6AAB73"/>
                </a:solidFill>
                <a:effectLst/>
                <a:ea typeface="JetBrains Mono"/>
              </a:rPr>
              <a:t>"User"</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                    </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ea typeface="JetBrains Mono"/>
              </a:rPr>
              <a:t>modelAndView.addObject(</a:t>
            </a:r>
            <a:r>
              <a:rPr kumimoji="0" lang="ko-KR" altLang="ko-KR" sz="1100" b="0" i="0" u="none" strike="noStrike" cap="none" normalizeH="0" baseline="0">
                <a:ln>
                  <a:noFill/>
                </a:ln>
                <a:solidFill>
                  <a:srgbClr val="6AAB73"/>
                </a:solidFill>
                <a:effectLst/>
                <a:ea typeface="JetBrains Mono"/>
              </a:rPr>
              <a:t>"role"</a:t>
            </a:r>
            <a:r>
              <a:rPr kumimoji="0" lang="ko-KR" altLang="ko-KR" sz="1100" b="0" i="0" u="none" strike="noStrike" cap="none" normalizeH="0" baseline="0">
                <a:ln>
                  <a:noFill/>
                </a:ln>
                <a:solidFill>
                  <a:srgbClr val="BCBEC4"/>
                </a:solidFill>
                <a:effectLst/>
                <a:ea typeface="JetBrains Mono"/>
              </a:rPr>
              <a:t>, role);</a:t>
            </a: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모델에 권한 정보 추가</a:t>
            </a:r>
            <a:r>
              <a:rPr kumimoji="0" lang="en-US"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en-US" sz="1100" b="0" i="0" u="none" strike="noStrike" cap="none" normalizeH="0" baseline="0">
                <a:ln>
                  <a:noFill/>
                </a:ln>
                <a:solidFill>
                  <a:srgbClr val="7A7E85"/>
                </a:solidFill>
                <a:effectLst/>
                <a:ea typeface="JetBrains Mono"/>
                <a:cs typeface="Courier New" panose="02070309020205020404" pitchFamily="49" charset="0"/>
              </a:rPr>
              <a:t>뷰 화면에서 참조 가능</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pic>
        <p:nvPicPr>
          <p:cNvPr id="5" name="그림 4">
            <a:extLst>
              <a:ext uri="{FF2B5EF4-FFF2-40B4-BE49-F238E27FC236}">
                <a16:creationId xmlns:a16="http://schemas.microsoft.com/office/drawing/2014/main" id="{2E4B7C79-D8C0-7D71-5EF9-8DC4CE0BA19D}"/>
              </a:ext>
            </a:extLst>
          </p:cNvPr>
          <p:cNvPicPr>
            <a:picLocks noChangeAspect="1"/>
          </p:cNvPicPr>
          <p:nvPr/>
        </p:nvPicPr>
        <p:blipFill>
          <a:blip r:embed="rId3"/>
          <a:stretch>
            <a:fillRect/>
          </a:stretch>
        </p:blipFill>
        <p:spPr>
          <a:xfrm>
            <a:off x="7778416" y="2466473"/>
            <a:ext cx="2976039" cy="1600486"/>
          </a:xfrm>
          <a:prstGeom prst="rect">
            <a:avLst/>
          </a:prstGeom>
        </p:spPr>
      </p:pic>
      <p:cxnSp>
        <p:nvCxnSpPr>
          <p:cNvPr id="6" name="직선 화살표 연결선 5">
            <a:extLst>
              <a:ext uri="{FF2B5EF4-FFF2-40B4-BE49-F238E27FC236}">
                <a16:creationId xmlns:a16="http://schemas.microsoft.com/office/drawing/2014/main" id="{6D9D4475-61FE-28F6-FA7E-B3E7F939473E}"/>
              </a:ext>
            </a:extLst>
          </p:cNvPr>
          <p:cNvCxnSpPr>
            <a:cxnSpLocks/>
          </p:cNvCxnSpPr>
          <p:nvPr/>
        </p:nvCxnSpPr>
        <p:spPr>
          <a:xfrm>
            <a:off x="4764505" y="2304047"/>
            <a:ext cx="3013911" cy="38501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5364518"/>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2BE84E-0EDE-EA0B-AC53-C9FCC5147788}"/>
            </a:ext>
          </a:extLst>
        </p:cNvPr>
        <p:cNvGrpSpPr/>
        <p:nvPr/>
      </p:nvGrpSpPr>
      <p:grpSpPr>
        <a:xfrm>
          <a:off x="0" y="0"/>
          <a:ext cx="0" cy="0"/>
          <a:chOff x="0" y="0"/>
          <a:chExt cx="0" cy="0"/>
        </a:xfrm>
      </p:grpSpPr>
      <p:sp>
        <p:nvSpPr>
          <p:cNvPr id="7" name="직사각형 6">
            <a:extLst>
              <a:ext uri="{FF2B5EF4-FFF2-40B4-BE49-F238E27FC236}">
                <a16:creationId xmlns:a16="http://schemas.microsoft.com/office/drawing/2014/main" id="{C8E53B87-050D-CD22-D78A-AF863754C286}"/>
              </a:ext>
            </a:extLst>
          </p:cNvPr>
          <p:cNvSpPr/>
          <p:nvPr/>
        </p:nvSpPr>
        <p:spPr>
          <a:xfrm>
            <a:off x="84457" y="130208"/>
            <a:ext cx="3570208"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다중 인터셉터 실행 호출 순서</a:t>
            </a:r>
          </a:p>
        </p:txBody>
      </p:sp>
      <p:sp>
        <p:nvSpPr>
          <p:cNvPr id="2" name="직사각형 1">
            <a:extLst>
              <a:ext uri="{FF2B5EF4-FFF2-40B4-BE49-F238E27FC236}">
                <a16:creationId xmlns:a16="http://schemas.microsoft.com/office/drawing/2014/main" id="{B25085DD-D1CC-EE0C-46E7-E7165A47CEF1}"/>
              </a:ext>
            </a:extLst>
          </p:cNvPr>
          <p:cNvSpPr/>
          <p:nvPr/>
        </p:nvSpPr>
        <p:spPr>
          <a:xfrm>
            <a:off x="316064" y="490360"/>
            <a:ext cx="10963541" cy="333617"/>
          </a:xfrm>
          <a:prstGeom prst="rect">
            <a:avLst/>
          </a:prstGeom>
        </p:spPr>
        <p:txBody>
          <a:bodyPr wrap="square">
            <a:spAutoFit/>
          </a:bodyPr>
          <a:lstStyle/>
          <a:p>
            <a:pPr marL="228600" indent="-228600">
              <a:lnSpc>
                <a:spcPct val="150000"/>
              </a:lnSpc>
              <a:buFont typeface="Arial" panose="020B0604020202020204" pitchFamily="34" charset="0"/>
              <a:buChar char="•"/>
            </a:pPr>
            <a:r>
              <a:rPr lang="ko-KR" altLang="en-US" sz="1200">
                <a:latin typeface="+mn-ea"/>
              </a:rPr>
              <a:t>여러 개의 인터셉터를 등록할 경우 등록된 순서대로 </a:t>
            </a:r>
            <a:r>
              <a:rPr lang="en-US" altLang="ko-KR" sz="1200">
                <a:latin typeface="+mn-ea"/>
              </a:rPr>
              <a:t>preHandle</a:t>
            </a:r>
            <a:r>
              <a:rPr lang="ko-KR" altLang="en-US" sz="1200">
                <a:latin typeface="+mn-ea"/>
              </a:rPr>
              <a:t>이 호출되고</a:t>
            </a:r>
            <a:r>
              <a:rPr lang="en-US" altLang="ko-KR" sz="1200">
                <a:latin typeface="+mn-ea"/>
              </a:rPr>
              <a:t> </a:t>
            </a:r>
            <a:r>
              <a:rPr lang="ko-KR" altLang="en-US" sz="1200">
                <a:latin typeface="+mn-ea"/>
              </a:rPr>
              <a:t>등록된 역순으로 </a:t>
            </a:r>
            <a:r>
              <a:rPr lang="en-US" altLang="ko-KR" sz="1200">
                <a:latin typeface="+mn-ea"/>
              </a:rPr>
              <a:t>postHandle </a:t>
            </a:r>
            <a:r>
              <a:rPr lang="ko-KR" altLang="en-US" sz="1200">
                <a:latin typeface="+mn-ea"/>
              </a:rPr>
              <a:t>및 </a:t>
            </a:r>
            <a:r>
              <a:rPr lang="en-US" altLang="ko-KR" sz="1200">
                <a:latin typeface="+mn-ea"/>
              </a:rPr>
              <a:t>afterCompletion</a:t>
            </a:r>
            <a:r>
              <a:rPr lang="ko-KR" altLang="en-US" sz="1200">
                <a:latin typeface="+mn-ea"/>
              </a:rPr>
              <a:t>이 호출된다</a:t>
            </a:r>
            <a:endParaRPr lang="en-US" altLang="ko-KR" sz="1200">
              <a:latin typeface="+mn-ea"/>
            </a:endParaRPr>
          </a:p>
        </p:txBody>
      </p:sp>
      <p:sp>
        <p:nvSpPr>
          <p:cNvPr id="5" name="모서리가 둥근 직사각형 38">
            <a:extLst>
              <a:ext uri="{FF2B5EF4-FFF2-40B4-BE49-F238E27FC236}">
                <a16:creationId xmlns:a16="http://schemas.microsoft.com/office/drawing/2014/main" id="{8461FC03-D1FB-72F1-2467-F56CFF0444C3}"/>
              </a:ext>
            </a:extLst>
          </p:cNvPr>
          <p:cNvSpPr/>
          <p:nvPr/>
        </p:nvSpPr>
        <p:spPr>
          <a:xfrm>
            <a:off x="7957399" y="3088728"/>
            <a:ext cx="2486011" cy="599488"/>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SecondHandlerInterceptor</a:t>
            </a:r>
          </a:p>
          <a:p>
            <a:pPr algn="ctr">
              <a:spcBef>
                <a:spcPts val="400"/>
              </a:spcBef>
            </a:pPr>
            <a:r>
              <a:rPr lang="en-US" altLang="ko-KR" sz="1200">
                <a:solidFill>
                  <a:srgbClr val="FFC000"/>
                </a:solidFill>
                <a:effectLst/>
              </a:rPr>
              <a:t>postHandle</a:t>
            </a:r>
          </a:p>
        </p:txBody>
      </p:sp>
      <p:sp>
        <p:nvSpPr>
          <p:cNvPr id="8" name="모서리가 둥근 직사각형 38">
            <a:extLst>
              <a:ext uri="{FF2B5EF4-FFF2-40B4-BE49-F238E27FC236}">
                <a16:creationId xmlns:a16="http://schemas.microsoft.com/office/drawing/2014/main" id="{30E2925E-191D-6536-0559-456122F97D17}"/>
              </a:ext>
            </a:extLst>
          </p:cNvPr>
          <p:cNvSpPr/>
          <p:nvPr/>
        </p:nvSpPr>
        <p:spPr>
          <a:xfrm>
            <a:off x="7957402" y="945575"/>
            <a:ext cx="2486010" cy="593598"/>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FirstHandlerInterceptor</a:t>
            </a:r>
          </a:p>
          <a:p>
            <a:pPr algn="ctr">
              <a:spcBef>
                <a:spcPts val="400"/>
              </a:spcBef>
            </a:pPr>
            <a:r>
              <a:rPr lang="en-US" altLang="ko-KR" sz="1200">
                <a:solidFill>
                  <a:srgbClr val="FFC000"/>
                </a:solidFill>
              </a:rPr>
              <a:t>preHandle</a:t>
            </a:r>
          </a:p>
        </p:txBody>
      </p:sp>
      <p:cxnSp>
        <p:nvCxnSpPr>
          <p:cNvPr id="9" name="직선 화살표 연결선 8">
            <a:extLst>
              <a:ext uri="{FF2B5EF4-FFF2-40B4-BE49-F238E27FC236}">
                <a16:creationId xmlns:a16="http://schemas.microsoft.com/office/drawing/2014/main" id="{ECADABF8-4E85-3710-0607-072FA233BDF3}"/>
              </a:ext>
            </a:extLst>
          </p:cNvPr>
          <p:cNvCxnSpPr>
            <a:cxnSpLocks/>
            <a:stCxn id="17" idx="2"/>
            <a:endCxn id="11" idx="0"/>
          </p:cNvCxnSpPr>
          <p:nvPr/>
        </p:nvCxnSpPr>
        <p:spPr>
          <a:xfrm>
            <a:off x="9200404" y="2302998"/>
            <a:ext cx="2" cy="19031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모서리가 둥근 직사각형 38">
            <a:extLst>
              <a:ext uri="{FF2B5EF4-FFF2-40B4-BE49-F238E27FC236}">
                <a16:creationId xmlns:a16="http://schemas.microsoft.com/office/drawing/2014/main" id="{863A4EBA-D940-B1E5-2CA0-ED5496A04A9D}"/>
              </a:ext>
            </a:extLst>
          </p:cNvPr>
          <p:cNvSpPr/>
          <p:nvPr/>
        </p:nvSpPr>
        <p:spPr>
          <a:xfrm>
            <a:off x="7957400" y="2493311"/>
            <a:ext cx="2486012" cy="414831"/>
          </a:xfrm>
          <a:prstGeom prst="roundRect">
            <a:avLst/>
          </a:prstGeom>
          <a:solidFill>
            <a:schemeClr val="accent4"/>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b="1">
                <a:solidFill>
                  <a:schemeClr val="tx1"/>
                </a:solidFill>
                <a:effectLst/>
              </a:rPr>
              <a:t>Controlle</a:t>
            </a:r>
            <a:r>
              <a:rPr lang="en-US" altLang="ko-KR" sz="1400" b="1">
                <a:solidFill>
                  <a:schemeClr val="tx1"/>
                </a:solidFill>
              </a:rPr>
              <a:t>r</a:t>
            </a:r>
          </a:p>
        </p:txBody>
      </p:sp>
      <p:sp>
        <p:nvSpPr>
          <p:cNvPr id="12" name="모서리가 둥근 직사각형 38">
            <a:extLst>
              <a:ext uri="{FF2B5EF4-FFF2-40B4-BE49-F238E27FC236}">
                <a16:creationId xmlns:a16="http://schemas.microsoft.com/office/drawing/2014/main" id="{3DAE9C85-8AD7-3CED-CE42-FAD2B83B0E6A}"/>
              </a:ext>
            </a:extLst>
          </p:cNvPr>
          <p:cNvSpPr/>
          <p:nvPr/>
        </p:nvSpPr>
        <p:spPr>
          <a:xfrm>
            <a:off x="7957398" y="3887695"/>
            <a:ext cx="2486011" cy="599488"/>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FirstHandlerInterceptor</a:t>
            </a:r>
          </a:p>
          <a:p>
            <a:pPr algn="ctr">
              <a:spcBef>
                <a:spcPts val="400"/>
              </a:spcBef>
            </a:pPr>
            <a:r>
              <a:rPr lang="en-US" altLang="ko-KR" sz="1200">
                <a:solidFill>
                  <a:srgbClr val="FFC000"/>
                </a:solidFill>
                <a:effectLst/>
              </a:rPr>
              <a:t>postHandle</a:t>
            </a:r>
          </a:p>
        </p:txBody>
      </p:sp>
      <p:cxnSp>
        <p:nvCxnSpPr>
          <p:cNvPr id="13" name="직선 화살표 연결선 12">
            <a:extLst>
              <a:ext uri="{FF2B5EF4-FFF2-40B4-BE49-F238E27FC236}">
                <a16:creationId xmlns:a16="http://schemas.microsoft.com/office/drawing/2014/main" id="{DBC51874-E735-BC00-71DA-A2AEB6DA4F6C}"/>
              </a:ext>
            </a:extLst>
          </p:cNvPr>
          <p:cNvCxnSpPr>
            <a:cxnSpLocks/>
            <a:stCxn id="11" idx="2"/>
            <a:endCxn id="5" idx="0"/>
          </p:cNvCxnSpPr>
          <p:nvPr/>
        </p:nvCxnSpPr>
        <p:spPr>
          <a:xfrm flipH="1">
            <a:off x="9200405" y="2908142"/>
            <a:ext cx="1" cy="18058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직선 화살표 연결선 13">
            <a:extLst>
              <a:ext uri="{FF2B5EF4-FFF2-40B4-BE49-F238E27FC236}">
                <a16:creationId xmlns:a16="http://schemas.microsoft.com/office/drawing/2014/main" id="{EE61CC7F-88DD-DBD4-8074-0ECDF43F2F6A}"/>
              </a:ext>
            </a:extLst>
          </p:cNvPr>
          <p:cNvCxnSpPr>
            <a:cxnSpLocks/>
            <a:stCxn id="5" idx="2"/>
            <a:endCxn id="12" idx="0"/>
          </p:cNvCxnSpPr>
          <p:nvPr/>
        </p:nvCxnSpPr>
        <p:spPr>
          <a:xfrm flipH="1">
            <a:off x="9200404" y="3688216"/>
            <a:ext cx="1" cy="19947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모서리가 둥근 직사각형 38">
            <a:extLst>
              <a:ext uri="{FF2B5EF4-FFF2-40B4-BE49-F238E27FC236}">
                <a16:creationId xmlns:a16="http://schemas.microsoft.com/office/drawing/2014/main" id="{1E00AD79-DCFD-794A-3FD2-FA2C5D846D63}"/>
              </a:ext>
            </a:extLst>
          </p:cNvPr>
          <p:cNvSpPr/>
          <p:nvPr/>
        </p:nvSpPr>
        <p:spPr>
          <a:xfrm>
            <a:off x="7957399" y="1709400"/>
            <a:ext cx="2486010" cy="593598"/>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SecondHandlerInterceptor</a:t>
            </a:r>
          </a:p>
          <a:p>
            <a:pPr algn="ctr">
              <a:spcBef>
                <a:spcPts val="400"/>
              </a:spcBef>
            </a:pPr>
            <a:r>
              <a:rPr lang="en-US" altLang="ko-KR" sz="1200">
                <a:solidFill>
                  <a:srgbClr val="FFC000"/>
                </a:solidFill>
              </a:rPr>
              <a:t>preHandle</a:t>
            </a:r>
          </a:p>
        </p:txBody>
      </p:sp>
      <p:sp>
        <p:nvSpPr>
          <p:cNvPr id="18" name="모서리가 둥근 직사각형 38">
            <a:extLst>
              <a:ext uri="{FF2B5EF4-FFF2-40B4-BE49-F238E27FC236}">
                <a16:creationId xmlns:a16="http://schemas.microsoft.com/office/drawing/2014/main" id="{D071DCCE-9FC0-2ED5-273F-787AE4DB640E}"/>
              </a:ext>
            </a:extLst>
          </p:cNvPr>
          <p:cNvSpPr/>
          <p:nvPr/>
        </p:nvSpPr>
        <p:spPr>
          <a:xfrm>
            <a:off x="7957397" y="4689689"/>
            <a:ext cx="2486011" cy="410601"/>
          </a:xfrm>
          <a:prstGeom prst="roundRect">
            <a:avLst/>
          </a:prstGeom>
          <a:solidFill>
            <a:schemeClr val="accent4"/>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b="1">
                <a:solidFill>
                  <a:schemeClr val="tx1"/>
                </a:solidFill>
                <a:effectLst/>
              </a:rPr>
              <a:t>View</a:t>
            </a:r>
          </a:p>
        </p:txBody>
      </p:sp>
      <p:sp>
        <p:nvSpPr>
          <p:cNvPr id="19" name="모서리가 둥근 직사각형 38">
            <a:extLst>
              <a:ext uri="{FF2B5EF4-FFF2-40B4-BE49-F238E27FC236}">
                <a16:creationId xmlns:a16="http://schemas.microsoft.com/office/drawing/2014/main" id="{BB40043A-DE15-1F9C-3361-111EDDF0F225}"/>
              </a:ext>
            </a:extLst>
          </p:cNvPr>
          <p:cNvSpPr/>
          <p:nvPr/>
        </p:nvSpPr>
        <p:spPr>
          <a:xfrm>
            <a:off x="7957396" y="5296135"/>
            <a:ext cx="2486011" cy="599488"/>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SecondHandlerInterceptor</a:t>
            </a:r>
          </a:p>
          <a:p>
            <a:pPr algn="ctr">
              <a:spcBef>
                <a:spcPts val="400"/>
              </a:spcBef>
            </a:pPr>
            <a:r>
              <a:rPr lang="en-US" altLang="ko-KR" sz="1200">
                <a:solidFill>
                  <a:srgbClr val="FFC000"/>
                </a:solidFill>
                <a:effectLst/>
              </a:rPr>
              <a:t>afterCompletion</a:t>
            </a:r>
          </a:p>
        </p:txBody>
      </p:sp>
      <p:cxnSp>
        <p:nvCxnSpPr>
          <p:cNvPr id="20" name="직선 화살표 연결선 19">
            <a:extLst>
              <a:ext uri="{FF2B5EF4-FFF2-40B4-BE49-F238E27FC236}">
                <a16:creationId xmlns:a16="http://schemas.microsoft.com/office/drawing/2014/main" id="{8E182A18-D230-CFD8-2A35-9541CAF0A935}"/>
              </a:ext>
            </a:extLst>
          </p:cNvPr>
          <p:cNvCxnSpPr>
            <a:cxnSpLocks/>
            <a:stCxn id="19" idx="2"/>
            <a:endCxn id="31" idx="0"/>
          </p:cNvCxnSpPr>
          <p:nvPr/>
        </p:nvCxnSpPr>
        <p:spPr>
          <a:xfrm flipH="1">
            <a:off x="9200401" y="5895623"/>
            <a:ext cx="1" cy="21987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78584E35-6E0C-670E-3E1F-0277C123EB67}"/>
              </a:ext>
            </a:extLst>
          </p:cNvPr>
          <p:cNvCxnSpPr>
            <a:cxnSpLocks/>
            <a:stCxn id="18" idx="2"/>
            <a:endCxn id="19" idx="0"/>
          </p:cNvCxnSpPr>
          <p:nvPr/>
        </p:nvCxnSpPr>
        <p:spPr>
          <a:xfrm flipH="1">
            <a:off x="9200402" y="5100290"/>
            <a:ext cx="1" cy="19584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43D3F02A-0B2D-9EAB-1FD9-FE7E3F34CFDF}"/>
              </a:ext>
            </a:extLst>
          </p:cNvPr>
          <p:cNvCxnSpPr>
            <a:cxnSpLocks/>
            <a:stCxn id="12" idx="2"/>
            <a:endCxn id="18" idx="0"/>
          </p:cNvCxnSpPr>
          <p:nvPr/>
        </p:nvCxnSpPr>
        <p:spPr>
          <a:xfrm flipH="1">
            <a:off x="9200403" y="4487183"/>
            <a:ext cx="1" cy="20250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모서리가 둥근 직사각형 38">
            <a:extLst>
              <a:ext uri="{FF2B5EF4-FFF2-40B4-BE49-F238E27FC236}">
                <a16:creationId xmlns:a16="http://schemas.microsoft.com/office/drawing/2014/main" id="{99D1F313-2C23-5076-BDDB-B09AFC101EAD}"/>
              </a:ext>
            </a:extLst>
          </p:cNvPr>
          <p:cNvSpPr/>
          <p:nvPr/>
        </p:nvSpPr>
        <p:spPr>
          <a:xfrm>
            <a:off x="7957395" y="6115498"/>
            <a:ext cx="2486011" cy="599488"/>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FirstHandlerInterceptor</a:t>
            </a:r>
          </a:p>
          <a:p>
            <a:pPr algn="ctr">
              <a:spcBef>
                <a:spcPts val="400"/>
              </a:spcBef>
            </a:pPr>
            <a:r>
              <a:rPr lang="en-US" altLang="ko-KR" sz="1200">
                <a:solidFill>
                  <a:srgbClr val="FFC000"/>
                </a:solidFill>
                <a:effectLst/>
              </a:rPr>
              <a:t>afterCompletion</a:t>
            </a:r>
          </a:p>
        </p:txBody>
      </p:sp>
      <p:cxnSp>
        <p:nvCxnSpPr>
          <p:cNvPr id="43" name="직선 화살표 연결선 42">
            <a:extLst>
              <a:ext uri="{FF2B5EF4-FFF2-40B4-BE49-F238E27FC236}">
                <a16:creationId xmlns:a16="http://schemas.microsoft.com/office/drawing/2014/main" id="{9A5A0D0D-C43B-2C87-13C8-FC8F4AA75F36}"/>
              </a:ext>
            </a:extLst>
          </p:cNvPr>
          <p:cNvCxnSpPr>
            <a:cxnSpLocks/>
            <a:stCxn id="8" idx="2"/>
            <a:endCxn id="17" idx="0"/>
          </p:cNvCxnSpPr>
          <p:nvPr/>
        </p:nvCxnSpPr>
        <p:spPr>
          <a:xfrm flipH="1">
            <a:off x="9200404" y="1539173"/>
            <a:ext cx="3" cy="17022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Rectangle 1">
            <a:extLst>
              <a:ext uri="{FF2B5EF4-FFF2-40B4-BE49-F238E27FC236}">
                <a16:creationId xmlns:a16="http://schemas.microsoft.com/office/drawing/2014/main" id="{6978472F-5192-DBF2-F82A-74C232023130}"/>
              </a:ext>
            </a:extLst>
          </p:cNvPr>
          <p:cNvSpPr>
            <a:spLocks noChangeArrowheads="1"/>
          </p:cNvSpPr>
          <p:nvPr/>
        </p:nvSpPr>
        <p:spPr bwMode="auto">
          <a:xfrm>
            <a:off x="374577" y="945575"/>
            <a:ext cx="6460105" cy="361579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@Configuration</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WebConfig </a:t>
            </a:r>
            <a:r>
              <a:rPr kumimoji="0" lang="ko-KR" altLang="ko-KR" sz="1100" b="0" i="0" u="none" strike="noStrike" cap="none" normalizeH="0" baseline="0">
                <a:ln>
                  <a:noFill/>
                </a:ln>
                <a:solidFill>
                  <a:srgbClr val="CF8E6D"/>
                </a:solidFill>
                <a:effectLst/>
                <a:latin typeface="Arial Unicode MS"/>
                <a:ea typeface="JetBrains Mono"/>
              </a:rPr>
              <a:t>implements </a:t>
            </a:r>
            <a:r>
              <a:rPr kumimoji="0" lang="ko-KR" altLang="ko-KR" sz="1100" b="0" i="0" u="none" strike="noStrike" cap="none" normalizeH="0" baseline="0">
                <a:ln>
                  <a:noFill/>
                </a:ln>
                <a:solidFill>
                  <a:srgbClr val="BCBEC4"/>
                </a:solidFill>
                <a:effectLst/>
                <a:latin typeface="Arial Unicode MS"/>
                <a:ea typeface="JetBrains Mono"/>
              </a:rPr>
              <a:t>WebMvcConfigurer {</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@Autowired</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B3AE60"/>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private </a:t>
            </a:r>
            <a:r>
              <a:rPr kumimoji="0" lang="ko-KR" altLang="ko-KR" sz="1100" b="0" i="0" u="none" strike="noStrike" cap="none" normalizeH="0" baseline="0">
                <a:ln>
                  <a:noFill/>
                </a:ln>
                <a:solidFill>
                  <a:srgbClr val="BCBEC4"/>
                </a:solidFill>
                <a:effectLst/>
                <a:latin typeface="Arial Unicode MS"/>
                <a:ea typeface="JetBrains Mono"/>
              </a:rPr>
              <a:t>FirstInterceptor </a:t>
            </a:r>
            <a:r>
              <a:rPr kumimoji="0" lang="ko-KR" altLang="ko-KR" sz="1100" b="0" i="0" u="none" strike="noStrike" cap="none" normalizeH="0" baseline="0">
                <a:ln>
                  <a:noFill/>
                </a:ln>
                <a:solidFill>
                  <a:srgbClr val="C77DBB"/>
                </a:solidFill>
                <a:effectLst/>
                <a:latin typeface="Arial Unicode MS"/>
                <a:ea typeface="JetBrains Mono"/>
              </a:rPr>
              <a:t>firstInterceptor</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@Autowired</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B3AE60"/>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private </a:t>
            </a:r>
            <a:r>
              <a:rPr kumimoji="0" lang="ko-KR" altLang="ko-KR" sz="1100" b="0" i="0" u="none" strike="noStrike" cap="none" normalizeH="0" baseline="0">
                <a:ln>
                  <a:noFill/>
                </a:ln>
                <a:solidFill>
                  <a:srgbClr val="BCBEC4"/>
                </a:solidFill>
                <a:effectLst/>
                <a:latin typeface="Arial Unicode MS"/>
                <a:ea typeface="JetBrains Mono"/>
              </a:rPr>
              <a:t>SecondInterceptor </a:t>
            </a:r>
            <a:r>
              <a:rPr kumimoji="0" lang="ko-KR" altLang="ko-KR" sz="1100" b="0" i="0" u="none" strike="noStrike" cap="none" normalizeH="0" baseline="0">
                <a:ln>
                  <a:noFill/>
                </a:ln>
                <a:solidFill>
                  <a:srgbClr val="C77DBB"/>
                </a:solidFill>
                <a:effectLst/>
                <a:latin typeface="Arial Unicode MS"/>
                <a:ea typeface="JetBrains Mono"/>
              </a:rPr>
              <a:t>secondInterceptor</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@Override</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B3AE60"/>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void </a:t>
            </a:r>
            <a:r>
              <a:rPr kumimoji="0" lang="ko-KR" altLang="ko-KR" sz="1100" b="0" i="0" u="none" strike="noStrike" cap="none" normalizeH="0" baseline="0">
                <a:ln>
                  <a:noFill/>
                </a:ln>
                <a:solidFill>
                  <a:srgbClr val="56A8F5"/>
                </a:solidFill>
                <a:effectLst/>
                <a:latin typeface="Arial Unicode MS"/>
                <a:ea typeface="JetBrains Mono"/>
              </a:rPr>
              <a:t>addInterceptors</a:t>
            </a:r>
            <a:r>
              <a:rPr kumimoji="0" lang="ko-KR" altLang="ko-KR" sz="1100" b="0" i="0" u="none" strike="noStrike" cap="none" normalizeH="0" baseline="0">
                <a:ln>
                  <a:noFill/>
                </a:ln>
                <a:solidFill>
                  <a:srgbClr val="BCBEC4"/>
                </a:solidFill>
                <a:effectLst/>
                <a:latin typeface="Arial Unicode MS"/>
                <a:ea typeface="JetBrains Mono"/>
              </a:rPr>
              <a:t>(InterceptorRegistry registry)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registry.addInterceptor(</a:t>
            </a:r>
            <a:r>
              <a:rPr kumimoji="0" lang="ko-KR" altLang="ko-KR" sz="1100" b="0" i="0" u="none" strike="noStrike" cap="none" normalizeH="0" baseline="0">
                <a:ln>
                  <a:noFill/>
                </a:ln>
                <a:solidFill>
                  <a:srgbClr val="C77DBB"/>
                </a:solidFill>
                <a:effectLst/>
                <a:latin typeface="Arial Unicode MS"/>
                <a:ea typeface="JetBrains Mono"/>
              </a:rPr>
              <a:t>firstInterceptor</a:t>
            </a:r>
            <a:r>
              <a:rPr kumimoji="0" lang="ko-KR" altLang="ko-KR" sz="1100" b="0" i="0" u="none" strike="noStrike" cap="none" normalizeH="0" baseline="0">
                <a:ln>
                  <a:noFill/>
                </a:ln>
                <a:solidFill>
                  <a:srgbClr val="BCBEC4"/>
                </a:solidFill>
                <a:effectLst/>
                <a:latin typeface="Arial Unicode MS"/>
                <a:ea typeface="JetBrains Mono"/>
              </a:rPr>
              <a:t>).addPathPatterns(</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a:t>
            </a:r>
            <a:r>
              <a:rPr kumimoji="0" lang="en-US" altLang="ko-KR" sz="1100" b="0" i="0" u="none" strike="noStrike" cap="none" normalizeH="0" baseline="0">
                <a:ln>
                  <a:noFill/>
                </a:ln>
                <a:solidFill>
                  <a:srgbClr val="BCBEC4"/>
                </a:solidFill>
                <a:effectLst/>
                <a:latin typeface="Arial Unicode MS"/>
                <a:ea typeface="JetBrains Mono"/>
              </a:rPr>
              <a:t>.order(1)</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먼저 등록</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registry.addInterceptor(</a:t>
            </a:r>
            <a:r>
              <a:rPr kumimoji="0" lang="ko-KR" altLang="ko-KR" sz="1100" b="0" i="0" u="none" strike="noStrike" cap="none" normalizeH="0" baseline="0">
                <a:ln>
                  <a:noFill/>
                </a:ln>
                <a:solidFill>
                  <a:srgbClr val="C77DBB"/>
                </a:solidFill>
                <a:effectLst/>
                <a:latin typeface="Arial Unicode MS"/>
                <a:ea typeface="JetBrains Mono"/>
              </a:rPr>
              <a:t>secondInterceptor</a:t>
            </a:r>
            <a:r>
              <a:rPr kumimoji="0" lang="ko-KR" altLang="ko-KR" sz="1100" b="0" i="0" u="none" strike="noStrike" cap="none" normalizeH="0" baseline="0">
                <a:ln>
                  <a:noFill/>
                </a:ln>
                <a:solidFill>
                  <a:srgbClr val="BCBEC4"/>
                </a:solidFill>
                <a:effectLst/>
                <a:latin typeface="Arial Unicode MS"/>
                <a:ea typeface="JetBrains Mono"/>
              </a:rPr>
              <a:t>).addPathPatterns(</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a:t>
            </a:r>
            <a:r>
              <a:rPr kumimoji="0" lang="en-US" altLang="ko-KR" sz="1100" b="0" i="0" u="none" strike="noStrike" cap="none" normalizeH="0" baseline="0">
                <a:ln>
                  <a:noFill/>
                </a:ln>
                <a:solidFill>
                  <a:srgbClr val="BCBEC4"/>
                </a:solidFill>
                <a:effectLst/>
                <a:latin typeface="Arial Unicode MS"/>
                <a:ea typeface="JetBrains Mono"/>
              </a:rPr>
              <a:t>.order(2)</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나중에 등록</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3" name="화살표: 오른쪽 2">
            <a:extLst>
              <a:ext uri="{FF2B5EF4-FFF2-40B4-BE49-F238E27FC236}">
                <a16:creationId xmlns:a16="http://schemas.microsoft.com/office/drawing/2014/main" id="{83AA67DF-5419-4AC7-5627-1B08A712EC3F}"/>
              </a:ext>
            </a:extLst>
          </p:cNvPr>
          <p:cNvSpPr/>
          <p:nvPr/>
        </p:nvSpPr>
        <p:spPr>
          <a:xfrm>
            <a:off x="7056521" y="3417505"/>
            <a:ext cx="457200" cy="27071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Rectangle 1">
            <a:extLst>
              <a:ext uri="{FF2B5EF4-FFF2-40B4-BE49-F238E27FC236}">
                <a16:creationId xmlns:a16="http://schemas.microsoft.com/office/drawing/2014/main" id="{C9FE06B2-1E8A-4F7B-419F-836565A8C9FB}"/>
              </a:ext>
            </a:extLst>
          </p:cNvPr>
          <p:cNvSpPr>
            <a:spLocks noChangeArrowheads="1"/>
          </p:cNvSpPr>
          <p:nvPr/>
        </p:nvSpPr>
        <p:spPr bwMode="auto">
          <a:xfrm>
            <a:off x="382364" y="4996722"/>
            <a:ext cx="6452318" cy="1584473"/>
          </a:xfrm>
          <a:prstGeom prst="rect">
            <a:avLst/>
          </a:prstGeom>
          <a:solidFill>
            <a:schemeClr val="bg2">
              <a:lumMod val="2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solidFill>
                  <a:srgbClr val="BCBEC4"/>
                </a:solidFill>
                <a:effectLst/>
                <a:ea typeface="JetBrains Mono"/>
              </a:rPr>
              <a:t>1) </a:t>
            </a:r>
            <a:r>
              <a:rPr kumimoji="0" lang="ko-KR" altLang="ko-KR" sz="1100" b="0" i="0" u="none" strike="noStrike" cap="none" normalizeH="0" baseline="0">
                <a:ln>
                  <a:noFill/>
                </a:ln>
                <a:solidFill>
                  <a:srgbClr val="BCBEC4"/>
                </a:solidFill>
                <a:effectLst/>
                <a:ea typeface="JetBrains Mono"/>
              </a:rPr>
              <a:t>FirstInterceptor - preHandle</a:t>
            </a:r>
            <a:br>
              <a:rPr kumimoji="0" lang="ko-KR" altLang="ko-KR" sz="1100" b="0" i="0" u="none" strike="noStrike" cap="none" normalizeH="0" baseline="0">
                <a:ln>
                  <a:noFill/>
                </a:ln>
                <a:solidFill>
                  <a:srgbClr val="BCBEC4"/>
                </a:solidFill>
                <a:effectLst/>
                <a:ea typeface="JetBrains Mono"/>
              </a:rPr>
            </a:br>
            <a:r>
              <a:rPr kumimoji="0" lang="en-US" altLang="ko-KR" sz="1100" b="0" i="0" u="none" strike="noStrike" cap="none" normalizeH="0" baseline="0">
                <a:ln>
                  <a:noFill/>
                </a:ln>
                <a:solidFill>
                  <a:srgbClr val="BCBEC4"/>
                </a:solidFill>
                <a:effectLst/>
                <a:ea typeface="JetBrains Mono"/>
              </a:rPr>
              <a:t>2) </a:t>
            </a:r>
            <a:r>
              <a:rPr kumimoji="0" lang="ko-KR" altLang="ko-KR" sz="1100" b="0" i="0" u="none" strike="noStrike" cap="none" normalizeH="0" baseline="0">
                <a:ln>
                  <a:noFill/>
                </a:ln>
                <a:solidFill>
                  <a:srgbClr val="BCBEC4"/>
                </a:solidFill>
                <a:effectLst/>
                <a:ea typeface="JetBrains Mono"/>
              </a:rPr>
              <a:t>SecondInterceptor - preHandle</a:t>
            </a:r>
            <a:br>
              <a:rPr kumimoji="0" lang="ko-KR" altLang="ko-KR" sz="1100" b="0" i="0" u="none" strike="noStrike" cap="none" normalizeH="0" baseline="0">
                <a:ln>
                  <a:noFill/>
                </a:ln>
                <a:solidFill>
                  <a:srgbClr val="BCBEC4"/>
                </a:solidFill>
                <a:effectLst/>
                <a:ea typeface="JetBrains Mono"/>
              </a:rPr>
            </a:br>
            <a:r>
              <a:rPr kumimoji="0" lang="en-US" altLang="ko-KR" sz="1100" b="0" i="0" u="none" strike="noStrike" cap="none" normalizeH="0" baseline="0">
                <a:ln>
                  <a:noFill/>
                </a:ln>
                <a:solidFill>
                  <a:srgbClr val="BCBEC4"/>
                </a:solidFill>
                <a:effectLst/>
                <a:ea typeface="JetBrains Mono"/>
              </a:rPr>
              <a:t>3) </a:t>
            </a:r>
            <a:r>
              <a:rPr kumimoji="0" lang="ko-KR" altLang="ko-KR" sz="1100" b="0" i="0" u="none" strike="noStrike" cap="none" normalizeH="0" baseline="0">
                <a:ln>
                  <a:noFill/>
                </a:ln>
                <a:solidFill>
                  <a:srgbClr val="BCBEC4"/>
                </a:solidFill>
                <a:effectLst/>
                <a:ea typeface="JetBrains Mono"/>
              </a:rPr>
              <a:t>SecondInterceptor - postHandle</a:t>
            </a:r>
            <a:br>
              <a:rPr kumimoji="0" lang="ko-KR" altLang="ko-KR" sz="1100" b="0" i="0" u="none" strike="noStrike" cap="none" normalizeH="0" baseline="0">
                <a:ln>
                  <a:noFill/>
                </a:ln>
                <a:solidFill>
                  <a:srgbClr val="BCBEC4"/>
                </a:solidFill>
                <a:effectLst/>
                <a:ea typeface="JetBrains Mono"/>
              </a:rPr>
            </a:br>
            <a:r>
              <a:rPr kumimoji="0" lang="en-US" altLang="ko-KR" sz="1100" b="0" i="0" u="none" strike="noStrike" cap="none" normalizeH="0" baseline="0">
                <a:ln>
                  <a:noFill/>
                </a:ln>
                <a:solidFill>
                  <a:srgbClr val="BCBEC4"/>
                </a:solidFill>
                <a:effectLst/>
                <a:ea typeface="JetBrains Mono"/>
              </a:rPr>
              <a:t>4) </a:t>
            </a:r>
            <a:r>
              <a:rPr kumimoji="0" lang="ko-KR" altLang="ko-KR" sz="1100" b="0" i="0" u="none" strike="noStrike" cap="none" normalizeH="0" baseline="0">
                <a:ln>
                  <a:noFill/>
                </a:ln>
                <a:solidFill>
                  <a:srgbClr val="BCBEC4"/>
                </a:solidFill>
                <a:effectLst/>
                <a:ea typeface="JetBrains Mono"/>
              </a:rPr>
              <a:t>FirstInterceptor - postHandle</a:t>
            </a:r>
            <a:br>
              <a:rPr kumimoji="0" lang="ko-KR" altLang="ko-KR" sz="1100" b="0" i="0" u="none" strike="noStrike" cap="none" normalizeH="0" baseline="0">
                <a:ln>
                  <a:noFill/>
                </a:ln>
                <a:solidFill>
                  <a:srgbClr val="BCBEC4"/>
                </a:solidFill>
                <a:effectLst/>
                <a:ea typeface="JetBrains Mono"/>
              </a:rPr>
            </a:br>
            <a:r>
              <a:rPr kumimoji="0" lang="en-US" altLang="ko-KR" sz="1100" b="0" i="0" u="none" strike="noStrike" cap="none" normalizeH="0" baseline="0">
                <a:ln>
                  <a:noFill/>
                </a:ln>
                <a:solidFill>
                  <a:srgbClr val="BCBEC4"/>
                </a:solidFill>
                <a:effectLst/>
                <a:ea typeface="JetBrains Mono"/>
              </a:rPr>
              <a:t>5) </a:t>
            </a:r>
            <a:r>
              <a:rPr kumimoji="0" lang="ko-KR" altLang="ko-KR" sz="1100" b="0" i="0" u="none" strike="noStrike" cap="none" normalizeH="0" baseline="0">
                <a:ln>
                  <a:noFill/>
                </a:ln>
                <a:solidFill>
                  <a:srgbClr val="BCBEC4"/>
                </a:solidFill>
                <a:effectLst/>
                <a:ea typeface="JetBrains Mono"/>
              </a:rPr>
              <a:t>SecondInterceptor - afterCompletion</a:t>
            </a:r>
            <a:br>
              <a:rPr kumimoji="0" lang="ko-KR" altLang="ko-KR" sz="1100" b="0" i="0" u="none" strike="noStrike" cap="none" normalizeH="0" baseline="0">
                <a:ln>
                  <a:noFill/>
                </a:ln>
                <a:solidFill>
                  <a:srgbClr val="BCBEC4"/>
                </a:solidFill>
                <a:effectLst/>
                <a:ea typeface="JetBrains Mono"/>
              </a:rPr>
            </a:br>
            <a:r>
              <a:rPr kumimoji="0" lang="en-US" altLang="ko-KR" sz="1100" b="0" i="0" u="none" strike="noStrike" cap="none" normalizeH="0" baseline="0">
                <a:ln>
                  <a:noFill/>
                </a:ln>
                <a:solidFill>
                  <a:srgbClr val="BCBEC4"/>
                </a:solidFill>
                <a:effectLst/>
                <a:ea typeface="JetBrains Mono"/>
              </a:rPr>
              <a:t>6) </a:t>
            </a:r>
            <a:r>
              <a:rPr kumimoji="0" lang="ko-KR" altLang="ko-KR" sz="1100" b="0" i="0" u="none" strike="noStrike" cap="none" normalizeH="0" baseline="0">
                <a:ln>
                  <a:noFill/>
                </a:ln>
                <a:solidFill>
                  <a:srgbClr val="BCBEC4"/>
                </a:solidFill>
                <a:effectLst/>
                <a:ea typeface="JetBrains Mono"/>
              </a:rPr>
              <a:t>FirstInterceptor - afterCompletion</a:t>
            </a:r>
            <a:endParaRPr kumimoji="0" lang="ko-KR" altLang="ko-KR" sz="1100" b="0" i="0" u="none" strike="noStrike" cap="none" normalizeH="0" baseline="0">
              <a:ln>
                <a:noFill/>
              </a:ln>
              <a:solidFill>
                <a:schemeClr val="tx1"/>
              </a:solidFill>
              <a:effectLst/>
            </a:endParaRPr>
          </a:p>
        </p:txBody>
      </p:sp>
      <p:sp>
        <p:nvSpPr>
          <p:cNvPr id="6" name="직사각형 5">
            <a:extLst>
              <a:ext uri="{FF2B5EF4-FFF2-40B4-BE49-F238E27FC236}">
                <a16:creationId xmlns:a16="http://schemas.microsoft.com/office/drawing/2014/main" id="{59CB8188-9718-A52B-4E3A-F612452CE8EB}"/>
              </a:ext>
            </a:extLst>
          </p:cNvPr>
          <p:cNvSpPr/>
          <p:nvPr/>
        </p:nvSpPr>
        <p:spPr>
          <a:xfrm>
            <a:off x="316064" y="4717096"/>
            <a:ext cx="854721" cy="276999"/>
          </a:xfrm>
          <a:prstGeom prst="rect">
            <a:avLst/>
          </a:prstGeom>
        </p:spPr>
        <p:txBody>
          <a:bodyPr wrap="none">
            <a:spAutoFit/>
          </a:bodyPr>
          <a:lstStyle/>
          <a:p>
            <a:r>
              <a:rPr lang="ko-KR" altLang="en-US" sz="1200">
                <a:latin typeface="+mn-ea"/>
              </a:rPr>
              <a:t>출력 결과</a:t>
            </a:r>
          </a:p>
        </p:txBody>
      </p:sp>
    </p:spTree>
    <p:extLst>
      <p:ext uri="{BB962C8B-B14F-4D97-AF65-F5344CB8AC3E}">
        <p14:creationId xmlns:p14="http://schemas.microsoft.com/office/powerpoint/2010/main" val="4161946277"/>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94529D-F72C-2FC4-A771-E11480D5B28F}"/>
            </a:ext>
          </a:extLst>
        </p:cNvPr>
        <p:cNvGrpSpPr/>
        <p:nvPr/>
      </p:nvGrpSpPr>
      <p:grpSpPr>
        <a:xfrm>
          <a:off x="0" y="0"/>
          <a:ext cx="0" cy="0"/>
          <a:chOff x="0" y="0"/>
          <a:chExt cx="0" cy="0"/>
        </a:xfrm>
      </p:grpSpPr>
      <p:sp>
        <p:nvSpPr>
          <p:cNvPr id="7" name="직사각형 6">
            <a:extLst>
              <a:ext uri="{FF2B5EF4-FFF2-40B4-BE49-F238E27FC236}">
                <a16:creationId xmlns:a16="http://schemas.microsoft.com/office/drawing/2014/main" id="{AA249579-0FBC-6D55-3389-8C42225A9ABD}"/>
              </a:ext>
            </a:extLst>
          </p:cNvPr>
          <p:cNvSpPr/>
          <p:nvPr/>
        </p:nvSpPr>
        <p:spPr>
          <a:xfrm>
            <a:off x="132583" y="226855"/>
            <a:ext cx="302679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다중 인터셉터 흐름 차단</a:t>
            </a:r>
          </a:p>
        </p:txBody>
      </p:sp>
      <p:sp>
        <p:nvSpPr>
          <p:cNvPr id="2" name="직사각형 1">
            <a:extLst>
              <a:ext uri="{FF2B5EF4-FFF2-40B4-BE49-F238E27FC236}">
                <a16:creationId xmlns:a16="http://schemas.microsoft.com/office/drawing/2014/main" id="{A923FFDC-AE3E-8052-C8BD-9977012A8ED0}"/>
              </a:ext>
            </a:extLst>
          </p:cNvPr>
          <p:cNvSpPr/>
          <p:nvPr/>
        </p:nvSpPr>
        <p:spPr>
          <a:xfrm>
            <a:off x="466459" y="621213"/>
            <a:ext cx="10963541" cy="610616"/>
          </a:xfrm>
          <a:prstGeom prst="rect">
            <a:avLst/>
          </a:prstGeom>
        </p:spPr>
        <p:txBody>
          <a:bodyPr wrap="square">
            <a:spAutoFit/>
          </a:bodyPr>
          <a:lstStyle/>
          <a:p>
            <a:pPr marL="228600" indent="-228600">
              <a:lnSpc>
                <a:spcPct val="150000"/>
              </a:lnSpc>
              <a:buFont typeface="Arial" panose="020B0604020202020204" pitchFamily="34" charset="0"/>
              <a:buChar char="•"/>
            </a:pPr>
            <a:r>
              <a:rPr lang="ko-KR" altLang="en-US" sz="1200">
                <a:latin typeface="+mn-ea"/>
              </a:rPr>
              <a:t>다중 인터셉터 실행 중 이전의 인터셉터 중 하나라도 </a:t>
            </a:r>
            <a:r>
              <a:rPr lang="en-US" altLang="ko-KR" sz="1200">
                <a:latin typeface="+mn-ea"/>
              </a:rPr>
              <a:t>preHandle </a:t>
            </a:r>
            <a:r>
              <a:rPr lang="ko-KR" altLang="en-US" sz="1200">
                <a:latin typeface="+mn-ea"/>
              </a:rPr>
              <a:t>에서 </a:t>
            </a:r>
            <a:r>
              <a:rPr lang="en-US" altLang="ko-KR" sz="1200">
                <a:latin typeface="+mn-ea"/>
              </a:rPr>
              <a:t>false</a:t>
            </a:r>
            <a:r>
              <a:rPr lang="ko-KR" altLang="en-US" sz="1200">
                <a:latin typeface="+mn-ea"/>
              </a:rPr>
              <a:t>를 반환하면 이후의 인터셉터와 핸들러는 실행되지 않고</a:t>
            </a:r>
            <a:r>
              <a:rPr lang="en-US" altLang="ko-KR" sz="1200">
                <a:latin typeface="+mn-ea"/>
              </a:rPr>
              <a:t> </a:t>
            </a:r>
            <a:r>
              <a:rPr lang="ko-KR" altLang="en-US" sz="1200"/>
              <a:t>요청 처리를 차단하며 </a:t>
            </a:r>
            <a:r>
              <a:rPr lang="ko-KR" altLang="en-US" sz="1200">
                <a:latin typeface="+mn-ea"/>
              </a:rPr>
              <a:t>사용자에게 적절한 응답을 반환할 수 있다</a:t>
            </a:r>
            <a:endParaRPr lang="en-US" altLang="ko-KR" sz="1200">
              <a:latin typeface="+mn-ea"/>
            </a:endParaRPr>
          </a:p>
        </p:txBody>
      </p:sp>
      <p:sp>
        <p:nvSpPr>
          <p:cNvPr id="8" name="모서리가 둥근 직사각형 38">
            <a:extLst>
              <a:ext uri="{FF2B5EF4-FFF2-40B4-BE49-F238E27FC236}">
                <a16:creationId xmlns:a16="http://schemas.microsoft.com/office/drawing/2014/main" id="{E2503737-124A-5ED7-E514-E4EDDB6938AF}"/>
              </a:ext>
            </a:extLst>
          </p:cNvPr>
          <p:cNvSpPr/>
          <p:nvPr/>
        </p:nvSpPr>
        <p:spPr>
          <a:xfrm>
            <a:off x="749843" y="1578083"/>
            <a:ext cx="2486010" cy="593598"/>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FirstHandlerInterceptor</a:t>
            </a:r>
          </a:p>
          <a:p>
            <a:pPr algn="ctr">
              <a:spcBef>
                <a:spcPts val="400"/>
              </a:spcBef>
            </a:pPr>
            <a:r>
              <a:rPr lang="en-US" altLang="ko-KR" sz="1200">
                <a:solidFill>
                  <a:srgbClr val="FFFF00"/>
                </a:solidFill>
              </a:rPr>
              <a:t>preHandle</a:t>
            </a:r>
          </a:p>
        </p:txBody>
      </p:sp>
      <p:cxnSp>
        <p:nvCxnSpPr>
          <p:cNvPr id="9" name="직선 화살표 연결선 8">
            <a:extLst>
              <a:ext uri="{FF2B5EF4-FFF2-40B4-BE49-F238E27FC236}">
                <a16:creationId xmlns:a16="http://schemas.microsoft.com/office/drawing/2014/main" id="{82A3072E-E295-D713-5D21-590137365E7A}"/>
              </a:ext>
            </a:extLst>
          </p:cNvPr>
          <p:cNvCxnSpPr>
            <a:cxnSpLocks/>
            <a:stCxn id="17" idx="2"/>
            <a:endCxn id="11" idx="0"/>
          </p:cNvCxnSpPr>
          <p:nvPr/>
        </p:nvCxnSpPr>
        <p:spPr>
          <a:xfrm>
            <a:off x="1992845" y="2989650"/>
            <a:ext cx="2" cy="71970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모서리가 둥근 직사각형 38">
            <a:extLst>
              <a:ext uri="{FF2B5EF4-FFF2-40B4-BE49-F238E27FC236}">
                <a16:creationId xmlns:a16="http://schemas.microsoft.com/office/drawing/2014/main" id="{5509A060-85AD-36FE-083C-57B72ECEBC49}"/>
              </a:ext>
            </a:extLst>
          </p:cNvPr>
          <p:cNvSpPr/>
          <p:nvPr/>
        </p:nvSpPr>
        <p:spPr>
          <a:xfrm>
            <a:off x="749841" y="3709356"/>
            <a:ext cx="2486012" cy="605664"/>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Controlle</a:t>
            </a:r>
            <a:r>
              <a:rPr lang="en-US" altLang="ko-KR" sz="1400">
                <a:solidFill>
                  <a:schemeClr val="tx1"/>
                </a:solidFill>
              </a:rPr>
              <a:t>r</a:t>
            </a:r>
          </a:p>
        </p:txBody>
      </p:sp>
      <p:sp>
        <p:nvSpPr>
          <p:cNvPr id="17" name="모서리가 둥근 직사각형 38">
            <a:extLst>
              <a:ext uri="{FF2B5EF4-FFF2-40B4-BE49-F238E27FC236}">
                <a16:creationId xmlns:a16="http://schemas.microsoft.com/office/drawing/2014/main" id="{A305C00E-B3EB-1EA7-7A62-C6F92C6B097D}"/>
              </a:ext>
            </a:extLst>
          </p:cNvPr>
          <p:cNvSpPr/>
          <p:nvPr/>
        </p:nvSpPr>
        <p:spPr>
          <a:xfrm>
            <a:off x="749840" y="2396052"/>
            <a:ext cx="2486010" cy="593598"/>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SecondHandlerInterceptor</a:t>
            </a:r>
          </a:p>
          <a:p>
            <a:pPr algn="ctr">
              <a:spcBef>
                <a:spcPts val="400"/>
              </a:spcBef>
            </a:pPr>
            <a:r>
              <a:rPr lang="en-US" altLang="ko-KR" sz="1200">
                <a:solidFill>
                  <a:srgbClr val="FFFF00"/>
                </a:solidFill>
              </a:rPr>
              <a:t>preHandle</a:t>
            </a:r>
          </a:p>
        </p:txBody>
      </p:sp>
      <p:sp>
        <p:nvSpPr>
          <p:cNvPr id="3" name="Rectangle 1">
            <a:extLst>
              <a:ext uri="{FF2B5EF4-FFF2-40B4-BE49-F238E27FC236}">
                <a16:creationId xmlns:a16="http://schemas.microsoft.com/office/drawing/2014/main" id="{5A1B10F2-63C2-F7DB-4947-6A3982C0C869}"/>
              </a:ext>
            </a:extLst>
          </p:cNvPr>
          <p:cNvSpPr>
            <a:spLocks noChangeArrowheads="1"/>
          </p:cNvSpPr>
          <p:nvPr/>
        </p:nvSpPr>
        <p:spPr bwMode="auto">
          <a:xfrm>
            <a:off x="3934329" y="1774330"/>
            <a:ext cx="7958875" cy="183704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@Override</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CF8E6D"/>
                </a:solidFill>
                <a:effectLst/>
                <a:ea typeface="JetBrains Mono"/>
              </a:rPr>
              <a:t>public boolean </a:t>
            </a:r>
            <a:r>
              <a:rPr kumimoji="0" lang="ko-KR" altLang="ko-KR" sz="1100" b="0" i="0" u="none" strike="noStrike" cap="none" normalizeH="0" baseline="0">
                <a:ln>
                  <a:noFill/>
                </a:ln>
                <a:solidFill>
                  <a:srgbClr val="56A8F5"/>
                </a:solidFill>
                <a:effectLst/>
                <a:ea typeface="JetBrains Mono"/>
              </a:rPr>
              <a:t>preHandle</a:t>
            </a:r>
            <a:r>
              <a:rPr kumimoji="0" lang="ko-KR" altLang="ko-KR" sz="1100" b="0" i="0" u="none" strike="noStrike" cap="none" normalizeH="0" baseline="0">
                <a:ln>
                  <a:noFill/>
                </a:ln>
                <a:solidFill>
                  <a:srgbClr val="BCBEC4"/>
                </a:solidFill>
                <a:effectLst/>
                <a:ea typeface="JetBrains Mono"/>
              </a:rPr>
              <a:t>(HttpServletRequest request, HttpServletResponse response, Object handler) </a:t>
            </a:r>
            <a:r>
              <a:rPr kumimoji="0" lang="ko-KR" altLang="ko-KR" sz="1100" b="0" i="0" u="none" strike="noStrike" cap="none" normalizeH="0" baseline="0">
                <a:ln>
                  <a:noFill/>
                </a:ln>
                <a:solidFill>
                  <a:srgbClr val="CF8E6D"/>
                </a:solidFill>
                <a:effectLst/>
                <a:ea typeface="JetBrains Mono"/>
              </a:rPr>
              <a:t>throws </a:t>
            </a:r>
            <a:r>
              <a:rPr kumimoji="0" lang="ko-KR" altLang="ko-KR" sz="1100" b="0" i="0" u="none" strike="noStrike" cap="none" normalizeH="0" baseline="0">
                <a:ln>
                  <a:noFill/>
                </a:ln>
                <a:solidFill>
                  <a:srgbClr val="BCBEC4"/>
                </a:solidFill>
                <a:effectLst/>
                <a:ea typeface="JetBrains Mono"/>
              </a:rPr>
              <a:t>Exception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System.</a:t>
            </a:r>
            <a:r>
              <a:rPr kumimoji="0" lang="ko-KR" altLang="ko-KR" sz="1100" b="0" i="1" u="none" strike="noStrike" cap="none" normalizeH="0" baseline="0">
                <a:ln>
                  <a:noFill/>
                </a:ln>
                <a:solidFill>
                  <a:srgbClr val="C77DBB"/>
                </a:solidFill>
                <a:effectLst/>
                <a:ea typeface="JetBrains Mono"/>
              </a:rPr>
              <a:t>out</a:t>
            </a:r>
            <a:r>
              <a:rPr kumimoji="0" lang="ko-KR" altLang="ko-KR" sz="1100" b="0" i="0" u="none" strike="noStrike" cap="none" normalizeH="0" baseline="0">
                <a:ln>
                  <a:noFill/>
                </a:ln>
                <a:solidFill>
                  <a:srgbClr val="BCBEC4"/>
                </a:solidFill>
                <a:effectLst/>
                <a:ea typeface="JetBrains Mono"/>
              </a:rPr>
              <a:t>.println(</a:t>
            </a:r>
            <a:r>
              <a:rPr kumimoji="0" lang="ko-KR" altLang="ko-KR" sz="1100" b="0" i="0" u="none" strike="noStrike" cap="none" normalizeH="0" baseline="0">
                <a:ln>
                  <a:noFill/>
                </a:ln>
                <a:solidFill>
                  <a:srgbClr val="6AAB73"/>
                </a:solidFill>
                <a:effectLst/>
                <a:ea typeface="JetBrains Mono"/>
              </a:rPr>
              <a:t>"[SecondInterceptor] preHandle - Request Blocked"</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response.setStatus(HttpServletResponse.SC_FORBIDDEN);</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response.getWriter().write(</a:t>
            </a:r>
            <a:r>
              <a:rPr kumimoji="0" lang="ko-KR" altLang="ko-KR" sz="1100" b="0" i="0" u="none" strike="noStrike" cap="none" normalizeH="0" baseline="0">
                <a:ln>
                  <a:noFill/>
                </a:ln>
                <a:solidFill>
                  <a:srgbClr val="6AAB73"/>
                </a:solidFill>
                <a:effectLst/>
                <a:ea typeface="JetBrains Mono"/>
              </a:rPr>
              <a:t>"Access Denied"</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false</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요청 중단</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cxnSp>
        <p:nvCxnSpPr>
          <p:cNvPr id="6" name="직선 화살표 연결선 5">
            <a:extLst>
              <a:ext uri="{FF2B5EF4-FFF2-40B4-BE49-F238E27FC236}">
                <a16:creationId xmlns:a16="http://schemas.microsoft.com/office/drawing/2014/main" id="{90F20DAE-C00F-9541-C78C-0C4CABB7D5EB}"/>
              </a:ext>
            </a:extLst>
          </p:cNvPr>
          <p:cNvCxnSpPr>
            <a:stCxn id="17" idx="3"/>
            <a:endCxn id="3" idx="1"/>
          </p:cNvCxnSpPr>
          <p:nvPr/>
        </p:nvCxnSpPr>
        <p:spPr>
          <a:xfrm>
            <a:off x="3235850" y="2692851"/>
            <a:ext cx="69847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곱하기 기호 9">
            <a:extLst>
              <a:ext uri="{FF2B5EF4-FFF2-40B4-BE49-F238E27FC236}">
                <a16:creationId xmlns:a16="http://schemas.microsoft.com/office/drawing/2014/main" id="{4545CE37-C8EC-BA11-B027-57737D09F400}"/>
              </a:ext>
            </a:extLst>
          </p:cNvPr>
          <p:cNvSpPr/>
          <p:nvPr/>
        </p:nvSpPr>
        <p:spPr>
          <a:xfrm>
            <a:off x="1784342" y="3098982"/>
            <a:ext cx="427118" cy="452640"/>
          </a:xfrm>
          <a:prstGeom prst="mathMultiply">
            <a:avLst>
              <a:gd name="adj1" fmla="val 15069"/>
            </a:avLst>
          </a:prstGeom>
          <a:solidFill>
            <a:srgbClr val="FF0000"/>
          </a:solidFill>
        </p:spPr>
        <p:style>
          <a:lnRef idx="0">
            <a:schemeClr val="dk1"/>
          </a:lnRef>
          <a:fillRef idx="3">
            <a:schemeClr val="dk1"/>
          </a:fillRef>
          <a:effectRef idx="3">
            <a:schemeClr val="dk1"/>
          </a:effectRef>
          <a:fontRef idx="minor">
            <a:schemeClr val="lt1"/>
          </a:fontRef>
        </p:style>
        <p:txBody>
          <a:bodyPr rtlCol="0" anchor="ctr"/>
          <a:lstStyle/>
          <a:p>
            <a:pPr algn="ctr"/>
            <a:endParaRPr lang="ko-KR" altLang="en-US"/>
          </a:p>
        </p:txBody>
      </p:sp>
      <p:cxnSp>
        <p:nvCxnSpPr>
          <p:cNvPr id="15" name="직선 화살표 연결선 14">
            <a:extLst>
              <a:ext uri="{FF2B5EF4-FFF2-40B4-BE49-F238E27FC236}">
                <a16:creationId xmlns:a16="http://schemas.microsoft.com/office/drawing/2014/main" id="{84F2BC30-EB2A-964F-9EFF-1C007622062A}"/>
              </a:ext>
            </a:extLst>
          </p:cNvPr>
          <p:cNvCxnSpPr>
            <a:cxnSpLocks/>
            <a:stCxn id="8" idx="2"/>
            <a:endCxn id="17" idx="0"/>
          </p:cNvCxnSpPr>
          <p:nvPr/>
        </p:nvCxnSpPr>
        <p:spPr>
          <a:xfrm flipH="1">
            <a:off x="1992845" y="2171681"/>
            <a:ext cx="3" cy="22437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직사각형 24">
            <a:extLst>
              <a:ext uri="{FF2B5EF4-FFF2-40B4-BE49-F238E27FC236}">
                <a16:creationId xmlns:a16="http://schemas.microsoft.com/office/drawing/2014/main" id="{0F5AEEEB-AB9F-AEC9-D55C-F886574911C7}"/>
              </a:ext>
            </a:extLst>
          </p:cNvPr>
          <p:cNvSpPr/>
          <p:nvPr/>
        </p:nvSpPr>
        <p:spPr>
          <a:xfrm>
            <a:off x="132583" y="4962192"/>
            <a:ext cx="147829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체크 사항</a:t>
            </a:r>
          </a:p>
        </p:txBody>
      </p:sp>
      <p:sp>
        <p:nvSpPr>
          <p:cNvPr id="26" name="직사각형 25">
            <a:extLst>
              <a:ext uri="{FF2B5EF4-FFF2-40B4-BE49-F238E27FC236}">
                <a16:creationId xmlns:a16="http://schemas.microsoft.com/office/drawing/2014/main" id="{60360B4F-EF17-8ADC-B867-4B84C0CF1F73}"/>
              </a:ext>
            </a:extLst>
          </p:cNvPr>
          <p:cNvSpPr/>
          <p:nvPr/>
        </p:nvSpPr>
        <p:spPr>
          <a:xfrm>
            <a:off x="466459" y="5328559"/>
            <a:ext cx="11294410" cy="610616"/>
          </a:xfrm>
          <a:prstGeom prst="rect">
            <a:avLst/>
          </a:prstGeom>
        </p:spPr>
        <p:txBody>
          <a:bodyPr wrap="square">
            <a:spAutoFit/>
          </a:bodyPr>
          <a:lstStyle/>
          <a:p>
            <a:pPr marL="228600" indent="-228600">
              <a:lnSpc>
                <a:spcPct val="150000"/>
              </a:lnSpc>
              <a:buFont typeface="Arial" panose="020B0604020202020204" pitchFamily="34" charset="0"/>
              <a:buChar char="•"/>
            </a:pPr>
            <a:r>
              <a:rPr lang="ko-KR" altLang="en-US" sz="1200">
                <a:latin typeface="+mn-ea"/>
              </a:rPr>
              <a:t>인터셉터는 보안 계층으로 사용하기에는 적합하지 않을 수 있다</a:t>
            </a:r>
            <a:r>
              <a:rPr lang="en-US" altLang="ko-KR" sz="1200">
                <a:latin typeface="+mn-ea"/>
              </a:rPr>
              <a:t>. </a:t>
            </a:r>
            <a:r>
              <a:rPr lang="ko-KR" altLang="en-US" sz="1200">
                <a:latin typeface="+mn-ea"/>
              </a:rPr>
              <a:t>왜냐하면 어노테이션 기반 컨트롤러 경로 매칭과의 불일치 가능성이 있기 때문에</a:t>
            </a:r>
            <a:r>
              <a:rPr lang="en-US" altLang="ko-KR" sz="1200">
                <a:latin typeface="+mn-ea"/>
              </a:rPr>
              <a:t> </a:t>
            </a:r>
            <a:r>
              <a:rPr lang="ko-KR" altLang="en-US" sz="1200">
                <a:latin typeface="+mn-ea"/>
              </a:rPr>
              <a:t>보안 작업은 </a:t>
            </a:r>
            <a:r>
              <a:rPr lang="en-US" altLang="ko-KR" sz="1200">
                <a:latin typeface="+mn-ea"/>
              </a:rPr>
              <a:t>Spring Security </a:t>
            </a:r>
            <a:r>
              <a:rPr lang="ko-KR" altLang="en-US" sz="1200">
                <a:latin typeface="+mn-ea"/>
              </a:rPr>
              <a:t>또는 서블릿 필터를 사용하는 것이 권장된다</a:t>
            </a:r>
            <a:endParaRPr lang="en-US" altLang="ko-KR" sz="1200">
              <a:latin typeface="+mn-ea"/>
            </a:endParaRPr>
          </a:p>
        </p:txBody>
      </p:sp>
    </p:spTree>
    <p:extLst>
      <p:ext uri="{BB962C8B-B14F-4D97-AF65-F5344CB8AC3E}">
        <p14:creationId xmlns:p14="http://schemas.microsoft.com/office/powerpoint/2010/main" val="3654126290"/>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3404F1-F900-A6A3-F07E-70109AEC4F6C}"/>
            </a:ext>
          </a:extLst>
        </p:cNvPr>
        <p:cNvGrpSpPr/>
        <p:nvPr/>
      </p:nvGrpSpPr>
      <p:grpSpPr>
        <a:xfrm>
          <a:off x="0" y="0"/>
          <a:ext cx="0" cy="0"/>
          <a:chOff x="0" y="0"/>
          <a:chExt cx="0" cy="0"/>
        </a:xfrm>
      </p:grpSpPr>
      <p:sp>
        <p:nvSpPr>
          <p:cNvPr id="3" name="모서리가 둥근 직사각형 38">
            <a:extLst>
              <a:ext uri="{FF2B5EF4-FFF2-40B4-BE49-F238E27FC236}">
                <a16:creationId xmlns:a16="http://schemas.microsoft.com/office/drawing/2014/main" id="{70A51AF9-6621-8424-0340-C84086496D70}"/>
              </a:ext>
            </a:extLst>
          </p:cNvPr>
          <p:cNvSpPr/>
          <p:nvPr/>
        </p:nvSpPr>
        <p:spPr>
          <a:xfrm>
            <a:off x="1379277" y="1157377"/>
            <a:ext cx="1872674"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DispatcherServlet</a:t>
            </a:r>
            <a:endParaRPr lang="ko-KR" altLang="en-US" sz="1400">
              <a:solidFill>
                <a:schemeClr val="tx1"/>
              </a:solidFill>
              <a:ea typeface="나눔바른고딕" panose="020B0603020101020101"/>
            </a:endParaRPr>
          </a:p>
        </p:txBody>
      </p:sp>
      <p:sp>
        <p:nvSpPr>
          <p:cNvPr id="6" name="모서리가 둥근 직사각형 38">
            <a:extLst>
              <a:ext uri="{FF2B5EF4-FFF2-40B4-BE49-F238E27FC236}">
                <a16:creationId xmlns:a16="http://schemas.microsoft.com/office/drawing/2014/main" id="{D69935A1-6F6A-73D5-AD4D-4A4072DA9998}"/>
              </a:ext>
            </a:extLst>
          </p:cNvPr>
          <p:cNvSpPr/>
          <p:nvPr/>
        </p:nvSpPr>
        <p:spPr>
          <a:xfrm>
            <a:off x="4316612" y="3701848"/>
            <a:ext cx="2264343"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HandlerAdapter</a:t>
            </a:r>
          </a:p>
        </p:txBody>
      </p:sp>
      <p:sp>
        <p:nvSpPr>
          <p:cNvPr id="7" name="모서리가 둥근 직사각형 38">
            <a:extLst>
              <a:ext uri="{FF2B5EF4-FFF2-40B4-BE49-F238E27FC236}">
                <a16:creationId xmlns:a16="http://schemas.microsoft.com/office/drawing/2014/main" id="{AABE122A-0F41-6ABA-BF91-B06CAD8CD7DC}"/>
              </a:ext>
            </a:extLst>
          </p:cNvPr>
          <p:cNvSpPr/>
          <p:nvPr/>
        </p:nvSpPr>
        <p:spPr>
          <a:xfrm>
            <a:off x="7560903" y="5237083"/>
            <a:ext cx="2034561" cy="493513"/>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HandlerInterceptor2</a:t>
            </a:r>
            <a:endParaRPr lang="en-US" altLang="ko-KR" sz="1400">
              <a:solidFill>
                <a:schemeClr val="bg1"/>
              </a:solidFill>
              <a:effectLst/>
            </a:endParaRPr>
          </a:p>
        </p:txBody>
      </p:sp>
      <p:sp>
        <p:nvSpPr>
          <p:cNvPr id="169" name="TextBox 168">
            <a:extLst>
              <a:ext uri="{FF2B5EF4-FFF2-40B4-BE49-F238E27FC236}">
                <a16:creationId xmlns:a16="http://schemas.microsoft.com/office/drawing/2014/main" id="{A48F4C9C-E62C-E087-3D3D-0F9286A346EF}"/>
              </a:ext>
            </a:extLst>
          </p:cNvPr>
          <p:cNvSpPr txBox="1"/>
          <p:nvPr/>
        </p:nvSpPr>
        <p:spPr>
          <a:xfrm>
            <a:off x="9722540" y="5475539"/>
            <a:ext cx="1780939" cy="261610"/>
          </a:xfrm>
          <a:prstGeom prst="rect">
            <a:avLst/>
          </a:prstGeom>
          <a:noFill/>
        </p:spPr>
        <p:txBody>
          <a:bodyPr wrap="square">
            <a:spAutoFit/>
          </a:bodyPr>
          <a:lstStyle/>
          <a:p>
            <a:r>
              <a:rPr lang="ko-KR" altLang="en-US" sz="1100"/>
              <a:t>후 처리 인터셉터 호출</a:t>
            </a:r>
          </a:p>
        </p:txBody>
      </p:sp>
      <p:sp>
        <p:nvSpPr>
          <p:cNvPr id="4" name="직사각형 3">
            <a:extLst>
              <a:ext uri="{FF2B5EF4-FFF2-40B4-BE49-F238E27FC236}">
                <a16:creationId xmlns:a16="http://schemas.microsoft.com/office/drawing/2014/main" id="{09BE522D-40BB-3B76-B4C6-14F9F01BFB44}"/>
              </a:ext>
            </a:extLst>
          </p:cNvPr>
          <p:cNvSpPr/>
          <p:nvPr/>
        </p:nvSpPr>
        <p:spPr>
          <a:xfrm>
            <a:off x="200199" y="187733"/>
            <a:ext cx="2428870" cy="461665"/>
          </a:xfrm>
          <a:prstGeom prst="rect">
            <a:avLst/>
          </a:prstGeom>
        </p:spPr>
        <p:txBody>
          <a:bodyPr wrap="none">
            <a:spAutoFit/>
          </a:bodyPr>
          <a:lstStyle/>
          <a:p>
            <a:pPr marL="285750" indent="-285750">
              <a:buFont typeface="Wingdings" panose="05000000000000000000" pitchFamily="2" charset="2"/>
              <a:buChar char="ü"/>
            </a:pPr>
            <a:r>
              <a:rPr lang="ko-KR" altLang="en-US" sz="2400" b="1">
                <a:solidFill>
                  <a:schemeClr val="accent1">
                    <a:lumMod val="75000"/>
                  </a:schemeClr>
                </a:solidFill>
              </a:rPr>
              <a:t>인터셉터 </a:t>
            </a:r>
            <a:r>
              <a:rPr lang="ko-KR" altLang="en-US" sz="2400" b="1">
                <a:solidFill>
                  <a:schemeClr val="accent1">
                    <a:lumMod val="75000"/>
                  </a:schemeClr>
                </a:solidFill>
                <a:latin typeface="+mn-ea"/>
              </a:rPr>
              <a:t>체인</a:t>
            </a:r>
          </a:p>
        </p:txBody>
      </p:sp>
      <p:sp>
        <p:nvSpPr>
          <p:cNvPr id="35" name="모서리가 둥근 직사각형 38">
            <a:extLst>
              <a:ext uri="{FF2B5EF4-FFF2-40B4-BE49-F238E27FC236}">
                <a16:creationId xmlns:a16="http://schemas.microsoft.com/office/drawing/2014/main" id="{D94B5B45-9AA6-EB88-BE00-5C421840CB73}"/>
              </a:ext>
            </a:extLst>
          </p:cNvPr>
          <p:cNvSpPr/>
          <p:nvPr/>
        </p:nvSpPr>
        <p:spPr>
          <a:xfrm>
            <a:off x="7560906" y="2069257"/>
            <a:ext cx="2034560" cy="488664"/>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HandlerInterceptor1</a:t>
            </a:r>
          </a:p>
        </p:txBody>
      </p:sp>
      <p:sp>
        <p:nvSpPr>
          <p:cNvPr id="54" name="모서리가 둥근 직사각형 38">
            <a:extLst>
              <a:ext uri="{FF2B5EF4-FFF2-40B4-BE49-F238E27FC236}">
                <a16:creationId xmlns:a16="http://schemas.microsoft.com/office/drawing/2014/main" id="{C48CD3EF-5E28-7D2A-EC1C-0ADF9EF4BD39}"/>
              </a:ext>
            </a:extLst>
          </p:cNvPr>
          <p:cNvSpPr/>
          <p:nvPr/>
        </p:nvSpPr>
        <p:spPr>
          <a:xfrm>
            <a:off x="4316611" y="4421119"/>
            <a:ext cx="2264343"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Controlle</a:t>
            </a:r>
            <a:r>
              <a:rPr lang="en-US" altLang="ko-KR" sz="1400">
                <a:solidFill>
                  <a:schemeClr val="tx1"/>
                </a:solidFill>
              </a:rPr>
              <a:t>r</a:t>
            </a:r>
          </a:p>
        </p:txBody>
      </p:sp>
      <p:cxnSp>
        <p:nvCxnSpPr>
          <p:cNvPr id="56" name="직선 화살표 연결선 55">
            <a:extLst>
              <a:ext uri="{FF2B5EF4-FFF2-40B4-BE49-F238E27FC236}">
                <a16:creationId xmlns:a16="http://schemas.microsoft.com/office/drawing/2014/main" id="{BBAFE785-88DE-8743-09D8-74EC9E4A5542}"/>
              </a:ext>
            </a:extLst>
          </p:cNvPr>
          <p:cNvCxnSpPr>
            <a:cxnSpLocks/>
            <a:stCxn id="6" idx="2"/>
            <a:endCxn id="54" idx="0"/>
          </p:cNvCxnSpPr>
          <p:nvPr/>
        </p:nvCxnSpPr>
        <p:spPr>
          <a:xfrm flipH="1">
            <a:off x="5448783" y="4195360"/>
            <a:ext cx="1" cy="22575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A54CF4A6-B24C-32BE-2AA5-FBFE6DC4DA61}"/>
              </a:ext>
            </a:extLst>
          </p:cNvPr>
          <p:cNvSpPr txBox="1"/>
          <p:nvPr/>
        </p:nvSpPr>
        <p:spPr>
          <a:xfrm>
            <a:off x="9679204" y="2557921"/>
            <a:ext cx="1709872" cy="261610"/>
          </a:xfrm>
          <a:prstGeom prst="rect">
            <a:avLst/>
          </a:prstGeom>
          <a:noFill/>
        </p:spPr>
        <p:txBody>
          <a:bodyPr wrap="square">
            <a:spAutoFit/>
          </a:bodyPr>
          <a:lstStyle/>
          <a:p>
            <a:r>
              <a:rPr lang="ko-KR" altLang="en-US" sz="1100"/>
              <a:t>전 처리 인터셉터 호출</a:t>
            </a:r>
          </a:p>
        </p:txBody>
      </p:sp>
      <p:sp>
        <p:nvSpPr>
          <p:cNvPr id="79" name="모서리가 둥근 직사각형 38">
            <a:extLst>
              <a:ext uri="{FF2B5EF4-FFF2-40B4-BE49-F238E27FC236}">
                <a16:creationId xmlns:a16="http://schemas.microsoft.com/office/drawing/2014/main" id="{F956E6EC-D5C6-0E99-6B16-D71A1C6E58C7}"/>
              </a:ext>
            </a:extLst>
          </p:cNvPr>
          <p:cNvSpPr/>
          <p:nvPr/>
        </p:nvSpPr>
        <p:spPr>
          <a:xfrm>
            <a:off x="4217810" y="1157377"/>
            <a:ext cx="2486012"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HandlerMapping</a:t>
            </a:r>
          </a:p>
        </p:txBody>
      </p:sp>
      <p:cxnSp>
        <p:nvCxnSpPr>
          <p:cNvPr id="81" name="직선 화살표 연결선 80">
            <a:extLst>
              <a:ext uri="{FF2B5EF4-FFF2-40B4-BE49-F238E27FC236}">
                <a16:creationId xmlns:a16="http://schemas.microsoft.com/office/drawing/2014/main" id="{F0AE98F9-20C4-99DA-8D17-49D8697588C4}"/>
              </a:ext>
            </a:extLst>
          </p:cNvPr>
          <p:cNvCxnSpPr>
            <a:cxnSpLocks/>
            <a:stCxn id="3" idx="3"/>
            <a:endCxn id="79" idx="1"/>
          </p:cNvCxnSpPr>
          <p:nvPr/>
        </p:nvCxnSpPr>
        <p:spPr>
          <a:xfrm>
            <a:off x="3251951" y="1404133"/>
            <a:ext cx="96585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직선 화살표 연결선 91">
            <a:extLst>
              <a:ext uri="{FF2B5EF4-FFF2-40B4-BE49-F238E27FC236}">
                <a16:creationId xmlns:a16="http://schemas.microsoft.com/office/drawing/2014/main" id="{3DFDD298-A2DC-8704-6A1A-984A50E29E9A}"/>
              </a:ext>
            </a:extLst>
          </p:cNvPr>
          <p:cNvCxnSpPr>
            <a:cxnSpLocks/>
            <a:stCxn id="79" idx="2"/>
            <a:endCxn id="5" idx="0"/>
          </p:cNvCxnSpPr>
          <p:nvPr/>
        </p:nvCxnSpPr>
        <p:spPr>
          <a:xfrm>
            <a:off x="5460816" y="1650889"/>
            <a:ext cx="0" cy="35154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모서리가 둥근 직사각형 38">
            <a:extLst>
              <a:ext uri="{FF2B5EF4-FFF2-40B4-BE49-F238E27FC236}">
                <a16:creationId xmlns:a16="http://schemas.microsoft.com/office/drawing/2014/main" id="{99E3F6A9-6CD9-11EB-C846-6001C300CEB8}"/>
              </a:ext>
            </a:extLst>
          </p:cNvPr>
          <p:cNvSpPr/>
          <p:nvPr/>
        </p:nvSpPr>
        <p:spPr>
          <a:xfrm>
            <a:off x="4340676" y="2002434"/>
            <a:ext cx="2240280" cy="1503018"/>
          </a:xfrm>
          <a:prstGeom prst="roundRect">
            <a:avLst>
              <a:gd name="adj" fmla="val 7310"/>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HandlerExecutionChain</a:t>
            </a: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p:txBody>
      </p:sp>
      <p:sp>
        <p:nvSpPr>
          <p:cNvPr id="8" name="모서리가 둥근 직사각형 38">
            <a:extLst>
              <a:ext uri="{FF2B5EF4-FFF2-40B4-BE49-F238E27FC236}">
                <a16:creationId xmlns:a16="http://schemas.microsoft.com/office/drawing/2014/main" id="{BE7E09B9-BC5D-A72B-E0FD-1017CA4351ED}"/>
              </a:ext>
            </a:extLst>
          </p:cNvPr>
          <p:cNvSpPr/>
          <p:nvPr/>
        </p:nvSpPr>
        <p:spPr>
          <a:xfrm>
            <a:off x="4511524" y="2967097"/>
            <a:ext cx="1874515" cy="39764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Handler</a:t>
            </a:r>
          </a:p>
        </p:txBody>
      </p:sp>
      <p:sp>
        <p:nvSpPr>
          <p:cNvPr id="10" name="모서리가 둥근 직사각형 38">
            <a:extLst>
              <a:ext uri="{FF2B5EF4-FFF2-40B4-BE49-F238E27FC236}">
                <a16:creationId xmlns:a16="http://schemas.microsoft.com/office/drawing/2014/main" id="{7C3D9AA4-D49A-32A7-E35A-1E50772A3402}"/>
              </a:ext>
            </a:extLst>
          </p:cNvPr>
          <p:cNvSpPr/>
          <p:nvPr/>
        </p:nvSpPr>
        <p:spPr>
          <a:xfrm>
            <a:off x="4516710" y="2473585"/>
            <a:ext cx="1874515" cy="397642"/>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latin typeface="+mj-lt"/>
                <a:ea typeface="나눔바른고딕" panose="020B0603020101020101"/>
              </a:rPr>
              <a:t>HandlerInterceptors</a:t>
            </a:r>
          </a:p>
        </p:txBody>
      </p:sp>
      <p:cxnSp>
        <p:nvCxnSpPr>
          <p:cNvPr id="40" name="직선 화살표 연결선 39">
            <a:extLst>
              <a:ext uri="{FF2B5EF4-FFF2-40B4-BE49-F238E27FC236}">
                <a16:creationId xmlns:a16="http://schemas.microsoft.com/office/drawing/2014/main" id="{E45D56B5-9CB5-3806-F039-2EFBE6465A0F}"/>
              </a:ext>
            </a:extLst>
          </p:cNvPr>
          <p:cNvCxnSpPr>
            <a:cxnSpLocks/>
            <a:stCxn id="8" idx="2"/>
            <a:endCxn id="6" idx="0"/>
          </p:cNvCxnSpPr>
          <p:nvPr/>
        </p:nvCxnSpPr>
        <p:spPr>
          <a:xfrm>
            <a:off x="5448782" y="3364739"/>
            <a:ext cx="2" cy="33710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모서리가 둥근 직사각형 38">
            <a:extLst>
              <a:ext uri="{FF2B5EF4-FFF2-40B4-BE49-F238E27FC236}">
                <a16:creationId xmlns:a16="http://schemas.microsoft.com/office/drawing/2014/main" id="{BEE6DF84-ACEE-7930-0202-411D09187F52}"/>
              </a:ext>
            </a:extLst>
          </p:cNvPr>
          <p:cNvSpPr/>
          <p:nvPr/>
        </p:nvSpPr>
        <p:spPr>
          <a:xfrm>
            <a:off x="7560904" y="2776544"/>
            <a:ext cx="2034560" cy="488664"/>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HandlerInterceptor2</a:t>
            </a:r>
          </a:p>
        </p:txBody>
      </p:sp>
      <p:sp>
        <p:nvSpPr>
          <p:cNvPr id="78" name="모서리가 둥근 직사각형 38">
            <a:extLst>
              <a:ext uri="{FF2B5EF4-FFF2-40B4-BE49-F238E27FC236}">
                <a16:creationId xmlns:a16="http://schemas.microsoft.com/office/drawing/2014/main" id="{EB541F3C-0BE6-A49B-8402-8C0C7DF97E6F}"/>
              </a:ext>
            </a:extLst>
          </p:cNvPr>
          <p:cNvSpPr/>
          <p:nvPr/>
        </p:nvSpPr>
        <p:spPr>
          <a:xfrm>
            <a:off x="7560903" y="5928899"/>
            <a:ext cx="2034561" cy="493513"/>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HandlerInterceptor1</a:t>
            </a:r>
            <a:endParaRPr lang="en-US" altLang="ko-KR" sz="1400">
              <a:solidFill>
                <a:schemeClr val="bg1"/>
              </a:solidFill>
              <a:effectLst/>
            </a:endParaRPr>
          </a:p>
        </p:txBody>
      </p:sp>
      <p:cxnSp>
        <p:nvCxnSpPr>
          <p:cNvPr id="82" name="연결선: 꺾임 81">
            <a:extLst>
              <a:ext uri="{FF2B5EF4-FFF2-40B4-BE49-F238E27FC236}">
                <a16:creationId xmlns:a16="http://schemas.microsoft.com/office/drawing/2014/main" id="{B42F91D2-4225-A9DF-5041-C5481F1651E4}"/>
              </a:ext>
            </a:extLst>
          </p:cNvPr>
          <p:cNvCxnSpPr>
            <a:stCxn id="10" idx="3"/>
            <a:endCxn id="35" idx="1"/>
          </p:cNvCxnSpPr>
          <p:nvPr/>
        </p:nvCxnSpPr>
        <p:spPr>
          <a:xfrm flipV="1">
            <a:off x="6391225" y="2313589"/>
            <a:ext cx="1169681" cy="358817"/>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4" name="연결선: 꺾임 83">
            <a:extLst>
              <a:ext uri="{FF2B5EF4-FFF2-40B4-BE49-F238E27FC236}">
                <a16:creationId xmlns:a16="http://schemas.microsoft.com/office/drawing/2014/main" id="{691A0EDC-67B3-A6DF-DCCA-A3B59E37A7DD}"/>
              </a:ext>
            </a:extLst>
          </p:cNvPr>
          <p:cNvCxnSpPr>
            <a:stCxn id="10" idx="3"/>
            <a:endCxn id="50" idx="1"/>
          </p:cNvCxnSpPr>
          <p:nvPr/>
        </p:nvCxnSpPr>
        <p:spPr>
          <a:xfrm>
            <a:off x="6391225" y="2672406"/>
            <a:ext cx="1169679" cy="348470"/>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3" name="모서리가 둥근 직사각형 38">
            <a:extLst>
              <a:ext uri="{FF2B5EF4-FFF2-40B4-BE49-F238E27FC236}">
                <a16:creationId xmlns:a16="http://schemas.microsoft.com/office/drawing/2014/main" id="{7C84CF09-0853-6C9B-D4C5-FE3890030E08}"/>
              </a:ext>
            </a:extLst>
          </p:cNvPr>
          <p:cNvSpPr/>
          <p:nvPr/>
        </p:nvSpPr>
        <p:spPr>
          <a:xfrm>
            <a:off x="4328644" y="5140912"/>
            <a:ext cx="2240280" cy="1503018"/>
          </a:xfrm>
          <a:prstGeom prst="roundRect">
            <a:avLst>
              <a:gd name="adj" fmla="val 7310"/>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HandlerExecutionChain</a:t>
            </a: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p:txBody>
      </p:sp>
      <p:sp>
        <p:nvSpPr>
          <p:cNvPr id="94" name="모서리가 둥근 직사각형 38">
            <a:extLst>
              <a:ext uri="{FF2B5EF4-FFF2-40B4-BE49-F238E27FC236}">
                <a16:creationId xmlns:a16="http://schemas.microsoft.com/office/drawing/2014/main" id="{5502A01B-0F74-F174-C027-AD5732960C9E}"/>
              </a:ext>
            </a:extLst>
          </p:cNvPr>
          <p:cNvSpPr/>
          <p:nvPr/>
        </p:nvSpPr>
        <p:spPr>
          <a:xfrm>
            <a:off x="4491488" y="6106385"/>
            <a:ext cx="1843255" cy="39764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Handler</a:t>
            </a:r>
          </a:p>
        </p:txBody>
      </p:sp>
      <p:sp>
        <p:nvSpPr>
          <p:cNvPr id="95" name="모서리가 둥근 직사각형 38">
            <a:extLst>
              <a:ext uri="{FF2B5EF4-FFF2-40B4-BE49-F238E27FC236}">
                <a16:creationId xmlns:a16="http://schemas.microsoft.com/office/drawing/2014/main" id="{A484A11B-354F-AEE4-42B0-CB67B4EA05C9}"/>
              </a:ext>
            </a:extLst>
          </p:cNvPr>
          <p:cNvSpPr/>
          <p:nvPr/>
        </p:nvSpPr>
        <p:spPr>
          <a:xfrm>
            <a:off x="4492646" y="5612063"/>
            <a:ext cx="1874515" cy="397642"/>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latin typeface="+mj-lt"/>
                <a:ea typeface="나눔바른고딕" panose="020B0603020101020101"/>
              </a:rPr>
              <a:t>HandlerInterceptors</a:t>
            </a:r>
          </a:p>
        </p:txBody>
      </p:sp>
      <p:cxnSp>
        <p:nvCxnSpPr>
          <p:cNvPr id="97" name="직선 화살표 연결선 96">
            <a:extLst>
              <a:ext uri="{FF2B5EF4-FFF2-40B4-BE49-F238E27FC236}">
                <a16:creationId xmlns:a16="http://schemas.microsoft.com/office/drawing/2014/main" id="{C99E2508-F4E3-D80C-A1B3-537D527649A5}"/>
              </a:ext>
            </a:extLst>
          </p:cNvPr>
          <p:cNvCxnSpPr>
            <a:cxnSpLocks/>
            <a:stCxn id="54" idx="2"/>
            <a:endCxn id="93" idx="0"/>
          </p:cNvCxnSpPr>
          <p:nvPr/>
        </p:nvCxnSpPr>
        <p:spPr>
          <a:xfrm>
            <a:off x="5448783" y="4914631"/>
            <a:ext cx="1" cy="22628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연결선: 꺾임 100">
            <a:extLst>
              <a:ext uri="{FF2B5EF4-FFF2-40B4-BE49-F238E27FC236}">
                <a16:creationId xmlns:a16="http://schemas.microsoft.com/office/drawing/2014/main" id="{F3F1A26D-1774-0C9C-C76F-5DFAD83BEB18}"/>
              </a:ext>
            </a:extLst>
          </p:cNvPr>
          <p:cNvCxnSpPr>
            <a:stCxn id="95" idx="3"/>
            <a:endCxn id="7" idx="1"/>
          </p:cNvCxnSpPr>
          <p:nvPr/>
        </p:nvCxnSpPr>
        <p:spPr>
          <a:xfrm flipV="1">
            <a:off x="6367161" y="5483840"/>
            <a:ext cx="1193742" cy="327044"/>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연결선: 꺾임 102">
            <a:extLst>
              <a:ext uri="{FF2B5EF4-FFF2-40B4-BE49-F238E27FC236}">
                <a16:creationId xmlns:a16="http://schemas.microsoft.com/office/drawing/2014/main" id="{BB12BAE0-11CE-84D1-546B-7E050E2F0C95}"/>
              </a:ext>
            </a:extLst>
          </p:cNvPr>
          <p:cNvCxnSpPr>
            <a:stCxn id="95" idx="3"/>
            <a:endCxn id="78" idx="1"/>
          </p:cNvCxnSpPr>
          <p:nvPr/>
        </p:nvCxnSpPr>
        <p:spPr>
          <a:xfrm>
            <a:off x="6367161" y="5810884"/>
            <a:ext cx="1193742" cy="364772"/>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8" name="TextBox 117">
            <a:extLst>
              <a:ext uri="{FF2B5EF4-FFF2-40B4-BE49-F238E27FC236}">
                <a16:creationId xmlns:a16="http://schemas.microsoft.com/office/drawing/2014/main" id="{6390EBD1-434B-DD45-77AC-5680623F08FB}"/>
              </a:ext>
            </a:extLst>
          </p:cNvPr>
          <p:cNvSpPr txBox="1"/>
          <p:nvPr/>
        </p:nvSpPr>
        <p:spPr>
          <a:xfrm>
            <a:off x="5429903" y="1678988"/>
            <a:ext cx="997449" cy="261610"/>
          </a:xfrm>
          <a:prstGeom prst="rect">
            <a:avLst/>
          </a:prstGeom>
          <a:noFill/>
        </p:spPr>
        <p:txBody>
          <a:bodyPr wrap="square">
            <a:spAutoFit/>
          </a:bodyPr>
          <a:lstStyle/>
          <a:p>
            <a:r>
              <a:rPr lang="en-US" altLang="ko-KR" sz="1100">
                <a:latin typeface="나눔고딕" panose="020D0604000000000000" pitchFamily="50" charset="-127"/>
                <a:ea typeface="나눔바른고딕" panose="020B0603020101020101"/>
              </a:rPr>
              <a:t>getHandler()</a:t>
            </a:r>
            <a:endParaRPr lang="ko-KR" altLang="en-US" sz="1100">
              <a:latin typeface="나눔고딕" panose="020D0604000000000000" pitchFamily="50" charset="-127"/>
              <a:ea typeface="나눔바른고딕" panose="020B0603020101020101"/>
            </a:endParaRPr>
          </a:p>
        </p:txBody>
      </p:sp>
      <p:pic>
        <p:nvPicPr>
          <p:cNvPr id="121" name="그림 120">
            <a:extLst>
              <a:ext uri="{FF2B5EF4-FFF2-40B4-BE49-F238E27FC236}">
                <a16:creationId xmlns:a16="http://schemas.microsoft.com/office/drawing/2014/main" id="{966068A0-10DA-156B-D641-AFEB7B62020B}"/>
              </a:ext>
            </a:extLst>
          </p:cNvPr>
          <p:cNvPicPr>
            <a:picLocks noChangeAspect="1"/>
          </p:cNvPicPr>
          <p:nvPr/>
        </p:nvPicPr>
        <p:blipFill>
          <a:blip r:embed="rId3"/>
          <a:stretch>
            <a:fillRect/>
          </a:stretch>
        </p:blipFill>
        <p:spPr>
          <a:xfrm>
            <a:off x="868379" y="2085940"/>
            <a:ext cx="2906212" cy="1336006"/>
          </a:xfrm>
          <a:prstGeom prst="rect">
            <a:avLst/>
          </a:prstGeom>
        </p:spPr>
      </p:pic>
      <p:cxnSp>
        <p:nvCxnSpPr>
          <p:cNvPr id="123" name="직선 화살표 연결선 122">
            <a:extLst>
              <a:ext uri="{FF2B5EF4-FFF2-40B4-BE49-F238E27FC236}">
                <a16:creationId xmlns:a16="http://schemas.microsoft.com/office/drawing/2014/main" id="{5815ED2C-1CA4-B48F-B93B-EAE6E3255723}"/>
              </a:ext>
            </a:extLst>
          </p:cNvPr>
          <p:cNvCxnSpPr>
            <a:stCxn id="5" idx="1"/>
            <a:endCxn id="121" idx="3"/>
          </p:cNvCxnSpPr>
          <p:nvPr/>
        </p:nvCxnSpPr>
        <p:spPr>
          <a:xfrm flipH="1">
            <a:off x="3774591" y="2753943"/>
            <a:ext cx="56608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직사각형 1">
            <a:extLst>
              <a:ext uri="{FF2B5EF4-FFF2-40B4-BE49-F238E27FC236}">
                <a16:creationId xmlns:a16="http://schemas.microsoft.com/office/drawing/2014/main" id="{08EA37B2-2525-E9EF-A522-8323D900786A}"/>
              </a:ext>
            </a:extLst>
          </p:cNvPr>
          <p:cNvSpPr/>
          <p:nvPr/>
        </p:nvSpPr>
        <p:spPr>
          <a:xfrm>
            <a:off x="425535" y="614814"/>
            <a:ext cx="9253669" cy="333617"/>
          </a:xfrm>
          <a:prstGeom prst="rect">
            <a:avLst/>
          </a:prstGeom>
        </p:spPr>
        <p:txBody>
          <a:bodyPr wrap="square">
            <a:spAutoFit/>
          </a:bodyPr>
          <a:lstStyle/>
          <a:p>
            <a:pPr marL="228600" indent="-228600">
              <a:lnSpc>
                <a:spcPct val="150000"/>
              </a:lnSpc>
              <a:buFont typeface="Arial" panose="020B0604020202020204" pitchFamily="34" charset="0"/>
              <a:buChar char="•"/>
            </a:pPr>
            <a:r>
              <a:rPr lang="ko-KR" altLang="en-US" sz="1200">
                <a:latin typeface="+mn-ea"/>
              </a:rPr>
              <a:t>인터셉터는 </a:t>
            </a:r>
            <a:r>
              <a:rPr lang="en-US" altLang="ko-KR" sz="1200">
                <a:solidFill>
                  <a:schemeClr val="tx1"/>
                </a:solidFill>
                <a:latin typeface="+mj-lt"/>
                <a:ea typeface="나눔바른고딕" panose="020B0603020101020101"/>
              </a:rPr>
              <a:t>HandlerExecutionChain </a:t>
            </a:r>
            <a:r>
              <a:rPr lang="ko-KR" altLang="en-US" sz="1200">
                <a:solidFill>
                  <a:schemeClr val="tx1"/>
                </a:solidFill>
                <a:latin typeface="+mj-lt"/>
                <a:ea typeface="나눔바른고딕" panose="020B0603020101020101"/>
              </a:rPr>
              <a:t>객체의 속성으로 한개 이상 저장되며 각 인터셉터는 체인형태로 호출되어 실행된다</a:t>
            </a:r>
            <a:r>
              <a:rPr lang="ko-KR" altLang="en-US" sz="1200">
                <a:latin typeface="+mn-ea"/>
              </a:rPr>
              <a:t> </a:t>
            </a:r>
            <a:endParaRPr lang="en-US" altLang="ko-KR" sz="1200">
              <a:latin typeface="+mn-ea"/>
            </a:endParaRPr>
          </a:p>
        </p:txBody>
      </p:sp>
    </p:spTree>
    <p:extLst>
      <p:ext uri="{BB962C8B-B14F-4D97-AF65-F5344CB8AC3E}">
        <p14:creationId xmlns:p14="http://schemas.microsoft.com/office/powerpoint/2010/main" val="2059720186"/>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28235-34F3-480D-9582-51322E7389EC}"/>
              </a:ext>
            </a:extLst>
          </p:cNvPr>
          <p:cNvSpPr txBox="1"/>
          <p:nvPr/>
        </p:nvSpPr>
        <p:spPr>
          <a:xfrm>
            <a:off x="2748616" y="2921169"/>
            <a:ext cx="6694781" cy="1015663"/>
          </a:xfrm>
          <a:prstGeom prst="rect">
            <a:avLst/>
          </a:prstGeom>
          <a:noFill/>
        </p:spPr>
        <p:txBody>
          <a:bodyPr wrap="none" rtlCol="0">
            <a:spAutoFit/>
          </a:bodyPr>
          <a:lstStyle/>
          <a:p>
            <a:pPr algn="ctr"/>
            <a:r>
              <a:rPr lang="en-US" altLang="ko-KR" sz="6000">
                <a:solidFill>
                  <a:schemeClr val="accent1">
                    <a:lumMod val="75000"/>
                  </a:schemeClr>
                </a:solidFill>
                <a:latin typeface="+mj-lt"/>
              </a:rPr>
              <a:t>@ControllerAdvice</a:t>
            </a:r>
            <a:endParaRPr lang="ko-KR" altLang="en-US" sz="6000">
              <a:solidFill>
                <a:schemeClr val="accent1">
                  <a:lumMod val="75000"/>
                </a:schemeClr>
              </a:solidFill>
              <a:latin typeface="+mj-lt"/>
            </a:endParaRPr>
          </a:p>
        </p:txBody>
      </p:sp>
      <p:sp>
        <p:nvSpPr>
          <p:cNvPr id="3" name="TextBox 2">
            <a:extLst>
              <a:ext uri="{FF2B5EF4-FFF2-40B4-BE49-F238E27FC236}">
                <a16:creationId xmlns:a16="http://schemas.microsoft.com/office/drawing/2014/main" id="{CDB69857-4DB7-EFC1-D480-BBEE632C406D}"/>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39701305"/>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직사각형 72">
            <a:extLst>
              <a:ext uri="{FF2B5EF4-FFF2-40B4-BE49-F238E27FC236}">
                <a16:creationId xmlns:a16="http://schemas.microsoft.com/office/drawing/2014/main" id="{D10AE262-3224-4491-9AF5-1A7677C571EF}"/>
              </a:ext>
            </a:extLst>
          </p:cNvPr>
          <p:cNvSpPr/>
          <p:nvPr/>
        </p:nvSpPr>
        <p:spPr>
          <a:xfrm>
            <a:off x="370207" y="627229"/>
            <a:ext cx="11805182"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mn-ea"/>
              </a:rPr>
              <a:t>@ControllerAdvice </a:t>
            </a:r>
            <a:r>
              <a:rPr lang="ko-KR" altLang="en-US" sz="1200">
                <a:latin typeface="+mn-ea"/>
              </a:rPr>
              <a:t>는 특정 컨트롤러 또는 전체 컨트롤러에서 발생하는 예외를 전역적으로 처리하거나</a:t>
            </a:r>
            <a:r>
              <a:rPr lang="en-US" altLang="ko-KR" sz="1200">
                <a:latin typeface="+mn-ea"/>
              </a:rPr>
              <a:t> </a:t>
            </a:r>
            <a:r>
              <a:rPr lang="ko-KR" altLang="en-US" sz="1200">
                <a:latin typeface="+mn-ea"/>
              </a:rPr>
              <a:t>컨트롤러와 관련된 공통적인 기능을 구현하는 데 사용된다</a:t>
            </a:r>
          </a:p>
        </p:txBody>
      </p:sp>
      <p:sp>
        <p:nvSpPr>
          <p:cNvPr id="74" name="직사각형 73">
            <a:extLst>
              <a:ext uri="{FF2B5EF4-FFF2-40B4-BE49-F238E27FC236}">
                <a16:creationId xmlns:a16="http://schemas.microsoft.com/office/drawing/2014/main" id="{42A0B23B-7003-43B2-A559-7C4A6F001EFB}"/>
              </a:ext>
            </a:extLst>
          </p:cNvPr>
          <p:cNvSpPr/>
          <p:nvPr/>
        </p:nvSpPr>
        <p:spPr>
          <a:xfrm>
            <a:off x="198756" y="202792"/>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sp>
        <p:nvSpPr>
          <p:cNvPr id="2" name="직사각형 1">
            <a:extLst>
              <a:ext uri="{FF2B5EF4-FFF2-40B4-BE49-F238E27FC236}">
                <a16:creationId xmlns:a16="http://schemas.microsoft.com/office/drawing/2014/main" id="{0F325D1C-0073-814B-3980-B515786EB64F}"/>
              </a:ext>
            </a:extLst>
          </p:cNvPr>
          <p:cNvSpPr/>
          <p:nvPr/>
        </p:nvSpPr>
        <p:spPr>
          <a:xfrm>
            <a:off x="204675" y="1421099"/>
            <a:ext cx="147829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주요 용도</a:t>
            </a:r>
          </a:p>
        </p:txBody>
      </p:sp>
      <p:graphicFrame>
        <p:nvGraphicFramePr>
          <p:cNvPr id="3" name="표 2">
            <a:extLst>
              <a:ext uri="{FF2B5EF4-FFF2-40B4-BE49-F238E27FC236}">
                <a16:creationId xmlns:a16="http://schemas.microsoft.com/office/drawing/2014/main" id="{071E2A41-241F-E7FF-1B40-016DCA09D3B7}"/>
              </a:ext>
            </a:extLst>
          </p:cNvPr>
          <p:cNvGraphicFramePr>
            <a:graphicFrameLocks noGrp="1"/>
          </p:cNvGraphicFramePr>
          <p:nvPr>
            <p:extLst>
              <p:ext uri="{D42A27DB-BD31-4B8C-83A1-F6EECF244321}">
                <p14:modId xmlns:p14="http://schemas.microsoft.com/office/powerpoint/2010/main" val="1605978657"/>
              </p:ext>
            </p:extLst>
          </p:nvPr>
        </p:nvGraphicFramePr>
        <p:xfrm>
          <a:off x="497639" y="1860026"/>
          <a:ext cx="11550318" cy="1321466"/>
        </p:xfrm>
        <a:graphic>
          <a:graphicData uri="http://schemas.openxmlformats.org/drawingml/2006/table">
            <a:tbl>
              <a:tblPr>
                <a:tableStyleId>{5C22544A-7EE6-4342-B048-85BDC9FD1C3A}</a:tableStyleId>
              </a:tblPr>
              <a:tblGrid>
                <a:gridCol w="1185556">
                  <a:extLst>
                    <a:ext uri="{9D8B030D-6E8A-4147-A177-3AD203B41FA5}">
                      <a16:colId xmlns:a16="http://schemas.microsoft.com/office/drawing/2014/main" val="2338430119"/>
                    </a:ext>
                  </a:extLst>
                </a:gridCol>
                <a:gridCol w="6334182">
                  <a:extLst>
                    <a:ext uri="{9D8B030D-6E8A-4147-A177-3AD203B41FA5}">
                      <a16:colId xmlns:a16="http://schemas.microsoft.com/office/drawing/2014/main" val="2996332703"/>
                    </a:ext>
                  </a:extLst>
                </a:gridCol>
                <a:gridCol w="1768642">
                  <a:extLst>
                    <a:ext uri="{9D8B030D-6E8A-4147-A177-3AD203B41FA5}">
                      <a16:colId xmlns:a16="http://schemas.microsoft.com/office/drawing/2014/main" val="586641629"/>
                    </a:ext>
                  </a:extLst>
                </a:gridCol>
                <a:gridCol w="2261938">
                  <a:extLst>
                    <a:ext uri="{9D8B030D-6E8A-4147-A177-3AD203B41FA5}">
                      <a16:colId xmlns:a16="http://schemas.microsoft.com/office/drawing/2014/main" val="1242983659"/>
                    </a:ext>
                  </a:extLst>
                </a:gridCol>
              </a:tblGrid>
              <a:tr h="275579">
                <a:tc>
                  <a:txBody>
                    <a:bodyPr/>
                    <a:lstStyle/>
                    <a:p>
                      <a:pPr algn="ctr" fontAlgn="ctr"/>
                      <a:r>
                        <a:rPr lang="ko-KR" altLang="en-US" sz="1200" b="0" u="none" strike="noStrike">
                          <a:effectLst/>
                          <a:latin typeface="+mn-lt"/>
                        </a:rPr>
                        <a:t>용도</a:t>
                      </a:r>
                      <a:endParaRPr lang="ko-KR" altLang="en-US" sz="1200" b="0" i="0" u="none" strike="noStrike">
                        <a:solidFill>
                          <a:srgbClr val="000000"/>
                        </a:solidFill>
                        <a:effectLst/>
                        <a:latin typeface="+mn-lt"/>
                        <a:ea typeface="맑은 고딕" panose="020B0503020000020004" pitchFamily="50" charset="-127"/>
                      </a:endParaRPr>
                    </a:p>
                  </a:txBody>
                  <a:tcPr marL="6820" marR="6820" marT="6820" marB="0" anchor="ctr">
                    <a:solidFill>
                      <a:schemeClr val="accent5">
                        <a:lumMod val="20000"/>
                        <a:lumOff val="80000"/>
                      </a:schemeClr>
                    </a:solidFill>
                  </a:tcPr>
                </a:tc>
                <a:tc>
                  <a:txBody>
                    <a:bodyPr/>
                    <a:lstStyle/>
                    <a:p>
                      <a:pPr algn="ctr" fontAlgn="ctr"/>
                      <a:r>
                        <a:rPr lang="ko-KR" altLang="en-US" sz="1200" b="0" u="none" strike="noStrike">
                          <a:effectLst/>
                          <a:latin typeface="+mn-lt"/>
                        </a:rPr>
                        <a:t>설명</a:t>
                      </a:r>
                      <a:endParaRPr lang="ko-KR" altLang="en-US" sz="1200" b="0" i="0" u="none" strike="noStrike">
                        <a:solidFill>
                          <a:srgbClr val="000000"/>
                        </a:solidFill>
                        <a:effectLst/>
                        <a:latin typeface="+mn-lt"/>
                        <a:ea typeface="맑은 고딕" panose="020B0503020000020004" pitchFamily="50" charset="-127"/>
                      </a:endParaRPr>
                    </a:p>
                  </a:txBody>
                  <a:tcPr marL="6820" marR="6820" marT="6820" marB="0" anchor="ctr">
                    <a:solidFill>
                      <a:schemeClr val="accent5">
                        <a:lumMod val="20000"/>
                        <a:lumOff val="80000"/>
                      </a:schemeClr>
                    </a:solidFill>
                  </a:tcPr>
                </a:tc>
                <a:tc>
                  <a:txBody>
                    <a:bodyPr/>
                    <a:lstStyle/>
                    <a:p>
                      <a:pPr algn="ctr" fontAlgn="ctr"/>
                      <a:r>
                        <a:rPr lang="ko-KR" altLang="en-US" sz="1200" b="0" u="none" strike="noStrike">
                          <a:effectLst/>
                          <a:latin typeface="+mn-lt"/>
                        </a:rPr>
                        <a:t>주요 애노테이션</a:t>
                      </a:r>
                      <a:endParaRPr lang="ko-KR" altLang="en-US" sz="1200" b="0" i="0" u="none" strike="noStrike">
                        <a:solidFill>
                          <a:srgbClr val="000000"/>
                        </a:solidFill>
                        <a:effectLst/>
                        <a:latin typeface="+mn-lt"/>
                        <a:ea typeface="맑은 고딕" panose="020B0503020000020004" pitchFamily="50" charset="-127"/>
                      </a:endParaRPr>
                    </a:p>
                  </a:txBody>
                  <a:tcPr marL="6820" marR="6820" marT="6820" marB="0" anchor="ctr">
                    <a:solidFill>
                      <a:schemeClr val="accent5">
                        <a:lumMod val="20000"/>
                        <a:lumOff val="80000"/>
                      </a:schemeClr>
                    </a:solidFill>
                  </a:tcPr>
                </a:tc>
                <a:tc>
                  <a:txBody>
                    <a:bodyPr/>
                    <a:lstStyle/>
                    <a:p>
                      <a:pPr algn="ctr" fontAlgn="ctr"/>
                      <a:r>
                        <a:rPr lang="ko-KR" altLang="en-US" sz="1200" b="0" i="0" u="none" strike="noStrike">
                          <a:solidFill>
                            <a:srgbClr val="000000"/>
                          </a:solidFill>
                          <a:effectLst/>
                          <a:latin typeface="+mn-lt"/>
                          <a:ea typeface="맑은 고딕" panose="020B0503020000020004" pitchFamily="50" charset="-127"/>
                        </a:rPr>
                        <a:t>적용 순서</a:t>
                      </a:r>
                    </a:p>
                  </a:txBody>
                  <a:tcPr marL="6820" marR="6820" marT="6820" marB="0" anchor="ctr">
                    <a:solidFill>
                      <a:schemeClr val="accent5">
                        <a:lumMod val="20000"/>
                        <a:lumOff val="80000"/>
                      </a:schemeClr>
                    </a:solidFill>
                  </a:tcPr>
                </a:tc>
                <a:extLst>
                  <a:ext uri="{0D108BD9-81ED-4DB2-BD59-A6C34878D82A}">
                    <a16:rowId xmlns:a16="http://schemas.microsoft.com/office/drawing/2014/main" val="3898373894"/>
                  </a:ext>
                </a:extLst>
              </a:tr>
              <a:tr h="348629">
                <a:tc>
                  <a:txBody>
                    <a:bodyPr/>
                    <a:lstStyle/>
                    <a:p>
                      <a:pPr algn="ctr" fontAlgn="ctr"/>
                      <a:r>
                        <a:rPr lang="ko-KR" altLang="en-US" sz="1100" b="0" u="none" strike="noStrike">
                          <a:effectLst/>
                          <a:latin typeface="+mn-lt"/>
                        </a:rPr>
                        <a:t>예외 처리</a:t>
                      </a:r>
                      <a:endParaRPr lang="ko-KR" altLang="en-US" sz="1100" b="0" i="0" u="none" strike="noStrike">
                        <a:solidFill>
                          <a:srgbClr val="000000"/>
                        </a:solidFill>
                        <a:effectLst/>
                        <a:latin typeface="+mn-lt"/>
                        <a:ea typeface="맑은 고딕" panose="020B0503020000020004" pitchFamily="50" charset="-127"/>
                      </a:endParaRPr>
                    </a:p>
                  </a:txBody>
                  <a:tcPr marL="6820" marR="6820" marT="6820" marB="0" anchor="ctr">
                    <a:solidFill>
                      <a:schemeClr val="bg2"/>
                    </a:solidFill>
                  </a:tcPr>
                </a:tc>
                <a:tc>
                  <a:txBody>
                    <a:bodyPr/>
                    <a:lstStyle/>
                    <a:p>
                      <a:pPr algn="l" fontAlgn="ctr"/>
                      <a:r>
                        <a:rPr lang="ko-KR" altLang="en-US" sz="1100" u="none" strike="noStrike">
                          <a:effectLst/>
                          <a:latin typeface="+mn-lt"/>
                        </a:rPr>
                        <a:t>  컨트롤러에서 발생한 예외를 전역적으로 처리할 수 있으며 적절한 응답을 생성할 수 있다</a:t>
                      </a:r>
                      <a:endParaRPr lang="en-US" altLang="ko-KR" sz="1100" b="0" i="0" u="none" strike="noStrike">
                        <a:solidFill>
                          <a:srgbClr val="000000"/>
                        </a:solidFill>
                        <a:effectLst/>
                        <a:latin typeface="+mn-lt"/>
                        <a:ea typeface="맑은 고딕" panose="020B0503020000020004" pitchFamily="50" charset="-127"/>
                      </a:endParaRPr>
                    </a:p>
                  </a:txBody>
                  <a:tcPr marL="6820" marR="6820" marT="6820" marB="0" anchor="ctr">
                    <a:solidFill>
                      <a:schemeClr val="bg1"/>
                    </a:solidFill>
                  </a:tcPr>
                </a:tc>
                <a:tc>
                  <a:txBody>
                    <a:bodyPr/>
                    <a:lstStyle/>
                    <a:p>
                      <a:pPr algn="ctr" fontAlgn="ctr"/>
                      <a:r>
                        <a:rPr lang="en-US" sz="1100" u="none" strike="noStrike">
                          <a:effectLst/>
                          <a:latin typeface="+mn-lt"/>
                        </a:rPr>
                        <a:t>@ExceptionHandler</a:t>
                      </a:r>
                      <a:endParaRPr lang="en-US" sz="1100" b="0" i="0" u="none" strike="noStrike">
                        <a:solidFill>
                          <a:srgbClr val="000000"/>
                        </a:solidFill>
                        <a:effectLst/>
                        <a:latin typeface="+mn-lt"/>
                        <a:ea typeface="맑은 고딕" panose="020B0503020000020004" pitchFamily="50" charset="-127"/>
                      </a:endParaRPr>
                    </a:p>
                  </a:txBody>
                  <a:tcPr marL="6820" marR="6820" marT="6820" marB="0" anchor="ctr">
                    <a:solidFill>
                      <a:schemeClr val="bg1"/>
                    </a:solidFill>
                  </a:tcPr>
                </a:tc>
                <a:tc>
                  <a:txBody>
                    <a:bodyPr/>
                    <a:lstStyle/>
                    <a:p>
                      <a:pPr algn="l" fontAlgn="ctr"/>
                      <a:r>
                        <a:rPr lang="ko-KR" altLang="en-US" sz="1100"/>
                        <a:t>  메서드 실행 후에 적용</a:t>
                      </a:r>
                      <a:endParaRPr lang="en-US" sz="1100" b="0" i="0" u="none" strike="noStrike">
                        <a:solidFill>
                          <a:srgbClr val="000000"/>
                        </a:solidFill>
                        <a:effectLst/>
                        <a:latin typeface="+mn-lt"/>
                        <a:ea typeface="맑은 고딕" panose="020B0503020000020004" pitchFamily="50" charset="-127"/>
                      </a:endParaRPr>
                    </a:p>
                  </a:txBody>
                  <a:tcPr marL="6820" marR="6820" marT="6820" marB="0" anchor="ctr">
                    <a:solidFill>
                      <a:schemeClr val="bg1"/>
                    </a:solidFill>
                  </a:tcPr>
                </a:tc>
                <a:extLst>
                  <a:ext uri="{0D108BD9-81ED-4DB2-BD59-A6C34878D82A}">
                    <a16:rowId xmlns:a16="http://schemas.microsoft.com/office/drawing/2014/main" val="446896745"/>
                  </a:ext>
                </a:extLst>
              </a:tr>
              <a:tr h="348629">
                <a:tc>
                  <a:txBody>
                    <a:bodyPr/>
                    <a:lstStyle/>
                    <a:p>
                      <a:pPr algn="ctr" fontAlgn="ctr"/>
                      <a:r>
                        <a:rPr lang="ko-KR" altLang="en-US" sz="1100" b="0" u="none" strike="noStrike">
                          <a:effectLst/>
                          <a:latin typeface="+mn-lt"/>
                        </a:rPr>
                        <a:t>모델 속성 관리</a:t>
                      </a:r>
                      <a:endParaRPr lang="ko-KR" altLang="en-US" sz="1100" b="0" i="0" u="none" strike="noStrike">
                        <a:solidFill>
                          <a:srgbClr val="000000"/>
                        </a:solidFill>
                        <a:effectLst/>
                        <a:latin typeface="+mn-lt"/>
                        <a:ea typeface="맑은 고딕" panose="020B0503020000020004" pitchFamily="50" charset="-127"/>
                      </a:endParaRPr>
                    </a:p>
                  </a:txBody>
                  <a:tcPr marL="6820" marR="6820" marT="6820" marB="0" anchor="ctr">
                    <a:solidFill>
                      <a:schemeClr val="bg2"/>
                    </a:solidFill>
                  </a:tcPr>
                </a:tc>
                <a:tc>
                  <a:txBody>
                    <a:bodyPr/>
                    <a:lstStyle/>
                    <a:p>
                      <a:pPr algn="l" fontAlgn="ctr"/>
                      <a:r>
                        <a:rPr lang="ko-KR" altLang="en-US" sz="1100" u="none" strike="noStrike">
                          <a:effectLst/>
                          <a:latin typeface="+mn-lt"/>
                        </a:rPr>
                        <a:t>  컨트롤러의 모든 요청에 공통적으로 필요한 데이터를 추가할 수 있다</a:t>
                      </a:r>
                      <a:endParaRPr lang="en-US" altLang="ko-KR" sz="1100" b="0" i="0" u="none" strike="noStrike">
                        <a:solidFill>
                          <a:srgbClr val="000000"/>
                        </a:solidFill>
                        <a:effectLst/>
                        <a:latin typeface="+mn-lt"/>
                        <a:ea typeface="맑은 고딕" panose="020B0503020000020004" pitchFamily="50" charset="-127"/>
                      </a:endParaRPr>
                    </a:p>
                  </a:txBody>
                  <a:tcPr marL="6820" marR="6820" marT="6820" marB="0" anchor="ctr">
                    <a:solidFill>
                      <a:schemeClr val="bg1"/>
                    </a:solidFill>
                  </a:tcPr>
                </a:tc>
                <a:tc>
                  <a:txBody>
                    <a:bodyPr/>
                    <a:lstStyle/>
                    <a:p>
                      <a:pPr algn="ctr" fontAlgn="ctr"/>
                      <a:r>
                        <a:rPr lang="en-US" sz="1100" u="none" strike="noStrike">
                          <a:effectLst/>
                          <a:latin typeface="+mn-lt"/>
                        </a:rPr>
                        <a:t>@ModelAttribute</a:t>
                      </a:r>
                      <a:endParaRPr lang="en-US" sz="1100" b="0" i="0" u="none" strike="noStrike">
                        <a:solidFill>
                          <a:srgbClr val="000000"/>
                        </a:solidFill>
                        <a:effectLst/>
                        <a:latin typeface="+mn-lt"/>
                        <a:ea typeface="맑은 고딕" panose="020B0503020000020004" pitchFamily="50" charset="-127"/>
                      </a:endParaRPr>
                    </a:p>
                  </a:txBody>
                  <a:tcPr marL="6820" marR="6820" marT="6820" marB="0" anchor="ctr">
                    <a:solidFill>
                      <a:schemeClr val="bg1"/>
                    </a:solidFill>
                  </a:tcPr>
                </a:tc>
                <a:tc rowSpan="2">
                  <a:txBody>
                    <a:bodyPr/>
                    <a:lstStyle/>
                    <a:p>
                      <a:pPr algn="l" fontAlgn="ctr"/>
                      <a:r>
                        <a:rPr lang="ko-KR" altLang="en-US" sz="1100"/>
                        <a:t>  메서드 실행 전에 적용</a:t>
                      </a:r>
                      <a:endParaRPr lang="en-US" sz="1100" b="0" i="0" u="none" strike="noStrike">
                        <a:solidFill>
                          <a:srgbClr val="000000"/>
                        </a:solidFill>
                        <a:effectLst/>
                        <a:latin typeface="+mn-lt"/>
                        <a:ea typeface="맑은 고딕" panose="020B0503020000020004" pitchFamily="50" charset="-127"/>
                      </a:endParaRPr>
                    </a:p>
                  </a:txBody>
                  <a:tcPr marL="6820" marR="6820" marT="6820" marB="0" anchor="ctr">
                    <a:solidFill>
                      <a:schemeClr val="bg1"/>
                    </a:solidFill>
                  </a:tcPr>
                </a:tc>
                <a:extLst>
                  <a:ext uri="{0D108BD9-81ED-4DB2-BD59-A6C34878D82A}">
                    <a16:rowId xmlns:a16="http://schemas.microsoft.com/office/drawing/2014/main" val="3640247110"/>
                  </a:ext>
                </a:extLst>
              </a:tr>
              <a:tr h="348629">
                <a:tc>
                  <a:txBody>
                    <a:bodyPr/>
                    <a:lstStyle/>
                    <a:p>
                      <a:pPr algn="ctr" fontAlgn="ctr"/>
                      <a:r>
                        <a:rPr lang="ko-KR" altLang="en-US" sz="1100" b="0" u="none" strike="noStrike">
                          <a:effectLst/>
                          <a:latin typeface="+mn-lt"/>
                        </a:rPr>
                        <a:t>데이터 바인딩</a:t>
                      </a:r>
                      <a:endParaRPr lang="ko-KR" altLang="en-US" sz="1100" b="0" i="0" u="none" strike="noStrike">
                        <a:solidFill>
                          <a:srgbClr val="000000"/>
                        </a:solidFill>
                        <a:effectLst/>
                        <a:latin typeface="+mn-lt"/>
                        <a:ea typeface="맑은 고딕" panose="020B0503020000020004" pitchFamily="50" charset="-127"/>
                      </a:endParaRPr>
                    </a:p>
                  </a:txBody>
                  <a:tcPr marL="6820" marR="6820" marT="6820" marB="0" anchor="ctr">
                    <a:solidFill>
                      <a:schemeClr val="bg2"/>
                    </a:solidFill>
                  </a:tcPr>
                </a:tc>
                <a:tc>
                  <a:txBody>
                    <a:bodyPr/>
                    <a:lstStyle/>
                    <a:p>
                      <a:pPr algn="l" fontAlgn="ctr"/>
                      <a:r>
                        <a:rPr lang="ko-KR" altLang="en-US" sz="1100" u="none" strike="noStrike">
                          <a:effectLst/>
                          <a:latin typeface="+mn-lt"/>
                        </a:rPr>
                        <a:t>  요청 파라미터를 특정 형식으로 변환하거나 검증 로직을 적용할 수 있다</a:t>
                      </a:r>
                      <a:endParaRPr lang="en-US" altLang="ko-KR" sz="1100" b="0" i="0" u="none" strike="noStrike">
                        <a:solidFill>
                          <a:srgbClr val="000000"/>
                        </a:solidFill>
                        <a:effectLst/>
                        <a:latin typeface="+mn-lt"/>
                        <a:ea typeface="맑은 고딕" panose="020B0503020000020004" pitchFamily="50" charset="-127"/>
                      </a:endParaRPr>
                    </a:p>
                  </a:txBody>
                  <a:tcPr marL="6820" marR="6820" marT="6820" marB="0" anchor="ctr">
                    <a:solidFill>
                      <a:schemeClr val="bg1"/>
                    </a:solidFill>
                  </a:tcPr>
                </a:tc>
                <a:tc>
                  <a:txBody>
                    <a:bodyPr/>
                    <a:lstStyle/>
                    <a:p>
                      <a:pPr algn="ctr" fontAlgn="ctr"/>
                      <a:r>
                        <a:rPr lang="en-US" altLang="ko-KR" sz="1100" u="none" strike="noStrike">
                          <a:effectLst/>
                          <a:latin typeface="+mn-lt"/>
                        </a:rPr>
                        <a:t>@InitBinder</a:t>
                      </a:r>
                    </a:p>
                  </a:txBody>
                  <a:tcPr marL="6820" marR="6820" marT="6820" marB="0" anchor="ctr">
                    <a:solidFill>
                      <a:schemeClr val="bg1"/>
                    </a:solidFill>
                  </a:tcPr>
                </a:tc>
                <a:tc vMerge="1">
                  <a:txBody>
                    <a:bodyPr/>
                    <a:lstStyle/>
                    <a:p>
                      <a:pPr algn="l" fontAlgn="ctr"/>
                      <a:endParaRPr lang="en-US" sz="1200" b="0" i="0" u="none" strike="noStrike">
                        <a:solidFill>
                          <a:srgbClr val="000000"/>
                        </a:solidFill>
                        <a:effectLst/>
                        <a:latin typeface="+mn-lt"/>
                        <a:ea typeface="맑은 고딕" panose="020B0503020000020004" pitchFamily="50" charset="-127"/>
                      </a:endParaRPr>
                    </a:p>
                  </a:txBody>
                  <a:tcPr marL="6820" marR="6820" marT="6820" marB="0" anchor="ctr">
                    <a:solidFill>
                      <a:schemeClr val="bg1"/>
                    </a:solidFill>
                  </a:tcPr>
                </a:tc>
                <a:extLst>
                  <a:ext uri="{0D108BD9-81ED-4DB2-BD59-A6C34878D82A}">
                    <a16:rowId xmlns:a16="http://schemas.microsoft.com/office/drawing/2014/main" val="2940764940"/>
                  </a:ext>
                </a:extLst>
              </a:tr>
            </a:tbl>
          </a:graphicData>
        </a:graphic>
      </p:graphicFrame>
      <p:sp>
        <p:nvSpPr>
          <p:cNvPr id="10" name="직사각형 9">
            <a:extLst>
              <a:ext uri="{FF2B5EF4-FFF2-40B4-BE49-F238E27FC236}">
                <a16:creationId xmlns:a16="http://schemas.microsoft.com/office/drawing/2014/main" id="{00A327F7-BBF4-CD91-1725-3025B0A4D476}"/>
              </a:ext>
            </a:extLst>
          </p:cNvPr>
          <p:cNvSpPr/>
          <p:nvPr/>
        </p:nvSpPr>
        <p:spPr>
          <a:xfrm>
            <a:off x="198756" y="3402755"/>
            <a:ext cx="230063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선언 방법 </a:t>
            </a:r>
            <a:r>
              <a:rPr lang="en-US" altLang="ko-KR" b="1">
                <a:solidFill>
                  <a:schemeClr val="accent1">
                    <a:lumMod val="75000"/>
                  </a:schemeClr>
                </a:solidFill>
                <a:latin typeface="+mn-ea"/>
              </a:rPr>
              <a:t>&amp; </a:t>
            </a:r>
            <a:r>
              <a:rPr lang="ko-KR" altLang="en-US" b="1">
                <a:solidFill>
                  <a:schemeClr val="accent1">
                    <a:lumMod val="75000"/>
                  </a:schemeClr>
                </a:solidFill>
                <a:latin typeface="+mn-ea"/>
              </a:rPr>
              <a:t>구조</a:t>
            </a:r>
          </a:p>
        </p:txBody>
      </p:sp>
      <p:graphicFrame>
        <p:nvGraphicFramePr>
          <p:cNvPr id="11" name="표 10">
            <a:extLst>
              <a:ext uri="{FF2B5EF4-FFF2-40B4-BE49-F238E27FC236}">
                <a16:creationId xmlns:a16="http://schemas.microsoft.com/office/drawing/2014/main" id="{58E3E90A-C8EB-EDEC-B183-646686A2126C}"/>
              </a:ext>
            </a:extLst>
          </p:cNvPr>
          <p:cNvGraphicFramePr>
            <a:graphicFrameLocks noGrp="1"/>
          </p:cNvGraphicFramePr>
          <p:nvPr>
            <p:extLst>
              <p:ext uri="{D42A27DB-BD31-4B8C-83A1-F6EECF244321}">
                <p14:modId xmlns:p14="http://schemas.microsoft.com/office/powerpoint/2010/main" val="4202816227"/>
              </p:ext>
            </p:extLst>
          </p:nvPr>
        </p:nvGraphicFramePr>
        <p:xfrm>
          <a:off x="3207279" y="4624370"/>
          <a:ext cx="8614514" cy="1904322"/>
        </p:xfrm>
        <a:graphic>
          <a:graphicData uri="http://schemas.openxmlformats.org/drawingml/2006/table">
            <a:tbl>
              <a:tblPr>
                <a:tableStyleId>{5C22544A-7EE6-4342-B048-85BDC9FD1C3A}</a:tableStyleId>
              </a:tblPr>
              <a:tblGrid>
                <a:gridCol w="1474786">
                  <a:extLst>
                    <a:ext uri="{9D8B030D-6E8A-4147-A177-3AD203B41FA5}">
                      <a16:colId xmlns:a16="http://schemas.microsoft.com/office/drawing/2014/main" val="1226109003"/>
                    </a:ext>
                  </a:extLst>
                </a:gridCol>
                <a:gridCol w="4487713">
                  <a:extLst>
                    <a:ext uri="{9D8B030D-6E8A-4147-A177-3AD203B41FA5}">
                      <a16:colId xmlns:a16="http://schemas.microsoft.com/office/drawing/2014/main" val="3114036824"/>
                    </a:ext>
                  </a:extLst>
                </a:gridCol>
                <a:gridCol w="2652015">
                  <a:extLst>
                    <a:ext uri="{9D8B030D-6E8A-4147-A177-3AD203B41FA5}">
                      <a16:colId xmlns:a16="http://schemas.microsoft.com/office/drawing/2014/main" val="2363348978"/>
                    </a:ext>
                  </a:extLst>
                </a:gridCol>
              </a:tblGrid>
              <a:tr h="314958">
                <a:tc>
                  <a:txBody>
                    <a:bodyPr/>
                    <a:lstStyle/>
                    <a:p>
                      <a:pPr algn="ctr" fontAlgn="ctr"/>
                      <a:r>
                        <a:rPr lang="ko-KR" altLang="en-US" sz="1200" b="1" u="none" strike="noStrike">
                          <a:effectLst/>
                          <a:latin typeface="+mn-lt"/>
                        </a:rPr>
                        <a:t>속성</a:t>
                      </a:r>
                      <a:endParaRPr lang="ko-KR" altLang="en-US" sz="1200" b="1" i="0" u="none" strike="noStrike">
                        <a:solidFill>
                          <a:srgbClr val="000000"/>
                        </a:solidFill>
                        <a:effectLst/>
                        <a:latin typeface="+mn-lt"/>
                        <a:ea typeface="맑은 고딕" panose="020B0503020000020004" pitchFamily="50" charset="-127"/>
                      </a:endParaRPr>
                    </a:p>
                  </a:txBody>
                  <a:tcPr marL="8195" marR="8195" marT="8195" marB="0" anchor="ctr">
                    <a:solidFill>
                      <a:schemeClr val="accent5">
                        <a:lumMod val="20000"/>
                        <a:lumOff val="80000"/>
                      </a:schemeClr>
                    </a:solidFill>
                  </a:tcPr>
                </a:tc>
                <a:tc>
                  <a:txBody>
                    <a:bodyPr/>
                    <a:lstStyle/>
                    <a:p>
                      <a:pPr algn="ctr" fontAlgn="ctr"/>
                      <a:r>
                        <a:rPr lang="ko-KR" altLang="en-US" sz="1200" b="1" u="none" strike="noStrike">
                          <a:effectLst/>
                          <a:latin typeface="+mn-lt"/>
                        </a:rPr>
                        <a:t>설명</a:t>
                      </a:r>
                      <a:endParaRPr lang="ko-KR" altLang="en-US" sz="1200" b="1" i="0" u="none" strike="noStrike">
                        <a:solidFill>
                          <a:srgbClr val="000000"/>
                        </a:solidFill>
                        <a:effectLst/>
                        <a:latin typeface="+mn-lt"/>
                        <a:ea typeface="맑은 고딕" panose="020B0503020000020004" pitchFamily="50" charset="-127"/>
                      </a:endParaRPr>
                    </a:p>
                  </a:txBody>
                  <a:tcPr marL="8195" marR="8195" marT="8195" marB="0" anchor="ctr">
                    <a:solidFill>
                      <a:schemeClr val="accent5">
                        <a:lumMod val="20000"/>
                        <a:lumOff val="80000"/>
                      </a:schemeClr>
                    </a:solidFill>
                  </a:tcPr>
                </a:tc>
                <a:tc>
                  <a:txBody>
                    <a:bodyPr/>
                    <a:lstStyle/>
                    <a:p>
                      <a:pPr algn="ctr" fontAlgn="ctr"/>
                      <a:r>
                        <a:rPr lang="ko-KR" altLang="en-US" sz="1200" b="1" u="none" strike="noStrike">
                          <a:effectLst/>
                          <a:latin typeface="+mn-lt"/>
                        </a:rPr>
                        <a:t>예제</a:t>
                      </a:r>
                      <a:endParaRPr lang="ko-KR" altLang="en-US" sz="1200" b="1" i="0" u="none" strike="noStrike">
                        <a:solidFill>
                          <a:srgbClr val="000000"/>
                        </a:solidFill>
                        <a:effectLst/>
                        <a:latin typeface="+mn-lt"/>
                        <a:ea typeface="맑은 고딕" panose="020B0503020000020004" pitchFamily="50" charset="-127"/>
                      </a:endParaRPr>
                    </a:p>
                  </a:txBody>
                  <a:tcPr marL="8195" marR="8195" marT="8195" marB="0" anchor="ctr">
                    <a:solidFill>
                      <a:schemeClr val="accent5">
                        <a:lumMod val="20000"/>
                        <a:lumOff val="80000"/>
                      </a:schemeClr>
                    </a:solidFill>
                  </a:tcPr>
                </a:tc>
                <a:extLst>
                  <a:ext uri="{0D108BD9-81ED-4DB2-BD59-A6C34878D82A}">
                    <a16:rowId xmlns:a16="http://schemas.microsoft.com/office/drawing/2014/main" val="2991309183"/>
                  </a:ext>
                </a:extLst>
              </a:tr>
              <a:tr h="397341">
                <a:tc>
                  <a:txBody>
                    <a:bodyPr/>
                    <a:lstStyle/>
                    <a:p>
                      <a:pPr algn="ctr" fontAlgn="ctr"/>
                      <a:r>
                        <a:rPr lang="en-US" sz="1200" u="none" strike="noStrike">
                          <a:effectLst/>
                          <a:latin typeface="+mn-lt"/>
                        </a:rPr>
                        <a:t>annotations</a:t>
                      </a:r>
                      <a:endParaRPr lang="en-US" sz="1200" b="1" i="0" u="none" strike="noStrike">
                        <a:solidFill>
                          <a:srgbClr val="000000"/>
                        </a:solidFill>
                        <a:effectLst/>
                        <a:latin typeface="+mn-lt"/>
                        <a:ea typeface="맑은 고딕" panose="020B0503020000020004" pitchFamily="50" charset="-127"/>
                      </a:endParaRPr>
                    </a:p>
                  </a:txBody>
                  <a:tcPr marL="8195" marR="8195" marT="8195" marB="0" anchor="ctr">
                    <a:solidFill>
                      <a:schemeClr val="bg2"/>
                    </a:solidFill>
                  </a:tcPr>
                </a:tc>
                <a:tc>
                  <a:txBody>
                    <a:bodyPr/>
                    <a:lstStyle/>
                    <a:p>
                      <a:pPr algn="l" fontAlgn="ctr"/>
                      <a:r>
                        <a:rPr lang="ko-KR" altLang="en-US" sz="1200" u="none" strike="noStrike">
                          <a:effectLst/>
                          <a:latin typeface="+mn-lt"/>
                        </a:rPr>
                        <a:t>  특정 애노테이션이 적용된 컨트롤러만 선택</a:t>
                      </a:r>
                      <a:r>
                        <a:rPr lang="en-US" altLang="ko-KR" sz="1200" u="none" strike="noStrike">
                          <a:effectLst/>
                          <a:latin typeface="+mn-lt"/>
                        </a:rPr>
                        <a:t>.</a:t>
                      </a:r>
                      <a:endParaRPr lang="en-US" altLang="ko-KR" sz="1200" b="0" i="0" u="none" strike="noStrike">
                        <a:solidFill>
                          <a:srgbClr val="000000"/>
                        </a:solidFill>
                        <a:effectLst/>
                        <a:latin typeface="+mn-lt"/>
                        <a:ea typeface="맑은 고딕" panose="020B0503020000020004" pitchFamily="50" charset="-127"/>
                      </a:endParaRPr>
                    </a:p>
                  </a:txBody>
                  <a:tcPr marL="8195" marR="8195" marT="8195" marB="0" anchor="ctr">
                    <a:solidFill>
                      <a:schemeClr val="bg1"/>
                    </a:solidFill>
                  </a:tcPr>
                </a:tc>
                <a:tc>
                  <a:txBody>
                    <a:bodyPr/>
                    <a:lstStyle/>
                    <a:p>
                      <a:pPr algn="l" fontAlgn="ctr"/>
                      <a:r>
                        <a:rPr lang="en-US" sz="1050" u="none" strike="noStrike">
                          <a:effectLst/>
                          <a:latin typeface="+mn-lt"/>
                        </a:rPr>
                        <a:t>  @ControllerAdvice(annotations = </a:t>
                      </a:r>
                    </a:p>
                    <a:p>
                      <a:pPr algn="l" fontAlgn="ctr"/>
                      <a:r>
                        <a:rPr lang="en-US" sz="1050" u="none" strike="noStrike">
                          <a:effectLst/>
                          <a:latin typeface="+mn-lt"/>
                        </a:rPr>
                        <a:t>  RestController.class)</a:t>
                      </a:r>
                      <a:endParaRPr lang="en-US" sz="1050" b="0" i="0" u="none" strike="noStrike">
                        <a:solidFill>
                          <a:srgbClr val="000000"/>
                        </a:solidFill>
                        <a:effectLst/>
                        <a:latin typeface="+mn-lt"/>
                        <a:ea typeface="맑은 고딕" panose="020B0503020000020004" pitchFamily="50" charset="-127"/>
                      </a:endParaRPr>
                    </a:p>
                  </a:txBody>
                  <a:tcPr marL="8195" marR="8195" marT="8195" marB="0" anchor="ctr">
                    <a:solidFill>
                      <a:schemeClr val="bg1"/>
                    </a:solidFill>
                  </a:tcPr>
                </a:tc>
                <a:extLst>
                  <a:ext uri="{0D108BD9-81ED-4DB2-BD59-A6C34878D82A}">
                    <a16:rowId xmlns:a16="http://schemas.microsoft.com/office/drawing/2014/main" val="94659738"/>
                  </a:ext>
                </a:extLst>
              </a:tr>
              <a:tr h="397341">
                <a:tc>
                  <a:txBody>
                    <a:bodyPr/>
                    <a:lstStyle/>
                    <a:p>
                      <a:pPr algn="ctr" fontAlgn="ctr"/>
                      <a:r>
                        <a:rPr lang="en-US" sz="1200" u="none" strike="noStrike">
                          <a:effectLst/>
                          <a:latin typeface="+mn-lt"/>
                        </a:rPr>
                        <a:t>basePackages</a:t>
                      </a:r>
                      <a:endParaRPr lang="en-US" sz="1200" b="1" i="0" u="none" strike="noStrike">
                        <a:solidFill>
                          <a:srgbClr val="000000"/>
                        </a:solidFill>
                        <a:effectLst/>
                        <a:latin typeface="+mn-lt"/>
                        <a:ea typeface="맑은 고딕" panose="020B0503020000020004" pitchFamily="50" charset="-127"/>
                      </a:endParaRPr>
                    </a:p>
                  </a:txBody>
                  <a:tcPr marL="8195" marR="8195" marT="8195" marB="0" anchor="ctr">
                    <a:solidFill>
                      <a:schemeClr val="bg2"/>
                    </a:solidFill>
                  </a:tcPr>
                </a:tc>
                <a:tc>
                  <a:txBody>
                    <a:bodyPr/>
                    <a:lstStyle/>
                    <a:p>
                      <a:pPr algn="l" fontAlgn="ctr"/>
                      <a:r>
                        <a:rPr lang="ko-KR" altLang="en-US" sz="1200" u="none" strike="noStrike">
                          <a:effectLst/>
                          <a:latin typeface="+mn-lt"/>
                        </a:rPr>
                        <a:t>  특정 패키지 내의 컨트롤러만 선택</a:t>
                      </a:r>
                      <a:r>
                        <a:rPr lang="en-US" altLang="ko-KR" sz="1200" u="none" strike="noStrike">
                          <a:effectLst/>
                          <a:latin typeface="+mn-lt"/>
                        </a:rPr>
                        <a:t>.</a:t>
                      </a:r>
                      <a:endParaRPr lang="en-US" altLang="ko-KR" sz="1200" b="0" i="0" u="none" strike="noStrike">
                        <a:solidFill>
                          <a:srgbClr val="000000"/>
                        </a:solidFill>
                        <a:effectLst/>
                        <a:latin typeface="+mn-lt"/>
                        <a:ea typeface="맑은 고딕" panose="020B0503020000020004" pitchFamily="50" charset="-127"/>
                      </a:endParaRPr>
                    </a:p>
                  </a:txBody>
                  <a:tcPr marL="8195" marR="8195" marT="8195" marB="0" anchor="ctr">
                    <a:solidFill>
                      <a:schemeClr val="bg1"/>
                    </a:solidFill>
                  </a:tcPr>
                </a:tc>
                <a:tc>
                  <a:txBody>
                    <a:bodyPr/>
                    <a:lstStyle/>
                    <a:p>
                      <a:pPr algn="l" fontAlgn="ctr"/>
                      <a:r>
                        <a:rPr lang="en-US" sz="1050" u="none" strike="noStrike">
                          <a:effectLst/>
                          <a:latin typeface="+mn-lt"/>
                        </a:rPr>
                        <a:t>  @ControllerAdvice(basePackages = </a:t>
                      </a:r>
                    </a:p>
                    <a:p>
                      <a:pPr algn="l" fontAlgn="ctr"/>
                      <a:r>
                        <a:rPr lang="en-US" sz="1050" u="none" strike="noStrike">
                          <a:effectLst/>
                          <a:latin typeface="+mn-lt"/>
                        </a:rPr>
                        <a:t>  "com.example.controllers")</a:t>
                      </a:r>
                      <a:endParaRPr lang="en-US" sz="1050" b="0" i="0" u="none" strike="noStrike">
                        <a:solidFill>
                          <a:srgbClr val="000000"/>
                        </a:solidFill>
                        <a:effectLst/>
                        <a:latin typeface="+mn-lt"/>
                        <a:ea typeface="맑은 고딕" panose="020B0503020000020004" pitchFamily="50" charset="-127"/>
                      </a:endParaRPr>
                    </a:p>
                  </a:txBody>
                  <a:tcPr marL="8195" marR="8195" marT="8195" marB="0" anchor="ctr">
                    <a:solidFill>
                      <a:schemeClr val="bg1"/>
                    </a:solidFill>
                  </a:tcPr>
                </a:tc>
                <a:extLst>
                  <a:ext uri="{0D108BD9-81ED-4DB2-BD59-A6C34878D82A}">
                    <a16:rowId xmlns:a16="http://schemas.microsoft.com/office/drawing/2014/main" val="3997322249"/>
                  </a:ext>
                </a:extLst>
              </a:tr>
              <a:tr h="397341">
                <a:tc>
                  <a:txBody>
                    <a:bodyPr/>
                    <a:lstStyle/>
                    <a:p>
                      <a:pPr algn="ctr" fontAlgn="ctr"/>
                      <a:r>
                        <a:rPr lang="en-US" sz="1200" u="none" strike="noStrike">
                          <a:effectLst/>
                          <a:latin typeface="+mn-lt"/>
                        </a:rPr>
                        <a:t>basePackageClasses</a:t>
                      </a:r>
                      <a:endParaRPr lang="en-US" sz="1200" b="1" i="0" u="none" strike="noStrike">
                        <a:solidFill>
                          <a:srgbClr val="000000"/>
                        </a:solidFill>
                        <a:effectLst/>
                        <a:latin typeface="+mn-lt"/>
                        <a:ea typeface="맑은 고딕" panose="020B0503020000020004" pitchFamily="50" charset="-127"/>
                      </a:endParaRPr>
                    </a:p>
                  </a:txBody>
                  <a:tcPr marL="8195" marR="8195" marT="8195" marB="0" anchor="ctr">
                    <a:solidFill>
                      <a:schemeClr val="bg2"/>
                    </a:solidFill>
                  </a:tcPr>
                </a:tc>
                <a:tc>
                  <a:txBody>
                    <a:bodyPr/>
                    <a:lstStyle/>
                    <a:p>
                      <a:pPr algn="l" fontAlgn="ctr"/>
                      <a:r>
                        <a:rPr lang="ko-KR" altLang="en-US" sz="1200" u="none" strike="noStrike">
                          <a:effectLst/>
                          <a:latin typeface="+mn-lt"/>
                        </a:rPr>
                        <a:t>  특정 클래스가 속한 패키지의 컨트롤러만 선택</a:t>
                      </a:r>
                      <a:r>
                        <a:rPr lang="en-US" altLang="ko-KR" sz="1200" u="none" strike="noStrike">
                          <a:effectLst/>
                          <a:latin typeface="+mn-lt"/>
                        </a:rPr>
                        <a:t>.</a:t>
                      </a:r>
                      <a:endParaRPr lang="en-US" altLang="ko-KR" sz="1200" b="0" i="0" u="none" strike="noStrike">
                        <a:solidFill>
                          <a:srgbClr val="000000"/>
                        </a:solidFill>
                        <a:effectLst/>
                        <a:latin typeface="+mn-lt"/>
                        <a:ea typeface="맑은 고딕" panose="020B0503020000020004" pitchFamily="50" charset="-127"/>
                      </a:endParaRPr>
                    </a:p>
                  </a:txBody>
                  <a:tcPr marL="8195" marR="8195" marT="8195" marB="0" anchor="ctr">
                    <a:solidFill>
                      <a:schemeClr val="bg1"/>
                    </a:solidFill>
                  </a:tcPr>
                </a:tc>
                <a:tc>
                  <a:txBody>
                    <a:bodyPr/>
                    <a:lstStyle/>
                    <a:p>
                      <a:pPr algn="l" fontAlgn="ctr"/>
                      <a:r>
                        <a:rPr lang="en-US" sz="1050" u="none" strike="noStrike">
                          <a:effectLst/>
                          <a:latin typeface="+mn-lt"/>
                        </a:rPr>
                        <a:t>  @ControllerAdvice(basePackageClasses = </a:t>
                      </a:r>
                    </a:p>
                    <a:p>
                      <a:pPr algn="l" fontAlgn="ctr"/>
                      <a:r>
                        <a:rPr lang="en-US" sz="1050" u="none" strike="noStrike">
                          <a:effectLst/>
                          <a:latin typeface="+mn-lt"/>
                        </a:rPr>
                        <a:t>  {SomeController.class})</a:t>
                      </a:r>
                      <a:endParaRPr lang="en-US" sz="1050" b="0" i="0" u="none" strike="noStrike">
                        <a:solidFill>
                          <a:srgbClr val="000000"/>
                        </a:solidFill>
                        <a:effectLst/>
                        <a:latin typeface="+mn-lt"/>
                        <a:ea typeface="맑은 고딕" panose="020B0503020000020004" pitchFamily="50" charset="-127"/>
                      </a:endParaRPr>
                    </a:p>
                  </a:txBody>
                  <a:tcPr marL="8195" marR="8195" marT="8195" marB="0" anchor="ctr">
                    <a:solidFill>
                      <a:schemeClr val="bg1"/>
                    </a:solidFill>
                  </a:tcPr>
                </a:tc>
                <a:extLst>
                  <a:ext uri="{0D108BD9-81ED-4DB2-BD59-A6C34878D82A}">
                    <a16:rowId xmlns:a16="http://schemas.microsoft.com/office/drawing/2014/main" val="3873259157"/>
                  </a:ext>
                </a:extLst>
              </a:tr>
              <a:tr h="397341">
                <a:tc>
                  <a:txBody>
                    <a:bodyPr/>
                    <a:lstStyle/>
                    <a:p>
                      <a:pPr algn="ctr" fontAlgn="ctr"/>
                      <a:r>
                        <a:rPr lang="en-US" sz="1200" u="none" strike="noStrike">
                          <a:effectLst/>
                          <a:latin typeface="+mn-lt"/>
                        </a:rPr>
                        <a:t>assignableTypes</a:t>
                      </a:r>
                      <a:endParaRPr lang="en-US" sz="1200" b="1" i="0" u="none" strike="noStrike">
                        <a:solidFill>
                          <a:srgbClr val="000000"/>
                        </a:solidFill>
                        <a:effectLst/>
                        <a:latin typeface="+mn-lt"/>
                        <a:ea typeface="맑은 고딕" panose="020B0503020000020004" pitchFamily="50" charset="-127"/>
                      </a:endParaRPr>
                    </a:p>
                  </a:txBody>
                  <a:tcPr marL="8195" marR="8195" marT="8195" marB="0" anchor="ctr">
                    <a:solidFill>
                      <a:schemeClr val="bg2"/>
                    </a:solidFill>
                  </a:tcPr>
                </a:tc>
                <a:tc>
                  <a:txBody>
                    <a:bodyPr/>
                    <a:lstStyle/>
                    <a:p>
                      <a:pPr algn="l" fontAlgn="ctr"/>
                      <a:r>
                        <a:rPr lang="ko-KR" altLang="en-US" sz="1200" u="none" strike="noStrike">
                          <a:effectLst/>
                          <a:latin typeface="+mn-lt"/>
                        </a:rPr>
                        <a:t>  특정 클래스 또는 클래스 계층 구조에 속하는 컨트롤러만 선택</a:t>
                      </a:r>
                      <a:endParaRPr lang="en-US" altLang="ko-KR" sz="1200" b="0" i="0" u="none" strike="noStrike">
                        <a:solidFill>
                          <a:srgbClr val="000000"/>
                        </a:solidFill>
                        <a:effectLst/>
                        <a:latin typeface="+mn-lt"/>
                        <a:ea typeface="맑은 고딕" panose="020B0503020000020004" pitchFamily="50" charset="-127"/>
                      </a:endParaRPr>
                    </a:p>
                  </a:txBody>
                  <a:tcPr marL="8195" marR="8195" marT="8195" marB="0" anchor="ctr">
                    <a:solidFill>
                      <a:schemeClr val="bg1"/>
                    </a:solidFill>
                  </a:tcPr>
                </a:tc>
                <a:tc>
                  <a:txBody>
                    <a:bodyPr/>
                    <a:lstStyle/>
                    <a:p>
                      <a:pPr algn="l" fontAlgn="ctr"/>
                      <a:r>
                        <a:rPr lang="en-US" sz="1050" u="none" strike="noStrike">
                          <a:effectLst/>
                          <a:latin typeface="+mn-lt"/>
                        </a:rPr>
                        <a:t>  @ControllerAdvice(assignableTypes = </a:t>
                      </a:r>
                    </a:p>
                    <a:p>
                      <a:pPr algn="l" fontAlgn="ctr"/>
                      <a:r>
                        <a:rPr lang="en-US" sz="1050" u="none" strike="noStrike">
                          <a:effectLst/>
                          <a:latin typeface="+mn-lt"/>
                        </a:rPr>
                        <a:t>  {AbstractController.class})</a:t>
                      </a:r>
                      <a:endParaRPr lang="en-US" sz="1050" b="0" i="0" u="none" strike="noStrike">
                        <a:solidFill>
                          <a:srgbClr val="000000"/>
                        </a:solidFill>
                        <a:effectLst/>
                        <a:latin typeface="+mn-lt"/>
                        <a:ea typeface="맑은 고딕" panose="020B0503020000020004" pitchFamily="50" charset="-127"/>
                      </a:endParaRPr>
                    </a:p>
                  </a:txBody>
                  <a:tcPr marL="8195" marR="8195" marT="8195" marB="0" anchor="ctr">
                    <a:solidFill>
                      <a:schemeClr val="bg1"/>
                    </a:solidFill>
                  </a:tcPr>
                </a:tc>
                <a:extLst>
                  <a:ext uri="{0D108BD9-81ED-4DB2-BD59-A6C34878D82A}">
                    <a16:rowId xmlns:a16="http://schemas.microsoft.com/office/drawing/2014/main" val="3425239003"/>
                  </a:ext>
                </a:extLst>
              </a:tr>
            </a:tbl>
          </a:graphicData>
        </a:graphic>
      </p:graphicFrame>
      <p:pic>
        <p:nvPicPr>
          <p:cNvPr id="9" name="그림 8">
            <a:extLst>
              <a:ext uri="{FF2B5EF4-FFF2-40B4-BE49-F238E27FC236}">
                <a16:creationId xmlns:a16="http://schemas.microsoft.com/office/drawing/2014/main" id="{E02C1335-6D71-B2F0-8794-BC1CE8467880}"/>
              </a:ext>
            </a:extLst>
          </p:cNvPr>
          <p:cNvPicPr>
            <a:picLocks noChangeAspect="1"/>
          </p:cNvPicPr>
          <p:nvPr/>
        </p:nvPicPr>
        <p:blipFill>
          <a:blip r:embed="rId3"/>
          <a:stretch>
            <a:fillRect/>
          </a:stretch>
        </p:blipFill>
        <p:spPr>
          <a:xfrm>
            <a:off x="491720" y="4624370"/>
            <a:ext cx="2657061" cy="1904321"/>
          </a:xfrm>
          <a:prstGeom prst="rect">
            <a:avLst/>
          </a:prstGeom>
        </p:spPr>
      </p:pic>
      <p:sp>
        <p:nvSpPr>
          <p:cNvPr id="4" name="Rectangle 1">
            <a:extLst>
              <a:ext uri="{FF2B5EF4-FFF2-40B4-BE49-F238E27FC236}">
                <a16:creationId xmlns:a16="http://schemas.microsoft.com/office/drawing/2014/main" id="{39B71087-161C-93EA-F206-DAD05CCA24B0}"/>
              </a:ext>
            </a:extLst>
          </p:cNvPr>
          <p:cNvSpPr>
            <a:spLocks noChangeArrowheads="1"/>
          </p:cNvSpPr>
          <p:nvPr/>
        </p:nvSpPr>
        <p:spPr bwMode="auto">
          <a:xfrm>
            <a:off x="491720" y="3856057"/>
            <a:ext cx="11330073" cy="698717"/>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400" b="0" i="0" u="none" strike="noStrike" cap="none" normalizeH="0" baseline="0">
                <a:ln>
                  <a:noFill/>
                </a:ln>
                <a:solidFill>
                  <a:srgbClr val="B3AE60"/>
                </a:solidFill>
                <a:effectLst/>
                <a:latin typeface="Arial Unicode MS"/>
                <a:ea typeface="JetBrains Mono"/>
              </a:rPr>
              <a:t>@ControllerAdvice</a:t>
            </a:r>
            <a:br>
              <a:rPr kumimoji="0" lang="ko-KR" altLang="ko-KR" sz="1400" b="0" i="0" u="none" strike="noStrike" cap="none" normalizeH="0" baseline="0">
                <a:ln>
                  <a:noFill/>
                </a:ln>
                <a:solidFill>
                  <a:srgbClr val="B3AE60"/>
                </a:solidFill>
                <a:effectLst/>
                <a:latin typeface="Arial Unicode MS"/>
                <a:ea typeface="JetBrains Mono"/>
              </a:rPr>
            </a:br>
            <a:r>
              <a:rPr kumimoji="0" lang="ko-KR" altLang="ko-KR" sz="1400" b="0" i="0" u="none" strike="noStrike" cap="none" normalizeH="0" baseline="0">
                <a:ln>
                  <a:noFill/>
                </a:ln>
                <a:solidFill>
                  <a:srgbClr val="CF8E6D"/>
                </a:solidFill>
                <a:effectLst/>
                <a:latin typeface="Arial Unicode MS"/>
                <a:ea typeface="JetBrains Mono"/>
              </a:rPr>
              <a:t>public class </a:t>
            </a:r>
            <a:r>
              <a:rPr kumimoji="0" lang="en-US" altLang="ko-KR" sz="1400" b="0" i="0" u="none" strike="noStrike" cap="none" normalizeH="0" baseline="0">
                <a:ln>
                  <a:noFill/>
                </a:ln>
                <a:solidFill>
                  <a:srgbClr val="BCBEC4"/>
                </a:solidFill>
                <a:effectLst/>
                <a:latin typeface="Arial Unicode MS"/>
                <a:ea typeface="JetBrains Mono"/>
              </a:rPr>
              <a:t>SomeClass</a:t>
            </a:r>
            <a:r>
              <a:rPr kumimoji="0" lang="ko-KR" altLang="ko-KR" sz="1400" b="0" i="0" u="none" strike="noStrike" cap="none" normalizeH="0" baseline="0">
                <a:ln>
                  <a:noFill/>
                </a:ln>
                <a:solidFill>
                  <a:srgbClr val="BCBEC4"/>
                </a:solidFill>
                <a:effectLst/>
                <a:latin typeface="Arial Unicode MS"/>
                <a:ea typeface="JetBrains Mono"/>
              </a:rPr>
              <a:t> {</a:t>
            </a:r>
            <a:r>
              <a:rPr kumimoji="0" lang="en-US" altLang="ko-KR" sz="1400" b="0" i="0" u="none" strike="noStrike" cap="none" normalizeH="0" baseline="0">
                <a:ln>
                  <a:noFill/>
                </a:ln>
                <a:solidFill>
                  <a:srgbClr val="BCBEC4"/>
                </a:solidFill>
                <a:effectLst/>
                <a:latin typeface="Arial Unicode MS"/>
                <a:ea typeface="JetBrains Mono"/>
              </a:rPr>
              <a:t> </a:t>
            </a:r>
            <a:r>
              <a:rPr kumimoji="0" lang="ko-KR" altLang="ko-KR" sz="1400" b="0" i="0" u="none" strike="noStrike" cap="none" normalizeH="0" baseline="0">
                <a:ln>
                  <a:noFill/>
                </a:ln>
                <a:solidFill>
                  <a:srgbClr val="BCBEC4"/>
                </a:solidFill>
                <a:effectLst/>
                <a:latin typeface="Arial Unicode MS"/>
                <a:ea typeface="JetBrains Mono"/>
              </a:rPr>
              <a:t>}</a:t>
            </a:r>
            <a:endParaRPr kumimoji="0" lang="ko-KR" altLang="ko-KR" sz="1400" b="0" i="0" u="none" strike="noStrike" cap="none" normalizeH="0" baseline="0">
              <a:ln>
                <a:noFill/>
              </a:ln>
              <a:solidFill>
                <a:schemeClr val="tx1"/>
              </a:solidFill>
              <a:effectLst/>
              <a:latin typeface="Arial" panose="020B0604020202020204" pitchFamily="34" charset="0"/>
            </a:endParaRPr>
          </a:p>
        </p:txBody>
      </p:sp>
      <p:sp>
        <p:nvSpPr>
          <p:cNvPr id="8" name="직사각형 7">
            <a:extLst>
              <a:ext uri="{FF2B5EF4-FFF2-40B4-BE49-F238E27FC236}">
                <a16:creationId xmlns:a16="http://schemas.microsoft.com/office/drawing/2014/main" id="{21F9FCAD-09D1-1F55-1286-3283B3099F93}"/>
              </a:ext>
            </a:extLst>
          </p:cNvPr>
          <p:cNvSpPr/>
          <p:nvPr/>
        </p:nvSpPr>
        <p:spPr>
          <a:xfrm>
            <a:off x="370207" y="896833"/>
            <a:ext cx="11451586"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mn-ea"/>
              </a:rPr>
              <a:t>@ControllerAdvice </a:t>
            </a:r>
            <a:r>
              <a:rPr lang="ko-KR" altLang="en-US" sz="1200">
                <a:latin typeface="+mn-ea"/>
              </a:rPr>
              <a:t>는 클래스 레벨에 선언하며 메서드 레벨에 선언하는 어노테이션</a:t>
            </a:r>
            <a:r>
              <a:rPr lang="en-US" altLang="ko-KR" sz="1200">
                <a:latin typeface="+mn-ea"/>
              </a:rPr>
              <a:t>(</a:t>
            </a:r>
            <a:r>
              <a:rPr lang="en-US" altLang="ko-KR" sz="1200" u="none" strike="noStrike">
                <a:effectLst/>
                <a:latin typeface="+mn-lt"/>
              </a:rPr>
              <a:t>@ExceptionHandler, @ModelAttribute, @InitBinder)</a:t>
            </a:r>
            <a:r>
              <a:rPr lang="ko-KR" altLang="en-US" sz="1200">
                <a:latin typeface="+mn-ea"/>
              </a:rPr>
              <a:t>과 함께 사용할 수 있다</a:t>
            </a:r>
            <a:endParaRPr lang="en-US" altLang="ko-KR" sz="1200">
              <a:latin typeface="+mn-ea"/>
            </a:endParaRPr>
          </a:p>
        </p:txBody>
      </p:sp>
    </p:spTree>
    <p:extLst>
      <p:ext uri="{BB962C8B-B14F-4D97-AF65-F5344CB8AC3E}">
        <p14:creationId xmlns:p14="http://schemas.microsoft.com/office/powerpoint/2010/main" val="28364619"/>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D992EE-99FC-C5A4-810A-1BE7420AAF60}"/>
            </a:ext>
          </a:extLst>
        </p:cNvPr>
        <p:cNvGrpSpPr/>
        <p:nvPr/>
      </p:nvGrpSpPr>
      <p:grpSpPr>
        <a:xfrm>
          <a:off x="0" y="0"/>
          <a:ext cx="0" cy="0"/>
          <a:chOff x="0" y="0"/>
          <a:chExt cx="0" cy="0"/>
        </a:xfrm>
      </p:grpSpPr>
      <p:sp>
        <p:nvSpPr>
          <p:cNvPr id="7" name="직사각형 6">
            <a:extLst>
              <a:ext uri="{FF2B5EF4-FFF2-40B4-BE49-F238E27FC236}">
                <a16:creationId xmlns:a16="http://schemas.microsoft.com/office/drawing/2014/main" id="{072B350E-9044-F2F1-31B9-5F60BA2BD67B}"/>
              </a:ext>
            </a:extLst>
          </p:cNvPr>
          <p:cNvSpPr/>
          <p:nvPr/>
        </p:nvSpPr>
        <p:spPr>
          <a:xfrm>
            <a:off x="150630" y="250918"/>
            <a:ext cx="4776051"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@ControllerAdvice + @ModelAttribute</a:t>
            </a:r>
            <a:endParaRPr lang="ko-KR" altLang="en-US" b="1">
              <a:solidFill>
                <a:schemeClr val="accent1">
                  <a:lumMod val="75000"/>
                </a:schemeClr>
              </a:solidFill>
              <a:latin typeface="+mn-ea"/>
            </a:endParaRPr>
          </a:p>
        </p:txBody>
      </p:sp>
      <p:sp>
        <p:nvSpPr>
          <p:cNvPr id="3" name="Rectangle 1">
            <a:extLst>
              <a:ext uri="{FF2B5EF4-FFF2-40B4-BE49-F238E27FC236}">
                <a16:creationId xmlns:a16="http://schemas.microsoft.com/office/drawing/2014/main" id="{3935432D-0AD7-B188-799E-DB2EC5669D0A}"/>
              </a:ext>
            </a:extLst>
          </p:cNvPr>
          <p:cNvSpPr>
            <a:spLocks noChangeArrowheads="1"/>
          </p:cNvSpPr>
          <p:nvPr/>
        </p:nvSpPr>
        <p:spPr bwMode="auto">
          <a:xfrm>
            <a:off x="353929" y="789263"/>
            <a:ext cx="11580395" cy="156966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200" b="0" i="0" u="none" strike="noStrike" cap="none" normalizeH="0" baseline="0">
                <a:ln>
                  <a:noFill/>
                </a:ln>
                <a:solidFill>
                  <a:srgbClr val="B3AE60"/>
                </a:solidFill>
                <a:effectLst/>
                <a:latin typeface="Arial Unicode MS"/>
                <a:ea typeface="JetBrains Mono"/>
              </a:rPr>
              <a:t>@ControllerAdvice</a:t>
            </a:r>
            <a:br>
              <a:rPr kumimoji="0" lang="ko-KR" altLang="ko-KR" sz="1200" b="0" i="0" u="none" strike="noStrike" cap="none" normalizeH="0" baseline="0">
                <a:ln>
                  <a:noFill/>
                </a:ln>
                <a:solidFill>
                  <a:srgbClr val="B3AE60"/>
                </a:solidFill>
                <a:effectLst/>
                <a:latin typeface="Arial Unicode MS"/>
                <a:ea typeface="JetBrains Mono"/>
              </a:rPr>
            </a:br>
            <a:r>
              <a:rPr kumimoji="0" lang="ko-KR" altLang="ko-KR" sz="1200" b="0" i="0" u="none" strike="noStrike" cap="none" normalizeH="0" baseline="0">
                <a:ln>
                  <a:noFill/>
                </a:ln>
                <a:solidFill>
                  <a:srgbClr val="CF8E6D"/>
                </a:solidFill>
                <a:effectLst/>
                <a:latin typeface="Arial Unicode MS"/>
                <a:ea typeface="JetBrains Mono"/>
              </a:rPr>
              <a:t>public class </a:t>
            </a:r>
            <a:r>
              <a:rPr kumimoji="0" lang="ko-KR" altLang="ko-KR" sz="1200" b="0" i="0" u="none" strike="noStrike" cap="none" normalizeH="0" baseline="0">
                <a:ln>
                  <a:noFill/>
                </a:ln>
                <a:solidFill>
                  <a:srgbClr val="BCBEC4"/>
                </a:solidFill>
                <a:effectLst/>
                <a:latin typeface="Arial Unicode MS"/>
                <a:ea typeface="JetBrains Mono"/>
              </a:rPr>
              <a:t>GlobalModelAttributes {</a:t>
            </a:r>
            <a:br>
              <a:rPr kumimoji="0" lang="ko-KR" altLang="ko-KR" sz="1200" b="0" i="0" u="none" strike="noStrike" cap="none" normalizeH="0" baseline="0">
                <a:ln>
                  <a:noFill/>
                </a:ln>
                <a:solidFill>
                  <a:srgbClr val="BCBEC4"/>
                </a:solidFill>
                <a:effectLst/>
                <a:latin typeface="Arial Unicode MS"/>
                <a:ea typeface="JetBrains Mono"/>
              </a:rPr>
            </a:b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3AE60"/>
                </a:solidFill>
                <a:effectLst/>
                <a:latin typeface="Arial Unicode MS"/>
                <a:ea typeface="JetBrains Mono"/>
              </a:rPr>
              <a:t>@ModelAttribute</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6AAB73"/>
                </a:solidFill>
                <a:effectLst/>
                <a:latin typeface="Arial Unicode MS"/>
                <a:ea typeface="JetBrains Mono"/>
              </a:rPr>
              <a:t>"appName"</a:t>
            </a:r>
            <a:r>
              <a:rPr kumimoji="0" lang="ko-KR" altLang="ko-KR" sz="1200" b="0" i="0" u="none" strike="noStrike" cap="none" normalizeH="0" baseline="0">
                <a:ln>
                  <a:noFill/>
                </a:ln>
                <a:solidFill>
                  <a:srgbClr val="BCBEC4"/>
                </a:solidFill>
                <a:effectLst/>
                <a:latin typeface="Arial Unicode MS"/>
                <a:ea typeface="JetBrains Mono"/>
              </a:rPr>
              <a:t>)</a:t>
            </a:r>
            <a:r>
              <a:rPr kumimoji="0" lang="en-US" altLang="ko-KR" sz="1200" b="0" i="0" u="none" strike="noStrike" cap="none" normalizeH="0" baseline="0">
                <a:ln>
                  <a:noFill/>
                </a:ln>
                <a:solidFill>
                  <a:srgbClr val="BCBEC4"/>
                </a:solidFill>
                <a:effectLst/>
                <a:latin typeface="Arial Unicode MS"/>
                <a:ea typeface="JetBrains Mono"/>
              </a:rPr>
              <a:t> </a:t>
            </a:r>
            <a:r>
              <a:rPr kumimoji="0" lang="en-US" altLang="ko-KR" sz="1200" b="0" i="0" u="none" strike="noStrike" cap="none" normalizeH="0" baseline="0">
                <a:ln>
                  <a:noFill/>
                </a:ln>
                <a:solidFill>
                  <a:schemeClr val="bg1">
                    <a:lumMod val="50000"/>
                  </a:schemeClr>
                </a:solidFill>
                <a:effectLst/>
                <a:latin typeface="Arial Unicode MS"/>
                <a:ea typeface="JetBrains Mono"/>
              </a:rPr>
              <a:t>// </a:t>
            </a:r>
            <a:r>
              <a:rPr kumimoji="0" lang="ko-KR" altLang="en-US" sz="1200" b="0" i="0" u="none" strike="noStrike" cap="none" normalizeH="0" baseline="0">
                <a:ln>
                  <a:noFill/>
                </a:ln>
                <a:solidFill>
                  <a:schemeClr val="bg1">
                    <a:lumMod val="50000"/>
                  </a:schemeClr>
                </a:solidFill>
                <a:effectLst/>
                <a:latin typeface="Arial Unicode MS"/>
                <a:ea typeface="JetBrains Mono"/>
              </a:rPr>
              <a:t>모든 뷰에서 전역적으로 모델 데이터를 참조할 수 있다</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public </a:t>
            </a:r>
            <a:r>
              <a:rPr kumimoji="0" lang="ko-KR" altLang="ko-KR" sz="1200" b="0" i="0" u="none" strike="noStrike" cap="none" normalizeH="0" baseline="0">
                <a:ln>
                  <a:noFill/>
                </a:ln>
                <a:solidFill>
                  <a:srgbClr val="BCBEC4"/>
                </a:solidFill>
                <a:effectLst/>
                <a:latin typeface="Arial Unicode MS"/>
                <a:ea typeface="JetBrains Mono"/>
              </a:rPr>
              <a:t>String </a:t>
            </a:r>
            <a:r>
              <a:rPr kumimoji="0" lang="ko-KR" altLang="ko-KR" sz="1200" b="0" i="0" u="none" strike="noStrike" cap="none" normalizeH="0" baseline="0">
                <a:ln>
                  <a:noFill/>
                </a:ln>
                <a:solidFill>
                  <a:srgbClr val="56A8F5"/>
                </a:solidFill>
                <a:effectLst/>
                <a:latin typeface="Arial Unicode MS"/>
                <a:ea typeface="JetBrains Mono"/>
              </a:rPr>
              <a:t>addApplicationName</a:t>
            </a: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return </a:t>
            </a:r>
            <a:r>
              <a:rPr kumimoji="0" lang="ko-KR" altLang="ko-KR" sz="1200" b="0" i="0" u="none" strike="noStrike" cap="none" normalizeH="0" baseline="0">
                <a:ln>
                  <a:noFill/>
                </a:ln>
                <a:solidFill>
                  <a:srgbClr val="6AAB73"/>
                </a:solidFill>
                <a:effectLst/>
                <a:latin typeface="Arial Unicode MS"/>
                <a:ea typeface="JetBrains Mono"/>
              </a:rPr>
              <a:t>"My Application"</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4" name="Rectangle 2">
            <a:extLst>
              <a:ext uri="{FF2B5EF4-FFF2-40B4-BE49-F238E27FC236}">
                <a16:creationId xmlns:a16="http://schemas.microsoft.com/office/drawing/2014/main" id="{751BEAF2-26C9-6BE9-4EDE-798205A4D638}"/>
              </a:ext>
            </a:extLst>
          </p:cNvPr>
          <p:cNvSpPr>
            <a:spLocks noChangeArrowheads="1"/>
          </p:cNvSpPr>
          <p:nvPr/>
        </p:nvSpPr>
        <p:spPr bwMode="auto">
          <a:xfrm>
            <a:off x="353929" y="2503710"/>
            <a:ext cx="11580395" cy="1754326"/>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200" b="0" i="0" u="none" strike="noStrike" cap="none" normalizeH="0" baseline="0">
                <a:ln>
                  <a:noFill/>
                </a:ln>
                <a:solidFill>
                  <a:srgbClr val="B3AE60"/>
                </a:solidFill>
                <a:effectLst/>
                <a:latin typeface="Arial Unicode MS"/>
                <a:ea typeface="JetBrains Mono"/>
              </a:rPr>
              <a:t>@Controller</a:t>
            </a:r>
            <a:br>
              <a:rPr kumimoji="0" lang="ko-KR" altLang="ko-KR" sz="1200" b="0" i="0" u="none" strike="noStrike" cap="none" normalizeH="0" baseline="0">
                <a:ln>
                  <a:noFill/>
                </a:ln>
                <a:solidFill>
                  <a:srgbClr val="B3AE60"/>
                </a:solidFill>
                <a:effectLst/>
                <a:latin typeface="Arial Unicode MS"/>
                <a:ea typeface="JetBrains Mono"/>
              </a:rPr>
            </a:br>
            <a:r>
              <a:rPr kumimoji="0" lang="ko-KR" altLang="ko-KR" sz="1200" b="0" i="0" u="none" strike="noStrike" cap="none" normalizeH="0" baseline="0">
                <a:ln>
                  <a:noFill/>
                </a:ln>
                <a:solidFill>
                  <a:srgbClr val="CF8E6D"/>
                </a:solidFill>
                <a:effectLst/>
                <a:latin typeface="Arial Unicode MS"/>
                <a:ea typeface="JetBrains Mono"/>
              </a:rPr>
              <a:t>public class </a:t>
            </a:r>
            <a:r>
              <a:rPr kumimoji="0" lang="ko-KR" altLang="ko-KR" sz="1200" b="0" i="0" u="none" strike="noStrike" cap="none" normalizeH="0" baseline="0">
                <a:ln>
                  <a:noFill/>
                </a:ln>
                <a:solidFill>
                  <a:srgbClr val="BCBEC4"/>
                </a:solidFill>
                <a:effectLst/>
                <a:latin typeface="Arial Unicode MS"/>
                <a:ea typeface="JetBrains Mono"/>
              </a:rPr>
              <a:t>ViewController {</a:t>
            </a:r>
            <a:br>
              <a:rPr kumimoji="0" lang="ko-KR" altLang="ko-KR" sz="1200" b="0" i="0" u="none" strike="noStrike" cap="none" normalizeH="0" baseline="0">
                <a:ln>
                  <a:noFill/>
                </a:ln>
                <a:solidFill>
                  <a:srgbClr val="BCBEC4"/>
                </a:solidFill>
                <a:effectLst/>
                <a:latin typeface="Arial Unicode MS"/>
                <a:ea typeface="JetBrains Mono"/>
              </a:rPr>
            </a:b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3AE60"/>
                </a:solidFill>
                <a:effectLst/>
                <a:latin typeface="Arial Unicode MS"/>
                <a:ea typeface="JetBrains Mono"/>
              </a:rPr>
              <a:t>@GetMapping</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6AAB73"/>
                </a:solidFill>
                <a:effectLst/>
                <a:latin typeface="Arial Unicode MS"/>
                <a:ea typeface="JetBrains Mono"/>
              </a:rPr>
              <a:t>"/view"</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public </a:t>
            </a:r>
            <a:r>
              <a:rPr kumimoji="0" lang="ko-KR" altLang="ko-KR" sz="1200" b="0" i="0" u="none" strike="noStrike" cap="none" normalizeH="0" baseline="0">
                <a:ln>
                  <a:noFill/>
                </a:ln>
                <a:solidFill>
                  <a:srgbClr val="BCBEC4"/>
                </a:solidFill>
                <a:effectLst/>
                <a:latin typeface="Arial Unicode MS"/>
                <a:ea typeface="JetBrains Mono"/>
              </a:rPr>
              <a:t>String </a:t>
            </a:r>
            <a:r>
              <a:rPr kumimoji="0" lang="ko-KR" altLang="ko-KR" sz="1200" b="0" i="0" u="none" strike="noStrike" cap="none" normalizeH="0" baseline="0">
                <a:ln>
                  <a:noFill/>
                </a:ln>
                <a:solidFill>
                  <a:srgbClr val="56A8F5"/>
                </a:solidFill>
                <a:effectLst/>
                <a:latin typeface="Arial Unicode MS"/>
                <a:ea typeface="JetBrains Mono"/>
              </a:rPr>
              <a:t>showView</a:t>
            </a:r>
            <a:r>
              <a:rPr kumimoji="0" lang="ko-KR" altLang="ko-KR" sz="1200" b="0" i="0" u="none" strike="noStrike" cap="none" normalizeH="0" baseline="0">
                <a:ln>
                  <a:noFill/>
                </a:ln>
                <a:solidFill>
                  <a:srgbClr val="BCBEC4"/>
                </a:solidFill>
                <a:effectLst/>
                <a:latin typeface="Arial Unicode MS"/>
                <a:ea typeface="JetBrains Mono"/>
              </a:rPr>
              <a:t>(Model model) {</a:t>
            </a:r>
            <a:r>
              <a:rPr kumimoji="0" lang="en-US" altLang="ko-KR" sz="1200" b="0" i="0" u="none" strike="noStrike" cap="none" normalizeH="0" baseline="0">
                <a:ln>
                  <a:noFill/>
                </a:ln>
                <a:solidFill>
                  <a:srgbClr val="BCBEC4"/>
                </a:solidFill>
                <a:effectLst/>
                <a:latin typeface="Arial Unicode MS"/>
                <a:ea typeface="JetBrains Mono"/>
              </a:rPr>
              <a:t>  </a:t>
            </a:r>
            <a:r>
              <a:rPr kumimoji="0" lang="en-US" altLang="ko-KR" sz="1200" b="0" i="0" u="none" strike="noStrike" cap="none" normalizeH="0" baseline="0">
                <a:ln>
                  <a:noFill/>
                </a:ln>
                <a:solidFill>
                  <a:schemeClr val="bg1">
                    <a:lumMod val="50000"/>
                  </a:schemeClr>
                </a:solidFill>
                <a:effectLst/>
                <a:latin typeface="Arial Unicode MS"/>
                <a:ea typeface="JetBrains Mono"/>
              </a:rPr>
              <a:t>// model </a:t>
            </a:r>
            <a:r>
              <a:rPr kumimoji="0" lang="ko-KR" altLang="en-US" sz="1200" b="0" i="0" u="none" strike="noStrike" cap="none" normalizeH="0" baseline="0">
                <a:ln>
                  <a:noFill/>
                </a:ln>
                <a:solidFill>
                  <a:schemeClr val="bg1">
                    <a:lumMod val="50000"/>
                  </a:schemeClr>
                </a:solidFill>
                <a:effectLst/>
                <a:latin typeface="Arial Unicode MS"/>
                <a:ea typeface="JetBrains Mono"/>
              </a:rPr>
              <a:t>에는 </a:t>
            </a:r>
            <a:r>
              <a:rPr kumimoji="0" lang="en-US" altLang="ko-KR" sz="1200" b="0" i="0" u="none" strike="noStrike" cap="none" normalizeH="0" baseline="0">
                <a:ln>
                  <a:noFill/>
                </a:ln>
                <a:solidFill>
                  <a:schemeClr val="bg1">
                    <a:lumMod val="50000"/>
                  </a:schemeClr>
                </a:solidFill>
                <a:effectLst/>
                <a:latin typeface="Arial Unicode MS"/>
                <a:ea typeface="JetBrains Mono"/>
              </a:rPr>
              <a:t>appName=My Application </a:t>
            </a:r>
            <a:r>
              <a:rPr kumimoji="0" lang="ko-KR" altLang="en-US" sz="1200" b="0" i="0" u="none" strike="noStrike" cap="none" normalizeH="0" baseline="0">
                <a:ln>
                  <a:noFill/>
                </a:ln>
                <a:solidFill>
                  <a:schemeClr val="bg1">
                    <a:lumMod val="50000"/>
                  </a:schemeClr>
                </a:solidFill>
                <a:effectLst/>
                <a:latin typeface="Arial Unicode MS"/>
                <a:ea typeface="JetBrains Mono"/>
              </a:rPr>
              <a:t>이 담겨져 있다</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model.addAttribute(</a:t>
            </a:r>
            <a:r>
              <a:rPr kumimoji="0" lang="ko-KR" altLang="ko-KR" sz="1200" b="0" i="0" u="none" strike="noStrike" cap="none" normalizeH="0" baseline="0">
                <a:ln>
                  <a:noFill/>
                </a:ln>
                <a:solidFill>
                  <a:srgbClr val="6AAB73"/>
                </a:solidFill>
                <a:effectLst/>
                <a:latin typeface="Arial Unicode MS"/>
                <a:ea typeface="JetBrains Mono"/>
              </a:rPr>
              <a:t>"pageTitle"</a:t>
            </a: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6AAB73"/>
                </a:solidFill>
                <a:effectLst/>
                <a:latin typeface="Arial Unicode MS"/>
                <a:ea typeface="JetBrains Mono"/>
              </a:rPr>
              <a:t>"Welcome Page"</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return </a:t>
            </a:r>
            <a:r>
              <a:rPr kumimoji="0" lang="ko-KR" altLang="ko-KR" sz="1200" b="0" i="0" u="none" strike="noStrike" cap="none" normalizeH="0" baseline="0">
                <a:ln>
                  <a:noFill/>
                </a:ln>
                <a:solidFill>
                  <a:srgbClr val="6AAB73"/>
                </a:solidFill>
                <a:effectLst/>
                <a:latin typeface="Arial Unicode MS"/>
                <a:ea typeface="JetBrains Mono"/>
              </a:rPr>
              <a:t>"welcome"</a:t>
            </a: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7A7E85"/>
                </a:solidFill>
                <a:effectLst/>
                <a:latin typeface="Arial Unicode MS"/>
                <a:ea typeface="JetBrains Mono"/>
              </a:rPr>
            </a:br>
            <a:r>
              <a:rPr kumimoji="0" lang="ko-KR" altLang="ko-KR" sz="1200" b="0" i="0" u="none" strike="noStrike" cap="none" normalizeH="0" baseline="0">
                <a:ln>
                  <a:noFill/>
                </a:ln>
                <a:solidFill>
                  <a:srgbClr val="7A7E85"/>
                </a:solidFill>
                <a:effectLst/>
                <a:latin typeface="Arial Unicode MS"/>
                <a:ea typeface="JetBrains Mono"/>
              </a:rPr>
              <a:t>    </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5" name="Rectangle 3">
            <a:extLst>
              <a:ext uri="{FF2B5EF4-FFF2-40B4-BE49-F238E27FC236}">
                <a16:creationId xmlns:a16="http://schemas.microsoft.com/office/drawing/2014/main" id="{CF655B38-D06D-868C-9AFB-C670845ECCD1}"/>
              </a:ext>
            </a:extLst>
          </p:cNvPr>
          <p:cNvSpPr>
            <a:spLocks noChangeArrowheads="1"/>
          </p:cNvSpPr>
          <p:nvPr/>
        </p:nvSpPr>
        <p:spPr bwMode="auto">
          <a:xfrm>
            <a:off x="353929" y="4402823"/>
            <a:ext cx="11580395" cy="1754326"/>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200" b="0" i="0" u="none" strike="noStrike" cap="none" normalizeH="0" baseline="0">
                <a:ln>
                  <a:noFill/>
                </a:ln>
                <a:solidFill>
                  <a:srgbClr val="BCBEC4"/>
                </a:solidFill>
                <a:effectLst/>
                <a:latin typeface="Arial Unicode MS"/>
                <a:ea typeface="JetBrains Mono"/>
              </a:rPr>
              <a:t>&lt;!DOCTYPE html&gt;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&lt;</a:t>
            </a:r>
            <a:r>
              <a:rPr kumimoji="0" lang="ko-KR" altLang="ko-KR" sz="1200" b="0" i="0" u="none" strike="noStrike" cap="none" normalizeH="0" baseline="0">
                <a:ln>
                  <a:noFill/>
                </a:ln>
                <a:solidFill>
                  <a:srgbClr val="16BAAC"/>
                </a:solidFill>
                <a:effectLst/>
                <a:latin typeface="Arial Unicode MS"/>
                <a:ea typeface="JetBrains Mono"/>
              </a:rPr>
              <a:t>html </a:t>
            </a:r>
            <a:r>
              <a:rPr kumimoji="0" lang="ko-KR" altLang="ko-KR" sz="1200" b="0" i="0" u="none" strike="noStrike" cap="none" normalizeH="0" baseline="0">
                <a:ln>
                  <a:noFill/>
                </a:ln>
                <a:solidFill>
                  <a:srgbClr val="BCBEC4"/>
                </a:solidFill>
                <a:effectLst/>
                <a:latin typeface="Arial Unicode MS"/>
                <a:ea typeface="JetBrains Mono"/>
              </a:rPr>
              <a:t>xmlns:th=</a:t>
            </a:r>
            <a:r>
              <a:rPr kumimoji="0" lang="ko-KR" altLang="ko-KR" sz="1200" b="0" i="0" u="none" strike="noStrike" cap="none" normalizeH="0" baseline="0">
                <a:ln>
                  <a:noFill/>
                </a:ln>
                <a:solidFill>
                  <a:srgbClr val="6AAB73"/>
                </a:solidFill>
                <a:effectLst/>
                <a:latin typeface="Arial Unicode MS"/>
                <a:ea typeface="JetBrains Mono"/>
              </a:rPr>
              <a:t>"http://www.thymeleaf.org"</a:t>
            </a:r>
            <a:r>
              <a:rPr kumimoji="0" lang="ko-KR" altLang="ko-KR" sz="1200" b="0" i="0" u="none" strike="noStrike" cap="none" normalizeH="0" baseline="0">
                <a:ln>
                  <a:noFill/>
                </a:ln>
                <a:solidFill>
                  <a:srgbClr val="BCBEC4"/>
                </a:solidFill>
                <a:effectLst/>
                <a:latin typeface="Arial Unicode MS"/>
                <a:ea typeface="JetBrains Mono"/>
              </a:rPr>
              <a:t>&gt;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&lt;</a:t>
            </a:r>
            <a:r>
              <a:rPr kumimoji="0" lang="ko-KR" altLang="ko-KR" sz="1200" b="0" i="0" u="none" strike="noStrike" cap="none" normalizeH="0" baseline="0">
                <a:ln>
                  <a:noFill/>
                </a:ln>
                <a:solidFill>
                  <a:srgbClr val="16BAAC"/>
                </a:solidFill>
                <a:effectLst/>
                <a:latin typeface="Arial Unicode MS"/>
                <a:ea typeface="JetBrains Mono"/>
              </a:rPr>
              <a:t>head</a:t>
            </a:r>
            <a:r>
              <a:rPr kumimoji="0" lang="ko-KR" altLang="ko-KR" sz="1200" b="0" i="0" u="none" strike="noStrike" cap="none" normalizeH="0" baseline="0">
                <a:ln>
                  <a:noFill/>
                </a:ln>
                <a:solidFill>
                  <a:srgbClr val="BCBEC4"/>
                </a:solidFill>
                <a:effectLst/>
                <a:latin typeface="Arial Unicode MS"/>
                <a:ea typeface="JetBrains Mono"/>
              </a:rPr>
              <a:t>&gt;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&lt;</a:t>
            </a:r>
            <a:r>
              <a:rPr kumimoji="0" lang="ko-KR" altLang="ko-KR" sz="1200" b="0" i="0" u="none" strike="noStrike" cap="none" normalizeH="0" baseline="0">
                <a:ln>
                  <a:noFill/>
                </a:ln>
                <a:solidFill>
                  <a:srgbClr val="16BAAC"/>
                </a:solidFill>
                <a:effectLst/>
                <a:latin typeface="Arial Unicode MS"/>
                <a:ea typeface="JetBrains Mono"/>
              </a:rPr>
              <a:t>title </a:t>
            </a:r>
            <a:r>
              <a:rPr kumimoji="0" lang="ko-KR" altLang="ko-KR" sz="1200" b="0" i="0" u="none" strike="noStrike" cap="none" normalizeH="0" baseline="0">
                <a:ln>
                  <a:noFill/>
                </a:ln>
                <a:solidFill>
                  <a:srgbClr val="BCBEC4"/>
                </a:solidFill>
                <a:effectLst/>
                <a:latin typeface="Arial Unicode MS"/>
                <a:ea typeface="JetBrains Mono"/>
              </a:rPr>
              <a:t>th:text=</a:t>
            </a:r>
            <a:r>
              <a:rPr kumimoji="0" lang="ko-KR" altLang="ko-KR" sz="1200" b="0" i="0" u="none" strike="noStrike" cap="none" normalizeH="0" baseline="0">
                <a:ln>
                  <a:noFill/>
                </a:ln>
                <a:solidFill>
                  <a:srgbClr val="6AAB73"/>
                </a:solidFill>
                <a:effectLst/>
                <a:latin typeface="Arial Unicode MS"/>
                <a:ea typeface="JetBrains Mono"/>
              </a:rPr>
              <a:t>"${pageTitle}"</a:t>
            </a:r>
            <a:r>
              <a:rPr kumimoji="0" lang="ko-KR" altLang="ko-KR" sz="1200" b="0" i="0" u="none" strike="noStrike" cap="none" normalizeH="0" baseline="0">
                <a:ln>
                  <a:noFill/>
                </a:ln>
                <a:solidFill>
                  <a:srgbClr val="BCBEC4"/>
                </a:solidFill>
                <a:effectLst/>
                <a:latin typeface="Arial Unicode MS"/>
                <a:ea typeface="JetBrains Mono"/>
              </a:rPr>
              <a:t>&gt;Page Title&lt;/title&gt;</a:t>
            </a:r>
            <a:r>
              <a:rPr kumimoji="0" lang="en-US" altLang="ko-KR" sz="1200" b="0" i="0" u="none" strike="noStrike" cap="none" normalizeH="0" baseline="0">
                <a:ln>
                  <a:noFill/>
                </a:ln>
                <a:solidFill>
                  <a:srgbClr val="BCBEC4"/>
                </a:solidFill>
                <a:effectLst/>
                <a:latin typeface="Arial Unicode MS"/>
                <a:ea typeface="JetBrains Mono"/>
              </a:rPr>
              <a:t> </a:t>
            </a:r>
            <a:r>
              <a:rPr kumimoji="0" lang="en-US" altLang="ko-KR" sz="1200" b="0" i="0" u="none" strike="noStrike" cap="none" normalizeH="0" baseline="0">
                <a:ln>
                  <a:noFill/>
                </a:ln>
                <a:solidFill>
                  <a:schemeClr val="bg1">
                    <a:lumMod val="50000"/>
                  </a:schemeClr>
                </a:solidFill>
                <a:effectLst/>
                <a:latin typeface="Arial Unicode MS"/>
                <a:ea typeface="JetBrains Mono"/>
              </a:rPr>
              <a:t>// Welcome Page</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&lt;/head&gt;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&lt;</a:t>
            </a:r>
            <a:r>
              <a:rPr kumimoji="0" lang="ko-KR" altLang="ko-KR" sz="1200" b="0" i="0" u="none" strike="noStrike" cap="none" normalizeH="0" baseline="0">
                <a:ln>
                  <a:noFill/>
                </a:ln>
                <a:solidFill>
                  <a:srgbClr val="16BAAC"/>
                </a:solidFill>
                <a:effectLst/>
                <a:latin typeface="Arial Unicode MS"/>
                <a:ea typeface="JetBrains Mono"/>
              </a:rPr>
              <a:t>body</a:t>
            </a:r>
            <a:r>
              <a:rPr kumimoji="0" lang="ko-KR" altLang="ko-KR" sz="1200" b="0" i="0" u="none" strike="noStrike" cap="none" normalizeH="0" baseline="0">
                <a:ln>
                  <a:noFill/>
                </a:ln>
                <a:solidFill>
                  <a:srgbClr val="BCBEC4"/>
                </a:solidFill>
                <a:effectLst/>
                <a:latin typeface="Arial Unicode MS"/>
                <a:ea typeface="JetBrains Mono"/>
              </a:rPr>
              <a:t>&gt;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&lt;</a:t>
            </a:r>
            <a:r>
              <a:rPr kumimoji="0" lang="ko-KR" altLang="ko-KR" sz="1200" b="0" i="0" u="none" strike="noStrike" cap="none" normalizeH="0" baseline="0">
                <a:ln>
                  <a:noFill/>
                </a:ln>
                <a:solidFill>
                  <a:srgbClr val="16BAAC"/>
                </a:solidFill>
                <a:effectLst/>
                <a:latin typeface="Arial Unicode MS"/>
                <a:ea typeface="JetBrains Mono"/>
              </a:rPr>
              <a:t>h1 </a:t>
            </a:r>
            <a:r>
              <a:rPr kumimoji="0" lang="ko-KR" altLang="ko-KR" sz="1200" b="0" i="0" u="none" strike="noStrike" cap="none" normalizeH="0" baseline="0">
                <a:ln>
                  <a:noFill/>
                </a:ln>
                <a:solidFill>
                  <a:srgbClr val="BCBEC4"/>
                </a:solidFill>
                <a:effectLst/>
                <a:latin typeface="Arial Unicode MS"/>
                <a:ea typeface="JetBrains Mono"/>
              </a:rPr>
              <a:t>th:text=</a:t>
            </a:r>
            <a:r>
              <a:rPr kumimoji="0" lang="ko-KR" altLang="ko-KR" sz="1200" b="0" i="0" u="none" strike="noStrike" cap="none" normalizeH="0" baseline="0">
                <a:ln>
                  <a:noFill/>
                </a:ln>
                <a:solidFill>
                  <a:srgbClr val="6AAB73"/>
                </a:solidFill>
                <a:effectLst/>
                <a:latin typeface="Arial Unicode MS"/>
                <a:ea typeface="JetBrains Mono"/>
              </a:rPr>
              <a:t>"${appName}"</a:t>
            </a:r>
            <a:r>
              <a:rPr kumimoji="0" lang="ko-KR" altLang="ko-KR" sz="1200" b="0" i="0" u="none" strike="noStrike" cap="none" normalizeH="0" baseline="0">
                <a:ln>
                  <a:noFill/>
                </a:ln>
                <a:solidFill>
                  <a:srgbClr val="BCBEC4"/>
                </a:solidFill>
                <a:effectLst/>
                <a:latin typeface="Arial Unicode MS"/>
                <a:ea typeface="JetBrains Mono"/>
              </a:rPr>
              <a:t>&gt;&lt;/h1&gt;</a:t>
            </a:r>
            <a:r>
              <a:rPr kumimoji="0" lang="en-US" altLang="ko-KR" sz="1200" b="0" i="0" u="none" strike="noStrike" cap="none" normalizeH="0" baseline="0">
                <a:ln>
                  <a:noFill/>
                </a:ln>
                <a:solidFill>
                  <a:srgbClr val="BCBEC4"/>
                </a:solidFill>
                <a:effectLst/>
                <a:latin typeface="Arial Unicode MS"/>
                <a:ea typeface="JetBrains Mono"/>
              </a:rPr>
              <a:t> </a:t>
            </a:r>
            <a:r>
              <a:rPr kumimoji="0" lang="en-US" altLang="ko-KR" sz="1200" b="0" i="0" u="none" strike="noStrike" cap="none" normalizeH="0" baseline="0">
                <a:ln>
                  <a:noFill/>
                </a:ln>
                <a:solidFill>
                  <a:schemeClr val="bg1">
                    <a:lumMod val="50000"/>
                  </a:schemeClr>
                </a:solidFill>
                <a:effectLst/>
                <a:latin typeface="Arial Unicode MS"/>
                <a:ea typeface="JetBrains Mono"/>
              </a:rPr>
              <a:t>// My Application</a:t>
            </a:r>
            <a:r>
              <a:rPr kumimoji="0" lang="ko-KR" altLang="en-US" sz="1200" b="0" i="0" u="none" strike="noStrike" cap="none" normalizeH="0" baseline="0">
                <a:ln>
                  <a:noFill/>
                </a:ln>
                <a:solidFill>
                  <a:schemeClr val="bg1">
                    <a:lumMod val="50000"/>
                  </a:schemeClr>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&lt;/body&gt;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&lt;/</a:t>
            </a:r>
            <a:r>
              <a:rPr kumimoji="0" lang="ko-KR" altLang="ko-KR" sz="1200" b="0" i="0" u="none" strike="noStrike" cap="none" normalizeH="0" baseline="0">
                <a:ln>
                  <a:noFill/>
                </a:ln>
                <a:solidFill>
                  <a:srgbClr val="C77DBB"/>
                </a:solidFill>
                <a:effectLst/>
                <a:latin typeface="Arial Unicode MS"/>
                <a:ea typeface="JetBrains Mono"/>
              </a:rPr>
              <a:t>html</a:t>
            </a:r>
            <a:r>
              <a:rPr kumimoji="0" lang="ko-KR" altLang="ko-KR" sz="1200" b="0" i="0" u="none" strike="noStrike" cap="none" normalizeH="0" baseline="0">
                <a:ln>
                  <a:noFill/>
                </a:ln>
                <a:solidFill>
                  <a:srgbClr val="BCBEC4"/>
                </a:solidFill>
                <a:effectLst/>
                <a:latin typeface="Arial Unicode MS"/>
                <a:ea typeface="JetBrains Mono"/>
              </a:rPr>
              <a:t>&gt;</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507029766"/>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BC1522-C71F-06C7-AE3B-B4CC59097EF5}"/>
            </a:ext>
          </a:extLst>
        </p:cNvPr>
        <p:cNvGrpSpPr/>
        <p:nvPr/>
      </p:nvGrpSpPr>
      <p:grpSpPr>
        <a:xfrm>
          <a:off x="0" y="0"/>
          <a:ext cx="0" cy="0"/>
          <a:chOff x="0" y="0"/>
          <a:chExt cx="0" cy="0"/>
        </a:xfrm>
      </p:grpSpPr>
      <p:sp>
        <p:nvSpPr>
          <p:cNvPr id="7" name="직사각형 6">
            <a:extLst>
              <a:ext uri="{FF2B5EF4-FFF2-40B4-BE49-F238E27FC236}">
                <a16:creationId xmlns:a16="http://schemas.microsoft.com/office/drawing/2014/main" id="{395DC5E7-5BD8-6ABE-8F65-545EBF226183}"/>
              </a:ext>
            </a:extLst>
          </p:cNvPr>
          <p:cNvSpPr/>
          <p:nvPr/>
        </p:nvSpPr>
        <p:spPr>
          <a:xfrm>
            <a:off x="150630" y="250918"/>
            <a:ext cx="4166975"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@ControllerAdvice + @InitBinder</a:t>
            </a:r>
            <a:endParaRPr lang="ko-KR" altLang="en-US" b="1">
              <a:solidFill>
                <a:schemeClr val="accent1">
                  <a:lumMod val="75000"/>
                </a:schemeClr>
              </a:solidFill>
              <a:latin typeface="+mn-ea"/>
            </a:endParaRPr>
          </a:p>
        </p:txBody>
      </p:sp>
      <p:sp>
        <p:nvSpPr>
          <p:cNvPr id="6" name="Rectangle 4">
            <a:extLst>
              <a:ext uri="{FF2B5EF4-FFF2-40B4-BE49-F238E27FC236}">
                <a16:creationId xmlns:a16="http://schemas.microsoft.com/office/drawing/2014/main" id="{FDA89A4C-73A2-EF48-B3A4-854B6DB22F37}"/>
              </a:ext>
            </a:extLst>
          </p:cNvPr>
          <p:cNvSpPr>
            <a:spLocks noChangeArrowheads="1"/>
          </p:cNvSpPr>
          <p:nvPr/>
        </p:nvSpPr>
        <p:spPr bwMode="auto">
          <a:xfrm>
            <a:off x="319072" y="711006"/>
            <a:ext cx="11213196" cy="1754326"/>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200" b="0" i="0" u="none" strike="noStrike" cap="none" normalizeH="0" baseline="0">
                <a:ln>
                  <a:noFill/>
                </a:ln>
                <a:solidFill>
                  <a:srgbClr val="B3AE60"/>
                </a:solidFill>
                <a:effectLst/>
                <a:latin typeface="Arial Unicode MS"/>
                <a:ea typeface="JetBrains Mono"/>
              </a:rPr>
              <a:t>@ControllerAdvice</a:t>
            </a:r>
            <a:br>
              <a:rPr kumimoji="0" lang="ko-KR" altLang="ko-KR" sz="1200" b="0" i="0" u="none" strike="noStrike" cap="none" normalizeH="0" baseline="0">
                <a:ln>
                  <a:noFill/>
                </a:ln>
                <a:solidFill>
                  <a:srgbClr val="B3AE60"/>
                </a:solidFill>
                <a:effectLst/>
                <a:latin typeface="Arial Unicode MS"/>
                <a:ea typeface="JetBrains Mono"/>
              </a:rPr>
            </a:br>
            <a:r>
              <a:rPr kumimoji="0" lang="ko-KR" altLang="ko-KR" sz="1200" b="0" i="0" u="none" strike="noStrike" cap="none" normalizeH="0" baseline="0">
                <a:ln>
                  <a:noFill/>
                </a:ln>
                <a:solidFill>
                  <a:srgbClr val="CF8E6D"/>
                </a:solidFill>
                <a:effectLst/>
                <a:latin typeface="Arial Unicode MS"/>
                <a:ea typeface="JetBrains Mono"/>
              </a:rPr>
              <a:t>public class </a:t>
            </a:r>
            <a:r>
              <a:rPr kumimoji="0" lang="ko-KR" altLang="ko-KR" sz="1200" b="0" i="0" u="none" strike="noStrike" cap="none" normalizeH="0" baseline="0">
                <a:ln>
                  <a:noFill/>
                </a:ln>
                <a:solidFill>
                  <a:srgbClr val="BCBEC4"/>
                </a:solidFill>
                <a:effectLst/>
                <a:latin typeface="Arial Unicode MS"/>
                <a:ea typeface="JetBrains Mono"/>
              </a:rPr>
              <a:t>GlobalDataBinder {</a:t>
            </a:r>
            <a:br>
              <a:rPr kumimoji="0" lang="ko-KR" altLang="ko-KR" sz="1200" b="0" i="0" u="none" strike="noStrike" cap="none" normalizeH="0" baseline="0">
                <a:ln>
                  <a:noFill/>
                </a:ln>
                <a:solidFill>
                  <a:srgbClr val="BCBEC4"/>
                </a:solidFill>
                <a:effectLst/>
                <a:latin typeface="Arial Unicode MS"/>
                <a:ea typeface="JetBrains Mono"/>
              </a:rPr>
            </a:b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3AE60"/>
                </a:solidFill>
                <a:effectLst/>
                <a:latin typeface="Arial Unicode MS"/>
                <a:ea typeface="JetBrains Mono"/>
              </a:rPr>
              <a:t>@InitBinder</a:t>
            </a:r>
            <a:br>
              <a:rPr kumimoji="0" lang="ko-KR" altLang="ko-KR" sz="1200" b="0" i="0" u="none" strike="noStrike" cap="none" normalizeH="0" baseline="0">
                <a:ln>
                  <a:noFill/>
                </a:ln>
                <a:solidFill>
                  <a:srgbClr val="B3AE60"/>
                </a:solidFill>
                <a:effectLst/>
                <a:latin typeface="Arial Unicode MS"/>
                <a:ea typeface="JetBrains Mono"/>
              </a:rPr>
            </a:br>
            <a:r>
              <a:rPr kumimoji="0" lang="ko-KR" altLang="ko-KR" sz="1200" b="0" i="0" u="none" strike="noStrike" cap="none" normalizeH="0" baseline="0">
                <a:ln>
                  <a:noFill/>
                </a:ln>
                <a:solidFill>
                  <a:srgbClr val="B3AE60"/>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public void </a:t>
            </a:r>
            <a:r>
              <a:rPr kumimoji="0" lang="ko-KR" altLang="ko-KR" sz="1200" b="0" i="0" u="none" strike="noStrike" cap="none" normalizeH="0" baseline="0">
                <a:ln>
                  <a:noFill/>
                </a:ln>
                <a:solidFill>
                  <a:srgbClr val="56A8F5"/>
                </a:solidFill>
                <a:effectLst/>
                <a:latin typeface="Arial Unicode MS"/>
                <a:ea typeface="JetBrains Mono"/>
              </a:rPr>
              <a:t>initBinder</a:t>
            </a:r>
            <a:r>
              <a:rPr kumimoji="0" lang="ko-KR" altLang="ko-KR" sz="1200" b="0" i="0" u="none" strike="noStrike" cap="none" normalizeH="0" baseline="0">
                <a:ln>
                  <a:noFill/>
                </a:ln>
                <a:solidFill>
                  <a:srgbClr val="BCBEC4"/>
                </a:solidFill>
                <a:effectLst/>
                <a:latin typeface="Arial Unicode MS"/>
                <a:ea typeface="JetBrains Mono"/>
              </a:rPr>
              <a:t>(WebDataBinder binder)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SimpleDateFormat dateFormat = </a:t>
            </a:r>
            <a:r>
              <a:rPr kumimoji="0" lang="ko-KR" altLang="ko-KR" sz="1200" b="0" i="0" u="none" strike="noStrike" cap="none" normalizeH="0" baseline="0">
                <a:ln>
                  <a:noFill/>
                </a:ln>
                <a:solidFill>
                  <a:srgbClr val="CF8E6D"/>
                </a:solidFill>
                <a:effectLst/>
                <a:latin typeface="Arial Unicode MS"/>
                <a:ea typeface="JetBrains Mono"/>
              </a:rPr>
              <a:t>new </a:t>
            </a:r>
            <a:r>
              <a:rPr kumimoji="0" lang="ko-KR" altLang="ko-KR" sz="1200" b="0" i="0" u="none" strike="noStrike" cap="none" normalizeH="0" baseline="0">
                <a:ln>
                  <a:noFill/>
                </a:ln>
                <a:solidFill>
                  <a:srgbClr val="BCBEC4"/>
                </a:solidFill>
                <a:effectLst/>
                <a:latin typeface="Arial Unicode MS"/>
                <a:ea typeface="JetBrains Mono"/>
              </a:rPr>
              <a:t>SimpleDateFormat(</a:t>
            </a:r>
            <a:r>
              <a:rPr kumimoji="0" lang="ko-KR" altLang="ko-KR" sz="1200" b="0" i="0" u="none" strike="noStrike" cap="none" normalizeH="0" baseline="0">
                <a:ln>
                  <a:noFill/>
                </a:ln>
                <a:solidFill>
                  <a:srgbClr val="6AAB73"/>
                </a:solidFill>
                <a:effectLst/>
                <a:latin typeface="Arial Unicode MS"/>
                <a:ea typeface="JetBrains Mono"/>
              </a:rPr>
              <a:t>"yyyy-MM-dd"</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binder.registerCustomEditor(Date.</a:t>
            </a:r>
            <a:r>
              <a:rPr kumimoji="0" lang="ko-KR" altLang="ko-KR" sz="1200" b="0" i="0" u="none" strike="noStrike" cap="none" normalizeH="0" baseline="0">
                <a:ln>
                  <a:noFill/>
                </a:ln>
                <a:solidFill>
                  <a:srgbClr val="CF8E6D"/>
                </a:solidFill>
                <a:effectLst/>
                <a:latin typeface="Arial Unicode MS"/>
                <a:ea typeface="JetBrains Mono"/>
              </a:rPr>
              <a:t>class</a:t>
            </a: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new </a:t>
            </a:r>
            <a:r>
              <a:rPr kumimoji="0" lang="ko-KR" altLang="ko-KR" sz="1200" b="0" i="0" u="none" strike="noStrike" cap="none" normalizeH="0" baseline="0">
                <a:ln>
                  <a:noFill/>
                </a:ln>
                <a:solidFill>
                  <a:srgbClr val="BCBEC4"/>
                </a:solidFill>
                <a:effectLst/>
                <a:latin typeface="Arial Unicode MS"/>
                <a:ea typeface="JetBrains Mono"/>
              </a:rPr>
              <a:t>CustomDateEditor(dateFormat, </a:t>
            </a:r>
            <a:r>
              <a:rPr kumimoji="0" lang="ko-KR" altLang="ko-KR" sz="1200" b="0" i="0" u="none" strike="noStrike" cap="none" normalizeH="0" baseline="0">
                <a:ln>
                  <a:noFill/>
                </a:ln>
                <a:solidFill>
                  <a:srgbClr val="CF8E6D"/>
                </a:solidFill>
                <a:effectLst/>
                <a:latin typeface="Arial Unicode MS"/>
                <a:ea typeface="JetBrains Mono"/>
              </a:rPr>
              <a:t>false</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8" name="Rectangle 5">
            <a:extLst>
              <a:ext uri="{FF2B5EF4-FFF2-40B4-BE49-F238E27FC236}">
                <a16:creationId xmlns:a16="http://schemas.microsoft.com/office/drawing/2014/main" id="{DE72D508-9851-2D20-6BA4-E8F5047F8562}"/>
              </a:ext>
            </a:extLst>
          </p:cNvPr>
          <p:cNvSpPr>
            <a:spLocks noChangeArrowheads="1"/>
          </p:cNvSpPr>
          <p:nvPr/>
        </p:nvSpPr>
        <p:spPr bwMode="auto">
          <a:xfrm>
            <a:off x="319072" y="2644170"/>
            <a:ext cx="11213196" cy="156966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200" b="0" i="0" u="none" strike="noStrike" cap="none" normalizeH="0" baseline="0">
                <a:ln>
                  <a:noFill/>
                </a:ln>
                <a:solidFill>
                  <a:srgbClr val="B3AE60"/>
                </a:solidFill>
                <a:effectLst/>
                <a:latin typeface="Arial Unicode MS"/>
                <a:ea typeface="JetBrains Mono"/>
              </a:rPr>
              <a:t>@RestController</a:t>
            </a:r>
            <a:br>
              <a:rPr kumimoji="0" lang="ko-KR" altLang="ko-KR" sz="1200" b="0" i="0" u="none" strike="noStrike" cap="none" normalizeH="0" baseline="0">
                <a:ln>
                  <a:noFill/>
                </a:ln>
                <a:solidFill>
                  <a:srgbClr val="B3AE60"/>
                </a:solidFill>
                <a:effectLst/>
                <a:latin typeface="Arial Unicode MS"/>
                <a:ea typeface="JetBrains Mono"/>
              </a:rPr>
            </a:br>
            <a:r>
              <a:rPr kumimoji="0" lang="ko-KR" altLang="ko-KR" sz="1200" b="0" i="0" u="none" strike="noStrike" cap="none" normalizeH="0" baseline="0">
                <a:ln>
                  <a:noFill/>
                </a:ln>
                <a:solidFill>
                  <a:srgbClr val="CF8E6D"/>
                </a:solidFill>
                <a:effectLst/>
                <a:latin typeface="Arial Unicode MS"/>
                <a:ea typeface="JetBrains Mono"/>
              </a:rPr>
              <a:t>public class </a:t>
            </a:r>
            <a:r>
              <a:rPr kumimoji="0" lang="ko-KR" altLang="ko-KR" sz="1200" b="0" i="0" u="none" strike="noStrike" cap="none" normalizeH="0" baseline="0">
                <a:ln>
                  <a:noFill/>
                </a:ln>
                <a:solidFill>
                  <a:srgbClr val="BCBEC4"/>
                </a:solidFill>
                <a:effectLst/>
                <a:latin typeface="Arial Unicode MS"/>
                <a:ea typeface="JetBrains Mono"/>
              </a:rPr>
              <a:t>DateController {</a:t>
            </a:r>
            <a:br>
              <a:rPr kumimoji="0" lang="ko-KR" altLang="ko-KR" sz="1200" b="0" i="0" u="none" strike="noStrike" cap="none" normalizeH="0" baseline="0">
                <a:ln>
                  <a:noFill/>
                </a:ln>
                <a:solidFill>
                  <a:srgbClr val="BCBEC4"/>
                </a:solidFill>
                <a:effectLst/>
                <a:latin typeface="Arial Unicode MS"/>
                <a:ea typeface="JetBrains Mono"/>
              </a:rPr>
            </a:b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3AE60"/>
                </a:solidFill>
                <a:effectLst/>
                <a:latin typeface="Arial Unicode MS"/>
                <a:ea typeface="JetBrains Mono"/>
              </a:rPr>
              <a:t>@GetMapping</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6AAB73"/>
                </a:solidFill>
                <a:effectLst/>
                <a:latin typeface="Arial Unicode MS"/>
                <a:ea typeface="JetBrains Mono"/>
              </a:rPr>
              <a:t>"/test/date"</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public </a:t>
            </a:r>
            <a:r>
              <a:rPr kumimoji="0" lang="ko-KR" altLang="ko-KR" sz="1200" b="0" i="0" u="none" strike="noStrike" cap="none" normalizeH="0" baseline="0">
                <a:ln>
                  <a:noFill/>
                </a:ln>
                <a:solidFill>
                  <a:srgbClr val="BCBEC4"/>
                </a:solidFill>
                <a:effectLst/>
                <a:latin typeface="Arial Unicode MS"/>
                <a:ea typeface="JetBrains Mono"/>
              </a:rPr>
              <a:t>String </a:t>
            </a:r>
            <a:r>
              <a:rPr kumimoji="0" lang="ko-KR" altLang="ko-KR" sz="1200" b="0" i="0" u="none" strike="noStrike" cap="none" normalizeH="0" baseline="0">
                <a:ln>
                  <a:noFill/>
                </a:ln>
                <a:solidFill>
                  <a:srgbClr val="56A8F5"/>
                </a:solidFill>
                <a:effectLst/>
                <a:latin typeface="Arial Unicode MS"/>
                <a:ea typeface="JetBrains Mono"/>
              </a:rPr>
              <a:t>testDate</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B3AE60"/>
                </a:solidFill>
                <a:effectLst/>
                <a:latin typeface="Arial Unicode MS"/>
                <a:ea typeface="JetBrains Mono"/>
              </a:rPr>
              <a:t>@RequestParam </a:t>
            </a:r>
            <a:r>
              <a:rPr kumimoji="0" lang="ko-KR" altLang="ko-KR" sz="1200" b="0" i="0" u="none" strike="noStrike" cap="none" normalizeH="0" baseline="0">
                <a:ln>
                  <a:noFill/>
                </a:ln>
                <a:solidFill>
                  <a:srgbClr val="BCBEC4"/>
                </a:solidFill>
                <a:effectLst/>
                <a:latin typeface="Arial Unicode MS"/>
                <a:ea typeface="JetBrains Mono"/>
              </a:rPr>
              <a:t>Date date)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return </a:t>
            </a:r>
            <a:r>
              <a:rPr kumimoji="0" lang="ko-KR" altLang="ko-KR" sz="1200" b="0" i="0" u="none" strike="noStrike" cap="none" normalizeH="0" baseline="0">
                <a:ln>
                  <a:noFill/>
                </a:ln>
                <a:solidFill>
                  <a:srgbClr val="6AAB73"/>
                </a:solidFill>
                <a:effectLst/>
                <a:latin typeface="Arial Unicode MS"/>
                <a:ea typeface="JetBrains Mono"/>
              </a:rPr>
              <a:t>"date: " </a:t>
            </a:r>
            <a:r>
              <a:rPr kumimoji="0" lang="ko-KR" altLang="ko-KR" sz="1200" b="0" i="0" u="none" strike="noStrike" cap="none" normalizeH="0" baseline="0">
                <a:ln>
                  <a:noFill/>
                </a:ln>
                <a:solidFill>
                  <a:srgbClr val="BCBEC4"/>
                </a:solidFill>
                <a:effectLst/>
                <a:latin typeface="Arial Unicode MS"/>
                <a:ea typeface="JetBrains Mono"/>
              </a:rPr>
              <a:t>+ date.toString();</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10" name="Rectangle 6">
            <a:extLst>
              <a:ext uri="{FF2B5EF4-FFF2-40B4-BE49-F238E27FC236}">
                <a16:creationId xmlns:a16="http://schemas.microsoft.com/office/drawing/2014/main" id="{E5ABA0C9-FE5F-5613-B3F1-BAADB57C6640}"/>
              </a:ext>
            </a:extLst>
          </p:cNvPr>
          <p:cNvSpPr>
            <a:spLocks noChangeArrowheads="1"/>
          </p:cNvSpPr>
          <p:nvPr/>
        </p:nvSpPr>
        <p:spPr bwMode="auto">
          <a:xfrm>
            <a:off x="319072" y="4392668"/>
            <a:ext cx="11213196" cy="1754326"/>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200" b="0" i="0" u="none" strike="noStrike" cap="none" normalizeH="0" baseline="0">
                <a:ln>
                  <a:noFill/>
                </a:ln>
                <a:solidFill>
                  <a:srgbClr val="BCBEC4"/>
                </a:solidFill>
                <a:effectLst/>
                <a:latin typeface="Courier New" panose="02070309020205020404" pitchFamily="49" charset="0"/>
                <a:cs typeface="Courier New" panose="02070309020205020404" pitchFamily="49" charset="0"/>
              </a:rPr>
              <a:t>요청</a:t>
            </a:r>
            <a:r>
              <a:rPr kumimoji="0" lang="ko-KR" altLang="ko-KR" sz="12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 /test/</a:t>
            </a:r>
            <a:r>
              <a:rPr kumimoji="0" lang="ko-KR" altLang="ko-KR" sz="1200" b="0" i="0" u="none" strike="noStrike" cap="none" normalizeH="0" baseline="0">
                <a:ln>
                  <a:noFill/>
                </a:ln>
                <a:solidFill>
                  <a:srgbClr val="C77DBB"/>
                </a:solidFill>
                <a:effectLst/>
                <a:latin typeface="Courier New" panose="02070309020205020404" pitchFamily="49" charset="0"/>
                <a:ea typeface="JetBrains Mono"/>
                <a:cs typeface="Courier New" panose="02070309020205020404" pitchFamily="49" charset="0"/>
              </a:rPr>
              <a:t>date</a:t>
            </a:r>
            <a:r>
              <a:rPr kumimoji="0" lang="ko-KR" altLang="ko-KR" sz="12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a:t>
            </a:r>
            <a:r>
              <a:rPr kumimoji="0" lang="ko-KR" altLang="ko-KR" sz="1200" b="0" i="0" u="none" strike="noStrike" cap="none" normalizeH="0" baseline="0">
                <a:ln>
                  <a:noFill/>
                </a:ln>
                <a:solidFill>
                  <a:srgbClr val="C77DBB"/>
                </a:solidFill>
                <a:effectLst/>
                <a:latin typeface="Courier New" panose="02070309020205020404" pitchFamily="49" charset="0"/>
                <a:ea typeface="JetBrains Mono"/>
                <a:cs typeface="Courier New" panose="02070309020205020404" pitchFamily="49" charset="0"/>
              </a:rPr>
              <a:t>date</a:t>
            </a:r>
            <a:r>
              <a:rPr kumimoji="0" lang="ko-KR" altLang="ko-KR" sz="12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a:t>
            </a:r>
            <a:r>
              <a:rPr kumimoji="0" lang="ko-KR" altLang="ko-KR" sz="1200" b="0" i="0" u="none" strike="noStrike" cap="none" normalizeH="0" baseline="0">
                <a:ln>
                  <a:noFill/>
                </a:ln>
                <a:solidFill>
                  <a:srgbClr val="2AACB8"/>
                </a:solidFill>
                <a:effectLst/>
                <a:latin typeface="Courier New" panose="02070309020205020404" pitchFamily="49" charset="0"/>
                <a:ea typeface="JetBrains Mono"/>
                <a:cs typeface="Courier New" panose="02070309020205020404" pitchFamily="49" charset="0"/>
              </a:rPr>
              <a:t>2024</a:t>
            </a:r>
            <a:r>
              <a:rPr kumimoji="0" lang="ko-KR" altLang="ko-KR" sz="12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a:t>
            </a:r>
            <a:r>
              <a:rPr kumimoji="0" lang="ko-KR" altLang="ko-KR" sz="1200" b="0" i="0" u="none" strike="noStrike" cap="none" normalizeH="0" baseline="0">
                <a:ln>
                  <a:noFill/>
                </a:ln>
                <a:solidFill>
                  <a:srgbClr val="2AACB8"/>
                </a:solidFill>
                <a:effectLst/>
                <a:latin typeface="Courier New" panose="02070309020205020404" pitchFamily="49" charset="0"/>
                <a:ea typeface="JetBrains Mono"/>
                <a:cs typeface="Courier New" panose="02070309020205020404" pitchFamily="49" charset="0"/>
              </a:rPr>
              <a:t>11</a:t>
            </a:r>
            <a:r>
              <a:rPr kumimoji="0" lang="ko-KR" altLang="ko-KR" sz="12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a:t>
            </a:r>
            <a:r>
              <a:rPr kumimoji="0" lang="ko-KR" altLang="ko-KR" sz="1200" b="0" i="0" u="none" strike="noStrike" cap="none" normalizeH="0" baseline="0">
                <a:ln>
                  <a:noFill/>
                </a:ln>
                <a:solidFill>
                  <a:srgbClr val="2AACB8"/>
                </a:solidFill>
                <a:effectLst/>
                <a:latin typeface="Courier New" panose="02070309020205020404" pitchFamily="49" charset="0"/>
                <a:ea typeface="JetBrains Mono"/>
                <a:cs typeface="Courier New" panose="02070309020205020404" pitchFamily="49" charset="0"/>
              </a:rPr>
              <a:t>01</a:t>
            </a:r>
            <a:br>
              <a:rPr kumimoji="0" lang="ko-KR" altLang="ko-KR" sz="1200" b="0" i="0" u="none" strike="noStrike" cap="none" normalizeH="0" baseline="0">
                <a:ln>
                  <a:noFill/>
                </a:ln>
                <a:solidFill>
                  <a:srgbClr val="2AACB8"/>
                </a:solidFill>
                <a:effectLst/>
                <a:latin typeface="Courier New" panose="02070309020205020404" pitchFamily="49" charset="0"/>
                <a:ea typeface="JetBrains Mono"/>
                <a:cs typeface="Courier New" panose="02070309020205020404" pitchFamily="49" charset="0"/>
              </a:rPr>
            </a:br>
            <a:br>
              <a:rPr kumimoji="0" lang="ko-KR" altLang="ko-KR" sz="1200" b="0" i="0" u="none" strike="noStrike" cap="none" normalizeH="0" baseline="0">
                <a:ln>
                  <a:noFill/>
                </a:ln>
                <a:solidFill>
                  <a:srgbClr val="2AACB8"/>
                </a:solidFill>
                <a:effectLst/>
                <a:latin typeface="Courier New" panose="02070309020205020404" pitchFamily="49" charset="0"/>
                <a:ea typeface="JetBrains Mono"/>
                <a:cs typeface="Courier New" panose="02070309020205020404" pitchFamily="49" charset="0"/>
              </a:rPr>
            </a:br>
            <a:r>
              <a:rPr kumimoji="0" lang="ko-KR" altLang="ko-KR" sz="1200" b="0" i="0" u="none" strike="noStrike" cap="none" normalizeH="0" baseline="0">
                <a:ln>
                  <a:noFill/>
                </a:ln>
                <a:solidFill>
                  <a:srgbClr val="BCBEC4"/>
                </a:solidFill>
                <a:effectLst/>
                <a:latin typeface="Courier New" panose="02070309020205020404" pitchFamily="49" charset="0"/>
                <a:cs typeface="Courier New" panose="02070309020205020404" pitchFamily="49" charset="0"/>
              </a:rPr>
              <a:t>결과</a:t>
            </a:r>
            <a:r>
              <a:rPr kumimoji="0" lang="ko-KR" altLang="ko-KR" sz="12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a:t>
            </a:r>
            <a:br>
              <a:rPr kumimoji="0" lang="ko-KR" altLang="ko-KR" sz="1200" b="0" i="0" u="none" strike="noStrike" cap="none" normalizeH="0" baseline="0">
                <a:ln>
                  <a:noFill/>
                </a:ln>
                <a:solidFill>
                  <a:srgbClr val="BCBEC4"/>
                </a:solidFill>
                <a:effectLst/>
                <a:latin typeface="Courier New" panose="02070309020205020404" pitchFamily="49" charset="0"/>
                <a:cs typeface="Courier New" panose="02070309020205020404" pitchFamily="49" charset="0"/>
              </a:rPr>
            </a:br>
            <a:r>
              <a:rPr kumimoji="0" lang="ko-KR" altLang="ko-KR" sz="12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HTTP </a:t>
            </a:r>
            <a:r>
              <a:rPr kumimoji="0" lang="ko-KR" altLang="ko-KR" sz="1200" b="0" i="0" u="none" strike="noStrike" cap="none" normalizeH="0" baseline="0">
                <a:ln>
                  <a:noFill/>
                </a:ln>
                <a:solidFill>
                  <a:srgbClr val="2AACB8"/>
                </a:solidFill>
                <a:effectLst/>
                <a:latin typeface="Courier New" panose="02070309020205020404" pitchFamily="49" charset="0"/>
                <a:ea typeface="JetBrains Mono"/>
                <a:cs typeface="Courier New" panose="02070309020205020404" pitchFamily="49" charset="0"/>
              </a:rPr>
              <a:t>200 </a:t>
            </a:r>
            <a:r>
              <a:rPr kumimoji="0" lang="ko-KR" altLang="ko-KR" sz="12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OK</a:t>
            </a:r>
            <a:br>
              <a:rPr kumimoji="0" lang="ko-KR" altLang="ko-KR" sz="12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br>
            <a:r>
              <a:rPr kumimoji="0" lang="ko-KR" altLang="ko-KR" sz="12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Body: </a:t>
            </a:r>
            <a:r>
              <a:rPr lang="en-US" altLang="ko-KR" sz="1200">
                <a:solidFill>
                  <a:srgbClr val="BCBEC4"/>
                </a:solidFill>
                <a:latin typeface="Courier New" panose="02070309020205020404" pitchFamily="49" charset="0"/>
                <a:ea typeface="JetBrains Mono"/>
                <a:cs typeface="Courier New" panose="02070309020205020404" pitchFamily="49" charset="0"/>
              </a:rPr>
              <a:t>d</a:t>
            </a:r>
            <a:r>
              <a:rPr kumimoji="0" lang="ko-KR" altLang="ko-KR" sz="12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ate: Fri Nov </a:t>
            </a:r>
            <a:r>
              <a:rPr kumimoji="0" lang="ko-KR" altLang="ko-KR" sz="1200" b="0" i="0" u="none" strike="noStrike" cap="none" normalizeH="0" baseline="0">
                <a:ln>
                  <a:noFill/>
                </a:ln>
                <a:solidFill>
                  <a:srgbClr val="2AACB8"/>
                </a:solidFill>
                <a:effectLst/>
                <a:latin typeface="Courier New" panose="02070309020205020404" pitchFamily="49" charset="0"/>
                <a:ea typeface="JetBrains Mono"/>
                <a:cs typeface="Courier New" panose="02070309020205020404" pitchFamily="49" charset="0"/>
              </a:rPr>
              <a:t>01 00</a:t>
            </a:r>
            <a:r>
              <a:rPr kumimoji="0" lang="ko-KR" altLang="ko-KR" sz="12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a:t>
            </a:r>
            <a:r>
              <a:rPr kumimoji="0" lang="ko-KR" altLang="ko-KR" sz="1200" b="0" i="0" u="none" strike="noStrike" cap="none" normalizeH="0" baseline="0">
                <a:ln>
                  <a:noFill/>
                </a:ln>
                <a:solidFill>
                  <a:srgbClr val="2AACB8"/>
                </a:solidFill>
                <a:effectLst/>
                <a:latin typeface="Courier New" panose="02070309020205020404" pitchFamily="49" charset="0"/>
                <a:ea typeface="JetBrains Mono"/>
                <a:cs typeface="Courier New" panose="02070309020205020404" pitchFamily="49" charset="0"/>
              </a:rPr>
              <a:t>00</a:t>
            </a:r>
            <a:r>
              <a:rPr kumimoji="0" lang="ko-KR" altLang="ko-KR" sz="12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a:t>
            </a:r>
            <a:r>
              <a:rPr kumimoji="0" lang="ko-KR" altLang="ko-KR" sz="1200" b="0" i="0" u="none" strike="noStrike" cap="none" normalizeH="0" baseline="0">
                <a:ln>
                  <a:noFill/>
                </a:ln>
                <a:solidFill>
                  <a:srgbClr val="2AACB8"/>
                </a:solidFill>
                <a:effectLst/>
                <a:latin typeface="Courier New" panose="02070309020205020404" pitchFamily="49" charset="0"/>
                <a:ea typeface="JetBrains Mono"/>
                <a:cs typeface="Courier New" panose="02070309020205020404" pitchFamily="49" charset="0"/>
              </a:rPr>
              <a:t>00 </a:t>
            </a:r>
            <a:r>
              <a:rPr kumimoji="0" lang="ko-KR" altLang="ko-KR" sz="12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UTC </a:t>
            </a:r>
            <a:r>
              <a:rPr kumimoji="0" lang="ko-KR" altLang="ko-KR" sz="1200" b="0" i="0" u="none" strike="noStrike" cap="none" normalizeH="0" baseline="0">
                <a:ln>
                  <a:noFill/>
                </a:ln>
                <a:solidFill>
                  <a:srgbClr val="2AACB8"/>
                </a:solidFill>
                <a:effectLst/>
                <a:latin typeface="Courier New" panose="02070309020205020404" pitchFamily="49" charset="0"/>
                <a:ea typeface="JetBrains Mono"/>
                <a:cs typeface="Courier New" panose="02070309020205020404" pitchFamily="49" charset="0"/>
              </a:rPr>
              <a:t>2024</a:t>
            </a:r>
            <a:endParaRPr kumimoji="0" lang="en-US" altLang="ko-KR" sz="1200" b="0" i="0" u="none" strike="noStrike" cap="none" normalizeH="0" baseline="0">
              <a:ln>
                <a:noFill/>
              </a:ln>
              <a:solidFill>
                <a:srgbClr val="2AACB8"/>
              </a:solidFill>
              <a:effectLst/>
              <a:latin typeface="Courier New" panose="02070309020205020404" pitchFamily="49" charset="0"/>
              <a:ea typeface="JetBrains Mono"/>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ko-KR" altLang="ko-KR" sz="1200" b="0" i="0" u="none" strike="noStrike" cap="none" normalizeH="0" baseline="0">
                <a:ln>
                  <a:noFill/>
                </a:ln>
                <a:solidFill>
                  <a:srgbClr val="2AACB8"/>
                </a:solidFill>
                <a:effectLst/>
                <a:latin typeface="Courier New" panose="02070309020205020404" pitchFamily="49" charset="0"/>
                <a:ea typeface="JetBrains Mono"/>
                <a:cs typeface="Courier New" panose="02070309020205020404" pitchFamily="49" charset="0"/>
              </a:rPr>
            </a:br>
            <a:r>
              <a:rPr kumimoji="0" lang="ko-KR" altLang="ko-KR" sz="1200" b="0" i="0" u="none" strike="noStrike" cap="none" normalizeH="0" baseline="0">
                <a:ln>
                  <a:noFill/>
                </a:ln>
                <a:solidFill>
                  <a:srgbClr val="BCBEC4"/>
                </a:solidFill>
                <a:effectLst/>
                <a:latin typeface="Courier New" panose="02070309020205020404" pitchFamily="49" charset="0"/>
                <a:cs typeface="Courier New" panose="02070309020205020404" pitchFamily="49" charset="0"/>
              </a:rPr>
              <a:t>요청</a:t>
            </a:r>
            <a:r>
              <a:rPr kumimoji="0" lang="ko-KR" altLang="ko-KR" sz="12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 /test/</a:t>
            </a:r>
            <a:r>
              <a:rPr kumimoji="0" lang="ko-KR" altLang="ko-KR" sz="1200" b="0" i="0" u="none" strike="noStrike" cap="none" normalizeH="0" baseline="0">
                <a:ln>
                  <a:noFill/>
                </a:ln>
                <a:solidFill>
                  <a:srgbClr val="C77DBB"/>
                </a:solidFill>
                <a:effectLst/>
                <a:latin typeface="Courier New" panose="02070309020205020404" pitchFamily="49" charset="0"/>
                <a:ea typeface="JetBrains Mono"/>
                <a:cs typeface="Courier New" panose="02070309020205020404" pitchFamily="49" charset="0"/>
              </a:rPr>
              <a:t>date</a:t>
            </a:r>
            <a:r>
              <a:rPr kumimoji="0" lang="ko-KR" altLang="ko-KR" sz="12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a:t>
            </a:r>
            <a:r>
              <a:rPr kumimoji="0" lang="ko-KR" altLang="ko-KR" sz="1200" b="0" i="0" u="none" strike="noStrike" cap="none" normalizeH="0" baseline="0">
                <a:ln>
                  <a:noFill/>
                </a:ln>
                <a:solidFill>
                  <a:srgbClr val="C77DBB"/>
                </a:solidFill>
                <a:effectLst/>
                <a:latin typeface="Courier New" panose="02070309020205020404" pitchFamily="49" charset="0"/>
                <a:ea typeface="JetBrains Mono"/>
                <a:cs typeface="Courier New" panose="02070309020205020404" pitchFamily="49" charset="0"/>
              </a:rPr>
              <a:t>date</a:t>
            </a:r>
            <a:r>
              <a:rPr kumimoji="0" lang="ko-KR" altLang="ko-KR" sz="12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a:t>
            </a:r>
            <a:r>
              <a:rPr kumimoji="0" lang="ko-KR" altLang="ko-KR" sz="1200" b="0" i="0" u="none" strike="noStrike" cap="none" normalizeH="0" baseline="0">
                <a:ln>
                  <a:noFill/>
                </a:ln>
                <a:solidFill>
                  <a:srgbClr val="2AACB8"/>
                </a:solidFill>
                <a:effectLst/>
                <a:latin typeface="Courier New" panose="02070309020205020404" pitchFamily="49" charset="0"/>
                <a:ea typeface="JetBrains Mono"/>
                <a:cs typeface="Courier New" panose="02070309020205020404" pitchFamily="49" charset="0"/>
              </a:rPr>
              <a:t>01</a:t>
            </a:r>
            <a:r>
              <a:rPr kumimoji="0" lang="ko-KR" altLang="ko-KR" sz="12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a:t>
            </a:r>
            <a:r>
              <a:rPr kumimoji="0" lang="ko-KR" altLang="ko-KR" sz="1200" b="0" i="0" u="none" strike="noStrike" cap="none" normalizeH="0" baseline="0">
                <a:ln>
                  <a:noFill/>
                </a:ln>
                <a:solidFill>
                  <a:srgbClr val="2AACB8"/>
                </a:solidFill>
                <a:effectLst/>
                <a:latin typeface="Courier New" panose="02070309020205020404" pitchFamily="49" charset="0"/>
                <a:ea typeface="JetBrains Mono"/>
                <a:cs typeface="Courier New" panose="02070309020205020404" pitchFamily="49" charset="0"/>
              </a:rPr>
              <a:t>11</a:t>
            </a:r>
            <a:r>
              <a:rPr kumimoji="0" lang="ko-KR" altLang="ko-KR" sz="12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a:t>
            </a:r>
            <a:r>
              <a:rPr kumimoji="0" lang="ko-KR" altLang="ko-KR" sz="1200" b="0" i="0" u="none" strike="noStrike" cap="none" normalizeH="0" baseline="0">
                <a:ln>
                  <a:noFill/>
                </a:ln>
                <a:solidFill>
                  <a:srgbClr val="2AACB8"/>
                </a:solidFill>
                <a:effectLst/>
                <a:latin typeface="Courier New" panose="02070309020205020404" pitchFamily="49" charset="0"/>
                <a:ea typeface="JetBrains Mono"/>
                <a:cs typeface="Courier New" panose="02070309020205020404" pitchFamily="49" charset="0"/>
              </a:rPr>
              <a:t>2024</a:t>
            </a:r>
            <a:br>
              <a:rPr kumimoji="0" lang="ko-KR" altLang="ko-KR" sz="1200" b="0" i="0" u="none" strike="noStrike" cap="none" normalizeH="0" baseline="0">
                <a:ln>
                  <a:noFill/>
                </a:ln>
                <a:solidFill>
                  <a:srgbClr val="BCBEC4"/>
                </a:solidFill>
                <a:effectLst/>
                <a:latin typeface="Courier New" panose="02070309020205020404" pitchFamily="49" charset="0"/>
                <a:cs typeface="Courier New" panose="02070309020205020404" pitchFamily="49" charset="0"/>
              </a:rPr>
            </a:br>
            <a:r>
              <a:rPr kumimoji="0" lang="ko-KR" altLang="ko-KR" sz="12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HTTP </a:t>
            </a:r>
            <a:r>
              <a:rPr kumimoji="0" lang="ko-KR" altLang="ko-KR" sz="1200" b="0" i="0" u="none" strike="noStrike" cap="none" normalizeH="0" baseline="0">
                <a:ln>
                  <a:noFill/>
                </a:ln>
                <a:solidFill>
                  <a:srgbClr val="2AACB8"/>
                </a:solidFill>
                <a:effectLst/>
                <a:latin typeface="Courier New" panose="02070309020205020404" pitchFamily="49" charset="0"/>
                <a:ea typeface="JetBrains Mono"/>
                <a:cs typeface="Courier New" panose="02070309020205020404" pitchFamily="49" charset="0"/>
              </a:rPr>
              <a:t>400 </a:t>
            </a:r>
            <a:r>
              <a:rPr kumimoji="0" lang="ko-KR" altLang="ko-KR" sz="12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Bad Request</a:t>
            </a:r>
            <a:br>
              <a:rPr kumimoji="0" lang="ko-KR" altLang="ko-KR" sz="12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br>
            <a:r>
              <a:rPr kumimoji="0" lang="ko-KR" altLang="ko-KR" sz="12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Body: Invalid date format. Please use </a:t>
            </a:r>
            <a:r>
              <a:rPr kumimoji="0" lang="ko-KR" altLang="ko-KR" sz="12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'yyyy-MM-dd'</a:t>
            </a:r>
            <a:r>
              <a:rPr kumimoji="0" lang="ko-KR" altLang="ko-KR" sz="12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22766888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57540E-208A-FFA7-44D5-61994C1B5801}"/>
            </a:ext>
          </a:extLst>
        </p:cNvPr>
        <p:cNvGrpSpPr/>
        <p:nvPr/>
      </p:nvGrpSpPr>
      <p:grpSpPr>
        <a:xfrm>
          <a:off x="0" y="0"/>
          <a:ext cx="0" cy="0"/>
          <a:chOff x="0" y="0"/>
          <a:chExt cx="0" cy="0"/>
        </a:xfrm>
      </p:grpSpPr>
      <p:sp>
        <p:nvSpPr>
          <p:cNvPr id="7" name="직사각형 6">
            <a:extLst>
              <a:ext uri="{FF2B5EF4-FFF2-40B4-BE49-F238E27FC236}">
                <a16:creationId xmlns:a16="http://schemas.microsoft.com/office/drawing/2014/main" id="{125144DC-E9F3-E91D-0092-ACE7FCF826EA}"/>
              </a:ext>
            </a:extLst>
          </p:cNvPr>
          <p:cNvSpPr/>
          <p:nvPr/>
        </p:nvSpPr>
        <p:spPr>
          <a:xfrm>
            <a:off x="172186" y="190956"/>
            <a:ext cx="3211585" cy="369332"/>
          </a:xfrm>
          <a:prstGeom prst="rect">
            <a:avLst/>
          </a:prstGeom>
        </p:spPr>
        <p:txBody>
          <a:bodyPr wrap="none">
            <a:spAutoFit/>
          </a:bodyPr>
          <a:lstStyle/>
          <a:p>
            <a:pPr marL="342900" indent="-342900">
              <a:buFont typeface="Wingdings" pitchFamily="2" charset="2"/>
              <a:buChar char="ü"/>
            </a:pPr>
            <a:r>
              <a:rPr lang="en-US" altLang="ko-KR" b="1">
                <a:solidFill>
                  <a:schemeClr val="accent1">
                    <a:lumMod val="75000"/>
                  </a:schemeClr>
                </a:solidFill>
                <a:latin typeface="+mj-lt"/>
              </a:rPr>
              <a:t>HttpServletRequest </a:t>
            </a:r>
            <a:r>
              <a:rPr lang="ko-KR" altLang="en-US" b="1">
                <a:solidFill>
                  <a:schemeClr val="accent1">
                    <a:lumMod val="75000"/>
                  </a:schemeClr>
                </a:solidFill>
                <a:latin typeface="+mj-lt"/>
              </a:rPr>
              <a:t>구조</a:t>
            </a:r>
          </a:p>
        </p:txBody>
      </p:sp>
      <p:pic>
        <p:nvPicPr>
          <p:cNvPr id="4" name="그림 3">
            <a:extLst>
              <a:ext uri="{FF2B5EF4-FFF2-40B4-BE49-F238E27FC236}">
                <a16:creationId xmlns:a16="http://schemas.microsoft.com/office/drawing/2014/main" id="{F7BF0A4F-37DE-8CDB-C9DA-3169BE1FA5FA}"/>
              </a:ext>
            </a:extLst>
          </p:cNvPr>
          <p:cNvPicPr>
            <a:picLocks noChangeAspect="1"/>
          </p:cNvPicPr>
          <p:nvPr/>
        </p:nvPicPr>
        <p:blipFill>
          <a:blip r:embed="rId3"/>
          <a:stretch>
            <a:fillRect/>
          </a:stretch>
        </p:blipFill>
        <p:spPr>
          <a:xfrm>
            <a:off x="5634886" y="700712"/>
            <a:ext cx="2369766" cy="5917721"/>
          </a:xfrm>
          <a:prstGeom prst="rect">
            <a:avLst/>
          </a:prstGeom>
        </p:spPr>
      </p:pic>
      <p:pic>
        <p:nvPicPr>
          <p:cNvPr id="5" name="그림 4">
            <a:extLst>
              <a:ext uri="{FF2B5EF4-FFF2-40B4-BE49-F238E27FC236}">
                <a16:creationId xmlns:a16="http://schemas.microsoft.com/office/drawing/2014/main" id="{B9527027-F72E-A925-2AA7-9F168DD67711}"/>
              </a:ext>
            </a:extLst>
          </p:cNvPr>
          <p:cNvPicPr>
            <a:picLocks noChangeAspect="1"/>
          </p:cNvPicPr>
          <p:nvPr/>
        </p:nvPicPr>
        <p:blipFill>
          <a:blip r:embed="rId4"/>
          <a:stretch>
            <a:fillRect/>
          </a:stretch>
        </p:blipFill>
        <p:spPr>
          <a:xfrm>
            <a:off x="8514402" y="700712"/>
            <a:ext cx="2818851" cy="5917721"/>
          </a:xfrm>
          <a:prstGeom prst="rect">
            <a:avLst/>
          </a:prstGeom>
        </p:spPr>
      </p:pic>
      <p:cxnSp>
        <p:nvCxnSpPr>
          <p:cNvPr id="8" name="직선 화살표 연결선 7">
            <a:extLst>
              <a:ext uri="{FF2B5EF4-FFF2-40B4-BE49-F238E27FC236}">
                <a16:creationId xmlns:a16="http://schemas.microsoft.com/office/drawing/2014/main" id="{276E982A-4FF3-1D87-A844-81BBA756B54B}"/>
              </a:ext>
            </a:extLst>
          </p:cNvPr>
          <p:cNvCxnSpPr>
            <a:cxnSpLocks/>
            <a:stCxn id="4" idx="3"/>
            <a:endCxn id="5" idx="1"/>
          </p:cNvCxnSpPr>
          <p:nvPr/>
        </p:nvCxnSpPr>
        <p:spPr>
          <a:xfrm>
            <a:off x="8004652" y="3659573"/>
            <a:ext cx="50975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D26A410B-DBFA-8BBD-FBDD-5132AA5B1280}"/>
              </a:ext>
            </a:extLst>
          </p:cNvPr>
          <p:cNvSpPr txBox="1"/>
          <p:nvPr/>
        </p:nvSpPr>
        <p:spPr>
          <a:xfrm>
            <a:off x="556650" y="2292887"/>
            <a:ext cx="4274028" cy="2090957"/>
          </a:xfrm>
          <a:prstGeom prst="rect">
            <a:avLst/>
          </a:prstGeom>
          <a:solidFill>
            <a:schemeClr val="bg2"/>
          </a:solidFill>
        </p:spPr>
        <p:txBody>
          <a:bodyPr wrap="square">
            <a:spAutoFit/>
          </a:bodyPr>
          <a:lstStyle/>
          <a:p>
            <a:pPr algn="r">
              <a:lnSpc>
                <a:spcPct val="150000"/>
              </a:lnSpc>
            </a:pPr>
            <a:r>
              <a:rPr lang="ko-KR" altLang="en-US" sz="1100" b="1"/>
              <a:t>HTTP 메서드</a:t>
            </a:r>
            <a:r>
              <a:rPr lang="ko-KR" altLang="en-US" sz="1100"/>
              <a:t> </a:t>
            </a:r>
            <a:r>
              <a:rPr lang="en-US" altLang="ko-KR" sz="1100"/>
              <a:t>: </a:t>
            </a:r>
            <a:r>
              <a:rPr lang="en-US" altLang="ko-KR" sz="1100">
                <a:solidFill>
                  <a:schemeClr val="tx1">
                    <a:lumMod val="50000"/>
                    <a:lumOff val="50000"/>
                  </a:schemeClr>
                </a:solidFill>
              </a:rPr>
              <a:t>POST</a:t>
            </a:r>
            <a:endParaRPr lang="ko-KR" altLang="en-US" sz="1100">
              <a:solidFill>
                <a:schemeClr val="tx1">
                  <a:lumMod val="50000"/>
                  <a:lumOff val="50000"/>
                </a:schemeClr>
              </a:solidFill>
            </a:endParaRPr>
          </a:p>
          <a:p>
            <a:pPr algn="r">
              <a:lnSpc>
                <a:spcPct val="150000"/>
              </a:lnSpc>
            </a:pPr>
            <a:r>
              <a:rPr lang="ko-KR" altLang="en-US" sz="1100" b="1"/>
              <a:t>URL</a:t>
            </a:r>
            <a:r>
              <a:rPr lang="ko-KR" altLang="en-US" sz="1100"/>
              <a:t> </a:t>
            </a:r>
            <a:r>
              <a:rPr lang="en-US" altLang="ko-KR" sz="1100"/>
              <a:t>: </a:t>
            </a:r>
            <a:r>
              <a:rPr lang="en-US" altLang="ko-KR" sz="1100">
                <a:solidFill>
                  <a:schemeClr val="tx1">
                    <a:lumMod val="50000"/>
                    <a:lumOff val="50000"/>
                  </a:schemeClr>
                </a:solidFill>
              </a:rPr>
              <a:t>/order?orderNum=32&amp;user=leaven</a:t>
            </a:r>
            <a:endParaRPr lang="ko-KR" altLang="en-US" sz="1100">
              <a:solidFill>
                <a:schemeClr val="tx1">
                  <a:lumMod val="50000"/>
                  <a:lumOff val="50000"/>
                </a:schemeClr>
              </a:solidFill>
            </a:endParaRPr>
          </a:p>
          <a:p>
            <a:pPr algn="r">
              <a:lnSpc>
                <a:spcPct val="150000"/>
              </a:lnSpc>
            </a:pPr>
            <a:r>
              <a:rPr lang="ko-KR" altLang="en-US" sz="1100" b="1"/>
              <a:t>프로토콜</a:t>
            </a:r>
            <a:r>
              <a:rPr lang="ko-KR" altLang="en-US" sz="1100"/>
              <a:t> </a:t>
            </a:r>
            <a:r>
              <a:rPr lang="en-US" altLang="ko-KR" sz="1100"/>
              <a:t>: </a:t>
            </a:r>
            <a:r>
              <a:rPr lang="en-US" altLang="ko-KR" sz="1100">
                <a:solidFill>
                  <a:schemeClr val="tx1">
                    <a:lumMod val="50000"/>
                    <a:lumOff val="50000"/>
                  </a:schemeClr>
                </a:solidFill>
              </a:rPr>
              <a:t>HTTP/1.1</a:t>
            </a:r>
            <a:endParaRPr lang="ko-KR" altLang="en-US" sz="1100">
              <a:solidFill>
                <a:schemeClr val="tx1">
                  <a:lumMod val="50000"/>
                  <a:lumOff val="50000"/>
                </a:schemeClr>
              </a:solidFill>
            </a:endParaRPr>
          </a:p>
          <a:p>
            <a:pPr algn="r">
              <a:lnSpc>
                <a:spcPct val="150000"/>
              </a:lnSpc>
            </a:pPr>
            <a:r>
              <a:rPr lang="ko-KR" altLang="en-US" sz="1100" b="1"/>
              <a:t>스키마</a:t>
            </a:r>
            <a:r>
              <a:rPr lang="ko-KR" altLang="en-US" sz="1100"/>
              <a:t> </a:t>
            </a:r>
            <a:r>
              <a:rPr lang="en-US" altLang="ko-KR" sz="1100"/>
              <a:t>: </a:t>
            </a:r>
            <a:r>
              <a:rPr lang="en-US" altLang="ko-KR" sz="1100">
                <a:solidFill>
                  <a:schemeClr val="tx1">
                    <a:lumMod val="50000"/>
                    <a:lumOff val="50000"/>
                  </a:schemeClr>
                </a:solidFill>
              </a:rPr>
              <a:t>http</a:t>
            </a:r>
            <a:endParaRPr lang="ko-KR" altLang="en-US" sz="1100">
              <a:solidFill>
                <a:schemeClr val="tx1">
                  <a:lumMod val="50000"/>
                  <a:lumOff val="50000"/>
                </a:schemeClr>
              </a:solidFill>
            </a:endParaRPr>
          </a:p>
          <a:p>
            <a:pPr algn="r">
              <a:lnSpc>
                <a:spcPct val="150000"/>
              </a:lnSpc>
            </a:pPr>
            <a:r>
              <a:rPr lang="ko-KR" altLang="en-US" sz="1100" b="1"/>
              <a:t>쿼리 스트링</a:t>
            </a:r>
            <a:r>
              <a:rPr lang="ko-KR" altLang="en-US" sz="1100"/>
              <a:t> </a:t>
            </a:r>
            <a:r>
              <a:rPr lang="en-US" altLang="ko-KR" sz="1100"/>
              <a:t>: </a:t>
            </a:r>
            <a:endParaRPr lang="ko-KR" altLang="en-US" sz="1100"/>
          </a:p>
          <a:p>
            <a:pPr algn="r">
              <a:lnSpc>
                <a:spcPct val="150000"/>
              </a:lnSpc>
            </a:pPr>
            <a:r>
              <a:rPr lang="ko-KR" altLang="en-US" sz="1100" b="1"/>
              <a:t>헤더</a:t>
            </a:r>
            <a:r>
              <a:rPr lang="ko-KR" altLang="en-US" sz="1100"/>
              <a:t> </a:t>
            </a:r>
            <a:r>
              <a:rPr lang="en-US" altLang="ko-KR" sz="1100"/>
              <a:t>: </a:t>
            </a:r>
            <a:r>
              <a:rPr lang="en-US" altLang="ko-KR" sz="1100">
                <a:solidFill>
                  <a:schemeClr val="tx1">
                    <a:lumMod val="50000"/>
                    <a:lumOff val="50000"/>
                  </a:schemeClr>
                </a:solidFill>
              </a:rPr>
              <a:t>Content-Type: application/x-www-form-urlencoded</a:t>
            </a:r>
            <a:endParaRPr lang="ko-KR" altLang="en-US" sz="1100">
              <a:solidFill>
                <a:schemeClr val="tx1">
                  <a:lumMod val="50000"/>
                  <a:lumOff val="50000"/>
                </a:schemeClr>
              </a:solidFill>
            </a:endParaRPr>
          </a:p>
          <a:p>
            <a:pPr algn="r">
              <a:lnSpc>
                <a:spcPct val="150000"/>
              </a:lnSpc>
            </a:pPr>
            <a:r>
              <a:rPr lang="ko-KR" altLang="en-US" sz="1100" b="1"/>
              <a:t>메시지 본문 (Body)</a:t>
            </a:r>
            <a:r>
              <a:rPr lang="ko-KR" altLang="en-US" sz="1100"/>
              <a:t> </a:t>
            </a:r>
            <a:r>
              <a:rPr lang="en-US" altLang="ko-KR" sz="1100"/>
              <a:t>: </a:t>
            </a:r>
            <a:r>
              <a:rPr lang="en-US" altLang="ko-KR" sz="1100">
                <a:solidFill>
                  <a:schemeClr val="tx1">
                    <a:lumMod val="50000"/>
                    <a:lumOff val="50000"/>
                  </a:schemeClr>
                </a:solidFill>
              </a:rPr>
              <a:t>name=onjsdnjs</a:t>
            </a:r>
            <a:endParaRPr lang="ko-KR" altLang="en-US" sz="1100">
              <a:solidFill>
                <a:schemeClr val="tx1">
                  <a:lumMod val="50000"/>
                  <a:lumOff val="50000"/>
                </a:schemeClr>
              </a:solidFill>
            </a:endParaRPr>
          </a:p>
          <a:p>
            <a:pPr algn="r">
              <a:lnSpc>
                <a:spcPct val="150000"/>
              </a:lnSpc>
            </a:pPr>
            <a:r>
              <a:rPr lang="ko-KR" altLang="en-US" sz="1100" b="1"/>
              <a:t>폼 파라미터 </a:t>
            </a:r>
            <a:r>
              <a:rPr lang="en-US" altLang="ko-KR" sz="1100"/>
              <a:t>:</a:t>
            </a:r>
            <a:endParaRPr lang="ko-KR" altLang="en-US" sz="1100"/>
          </a:p>
        </p:txBody>
      </p:sp>
      <p:sp>
        <p:nvSpPr>
          <p:cNvPr id="11" name="Rectangle 1">
            <a:extLst>
              <a:ext uri="{FF2B5EF4-FFF2-40B4-BE49-F238E27FC236}">
                <a16:creationId xmlns:a16="http://schemas.microsoft.com/office/drawing/2014/main" id="{AB053722-BC82-4FC6-0EB4-E7EE94030830}"/>
              </a:ext>
            </a:extLst>
          </p:cNvPr>
          <p:cNvSpPr>
            <a:spLocks noChangeArrowheads="1"/>
          </p:cNvSpPr>
          <p:nvPr/>
        </p:nvSpPr>
        <p:spPr bwMode="auto">
          <a:xfrm>
            <a:off x="556651" y="649114"/>
            <a:ext cx="4274028" cy="1168397"/>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3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ea typeface="JetBrains Mono"/>
              </a:rPr>
              <a:t>POST /</a:t>
            </a:r>
            <a:r>
              <a:rPr kumimoji="0" lang="en-US" altLang="ko-KR" sz="1100" b="0" i="0" u="none" strike="noStrike" cap="none" normalizeH="0" baseline="0">
                <a:ln>
                  <a:noFill/>
                </a:ln>
                <a:solidFill>
                  <a:srgbClr val="BCBEC4"/>
                </a:solidFill>
                <a:effectLst/>
                <a:ea typeface="JetBrains Mono"/>
              </a:rPr>
              <a:t>order</a:t>
            </a:r>
            <a:r>
              <a:rPr kumimoji="0" lang="ko-KR" altLang="ko-KR" sz="1100" b="0" i="0" u="none" strike="noStrike" cap="none" normalizeH="0" baseline="0">
                <a:ln>
                  <a:noFill/>
                </a:ln>
                <a:solidFill>
                  <a:srgbClr val="BCBEC4"/>
                </a:solidFill>
                <a:effectLst/>
                <a:ea typeface="JetBrains Mono"/>
              </a:rPr>
              <a:t> HTTP/</a:t>
            </a:r>
            <a:r>
              <a:rPr kumimoji="0" lang="ko-KR" altLang="ko-KR" sz="1100" b="0" i="0" u="none" strike="noStrike" cap="none" normalizeH="0" baseline="0">
                <a:ln>
                  <a:noFill/>
                </a:ln>
                <a:solidFill>
                  <a:srgbClr val="2AACB8"/>
                </a:solidFill>
                <a:effectLst/>
                <a:ea typeface="JetBrains Mono"/>
              </a:rPr>
              <a:t>1.1</a:t>
            </a:r>
            <a:br>
              <a:rPr kumimoji="0" lang="ko-KR" altLang="ko-KR" sz="1100" b="0" i="0" u="none" strike="noStrike" cap="none" normalizeH="0" baseline="0">
                <a:ln>
                  <a:noFill/>
                </a:ln>
                <a:solidFill>
                  <a:srgbClr val="2AACB8"/>
                </a:solidFill>
                <a:effectLst/>
                <a:ea typeface="JetBrains Mono"/>
              </a:rPr>
            </a:br>
            <a:r>
              <a:rPr kumimoji="0" lang="ko-KR" altLang="ko-KR" sz="1100" b="0" i="0" u="none" strike="noStrike" cap="none" normalizeH="0" baseline="0">
                <a:ln>
                  <a:noFill/>
                </a:ln>
                <a:solidFill>
                  <a:srgbClr val="BCBEC4"/>
                </a:solidFill>
                <a:effectLst/>
                <a:ea typeface="JetBrains Mono"/>
              </a:rPr>
              <a:t>Host: localhost:</a:t>
            </a:r>
            <a:r>
              <a:rPr kumimoji="0" lang="ko-KR" altLang="ko-KR" sz="1100" b="0" i="0" u="none" strike="noStrike" cap="none" normalizeH="0" baseline="0">
                <a:ln>
                  <a:noFill/>
                </a:ln>
                <a:solidFill>
                  <a:srgbClr val="2AACB8"/>
                </a:solidFill>
                <a:effectLst/>
                <a:ea typeface="JetBrains Mono"/>
              </a:rPr>
              <a:t>8080</a:t>
            </a:r>
            <a:br>
              <a:rPr kumimoji="0" lang="ko-KR" altLang="ko-KR" sz="1100" b="0" i="0" u="none" strike="noStrike" cap="none" normalizeH="0" baseline="0">
                <a:ln>
                  <a:noFill/>
                </a:ln>
                <a:solidFill>
                  <a:srgbClr val="2AACB8"/>
                </a:solidFill>
                <a:effectLst/>
                <a:ea typeface="JetBrains Mono"/>
              </a:rPr>
            </a:br>
            <a:r>
              <a:rPr kumimoji="0" lang="ko-KR" altLang="ko-KR" sz="1100" b="0" i="0" u="none" strike="noStrike" cap="none" normalizeH="0" baseline="0">
                <a:ln>
                  <a:noFill/>
                </a:ln>
                <a:solidFill>
                  <a:srgbClr val="BCBEC4"/>
                </a:solidFill>
                <a:effectLst/>
                <a:ea typeface="JetBrains Mono"/>
              </a:rPr>
              <a:t>Content-Type: application/x-www-form-urlencoded</a:t>
            </a:r>
            <a:endParaRPr kumimoji="0" lang="en-US" altLang="ko-KR" sz="1100" b="0" i="0" u="none" strike="noStrike" cap="none" normalizeH="0" baseline="0">
              <a:ln>
                <a:noFill/>
              </a:ln>
              <a:solidFill>
                <a:srgbClr val="BCBEC4"/>
              </a:solidFill>
              <a:effectLst/>
              <a:ea typeface="JetBrains Mono"/>
            </a:endParaRPr>
          </a:p>
          <a:p>
            <a:pPr marL="0" marR="0" lvl="0" indent="0" algn="l" defTabSz="914400" rtl="0" eaLnBrk="0" fontAlgn="base" latinLnBrk="0" hangingPunct="0">
              <a:lnSpc>
                <a:spcPct val="130000"/>
              </a:lnSpc>
              <a:spcBef>
                <a:spcPct val="0"/>
              </a:spcBef>
              <a:spcAft>
                <a:spcPct val="0"/>
              </a:spcAft>
              <a:buClrTx/>
              <a:buSzTx/>
              <a:buFontTx/>
              <a:buNone/>
              <a:tabLst/>
            </a:pPr>
            <a:endParaRPr lang="en-US" altLang="ko-KR" sz="1100">
              <a:solidFill>
                <a:srgbClr val="BCBEC4"/>
              </a:solidFill>
            </a:endParaRPr>
          </a:p>
          <a:p>
            <a:pPr marL="0" marR="0" lvl="0" indent="0" algn="l" defTabSz="914400" rtl="0" eaLnBrk="0" fontAlgn="base" latinLnBrk="0" hangingPunct="0">
              <a:lnSpc>
                <a:spcPct val="130000"/>
              </a:lnSpc>
              <a:spcBef>
                <a:spcPct val="0"/>
              </a:spcBef>
              <a:spcAft>
                <a:spcPct val="0"/>
              </a:spcAft>
              <a:buClrTx/>
              <a:buSzTx/>
              <a:buFontTx/>
              <a:buNone/>
              <a:tabLst/>
            </a:pPr>
            <a:r>
              <a:rPr kumimoji="0" lang="en-US" altLang="ko-KR" sz="1100" b="0" i="0" u="none" strike="noStrike" cap="none" normalizeH="0" baseline="0">
                <a:ln>
                  <a:noFill/>
                </a:ln>
                <a:solidFill>
                  <a:schemeClr val="accent4">
                    <a:lumMod val="75000"/>
                  </a:schemeClr>
                </a:solidFill>
                <a:effectLst/>
              </a:rPr>
              <a:t>orderNum=32&amp;user=leaven</a:t>
            </a:r>
            <a:endParaRPr kumimoji="0" lang="ko-KR" altLang="ko-KR" sz="1100" b="0" i="0" u="none" strike="noStrike" cap="none" normalizeH="0" baseline="0">
              <a:ln>
                <a:noFill/>
              </a:ln>
              <a:solidFill>
                <a:schemeClr val="accent4">
                  <a:lumMod val="75000"/>
                </a:schemeClr>
              </a:solidFill>
              <a:effectLst/>
            </a:endParaRPr>
          </a:p>
        </p:txBody>
      </p:sp>
      <p:cxnSp>
        <p:nvCxnSpPr>
          <p:cNvPr id="13" name="직선 화살표 연결선 12">
            <a:extLst>
              <a:ext uri="{FF2B5EF4-FFF2-40B4-BE49-F238E27FC236}">
                <a16:creationId xmlns:a16="http://schemas.microsoft.com/office/drawing/2014/main" id="{C7859297-CF09-8EDC-E33F-FB5FDCC8BBDA}"/>
              </a:ext>
            </a:extLst>
          </p:cNvPr>
          <p:cNvCxnSpPr>
            <a:cxnSpLocks/>
          </p:cNvCxnSpPr>
          <p:nvPr/>
        </p:nvCxnSpPr>
        <p:spPr>
          <a:xfrm flipV="1">
            <a:off x="4810268" y="2165684"/>
            <a:ext cx="1109269" cy="282875"/>
          </a:xfrm>
          <a:prstGeom prst="straightConnector1">
            <a:avLst/>
          </a:prstGeom>
          <a:ln w="1270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4" name="직선 화살표 연결선 13">
            <a:extLst>
              <a:ext uri="{FF2B5EF4-FFF2-40B4-BE49-F238E27FC236}">
                <a16:creationId xmlns:a16="http://schemas.microsoft.com/office/drawing/2014/main" id="{060C2AB5-3E55-6571-4E07-292BB95B4C3A}"/>
              </a:ext>
            </a:extLst>
          </p:cNvPr>
          <p:cNvCxnSpPr>
            <a:cxnSpLocks/>
          </p:cNvCxnSpPr>
          <p:nvPr/>
        </p:nvCxnSpPr>
        <p:spPr>
          <a:xfrm>
            <a:off x="4765149" y="2734425"/>
            <a:ext cx="1154388" cy="3473870"/>
          </a:xfrm>
          <a:prstGeom prst="straightConnector1">
            <a:avLst/>
          </a:prstGeom>
          <a:ln w="1270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EF5140C8-ADE4-C3C0-99C5-2DDC8E8563A8}"/>
              </a:ext>
            </a:extLst>
          </p:cNvPr>
          <p:cNvCxnSpPr>
            <a:cxnSpLocks/>
          </p:cNvCxnSpPr>
          <p:nvPr/>
        </p:nvCxnSpPr>
        <p:spPr>
          <a:xfrm>
            <a:off x="4830678" y="2976777"/>
            <a:ext cx="3935881" cy="1643731"/>
          </a:xfrm>
          <a:prstGeom prst="straightConnector1">
            <a:avLst/>
          </a:prstGeom>
          <a:ln w="1270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033D3768-6F39-627A-00CC-DFC8F89EA2DE}"/>
              </a:ext>
            </a:extLst>
          </p:cNvPr>
          <p:cNvCxnSpPr>
            <a:cxnSpLocks/>
          </p:cNvCxnSpPr>
          <p:nvPr/>
        </p:nvCxnSpPr>
        <p:spPr>
          <a:xfrm>
            <a:off x="4765149" y="3194867"/>
            <a:ext cx="4001410" cy="950012"/>
          </a:xfrm>
          <a:prstGeom prst="straightConnector1">
            <a:avLst/>
          </a:prstGeom>
          <a:ln w="1270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64292BA6-61CA-2258-CBB8-8743B4F38655}"/>
              </a:ext>
            </a:extLst>
          </p:cNvPr>
          <p:cNvCxnSpPr>
            <a:cxnSpLocks/>
          </p:cNvCxnSpPr>
          <p:nvPr/>
        </p:nvCxnSpPr>
        <p:spPr>
          <a:xfrm>
            <a:off x="4765149" y="3480733"/>
            <a:ext cx="1154388" cy="1230882"/>
          </a:xfrm>
          <a:prstGeom prst="straightConnector1">
            <a:avLst/>
          </a:prstGeom>
          <a:ln w="1270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8" name="직선 화살표 연결선 27">
            <a:extLst>
              <a:ext uri="{FF2B5EF4-FFF2-40B4-BE49-F238E27FC236}">
                <a16:creationId xmlns:a16="http://schemas.microsoft.com/office/drawing/2014/main" id="{97166847-5527-2F60-5593-DAF8231F7C4D}"/>
              </a:ext>
            </a:extLst>
          </p:cNvPr>
          <p:cNvCxnSpPr>
            <a:cxnSpLocks/>
          </p:cNvCxnSpPr>
          <p:nvPr/>
        </p:nvCxnSpPr>
        <p:spPr>
          <a:xfrm flipV="1">
            <a:off x="4810268" y="3317345"/>
            <a:ext cx="1067158" cy="411869"/>
          </a:xfrm>
          <a:prstGeom prst="straightConnector1">
            <a:avLst/>
          </a:prstGeom>
          <a:ln w="1270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2" name="직선 화살표 연결선 31">
            <a:extLst>
              <a:ext uri="{FF2B5EF4-FFF2-40B4-BE49-F238E27FC236}">
                <a16:creationId xmlns:a16="http://schemas.microsoft.com/office/drawing/2014/main" id="{582795F6-22ED-D20F-1FE6-AFAD36DAF701}"/>
              </a:ext>
            </a:extLst>
          </p:cNvPr>
          <p:cNvCxnSpPr>
            <a:cxnSpLocks/>
          </p:cNvCxnSpPr>
          <p:nvPr/>
        </p:nvCxnSpPr>
        <p:spPr>
          <a:xfrm flipV="1">
            <a:off x="4765149" y="1912369"/>
            <a:ext cx="4001410" cy="2064738"/>
          </a:xfrm>
          <a:prstGeom prst="straightConnector1">
            <a:avLst/>
          </a:prstGeom>
          <a:ln w="1270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A8D647DB-C9BB-1477-2FAE-A596DB233F1C}"/>
              </a:ext>
            </a:extLst>
          </p:cNvPr>
          <p:cNvCxnSpPr>
            <a:cxnSpLocks/>
          </p:cNvCxnSpPr>
          <p:nvPr/>
        </p:nvCxnSpPr>
        <p:spPr>
          <a:xfrm flipV="1">
            <a:off x="4765149" y="1483016"/>
            <a:ext cx="4001410" cy="2703973"/>
          </a:xfrm>
          <a:prstGeom prst="straightConnector1">
            <a:avLst/>
          </a:prstGeom>
          <a:ln w="1270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8" name="직선 화살표 연결선 37">
            <a:extLst>
              <a:ext uri="{FF2B5EF4-FFF2-40B4-BE49-F238E27FC236}">
                <a16:creationId xmlns:a16="http://schemas.microsoft.com/office/drawing/2014/main" id="{A360FEEC-2A3B-34E1-202F-879631F86DF7}"/>
              </a:ext>
            </a:extLst>
          </p:cNvPr>
          <p:cNvCxnSpPr>
            <a:cxnSpLocks/>
          </p:cNvCxnSpPr>
          <p:nvPr/>
        </p:nvCxnSpPr>
        <p:spPr>
          <a:xfrm flipV="1">
            <a:off x="4765149" y="1636295"/>
            <a:ext cx="4001410" cy="2550694"/>
          </a:xfrm>
          <a:prstGeom prst="straightConnector1">
            <a:avLst/>
          </a:prstGeom>
          <a:ln w="1270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E279FAF7-F3D9-3451-F21C-0492A6CCEDDE}"/>
              </a:ext>
            </a:extLst>
          </p:cNvPr>
          <p:cNvSpPr txBox="1"/>
          <p:nvPr/>
        </p:nvSpPr>
        <p:spPr>
          <a:xfrm>
            <a:off x="496747" y="4585895"/>
            <a:ext cx="4475235" cy="567463"/>
          </a:xfrm>
          <a:prstGeom prst="rect">
            <a:avLst/>
          </a:prstGeom>
          <a:noFill/>
        </p:spPr>
        <p:txBody>
          <a:bodyPr wrap="square">
            <a:spAutoFit/>
          </a:bodyPr>
          <a:lstStyle/>
          <a:p>
            <a:pPr>
              <a:lnSpc>
                <a:spcPct val="150000"/>
              </a:lnSpc>
            </a:pPr>
            <a:r>
              <a:rPr lang="ko-KR" altLang="en-US" sz="1100">
                <a:latin typeface="+mj-lt"/>
              </a:rPr>
              <a:t>이 외에도 쿠키 정보 접근</a:t>
            </a:r>
            <a:r>
              <a:rPr lang="en-US" altLang="ko-KR" sz="1100">
                <a:latin typeface="+mj-lt"/>
              </a:rPr>
              <a:t>,</a:t>
            </a:r>
            <a:r>
              <a:rPr lang="ko-KR" altLang="en-US" sz="1100">
                <a:latin typeface="+mj-lt"/>
              </a:rPr>
              <a:t> 세션 관리</a:t>
            </a:r>
            <a:r>
              <a:rPr lang="en-US" altLang="ko-KR" sz="1100">
                <a:latin typeface="+mj-lt"/>
              </a:rPr>
              <a:t>, </a:t>
            </a:r>
            <a:r>
              <a:rPr lang="ko-KR" altLang="en-US" sz="1100">
                <a:latin typeface="+mj-lt"/>
              </a:rPr>
              <a:t>인증 정보 제공</a:t>
            </a:r>
            <a:r>
              <a:rPr lang="en-US" altLang="ko-KR" sz="1100">
                <a:latin typeface="+mj-lt"/>
              </a:rPr>
              <a:t>, </a:t>
            </a:r>
            <a:r>
              <a:rPr lang="ko-KR" altLang="en-US" sz="1100">
                <a:latin typeface="+mj-lt"/>
              </a:rPr>
              <a:t>멀티파트 처리 등 많은 </a:t>
            </a:r>
            <a:r>
              <a:rPr lang="en-US" altLang="ko-KR" sz="1100">
                <a:latin typeface="+mj-lt"/>
              </a:rPr>
              <a:t>API </a:t>
            </a:r>
            <a:r>
              <a:rPr lang="ko-KR" altLang="en-US" sz="1100">
                <a:latin typeface="+mj-lt"/>
              </a:rPr>
              <a:t>를 제공하고 있다</a:t>
            </a:r>
          </a:p>
        </p:txBody>
      </p:sp>
      <p:sp>
        <p:nvSpPr>
          <p:cNvPr id="46" name="TextBox 45">
            <a:extLst>
              <a:ext uri="{FF2B5EF4-FFF2-40B4-BE49-F238E27FC236}">
                <a16:creationId xmlns:a16="http://schemas.microsoft.com/office/drawing/2014/main" id="{C35713D5-6FC0-9619-4282-8BD5A5FFA9C6}"/>
              </a:ext>
            </a:extLst>
          </p:cNvPr>
          <p:cNvSpPr txBox="1"/>
          <p:nvPr/>
        </p:nvSpPr>
        <p:spPr>
          <a:xfrm>
            <a:off x="6289425" y="387165"/>
            <a:ext cx="1164137" cy="333617"/>
          </a:xfrm>
          <a:prstGeom prst="rect">
            <a:avLst/>
          </a:prstGeom>
          <a:noFill/>
        </p:spPr>
        <p:txBody>
          <a:bodyPr wrap="square">
            <a:spAutoFit/>
          </a:bodyPr>
          <a:lstStyle/>
          <a:p>
            <a:pPr>
              <a:lnSpc>
                <a:spcPct val="150000"/>
              </a:lnSpc>
            </a:pPr>
            <a:r>
              <a:rPr lang="en-US" altLang="ko-KR" sz="1200" i="1">
                <a:latin typeface="+mj-lt"/>
              </a:rPr>
              <a:t>HTTP</a:t>
            </a:r>
            <a:r>
              <a:rPr lang="ko-KR" altLang="en-US" sz="1200" i="1">
                <a:latin typeface="+mj-lt"/>
              </a:rPr>
              <a:t> 에 특화</a:t>
            </a:r>
          </a:p>
        </p:txBody>
      </p:sp>
      <p:sp>
        <p:nvSpPr>
          <p:cNvPr id="47" name="TextBox 46">
            <a:extLst>
              <a:ext uri="{FF2B5EF4-FFF2-40B4-BE49-F238E27FC236}">
                <a16:creationId xmlns:a16="http://schemas.microsoft.com/office/drawing/2014/main" id="{7614F21A-04AD-90F3-5307-E23EF01071B1}"/>
              </a:ext>
            </a:extLst>
          </p:cNvPr>
          <p:cNvSpPr txBox="1"/>
          <p:nvPr/>
        </p:nvSpPr>
        <p:spPr>
          <a:xfrm>
            <a:off x="9557182" y="387164"/>
            <a:ext cx="774589" cy="333617"/>
          </a:xfrm>
          <a:prstGeom prst="rect">
            <a:avLst/>
          </a:prstGeom>
          <a:noFill/>
        </p:spPr>
        <p:txBody>
          <a:bodyPr wrap="square">
            <a:spAutoFit/>
          </a:bodyPr>
          <a:lstStyle/>
          <a:p>
            <a:pPr>
              <a:lnSpc>
                <a:spcPct val="150000"/>
              </a:lnSpc>
            </a:pPr>
            <a:r>
              <a:rPr lang="ko-KR" altLang="en-US" sz="1200" i="1">
                <a:latin typeface="+mj-lt"/>
              </a:rPr>
              <a:t>웹 공통</a:t>
            </a:r>
          </a:p>
        </p:txBody>
      </p:sp>
      <p:sp>
        <p:nvSpPr>
          <p:cNvPr id="3" name="TextBox 2">
            <a:extLst>
              <a:ext uri="{FF2B5EF4-FFF2-40B4-BE49-F238E27FC236}">
                <a16:creationId xmlns:a16="http://schemas.microsoft.com/office/drawing/2014/main" id="{3FD15127-F35E-C1E4-BD0B-230A5EF10592}"/>
              </a:ext>
            </a:extLst>
          </p:cNvPr>
          <p:cNvSpPr txBox="1"/>
          <p:nvPr/>
        </p:nvSpPr>
        <p:spPr>
          <a:xfrm>
            <a:off x="496747" y="1979717"/>
            <a:ext cx="1663176" cy="292388"/>
          </a:xfrm>
          <a:prstGeom prst="rect">
            <a:avLst/>
          </a:prstGeom>
          <a:noFill/>
        </p:spPr>
        <p:txBody>
          <a:bodyPr wrap="square">
            <a:spAutoFit/>
          </a:bodyPr>
          <a:lstStyle/>
          <a:p>
            <a:r>
              <a:rPr lang="en-US" altLang="ko-KR" sz="1300" b="1">
                <a:latin typeface="+mj-lt"/>
              </a:rPr>
              <a:t>HTTP </a:t>
            </a:r>
            <a:r>
              <a:rPr lang="ko-KR" altLang="en-US" sz="1300" b="1">
                <a:latin typeface="+mj-lt"/>
              </a:rPr>
              <a:t>요청 데이터</a:t>
            </a:r>
            <a:r>
              <a:rPr lang="en-US" altLang="ko-KR" sz="1300" b="1">
                <a:latin typeface="+mj-lt"/>
              </a:rPr>
              <a:t> </a:t>
            </a:r>
            <a:endParaRPr lang="ko-KR" altLang="en-US" sz="1300" b="1"/>
          </a:p>
        </p:txBody>
      </p:sp>
      <p:sp>
        <p:nvSpPr>
          <p:cNvPr id="48" name="왼쪽 중괄호 47">
            <a:extLst>
              <a:ext uri="{FF2B5EF4-FFF2-40B4-BE49-F238E27FC236}">
                <a16:creationId xmlns:a16="http://schemas.microsoft.com/office/drawing/2014/main" id="{84D3BBCA-B582-045E-2AFA-85AC037E528D}"/>
              </a:ext>
            </a:extLst>
          </p:cNvPr>
          <p:cNvSpPr/>
          <p:nvPr/>
        </p:nvSpPr>
        <p:spPr>
          <a:xfrm>
            <a:off x="1924409" y="2407712"/>
            <a:ext cx="124933" cy="653426"/>
          </a:xfrm>
          <a:prstGeom prst="leftBrace">
            <a:avLst>
              <a:gd name="adj1" fmla="val 25327"/>
              <a:gd name="adj2" fmla="val 48130"/>
            </a:avLst>
          </a:prstGeom>
          <a:ln w="12700">
            <a:solidFill>
              <a:schemeClr val="bg2">
                <a:lumMod val="50000"/>
              </a:schemeClr>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latin typeface="+mj-lt"/>
            </a:endParaRPr>
          </a:p>
        </p:txBody>
      </p:sp>
      <p:sp>
        <p:nvSpPr>
          <p:cNvPr id="49" name="TextBox 48">
            <a:extLst>
              <a:ext uri="{FF2B5EF4-FFF2-40B4-BE49-F238E27FC236}">
                <a16:creationId xmlns:a16="http://schemas.microsoft.com/office/drawing/2014/main" id="{7583CAAF-D3DC-9AAA-2C6C-D6BBDF5BBBF3}"/>
              </a:ext>
            </a:extLst>
          </p:cNvPr>
          <p:cNvSpPr txBox="1"/>
          <p:nvPr/>
        </p:nvSpPr>
        <p:spPr>
          <a:xfrm>
            <a:off x="1167371" y="2527471"/>
            <a:ext cx="836852" cy="313547"/>
          </a:xfrm>
          <a:prstGeom prst="rect">
            <a:avLst/>
          </a:prstGeom>
          <a:noFill/>
        </p:spPr>
        <p:txBody>
          <a:bodyPr wrap="square">
            <a:spAutoFit/>
          </a:bodyPr>
          <a:lstStyle/>
          <a:p>
            <a:pPr algn="ctr">
              <a:lnSpc>
                <a:spcPct val="150000"/>
              </a:lnSpc>
            </a:pPr>
            <a:r>
              <a:rPr lang="en-US" altLang="ko-KR" sz="1100">
                <a:latin typeface="+mj-lt"/>
              </a:rPr>
              <a:t>Start Line</a:t>
            </a:r>
            <a:endParaRPr lang="ko-KR" altLang="en-US" sz="1100">
              <a:latin typeface="+mj-lt"/>
            </a:endParaRPr>
          </a:p>
        </p:txBody>
      </p:sp>
    </p:spTree>
    <p:extLst>
      <p:ext uri="{BB962C8B-B14F-4D97-AF65-F5344CB8AC3E}">
        <p14:creationId xmlns:p14="http://schemas.microsoft.com/office/powerpoint/2010/main" val="1537358873"/>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328AF8-DDA6-9D9C-69EC-3BA4D728E3A9}"/>
            </a:ext>
          </a:extLst>
        </p:cNvPr>
        <p:cNvGrpSpPr/>
        <p:nvPr/>
      </p:nvGrpSpPr>
      <p:grpSpPr>
        <a:xfrm>
          <a:off x="0" y="0"/>
          <a:ext cx="0" cy="0"/>
          <a:chOff x="0" y="0"/>
          <a:chExt cx="0" cy="0"/>
        </a:xfrm>
      </p:grpSpPr>
      <p:sp>
        <p:nvSpPr>
          <p:cNvPr id="15" name="직사각형 14">
            <a:extLst>
              <a:ext uri="{FF2B5EF4-FFF2-40B4-BE49-F238E27FC236}">
                <a16:creationId xmlns:a16="http://schemas.microsoft.com/office/drawing/2014/main" id="{6B1099E0-DBB1-A6FD-61E7-4FCC337BEA14}"/>
              </a:ext>
            </a:extLst>
          </p:cNvPr>
          <p:cNvSpPr/>
          <p:nvPr/>
        </p:nvSpPr>
        <p:spPr>
          <a:xfrm>
            <a:off x="73393" y="206619"/>
            <a:ext cx="5530104"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@ControllerAdvice &amp;</a:t>
            </a:r>
            <a:r>
              <a:rPr lang="ko-KR" altLang="en-US" b="1">
                <a:solidFill>
                  <a:schemeClr val="accent1">
                    <a:lumMod val="75000"/>
                  </a:schemeClr>
                </a:solidFill>
                <a:latin typeface="+mn-ea"/>
              </a:rPr>
              <a:t> </a:t>
            </a:r>
            <a:r>
              <a:rPr lang="en-US" altLang="ko-KR" b="1">
                <a:solidFill>
                  <a:schemeClr val="accent1">
                    <a:lumMod val="75000"/>
                  </a:schemeClr>
                </a:solidFill>
                <a:latin typeface="+mn-ea"/>
              </a:rPr>
              <a:t>@RestControllerAdvice</a:t>
            </a:r>
            <a:endParaRPr lang="ko-KR" altLang="en-US" b="1">
              <a:solidFill>
                <a:schemeClr val="accent1">
                  <a:lumMod val="75000"/>
                </a:schemeClr>
              </a:solidFill>
              <a:latin typeface="+mn-ea"/>
            </a:endParaRPr>
          </a:p>
        </p:txBody>
      </p:sp>
      <p:graphicFrame>
        <p:nvGraphicFramePr>
          <p:cNvPr id="2" name="표 1">
            <a:extLst>
              <a:ext uri="{FF2B5EF4-FFF2-40B4-BE49-F238E27FC236}">
                <a16:creationId xmlns:a16="http://schemas.microsoft.com/office/drawing/2014/main" id="{C962E33A-61E3-B930-25D6-86A21C6ED226}"/>
              </a:ext>
            </a:extLst>
          </p:cNvPr>
          <p:cNvGraphicFramePr>
            <a:graphicFrameLocks noGrp="1"/>
          </p:cNvGraphicFramePr>
          <p:nvPr>
            <p:extLst>
              <p:ext uri="{D42A27DB-BD31-4B8C-83A1-F6EECF244321}">
                <p14:modId xmlns:p14="http://schemas.microsoft.com/office/powerpoint/2010/main" val="347435794"/>
              </p:ext>
            </p:extLst>
          </p:nvPr>
        </p:nvGraphicFramePr>
        <p:xfrm>
          <a:off x="234850" y="658596"/>
          <a:ext cx="11008895" cy="1392627"/>
        </p:xfrm>
        <a:graphic>
          <a:graphicData uri="http://schemas.openxmlformats.org/drawingml/2006/table">
            <a:tbl>
              <a:tblPr>
                <a:tableStyleId>{5C22544A-7EE6-4342-B048-85BDC9FD1C3A}</a:tableStyleId>
              </a:tblPr>
              <a:tblGrid>
                <a:gridCol w="2047208">
                  <a:extLst>
                    <a:ext uri="{9D8B030D-6E8A-4147-A177-3AD203B41FA5}">
                      <a16:colId xmlns:a16="http://schemas.microsoft.com/office/drawing/2014/main" val="632987670"/>
                    </a:ext>
                  </a:extLst>
                </a:gridCol>
                <a:gridCol w="4573743">
                  <a:extLst>
                    <a:ext uri="{9D8B030D-6E8A-4147-A177-3AD203B41FA5}">
                      <a16:colId xmlns:a16="http://schemas.microsoft.com/office/drawing/2014/main" val="2184715166"/>
                    </a:ext>
                  </a:extLst>
                </a:gridCol>
                <a:gridCol w="4387944">
                  <a:extLst>
                    <a:ext uri="{9D8B030D-6E8A-4147-A177-3AD203B41FA5}">
                      <a16:colId xmlns:a16="http://schemas.microsoft.com/office/drawing/2014/main" val="3361398702"/>
                    </a:ext>
                  </a:extLst>
                </a:gridCol>
              </a:tblGrid>
              <a:tr h="446892">
                <a:tc>
                  <a:txBody>
                    <a:bodyPr/>
                    <a:lstStyle/>
                    <a:p>
                      <a:pPr algn="ctr" fontAlgn="b"/>
                      <a:r>
                        <a:rPr lang="ko-KR" altLang="en-US" sz="1200" b="1" u="none" strike="noStrike">
                          <a:effectLst/>
                        </a:rPr>
                        <a:t>기준</a:t>
                      </a:r>
                      <a:endParaRPr lang="ko-KR" altLang="en-US" sz="1200" b="1" i="0" u="none" strike="noStrike">
                        <a:solidFill>
                          <a:srgbClr val="0D0D0D"/>
                        </a:solidFill>
                        <a:effectLst/>
                        <a:latin typeface="Segoe UI" panose="020B0502040204020203" pitchFamily="34" charset="0"/>
                        <a:ea typeface="맑은 고딕" panose="020B0503020000020004" pitchFamily="50" charset="-127"/>
                      </a:endParaRPr>
                    </a:p>
                  </a:txBody>
                  <a:tcPr marL="9525" marR="9525" marT="9525" marB="0" anchor="ctr">
                    <a:solidFill>
                      <a:schemeClr val="accent5">
                        <a:lumMod val="20000"/>
                        <a:lumOff val="80000"/>
                      </a:schemeClr>
                    </a:solidFill>
                  </a:tcPr>
                </a:tc>
                <a:tc>
                  <a:txBody>
                    <a:bodyPr/>
                    <a:lstStyle/>
                    <a:p>
                      <a:pPr algn="ctr" fontAlgn="b"/>
                      <a:r>
                        <a:rPr lang="en-US" sz="1200" b="1" u="none" strike="noStrike">
                          <a:effectLst/>
                        </a:rPr>
                        <a:t>@ControllerAdvice</a:t>
                      </a:r>
                      <a:endParaRPr lang="en-US" sz="1200" b="1" i="0" u="none" strike="noStrike">
                        <a:solidFill>
                          <a:srgbClr val="0D0D0D"/>
                        </a:solidFill>
                        <a:effectLst/>
                        <a:latin typeface="Segoe UI" panose="020B0502040204020203" pitchFamily="34" charset="0"/>
                        <a:ea typeface="맑은 고딕" panose="020B0503020000020004" pitchFamily="50" charset="-127"/>
                      </a:endParaRPr>
                    </a:p>
                  </a:txBody>
                  <a:tcPr marL="9525" marR="9525" marT="9525" marB="0" anchor="ctr">
                    <a:solidFill>
                      <a:schemeClr val="accent5">
                        <a:lumMod val="20000"/>
                        <a:lumOff val="80000"/>
                      </a:schemeClr>
                    </a:solidFill>
                  </a:tcPr>
                </a:tc>
                <a:tc>
                  <a:txBody>
                    <a:bodyPr/>
                    <a:lstStyle/>
                    <a:p>
                      <a:pPr algn="ctr" fontAlgn="b"/>
                      <a:r>
                        <a:rPr lang="en-US" sz="1200" b="1" u="none" strike="noStrike">
                          <a:effectLst/>
                        </a:rPr>
                        <a:t>@RestControllerAdvice</a:t>
                      </a:r>
                      <a:endParaRPr lang="en-US" sz="1200" b="1" i="0" u="none" strike="noStrike">
                        <a:solidFill>
                          <a:srgbClr val="0D0D0D"/>
                        </a:solidFill>
                        <a:effectLst/>
                        <a:latin typeface="Segoe UI" panose="020B0502040204020203" pitchFamily="34" charset="0"/>
                        <a:ea typeface="맑은 고딕" panose="020B0503020000020004" pitchFamily="50" charset="-127"/>
                      </a:endParaRPr>
                    </a:p>
                  </a:txBody>
                  <a:tcPr marL="9525" marR="9525" marT="9525" marB="0" anchor="ctr">
                    <a:solidFill>
                      <a:schemeClr val="accent5">
                        <a:lumMod val="20000"/>
                        <a:lumOff val="80000"/>
                      </a:schemeClr>
                    </a:solidFill>
                  </a:tcPr>
                </a:tc>
                <a:extLst>
                  <a:ext uri="{0D108BD9-81ED-4DB2-BD59-A6C34878D82A}">
                    <a16:rowId xmlns:a16="http://schemas.microsoft.com/office/drawing/2014/main" val="2896376263"/>
                  </a:ext>
                </a:extLst>
              </a:tr>
              <a:tr h="315245">
                <a:tc>
                  <a:txBody>
                    <a:bodyPr/>
                    <a:lstStyle/>
                    <a:p>
                      <a:pPr algn="ctr" fontAlgn="ctr"/>
                      <a:r>
                        <a:rPr lang="ko-KR" altLang="en-US" sz="1200" b="0" u="none" strike="noStrike">
                          <a:effectLst/>
                        </a:rPr>
                        <a:t>적용 대상</a:t>
                      </a:r>
                      <a:endParaRPr lang="ko-KR" altLang="en-US" sz="1200" b="0" i="0" u="none" strike="noStrike">
                        <a:solidFill>
                          <a:srgbClr val="0D0D0D"/>
                        </a:solidFill>
                        <a:effectLst/>
                        <a:latin typeface="Segoe UI" panose="020B0502040204020203" pitchFamily="34" charset="0"/>
                        <a:ea typeface="맑은 고딕" panose="020B0503020000020004" pitchFamily="50" charset="-127"/>
                      </a:endParaRPr>
                    </a:p>
                  </a:txBody>
                  <a:tcPr marL="9525" marR="9525" marT="9525" marB="0" anchor="ctr">
                    <a:solidFill>
                      <a:schemeClr val="bg2"/>
                    </a:solidFill>
                  </a:tcPr>
                </a:tc>
                <a:tc>
                  <a:txBody>
                    <a:bodyPr/>
                    <a:lstStyle/>
                    <a:p>
                      <a:pPr algn="l" fontAlgn="ctr"/>
                      <a:r>
                        <a:rPr lang="en-US" altLang="ko-KR" sz="1200" u="none" strike="noStrike">
                          <a:effectLst/>
                        </a:rPr>
                        <a:t>  @Controller</a:t>
                      </a:r>
                      <a:endParaRPr lang="ko-KR" altLang="en-US" sz="1200" b="0" i="0" u="none" strike="noStrike">
                        <a:solidFill>
                          <a:srgbClr val="0D0D0D"/>
                        </a:solidFill>
                        <a:effectLst/>
                        <a:latin typeface="Segoe UI" panose="020B0502040204020203" pitchFamily="34" charset="0"/>
                        <a:ea typeface="맑은 고딕" panose="020B0503020000020004" pitchFamily="50" charset="-127"/>
                      </a:endParaRPr>
                    </a:p>
                  </a:txBody>
                  <a:tcPr marL="9525" marR="9525" marT="9525" marB="0" anchor="ctr">
                    <a:solidFill>
                      <a:schemeClr val="bg1"/>
                    </a:solidFill>
                  </a:tcPr>
                </a:tc>
                <a:tc>
                  <a:txBody>
                    <a:bodyPr/>
                    <a:lstStyle/>
                    <a:p>
                      <a:pPr algn="l" fontAlgn="ctr"/>
                      <a:r>
                        <a:rPr lang="en-US" altLang="ko-KR" sz="1200" u="none" strike="noStrike">
                          <a:effectLst/>
                        </a:rPr>
                        <a:t>  @</a:t>
                      </a:r>
                      <a:r>
                        <a:rPr lang="en-US" sz="1200" u="none" strike="noStrike">
                          <a:effectLst/>
                        </a:rPr>
                        <a:t>RestController</a:t>
                      </a:r>
                      <a:endParaRPr lang="en-US" sz="1200" b="0" i="0" u="none" strike="noStrike">
                        <a:solidFill>
                          <a:srgbClr val="0D0D0D"/>
                        </a:solidFill>
                        <a:effectLst/>
                        <a:latin typeface="Segoe UI" panose="020B0502040204020203" pitchFamily="34" charset="0"/>
                        <a:ea typeface="맑은 고딕" panose="020B0503020000020004" pitchFamily="50" charset="-127"/>
                      </a:endParaRPr>
                    </a:p>
                  </a:txBody>
                  <a:tcPr marL="9525" marR="9525" marT="9525" marB="0" anchor="ctr">
                    <a:solidFill>
                      <a:schemeClr val="bg1"/>
                    </a:solidFill>
                  </a:tcPr>
                </a:tc>
                <a:extLst>
                  <a:ext uri="{0D108BD9-81ED-4DB2-BD59-A6C34878D82A}">
                    <a16:rowId xmlns:a16="http://schemas.microsoft.com/office/drawing/2014/main" val="3352319504"/>
                  </a:ext>
                </a:extLst>
              </a:tr>
              <a:tr h="315245">
                <a:tc>
                  <a:txBody>
                    <a:bodyPr/>
                    <a:lstStyle/>
                    <a:p>
                      <a:pPr algn="ctr" fontAlgn="ctr"/>
                      <a:r>
                        <a:rPr lang="ko-KR" altLang="en-US" sz="1200" b="0" u="none" strike="noStrike">
                          <a:effectLst/>
                        </a:rPr>
                        <a:t>기본 응답 형식</a:t>
                      </a:r>
                      <a:endParaRPr lang="ko-KR" altLang="en-US" sz="1200" b="0" i="0" u="none" strike="noStrike">
                        <a:solidFill>
                          <a:srgbClr val="0D0D0D"/>
                        </a:solidFill>
                        <a:effectLst/>
                        <a:latin typeface="Segoe UI" panose="020B0502040204020203" pitchFamily="34" charset="0"/>
                        <a:ea typeface="맑은 고딕" panose="020B0503020000020004" pitchFamily="50" charset="-127"/>
                      </a:endParaRPr>
                    </a:p>
                  </a:txBody>
                  <a:tcPr marL="9525" marR="9525" marT="9525" marB="0" anchor="ctr">
                    <a:solidFill>
                      <a:schemeClr val="bg2"/>
                    </a:solidFill>
                  </a:tcPr>
                </a:tc>
                <a:tc>
                  <a:txBody>
                    <a:bodyPr/>
                    <a:lstStyle/>
                    <a:p>
                      <a:pPr algn="l" fontAlgn="ctr"/>
                      <a:r>
                        <a:rPr lang="en-US" altLang="ko-KR" sz="1200" u="none" strike="noStrike">
                          <a:effectLst/>
                        </a:rPr>
                        <a:t>  View </a:t>
                      </a:r>
                      <a:r>
                        <a:rPr lang="ko-KR" altLang="en-US" sz="1200" u="none" strike="noStrike">
                          <a:effectLst/>
                        </a:rPr>
                        <a:t>이름 반환 또는 </a:t>
                      </a:r>
                      <a:r>
                        <a:rPr lang="en-US" altLang="ko-KR" sz="1200" u="none" strike="noStrike">
                          <a:effectLst/>
                        </a:rPr>
                        <a:t>HTML </a:t>
                      </a:r>
                      <a:r>
                        <a:rPr lang="ko-KR" altLang="en-US" sz="1200" u="none" strike="noStrike">
                          <a:effectLst/>
                        </a:rPr>
                        <a:t>렌더링</a:t>
                      </a:r>
                      <a:endParaRPr lang="ko-KR" altLang="en-US" sz="1200" b="0" i="0" u="none" strike="noStrike">
                        <a:solidFill>
                          <a:srgbClr val="0D0D0D"/>
                        </a:solidFill>
                        <a:effectLst/>
                        <a:latin typeface="Segoe UI" panose="020B0502040204020203" pitchFamily="34" charset="0"/>
                        <a:ea typeface="맑은 고딕" panose="020B0503020000020004" pitchFamily="50" charset="-127"/>
                      </a:endParaRPr>
                    </a:p>
                  </a:txBody>
                  <a:tcPr marL="9525" marR="9525" marT="9525" marB="0" anchor="ctr">
                    <a:solidFill>
                      <a:schemeClr val="bg1"/>
                    </a:solidFill>
                  </a:tcPr>
                </a:tc>
                <a:tc>
                  <a:txBody>
                    <a:bodyPr/>
                    <a:lstStyle/>
                    <a:p>
                      <a:pPr algn="l" fontAlgn="ctr"/>
                      <a:r>
                        <a:rPr lang="en-US" sz="1200" u="none" strike="noStrike">
                          <a:effectLst/>
                        </a:rPr>
                        <a:t>  JSON </a:t>
                      </a:r>
                      <a:r>
                        <a:rPr lang="ko-KR" altLang="en-US" sz="1200" u="none" strike="noStrike">
                          <a:effectLst/>
                        </a:rPr>
                        <a:t>또는 </a:t>
                      </a:r>
                      <a:r>
                        <a:rPr lang="en-US" sz="1200" u="none" strike="noStrike">
                          <a:effectLst/>
                        </a:rPr>
                        <a:t>XML </a:t>
                      </a:r>
                      <a:r>
                        <a:rPr lang="ko-KR" altLang="en-US" sz="1200" u="none" strike="noStrike">
                          <a:effectLst/>
                        </a:rPr>
                        <a:t>응답</a:t>
                      </a:r>
                      <a:endParaRPr lang="ko-KR" altLang="en-US" sz="1200" b="0" i="0" u="none" strike="noStrike">
                        <a:solidFill>
                          <a:srgbClr val="0D0D0D"/>
                        </a:solidFill>
                        <a:effectLst/>
                        <a:latin typeface="Segoe UI" panose="020B0502040204020203" pitchFamily="34" charset="0"/>
                        <a:ea typeface="맑은 고딕" panose="020B0503020000020004" pitchFamily="50" charset="-127"/>
                      </a:endParaRPr>
                    </a:p>
                  </a:txBody>
                  <a:tcPr marL="9525" marR="9525" marT="9525" marB="0" anchor="ctr">
                    <a:solidFill>
                      <a:schemeClr val="bg1"/>
                    </a:solidFill>
                  </a:tcPr>
                </a:tc>
                <a:extLst>
                  <a:ext uri="{0D108BD9-81ED-4DB2-BD59-A6C34878D82A}">
                    <a16:rowId xmlns:a16="http://schemas.microsoft.com/office/drawing/2014/main" val="1928068719"/>
                  </a:ext>
                </a:extLst>
              </a:tr>
              <a:tr h="315245">
                <a:tc>
                  <a:txBody>
                    <a:bodyPr/>
                    <a:lstStyle/>
                    <a:p>
                      <a:pPr algn="ctr" fontAlgn="ctr"/>
                      <a:r>
                        <a:rPr lang="ko-KR" altLang="en-US" sz="1200" b="0" u="none" strike="noStrike">
                          <a:effectLst/>
                        </a:rPr>
                        <a:t>내부 메타 어노테이션</a:t>
                      </a:r>
                      <a:endParaRPr lang="ko-KR" altLang="en-US" sz="1200" b="0" i="0" u="none" strike="noStrike">
                        <a:solidFill>
                          <a:srgbClr val="0D0D0D"/>
                        </a:solidFill>
                        <a:effectLst/>
                        <a:latin typeface="Segoe UI" panose="020B0502040204020203" pitchFamily="34" charset="0"/>
                        <a:ea typeface="맑은 고딕" panose="020B0503020000020004" pitchFamily="50" charset="-127"/>
                      </a:endParaRPr>
                    </a:p>
                  </a:txBody>
                  <a:tcPr marL="9525" marR="9525" marT="9525" marB="0" anchor="ctr">
                    <a:solidFill>
                      <a:schemeClr val="bg2"/>
                    </a:solidFill>
                  </a:tcPr>
                </a:tc>
                <a:tc>
                  <a:txBody>
                    <a:bodyPr/>
                    <a:lstStyle/>
                    <a:p>
                      <a:pPr algn="l" fontAlgn="ctr"/>
                      <a:r>
                        <a:rPr lang="en-US" sz="1200" u="none" strike="noStrike">
                          <a:effectLst/>
                        </a:rPr>
                        <a:t>  @Component</a:t>
                      </a:r>
                      <a:endParaRPr lang="en-US" sz="1200" b="0" i="0" u="none" strike="noStrike">
                        <a:solidFill>
                          <a:srgbClr val="0D0D0D"/>
                        </a:solidFill>
                        <a:effectLst/>
                        <a:latin typeface="Consolas" panose="020B0609020204030204" pitchFamily="49" charset="0"/>
                        <a:ea typeface="맑은 고딕" panose="020B0503020000020004" pitchFamily="50" charset="-127"/>
                      </a:endParaRPr>
                    </a:p>
                  </a:txBody>
                  <a:tcPr marL="9525" marR="9525" marT="9525" marB="0" anchor="ctr">
                    <a:solidFill>
                      <a:schemeClr val="bg1"/>
                    </a:solidFill>
                  </a:tcPr>
                </a:tc>
                <a:tc>
                  <a:txBody>
                    <a:bodyPr/>
                    <a:lstStyle/>
                    <a:p>
                      <a:pPr algn="l" fontAlgn="ctr"/>
                      <a:r>
                        <a:rPr lang="en-US" sz="1200" u="none" strike="noStrike">
                          <a:effectLst/>
                        </a:rPr>
                        <a:t>  @ControllerAdvice + @ResponseBody</a:t>
                      </a:r>
                      <a:endParaRPr lang="en-US" sz="1200" b="0" i="0" u="none" strike="noStrike">
                        <a:solidFill>
                          <a:srgbClr val="0D0D0D"/>
                        </a:solidFill>
                        <a:effectLst/>
                        <a:latin typeface="Consolas" panose="020B0609020204030204" pitchFamily="49" charset="0"/>
                        <a:ea typeface="맑은 고딕" panose="020B0503020000020004" pitchFamily="50" charset="-127"/>
                      </a:endParaRPr>
                    </a:p>
                  </a:txBody>
                  <a:tcPr marL="9525" marR="9525" marT="9525" marB="0" anchor="ctr">
                    <a:solidFill>
                      <a:schemeClr val="bg1"/>
                    </a:solidFill>
                  </a:tcPr>
                </a:tc>
                <a:extLst>
                  <a:ext uri="{0D108BD9-81ED-4DB2-BD59-A6C34878D82A}">
                    <a16:rowId xmlns:a16="http://schemas.microsoft.com/office/drawing/2014/main" val="1315504316"/>
                  </a:ext>
                </a:extLst>
              </a:tr>
            </a:tbl>
          </a:graphicData>
        </a:graphic>
      </p:graphicFrame>
      <p:sp>
        <p:nvSpPr>
          <p:cNvPr id="24" name="직사각형 23">
            <a:extLst>
              <a:ext uri="{FF2B5EF4-FFF2-40B4-BE49-F238E27FC236}">
                <a16:creationId xmlns:a16="http://schemas.microsoft.com/office/drawing/2014/main" id="{4684D2FD-C400-6C25-1317-5CC3EFDBD983}"/>
              </a:ext>
            </a:extLst>
          </p:cNvPr>
          <p:cNvSpPr/>
          <p:nvPr/>
        </p:nvSpPr>
        <p:spPr>
          <a:xfrm>
            <a:off x="386214" y="2218119"/>
            <a:ext cx="2007857" cy="338554"/>
          </a:xfrm>
          <a:prstGeom prst="rect">
            <a:avLst/>
          </a:prstGeom>
        </p:spPr>
        <p:txBody>
          <a:bodyPr wrap="none">
            <a:spAutoFit/>
          </a:bodyPr>
          <a:lstStyle/>
          <a:p>
            <a:r>
              <a:rPr lang="en-US" altLang="ko-KR" sz="1600" b="1">
                <a:latin typeface="+mn-ea"/>
              </a:rPr>
              <a:t>@ControllerAdvice</a:t>
            </a:r>
            <a:endParaRPr lang="ko-KR" altLang="en-US" sz="1600" b="1">
              <a:latin typeface="+mn-ea"/>
            </a:endParaRPr>
          </a:p>
        </p:txBody>
      </p:sp>
      <p:sp>
        <p:nvSpPr>
          <p:cNvPr id="25" name="Rectangle 1">
            <a:extLst>
              <a:ext uri="{FF2B5EF4-FFF2-40B4-BE49-F238E27FC236}">
                <a16:creationId xmlns:a16="http://schemas.microsoft.com/office/drawing/2014/main" id="{4E788035-A3B4-43D5-B142-81F06A54FB8F}"/>
              </a:ext>
            </a:extLst>
          </p:cNvPr>
          <p:cNvSpPr>
            <a:spLocks noChangeArrowheads="1"/>
          </p:cNvSpPr>
          <p:nvPr/>
        </p:nvSpPr>
        <p:spPr bwMode="auto">
          <a:xfrm>
            <a:off x="458402" y="2556673"/>
            <a:ext cx="11008896" cy="1938992"/>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spcBef>
                <a:spcPct val="0"/>
              </a:spcBef>
              <a:spcAft>
                <a:spcPct val="0"/>
              </a:spcAft>
              <a:buClrTx/>
              <a:buSzTx/>
              <a:buFontTx/>
              <a:buNone/>
              <a:tabLst/>
            </a:pPr>
            <a:r>
              <a:rPr kumimoji="0" lang="ko-KR" altLang="ko-KR" sz="1200" b="0" i="0" u="none" strike="noStrike" cap="none" normalizeH="0" baseline="0">
                <a:ln>
                  <a:noFill/>
                </a:ln>
                <a:solidFill>
                  <a:srgbClr val="B3AE60"/>
                </a:solidFill>
                <a:effectLst/>
                <a:latin typeface="Arial Unicode MS"/>
                <a:ea typeface="JetBrains Mono"/>
              </a:rPr>
              <a:t>@ControllerAdvice</a:t>
            </a:r>
            <a:br>
              <a:rPr kumimoji="0" lang="ko-KR" altLang="ko-KR" sz="1200" b="0" i="0" u="none" strike="noStrike" cap="none" normalizeH="0" baseline="0">
                <a:ln>
                  <a:noFill/>
                </a:ln>
                <a:solidFill>
                  <a:srgbClr val="B3AE60"/>
                </a:solidFill>
                <a:effectLst/>
                <a:latin typeface="Arial Unicode MS"/>
                <a:ea typeface="JetBrains Mono"/>
              </a:rPr>
            </a:br>
            <a:r>
              <a:rPr kumimoji="0" lang="ko-KR" altLang="ko-KR" sz="1200" b="0" i="0" u="none" strike="noStrike" cap="none" normalizeH="0" baseline="0">
                <a:ln>
                  <a:noFill/>
                </a:ln>
                <a:solidFill>
                  <a:srgbClr val="CF8E6D"/>
                </a:solidFill>
                <a:effectLst/>
                <a:latin typeface="Arial Unicode MS"/>
                <a:ea typeface="JetBrains Mono"/>
              </a:rPr>
              <a:t>public class </a:t>
            </a:r>
            <a:r>
              <a:rPr kumimoji="0" lang="ko-KR" altLang="ko-KR" sz="1200" b="0" i="0" u="none" strike="noStrike" cap="none" normalizeH="0" baseline="0">
                <a:ln>
                  <a:noFill/>
                </a:ln>
                <a:solidFill>
                  <a:srgbClr val="BCBEC4"/>
                </a:solidFill>
                <a:effectLst/>
                <a:latin typeface="Arial Unicode MS"/>
                <a:ea typeface="JetBrains Mono"/>
              </a:rPr>
              <a:t>GlobalExceptionHandler {</a:t>
            </a:r>
            <a:br>
              <a:rPr kumimoji="0" lang="ko-KR" altLang="ko-KR" sz="1200" b="0" i="0" u="none" strike="noStrike" cap="none" normalizeH="0" baseline="0">
                <a:ln>
                  <a:noFill/>
                </a:ln>
                <a:solidFill>
                  <a:srgbClr val="BCBEC4"/>
                </a:solidFill>
                <a:effectLst/>
                <a:latin typeface="Arial Unicode MS"/>
                <a:ea typeface="JetBrains Mono"/>
              </a:rPr>
            </a:b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3AE60"/>
                </a:solidFill>
                <a:effectLst/>
                <a:latin typeface="Arial Unicode MS"/>
                <a:ea typeface="JetBrains Mono"/>
              </a:rPr>
              <a:t>@ExceptionHandler</a:t>
            </a:r>
            <a:r>
              <a:rPr kumimoji="0" lang="ko-KR" altLang="ko-KR" sz="1200" b="0" i="0" u="none" strike="noStrike" cap="none" normalizeH="0" baseline="0">
                <a:ln>
                  <a:noFill/>
                </a:ln>
                <a:solidFill>
                  <a:srgbClr val="BCBEC4"/>
                </a:solidFill>
                <a:effectLst/>
                <a:latin typeface="Arial Unicode MS"/>
                <a:ea typeface="JetBrains Mono"/>
              </a:rPr>
              <a:t>(IllegalArgumentException.</a:t>
            </a:r>
            <a:r>
              <a:rPr kumimoji="0" lang="ko-KR" altLang="ko-KR" sz="1200" b="0" i="0" u="none" strike="noStrike" cap="none" normalizeH="0" baseline="0">
                <a:ln>
                  <a:noFill/>
                </a:ln>
                <a:solidFill>
                  <a:srgbClr val="CF8E6D"/>
                </a:solidFill>
                <a:effectLst/>
                <a:latin typeface="Arial Unicode MS"/>
                <a:ea typeface="JetBrains Mono"/>
              </a:rPr>
              <a:t>class</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public </a:t>
            </a:r>
            <a:r>
              <a:rPr kumimoji="0" lang="ko-KR" altLang="ko-KR" sz="1200" b="0" i="0" u="none" strike="noStrike" cap="none" normalizeH="0" baseline="0">
                <a:ln>
                  <a:noFill/>
                </a:ln>
                <a:solidFill>
                  <a:srgbClr val="BCBEC4"/>
                </a:solidFill>
                <a:effectLst/>
                <a:latin typeface="Arial Unicode MS"/>
                <a:ea typeface="JetBrains Mono"/>
              </a:rPr>
              <a:t>ModelAndView </a:t>
            </a:r>
            <a:r>
              <a:rPr kumimoji="0" lang="ko-KR" altLang="ko-KR" sz="1200" b="0" i="0" u="none" strike="noStrike" cap="none" normalizeH="0" baseline="0">
                <a:ln>
                  <a:noFill/>
                </a:ln>
                <a:solidFill>
                  <a:srgbClr val="56A8F5"/>
                </a:solidFill>
                <a:effectLst/>
                <a:latin typeface="Arial Unicode MS"/>
                <a:ea typeface="JetBrains Mono"/>
              </a:rPr>
              <a:t>handleIllegalArgumentException</a:t>
            </a:r>
            <a:r>
              <a:rPr kumimoji="0" lang="ko-KR" altLang="ko-KR" sz="1200" b="0" i="0" u="none" strike="noStrike" cap="none" normalizeH="0" baseline="0">
                <a:ln>
                  <a:noFill/>
                </a:ln>
                <a:solidFill>
                  <a:srgbClr val="BCBEC4"/>
                </a:solidFill>
                <a:effectLst/>
                <a:latin typeface="Arial Unicode MS"/>
                <a:ea typeface="JetBrains Mono"/>
              </a:rPr>
              <a:t>(IllegalArgumentException ex)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en-US"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CBEC4"/>
                </a:solidFill>
                <a:effectLst/>
                <a:latin typeface="Arial Unicode MS"/>
                <a:ea typeface="JetBrains Mono"/>
              </a:rPr>
              <a:t>ModelAndView mav = </a:t>
            </a:r>
            <a:r>
              <a:rPr kumimoji="0" lang="ko-KR" altLang="ko-KR" sz="1200" b="0" i="0" u="none" strike="noStrike" cap="none" normalizeH="0" baseline="0">
                <a:ln>
                  <a:noFill/>
                </a:ln>
                <a:solidFill>
                  <a:srgbClr val="CF8E6D"/>
                </a:solidFill>
                <a:effectLst/>
                <a:latin typeface="Arial Unicode MS"/>
                <a:ea typeface="JetBrains Mono"/>
              </a:rPr>
              <a:t>new </a:t>
            </a:r>
            <a:r>
              <a:rPr kumimoji="0" lang="ko-KR" altLang="ko-KR" sz="1200" b="0" i="0" u="none" strike="noStrike" cap="none" normalizeH="0" baseline="0">
                <a:ln>
                  <a:noFill/>
                </a:ln>
                <a:solidFill>
                  <a:srgbClr val="BCBEC4"/>
                </a:solidFill>
                <a:effectLst/>
                <a:latin typeface="Arial Unicode MS"/>
                <a:ea typeface="JetBrains Mono"/>
              </a:rPr>
              <a:t>ModelAndView(</a:t>
            </a:r>
            <a:r>
              <a:rPr kumimoji="0" lang="ko-KR" altLang="ko-KR" sz="1200" b="0" i="0" u="none" strike="noStrike" cap="none" normalizeH="0" baseline="0">
                <a:ln>
                  <a:noFill/>
                </a:ln>
                <a:solidFill>
                  <a:srgbClr val="6AAB73"/>
                </a:solidFill>
                <a:effectLst/>
                <a:latin typeface="Arial Unicode MS"/>
                <a:ea typeface="JetBrains Mono"/>
              </a:rPr>
              <a:t>"error"</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en-US"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200" b="0" i="0" u="none" strike="noStrike" cap="none" normalizeH="0" baseline="0">
                <a:ln>
                  <a:noFill/>
                </a:ln>
                <a:solidFill>
                  <a:srgbClr val="BCBEC4"/>
                </a:solidFill>
                <a:effectLst/>
                <a:latin typeface="Arial Unicode MS"/>
                <a:ea typeface="JetBrains Mono"/>
              </a:rPr>
              <a:t>mav.addObject(</a:t>
            </a:r>
            <a:r>
              <a:rPr kumimoji="0" lang="ko-KR" altLang="ko-KR" sz="1200" b="0" i="0" u="none" strike="noStrike" cap="none" normalizeH="0" baseline="0">
                <a:ln>
                  <a:noFill/>
                </a:ln>
                <a:solidFill>
                  <a:srgbClr val="6AAB73"/>
                </a:solidFill>
                <a:effectLst/>
                <a:latin typeface="Arial Unicode MS"/>
                <a:ea typeface="JetBrains Mono"/>
              </a:rPr>
              <a:t>"message"</a:t>
            </a:r>
            <a:r>
              <a:rPr kumimoji="0" lang="ko-KR" altLang="ko-KR" sz="1200" b="0" i="0" u="none" strike="noStrike" cap="none" normalizeH="0" baseline="0">
                <a:ln>
                  <a:noFill/>
                </a:ln>
                <a:solidFill>
                  <a:srgbClr val="BCBEC4"/>
                </a:solidFill>
                <a:effectLst/>
                <a:latin typeface="Arial Unicode MS"/>
                <a:ea typeface="JetBrains Mono"/>
              </a:rPr>
              <a:t>, ex.getMessage());  </a:t>
            </a:r>
            <a:b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200" b="0" i="0" u="none" strike="noStrike" cap="none" normalizeH="0" baseline="0">
                <a:ln>
                  <a:noFill/>
                </a:ln>
                <a:solidFill>
                  <a:srgbClr val="CF8E6D"/>
                </a:solidFill>
                <a:effectLst/>
                <a:latin typeface="Arial Unicode MS"/>
                <a:ea typeface="JetBrains Mono"/>
              </a:rPr>
              <a:t>return </a:t>
            </a:r>
            <a:r>
              <a:rPr kumimoji="0" lang="ko-KR" altLang="ko-KR" sz="1200" b="0" i="0" u="none" strike="noStrike" cap="none" normalizeH="0" baseline="0">
                <a:ln>
                  <a:noFill/>
                </a:ln>
                <a:solidFill>
                  <a:srgbClr val="BCBEC4"/>
                </a:solidFill>
                <a:effectLst/>
                <a:latin typeface="Arial Unicode MS"/>
                <a:ea typeface="JetBrains Mono"/>
              </a:rPr>
              <a:t>mav;</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26" name="직사각형 25">
            <a:extLst>
              <a:ext uri="{FF2B5EF4-FFF2-40B4-BE49-F238E27FC236}">
                <a16:creationId xmlns:a16="http://schemas.microsoft.com/office/drawing/2014/main" id="{9853A8A2-F7A4-0147-CCBC-84EC73EF4E01}"/>
              </a:ext>
            </a:extLst>
          </p:cNvPr>
          <p:cNvSpPr/>
          <p:nvPr/>
        </p:nvSpPr>
        <p:spPr>
          <a:xfrm>
            <a:off x="386214" y="4806777"/>
            <a:ext cx="2422202" cy="338554"/>
          </a:xfrm>
          <a:prstGeom prst="rect">
            <a:avLst/>
          </a:prstGeom>
        </p:spPr>
        <p:txBody>
          <a:bodyPr wrap="none">
            <a:spAutoFit/>
          </a:bodyPr>
          <a:lstStyle/>
          <a:p>
            <a:r>
              <a:rPr lang="en-US" altLang="ko-KR" sz="1600" b="1">
                <a:latin typeface="+mn-ea"/>
              </a:rPr>
              <a:t>@RestControllerAdvice</a:t>
            </a:r>
            <a:endParaRPr lang="ko-KR" altLang="en-US" sz="1600" b="1">
              <a:latin typeface="+mn-ea"/>
            </a:endParaRPr>
          </a:p>
        </p:txBody>
      </p:sp>
      <p:sp>
        <p:nvSpPr>
          <p:cNvPr id="27" name="Rectangle 1">
            <a:extLst>
              <a:ext uri="{FF2B5EF4-FFF2-40B4-BE49-F238E27FC236}">
                <a16:creationId xmlns:a16="http://schemas.microsoft.com/office/drawing/2014/main" id="{DACEFE9A-5997-2037-69DF-3D3214A8E0FF}"/>
              </a:ext>
            </a:extLst>
          </p:cNvPr>
          <p:cNvSpPr>
            <a:spLocks noChangeArrowheads="1"/>
          </p:cNvSpPr>
          <p:nvPr/>
        </p:nvSpPr>
        <p:spPr bwMode="auto">
          <a:xfrm>
            <a:off x="458402" y="5145331"/>
            <a:ext cx="11008896" cy="156966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spcBef>
                <a:spcPct val="0"/>
              </a:spcBef>
              <a:spcAft>
                <a:spcPct val="0"/>
              </a:spcAft>
              <a:buClrTx/>
              <a:buSzTx/>
              <a:buFontTx/>
              <a:buNone/>
              <a:tabLst/>
            </a:pPr>
            <a:r>
              <a:rPr kumimoji="0" lang="ko-KR" altLang="ko-KR" sz="1200" b="0" i="0" u="none" strike="noStrike" cap="none" normalizeH="0" baseline="0">
                <a:ln>
                  <a:noFill/>
                </a:ln>
                <a:solidFill>
                  <a:srgbClr val="B3AE60"/>
                </a:solidFill>
                <a:effectLst/>
                <a:latin typeface="Arial Unicode MS"/>
                <a:ea typeface="JetBrains Mono"/>
              </a:rPr>
              <a:t>@RestControllerAdvice</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CF8E6D"/>
                </a:solidFill>
                <a:effectLst/>
                <a:latin typeface="Arial Unicode MS"/>
                <a:ea typeface="JetBrains Mono"/>
              </a:rPr>
              <a:t>public class </a:t>
            </a:r>
            <a:r>
              <a:rPr kumimoji="0" lang="ko-KR" altLang="ko-KR" sz="1200" b="0" i="0" u="none" strike="noStrike" cap="none" normalizeH="0" baseline="0">
                <a:ln>
                  <a:noFill/>
                </a:ln>
                <a:solidFill>
                  <a:srgbClr val="BCBEC4"/>
                </a:solidFill>
                <a:effectLst/>
                <a:latin typeface="Arial Unicode MS"/>
                <a:ea typeface="JetBrains Mono"/>
              </a:rPr>
              <a:t>RestControllerExceptionHandler {</a:t>
            </a:r>
            <a:br>
              <a:rPr kumimoji="0" lang="ko-KR" altLang="ko-KR" sz="1200" b="0" i="0" u="none" strike="noStrike" cap="none" normalizeH="0" baseline="0">
                <a:ln>
                  <a:noFill/>
                </a:ln>
                <a:solidFill>
                  <a:srgbClr val="BCBEC4"/>
                </a:solidFill>
                <a:effectLst/>
                <a:latin typeface="Arial Unicode MS"/>
                <a:ea typeface="JetBrains Mono"/>
              </a:rPr>
            </a:b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3AE60"/>
                </a:solidFill>
                <a:effectLst/>
                <a:latin typeface="Arial Unicode MS"/>
                <a:ea typeface="JetBrains Mono"/>
              </a:rPr>
              <a:t>@ExceptionHandler</a:t>
            </a:r>
            <a:r>
              <a:rPr kumimoji="0" lang="ko-KR" altLang="ko-KR" sz="1200" b="0" i="0" u="none" strike="noStrike" cap="none" normalizeH="0" baseline="0">
                <a:ln>
                  <a:noFill/>
                </a:ln>
                <a:solidFill>
                  <a:srgbClr val="BCBEC4"/>
                </a:solidFill>
                <a:effectLst/>
                <a:latin typeface="Arial Unicode MS"/>
                <a:ea typeface="JetBrains Mono"/>
              </a:rPr>
              <a:t>(Exception.</a:t>
            </a:r>
            <a:r>
              <a:rPr kumimoji="0" lang="ko-KR" altLang="ko-KR" sz="1200" b="0" i="0" u="none" strike="noStrike" cap="none" normalizeH="0" baseline="0">
                <a:ln>
                  <a:noFill/>
                </a:ln>
                <a:solidFill>
                  <a:srgbClr val="CF8E6D"/>
                </a:solidFill>
                <a:effectLst/>
                <a:latin typeface="Arial Unicode MS"/>
                <a:ea typeface="JetBrains Mono"/>
              </a:rPr>
              <a:t>class</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public </a:t>
            </a:r>
            <a:r>
              <a:rPr kumimoji="0" lang="ko-KR" altLang="ko-KR" sz="1200" b="0" i="0" u="none" strike="noStrike" cap="none" normalizeH="0" baseline="0">
                <a:ln>
                  <a:noFill/>
                </a:ln>
                <a:solidFill>
                  <a:srgbClr val="BCBEC4"/>
                </a:solidFill>
                <a:effectLst/>
                <a:latin typeface="Arial Unicode MS"/>
                <a:ea typeface="JetBrains Mono"/>
              </a:rPr>
              <a:t>ResponseEntity&lt;String&gt; </a:t>
            </a:r>
            <a:r>
              <a:rPr kumimoji="0" lang="ko-KR" altLang="ko-KR" sz="1200" b="0" i="0" u="none" strike="noStrike" cap="none" normalizeH="0" baseline="0">
                <a:ln>
                  <a:noFill/>
                </a:ln>
                <a:solidFill>
                  <a:srgbClr val="56A8F5"/>
                </a:solidFill>
                <a:effectLst/>
                <a:latin typeface="Arial Unicode MS"/>
                <a:ea typeface="JetBrains Mono"/>
              </a:rPr>
              <a:t>handleException</a:t>
            </a:r>
            <a:r>
              <a:rPr kumimoji="0" lang="ko-KR" altLang="ko-KR" sz="1200" b="0" i="0" u="none" strike="noStrike" cap="none" normalizeH="0" baseline="0">
                <a:ln>
                  <a:noFill/>
                </a:ln>
                <a:solidFill>
                  <a:srgbClr val="BCBEC4"/>
                </a:solidFill>
                <a:effectLst/>
                <a:latin typeface="Arial Unicode MS"/>
                <a:ea typeface="JetBrains Mono"/>
              </a:rPr>
              <a:t>(Exception ex)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return </a:t>
            </a:r>
            <a:r>
              <a:rPr kumimoji="0" lang="ko-KR" altLang="ko-KR" sz="1200" b="0" i="0" u="none" strike="noStrike" cap="none" normalizeH="0" baseline="0">
                <a:ln>
                  <a:noFill/>
                </a:ln>
                <a:solidFill>
                  <a:srgbClr val="BCBEC4"/>
                </a:solidFill>
                <a:effectLst/>
                <a:latin typeface="Arial Unicode MS"/>
                <a:ea typeface="JetBrains Mono"/>
              </a:rPr>
              <a:t>ResponseEntity.status(HttpStatus.BAD_REQUEST).body(</a:t>
            </a:r>
            <a:r>
              <a:rPr kumimoji="0" lang="ko-KR" altLang="ko-KR" sz="1200" b="0" i="0" u="none" strike="noStrike" cap="none" normalizeH="0" baseline="0">
                <a:ln>
                  <a:noFill/>
                </a:ln>
                <a:solidFill>
                  <a:srgbClr val="6AAB73"/>
                </a:solidFill>
                <a:effectLst/>
                <a:latin typeface="Arial Unicode MS"/>
                <a:ea typeface="JetBrains Mono"/>
              </a:rPr>
              <a:t>"error: " </a:t>
            </a:r>
            <a:r>
              <a:rPr kumimoji="0" lang="ko-KR" altLang="ko-KR" sz="1200" b="0" i="0" u="none" strike="noStrike" cap="none" normalizeH="0" baseline="0">
                <a:ln>
                  <a:noFill/>
                </a:ln>
                <a:solidFill>
                  <a:srgbClr val="BCBEC4"/>
                </a:solidFill>
                <a:effectLst/>
                <a:latin typeface="Arial Unicode MS"/>
                <a:ea typeface="JetBrains Mono"/>
              </a:rPr>
              <a:t>+ ex.getMessage());</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783071364"/>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5F14CF-E581-6860-417B-DAA86A54D606}"/>
            </a:ext>
          </a:extLst>
        </p:cNvPr>
        <p:cNvGrpSpPr/>
        <p:nvPr/>
      </p:nvGrpSpPr>
      <p:grpSpPr>
        <a:xfrm>
          <a:off x="0" y="0"/>
          <a:ext cx="0" cy="0"/>
          <a:chOff x="0" y="0"/>
          <a:chExt cx="0" cy="0"/>
        </a:xfrm>
      </p:grpSpPr>
      <p:sp>
        <p:nvSpPr>
          <p:cNvPr id="31" name="직사각형 30">
            <a:extLst>
              <a:ext uri="{FF2B5EF4-FFF2-40B4-BE49-F238E27FC236}">
                <a16:creationId xmlns:a16="http://schemas.microsoft.com/office/drawing/2014/main" id="{D878179A-ED8D-9A2E-C147-D5955149D5EE}"/>
              </a:ext>
            </a:extLst>
          </p:cNvPr>
          <p:cNvSpPr/>
          <p:nvPr/>
        </p:nvSpPr>
        <p:spPr>
          <a:xfrm>
            <a:off x="890296" y="4294745"/>
            <a:ext cx="4361448" cy="2045369"/>
          </a:xfrm>
          <a:prstGeom prst="rect">
            <a:avLst/>
          </a:prstGeom>
          <a:solidFill>
            <a:schemeClr val="bg1">
              <a:lumMod val="95000"/>
            </a:schemeClr>
          </a:solidFill>
          <a:ln w="6350">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25" name="모서리가 둥근 직사각형 38">
            <a:extLst>
              <a:ext uri="{FF2B5EF4-FFF2-40B4-BE49-F238E27FC236}">
                <a16:creationId xmlns:a16="http://schemas.microsoft.com/office/drawing/2014/main" id="{D6744FE7-8803-C6AC-6DDD-8EC49D11B5D0}"/>
              </a:ext>
            </a:extLst>
          </p:cNvPr>
          <p:cNvSpPr/>
          <p:nvPr/>
        </p:nvSpPr>
        <p:spPr>
          <a:xfrm>
            <a:off x="3452271" y="4679292"/>
            <a:ext cx="1594184" cy="1570119"/>
          </a:xfrm>
          <a:prstGeom prst="roundRect">
            <a:avLst>
              <a:gd name="adj" fmla="val 8513"/>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endParaRPr lang="en-US" altLang="ko-KR" sz="1400">
              <a:solidFill>
                <a:schemeClr val="tx1"/>
              </a:solidFill>
            </a:endParaRPr>
          </a:p>
          <a:p>
            <a:pPr algn="ctr">
              <a:spcBef>
                <a:spcPts val="400"/>
              </a:spcBef>
            </a:pPr>
            <a:endParaRPr lang="en-US" altLang="ko-KR" sz="1400">
              <a:solidFill>
                <a:schemeClr val="tx1"/>
              </a:solidFill>
              <a:effectLst/>
            </a:endParaRPr>
          </a:p>
          <a:p>
            <a:pPr algn="ctr">
              <a:spcBef>
                <a:spcPts val="400"/>
              </a:spcBef>
            </a:pPr>
            <a:endParaRPr lang="en-US" altLang="ko-KR" sz="1400">
              <a:solidFill>
                <a:schemeClr val="tx1"/>
              </a:solidFill>
            </a:endParaRPr>
          </a:p>
          <a:p>
            <a:pPr algn="ctr">
              <a:spcBef>
                <a:spcPts val="400"/>
              </a:spcBef>
            </a:pPr>
            <a:endParaRPr lang="en-US" altLang="ko-KR" sz="1400">
              <a:solidFill>
                <a:schemeClr val="tx1"/>
              </a:solidFill>
              <a:effectLst/>
            </a:endParaRPr>
          </a:p>
        </p:txBody>
      </p:sp>
      <p:sp>
        <p:nvSpPr>
          <p:cNvPr id="10" name="직사각형 9">
            <a:extLst>
              <a:ext uri="{FF2B5EF4-FFF2-40B4-BE49-F238E27FC236}">
                <a16:creationId xmlns:a16="http://schemas.microsoft.com/office/drawing/2014/main" id="{C54CCF7C-F774-7C6E-E2C0-F3C0B24A5C06}"/>
              </a:ext>
            </a:extLst>
          </p:cNvPr>
          <p:cNvSpPr/>
          <p:nvPr/>
        </p:nvSpPr>
        <p:spPr>
          <a:xfrm>
            <a:off x="151033" y="150164"/>
            <a:ext cx="1165704"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초기화</a:t>
            </a:r>
            <a:endParaRPr lang="en-US" altLang="ko-KR" b="1">
              <a:solidFill>
                <a:schemeClr val="accent1">
                  <a:lumMod val="75000"/>
                </a:schemeClr>
              </a:solidFill>
              <a:latin typeface="+mn-ea"/>
            </a:endParaRPr>
          </a:p>
        </p:txBody>
      </p:sp>
      <p:sp>
        <p:nvSpPr>
          <p:cNvPr id="12" name="모서리가 둥근 직사각형 38">
            <a:extLst>
              <a:ext uri="{FF2B5EF4-FFF2-40B4-BE49-F238E27FC236}">
                <a16:creationId xmlns:a16="http://schemas.microsoft.com/office/drawing/2014/main" id="{B519336D-7E36-07F9-0DBA-92D65C2CF256}"/>
              </a:ext>
            </a:extLst>
          </p:cNvPr>
          <p:cNvSpPr/>
          <p:nvPr/>
        </p:nvSpPr>
        <p:spPr>
          <a:xfrm>
            <a:off x="2041852" y="2669337"/>
            <a:ext cx="2054053" cy="493777"/>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effectLst/>
              </a:rPr>
              <a:t>ControllerAdviceBean</a:t>
            </a:r>
          </a:p>
        </p:txBody>
      </p:sp>
      <p:cxnSp>
        <p:nvCxnSpPr>
          <p:cNvPr id="16" name="직선 화살표 연결선 15">
            <a:extLst>
              <a:ext uri="{FF2B5EF4-FFF2-40B4-BE49-F238E27FC236}">
                <a16:creationId xmlns:a16="http://schemas.microsoft.com/office/drawing/2014/main" id="{F4FC6EA3-FD37-780B-26FB-D8C51DCDBE16}"/>
              </a:ext>
            </a:extLst>
          </p:cNvPr>
          <p:cNvCxnSpPr>
            <a:cxnSpLocks/>
            <a:stCxn id="19" idx="2"/>
            <a:endCxn id="12" idx="0"/>
          </p:cNvCxnSpPr>
          <p:nvPr/>
        </p:nvCxnSpPr>
        <p:spPr>
          <a:xfrm>
            <a:off x="3068879" y="2278481"/>
            <a:ext cx="0" cy="39085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모서리가 둥근 직사각형 38">
            <a:extLst>
              <a:ext uri="{FF2B5EF4-FFF2-40B4-BE49-F238E27FC236}">
                <a16:creationId xmlns:a16="http://schemas.microsoft.com/office/drawing/2014/main" id="{23D25BE1-B788-13D1-C52F-35F02F3ADAA9}"/>
              </a:ext>
            </a:extLst>
          </p:cNvPr>
          <p:cNvSpPr/>
          <p:nvPr/>
        </p:nvSpPr>
        <p:spPr>
          <a:xfrm>
            <a:off x="4335200" y="598545"/>
            <a:ext cx="3050014"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RequestMappingHandlerAdapter</a:t>
            </a:r>
            <a:endParaRPr lang="ko-KR" altLang="en-US" sz="1400">
              <a:solidFill>
                <a:schemeClr val="tx1"/>
              </a:solidFill>
              <a:latin typeface="+mj-lt"/>
              <a:ea typeface="나눔바른고딕" panose="020B0603020101020101"/>
            </a:endParaRPr>
          </a:p>
        </p:txBody>
      </p:sp>
      <p:sp>
        <p:nvSpPr>
          <p:cNvPr id="19" name="다이아몬드 18">
            <a:extLst>
              <a:ext uri="{FF2B5EF4-FFF2-40B4-BE49-F238E27FC236}">
                <a16:creationId xmlns:a16="http://schemas.microsoft.com/office/drawing/2014/main" id="{010589FC-6E69-F0FA-5883-4F305BDF85A6}"/>
              </a:ext>
            </a:extLst>
          </p:cNvPr>
          <p:cNvSpPr/>
          <p:nvPr/>
        </p:nvSpPr>
        <p:spPr>
          <a:xfrm>
            <a:off x="2828087" y="1827987"/>
            <a:ext cx="481584" cy="450494"/>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C81CA0BB-56A1-F675-CB77-4AA1F3C4ED02}"/>
              </a:ext>
            </a:extLst>
          </p:cNvPr>
          <p:cNvSpPr txBox="1"/>
          <p:nvPr/>
        </p:nvSpPr>
        <p:spPr>
          <a:xfrm>
            <a:off x="588782" y="1838456"/>
            <a:ext cx="2239305" cy="313547"/>
          </a:xfrm>
          <a:prstGeom prst="rect">
            <a:avLst/>
          </a:prstGeom>
          <a:noFill/>
        </p:spPr>
        <p:txBody>
          <a:bodyPr wrap="square">
            <a:spAutoFit/>
          </a:bodyPr>
          <a:lstStyle/>
          <a:p>
            <a:pPr algn="ctr">
              <a:lnSpc>
                <a:spcPct val="150000"/>
              </a:lnSpc>
              <a:spcBef>
                <a:spcPts val="400"/>
              </a:spcBef>
            </a:pPr>
            <a:r>
              <a:rPr lang="ko-KR" altLang="en-US" sz="1100">
                <a:solidFill>
                  <a:srgbClr val="FF0000"/>
                </a:solidFill>
                <a:latin typeface="+mn-ea"/>
              </a:rPr>
              <a:t>빈 클래스에 </a:t>
            </a:r>
            <a:r>
              <a:rPr lang="en-US" altLang="ko-KR" sz="1100">
                <a:solidFill>
                  <a:srgbClr val="FF0000"/>
                </a:solidFill>
                <a:effectLst/>
                <a:latin typeface="+mn-ea"/>
              </a:rPr>
              <a:t>@ControllerAdvice</a:t>
            </a:r>
            <a:r>
              <a:rPr lang="en-US" altLang="ko-KR" sz="1100">
                <a:latin typeface="+mn-ea"/>
              </a:rPr>
              <a:t> </a:t>
            </a:r>
            <a:r>
              <a:rPr lang="en-US" altLang="ko-KR" sz="1100">
                <a:solidFill>
                  <a:srgbClr val="FF0000"/>
                </a:solidFill>
                <a:latin typeface="+mn-ea"/>
              </a:rPr>
              <a:t>?</a:t>
            </a:r>
            <a:endParaRPr lang="en-US" altLang="ko-KR" sz="1100">
              <a:solidFill>
                <a:srgbClr val="FF0000"/>
              </a:solidFill>
              <a:effectLst/>
            </a:endParaRPr>
          </a:p>
        </p:txBody>
      </p:sp>
      <p:sp>
        <p:nvSpPr>
          <p:cNvPr id="33" name="다이아몬드 32">
            <a:extLst>
              <a:ext uri="{FF2B5EF4-FFF2-40B4-BE49-F238E27FC236}">
                <a16:creationId xmlns:a16="http://schemas.microsoft.com/office/drawing/2014/main" id="{5B220090-B7D9-4F19-F721-7881646315F2}"/>
              </a:ext>
            </a:extLst>
          </p:cNvPr>
          <p:cNvSpPr/>
          <p:nvPr/>
        </p:nvSpPr>
        <p:spPr>
          <a:xfrm>
            <a:off x="2828087" y="3541082"/>
            <a:ext cx="481584" cy="450494"/>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cxnSp>
        <p:nvCxnSpPr>
          <p:cNvPr id="36" name="직선 화살표 연결선 35">
            <a:extLst>
              <a:ext uri="{FF2B5EF4-FFF2-40B4-BE49-F238E27FC236}">
                <a16:creationId xmlns:a16="http://schemas.microsoft.com/office/drawing/2014/main" id="{1443FE14-8B18-3451-786A-84C47F6BF50A}"/>
              </a:ext>
            </a:extLst>
          </p:cNvPr>
          <p:cNvCxnSpPr>
            <a:cxnSpLocks/>
            <a:stCxn id="12" idx="2"/>
            <a:endCxn id="33" idx="0"/>
          </p:cNvCxnSpPr>
          <p:nvPr/>
        </p:nvCxnSpPr>
        <p:spPr>
          <a:xfrm>
            <a:off x="3068879" y="3163114"/>
            <a:ext cx="0" cy="37796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4634C1EF-475F-F62E-7359-8805EB127CB7}"/>
              </a:ext>
            </a:extLst>
          </p:cNvPr>
          <p:cNvSpPr txBox="1"/>
          <p:nvPr/>
        </p:nvSpPr>
        <p:spPr>
          <a:xfrm>
            <a:off x="784756" y="3573434"/>
            <a:ext cx="2386653" cy="313547"/>
          </a:xfrm>
          <a:prstGeom prst="rect">
            <a:avLst/>
          </a:prstGeom>
          <a:noFill/>
        </p:spPr>
        <p:txBody>
          <a:bodyPr wrap="square">
            <a:spAutoFit/>
          </a:bodyPr>
          <a:lstStyle/>
          <a:p>
            <a:pPr algn="ctr">
              <a:lnSpc>
                <a:spcPct val="150000"/>
              </a:lnSpc>
              <a:spcBef>
                <a:spcPts val="400"/>
              </a:spcBef>
            </a:pPr>
            <a:r>
              <a:rPr lang="ko-KR" altLang="en-US" sz="1100">
                <a:solidFill>
                  <a:srgbClr val="FF0000"/>
                </a:solidFill>
                <a:latin typeface="+mn-ea"/>
              </a:rPr>
              <a:t>메서드에 </a:t>
            </a:r>
            <a:r>
              <a:rPr lang="en-US" altLang="ko-KR" sz="1100">
                <a:solidFill>
                  <a:srgbClr val="FF0000"/>
                </a:solidFill>
              </a:rPr>
              <a:t>@</a:t>
            </a:r>
            <a:r>
              <a:rPr lang="en-US" altLang="ko-KR" sz="1100">
                <a:solidFill>
                  <a:srgbClr val="FF0000"/>
                </a:solidFill>
                <a:effectLst/>
              </a:rPr>
              <a:t>initBinder </a:t>
            </a:r>
            <a:r>
              <a:rPr lang="en-US" altLang="ko-KR" sz="1100">
                <a:solidFill>
                  <a:srgbClr val="FF0000"/>
                </a:solidFill>
                <a:latin typeface="+mn-ea"/>
              </a:rPr>
              <a:t>?</a:t>
            </a:r>
            <a:endParaRPr lang="en-US" altLang="ko-KR" sz="1100">
              <a:solidFill>
                <a:srgbClr val="FF0000"/>
              </a:solidFill>
              <a:effectLst/>
            </a:endParaRPr>
          </a:p>
        </p:txBody>
      </p:sp>
      <p:sp>
        <p:nvSpPr>
          <p:cNvPr id="5" name="모서리가 둥근 직사각형 38">
            <a:extLst>
              <a:ext uri="{FF2B5EF4-FFF2-40B4-BE49-F238E27FC236}">
                <a16:creationId xmlns:a16="http://schemas.microsoft.com/office/drawing/2014/main" id="{A2598ABF-A078-350A-C9DD-627020C33308}"/>
              </a:ext>
            </a:extLst>
          </p:cNvPr>
          <p:cNvSpPr/>
          <p:nvPr/>
        </p:nvSpPr>
        <p:spPr>
          <a:xfrm>
            <a:off x="1101186" y="5217462"/>
            <a:ext cx="2054053" cy="493777"/>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ControllerAdviceBean</a:t>
            </a:r>
          </a:p>
        </p:txBody>
      </p:sp>
      <p:sp>
        <p:nvSpPr>
          <p:cNvPr id="15" name="TextBox 14">
            <a:extLst>
              <a:ext uri="{FF2B5EF4-FFF2-40B4-BE49-F238E27FC236}">
                <a16:creationId xmlns:a16="http://schemas.microsoft.com/office/drawing/2014/main" id="{7FB886CA-AF5D-460A-0FD4-3E65CA9CB2F4}"/>
              </a:ext>
            </a:extLst>
          </p:cNvPr>
          <p:cNvSpPr txBox="1"/>
          <p:nvPr/>
        </p:nvSpPr>
        <p:spPr>
          <a:xfrm>
            <a:off x="2222108" y="2281927"/>
            <a:ext cx="846770" cy="313547"/>
          </a:xfrm>
          <a:prstGeom prst="rect">
            <a:avLst/>
          </a:prstGeom>
          <a:noFill/>
        </p:spPr>
        <p:txBody>
          <a:bodyPr wrap="square">
            <a:spAutoFit/>
          </a:bodyPr>
          <a:lstStyle/>
          <a:p>
            <a:pPr algn="ctr">
              <a:lnSpc>
                <a:spcPct val="150000"/>
              </a:lnSpc>
              <a:spcBef>
                <a:spcPts val="400"/>
              </a:spcBef>
            </a:pPr>
            <a:r>
              <a:rPr lang="ko-KR" altLang="en-US" sz="1100">
                <a:effectLst/>
                <a:latin typeface="+mn-ea"/>
              </a:rPr>
              <a:t>객체 생성</a:t>
            </a:r>
            <a:endParaRPr lang="en-US" altLang="ko-KR" sz="1100">
              <a:effectLst/>
            </a:endParaRPr>
          </a:p>
        </p:txBody>
      </p:sp>
      <p:sp>
        <p:nvSpPr>
          <p:cNvPr id="22" name="모서리가 둥근 직사각형 38">
            <a:extLst>
              <a:ext uri="{FF2B5EF4-FFF2-40B4-BE49-F238E27FC236}">
                <a16:creationId xmlns:a16="http://schemas.microsoft.com/office/drawing/2014/main" id="{320DA205-BCD5-2D72-B48C-CAA7883BE956}"/>
              </a:ext>
            </a:extLst>
          </p:cNvPr>
          <p:cNvSpPr/>
          <p:nvPr/>
        </p:nvSpPr>
        <p:spPr>
          <a:xfrm>
            <a:off x="3562332" y="5076016"/>
            <a:ext cx="1333132" cy="493776"/>
          </a:xfrm>
          <a:prstGeom prst="roundRect">
            <a:avLst/>
          </a:prstGeom>
          <a:solidFill>
            <a:schemeClr val="bg1"/>
          </a:solidFill>
          <a:ln w="9525">
            <a:solidFill>
              <a:schemeClr val="bg1">
                <a:lumMod val="50000"/>
              </a:schemeClr>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rgbClr val="FF0000"/>
                </a:solidFill>
              </a:rPr>
              <a:t>@</a:t>
            </a:r>
            <a:r>
              <a:rPr lang="en-US" altLang="ko-KR" sz="1200">
                <a:solidFill>
                  <a:srgbClr val="FF0000"/>
                </a:solidFill>
                <a:effectLst/>
              </a:rPr>
              <a:t>initBinder</a:t>
            </a:r>
          </a:p>
          <a:p>
            <a:pPr algn="ctr">
              <a:spcBef>
                <a:spcPts val="400"/>
              </a:spcBef>
            </a:pPr>
            <a:r>
              <a:rPr lang="en-US" altLang="ko-KR" sz="1400">
                <a:solidFill>
                  <a:schemeClr val="tx1"/>
                </a:solidFill>
              </a:rPr>
              <a:t>Method</a:t>
            </a:r>
            <a:endParaRPr lang="en-US" altLang="ko-KR" sz="1400">
              <a:solidFill>
                <a:schemeClr val="tx1"/>
              </a:solidFill>
              <a:effectLst/>
            </a:endParaRPr>
          </a:p>
        </p:txBody>
      </p:sp>
      <p:sp>
        <p:nvSpPr>
          <p:cNvPr id="23" name="모서리가 둥근 직사각형 38">
            <a:extLst>
              <a:ext uri="{FF2B5EF4-FFF2-40B4-BE49-F238E27FC236}">
                <a16:creationId xmlns:a16="http://schemas.microsoft.com/office/drawing/2014/main" id="{959FE9DA-C3B7-86EB-B12F-747A49863384}"/>
              </a:ext>
            </a:extLst>
          </p:cNvPr>
          <p:cNvSpPr/>
          <p:nvPr/>
        </p:nvSpPr>
        <p:spPr>
          <a:xfrm>
            <a:off x="3562332" y="5670271"/>
            <a:ext cx="1333132" cy="493776"/>
          </a:xfrm>
          <a:prstGeom prst="roundRect">
            <a:avLst/>
          </a:prstGeom>
          <a:solidFill>
            <a:schemeClr val="bg1"/>
          </a:solidFill>
          <a:ln w="9525">
            <a:solidFill>
              <a:schemeClr val="bg1">
                <a:lumMod val="50000"/>
              </a:schemeClr>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rgbClr val="FF0000"/>
                </a:solidFill>
              </a:rPr>
              <a:t>@</a:t>
            </a:r>
            <a:r>
              <a:rPr lang="en-US" altLang="ko-KR" sz="1200">
                <a:solidFill>
                  <a:srgbClr val="FF0000"/>
                </a:solidFill>
                <a:effectLst/>
              </a:rPr>
              <a:t>initBinder</a:t>
            </a:r>
          </a:p>
          <a:p>
            <a:pPr algn="ctr">
              <a:spcBef>
                <a:spcPts val="400"/>
              </a:spcBef>
            </a:pPr>
            <a:r>
              <a:rPr lang="en-US" altLang="ko-KR" sz="1400">
                <a:solidFill>
                  <a:schemeClr val="tx1"/>
                </a:solidFill>
              </a:rPr>
              <a:t>Method</a:t>
            </a:r>
            <a:endParaRPr lang="en-US" altLang="ko-KR" sz="1400">
              <a:solidFill>
                <a:schemeClr val="tx1"/>
              </a:solidFill>
              <a:effectLst/>
            </a:endParaRPr>
          </a:p>
        </p:txBody>
      </p:sp>
      <p:sp>
        <p:nvSpPr>
          <p:cNvPr id="27" name="TextBox 26">
            <a:extLst>
              <a:ext uri="{FF2B5EF4-FFF2-40B4-BE49-F238E27FC236}">
                <a16:creationId xmlns:a16="http://schemas.microsoft.com/office/drawing/2014/main" id="{8C125D29-57CC-FD2D-220C-8CC85762A919}"/>
              </a:ext>
            </a:extLst>
          </p:cNvPr>
          <p:cNvSpPr txBox="1"/>
          <p:nvPr/>
        </p:nvSpPr>
        <p:spPr>
          <a:xfrm>
            <a:off x="3496936" y="4716645"/>
            <a:ext cx="1504854" cy="307777"/>
          </a:xfrm>
          <a:prstGeom prst="rect">
            <a:avLst/>
          </a:prstGeom>
          <a:noFill/>
        </p:spPr>
        <p:txBody>
          <a:bodyPr wrap="square">
            <a:spAutoFit/>
          </a:bodyPr>
          <a:lstStyle/>
          <a:p>
            <a:pPr algn="ctr">
              <a:spcBef>
                <a:spcPts val="400"/>
              </a:spcBef>
            </a:pPr>
            <a:r>
              <a:rPr lang="en-US" altLang="ko-KR" sz="1400">
                <a:solidFill>
                  <a:schemeClr val="tx1"/>
                </a:solidFill>
                <a:effectLst/>
              </a:rPr>
              <a:t>binderMethods</a:t>
            </a:r>
          </a:p>
        </p:txBody>
      </p:sp>
      <p:sp>
        <p:nvSpPr>
          <p:cNvPr id="32" name="TextBox 31">
            <a:extLst>
              <a:ext uri="{FF2B5EF4-FFF2-40B4-BE49-F238E27FC236}">
                <a16:creationId xmlns:a16="http://schemas.microsoft.com/office/drawing/2014/main" id="{52426081-36DD-09C3-2E75-CAE763F6C511}"/>
              </a:ext>
            </a:extLst>
          </p:cNvPr>
          <p:cNvSpPr txBox="1"/>
          <p:nvPr/>
        </p:nvSpPr>
        <p:spPr>
          <a:xfrm>
            <a:off x="1708434" y="4319921"/>
            <a:ext cx="2607925" cy="307777"/>
          </a:xfrm>
          <a:prstGeom prst="rect">
            <a:avLst/>
          </a:prstGeom>
          <a:noFill/>
        </p:spPr>
        <p:txBody>
          <a:bodyPr wrap="square">
            <a:spAutoFit/>
          </a:bodyPr>
          <a:lstStyle/>
          <a:p>
            <a:pPr algn="ctr">
              <a:spcBef>
                <a:spcPts val="400"/>
              </a:spcBef>
            </a:pPr>
            <a:r>
              <a:rPr lang="en-US" altLang="ko-KR" sz="1400"/>
              <a:t>InitBinderAdviceCacheMap</a:t>
            </a:r>
            <a:endParaRPr lang="en-US" altLang="ko-KR" sz="1400">
              <a:solidFill>
                <a:schemeClr val="tx1"/>
              </a:solidFill>
              <a:effectLst/>
            </a:endParaRPr>
          </a:p>
        </p:txBody>
      </p:sp>
      <p:cxnSp>
        <p:nvCxnSpPr>
          <p:cNvPr id="35" name="직선 화살표 연결선 34">
            <a:extLst>
              <a:ext uri="{FF2B5EF4-FFF2-40B4-BE49-F238E27FC236}">
                <a16:creationId xmlns:a16="http://schemas.microsoft.com/office/drawing/2014/main" id="{3BA500F9-3FCE-DF53-1A47-773531623DA6}"/>
              </a:ext>
            </a:extLst>
          </p:cNvPr>
          <p:cNvCxnSpPr>
            <a:cxnSpLocks/>
            <a:stCxn id="33" idx="2"/>
            <a:endCxn id="31" idx="0"/>
          </p:cNvCxnSpPr>
          <p:nvPr/>
        </p:nvCxnSpPr>
        <p:spPr>
          <a:xfrm>
            <a:off x="3068879" y="3991576"/>
            <a:ext cx="2141" cy="30316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5" name="직사각형 44">
            <a:extLst>
              <a:ext uri="{FF2B5EF4-FFF2-40B4-BE49-F238E27FC236}">
                <a16:creationId xmlns:a16="http://schemas.microsoft.com/office/drawing/2014/main" id="{492C58C2-E770-BDC5-01A7-903D65F9C76B}"/>
              </a:ext>
            </a:extLst>
          </p:cNvPr>
          <p:cNvSpPr/>
          <p:nvPr/>
        </p:nvSpPr>
        <p:spPr>
          <a:xfrm>
            <a:off x="6451160" y="4294745"/>
            <a:ext cx="4361448" cy="2045369"/>
          </a:xfrm>
          <a:prstGeom prst="rect">
            <a:avLst/>
          </a:prstGeom>
          <a:solidFill>
            <a:schemeClr val="bg1">
              <a:lumMod val="95000"/>
            </a:schemeClr>
          </a:solidFill>
          <a:ln w="6350">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49" name="모서리가 둥근 직사각형 38">
            <a:extLst>
              <a:ext uri="{FF2B5EF4-FFF2-40B4-BE49-F238E27FC236}">
                <a16:creationId xmlns:a16="http://schemas.microsoft.com/office/drawing/2014/main" id="{3EDC536C-FD86-E3D1-1C8D-0D2E9B6E51A6}"/>
              </a:ext>
            </a:extLst>
          </p:cNvPr>
          <p:cNvSpPr/>
          <p:nvPr/>
        </p:nvSpPr>
        <p:spPr>
          <a:xfrm>
            <a:off x="8874772" y="4685308"/>
            <a:ext cx="1821300" cy="1570119"/>
          </a:xfrm>
          <a:prstGeom prst="roundRect">
            <a:avLst>
              <a:gd name="adj" fmla="val 8513"/>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endParaRPr lang="en-US" altLang="ko-KR" sz="1400">
              <a:solidFill>
                <a:schemeClr val="tx1"/>
              </a:solidFill>
            </a:endParaRPr>
          </a:p>
          <a:p>
            <a:pPr algn="ctr">
              <a:spcBef>
                <a:spcPts val="400"/>
              </a:spcBef>
            </a:pPr>
            <a:endParaRPr lang="en-US" altLang="ko-KR" sz="1400">
              <a:solidFill>
                <a:schemeClr val="tx1"/>
              </a:solidFill>
              <a:effectLst/>
            </a:endParaRPr>
          </a:p>
          <a:p>
            <a:pPr algn="ctr">
              <a:spcBef>
                <a:spcPts val="400"/>
              </a:spcBef>
            </a:pPr>
            <a:endParaRPr lang="en-US" altLang="ko-KR" sz="1400">
              <a:solidFill>
                <a:schemeClr val="tx1"/>
              </a:solidFill>
            </a:endParaRPr>
          </a:p>
          <a:p>
            <a:pPr algn="ctr">
              <a:spcBef>
                <a:spcPts val="400"/>
              </a:spcBef>
            </a:pPr>
            <a:endParaRPr lang="en-US" altLang="ko-KR" sz="1400">
              <a:solidFill>
                <a:schemeClr val="tx1"/>
              </a:solidFill>
              <a:effectLst/>
            </a:endParaRPr>
          </a:p>
        </p:txBody>
      </p:sp>
      <p:sp>
        <p:nvSpPr>
          <p:cNvPr id="51" name="모서리가 둥근 직사각형 38">
            <a:extLst>
              <a:ext uri="{FF2B5EF4-FFF2-40B4-BE49-F238E27FC236}">
                <a16:creationId xmlns:a16="http://schemas.microsoft.com/office/drawing/2014/main" id="{CE027F9E-2C98-21D6-591B-06190D914C5B}"/>
              </a:ext>
            </a:extLst>
          </p:cNvPr>
          <p:cNvSpPr/>
          <p:nvPr/>
        </p:nvSpPr>
        <p:spPr>
          <a:xfrm>
            <a:off x="7602716" y="2669337"/>
            <a:ext cx="2054053" cy="493777"/>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effectLst/>
              </a:rPr>
              <a:t>ControllerAdviceBean</a:t>
            </a:r>
          </a:p>
        </p:txBody>
      </p:sp>
      <p:cxnSp>
        <p:nvCxnSpPr>
          <p:cNvPr id="52" name="직선 화살표 연결선 51">
            <a:extLst>
              <a:ext uri="{FF2B5EF4-FFF2-40B4-BE49-F238E27FC236}">
                <a16:creationId xmlns:a16="http://schemas.microsoft.com/office/drawing/2014/main" id="{215D6D4A-77BD-4714-6AAF-CA0C1129E490}"/>
              </a:ext>
            </a:extLst>
          </p:cNvPr>
          <p:cNvCxnSpPr>
            <a:cxnSpLocks/>
            <a:stCxn id="54" idx="2"/>
            <a:endCxn id="51" idx="0"/>
          </p:cNvCxnSpPr>
          <p:nvPr/>
        </p:nvCxnSpPr>
        <p:spPr>
          <a:xfrm>
            <a:off x="8629743" y="2278481"/>
            <a:ext cx="0" cy="39085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다이아몬드 53">
            <a:extLst>
              <a:ext uri="{FF2B5EF4-FFF2-40B4-BE49-F238E27FC236}">
                <a16:creationId xmlns:a16="http://schemas.microsoft.com/office/drawing/2014/main" id="{F8C78404-C696-3B55-F48C-C8849FBAA131}"/>
              </a:ext>
            </a:extLst>
          </p:cNvPr>
          <p:cNvSpPr/>
          <p:nvPr/>
        </p:nvSpPr>
        <p:spPr>
          <a:xfrm>
            <a:off x="8388951" y="1827987"/>
            <a:ext cx="481584" cy="450494"/>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55" name="TextBox 54">
            <a:extLst>
              <a:ext uri="{FF2B5EF4-FFF2-40B4-BE49-F238E27FC236}">
                <a16:creationId xmlns:a16="http://schemas.microsoft.com/office/drawing/2014/main" id="{326A111D-F55B-79EE-82FE-5B5064993054}"/>
              </a:ext>
            </a:extLst>
          </p:cNvPr>
          <p:cNvSpPr txBox="1"/>
          <p:nvPr/>
        </p:nvSpPr>
        <p:spPr>
          <a:xfrm>
            <a:off x="8870535" y="1863712"/>
            <a:ext cx="2239305" cy="313547"/>
          </a:xfrm>
          <a:prstGeom prst="rect">
            <a:avLst/>
          </a:prstGeom>
          <a:noFill/>
        </p:spPr>
        <p:txBody>
          <a:bodyPr wrap="square">
            <a:spAutoFit/>
          </a:bodyPr>
          <a:lstStyle/>
          <a:p>
            <a:pPr algn="ctr">
              <a:lnSpc>
                <a:spcPct val="150000"/>
              </a:lnSpc>
              <a:spcBef>
                <a:spcPts val="400"/>
              </a:spcBef>
            </a:pPr>
            <a:r>
              <a:rPr lang="ko-KR" altLang="en-US" sz="1100">
                <a:solidFill>
                  <a:srgbClr val="FF0000"/>
                </a:solidFill>
                <a:latin typeface="+mn-ea"/>
              </a:rPr>
              <a:t>빈 클래스에 </a:t>
            </a:r>
            <a:r>
              <a:rPr lang="en-US" altLang="ko-KR" sz="1100">
                <a:solidFill>
                  <a:srgbClr val="FF0000"/>
                </a:solidFill>
                <a:effectLst/>
                <a:latin typeface="+mn-ea"/>
              </a:rPr>
              <a:t>@ControllerAdvice</a:t>
            </a:r>
            <a:r>
              <a:rPr lang="en-US" altLang="ko-KR" sz="1100">
                <a:latin typeface="+mn-ea"/>
              </a:rPr>
              <a:t> </a:t>
            </a:r>
            <a:r>
              <a:rPr lang="en-US" altLang="ko-KR" sz="1100">
                <a:solidFill>
                  <a:srgbClr val="FF0000"/>
                </a:solidFill>
                <a:latin typeface="+mn-ea"/>
              </a:rPr>
              <a:t>?</a:t>
            </a:r>
            <a:endParaRPr lang="en-US" altLang="ko-KR" sz="1100">
              <a:solidFill>
                <a:srgbClr val="FF0000"/>
              </a:solidFill>
              <a:effectLst/>
            </a:endParaRPr>
          </a:p>
        </p:txBody>
      </p:sp>
      <p:sp>
        <p:nvSpPr>
          <p:cNvPr id="58" name="다이아몬드 57">
            <a:extLst>
              <a:ext uri="{FF2B5EF4-FFF2-40B4-BE49-F238E27FC236}">
                <a16:creationId xmlns:a16="http://schemas.microsoft.com/office/drawing/2014/main" id="{45CEF7F4-732B-B87A-3C73-0895DEB6B90B}"/>
              </a:ext>
            </a:extLst>
          </p:cNvPr>
          <p:cNvSpPr/>
          <p:nvPr/>
        </p:nvSpPr>
        <p:spPr>
          <a:xfrm>
            <a:off x="8388951" y="3541082"/>
            <a:ext cx="481584" cy="450494"/>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cxnSp>
        <p:nvCxnSpPr>
          <p:cNvPr id="59" name="직선 화살표 연결선 58">
            <a:extLst>
              <a:ext uri="{FF2B5EF4-FFF2-40B4-BE49-F238E27FC236}">
                <a16:creationId xmlns:a16="http://schemas.microsoft.com/office/drawing/2014/main" id="{D7BDF2F5-1DCF-7422-AE4B-4E7ABF4FD9CD}"/>
              </a:ext>
            </a:extLst>
          </p:cNvPr>
          <p:cNvCxnSpPr>
            <a:cxnSpLocks/>
            <a:stCxn id="51" idx="2"/>
            <a:endCxn id="58" idx="0"/>
          </p:cNvCxnSpPr>
          <p:nvPr/>
        </p:nvCxnSpPr>
        <p:spPr>
          <a:xfrm>
            <a:off x="8629743" y="3163114"/>
            <a:ext cx="0" cy="37796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970AD695-8538-6786-0022-B4447854B5AF}"/>
              </a:ext>
            </a:extLst>
          </p:cNvPr>
          <p:cNvSpPr txBox="1"/>
          <p:nvPr/>
        </p:nvSpPr>
        <p:spPr>
          <a:xfrm>
            <a:off x="8723187" y="3597939"/>
            <a:ext cx="2386653" cy="313547"/>
          </a:xfrm>
          <a:prstGeom prst="rect">
            <a:avLst/>
          </a:prstGeom>
          <a:noFill/>
        </p:spPr>
        <p:txBody>
          <a:bodyPr wrap="square">
            <a:spAutoFit/>
          </a:bodyPr>
          <a:lstStyle/>
          <a:p>
            <a:pPr algn="ctr">
              <a:lnSpc>
                <a:spcPct val="150000"/>
              </a:lnSpc>
              <a:spcBef>
                <a:spcPts val="400"/>
              </a:spcBef>
            </a:pPr>
            <a:r>
              <a:rPr lang="ko-KR" altLang="en-US" sz="1100">
                <a:solidFill>
                  <a:srgbClr val="FF0000"/>
                </a:solidFill>
                <a:latin typeface="+mn-ea"/>
              </a:rPr>
              <a:t>메서드에 </a:t>
            </a:r>
            <a:r>
              <a:rPr lang="en-US" altLang="ko-KR" sz="1100">
                <a:solidFill>
                  <a:srgbClr val="FF0000"/>
                </a:solidFill>
              </a:rPr>
              <a:t>@ModelAttributes</a:t>
            </a:r>
            <a:r>
              <a:rPr lang="en-US" altLang="ko-KR" sz="1100">
                <a:solidFill>
                  <a:srgbClr val="FF0000"/>
                </a:solidFill>
                <a:latin typeface="+mn-ea"/>
              </a:rPr>
              <a:t>?</a:t>
            </a:r>
            <a:endParaRPr lang="en-US" altLang="ko-KR" sz="1100">
              <a:solidFill>
                <a:srgbClr val="FF0000"/>
              </a:solidFill>
              <a:effectLst/>
            </a:endParaRPr>
          </a:p>
        </p:txBody>
      </p:sp>
      <p:sp>
        <p:nvSpPr>
          <p:cNvPr id="62" name="모서리가 둥근 직사각형 38">
            <a:extLst>
              <a:ext uri="{FF2B5EF4-FFF2-40B4-BE49-F238E27FC236}">
                <a16:creationId xmlns:a16="http://schemas.microsoft.com/office/drawing/2014/main" id="{52DF9B03-2888-7C6E-199B-FE593397E6CB}"/>
              </a:ext>
            </a:extLst>
          </p:cNvPr>
          <p:cNvSpPr/>
          <p:nvPr/>
        </p:nvSpPr>
        <p:spPr>
          <a:xfrm>
            <a:off x="6523687" y="5223478"/>
            <a:ext cx="2054053" cy="493777"/>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ControllerAdviceBean</a:t>
            </a:r>
          </a:p>
        </p:txBody>
      </p:sp>
      <p:sp>
        <p:nvSpPr>
          <p:cNvPr id="63" name="TextBox 62">
            <a:extLst>
              <a:ext uri="{FF2B5EF4-FFF2-40B4-BE49-F238E27FC236}">
                <a16:creationId xmlns:a16="http://schemas.microsoft.com/office/drawing/2014/main" id="{57F6FC20-FF00-FA9D-72F7-1C1299ADF054}"/>
              </a:ext>
            </a:extLst>
          </p:cNvPr>
          <p:cNvSpPr txBox="1"/>
          <p:nvPr/>
        </p:nvSpPr>
        <p:spPr>
          <a:xfrm>
            <a:off x="8620755" y="2335002"/>
            <a:ext cx="846770" cy="313547"/>
          </a:xfrm>
          <a:prstGeom prst="rect">
            <a:avLst/>
          </a:prstGeom>
          <a:noFill/>
        </p:spPr>
        <p:txBody>
          <a:bodyPr wrap="square">
            <a:spAutoFit/>
          </a:bodyPr>
          <a:lstStyle/>
          <a:p>
            <a:pPr algn="ctr">
              <a:lnSpc>
                <a:spcPct val="150000"/>
              </a:lnSpc>
              <a:spcBef>
                <a:spcPts val="400"/>
              </a:spcBef>
            </a:pPr>
            <a:r>
              <a:rPr lang="ko-KR" altLang="en-US" sz="1100">
                <a:effectLst/>
                <a:latin typeface="+mn-ea"/>
              </a:rPr>
              <a:t>객체 생성</a:t>
            </a:r>
            <a:endParaRPr lang="en-US" altLang="ko-KR" sz="1100">
              <a:effectLst/>
            </a:endParaRPr>
          </a:p>
        </p:txBody>
      </p:sp>
      <p:sp>
        <p:nvSpPr>
          <p:cNvPr id="66" name="모서리가 둥근 직사각형 38">
            <a:extLst>
              <a:ext uri="{FF2B5EF4-FFF2-40B4-BE49-F238E27FC236}">
                <a16:creationId xmlns:a16="http://schemas.microsoft.com/office/drawing/2014/main" id="{429162BF-F8C5-489D-E5ED-84B7E724E147}"/>
              </a:ext>
            </a:extLst>
          </p:cNvPr>
          <p:cNvSpPr/>
          <p:nvPr/>
        </p:nvSpPr>
        <p:spPr>
          <a:xfrm>
            <a:off x="8984833" y="5082032"/>
            <a:ext cx="1584908" cy="493776"/>
          </a:xfrm>
          <a:prstGeom prst="roundRect">
            <a:avLst/>
          </a:prstGeom>
          <a:solidFill>
            <a:schemeClr val="bg1"/>
          </a:solidFill>
          <a:ln w="9525">
            <a:solidFill>
              <a:schemeClr val="bg1">
                <a:lumMod val="50000"/>
              </a:schemeClr>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rgbClr val="FF0000"/>
                </a:solidFill>
              </a:rPr>
              <a:t>@ ModelAttributes</a:t>
            </a:r>
            <a:endParaRPr lang="en-US" altLang="ko-KR" sz="1200">
              <a:solidFill>
                <a:srgbClr val="FF0000"/>
              </a:solidFill>
              <a:effectLst/>
            </a:endParaRPr>
          </a:p>
          <a:p>
            <a:pPr algn="ctr">
              <a:spcBef>
                <a:spcPts val="400"/>
              </a:spcBef>
            </a:pPr>
            <a:r>
              <a:rPr lang="en-US" altLang="ko-KR" sz="1400">
                <a:solidFill>
                  <a:schemeClr val="tx1"/>
                </a:solidFill>
              </a:rPr>
              <a:t>Method</a:t>
            </a:r>
            <a:endParaRPr lang="en-US" altLang="ko-KR" sz="1400">
              <a:solidFill>
                <a:schemeClr val="tx1"/>
              </a:solidFill>
              <a:effectLst/>
            </a:endParaRPr>
          </a:p>
        </p:txBody>
      </p:sp>
      <p:sp>
        <p:nvSpPr>
          <p:cNvPr id="67" name="모서리가 둥근 직사각형 38">
            <a:extLst>
              <a:ext uri="{FF2B5EF4-FFF2-40B4-BE49-F238E27FC236}">
                <a16:creationId xmlns:a16="http://schemas.microsoft.com/office/drawing/2014/main" id="{32ECF5AD-2A10-3177-628F-38E7ACCECD60}"/>
              </a:ext>
            </a:extLst>
          </p:cNvPr>
          <p:cNvSpPr/>
          <p:nvPr/>
        </p:nvSpPr>
        <p:spPr>
          <a:xfrm>
            <a:off x="8984832" y="5676287"/>
            <a:ext cx="1584907" cy="493776"/>
          </a:xfrm>
          <a:prstGeom prst="roundRect">
            <a:avLst/>
          </a:prstGeom>
          <a:solidFill>
            <a:schemeClr val="bg1"/>
          </a:solidFill>
          <a:ln w="9525">
            <a:solidFill>
              <a:schemeClr val="bg1">
                <a:lumMod val="50000"/>
              </a:schemeClr>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rgbClr val="FF0000"/>
                </a:solidFill>
              </a:rPr>
              <a:t>@ ModelAttributes</a:t>
            </a:r>
            <a:endParaRPr lang="en-US" altLang="ko-KR" sz="1200">
              <a:solidFill>
                <a:srgbClr val="FF0000"/>
              </a:solidFill>
              <a:effectLst/>
            </a:endParaRPr>
          </a:p>
          <a:p>
            <a:pPr algn="ctr">
              <a:spcBef>
                <a:spcPts val="400"/>
              </a:spcBef>
            </a:pPr>
            <a:r>
              <a:rPr lang="en-US" altLang="ko-KR" sz="1400">
                <a:solidFill>
                  <a:schemeClr val="tx1"/>
                </a:solidFill>
              </a:rPr>
              <a:t>Method</a:t>
            </a:r>
            <a:endParaRPr lang="en-US" altLang="ko-KR" sz="1400">
              <a:solidFill>
                <a:schemeClr val="tx1"/>
              </a:solidFill>
              <a:effectLst/>
            </a:endParaRPr>
          </a:p>
        </p:txBody>
      </p:sp>
      <p:sp>
        <p:nvSpPr>
          <p:cNvPr id="69" name="TextBox 68">
            <a:extLst>
              <a:ext uri="{FF2B5EF4-FFF2-40B4-BE49-F238E27FC236}">
                <a16:creationId xmlns:a16="http://schemas.microsoft.com/office/drawing/2014/main" id="{FFA02180-2F25-EE23-86B6-AD7E3F065236}"/>
              </a:ext>
            </a:extLst>
          </p:cNvPr>
          <p:cNvSpPr txBox="1"/>
          <p:nvPr/>
        </p:nvSpPr>
        <p:spPr>
          <a:xfrm>
            <a:off x="9062551" y="4729782"/>
            <a:ext cx="1504854" cy="307777"/>
          </a:xfrm>
          <a:prstGeom prst="rect">
            <a:avLst/>
          </a:prstGeom>
          <a:noFill/>
        </p:spPr>
        <p:txBody>
          <a:bodyPr wrap="square">
            <a:spAutoFit/>
          </a:bodyPr>
          <a:lstStyle/>
          <a:p>
            <a:pPr algn="ctr">
              <a:spcBef>
                <a:spcPts val="400"/>
              </a:spcBef>
            </a:pPr>
            <a:r>
              <a:rPr lang="en-US" altLang="ko-KR" sz="1400"/>
              <a:t>model</a:t>
            </a:r>
            <a:r>
              <a:rPr lang="en-US" altLang="ko-KR" sz="1400">
                <a:solidFill>
                  <a:schemeClr val="tx1"/>
                </a:solidFill>
                <a:effectLst/>
              </a:rPr>
              <a:t>Methods</a:t>
            </a:r>
          </a:p>
        </p:txBody>
      </p:sp>
      <p:sp>
        <p:nvSpPr>
          <p:cNvPr id="70" name="TextBox 69">
            <a:extLst>
              <a:ext uri="{FF2B5EF4-FFF2-40B4-BE49-F238E27FC236}">
                <a16:creationId xmlns:a16="http://schemas.microsoft.com/office/drawing/2014/main" id="{6F9C3260-6C90-B27A-4B9E-FFB75CED76CB}"/>
              </a:ext>
            </a:extLst>
          </p:cNvPr>
          <p:cNvSpPr txBox="1"/>
          <p:nvPr/>
        </p:nvSpPr>
        <p:spPr>
          <a:xfrm>
            <a:off x="7129120" y="4333058"/>
            <a:ext cx="2833929" cy="307777"/>
          </a:xfrm>
          <a:prstGeom prst="rect">
            <a:avLst/>
          </a:prstGeom>
          <a:noFill/>
        </p:spPr>
        <p:txBody>
          <a:bodyPr wrap="square">
            <a:spAutoFit/>
          </a:bodyPr>
          <a:lstStyle/>
          <a:p>
            <a:pPr algn="ctr">
              <a:spcBef>
                <a:spcPts val="400"/>
              </a:spcBef>
            </a:pPr>
            <a:r>
              <a:rPr lang="en-US" altLang="ko-KR" sz="1400"/>
              <a:t>ModelAttributeAdviceCacheMap</a:t>
            </a:r>
            <a:endParaRPr lang="en-US" altLang="ko-KR" sz="1400">
              <a:solidFill>
                <a:schemeClr val="tx1"/>
              </a:solidFill>
              <a:effectLst/>
            </a:endParaRPr>
          </a:p>
        </p:txBody>
      </p:sp>
      <p:cxnSp>
        <p:nvCxnSpPr>
          <p:cNvPr id="72" name="직선 화살표 연결선 71">
            <a:extLst>
              <a:ext uri="{FF2B5EF4-FFF2-40B4-BE49-F238E27FC236}">
                <a16:creationId xmlns:a16="http://schemas.microsoft.com/office/drawing/2014/main" id="{08C630E3-E287-E614-4139-9CFF1DFE4AAC}"/>
              </a:ext>
            </a:extLst>
          </p:cNvPr>
          <p:cNvCxnSpPr>
            <a:cxnSpLocks/>
            <a:stCxn id="58" idx="2"/>
            <a:endCxn id="45" idx="0"/>
          </p:cNvCxnSpPr>
          <p:nvPr/>
        </p:nvCxnSpPr>
        <p:spPr>
          <a:xfrm>
            <a:off x="8629743" y="3991576"/>
            <a:ext cx="2141" cy="30316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1" name="연결선: 꺾임 80">
            <a:extLst>
              <a:ext uri="{FF2B5EF4-FFF2-40B4-BE49-F238E27FC236}">
                <a16:creationId xmlns:a16="http://schemas.microsoft.com/office/drawing/2014/main" id="{BDB47950-BE31-D7E3-07FA-DEEC812B1695}"/>
              </a:ext>
            </a:extLst>
          </p:cNvPr>
          <p:cNvCxnSpPr>
            <a:stCxn id="18" idx="2"/>
            <a:endCxn id="19" idx="0"/>
          </p:cNvCxnSpPr>
          <p:nvPr/>
        </p:nvCxnSpPr>
        <p:spPr>
          <a:xfrm rot="5400000">
            <a:off x="4096710" y="64490"/>
            <a:ext cx="735666" cy="2791328"/>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3" name="연결선: 꺾임 82">
            <a:extLst>
              <a:ext uri="{FF2B5EF4-FFF2-40B4-BE49-F238E27FC236}">
                <a16:creationId xmlns:a16="http://schemas.microsoft.com/office/drawing/2014/main" id="{CD360158-C7FF-60A6-CEB7-E920F3C9252B}"/>
              </a:ext>
            </a:extLst>
          </p:cNvPr>
          <p:cNvCxnSpPr>
            <a:stCxn id="18" idx="2"/>
            <a:endCxn id="54" idx="0"/>
          </p:cNvCxnSpPr>
          <p:nvPr/>
        </p:nvCxnSpPr>
        <p:spPr>
          <a:xfrm rot="16200000" flipH="1">
            <a:off x="6877142" y="75386"/>
            <a:ext cx="735666" cy="2769536"/>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44CB2FA6-2BE2-3678-C99D-4B9FD5133092}"/>
              </a:ext>
            </a:extLst>
          </p:cNvPr>
          <p:cNvSpPr txBox="1"/>
          <p:nvPr/>
        </p:nvSpPr>
        <p:spPr>
          <a:xfrm>
            <a:off x="4095905" y="2759451"/>
            <a:ext cx="3506811" cy="313547"/>
          </a:xfrm>
          <a:prstGeom prst="rect">
            <a:avLst/>
          </a:prstGeom>
          <a:noFill/>
        </p:spPr>
        <p:txBody>
          <a:bodyPr wrap="square">
            <a:spAutoFit/>
          </a:bodyPr>
          <a:lstStyle/>
          <a:p>
            <a:pPr>
              <a:lnSpc>
                <a:spcPct val="150000"/>
              </a:lnSpc>
              <a:spcBef>
                <a:spcPts val="400"/>
              </a:spcBef>
            </a:pPr>
            <a:r>
              <a:rPr lang="en-US" altLang="ko-KR" sz="1100">
                <a:effectLst/>
                <a:latin typeface="+mn-ea"/>
              </a:rPr>
              <a:t>@ControllerAdvice</a:t>
            </a:r>
            <a:r>
              <a:rPr lang="ko-KR" altLang="en-US" sz="1100">
                <a:effectLst/>
                <a:latin typeface="+mn-ea"/>
              </a:rPr>
              <a:t>가</a:t>
            </a:r>
            <a:r>
              <a:rPr lang="en-US" altLang="ko-KR" sz="1100">
                <a:effectLst/>
                <a:latin typeface="+mn-ea"/>
              </a:rPr>
              <a:t> </a:t>
            </a:r>
            <a:r>
              <a:rPr lang="ko-KR" altLang="en-US" sz="1100">
                <a:effectLst/>
                <a:latin typeface="+mn-ea"/>
              </a:rPr>
              <a:t>선언된 </a:t>
            </a:r>
            <a:r>
              <a:rPr lang="ko-KR" altLang="en-US" sz="1100">
                <a:latin typeface="+mn-ea"/>
              </a:rPr>
              <a:t>빈 속성을</a:t>
            </a:r>
            <a:r>
              <a:rPr lang="ko-KR" altLang="en-US" sz="1100">
                <a:effectLst/>
                <a:latin typeface="+mn-ea"/>
              </a:rPr>
              <a:t> 가지고 있다</a:t>
            </a:r>
            <a:endParaRPr lang="en-US" altLang="ko-KR" sz="1100">
              <a:effectLst/>
            </a:endParaRPr>
          </a:p>
        </p:txBody>
      </p:sp>
    </p:spTree>
    <p:extLst>
      <p:ext uri="{BB962C8B-B14F-4D97-AF65-F5344CB8AC3E}">
        <p14:creationId xmlns:p14="http://schemas.microsoft.com/office/powerpoint/2010/main" val="431665205"/>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7B8F4C-4D81-8ACB-8CEA-0279A73C6F11}"/>
            </a:ext>
          </a:extLst>
        </p:cNvPr>
        <p:cNvGrpSpPr/>
        <p:nvPr/>
      </p:nvGrpSpPr>
      <p:grpSpPr>
        <a:xfrm>
          <a:off x="0" y="0"/>
          <a:ext cx="0" cy="0"/>
          <a:chOff x="0" y="0"/>
          <a:chExt cx="0" cy="0"/>
        </a:xfrm>
      </p:grpSpPr>
      <p:sp>
        <p:nvSpPr>
          <p:cNvPr id="142" name="직사각형 141">
            <a:extLst>
              <a:ext uri="{FF2B5EF4-FFF2-40B4-BE49-F238E27FC236}">
                <a16:creationId xmlns:a16="http://schemas.microsoft.com/office/drawing/2014/main" id="{1820F27D-1FE3-A37B-9898-7E718A957D63}"/>
              </a:ext>
            </a:extLst>
          </p:cNvPr>
          <p:cNvSpPr/>
          <p:nvPr/>
        </p:nvSpPr>
        <p:spPr>
          <a:xfrm>
            <a:off x="9900596" y="5011156"/>
            <a:ext cx="1770038" cy="1636170"/>
          </a:xfrm>
          <a:prstGeom prst="rect">
            <a:avLst/>
          </a:prstGeom>
          <a:solidFill>
            <a:schemeClr val="bg1">
              <a:lumMod val="95000"/>
            </a:schemeClr>
          </a:solidFill>
          <a:ln w="6350">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9" name="모서리가 둥근 직사각형 38">
            <a:extLst>
              <a:ext uri="{FF2B5EF4-FFF2-40B4-BE49-F238E27FC236}">
                <a16:creationId xmlns:a16="http://schemas.microsoft.com/office/drawing/2014/main" id="{5ACDE701-F3A4-1560-1BCB-F55702710D0A}"/>
              </a:ext>
            </a:extLst>
          </p:cNvPr>
          <p:cNvSpPr/>
          <p:nvPr/>
        </p:nvSpPr>
        <p:spPr>
          <a:xfrm>
            <a:off x="1638535" y="1451085"/>
            <a:ext cx="3050014"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RequestMappingHandlerAdapter</a:t>
            </a:r>
            <a:endParaRPr lang="ko-KR" altLang="en-US" sz="1400">
              <a:solidFill>
                <a:schemeClr val="tx1"/>
              </a:solidFill>
              <a:latin typeface="+mj-lt"/>
              <a:ea typeface="나눔바른고딕" panose="020B0603020101020101"/>
            </a:endParaRPr>
          </a:p>
        </p:txBody>
      </p:sp>
      <p:cxnSp>
        <p:nvCxnSpPr>
          <p:cNvPr id="11" name="직선 화살표 연결선 10">
            <a:extLst>
              <a:ext uri="{FF2B5EF4-FFF2-40B4-BE49-F238E27FC236}">
                <a16:creationId xmlns:a16="http://schemas.microsoft.com/office/drawing/2014/main" id="{D297FF80-8B96-DC5C-14D0-83DDB4ACB8E4}"/>
              </a:ext>
            </a:extLst>
          </p:cNvPr>
          <p:cNvCxnSpPr>
            <a:cxnSpLocks/>
            <a:stCxn id="13" idx="2"/>
            <a:endCxn id="9" idx="0"/>
          </p:cNvCxnSpPr>
          <p:nvPr/>
        </p:nvCxnSpPr>
        <p:spPr>
          <a:xfrm>
            <a:off x="3159768" y="1159572"/>
            <a:ext cx="3774" cy="29151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모서리가 둥근 직사각형 38">
            <a:extLst>
              <a:ext uri="{FF2B5EF4-FFF2-40B4-BE49-F238E27FC236}">
                <a16:creationId xmlns:a16="http://schemas.microsoft.com/office/drawing/2014/main" id="{9CA4CF18-A0DD-5D9D-465A-DB3CE341CAE7}"/>
              </a:ext>
            </a:extLst>
          </p:cNvPr>
          <p:cNvSpPr/>
          <p:nvPr/>
        </p:nvSpPr>
        <p:spPr>
          <a:xfrm>
            <a:off x="2240788" y="665796"/>
            <a:ext cx="1837960"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DispatcherServlet</a:t>
            </a:r>
            <a:endParaRPr lang="ko-KR" altLang="en-US" sz="1400">
              <a:solidFill>
                <a:schemeClr val="tx1"/>
              </a:solidFill>
              <a:latin typeface="+mj-lt"/>
              <a:ea typeface="나눔바른고딕" panose="020B0603020101020101"/>
            </a:endParaRPr>
          </a:p>
        </p:txBody>
      </p:sp>
      <p:cxnSp>
        <p:nvCxnSpPr>
          <p:cNvPr id="14" name="직선 화살표 연결선 13">
            <a:extLst>
              <a:ext uri="{FF2B5EF4-FFF2-40B4-BE49-F238E27FC236}">
                <a16:creationId xmlns:a16="http://schemas.microsoft.com/office/drawing/2014/main" id="{8C8C45BF-BB7B-BF26-78B0-A6EC4BE6C8C1}"/>
              </a:ext>
            </a:extLst>
          </p:cNvPr>
          <p:cNvCxnSpPr>
            <a:cxnSpLocks/>
            <a:stCxn id="9" idx="2"/>
            <a:endCxn id="45" idx="0"/>
          </p:cNvCxnSpPr>
          <p:nvPr/>
        </p:nvCxnSpPr>
        <p:spPr>
          <a:xfrm>
            <a:off x="3163542" y="1944861"/>
            <a:ext cx="3468" cy="32143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모서리가 둥근 직사각형 38">
            <a:extLst>
              <a:ext uri="{FF2B5EF4-FFF2-40B4-BE49-F238E27FC236}">
                <a16:creationId xmlns:a16="http://schemas.microsoft.com/office/drawing/2014/main" id="{A9F6B2BC-8F2D-9675-E274-F1C20536D44E}"/>
              </a:ext>
            </a:extLst>
          </p:cNvPr>
          <p:cNvSpPr/>
          <p:nvPr/>
        </p:nvSpPr>
        <p:spPr>
          <a:xfrm>
            <a:off x="559472" y="5070285"/>
            <a:ext cx="5153587" cy="1577040"/>
          </a:xfrm>
          <a:prstGeom prst="roundRect">
            <a:avLst>
              <a:gd name="adj" fmla="val 8285"/>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endParaRPr lang="en-US" altLang="ko-KR" sz="1400">
              <a:solidFill>
                <a:schemeClr val="tx1"/>
              </a:solidFill>
              <a:effectLst/>
            </a:endParaRPr>
          </a:p>
        </p:txBody>
      </p:sp>
      <p:sp>
        <p:nvSpPr>
          <p:cNvPr id="68" name="직사각형 67">
            <a:extLst>
              <a:ext uri="{FF2B5EF4-FFF2-40B4-BE49-F238E27FC236}">
                <a16:creationId xmlns:a16="http://schemas.microsoft.com/office/drawing/2014/main" id="{5F04166A-34FC-F8C2-1B16-668C4EB3646F}"/>
              </a:ext>
            </a:extLst>
          </p:cNvPr>
          <p:cNvSpPr/>
          <p:nvPr/>
        </p:nvSpPr>
        <p:spPr>
          <a:xfrm>
            <a:off x="175820" y="149785"/>
            <a:ext cx="1165704"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흐름도</a:t>
            </a:r>
            <a:endParaRPr lang="en-US" altLang="ko-KR" b="1">
              <a:solidFill>
                <a:schemeClr val="accent1">
                  <a:lumMod val="75000"/>
                </a:schemeClr>
              </a:solidFill>
              <a:latin typeface="+mn-ea"/>
            </a:endParaRPr>
          </a:p>
        </p:txBody>
      </p:sp>
      <p:sp>
        <p:nvSpPr>
          <p:cNvPr id="45" name="모서리가 둥근 직사각형 38">
            <a:extLst>
              <a:ext uri="{FF2B5EF4-FFF2-40B4-BE49-F238E27FC236}">
                <a16:creationId xmlns:a16="http://schemas.microsoft.com/office/drawing/2014/main" id="{D1FBAC6C-7BD2-464D-48C9-E7D6649CBD3F}"/>
              </a:ext>
            </a:extLst>
          </p:cNvPr>
          <p:cNvSpPr/>
          <p:nvPr/>
        </p:nvSpPr>
        <p:spPr>
          <a:xfrm>
            <a:off x="1645471" y="2266292"/>
            <a:ext cx="3043077"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M</a:t>
            </a:r>
            <a:r>
              <a:rPr lang="en-US" altLang="ko-KR" sz="1400">
                <a:solidFill>
                  <a:schemeClr val="bg1"/>
                </a:solidFill>
                <a:effectLst/>
              </a:rPr>
              <a:t>odelAttributeAdviceCacheMap</a:t>
            </a:r>
          </a:p>
        </p:txBody>
      </p:sp>
      <p:sp>
        <p:nvSpPr>
          <p:cNvPr id="55" name="모서리가 둥근 직사각형 38">
            <a:extLst>
              <a:ext uri="{FF2B5EF4-FFF2-40B4-BE49-F238E27FC236}">
                <a16:creationId xmlns:a16="http://schemas.microsoft.com/office/drawing/2014/main" id="{AB0E0C18-3690-693C-A026-AD9F0F166D0A}"/>
              </a:ext>
            </a:extLst>
          </p:cNvPr>
          <p:cNvSpPr/>
          <p:nvPr/>
        </p:nvSpPr>
        <p:spPr>
          <a:xfrm>
            <a:off x="604977" y="3467987"/>
            <a:ext cx="2307153" cy="1071356"/>
          </a:xfrm>
          <a:prstGeom prst="roundRect">
            <a:avLst>
              <a:gd name="adj" fmla="val 8244"/>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InvocableHandlerMethod</a:t>
            </a:r>
          </a:p>
          <a:p>
            <a:pPr algn="ctr">
              <a:spcBef>
                <a:spcPts val="400"/>
              </a:spcBef>
            </a:pPr>
            <a:endParaRPr lang="en-US" altLang="ko-KR" sz="1400">
              <a:solidFill>
                <a:schemeClr val="tx1"/>
              </a:solidFill>
            </a:endParaRPr>
          </a:p>
          <a:p>
            <a:pPr algn="ctr">
              <a:spcBef>
                <a:spcPts val="400"/>
              </a:spcBef>
            </a:pPr>
            <a:endParaRPr lang="en-US" altLang="ko-KR" sz="1400">
              <a:solidFill>
                <a:schemeClr val="tx1"/>
              </a:solidFill>
              <a:effectLst/>
            </a:endParaRPr>
          </a:p>
        </p:txBody>
      </p:sp>
      <p:sp>
        <p:nvSpPr>
          <p:cNvPr id="58" name="모서리가 둥근 직사각형 38">
            <a:extLst>
              <a:ext uri="{FF2B5EF4-FFF2-40B4-BE49-F238E27FC236}">
                <a16:creationId xmlns:a16="http://schemas.microsoft.com/office/drawing/2014/main" id="{08816AC8-675A-EC3B-DA9A-A75CE728FCE2}"/>
              </a:ext>
            </a:extLst>
          </p:cNvPr>
          <p:cNvSpPr/>
          <p:nvPr/>
        </p:nvSpPr>
        <p:spPr>
          <a:xfrm>
            <a:off x="966100" y="3914970"/>
            <a:ext cx="1584908" cy="493776"/>
          </a:xfrm>
          <a:prstGeom prst="roundRect">
            <a:avLst/>
          </a:prstGeom>
          <a:solidFill>
            <a:schemeClr val="bg1"/>
          </a:solidFill>
          <a:ln w="9525">
            <a:solidFill>
              <a:schemeClr val="bg1">
                <a:lumMod val="50000"/>
              </a:schemeClr>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rgbClr val="FF0000"/>
                </a:solidFill>
              </a:rPr>
              <a:t>@ ModelAttributes</a:t>
            </a:r>
            <a:endParaRPr lang="en-US" altLang="ko-KR" sz="1200">
              <a:solidFill>
                <a:srgbClr val="FF0000"/>
              </a:solidFill>
              <a:effectLst/>
            </a:endParaRPr>
          </a:p>
          <a:p>
            <a:pPr algn="ctr">
              <a:spcBef>
                <a:spcPts val="400"/>
              </a:spcBef>
            </a:pPr>
            <a:r>
              <a:rPr lang="en-US" altLang="ko-KR" sz="1400">
                <a:solidFill>
                  <a:schemeClr val="tx1"/>
                </a:solidFill>
              </a:rPr>
              <a:t>Method</a:t>
            </a:r>
            <a:endParaRPr lang="en-US" altLang="ko-KR" sz="1400">
              <a:solidFill>
                <a:schemeClr val="tx1"/>
              </a:solidFill>
              <a:effectLst/>
            </a:endParaRPr>
          </a:p>
        </p:txBody>
      </p:sp>
      <p:cxnSp>
        <p:nvCxnSpPr>
          <p:cNvPr id="80" name="연결선: 꺾임 79">
            <a:extLst>
              <a:ext uri="{FF2B5EF4-FFF2-40B4-BE49-F238E27FC236}">
                <a16:creationId xmlns:a16="http://schemas.microsoft.com/office/drawing/2014/main" id="{FA194D45-E156-6D74-C4F5-BD8539E30E80}"/>
              </a:ext>
            </a:extLst>
          </p:cNvPr>
          <p:cNvCxnSpPr>
            <a:stCxn id="45" idx="2"/>
            <a:endCxn id="55" idx="0"/>
          </p:cNvCxnSpPr>
          <p:nvPr/>
        </p:nvCxnSpPr>
        <p:spPr>
          <a:xfrm rot="5400000">
            <a:off x="2108823" y="2409799"/>
            <a:ext cx="707919" cy="1408456"/>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2" name="모서리가 둥근 직사각형 38">
            <a:extLst>
              <a:ext uri="{FF2B5EF4-FFF2-40B4-BE49-F238E27FC236}">
                <a16:creationId xmlns:a16="http://schemas.microsoft.com/office/drawing/2014/main" id="{55AC6FD4-1BBE-73F8-0726-3258915FD9A9}"/>
              </a:ext>
            </a:extLst>
          </p:cNvPr>
          <p:cNvSpPr/>
          <p:nvPr/>
        </p:nvSpPr>
        <p:spPr>
          <a:xfrm>
            <a:off x="3405906" y="3465409"/>
            <a:ext cx="2307153" cy="1071356"/>
          </a:xfrm>
          <a:prstGeom prst="roundRect">
            <a:avLst>
              <a:gd name="adj" fmla="val 8244"/>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InvocableHandlerMethod</a:t>
            </a:r>
          </a:p>
          <a:p>
            <a:pPr algn="ctr">
              <a:spcBef>
                <a:spcPts val="400"/>
              </a:spcBef>
            </a:pPr>
            <a:endParaRPr lang="en-US" altLang="ko-KR" sz="1400">
              <a:solidFill>
                <a:schemeClr val="tx1"/>
              </a:solidFill>
            </a:endParaRPr>
          </a:p>
          <a:p>
            <a:pPr algn="ctr">
              <a:spcBef>
                <a:spcPts val="400"/>
              </a:spcBef>
            </a:pPr>
            <a:endParaRPr lang="en-US" altLang="ko-KR" sz="1400">
              <a:solidFill>
                <a:schemeClr val="tx1"/>
              </a:solidFill>
              <a:effectLst/>
            </a:endParaRPr>
          </a:p>
        </p:txBody>
      </p:sp>
      <p:sp>
        <p:nvSpPr>
          <p:cNvPr id="83" name="모서리가 둥근 직사각형 38">
            <a:extLst>
              <a:ext uri="{FF2B5EF4-FFF2-40B4-BE49-F238E27FC236}">
                <a16:creationId xmlns:a16="http://schemas.microsoft.com/office/drawing/2014/main" id="{D6319AC4-DC82-74A8-2FDF-9044DB69AEE1}"/>
              </a:ext>
            </a:extLst>
          </p:cNvPr>
          <p:cNvSpPr/>
          <p:nvPr/>
        </p:nvSpPr>
        <p:spPr>
          <a:xfrm>
            <a:off x="3767029" y="3912392"/>
            <a:ext cx="1584908" cy="493776"/>
          </a:xfrm>
          <a:prstGeom prst="roundRect">
            <a:avLst/>
          </a:prstGeom>
          <a:solidFill>
            <a:schemeClr val="bg1"/>
          </a:solidFill>
          <a:ln w="9525">
            <a:solidFill>
              <a:schemeClr val="bg1">
                <a:lumMod val="50000"/>
              </a:schemeClr>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rgbClr val="FF0000"/>
                </a:solidFill>
              </a:rPr>
              <a:t>@ ModelAttributes</a:t>
            </a:r>
            <a:endParaRPr lang="en-US" altLang="ko-KR" sz="1200">
              <a:solidFill>
                <a:srgbClr val="FF0000"/>
              </a:solidFill>
              <a:effectLst/>
            </a:endParaRPr>
          </a:p>
          <a:p>
            <a:pPr algn="ctr">
              <a:spcBef>
                <a:spcPts val="400"/>
              </a:spcBef>
            </a:pPr>
            <a:r>
              <a:rPr lang="en-US" altLang="ko-KR" sz="1400">
                <a:solidFill>
                  <a:schemeClr val="tx1"/>
                </a:solidFill>
              </a:rPr>
              <a:t>Method</a:t>
            </a:r>
            <a:endParaRPr lang="en-US" altLang="ko-KR" sz="1400">
              <a:solidFill>
                <a:schemeClr val="tx1"/>
              </a:solidFill>
              <a:effectLst/>
            </a:endParaRPr>
          </a:p>
        </p:txBody>
      </p:sp>
      <p:cxnSp>
        <p:nvCxnSpPr>
          <p:cNvPr id="85" name="연결선: 꺾임 84">
            <a:extLst>
              <a:ext uri="{FF2B5EF4-FFF2-40B4-BE49-F238E27FC236}">
                <a16:creationId xmlns:a16="http://schemas.microsoft.com/office/drawing/2014/main" id="{6F8CC05C-8E56-B487-A9BD-D125E6512C57}"/>
              </a:ext>
            </a:extLst>
          </p:cNvPr>
          <p:cNvCxnSpPr>
            <a:stCxn id="45" idx="2"/>
            <a:endCxn id="82" idx="0"/>
          </p:cNvCxnSpPr>
          <p:nvPr/>
        </p:nvCxnSpPr>
        <p:spPr>
          <a:xfrm rot="16200000" flipH="1">
            <a:off x="3510576" y="2416501"/>
            <a:ext cx="705341" cy="1392473"/>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321134DB-ABB6-9DBB-926E-BD4979FA7EE3}"/>
              </a:ext>
            </a:extLst>
          </p:cNvPr>
          <p:cNvSpPr txBox="1"/>
          <p:nvPr/>
        </p:nvSpPr>
        <p:spPr>
          <a:xfrm>
            <a:off x="2330060" y="5155991"/>
            <a:ext cx="1493420" cy="307777"/>
          </a:xfrm>
          <a:prstGeom prst="rect">
            <a:avLst/>
          </a:prstGeom>
          <a:noFill/>
        </p:spPr>
        <p:txBody>
          <a:bodyPr wrap="square">
            <a:spAutoFit/>
          </a:bodyPr>
          <a:lstStyle/>
          <a:p>
            <a:pPr algn="ctr"/>
            <a:r>
              <a:rPr lang="en-US" altLang="ko-KR" sz="1400">
                <a:solidFill>
                  <a:schemeClr val="tx1"/>
                </a:solidFill>
                <a:effectLst/>
              </a:rPr>
              <a:t>ModelFactory</a:t>
            </a:r>
            <a:endParaRPr lang="ko-KR" altLang="en-US" sz="1400"/>
          </a:p>
        </p:txBody>
      </p:sp>
      <p:sp>
        <p:nvSpPr>
          <p:cNvPr id="92" name="모서리가 둥근 직사각형 38">
            <a:extLst>
              <a:ext uri="{FF2B5EF4-FFF2-40B4-BE49-F238E27FC236}">
                <a16:creationId xmlns:a16="http://schemas.microsoft.com/office/drawing/2014/main" id="{F8C0A46E-B794-6DD5-5C87-9C95F9EBD33A}"/>
              </a:ext>
            </a:extLst>
          </p:cNvPr>
          <p:cNvSpPr/>
          <p:nvPr/>
        </p:nvSpPr>
        <p:spPr>
          <a:xfrm>
            <a:off x="655105" y="5576639"/>
            <a:ext cx="2421665" cy="958623"/>
          </a:xfrm>
          <a:prstGeom prst="roundRect">
            <a:avLst>
              <a:gd name="adj" fmla="val 8244"/>
            </a:avLst>
          </a:prstGeom>
          <a:solidFill>
            <a:schemeClr val="bg1">
              <a:lumMod val="95000"/>
            </a:schemeClr>
          </a:solidFill>
          <a:ln w="12700">
            <a:solidFill>
              <a:schemeClr val="bg1">
                <a:lumMod val="50000"/>
              </a:schemeClr>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t>M</a:t>
            </a:r>
            <a:r>
              <a:rPr lang="en-US" altLang="ko-KR" sz="1400">
                <a:solidFill>
                  <a:schemeClr val="tx1"/>
                </a:solidFill>
                <a:effectLst/>
              </a:rPr>
              <a:t>odelMethod</a:t>
            </a:r>
          </a:p>
          <a:p>
            <a:pPr algn="ctr">
              <a:spcBef>
                <a:spcPts val="400"/>
              </a:spcBef>
            </a:pPr>
            <a:endParaRPr lang="en-US" altLang="ko-KR" sz="1400">
              <a:solidFill>
                <a:schemeClr val="tx1"/>
              </a:solidFill>
            </a:endParaRPr>
          </a:p>
          <a:p>
            <a:pPr algn="ctr">
              <a:spcBef>
                <a:spcPts val="400"/>
              </a:spcBef>
            </a:pPr>
            <a:endParaRPr lang="en-US" altLang="ko-KR" sz="1400">
              <a:solidFill>
                <a:schemeClr val="tx1"/>
              </a:solidFill>
              <a:effectLst/>
            </a:endParaRPr>
          </a:p>
        </p:txBody>
      </p:sp>
      <p:sp>
        <p:nvSpPr>
          <p:cNvPr id="94" name="모서리가 둥근 직사각형 38">
            <a:extLst>
              <a:ext uri="{FF2B5EF4-FFF2-40B4-BE49-F238E27FC236}">
                <a16:creationId xmlns:a16="http://schemas.microsoft.com/office/drawing/2014/main" id="{CD377D87-8F4E-CB6B-765A-25EB8DAAEA90}"/>
              </a:ext>
            </a:extLst>
          </p:cNvPr>
          <p:cNvSpPr/>
          <p:nvPr/>
        </p:nvSpPr>
        <p:spPr>
          <a:xfrm>
            <a:off x="709862" y="5983082"/>
            <a:ext cx="2317554" cy="493776"/>
          </a:xfrm>
          <a:prstGeom prst="roundRect">
            <a:avLst/>
          </a:prstGeom>
          <a:solidFill>
            <a:schemeClr val="bg1"/>
          </a:solidFill>
          <a:ln w="9525">
            <a:solidFill>
              <a:schemeClr val="bg1">
                <a:lumMod val="50000"/>
              </a:schemeClr>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InvocableHandlerMethod</a:t>
            </a:r>
            <a:endParaRPr lang="en-US" altLang="ko-KR" sz="1400">
              <a:solidFill>
                <a:schemeClr val="tx1"/>
              </a:solidFill>
              <a:effectLst/>
            </a:endParaRPr>
          </a:p>
        </p:txBody>
      </p:sp>
      <p:sp>
        <p:nvSpPr>
          <p:cNvPr id="95" name="모서리가 둥근 직사각형 38">
            <a:extLst>
              <a:ext uri="{FF2B5EF4-FFF2-40B4-BE49-F238E27FC236}">
                <a16:creationId xmlns:a16="http://schemas.microsoft.com/office/drawing/2014/main" id="{053AA3B1-31AC-780C-6ED5-1F3B8D8E5DF2}"/>
              </a:ext>
            </a:extLst>
          </p:cNvPr>
          <p:cNvSpPr/>
          <p:nvPr/>
        </p:nvSpPr>
        <p:spPr>
          <a:xfrm>
            <a:off x="3181073" y="5576639"/>
            <a:ext cx="2421665" cy="958623"/>
          </a:xfrm>
          <a:prstGeom prst="roundRect">
            <a:avLst>
              <a:gd name="adj" fmla="val 8244"/>
            </a:avLst>
          </a:prstGeom>
          <a:solidFill>
            <a:schemeClr val="bg1">
              <a:lumMod val="95000"/>
            </a:schemeClr>
          </a:solidFill>
          <a:ln w="12700">
            <a:solidFill>
              <a:schemeClr val="bg1">
                <a:lumMod val="50000"/>
              </a:schemeClr>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t>M</a:t>
            </a:r>
            <a:r>
              <a:rPr lang="en-US" altLang="ko-KR" sz="1400">
                <a:solidFill>
                  <a:schemeClr val="tx1"/>
                </a:solidFill>
                <a:effectLst/>
              </a:rPr>
              <a:t>odelMethod</a:t>
            </a:r>
          </a:p>
          <a:p>
            <a:pPr algn="ctr">
              <a:spcBef>
                <a:spcPts val="400"/>
              </a:spcBef>
            </a:pPr>
            <a:endParaRPr lang="en-US" altLang="ko-KR" sz="1400">
              <a:solidFill>
                <a:schemeClr val="tx1"/>
              </a:solidFill>
            </a:endParaRPr>
          </a:p>
          <a:p>
            <a:pPr algn="ctr">
              <a:spcBef>
                <a:spcPts val="400"/>
              </a:spcBef>
            </a:pPr>
            <a:endParaRPr lang="en-US" altLang="ko-KR" sz="1400">
              <a:solidFill>
                <a:schemeClr val="tx1"/>
              </a:solidFill>
              <a:effectLst/>
            </a:endParaRPr>
          </a:p>
        </p:txBody>
      </p:sp>
      <p:sp>
        <p:nvSpPr>
          <p:cNvPr id="96" name="모서리가 둥근 직사각형 38">
            <a:extLst>
              <a:ext uri="{FF2B5EF4-FFF2-40B4-BE49-F238E27FC236}">
                <a16:creationId xmlns:a16="http://schemas.microsoft.com/office/drawing/2014/main" id="{338CCE38-1FCE-7EC4-BAE5-FF677A5998CC}"/>
              </a:ext>
            </a:extLst>
          </p:cNvPr>
          <p:cNvSpPr/>
          <p:nvPr/>
        </p:nvSpPr>
        <p:spPr>
          <a:xfrm>
            <a:off x="3235830" y="5983082"/>
            <a:ext cx="2317554" cy="493776"/>
          </a:xfrm>
          <a:prstGeom prst="roundRect">
            <a:avLst/>
          </a:prstGeom>
          <a:solidFill>
            <a:schemeClr val="bg1"/>
          </a:solidFill>
          <a:ln w="9525">
            <a:solidFill>
              <a:schemeClr val="bg1">
                <a:lumMod val="50000"/>
              </a:schemeClr>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InvocableHandlerMethod</a:t>
            </a:r>
            <a:endParaRPr lang="en-US" altLang="ko-KR" sz="1400">
              <a:solidFill>
                <a:schemeClr val="tx1"/>
              </a:solidFill>
              <a:effectLst/>
            </a:endParaRPr>
          </a:p>
        </p:txBody>
      </p:sp>
      <p:cxnSp>
        <p:nvCxnSpPr>
          <p:cNvPr id="98" name="연결선: 꺾임 97">
            <a:extLst>
              <a:ext uri="{FF2B5EF4-FFF2-40B4-BE49-F238E27FC236}">
                <a16:creationId xmlns:a16="http://schemas.microsoft.com/office/drawing/2014/main" id="{7C4F359B-054B-AFDB-9E5C-3A7214A8CC49}"/>
              </a:ext>
            </a:extLst>
          </p:cNvPr>
          <p:cNvCxnSpPr>
            <a:stCxn id="55" idx="2"/>
            <a:endCxn id="34" idx="0"/>
          </p:cNvCxnSpPr>
          <p:nvPr/>
        </p:nvCxnSpPr>
        <p:spPr>
          <a:xfrm rot="16200000" flipH="1">
            <a:off x="2181939" y="4115958"/>
            <a:ext cx="530942" cy="1377712"/>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연결선: 꺾임 99">
            <a:extLst>
              <a:ext uri="{FF2B5EF4-FFF2-40B4-BE49-F238E27FC236}">
                <a16:creationId xmlns:a16="http://schemas.microsoft.com/office/drawing/2014/main" id="{D57B94A7-0DD1-77AA-2C2A-363CDED094B6}"/>
              </a:ext>
            </a:extLst>
          </p:cNvPr>
          <p:cNvCxnSpPr>
            <a:stCxn id="82" idx="2"/>
            <a:endCxn id="34" idx="0"/>
          </p:cNvCxnSpPr>
          <p:nvPr/>
        </p:nvCxnSpPr>
        <p:spPr>
          <a:xfrm rot="5400000">
            <a:off x="3581115" y="4091917"/>
            <a:ext cx="533520" cy="1423217"/>
          </a:xfrm>
          <a:prstGeom prst="bentConnector3">
            <a:avLst>
              <a:gd name="adj1" fmla="val 51128"/>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02" name="그룹 101">
            <a:extLst>
              <a:ext uri="{FF2B5EF4-FFF2-40B4-BE49-F238E27FC236}">
                <a16:creationId xmlns:a16="http://schemas.microsoft.com/office/drawing/2014/main" id="{B7DE6A46-5981-2CE2-EC19-0A4BE2B6F18C}"/>
              </a:ext>
            </a:extLst>
          </p:cNvPr>
          <p:cNvGrpSpPr/>
          <p:nvPr/>
        </p:nvGrpSpPr>
        <p:grpSpPr>
          <a:xfrm>
            <a:off x="815706" y="665796"/>
            <a:ext cx="580620" cy="493776"/>
            <a:chOff x="4933570" y="178594"/>
            <a:chExt cx="580620" cy="493776"/>
          </a:xfrm>
        </p:grpSpPr>
        <p:sp>
          <p:nvSpPr>
            <p:cNvPr id="103" name="타원 102">
              <a:extLst>
                <a:ext uri="{FF2B5EF4-FFF2-40B4-BE49-F238E27FC236}">
                  <a16:creationId xmlns:a16="http://schemas.microsoft.com/office/drawing/2014/main" id="{562F81A5-EFB9-8973-C291-DF2D9AB944B1}"/>
                </a:ext>
              </a:extLst>
            </p:cNvPr>
            <p:cNvSpPr/>
            <p:nvPr/>
          </p:nvSpPr>
          <p:spPr>
            <a:xfrm>
              <a:off x="4970146" y="178594"/>
              <a:ext cx="493776" cy="493776"/>
            </a:xfrm>
            <a:prstGeom prst="ellipse">
              <a:avLst/>
            </a:prstGeom>
            <a:solidFill>
              <a:schemeClr val="accent1">
                <a:lumMod val="40000"/>
                <a:lumOff val="60000"/>
              </a:schemeClr>
            </a:solidFill>
            <a:ln w="190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104" name="TextBox 103">
              <a:extLst>
                <a:ext uri="{FF2B5EF4-FFF2-40B4-BE49-F238E27FC236}">
                  <a16:creationId xmlns:a16="http://schemas.microsoft.com/office/drawing/2014/main" id="{C8F5B76B-D282-4CD1-7C9E-72C865318CCC}"/>
                </a:ext>
              </a:extLst>
            </p:cNvPr>
            <p:cNvSpPr txBox="1"/>
            <p:nvPr/>
          </p:nvSpPr>
          <p:spPr>
            <a:xfrm>
              <a:off x="4933570" y="286983"/>
              <a:ext cx="580620" cy="276999"/>
            </a:xfrm>
            <a:prstGeom prst="rect">
              <a:avLst/>
            </a:prstGeom>
            <a:noFill/>
          </p:spPr>
          <p:txBody>
            <a:bodyPr wrap="square">
              <a:spAutoFit/>
            </a:bodyPr>
            <a:lstStyle/>
            <a:p>
              <a:r>
                <a:rPr lang="en-US" altLang="ko-KR" sz="1200" b="1">
                  <a:latin typeface="나눔바른고딕" panose="020B0603020101020101" pitchFamily="50" charset="-127"/>
                  <a:ea typeface="나눔바른고딕" panose="020B0603020101020101" pitchFamily="50" charset="-127"/>
                </a:rPr>
                <a:t>client</a:t>
              </a:r>
              <a:endParaRPr lang="ko-KR" altLang="en-US" sz="1200" b="1"/>
            </a:p>
          </p:txBody>
        </p:sp>
      </p:grpSp>
      <p:cxnSp>
        <p:nvCxnSpPr>
          <p:cNvPr id="105" name="직선 화살표 연결선 104">
            <a:extLst>
              <a:ext uri="{FF2B5EF4-FFF2-40B4-BE49-F238E27FC236}">
                <a16:creationId xmlns:a16="http://schemas.microsoft.com/office/drawing/2014/main" id="{391F048C-439D-792D-F109-C84D5C275E99}"/>
              </a:ext>
            </a:extLst>
          </p:cNvPr>
          <p:cNvCxnSpPr>
            <a:cxnSpLocks/>
            <a:stCxn id="104" idx="3"/>
            <a:endCxn id="13" idx="1"/>
          </p:cNvCxnSpPr>
          <p:nvPr/>
        </p:nvCxnSpPr>
        <p:spPr>
          <a:xfrm flipV="1">
            <a:off x="1396326" y="912684"/>
            <a:ext cx="844462"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23" name="그룹 122">
            <a:extLst>
              <a:ext uri="{FF2B5EF4-FFF2-40B4-BE49-F238E27FC236}">
                <a16:creationId xmlns:a16="http://schemas.microsoft.com/office/drawing/2014/main" id="{C98C1439-F45C-25F9-6E07-DA855F13EBD8}"/>
              </a:ext>
            </a:extLst>
          </p:cNvPr>
          <p:cNvGrpSpPr/>
          <p:nvPr/>
        </p:nvGrpSpPr>
        <p:grpSpPr>
          <a:xfrm>
            <a:off x="5602738" y="1866979"/>
            <a:ext cx="1821300" cy="1292401"/>
            <a:chOff x="9369574" y="2183732"/>
            <a:chExt cx="1821300" cy="1292401"/>
          </a:xfrm>
        </p:grpSpPr>
        <p:sp>
          <p:nvSpPr>
            <p:cNvPr id="112" name="모서리가 둥근 직사각형 38">
              <a:extLst>
                <a:ext uri="{FF2B5EF4-FFF2-40B4-BE49-F238E27FC236}">
                  <a16:creationId xmlns:a16="http://schemas.microsoft.com/office/drawing/2014/main" id="{B01AF43E-3460-1FB2-18C1-EB9E21686D3B}"/>
                </a:ext>
              </a:extLst>
            </p:cNvPr>
            <p:cNvSpPr/>
            <p:nvPr/>
          </p:nvSpPr>
          <p:spPr>
            <a:xfrm>
              <a:off x="9369574" y="2183732"/>
              <a:ext cx="1821300" cy="1292401"/>
            </a:xfrm>
            <a:prstGeom prst="roundRect">
              <a:avLst>
                <a:gd name="adj" fmla="val 8513"/>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endParaRPr lang="en-US" altLang="ko-KR" sz="1400">
                <a:solidFill>
                  <a:schemeClr val="tx1"/>
                </a:solidFill>
              </a:endParaRPr>
            </a:p>
            <a:p>
              <a:pPr algn="ctr">
                <a:spcBef>
                  <a:spcPts val="400"/>
                </a:spcBef>
              </a:pPr>
              <a:endParaRPr lang="en-US" altLang="ko-KR" sz="1400">
                <a:solidFill>
                  <a:schemeClr val="tx1"/>
                </a:solidFill>
                <a:effectLst/>
              </a:endParaRPr>
            </a:p>
            <a:p>
              <a:pPr algn="ctr">
                <a:spcBef>
                  <a:spcPts val="400"/>
                </a:spcBef>
              </a:pPr>
              <a:endParaRPr lang="en-US" altLang="ko-KR" sz="1400">
                <a:solidFill>
                  <a:schemeClr val="tx1"/>
                </a:solidFill>
              </a:endParaRPr>
            </a:p>
            <a:p>
              <a:pPr algn="ctr">
                <a:spcBef>
                  <a:spcPts val="400"/>
                </a:spcBef>
              </a:pPr>
              <a:endParaRPr lang="en-US" altLang="ko-KR" sz="1400">
                <a:solidFill>
                  <a:schemeClr val="tx1"/>
                </a:solidFill>
                <a:effectLst/>
              </a:endParaRPr>
            </a:p>
          </p:txBody>
        </p:sp>
        <p:sp>
          <p:nvSpPr>
            <p:cNvPr id="117" name="모서리가 둥근 직사각형 38">
              <a:extLst>
                <a:ext uri="{FF2B5EF4-FFF2-40B4-BE49-F238E27FC236}">
                  <a16:creationId xmlns:a16="http://schemas.microsoft.com/office/drawing/2014/main" id="{966960E4-AF5E-C233-B9EE-2301F576E0D7}"/>
                </a:ext>
              </a:extLst>
            </p:cNvPr>
            <p:cNvSpPr/>
            <p:nvPr/>
          </p:nvSpPr>
          <p:spPr>
            <a:xfrm>
              <a:off x="9479635" y="2302738"/>
              <a:ext cx="1584908" cy="493776"/>
            </a:xfrm>
            <a:prstGeom prst="roundRect">
              <a:avLst/>
            </a:prstGeom>
            <a:solidFill>
              <a:schemeClr val="bg1"/>
            </a:solidFill>
            <a:ln w="9525">
              <a:solidFill>
                <a:schemeClr val="bg1">
                  <a:lumMod val="50000"/>
                </a:schemeClr>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rgbClr val="FF0000"/>
                  </a:solidFill>
                </a:rPr>
                <a:t>@ ModelAttributes</a:t>
              </a:r>
              <a:endParaRPr lang="en-US" altLang="ko-KR" sz="1200">
                <a:solidFill>
                  <a:srgbClr val="FF0000"/>
                </a:solidFill>
                <a:effectLst/>
              </a:endParaRPr>
            </a:p>
            <a:p>
              <a:pPr algn="ctr">
                <a:spcBef>
                  <a:spcPts val="400"/>
                </a:spcBef>
              </a:pPr>
              <a:r>
                <a:rPr lang="en-US" altLang="ko-KR" sz="1400">
                  <a:solidFill>
                    <a:schemeClr val="tx1"/>
                  </a:solidFill>
                </a:rPr>
                <a:t>Method</a:t>
              </a:r>
              <a:endParaRPr lang="en-US" altLang="ko-KR" sz="1400">
                <a:solidFill>
                  <a:schemeClr val="tx1"/>
                </a:solidFill>
                <a:effectLst/>
              </a:endParaRPr>
            </a:p>
          </p:txBody>
        </p:sp>
        <p:sp>
          <p:nvSpPr>
            <p:cNvPr id="120" name="모서리가 둥근 직사각형 38">
              <a:extLst>
                <a:ext uri="{FF2B5EF4-FFF2-40B4-BE49-F238E27FC236}">
                  <a16:creationId xmlns:a16="http://schemas.microsoft.com/office/drawing/2014/main" id="{8B9A8BA8-3361-7D3D-9D05-660983F8C4B3}"/>
                </a:ext>
              </a:extLst>
            </p:cNvPr>
            <p:cNvSpPr/>
            <p:nvPr/>
          </p:nvSpPr>
          <p:spPr>
            <a:xfrm>
              <a:off x="9479634" y="2896993"/>
              <a:ext cx="1584907" cy="493776"/>
            </a:xfrm>
            <a:prstGeom prst="roundRect">
              <a:avLst/>
            </a:prstGeom>
            <a:solidFill>
              <a:schemeClr val="bg1"/>
            </a:solidFill>
            <a:ln w="9525">
              <a:solidFill>
                <a:schemeClr val="bg1">
                  <a:lumMod val="50000"/>
                </a:schemeClr>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rgbClr val="FF0000"/>
                  </a:solidFill>
                </a:rPr>
                <a:t>@ ModelAttributes</a:t>
              </a:r>
              <a:endParaRPr lang="en-US" altLang="ko-KR" sz="1200">
                <a:solidFill>
                  <a:srgbClr val="FF0000"/>
                </a:solidFill>
                <a:effectLst/>
              </a:endParaRPr>
            </a:p>
            <a:p>
              <a:pPr algn="ctr">
                <a:spcBef>
                  <a:spcPts val="400"/>
                </a:spcBef>
              </a:pPr>
              <a:r>
                <a:rPr lang="en-US" altLang="ko-KR" sz="1400">
                  <a:solidFill>
                    <a:schemeClr val="tx1"/>
                  </a:solidFill>
                </a:rPr>
                <a:t>Method</a:t>
              </a:r>
              <a:endParaRPr lang="en-US" altLang="ko-KR" sz="1400">
                <a:solidFill>
                  <a:schemeClr val="tx1"/>
                </a:solidFill>
                <a:effectLst/>
              </a:endParaRPr>
            </a:p>
          </p:txBody>
        </p:sp>
      </p:grpSp>
      <p:cxnSp>
        <p:nvCxnSpPr>
          <p:cNvPr id="125" name="직선 화살표 연결선 124">
            <a:extLst>
              <a:ext uri="{FF2B5EF4-FFF2-40B4-BE49-F238E27FC236}">
                <a16:creationId xmlns:a16="http://schemas.microsoft.com/office/drawing/2014/main" id="{30C0CBE1-758A-E06C-AABD-1ED7408BEE36}"/>
              </a:ext>
            </a:extLst>
          </p:cNvPr>
          <p:cNvCxnSpPr>
            <a:stCxn id="45" idx="3"/>
            <a:endCxn id="112" idx="1"/>
          </p:cNvCxnSpPr>
          <p:nvPr/>
        </p:nvCxnSpPr>
        <p:spPr>
          <a:xfrm>
            <a:off x="4688548" y="2513180"/>
            <a:ext cx="914190" cy="0"/>
          </a:xfrm>
          <a:prstGeom prst="straightConnector1">
            <a:avLst/>
          </a:prstGeom>
          <a:ln w="9525">
            <a:solidFill>
              <a:schemeClr val="tx1"/>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26" name="모서리가 둥근 직사각형 38">
            <a:extLst>
              <a:ext uri="{FF2B5EF4-FFF2-40B4-BE49-F238E27FC236}">
                <a16:creationId xmlns:a16="http://schemas.microsoft.com/office/drawing/2014/main" id="{B44DBEA5-D14E-3BDF-D83B-F4CC2995CBE5}"/>
              </a:ext>
            </a:extLst>
          </p:cNvPr>
          <p:cNvSpPr/>
          <p:nvPr/>
        </p:nvSpPr>
        <p:spPr>
          <a:xfrm>
            <a:off x="7107268" y="5155991"/>
            <a:ext cx="2317554"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InvocableHandlerMethod</a:t>
            </a:r>
            <a:endParaRPr lang="en-US" altLang="ko-KR" sz="1400">
              <a:solidFill>
                <a:schemeClr val="tx1"/>
              </a:solidFill>
              <a:effectLst/>
            </a:endParaRPr>
          </a:p>
        </p:txBody>
      </p:sp>
      <p:sp>
        <p:nvSpPr>
          <p:cNvPr id="127" name="모서리가 둥근 직사각형 38">
            <a:extLst>
              <a:ext uri="{FF2B5EF4-FFF2-40B4-BE49-F238E27FC236}">
                <a16:creationId xmlns:a16="http://schemas.microsoft.com/office/drawing/2014/main" id="{B729E377-8D20-34FC-DDD7-AFC2A00036AF}"/>
              </a:ext>
            </a:extLst>
          </p:cNvPr>
          <p:cNvSpPr/>
          <p:nvPr/>
        </p:nvSpPr>
        <p:spPr>
          <a:xfrm>
            <a:off x="7107268" y="6041486"/>
            <a:ext cx="2317554"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InvocableHandlerMethod</a:t>
            </a:r>
            <a:endParaRPr lang="en-US" altLang="ko-KR" sz="1400">
              <a:solidFill>
                <a:schemeClr val="tx1"/>
              </a:solidFill>
              <a:effectLst/>
            </a:endParaRPr>
          </a:p>
        </p:txBody>
      </p:sp>
      <p:cxnSp>
        <p:nvCxnSpPr>
          <p:cNvPr id="129" name="연결선: 꺾임 128">
            <a:extLst>
              <a:ext uri="{FF2B5EF4-FFF2-40B4-BE49-F238E27FC236}">
                <a16:creationId xmlns:a16="http://schemas.microsoft.com/office/drawing/2014/main" id="{65C48C95-BBCD-78A9-C46C-EB3E70508A9F}"/>
              </a:ext>
            </a:extLst>
          </p:cNvPr>
          <p:cNvCxnSpPr>
            <a:stCxn id="34" idx="3"/>
            <a:endCxn id="126" idx="1"/>
          </p:cNvCxnSpPr>
          <p:nvPr/>
        </p:nvCxnSpPr>
        <p:spPr>
          <a:xfrm flipV="1">
            <a:off x="5713059" y="5402879"/>
            <a:ext cx="1394209" cy="455926"/>
          </a:xfrm>
          <a:prstGeom prst="bentConnector3">
            <a:avLst>
              <a:gd name="adj1" fmla="val 81067"/>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1" name="연결선: 꺾임 130">
            <a:extLst>
              <a:ext uri="{FF2B5EF4-FFF2-40B4-BE49-F238E27FC236}">
                <a16:creationId xmlns:a16="http://schemas.microsoft.com/office/drawing/2014/main" id="{C78D47DC-31D4-C924-31A9-DEE7C48D59BC}"/>
              </a:ext>
            </a:extLst>
          </p:cNvPr>
          <p:cNvCxnSpPr>
            <a:stCxn id="34" idx="3"/>
            <a:endCxn id="127" idx="1"/>
          </p:cNvCxnSpPr>
          <p:nvPr/>
        </p:nvCxnSpPr>
        <p:spPr>
          <a:xfrm>
            <a:off x="5713059" y="5858805"/>
            <a:ext cx="1394209" cy="429569"/>
          </a:xfrm>
          <a:prstGeom prst="bentConnector3">
            <a:avLst>
              <a:gd name="adj1" fmla="val 81067"/>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3" name="모서리가 둥근 직사각형 38">
            <a:extLst>
              <a:ext uri="{FF2B5EF4-FFF2-40B4-BE49-F238E27FC236}">
                <a16:creationId xmlns:a16="http://schemas.microsoft.com/office/drawing/2014/main" id="{CE3D68B9-5CBE-C8F4-090F-21F593E31F3F}"/>
              </a:ext>
            </a:extLst>
          </p:cNvPr>
          <p:cNvSpPr/>
          <p:nvPr/>
        </p:nvSpPr>
        <p:spPr>
          <a:xfrm>
            <a:off x="9975327" y="5155991"/>
            <a:ext cx="1584908"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rgbClr val="FF0000"/>
                </a:solidFill>
              </a:rPr>
              <a:t>@ ModelAttributes</a:t>
            </a:r>
            <a:endParaRPr lang="en-US" altLang="ko-KR" sz="1200">
              <a:solidFill>
                <a:srgbClr val="FF0000"/>
              </a:solidFill>
              <a:effectLst/>
            </a:endParaRPr>
          </a:p>
          <a:p>
            <a:pPr algn="ctr">
              <a:spcBef>
                <a:spcPts val="400"/>
              </a:spcBef>
            </a:pPr>
            <a:r>
              <a:rPr lang="en-US" altLang="ko-KR" sz="1400">
                <a:solidFill>
                  <a:schemeClr val="tx1"/>
                </a:solidFill>
              </a:rPr>
              <a:t>Method</a:t>
            </a:r>
            <a:endParaRPr lang="en-US" altLang="ko-KR" sz="1400">
              <a:solidFill>
                <a:schemeClr val="tx1"/>
              </a:solidFill>
              <a:effectLst/>
            </a:endParaRPr>
          </a:p>
        </p:txBody>
      </p:sp>
      <p:sp>
        <p:nvSpPr>
          <p:cNvPr id="134" name="모서리가 둥근 직사각형 38">
            <a:extLst>
              <a:ext uri="{FF2B5EF4-FFF2-40B4-BE49-F238E27FC236}">
                <a16:creationId xmlns:a16="http://schemas.microsoft.com/office/drawing/2014/main" id="{03A56101-C00D-F35B-7F9C-D697CD5360F4}"/>
              </a:ext>
            </a:extLst>
          </p:cNvPr>
          <p:cNvSpPr/>
          <p:nvPr/>
        </p:nvSpPr>
        <p:spPr>
          <a:xfrm>
            <a:off x="9975327" y="6041486"/>
            <a:ext cx="1584908"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rgbClr val="FF0000"/>
                </a:solidFill>
              </a:rPr>
              <a:t>@ ModelAttributes</a:t>
            </a:r>
            <a:endParaRPr lang="en-US" altLang="ko-KR" sz="1200">
              <a:solidFill>
                <a:srgbClr val="FF0000"/>
              </a:solidFill>
              <a:effectLst/>
            </a:endParaRPr>
          </a:p>
          <a:p>
            <a:pPr algn="ctr">
              <a:spcBef>
                <a:spcPts val="400"/>
              </a:spcBef>
            </a:pPr>
            <a:r>
              <a:rPr lang="en-US" altLang="ko-KR" sz="1400">
                <a:solidFill>
                  <a:schemeClr val="tx1"/>
                </a:solidFill>
              </a:rPr>
              <a:t>Method</a:t>
            </a:r>
            <a:endParaRPr lang="en-US" altLang="ko-KR" sz="1400">
              <a:solidFill>
                <a:schemeClr val="tx1"/>
              </a:solidFill>
              <a:effectLst/>
            </a:endParaRPr>
          </a:p>
        </p:txBody>
      </p:sp>
      <p:cxnSp>
        <p:nvCxnSpPr>
          <p:cNvPr id="136" name="직선 화살표 연결선 135">
            <a:extLst>
              <a:ext uri="{FF2B5EF4-FFF2-40B4-BE49-F238E27FC236}">
                <a16:creationId xmlns:a16="http://schemas.microsoft.com/office/drawing/2014/main" id="{313F95A5-403E-1CEF-264D-C1FAACFAAA1E}"/>
              </a:ext>
            </a:extLst>
          </p:cNvPr>
          <p:cNvCxnSpPr>
            <a:stCxn id="126" idx="3"/>
            <a:endCxn id="133" idx="1"/>
          </p:cNvCxnSpPr>
          <p:nvPr/>
        </p:nvCxnSpPr>
        <p:spPr>
          <a:xfrm>
            <a:off x="9424822" y="5402879"/>
            <a:ext cx="55050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7" name="직선 화살표 연결선 136">
            <a:extLst>
              <a:ext uri="{FF2B5EF4-FFF2-40B4-BE49-F238E27FC236}">
                <a16:creationId xmlns:a16="http://schemas.microsoft.com/office/drawing/2014/main" id="{D0D5ABAE-1C3F-51DF-4D21-93EFE8751941}"/>
              </a:ext>
            </a:extLst>
          </p:cNvPr>
          <p:cNvCxnSpPr>
            <a:cxnSpLocks/>
            <a:stCxn id="127" idx="3"/>
            <a:endCxn id="134" idx="1"/>
          </p:cNvCxnSpPr>
          <p:nvPr/>
        </p:nvCxnSpPr>
        <p:spPr>
          <a:xfrm>
            <a:off x="9424822" y="6288374"/>
            <a:ext cx="55050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0" name="TextBox 139">
            <a:extLst>
              <a:ext uri="{FF2B5EF4-FFF2-40B4-BE49-F238E27FC236}">
                <a16:creationId xmlns:a16="http://schemas.microsoft.com/office/drawing/2014/main" id="{AF4B00D3-58F6-1CA9-B2D7-D8EF222BC30E}"/>
              </a:ext>
            </a:extLst>
          </p:cNvPr>
          <p:cNvSpPr txBox="1"/>
          <p:nvPr/>
        </p:nvSpPr>
        <p:spPr>
          <a:xfrm>
            <a:off x="9415582" y="5089332"/>
            <a:ext cx="550505" cy="313547"/>
          </a:xfrm>
          <a:prstGeom prst="rect">
            <a:avLst/>
          </a:prstGeom>
          <a:noFill/>
        </p:spPr>
        <p:txBody>
          <a:bodyPr wrap="square">
            <a:spAutoFit/>
          </a:bodyPr>
          <a:lstStyle/>
          <a:p>
            <a:pPr algn="ctr">
              <a:lnSpc>
                <a:spcPct val="150000"/>
              </a:lnSpc>
              <a:spcBef>
                <a:spcPts val="400"/>
              </a:spcBef>
            </a:pPr>
            <a:r>
              <a:rPr lang="ko-KR" altLang="en-US" sz="1100">
                <a:latin typeface="+mn-ea"/>
              </a:rPr>
              <a:t>호출</a:t>
            </a:r>
            <a:endParaRPr lang="en-US" altLang="ko-KR" sz="1100">
              <a:effectLst/>
            </a:endParaRPr>
          </a:p>
        </p:txBody>
      </p:sp>
      <p:sp>
        <p:nvSpPr>
          <p:cNvPr id="141" name="TextBox 140">
            <a:extLst>
              <a:ext uri="{FF2B5EF4-FFF2-40B4-BE49-F238E27FC236}">
                <a16:creationId xmlns:a16="http://schemas.microsoft.com/office/drawing/2014/main" id="{3F5F4568-AEE1-5415-D0EC-675497213B16}"/>
              </a:ext>
            </a:extLst>
          </p:cNvPr>
          <p:cNvSpPr txBox="1"/>
          <p:nvPr/>
        </p:nvSpPr>
        <p:spPr>
          <a:xfrm>
            <a:off x="9403378" y="5963314"/>
            <a:ext cx="550505" cy="313547"/>
          </a:xfrm>
          <a:prstGeom prst="rect">
            <a:avLst/>
          </a:prstGeom>
          <a:noFill/>
        </p:spPr>
        <p:txBody>
          <a:bodyPr wrap="square">
            <a:spAutoFit/>
          </a:bodyPr>
          <a:lstStyle/>
          <a:p>
            <a:pPr algn="ctr">
              <a:lnSpc>
                <a:spcPct val="150000"/>
              </a:lnSpc>
              <a:spcBef>
                <a:spcPts val="400"/>
              </a:spcBef>
            </a:pPr>
            <a:r>
              <a:rPr lang="ko-KR" altLang="en-US" sz="1100">
                <a:latin typeface="+mn-ea"/>
              </a:rPr>
              <a:t>호출</a:t>
            </a:r>
            <a:endParaRPr lang="en-US" altLang="ko-KR" sz="1100">
              <a:effectLst/>
            </a:endParaRPr>
          </a:p>
        </p:txBody>
      </p:sp>
      <p:sp>
        <p:nvSpPr>
          <p:cNvPr id="144" name="TextBox 143">
            <a:extLst>
              <a:ext uri="{FF2B5EF4-FFF2-40B4-BE49-F238E27FC236}">
                <a16:creationId xmlns:a16="http://schemas.microsoft.com/office/drawing/2014/main" id="{61255576-ACCE-1246-5B7C-058C151F2B23}"/>
              </a:ext>
            </a:extLst>
          </p:cNvPr>
          <p:cNvSpPr txBox="1"/>
          <p:nvPr/>
        </p:nvSpPr>
        <p:spPr>
          <a:xfrm>
            <a:off x="9790196" y="4652205"/>
            <a:ext cx="1770039" cy="307777"/>
          </a:xfrm>
          <a:prstGeom prst="rect">
            <a:avLst/>
          </a:prstGeom>
          <a:noFill/>
        </p:spPr>
        <p:txBody>
          <a:bodyPr wrap="square">
            <a:spAutoFit/>
          </a:bodyPr>
          <a:lstStyle/>
          <a:p>
            <a:pPr algn="ctr"/>
            <a:r>
              <a:rPr lang="en-US" altLang="ko-KR" sz="1400">
                <a:effectLst/>
                <a:latin typeface="+mn-ea"/>
              </a:rPr>
              <a:t>@ControllerAdvice</a:t>
            </a:r>
            <a:r>
              <a:rPr lang="en-US" altLang="ko-KR" sz="1400">
                <a:latin typeface="+mn-ea"/>
              </a:rPr>
              <a:t> </a:t>
            </a:r>
            <a:endParaRPr lang="ko-KR" altLang="en-US" sz="1400"/>
          </a:p>
        </p:txBody>
      </p:sp>
      <p:sp>
        <p:nvSpPr>
          <p:cNvPr id="145" name="TextBox 144">
            <a:extLst>
              <a:ext uri="{FF2B5EF4-FFF2-40B4-BE49-F238E27FC236}">
                <a16:creationId xmlns:a16="http://schemas.microsoft.com/office/drawing/2014/main" id="{253F35A8-79F3-FB67-5599-7D6E147364E0}"/>
              </a:ext>
            </a:extLst>
          </p:cNvPr>
          <p:cNvSpPr txBox="1"/>
          <p:nvPr/>
        </p:nvSpPr>
        <p:spPr>
          <a:xfrm>
            <a:off x="2757688" y="3119102"/>
            <a:ext cx="846770" cy="313547"/>
          </a:xfrm>
          <a:prstGeom prst="rect">
            <a:avLst/>
          </a:prstGeom>
          <a:noFill/>
        </p:spPr>
        <p:txBody>
          <a:bodyPr wrap="square">
            <a:spAutoFit/>
          </a:bodyPr>
          <a:lstStyle/>
          <a:p>
            <a:pPr algn="ctr">
              <a:lnSpc>
                <a:spcPct val="150000"/>
              </a:lnSpc>
              <a:spcBef>
                <a:spcPts val="400"/>
              </a:spcBef>
            </a:pPr>
            <a:r>
              <a:rPr lang="ko-KR" altLang="en-US" sz="1100">
                <a:effectLst/>
                <a:latin typeface="+mn-ea"/>
              </a:rPr>
              <a:t>객체 생성</a:t>
            </a:r>
            <a:endParaRPr lang="en-US" altLang="ko-KR" sz="1100">
              <a:effectLst/>
            </a:endParaRPr>
          </a:p>
        </p:txBody>
      </p:sp>
      <p:sp>
        <p:nvSpPr>
          <p:cNvPr id="149" name="TextBox 148">
            <a:extLst>
              <a:ext uri="{FF2B5EF4-FFF2-40B4-BE49-F238E27FC236}">
                <a16:creationId xmlns:a16="http://schemas.microsoft.com/office/drawing/2014/main" id="{F7EA894B-7A4B-D9C2-5D0B-8A3E04659BC5}"/>
              </a:ext>
            </a:extLst>
          </p:cNvPr>
          <p:cNvSpPr txBox="1"/>
          <p:nvPr/>
        </p:nvSpPr>
        <p:spPr>
          <a:xfrm>
            <a:off x="5832900" y="5539244"/>
            <a:ext cx="913508" cy="313547"/>
          </a:xfrm>
          <a:prstGeom prst="rect">
            <a:avLst/>
          </a:prstGeom>
          <a:noFill/>
        </p:spPr>
        <p:txBody>
          <a:bodyPr wrap="square">
            <a:spAutoFit/>
          </a:bodyPr>
          <a:lstStyle/>
          <a:p>
            <a:pPr algn="ctr">
              <a:lnSpc>
                <a:spcPct val="150000"/>
              </a:lnSpc>
              <a:spcBef>
                <a:spcPts val="400"/>
              </a:spcBef>
            </a:pPr>
            <a:r>
              <a:rPr lang="en-US" altLang="ko-KR" sz="1100">
                <a:effectLst/>
                <a:latin typeface="+mn-ea"/>
              </a:rPr>
              <a:t>initModel()</a:t>
            </a:r>
            <a:endParaRPr lang="en-US" altLang="ko-KR" sz="1100">
              <a:effectLst/>
            </a:endParaRPr>
          </a:p>
        </p:txBody>
      </p:sp>
    </p:spTree>
    <p:extLst>
      <p:ext uri="{BB962C8B-B14F-4D97-AF65-F5344CB8AC3E}">
        <p14:creationId xmlns:p14="http://schemas.microsoft.com/office/powerpoint/2010/main" val="2859110376"/>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C3E45B7-9FB7-4A0A-A764-156679392F0E}"/>
              </a:ext>
            </a:extLst>
          </p:cNvPr>
          <p:cNvSpPr txBox="1"/>
          <p:nvPr/>
        </p:nvSpPr>
        <p:spPr>
          <a:xfrm>
            <a:off x="1542641" y="1809307"/>
            <a:ext cx="2770310" cy="646331"/>
          </a:xfrm>
          <a:prstGeom prst="rect">
            <a:avLst/>
          </a:prstGeom>
          <a:noFill/>
        </p:spPr>
        <p:txBody>
          <a:bodyPr wrap="none" rtlCol="0">
            <a:spAutoFit/>
          </a:bodyPr>
          <a:lstStyle/>
          <a:p>
            <a:pPr marL="571500" indent="-571500">
              <a:buFont typeface="Wingdings" panose="05000000000000000000" pitchFamily="2" charset="2"/>
              <a:buChar char="ü"/>
            </a:pPr>
            <a:r>
              <a:rPr lang="ko-KR" altLang="en-US" sz="3600">
                <a:solidFill>
                  <a:schemeClr val="accent1">
                    <a:lumMod val="75000"/>
                  </a:schemeClr>
                </a:solidFill>
                <a:latin typeface="나눔바른고딕" panose="020B0603020101020101" pitchFamily="50" charset="-127"/>
                <a:ea typeface="나눔바른고딕" panose="020B0603020101020101" pitchFamily="50" charset="-127"/>
              </a:rPr>
              <a:t>예외 처리</a:t>
            </a:r>
            <a:endParaRPr lang="ko-KR" altLang="en-US" sz="3600" b="1">
              <a:solidFill>
                <a:schemeClr val="accent1">
                  <a:lumMod val="75000"/>
                </a:schemeClr>
              </a:solidFill>
              <a:latin typeface="나눔바른고딕" panose="020B0603020101020101" pitchFamily="50" charset="-127"/>
              <a:ea typeface="나눔바른고딕" panose="020B0603020101020101" pitchFamily="50" charset="-127"/>
            </a:endParaRPr>
          </a:p>
        </p:txBody>
      </p:sp>
      <p:sp>
        <p:nvSpPr>
          <p:cNvPr id="3" name="TextBox 2">
            <a:extLst>
              <a:ext uri="{FF2B5EF4-FFF2-40B4-BE49-F238E27FC236}">
                <a16:creationId xmlns:a16="http://schemas.microsoft.com/office/drawing/2014/main" id="{352722D2-7CFE-4B57-B2B5-9830792007B1}"/>
              </a:ext>
            </a:extLst>
          </p:cNvPr>
          <p:cNvSpPr txBox="1"/>
          <p:nvPr/>
        </p:nvSpPr>
        <p:spPr>
          <a:xfrm>
            <a:off x="1891316" y="2595697"/>
            <a:ext cx="6527941" cy="3792128"/>
          </a:xfrm>
          <a:prstGeom prst="rect">
            <a:avLst/>
          </a:prstGeom>
          <a:noFill/>
        </p:spPr>
        <p:txBody>
          <a:bodyPr wrap="none" rtlCol="0">
            <a:spAutoFit/>
          </a:bodyPr>
          <a:lstStyle/>
          <a:p>
            <a:pPr marL="342900" indent="-342900">
              <a:lnSpc>
                <a:spcPct val="170000"/>
              </a:lnSpc>
              <a:buFont typeface="+mj-lt"/>
              <a:buAutoNum type="arabicPeriod"/>
            </a:pPr>
            <a:r>
              <a:rPr lang="ko-KR" altLang="en-US">
                <a:solidFill>
                  <a:schemeClr val="accent1">
                    <a:lumMod val="75000"/>
                  </a:schemeClr>
                </a:solidFill>
                <a:latin typeface="+mj-lt"/>
              </a:rPr>
              <a:t>서블릿</a:t>
            </a:r>
            <a:r>
              <a:rPr lang="en-US" altLang="ko-KR" sz="1800">
                <a:solidFill>
                  <a:schemeClr val="accent1">
                    <a:lumMod val="75000"/>
                  </a:schemeClr>
                </a:solidFill>
                <a:latin typeface="+mj-lt"/>
              </a:rPr>
              <a:t> </a:t>
            </a:r>
            <a:r>
              <a:rPr lang="ko-KR" altLang="en-US" sz="1800">
                <a:solidFill>
                  <a:schemeClr val="accent1">
                    <a:lumMod val="75000"/>
                  </a:schemeClr>
                </a:solidFill>
                <a:latin typeface="+mj-lt"/>
              </a:rPr>
              <a:t>예외 처리</a:t>
            </a:r>
            <a:endParaRPr lang="en-US" altLang="ko-KR">
              <a:solidFill>
                <a:schemeClr val="accent1">
                  <a:lumMod val="75000"/>
                </a:schemeClr>
              </a:solidFill>
              <a:latin typeface="나눔바른고딕" panose="020B0603020101020101" pitchFamily="50" charset="-127"/>
              <a:ea typeface="나눔바른고딕" panose="020B0603020101020101" pitchFamily="50" charset="-127"/>
            </a:endParaRPr>
          </a:p>
          <a:p>
            <a:pPr marL="342900" indent="-342900">
              <a:lnSpc>
                <a:spcPct val="170000"/>
              </a:lnSpc>
              <a:buFont typeface="+mj-lt"/>
              <a:buAutoNum type="arabicPeriod"/>
            </a:pPr>
            <a:r>
              <a:rPr lang="en-US" altLang="ko-KR" sz="1800">
                <a:solidFill>
                  <a:schemeClr val="accent1">
                    <a:lumMod val="75000"/>
                  </a:schemeClr>
                </a:solidFill>
                <a:latin typeface="+mj-lt"/>
              </a:rPr>
              <a:t>WAS </a:t>
            </a:r>
            <a:r>
              <a:rPr lang="ko-KR" altLang="en-US">
                <a:solidFill>
                  <a:schemeClr val="accent1">
                    <a:lumMod val="75000"/>
                  </a:schemeClr>
                </a:solidFill>
                <a:latin typeface="+mj-lt"/>
              </a:rPr>
              <a:t>표준 오류 정책 </a:t>
            </a:r>
            <a:r>
              <a:rPr lang="en-US" altLang="ko-KR">
                <a:solidFill>
                  <a:schemeClr val="accent1">
                    <a:lumMod val="75000"/>
                  </a:schemeClr>
                </a:solidFill>
                <a:latin typeface="+mj-lt"/>
              </a:rPr>
              <a:t>- ErrorPage</a:t>
            </a:r>
            <a:endParaRPr lang="en-US" altLang="ko-KR" sz="1800">
              <a:solidFill>
                <a:schemeClr val="accent1">
                  <a:lumMod val="75000"/>
                </a:schemeClr>
              </a:solidFill>
              <a:latin typeface="+mj-lt"/>
            </a:endParaRPr>
          </a:p>
          <a:p>
            <a:pPr marL="342900" indent="-342900">
              <a:lnSpc>
                <a:spcPct val="170000"/>
              </a:lnSpc>
              <a:buFont typeface="+mj-lt"/>
              <a:buAutoNum type="arabicPeriod"/>
            </a:pPr>
            <a:r>
              <a:rPr lang="ko-KR" altLang="en-US">
                <a:solidFill>
                  <a:schemeClr val="accent1">
                    <a:lumMod val="75000"/>
                  </a:schemeClr>
                </a:solidFill>
                <a:latin typeface="+mj-lt"/>
                <a:ea typeface="나눔바른고딕" panose="020B0603020101020101" pitchFamily="50" charset="-127"/>
              </a:rPr>
              <a:t>스프링의 기본 오류 처리 </a:t>
            </a:r>
            <a:r>
              <a:rPr lang="en-US" altLang="ko-KR">
                <a:solidFill>
                  <a:schemeClr val="accent1">
                    <a:lumMod val="75000"/>
                  </a:schemeClr>
                </a:solidFill>
                <a:latin typeface="+mj-lt"/>
                <a:ea typeface="나눔바른고딕" panose="020B0603020101020101" pitchFamily="50" charset="-127"/>
              </a:rPr>
              <a:t>- BasicErrorController</a:t>
            </a:r>
          </a:p>
          <a:p>
            <a:pPr marL="342900" indent="-342900">
              <a:lnSpc>
                <a:spcPct val="170000"/>
              </a:lnSpc>
              <a:buFont typeface="+mj-lt"/>
              <a:buAutoNum type="arabicPeriod"/>
            </a:pPr>
            <a:r>
              <a:rPr lang="ko-KR" altLang="en-US">
                <a:solidFill>
                  <a:schemeClr val="accent1">
                    <a:lumMod val="75000"/>
                  </a:schemeClr>
                </a:solidFill>
                <a:latin typeface="+mj-lt"/>
                <a:ea typeface="나눔바른고딕" panose="020B0603020101020101" pitchFamily="50" charset="-127"/>
              </a:rPr>
              <a:t>스프링의 통합 예외 전략</a:t>
            </a:r>
            <a:endParaRPr lang="en-US" altLang="ko-KR">
              <a:solidFill>
                <a:schemeClr val="accent1">
                  <a:lumMod val="75000"/>
                </a:schemeClr>
              </a:solidFill>
              <a:latin typeface="+mj-lt"/>
              <a:ea typeface="나눔바른고딕" panose="020B0603020101020101" pitchFamily="50" charset="-127"/>
            </a:endParaRPr>
          </a:p>
          <a:p>
            <a:pPr marL="342900" indent="-342900">
              <a:lnSpc>
                <a:spcPct val="170000"/>
              </a:lnSpc>
              <a:buFont typeface="+mj-lt"/>
              <a:buAutoNum type="arabicPeriod"/>
            </a:pPr>
            <a:r>
              <a:rPr lang="en-US" altLang="ko-KR">
                <a:solidFill>
                  <a:schemeClr val="accent1">
                    <a:lumMod val="75000"/>
                  </a:schemeClr>
                </a:solidFill>
                <a:latin typeface="+mj-lt"/>
                <a:ea typeface="나눔바른고딕" panose="020B0603020101020101" pitchFamily="50" charset="-127"/>
              </a:rPr>
              <a:t>HandlerExceptionResolver </a:t>
            </a:r>
            <a:r>
              <a:rPr lang="ko-KR" altLang="en-US">
                <a:solidFill>
                  <a:schemeClr val="accent1">
                    <a:lumMod val="75000"/>
                  </a:schemeClr>
                </a:solidFill>
                <a:latin typeface="+mj-lt"/>
                <a:ea typeface="나눔바른고딕" panose="020B0603020101020101" pitchFamily="50" charset="-127"/>
              </a:rPr>
              <a:t>개요</a:t>
            </a:r>
            <a:endParaRPr lang="en-US" altLang="ko-KR">
              <a:solidFill>
                <a:schemeClr val="accent1">
                  <a:lumMod val="75000"/>
                </a:schemeClr>
              </a:solidFill>
              <a:latin typeface="+mj-lt"/>
              <a:ea typeface="나눔바른고딕" panose="020B0603020101020101" pitchFamily="50" charset="-127"/>
            </a:endParaRPr>
          </a:p>
          <a:p>
            <a:pPr marL="342900" indent="-342900">
              <a:lnSpc>
                <a:spcPct val="170000"/>
              </a:lnSpc>
              <a:buFont typeface="+mj-lt"/>
              <a:buAutoNum type="arabicPeriod"/>
            </a:pPr>
            <a:r>
              <a:rPr lang="en-US" altLang="ko-KR">
                <a:solidFill>
                  <a:schemeClr val="accent1">
                    <a:lumMod val="75000"/>
                  </a:schemeClr>
                </a:solidFill>
                <a:latin typeface="+mj-lt"/>
                <a:ea typeface="나눔바른고딕" panose="020B0603020101020101" pitchFamily="50" charset="-127"/>
              </a:rPr>
              <a:t>HandlerExceptionResolver </a:t>
            </a:r>
            <a:r>
              <a:rPr lang="ko-KR" altLang="en-US">
                <a:solidFill>
                  <a:schemeClr val="accent1">
                    <a:lumMod val="75000"/>
                  </a:schemeClr>
                </a:solidFill>
                <a:latin typeface="+mj-lt"/>
                <a:ea typeface="나눔바른고딕" panose="020B0603020101020101" pitchFamily="50" charset="-127"/>
              </a:rPr>
              <a:t>기본 구현체들</a:t>
            </a:r>
          </a:p>
          <a:p>
            <a:pPr marL="342900" indent="-342900">
              <a:lnSpc>
                <a:spcPct val="170000"/>
              </a:lnSpc>
              <a:buFont typeface="+mj-lt"/>
              <a:buAutoNum type="arabicPeriod"/>
            </a:pPr>
            <a:r>
              <a:rPr lang="en-US" altLang="ko-KR">
                <a:solidFill>
                  <a:schemeClr val="accent1">
                    <a:lumMod val="75000"/>
                  </a:schemeClr>
                </a:solidFill>
                <a:latin typeface="+mj-lt"/>
                <a:ea typeface="나눔바른고딕" panose="020B0603020101020101" pitchFamily="50" charset="-127"/>
              </a:rPr>
              <a:t>ExceptionHandlerExceptionResolver - @ExceptionHandler</a:t>
            </a:r>
          </a:p>
          <a:p>
            <a:pPr marL="342900" indent="-342900">
              <a:lnSpc>
                <a:spcPct val="170000"/>
              </a:lnSpc>
              <a:buFont typeface="+mj-lt"/>
              <a:buAutoNum type="arabicPeriod"/>
            </a:pPr>
            <a:r>
              <a:rPr lang="en-US" altLang="ko-KR">
                <a:solidFill>
                  <a:schemeClr val="accent1">
                    <a:lumMod val="75000"/>
                  </a:schemeClr>
                </a:solidFill>
                <a:latin typeface="+mj-lt"/>
                <a:ea typeface="나눔바른고딕" panose="020B0603020101020101" pitchFamily="50" charset="-127"/>
              </a:rPr>
              <a:t>ExceptionHandlerExceptionResolver - @ControllerAdvice</a:t>
            </a:r>
          </a:p>
        </p:txBody>
      </p:sp>
    </p:spTree>
    <p:extLst>
      <p:ext uri="{BB962C8B-B14F-4D97-AF65-F5344CB8AC3E}">
        <p14:creationId xmlns:p14="http://schemas.microsoft.com/office/powerpoint/2010/main" val="1839418557"/>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E649F3-23EB-0B3D-151B-908EB7AE144F}"/>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32200760-DEA7-55C5-5D00-F2410A20A522}"/>
              </a:ext>
            </a:extLst>
          </p:cNvPr>
          <p:cNvSpPr txBox="1"/>
          <p:nvPr/>
        </p:nvSpPr>
        <p:spPr>
          <a:xfrm>
            <a:off x="3039725" y="2921169"/>
            <a:ext cx="6112571" cy="1015663"/>
          </a:xfrm>
          <a:prstGeom prst="rect">
            <a:avLst/>
          </a:prstGeom>
          <a:noFill/>
        </p:spPr>
        <p:txBody>
          <a:bodyPr wrap="none" rtlCol="0">
            <a:spAutoFit/>
          </a:bodyPr>
          <a:lstStyle/>
          <a:p>
            <a:pPr algn="ctr"/>
            <a:r>
              <a:rPr lang="ko-KR" altLang="en-US" sz="6000">
                <a:solidFill>
                  <a:schemeClr val="accent1">
                    <a:lumMod val="75000"/>
                  </a:schemeClr>
                </a:solidFill>
                <a:latin typeface="+mj-lt"/>
              </a:rPr>
              <a:t>서블릿</a:t>
            </a:r>
            <a:r>
              <a:rPr lang="en-US" altLang="ko-KR" sz="6000">
                <a:solidFill>
                  <a:schemeClr val="accent1">
                    <a:lumMod val="75000"/>
                  </a:schemeClr>
                </a:solidFill>
                <a:latin typeface="+mj-lt"/>
              </a:rPr>
              <a:t> </a:t>
            </a:r>
            <a:r>
              <a:rPr lang="ko-KR" altLang="en-US" sz="6000">
                <a:solidFill>
                  <a:schemeClr val="accent1">
                    <a:lumMod val="75000"/>
                  </a:schemeClr>
                </a:solidFill>
                <a:latin typeface="+mj-lt"/>
              </a:rPr>
              <a:t>예외 처리</a:t>
            </a:r>
          </a:p>
        </p:txBody>
      </p:sp>
      <p:sp>
        <p:nvSpPr>
          <p:cNvPr id="3" name="TextBox 2">
            <a:extLst>
              <a:ext uri="{FF2B5EF4-FFF2-40B4-BE49-F238E27FC236}">
                <a16:creationId xmlns:a16="http://schemas.microsoft.com/office/drawing/2014/main" id="{E8F2F346-B1A1-0992-67C8-40E3305EB99A}"/>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1369602729"/>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294450-A76F-53E2-43CB-EE01938B9D85}"/>
            </a:ext>
          </a:extLst>
        </p:cNvPr>
        <p:cNvGrpSpPr/>
        <p:nvPr/>
      </p:nvGrpSpPr>
      <p:grpSpPr>
        <a:xfrm>
          <a:off x="0" y="0"/>
          <a:ext cx="0" cy="0"/>
          <a:chOff x="0" y="0"/>
          <a:chExt cx="0" cy="0"/>
        </a:xfrm>
      </p:grpSpPr>
      <p:sp>
        <p:nvSpPr>
          <p:cNvPr id="10" name="직사각형 9">
            <a:extLst>
              <a:ext uri="{FF2B5EF4-FFF2-40B4-BE49-F238E27FC236}">
                <a16:creationId xmlns:a16="http://schemas.microsoft.com/office/drawing/2014/main" id="{65D479C8-6958-04E6-93CD-7689A3E1721A}"/>
              </a:ext>
            </a:extLst>
          </p:cNvPr>
          <p:cNvSpPr/>
          <p:nvPr/>
        </p:nvSpPr>
        <p:spPr>
          <a:xfrm>
            <a:off x="549443" y="3724607"/>
            <a:ext cx="10859662" cy="1509130"/>
          </a:xfrm>
          <a:prstGeom prst="rect">
            <a:avLst/>
          </a:prstGeom>
          <a:solidFill>
            <a:schemeClr val="accent5">
              <a:lumMod val="20000"/>
              <a:lumOff val="80000"/>
            </a:schemeClr>
          </a:solidFill>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ko-KR" altLang="en-US" sz="1100"/>
          </a:p>
        </p:txBody>
      </p:sp>
      <p:sp>
        <p:nvSpPr>
          <p:cNvPr id="73" name="직사각형 72">
            <a:extLst>
              <a:ext uri="{FF2B5EF4-FFF2-40B4-BE49-F238E27FC236}">
                <a16:creationId xmlns:a16="http://schemas.microsoft.com/office/drawing/2014/main" id="{4D9CEFBB-9752-F864-ADA7-B6472555A7FE}"/>
              </a:ext>
            </a:extLst>
          </p:cNvPr>
          <p:cNvSpPr/>
          <p:nvPr/>
        </p:nvSpPr>
        <p:spPr>
          <a:xfrm>
            <a:off x="370206" y="520524"/>
            <a:ext cx="11727547"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t>클라이언트 요청 처리 중 발생한 예외는</a:t>
            </a:r>
            <a:r>
              <a:rPr lang="ko-KR" altLang="en-US" sz="1200">
                <a:latin typeface="+mn-ea"/>
              </a:rPr>
              <a:t> 컨트롤러</a:t>
            </a:r>
            <a:r>
              <a:rPr lang="en-US" altLang="ko-KR" sz="1200">
                <a:latin typeface="+mn-ea"/>
              </a:rPr>
              <a:t>, </a:t>
            </a:r>
            <a:r>
              <a:rPr lang="ko-KR" altLang="en-US" sz="1200">
                <a:latin typeface="+mn-ea"/>
              </a:rPr>
              <a:t>필터</a:t>
            </a:r>
            <a:r>
              <a:rPr lang="en-US" altLang="ko-KR" sz="1200">
                <a:latin typeface="+mn-ea"/>
              </a:rPr>
              <a:t>, </a:t>
            </a:r>
            <a:r>
              <a:rPr lang="ko-KR" altLang="en-US" sz="1200">
                <a:latin typeface="+mn-ea"/>
              </a:rPr>
              <a:t>서블릿</a:t>
            </a:r>
            <a:r>
              <a:rPr lang="en-US" altLang="ko-KR" sz="1200">
                <a:latin typeface="+mn-ea"/>
              </a:rPr>
              <a:t>, DispatcherServlet </a:t>
            </a:r>
            <a:r>
              <a:rPr lang="ko-KR" altLang="en-US" sz="1200">
                <a:latin typeface="+mn-ea"/>
              </a:rPr>
              <a:t>등에서 처리되지 않을 경우 상위 계층으로 전파되어 최종 </a:t>
            </a:r>
            <a:r>
              <a:rPr lang="en-US" altLang="ko-KR" sz="1200">
                <a:latin typeface="+mn-ea"/>
              </a:rPr>
              <a:t>WAS </a:t>
            </a:r>
            <a:r>
              <a:rPr lang="ko-KR" altLang="en-US" sz="1200">
                <a:latin typeface="+mn-ea"/>
              </a:rPr>
              <a:t>까지 전달 된다</a:t>
            </a:r>
            <a:endParaRPr lang="en-US" altLang="ko-KR" sz="1200">
              <a:latin typeface="+mn-ea"/>
            </a:endParaRPr>
          </a:p>
          <a:p>
            <a:pPr marL="171450" indent="-171450">
              <a:lnSpc>
                <a:spcPct val="150000"/>
              </a:lnSpc>
              <a:buFont typeface="Arial" panose="020B0604020202020204" pitchFamily="34" charset="0"/>
              <a:buChar char="•"/>
            </a:pPr>
            <a:r>
              <a:rPr lang="ko-KR" altLang="en-US" sz="1200">
                <a:latin typeface="+mn-ea"/>
              </a:rPr>
              <a:t>서블릿은 크게 두 가지 유형으로 오류처리를 지원하는데 하나는 실제 예외가 발생하는 경우</a:t>
            </a:r>
            <a:r>
              <a:rPr lang="en-US" altLang="ko-KR" sz="1200">
                <a:latin typeface="+mn-ea"/>
              </a:rPr>
              <a:t>,</a:t>
            </a:r>
            <a:r>
              <a:rPr lang="ko-KR" altLang="en-US" sz="1200">
                <a:latin typeface="+mn-ea"/>
              </a:rPr>
              <a:t> 또 하나는 </a:t>
            </a:r>
            <a:r>
              <a:rPr lang="en-US" altLang="ko-KR" sz="1200">
                <a:latin typeface="+mn-ea"/>
              </a:rPr>
              <a:t>Response.sendError() </a:t>
            </a:r>
            <a:r>
              <a:rPr lang="ko-KR" altLang="en-US" sz="1200">
                <a:latin typeface="+mn-ea"/>
              </a:rPr>
              <a:t>를 통해 오류 상태를 기록하는 경우이다   </a:t>
            </a:r>
            <a:endParaRPr lang="en-US" altLang="ko-KR" sz="1200">
              <a:latin typeface="+mn-ea"/>
            </a:endParaRPr>
          </a:p>
        </p:txBody>
      </p:sp>
      <p:sp>
        <p:nvSpPr>
          <p:cNvPr id="74" name="직사각형 73">
            <a:extLst>
              <a:ext uri="{FF2B5EF4-FFF2-40B4-BE49-F238E27FC236}">
                <a16:creationId xmlns:a16="http://schemas.microsoft.com/office/drawing/2014/main" id="{F1D22D47-9359-68DA-7685-FFB5AE4515DE}"/>
              </a:ext>
            </a:extLst>
          </p:cNvPr>
          <p:cNvSpPr/>
          <p:nvPr/>
        </p:nvSpPr>
        <p:spPr>
          <a:xfrm>
            <a:off x="198756" y="156244"/>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sp>
        <p:nvSpPr>
          <p:cNvPr id="3" name="직사각형 2">
            <a:extLst>
              <a:ext uri="{FF2B5EF4-FFF2-40B4-BE49-F238E27FC236}">
                <a16:creationId xmlns:a16="http://schemas.microsoft.com/office/drawing/2014/main" id="{557DB603-B83D-AD67-6D75-9B655A3A679F}"/>
              </a:ext>
            </a:extLst>
          </p:cNvPr>
          <p:cNvSpPr/>
          <p:nvPr/>
        </p:nvSpPr>
        <p:spPr>
          <a:xfrm>
            <a:off x="198756" y="1457094"/>
            <a:ext cx="3565015"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예외 발생 </a:t>
            </a:r>
            <a:r>
              <a:rPr lang="en-US" altLang="ko-KR" b="1">
                <a:solidFill>
                  <a:schemeClr val="accent1">
                    <a:lumMod val="75000"/>
                  </a:schemeClr>
                </a:solidFill>
                <a:latin typeface="+mn-ea"/>
              </a:rPr>
              <a:t>(Throw Exception)</a:t>
            </a:r>
            <a:endParaRPr lang="ko-KR" altLang="en-US" b="1">
              <a:solidFill>
                <a:schemeClr val="accent1">
                  <a:lumMod val="75000"/>
                </a:schemeClr>
              </a:solidFill>
              <a:latin typeface="+mn-ea"/>
            </a:endParaRPr>
          </a:p>
        </p:txBody>
      </p:sp>
      <p:sp>
        <p:nvSpPr>
          <p:cNvPr id="6" name="Rectangle 3">
            <a:extLst>
              <a:ext uri="{FF2B5EF4-FFF2-40B4-BE49-F238E27FC236}">
                <a16:creationId xmlns:a16="http://schemas.microsoft.com/office/drawing/2014/main" id="{CA93D758-5112-4532-81D3-5871E23F8177}"/>
              </a:ext>
            </a:extLst>
          </p:cNvPr>
          <p:cNvSpPr>
            <a:spLocks noChangeArrowheads="1"/>
          </p:cNvSpPr>
          <p:nvPr/>
        </p:nvSpPr>
        <p:spPr bwMode="auto">
          <a:xfrm>
            <a:off x="549442" y="2331857"/>
            <a:ext cx="4088732" cy="107529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@GetMapping</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"/exception"</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56A8F5"/>
                </a:solidFill>
                <a:effectLst/>
                <a:ea typeface="JetBrains Mono"/>
              </a:rPr>
              <a:t>exception</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throws </a:t>
            </a:r>
            <a:r>
              <a:rPr kumimoji="0" lang="ko-KR" altLang="ko-KR" sz="1100" b="0" i="0" u="none" strike="noStrike" cap="none" normalizeH="0" baseline="0">
                <a:ln>
                  <a:noFill/>
                </a:ln>
                <a:solidFill>
                  <a:srgbClr val="BCBEC4"/>
                </a:solidFill>
                <a:effectLst/>
                <a:ea typeface="JetBrains Mono"/>
              </a:rPr>
              <a:t>IOException {</a:t>
            </a:r>
            <a:br>
              <a:rPr kumimoji="0" lang="ko-KR" altLang="ko-KR" sz="1100" b="0" i="0" u="none" strike="noStrike" cap="none" normalizeH="0" baseline="0">
                <a:ln>
                  <a:noFill/>
                </a:ln>
                <a:solidFill>
                  <a:srgbClr val="BCBEC4"/>
                </a:solidFill>
                <a:effectLst/>
                <a:ea typeface="JetBrains Mono"/>
              </a:rPr>
            </a:br>
            <a:r>
              <a:rPr lang="en-US" altLang="ko-KR" sz="1100">
                <a:solidFill>
                  <a:srgbClr val="BCBEC4"/>
                </a:solidFill>
                <a:ea typeface="JetBrains Mono"/>
              </a:rPr>
              <a:t>        </a:t>
            </a:r>
            <a:r>
              <a:rPr kumimoji="0" lang="ko-KR" altLang="ko-KR" sz="1100" b="0" i="0" u="none" strike="noStrike" cap="none" normalizeH="0" baseline="0">
                <a:ln>
                  <a:noFill/>
                </a:ln>
                <a:solidFill>
                  <a:srgbClr val="CF8E6D"/>
                </a:solidFill>
                <a:effectLst/>
                <a:ea typeface="JetBrains Mono"/>
              </a:rPr>
              <a:t>throw new </a:t>
            </a:r>
            <a:r>
              <a:rPr kumimoji="0" lang="ko-KR" altLang="ko-KR" sz="1100" b="0" i="0" u="none" strike="noStrike" cap="none" normalizeH="0" baseline="0">
                <a:ln>
                  <a:noFill/>
                </a:ln>
                <a:solidFill>
                  <a:srgbClr val="BCBEC4"/>
                </a:solidFill>
                <a:effectLst/>
                <a:ea typeface="JetBrains Mono"/>
              </a:rPr>
              <a:t>IllegalStateException(</a:t>
            </a:r>
            <a:r>
              <a:rPr kumimoji="0" lang="ko-KR" altLang="ko-KR" sz="1100" b="0" i="0" u="none" strike="noStrike" cap="none" normalizeH="0" baseline="0">
                <a:ln>
                  <a:noFill/>
                </a:ln>
                <a:solidFill>
                  <a:srgbClr val="6AAB73"/>
                </a:solidFill>
                <a:effectLst/>
                <a:ea typeface="JetBrains Mono"/>
              </a:rPr>
              <a:t>"error occurred"</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8" name="Rectangle 4">
            <a:extLst>
              <a:ext uri="{FF2B5EF4-FFF2-40B4-BE49-F238E27FC236}">
                <a16:creationId xmlns:a16="http://schemas.microsoft.com/office/drawing/2014/main" id="{D90772AE-4592-A961-47F7-9AFB1EFEFD14}"/>
              </a:ext>
            </a:extLst>
          </p:cNvPr>
          <p:cNvSpPr>
            <a:spLocks noChangeArrowheads="1"/>
          </p:cNvSpPr>
          <p:nvPr/>
        </p:nvSpPr>
        <p:spPr bwMode="auto">
          <a:xfrm>
            <a:off x="1748587" y="3870906"/>
            <a:ext cx="9518985" cy="56881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response.</a:t>
            </a:r>
            <a:r>
              <a:rPr kumimoji="0" lang="ko-KR" altLang="ko-KR" sz="1100" b="0" i="0" u="none" strike="noStrike" cap="none" normalizeH="0" baseline="0">
                <a:ln>
                  <a:noFill/>
                </a:ln>
                <a:solidFill>
                  <a:srgbClr val="56A8F5"/>
                </a:solidFill>
                <a:effectLst/>
                <a:latin typeface="Arial Unicode MS"/>
                <a:ea typeface="JetBrains Mono"/>
              </a:rPr>
              <a:t>setStatus</a:t>
            </a:r>
            <a:r>
              <a:rPr kumimoji="0" lang="ko-KR" altLang="ko-KR" sz="1100" b="0" i="0" u="none" strike="noStrike" cap="none" normalizeH="0" baseline="0">
                <a:ln>
                  <a:noFill/>
                </a:ln>
                <a:solidFill>
                  <a:srgbClr val="BCBEC4"/>
                </a:solidFill>
                <a:effectLst/>
                <a:latin typeface="Arial Unicode MS"/>
                <a:ea typeface="JetBrains Mono"/>
              </a:rPr>
              <a:t>(</a:t>
            </a:r>
            <a:r>
              <a:rPr lang="en-US" altLang="ko-KR" sz="1100">
                <a:solidFill>
                  <a:srgbClr val="BCBEC4"/>
                </a:solidFill>
                <a:latin typeface="Arial Unicode MS"/>
                <a:ea typeface="JetBrains Mono"/>
              </a:rPr>
              <a:t>errorCode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response.</a:t>
            </a:r>
            <a:r>
              <a:rPr kumimoji="0" lang="ko-KR" altLang="ko-KR" sz="1100" b="0" i="0" u="none" strike="noStrike" cap="none" normalizeH="0" baseline="0">
                <a:ln>
                  <a:noFill/>
                </a:ln>
                <a:solidFill>
                  <a:srgbClr val="56A8F5"/>
                </a:solidFill>
                <a:effectLst/>
                <a:latin typeface="Arial Unicode MS"/>
                <a:ea typeface="JetBrains Mono"/>
              </a:rPr>
              <a:t>setError</a:t>
            </a: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1" name="직사각형 10">
            <a:extLst>
              <a:ext uri="{FF2B5EF4-FFF2-40B4-BE49-F238E27FC236}">
                <a16:creationId xmlns:a16="http://schemas.microsoft.com/office/drawing/2014/main" id="{0A67DE91-1E9C-D846-4801-34DE08BBCCEB}"/>
              </a:ext>
            </a:extLst>
          </p:cNvPr>
          <p:cNvSpPr/>
          <p:nvPr/>
        </p:nvSpPr>
        <p:spPr>
          <a:xfrm>
            <a:off x="704691" y="4239661"/>
            <a:ext cx="761619" cy="400110"/>
          </a:xfrm>
          <a:prstGeom prst="rect">
            <a:avLst/>
          </a:prstGeom>
        </p:spPr>
        <p:txBody>
          <a:bodyPr wrap="none">
            <a:spAutoFit/>
          </a:bodyPr>
          <a:lstStyle/>
          <a:p>
            <a:r>
              <a:rPr lang="en-US" altLang="ko-KR" sz="2000" b="1">
                <a:solidFill>
                  <a:schemeClr val="accent1">
                    <a:lumMod val="75000"/>
                  </a:schemeClr>
                </a:solidFill>
                <a:latin typeface="+mn-ea"/>
              </a:rPr>
              <a:t>WAS</a:t>
            </a:r>
            <a:endParaRPr lang="ko-KR" altLang="en-US" sz="2000" b="1">
              <a:solidFill>
                <a:schemeClr val="accent1">
                  <a:lumMod val="75000"/>
                </a:schemeClr>
              </a:solidFill>
              <a:latin typeface="+mn-ea"/>
            </a:endParaRPr>
          </a:p>
        </p:txBody>
      </p:sp>
      <p:sp>
        <p:nvSpPr>
          <p:cNvPr id="12" name="직사각형 11">
            <a:extLst>
              <a:ext uri="{FF2B5EF4-FFF2-40B4-BE49-F238E27FC236}">
                <a16:creationId xmlns:a16="http://schemas.microsoft.com/office/drawing/2014/main" id="{D36054A3-0DF0-6018-824E-AC2F50FBF541}"/>
              </a:ext>
            </a:extLst>
          </p:cNvPr>
          <p:cNvSpPr/>
          <p:nvPr/>
        </p:nvSpPr>
        <p:spPr>
          <a:xfrm>
            <a:off x="3820025" y="3888899"/>
            <a:ext cx="2880917" cy="524246"/>
          </a:xfrm>
          <a:prstGeom prst="rect">
            <a:avLst/>
          </a:prstGeom>
        </p:spPr>
        <p:txBody>
          <a:bodyPr wrap="none">
            <a:spAutoFit/>
          </a:bodyPr>
          <a:lstStyle/>
          <a:p>
            <a:pPr marL="171450" indent="-171450">
              <a:lnSpc>
                <a:spcPct val="150000"/>
              </a:lnSpc>
              <a:buFont typeface="Arial" panose="020B0604020202020204" pitchFamily="34" charset="0"/>
              <a:buChar char="•"/>
            </a:pPr>
            <a:r>
              <a:rPr lang="ko-KR" altLang="en-US" sz="1000">
                <a:solidFill>
                  <a:srgbClr val="FFC000"/>
                </a:solidFill>
                <a:latin typeface="+mn-ea"/>
              </a:rPr>
              <a:t>응답 상태 코드</a:t>
            </a:r>
            <a:r>
              <a:rPr lang="en-US" altLang="ko-KR" sz="1000">
                <a:solidFill>
                  <a:srgbClr val="FFC000"/>
                </a:solidFill>
                <a:latin typeface="+mn-ea"/>
              </a:rPr>
              <a:t>(5xx, 4xx ..) </a:t>
            </a:r>
            <a:r>
              <a:rPr lang="ko-KR" altLang="en-US" sz="1000">
                <a:solidFill>
                  <a:srgbClr val="FFC000"/>
                </a:solidFill>
                <a:latin typeface="+mn-ea"/>
              </a:rPr>
              <a:t>를</a:t>
            </a:r>
            <a:r>
              <a:rPr lang="en-US" altLang="ko-KR" sz="1000">
                <a:solidFill>
                  <a:srgbClr val="FFC000"/>
                </a:solidFill>
                <a:latin typeface="+mn-ea"/>
              </a:rPr>
              <a:t> </a:t>
            </a:r>
            <a:r>
              <a:rPr lang="ko-KR" altLang="en-US" sz="1000">
                <a:solidFill>
                  <a:srgbClr val="FFC000"/>
                </a:solidFill>
                <a:latin typeface="+mn-ea"/>
              </a:rPr>
              <a:t>업데이트 한다</a:t>
            </a:r>
            <a:endParaRPr lang="en-US" altLang="ko-KR" sz="1000">
              <a:solidFill>
                <a:srgbClr val="FFC000"/>
              </a:solidFill>
              <a:latin typeface="+mn-ea"/>
            </a:endParaRPr>
          </a:p>
          <a:p>
            <a:pPr marL="171450" indent="-171450">
              <a:lnSpc>
                <a:spcPct val="150000"/>
              </a:lnSpc>
              <a:buFont typeface="Arial" panose="020B0604020202020204" pitchFamily="34" charset="0"/>
              <a:buChar char="•"/>
            </a:pPr>
            <a:r>
              <a:rPr lang="ko-KR" altLang="en-US" sz="1000">
                <a:solidFill>
                  <a:srgbClr val="FFC000"/>
                </a:solidFill>
                <a:latin typeface="+mn-ea"/>
              </a:rPr>
              <a:t>오류가 발생했음을 기록한다</a:t>
            </a:r>
          </a:p>
        </p:txBody>
      </p:sp>
      <p:sp>
        <p:nvSpPr>
          <p:cNvPr id="28" name="모서리가 둥근 직사각형 38">
            <a:extLst>
              <a:ext uri="{FF2B5EF4-FFF2-40B4-BE49-F238E27FC236}">
                <a16:creationId xmlns:a16="http://schemas.microsoft.com/office/drawing/2014/main" id="{4C3F72FD-FCF8-2034-962C-5A5BCFF438F1}"/>
              </a:ext>
            </a:extLst>
          </p:cNvPr>
          <p:cNvSpPr/>
          <p:nvPr/>
        </p:nvSpPr>
        <p:spPr>
          <a:xfrm>
            <a:off x="5116428" y="2691335"/>
            <a:ext cx="1624263" cy="356338"/>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Interceptor</a:t>
            </a:r>
            <a:endParaRPr lang="ko-KR" altLang="en-US" sz="1400">
              <a:solidFill>
                <a:schemeClr val="tx1"/>
              </a:solidFill>
              <a:latin typeface="+mj-lt"/>
              <a:ea typeface="나눔바른고딕" panose="020B0603020101020101"/>
            </a:endParaRPr>
          </a:p>
        </p:txBody>
      </p:sp>
      <p:sp>
        <p:nvSpPr>
          <p:cNvPr id="29" name="모서리가 둥근 직사각형 38">
            <a:extLst>
              <a:ext uri="{FF2B5EF4-FFF2-40B4-BE49-F238E27FC236}">
                <a16:creationId xmlns:a16="http://schemas.microsoft.com/office/drawing/2014/main" id="{13852EDB-3A8F-BB5A-2128-E024C737AFBF}"/>
              </a:ext>
            </a:extLst>
          </p:cNvPr>
          <p:cNvSpPr/>
          <p:nvPr/>
        </p:nvSpPr>
        <p:spPr>
          <a:xfrm>
            <a:off x="7089607" y="2691335"/>
            <a:ext cx="1753602" cy="356338"/>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DispatcherServlet</a:t>
            </a:r>
            <a:endParaRPr lang="ko-KR" altLang="en-US" sz="1400">
              <a:solidFill>
                <a:schemeClr val="tx1"/>
              </a:solidFill>
              <a:latin typeface="+mj-lt"/>
              <a:ea typeface="나눔바른고딕" panose="020B0603020101020101"/>
            </a:endParaRPr>
          </a:p>
        </p:txBody>
      </p:sp>
      <p:sp>
        <p:nvSpPr>
          <p:cNvPr id="30" name="모서리가 둥근 직사각형 38">
            <a:extLst>
              <a:ext uri="{FF2B5EF4-FFF2-40B4-BE49-F238E27FC236}">
                <a16:creationId xmlns:a16="http://schemas.microsoft.com/office/drawing/2014/main" id="{BF88209B-5400-349F-E20E-F245ECE48062}"/>
              </a:ext>
            </a:extLst>
          </p:cNvPr>
          <p:cNvSpPr/>
          <p:nvPr/>
        </p:nvSpPr>
        <p:spPr>
          <a:xfrm>
            <a:off x="9192123" y="2691335"/>
            <a:ext cx="1624263" cy="356338"/>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Filter</a:t>
            </a:r>
            <a:endParaRPr lang="ko-KR" altLang="en-US" sz="1400">
              <a:solidFill>
                <a:schemeClr val="tx1"/>
              </a:solidFill>
              <a:latin typeface="+mj-lt"/>
              <a:ea typeface="나눔바른고딕" panose="020B0603020101020101"/>
            </a:endParaRPr>
          </a:p>
        </p:txBody>
      </p:sp>
      <p:sp>
        <p:nvSpPr>
          <p:cNvPr id="36" name="TextBox 35">
            <a:extLst>
              <a:ext uri="{FF2B5EF4-FFF2-40B4-BE49-F238E27FC236}">
                <a16:creationId xmlns:a16="http://schemas.microsoft.com/office/drawing/2014/main" id="{C29577F4-8FA8-6166-0851-E4C47F4F0594}"/>
              </a:ext>
            </a:extLst>
          </p:cNvPr>
          <p:cNvSpPr txBox="1"/>
          <p:nvPr/>
        </p:nvSpPr>
        <p:spPr>
          <a:xfrm>
            <a:off x="6484269" y="2392538"/>
            <a:ext cx="861760" cy="276999"/>
          </a:xfrm>
          <a:prstGeom prst="rect">
            <a:avLst/>
          </a:prstGeom>
          <a:noFill/>
        </p:spPr>
        <p:txBody>
          <a:bodyPr wrap="square">
            <a:spAutoFit/>
          </a:bodyPr>
          <a:lstStyle/>
          <a:p>
            <a:r>
              <a:rPr lang="en-US" altLang="ko-KR" sz="1200">
                <a:solidFill>
                  <a:srgbClr val="FF0000"/>
                </a:solidFill>
                <a:ea typeface="JetBrains Mono"/>
              </a:rPr>
              <a:t>t</a:t>
            </a:r>
            <a:r>
              <a:rPr kumimoji="0" lang="en-US" altLang="ko-KR" sz="1200" b="0" i="0" u="none" strike="noStrike" cap="none" normalizeH="0" baseline="0">
                <a:ln>
                  <a:noFill/>
                </a:ln>
                <a:solidFill>
                  <a:srgbClr val="FF0000"/>
                </a:solidFill>
                <a:effectLst/>
                <a:ea typeface="JetBrains Mono"/>
              </a:rPr>
              <a:t>hrow ex</a:t>
            </a:r>
            <a:endParaRPr lang="ko-KR" altLang="en-US" sz="1200">
              <a:solidFill>
                <a:srgbClr val="FF0000"/>
              </a:solidFill>
            </a:endParaRPr>
          </a:p>
        </p:txBody>
      </p:sp>
      <p:cxnSp>
        <p:nvCxnSpPr>
          <p:cNvPr id="5" name="직선 화살표 연결선 4">
            <a:extLst>
              <a:ext uri="{FF2B5EF4-FFF2-40B4-BE49-F238E27FC236}">
                <a16:creationId xmlns:a16="http://schemas.microsoft.com/office/drawing/2014/main" id="{0C34BBC6-692D-9B32-F303-EEBB897D24A1}"/>
              </a:ext>
            </a:extLst>
          </p:cNvPr>
          <p:cNvCxnSpPr>
            <a:stCxn id="6" idx="3"/>
            <a:endCxn id="28" idx="1"/>
          </p:cNvCxnSpPr>
          <p:nvPr/>
        </p:nvCxnSpPr>
        <p:spPr>
          <a:xfrm>
            <a:off x="4638174" y="2869504"/>
            <a:ext cx="478254"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직선 화살표 연결선 8">
            <a:extLst>
              <a:ext uri="{FF2B5EF4-FFF2-40B4-BE49-F238E27FC236}">
                <a16:creationId xmlns:a16="http://schemas.microsoft.com/office/drawing/2014/main" id="{11DF4D96-24EC-8E63-12EB-FBF823F3EFF7}"/>
              </a:ext>
            </a:extLst>
          </p:cNvPr>
          <p:cNvCxnSpPr>
            <a:cxnSpLocks/>
            <a:stCxn id="28" idx="3"/>
            <a:endCxn id="29" idx="1"/>
          </p:cNvCxnSpPr>
          <p:nvPr/>
        </p:nvCxnSpPr>
        <p:spPr>
          <a:xfrm>
            <a:off x="6740691" y="2869504"/>
            <a:ext cx="34891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3696367D-D2AA-E721-C37E-F1CF327C47A0}"/>
              </a:ext>
            </a:extLst>
          </p:cNvPr>
          <p:cNvCxnSpPr>
            <a:cxnSpLocks/>
            <a:stCxn id="29" idx="3"/>
            <a:endCxn id="30" idx="1"/>
          </p:cNvCxnSpPr>
          <p:nvPr/>
        </p:nvCxnSpPr>
        <p:spPr>
          <a:xfrm>
            <a:off x="8843209" y="2869504"/>
            <a:ext cx="348914"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연결선: 꺾임 23">
            <a:extLst>
              <a:ext uri="{FF2B5EF4-FFF2-40B4-BE49-F238E27FC236}">
                <a16:creationId xmlns:a16="http://schemas.microsoft.com/office/drawing/2014/main" id="{12655E87-FFF1-5265-F175-CAA50962BB33}"/>
              </a:ext>
            </a:extLst>
          </p:cNvPr>
          <p:cNvCxnSpPr>
            <a:stCxn id="30" idx="3"/>
          </p:cNvCxnSpPr>
          <p:nvPr/>
        </p:nvCxnSpPr>
        <p:spPr>
          <a:xfrm>
            <a:off x="10816386" y="2869504"/>
            <a:ext cx="264698" cy="855103"/>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8DCB0E7F-9E6E-0BD9-6BAC-1DF0A139C412}"/>
              </a:ext>
            </a:extLst>
          </p:cNvPr>
          <p:cNvSpPr txBox="1"/>
          <p:nvPr/>
        </p:nvSpPr>
        <p:spPr>
          <a:xfrm>
            <a:off x="8586784" y="2392537"/>
            <a:ext cx="861760" cy="276999"/>
          </a:xfrm>
          <a:prstGeom prst="rect">
            <a:avLst/>
          </a:prstGeom>
          <a:noFill/>
        </p:spPr>
        <p:txBody>
          <a:bodyPr wrap="square">
            <a:spAutoFit/>
          </a:bodyPr>
          <a:lstStyle/>
          <a:p>
            <a:r>
              <a:rPr lang="en-US" altLang="ko-KR" sz="1200">
                <a:solidFill>
                  <a:srgbClr val="FF0000"/>
                </a:solidFill>
                <a:ea typeface="JetBrains Mono"/>
              </a:rPr>
              <a:t>t</a:t>
            </a:r>
            <a:r>
              <a:rPr kumimoji="0" lang="en-US" altLang="ko-KR" sz="1200" b="0" i="0" u="none" strike="noStrike" cap="none" normalizeH="0" baseline="0">
                <a:ln>
                  <a:noFill/>
                </a:ln>
                <a:solidFill>
                  <a:srgbClr val="FF0000"/>
                </a:solidFill>
                <a:effectLst/>
                <a:ea typeface="JetBrains Mono"/>
              </a:rPr>
              <a:t>hrow ex</a:t>
            </a:r>
            <a:endParaRPr lang="ko-KR" altLang="en-US" sz="1200">
              <a:solidFill>
                <a:srgbClr val="FF0000"/>
              </a:solidFill>
            </a:endParaRPr>
          </a:p>
        </p:txBody>
      </p:sp>
      <p:sp>
        <p:nvSpPr>
          <p:cNvPr id="26" name="TextBox 25">
            <a:extLst>
              <a:ext uri="{FF2B5EF4-FFF2-40B4-BE49-F238E27FC236}">
                <a16:creationId xmlns:a16="http://schemas.microsoft.com/office/drawing/2014/main" id="{DCC3B443-16C2-9212-7598-A62F45BBBC38}"/>
              </a:ext>
            </a:extLst>
          </p:cNvPr>
          <p:cNvSpPr txBox="1"/>
          <p:nvPr/>
        </p:nvSpPr>
        <p:spPr>
          <a:xfrm>
            <a:off x="11083342" y="3147772"/>
            <a:ext cx="861760" cy="276999"/>
          </a:xfrm>
          <a:prstGeom prst="rect">
            <a:avLst/>
          </a:prstGeom>
          <a:noFill/>
        </p:spPr>
        <p:txBody>
          <a:bodyPr wrap="square">
            <a:spAutoFit/>
          </a:bodyPr>
          <a:lstStyle/>
          <a:p>
            <a:r>
              <a:rPr lang="en-US" altLang="ko-KR" sz="1200">
                <a:solidFill>
                  <a:srgbClr val="FF0000"/>
                </a:solidFill>
                <a:ea typeface="JetBrains Mono"/>
              </a:rPr>
              <a:t>t</a:t>
            </a:r>
            <a:r>
              <a:rPr kumimoji="0" lang="en-US" altLang="ko-KR" sz="1200" b="0" i="0" u="none" strike="noStrike" cap="none" normalizeH="0" baseline="0">
                <a:ln>
                  <a:noFill/>
                </a:ln>
                <a:solidFill>
                  <a:srgbClr val="FF0000"/>
                </a:solidFill>
                <a:effectLst/>
                <a:ea typeface="JetBrains Mono"/>
              </a:rPr>
              <a:t>hrow ex</a:t>
            </a:r>
            <a:endParaRPr lang="ko-KR" altLang="en-US" sz="1200">
              <a:solidFill>
                <a:srgbClr val="FF0000"/>
              </a:solidFill>
            </a:endParaRPr>
          </a:p>
        </p:txBody>
      </p:sp>
      <p:pic>
        <p:nvPicPr>
          <p:cNvPr id="33" name="그림 32">
            <a:extLst>
              <a:ext uri="{FF2B5EF4-FFF2-40B4-BE49-F238E27FC236}">
                <a16:creationId xmlns:a16="http://schemas.microsoft.com/office/drawing/2014/main" id="{47C82CC4-C8C4-FC45-6E95-CB574D6E5140}"/>
              </a:ext>
            </a:extLst>
          </p:cNvPr>
          <p:cNvPicPr>
            <a:picLocks noChangeAspect="1"/>
          </p:cNvPicPr>
          <p:nvPr/>
        </p:nvPicPr>
        <p:blipFill>
          <a:blip r:embed="rId3"/>
          <a:stretch>
            <a:fillRect/>
          </a:stretch>
        </p:blipFill>
        <p:spPr>
          <a:xfrm>
            <a:off x="1748586" y="6080308"/>
            <a:ext cx="2863317" cy="145058"/>
          </a:xfrm>
          <a:prstGeom prst="rect">
            <a:avLst/>
          </a:prstGeom>
        </p:spPr>
      </p:pic>
      <p:sp>
        <p:nvSpPr>
          <p:cNvPr id="42" name="Rectangle 1">
            <a:extLst>
              <a:ext uri="{FF2B5EF4-FFF2-40B4-BE49-F238E27FC236}">
                <a16:creationId xmlns:a16="http://schemas.microsoft.com/office/drawing/2014/main" id="{6F63822D-C500-8D9F-3501-AB410C55CB7D}"/>
              </a:ext>
            </a:extLst>
          </p:cNvPr>
          <p:cNvSpPr>
            <a:spLocks noChangeArrowheads="1"/>
          </p:cNvSpPr>
          <p:nvPr/>
        </p:nvSpPr>
        <p:spPr bwMode="auto">
          <a:xfrm>
            <a:off x="1748586" y="4510963"/>
            <a:ext cx="9518985" cy="56881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ea typeface="JetBrains Mono"/>
              </a:rPr>
              <a:t>RequestDispatcher </a:t>
            </a:r>
            <a:r>
              <a:rPr kumimoji="0" lang="ko-KR" altLang="ko-KR" sz="1100" b="0" i="0" u="none" strike="noStrike" cap="none" normalizeH="0" baseline="0">
                <a:ln>
                  <a:noFill/>
                </a:ln>
                <a:solidFill>
                  <a:srgbClr val="C77DBB"/>
                </a:solidFill>
                <a:effectLst/>
                <a:ea typeface="JetBrains Mono"/>
              </a:rPr>
              <a:t>rd </a:t>
            </a:r>
            <a:r>
              <a:rPr kumimoji="0" lang="ko-KR" altLang="ko-KR" sz="1100" b="0" i="0" u="none" strike="noStrike" cap="none" normalizeH="0" baseline="0">
                <a:ln>
                  <a:noFill/>
                </a:ln>
                <a:solidFill>
                  <a:srgbClr val="BCBEC4"/>
                </a:solidFill>
                <a:effectLst/>
                <a:ea typeface="JetBrains Mono"/>
              </a:rPr>
              <a:t>= servletContext.getRequestDispatcher(errorPage.getLocation())</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rd.</a:t>
            </a:r>
            <a:r>
              <a:rPr kumimoji="0" lang="ko-KR" altLang="ko-KR" sz="1100" b="0" i="0" u="none" strike="noStrike" cap="none" normalizeH="0" baseline="0">
                <a:ln>
                  <a:noFill/>
                </a:ln>
                <a:solidFill>
                  <a:srgbClr val="56A8F5"/>
                </a:solidFill>
                <a:effectLst/>
                <a:ea typeface="JetBrains Mono"/>
              </a:rPr>
              <a:t>forward</a:t>
            </a:r>
            <a:r>
              <a:rPr kumimoji="0" lang="ko-KR" altLang="ko-KR" sz="1100" b="0" i="0" u="none" strike="noStrike" cap="none" normalizeH="0" baseline="0">
                <a:ln>
                  <a:noFill/>
                </a:ln>
                <a:solidFill>
                  <a:srgbClr val="BCBEC4"/>
                </a:solidFill>
                <a:effectLst/>
                <a:ea typeface="JetBrains Mono"/>
              </a:rPr>
              <a:t>(request, response);</a:t>
            </a:r>
            <a:endParaRPr kumimoji="0" lang="ko-KR" altLang="ko-KR" sz="1100" b="0" i="0" u="none" strike="noStrike" cap="none" normalizeH="0" baseline="0">
              <a:ln>
                <a:noFill/>
              </a:ln>
              <a:solidFill>
                <a:schemeClr val="tx1"/>
              </a:solidFill>
              <a:effectLst/>
            </a:endParaRPr>
          </a:p>
        </p:txBody>
      </p:sp>
      <p:sp>
        <p:nvSpPr>
          <p:cNvPr id="22" name="직사각형 21">
            <a:extLst>
              <a:ext uri="{FF2B5EF4-FFF2-40B4-BE49-F238E27FC236}">
                <a16:creationId xmlns:a16="http://schemas.microsoft.com/office/drawing/2014/main" id="{21777E19-B16E-6EC9-142A-BB8F3A579037}"/>
              </a:ext>
            </a:extLst>
          </p:cNvPr>
          <p:cNvSpPr/>
          <p:nvPr/>
        </p:nvSpPr>
        <p:spPr>
          <a:xfrm>
            <a:off x="7475367" y="4522994"/>
            <a:ext cx="3583032" cy="524246"/>
          </a:xfrm>
          <a:prstGeom prst="rect">
            <a:avLst/>
          </a:prstGeom>
        </p:spPr>
        <p:txBody>
          <a:bodyPr wrap="none">
            <a:spAutoFit/>
          </a:bodyPr>
          <a:lstStyle/>
          <a:p>
            <a:pPr marL="171450" indent="-171450">
              <a:lnSpc>
                <a:spcPct val="150000"/>
              </a:lnSpc>
              <a:buFont typeface="Arial" panose="020B0604020202020204" pitchFamily="34" charset="0"/>
              <a:buChar char="•"/>
            </a:pPr>
            <a:r>
              <a:rPr lang="ko-KR" altLang="en-US" sz="1000">
                <a:solidFill>
                  <a:srgbClr val="FFC000"/>
                </a:solidFill>
                <a:latin typeface="+mn-ea"/>
              </a:rPr>
              <a:t>해당 오류를 보여 줄 수 있는 오류 페이지로 포워딩 한다</a:t>
            </a:r>
            <a:endParaRPr lang="en-US" altLang="ko-KR" sz="1000">
              <a:solidFill>
                <a:srgbClr val="FFC000"/>
              </a:solidFill>
              <a:latin typeface="+mn-ea"/>
            </a:endParaRPr>
          </a:p>
          <a:p>
            <a:pPr marL="171450" indent="-171450">
              <a:lnSpc>
                <a:spcPct val="150000"/>
              </a:lnSpc>
              <a:buFont typeface="Arial" panose="020B0604020202020204" pitchFamily="34" charset="0"/>
              <a:buChar char="•"/>
            </a:pPr>
            <a:r>
              <a:rPr lang="ko-KR" altLang="en-US" sz="1000">
                <a:solidFill>
                  <a:srgbClr val="FFC000"/>
                </a:solidFill>
                <a:latin typeface="+mn-ea"/>
              </a:rPr>
              <a:t>오류 페이지 기본 이동 위치는 </a:t>
            </a:r>
            <a:r>
              <a:rPr lang="en-US" altLang="ko-KR" sz="1000">
                <a:solidFill>
                  <a:srgbClr val="FFC000"/>
                </a:solidFill>
                <a:latin typeface="+mn-ea"/>
              </a:rPr>
              <a:t>/error </a:t>
            </a:r>
            <a:r>
              <a:rPr lang="ko-KR" altLang="en-US" sz="1000">
                <a:solidFill>
                  <a:srgbClr val="FFC000"/>
                </a:solidFill>
                <a:latin typeface="+mn-ea"/>
              </a:rPr>
              <a:t>이다</a:t>
            </a:r>
          </a:p>
        </p:txBody>
      </p:sp>
      <p:pic>
        <p:nvPicPr>
          <p:cNvPr id="55" name="그림 54">
            <a:extLst>
              <a:ext uri="{FF2B5EF4-FFF2-40B4-BE49-F238E27FC236}">
                <a16:creationId xmlns:a16="http://schemas.microsoft.com/office/drawing/2014/main" id="{87777BC0-95D9-0A04-A77A-8A1C82836012}"/>
              </a:ext>
            </a:extLst>
          </p:cNvPr>
          <p:cNvPicPr>
            <a:picLocks noChangeAspect="1"/>
          </p:cNvPicPr>
          <p:nvPr/>
        </p:nvPicPr>
        <p:blipFill>
          <a:blip r:embed="rId4"/>
          <a:stretch>
            <a:fillRect/>
          </a:stretch>
        </p:blipFill>
        <p:spPr>
          <a:xfrm>
            <a:off x="7417472" y="5893812"/>
            <a:ext cx="2090944" cy="645436"/>
          </a:xfrm>
          <a:prstGeom prst="rect">
            <a:avLst/>
          </a:prstGeom>
        </p:spPr>
      </p:pic>
      <p:cxnSp>
        <p:nvCxnSpPr>
          <p:cNvPr id="57" name="연결선: 꺾임 56">
            <a:extLst>
              <a:ext uri="{FF2B5EF4-FFF2-40B4-BE49-F238E27FC236}">
                <a16:creationId xmlns:a16="http://schemas.microsoft.com/office/drawing/2014/main" id="{50A577B3-B935-C18B-F368-6FA6474FE053}"/>
              </a:ext>
            </a:extLst>
          </p:cNvPr>
          <p:cNvCxnSpPr>
            <a:stCxn id="10" idx="2"/>
            <a:endCxn id="55" idx="0"/>
          </p:cNvCxnSpPr>
          <p:nvPr/>
        </p:nvCxnSpPr>
        <p:spPr>
          <a:xfrm rot="16200000" flipH="1">
            <a:off x="6891072" y="4321939"/>
            <a:ext cx="660075" cy="2483670"/>
          </a:xfrm>
          <a:prstGeom prst="bentConnector3">
            <a:avLst>
              <a:gd name="adj1" fmla="val 6549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연결선: 꺾임 58">
            <a:extLst>
              <a:ext uri="{FF2B5EF4-FFF2-40B4-BE49-F238E27FC236}">
                <a16:creationId xmlns:a16="http://schemas.microsoft.com/office/drawing/2014/main" id="{A8D4F47B-8D68-6947-DB5D-D1D537C79F01}"/>
              </a:ext>
            </a:extLst>
          </p:cNvPr>
          <p:cNvCxnSpPr>
            <a:stCxn id="10" idx="2"/>
            <a:endCxn id="33" idx="0"/>
          </p:cNvCxnSpPr>
          <p:nvPr/>
        </p:nvCxnSpPr>
        <p:spPr>
          <a:xfrm rot="5400000">
            <a:off x="4156475" y="4257508"/>
            <a:ext cx="846571" cy="2799029"/>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5B4D16FE-CE53-51B2-6654-AFC10B2BF017}"/>
              </a:ext>
            </a:extLst>
          </p:cNvPr>
          <p:cNvSpPr txBox="1"/>
          <p:nvPr/>
        </p:nvSpPr>
        <p:spPr>
          <a:xfrm>
            <a:off x="9389479" y="6108500"/>
            <a:ext cx="1668920" cy="261610"/>
          </a:xfrm>
          <a:prstGeom prst="rect">
            <a:avLst/>
          </a:prstGeom>
          <a:noFill/>
        </p:spPr>
        <p:txBody>
          <a:bodyPr wrap="square">
            <a:spAutoFit/>
          </a:bodyPr>
          <a:lstStyle/>
          <a:p>
            <a:r>
              <a:rPr lang="ko-KR" altLang="en-US" sz="1100">
                <a:solidFill>
                  <a:srgbClr val="FF0000"/>
                </a:solidFill>
                <a:ea typeface="JetBrains Mono"/>
              </a:rPr>
              <a:t>사용자 정의 오류 화면</a:t>
            </a:r>
            <a:endParaRPr lang="ko-KR" altLang="en-US" sz="1100">
              <a:solidFill>
                <a:srgbClr val="FF0000"/>
              </a:solidFill>
            </a:endParaRPr>
          </a:p>
        </p:txBody>
      </p:sp>
      <p:sp>
        <p:nvSpPr>
          <p:cNvPr id="62" name="TextBox 61">
            <a:extLst>
              <a:ext uri="{FF2B5EF4-FFF2-40B4-BE49-F238E27FC236}">
                <a16:creationId xmlns:a16="http://schemas.microsoft.com/office/drawing/2014/main" id="{3A6DA9F1-C46D-7078-3CB7-CD1D2C1A09C4}"/>
              </a:ext>
            </a:extLst>
          </p:cNvPr>
          <p:cNvSpPr txBox="1"/>
          <p:nvPr/>
        </p:nvSpPr>
        <p:spPr>
          <a:xfrm>
            <a:off x="2416619" y="6277638"/>
            <a:ext cx="1527250" cy="261610"/>
          </a:xfrm>
          <a:prstGeom prst="rect">
            <a:avLst/>
          </a:prstGeom>
          <a:noFill/>
        </p:spPr>
        <p:txBody>
          <a:bodyPr wrap="square">
            <a:spAutoFit/>
          </a:bodyPr>
          <a:lstStyle/>
          <a:p>
            <a:r>
              <a:rPr lang="ko-KR" altLang="en-US" sz="1100">
                <a:solidFill>
                  <a:srgbClr val="FF0000"/>
                </a:solidFill>
                <a:ea typeface="JetBrains Mono"/>
              </a:rPr>
              <a:t>톰캣 기본 오류 화면</a:t>
            </a:r>
            <a:endParaRPr lang="ko-KR" altLang="en-US" sz="1100">
              <a:solidFill>
                <a:srgbClr val="FF0000"/>
              </a:solidFill>
            </a:endParaRPr>
          </a:p>
        </p:txBody>
      </p:sp>
      <p:sp>
        <p:nvSpPr>
          <p:cNvPr id="63" name="다이아몬드 62">
            <a:extLst>
              <a:ext uri="{FF2B5EF4-FFF2-40B4-BE49-F238E27FC236}">
                <a16:creationId xmlns:a16="http://schemas.microsoft.com/office/drawing/2014/main" id="{ECB5269A-AE22-D4FC-647A-EFFF99826BA7}"/>
              </a:ext>
            </a:extLst>
          </p:cNvPr>
          <p:cNvSpPr/>
          <p:nvPr/>
        </p:nvSpPr>
        <p:spPr>
          <a:xfrm>
            <a:off x="5780755" y="5468345"/>
            <a:ext cx="397042" cy="397042"/>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64" name="TextBox 63">
            <a:extLst>
              <a:ext uri="{FF2B5EF4-FFF2-40B4-BE49-F238E27FC236}">
                <a16:creationId xmlns:a16="http://schemas.microsoft.com/office/drawing/2014/main" id="{6406D28F-FCED-BF34-B9DA-DAEFCCD6E780}"/>
              </a:ext>
            </a:extLst>
          </p:cNvPr>
          <p:cNvSpPr txBox="1"/>
          <p:nvPr/>
        </p:nvSpPr>
        <p:spPr>
          <a:xfrm>
            <a:off x="5512437" y="5893812"/>
            <a:ext cx="933672" cy="261610"/>
          </a:xfrm>
          <a:prstGeom prst="rect">
            <a:avLst/>
          </a:prstGeom>
          <a:noFill/>
        </p:spPr>
        <p:txBody>
          <a:bodyPr wrap="square">
            <a:spAutoFit/>
          </a:bodyPr>
          <a:lstStyle/>
          <a:p>
            <a:r>
              <a:rPr lang="en-US" altLang="ko-KR" sz="1100">
                <a:solidFill>
                  <a:srgbClr val="FF0000"/>
                </a:solidFill>
              </a:rPr>
              <a:t>/error </a:t>
            </a:r>
            <a:r>
              <a:rPr lang="ko-KR" altLang="en-US" sz="1100">
                <a:solidFill>
                  <a:srgbClr val="FF0000"/>
                </a:solidFill>
              </a:rPr>
              <a:t>성공</a:t>
            </a:r>
            <a:r>
              <a:rPr lang="en-US" altLang="ko-KR" sz="1100">
                <a:solidFill>
                  <a:srgbClr val="FF0000"/>
                </a:solidFill>
              </a:rPr>
              <a:t>?</a:t>
            </a:r>
            <a:endParaRPr lang="ko-KR" altLang="en-US" sz="1100">
              <a:solidFill>
                <a:srgbClr val="FF0000"/>
              </a:solidFill>
            </a:endParaRPr>
          </a:p>
        </p:txBody>
      </p:sp>
      <p:sp>
        <p:nvSpPr>
          <p:cNvPr id="66" name="직사각형 65">
            <a:extLst>
              <a:ext uri="{FF2B5EF4-FFF2-40B4-BE49-F238E27FC236}">
                <a16:creationId xmlns:a16="http://schemas.microsoft.com/office/drawing/2014/main" id="{BF1DECA1-57F0-0407-D61D-AEE82F17D2DC}"/>
              </a:ext>
            </a:extLst>
          </p:cNvPr>
          <p:cNvSpPr/>
          <p:nvPr/>
        </p:nvSpPr>
        <p:spPr>
          <a:xfrm>
            <a:off x="370206" y="1774808"/>
            <a:ext cx="10897365"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t>컨트롤러에서 발생한 예외나 오류는 응답상태코드에 따라 서버내부오류</a:t>
            </a:r>
            <a:r>
              <a:rPr lang="en-US" altLang="ko-KR" sz="1200"/>
              <a:t>, </a:t>
            </a:r>
            <a:r>
              <a:rPr lang="ko-KR" altLang="en-US" sz="1200"/>
              <a:t>페이지 찾을 수 없음 오류 등으로 나타나며 </a:t>
            </a:r>
            <a:r>
              <a:rPr lang="en-US" altLang="ko-KR" sz="1200"/>
              <a:t>WAS </a:t>
            </a:r>
            <a:r>
              <a:rPr lang="ko-KR" altLang="en-US" sz="1200"/>
              <a:t>에서 최종 오류 처리를 제어한다</a:t>
            </a:r>
            <a:endParaRPr lang="en-US" altLang="ko-KR" sz="1200">
              <a:latin typeface="+mn-ea"/>
            </a:endParaRPr>
          </a:p>
        </p:txBody>
      </p:sp>
    </p:spTree>
    <p:extLst>
      <p:ext uri="{BB962C8B-B14F-4D97-AF65-F5344CB8AC3E}">
        <p14:creationId xmlns:p14="http://schemas.microsoft.com/office/powerpoint/2010/main" val="3815232971"/>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35980C-1882-A8FD-D937-E19AD61C4C9C}"/>
            </a:ext>
          </a:extLst>
        </p:cNvPr>
        <p:cNvGrpSpPr/>
        <p:nvPr/>
      </p:nvGrpSpPr>
      <p:grpSpPr>
        <a:xfrm>
          <a:off x="0" y="0"/>
          <a:ext cx="0" cy="0"/>
          <a:chOff x="0" y="0"/>
          <a:chExt cx="0" cy="0"/>
        </a:xfrm>
      </p:grpSpPr>
      <p:sp>
        <p:nvSpPr>
          <p:cNvPr id="10" name="직사각형 9">
            <a:extLst>
              <a:ext uri="{FF2B5EF4-FFF2-40B4-BE49-F238E27FC236}">
                <a16:creationId xmlns:a16="http://schemas.microsoft.com/office/drawing/2014/main" id="{CD5FEA00-D146-4854-A04B-D4AAE1050134}"/>
              </a:ext>
            </a:extLst>
          </p:cNvPr>
          <p:cNvSpPr/>
          <p:nvPr/>
        </p:nvSpPr>
        <p:spPr>
          <a:xfrm>
            <a:off x="561474" y="4229692"/>
            <a:ext cx="10859662" cy="901773"/>
          </a:xfrm>
          <a:prstGeom prst="rect">
            <a:avLst/>
          </a:prstGeom>
          <a:solidFill>
            <a:schemeClr val="accent5">
              <a:lumMod val="20000"/>
              <a:lumOff val="80000"/>
            </a:schemeClr>
          </a:solidFill>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ko-KR" altLang="en-US" sz="1100"/>
          </a:p>
        </p:txBody>
      </p:sp>
      <p:sp>
        <p:nvSpPr>
          <p:cNvPr id="3" name="직사각형 2">
            <a:extLst>
              <a:ext uri="{FF2B5EF4-FFF2-40B4-BE49-F238E27FC236}">
                <a16:creationId xmlns:a16="http://schemas.microsoft.com/office/drawing/2014/main" id="{A15B8124-0641-CCBF-D911-DC9C47BA246D}"/>
              </a:ext>
            </a:extLst>
          </p:cNvPr>
          <p:cNvSpPr/>
          <p:nvPr/>
        </p:nvSpPr>
        <p:spPr>
          <a:xfrm>
            <a:off x="198756" y="115572"/>
            <a:ext cx="2801344"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Response.sendError()</a:t>
            </a:r>
            <a:endParaRPr lang="ko-KR" altLang="en-US" b="1">
              <a:solidFill>
                <a:schemeClr val="accent1">
                  <a:lumMod val="75000"/>
                </a:schemeClr>
              </a:solidFill>
              <a:latin typeface="+mn-ea"/>
            </a:endParaRPr>
          </a:p>
        </p:txBody>
      </p:sp>
      <p:sp>
        <p:nvSpPr>
          <p:cNvPr id="8" name="Rectangle 4">
            <a:extLst>
              <a:ext uri="{FF2B5EF4-FFF2-40B4-BE49-F238E27FC236}">
                <a16:creationId xmlns:a16="http://schemas.microsoft.com/office/drawing/2014/main" id="{47C4CD9E-84AE-D206-FFEC-C24665C977C4}"/>
              </a:ext>
            </a:extLst>
          </p:cNvPr>
          <p:cNvSpPr>
            <a:spLocks noChangeArrowheads="1"/>
          </p:cNvSpPr>
          <p:nvPr/>
        </p:nvSpPr>
        <p:spPr bwMode="auto">
          <a:xfrm>
            <a:off x="4495662" y="3015691"/>
            <a:ext cx="2179723" cy="56881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response.</a:t>
            </a:r>
            <a:r>
              <a:rPr kumimoji="0" lang="ko-KR" altLang="ko-KR" sz="1100" b="0" i="0" u="none" strike="noStrike" cap="none" normalizeH="0" baseline="0">
                <a:ln>
                  <a:noFill/>
                </a:ln>
                <a:solidFill>
                  <a:srgbClr val="56A8F5"/>
                </a:solidFill>
                <a:effectLst/>
                <a:latin typeface="Arial Unicode MS"/>
                <a:ea typeface="JetBrains Mono"/>
              </a:rPr>
              <a:t>setStatus</a:t>
            </a:r>
            <a:r>
              <a:rPr kumimoji="0" lang="ko-KR" altLang="ko-KR" sz="1100" b="0" i="0" u="none" strike="noStrike" cap="none" normalizeH="0" baseline="0">
                <a:ln>
                  <a:noFill/>
                </a:ln>
                <a:solidFill>
                  <a:srgbClr val="BCBEC4"/>
                </a:solidFill>
                <a:effectLst/>
                <a:latin typeface="Arial Unicode MS"/>
                <a:ea typeface="JetBrains Mono"/>
              </a:rPr>
              <a:t>(</a:t>
            </a:r>
            <a:r>
              <a:rPr lang="en-US" altLang="ko-KR" sz="1100">
                <a:solidFill>
                  <a:srgbClr val="BCBEC4"/>
                </a:solidFill>
                <a:latin typeface="Arial Unicode MS"/>
                <a:ea typeface="JetBrains Mono"/>
              </a:rPr>
              <a:t>errorCode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response.</a:t>
            </a:r>
            <a:r>
              <a:rPr kumimoji="0" lang="ko-KR" altLang="ko-KR" sz="1100" b="0" i="0" u="none" strike="noStrike" cap="none" normalizeH="0" baseline="0">
                <a:ln>
                  <a:noFill/>
                </a:ln>
                <a:solidFill>
                  <a:srgbClr val="56A8F5"/>
                </a:solidFill>
                <a:effectLst/>
                <a:latin typeface="Arial Unicode MS"/>
                <a:ea typeface="JetBrains Mono"/>
              </a:rPr>
              <a:t>setError</a:t>
            </a: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1" name="직사각형 10">
            <a:extLst>
              <a:ext uri="{FF2B5EF4-FFF2-40B4-BE49-F238E27FC236}">
                <a16:creationId xmlns:a16="http://schemas.microsoft.com/office/drawing/2014/main" id="{F9893612-6DA9-5751-5C9F-ABF435B4B97E}"/>
              </a:ext>
            </a:extLst>
          </p:cNvPr>
          <p:cNvSpPr/>
          <p:nvPr/>
        </p:nvSpPr>
        <p:spPr>
          <a:xfrm>
            <a:off x="740760" y="4480523"/>
            <a:ext cx="761619" cy="400110"/>
          </a:xfrm>
          <a:prstGeom prst="rect">
            <a:avLst/>
          </a:prstGeom>
        </p:spPr>
        <p:txBody>
          <a:bodyPr wrap="none">
            <a:spAutoFit/>
          </a:bodyPr>
          <a:lstStyle/>
          <a:p>
            <a:r>
              <a:rPr lang="en-US" altLang="ko-KR" sz="2000" b="1">
                <a:solidFill>
                  <a:schemeClr val="accent1">
                    <a:lumMod val="75000"/>
                  </a:schemeClr>
                </a:solidFill>
                <a:latin typeface="+mn-ea"/>
              </a:rPr>
              <a:t>WAS</a:t>
            </a:r>
            <a:endParaRPr lang="ko-KR" altLang="en-US" sz="2000" b="1">
              <a:solidFill>
                <a:schemeClr val="accent1">
                  <a:lumMod val="75000"/>
                </a:schemeClr>
              </a:solidFill>
              <a:latin typeface="+mn-ea"/>
            </a:endParaRPr>
          </a:p>
        </p:txBody>
      </p:sp>
      <p:sp>
        <p:nvSpPr>
          <p:cNvPr id="12" name="직사각형 11">
            <a:extLst>
              <a:ext uri="{FF2B5EF4-FFF2-40B4-BE49-F238E27FC236}">
                <a16:creationId xmlns:a16="http://schemas.microsoft.com/office/drawing/2014/main" id="{6D63EEBA-086A-FFB9-564C-1C3E7CC5D86D}"/>
              </a:ext>
            </a:extLst>
          </p:cNvPr>
          <p:cNvSpPr/>
          <p:nvPr/>
        </p:nvSpPr>
        <p:spPr>
          <a:xfrm>
            <a:off x="4374412" y="3593227"/>
            <a:ext cx="3691385" cy="293414"/>
          </a:xfrm>
          <a:prstGeom prst="rect">
            <a:avLst/>
          </a:prstGeom>
        </p:spPr>
        <p:txBody>
          <a:bodyPr wrap="square">
            <a:spAutoFit/>
          </a:bodyPr>
          <a:lstStyle/>
          <a:p>
            <a:pPr>
              <a:lnSpc>
                <a:spcPct val="150000"/>
              </a:lnSpc>
            </a:pPr>
            <a:r>
              <a:rPr lang="ko-KR" altLang="en-US" sz="1000">
                <a:latin typeface="+mn-ea"/>
              </a:rPr>
              <a:t>응답 상태 코드</a:t>
            </a:r>
            <a:r>
              <a:rPr lang="en-US" altLang="ko-KR" sz="1000">
                <a:latin typeface="+mn-ea"/>
              </a:rPr>
              <a:t>(5xx, 4xx ..) </a:t>
            </a:r>
            <a:r>
              <a:rPr lang="ko-KR" altLang="en-US" sz="1000">
                <a:latin typeface="+mn-ea"/>
              </a:rPr>
              <a:t>및 오류가 발생했음을 기록한다</a:t>
            </a:r>
            <a:endParaRPr lang="en-US" altLang="ko-KR" sz="1000">
              <a:latin typeface="+mn-ea"/>
            </a:endParaRPr>
          </a:p>
        </p:txBody>
      </p:sp>
      <p:pic>
        <p:nvPicPr>
          <p:cNvPr id="33" name="그림 32">
            <a:extLst>
              <a:ext uri="{FF2B5EF4-FFF2-40B4-BE49-F238E27FC236}">
                <a16:creationId xmlns:a16="http://schemas.microsoft.com/office/drawing/2014/main" id="{9651C000-D407-C0BA-FB60-94B0D877101A}"/>
              </a:ext>
            </a:extLst>
          </p:cNvPr>
          <p:cNvPicPr>
            <a:picLocks noChangeAspect="1"/>
          </p:cNvPicPr>
          <p:nvPr/>
        </p:nvPicPr>
        <p:blipFill>
          <a:blip r:embed="rId3"/>
          <a:stretch>
            <a:fillRect/>
          </a:stretch>
        </p:blipFill>
        <p:spPr>
          <a:xfrm>
            <a:off x="1760617" y="5978037"/>
            <a:ext cx="2863317" cy="145058"/>
          </a:xfrm>
          <a:prstGeom prst="rect">
            <a:avLst/>
          </a:prstGeom>
        </p:spPr>
      </p:pic>
      <p:sp>
        <p:nvSpPr>
          <p:cNvPr id="42" name="Rectangle 1">
            <a:extLst>
              <a:ext uri="{FF2B5EF4-FFF2-40B4-BE49-F238E27FC236}">
                <a16:creationId xmlns:a16="http://schemas.microsoft.com/office/drawing/2014/main" id="{5A878E3F-B6E0-5D40-A2D8-811B039F313D}"/>
              </a:ext>
            </a:extLst>
          </p:cNvPr>
          <p:cNvSpPr>
            <a:spLocks noChangeArrowheads="1"/>
          </p:cNvSpPr>
          <p:nvPr/>
        </p:nvSpPr>
        <p:spPr bwMode="auto">
          <a:xfrm>
            <a:off x="1760617" y="4408692"/>
            <a:ext cx="9518985" cy="56881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ea typeface="JetBrains Mono"/>
              </a:rPr>
              <a:t>RequestDispatcher </a:t>
            </a:r>
            <a:r>
              <a:rPr kumimoji="0" lang="ko-KR" altLang="ko-KR" sz="1100" b="0" i="0" u="none" strike="noStrike" cap="none" normalizeH="0" baseline="0">
                <a:ln>
                  <a:noFill/>
                </a:ln>
                <a:solidFill>
                  <a:srgbClr val="C77DBB"/>
                </a:solidFill>
                <a:effectLst/>
                <a:ea typeface="JetBrains Mono"/>
              </a:rPr>
              <a:t>rd </a:t>
            </a:r>
            <a:r>
              <a:rPr kumimoji="0" lang="ko-KR" altLang="ko-KR" sz="1100" b="0" i="0" u="none" strike="noStrike" cap="none" normalizeH="0" baseline="0">
                <a:ln>
                  <a:noFill/>
                </a:ln>
                <a:solidFill>
                  <a:srgbClr val="BCBEC4"/>
                </a:solidFill>
                <a:effectLst/>
                <a:ea typeface="JetBrains Mono"/>
              </a:rPr>
              <a:t>= servletContext.getRequestDispatcher(errorPage.getLocation())</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rd.</a:t>
            </a:r>
            <a:r>
              <a:rPr kumimoji="0" lang="ko-KR" altLang="ko-KR" sz="1100" b="0" i="0" u="none" strike="noStrike" cap="none" normalizeH="0" baseline="0">
                <a:ln>
                  <a:noFill/>
                </a:ln>
                <a:solidFill>
                  <a:srgbClr val="56A8F5"/>
                </a:solidFill>
                <a:effectLst/>
                <a:ea typeface="JetBrains Mono"/>
              </a:rPr>
              <a:t>forward</a:t>
            </a:r>
            <a:r>
              <a:rPr kumimoji="0" lang="ko-KR" altLang="ko-KR" sz="1100" b="0" i="0" u="none" strike="noStrike" cap="none" normalizeH="0" baseline="0">
                <a:ln>
                  <a:noFill/>
                </a:ln>
                <a:solidFill>
                  <a:srgbClr val="BCBEC4"/>
                </a:solidFill>
                <a:effectLst/>
                <a:ea typeface="JetBrains Mono"/>
              </a:rPr>
              <a:t>(request, response);</a:t>
            </a:r>
            <a:endParaRPr kumimoji="0" lang="ko-KR" altLang="ko-KR" sz="1100" b="0" i="0" u="none" strike="noStrike" cap="none" normalizeH="0" baseline="0">
              <a:ln>
                <a:noFill/>
              </a:ln>
              <a:solidFill>
                <a:schemeClr val="tx1"/>
              </a:solidFill>
              <a:effectLst/>
            </a:endParaRPr>
          </a:p>
        </p:txBody>
      </p:sp>
      <p:sp>
        <p:nvSpPr>
          <p:cNvPr id="22" name="직사각형 21">
            <a:extLst>
              <a:ext uri="{FF2B5EF4-FFF2-40B4-BE49-F238E27FC236}">
                <a16:creationId xmlns:a16="http://schemas.microsoft.com/office/drawing/2014/main" id="{200E9F64-C533-3997-62A9-F0F24F1B55AD}"/>
              </a:ext>
            </a:extLst>
          </p:cNvPr>
          <p:cNvSpPr/>
          <p:nvPr/>
        </p:nvSpPr>
        <p:spPr>
          <a:xfrm>
            <a:off x="7487398" y="4420723"/>
            <a:ext cx="3583032" cy="524246"/>
          </a:xfrm>
          <a:prstGeom prst="rect">
            <a:avLst/>
          </a:prstGeom>
        </p:spPr>
        <p:txBody>
          <a:bodyPr wrap="none">
            <a:spAutoFit/>
          </a:bodyPr>
          <a:lstStyle/>
          <a:p>
            <a:pPr marL="171450" indent="-171450">
              <a:lnSpc>
                <a:spcPct val="150000"/>
              </a:lnSpc>
              <a:buFont typeface="Arial" panose="020B0604020202020204" pitchFamily="34" charset="0"/>
              <a:buChar char="•"/>
            </a:pPr>
            <a:r>
              <a:rPr lang="ko-KR" altLang="en-US" sz="1000">
                <a:solidFill>
                  <a:srgbClr val="FFC000"/>
                </a:solidFill>
                <a:latin typeface="+mn-ea"/>
              </a:rPr>
              <a:t>해당 오류를 보여 줄 수 있는 오류 페이지로 포워딩 한다</a:t>
            </a:r>
            <a:endParaRPr lang="en-US" altLang="ko-KR" sz="1000">
              <a:solidFill>
                <a:srgbClr val="FFC000"/>
              </a:solidFill>
              <a:latin typeface="+mn-ea"/>
            </a:endParaRPr>
          </a:p>
          <a:p>
            <a:pPr marL="171450" indent="-171450">
              <a:lnSpc>
                <a:spcPct val="150000"/>
              </a:lnSpc>
              <a:buFont typeface="Arial" panose="020B0604020202020204" pitchFamily="34" charset="0"/>
              <a:buChar char="•"/>
            </a:pPr>
            <a:r>
              <a:rPr lang="ko-KR" altLang="en-US" sz="1000">
                <a:solidFill>
                  <a:srgbClr val="FFC000"/>
                </a:solidFill>
                <a:latin typeface="+mn-ea"/>
              </a:rPr>
              <a:t>오류 페이지 기본 이동 위치는 </a:t>
            </a:r>
            <a:r>
              <a:rPr lang="en-US" altLang="ko-KR" sz="1000">
                <a:solidFill>
                  <a:srgbClr val="FFC000"/>
                </a:solidFill>
                <a:latin typeface="+mn-ea"/>
              </a:rPr>
              <a:t>/error </a:t>
            </a:r>
            <a:r>
              <a:rPr lang="ko-KR" altLang="en-US" sz="1000">
                <a:solidFill>
                  <a:srgbClr val="FFC000"/>
                </a:solidFill>
                <a:latin typeface="+mn-ea"/>
              </a:rPr>
              <a:t>이다</a:t>
            </a:r>
          </a:p>
        </p:txBody>
      </p:sp>
      <p:pic>
        <p:nvPicPr>
          <p:cNvPr id="55" name="그림 54">
            <a:extLst>
              <a:ext uri="{FF2B5EF4-FFF2-40B4-BE49-F238E27FC236}">
                <a16:creationId xmlns:a16="http://schemas.microsoft.com/office/drawing/2014/main" id="{D12DF2A6-0273-ED2A-A9DA-436E9E4FA64F}"/>
              </a:ext>
            </a:extLst>
          </p:cNvPr>
          <p:cNvPicPr>
            <a:picLocks noChangeAspect="1"/>
          </p:cNvPicPr>
          <p:nvPr/>
        </p:nvPicPr>
        <p:blipFill>
          <a:blip r:embed="rId4"/>
          <a:stretch>
            <a:fillRect/>
          </a:stretch>
        </p:blipFill>
        <p:spPr>
          <a:xfrm>
            <a:off x="7429503" y="5791541"/>
            <a:ext cx="2090944" cy="645436"/>
          </a:xfrm>
          <a:prstGeom prst="rect">
            <a:avLst/>
          </a:prstGeom>
        </p:spPr>
      </p:pic>
      <p:cxnSp>
        <p:nvCxnSpPr>
          <p:cNvPr id="57" name="연결선: 꺾임 56">
            <a:extLst>
              <a:ext uri="{FF2B5EF4-FFF2-40B4-BE49-F238E27FC236}">
                <a16:creationId xmlns:a16="http://schemas.microsoft.com/office/drawing/2014/main" id="{78E99B28-2A89-7FE6-8586-C86B3C0E21E7}"/>
              </a:ext>
            </a:extLst>
          </p:cNvPr>
          <p:cNvCxnSpPr>
            <a:cxnSpLocks/>
            <a:stCxn id="10" idx="2"/>
            <a:endCxn id="55" idx="0"/>
          </p:cNvCxnSpPr>
          <p:nvPr/>
        </p:nvCxnSpPr>
        <p:spPr>
          <a:xfrm rot="16200000" flipH="1">
            <a:off x="6903102" y="4219668"/>
            <a:ext cx="660076" cy="2483670"/>
          </a:xfrm>
          <a:prstGeom prst="bent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연결선: 꺾임 58">
            <a:extLst>
              <a:ext uri="{FF2B5EF4-FFF2-40B4-BE49-F238E27FC236}">
                <a16:creationId xmlns:a16="http://schemas.microsoft.com/office/drawing/2014/main" id="{99DB1C0B-CA79-CD76-02AB-422D970D8902}"/>
              </a:ext>
            </a:extLst>
          </p:cNvPr>
          <p:cNvCxnSpPr>
            <a:cxnSpLocks/>
            <a:stCxn id="10" idx="2"/>
            <a:endCxn id="33" idx="0"/>
          </p:cNvCxnSpPr>
          <p:nvPr/>
        </p:nvCxnSpPr>
        <p:spPr>
          <a:xfrm rot="5400000">
            <a:off x="4168505" y="4155237"/>
            <a:ext cx="846572" cy="2799029"/>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4814646A-5025-8CC3-9B33-31F0BCD6CB69}"/>
              </a:ext>
            </a:extLst>
          </p:cNvPr>
          <p:cNvSpPr txBox="1"/>
          <p:nvPr/>
        </p:nvSpPr>
        <p:spPr>
          <a:xfrm>
            <a:off x="9401510" y="6006229"/>
            <a:ext cx="1668920" cy="261610"/>
          </a:xfrm>
          <a:prstGeom prst="rect">
            <a:avLst/>
          </a:prstGeom>
          <a:noFill/>
        </p:spPr>
        <p:txBody>
          <a:bodyPr wrap="square">
            <a:spAutoFit/>
          </a:bodyPr>
          <a:lstStyle/>
          <a:p>
            <a:r>
              <a:rPr lang="ko-KR" altLang="en-US" sz="1100">
                <a:solidFill>
                  <a:srgbClr val="FF0000"/>
                </a:solidFill>
                <a:ea typeface="JetBrains Mono"/>
              </a:rPr>
              <a:t>사용자 정의 오류 화면</a:t>
            </a:r>
            <a:endParaRPr lang="ko-KR" altLang="en-US" sz="1100">
              <a:solidFill>
                <a:srgbClr val="FF0000"/>
              </a:solidFill>
            </a:endParaRPr>
          </a:p>
        </p:txBody>
      </p:sp>
      <p:sp>
        <p:nvSpPr>
          <p:cNvPr id="62" name="TextBox 61">
            <a:extLst>
              <a:ext uri="{FF2B5EF4-FFF2-40B4-BE49-F238E27FC236}">
                <a16:creationId xmlns:a16="http://schemas.microsoft.com/office/drawing/2014/main" id="{3EDE05FE-B1DE-6A48-595E-18FB18C2FFAC}"/>
              </a:ext>
            </a:extLst>
          </p:cNvPr>
          <p:cNvSpPr txBox="1"/>
          <p:nvPr/>
        </p:nvSpPr>
        <p:spPr>
          <a:xfrm>
            <a:off x="2428650" y="6175367"/>
            <a:ext cx="1527250" cy="261610"/>
          </a:xfrm>
          <a:prstGeom prst="rect">
            <a:avLst/>
          </a:prstGeom>
          <a:noFill/>
        </p:spPr>
        <p:txBody>
          <a:bodyPr wrap="square">
            <a:spAutoFit/>
          </a:bodyPr>
          <a:lstStyle/>
          <a:p>
            <a:r>
              <a:rPr lang="ko-KR" altLang="en-US" sz="1100">
                <a:solidFill>
                  <a:srgbClr val="FF0000"/>
                </a:solidFill>
                <a:ea typeface="JetBrains Mono"/>
              </a:rPr>
              <a:t>톰캣 기본 오류 화면</a:t>
            </a:r>
            <a:endParaRPr lang="ko-KR" altLang="en-US" sz="1100">
              <a:solidFill>
                <a:srgbClr val="FF0000"/>
              </a:solidFill>
            </a:endParaRPr>
          </a:p>
        </p:txBody>
      </p:sp>
      <p:sp>
        <p:nvSpPr>
          <p:cNvPr id="63" name="다이아몬드 62">
            <a:extLst>
              <a:ext uri="{FF2B5EF4-FFF2-40B4-BE49-F238E27FC236}">
                <a16:creationId xmlns:a16="http://schemas.microsoft.com/office/drawing/2014/main" id="{C05042EB-C756-89E4-6B0D-CD1C971F3051}"/>
              </a:ext>
            </a:extLst>
          </p:cNvPr>
          <p:cNvSpPr/>
          <p:nvPr/>
        </p:nvSpPr>
        <p:spPr>
          <a:xfrm>
            <a:off x="5792786" y="5366074"/>
            <a:ext cx="397042" cy="397042"/>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64" name="TextBox 63">
            <a:extLst>
              <a:ext uri="{FF2B5EF4-FFF2-40B4-BE49-F238E27FC236}">
                <a16:creationId xmlns:a16="http://schemas.microsoft.com/office/drawing/2014/main" id="{BA06DC81-AD89-7C09-9E50-1050EA11632C}"/>
              </a:ext>
            </a:extLst>
          </p:cNvPr>
          <p:cNvSpPr txBox="1"/>
          <p:nvPr/>
        </p:nvSpPr>
        <p:spPr>
          <a:xfrm>
            <a:off x="5549856" y="5787017"/>
            <a:ext cx="933672" cy="261610"/>
          </a:xfrm>
          <a:prstGeom prst="rect">
            <a:avLst/>
          </a:prstGeom>
          <a:noFill/>
        </p:spPr>
        <p:txBody>
          <a:bodyPr wrap="square">
            <a:spAutoFit/>
          </a:bodyPr>
          <a:lstStyle/>
          <a:p>
            <a:r>
              <a:rPr lang="en-US" altLang="ko-KR" sz="1100">
                <a:solidFill>
                  <a:srgbClr val="FF0000"/>
                </a:solidFill>
              </a:rPr>
              <a:t>/error </a:t>
            </a:r>
            <a:r>
              <a:rPr lang="ko-KR" altLang="en-US" sz="1100">
                <a:solidFill>
                  <a:srgbClr val="FF0000"/>
                </a:solidFill>
              </a:rPr>
              <a:t>성공</a:t>
            </a:r>
            <a:r>
              <a:rPr lang="en-US" altLang="ko-KR" sz="1100">
                <a:solidFill>
                  <a:srgbClr val="FF0000"/>
                </a:solidFill>
              </a:rPr>
              <a:t>?</a:t>
            </a:r>
            <a:endParaRPr lang="ko-KR" altLang="en-US" sz="1100">
              <a:solidFill>
                <a:srgbClr val="FF0000"/>
              </a:solidFill>
            </a:endParaRPr>
          </a:p>
        </p:txBody>
      </p:sp>
      <p:sp>
        <p:nvSpPr>
          <p:cNvPr id="66" name="직사각형 65">
            <a:extLst>
              <a:ext uri="{FF2B5EF4-FFF2-40B4-BE49-F238E27FC236}">
                <a16:creationId xmlns:a16="http://schemas.microsoft.com/office/drawing/2014/main" id="{EC13A956-DC99-9F10-6187-ED9357F3A5E0}"/>
              </a:ext>
            </a:extLst>
          </p:cNvPr>
          <p:cNvSpPr/>
          <p:nvPr/>
        </p:nvSpPr>
        <p:spPr>
          <a:xfrm>
            <a:off x="370206" y="511031"/>
            <a:ext cx="11757626"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Response.sendError() </a:t>
            </a:r>
            <a:r>
              <a:rPr lang="ko-KR" altLang="en-US" sz="1200"/>
              <a:t>는 요청이 잘못되었거나 서버에서 처리할 수 없는 상황이 발생했을 때 클라이언트에게 </a:t>
            </a:r>
            <a:r>
              <a:rPr lang="en-US" altLang="ko-KR" sz="1200"/>
              <a:t>HTTP </a:t>
            </a:r>
            <a:r>
              <a:rPr lang="ko-KR" altLang="en-US" sz="1200"/>
              <a:t>상태 코드와 오류 메시지를 전송하기 위해 사용된다</a:t>
            </a:r>
            <a:endParaRPr lang="en-US" altLang="ko-KR" sz="1200">
              <a:latin typeface="+mn-ea"/>
            </a:endParaRPr>
          </a:p>
        </p:txBody>
      </p:sp>
      <p:sp>
        <p:nvSpPr>
          <p:cNvPr id="2" name="직사각형 1">
            <a:extLst>
              <a:ext uri="{FF2B5EF4-FFF2-40B4-BE49-F238E27FC236}">
                <a16:creationId xmlns:a16="http://schemas.microsoft.com/office/drawing/2014/main" id="{BE0AA73E-6BA3-002B-C835-4F13717AFAB6}"/>
              </a:ext>
            </a:extLst>
          </p:cNvPr>
          <p:cNvSpPr/>
          <p:nvPr/>
        </p:nvSpPr>
        <p:spPr>
          <a:xfrm>
            <a:off x="198756" y="1047112"/>
            <a:ext cx="849913"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API</a:t>
            </a:r>
            <a:endParaRPr lang="ko-KR" altLang="en-US" b="1">
              <a:solidFill>
                <a:schemeClr val="accent1">
                  <a:lumMod val="75000"/>
                </a:schemeClr>
              </a:solidFill>
              <a:latin typeface="+mn-ea"/>
            </a:endParaRPr>
          </a:p>
        </p:txBody>
      </p:sp>
      <p:sp>
        <p:nvSpPr>
          <p:cNvPr id="4" name="직사각형 3">
            <a:extLst>
              <a:ext uri="{FF2B5EF4-FFF2-40B4-BE49-F238E27FC236}">
                <a16:creationId xmlns:a16="http://schemas.microsoft.com/office/drawing/2014/main" id="{A86C1E4A-482A-D82D-C1C5-502BC1C5EA85}"/>
              </a:ext>
            </a:extLst>
          </p:cNvPr>
          <p:cNvSpPr/>
          <p:nvPr/>
        </p:nvSpPr>
        <p:spPr>
          <a:xfrm>
            <a:off x="370206" y="1412864"/>
            <a:ext cx="11757626"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b="1"/>
              <a:t>sendError(int sc)</a:t>
            </a:r>
            <a:r>
              <a:rPr lang="en-US" altLang="ko-KR" sz="1200"/>
              <a:t> - HTTP </a:t>
            </a:r>
            <a:r>
              <a:rPr lang="ko-KR" altLang="en-US" sz="1200"/>
              <a:t>상태 코드만 전송</a:t>
            </a:r>
            <a:endParaRPr lang="en-US" altLang="ko-KR" sz="1200"/>
          </a:p>
          <a:p>
            <a:pPr marL="171450" indent="-171450">
              <a:lnSpc>
                <a:spcPct val="150000"/>
              </a:lnSpc>
              <a:buFont typeface="Arial" panose="020B0604020202020204" pitchFamily="34" charset="0"/>
              <a:buChar char="•"/>
            </a:pPr>
            <a:r>
              <a:rPr lang="en-US" altLang="ko-KR" sz="1200" b="1"/>
              <a:t>sendError(int sc, String msg)</a:t>
            </a:r>
            <a:r>
              <a:rPr lang="en-US" altLang="ko-KR" sz="1200"/>
              <a:t> - HTTP </a:t>
            </a:r>
            <a:r>
              <a:rPr lang="ko-KR" altLang="en-US" sz="1200"/>
              <a:t>상태 코드와 함께 사용자 정의 오류 메시지 전송</a:t>
            </a:r>
            <a:endParaRPr lang="en-US" altLang="ko-KR" sz="1200">
              <a:latin typeface="+mn-ea"/>
            </a:endParaRPr>
          </a:p>
        </p:txBody>
      </p:sp>
      <p:sp>
        <p:nvSpPr>
          <p:cNvPr id="7" name="Rectangle 1">
            <a:extLst>
              <a:ext uri="{FF2B5EF4-FFF2-40B4-BE49-F238E27FC236}">
                <a16:creationId xmlns:a16="http://schemas.microsoft.com/office/drawing/2014/main" id="{84BB91FD-13A4-3834-B62F-DC4BEFF28CC5}"/>
              </a:ext>
            </a:extLst>
          </p:cNvPr>
          <p:cNvSpPr>
            <a:spLocks noChangeArrowheads="1"/>
          </p:cNvSpPr>
          <p:nvPr/>
        </p:nvSpPr>
        <p:spPr bwMode="auto">
          <a:xfrm>
            <a:off x="561474" y="2761465"/>
            <a:ext cx="3691689" cy="107529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@GetMapping</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"/senderror"</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CF8E6D"/>
                </a:solidFill>
                <a:effectLst/>
                <a:ea typeface="JetBrains Mono"/>
              </a:rPr>
              <a:t>public void </a:t>
            </a:r>
            <a:r>
              <a:rPr kumimoji="0" lang="ko-KR" altLang="ko-KR" sz="1100" b="0" i="0" u="none" strike="noStrike" cap="none" normalizeH="0" baseline="0">
                <a:ln>
                  <a:noFill/>
                </a:ln>
                <a:solidFill>
                  <a:srgbClr val="56A8F5"/>
                </a:solidFill>
                <a:effectLst/>
                <a:ea typeface="JetBrains Mono"/>
              </a:rPr>
              <a:t>senderror</a:t>
            </a:r>
            <a:r>
              <a:rPr kumimoji="0" lang="ko-KR" altLang="ko-KR" sz="1100" b="0" i="0" u="none" strike="noStrike" cap="none" normalizeH="0" baseline="0">
                <a:ln>
                  <a:noFill/>
                </a:ln>
                <a:solidFill>
                  <a:srgbClr val="BCBEC4"/>
                </a:solidFill>
                <a:effectLst/>
                <a:ea typeface="JetBrains Mono"/>
              </a:rPr>
              <a:t>(HttpServletResponse response)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response.sendError(</a:t>
            </a:r>
            <a:r>
              <a:rPr kumimoji="0" lang="ko-KR" altLang="ko-KR" sz="1100" b="0" i="0" u="none" strike="noStrike" cap="none" normalizeH="0" baseline="0">
                <a:ln>
                  <a:noFill/>
                </a:ln>
                <a:solidFill>
                  <a:srgbClr val="2AACB8"/>
                </a:solidFill>
                <a:effectLst/>
                <a:ea typeface="JetBrains Mono"/>
              </a:rPr>
              <a:t>500</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14" name="모서리가 둥근 직사각형 38">
            <a:extLst>
              <a:ext uri="{FF2B5EF4-FFF2-40B4-BE49-F238E27FC236}">
                <a16:creationId xmlns:a16="http://schemas.microsoft.com/office/drawing/2014/main" id="{5FE6F491-5783-4CEE-44CD-DBE53F467489}"/>
              </a:ext>
            </a:extLst>
          </p:cNvPr>
          <p:cNvSpPr/>
          <p:nvPr/>
        </p:nvSpPr>
        <p:spPr>
          <a:xfrm>
            <a:off x="6917884" y="3124284"/>
            <a:ext cx="1170490" cy="356338"/>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Interceptor</a:t>
            </a:r>
            <a:endParaRPr lang="ko-KR" altLang="en-US" sz="1400">
              <a:solidFill>
                <a:schemeClr val="tx1"/>
              </a:solidFill>
              <a:latin typeface="+mj-lt"/>
              <a:ea typeface="나눔바른고딕" panose="020B0603020101020101"/>
            </a:endParaRPr>
          </a:p>
        </p:txBody>
      </p:sp>
      <p:sp>
        <p:nvSpPr>
          <p:cNvPr id="15" name="모서리가 둥근 직사각형 38">
            <a:extLst>
              <a:ext uri="{FF2B5EF4-FFF2-40B4-BE49-F238E27FC236}">
                <a16:creationId xmlns:a16="http://schemas.microsoft.com/office/drawing/2014/main" id="{CCF9AADA-4EEA-1EF1-B035-F110AEA99E53}"/>
              </a:ext>
            </a:extLst>
          </p:cNvPr>
          <p:cNvSpPr/>
          <p:nvPr/>
        </p:nvSpPr>
        <p:spPr>
          <a:xfrm>
            <a:off x="8437290" y="3124284"/>
            <a:ext cx="1753602" cy="356338"/>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DispatcherServlet</a:t>
            </a:r>
            <a:endParaRPr lang="ko-KR" altLang="en-US" sz="1400">
              <a:solidFill>
                <a:schemeClr val="tx1"/>
              </a:solidFill>
              <a:latin typeface="+mj-lt"/>
              <a:ea typeface="나눔바른고딕" panose="020B0603020101020101"/>
            </a:endParaRPr>
          </a:p>
        </p:txBody>
      </p:sp>
      <p:sp>
        <p:nvSpPr>
          <p:cNvPr id="16" name="모서리가 둥근 직사각형 38">
            <a:extLst>
              <a:ext uri="{FF2B5EF4-FFF2-40B4-BE49-F238E27FC236}">
                <a16:creationId xmlns:a16="http://schemas.microsoft.com/office/drawing/2014/main" id="{45499397-55A0-33D2-45DB-AD07AEB1BCE3}"/>
              </a:ext>
            </a:extLst>
          </p:cNvPr>
          <p:cNvSpPr/>
          <p:nvPr/>
        </p:nvSpPr>
        <p:spPr>
          <a:xfrm>
            <a:off x="10539807" y="3124284"/>
            <a:ext cx="770024" cy="356338"/>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Filter</a:t>
            </a:r>
            <a:endParaRPr lang="ko-KR" altLang="en-US" sz="1400">
              <a:solidFill>
                <a:schemeClr val="tx1"/>
              </a:solidFill>
              <a:latin typeface="+mj-lt"/>
              <a:ea typeface="나눔바른고딕" panose="020B0603020101020101"/>
            </a:endParaRPr>
          </a:p>
        </p:txBody>
      </p:sp>
      <p:sp>
        <p:nvSpPr>
          <p:cNvPr id="18" name="TextBox 17">
            <a:extLst>
              <a:ext uri="{FF2B5EF4-FFF2-40B4-BE49-F238E27FC236}">
                <a16:creationId xmlns:a16="http://schemas.microsoft.com/office/drawing/2014/main" id="{C01B7E0F-0A5C-A86F-C40F-BB84FD6F1D37}"/>
              </a:ext>
            </a:extLst>
          </p:cNvPr>
          <p:cNvSpPr txBox="1"/>
          <p:nvPr/>
        </p:nvSpPr>
        <p:spPr>
          <a:xfrm>
            <a:off x="7831952" y="2825487"/>
            <a:ext cx="861760" cy="276999"/>
          </a:xfrm>
          <a:prstGeom prst="rect">
            <a:avLst/>
          </a:prstGeom>
          <a:noFill/>
        </p:spPr>
        <p:txBody>
          <a:bodyPr wrap="square">
            <a:spAutoFit/>
          </a:bodyPr>
          <a:lstStyle/>
          <a:p>
            <a:r>
              <a:rPr lang="en-US" altLang="ko-KR" sz="1200">
                <a:solidFill>
                  <a:srgbClr val="FF0000"/>
                </a:solidFill>
                <a:ea typeface="JetBrains Mono"/>
              </a:rPr>
              <a:t>t</a:t>
            </a:r>
            <a:r>
              <a:rPr kumimoji="0" lang="en-US" altLang="ko-KR" sz="1200" b="0" i="0" u="none" strike="noStrike" cap="none" normalizeH="0" baseline="0">
                <a:ln>
                  <a:noFill/>
                </a:ln>
                <a:solidFill>
                  <a:srgbClr val="FF0000"/>
                </a:solidFill>
                <a:effectLst/>
                <a:ea typeface="JetBrains Mono"/>
              </a:rPr>
              <a:t>hrow ex</a:t>
            </a:r>
            <a:endParaRPr lang="ko-KR" altLang="en-US" sz="1200">
              <a:solidFill>
                <a:srgbClr val="FF0000"/>
              </a:solidFill>
            </a:endParaRPr>
          </a:p>
        </p:txBody>
      </p:sp>
      <p:cxnSp>
        <p:nvCxnSpPr>
          <p:cNvPr id="19" name="직선 화살표 연결선 18">
            <a:extLst>
              <a:ext uri="{FF2B5EF4-FFF2-40B4-BE49-F238E27FC236}">
                <a16:creationId xmlns:a16="http://schemas.microsoft.com/office/drawing/2014/main" id="{D0B7CDC6-F201-A646-33B3-5AAB40E9AB77}"/>
              </a:ext>
            </a:extLst>
          </p:cNvPr>
          <p:cNvCxnSpPr>
            <a:cxnSpLocks/>
            <a:stCxn id="14" idx="3"/>
            <a:endCxn id="15" idx="1"/>
          </p:cNvCxnSpPr>
          <p:nvPr/>
        </p:nvCxnSpPr>
        <p:spPr>
          <a:xfrm>
            <a:off x="8088374" y="3302453"/>
            <a:ext cx="34891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906F4DEF-8A10-AD81-898D-13F9EF340F5C}"/>
              </a:ext>
            </a:extLst>
          </p:cNvPr>
          <p:cNvCxnSpPr>
            <a:cxnSpLocks/>
            <a:stCxn id="15" idx="3"/>
            <a:endCxn id="16" idx="1"/>
          </p:cNvCxnSpPr>
          <p:nvPr/>
        </p:nvCxnSpPr>
        <p:spPr>
          <a:xfrm>
            <a:off x="10190892" y="3302453"/>
            <a:ext cx="34891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연결선: 꺾임 20">
            <a:extLst>
              <a:ext uri="{FF2B5EF4-FFF2-40B4-BE49-F238E27FC236}">
                <a16:creationId xmlns:a16="http://schemas.microsoft.com/office/drawing/2014/main" id="{C6495E76-41E5-2517-C03A-C8709FF7920D}"/>
              </a:ext>
            </a:extLst>
          </p:cNvPr>
          <p:cNvCxnSpPr>
            <a:cxnSpLocks/>
            <a:stCxn id="16" idx="3"/>
            <a:endCxn id="10" idx="3"/>
          </p:cNvCxnSpPr>
          <p:nvPr/>
        </p:nvCxnSpPr>
        <p:spPr>
          <a:xfrm>
            <a:off x="11309831" y="3302453"/>
            <a:ext cx="111305" cy="1378126"/>
          </a:xfrm>
          <a:prstGeom prst="bentConnector3">
            <a:avLst>
              <a:gd name="adj1" fmla="val 30538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B1983680-E1A6-B85C-93CF-CC28C4BFD098}"/>
              </a:ext>
            </a:extLst>
          </p:cNvPr>
          <p:cNvSpPr txBox="1"/>
          <p:nvPr/>
        </p:nvSpPr>
        <p:spPr>
          <a:xfrm>
            <a:off x="9934467" y="2825486"/>
            <a:ext cx="861760" cy="276999"/>
          </a:xfrm>
          <a:prstGeom prst="rect">
            <a:avLst/>
          </a:prstGeom>
          <a:noFill/>
        </p:spPr>
        <p:txBody>
          <a:bodyPr wrap="square">
            <a:spAutoFit/>
          </a:bodyPr>
          <a:lstStyle/>
          <a:p>
            <a:r>
              <a:rPr lang="en-US" altLang="ko-KR" sz="1200">
                <a:solidFill>
                  <a:srgbClr val="FF0000"/>
                </a:solidFill>
                <a:ea typeface="JetBrains Mono"/>
              </a:rPr>
              <a:t>t</a:t>
            </a:r>
            <a:r>
              <a:rPr kumimoji="0" lang="en-US" altLang="ko-KR" sz="1200" b="0" i="0" u="none" strike="noStrike" cap="none" normalizeH="0" baseline="0">
                <a:ln>
                  <a:noFill/>
                </a:ln>
                <a:solidFill>
                  <a:srgbClr val="FF0000"/>
                </a:solidFill>
                <a:effectLst/>
                <a:ea typeface="JetBrains Mono"/>
              </a:rPr>
              <a:t>hrow ex</a:t>
            </a:r>
            <a:endParaRPr lang="ko-KR" altLang="en-US" sz="1200">
              <a:solidFill>
                <a:srgbClr val="FF0000"/>
              </a:solidFill>
            </a:endParaRPr>
          </a:p>
        </p:txBody>
      </p:sp>
      <p:sp>
        <p:nvSpPr>
          <p:cNvPr id="35" name="TextBox 34">
            <a:extLst>
              <a:ext uri="{FF2B5EF4-FFF2-40B4-BE49-F238E27FC236}">
                <a16:creationId xmlns:a16="http://schemas.microsoft.com/office/drawing/2014/main" id="{D73B3393-C5E1-A4FF-AA49-BA28209E38D7}"/>
              </a:ext>
            </a:extLst>
          </p:cNvPr>
          <p:cNvSpPr txBox="1"/>
          <p:nvPr/>
        </p:nvSpPr>
        <p:spPr>
          <a:xfrm>
            <a:off x="10878951" y="3867783"/>
            <a:ext cx="861760" cy="276999"/>
          </a:xfrm>
          <a:prstGeom prst="rect">
            <a:avLst/>
          </a:prstGeom>
          <a:noFill/>
        </p:spPr>
        <p:txBody>
          <a:bodyPr wrap="square">
            <a:spAutoFit/>
          </a:bodyPr>
          <a:lstStyle/>
          <a:p>
            <a:r>
              <a:rPr lang="en-US" altLang="ko-KR" sz="1200">
                <a:solidFill>
                  <a:srgbClr val="FF0000"/>
                </a:solidFill>
                <a:ea typeface="JetBrains Mono"/>
              </a:rPr>
              <a:t>t</a:t>
            </a:r>
            <a:r>
              <a:rPr kumimoji="0" lang="en-US" altLang="ko-KR" sz="1200" b="0" i="0" u="none" strike="noStrike" cap="none" normalizeH="0" baseline="0">
                <a:ln>
                  <a:noFill/>
                </a:ln>
                <a:solidFill>
                  <a:srgbClr val="FF0000"/>
                </a:solidFill>
                <a:effectLst/>
                <a:ea typeface="JetBrains Mono"/>
              </a:rPr>
              <a:t>hrow ex</a:t>
            </a:r>
            <a:endParaRPr lang="ko-KR" altLang="en-US" sz="1200">
              <a:solidFill>
                <a:srgbClr val="FF0000"/>
              </a:solidFill>
            </a:endParaRPr>
          </a:p>
        </p:txBody>
      </p:sp>
      <p:cxnSp>
        <p:nvCxnSpPr>
          <p:cNvPr id="38" name="직선 화살표 연결선 37">
            <a:extLst>
              <a:ext uri="{FF2B5EF4-FFF2-40B4-BE49-F238E27FC236}">
                <a16:creationId xmlns:a16="http://schemas.microsoft.com/office/drawing/2014/main" id="{1F5FB25C-4F5E-6FF9-50AF-F887570F5EE4}"/>
              </a:ext>
            </a:extLst>
          </p:cNvPr>
          <p:cNvCxnSpPr>
            <a:stCxn id="7" idx="3"/>
            <a:endCxn id="8" idx="1"/>
          </p:cNvCxnSpPr>
          <p:nvPr/>
        </p:nvCxnSpPr>
        <p:spPr>
          <a:xfrm>
            <a:off x="4253163" y="3299112"/>
            <a:ext cx="242499" cy="98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6E1C2DD4-4E3D-B5A4-B2D8-1AE01FA5BEE6}"/>
              </a:ext>
            </a:extLst>
          </p:cNvPr>
          <p:cNvCxnSpPr>
            <a:stCxn id="8" idx="3"/>
            <a:endCxn id="14" idx="1"/>
          </p:cNvCxnSpPr>
          <p:nvPr/>
        </p:nvCxnSpPr>
        <p:spPr>
          <a:xfrm>
            <a:off x="6675385" y="3300096"/>
            <a:ext cx="242499" cy="235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직사각형 48">
            <a:extLst>
              <a:ext uri="{FF2B5EF4-FFF2-40B4-BE49-F238E27FC236}">
                <a16:creationId xmlns:a16="http://schemas.microsoft.com/office/drawing/2014/main" id="{A3E81EF0-542D-8BD1-2DF0-C24B067F03DF}"/>
              </a:ext>
            </a:extLst>
          </p:cNvPr>
          <p:cNvSpPr/>
          <p:nvPr/>
        </p:nvSpPr>
        <p:spPr>
          <a:xfrm>
            <a:off x="198756" y="2291964"/>
            <a:ext cx="147829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동작 방식</a:t>
            </a:r>
          </a:p>
        </p:txBody>
      </p:sp>
    </p:spTree>
    <p:extLst>
      <p:ext uri="{BB962C8B-B14F-4D97-AF65-F5344CB8AC3E}">
        <p14:creationId xmlns:p14="http://schemas.microsoft.com/office/powerpoint/2010/main" val="464932620"/>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975B04-D214-E756-206F-4AB4C3ACE063}"/>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E0D0AAD0-C8F1-9433-B444-F82C18507FCE}"/>
              </a:ext>
            </a:extLst>
          </p:cNvPr>
          <p:cNvSpPr txBox="1"/>
          <p:nvPr/>
        </p:nvSpPr>
        <p:spPr>
          <a:xfrm>
            <a:off x="368486" y="2921169"/>
            <a:ext cx="11455060" cy="1015663"/>
          </a:xfrm>
          <a:prstGeom prst="rect">
            <a:avLst/>
          </a:prstGeom>
          <a:noFill/>
        </p:spPr>
        <p:txBody>
          <a:bodyPr wrap="none" rtlCol="0">
            <a:spAutoFit/>
          </a:bodyPr>
          <a:lstStyle/>
          <a:p>
            <a:pPr algn="ctr"/>
            <a:r>
              <a:rPr lang="en-US" altLang="ko-KR" sz="6000">
                <a:solidFill>
                  <a:schemeClr val="accent1">
                    <a:lumMod val="75000"/>
                  </a:schemeClr>
                </a:solidFill>
                <a:latin typeface="+mj-lt"/>
              </a:rPr>
              <a:t>WAS </a:t>
            </a:r>
            <a:r>
              <a:rPr lang="ko-KR" altLang="en-US" sz="6000">
                <a:solidFill>
                  <a:schemeClr val="accent1">
                    <a:lumMod val="75000"/>
                  </a:schemeClr>
                </a:solidFill>
                <a:latin typeface="+mj-lt"/>
              </a:rPr>
              <a:t>표준 오류 정책 </a:t>
            </a:r>
            <a:r>
              <a:rPr lang="en-US" altLang="ko-KR" sz="6000">
                <a:solidFill>
                  <a:schemeClr val="accent1">
                    <a:lumMod val="75000"/>
                  </a:schemeClr>
                </a:solidFill>
                <a:latin typeface="+mj-lt"/>
              </a:rPr>
              <a:t>- ErrorPage</a:t>
            </a:r>
            <a:endParaRPr lang="ko-KR" altLang="en-US" sz="6000">
              <a:solidFill>
                <a:schemeClr val="accent1">
                  <a:lumMod val="75000"/>
                </a:schemeClr>
              </a:solidFill>
              <a:latin typeface="+mj-lt"/>
            </a:endParaRPr>
          </a:p>
        </p:txBody>
      </p:sp>
      <p:sp>
        <p:nvSpPr>
          <p:cNvPr id="3" name="TextBox 2">
            <a:extLst>
              <a:ext uri="{FF2B5EF4-FFF2-40B4-BE49-F238E27FC236}">
                <a16:creationId xmlns:a16="http://schemas.microsoft.com/office/drawing/2014/main" id="{D042494A-B14F-70A8-1D83-A428DBE11566}"/>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4099696591"/>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9D9651-98AA-28A7-5658-52ECA7AC673D}"/>
            </a:ext>
          </a:extLst>
        </p:cNvPr>
        <p:cNvGrpSpPr/>
        <p:nvPr/>
      </p:nvGrpSpPr>
      <p:grpSpPr>
        <a:xfrm>
          <a:off x="0" y="0"/>
          <a:ext cx="0" cy="0"/>
          <a:chOff x="0" y="0"/>
          <a:chExt cx="0" cy="0"/>
        </a:xfrm>
      </p:grpSpPr>
      <p:sp>
        <p:nvSpPr>
          <p:cNvPr id="44" name="직사각형 43">
            <a:extLst>
              <a:ext uri="{FF2B5EF4-FFF2-40B4-BE49-F238E27FC236}">
                <a16:creationId xmlns:a16="http://schemas.microsoft.com/office/drawing/2014/main" id="{06C4F77E-1A22-2E5B-E6FA-60BF72B52856}"/>
              </a:ext>
            </a:extLst>
          </p:cNvPr>
          <p:cNvSpPr/>
          <p:nvPr/>
        </p:nvSpPr>
        <p:spPr>
          <a:xfrm>
            <a:off x="665801" y="4382024"/>
            <a:ext cx="5187760" cy="901773"/>
          </a:xfrm>
          <a:prstGeom prst="rect">
            <a:avLst/>
          </a:prstGeom>
          <a:solidFill>
            <a:schemeClr val="accent5">
              <a:lumMod val="20000"/>
              <a:lumOff val="80000"/>
            </a:schemeClr>
          </a:solidFill>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ko-KR" altLang="en-US" sz="1100"/>
          </a:p>
        </p:txBody>
      </p:sp>
      <p:sp>
        <p:nvSpPr>
          <p:cNvPr id="73" name="직사각형 72">
            <a:extLst>
              <a:ext uri="{FF2B5EF4-FFF2-40B4-BE49-F238E27FC236}">
                <a16:creationId xmlns:a16="http://schemas.microsoft.com/office/drawing/2014/main" id="{29175E20-3DCC-4A64-13D9-9FE88673D5D9}"/>
              </a:ext>
            </a:extLst>
          </p:cNvPr>
          <p:cNvSpPr/>
          <p:nvPr/>
        </p:nvSpPr>
        <p:spPr>
          <a:xfrm>
            <a:off x="370207" y="520524"/>
            <a:ext cx="9862652"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ErrorPage</a:t>
            </a:r>
            <a:r>
              <a:rPr lang="en-US" altLang="ko-KR" sz="1200" b="1"/>
              <a:t> </a:t>
            </a:r>
            <a:r>
              <a:rPr lang="ko-KR" altLang="en-US" sz="1200"/>
              <a:t>는 </a:t>
            </a:r>
            <a:r>
              <a:rPr lang="en-US" altLang="ko-KR" sz="1200"/>
              <a:t>WAS </a:t>
            </a:r>
            <a:r>
              <a:rPr lang="ko-KR" altLang="en-US" sz="1200"/>
              <a:t>에서 발생하는 예외나 특정 </a:t>
            </a:r>
            <a:r>
              <a:rPr lang="en-US" altLang="ko-KR" sz="1200"/>
              <a:t>HTTP </a:t>
            </a:r>
            <a:r>
              <a:rPr lang="ko-KR" altLang="en-US" sz="1200"/>
              <a:t>상태 코드에 대해 오류 페이지를 설정하고 렌더링하는 기능을 제공하는 클래스이다</a:t>
            </a:r>
            <a:endParaRPr lang="en-US" altLang="ko-KR" sz="1200"/>
          </a:p>
          <a:p>
            <a:pPr marL="171450" indent="-171450">
              <a:lnSpc>
                <a:spcPct val="150000"/>
              </a:lnSpc>
              <a:buFont typeface="Arial" panose="020B0604020202020204" pitchFamily="34" charset="0"/>
              <a:buChar char="•"/>
            </a:pPr>
            <a:r>
              <a:rPr lang="en-US" altLang="ko-KR" sz="1200"/>
              <a:t>ErrorPage</a:t>
            </a:r>
            <a:r>
              <a:rPr lang="en-US" altLang="ko-KR" sz="1200" b="1"/>
              <a:t> </a:t>
            </a:r>
            <a:r>
              <a:rPr lang="ko-KR" altLang="en-US" sz="1200"/>
              <a:t>는 클라이언트에게 서버의 오류 상황을 명확히 전달하고</a:t>
            </a:r>
            <a:r>
              <a:rPr lang="en-US" altLang="ko-KR" sz="1200"/>
              <a:t> </a:t>
            </a:r>
            <a:r>
              <a:rPr lang="ko-KR" altLang="en-US" sz="1200"/>
              <a:t>사용자 친화적인 메시지를 제공하기 위한 표준적인 방법이다</a:t>
            </a:r>
            <a:endParaRPr lang="en-US" altLang="ko-KR" sz="1200">
              <a:latin typeface="+mn-ea"/>
            </a:endParaRPr>
          </a:p>
        </p:txBody>
      </p:sp>
      <p:sp>
        <p:nvSpPr>
          <p:cNvPr id="74" name="직사각형 73">
            <a:extLst>
              <a:ext uri="{FF2B5EF4-FFF2-40B4-BE49-F238E27FC236}">
                <a16:creationId xmlns:a16="http://schemas.microsoft.com/office/drawing/2014/main" id="{28E72E52-CB85-7771-A1BA-321C5A695D4F}"/>
              </a:ext>
            </a:extLst>
          </p:cNvPr>
          <p:cNvSpPr/>
          <p:nvPr/>
        </p:nvSpPr>
        <p:spPr>
          <a:xfrm>
            <a:off x="198756" y="156244"/>
            <a:ext cx="1546064"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ErrorPage</a:t>
            </a:r>
            <a:endParaRPr lang="ko-KR" altLang="en-US" b="1">
              <a:solidFill>
                <a:schemeClr val="accent1">
                  <a:lumMod val="75000"/>
                </a:schemeClr>
              </a:solidFill>
              <a:latin typeface="+mn-ea"/>
            </a:endParaRPr>
          </a:p>
        </p:txBody>
      </p:sp>
      <p:grpSp>
        <p:nvGrpSpPr>
          <p:cNvPr id="17" name="그룹 16">
            <a:extLst>
              <a:ext uri="{FF2B5EF4-FFF2-40B4-BE49-F238E27FC236}">
                <a16:creationId xmlns:a16="http://schemas.microsoft.com/office/drawing/2014/main" id="{10918F1A-1DB3-E906-98DC-A25AC8A54E18}"/>
              </a:ext>
            </a:extLst>
          </p:cNvPr>
          <p:cNvGrpSpPr/>
          <p:nvPr/>
        </p:nvGrpSpPr>
        <p:grpSpPr>
          <a:xfrm>
            <a:off x="605987" y="1258934"/>
            <a:ext cx="2013715" cy="1267980"/>
            <a:chOff x="649705" y="1320950"/>
            <a:chExt cx="1927775" cy="1213866"/>
          </a:xfrm>
        </p:grpSpPr>
        <p:pic>
          <p:nvPicPr>
            <p:cNvPr id="9" name="그림 8">
              <a:extLst>
                <a:ext uri="{FF2B5EF4-FFF2-40B4-BE49-F238E27FC236}">
                  <a16:creationId xmlns:a16="http://schemas.microsoft.com/office/drawing/2014/main" id="{242969FD-9993-FAAE-1F2C-6188C4DA4DAC}"/>
                </a:ext>
              </a:extLst>
            </p:cNvPr>
            <p:cNvPicPr>
              <a:picLocks noChangeAspect="1"/>
            </p:cNvPicPr>
            <p:nvPr/>
          </p:nvPicPr>
          <p:blipFill>
            <a:blip r:embed="rId3"/>
            <a:srcRect b="55116"/>
            <a:stretch/>
          </p:blipFill>
          <p:spPr>
            <a:xfrm>
              <a:off x="649705" y="1320950"/>
              <a:ext cx="1927775" cy="658245"/>
            </a:xfrm>
            <a:prstGeom prst="rect">
              <a:avLst/>
            </a:prstGeom>
          </p:spPr>
        </p:pic>
        <p:pic>
          <p:nvPicPr>
            <p:cNvPr id="14" name="그림 13">
              <a:extLst>
                <a:ext uri="{FF2B5EF4-FFF2-40B4-BE49-F238E27FC236}">
                  <a16:creationId xmlns:a16="http://schemas.microsoft.com/office/drawing/2014/main" id="{A87DD82A-7C62-2E05-24CE-AC4E5BD13A06}"/>
                </a:ext>
              </a:extLst>
            </p:cNvPr>
            <p:cNvPicPr>
              <a:picLocks noChangeAspect="1"/>
            </p:cNvPicPr>
            <p:nvPr/>
          </p:nvPicPr>
          <p:blipFill>
            <a:blip r:embed="rId3"/>
            <a:srcRect t="62113"/>
            <a:stretch/>
          </p:blipFill>
          <p:spPr>
            <a:xfrm>
              <a:off x="649705" y="1979195"/>
              <a:ext cx="1927775" cy="555621"/>
            </a:xfrm>
            <a:prstGeom prst="rect">
              <a:avLst/>
            </a:prstGeom>
          </p:spPr>
        </p:pic>
      </p:grpSp>
      <p:sp>
        <p:nvSpPr>
          <p:cNvPr id="21" name="직사각형 20">
            <a:extLst>
              <a:ext uri="{FF2B5EF4-FFF2-40B4-BE49-F238E27FC236}">
                <a16:creationId xmlns:a16="http://schemas.microsoft.com/office/drawing/2014/main" id="{9CE63900-A625-2696-6DBA-23C4A5CCCF7B}"/>
              </a:ext>
            </a:extLst>
          </p:cNvPr>
          <p:cNvSpPr/>
          <p:nvPr/>
        </p:nvSpPr>
        <p:spPr>
          <a:xfrm>
            <a:off x="2619702" y="1620541"/>
            <a:ext cx="6180631"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t>특정 </a:t>
            </a:r>
            <a:r>
              <a:rPr lang="en-US" altLang="ko-KR" sz="1200"/>
              <a:t>Java </a:t>
            </a:r>
            <a:r>
              <a:rPr lang="ko-KR" altLang="en-US" sz="1200"/>
              <a:t>예외가 발생했을 때</a:t>
            </a:r>
            <a:r>
              <a:rPr lang="en-US" altLang="ko-KR" sz="1200"/>
              <a:t> </a:t>
            </a:r>
            <a:r>
              <a:rPr lang="ko-KR" altLang="en-US" sz="1200"/>
              <a:t>이를 처리하기 위한 오류 페이지가 활성화 된다</a:t>
            </a:r>
            <a:endParaRPr lang="en-US" altLang="ko-KR" sz="1200">
              <a:latin typeface="+mn-ea"/>
            </a:endParaRPr>
          </a:p>
        </p:txBody>
      </p:sp>
      <p:sp>
        <p:nvSpPr>
          <p:cNvPr id="24" name="직사각형 23">
            <a:extLst>
              <a:ext uri="{FF2B5EF4-FFF2-40B4-BE49-F238E27FC236}">
                <a16:creationId xmlns:a16="http://schemas.microsoft.com/office/drawing/2014/main" id="{0C6C3E97-FDF8-7172-3BA3-4E1EAF849F0B}"/>
              </a:ext>
            </a:extLst>
          </p:cNvPr>
          <p:cNvSpPr/>
          <p:nvPr/>
        </p:nvSpPr>
        <p:spPr>
          <a:xfrm>
            <a:off x="2614418" y="2198330"/>
            <a:ext cx="8396056"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t>특정 </a:t>
            </a:r>
            <a:r>
              <a:rPr lang="en-US" altLang="ko-KR" sz="1200"/>
              <a:t>HTTP </a:t>
            </a:r>
            <a:r>
              <a:rPr lang="ko-KR" altLang="en-US" sz="1200"/>
              <a:t>상태 코드</a:t>
            </a:r>
            <a:r>
              <a:rPr lang="en-US" altLang="ko-KR" sz="1200"/>
              <a:t>(</a:t>
            </a:r>
            <a:r>
              <a:rPr lang="ko-KR" altLang="en-US" sz="1200"/>
              <a:t>예</a:t>
            </a:r>
            <a:r>
              <a:rPr lang="en-US" altLang="ko-KR" sz="1200"/>
              <a:t>: 404, 500)</a:t>
            </a:r>
            <a:r>
              <a:rPr lang="ko-KR" altLang="en-US" sz="1200"/>
              <a:t>가 발생했을 때</a:t>
            </a:r>
            <a:r>
              <a:rPr lang="en-US" altLang="ko-KR" sz="1200"/>
              <a:t> </a:t>
            </a:r>
            <a:r>
              <a:rPr lang="ko-KR" altLang="en-US" sz="1200"/>
              <a:t>이를 처리하기 위한 오류 페이지가 활성화된다</a:t>
            </a:r>
            <a:endParaRPr lang="en-US" altLang="ko-KR" sz="1200">
              <a:latin typeface="+mn-ea"/>
            </a:endParaRPr>
          </a:p>
        </p:txBody>
      </p:sp>
      <p:sp>
        <p:nvSpPr>
          <p:cNvPr id="26" name="직사각형 25">
            <a:extLst>
              <a:ext uri="{FF2B5EF4-FFF2-40B4-BE49-F238E27FC236}">
                <a16:creationId xmlns:a16="http://schemas.microsoft.com/office/drawing/2014/main" id="{7C0E2278-AE6B-4663-BBFB-CD9093E95C4A}"/>
              </a:ext>
            </a:extLst>
          </p:cNvPr>
          <p:cNvSpPr/>
          <p:nvPr/>
        </p:nvSpPr>
        <p:spPr>
          <a:xfrm>
            <a:off x="2619702" y="1915327"/>
            <a:ext cx="4038848"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t>오류나 예외를 처리하기 위한 경로이다</a:t>
            </a:r>
            <a:endParaRPr lang="en-US" altLang="ko-KR" sz="1200">
              <a:latin typeface="+mn-ea"/>
            </a:endParaRPr>
          </a:p>
        </p:txBody>
      </p:sp>
      <p:sp>
        <p:nvSpPr>
          <p:cNvPr id="39" name="직사각형 38">
            <a:extLst>
              <a:ext uri="{FF2B5EF4-FFF2-40B4-BE49-F238E27FC236}">
                <a16:creationId xmlns:a16="http://schemas.microsoft.com/office/drawing/2014/main" id="{DDF573E0-85F0-3304-39B9-6479D94A98DD}"/>
              </a:ext>
            </a:extLst>
          </p:cNvPr>
          <p:cNvSpPr/>
          <p:nvPr/>
        </p:nvSpPr>
        <p:spPr>
          <a:xfrm>
            <a:off x="198756" y="2926630"/>
            <a:ext cx="1709122"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초기화 작업</a:t>
            </a:r>
          </a:p>
        </p:txBody>
      </p:sp>
      <p:sp>
        <p:nvSpPr>
          <p:cNvPr id="43" name="모서리가 둥근 직사각형 38">
            <a:extLst>
              <a:ext uri="{FF2B5EF4-FFF2-40B4-BE49-F238E27FC236}">
                <a16:creationId xmlns:a16="http://schemas.microsoft.com/office/drawing/2014/main" id="{E97E960C-5FE9-DC39-DD99-96BE2A1ADF70}"/>
              </a:ext>
            </a:extLst>
          </p:cNvPr>
          <p:cNvSpPr/>
          <p:nvPr/>
        </p:nvSpPr>
        <p:spPr>
          <a:xfrm>
            <a:off x="783958" y="4584106"/>
            <a:ext cx="2901287"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ko-KR" altLang="en-US" sz="1400"/>
              <a:t>TomcatServletWebServerFactory</a:t>
            </a:r>
            <a:endParaRPr lang="ko-KR" altLang="en-US" sz="1400">
              <a:solidFill>
                <a:schemeClr val="tx1"/>
              </a:solidFill>
              <a:latin typeface="+mj-lt"/>
              <a:ea typeface="나눔바른고딕" panose="020B0603020101020101"/>
            </a:endParaRPr>
          </a:p>
        </p:txBody>
      </p:sp>
      <p:sp>
        <p:nvSpPr>
          <p:cNvPr id="45" name="모서리가 둥근 직사각형 38">
            <a:extLst>
              <a:ext uri="{FF2B5EF4-FFF2-40B4-BE49-F238E27FC236}">
                <a16:creationId xmlns:a16="http://schemas.microsoft.com/office/drawing/2014/main" id="{299A66F2-2DE3-CF66-7512-F6092B86AB7A}"/>
              </a:ext>
            </a:extLst>
          </p:cNvPr>
          <p:cNvSpPr/>
          <p:nvPr/>
        </p:nvSpPr>
        <p:spPr>
          <a:xfrm>
            <a:off x="4262064" y="4584105"/>
            <a:ext cx="1291844"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t>ErrorPage</a:t>
            </a:r>
            <a:endParaRPr lang="ko-KR" altLang="en-US" sz="1400">
              <a:solidFill>
                <a:schemeClr val="tx1"/>
              </a:solidFill>
              <a:latin typeface="+mj-lt"/>
              <a:ea typeface="나눔바른고딕" panose="020B0603020101020101"/>
            </a:endParaRPr>
          </a:p>
        </p:txBody>
      </p:sp>
      <p:cxnSp>
        <p:nvCxnSpPr>
          <p:cNvPr id="47" name="직선 화살표 연결선 46">
            <a:extLst>
              <a:ext uri="{FF2B5EF4-FFF2-40B4-BE49-F238E27FC236}">
                <a16:creationId xmlns:a16="http://schemas.microsoft.com/office/drawing/2014/main" id="{AD57F076-D8A3-AEA0-382F-D20C8DEBB48E}"/>
              </a:ext>
            </a:extLst>
          </p:cNvPr>
          <p:cNvCxnSpPr>
            <a:stCxn id="43" idx="3"/>
            <a:endCxn id="45" idx="1"/>
          </p:cNvCxnSpPr>
          <p:nvPr/>
        </p:nvCxnSpPr>
        <p:spPr>
          <a:xfrm flipV="1">
            <a:off x="3685245" y="4812556"/>
            <a:ext cx="576819"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9" name="그림 48">
            <a:extLst>
              <a:ext uri="{FF2B5EF4-FFF2-40B4-BE49-F238E27FC236}">
                <a16:creationId xmlns:a16="http://schemas.microsoft.com/office/drawing/2014/main" id="{3DB383B7-F20A-805C-1BA8-BA1D51F1462B}"/>
              </a:ext>
            </a:extLst>
          </p:cNvPr>
          <p:cNvPicPr>
            <a:picLocks noChangeAspect="1"/>
          </p:cNvPicPr>
          <p:nvPr/>
        </p:nvPicPr>
        <p:blipFill>
          <a:blip r:embed="rId4"/>
          <a:stretch>
            <a:fillRect/>
          </a:stretch>
        </p:blipFill>
        <p:spPr>
          <a:xfrm>
            <a:off x="3857847" y="5512247"/>
            <a:ext cx="2100278" cy="954672"/>
          </a:xfrm>
          <a:prstGeom prst="rect">
            <a:avLst/>
          </a:prstGeom>
        </p:spPr>
      </p:pic>
      <p:cxnSp>
        <p:nvCxnSpPr>
          <p:cNvPr id="51" name="직선 연결선 50">
            <a:extLst>
              <a:ext uri="{FF2B5EF4-FFF2-40B4-BE49-F238E27FC236}">
                <a16:creationId xmlns:a16="http://schemas.microsoft.com/office/drawing/2014/main" id="{76DECDC8-4512-299B-EC96-E75B8F58C69B}"/>
              </a:ext>
            </a:extLst>
          </p:cNvPr>
          <p:cNvCxnSpPr>
            <a:stCxn id="45" idx="2"/>
            <a:endCxn id="49" idx="0"/>
          </p:cNvCxnSpPr>
          <p:nvPr/>
        </p:nvCxnSpPr>
        <p:spPr>
          <a:xfrm>
            <a:off x="4907986" y="5041006"/>
            <a:ext cx="0" cy="471241"/>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2" name="직사각형 51">
            <a:extLst>
              <a:ext uri="{FF2B5EF4-FFF2-40B4-BE49-F238E27FC236}">
                <a16:creationId xmlns:a16="http://schemas.microsoft.com/office/drawing/2014/main" id="{9FB736C1-564C-B7CB-8EC0-7AD15C4D7863}"/>
              </a:ext>
            </a:extLst>
          </p:cNvPr>
          <p:cNvSpPr/>
          <p:nvPr/>
        </p:nvSpPr>
        <p:spPr>
          <a:xfrm>
            <a:off x="3724505" y="4510001"/>
            <a:ext cx="498297" cy="293414"/>
          </a:xfrm>
          <a:prstGeom prst="rect">
            <a:avLst/>
          </a:prstGeom>
        </p:spPr>
        <p:txBody>
          <a:bodyPr wrap="square">
            <a:spAutoFit/>
          </a:bodyPr>
          <a:lstStyle/>
          <a:p>
            <a:pPr algn="ctr">
              <a:lnSpc>
                <a:spcPct val="150000"/>
              </a:lnSpc>
            </a:pPr>
            <a:r>
              <a:rPr lang="ko-KR" altLang="en-US" sz="1000">
                <a:latin typeface="+mn-ea"/>
              </a:rPr>
              <a:t>생성</a:t>
            </a:r>
            <a:endParaRPr lang="en-US" altLang="ko-KR" sz="1000">
              <a:latin typeface="+mn-ea"/>
            </a:endParaRPr>
          </a:p>
        </p:txBody>
      </p:sp>
      <p:sp>
        <p:nvSpPr>
          <p:cNvPr id="53" name="직사각형 52">
            <a:extLst>
              <a:ext uri="{FF2B5EF4-FFF2-40B4-BE49-F238E27FC236}">
                <a16:creationId xmlns:a16="http://schemas.microsoft.com/office/drawing/2014/main" id="{05EC79F8-D50C-D93B-265A-A2FB1F0D320F}"/>
              </a:ext>
            </a:extLst>
          </p:cNvPr>
          <p:cNvSpPr/>
          <p:nvPr/>
        </p:nvSpPr>
        <p:spPr>
          <a:xfrm>
            <a:off x="6499482" y="4382024"/>
            <a:ext cx="4516276" cy="901773"/>
          </a:xfrm>
          <a:prstGeom prst="rect">
            <a:avLst/>
          </a:prstGeom>
          <a:solidFill>
            <a:schemeClr val="accent5">
              <a:lumMod val="20000"/>
              <a:lumOff val="80000"/>
            </a:schemeClr>
          </a:solidFill>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ko-KR" altLang="en-US" sz="1100"/>
          </a:p>
        </p:txBody>
      </p:sp>
      <p:sp>
        <p:nvSpPr>
          <p:cNvPr id="54" name="모서리가 둥근 직사각형 38">
            <a:extLst>
              <a:ext uri="{FF2B5EF4-FFF2-40B4-BE49-F238E27FC236}">
                <a16:creationId xmlns:a16="http://schemas.microsoft.com/office/drawing/2014/main" id="{E7D14DE4-BDD3-04D0-7425-2D092E596C3A}"/>
              </a:ext>
            </a:extLst>
          </p:cNvPr>
          <p:cNvSpPr/>
          <p:nvPr/>
        </p:nvSpPr>
        <p:spPr>
          <a:xfrm>
            <a:off x="8522451" y="4584104"/>
            <a:ext cx="2339885"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t>TomcatEmbeddedContext</a:t>
            </a:r>
            <a:endParaRPr lang="ko-KR" altLang="en-US" sz="1400">
              <a:solidFill>
                <a:schemeClr val="tx1"/>
              </a:solidFill>
              <a:latin typeface="+mj-lt"/>
              <a:ea typeface="나눔바른고딕" panose="020B0603020101020101"/>
            </a:endParaRPr>
          </a:p>
        </p:txBody>
      </p:sp>
      <p:sp>
        <p:nvSpPr>
          <p:cNvPr id="55" name="모서리가 둥근 직사각형 38">
            <a:extLst>
              <a:ext uri="{FF2B5EF4-FFF2-40B4-BE49-F238E27FC236}">
                <a16:creationId xmlns:a16="http://schemas.microsoft.com/office/drawing/2014/main" id="{BA6B8ECB-9615-635F-5883-37C5CF710B2F}"/>
              </a:ext>
            </a:extLst>
          </p:cNvPr>
          <p:cNvSpPr/>
          <p:nvPr/>
        </p:nvSpPr>
        <p:spPr>
          <a:xfrm>
            <a:off x="6750635" y="4584105"/>
            <a:ext cx="1291844"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t>ErrorPage</a:t>
            </a:r>
            <a:endParaRPr lang="ko-KR" altLang="en-US" sz="1400">
              <a:solidFill>
                <a:schemeClr val="tx1"/>
              </a:solidFill>
              <a:latin typeface="+mj-lt"/>
              <a:ea typeface="나눔바른고딕" panose="020B0603020101020101"/>
            </a:endParaRPr>
          </a:p>
        </p:txBody>
      </p:sp>
      <p:cxnSp>
        <p:nvCxnSpPr>
          <p:cNvPr id="56" name="직선 화살표 연결선 55">
            <a:extLst>
              <a:ext uri="{FF2B5EF4-FFF2-40B4-BE49-F238E27FC236}">
                <a16:creationId xmlns:a16="http://schemas.microsoft.com/office/drawing/2014/main" id="{30B1FA16-0CCB-C4FF-BDEC-0DB675FBCDFD}"/>
              </a:ext>
            </a:extLst>
          </p:cNvPr>
          <p:cNvCxnSpPr>
            <a:cxnSpLocks/>
            <a:stCxn id="55" idx="3"/>
            <a:endCxn id="54" idx="1"/>
          </p:cNvCxnSpPr>
          <p:nvPr/>
        </p:nvCxnSpPr>
        <p:spPr>
          <a:xfrm flipV="1">
            <a:off x="8042479" y="4812555"/>
            <a:ext cx="479972"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0" name="직사각형 69">
            <a:extLst>
              <a:ext uri="{FF2B5EF4-FFF2-40B4-BE49-F238E27FC236}">
                <a16:creationId xmlns:a16="http://schemas.microsoft.com/office/drawing/2014/main" id="{8145F48E-C9A9-DC8D-2BF0-F5E679E76948}"/>
              </a:ext>
            </a:extLst>
          </p:cNvPr>
          <p:cNvSpPr/>
          <p:nvPr/>
        </p:nvSpPr>
        <p:spPr>
          <a:xfrm>
            <a:off x="2683117" y="3898060"/>
            <a:ext cx="891664" cy="414024"/>
          </a:xfrm>
          <a:prstGeom prst="rect">
            <a:avLst/>
          </a:prstGeom>
        </p:spPr>
        <p:txBody>
          <a:bodyPr wrap="square">
            <a:spAutoFit/>
          </a:bodyPr>
          <a:lstStyle/>
          <a:p>
            <a:pPr algn="ctr">
              <a:lnSpc>
                <a:spcPct val="150000"/>
              </a:lnSpc>
            </a:pPr>
            <a:r>
              <a:rPr lang="en-US" altLang="ko-KR" sz="1600" b="1">
                <a:latin typeface="+mn-ea"/>
              </a:rPr>
              <a:t>Spring</a:t>
            </a:r>
          </a:p>
        </p:txBody>
      </p:sp>
      <p:sp>
        <p:nvSpPr>
          <p:cNvPr id="71" name="직사각형 70">
            <a:extLst>
              <a:ext uri="{FF2B5EF4-FFF2-40B4-BE49-F238E27FC236}">
                <a16:creationId xmlns:a16="http://schemas.microsoft.com/office/drawing/2014/main" id="{9CDEFDEB-ED1C-7927-1CE2-E78EA8311F99}"/>
              </a:ext>
            </a:extLst>
          </p:cNvPr>
          <p:cNvSpPr/>
          <p:nvPr/>
        </p:nvSpPr>
        <p:spPr>
          <a:xfrm>
            <a:off x="8311788" y="3898060"/>
            <a:ext cx="891664" cy="414024"/>
          </a:xfrm>
          <a:prstGeom prst="rect">
            <a:avLst/>
          </a:prstGeom>
        </p:spPr>
        <p:txBody>
          <a:bodyPr wrap="square">
            <a:spAutoFit/>
          </a:bodyPr>
          <a:lstStyle/>
          <a:p>
            <a:pPr algn="ctr">
              <a:lnSpc>
                <a:spcPct val="150000"/>
              </a:lnSpc>
            </a:pPr>
            <a:r>
              <a:rPr lang="en-US" altLang="ko-KR" sz="1600" b="1">
                <a:latin typeface="+mn-ea"/>
              </a:rPr>
              <a:t>WAS</a:t>
            </a:r>
          </a:p>
        </p:txBody>
      </p:sp>
      <p:cxnSp>
        <p:nvCxnSpPr>
          <p:cNvPr id="75" name="직선 화살표 연결선 74">
            <a:extLst>
              <a:ext uri="{FF2B5EF4-FFF2-40B4-BE49-F238E27FC236}">
                <a16:creationId xmlns:a16="http://schemas.microsoft.com/office/drawing/2014/main" id="{E79B58E6-44C1-FBA9-1D74-C6FF61760955}"/>
              </a:ext>
            </a:extLst>
          </p:cNvPr>
          <p:cNvCxnSpPr>
            <a:stCxn id="45" idx="3"/>
            <a:endCxn id="55" idx="1"/>
          </p:cNvCxnSpPr>
          <p:nvPr/>
        </p:nvCxnSpPr>
        <p:spPr>
          <a:xfrm>
            <a:off x="5553908" y="4812556"/>
            <a:ext cx="119672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6" name="직사각형 75">
            <a:extLst>
              <a:ext uri="{FF2B5EF4-FFF2-40B4-BE49-F238E27FC236}">
                <a16:creationId xmlns:a16="http://schemas.microsoft.com/office/drawing/2014/main" id="{0A73A61A-535C-68BF-0890-49442F448B22}"/>
              </a:ext>
            </a:extLst>
          </p:cNvPr>
          <p:cNvSpPr/>
          <p:nvPr/>
        </p:nvSpPr>
        <p:spPr>
          <a:xfrm>
            <a:off x="370206" y="3293362"/>
            <a:ext cx="11443351"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latin typeface="+mn-ea"/>
              </a:rPr>
              <a:t>어플리케이션이 초기화 되면 스프링의 </a:t>
            </a:r>
            <a:r>
              <a:rPr lang="en-US" altLang="ko-KR" sz="1200">
                <a:latin typeface="+mn-ea"/>
              </a:rPr>
              <a:t>ErrorPage </a:t>
            </a:r>
            <a:r>
              <a:rPr lang="ko-KR" altLang="en-US" sz="1200">
                <a:latin typeface="+mn-ea"/>
              </a:rPr>
              <a:t>와 </a:t>
            </a:r>
            <a:r>
              <a:rPr lang="en-US" altLang="ko-KR" sz="1200">
                <a:latin typeface="+mn-ea"/>
              </a:rPr>
              <a:t>WAS </a:t>
            </a:r>
            <a:r>
              <a:rPr lang="ko-KR" altLang="en-US" sz="1200">
                <a:latin typeface="+mn-ea"/>
              </a:rPr>
              <a:t>의 </a:t>
            </a:r>
            <a:r>
              <a:rPr lang="en-US" altLang="ko-KR" sz="1200">
                <a:latin typeface="+mn-ea"/>
              </a:rPr>
              <a:t>ErrorPage </a:t>
            </a:r>
            <a:r>
              <a:rPr lang="ko-KR" altLang="en-US" sz="1200">
                <a:latin typeface="+mn-ea"/>
              </a:rPr>
              <a:t>를 각각 생성하고 기본값들로 채우게 되며 </a:t>
            </a:r>
            <a:r>
              <a:rPr lang="en-US" altLang="ko-KR" sz="1200">
                <a:latin typeface="+mn-ea"/>
              </a:rPr>
              <a:t>WAS </a:t>
            </a:r>
            <a:r>
              <a:rPr lang="ko-KR" altLang="en-US" sz="1200">
                <a:latin typeface="+mn-ea"/>
              </a:rPr>
              <a:t>에는 기본 오류 페이지 한 개가 생성된다</a:t>
            </a:r>
            <a:endParaRPr lang="en-US" altLang="ko-KR" sz="1200">
              <a:latin typeface="+mn-ea"/>
            </a:endParaRPr>
          </a:p>
          <a:p>
            <a:pPr marL="171450" indent="-171450">
              <a:lnSpc>
                <a:spcPct val="150000"/>
              </a:lnSpc>
              <a:buFont typeface="Arial" panose="020B0604020202020204" pitchFamily="34" charset="0"/>
              <a:buChar char="•"/>
            </a:pPr>
            <a:r>
              <a:rPr lang="en-US" altLang="ko-KR" sz="1200">
                <a:latin typeface="+mn-ea"/>
              </a:rPr>
              <a:t>ErrorPage </a:t>
            </a:r>
            <a:r>
              <a:rPr lang="ko-KR" altLang="en-US" sz="1200">
                <a:latin typeface="+mn-ea"/>
              </a:rPr>
              <a:t>는 설정을 통해 여러 개 추가 할 수 있으며 </a:t>
            </a:r>
            <a:r>
              <a:rPr lang="en-US" altLang="ko-KR" sz="1200">
                <a:latin typeface="+mn-ea"/>
              </a:rPr>
              <a:t>application.properties </a:t>
            </a:r>
            <a:r>
              <a:rPr lang="ko-KR" altLang="en-US" sz="1200">
                <a:latin typeface="+mn-ea"/>
              </a:rPr>
              <a:t>파일에 </a:t>
            </a:r>
            <a:r>
              <a:rPr lang="en-US" altLang="ko-KR" sz="1200">
                <a:latin typeface="+mn-ea"/>
              </a:rPr>
              <a:t>server.error.xxx </a:t>
            </a:r>
            <a:r>
              <a:rPr lang="ko-KR" altLang="en-US" sz="1200">
                <a:latin typeface="+mn-ea"/>
              </a:rPr>
              <a:t>로 </a:t>
            </a:r>
            <a:r>
              <a:rPr lang="en-US" altLang="ko-KR" sz="1200">
                <a:latin typeface="+mn-ea"/>
              </a:rPr>
              <a:t>ErrorPage </a:t>
            </a:r>
            <a:r>
              <a:rPr lang="ko-KR" altLang="en-US" sz="1200">
                <a:latin typeface="+mn-ea"/>
              </a:rPr>
              <a:t>의 기본 속성 값들을 변경할 수 있다 </a:t>
            </a:r>
            <a:r>
              <a:rPr lang="en-US" altLang="ko-KR" sz="1200">
                <a:latin typeface="+mn-ea"/>
              </a:rPr>
              <a:t> </a:t>
            </a:r>
          </a:p>
        </p:txBody>
      </p:sp>
      <p:pic>
        <p:nvPicPr>
          <p:cNvPr id="78" name="그림 77">
            <a:extLst>
              <a:ext uri="{FF2B5EF4-FFF2-40B4-BE49-F238E27FC236}">
                <a16:creationId xmlns:a16="http://schemas.microsoft.com/office/drawing/2014/main" id="{9F14EBBD-510E-6724-E2BC-515617DA2769}"/>
              </a:ext>
            </a:extLst>
          </p:cNvPr>
          <p:cNvPicPr>
            <a:picLocks noChangeAspect="1"/>
          </p:cNvPicPr>
          <p:nvPr/>
        </p:nvPicPr>
        <p:blipFill>
          <a:blip r:embed="rId5"/>
          <a:srcRect r="50945"/>
          <a:stretch/>
        </p:blipFill>
        <p:spPr>
          <a:xfrm>
            <a:off x="6279290" y="5512247"/>
            <a:ext cx="2234533" cy="1088662"/>
          </a:xfrm>
          <a:prstGeom prst="rect">
            <a:avLst/>
          </a:prstGeom>
        </p:spPr>
      </p:pic>
      <p:cxnSp>
        <p:nvCxnSpPr>
          <p:cNvPr id="79" name="직선 연결선 78">
            <a:extLst>
              <a:ext uri="{FF2B5EF4-FFF2-40B4-BE49-F238E27FC236}">
                <a16:creationId xmlns:a16="http://schemas.microsoft.com/office/drawing/2014/main" id="{CCF03AE7-B903-9F7E-EF3A-D596EA66A4D1}"/>
              </a:ext>
            </a:extLst>
          </p:cNvPr>
          <p:cNvCxnSpPr>
            <a:cxnSpLocks/>
            <a:stCxn id="55" idx="2"/>
            <a:endCxn id="78" idx="0"/>
          </p:cNvCxnSpPr>
          <p:nvPr/>
        </p:nvCxnSpPr>
        <p:spPr>
          <a:xfrm>
            <a:off x="7396557" y="5041006"/>
            <a:ext cx="0" cy="471241"/>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3" name="직사각형 82">
            <a:extLst>
              <a:ext uri="{FF2B5EF4-FFF2-40B4-BE49-F238E27FC236}">
                <a16:creationId xmlns:a16="http://schemas.microsoft.com/office/drawing/2014/main" id="{CDD5E593-7B7E-9395-30B2-573B00A972DF}"/>
              </a:ext>
            </a:extLst>
          </p:cNvPr>
          <p:cNvSpPr/>
          <p:nvPr/>
        </p:nvSpPr>
        <p:spPr>
          <a:xfrm>
            <a:off x="5829311" y="4537381"/>
            <a:ext cx="670171" cy="293414"/>
          </a:xfrm>
          <a:prstGeom prst="rect">
            <a:avLst/>
          </a:prstGeom>
        </p:spPr>
        <p:txBody>
          <a:bodyPr wrap="square">
            <a:spAutoFit/>
          </a:bodyPr>
          <a:lstStyle/>
          <a:p>
            <a:pPr algn="ctr">
              <a:lnSpc>
                <a:spcPct val="150000"/>
              </a:lnSpc>
            </a:pPr>
            <a:r>
              <a:rPr lang="ko-KR" altLang="en-US" sz="1000">
                <a:latin typeface="+mn-ea"/>
              </a:rPr>
              <a:t>값 설정</a:t>
            </a:r>
            <a:endParaRPr lang="en-US" altLang="ko-KR" sz="1000">
              <a:latin typeface="+mn-ea"/>
            </a:endParaRPr>
          </a:p>
        </p:txBody>
      </p:sp>
      <p:sp>
        <p:nvSpPr>
          <p:cNvPr id="85" name="직사각형 84">
            <a:extLst>
              <a:ext uri="{FF2B5EF4-FFF2-40B4-BE49-F238E27FC236}">
                <a16:creationId xmlns:a16="http://schemas.microsoft.com/office/drawing/2014/main" id="{BD942D16-3994-9278-FC2C-0E20970FBFFB}"/>
              </a:ext>
            </a:extLst>
          </p:cNvPr>
          <p:cNvSpPr/>
          <p:nvPr/>
        </p:nvSpPr>
        <p:spPr>
          <a:xfrm>
            <a:off x="7954420" y="4536751"/>
            <a:ext cx="670171" cy="293414"/>
          </a:xfrm>
          <a:prstGeom prst="rect">
            <a:avLst/>
          </a:prstGeom>
        </p:spPr>
        <p:txBody>
          <a:bodyPr wrap="square">
            <a:spAutoFit/>
          </a:bodyPr>
          <a:lstStyle/>
          <a:p>
            <a:pPr algn="ctr">
              <a:lnSpc>
                <a:spcPct val="150000"/>
              </a:lnSpc>
            </a:pPr>
            <a:r>
              <a:rPr lang="ko-KR" altLang="en-US" sz="1000">
                <a:latin typeface="+mn-ea"/>
              </a:rPr>
              <a:t>저장</a:t>
            </a:r>
            <a:endParaRPr lang="en-US" altLang="ko-KR" sz="1000">
              <a:latin typeface="+mn-ea"/>
            </a:endParaRPr>
          </a:p>
        </p:txBody>
      </p:sp>
    </p:spTree>
    <p:extLst>
      <p:ext uri="{BB962C8B-B14F-4D97-AF65-F5344CB8AC3E}">
        <p14:creationId xmlns:p14="http://schemas.microsoft.com/office/powerpoint/2010/main" val="2230402396"/>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24ADCA-056C-8DA6-F31F-03D4B8511A67}"/>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26185528-0418-A9D2-D5A0-C26976A5D773}"/>
              </a:ext>
            </a:extLst>
          </p:cNvPr>
          <p:cNvSpPr/>
          <p:nvPr/>
        </p:nvSpPr>
        <p:spPr>
          <a:xfrm>
            <a:off x="198756" y="156244"/>
            <a:ext cx="2632900"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ErrorPage </a:t>
            </a:r>
            <a:r>
              <a:rPr lang="ko-KR" altLang="en-US" b="1">
                <a:solidFill>
                  <a:schemeClr val="accent1">
                    <a:lumMod val="75000"/>
                  </a:schemeClr>
                </a:solidFill>
                <a:latin typeface="+mn-ea"/>
              </a:rPr>
              <a:t>동작 방식</a:t>
            </a:r>
          </a:p>
        </p:txBody>
      </p:sp>
      <p:sp>
        <p:nvSpPr>
          <p:cNvPr id="2" name="직사각형 1">
            <a:extLst>
              <a:ext uri="{FF2B5EF4-FFF2-40B4-BE49-F238E27FC236}">
                <a16:creationId xmlns:a16="http://schemas.microsoft.com/office/drawing/2014/main" id="{82609283-949A-C67D-EF5C-391442820415}"/>
              </a:ext>
            </a:extLst>
          </p:cNvPr>
          <p:cNvSpPr/>
          <p:nvPr/>
        </p:nvSpPr>
        <p:spPr>
          <a:xfrm>
            <a:off x="400431" y="4536405"/>
            <a:ext cx="10859662" cy="901773"/>
          </a:xfrm>
          <a:prstGeom prst="rect">
            <a:avLst/>
          </a:prstGeom>
          <a:solidFill>
            <a:schemeClr val="accent5">
              <a:lumMod val="20000"/>
              <a:lumOff val="80000"/>
            </a:schemeClr>
          </a:solidFill>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ko-KR" altLang="en-US" sz="1100"/>
          </a:p>
        </p:txBody>
      </p:sp>
      <p:sp>
        <p:nvSpPr>
          <p:cNvPr id="3" name="직사각형 2">
            <a:extLst>
              <a:ext uri="{FF2B5EF4-FFF2-40B4-BE49-F238E27FC236}">
                <a16:creationId xmlns:a16="http://schemas.microsoft.com/office/drawing/2014/main" id="{2E65A875-D352-8687-241B-9B1FEE8F1E55}"/>
              </a:ext>
            </a:extLst>
          </p:cNvPr>
          <p:cNvSpPr/>
          <p:nvPr/>
        </p:nvSpPr>
        <p:spPr>
          <a:xfrm>
            <a:off x="579717" y="4787236"/>
            <a:ext cx="761619" cy="400110"/>
          </a:xfrm>
          <a:prstGeom prst="rect">
            <a:avLst/>
          </a:prstGeom>
        </p:spPr>
        <p:txBody>
          <a:bodyPr wrap="none">
            <a:spAutoFit/>
          </a:bodyPr>
          <a:lstStyle/>
          <a:p>
            <a:r>
              <a:rPr lang="en-US" altLang="ko-KR" sz="2000" b="1">
                <a:solidFill>
                  <a:schemeClr val="accent1">
                    <a:lumMod val="75000"/>
                  </a:schemeClr>
                </a:solidFill>
                <a:latin typeface="+mn-ea"/>
              </a:rPr>
              <a:t>WAS</a:t>
            </a:r>
            <a:endParaRPr lang="ko-KR" altLang="en-US" sz="2000" b="1">
              <a:solidFill>
                <a:schemeClr val="accent1">
                  <a:lumMod val="75000"/>
                </a:schemeClr>
              </a:solidFill>
              <a:latin typeface="+mn-ea"/>
            </a:endParaRPr>
          </a:p>
        </p:txBody>
      </p:sp>
      <p:pic>
        <p:nvPicPr>
          <p:cNvPr id="4" name="그림 3">
            <a:extLst>
              <a:ext uri="{FF2B5EF4-FFF2-40B4-BE49-F238E27FC236}">
                <a16:creationId xmlns:a16="http://schemas.microsoft.com/office/drawing/2014/main" id="{DE954F16-E1E0-494B-A266-1ABCAB5BD378}"/>
              </a:ext>
            </a:extLst>
          </p:cNvPr>
          <p:cNvPicPr>
            <a:picLocks noChangeAspect="1"/>
          </p:cNvPicPr>
          <p:nvPr/>
        </p:nvPicPr>
        <p:blipFill>
          <a:blip r:embed="rId3"/>
          <a:stretch>
            <a:fillRect/>
          </a:stretch>
        </p:blipFill>
        <p:spPr>
          <a:xfrm>
            <a:off x="1599574" y="6284750"/>
            <a:ext cx="2863317" cy="145058"/>
          </a:xfrm>
          <a:prstGeom prst="rect">
            <a:avLst/>
          </a:prstGeom>
        </p:spPr>
      </p:pic>
      <p:sp>
        <p:nvSpPr>
          <p:cNvPr id="5" name="Rectangle 1">
            <a:extLst>
              <a:ext uri="{FF2B5EF4-FFF2-40B4-BE49-F238E27FC236}">
                <a16:creationId xmlns:a16="http://schemas.microsoft.com/office/drawing/2014/main" id="{DB42A9FE-AA72-204A-3056-F09E25E3DE12}"/>
              </a:ext>
            </a:extLst>
          </p:cNvPr>
          <p:cNvSpPr>
            <a:spLocks noChangeArrowheads="1"/>
          </p:cNvSpPr>
          <p:nvPr/>
        </p:nvSpPr>
        <p:spPr bwMode="auto">
          <a:xfrm>
            <a:off x="1599574" y="4715405"/>
            <a:ext cx="9518985" cy="56881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ea typeface="JetBrains Mono"/>
              </a:rPr>
              <a:t>RequestDispatcher </a:t>
            </a:r>
            <a:r>
              <a:rPr kumimoji="0" lang="ko-KR" altLang="ko-KR" sz="1100" b="0" i="0" u="none" strike="noStrike" cap="none" normalizeH="0" baseline="0">
                <a:ln>
                  <a:noFill/>
                </a:ln>
                <a:solidFill>
                  <a:srgbClr val="C77DBB"/>
                </a:solidFill>
                <a:effectLst/>
                <a:ea typeface="JetBrains Mono"/>
              </a:rPr>
              <a:t>rd </a:t>
            </a:r>
            <a:r>
              <a:rPr kumimoji="0" lang="ko-KR" altLang="ko-KR" sz="1100" b="0" i="0" u="none" strike="noStrike" cap="none" normalizeH="0" baseline="0">
                <a:ln>
                  <a:noFill/>
                </a:ln>
                <a:solidFill>
                  <a:srgbClr val="BCBEC4"/>
                </a:solidFill>
                <a:effectLst/>
                <a:ea typeface="JetBrains Mono"/>
              </a:rPr>
              <a:t>= servletContext.getRequestDispatcher(errorPage.getLocation())</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rd.</a:t>
            </a:r>
            <a:r>
              <a:rPr kumimoji="0" lang="ko-KR" altLang="ko-KR" sz="1100" b="0" i="0" u="none" strike="noStrike" cap="none" normalizeH="0" baseline="0">
                <a:ln>
                  <a:noFill/>
                </a:ln>
                <a:solidFill>
                  <a:srgbClr val="56A8F5"/>
                </a:solidFill>
                <a:effectLst/>
                <a:ea typeface="JetBrains Mono"/>
              </a:rPr>
              <a:t>forward</a:t>
            </a:r>
            <a:r>
              <a:rPr kumimoji="0" lang="ko-KR" altLang="ko-KR" sz="1100" b="0" i="0" u="none" strike="noStrike" cap="none" normalizeH="0" baseline="0">
                <a:ln>
                  <a:noFill/>
                </a:ln>
                <a:solidFill>
                  <a:srgbClr val="BCBEC4"/>
                </a:solidFill>
                <a:effectLst/>
                <a:ea typeface="JetBrains Mono"/>
              </a:rPr>
              <a:t>(request, response);</a:t>
            </a:r>
            <a:endParaRPr kumimoji="0" lang="ko-KR" altLang="ko-KR" sz="1100" b="0" i="0" u="none" strike="noStrike" cap="none" normalizeH="0" baseline="0">
              <a:ln>
                <a:noFill/>
              </a:ln>
              <a:solidFill>
                <a:schemeClr val="tx1"/>
              </a:solidFill>
              <a:effectLst/>
            </a:endParaRPr>
          </a:p>
        </p:txBody>
      </p:sp>
      <p:sp>
        <p:nvSpPr>
          <p:cNvPr id="6" name="직사각형 5">
            <a:extLst>
              <a:ext uri="{FF2B5EF4-FFF2-40B4-BE49-F238E27FC236}">
                <a16:creationId xmlns:a16="http://schemas.microsoft.com/office/drawing/2014/main" id="{6832C953-5781-CFCC-FBA6-27903CE09FC5}"/>
              </a:ext>
            </a:extLst>
          </p:cNvPr>
          <p:cNvSpPr/>
          <p:nvPr/>
        </p:nvSpPr>
        <p:spPr>
          <a:xfrm>
            <a:off x="7326355" y="4727436"/>
            <a:ext cx="3583032" cy="524246"/>
          </a:xfrm>
          <a:prstGeom prst="rect">
            <a:avLst/>
          </a:prstGeom>
        </p:spPr>
        <p:txBody>
          <a:bodyPr wrap="none">
            <a:spAutoFit/>
          </a:bodyPr>
          <a:lstStyle/>
          <a:p>
            <a:pPr marL="171450" indent="-171450">
              <a:lnSpc>
                <a:spcPct val="150000"/>
              </a:lnSpc>
              <a:buFont typeface="Arial" panose="020B0604020202020204" pitchFamily="34" charset="0"/>
              <a:buChar char="•"/>
            </a:pPr>
            <a:r>
              <a:rPr lang="ko-KR" altLang="en-US" sz="1000">
                <a:solidFill>
                  <a:srgbClr val="FFC000"/>
                </a:solidFill>
                <a:latin typeface="+mn-ea"/>
              </a:rPr>
              <a:t>해당 오류를 보여 줄 수 있는 오류 페이지로 포워딩 한다</a:t>
            </a:r>
            <a:endParaRPr lang="en-US" altLang="ko-KR" sz="1000">
              <a:solidFill>
                <a:srgbClr val="FFC000"/>
              </a:solidFill>
              <a:latin typeface="+mn-ea"/>
            </a:endParaRPr>
          </a:p>
          <a:p>
            <a:pPr marL="171450" indent="-171450">
              <a:lnSpc>
                <a:spcPct val="150000"/>
              </a:lnSpc>
              <a:buFont typeface="Arial" panose="020B0604020202020204" pitchFamily="34" charset="0"/>
              <a:buChar char="•"/>
            </a:pPr>
            <a:r>
              <a:rPr lang="ko-KR" altLang="en-US" sz="1000">
                <a:solidFill>
                  <a:srgbClr val="FFC000"/>
                </a:solidFill>
                <a:latin typeface="+mn-ea"/>
              </a:rPr>
              <a:t>오류 페이지 기본 이동 위치는 </a:t>
            </a:r>
            <a:r>
              <a:rPr lang="en-US" altLang="ko-KR" sz="1000">
                <a:solidFill>
                  <a:srgbClr val="FFC000"/>
                </a:solidFill>
                <a:latin typeface="+mn-ea"/>
              </a:rPr>
              <a:t>/error </a:t>
            </a:r>
            <a:r>
              <a:rPr lang="ko-KR" altLang="en-US" sz="1000">
                <a:solidFill>
                  <a:srgbClr val="FFC000"/>
                </a:solidFill>
                <a:latin typeface="+mn-ea"/>
              </a:rPr>
              <a:t>이다</a:t>
            </a:r>
          </a:p>
        </p:txBody>
      </p:sp>
      <p:pic>
        <p:nvPicPr>
          <p:cNvPr id="7" name="그림 6">
            <a:extLst>
              <a:ext uri="{FF2B5EF4-FFF2-40B4-BE49-F238E27FC236}">
                <a16:creationId xmlns:a16="http://schemas.microsoft.com/office/drawing/2014/main" id="{74BBC037-3441-BC4F-230F-028DB5170F2C}"/>
              </a:ext>
            </a:extLst>
          </p:cNvPr>
          <p:cNvPicPr>
            <a:picLocks noChangeAspect="1"/>
          </p:cNvPicPr>
          <p:nvPr/>
        </p:nvPicPr>
        <p:blipFill>
          <a:blip r:embed="rId4"/>
          <a:stretch>
            <a:fillRect/>
          </a:stretch>
        </p:blipFill>
        <p:spPr>
          <a:xfrm>
            <a:off x="7268460" y="6098254"/>
            <a:ext cx="2090944" cy="645436"/>
          </a:xfrm>
          <a:prstGeom prst="rect">
            <a:avLst/>
          </a:prstGeom>
        </p:spPr>
      </p:pic>
      <p:cxnSp>
        <p:nvCxnSpPr>
          <p:cNvPr id="8" name="연결선: 꺾임 7">
            <a:extLst>
              <a:ext uri="{FF2B5EF4-FFF2-40B4-BE49-F238E27FC236}">
                <a16:creationId xmlns:a16="http://schemas.microsoft.com/office/drawing/2014/main" id="{F94AAFCD-61BC-9A1B-CB90-F1BC8E1AA6EE}"/>
              </a:ext>
            </a:extLst>
          </p:cNvPr>
          <p:cNvCxnSpPr>
            <a:cxnSpLocks/>
            <a:stCxn id="2" idx="2"/>
            <a:endCxn id="7" idx="0"/>
          </p:cNvCxnSpPr>
          <p:nvPr/>
        </p:nvCxnSpPr>
        <p:spPr>
          <a:xfrm rot="16200000" flipH="1">
            <a:off x="6742059" y="4526381"/>
            <a:ext cx="660076" cy="2483670"/>
          </a:xfrm>
          <a:prstGeom prst="bent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연결선: 꺾임 9">
            <a:extLst>
              <a:ext uri="{FF2B5EF4-FFF2-40B4-BE49-F238E27FC236}">
                <a16:creationId xmlns:a16="http://schemas.microsoft.com/office/drawing/2014/main" id="{E9CBA3D6-4D56-397C-6723-7B6036075C63}"/>
              </a:ext>
            </a:extLst>
          </p:cNvPr>
          <p:cNvCxnSpPr>
            <a:cxnSpLocks/>
            <a:stCxn id="2" idx="2"/>
            <a:endCxn id="4" idx="0"/>
          </p:cNvCxnSpPr>
          <p:nvPr/>
        </p:nvCxnSpPr>
        <p:spPr>
          <a:xfrm rot="5400000">
            <a:off x="4007462" y="4461950"/>
            <a:ext cx="846572" cy="2799029"/>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96D7ED0C-C87B-EF4B-ECDE-FC4266625103}"/>
              </a:ext>
            </a:extLst>
          </p:cNvPr>
          <p:cNvSpPr txBox="1"/>
          <p:nvPr/>
        </p:nvSpPr>
        <p:spPr>
          <a:xfrm>
            <a:off x="9240467" y="6312942"/>
            <a:ext cx="1668920" cy="261610"/>
          </a:xfrm>
          <a:prstGeom prst="rect">
            <a:avLst/>
          </a:prstGeom>
          <a:noFill/>
        </p:spPr>
        <p:txBody>
          <a:bodyPr wrap="square">
            <a:spAutoFit/>
          </a:bodyPr>
          <a:lstStyle/>
          <a:p>
            <a:r>
              <a:rPr lang="ko-KR" altLang="en-US" sz="1100">
                <a:solidFill>
                  <a:srgbClr val="FF0000"/>
                </a:solidFill>
                <a:ea typeface="JetBrains Mono"/>
              </a:rPr>
              <a:t>사용자 정의 오류 화면</a:t>
            </a:r>
            <a:endParaRPr lang="ko-KR" altLang="en-US" sz="1100">
              <a:solidFill>
                <a:srgbClr val="FF0000"/>
              </a:solidFill>
            </a:endParaRPr>
          </a:p>
        </p:txBody>
      </p:sp>
      <p:sp>
        <p:nvSpPr>
          <p:cNvPr id="12" name="TextBox 11">
            <a:extLst>
              <a:ext uri="{FF2B5EF4-FFF2-40B4-BE49-F238E27FC236}">
                <a16:creationId xmlns:a16="http://schemas.microsoft.com/office/drawing/2014/main" id="{66D2619E-78D5-D107-2FEC-6D790F8F67C2}"/>
              </a:ext>
            </a:extLst>
          </p:cNvPr>
          <p:cNvSpPr txBox="1"/>
          <p:nvPr/>
        </p:nvSpPr>
        <p:spPr>
          <a:xfrm>
            <a:off x="2267607" y="6482080"/>
            <a:ext cx="1527250" cy="261610"/>
          </a:xfrm>
          <a:prstGeom prst="rect">
            <a:avLst/>
          </a:prstGeom>
          <a:noFill/>
        </p:spPr>
        <p:txBody>
          <a:bodyPr wrap="square">
            <a:spAutoFit/>
          </a:bodyPr>
          <a:lstStyle/>
          <a:p>
            <a:r>
              <a:rPr lang="ko-KR" altLang="en-US" sz="1100">
                <a:solidFill>
                  <a:srgbClr val="FF0000"/>
                </a:solidFill>
                <a:ea typeface="JetBrains Mono"/>
              </a:rPr>
              <a:t>톰캣 기본 오류 화면</a:t>
            </a:r>
            <a:endParaRPr lang="ko-KR" altLang="en-US" sz="1100">
              <a:solidFill>
                <a:srgbClr val="FF0000"/>
              </a:solidFill>
            </a:endParaRPr>
          </a:p>
        </p:txBody>
      </p:sp>
      <p:sp>
        <p:nvSpPr>
          <p:cNvPr id="13" name="다이아몬드 12">
            <a:extLst>
              <a:ext uri="{FF2B5EF4-FFF2-40B4-BE49-F238E27FC236}">
                <a16:creationId xmlns:a16="http://schemas.microsoft.com/office/drawing/2014/main" id="{7AB46478-2BC6-BF4A-F2F1-793144CE9FE9}"/>
              </a:ext>
            </a:extLst>
          </p:cNvPr>
          <p:cNvSpPr/>
          <p:nvPr/>
        </p:nvSpPr>
        <p:spPr>
          <a:xfrm>
            <a:off x="5631743" y="5672787"/>
            <a:ext cx="397042" cy="397042"/>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AFCC1D95-83EC-A7F0-72FE-9551A0FFA085}"/>
              </a:ext>
            </a:extLst>
          </p:cNvPr>
          <p:cNvSpPr txBox="1"/>
          <p:nvPr/>
        </p:nvSpPr>
        <p:spPr>
          <a:xfrm>
            <a:off x="5388813" y="6093730"/>
            <a:ext cx="933672" cy="261610"/>
          </a:xfrm>
          <a:prstGeom prst="rect">
            <a:avLst/>
          </a:prstGeom>
          <a:noFill/>
        </p:spPr>
        <p:txBody>
          <a:bodyPr wrap="square">
            <a:spAutoFit/>
          </a:bodyPr>
          <a:lstStyle/>
          <a:p>
            <a:r>
              <a:rPr lang="en-US" altLang="ko-KR" sz="1100">
                <a:solidFill>
                  <a:srgbClr val="FF0000"/>
                </a:solidFill>
              </a:rPr>
              <a:t>/error </a:t>
            </a:r>
            <a:r>
              <a:rPr lang="ko-KR" altLang="en-US" sz="1100">
                <a:solidFill>
                  <a:srgbClr val="FF0000"/>
                </a:solidFill>
              </a:rPr>
              <a:t>성공</a:t>
            </a:r>
            <a:r>
              <a:rPr lang="en-US" altLang="ko-KR" sz="1100">
                <a:solidFill>
                  <a:srgbClr val="FF0000"/>
                </a:solidFill>
              </a:rPr>
              <a:t>?</a:t>
            </a:r>
            <a:endParaRPr lang="ko-KR" altLang="en-US" sz="1100">
              <a:solidFill>
                <a:srgbClr val="FF0000"/>
              </a:solidFill>
            </a:endParaRPr>
          </a:p>
        </p:txBody>
      </p:sp>
      <p:sp>
        <p:nvSpPr>
          <p:cNvPr id="16" name="모서리가 둥근 직사각형 38">
            <a:extLst>
              <a:ext uri="{FF2B5EF4-FFF2-40B4-BE49-F238E27FC236}">
                <a16:creationId xmlns:a16="http://schemas.microsoft.com/office/drawing/2014/main" id="{D35A8FE0-B076-20D3-206F-F128E2D39462}"/>
              </a:ext>
            </a:extLst>
          </p:cNvPr>
          <p:cNvSpPr/>
          <p:nvPr/>
        </p:nvSpPr>
        <p:spPr>
          <a:xfrm>
            <a:off x="6016755" y="613126"/>
            <a:ext cx="2399336" cy="2160816"/>
          </a:xfrm>
          <a:prstGeom prst="roundRect">
            <a:avLst>
              <a:gd name="adj" fmla="val 8186"/>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t>TomcatEmbeddedContext</a:t>
            </a: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ko-KR" altLang="en-US" sz="1400">
              <a:solidFill>
                <a:schemeClr val="tx1"/>
              </a:solidFill>
              <a:latin typeface="+mj-lt"/>
              <a:ea typeface="나눔바른고딕" panose="020B0603020101020101"/>
            </a:endParaRPr>
          </a:p>
        </p:txBody>
      </p:sp>
      <p:sp>
        <p:nvSpPr>
          <p:cNvPr id="18" name="모서리가 둥근 직사각형 38">
            <a:extLst>
              <a:ext uri="{FF2B5EF4-FFF2-40B4-BE49-F238E27FC236}">
                <a16:creationId xmlns:a16="http://schemas.microsoft.com/office/drawing/2014/main" id="{3CCF9A4F-85BC-7370-B4A6-F1FFEF40EC83}"/>
              </a:ext>
            </a:extLst>
          </p:cNvPr>
          <p:cNvSpPr/>
          <p:nvPr/>
        </p:nvSpPr>
        <p:spPr>
          <a:xfrm>
            <a:off x="6133703" y="1490135"/>
            <a:ext cx="2125664" cy="335884"/>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spcBef>
                <a:spcPts val="400"/>
              </a:spcBef>
            </a:pPr>
            <a:r>
              <a:rPr lang="en-US" altLang="ko-KR" sz="1200"/>
              <a:t>ErrorPage(500, /error/500)</a:t>
            </a:r>
            <a:endParaRPr lang="ko-KR" altLang="en-US" sz="1200">
              <a:solidFill>
                <a:schemeClr val="tx1"/>
              </a:solidFill>
              <a:latin typeface="+mj-lt"/>
              <a:ea typeface="나눔바른고딕" panose="020B0603020101020101"/>
            </a:endParaRPr>
          </a:p>
        </p:txBody>
      </p:sp>
      <p:sp>
        <p:nvSpPr>
          <p:cNvPr id="19" name="모서리가 둥근 직사각형 38">
            <a:extLst>
              <a:ext uri="{FF2B5EF4-FFF2-40B4-BE49-F238E27FC236}">
                <a16:creationId xmlns:a16="http://schemas.microsoft.com/office/drawing/2014/main" id="{CD2EAB49-836D-40A6-905A-F6A30BB032C1}"/>
              </a:ext>
            </a:extLst>
          </p:cNvPr>
          <p:cNvSpPr/>
          <p:nvPr/>
        </p:nvSpPr>
        <p:spPr>
          <a:xfrm>
            <a:off x="6133703" y="1906951"/>
            <a:ext cx="2125664" cy="335884"/>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spcBef>
                <a:spcPts val="400"/>
              </a:spcBef>
            </a:pPr>
            <a:r>
              <a:rPr lang="en-US" altLang="ko-KR" sz="1200"/>
              <a:t>ErrorPage(404, /error/404)</a:t>
            </a:r>
            <a:endParaRPr lang="ko-KR" altLang="en-US" sz="1200">
              <a:solidFill>
                <a:schemeClr val="tx1"/>
              </a:solidFill>
              <a:latin typeface="+mj-lt"/>
              <a:ea typeface="나눔바른고딕" panose="020B0603020101020101"/>
            </a:endParaRPr>
          </a:p>
        </p:txBody>
      </p:sp>
      <p:sp>
        <p:nvSpPr>
          <p:cNvPr id="20" name="모서리가 둥근 직사각형 38">
            <a:extLst>
              <a:ext uri="{FF2B5EF4-FFF2-40B4-BE49-F238E27FC236}">
                <a16:creationId xmlns:a16="http://schemas.microsoft.com/office/drawing/2014/main" id="{AECF6E5F-88DF-F2E5-A8FB-B5D0FAEA226B}"/>
              </a:ext>
            </a:extLst>
          </p:cNvPr>
          <p:cNvSpPr/>
          <p:nvPr/>
        </p:nvSpPr>
        <p:spPr>
          <a:xfrm>
            <a:off x="6133704" y="2318153"/>
            <a:ext cx="2125664" cy="335884"/>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spcBef>
                <a:spcPts val="400"/>
              </a:spcBef>
            </a:pPr>
            <a:r>
              <a:rPr lang="en-US" altLang="ko-KR" sz="1200">
                <a:solidFill>
                  <a:schemeClr val="tx1"/>
                </a:solidFill>
              </a:rPr>
              <a:t>ErrorPage(Exception, /error)</a:t>
            </a:r>
            <a:endParaRPr lang="ko-KR" altLang="en-US" sz="1200">
              <a:solidFill>
                <a:schemeClr val="tx1"/>
              </a:solidFill>
              <a:latin typeface="+mj-lt"/>
              <a:ea typeface="나눔바른고딕" panose="020B0603020101020101"/>
            </a:endParaRPr>
          </a:p>
        </p:txBody>
      </p:sp>
      <p:sp>
        <p:nvSpPr>
          <p:cNvPr id="106" name="다이아몬드 105">
            <a:extLst>
              <a:ext uri="{FF2B5EF4-FFF2-40B4-BE49-F238E27FC236}">
                <a16:creationId xmlns:a16="http://schemas.microsoft.com/office/drawing/2014/main" id="{30B42C6A-78C8-A813-8ACE-73545DBB6FB3}"/>
              </a:ext>
            </a:extLst>
          </p:cNvPr>
          <p:cNvSpPr/>
          <p:nvPr/>
        </p:nvSpPr>
        <p:spPr>
          <a:xfrm>
            <a:off x="6990655" y="3197509"/>
            <a:ext cx="456901" cy="456901"/>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107" name="TextBox 106">
            <a:extLst>
              <a:ext uri="{FF2B5EF4-FFF2-40B4-BE49-F238E27FC236}">
                <a16:creationId xmlns:a16="http://schemas.microsoft.com/office/drawing/2014/main" id="{256F6020-5B4B-5042-55DB-7C19FDE8B01E}"/>
              </a:ext>
            </a:extLst>
          </p:cNvPr>
          <p:cNvSpPr txBox="1"/>
          <p:nvPr/>
        </p:nvSpPr>
        <p:spPr>
          <a:xfrm>
            <a:off x="7219104" y="2879282"/>
            <a:ext cx="3747679" cy="246221"/>
          </a:xfrm>
          <a:prstGeom prst="rect">
            <a:avLst/>
          </a:prstGeom>
          <a:noFill/>
        </p:spPr>
        <p:txBody>
          <a:bodyPr wrap="square">
            <a:spAutoFit/>
          </a:bodyPr>
          <a:lstStyle/>
          <a:p>
            <a:r>
              <a:rPr lang="ko-KR" altLang="en-US" sz="1000"/>
              <a:t>예외 </a:t>
            </a:r>
            <a:r>
              <a:rPr lang="en-US" altLang="ko-KR" sz="1000"/>
              <a:t>or </a:t>
            </a:r>
            <a:r>
              <a:rPr lang="ko-KR" altLang="en-US" sz="1000"/>
              <a:t>특정 에러코드로 설정된 </a:t>
            </a:r>
            <a:r>
              <a:rPr lang="en-US" altLang="ko-KR" sz="1000"/>
              <a:t>ErrorPage </a:t>
            </a:r>
            <a:r>
              <a:rPr lang="ko-KR" altLang="en-US" sz="1000"/>
              <a:t>객체가 존재하는가</a:t>
            </a:r>
            <a:r>
              <a:rPr lang="en-US" altLang="ko-KR" sz="1000"/>
              <a:t>?</a:t>
            </a:r>
            <a:endParaRPr lang="ko-KR" altLang="en-US" sz="1000"/>
          </a:p>
        </p:txBody>
      </p:sp>
      <p:cxnSp>
        <p:nvCxnSpPr>
          <p:cNvPr id="111" name="직선 화살표 연결선 110">
            <a:extLst>
              <a:ext uri="{FF2B5EF4-FFF2-40B4-BE49-F238E27FC236}">
                <a16:creationId xmlns:a16="http://schemas.microsoft.com/office/drawing/2014/main" id="{05C316BE-8260-0E0F-DB32-3C48D8B64933}"/>
              </a:ext>
            </a:extLst>
          </p:cNvPr>
          <p:cNvCxnSpPr>
            <a:cxnSpLocks/>
            <a:stCxn id="16" idx="2"/>
            <a:endCxn id="106" idx="0"/>
          </p:cNvCxnSpPr>
          <p:nvPr/>
        </p:nvCxnSpPr>
        <p:spPr>
          <a:xfrm>
            <a:off x="7216423" y="2773942"/>
            <a:ext cx="2683" cy="42356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연결선: 꺾임 113">
            <a:extLst>
              <a:ext uri="{FF2B5EF4-FFF2-40B4-BE49-F238E27FC236}">
                <a16:creationId xmlns:a16="http://schemas.microsoft.com/office/drawing/2014/main" id="{C9D1D28A-3C4C-041F-0005-FA9F6C4C1E05}"/>
              </a:ext>
            </a:extLst>
          </p:cNvPr>
          <p:cNvCxnSpPr>
            <a:stCxn id="106" idx="1"/>
            <a:endCxn id="2" idx="0"/>
          </p:cNvCxnSpPr>
          <p:nvPr/>
        </p:nvCxnSpPr>
        <p:spPr>
          <a:xfrm rot="10800000" flipV="1">
            <a:off x="5830263" y="3425959"/>
            <a:ext cx="1160393" cy="1110445"/>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연결선: 꺾임 115">
            <a:extLst>
              <a:ext uri="{FF2B5EF4-FFF2-40B4-BE49-F238E27FC236}">
                <a16:creationId xmlns:a16="http://schemas.microsoft.com/office/drawing/2014/main" id="{E595D5FC-C5B5-AEAD-375F-D4FC33D56511}"/>
              </a:ext>
            </a:extLst>
          </p:cNvPr>
          <p:cNvCxnSpPr>
            <a:cxnSpLocks/>
            <a:stCxn id="106" idx="3"/>
            <a:endCxn id="118" idx="0"/>
          </p:cNvCxnSpPr>
          <p:nvPr/>
        </p:nvCxnSpPr>
        <p:spPr>
          <a:xfrm>
            <a:off x="7447556" y="3425960"/>
            <a:ext cx="1099582" cy="1117160"/>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8" name="직사각형 117">
            <a:extLst>
              <a:ext uri="{FF2B5EF4-FFF2-40B4-BE49-F238E27FC236}">
                <a16:creationId xmlns:a16="http://schemas.microsoft.com/office/drawing/2014/main" id="{7AF48BBA-2DE3-3D53-4DFD-0C95B3BB30C8}"/>
              </a:ext>
            </a:extLst>
          </p:cNvPr>
          <p:cNvSpPr/>
          <p:nvPr/>
        </p:nvSpPr>
        <p:spPr>
          <a:xfrm>
            <a:off x="8098837" y="4543120"/>
            <a:ext cx="896601" cy="9696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0" name="모서리가 둥근 직사각형 38">
            <a:extLst>
              <a:ext uri="{FF2B5EF4-FFF2-40B4-BE49-F238E27FC236}">
                <a16:creationId xmlns:a16="http://schemas.microsoft.com/office/drawing/2014/main" id="{972FB927-F783-83E7-B19F-60BD639C22A8}"/>
              </a:ext>
            </a:extLst>
          </p:cNvPr>
          <p:cNvSpPr/>
          <p:nvPr/>
        </p:nvSpPr>
        <p:spPr>
          <a:xfrm>
            <a:off x="3043253" y="1465083"/>
            <a:ext cx="953024" cy="456901"/>
          </a:xfrm>
          <a:prstGeom prst="roundRect">
            <a:avLst/>
          </a:prstGeom>
          <a:solidFill>
            <a:srgbClr val="FF0000"/>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latin typeface="+mj-lt"/>
                <a:ea typeface="나눔바른고딕" panose="020B0603020101020101"/>
              </a:rPr>
              <a:t>Error</a:t>
            </a:r>
            <a:endParaRPr lang="ko-KR" altLang="en-US" sz="1400">
              <a:solidFill>
                <a:schemeClr val="bg1"/>
              </a:solidFill>
              <a:latin typeface="+mj-lt"/>
              <a:ea typeface="나눔바른고딕" panose="020B0603020101020101"/>
            </a:endParaRPr>
          </a:p>
        </p:txBody>
      </p:sp>
      <p:sp>
        <p:nvSpPr>
          <p:cNvPr id="131" name="모서리가 둥근 직사각형 38">
            <a:extLst>
              <a:ext uri="{FF2B5EF4-FFF2-40B4-BE49-F238E27FC236}">
                <a16:creationId xmlns:a16="http://schemas.microsoft.com/office/drawing/2014/main" id="{B2A7DB9B-24FC-3EF8-5A6E-D16DFD6ABF4B}"/>
              </a:ext>
            </a:extLst>
          </p:cNvPr>
          <p:cNvSpPr/>
          <p:nvPr/>
        </p:nvSpPr>
        <p:spPr>
          <a:xfrm>
            <a:off x="580466" y="1465082"/>
            <a:ext cx="1339972"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Controller</a:t>
            </a:r>
            <a:endParaRPr lang="ko-KR" altLang="en-US" sz="1400">
              <a:solidFill>
                <a:schemeClr val="tx1"/>
              </a:solidFill>
              <a:latin typeface="+mj-lt"/>
              <a:ea typeface="나눔바른고딕" panose="020B0603020101020101"/>
            </a:endParaRPr>
          </a:p>
        </p:txBody>
      </p:sp>
      <p:cxnSp>
        <p:nvCxnSpPr>
          <p:cNvPr id="132" name="직선 화살표 연결선 131">
            <a:extLst>
              <a:ext uri="{FF2B5EF4-FFF2-40B4-BE49-F238E27FC236}">
                <a16:creationId xmlns:a16="http://schemas.microsoft.com/office/drawing/2014/main" id="{4770AAC6-46BF-1F3F-AA40-A71E419E0240}"/>
              </a:ext>
            </a:extLst>
          </p:cNvPr>
          <p:cNvCxnSpPr>
            <a:cxnSpLocks/>
            <a:stCxn id="131" idx="3"/>
            <a:endCxn id="130" idx="1"/>
          </p:cNvCxnSpPr>
          <p:nvPr/>
        </p:nvCxnSpPr>
        <p:spPr>
          <a:xfrm>
            <a:off x="1920438" y="1693533"/>
            <a:ext cx="1122815"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3" name="직선 화살표 연결선 132">
            <a:extLst>
              <a:ext uri="{FF2B5EF4-FFF2-40B4-BE49-F238E27FC236}">
                <a16:creationId xmlns:a16="http://schemas.microsoft.com/office/drawing/2014/main" id="{9CA370DE-7C6D-26F8-7558-FA0F1D9D5945}"/>
              </a:ext>
            </a:extLst>
          </p:cNvPr>
          <p:cNvCxnSpPr>
            <a:cxnSpLocks/>
            <a:stCxn id="130" idx="3"/>
            <a:endCxn id="16" idx="1"/>
          </p:cNvCxnSpPr>
          <p:nvPr/>
        </p:nvCxnSpPr>
        <p:spPr>
          <a:xfrm>
            <a:off x="3996277" y="1693534"/>
            <a:ext cx="2020478"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4" name="모서리가 둥근 직사각형 38">
            <a:extLst>
              <a:ext uri="{FF2B5EF4-FFF2-40B4-BE49-F238E27FC236}">
                <a16:creationId xmlns:a16="http://schemas.microsoft.com/office/drawing/2014/main" id="{72F309EA-0FBF-2301-AB34-3DE1A34B1055}"/>
              </a:ext>
            </a:extLst>
          </p:cNvPr>
          <p:cNvSpPr/>
          <p:nvPr/>
        </p:nvSpPr>
        <p:spPr>
          <a:xfrm>
            <a:off x="6133702" y="1077270"/>
            <a:ext cx="2125664" cy="335884"/>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spcBef>
                <a:spcPts val="400"/>
              </a:spcBef>
            </a:pPr>
            <a:r>
              <a:rPr lang="en-US" altLang="ko-KR" sz="1200"/>
              <a:t>ErrorPage(0, /error)</a:t>
            </a:r>
            <a:endParaRPr lang="ko-KR" altLang="en-US" sz="1200">
              <a:solidFill>
                <a:schemeClr val="tx1"/>
              </a:solidFill>
              <a:latin typeface="+mj-lt"/>
              <a:ea typeface="나눔바른고딕" panose="020B0603020101020101"/>
            </a:endParaRPr>
          </a:p>
        </p:txBody>
      </p:sp>
      <p:sp>
        <p:nvSpPr>
          <p:cNvPr id="136" name="TextBox 135">
            <a:extLst>
              <a:ext uri="{FF2B5EF4-FFF2-40B4-BE49-F238E27FC236}">
                <a16:creationId xmlns:a16="http://schemas.microsoft.com/office/drawing/2014/main" id="{62447E28-8D7D-8402-5E51-7761369F99DE}"/>
              </a:ext>
            </a:extLst>
          </p:cNvPr>
          <p:cNvSpPr txBox="1"/>
          <p:nvPr/>
        </p:nvSpPr>
        <p:spPr>
          <a:xfrm>
            <a:off x="8673053" y="3798226"/>
            <a:ext cx="1333244" cy="246221"/>
          </a:xfrm>
          <a:prstGeom prst="rect">
            <a:avLst/>
          </a:prstGeom>
          <a:solidFill>
            <a:schemeClr val="tx1"/>
          </a:solidFill>
        </p:spPr>
        <p:txBody>
          <a:bodyPr wrap="square">
            <a:spAutoFit/>
          </a:bodyPr>
          <a:lstStyle/>
          <a:p>
            <a:pPr>
              <a:spcBef>
                <a:spcPts val="400"/>
              </a:spcBef>
            </a:pPr>
            <a:r>
              <a:rPr lang="en-US" altLang="ko-KR" sz="1000">
                <a:solidFill>
                  <a:schemeClr val="bg1">
                    <a:lumMod val="75000"/>
                  </a:schemeClr>
                </a:solidFill>
              </a:rPr>
              <a:t>ErrorPage(0, /error)</a:t>
            </a:r>
            <a:endParaRPr lang="ko-KR" altLang="en-US" sz="1000">
              <a:solidFill>
                <a:schemeClr val="bg1">
                  <a:lumMod val="75000"/>
                </a:schemeClr>
              </a:solidFill>
              <a:latin typeface="+mj-lt"/>
              <a:ea typeface="나눔바른고딕" panose="020B0603020101020101"/>
            </a:endParaRPr>
          </a:p>
        </p:txBody>
      </p:sp>
      <p:sp>
        <p:nvSpPr>
          <p:cNvPr id="137" name="TextBox 136">
            <a:extLst>
              <a:ext uri="{FF2B5EF4-FFF2-40B4-BE49-F238E27FC236}">
                <a16:creationId xmlns:a16="http://schemas.microsoft.com/office/drawing/2014/main" id="{3A8C7C6F-F1B7-BF54-E43F-A6E902089663}"/>
              </a:ext>
            </a:extLst>
          </p:cNvPr>
          <p:cNvSpPr txBox="1"/>
          <p:nvPr/>
        </p:nvSpPr>
        <p:spPr>
          <a:xfrm>
            <a:off x="3910263" y="3582085"/>
            <a:ext cx="1794084" cy="246221"/>
          </a:xfrm>
          <a:prstGeom prst="rect">
            <a:avLst/>
          </a:prstGeom>
          <a:solidFill>
            <a:schemeClr val="tx1"/>
          </a:solidFill>
        </p:spPr>
        <p:txBody>
          <a:bodyPr wrap="square">
            <a:spAutoFit/>
          </a:bodyPr>
          <a:lstStyle/>
          <a:p>
            <a:pPr>
              <a:spcBef>
                <a:spcPts val="400"/>
              </a:spcBef>
            </a:pPr>
            <a:r>
              <a:rPr lang="en-US" altLang="ko-KR" sz="1000">
                <a:solidFill>
                  <a:schemeClr val="bg1">
                    <a:lumMod val="75000"/>
                  </a:schemeClr>
                </a:solidFill>
              </a:rPr>
              <a:t>ErrorPage(500, /error/500)</a:t>
            </a:r>
            <a:endParaRPr lang="ko-KR" altLang="en-US" sz="1000">
              <a:solidFill>
                <a:schemeClr val="bg1">
                  <a:lumMod val="75000"/>
                </a:schemeClr>
              </a:solidFill>
              <a:latin typeface="+mj-lt"/>
              <a:ea typeface="나눔바른고딕" panose="020B0603020101020101"/>
            </a:endParaRPr>
          </a:p>
        </p:txBody>
      </p:sp>
      <p:sp>
        <p:nvSpPr>
          <p:cNvPr id="138" name="TextBox 137">
            <a:extLst>
              <a:ext uri="{FF2B5EF4-FFF2-40B4-BE49-F238E27FC236}">
                <a16:creationId xmlns:a16="http://schemas.microsoft.com/office/drawing/2014/main" id="{20120C6F-497C-E1E4-12E5-C7E1F5A12E56}"/>
              </a:ext>
            </a:extLst>
          </p:cNvPr>
          <p:cNvSpPr txBox="1"/>
          <p:nvPr/>
        </p:nvSpPr>
        <p:spPr>
          <a:xfrm>
            <a:off x="3910263" y="3852207"/>
            <a:ext cx="1794084" cy="246221"/>
          </a:xfrm>
          <a:prstGeom prst="rect">
            <a:avLst/>
          </a:prstGeom>
          <a:solidFill>
            <a:schemeClr val="tx1"/>
          </a:solidFill>
        </p:spPr>
        <p:txBody>
          <a:bodyPr wrap="square">
            <a:spAutoFit/>
          </a:bodyPr>
          <a:lstStyle/>
          <a:p>
            <a:pPr>
              <a:spcBef>
                <a:spcPts val="400"/>
              </a:spcBef>
            </a:pPr>
            <a:r>
              <a:rPr lang="en-US" altLang="ko-KR" sz="1000">
                <a:solidFill>
                  <a:schemeClr val="bg1">
                    <a:lumMod val="75000"/>
                  </a:schemeClr>
                </a:solidFill>
              </a:rPr>
              <a:t>ErrorPage(404, /error/404)</a:t>
            </a:r>
            <a:endParaRPr lang="ko-KR" altLang="en-US" sz="1000">
              <a:solidFill>
                <a:schemeClr val="bg1">
                  <a:lumMod val="75000"/>
                </a:schemeClr>
              </a:solidFill>
              <a:latin typeface="+mj-lt"/>
              <a:ea typeface="나눔바른고딕" panose="020B0603020101020101"/>
            </a:endParaRPr>
          </a:p>
        </p:txBody>
      </p:sp>
      <p:sp>
        <p:nvSpPr>
          <p:cNvPr id="139" name="TextBox 138">
            <a:extLst>
              <a:ext uri="{FF2B5EF4-FFF2-40B4-BE49-F238E27FC236}">
                <a16:creationId xmlns:a16="http://schemas.microsoft.com/office/drawing/2014/main" id="{EADB77C3-D740-A02E-2457-A314A4F7CFE1}"/>
              </a:ext>
            </a:extLst>
          </p:cNvPr>
          <p:cNvSpPr txBox="1"/>
          <p:nvPr/>
        </p:nvSpPr>
        <p:spPr>
          <a:xfrm>
            <a:off x="3910263" y="4129280"/>
            <a:ext cx="1794084" cy="246221"/>
          </a:xfrm>
          <a:prstGeom prst="rect">
            <a:avLst/>
          </a:prstGeom>
          <a:solidFill>
            <a:schemeClr val="tx1"/>
          </a:solidFill>
        </p:spPr>
        <p:txBody>
          <a:bodyPr wrap="square">
            <a:spAutoFit/>
          </a:bodyPr>
          <a:lstStyle/>
          <a:p>
            <a:pPr>
              <a:spcBef>
                <a:spcPts val="400"/>
              </a:spcBef>
            </a:pPr>
            <a:r>
              <a:rPr lang="en-US" altLang="ko-KR" sz="1000">
                <a:solidFill>
                  <a:schemeClr val="bg1">
                    <a:lumMod val="75000"/>
                  </a:schemeClr>
                </a:solidFill>
              </a:rPr>
              <a:t>ErrorPage(Exception, /error)</a:t>
            </a:r>
            <a:endParaRPr lang="ko-KR" altLang="en-US" sz="1000">
              <a:solidFill>
                <a:schemeClr val="bg1">
                  <a:lumMod val="75000"/>
                </a:schemeClr>
              </a:solidFill>
              <a:latin typeface="+mj-lt"/>
              <a:ea typeface="나눔바른고딕" panose="020B0603020101020101"/>
            </a:endParaRPr>
          </a:p>
        </p:txBody>
      </p:sp>
      <p:sp>
        <p:nvSpPr>
          <p:cNvPr id="140" name="TextBox 139">
            <a:extLst>
              <a:ext uri="{FF2B5EF4-FFF2-40B4-BE49-F238E27FC236}">
                <a16:creationId xmlns:a16="http://schemas.microsoft.com/office/drawing/2014/main" id="{056FB0A7-7792-043D-E497-10A2CA214A4E}"/>
              </a:ext>
            </a:extLst>
          </p:cNvPr>
          <p:cNvSpPr txBox="1"/>
          <p:nvPr/>
        </p:nvSpPr>
        <p:spPr>
          <a:xfrm>
            <a:off x="6359066" y="3150121"/>
            <a:ext cx="204789" cy="261610"/>
          </a:xfrm>
          <a:prstGeom prst="rect">
            <a:avLst/>
          </a:prstGeom>
          <a:noFill/>
        </p:spPr>
        <p:txBody>
          <a:bodyPr wrap="square">
            <a:spAutoFit/>
          </a:bodyPr>
          <a:lstStyle/>
          <a:p>
            <a:pPr algn="ctr"/>
            <a:r>
              <a:rPr lang="en-US" altLang="ko-KR" sz="1100">
                <a:solidFill>
                  <a:srgbClr val="FF0000"/>
                </a:solidFill>
              </a:rPr>
              <a:t>Y</a:t>
            </a:r>
            <a:endParaRPr lang="ko-KR" altLang="en-US" sz="1100">
              <a:solidFill>
                <a:srgbClr val="FF0000"/>
              </a:solidFill>
            </a:endParaRPr>
          </a:p>
        </p:txBody>
      </p:sp>
      <p:sp>
        <p:nvSpPr>
          <p:cNvPr id="141" name="TextBox 140">
            <a:extLst>
              <a:ext uri="{FF2B5EF4-FFF2-40B4-BE49-F238E27FC236}">
                <a16:creationId xmlns:a16="http://schemas.microsoft.com/office/drawing/2014/main" id="{3A02F731-CEF1-6A60-2EA9-ACC501F7FE6D}"/>
              </a:ext>
            </a:extLst>
          </p:cNvPr>
          <p:cNvSpPr txBox="1"/>
          <p:nvPr/>
        </p:nvSpPr>
        <p:spPr>
          <a:xfrm>
            <a:off x="7874356" y="3161133"/>
            <a:ext cx="204789" cy="261610"/>
          </a:xfrm>
          <a:prstGeom prst="rect">
            <a:avLst/>
          </a:prstGeom>
          <a:noFill/>
        </p:spPr>
        <p:txBody>
          <a:bodyPr wrap="square">
            <a:spAutoFit/>
          </a:bodyPr>
          <a:lstStyle/>
          <a:p>
            <a:pPr algn="ctr"/>
            <a:r>
              <a:rPr lang="en-US" altLang="ko-KR" sz="1100">
                <a:solidFill>
                  <a:srgbClr val="FF0000"/>
                </a:solidFill>
              </a:rPr>
              <a:t>N</a:t>
            </a:r>
            <a:endParaRPr lang="ko-KR" altLang="en-US" sz="1100">
              <a:solidFill>
                <a:srgbClr val="FF0000"/>
              </a:solidFill>
            </a:endParaRPr>
          </a:p>
        </p:txBody>
      </p:sp>
      <p:sp>
        <p:nvSpPr>
          <p:cNvPr id="142" name="TextBox 141">
            <a:extLst>
              <a:ext uri="{FF2B5EF4-FFF2-40B4-BE49-F238E27FC236}">
                <a16:creationId xmlns:a16="http://schemas.microsoft.com/office/drawing/2014/main" id="{04E42757-9F87-3562-8852-38CE42119C9D}"/>
              </a:ext>
            </a:extLst>
          </p:cNvPr>
          <p:cNvSpPr txBox="1"/>
          <p:nvPr/>
        </p:nvSpPr>
        <p:spPr>
          <a:xfrm>
            <a:off x="4291748" y="1425366"/>
            <a:ext cx="1168852" cy="246221"/>
          </a:xfrm>
          <a:prstGeom prst="rect">
            <a:avLst/>
          </a:prstGeom>
          <a:noFill/>
        </p:spPr>
        <p:txBody>
          <a:bodyPr wrap="square">
            <a:spAutoFit/>
          </a:bodyPr>
          <a:lstStyle/>
          <a:p>
            <a:r>
              <a:rPr lang="en-US" altLang="ko-KR" sz="1000"/>
              <a:t>WAS </a:t>
            </a:r>
            <a:r>
              <a:rPr lang="ko-KR" altLang="en-US" sz="1000"/>
              <a:t>오류 전파</a:t>
            </a:r>
          </a:p>
        </p:txBody>
      </p:sp>
      <p:sp>
        <p:nvSpPr>
          <p:cNvPr id="147" name="TextBox 146">
            <a:extLst>
              <a:ext uri="{FF2B5EF4-FFF2-40B4-BE49-F238E27FC236}">
                <a16:creationId xmlns:a16="http://schemas.microsoft.com/office/drawing/2014/main" id="{7B0B99F4-9385-DFF5-FA04-B12AE5CCAC09}"/>
              </a:ext>
            </a:extLst>
          </p:cNvPr>
          <p:cNvSpPr txBox="1"/>
          <p:nvPr/>
        </p:nvSpPr>
        <p:spPr>
          <a:xfrm>
            <a:off x="2101202" y="1419822"/>
            <a:ext cx="754494" cy="246221"/>
          </a:xfrm>
          <a:prstGeom prst="rect">
            <a:avLst/>
          </a:prstGeom>
          <a:noFill/>
        </p:spPr>
        <p:txBody>
          <a:bodyPr wrap="square">
            <a:spAutoFit/>
          </a:bodyPr>
          <a:lstStyle/>
          <a:p>
            <a:r>
              <a:rPr lang="ko-KR" altLang="en-US" sz="1000"/>
              <a:t>오류 발생</a:t>
            </a:r>
          </a:p>
        </p:txBody>
      </p:sp>
      <p:sp>
        <p:nvSpPr>
          <p:cNvPr id="149" name="오른쪽 중괄호 148">
            <a:extLst>
              <a:ext uri="{FF2B5EF4-FFF2-40B4-BE49-F238E27FC236}">
                <a16:creationId xmlns:a16="http://schemas.microsoft.com/office/drawing/2014/main" id="{4937F896-CF9B-ACF4-C1AC-7DB40DB65CB3}"/>
              </a:ext>
            </a:extLst>
          </p:cNvPr>
          <p:cNvSpPr/>
          <p:nvPr/>
        </p:nvSpPr>
        <p:spPr>
          <a:xfrm>
            <a:off x="8466831" y="1155032"/>
            <a:ext cx="206222" cy="1423793"/>
          </a:xfrm>
          <a:prstGeom prst="rightBrace">
            <a:avLst>
              <a:gd name="adj1" fmla="val 31670"/>
              <a:gd name="adj2" fmla="val 50000"/>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50" name="TextBox 149">
            <a:extLst>
              <a:ext uri="{FF2B5EF4-FFF2-40B4-BE49-F238E27FC236}">
                <a16:creationId xmlns:a16="http://schemas.microsoft.com/office/drawing/2014/main" id="{DCD8363D-9A33-AE53-1128-E6568775B3A7}"/>
              </a:ext>
            </a:extLst>
          </p:cNvPr>
          <p:cNvSpPr txBox="1"/>
          <p:nvPr/>
        </p:nvSpPr>
        <p:spPr>
          <a:xfrm>
            <a:off x="8659535" y="1751156"/>
            <a:ext cx="2540274" cy="246221"/>
          </a:xfrm>
          <a:prstGeom prst="rect">
            <a:avLst/>
          </a:prstGeom>
          <a:noFill/>
        </p:spPr>
        <p:txBody>
          <a:bodyPr wrap="square">
            <a:spAutoFit/>
          </a:bodyPr>
          <a:lstStyle/>
          <a:p>
            <a:r>
              <a:rPr lang="ko-KR" altLang="en-US" sz="1000"/>
              <a:t>설정을 통해 여러 개의 </a:t>
            </a:r>
            <a:r>
              <a:rPr lang="en-US" altLang="ko-KR" sz="1000"/>
              <a:t>ErrorPage </a:t>
            </a:r>
            <a:r>
              <a:rPr lang="ko-KR" altLang="en-US" sz="1000"/>
              <a:t>추가함</a:t>
            </a:r>
          </a:p>
        </p:txBody>
      </p:sp>
    </p:spTree>
    <p:extLst>
      <p:ext uri="{BB962C8B-B14F-4D97-AF65-F5344CB8AC3E}">
        <p14:creationId xmlns:p14="http://schemas.microsoft.com/office/powerpoint/2010/main" val="387660485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70E60C-B5F1-7829-7A69-005DEC2CC55A}"/>
            </a:ext>
          </a:extLst>
        </p:cNvPr>
        <p:cNvGrpSpPr/>
        <p:nvPr/>
      </p:nvGrpSpPr>
      <p:grpSpPr>
        <a:xfrm>
          <a:off x="0" y="0"/>
          <a:ext cx="0" cy="0"/>
          <a:chOff x="0" y="0"/>
          <a:chExt cx="0" cy="0"/>
        </a:xfrm>
      </p:grpSpPr>
      <p:sp>
        <p:nvSpPr>
          <p:cNvPr id="7" name="직사각형 6">
            <a:extLst>
              <a:ext uri="{FF2B5EF4-FFF2-40B4-BE49-F238E27FC236}">
                <a16:creationId xmlns:a16="http://schemas.microsoft.com/office/drawing/2014/main" id="{E65740A3-6E85-DFAD-E672-0B8C13FFCEEF}"/>
              </a:ext>
            </a:extLst>
          </p:cNvPr>
          <p:cNvSpPr/>
          <p:nvPr/>
        </p:nvSpPr>
        <p:spPr>
          <a:xfrm>
            <a:off x="172186" y="262813"/>
            <a:ext cx="3293337" cy="369332"/>
          </a:xfrm>
          <a:prstGeom prst="rect">
            <a:avLst/>
          </a:prstGeom>
        </p:spPr>
        <p:txBody>
          <a:bodyPr wrap="none">
            <a:spAutoFit/>
          </a:bodyPr>
          <a:lstStyle/>
          <a:p>
            <a:pPr marL="342900" indent="-342900">
              <a:buFont typeface="Wingdings" pitchFamily="2" charset="2"/>
              <a:buChar char="ü"/>
            </a:pPr>
            <a:r>
              <a:rPr lang="en-US" altLang="ko-KR" b="1">
                <a:solidFill>
                  <a:schemeClr val="accent1">
                    <a:lumMod val="75000"/>
                  </a:schemeClr>
                </a:solidFill>
                <a:latin typeface="+mj-lt"/>
              </a:rPr>
              <a:t>HttpServletRequest </a:t>
            </a:r>
            <a:r>
              <a:rPr lang="ko-KR" altLang="en-US" b="1">
                <a:solidFill>
                  <a:schemeClr val="accent1">
                    <a:lumMod val="75000"/>
                  </a:schemeClr>
                </a:solidFill>
                <a:latin typeface="+mj-lt"/>
              </a:rPr>
              <a:t>생성</a:t>
            </a:r>
            <a:r>
              <a:rPr lang="en-US" altLang="ko-KR" b="1">
                <a:solidFill>
                  <a:schemeClr val="accent1">
                    <a:lumMod val="75000"/>
                  </a:schemeClr>
                </a:solidFill>
                <a:latin typeface="+mj-lt"/>
              </a:rPr>
              <a:t> </a:t>
            </a:r>
            <a:endParaRPr lang="ko-KR" altLang="en-US" b="1">
              <a:solidFill>
                <a:schemeClr val="accent1">
                  <a:lumMod val="75000"/>
                </a:schemeClr>
              </a:solidFill>
              <a:latin typeface="+mj-lt"/>
            </a:endParaRPr>
          </a:p>
        </p:txBody>
      </p:sp>
      <p:sp>
        <p:nvSpPr>
          <p:cNvPr id="9" name="TextBox 8">
            <a:extLst>
              <a:ext uri="{FF2B5EF4-FFF2-40B4-BE49-F238E27FC236}">
                <a16:creationId xmlns:a16="http://schemas.microsoft.com/office/drawing/2014/main" id="{FE2EAE42-42CE-B78A-D5C6-8B9834D0FF64}"/>
              </a:ext>
            </a:extLst>
          </p:cNvPr>
          <p:cNvSpPr txBox="1"/>
          <p:nvPr/>
        </p:nvSpPr>
        <p:spPr>
          <a:xfrm>
            <a:off x="4002702" y="1196940"/>
            <a:ext cx="1521489" cy="276999"/>
          </a:xfrm>
          <a:prstGeom prst="rect">
            <a:avLst/>
          </a:prstGeom>
          <a:noFill/>
        </p:spPr>
        <p:txBody>
          <a:bodyPr wrap="square">
            <a:spAutoFit/>
          </a:bodyPr>
          <a:lstStyle/>
          <a:p>
            <a:pPr algn="ctr"/>
            <a:r>
              <a:rPr lang="en-US" altLang="ko-KR" sz="1200"/>
              <a:t>org.apache.coyote</a:t>
            </a:r>
            <a:endParaRPr lang="ko-KR" altLang="en-US" sz="1200"/>
          </a:p>
        </p:txBody>
      </p:sp>
      <p:sp>
        <p:nvSpPr>
          <p:cNvPr id="12" name="TextBox 11">
            <a:extLst>
              <a:ext uri="{FF2B5EF4-FFF2-40B4-BE49-F238E27FC236}">
                <a16:creationId xmlns:a16="http://schemas.microsoft.com/office/drawing/2014/main" id="{85591D83-6463-267F-9511-20BF83FF458C}"/>
              </a:ext>
            </a:extLst>
          </p:cNvPr>
          <p:cNvSpPr txBox="1"/>
          <p:nvPr/>
        </p:nvSpPr>
        <p:spPr>
          <a:xfrm>
            <a:off x="7191814" y="1055732"/>
            <a:ext cx="2428960" cy="276999"/>
          </a:xfrm>
          <a:prstGeom prst="rect">
            <a:avLst/>
          </a:prstGeom>
          <a:noFill/>
        </p:spPr>
        <p:txBody>
          <a:bodyPr wrap="square">
            <a:spAutoFit/>
          </a:bodyPr>
          <a:lstStyle/>
          <a:p>
            <a:pPr algn="ctr"/>
            <a:r>
              <a:rPr lang="en-US" altLang="ko-KR" sz="1200"/>
              <a:t>org.apache.catalina.connector</a:t>
            </a:r>
            <a:endParaRPr lang="ko-KR" altLang="en-US" sz="1200"/>
          </a:p>
        </p:txBody>
      </p:sp>
      <p:pic>
        <p:nvPicPr>
          <p:cNvPr id="19" name="그림 18">
            <a:extLst>
              <a:ext uri="{FF2B5EF4-FFF2-40B4-BE49-F238E27FC236}">
                <a16:creationId xmlns:a16="http://schemas.microsoft.com/office/drawing/2014/main" id="{7E19E93C-2E54-036B-B8E8-1A08B1BB51AC}"/>
              </a:ext>
            </a:extLst>
          </p:cNvPr>
          <p:cNvPicPr>
            <a:picLocks noChangeAspect="1"/>
          </p:cNvPicPr>
          <p:nvPr/>
        </p:nvPicPr>
        <p:blipFill>
          <a:blip r:embed="rId3"/>
          <a:srcRect r="32000" b="37563"/>
          <a:stretch/>
        </p:blipFill>
        <p:spPr>
          <a:xfrm>
            <a:off x="7571041" y="2207304"/>
            <a:ext cx="3164198" cy="2493673"/>
          </a:xfrm>
          <a:prstGeom prst="rect">
            <a:avLst/>
          </a:prstGeom>
        </p:spPr>
      </p:pic>
      <p:sp>
        <p:nvSpPr>
          <p:cNvPr id="20" name="모서리가 둥근 직사각형 38">
            <a:extLst>
              <a:ext uri="{FF2B5EF4-FFF2-40B4-BE49-F238E27FC236}">
                <a16:creationId xmlns:a16="http://schemas.microsoft.com/office/drawing/2014/main" id="{782B9F53-EC96-EDC4-2B4F-FF496D2ECF01}"/>
              </a:ext>
            </a:extLst>
          </p:cNvPr>
          <p:cNvSpPr/>
          <p:nvPr/>
        </p:nvSpPr>
        <p:spPr>
          <a:xfrm>
            <a:off x="4015233" y="1495616"/>
            <a:ext cx="1447167" cy="445507"/>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Request</a:t>
            </a:r>
            <a:endParaRPr lang="ko-KR" altLang="en-US" sz="1400">
              <a:solidFill>
                <a:schemeClr val="tx1"/>
              </a:solidFill>
              <a:latin typeface="+mj-lt"/>
              <a:ea typeface="나눔바른고딕" panose="020B0603020101020101"/>
            </a:endParaRPr>
          </a:p>
        </p:txBody>
      </p:sp>
      <p:sp>
        <p:nvSpPr>
          <p:cNvPr id="22" name="모서리가 둥근 직사각형 38">
            <a:extLst>
              <a:ext uri="{FF2B5EF4-FFF2-40B4-BE49-F238E27FC236}">
                <a16:creationId xmlns:a16="http://schemas.microsoft.com/office/drawing/2014/main" id="{A83710B9-0798-214F-1766-40026AC5B0BB}"/>
              </a:ext>
            </a:extLst>
          </p:cNvPr>
          <p:cNvSpPr/>
          <p:nvPr/>
        </p:nvSpPr>
        <p:spPr>
          <a:xfrm>
            <a:off x="6444644" y="1492892"/>
            <a:ext cx="1447167" cy="445507"/>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Request</a:t>
            </a:r>
            <a:endParaRPr lang="ko-KR" altLang="en-US" sz="1400">
              <a:solidFill>
                <a:schemeClr val="tx1"/>
              </a:solidFill>
              <a:latin typeface="+mj-lt"/>
              <a:ea typeface="나눔바른고딕" panose="020B0603020101020101"/>
            </a:endParaRPr>
          </a:p>
        </p:txBody>
      </p:sp>
      <p:sp>
        <p:nvSpPr>
          <p:cNvPr id="23" name="모서리가 둥근 직사각형 38">
            <a:extLst>
              <a:ext uri="{FF2B5EF4-FFF2-40B4-BE49-F238E27FC236}">
                <a16:creationId xmlns:a16="http://schemas.microsoft.com/office/drawing/2014/main" id="{7438A060-C125-FBE4-E9AC-ACE6AF9CFB66}"/>
              </a:ext>
            </a:extLst>
          </p:cNvPr>
          <p:cNvSpPr/>
          <p:nvPr/>
        </p:nvSpPr>
        <p:spPr>
          <a:xfrm>
            <a:off x="8851869" y="1467184"/>
            <a:ext cx="1850225" cy="445507"/>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RequestFacade</a:t>
            </a:r>
            <a:endParaRPr lang="ko-KR" altLang="en-US" sz="1400">
              <a:solidFill>
                <a:schemeClr val="tx1"/>
              </a:solidFill>
              <a:latin typeface="+mj-lt"/>
              <a:ea typeface="나눔바른고딕" panose="020B0603020101020101"/>
            </a:endParaRPr>
          </a:p>
        </p:txBody>
      </p:sp>
      <p:sp>
        <p:nvSpPr>
          <p:cNvPr id="24" name="오른쪽 중괄호 23">
            <a:extLst>
              <a:ext uri="{FF2B5EF4-FFF2-40B4-BE49-F238E27FC236}">
                <a16:creationId xmlns:a16="http://schemas.microsoft.com/office/drawing/2014/main" id="{9C0546CF-25A4-215F-D722-DF660FAC19D9}"/>
              </a:ext>
            </a:extLst>
          </p:cNvPr>
          <p:cNvSpPr/>
          <p:nvPr/>
        </p:nvSpPr>
        <p:spPr>
          <a:xfrm rot="16200000">
            <a:off x="8318333" y="289205"/>
            <a:ext cx="175922" cy="2197769"/>
          </a:xfrm>
          <a:prstGeom prst="rightBrace">
            <a:avLst>
              <a:gd name="adj1" fmla="val 41819"/>
              <a:gd name="adj2" fmla="val 50000"/>
            </a:avLst>
          </a:prstGeom>
          <a:ln w="9525">
            <a:solidFill>
              <a:schemeClr val="bg2">
                <a:lumMod val="50000"/>
              </a:schemeClr>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26" name="화살표: 오른쪽 25">
            <a:extLst>
              <a:ext uri="{FF2B5EF4-FFF2-40B4-BE49-F238E27FC236}">
                <a16:creationId xmlns:a16="http://schemas.microsoft.com/office/drawing/2014/main" id="{F6DE5C4B-3513-0D7C-2C23-E6219728F8A2}"/>
              </a:ext>
            </a:extLst>
          </p:cNvPr>
          <p:cNvSpPr/>
          <p:nvPr/>
        </p:nvSpPr>
        <p:spPr>
          <a:xfrm>
            <a:off x="5715004" y="1496523"/>
            <a:ext cx="336885" cy="228600"/>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ko-KR" altLang="en-US"/>
          </a:p>
        </p:txBody>
      </p:sp>
      <p:sp>
        <p:nvSpPr>
          <p:cNvPr id="27" name="화살표: 오른쪽 26">
            <a:extLst>
              <a:ext uri="{FF2B5EF4-FFF2-40B4-BE49-F238E27FC236}">
                <a16:creationId xmlns:a16="http://schemas.microsoft.com/office/drawing/2014/main" id="{CB21D8DC-0010-8DC0-D287-74584D657B25}"/>
              </a:ext>
            </a:extLst>
          </p:cNvPr>
          <p:cNvSpPr/>
          <p:nvPr/>
        </p:nvSpPr>
        <p:spPr>
          <a:xfrm>
            <a:off x="8122229" y="1516747"/>
            <a:ext cx="336885" cy="228600"/>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ko-KR" altLang="en-US"/>
          </a:p>
        </p:txBody>
      </p:sp>
      <p:sp>
        <p:nvSpPr>
          <p:cNvPr id="29" name="타원 28">
            <a:extLst>
              <a:ext uri="{FF2B5EF4-FFF2-40B4-BE49-F238E27FC236}">
                <a16:creationId xmlns:a16="http://schemas.microsoft.com/office/drawing/2014/main" id="{BF3F9A56-EA1A-E342-7CD2-4E0EAB84E839}"/>
              </a:ext>
            </a:extLst>
          </p:cNvPr>
          <p:cNvSpPr/>
          <p:nvPr/>
        </p:nvSpPr>
        <p:spPr>
          <a:xfrm>
            <a:off x="653008" y="1375470"/>
            <a:ext cx="685800" cy="6858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ko-KR" altLang="en-US">
              <a:latin typeface="+mj-lt"/>
            </a:endParaRPr>
          </a:p>
        </p:txBody>
      </p:sp>
      <p:sp>
        <p:nvSpPr>
          <p:cNvPr id="30" name="직사각형 29">
            <a:extLst>
              <a:ext uri="{FF2B5EF4-FFF2-40B4-BE49-F238E27FC236}">
                <a16:creationId xmlns:a16="http://schemas.microsoft.com/office/drawing/2014/main" id="{83C58C83-AF7E-213B-598F-316B9D419687}"/>
              </a:ext>
            </a:extLst>
          </p:cNvPr>
          <p:cNvSpPr/>
          <p:nvPr/>
        </p:nvSpPr>
        <p:spPr>
          <a:xfrm>
            <a:off x="688472" y="1581122"/>
            <a:ext cx="603050" cy="276999"/>
          </a:xfrm>
          <a:prstGeom prst="rect">
            <a:avLst/>
          </a:prstGeom>
        </p:spPr>
        <p:txBody>
          <a:bodyPr wrap="none">
            <a:spAutoFit/>
          </a:bodyPr>
          <a:lstStyle/>
          <a:p>
            <a:r>
              <a:rPr lang="en-US" altLang="ko-KR" sz="1200" b="1">
                <a:latin typeface="+mj-lt"/>
              </a:rPr>
              <a:t>Client</a:t>
            </a:r>
            <a:endParaRPr lang="ko-KR" altLang="en-US" sz="1200" b="1">
              <a:latin typeface="+mj-lt"/>
            </a:endParaRPr>
          </a:p>
        </p:txBody>
      </p:sp>
      <p:cxnSp>
        <p:nvCxnSpPr>
          <p:cNvPr id="33" name="직선 화살표 연결선 32">
            <a:extLst>
              <a:ext uri="{FF2B5EF4-FFF2-40B4-BE49-F238E27FC236}">
                <a16:creationId xmlns:a16="http://schemas.microsoft.com/office/drawing/2014/main" id="{8E42BD6F-9BA3-95E8-1BFD-82058AEA6F5D}"/>
              </a:ext>
            </a:extLst>
          </p:cNvPr>
          <p:cNvCxnSpPr>
            <a:cxnSpLocks/>
            <a:stCxn id="29" idx="6"/>
            <a:endCxn id="20" idx="1"/>
          </p:cNvCxnSpPr>
          <p:nvPr/>
        </p:nvCxnSpPr>
        <p:spPr>
          <a:xfrm>
            <a:off x="1338808" y="1718370"/>
            <a:ext cx="267642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01CA2A1C-15D2-4B25-E5E7-7498CE21B614}"/>
              </a:ext>
            </a:extLst>
          </p:cNvPr>
          <p:cNvSpPr txBox="1"/>
          <p:nvPr/>
        </p:nvSpPr>
        <p:spPr>
          <a:xfrm>
            <a:off x="1727282" y="1472148"/>
            <a:ext cx="1623078" cy="246221"/>
          </a:xfrm>
          <a:prstGeom prst="rect">
            <a:avLst/>
          </a:prstGeom>
          <a:noFill/>
        </p:spPr>
        <p:txBody>
          <a:bodyPr wrap="square">
            <a:spAutoFit/>
          </a:bodyPr>
          <a:lstStyle/>
          <a:p>
            <a:r>
              <a:rPr lang="en-US" altLang="ko-KR" sz="1000"/>
              <a:t>/request?name=onjsdnjs</a:t>
            </a:r>
            <a:endParaRPr lang="ko-KR" altLang="en-US" sz="1000"/>
          </a:p>
        </p:txBody>
      </p:sp>
      <p:cxnSp>
        <p:nvCxnSpPr>
          <p:cNvPr id="43" name="직선 화살표 연결선 42">
            <a:extLst>
              <a:ext uri="{FF2B5EF4-FFF2-40B4-BE49-F238E27FC236}">
                <a16:creationId xmlns:a16="http://schemas.microsoft.com/office/drawing/2014/main" id="{AC0DC47E-7B3F-1D65-FB27-CBDE594068AC}"/>
              </a:ext>
            </a:extLst>
          </p:cNvPr>
          <p:cNvCxnSpPr>
            <a:cxnSpLocks/>
            <a:stCxn id="20" idx="2"/>
          </p:cNvCxnSpPr>
          <p:nvPr/>
        </p:nvCxnSpPr>
        <p:spPr>
          <a:xfrm>
            <a:off x="4738817" y="1941123"/>
            <a:ext cx="3210978" cy="697461"/>
          </a:xfrm>
          <a:prstGeom prst="straightConnector1">
            <a:avLst/>
          </a:prstGeom>
          <a:ln w="1905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a16="http://schemas.microsoft.com/office/drawing/2014/main" id="{D123ED1F-DB6B-B79E-3E54-7A70D1DF27F7}"/>
              </a:ext>
            </a:extLst>
          </p:cNvPr>
          <p:cNvCxnSpPr>
            <a:cxnSpLocks/>
            <a:stCxn id="22" idx="2"/>
          </p:cNvCxnSpPr>
          <p:nvPr/>
        </p:nvCxnSpPr>
        <p:spPr>
          <a:xfrm>
            <a:off x="7168228" y="1938399"/>
            <a:ext cx="1434351" cy="521710"/>
          </a:xfrm>
          <a:prstGeom prst="straightConnector1">
            <a:avLst/>
          </a:prstGeom>
          <a:ln w="1905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4" name="직선 화살표 연결선 53">
            <a:extLst>
              <a:ext uri="{FF2B5EF4-FFF2-40B4-BE49-F238E27FC236}">
                <a16:creationId xmlns:a16="http://schemas.microsoft.com/office/drawing/2014/main" id="{F5320254-DF5F-F5FA-B212-9774AA84005B}"/>
              </a:ext>
            </a:extLst>
          </p:cNvPr>
          <p:cNvCxnSpPr>
            <a:cxnSpLocks/>
            <a:stCxn id="23" idx="2"/>
          </p:cNvCxnSpPr>
          <p:nvPr/>
        </p:nvCxnSpPr>
        <p:spPr>
          <a:xfrm flipH="1">
            <a:off x="9320852" y="1912691"/>
            <a:ext cx="456130" cy="303792"/>
          </a:xfrm>
          <a:prstGeom prst="straightConnector1">
            <a:avLst/>
          </a:prstGeom>
          <a:ln w="1905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6DAF5987-DE3E-8645-562A-03C243EA73E3}"/>
              </a:ext>
            </a:extLst>
          </p:cNvPr>
          <p:cNvSpPr txBox="1"/>
          <p:nvPr/>
        </p:nvSpPr>
        <p:spPr>
          <a:xfrm>
            <a:off x="509564" y="5051561"/>
            <a:ext cx="11440883" cy="313547"/>
          </a:xfrm>
          <a:prstGeom prst="rect">
            <a:avLst/>
          </a:prstGeom>
          <a:noFill/>
        </p:spPr>
        <p:txBody>
          <a:bodyPr wrap="square">
            <a:spAutoFit/>
          </a:bodyPr>
          <a:lstStyle/>
          <a:p>
            <a:pPr marL="171450" indent="-171450">
              <a:lnSpc>
                <a:spcPct val="150000"/>
              </a:lnSpc>
              <a:buFont typeface="Arial" panose="020B0604020202020204" pitchFamily="34" charset="0"/>
              <a:buChar char="•"/>
            </a:pPr>
            <a:r>
              <a:rPr lang="en-US" altLang="ko-KR" sz="1100"/>
              <a:t>HTTP </a:t>
            </a:r>
            <a:r>
              <a:rPr lang="ko-KR" altLang="en-US" sz="1100"/>
              <a:t>요청 데이터를 분석한 값들을 </a:t>
            </a:r>
            <a:r>
              <a:rPr lang="en-US" altLang="ko-KR" sz="1100"/>
              <a:t>org.apache.coyote.</a:t>
            </a:r>
            <a:r>
              <a:rPr lang="en-US" altLang="ko-KR" sz="1100">
                <a:latin typeface="+mj-lt"/>
              </a:rPr>
              <a:t>Request </a:t>
            </a:r>
            <a:r>
              <a:rPr lang="ko-KR" altLang="en-US" sz="1100">
                <a:latin typeface="+mj-lt"/>
              </a:rPr>
              <a:t>객체에 저장하고 이를 서블릿 컨테이너에서 동작할 수 있도록 </a:t>
            </a:r>
            <a:r>
              <a:rPr lang="en-US" altLang="ko-KR" sz="1100">
                <a:solidFill>
                  <a:schemeClr val="tx1"/>
                </a:solidFill>
                <a:latin typeface="+mj-lt"/>
                <a:ea typeface="나눔바른고딕" panose="020B0603020101020101"/>
              </a:rPr>
              <a:t>HttpServletRequest </a:t>
            </a:r>
            <a:r>
              <a:rPr lang="ko-KR" altLang="en-US" sz="1100">
                <a:solidFill>
                  <a:schemeClr val="tx1"/>
                </a:solidFill>
                <a:latin typeface="+mj-lt"/>
                <a:ea typeface="나눔바른고딕" panose="020B0603020101020101"/>
              </a:rPr>
              <a:t>구현체들을 생성하고 연결한다</a:t>
            </a:r>
            <a:endParaRPr lang="en-US" altLang="ko-KR" sz="1100">
              <a:latin typeface="+mj-lt"/>
            </a:endParaRPr>
          </a:p>
        </p:txBody>
      </p:sp>
      <p:sp>
        <p:nvSpPr>
          <p:cNvPr id="62" name="Rectangle 3">
            <a:extLst>
              <a:ext uri="{FF2B5EF4-FFF2-40B4-BE49-F238E27FC236}">
                <a16:creationId xmlns:a16="http://schemas.microsoft.com/office/drawing/2014/main" id="{C7EBFFF2-72FC-4A78-C612-BD30AE05455F}"/>
              </a:ext>
            </a:extLst>
          </p:cNvPr>
          <p:cNvSpPr>
            <a:spLocks noChangeArrowheads="1"/>
          </p:cNvSpPr>
          <p:nvPr/>
        </p:nvSpPr>
        <p:spPr bwMode="auto">
          <a:xfrm>
            <a:off x="9427026" y="6076129"/>
            <a:ext cx="2381549" cy="26161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request.getParameter(</a:t>
            </a:r>
            <a:r>
              <a:rPr kumimoji="0" lang="ko-KR" altLang="ko-KR" sz="1100" b="0" i="0" u="none" strike="noStrike" cap="none" normalizeH="0" baseline="0">
                <a:ln>
                  <a:noFill/>
                </a:ln>
                <a:solidFill>
                  <a:srgbClr val="6AAB73"/>
                </a:solidFill>
                <a:effectLst/>
                <a:latin typeface="Arial Unicode MS"/>
                <a:ea typeface="JetBrains Mono"/>
              </a:rPr>
              <a:t>"username"</a:t>
            </a: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63" name="모서리가 둥근 직사각형 38">
            <a:extLst>
              <a:ext uri="{FF2B5EF4-FFF2-40B4-BE49-F238E27FC236}">
                <a16:creationId xmlns:a16="http://schemas.microsoft.com/office/drawing/2014/main" id="{4DB2496A-EE4C-1178-8643-7E906369CF47}"/>
              </a:ext>
            </a:extLst>
          </p:cNvPr>
          <p:cNvSpPr/>
          <p:nvPr/>
        </p:nvSpPr>
        <p:spPr>
          <a:xfrm>
            <a:off x="857003" y="5985081"/>
            <a:ext cx="1353035" cy="489980"/>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latin typeface="+mj-lt"/>
                <a:ea typeface="나눔바른고딕" panose="020B0603020101020101"/>
              </a:rPr>
              <a:t>Coyote Request</a:t>
            </a:r>
          </a:p>
          <a:p>
            <a:pPr algn="ctr">
              <a:spcBef>
                <a:spcPts val="400"/>
              </a:spcBef>
            </a:pPr>
            <a:r>
              <a:rPr lang="en-US" altLang="ko-KR" sz="1000">
                <a:solidFill>
                  <a:schemeClr val="accent2">
                    <a:lumMod val="75000"/>
                  </a:schemeClr>
                </a:solidFill>
                <a:latin typeface="+mj-lt"/>
                <a:ea typeface="나눔바른고딕" panose="020B0603020101020101"/>
              </a:rPr>
              <a:t>value = onjsdnjs</a:t>
            </a:r>
            <a:endParaRPr lang="ko-KR" altLang="en-US" sz="1000">
              <a:solidFill>
                <a:schemeClr val="accent2">
                  <a:lumMod val="75000"/>
                </a:schemeClr>
              </a:solidFill>
              <a:latin typeface="+mj-lt"/>
              <a:ea typeface="나눔바른고딕" panose="020B0603020101020101"/>
            </a:endParaRPr>
          </a:p>
        </p:txBody>
      </p:sp>
      <p:sp>
        <p:nvSpPr>
          <p:cNvPr id="64" name="모서리가 둥근 직사각형 38">
            <a:extLst>
              <a:ext uri="{FF2B5EF4-FFF2-40B4-BE49-F238E27FC236}">
                <a16:creationId xmlns:a16="http://schemas.microsoft.com/office/drawing/2014/main" id="{192B4377-AA93-CB94-D6B7-3728C8FD048B}"/>
              </a:ext>
            </a:extLst>
          </p:cNvPr>
          <p:cNvSpPr/>
          <p:nvPr/>
        </p:nvSpPr>
        <p:spPr>
          <a:xfrm>
            <a:off x="4044379" y="5979065"/>
            <a:ext cx="1395771" cy="489980"/>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latin typeface="+mj-lt"/>
                <a:ea typeface="나눔바른고딕" panose="020B0603020101020101"/>
              </a:rPr>
              <a:t>Coyote Wrapper Request</a:t>
            </a:r>
            <a:endParaRPr lang="ko-KR" altLang="en-US" sz="1200">
              <a:solidFill>
                <a:schemeClr val="tx1"/>
              </a:solidFill>
              <a:latin typeface="+mj-lt"/>
              <a:ea typeface="나눔바른고딕" panose="020B0603020101020101"/>
            </a:endParaRPr>
          </a:p>
        </p:txBody>
      </p:sp>
      <p:sp>
        <p:nvSpPr>
          <p:cNvPr id="65" name="모서리가 둥근 직사각형 38">
            <a:extLst>
              <a:ext uri="{FF2B5EF4-FFF2-40B4-BE49-F238E27FC236}">
                <a16:creationId xmlns:a16="http://schemas.microsoft.com/office/drawing/2014/main" id="{1D9FD9F9-A2B9-1312-044F-75C3007A6727}"/>
              </a:ext>
            </a:extLst>
          </p:cNvPr>
          <p:cNvSpPr/>
          <p:nvPr/>
        </p:nvSpPr>
        <p:spPr>
          <a:xfrm>
            <a:off x="7433588" y="5977334"/>
            <a:ext cx="1377903" cy="489980"/>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latin typeface="+mj-lt"/>
                <a:ea typeface="나눔바른고딕" panose="020B0603020101020101"/>
              </a:rPr>
              <a:t>RequestFacade</a:t>
            </a:r>
            <a:endParaRPr lang="ko-KR" altLang="en-US" sz="1200">
              <a:solidFill>
                <a:schemeClr val="tx1"/>
              </a:solidFill>
              <a:latin typeface="+mj-lt"/>
              <a:ea typeface="나눔바른고딕" panose="020B0603020101020101"/>
            </a:endParaRPr>
          </a:p>
        </p:txBody>
      </p:sp>
      <p:cxnSp>
        <p:nvCxnSpPr>
          <p:cNvPr id="67" name="직선 화살표 연결선 66">
            <a:extLst>
              <a:ext uri="{FF2B5EF4-FFF2-40B4-BE49-F238E27FC236}">
                <a16:creationId xmlns:a16="http://schemas.microsoft.com/office/drawing/2014/main" id="{EE8DDC82-3098-3AB5-80C4-F7A1513670A4}"/>
              </a:ext>
            </a:extLst>
          </p:cNvPr>
          <p:cNvCxnSpPr>
            <a:cxnSpLocks/>
            <a:stCxn id="65" idx="1"/>
            <a:endCxn id="64" idx="3"/>
          </p:cNvCxnSpPr>
          <p:nvPr/>
        </p:nvCxnSpPr>
        <p:spPr>
          <a:xfrm flipH="1">
            <a:off x="5440150" y="6222324"/>
            <a:ext cx="1993438" cy="1731"/>
          </a:xfrm>
          <a:prstGeom prst="straightConnector1">
            <a:avLst/>
          </a:prstGeom>
          <a:ln w="12700">
            <a:solidFill>
              <a:schemeClr val="tx2"/>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2" name="직선 화살표 연결선 71">
            <a:extLst>
              <a:ext uri="{FF2B5EF4-FFF2-40B4-BE49-F238E27FC236}">
                <a16:creationId xmlns:a16="http://schemas.microsoft.com/office/drawing/2014/main" id="{77CF5723-F3EE-D7BA-544D-3CF6A5FE9271}"/>
              </a:ext>
            </a:extLst>
          </p:cNvPr>
          <p:cNvCxnSpPr>
            <a:cxnSpLocks/>
            <a:stCxn id="64" idx="1"/>
            <a:endCxn id="63" idx="3"/>
          </p:cNvCxnSpPr>
          <p:nvPr/>
        </p:nvCxnSpPr>
        <p:spPr>
          <a:xfrm flipH="1">
            <a:off x="2210038" y="6224055"/>
            <a:ext cx="1834341" cy="6016"/>
          </a:xfrm>
          <a:prstGeom prst="straightConnector1">
            <a:avLst/>
          </a:prstGeom>
          <a:ln w="12700">
            <a:solidFill>
              <a:schemeClr val="tx2"/>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F35F5D22-2574-4811-9D0A-24C023FBAD11}"/>
              </a:ext>
            </a:extLst>
          </p:cNvPr>
          <p:cNvSpPr txBox="1"/>
          <p:nvPr/>
        </p:nvSpPr>
        <p:spPr>
          <a:xfrm>
            <a:off x="5631508" y="5942422"/>
            <a:ext cx="1670881" cy="246221"/>
          </a:xfrm>
          <a:prstGeom prst="rect">
            <a:avLst/>
          </a:prstGeom>
          <a:noFill/>
        </p:spPr>
        <p:txBody>
          <a:bodyPr wrap="square">
            <a:spAutoFit/>
          </a:bodyPr>
          <a:lstStyle/>
          <a:p>
            <a:r>
              <a:rPr kumimoji="0" lang="ko-KR" altLang="ko-KR" sz="1000" i="0" u="none" strike="noStrike" cap="none" normalizeH="0" baseline="0">
                <a:ln>
                  <a:noFill/>
                </a:ln>
                <a:solidFill>
                  <a:schemeClr val="tx1">
                    <a:lumMod val="50000"/>
                    <a:lumOff val="50000"/>
                  </a:schemeClr>
                </a:solidFill>
                <a:effectLst/>
                <a:latin typeface="Arial Unicode MS"/>
                <a:ea typeface="JetBrains Mono"/>
              </a:rPr>
              <a:t>getParameter</a:t>
            </a:r>
            <a:r>
              <a:rPr kumimoji="0" lang="en-US" altLang="ko-KR" sz="1000" i="0" u="none" strike="noStrike" cap="none" normalizeH="0" baseline="0">
                <a:ln>
                  <a:noFill/>
                </a:ln>
                <a:solidFill>
                  <a:schemeClr val="tx1">
                    <a:lumMod val="50000"/>
                    <a:lumOff val="50000"/>
                  </a:schemeClr>
                </a:solidFill>
                <a:effectLst/>
                <a:latin typeface="Arial Unicode MS"/>
                <a:ea typeface="JetBrains Mono"/>
              </a:rPr>
              <a:t>("username")</a:t>
            </a:r>
            <a:endParaRPr lang="ko-KR" altLang="en-US" sz="1000">
              <a:solidFill>
                <a:schemeClr val="tx1">
                  <a:lumMod val="50000"/>
                  <a:lumOff val="50000"/>
                </a:schemeClr>
              </a:solidFill>
            </a:endParaRPr>
          </a:p>
        </p:txBody>
      </p:sp>
      <p:sp>
        <p:nvSpPr>
          <p:cNvPr id="77" name="TextBox 76">
            <a:extLst>
              <a:ext uri="{FF2B5EF4-FFF2-40B4-BE49-F238E27FC236}">
                <a16:creationId xmlns:a16="http://schemas.microsoft.com/office/drawing/2014/main" id="{E0666A97-B986-6FAF-F32E-53F93476145A}"/>
              </a:ext>
            </a:extLst>
          </p:cNvPr>
          <p:cNvSpPr txBox="1"/>
          <p:nvPr/>
        </p:nvSpPr>
        <p:spPr>
          <a:xfrm>
            <a:off x="2325373" y="5960713"/>
            <a:ext cx="1670881" cy="246221"/>
          </a:xfrm>
          <a:prstGeom prst="rect">
            <a:avLst/>
          </a:prstGeom>
          <a:noFill/>
        </p:spPr>
        <p:txBody>
          <a:bodyPr wrap="square">
            <a:spAutoFit/>
          </a:bodyPr>
          <a:lstStyle/>
          <a:p>
            <a:r>
              <a:rPr kumimoji="0" lang="ko-KR" altLang="ko-KR" sz="1000" i="0" u="none" strike="noStrike" cap="none" normalizeH="0" baseline="0">
                <a:ln>
                  <a:noFill/>
                </a:ln>
                <a:solidFill>
                  <a:schemeClr val="tx1">
                    <a:lumMod val="50000"/>
                    <a:lumOff val="50000"/>
                  </a:schemeClr>
                </a:solidFill>
                <a:effectLst/>
                <a:latin typeface="Arial Unicode MS"/>
                <a:ea typeface="JetBrains Mono"/>
              </a:rPr>
              <a:t>getParameter</a:t>
            </a:r>
            <a:r>
              <a:rPr kumimoji="0" lang="en-US" altLang="ko-KR" sz="1000" i="0" u="none" strike="noStrike" cap="none" normalizeH="0" baseline="0">
                <a:ln>
                  <a:noFill/>
                </a:ln>
                <a:solidFill>
                  <a:schemeClr val="tx1">
                    <a:lumMod val="50000"/>
                    <a:lumOff val="50000"/>
                  </a:schemeClr>
                </a:solidFill>
                <a:effectLst/>
                <a:latin typeface="Arial Unicode MS"/>
                <a:ea typeface="JetBrains Mono"/>
              </a:rPr>
              <a:t>("username")</a:t>
            </a:r>
            <a:endParaRPr lang="ko-KR" altLang="en-US" sz="1000">
              <a:solidFill>
                <a:schemeClr val="tx1">
                  <a:lumMod val="50000"/>
                  <a:lumOff val="50000"/>
                </a:schemeClr>
              </a:solidFill>
            </a:endParaRPr>
          </a:p>
        </p:txBody>
      </p:sp>
      <p:sp>
        <p:nvSpPr>
          <p:cNvPr id="83" name="화살표: 오른쪽 82">
            <a:extLst>
              <a:ext uri="{FF2B5EF4-FFF2-40B4-BE49-F238E27FC236}">
                <a16:creationId xmlns:a16="http://schemas.microsoft.com/office/drawing/2014/main" id="{2EF38C68-AE6A-6623-E1AA-B4C6D991D2CE}"/>
              </a:ext>
            </a:extLst>
          </p:cNvPr>
          <p:cNvSpPr/>
          <p:nvPr/>
        </p:nvSpPr>
        <p:spPr>
          <a:xfrm rot="10800000">
            <a:off x="8993933" y="6130583"/>
            <a:ext cx="250651" cy="183481"/>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ko-KR" altLang="en-US"/>
          </a:p>
        </p:txBody>
      </p:sp>
      <p:cxnSp>
        <p:nvCxnSpPr>
          <p:cNvPr id="85" name="연결선: 꺾임 84">
            <a:extLst>
              <a:ext uri="{FF2B5EF4-FFF2-40B4-BE49-F238E27FC236}">
                <a16:creationId xmlns:a16="http://schemas.microsoft.com/office/drawing/2014/main" id="{9FB73155-ED74-D406-D466-E3D8DA3255D5}"/>
              </a:ext>
            </a:extLst>
          </p:cNvPr>
          <p:cNvCxnSpPr>
            <a:stCxn id="63" idx="0"/>
            <a:endCxn id="62" idx="0"/>
          </p:cNvCxnSpPr>
          <p:nvPr/>
        </p:nvCxnSpPr>
        <p:spPr>
          <a:xfrm rot="16200000" flipH="1">
            <a:off x="6030137" y="1488465"/>
            <a:ext cx="91048" cy="9084280"/>
          </a:xfrm>
          <a:prstGeom prst="bentConnector3">
            <a:avLst>
              <a:gd name="adj1" fmla="val -251076"/>
            </a:avLst>
          </a:prstGeom>
          <a:ln w="12700">
            <a:solidFill>
              <a:schemeClr val="bg2">
                <a:lumMod val="5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86" name="TextBox 85">
            <a:extLst>
              <a:ext uri="{FF2B5EF4-FFF2-40B4-BE49-F238E27FC236}">
                <a16:creationId xmlns:a16="http://schemas.microsoft.com/office/drawing/2014/main" id="{0AA7D80B-E352-8DC8-A325-B39DD29E80E0}"/>
              </a:ext>
            </a:extLst>
          </p:cNvPr>
          <p:cNvSpPr txBox="1"/>
          <p:nvPr/>
        </p:nvSpPr>
        <p:spPr>
          <a:xfrm>
            <a:off x="5430773" y="5449380"/>
            <a:ext cx="1531503" cy="276999"/>
          </a:xfrm>
          <a:prstGeom prst="rect">
            <a:avLst/>
          </a:prstGeom>
          <a:noFill/>
        </p:spPr>
        <p:txBody>
          <a:bodyPr wrap="square">
            <a:spAutoFit/>
          </a:bodyPr>
          <a:lstStyle/>
          <a:p>
            <a:pPr algn="ctr"/>
            <a:r>
              <a:rPr lang="en-US" altLang="ko-KR" sz="1200" i="1">
                <a:latin typeface="Arial Unicode MS"/>
              </a:rPr>
              <a:t>return</a:t>
            </a:r>
            <a:r>
              <a:rPr lang="en-US" altLang="ko-KR" sz="1200" i="1">
                <a:solidFill>
                  <a:srgbClr val="FF0000"/>
                </a:solidFill>
                <a:latin typeface="Arial Unicode MS"/>
              </a:rPr>
              <a:t> “onjsdnjs”</a:t>
            </a:r>
            <a:endParaRPr lang="ko-KR" altLang="en-US" sz="1200" i="1">
              <a:solidFill>
                <a:srgbClr val="FF0000"/>
              </a:solidFill>
            </a:endParaRPr>
          </a:p>
        </p:txBody>
      </p:sp>
      <p:sp>
        <p:nvSpPr>
          <p:cNvPr id="87" name="직사각형 86">
            <a:extLst>
              <a:ext uri="{FF2B5EF4-FFF2-40B4-BE49-F238E27FC236}">
                <a16:creationId xmlns:a16="http://schemas.microsoft.com/office/drawing/2014/main" id="{B4646AE3-1FD9-4F75-7B23-EAEDAE174D37}"/>
              </a:ext>
            </a:extLst>
          </p:cNvPr>
          <p:cNvSpPr/>
          <p:nvPr/>
        </p:nvSpPr>
        <p:spPr>
          <a:xfrm>
            <a:off x="688472" y="2877699"/>
            <a:ext cx="5864106" cy="1672446"/>
          </a:xfrm>
          <a:prstGeom prst="rect">
            <a:avLst/>
          </a:prstGeom>
        </p:spPr>
        <p:txBody>
          <a:bodyPr wrap="none">
            <a:spAutoFit/>
          </a:bodyPr>
          <a:lstStyle/>
          <a:p>
            <a:pPr marL="342900" indent="-342900">
              <a:lnSpc>
                <a:spcPct val="150000"/>
              </a:lnSpc>
              <a:buFont typeface="+mj-ea"/>
              <a:buAutoNum type="circleNumDbPlain"/>
            </a:pPr>
            <a:r>
              <a:rPr lang="en-US" altLang="ko-KR" sz="1200" b="1"/>
              <a:t>org.apache.coyote.</a:t>
            </a:r>
            <a:r>
              <a:rPr lang="en-US" altLang="ko-KR" sz="1200" b="1">
                <a:latin typeface="+mj-lt"/>
              </a:rPr>
              <a:t>Request </a:t>
            </a:r>
            <a:r>
              <a:rPr lang="ko-KR" altLang="en-US" sz="1200" b="1">
                <a:latin typeface="+mj-lt"/>
              </a:rPr>
              <a:t>객체 생성</a:t>
            </a:r>
            <a:endParaRPr lang="en-US" altLang="ko-KR" sz="1200" b="1">
              <a:latin typeface="+mj-lt"/>
            </a:endParaRPr>
          </a:p>
          <a:p>
            <a:pPr marL="800100" lvl="1" indent="-342900">
              <a:lnSpc>
                <a:spcPct val="150000"/>
              </a:lnSpc>
              <a:buFont typeface="Arial" panose="020B0604020202020204" pitchFamily="34" charset="0"/>
              <a:buChar char="•"/>
            </a:pPr>
            <a:r>
              <a:rPr lang="ko-KR" altLang="en-US" sz="1100">
                <a:solidFill>
                  <a:schemeClr val="tx1">
                    <a:lumMod val="65000"/>
                    <a:lumOff val="35000"/>
                  </a:schemeClr>
                </a:solidFill>
              </a:rPr>
              <a:t>낮은 수준의 </a:t>
            </a:r>
            <a:r>
              <a:rPr lang="en-US" altLang="ko-KR" sz="1100">
                <a:solidFill>
                  <a:schemeClr val="tx1">
                    <a:lumMod val="65000"/>
                    <a:lumOff val="35000"/>
                  </a:schemeClr>
                </a:solidFill>
              </a:rPr>
              <a:t>HTTP </a:t>
            </a:r>
            <a:r>
              <a:rPr lang="ko-KR" altLang="en-US" sz="1100">
                <a:solidFill>
                  <a:schemeClr val="tx1">
                    <a:lumMod val="65000"/>
                    <a:lumOff val="35000"/>
                  </a:schemeClr>
                </a:solidFill>
              </a:rPr>
              <a:t>요청 처리를 담당하여 서블릿 컨테이너와 독립적으로 동작</a:t>
            </a:r>
            <a:endParaRPr lang="en-US" altLang="ko-KR" sz="1100">
              <a:solidFill>
                <a:schemeClr val="tx1">
                  <a:lumMod val="65000"/>
                  <a:lumOff val="35000"/>
                </a:schemeClr>
              </a:solidFill>
              <a:latin typeface="+mj-lt"/>
            </a:endParaRPr>
          </a:p>
          <a:p>
            <a:pPr marL="342900" indent="-342900">
              <a:lnSpc>
                <a:spcPct val="150000"/>
              </a:lnSpc>
              <a:buFont typeface="+mj-ea"/>
              <a:buAutoNum type="circleNumDbPlain"/>
            </a:pPr>
            <a:r>
              <a:rPr lang="en-US" altLang="ko-KR" sz="1200" b="1"/>
              <a:t>org.apache.catalina.connector.</a:t>
            </a:r>
            <a:r>
              <a:rPr lang="en-US" altLang="ko-KR" sz="1200" b="1">
                <a:latin typeface="+mj-lt"/>
              </a:rPr>
              <a:t>Request </a:t>
            </a:r>
            <a:r>
              <a:rPr lang="ko-KR" altLang="en-US" sz="1200" b="1">
                <a:latin typeface="+mj-lt"/>
              </a:rPr>
              <a:t>객체 생성</a:t>
            </a:r>
            <a:endParaRPr lang="en-US" altLang="ko-KR" sz="1200" b="1">
              <a:latin typeface="+mj-lt"/>
            </a:endParaRPr>
          </a:p>
          <a:p>
            <a:pPr marL="800100" lvl="1" indent="-342900">
              <a:lnSpc>
                <a:spcPct val="150000"/>
              </a:lnSpc>
              <a:buFont typeface="Arial" panose="020B0604020202020204" pitchFamily="34" charset="0"/>
              <a:buChar char="•"/>
            </a:pPr>
            <a:r>
              <a:rPr lang="ko-KR" altLang="en-US" sz="1100">
                <a:solidFill>
                  <a:schemeClr val="tx1">
                    <a:lumMod val="65000"/>
                    <a:lumOff val="35000"/>
                  </a:schemeClr>
                </a:solidFill>
              </a:rPr>
              <a:t>서블릿 </a:t>
            </a:r>
            <a:r>
              <a:rPr lang="en-US" altLang="ko-KR" sz="1100">
                <a:solidFill>
                  <a:schemeClr val="tx1">
                    <a:lumMod val="65000"/>
                    <a:lumOff val="35000"/>
                  </a:schemeClr>
                </a:solidFill>
              </a:rPr>
              <a:t>API </a:t>
            </a:r>
            <a:r>
              <a:rPr lang="ko-KR" altLang="en-US" sz="1100">
                <a:solidFill>
                  <a:schemeClr val="tx1">
                    <a:lumMod val="65000"/>
                    <a:lumOff val="35000"/>
                  </a:schemeClr>
                </a:solidFill>
              </a:rPr>
              <a:t>규격을 구현하여 고수준 요청 데이터를 처리</a:t>
            </a:r>
            <a:endParaRPr lang="en-US" altLang="ko-KR" sz="1100">
              <a:solidFill>
                <a:schemeClr val="tx1">
                  <a:lumMod val="65000"/>
                  <a:lumOff val="35000"/>
                </a:schemeClr>
              </a:solidFill>
              <a:latin typeface="+mj-lt"/>
            </a:endParaRPr>
          </a:p>
          <a:p>
            <a:pPr marL="342900" indent="-342900">
              <a:lnSpc>
                <a:spcPct val="150000"/>
              </a:lnSpc>
              <a:buFont typeface="+mj-ea"/>
              <a:buAutoNum type="circleNumDbPlain"/>
            </a:pPr>
            <a:r>
              <a:rPr lang="en-US" altLang="ko-KR" sz="1200" b="1"/>
              <a:t>org.apache.catalina.connector.</a:t>
            </a:r>
            <a:r>
              <a:rPr lang="en-US" altLang="ko-KR" sz="1200" b="1">
                <a:latin typeface="+mj-lt"/>
              </a:rPr>
              <a:t>RequestFacade </a:t>
            </a:r>
            <a:r>
              <a:rPr lang="ko-KR" altLang="en-US" sz="1200" b="1">
                <a:latin typeface="+mj-lt"/>
              </a:rPr>
              <a:t>객체 생성</a:t>
            </a:r>
            <a:endParaRPr lang="en-US" altLang="ko-KR" sz="1200" b="1">
              <a:latin typeface="+mj-lt"/>
            </a:endParaRPr>
          </a:p>
          <a:p>
            <a:pPr marL="800100" lvl="1" indent="-342900">
              <a:lnSpc>
                <a:spcPct val="150000"/>
              </a:lnSpc>
              <a:buFont typeface="Arial" panose="020B0604020202020204" pitchFamily="34" charset="0"/>
              <a:buChar char="•"/>
            </a:pPr>
            <a:r>
              <a:rPr lang="ko-KR" altLang="en-US" sz="1200">
                <a:solidFill>
                  <a:schemeClr val="tx1">
                    <a:lumMod val="65000"/>
                    <a:lumOff val="35000"/>
                  </a:schemeClr>
                </a:solidFill>
              </a:rPr>
              <a:t>캡슐화를 통해 서블릿 </a:t>
            </a:r>
            <a:r>
              <a:rPr lang="en-US" altLang="ko-KR" sz="1200">
                <a:solidFill>
                  <a:schemeClr val="tx1">
                    <a:lumMod val="65000"/>
                    <a:lumOff val="35000"/>
                  </a:schemeClr>
                </a:solidFill>
              </a:rPr>
              <a:t>API </a:t>
            </a:r>
            <a:r>
              <a:rPr lang="ko-KR" altLang="en-US" sz="1200">
                <a:solidFill>
                  <a:schemeClr val="tx1">
                    <a:lumMod val="65000"/>
                    <a:lumOff val="35000"/>
                  </a:schemeClr>
                </a:solidFill>
              </a:rPr>
              <a:t>사용을 표준화하고 내부 구현을 보호</a:t>
            </a:r>
            <a:endParaRPr lang="ko-KR" altLang="en-US" sz="1200">
              <a:solidFill>
                <a:schemeClr val="tx1">
                  <a:lumMod val="65000"/>
                  <a:lumOff val="35000"/>
                </a:schemeClr>
              </a:solidFill>
              <a:latin typeface="+mj-lt"/>
            </a:endParaRPr>
          </a:p>
        </p:txBody>
      </p:sp>
      <p:sp>
        <p:nvSpPr>
          <p:cNvPr id="93" name="TextBox 92">
            <a:extLst>
              <a:ext uri="{FF2B5EF4-FFF2-40B4-BE49-F238E27FC236}">
                <a16:creationId xmlns:a16="http://schemas.microsoft.com/office/drawing/2014/main" id="{6E7B528B-B95C-9C71-D180-E361E541169D}"/>
              </a:ext>
            </a:extLst>
          </p:cNvPr>
          <p:cNvSpPr txBox="1"/>
          <p:nvPr/>
        </p:nvSpPr>
        <p:spPr>
          <a:xfrm>
            <a:off x="688472" y="2623091"/>
            <a:ext cx="4318540" cy="276999"/>
          </a:xfrm>
          <a:prstGeom prst="rect">
            <a:avLst/>
          </a:prstGeom>
          <a:noFill/>
        </p:spPr>
        <p:txBody>
          <a:bodyPr wrap="square">
            <a:spAutoFit/>
          </a:bodyPr>
          <a:lstStyle/>
          <a:p>
            <a:r>
              <a:rPr lang="en-US" altLang="ko-KR" sz="1200">
                <a:latin typeface="+mj-lt"/>
              </a:rPr>
              <a:t>HTTP </a:t>
            </a:r>
            <a:r>
              <a:rPr lang="ko-KR" altLang="en-US" sz="1200">
                <a:latin typeface="+mj-lt"/>
              </a:rPr>
              <a:t>요청이 시작되면 총 </a:t>
            </a:r>
            <a:r>
              <a:rPr lang="en-US" altLang="ko-KR" sz="1200">
                <a:latin typeface="+mj-lt"/>
              </a:rPr>
              <a:t>3 </a:t>
            </a:r>
            <a:r>
              <a:rPr lang="ko-KR" altLang="en-US" sz="1200">
                <a:latin typeface="+mj-lt"/>
              </a:rPr>
              <a:t>개의 </a:t>
            </a:r>
            <a:r>
              <a:rPr lang="en-US" altLang="ko-KR" sz="1200">
                <a:latin typeface="+mj-lt"/>
              </a:rPr>
              <a:t>Request </a:t>
            </a:r>
            <a:r>
              <a:rPr lang="ko-KR" altLang="en-US" sz="1200">
                <a:latin typeface="+mj-lt"/>
              </a:rPr>
              <a:t>객체가 생성된다</a:t>
            </a:r>
            <a:endParaRPr lang="en-US" altLang="ko-KR" sz="1200">
              <a:latin typeface="+mj-lt"/>
            </a:endParaRPr>
          </a:p>
        </p:txBody>
      </p:sp>
      <p:sp>
        <p:nvSpPr>
          <p:cNvPr id="98" name="모서리가 둥근 직사각형 38">
            <a:extLst>
              <a:ext uri="{FF2B5EF4-FFF2-40B4-BE49-F238E27FC236}">
                <a16:creationId xmlns:a16="http://schemas.microsoft.com/office/drawing/2014/main" id="{289759A7-1381-1DD0-B2C1-D3E22A0C69E0}"/>
              </a:ext>
            </a:extLst>
          </p:cNvPr>
          <p:cNvSpPr/>
          <p:nvPr/>
        </p:nvSpPr>
        <p:spPr>
          <a:xfrm>
            <a:off x="7458708" y="542922"/>
            <a:ext cx="1847997" cy="445507"/>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HttpServletRequest</a:t>
            </a:r>
            <a:endParaRPr lang="ko-KR" altLang="en-US" sz="1400">
              <a:solidFill>
                <a:schemeClr val="tx1"/>
              </a:solidFill>
              <a:latin typeface="+mj-lt"/>
              <a:ea typeface="나눔바른고딕" panose="020B0603020101020101"/>
            </a:endParaRPr>
          </a:p>
        </p:txBody>
      </p:sp>
      <p:cxnSp>
        <p:nvCxnSpPr>
          <p:cNvPr id="100" name="연결선: 꺾임 99">
            <a:extLst>
              <a:ext uri="{FF2B5EF4-FFF2-40B4-BE49-F238E27FC236}">
                <a16:creationId xmlns:a16="http://schemas.microsoft.com/office/drawing/2014/main" id="{EF2DB347-D397-9827-3361-08BA35F8C27B}"/>
              </a:ext>
            </a:extLst>
          </p:cNvPr>
          <p:cNvCxnSpPr>
            <a:stCxn id="22" idx="0"/>
            <a:endCxn id="98" idx="1"/>
          </p:cNvCxnSpPr>
          <p:nvPr/>
        </p:nvCxnSpPr>
        <p:spPr>
          <a:xfrm rot="5400000" flipH="1" flipV="1">
            <a:off x="6949860" y="984044"/>
            <a:ext cx="727216" cy="290480"/>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연결선: 꺾임 101">
            <a:extLst>
              <a:ext uri="{FF2B5EF4-FFF2-40B4-BE49-F238E27FC236}">
                <a16:creationId xmlns:a16="http://schemas.microsoft.com/office/drawing/2014/main" id="{4C7FE660-F905-71C9-2780-1947D0CBD6F4}"/>
              </a:ext>
            </a:extLst>
          </p:cNvPr>
          <p:cNvCxnSpPr>
            <a:stCxn id="23" idx="0"/>
            <a:endCxn id="98" idx="3"/>
          </p:cNvCxnSpPr>
          <p:nvPr/>
        </p:nvCxnSpPr>
        <p:spPr>
          <a:xfrm rot="16200000" flipV="1">
            <a:off x="9191090" y="881291"/>
            <a:ext cx="701508" cy="470277"/>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1752292"/>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A89E0C-175D-60C4-2D41-3782263D18E4}"/>
            </a:ext>
          </a:extLst>
        </p:cNvPr>
        <p:cNvGrpSpPr/>
        <p:nvPr/>
      </p:nvGrpSpPr>
      <p:grpSpPr>
        <a:xfrm>
          <a:off x="0" y="0"/>
          <a:ext cx="0" cy="0"/>
          <a:chOff x="0" y="0"/>
          <a:chExt cx="0" cy="0"/>
        </a:xfrm>
      </p:grpSpPr>
      <p:sp>
        <p:nvSpPr>
          <p:cNvPr id="73" name="직사각형 72">
            <a:extLst>
              <a:ext uri="{FF2B5EF4-FFF2-40B4-BE49-F238E27FC236}">
                <a16:creationId xmlns:a16="http://schemas.microsoft.com/office/drawing/2014/main" id="{049DCB2F-2D02-7C03-5852-68B9F3B5BDA0}"/>
              </a:ext>
            </a:extLst>
          </p:cNvPr>
          <p:cNvSpPr/>
          <p:nvPr/>
        </p:nvSpPr>
        <p:spPr>
          <a:xfrm>
            <a:off x="370207" y="520524"/>
            <a:ext cx="9862652"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mn-ea"/>
              </a:rPr>
              <a:t>xml</a:t>
            </a:r>
            <a:r>
              <a:rPr lang="ko-KR" altLang="en-US" sz="1200">
                <a:latin typeface="+mn-ea"/>
              </a:rPr>
              <a:t> 방식의  웹 환경에서는</a:t>
            </a:r>
            <a:r>
              <a:rPr lang="en-US" altLang="ko-KR" sz="1200">
                <a:latin typeface="+mn-ea"/>
              </a:rPr>
              <a:t> web.xml </a:t>
            </a:r>
            <a:r>
              <a:rPr lang="ko-KR" altLang="en-US" sz="1200">
                <a:latin typeface="+mn-ea"/>
              </a:rPr>
              <a:t>에 추가하면 되고 스프링 부트에서는 </a:t>
            </a:r>
            <a:r>
              <a:rPr lang="en-US" altLang="ko-KR" sz="1200">
                <a:latin typeface="+mn-ea"/>
              </a:rPr>
              <a:t>Java Config </a:t>
            </a:r>
            <a:r>
              <a:rPr lang="ko-KR" altLang="en-US" sz="1200">
                <a:latin typeface="+mn-ea"/>
              </a:rPr>
              <a:t>방식으로 추가할 수 있다</a:t>
            </a:r>
            <a:endParaRPr lang="en-US" altLang="ko-KR" sz="1200">
              <a:latin typeface="+mn-ea"/>
            </a:endParaRPr>
          </a:p>
        </p:txBody>
      </p:sp>
      <p:sp>
        <p:nvSpPr>
          <p:cNvPr id="74" name="직사각형 73">
            <a:extLst>
              <a:ext uri="{FF2B5EF4-FFF2-40B4-BE49-F238E27FC236}">
                <a16:creationId xmlns:a16="http://schemas.microsoft.com/office/drawing/2014/main" id="{8F07C3B8-0D23-0E9C-6D77-6C6CCB874F3B}"/>
              </a:ext>
            </a:extLst>
          </p:cNvPr>
          <p:cNvSpPr/>
          <p:nvPr/>
        </p:nvSpPr>
        <p:spPr>
          <a:xfrm>
            <a:off x="198756" y="156244"/>
            <a:ext cx="2089483"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ErrorPage </a:t>
            </a:r>
            <a:r>
              <a:rPr lang="ko-KR" altLang="en-US" b="1">
                <a:solidFill>
                  <a:schemeClr val="accent1">
                    <a:lumMod val="75000"/>
                  </a:schemeClr>
                </a:solidFill>
                <a:latin typeface="+mn-ea"/>
              </a:rPr>
              <a:t>추가</a:t>
            </a:r>
          </a:p>
        </p:txBody>
      </p:sp>
      <p:sp>
        <p:nvSpPr>
          <p:cNvPr id="18" name="Rectangle 1">
            <a:extLst>
              <a:ext uri="{FF2B5EF4-FFF2-40B4-BE49-F238E27FC236}">
                <a16:creationId xmlns:a16="http://schemas.microsoft.com/office/drawing/2014/main" id="{67869B78-0D29-D67B-6068-676CF29D4C67}"/>
              </a:ext>
            </a:extLst>
          </p:cNvPr>
          <p:cNvSpPr>
            <a:spLocks noChangeArrowheads="1"/>
          </p:cNvSpPr>
          <p:nvPr/>
        </p:nvSpPr>
        <p:spPr bwMode="auto">
          <a:xfrm>
            <a:off x="539813" y="1425657"/>
            <a:ext cx="4695546" cy="3360535"/>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ea typeface="JetBrains Mono"/>
              </a:rPr>
              <a:t>&lt;</a:t>
            </a:r>
            <a:r>
              <a:rPr kumimoji="0" lang="ko-KR" altLang="ko-KR" sz="1100" b="0" i="0" u="none" strike="noStrike" cap="none" normalizeH="0" baseline="0">
                <a:ln>
                  <a:noFill/>
                </a:ln>
                <a:solidFill>
                  <a:srgbClr val="16BAAC"/>
                </a:solidFill>
                <a:effectLst/>
                <a:ea typeface="JetBrains Mono"/>
              </a:rPr>
              <a:t>web</a:t>
            </a:r>
            <a:r>
              <a:rPr kumimoji="0" lang="ko-KR" altLang="ko-KR" sz="1100" b="0" i="0" u="none" strike="noStrike" cap="none" normalizeH="0" baseline="0">
                <a:ln>
                  <a:noFill/>
                </a:ln>
                <a:solidFill>
                  <a:srgbClr val="BCBEC4"/>
                </a:solidFill>
                <a:effectLst/>
                <a:ea typeface="JetBrains Mono"/>
              </a:rPr>
              <a:t>-app&gt;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&lt;!-- </a:t>
            </a:r>
            <a:r>
              <a:rPr kumimoji="0" lang="ko-KR" altLang="ko-KR" sz="1100" b="0" i="0" u="none" strike="noStrike" cap="none" normalizeH="0" baseline="0">
                <a:ln>
                  <a:noFill/>
                </a:ln>
                <a:solidFill>
                  <a:srgbClr val="2AACB8"/>
                </a:solidFill>
                <a:effectLst/>
                <a:ea typeface="JetBrains Mono"/>
              </a:rPr>
              <a:t>404 </a:t>
            </a:r>
            <a:r>
              <a:rPr kumimoji="0" lang="ko-KR" altLang="ko-KR" sz="1100" b="0" i="0" u="none" strike="noStrike" cap="none" normalizeH="0" baseline="0">
                <a:ln>
                  <a:noFill/>
                </a:ln>
                <a:solidFill>
                  <a:srgbClr val="BCBEC4"/>
                </a:solidFill>
                <a:effectLst/>
                <a:ea typeface="JetBrains Mono"/>
                <a:cs typeface="Courier New" panose="02070309020205020404" pitchFamily="49" charset="0"/>
              </a:rPr>
              <a:t>상태 코드에 </a:t>
            </a:r>
            <a:r>
              <a:rPr kumimoji="0" lang="ko-KR" altLang="ko-KR" sz="1100" b="0" i="0" u="none" strike="noStrike" cap="none" normalizeH="0" baseline="0">
                <a:ln>
                  <a:noFill/>
                </a:ln>
                <a:solidFill>
                  <a:srgbClr val="C77DBB"/>
                </a:solidFill>
                <a:effectLst/>
                <a:ea typeface="JetBrains Mono"/>
                <a:cs typeface="Courier New" panose="02070309020205020404" pitchFamily="49" charset="0"/>
              </a:rPr>
              <a:t>대한 </a:t>
            </a:r>
            <a:r>
              <a:rPr kumimoji="0" lang="ko-KR" altLang="ko-KR" sz="1100" b="0" i="0" u="none" strike="noStrike" cap="none" normalizeH="0" baseline="0">
                <a:ln>
                  <a:noFill/>
                </a:ln>
                <a:solidFill>
                  <a:srgbClr val="BCBEC4"/>
                </a:solidFill>
                <a:effectLst/>
                <a:ea typeface="JetBrains Mono"/>
                <a:cs typeface="Courier New" panose="02070309020205020404" pitchFamily="49" charset="0"/>
              </a:rPr>
              <a:t>오류 </a:t>
            </a:r>
            <a:r>
              <a:rPr kumimoji="0" lang="ko-KR" altLang="ko-KR" sz="1100" b="0" i="0" u="none" strike="noStrike" cap="none" normalizeH="0" baseline="0">
                <a:ln>
                  <a:noFill/>
                </a:ln>
                <a:solidFill>
                  <a:srgbClr val="C77DBB"/>
                </a:solidFill>
                <a:effectLst/>
                <a:ea typeface="JetBrains Mono"/>
                <a:cs typeface="Courier New" panose="02070309020205020404" pitchFamily="49" charset="0"/>
              </a:rPr>
              <a:t>페이지 </a:t>
            </a:r>
            <a:r>
              <a:rPr kumimoji="0" lang="ko-KR" altLang="ko-KR" sz="1100" b="0" i="0" u="none" strike="noStrike" cap="none" normalizeH="0" baseline="0">
                <a:ln>
                  <a:noFill/>
                </a:ln>
                <a:solidFill>
                  <a:srgbClr val="BCBEC4"/>
                </a:solidFill>
                <a:effectLst/>
                <a:ea typeface="JetBrains Mono"/>
              </a:rPr>
              <a:t>--&gt;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&lt;</a:t>
            </a:r>
            <a:r>
              <a:rPr kumimoji="0" lang="ko-KR" altLang="ko-KR" sz="1100" b="0" i="0" u="none" strike="noStrike" cap="none" normalizeH="0" baseline="0">
                <a:ln>
                  <a:noFill/>
                </a:ln>
                <a:solidFill>
                  <a:srgbClr val="16BAAC"/>
                </a:solidFill>
                <a:effectLst/>
                <a:ea typeface="JetBrains Mono"/>
              </a:rPr>
              <a:t>error</a:t>
            </a:r>
            <a:r>
              <a:rPr kumimoji="0" lang="ko-KR" altLang="ko-KR" sz="1100" b="0" i="0" u="none" strike="noStrike" cap="none" normalizeH="0" baseline="0">
                <a:ln>
                  <a:noFill/>
                </a:ln>
                <a:solidFill>
                  <a:srgbClr val="BCBEC4"/>
                </a:solidFill>
                <a:effectLst/>
                <a:ea typeface="JetBrains Mono"/>
              </a:rPr>
              <a:t>-page&gt;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&lt;</a:t>
            </a:r>
            <a:r>
              <a:rPr kumimoji="0" lang="ko-KR" altLang="ko-KR" sz="1100" b="0" i="0" u="none" strike="noStrike" cap="none" normalizeH="0" baseline="0">
                <a:ln>
                  <a:noFill/>
                </a:ln>
                <a:solidFill>
                  <a:srgbClr val="16BAAC"/>
                </a:solidFill>
                <a:effectLst/>
                <a:ea typeface="JetBrains Mono"/>
              </a:rPr>
              <a:t>error</a:t>
            </a:r>
            <a:r>
              <a:rPr kumimoji="0" lang="ko-KR" altLang="ko-KR" sz="1100" b="0" i="0" u="none" strike="noStrike" cap="none" normalizeH="0" baseline="0">
                <a:ln>
                  <a:noFill/>
                </a:ln>
                <a:solidFill>
                  <a:srgbClr val="BCBEC4"/>
                </a:solidFill>
                <a:effectLst/>
                <a:ea typeface="JetBrains Mono"/>
              </a:rPr>
              <a:t>-code&gt;</a:t>
            </a:r>
            <a:r>
              <a:rPr kumimoji="0" lang="ko-KR" altLang="ko-KR" sz="1100" b="0" i="0" u="none" strike="noStrike" cap="none" normalizeH="0" baseline="0">
                <a:ln>
                  <a:noFill/>
                </a:ln>
                <a:solidFill>
                  <a:srgbClr val="2AACB8"/>
                </a:solidFill>
                <a:effectLst/>
                <a:ea typeface="JetBrains Mono"/>
              </a:rPr>
              <a:t>404</a:t>
            </a:r>
            <a:r>
              <a:rPr kumimoji="0" lang="ko-KR" altLang="ko-KR" sz="1100" b="0" i="0" u="none" strike="noStrike" cap="none" normalizeH="0" baseline="0">
                <a:ln>
                  <a:noFill/>
                </a:ln>
                <a:solidFill>
                  <a:srgbClr val="BCBEC4"/>
                </a:solidFill>
                <a:effectLst/>
                <a:ea typeface="JetBrains Mono"/>
              </a:rPr>
              <a:t>&lt;/error-code&gt;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&lt;</a:t>
            </a:r>
            <a:r>
              <a:rPr kumimoji="0" lang="ko-KR" altLang="ko-KR" sz="1100" b="0" i="0" u="none" strike="noStrike" cap="none" normalizeH="0" baseline="0">
                <a:ln>
                  <a:noFill/>
                </a:ln>
                <a:solidFill>
                  <a:srgbClr val="16BAAC"/>
                </a:solidFill>
                <a:effectLst/>
                <a:ea typeface="JetBrains Mono"/>
              </a:rPr>
              <a:t>location</a:t>
            </a:r>
            <a:r>
              <a:rPr kumimoji="0" lang="ko-KR" altLang="ko-KR" sz="1100" b="0" i="0" u="none" strike="noStrike" cap="none" normalizeH="0" baseline="0">
                <a:ln>
                  <a:noFill/>
                </a:ln>
                <a:solidFill>
                  <a:srgbClr val="BCBEC4"/>
                </a:solidFill>
                <a:effectLst/>
                <a:ea typeface="JetBrains Mono"/>
              </a:rPr>
              <a:t>&gt;/errors/</a:t>
            </a:r>
            <a:r>
              <a:rPr kumimoji="0" lang="ko-KR" altLang="ko-KR" sz="1100" b="0" i="0" u="none" strike="noStrike" cap="none" normalizeH="0" baseline="0">
                <a:ln>
                  <a:noFill/>
                </a:ln>
                <a:solidFill>
                  <a:srgbClr val="2AACB8"/>
                </a:solidFill>
                <a:effectLst/>
                <a:ea typeface="JetBrains Mono"/>
              </a:rPr>
              <a:t>404.</a:t>
            </a:r>
            <a:r>
              <a:rPr kumimoji="0" lang="ko-KR" altLang="ko-KR" sz="1100" b="0" i="0" u="none" strike="noStrike" cap="none" normalizeH="0" baseline="0">
                <a:ln>
                  <a:noFill/>
                </a:ln>
                <a:solidFill>
                  <a:srgbClr val="BCBEC4"/>
                </a:solidFill>
                <a:effectLst/>
                <a:ea typeface="JetBrains Mono"/>
              </a:rPr>
              <a:t>html&lt;/location&gt;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&lt;/error-page&gt;</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&lt;!-- </a:t>
            </a:r>
            <a:r>
              <a:rPr kumimoji="0" lang="ko-KR" altLang="ko-KR" sz="1100" b="0" i="0" u="none" strike="noStrike" cap="none" normalizeH="0" baseline="0">
                <a:ln>
                  <a:noFill/>
                </a:ln>
                <a:solidFill>
                  <a:srgbClr val="BCBEC4"/>
                </a:solidFill>
                <a:effectLst/>
                <a:ea typeface="JetBrains Mono"/>
                <a:cs typeface="Courier New" panose="02070309020205020404" pitchFamily="49" charset="0"/>
              </a:rPr>
              <a:t>특정 예외 유형에 대한 </a:t>
            </a:r>
            <a:r>
              <a:rPr kumimoji="0" lang="ko-KR" altLang="ko-KR" sz="1100" b="0" i="0" u="none" strike="noStrike" cap="none" normalizeH="0" baseline="0">
                <a:ln>
                  <a:noFill/>
                </a:ln>
                <a:solidFill>
                  <a:srgbClr val="C77DBB"/>
                </a:solidFill>
                <a:effectLst/>
                <a:ea typeface="JetBrains Mono"/>
                <a:cs typeface="Courier New" panose="02070309020205020404" pitchFamily="49" charset="0"/>
              </a:rPr>
              <a:t>오류 </a:t>
            </a:r>
            <a:r>
              <a:rPr kumimoji="0" lang="ko-KR" altLang="ko-KR" sz="1100" b="0" i="0" u="none" strike="noStrike" cap="none" normalizeH="0" baseline="0">
                <a:ln>
                  <a:noFill/>
                </a:ln>
                <a:solidFill>
                  <a:srgbClr val="BCBEC4"/>
                </a:solidFill>
                <a:effectLst/>
                <a:ea typeface="JetBrains Mono"/>
                <a:cs typeface="Courier New" panose="02070309020205020404" pitchFamily="49" charset="0"/>
              </a:rPr>
              <a:t>페이지 </a:t>
            </a:r>
            <a:r>
              <a:rPr kumimoji="0" lang="ko-KR" altLang="ko-KR" sz="1100" b="0" i="0" u="none" strike="noStrike" cap="none" normalizeH="0" baseline="0">
                <a:ln>
                  <a:noFill/>
                </a:ln>
                <a:solidFill>
                  <a:srgbClr val="BCBEC4"/>
                </a:solidFill>
                <a:effectLst/>
                <a:ea typeface="JetBrains Mono"/>
              </a:rPr>
              <a:t>--&gt;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&lt;</a:t>
            </a:r>
            <a:r>
              <a:rPr kumimoji="0" lang="ko-KR" altLang="ko-KR" sz="1100" b="0" i="0" u="none" strike="noStrike" cap="none" normalizeH="0" baseline="0">
                <a:ln>
                  <a:noFill/>
                </a:ln>
                <a:solidFill>
                  <a:srgbClr val="16BAAC"/>
                </a:solidFill>
                <a:effectLst/>
                <a:ea typeface="JetBrains Mono"/>
              </a:rPr>
              <a:t>error</a:t>
            </a:r>
            <a:r>
              <a:rPr kumimoji="0" lang="ko-KR" altLang="ko-KR" sz="1100" b="0" i="0" u="none" strike="noStrike" cap="none" normalizeH="0" baseline="0">
                <a:ln>
                  <a:noFill/>
                </a:ln>
                <a:solidFill>
                  <a:srgbClr val="BCBEC4"/>
                </a:solidFill>
                <a:effectLst/>
                <a:ea typeface="JetBrains Mono"/>
              </a:rPr>
              <a:t>-page&gt;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&lt;</a:t>
            </a:r>
            <a:r>
              <a:rPr kumimoji="0" lang="ko-KR" altLang="ko-KR" sz="1100" b="0" i="0" u="none" strike="noStrike" cap="none" normalizeH="0" baseline="0">
                <a:ln>
                  <a:noFill/>
                </a:ln>
                <a:solidFill>
                  <a:srgbClr val="16BAAC"/>
                </a:solidFill>
                <a:effectLst/>
                <a:ea typeface="JetBrains Mono"/>
              </a:rPr>
              <a:t>exception</a:t>
            </a:r>
            <a:r>
              <a:rPr kumimoji="0" lang="ko-KR" altLang="ko-KR" sz="1100" b="0" i="0" u="none" strike="noStrike" cap="none" normalizeH="0" baseline="0">
                <a:ln>
                  <a:noFill/>
                </a:ln>
                <a:solidFill>
                  <a:srgbClr val="BCBEC4"/>
                </a:solidFill>
                <a:effectLst/>
                <a:ea typeface="JetBrains Mono"/>
              </a:rPr>
              <a:t>-type&gt;java.lang.</a:t>
            </a:r>
            <a:r>
              <a:rPr kumimoji="0" lang="en-US" altLang="ko-KR" sz="1100" b="0" i="0" u="none" strike="noStrike" cap="none" normalizeH="0" baseline="0">
                <a:ln>
                  <a:noFill/>
                </a:ln>
                <a:solidFill>
                  <a:srgbClr val="BCBEC4"/>
                </a:solidFill>
                <a:effectLst/>
                <a:ea typeface="JetBrains Mono"/>
              </a:rPr>
              <a:t>Runtime</a:t>
            </a:r>
            <a:r>
              <a:rPr kumimoji="0" lang="ko-KR" altLang="ko-KR" sz="1100" b="0" i="0" u="none" strike="noStrike" cap="none" normalizeH="0" baseline="0">
                <a:ln>
                  <a:noFill/>
                </a:ln>
                <a:solidFill>
                  <a:srgbClr val="BCBEC4"/>
                </a:solidFill>
                <a:effectLst/>
                <a:ea typeface="JetBrains Mono"/>
              </a:rPr>
              <a:t>Exception&lt;/exception-type&gt;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&lt;</a:t>
            </a:r>
            <a:r>
              <a:rPr kumimoji="0" lang="ko-KR" altLang="ko-KR" sz="1100" b="0" i="0" u="none" strike="noStrike" cap="none" normalizeH="0" baseline="0">
                <a:ln>
                  <a:noFill/>
                </a:ln>
                <a:solidFill>
                  <a:srgbClr val="16BAAC"/>
                </a:solidFill>
                <a:effectLst/>
                <a:ea typeface="JetBrains Mono"/>
              </a:rPr>
              <a:t>location</a:t>
            </a:r>
            <a:r>
              <a:rPr kumimoji="0" lang="ko-KR" altLang="ko-KR" sz="1100" b="0" i="0" u="none" strike="noStrike" cap="none" normalizeH="0" baseline="0">
                <a:ln>
                  <a:noFill/>
                </a:ln>
                <a:solidFill>
                  <a:srgbClr val="BCBEC4"/>
                </a:solidFill>
                <a:effectLst/>
                <a:ea typeface="JetBrains Mono"/>
              </a:rPr>
              <a:t>&gt;/errors/</a:t>
            </a:r>
            <a:r>
              <a:rPr kumimoji="0" lang="en-US" altLang="ko-KR" sz="1100" b="0" i="0" u="none" strike="noStrike" cap="none" normalizeH="0" baseline="0">
                <a:ln>
                  <a:noFill/>
                </a:ln>
                <a:solidFill>
                  <a:srgbClr val="CF8E6D"/>
                </a:solidFill>
                <a:effectLst/>
                <a:ea typeface="JetBrains Mono"/>
              </a:rPr>
              <a:t>error</a:t>
            </a:r>
            <a:r>
              <a:rPr kumimoji="0" lang="ko-KR" altLang="ko-KR" sz="1100" b="0" i="0" u="none" strike="noStrike" cap="none" normalizeH="0" baseline="0">
                <a:ln>
                  <a:noFill/>
                </a:ln>
                <a:solidFill>
                  <a:srgbClr val="BCBEC4"/>
                </a:solidFill>
                <a:effectLst/>
                <a:ea typeface="JetBrains Mono"/>
              </a:rPr>
              <a:t>.html&lt;/location&gt;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&lt;/error-page&gt;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&lt;/web-app&gt;</a:t>
            </a:r>
            <a:endParaRPr kumimoji="0" lang="ko-KR" altLang="ko-KR" sz="1100" b="0" i="0" u="none" strike="noStrike" cap="none" normalizeH="0" baseline="0">
              <a:ln>
                <a:noFill/>
              </a:ln>
              <a:solidFill>
                <a:schemeClr val="tx1"/>
              </a:solidFill>
              <a:effectLst/>
            </a:endParaRPr>
          </a:p>
        </p:txBody>
      </p:sp>
      <p:sp>
        <p:nvSpPr>
          <p:cNvPr id="20" name="Rectangle 3">
            <a:extLst>
              <a:ext uri="{FF2B5EF4-FFF2-40B4-BE49-F238E27FC236}">
                <a16:creationId xmlns:a16="http://schemas.microsoft.com/office/drawing/2014/main" id="{45A1179F-B853-45C2-B013-AC36BEA21F16}"/>
              </a:ext>
            </a:extLst>
          </p:cNvPr>
          <p:cNvSpPr>
            <a:spLocks noChangeArrowheads="1"/>
          </p:cNvSpPr>
          <p:nvPr/>
        </p:nvSpPr>
        <p:spPr bwMode="auto">
          <a:xfrm>
            <a:off x="5382792" y="1434000"/>
            <a:ext cx="6507926" cy="437619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@Configuration</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ErrorPageConfig {</a:t>
            </a:r>
            <a:endParaRPr kumimoji="0" lang="en-US" altLang="ko-KR" sz="1100" b="0" i="0" u="none" strike="noStrike" cap="none" normalizeH="0" baseline="0">
              <a:ln>
                <a:noFill/>
              </a:ln>
              <a:solidFill>
                <a:srgbClr val="BCBEC4"/>
              </a:solidFill>
              <a:effectLst/>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@Bean</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WebServerFactoryCustomizer&lt;ConfigurableServletWebServerFactory&gt; </a:t>
            </a:r>
            <a:r>
              <a:rPr kumimoji="0" lang="en-US" altLang="ko-KR" sz="1100" b="0" i="0" u="none" strike="noStrike" cap="none" normalizeH="0" baseline="0">
                <a:ln>
                  <a:noFill/>
                </a:ln>
                <a:solidFill>
                  <a:srgbClr val="56A8F5"/>
                </a:solidFill>
                <a:effectLst/>
                <a:ea typeface="JetBrains Mono"/>
              </a:rPr>
              <a:t>cu</a:t>
            </a:r>
            <a:r>
              <a:rPr kumimoji="0" lang="ko-KR" altLang="ko-KR" sz="1100" b="0" i="0" u="none" strike="noStrike" cap="none" normalizeH="0" baseline="0">
                <a:ln>
                  <a:noFill/>
                </a:ln>
                <a:solidFill>
                  <a:srgbClr val="56A8F5"/>
                </a:solidFill>
                <a:effectLst/>
                <a:ea typeface="JetBrains Mono"/>
              </a:rPr>
              <a:t>stomizer</a:t>
            </a: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BCBEC4"/>
                </a:solidFill>
                <a:effectLst/>
                <a:ea typeface="JetBrains Mono"/>
              </a:rPr>
              <a:t>factory -&gt;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404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에러에 대한 사용자 정의 페이지 설정</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ea typeface="JetBrains Mono"/>
              </a:rPr>
              <a:t>factory.addErrorPages(</a:t>
            </a:r>
            <a:r>
              <a:rPr kumimoji="0" lang="ko-KR" altLang="ko-KR" sz="1100" b="0" i="0" u="none" strike="noStrike" cap="none" normalizeH="0" baseline="0">
                <a:ln>
                  <a:noFill/>
                </a:ln>
                <a:solidFill>
                  <a:srgbClr val="CF8E6D"/>
                </a:solidFill>
                <a:effectLst/>
                <a:ea typeface="JetBrains Mono"/>
              </a:rPr>
              <a:t>new </a:t>
            </a:r>
            <a:r>
              <a:rPr kumimoji="0" lang="ko-KR" altLang="ko-KR" sz="1100" b="0" i="0" u="none" strike="noStrike" cap="none" normalizeH="0" baseline="0">
                <a:ln>
                  <a:noFill/>
                </a:ln>
                <a:solidFill>
                  <a:srgbClr val="BCBEC4"/>
                </a:solidFill>
                <a:effectLst/>
                <a:ea typeface="JetBrains Mono"/>
              </a:rPr>
              <a:t>ErrorPage(HttpStatus.NOT_FOUND, </a:t>
            </a:r>
            <a:r>
              <a:rPr kumimoji="0" lang="ko-KR" altLang="ko-KR" sz="1100" b="0" i="0" u="none" strike="noStrike" cap="none" normalizeH="0" baseline="0">
                <a:ln>
                  <a:noFill/>
                </a:ln>
                <a:solidFill>
                  <a:srgbClr val="6AAB73"/>
                </a:solidFill>
                <a:effectLst/>
                <a:ea typeface="JetBrains Mono"/>
              </a:rPr>
              <a:t>"/error/404"</a:t>
            </a:r>
            <a:r>
              <a:rPr kumimoji="0" lang="ko-KR" altLang="ko-KR" sz="1100" b="0" i="0" u="none" strike="noStrike" cap="none" normalizeH="0" baseline="0">
                <a:ln>
                  <a:noFill/>
                </a:ln>
                <a:solidFill>
                  <a:srgbClr val="BCBEC4"/>
                </a:solidFill>
                <a:effectLst/>
                <a:ea typeface="JetBrains Mono"/>
              </a:rPr>
              <a:t>));</a:t>
            </a:r>
            <a:endParaRPr kumimoji="0" lang="en-US" altLang="ko-KR" sz="1100" b="0" i="0" u="none" strike="noStrike" cap="none" normalizeH="0" baseline="0">
              <a:ln>
                <a:noFill/>
              </a:ln>
              <a:solidFill>
                <a:srgbClr val="BCBEC4"/>
              </a:solidFill>
              <a:effectLst/>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500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에러에 대한 사용자 정의 페이지 설정</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ea typeface="JetBrains Mono"/>
              </a:rPr>
              <a:t>factory.addErrorPages(</a:t>
            </a:r>
            <a:r>
              <a:rPr kumimoji="0" lang="ko-KR" altLang="ko-KR" sz="1100" b="0" i="0" u="none" strike="noStrike" cap="none" normalizeH="0" baseline="0">
                <a:ln>
                  <a:noFill/>
                </a:ln>
                <a:solidFill>
                  <a:srgbClr val="CF8E6D"/>
                </a:solidFill>
                <a:effectLst/>
                <a:ea typeface="JetBrains Mono"/>
              </a:rPr>
              <a:t>new </a:t>
            </a:r>
            <a:r>
              <a:rPr kumimoji="0" lang="ko-KR" altLang="ko-KR" sz="1100" b="0" i="0" u="none" strike="noStrike" cap="none" normalizeH="0" baseline="0">
                <a:ln>
                  <a:noFill/>
                </a:ln>
                <a:solidFill>
                  <a:srgbClr val="BCBEC4"/>
                </a:solidFill>
                <a:effectLst/>
                <a:ea typeface="JetBrains Mono"/>
              </a:rPr>
              <a:t>ErrorPage(HttpStatus.INTERNAL_SERVER_ERROR, </a:t>
            </a:r>
            <a:r>
              <a:rPr kumimoji="0" lang="ko-KR" altLang="ko-KR" sz="1100" b="0" i="0" u="none" strike="noStrike" cap="none" normalizeH="0" baseline="0">
                <a:ln>
                  <a:noFill/>
                </a:ln>
                <a:solidFill>
                  <a:srgbClr val="6AAB73"/>
                </a:solidFill>
                <a:effectLst/>
                <a:ea typeface="JetBrains Mono"/>
              </a:rPr>
              <a:t>"/error/500"</a:t>
            </a:r>
            <a:r>
              <a:rPr kumimoji="0" lang="ko-KR" altLang="ko-KR" sz="1100" b="0" i="0" u="none" strike="noStrike" cap="none" normalizeH="0" baseline="0">
                <a:ln>
                  <a:noFill/>
                </a:ln>
                <a:solidFill>
                  <a:srgbClr val="BCBEC4"/>
                </a:solidFill>
                <a:effectLst/>
                <a:ea typeface="JetBrains Mono"/>
              </a:rPr>
              <a:t>));</a:t>
            </a:r>
            <a:endParaRPr kumimoji="0" lang="en-US" altLang="ko-KR" sz="1100" b="0" i="0" u="none" strike="noStrike" cap="none" normalizeH="0" baseline="0">
              <a:ln>
                <a:noFill/>
              </a:ln>
              <a:solidFill>
                <a:srgbClr val="BCBEC4"/>
              </a:solidFill>
              <a:effectLst/>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Exception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발생 시 사용자 정의 페이지 설정</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ea typeface="JetBrains Mono"/>
              </a:rPr>
              <a:t>factory.addErrorPages(</a:t>
            </a:r>
            <a:r>
              <a:rPr kumimoji="0" lang="ko-KR" altLang="ko-KR" sz="1100" b="0" i="0" u="none" strike="noStrike" cap="none" normalizeH="0" baseline="0">
                <a:ln>
                  <a:noFill/>
                </a:ln>
                <a:solidFill>
                  <a:srgbClr val="CF8E6D"/>
                </a:solidFill>
                <a:effectLst/>
                <a:ea typeface="JetBrains Mono"/>
              </a:rPr>
              <a:t>new </a:t>
            </a:r>
            <a:r>
              <a:rPr kumimoji="0" lang="ko-KR" altLang="ko-KR" sz="1100" b="0" i="0" u="none" strike="noStrike" cap="none" normalizeH="0" baseline="0">
                <a:ln>
                  <a:noFill/>
                </a:ln>
                <a:solidFill>
                  <a:srgbClr val="BCBEC4"/>
                </a:solidFill>
                <a:effectLst/>
                <a:ea typeface="JetBrains Mono"/>
              </a:rPr>
              <a:t>ErrorPage(Exception.</a:t>
            </a:r>
            <a:r>
              <a:rPr kumimoji="0" lang="ko-KR" altLang="ko-KR" sz="1100" b="0" i="0" u="none" strike="noStrike" cap="none" normalizeH="0" baseline="0">
                <a:ln>
                  <a:noFill/>
                </a:ln>
                <a:solidFill>
                  <a:srgbClr val="CF8E6D"/>
                </a:solidFill>
                <a:effectLst/>
                <a:ea typeface="JetBrains Mono"/>
              </a:rPr>
              <a:t>class</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6AAB73"/>
                </a:solidFill>
                <a:effectLst/>
                <a:ea typeface="JetBrains Mono"/>
              </a:rPr>
              <a:t>"/error"</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27" name="직사각형 26">
            <a:extLst>
              <a:ext uri="{FF2B5EF4-FFF2-40B4-BE49-F238E27FC236}">
                <a16:creationId xmlns:a16="http://schemas.microsoft.com/office/drawing/2014/main" id="{CB001B02-9225-45B0-A64E-1FFFD4570F8B}"/>
              </a:ext>
            </a:extLst>
          </p:cNvPr>
          <p:cNvSpPr/>
          <p:nvPr/>
        </p:nvSpPr>
        <p:spPr>
          <a:xfrm>
            <a:off x="482742" y="1117880"/>
            <a:ext cx="845744" cy="307777"/>
          </a:xfrm>
          <a:prstGeom prst="rect">
            <a:avLst/>
          </a:prstGeom>
        </p:spPr>
        <p:txBody>
          <a:bodyPr wrap="none">
            <a:spAutoFit/>
          </a:bodyPr>
          <a:lstStyle/>
          <a:p>
            <a:r>
              <a:rPr lang="en-US" altLang="ko-KR" sz="1400">
                <a:latin typeface="+mn-ea"/>
              </a:rPr>
              <a:t>web.xml</a:t>
            </a:r>
            <a:endParaRPr lang="ko-KR" altLang="en-US" sz="1400">
              <a:latin typeface="+mn-ea"/>
            </a:endParaRPr>
          </a:p>
        </p:txBody>
      </p:sp>
      <p:sp>
        <p:nvSpPr>
          <p:cNvPr id="32" name="직사각형 31">
            <a:extLst>
              <a:ext uri="{FF2B5EF4-FFF2-40B4-BE49-F238E27FC236}">
                <a16:creationId xmlns:a16="http://schemas.microsoft.com/office/drawing/2014/main" id="{974985AE-0404-62B7-644B-A05BFEEF5A0B}"/>
              </a:ext>
            </a:extLst>
          </p:cNvPr>
          <p:cNvSpPr/>
          <p:nvPr/>
        </p:nvSpPr>
        <p:spPr>
          <a:xfrm>
            <a:off x="5382792" y="1124086"/>
            <a:ext cx="1084271" cy="307777"/>
          </a:xfrm>
          <a:prstGeom prst="rect">
            <a:avLst/>
          </a:prstGeom>
        </p:spPr>
        <p:txBody>
          <a:bodyPr wrap="none">
            <a:spAutoFit/>
          </a:bodyPr>
          <a:lstStyle/>
          <a:p>
            <a:r>
              <a:rPr lang="en-US" altLang="ko-KR" sz="1400">
                <a:latin typeface="+mn-ea"/>
              </a:rPr>
              <a:t>Java config</a:t>
            </a:r>
            <a:endParaRPr lang="ko-KR" altLang="en-US" sz="1400">
              <a:latin typeface="+mn-ea"/>
            </a:endParaRPr>
          </a:p>
        </p:txBody>
      </p:sp>
    </p:spTree>
    <p:extLst>
      <p:ext uri="{BB962C8B-B14F-4D97-AF65-F5344CB8AC3E}">
        <p14:creationId xmlns:p14="http://schemas.microsoft.com/office/powerpoint/2010/main" val="2466689746"/>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F50F0F-A4C5-0C47-D943-AE2FF9298E68}"/>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C67B2A6B-5EEE-7371-FE3F-7DD2CEC89ECF}"/>
              </a:ext>
            </a:extLst>
          </p:cNvPr>
          <p:cNvSpPr/>
          <p:nvPr/>
        </p:nvSpPr>
        <p:spPr>
          <a:xfrm>
            <a:off x="198756" y="156244"/>
            <a:ext cx="225254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오류 페이지 구현</a:t>
            </a:r>
          </a:p>
        </p:txBody>
      </p:sp>
      <p:sp>
        <p:nvSpPr>
          <p:cNvPr id="2" name="Rectangle 1">
            <a:extLst>
              <a:ext uri="{FF2B5EF4-FFF2-40B4-BE49-F238E27FC236}">
                <a16:creationId xmlns:a16="http://schemas.microsoft.com/office/drawing/2014/main" id="{34BA9BDE-6C3E-8FAE-DC99-FBCFED25CB80}"/>
              </a:ext>
            </a:extLst>
          </p:cNvPr>
          <p:cNvSpPr>
            <a:spLocks noChangeArrowheads="1"/>
          </p:cNvSpPr>
          <p:nvPr/>
        </p:nvSpPr>
        <p:spPr bwMode="auto">
          <a:xfrm>
            <a:off x="498307" y="657685"/>
            <a:ext cx="5270835" cy="5899692"/>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@Controller</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ExceptionController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@GetMapping</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"/exception"</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56A8F5"/>
                </a:solidFill>
                <a:effectLst/>
                <a:ea typeface="JetBrains Mono"/>
              </a:rPr>
              <a:t>exception</a:t>
            </a:r>
            <a:r>
              <a:rPr kumimoji="0" lang="ko-KR" altLang="ko-KR" sz="1100" b="0" i="0" u="none" strike="noStrike" cap="none" normalizeH="0" baseline="0">
                <a:ln>
                  <a:noFill/>
                </a:ln>
                <a:solidFill>
                  <a:srgbClr val="BCBEC4"/>
                </a:solidFill>
                <a:effectLst/>
                <a:ea typeface="JetBrains Mono"/>
              </a:rPr>
              <a:t>(HttpServletResponse response) </a:t>
            </a:r>
            <a:r>
              <a:rPr kumimoji="0" lang="ko-KR" altLang="ko-KR" sz="1100" b="0" i="0" u="none" strike="noStrike" cap="none" normalizeH="0" baseline="0">
                <a:ln>
                  <a:noFill/>
                </a:ln>
                <a:solidFill>
                  <a:srgbClr val="CF8E6D"/>
                </a:solidFill>
                <a:effectLst/>
                <a:ea typeface="JetBrains Mono"/>
              </a:rPr>
              <a:t>throws </a:t>
            </a:r>
            <a:r>
              <a:rPr kumimoji="0" lang="ko-KR" altLang="ko-KR" sz="1100" b="0" i="0" u="none" strike="noStrike" cap="none" normalizeH="0" baseline="0">
                <a:ln>
                  <a:noFill/>
                </a:ln>
                <a:solidFill>
                  <a:srgbClr val="BCBEC4"/>
                </a:solidFill>
                <a:effectLst/>
                <a:ea typeface="JetBrains Mono"/>
              </a:rPr>
              <a:t>IOException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throw new </a:t>
            </a:r>
            <a:r>
              <a:rPr kumimoji="0" lang="ko-KR" altLang="ko-KR" sz="1100" b="0" i="0" u="none" strike="noStrike" cap="none" normalizeH="0" baseline="0">
                <a:ln>
                  <a:noFill/>
                </a:ln>
                <a:solidFill>
                  <a:srgbClr val="BCBEC4"/>
                </a:solidFill>
                <a:effectLst/>
                <a:ea typeface="JetBrains Mono"/>
              </a:rPr>
              <a:t>IllegalStateException(</a:t>
            </a:r>
            <a:r>
              <a:rPr kumimoji="0" lang="ko-KR" altLang="ko-KR" sz="1100" b="0" i="0" u="none" strike="noStrike" cap="none" normalizeH="0" baseline="0">
                <a:ln>
                  <a:noFill/>
                </a:ln>
                <a:solidFill>
                  <a:srgbClr val="6AAB73"/>
                </a:solidFill>
                <a:effectLst/>
                <a:ea typeface="JetBrains Mono"/>
              </a:rPr>
              <a:t>"error occurred"</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@GetMapping</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"/500"</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void </a:t>
            </a:r>
            <a:r>
              <a:rPr kumimoji="0" lang="ko-KR" altLang="ko-KR" sz="1100" b="0" i="0" u="none" strike="noStrike" cap="none" normalizeH="0" baseline="0">
                <a:ln>
                  <a:noFill/>
                </a:ln>
                <a:solidFill>
                  <a:srgbClr val="56A8F5"/>
                </a:solidFill>
                <a:effectLst/>
                <a:ea typeface="JetBrains Mono"/>
              </a:rPr>
              <a:t>error500</a:t>
            </a:r>
            <a:r>
              <a:rPr kumimoji="0" lang="ko-KR" altLang="ko-KR" sz="1100" b="0" i="0" u="none" strike="noStrike" cap="none" normalizeH="0" baseline="0">
                <a:ln>
                  <a:noFill/>
                </a:ln>
                <a:solidFill>
                  <a:srgbClr val="BCBEC4"/>
                </a:solidFill>
                <a:effectLst/>
                <a:ea typeface="JetBrains Mono"/>
              </a:rPr>
              <a:t>(HttpServletResponse response) </a:t>
            </a:r>
            <a:r>
              <a:rPr kumimoji="0" lang="ko-KR" altLang="ko-KR" sz="1100" b="0" i="0" u="none" strike="noStrike" cap="none" normalizeH="0" baseline="0">
                <a:ln>
                  <a:noFill/>
                </a:ln>
                <a:solidFill>
                  <a:srgbClr val="CF8E6D"/>
                </a:solidFill>
                <a:effectLst/>
                <a:ea typeface="JetBrains Mono"/>
              </a:rPr>
              <a:t>throws </a:t>
            </a:r>
            <a:r>
              <a:rPr kumimoji="0" lang="ko-KR" altLang="ko-KR" sz="1100" b="0" i="0" u="none" strike="noStrike" cap="none" normalizeH="0" baseline="0">
                <a:ln>
                  <a:noFill/>
                </a:ln>
                <a:solidFill>
                  <a:srgbClr val="BCBEC4"/>
                </a:solidFill>
                <a:effectLst/>
                <a:ea typeface="JetBrains Mono"/>
              </a:rPr>
              <a:t>IOException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response.sendError(</a:t>
            </a:r>
            <a:r>
              <a:rPr kumimoji="0" lang="ko-KR" altLang="ko-KR" sz="1100" b="0" i="0" u="none" strike="noStrike" cap="none" normalizeH="0" baseline="0">
                <a:ln>
                  <a:noFill/>
                </a:ln>
                <a:solidFill>
                  <a:srgbClr val="2AACB8"/>
                </a:solidFill>
                <a:effectLst/>
                <a:ea typeface="JetBrains Mono"/>
              </a:rPr>
              <a:t>500</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@GetMapping</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"/404"</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void </a:t>
            </a:r>
            <a:r>
              <a:rPr kumimoji="0" lang="ko-KR" altLang="ko-KR" sz="1100" b="0" i="0" u="none" strike="noStrike" cap="none" normalizeH="0" baseline="0">
                <a:ln>
                  <a:noFill/>
                </a:ln>
                <a:solidFill>
                  <a:srgbClr val="56A8F5"/>
                </a:solidFill>
                <a:effectLst/>
                <a:ea typeface="JetBrains Mono"/>
              </a:rPr>
              <a:t>error404</a:t>
            </a:r>
            <a:r>
              <a:rPr kumimoji="0" lang="ko-KR" altLang="ko-KR" sz="1100" b="0" i="0" u="none" strike="noStrike" cap="none" normalizeH="0" baseline="0">
                <a:ln>
                  <a:noFill/>
                </a:ln>
                <a:solidFill>
                  <a:srgbClr val="BCBEC4"/>
                </a:solidFill>
                <a:effectLst/>
                <a:ea typeface="JetBrains Mono"/>
              </a:rPr>
              <a:t>(HttpServletResponse response) </a:t>
            </a:r>
            <a:r>
              <a:rPr kumimoji="0" lang="ko-KR" altLang="ko-KR" sz="1100" b="0" i="0" u="none" strike="noStrike" cap="none" normalizeH="0" baseline="0">
                <a:ln>
                  <a:noFill/>
                </a:ln>
                <a:solidFill>
                  <a:srgbClr val="CF8E6D"/>
                </a:solidFill>
                <a:effectLst/>
                <a:ea typeface="JetBrains Mono"/>
              </a:rPr>
              <a:t>throws </a:t>
            </a:r>
            <a:r>
              <a:rPr kumimoji="0" lang="ko-KR" altLang="ko-KR" sz="1100" b="0" i="0" u="none" strike="noStrike" cap="none" normalizeH="0" baseline="0">
                <a:ln>
                  <a:noFill/>
                </a:ln>
                <a:solidFill>
                  <a:srgbClr val="BCBEC4"/>
                </a:solidFill>
                <a:effectLst/>
                <a:ea typeface="JetBrains Mono"/>
              </a:rPr>
              <a:t>IOException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response.sendError(</a:t>
            </a:r>
            <a:r>
              <a:rPr kumimoji="0" lang="ko-KR" altLang="ko-KR" sz="1100" b="0" i="0" u="none" strike="noStrike" cap="none" normalizeH="0" baseline="0">
                <a:ln>
                  <a:noFill/>
                </a:ln>
                <a:solidFill>
                  <a:srgbClr val="2AACB8"/>
                </a:solidFill>
                <a:effectLst/>
                <a:ea typeface="JetBrains Mono"/>
              </a:rPr>
              <a:t>404</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@GetMapping</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"/401"</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void </a:t>
            </a:r>
            <a:r>
              <a:rPr kumimoji="0" lang="ko-KR" altLang="ko-KR" sz="1100" b="0" i="0" u="none" strike="noStrike" cap="none" normalizeH="0" baseline="0">
                <a:ln>
                  <a:noFill/>
                </a:ln>
                <a:solidFill>
                  <a:srgbClr val="56A8F5"/>
                </a:solidFill>
                <a:effectLst/>
                <a:ea typeface="JetBrains Mono"/>
              </a:rPr>
              <a:t>error401</a:t>
            </a:r>
            <a:r>
              <a:rPr kumimoji="0" lang="ko-KR" altLang="ko-KR" sz="1100" b="0" i="0" u="none" strike="noStrike" cap="none" normalizeH="0" baseline="0">
                <a:ln>
                  <a:noFill/>
                </a:ln>
                <a:solidFill>
                  <a:srgbClr val="BCBEC4"/>
                </a:solidFill>
                <a:effectLst/>
                <a:ea typeface="JetBrains Mono"/>
              </a:rPr>
              <a:t>(HttpServletResponse response) </a:t>
            </a:r>
            <a:r>
              <a:rPr kumimoji="0" lang="ko-KR" altLang="ko-KR" sz="1100" b="0" i="0" u="none" strike="noStrike" cap="none" normalizeH="0" baseline="0">
                <a:ln>
                  <a:noFill/>
                </a:ln>
                <a:solidFill>
                  <a:srgbClr val="CF8E6D"/>
                </a:solidFill>
                <a:effectLst/>
                <a:ea typeface="JetBrains Mono"/>
              </a:rPr>
              <a:t>throws </a:t>
            </a:r>
            <a:r>
              <a:rPr kumimoji="0" lang="ko-KR" altLang="ko-KR" sz="1100" b="0" i="0" u="none" strike="noStrike" cap="none" normalizeH="0" baseline="0">
                <a:ln>
                  <a:noFill/>
                </a:ln>
                <a:solidFill>
                  <a:srgbClr val="BCBEC4"/>
                </a:solidFill>
                <a:effectLst/>
                <a:ea typeface="JetBrains Mono"/>
              </a:rPr>
              <a:t>IOException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response.sendError(</a:t>
            </a:r>
            <a:r>
              <a:rPr kumimoji="0" lang="ko-KR" altLang="ko-KR" sz="1100" b="0" i="0" u="none" strike="noStrike" cap="none" normalizeH="0" baseline="0">
                <a:ln>
                  <a:noFill/>
                </a:ln>
                <a:solidFill>
                  <a:srgbClr val="2AACB8"/>
                </a:solidFill>
                <a:effectLst/>
                <a:ea typeface="JetBrains Mono"/>
              </a:rPr>
              <a:t>401</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9" name="Rectangle 3">
            <a:extLst>
              <a:ext uri="{FF2B5EF4-FFF2-40B4-BE49-F238E27FC236}">
                <a16:creationId xmlns:a16="http://schemas.microsoft.com/office/drawing/2014/main" id="{5D233811-E5EA-3852-CCE3-792B28FCAE42}"/>
              </a:ext>
            </a:extLst>
          </p:cNvPr>
          <p:cNvSpPr>
            <a:spLocks noChangeArrowheads="1"/>
          </p:cNvSpPr>
          <p:nvPr/>
        </p:nvSpPr>
        <p:spPr bwMode="auto">
          <a:xfrm>
            <a:off x="6003757" y="657685"/>
            <a:ext cx="3801979" cy="5899692"/>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@Controller</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CustomErrorController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401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에러 페이지</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3AE60"/>
                </a:solidFill>
                <a:effectLst/>
                <a:ea typeface="JetBrains Mono"/>
              </a:rPr>
              <a:t>@GetMapping</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"/error/401"</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56A8F5"/>
                </a:solidFill>
                <a:effectLst/>
                <a:ea typeface="JetBrains Mono"/>
              </a:rPr>
              <a:t>unAuthorized</a:t>
            </a: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6AAB73"/>
                </a:solidFill>
                <a:effectLst/>
                <a:ea typeface="JetBrains Mono"/>
              </a:rPr>
              <a:t>"error/401"</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error/401.html</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로 이동</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404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에러 페이지</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3AE60"/>
                </a:solidFill>
                <a:effectLst/>
                <a:ea typeface="JetBrains Mono"/>
              </a:rPr>
              <a:t>@GetMapping</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"/error/404"</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56A8F5"/>
                </a:solidFill>
                <a:effectLst/>
                <a:ea typeface="JetBrains Mono"/>
              </a:rPr>
              <a:t>handleNotFound</a:t>
            </a: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6AAB73"/>
                </a:solidFill>
                <a:effectLst/>
                <a:ea typeface="JetBrains Mono"/>
              </a:rPr>
              <a:t>"error/404"</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error/404.html</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로 이동</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500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에러 페이지</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3AE60"/>
                </a:solidFill>
                <a:effectLst/>
                <a:ea typeface="JetBrains Mono"/>
              </a:rPr>
              <a:t>@GetMapping</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"/error/500"</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56A8F5"/>
                </a:solidFill>
                <a:effectLst/>
                <a:ea typeface="JetBrains Mono"/>
              </a:rPr>
              <a:t>handleServerError</a:t>
            </a: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6AAB73"/>
                </a:solidFill>
                <a:effectLst/>
                <a:ea typeface="JetBrains Mono"/>
              </a:rPr>
              <a:t>"error/500"</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error/500.html</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로 이동</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Exception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에러 페이지</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3AE60"/>
                </a:solidFill>
                <a:effectLst/>
                <a:ea typeface="JetBrains Mono"/>
              </a:rPr>
              <a:t>@GetMapping</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"/error/ex"</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56A8F5"/>
                </a:solidFill>
                <a:effectLst/>
                <a:ea typeface="JetBrains Mono"/>
              </a:rPr>
              <a:t>handleExceptionError</a:t>
            </a: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6AAB73"/>
                </a:solidFill>
                <a:effectLst/>
                <a:ea typeface="JetBrains Mono"/>
              </a:rPr>
              <a:t>"error"</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error.html</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로 이동</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pic>
        <p:nvPicPr>
          <p:cNvPr id="11" name="그림 10">
            <a:extLst>
              <a:ext uri="{FF2B5EF4-FFF2-40B4-BE49-F238E27FC236}">
                <a16:creationId xmlns:a16="http://schemas.microsoft.com/office/drawing/2014/main" id="{DEB603B1-9654-FB47-79FF-B09932540CAA}"/>
              </a:ext>
            </a:extLst>
          </p:cNvPr>
          <p:cNvPicPr>
            <a:picLocks noChangeAspect="1"/>
          </p:cNvPicPr>
          <p:nvPr/>
        </p:nvPicPr>
        <p:blipFill>
          <a:blip r:embed="rId3"/>
          <a:stretch>
            <a:fillRect/>
          </a:stretch>
        </p:blipFill>
        <p:spPr>
          <a:xfrm>
            <a:off x="10094494" y="657685"/>
            <a:ext cx="1290254" cy="1939026"/>
          </a:xfrm>
          <a:prstGeom prst="rect">
            <a:avLst/>
          </a:prstGeom>
        </p:spPr>
      </p:pic>
    </p:spTree>
    <p:extLst>
      <p:ext uri="{BB962C8B-B14F-4D97-AF65-F5344CB8AC3E}">
        <p14:creationId xmlns:p14="http://schemas.microsoft.com/office/powerpoint/2010/main" val="1405908595"/>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37F3A7-D5D7-0863-CA2E-2EDF09D30B2E}"/>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331CEDC1-D27D-0774-4B9C-14E25B93B355}"/>
              </a:ext>
            </a:extLst>
          </p:cNvPr>
          <p:cNvSpPr/>
          <p:nvPr/>
        </p:nvSpPr>
        <p:spPr>
          <a:xfrm>
            <a:off x="198756" y="209136"/>
            <a:ext cx="302679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오류 정보 전달 메커니즘</a:t>
            </a:r>
          </a:p>
        </p:txBody>
      </p:sp>
      <p:sp>
        <p:nvSpPr>
          <p:cNvPr id="3" name="직사각형 2">
            <a:extLst>
              <a:ext uri="{FF2B5EF4-FFF2-40B4-BE49-F238E27FC236}">
                <a16:creationId xmlns:a16="http://schemas.microsoft.com/office/drawing/2014/main" id="{78A60A6E-F727-C7D3-B085-6E6ADC10CE6C}"/>
              </a:ext>
            </a:extLst>
          </p:cNvPr>
          <p:cNvSpPr/>
          <p:nvPr/>
        </p:nvSpPr>
        <p:spPr>
          <a:xfrm>
            <a:off x="370206" y="573416"/>
            <a:ext cx="11733562"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WAS </a:t>
            </a:r>
            <a:r>
              <a:rPr lang="ko-KR" altLang="en-US" sz="1200"/>
              <a:t>는 오류가 발생했을 때</a:t>
            </a:r>
            <a:r>
              <a:rPr lang="en-US" altLang="ko-KR" sz="1200"/>
              <a:t> </a:t>
            </a:r>
            <a:r>
              <a:rPr lang="ko-KR" altLang="en-US" sz="1200"/>
              <a:t>오류 페이지를 다시 요청하는 것 외에 오류에 대한 상세 정보를 </a:t>
            </a:r>
            <a:r>
              <a:rPr lang="en-US" altLang="ko-KR" sz="1200"/>
              <a:t>HttpServletRequest </a:t>
            </a:r>
            <a:r>
              <a:rPr lang="ko-KR" altLang="en-US" sz="1200"/>
              <a:t>의 속성에 추가하여 전달한다</a:t>
            </a:r>
            <a:endParaRPr lang="en-US" altLang="ko-KR" sz="1200"/>
          </a:p>
          <a:p>
            <a:pPr marL="171450" indent="-171450">
              <a:lnSpc>
                <a:spcPct val="150000"/>
              </a:lnSpc>
              <a:buFont typeface="Arial" panose="020B0604020202020204" pitchFamily="34" charset="0"/>
              <a:buChar char="•"/>
            </a:pPr>
            <a:r>
              <a:rPr lang="en-US" altLang="ko-KR" sz="1200"/>
              <a:t>HttpServletRequest </a:t>
            </a:r>
            <a:r>
              <a:rPr lang="ko-KR" altLang="en-US" sz="1200"/>
              <a:t>속성에 저장된 요청의 상태 코드</a:t>
            </a:r>
            <a:r>
              <a:rPr lang="en-US" altLang="ko-KR" sz="1200"/>
              <a:t>, </a:t>
            </a:r>
            <a:r>
              <a:rPr lang="ko-KR" altLang="en-US" sz="1200"/>
              <a:t>발생한 예외</a:t>
            </a:r>
            <a:r>
              <a:rPr lang="en-US" altLang="ko-KR" sz="1200"/>
              <a:t>, </a:t>
            </a:r>
            <a:r>
              <a:rPr lang="ko-KR" altLang="en-US" sz="1200"/>
              <a:t>오류 메시지 등을 동적으로 보여 주거나 활용할 수 있다</a:t>
            </a:r>
            <a:endParaRPr lang="en-US" altLang="ko-KR" sz="1200">
              <a:latin typeface="+mn-ea"/>
            </a:endParaRPr>
          </a:p>
        </p:txBody>
      </p:sp>
      <p:sp>
        <p:nvSpPr>
          <p:cNvPr id="4" name="직사각형 3">
            <a:extLst>
              <a:ext uri="{FF2B5EF4-FFF2-40B4-BE49-F238E27FC236}">
                <a16:creationId xmlns:a16="http://schemas.microsoft.com/office/drawing/2014/main" id="{3B6CDBA2-2912-518B-0187-2660DCC05640}"/>
              </a:ext>
            </a:extLst>
          </p:cNvPr>
          <p:cNvSpPr/>
          <p:nvPr/>
        </p:nvSpPr>
        <p:spPr>
          <a:xfrm>
            <a:off x="198756" y="1375157"/>
            <a:ext cx="147829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오류 속성</a:t>
            </a:r>
          </a:p>
        </p:txBody>
      </p:sp>
      <p:graphicFrame>
        <p:nvGraphicFramePr>
          <p:cNvPr id="5" name="표 4">
            <a:extLst>
              <a:ext uri="{FF2B5EF4-FFF2-40B4-BE49-F238E27FC236}">
                <a16:creationId xmlns:a16="http://schemas.microsoft.com/office/drawing/2014/main" id="{5A30010E-0386-042E-AA55-53C14A7BE89B}"/>
              </a:ext>
            </a:extLst>
          </p:cNvPr>
          <p:cNvGraphicFramePr>
            <a:graphicFrameLocks noGrp="1"/>
          </p:cNvGraphicFramePr>
          <p:nvPr>
            <p:extLst>
              <p:ext uri="{D42A27DB-BD31-4B8C-83A1-F6EECF244321}">
                <p14:modId xmlns:p14="http://schemas.microsoft.com/office/powerpoint/2010/main" val="3837302601"/>
              </p:ext>
            </p:extLst>
          </p:nvPr>
        </p:nvGraphicFramePr>
        <p:xfrm>
          <a:off x="631658" y="1744489"/>
          <a:ext cx="9910460" cy="2190260"/>
        </p:xfrm>
        <a:graphic>
          <a:graphicData uri="http://schemas.openxmlformats.org/drawingml/2006/table">
            <a:tbl>
              <a:tblPr>
                <a:tableStyleId>{5C22544A-7EE6-4342-B048-85BDC9FD1C3A}</a:tableStyleId>
              </a:tblPr>
              <a:tblGrid>
                <a:gridCol w="2630735">
                  <a:extLst>
                    <a:ext uri="{9D8B030D-6E8A-4147-A177-3AD203B41FA5}">
                      <a16:colId xmlns:a16="http://schemas.microsoft.com/office/drawing/2014/main" val="1481342620"/>
                    </a:ext>
                  </a:extLst>
                </a:gridCol>
                <a:gridCol w="2966743">
                  <a:extLst>
                    <a:ext uri="{9D8B030D-6E8A-4147-A177-3AD203B41FA5}">
                      <a16:colId xmlns:a16="http://schemas.microsoft.com/office/drawing/2014/main" val="973940224"/>
                    </a:ext>
                  </a:extLst>
                </a:gridCol>
                <a:gridCol w="4312982">
                  <a:extLst>
                    <a:ext uri="{9D8B030D-6E8A-4147-A177-3AD203B41FA5}">
                      <a16:colId xmlns:a16="http://schemas.microsoft.com/office/drawing/2014/main" val="2163422558"/>
                    </a:ext>
                  </a:extLst>
                </a:gridCol>
              </a:tblGrid>
              <a:tr h="312868">
                <a:tc>
                  <a:txBody>
                    <a:bodyPr/>
                    <a:lstStyle/>
                    <a:p>
                      <a:pPr algn="ctr" fontAlgn="ctr"/>
                      <a:r>
                        <a:rPr lang="ko-KR" altLang="en-US" sz="1200" b="1" u="none" strike="noStrike">
                          <a:effectLst/>
                        </a:rPr>
                        <a:t>속성 이름</a:t>
                      </a:r>
                      <a:endParaRPr lang="ko-KR" altLang="en-US" sz="1200" b="1" i="0" u="none" strike="noStrike">
                        <a:solidFill>
                          <a:srgbClr val="000000"/>
                        </a:solidFill>
                        <a:effectLst/>
                        <a:latin typeface="맑은 고딕" panose="020B0503020000020004" pitchFamily="50" charset="-127"/>
                        <a:ea typeface="맑은 고딕" panose="020B0503020000020004" pitchFamily="50" charset="-127"/>
                      </a:endParaRPr>
                    </a:p>
                  </a:txBody>
                  <a:tcPr marL="5880" marR="5880" marT="5880" marB="0" anchor="ctr">
                    <a:solidFill>
                      <a:schemeClr val="accent5">
                        <a:lumMod val="20000"/>
                        <a:lumOff val="80000"/>
                      </a:schemeClr>
                    </a:solidFill>
                  </a:tcPr>
                </a:tc>
                <a:tc>
                  <a:txBody>
                    <a:bodyPr/>
                    <a:lstStyle/>
                    <a:p>
                      <a:pPr algn="ctr" fontAlgn="ctr"/>
                      <a:r>
                        <a:rPr lang="ko-KR" altLang="en-US" sz="1200" b="1" u="none" strike="noStrike">
                          <a:effectLst/>
                        </a:rPr>
                        <a:t>설명</a:t>
                      </a:r>
                      <a:endParaRPr lang="ko-KR" altLang="en-US" sz="1200" b="1" i="0" u="none" strike="noStrike">
                        <a:solidFill>
                          <a:srgbClr val="000000"/>
                        </a:solidFill>
                        <a:effectLst/>
                        <a:latin typeface="맑은 고딕" panose="020B0503020000020004" pitchFamily="50" charset="-127"/>
                        <a:ea typeface="맑은 고딕" panose="020B0503020000020004" pitchFamily="50" charset="-127"/>
                      </a:endParaRPr>
                    </a:p>
                  </a:txBody>
                  <a:tcPr marL="5880" marR="5880" marT="5880" marB="0" anchor="ctr">
                    <a:solidFill>
                      <a:schemeClr val="accent5">
                        <a:lumMod val="20000"/>
                        <a:lumOff val="80000"/>
                      </a:schemeClr>
                    </a:solidFill>
                  </a:tcPr>
                </a:tc>
                <a:tc>
                  <a:txBody>
                    <a:bodyPr/>
                    <a:lstStyle/>
                    <a:p>
                      <a:pPr algn="ctr" fontAlgn="ctr"/>
                      <a:r>
                        <a:rPr lang="ko-KR" altLang="en-US" sz="1200" b="1" u="none" strike="noStrike">
                          <a:effectLst/>
                        </a:rPr>
                        <a:t>상수 이름</a:t>
                      </a:r>
                      <a:endParaRPr lang="ko-KR" altLang="en-US" sz="1200" b="1" i="0" u="none" strike="noStrike">
                        <a:solidFill>
                          <a:srgbClr val="000000"/>
                        </a:solidFill>
                        <a:effectLst/>
                        <a:latin typeface="맑은 고딕" panose="020B0503020000020004" pitchFamily="50" charset="-127"/>
                        <a:ea typeface="맑은 고딕" panose="020B0503020000020004" pitchFamily="50" charset="-127"/>
                      </a:endParaRPr>
                    </a:p>
                  </a:txBody>
                  <a:tcPr marL="5880" marR="5880" marT="5880" marB="0" anchor="ctr">
                    <a:solidFill>
                      <a:schemeClr val="accent5">
                        <a:lumMod val="20000"/>
                        <a:lumOff val="80000"/>
                      </a:schemeClr>
                    </a:solidFill>
                  </a:tcPr>
                </a:tc>
                <a:extLst>
                  <a:ext uri="{0D108BD9-81ED-4DB2-BD59-A6C34878D82A}">
                    <a16:rowId xmlns:a16="http://schemas.microsoft.com/office/drawing/2014/main" val="697683210"/>
                  </a:ext>
                </a:extLst>
              </a:tr>
              <a:tr h="312868">
                <a:tc>
                  <a:txBody>
                    <a:bodyPr/>
                    <a:lstStyle/>
                    <a:p>
                      <a:pPr algn="l" fontAlgn="ctr"/>
                      <a:r>
                        <a:rPr lang="en-US" sz="1200" u="none" strike="noStrike">
                          <a:effectLst/>
                        </a:rPr>
                        <a:t> jakarta.servlet.error.status_code</a:t>
                      </a:r>
                      <a:endParaRPr lang="en-US" sz="1200" b="0" i="0" u="none" strike="noStrike">
                        <a:solidFill>
                          <a:srgbClr val="000000"/>
                        </a:solidFill>
                        <a:effectLst/>
                        <a:latin typeface="Arial Unicode MS"/>
                        <a:ea typeface="맑은 고딕" panose="020B0503020000020004" pitchFamily="50" charset="-127"/>
                      </a:endParaRPr>
                    </a:p>
                  </a:txBody>
                  <a:tcPr marL="5880" marR="5880" marT="5880" marB="0" anchor="ctr">
                    <a:solidFill>
                      <a:schemeClr val="bg2"/>
                    </a:solidFill>
                  </a:tcPr>
                </a:tc>
                <a:tc>
                  <a:txBody>
                    <a:bodyPr/>
                    <a:lstStyle/>
                    <a:p>
                      <a:pPr algn="l" fontAlgn="ctr"/>
                      <a:r>
                        <a:rPr lang="ko-KR" altLang="en-US" sz="1200" u="none" strike="noStrike">
                          <a:effectLst/>
                        </a:rPr>
                        <a:t>  </a:t>
                      </a:r>
                      <a:r>
                        <a:rPr lang="en-US" altLang="ko-KR" sz="1200" u="none" strike="noStrike">
                          <a:effectLst/>
                        </a:rPr>
                        <a:t>HTTP </a:t>
                      </a:r>
                      <a:r>
                        <a:rPr lang="ko-KR" altLang="en-US" sz="1200" u="none" strike="noStrike">
                          <a:effectLst/>
                        </a:rPr>
                        <a:t>상태 코드 </a:t>
                      </a:r>
                      <a:r>
                        <a:rPr lang="en-US" altLang="ko-KR" sz="1200" u="none" strike="noStrike">
                          <a:effectLst/>
                        </a:rPr>
                        <a:t>(</a:t>
                      </a:r>
                      <a:r>
                        <a:rPr lang="ko-KR" altLang="en-US" sz="1200" u="none" strike="noStrike">
                          <a:effectLst/>
                        </a:rPr>
                        <a:t>예</a:t>
                      </a:r>
                      <a:r>
                        <a:rPr lang="en-US" altLang="ko-KR" sz="1200" u="none" strike="noStrike">
                          <a:effectLst/>
                        </a:rPr>
                        <a:t>: 404, 500 </a:t>
                      </a:r>
                      <a:r>
                        <a:rPr lang="ko-KR" altLang="en-US" sz="1200" u="none" strike="noStrike">
                          <a:effectLst/>
                        </a:rPr>
                        <a:t>등</a:t>
                      </a:r>
                      <a:r>
                        <a:rPr lang="en-US" altLang="ko-KR" sz="1200" u="none" strike="noStrike">
                          <a:effectLst/>
                        </a:rPr>
                        <a:t>)</a:t>
                      </a:r>
                      <a:endParaRPr lang="en-US" altLang="ko-KR" sz="1200" b="0" i="0" u="none" strike="noStrike">
                        <a:solidFill>
                          <a:srgbClr val="000000"/>
                        </a:solidFill>
                        <a:effectLst/>
                        <a:latin typeface="맑은 고딕" panose="020B0503020000020004" pitchFamily="50" charset="-127"/>
                        <a:ea typeface="맑은 고딕" panose="020B0503020000020004" pitchFamily="50" charset="-127"/>
                      </a:endParaRPr>
                    </a:p>
                  </a:txBody>
                  <a:tcPr marL="5880" marR="5880" marT="5880" marB="0" anchor="ctr">
                    <a:solidFill>
                      <a:schemeClr val="bg1"/>
                    </a:solidFill>
                  </a:tcPr>
                </a:tc>
                <a:tc>
                  <a:txBody>
                    <a:bodyPr/>
                    <a:lstStyle/>
                    <a:p>
                      <a:pPr algn="l" fontAlgn="ctr"/>
                      <a:r>
                        <a:rPr lang="en-US" sz="1200" u="none" strike="noStrike">
                          <a:effectLst/>
                        </a:rPr>
                        <a:t>   RequestDispatcher.ERROR_STATUS_CODE</a:t>
                      </a:r>
                      <a:endParaRPr lang="en-US" sz="1200" b="0" i="0" u="none" strike="noStrike">
                        <a:solidFill>
                          <a:srgbClr val="000000"/>
                        </a:solidFill>
                        <a:effectLst/>
                        <a:latin typeface="Arial Unicode MS"/>
                        <a:ea typeface="맑은 고딕" panose="020B0503020000020004" pitchFamily="50" charset="-127"/>
                      </a:endParaRPr>
                    </a:p>
                  </a:txBody>
                  <a:tcPr marL="5880" marR="5880" marT="5880" marB="0" anchor="ctr">
                    <a:solidFill>
                      <a:schemeClr val="bg1"/>
                    </a:solidFill>
                  </a:tcPr>
                </a:tc>
                <a:extLst>
                  <a:ext uri="{0D108BD9-81ED-4DB2-BD59-A6C34878D82A}">
                    <a16:rowId xmlns:a16="http://schemas.microsoft.com/office/drawing/2014/main" val="1176898383"/>
                  </a:ext>
                </a:extLst>
              </a:tr>
              <a:tr h="313052">
                <a:tc>
                  <a:txBody>
                    <a:bodyPr/>
                    <a:lstStyle/>
                    <a:p>
                      <a:pPr algn="l" fontAlgn="ctr"/>
                      <a:r>
                        <a:rPr lang="en-US" sz="1200" u="none" strike="noStrike">
                          <a:effectLst/>
                        </a:rPr>
                        <a:t> jakarta.servlet.error.message</a:t>
                      </a:r>
                      <a:endParaRPr lang="en-US" sz="1200" b="0" i="0" u="none" strike="noStrike">
                        <a:solidFill>
                          <a:srgbClr val="000000"/>
                        </a:solidFill>
                        <a:effectLst/>
                        <a:latin typeface="Arial Unicode MS"/>
                        <a:ea typeface="맑은 고딕" panose="020B0503020000020004" pitchFamily="50" charset="-127"/>
                      </a:endParaRPr>
                    </a:p>
                  </a:txBody>
                  <a:tcPr marL="5880" marR="5880" marT="5880" marB="0" anchor="ctr">
                    <a:solidFill>
                      <a:schemeClr val="bg2"/>
                    </a:solidFill>
                  </a:tcPr>
                </a:tc>
                <a:tc>
                  <a:txBody>
                    <a:bodyPr/>
                    <a:lstStyle/>
                    <a:p>
                      <a:pPr algn="l" fontAlgn="ctr"/>
                      <a:r>
                        <a:rPr lang="ko-KR" altLang="en-US" sz="1200" u="none" strike="noStrike">
                          <a:effectLst/>
                        </a:rPr>
                        <a:t>  오류 메시지</a:t>
                      </a:r>
                      <a:endParaRPr lang="en-US" altLang="ko-KR" sz="1200" b="0" i="0" u="none" strike="noStrike">
                        <a:solidFill>
                          <a:srgbClr val="000000"/>
                        </a:solidFill>
                        <a:effectLst/>
                        <a:latin typeface="맑은 고딕" panose="020B0503020000020004" pitchFamily="50" charset="-127"/>
                        <a:ea typeface="맑은 고딕" panose="020B0503020000020004" pitchFamily="50" charset="-127"/>
                      </a:endParaRPr>
                    </a:p>
                  </a:txBody>
                  <a:tcPr marL="5880" marR="5880" marT="5880" marB="0" anchor="ctr">
                    <a:solidFill>
                      <a:schemeClr val="bg1"/>
                    </a:solidFill>
                  </a:tcPr>
                </a:tc>
                <a:tc>
                  <a:txBody>
                    <a:bodyPr/>
                    <a:lstStyle/>
                    <a:p>
                      <a:pPr algn="l" fontAlgn="ctr"/>
                      <a:r>
                        <a:rPr lang="en-US" sz="1200" u="none" strike="noStrike">
                          <a:effectLst/>
                        </a:rPr>
                        <a:t>   RequestDispatcher.ERROR_MESSAGE</a:t>
                      </a:r>
                      <a:endParaRPr lang="en-US" sz="1200" b="0" i="0" u="none" strike="noStrike">
                        <a:solidFill>
                          <a:srgbClr val="000000"/>
                        </a:solidFill>
                        <a:effectLst/>
                        <a:latin typeface="Arial Unicode MS"/>
                        <a:ea typeface="맑은 고딕" panose="020B0503020000020004" pitchFamily="50" charset="-127"/>
                      </a:endParaRPr>
                    </a:p>
                  </a:txBody>
                  <a:tcPr marL="5880" marR="5880" marT="5880" marB="0" anchor="ctr">
                    <a:solidFill>
                      <a:schemeClr val="bg1"/>
                    </a:solidFill>
                  </a:tcPr>
                </a:tc>
                <a:extLst>
                  <a:ext uri="{0D108BD9-81ED-4DB2-BD59-A6C34878D82A}">
                    <a16:rowId xmlns:a16="http://schemas.microsoft.com/office/drawing/2014/main" val="2741481250"/>
                  </a:ext>
                </a:extLst>
              </a:tr>
              <a:tr h="312868">
                <a:tc>
                  <a:txBody>
                    <a:bodyPr/>
                    <a:lstStyle/>
                    <a:p>
                      <a:pPr algn="l" fontAlgn="ctr"/>
                      <a:r>
                        <a:rPr lang="en-US" sz="1200" u="none" strike="noStrike">
                          <a:effectLst/>
                        </a:rPr>
                        <a:t> jakarta.servlet.error.exception</a:t>
                      </a:r>
                      <a:endParaRPr lang="en-US" sz="1200" b="0" i="0" u="none" strike="noStrike">
                        <a:solidFill>
                          <a:srgbClr val="000000"/>
                        </a:solidFill>
                        <a:effectLst/>
                        <a:latin typeface="Arial Unicode MS"/>
                        <a:ea typeface="맑은 고딕" panose="020B0503020000020004" pitchFamily="50" charset="-127"/>
                      </a:endParaRPr>
                    </a:p>
                  </a:txBody>
                  <a:tcPr marL="5880" marR="5880" marT="5880" marB="0" anchor="ctr">
                    <a:solidFill>
                      <a:schemeClr val="bg2"/>
                    </a:solidFill>
                  </a:tcPr>
                </a:tc>
                <a:tc>
                  <a:txBody>
                    <a:bodyPr/>
                    <a:lstStyle/>
                    <a:p>
                      <a:pPr algn="l" fontAlgn="ctr"/>
                      <a:r>
                        <a:rPr lang="ko-KR" altLang="en-US" sz="1200" u="none" strike="noStrike">
                          <a:effectLst/>
                        </a:rPr>
                        <a:t>  발생한 예외 객체</a:t>
                      </a:r>
                      <a:endParaRPr lang="en-US" altLang="ko-KR" sz="1200" b="0" i="0" u="none" strike="noStrike">
                        <a:solidFill>
                          <a:srgbClr val="000000"/>
                        </a:solidFill>
                        <a:effectLst/>
                        <a:latin typeface="맑은 고딕" panose="020B0503020000020004" pitchFamily="50" charset="-127"/>
                        <a:ea typeface="맑은 고딕" panose="020B0503020000020004" pitchFamily="50" charset="-127"/>
                      </a:endParaRPr>
                    </a:p>
                  </a:txBody>
                  <a:tcPr marL="5880" marR="5880" marT="5880" marB="0" anchor="ctr">
                    <a:solidFill>
                      <a:schemeClr val="bg1"/>
                    </a:solidFill>
                  </a:tcPr>
                </a:tc>
                <a:tc>
                  <a:txBody>
                    <a:bodyPr/>
                    <a:lstStyle/>
                    <a:p>
                      <a:pPr algn="l" fontAlgn="ctr"/>
                      <a:r>
                        <a:rPr lang="en-US" sz="1200" u="none" strike="noStrike">
                          <a:effectLst/>
                        </a:rPr>
                        <a:t>   RequestDispatcher.ERROR_EXCEPTION</a:t>
                      </a:r>
                      <a:endParaRPr lang="en-US" sz="1200" b="0" i="0" u="none" strike="noStrike">
                        <a:solidFill>
                          <a:srgbClr val="000000"/>
                        </a:solidFill>
                        <a:effectLst/>
                        <a:latin typeface="Arial Unicode MS"/>
                        <a:ea typeface="맑은 고딕" panose="020B0503020000020004" pitchFamily="50" charset="-127"/>
                      </a:endParaRPr>
                    </a:p>
                  </a:txBody>
                  <a:tcPr marL="5880" marR="5880" marT="5880" marB="0" anchor="ctr">
                    <a:solidFill>
                      <a:schemeClr val="bg1"/>
                    </a:solidFill>
                  </a:tcPr>
                </a:tc>
                <a:extLst>
                  <a:ext uri="{0D108BD9-81ED-4DB2-BD59-A6C34878D82A}">
                    <a16:rowId xmlns:a16="http://schemas.microsoft.com/office/drawing/2014/main" val="855255083"/>
                  </a:ext>
                </a:extLst>
              </a:tr>
              <a:tr h="312868">
                <a:tc>
                  <a:txBody>
                    <a:bodyPr/>
                    <a:lstStyle/>
                    <a:p>
                      <a:pPr algn="l" fontAlgn="ctr"/>
                      <a:r>
                        <a:rPr lang="en-US" sz="1200" u="none" strike="noStrike">
                          <a:effectLst/>
                        </a:rPr>
                        <a:t> jakarta.servlet.error.servlet_name</a:t>
                      </a:r>
                      <a:endParaRPr lang="en-US" sz="1200" b="0" i="0" u="none" strike="noStrike">
                        <a:solidFill>
                          <a:srgbClr val="000000"/>
                        </a:solidFill>
                        <a:effectLst/>
                        <a:latin typeface="Arial Unicode MS"/>
                        <a:ea typeface="맑은 고딕" panose="020B0503020000020004" pitchFamily="50" charset="-127"/>
                      </a:endParaRPr>
                    </a:p>
                  </a:txBody>
                  <a:tcPr marL="5880" marR="5880" marT="5880" marB="0" anchor="ctr">
                    <a:solidFill>
                      <a:schemeClr val="bg2"/>
                    </a:solidFill>
                  </a:tcPr>
                </a:tc>
                <a:tc>
                  <a:txBody>
                    <a:bodyPr/>
                    <a:lstStyle/>
                    <a:p>
                      <a:pPr algn="l" fontAlgn="ctr"/>
                      <a:r>
                        <a:rPr lang="ko-KR" altLang="en-US" sz="1200" u="none" strike="noStrike">
                          <a:effectLst/>
                        </a:rPr>
                        <a:t>  오류가 발생한 서블릿의 이름</a:t>
                      </a:r>
                      <a:endParaRPr lang="en-US" altLang="ko-KR" sz="1200" b="0" i="0" u="none" strike="noStrike">
                        <a:solidFill>
                          <a:srgbClr val="000000"/>
                        </a:solidFill>
                        <a:effectLst/>
                        <a:latin typeface="맑은 고딕" panose="020B0503020000020004" pitchFamily="50" charset="-127"/>
                        <a:ea typeface="맑은 고딕" panose="020B0503020000020004" pitchFamily="50" charset="-127"/>
                      </a:endParaRPr>
                    </a:p>
                  </a:txBody>
                  <a:tcPr marL="5880" marR="5880" marT="5880" marB="0" anchor="ctr">
                    <a:solidFill>
                      <a:schemeClr val="bg1"/>
                    </a:solidFill>
                  </a:tcPr>
                </a:tc>
                <a:tc>
                  <a:txBody>
                    <a:bodyPr/>
                    <a:lstStyle/>
                    <a:p>
                      <a:pPr algn="l" fontAlgn="ctr"/>
                      <a:r>
                        <a:rPr lang="en-US" sz="1200" u="none" strike="noStrike">
                          <a:effectLst/>
                        </a:rPr>
                        <a:t>   RequestDispatcher.ERROR_SERVLET_NAME</a:t>
                      </a:r>
                      <a:endParaRPr lang="en-US" sz="1200" b="0" i="0" u="none" strike="noStrike">
                        <a:solidFill>
                          <a:srgbClr val="000000"/>
                        </a:solidFill>
                        <a:effectLst/>
                        <a:latin typeface="Arial Unicode MS"/>
                        <a:ea typeface="맑은 고딕" panose="020B0503020000020004" pitchFamily="50" charset="-127"/>
                      </a:endParaRPr>
                    </a:p>
                  </a:txBody>
                  <a:tcPr marL="5880" marR="5880" marT="5880" marB="0" anchor="ctr">
                    <a:solidFill>
                      <a:schemeClr val="bg1"/>
                    </a:solidFill>
                  </a:tcPr>
                </a:tc>
                <a:extLst>
                  <a:ext uri="{0D108BD9-81ED-4DB2-BD59-A6C34878D82A}">
                    <a16:rowId xmlns:a16="http://schemas.microsoft.com/office/drawing/2014/main" val="3159678479"/>
                  </a:ext>
                </a:extLst>
              </a:tr>
              <a:tr h="312868">
                <a:tc>
                  <a:txBody>
                    <a:bodyPr/>
                    <a:lstStyle/>
                    <a:p>
                      <a:pPr algn="l" fontAlgn="ctr"/>
                      <a:r>
                        <a:rPr lang="en-US" sz="1200" u="none" strike="noStrike">
                          <a:effectLst/>
                        </a:rPr>
                        <a:t> jakarta.servlet.error.request_uri</a:t>
                      </a:r>
                      <a:endParaRPr lang="en-US" sz="1200" b="0" i="0" u="none" strike="noStrike">
                        <a:solidFill>
                          <a:srgbClr val="000000"/>
                        </a:solidFill>
                        <a:effectLst/>
                        <a:latin typeface="Arial Unicode MS"/>
                        <a:ea typeface="맑은 고딕" panose="020B0503020000020004" pitchFamily="50" charset="-127"/>
                      </a:endParaRPr>
                    </a:p>
                  </a:txBody>
                  <a:tcPr marL="5880" marR="5880" marT="5880" marB="0" anchor="ctr">
                    <a:solidFill>
                      <a:schemeClr val="bg2"/>
                    </a:solidFill>
                  </a:tcPr>
                </a:tc>
                <a:tc>
                  <a:txBody>
                    <a:bodyPr/>
                    <a:lstStyle/>
                    <a:p>
                      <a:pPr algn="l" fontAlgn="ctr"/>
                      <a:r>
                        <a:rPr lang="ko-KR" altLang="en-US" sz="1200" u="none" strike="noStrike">
                          <a:effectLst/>
                        </a:rPr>
                        <a:t>  오류가 발생한 요청 </a:t>
                      </a:r>
                      <a:r>
                        <a:rPr lang="en-US" altLang="ko-KR" sz="1200" u="none" strike="noStrike">
                          <a:effectLst/>
                        </a:rPr>
                        <a:t>URI</a:t>
                      </a:r>
                      <a:endParaRPr lang="en-US" altLang="ko-KR" sz="1200" b="0" i="0" u="none" strike="noStrike">
                        <a:solidFill>
                          <a:srgbClr val="000000"/>
                        </a:solidFill>
                        <a:effectLst/>
                        <a:latin typeface="맑은 고딕" panose="020B0503020000020004" pitchFamily="50" charset="-127"/>
                        <a:ea typeface="맑은 고딕" panose="020B0503020000020004" pitchFamily="50" charset="-127"/>
                      </a:endParaRPr>
                    </a:p>
                  </a:txBody>
                  <a:tcPr marL="5880" marR="5880" marT="5880" marB="0" anchor="ctr">
                    <a:solidFill>
                      <a:schemeClr val="bg1"/>
                    </a:solidFill>
                  </a:tcPr>
                </a:tc>
                <a:tc>
                  <a:txBody>
                    <a:bodyPr/>
                    <a:lstStyle/>
                    <a:p>
                      <a:pPr algn="l" fontAlgn="ctr"/>
                      <a:r>
                        <a:rPr lang="en-US" sz="1200" u="none" strike="noStrike">
                          <a:effectLst/>
                        </a:rPr>
                        <a:t>   RequestDispatcher.ERROR_REQUEST_URI</a:t>
                      </a:r>
                      <a:endParaRPr lang="en-US" sz="1200" b="0" i="0" u="none" strike="noStrike">
                        <a:solidFill>
                          <a:srgbClr val="000000"/>
                        </a:solidFill>
                        <a:effectLst/>
                        <a:latin typeface="Arial Unicode MS"/>
                        <a:ea typeface="맑은 고딕" panose="020B0503020000020004" pitchFamily="50" charset="-127"/>
                      </a:endParaRPr>
                    </a:p>
                  </a:txBody>
                  <a:tcPr marL="5880" marR="5880" marT="5880" marB="0" anchor="ctr">
                    <a:solidFill>
                      <a:schemeClr val="bg1"/>
                    </a:solidFill>
                  </a:tcPr>
                </a:tc>
                <a:extLst>
                  <a:ext uri="{0D108BD9-81ED-4DB2-BD59-A6C34878D82A}">
                    <a16:rowId xmlns:a16="http://schemas.microsoft.com/office/drawing/2014/main" val="2794698289"/>
                  </a:ext>
                </a:extLst>
              </a:tr>
              <a:tr h="312868">
                <a:tc>
                  <a:txBody>
                    <a:bodyPr/>
                    <a:lstStyle/>
                    <a:p>
                      <a:pPr algn="l" fontAlgn="ctr"/>
                      <a:r>
                        <a:rPr lang="en-US" sz="1200" u="none" strike="noStrike">
                          <a:effectLst/>
                        </a:rPr>
                        <a:t> jakarta.servlet.error.exception_type</a:t>
                      </a:r>
                      <a:endParaRPr lang="en-US" sz="1200" b="0" i="0" u="none" strike="noStrike">
                        <a:solidFill>
                          <a:srgbClr val="000000"/>
                        </a:solidFill>
                        <a:effectLst/>
                        <a:latin typeface="Arial Unicode MS"/>
                        <a:ea typeface="맑은 고딕" panose="020B0503020000020004" pitchFamily="50" charset="-127"/>
                      </a:endParaRPr>
                    </a:p>
                  </a:txBody>
                  <a:tcPr marL="5880" marR="5880" marT="5880" marB="0" anchor="ctr">
                    <a:solidFill>
                      <a:schemeClr val="bg2"/>
                    </a:solidFill>
                  </a:tcPr>
                </a:tc>
                <a:tc>
                  <a:txBody>
                    <a:bodyPr/>
                    <a:lstStyle/>
                    <a:p>
                      <a:pPr algn="l" fontAlgn="ctr"/>
                      <a:r>
                        <a:rPr lang="ko-KR" altLang="en-US" sz="1200" u="none" strike="noStrike">
                          <a:effectLst/>
                        </a:rPr>
                        <a:t>  발생한 예외 객체의 클래스 타입</a:t>
                      </a:r>
                      <a:endParaRPr lang="en-US" altLang="ko-KR" sz="1200" b="0" i="0" u="none" strike="noStrike">
                        <a:solidFill>
                          <a:srgbClr val="000000"/>
                        </a:solidFill>
                        <a:effectLst/>
                        <a:latin typeface="맑은 고딕" panose="020B0503020000020004" pitchFamily="50" charset="-127"/>
                        <a:ea typeface="맑은 고딕" panose="020B0503020000020004" pitchFamily="50" charset="-127"/>
                      </a:endParaRPr>
                    </a:p>
                  </a:txBody>
                  <a:tcPr marL="5880" marR="5880" marT="5880" marB="0" anchor="ctr">
                    <a:solidFill>
                      <a:schemeClr val="bg1"/>
                    </a:solidFill>
                  </a:tcPr>
                </a:tc>
                <a:tc>
                  <a:txBody>
                    <a:bodyPr/>
                    <a:lstStyle/>
                    <a:p>
                      <a:pPr algn="l" fontAlgn="ctr"/>
                      <a:r>
                        <a:rPr lang="en-US" sz="1200" u="none" strike="noStrike">
                          <a:effectLst/>
                        </a:rPr>
                        <a:t>   RequestDispatcher.ERROR_EXCEPTION_TYPE</a:t>
                      </a:r>
                      <a:endParaRPr lang="en-US" sz="1200" b="0" i="0" u="none" strike="noStrike">
                        <a:solidFill>
                          <a:srgbClr val="000000"/>
                        </a:solidFill>
                        <a:effectLst/>
                        <a:latin typeface="Arial Unicode MS"/>
                        <a:ea typeface="맑은 고딕" panose="020B0503020000020004" pitchFamily="50" charset="-127"/>
                      </a:endParaRPr>
                    </a:p>
                  </a:txBody>
                  <a:tcPr marL="5880" marR="5880" marT="5880" marB="0" anchor="ctr">
                    <a:solidFill>
                      <a:schemeClr val="bg1"/>
                    </a:solidFill>
                  </a:tcPr>
                </a:tc>
                <a:extLst>
                  <a:ext uri="{0D108BD9-81ED-4DB2-BD59-A6C34878D82A}">
                    <a16:rowId xmlns:a16="http://schemas.microsoft.com/office/drawing/2014/main" val="29842230"/>
                  </a:ext>
                </a:extLst>
              </a:tr>
            </a:tbl>
          </a:graphicData>
        </a:graphic>
      </p:graphicFrame>
      <p:pic>
        <p:nvPicPr>
          <p:cNvPr id="7" name="그림 6">
            <a:extLst>
              <a:ext uri="{FF2B5EF4-FFF2-40B4-BE49-F238E27FC236}">
                <a16:creationId xmlns:a16="http://schemas.microsoft.com/office/drawing/2014/main" id="{CA7EB82F-E02E-35F8-A019-FFBC1055295D}"/>
              </a:ext>
            </a:extLst>
          </p:cNvPr>
          <p:cNvPicPr>
            <a:picLocks noChangeAspect="1"/>
          </p:cNvPicPr>
          <p:nvPr/>
        </p:nvPicPr>
        <p:blipFill>
          <a:blip r:embed="rId3"/>
          <a:stretch>
            <a:fillRect/>
          </a:stretch>
        </p:blipFill>
        <p:spPr>
          <a:xfrm>
            <a:off x="7779411" y="4495206"/>
            <a:ext cx="2762707" cy="1701535"/>
          </a:xfrm>
          <a:prstGeom prst="rect">
            <a:avLst/>
          </a:prstGeom>
        </p:spPr>
      </p:pic>
      <p:sp>
        <p:nvSpPr>
          <p:cNvPr id="8" name="Rectangle 2">
            <a:extLst>
              <a:ext uri="{FF2B5EF4-FFF2-40B4-BE49-F238E27FC236}">
                <a16:creationId xmlns:a16="http://schemas.microsoft.com/office/drawing/2014/main" id="{1B74B2AE-F0AF-1B81-F3EE-B73A0F7BF8DE}"/>
              </a:ext>
            </a:extLst>
          </p:cNvPr>
          <p:cNvSpPr>
            <a:spLocks noChangeArrowheads="1"/>
          </p:cNvSpPr>
          <p:nvPr/>
        </p:nvSpPr>
        <p:spPr bwMode="auto">
          <a:xfrm>
            <a:off x="631658" y="4050076"/>
            <a:ext cx="6902116" cy="259878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@GetMapping</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"/error/401"</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56A8F5"/>
                </a:solidFill>
                <a:effectLst/>
                <a:ea typeface="JetBrains Mono"/>
              </a:rPr>
              <a:t>unAuthorized</a:t>
            </a:r>
            <a:r>
              <a:rPr kumimoji="0" lang="ko-KR" altLang="ko-KR" sz="1100" b="0" i="0" u="none" strike="noStrike" cap="none" normalizeH="0" baseline="0">
                <a:ln>
                  <a:noFill/>
                </a:ln>
                <a:solidFill>
                  <a:srgbClr val="BCBEC4"/>
                </a:solidFill>
                <a:effectLst/>
                <a:ea typeface="JetBrains Mono"/>
              </a:rPr>
              <a:t>(HttpServletRequest request)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String servletName = (String)request.getAttribute(RequestDispatcher.</a:t>
            </a:r>
            <a:r>
              <a:rPr kumimoji="0" lang="ko-KR" altLang="ko-KR" sz="1100" b="0" i="1" u="none" strike="noStrike" cap="none" normalizeH="0" baseline="0">
                <a:ln>
                  <a:noFill/>
                </a:ln>
                <a:solidFill>
                  <a:srgbClr val="C77DBB"/>
                </a:solidFill>
                <a:effectLst/>
                <a:ea typeface="JetBrains Mono"/>
              </a:rPr>
              <a:t>ERROR_SERVLET_NAME</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String exception = (String)request.getAttribute(RequestDispatcher.</a:t>
            </a:r>
            <a:r>
              <a:rPr kumimoji="0" lang="ko-KR" altLang="ko-KR" sz="1100" b="0" i="1" u="none" strike="noStrike" cap="none" normalizeH="0" baseline="0">
                <a:ln>
                  <a:noFill/>
                </a:ln>
                <a:solidFill>
                  <a:srgbClr val="C77DBB"/>
                </a:solidFill>
                <a:effectLst/>
                <a:ea typeface="JetBrains Mono"/>
              </a:rPr>
              <a:t>ERROR_EXCEPTION</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String message = (String)request.getAttribute(RequestDispatcher.</a:t>
            </a:r>
            <a:r>
              <a:rPr kumimoji="0" lang="ko-KR" altLang="ko-KR" sz="1100" b="0" i="1" u="none" strike="noStrike" cap="none" normalizeH="0" baseline="0">
                <a:ln>
                  <a:noFill/>
                </a:ln>
                <a:solidFill>
                  <a:srgbClr val="C77DBB"/>
                </a:solidFill>
                <a:effectLst/>
                <a:ea typeface="JetBrains Mono"/>
              </a:rPr>
              <a:t>ERROR_MESSAGE</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String requestUri = (String)request.getAttribute(RequestDispatcher.</a:t>
            </a:r>
            <a:r>
              <a:rPr kumimoji="0" lang="ko-KR" altLang="ko-KR" sz="1100" b="0" i="1" u="none" strike="noStrike" cap="none" normalizeH="0" baseline="0">
                <a:ln>
                  <a:noFill/>
                </a:ln>
                <a:solidFill>
                  <a:srgbClr val="C77DBB"/>
                </a:solidFill>
                <a:effectLst/>
                <a:ea typeface="JetBrains Mono"/>
              </a:rPr>
              <a:t>ERROR_REQUEST_URI</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String exceptionType = (String)request.getAttribute(RequestDispatcher.</a:t>
            </a:r>
            <a:r>
              <a:rPr kumimoji="0" lang="ko-KR" altLang="ko-KR" sz="1100" b="0" i="1" u="none" strike="noStrike" cap="none" normalizeH="0" baseline="0">
                <a:ln>
                  <a:noFill/>
                </a:ln>
                <a:solidFill>
                  <a:srgbClr val="C77DBB"/>
                </a:solidFill>
                <a:effectLst/>
                <a:ea typeface="JetBrains Mono"/>
              </a:rPr>
              <a:t>ERROR_EXCEPTION_TYPE</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int </a:t>
            </a:r>
            <a:r>
              <a:rPr kumimoji="0" lang="ko-KR" altLang="ko-KR" sz="1100" b="0" i="0" u="none" strike="noStrike" cap="none" normalizeH="0" baseline="0">
                <a:ln>
                  <a:noFill/>
                </a:ln>
                <a:solidFill>
                  <a:srgbClr val="BCBEC4"/>
                </a:solidFill>
                <a:effectLst/>
                <a:ea typeface="JetBrains Mono"/>
              </a:rPr>
              <a:t>attribute = (</a:t>
            </a:r>
            <a:r>
              <a:rPr kumimoji="0" lang="ko-KR" altLang="ko-KR" sz="1100" b="0" i="0" u="none" strike="noStrike" cap="none" normalizeH="0" baseline="0">
                <a:ln>
                  <a:noFill/>
                </a:ln>
                <a:solidFill>
                  <a:srgbClr val="CF8E6D"/>
                </a:solidFill>
                <a:effectLst/>
                <a:ea typeface="JetBrains Mono"/>
              </a:rPr>
              <a:t>int</a:t>
            </a:r>
            <a:r>
              <a:rPr kumimoji="0" lang="ko-KR" altLang="ko-KR" sz="1100" b="0" i="0" u="none" strike="noStrike" cap="none" normalizeH="0" baseline="0">
                <a:ln>
                  <a:noFill/>
                </a:ln>
                <a:solidFill>
                  <a:srgbClr val="BCBEC4"/>
                </a:solidFill>
                <a:effectLst/>
                <a:ea typeface="JetBrains Mono"/>
              </a:rPr>
              <a:t>)request.getAttribute(RequestDispatcher.</a:t>
            </a:r>
            <a:r>
              <a:rPr kumimoji="0" lang="ko-KR" altLang="ko-KR" sz="1100" b="0" i="1" u="none" strike="noStrike" cap="none" normalizeH="0" baseline="0">
                <a:ln>
                  <a:noFill/>
                </a:ln>
                <a:solidFill>
                  <a:srgbClr val="C77DBB"/>
                </a:solidFill>
                <a:effectLst/>
                <a:ea typeface="JetBrains Mono"/>
              </a:rPr>
              <a:t>ERROR_STATUS_CODE</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6AAB73"/>
                </a:solidFill>
                <a:effectLst/>
                <a:ea typeface="JetBrains Mono"/>
              </a:rPr>
              <a:t>"error/401"</a:t>
            </a: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Tree>
    <p:extLst>
      <p:ext uri="{BB962C8B-B14F-4D97-AF65-F5344CB8AC3E}">
        <p14:creationId xmlns:p14="http://schemas.microsoft.com/office/powerpoint/2010/main" val="3915863383"/>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DCEB00-414C-E974-F946-0C3FFDAF7946}"/>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32A01CE8-DB6E-5EAF-8229-DE49FE53D4DC}"/>
              </a:ext>
            </a:extLst>
          </p:cNvPr>
          <p:cNvSpPr txBox="1"/>
          <p:nvPr/>
        </p:nvSpPr>
        <p:spPr>
          <a:xfrm>
            <a:off x="1750118" y="2087094"/>
            <a:ext cx="8691803" cy="2683812"/>
          </a:xfrm>
          <a:prstGeom prst="rect">
            <a:avLst/>
          </a:prstGeom>
          <a:noFill/>
        </p:spPr>
        <p:txBody>
          <a:bodyPr wrap="none" rtlCol="0">
            <a:spAutoFit/>
          </a:bodyPr>
          <a:lstStyle/>
          <a:p>
            <a:pPr algn="ctr">
              <a:lnSpc>
                <a:spcPct val="150000"/>
              </a:lnSpc>
            </a:pPr>
            <a:r>
              <a:rPr lang="ko-KR" altLang="en-US" sz="6000">
                <a:solidFill>
                  <a:schemeClr val="accent1">
                    <a:lumMod val="75000"/>
                  </a:schemeClr>
                </a:solidFill>
                <a:latin typeface="+mj-lt"/>
              </a:rPr>
              <a:t>스프링의 기본 오류 처리</a:t>
            </a:r>
            <a:endParaRPr lang="en-US" altLang="ko-KR" sz="6000">
              <a:solidFill>
                <a:schemeClr val="accent1">
                  <a:lumMod val="75000"/>
                </a:schemeClr>
              </a:solidFill>
              <a:latin typeface="+mj-lt"/>
            </a:endParaRPr>
          </a:p>
          <a:p>
            <a:pPr algn="ctr">
              <a:lnSpc>
                <a:spcPct val="150000"/>
              </a:lnSpc>
            </a:pPr>
            <a:r>
              <a:rPr lang="en-US" altLang="ko-KR" sz="6000">
                <a:solidFill>
                  <a:schemeClr val="accent1">
                    <a:lumMod val="75000"/>
                  </a:schemeClr>
                </a:solidFill>
                <a:latin typeface="+mj-lt"/>
              </a:rPr>
              <a:t>BasicErrorController</a:t>
            </a:r>
            <a:endParaRPr lang="ko-KR" altLang="en-US" sz="6000">
              <a:solidFill>
                <a:schemeClr val="accent1">
                  <a:lumMod val="75000"/>
                </a:schemeClr>
              </a:solidFill>
              <a:latin typeface="+mj-lt"/>
            </a:endParaRPr>
          </a:p>
        </p:txBody>
      </p:sp>
      <p:sp>
        <p:nvSpPr>
          <p:cNvPr id="3" name="TextBox 2">
            <a:extLst>
              <a:ext uri="{FF2B5EF4-FFF2-40B4-BE49-F238E27FC236}">
                <a16:creationId xmlns:a16="http://schemas.microsoft.com/office/drawing/2014/main" id="{3D1F54E6-9D7A-EB65-D1A4-AE45D2440206}"/>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3917965292"/>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426464-3A8F-A93F-A2D7-3FF4ADA156A0}"/>
            </a:ext>
          </a:extLst>
        </p:cNvPr>
        <p:cNvGrpSpPr/>
        <p:nvPr/>
      </p:nvGrpSpPr>
      <p:grpSpPr>
        <a:xfrm>
          <a:off x="0" y="0"/>
          <a:ext cx="0" cy="0"/>
          <a:chOff x="0" y="0"/>
          <a:chExt cx="0" cy="0"/>
        </a:xfrm>
      </p:grpSpPr>
      <p:sp>
        <p:nvSpPr>
          <p:cNvPr id="73" name="직사각형 72">
            <a:extLst>
              <a:ext uri="{FF2B5EF4-FFF2-40B4-BE49-F238E27FC236}">
                <a16:creationId xmlns:a16="http://schemas.microsoft.com/office/drawing/2014/main" id="{783CDE6A-76E6-A14D-A909-E600805E94DC}"/>
              </a:ext>
            </a:extLst>
          </p:cNvPr>
          <p:cNvSpPr/>
          <p:nvPr/>
        </p:nvSpPr>
        <p:spPr>
          <a:xfrm>
            <a:off x="370206" y="520524"/>
            <a:ext cx="11691451" cy="887615"/>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BasicErrorController </a:t>
            </a:r>
            <a:r>
              <a:rPr lang="ko-KR" altLang="en-US" sz="1200"/>
              <a:t>는 </a:t>
            </a:r>
            <a:r>
              <a:rPr lang="en-US" altLang="ko-KR" sz="1200"/>
              <a:t>Spring Boot </a:t>
            </a:r>
            <a:r>
              <a:rPr lang="ko-KR" altLang="en-US" sz="1200"/>
              <a:t>에서 제공하는 기본적인 오류 처리 컨트롤러로</a:t>
            </a:r>
            <a:r>
              <a:rPr lang="en-US" altLang="ko-KR" sz="1200"/>
              <a:t> </a:t>
            </a:r>
            <a:r>
              <a:rPr lang="ko-KR" altLang="en-US" sz="1200"/>
              <a:t>어플리케이션에서 발생하는 예외 또는 오류를 처리하고</a:t>
            </a:r>
            <a:r>
              <a:rPr lang="en-US" altLang="ko-KR" sz="1200"/>
              <a:t> </a:t>
            </a:r>
            <a:r>
              <a:rPr lang="ko-KR" altLang="en-US" sz="1200"/>
              <a:t>기본적인 오류 페이지 또는 </a:t>
            </a:r>
            <a:r>
              <a:rPr lang="en-US" altLang="ko-KR" sz="1200"/>
              <a:t>JSON </a:t>
            </a:r>
            <a:r>
              <a:rPr lang="ko-KR" altLang="en-US" sz="1200"/>
              <a:t>형식의 오류 응답을 반환한다</a:t>
            </a:r>
            <a:endParaRPr lang="en-US" altLang="ko-KR" sz="1200"/>
          </a:p>
          <a:p>
            <a:pPr marL="171450" indent="-171450">
              <a:lnSpc>
                <a:spcPct val="150000"/>
              </a:lnSpc>
              <a:buFont typeface="Arial" panose="020B0604020202020204" pitchFamily="34" charset="0"/>
              <a:buChar char="•"/>
            </a:pPr>
            <a:r>
              <a:rPr lang="en-US" altLang="ko-KR" sz="1200"/>
              <a:t>BasicErrorController </a:t>
            </a:r>
            <a:r>
              <a:rPr lang="ko-KR" altLang="en-US" sz="1200"/>
              <a:t>는 </a:t>
            </a:r>
            <a:r>
              <a:rPr lang="ko-KR" altLang="en-US" sz="1200">
                <a:latin typeface="+mn-ea"/>
              </a:rPr>
              <a:t>기본적으로 </a:t>
            </a:r>
            <a:r>
              <a:rPr lang="en-US" altLang="ko-KR" sz="1200">
                <a:latin typeface="+mn-ea"/>
              </a:rPr>
              <a:t>/error</a:t>
            </a:r>
            <a:r>
              <a:rPr lang="ko-KR" altLang="en-US" sz="1200">
                <a:latin typeface="+mn-ea"/>
              </a:rPr>
              <a:t> 경로로 요청하는 모든 오류를 처리하고 있으며 이는 </a:t>
            </a:r>
            <a:r>
              <a:rPr lang="en-US" altLang="ko-KR" sz="1200">
                <a:latin typeface="+mn-ea"/>
              </a:rPr>
              <a:t>WAS </a:t>
            </a:r>
            <a:r>
              <a:rPr lang="ko-KR" altLang="en-US" sz="1200">
                <a:latin typeface="+mn-ea"/>
              </a:rPr>
              <a:t>에서 오류 페이지를 요청하는 기본 경로인 </a:t>
            </a:r>
            <a:r>
              <a:rPr lang="en-US" altLang="ko-KR" sz="1200">
                <a:latin typeface="+mn-ea"/>
              </a:rPr>
              <a:t>/error </a:t>
            </a:r>
            <a:r>
              <a:rPr lang="ko-KR" altLang="en-US" sz="1200">
                <a:latin typeface="+mn-ea"/>
              </a:rPr>
              <a:t>와 일치한다 </a:t>
            </a:r>
            <a:endParaRPr lang="en-US" altLang="ko-KR" sz="1200">
              <a:latin typeface="+mn-ea"/>
            </a:endParaRPr>
          </a:p>
        </p:txBody>
      </p:sp>
      <p:sp>
        <p:nvSpPr>
          <p:cNvPr id="74" name="직사각형 73">
            <a:extLst>
              <a:ext uri="{FF2B5EF4-FFF2-40B4-BE49-F238E27FC236}">
                <a16:creationId xmlns:a16="http://schemas.microsoft.com/office/drawing/2014/main" id="{0EB598A0-4AF8-52F6-6582-11102CFA4CAD}"/>
              </a:ext>
            </a:extLst>
          </p:cNvPr>
          <p:cNvSpPr/>
          <p:nvPr/>
        </p:nvSpPr>
        <p:spPr>
          <a:xfrm>
            <a:off x="198756" y="156244"/>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sp>
        <p:nvSpPr>
          <p:cNvPr id="2" name="직사각형 1">
            <a:extLst>
              <a:ext uri="{FF2B5EF4-FFF2-40B4-BE49-F238E27FC236}">
                <a16:creationId xmlns:a16="http://schemas.microsoft.com/office/drawing/2014/main" id="{B093950F-D57A-7EC7-9146-B6976E536C90}"/>
              </a:ext>
            </a:extLst>
          </p:cNvPr>
          <p:cNvSpPr/>
          <p:nvPr/>
        </p:nvSpPr>
        <p:spPr>
          <a:xfrm>
            <a:off x="198756" y="1970940"/>
            <a:ext cx="1790875"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구조 및 특징</a:t>
            </a:r>
          </a:p>
        </p:txBody>
      </p:sp>
      <p:sp>
        <p:nvSpPr>
          <p:cNvPr id="5" name="모서리가 둥근 직사각형 38">
            <a:extLst>
              <a:ext uri="{FF2B5EF4-FFF2-40B4-BE49-F238E27FC236}">
                <a16:creationId xmlns:a16="http://schemas.microsoft.com/office/drawing/2014/main" id="{E75B387C-13DE-E00F-76B7-B9D83214C1C2}"/>
              </a:ext>
            </a:extLst>
          </p:cNvPr>
          <p:cNvSpPr/>
          <p:nvPr/>
        </p:nvSpPr>
        <p:spPr>
          <a:xfrm>
            <a:off x="591355" y="2421899"/>
            <a:ext cx="6513294" cy="1407102"/>
          </a:xfrm>
          <a:prstGeom prst="roundRect">
            <a:avLst>
              <a:gd name="adj" fmla="val 10261"/>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lnSpc>
                <a:spcPct val="150000"/>
              </a:lnSpc>
              <a:spcBef>
                <a:spcPts val="400"/>
              </a:spcBef>
            </a:pPr>
            <a:r>
              <a:rPr lang="en-US" altLang="ko-KR" b="1">
                <a:solidFill>
                  <a:schemeClr val="bg1"/>
                </a:solidFill>
              </a:rPr>
              <a:t>BasicErrorController</a:t>
            </a:r>
          </a:p>
          <a:p>
            <a:pPr algn="ctr">
              <a:lnSpc>
                <a:spcPct val="150000"/>
              </a:lnSpc>
              <a:spcBef>
                <a:spcPts val="400"/>
              </a:spcBef>
            </a:pPr>
            <a:r>
              <a:rPr lang="en-US" altLang="ko-KR" sz="1200">
                <a:solidFill>
                  <a:schemeClr val="bg1">
                    <a:lumMod val="75000"/>
                  </a:schemeClr>
                </a:solidFill>
              </a:rPr>
              <a:t>ModelAndView </a:t>
            </a:r>
            <a:r>
              <a:rPr lang="en-US" altLang="ko-KR" sz="1200" b="1">
                <a:solidFill>
                  <a:schemeClr val="bg1"/>
                </a:solidFill>
              </a:rPr>
              <a:t>errorHtml</a:t>
            </a:r>
            <a:r>
              <a:rPr lang="en-US" altLang="ko-KR" sz="1200">
                <a:solidFill>
                  <a:schemeClr val="bg1">
                    <a:lumMod val="75000"/>
                  </a:schemeClr>
                </a:solidFill>
              </a:rPr>
              <a:t>(HttpServletRequest request, HttpServletResponse response)</a:t>
            </a:r>
          </a:p>
          <a:p>
            <a:pPr algn="ctr">
              <a:lnSpc>
                <a:spcPct val="150000"/>
              </a:lnSpc>
              <a:spcBef>
                <a:spcPts val="400"/>
              </a:spcBef>
            </a:pPr>
            <a:r>
              <a:rPr lang="en-US" altLang="ko-KR" sz="1200">
                <a:solidFill>
                  <a:schemeClr val="bg1">
                    <a:lumMod val="75000"/>
                  </a:schemeClr>
                </a:solidFill>
              </a:rPr>
              <a:t>ResponseEntity&lt;Map&lt;String, Object&gt;&gt; </a:t>
            </a:r>
            <a:r>
              <a:rPr lang="en-US" altLang="ko-KR" sz="1200" b="1">
                <a:solidFill>
                  <a:schemeClr val="bg1"/>
                </a:solidFill>
              </a:rPr>
              <a:t>error</a:t>
            </a:r>
            <a:r>
              <a:rPr lang="en-US" altLang="ko-KR" sz="1200">
                <a:solidFill>
                  <a:schemeClr val="bg1">
                    <a:lumMod val="75000"/>
                  </a:schemeClr>
                </a:solidFill>
              </a:rPr>
              <a:t>(HttpServletRequest request)</a:t>
            </a:r>
          </a:p>
        </p:txBody>
      </p:sp>
      <p:sp>
        <p:nvSpPr>
          <p:cNvPr id="7" name="직사각형 6">
            <a:extLst>
              <a:ext uri="{FF2B5EF4-FFF2-40B4-BE49-F238E27FC236}">
                <a16:creationId xmlns:a16="http://schemas.microsoft.com/office/drawing/2014/main" id="{3661B9CD-214B-9B85-954D-751025FC0208}"/>
              </a:ext>
            </a:extLst>
          </p:cNvPr>
          <p:cNvSpPr/>
          <p:nvPr/>
        </p:nvSpPr>
        <p:spPr>
          <a:xfrm>
            <a:off x="526618" y="4215763"/>
            <a:ext cx="11125966" cy="2198038"/>
          </a:xfrm>
          <a:prstGeom prst="rect">
            <a:avLst/>
          </a:prstGeom>
        </p:spPr>
        <p:txBody>
          <a:bodyPr wrap="square">
            <a:spAutoFit/>
          </a:bodyPr>
          <a:lstStyle/>
          <a:p>
            <a:pPr marL="171450" indent="-171450">
              <a:spcBef>
                <a:spcPts val="700"/>
              </a:spcBef>
              <a:buFont typeface="Arial" panose="020B0604020202020204" pitchFamily="34" charset="0"/>
              <a:buChar char="•"/>
            </a:pPr>
            <a:r>
              <a:rPr lang="ko-KR" altLang="en-US" sz="1200" b="1"/>
              <a:t>오류 처리의 기본 동작 제공</a:t>
            </a:r>
          </a:p>
          <a:p>
            <a:pPr marL="628650" lvl="1" indent="-171450">
              <a:spcBef>
                <a:spcPts val="700"/>
              </a:spcBef>
              <a:buFont typeface="Arial" panose="020B0604020202020204" pitchFamily="34" charset="0"/>
              <a:buChar char="•"/>
            </a:pPr>
            <a:r>
              <a:rPr lang="ko-KR" altLang="en-US" sz="1200"/>
              <a:t>클라이언트로부터 발생하는 </a:t>
            </a:r>
            <a:r>
              <a:rPr lang="en-US" altLang="ko-KR" sz="1200"/>
              <a:t>HTTP </a:t>
            </a:r>
            <a:r>
              <a:rPr lang="ko-KR" altLang="en-US" sz="1200"/>
              <a:t>상태 코드를 기반으로</a:t>
            </a:r>
            <a:r>
              <a:rPr lang="en-US" altLang="ko-KR" sz="1200"/>
              <a:t> HTML </a:t>
            </a:r>
            <a:r>
              <a:rPr lang="ko-KR" altLang="en-US" sz="1200"/>
              <a:t>오류 페이지</a:t>
            </a:r>
            <a:r>
              <a:rPr lang="en-US" altLang="ko-KR" sz="1200"/>
              <a:t>(Whitelabel Error Page)</a:t>
            </a:r>
            <a:r>
              <a:rPr lang="ko-KR" altLang="en-US" sz="1200"/>
              <a:t> 혹은</a:t>
            </a:r>
            <a:r>
              <a:rPr lang="en-US" altLang="ko-KR" sz="1200"/>
              <a:t> REST API</a:t>
            </a:r>
            <a:r>
              <a:rPr lang="ko-KR" altLang="en-US" sz="1200"/>
              <a:t>의 경우 </a:t>
            </a:r>
            <a:r>
              <a:rPr lang="en-US" altLang="ko-KR" sz="1200"/>
              <a:t>JSON </a:t>
            </a:r>
            <a:r>
              <a:rPr lang="ko-KR" altLang="en-US" sz="1200"/>
              <a:t>형식으로 응답한다</a:t>
            </a:r>
            <a:endParaRPr lang="en-US" altLang="ko-KR" sz="1200"/>
          </a:p>
          <a:p>
            <a:pPr marL="628650" lvl="1" indent="-171450">
              <a:spcBef>
                <a:spcPts val="700"/>
              </a:spcBef>
              <a:buFont typeface="Arial" panose="020B0604020202020204" pitchFamily="34" charset="0"/>
              <a:buChar char="•"/>
            </a:pPr>
            <a:endParaRPr lang="en-US" altLang="ko-KR" sz="1200"/>
          </a:p>
          <a:p>
            <a:pPr marL="171450" indent="-171450">
              <a:spcBef>
                <a:spcPts val="700"/>
              </a:spcBef>
              <a:buFont typeface="Arial" panose="020B0604020202020204" pitchFamily="34" charset="0"/>
              <a:buChar char="•"/>
            </a:pPr>
            <a:r>
              <a:rPr lang="ko-KR" altLang="en-US" sz="1200" b="1"/>
              <a:t>사용자 정의 오류 처리</a:t>
            </a:r>
          </a:p>
          <a:p>
            <a:pPr marL="628650" lvl="1" indent="-171450">
              <a:spcBef>
                <a:spcPts val="700"/>
              </a:spcBef>
              <a:buFont typeface="Arial" panose="020B0604020202020204" pitchFamily="34" charset="0"/>
              <a:buChar char="•"/>
            </a:pPr>
            <a:r>
              <a:rPr lang="ko-KR" altLang="en-US" sz="1200"/>
              <a:t>개발자는 </a:t>
            </a:r>
            <a:r>
              <a:rPr lang="en-US" altLang="ko-KR" sz="1200"/>
              <a:t>ErrorController </a:t>
            </a:r>
            <a:r>
              <a:rPr lang="ko-KR" altLang="en-US" sz="1200"/>
              <a:t>를 구현하여 기본 동작을 커스터마이징할 수 있다</a:t>
            </a:r>
            <a:endParaRPr lang="en-US" altLang="ko-KR" sz="1200"/>
          </a:p>
          <a:p>
            <a:pPr marL="628650" lvl="1" indent="-171450">
              <a:spcBef>
                <a:spcPts val="700"/>
              </a:spcBef>
              <a:buFont typeface="Arial" panose="020B0604020202020204" pitchFamily="34" charset="0"/>
              <a:buChar char="•"/>
            </a:pPr>
            <a:endParaRPr lang="en-US" altLang="ko-KR" sz="1200"/>
          </a:p>
          <a:p>
            <a:pPr marL="171450" indent="-171450">
              <a:spcBef>
                <a:spcPts val="700"/>
              </a:spcBef>
              <a:buFont typeface="Arial" panose="020B0604020202020204" pitchFamily="34" charset="0"/>
              <a:buChar char="•"/>
            </a:pPr>
            <a:r>
              <a:rPr lang="en-US" altLang="ko-KR" sz="1200" b="1"/>
              <a:t>ErrorAttributes </a:t>
            </a:r>
            <a:r>
              <a:rPr lang="ko-KR" altLang="en-US" sz="1200" b="1"/>
              <a:t>와 연동</a:t>
            </a:r>
          </a:p>
          <a:p>
            <a:pPr marL="628650" lvl="1" indent="-171450">
              <a:spcBef>
                <a:spcPts val="700"/>
              </a:spcBef>
              <a:buFont typeface="Arial" panose="020B0604020202020204" pitchFamily="34" charset="0"/>
              <a:buChar char="•"/>
            </a:pPr>
            <a:r>
              <a:rPr lang="ko-KR" altLang="en-US" sz="1200"/>
              <a:t>오류 관련 데이터를 제공하는 </a:t>
            </a:r>
            <a:r>
              <a:rPr lang="en-US" altLang="ko-KR" sz="1200"/>
              <a:t>ErrorAttributes </a:t>
            </a:r>
            <a:r>
              <a:rPr lang="ko-KR" altLang="en-US" sz="1200"/>
              <a:t>와 연계하여</a:t>
            </a:r>
            <a:r>
              <a:rPr lang="en-US" altLang="ko-KR" sz="1200"/>
              <a:t> </a:t>
            </a:r>
            <a:r>
              <a:rPr lang="ko-KR" altLang="en-US" sz="1200"/>
              <a:t>오류의 세부 정보를 응답에 포함할 수 있다</a:t>
            </a:r>
            <a:endParaRPr lang="en-US" altLang="ko-KR" sz="1200"/>
          </a:p>
        </p:txBody>
      </p:sp>
      <p:sp>
        <p:nvSpPr>
          <p:cNvPr id="10" name="TextBox 9">
            <a:extLst>
              <a:ext uri="{FF2B5EF4-FFF2-40B4-BE49-F238E27FC236}">
                <a16:creationId xmlns:a16="http://schemas.microsoft.com/office/drawing/2014/main" id="{AD8EE724-4DA8-5EA4-5198-864C7B58D726}"/>
              </a:ext>
            </a:extLst>
          </p:cNvPr>
          <p:cNvSpPr txBox="1"/>
          <p:nvPr/>
        </p:nvSpPr>
        <p:spPr>
          <a:xfrm>
            <a:off x="7164807" y="3047242"/>
            <a:ext cx="2267951" cy="674736"/>
          </a:xfrm>
          <a:prstGeom prst="rect">
            <a:avLst/>
          </a:prstGeom>
          <a:noFill/>
        </p:spPr>
        <p:txBody>
          <a:bodyPr wrap="square">
            <a:spAutoFit/>
          </a:bodyPr>
          <a:lstStyle/>
          <a:p>
            <a:pPr marL="171450" indent="-171450">
              <a:lnSpc>
                <a:spcPct val="150000"/>
              </a:lnSpc>
              <a:spcBef>
                <a:spcPts val="500"/>
              </a:spcBef>
              <a:buFont typeface="Arial" panose="020B0604020202020204" pitchFamily="34" charset="0"/>
              <a:buChar char="•"/>
            </a:pPr>
            <a:r>
              <a:rPr lang="en-US" altLang="ko-KR" sz="1200"/>
              <a:t>HTML </a:t>
            </a:r>
            <a:r>
              <a:rPr lang="ko-KR" altLang="en-US" sz="1200"/>
              <a:t>오류 페이지 반환</a:t>
            </a:r>
            <a:endParaRPr lang="en-US" altLang="ko-KR" sz="1200"/>
          </a:p>
          <a:p>
            <a:pPr marL="171450" indent="-171450">
              <a:lnSpc>
                <a:spcPct val="150000"/>
              </a:lnSpc>
              <a:spcBef>
                <a:spcPts val="500"/>
              </a:spcBef>
              <a:buFont typeface="Arial" panose="020B0604020202020204" pitchFamily="34" charset="0"/>
              <a:buChar char="•"/>
            </a:pPr>
            <a:r>
              <a:rPr lang="en-US" altLang="ko-KR" sz="1200"/>
              <a:t>JSON </a:t>
            </a:r>
            <a:r>
              <a:rPr lang="ko-KR" altLang="en-US" sz="1200"/>
              <a:t>형식으로 본문 응답</a:t>
            </a:r>
          </a:p>
        </p:txBody>
      </p:sp>
    </p:spTree>
    <p:extLst>
      <p:ext uri="{BB962C8B-B14F-4D97-AF65-F5344CB8AC3E}">
        <p14:creationId xmlns:p14="http://schemas.microsoft.com/office/powerpoint/2010/main" val="2924337361"/>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CB8079-52EA-AFB5-F0D9-62D333805B9F}"/>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10D05467-4196-363E-F973-D83DEEED43AC}"/>
              </a:ext>
            </a:extLst>
          </p:cNvPr>
          <p:cNvSpPr/>
          <p:nvPr/>
        </p:nvSpPr>
        <p:spPr>
          <a:xfrm>
            <a:off x="198756" y="156244"/>
            <a:ext cx="2021707"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오류 처리 방식</a:t>
            </a:r>
          </a:p>
        </p:txBody>
      </p:sp>
      <p:sp>
        <p:nvSpPr>
          <p:cNvPr id="18" name="모서리가 둥근 직사각형 38">
            <a:extLst>
              <a:ext uri="{FF2B5EF4-FFF2-40B4-BE49-F238E27FC236}">
                <a16:creationId xmlns:a16="http://schemas.microsoft.com/office/drawing/2014/main" id="{1A0B3595-6889-7A76-DA2A-EB9BD2D02695}"/>
              </a:ext>
            </a:extLst>
          </p:cNvPr>
          <p:cNvSpPr/>
          <p:nvPr/>
        </p:nvSpPr>
        <p:spPr>
          <a:xfrm>
            <a:off x="5929685" y="1293242"/>
            <a:ext cx="2399336" cy="981058"/>
          </a:xfrm>
          <a:prstGeom prst="roundRect">
            <a:avLst>
              <a:gd name="adj" fmla="val 8186"/>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WAS</a:t>
            </a: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ko-KR" altLang="en-US" sz="1400">
              <a:solidFill>
                <a:schemeClr val="tx1"/>
              </a:solidFill>
              <a:latin typeface="+mj-lt"/>
              <a:ea typeface="나눔바른고딕" panose="020B0603020101020101"/>
            </a:endParaRPr>
          </a:p>
        </p:txBody>
      </p:sp>
      <p:sp>
        <p:nvSpPr>
          <p:cNvPr id="28" name="모서리가 둥근 직사각형 38">
            <a:extLst>
              <a:ext uri="{FF2B5EF4-FFF2-40B4-BE49-F238E27FC236}">
                <a16:creationId xmlns:a16="http://schemas.microsoft.com/office/drawing/2014/main" id="{E8AE5E21-E624-D8C7-5307-AD74D410D92D}"/>
              </a:ext>
            </a:extLst>
          </p:cNvPr>
          <p:cNvSpPr/>
          <p:nvPr/>
        </p:nvSpPr>
        <p:spPr>
          <a:xfrm>
            <a:off x="3611241" y="1555321"/>
            <a:ext cx="953024"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Error</a:t>
            </a:r>
            <a:endParaRPr lang="ko-KR" altLang="en-US" sz="1400">
              <a:solidFill>
                <a:schemeClr val="tx1"/>
              </a:solidFill>
              <a:latin typeface="+mj-lt"/>
              <a:ea typeface="나눔바른고딕" panose="020B0603020101020101"/>
            </a:endParaRPr>
          </a:p>
        </p:txBody>
      </p:sp>
      <p:sp>
        <p:nvSpPr>
          <p:cNvPr id="29" name="모서리가 둥근 직사각형 38">
            <a:extLst>
              <a:ext uri="{FF2B5EF4-FFF2-40B4-BE49-F238E27FC236}">
                <a16:creationId xmlns:a16="http://schemas.microsoft.com/office/drawing/2014/main" id="{C46E7FAC-FB39-5771-E72A-0A85399E56BF}"/>
              </a:ext>
            </a:extLst>
          </p:cNvPr>
          <p:cNvSpPr/>
          <p:nvPr/>
        </p:nvSpPr>
        <p:spPr>
          <a:xfrm>
            <a:off x="871727" y="1555320"/>
            <a:ext cx="1339972"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Controller</a:t>
            </a:r>
            <a:endParaRPr lang="ko-KR" altLang="en-US" sz="1400">
              <a:solidFill>
                <a:schemeClr val="tx1"/>
              </a:solidFill>
              <a:latin typeface="+mj-lt"/>
              <a:ea typeface="나눔바른고딕" panose="020B0603020101020101"/>
            </a:endParaRPr>
          </a:p>
        </p:txBody>
      </p:sp>
      <p:cxnSp>
        <p:nvCxnSpPr>
          <p:cNvPr id="30" name="직선 화살표 연결선 29">
            <a:extLst>
              <a:ext uri="{FF2B5EF4-FFF2-40B4-BE49-F238E27FC236}">
                <a16:creationId xmlns:a16="http://schemas.microsoft.com/office/drawing/2014/main" id="{D7F1FD54-9114-0E6D-C448-FF078FE5675E}"/>
              </a:ext>
            </a:extLst>
          </p:cNvPr>
          <p:cNvCxnSpPr>
            <a:cxnSpLocks/>
            <a:stCxn id="29" idx="3"/>
            <a:endCxn id="28" idx="1"/>
          </p:cNvCxnSpPr>
          <p:nvPr/>
        </p:nvCxnSpPr>
        <p:spPr>
          <a:xfrm>
            <a:off x="2211699" y="1783771"/>
            <a:ext cx="1399542"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직선 화살표 연결선 30">
            <a:extLst>
              <a:ext uri="{FF2B5EF4-FFF2-40B4-BE49-F238E27FC236}">
                <a16:creationId xmlns:a16="http://schemas.microsoft.com/office/drawing/2014/main" id="{95DA2F84-7D99-5213-B6D4-50E22160E7F3}"/>
              </a:ext>
            </a:extLst>
          </p:cNvPr>
          <p:cNvCxnSpPr>
            <a:cxnSpLocks/>
            <a:stCxn id="28" idx="3"/>
            <a:endCxn id="18" idx="1"/>
          </p:cNvCxnSpPr>
          <p:nvPr/>
        </p:nvCxnSpPr>
        <p:spPr>
          <a:xfrm flipV="1">
            <a:off x="4564265" y="1783771"/>
            <a:ext cx="1365420"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모서리가 둥근 직사각형 38">
            <a:extLst>
              <a:ext uri="{FF2B5EF4-FFF2-40B4-BE49-F238E27FC236}">
                <a16:creationId xmlns:a16="http://schemas.microsoft.com/office/drawing/2014/main" id="{2B1D5986-746B-DB5E-F028-C50DFD32F89C}"/>
              </a:ext>
            </a:extLst>
          </p:cNvPr>
          <p:cNvSpPr/>
          <p:nvPr/>
        </p:nvSpPr>
        <p:spPr>
          <a:xfrm>
            <a:off x="6329302" y="1719670"/>
            <a:ext cx="1600101" cy="335884"/>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spcBef>
                <a:spcPts val="400"/>
              </a:spcBef>
            </a:pPr>
            <a:r>
              <a:rPr lang="en-US" altLang="ko-KR" sz="1200"/>
              <a:t>ErrorPage(0, /error)</a:t>
            </a:r>
            <a:endParaRPr lang="ko-KR" altLang="en-US" sz="1200">
              <a:solidFill>
                <a:schemeClr val="tx1"/>
              </a:solidFill>
              <a:latin typeface="+mj-lt"/>
              <a:ea typeface="나눔바른고딕" panose="020B0603020101020101"/>
            </a:endParaRPr>
          </a:p>
        </p:txBody>
      </p:sp>
      <p:sp>
        <p:nvSpPr>
          <p:cNvPr id="39" name="TextBox 38">
            <a:extLst>
              <a:ext uri="{FF2B5EF4-FFF2-40B4-BE49-F238E27FC236}">
                <a16:creationId xmlns:a16="http://schemas.microsoft.com/office/drawing/2014/main" id="{AC09FEB3-C920-0A53-9450-4CFB5ED40735}"/>
              </a:ext>
            </a:extLst>
          </p:cNvPr>
          <p:cNvSpPr txBox="1"/>
          <p:nvPr/>
        </p:nvSpPr>
        <p:spPr>
          <a:xfrm>
            <a:off x="4701694" y="1515604"/>
            <a:ext cx="1168852" cy="246221"/>
          </a:xfrm>
          <a:prstGeom prst="rect">
            <a:avLst/>
          </a:prstGeom>
          <a:noFill/>
        </p:spPr>
        <p:txBody>
          <a:bodyPr wrap="square">
            <a:spAutoFit/>
          </a:bodyPr>
          <a:lstStyle/>
          <a:p>
            <a:r>
              <a:rPr lang="en-US" altLang="ko-KR" sz="1000"/>
              <a:t>WAS </a:t>
            </a:r>
            <a:r>
              <a:rPr lang="ko-KR" altLang="en-US" sz="1000"/>
              <a:t>오류 전파</a:t>
            </a:r>
          </a:p>
        </p:txBody>
      </p:sp>
      <p:sp>
        <p:nvSpPr>
          <p:cNvPr id="40" name="TextBox 39">
            <a:extLst>
              <a:ext uri="{FF2B5EF4-FFF2-40B4-BE49-F238E27FC236}">
                <a16:creationId xmlns:a16="http://schemas.microsoft.com/office/drawing/2014/main" id="{83774BE2-1716-2C49-3FBC-A607C8C9CB32}"/>
              </a:ext>
            </a:extLst>
          </p:cNvPr>
          <p:cNvSpPr txBox="1"/>
          <p:nvPr/>
        </p:nvSpPr>
        <p:spPr>
          <a:xfrm>
            <a:off x="2390847" y="1528109"/>
            <a:ext cx="1006459" cy="246221"/>
          </a:xfrm>
          <a:prstGeom prst="rect">
            <a:avLst/>
          </a:prstGeom>
          <a:noFill/>
        </p:spPr>
        <p:txBody>
          <a:bodyPr wrap="square">
            <a:spAutoFit/>
          </a:bodyPr>
          <a:lstStyle/>
          <a:p>
            <a:r>
              <a:rPr lang="en-US" altLang="ko-KR" sz="1000"/>
              <a:t>404</a:t>
            </a:r>
            <a:r>
              <a:rPr lang="ko-KR" altLang="en-US" sz="1000"/>
              <a:t> 오류 발생</a:t>
            </a:r>
          </a:p>
        </p:txBody>
      </p:sp>
      <p:sp>
        <p:nvSpPr>
          <p:cNvPr id="44" name="모서리가 둥근 직사각형 38">
            <a:extLst>
              <a:ext uri="{FF2B5EF4-FFF2-40B4-BE49-F238E27FC236}">
                <a16:creationId xmlns:a16="http://schemas.microsoft.com/office/drawing/2014/main" id="{6715072E-6FF4-FD93-B9A8-37E0FC6ADE3A}"/>
              </a:ext>
            </a:extLst>
          </p:cNvPr>
          <p:cNvSpPr/>
          <p:nvPr/>
        </p:nvSpPr>
        <p:spPr>
          <a:xfrm>
            <a:off x="6113661" y="2952883"/>
            <a:ext cx="2030053" cy="456901"/>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latin typeface="+mj-lt"/>
                <a:ea typeface="나눔바른고딕" panose="020B0603020101020101"/>
              </a:rPr>
              <a:t>BasicErrorController</a:t>
            </a:r>
            <a:endParaRPr lang="ko-KR" altLang="en-US" sz="1400">
              <a:solidFill>
                <a:schemeClr val="bg1"/>
              </a:solidFill>
              <a:latin typeface="+mj-lt"/>
              <a:ea typeface="나눔바른고딕" panose="020B0603020101020101"/>
            </a:endParaRPr>
          </a:p>
        </p:txBody>
      </p:sp>
      <p:cxnSp>
        <p:nvCxnSpPr>
          <p:cNvPr id="46" name="직선 화살표 연결선 45">
            <a:extLst>
              <a:ext uri="{FF2B5EF4-FFF2-40B4-BE49-F238E27FC236}">
                <a16:creationId xmlns:a16="http://schemas.microsoft.com/office/drawing/2014/main" id="{C31A8DE2-2159-6383-5E1E-E5CB8FD4A19E}"/>
              </a:ext>
            </a:extLst>
          </p:cNvPr>
          <p:cNvCxnSpPr>
            <a:cxnSpLocks/>
            <a:stCxn id="18" idx="2"/>
            <a:endCxn id="44" idx="0"/>
          </p:cNvCxnSpPr>
          <p:nvPr/>
        </p:nvCxnSpPr>
        <p:spPr>
          <a:xfrm flipH="1">
            <a:off x="7128688" y="2274300"/>
            <a:ext cx="665" cy="67858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2" name="다이아몬드 51">
            <a:extLst>
              <a:ext uri="{FF2B5EF4-FFF2-40B4-BE49-F238E27FC236}">
                <a16:creationId xmlns:a16="http://schemas.microsoft.com/office/drawing/2014/main" id="{57303310-3479-34F0-B9B7-BB023F74D2D3}"/>
              </a:ext>
            </a:extLst>
          </p:cNvPr>
          <p:cNvSpPr/>
          <p:nvPr/>
        </p:nvSpPr>
        <p:spPr>
          <a:xfrm>
            <a:off x="6906926" y="4156912"/>
            <a:ext cx="443521" cy="456901"/>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cxnSp>
        <p:nvCxnSpPr>
          <p:cNvPr id="54" name="직선 화살표 연결선 53">
            <a:extLst>
              <a:ext uri="{FF2B5EF4-FFF2-40B4-BE49-F238E27FC236}">
                <a16:creationId xmlns:a16="http://schemas.microsoft.com/office/drawing/2014/main" id="{CF370522-8397-AE90-C1B3-758CF3909E1E}"/>
              </a:ext>
            </a:extLst>
          </p:cNvPr>
          <p:cNvCxnSpPr>
            <a:stCxn id="44" idx="2"/>
            <a:endCxn id="52" idx="0"/>
          </p:cNvCxnSpPr>
          <p:nvPr/>
        </p:nvCxnSpPr>
        <p:spPr>
          <a:xfrm flipH="1">
            <a:off x="7128687" y="3409784"/>
            <a:ext cx="1" cy="74712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7" name="모서리가 둥근 직사각형 38">
            <a:extLst>
              <a:ext uri="{FF2B5EF4-FFF2-40B4-BE49-F238E27FC236}">
                <a16:creationId xmlns:a16="http://schemas.microsoft.com/office/drawing/2014/main" id="{CA03EA37-4A71-FA97-A221-CB8E3804E64D}"/>
              </a:ext>
            </a:extLst>
          </p:cNvPr>
          <p:cNvSpPr/>
          <p:nvPr/>
        </p:nvSpPr>
        <p:spPr>
          <a:xfrm>
            <a:off x="4083608" y="5028330"/>
            <a:ext cx="2030053"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t>JSON </a:t>
            </a:r>
            <a:r>
              <a:rPr lang="ko-KR" altLang="en-US" sz="1200"/>
              <a:t>형식으로 본문 응답</a:t>
            </a:r>
            <a:endParaRPr lang="ko-KR" altLang="en-US" sz="1200">
              <a:solidFill>
                <a:schemeClr val="tx1"/>
              </a:solidFill>
              <a:latin typeface="+mj-lt"/>
              <a:ea typeface="나눔바른고딕" panose="020B0603020101020101"/>
            </a:endParaRPr>
          </a:p>
        </p:txBody>
      </p:sp>
      <p:sp>
        <p:nvSpPr>
          <p:cNvPr id="58" name="모서리가 둥근 직사각형 38">
            <a:extLst>
              <a:ext uri="{FF2B5EF4-FFF2-40B4-BE49-F238E27FC236}">
                <a16:creationId xmlns:a16="http://schemas.microsoft.com/office/drawing/2014/main" id="{B044327C-3506-84FE-8A39-DE0F7BB2D7FB}"/>
              </a:ext>
            </a:extLst>
          </p:cNvPr>
          <p:cNvSpPr/>
          <p:nvPr/>
        </p:nvSpPr>
        <p:spPr>
          <a:xfrm>
            <a:off x="8143714" y="5028331"/>
            <a:ext cx="2030053"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t>HTML </a:t>
            </a:r>
            <a:r>
              <a:rPr lang="ko-KR" altLang="en-US" sz="1200"/>
              <a:t>오류 페이지</a:t>
            </a:r>
            <a:endParaRPr lang="ko-KR" altLang="en-US" sz="1200">
              <a:solidFill>
                <a:schemeClr val="tx1"/>
              </a:solidFill>
              <a:latin typeface="+mj-lt"/>
              <a:ea typeface="나눔바른고딕" panose="020B0603020101020101"/>
            </a:endParaRPr>
          </a:p>
        </p:txBody>
      </p:sp>
      <p:cxnSp>
        <p:nvCxnSpPr>
          <p:cNvPr id="60" name="연결선: 꺾임 59">
            <a:extLst>
              <a:ext uri="{FF2B5EF4-FFF2-40B4-BE49-F238E27FC236}">
                <a16:creationId xmlns:a16="http://schemas.microsoft.com/office/drawing/2014/main" id="{F99F94CC-62A9-5C07-BC0E-25286C9977E4}"/>
              </a:ext>
            </a:extLst>
          </p:cNvPr>
          <p:cNvCxnSpPr>
            <a:stCxn id="52" idx="1"/>
            <a:endCxn id="57" idx="0"/>
          </p:cNvCxnSpPr>
          <p:nvPr/>
        </p:nvCxnSpPr>
        <p:spPr>
          <a:xfrm rot="10800000" flipV="1">
            <a:off x="5098636" y="4385362"/>
            <a:ext cx="1808291" cy="642967"/>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연결선: 꺾임 61">
            <a:extLst>
              <a:ext uri="{FF2B5EF4-FFF2-40B4-BE49-F238E27FC236}">
                <a16:creationId xmlns:a16="http://schemas.microsoft.com/office/drawing/2014/main" id="{F7F4928A-D47F-0559-FB44-211227A565C0}"/>
              </a:ext>
            </a:extLst>
          </p:cNvPr>
          <p:cNvCxnSpPr>
            <a:stCxn id="52" idx="3"/>
            <a:endCxn id="58" idx="0"/>
          </p:cNvCxnSpPr>
          <p:nvPr/>
        </p:nvCxnSpPr>
        <p:spPr>
          <a:xfrm>
            <a:off x="7350447" y="4385363"/>
            <a:ext cx="1808294" cy="642968"/>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26410BC0-1B73-C8CB-9F2B-8678EF975FF5}"/>
              </a:ext>
            </a:extLst>
          </p:cNvPr>
          <p:cNvSpPr txBox="1"/>
          <p:nvPr/>
        </p:nvSpPr>
        <p:spPr>
          <a:xfrm>
            <a:off x="5426244" y="4091747"/>
            <a:ext cx="1258923" cy="261610"/>
          </a:xfrm>
          <a:prstGeom prst="rect">
            <a:avLst/>
          </a:prstGeom>
          <a:noFill/>
        </p:spPr>
        <p:txBody>
          <a:bodyPr wrap="square">
            <a:spAutoFit/>
          </a:bodyPr>
          <a:lstStyle/>
          <a:p>
            <a:r>
              <a:rPr lang="en-US" altLang="ko-KR" sz="1100"/>
              <a:t>application/json</a:t>
            </a:r>
            <a:endParaRPr lang="ko-KR" altLang="en-US" sz="1100"/>
          </a:p>
        </p:txBody>
      </p:sp>
      <p:sp>
        <p:nvSpPr>
          <p:cNvPr id="66" name="TextBox 65">
            <a:extLst>
              <a:ext uri="{FF2B5EF4-FFF2-40B4-BE49-F238E27FC236}">
                <a16:creationId xmlns:a16="http://schemas.microsoft.com/office/drawing/2014/main" id="{A2423B11-F8A3-0CEE-8040-83F3BBF8772A}"/>
              </a:ext>
            </a:extLst>
          </p:cNvPr>
          <p:cNvSpPr txBox="1"/>
          <p:nvPr/>
        </p:nvSpPr>
        <p:spPr>
          <a:xfrm>
            <a:off x="7582599" y="4091746"/>
            <a:ext cx="1258923" cy="261610"/>
          </a:xfrm>
          <a:prstGeom prst="rect">
            <a:avLst/>
          </a:prstGeom>
          <a:noFill/>
        </p:spPr>
        <p:txBody>
          <a:bodyPr wrap="square">
            <a:spAutoFit/>
          </a:bodyPr>
          <a:lstStyle/>
          <a:p>
            <a:r>
              <a:rPr lang="en-US" altLang="ko-KR" sz="1100"/>
              <a:t>text/html</a:t>
            </a:r>
            <a:endParaRPr lang="ko-KR" altLang="en-US" sz="1100"/>
          </a:p>
        </p:txBody>
      </p:sp>
      <p:sp>
        <p:nvSpPr>
          <p:cNvPr id="77" name="Rectangle 1">
            <a:extLst>
              <a:ext uri="{FF2B5EF4-FFF2-40B4-BE49-F238E27FC236}">
                <a16:creationId xmlns:a16="http://schemas.microsoft.com/office/drawing/2014/main" id="{6D007CEA-DC8A-A7D1-458C-07F4F3DAA9B8}"/>
              </a:ext>
            </a:extLst>
          </p:cNvPr>
          <p:cNvSpPr>
            <a:spLocks noChangeArrowheads="1"/>
          </p:cNvSpPr>
          <p:nvPr/>
        </p:nvSpPr>
        <p:spPr bwMode="auto">
          <a:xfrm>
            <a:off x="8841522" y="2965889"/>
            <a:ext cx="2974646" cy="430887"/>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ea typeface="JetBrains Mono"/>
              </a:rPr>
              <a:t>request.getAttribute</a:t>
            </a:r>
            <a:endParaRPr kumimoji="0" lang="en-US" altLang="ko-KR" sz="1100" b="0" i="0" u="none" strike="noStrike" cap="none" normalizeH="0" baseline="0">
              <a:ln>
                <a:noFill/>
              </a:ln>
              <a:solidFill>
                <a:srgbClr val="BCBEC4"/>
              </a:solidFill>
              <a:effectLst/>
              <a:ea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ea typeface="JetBrains Mono"/>
              </a:rPr>
              <a:t>(RequestDispatcher.</a:t>
            </a:r>
            <a:r>
              <a:rPr kumimoji="0" lang="ko-KR" altLang="ko-KR" sz="1100" b="0" i="1" u="none" strike="noStrike" cap="none" normalizeH="0" baseline="0">
                <a:ln>
                  <a:noFill/>
                </a:ln>
                <a:solidFill>
                  <a:srgbClr val="C77DBB"/>
                </a:solidFill>
                <a:effectLst/>
                <a:ea typeface="JetBrains Mono"/>
              </a:rPr>
              <a:t>ERROR_STATUS_CODE</a:t>
            </a:r>
            <a:r>
              <a:rPr kumimoji="0" lang="en-US" altLang="ko-KR" sz="1100" b="0" i="1" u="none" strike="noStrike" cap="none" normalizeH="0" baseline="0">
                <a:ln>
                  <a:noFill/>
                </a:ln>
                <a:solidFill>
                  <a:srgbClr val="C77DBB"/>
                </a:solidFill>
                <a:effectLst/>
                <a:ea typeface="JetBrains Mono"/>
              </a:rPr>
              <a:t> </a:t>
            </a: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81" name="TextBox 80">
            <a:extLst>
              <a:ext uri="{FF2B5EF4-FFF2-40B4-BE49-F238E27FC236}">
                <a16:creationId xmlns:a16="http://schemas.microsoft.com/office/drawing/2014/main" id="{C0AC58E3-532F-88E3-0A73-02B4B84FC518}"/>
              </a:ext>
            </a:extLst>
          </p:cNvPr>
          <p:cNvSpPr txBox="1"/>
          <p:nvPr/>
        </p:nvSpPr>
        <p:spPr>
          <a:xfrm>
            <a:off x="7128686" y="3569206"/>
            <a:ext cx="1258923" cy="261610"/>
          </a:xfrm>
          <a:prstGeom prst="rect">
            <a:avLst/>
          </a:prstGeom>
          <a:noFill/>
        </p:spPr>
        <p:txBody>
          <a:bodyPr wrap="square">
            <a:spAutoFit/>
          </a:bodyPr>
          <a:lstStyle/>
          <a:p>
            <a:r>
              <a:rPr lang="en-US" altLang="ko-KR" sz="1100"/>
              <a:t>404 or</a:t>
            </a:r>
            <a:r>
              <a:rPr lang="ko-KR" altLang="en-US" sz="1100"/>
              <a:t> </a:t>
            </a:r>
            <a:r>
              <a:rPr lang="en-US" altLang="ko-KR" sz="1100"/>
              <a:t>500 or ..</a:t>
            </a:r>
            <a:endParaRPr lang="ko-KR" altLang="en-US" sz="1100"/>
          </a:p>
        </p:txBody>
      </p:sp>
      <p:cxnSp>
        <p:nvCxnSpPr>
          <p:cNvPr id="83" name="직선 화살표 연결선 82">
            <a:extLst>
              <a:ext uri="{FF2B5EF4-FFF2-40B4-BE49-F238E27FC236}">
                <a16:creationId xmlns:a16="http://schemas.microsoft.com/office/drawing/2014/main" id="{BAE69CE9-A68B-593C-9FF2-7CEDD5FCD0B7}"/>
              </a:ext>
            </a:extLst>
          </p:cNvPr>
          <p:cNvCxnSpPr>
            <a:stCxn id="44" idx="3"/>
            <a:endCxn id="77" idx="1"/>
          </p:cNvCxnSpPr>
          <p:nvPr/>
        </p:nvCxnSpPr>
        <p:spPr>
          <a:xfrm flipV="1">
            <a:off x="8143714" y="3181333"/>
            <a:ext cx="697808" cy="1"/>
          </a:xfrm>
          <a:prstGeom prst="straightConnector1">
            <a:avLst/>
          </a:prstGeom>
          <a:ln w="9525">
            <a:solidFill>
              <a:schemeClr val="tx1"/>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85" name="TextBox 84">
            <a:extLst>
              <a:ext uri="{FF2B5EF4-FFF2-40B4-BE49-F238E27FC236}">
                <a16:creationId xmlns:a16="http://schemas.microsoft.com/office/drawing/2014/main" id="{88C93C2E-D269-F41C-C95A-35CCFF65619B}"/>
              </a:ext>
            </a:extLst>
          </p:cNvPr>
          <p:cNvSpPr txBox="1"/>
          <p:nvPr/>
        </p:nvSpPr>
        <p:spPr>
          <a:xfrm>
            <a:off x="7758147" y="2652072"/>
            <a:ext cx="1675902" cy="246221"/>
          </a:xfrm>
          <a:prstGeom prst="rect">
            <a:avLst/>
          </a:prstGeom>
          <a:noFill/>
        </p:spPr>
        <p:txBody>
          <a:bodyPr wrap="square">
            <a:spAutoFit/>
          </a:bodyPr>
          <a:lstStyle/>
          <a:p>
            <a:r>
              <a:rPr lang="ko-KR" altLang="en-US" sz="1000"/>
              <a:t>오류 상태 코드를 얻는다</a:t>
            </a:r>
          </a:p>
        </p:txBody>
      </p:sp>
    </p:spTree>
    <p:extLst>
      <p:ext uri="{BB962C8B-B14F-4D97-AF65-F5344CB8AC3E}">
        <p14:creationId xmlns:p14="http://schemas.microsoft.com/office/powerpoint/2010/main" val="3540534552"/>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4F56DE-C636-315D-A382-D3613DD6BB03}"/>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03628757-8BC1-3CFD-9AD9-DBD067494A0D}"/>
              </a:ext>
            </a:extLst>
          </p:cNvPr>
          <p:cNvSpPr/>
          <p:nvPr/>
        </p:nvSpPr>
        <p:spPr>
          <a:xfrm>
            <a:off x="198756" y="156244"/>
            <a:ext cx="5119991"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View</a:t>
            </a:r>
            <a:r>
              <a:rPr lang="ko-KR" altLang="en-US" b="1">
                <a:solidFill>
                  <a:schemeClr val="accent1">
                    <a:lumMod val="75000"/>
                  </a:schemeClr>
                </a:solidFill>
                <a:latin typeface="+mn-ea"/>
              </a:rPr>
              <a:t> 방식의 오류 처리 </a:t>
            </a:r>
            <a:r>
              <a:rPr lang="en-US" altLang="ko-KR" b="1">
                <a:solidFill>
                  <a:schemeClr val="accent1">
                    <a:lumMod val="75000"/>
                  </a:schemeClr>
                </a:solidFill>
                <a:latin typeface="+mn-ea"/>
              </a:rPr>
              <a:t>- ErrorViewResolver</a:t>
            </a:r>
            <a:endParaRPr lang="ko-KR" altLang="en-US" b="1">
              <a:solidFill>
                <a:schemeClr val="accent1">
                  <a:lumMod val="75000"/>
                </a:schemeClr>
              </a:solidFill>
              <a:latin typeface="+mn-ea"/>
            </a:endParaRPr>
          </a:p>
        </p:txBody>
      </p:sp>
      <p:sp>
        <p:nvSpPr>
          <p:cNvPr id="6" name="TextBox 5">
            <a:extLst>
              <a:ext uri="{FF2B5EF4-FFF2-40B4-BE49-F238E27FC236}">
                <a16:creationId xmlns:a16="http://schemas.microsoft.com/office/drawing/2014/main" id="{B5871882-B77C-5A4D-20A4-11064722417E}"/>
              </a:ext>
            </a:extLst>
          </p:cNvPr>
          <p:cNvSpPr txBox="1"/>
          <p:nvPr/>
        </p:nvSpPr>
        <p:spPr>
          <a:xfrm>
            <a:off x="457200" y="525576"/>
            <a:ext cx="11460080" cy="610616"/>
          </a:xfrm>
          <a:prstGeom prst="rect">
            <a:avLst/>
          </a:prstGeom>
          <a:noFill/>
        </p:spPr>
        <p:txBody>
          <a:bodyPr wrap="square">
            <a:spAutoFit/>
          </a:bodyPr>
          <a:lstStyle/>
          <a:p>
            <a:pPr marL="171450" indent="-171450">
              <a:lnSpc>
                <a:spcPct val="150000"/>
              </a:lnSpc>
              <a:buFont typeface="Arial" panose="020B0604020202020204" pitchFamily="34" charset="0"/>
              <a:buChar char="•"/>
            </a:pPr>
            <a:r>
              <a:rPr lang="en-US" altLang="ko-KR" sz="1200"/>
              <a:t>ErrorViewResolver </a:t>
            </a:r>
            <a:r>
              <a:rPr lang="ko-KR" altLang="en-US" sz="1200"/>
              <a:t>는 오류가 발생했을 때 보여줄 화면</a:t>
            </a:r>
            <a:r>
              <a:rPr lang="en-US" altLang="ko-KR" sz="1200"/>
              <a:t>(</a:t>
            </a:r>
            <a:r>
              <a:rPr lang="ko-KR" altLang="en-US" sz="1200"/>
              <a:t>오류 페이지</a:t>
            </a:r>
            <a:r>
              <a:rPr lang="en-US" altLang="ko-KR" sz="1200"/>
              <a:t>)</a:t>
            </a:r>
            <a:r>
              <a:rPr lang="ko-KR" altLang="en-US" sz="1200"/>
              <a:t>을 찾는 역할을 한다</a:t>
            </a:r>
            <a:endParaRPr lang="en-US" altLang="ko-KR" sz="1200"/>
          </a:p>
          <a:p>
            <a:pPr marL="171450" indent="-171450">
              <a:lnSpc>
                <a:spcPct val="150000"/>
              </a:lnSpc>
              <a:buFont typeface="Arial" panose="020B0604020202020204" pitchFamily="34" charset="0"/>
              <a:buChar char="•"/>
            </a:pPr>
            <a:r>
              <a:rPr lang="ko-KR" altLang="en-US" sz="1200"/>
              <a:t>기본적으로 </a:t>
            </a:r>
            <a:r>
              <a:rPr lang="en-US" altLang="ko-KR" sz="1200"/>
              <a:t>/error </a:t>
            </a:r>
            <a:r>
              <a:rPr lang="ko-KR" altLang="en-US" sz="1200"/>
              <a:t>경로 아래에서 오류 코드</a:t>
            </a:r>
            <a:r>
              <a:rPr lang="en-US" altLang="ko-KR" sz="1200"/>
              <a:t>(</a:t>
            </a:r>
            <a:r>
              <a:rPr lang="ko-KR" altLang="en-US" sz="1200"/>
              <a:t>예</a:t>
            </a:r>
            <a:r>
              <a:rPr lang="en-US" altLang="ko-KR" sz="1200"/>
              <a:t>: 404, 500) </a:t>
            </a:r>
            <a:r>
              <a:rPr lang="ko-KR" altLang="en-US" sz="1200"/>
              <a:t>나 오류의 종류에 맞는 템플릿 파일이나 정적 리소스를 찾아서 적절한 화면을 보여주는 역할을 한다</a:t>
            </a:r>
          </a:p>
        </p:txBody>
      </p:sp>
      <p:sp>
        <p:nvSpPr>
          <p:cNvPr id="10" name="모서리가 둥근 직사각형 38">
            <a:extLst>
              <a:ext uri="{FF2B5EF4-FFF2-40B4-BE49-F238E27FC236}">
                <a16:creationId xmlns:a16="http://schemas.microsoft.com/office/drawing/2014/main" id="{7455F08C-DA0F-E4A6-CCD4-5BB01C4EF545}"/>
              </a:ext>
            </a:extLst>
          </p:cNvPr>
          <p:cNvSpPr/>
          <p:nvPr/>
        </p:nvSpPr>
        <p:spPr>
          <a:xfrm>
            <a:off x="651002" y="1277875"/>
            <a:ext cx="8008577" cy="927345"/>
          </a:xfrm>
          <a:prstGeom prst="roundRect">
            <a:avLst>
              <a:gd name="adj" fmla="val 10261"/>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lnSpc>
                <a:spcPct val="150000"/>
              </a:lnSpc>
              <a:spcBef>
                <a:spcPts val="400"/>
              </a:spcBef>
            </a:pPr>
            <a:r>
              <a:rPr lang="en-US" altLang="ko-KR" b="1">
                <a:solidFill>
                  <a:schemeClr val="bg1"/>
                </a:solidFill>
              </a:rPr>
              <a:t>ErrorViewResolver</a:t>
            </a:r>
          </a:p>
          <a:p>
            <a:pPr algn="ctr">
              <a:lnSpc>
                <a:spcPct val="150000"/>
              </a:lnSpc>
              <a:spcBef>
                <a:spcPts val="400"/>
              </a:spcBef>
            </a:pPr>
            <a:r>
              <a:rPr lang="en-US" altLang="ko-KR" sz="1200">
                <a:solidFill>
                  <a:schemeClr val="accent4">
                    <a:lumMod val="75000"/>
                  </a:schemeClr>
                </a:solidFill>
              </a:rPr>
              <a:t>ModelAndView</a:t>
            </a:r>
            <a:r>
              <a:rPr lang="en-US" altLang="ko-KR" sz="1200">
                <a:solidFill>
                  <a:schemeClr val="bg1">
                    <a:lumMod val="75000"/>
                  </a:schemeClr>
                </a:solidFill>
              </a:rPr>
              <a:t> </a:t>
            </a:r>
            <a:r>
              <a:rPr lang="en-US" altLang="ko-KR" sz="1200" b="1">
                <a:solidFill>
                  <a:schemeClr val="bg1"/>
                </a:solidFill>
              </a:rPr>
              <a:t>resolveErrorView</a:t>
            </a:r>
            <a:r>
              <a:rPr lang="en-US" altLang="ko-KR" sz="1200">
                <a:solidFill>
                  <a:schemeClr val="bg1">
                    <a:lumMod val="75000"/>
                  </a:schemeClr>
                </a:solidFill>
              </a:rPr>
              <a:t>(HttpServletRequest request, HttpStatus status, Map&lt;String, Object&gt; model)</a:t>
            </a:r>
          </a:p>
        </p:txBody>
      </p:sp>
      <p:sp>
        <p:nvSpPr>
          <p:cNvPr id="11" name="모서리가 둥근 직사각형 38">
            <a:extLst>
              <a:ext uri="{FF2B5EF4-FFF2-40B4-BE49-F238E27FC236}">
                <a16:creationId xmlns:a16="http://schemas.microsoft.com/office/drawing/2014/main" id="{E3A32700-E3CD-703A-ECF6-2B072D501B9E}"/>
              </a:ext>
            </a:extLst>
          </p:cNvPr>
          <p:cNvSpPr/>
          <p:nvPr/>
        </p:nvSpPr>
        <p:spPr>
          <a:xfrm>
            <a:off x="9086462" y="1396393"/>
            <a:ext cx="2722532" cy="690309"/>
          </a:xfrm>
          <a:prstGeom prst="roundRect">
            <a:avLst>
              <a:gd name="adj" fmla="val 10261"/>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lnSpc>
                <a:spcPct val="150000"/>
              </a:lnSpc>
              <a:spcBef>
                <a:spcPts val="400"/>
              </a:spcBef>
            </a:pPr>
            <a:r>
              <a:rPr lang="en-US" altLang="ko-KR" sz="1600" b="1">
                <a:solidFill>
                  <a:schemeClr val="bg1"/>
                </a:solidFill>
              </a:rPr>
              <a:t>DefaultErrorViewResolver</a:t>
            </a:r>
            <a:endParaRPr lang="en-US" altLang="ko-KR" sz="1600">
              <a:solidFill>
                <a:schemeClr val="bg1">
                  <a:lumMod val="75000"/>
                </a:schemeClr>
              </a:solidFill>
            </a:endParaRPr>
          </a:p>
        </p:txBody>
      </p:sp>
      <p:cxnSp>
        <p:nvCxnSpPr>
          <p:cNvPr id="13" name="직선 화살표 연결선 12">
            <a:extLst>
              <a:ext uri="{FF2B5EF4-FFF2-40B4-BE49-F238E27FC236}">
                <a16:creationId xmlns:a16="http://schemas.microsoft.com/office/drawing/2014/main" id="{FF0A0B7F-A92C-9E9D-DA21-81785B565B47}"/>
              </a:ext>
            </a:extLst>
          </p:cNvPr>
          <p:cNvCxnSpPr>
            <a:cxnSpLocks/>
            <a:stCxn id="11" idx="1"/>
            <a:endCxn id="10" idx="3"/>
          </p:cNvCxnSpPr>
          <p:nvPr/>
        </p:nvCxnSpPr>
        <p:spPr>
          <a:xfrm flipH="1">
            <a:off x="8659579" y="1741548"/>
            <a:ext cx="426883" cy="0"/>
          </a:xfrm>
          <a:prstGeom prst="straightConnector1">
            <a:avLst/>
          </a:prstGeom>
          <a:ln w="28575">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6" name="모서리가 둥근 직사각형 38">
            <a:extLst>
              <a:ext uri="{FF2B5EF4-FFF2-40B4-BE49-F238E27FC236}">
                <a16:creationId xmlns:a16="http://schemas.microsoft.com/office/drawing/2014/main" id="{D657D5B0-9B20-11B9-9F8E-8A7B4A903538}"/>
              </a:ext>
            </a:extLst>
          </p:cNvPr>
          <p:cNvSpPr/>
          <p:nvPr/>
        </p:nvSpPr>
        <p:spPr>
          <a:xfrm>
            <a:off x="3384358" y="2935312"/>
            <a:ext cx="2030053" cy="456901"/>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latin typeface="+mj-lt"/>
                <a:ea typeface="나눔바른고딕" panose="020B0603020101020101"/>
              </a:rPr>
              <a:t>BasicErrorController</a:t>
            </a:r>
            <a:endParaRPr lang="ko-KR" altLang="en-US" sz="1400">
              <a:solidFill>
                <a:schemeClr val="bg1"/>
              </a:solidFill>
              <a:latin typeface="+mj-lt"/>
              <a:ea typeface="나눔바른고딕" panose="020B0603020101020101"/>
            </a:endParaRPr>
          </a:p>
        </p:txBody>
      </p:sp>
      <p:sp>
        <p:nvSpPr>
          <p:cNvPr id="26" name="직사각형 25">
            <a:extLst>
              <a:ext uri="{FF2B5EF4-FFF2-40B4-BE49-F238E27FC236}">
                <a16:creationId xmlns:a16="http://schemas.microsoft.com/office/drawing/2014/main" id="{76B2DA09-6320-B2EC-48D9-AE7214FEF29D}"/>
              </a:ext>
            </a:extLst>
          </p:cNvPr>
          <p:cNvSpPr/>
          <p:nvPr/>
        </p:nvSpPr>
        <p:spPr>
          <a:xfrm>
            <a:off x="198756" y="2441703"/>
            <a:ext cx="1165704"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흐름도</a:t>
            </a:r>
          </a:p>
        </p:txBody>
      </p:sp>
      <p:sp>
        <p:nvSpPr>
          <p:cNvPr id="28" name="모서리가 둥근 직사각형 38">
            <a:extLst>
              <a:ext uri="{FF2B5EF4-FFF2-40B4-BE49-F238E27FC236}">
                <a16:creationId xmlns:a16="http://schemas.microsoft.com/office/drawing/2014/main" id="{7893D267-0741-60BC-7AE5-F6E7014E5DA2}"/>
              </a:ext>
            </a:extLst>
          </p:cNvPr>
          <p:cNvSpPr/>
          <p:nvPr/>
        </p:nvSpPr>
        <p:spPr>
          <a:xfrm>
            <a:off x="5972127" y="2935312"/>
            <a:ext cx="1842395" cy="456901"/>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latin typeface="+mj-lt"/>
                <a:ea typeface="나눔바른고딕" panose="020B0603020101020101"/>
              </a:rPr>
              <a:t>ErrorViewResolver</a:t>
            </a:r>
            <a:endParaRPr lang="ko-KR" altLang="en-US" sz="1400">
              <a:solidFill>
                <a:schemeClr val="bg1"/>
              </a:solidFill>
              <a:latin typeface="+mj-lt"/>
              <a:ea typeface="나눔바른고딕" panose="020B0603020101020101"/>
            </a:endParaRPr>
          </a:p>
        </p:txBody>
      </p:sp>
      <p:sp>
        <p:nvSpPr>
          <p:cNvPr id="29" name="모서리가 둥근 직사각형 38">
            <a:extLst>
              <a:ext uri="{FF2B5EF4-FFF2-40B4-BE49-F238E27FC236}">
                <a16:creationId xmlns:a16="http://schemas.microsoft.com/office/drawing/2014/main" id="{35F2AFD4-A9D1-9548-2BB6-BD84FA7846CF}"/>
              </a:ext>
            </a:extLst>
          </p:cNvPr>
          <p:cNvSpPr/>
          <p:nvPr/>
        </p:nvSpPr>
        <p:spPr>
          <a:xfrm>
            <a:off x="8364181" y="2935312"/>
            <a:ext cx="1506566"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ModelAndView</a:t>
            </a:r>
            <a:endParaRPr lang="ko-KR" altLang="en-US" sz="1400">
              <a:solidFill>
                <a:schemeClr val="tx1"/>
              </a:solidFill>
              <a:latin typeface="+mj-lt"/>
              <a:ea typeface="나눔바른고딕" panose="020B0603020101020101"/>
            </a:endParaRPr>
          </a:p>
        </p:txBody>
      </p:sp>
      <p:cxnSp>
        <p:nvCxnSpPr>
          <p:cNvPr id="31" name="직선 화살표 연결선 30">
            <a:extLst>
              <a:ext uri="{FF2B5EF4-FFF2-40B4-BE49-F238E27FC236}">
                <a16:creationId xmlns:a16="http://schemas.microsoft.com/office/drawing/2014/main" id="{F2DD0565-AA5A-020E-D1DF-7F6F74A08EE2}"/>
              </a:ext>
            </a:extLst>
          </p:cNvPr>
          <p:cNvCxnSpPr>
            <a:stCxn id="16" idx="3"/>
            <a:endCxn id="28" idx="1"/>
          </p:cNvCxnSpPr>
          <p:nvPr/>
        </p:nvCxnSpPr>
        <p:spPr>
          <a:xfrm>
            <a:off x="5414411" y="3163763"/>
            <a:ext cx="55771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직선 화살표 연결선 31">
            <a:extLst>
              <a:ext uri="{FF2B5EF4-FFF2-40B4-BE49-F238E27FC236}">
                <a16:creationId xmlns:a16="http://schemas.microsoft.com/office/drawing/2014/main" id="{C63B5086-232D-05F3-8343-09C09D496928}"/>
              </a:ext>
            </a:extLst>
          </p:cNvPr>
          <p:cNvCxnSpPr>
            <a:cxnSpLocks/>
            <a:stCxn id="28" idx="3"/>
            <a:endCxn id="29" idx="1"/>
          </p:cNvCxnSpPr>
          <p:nvPr/>
        </p:nvCxnSpPr>
        <p:spPr>
          <a:xfrm>
            <a:off x="7814522" y="3163763"/>
            <a:ext cx="54965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모서리가 둥근 직사각형 38">
            <a:extLst>
              <a:ext uri="{FF2B5EF4-FFF2-40B4-BE49-F238E27FC236}">
                <a16:creationId xmlns:a16="http://schemas.microsoft.com/office/drawing/2014/main" id="{A65D80F7-4BD7-B16A-8BA6-94CBDC38B244}"/>
              </a:ext>
            </a:extLst>
          </p:cNvPr>
          <p:cNvSpPr/>
          <p:nvPr/>
        </p:nvSpPr>
        <p:spPr>
          <a:xfrm>
            <a:off x="10402795" y="2935312"/>
            <a:ext cx="1406199"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ViewResolver</a:t>
            </a:r>
            <a:endParaRPr lang="ko-KR" altLang="en-US" sz="1400">
              <a:solidFill>
                <a:schemeClr val="tx1"/>
              </a:solidFill>
              <a:latin typeface="+mj-lt"/>
              <a:ea typeface="나눔바른고딕" panose="020B0603020101020101"/>
            </a:endParaRPr>
          </a:p>
        </p:txBody>
      </p:sp>
      <p:cxnSp>
        <p:nvCxnSpPr>
          <p:cNvPr id="38" name="직선 화살표 연결선 37">
            <a:extLst>
              <a:ext uri="{FF2B5EF4-FFF2-40B4-BE49-F238E27FC236}">
                <a16:creationId xmlns:a16="http://schemas.microsoft.com/office/drawing/2014/main" id="{86DA14F3-BF75-1722-0665-FD8069668DED}"/>
              </a:ext>
            </a:extLst>
          </p:cNvPr>
          <p:cNvCxnSpPr>
            <a:cxnSpLocks/>
            <a:stCxn id="29" idx="3"/>
            <a:endCxn id="36" idx="1"/>
          </p:cNvCxnSpPr>
          <p:nvPr/>
        </p:nvCxnSpPr>
        <p:spPr>
          <a:xfrm>
            <a:off x="9870747" y="3163763"/>
            <a:ext cx="532048"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모서리가 둥근 직사각형 38">
            <a:extLst>
              <a:ext uri="{FF2B5EF4-FFF2-40B4-BE49-F238E27FC236}">
                <a16:creationId xmlns:a16="http://schemas.microsoft.com/office/drawing/2014/main" id="{A6F0DF98-8999-F56F-47E7-24398DB154AC}"/>
              </a:ext>
            </a:extLst>
          </p:cNvPr>
          <p:cNvSpPr/>
          <p:nvPr/>
        </p:nvSpPr>
        <p:spPr>
          <a:xfrm>
            <a:off x="10402795" y="3693302"/>
            <a:ext cx="1406199"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View</a:t>
            </a:r>
            <a:endParaRPr lang="ko-KR" altLang="en-US" sz="1400">
              <a:solidFill>
                <a:schemeClr val="tx1"/>
              </a:solidFill>
              <a:latin typeface="+mj-lt"/>
              <a:ea typeface="나눔바른고딕" panose="020B0603020101020101"/>
            </a:endParaRPr>
          </a:p>
        </p:txBody>
      </p:sp>
      <p:sp>
        <p:nvSpPr>
          <p:cNvPr id="47" name="모서리가 둥근 직사각형 38">
            <a:extLst>
              <a:ext uri="{FF2B5EF4-FFF2-40B4-BE49-F238E27FC236}">
                <a16:creationId xmlns:a16="http://schemas.microsoft.com/office/drawing/2014/main" id="{6A778019-1237-69FC-A36F-395FAF5253A1}"/>
              </a:ext>
            </a:extLst>
          </p:cNvPr>
          <p:cNvSpPr/>
          <p:nvPr/>
        </p:nvSpPr>
        <p:spPr>
          <a:xfrm>
            <a:off x="10402794" y="4469338"/>
            <a:ext cx="1406199"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HTML</a:t>
            </a:r>
            <a:endParaRPr lang="ko-KR" altLang="en-US" sz="1400">
              <a:solidFill>
                <a:schemeClr val="tx1"/>
              </a:solidFill>
              <a:latin typeface="+mj-lt"/>
              <a:ea typeface="나눔바른고딕" panose="020B0603020101020101"/>
            </a:endParaRPr>
          </a:p>
        </p:txBody>
      </p:sp>
      <p:sp>
        <p:nvSpPr>
          <p:cNvPr id="54" name="모서리가 둥근 직사각형 38">
            <a:extLst>
              <a:ext uri="{FF2B5EF4-FFF2-40B4-BE49-F238E27FC236}">
                <a16:creationId xmlns:a16="http://schemas.microsoft.com/office/drawing/2014/main" id="{6BCE2206-BD9A-1FE1-53FB-0394AFB6E3B2}"/>
              </a:ext>
            </a:extLst>
          </p:cNvPr>
          <p:cNvSpPr/>
          <p:nvPr/>
        </p:nvSpPr>
        <p:spPr>
          <a:xfrm>
            <a:off x="1810760" y="2935312"/>
            <a:ext cx="1110348"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ErrorPage</a:t>
            </a:r>
            <a:endParaRPr lang="ko-KR" altLang="en-US" sz="1400">
              <a:solidFill>
                <a:schemeClr val="tx1"/>
              </a:solidFill>
              <a:latin typeface="+mj-lt"/>
              <a:ea typeface="나눔바른고딕" panose="020B0603020101020101"/>
            </a:endParaRPr>
          </a:p>
        </p:txBody>
      </p:sp>
      <p:cxnSp>
        <p:nvCxnSpPr>
          <p:cNvPr id="56" name="직선 화살표 연결선 55">
            <a:extLst>
              <a:ext uri="{FF2B5EF4-FFF2-40B4-BE49-F238E27FC236}">
                <a16:creationId xmlns:a16="http://schemas.microsoft.com/office/drawing/2014/main" id="{06324076-2D12-5996-803A-DFB830E0BB81}"/>
              </a:ext>
            </a:extLst>
          </p:cNvPr>
          <p:cNvCxnSpPr>
            <a:cxnSpLocks/>
            <a:stCxn id="54" idx="3"/>
            <a:endCxn id="16" idx="1"/>
          </p:cNvCxnSpPr>
          <p:nvPr/>
        </p:nvCxnSpPr>
        <p:spPr>
          <a:xfrm>
            <a:off x="2921108" y="3163763"/>
            <a:ext cx="46325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직선 화살표 연결선 58">
            <a:extLst>
              <a:ext uri="{FF2B5EF4-FFF2-40B4-BE49-F238E27FC236}">
                <a16:creationId xmlns:a16="http://schemas.microsoft.com/office/drawing/2014/main" id="{4D728159-311F-20AE-6F50-7BDCE724C747}"/>
              </a:ext>
            </a:extLst>
          </p:cNvPr>
          <p:cNvCxnSpPr>
            <a:stCxn id="36" idx="2"/>
            <a:endCxn id="46" idx="0"/>
          </p:cNvCxnSpPr>
          <p:nvPr/>
        </p:nvCxnSpPr>
        <p:spPr>
          <a:xfrm>
            <a:off x="11105895" y="3392213"/>
            <a:ext cx="0" cy="30108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F4F6EAAC-BC0D-309E-DC92-9E49795065DC}"/>
              </a:ext>
            </a:extLst>
          </p:cNvPr>
          <p:cNvCxnSpPr>
            <a:stCxn id="46" idx="2"/>
            <a:endCxn id="47" idx="0"/>
          </p:cNvCxnSpPr>
          <p:nvPr/>
        </p:nvCxnSpPr>
        <p:spPr>
          <a:xfrm flipH="1">
            <a:off x="11105894" y="4150203"/>
            <a:ext cx="1" cy="31913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08101F71-36C7-101D-97A1-04E9CA13FE2D}"/>
              </a:ext>
            </a:extLst>
          </p:cNvPr>
          <p:cNvSpPr txBox="1"/>
          <p:nvPr/>
        </p:nvSpPr>
        <p:spPr>
          <a:xfrm>
            <a:off x="551121" y="4447770"/>
            <a:ext cx="3334250" cy="2285241"/>
          </a:xfrm>
          <a:prstGeom prst="rect">
            <a:avLst/>
          </a:prstGeom>
          <a:noFill/>
        </p:spPr>
        <p:txBody>
          <a:bodyPr wrap="square">
            <a:spAutoFit/>
          </a:bodyPr>
          <a:lstStyle/>
          <a:p>
            <a:pPr marL="228600" indent="-228600">
              <a:spcBef>
                <a:spcPts val="300"/>
              </a:spcBef>
              <a:buFont typeface="+mj-lt"/>
              <a:buAutoNum type="arabicParenR"/>
            </a:pPr>
            <a:r>
              <a:rPr lang="ko-KR" altLang="en-US" sz="1200"/>
              <a:t>뷰 템플릿</a:t>
            </a:r>
          </a:p>
          <a:p>
            <a:pPr marL="628650" lvl="1" indent="-171450">
              <a:spcBef>
                <a:spcPts val="300"/>
              </a:spcBef>
              <a:buFont typeface="Arial" panose="020B0604020202020204" pitchFamily="34" charset="0"/>
              <a:buChar char="•"/>
            </a:pPr>
            <a:r>
              <a:rPr lang="ko-KR" altLang="en-US" sz="1200"/>
              <a:t>resources/templates/error/</a:t>
            </a:r>
            <a:r>
              <a:rPr lang="en-US" altLang="ko-KR" sz="1200"/>
              <a:t>4</a:t>
            </a:r>
            <a:r>
              <a:rPr lang="ko-KR" altLang="en-US" sz="1200"/>
              <a:t>00.html</a:t>
            </a:r>
          </a:p>
          <a:p>
            <a:pPr marL="628650" lvl="1" indent="-171450">
              <a:spcBef>
                <a:spcPts val="300"/>
              </a:spcBef>
              <a:buFont typeface="Arial" panose="020B0604020202020204" pitchFamily="34" charset="0"/>
              <a:buChar char="•"/>
            </a:pPr>
            <a:r>
              <a:rPr lang="ko-KR" altLang="en-US" sz="1200"/>
              <a:t>resources/templates/error/</a:t>
            </a:r>
            <a:r>
              <a:rPr lang="en-US" altLang="ko-KR" sz="1200"/>
              <a:t>4</a:t>
            </a:r>
            <a:r>
              <a:rPr lang="ko-KR" altLang="en-US" sz="1200"/>
              <a:t>xx.html</a:t>
            </a:r>
          </a:p>
          <a:p>
            <a:pPr marL="628650" lvl="1" indent="-171450">
              <a:spcBef>
                <a:spcPts val="300"/>
              </a:spcBef>
              <a:buFont typeface="Arial" panose="020B0604020202020204" pitchFamily="34" charset="0"/>
              <a:buChar char="•"/>
            </a:pPr>
            <a:endParaRPr lang="ko-KR" altLang="en-US" sz="1200"/>
          </a:p>
          <a:p>
            <a:pPr marL="228600" indent="-228600">
              <a:spcBef>
                <a:spcPts val="300"/>
              </a:spcBef>
              <a:buFont typeface="+mj-lt"/>
              <a:buAutoNum type="arabicParenR"/>
            </a:pPr>
            <a:r>
              <a:rPr lang="ko-KR" altLang="en-US" sz="1200"/>
              <a:t>정적 리소스</a:t>
            </a:r>
          </a:p>
          <a:p>
            <a:pPr marL="685800" lvl="1" indent="-228600">
              <a:spcBef>
                <a:spcPts val="300"/>
              </a:spcBef>
              <a:buFont typeface="Arial" panose="020B0604020202020204" pitchFamily="34" charset="0"/>
              <a:buChar char="•"/>
            </a:pPr>
            <a:r>
              <a:rPr lang="ko-KR" altLang="en-US" sz="1200"/>
              <a:t>resources/static/error/</a:t>
            </a:r>
            <a:r>
              <a:rPr lang="en-US" altLang="ko-KR" sz="1200"/>
              <a:t>5</a:t>
            </a:r>
            <a:r>
              <a:rPr lang="ko-KR" altLang="en-US" sz="1200"/>
              <a:t>00.html</a:t>
            </a:r>
          </a:p>
          <a:p>
            <a:pPr marL="685800" lvl="1" indent="-228600">
              <a:spcBef>
                <a:spcPts val="300"/>
              </a:spcBef>
              <a:buFont typeface="Arial" panose="020B0604020202020204" pitchFamily="34" charset="0"/>
              <a:buChar char="•"/>
            </a:pPr>
            <a:r>
              <a:rPr lang="ko-KR" altLang="en-US" sz="1200"/>
              <a:t>resources/static/error/</a:t>
            </a:r>
            <a:r>
              <a:rPr lang="en-US" altLang="ko-KR" sz="1200"/>
              <a:t>5</a:t>
            </a:r>
            <a:r>
              <a:rPr lang="ko-KR" altLang="en-US" sz="1200"/>
              <a:t>xx.html</a:t>
            </a:r>
            <a:endParaRPr lang="en-US" altLang="ko-KR" sz="1200"/>
          </a:p>
          <a:p>
            <a:pPr marL="685800" lvl="1" indent="-228600">
              <a:spcBef>
                <a:spcPts val="300"/>
              </a:spcBef>
              <a:buFont typeface="Arial" panose="020B0604020202020204" pitchFamily="34" charset="0"/>
              <a:buChar char="•"/>
            </a:pPr>
            <a:endParaRPr lang="ko-KR" altLang="en-US" sz="1200"/>
          </a:p>
          <a:p>
            <a:pPr marL="228600" indent="-228600">
              <a:spcBef>
                <a:spcPts val="300"/>
              </a:spcBef>
              <a:buFont typeface="+mj-lt"/>
              <a:buAutoNum type="arabicParenR"/>
            </a:pPr>
            <a:r>
              <a:rPr lang="ko-KR" altLang="en-US" sz="1200"/>
              <a:t>적용 대상이 없을 때( error )</a:t>
            </a:r>
          </a:p>
          <a:p>
            <a:pPr marL="685800" lvl="1" indent="-228600">
              <a:spcBef>
                <a:spcPts val="300"/>
              </a:spcBef>
              <a:buFont typeface="Arial" panose="020B0604020202020204" pitchFamily="34" charset="0"/>
              <a:buChar char="•"/>
            </a:pPr>
            <a:r>
              <a:rPr lang="ko-KR" altLang="en-US" sz="1200"/>
              <a:t>resources/templates/error.html</a:t>
            </a:r>
          </a:p>
        </p:txBody>
      </p:sp>
      <p:sp>
        <p:nvSpPr>
          <p:cNvPr id="81" name="직사각형 80">
            <a:extLst>
              <a:ext uri="{FF2B5EF4-FFF2-40B4-BE49-F238E27FC236}">
                <a16:creationId xmlns:a16="http://schemas.microsoft.com/office/drawing/2014/main" id="{6BDA2158-826C-76D6-9D2A-A0AAF451C9FC}"/>
              </a:ext>
            </a:extLst>
          </p:cNvPr>
          <p:cNvSpPr/>
          <p:nvPr/>
        </p:nvSpPr>
        <p:spPr>
          <a:xfrm>
            <a:off x="198756" y="4024727"/>
            <a:ext cx="6359433"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오류 화면 우선 순위 </a:t>
            </a:r>
            <a:r>
              <a:rPr lang="en-US" altLang="ko-KR" sz="1400">
                <a:solidFill>
                  <a:schemeClr val="accent1">
                    <a:lumMod val="75000"/>
                  </a:schemeClr>
                </a:solidFill>
                <a:latin typeface="+mn-ea"/>
              </a:rPr>
              <a:t>– </a:t>
            </a:r>
            <a:r>
              <a:rPr lang="ko-KR" altLang="en-US" sz="1200">
                <a:solidFill>
                  <a:schemeClr val="accent1">
                    <a:lumMod val="75000"/>
                  </a:schemeClr>
                </a:solidFill>
                <a:latin typeface="+mn-ea"/>
              </a:rPr>
              <a:t>뷰 템플릿이나 정적 리소스 폴더에 파일을 만든다</a:t>
            </a:r>
          </a:p>
        </p:txBody>
      </p:sp>
      <p:sp>
        <p:nvSpPr>
          <p:cNvPr id="91" name="모서리가 둥근 직사각형 38">
            <a:extLst>
              <a:ext uri="{FF2B5EF4-FFF2-40B4-BE49-F238E27FC236}">
                <a16:creationId xmlns:a16="http://schemas.microsoft.com/office/drawing/2014/main" id="{81412053-64B4-96BC-A105-48EF0137927F}"/>
              </a:ext>
            </a:extLst>
          </p:cNvPr>
          <p:cNvSpPr/>
          <p:nvPr/>
        </p:nvSpPr>
        <p:spPr>
          <a:xfrm>
            <a:off x="651002" y="2935311"/>
            <a:ext cx="770414"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WAS</a:t>
            </a:r>
            <a:endParaRPr lang="ko-KR" altLang="en-US" sz="1400">
              <a:solidFill>
                <a:schemeClr val="tx1"/>
              </a:solidFill>
              <a:latin typeface="+mj-lt"/>
              <a:ea typeface="나눔바른고딕" panose="020B0603020101020101"/>
            </a:endParaRPr>
          </a:p>
        </p:txBody>
      </p:sp>
      <p:cxnSp>
        <p:nvCxnSpPr>
          <p:cNvPr id="92" name="직선 화살표 연결선 91">
            <a:extLst>
              <a:ext uri="{FF2B5EF4-FFF2-40B4-BE49-F238E27FC236}">
                <a16:creationId xmlns:a16="http://schemas.microsoft.com/office/drawing/2014/main" id="{08E9FC17-5BE6-CBFE-524D-824DB4166AFE}"/>
              </a:ext>
            </a:extLst>
          </p:cNvPr>
          <p:cNvCxnSpPr>
            <a:cxnSpLocks/>
            <a:stCxn id="91" idx="3"/>
            <a:endCxn id="54" idx="1"/>
          </p:cNvCxnSpPr>
          <p:nvPr/>
        </p:nvCxnSpPr>
        <p:spPr>
          <a:xfrm>
            <a:off x="1421416" y="3163762"/>
            <a:ext cx="389344"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8" name="TextBox 97">
            <a:extLst>
              <a:ext uri="{FF2B5EF4-FFF2-40B4-BE49-F238E27FC236}">
                <a16:creationId xmlns:a16="http://schemas.microsoft.com/office/drawing/2014/main" id="{5D6E9875-6082-E99B-E849-3166D39BF173}"/>
              </a:ext>
            </a:extLst>
          </p:cNvPr>
          <p:cNvSpPr txBox="1"/>
          <p:nvPr/>
        </p:nvSpPr>
        <p:spPr>
          <a:xfrm>
            <a:off x="4033315" y="4754305"/>
            <a:ext cx="1243949" cy="369332"/>
          </a:xfrm>
          <a:prstGeom prst="rect">
            <a:avLst/>
          </a:prstGeom>
          <a:noFill/>
        </p:spPr>
        <p:txBody>
          <a:bodyPr wrap="square">
            <a:spAutoFit/>
          </a:bodyPr>
          <a:lstStyle/>
          <a:p>
            <a:pPr>
              <a:spcBef>
                <a:spcPts val="300"/>
              </a:spcBef>
            </a:pPr>
            <a:r>
              <a:rPr lang="en-US" altLang="ko-KR"/>
              <a:t>400 &gt; 4xx</a:t>
            </a:r>
          </a:p>
        </p:txBody>
      </p:sp>
      <p:sp>
        <p:nvSpPr>
          <p:cNvPr id="100" name="TextBox 99">
            <a:extLst>
              <a:ext uri="{FF2B5EF4-FFF2-40B4-BE49-F238E27FC236}">
                <a16:creationId xmlns:a16="http://schemas.microsoft.com/office/drawing/2014/main" id="{A167AF78-AB48-17ED-0AA8-29AF9EAB103D}"/>
              </a:ext>
            </a:extLst>
          </p:cNvPr>
          <p:cNvSpPr txBox="1"/>
          <p:nvPr/>
        </p:nvSpPr>
        <p:spPr>
          <a:xfrm>
            <a:off x="4033314" y="5612464"/>
            <a:ext cx="1243949" cy="369332"/>
          </a:xfrm>
          <a:prstGeom prst="rect">
            <a:avLst/>
          </a:prstGeom>
          <a:noFill/>
        </p:spPr>
        <p:txBody>
          <a:bodyPr wrap="square">
            <a:spAutoFit/>
          </a:bodyPr>
          <a:lstStyle/>
          <a:p>
            <a:pPr>
              <a:spcBef>
                <a:spcPts val="300"/>
              </a:spcBef>
            </a:pPr>
            <a:r>
              <a:rPr lang="en-US" altLang="ko-KR"/>
              <a:t>500 &gt; 5xx</a:t>
            </a:r>
          </a:p>
        </p:txBody>
      </p:sp>
      <p:cxnSp>
        <p:nvCxnSpPr>
          <p:cNvPr id="102" name="직선 연결선 101">
            <a:extLst>
              <a:ext uri="{FF2B5EF4-FFF2-40B4-BE49-F238E27FC236}">
                <a16:creationId xmlns:a16="http://schemas.microsoft.com/office/drawing/2014/main" id="{48E18DD1-4B8D-B220-E178-D159B8710805}"/>
              </a:ext>
            </a:extLst>
          </p:cNvPr>
          <p:cNvCxnSpPr/>
          <p:nvPr/>
        </p:nvCxnSpPr>
        <p:spPr>
          <a:xfrm>
            <a:off x="3939513" y="4754305"/>
            <a:ext cx="0" cy="334361"/>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3" name="직선 연결선 102">
            <a:extLst>
              <a:ext uri="{FF2B5EF4-FFF2-40B4-BE49-F238E27FC236}">
                <a16:creationId xmlns:a16="http://schemas.microsoft.com/office/drawing/2014/main" id="{C13BEC31-930D-5DCA-61B8-7970464D747F}"/>
              </a:ext>
            </a:extLst>
          </p:cNvPr>
          <p:cNvCxnSpPr/>
          <p:nvPr/>
        </p:nvCxnSpPr>
        <p:spPr>
          <a:xfrm>
            <a:off x="3934673" y="5647435"/>
            <a:ext cx="0" cy="334361"/>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104" name="그림 103">
            <a:extLst>
              <a:ext uri="{FF2B5EF4-FFF2-40B4-BE49-F238E27FC236}">
                <a16:creationId xmlns:a16="http://schemas.microsoft.com/office/drawing/2014/main" id="{6F41B377-3DC7-A932-8A9F-BAA593B4A0F2}"/>
              </a:ext>
            </a:extLst>
          </p:cNvPr>
          <p:cNvPicPr>
            <a:picLocks noChangeAspect="1"/>
          </p:cNvPicPr>
          <p:nvPr/>
        </p:nvPicPr>
        <p:blipFill>
          <a:blip r:embed="rId3"/>
          <a:stretch>
            <a:fillRect/>
          </a:stretch>
        </p:blipFill>
        <p:spPr>
          <a:xfrm>
            <a:off x="5499589" y="5277508"/>
            <a:ext cx="2373100" cy="1074214"/>
          </a:xfrm>
          <a:prstGeom prst="rect">
            <a:avLst/>
          </a:prstGeom>
        </p:spPr>
      </p:pic>
      <p:sp>
        <p:nvSpPr>
          <p:cNvPr id="107" name="모서리가 둥근 직사각형 38">
            <a:extLst>
              <a:ext uri="{FF2B5EF4-FFF2-40B4-BE49-F238E27FC236}">
                <a16:creationId xmlns:a16="http://schemas.microsoft.com/office/drawing/2014/main" id="{C7F2E218-A3BC-4F4F-A6E3-027B11CEB33C}"/>
              </a:ext>
            </a:extLst>
          </p:cNvPr>
          <p:cNvSpPr/>
          <p:nvPr/>
        </p:nvSpPr>
        <p:spPr>
          <a:xfrm>
            <a:off x="5752512" y="3702063"/>
            <a:ext cx="990638" cy="228450"/>
          </a:xfrm>
          <a:prstGeom prst="roundRect">
            <a:avLst/>
          </a:prstGeom>
          <a:solidFill>
            <a:schemeClr val="accent4">
              <a:lumMod val="40000"/>
              <a:lumOff val="6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solidFill>
                  <a:schemeClr val="tx1"/>
                </a:solidFill>
                <a:latin typeface="+mj-lt"/>
                <a:ea typeface="나눔바른고딕" panose="020B0603020101020101"/>
              </a:rPr>
              <a:t>templates</a:t>
            </a:r>
            <a:endParaRPr lang="ko-KR" altLang="en-US" sz="1100">
              <a:solidFill>
                <a:schemeClr val="tx1"/>
              </a:solidFill>
              <a:latin typeface="+mj-lt"/>
              <a:ea typeface="나눔바른고딕" panose="020B0603020101020101"/>
            </a:endParaRPr>
          </a:p>
        </p:txBody>
      </p:sp>
      <p:sp>
        <p:nvSpPr>
          <p:cNvPr id="108" name="모서리가 둥근 직사각형 38">
            <a:extLst>
              <a:ext uri="{FF2B5EF4-FFF2-40B4-BE49-F238E27FC236}">
                <a16:creationId xmlns:a16="http://schemas.microsoft.com/office/drawing/2014/main" id="{252C2AF6-A118-A496-E9C5-C32579B8EA35}"/>
              </a:ext>
            </a:extLst>
          </p:cNvPr>
          <p:cNvSpPr/>
          <p:nvPr/>
        </p:nvSpPr>
        <p:spPr>
          <a:xfrm>
            <a:off x="6950930" y="3704887"/>
            <a:ext cx="1273380" cy="228450"/>
          </a:xfrm>
          <a:prstGeom prst="roundRect">
            <a:avLst/>
          </a:prstGeom>
          <a:solidFill>
            <a:schemeClr val="accent4">
              <a:lumMod val="40000"/>
              <a:lumOff val="6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solidFill>
                  <a:schemeClr val="tx1"/>
                </a:solidFill>
                <a:latin typeface="+mj-lt"/>
                <a:ea typeface="나눔바른고딕" panose="020B0603020101020101"/>
              </a:rPr>
              <a:t>static resources</a:t>
            </a:r>
            <a:endParaRPr lang="ko-KR" altLang="en-US" sz="1100">
              <a:solidFill>
                <a:schemeClr val="tx1"/>
              </a:solidFill>
              <a:latin typeface="+mj-lt"/>
              <a:ea typeface="나눔바른고딕" panose="020B0603020101020101"/>
            </a:endParaRPr>
          </a:p>
        </p:txBody>
      </p:sp>
      <p:cxnSp>
        <p:nvCxnSpPr>
          <p:cNvPr id="110" name="연결선: 꺾임 109">
            <a:extLst>
              <a:ext uri="{FF2B5EF4-FFF2-40B4-BE49-F238E27FC236}">
                <a16:creationId xmlns:a16="http://schemas.microsoft.com/office/drawing/2014/main" id="{F771CA9A-BA8F-353A-D620-4096D56EF86C}"/>
              </a:ext>
            </a:extLst>
          </p:cNvPr>
          <p:cNvCxnSpPr>
            <a:stCxn id="28" idx="2"/>
            <a:endCxn id="107" idx="0"/>
          </p:cNvCxnSpPr>
          <p:nvPr/>
        </p:nvCxnSpPr>
        <p:spPr>
          <a:xfrm rot="5400000">
            <a:off x="6415653" y="3224391"/>
            <a:ext cx="309850" cy="645494"/>
          </a:xfrm>
          <a:prstGeom prst="bentConnector3">
            <a:avLst/>
          </a:prstGeom>
          <a:ln w="12700">
            <a:solidFill>
              <a:schemeClr val="tx1"/>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2" name="연결선: 꺾임 111">
            <a:extLst>
              <a:ext uri="{FF2B5EF4-FFF2-40B4-BE49-F238E27FC236}">
                <a16:creationId xmlns:a16="http://schemas.microsoft.com/office/drawing/2014/main" id="{AB58BB63-66F2-E53F-EF22-28B6F73ECFD5}"/>
              </a:ext>
            </a:extLst>
          </p:cNvPr>
          <p:cNvCxnSpPr>
            <a:stCxn id="28" idx="2"/>
            <a:endCxn id="108" idx="0"/>
          </p:cNvCxnSpPr>
          <p:nvPr/>
        </p:nvCxnSpPr>
        <p:spPr>
          <a:xfrm rot="16200000" flipH="1">
            <a:off x="7084135" y="3201402"/>
            <a:ext cx="312674" cy="694295"/>
          </a:xfrm>
          <a:prstGeom prst="bentConnector3">
            <a:avLst/>
          </a:prstGeom>
          <a:ln w="12700">
            <a:solidFill>
              <a:schemeClr val="tx1"/>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42518056"/>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03DBAA-A04D-5D75-CF77-41D0B7059E48}"/>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D109417B-34E4-A2A5-A0BD-5A020D27209A}"/>
              </a:ext>
            </a:extLst>
          </p:cNvPr>
          <p:cNvSpPr/>
          <p:nvPr/>
        </p:nvSpPr>
        <p:spPr>
          <a:xfrm>
            <a:off x="32784" y="156244"/>
            <a:ext cx="3259354" cy="369332"/>
          </a:xfrm>
          <a:prstGeom prst="rect">
            <a:avLst/>
          </a:prstGeom>
        </p:spPr>
        <p:txBody>
          <a:bodyPr wrap="none">
            <a:spAutoFit/>
          </a:bodyPr>
          <a:lstStyle/>
          <a:p>
            <a:pPr marL="285750" indent="-285750" algn="ctr">
              <a:buFont typeface="Wingdings" panose="05000000000000000000" pitchFamily="2" charset="2"/>
              <a:buChar char="ü"/>
            </a:pPr>
            <a:r>
              <a:rPr lang="en-US" altLang="ko-KR" b="1">
                <a:solidFill>
                  <a:schemeClr val="accent1">
                    <a:lumMod val="75000"/>
                  </a:schemeClr>
                </a:solidFill>
                <a:latin typeface="+mn-ea"/>
              </a:rPr>
              <a:t>Rest API </a:t>
            </a:r>
            <a:r>
              <a:rPr lang="ko-KR" altLang="en-US" b="1">
                <a:solidFill>
                  <a:schemeClr val="accent1">
                    <a:lumMod val="75000"/>
                  </a:schemeClr>
                </a:solidFill>
                <a:latin typeface="+mn-ea"/>
              </a:rPr>
              <a:t>방식의</a:t>
            </a:r>
            <a:r>
              <a:rPr lang="en-US" altLang="ko-KR" b="1">
                <a:solidFill>
                  <a:schemeClr val="accent1">
                    <a:lumMod val="75000"/>
                  </a:schemeClr>
                </a:solidFill>
                <a:latin typeface="+mn-ea"/>
              </a:rPr>
              <a:t> </a:t>
            </a:r>
            <a:r>
              <a:rPr lang="ko-KR" altLang="en-US" b="1">
                <a:solidFill>
                  <a:schemeClr val="accent1">
                    <a:lumMod val="75000"/>
                  </a:schemeClr>
                </a:solidFill>
                <a:latin typeface="+mn-ea"/>
              </a:rPr>
              <a:t>오류 처리</a:t>
            </a:r>
          </a:p>
        </p:txBody>
      </p:sp>
      <p:sp>
        <p:nvSpPr>
          <p:cNvPr id="6" name="TextBox 5">
            <a:extLst>
              <a:ext uri="{FF2B5EF4-FFF2-40B4-BE49-F238E27FC236}">
                <a16:creationId xmlns:a16="http://schemas.microsoft.com/office/drawing/2014/main" id="{49633C16-02F5-D11D-3321-C54C52729CAD}"/>
              </a:ext>
            </a:extLst>
          </p:cNvPr>
          <p:cNvSpPr txBox="1"/>
          <p:nvPr/>
        </p:nvSpPr>
        <p:spPr>
          <a:xfrm>
            <a:off x="457200" y="525576"/>
            <a:ext cx="11460080" cy="333617"/>
          </a:xfrm>
          <a:prstGeom prst="rect">
            <a:avLst/>
          </a:prstGeom>
          <a:noFill/>
        </p:spPr>
        <p:txBody>
          <a:bodyPr wrap="square">
            <a:spAutoFit/>
          </a:bodyPr>
          <a:lstStyle/>
          <a:p>
            <a:pPr marL="171450" indent="-171450">
              <a:lnSpc>
                <a:spcPct val="150000"/>
              </a:lnSpc>
              <a:buFont typeface="Arial" panose="020B0604020202020204" pitchFamily="34" charset="0"/>
              <a:buChar char="•"/>
            </a:pPr>
            <a:r>
              <a:rPr lang="en-US" altLang="ko-KR" sz="1200"/>
              <a:t>Spring Boot </a:t>
            </a:r>
            <a:r>
              <a:rPr lang="ko-KR" altLang="en-US" sz="1200"/>
              <a:t>는 </a:t>
            </a:r>
            <a:r>
              <a:rPr lang="en-US" altLang="ko-KR" sz="1200"/>
              <a:t>REST </a:t>
            </a:r>
            <a:r>
              <a:rPr lang="ko-KR" altLang="en-US" sz="1200"/>
              <a:t>요청</a:t>
            </a:r>
            <a:r>
              <a:rPr lang="en-US" altLang="ko-KR" sz="1200"/>
              <a:t>(Accept: application/json)</a:t>
            </a:r>
            <a:r>
              <a:rPr lang="ko-KR" altLang="en-US" sz="1200"/>
              <a:t>이 발생했을 때 </a:t>
            </a:r>
            <a:r>
              <a:rPr lang="en-US" altLang="ko-KR" sz="1200"/>
              <a:t>BasicErrorController</a:t>
            </a:r>
            <a:r>
              <a:rPr lang="ko-KR" altLang="en-US" sz="1200"/>
              <a:t>를 사용해 </a:t>
            </a:r>
            <a:r>
              <a:rPr lang="en-US" altLang="ko-KR" sz="1200"/>
              <a:t>JSON </a:t>
            </a:r>
            <a:r>
              <a:rPr lang="ko-KR" altLang="en-US" sz="1200"/>
              <a:t>형식의 오류 응답을 자동으로 생성해 준다</a:t>
            </a:r>
          </a:p>
        </p:txBody>
      </p:sp>
      <p:sp>
        <p:nvSpPr>
          <p:cNvPr id="16" name="모서리가 둥근 직사각형 38">
            <a:extLst>
              <a:ext uri="{FF2B5EF4-FFF2-40B4-BE49-F238E27FC236}">
                <a16:creationId xmlns:a16="http://schemas.microsoft.com/office/drawing/2014/main" id="{1D631D3B-0D87-1158-31DC-0CD4FC424DA3}"/>
              </a:ext>
            </a:extLst>
          </p:cNvPr>
          <p:cNvSpPr/>
          <p:nvPr/>
        </p:nvSpPr>
        <p:spPr>
          <a:xfrm>
            <a:off x="3384358" y="1691990"/>
            <a:ext cx="2030053" cy="456901"/>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latin typeface="+mj-lt"/>
                <a:ea typeface="나눔바른고딕" panose="020B0603020101020101"/>
              </a:rPr>
              <a:t>BasicErrorController</a:t>
            </a:r>
            <a:endParaRPr lang="ko-KR" altLang="en-US" sz="1400">
              <a:solidFill>
                <a:schemeClr val="bg1"/>
              </a:solidFill>
              <a:latin typeface="+mj-lt"/>
              <a:ea typeface="나눔바른고딕" panose="020B0603020101020101"/>
            </a:endParaRPr>
          </a:p>
        </p:txBody>
      </p:sp>
      <p:sp>
        <p:nvSpPr>
          <p:cNvPr id="26" name="직사각형 25">
            <a:extLst>
              <a:ext uri="{FF2B5EF4-FFF2-40B4-BE49-F238E27FC236}">
                <a16:creationId xmlns:a16="http://schemas.microsoft.com/office/drawing/2014/main" id="{D08AAEEA-B089-F312-2304-045BA15D4857}"/>
              </a:ext>
            </a:extLst>
          </p:cNvPr>
          <p:cNvSpPr/>
          <p:nvPr/>
        </p:nvSpPr>
        <p:spPr>
          <a:xfrm>
            <a:off x="198756" y="1168301"/>
            <a:ext cx="1165704"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흐름도</a:t>
            </a:r>
          </a:p>
        </p:txBody>
      </p:sp>
      <p:sp>
        <p:nvSpPr>
          <p:cNvPr id="28" name="모서리가 둥근 직사각형 38">
            <a:extLst>
              <a:ext uri="{FF2B5EF4-FFF2-40B4-BE49-F238E27FC236}">
                <a16:creationId xmlns:a16="http://schemas.microsoft.com/office/drawing/2014/main" id="{0F47C19F-3A07-7F4D-F1E4-8516EBD5B00E}"/>
              </a:ext>
            </a:extLst>
          </p:cNvPr>
          <p:cNvSpPr/>
          <p:nvPr/>
        </p:nvSpPr>
        <p:spPr>
          <a:xfrm>
            <a:off x="5972127" y="1691990"/>
            <a:ext cx="1842395" cy="456901"/>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latin typeface="+mj-lt"/>
                <a:ea typeface="나눔바른고딕" panose="020B0603020101020101"/>
              </a:rPr>
              <a:t>ResponseEntity</a:t>
            </a:r>
            <a:endParaRPr lang="ko-KR" altLang="en-US" sz="1400">
              <a:solidFill>
                <a:schemeClr val="bg1"/>
              </a:solidFill>
              <a:latin typeface="+mj-lt"/>
              <a:ea typeface="나눔바른고딕" panose="020B0603020101020101"/>
            </a:endParaRPr>
          </a:p>
        </p:txBody>
      </p:sp>
      <p:cxnSp>
        <p:nvCxnSpPr>
          <p:cNvPr id="31" name="직선 화살표 연결선 30">
            <a:extLst>
              <a:ext uri="{FF2B5EF4-FFF2-40B4-BE49-F238E27FC236}">
                <a16:creationId xmlns:a16="http://schemas.microsoft.com/office/drawing/2014/main" id="{6430A52D-3446-4A3F-59A3-562AEF8C4FD5}"/>
              </a:ext>
            </a:extLst>
          </p:cNvPr>
          <p:cNvCxnSpPr>
            <a:stCxn id="16" idx="3"/>
            <a:endCxn id="28" idx="1"/>
          </p:cNvCxnSpPr>
          <p:nvPr/>
        </p:nvCxnSpPr>
        <p:spPr>
          <a:xfrm>
            <a:off x="5414411" y="1920441"/>
            <a:ext cx="55771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직선 화살표 연결선 31">
            <a:extLst>
              <a:ext uri="{FF2B5EF4-FFF2-40B4-BE49-F238E27FC236}">
                <a16:creationId xmlns:a16="http://schemas.microsoft.com/office/drawing/2014/main" id="{C03BCF9B-4CF3-4208-FC6C-4DDF9BF2CA3C}"/>
              </a:ext>
            </a:extLst>
          </p:cNvPr>
          <p:cNvCxnSpPr>
            <a:cxnSpLocks/>
            <a:stCxn id="28" idx="3"/>
            <a:endCxn id="3" idx="1"/>
          </p:cNvCxnSpPr>
          <p:nvPr/>
        </p:nvCxnSpPr>
        <p:spPr>
          <a:xfrm flipV="1">
            <a:off x="7814522" y="1920440"/>
            <a:ext cx="557716"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모서리가 둥근 직사각형 38">
            <a:extLst>
              <a:ext uri="{FF2B5EF4-FFF2-40B4-BE49-F238E27FC236}">
                <a16:creationId xmlns:a16="http://schemas.microsoft.com/office/drawing/2014/main" id="{96531407-860B-40AE-8414-E8922C6EDA28}"/>
              </a:ext>
            </a:extLst>
          </p:cNvPr>
          <p:cNvSpPr/>
          <p:nvPr/>
        </p:nvSpPr>
        <p:spPr>
          <a:xfrm>
            <a:off x="1810760" y="1691990"/>
            <a:ext cx="1110348"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ErrorPage</a:t>
            </a:r>
            <a:endParaRPr lang="ko-KR" altLang="en-US" sz="1400">
              <a:solidFill>
                <a:schemeClr val="tx1"/>
              </a:solidFill>
              <a:latin typeface="+mj-lt"/>
              <a:ea typeface="나눔바른고딕" panose="020B0603020101020101"/>
            </a:endParaRPr>
          </a:p>
        </p:txBody>
      </p:sp>
      <p:cxnSp>
        <p:nvCxnSpPr>
          <p:cNvPr id="56" name="직선 화살표 연결선 55">
            <a:extLst>
              <a:ext uri="{FF2B5EF4-FFF2-40B4-BE49-F238E27FC236}">
                <a16:creationId xmlns:a16="http://schemas.microsoft.com/office/drawing/2014/main" id="{8C1CBF40-EAAE-9F44-C74C-53B7F3B34308}"/>
              </a:ext>
            </a:extLst>
          </p:cNvPr>
          <p:cNvCxnSpPr>
            <a:cxnSpLocks/>
            <a:stCxn id="54" idx="3"/>
            <a:endCxn id="16" idx="1"/>
          </p:cNvCxnSpPr>
          <p:nvPr/>
        </p:nvCxnSpPr>
        <p:spPr>
          <a:xfrm>
            <a:off x="2921108" y="1920441"/>
            <a:ext cx="46325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1" name="직사각형 80">
            <a:extLst>
              <a:ext uri="{FF2B5EF4-FFF2-40B4-BE49-F238E27FC236}">
                <a16:creationId xmlns:a16="http://schemas.microsoft.com/office/drawing/2014/main" id="{DD7A40AC-09C1-0DB2-E722-ED55600A64AD}"/>
              </a:ext>
            </a:extLst>
          </p:cNvPr>
          <p:cNvSpPr/>
          <p:nvPr/>
        </p:nvSpPr>
        <p:spPr>
          <a:xfrm>
            <a:off x="198756" y="2738068"/>
            <a:ext cx="147829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오류 처리</a:t>
            </a:r>
            <a:endParaRPr lang="ko-KR" altLang="en-US" sz="1200">
              <a:solidFill>
                <a:schemeClr val="accent1">
                  <a:lumMod val="75000"/>
                </a:schemeClr>
              </a:solidFill>
              <a:latin typeface="+mn-ea"/>
            </a:endParaRPr>
          </a:p>
        </p:txBody>
      </p:sp>
      <p:sp>
        <p:nvSpPr>
          <p:cNvPr id="91" name="모서리가 둥근 직사각형 38">
            <a:extLst>
              <a:ext uri="{FF2B5EF4-FFF2-40B4-BE49-F238E27FC236}">
                <a16:creationId xmlns:a16="http://schemas.microsoft.com/office/drawing/2014/main" id="{BB7981DC-745C-1590-E075-98E410A2C4E7}"/>
              </a:ext>
            </a:extLst>
          </p:cNvPr>
          <p:cNvSpPr/>
          <p:nvPr/>
        </p:nvSpPr>
        <p:spPr>
          <a:xfrm>
            <a:off x="651002" y="1691989"/>
            <a:ext cx="770414"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WAS</a:t>
            </a:r>
            <a:endParaRPr lang="ko-KR" altLang="en-US" sz="1400">
              <a:solidFill>
                <a:schemeClr val="tx1"/>
              </a:solidFill>
              <a:latin typeface="+mj-lt"/>
              <a:ea typeface="나눔바른고딕" panose="020B0603020101020101"/>
            </a:endParaRPr>
          </a:p>
        </p:txBody>
      </p:sp>
      <p:cxnSp>
        <p:nvCxnSpPr>
          <p:cNvPr id="92" name="직선 화살표 연결선 91">
            <a:extLst>
              <a:ext uri="{FF2B5EF4-FFF2-40B4-BE49-F238E27FC236}">
                <a16:creationId xmlns:a16="http://schemas.microsoft.com/office/drawing/2014/main" id="{04D3FE2D-3E5D-2F16-E428-107BA8F17E2A}"/>
              </a:ext>
            </a:extLst>
          </p:cNvPr>
          <p:cNvCxnSpPr>
            <a:cxnSpLocks/>
            <a:stCxn id="91" idx="3"/>
            <a:endCxn id="54" idx="1"/>
          </p:cNvCxnSpPr>
          <p:nvPr/>
        </p:nvCxnSpPr>
        <p:spPr>
          <a:xfrm>
            <a:off x="1421416" y="1920440"/>
            <a:ext cx="389344"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 name="직선 화살표 연결선 1">
            <a:extLst>
              <a:ext uri="{FF2B5EF4-FFF2-40B4-BE49-F238E27FC236}">
                <a16:creationId xmlns:a16="http://schemas.microsoft.com/office/drawing/2014/main" id="{90614B7B-197A-5E56-60BF-3872F0A76BAA}"/>
              </a:ext>
            </a:extLst>
          </p:cNvPr>
          <p:cNvCxnSpPr>
            <a:cxnSpLocks/>
            <a:stCxn id="3" idx="3"/>
            <a:endCxn id="4" idx="1"/>
          </p:cNvCxnSpPr>
          <p:nvPr/>
        </p:nvCxnSpPr>
        <p:spPr>
          <a:xfrm>
            <a:off x="9778437" y="1920440"/>
            <a:ext cx="385764"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모서리가 둥근 직사각형 38">
            <a:extLst>
              <a:ext uri="{FF2B5EF4-FFF2-40B4-BE49-F238E27FC236}">
                <a16:creationId xmlns:a16="http://schemas.microsoft.com/office/drawing/2014/main" id="{0593D186-8476-D30D-1221-1BBB7F219ADC}"/>
              </a:ext>
            </a:extLst>
          </p:cNvPr>
          <p:cNvSpPr/>
          <p:nvPr/>
        </p:nvSpPr>
        <p:spPr>
          <a:xfrm>
            <a:off x="8372238" y="1691989"/>
            <a:ext cx="1406199"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Http Body</a:t>
            </a:r>
            <a:endParaRPr lang="ko-KR" altLang="en-US" sz="1400">
              <a:solidFill>
                <a:schemeClr val="tx1"/>
              </a:solidFill>
              <a:latin typeface="+mj-lt"/>
              <a:ea typeface="나눔바른고딕" panose="020B0603020101020101"/>
            </a:endParaRPr>
          </a:p>
        </p:txBody>
      </p:sp>
      <p:sp>
        <p:nvSpPr>
          <p:cNvPr id="4" name="모서리가 둥근 직사각형 38">
            <a:extLst>
              <a:ext uri="{FF2B5EF4-FFF2-40B4-BE49-F238E27FC236}">
                <a16:creationId xmlns:a16="http://schemas.microsoft.com/office/drawing/2014/main" id="{9FC4D8B2-580F-02A5-866E-962FACB4575F}"/>
              </a:ext>
            </a:extLst>
          </p:cNvPr>
          <p:cNvSpPr/>
          <p:nvPr/>
        </p:nvSpPr>
        <p:spPr>
          <a:xfrm>
            <a:off x="10164201" y="1691989"/>
            <a:ext cx="1406199"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JSON</a:t>
            </a:r>
            <a:endParaRPr lang="ko-KR" altLang="en-US" sz="1400">
              <a:solidFill>
                <a:schemeClr val="tx1"/>
              </a:solidFill>
              <a:latin typeface="+mj-lt"/>
              <a:ea typeface="나눔바른고딕" panose="020B0603020101020101"/>
            </a:endParaRPr>
          </a:p>
        </p:txBody>
      </p:sp>
      <p:sp>
        <p:nvSpPr>
          <p:cNvPr id="12" name="Rectangle 2">
            <a:extLst>
              <a:ext uri="{FF2B5EF4-FFF2-40B4-BE49-F238E27FC236}">
                <a16:creationId xmlns:a16="http://schemas.microsoft.com/office/drawing/2014/main" id="{7C266D2F-14D8-E713-7342-B0B68E4BC8EE}"/>
              </a:ext>
            </a:extLst>
          </p:cNvPr>
          <p:cNvSpPr>
            <a:spLocks noChangeArrowheads="1"/>
          </p:cNvSpPr>
          <p:nvPr/>
        </p:nvSpPr>
        <p:spPr bwMode="auto">
          <a:xfrm>
            <a:off x="1175184" y="3267417"/>
            <a:ext cx="10395216" cy="56881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latin typeface="Arial Unicode MS"/>
                <a:ea typeface="JetBrains Mono"/>
              </a:rPr>
              <a:t>GET </a:t>
            </a:r>
            <a:r>
              <a:rPr kumimoji="0" lang="ko-KR" altLang="ko-KR" sz="1100" b="0" i="0" u="none" strike="noStrike" cap="none" normalizeH="0" baseline="0">
                <a:ln>
                  <a:noFill/>
                </a:ln>
                <a:solidFill>
                  <a:srgbClr val="BCBEC4"/>
                </a:solidFill>
                <a:effectLst/>
                <a:latin typeface="Arial Unicode MS"/>
                <a:ea typeface="JetBrains Mono"/>
              </a:rPr>
              <a:t>http://localhost:8080/api/404 </a:t>
            </a:r>
            <a:r>
              <a:rPr kumimoji="0" lang="ko-KR" altLang="ko-KR" sz="1100" b="0" i="0" u="none" strike="noStrike" cap="none" normalizeH="0" baseline="0">
                <a:ln>
                  <a:noFill/>
                </a:ln>
                <a:solidFill>
                  <a:srgbClr val="CF8E6D"/>
                </a:solidFill>
                <a:effectLst/>
                <a:latin typeface="Arial Unicode MS"/>
                <a:ea typeface="JetBrains Mono"/>
              </a:rPr>
              <a:t>HTTP/1.1</a:t>
            </a:r>
            <a:br>
              <a:rPr kumimoji="0" lang="ko-KR" altLang="ko-KR" sz="1100" b="0" i="0" u="none" strike="noStrike" cap="none" normalizeH="0" baseline="0">
                <a:ln>
                  <a:noFill/>
                </a:ln>
                <a:solidFill>
                  <a:srgbClr val="CF8E6D"/>
                </a:solidFill>
                <a:effectLst/>
                <a:latin typeface="Arial Unicode MS"/>
                <a:ea typeface="JetBrains Mono"/>
              </a:rPr>
            </a:br>
            <a:r>
              <a:rPr kumimoji="0" lang="ko-KR" altLang="ko-KR" sz="1100" b="0" i="1" u="none" strike="noStrike" cap="none" normalizeH="0" baseline="0">
                <a:ln>
                  <a:noFill/>
                </a:ln>
                <a:solidFill>
                  <a:srgbClr val="C77DBB"/>
                </a:solidFill>
                <a:effectLst/>
                <a:latin typeface="Arial Unicode MS"/>
                <a:ea typeface="JetBrains Mono"/>
              </a:rPr>
              <a:t>Accept</a:t>
            </a:r>
            <a:r>
              <a:rPr kumimoji="0" lang="ko-KR" altLang="ko-KR" sz="1100" b="0" i="0" u="none" strike="noStrike" cap="none" normalizeH="0" baseline="0">
                <a:ln>
                  <a:noFill/>
                </a:ln>
                <a:solidFill>
                  <a:srgbClr val="BCBEC4"/>
                </a:solidFill>
                <a:effectLst/>
                <a:latin typeface="Arial Unicode MS"/>
                <a:ea typeface="JetBrains Mono"/>
              </a:rPr>
              <a:t>: application/json</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8" name="Rectangle 4">
            <a:extLst>
              <a:ext uri="{FF2B5EF4-FFF2-40B4-BE49-F238E27FC236}">
                <a16:creationId xmlns:a16="http://schemas.microsoft.com/office/drawing/2014/main" id="{8B27CB90-5100-07C2-F291-A26F8FF10597}"/>
              </a:ext>
            </a:extLst>
          </p:cNvPr>
          <p:cNvSpPr>
            <a:spLocks noChangeArrowheads="1"/>
          </p:cNvSpPr>
          <p:nvPr/>
        </p:nvSpPr>
        <p:spPr bwMode="auto">
          <a:xfrm>
            <a:off x="1175184" y="3953578"/>
            <a:ext cx="10395216" cy="178510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ea typeface="JetBrains Mono"/>
              </a:rPr>
              <a:t>GET http:</a:t>
            </a:r>
            <a:r>
              <a:rPr kumimoji="0" lang="ko-KR" altLang="ko-KR" sz="1100" b="0" i="0" u="none" strike="noStrike" cap="none" normalizeH="0" baseline="0">
                <a:ln>
                  <a:noFill/>
                </a:ln>
                <a:solidFill>
                  <a:srgbClr val="7A7E85"/>
                </a:solidFill>
                <a:effectLst/>
                <a:ea typeface="JetBrains Mono"/>
              </a:rPr>
              <a:t>//localhost:8080/api/404</a:t>
            </a:r>
            <a:br>
              <a:rPr kumimoji="0" lang="ko-KR" altLang="ko-KR" sz="1100" b="0" i="0" u="none" strike="noStrike" cap="none" normalizeH="0" baseline="0">
                <a:ln>
                  <a:noFill/>
                </a:ln>
                <a:solidFill>
                  <a:srgbClr val="7A7E85"/>
                </a:solidFill>
                <a:effectLst/>
                <a:ea typeface="JetBrains Mono"/>
              </a:rPr>
            </a:br>
            <a:br>
              <a:rPr kumimoji="0" lang="ko-KR" altLang="ko-KR" sz="1100" b="0" i="0" u="none" strike="noStrike" cap="none" normalizeH="0" baseline="0">
                <a:ln>
                  <a:noFill/>
                </a:ln>
                <a:solidFill>
                  <a:srgbClr val="7A7E85"/>
                </a:solidFill>
                <a:effectLst/>
                <a:ea typeface="JetBrains Mono"/>
              </a:rPr>
            </a:br>
            <a:r>
              <a:rPr kumimoji="0" lang="ko-KR" altLang="ko-KR" sz="1100" b="0" i="0" u="none" strike="noStrike" cap="none" normalizeH="0" baseline="0">
                <a:ln>
                  <a:noFill/>
                </a:ln>
                <a:solidFill>
                  <a:srgbClr val="BCBEC4"/>
                </a:solidFill>
                <a:effectLst/>
                <a:ea typeface="JetBrains Mono"/>
              </a:rPr>
              <a:t>HTTP/</a:t>
            </a:r>
            <a:r>
              <a:rPr kumimoji="0" lang="ko-KR" altLang="ko-KR" sz="1100" b="0" i="0" u="none" strike="noStrike" cap="none" normalizeH="0" baseline="0">
                <a:ln>
                  <a:noFill/>
                </a:ln>
                <a:solidFill>
                  <a:srgbClr val="2AACB8"/>
                </a:solidFill>
                <a:effectLst/>
                <a:ea typeface="JetBrains Mono"/>
              </a:rPr>
              <a:t>1.1 404</a:t>
            </a:r>
            <a:br>
              <a:rPr kumimoji="0" lang="ko-KR" altLang="ko-KR" sz="1100" b="0" i="0" u="none" strike="noStrike" cap="none" normalizeH="0" baseline="0">
                <a:ln>
                  <a:noFill/>
                </a:ln>
                <a:solidFill>
                  <a:srgbClr val="2AACB8"/>
                </a:solidFill>
                <a:effectLst/>
                <a:ea typeface="JetBrains Mono"/>
              </a:rPr>
            </a:br>
            <a:r>
              <a:rPr kumimoji="0" lang="ko-KR" altLang="ko-KR" sz="1100" b="0" i="0" u="none" strike="noStrike" cap="none" normalizeH="0" baseline="0">
                <a:ln>
                  <a:noFill/>
                </a:ln>
                <a:solidFill>
                  <a:srgbClr val="BCBEC4"/>
                </a:solidFill>
                <a:effectLst/>
                <a:ea typeface="JetBrains Mono"/>
              </a:rPr>
              <a:t>Content-Type: application/json</a:t>
            </a:r>
            <a:br>
              <a:rPr kumimoji="0" lang="ko-KR" altLang="ko-KR" sz="1100" b="0" i="0" u="none" strike="noStrike" cap="none" normalizeH="0" baseline="0">
                <a:ln>
                  <a:noFill/>
                </a:ln>
                <a:solidFill>
                  <a:srgbClr val="56A8F5"/>
                </a:solidFill>
                <a:effectLst/>
                <a:ea typeface="JetBrains Mono"/>
              </a:rPr>
            </a:br>
            <a:br>
              <a:rPr kumimoji="0" lang="ko-KR" altLang="ko-KR" sz="1100" b="0" i="0" u="none" strike="noStrike" cap="none" normalizeH="0" baseline="0">
                <a:ln>
                  <a:noFill/>
                </a:ln>
                <a:solidFill>
                  <a:srgbClr val="56A8F5"/>
                </a:solidFill>
                <a:effectLst/>
                <a:ea typeface="JetBrains Mono"/>
              </a:rPr>
            </a:b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6AAB73"/>
                </a:solidFill>
                <a:effectLst/>
                <a:ea typeface="JetBrains Mono"/>
              </a:rPr>
              <a:t>"timestamp"</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6AAB73"/>
                </a:solidFill>
                <a:effectLst/>
                <a:ea typeface="JetBrains Mono"/>
              </a:rPr>
              <a:t>"2024-11-23T09:55:01.705+00:00"</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6AAB73"/>
                </a:solidFill>
                <a:effectLst/>
                <a:ea typeface="JetBrains Mono"/>
              </a:rPr>
              <a:t>"status"</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2AACB8"/>
                </a:solidFill>
                <a:effectLst/>
                <a:ea typeface="JetBrains Mono"/>
              </a:rPr>
              <a:t>404</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6AAB73"/>
                </a:solidFill>
                <a:effectLst/>
                <a:ea typeface="JetBrains Mono"/>
              </a:rPr>
              <a:t>"error"</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6AAB73"/>
                </a:solidFill>
                <a:effectLst/>
                <a:ea typeface="JetBrains Mono"/>
              </a:rPr>
              <a:t>"Not Found"</a:t>
            </a:r>
            <a:br>
              <a:rPr kumimoji="0" lang="ko-KR" altLang="ko-KR" sz="1100" b="0" i="0" u="none" strike="noStrike" cap="none" normalizeH="0" baseline="0">
                <a:ln>
                  <a:noFill/>
                </a:ln>
                <a:solidFill>
                  <a:srgbClr val="6AAB73"/>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19" name="직사각형 18">
            <a:extLst>
              <a:ext uri="{FF2B5EF4-FFF2-40B4-BE49-F238E27FC236}">
                <a16:creationId xmlns:a16="http://schemas.microsoft.com/office/drawing/2014/main" id="{004A085C-135C-51DF-D0FD-179DD0FD310E}"/>
              </a:ext>
            </a:extLst>
          </p:cNvPr>
          <p:cNvSpPr/>
          <p:nvPr/>
        </p:nvSpPr>
        <p:spPr>
          <a:xfrm>
            <a:off x="466597" y="3416508"/>
            <a:ext cx="543739" cy="307777"/>
          </a:xfrm>
          <a:prstGeom prst="rect">
            <a:avLst/>
          </a:prstGeom>
        </p:spPr>
        <p:txBody>
          <a:bodyPr wrap="none">
            <a:spAutoFit/>
          </a:bodyPr>
          <a:lstStyle/>
          <a:p>
            <a:r>
              <a:rPr lang="ko-KR" altLang="en-US" sz="1400" b="1">
                <a:latin typeface="+mn-ea"/>
              </a:rPr>
              <a:t>요청</a:t>
            </a:r>
            <a:endParaRPr lang="ko-KR" altLang="en-US" sz="1400">
              <a:latin typeface="+mn-ea"/>
            </a:endParaRPr>
          </a:p>
        </p:txBody>
      </p:sp>
      <p:sp>
        <p:nvSpPr>
          <p:cNvPr id="20" name="직사각형 19">
            <a:extLst>
              <a:ext uri="{FF2B5EF4-FFF2-40B4-BE49-F238E27FC236}">
                <a16:creationId xmlns:a16="http://schemas.microsoft.com/office/drawing/2014/main" id="{8C51854F-9B28-85AC-87CD-243A4D7F0ADB}"/>
              </a:ext>
            </a:extLst>
          </p:cNvPr>
          <p:cNvSpPr/>
          <p:nvPr/>
        </p:nvSpPr>
        <p:spPr>
          <a:xfrm>
            <a:off x="471359" y="4538353"/>
            <a:ext cx="543739" cy="307777"/>
          </a:xfrm>
          <a:prstGeom prst="rect">
            <a:avLst/>
          </a:prstGeom>
        </p:spPr>
        <p:txBody>
          <a:bodyPr wrap="none">
            <a:spAutoFit/>
          </a:bodyPr>
          <a:lstStyle/>
          <a:p>
            <a:r>
              <a:rPr lang="ko-KR" altLang="en-US" sz="1400" b="1">
                <a:latin typeface="+mn-ea"/>
              </a:rPr>
              <a:t>응답</a:t>
            </a:r>
            <a:endParaRPr lang="ko-KR" altLang="en-US" sz="1400">
              <a:latin typeface="+mn-ea"/>
            </a:endParaRPr>
          </a:p>
        </p:txBody>
      </p:sp>
      <p:sp>
        <p:nvSpPr>
          <p:cNvPr id="21" name="TextBox 20">
            <a:extLst>
              <a:ext uri="{FF2B5EF4-FFF2-40B4-BE49-F238E27FC236}">
                <a16:creationId xmlns:a16="http://schemas.microsoft.com/office/drawing/2014/main" id="{A98AF6CE-CB7F-0CEE-1A29-C82E0AEB3F57}"/>
              </a:ext>
            </a:extLst>
          </p:cNvPr>
          <p:cNvSpPr txBox="1"/>
          <p:nvPr/>
        </p:nvSpPr>
        <p:spPr>
          <a:xfrm>
            <a:off x="1129259" y="5856033"/>
            <a:ext cx="9807446" cy="610616"/>
          </a:xfrm>
          <a:prstGeom prst="rect">
            <a:avLst/>
          </a:prstGeom>
          <a:noFill/>
        </p:spPr>
        <p:txBody>
          <a:bodyPr wrap="square">
            <a:spAutoFit/>
          </a:bodyPr>
          <a:lstStyle/>
          <a:p>
            <a:pPr>
              <a:lnSpc>
                <a:spcPct val="150000"/>
              </a:lnSpc>
            </a:pPr>
            <a:r>
              <a:rPr lang="en-US" altLang="ko-KR" sz="1200" i="1">
                <a:solidFill>
                  <a:srgbClr val="FF0000"/>
                </a:solidFill>
              </a:rPr>
              <a:t>BasicErrorController </a:t>
            </a:r>
            <a:r>
              <a:rPr lang="ko-KR" altLang="en-US" sz="1200" i="1">
                <a:solidFill>
                  <a:srgbClr val="FF0000"/>
                </a:solidFill>
              </a:rPr>
              <a:t>는 기본적인 화면 오류 처리에는 매우 유용하지만</a:t>
            </a:r>
            <a:r>
              <a:rPr lang="en-US" altLang="ko-KR" sz="1200" i="1">
                <a:solidFill>
                  <a:srgbClr val="FF0000"/>
                </a:solidFill>
              </a:rPr>
              <a:t> API </a:t>
            </a:r>
            <a:r>
              <a:rPr lang="ko-KR" altLang="en-US" sz="1200" i="1">
                <a:solidFill>
                  <a:srgbClr val="FF0000"/>
                </a:solidFill>
              </a:rPr>
              <a:t>오류 처리를 위한 세밀한 요구사항을 충족하는 데는 한계가 있다</a:t>
            </a:r>
            <a:r>
              <a:rPr lang="en-US" altLang="ko-KR" sz="1200" i="1">
                <a:solidFill>
                  <a:srgbClr val="FF0000"/>
                </a:solidFill>
              </a:rPr>
              <a:t> </a:t>
            </a:r>
          </a:p>
          <a:p>
            <a:pPr>
              <a:lnSpc>
                <a:spcPct val="150000"/>
              </a:lnSpc>
            </a:pPr>
            <a:r>
              <a:rPr lang="ko-KR" altLang="en-US" sz="1200" i="1">
                <a:solidFill>
                  <a:srgbClr val="FF0000"/>
                </a:solidFill>
              </a:rPr>
              <a:t>자세한 내용은 </a:t>
            </a:r>
            <a:r>
              <a:rPr lang="en-US" altLang="ko-KR" sz="1200" i="1">
                <a:solidFill>
                  <a:srgbClr val="FF0000"/>
                </a:solidFill>
              </a:rPr>
              <a:t>@ExceptionHandler </a:t>
            </a:r>
            <a:r>
              <a:rPr lang="ko-KR" altLang="en-US" sz="1200" i="1">
                <a:solidFill>
                  <a:srgbClr val="FF0000"/>
                </a:solidFill>
              </a:rPr>
              <a:t>챕터에서 설명하겠다</a:t>
            </a:r>
          </a:p>
        </p:txBody>
      </p:sp>
    </p:spTree>
    <p:extLst>
      <p:ext uri="{BB962C8B-B14F-4D97-AF65-F5344CB8AC3E}">
        <p14:creationId xmlns:p14="http://schemas.microsoft.com/office/powerpoint/2010/main" val="2375816287"/>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0462A1-C4E8-4A95-C7F9-F17AD3868555}"/>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913E80F3-EEA3-EC03-ADF1-E319F279966F}"/>
              </a:ext>
            </a:extLst>
          </p:cNvPr>
          <p:cNvSpPr/>
          <p:nvPr/>
        </p:nvSpPr>
        <p:spPr>
          <a:xfrm>
            <a:off x="198756" y="156244"/>
            <a:ext cx="3918445"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오류 정보 처리 </a:t>
            </a:r>
            <a:r>
              <a:rPr lang="en-US" altLang="ko-KR" b="1">
                <a:solidFill>
                  <a:schemeClr val="accent1">
                    <a:lumMod val="75000"/>
                  </a:schemeClr>
                </a:solidFill>
                <a:latin typeface="+mn-ea"/>
              </a:rPr>
              <a:t>- ErrorAttributes</a:t>
            </a:r>
            <a:endParaRPr lang="ko-KR" altLang="en-US" b="1">
              <a:solidFill>
                <a:schemeClr val="accent1">
                  <a:lumMod val="75000"/>
                </a:schemeClr>
              </a:solidFill>
              <a:latin typeface="+mn-ea"/>
            </a:endParaRPr>
          </a:p>
        </p:txBody>
      </p:sp>
      <p:sp>
        <p:nvSpPr>
          <p:cNvPr id="15" name="TextBox 14">
            <a:extLst>
              <a:ext uri="{FF2B5EF4-FFF2-40B4-BE49-F238E27FC236}">
                <a16:creationId xmlns:a16="http://schemas.microsoft.com/office/drawing/2014/main" id="{452A3ADB-7041-7C2C-0CAB-8B259E03F9F3}"/>
              </a:ext>
            </a:extLst>
          </p:cNvPr>
          <p:cNvSpPr txBox="1"/>
          <p:nvPr/>
        </p:nvSpPr>
        <p:spPr>
          <a:xfrm>
            <a:off x="457200" y="525576"/>
            <a:ext cx="11387889" cy="333617"/>
          </a:xfrm>
          <a:prstGeom prst="rect">
            <a:avLst/>
          </a:prstGeom>
          <a:noFill/>
        </p:spPr>
        <p:txBody>
          <a:bodyPr wrap="square">
            <a:spAutoFit/>
          </a:bodyPr>
          <a:lstStyle/>
          <a:p>
            <a:pPr marL="171450" indent="-171450">
              <a:lnSpc>
                <a:spcPct val="150000"/>
              </a:lnSpc>
              <a:buFont typeface="Arial" panose="020B0604020202020204" pitchFamily="34" charset="0"/>
              <a:buChar char="•"/>
            </a:pPr>
            <a:r>
              <a:rPr lang="ko-KR" altLang="en-US" sz="1200"/>
              <a:t>오류가 발생했을 때 오류와 관련된 정보를 가져올 수 있게 해주는 기능으로</a:t>
            </a:r>
            <a:r>
              <a:rPr lang="en-US" altLang="ko-KR" sz="1200"/>
              <a:t> Model</a:t>
            </a:r>
            <a:r>
              <a:rPr lang="ko-KR" altLang="en-US" sz="1200"/>
              <a:t> 에 담아서 이 정보를 로그로 기록하거나 사용자에게 보여줄 때 사용할 수 있다</a:t>
            </a:r>
          </a:p>
        </p:txBody>
      </p:sp>
      <p:sp>
        <p:nvSpPr>
          <p:cNvPr id="23" name="모서리가 둥근 직사각형 38">
            <a:extLst>
              <a:ext uri="{FF2B5EF4-FFF2-40B4-BE49-F238E27FC236}">
                <a16:creationId xmlns:a16="http://schemas.microsoft.com/office/drawing/2014/main" id="{794F330B-1DEC-29CA-608C-7C20F61F00C1}"/>
              </a:ext>
            </a:extLst>
          </p:cNvPr>
          <p:cNvSpPr/>
          <p:nvPr/>
        </p:nvSpPr>
        <p:spPr>
          <a:xfrm>
            <a:off x="560766" y="974472"/>
            <a:ext cx="7253746" cy="1179181"/>
          </a:xfrm>
          <a:prstGeom prst="roundRect">
            <a:avLst>
              <a:gd name="adj" fmla="val 10261"/>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lnSpc>
                <a:spcPct val="150000"/>
              </a:lnSpc>
              <a:spcBef>
                <a:spcPts val="400"/>
              </a:spcBef>
            </a:pPr>
            <a:r>
              <a:rPr lang="en-US" altLang="ko-KR" b="1">
                <a:solidFill>
                  <a:schemeClr val="bg1"/>
                </a:solidFill>
              </a:rPr>
              <a:t>ErrorAttributes</a:t>
            </a:r>
          </a:p>
          <a:p>
            <a:pPr algn="ctr">
              <a:lnSpc>
                <a:spcPct val="150000"/>
              </a:lnSpc>
              <a:spcBef>
                <a:spcPts val="400"/>
              </a:spcBef>
            </a:pPr>
            <a:r>
              <a:rPr lang="en-US" altLang="ko-KR" sz="1200">
                <a:solidFill>
                  <a:schemeClr val="bg1">
                    <a:lumMod val="65000"/>
                  </a:schemeClr>
                </a:solidFill>
              </a:rPr>
              <a:t>Map&lt;String, Object&gt;</a:t>
            </a:r>
            <a:r>
              <a:rPr lang="en-US" altLang="ko-KR" sz="1200">
                <a:solidFill>
                  <a:schemeClr val="accent4">
                    <a:lumMod val="75000"/>
                  </a:schemeClr>
                </a:solidFill>
              </a:rPr>
              <a:t> </a:t>
            </a:r>
            <a:r>
              <a:rPr lang="en-US" altLang="ko-KR" sz="1200" b="1">
                <a:solidFill>
                  <a:schemeClr val="bg1"/>
                </a:solidFill>
              </a:rPr>
              <a:t>getErrorAttributes</a:t>
            </a:r>
            <a:r>
              <a:rPr lang="en-US" altLang="ko-KR" sz="1200">
                <a:solidFill>
                  <a:schemeClr val="bg1">
                    <a:lumMod val="75000"/>
                  </a:schemeClr>
                </a:solidFill>
              </a:rPr>
              <a:t>(WebRequest webRequest, ErrorAttributeOptions options)</a:t>
            </a:r>
          </a:p>
          <a:p>
            <a:pPr algn="ctr">
              <a:lnSpc>
                <a:spcPct val="150000"/>
              </a:lnSpc>
              <a:spcBef>
                <a:spcPts val="400"/>
              </a:spcBef>
            </a:pPr>
            <a:r>
              <a:rPr lang="en-US" altLang="ko-KR" sz="1200">
                <a:solidFill>
                  <a:schemeClr val="bg1">
                    <a:lumMod val="75000"/>
                  </a:schemeClr>
                </a:solidFill>
              </a:rPr>
              <a:t>Throwable </a:t>
            </a:r>
            <a:r>
              <a:rPr lang="en-US" altLang="ko-KR" sz="1200" b="1">
                <a:solidFill>
                  <a:schemeClr val="bg1"/>
                </a:solidFill>
              </a:rPr>
              <a:t>getError</a:t>
            </a:r>
            <a:r>
              <a:rPr lang="en-US" altLang="ko-KR" sz="1200">
                <a:solidFill>
                  <a:schemeClr val="bg1">
                    <a:lumMod val="75000"/>
                  </a:schemeClr>
                </a:solidFill>
              </a:rPr>
              <a:t>(WebRequest webRequest);</a:t>
            </a:r>
          </a:p>
        </p:txBody>
      </p:sp>
      <p:sp>
        <p:nvSpPr>
          <p:cNvPr id="24" name="모서리가 둥근 직사각형 38">
            <a:extLst>
              <a:ext uri="{FF2B5EF4-FFF2-40B4-BE49-F238E27FC236}">
                <a16:creationId xmlns:a16="http://schemas.microsoft.com/office/drawing/2014/main" id="{A0A198D7-AA0D-FDF5-C7C6-277CF7CE8013}"/>
              </a:ext>
            </a:extLst>
          </p:cNvPr>
          <p:cNvSpPr/>
          <p:nvPr/>
        </p:nvSpPr>
        <p:spPr>
          <a:xfrm>
            <a:off x="8358551" y="1218908"/>
            <a:ext cx="2451823" cy="690309"/>
          </a:xfrm>
          <a:prstGeom prst="roundRect">
            <a:avLst>
              <a:gd name="adj" fmla="val 10261"/>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lnSpc>
                <a:spcPct val="150000"/>
              </a:lnSpc>
              <a:spcBef>
                <a:spcPts val="400"/>
              </a:spcBef>
            </a:pPr>
            <a:r>
              <a:rPr lang="en-US" altLang="ko-KR" sz="1600" b="1">
                <a:solidFill>
                  <a:schemeClr val="bg1"/>
                </a:solidFill>
              </a:rPr>
              <a:t>DefaultErrorAttributes</a:t>
            </a:r>
            <a:endParaRPr lang="en-US" altLang="ko-KR" sz="1600">
              <a:solidFill>
                <a:schemeClr val="bg1">
                  <a:lumMod val="75000"/>
                </a:schemeClr>
              </a:solidFill>
            </a:endParaRPr>
          </a:p>
        </p:txBody>
      </p:sp>
      <p:cxnSp>
        <p:nvCxnSpPr>
          <p:cNvPr id="25" name="직선 화살표 연결선 24">
            <a:extLst>
              <a:ext uri="{FF2B5EF4-FFF2-40B4-BE49-F238E27FC236}">
                <a16:creationId xmlns:a16="http://schemas.microsoft.com/office/drawing/2014/main" id="{4318F4AF-66B9-851F-1B54-D33B7B7B1BBF}"/>
              </a:ext>
            </a:extLst>
          </p:cNvPr>
          <p:cNvCxnSpPr>
            <a:cxnSpLocks/>
            <a:stCxn id="24" idx="1"/>
            <a:endCxn id="23" idx="3"/>
          </p:cNvCxnSpPr>
          <p:nvPr/>
        </p:nvCxnSpPr>
        <p:spPr>
          <a:xfrm flipH="1">
            <a:off x="7814512" y="1564063"/>
            <a:ext cx="544039" cy="0"/>
          </a:xfrm>
          <a:prstGeom prst="straightConnector1">
            <a:avLst/>
          </a:prstGeom>
          <a:ln w="28575">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9" name="모서리가 둥근 직사각형 38">
            <a:extLst>
              <a:ext uri="{FF2B5EF4-FFF2-40B4-BE49-F238E27FC236}">
                <a16:creationId xmlns:a16="http://schemas.microsoft.com/office/drawing/2014/main" id="{A360725C-BBBD-D6B9-2FC8-45C76AED6F0D}"/>
              </a:ext>
            </a:extLst>
          </p:cNvPr>
          <p:cNvSpPr/>
          <p:nvPr/>
        </p:nvSpPr>
        <p:spPr>
          <a:xfrm>
            <a:off x="588352" y="4506957"/>
            <a:ext cx="2030053" cy="456901"/>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latin typeface="+mj-lt"/>
                <a:ea typeface="나눔바른고딕" panose="020B0603020101020101"/>
              </a:rPr>
              <a:t>BasicErrorController</a:t>
            </a:r>
            <a:endParaRPr lang="ko-KR" altLang="en-US" sz="1400">
              <a:solidFill>
                <a:schemeClr val="bg1"/>
              </a:solidFill>
              <a:latin typeface="+mj-lt"/>
              <a:ea typeface="나눔바른고딕" panose="020B0603020101020101"/>
            </a:endParaRPr>
          </a:p>
        </p:txBody>
      </p:sp>
      <p:sp>
        <p:nvSpPr>
          <p:cNvPr id="40" name="모서리가 둥근 직사각형 38">
            <a:extLst>
              <a:ext uri="{FF2B5EF4-FFF2-40B4-BE49-F238E27FC236}">
                <a16:creationId xmlns:a16="http://schemas.microsoft.com/office/drawing/2014/main" id="{91B7B8B5-A699-2B47-EA7A-89AFE528B904}"/>
              </a:ext>
            </a:extLst>
          </p:cNvPr>
          <p:cNvSpPr/>
          <p:nvPr/>
        </p:nvSpPr>
        <p:spPr>
          <a:xfrm>
            <a:off x="6018333" y="4506957"/>
            <a:ext cx="1842395"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ErrorViewResolver</a:t>
            </a:r>
            <a:endParaRPr lang="ko-KR" altLang="en-US" sz="1400">
              <a:solidFill>
                <a:schemeClr val="tx1"/>
              </a:solidFill>
              <a:latin typeface="+mj-lt"/>
              <a:ea typeface="나눔바른고딕" panose="020B0603020101020101"/>
            </a:endParaRPr>
          </a:p>
        </p:txBody>
      </p:sp>
      <p:cxnSp>
        <p:nvCxnSpPr>
          <p:cNvPr id="42" name="직선 화살표 연결선 41">
            <a:extLst>
              <a:ext uri="{FF2B5EF4-FFF2-40B4-BE49-F238E27FC236}">
                <a16:creationId xmlns:a16="http://schemas.microsoft.com/office/drawing/2014/main" id="{31F82496-406E-894B-1732-D44B7A7B79A9}"/>
              </a:ext>
            </a:extLst>
          </p:cNvPr>
          <p:cNvCxnSpPr>
            <a:cxnSpLocks/>
            <a:stCxn id="39" idx="3"/>
            <a:endCxn id="75" idx="1"/>
          </p:cNvCxnSpPr>
          <p:nvPr/>
        </p:nvCxnSpPr>
        <p:spPr>
          <a:xfrm flipV="1">
            <a:off x="2618405" y="4735407"/>
            <a:ext cx="1897598"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직선 화살표 연결선 42">
            <a:extLst>
              <a:ext uri="{FF2B5EF4-FFF2-40B4-BE49-F238E27FC236}">
                <a16:creationId xmlns:a16="http://schemas.microsoft.com/office/drawing/2014/main" id="{5DA6EE9E-642C-658F-A838-FE4D54323809}"/>
              </a:ext>
            </a:extLst>
          </p:cNvPr>
          <p:cNvCxnSpPr>
            <a:cxnSpLocks/>
            <a:stCxn id="40" idx="3"/>
          </p:cNvCxnSpPr>
          <p:nvPr/>
        </p:nvCxnSpPr>
        <p:spPr>
          <a:xfrm>
            <a:off x="7860728" y="4735408"/>
            <a:ext cx="54965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2B6B09CC-0FA9-E0EA-7CE9-A0DC68BBCE38}"/>
              </a:ext>
            </a:extLst>
          </p:cNvPr>
          <p:cNvCxnSpPr>
            <a:cxnSpLocks/>
            <a:stCxn id="48" idx="3"/>
            <a:endCxn id="49" idx="1"/>
          </p:cNvCxnSpPr>
          <p:nvPr/>
        </p:nvCxnSpPr>
        <p:spPr>
          <a:xfrm>
            <a:off x="9804076" y="4735406"/>
            <a:ext cx="398274"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모서리가 둥근 직사각형 38">
            <a:extLst>
              <a:ext uri="{FF2B5EF4-FFF2-40B4-BE49-F238E27FC236}">
                <a16:creationId xmlns:a16="http://schemas.microsoft.com/office/drawing/2014/main" id="{3AFB6A34-9611-A57A-0A18-083F16636E61}"/>
              </a:ext>
            </a:extLst>
          </p:cNvPr>
          <p:cNvSpPr/>
          <p:nvPr/>
        </p:nvSpPr>
        <p:spPr>
          <a:xfrm>
            <a:off x="8397877" y="4506955"/>
            <a:ext cx="1406199"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View</a:t>
            </a:r>
            <a:endParaRPr lang="ko-KR" altLang="en-US" sz="1400">
              <a:solidFill>
                <a:schemeClr val="tx1"/>
              </a:solidFill>
              <a:latin typeface="+mj-lt"/>
              <a:ea typeface="나눔바른고딕" panose="020B0603020101020101"/>
            </a:endParaRPr>
          </a:p>
        </p:txBody>
      </p:sp>
      <p:sp>
        <p:nvSpPr>
          <p:cNvPr id="49" name="모서리가 둥근 직사각형 38">
            <a:extLst>
              <a:ext uri="{FF2B5EF4-FFF2-40B4-BE49-F238E27FC236}">
                <a16:creationId xmlns:a16="http://schemas.microsoft.com/office/drawing/2014/main" id="{7A72C090-DD53-65DF-DFD5-B293C9E60140}"/>
              </a:ext>
            </a:extLst>
          </p:cNvPr>
          <p:cNvSpPr/>
          <p:nvPr/>
        </p:nvSpPr>
        <p:spPr>
          <a:xfrm>
            <a:off x="10202350" y="4506955"/>
            <a:ext cx="1406199"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HTML</a:t>
            </a:r>
            <a:endParaRPr lang="ko-KR" altLang="en-US" sz="1400">
              <a:solidFill>
                <a:schemeClr val="tx1"/>
              </a:solidFill>
              <a:latin typeface="+mj-lt"/>
              <a:ea typeface="나눔바른고딕" panose="020B0603020101020101"/>
            </a:endParaRPr>
          </a:p>
        </p:txBody>
      </p:sp>
      <p:cxnSp>
        <p:nvCxnSpPr>
          <p:cNvPr id="53" name="직선 화살표 연결선 52">
            <a:extLst>
              <a:ext uri="{FF2B5EF4-FFF2-40B4-BE49-F238E27FC236}">
                <a16:creationId xmlns:a16="http://schemas.microsoft.com/office/drawing/2014/main" id="{DE57584A-A97B-EEAB-6C99-1EF44BE30C1A}"/>
              </a:ext>
            </a:extLst>
          </p:cNvPr>
          <p:cNvCxnSpPr>
            <a:cxnSpLocks/>
            <a:stCxn id="135" idx="3"/>
            <a:endCxn id="144" idx="1"/>
          </p:cNvCxnSpPr>
          <p:nvPr/>
        </p:nvCxnSpPr>
        <p:spPr>
          <a:xfrm>
            <a:off x="9816586" y="5704927"/>
            <a:ext cx="385764"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5" name="모서리가 둥근 직사각형 38">
            <a:extLst>
              <a:ext uri="{FF2B5EF4-FFF2-40B4-BE49-F238E27FC236}">
                <a16:creationId xmlns:a16="http://schemas.microsoft.com/office/drawing/2014/main" id="{2CA19071-E59E-1E86-08B0-8C448F71B619}"/>
              </a:ext>
            </a:extLst>
          </p:cNvPr>
          <p:cNvSpPr/>
          <p:nvPr/>
        </p:nvSpPr>
        <p:spPr>
          <a:xfrm>
            <a:off x="793639" y="5731605"/>
            <a:ext cx="1619478" cy="456901"/>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latin typeface="+mj-lt"/>
                <a:ea typeface="나눔바른고딕" panose="020B0603020101020101"/>
              </a:rPr>
              <a:t>ErrorAttributes</a:t>
            </a:r>
            <a:endParaRPr lang="ko-KR" altLang="en-US" sz="1400">
              <a:solidFill>
                <a:schemeClr val="bg1"/>
              </a:solidFill>
              <a:latin typeface="+mj-lt"/>
              <a:ea typeface="나눔바른고딕" panose="020B0603020101020101"/>
            </a:endParaRPr>
          </a:p>
        </p:txBody>
      </p:sp>
      <p:sp>
        <p:nvSpPr>
          <p:cNvPr id="75" name="모서리가 둥근 직사각형 38">
            <a:extLst>
              <a:ext uri="{FF2B5EF4-FFF2-40B4-BE49-F238E27FC236}">
                <a16:creationId xmlns:a16="http://schemas.microsoft.com/office/drawing/2014/main" id="{D26CF889-92E7-57E9-9B4C-FACA2E4BE09D}"/>
              </a:ext>
            </a:extLst>
          </p:cNvPr>
          <p:cNvSpPr/>
          <p:nvPr/>
        </p:nvSpPr>
        <p:spPr>
          <a:xfrm>
            <a:off x="4516003" y="4506956"/>
            <a:ext cx="1017457" cy="456901"/>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latin typeface="+mj-lt"/>
                <a:ea typeface="나눔바른고딕" panose="020B0603020101020101"/>
              </a:rPr>
              <a:t>Model</a:t>
            </a:r>
            <a:endParaRPr lang="ko-KR" altLang="en-US" sz="1400">
              <a:solidFill>
                <a:schemeClr val="bg1"/>
              </a:solidFill>
              <a:latin typeface="+mj-lt"/>
              <a:ea typeface="나눔바른고딕" panose="020B0603020101020101"/>
            </a:endParaRPr>
          </a:p>
        </p:txBody>
      </p:sp>
      <p:cxnSp>
        <p:nvCxnSpPr>
          <p:cNvPr id="77" name="직선 화살표 연결선 76">
            <a:extLst>
              <a:ext uri="{FF2B5EF4-FFF2-40B4-BE49-F238E27FC236}">
                <a16:creationId xmlns:a16="http://schemas.microsoft.com/office/drawing/2014/main" id="{ED03BC43-21D0-7D62-A453-C253AE5B7CC7}"/>
              </a:ext>
            </a:extLst>
          </p:cNvPr>
          <p:cNvCxnSpPr>
            <a:cxnSpLocks/>
            <a:stCxn id="39" idx="2"/>
            <a:endCxn id="65" idx="0"/>
          </p:cNvCxnSpPr>
          <p:nvPr/>
        </p:nvCxnSpPr>
        <p:spPr>
          <a:xfrm flipH="1">
            <a:off x="1603378" y="4963858"/>
            <a:ext cx="1" cy="767747"/>
          </a:xfrm>
          <a:prstGeom prst="straightConnector1">
            <a:avLst/>
          </a:prstGeom>
          <a:ln w="12700">
            <a:solidFill>
              <a:schemeClr val="tx1"/>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84" name="직사각형 83">
            <a:extLst>
              <a:ext uri="{FF2B5EF4-FFF2-40B4-BE49-F238E27FC236}">
                <a16:creationId xmlns:a16="http://schemas.microsoft.com/office/drawing/2014/main" id="{C0CF3822-39C0-9B46-A6B7-F0C9E8C152AF}"/>
              </a:ext>
            </a:extLst>
          </p:cNvPr>
          <p:cNvSpPr/>
          <p:nvPr/>
        </p:nvSpPr>
        <p:spPr>
          <a:xfrm>
            <a:off x="1603378" y="5253250"/>
            <a:ext cx="1888659" cy="261610"/>
          </a:xfrm>
          <a:prstGeom prst="rect">
            <a:avLst/>
          </a:prstGeom>
        </p:spPr>
        <p:txBody>
          <a:bodyPr wrap="none">
            <a:spAutoFit/>
          </a:bodyPr>
          <a:lstStyle/>
          <a:p>
            <a:r>
              <a:rPr lang="en-US" altLang="ko-KR" sz="1100">
                <a:latin typeface="+mn-ea"/>
              </a:rPr>
              <a:t>getErrorAttributes(request)</a:t>
            </a:r>
            <a:endParaRPr lang="ko-KR" altLang="en-US" sz="1100">
              <a:latin typeface="+mn-ea"/>
            </a:endParaRPr>
          </a:p>
        </p:txBody>
      </p:sp>
      <p:sp>
        <p:nvSpPr>
          <p:cNvPr id="85" name="직사각형 84">
            <a:extLst>
              <a:ext uri="{FF2B5EF4-FFF2-40B4-BE49-F238E27FC236}">
                <a16:creationId xmlns:a16="http://schemas.microsoft.com/office/drawing/2014/main" id="{B645CC67-7F89-D3D8-5A31-8D429BD88BBE}"/>
              </a:ext>
            </a:extLst>
          </p:cNvPr>
          <p:cNvSpPr/>
          <p:nvPr/>
        </p:nvSpPr>
        <p:spPr>
          <a:xfrm>
            <a:off x="198756" y="2952204"/>
            <a:ext cx="1165704"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흐름도</a:t>
            </a:r>
          </a:p>
        </p:txBody>
      </p:sp>
      <p:sp>
        <p:nvSpPr>
          <p:cNvPr id="88" name="직사각형 87">
            <a:extLst>
              <a:ext uri="{FF2B5EF4-FFF2-40B4-BE49-F238E27FC236}">
                <a16:creationId xmlns:a16="http://schemas.microsoft.com/office/drawing/2014/main" id="{7DFC172B-9E0D-BD27-6799-1BE05FA1528F}"/>
              </a:ext>
            </a:extLst>
          </p:cNvPr>
          <p:cNvSpPr/>
          <p:nvPr/>
        </p:nvSpPr>
        <p:spPr>
          <a:xfrm>
            <a:off x="2723408" y="4816473"/>
            <a:ext cx="1744388" cy="261610"/>
          </a:xfrm>
          <a:prstGeom prst="rect">
            <a:avLst/>
          </a:prstGeom>
        </p:spPr>
        <p:txBody>
          <a:bodyPr wrap="none">
            <a:spAutoFit/>
          </a:bodyPr>
          <a:lstStyle/>
          <a:p>
            <a:r>
              <a:rPr lang="ko-KR" altLang="en-US" sz="1100">
                <a:latin typeface="+mn-ea"/>
              </a:rPr>
              <a:t>오류 정보를</a:t>
            </a:r>
            <a:r>
              <a:rPr lang="en-US" altLang="ko-KR" sz="1100">
                <a:latin typeface="+mn-ea"/>
              </a:rPr>
              <a:t> </a:t>
            </a:r>
            <a:r>
              <a:rPr lang="ko-KR" altLang="en-US" sz="1100">
                <a:latin typeface="+mn-ea"/>
              </a:rPr>
              <a:t>모델에 담음</a:t>
            </a:r>
          </a:p>
        </p:txBody>
      </p:sp>
      <p:cxnSp>
        <p:nvCxnSpPr>
          <p:cNvPr id="98" name="직선 화살표 연결선 97">
            <a:extLst>
              <a:ext uri="{FF2B5EF4-FFF2-40B4-BE49-F238E27FC236}">
                <a16:creationId xmlns:a16="http://schemas.microsoft.com/office/drawing/2014/main" id="{C50ABAF3-AB7C-B1E0-0415-5A409CE9B8E8}"/>
              </a:ext>
            </a:extLst>
          </p:cNvPr>
          <p:cNvCxnSpPr>
            <a:cxnSpLocks/>
            <a:stCxn id="75" idx="3"/>
            <a:endCxn id="40" idx="1"/>
          </p:cNvCxnSpPr>
          <p:nvPr/>
        </p:nvCxnSpPr>
        <p:spPr>
          <a:xfrm>
            <a:off x="5533460" y="4735407"/>
            <a:ext cx="484873"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18" name="그림 117">
            <a:extLst>
              <a:ext uri="{FF2B5EF4-FFF2-40B4-BE49-F238E27FC236}">
                <a16:creationId xmlns:a16="http://schemas.microsoft.com/office/drawing/2014/main" id="{5BA4CC57-6A1D-F2F0-D149-330D9D3666FE}"/>
              </a:ext>
            </a:extLst>
          </p:cNvPr>
          <p:cNvPicPr>
            <a:picLocks noChangeAspect="1"/>
          </p:cNvPicPr>
          <p:nvPr/>
        </p:nvPicPr>
        <p:blipFill>
          <a:blip r:embed="rId3"/>
          <a:srcRect l="5987" t="14085"/>
          <a:stretch/>
        </p:blipFill>
        <p:spPr>
          <a:xfrm>
            <a:off x="2618405" y="3323910"/>
            <a:ext cx="1936089" cy="906393"/>
          </a:xfrm>
          <a:prstGeom prst="rect">
            <a:avLst/>
          </a:prstGeom>
        </p:spPr>
      </p:pic>
      <p:sp>
        <p:nvSpPr>
          <p:cNvPr id="131" name="모서리가 둥근 직사각형 38">
            <a:extLst>
              <a:ext uri="{FF2B5EF4-FFF2-40B4-BE49-F238E27FC236}">
                <a16:creationId xmlns:a16="http://schemas.microsoft.com/office/drawing/2014/main" id="{4DFD8153-D933-C92F-3867-CE3405A8A52A}"/>
              </a:ext>
            </a:extLst>
          </p:cNvPr>
          <p:cNvSpPr/>
          <p:nvPr/>
        </p:nvSpPr>
        <p:spPr>
          <a:xfrm>
            <a:off x="6018333" y="5476477"/>
            <a:ext cx="1842395"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ResponseEntity</a:t>
            </a:r>
            <a:endParaRPr lang="ko-KR" altLang="en-US" sz="1400">
              <a:solidFill>
                <a:schemeClr val="tx1"/>
              </a:solidFill>
              <a:latin typeface="+mj-lt"/>
              <a:ea typeface="나눔바른고딕" panose="020B0603020101020101"/>
            </a:endParaRPr>
          </a:p>
        </p:txBody>
      </p:sp>
      <p:cxnSp>
        <p:nvCxnSpPr>
          <p:cNvPr id="133" name="연결선: 꺾임 132">
            <a:extLst>
              <a:ext uri="{FF2B5EF4-FFF2-40B4-BE49-F238E27FC236}">
                <a16:creationId xmlns:a16="http://schemas.microsoft.com/office/drawing/2014/main" id="{8C0211B7-B706-72E5-6319-5D9B3811EF08}"/>
              </a:ext>
            </a:extLst>
          </p:cNvPr>
          <p:cNvCxnSpPr>
            <a:stCxn id="75" idx="2"/>
            <a:endCxn id="131" idx="1"/>
          </p:cNvCxnSpPr>
          <p:nvPr/>
        </p:nvCxnSpPr>
        <p:spPr>
          <a:xfrm rot="16200000" flipH="1">
            <a:off x="5150997" y="4837591"/>
            <a:ext cx="741071" cy="993601"/>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5" name="모서리가 둥근 직사각형 38">
            <a:extLst>
              <a:ext uri="{FF2B5EF4-FFF2-40B4-BE49-F238E27FC236}">
                <a16:creationId xmlns:a16="http://schemas.microsoft.com/office/drawing/2014/main" id="{C36F3AA8-B8DD-EEE8-AF64-FB985F45C0EC}"/>
              </a:ext>
            </a:extLst>
          </p:cNvPr>
          <p:cNvSpPr/>
          <p:nvPr/>
        </p:nvSpPr>
        <p:spPr>
          <a:xfrm>
            <a:off x="8410387" y="5476476"/>
            <a:ext cx="1406199"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Http Body</a:t>
            </a:r>
            <a:endParaRPr lang="ko-KR" altLang="en-US" sz="1400">
              <a:solidFill>
                <a:schemeClr val="tx1"/>
              </a:solidFill>
              <a:latin typeface="+mj-lt"/>
              <a:ea typeface="나눔바른고딕" panose="020B0603020101020101"/>
            </a:endParaRPr>
          </a:p>
        </p:txBody>
      </p:sp>
      <p:cxnSp>
        <p:nvCxnSpPr>
          <p:cNvPr id="137" name="직선 화살표 연결선 136">
            <a:extLst>
              <a:ext uri="{FF2B5EF4-FFF2-40B4-BE49-F238E27FC236}">
                <a16:creationId xmlns:a16="http://schemas.microsoft.com/office/drawing/2014/main" id="{768CD0C4-1948-E052-6555-0219580BDD13}"/>
              </a:ext>
            </a:extLst>
          </p:cNvPr>
          <p:cNvCxnSpPr>
            <a:cxnSpLocks/>
            <a:endCxn id="118" idx="2"/>
          </p:cNvCxnSpPr>
          <p:nvPr/>
        </p:nvCxnSpPr>
        <p:spPr>
          <a:xfrm flipV="1">
            <a:off x="3586450" y="4230303"/>
            <a:ext cx="0" cy="505103"/>
          </a:xfrm>
          <a:prstGeom prst="straightConnector1">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9" name="직선 화살표 연결선 138">
            <a:extLst>
              <a:ext uri="{FF2B5EF4-FFF2-40B4-BE49-F238E27FC236}">
                <a16:creationId xmlns:a16="http://schemas.microsoft.com/office/drawing/2014/main" id="{ECD7EF5F-6413-EBDC-846D-0150A2435C7A}"/>
              </a:ext>
            </a:extLst>
          </p:cNvPr>
          <p:cNvCxnSpPr>
            <a:stCxn id="131" idx="3"/>
            <a:endCxn id="135" idx="1"/>
          </p:cNvCxnSpPr>
          <p:nvPr/>
        </p:nvCxnSpPr>
        <p:spPr>
          <a:xfrm flipV="1">
            <a:off x="7860728" y="5704927"/>
            <a:ext cx="549659"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4" name="모서리가 둥근 직사각형 38">
            <a:extLst>
              <a:ext uri="{FF2B5EF4-FFF2-40B4-BE49-F238E27FC236}">
                <a16:creationId xmlns:a16="http://schemas.microsoft.com/office/drawing/2014/main" id="{6E5B4FD9-8974-13A5-C857-F02F511F3EDE}"/>
              </a:ext>
            </a:extLst>
          </p:cNvPr>
          <p:cNvSpPr/>
          <p:nvPr/>
        </p:nvSpPr>
        <p:spPr>
          <a:xfrm>
            <a:off x="10202350" y="5476476"/>
            <a:ext cx="1406199"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JSON</a:t>
            </a:r>
            <a:endParaRPr lang="ko-KR" altLang="en-US" sz="1400">
              <a:solidFill>
                <a:schemeClr val="tx1"/>
              </a:solidFill>
              <a:latin typeface="+mj-lt"/>
              <a:ea typeface="나눔바른고딕" panose="020B0603020101020101"/>
            </a:endParaRPr>
          </a:p>
        </p:txBody>
      </p:sp>
      <p:sp>
        <p:nvSpPr>
          <p:cNvPr id="2" name="직사각형 1">
            <a:extLst>
              <a:ext uri="{FF2B5EF4-FFF2-40B4-BE49-F238E27FC236}">
                <a16:creationId xmlns:a16="http://schemas.microsoft.com/office/drawing/2014/main" id="{FC581253-1812-50F6-F5BF-930B720361E9}"/>
              </a:ext>
            </a:extLst>
          </p:cNvPr>
          <p:cNvSpPr/>
          <p:nvPr/>
        </p:nvSpPr>
        <p:spPr>
          <a:xfrm>
            <a:off x="5542499" y="4441929"/>
            <a:ext cx="466794" cy="261610"/>
          </a:xfrm>
          <a:prstGeom prst="rect">
            <a:avLst/>
          </a:prstGeom>
        </p:spPr>
        <p:txBody>
          <a:bodyPr wrap="none">
            <a:spAutoFit/>
          </a:bodyPr>
          <a:lstStyle/>
          <a:p>
            <a:r>
              <a:rPr lang="ko-KR" altLang="en-US" sz="1100">
                <a:latin typeface="+mn-ea"/>
              </a:rPr>
              <a:t>화면</a:t>
            </a:r>
          </a:p>
        </p:txBody>
      </p:sp>
      <p:sp>
        <p:nvSpPr>
          <p:cNvPr id="3" name="직사각형 2">
            <a:extLst>
              <a:ext uri="{FF2B5EF4-FFF2-40B4-BE49-F238E27FC236}">
                <a16:creationId xmlns:a16="http://schemas.microsoft.com/office/drawing/2014/main" id="{BBDCAFAC-7ED7-CED7-19F4-5E738A91B0E5}"/>
              </a:ext>
            </a:extLst>
          </p:cNvPr>
          <p:cNvSpPr/>
          <p:nvPr/>
        </p:nvSpPr>
        <p:spPr>
          <a:xfrm>
            <a:off x="5143190" y="5443316"/>
            <a:ext cx="798617" cy="261610"/>
          </a:xfrm>
          <a:prstGeom prst="rect">
            <a:avLst/>
          </a:prstGeom>
        </p:spPr>
        <p:txBody>
          <a:bodyPr wrap="none">
            <a:spAutoFit/>
          </a:bodyPr>
          <a:lstStyle/>
          <a:p>
            <a:r>
              <a:rPr lang="ko-KR" altLang="en-US" sz="1100">
                <a:latin typeface="+mn-ea"/>
              </a:rPr>
              <a:t>본문 응답</a:t>
            </a:r>
          </a:p>
        </p:txBody>
      </p:sp>
    </p:spTree>
    <p:extLst>
      <p:ext uri="{BB962C8B-B14F-4D97-AF65-F5344CB8AC3E}">
        <p14:creationId xmlns:p14="http://schemas.microsoft.com/office/powerpoint/2010/main" val="3646654011"/>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F6CF26-0A04-6CF5-7E91-6667629DFF29}"/>
            </a:ext>
          </a:extLst>
        </p:cNvPr>
        <p:cNvGrpSpPr/>
        <p:nvPr/>
      </p:nvGrpSpPr>
      <p:grpSpPr>
        <a:xfrm>
          <a:off x="0" y="0"/>
          <a:ext cx="0" cy="0"/>
          <a:chOff x="0" y="0"/>
          <a:chExt cx="0" cy="0"/>
        </a:xfrm>
      </p:grpSpPr>
      <p:sp>
        <p:nvSpPr>
          <p:cNvPr id="17" name="직사각형 16">
            <a:extLst>
              <a:ext uri="{FF2B5EF4-FFF2-40B4-BE49-F238E27FC236}">
                <a16:creationId xmlns:a16="http://schemas.microsoft.com/office/drawing/2014/main" id="{1326BE9E-7549-9F36-3279-49BC72E8CB8F}"/>
              </a:ext>
            </a:extLst>
          </p:cNvPr>
          <p:cNvSpPr/>
          <p:nvPr/>
        </p:nvSpPr>
        <p:spPr>
          <a:xfrm>
            <a:off x="180708" y="209408"/>
            <a:ext cx="147829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오류 정보</a:t>
            </a:r>
          </a:p>
        </p:txBody>
      </p:sp>
      <p:sp>
        <p:nvSpPr>
          <p:cNvPr id="19" name="TextBox 18">
            <a:extLst>
              <a:ext uri="{FF2B5EF4-FFF2-40B4-BE49-F238E27FC236}">
                <a16:creationId xmlns:a16="http://schemas.microsoft.com/office/drawing/2014/main" id="{8C3A309B-C506-9C01-1E76-F203CA13A681}"/>
              </a:ext>
            </a:extLst>
          </p:cNvPr>
          <p:cNvSpPr txBox="1"/>
          <p:nvPr/>
        </p:nvSpPr>
        <p:spPr>
          <a:xfrm>
            <a:off x="302253" y="578740"/>
            <a:ext cx="4283243" cy="2272610"/>
          </a:xfrm>
          <a:prstGeom prst="rect">
            <a:avLst/>
          </a:prstGeom>
          <a:noFill/>
        </p:spPr>
        <p:txBody>
          <a:bodyPr wrap="square">
            <a:spAutoFit/>
          </a:bodyPr>
          <a:lstStyle/>
          <a:p>
            <a:pPr marL="171450" indent="-171450">
              <a:lnSpc>
                <a:spcPct val="150000"/>
              </a:lnSpc>
              <a:buFont typeface="Arial" panose="020B0604020202020204" pitchFamily="34" charset="0"/>
              <a:buChar char="•"/>
            </a:pPr>
            <a:r>
              <a:rPr lang="en-US" altLang="ko-KR" sz="1200" b="1"/>
              <a:t>timestamp</a:t>
            </a:r>
            <a:r>
              <a:rPr lang="en-US" altLang="ko-KR" sz="1200"/>
              <a:t> - </a:t>
            </a:r>
            <a:r>
              <a:rPr lang="ko-KR" altLang="en-US" sz="1200"/>
              <a:t>오류 정보가 추출된 시간</a:t>
            </a:r>
          </a:p>
          <a:p>
            <a:pPr marL="171450" indent="-171450">
              <a:lnSpc>
                <a:spcPct val="150000"/>
              </a:lnSpc>
              <a:buFont typeface="Arial" panose="020B0604020202020204" pitchFamily="34" charset="0"/>
              <a:buChar char="•"/>
            </a:pPr>
            <a:r>
              <a:rPr lang="en-US" altLang="ko-KR" sz="1200" b="1"/>
              <a:t>status</a:t>
            </a:r>
            <a:r>
              <a:rPr lang="en-US" altLang="ko-KR" sz="1200"/>
              <a:t> - HTTP </a:t>
            </a:r>
            <a:r>
              <a:rPr lang="ko-KR" altLang="en-US" sz="1200"/>
              <a:t>상태 코드</a:t>
            </a:r>
            <a:r>
              <a:rPr lang="en-US" altLang="ko-KR" sz="1200"/>
              <a:t>(404, 500)</a:t>
            </a:r>
            <a:endParaRPr lang="ko-KR" altLang="en-US" sz="1200"/>
          </a:p>
          <a:p>
            <a:pPr marL="171450" indent="-171450">
              <a:lnSpc>
                <a:spcPct val="150000"/>
              </a:lnSpc>
              <a:buFont typeface="Arial" panose="020B0604020202020204" pitchFamily="34" charset="0"/>
              <a:buChar char="•"/>
            </a:pPr>
            <a:r>
              <a:rPr lang="en-US" altLang="ko-KR" sz="1200" b="1"/>
              <a:t>error</a:t>
            </a:r>
            <a:r>
              <a:rPr lang="en-US" altLang="ko-KR" sz="1200"/>
              <a:t> - </a:t>
            </a:r>
            <a:r>
              <a:rPr lang="ko-KR" altLang="en-US" sz="1200"/>
              <a:t>오류 원인</a:t>
            </a:r>
            <a:r>
              <a:rPr lang="en-US" altLang="ko-KR" sz="1200"/>
              <a:t>("Not Found", "Internal Server Error")</a:t>
            </a:r>
            <a:endParaRPr lang="ko-KR" altLang="en-US" sz="1200"/>
          </a:p>
          <a:p>
            <a:pPr marL="171450" indent="-171450">
              <a:lnSpc>
                <a:spcPct val="150000"/>
              </a:lnSpc>
              <a:buFont typeface="Arial" panose="020B0604020202020204" pitchFamily="34" charset="0"/>
              <a:buChar char="•"/>
            </a:pPr>
            <a:r>
              <a:rPr lang="en-US" altLang="ko-KR" sz="1200" b="1"/>
              <a:t>exception</a:t>
            </a:r>
            <a:r>
              <a:rPr lang="en-US" altLang="ko-KR" sz="1200"/>
              <a:t> - </a:t>
            </a:r>
            <a:r>
              <a:rPr lang="ko-KR" altLang="en-US" sz="1200"/>
              <a:t>최상위 예외 클래스 이름</a:t>
            </a:r>
            <a:endParaRPr lang="en-US" altLang="ko-KR" sz="1200"/>
          </a:p>
          <a:p>
            <a:pPr marL="171450" indent="-171450">
              <a:lnSpc>
                <a:spcPct val="150000"/>
              </a:lnSpc>
              <a:buFont typeface="Arial" panose="020B0604020202020204" pitchFamily="34" charset="0"/>
              <a:buChar char="•"/>
            </a:pPr>
            <a:r>
              <a:rPr lang="en-US" altLang="ko-KR" sz="1200" b="1"/>
              <a:t>message</a:t>
            </a:r>
            <a:r>
              <a:rPr lang="en-US" altLang="ko-KR" sz="1200"/>
              <a:t> - </a:t>
            </a:r>
            <a:r>
              <a:rPr lang="ko-KR" altLang="en-US" sz="1200"/>
              <a:t>예외 메시지</a:t>
            </a:r>
            <a:endParaRPr lang="en-US" altLang="ko-KR" sz="1200"/>
          </a:p>
          <a:p>
            <a:pPr marL="171450" indent="-171450">
              <a:lnSpc>
                <a:spcPct val="150000"/>
              </a:lnSpc>
              <a:buFont typeface="Arial" panose="020B0604020202020204" pitchFamily="34" charset="0"/>
              <a:buChar char="•"/>
            </a:pPr>
            <a:r>
              <a:rPr lang="en-US" altLang="ko-KR" sz="1200" b="1"/>
              <a:t>errors</a:t>
            </a:r>
            <a:r>
              <a:rPr lang="en-US" altLang="ko-KR" sz="1200"/>
              <a:t> - BindingResult </a:t>
            </a:r>
            <a:r>
              <a:rPr lang="ko-KR" altLang="en-US" sz="1200"/>
              <a:t>에서 발생한 </a:t>
            </a:r>
            <a:r>
              <a:rPr lang="en-US" altLang="ko-KR" sz="1200"/>
              <a:t>ObjectErrors</a:t>
            </a:r>
          </a:p>
          <a:p>
            <a:pPr marL="171450" indent="-171450">
              <a:lnSpc>
                <a:spcPct val="150000"/>
              </a:lnSpc>
              <a:buFont typeface="Arial" panose="020B0604020202020204" pitchFamily="34" charset="0"/>
              <a:buChar char="•"/>
            </a:pPr>
            <a:r>
              <a:rPr lang="en-US" altLang="ko-KR" sz="1200" b="1"/>
              <a:t>trace</a:t>
            </a:r>
            <a:r>
              <a:rPr lang="en-US" altLang="ko-KR" sz="1200"/>
              <a:t> - </a:t>
            </a:r>
            <a:r>
              <a:rPr lang="ko-KR" altLang="en-US" sz="1200"/>
              <a:t>예외 스택 트레이스</a:t>
            </a:r>
            <a:endParaRPr lang="en-US" altLang="ko-KR" sz="1200"/>
          </a:p>
          <a:p>
            <a:pPr marL="171450" indent="-171450">
              <a:lnSpc>
                <a:spcPct val="150000"/>
              </a:lnSpc>
              <a:buFont typeface="Arial" panose="020B0604020202020204" pitchFamily="34" charset="0"/>
              <a:buChar char="•"/>
            </a:pPr>
            <a:r>
              <a:rPr lang="en-US" altLang="ko-KR" sz="1200" b="1"/>
              <a:t>path</a:t>
            </a:r>
            <a:r>
              <a:rPr lang="en-US" altLang="ko-KR" sz="1200"/>
              <a:t> - </a:t>
            </a:r>
            <a:r>
              <a:rPr lang="ko-KR" altLang="en-US" sz="1200"/>
              <a:t>예외가 발생한 </a:t>
            </a:r>
            <a:r>
              <a:rPr lang="en-US" altLang="ko-KR" sz="1200"/>
              <a:t>URL </a:t>
            </a:r>
            <a:r>
              <a:rPr lang="ko-KR" altLang="en-US" sz="1200"/>
              <a:t>경로</a:t>
            </a:r>
          </a:p>
        </p:txBody>
      </p:sp>
      <p:sp>
        <p:nvSpPr>
          <p:cNvPr id="4" name="Rectangle 1">
            <a:extLst>
              <a:ext uri="{FF2B5EF4-FFF2-40B4-BE49-F238E27FC236}">
                <a16:creationId xmlns:a16="http://schemas.microsoft.com/office/drawing/2014/main" id="{DFA0FDC7-E526-46D9-2FE3-23D229B54566}"/>
              </a:ext>
            </a:extLst>
          </p:cNvPr>
          <p:cNvSpPr>
            <a:spLocks noChangeArrowheads="1"/>
          </p:cNvSpPr>
          <p:nvPr/>
        </p:nvSpPr>
        <p:spPr bwMode="auto">
          <a:xfrm>
            <a:off x="4932327" y="578740"/>
            <a:ext cx="3922915" cy="240969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20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16BAAC"/>
                </a:solidFill>
                <a:effectLst/>
                <a:latin typeface="Arial Unicode MS"/>
                <a:ea typeface="JetBrains Mono"/>
              </a:rPr>
              <a:t>p</a:t>
            </a:r>
            <a:r>
              <a:rPr kumimoji="0" lang="ko-KR" altLang="ko-KR" sz="1100" b="0" i="0" u="none" strike="noStrike" cap="none" normalizeH="0" baseline="0">
                <a:ln>
                  <a:noFill/>
                </a:ln>
                <a:solidFill>
                  <a:srgbClr val="BCBEC4"/>
                </a:solidFill>
                <a:effectLst/>
                <a:latin typeface="Arial Unicode MS"/>
                <a:ea typeface="JetBrains Mono"/>
              </a:rPr>
              <a:t>&gt;Timestamp: &lt;</a:t>
            </a:r>
            <a:r>
              <a:rPr kumimoji="0" lang="ko-KR" altLang="ko-KR" sz="1100" b="0" i="0" u="none" strike="noStrike" cap="none" normalizeH="0" baseline="0">
                <a:ln>
                  <a:noFill/>
                </a:ln>
                <a:solidFill>
                  <a:srgbClr val="16BAAC"/>
                </a:solidFill>
                <a:effectLst/>
                <a:latin typeface="Arial Unicode MS"/>
                <a:ea typeface="JetBrains Mono"/>
              </a:rPr>
              <a:t>span </a:t>
            </a:r>
            <a:r>
              <a:rPr kumimoji="0" lang="ko-KR" altLang="ko-KR" sz="1100" b="0" i="0" u="none" strike="noStrike" cap="none" normalizeH="0" baseline="0">
                <a:ln>
                  <a:noFill/>
                </a:ln>
                <a:solidFill>
                  <a:srgbClr val="BCBEC4"/>
                </a:solidFill>
                <a:effectLst/>
                <a:latin typeface="Arial Unicode MS"/>
                <a:ea typeface="JetBrains Mono"/>
              </a:rPr>
              <a:t>th:text=</a:t>
            </a:r>
            <a:r>
              <a:rPr kumimoji="0" lang="ko-KR" altLang="ko-KR" sz="1100" b="0" i="0" u="none" strike="noStrike" cap="none" normalizeH="0" baseline="0">
                <a:ln>
                  <a:noFill/>
                </a:ln>
                <a:solidFill>
                  <a:srgbClr val="6AAB73"/>
                </a:solidFill>
                <a:effectLst/>
                <a:latin typeface="Arial Unicode MS"/>
                <a:ea typeface="JetBrains Mono"/>
              </a:rPr>
              <a:t>"${timestamp}"</a:t>
            </a:r>
            <a:r>
              <a:rPr kumimoji="0" lang="ko-KR" altLang="ko-KR" sz="1100" b="0" i="0" u="none" strike="noStrike" cap="none" normalizeH="0" baseline="0">
                <a:ln>
                  <a:noFill/>
                </a:ln>
                <a:solidFill>
                  <a:srgbClr val="BCBEC4"/>
                </a:solidFill>
                <a:effectLst/>
                <a:latin typeface="Arial Unicode MS"/>
                <a:ea typeface="JetBrains Mono"/>
              </a:rPr>
              <a:t>&gt;&lt;/span&gt;&lt;/p&gt;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16BAAC"/>
                </a:solidFill>
                <a:effectLst/>
                <a:latin typeface="Arial Unicode MS"/>
                <a:ea typeface="JetBrains Mono"/>
              </a:rPr>
              <a:t>p</a:t>
            </a:r>
            <a:r>
              <a:rPr kumimoji="0" lang="ko-KR" altLang="ko-KR" sz="1100" b="0" i="0" u="none" strike="noStrike" cap="none" normalizeH="0" baseline="0">
                <a:ln>
                  <a:noFill/>
                </a:ln>
                <a:solidFill>
                  <a:srgbClr val="BCBEC4"/>
                </a:solidFill>
                <a:effectLst/>
                <a:latin typeface="Arial Unicode MS"/>
                <a:ea typeface="JetBrains Mono"/>
              </a:rPr>
              <a:t>&gt;Status Code: &lt;</a:t>
            </a:r>
            <a:r>
              <a:rPr kumimoji="0" lang="ko-KR" altLang="ko-KR" sz="1100" b="0" i="0" u="none" strike="noStrike" cap="none" normalizeH="0" baseline="0">
                <a:ln>
                  <a:noFill/>
                </a:ln>
                <a:solidFill>
                  <a:srgbClr val="16BAAC"/>
                </a:solidFill>
                <a:effectLst/>
                <a:latin typeface="Arial Unicode MS"/>
                <a:ea typeface="JetBrains Mono"/>
              </a:rPr>
              <a:t>span </a:t>
            </a:r>
            <a:r>
              <a:rPr kumimoji="0" lang="ko-KR" altLang="ko-KR" sz="1100" b="0" i="0" u="none" strike="noStrike" cap="none" normalizeH="0" baseline="0">
                <a:ln>
                  <a:noFill/>
                </a:ln>
                <a:solidFill>
                  <a:srgbClr val="BCBEC4"/>
                </a:solidFill>
                <a:effectLst/>
                <a:latin typeface="Arial Unicode MS"/>
                <a:ea typeface="JetBrains Mono"/>
              </a:rPr>
              <a:t>th:text=</a:t>
            </a:r>
            <a:r>
              <a:rPr kumimoji="0" lang="ko-KR" altLang="ko-KR" sz="1100" b="0" i="0" u="none" strike="noStrike" cap="none" normalizeH="0" baseline="0">
                <a:ln>
                  <a:noFill/>
                </a:ln>
                <a:solidFill>
                  <a:srgbClr val="6AAB73"/>
                </a:solidFill>
                <a:effectLst/>
                <a:latin typeface="Arial Unicode MS"/>
                <a:ea typeface="JetBrains Mono"/>
              </a:rPr>
              <a:t>"${status}"</a:t>
            </a:r>
            <a:r>
              <a:rPr kumimoji="0" lang="ko-KR" altLang="ko-KR" sz="1100" b="0" i="0" u="none" strike="noStrike" cap="none" normalizeH="0" baseline="0">
                <a:ln>
                  <a:noFill/>
                </a:ln>
                <a:solidFill>
                  <a:srgbClr val="BCBEC4"/>
                </a:solidFill>
                <a:effectLst/>
                <a:latin typeface="Arial Unicode MS"/>
                <a:ea typeface="JetBrains Mono"/>
              </a:rPr>
              <a:t>&gt;&lt;/span&gt;&lt;/p&gt;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16BAAC"/>
                </a:solidFill>
                <a:effectLst/>
                <a:latin typeface="Arial Unicode MS"/>
                <a:ea typeface="JetBrains Mono"/>
              </a:rPr>
              <a:t>p</a:t>
            </a:r>
            <a:r>
              <a:rPr kumimoji="0" lang="ko-KR" altLang="ko-KR" sz="1100" b="0" i="0" u="none" strike="noStrike" cap="none" normalizeH="0" baseline="0">
                <a:ln>
                  <a:noFill/>
                </a:ln>
                <a:solidFill>
                  <a:srgbClr val="BCBEC4"/>
                </a:solidFill>
                <a:effectLst/>
                <a:latin typeface="Arial Unicode MS"/>
                <a:ea typeface="JetBrains Mono"/>
              </a:rPr>
              <a:t>&gt;Error: &lt;</a:t>
            </a:r>
            <a:r>
              <a:rPr kumimoji="0" lang="ko-KR" altLang="ko-KR" sz="1100" b="0" i="0" u="none" strike="noStrike" cap="none" normalizeH="0" baseline="0">
                <a:ln>
                  <a:noFill/>
                </a:ln>
                <a:solidFill>
                  <a:srgbClr val="16BAAC"/>
                </a:solidFill>
                <a:effectLst/>
                <a:latin typeface="Arial Unicode MS"/>
                <a:ea typeface="JetBrains Mono"/>
              </a:rPr>
              <a:t>span </a:t>
            </a:r>
            <a:r>
              <a:rPr kumimoji="0" lang="ko-KR" altLang="ko-KR" sz="1100" b="0" i="0" u="none" strike="noStrike" cap="none" normalizeH="0" baseline="0">
                <a:ln>
                  <a:noFill/>
                </a:ln>
                <a:solidFill>
                  <a:srgbClr val="BCBEC4"/>
                </a:solidFill>
                <a:effectLst/>
                <a:latin typeface="Arial Unicode MS"/>
                <a:ea typeface="JetBrains Mono"/>
              </a:rPr>
              <a:t>th:text=</a:t>
            </a:r>
            <a:r>
              <a:rPr kumimoji="0" lang="ko-KR" altLang="ko-KR" sz="1100" b="0" i="0" u="none" strike="noStrike" cap="none" normalizeH="0" baseline="0">
                <a:ln>
                  <a:noFill/>
                </a:ln>
                <a:solidFill>
                  <a:srgbClr val="6AAB73"/>
                </a:solidFill>
                <a:effectLst/>
                <a:latin typeface="Arial Unicode MS"/>
                <a:ea typeface="JetBrains Mono"/>
              </a:rPr>
              <a:t>"${error}"</a:t>
            </a:r>
            <a:r>
              <a:rPr kumimoji="0" lang="ko-KR" altLang="ko-KR" sz="1100" b="0" i="0" u="none" strike="noStrike" cap="none" normalizeH="0" baseline="0">
                <a:ln>
                  <a:noFill/>
                </a:ln>
                <a:solidFill>
                  <a:srgbClr val="BCBEC4"/>
                </a:solidFill>
                <a:effectLst/>
                <a:latin typeface="Arial Unicode MS"/>
                <a:ea typeface="JetBrains Mono"/>
              </a:rPr>
              <a:t>&gt;&lt;/span&gt;&lt;/p&gt;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16BAAC"/>
                </a:solidFill>
                <a:effectLst/>
                <a:latin typeface="Arial Unicode MS"/>
                <a:ea typeface="JetBrains Mono"/>
              </a:rPr>
              <a:t>p</a:t>
            </a:r>
            <a:r>
              <a:rPr kumimoji="0" lang="ko-KR" altLang="ko-KR" sz="1100" b="0" i="0" u="none" strike="noStrike" cap="none" normalizeH="0" baseline="0">
                <a:ln>
                  <a:noFill/>
                </a:ln>
                <a:solidFill>
                  <a:srgbClr val="BCBEC4"/>
                </a:solidFill>
                <a:effectLst/>
                <a:latin typeface="Arial Unicode MS"/>
                <a:ea typeface="JetBrains Mono"/>
              </a:rPr>
              <a:t>&gt;Message: &lt;</a:t>
            </a:r>
            <a:r>
              <a:rPr kumimoji="0" lang="ko-KR" altLang="ko-KR" sz="1100" b="0" i="0" u="none" strike="noStrike" cap="none" normalizeH="0" baseline="0">
                <a:ln>
                  <a:noFill/>
                </a:ln>
                <a:solidFill>
                  <a:srgbClr val="16BAAC"/>
                </a:solidFill>
                <a:effectLst/>
                <a:latin typeface="Arial Unicode MS"/>
                <a:ea typeface="JetBrains Mono"/>
              </a:rPr>
              <a:t>span </a:t>
            </a:r>
            <a:r>
              <a:rPr kumimoji="0" lang="ko-KR" altLang="ko-KR" sz="1100" b="0" i="0" u="none" strike="noStrike" cap="none" normalizeH="0" baseline="0">
                <a:ln>
                  <a:noFill/>
                </a:ln>
                <a:solidFill>
                  <a:srgbClr val="BCBEC4"/>
                </a:solidFill>
                <a:effectLst/>
                <a:latin typeface="Arial Unicode MS"/>
                <a:ea typeface="JetBrains Mono"/>
              </a:rPr>
              <a:t>th:text=</a:t>
            </a:r>
            <a:r>
              <a:rPr kumimoji="0" lang="ko-KR" altLang="ko-KR" sz="1100" b="0" i="0" u="none" strike="noStrike" cap="none" normalizeH="0" baseline="0">
                <a:ln>
                  <a:noFill/>
                </a:ln>
                <a:solidFill>
                  <a:srgbClr val="6AAB73"/>
                </a:solidFill>
                <a:effectLst/>
                <a:latin typeface="Arial Unicode MS"/>
                <a:ea typeface="JetBrains Mono"/>
              </a:rPr>
              <a:t>"${message}"</a:t>
            </a:r>
            <a:r>
              <a:rPr kumimoji="0" lang="ko-KR" altLang="ko-KR" sz="1100" b="0" i="0" u="none" strike="noStrike" cap="none" normalizeH="0" baseline="0">
                <a:ln>
                  <a:noFill/>
                </a:ln>
                <a:solidFill>
                  <a:srgbClr val="BCBEC4"/>
                </a:solidFill>
                <a:effectLst/>
                <a:latin typeface="Arial Unicode MS"/>
                <a:ea typeface="JetBrains Mono"/>
              </a:rPr>
              <a:t>&gt;&lt;/span&gt;&lt;/p&gt;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16BAAC"/>
                </a:solidFill>
                <a:effectLst/>
                <a:latin typeface="Arial Unicode MS"/>
                <a:ea typeface="JetBrains Mono"/>
              </a:rPr>
              <a:t>p</a:t>
            </a:r>
            <a:r>
              <a:rPr kumimoji="0" lang="ko-KR" altLang="ko-KR" sz="1100" b="0" i="0" u="none" strike="noStrike" cap="none" normalizeH="0" baseline="0">
                <a:ln>
                  <a:noFill/>
                </a:ln>
                <a:solidFill>
                  <a:srgbClr val="BCBEC4"/>
                </a:solidFill>
                <a:effectLst/>
                <a:latin typeface="Arial Unicode MS"/>
                <a:ea typeface="JetBrains Mono"/>
              </a:rPr>
              <a:t>&gt;Path: &lt;</a:t>
            </a:r>
            <a:r>
              <a:rPr kumimoji="0" lang="ko-KR" altLang="ko-KR" sz="1100" b="0" i="0" u="none" strike="noStrike" cap="none" normalizeH="0" baseline="0">
                <a:ln>
                  <a:noFill/>
                </a:ln>
                <a:solidFill>
                  <a:srgbClr val="16BAAC"/>
                </a:solidFill>
                <a:effectLst/>
                <a:latin typeface="Arial Unicode MS"/>
                <a:ea typeface="JetBrains Mono"/>
              </a:rPr>
              <a:t>span </a:t>
            </a:r>
            <a:r>
              <a:rPr kumimoji="0" lang="ko-KR" altLang="ko-KR" sz="1100" b="0" i="0" u="none" strike="noStrike" cap="none" normalizeH="0" baseline="0">
                <a:ln>
                  <a:noFill/>
                </a:ln>
                <a:solidFill>
                  <a:srgbClr val="BCBEC4"/>
                </a:solidFill>
                <a:effectLst/>
                <a:latin typeface="Arial Unicode MS"/>
                <a:ea typeface="JetBrains Mono"/>
              </a:rPr>
              <a:t>th:text=</a:t>
            </a:r>
            <a:r>
              <a:rPr kumimoji="0" lang="ko-KR" altLang="ko-KR" sz="1100" b="0" i="0" u="none" strike="noStrike" cap="none" normalizeH="0" baseline="0">
                <a:ln>
                  <a:noFill/>
                </a:ln>
                <a:solidFill>
                  <a:srgbClr val="6AAB73"/>
                </a:solidFill>
                <a:effectLst/>
                <a:latin typeface="Arial Unicode MS"/>
                <a:ea typeface="JetBrains Mono"/>
              </a:rPr>
              <a:t>"${path}"</a:t>
            </a:r>
            <a:r>
              <a:rPr kumimoji="0" lang="ko-KR" altLang="ko-KR" sz="1100" b="0" i="0" u="none" strike="noStrike" cap="none" normalizeH="0" baseline="0">
                <a:ln>
                  <a:noFill/>
                </a:ln>
                <a:solidFill>
                  <a:srgbClr val="BCBEC4"/>
                </a:solidFill>
                <a:effectLst/>
                <a:latin typeface="Arial Unicode MS"/>
                <a:ea typeface="JetBrains Mono"/>
              </a:rPr>
              <a:t>&gt;&lt;/span&gt;&lt;/p&gt;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16BAAC"/>
                </a:solidFill>
                <a:effectLst/>
                <a:latin typeface="Arial Unicode MS"/>
                <a:ea typeface="JetBrains Mono"/>
              </a:rPr>
              <a:t>p</a:t>
            </a:r>
            <a:r>
              <a:rPr kumimoji="0" lang="ko-KR" altLang="ko-KR" sz="1100" b="0" i="0" u="none" strike="noStrike" cap="none" normalizeH="0" baseline="0">
                <a:ln>
                  <a:noFill/>
                </a:ln>
                <a:solidFill>
                  <a:srgbClr val="BCBEC4"/>
                </a:solidFill>
                <a:effectLst/>
                <a:latin typeface="Arial Unicode MS"/>
                <a:ea typeface="JetBrains Mono"/>
              </a:rPr>
              <a:t>&gt;Exception: &lt;</a:t>
            </a:r>
            <a:r>
              <a:rPr kumimoji="0" lang="ko-KR" altLang="ko-KR" sz="1100" b="0" i="0" u="none" strike="noStrike" cap="none" normalizeH="0" baseline="0">
                <a:ln>
                  <a:noFill/>
                </a:ln>
                <a:solidFill>
                  <a:srgbClr val="16BAAC"/>
                </a:solidFill>
                <a:effectLst/>
                <a:latin typeface="Arial Unicode MS"/>
                <a:ea typeface="JetBrains Mono"/>
              </a:rPr>
              <a:t>span </a:t>
            </a:r>
            <a:r>
              <a:rPr kumimoji="0" lang="ko-KR" altLang="ko-KR" sz="1100" b="0" i="0" u="none" strike="noStrike" cap="none" normalizeH="0" baseline="0">
                <a:ln>
                  <a:noFill/>
                </a:ln>
                <a:solidFill>
                  <a:srgbClr val="BCBEC4"/>
                </a:solidFill>
                <a:effectLst/>
                <a:latin typeface="Arial Unicode MS"/>
                <a:ea typeface="JetBrains Mono"/>
              </a:rPr>
              <a:t>th:text=</a:t>
            </a:r>
            <a:r>
              <a:rPr kumimoji="0" lang="ko-KR" altLang="ko-KR" sz="1100" b="0" i="0" u="none" strike="noStrike" cap="none" normalizeH="0" baseline="0">
                <a:ln>
                  <a:noFill/>
                </a:ln>
                <a:solidFill>
                  <a:srgbClr val="6AAB73"/>
                </a:solidFill>
                <a:effectLst/>
                <a:latin typeface="Arial Unicode MS"/>
                <a:ea typeface="JetBrains Mono"/>
              </a:rPr>
              <a:t>"${exception}"</a:t>
            </a:r>
            <a:r>
              <a:rPr kumimoji="0" lang="ko-KR" altLang="ko-KR" sz="1100" b="0" i="0" u="none" strike="noStrike" cap="none" normalizeH="0" baseline="0">
                <a:ln>
                  <a:noFill/>
                </a:ln>
                <a:solidFill>
                  <a:srgbClr val="BCBEC4"/>
                </a:solidFill>
                <a:effectLst/>
                <a:latin typeface="Arial Unicode MS"/>
                <a:ea typeface="JetBrains Mono"/>
              </a:rPr>
              <a:t>&gt;&lt;/span&gt;&lt;/p&gt;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16BAAC"/>
                </a:solidFill>
                <a:effectLst/>
                <a:latin typeface="Arial Unicode MS"/>
                <a:ea typeface="JetBrains Mono"/>
              </a:rPr>
              <a:t>p</a:t>
            </a:r>
            <a:r>
              <a:rPr kumimoji="0" lang="ko-KR" altLang="ko-KR" sz="1100" b="0" i="0" u="none" strike="noStrike" cap="none" normalizeH="0" baseline="0">
                <a:ln>
                  <a:noFill/>
                </a:ln>
                <a:solidFill>
                  <a:srgbClr val="BCBEC4"/>
                </a:solidFill>
                <a:effectLst/>
                <a:latin typeface="Arial Unicode MS"/>
                <a:ea typeface="JetBrains Mono"/>
              </a:rPr>
              <a:t>&gt;Stack Trace:&lt;/p&gt;&lt;</a:t>
            </a:r>
            <a:r>
              <a:rPr kumimoji="0" lang="ko-KR" altLang="ko-KR" sz="1100" b="0" i="0" u="none" strike="noStrike" cap="none" normalizeH="0" baseline="0">
                <a:ln>
                  <a:noFill/>
                </a:ln>
                <a:solidFill>
                  <a:srgbClr val="16BAAC"/>
                </a:solidFill>
                <a:effectLst/>
                <a:latin typeface="Arial Unicode MS"/>
                <a:ea typeface="JetBrains Mono"/>
              </a:rPr>
              <a:t>pre </a:t>
            </a:r>
            <a:r>
              <a:rPr kumimoji="0" lang="ko-KR" altLang="ko-KR" sz="1100" b="0" i="0" u="none" strike="noStrike" cap="none" normalizeH="0" baseline="0">
                <a:ln>
                  <a:noFill/>
                </a:ln>
                <a:solidFill>
                  <a:srgbClr val="BCBEC4"/>
                </a:solidFill>
                <a:effectLst/>
                <a:latin typeface="Arial Unicode MS"/>
                <a:ea typeface="JetBrains Mono"/>
              </a:rPr>
              <a:t>th:text=</a:t>
            </a:r>
            <a:r>
              <a:rPr kumimoji="0" lang="ko-KR" altLang="ko-KR" sz="1100" b="0" i="0" u="none" strike="noStrike" cap="none" normalizeH="0" baseline="0">
                <a:ln>
                  <a:noFill/>
                </a:ln>
                <a:solidFill>
                  <a:srgbClr val="6AAB73"/>
                </a:solidFill>
                <a:effectLst/>
                <a:latin typeface="Arial Unicode MS"/>
                <a:ea typeface="JetBrains Mono"/>
              </a:rPr>
              <a:t>"${trace}"</a:t>
            </a:r>
            <a:r>
              <a:rPr kumimoji="0" lang="ko-KR" altLang="ko-KR" sz="1100" b="0" i="0" u="none" strike="noStrike" cap="none" normalizeH="0" baseline="0">
                <a:ln>
                  <a:noFill/>
                </a:ln>
                <a:solidFill>
                  <a:srgbClr val="BCBEC4"/>
                </a:solidFill>
                <a:effectLst/>
                <a:latin typeface="Arial Unicode MS"/>
                <a:ea typeface="JetBrains Mono"/>
              </a:rPr>
              <a:t>&gt;&lt;/pre&gt;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2" name="직사각형 1">
            <a:extLst>
              <a:ext uri="{FF2B5EF4-FFF2-40B4-BE49-F238E27FC236}">
                <a16:creationId xmlns:a16="http://schemas.microsoft.com/office/drawing/2014/main" id="{FBD60222-2F97-BAA5-37A6-625B1D99746A}"/>
              </a:ext>
            </a:extLst>
          </p:cNvPr>
          <p:cNvSpPr/>
          <p:nvPr/>
        </p:nvSpPr>
        <p:spPr>
          <a:xfrm>
            <a:off x="180708" y="3284621"/>
            <a:ext cx="4876976"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오류 정보 제어 설정</a:t>
            </a:r>
            <a:r>
              <a:rPr lang="en-US" altLang="ko-KR" sz="1600" b="1">
                <a:solidFill>
                  <a:schemeClr val="accent1">
                    <a:lumMod val="75000"/>
                  </a:schemeClr>
                </a:solidFill>
                <a:latin typeface="+mn-ea"/>
              </a:rPr>
              <a:t> - </a:t>
            </a:r>
            <a:r>
              <a:rPr lang="en-US" altLang="ko-KR" sz="1600">
                <a:solidFill>
                  <a:schemeClr val="accent1">
                    <a:lumMod val="75000"/>
                  </a:schemeClr>
                </a:solidFill>
                <a:latin typeface="+mn-ea"/>
              </a:rPr>
              <a:t>application.properties</a:t>
            </a:r>
            <a:endParaRPr lang="ko-KR" altLang="en-US" sz="1600">
              <a:solidFill>
                <a:schemeClr val="accent1">
                  <a:lumMod val="75000"/>
                </a:schemeClr>
              </a:solidFill>
              <a:latin typeface="+mn-ea"/>
            </a:endParaRPr>
          </a:p>
        </p:txBody>
      </p:sp>
      <p:sp>
        <p:nvSpPr>
          <p:cNvPr id="5" name="TextBox 4">
            <a:extLst>
              <a:ext uri="{FF2B5EF4-FFF2-40B4-BE49-F238E27FC236}">
                <a16:creationId xmlns:a16="http://schemas.microsoft.com/office/drawing/2014/main" id="{3F3D65F9-6F3E-43D4-CFF9-95AD7FF00DAB}"/>
              </a:ext>
            </a:extLst>
          </p:cNvPr>
          <p:cNvSpPr txBox="1"/>
          <p:nvPr/>
        </p:nvSpPr>
        <p:spPr>
          <a:xfrm>
            <a:off x="297671" y="3656375"/>
            <a:ext cx="5892576" cy="1441613"/>
          </a:xfrm>
          <a:prstGeom prst="rect">
            <a:avLst/>
          </a:prstGeom>
          <a:noFill/>
        </p:spPr>
        <p:txBody>
          <a:bodyPr wrap="square">
            <a:spAutoFit/>
          </a:bodyPr>
          <a:lstStyle/>
          <a:p>
            <a:pPr marL="171450" indent="-171450">
              <a:lnSpc>
                <a:spcPct val="150000"/>
              </a:lnSpc>
              <a:buFont typeface="Arial" panose="020B0604020202020204" pitchFamily="34" charset="0"/>
              <a:buChar char="•"/>
            </a:pPr>
            <a:r>
              <a:rPr lang="en-US" altLang="ko-KR" sz="1200"/>
              <a:t>server.error.include-message</a:t>
            </a:r>
          </a:p>
          <a:p>
            <a:pPr marL="171450" indent="-171450">
              <a:lnSpc>
                <a:spcPct val="150000"/>
              </a:lnSpc>
              <a:buFont typeface="Arial" panose="020B0604020202020204" pitchFamily="34" charset="0"/>
              <a:buChar char="•"/>
            </a:pPr>
            <a:r>
              <a:rPr lang="en-US" altLang="ko-KR" sz="1200"/>
              <a:t>server.error.include-binding-errors</a:t>
            </a:r>
          </a:p>
          <a:p>
            <a:pPr marL="171450" indent="-171450">
              <a:lnSpc>
                <a:spcPct val="150000"/>
              </a:lnSpc>
              <a:buFont typeface="Arial" panose="020B0604020202020204" pitchFamily="34" charset="0"/>
              <a:buChar char="•"/>
            </a:pPr>
            <a:r>
              <a:rPr lang="en-US" altLang="ko-KR" sz="1200"/>
              <a:t>server.error.include-exception</a:t>
            </a:r>
          </a:p>
          <a:p>
            <a:pPr marL="171450" indent="-171450">
              <a:lnSpc>
                <a:spcPct val="150000"/>
              </a:lnSpc>
              <a:buFont typeface="Arial" panose="020B0604020202020204" pitchFamily="34" charset="0"/>
              <a:buChar char="•"/>
            </a:pPr>
            <a:r>
              <a:rPr lang="en-US" altLang="ko-KR" sz="1200"/>
              <a:t>server.error.include-stacktrace</a:t>
            </a:r>
          </a:p>
          <a:p>
            <a:pPr marL="171450" indent="-171450">
              <a:lnSpc>
                <a:spcPct val="150000"/>
              </a:lnSpc>
              <a:buFont typeface="Arial" panose="020B0604020202020204" pitchFamily="34" charset="0"/>
              <a:buChar char="•"/>
            </a:pPr>
            <a:r>
              <a:rPr lang="en-US" altLang="ko-KR" sz="1200"/>
              <a:t>server.error.include-path</a:t>
            </a:r>
            <a:endParaRPr lang="ko-KR" altLang="en-US" sz="1200"/>
          </a:p>
        </p:txBody>
      </p:sp>
      <p:graphicFrame>
        <p:nvGraphicFramePr>
          <p:cNvPr id="11" name="표 10">
            <a:extLst>
              <a:ext uri="{FF2B5EF4-FFF2-40B4-BE49-F238E27FC236}">
                <a16:creationId xmlns:a16="http://schemas.microsoft.com/office/drawing/2014/main" id="{88AA3735-F5B2-0EB1-5B78-84005A0A35E1}"/>
              </a:ext>
            </a:extLst>
          </p:cNvPr>
          <p:cNvGraphicFramePr>
            <a:graphicFrameLocks noGrp="1"/>
          </p:cNvGraphicFramePr>
          <p:nvPr>
            <p:extLst>
              <p:ext uri="{D42A27DB-BD31-4B8C-83A1-F6EECF244321}">
                <p14:modId xmlns:p14="http://schemas.microsoft.com/office/powerpoint/2010/main" val="3665496472"/>
              </p:ext>
            </p:extLst>
          </p:nvPr>
        </p:nvGraphicFramePr>
        <p:xfrm>
          <a:off x="3123688" y="3758657"/>
          <a:ext cx="8013788" cy="1237048"/>
        </p:xfrm>
        <a:graphic>
          <a:graphicData uri="http://schemas.openxmlformats.org/drawingml/2006/table">
            <a:tbl>
              <a:tblPr>
                <a:tableStyleId>{5C22544A-7EE6-4342-B048-85BDC9FD1C3A}</a:tableStyleId>
              </a:tblPr>
              <a:tblGrid>
                <a:gridCol w="1259383">
                  <a:extLst>
                    <a:ext uri="{9D8B030D-6E8A-4147-A177-3AD203B41FA5}">
                      <a16:colId xmlns:a16="http://schemas.microsoft.com/office/drawing/2014/main" val="855674948"/>
                    </a:ext>
                  </a:extLst>
                </a:gridCol>
                <a:gridCol w="2856174">
                  <a:extLst>
                    <a:ext uri="{9D8B030D-6E8A-4147-A177-3AD203B41FA5}">
                      <a16:colId xmlns:a16="http://schemas.microsoft.com/office/drawing/2014/main" val="3588212061"/>
                    </a:ext>
                  </a:extLst>
                </a:gridCol>
                <a:gridCol w="1726531">
                  <a:extLst>
                    <a:ext uri="{9D8B030D-6E8A-4147-A177-3AD203B41FA5}">
                      <a16:colId xmlns:a16="http://schemas.microsoft.com/office/drawing/2014/main" val="787321524"/>
                    </a:ext>
                  </a:extLst>
                </a:gridCol>
                <a:gridCol w="2171700">
                  <a:extLst>
                    <a:ext uri="{9D8B030D-6E8A-4147-A177-3AD203B41FA5}">
                      <a16:colId xmlns:a16="http://schemas.microsoft.com/office/drawing/2014/main" val="1385860660"/>
                    </a:ext>
                  </a:extLst>
                </a:gridCol>
              </a:tblGrid>
              <a:tr h="309262">
                <a:tc>
                  <a:txBody>
                    <a:bodyPr/>
                    <a:lstStyle/>
                    <a:p>
                      <a:pPr algn="ctr" fontAlgn="ctr"/>
                      <a:r>
                        <a:rPr lang="ko-KR" altLang="en-US" sz="1100" b="1" u="none" strike="noStrike">
                          <a:effectLst/>
                        </a:rPr>
                        <a:t>설정 값</a:t>
                      </a:r>
                      <a:endParaRPr lang="ko-KR" altLang="en-US" sz="1100" b="1" i="0" u="none" strike="noStrike">
                        <a:solidFill>
                          <a:srgbClr val="000000"/>
                        </a:solidFill>
                        <a:effectLst/>
                        <a:latin typeface="맑은 고딕" panose="020B0503020000020004" pitchFamily="50" charset="-127"/>
                        <a:ea typeface="맑은 고딕" panose="020B0503020000020004" pitchFamily="50" charset="-127"/>
                      </a:endParaRPr>
                    </a:p>
                  </a:txBody>
                  <a:tcPr marL="9525" marR="9525" marT="9525" marB="0" anchor="ctr">
                    <a:solidFill>
                      <a:schemeClr val="accent5">
                        <a:lumMod val="20000"/>
                        <a:lumOff val="80000"/>
                      </a:schemeClr>
                    </a:solidFill>
                  </a:tcPr>
                </a:tc>
                <a:tc>
                  <a:txBody>
                    <a:bodyPr/>
                    <a:lstStyle/>
                    <a:p>
                      <a:pPr algn="ctr" fontAlgn="ctr"/>
                      <a:r>
                        <a:rPr lang="ko-KR" altLang="en-US" sz="1100" b="1" u="none" strike="noStrike">
                          <a:effectLst/>
                        </a:rPr>
                        <a:t>설명</a:t>
                      </a:r>
                      <a:endParaRPr lang="ko-KR" altLang="en-US" sz="1100" b="1" i="0" u="none" strike="noStrike">
                        <a:solidFill>
                          <a:srgbClr val="000000"/>
                        </a:solidFill>
                        <a:effectLst/>
                        <a:latin typeface="맑은 고딕" panose="020B0503020000020004" pitchFamily="50" charset="-127"/>
                        <a:ea typeface="맑은 고딕" panose="020B0503020000020004" pitchFamily="50" charset="-127"/>
                      </a:endParaRPr>
                    </a:p>
                  </a:txBody>
                  <a:tcPr marL="9525" marR="9525" marT="9525" marB="0" anchor="ctr">
                    <a:solidFill>
                      <a:schemeClr val="accent5">
                        <a:lumMod val="20000"/>
                        <a:lumOff val="80000"/>
                      </a:schemeClr>
                    </a:solidFill>
                  </a:tcPr>
                </a:tc>
                <a:tc>
                  <a:txBody>
                    <a:bodyPr/>
                    <a:lstStyle/>
                    <a:p>
                      <a:pPr algn="ctr" fontAlgn="ctr"/>
                      <a:r>
                        <a:rPr lang="ko-KR" altLang="en-US" sz="1100" b="1" u="none" strike="noStrike">
                          <a:effectLst/>
                        </a:rPr>
                        <a:t>사용 환경</a:t>
                      </a:r>
                      <a:endParaRPr lang="ko-KR" altLang="en-US" sz="1100" b="1" i="0" u="none" strike="noStrike">
                        <a:solidFill>
                          <a:srgbClr val="000000"/>
                        </a:solidFill>
                        <a:effectLst/>
                        <a:latin typeface="맑은 고딕" panose="020B0503020000020004" pitchFamily="50" charset="-127"/>
                        <a:ea typeface="맑은 고딕" panose="020B0503020000020004" pitchFamily="50" charset="-127"/>
                      </a:endParaRPr>
                    </a:p>
                  </a:txBody>
                  <a:tcPr marL="9525" marR="9525" marT="9525" marB="0" anchor="ctr">
                    <a:solidFill>
                      <a:schemeClr val="accent5">
                        <a:lumMod val="20000"/>
                        <a:lumOff val="80000"/>
                      </a:schemeClr>
                    </a:solidFill>
                  </a:tcPr>
                </a:tc>
                <a:tc>
                  <a:txBody>
                    <a:bodyPr/>
                    <a:lstStyle/>
                    <a:p>
                      <a:pPr algn="ctr" fontAlgn="ctr"/>
                      <a:r>
                        <a:rPr lang="ko-KR" altLang="en-US" sz="1100" b="1" u="none" strike="noStrike">
                          <a:effectLst/>
                        </a:rPr>
                        <a:t>예시 사용</a:t>
                      </a:r>
                      <a:endParaRPr lang="ko-KR" altLang="en-US" sz="1100" b="1" i="0" u="none" strike="noStrike">
                        <a:solidFill>
                          <a:srgbClr val="000000"/>
                        </a:solidFill>
                        <a:effectLst/>
                        <a:latin typeface="맑은 고딕" panose="020B0503020000020004" pitchFamily="50" charset="-127"/>
                        <a:ea typeface="맑은 고딕" panose="020B0503020000020004" pitchFamily="50" charset="-127"/>
                      </a:endParaRPr>
                    </a:p>
                  </a:txBody>
                  <a:tcPr marL="9525" marR="9525" marT="9525" marB="0" anchor="ctr">
                    <a:solidFill>
                      <a:schemeClr val="accent5">
                        <a:lumMod val="20000"/>
                        <a:lumOff val="80000"/>
                      </a:schemeClr>
                    </a:solidFill>
                  </a:tcPr>
                </a:tc>
                <a:extLst>
                  <a:ext uri="{0D108BD9-81ED-4DB2-BD59-A6C34878D82A}">
                    <a16:rowId xmlns:a16="http://schemas.microsoft.com/office/drawing/2014/main" val="2046513215"/>
                  </a:ext>
                </a:extLst>
              </a:tr>
              <a:tr h="309262">
                <a:tc>
                  <a:txBody>
                    <a:bodyPr/>
                    <a:lstStyle/>
                    <a:p>
                      <a:pPr algn="ctr" fontAlgn="ctr"/>
                      <a:r>
                        <a:rPr lang="en-US" sz="1100" b="0" u="none" strike="noStrike">
                          <a:effectLst/>
                        </a:rPr>
                        <a:t>never</a:t>
                      </a:r>
                      <a:endParaRPr lang="en-US" sz="1100" b="0" i="0" u="none" strike="noStrike">
                        <a:solidFill>
                          <a:srgbClr val="000000"/>
                        </a:solidFill>
                        <a:effectLst/>
                        <a:latin typeface="Arial Unicode MS"/>
                        <a:ea typeface="맑은 고딕" panose="020B0503020000020004" pitchFamily="50" charset="-127"/>
                      </a:endParaRPr>
                    </a:p>
                  </a:txBody>
                  <a:tcPr marL="9525" marR="9525" marT="9525" marB="0" anchor="ctr">
                    <a:solidFill>
                      <a:schemeClr val="bg2"/>
                    </a:solidFill>
                  </a:tcPr>
                </a:tc>
                <a:tc>
                  <a:txBody>
                    <a:bodyPr/>
                    <a:lstStyle/>
                    <a:p>
                      <a:pPr algn="l" fontAlgn="ctr"/>
                      <a:r>
                        <a:rPr lang="ko-KR" altLang="en-US" sz="1100" u="none" strike="noStrike">
                          <a:effectLst/>
                        </a:rPr>
                        <a:t> 정보를 절대 포함하지 않음</a:t>
                      </a:r>
                      <a:endParaRPr lang="ko-KR" alt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9525" marR="9525" marT="9525" marB="0" anchor="ctr">
                    <a:solidFill>
                      <a:schemeClr val="bg1"/>
                    </a:solidFill>
                  </a:tcPr>
                </a:tc>
                <a:tc>
                  <a:txBody>
                    <a:bodyPr/>
                    <a:lstStyle/>
                    <a:p>
                      <a:pPr algn="l" fontAlgn="ctr"/>
                      <a:r>
                        <a:rPr lang="ko-KR" altLang="en-US" sz="1100" u="none" strike="noStrike">
                          <a:effectLst/>
                        </a:rPr>
                        <a:t>운영 환경</a:t>
                      </a:r>
                      <a:endParaRPr lang="ko-KR" alt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9525" marR="9525" marT="9525" marB="0" anchor="ctr">
                    <a:solidFill>
                      <a:schemeClr val="bg1"/>
                    </a:solidFill>
                  </a:tcPr>
                </a:tc>
                <a:tc>
                  <a:txBody>
                    <a:bodyPr/>
                    <a:lstStyle/>
                    <a:p>
                      <a:pPr algn="l" fontAlgn="ctr"/>
                      <a:r>
                        <a:rPr lang="ko-KR" altLang="en-US" sz="1100" u="none" strike="noStrike">
                          <a:effectLst/>
                        </a:rPr>
                        <a:t> 보안이 중요한 </a:t>
                      </a:r>
                      <a:r>
                        <a:rPr lang="en-US" altLang="ko-KR" sz="1100" u="none" strike="noStrike">
                          <a:effectLst/>
                        </a:rPr>
                        <a:t>API</a:t>
                      </a:r>
                      <a:endParaRPr lang="en-US" altLang="ko-KR" sz="1100" b="0" i="0" u="none" strike="noStrike">
                        <a:solidFill>
                          <a:srgbClr val="000000"/>
                        </a:solidFill>
                        <a:effectLst/>
                        <a:latin typeface="맑은 고딕" panose="020B0503020000020004" pitchFamily="50" charset="-127"/>
                        <a:ea typeface="맑은 고딕" panose="020B0503020000020004" pitchFamily="50" charset="-127"/>
                      </a:endParaRPr>
                    </a:p>
                  </a:txBody>
                  <a:tcPr marL="9525" marR="9525" marT="9525" marB="0" anchor="ctr">
                    <a:solidFill>
                      <a:schemeClr val="bg1"/>
                    </a:solidFill>
                  </a:tcPr>
                </a:tc>
                <a:extLst>
                  <a:ext uri="{0D108BD9-81ED-4DB2-BD59-A6C34878D82A}">
                    <a16:rowId xmlns:a16="http://schemas.microsoft.com/office/drawing/2014/main" val="1761013386"/>
                  </a:ext>
                </a:extLst>
              </a:tr>
              <a:tr h="309262">
                <a:tc>
                  <a:txBody>
                    <a:bodyPr/>
                    <a:lstStyle/>
                    <a:p>
                      <a:pPr algn="ctr" fontAlgn="ctr"/>
                      <a:r>
                        <a:rPr lang="en-US" sz="1100" b="0" u="none" strike="noStrike">
                          <a:effectLst/>
                        </a:rPr>
                        <a:t>always</a:t>
                      </a:r>
                      <a:endParaRPr lang="en-US" sz="1100" b="0" i="0" u="none" strike="noStrike">
                        <a:solidFill>
                          <a:srgbClr val="000000"/>
                        </a:solidFill>
                        <a:effectLst/>
                        <a:latin typeface="Arial Unicode MS"/>
                        <a:ea typeface="맑은 고딕" panose="020B0503020000020004" pitchFamily="50" charset="-127"/>
                      </a:endParaRPr>
                    </a:p>
                  </a:txBody>
                  <a:tcPr marL="9525" marR="9525" marT="9525" marB="0" anchor="ctr">
                    <a:solidFill>
                      <a:schemeClr val="bg2"/>
                    </a:solidFill>
                  </a:tcPr>
                </a:tc>
                <a:tc>
                  <a:txBody>
                    <a:bodyPr/>
                    <a:lstStyle/>
                    <a:p>
                      <a:pPr algn="l" fontAlgn="ctr"/>
                      <a:r>
                        <a:rPr lang="ko-KR" altLang="en-US" sz="1100" u="none" strike="noStrike">
                          <a:effectLst/>
                        </a:rPr>
                        <a:t> 정보를 항상 포함</a:t>
                      </a:r>
                      <a:endParaRPr lang="ko-KR" alt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9525" marR="9525" marT="9525" marB="0" anchor="ctr">
                    <a:solidFill>
                      <a:schemeClr val="bg1"/>
                    </a:solidFill>
                  </a:tcPr>
                </a:tc>
                <a:tc>
                  <a:txBody>
                    <a:bodyPr/>
                    <a:lstStyle/>
                    <a:p>
                      <a:pPr algn="l" fontAlgn="ctr"/>
                      <a:r>
                        <a:rPr lang="ko-KR" altLang="en-US" sz="1100" u="none" strike="noStrike">
                          <a:effectLst/>
                        </a:rPr>
                        <a:t>개발 환경</a:t>
                      </a:r>
                      <a:endParaRPr lang="ko-KR" alt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9525" marR="9525" marT="9525" marB="0" anchor="ctr">
                    <a:solidFill>
                      <a:schemeClr val="bg1"/>
                    </a:solidFill>
                  </a:tcPr>
                </a:tc>
                <a:tc>
                  <a:txBody>
                    <a:bodyPr/>
                    <a:lstStyle/>
                    <a:p>
                      <a:pPr algn="l" fontAlgn="ctr"/>
                      <a:r>
                        <a:rPr lang="ko-KR" altLang="en-US" sz="1100" u="none" strike="noStrike">
                          <a:effectLst/>
                        </a:rPr>
                        <a:t> 로컬 디버깅</a:t>
                      </a:r>
                      <a:endParaRPr lang="ko-KR" alt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9525" marR="9525" marT="9525" marB="0" anchor="ctr">
                    <a:solidFill>
                      <a:schemeClr val="bg1"/>
                    </a:solidFill>
                  </a:tcPr>
                </a:tc>
                <a:extLst>
                  <a:ext uri="{0D108BD9-81ED-4DB2-BD59-A6C34878D82A}">
                    <a16:rowId xmlns:a16="http://schemas.microsoft.com/office/drawing/2014/main" val="290498668"/>
                  </a:ext>
                </a:extLst>
              </a:tr>
              <a:tr h="309262">
                <a:tc>
                  <a:txBody>
                    <a:bodyPr/>
                    <a:lstStyle/>
                    <a:p>
                      <a:pPr algn="ctr" fontAlgn="ctr"/>
                      <a:r>
                        <a:rPr lang="en-US" sz="1100" b="0" u="none" strike="noStrike">
                          <a:effectLst/>
                        </a:rPr>
                        <a:t>on_param</a:t>
                      </a:r>
                      <a:endParaRPr lang="en-US" sz="1100" b="0" i="0" u="none" strike="noStrike">
                        <a:solidFill>
                          <a:srgbClr val="000000"/>
                        </a:solidFill>
                        <a:effectLst/>
                        <a:latin typeface="Arial Unicode MS"/>
                        <a:ea typeface="맑은 고딕" panose="020B0503020000020004" pitchFamily="50" charset="-127"/>
                      </a:endParaRPr>
                    </a:p>
                  </a:txBody>
                  <a:tcPr marL="9525" marR="9525" marT="9525" marB="0" anchor="ctr">
                    <a:solidFill>
                      <a:schemeClr val="bg2"/>
                    </a:solidFill>
                  </a:tcPr>
                </a:tc>
                <a:tc>
                  <a:txBody>
                    <a:bodyPr/>
                    <a:lstStyle/>
                    <a:p>
                      <a:pPr algn="l" fontAlgn="ctr"/>
                      <a:r>
                        <a:rPr lang="ko-KR" altLang="en-US" sz="1100" u="none" strike="noStrike">
                          <a:effectLst/>
                        </a:rPr>
                        <a:t> 요청에 특정 파라미터가 있을 때만 포함</a:t>
                      </a:r>
                      <a:endParaRPr lang="ko-KR" alt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9525" marR="9525" marT="9525" marB="0" anchor="ctr">
                    <a:solidFill>
                      <a:schemeClr val="bg1"/>
                    </a:solidFill>
                  </a:tcPr>
                </a:tc>
                <a:tc>
                  <a:txBody>
                    <a:bodyPr/>
                    <a:lstStyle/>
                    <a:p>
                      <a:pPr algn="l" fontAlgn="ctr"/>
                      <a:r>
                        <a:rPr lang="ko-KR" altLang="en-US" sz="1100" u="none" strike="noStrike">
                          <a:effectLst/>
                        </a:rPr>
                        <a:t>개발 </a:t>
                      </a:r>
                      <a:r>
                        <a:rPr lang="en-US" altLang="ko-KR" sz="1100" u="none" strike="noStrike">
                          <a:effectLst/>
                        </a:rPr>
                        <a:t>(</a:t>
                      </a:r>
                      <a:r>
                        <a:rPr lang="ko-KR" altLang="en-US" sz="1100" u="none" strike="noStrike">
                          <a:effectLst/>
                        </a:rPr>
                        <a:t>꼭 필요 시 운영</a:t>
                      </a:r>
                      <a:r>
                        <a:rPr lang="en-US" altLang="ko-KR" sz="1100" u="none" strike="noStrike">
                          <a:effectLst/>
                        </a:rPr>
                        <a:t>)</a:t>
                      </a:r>
                      <a:endParaRPr lang="ko-KR" alt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9525" marR="9525" marT="9525" marB="0" anchor="ctr">
                    <a:solidFill>
                      <a:schemeClr val="bg1"/>
                    </a:solidFill>
                  </a:tcPr>
                </a:tc>
                <a:tc>
                  <a:txBody>
                    <a:bodyPr/>
                    <a:lstStyle/>
                    <a:p>
                      <a:pPr algn="l" fontAlgn="ctr"/>
                      <a:r>
                        <a:rPr lang="en-US" sz="1100" u="none" strike="noStrike">
                          <a:effectLst/>
                        </a:rPr>
                        <a:t> ?message=&amp;exception=</a:t>
                      </a:r>
                      <a:endParaRPr lang="ko-KR" altLang="en-US" sz="1100" b="0" i="0" u="none" strike="noStrike">
                        <a:solidFill>
                          <a:srgbClr val="000000"/>
                        </a:solidFill>
                        <a:effectLst/>
                        <a:latin typeface="Arial Unicode MS"/>
                        <a:ea typeface="맑은 고딕" panose="020B0503020000020004" pitchFamily="50" charset="-127"/>
                      </a:endParaRPr>
                    </a:p>
                  </a:txBody>
                  <a:tcPr marL="9525" marR="9525" marT="9525" marB="0" anchor="ctr">
                    <a:solidFill>
                      <a:schemeClr val="bg1"/>
                    </a:solidFill>
                  </a:tcPr>
                </a:tc>
                <a:extLst>
                  <a:ext uri="{0D108BD9-81ED-4DB2-BD59-A6C34878D82A}">
                    <a16:rowId xmlns:a16="http://schemas.microsoft.com/office/drawing/2014/main" val="4104225112"/>
                  </a:ext>
                </a:extLst>
              </a:tr>
            </a:tbl>
          </a:graphicData>
        </a:graphic>
      </p:graphicFrame>
      <p:sp>
        <p:nvSpPr>
          <p:cNvPr id="12" name="직사각형 11">
            <a:extLst>
              <a:ext uri="{FF2B5EF4-FFF2-40B4-BE49-F238E27FC236}">
                <a16:creationId xmlns:a16="http://schemas.microsoft.com/office/drawing/2014/main" id="{054A2E16-47C2-55E1-CD8B-3E2023578869}"/>
              </a:ext>
            </a:extLst>
          </p:cNvPr>
          <p:cNvSpPr/>
          <p:nvPr/>
        </p:nvSpPr>
        <p:spPr>
          <a:xfrm>
            <a:off x="409307" y="5280232"/>
            <a:ext cx="3029997" cy="276999"/>
          </a:xfrm>
          <a:prstGeom prst="rect">
            <a:avLst/>
          </a:prstGeom>
        </p:spPr>
        <p:txBody>
          <a:bodyPr wrap="none">
            <a:spAutoFit/>
          </a:bodyPr>
          <a:lstStyle/>
          <a:p>
            <a:r>
              <a:rPr lang="ko-KR" altLang="en-US" sz="1200" b="1">
                <a:latin typeface="+mn-ea"/>
              </a:rPr>
              <a:t>운영 환경 </a:t>
            </a:r>
            <a:r>
              <a:rPr lang="en-US" altLang="ko-KR" sz="1200" b="1">
                <a:latin typeface="+mn-ea"/>
              </a:rPr>
              <a:t>(application-prod.properties)</a:t>
            </a:r>
            <a:endParaRPr lang="ko-KR" altLang="en-US" sz="1200" b="1">
              <a:latin typeface="+mn-ea"/>
            </a:endParaRPr>
          </a:p>
        </p:txBody>
      </p:sp>
      <p:sp>
        <p:nvSpPr>
          <p:cNvPr id="18" name="Rectangle 3">
            <a:extLst>
              <a:ext uri="{FF2B5EF4-FFF2-40B4-BE49-F238E27FC236}">
                <a16:creationId xmlns:a16="http://schemas.microsoft.com/office/drawing/2014/main" id="{29C8385C-360E-D95D-1CD9-EC16B2312D48}"/>
              </a:ext>
            </a:extLst>
          </p:cNvPr>
          <p:cNvSpPr>
            <a:spLocks noChangeArrowheads="1"/>
          </p:cNvSpPr>
          <p:nvPr/>
        </p:nvSpPr>
        <p:spPr bwMode="auto">
          <a:xfrm>
            <a:off x="505327" y="5571951"/>
            <a:ext cx="3308684" cy="107664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server.error.include-message=never</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server.error.include-binding-errors=never</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server.error.include-exception=</a:t>
            </a:r>
            <a:r>
              <a:rPr kumimoji="0" lang="ko-KR" altLang="ko-KR" sz="1100" b="0" i="0" u="none" strike="noStrike" cap="none" normalizeH="0" baseline="0">
                <a:ln>
                  <a:noFill/>
                </a:ln>
                <a:solidFill>
                  <a:srgbClr val="CF8E6D"/>
                </a:solidFill>
                <a:effectLst/>
                <a:latin typeface="Arial Unicode MS"/>
                <a:ea typeface="JetBrains Mono"/>
              </a:rPr>
              <a:t>false</a:t>
            </a:r>
            <a:br>
              <a:rPr kumimoji="0" lang="ko-KR" altLang="ko-KR" sz="1100" b="0" i="0" u="none" strike="noStrike" cap="none" normalizeH="0" baseline="0">
                <a:ln>
                  <a:noFill/>
                </a:ln>
                <a:solidFill>
                  <a:srgbClr val="CF8E6D"/>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server.error.include-stacktrace=never</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20" name="직사각형 19">
            <a:extLst>
              <a:ext uri="{FF2B5EF4-FFF2-40B4-BE49-F238E27FC236}">
                <a16:creationId xmlns:a16="http://schemas.microsoft.com/office/drawing/2014/main" id="{6893E693-D7AC-6F61-2523-1A1EB932DFE7}"/>
              </a:ext>
            </a:extLst>
          </p:cNvPr>
          <p:cNvSpPr/>
          <p:nvPr/>
        </p:nvSpPr>
        <p:spPr>
          <a:xfrm>
            <a:off x="4193239" y="5280232"/>
            <a:ext cx="2937343" cy="276999"/>
          </a:xfrm>
          <a:prstGeom prst="rect">
            <a:avLst/>
          </a:prstGeom>
        </p:spPr>
        <p:txBody>
          <a:bodyPr wrap="none">
            <a:spAutoFit/>
          </a:bodyPr>
          <a:lstStyle/>
          <a:p>
            <a:r>
              <a:rPr lang="ko-KR" altLang="en-US" sz="1200" b="1">
                <a:latin typeface="+mn-ea"/>
              </a:rPr>
              <a:t>개발 환경 </a:t>
            </a:r>
            <a:r>
              <a:rPr lang="en-US" altLang="ko-KR" sz="1200" b="1">
                <a:latin typeface="+mn-ea"/>
              </a:rPr>
              <a:t>(application-dev.properties)</a:t>
            </a:r>
            <a:endParaRPr lang="ko-KR" altLang="en-US" sz="1200" b="1">
              <a:latin typeface="+mn-ea"/>
            </a:endParaRPr>
          </a:p>
        </p:txBody>
      </p:sp>
      <p:sp>
        <p:nvSpPr>
          <p:cNvPr id="21" name="Rectangle 3">
            <a:extLst>
              <a:ext uri="{FF2B5EF4-FFF2-40B4-BE49-F238E27FC236}">
                <a16:creationId xmlns:a16="http://schemas.microsoft.com/office/drawing/2014/main" id="{3CE740B3-8B3F-5992-A38F-94840D19812B}"/>
              </a:ext>
            </a:extLst>
          </p:cNvPr>
          <p:cNvSpPr>
            <a:spLocks noChangeArrowheads="1"/>
          </p:cNvSpPr>
          <p:nvPr/>
        </p:nvSpPr>
        <p:spPr bwMode="auto">
          <a:xfrm>
            <a:off x="4289259" y="5571951"/>
            <a:ext cx="3308684" cy="107664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server.error.include-message=</a:t>
            </a:r>
            <a:r>
              <a:rPr kumimoji="0" lang="en-US" altLang="ko-KR" sz="1100" b="0" i="0" u="none" strike="noStrike" cap="none" normalizeH="0" baseline="0">
                <a:ln>
                  <a:noFill/>
                </a:ln>
                <a:solidFill>
                  <a:srgbClr val="BCBEC4"/>
                </a:solidFill>
                <a:effectLst/>
                <a:latin typeface="Arial Unicode MS"/>
                <a:ea typeface="JetBrains Mono"/>
              </a:rPr>
              <a:t>always</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server.error.include-binding-errors=</a:t>
            </a:r>
            <a:r>
              <a:rPr kumimoji="0" lang="en-US" altLang="ko-KR" sz="1100" b="0" i="0" u="none" strike="noStrike" cap="none" normalizeH="0" baseline="0">
                <a:ln>
                  <a:noFill/>
                </a:ln>
                <a:solidFill>
                  <a:srgbClr val="BCBEC4"/>
                </a:solidFill>
                <a:effectLst/>
                <a:latin typeface="Arial Unicode MS"/>
                <a:ea typeface="JetBrains Mono"/>
              </a:rPr>
              <a:t>always</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server.error.include-exception=</a:t>
            </a:r>
            <a:r>
              <a:rPr lang="en-US" altLang="ko-KR" sz="1100">
                <a:solidFill>
                  <a:srgbClr val="CF8E6D"/>
                </a:solidFill>
                <a:latin typeface="Arial Unicode MS"/>
                <a:ea typeface="JetBrains Mono"/>
              </a:rPr>
              <a:t>true</a:t>
            </a:r>
            <a:br>
              <a:rPr kumimoji="0" lang="ko-KR" altLang="ko-KR" sz="1100" b="0" i="0" u="none" strike="noStrike" cap="none" normalizeH="0" baseline="0">
                <a:ln>
                  <a:noFill/>
                </a:ln>
                <a:solidFill>
                  <a:srgbClr val="CF8E6D"/>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server.error.include-stacktrace=</a:t>
            </a:r>
            <a:r>
              <a:rPr kumimoji="0" lang="en-US" altLang="ko-KR" sz="1100" b="0" i="0" u="none" strike="noStrike" cap="none" normalizeH="0" baseline="0">
                <a:ln>
                  <a:noFill/>
                </a:ln>
                <a:solidFill>
                  <a:srgbClr val="BCBEC4"/>
                </a:solidFill>
                <a:effectLst/>
                <a:latin typeface="Arial Unicode MS"/>
                <a:ea typeface="JetBrains Mono"/>
              </a:rPr>
              <a:t>always</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22" name="Rectangle 4">
            <a:extLst>
              <a:ext uri="{FF2B5EF4-FFF2-40B4-BE49-F238E27FC236}">
                <a16:creationId xmlns:a16="http://schemas.microsoft.com/office/drawing/2014/main" id="{01E7FEB2-A63A-A491-0517-FC039524A168}"/>
              </a:ext>
            </a:extLst>
          </p:cNvPr>
          <p:cNvSpPr>
            <a:spLocks noChangeArrowheads="1"/>
          </p:cNvSpPr>
          <p:nvPr/>
        </p:nvSpPr>
        <p:spPr bwMode="auto">
          <a:xfrm>
            <a:off x="9031805" y="578740"/>
            <a:ext cx="2801253" cy="93871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6AAB73"/>
                </a:solidFill>
                <a:effectLst/>
                <a:ea typeface="JetBrains Mono"/>
              </a:rPr>
              <a:t>"timestamp"</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6AAB73"/>
                </a:solidFill>
                <a:effectLst/>
                <a:ea typeface="JetBrains Mono"/>
              </a:rPr>
              <a:t>"2024-11-23T09:55:01"</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6AAB73"/>
                </a:solidFill>
                <a:effectLst/>
                <a:ea typeface="JetBrains Mono"/>
              </a:rPr>
              <a:t>"status"</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2AACB8"/>
                </a:solidFill>
                <a:effectLst/>
                <a:ea typeface="JetBrains Mono"/>
              </a:rPr>
              <a:t>404</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6AAB73"/>
                </a:solidFill>
                <a:effectLst/>
                <a:ea typeface="JetBrains Mono"/>
              </a:rPr>
              <a:t>"error"</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6AAB73"/>
                </a:solidFill>
                <a:effectLst/>
                <a:ea typeface="JetBrains Mono"/>
              </a:rPr>
              <a:t>"Not Found"</a:t>
            </a:r>
            <a:br>
              <a:rPr kumimoji="0" lang="ko-KR" altLang="ko-KR" sz="1100" b="0" i="0" u="none" strike="noStrike" cap="none" normalizeH="0" baseline="0">
                <a:ln>
                  <a:noFill/>
                </a:ln>
                <a:solidFill>
                  <a:srgbClr val="6AAB73"/>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26" name="직사각형 25">
            <a:extLst>
              <a:ext uri="{FF2B5EF4-FFF2-40B4-BE49-F238E27FC236}">
                <a16:creationId xmlns:a16="http://schemas.microsoft.com/office/drawing/2014/main" id="{117D0F40-C14B-0337-660B-9676E0868ABF}"/>
              </a:ext>
            </a:extLst>
          </p:cNvPr>
          <p:cNvSpPr/>
          <p:nvPr/>
        </p:nvSpPr>
        <p:spPr>
          <a:xfrm>
            <a:off x="6387380" y="270515"/>
            <a:ext cx="893193" cy="307777"/>
          </a:xfrm>
          <a:prstGeom prst="rect">
            <a:avLst/>
          </a:prstGeom>
        </p:spPr>
        <p:txBody>
          <a:bodyPr wrap="none">
            <a:spAutoFit/>
          </a:bodyPr>
          <a:lstStyle/>
          <a:p>
            <a:r>
              <a:rPr lang="en-US" altLang="ko-KR" sz="1400">
                <a:latin typeface="+mn-ea"/>
              </a:rPr>
              <a:t>404.html</a:t>
            </a:r>
            <a:endParaRPr lang="ko-KR" altLang="en-US" sz="1400">
              <a:latin typeface="+mn-ea"/>
            </a:endParaRPr>
          </a:p>
        </p:txBody>
      </p:sp>
      <p:sp>
        <p:nvSpPr>
          <p:cNvPr id="27" name="직사각형 26">
            <a:extLst>
              <a:ext uri="{FF2B5EF4-FFF2-40B4-BE49-F238E27FC236}">
                <a16:creationId xmlns:a16="http://schemas.microsoft.com/office/drawing/2014/main" id="{59D4BA6D-DC08-181B-1FC4-0F452C369F7C}"/>
              </a:ext>
            </a:extLst>
          </p:cNvPr>
          <p:cNvSpPr/>
          <p:nvPr/>
        </p:nvSpPr>
        <p:spPr>
          <a:xfrm>
            <a:off x="10162966" y="269005"/>
            <a:ext cx="538930" cy="307777"/>
          </a:xfrm>
          <a:prstGeom prst="rect">
            <a:avLst/>
          </a:prstGeom>
        </p:spPr>
        <p:txBody>
          <a:bodyPr wrap="none">
            <a:spAutoFit/>
          </a:bodyPr>
          <a:lstStyle/>
          <a:p>
            <a:r>
              <a:rPr lang="en-US" altLang="ko-KR" sz="1400">
                <a:latin typeface="+mn-ea"/>
              </a:rPr>
              <a:t>Json</a:t>
            </a:r>
            <a:endParaRPr lang="ko-KR" altLang="en-US" sz="1400">
              <a:latin typeface="+mn-ea"/>
            </a:endParaRPr>
          </a:p>
        </p:txBody>
      </p:sp>
    </p:spTree>
    <p:extLst>
      <p:ext uri="{BB962C8B-B14F-4D97-AF65-F5344CB8AC3E}">
        <p14:creationId xmlns:p14="http://schemas.microsoft.com/office/powerpoint/2010/main" val="17628579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E68527-C7BE-B9E8-DE55-AED407FE5541}"/>
            </a:ext>
          </a:extLst>
        </p:cNvPr>
        <p:cNvGrpSpPr/>
        <p:nvPr/>
      </p:nvGrpSpPr>
      <p:grpSpPr>
        <a:xfrm>
          <a:off x="0" y="0"/>
          <a:ext cx="0" cy="0"/>
          <a:chOff x="0" y="0"/>
          <a:chExt cx="0" cy="0"/>
        </a:xfrm>
      </p:grpSpPr>
      <p:sp>
        <p:nvSpPr>
          <p:cNvPr id="7" name="직사각형 6">
            <a:extLst>
              <a:ext uri="{FF2B5EF4-FFF2-40B4-BE49-F238E27FC236}">
                <a16:creationId xmlns:a16="http://schemas.microsoft.com/office/drawing/2014/main" id="{AECFFD46-043F-5F8F-82C5-0D7E33294CF7}"/>
              </a:ext>
            </a:extLst>
          </p:cNvPr>
          <p:cNvSpPr/>
          <p:nvPr/>
        </p:nvSpPr>
        <p:spPr>
          <a:xfrm>
            <a:off x="172186" y="262813"/>
            <a:ext cx="2414572" cy="369332"/>
          </a:xfrm>
          <a:prstGeom prst="rect">
            <a:avLst/>
          </a:prstGeom>
        </p:spPr>
        <p:txBody>
          <a:bodyPr wrap="none">
            <a:spAutoFit/>
          </a:bodyPr>
          <a:lstStyle/>
          <a:p>
            <a:pPr marL="342900" indent="-342900">
              <a:buFont typeface="Wingdings" pitchFamily="2" charset="2"/>
              <a:buChar char="ü"/>
            </a:pPr>
            <a:r>
              <a:rPr lang="ko-KR" altLang="en-US" b="1">
                <a:solidFill>
                  <a:schemeClr val="accent1">
                    <a:lumMod val="75000"/>
                  </a:schemeClr>
                </a:solidFill>
                <a:latin typeface="+mj-lt"/>
              </a:rPr>
              <a:t>스프링의 </a:t>
            </a:r>
            <a:r>
              <a:rPr lang="en-US" altLang="ko-KR" b="1">
                <a:solidFill>
                  <a:schemeClr val="accent1">
                    <a:lumMod val="75000"/>
                  </a:schemeClr>
                </a:solidFill>
                <a:latin typeface="+mj-lt"/>
              </a:rPr>
              <a:t>Request</a:t>
            </a:r>
            <a:endParaRPr lang="ko-KR" altLang="en-US" b="1">
              <a:solidFill>
                <a:schemeClr val="accent1">
                  <a:lumMod val="75000"/>
                </a:schemeClr>
              </a:solidFill>
              <a:latin typeface="+mj-lt"/>
            </a:endParaRPr>
          </a:p>
        </p:txBody>
      </p:sp>
      <p:pic>
        <p:nvPicPr>
          <p:cNvPr id="3" name="그림 2">
            <a:extLst>
              <a:ext uri="{FF2B5EF4-FFF2-40B4-BE49-F238E27FC236}">
                <a16:creationId xmlns:a16="http://schemas.microsoft.com/office/drawing/2014/main" id="{2D7140EB-71B0-69E2-7F67-15BE69684C90}"/>
              </a:ext>
            </a:extLst>
          </p:cNvPr>
          <p:cNvPicPr>
            <a:picLocks noChangeAspect="1"/>
          </p:cNvPicPr>
          <p:nvPr/>
        </p:nvPicPr>
        <p:blipFill>
          <a:blip r:embed="rId3"/>
          <a:stretch>
            <a:fillRect/>
          </a:stretch>
        </p:blipFill>
        <p:spPr>
          <a:xfrm>
            <a:off x="9763533" y="632145"/>
            <a:ext cx="2355243" cy="3476472"/>
          </a:xfrm>
          <a:prstGeom prst="rect">
            <a:avLst/>
          </a:prstGeom>
        </p:spPr>
      </p:pic>
      <p:pic>
        <p:nvPicPr>
          <p:cNvPr id="5" name="그림 4">
            <a:extLst>
              <a:ext uri="{FF2B5EF4-FFF2-40B4-BE49-F238E27FC236}">
                <a16:creationId xmlns:a16="http://schemas.microsoft.com/office/drawing/2014/main" id="{A905E1AA-AF90-6A1A-4EF2-3ED18CC3170F}"/>
              </a:ext>
            </a:extLst>
          </p:cNvPr>
          <p:cNvPicPr>
            <a:picLocks noChangeAspect="1"/>
          </p:cNvPicPr>
          <p:nvPr/>
        </p:nvPicPr>
        <p:blipFill>
          <a:blip r:embed="rId4"/>
          <a:stretch>
            <a:fillRect/>
          </a:stretch>
        </p:blipFill>
        <p:spPr>
          <a:xfrm>
            <a:off x="9772781" y="4469078"/>
            <a:ext cx="2336745" cy="1240395"/>
          </a:xfrm>
          <a:prstGeom prst="rect">
            <a:avLst/>
          </a:prstGeom>
        </p:spPr>
      </p:pic>
      <p:pic>
        <p:nvPicPr>
          <p:cNvPr id="8" name="그림 7">
            <a:extLst>
              <a:ext uri="{FF2B5EF4-FFF2-40B4-BE49-F238E27FC236}">
                <a16:creationId xmlns:a16="http://schemas.microsoft.com/office/drawing/2014/main" id="{CDDB52B3-1550-7DF6-1A7F-B211C3CC71B0}"/>
              </a:ext>
            </a:extLst>
          </p:cNvPr>
          <p:cNvPicPr>
            <a:picLocks noChangeAspect="1"/>
          </p:cNvPicPr>
          <p:nvPr/>
        </p:nvPicPr>
        <p:blipFill>
          <a:blip r:embed="rId5"/>
          <a:stretch>
            <a:fillRect/>
          </a:stretch>
        </p:blipFill>
        <p:spPr>
          <a:xfrm>
            <a:off x="6163451" y="632145"/>
            <a:ext cx="3400906" cy="6124074"/>
          </a:xfrm>
          <a:prstGeom prst="rect">
            <a:avLst/>
          </a:prstGeom>
        </p:spPr>
      </p:pic>
      <p:cxnSp>
        <p:nvCxnSpPr>
          <p:cNvPr id="11" name="직선 화살표 연결선 10">
            <a:extLst>
              <a:ext uri="{FF2B5EF4-FFF2-40B4-BE49-F238E27FC236}">
                <a16:creationId xmlns:a16="http://schemas.microsoft.com/office/drawing/2014/main" id="{18037321-2EA4-5177-8526-971A9017FAD1}"/>
              </a:ext>
            </a:extLst>
          </p:cNvPr>
          <p:cNvCxnSpPr>
            <a:stCxn id="5" idx="0"/>
            <a:endCxn id="3" idx="2"/>
          </p:cNvCxnSpPr>
          <p:nvPr/>
        </p:nvCxnSpPr>
        <p:spPr>
          <a:xfrm flipV="1">
            <a:off x="10941154" y="4108617"/>
            <a:ext cx="1" cy="36046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직선 화살표 연결선 14">
            <a:extLst>
              <a:ext uri="{FF2B5EF4-FFF2-40B4-BE49-F238E27FC236}">
                <a16:creationId xmlns:a16="http://schemas.microsoft.com/office/drawing/2014/main" id="{120BFB4A-152B-CD7C-4B40-45CDBF5E10DB}"/>
              </a:ext>
            </a:extLst>
          </p:cNvPr>
          <p:cNvCxnSpPr>
            <a:cxnSpLocks/>
            <a:endCxn id="5" idx="1"/>
          </p:cNvCxnSpPr>
          <p:nvPr/>
        </p:nvCxnSpPr>
        <p:spPr>
          <a:xfrm>
            <a:off x="9564357" y="5089276"/>
            <a:ext cx="208424"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직사각형 17">
            <a:extLst>
              <a:ext uri="{FF2B5EF4-FFF2-40B4-BE49-F238E27FC236}">
                <a16:creationId xmlns:a16="http://schemas.microsoft.com/office/drawing/2014/main" id="{F22ADC3B-A053-62D1-0388-6CE01309AED5}"/>
              </a:ext>
            </a:extLst>
          </p:cNvPr>
          <p:cNvSpPr/>
          <p:nvPr/>
        </p:nvSpPr>
        <p:spPr>
          <a:xfrm>
            <a:off x="172185" y="674796"/>
            <a:ext cx="5572893" cy="2272610"/>
          </a:xfrm>
          <a:prstGeom prst="rect">
            <a:avLst/>
          </a:prstGeom>
        </p:spPr>
        <p:txBody>
          <a:bodyPr wrap="square">
            <a:spAutoFit/>
          </a:bodyPr>
          <a:lstStyle/>
          <a:p>
            <a:pPr marL="228600" indent="-228600">
              <a:lnSpc>
                <a:spcPct val="150000"/>
              </a:lnSpc>
              <a:buFont typeface="+mj-lt"/>
              <a:buAutoNum type="arabicParenR"/>
            </a:pPr>
            <a:r>
              <a:rPr lang="en-US" altLang="ko-KR" sz="1200" b="1"/>
              <a:t>WebRequest</a:t>
            </a:r>
          </a:p>
          <a:p>
            <a:pPr marL="228600" indent="-228600">
              <a:lnSpc>
                <a:spcPct val="150000"/>
              </a:lnSpc>
              <a:buFont typeface="+mj-lt"/>
              <a:buAutoNum type="arabicParenR"/>
            </a:pPr>
            <a:endParaRPr lang="en-US" altLang="ko-KR" sz="1200" b="1"/>
          </a:p>
          <a:p>
            <a:pPr marL="228600" indent="-228600">
              <a:lnSpc>
                <a:spcPct val="150000"/>
              </a:lnSpc>
              <a:buFont typeface="+mj-lt"/>
              <a:buAutoNum type="arabicParenR"/>
            </a:pPr>
            <a:endParaRPr lang="en-US" altLang="ko-KR" sz="1200"/>
          </a:p>
          <a:p>
            <a:pPr marL="228600" indent="-228600">
              <a:lnSpc>
                <a:spcPct val="150000"/>
              </a:lnSpc>
              <a:buFont typeface="+mj-lt"/>
              <a:buAutoNum type="arabicParenR"/>
            </a:pPr>
            <a:r>
              <a:rPr lang="en-US" altLang="ko-KR" sz="1200" b="1"/>
              <a:t>NativeWebRequest</a:t>
            </a:r>
          </a:p>
          <a:p>
            <a:pPr lvl="1">
              <a:lnSpc>
                <a:spcPct val="150000"/>
              </a:lnSpc>
            </a:pPr>
            <a:endParaRPr lang="en-US" altLang="ko-KR" sz="1200"/>
          </a:p>
          <a:p>
            <a:pPr marL="228600" indent="-228600">
              <a:lnSpc>
                <a:spcPct val="150000"/>
              </a:lnSpc>
              <a:buFont typeface="+mj-lt"/>
              <a:buAutoNum type="arabicParenR"/>
            </a:pPr>
            <a:endParaRPr lang="en-US" altLang="ko-KR" sz="1200">
              <a:solidFill>
                <a:schemeClr val="tx1">
                  <a:lumMod val="65000"/>
                  <a:lumOff val="35000"/>
                </a:schemeClr>
              </a:solidFill>
              <a:latin typeface="+mj-lt"/>
            </a:endParaRPr>
          </a:p>
          <a:p>
            <a:pPr marL="228600" indent="-228600">
              <a:lnSpc>
                <a:spcPct val="150000"/>
              </a:lnSpc>
              <a:buFont typeface="+mj-lt"/>
              <a:buAutoNum type="arabicParenR"/>
            </a:pPr>
            <a:endParaRPr lang="en-US" altLang="ko-KR" sz="1200">
              <a:solidFill>
                <a:schemeClr val="tx1">
                  <a:lumMod val="65000"/>
                  <a:lumOff val="35000"/>
                </a:schemeClr>
              </a:solidFill>
              <a:latin typeface="+mj-lt"/>
            </a:endParaRPr>
          </a:p>
          <a:p>
            <a:pPr marL="228600" indent="-228600">
              <a:lnSpc>
                <a:spcPct val="150000"/>
              </a:lnSpc>
              <a:buFont typeface="+mj-lt"/>
              <a:buAutoNum type="arabicParenR"/>
            </a:pPr>
            <a:r>
              <a:rPr lang="en-US" altLang="ko-KR" sz="1200" b="1"/>
              <a:t>ServletWebRequest</a:t>
            </a:r>
          </a:p>
        </p:txBody>
      </p:sp>
      <p:sp>
        <p:nvSpPr>
          <p:cNvPr id="21" name="Rectangle 1">
            <a:extLst>
              <a:ext uri="{FF2B5EF4-FFF2-40B4-BE49-F238E27FC236}">
                <a16:creationId xmlns:a16="http://schemas.microsoft.com/office/drawing/2014/main" id="{9C2725B7-719B-B6C4-7DED-B0B11E501494}"/>
              </a:ext>
            </a:extLst>
          </p:cNvPr>
          <p:cNvSpPr>
            <a:spLocks noChangeArrowheads="1"/>
          </p:cNvSpPr>
          <p:nvPr/>
        </p:nvSpPr>
        <p:spPr bwMode="auto">
          <a:xfrm>
            <a:off x="371361" y="3588198"/>
            <a:ext cx="5572893" cy="2595006"/>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30000"/>
              </a:lnSpc>
              <a:spcBef>
                <a:spcPct val="0"/>
              </a:spcBef>
              <a:spcAft>
                <a:spcPct val="0"/>
              </a:spcAft>
              <a:buClrTx/>
              <a:buSzTx/>
              <a:buFontTx/>
              <a:buNone/>
              <a:tabLst/>
            </a:pPr>
            <a:r>
              <a:rPr kumimoji="0" lang="ko-KR" altLang="ko-KR" sz="1050" b="0" i="0" u="none" strike="noStrike" cap="none" normalizeH="0" baseline="0">
                <a:ln>
                  <a:noFill/>
                </a:ln>
                <a:solidFill>
                  <a:srgbClr val="BCBEC4"/>
                </a:solidFill>
                <a:effectLst/>
                <a:latin typeface="Arial Unicode MS"/>
                <a:ea typeface="JetBrains Mono"/>
              </a:rPr>
              <a:t>ServletWebRequest </a:t>
            </a:r>
            <a:r>
              <a:rPr kumimoji="0" lang="en-US" altLang="ko-KR" sz="1050" b="0" i="0" u="none" strike="noStrike" cap="none" normalizeH="0" baseline="0">
                <a:ln>
                  <a:noFill/>
                </a:ln>
                <a:solidFill>
                  <a:srgbClr val="C77DBB"/>
                </a:solidFill>
                <a:effectLst/>
                <a:latin typeface="Arial Unicode MS"/>
                <a:ea typeface="JetBrains Mono"/>
              </a:rPr>
              <a:t>w</a:t>
            </a:r>
            <a:r>
              <a:rPr kumimoji="0" lang="ko-KR" altLang="ko-KR" sz="1050" b="0" i="0" u="none" strike="noStrike" cap="none" normalizeH="0" baseline="0">
                <a:ln>
                  <a:noFill/>
                </a:ln>
                <a:solidFill>
                  <a:srgbClr val="C77DBB"/>
                </a:solidFill>
                <a:effectLst/>
                <a:latin typeface="Arial Unicode MS"/>
                <a:ea typeface="JetBrains Mono"/>
              </a:rPr>
              <a:t>ebRequest </a:t>
            </a:r>
            <a:r>
              <a:rPr kumimoji="0" lang="ko-KR" altLang="ko-KR" sz="1050" b="0" i="0" u="none" strike="noStrike" cap="none" normalizeH="0" baseline="0">
                <a:ln>
                  <a:noFill/>
                </a:ln>
                <a:solidFill>
                  <a:srgbClr val="BCBEC4"/>
                </a:solidFill>
                <a:effectLst/>
                <a:latin typeface="Arial Unicode MS"/>
                <a:ea typeface="JetBrains Mono"/>
              </a:rPr>
              <a:t>= </a:t>
            </a:r>
            <a:r>
              <a:rPr kumimoji="0" lang="ko-KR" altLang="ko-KR" sz="1050" b="0" i="0" u="none" strike="noStrike" cap="none" normalizeH="0" baseline="0">
                <a:ln>
                  <a:noFill/>
                </a:ln>
                <a:solidFill>
                  <a:srgbClr val="CF8E6D"/>
                </a:solidFill>
                <a:effectLst/>
                <a:latin typeface="Arial Unicode MS"/>
                <a:ea typeface="JetBrains Mono"/>
              </a:rPr>
              <a:t>new </a:t>
            </a:r>
            <a:r>
              <a:rPr kumimoji="0" lang="ko-KR" altLang="ko-KR" sz="1050" b="0" i="0" u="none" strike="noStrike" cap="none" normalizeH="0" baseline="0">
                <a:ln>
                  <a:noFill/>
                </a:ln>
                <a:solidFill>
                  <a:srgbClr val="BCBEC4"/>
                </a:solidFill>
                <a:effectLst/>
                <a:latin typeface="Arial Unicode MS"/>
                <a:ea typeface="JetBrains Mono"/>
              </a:rPr>
              <a:t>ServletWebRequest(httpRequest, httpResponse);</a:t>
            </a:r>
            <a:br>
              <a:rPr kumimoji="0" lang="ko-KR" altLang="ko-KR" sz="1050" b="0" i="0" u="none" strike="noStrike" cap="none" normalizeH="0" baseline="0">
                <a:ln>
                  <a:noFill/>
                </a:ln>
                <a:solidFill>
                  <a:srgbClr val="BCBEC4"/>
                </a:solidFill>
                <a:effectLst/>
                <a:latin typeface="Arial Unicode MS"/>
                <a:ea typeface="JetBrains Mono"/>
              </a:rPr>
            </a:br>
            <a:r>
              <a:rPr kumimoji="0" lang="ko-KR" altLang="ko-KR" sz="1050" b="0" i="0" u="none" strike="noStrike" cap="none" normalizeH="0" baseline="0">
                <a:ln>
                  <a:noFill/>
                </a:ln>
                <a:solidFill>
                  <a:srgbClr val="BCBEC4"/>
                </a:solidFill>
                <a:effectLst/>
                <a:latin typeface="Arial Unicode MS"/>
                <a:ea typeface="JetBrains Mono"/>
              </a:rPr>
              <a:t>String </a:t>
            </a:r>
            <a:r>
              <a:rPr kumimoji="0" lang="ko-KR" altLang="ko-KR" sz="1050" b="0" i="0" u="none" strike="noStrike" cap="none" normalizeH="0" baseline="0">
                <a:ln>
                  <a:noFill/>
                </a:ln>
                <a:solidFill>
                  <a:srgbClr val="C77DBB"/>
                </a:solidFill>
                <a:effectLst/>
                <a:latin typeface="Arial Unicode MS"/>
                <a:ea typeface="JetBrains Mono"/>
              </a:rPr>
              <a:t>headerValue </a:t>
            </a:r>
            <a:r>
              <a:rPr kumimoji="0" lang="ko-KR" altLang="ko-KR" sz="1050" b="0" i="0" u="none" strike="noStrike" cap="none" normalizeH="0" baseline="0">
                <a:ln>
                  <a:noFill/>
                </a:ln>
                <a:solidFill>
                  <a:srgbClr val="BCBEC4"/>
                </a:solidFill>
                <a:effectLst/>
                <a:latin typeface="Arial Unicode MS"/>
                <a:ea typeface="JetBrains Mono"/>
              </a:rPr>
              <a:t>= </a:t>
            </a:r>
            <a:r>
              <a:rPr kumimoji="0" lang="en-US" altLang="ko-KR" sz="1050" b="0" i="0" u="none" strike="noStrike" cap="none" normalizeH="0" baseline="0">
                <a:ln>
                  <a:noFill/>
                </a:ln>
                <a:solidFill>
                  <a:srgbClr val="C77DBB"/>
                </a:solidFill>
                <a:effectLst/>
                <a:latin typeface="Arial Unicode MS"/>
                <a:ea typeface="JetBrains Mono"/>
              </a:rPr>
              <a:t>w</a:t>
            </a:r>
            <a:r>
              <a:rPr kumimoji="0" lang="ko-KR" altLang="ko-KR" sz="1050" b="0" i="0" u="none" strike="noStrike" cap="none" normalizeH="0" baseline="0">
                <a:ln>
                  <a:noFill/>
                </a:ln>
                <a:solidFill>
                  <a:srgbClr val="C77DBB"/>
                </a:solidFill>
                <a:effectLst/>
                <a:latin typeface="Arial Unicode MS"/>
                <a:ea typeface="JetBrains Mono"/>
              </a:rPr>
              <a:t>ebRequest</a:t>
            </a:r>
            <a:r>
              <a:rPr kumimoji="0" lang="ko-KR" altLang="ko-KR" sz="1050" b="0" i="0" u="none" strike="noStrike" cap="none" normalizeH="0" baseline="0">
                <a:ln>
                  <a:noFill/>
                </a:ln>
                <a:solidFill>
                  <a:srgbClr val="BCBEC4"/>
                </a:solidFill>
                <a:effectLst/>
                <a:latin typeface="Arial Unicode MS"/>
                <a:ea typeface="JetBrains Mono"/>
              </a:rPr>
              <a:t>.getHeader(</a:t>
            </a:r>
            <a:r>
              <a:rPr kumimoji="0" lang="ko-KR" altLang="ko-KR" sz="1050" b="0" i="0" u="none" strike="noStrike" cap="none" normalizeH="0" baseline="0">
                <a:ln>
                  <a:noFill/>
                </a:ln>
                <a:solidFill>
                  <a:srgbClr val="6AAB73"/>
                </a:solidFill>
                <a:effectLst/>
                <a:latin typeface="Arial Unicode MS"/>
                <a:ea typeface="JetBrains Mono"/>
              </a:rPr>
              <a:t>"User-Agent"</a:t>
            </a:r>
            <a:r>
              <a:rPr kumimoji="0" lang="ko-KR" altLang="ko-KR" sz="1050" b="0" i="0" u="none" strike="noStrike" cap="none" normalizeH="0" baseline="0">
                <a:ln>
                  <a:noFill/>
                </a:ln>
                <a:solidFill>
                  <a:srgbClr val="BCBEC4"/>
                </a:solidFill>
                <a:effectLst/>
                <a:latin typeface="Arial Unicode MS"/>
                <a:ea typeface="JetBrains Mono"/>
              </a:rPr>
              <a:t>);</a:t>
            </a:r>
            <a:br>
              <a:rPr kumimoji="0" lang="ko-KR" altLang="ko-KR" sz="1050" b="0" i="0" u="none" strike="noStrike" cap="none" normalizeH="0" baseline="0">
                <a:ln>
                  <a:noFill/>
                </a:ln>
                <a:solidFill>
                  <a:srgbClr val="BCBEC4"/>
                </a:solidFill>
                <a:effectLst/>
                <a:latin typeface="Arial Unicode MS"/>
                <a:ea typeface="JetBrains Mono"/>
              </a:rPr>
            </a:br>
            <a:r>
              <a:rPr kumimoji="0" lang="ko-KR" altLang="ko-KR" sz="1050" b="0" i="0" u="none" strike="noStrike" cap="none" normalizeH="0" baseline="0">
                <a:ln>
                  <a:noFill/>
                </a:ln>
                <a:solidFill>
                  <a:srgbClr val="BCBEC4"/>
                </a:solidFill>
                <a:effectLst/>
                <a:latin typeface="Arial Unicode MS"/>
                <a:ea typeface="JetBrains Mono"/>
              </a:rPr>
              <a:t>String </a:t>
            </a:r>
            <a:r>
              <a:rPr kumimoji="0" lang="ko-KR" altLang="ko-KR" sz="1050" b="0" i="0" u="none" strike="noStrike" cap="none" normalizeH="0" baseline="0">
                <a:ln>
                  <a:noFill/>
                </a:ln>
                <a:solidFill>
                  <a:srgbClr val="C77DBB"/>
                </a:solidFill>
                <a:effectLst/>
                <a:latin typeface="Arial Unicode MS"/>
                <a:ea typeface="JetBrains Mono"/>
              </a:rPr>
              <a:t>paramValue </a:t>
            </a:r>
            <a:r>
              <a:rPr kumimoji="0" lang="ko-KR" altLang="ko-KR" sz="1050" b="0" i="0" u="none" strike="noStrike" cap="none" normalizeH="0" baseline="0">
                <a:ln>
                  <a:noFill/>
                </a:ln>
                <a:solidFill>
                  <a:srgbClr val="BCBEC4"/>
                </a:solidFill>
                <a:effectLst/>
                <a:latin typeface="Arial Unicode MS"/>
                <a:ea typeface="JetBrains Mono"/>
              </a:rPr>
              <a:t>= </a:t>
            </a:r>
            <a:r>
              <a:rPr kumimoji="0" lang="en-US" altLang="ko-KR" sz="1050" b="0" i="0" u="none" strike="noStrike" cap="none" normalizeH="0" baseline="0">
                <a:ln>
                  <a:noFill/>
                </a:ln>
                <a:solidFill>
                  <a:srgbClr val="C77DBB"/>
                </a:solidFill>
                <a:effectLst/>
                <a:latin typeface="Arial Unicode MS"/>
                <a:ea typeface="JetBrains Mono"/>
              </a:rPr>
              <a:t>w</a:t>
            </a:r>
            <a:r>
              <a:rPr kumimoji="0" lang="ko-KR" altLang="ko-KR" sz="1050" b="0" i="0" u="none" strike="noStrike" cap="none" normalizeH="0" baseline="0">
                <a:ln>
                  <a:noFill/>
                </a:ln>
                <a:solidFill>
                  <a:srgbClr val="C77DBB"/>
                </a:solidFill>
                <a:effectLst/>
                <a:latin typeface="Arial Unicode MS"/>
                <a:ea typeface="JetBrains Mono"/>
              </a:rPr>
              <a:t>ebRequest</a:t>
            </a:r>
            <a:r>
              <a:rPr kumimoji="0" lang="ko-KR" altLang="ko-KR" sz="1050" b="0" i="0" u="none" strike="noStrike" cap="none" normalizeH="0" baseline="0">
                <a:ln>
                  <a:noFill/>
                </a:ln>
                <a:solidFill>
                  <a:srgbClr val="BCBEC4"/>
                </a:solidFill>
                <a:effectLst/>
                <a:latin typeface="Arial Unicode MS"/>
                <a:ea typeface="JetBrains Mono"/>
              </a:rPr>
              <a:t>.getParameter(</a:t>
            </a:r>
            <a:r>
              <a:rPr kumimoji="0" lang="ko-KR" altLang="ko-KR" sz="1050" b="0" i="0" u="none" strike="noStrike" cap="none" normalizeH="0" baseline="0">
                <a:ln>
                  <a:noFill/>
                </a:ln>
                <a:solidFill>
                  <a:srgbClr val="6AAB73"/>
                </a:solidFill>
                <a:effectLst/>
                <a:latin typeface="Arial Unicode MS"/>
                <a:ea typeface="JetBrains Mono"/>
              </a:rPr>
              <a:t>"name"</a:t>
            </a:r>
            <a:r>
              <a:rPr kumimoji="0" lang="ko-KR" altLang="ko-KR" sz="1050" b="0" i="0" u="none" strike="noStrike" cap="none" normalizeH="0" baseline="0">
                <a:ln>
                  <a:noFill/>
                </a:ln>
                <a:solidFill>
                  <a:srgbClr val="BCBEC4"/>
                </a:solidFill>
                <a:effectLst/>
                <a:latin typeface="Arial Unicode MS"/>
                <a:ea typeface="JetBrains Mono"/>
              </a:rPr>
              <a:t>);</a:t>
            </a:r>
            <a:br>
              <a:rPr kumimoji="0" lang="ko-KR" altLang="ko-KR" sz="1050" b="0" i="0" u="none" strike="noStrike" cap="none" normalizeH="0" baseline="0">
                <a:ln>
                  <a:noFill/>
                </a:ln>
                <a:solidFill>
                  <a:srgbClr val="BCBEC4"/>
                </a:solidFill>
                <a:effectLst/>
                <a:latin typeface="Arial Unicode MS"/>
                <a:ea typeface="JetBrains Mono"/>
              </a:rPr>
            </a:br>
            <a:br>
              <a:rPr kumimoji="0" lang="ko-KR" altLang="ko-KR" sz="1050" b="0" i="0" u="none" strike="noStrike" cap="none" normalizeH="0" baseline="0">
                <a:ln>
                  <a:noFill/>
                </a:ln>
                <a:solidFill>
                  <a:srgbClr val="BCBEC4"/>
                </a:solidFill>
                <a:effectLst/>
                <a:latin typeface="Arial Unicode MS"/>
                <a:ea typeface="JetBrains Mono"/>
              </a:rPr>
            </a:br>
            <a:r>
              <a:rPr kumimoji="0" lang="ko-KR" altLang="ko-KR" sz="1050" b="0" i="0" u="none" strike="noStrike" cap="none" normalizeH="0" baseline="0">
                <a:ln>
                  <a:noFill/>
                </a:ln>
                <a:solidFill>
                  <a:srgbClr val="7A7E85"/>
                </a:solidFill>
                <a:effectLst/>
                <a:latin typeface="Arial Unicode MS"/>
                <a:ea typeface="JetBrains Mono"/>
              </a:rPr>
              <a:t>// </a:t>
            </a:r>
            <a:r>
              <a:rPr kumimoji="0" lang="ko-KR" altLang="ko-KR" sz="105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네이티브 요청 객체 활용 가능</a:t>
            </a:r>
            <a:br>
              <a:rPr kumimoji="0" lang="ko-KR" altLang="ko-KR" sz="105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050" b="0" i="0" u="none" strike="noStrike" cap="none" normalizeH="0" baseline="0">
                <a:ln>
                  <a:noFill/>
                </a:ln>
                <a:solidFill>
                  <a:srgbClr val="BCBEC4"/>
                </a:solidFill>
                <a:effectLst/>
                <a:latin typeface="Arial Unicode MS"/>
                <a:ea typeface="JetBrains Mono"/>
              </a:rPr>
              <a:t>HttpServletRequest </a:t>
            </a:r>
            <a:r>
              <a:rPr lang="en-US" altLang="ko-KR" sz="1050">
                <a:solidFill>
                  <a:srgbClr val="C77DBB"/>
                </a:solidFill>
                <a:latin typeface="Arial Unicode MS"/>
                <a:ea typeface="JetBrains Mono"/>
              </a:rPr>
              <a:t>request</a:t>
            </a:r>
            <a:r>
              <a:rPr kumimoji="0" lang="ko-KR" altLang="ko-KR" sz="1050" b="0" i="0" u="none" strike="noStrike" cap="none" normalizeH="0" baseline="0">
                <a:ln>
                  <a:noFill/>
                </a:ln>
                <a:solidFill>
                  <a:srgbClr val="C77DBB"/>
                </a:solidFill>
                <a:effectLst/>
                <a:latin typeface="Arial Unicode MS"/>
                <a:ea typeface="JetBrains Mono"/>
              </a:rPr>
              <a:t> </a:t>
            </a:r>
            <a:r>
              <a:rPr kumimoji="0" lang="ko-KR" altLang="ko-KR" sz="1050" b="0" i="0" u="none" strike="noStrike" cap="none" normalizeH="0" baseline="0">
                <a:ln>
                  <a:noFill/>
                </a:ln>
                <a:solidFill>
                  <a:srgbClr val="BCBEC4"/>
                </a:solidFill>
                <a:effectLst/>
                <a:latin typeface="Arial Unicode MS"/>
                <a:ea typeface="JetBrains Mono"/>
              </a:rPr>
              <a:t>= </a:t>
            </a:r>
            <a:r>
              <a:rPr kumimoji="0" lang="ko-KR" altLang="ko-KR" sz="1050" b="0" i="0" u="none" strike="noStrike" cap="none" normalizeH="0" baseline="0">
                <a:ln>
                  <a:noFill/>
                </a:ln>
                <a:solidFill>
                  <a:srgbClr val="C77DBB"/>
                </a:solidFill>
                <a:effectLst/>
                <a:latin typeface="Arial Unicode MS"/>
                <a:ea typeface="JetBrains Mono"/>
              </a:rPr>
              <a:t>servletWebRequest</a:t>
            </a:r>
            <a:r>
              <a:rPr kumimoji="0" lang="ko-KR" altLang="ko-KR" sz="1050" b="0" i="0" u="none" strike="noStrike" cap="none" normalizeH="0" baseline="0">
                <a:ln>
                  <a:noFill/>
                </a:ln>
                <a:solidFill>
                  <a:srgbClr val="BCBEC4"/>
                </a:solidFill>
                <a:effectLst/>
                <a:latin typeface="Arial Unicode MS"/>
                <a:ea typeface="JetBrains Mono"/>
              </a:rPr>
              <a:t>.getNativeRequest(HttpServletRequest.</a:t>
            </a:r>
            <a:r>
              <a:rPr kumimoji="0" lang="ko-KR" altLang="ko-KR" sz="1050" b="0" i="0" u="none" strike="noStrike" cap="none" normalizeH="0" baseline="0">
                <a:ln>
                  <a:noFill/>
                </a:ln>
                <a:solidFill>
                  <a:srgbClr val="CF8E6D"/>
                </a:solidFill>
                <a:effectLst/>
                <a:latin typeface="Arial Unicode MS"/>
                <a:ea typeface="JetBrains Mono"/>
              </a:rPr>
              <a:t>class</a:t>
            </a:r>
            <a:r>
              <a:rPr kumimoji="0" lang="ko-KR" altLang="ko-KR" sz="1050" b="0" i="0" u="none" strike="noStrike" cap="none" normalizeH="0" baseline="0">
                <a:ln>
                  <a:noFill/>
                </a:ln>
                <a:solidFill>
                  <a:srgbClr val="BCBEC4"/>
                </a:solidFill>
                <a:effectLst/>
                <a:latin typeface="Arial Unicode MS"/>
                <a:ea typeface="JetBrains Mono"/>
              </a:rPr>
              <a:t>);</a:t>
            </a:r>
            <a:endParaRPr kumimoji="0" lang="en-US" altLang="ko-KR" sz="105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30000"/>
              </a:lnSpc>
              <a:spcBef>
                <a:spcPct val="0"/>
              </a:spcBef>
              <a:spcAft>
                <a:spcPct val="0"/>
              </a:spcAft>
              <a:buClrTx/>
              <a:buSzTx/>
              <a:buFontTx/>
              <a:buNone/>
              <a:tabLst/>
            </a:pPr>
            <a:r>
              <a:rPr kumimoji="0" lang="ko-KR" altLang="ko-KR" sz="1050" b="0" i="0" u="none" strike="noStrike" cap="none" normalizeH="0" baseline="0">
                <a:ln>
                  <a:noFill/>
                </a:ln>
                <a:solidFill>
                  <a:srgbClr val="BCBEC4"/>
                </a:solidFill>
                <a:effectLst/>
                <a:latin typeface="Arial Unicode MS"/>
                <a:ea typeface="JetBrains Mono"/>
              </a:rPr>
              <a:t>System.out.</a:t>
            </a:r>
            <a:r>
              <a:rPr kumimoji="0" lang="ko-KR" altLang="ko-KR" sz="1050" b="0" i="0" u="none" strike="noStrike" cap="none" normalizeH="0" baseline="0">
                <a:ln>
                  <a:noFill/>
                </a:ln>
                <a:solidFill>
                  <a:srgbClr val="56A8F5"/>
                </a:solidFill>
                <a:effectLst/>
                <a:latin typeface="Arial Unicode MS"/>
                <a:ea typeface="JetBrains Mono"/>
              </a:rPr>
              <a:t>println</a:t>
            </a:r>
            <a:r>
              <a:rPr kumimoji="0" lang="ko-KR" altLang="ko-KR" sz="1050" b="0" i="0" u="none" strike="noStrike" cap="none" normalizeH="0" baseline="0">
                <a:ln>
                  <a:noFill/>
                </a:ln>
                <a:solidFill>
                  <a:srgbClr val="BCBEC4"/>
                </a:solidFill>
                <a:effectLst/>
                <a:latin typeface="Arial Unicode MS"/>
                <a:ea typeface="JetBrains Mono"/>
              </a:rPr>
              <a:t>(</a:t>
            </a:r>
            <a:r>
              <a:rPr kumimoji="0" lang="ko-KR" altLang="ko-KR" sz="1050" b="0" i="0" u="none" strike="noStrike" cap="none" normalizeH="0" baseline="0">
                <a:ln>
                  <a:noFill/>
                </a:ln>
                <a:solidFill>
                  <a:srgbClr val="6AAB73"/>
                </a:solidFill>
                <a:effectLst/>
                <a:latin typeface="Arial Unicode MS"/>
                <a:ea typeface="JetBrains Mono"/>
              </a:rPr>
              <a:t>"Native Request URI: " </a:t>
            </a:r>
            <a:r>
              <a:rPr kumimoji="0" lang="ko-KR" altLang="ko-KR" sz="1050" b="0" i="0" u="none" strike="noStrike" cap="none" normalizeH="0" baseline="0">
                <a:ln>
                  <a:noFill/>
                </a:ln>
                <a:solidFill>
                  <a:srgbClr val="BCBEC4"/>
                </a:solidFill>
                <a:effectLst/>
                <a:latin typeface="Arial Unicode MS"/>
                <a:ea typeface="JetBrains Mono"/>
              </a:rPr>
              <a:t>+ </a:t>
            </a:r>
            <a:r>
              <a:rPr lang="en-US" altLang="ko-KR" sz="1050">
                <a:solidFill>
                  <a:srgbClr val="C77DBB"/>
                </a:solidFill>
                <a:latin typeface="Arial Unicode MS"/>
                <a:ea typeface="JetBrains Mono"/>
              </a:rPr>
              <a:t>request</a:t>
            </a:r>
            <a:r>
              <a:rPr kumimoji="0" lang="ko-KR" altLang="ko-KR" sz="1050" b="0" i="0" u="none" strike="noStrike" cap="none" normalizeH="0" baseline="0">
                <a:ln>
                  <a:noFill/>
                </a:ln>
                <a:solidFill>
                  <a:srgbClr val="BCBEC4"/>
                </a:solidFill>
                <a:effectLst/>
                <a:latin typeface="Arial Unicode MS"/>
                <a:ea typeface="JetBrains Mono"/>
              </a:rPr>
              <a:t>.getRequestURI());</a:t>
            </a:r>
            <a:endParaRPr kumimoji="0" lang="en-US" altLang="ko-KR" sz="105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30000"/>
              </a:lnSpc>
              <a:spcBef>
                <a:spcPct val="0"/>
              </a:spcBef>
              <a:spcAft>
                <a:spcPct val="0"/>
              </a:spcAft>
              <a:buClrTx/>
              <a:buSzTx/>
              <a:buFontTx/>
              <a:buNone/>
              <a:tabLst/>
            </a:pPr>
            <a:endParaRPr lang="en-US" altLang="ko-KR" sz="1050">
              <a:solidFill>
                <a:srgbClr val="BCBEC4"/>
              </a:solidFill>
              <a:latin typeface="Arial Unicode MS"/>
            </a:endParaRPr>
          </a:p>
          <a:p>
            <a:pPr eaLnBrk="0" fontAlgn="base" latinLnBrk="0" hangingPunct="0">
              <a:lnSpc>
                <a:spcPct val="130000"/>
              </a:lnSpc>
              <a:spcBef>
                <a:spcPct val="0"/>
              </a:spcBef>
              <a:spcAft>
                <a:spcPct val="0"/>
              </a:spcAft>
            </a:pPr>
            <a:r>
              <a:rPr kumimoji="0" lang="ko-KR" altLang="ko-KR" sz="1050" b="0" i="0" u="none" strike="noStrike" cap="none" normalizeH="0" baseline="0">
                <a:ln>
                  <a:noFill/>
                </a:ln>
                <a:solidFill>
                  <a:srgbClr val="7A7E85"/>
                </a:solidFill>
                <a:effectLst/>
                <a:latin typeface="Arial Unicode MS"/>
                <a:ea typeface="JetBrains Mono"/>
              </a:rPr>
              <a:t>// </a:t>
            </a:r>
            <a:r>
              <a:rPr kumimoji="0" lang="ko-KR" altLang="ko-KR" sz="105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네이티브 </a:t>
            </a:r>
            <a:r>
              <a:rPr lang="ko-KR" altLang="en-US" sz="1050">
                <a:solidFill>
                  <a:srgbClr val="7A7E85"/>
                </a:solidFill>
                <a:latin typeface="Courier New" panose="02070309020205020404" pitchFamily="49" charset="0"/>
                <a:ea typeface="JetBrains Mono"/>
                <a:cs typeface="Courier New" panose="02070309020205020404" pitchFamily="49" charset="0"/>
              </a:rPr>
              <a:t>응답</a:t>
            </a:r>
            <a:r>
              <a:rPr kumimoji="0" lang="ko-KR" altLang="ko-KR" sz="105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객체 활용 가능</a:t>
            </a:r>
            <a:br>
              <a:rPr kumimoji="0" lang="ko-KR" altLang="ko-KR" sz="105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050" b="0" i="0" u="none" strike="noStrike" cap="none" normalizeH="0" baseline="0">
                <a:ln>
                  <a:noFill/>
                </a:ln>
                <a:solidFill>
                  <a:srgbClr val="BCBEC4"/>
                </a:solidFill>
                <a:effectLst/>
                <a:latin typeface="Arial Unicode MS"/>
                <a:ea typeface="JetBrains Mono"/>
              </a:rPr>
              <a:t>servletWebRequest.</a:t>
            </a:r>
            <a:r>
              <a:rPr kumimoji="0" lang="ko-KR" altLang="ko-KR" sz="1050" b="0" i="0" u="none" strike="noStrike" cap="none" normalizeH="0" baseline="0">
                <a:ln>
                  <a:noFill/>
                </a:ln>
                <a:solidFill>
                  <a:srgbClr val="56A8F5"/>
                </a:solidFill>
                <a:effectLst/>
                <a:latin typeface="Arial Unicode MS"/>
                <a:ea typeface="JetBrains Mono"/>
              </a:rPr>
              <a:t>getResponse</a:t>
            </a:r>
            <a:r>
              <a:rPr kumimoji="0" lang="ko-KR" altLang="ko-KR" sz="1050" b="0" i="0" u="none" strike="noStrike" cap="none" normalizeH="0" baseline="0">
                <a:ln>
                  <a:noFill/>
                </a:ln>
                <a:solidFill>
                  <a:srgbClr val="BCBEC4"/>
                </a:solidFill>
                <a:effectLst/>
                <a:latin typeface="Arial Unicode MS"/>
                <a:ea typeface="JetBrains Mono"/>
              </a:rPr>
              <a:t>().</a:t>
            </a:r>
            <a:r>
              <a:rPr kumimoji="0" lang="ko-KR" altLang="ko-KR" sz="1050" b="0" i="0" u="none" strike="noStrike" cap="none" normalizeH="0" baseline="0">
                <a:ln>
                  <a:noFill/>
                </a:ln>
                <a:solidFill>
                  <a:srgbClr val="56A8F5"/>
                </a:solidFill>
                <a:effectLst/>
                <a:latin typeface="Arial Unicode MS"/>
                <a:ea typeface="JetBrains Mono"/>
              </a:rPr>
              <a:t>setStatus</a:t>
            </a:r>
            <a:r>
              <a:rPr kumimoji="0" lang="ko-KR" altLang="ko-KR" sz="1050" b="0" i="0" u="none" strike="noStrike" cap="none" normalizeH="0" baseline="0">
                <a:ln>
                  <a:noFill/>
                </a:ln>
                <a:solidFill>
                  <a:srgbClr val="BCBEC4"/>
                </a:solidFill>
                <a:effectLst/>
                <a:latin typeface="Arial Unicode MS"/>
                <a:ea typeface="JetBrains Mono"/>
              </a:rPr>
              <a:t>(HttpServletResponse.</a:t>
            </a:r>
            <a:r>
              <a:rPr kumimoji="0" lang="ko-KR" altLang="ko-KR" sz="1050" b="0" i="1" u="none" strike="noStrike" cap="none" normalizeH="0" baseline="0">
                <a:ln>
                  <a:noFill/>
                </a:ln>
                <a:solidFill>
                  <a:srgbClr val="C77DBB"/>
                </a:solidFill>
                <a:effectLst/>
                <a:latin typeface="Arial Unicode MS"/>
                <a:ea typeface="JetBrains Mono"/>
              </a:rPr>
              <a:t>SC_OK</a:t>
            </a:r>
            <a:r>
              <a:rPr kumimoji="0" lang="ko-KR" altLang="ko-KR" sz="1050" b="0" i="0" u="none" strike="noStrike" cap="none" normalizeH="0" baseline="0">
                <a:ln>
                  <a:noFill/>
                </a:ln>
                <a:solidFill>
                  <a:srgbClr val="BCBEC4"/>
                </a:solidFill>
                <a:effectLst/>
                <a:latin typeface="Arial Unicode MS"/>
                <a:ea typeface="JetBrains Mono"/>
              </a:rPr>
              <a:t>);</a:t>
            </a:r>
            <a:br>
              <a:rPr kumimoji="0" lang="ko-KR" altLang="ko-KR" sz="1050" b="0" i="0" u="none" strike="noStrike" cap="none" normalizeH="0" baseline="0">
                <a:ln>
                  <a:noFill/>
                </a:ln>
                <a:solidFill>
                  <a:srgbClr val="BCBEC4"/>
                </a:solidFill>
                <a:effectLst/>
                <a:latin typeface="Arial Unicode MS"/>
                <a:ea typeface="JetBrains Mono"/>
              </a:rPr>
            </a:br>
            <a:r>
              <a:rPr kumimoji="0" lang="ko-KR" altLang="ko-KR" sz="1050" b="0" i="0" u="none" strike="noStrike" cap="none" normalizeH="0" baseline="0">
                <a:ln>
                  <a:noFill/>
                </a:ln>
                <a:solidFill>
                  <a:srgbClr val="BCBEC4"/>
                </a:solidFill>
                <a:effectLst/>
                <a:latin typeface="Arial Unicode MS"/>
                <a:ea typeface="JetBrains Mono"/>
              </a:rPr>
              <a:t>servletWebRequest.</a:t>
            </a:r>
            <a:r>
              <a:rPr kumimoji="0" lang="ko-KR" altLang="ko-KR" sz="1050" b="0" i="0" u="none" strike="noStrike" cap="none" normalizeH="0" baseline="0">
                <a:ln>
                  <a:noFill/>
                </a:ln>
                <a:solidFill>
                  <a:srgbClr val="56A8F5"/>
                </a:solidFill>
                <a:effectLst/>
                <a:latin typeface="Arial Unicode MS"/>
                <a:ea typeface="JetBrains Mono"/>
              </a:rPr>
              <a:t>getResponse</a:t>
            </a:r>
            <a:r>
              <a:rPr kumimoji="0" lang="ko-KR" altLang="ko-KR" sz="1050" b="0" i="0" u="none" strike="noStrike" cap="none" normalizeH="0" baseline="0">
                <a:ln>
                  <a:noFill/>
                </a:ln>
                <a:solidFill>
                  <a:srgbClr val="BCBEC4"/>
                </a:solidFill>
                <a:effectLst/>
                <a:latin typeface="Arial Unicode MS"/>
                <a:ea typeface="JetBrains Mono"/>
              </a:rPr>
              <a:t>().</a:t>
            </a:r>
            <a:r>
              <a:rPr kumimoji="0" lang="ko-KR" altLang="ko-KR" sz="1050" b="0" i="0" u="none" strike="noStrike" cap="none" normalizeH="0" baseline="0">
                <a:ln>
                  <a:noFill/>
                </a:ln>
                <a:solidFill>
                  <a:srgbClr val="56A8F5"/>
                </a:solidFill>
                <a:effectLst/>
                <a:latin typeface="Arial Unicode MS"/>
                <a:ea typeface="JetBrains Mono"/>
              </a:rPr>
              <a:t>getWriter</a:t>
            </a:r>
            <a:r>
              <a:rPr kumimoji="0" lang="ko-KR" altLang="ko-KR" sz="1050" b="0" i="0" u="none" strike="noStrike" cap="none" normalizeH="0" baseline="0">
                <a:ln>
                  <a:noFill/>
                </a:ln>
                <a:solidFill>
                  <a:srgbClr val="BCBEC4"/>
                </a:solidFill>
                <a:effectLst/>
                <a:latin typeface="Arial Unicode MS"/>
                <a:ea typeface="JetBrains Mono"/>
              </a:rPr>
              <a:t>().</a:t>
            </a:r>
            <a:r>
              <a:rPr kumimoji="0" lang="ko-KR" altLang="ko-KR" sz="1050" b="0" i="0" u="none" strike="noStrike" cap="none" normalizeH="0" baseline="0">
                <a:ln>
                  <a:noFill/>
                </a:ln>
                <a:solidFill>
                  <a:srgbClr val="56A8F5"/>
                </a:solidFill>
                <a:effectLst/>
                <a:latin typeface="Arial Unicode MS"/>
                <a:ea typeface="JetBrains Mono"/>
              </a:rPr>
              <a:t>write</a:t>
            </a:r>
            <a:r>
              <a:rPr kumimoji="0" lang="ko-KR" altLang="ko-KR" sz="1050" b="0" i="0" u="none" strike="noStrike" cap="none" normalizeH="0" baseline="0">
                <a:ln>
                  <a:noFill/>
                </a:ln>
                <a:solidFill>
                  <a:srgbClr val="BCBEC4"/>
                </a:solidFill>
                <a:effectLst/>
                <a:latin typeface="Arial Unicode MS"/>
                <a:ea typeface="JetBrains Mono"/>
              </a:rPr>
              <a:t>(</a:t>
            </a:r>
            <a:r>
              <a:rPr kumimoji="0" lang="ko-KR" altLang="ko-KR" sz="1050" b="0" i="0" u="none" strike="noStrike" cap="none" normalizeH="0" baseline="0">
                <a:ln>
                  <a:noFill/>
                </a:ln>
                <a:solidFill>
                  <a:srgbClr val="6AAB73"/>
                </a:solidFill>
                <a:effectLst/>
                <a:latin typeface="Arial Unicode MS"/>
                <a:ea typeface="JetBrains Mono"/>
              </a:rPr>
              <a:t>“</a:t>
            </a:r>
            <a:r>
              <a:rPr kumimoji="0" lang="en-US" altLang="ko-KR" sz="1050" b="0" i="0" u="none" strike="noStrike" cap="none" normalizeH="0" baseline="0">
                <a:ln>
                  <a:noFill/>
                </a:ln>
                <a:solidFill>
                  <a:srgbClr val="6AAB73"/>
                </a:solidFill>
                <a:effectLst/>
                <a:latin typeface="Arial Unicode MS"/>
                <a:ea typeface="JetBrains Mono"/>
              </a:rPr>
              <a:t>successful</a:t>
            </a:r>
            <a:r>
              <a:rPr kumimoji="0" lang="ko-KR" altLang="ko-KR" sz="1050" b="0" i="0" u="none" strike="noStrike" cap="none" normalizeH="0" baseline="0">
                <a:ln>
                  <a:noFill/>
                </a:ln>
                <a:solidFill>
                  <a:srgbClr val="6AAB73"/>
                </a:solidFill>
                <a:effectLst/>
                <a:latin typeface="Arial Unicode MS"/>
                <a:ea typeface="JetBrains Mono"/>
              </a:rPr>
              <a:t>"</a:t>
            </a:r>
            <a:r>
              <a:rPr kumimoji="0" lang="ko-KR" altLang="ko-KR" sz="1050" b="0" i="0" u="none" strike="noStrike" cap="none" normalizeH="0" baseline="0">
                <a:ln>
                  <a:noFill/>
                </a:ln>
                <a:solidFill>
                  <a:srgbClr val="BCBEC4"/>
                </a:solidFill>
                <a:effectLst/>
                <a:latin typeface="Arial Unicode MS"/>
                <a:ea typeface="JetBrains Mono"/>
              </a:rPr>
              <a:t>);</a:t>
            </a:r>
            <a:endParaRPr kumimoji="0" lang="ko-KR" altLang="ko-KR" sz="1050" b="0" i="0" u="none" strike="noStrike" cap="none" normalizeH="0" baseline="0">
              <a:ln>
                <a:noFill/>
              </a:ln>
              <a:solidFill>
                <a:schemeClr val="tx1"/>
              </a:solidFill>
              <a:effectLst/>
              <a:latin typeface="Arial" panose="020B0604020202020204" pitchFamily="34" charset="0"/>
            </a:endParaRPr>
          </a:p>
        </p:txBody>
      </p:sp>
      <p:sp>
        <p:nvSpPr>
          <p:cNvPr id="34" name="TextBox 33">
            <a:extLst>
              <a:ext uri="{FF2B5EF4-FFF2-40B4-BE49-F238E27FC236}">
                <a16:creationId xmlns:a16="http://schemas.microsoft.com/office/drawing/2014/main" id="{6DA2015D-2535-415E-318A-07D90F277610}"/>
              </a:ext>
            </a:extLst>
          </p:cNvPr>
          <p:cNvSpPr txBox="1"/>
          <p:nvPr/>
        </p:nvSpPr>
        <p:spPr>
          <a:xfrm>
            <a:off x="419600" y="1030439"/>
            <a:ext cx="6097002" cy="313547"/>
          </a:xfrm>
          <a:prstGeom prst="rect">
            <a:avLst/>
          </a:prstGeom>
          <a:noFill/>
        </p:spPr>
        <p:txBody>
          <a:bodyPr wrap="square">
            <a:spAutoFit/>
          </a:bodyPr>
          <a:lstStyle/>
          <a:p>
            <a:pPr>
              <a:lnSpc>
                <a:spcPct val="150000"/>
              </a:lnSpc>
            </a:pPr>
            <a:r>
              <a:rPr lang="en-US" altLang="ko-KR" sz="1100"/>
              <a:t>HTTP </a:t>
            </a:r>
            <a:r>
              <a:rPr lang="ko-KR" altLang="en-US" sz="1100"/>
              <a:t>요청의 파라미터</a:t>
            </a:r>
            <a:r>
              <a:rPr lang="en-US" altLang="ko-KR" sz="1100"/>
              <a:t>, </a:t>
            </a:r>
            <a:r>
              <a:rPr lang="ko-KR" altLang="en-US" sz="1100"/>
              <a:t>헤더 등 메타데이터에 대한 추상화된 접근을 제공하는 인터페이스</a:t>
            </a:r>
          </a:p>
        </p:txBody>
      </p:sp>
      <p:sp>
        <p:nvSpPr>
          <p:cNvPr id="35" name="TextBox 34">
            <a:extLst>
              <a:ext uri="{FF2B5EF4-FFF2-40B4-BE49-F238E27FC236}">
                <a16:creationId xmlns:a16="http://schemas.microsoft.com/office/drawing/2014/main" id="{A8E15C95-733B-8A12-AB2E-0528F94DB1E4}"/>
              </a:ext>
            </a:extLst>
          </p:cNvPr>
          <p:cNvSpPr txBox="1"/>
          <p:nvPr/>
        </p:nvSpPr>
        <p:spPr>
          <a:xfrm>
            <a:off x="419600" y="1802918"/>
            <a:ext cx="5524654" cy="567463"/>
          </a:xfrm>
          <a:prstGeom prst="rect">
            <a:avLst/>
          </a:prstGeom>
          <a:noFill/>
        </p:spPr>
        <p:txBody>
          <a:bodyPr wrap="square">
            <a:spAutoFit/>
          </a:bodyPr>
          <a:lstStyle/>
          <a:p>
            <a:pPr>
              <a:lnSpc>
                <a:spcPct val="150000"/>
              </a:lnSpc>
            </a:pPr>
            <a:r>
              <a:rPr lang="ko-KR" altLang="en-US" sz="1100"/>
              <a:t>네이티브 서블릿 객체</a:t>
            </a:r>
            <a:r>
              <a:rPr lang="en-US" altLang="ko-KR" sz="1100"/>
              <a:t>(HttpServletRequest, HttpServletResponse) </a:t>
            </a:r>
            <a:r>
              <a:rPr lang="ko-KR" altLang="en-US" sz="1100"/>
              <a:t>에 접근할 수 있는 인터페이스</a:t>
            </a:r>
          </a:p>
        </p:txBody>
      </p:sp>
      <p:sp>
        <p:nvSpPr>
          <p:cNvPr id="36" name="TextBox 35">
            <a:extLst>
              <a:ext uri="{FF2B5EF4-FFF2-40B4-BE49-F238E27FC236}">
                <a16:creationId xmlns:a16="http://schemas.microsoft.com/office/drawing/2014/main" id="{0B9D190E-AE3E-0230-90DE-D7F2B4BEE4AE}"/>
              </a:ext>
            </a:extLst>
          </p:cNvPr>
          <p:cNvSpPr txBox="1"/>
          <p:nvPr/>
        </p:nvSpPr>
        <p:spPr>
          <a:xfrm>
            <a:off x="419600" y="2898991"/>
            <a:ext cx="5676400" cy="567463"/>
          </a:xfrm>
          <a:prstGeom prst="rect">
            <a:avLst/>
          </a:prstGeom>
          <a:noFill/>
        </p:spPr>
        <p:txBody>
          <a:bodyPr wrap="square">
            <a:spAutoFit/>
          </a:bodyPr>
          <a:lstStyle/>
          <a:p>
            <a:pPr>
              <a:lnSpc>
                <a:spcPct val="150000"/>
              </a:lnSpc>
            </a:pPr>
            <a:r>
              <a:rPr lang="en-US" altLang="ko-KR" sz="1100"/>
              <a:t>HttpServletRequest </a:t>
            </a:r>
            <a:r>
              <a:rPr lang="ko-KR" altLang="en-US" sz="1100"/>
              <a:t>와 </a:t>
            </a:r>
            <a:r>
              <a:rPr lang="en-US" altLang="ko-KR" sz="1100"/>
              <a:t>HttpServletResponse </a:t>
            </a:r>
            <a:r>
              <a:rPr lang="ko-KR" altLang="en-US" sz="1100"/>
              <a:t>를 감싸며 </a:t>
            </a:r>
            <a:r>
              <a:rPr lang="en-US" altLang="ko-KR" sz="1100"/>
              <a:t>Spring </a:t>
            </a:r>
            <a:r>
              <a:rPr lang="ko-KR" altLang="en-US" sz="1100"/>
              <a:t>자체 추상화된 요청</a:t>
            </a:r>
            <a:r>
              <a:rPr lang="en-US" altLang="ko-KR" sz="1100"/>
              <a:t>/</a:t>
            </a:r>
            <a:r>
              <a:rPr lang="ko-KR" altLang="en-US" sz="1100"/>
              <a:t>응답 기능을 제공하는 구현체</a:t>
            </a:r>
          </a:p>
        </p:txBody>
      </p:sp>
    </p:spTree>
    <p:extLst>
      <p:ext uri="{BB962C8B-B14F-4D97-AF65-F5344CB8AC3E}">
        <p14:creationId xmlns:p14="http://schemas.microsoft.com/office/powerpoint/2010/main" val="3061964968"/>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D67E9D-F40E-6710-1EFA-D6F68C0072C4}"/>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DFD15E4B-6E1C-8D9A-E504-01611E409DAC}"/>
              </a:ext>
            </a:extLst>
          </p:cNvPr>
          <p:cNvSpPr txBox="1"/>
          <p:nvPr/>
        </p:nvSpPr>
        <p:spPr>
          <a:xfrm>
            <a:off x="1750124" y="2779592"/>
            <a:ext cx="8691803" cy="1298817"/>
          </a:xfrm>
          <a:prstGeom prst="rect">
            <a:avLst/>
          </a:prstGeom>
          <a:noFill/>
        </p:spPr>
        <p:txBody>
          <a:bodyPr wrap="none" rtlCol="0">
            <a:spAutoFit/>
          </a:bodyPr>
          <a:lstStyle/>
          <a:p>
            <a:pPr algn="ctr">
              <a:lnSpc>
                <a:spcPct val="150000"/>
              </a:lnSpc>
            </a:pPr>
            <a:r>
              <a:rPr lang="ko-KR" altLang="en-US" sz="6000">
                <a:solidFill>
                  <a:schemeClr val="accent1">
                    <a:lumMod val="75000"/>
                  </a:schemeClr>
                </a:solidFill>
                <a:latin typeface="+mj-lt"/>
              </a:rPr>
              <a:t>스프링의 통합 예외 전략</a:t>
            </a:r>
          </a:p>
        </p:txBody>
      </p:sp>
      <p:sp>
        <p:nvSpPr>
          <p:cNvPr id="3" name="TextBox 2">
            <a:extLst>
              <a:ext uri="{FF2B5EF4-FFF2-40B4-BE49-F238E27FC236}">
                <a16:creationId xmlns:a16="http://schemas.microsoft.com/office/drawing/2014/main" id="{544F6ED6-3CDE-BF4B-8F1D-4F868E50F50A}"/>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1622407523"/>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F157D6-C063-2909-1942-C839F093D05D}"/>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2BB59C72-40EF-E2C0-1F36-C4D459F6E4DB}"/>
              </a:ext>
            </a:extLst>
          </p:cNvPr>
          <p:cNvSpPr txBox="1"/>
          <p:nvPr/>
        </p:nvSpPr>
        <p:spPr>
          <a:xfrm>
            <a:off x="5234250" y="2779592"/>
            <a:ext cx="1723550" cy="1298817"/>
          </a:xfrm>
          <a:prstGeom prst="rect">
            <a:avLst/>
          </a:prstGeom>
          <a:noFill/>
        </p:spPr>
        <p:txBody>
          <a:bodyPr wrap="none" rtlCol="0">
            <a:spAutoFit/>
          </a:bodyPr>
          <a:lstStyle/>
          <a:p>
            <a:pPr algn="ctr">
              <a:lnSpc>
                <a:spcPct val="150000"/>
              </a:lnSpc>
            </a:pPr>
            <a:r>
              <a:rPr lang="ko-KR" altLang="en-US" sz="6000">
                <a:solidFill>
                  <a:schemeClr val="accent1">
                    <a:lumMod val="75000"/>
                  </a:schemeClr>
                </a:solidFill>
                <a:latin typeface="+mj-lt"/>
              </a:rPr>
              <a:t>개요</a:t>
            </a:r>
          </a:p>
        </p:txBody>
      </p:sp>
      <p:sp>
        <p:nvSpPr>
          <p:cNvPr id="3" name="TextBox 2">
            <a:extLst>
              <a:ext uri="{FF2B5EF4-FFF2-40B4-BE49-F238E27FC236}">
                <a16:creationId xmlns:a16="http://schemas.microsoft.com/office/drawing/2014/main" id="{8D688C01-D63E-B38E-0614-959AA54B326B}"/>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3043092802"/>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17111E-1055-2830-C409-72A970AB015F}"/>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D9014A07-FB32-E546-1BB2-1EB056AE5BA2}"/>
              </a:ext>
            </a:extLst>
          </p:cNvPr>
          <p:cNvSpPr/>
          <p:nvPr/>
        </p:nvSpPr>
        <p:spPr>
          <a:xfrm>
            <a:off x="198756" y="286103"/>
            <a:ext cx="5188985"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ErrorPage &amp;</a:t>
            </a:r>
            <a:r>
              <a:rPr lang="ko-KR" altLang="en-US" b="1">
                <a:solidFill>
                  <a:schemeClr val="accent1">
                    <a:lumMod val="75000"/>
                  </a:schemeClr>
                </a:solidFill>
                <a:latin typeface="+mn-ea"/>
              </a:rPr>
              <a:t> </a:t>
            </a:r>
            <a:r>
              <a:rPr lang="en-US" altLang="ko-KR" b="1">
                <a:solidFill>
                  <a:schemeClr val="accent1">
                    <a:lumMod val="75000"/>
                  </a:schemeClr>
                </a:solidFill>
                <a:latin typeface="+mn-ea"/>
              </a:rPr>
              <a:t>BasicErrorController </a:t>
            </a:r>
            <a:r>
              <a:rPr lang="ko-KR" altLang="en-US" b="1">
                <a:solidFill>
                  <a:schemeClr val="accent1">
                    <a:lumMod val="75000"/>
                  </a:schemeClr>
                </a:solidFill>
                <a:latin typeface="+mn-ea"/>
              </a:rPr>
              <a:t>예외 전략</a:t>
            </a:r>
          </a:p>
        </p:txBody>
      </p:sp>
      <p:sp>
        <p:nvSpPr>
          <p:cNvPr id="4" name="TextBox 3">
            <a:extLst>
              <a:ext uri="{FF2B5EF4-FFF2-40B4-BE49-F238E27FC236}">
                <a16:creationId xmlns:a16="http://schemas.microsoft.com/office/drawing/2014/main" id="{23845302-E9D8-ECF9-47AB-B740C6BCC610}"/>
              </a:ext>
            </a:extLst>
          </p:cNvPr>
          <p:cNvSpPr txBox="1"/>
          <p:nvPr/>
        </p:nvSpPr>
        <p:spPr>
          <a:xfrm>
            <a:off x="478490" y="655435"/>
            <a:ext cx="11429999" cy="887615"/>
          </a:xfrm>
          <a:prstGeom prst="rect">
            <a:avLst/>
          </a:prstGeom>
          <a:noFill/>
        </p:spPr>
        <p:txBody>
          <a:bodyPr wrap="square">
            <a:spAutoFit/>
          </a:bodyPr>
          <a:lstStyle/>
          <a:p>
            <a:pPr marL="171450" indent="-171450">
              <a:lnSpc>
                <a:spcPct val="150000"/>
              </a:lnSpc>
              <a:buFont typeface="Arial" panose="020B0604020202020204" pitchFamily="34" charset="0"/>
              <a:buChar char="•"/>
            </a:pPr>
            <a:r>
              <a:rPr lang="ko-KR" altLang="en-US" sz="1200"/>
              <a:t>오류 발생 시 </a:t>
            </a:r>
            <a:r>
              <a:rPr lang="en-US" altLang="ko-KR" sz="1200"/>
              <a:t>WAS </a:t>
            </a:r>
            <a:r>
              <a:rPr lang="ko-KR" altLang="en-US" sz="1200"/>
              <a:t>는 오류 정보를 담은 </a:t>
            </a:r>
            <a:r>
              <a:rPr lang="en-US" altLang="ko-KR" sz="1200"/>
              <a:t>ErrorPage </a:t>
            </a:r>
            <a:r>
              <a:rPr lang="ko-KR" altLang="en-US" sz="1200"/>
              <a:t>를 생성하고 </a:t>
            </a:r>
            <a:r>
              <a:rPr lang="en-US" altLang="ko-KR" sz="1200"/>
              <a:t>/error </a:t>
            </a:r>
            <a:r>
              <a:rPr lang="ko-KR" altLang="en-US" sz="1200"/>
              <a:t>로 요청을 포워딩 하고 </a:t>
            </a:r>
            <a:r>
              <a:rPr lang="en-US" altLang="ko-KR" sz="1200"/>
              <a:t>BasicErrorController </a:t>
            </a:r>
            <a:r>
              <a:rPr lang="ko-KR" altLang="en-US" sz="1200"/>
              <a:t>가 그 요청을 받아 적절한오류 처리를 한다</a:t>
            </a:r>
            <a:endParaRPr lang="en-US" altLang="ko-KR" sz="1200"/>
          </a:p>
          <a:p>
            <a:pPr marL="171450" indent="-171450">
              <a:lnSpc>
                <a:spcPct val="150000"/>
              </a:lnSpc>
              <a:buFont typeface="Arial" panose="020B0604020202020204" pitchFamily="34" charset="0"/>
              <a:buChar char="•"/>
            </a:pPr>
            <a:r>
              <a:rPr lang="en-US" altLang="ko-KR" sz="1200"/>
              <a:t>text/html</a:t>
            </a:r>
            <a:r>
              <a:rPr lang="ko-KR" altLang="en-US" sz="1200"/>
              <a:t> 방식의 요청이 들어오면</a:t>
            </a:r>
            <a:r>
              <a:rPr lang="en-US" altLang="ko-KR" sz="1200"/>
              <a:t> </a:t>
            </a:r>
            <a:r>
              <a:rPr lang="ko-KR" altLang="en-US" sz="1200"/>
              <a:t>사용자 정의 오류 페이지</a:t>
            </a:r>
            <a:r>
              <a:rPr lang="en-US" altLang="ko-KR" sz="1200"/>
              <a:t>(HTML)</a:t>
            </a:r>
            <a:r>
              <a:rPr lang="ko-KR" altLang="en-US" sz="1200"/>
              <a:t>를 반환 하고 </a:t>
            </a:r>
            <a:r>
              <a:rPr lang="en-US" altLang="ko-KR" sz="1200"/>
              <a:t>REST API</a:t>
            </a:r>
            <a:r>
              <a:rPr lang="ko-KR" altLang="en-US" sz="1200"/>
              <a:t> 방식의 요청이 들어오면</a:t>
            </a:r>
            <a:r>
              <a:rPr lang="en-US" altLang="ko-KR" sz="1200"/>
              <a:t> JSON </a:t>
            </a:r>
            <a:r>
              <a:rPr lang="ko-KR" altLang="en-US" sz="1200"/>
              <a:t>형태로 오류 정보를 반환 한다</a:t>
            </a:r>
            <a:endParaRPr lang="en-US" altLang="ko-KR" sz="1200"/>
          </a:p>
          <a:p>
            <a:pPr marL="171450" indent="-171450">
              <a:lnSpc>
                <a:spcPct val="150000"/>
              </a:lnSpc>
              <a:buFont typeface="Arial" panose="020B0604020202020204" pitchFamily="34" charset="0"/>
              <a:buChar char="•"/>
            </a:pPr>
            <a:r>
              <a:rPr lang="ko-KR" altLang="en-US" sz="1200"/>
              <a:t>템플릿이나 정적 리소스에 오류 페이지를 구성해 놓으면 오류 상태 코드나 예외에 따라 자동으로 적절한 오류 화면을 반환하거나 데이터를 반환한다</a:t>
            </a:r>
            <a:endParaRPr lang="en-US" altLang="ko-KR" sz="1200"/>
          </a:p>
        </p:txBody>
      </p:sp>
      <p:sp>
        <p:nvSpPr>
          <p:cNvPr id="20" name="TextBox 19">
            <a:extLst>
              <a:ext uri="{FF2B5EF4-FFF2-40B4-BE49-F238E27FC236}">
                <a16:creationId xmlns:a16="http://schemas.microsoft.com/office/drawing/2014/main" id="{BE306E08-F437-9542-F757-62F26D5D4AEB}"/>
              </a:ext>
            </a:extLst>
          </p:cNvPr>
          <p:cNvSpPr txBox="1"/>
          <p:nvPr/>
        </p:nvSpPr>
        <p:spPr>
          <a:xfrm>
            <a:off x="528230" y="3640449"/>
            <a:ext cx="10323094" cy="887615"/>
          </a:xfrm>
          <a:prstGeom prst="rect">
            <a:avLst/>
          </a:prstGeom>
          <a:noFill/>
        </p:spPr>
        <p:txBody>
          <a:bodyPr wrap="square">
            <a:spAutoFit/>
          </a:bodyPr>
          <a:lstStyle/>
          <a:p>
            <a:pPr marL="171450" indent="-171450">
              <a:lnSpc>
                <a:spcPct val="150000"/>
              </a:lnSpc>
              <a:buFont typeface="Arial" panose="020B0604020202020204" pitchFamily="34" charset="0"/>
              <a:buChar char="•"/>
            </a:pPr>
            <a:r>
              <a:rPr lang="en-US" altLang="ko-KR" sz="1200"/>
              <a:t>WAS </a:t>
            </a:r>
            <a:r>
              <a:rPr lang="ko-KR" altLang="en-US" sz="1200"/>
              <a:t>의 </a:t>
            </a:r>
            <a:r>
              <a:rPr lang="en-US" altLang="ko-KR" sz="1200"/>
              <a:t>ErrorPage </a:t>
            </a:r>
            <a:r>
              <a:rPr lang="ko-KR" altLang="en-US" sz="1200"/>
              <a:t>는 주로 정적인 </a:t>
            </a:r>
            <a:r>
              <a:rPr lang="en-US" altLang="ko-KR" sz="1200"/>
              <a:t>HTML </a:t>
            </a:r>
            <a:r>
              <a:rPr lang="ko-KR" altLang="en-US" sz="1200"/>
              <a:t>페이지 또는 </a:t>
            </a:r>
            <a:r>
              <a:rPr lang="en-US" altLang="ko-KR" sz="1200"/>
              <a:t>JSP</a:t>
            </a:r>
            <a:r>
              <a:rPr lang="ko-KR" altLang="en-US" sz="1200"/>
              <a:t>로 연결되며</a:t>
            </a:r>
            <a:r>
              <a:rPr lang="en-US" altLang="ko-KR" sz="1200"/>
              <a:t> </a:t>
            </a:r>
            <a:r>
              <a:rPr lang="ko-KR" altLang="en-US" sz="1200"/>
              <a:t>동적인 데이터나 사용자 정의 응답을 제공하기 어렵다</a:t>
            </a:r>
            <a:endParaRPr lang="en-US" altLang="ko-KR" sz="1200"/>
          </a:p>
          <a:p>
            <a:pPr marL="171450" indent="-171450">
              <a:lnSpc>
                <a:spcPct val="150000"/>
              </a:lnSpc>
              <a:buFont typeface="Arial" panose="020B0604020202020204" pitchFamily="34" charset="0"/>
              <a:buChar char="•"/>
            </a:pPr>
            <a:r>
              <a:rPr lang="en-US" altLang="ko-KR" sz="1200"/>
              <a:t>BasicErrorController </a:t>
            </a:r>
            <a:r>
              <a:rPr lang="ko-KR" altLang="en-US" sz="1200"/>
              <a:t>는 예외를 전역적으로 처리하지만</a:t>
            </a:r>
            <a:r>
              <a:rPr lang="en-US" altLang="ko-KR" sz="1200"/>
              <a:t> </a:t>
            </a:r>
            <a:r>
              <a:rPr lang="ko-KR" altLang="en-US" sz="1200"/>
              <a:t>특정 컨트롤러나 요청 경로에 따른 세분화된 처리 로직을 구현하기 어렵다</a:t>
            </a:r>
            <a:endParaRPr lang="en-US" altLang="ko-KR" sz="1200"/>
          </a:p>
          <a:p>
            <a:pPr marL="171450" indent="-171450">
              <a:lnSpc>
                <a:spcPct val="150000"/>
              </a:lnSpc>
              <a:buFont typeface="Arial" panose="020B0604020202020204" pitchFamily="34" charset="0"/>
              <a:buChar char="•"/>
            </a:pPr>
            <a:r>
              <a:rPr lang="en-US" altLang="ko-KR" sz="1200"/>
              <a:t>REST API</a:t>
            </a:r>
            <a:r>
              <a:rPr lang="ko-KR" altLang="en-US" sz="1200"/>
              <a:t>에서 특정 예외</a:t>
            </a:r>
            <a:r>
              <a:rPr lang="en-US" altLang="ko-KR" sz="1200"/>
              <a:t>(</a:t>
            </a:r>
            <a:r>
              <a:rPr lang="ko-KR" altLang="en-US" sz="1200"/>
              <a:t>예</a:t>
            </a:r>
            <a:r>
              <a:rPr lang="en-US" altLang="ko-KR" sz="1200"/>
              <a:t>: </a:t>
            </a:r>
            <a:r>
              <a:rPr lang="ko-KR" altLang="en-US" sz="1200"/>
              <a:t>인증 오류</a:t>
            </a:r>
            <a:r>
              <a:rPr lang="en-US" altLang="ko-KR" sz="1200"/>
              <a:t>, </a:t>
            </a:r>
            <a:r>
              <a:rPr lang="ko-KR" altLang="en-US" sz="1200"/>
              <a:t>회원 오류</a:t>
            </a:r>
            <a:r>
              <a:rPr lang="en-US" altLang="ko-KR" sz="1200"/>
              <a:t>, </a:t>
            </a:r>
            <a:r>
              <a:rPr lang="ko-KR" altLang="en-US" sz="1200"/>
              <a:t>주문 오류</a:t>
            </a:r>
            <a:r>
              <a:rPr lang="en-US" altLang="ko-KR" sz="1200"/>
              <a:t>)</a:t>
            </a:r>
            <a:r>
              <a:rPr lang="ko-KR" altLang="en-US" sz="1200"/>
              <a:t>에 대해 메시지와 상태 코드를 반환 하려면 개별적인 오류 형태 구현이 필요하다</a:t>
            </a:r>
          </a:p>
        </p:txBody>
      </p:sp>
      <p:sp>
        <p:nvSpPr>
          <p:cNvPr id="5" name="직사각형 4">
            <a:extLst>
              <a:ext uri="{FF2B5EF4-FFF2-40B4-BE49-F238E27FC236}">
                <a16:creationId xmlns:a16="http://schemas.microsoft.com/office/drawing/2014/main" id="{6F85A969-232D-A82D-2143-E263927CD4BD}"/>
              </a:ext>
            </a:extLst>
          </p:cNvPr>
          <p:cNvSpPr/>
          <p:nvPr/>
        </p:nvSpPr>
        <p:spPr>
          <a:xfrm>
            <a:off x="198756" y="3294199"/>
            <a:ext cx="4876400"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ErrorPage &amp;</a:t>
            </a:r>
            <a:r>
              <a:rPr lang="ko-KR" altLang="en-US" b="1">
                <a:solidFill>
                  <a:schemeClr val="accent1">
                    <a:lumMod val="75000"/>
                  </a:schemeClr>
                </a:solidFill>
                <a:latin typeface="+mn-ea"/>
              </a:rPr>
              <a:t> </a:t>
            </a:r>
            <a:r>
              <a:rPr lang="en-US" altLang="ko-KR" b="1">
                <a:solidFill>
                  <a:schemeClr val="accent1">
                    <a:lumMod val="75000"/>
                  </a:schemeClr>
                </a:solidFill>
                <a:latin typeface="+mn-ea"/>
              </a:rPr>
              <a:t>BasicErrorController </a:t>
            </a:r>
            <a:r>
              <a:rPr lang="ko-KR" altLang="en-US" b="1">
                <a:solidFill>
                  <a:schemeClr val="accent1">
                    <a:lumMod val="75000"/>
                  </a:schemeClr>
                </a:solidFill>
                <a:latin typeface="+mn-ea"/>
              </a:rPr>
              <a:t>한계점</a:t>
            </a:r>
          </a:p>
        </p:txBody>
      </p:sp>
      <p:sp>
        <p:nvSpPr>
          <p:cNvPr id="7" name="직사각형 6">
            <a:extLst>
              <a:ext uri="{FF2B5EF4-FFF2-40B4-BE49-F238E27FC236}">
                <a16:creationId xmlns:a16="http://schemas.microsoft.com/office/drawing/2014/main" id="{96623D70-0EEC-33F3-736C-89A44C03557D}"/>
              </a:ext>
            </a:extLst>
          </p:cNvPr>
          <p:cNvSpPr/>
          <p:nvPr/>
        </p:nvSpPr>
        <p:spPr>
          <a:xfrm>
            <a:off x="2224300" y="1851061"/>
            <a:ext cx="3102673" cy="901773"/>
          </a:xfrm>
          <a:prstGeom prst="rect">
            <a:avLst/>
          </a:prstGeom>
          <a:solidFill>
            <a:schemeClr val="accent5">
              <a:lumMod val="20000"/>
              <a:lumOff val="80000"/>
            </a:schemeClr>
          </a:solidFill>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ko-KR" altLang="en-US" sz="1100"/>
          </a:p>
        </p:txBody>
      </p:sp>
      <p:sp>
        <p:nvSpPr>
          <p:cNvPr id="8" name="모서리가 둥근 직사각형 38">
            <a:extLst>
              <a:ext uri="{FF2B5EF4-FFF2-40B4-BE49-F238E27FC236}">
                <a16:creationId xmlns:a16="http://schemas.microsoft.com/office/drawing/2014/main" id="{E52C025A-1111-C607-FC7B-2F27A4F52C32}"/>
              </a:ext>
            </a:extLst>
          </p:cNvPr>
          <p:cNvSpPr/>
          <p:nvPr/>
        </p:nvSpPr>
        <p:spPr>
          <a:xfrm>
            <a:off x="2326103" y="2053143"/>
            <a:ext cx="1056344"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t>WAS</a:t>
            </a:r>
            <a:endParaRPr lang="ko-KR" altLang="en-US" sz="1400">
              <a:solidFill>
                <a:schemeClr val="tx1"/>
              </a:solidFill>
              <a:latin typeface="+mj-lt"/>
              <a:ea typeface="나눔바른고딕" panose="020B0603020101020101"/>
            </a:endParaRPr>
          </a:p>
        </p:txBody>
      </p:sp>
      <p:sp>
        <p:nvSpPr>
          <p:cNvPr id="9" name="모서리가 둥근 직사각형 38">
            <a:extLst>
              <a:ext uri="{FF2B5EF4-FFF2-40B4-BE49-F238E27FC236}">
                <a16:creationId xmlns:a16="http://schemas.microsoft.com/office/drawing/2014/main" id="{5F5AE4C7-A4C1-69BA-FC71-AFBFD4D1B86F}"/>
              </a:ext>
            </a:extLst>
          </p:cNvPr>
          <p:cNvSpPr/>
          <p:nvPr/>
        </p:nvSpPr>
        <p:spPr>
          <a:xfrm>
            <a:off x="3929186" y="2053142"/>
            <a:ext cx="1291844"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t>ErrorPage</a:t>
            </a:r>
            <a:endParaRPr lang="ko-KR" altLang="en-US" sz="1400">
              <a:solidFill>
                <a:schemeClr val="tx1"/>
              </a:solidFill>
              <a:latin typeface="+mj-lt"/>
              <a:ea typeface="나눔바른고딕" panose="020B0603020101020101"/>
            </a:endParaRPr>
          </a:p>
        </p:txBody>
      </p:sp>
      <p:cxnSp>
        <p:nvCxnSpPr>
          <p:cNvPr id="10" name="직선 화살표 연결선 9">
            <a:extLst>
              <a:ext uri="{FF2B5EF4-FFF2-40B4-BE49-F238E27FC236}">
                <a16:creationId xmlns:a16="http://schemas.microsoft.com/office/drawing/2014/main" id="{69CE6F9A-4480-B462-938D-3CCAAF022901}"/>
              </a:ext>
            </a:extLst>
          </p:cNvPr>
          <p:cNvCxnSpPr>
            <a:cxnSpLocks/>
            <a:stCxn id="8" idx="3"/>
            <a:endCxn id="9" idx="1"/>
          </p:cNvCxnSpPr>
          <p:nvPr/>
        </p:nvCxnSpPr>
        <p:spPr>
          <a:xfrm flipV="1">
            <a:off x="3382447" y="2281593"/>
            <a:ext cx="546739"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직사각형 10">
            <a:extLst>
              <a:ext uri="{FF2B5EF4-FFF2-40B4-BE49-F238E27FC236}">
                <a16:creationId xmlns:a16="http://schemas.microsoft.com/office/drawing/2014/main" id="{A1E727C0-2537-BCF9-82CB-388AE7BFA2D6}"/>
              </a:ext>
            </a:extLst>
          </p:cNvPr>
          <p:cNvSpPr/>
          <p:nvPr/>
        </p:nvSpPr>
        <p:spPr>
          <a:xfrm>
            <a:off x="3385611" y="1979038"/>
            <a:ext cx="498297" cy="293414"/>
          </a:xfrm>
          <a:prstGeom prst="rect">
            <a:avLst/>
          </a:prstGeom>
        </p:spPr>
        <p:txBody>
          <a:bodyPr wrap="square">
            <a:spAutoFit/>
          </a:bodyPr>
          <a:lstStyle/>
          <a:p>
            <a:pPr algn="ctr">
              <a:lnSpc>
                <a:spcPct val="150000"/>
              </a:lnSpc>
            </a:pPr>
            <a:r>
              <a:rPr lang="ko-KR" altLang="en-US" sz="1000">
                <a:latin typeface="+mn-ea"/>
              </a:rPr>
              <a:t>생성</a:t>
            </a:r>
            <a:endParaRPr lang="en-US" altLang="ko-KR" sz="1000">
              <a:latin typeface="+mn-ea"/>
            </a:endParaRPr>
          </a:p>
        </p:txBody>
      </p:sp>
      <p:sp>
        <p:nvSpPr>
          <p:cNvPr id="12" name="직사각형 11">
            <a:extLst>
              <a:ext uri="{FF2B5EF4-FFF2-40B4-BE49-F238E27FC236}">
                <a16:creationId xmlns:a16="http://schemas.microsoft.com/office/drawing/2014/main" id="{6E4C5261-9548-BC61-0391-8C3932DB2401}"/>
              </a:ext>
            </a:extLst>
          </p:cNvPr>
          <p:cNvSpPr/>
          <p:nvPr/>
        </p:nvSpPr>
        <p:spPr>
          <a:xfrm>
            <a:off x="6076044" y="1843982"/>
            <a:ext cx="3962428" cy="901773"/>
          </a:xfrm>
          <a:prstGeom prst="rect">
            <a:avLst/>
          </a:prstGeom>
          <a:solidFill>
            <a:schemeClr val="accent4">
              <a:lumMod val="20000"/>
              <a:lumOff val="80000"/>
            </a:schemeClr>
          </a:solidFill>
          <a:ln>
            <a:solidFill>
              <a:srgbClr val="FFC000"/>
            </a:solid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ko-KR" altLang="en-US" sz="1100"/>
          </a:p>
        </p:txBody>
      </p:sp>
      <p:sp>
        <p:nvSpPr>
          <p:cNvPr id="13" name="모서리가 둥근 직사각형 38">
            <a:extLst>
              <a:ext uri="{FF2B5EF4-FFF2-40B4-BE49-F238E27FC236}">
                <a16:creationId xmlns:a16="http://schemas.microsoft.com/office/drawing/2014/main" id="{919EA38F-ABBC-6AC5-8DF9-C57AF00D89DE}"/>
              </a:ext>
            </a:extLst>
          </p:cNvPr>
          <p:cNvSpPr/>
          <p:nvPr/>
        </p:nvSpPr>
        <p:spPr>
          <a:xfrm>
            <a:off x="8003083" y="2053141"/>
            <a:ext cx="1922967"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t>BasicErrorController</a:t>
            </a:r>
            <a:endParaRPr lang="ko-KR" altLang="en-US" sz="1400">
              <a:solidFill>
                <a:schemeClr val="tx1"/>
              </a:solidFill>
              <a:latin typeface="+mj-lt"/>
              <a:ea typeface="나눔바른고딕" panose="020B0603020101020101"/>
            </a:endParaRPr>
          </a:p>
        </p:txBody>
      </p:sp>
      <p:sp>
        <p:nvSpPr>
          <p:cNvPr id="14" name="모서리가 둥근 직사각형 38">
            <a:extLst>
              <a:ext uri="{FF2B5EF4-FFF2-40B4-BE49-F238E27FC236}">
                <a16:creationId xmlns:a16="http://schemas.microsoft.com/office/drawing/2014/main" id="{24C8CC5F-CB50-562D-6D44-3FE34ED0CE67}"/>
              </a:ext>
            </a:extLst>
          </p:cNvPr>
          <p:cNvSpPr/>
          <p:nvPr/>
        </p:nvSpPr>
        <p:spPr>
          <a:xfrm>
            <a:off x="6231267" y="2053142"/>
            <a:ext cx="1291844"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t>Spring</a:t>
            </a:r>
            <a:endParaRPr lang="ko-KR" altLang="en-US" sz="1400">
              <a:solidFill>
                <a:schemeClr val="tx1"/>
              </a:solidFill>
              <a:latin typeface="+mj-lt"/>
              <a:ea typeface="나눔바른고딕" panose="020B0603020101020101"/>
            </a:endParaRPr>
          </a:p>
        </p:txBody>
      </p:sp>
      <p:cxnSp>
        <p:nvCxnSpPr>
          <p:cNvPr id="15" name="직선 화살표 연결선 14">
            <a:extLst>
              <a:ext uri="{FF2B5EF4-FFF2-40B4-BE49-F238E27FC236}">
                <a16:creationId xmlns:a16="http://schemas.microsoft.com/office/drawing/2014/main" id="{1E08CD2C-2737-58A3-D81C-BD955ECFD86F}"/>
              </a:ext>
            </a:extLst>
          </p:cNvPr>
          <p:cNvCxnSpPr>
            <a:cxnSpLocks/>
            <a:stCxn id="14" idx="3"/>
            <a:endCxn id="13" idx="1"/>
          </p:cNvCxnSpPr>
          <p:nvPr/>
        </p:nvCxnSpPr>
        <p:spPr>
          <a:xfrm flipV="1">
            <a:off x="7523111" y="2281592"/>
            <a:ext cx="479972"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4904A348-A406-9479-8E78-CE79CD0B5421}"/>
              </a:ext>
            </a:extLst>
          </p:cNvPr>
          <p:cNvCxnSpPr>
            <a:stCxn id="9" idx="3"/>
            <a:endCxn id="14" idx="1"/>
          </p:cNvCxnSpPr>
          <p:nvPr/>
        </p:nvCxnSpPr>
        <p:spPr>
          <a:xfrm>
            <a:off x="5221030" y="2281593"/>
            <a:ext cx="101023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직사각형 16">
            <a:extLst>
              <a:ext uri="{FF2B5EF4-FFF2-40B4-BE49-F238E27FC236}">
                <a16:creationId xmlns:a16="http://schemas.microsoft.com/office/drawing/2014/main" id="{D81944F9-A530-F2B3-4120-01D3664BC8A6}"/>
              </a:ext>
            </a:extLst>
          </p:cNvPr>
          <p:cNvSpPr/>
          <p:nvPr/>
        </p:nvSpPr>
        <p:spPr>
          <a:xfrm>
            <a:off x="5361843" y="1949644"/>
            <a:ext cx="670171" cy="333617"/>
          </a:xfrm>
          <a:prstGeom prst="rect">
            <a:avLst/>
          </a:prstGeom>
        </p:spPr>
        <p:txBody>
          <a:bodyPr wrap="square">
            <a:spAutoFit/>
          </a:bodyPr>
          <a:lstStyle/>
          <a:p>
            <a:pPr algn="ctr">
              <a:lnSpc>
                <a:spcPct val="150000"/>
              </a:lnSpc>
            </a:pPr>
            <a:r>
              <a:rPr lang="en-US" altLang="ko-KR" sz="1200">
                <a:latin typeface="+mn-ea"/>
              </a:rPr>
              <a:t>/error</a:t>
            </a:r>
          </a:p>
        </p:txBody>
      </p:sp>
      <p:sp>
        <p:nvSpPr>
          <p:cNvPr id="22" name="모서리가 둥근 직사각형 38">
            <a:extLst>
              <a:ext uri="{FF2B5EF4-FFF2-40B4-BE49-F238E27FC236}">
                <a16:creationId xmlns:a16="http://schemas.microsoft.com/office/drawing/2014/main" id="{DBC11A84-BE5D-8F3C-12AD-EAFD8C921E74}"/>
              </a:ext>
            </a:extLst>
          </p:cNvPr>
          <p:cNvSpPr/>
          <p:nvPr/>
        </p:nvSpPr>
        <p:spPr>
          <a:xfrm>
            <a:off x="573806" y="2053143"/>
            <a:ext cx="1056344" cy="456901"/>
          </a:xfrm>
          <a:prstGeom prst="roundRect">
            <a:avLst/>
          </a:prstGeom>
          <a:solidFill>
            <a:srgbClr val="FF0000"/>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latin typeface="+mj-lt"/>
                <a:ea typeface="나눔바른고딕" panose="020B0603020101020101"/>
              </a:rPr>
              <a:t>Exception</a:t>
            </a:r>
            <a:endParaRPr lang="ko-KR" altLang="en-US" sz="1400">
              <a:solidFill>
                <a:schemeClr val="bg1"/>
              </a:solidFill>
              <a:latin typeface="+mj-lt"/>
              <a:ea typeface="나눔바른고딕" panose="020B0603020101020101"/>
            </a:endParaRPr>
          </a:p>
        </p:txBody>
      </p:sp>
      <p:cxnSp>
        <p:nvCxnSpPr>
          <p:cNvPr id="24" name="직선 화살표 연결선 23">
            <a:extLst>
              <a:ext uri="{FF2B5EF4-FFF2-40B4-BE49-F238E27FC236}">
                <a16:creationId xmlns:a16="http://schemas.microsoft.com/office/drawing/2014/main" id="{A9C72664-3A18-1011-D6B3-BABABE8BBCF4}"/>
              </a:ext>
            </a:extLst>
          </p:cNvPr>
          <p:cNvCxnSpPr>
            <a:cxnSpLocks/>
            <a:stCxn id="22" idx="3"/>
            <a:endCxn id="8" idx="1"/>
          </p:cNvCxnSpPr>
          <p:nvPr/>
        </p:nvCxnSpPr>
        <p:spPr>
          <a:xfrm>
            <a:off x="1630150" y="2281594"/>
            <a:ext cx="69595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모서리가 둥근 직사각형 38">
            <a:extLst>
              <a:ext uri="{FF2B5EF4-FFF2-40B4-BE49-F238E27FC236}">
                <a16:creationId xmlns:a16="http://schemas.microsoft.com/office/drawing/2014/main" id="{D0457F73-71F3-BBA0-BBDA-838080FE7F11}"/>
              </a:ext>
            </a:extLst>
          </p:cNvPr>
          <p:cNvSpPr/>
          <p:nvPr/>
        </p:nvSpPr>
        <p:spPr>
          <a:xfrm>
            <a:off x="10565627" y="1908921"/>
            <a:ext cx="1056344" cy="302157"/>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latin typeface="+mj-lt"/>
                <a:ea typeface="나눔바른고딕" panose="020B0603020101020101"/>
              </a:rPr>
              <a:t>HTML</a:t>
            </a:r>
            <a:endParaRPr lang="ko-KR" altLang="en-US" sz="1200">
              <a:solidFill>
                <a:schemeClr val="tx1"/>
              </a:solidFill>
              <a:latin typeface="+mj-lt"/>
              <a:ea typeface="나눔바른고딕" panose="020B0603020101020101"/>
            </a:endParaRPr>
          </a:p>
        </p:txBody>
      </p:sp>
      <p:sp>
        <p:nvSpPr>
          <p:cNvPr id="39" name="모서리가 둥근 직사각형 38">
            <a:extLst>
              <a:ext uri="{FF2B5EF4-FFF2-40B4-BE49-F238E27FC236}">
                <a16:creationId xmlns:a16="http://schemas.microsoft.com/office/drawing/2014/main" id="{4511134E-D70F-D53B-D528-CD1872CDA20D}"/>
              </a:ext>
            </a:extLst>
          </p:cNvPr>
          <p:cNvSpPr/>
          <p:nvPr/>
        </p:nvSpPr>
        <p:spPr>
          <a:xfrm>
            <a:off x="10565627" y="2315597"/>
            <a:ext cx="1056344" cy="302157"/>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latin typeface="+mj-lt"/>
                <a:ea typeface="나눔바른고딕" panose="020B0603020101020101"/>
              </a:rPr>
              <a:t>JSON</a:t>
            </a:r>
            <a:endParaRPr lang="ko-KR" altLang="en-US" sz="1200">
              <a:solidFill>
                <a:schemeClr val="tx1"/>
              </a:solidFill>
              <a:latin typeface="+mj-lt"/>
              <a:ea typeface="나눔바른고딕" panose="020B0603020101020101"/>
            </a:endParaRPr>
          </a:p>
        </p:txBody>
      </p:sp>
      <p:cxnSp>
        <p:nvCxnSpPr>
          <p:cNvPr id="41" name="연결선: 꺾임 40">
            <a:extLst>
              <a:ext uri="{FF2B5EF4-FFF2-40B4-BE49-F238E27FC236}">
                <a16:creationId xmlns:a16="http://schemas.microsoft.com/office/drawing/2014/main" id="{2D1D0266-7E8B-46F5-4796-9BA462346158}"/>
              </a:ext>
            </a:extLst>
          </p:cNvPr>
          <p:cNvCxnSpPr>
            <a:stCxn id="13" idx="3"/>
            <a:endCxn id="38" idx="1"/>
          </p:cNvCxnSpPr>
          <p:nvPr/>
        </p:nvCxnSpPr>
        <p:spPr>
          <a:xfrm flipV="1">
            <a:off x="9926050" y="2060000"/>
            <a:ext cx="639577" cy="221592"/>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연결선: 꺾임 42">
            <a:extLst>
              <a:ext uri="{FF2B5EF4-FFF2-40B4-BE49-F238E27FC236}">
                <a16:creationId xmlns:a16="http://schemas.microsoft.com/office/drawing/2014/main" id="{17AC4A26-96D2-AE60-E3E4-CCC73D3101FD}"/>
              </a:ext>
            </a:extLst>
          </p:cNvPr>
          <p:cNvCxnSpPr>
            <a:stCxn id="13" idx="3"/>
            <a:endCxn id="39" idx="1"/>
          </p:cNvCxnSpPr>
          <p:nvPr/>
        </p:nvCxnSpPr>
        <p:spPr>
          <a:xfrm>
            <a:off x="9926050" y="2281592"/>
            <a:ext cx="639577" cy="185084"/>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모서리가 둥근 직사각형 38">
            <a:extLst>
              <a:ext uri="{FF2B5EF4-FFF2-40B4-BE49-F238E27FC236}">
                <a16:creationId xmlns:a16="http://schemas.microsoft.com/office/drawing/2014/main" id="{84919524-2733-B348-3805-F0F445FA5C99}"/>
              </a:ext>
            </a:extLst>
          </p:cNvPr>
          <p:cNvSpPr/>
          <p:nvPr/>
        </p:nvSpPr>
        <p:spPr>
          <a:xfrm>
            <a:off x="2668901" y="5465444"/>
            <a:ext cx="1922967"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t>BasicErrorController</a:t>
            </a:r>
            <a:endParaRPr lang="ko-KR" altLang="en-US" sz="1400">
              <a:solidFill>
                <a:schemeClr val="tx1"/>
              </a:solidFill>
              <a:latin typeface="+mj-lt"/>
              <a:ea typeface="나눔바른고딕" panose="020B0603020101020101"/>
            </a:endParaRPr>
          </a:p>
        </p:txBody>
      </p:sp>
      <p:sp>
        <p:nvSpPr>
          <p:cNvPr id="51" name="모서리가 둥근 직사각형 38">
            <a:extLst>
              <a:ext uri="{FF2B5EF4-FFF2-40B4-BE49-F238E27FC236}">
                <a16:creationId xmlns:a16="http://schemas.microsoft.com/office/drawing/2014/main" id="{41BEFE65-E615-8432-AC16-2491D93A861E}"/>
              </a:ext>
            </a:extLst>
          </p:cNvPr>
          <p:cNvSpPr/>
          <p:nvPr/>
        </p:nvSpPr>
        <p:spPr>
          <a:xfrm>
            <a:off x="844045" y="5465443"/>
            <a:ext cx="1144403"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t>ErrorPage</a:t>
            </a:r>
            <a:endParaRPr lang="ko-KR" altLang="en-US" sz="1400">
              <a:solidFill>
                <a:schemeClr val="tx1"/>
              </a:solidFill>
              <a:latin typeface="+mj-lt"/>
              <a:ea typeface="나눔바른고딕" panose="020B0603020101020101"/>
            </a:endParaRPr>
          </a:p>
        </p:txBody>
      </p:sp>
      <p:cxnSp>
        <p:nvCxnSpPr>
          <p:cNvPr id="52" name="직선 화살표 연결선 51">
            <a:extLst>
              <a:ext uri="{FF2B5EF4-FFF2-40B4-BE49-F238E27FC236}">
                <a16:creationId xmlns:a16="http://schemas.microsoft.com/office/drawing/2014/main" id="{327D14F3-0736-8B8E-85D0-4BBE3AE26B63}"/>
              </a:ext>
            </a:extLst>
          </p:cNvPr>
          <p:cNvCxnSpPr>
            <a:cxnSpLocks/>
            <a:stCxn id="51" idx="3"/>
            <a:endCxn id="50" idx="1"/>
          </p:cNvCxnSpPr>
          <p:nvPr/>
        </p:nvCxnSpPr>
        <p:spPr>
          <a:xfrm>
            <a:off x="1988448" y="5693894"/>
            <a:ext cx="680453"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5" name="직사각형 54">
            <a:extLst>
              <a:ext uri="{FF2B5EF4-FFF2-40B4-BE49-F238E27FC236}">
                <a16:creationId xmlns:a16="http://schemas.microsoft.com/office/drawing/2014/main" id="{9BAA5B7F-9B18-DE03-F4B7-04462948C54C}"/>
              </a:ext>
            </a:extLst>
          </p:cNvPr>
          <p:cNvSpPr/>
          <p:nvPr/>
        </p:nvSpPr>
        <p:spPr>
          <a:xfrm>
            <a:off x="1973151" y="5380346"/>
            <a:ext cx="670171" cy="313547"/>
          </a:xfrm>
          <a:prstGeom prst="rect">
            <a:avLst/>
          </a:prstGeom>
        </p:spPr>
        <p:txBody>
          <a:bodyPr wrap="square">
            <a:spAutoFit/>
          </a:bodyPr>
          <a:lstStyle/>
          <a:p>
            <a:pPr algn="ctr">
              <a:lnSpc>
                <a:spcPct val="150000"/>
              </a:lnSpc>
            </a:pPr>
            <a:r>
              <a:rPr lang="en-US" altLang="ko-KR" sz="1100">
                <a:latin typeface="+mn-ea"/>
              </a:rPr>
              <a:t>/error</a:t>
            </a:r>
          </a:p>
        </p:txBody>
      </p:sp>
      <p:sp>
        <p:nvSpPr>
          <p:cNvPr id="58" name="모서리가 둥근 직사각형 38">
            <a:extLst>
              <a:ext uri="{FF2B5EF4-FFF2-40B4-BE49-F238E27FC236}">
                <a16:creationId xmlns:a16="http://schemas.microsoft.com/office/drawing/2014/main" id="{D8CD0DCE-3961-55D5-2DEC-7D9CA5ED9D95}"/>
              </a:ext>
            </a:extLst>
          </p:cNvPr>
          <p:cNvSpPr/>
          <p:nvPr/>
        </p:nvSpPr>
        <p:spPr>
          <a:xfrm>
            <a:off x="5231446" y="4686297"/>
            <a:ext cx="1056343" cy="229863"/>
          </a:xfrm>
          <a:prstGeom prst="roundRect">
            <a:avLst/>
          </a:prstGeom>
          <a:solidFill>
            <a:schemeClr val="accent6">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latin typeface="+mj-lt"/>
                <a:ea typeface="나눔바른고딕" panose="020B0603020101020101"/>
              </a:rPr>
              <a:t>HTML_A</a:t>
            </a:r>
            <a:endParaRPr lang="ko-KR" altLang="en-US" sz="1200">
              <a:solidFill>
                <a:schemeClr val="tx1"/>
              </a:solidFill>
              <a:latin typeface="+mj-lt"/>
              <a:ea typeface="나눔바른고딕" panose="020B0603020101020101"/>
            </a:endParaRPr>
          </a:p>
        </p:txBody>
      </p:sp>
      <p:sp>
        <p:nvSpPr>
          <p:cNvPr id="59" name="모서리가 둥근 직사각형 38">
            <a:extLst>
              <a:ext uri="{FF2B5EF4-FFF2-40B4-BE49-F238E27FC236}">
                <a16:creationId xmlns:a16="http://schemas.microsoft.com/office/drawing/2014/main" id="{F092DF37-8C82-BE32-F8DE-F82113A2844E}"/>
              </a:ext>
            </a:extLst>
          </p:cNvPr>
          <p:cNvSpPr/>
          <p:nvPr/>
        </p:nvSpPr>
        <p:spPr>
          <a:xfrm>
            <a:off x="5231445" y="6473957"/>
            <a:ext cx="1056344" cy="229863"/>
          </a:xfrm>
          <a:prstGeom prst="roundRect">
            <a:avLst/>
          </a:prstGeom>
          <a:solidFill>
            <a:schemeClr val="accent4">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latin typeface="+mj-lt"/>
                <a:ea typeface="나눔바른고딕" panose="020B0603020101020101"/>
              </a:rPr>
              <a:t>JSON_C</a:t>
            </a:r>
            <a:endParaRPr lang="ko-KR" altLang="en-US" sz="1200">
              <a:solidFill>
                <a:schemeClr val="tx1"/>
              </a:solidFill>
              <a:latin typeface="+mj-lt"/>
              <a:ea typeface="나눔바른고딕" panose="020B0603020101020101"/>
            </a:endParaRPr>
          </a:p>
        </p:txBody>
      </p:sp>
      <p:cxnSp>
        <p:nvCxnSpPr>
          <p:cNvPr id="60" name="연결선: 꺾임 59">
            <a:extLst>
              <a:ext uri="{FF2B5EF4-FFF2-40B4-BE49-F238E27FC236}">
                <a16:creationId xmlns:a16="http://schemas.microsoft.com/office/drawing/2014/main" id="{B4C01038-B4EA-9054-2F32-0F7FEA7BC387}"/>
              </a:ext>
            </a:extLst>
          </p:cNvPr>
          <p:cNvCxnSpPr>
            <a:cxnSpLocks/>
            <a:stCxn id="50" idx="3"/>
            <a:endCxn id="58" idx="1"/>
          </p:cNvCxnSpPr>
          <p:nvPr/>
        </p:nvCxnSpPr>
        <p:spPr>
          <a:xfrm flipV="1">
            <a:off x="4591868" y="4801229"/>
            <a:ext cx="639578" cy="892666"/>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연결선: 꺾임 60">
            <a:extLst>
              <a:ext uri="{FF2B5EF4-FFF2-40B4-BE49-F238E27FC236}">
                <a16:creationId xmlns:a16="http://schemas.microsoft.com/office/drawing/2014/main" id="{6F9F763D-76C2-805B-641C-C62F3A4B7E6C}"/>
              </a:ext>
            </a:extLst>
          </p:cNvPr>
          <p:cNvCxnSpPr>
            <a:cxnSpLocks/>
            <a:stCxn id="50" idx="3"/>
            <a:endCxn id="59" idx="1"/>
          </p:cNvCxnSpPr>
          <p:nvPr/>
        </p:nvCxnSpPr>
        <p:spPr>
          <a:xfrm>
            <a:off x="4591868" y="5693895"/>
            <a:ext cx="639577" cy="894994"/>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1" name="모서리가 둥근 직사각형 38">
            <a:extLst>
              <a:ext uri="{FF2B5EF4-FFF2-40B4-BE49-F238E27FC236}">
                <a16:creationId xmlns:a16="http://schemas.microsoft.com/office/drawing/2014/main" id="{19BE4F6F-A224-EC74-1B3F-95506ED81C2F}"/>
              </a:ext>
            </a:extLst>
          </p:cNvPr>
          <p:cNvSpPr/>
          <p:nvPr/>
        </p:nvSpPr>
        <p:spPr>
          <a:xfrm>
            <a:off x="5231445" y="4989685"/>
            <a:ext cx="1056343" cy="229863"/>
          </a:xfrm>
          <a:prstGeom prst="roundRect">
            <a:avLst/>
          </a:prstGeom>
          <a:solidFill>
            <a:schemeClr val="accent5">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latin typeface="+mj-lt"/>
                <a:ea typeface="나눔바른고딕" panose="020B0603020101020101"/>
              </a:rPr>
              <a:t>HTML_B</a:t>
            </a:r>
            <a:endParaRPr lang="ko-KR" altLang="en-US" sz="1200">
              <a:solidFill>
                <a:schemeClr val="tx1"/>
              </a:solidFill>
              <a:latin typeface="+mj-lt"/>
              <a:ea typeface="나눔바른고딕" panose="020B0603020101020101"/>
            </a:endParaRPr>
          </a:p>
        </p:txBody>
      </p:sp>
      <p:sp>
        <p:nvSpPr>
          <p:cNvPr id="77" name="모서리가 둥근 직사각형 38">
            <a:extLst>
              <a:ext uri="{FF2B5EF4-FFF2-40B4-BE49-F238E27FC236}">
                <a16:creationId xmlns:a16="http://schemas.microsoft.com/office/drawing/2014/main" id="{D8884768-6507-C6B3-22A3-A6A2E5A20066}"/>
              </a:ext>
            </a:extLst>
          </p:cNvPr>
          <p:cNvSpPr/>
          <p:nvPr/>
        </p:nvSpPr>
        <p:spPr>
          <a:xfrm>
            <a:off x="5231445" y="5299089"/>
            <a:ext cx="1056343" cy="229863"/>
          </a:xfrm>
          <a:prstGeom prst="roundRect">
            <a:avLst/>
          </a:prstGeom>
          <a:solidFill>
            <a:schemeClr val="accent4">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latin typeface="+mj-lt"/>
                <a:ea typeface="나눔바른고딕" panose="020B0603020101020101"/>
              </a:rPr>
              <a:t>HTML_C</a:t>
            </a:r>
            <a:endParaRPr lang="ko-KR" altLang="en-US" sz="1200">
              <a:solidFill>
                <a:schemeClr val="tx1"/>
              </a:solidFill>
              <a:latin typeface="+mj-lt"/>
              <a:ea typeface="나눔바른고딕" panose="020B0603020101020101"/>
            </a:endParaRPr>
          </a:p>
        </p:txBody>
      </p:sp>
      <p:sp>
        <p:nvSpPr>
          <p:cNvPr id="78" name="모서리가 둥근 직사각형 38">
            <a:extLst>
              <a:ext uri="{FF2B5EF4-FFF2-40B4-BE49-F238E27FC236}">
                <a16:creationId xmlns:a16="http://schemas.microsoft.com/office/drawing/2014/main" id="{F9EEFF63-5B85-DA98-A13E-A8A657648797}"/>
              </a:ext>
            </a:extLst>
          </p:cNvPr>
          <p:cNvSpPr/>
          <p:nvPr/>
        </p:nvSpPr>
        <p:spPr>
          <a:xfrm>
            <a:off x="5231445" y="5861165"/>
            <a:ext cx="1056343" cy="229863"/>
          </a:xfrm>
          <a:prstGeom prst="roundRect">
            <a:avLst/>
          </a:prstGeom>
          <a:solidFill>
            <a:schemeClr val="accent6">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latin typeface="+mj-lt"/>
                <a:ea typeface="나눔바른고딕" panose="020B0603020101020101"/>
              </a:rPr>
              <a:t>JSON_A</a:t>
            </a:r>
            <a:endParaRPr lang="ko-KR" altLang="en-US" sz="1200">
              <a:solidFill>
                <a:schemeClr val="tx1"/>
              </a:solidFill>
              <a:latin typeface="+mj-lt"/>
              <a:ea typeface="나눔바른고딕" panose="020B0603020101020101"/>
            </a:endParaRPr>
          </a:p>
        </p:txBody>
      </p:sp>
      <p:sp>
        <p:nvSpPr>
          <p:cNvPr id="79" name="모서리가 둥근 직사각형 38">
            <a:extLst>
              <a:ext uri="{FF2B5EF4-FFF2-40B4-BE49-F238E27FC236}">
                <a16:creationId xmlns:a16="http://schemas.microsoft.com/office/drawing/2014/main" id="{A431C446-10CB-A252-8707-B2B851757541}"/>
              </a:ext>
            </a:extLst>
          </p:cNvPr>
          <p:cNvSpPr/>
          <p:nvPr/>
        </p:nvSpPr>
        <p:spPr>
          <a:xfrm>
            <a:off x="5231445" y="6170569"/>
            <a:ext cx="1056343" cy="229863"/>
          </a:xfrm>
          <a:prstGeom prst="roundRect">
            <a:avLst/>
          </a:prstGeom>
          <a:solidFill>
            <a:schemeClr val="accent5">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latin typeface="+mj-lt"/>
                <a:ea typeface="나눔바른고딕" panose="020B0603020101020101"/>
              </a:rPr>
              <a:t>JSON_B</a:t>
            </a:r>
            <a:endParaRPr lang="ko-KR" altLang="en-US" sz="1200">
              <a:solidFill>
                <a:schemeClr val="tx1"/>
              </a:solidFill>
              <a:latin typeface="+mj-lt"/>
              <a:ea typeface="나눔바른고딕" panose="020B0603020101020101"/>
            </a:endParaRPr>
          </a:p>
        </p:txBody>
      </p:sp>
      <p:sp>
        <p:nvSpPr>
          <p:cNvPr id="83" name="직사각형 82">
            <a:extLst>
              <a:ext uri="{FF2B5EF4-FFF2-40B4-BE49-F238E27FC236}">
                <a16:creationId xmlns:a16="http://schemas.microsoft.com/office/drawing/2014/main" id="{26F4CD5A-C263-4133-8404-5BE59F4BBD8C}"/>
              </a:ext>
            </a:extLst>
          </p:cNvPr>
          <p:cNvSpPr/>
          <p:nvPr/>
        </p:nvSpPr>
        <p:spPr>
          <a:xfrm>
            <a:off x="7015553" y="4885930"/>
            <a:ext cx="3728647" cy="333617"/>
          </a:xfrm>
          <a:prstGeom prst="rect">
            <a:avLst/>
          </a:prstGeom>
        </p:spPr>
        <p:txBody>
          <a:bodyPr wrap="square">
            <a:spAutoFit/>
          </a:bodyPr>
          <a:lstStyle/>
          <a:p>
            <a:pPr>
              <a:lnSpc>
                <a:spcPct val="150000"/>
              </a:lnSpc>
            </a:pPr>
            <a:r>
              <a:rPr lang="ko-KR" altLang="en-US" sz="1200" i="1">
                <a:solidFill>
                  <a:srgbClr val="FF0000"/>
                </a:solidFill>
                <a:latin typeface="+mn-ea"/>
              </a:rPr>
              <a:t>오류 결과에 따른 다양한 화면을 보여 주기 어렵다 </a:t>
            </a:r>
            <a:endParaRPr lang="en-US" altLang="ko-KR" sz="1200" i="1">
              <a:solidFill>
                <a:srgbClr val="FF0000"/>
              </a:solidFill>
              <a:latin typeface="+mn-ea"/>
            </a:endParaRPr>
          </a:p>
        </p:txBody>
      </p:sp>
      <p:sp>
        <p:nvSpPr>
          <p:cNvPr id="84" name="화살표: 오른쪽 83">
            <a:extLst>
              <a:ext uri="{FF2B5EF4-FFF2-40B4-BE49-F238E27FC236}">
                <a16:creationId xmlns:a16="http://schemas.microsoft.com/office/drawing/2014/main" id="{B8B804E8-5EB2-7E87-1503-B45D080A0277}"/>
              </a:ext>
            </a:extLst>
          </p:cNvPr>
          <p:cNvSpPr/>
          <p:nvPr/>
        </p:nvSpPr>
        <p:spPr>
          <a:xfrm>
            <a:off x="6586826" y="4989684"/>
            <a:ext cx="234616" cy="22986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5" name="화살표: 오른쪽 84">
            <a:extLst>
              <a:ext uri="{FF2B5EF4-FFF2-40B4-BE49-F238E27FC236}">
                <a16:creationId xmlns:a16="http://schemas.microsoft.com/office/drawing/2014/main" id="{B9DB2E82-4668-49A9-6AB8-522489048767}"/>
              </a:ext>
            </a:extLst>
          </p:cNvPr>
          <p:cNvSpPr/>
          <p:nvPr/>
        </p:nvSpPr>
        <p:spPr>
          <a:xfrm>
            <a:off x="6586826" y="6170568"/>
            <a:ext cx="234616" cy="22986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6" name="직사각형 85">
            <a:extLst>
              <a:ext uri="{FF2B5EF4-FFF2-40B4-BE49-F238E27FC236}">
                <a16:creationId xmlns:a16="http://schemas.microsoft.com/office/drawing/2014/main" id="{10B070A1-5E9E-19B5-2897-9C5950EE02AD}"/>
              </a:ext>
            </a:extLst>
          </p:cNvPr>
          <p:cNvSpPr/>
          <p:nvPr/>
        </p:nvSpPr>
        <p:spPr>
          <a:xfrm>
            <a:off x="7015553" y="6066814"/>
            <a:ext cx="3573843" cy="333617"/>
          </a:xfrm>
          <a:prstGeom prst="rect">
            <a:avLst/>
          </a:prstGeom>
        </p:spPr>
        <p:txBody>
          <a:bodyPr wrap="square">
            <a:spAutoFit/>
          </a:bodyPr>
          <a:lstStyle/>
          <a:p>
            <a:pPr>
              <a:lnSpc>
                <a:spcPct val="150000"/>
              </a:lnSpc>
            </a:pPr>
            <a:r>
              <a:rPr lang="ko-KR" altLang="en-US" sz="1200" i="1">
                <a:solidFill>
                  <a:srgbClr val="FF0000"/>
                </a:solidFill>
                <a:latin typeface="+mn-ea"/>
              </a:rPr>
              <a:t>오류 결과에 따른 다른 데이터를 구성하기 어렵다 </a:t>
            </a:r>
            <a:endParaRPr lang="en-US" altLang="ko-KR" sz="1200" i="1">
              <a:solidFill>
                <a:srgbClr val="FF0000"/>
              </a:solidFill>
              <a:latin typeface="+mn-ea"/>
            </a:endParaRPr>
          </a:p>
        </p:txBody>
      </p:sp>
      <p:cxnSp>
        <p:nvCxnSpPr>
          <p:cNvPr id="90" name="연결선: 꺾임 89">
            <a:extLst>
              <a:ext uri="{FF2B5EF4-FFF2-40B4-BE49-F238E27FC236}">
                <a16:creationId xmlns:a16="http://schemas.microsoft.com/office/drawing/2014/main" id="{A34CE64F-1AD3-DCF3-2BF3-1C5753FDB39F}"/>
              </a:ext>
            </a:extLst>
          </p:cNvPr>
          <p:cNvCxnSpPr>
            <a:stCxn id="50" idx="3"/>
            <a:endCxn id="71" idx="1"/>
          </p:cNvCxnSpPr>
          <p:nvPr/>
        </p:nvCxnSpPr>
        <p:spPr>
          <a:xfrm flipV="1">
            <a:off x="4591868" y="5104617"/>
            <a:ext cx="639577" cy="589278"/>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연결선: 꺾임 91">
            <a:extLst>
              <a:ext uri="{FF2B5EF4-FFF2-40B4-BE49-F238E27FC236}">
                <a16:creationId xmlns:a16="http://schemas.microsoft.com/office/drawing/2014/main" id="{352AAA4C-8EDF-C0CE-5290-C3F43474E341}"/>
              </a:ext>
            </a:extLst>
          </p:cNvPr>
          <p:cNvCxnSpPr>
            <a:stCxn id="50" idx="3"/>
            <a:endCxn id="77" idx="1"/>
          </p:cNvCxnSpPr>
          <p:nvPr/>
        </p:nvCxnSpPr>
        <p:spPr>
          <a:xfrm flipV="1">
            <a:off x="4591868" y="5414021"/>
            <a:ext cx="639577" cy="279874"/>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4" name="연결선: 꺾임 93">
            <a:extLst>
              <a:ext uri="{FF2B5EF4-FFF2-40B4-BE49-F238E27FC236}">
                <a16:creationId xmlns:a16="http://schemas.microsoft.com/office/drawing/2014/main" id="{F5C16F53-1C9B-2FC6-BF25-0636EFEF54E6}"/>
              </a:ext>
            </a:extLst>
          </p:cNvPr>
          <p:cNvCxnSpPr>
            <a:stCxn id="50" idx="3"/>
            <a:endCxn id="78" idx="1"/>
          </p:cNvCxnSpPr>
          <p:nvPr/>
        </p:nvCxnSpPr>
        <p:spPr>
          <a:xfrm>
            <a:off x="4591868" y="5693895"/>
            <a:ext cx="639577" cy="282202"/>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연결선: 꺾임 95">
            <a:extLst>
              <a:ext uri="{FF2B5EF4-FFF2-40B4-BE49-F238E27FC236}">
                <a16:creationId xmlns:a16="http://schemas.microsoft.com/office/drawing/2014/main" id="{1E32C1DB-BD2F-EB0C-5336-A51F85951EC2}"/>
              </a:ext>
            </a:extLst>
          </p:cNvPr>
          <p:cNvCxnSpPr>
            <a:stCxn id="50" idx="3"/>
            <a:endCxn id="79" idx="1"/>
          </p:cNvCxnSpPr>
          <p:nvPr/>
        </p:nvCxnSpPr>
        <p:spPr>
          <a:xfrm>
            <a:off x="4591868" y="5693895"/>
            <a:ext cx="639577" cy="591606"/>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47868096"/>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9476A0-4188-EA07-930D-41117647F2E8}"/>
            </a:ext>
          </a:extLst>
        </p:cNvPr>
        <p:cNvGrpSpPr/>
        <p:nvPr/>
      </p:nvGrpSpPr>
      <p:grpSpPr>
        <a:xfrm>
          <a:off x="0" y="0"/>
          <a:ext cx="0" cy="0"/>
          <a:chOff x="0" y="0"/>
          <a:chExt cx="0" cy="0"/>
        </a:xfrm>
      </p:grpSpPr>
      <p:sp>
        <p:nvSpPr>
          <p:cNvPr id="6" name="직사각형 5">
            <a:extLst>
              <a:ext uri="{FF2B5EF4-FFF2-40B4-BE49-F238E27FC236}">
                <a16:creationId xmlns:a16="http://schemas.microsoft.com/office/drawing/2014/main" id="{79FFCF9B-98C1-D500-AD4D-56BC9EC90668}"/>
              </a:ext>
            </a:extLst>
          </p:cNvPr>
          <p:cNvSpPr/>
          <p:nvPr/>
        </p:nvSpPr>
        <p:spPr>
          <a:xfrm>
            <a:off x="150394" y="223978"/>
            <a:ext cx="5732403"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ErrorPage &amp;</a:t>
            </a:r>
            <a:r>
              <a:rPr lang="ko-KR" altLang="en-US" b="1">
                <a:solidFill>
                  <a:schemeClr val="accent1">
                    <a:lumMod val="75000"/>
                  </a:schemeClr>
                </a:solidFill>
                <a:latin typeface="+mn-ea"/>
              </a:rPr>
              <a:t> </a:t>
            </a:r>
            <a:r>
              <a:rPr lang="en-US" altLang="ko-KR" b="1">
                <a:solidFill>
                  <a:schemeClr val="accent1">
                    <a:lumMod val="75000"/>
                  </a:schemeClr>
                </a:solidFill>
                <a:latin typeface="+mn-ea"/>
              </a:rPr>
              <a:t>BasicErrorController </a:t>
            </a:r>
            <a:r>
              <a:rPr lang="ko-KR" altLang="en-US" b="1">
                <a:solidFill>
                  <a:schemeClr val="accent1">
                    <a:lumMod val="75000"/>
                  </a:schemeClr>
                </a:solidFill>
                <a:latin typeface="+mn-ea"/>
              </a:rPr>
              <a:t>오류 처리 과정</a:t>
            </a:r>
          </a:p>
        </p:txBody>
      </p:sp>
      <p:sp>
        <p:nvSpPr>
          <p:cNvPr id="3" name="TextBox 2">
            <a:extLst>
              <a:ext uri="{FF2B5EF4-FFF2-40B4-BE49-F238E27FC236}">
                <a16:creationId xmlns:a16="http://schemas.microsoft.com/office/drawing/2014/main" id="{E94B9905-B281-B627-7CFE-022B83A61DBE}"/>
              </a:ext>
            </a:extLst>
          </p:cNvPr>
          <p:cNvSpPr txBox="1"/>
          <p:nvPr/>
        </p:nvSpPr>
        <p:spPr>
          <a:xfrm>
            <a:off x="433346" y="628737"/>
            <a:ext cx="7479424" cy="1718612"/>
          </a:xfrm>
          <a:prstGeom prst="rect">
            <a:avLst/>
          </a:prstGeom>
          <a:noFill/>
        </p:spPr>
        <p:txBody>
          <a:bodyPr wrap="square">
            <a:spAutoFit/>
          </a:bodyPr>
          <a:lstStyle/>
          <a:p>
            <a:pPr marL="228600" indent="-228600">
              <a:lnSpc>
                <a:spcPct val="150000"/>
              </a:lnSpc>
              <a:buFont typeface="+mj-ea"/>
              <a:buAutoNum type="circleNumDbPlain"/>
            </a:pPr>
            <a:r>
              <a:rPr lang="ko-KR" altLang="en-US" sz="1200"/>
              <a:t>클라이언트 요청 → </a:t>
            </a:r>
            <a:r>
              <a:rPr lang="en-US" altLang="ko-KR" sz="1200"/>
              <a:t>WAS </a:t>
            </a:r>
            <a:r>
              <a:rPr lang="ko-KR" altLang="en-US" sz="1200"/>
              <a:t>로 요청 전달</a:t>
            </a:r>
            <a:endParaRPr lang="en-US" altLang="ko-KR" sz="1200"/>
          </a:p>
          <a:p>
            <a:pPr marL="228600" indent="-228600">
              <a:lnSpc>
                <a:spcPct val="150000"/>
              </a:lnSpc>
              <a:buFont typeface="+mj-ea"/>
              <a:buAutoNum type="circleNumDbPlain"/>
            </a:pPr>
            <a:r>
              <a:rPr lang="en-US" altLang="ko-KR" sz="1200"/>
              <a:t>WAS → DispatcherServlet </a:t>
            </a:r>
            <a:r>
              <a:rPr lang="ko-KR" altLang="en-US" sz="1200"/>
              <a:t>요청 전달</a:t>
            </a:r>
            <a:endParaRPr lang="en-US" altLang="ko-KR" sz="1200"/>
          </a:p>
          <a:p>
            <a:pPr marL="228600" indent="-228600">
              <a:lnSpc>
                <a:spcPct val="150000"/>
              </a:lnSpc>
              <a:buFont typeface="+mj-ea"/>
              <a:buAutoNum type="circleNumDbPlain"/>
            </a:pPr>
            <a:r>
              <a:rPr lang="en-US" altLang="ko-KR" sz="1200"/>
              <a:t>DispatcherServlet → </a:t>
            </a:r>
            <a:r>
              <a:rPr lang="ko-KR" altLang="en-US" sz="1200"/>
              <a:t>컨트롤러 매핑</a:t>
            </a:r>
            <a:endParaRPr lang="en-US" altLang="ko-KR" sz="1200"/>
          </a:p>
          <a:p>
            <a:pPr marL="228600" indent="-228600">
              <a:lnSpc>
                <a:spcPct val="150000"/>
              </a:lnSpc>
              <a:buFont typeface="+mj-ea"/>
              <a:buAutoNum type="circleNumDbPlain"/>
            </a:pPr>
            <a:r>
              <a:rPr lang="ko-KR" altLang="en-US" sz="1200"/>
              <a:t>컨트롤러에서 예외 발생</a:t>
            </a:r>
            <a:endParaRPr lang="en-US" altLang="ko-KR" sz="1200"/>
          </a:p>
          <a:p>
            <a:pPr marL="228600" indent="-228600">
              <a:lnSpc>
                <a:spcPct val="150000"/>
              </a:lnSpc>
              <a:buFont typeface="+mj-ea"/>
              <a:buAutoNum type="circleNumDbPlain"/>
            </a:pPr>
            <a:r>
              <a:rPr lang="en-US" altLang="ko-KR" sz="1200"/>
              <a:t>WAS </a:t>
            </a:r>
            <a:r>
              <a:rPr lang="ko-KR" altLang="en-US" sz="1200"/>
              <a:t>까지 예외가 전파되어 예외를 처리</a:t>
            </a:r>
            <a:r>
              <a:rPr lang="en-US" altLang="ko-KR" sz="1200"/>
              <a:t> → /error</a:t>
            </a:r>
            <a:r>
              <a:rPr lang="ko-KR" altLang="en-US" sz="1200"/>
              <a:t>로 포워딩</a:t>
            </a:r>
            <a:endParaRPr lang="en-US" altLang="ko-KR" sz="1200"/>
          </a:p>
          <a:p>
            <a:pPr marL="228600" indent="-228600">
              <a:lnSpc>
                <a:spcPct val="150000"/>
              </a:lnSpc>
              <a:buFont typeface="+mj-ea"/>
              <a:buAutoNum type="circleNumDbPlain"/>
            </a:pPr>
            <a:r>
              <a:rPr lang="en-US" altLang="ko-KR" sz="1200"/>
              <a:t>BasicErrorController </a:t>
            </a:r>
            <a:r>
              <a:rPr lang="ko-KR" altLang="en-US" sz="1200"/>
              <a:t>에서 </a:t>
            </a:r>
            <a:r>
              <a:rPr lang="en-US" altLang="ko-KR" sz="1200"/>
              <a:t>/error </a:t>
            </a:r>
            <a:r>
              <a:rPr lang="ko-KR" altLang="en-US" sz="1200"/>
              <a:t>요청을 받고 </a:t>
            </a:r>
            <a:r>
              <a:rPr lang="en-US" altLang="ko-KR" sz="1200"/>
              <a:t>JSON </a:t>
            </a:r>
            <a:r>
              <a:rPr lang="ko-KR" altLang="en-US" sz="1200"/>
              <a:t>또는 </a:t>
            </a:r>
            <a:r>
              <a:rPr lang="en-US" altLang="ko-KR" sz="1200"/>
              <a:t>HTML </a:t>
            </a:r>
            <a:r>
              <a:rPr lang="ko-KR" altLang="en-US" sz="1200"/>
              <a:t>오류 화면 생성하고 클라이언트로 응답</a:t>
            </a:r>
            <a:endParaRPr lang="en-US" altLang="ko-KR" sz="1200"/>
          </a:p>
        </p:txBody>
      </p:sp>
      <p:sp>
        <p:nvSpPr>
          <p:cNvPr id="5" name="모서리가 둥근 직사각형 38">
            <a:extLst>
              <a:ext uri="{FF2B5EF4-FFF2-40B4-BE49-F238E27FC236}">
                <a16:creationId xmlns:a16="http://schemas.microsoft.com/office/drawing/2014/main" id="{D4B28BBC-866C-0C88-DD28-90DF7BEFAD99}"/>
              </a:ext>
            </a:extLst>
          </p:cNvPr>
          <p:cNvSpPr/>
          <p:nvPr/>
        </p:nvSpPr>
        <p:spPr>
          <a:xfrm>
            <a:off x="4567043" y="3569118"/>
            <a:ext cx="1056344"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Controller</a:t>
            </a:r>
            <a:endParaRPr lang="ko-KR" altLang="en-US" sz="1400">
              <a:solidFill>
                <a:schemeClr val="tx1"/>
              </a:solidFill>
              <a:latin typeface="+mj-lt"/>
              <a:ea typeface="나눔바른고딕" panose="020B0603020101020101"/>
            </a:endParaRPr>
          </a:p>
        </p:txBody>
      </p:sp>
      <p:cxnSp>
        <p:nvCxnSpPr>
          <p:cNvPr id="18" name="직선 화살표 연결선 17">
            <a:extLst>
              <a:ext uri="{FF2B5EF4-FFF2-40B4-BE49-F238E27FC236}">
                <a16:creationId xmlns:a16="http://schemas.microsoft.com/office/drawing/2014/main" id="{CC652F67-AE75-05B4-9442-64DE7D90DCCC}"/>
              </a:ext>
            </a:extLst>
          </p:cNvPr>
          <p:cNvCxnSpPr>
            <a:cxnSpLocks/>
            <a:stCxn id="36" idx="3"/>
            <a:endCxn id="5" idx="1"/>
          </p:cNvCxnSpPr>
          <p:nvPr/>
        </p:nvCxnSpPr>
        <p:spPr>
          <a:xfrm>
            <a:off x="4172764" y="3797569"/>
            <a:ext cx="39427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모서리가 둥근 직사각형 38">
            <a:extLst>
              <a:ext uri="{FF2B5EF4-FFF2-40B4-BE49-F238E27FC236}">
                <a16:creationId xmlns:a16="http://schemas.microsoft.com/office/drawing/2014/main" id="{D6759B4A-1CCA-9953-61B3-089FAFF451F1}"/>
              </a:ext>
            </a:extLst>
          </p:cNvPr>
          <p:cNvSpPr/>
          <p:nvPr/>
        </p:nvSpPr>
        <p:spPr>
          <a:xfrm>
            <a:off x="1351192" y="3569118"/>
            <a:ext cx="724005"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t>WAS</a:t>
            </a:r>
            <a:endParaRPr lang="ko-KR" altLang="en-US" sz="1400">
              <a:solidFill>
                <a:schemeClr val="tx1"/>
              </a:solidFill>
              <a:latin typeface="+mj-lt"/>
              <a:ea typeface="나눔바른고딕" panose="020B0603020101020101"/>
            </a:endParaRPr>
          </a:p>
        </p:txBody>
      </p:sp>
      <p:cxnSp>
        <p:nvCxnSpPr>
          <p:cNvPr id="25" name="직선 화살표 연결선 24">
            <a:extLst>
              <a:ext uri="{FF2B5EF4-FFF2-40B4-BE49-F238E27FC236}">
                <a16:creationId xmlns:a16="http://schemas.microsoft.com/office/drawing/2014/main" id="{3E939605-EAEF-6871-CE25-6A69718B8447}"/>
              </a:ext>
            </a:extLst>
          </p:cNvPr>
          <p:cNvCxnSpPr>
            <a:cxnSpLocks/>
            <a:stCxn id="24" idx="3"/>
            <a:endCxn id="36" idx="1"/>
          </p:cNvCxnSpPr>
          <p:nvPr/>
        </p:nvCxnSpPr>
        <p:spPr>
          <a:xfrm>
            <a:off x="2075197" y="3797569"/>
            <a:ext cx="45445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EBD40101-271B-166A-EC17-77AD7D4CBB0F}"/>
              </a:ext>
            </a:extLst>
          </p:cNvPr>
          <p:cNvSpPr txBox="1"/>
          <p:nvPr/>
        </p:nvSpPr>
        <p:spPr>
          <a:xfrm>
            <a:off x="433346" y="3619752"/>
            <a:ext cx="746341" cy="276999"/>
          </a:xfrm>
          <a:prstGeom prst="rect">
            <a:avLst/>
          </a:prstGeom>
          <a:noFill/>
        </p:spPr>
        <p:txBody>
          <a:bodyPr wrap="square">
            <a:spAutoFit/>
          </a:bodyPr>
          <a:lstStyle/>
          <a:p>
            <a:r>
              <a:rPr lang="en-US" altLang="ko-KR" sz="1200"/>
              <a:t>request</a:t>
            </a:r>
            <a:endParaRPr lang="ko-KR" altLang="en-US" sz="1200"/>
          </a:p>
        </p:txBody>
      </p:sp>
      <p:cxnSp>
        <p:nvCxnSpPr>
          <p:cNvPr id="31" name="직선 화살표 연결선 30">
            <a:extLst>
              <a:ext uri="{FF2B5EF4-FFF2-40B4-BE49-F238E27FC236}">
                <a16:creationId xmlns:a16="http://schemas.microsoft.com/office/drawing/2014/main" id="{FF26D142-BE14-1FD7-8623-1D1CBAC3C4F1}"/>
              </a:ext>
            </a:extLst>
          </p:cNvPr>
          <p:cNvCxnSpPr>
            <a:cxnSpLocks/>
          </p:cNvCxnSpPr>
          <p:nvPr/>
        </p:nvCxnSpPr>
        <p:spPr>
          <a:xfrm flipV="1">
            <a:off x="1089447" y="3770283"/>
            <a:ext cx="264741"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모서리가 둥근 직사각형 38">
            <a:extLst>
              <a:ext uri="{FF2B5EF4-FFF2-40B4-BE49-F238E27FC236}">
                <a16:creationId xmlns:a16="http://schemas.microsoft.com/office/drawing/2014/main" id="{0D136961-DD12-5EB0-C70D-2A1DEC5217D2}"/>
              </a:ext>
            </a:extLst>
          </p:cNvPr>
          <p:cNvSpPr/>
          <p:nvPr/>
        </p:nvSpPr>
        <p:spPr>
          <a:xfrm>
            <a:off x="6146378" y="3569117"/>
            <a:ext cx="1056344" cy="456901"/>
          </a:xfrm>
          <a:prstGeom prst="roundRect">
            <a:avLst/>
          </a:prstGeom>
          <a:solidFill>
            <a:srgbClr val="FF0000"/>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latin typeface="+mj-lt"/>
                <a:ea typeface="나눔바른고딕" panose="020B0603020101020101"/>
              </a:rPr>
              <a:t>Exception</a:t>
            </a:r>
            <a:endParaRPr lang="ko-KR" altLang="en-US" sz="1400">
              <a:solidFill>
                <a:schemeClr val="bg1"/>
              </a:solidFill>
              <a:latin typeface="+mj-lt"/>
              <a:ea typeface="나눔바른고딕" panose="020B0603020101020101"/>
            </a:endParaRPr>
          </a:p>
        </p:txBody>
      </p:sp>
      <p:sp>
        <p:nvSpPr>
          <p:cNvPr id="36" name="모서리가 둥근 직사각형 38">
            <a:extLst>
              <a:ext uri="{FF2B5EF4-FFF2-40B4-BE49-F238E27FC236}">
                <a16:creationId xmlns:a16="http://schemas.microsoft.com/office/drawing/2014/main" id="{2CB0A630-BF76-020C-F4E9-21AA3EA74734}"/>
              </a:ext>
            </a:extLst>
          </p:cNvPr>
          <p:cNvSpPr/>
          <p:nvPr/>
        </p:nvSpPr>
        <p:spPr>
          <a:xfrm>
            <a:off x="2529647" y="3569118"/>
            <a:ext cx="1643117"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DispatcherServlet</a:t>
            </a:r>
            <a:endParaRPr lang="ko-KR" altLang="en-US" sz="1400">
              <a:solidFill>
                <a:schemeClr val="tx1"/>
              </a:solidFill>
              <a:latin typeface="+mj-lt"/>
              <a:ea typeface="나눔바른고딕" panose="020B0603020101020101"/>
            </a:endParaRPr>
          </a:p>
        </p:txBody>
      </p:sp>
      <p:cxnSp>
        <p:nvCxnSpPr>
          <p:cNvPr id="41" name="직선 화살표 연결선 40">
            <a:extLst>
              <a:ext uri="{FF2B5EF4-FFF2-40B4-BE49-F238E27FC236}">
                <a16:creationId xmlns:a16="http://schemas.microsoft.com/office/drawing/2014/main" id="{58F16C58-011B-DFD6-B043-6B68F3F1F139}"/>
              </a:ext>
            </a:extLst>
          </p:cNvPr>
          <p:cNvCxnSpPr>
            <a:cxnSpLocks/>
            <a:stCxn id="5" idx="3"/>
            <a:endCxn id="35" idx="1"/>
          </p:cNvCxnSpPr>
          <p:nvPr/>
        </p:nvCxnSpPr>
        <p:spPr>
          <a:xfrm flipV="1">
            <a:off x="5623387" y="3797568"/>
            <a:ext cx="522991"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연결선: 꺾임 45">
            <a:extLst>
              <a:ext uri="{FF2B5EF4-FFF2-40B4-BE49-F238E27FC236}">
                <a16:creationId xmlns:a16="http://schemas.microsoft.com/office/drawing/2014/main" id="{08652F52-085F-D524-434D-D81FA5B03535}"/>
              </a:ext>
            </a:extLst>
          </p:cNvPr>
          <p:cNvCxnSpPr>
            <a:cxnSpLocks/>
            <a:stCxn id="35" idx="3"/>
            <a:endCxn id="24" idx="0"/>
          </p:cNvCxnSpPr>
          <p:nvPr/>
        </p:nvCxnSpPr>
        <p:spPr>
          <a:xfrm flipH="1" flipV="1">
            <a:off x="1713195" y="3569118"/>
            <a:ext cx="5489527" cy="228450"/>
          </a:xfrm>
          <a:prstGeom prst="bentConnector4">
            <a:avLst>
              <a:gd name="adj1" fmla="val -4164"/>
              <a:gd name="adj2" fmla="val 294865"/>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7" name="직사각형 46">
            <a:extLst>
              <a:ext uri="{FF2B5EF4-FFF2-40B4-BE49-F238E27FC236}">
                <a16:creationId xmlns:a16="http://schemas.microsoft.com/office/drawing/2014/main" id="{7AB709CF-FC0A-4FEF-3692-DD324620BF5C}"/>
              </a:ext>
            </a:extLst>
          </p:cNvPr>
          <p:cNvSpPr/>
          <p:nvPr/>
        </p:nvSpPr>
        <p:spPr>
          <a:xfrm>
            <a:off x="3863766" y="2743701"/>
            <a:ext cx="1406553" cy="333617"/>
          </a:xfrm>
          <a:prstGeom prst="rect">
            <a:avLst/>
          </a:prstGeom>
        </p:spPr>
        <p:txBody>
          <a:bodyPr wrap="square">
            <a:spAutoFit/>
          </a:bodyPr>
          <a:lstStyle/>
          <a:p>
            <a:pPr>
              <a:lnSpc>
                <a:spcPct val="150000"/>
              </a:lnSpc>
            </a:pPr>
            <a:r>
              <a:rPr lang="en-US" altLang="ko-KR" sz="1200" i="1">
                <a:solidFill>
                  <a:srgbClr val="FF0000"/>
                </a:solidFill>
                <a:latin typeface="+mn-ea"/>
              </a:rPr>
              <a:t>throw exception</a:t>
            </a:r>
          </a:p>
        </p:txBody>
      </p:sp>
      <p:sp>
        <p:nvSpPr>
          <p:cNvPr id="54" name="모서리가 둥근 직사각형 38">
            <a:extLst>
              <a:ext uri="{FF2B5EF4-FFF2-40B4-BE49-F238E27FC236}">
                <a16:creationId xmlns:a16="http://schemas.microsoft.com/office/drawing/2014/main" id="{EC26D6BF-5A31-4542-613F-9455662DFEBC}"/>
              </a:ext>
            </a:extLst>
          </p:cNvPr>
          <p:cNvSpPr/>
          <p:nvPr/>
        </p:nvSpPr>
        <p:spPr>
          <a:xfrm>
            <a:off x="891635" y="4781167"/>
            <a:ext cx="1643117"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DispatcherServlet</a:t>
            </a:r>
            <a:endParaRPr lang="ko-KR" altLang="en-US" sz="1400">
              <a:solidFill>
                <a:schemeClr val="tx1"/>
              </a:solidFill>
              <a:latin typeface="+mj-lt"/>
              <a:ea typeface="나눔바른고딕" panose="020B0603020101020101"/>
            </a:endParaRPr>
          </a:p>
        </p:txBody>
      </p:sp>
      <p:cxnSp>
        <p:nvCxnSpPr>
          <p:cNvPr id="56" name="직선 화살표 연결선 55">
            <a:extLst>
              <a:ext uri="{FF2B5EF4-FFF2-40B4-BE49-F238E27FC236}">
                <a16:creationId xmlns:a16="http://schemas.microsoft.com/office/drawing/2014/main" id="{F620E6DB-E4DF-4158-BC99-087F6AE33F5A}"/>
              </a:ext>
            </a:extLst>
          </p:cNvPr>
          <p:cNvCxnSpPr>
            <a:stCxn id="24" idx="2"/>
            <a:endCxn id="54" idx="0"/>
          </p:cNvCxnSpPr>
          <p:nvPr/>
        </p:nvCxnSpPr>
        <p:spPr>
          <a:xfrm flipH="1">
            <a:off x="1713194" y="4026019"/>
            <a:ext cx="1" cy="75514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8" name="모서리가 둥근 직사각형 38">
            <a:extLst>
              <a:ext uri="{FF2B5EF4-FFF2-40B4-BE49-F238E27FC236}">
                <a16:creationId xmlns:a16="http://schemas.microsoft.com/office/drawing/2014/main" id="{F3559F7A-7430-BFFC-D357-63E839E8F917}"/>
              </a:ext>
            </a:extLst>
          </p:cNvPr>
          <p:cNvSpPr/>
          <p:nvPr/>
        </p:nvSpPr>
        <p:spPr>
          <a:xfrm>
            <a:off x="2909950" y="4781167"/>
            <a:ext cx="1922967"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t>BasicErrorController</a:t>
            </a:r>
            <a:endParaRPr lang="ko-KR" altLang="en-US" sz="1400">
              <a:solidFill>
                <a:schemeClr val="tx1"/>
              </a:solidFill>
              <a:latin typeface="+mj-lt"/>
              <a:ea typeface="나눔바른고딕" panose="020B0603020101020101"/>
            </a:endParaRPr>
          </a:p>
        </p:txBody>
      </p:sp>
      <p:cxnSp>
        <p:nvCxnSpPr>
          <p:cNvPr id="60" name="직선 화살표 연결선 59">
            <a:extLst>
              <a:ext uri="{FF2B5EF4-FFF2-40B4-BE49-F238E27FC236}">
                <a16:creationId xmlns:a16="http://schemas.microsoft.com/office/drawing/2014/main" id="{CE374192-868B-5913-007C-8BD61E45ADAE}"/>
              </a:ext>
            </a:extLst>
          </p:cNvPr>
          <p:cNvCxnSpPr>
            <a:cxnSpLocks/>
            <a:stCxn id="54" idx="3"/>
            <a:endCxn id="58" idx="1"/>
          </p:cNvCxnSpPr>
          <p:nvPr/>
        </p:nvCxnSpPr>
        <p:spPr>
          <a:xfrm>
            <a:off x="2534752" y="5009618"/>
            <a:ext cx="375198"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7" name="직사각형 66">
            <a:extLst>
              <a:ext uri="{FF2B5EF4-FFF2-40B4-BE49-F238E27FC236}">
                <a16:creationId xmlns:a16="http://schemas.microsoft.com/office/drawing/2014/main" id="{A8EC0A93-2383-8B07-6E42-F605168CA385}"/>
              </a:ext>
            </a:extLst>
          </p:cNvPr>
          <p:cNvSpPr/>
          <p:nvPr/>
        </p:nvSpPr>
        <p:spPr>
          <a:xfrm>
            <a:off x="7464654" y="3402308"/>
            <a:ext cx="4304382" cy="333617"/>
          </a:xfrm>
          <a:prstGeom prst="rect">
            <a:avLst/>
          </a:prstGeom>
        </p:spPr>
        <p:txBody>
          <a:bodyPr wrap="square">
            <a:spAutoFit/>
          </a:bodyPr>
          <a:lstStyle/>
          <a:p>
            <a:pPr>
              <a:lnSpc>
                <a:spcPct val="150000"/>
              </a:lnSpc>
            </a:pPr>
            <a:r>
              <a:rPr lang="ko-KR" altLang="en-US" sz="1200" i="1">
                <a:solidFill>
                  <a:srgbClr val="FF0000"/>
                </a:solidFill>
                <a:latin typeface="+mn-ea"/>
              </a:rPr>
              <a:t>스프링 안에서 예외 처리를 하지 않고 밖으로 던지고 있다 </a:t>
            </a:r>
            <a:endParaRPr lang="en-US" altLang="ko-KR" sz="1200" i="1">
              <a:solidFill>
                <a:srgbClr val="FF0000"/>
              </a:solidFill>
              <a:latin typeface="+mn-ea"/>
            </a:endParaRPr>
          </a:p>
        </p:txBody>
      </p:sp>
      <p:sp>
        <p:nvSpPr>
          <p:cNvPr id="76" name="모서리가 둥근 직사각형 38">
            <a:extLst>
              <a:ext uri="{FF2B5EF4-FFF2-40B4-BE49-F238E27FC236}">
                <a16:creationId xmlns:a16="http://schemas.microsoft.com/office/drawing/2014/main" id="{2718B98A-5F38-3320-D92D-AC2A118EE8D1}"/>
              </a:ext>
            </a:extLst>
          </p:cNvPr>
          <p:cNvSpPr/>
          <p:nvPr/>
        </p:nvSpPr>
        <p:spPr>
          <a:xfrm>
            <a:off x="5184894" y="4781167"/>
            <a:ext cx="1446657"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HTML</a:t>
            </a:r>
            <a:r>
              <a:rPr lang="ko-KR" altLang="en-US" sz="1400">
                <a:solidFill>
                  <a:schemeClr val="tx1"/>
                </a:solidFill>
                <a:latin typeface="+mj-lt"/>
                <a:ea typeface="나눔바른고딕" panose="020B0603020101020101"/>
              </a:rPr>
              <a:t> </a:t>
            </a:r>
            <a:r>
              <a:rPr lang="en-US" altLang="ko-KR" sz="1400">
                <a:solidFill>
                  <a:schemeClr val="tx1"/>
                </a:solidFill>
                <a:latin typeface="+mj-lt"/>
                <a:ea typeface="나눔바른고딕" panose="020B0603020101020101"/>
              </a:rPr>
              <a:t>/</a:t>
            </a:r>
            <a:r>
              <a:rPr lang="ko-KR" altLang="en-US" sz="1400">
                <a:solidFill>
                  <a:schemeClr val="tx1"/>
                </a:solidFill>
                <a:latin typeface="+mj-lt"/>
                <a:ea typeface="나눔바른고딕" panose="020B0603020101020101"/>
              </a:rPr>
              <a:t> </a:t>
            </a:r>
            <a:r>
              <a:rPr lang="en-US" altLang="ko-KR" sz="1400">
                <a:solidFill>
                  <a:schemeClr val="tx1"/>
                </a:solidFill>
                <a:latin typeface="+mj-lt"/>
                <a:ea typeface="나눔바른고딕" panose="020B0603020101020101"/>
              </a:rPr>
              <a:t>JSON</a:t>
            </a:r>
            <a:endParaRPr lang="ko-KR" altLang="en-US" sz="1400">
              <a:solidFill>
                <a:schemeClr val="tx1"/>
              </a:solidFill>
              <a:latin typeface="+mj-lt"/>
              <a:ea typeface="나눔바른고딕" panose="020B0603020101020101"/>
            </a:endParaRPr>
          </a:p>
        </p:txBody>
      </p:sp>
      <p:cxnSp>
        <p:nvCxnSpPr>
          <p:cNvPr id="78" name="직선 화살표 연결선 77">
            <a:extLst>
              <a:ext uri="{FF2B5EF4-FFF2-40B4-BE49-F238E27FC236}">
                <a16:creationId xmlns:a16="http://schemas.microsoft.com/office/drawing/2014/main" id="{31AB6537-320E-0D63-E6D0-469656710529}"/>
              </a:ext>
            </a:extLst>
          </p:cNvPr>
          <p:cNvCxnSpPr>
            <a:stCxn id="58" idx="3"/>
            <a:endCxn id="76" idx="1"/>
          </p:cNvCxnSpPr>
          <p:nvPr/>
        </p:nvCxnSpPr>
        <p:spPr>
          <a:xfrm>
            <a:off x="4832917" y="5009618"/>
            <a:ext cx="35197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9" name="직사각형 78">
            <a:extLst>
              <a:ext uri="{FF2B5EF4-FFF2-40B4-BE49-F238E27FC236}">
                <a16:creationId xmlns:a16="http://schemas.microsoft.com/office/drawing/2014/main" id="{CA8DEB18-C596-FF02-9C88-0A9B9A3D3804}"/>
              </a:ext>
            </a:extLst>
          </p:cNvPr>
          <p:cNvSpPr/>
          <p:nvPr/>
        </p:nvSpPr>
        <p:spPr>
          <a:xfrm>
            <a:off x="6755884" y="4840034"/>
            <a:ext cx="4880804" cy="333617"/>
          </a:xfrm>
          <a:prstGeom prst="rect">
            <a:avLst/>
          </a:prstGeom>
        </p:spPr>
        <p:txBody>
          <a:bodyPr wrap="square">
            <a:spAutoFit/>
          </a:bodyPr>
          <a:lstStyle/>
          <a:p>
            <a:pPr>
              <a:lnSpc>
                <a:spcPct val="150000"/>
              </a:lnSpc>
            </a:pPr>
            <a:r>
              <a:rPr lang="ko-KR" altLang="en-US" sz="1200" i="1">
                <a:solidFill>
                  <a:srgbClr val="FF0000"/>
                </a:solidFill>
                <a:latin typeface="+mn-ea"/>
              </a:rPr>
              <a:t>예외 처리 과정이 복잡하고 여러 단계를 거쳐 성능에도 좋지 못하다</a:t>
            </a:r>
            <a:endParaRPr lang="en-US" altLang="ko-KR" sz="1200" i="1">
              <a:solidFill>
                <a:srgbClr val="FF0000"/>
              </a:solidFill>
              <a:latin typeface="+mn-ea"/>
            </a:endParaRPr>
          </a:p>
        </p:txBody>
      </p:sp>
      <p:sp>
        <p:nvSpPr>
          <p:cNvPr id="104" name="TextBox 103">
            <a:extLst>
              <a:ext uri="{FF2B5EF4-FFF2-40B4-BE49-F238E27FC236}">
                <a16:creationId xmlns:a16="http://schemas.microsoft.com/office/drawing/2014/main" id="{19029FCE-F6A8-3316-B63C-3F063DB8D7D0}"/>
              </a:ext>
            </a:extLst>
          </p:cNvPr>
          <p:cNvSpPr txBox="1"/>
          <p:nvPr/>
        </p:nvSpPr>
        <p:spPr>
          <a:xfrm>
            <a:off x="1713193" y="4291106"/>
            <a:ext cx="1643111" cy="261610"/>
          </a:xfrm>
          <a:prstGeom prst="rect">
            <a:avLst/>
          </a:prstGeom>
          <a:noFill/>
        </p:spPr>
        <p:txBody>
          <a:bodyPr wrap="square">
            <a:spAutoFit/>
          </a:bodyPr>
          <a:lstStyle/>
          <a:p>
            <a:r>
              <a:rPr lang="en-US" altLang="ko-KR" sz="1100"/>
              <a:t>/error </a:t>
            </a:r>
            <a:r>
              <a:rPr lang="ko-KR" altLang="en-US" sz="1100"/>
              <a:t>로 다시 포워딩</a:t>
            </a:r>
          </a:p>
        </p:txBody>
      </p:sp>
    </p:spTree>
    <p:extLst>
      <p:ext uri="{BB962C8B-B14F-4D97-AF65-F5344CB8AC3E}">
        <p14:creationId xmlns:p14="http://schemas.microsoft.com/office/powerpoint/2010/main" val="135056165"/>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AA34EE-050F-9FDF-2BFC-423C39246127}"/>
            </a:ext>
          </a:extLst>
        </p:cNvPr>
        <p:cNvGrpSpPr/>
        <p:nvPr/>
      </p:nvGrpSpPr>
      <p:grpSpPr>
        <a:xfrm>
          <a:off x="0" y="0"/>
          <a:ext cx="0" cy="0"/>
          <a:chOff x="0" y="0"/>
          <a:chExt cx="0" cy="0"/>
        </a:xfrm>
      </p:grpSpPr>
      <p:sp>
        <p:nvSpPr>
          <p:cNvPr id="6" name="직사각형 5">
            <a:extLst>
              <a:ext uri="{FF2B5EF4-FFF2-40B4-BE49-F238E27FC236}">
                <a16:creationId xmlns:a16="http://schemas.microsoft.com/office/drawing/2014/main" id="{9D8161EA-3ECC-C3AC-CBFE-E6A5C43BE3AA}"/>
              </a:ext>
            </a:extLst>
          </p:cNvPr>
          <p:cNvSpPr/>
          <p:nvPr/>
        </p:nvSpPr>
        <p:spPr>
          <a:xfrm>
            <a:off x="150394" y="223978"/>
            <a:ext cx="287771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개선 된 오류 처리 과정</a:t>
            </a:r>
          </a:p>
        </p:txBody>
      </p:sp>
      <p:sp>
        <p:nvSpPr>
          <p:cNvPr id="3" name="TextBox 2">
            <a:extLst>
              <a:ext uri="{FF2B5EF4-FFF2-40B4-BE49-F238E27FC236}">
                <a16:creationId xmlns:a16="http://schemas.microsoft.com/office/drawing/2014/main" id="{EEF87C98-9503-3FC3-7ADB-4D71A010F26C}"/>
              </a:ext>
            </a:extLst>
          </p:cNvPr>
          <p:cNvSpPr txBox="1"/>
          <p:nvPr/>
        </p:nvSpPr>
        <p:spPr>
          <a:xfrm>
            <a:off x="419309" y="619774"/>
            <a:ext cx="7479424" cy="1995611"/>
          </a:xfrm>
          <a:prstGeom prst="rect">
            <a:avLst/>
          </a:prstGeom>
          <a:noFill/>
        </p:spPr>
        <p:txBody>
          <a:bodyPr wrap="square">
            <a:spAutoFit/>
          </a:bodyPr>
          <a:lstStyle/>
          <a:p>
            <a:pPr marL="228600" indent="-228600">
              <a:lnSpc>
                <a:spcPct val="150000"/>
              </a:lnSpc>
              <a:buFont typeface="+mj-ea"/>
              <a:buAutoNum type="circleNumDbPlain"/>
            </a:pPr>
            <a:r>
              <a:rPr lang="ko-KR" altLang="en-US" sz="1200"/>
              <a:t>클라이언트 요청 → </a:t>
            </a:r>
            <a:r>
              <a:rPr lang="en-US" altLang="ko-KR" sz="1200"/>
              <a:t>WAS </a:t>
            </a:r>
            <a:r>
              <a:rPr lang="ko-KR" altLang="en-US" sz="1200"/>
              <a:t>로 요청 전달</a:t>
            </a:r>
            <a:endParaRPr lang="en-US" altLang="ko-KR" sz="1200"/>
          </a:p>
          <a:p>
            <a:pPr marL="228600" indent="-228600">
              <a:lnSpc>
                <a:spcPct val="150000"/>
              </a:lnSpc>
              <a:buFont typeface="+mj-ea"/>
              <a:buAutoNum type="circleNumDbPlain"/>
            </a:pPr>
            <a:r>
              <a:rPr lang="en-US" altLang="ko-KR" sz="1200"/>
              <a:t>WAS → DispatcherServlet </a:t>
            </a:r>
            <a:r>
              <a:rPr lang="ko-KR" altLang="en-US" sz="1200"/>
              <a:t>요청 전달</a:t>
            </a:r>
            <a:endParaRPr lang="en-US" altLang="ko-KR" sz="1200"/>
          </a:p>
          <a:p>
            <a:pPr marL="228600" indent="-228600">
              <a:lnSpc>
                <a:spcPct val="150000"/>
              </a:lnSpc>
              <a:buFont typeface="+mj-ea"/>
              <a:buAutoNum type="circleNumDbPlain"/>
            </a:pPr>
            <a:r>
              <a:rPr lang="en-US" altLang="ko-KR" sz="1200"/>
              <a:t>DispatcherServlet → </a:t>
            </a:r>
            <a:r>
              <a:rPr lang="ko-KR" altLang="en-US" sz="1200"/>
              <a:t>컨트롤러 매핑</a:t>
            </a:r>
            <a:endParaRPr lang="en-US" altLang="ko-KR" sz="1200"/>
          </a:p>
          <a:p>
            <a:pPr marL="228600" indent="-228600">
              <a:lnSpc>
                <a:spcPct val="150000"/>
              </a:lnSpc>
              <a:buFont typeface="+mj-ea"/>
              <a:buAutoNum type="circleNumDbPlain"/>
            </a:pPr>
            <a:r>
              <a:rPr lang="ko-KR" altLang="en-US" sz="1200"/>
              <a:t>컨트롤러에서 예외 발생</a:t>
            </a:r>
            <a:endParaRPr lang="en-US" altLang="ko-KR" sz="1200"/>
          </a:p>
          <a:p>
            <a:pPr marL="228600" indent="-228600">
              <a:lnSpc>
                <a:spcPct val="150000"/>
              </a:lnSpc>
              <a:buFont typeface="+mj-ea"/>
              <a:buAutoNum type="circleNumDbPlain"/>
            </a:pPr>
            <a:r>
              <a:rPr lang="ko-KR" altLang="en-US" sz="1200"/>
              <a:t>스프링</a:t>
            </a:r>
            <a:r>
              <a:rPr lang="en-US" altLang="ko-KR" sz="1200"/>
              <a:t> MVC </a:t>
            </a:r>
            <a:r>
              <a:rPr lang="ko-KR" altLang="en-US" sz="1200"/>
              <a:t>의 흐름 안에서 예외 해결</a:t>
            </a:r>
            <a:endParaRPr lang="en-US" altLang="ko-KR" sz="1200"/>
          </a:p>
          <a:p>
            <a:pPr marL="228600" indent="-228600">
              <a:lnSpc>
                <a:spcPct val="150000"/>
              </a:lnSpc>
              <a:buFont typeface="+mj-ea"/>
              <a:buAutoNum type="circleNumDbPlain"/>
            </a:pPr>
            <a:r>
              <a:rPr lang="en-US" altLang="ko-KR" sz="1200" strike="sngStrike">
                <a:solidFill>
                  <a:schemeClr val="bg1">
                    <a:lumMod val="50000"/>
                  </a:schemeClr>
                </a:solidFill>
              </a:rPr>
              <a:t>WAS </a:t>
            </a:r>
            <a:r>
              <a:rPr lang="ko-KR" altLang="en-US" sz="1200" strike="sngStrike">
                <a:solidFill>
                  <a:schemeClr val="bg1">
                    <a:lumMod val="50000"/>
                  </a:schemeClr>
                </a:solidFill>
              </a:rPr>
              <a:t>까지 예외가 전파되어 예외를 처리</a:t>
            </a:r>
            <a:r>
              <a:rPr lang="en-US" altLang="ko-KR" sz="1200" strike="sngStrike">
                <a:solidFill>
                  <a:schemeClr val="bg1">
                    <a:lumMod val="50000"/>
                  </a:schemeClr>
                </a:solidFill>
              </a:rPr>
              <a:t> → /error</a:t>
            </a:r>
            <a:r>
              <a:rPr lang="ko-KR" altLang="en-US" sz="1200" strike="sngStrike">
                <a:solidFill>
                  <a:schemeClr val="bg1">
                    <a:lumMod val="50000"/>
                  </a:schemeClr>
                </a:solidFill>
              </a:rPr>
              <a:t>로 포워딩</a:t>
            </a:r>
            <a:endParaRPr lang="en-US" altLang="ko-KR" sz="1200" strike="sngStrike">
              <a:solidFill>
                <a:schemeClr val="bg1">
                  <a:lumMod val="50000"/>
                </a:schemeClr>
              </a:solidFill>
            </a:endParaRPr>
          </a:p>
          <a:p>
            <a:pPr marL="228600" indent="-228600">
              <a:lnSpc>
                <a:spcPct val="150000"/>
              </a:lnSpc>
              <a:buFont typeface="+mj-ea"/>
              <a:buAutoNum type="circleNumDbPlain"/>
            </a:pPr>
            <a:r>
              <a:rPr lang="en-US" altLang="ko-KR" sz="1200" strike="sngStrike">
                <a:solidFill>
                  <a:schemeClr val="bg1">
                    <a:lumMod val="50000"/>
                  </a:schemeClr>
                </a:solidFill>
              </a:rPr>
              <a:t>BasicErrorController </a:t>
            </a:r>
            <a:r>
              <a:rPr lang="ko-KR" altLang="en-US" sz="1200" strike="sngStrike">
                <a:solidFill>
                  <a:schemeClr val="bg1">
                    <a:lumMod val="50000"/>
                  </a:schemeClr>
                </a:solidFill>
              </a:rPr>
              <a:t>에서 </a:t>
            </a:r>
            <a:r>
              <a:rPr lang="en-US" altLang="ko-KR" sz="1200" strike="sngStrike">
                <a:solidFill>
                  <a:schemeClr val="bg1">
                    <a:lumMod val="50000"/>
                  </a:schemeClr>
                </a:solidFill>
              </a:rPr>
              <a:t>/error </a:t>
            </a:r>
            <a:r>
              <a:rPr lang="ko-KR" altLang="en-US" sz="1200" strike="sngStrike">
                <a:solidFill>
                  <a:schemeClr val="bg1">
                    <a:lumMod val="50000"/>
                  </a:schemeClr>
                </a:solidFill>
              </a:rPr>
              <a:t>요청을 받고 </a:t>
            </a:r>
            <a:r>
              <a:rPr lang="en-US" altLang="ko-KR" sz="1200" strike="sngStrike">
                <a:solidFill>
                  <a:schemeClr val="bg1">
                    <a:lumMod val="50000"/>
                  </a:schemeClr>
                </a:solidFill>
              </a:rPr>
              <a:t>JSON </a:t>
            </a:r>
            <a:r>
              <a:rPr lang="ko-KR" altLang="en-US" sz="1200" strike="sngStrike">
                <a:solidFill>
                  <a:schemeClr val="bg1">
                    <a:lumMod val="50000"/>
                  </a:schemeClr>
                </a:solidFill>
              </a:rPr>
              <a:t>또는 </a:t>
            </a:r>
            <a:r>
              <a:rPr lang="en-US" altLang="ko-KR" sz="1200" strike="sngStrike">
                <a:solidFill>
                  <a:schemeClr val="bg1">
                    <a:lumMod val="50000"/>
                  </a:schemeClr>
                </a:solidFill>
              </a:rPr>
              <a:t>HTML </a:t>
            </a:r>
            <a:r>
              <a:rPr lang="ko-KR" altLang="en-US" sz="1200" strike="sngStrike">
                <a:solidFill>
                  <a:schemeClr val="bg1">
                    <a:lumMod val="50000"/>
                  </a:schemeClr>
                </a:solidFill>
              </a:rPr>
              <a:t>오류 화면 생성하고 클라이언트로 응답</a:t>
            </a:r>
            <a:endParaRPr lang="en-US" altLang="ko-KR" sz="1200" strike="sngStrike">
              <a:solidFill>
                <a:schemeClr val="bg1">
                  <a:lumMod val="50000"/>
                </a:schemeClr>
              </a:solidFill>
            </a:endParaRPr>
          </a:p>
        </p:txBody>
      </p:sp>
      <p:sp>
        <p:nvSpPr>
          <p:cNvPr id="81" name="모서리가 둥근 직사각형 38">
            <a:extLst>
              <a:ext uri="{FF2B5EF4-FFF2-40B4-BE49-F238E27FC236}">
                <a16:creationId xmlns:a16="http://schemas.microsoft.com/office/drawing/2014/main" id="{9F51C295-70BC-B8E4-1C46-E9B7134A9D99}"/>
              </a:ext>
            </a:extLst>
          </p:cNvPr>
          <p:cNvSpPr/>
          <p:nvPr/>
        </p:nvSpPr>
        <p:spPr>
          <a:xfrm>
            <a:off x="4424406" y="3299974"/>
            <a:ext cx="1056344"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Controller</a:t>
            </a:r>
            <a:endParaRPr lang="ko-KR" altLang="en-US" sz="1400">
              <a:solidFill>
                <a:schemeClr val="tx1"/>
              </a:solidFill>
              <a:latin typeface="+mj-lt"/>
              <a:ea typeface="나눔바른고딕" panose="020B0603020101020101"/>
            </a:endParaRPr>
          </a:p>
        </p:txBody>
      </p:sp>
      <p:cxnSp>
        <p:nvCxnSpPr>
          <p:cNvPr id="82" name="직선 화살표 연결선 81">
            <a:extLst>
              <a:ext uri="{FF2B5EF4-FFF2-40B4-BE49-F238E27FC236}">
                <a16:creationId xmlns:a16="http://schemas.microsoft.com/office/drawing/2014/main" id="{8B1C88D2-03F2-D780-64B0-E591C74145B2}"/>
              </a:ext>
            </a:extLst>
          </p:cNvPr>
          <p:cNvCxnSpPr>
            <a:cxnSpLocks/>
            <a:stCxn id="88" idx="3"/>
            <a:endCxn id="81" idx="1"/>
          </p:cNvCxnSpPr>
          <p:nvPr/>
        </p:nvCxnSpPr>
        <p:spPr>
          <a:xfrm>
            <a:off x="4030127" y="3528425"/>
            <a:ext cx="39427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3" name="모서리가 둥근 직사각형 38">
            <a:extLst>
              <a:ext uri="{FF2B5EF4-FFF2-40B4-BE49-F238E27FC236}">
                <a16:creationId xmlns:a16="http://schemas.microsoft.com/office/drawing/2014/main" id="{709227BE-9A19-F2AA-7856-0399D0090ACF}"/>
              </a:ext>
            </a:extLst>
          </p:cNvPr>
          <p:cNvSpPr/>
          <p:nvPr/>
        </p:nvSpPr>
        <p:spPr>
          <a:xfrm>
            <a:off x="1208555" y="3299974"/>
            <a:ext cx="724005"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t>WAS</a:t>
            </a:r>
            <a:endParaRPr lang="ko-KR" altLang="en-US" sz="1400">
              <a:solidFill>
                <a:schemeClr val="tx1"/>
              </a:solidFill>
              <a:latin typeface="+mj-lt"/>
              <a:ea typeface="나눔바른고딕" panose="020B0603020101020101"/>
            </a:endParaRPr>
          </a:p>
        </p:txBody>
      </p:sp>
      <p:cxnSp>
        <p:nvCxnSpPr>
          <p:cNvPr id="84" name="직선 화살표 연결선 83">
            <a:extLst>
              <a:ext uri="{FF2B5EF4-FFF2-40B4-BE49-F238E27FC236}">
                <a16:creationId xmlns:a16="http://schemas.microsoft.com/office/drawing/2014/main" id="{0244F054-9646-39CB-79C1-C40E404EFBCE}"/>
              </a:ext>
            </a:extLst>
          </p:cNvPr>
          <p:cNvCxnSpPr>
            <a:cxnSpLocks/>
            <a:stCxn id="83" idx="3"/>
            <a:endCxn id="88" idx="1"/>
          </p:cNvCxnSpPr>
          <p:nvPr/>
        </p:nvCxnSpPr>
        <p:spPr>
          <a:xfrm>
            <a:off x="1932560" y="3528425"/>
            <a:ext cx="45445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5" name="TextBox 84">
            <a:extLst>
              <a:ext uri="{FF2B5EF4-FFF2-40B4-BE49-F238E27FC236}">
                <a16:creationId xmlns:a16="http://schemas.microsoft.com/office/drawing/2014/main" id="{0177081C-AE72-4CBB-4C0F-B7CDA2A072F0}"/>
              </a:ext>
            </a:extLst>
          </p:cNvPr>
          <p:cNvSpPr txBox="1"/>
          <p:nvPr/>
        </p:nvSpPr>
        <p:spPr>
          <a:xfrm>
            <a:off x="290709" y="3350608"/>
            <a:ext cx="746341" cy="276999"/>
          </a:xfrm>
          <a:prstGeom prst="rect">
            <a:avLst/>
          </a:prstGeom>
          <a:noFill/>
        </p:spPr>
        <p:txBody>
          <a:bodyPr wrap="square">
            <a:spAutoFit/>
          </a:bodyPr>
          <a:lstStyle/>
          <a:p>
            <a:r>
              <a:rPr lang="en-US" altLang="ko-KR" sz="1200"/>
              <a:t>request</a:t>
            </a:r>
            <a:endParaRPr lang="ko-KR" altLang="en-US" sz="1200"/>
          </a:p>
        </p:txBody>
      </p:sp>
      <p:cxnSp>
        <p:nvCxnSpPr>
          <p:cNvPr id="86" name="직선 화살표 연결선 85">
            <a:extLst>
              <a:ext uri="{FF2B5EF4-FFF2-40B4-BE49-F238E27FC236}">
                <a16:creationId xmlns:a16="http://schemas.microsoft.com/office/drawing/2014/main" id="{CA13EB4A-D658-CBE2-5FC4-4D8ECD3F39DB}"/>
              </a:ext>
            </a:extLst>
          </p:cNvPr>
          <p:cNvCxnSpPr>
            <a:cxnSpLocks/>
          </p:cNvCxnSpPr>
          <p:nvPr/>
        </p:nvCxnSpPr>
        <p:spPr>
          <a:xfrm flipV="1">
            <a:off x="946810" y="3501139"/>
            <a:ext cx="264741"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모서리가 둥근 직사각형 38">
            <a:extLst>
              <a:ext uri="{FF2B5EF4-FFF2-40B4-BE49-F238E27FC236}">
                <a16:creationId xmlns:a16="http://schemas.microsoft.com/office/drawing/2014/main" id="{5755C624-6D34-CEEE-AF05-E65A192B6FE7}"/>
              </a:ext>
            </a:extLst>
          </p:cNvPr>
          <p:cNvSpPr/>
          <p:nvPr/>
        </p:nvSpPr>
        <p:spPr>
          <a:xfrm>
            <a:off x="6003741" y="3299973"/>
            <a:ext cx="1056344" cy="456901"/>
          </a:xfrm>
          <a:prstGeom prst="roundRect">
            <a:avLst/>
          </a:prstGeom>
          <a:solidFill>
            <a:srgbClr val="FF0000"/>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latin typeface="+mj-lt"/>
                <a:ea typeface="나눔바른고딕" panose="020B0603020101020101"/>
              </a:rPr>
              <a:t>Exception</a:t>
            </a:r>
            <a:endParaRPr lang="ko-KR" altLang="en-US" sz="1400">
              <a:solidFill>
                <a:schemeClr val="bg1"/>
              </a:solidFill>
              <a:latin typeface="+mj-lt"/>
              <a:ea typeface="나눔바른고딕" panose="020B0603020101020101"/>
            </a:endParaRPr>
          </a:p>
        </p:txBody>
      </p:sp>
      <p:sp>
        <p:nvSpPr>
          <p:cNvPr id="88" name="모서리가 둥근 직사각형 38">
            <a:extLst>
              <a:ext uri="{FF2B5EF4-FFF2-40B4-BE49-F238E27FC236}">
                <a16:creationId xmlns:a16="http://schemas.microsoft.com/office/drawing/2014/main" id="{8160385D-2C88-E0CF-7943-8F4A04761740}"/>
              </a:ext>
            </a:extLst>
          </p:cNvPr>
          <p:cNvSpPr/>
          <p:nvPr/>
        </p:nvSpPr>
        <p:spPr>
          <a:xfrm>
            <a:off x="2387010" y="3299974"/>
            <a:ext cx="1643117"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DispatcherServlet</a:t>
            </a:r>
            <a:endParaRPr lang="ko-KR" altLang="en-US" sz="1400">
              <a:solidFill>
                <a:schemeClr val="tx1"/>
              </a:solidFill>
              <a:latin typeface="+mj-lt"/>
              <a:ea typeface="나눔바른고딕" panose="020B0603020101020101"/>
            </a:endParaRPr>
          </a:p>
        </p:txBody>
      </p:sp>
      <p:cxnSp>
        <p:nvCxnSpPr>
          <p:cNvPr id="89" name="직선 화살표 연결선 88">
            <a:extLst>
              <a:ext uri="{FF2B5EF4-FFF2-40B4-BE49-F238E27FC236}">
                <a16:creationId xmlns:a16="http://schemas.microsoft.com/office/drawing/2014/main" id="{C9050430-9797-2E50-C09C-68A819782D65}"/>
              </a:ext>
            </a:extLst>
          </p:cNvPr>
          <p:cNvCxnSpPr>
            <a:cxnSpLocks/>
            <a:stCxn id="81" idx="3"/>
            <a:endCxn id="87" idx="1"/>
          </p:cNvCxnSpPr>
          <p:nvPr/>
        </p:nvCxnSpPr>
        <p:spPr>
          <a:xfrm flipV="1">
            <a:off x="5480750" y="3528424"/>
            <a:ext cx="522991"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2" name="모서리가 둥근 직사각형 38">
            <a:extLst>
              <a:ext uri="{FF2B5EF4-FFF2-40B4-BE49-F238E27FC236}">
                <a16:creationId xmlns:a16="http://schemas.microsoft.com/office/drawing/2014/main" id="{372D793A-2BBA-A670-F4FD-924BF3F3B955}"/>
              </a:ext>
            </a:extLst>
          </p:cNvPr>
          <p:cNvSpPr/>
          <p:nvPr/>
        </p:nvSpPr>
        <p:spPr>
          <a:xfrm>
            <a:off x="7519477" y="3299973"/>
            <a:ext cx="2394456" cy="456901"/>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latin typeface="+mj-lt"/>
                <a:ea typeface="나눔바른고딕" panose="020B0603020101020101"/>
              </a:rPr>
              <a:t>HandlerExceptionResolver</a:t>
            </a:r>
            <a:endParaRPr lang="ko-KR" altLang="en-US" sz="1400">
              <a:solidFill>
                <a:schemeClr val="bg1"/>
              </a:solidFill>
              <a:latin typeface="+mj-lt"/>
              <a:ea typeface="나눔바른고딕" panose="020B0603020101020101"/>
            </a:endParaRPr>
          </a:p>
        </p:txBody>
      </p:sp>
      <p:cxnSp>
        <p:nvCxnSpPr>
          <p:cNvPr id="93" name="직선 화살표 연결선 92">
            <a:extLst>
              <a:ext uri="{FF2B5EF4-FFF2-40B4-BE49-F238E27FC236}">
                <a16:creationId xmlns:a16="http://schemas.microsoft.com/office/drawing/2014/main" id="{A45B3EC0-E317-96F7-A144-0AE27114A204}"/>
              </a:ext>
            </a:extLst>
          </p:cNvPr>
          <p:cNvCxnSpPr>
            <a:cxnSpLocks/>
            <a:stCxn id="87" idx="3"/>
            <a:endCxn id="92" idx="1"/>
          </p:cNvCxnSpPr>
          <p:nvPr/>
        </p:nvCxnSpPr>
        <p:spPr>
          <a:xfrm>
            <a:off x="7060085" y="3528424"/>
            <a:ext cx="45939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7" name="직사각형 96">
            <a:extLst>
              <a:ext uri="{FF2B5EF4-FFF2-40B4-BE49-F238E27FC236}">
                <a16:creationId xmlns:a16="http://schemas.microsoft.com/office/drawing/2014/main" id="{91F5F72B-1141-A75C-6903-0B7B882B1F68}"/>
              </a:ext>
            </a:extLst>
          </p:cNvPr>
          <p:cNvSpPr/>
          <p:nvPr/>
        </p:nvSpPr>
        <p:spPr>
          <a:xfrm>
            <a:off x="9961514" y="3361614"/>
            <a:ext cx="1673023" cy="333617"/>
          </a:xfrm>
          <a:prstGeom prst="rect">
            <a:avLst/>
          </a:prstGeom>
        </p:spPr>
        <p:txBody>
          <a:bodyPr wrap="square">
            <a:spAutoFit/>
          </a:bodyPr>
          <a:lstStyle/>
          <a:p>
            <a:pPr>
              <a:lnSpc>
                <a:spcPct val="150000"/>
              </a:lnSpc>
            </a:pPr>
            <a:r>
              <a:rPr lang="ko-KR" altLang="en-US" sz="1200" i="1">
                <a:solidFill>
                  <a:srgbClr val="FF0000"/>
                </a:solidFill>
                <a:latin typeface="+mn-ea"/>
              </a:rPr>
              <a:t>예외</a:t>
            </a:r>
            <a:r>
              <a:rPr lang="en-US" altLang="ko-KR" sz="1200" i="1">
                <a:solidFill>
                  <a:srgbClr val="FF0000"/>
                </a:solidFill>
                <a:latin typeface="+mn-ea"/>
              </a:rPr>
              <a:t> </a:t>
            </a:r>
            <a:r>
              <a:rPr lang="ko-KR" altLang="en-US" sz="1200" i="1">
                <a:solidFill>
                  <a:srgbClr val="FF0000"/>
                </a:solidFill>
                <a:latin typeface="+mn-ea"/>
              </a:rPr>
              <a:t>흐름을 주도 </a:t>
            </a:r>
            <a:r>
              <a:rPr lang="en-US" altLang="ko-KR" sz="1200" i="1">
                <a:solidFill>
                  <a:srgbClr val="FF0000"/>
                </a:solidFill>
                <a:latin typeface="+mn-ea"/>
              </a:rPr>
              <a:t>!!</a:t>
            </a:r>
          </a:p>
        </p:txBody>
      </p:sp>
      <p:sp>
        <p:nvSpPr>
          <p:cNvPr id="98" name="직사각형 97">
            <a:extLst>
              <a:ext uri="{FF2B5EF4-FFF2-40B4-BE49-F238E27FC236}">
                <a16:creationId xmlns:a16="http://schemas.microsoft.com/office/drawing/2014/main" id="{354D1987-BE05-3352-536E-77EF92AE96CD}"/>
              </a:ext>
            </a:extLst>
          </p:cNvPr>
          <p:cNvSpPr/>
          <p:nvPr/>
        </p:nvSpPr>
        <p:spPr>
          <a:xfrm>
            <a:off x="2467573" y="3922647"/>
            <a:ext cx="5336865" cy="333617"/>
          </a:xfrm>
          <a:prstGeom prst="rect">
            <a:avLst/>
          </a:prstGeom>
        </p:spPr>
        <p:txBody>
          <a:bodyPr wrap="square">
            <a:spAutoFit/>
          </a:bodyPr>
          <a:lstStyle/>
          <a:p>
            <a:pPr>
              <a:lnSpc>
                <a:spcPct val="150000"/>
              </a:lnSpc>
            </a:pPr>
            <a:r>
              <a:rPr lang="ko-KR" altLang="en-US" sz="1200" i="1">
                <a:solidFill>
                  <a:srgbClr val="FF0000"/>
                </a:solidFill>
                <a:latin typeface="+mn-ea"/>
              </a:rPr>
              <a:t>예외 처리 과정이 단순하고 여러 단계를 거칠 필요가 없어 성능에 유리하다 </a:t>
            </a:r>
            <a:endParaRPr lang="en-US" altLang="ko-KR" sz="1200" i="1">
              <a:solidFill>
                <a:srgbClr val="FF0000"/>
              </a:solidFill>
              <a:latin typeface="+mn-ea"/>
            </a:endParaRPr>
          </a:p>
        </p:txBody>
      </p:sp>
      <p:cxnSp>
        <p:nvCxnSpPr>
          <p:cNvPr id="100" name="연결선: 꺾임 99">
            <a:extLst>
              <a:ext uri="{FF2B5EF4-FFF2-40B4-BE49-F238E27FC236}">
                <a16:creationId xmlns:a16="http://schemas.microsoft.com/office/drawing/2014/main" id="{814C66E0-0698-8482-6905-EF2A05FF7893}"/>
              </a:ext>
            </a:extLst>
          </p:cNvPr>
          <p:cNvCxnSpPr>
            <a:cxnSpLocks/>
            <a:stCxn id="87" idx="0"/>
            <a:endCxn id="83" idx="0"/>
          </p:cNvCxnSpPr>
          <p:nvPr/>
        </p:nvCxnSpPr>
        <p:spPr>
          <a:xfrm rot="16200000" flipH="1" flipV="1">
            <a:off x="4051235" y="819295"/>
            <a:ext cx="1" cy="4961355"/>
          </a:xfrm>
          <a:prstGeom prst="bentConnector3">
            <a:avLst>
              <a:gd name="adj1" fmla="val -2286000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3" name="곱하기 기호 102">
            <a:extLst>
              <a:ext uri="{FF2B5EF4-FFF2-40B4-BE49-F238E27FC236}">
                <a16:creationId xmlns:a16="http://schemas.microsoft.com/office/drawing/2014/main" id="{99BEC843-2BF2-D370-DA63-EC60FFF5FA69}"/>
              </a:ext>
            </a:extLst>
          </p:cNvPr>
          <p:cNvSpPr/>
          <p:nvPr/>
        </p:nvSpPr>
        <p:spPr>
          <a:xfrm>
            <a:off x="3971540" y="2848584"/>
            <a:ext cx="374962" cy="432333"/>
          </a:xfrm>
          <a:prstGeom prst="mathMultiply">
            <a:avLst>
              <a:gd name="adj1" fmla="val 17103"/>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직사각형 1">
            <a:extLst>
              <a:ext uri="{FF2B5EF4-FFF2-40B4-BE49-F238E27FC236}">
                <a16:creationId xmlns:a16="http://schemas.microsoft.com/office/drawing/2014/main" id="{7C8C72D7-D5A0-12B3-D4A7-C576353C319D}"/>
              </a:ext>
            </a:extLst>
          </p:cNvPr>
          <p:cNvSpPr/>
          <p:nvPr/>
        </p:nvSpPr>
        <p:spPr>
          <a:xfrm>
            <a:off x="150394" y="4694329"/>
            <a:ext cx="3882794"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더 강력한 스프링 예외 전략 제공</a:t>
            </a:r>
          </a:p>
        </p:txBody>
      </p:sp>
      <p:sp>
        <p:nvSpPr>
          <p:cNvPr id="7" name="TextBox 6">
            <a:extLst>
              <a:ext uri="{FF2B5EF4-FFF2-40B4-BE49-F238E27FC236}">
                <a16:creationId xmlns:a16="http://schemas.microsoft.com/office/drawing/2014/main" id="{3994B044-5F14-509C-5752-92346C860173}"/>
              </a:ext>
            </a:extLst>
          </p:cNvPr>
          <p:cNvSpPr txBox="1"/>
          <p:nvPr/>
        </p:nvSpPr>
        <p:spPr>
          <a:xfrm>
            <a:off x="419309" y="5148708"/>
            <a:ext cx="10818186" cy="1015856"/>
          </a:xfrm>
          <a:prstGeom prst="rect">
            <a:avLst/>
          </a:prstGeom>
          <a:noFill/>
        </p:spPr>
        <p:txBody>
          <a:bodyPr wrap="square">
            <a:spAutoFit/>
          </a:bodyPr>
          <a:lstStyle/>
          <a:p>
            <a:pPr marL="228600" indent="-228600">
              <a:lnSpc>
                <a:spcPct val="150000"/>
              </a:lnSpc>
              <a:spcBef>
                <a:spcPts val="500"/>
              </a:spcBef>
              <a:buFont typeface="Arial" panose="020B0604020202020204" pitchFamily="34" charset="0"/>
              <a:buChar char="•"/>
            </a:pPr>
            <a:r>
              <a:rPr lang="ko-KR" altLang="en-US" sz="1200">
                <a:latin typeface="+mn-ea"/>
              </a:rPr>
              <a:t>특정 예외마다 다른 처리 로직을 구현할 수 있으며 예외 유형별로 </a:t>
            </a:r>
            <a:r>
              <a:rPr lang="en-US" altLang="ko-KR" sz="1200"/>
              <a:t>HTTP </a:t>
            </a:r>
            <a:r>
              <a:rPr lang="ko-KR" altLang="en-US" sz="1200"/>
              <a:t>상태 코드</a:t>
            </a:r>
            <a:r>
              <a:rPr lang="en-US" altLang="ko-KR" sz="1200"/>
              <a:t>, </a:t>
            </a:r>
            <a:r>
              <a:rPr lang="ko-KR" altLang="en-US" sz="1200"/>
              <a:t>응답 메시지</a:t>
            </a:r>
            <a:r>
              <a:rPr lang="en-US" altLang="ko-KR" sz="1200"/>
              <a:t>, </a:t>
            </a:r>
            <a:r>
              <a:rPr lang="ko-KR" altLang="en-US" sz="1200"/>
              <a:t>추가 데이터 등을 원하는 대로 설정할 수 있다</a:t>
            </a:r>
            <a:endParaRPr lang="en-US" altLang="ko-KR" sz="1200"/>
          </a:p>
          <a:p>
            <a:pPr marL="228600" indent="-228600">
              <a:lnSpc>
                <a:spcPct val="150000"/>
              </a:lnSpc>
              <a:spcBef>
                <a:spcPts val="500"/>
              </a:spcBef>
              <a:buFont typeface="Arial" panose="020B0604020202020204" pitchFamily="34" charset="0"/>
              <a:buChar char="•"/>
            </a:pPr>
            <a:r>
              <a:rPr lang="en-US" altLang="ko-KR" sz="1200">
                <a:latin typeface="+mn-ea"/>
              </a:rPr>
              <a:t>WAS </a:t>
            </a:r>
            <a:r>
              <a:rPr lang="ko-KR" altLang="en-US" sz="1200">
                <a:latin typeface="+mn-ea"/>
              </a:rPr>
              <a:t>의 오류 처리 메커니즘에 의존하지 않고</a:t>
            </a:r>
            <a:r>
              <a:rPr lang="en-US" altLang="ko-KR" sz="1200">
                <a:latin typeface="+mn-ea"/>
              </a:rPr>
              <a:t> </a:t>
            </a:r>
            <a:r>
              <a:rPr lang="ko-KR" altLang="en-US" sz="1200">
                <a:latin typeface="+mn-ea"/>
              </a:rPr>
              <a:t>애플리케이션 코드 내에서 예외를 처리하고 응답을 반환할 수 있다</a:t>
            </a:r>
            <a:endParaRPr lang="en-US" altLang="ko-KR" sz="1200">
              <a:latin typeface="+mn-ea"/>
            </a:endParaRPr>
          </a:p>
          <a:p>
            <a:pPr marL="228600" indent="-228600">
              <a:lnSpc>
                <a:spcPct val="150000"/>
              </a:lnSpc>
              <a:spcBef>
                <a:spcPts val="500"/>
              </a:spcBef>
              <a:buFont typeface="Arial" panose="020B0604020202020204" pitchFamily="34" charset="0"/>
              <a:buChar char="•"/>
            </a:pPr>
            <a:r>
              <a:rPr lang="ko-KR" altLang="en-US" sz="1200">
                <a:latin typeface="+mn-ea"/>
              </a:rPr>
              <a:t>스프링 </a:t>
            </a:r>
            <a:r>
              <a:rPr lang="en-US" altLang="ko-KR" sz="1200">
                <a:latin typeface="+mn-ea"/>
              </a:rPr>
              <a:t>MVC </a:t>
            </a:r>
            <a:r>
              <a:rPr lang="ko-KR" altLang="en-US" sz="1200">
                <a:latin typeface="+mn-ea"/>
              </a:rPr>
              <a:t>에서 발생한 예외는 </a:t>
            </a:r>
            <a:r>
              <a:rPr lang="en-US" altLang="ko-KR" sz="1200">
                <a:latin typeface="+mn-ea"/>
              </a:rPr>
              <a:t>HandlerExceptionResolver </a:t>
            </a:r>
            <a:r>
              <a:rPr lang="ko-KR" altLang="en-US" sz="1200">
                <a:latin typeface="+mn-ea"/>
              </a:rPr>
              <a:t>클래스가 해결하도록  한다</a:t>
            </a:r>
            <a:endParaRPr lang="en-US" altLang="ko-KR" sz="1200">
              <a:latin typeface="+mn-ea"/>
            </a:endParaRPr>
          </a:p>
        </p:txBody>
      </p:sp>
    </p:spTree>
    <p:extLst>
      <p:ext uri="{BB962C8B-B14F-4D97-AF65-F5344CB8AC3E}">
        <p14:creationId xmlns:p14="http://schemas.microsoft.com/office/powerpoint/2010/main" val="379234342"/>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DAAEE5-F699-4586-9166-899FFD47F1AC}"/>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E5B5296C-02B0-FDC9-7F37-B2E7FD328C65}"/>
              </a:ext>
            </a:extLst>
          </p:cNvPr>
          <p:cNvSpPr txBox="1"/>
          <p:nvPr/>
        </p:nvSpPr>
        <p:spPr>
          <a:xfrm>
            <a:off x="1510922" y="2921169"/>
            <a:ext cx="9170204" cy="1015663"/>
          </a:xfrm>
          <a:prstGeom prst="rect">
            <a:avLst/>
          </a:prstGeom>
          <a:noFill/>
        </p:spPr>
        <p:txBody>
          <a:bodyPr wrap="none" rtlCol="0">
            <a:spAutoFit/>
          </a:bodyPr>
          <a:lstStyle/>
          <a:p>
            <a:pPr algn="ctr"/>
            <a:r>
              <a:rPr lang="en-US" altLang="ko-KR" sz="6000">
                <a:solidFill>
                  <a:schemeClr val="accent1">
                    <a:lumMod val="75000"/>
                  </a:schemeClr>
                </a:solidFill>
                <a:latin typeface="+mj-lt"/>
              </a:rPr>
              <a:t>HandlerExceptionResolver</a:t>
            </a:r>
            <a:endParaRPr lang="ko-KR" altLang="en-US" sz="6000">
              <a:solidFill>
                <a:schemeClr val="accent1">
                  <a:lumMod val="75000"/>
                </a:schemeClr>
              </a:solidFill>
              <a:latin typeface="+mj-lt"/>
            </a:endParaRPr>
          </a:p>
        </p:txBody>
      </p:sp>
      <p:sp>
        <p:nvSpPr>
          <p:cNvPr id="3" name="TextBox 2">
            <a:extLst>
              <a:ext uri="{FF2B5EF4-FFF2-40B4-BE49-F238E27FC236}">
                <a16:creationId xmlns:a16="http://schemas.microsoft.com/office/drawing/2014/main" id="{104F44DC-40CF-6BD1-A54C-4019AF4D5DD7}"/>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3159705496"/>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FCE73A-38A5-566F-F6D5-E3ED3EE9A1AE}"/>
            </a:ext>
          </a:extLst>
        </p:cNvPr>
        <p:cNvGrpSpPr/>
        <p:nvPr/>
      </p:nvGrpSpPr>
      <p:grpSpPr>
        <a:xfrm>
          <a:off x="0" y="0"/>
          <a:ext cx="0" cy="0"/>
          <a:chOff x="0" y="0"/>
          <a:chExt cx="0" cy="0"/>
        </a:xfrm>
      </p:grpSpPr>
      <p:sp>
        <p:nvSpPr>
          <p:cNvPr id="6" name="직사각형 5">
            <a:extLst>
              <a:ext uri="{FF2B5EF4-FFF2-40B4-BE49-F238E27FC236}">
                <a16:creationId xmlns:a16="http://schemas.microsoft.com/office/drawing/2014/main" id="{B5A20898-A5B1-C6BD-781F-3BFF5C03B0A3}"/>
              </a:ext>
            </a:extLst>
          </p:cNvPr>
          <p:cNvSpPr/>
          <p:nvPr/>
        </p:nvSpPr>
        <p:spPr>
          <a:xfrm>
            <a:off x="228600" y="205930"/>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sp>
        <p:nvSpPr>
          <p:cNvPr id="2" name="TextBox 1">
            <a:extLst>
              <a:ext uri="{FF2B5EF4-FFF2-40B4-BE49-F238E27FC236}">
                <a16:creationId xmlns:a16="http://schemas.microsoft.com/office/drawing/2014/main" id="{4C1B4BC4-427B-706E-076C-C9C94856BCAD}"/>
              </a:ext>
            </a:extLst>
          </p:cNvPr>
          <p:cNvSpPr txBox="1"/>
          <p:nvPr/>
        </p:nvSpPr>
        <p:spPr>
          <a:xfrm>
            <a:off x="377199" y="575262"/>
            <a:ext cx="11534064" cy="674736"/>
          </a:xfrm>
          <a:prstGeom prst="rect">
            <a:avLst/>
          </a:prstGeom>
          <a:noFill/>
        </p:spPr>
        <p:txBody>
          <a:bodyPr wrap="square">
            <a:spAutoFit/>
          </a:bodyPr>
          <a:lstStyle/>
          <a:p>
            <a:pPr marL="228600" indent="-228600">
              <a:lnSpc>
                <a:spcPct val="150000"/>
              </a:lnSpc>
              <a:spcBef>
                <a:spcPts val="500"/>
              </a:spcBef>
              <a:buFont typeface="Arial" panose="020B0604020202020204" pitchFamily="34" charset="0"/>
              <a:buChar char="•"/>
            </a:pPr>
            <a:r>
              <a:rPr lang="en-US" altLang="ko-KR" sz="1200">
                <a:latin typeface="+mn-ea"/>
              </a:rPr>
              <a:t>HandlerExceptionResolver</a:t>
            </a:r>
            <a:r>
              <a:rPr lang="ko-KR" altLang="en-US" sz="1200">
                <a:latin typeface="+mn-ea"/>
              </a:rPr>
              <a:t> 인터페이스는 요청 처리 중에 발생한 예외를 처리하고</a:t>
            </a:r>
            <a:r>
              <a:rPr lang="en-US" altLang="ko-KR" sz="1200">
                <a:latin typeface="+mn-ea"/>
              </a:rPr>
              <a:t> </a:t>
            </a:r>
            <a:r>
              <a:rPr lang="ko-KR" altLang="en-US" sz="1200">
                <a:latin typeface="+mn-ea"/>
              </a:rPr>
              <a:t>그 결과를 사용자에게 보여줄 수 있는 에러 페이지로 연결해 주는 역할을 한다</a:t>
            </a:r>
            <a:endParaRPr lang="en-US" altLang="ko-KR" sz="1200">
              <a:latin typeface="+mn-ea"/>
            </a:endParaRPr>
          </a:p>
          <a:p>
            <a:pPr marL="228600" indent="-228600">
              <a:lnSpc>
                <a:spcPct val="150000"/>
              </a:lnSpc>
              <a:spcBef>
                <a:spcPts val="500"/>
              </a:spcBef>
              <a:buFont typeface="Arial" panose="020B0604020202020204" pitchFamily="34" charset="0"/>
              <a:buChar char="•"/>
            </a:pPr>
            <a:r>
              <a:rPr lang="ko-KR" altLang="en-US" sz="1200">
                <a:latin typeface="+mn-ea"/>
              </a:rPr>
              <a:t>즉</a:t>
            </a:r>
            <a:r>
              <a:rPr lang="en-US" altLang="ko-KR" sz="1200">
                <a:latin typeface="+mn-ea"/>
              </a:rPr>
              <a:t> </a:t>
            </a:r>
            <a:r>
              <a:rPr lang="ko-KR" altLang="en-US" sz="1200">
                <a:latin typeface="+mn-ea"/>
              </a:rPr>
              <a:t>컨트롤러나 핸들러 실행 중에 문제가 생기면 이 문제를 어떻게 해결하고 어떤 에러 화면을 보여줄지를 정해주는 역할을 한다</a:t>
            </a:r>
            <a:endParaRPr lang="en-US" altLang="ko-KR" sz="1200">
              <a:latin typeface="+mn-ea"/>
            </a:endParaRPr>
          </a:p>
        </p:txBody>
      </p:sp>
      <p:sp>
        <p:nvSpPr>
          <p:cNvPr id="4" name="직사각형 3">
            <a:extLst>
              <a:ext uri="{FF2B5EF4-FFF2-40B4-BE49-F238E27FC236}">
                <a16:creationId xmlns:a16="http://schemas.microsoft.com/office/drawing/2014/main" id="{6120A9A0-35D9-437C-805F-A8E4A61291DA}"/>
              </a:ext>
            </a:extLst>
          </p:cNvPr>
          <p:cNvSpPr/>
          <p:nvPr/>
        </p:nvSpPr>
        <p:spPr>
          <a:xfrm>
            <a:off x="228599" y="1499324"/>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구조</a:t>
            </a:r>
          </a:p>
        </p:txBody>
      </p:sp>
      <p:sp>
        <p:nvSpPr>
          <p:cNvPr id="7" name="모서리가 둥근 직사각형 38">
            <a:extLst>
              <a:ext uri="{FF2B5EF4-FFF2-40B4-BE49-F238E27FC236}">
                <a16:creationId xmlns:a16="http://schemas.microsoft.com/office/drawing/2014/main" id="{522ECFBD-255F-A770-57E8-6F8AD0150984}"/>
              </a:ext>
            </a:extLst>
          </p:cNvPr>
          <p:cNvSpPr/>
          <p:nvPr/>
        </p:nvSpPr>
        <p:spPr>
          <a:xfrm>
            <a:off x="696034" y="1981722"/>
            <a:ext cx="9627061" cy="927345"/>
          </a:xfrm>
          <a:prstGeom prst="roundRect">
            <a:avLst>
              <a:gd name="adj" fmla="val 10261"/>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lnSpc>
                <a:spcPct val="150000"/>
              </a:lnSpc>
              <a:spcBef>
                <a:spcPts val="400"/>
              </a:spcBef>
            </a:pPr>
            <a:r>
              <a:rPr lang="en-US" altLang="ko-KR" b="1">
                <a:solidFill>
                  <a:schemeClr val="bg1"/>
                </a:solidFill>
              </a:rPr>
              <a:t>HandlerExceptionResolver</a:t>
            </a:r>
          </a:p>
          <a:p>
            <a:pPr algn="ctr">
              <a:lnSpc>
                <a:spcPct val="150000"/>
              </a:lnSpc>
              <a:spcBef>
                <a:spcPts val="400"/>
              </a:spcBef>
            </a:pPr>
            <a:r>
              <a:rPr lang="en-US" altLang="ko-KR" sz="1200">
                <a:solidFill>
                  <a:schemeClr val="accent4">
                    <a:lumMod val="75000"/>
                  </a:schemeClr>
                </a:solidFill>
              </a:rPr>
              <a:t>ModelAndView </a:t>
            </a:r>
            <a:r>
              <a:rPr lang="en-US" altLang="ko-KR" sz="1200" b="1">
                <a:solidFill>
                  <a:schemeClr val="bg1"/>
                </a:solidFill>
              </a:rPr>
              <a:t>resolveException</a:t>
            </a:r>
            <a:r>
              <a:rPr lang="en-US" altLang="ko-KR" sz="1200">
                <a:solidFill>
                  <a:schemeClr val="bg1">
                    <a:lumMod val="65000"/>
                  </a:schemeClr>
                </a:solidFill>
              </a:rPr>
              <a:t>(HttpServletRequest request, HttpServletResponse response, @Nullable Object handler, Exception ex)</a:t>
            </a:r>
          </a:p>
        </p:txBody>
      </p:sp>
      <p:sp>
        <p:nvSpPr>
          <p:cNvPr id="8" name="TextBox 7">
            <a:extLst>
              <a:ext uri="{FF2B5EF4-FFF2-40B4-BE49-F238E27FC236}">
                <a16:creationId xmlns:a16="http://schemas.microsoft.com/office/drawing/2014/main" id="{B9A9C710-7CFE-EB06-880B-52027BADDC8C}"/>
              </a:ext>
            </a:extLst>
          </p:cNvPr>
          <p:cNvSpPr txBox="1"/>
          <p:nvPr/>
        </p:nvSpPr>
        <p:spPr>
          <a:xfrm>
            <a:off x="796300" y="3091632"/>
            <a:ext cx="4654006" cy="674736"/>
          </a:xfrm>
          <a:prstGeom prst="rect">
            <a:avLst/>
          </a:prstGeom>
          <a:noFill/>
        </p:spPr>
        <p:txBody>
          <a:bodyPr wrap="square">
            <a:spAutoFit/>
          </a:bodyPr>
          <a:lstStyle/>
          <a:p>
            <a:pPr marL="228600" indent="-228600">
              <a:lnSpc>
                <a:spcPct val="150000"/>
              </a:lnSpc>
              <a:spcBef>
                <a:spcPts val="500"/>
              </a:spcBef>
              <a:buFont typeface="Arial" panose="020B0604020202020204" pitchFamily="34" charset="0"/>
              <a:buChar char="•"/>
            </a:pPr>
            <a:r>
              <a:rPr lang="en-US" altLang="ko-KR" sz="1200" b="1">
                <a:latin typeface="+mn-ea"/>
              </a:rPr>
              <a:t>handler</a:t>
            </a:r>
            <a:r>
              <a:rPr lang="en-US" altLang="ko-KR" sz="1200">
                <a:latin typeface="+mn-ea"/>
              </a:rPr>
              <a:t> - </a:t>
            </a:r>
            <a:r>
              <a:rPr lang="ko-KR" altLang="en-US" sz="1200">
                <a:latin typeface="+mn-ea"/>
              </a:rPr>
              <a:t>요청을 처리하기 위해 선택된 핸들러 객체</a:t>
            </a:r>
            <a:r>
              <a:rPr lang="en-US" altLang="ko-KR" sz="1200">
                <a:latin typeface="+mn-ea"/>
              </a:rPr>
              <a:t>(</a:t>
            </a:r>
            <a:r>
              <a:rPr lang="ko-KR" altLang="en-US" sz="1200">
                <a:latin typeface="+mn-ea"/>
              </a:rPr>
              <a:t>컨트롤러</a:t>
            </a:r>
            <a:r>
              <a:rPr lang="en-US" altLang="ko-KR" sz="1200">
                <a:latin typeface="+mn-ea"/>
              </a:rPr>
              <a:t>)</a:t>
            </a:r>
          </a:p>
          <a:p>
            <a:pPr marL="228600" indent="-228600">
              <a:lnSpc>
                <a:spcPct val="150000"/>
              </a:lnSpc>
              <a:spcBef>
                <a:spcPts val="500"/>
              </a:spcBef>
              <a:buFont typeface="Arial" panose="020B0604020202020204" pitchFamily="34" charset="0"/>
              <a:buChar char="•"/>
            </a:pPr>
            <a:r>
              <a:rPr lang="en-US" altLang="ko-KR" sz="1200" b="1">
                <a:latin typeface="+mn-ea"/>
              </a:rPr>
              <a:t>ex</a:t>
            </a:r>
            <a:r>
              <a:rPr lang="en-US" altLang="ko-KR" sz="1200">
                <a:latin typeface="+mn-ea"/>
              </a:rPr>
              <a:t> - </a:t>
            </a:r>
            <a:r>
              <a:rPr lang="ko-KR" altLang="en-US" sz="1200">
                <a:latin typeface="+mn-ea"/>
              </a:rPr>
              <a:t>요청을 처리하는 도중에 발생한 예외 객체</a:t>
            </a:r>
            <a:endParaRPr lang="en-US" altLang="ko-KR" sz="1200">
              <a:latin typeface="+mn-ea"/>
            </a:endParaRPr>
          </a:p>
        </p:txBody>
      </p:sp>
      <p:sp>
        <p:nvSpPr>
          <p:cNvPr id="9" name="직사각형 8">
            <a:extLst>
              <a:ext uri="{FF2B5EF4-FFF2-40B4-BE49-F238E27FC236}">
                <a16:creationId xmlns:a16="http://schemas.microsoft.com/office/drawing/2014/main" id="{C41CC32A-006E-DCDF-DA79-A673FBD89A4D}"/>
              </a:ext>
            </a:extLst>
          </p:cNvPr>
          <p:cNvSpPr/>
          <p:nvPr/>
        </p:nvSpPr>
        <p:spPr>
          <a:xfrm>
            <a:off x="328864" y="4045185"/>
            <a:ext cx="1165704"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구현체</a:t>
            </a:r>
          </a:p>
        </p:txBody>
      </p:sp>
      <p:sp>
        <p:nvSpPr>
          <p:cNvPr id="10" name="모서리가 둥근 직사각형 38">
            <a:extLst>
              <a:ext uri="{FF2B5EF4-FFF2-40B4-BE49-F238E27FC236}">
                <a16:creationId xmlns:a16="http://schemas.microsoft.com/office/drawing/2014/main" id="{DE0744FB-E13E-2CDA-A03E-EB85126D0DD3}"/>
              </a:ext>
            </a:extLst>
          </p:cNvPr>
          <p:cNvSpPr/>
          <p:nvPr/>
        </p:nvSpPr>
        <p:spPr>
          <a:xfrm>
            <a:off x="4678487" y="4375624"/>
            <a:ext cx="2528429" cy="526862"/>
          </a:xfrm>
          <a:prstGeom prst="roundRect">
            <a:avLst>
              <a:gd name="adj" fmla="val 10261"/>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lnSpc>
                <a:spcPct val="150000"/>
              </a:lnSpc>
              <a:spcBef>
                <a:spcPts val="400"/>
              </a:spcBef>
            </a:pPr>
            <a:r>
              <a:rPr lang="en-US" altLang="ko-KR" sz="1400">
                <a:solidFill>
                  <a:schemeClr val="bg1"/>
                </a:solidFill>
              </a:rPr>
              <a:t>HandlerExceptionResolver</a:t>
            </a:r>
            <a:endParaRPr lang="en-US" altLang="ko-KR" sz="1400">
              <a:solidFill>
                <a:schemeClr val="bg1">
                  <a:lumMod val="65000"/>
                </a:schemeClr>
              </a:solidFill>
            </a:endParaRPr>
          </a:p>
        </p:txBody>
      </p:sp>
      <p:sp>
        <p:nvSpPr>
          <p:cNvPr id="11" name="모서리가 둥근 직사각형 38">
            <a:extLst>
              <a:ext uri="{FF2B5EF4-FFF2-40B4-BE49-F238E27FC236}">
                <a16:creationId xmlns:a16="http://schemas.microsoft.com/office/drawing/2014/main" id="{7FE37F5B-5736-13BF-4918-D4E8185F736A}"/>
              </a:ext>
            </a:extLst>
          </p:cNvPr>
          <p:cNvSpPr/>
          <p:nvPr/>
        </p:nvSpPr>
        <p:spPr>
          <a:xfrm>
            <a:off x="2701990" y="5443817"/>
            <a:ext cx="3171221" cy="526862"/>
          </a:xfrm>
          <a:prstGeom prst="roundRect">
            <a:avLst>
              <a:gd name="adj" fmla="val 10261"/>
            </a:avLst>
          </a:prstGeom>
          <a:solidFill>
            <a:schemeClr val="bg2">
              <a:lumMod val="25000"/>
            </a:schemeClr>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lnSpc>
                <a:spcPct val="150000"/>
              </a:lnSpc>
              <a:spcBef>
                <a:spcPts val="400"/>
              </a:spcBef>
            </a:pPr>
            <a:r>
              <a:rPr lang="en-US" altLang="ko-KR" sz="1400">
                <a:solidFill>
                  <a:schemeClr val="bg1"/>
                </a:solidFill>
              </a:rPr>
              <a:t>ExceptionHandlerExceptionResolver</a:t>
            </a:r>
            <a:endParaRPr lang="en-US" altLang="ko-KR" sz="1400">
              <a:solidFill>
                <a:schemeClr val="bg1">
                  <a:lumMod val="65000"/>
                </a:schemeClr>
              </a:solidFill>
            </a:endParaRPr>
          </a:p>
        </p:txBody>
      </p:sp>
      <p:sp>
        <p:nvSpPr>
          <p:cNvPr id="12" name="모서리가 둥근 직사각형 38">
            <a:extLst>
              <a:ext uri="{FF2B5EF4-FFF2-40B4-BE49-F238E27FC236}">
                <a16:creationId xmlns:a16="http://schemas.microsoft.com/office/drawing/2014/main" id="{E56C45A3-4037-4266-5460-4636686AB133}"/>
              </a:ext>
            </a:extLst>
          </p:cNvPr>
          <p:cNvSpPr/>
          <p:nvPr/>
        </p:nvSpPr>
        <p:spPr>
          <a:xfrm>
            <a:off x="585746" y="6204030"/>
            <a:ext cx="3012595" cy="526862"/>
          </a:xfrm>
          <a:prstGeom prst="roundRect">
            <a:avLst>
              <a:gd name="adj" fmla="val 10261"/>
            </a:avLst>
          </a:prstGeom>
          <a:solidFill>
            <a:schemeClr val="bg2">
              <a:lumMod val="25000"/>
            </a:schemeClr>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lnSpc>
                <a:spcPct val="150000"/>
              </a:lnSpc>
              <a:spcBef>
                <a:spcPts val="400"/>
              </a:spcBef>
            </a:pPr>
            <a:r>
              <a:rPr lang="en-US" altLang="ko-KR" sz="1400">
                <a:solidFill>
                  <a:schemeClr val="bg1"/>
                </a:solidFill>
              </a:rPr>
              <a:t>ResponseStatusExceptionResolver</a:t>
            </a:r>
            <a:endParaRPr lang="en-US" altLang="ko-KR" sz="1400">
              <a:solidFill>
                <a:schemeClr val="bg1">
                  <a:lumMod val="65000"/>
                </a:schemeClr>
              </a:solidFill>
            </a:endParaRPr>
          </a:p>
        </p:txBody>
      </p:sp>
      <p:sp>
        <p:nvSpPr>
          <p:cNvPr id="13" name="모서리가 둥근 직사각형 38">
            <a:extLst>
              <a:ext uri="{FF2B5EF4-FFF2-40B4-BE49-F238E27FC236}">
                <a16:creationId xmlns:a16="http://schemas.microsoft.com/office/drawing/2014/main" id="{46D9760B-9E3A-9DD1-E8FD-E0E9BD1BDF9D}"/>
              </a:ext>
            </a:extLst>
          </p:cNvPr>
          <p:cNvSpPr/>
          <p:nvPr/>
        </p:nvSpPr>
        <p:spPr>
          <a:xfrm>
            <a:off x="6033837" y="5443817"/>
            <a:ext cx="3007895" cy="526862"/>
          </a:xfrm>
          <a:prstGeom prst="roundRect">
            <a:avLst>
              <a:gd name="adj" fmla="val 10261"/>
            </a:avLst>
          </a:prstGeom>
          <a:solidFill>
            <a:schemeClr val="bg2">
              <a:lumMod val="25000"/>
            </a:schemeClr>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lnSpc>
                <a:spcPct val="150000"/>
              </a:lnSpc>
              <a:spcBef>
                <a:spcPts val="400"/>
              </a:spcBef>
            </a:pPr>
            <a:r>
              <a:rPr lang="en-US" altLang="ko-KR" sz="1400">
                <a:solidFill>
                  <a:schemeClr val="bg1"/>
                </a:solidFill>
              </a:rPr>
              <a:t>DefaultHandlerExceptionResolver</a:t>
            </a:r>
            <a:endParaRPr lang="en-US" altLang="ko-KR" sz="1400">
              <a:solidFill>
                <a:schemeClr val="bg1">
                  <a:lumMod val="65000"/>
                </a:schemeClr>
              </a:solidFill>
            </a:endParaRPr>
          </a:p>
        </p:txBody>
      </p:sp>
      <p:sp>
        <p:nvSpPr>
          <p:cNvPr id="14" name="모서리가 둥근 직사각형 38">
            <a:extLst>
              <a:ext uri="{FF2B5EF4-FFF2-40B4-BE49-F238E27FC236}">
                <a16:creationId xmlns:a16="http://schemas.microsoft.com/office/drawing/2014/main" id="{B9EC51C2-1948-AB16-4CF9-6AC1D3CE0E9F}"/>
              </a:ext>
            </a:extLst>
          </p:cNvPr>
          <p:cNvSpPr/>
          <p:nvPr/>
        </p:nvSpPr>
        <p:spPr>
          <a:xfrm>
            <a:off x="8130447" y="6204030"/>
            <a:ext cx="3007895" cy="526862"/>
          </a:xfrm>
          <a:prstGeom prst="roundRect">
            <a:avLst>
              <a:gd name="adj" fmla="val 10261"/>
            </a:avLst>
          </a:prstGeom>
          <a:solidFill>
            <a:schemeClr val="bg2">
              <a:lumMod val="25000"/>
            </a:schemeClr>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lnSpc>
                <a:spcPct val="150000"/>
              </a:lnSpc>
              <a:spcBef>
                <a:spcPts val="400"/>
              </a:spcBef>
            </a:pPr>
            <a:r>
              <a:rPr lang="en-US" altLang="ko-KR" sz="1400">
                <a:solidFill>
                  <a:schemeClr val="bg1"/>
                </a:solidFill>
              </a:rPr>
              <a:t>SimpleMappingExceptionResolver</a:t>
            </a:r>
            <a:endParaRPr lang="en-US" altLang="ko-KR" sz="1400">
              <a:solidFill>
                <a:schemeClr val="bg1">
                  <a:lumMod val="65000"/>
                </a:schemeClr>
              </a:solidFill>
            </a:endParaRPr>
          </a:p>
        </p:txBody>
      </p:sp>
      <p:cxnSp>
        <p:nvCxnSpPr>
          <p:cNvPr id="16" name="연결선: 꺾임 15">
            <a:extLst>
              <a:ext uri="{FF2B5EF4-FFF2-40B4-BE49-F238E27FC236}">
                <a16:creationId xmlns:a16="http://schemas.microsoft.com/office/drawing/2014/main" id="{A6B09F35-A677-0ED0-EEA2-3E2B595EB5A6}"/>
              </a:ext>
            </a:extLst>
          </p:cNvPr>
          <p:cNvCxnSpPr>
            <a:stCxn id="11" idx="0"/>
            <a:endCxn id="10" idx="2"/>
          </p:cNvCxnSpPr>
          <p:nvPr/>
        </p:nvCxnSpPr>
        <p:spPr>
          <a:xfrm rot="5400000" flipH="1" flipV="1">
            <a:off x="4844486" y="4345602"/>
            <a:ext cx="541331" cy="1655101"/>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연결선: 꺾임 18">
            <a:extLst>
              <a:ext uri="{FF2B5EF4-FFF2-40B4-BE49-F238E27FC236}">
                <a16:creationId xmlns:a16="http://schemas.microsoft.com/office/drawing/2014/main" id="{9D2BF4A7-08AE-7A91-14EA-DD1EA94FBA43}"/>
              </a:ext>
            </a:extLst>
          </p:cNvPr>
          <p:cNvCxnSpPr>
            <a:stCxn id="13" idx="0"/>
            <a:endCxn id="10" idx="2"/>
          </p:cNvCxnSpPr>
          <p:nvPr/>
        </p:nvCxnSpPr>
        <p:spPr>
          <a:xfrm rot="16200000" flipV="1">
            <a:off x="6469579" y="4375610"/>
            <a:ext cx="541331" cy="1595083"/>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연결선: 꺾임 20">
            <a:extLst>
              <a:ext uri="{FF2B5EF4-FFF2-40B4-BE49-F238E27FC236}">
                <a16:creationId xmlns:a16="http://schemas.microsoft.com/office/drawing/2014/main" id="{12D81EC7-F1A3-FFAC-8910-9CCFEA0D1E23}"/>
              </a:ext>
            </a:extLst>
          </p:cNvPr>
          <p:cNvCxnSpPr>
            <a:stCxn id="12" idx="0"/>
            <a:endCxn id="10" idx="2"/>
          </p:cNvCxnSpPr>
          <p:nvPr/>
        </p:nvCxnSpPr>
        <p:spPr>
          <a:xfrm rot="5400000" flipH="1" flipV="1">
            <a:off x="3366601" y="3627929"/>
            <a:ext cx="1301544" cy="3850658"/>
          </a:xfrm>
          <a:prstGeom prst="bentConnector3">
            <a:avLst>
              <a:gd name="adj1" fmla="val 79119"/>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연결선: 꺾임 25">
            <a:extLst>
              <a:ext uri="{FF2B5EF4-FFF2-40B4-BE49-F238E27FC236}">
                <a16:creationId xmlns:a16="http://schemas.microsoft.com/office/drawing/2014/main" id="{68D5C599-017A-C7A3-BA8A-6A6F50B5BBBA}"/>
              </a:ext>
            </a:extLst>
          </p:cNvPr>
          <p:cNvCxnSpPr>
            <a:stCxn id="14" idx="0"/>
            <a:endCxn id="10" idx="2"/>
          </p:cNvCxnSpPr>
          <p:nvPr/>
        </p:nvCxnSpPr>
        <p:spPr>
          <a:xfrm rot="16200000" flipV="1">
            <a:off x="7137777" y="3707411"/>
            <a:ext cx="1301544" cy="3691693"/>
          </a:xfrm>
          <a:prstGeom prst="bentConnector3">
            <a:avLst>
              <a:gd name="adj1" fmla="val 79119"/>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425439"/>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528B06-0957-389B-0157-B3CBD50A529B}"/>
            </a:ext>
          </a:extLst>
        </p:cNvPr>
        <p:cNvGrpSpPr/>
        <p:nvPr/>
      </p:nvGrpSpPr>
      <p:grpSpPr>
        <a:xfrm>
          <a:off x="0" y="0"/>
          <a:ext cx="0" cy="0"/>
          <a:chOff x="0" y="0"/>
          <a:chExt cx="0" cy="0"/>
        </a:xfrm>
      </p:grpSpPr>
      <p:sp>
        <p:nvSpPr>
          <p:cNvPr id="6" name="직사각형 5">
            <a:extLst>
              <a:ext uri="{FF2B5EF4-FFF2-40B4-BE49-F238E27FC236}">
                <a16:creationId xmlns:a16="http://schemas.microsoft.com/office/drawing/2014/main" id="{72580CA5-905F-9A79-8B2F-D8648578FD47}"/>
              </a:ext>
            </a:extLst>
          </p:cNvPr>
          <p:cNvSpPr/>
          <p:nvPr/>
        </p:nvSpPr>
        <p:spPr>
          <a:xfrm>
            <a:off x="228600" y="205930"/>
            <a:ext cx="4732386"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HandlerExceptionResolver </a:t>
            </a:r>
            <a:r>
              <a:rPr lang="ko-KR" altLang="en-US" b="1">
                <a:solidFill>
                  <a:schemeClr val="accent1">
                    <a:lumMod val="75000"/>
                  </a:schemeClr>
                </a:solidFill>
                <a:latin typeface="+mn-ea"/>
              </a:rPr>
              <a:t>의</a:t>
            </a:r>
            <a:r>
              <a:rPr lang="en-US" altLang="ko-KR" b="1">
                <a:solidFill>
                  <a:schemeClr val="accent1">
                    <a:lumMod val="75000"/>
                  </a:schemeClr>
                </a:solidFill>
                <a:latin typeface="+mn-ea"/>
              </a:rPr>
              <a:t> </a:t>
            </a:r>
            <a:r>
              <a:rPr lang="ko-KR" altLang="en-US" b="1">
                <a:solidFill>
                  <a:schemeClr val="accent1">
                    <a:lumMod val="75000"/>
                  </a:schemeClr>
                </a:solidFill>
                <a:latin typeface="+mn-ea"/>
              </a:rPr>
              <a:t>예외 전략</a:t>
            </a:r>
          </a:p>
        </p:txBody>
      </p:sp>
      <p:sp>
        <p:nvSpPr>
          <p:cNvPr id="111" name="TextBox 110">
            <a:extLst>
              <a:ext uri="{FF2B5EF4-FFF2-40B4-BE49-F238E27FC236}">
                <a16:creationId xmlns:a16="http://schemas.microsoft.com/office/drawing/2014/main" id="{3EBD388A-7398-8C11-0F20-C0075600D677}"/>
              </a:ext>
            </a:extLst>
          </p:cNvPr>
          <p:cNvSpPr txBox="1"/>
          <p:nvPr/>
        </p:nvSpPr>
        <p:spPr>
          <a:xfrm>
            <a:off x="491073" y="616057"/>
            <a:ext cx="10529853" cy="674736"/>
          </a:xfrm>
          <a:prstGeom prst="rect">
            <a:avLst/>
          </a:prstGeom>
          <a:noFill/>
        </p:spPr>
        <p:txBody>
          <a:bodyPr wrap="square">
            <a:spAutoFit/>
          </a:bodyPr>
          <a:lstStyle/>
          <a:p>
            <a:pPr marL="171450" indent="-171450">
              <a:lnSpc>
                <a:spcPct val="150000"/>
              </a:lnSpc>
              <a:spcBef>
                <a:spcPts val="500"/>
              </a:spcBef>
              <a:buFont typeface="Arial" panose="020B0604020202020204" pitchFamily="34" charset="0"/>
              <a:buChar char="•"/>
            </a:pPr>
            <a:r>
              <a:rPr lang="en-US" altLang="ko-KR" sz="1200">
                <a:solidFill>
                  <a:schemeClr val="tx1"/>
                </a:solidFill>
                <a:ea typeface="나눔바른고딕" panose="020B0603020101020101"/>
              </a:rPr>
              <a:t>HandlerExceptionResolver </a:t>
            </a:r>
            <a:r>
              <a:rPr lang="ko-KR" altLang="en-US" sz="1200">
                <a:ea typeface="나눔바른고딕" panose="020B0603020101020101"/>
              </a:rPr>
              <a:t>는 </a:t>
            </a:r>
            <a:r>
              <a:rPr lang="en-US" altLang="ko-KR" sz="1200">
                <a:solidFill>
                  <a:schemeClr val="tx1"/>
                </a:solidFill>
                <a:ea typeface="나눔바른고딕" panose="020B0603020101020101"/>
              </a:rPr>
              <a:t>RequestMappingHandleAdapter </a:t>
            </a:r>
            <a:r>
              <a:rPr lang="ko-KR" altLang="en-US" sz="1200">
                <a:solidFill>
                  <a:schemeClr val="tx1"/>
                </a:solidFill>
                <a:ea typeface="나눔바른고딕" panose="020B0603020101020101"/>
              </a:rPr>
              <a:t>가 핸들러 실행 후 </a:t>
            </a:r>
            <a:r>
              <a:rPr lang="en-US" altLang="ko-KR" sz="1200"/>
              <a:t>ModelAndVIew </a:t>
            </a:r>
            <a:r>
              <a:rPr lang="ko-KR" altLang="en-US" sz="1200"/>
              <a:t>객체를 반환하는 것과 동일한 구조를 가지고 있다</a:t>
            </a:r>
            <a:endParaRPr lang="en-US" altLang="ko-KR" sz="1200"/>
          </a:p>
          <a:p>
            <a:pPr marL="171450" indent="-171450">
              <a:lnSpc>
                <a:spcPct val="150000"/>
              </a:lnSpc>
              <a:spcBef>
                <a:spcPts val="500"/>
              </a:spcBef>
              <a:buFont typeface="Arial" panose="020B0604020202020204" pitchFamily="34" charset="0"/>
              <a:buChar char="•"/>
            </a:pPr>
            <a:r>
              <a:rPr lang="ko-KR" altLang="en-US" sz="1200"/>
              <a:t>즉 예외 상황에서도 기존의 </a:t>
            </a:r>
            <a:r>
              <a:rPr lang="en-US" altLang="ko-KR" sz="1200"/>
              <a:t>MVC </a:t>
            </a:r>
            <a:r>
              <a:rPr lang="ko-KR" altLang="en-US" sz="1200"/>
              <a:t>처리 흐름을 벗어나지 않고 정상적인 흐름 안에서 예외 처리를 구현할 수 있다</a:t>
            </a:r>
            <a:endParaRPr lang="en-US" altLang="ko-KR" sz="1200"/>
          </a:p>
        </p:txBody>
      </p:sp>
      <p:sp>
        <p:nvSpPr>
          <p:cNvPr id="2" name="모서리가 둥근 직사각형 38">
            <a:extLst>
              <a:ext uri="{FF2B5EF4-FFF2-40B4-BE49-F238E27FC236}">
                <a16:creationId xmlns:a16="http://schemas.microsoft.com/office/drawing/2014/main" id="{C2CC822A-BBD3-AC4E-9074-46C6770A182C}"/>
              </a:ext>
            </a:extLst>
          </p:cNvPr>
          <p:cNvSpPr/>
          <p:nvPr/>
        </p:nvSpPr>
        <p:spPr>
          <a:xfrm>
            <a:off x="3289424" y="1821857"/>
            <a:ext cx="2806576"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RequestMappingHandleAdapter</a:t>
            </a:r>
            <a:endParaRPr lang="ko-KR" altLang="en-US" sz="1400">
              <a:solidFill>
                <a:schemeClr val="tx1"/>
              </a:solidFill>
              <a:latin typeface="+mj-lt"/>
              <a:ea typeface="나눔바른고딕" panose="020B0603020101020101"/>
            </a:endParaRPr>
          </a:p>
        </p:txBody>
      </p:sp>
      <p:sp>
        <p:nvSpPr>
          <p:cNvPr id="7" name="모서리가 둥근 직사각형 38">
            <a:extLst>
              <a:ext uri="{FF2B5EF4-FFF2-40B4-BE49-F238E27FC236}">
                <a16:creationId xmlns:a16="http://schemas.microsoft.com/office/drawing/2014/main" id="{661EA484-F497-6FCA-EDDA-0E543F43A026}"/>
              </a:ext>
            </a:extLst>
          </p:cNvPr>
          <p:cNvSpPr/>
          <p:nvPr/>
        </p:nvSpPr>
        <p:spPr>
          <a:xfrm>
            <a:off x="9221730" y="3627564"/>
            <a:ext cx="1458371"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ModelAndView</a:t>
            </a:r>
            <a:endParaRPr lang="ko-KR" altLang="en-US" sz="1400">
              <a:solidFill>
                <a:schemeClr val="tx1"/>
              </a:solidFill>
              <a:latin typeface="+mj-lt"/>
              <a:ea typeface="나눔바른고딕" panose="020B0603020101020101"/>
            </a:endParaRPr>
          </a:p>
        </p:txBody>
      </p:sp>
      <p:sp>
        <p:nvSpPr>
          <p:cNvPr id="8" name="모서리가 둥근 직사각형 38">
            <a:extLst>
              <a:ext uri="{FF2B5EF4-FFF2-40B4-BE49-F238E27FC236}">
                <a16:creationId xmlns:a16="http://schemas.microsoft.com/office/drawing/2014/main" id="{B52B4BA6-6BA8-36CC-EB45-324619850AB5}"/>
              </a:ext>
            </a:extLst>
          </p:cNvPr>
          <p:cNvSpPr/>
          <p:nvPr/>
        </p:nvSpPr>
        <p:spPr>
          <a:xfrm>
            <a:off x="3289424" y="5470208"/>
            <a:ext cx="2806576"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HandlerExceptionResolver</a:t>
            </a:r>
            <a:endParaRPr lang="ko-KR" altLang="en-US" sz="1400">
              <a:solidFill>
                <a:schemeClr val="tx1"/>
              </a:solidFill>
              <a:latin typeface="+mj-lt"/>
              <a:ea typeface="나눔바른고딕" panose="020B0603020101020101"/>
            </a:endParaRPr>
          </a:p>
        </p:txBody>
      </p:sp>
      <p:sp>
        <p:nvSpPr>
          <p:cNvPr id="11" name="모서리가 둥근 직사각형 38">
            <a:extLst>
              <a:ext uri="{FF2B5EF4-FFF2-40B4-BE49-F238E27FC236}">
                <a16:creationId xmlns:a16="http://schemas.microsoft.com/office/drawing/2014/main" id="{4D75B597-7268-F176-A774-82623AE02EC9}"/>
              </a:ext>
            </a:extLst>
          </p:cNvPr>
          <p:cNvSpPr/>
          <p:nvPr/>
        </p:nvSpPr>
        <p:spPr>
          <a:xfrm>
            <a:off x="10867382" y="3627564"/>
            <a:ext cx="1056344"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View</a:t>
            </a:r>
            <a:endParaRPr lang="ko-KR" altLang="en-US" sz="1400">
              <a:solidFill>
                <a:schemeClr val="tx1"/>
              </a:solidFill>
              <a:latin typeface="+mj-lt"/>
              <a:ea typeface="나눔바른고딕" panose="020B0603020101020101"/>
            </a:endParaRPr>
          </a:p>
        </p:txBody>
      </p:sp>
      <p:cxnSp>
        <p:nvCxnSpPr>
          <p:cNvPr id="23" name="직선 화살표 연결선 22">
            <a:extLst>
              <a:ext uri="{FF2B5EF4-FFF2-40B4-BE49-F238E27FC236}">
                <a16:creationId xmlns:a16="http://schemas.microsoft.com/office/drawing/2014/main" id="{4BC98C43-B9A9-9A80-C751-CDDC09EC5A14}"/>
              </a:ext>
            </a:extLst>
          </p:cNvPr>
          <p:cNvCxnSpPr>
            <a:cxnSpLocks/>
            <a:stCxn id="2" idx="2"/>
          </p:cNvCxnSpPr>
          <p:nvPr/>
        </p:nvCxnSpPr>
        <p:spPr>
          <a:xfrm>
            <a:off x="4692712" y="2278758"/>
            <a:ext cx="0" cy="78351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B901AEE3-AE30-94A8-20A3-09EA276C2B3E}"/>
              </a:ext>
            </a:extLst>
          </p:cNvPr>
          <p:cNvCxnSpPr>
            <a:cxnSpLocks/>
            <a:stCxn id="8" idx="0"/>
          </p:cNvCxnSpPr>
          <p:nvPr/>
        </p:nvCxnSpPr>
        <p:spPr>
          <a:xfrm flipV="1">
            <a:off x="4692712" y="4632162"/>
            <a:ext cx="0" cy="83804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직선 화살표 연결선 63">
            <a:extLst>
              <a:ext uri="{FF2B5EF4-FFF2-40B4-BE49-F238E27FC236}">
                <a16:creationId xmlns:a16="http://schemas.microsoft.com/office/drawing/2014/main" id="{2F22656F-0BDA-758C-E648-9A16A1D56389}"/>
              </a:ext>
            </a:extLst>
          </p:cNvPr>
          <p:cNvCxnSpPr>
            <a:cxnSpLocks/>
            <a:stCxn id="7" idx="3"/>
            <a:endCxn id="11" idx="1"/>
          </p:cNvCxnSpPr>
          <p:nvPr/>
        </p:nvCxnSpPr>
        <p:spPr>
          <a:xfrm>
            <a:off x="10680101" y="3856015"/>
            <a:ext cx="187281"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5" name="Rectangle 5">
            <a:extLst>
              <a:ext uri="{FF2B5EF4-FFF2-40B4-BE49-F238E27FC236}">
                <a16:creationId xmlns:a16="http://schemas.microsoft.com/office/drawing/2014/main" id="{0F7EB989-9C15-A8DC-E091-C2A3B2B787C1}"/>
              </a:ext>
            </a:extLst>
          </p:cNvPr>
          <p:cNvSpPr>
            <a:spLocks noChangeArrowheads="1"/>
          </p:cNvSpPr>
          <p:nvPr/>
        </p:nvSpPr>
        <p:spPr bwMode="auto">
          <a:xfrm>
            <a:off x="3289424" y="3062276"/>
            <a:ext cx="5466348" cy="27699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200" b="0" i="0" u="none" strike="noStrike" cap="none" normalizeH="0" baseline="0">
                <a:ln>
                  <a:noFill/>
                </a:ln>
                <a:solidFill>
                  <a:schemeClr val="bg1"/>
                </a:solidFill>
                <a:effectLst/>
                <a:latin typeface="Arial Unicode MS"/>
                <a:ea typeface="JetBrains Mono"/>
              </a:rPr>
              <a:t>mv = ha.handle(processedRequest, response, mappedHandler.getHandler());</a:t>
            </a:r>
            <a:endParaRPr kumimoji="0" lang="ko-KR" altLang="ko-KR" sz="1800" b="0" i="0" u="none" strike="noStrike" cap="none" normalizeH="0" baseline="0">
              <a:ln>
                <a:noFill/>
              </a:ln>
              <a:solidFill>
                <a:schemeClr val="bg1"/>
              </a:solidFill>
              <a:effectLst/>
              <a:latin typeface="Arial" panose="020B0604020202020204" pitchFamily="34" charset="0"/>
            </a:endParaRPr>
          </a:p>
        </p:txBody>
      </p:sp>
      <p:sp>
        <p:nvSpPr>
          <p:cNvPr id="76" name="Rectangle 6">
            <a:extLst>
              <a:ext uri="{FF2B5EF4-FFF2-40B4-BE49-F238E27FC236}">
                <a16:creationId xmlns:a16="http://schemas.microsoft.com/office/drawing/2014/main" id="{CD9A386C-E44E-51A5-D930-E45E5DCB552F}"/>
              </a:ext>
            </a:extLst>
          </p:cNvPr>
          <p:cNvSpPr>
            <a:spLocks noChangeArrowheads="1"/>
          </p:cNvSpPr>
          <p:nvPr/>
        </p:nvSpPr>
        <p:spPr bwMode="auto">
          <a:xfrm>
            <a:off x="3289424" y="4382131"/>
            <a:ext cx="5466348" cy="27699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200" b="0" i="0" u="none" strike="noStrike" cap="none" normalizeH="0" baseline="0">
                <a:ln>
                  <a:noFill/>
                </a:ln>
                <a:solidFill>
                  <a:schemeClr val="bg1"/>
                </a:solidFill>
                <a:effectLst/>
                <a:latin typeface="Arial Unicode MS"/>
                <a:ea typeface="JetBrains Mono"/>
              </a:rPr>
              <a:t>mv = processHandlerException(request, response, handler, exception);</a:t>
            </a:r>
            <a:endParaRPr kumimoji="0" lang="ko-KR" altLang="ko-KR" sz="1800" b="0" i="0" u="none" strike="noStrike" cap="none" normalizeH="0" baseline="0">
              <a:ln>
                <a:noFill/>
              </a:ln>
              <a:solidFill>
                <a:schemeClr val="bg1"/>
              </a:solidFill>
              <a:effectLst/>
              <a:latin typeface="Arial" panose="020B0604020202020204" pitchFamily="34" charset="0"/>
            </a:endParaRPr>
          </a:p>
        </p:txBody>
      </p:sp>
      <p:sp>
        <p:nvSpPr>
          <p:cNvPr id="82" name="모서리가 둥근 직사각형 38">
            <a:extLst>
              <a:ext uri="{FF2B5EF4-FFF2-40B4-BE49-F238E27FC236}">
                <a16:creationId xmlns:a16="http://schemas.microsoft.com/office/drawing/2014/main" id="{184D7F23-D412-41AB-7A7B-8CEE8CEA156C}"/>
              </a:ext>
            </a:extLst>
          </p:cNvPr>
          <p:cNvSpPr/>
          <p:nvPr/>
        </p:nvSpPr>
        <p:spPr>
          <a:xfrm>
            <a:off x="322422" y="3627563"/>
            <a:ext cx="1771858"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DispatcherServlet</a:t>
            </a:r>
            <a:endParaRPr lang="ko-KR" altLang="en-US" sz="1400">
              <a:solidFill>
                <a:schemeClr val="tx1"/>
              </a:solidFill>
              <a:latin typeface="+mj-lt"/>
              <a:ea typeface="나눔바른고딕" panose="020B0603020101020101"/>
            </a:endParaRPr>
          </a:p>
        </p:txBody>
      </p:sp>
      <p:cxnSp>
        <p:nvCxnSpPr>
          <p:cNvPr id="88" name="연결선: 꺾임 87">
            <a:extLst>
              <a:ext uri="{FF2B5EF4-FFF2-40B4-BE49-F238E27FC236}">
                <a16:creationId xmlns:a16="http://schemas.microsoft.com/office/drawing/2014/main" id="{7937640A-1CD0-150F-839F-D93D4A196F02}"/>
              </a:ext>
            </a:extLst>
          </p:cNvPr>
          <p:cNvCxnSpPr>
            <a:stCxn id="82" idx="3"/>
            <a:endCxn id="75" idx="1"/>
          </p:cNvCxnSpPr>
          <p:nvPr/>
        </p:nvCxnSpPr>
        <p:spPr>
          <a:xfrm flipV="1">
            <a:off x="2094280" y="3200776"/>
            <a:ext cx="1195144" cy="655238"/>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연결선: 꺾임 91">
            <a:extLst>
              <a:ext uri="{FF2B5EF4-FFF2-40B4-BE49-F238E27FC236}">
                <a16:creationId xmlns:a16="http://schemas.microsoft.com/office/drawing/2014/main" id="{3C72DFB3-ACB5-15CA-12DC-D2547846403E}"/>
              </a:ext>
            </a:extLst>
          </p:cNvPr>
          <p:cNvCxnSpPr>
            <a:stCxn id="82" idx="3"/>
            <a:endCxn id="76" idx="1"/>
          </p:cNvCxnSpPr>
          <p:nvPr/>
        </p:nvCxnSpPr>
        <p:spPr>
          <a:xfrm>
            <a:off x="2094280" y="3856014"/>
            <a:ext cx="1195144" cy="664617"/>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연결선: 꺾임 108">
            <a:extLst>
              <a:ext uri="{FF2B5EF4-FFF2-40B4-BE49-F238E27FC236}">
                <a16:creationId xmlns:a16="http://schemas.microsoft.com/office/drawing/2014/main" id="{A76237A7-D1EB-3AF2-B161-D4DC98BE65A1}"/>
              </a:ext>
            </a:extLst>
          </p:cNvPr>
          <p:cNvCxnSpPr>
            <a:stCxn id="75" idx="3"/>
            <a:endCxn id="7" idx="1"/>
          </p:cNvCxnSpPr>
          <p:nvPr/>
        </p:nvCxnSpPr>
        <p:spPr>
          <a:xfrm>
            <a:off x="8755772" y="3200776"/>
            <a:ext cx="465958" cy="655239"/>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연결선: 꺾임 112">
            <a:extLst>
              <a:ext uri="{FF2B5EF4-FFF2-40B4-BE49-F238E27FC236}">
                <a16:creationId xmlns:a16="http://schemas.microsoft.com/office/drawing/2014/main" id="{87EF24DB-0B41-E8A3-0393-650154A49FD3}"/>
              </a:ext>
            </a:extLst>
          </p:cNvPr>
          <p:cNvCxnSpPr>
            <a:stCxn id="76" idx="3"/>
            <a:endCxn id="7" idx="1"/>
          </p:cNvCxnSpPr>
          <p:nvPr/>
        </p:nvCxnSpPr>
        <p:spPr>
          <a:xfrm flipV="1">
            <a:off x="8755772" y="3856015"/>
            <a:ext cx="465958" cy="664616"/>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5" name="TextBox 114">
            <a:extLst>
              <a:ext uri="{FF2B5EF4-FFF2-40B4-BE49-F238E27FC236}">
                <a16:creationId xmlns:a16="http://schemas.microsoft.com/office/drawing/2014/main" id="{E2F5B15A-1572-8234-1DFA-B24E8544B40A}"/>
              </a:ext>
            </a:extLst>
          </p:cNvPr>
          <p:cNvSpPr txBox="1"/>
          <p:nvPr/>
        </p:nvSpPr>
        <p:spPr>
          <a:xfrm>
            <a:off x="4669147" y="2505270"/>
            <a:ext cx="2853706" cy="333617"/>
          </a:xfrm>
          <a:prstGeom prst="rect">
            <a:avLst/>
          </a:prstGeom>
          <a:noFill/>
        </p:spPr>
        <p:txBody>
          <a:bodyPr wrap="square">
            <a:spAutoFit/>
          </a:bodyPr>
          <a:lstStyle/>
          <a:p>
            <a:pPr>
              <a:lnSpc>
                <a:spcPct val="150000"/>
              </a:lnSpc>
              <a:spcBef>
                <a:spcPts val="500"/>
              </a:spcBef>
            </a:pPr>
            <a:r>
              <a:rPr lang="ko-KR" altLang="en-US" sz="1200">
                <a:ea typeface="나눔바른고딕" panose="020B0603020101020101"/>
              </a:rPr>
              <a:t>요청을 처리한 후 화면 결정을 한다</a:t>
            </a:r>
            <a:endParaRPr lang="en-US" altLang="ko-KR" sz="1200"/>
          </a:p>
        </p:txBody>
      </p:sp>
      <p:sp>
        <p:nvSpPr>
          <p:cNvPr id="116" name="TextBox 115">
            <a:extLst>
              <a:ext uri="{FF2B5EF4-FFF2-40B4-BE49-F238E27FC236}">
                <a16:creationId xmlns:a16="http://schemas.microsoft.com/office/drawing/2014/main" id="{7FD41BCC-A62C-3DBE-8EE9-BB731F87CCD7}"/>
              </a:ext>
            </a:extLst>
          </p:cNvPr>
          <p:cNvSpPr txBox="1"/>
          <p:nvPr/>
        </p:nvSpPr>
        <p:spPr>
          <a:xfrm>
            <a:off x="4692712" y="4909161"/>
            <a:ext cx="2853706" cy="333617"/>
          </a:xfrm>
          <a:prstGeom prst="rect">
            <a:avLst/>
          </a:prstGeom>
          <a:noFill/>
        </p:spPr>
        <p:txBody>
          <a:bodyPr wrap="square">
            <a:spAutoFit/>
          </a:bodyPr>
          <a:lstStyle/>
          <a:p>
            <a:pPr>
              <a:lnSpc>
                <a:spcPct val="150000"/>
              </a:lnSpc>
              <a:spcBef>
                <a:spcPts val="500"/>
              </a:spcBef>
            </a:pPr>
            <a:r>
              <a:rPr lang="ko-KR" altLang="en-US" sz="1200">
                <a:ea typeface="나눔바른고딕" panose="020B0603020101020101"/>
              </a:rPr>
              <a:t>예외를 처리한 후 화면 결정을 한다</a:t>
            </a:r>
            <a:endParaRPr lang="en-US" altLang="ko-KR" sz="1200"/>
          </a:p>
        </p:txBody>
      </p:sp>
      <p:sp>
        <p:nvSpPr>
          <p:cNvPr id="119" name="모서리가 둥근 직사각형 38">
            <a:extLst>
              <a:ext uri="{FF2B5EF4-FFF2-40B4-BE49-F238E27FC236}">
                <a16:creationId xmlns:a16="http://schemas.microsoft.com/office/drawing/2014/main" id="{139DB3C4-537B-9616-34A2-BE602DC81D69}"/>
              </a:ext>
            </a:extLst>
          </p:cNvPr>
          <p:cNvSpPr/>
          <p:nvPr/>
        </p:nvSpPr>
        <p:spPr>
          <a:xfrm>
            <a:off x="5425026" y="3622405"/>
            <a:ext cx="1195144" cy="451936"/>
          </a:xfrm>
          <a:prstGeom prst="roundRect">
            <a:avLst>
              <a:gd name="adj" fmla="val 10261"/>
            </a:avLst>
          </a:prstGeom>
          <a:solidFill>
            <a:srgbClr val="FF0000"/>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b="1" i="1">
                <a:solidFill>
                  <a:schemeClr val="bg1"/>
                </a:solidFill>
              </a:rPr>
              <a:t>Exception</a:t>
            </a:r>
            <a:endParaRPr lang="en-US" altLang="ko-KR" sz="1400" b="1" i="1">
              <a:solidFill>
                <a:schemeClr val="bg1">
                  <a:lumMod val="65000"/>
                </a:schemeClr>
              </a:solidFill>
            </a:endParaRPr>
          </a:p>
        </p:txBody>
      </p:sp>
      <p:cxnSp>
        <p:nvCxnSpPr>
          <p:cNvPr id="121" name="직선 화살표 연결선 120">
            <a:extLst>
              <a:ext uri="{FF2B5EF4-FFF2-40B4-BE49-F238E27FC236}">
                <a16:creationId xmlns:a16="http://schemas.microsoft.com/office/drawing/2014/main" id="{E26E8D9D-D3C0-D2CA-78B3-361CE9F1375E}"/>
              </a:ext>
            </a:extLst>
          </p:cNvPr>
          <p:cNvCxnSpPr>
            <a:cxnSpLocks/>
            <a:stCxn id="75" idx="2"/>
            <a:endCxn id="119" idx="0"/>
          </p:cNvCxnSpPr>
          <p:nvPr/>
        </p:nvCxnSpPr>
        <p:spPr>
          <a:xfrm>
            <a:off x="6022598" y="3339275"/>
            <a:ext cx="0" cy="28313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직선 화살표 연결선 123">
            <a:extLst>
              <a:ext uri="{FF2B5EF4-FFF2-40B4-BE49-F238E27FC236}">
                <a16:creationId xmlns:a16="http://schemas.microsoft.com/office/drawing/2014/main" id="{473B7522-514F-71C0-D5DC-36AD3FFA1466}"/>
              </a:ext>
            </a:extLst>
          </p:cNvPr>
          <p:cNvCxnSpPr>
            <a:cxnSpLocks/>
            <a:stCxn id="119" idx="2"/>
            <a:endCxn id="76" idx="0"/>
          </p:cNvCxnSpPr>
          <p:nvPr/>
        </p:nvCxnSpPr>
        <p:spPr>
          <a:xfrm>
            <a:off x="6022598" y="4074341"/>
            <a:ext cx="0" cy="30779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7" name="TextBox 126">
            <a:extLst>
              <a:ext uri="{FF2B5EF4-FFF2-40B4-BE49-F238E27FC236}">
                <a16:creationId xmlns:a16="http://schemas.microsoft.com/office/drawing/2014/main" id="{5BCE2EEF-0187-5F68-2516-3C8C4A081AB2}"/>
              </a:ext>
            </a:extLst>
          </p:cNvPr>
          <p:cNvSpPr txBox="1"/>
          <p:nvPr/>
        </p:nvSpPr>
        <p:spPr>
          <a:xfrm>
            <a:off x="6632608" y="3701666"/>
            <a:ext cx="1620776" cy="293414"/>
          </a:xfrm>
          <a:prstGeom prst="rect">
            <a:avLst/>
          </a:prstGeom>
          <a:noFill/>
        </p:spPr>
        <p:txBody>
          <a:bodyPr wrap="square">
            <a:spAutoFit/>
          </a:bodyPr>
          <a:lstStyle/>
          <a:p>
            <a:pPr>
              <a:lnSpc>
                <a:spcPct val="150000"/>
              </a:lnSpc>
              <a:spcBef>
                <a:spcPts val="500"/>
              </a:spcBef>
            </a:pPr>
            <a:r>
              <a:rPr lang="ko-KR" altLang="en-US" sz="1000" i="1">
                <a:solidFill>
                  <a:srgbClr val="FF0000"/>
                </a:solidFill>
                <a:ea typeface="나눔바른고딕" panose="020B0603020101020101"/>
              </a:rPr>
              <a:t>요청 처리 중 예외 발생 </a:t>
            </a:r>
            <a:r>
              <a:rPr lang="en-US" altLang="ko-KR" sz="1000" i="1">
                <a:solidFill>
                  <a:srgbClr val="FF0000"/>
                </a:solidFill>
                <a:ea typeface="나눔바른고딕" panose="020B0603020101020101"/>
              </a:rPr>
              <a:t>!</a:t>
            </a:r>
            <a:endParaRPr lang="en-US" altLang="ko-KR" sz="1000" i="1">
              <a:solidFill>
                <a:srgbClr val="FF0000"/>
              </a:solidFill>
            </a:endParaRPr>
          </a:p>
        </p:txBody>
      </p:sp>
    </p:spTree>
    <p:extLst>
      <p:ext uri="{BB962C8B-B14F-4D97-AF65-F5344CB8AC3E}">
        <p14:creationId xmlns:p14="http://schemas.microsoft.com/office/powerpoint/2010/main" val="3003731054"/>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BA0105-8691-2007-8738-419EB55E35D0}"/>
            </a:ext>
          </a:extLst>
        </p:cNvPr>
        <p:cNvGrpSpPr/>
        <p:nvPr/>
      </p:nvGrpSpPr>
      <p:grpSpPr>
        <a:xfrm>
          <a:off x="0" y="0"/>
          <a:ext cx="0" cy="0"/>
          <a:chOff x="0" y="0"/>
          <a:chExt cx="0" cy="0"/>
        </a:xfrm>
      </p:grpSpPr>
      <p:sp>
        <p:nvSpPr>
          <p:cNvPr id="112" name="TextBox 111">
            <a:extLst>
              <a:ext uri="{FF2B5EF4-FFF2-40B4-BE49-F238E27FC236}">
                <a16:creationId xmlns:a16="http://schemas.microsoft.com/office/drawing/2014/main" id="{930AFBAE-1F0D-C13F-50C1-E5981045A87E}"/>
              </a:ext>
            </a:extLst>
          </p:cNvPr>
          <p:cNvSpPr txBox="1"/>
          <p:nvPr/>
        </p:nvSpPr>
        <p:spPr>
          <a:xfrm>
            <a:off x="457199" y="3644159"/>
            <a:ext cx="10672012" cy="887615"/>
          </a:xfrm>
          <a:prstGeom prst="rect">
            <a:avLst/>
          </a:prstGeom>
          <a:noFill/>
        </p:spPr>
        <p:txBody>
          <a:bodyPr wrap="square">
            <a:spAutoFit/>
          </a:bodyPr>
          <a:lstStyle/>
          <a:p>
            <a:pPr marL="228600" indent="-228600">
              <a:lnSpc>
                <a:spcPct val="150000"/>
              </a:lnSpc>
              <a:buFont typeface="+mj-lt"/>
              <a:buAutoNum type="arabicParenR"/>
            </a:pPr>
            <a:r>
              <a:rPr lang="en-US" altLang="ko-KR" sz="1200" b="1">
                <a:latin typeface="+mn-ea"/>
              </a:rPr>
              <a:t>new ModelAndView() - </a:t>
            </a:r>
            <a:r>
              <a:rPr lang="ko-KR" altLang="en-US" sz="1200">
                <a:latin typeface="+mn-ea"/>
              </a:rPr>
              <a:t>화면을 렌더링 하지 않고 </a:t>
            </a:r>
            <a:r>
              <a:rPr lang="en-US" altLang="ko-KR" sz="1200">
                <a:latin typeface="+mn-ea"/>
              </a:rPr>
              <a:t>JSON </a:t>
            </a:r>
            <a:r>
              <a:rPr lang="ko-KR" altLang="en-US" sz="1200">
                <a:latin typeface="+mn-ea"/>
              </a:rPr>
              <a:t>형태로 예외를 응답하거나</a:t>
            </a:r>
            <a:r>
              <a:rPr lang="en-US" altLang="ko-KR" sz="1200">
                <a:latin typeface="+mn-ea"/>
              </a:rPr>
              <a:t> sendError(errCode)</a:t>
            </a:r>
            <a:r>
              <a:rPr lang="ko-KR" altLang="en-US" sz="1200">
                <a:latin typeface="+mn-ea"/>
              </a:rPr>
              <a:t> 로 예외 처리를 </a:t>
            </a:r>
            <a:r>
              <a:rPr lang="en-US" altLang="ko-KR" sz="1200">
                <a:latin typeface="+mn-ea"/>
              </a:rPr>
              <a:t>WAS </a:t>
            </a:r>
            <a:r>
              <a:rPr lang="ko-KR" altLang="en-US" sz="1200">
                <a:latin typeface="+mn-ea"/>
              </a:rPr>
              <a:t>로 넘기고자 할 경우이다</a:t>
            </a:r>
            <a:endParaRPr lang="en-US" altLang="ko-KR" sz="1200">
              <a:latin typeface="+mn-ea"/>
            </a:endParaRPr>
          </a:p>
          <a:p>
            <a:pPr marL="228600" indent="-228600">
              <a:lnSpc>
                <a:spcPct val="150000"/>
              </a:lnSpc>
              <a:buFont typeface="+mj-lt"/>
              <a:buAutoNum type="arabicParenR"/>
            </a:pPr>
            <a:r>
              <a:rPr lang="en-US" altLang="ko-KR" sz="1200" b="1">
                <a:latin typeface="+mn-ea"/>
              </a:rPr>
              <a:t>new ModelAndView(viewName,model) - </a:t>
            </a:r>
            <a:r>
              <a:rPr lang="ko-KR" altLang="en-US" sz="1200">
                <a:latin typeface="+mn-ea"/>
              </a:rPr>
              <a:t>지정한 경로로 화면을 렌더링 한다</a:t>
            </a:r>
            <a:endParaRPr lang="en-US" altLang="ko-KR" sz="1200">
              <a:latin typeface="+mn-ea"/>
            </a:endParaRPr>
          </a:p>
          <a:p>
            <a:pPr marL="228600" indent="-228600">
              <a:lnSpc>
                <a:spcPct val="150000"/>
              </a:lnSpc>
              <a:buFont typeface="+mj-lt"/>
              <a:buAutoNum type="arabicParenR"/>
            </a:pPr>
            <a:r>
              <a:rPr lang="en-US" altLang="ko-KR" sz="1200" b="1">
                <a:latin typeface="+mn-ea"/>
              </a:rPr>
              <a:t>null - </a:t>
            </a:r>
            <a:r>
              <a:rPr lang="ko-KR" altLang="en-US" sz="1200">
                <a:latin typeface="+mn-ea"/>
              </a:rPr>
              <a:t>예외를 그대로 </a:t>
            </a:r>
            <a:r>
              <a:rPr lang="en-US" altLang="ko-KR" sz="1200">
                <a:latin typeface="+mn-ea"/>
              </a:rPr>
              <a:t>WAS </a:t>
            </a:r>
            <a:r>
              <a:rPr lang="ko-KR" altLang="en-US" sz="1200">
                <a:latin typeface="+mn-ea"/>
              </a:rPr>
              <a:t>로 전달하고 기본 </a:t>
            </a:r>
            <a:r>
              <a:rPr lang="en-US" altLang="ko-KR" sz="1200">
                <a:latin typeface="+mn-ea"/>
              </a:rPr>
              <a:t>ErrorPage </a:t>
            </a:r>
            <a:r>
              <a:rPr lang="ko-KR" altLang="en-US" sz="1200">
                <a:latin typeface="+mn-ea"/>
              </a:rPr>
              <a:t>의 </a:t>
            </a:r>
            <a:r>
              <a:rPr lang="en-US" altLang="ko-KR" sz="1200">
                <a:latin typeface="+mn-ea"/>
              </a:rPr>
              <a:t>/error</a:t>
            </a:r>
            <a:r>
              <a:rPr lang="ko-KR" altLang="en-US" sz="1200">
                <a:latin typeface="+mn-ea"/>
              </a:rPr>
              <a:t> 로 오류 처리가 이루어진다</a:t>
            </a:r>
            <a:r>
              <a:rPr lang="en-US" altLang="ko-KR" sz="1200">
                <a:latin typeface="+mn-ea"/>
              </a:rPr>
              <a:t> </a:t>
            </a:r>
          </a:p>
        </p:txBody>
      </p:sp>
      <p:sp>
        <p:nvSpPr>
          <p:cNvPr id="116" name="Rectangle 1">
            <a:extLst>
              <a:ext uri="{FF2B5EF4-FFF2-40B4-BE49-F238E27FC236}">
                <a16:creationId xmlns:a16="http://schemas.microsoft.com/office/drawing/2014/main" id="{412FBF97-758C-158F-C56D-D14B63EEAEB9}"/>
              </a:ext>
            </a:extLst>
          </p:cNvPr>
          <p:cNvSpPr>
            <a:spLocks noChangeArrowheads="1"/>
          </p:cNvSpPr>
          <p:nvPr/>
        </p:nvSpPr>
        <p:spPr bwMode="auto">
          <a:xfrm>
            <a:off x="457199" y="471334"/>
            <a:ext cx="10936706" cy="3103607"/>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CF8E6D"/>
                </a:solidFill>
                <a:effectLst/>
                <a:ea typeface="JetBrains Mono"/>
              </a:rPr>
              <a:t>public class </a:t>
            </a:r>
            <a:r>
              <a:rPr kumimoji="0" lang="en-US" altLang="ko-KR" sz="1200" b="0" i="0" u="none" strike="noStrike" cap="none" normalizeH="0" baseline="0">
                <a:ln>
                  <a:noFill/>
                </a:ln>
                <a:solidFill>
                  <a:srgbClr val="BCBEC4"/>
                </a:solidFill>
                <a:effectLst/>
                <a:ea typeface="JetBrains Mono"/>
              </a:rPr>
              <a:t>CustomH</a:t>
            </a:r>
            <a:r>
              <a:rPr kumimoji="0" lang="ko-KR" altLang="ko-KR" sz="1200" b="0" i="0" u="none" strike="noStrike" cap="none" normalizeH="0" baseline="0">
                <a:ln>
                  <a:noFill/>
                </a:ln>
                <a:solidFill>
                  <a:srgbClr val="BCBEC4"/>
                </a:solidFill>
                <a:effectLst/>
                <a:ea typeface="JetBrains Mono"/>
              </a:rPr>
              <a:t>andlerExceptionResolver </a:t>
            </a:r>
            <a:r>
              <a:rPr kumimoji="0" lang="ko-KR" altLang="ko-KR" sz="1200" b="0" i="0" u="none" strike="noStrike" cap="none" normalizeH="0" baseline="0">
                <a:ln>
                  <a:noFill/>
                </a:ln>
                <a:solidFill>
                  <a:srgbClr val="CF8E6D"/>
                </a:solidFill>
                <a:effectLst/>
                <a:ea typeface="JetBrains Mono"/>
              </a:rPr>
              <a:t>implements </a:t>
            </a:r>
            <a:r>
              <a:rPr kumimoji="0" lang="ko-KR" altLang="ko-KR" sz="1200" b="0" i="0" u="none" strike="noStrike" cap="none" normalizeH="0" baseline="0">
                <a:ln>
                  <a:noFill/>
                </a:ln>
                <a:solidFill>
                  <a:srgbClr val="BCBEC4"/>
                </a:solidFill>
                <a:effectLst/>
                <a:ea typeface="JetBrains Mono"/>
              </a:rPr>
              <a:t>HandlerExceptionResolver {</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B3AE60"/>
                </a:solidFill>
                <a:effectLst/>
                <a:ea typeface="JetBrains Mono"/>
              </a:rPr>
              <a:t>@Override</a:t>
            </a:r>
            <a:br>
              <a:rPr kumimoji="0" lang="ko-KR" altLang="ko-KR" sz="1200" b="0" i="0" u="none" strike="noStrike" cap="none" normalizeH="0" baseline="0">
                <a:ln>
                  <a:noFill/>
                </a:ln>
                <a:solidFill>
                  <a:srgbClr val="B3AE60"/>
                </a:solidFill>
                <a:effectLst/>
                <a:ea typeface="JetBrains Mono"/>
              </a:rPr>
            </a:br>
            <a:r>
              <a:rPr kumimoji="0" lang="ko-KR" altLang="ko-KR" sz="1200" b="0" i="0" u="none" strike="noStrike" cap="none" normalizeH="0" baseline="0">
                <a:ln>
                  <a:noFill/>
                </a:ln>
                <a:solidFill>
                  <a:srgbClr val="B3AE60"/>
                </a:solidFill>
                <a:effectLst/>
                <a:ea typeface="JetBrains Mono"/>
              </a:rPr>
              <a:t>    </a:t>
            </a:r>
            <a:r>
              <a:rPr kumimoji="0" lang="ko-KR" altLang="ko-KR" sz="1200" b="0" i="0" u="none" strike="noStrike" cap="none" normalizeH="0" baseline="0">
                <a:ln>
                  <a:noFill/>
                </a:ln>
                <a:solidFill>
                  <a:srgbClr val="CF8E6D"/>
                </a:solidFill>
                <a:effectLst/>
                <a:ea typeface="JetBrains Mono"/>
              </a:rPr>
              <a:t>public </a:t>
            </a:r>
            <a:r>
              <a:rPr kumimoji="0" lang="ko-KR" altLang="ko-KR" sz="1200" b="0" i="0" u="none" strike="noStrike" cap="none" normalizeH="0" baseline="0">
                <a:ln>
                  <a:noFill/>
                </a:ln>
                <a:solidFill>
                  <a:srgbClr val="BCBEC4"/>
                </a:solidFill>
                <a:effectLst/>
                <a:ea typeface="JetBrains Mono"/>
              </a:rPr>
              <a:t>ModelAndView </a:t>
            </a:r>
            <a:r>
              <a:rPr kumimoji="0" lang="ko-KR" altLang="ko-KR" sz="1200" b="0" i="0" u="none" strike="noStrike" cap="none" normalizeH="0" baseline="0">
                <a:ln>
                  <a:noFill/>
                </a:ln>
                <a:solidFill>
                  <a:srgbClr val="56A8F5"/>
                </a:solidFill>
                <a:effectLst/>
                <a:ea typeface="JetBrains Mono"/>
              </a:rPr>
              <a:t>resolveException</a:t>
            </a:r>
            <a:r>
              <a:rPr kumimoji="0" lang="ko-KR" altLang="ko-KR" sz="1200" b="0" i="0" u="none" strike="noStrike" cap="none" normalizeH="0" baseline="0">
                <a:ln>
                  <a:noFill/>
                </a:ln>
                <a:solidFill>
                  <a:srgbClr val="BCBEC4"/>
                </a:solidFill>
                <a:effectLst/>
                <a:ea typeface="JetBrains Mono"/>
              </a:rPr>
              <a:t>(HttpServletRequest req,</a:t>
            </a:r>
            <a:r>
              <a:rPr lang="en-US" altLang="ko-KR" sz="1200">
                <a:solidFill>
                  <a:srgbClr val="BCBEC4"/>
                </a:solidFill>
                <a:ea typeface="JetBrains Mono"/>
              </a:rPr>
              <a:t> </a:t>
            </a:r>
            <a:r>
              <a:rPr kumimoji="0" lang="ko-KR" altLang="ko-KR" sz="1200" b="0" i="0" u="none" strike="noStrike" cap="none" normalizeH="0" baseline="0">
                <a:ln>
                  <a:noFill/>
                </a:ln>
                <a:solidFill>
                  <a:srgbClr val="BCBEC4"/>
                </a:solidFill>
                <a:effectLst/>
                <a:ea typeface="JetBrains Mono"/>
              </a:rPr>
              <a:t>HttpServletResponse resp, Object handler, Exception ex) {</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CF8E6D"/>
                </a:solidFill>
                <a:effectLst/>
                <a:ea typeface="JetBrains Mono"/>
              </a:rPr>
              <a:t>if </a:t>
            </a:r>
            <a:r>
              <a:rPr kumimoji="0" lang="ko-KR" altLang="ko-KR" sz="1200" b="0" i="0" u="none" strike="noStrike" cap="none" normalizeH="0" baseline="0">
                <a:ln>
                  <a:noFill/>
                </a:ln>
                <a:solidFill>
                  <a:srgbClr val="BCBEC4"/>
                </a:solidFill>
                <a:effectLst/>
                <a:ea typeface="JetBrains Mono"/>
              </a:rPr>
              <a:t>(ex </a:t>
            </a:r>
            <a:r>
              <a:rPr kumimoji="0" lang="ko-KR" altLang="ko-KR" sz="1200" b="0" i="0" u="none" strike="noStrike" cap="none" normalizeH="0" baseline="0">
                <a:ln>
                  <a:noFill/>
                </a:ln>
                <a:solidFill>
                  <a:srgbClr val="CF8E6D"/>
                </a:solidFill>
                <a:effectLst/>
                <a:ea typeface="JetBrains Mono"/>
              </a:rPr>
              <a:t>instanceof </a:t>
            </a:r>
            <a:r>
              <a:rPr lang="en-US" altLang="ko-KR" sz="1200">
                <a:solidFill>
                  <a:srgbClr val="BCBEC4"/>
                </a:solidFill>
                <a:ea typeface="JetBrains Mono"/>
              </a:rPr>
              <a:t>Custom</a:t>
            </a:r>
            <a:r>
              <a:rPr kumimoji="0" lang="ko-KR" altLang="ko-KR" sz="1200" b="0" i="0" u="none" strike="noStrike" cap="none" normalizeH="0" baseline="0">
                <a:ln>
                  <a:noFill/>
                </a:ln>
                <a:solidFill>
                  <a:srgbClr val="BCBEC4"/>
                </a:solidFill>
                <a:effectLst/>
                <a:ea typeface="JetBrains Mono"/>
              </a:rPr>
              <a:t>Exception) {              </a:t>
            </a:r>
            <a:br>
              <a:rPr kumimoji="0" lang="ko-KR" altLang="ko-KR" sz="1200" b="0" i="0" u="none" strike="noStrike" cap="none" normalizeH="0" baseline="0">
                <a:ln>
                  <a:noFill/>
                </a:ln>
                <a:solidFill>
                  <a:srgbClr val="BCBEC4"/>
                </a:solidFill>
                <a:effectLst/>
                <a:ea typeface="JetBrains Mono"/>
              </a:rPr>
            </a:br>
            <a:r>
              <a:rPr kumimoji="0" lang="en-US"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CF8E6D"/>
                </a:solidFill>
                <a:effectLst/>
                <a:ea typeface="JetBrains Mono"/>
              </a:rPr>
              <a:t>return new </a:t>
            </a:r>
            <a:r>
              <a:rPr kumimoji="0" lang="ko-KR" altLang="ko-KR" sz="1200" b="0" i="0" u="none" strike="noStrike" cap="none" normalizeH="0" baseline="0">
                <a:ln>
                  <a:noFill/>
                </a:ln>
                <a:solidFill>
                  <a:srgbClr val="BCBEC4"/>
                </a:solidFill>
                <a:effectLst/>
                <a:ea typeface="JetBrains Mono"/>
              </a:rPr>
              <a:t>ModelAndView(</a:t>
            </a:r>
            <a:r>
              <a:rPr kumimoji="0" lang="en-US" altLang="ko-KR" sz="1200" b="0" i="0" u="none" strike="noStrike" cap="none" normalizeH="0" baseline="0">
                <a:ln>
                  <a:noFill/>
                </a:ln>
                <a:solidFill>
                  <a:srgbClr val="BCBEC4"/>
                </a:solidFill>
                <a:effectLst/>
                <a:ea typeface="JetBrains Mono"/>
              </a:rPr>
              <a:t>viewName,model</a:t>
            </a:r>
            <a:r>
              <a:rPr kumimoji="0" lang="ko-KR" altLang="ko-KR" sz="1200" b="0" i="0" u="none" strike="noStrike" cap="none" normalizeH="0" baseline="0">
                <a:ln>
                  <a:noFill/>
                </a:ln>
                <a:solidFill>
                  <a:srgbClr val="BCBEC4"/>
                </a:solidFill>
                <a:effectLst/>
                <a:ea typeface="JetBrains Mono"/>
              </a:rPr>
              <a:t>);</a:t>
            </a:r>
            <a:r>
              <a:rPr kumimoji="0" lang="en-US" altLang="ko-KR" sz="1200" b="0" i="0" u="none" strike="noStrike" cap="none" normalizeH="0" baseline="0">
                <a:ln>
                  <a:noFill/>
                </a:ln>
                <a:solidFill>
                  <a:srgbClr val="BCBEC4"/>
                </a:solidFill>
                <a:effectLst/>
                <a:ea typeface="JetBrains Mono"/>
              </a:rPr>
              <a:t> </a:t>
            </a:r>
            <a:r>
              <a:rPr kumimoji="0" lang="en-US" altLang="ko-KR" sz="1200" b="0" i="0" u="none" strike="noStrike" cap="none" normalizeH="0" baseline="0">
                <a:ln>
                  <a:noFill/>
                </a:ln>
                <a:solidFill>
                  <a:schemeClr val="bg1">
                    <a:lumMod val="50000"/>
                  </a:schemeClr>
                </a:solidFill>
                <a:effectLst/>
                <a:ea typeface="JetBrains Mono"/>
              </a:rPr>
              <a:t>// </a:t>
            </a:r>
            <a:r>
              <a:rPr kumimoji="0" lang="ko-KR" altLang="en-US" sz="1200" b="0" i="0" u="none" strike="noStrike" cap="none" normalizeH="0" baseline="0">
                <a:ln>
                  <a:noFill/>
                </a:ln>
                <a:solidFill>
                  <a:schemeClr val="bg1">
                    <a:lumMod val="50000"/>
                  </a:schemeClr>
                </a:solidFill>
                <a:effectLst/>
                <a:ea typeface="JetBrains Mono"/>
              </a:rPr>
              <a:t>오류 </a:t>
            </a:r>
            <a:r>
              <a:rPr lang="ko-KR" altLang="en-US" sz="1200">
                <a:solidFill>
                  <a:schemeClr val="bg1">
                    <a:lumMod val="50000"/>
                  </a:schemeClr>
                </a:solidFill>
                <a:ea typeface="JetBrains Mono"/>
              </a:rPr>
              <a:t>화면으로 응답</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CF8E6D"/>
                </a:solidFill>
                <a:effectLst/>
                <a:ea typeface="JetBrains Mono"/>
              </a:rPr>
              <a:t> </a:t>
            </a:r>
            <a:r>
              <a:rPr kumimoji="0" lang="en-US" altLang="ko-KR" sz="1200" b="0" i="0" u="none" strike="noStrike" cap="none" normalizeH="0" baseline="0">
                <a:ln>
                  <a:noFill/>
                </a:ln>
                <a:solidFill>
                  <a:srgbClr val="CF8E6D"/>
                </a:solidFill>
                <a:effectLst/>
                <a:ea typeface="JetBrains Mono"/>
              </a:rPr>
              <a:t>else </a:t>
            </a:r>
            <a:r>
              <a:rPr kumimoji="0" lang="ko-KR" altLang="ko-KR" sz="1200" b="0" i="0" u="none" strike="noStrike" cap="none" normalizeH="0" baseline="0">
                <a:ln>
                  <a:noFill/>
                </a:ln>
                <a:solidFill>
                  <a:srgbClr val="CF8E6D"/>
                </a:solidFill>
                <a:effectLst/>
                <a:ea typeface="JetBrains Mono"/>
              </a:rPr>
              <a:t>if </a:t>
            </a:r>
            <a:r>
              <a:rPr kumimoji="0" lang="ko-KR" altLang="ko-KR" sz="1200" b="0" i="0" u="none" strike="noStrike" cap="none" normalizeH="0" baseline="0">
                <a:ln>
                  <a:noFill/>
                </a:ln>
                <a:solidFill>
                  <a:srgbClr val="BCBEC4"/>
                </a:solidFill>
                <a:effectLst/>
                <a:ea typeface="JetBrains Mono"/>
              </a:rPr>
              <a:t>(ex </a:t>
            </a:r>
            <a:r>
              <a:rPr kumimoji="0" lang="ko-KR" altLang="ko-KR" sz="1200" b="0" i="0" u="none" strike="noStrike" cap="none" normalizeH="0" baseline="0">
                <a:ln>
                  <a:noFill/>
                </a:ln>
                <a:solidFill>
                  <a:srgbClr val="CF8E6D"/>
                </a:solidFill>
                <a:effectLst/>
                <a:ea typeface="JetBrains Mono"/>
              </a:rPr>
              <a:t>instanceof </a:t>
            </a:r>
            <a:r>
              <a:rPr kumimoji="0" lang="en-US" altLang="ko-KR" sz="1200" b="0" i="0" u="none" strike="noStrike" cap="none" normalizeH="0" baseline="0">
                <a:ln>
                  <a:noFill/>
                </a:ln>
                <a:solidFill>
                  <a:srgbClr val="BCBEC4"/>
                </a:solidFill>
                <a:effectLst/>
                <a:ea typeface="JetBrains Mono"/>
              </a:rPr>
              <a:t>Runtime</a:t>
            </a:r>
            <a:r>
              <a:rPr kumimoji="0" lang="ko-KR" altLang="ko-KR" sz="1200" b="0" i="0" u="none" strike="noStrike" cap="none" normalizeH="0" baseline="0">
                <a:ln>
                  <a:noFill/>
                </a:ln>
                <a:solidFill>
                  <a:srgbClr val="BCBEC4"/>
                </a:solidFill>
                <a:effectLst/>
                <a:ea typeface="JetBrains Mono"/>
              </a:rPr>
              <a:t>Exception) {</a:t>
            </a:r>
            <a:endParaRPr kumimoji="0" lang="en-US" altLang="ko-KR" sz="1200" b="0" i="0" u="none" strike="noStrike" cap="none" normalizeH="0" baseline="0">
              <a:ln>
                <a:noFill/>
              </a:ln>
              <a:solidFill>
                <a:srgbClr val="BCBEC4"/>
              </a:solidFill>
              <a:effectLst/>
              <a:ea typeface="JetBrains Mono"/>
            </a:endParaRPr>
          </a:p>
          <a:p>
            <a:pPr marL="0" marR="0" lvl="0" indent="0" defTabSz="914400" rtl="0" eaLnBrk="0" fontAlgn="base" latinLnBrk="0" hangingPunct="0">
              <a:lnSpc>
                <a:spcPct val="150000"/>
              </a:lnSpc>
              <a:spcBef>
                <a:spcPct val="0"/>
              </a:spcBef>
              <a:spcAft>
                <a:spcPct val="0"/>
              </a:spcAft>
              <a:buClrTx/>
              <a:buSzTx/>
              <a:buFontTx/>
              <a:buNone/>
              <a:tabLst/>
            </a:pPr>
            <a:r>
              <a:rPr lang="en-US" altLang="ko-KR" sz="1200">
                <a:solidFill>
                  <a:srgbClr val="BCBEC4"/>
                </a:solidFill>
                <a:ea typeface="JetBrains Mono"/>
              </a:rPr>
              <a:t>	response.sendError(HttpServletResponse.SC_BAD_REQUEST, ex.getMessage()); </a:t>
            </a:r>
            <a:r>
              <a:rPr kumimoji="0" lang="en-US" altLang="ko-KR" sz="1200" b="0" i="0" u="none" strike="noStrike" cap="none" normalizeH="0" baseline="0">
                <a:ln>
                  <a:noFill/>
                </a:ln>
                <a:solidFill>
                  <a:schemeClr val="bg1">
                    <a:lumMod val="50000"/>
                  </a:schemeClr>
                </a:solidFill>
                <a:effectLst/>
                <a:ea typeface="JetBrains Mono"/>
              </a:rPr>
              <a:t>// WAS </a:t>
            </a:r>
            <a:r>
              <a:rPr kumimoji="0" lang="ko-KR" altLang="en-US" sz="1200" b="0" i="0" u="none" strike="noStrike" cap="none" normalizeH="0" baseline="0">
                <a:ln>
                  <a:noFill/>
                </a:ln>
                <a:solidFill>
                  <a:schemeClr val="bg1">
                    <a:lumMod val="50000"/>
                  </a:schemeClr>
                </a:solidFill>
                <a:effectLst/>
                <a:ea typeface="JetBrains Mono"/>
              </a:rPr>
              <a:t>로 오류 전파</a:t>
            </a:r>
            <a:endParaRPr kumimoji="0" lang="en-US" altLang="ko-KR" sz="1200" b="0" i="0" u="none" strike="noStrike" cap="none" normalizeH="0" baseline="0">
              <a:ln>
                <a:noFill/>
              </a:ln>
              <a:solidFill>
                <a:srgbClr val="BCBEC4"/>
              </a:solidFill>
              <a:effectLst/>
              <a:ea typeface="JetBrains Mono"/>
            </a:endParaRPr>
          </a:p>
          <a:p>
            <a:pPr marL="0" marR="0" lvl="0" indent="0" defTabSz="914400" rtl="0" eaLnBrk="0" fontAlgn="base" latinLnBrk="0" hangingPunct="0">
              <a:lnSpc>
                <a:spcPct val="150000"/>
              </a:lnSpc>
              <a:spcBef>
                <a:spcPct val="0"/>
              </a:spcBef>
              <a:spcAft>
                <a:spcPct val="0"/>
              </a:spcAft>
              <a:buClrTx/>
              <a:buSzTx/>
              <a:buFontTx/>
              <a:buNone/>
              <a:tabLst/>
            </a:pPr>
            <a:r>
              <a:rPr kumimoji="0" lang="en-US" altLang="ko-KR" sz="1200" b="0" i="0" u="none" strike="noStrike" cap="none" normalizeH="0" baseline="0">
                <a:ln>
                  <a:noFill/>
                </a:ln>
                <a:solidFill>
                  <a:srgbClr val="CF8E6D"/>
                </a:solidFill>
                <a:effectLst/>
                <a:ea typeface="JetBrains Mono"/>
              </a:rPr>
              <a:t>	</a:t>
            </a:r>
            <a:r>
              <a:rPr kumimoji="0" lang="ko-KR" altLang="ko-KR" sz="1200" b="0" i="0" u="none" strike="noStrike" cap="none" normalizeH="0" baseline="0">
                <a:ln>
                  <a:noFill/>
                </a:ln>
                <a:solidFill>
                  <a:srgbClr val="CF8E6D"/>
                </a:solidFill>
                <a:effectLst/>
                <a:ea typeface="JetBrains Mono"/>
              </a:rPr>
              <a:t>return new </a:t>
            </a:r>
            <a:r>
              <a:rPr kumimoji="0" lang="ko-KR" altLang="ko-KR" sz="1200" b="0" i="0" u="none" strike="noStrike" cap="none" normalizeH="0" baseline="0">
                <a:ln>
                  <a:noFill/>
                </a:ln>
                <a:solidFill>
                  <a:srgbClr val="BCBEC4"/>
                </a:solidFill>
                <a:effectLst/>
                <a:ea typeface="JetBrains Mono"/>
              </a:rPr>
              <a:t>ModelAndView();</a:t>
            </a:r>
            <a:r>
              <a:rPr kumimoji="0" lang="en-US" altLang="ko-KR" sz="1200" b="0" i="0" u="none" strike="noStrike" cap="none" normalizeH="0" baseline="0">
                <a:ln>
                  <a:noFill/>
                </a:ln>
                <a:solidFill>
                  <a:srgbClr val="BCBEC4"/>
                </a:solidFill>
                <a:effectLst/>
                <a:ea typeface="JetBrains Mono"/>
              </a:rPr>
              <a:t> </a:t>
            </a:r>
            <a:r>
              <a:rPr kumimoji="0" lang="en-US" altLang="ko-KR" sz="1200" b="0" i="0" u="none" strike="noStrike" cap="none" normalizeH="0" baseline="0">
                <a:ln>
                  <a:noFill/>
                </a:ln>
                <a:solidFill>
                  <a:schemeClr val="bg1">
                    <a:lumMod val="50000"/>
                  </a:schemeClr>
                </a:solidFill>
                <a:effectLst/>
                <a:ea typeface="JetBrains Mono"/>
              </a:rPr>
              <a:t>// </a:t>
            </a:r>
            <a:r>
              <a:rPr kumimoji="0" lang="ko-KR" altLang="en-US" sz="1200" b="0" i="0" u="none" strike="noStrike" cap="none" normalizeH="0" baseline="0">
                <a:ln>
                  <a:noFill/>
                </a:ln>
                <a:solidFill>
                  <a:schemeClr val="bg1">
                    <a:lumMod val="50000"/>
                  </a:schemeClr>
                </a:solidFill>
                <a:effectLst/>
                <a:ea typeface="JetBrains Mono"/>
              </a:rPr>
              <a:t>오류 화면 생성하지 않음</a:t>
            </a:r>
            <a:endParaRPr kumimoji="0" lang="en-US" altLang="ko-KR" sz="1200" b="0" i="0" u="none" strike="noStrike" cap="none" normalizeH="0" baseline="0">
              <a:ln>
                <a:noFill/>
              </a:ln>
              <a:solidFill>
                <a:srgbClr val="BCBEC4"/>
              </a:solidFill>
              <a:effectLst/>
              <a:ea typeface="JetBrains Mono"/>
            </a:endParaRPr>
          </a:p>
          <a:p>
            <a:pPr marL="0" marR="0" lvl="0" indent="0" defTabSz="914400" rtl="0" eaLnBrk="0" fontAlgn="base" latinLnBrk="0" hangingPunct="0">
              <a:lnSpc>
                <a:spcPct val="150000"/>
              </a:lnSpc>
              <a:spcBef>
                <a:spcPct val="0"/>
              </a:spcBef>
              <a:spcAft>
                <a:spcPct val="0"/>
              </a:spcAft>
              <a:buClrTx/>
              <a:buSzTx/>
              <a:buFontTx/>
              <a:buNone/>
              <a:tabLst/>
            </a:pPr>
            <a:r>
              <a:rPr lang="en-US" altLang="ko-KR" sz="1200">
                <a:solidFill>
                  <a:srgbClr val="BCBEC4"/>
                </a:solidFill>
                <a:ea typeface="JetBrains Mono"/>
              </a:rPr>
              <a:t>            }</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CF8E6D"/>
                </a:solidFill>
                <a:effectLst/>
                <a:ea typeface="JetBrains Mono"/>
              </a:rPr>
              <a:t>return null</a:t>
            </a:r>
            <a:r>
              <a:rPr kumimoji="0" lang="ko-KR" altLang="ko-KR" sz="1200" b="0" i="0" u="none" strike="noStrike" cap="none" normalizeH="0" baseline="0">
                <a:ln>
                  <a:noFill/>
                </a:ln>
                <a:solidFill>
                  <a:srgbClr val="BCBEC4"/>
                </a:solidFill>
                <a:effectLst/>
                <a:ea typeface="JetBrains Mono"/>
              </a:rPr>
              <a:t>;</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a:t>
            </a:r>
            <a:endParaRPr kumimoji="0" lang="ko-KR" altLang="ko-KR" sz="1200" b="0" i="0" u="none" strike="noStrike" cap="none" normalizeH="0" baseline="0">
              <a:ln>
                <a:noFill/>
              </a:ln>
              <a:solidFill>
                <a:schemeClr val="tx1"/>
              </a:solidFill>
              <a:effectLst/>
            </a:endParaRPr>
          </a:p>
        </p:txBody>
      </p:sp>
      <p:sp>
        <p:nvSpPr>
          <p:cNvPr id="117" name="직사각형 116">
            <a:extLst>
              <a:ext uri="{FF2B5EF4-FFF2-40B4-BE49-F238E27FC236}">
                <a16:creationId xmlns:a16="http://schemas.microsoft.com/office/drawing/2014/main" id="{7FD51765-CABE-A9AF-C13D-1E0DB3A6635D}"/>
              </a:ext>
            </a:extLst>
          </p:cNvPr>
          <p:cNvSpPr/>
          <p:nvPr/>
        </p:nvSpPr>
        <p:spPr>
          <a:xfrm>
            <a:off x="114300" y="75390"/>
            <a:ext cx="147829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기본 구현</a:t>
            </a:r>
          </a:p>
        </p:txBody>
      </p:sp>
      <p:sp>
        <p:nvSpPr>
          <p:cNvPr id="118" name="직사각형 117">
            <a:extLst>
              <a:ext uri="{FF2B5EF4-FFF2-40B4-BE49-F238E27FC236}">
                <a16:creationId xmlns:a16="http://schemas.microsoft.com/office/drawing/2014/main" id="{475A07BF-F008-ED3D-BD2E-4511B25BE05D}"/>
              </a:ext>
            </a:extLst>
          </p:cNvPr>
          <p:cNvSpPr/>
          <p:nvPr/>
        </p:nvSpPr>
        <p:spPr>
          <a:xfrm>
            <a:off x="114300" y="4866061"/>
            <a:ext cx="3145733"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WebMvcConfigurer </a:t>
            </a:r>
            <a:r>
              <a:rPr lang="ko-KR" altLang="en-US" b="1">
                <a:solidFill>
                  <a:schemeClr val="accent1">
                    <a:lumMod val="75000"/>
                  </a:schemeClr>
                </a:solidFill>
                <a:latin typeface="+mn-ea"/>
              </a:rPr>
              <a:t>등록</a:t>
            </a:r>
          </a:p>
        </p:txBody>
      </p:sp>
      <p:sp>
        <p:nvSpPr>
          <p:cNvPr id="119" name="Rectangle 2">
            <a:extLst>
              <a:ext uri="{FF2B5EF4-FFF2-40B4-BE49-F238E27FC236}">
                <a16:creationId xmlns:a16="http://schemas.microsoft.com/office/drawing/2014/main" id="{674BF777-D41F-CF57-D4D6-A995EA428AD1}"/>
              </a:ext>
            </a:extLst>
          </p:cNvPr>
          <p:cNvSpPr>
            <a:spLocks noChangeArrowheads="1"/>
          </p:cNvSpPr>
          <p:nvPr/>
        </p:nvSpPr>
        <p:spPr bwMode="auto">
          <a:xfrm>
            <a:off x="457199" y="5304611"/>
            <a:ext cx="10936706" cy="116461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B3AE60"/>
                </a:solidFill>
                <a:effectLst/>
                <a:ea typeface="JetBrains Mono"/>
              </a:rPr>
              <a:t>@Override</a:t>
            </a:r>
            <a:br>
              <a:rPr kumimoji="0" lang="ko-KR" altLang="ko-KR" sz="1200" b="0" i="0" u="none" strike="noStrike" cap="none" normalizeH="0" baseline="0">
                <a:ln>
                  <a:noFill/>
                </a:ln>
                <a:solidFill>
                  <a:srgbClr val="B3AE60"/>
                </a:solidFill>
                <a:effectLst/>
                <a:ea typeface="JetBrains Mono"/>
              </a:rPr>
            </a:br>
            <a:r>
              <a:rPr kumimoji="0" lang="ko-KR" altLang="ko-KR" sz="1200" b="0" i="0" u="none" strike="noStrike" cap="none" normalizeH="0" baseline="0">
                <a:ln>
                  <a:noFill/>
                </a:ln>
                <a:solidFill>
                  <a:srgbClr val="CF8E6D"/>
                </a:solidFill>
                <a:effectLst/>
                <a:ea typeface="JetBrains Mono"/>
              </a:rPr>
              <a:t>public void </a:t>
            </a:r>
            <a:r>
              <a:rPr kumimoji="0" lang="ko-KR" altLang="ko-KR" sz="1200" b="0" i="0" u="none" strike="noStrike" cap="none" normalizeH="0" baseline="0">
                <a:ln>
                  <a:noFill/>
                </a:ln>
                <a:solidFill>
                  <a:srgbClr val="56A8F5"/>
                </a:solidFill>
                <a:effectLst/>
                <a:ea typeface="JetBrains Mono"/>
              </a:rPr>
              <a:t>extendHandlerExceptionResolvers</a:t>
            </a:r>
            <a:r>
              <a:rPr kumimoji="0" lang="ko-KR" altLang="ko-KR" sz="1200" b="0" i="0" u="none" strike="noStrike" cap="none" normalizeH="0" baseline="0">
                <a:ln>
                  <a:noFill/>
                </a:ln>
                <a:solidFill>
                  <a:srgbClr val="BCBEC4"/>
                </a:solidFill>
                <a:effectLst/>
                <a:ea typeface="JetBrains Mono"/>
              </a:rPr>
              <a:t>(List&lt;HandlerExceptionResolver&gt;</a:t>
            </a:r>
            <a:r>
              <a:rPr lang="en-US" altLang="ko-KR" sz="1200">
                <a:solidFill>
                  <a:srgbClr val="BCBEC4"/>
                </a:solidFill>
                <a:ea typeface="JetBrains Mono"/>
              </a:rPr>
              <a:t> </a:t>
            </a:r>
            <a:r>
              <a:rPr kumimoji="0" lang="ko-KR" altLang="ko-KR" sz="1200" b="0" i="0" u="none" strike="noStrike" cap="none" normalizeH="0" baseline="0">
                <a:ln>
                  <a:noFill/>
                </a:ln>
                <a:solidFill>
                  <a:srgbClr val="BCBEC4"/>
                </a:solidFill>
                <a:effectLst/>
                <a:ea typeface="JetBrains Mono"/>
              </a:rPr>
              <a:t>resolvers) {</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resolvers.add(</a:t>
            </a:r>
            <a:r>
              <a:rPr kumimoji="0" lang="ko-KR" altLang="ko-KR" sz="1200" b="0" i="0" u="none" strike="noStrike" cap="none" normalizeH="0" baseline="0">
                <a:ln>
                  <a:noFill/>
                </a:ln>
                <a:solidFill>
                  <a:srgbClr val="CF8E6D"/>
                </a:solidFill>
                <a:effectLst/>
                <a:ea typeface="JetBrains Mono"/>
              </a:rPr>
              <a:t>new </a:t>
            </a:r>
            <a:r>
              <a:rPr kumimoji="0" lang="en-US" altLang="ko-KR" sz="1200" b="0" i="0" u="none" strike="noStrike" cap="none" normalizeH="0" baseline="0">
                <a:ln>
                  <a:noFill/>
                </a:ln>
                <a:solidFill>
                  <a:schemeClr val="bg1">
                    <a:lumMod val="75000"/>
                  </a:schemeClr>
                </a:solidFill>
                <a:effectLst/>
                <a:ea typeface="JetBrains Mono"/>
              </a:rPr>
              <a:t>Custom</a:t>
            </a:r>
            <a:r>
              <a:rPr kumimoji="0" lang="ko-KR" altLang="ko-KR" sz="1200" b="0" i="0" u="none" strike="noStrike" cap="none" normalizeH="0" baseline="0">
                <a:ln>
                  <a:noFill/>
                </a:ln>
                <a:solidFill>
                  <a:srgbClr val="BCBEC4"/>
                </a:solidFill>
                <a:effectLst/>
                <a:ea typeface="JetBrains Mono"/>
              </a:rPr>
              <a:t>HandlerExceptionResolver());</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a:t>
            </a:r>
            <a:endParaRPr kumimoji="0" lang="ko-KR" altLang="ko-KR" sz="1200" b="0" i="0" u="none" strike="noStrike" cap="none" normalizeH="0" baseline="0">
              <a:ln>
                <a:noFill/>
              </a:ln>
              <a:solidFill>
                <a:schemeClr val="tx1"/>
              </a:solidFill>
              <a:effectLst/>
            </a:endParaRPr>
          </a:p>
        </p:txBody>
      </p:sp>
    </p:spTree>
    <p:extLst>
      <p:ext uri="{BB962C8B-B14F-4D97-AF65-F5344CB8AC3E}">
        <p14:creationId xmlns:p14="http://schemas.microsoft.com/office/powerpoint/2010/main" val="17190867"/>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066D0E-C748-87BC-670A-5F5206386FE2}"/>
            </a:ext>
          </a:extLst>
        </p:cNvPr>
        <p:cNvGrpSpPr/>
        <p:nvPr/>
      </p:nvGrpSpPr>
      <p:grpSpPr>
        <a:xfrm>
          <a:off x="0" y="0"/>
          <a:ext cx="0" cy="0"/>
          <a:chOff x="0" y="0"/>
          <a:chExt cx="0" cy="0"/>
        </a:xfrm>
      </p:grpSpPr>
      <p:sp>
        <p:nvSpPr>
          <p:cNvPr id="6" name="직사각형 5">
            <a:extLst>
              <a:ext uri="{FF2B5EF4-FFF2-40B4-BE49-F238E27FC236}">
                <a16:creationId xmlns:a16="http://schemas.microsoft.com/office/drawing/2014/main" id="{23222BCD-48E2-9EA4-10A6-331572FA4024}"/>
              </a:ext>
            </a:extLst>
          </p:cNvPr>
          <p:cNvSpPr/>
          <p:nvPr/>
        </p:nvSpPr>
        <p:spPr>
          <a:xfrm>
            <a:off x="228600" y="205930"/>
            <a:ext cx="5194051"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HandlerExceptionResolver</a:t>
            </a:r>
            <a:r>
              <a:rPr lang="ko-KR" altLang="en-US" b="1">
                <a:solidFill>
                  <a:schemeClr val="accent1">
                    <a:lumMod val="75000"/>
                  </a:schemeClr>
                </a:solidFill>
                <a:latin typeface="+mn-ea"/>
              </a:rPr>
              <a:t> 예외 처리 흐름도</a:t>
            </a:r>
          </a:p>
        </p:txBody>
      </p:sp>
      <p:sp>
        <p:nvSpPr>
          <p:cNvPr id="19" name="모서리가 둥근 직사각형 38">
            <a:extLst>
              <a:ext uri="{FF2B5EF4-FFF2-40B4-BE49-F238E27FC236}">
                <a16:creationId xmlns:a16="http://schemas.microsoft.com/office/drawing/2014/main" id="{B11C02D0-DD50-1BFD-0280-803F545E09BB}"/>
              </a:ext>
            </a:extLst>
          </p:cNvPr>
          <p:cNvSpPr/>
          <p:nvPr/>
        </p:nvSpPr>
        <p:spPr>
          <a:xfrm>
            <a:off x="228600" y="4780225"/>
            <a:ext cx="1643117"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HandleAdapter</a:t>
            </a:r>
            <a:endParaRPr lang="ko-KR" altLang="en-US" sz="1400">
              <a:solidFill>
                <a:schemeClr val="tx1"/>
              </a:solidFill>
              <a:latin typeface="+mj-lt"/>
              <a:ea typeface="나눔바른고딕" panose="020B0603020101020101"/>
            </a:endParaRPr>
          </a:p>
        </p:txBody>
      </p:sp>
      <p:cxnSp>
        <p:nvCxnSpPr>
          <p:cNvPr id="20" name="직선 화살표 연결선 19">
            <a:extLst>
              <a:ext uri="{FF2B5EF4-FFF2-40B4-BE49-F238E27FC236}">
                <a16:creationId xmlns:a16="http://schemas.microsoft.com/office/drawing/2014/main" id="{782A4BAB-A5E1-0FBD-D25D-283727C1C0F9}"/>
              </a:ext>
            </a:extLst>
          </p:cNvPr>
          <p:cNvCxnSpPr>
            <a:cxnSpLocks/>
            <a:stCxn id="22" idx="2"/>
            <a:endCxn id="19" idx="0"/>
          </p:cNvCxnSpPr>
          <p:nvPr/>
        </p:nvCxnSpPr>
        <p:spPr>
          <a:xfrm>
            <a:off x="1050159" y="4365189"/>
            <a:ext cx="0" cy="41503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모서리가 둥근 직사각형 38">
            <a:extLst>
              <a:ext uri="{FF2B5EF4-FFF2-40B4-BE49-F238E27FC236}">
                <a16:creationId xmlns:a16="http://schemas.microsoft.com/office/drawing/2014/main" id="{64238871-5DC5-6958-A0C2-AB8763D66E60}"/>
              </a:ext>
            </a:extLst>
          </p:cNvPr>
          <p:cNvSpPr/>
          <p:nvPr/>
        </p:nvSpPr>
        <p:spPr>
          <a:xfrm>
            <a:off x="2245885" y="4780224"/>
            <a:ext cx="1056344"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Controller</a:t>
            </a:r>
            <a:endParaRPr lang="ko-KR" altLang="en-US" sz="1400">
              <a:solidFill>
                <a:schemeClr val="tx1"/>
              </a:solidFill>
              <a:latin typeface="+mj-lt"/>
              <a:ea typeface="나눔바른고딕" panose="020B0603020101020101"/>
            </a:endParaRPr>
          </a:p>
        </p:txBody>
      </p:sp>
      <p:sp>
        <p:nvSpPr>
          <p:cNvPr id="22" name="모서리가 둥근 직사각형 38">
            <a:extLst>
              <a:ext uri="{FF2B5EF4-FFF2-40B4-BE49-F238E27FC236}">
                <a16:creationId xmlns:a16="http://schemas.microsoft.com/office/drawing/2014/main" id="{D1162F21-C8F3-D9EF-44A2-1041804A9471}"/>
              </a:ext>
            </a:extLst>
          </p:cNvPr>
          <p:cNvSpPr/>
          <p:nvPr/>
        </p:nvSpPr>
        <p:spPr>
          <a:xfrm>
            <a:off x="228600" y="3908288"/>
            <a:ext cx="1643117"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DispatcherServlet</a:t>
            </a:r>
            <a:endParaRPr lang="ko-KR" altLang="en-US" sz="1400">
              <a:solidFill>
                <a:schemeClr val="tx1"/>
              </a:solidFill>
              <a:latin typeface="+mj-lt"/>
              <a:ea typeface="나눔바른고딕" panose="020B0603020101020101"/>
            </a:endParaRPr>
          </a:p>
        </p:txBody>
      </p:sp>
      <p:cxnSp>
        <p:nvCxnSpPr>
          <p:cNvPr id="26" name="직선 화살표 연결선 25">
            <a:extLst>
              <a:ext uri="{FF2B5EF4-FFF2-40B4-BE49-F238E27FC236}">
                <a16:creationId xmlns:a16="http://schemas.microsoft.com/office/drawing/2014/main" id="{AB47E80D-6616-D80F-15EB-BF16528E0C96}"/>
              </a:ext>
            </a:extLst>
          </p:cNvPr>
          <p:cNvCxnSpPr>
            <a:cxnSpLocks/>
            <a:stCxn id="19" idx="3"/>
            <a:endCxn id="21" idx="1"/>
          </p:cNvCxnSpPr>
          <p:nvPr/>
        </p:nvCxnSpPr>
        <p:spPr>
          <a:xfrm flipV="1">
            <a:off x="1871717" y="5008675"/>
            <a:ext cx="374168"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직선 화살표 연결선 30">
            <a:extLst>
              <a:ext uri="{FF2B5EF4-FFF2-40B4-BE49-F238E27FC236}">
                <a16:creationId xmlns:a16="http://schemas.microsoft.com/office/drawing/2014/main" id="{572AD8FC-2379-7F5B-2805-403DBDDB1E22}"/>
              </a:ext>
            </a:extLst>
          </p:cNvPr>
          <p:cNvCxnSpPr>
            <a:cxnSpLocks/>
            <a:stCxn id="21" idx="3"/>
            <a:endCxn id="34" idx="1"/>
          </p:cNvCxnSpPr>
          <p:nvPr/>
        </p:nvCxnSpPr>
        <p:spPr>
          <a:xfrm>
            <a:off x="3302229" y="5008675"/>
            <a:ext cx="51259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직사각형 31">
            <a:extLst>
              <a:ext uri="{FF2B5EF4-FFF2-40B4-BE49-F238E27FC236}">
                <a16:creationId xmlns:a16="http://schemas.microsoft.com/office/drawing/2014/main" id="{5CE02B77-1BA8-0D0F-3FA3-E209FA88E35B}"/>
              </a:ext>
            </a:extLst>
          </p:cNvPr>
          <p:cNvSpPr/>
          <p:nvPr/>
        </p:nvSpPr>
        <p:spPr>
          <a:xfrm>
            <a:off x="3301641" y="4723333"/>
            <a:ext cx="505309" cy="293414"/>
          </a:xfrm>
          <a:prstGeom prst="rect">
            <a:avLst/>
          </a:prstGeom>
        </p:spPr>
        <p:txBody>
          <a:bodyPr wrap="square">
            <a:spAutoFit/>
          </a:bodyPr>
          <a:lstStyle/>
          <a:p>
            <a:pPr algn="ctr">
              <a:lnSpc>
                <a:spcPct val="150000"/>
              </a:lnSpc>
            </a:pPr>
            <a:r>
              <a:rPr lang="ko-KR" altLang="en-US" sz="1000">
                <a:latin typeface="+mn-ea"/>
              </a:rPr>
              <a:t>예외</a:t>
            </a:r>
            <a:endParaRPr lang="en-US" altLang="ko-KR" sz="1000">
              <a:latin typeface="+mn-ea"/>
            </a:endParaRPr>
          </a:p>
        </p:txBody>
      </p:sp>
      <p:sp>
        <p:nvSpPr>
          <p:cNvPr id="34" name="모서리가 둥근 직사각형 38">
            <a:extLst>
              <a:ext uri="{FF2B5EF4-FFF2-40B4-BE49-F238E27FC236}">
                <a16:creationId xmlns:a16="http://schemas.microsoft.com/office/drawing/2014/main" id="{A2F2FBB7-65FA-3524-842F-13BA022A26E9}"/>
              </a:ext>
            </a:extLst>
          </p:cNvPr>
          <p:cNvSpPr/>
          <p:nvPr/>
        </p:nvSpPr>
        <p:spPr>
          <a:xfrm>
            <a:off x="3814828" y="4780224"/>
            <a:ext cx="1129583"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Exception</a:t>
            </a:r>
            <a:endParaRPr lang="ko-KR" altLang="en-US" sz="1400">
              <a:solidFill>
                <a:schemeClr val="tx1"/>
              </a:solidFill>
              <a:latin typeface="+mj-lt"/>
              <a:ea typeface="나눔바른고딕" panose="020B0603020101020101"/>
            </a:endParaRPr>
          </a:p>
        </p:txBody>
      </p:sp>
      <p:sp>
        <p:nvSpPr>
          <p:cNvPr id="35" name="모서리가 둥근 직사각형 38">
            <a:extLst>
              <a:ext uri="{FF2B5EF4-FFF2-40B4-BE49-F238E27FC236}">
                <a16:creationId xmlns:a16="http://schemas.microsoft.com/office/drawing/2014/main" id="{F386ABB2-F56A-CDA9-9BF4-8DF6F9D02803}"/>
              </a:ext>
            </a:extLst>
          </p:cNvPr>
          <p:cNvSpPr/>
          <p:nvPr/>
        </p:nvSpPr>
        <p:spPr>
          <a:xfrm>
            <a:off x="7328145" y="4788298"/>
            <a:ext cx="1056344"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WAS</a:t>
            </a:r>
            <a:endParaRPr lang="ko-KR" altLang="en-US" sz="1400">
              <a:solidFill>
                <a:schemeClr val="tx1"/>
              </a:solidFill>
              <a:latin typeface="+mj-lt"/>
              <a:ea typeface="나눔바른고딕" panose="020B0603020101020101"/>
            </a:endParaRPr>
          </a:p>
        </p:txBody>
      </p:sp>
      <p:sp>
        <p:nvSpPr>
          <p:cNvPr id="43" name="모서리가 둥근 직사각형 38">
            <a:extLst>
              <a:ext uri="{FF2B5EF4-FFF2-40B4-BE49-F238E27FC236}">
                <a16:creationId xmlns:a16="http://schemas.microsoft.com/office/drawing/2014/main" id="{0D8E24F3-3866-D824-4D90-4D9E3EC205C1}"/>
              </a:ext>
            </a:extLst>
          </p:cNvPr>
          <p:cNvSpPr/>
          <p:nvPr/>
        </p:nvSpPr>
        <p:spPr>
          <a:xfrm>
            <a:off x="8677563" y="4788297"/>
            <a:ext cx="1185744"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ErrorPage</a:t>
            </a:r>
            <a:endParaRPr lang="ko-KR" altLang="en-US" sz="1400">
              <a:solidFill>
                <a:schemeClr val="tx1"/>
              </a:solidFill>
              <a:latin typeface="+mj-lt"/>
              <a:ea typeface="나눔바른고딕" panose="020B0603020101020101"/>
            </a:endParaRPr>
          </a:p>
        </p:txBody>
      </p:sp>
      <p:cxnSp>
        <p:nvCxnSpPr>
          <p:cNvPr id="45" name="직선 화살표 연결선 44">
            <a:extLst>
              <a:ext uri="{FF2B5EF4-FFF2-40B4-BE49-F238E27FC236}">
                <a16:creationId xmlns:a16="http://schemas.microsoft.com/office/drawing/2014/main" id="{F88ABBF5-441F-FF38-F5E8-6C9DDA608328}"/>
              </a:ext>
            </a:extLst>
          </p:cNvPr>
          <p:cNvCxnSpPr>
            <a:cxnSpLocks/>
            <a:stCxn id="35" idx="3"/>
            <a:endCxn id="43" idx="1"/>
          </p:cNvCxnSpPr>
          <p:nvPr/>
        </p:nvCxnSpPr>
        <p:spPr>
          <a:xfrm flipV="1">
            <a:off x="8384489" y="5016748"/>
            <a:ext cx="293074"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모서리가 둥근 직사각형 38">
            <a:extLst>
              <a:ext uri="{FF2B5EF4-FFF2-40B4-BE49-F238E27FC236}">
                <a16:creationId xmlns:a16="http://schemas.microsoft.com/office/drawing/2014/main" id="{B216215B-488D-7015-9D73-05B081D5FE45}"/>
              </a:ext>
            </a:extLst>
          </p:cNvPr>
          <p:cNvSpPr/>
          <p:nvPr/>
        </p:nvSpPr>
        <p:spPr>
          <a:xfrm>
            <a:off x="3162595" y="3745827"/>
            <a:ext cx="2434047" cy="451936"/>
          </a:xfrm>
          <a:prstGeom prst="roundRect">
            <a:avLst>
              <a:gd name="adj" fmla="val 10261"/>
            </a:avLst>
          </a:prstGeom>
          <a:solidFill>
            <a:srgbClr val="FF0000"/>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b="1">
                <a:solidFill>
                  <a:schemeClr val="bg1"/>
                </a:solidFill>
              </a:rPr>
              <a:t>HandlerExceptionResolver</a:t>
            </a:r>
            <a:endParaRPr lang="en-US" altLang="ko-KR" sz="1400" b="1">
              <a:solidFill>
                <a:schemeClr val="bg1">
                  <a:lumMod val="65000"/>
                </a:schemeClr>
              </a:solidFill>
            </a:endParaRPr>
          </a:p>
        </p:txBody>
      </p:sp>
      <p:cxnSp>
        <p:nvCxnSpPr>
          <p:cNvPr id="50" name="직선 화살표 연결선 49">
            <a:extLst>
              <a:ext uri="{FF2B5EF4-FFF2-40B4-BE49-F238E27FC236}">
                <a16:creationId xmlns:a16="http://schemas.microsoft.com/office/drawing/2014/main" id="{133C1FCE-996E-5EDD-D311-E0FA2BB5DA0B}"/>
              </a:ext>
            </a:extLst>
          </p:cNvPr>
          <p:cNvCxnSpPr>
            <a:cxnSpLocks/>
            <a:stCxn id="34" idx="0"/>
            <a:endCxn id="49" idx="2"/>
          </p:cNvCxnSpPr>
          <p:nvPr/>
        </p:nvCxnSpPr>
        <p:spPr>
          <a:xfrm flipH="1" flipV="1">
            <a:off x="4379619" y="4197763"/>
            <a:ext cx="1" cy="58246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모서리가 둥근 직사각형 38">
            <a:extLst>
              <a:ext uri="{FF2B5EF4-FFF2-40B4-BE49-F238E27FC236}">
                <a16:creationId xmlns:a16="http://schemas.microsoft.com/office/drawing/2014/main" id="{EF6B8898-FA58-0C94-01E4-F7DDA8808CF4}"/>
              </a:ext>
            </a:extLst>
          </p:cNvPr>
          <p:cNvSpPr/>
          <p:nvPr/>
        </p:nvSpPr>
        <p:spPr>
          <a:xfrm>
            <a:off x="5475966" y="4788297"/>
            <a:ext cx="1458371"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throw ex</a:t>
            </a:r>
            <a:endParaRPr lang="ko-KR" altLang="en-US" sz="1400">
              <a:solidFill>
                <a:schemeClr val="tx1"/>
              </a:solidFill>
              <a:latin typeface="+mj-lt"/>
              <a:ea typeface="나눔바른고딕" panose="020B0603020101020101"/>
            </a:endParaRPr>
          </a:p>
        </p:txBody>
      </p:sp>
      <p:cxnSp>
        <p:nvCxnSpPr>
          <p:cNvPr id="52" name="직선 화살표 연결선 51">
            <a:extLst>
              <a:ext uri="{FF2B5EF4-FFF2-40B4-BE49-F238E27FC236}">
                <a16:creationId xmlns:a16="http://schemas.microsoft.com/office/drawing/2014/main" id="{941BF1A1-83F0-39D2-7874-BF7CEAD2ED7E}"/>
              </a:ext>
            </a:extLst>
          </p:cNvPr>
          <p:cNvCxnSpPr>
            <a:cxnSpLocks/>
            <a:stCxn id="51" idx="3"/>
            <a:endCxn id="35" idx="1"/>
          </p:cNvCxnSpPr>
          <p:nvPr/>
        </p:nvCxnSpPr>
        <p:spPr>
          <a:xfrm>
            <a:off x="6934337" y="5016748"/>
            <a:ext cx="393808"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다이아몬드 53">
            <a:extLst>
              <a:ext uri="{FF2B5EF4-FFF2-40B4-BE49-F238E27FC236}">
                <a16:creationId xmlns:a16="http://schemas.microsoft.com/office/drawing/2014/main" id="{4C3A2405-600C-5E18-404A-7C472AC5A8F8}"/>
              </a:ext>
            </a:extLst>
          </p:cNvPr>
          <p:cNvSpPr/>
          <p:nvPr/>
        </p:nvSpPr>
        <p:spPr>
          <a:xfrm>
            <a:off x="5952498" y="3720128"/>
            <a:ext cx="505309" cy="502758"/>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cxnSp>
        <p:nvCxnSpPr>
          <p:cNvPr id="55" name="직선 화살표 연결선 54">
            <a:extLst>
              <a:ext uri="{FF2B5EF4-FFF2-40B4-BE49-F238E27FC236}">
                <a16:creationId xmlns:a16="http://schemas.microsoft.com/office/drawing/2014/main" id="{5A2CCE22-BFF5-364A-2F83-138ABA8C6114}"/>
              </a:ext>
            </a:extLst>
          </p:cNvPr>
          <p:cNvCxnSpPr>
            <a:cxnSpLocks/>
            <a:stCxn id="49" idx="3"/>
            <a:endCxn id="54" idx="1"/>
          </p:cNvCxnSpPr>
          <p:nvPr/>
        </p:nvCxnSpPr>
        <p:spPr>
          <a:xfrm flipV="1">
            <a:off x="5596642" y="3971507"/>
            <a:ext cx="355856" cy="28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직선 화살표 연결선 55">
            <a:extLst>
              <a:ext uri="{FF2B5EF4-FFF2-40B4-BE49-F238E27FC236}">
                <a16:creationId xmlns:a16="http://schemas.microsoft.com/office/drawing/2014/main" id="{512B2C72-5902-C1D5-74A0-0F7261AFD822}"/>
              </a:ext>
            </a:extLst>
          </p:cNvPr>
          <p:cNvCxnSpPr>
            <a:cxnSpLocks/>
            <a:stCxn id="54" idx="2"/>
            <a:endCxn id="51" idx="0"/>
          </p:cNvCxnSpPr>
          <p:nvPr/>
        </p:nvCxnSpPr>
        <p:spPr>
          <a:xfrm flipH="1">
            <a:off x="6205152" y="4222886"/>
            <a:ext cx="1" cy="56541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9" name="모서리가 둥근 직사각형 38">
            <a:extLst>
              <a:ext uri="{FF2B5EF4-FFF2-40B4-BE49-F238E27FC236}">
                <a16:creationId xmlns:a16="http://schemas.microsoft.com/office/drawing/2014/main" id="{CE2EAB29-0CC8-37A3-D998-924A6B8D7EF1}"/>
              </a:ext>
            </a:extLst>
          </p:cNvPr>
          <p:cNvSpPr/>
          <p:nvPr/>
        </p:nvSpPr>
        <p:spPr>
          <a:xfrm>
            <a:off x="5475966" y="2650636"/>
            <a:ext cx="1458371"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ModelAndView</a:t>
            </a:r>
            <a:endParaRPr lang="ko-KR" altLang="en-US" sz="1400">
              <a:solidFill>
                <a:schemeClr val="tx1"/>
              </a:solidFill>
              <a:latin typeface="+mj-lt"/>
              <a:ea typeface="나눔바른고딕" panose="020B0603020101020101"/>
            </a:endParaRPr>
          </a:p>
        </p:txBody>
      </p:sp>
      <p:cxnSp>
        <p:nvCxnSpPr>
          <p:cNvPr id="60" name="직선 화살표 연결선 59">
            <a:extLst>
              <a:ext uri="{FF2B5EF4-FFF2-40B4-BE49-F238E27FC236}">
                <a16:creationId xmlns:a16="http://schemas.microsoft.com/office/drawing/2014/main" id="{ED5CF6B1-67EA-8780-6A99-7157F04D79D7}"/>
              </a:ext>
            </a:extLst>
          </p:cNvPr>
          <p:cNvCxnSpPr>
            <a:cxnSpLocks/>
            <a:stCxn id="54" idx="0"/>
            <a:endCxn id="59" idx="2"/>
          </p:cNvCxnSpPr>
          <p:nvPr/>
        </p:nvCxnSpPr>
        <p:spPr>
          <a:xfrm flipH="1" flipV="1">
            <a:off x="6205152" y="3107537"/>
            <a:ext cx="1" cy="61259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3" name="직사각형 62">
            <a:extLst>
              <a:ext uri="{FF2B5EF4-FFF2-40B4-BE49-F238E27FC236}">
                <a16:creationId xmlns:a16="http://schemas.microsoft.com/office/drawing/2014/main" id="{37CFE5B4-5D38-5062-9DEB-A494CCAFB519}"/>
              </a:ext>
            </a:extLst>
          </p:cNvPr>
          <p:cNvSpPr/>
          <p:nvPr/>
        </p:nvSpPr>
        <p:spPr>
          <a:xfrm>
            <a:off x="7695215" y="2729254"/>
            <a:ext cx="1889396" cy="293414"/>
          </a:xfrm>
          <a:prstGeom prst="rect">
            <a:avLst/>
          </a:prstGeom>
        </p:spPr>
        <p:txBody>
          <a:bodyPr wrap="square">
            <a:spAutoFit/>
          </a:bodyPr>
          <a:lstStyle/>
          <a:p>
            <a:pPr algn="ctr">
              <a:lnSpc>
                <a:spcPct val="150000"/>
              </a:lnSpc>
            </a:pPr>
            <a:r>
              <a:rPr lang="en-US" altLang="ko-KR" sz="1000">
                <a:latin typeface="+mn-ea"/>
              </a:rPr>
              <a:t>View &amp; Model is Empty</a:t>
            </a:r>
            <a:r>
              <a:rPr lang="ko-KR" altLang="en-US" sz="1000">
                <a:latin typeface="+mn-ea"/>
              </a:rPr>
              <a:t> </a:t>
            </a:r>
            <a:r>
              <a:rPr lang="en-US" altLang="ko-KR" sz="1000">
                <a:latin typeface="+mn-ea"/>
              </a:rPr>
              <a:t>?</a:t>
            </a:r>
          </a:p>
        </p:txBody>
      </p:sp>
      <p:sp>
        <p:nvSpPr>
          <p:cNvPr id="70" name="다이아몬드 69">
            <a:extLst>
              <a:ext uri="{FF2B5EF4-FFF2-40B4-BE49-F238E27FC236}">
                <a16:creationId xmlns:a16="http://schemas.microsoft.com/office/drawing/2014/main" id="{C3639B98-3CA7-6E6C-B4C6-79BB58AE9079}"/>
              </a:ext>
            </a:extLst>
          </p:cNvPr>
          <p:cNvSpPr/>
          <p:nvPr/>
        </p:nvSpPr>
        <p:spPr>
          <a:xfrm>
            <a:off x="7300567" y="2627707"/>
            <a:ext cx="505309" cy="502758"/>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cxnSp>
        <p:nvCxnSpPr>
          <p:cNvPr id="78" name="직선 화살표 연결선 77">
            <a:extLst>
              <a:ext uri="{FF2B5EF4-FFF2-40B4-BE49-F238E27FC236}">
                <a16:creationId xmlns:a16="http://schemas.microsoft.com/office/drawing/2014/main" id="{EBFC5D5F-636E-F05E-9681-F3BA60641881}"/>
              </a:ext>
            </a:extLst>
          </p:cNvPr>
          <p:cNvCxnSpPr>
            <a:stCxn id="59" idx="3"/>
            <a:endCxn id="70" idx="1"/>
          </p:cNvCxnSpPr>
          <p:nvPr/>
        </p:nvCxnSpPr>
        <p:spPr>
          <a:xfrm flipV="1">
            <a:off x="6934337" y="2879086"/>
            <a:ext cx="366230"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3" name="모서리가 둥근 직사각형 38">
            <a:extLst>
              <a:ext uri="{FF2B5EF4-FFF2-40B4-BE49-F238E27FC236}">
                <a16:creationId xmlns:a16="http://schemas.microsoft.com/office/drawing/2014/main" id="{982AD2BC-4317-0BE5-FE47-2B8841DB9718}"/>
              </a:ext>
            </a:extLst>
          </p:cNvPr>
          <p:cNvSpPr/>
          <p:nvPr/>
        </p:nvSpPr>
        <p:spPr>
          <a:xfrm>
            <a:off x="7805876" y="3238339"/>
            <a:ext cx="1056344"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View</a:t>
            </a:r>
            <a:endParaRPr lang="ko-KR" altLang="en-US" sz="1400">
              <a:solidFill>
                <a:schemeClr val="tx1"/>
              </a:solidFill>
              <a:latin typeface="+mj-lt"/>
              <a:ea typeface="나눔바른고딕" panose="020B0603020101020101"/>
            </a:endParaRPr>
          </a:p>
        </p:txBody>
      </p:sp>
      <p:sp>
        <p:nvSpPr>
          <p:cNvPr id="84" name="모서리가 둥근 직사각형 38">
            <a:extLst>
              <a:ext uri="{FF2B5EF4-FFF2-40B4-BE49-F238E27FC236}">
                <a16:creationId xmlns:a16="http://schemas.microsoft.com/office/drawing/2014/main" id="{ABCE77BF-EE4B-BDC8-ADFE-97D1E3F253DC}"/>
              </a:ext>
            </a:extLst>
          </p:cNvPr>
          <p:cNvSpPr/>
          <p:nvPr/>
        </p:nvSpPr>
        <p:spPr>
          <a:xfrm>
            <a:off x="9334119" y="3237181"/>
            <a:ext cx="827745"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HTML</a:t>
            </a:r>
            <a:endParaRPr lang="ko-KR" altLang="en-US" sz="1400">
              <a:solidFill>
                <a:schemeClr val="tx1"/>
              </a:solidFill>
              <a:latin typeface="+mj-lt"/>
              <a:ea typeface="나눔바른고딕" panose="020B0603020101020101"/>
            </a:endParaRPr>
          </a:p>
        </p:txBody>
      </p:sp>
      <p:cxnSp>
        <p:nvCxnSpPr>
          <p:cNvPr id="85" name="직선 화살표 연결선 84">
            <a:extLst>
              <a:ext uri="{FF2B5EF4-FFF2-40B4-BE49-F238E27FC236}">
                <a16:creationId xmlns:a16="http://schemas.microsoft.com/office/drawing/2014/main" id="{9631ED1E-15DF-4E81-2EF0-574BB7BD374F}"/>
              </a:ext>
            </a:extLst>
          </p:cNvPr>
          <p:cNvCxnSpPr>
            <a:cxnSpLocks/>
            <a:stCxn id="83" idx="3"/>
            <a:endCxn id="84" idx="1"/>
          </p:cNvCxnSpPr>
          <p:nvPr/>
        </p:nvCxnSpPr>
        <p:spPr>
          <a:xfrm flipV="1">
            <a:off x="8862220" y="3465632"/>
            <a:ext cx="471899" cy="115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7" name="연결선: 꺾임 86">
            <a:extLst>
              <a:ext uri="{FF2B5EF4-FFF2-40B4-BE49-F238E27FC236}">
                <a16:creationId xmlns:a16="http://schemas.microsoft.com/office/drawing/2014/main" id="{CA0D95DD-C768-12B0-6153-BD984D55BCB0}"/>
              </a:ext>
            </a:extLst>
          </p:cNvPr>
          <p:cNvCxnSpPr>
            <a:stCxn id="70" idx="2"/>
            <a:endCxn id="83" idx="1"/>
          </p:cNvCxnSpPr>
          <p:nvPr/>
        </p:nvCxnSpPr>
        <p:spPr>
          <a:xfrm rot="16200000" flipH="1">
            <a:off x="7511387" y="3172300"/>
            <a:ext cx="336325" cy="252654"/>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9" name="모서리가 둥근 직사각형 38">
            <a:extLst>
              <a:ext uri="{FF2B5EF4-FFF2-40B4-BE49-F238E27FC236}">
                <a16:creationId xmlns:a16="http://schemas.microsoft.com/office/drawing/2014/main" id="{8C7A7C40-0978-55AE-8DE0-4934B9C1A2B3}"/>
              </a:ext>
            </a:extLst>
          </p:cNvPr>
          <p:cNvSpPr/>
          <p:nvPr/>
        </p:nvSpPr>
        <p:spPr>
          <a:xfrm>
            <a:off x="7803226" y="2049196"/>
            <a:ext cx="1056344"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JSON</a:t>
            </a:r>
            <a:endParaRPr lang="ko-KR" altLang="en-US" sz="1400">
              <a:solidFill>
                <a:schemeClr val="tx1"/>
              </a:solidFill>
              <a:latin typeface="+mj-lt"/>
              <a:ea typeface="나눔바른고딕" panose="020B0603020101020101"/>
            </a:endParaRPr>
          </a:p>
        </p:txBody>
      </p:sp>
      <p:cxnSp>
        <p:nvCxnSpPr>
          <p:cNvPr id="90" name="연결선: 꺾임 89">
            <a:extLst>
              <a:ext uri="{FF2B5EF4-FFF2-40B4-BE49-F238E27FC236}">
                <a16:creationId xmlns:a16="http://schemas.microsoft.com/office/drawing/2014/main" id="{5AEFCE7A-6F13-8285-F5E3-DE2D4FD701BA}"/>
              </a:ext>
            </a:extLst>
          </p:cNvPr>
          <p:cNvCxnSpPr>
            <a:cxnSpLocks/>
            <a:stCxn id="70" idx="0"/>
            <a:endCxn id="89" idx="1"/>
          </p:cNvCxnSpPr>
          <p:nvPr/>
        </p:nvCxnSpPr>
        <p:spPr>
          <a:xfrm rot="5400000" flipH="1" flipV="1">
            <a:off x="7503194" y="2327675"/>
            <a:ext cx="350060" cy="250004"/>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4" name="직선 화살표 연결선 93">
            <a:extLst>
              <a:ext uri="{FF2B5EF4-FFF2-40B4-BE49-F238E27FC236}">
                <a16:creationId xmlns:a16="http://schemas.microsoft.com/office/drawing/2014/main" id="{17D47BD9-7C37-D611-DEB0-A7475DB6F7AB}"/>
              </a:ext>
            </a:extLst>
          </p:cNvPr>
          <p:cNvCxnSpPr>
            <a:cxnSpLocks/>
            <a:stCxn id="89" idx="3"/>
            <a:endCxn id="24" idx="1"/>
          </p:cNvCxnSpPr>
          <p:nvPr/>
        </p:nvCxnSpPr>
        <p:spPr>
          <a:xfrm flipV="1">
            <a:off x="8859570" y="2277515"/>
            <a:ext cx="478316" cy="13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7F4A4EF6-BEB6-6DDB-B7DE-14390F16E748}"/>
              </a:ext>
            </a:extLst>
          </p:cNvPr>
          <p:cNvSpPr txBox="1"/>
          <p:nvPr/>
        </p:nvSpPr>
        <p:spPr>
          <a:xfrm>
            <a:off x="3271243" y="4324006"/>
            <a:ext cx="1129583" cy="313547"/>
          </a:xfrm>
          <a:prstGeom prst="rect">
            <a:avLst/>
          </a:prstGeom>
          <a:noFill/>
        </p:spPr>
        <p:txBody>
          <a:bodyPr wrap="square">
            <a:spAutoFit/>
          </a:bodyPr>
          <a:lstStyle/>
          <a:p>
            <a:pPr>
              <a:lnSpc>
                <a:spcPct val="150000"/>
              </a:lnSpc>
              <a:spcBef>
                <a:spcPts val="500"/>
              </a:spcBef>
            </a:pPr>
            <a:r>
              <a:rPr lang="ko-KR" altLang="en-US" sz="1100">
                <a:latin typeface="+mn-ea"/>
              </a:rPr>
              <a:t>예외 처리 위임</a:t>
            </a:r>
            <a:endParaRPr lang="en-US" altLang="ko-KR" sz="1100">
              <a:latin typeface="+mn-ea"/>
            </a:endParaRPr>
          </a:p>
        </p:txBody>
      </p:sp>
      <p:sp>
        <p:nvSpPr>
          <p:cNvPr id="101" name="TextBox 100">
            <a:extLst>
              <a:ext uri="{FF2B5EF4-FFF2-40B4-BE49-F238E27FC236}">
                <a16:creationId xmlns:a16="http://schemas.microsoft.com/office/drawing/2014/main" id="{524A0C40-22DF-5E8F-8A51-317879BF15BB}"/>
              </a:ext>
            </a:extLst>
          </p:cNvPr>
          <p:cNvSpPr txBox="1"/>
          <p:nvPr/>
        </p:nvSpPr>
        <p:spPr>
          <a:xfrm>
            <a:off x="6438086" y="3801502"/>
            <a:ext cx="990209" cy="313547"/>
          </a:xfrm>
          <a:prstGeom prst="rect">
            <a:avLst/>
          </a:prstGeom>
          <a:noFill/>
        </p:spPr>
        <p:txBody>
          <a:bodyPr wrap="square">
            <a:spAutoFit/>
          </a:bodyPr>
          <a:lstStyle/>
          <a:p>
            <a:pPr>
              <a:lnSpc>
                <a:spcPct val="150000"/>
              </a:lnSpc>
              <a:spcBef>
                <a:spcPts val="500"/>
              </a:spcBef>
            </a:pPr>
            <a:r>
              <a:rPr lang="en-US" altLang="ko-KR" sz="1100">
                <a:latin typeface="+mn-ea"/>
              </a:rPr>
              <a:t>return null ?</a:t>
            </a:r>
          </a:p>
        </p:txBody>
      </p:sp>
      <p:sp>
        <p:nvSpPr>
          <p:cNvPr id="2" name="직사각형 1">
            <a:extLst>
              <a:ext uri="{FF2B5EF4-FFF2-40B4-BE49-F238E27FC236}">
                <a16:creationId xmlns:a16="http://schemas.microsoft.com/office/drawing/2014/main" id="{DF935EE3-657F-3D41-72CD-50E92CAE70BD}"/>
              </a:ext>
            </a:extLst>
          </p:cNvPr>
          <p:cNvSpPr/>
          <p:nvPr/>
        </p:nvSpPr>
        <p:spPr>
          <a:xfrm>
            <a:off x="7265034" y="2314178"/>
            <a:ext cx="285538" cy="276999"/>
          </a:xfrm>
          <a:prstGeom prst="rect">
            <a:avLst/>
          </a:prstGeom>
        </p:spPr>
        <p:txBody>
          <a:bodyPr wrap="square">
            <a:spAutoFit/>
          </a:bodyPr>
          <a:lstStyle/>
          <a:p>
            <a:pPr algn="ctr"/>
            <a:r>
              <a:rPr lang="en-US" altLang="ko-KR" sz="1200" b="1">
                <a:solidFill>
                  <a:srgbClr val="FF0000"/>
                </a:solidFill>
                <a:latin typeface="+mn-ea"/>
              </a:rPr>
              <a:t>Y</a:t>
            </a:r>
          </a:p>
        </p:txBody>
      </p:sp>
      <p:sp>
        <p:nvSpPr>
          <p:cNvPr id="3" name="직사각형 2">
            <a:extLst>
              <a:ext uri="{FF2B5EF4-FFF2-40B4-BE49-F238E27FC236}">
                <a16:creationId xmlns:a16="http://schemas.microsoft.com/office/drawing/2014/main" id="{B7B3A799-EAE6-CFB6-0F77-2CA072528378}"/>
              </a:ext>
            </a:extLst>
          </p:cNvPr>
          <p:cNvSpPr/>
          <p:nvPr/>
        </p:nvSpPr>
        <p:spPr>
          <a:xfrm>
            <a:off x="7260600" y="3141958"/>
            <a:ext cx="285538" cy="276999"/>
          </a:xfrm>
          <a:prstGeom prst="rect">
            <a:avLst/>
          </a:prstGeom>
        </p:spPr>
        <p:txBody>
          <a:bodyPr wrap="square">
            <a:spAutoFit/>
          </a:bodyPr>
          <a:lstStyle/>
          <a:p>
            <a:pPr algn="ctr"/>
            <a:r>
              <a:rPr lang="en-US" altLang="ko-KR" sz="1200" b="1">
                <a:solidFill>
                  <a:srgbClr val="FF0000"/>
                </a:solidFill>
                <a:latin typeface="+mn-ea"/>
              </a:rPr>
              <a:t>N</a:t>
            </a:r>
          </a:p>
        </p:txBody>
      </p:sp>
      <p:sp>
        <p:nvSpPr>
          <p:cNvPr id="4" name="직사각형 3">
            <a:extLst>
              <a:ext uri="{FF2B5EF4-FFF2-40B4-BE49-F238E27FC236}">
                <a16:creationId xmlns:a16="http://schemas.microsoft.com/office/drawing/2014/main" id="{C5CCE24B-869E-D163-BA44-CA97518B20AC}"/>
              </a:ext>
            </a:extLst>
          </p:cNvPr>
          <p:cNvSpPr/>
          <p:nvPr/>
        </p:nvSpPr>
        <p:spPr>
          <a:xfrm>
            <a:off x="5865470" y="3333217"/>
            <a:ext cx="285538" cy="276999"/>
          </a:xfrm>
          <a:prstGeom prst="rect">
            <a:avLst/>
          </a:prstGeom>
        </p:spPr>
        <p:txBody>
          <a:bodyPr wrap="square">
            <a:spAutoFit/>
          </a:bodyPr>
          <a:lstStyle/>
          <a:p>
            <a:pPr algn="ctr"/>
            <a:r>
              <a:rPr lang="en-US" altLang="ko-KR" sz="1200" b="1">
                <a:solidFill>
                  <a:srgbClr val="FF0000"/>
                </a:solidFill>
                <a:latin typeface="+mn-ea"/>
              </a:rPr>
              <a:t>N</a:t>
            </a:r>
          </a:p>
        </p:txBody>
      </p:sp>
      <p:sp>
        <p:nvSpPr>
          <p:cNvPr id="5" name="직사각형 4">
            <a:extLst>
              <a:ext uri="{FF2B5EF4-FFF2-40B4-BE49-F238E27FC236}">
                <a16:creationId xmlns:a16="http://schemas.microsoft.com/office/drawing/2014/main" id="{788C41E3-02B4-7B48-1821-A39EF8A69EAD}"/>
              </a:ext>
            </a:extLst>
          </p:cNvPr>
          <p:cNvSpPr/>
          <p:nvPr/>
        </p:nvSpPr>
        <p:spPr>
          <a:xfrm>
            <a:off x="5865470" y="4313174"/>
            <a:ext cx="285538" cy="276999"/>
          </a:xfrm>
          <a:prstGeom prst="rect">
            <a:avLst/>
          </a:prstGeom>
        </p:spPr>
        <p:txBody>
          <a:bodyPr wrap="square">
            <a:spAutoFit/>
          </a:bodyPr>
          <a:lstStyle/>
          <a:p>
            <a:pPr algn="ctr"/>
            <a:r>
              <a:rPr lang="en-US" altLang="ko-KR" sz="1200" b="1">
                <a:solidFill>
                  <a:srgbClr val="FF0000"/>
                </a:solidFill>
                <a:latin typeface="+mn-ea"/>
              </a:rPr>
              <a:t>Y</a:t>
            </a:r>
          </a:p>
        </p:txBody>
      </p:sp>
      <p:sp>
        <p:nvSpPr>
          <p:cNvPr id="9" name="모서리가 둥근 직사각형 38">
            <a:extLst>
              <a:ext uri="{FF2B5EF4-FFF2-40B4-BE49-F238E27FC236}">
                <a16:creationId xmlns:a16="http://schemas.microsoft.com/office/drawing/2014/main" id="{B41F2F68-E5F2-782A-BA0D-A56422BE0782}"/>
              </a:ext>
            </a:extLst>
          </p:cNvPr>
          <p:cNvSpPr/>
          <p:nvPr/>
        </p:nvSpPr>
        <p:spPr>
          <a:xfrm>
            <a:off x="7803226" y="1471616"/>
            <a:ext cx="1056344"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sendError</a:t>
            </a:r>
            <a:endParaRPr lang="ko-KR" altLang="en-US" sz="1400">
              <a:solidFill>
                <a:schemeClr val="tx1"/>
              </a:solidFill>
              <a:latin typeface="+mj-lt"/>
              <a:ea typeface="나눔바른고딕" panose="020B0603020101020101"/>
            </a:endParaRPr>
          </a:p>
        </p:txBody>
      </p:sp>
      <p:cxnSp>
        <p:nvCxnSpPr>
          <p:cNvPr id="10" name="연결선: 꺾임 9">
            <a:extLst>
              <a:ext uri="{FF2B5EF4-FFF2-40B4-BE49-F238E27FC236}">
                <a16:creationId xmlns:a16="http://schemas.microsoft.com/office/drawing/2014/main" id="{ED75B944-9570-C89E-4C88-27F473336F6E}"/>
              </a:ext>
            </a:extLst>
          </p:cNvPr>
          <p:cNvCxnSpPr>
            <a:cxnSpLocks/>
            <a:stCxn id="70" idx="0"/>
            <a:endCxn id="9" idx="1"/>
          </p:cNvCxnSpPr>
          <p:nvPr/>
        </p:nvCxnSpPr>
        <p:spPr>
          <a:xfrm rot="5400000" flipH="1" flipV="1">
            <a:off x="7214404" y="2038885"/>
            <a:ext cx="927640" cy="250004"/>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직선 화살표 연결선 12">
            <a:extLst>
              <a:ext uri="{FF2B5EF4-FFF2-40B4-BE49-F238E27FC236}">
                <a16:creationId xmlns:a16="http://schemas.microsoft.com/office/drawing/2014/main" id="{E88416F4-4E2A-CD67-8350-7CB04CB12015}"/>
              </a:ext>
            </a:extLst>
          </p:cNvPr>
          <p:cNvCxnSpPr>
            <a:cxnSpLocks/>
            <a:stCxn id="9" idx="3"/>
            <a:endCxn id="27" idx="1"/>
          </p:cNvCxnSpPr>
          <p:nvPr/>
        </p:nvCxnSpPr>
        <p:spPr>
          <a:xfrm flipV="1">
            <a:off x="8859570" y="1697222"/>
            <a:ext cx="474550" cy="284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모서리가 둥근 직사각형 38">
            <a:extLst>
              <a:ext uri="{FF2B5EF4-FFF2-40B4-BE49-F238E27FC236}">
                <a16:creationId xmlns:a16="http://schemas.microsoft.com/office/drawing/2014/main" id="{A5A6E542-2B9C-1EFF-B61B-6086CA6DB084}"/>
              </a:ext>
            </a:extLst>
          </p:cNvPr>
          <p:cNvSpPr/>
          <p:nvPr/>
        </p:nvSpPr>
        <p:spPr>
          <a:xfrm>
            <a:off x="9337886" y="2049064"/>
            <a:ext cx="827745"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latin typeface="+mj-lt"/>
                <a:ea typeface="나눔바른고딕" panose="020B0603020101020101"/>
              </a:rPr>
              <a:t>HTTP Body</a:t>
            </a:r>
          </a:p>
        </p:txBody>
      </p:sp>
      <p:sp>
        <p:nvSpPr>
          <p:cNvPr id="27" name="모서리가 둥근 직사각형 38">
            <a:extLst>
              <a:ext uri="{FF2B5EF4-FFF2-40B4-BE49-F238E27FC236}">
                <a16:creationId xmlns:a16="http://schemas.microsoft.com/office/drawing/2014/main" id="{5E1774C2-2F57-E5DD-D539-F98438746F06}"/>
              </a:ext>
            </a:extLst>
          </p:cNvPr>
          <p:cNvSpPr/>
          <p:nvPr/>
        </p:nvSpPr>
        <p:spPr>
          <a:xfrm>
            <a:off x="9334120" y="1468771"/>
            <a:ext cx="827745"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WAS</a:t>
            </a:r>
            <a:endParaRPr lang="ko-KR" altLang="en-US" sz="1400">
              <a:solidFill>
                <a:schemeClr val="tx1"/>
              </a:solidFill>
              <a:latin typeface="+mj-lt"/>
              <a:ea typeface="나눔바른고딕" panose="020B0603020101020101"/>
            </a:endParaRPr>
          </a:p>
        </p:txBody>
      </p:sp>
      <p:sp>
        <p:nvSpPr>
          <p:cNvPr id="48" name="오른쪽 중괄호 47">
            <a:extLst>
              <a:ext uri="{FF2B5EF4-FFF2-40B4-BE49-F238E27FC236}">
                <a16:creationId xmlns:a16="http://schemas.microsoft.com/office/drawing/2014/main" id="{02267B8C-8973-7282-D161-97FDFB582F75}"/>
              </a:ext>
            </a:extLst>
          </p:cNvPr>
          <p:cNvSpPr/>
          <p:nvPr/>
        </p:nvSpPr>
        <p:spPr>
          <a:xfrm>
            <a:off x="10297905" y="1580237"/>
            <a:ext cx="252655" cy="2034080"/>
          </a:xfrm>
          <a:prstGeom prst="rightBrace">
            <a:avLst>
              <a:gd name="adj1" fmla="val 27382"/>
              <a:gd name="adj2" fmla="val 50000"/>
            </a:avLst>
          </a:prstGeom>
          <a:ln w="12700">
            <a:solidFill>
              <a:srgbClr val="FF0000"/>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53" name="TextBox 52">
            <a:extLst>
              <a:ext uri="{FF2B5EF4-FFF2-40B4-BE49-F238E27FC236}">
                <a16:creationId xmlns:a16="http://schemas.microsoft.com/office/drawing/2014/main" id="{4570FF9D-36E5-A773-6C35-7CE2C61CC9CB}"/>
              </a:ext>
            </a:extLst>
          </p:cNvPr>
          <p:cNvSpPr txBox="1"/>
          <p:nvPr/>
        </p:nvSpPr>
        <p:spPr>
          <a:xfrm>
            <a:off x="10521212" y="2407862"/>
            <a:ext cx="1458365" cy="313547"/>
          </a:xfrm>
          <a:prstGeom prst="rect">
            <a:avLst/>
          </a:prstGeom>
          <a:noFill/>
        </p:spPr>
        <p:txBody>
          <a:bodyPr wrap="square">
            <a:spAutoFit/>
          </a:bodyPr>
          <a:lstStyle/>
          <a:p>
            <a:pPr>
              <a:lnSpc>
                <a:spcPct val="150000"/>
              </a:lnSpc>
              <a:spcBef>
                <a:spcPts val="500"/>
              </a:spcBef>
            </a:pPr>
            <a:r>
              <a:rPr lang="ko-KR" altLang="en-US" sz="1100" b="1" i="1">
                <a:solidFill>
                  <a:srgbClr val="FF0000"/>
                </a:solidFill>
                <a:latin typeface="+mn-ea"/>
              </a:rPr>
              <a:t>스프링이 예외 해결</a:t>
            </a:r>
            <a:endParaRPr lang="en-US" altLang="ko-KR" sz="1100" b="1" i="1">
              <a:solidFill>
                <a:srgbClr val="FF0000"/>
              </a:solidFill>
              <a:latin typeface="+mn-ea"/>
            </a:endParaRPr>
          </a:p>
        </p:txBody>
      </p:sp>
      <p:sp>
        <p:nvSpPr>
          <p:cNvPr id="57" name="TextBox 56">
            <a:extLst>
              <a:ext uri="{FF2B5EF4-FFF2-40B4-BE49-F238E27FC236}">
                <a16:creationId xmlns:a16="http://schemas.microsoft.com/office/drawing/2014/main" id="{136CFDC6-5FEC-76FB-08BC-1A7F86601FA9}"/>
              </a:ext>
            </a:extLst>
          </p:cNvPr>
          <p:cNvSpPr txBox="1"/>
          <p:nvPr/>
        </p:nvSpPr>
        <p:spPr>
          <a:xfrm>
            <a:off x="9946115" y="4836771"/>
            <a:ext cx="1458365" cy="313547"/>
          </a:xfrm>
          <a:prstGeom prst="rect">
            <a:avLst/>
          </a:prstGeom>
          <a:noFill/>
        </p:spPr>
        <p:txBody>
          <a:bodyPr wrap="square">
            <a:spAutoFit/>
          </a:bodyPr>
          <a:lstStyle/>
          <a:p>
            <a:pPr>
              <a:lnSpc>
                <a:spcPct val="150000"/>
              </a:lnSpc>
              <a:spcBef>
                <a:spcPts val="500"/>
              </a:spcBef>
            </a:pPr>
            <a:r>
              <a:rPr lang="en-US" altLang="ko-KR" sz="1100" b="1" i="1">
                <a:solidFill>
                  <a:srgbClr val="FF0000"/>
                </a:solidFill>
                <a:latin typeface="+mn-ea"/>
              </a:rPr>
              <a:t>WAS </a:t>
            </a:r>
            <a:r>
              <a:rPr lang="ko-KR" altLang="en-US" sz="1100" b="1" i="1">
                <a:solidFill>
                  <a:srgbClr val="FF0000"/>
                </a:solidFill>
                <a:latin typeface="+mn-ea"/>
              </a:rPr>
              <a:t>가</a:t>
            </a:r>
            <a:r>
              <a:rPr lang="en-US" altLang="ko-KR" sz="1100" b="1" i="1">
                <a:solidFill>
                  <a:srgbClr val="FF0000"/>
                </a:solidFill>
                <a:latin typeface="+mn-ea"/>
              </a:rPr>
              <a:t> </a:t>
            </a:r>
            <a:r>
              <a:rPr lang="ko-KR" altLang="en-US" sz="1100" b="1" i="1">
                <a:solidFill>
                  <a:srgbClr val="FF0000"/>
                </a:solidFill>
                <a:latin typeface="+mn-ea"/>
              </a:rPr>
              <a:t>예외 해결</a:t>
            </a:r>
            <a:endParaRPr lang="en-US" altLang="ko-KR" sz="1100" b="1" i="1">
              <a:solidFill>
                <a:srgbClr val="FF0000"/>
              </a:solidFill>
              <a:latin typeface="+mn-ea"/>
            </a:endParaRPr>
          </a:p>
        </p:txBody>
      </p:sp>
    </p:spTree>
    <p:extLst>
      <p:ext uri="{BB962C8B-B14F-4D97-AF65-F5344CB8AC3E}">
        <p14:creationId xmlns:p14="http://schemas.microsoft.com/office/powerpoint/2010/main" val="318078976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C1115C-745C-DDAD-F191-5B60B73BB25D}"/>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E69B0235-389A-C52B-D6A8-64D48E489A9B}"/>
              </a:ext>
            </a:extLst>
          </p:cNvPr>
          <p:cNvSpPr txBox="1"/>
          <p:nvPr/>
        </p:nvSpPr>
        <p:spPr>
          <a:xfrm>
            <a:off x="1643247" y="2921169"/>
            <a:ext cx="8905515" cy="1015663"/>
          </a:xfrm>
          <a:prstGeom prst="rect">
            <a:avLst/>
          </a:prstGeom>
          <a:noFill/>
        </p:spPr>
        <p:txBody>
          <a:bodyPr wrap="none" rtlCol="0">
            <a:spAutoFit/>
          </a:bodyPr>
          <a:lstStyle/>
          <a:p>
            <a:pPr algn="ctr"/>
            <a:r>
              <a:rPr lang="en-US" altLang="ko-KR" sz="6000">
                <a:solidFill>
                  <a:schemeClr val="accent1">
                    <a:lumMod val="75000"/>
                  </a:schemeClr>
                </a:solidFill>
                <a:latin typeface="나눔바른고딕" panose="020B0603020101020101" pitchFamily="50" charset="-127"/>
                <a:ea typeface="나눔바른고딕" panose="020B0603020101020101" pitchFamily="50" charset="-127"/>
              </a:rPr>
              <a:t>HttpServletRequest </a:t>
            </a:r>
            <a:r>
              <a:rPr lang="ko-KR" altLang="en-US" sz="6000">
                <a:solidFill>
                  <a:schemeClr val="accent1">
                    <a:lumMod val="75000"/>
                  </a:schemeClr>
                </a:solidFill>
                <a:latin typeface="나눔바른고딕" panose="020B0603020101020101" pitchFamily="50" charset="-127"/>
                <a:ea typeface="나눔바른고딕" panose="020B0603020101020101" pitchFamily="50" charset="-127"/>
              </a:rPr>
              <a:t>기본</a:t>
            </a:r>
            <a:endParaRPr lang="ko-KR" altLang="en-US" sz="6000">
              <a:solidFill>
                <a:schemeClr val="accent1">
                  <a:lumMod val="75000"/>
                </a:schemeClr>
              </a:solidFill>
              <a:latin typeface="+mj-lt"/>
            </a:endParaRPr>
          </a:p>
        </p:txBody>
      </p:sp>
      <p:sp>
        <p:nvSpPr>
          <p:cNvPr id="3" name="TextBox 2">
            <a:extLst>
              <a:ext uri="{FF2B5EF4-FFF2-40B4-BE49-F238E27FC236}">
                <a16:creationId xmlns:a16="http://schemas.microsoft.com/office/drawing/2014/main" id="{A20485AC-2EB3-FAE8-66B9-FAFE7BF280A2}"/>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120729217"/>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0AE978-F68B-8F86-3562-7D8CF386C1AF}"/>
            </a:ext>
          </a:extLst>
        </p:cNvPr>
        <p:cNvGrpSpPr/>
        <p:nvPr/>
      </p:nvGrpSpPr>
      <p:grpSpPr>
        <a:xfrm>
          <a:off x="0" y="0"/>
          <a:ext cx="0" cy="0"/>
          <a:chOff x="0" y="0"/>
          <a:chExt cx="0" cy="0"/>
        </a:xfrm>
      </p:grpSpPr>
      <p:sp>
        <p:nvSpPr>
          <p:cNvPr id="6" name="직사각형 5">
            <a:extLst>
              <a:ext uri="{FF2B5EF4-FFF2-40B4-BE49-F238E27FC236}">
                <a16:creationId xmlns:a16="http://schemas.microsoft.com/office/drawing/2014/main" id="{300D46EF-5F79-421A-2724-B72935AFA6C0}"/>
              </a:ext>
            </a:extLst>
          </p:cNvPr>
          <p:cNvSpPr/>
          <p:nvPr/>
        </p:nvSpPr>
        <p:spPr>
          <a:xfrm>
            <a:off x="204537" y="129130"/>
            <a:ext cx="543668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구현 예제 </a:t>
            </a:r>
            <a:r>
              <a:rPr lang="en-US" altLang="ko-KR" b="1">
                <a:solidFill>
                  <a:schemeClr val="accent1">
                    <a:lumMod val="75000"/>
                  </a:schemeClr>
                </a:solidFill>
                <a:latin typeface="+mn-ea"/>
              </a:rPr>
              <a:t>- CustomHandlerExceptionResolver</a:t>
            </a:r>
            <a:endParaRPr lang="ko-KR" altLang="en-US" b="1">
              <a:solidFill>
                <a:schemeClr val="accent1">
                  <a:lumMod val="75000"/>
                </a:schemeClr>
              </a:solidFill>
              <a:latin typeface="+mn-ea"/>
            </a:endParaRPr>
          </a:p>
        </p:txBody>
      </p:sp>
      <p:sp>
        <p:nvSpPr>
          <p:cNvPr id="2" name="Rectangle 1">
            <a:extLst>
              <a:ext uri="{FF2B5EF4-FFF2-40B4-BE49-F238E27FC236}">
                <a16:creationId xmlns:a16="http://schemas.microsoft.com/office/drawing/2014/main" id="{86CF5670-AF77-CC7C-F86F-1A01E42AC75C}"/>
              </a:ext>
            </a:extLst>
          </p:cNvPr>
          <p:cNvSpPr>
            <a:spLocks noChangeArrowheads="1"/>
          </p:cNvSpPr>
          <p:nvPr/>
        </p:nvSpPr>
        <p:spPr bwMode="auto">
          <a:xfrm>
            <a:off x="437147" y="575262"/>
            <a:ext cx="11299657" cy="615360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@Component</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CustomHandlerExceptionResolver </a:t>
            </a:r>
            <a:r>
              <a:rPr kumimoji="0" lang="ko-KR" altLang="ko-KR" sz="1100" b="0" i="0" u="none" strike="noStrike" cap="none" normalizeH="0" baseline="0">
                <a:ln>
                  <a:noFill/>
                </a:ln>
                <a:solidFill>
                  <a:srgbClr val="CF8E6D"/>
                </a:solidFill>
                <a:effectLst/>
                <a:ea typeface="JetBrains Mono"/>
              </a:rPr>
              <a:t>implements </a:t>
            </a:r>
            <a:r>
              <a:rPr kumimoji="0" lang="ko-KR" altLang="ko-KR" sz="1100" b="0" i="0" u="none" strike="noStrike" cap="none" normalizeH="0" baseline="0">
                <a:ln>
                  <a:noFill/>
                </a:ln>
                <a:solidFill>
                  <a:srgbClr val="BCBEC4"/>
                </a:solidFill>
                <a:effectLst/>
                <a:ea typeface="JetBrains Mono"/>
              </a:rPr>
              <a:t>HandlerExceptionResolver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@Override</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ModelAndView </a:t>
            </a:r>
            <a:r>
              <a:rPr kumimoji="0" lang="ko-KR" altLang="ko-KR" sz="1100" b="0" i="0" u="none" strike="noStrike" cap="none" normalizeH="0" baseline="0">
                <a:ln>
                  <a:noFill/>
                </a:ln>
                <a:solidFill>
                  <a:srgbClr val="56A8F5"/>
                </a:solidFill>
                <a:effectLst/>
                <a:ea typeface="JetBrains Mono"/>
              </a:rPr>
              <a:t>resolveException</a:t>
            </a:r>
            <a:r>
              <a:rPr kumimoji="0" lang="ko-KR" altLang="ko-KR" sz="1100" b="0" i="0" u="none" strike="noStrike" cap="none" normalizeH="0" baseline="0">
                <a:ln>
                  <a:noFill/>
                </a:ln>
                <a:solidFill>
                  <a:srgbClr val="BCBEC4"/>
                </a:solidFill>
                <a:effectLst/>
                <a:ea typeface="JetBrains Mono"/>
              </a:rPr>
              <a:t>(HttpServletRequest request, HttpServletResponse response, Object handler, Exception ex)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String acceptHeader = request.getHeader(</a:t>
            </a:r>
            <a:r>
              <a:rPr kumimoji="0" lang="ko-KR" altLang="ko-KR" sz="1100" b="0" i="0" u="none" strike="noStrike" cap="none" normalizeH="0" baseline="0">
                <a:ln>
                  <a:noFill/>
                </a:ln>
                <a:solidFill>
                  <a:srgbClr val="6AAB73"/>
                </a:solidFill>
                <a:effectLst/>
                <a:ea typeface="JetBrains Mono"/>
              </a:rPr>
              <a:t>"Accept"</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response.setStatus(HttpStatus.</a:t>
            </a:r>
            <a:r>
              <a:rPr kumimoji="0" lang="ko-KR" altLang="ko-KR" sz="1100" b="0" i="1" u="none" strike="noStrike" cap="none" normalizeH="0" baseline="0">
                <a:ln>
                  <a:noFill/>
                </a:ln>
                <a:solidFill>
                  <a:srgbClr val="C77DBB"/>
                </a:solidFill>
                <a:effectLst/>
                <a:ea typeface="JetBrains Mono"/>
              </a:rPr>
              <a:t>INTERNAL_SERVER_ERROR</a:t>
            </a:r>
            <a:r>
              <a:rPr kumimoji="0" lang="ko-KR" altLang="ko-KR" sz="1100" b="0" i="0" u="none" strike="noStrike" cap="none" normalizeH="0" baseline="0">
                <a:ln>
                  <a:noFill/>
                </a:ln>
                <a:solidFill>
                  <a:srgbClr val="BCBEC4"/>
                </a:solidFill>
                <a:effectLst/>
                <a:ea typeface="JetBrains Mono"/>
              </a:rPr>
              <a:t>.value());</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try </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if </a:t>
            </a:r>
            <a:r>
              <a:rPr kumimoji="0" lang="ko-KR" altLang="ko-KR" sz="1100" b="0" i="0" u="none" strike="noStrike" cap="none" normalizeH="0" baseline="0">
                <a:ln>
                  <a:noFill/>
                </a:ln>
                <a:solidFill>
                  <a:srgbClr val="BCBEC4"/>
                </a:solidFill>
                <a:effectLst/>
                <a:ea typeface="JetBrains Mono"/>
              </a:rPr>
              <a:t>(acceptHeader.contains(MediaType.</a:t>
            </a:r>
            <a:r>
              <a:rPr kumimoji="0" lang="ko-KR" altLang="ko-KR" sz="1100" b="0" i="1" u="none" strike="noStrike" cap="none" normalizeH="0" baseline="0">
                <a:ln>
                  <a:noFill/>
                </a:ln>
                <a:solidFill>
                  <a:srgbClr val="C77DBB"/>
                </a:solidFill>
                <a:effectLst/>
                <a:ea typeface="JetBrains Mono"/>
              </a:rPr>
              <a:t>TEXT_HTML_VALUE</a:t>
            </a: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new </a:t>
            </a:r>
            <a:r>
              <a:rPr kumimoji="0" lang="ko-KR" altLang="ko-KR" sz="1100" b="0" i="0" u="none" strike="noStrike" cap="none" normalizeH="0" baseline="0">
                <a:ln>
                  <a:noFill/>
                </a:ln>
                <a:solidFill>
                  <a:srgbClr val="BCBEC4"/>
                </a:solidFill>
                <a:effectLst/>
                <a:ea typeface="JetBrains Mono"/>
              </a:rPr>
              <a:t>ModelAndView(</a:t>
            </a:r>
            <a:r>
              <a:rPr kumimoji="0" lang="ko-KR" altLang="ko-KR" sz="1100" b="0" i="0" u="none" strike="noStrike" cap="none" normalizeH="0" baseline="0">
                <a:ln>
                  <a:noFill/>
                </a:ln>
                <a:solidFill>
                  <a:srgbClr val="6AAB73"/>
                </a:solidFill>
                <a:effectLst/>
                <a:ea typeface="JetBrains Mono"/>
              </a:rPr>
              <a:t>"error</a:t>
            </a:r>
            <a:r>
              <a:rPr kumimoji="0" lang="en-US" altLang="ko-KR" sz="1100" b="0" i="0" u="none" strike="noStrike" cap="none" normalizeH="0" baseline="0">
                <a:ln>
                  <a:noFill/>
                </a:ln>
                <a:solidFill>
                  <a:srgbClr val="6AAB73"/>
                </a:solidFill>
                <a:effectLst/>
                <a:ea typeface="JetBrains Mono"/>
              </a:rPr>
              <a:t>-view</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a:ln>
                  <a:noFill/>
                </a:ln>
                <a:solidFill>
                  <a:srgbClr val="BCBEC4"/>
                </a:solidFill>
                <a:effectLst/>
                <a:ea typeface="JetBrains Mono"/>
              </a:rPr>
              <a:t>);</a:t>
            </a:r>
            <a:r>
              <a:rPr kumimoji="0" lang="en-US" altLang="ko-KR" sz="1100" b="0" i="0" u="none" strike="noStrike" cap="none" normalizeH="0" baseline="0">
                <a:ln>
                  <a:noFill/>
                </a:ln>
                <a:solidFill>
                  <a:srgbClr val="BCBEC4"/>
                </a:solidFill>
                <a:effectLst/>
                <a:ea typeface="JetBrains Mono"/>
              </a:rPr>
              <a:t>  </a:t>
            </a:r>
            <a:r>
              <a:rPr kumimoji="0" lang="en-US" altLang="ko-KR" sz="1100" b="0" i="0" u="none" strike="noStrike" cap="none" normalizeH="0" baseline="0">
                <a:ln>
                  <a:noFill/>
                </a:ln>
                <a:solidFill>
                  <a:schemeClr val="bg1">
                    <a:lumMod val="50000"/>
                  </a:schemeClr>
                </a:solidFill>
                <a:effectLst/>
                <a:ea typeface="JetBrains Mono"/>
              </a:rPr>
              <a:t>// </a:t>
            </a:r>
            <a:r>
              <a:rPr kumimoji="0" lang="ko-KR" altLang="en-US" sz="1100" b="0" i="0" u="none" strike="noStrike" cap="none" normalizeH="0" baseline="0">
                <a:ln>
                  <a:noFill/>
                </a:ln>
                <a:solidFill>
                  <a:schemeClr val="bg1">
                    <a:lumMod val="50000"/>
                  </a:schemeClr>
                </a:solidFill>
                <a:effectLst/>
                <a:ea typeface="JetBrains Mono"/>
              </a:rPr>
              <a:t>오류 </a:t>
            </a:r>
            <a:r>
              <a:rPr lang="ko-KR" altLang="en-US" sz="1100">
                <a:solidFill>
                  <a:schemeClr val="bg1">
                    <a:lumMod val="50000"/>
                  </a:schemeClr>
                </a:solidFill>
                <a:ea typeface="JetBrains Mono"/>
              </a:rPr>
              <a:t>화면으로 응답</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if </a:t>
            </a:r>
            <a:r>
              <a:rPr kumimoji="0" lang="ko-KR" altLang="ko-KR" sz="1100" b="0" i="0" u="none" strike="noStrike" cap="none" normalizeH="0" baseline="0">
                <a:ln>
                  <a:noFill/>
                </a:ln>
                <a:solidFill>
                  <a:srgbClr val="BCBEC4"/>
                </a:solidFill>
                <a:effectLst/>
                <a:ea typeface="JetBrains Mono"/>
              </a:rPr>
              <a:t>(acceptHeader.contains(MediaType.</a:t>
            </a:r>
            <a:r>
              <a:rPr kumimoji="0" lang="ko-KR" altLang="ko-KR" sz="1100" b="0" i="1" u="none" strike="noStrike" cap="none" normalizeH="0" baseline="0">
                <a:ln>
                  <a:noFill/>
                </a:ln>
                <a:solidFill>
                  <a:srgbClr val="C77DBB"/>
                </a:solidFill>
                <a:effectLst/>
                <a:ea typeface="JetBrains Mono"/>
              </a:rPr>
              <a:t>APPLICATION_JSON_VALUE</a:t>
            </a: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Map&lt;String, Object&gt; errorDetails = </a:t>
            </a:r>
            <a:r>
              <a:rPr kumimoji="0" lang="ko-KR" altLang="ko-KR" sz="1100" b="0" i="0" u="none" strike="noStrike" cap="none" normalizeH="0" baseline="0">
                <a:ln>
                  <a:noFill/>
                </a:ln>
                <a:solidFill>
                  <a:srgbClr val="CF8E6D"/>
                </a:solidFill>
                <a:effectLst/>
                <a:ea typeface="JetBrains Mono"/>
              </a:rPr>
              <a:t>new </a:t>
            </a:r>
            <a:r>
              <a:rPr kumimoji="0" lang="ko-KR" altLang="ko-KR" sz="1100" b="0" i="0" u="none" strike="noStrike" cap="none" normalizeH="0" baseline="0">
                <a:ln>
                  <a:noFill/>
                </a:ln>
                <a:solidFill>
                  <a:srgbClr val="BCBEC4"/>
                </a:solidFill>
                <a:effectLst/>
                <a:ea typeface="JetBrains Mono"/>
              </a:rPr>
              <a:t>HashMap&lt;&gt;();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CBEC4"/>
                </a:solidFill>
                <a:effectLst/>
                <a:ea typeface="JetBrains Mono"/>
              </a:rPr>
              <a:t>errorDetails.put(</a:t>
            </a:r>
            <a:r>
              <a:rPr kumimoji="0" lang="ko-KR" altLang="ko-KR" sz="1100" b="0" i="0" u="none" strike="noStrike" cap="none" normalizeH="0" baseline="0">
                <a:ln>
                  <a:noFill/>
                </a:ln>
                <a:solidFill>
                  <a:srgbClr val="6AAB73"/>
                </a:solidFill>
                <a:effectLst/>
                <a:ea typeface="JetBrains Mono"/>
              </a:rPr>
              <a:t>"message"</a:t>
            </a:r>
            <a:r>
              <a:rPr kumimoji="0" lang="ko-KR" altLang="ko-KR" sz="1100" b="0" i="0" u="none" strike="noStrike" cap="none" normalizeH="0" baseline="0">
                <a:ln>
                  <a:noFill/>
                </a:ln>
                <a:solidFill>
                  <a:srgbClr val="BCBEC4"/>
                </a:solidFill>
                <a:effectLst/>
                <a:ea typeface="JetBrains Mono"/>
              </a:rPr>
              <a:t>, ex.getMessage());</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CBEC4"/>
                </a:solidFill>
                <a:effectLst/>
                <a:ea typeface="JetBrains Mono"/>
              </a:rPr>
              <a:t>response.getWriter().write(errorDetails.toString());</a:t>
            </a:r>
            <a:r>
              <a:rPr kumimoji="0" lang="en-US" altLang="ko-KR" sz="1100" b="0" i="0" u="none" strike="noStrike" cap="none" normalizeH="0" baseline="0">
                <a:ln>
                  <a:noFill/>
                </a:ln>
                <a:solidFill>
                  <a:srgbClr val="BCBEC4"/>
                </a:solidFill>
                <a:effectLst/>
                <a:ea typeface="JetBrains Mono"/>
              </a:rPr>
              <a:t> </a:t>
            </a:r>
            <a:r>
              <a:rPr kumimoji="0" lang="en-US" altLang="ko-KR" sz="1100" b="0" i="0" u="none" strike="noStrike" cap="none" normalizeH="0" baseline="0">
                <a:ln>
                  <a:noFill/>
                </a:ln>
                <a:solidFill>
                  <a:schemeClr val="bg1">
                    <a:lumMod val="50000"/>
                  </a:schemeClr>
                </a:solidFill>
                <a:effectLst/>
                <a:ea typeface="JetBrains Mono"/>
              </a:rPr>
              <a:t>// JSON </a:t>
            </a:r>
            <a:r>
              <a:rPr kumimoji="0" lang="ko-KR" altLang="en-US" sz="1100" b="0" i="0" u="none" strike="noStrike" cap="none" normalizeH="0" baseline="0">
                <a:ln>
                  <a:noFill/>
                </a:ln>
                <a:solidFill>
                  <a:schemeClr val="bg1">
                    <a:lumMod val="50000"/>
                  </a:schemeClr>
                </a:solidFill>
                <a:effectLst/>
                <a:ea typeface="JetBrains Mono"/>
              </a:rPr>
              <a:t>형태</a:t>
            </a:r>
            <a:r>
              <a:rPr lang="ko-KR" altLang="en-US" sz="1100">
                <a:solidFill>
                  <a:schemeClr val="bg1">
                    <a:lumMod val="50000"/>
                  </a:schemeClr>
                </a:solidFill>
                <a:ea typeface="JetBrains Mono"/>
              </a:rPr>
              <a:t>로 응답</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new </a:t>
            </a:r>
            <a:r>
              <a:rPr kumimoji="0" lang="ko-KR" altLang="ko-KR" sz="1100" b="0" i="0" u="none" strike="noStrike" cap="none" normalizeH="0" baseline="0">
                <a:ln>
                  <a:noFill/>
                </a:ln>
                <a:solidFill>
                  <a:srgbClr val="BCBEC4"/>
                </a:solidFill>
                <a:effectLst/>
                <a:ea typeface="JetBrains Mono"/>
              </a:rPr>
              <a:t>ModelAndView();</a:t>
            </a:r>
            <a:r>
              <a:rPr kumimoji="0" lang="en-US"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if </a:t>
            </a:r>
            <a:r>
              <a:rPr kumimoji="0" lang="ko-KR" altLang="ko-KR" sz="1100" b="0" i="0" u="none" strike="noStrike" cap="none" normalizeH="0" baseline="0">
                <a:ln>
                  <a:noFill/>
                </a:ln>
                <a:solidFill>
                  <a:srgbClr val="BCBEC4"/>
                </a:solidFill>
                <a:effectLst/>
                <a:ea typeface="JetBrains Mono"/>
              </a:rPr>
              <a:t>(</a:t>
            </a:r>
            <a:r>
              <a:rPr lang="en-US" altLang="ko-KR" sz="1100">
                <a:solidFill>
                  <a:srgbClr val="BCBEC4"/>
                </a:solidFill>
                <a:ea typeface="JetBrains Mono"/>
              </a:rPr>
              <a:t>ex</a:t>
            </a:r>
            <a:r>
              <a:rPr lang="ko-KR" altLang="en-US" sz="1100">
                <a:solidFill>
                  <a:srgbClr val="BCBEC4"/>
                </a:solidFill>
                <a:ea typeface="JetBrains Mono"/>
              </a:rPr>
              <a:t> </a:t>
            </a:r>
            <a:r>
              <a:rPr lang="en-US" altLang="ko-KR" sz="1100">
                <a:solidFill>
                  <a:srgbClr val="BCBEC4"/>
                </a:solidFill>
                <a:ea typeface="JetBrains Mono"/>
              </a:rPr>
              <a:t>instance</a:t>
            </a:r>
            <a:r>
              <a:rPr lang="ko-KR" altLang="en-US" sz="1100">
                <a:solidFill>
                  <a:srgbClr val="BCBEC4"/>
                </a:solidFill>
                <a:ea typeface="JetBrains Mono"/>
              </a:rPr>
              <a:t> </a:t>
            </a:r>
            <a:r>
              <a:rPr lang="en-US" altLang="ko-KR" sz="1100">
                <a:solidFill>
                  <a:srgbClr val="BCBEC4"/>
                </a:solidFill>
                <a:ea typeface="JetBrains Mono"/>
              </a:rPr>
              <a:t>of</a:t>
            </a:r>
            <a:r>
              <a:rPr lang="ko-KR" altLang="en-US" sz="1100">
                <a:solidFill>
                  <a:srgbClr val="BCBEC4"/>
                </a:solidFill>
                <a:ea typeface="JetBrains Mono"/>
              </a:rPr>
              <a:t> </a:t>
            </a:r>
            <a:r>
              <a:rPr lang="en-US" altLang="ko-KR" sz="1100">
                <a:solidFill>
                  <a:srgbClr val="BCBEC4"/>
                </a:solidFill>
                <a:ea typeface="JetBrains Mono"/>
              </a:rPr>
              <a:t>RuntimeException</a:t>
            </a: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lang="en-US" altLang="ko-KR" sz="1100">
                <a:solidFill>
                  <a:srgbClr val="BCBEC4"/>
                </a:solidFill>
                <a:ea typeface="JetBrains Mono"/>
              </a:rPr>
              <a:t>               </a:t>
            </a:r>
            <a:r>
              <a:rPr kumimoji="0" lang="ko-KR" altLang="ko-KR" sz="1100" b="0" i="0" u="none" strike="noStrike" cap="none" normalizeH="0" baseline="0">
                <a:ln>
                  <a:noFill/>
                </a:ln>
                <a:solidFill>
                  <a:srgbClr val="BCBEC4"/>
                </a:solidFill>
                <a:effectLst/>
                <a:ea typeface="JetBrains Mono"/>
              </a:rPr>
              <a:t>response.sendError(HttpStatus.</a:t>
            </a:r>
            <a:r>
              <a:rPr kumimoji="0" lang="ko-KR" altLang="ko-KR" sz="1100" b="0" i="1" u="none" strike="noStrike" cap="none" normalizeH="0" baseline="0">
                <a:ln>
                  <a:noFill/>
                </a:ln>
                <a:solidFill>
                  <a:srgbClr val="C77DBB"/>
                </a:solidFill>
                <a:effectLst/>
                <a:ea typeface="JetBrains Mono"/>
              </a:rPr>
              <a:t>INTERNAL_SERVER_ERROR</a:t>
            </a:r>
            <a:r>
              <a:rPr kumimoji="0" lang="ko-KR" altLang="ko-KR" sz="1100" b="0" i="0" u="none" strike="noStrike" cap="none" normalizeH="0" baseline="0">
                <a:ln>
                  <a:noFill/>
                </a:ln>
                <a:solidFill>
                  <a:srgbClr val="BCBEC4"/>
                </a:solidFill>
                <a:effectLst/>
                <a:ea typeface="JetBrains Mono"/>
              </a:rPr>
              <a:t>.value(), ex.getMessage());</a:t>
            </a:r>
            <a:r>
              <a:rPr kumimoji="0" lang="en-US" altLang="ko-KR" sz="1100" b="0" i="0" u="none" strike="noStrike" cap="none" normalizeH="0" baseline="0">
                <a:ln>
                  <a:noFill/>
                </a:ln>
                <a:solidFill>
                  <a:srgbClr val="BCBEC4"/>
                </a:solidFill>
                <a:effectLst/>
                <a:ea typeface="JetBrains Mono"/>
              </a:rPr>
              <a:t> </a:t>
            </a:r>
            <a:r>
              <a:rPr kumimoji="0" lang="en-US" altLang="ko-KR" sz="1100" b="0" i="0" u="none" strike="noStrike" cap="none" normalizeH="0" baseline="0">
                <a:ln>
                  <a:noFill/>
                </a:ln>
                <a:solidFill>
                  <a:schemeClr val="bg1">
                    <a:lumMod val="50000"/>
                  </a:schemeClr>
                </a:solidFill>
                <a:effectLst/>
                <a:ea typeface="JetBrains Mono"/>
              </a:rPr>
              <a:t>// WAS </a:t>
            </a:r>
            <a:r>
              <a:rPr kumimoji="0" lang="ko-KR" altLang="en-US" sz="1100" b="0" i="0" u="none" strike="noStrike" cap="none" normalizeH="0" baseline="0">
                <a:ln>
                  <a:noFill/>
                </a:ln>
                <a:solidFill>
                  <a:schemeClr val="bg1">
                    <a:lumMod val="50000"/>
                  </a:schemeClr>
                </a:solidFill>
                <a:effectLst/>
                <a:ea typeface="JetBrains Mono"/>
              </a:rPr>
              <a:t>로 오류 전파</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new </a:t>
            </a:r>
            <a:r>
              <a:rPr kumimoji="0" lang="ko-KR" altLang="ko-KR" sz="1100" b="0" i="0" u="none" strike="noStrike" cap="none" normalizeH="0" baseline="0">
                <a:ln>
                  <a:noFill/>
                </a:ln>
                <a:solidFill>
                  <a:srgbClr val="BCBEC4"/>
                </a:solidFill>
                <a:effectLst/>
                <a:ea typeface="JetBrains Mono"/>
              </a:rPr>
              <a:t>ModelAndView();</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null</a:t>
            </a:r>
            <a:r>
              <a:rPr kumimoji="0" lang="ko-KR" altLang="ko-KR" sz="1100" b="0" i="0" u="none" strike="noStrike" cap="none" normalizeH="0" baseline="0">
                <a:ln>
                  <a:noFill/>
                </a:ln>
                <a:solidFill>
                  <a:srgbClr val="BCBEC4"/>
                </a:solidFill>
                <a:effectLst/>
                <a:ea typeface="JetBrains Mono"/>
              </a:rPr>
              <a:t>;</a:t>
            </a:r>
            <a:r>
              <a:rPr kumimoji="0" lang="en-US" altLang="ko-KR" sz="1100" b="0" i="0" u="none" strike="noStrike" cap="none" normalizeH="0" baseline="0">
                <a:ln>
                  <a:noFill/>
                </a:ln>
                <a:solidFill>
                  <a:srgbClr val="BCBEC4"/>
                </a:solidFill>
                <a:effectLst/>
                <a:ea typeface="JetBrains Mono"/>
              </a:rPr>
              <a:t> </a:t>
            </a:r>
            <a:r>
              <a:rPr kumimoji="0" lang="en-US" altLang="ko-KR" sz="1100" b="0" i="0" u="none" strike="noStrike" cap="none" normalizeH="0" baseline="0">
                <a:ln>
                  <a:noFill/>
                </a:ln>
                <a:solidFill>
                  <a:schemeClr val="bg1">
                    <a:lumMod val="50000"/>
                  </a:schemeClr>
                </a:solidFill>
                <a:effectLst/>
                <a:ea typeface="JetBrains Mono"/>
              </a:rPr>
              <a:t>// WAS </a:t>
            </a:r>
            <a:r>
              <a:rPr kumimoji="0" lang="ko-KR" altLang="en-US" sz="1100" b="0" i="0" u="none" strike="noStrike" cap="none" normalizeH="0" baseline="0">
                <a:ln>
                  <a:noFill/>
                </a:ln>
                <a:solidFill>
                  <a:schemeClr val="bg1">
                    <a:lumMod val="50000"/>
                  </a:schemeClr>
                </a:solidFill>
                <a:effectLst/>
                <a:ea typeface="JetBrains Mono"/>
              </a:rPr>
              <a:t>로 예외 전달</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 </a:t>
            </a:r>
            <a:r>
              <a:rPr kumimoji="0" lang="ko-KR" altLang="ko-KR" sz="1100" b="0" i="0" u="none" strike="noStrike" cap="none" normalizeH="0" baseline="0">
                <a:ln>
                  <a:noFill/>
                </a:ln>
                <a:solidFill>
                  <a:srgbClr val="CF8E6D"/>
                </a:solidFill>
                <a:effectLst/>
                <a:ea typeface="JetBrains Mono"/>
              </a:rPr>
              <a:t>catch </a:t>
            </a:r>
            <a:r>
              <a:rPr kumimoji="0" lang="ko-KR" altLang="ko-KR" sz="1100" b="0" i="0" u="none" strike="noStrike" cap="none" normalizeH="0" baseline="0">
                <a:ln>
                  <a:noFill/>
                </a:ln>
                <a:solidFill>
                  <a:srgbClr val="BCBEC4"/>
                </a:solidFill>
                <a:effectLst/>
                <a:ea typeface="JetBrains Mono"/>
              </a:rPr>
              <a:t>(Exception handlerEx) { </a:t>
            </a:r>
            <a:r>
              <a:rPr kumimoji="0" lang="ko-KR" altLang="ko-KR" sz="1100" b="0" i="0" u="none" strike="noStrike" cap="none" normalizeH="0" baseline="0">
                <a:ln>
                  <a:noFill/>
                </a:ln>
                <a:solidFill>
                  <a:srgbClr val="CF8E6D"/>
                </a:solidFill>
                <a:effectLst/>
                <a:ea typeface="JetBrains Mono"/>
              </a:rPr>
              <a:t>return null</a:t>
            </a: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Tree>
    <p:extLst>
      <p:ext uri="{BB962C8B-B14F-4D97-AF65-F5344CB8AC3E}">
        <p14:creationId xmlns:p14="http://schemas.microsoft.com/office/powerpoint/2010/main" val="605793052"/>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직사각형 2">
            <a:extLst>
              <a:ext uri="{FF2B5EF4-FFF2-40B4-BE49-F238E27FC236}">
                <a16:creationId xmlns:a16="http://schemas.microsoft.com/office/drawing/2014/main" id="{6F04B81F-5A96-B7F5-7CBF-B80A7F9A7A13}"/>
              </a:ext>
            </a:extLst>
          </p:cNvPr>
          <p:cNvSpPr/>
          <p:nvPr/>
        </p:nvSpPr>
        <p:spPr>
          <a:xfrm>
            <a:off x="198521" y="147177"/>
            <a:ext cx="3901646"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구현 예제 </a:t>
            </a:r>
            <a:r>
              <a:rPr lang="en-US" altLang="ko-KR" b="1">
                <a:solidFill>
                  <a:schemeClr val="accent1">
                    <a:lumMod val="75000"/>
                  </a:schemeClr>
                </a:solidFill>
                <a:latin typeface="+mn-ea"/>
              </a:rPr>
              <a:t>- ExceptionController</a:t>
            </a:r>
            <a:endParaRPr lang="ko-KR" altLang="en-US" b="1">
              <a:solidFill>
                <a:schemeClr val="accent1">
                  <a:lumMod val="75000"/>
                </a:schemeClr>
              </a:solidFill>
              <a:latin typeface="+mn-ea"/>
            </a:endParaRPr>
          </a:p>
        </p:txBody>
      </p:sp>
      <p:sp>
        <p:nvSpPr>
          <p:cNvPr id="4" name="Rectangle 2">
            <a:extLst>
              <a:ext uri="{FF2B5EF4-FFF2-40B4-BE49-F238E27FC236}">
                <a16:creationId xmlns:a16="http://schemas.microsoft.com/office/drawing/2014/main" id="{9F4B7E81-8735-857A-25DA-724B267599C5}"/>
              </a:ext>
            </a:extLst>
          </p:cNvPr>
          <p:cNvSpPr>
            <a:spLocks noChangeArrowheads="1"/>
          </p:cNvSpPr>
          <p:nvPr/>
        </p:nvSpPr>
        <p:spPr bwMode="auto">
          <a:xfrm>
            <a:off x="501314" y="693658"/>
            <a:ext cx="6158164" cy="421314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B3AE60"/>
                </a:solidFill>
                <a:effectLst/>
                <a:latin typeface="Arial Unicode MS"/>
                <a:ea typeface="JetBrains Mono"/>
              </a:rPr>
              <a:t>@Controller</a:t>
            </a:r>
            <a:br>
              <a:rPr kumimoji="0" lang="ko-KR" altLang="ko-KR" sz="1200" b="0" i="0" u="none" strike="noStrike" cap="none" normalizeH="0" baseline="0">
                <a:ln>
                  <a:noFill/>
                </a:ln>
                <a:solidFill>
                  <a:srgbClr val="B3AE60"/>
                </a:solidFill>
                <a:effectLst/>
                <a:latin typeface="Arial Unicode MS"/>
                <a:ea typeface="JetBrains Mono"/>
              </a:rPr>
            </a:br>
            <a:r>
              <a:rPr kumimoji="0" lang="ko-KR" altLang="ko-KR" sz="1200" b="0" i="0" u="none" strike="noStrike" cap="none" normalizeH="0" baseline="0">
                <a:ln>
                  <a:noFill/>
                </a:ln>
                <a:solidFill>
                  <a:srgbClr val="CF8E6D"/>
                </a:solidFill>
                <a:effectLst/>
                <a:latin typeface="Arial Unicode MS"/>
                <a:ea typeface="JetBrains Mono"/>
              </a:rPr>
              <a:t>public class </a:t>
            </a:r>
            <a:r>
              <a:rPr kumimoji="0" lang="ko-KR" altLang="ko-KR" sz="1200" b="0" i="0" u="none" strike="noStrike" cap="none" normalizeH="0" baseline="0">
                <a:ln>
                  <a:noFill/>
                </a:ln>
                <a:solidFill>
                  <a:srgbClr val="BCBEC4"/>
                </a:solidFill>
                <a:effectLst/>
                <a:latin typeface="Arial Unicode MS"/>
                <a:ea typeface="JetBrains Mono"/>
              </a:rPr>
              <a:t>TestController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3AE60"/>
                </a:solidFill>
                <a:effectLst/>
                <a:latin typeface="Arial Unicode MS"/>
                <a:ea typeface="JetBrains Mono"/>
              </a:rPr>
              <a:t>@GetMapping</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6AAB73"/>
                </a:solidFill>
                <a:effectLst/>
                <a:latin typeface="Arial Unicode MS"/>
                <a:ea typeface="JetBrains Mono"/>
              </a:rPr>
              <a:t>"/error-view"</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public void </a:t>
            </a:r>
            <a:r>
              <a:rPr kumimoji="0" lang="ko-KR" altLang="ko-KR" sz="1200" b="0" i="0" u="none" strike="noStrike" cap="none" normalizeH="0" baseline="0">
                <a:ln>
                  <a:noFill/>
                </a:ln>
                <a:solidFill>
                  <a:srgbClr val="56A8F5"/>
                </a:solidFill>
                <a:effectLst/>
                <a:latin typeface="Arial Unicode MS"/>
                <a:ea typeface="JetBrains Mono"/>
              </a:rPr>
              <a:t>throwViewError</a:t>
            </a: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throw new </a:t>
            </a:r>
            <a:r>
              <a:rPr kumimoji="0" lang="ko-KR" altLang="ko-KR" sz="1200" b="0" i="0" u="none" strike="noStrike" cap="none" normalizeH="0" baseline="0">
                <a:ln>
                  <a:noFill/>
                </a:ln>
                <a:solidFill>
                  <a:srgbClr val="BCBEC4"/>
                </a:solidFill>
                <a:effectLst/>
                <a:latin typeface="Arial Unicode MS"/>
                <a:ea typeface="JetBrains Mono"/>
              </a:rPr>
              <a:t>IllegalArgumentException (</a:t>
            </a:r>
            <a:r>
              <a:rPr kumimoji="0" lang="ko-KR" altLang="ko-KR" sz="1200" b="0" i="0" u="none" strike="noStrike" cap="none" normalizeH="0" baseline="0">
                <a:ln>
                  <a:noFill/>
                </a:ln>
                <a:solidFill>
                  <a:srgbClr val="6AAB73"/>
                </a:solidFill>
                <a:effectLst/>
                <a:latin typeface="Arial Unicode MS"/>
                <a:ea typeface="JetBrains Mono"/>
              </a:rPr>
              <a:t>"HTML View Error Occurred!"</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3AE60"/>
                </a:solidFill>
                <a:effectLst/>
                <a:latin typeface="Arial Unicode MS"/>
                <a:ea typeface="JetBrains Mono"/>
              </a:rPr>
              <a:t>@GetMapping</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6AAB73"/>
                </a:solidFill>
                <a:effectLst/>
                <a:latin typeface="Arial Unicode MS"/>
                <a:ea typeface="JetBrains Mono"/>
              </a:rPr>
              <a:t>"/error-json"</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public void </a:t>
            </a:r>
            <a:r>
              <a:rPr kumimoji="0" lang="ko-KR" altLang="ko-KR" sz="1200" b="0" i="0" u="none" strike="noStrike" cap="none" normalizeH="0" baseline="0">
                <a:ln>
                  <a:noFill/>
                </a:ln>
                <a:solidFill>
                  <a:srgbClr val="56A8F5"/>
                </a:solidFill>
                <a:effectLst/>
                <a:latin typeface="Arial Unicode MS"/>
                <a:ea typeface="JetBrains Mono"/>
              </a:rPr>
              <a:t>throwJsonError</a:t>
            </a: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throw new </a:t>
            </a:r>
            <a:r>
              <a:rPr kumimoji="0" lang="ko-KR" altLang="ko-KR" sz="1200" b="0" i="0" u="none" strike="noStrike" cap="none" normalizeH="0" baseline="0">
                <a:ln>
                  <a:noFill/>
                </a:ln>
                <a:solidFill>
                  <a:srgbClr val="BCBEC4"/>
                </a:solidFill>
                <a:effectLst/>
                <a:latin typeface="Arial Unicode MS"/>
                <a:ea typeface="JetBrains Mono"/>
              </a:rPr>
              <a:t>IllegalStateException(</a:t>
            </a:r>
            <a:r>
              <a:rPr kumimoji="0" lang="ko-KR" altLang="ko-KR" sz="1200" b="0" i="0" u="none" strike="noStrike" cap="none" normalizeH="0" baseline="0">
                <a:ln>
                  <a:noFill/>
                </a:ln>
                <a:solidFill>
                  <a:srgbClr val="6AAB73"/>
                </a:solidFill>
                <a:effectLst/>
                <a:latin typeface="Arial Unicode MS"/>
                <a:ea typeface="JetBrains Mono"/>
              </a:rPr>
              <a:t>"JSON Error Occurred!"</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3AE60"/>
                </a:solidFill>
                <a:effectLst/>
                <a:latin typeface="Arial Unicode MS"/>
                <a:ea typeface="JetBrains Mono"/>
              </a:rPr>
              <a:t>@GetMapping</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6AAB73"/>
                </a:solidFill>
                <a:effectLst/>
                <a:latin typeface="Arial Unicode MS"/>
                <a:ea typeface="JetBrains Mono"/>
              </a:rPr>
              <a:t>"/error-sendError"</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public void </a:t>
            </a:r>
            <a:r>
              <a:rPr kumimoji="0" lang="ko-KR" altLang="ko-KR" sz="1200" b="0" i="0" u="none" strike="noStrike" cap="none" normalizeH="0" baseline="0">
                <a:ln>
                  <a:noFill/>
                </a:ln>
                <a:solidFill>
                  <a:srgbClr val="56A8F5"/>
                </a:solidFill>
                <a:effectLst/>
                <a:latin typeface="Arial Unicode MS"/>
                <a:ea typeface="JetBrains Mono"/>
              </a:rPr>
              <a:t>throwSendError</a:t>
            </a: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throw new </a:t>
            </a:r>
            <a:r>
              <a:rPr kumimoji="0" lang="ko-KR" altLang="ko-KR" sz="1200" b="0" i="0" u="none" strike="noStrike" cap="none" normalizeH="0" baseline="0">
                <a:ln>
                  <a:noFill/>
                </a:ln>
                <a:solidFill>
                  <a:srgbClr val="BCBEC4"/>
                </a:solidFill>
                <a:effectLst/>
                <a:latin typeface="Arial Unicode MS"/>
                <a:ea typeface="JetBrains Mono"/>
              </a:rPr>
              <a:t>RuntimeException(</a:t>
            </a:r>
            <a:r>
              <a:rPr kumimoji="0" lang="ko-KR" altLang="ko-KR" sz="1200" b="0" i="0" u="none" strike="noStrike" cap="none" normalizeH="0" baseline="0">
                <a:ln>
                  <a:noFill/>
                </a:ln>
                <a:solidFill>
                  <a:srgbClr val="6AAB73"/>
                </a:solidFill>
                <a:effectLst/>
                <a:latin typeface="Arial Unicode MS"/>
                <a:ea typeface="JetBrains Mono"/>
              </a:rPr>
              <a:t>"sendError triggered!"</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t>
            </a:r>
            <a:endParaRPr kumimoji="0" lang="ko-KR" altLang="ko-KR" sz="1200" b="0" i="0" u="none" strike="noStrike" cap="none" normalizeH="0" baseline="0">
              <a:ln>
                <a:noFill/>
              </a:ln>
              <a:solidFill>
                <a:schemeClr val="tx1"/>
              </a:solidFill>
              <a:effectLst/>
              <a:latin typeface="Arial" panose="020B0604020202020204" pitchFamily="34" charset="0"/>
            </a:endParaRPr>
          </a:p>
        </p:txBody>
      </p:sp>
      <p:sp>
        <p:nvSpPr>
          <p:cNvPr id="5" name="Rectangle 3">
            <a:extLst>
              <a:ext uri="{FF2B5EF4-FFF2-40B4-BE49-F238E27FC236}">
                <a16:creationId xmlns:a16="http://schemas.microsoft.com/office/drawing/2014/main" id="{30A10B4C-1A12-F7F0-F5EF-AF7272E5663A}"/>
              </a:ext>
            </a:extLst>
          </p:cNvPr>
          <p:cNvSpPr>
            <a:spLocks noChangeArrowheads="1"/>
          </p:cNvSpPr>
          <p:nvPr/>
        </p:nvSpPr>
        <p:spPr bwMode="auto">
          <a:xfrm>
            <a:off x="6862015" y="851067"/>
            <a:ext cx="4696323" cy="335156"/>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BCBEC4"/>
                </a:solidFill>
                <a:effectLst/>
                <a:latin typeface="Arial Unicode MS"/>
                <a:ea typeface="JetBrains Mono"/>
              </a:rPr>
              <a:t>curl -H </a:t>
            </a:r>
            <a:r>
              <a:rPr kumimoji="0" lang="ko-KR" altLang="ko-KR" sz="1200" b="0" i="0" u="none" strike="noStrike" cap="none" normalizeH="0" baseline="0">
                <a:ln>
                  <a:noFill/>
                </a:ln>
                <a:solidFill>
                  <a:srgbClr val="6AAB73"/>
                </a:solidFill>
                <a:effectLst/>
                <a:latin typeface="Arial Unicode MS"/>
                <a:ea typeface="JetBrains Mono"/>
              </a:rPr>
              <a:t>"Accept: text/html" </a:t>
            </a:r>
            <a:r>
              <a:rPr kumimoji="0" lang="ko-KR" altLang="ko-KR" sz="1200" b="0" i="0" u="none" strike="noStrike" cap="none" normalizeH="0" baseline="0">
                <a:ln>
                  <a:noFill/>
                </a:ln>
                <a:solidFill>
                  <a:srgbClr val="BCBEC4"/>
                </a:solidFill>
                <a:effectLst/>
                <a:latin typeface="Arial Unicode MS"/>
                <a:ea typeface="JetBrains Mono"/>
              </a:rPr>
              <a:t>http:</a:t>
            </a:r>
            <a:r>
              <a:rPr kumimoji="0" lang="ko-KR" altLang="ko-KR" sz="1200" b="0" i="0" u="none" strike="noStrike" cap="none" normalizeH="0" baseline="0">
                <a:ln>
                  <a:noFill/>
                </a:ln>
                <a:solidFill>
                  <a:srgbClr val="7A7E85"/>
                </a:solidFill>
                <a:effectLst/>
                <a:latin typeface="Arial Unicode MS"/>
                <a:ea typeface="JetBrains Mono"/>
              </a:rPr>
              <a:t>//localhost:8080/error-view</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6" name="Rectangle 3">
            <a:extLst>
              <a:ext uri="{FF2B5EF4-FFF2-40B4-BE49-F238E27FC236}">
                <a16:creationId xmlns:a16="http://schemas.microsoft.com/office/drawing/2014/main" id="{904619FD-FB4E-FAA0-CD39-05B31F39F5BF}"/>
              </a:ext>
            </a:extLst>
          </p:cNvPr>
          <p:cNvSpPr>
            <a:spLocks noChangeArrowheads="1"/>
          </p:cNvSpPr>
          <p:nvPr/>
        </p:nvSpPr>
        <p:spPr bwMode="auto">
          <a:xfrm>
            <a:off x="6862010" y="1940630"/>
            <a:ext cx="4696327" cy="335156"/>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BCBEC4"/>
                </a:solidFill>
                <a:effectLst/>
                <a:latin typeface="Arial Unicode MS"/>
                <a:ea typeface="JetBrains Mono"/>
              </a:rPr>
              <a:t>curl -H </a:t>
            </a:r>
            <a:r>
              <a:rPr kumimoji="0" lang="ko-KR" altLang="ko-KR" sz="1200" b="0" i="0" u="none" strike="noStrike" cap="none" normalizeH="0" baseline="0">
                <a:ln>
                  <a:noFill/>
                </a:ln>
                <a:solidFill>
                  <a:srgbClr val="6AAB73"/>
                </a:solidFill>
                <a:effectLst/>
                <a:latin typeface="Arial Unicode MS"/>
                <a:ea typeface="JetBrains Mono"/>
              </a:rPr>
              <a:t>"Accept: </a:t>
            </a:r>
            <a:r>
              <a:rPr lang="en-US" altLang="ko-KR" sz="1200">
                <a:solidFill>
                  <a:srgbClr val="6AAB73"/>
                </a:solidFill>
                <a:latin typeface="Arial Unicode MS"/>
                <a:ea typeface="JetBrains Mono"/>
              </a:rPr>
              <a:t>application</a:t>
            </a:r>
            <a:r>
              <a:rPr kumimoji="0" lang="ko-KR" altLang="ko-KR" sz="1200" b="0" i="0" u="none" strike="noStrike" cap="none" normalizeH="0" baseline="0">
                <a:ln>
                  <a:noFill/>
                </a:ln>
                <a:solidFill>
                  <a:srgbClr val="6AAB73"/>
                </a:solidFill>
                <a:effectLst/>
                <a:latin typeface="Arial Unicode MS"/>
                <a:ea typeface="JetBrains Mono"/>
              </a:rPr>
              <a:t>/</a:t>
            </a:r>
            <a:r>
              <a:rPr kumimoji="0" lang="en-US" altLang="ko-KR" sz="1200" b="0" i="0" u="none" strike="noStrike" cap="none" normalizeH="0" baseline="0">
                <a:ln>
                  <a:noFill/>
                </a:ln>
                <a:solidFill>
                  <a:srgbClr val="6AAB73"/>
                </a:solidFill>
                <a:effectLst/>
                <a:latin typeface="Arial Unicode MS"/>
                <a:ea typeface="JetBrains Mono"/>
              </a:rPr>
              <a:t>json</a:t>
            </a:r>
            <a:r>
              <a:rPr kumimoji="0" lang="ko-KR" altLang="ko-KR" sz="1200" b="0" i="0" u="none" strike="noStrike" cap="none" normalizeH="0" baseline="0">
                <a:ln>
                  <a:noFill/>
                </a:ln>
                <a:solidFill>
                  <a:srgbClr val="6AAB73"/>
                </a:solidFill>
                <a:effectLst/>
                <a:latin typeface="Arial Unicode MS"/>
                <a:ea typeface="JetBrains Mono"/>
              </a:rPr>
              <a:t>" </a:t>
            </a:r>
            <a:r>
              <a:rPr kumimoji="0" lang="ko-KR" altLang="ko-KR" sz="1200" b="0" i="0" u="none" strike="noStrike" cap="none" normalizeH="0" baseline="0">
                <a:ln>
                  <a:noFill/>
                </a:ln>
                <a:solidFill>
                  <a:srgbClr val="BCBEC4"/>
                </a:solidFill>
                <a:effectLst/>
                <a:latin typeface="Arial Unicode MS"/>
                <a:ea typeface="JetBrains Mono"/>
              </a:rPr>
              <a:t>http:</a:t>
            </a:r>
            <a:r>
              <a:rPr kumimoji="0" lang="ko-KR" altLang="ko-KR" sz="1200" b="0" i="0" u="none" strike="noStrike" cap="none" normalizeH="0" baseline="0">
                <a:ln>
                  <a:noFill/>
                </a:ln>
                <a:solidFill>
                  <a:srgbClr val="7A7E85"/>
                </a:solidFill>
                <a:effectLst/>
                <a:latin typeface="Arial Unicode MS"/>
                <a:ea typeface="JetBrains Mono"/>
              </a:rPr>
              <a:t>//localhost:8080/error-</a:t>
            </a:r>
            <a:r>
              <a:rPr kumimoji="0" lang="en-US" altLang="ko-KR" sz="1200" b="0" i="0" u="none" strike="noStrike" cap="none" normalizeH="0" baseline="0">
                <a:ln>
                  <a:noFill/>
                </a:ln>
                <a:solidFill>
                  <a:srgbClr val="7A7E85"/>
                </a:solidFill>
                <a:effectLst/>
                <a:latin typeface="Arial Unicode MS"/>
                <a:ea typeface="JetBrains Mono"/>
              </a:rPr>
              <a:t>json</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7" name="Rectangle 3">
            <a:extLst>
              <a:ext uri="{FF2B5EF4-FFF2-40B4-BE49-F238E27FC236}">
                <a16:creationId xmlns:a16="http://schemas.microsoft.com/office/drawing/2014/main" id="{FF46F01E-B769-BED8-7A33-B5E23E28BC6E}"/>
              </a:ext>
            </a:extLst>
          </p:cNvPr>
          <p:cNvSpPr>
            <a:spLocks noChangeArrowheads="1"/>
          </p:cNvSpPr>
          <p:nvPr/>
        </p:nvSpPr>
        <p:spPr bwMode="auto">
          <a:xfrm>
            <a:off x="6862005" y="4000717"/>
            <a:ext cx="4696327" cy="335156"/>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BCBEC4"/>
                </a:solidFill>
                <a:effectLst/>
                <a:latin typeface="Arial Unicode MS"/>
                <a:ea typeface="JetBrains Mono"/>
              </a:rPr>
              <a:t>curl</a:t>
            </a:r>
            <a:r>
              <a:rPr kumimoji="0" lang="ko-KR" altLang="ko-KR" sz="1200" b="0" i="0" u="none" strike="noStrike" cap="none" normalizeH="0" baseline="0">
                <a:ln>
                  <a:noFill/>
                </a:ln>
                <a:solidFill>
                  <a:srgbClr val="6AAB73"/>
                </a:solidFill>
                <a:effectLst/>
                <a:latin typeface="Arial Unicode MS"/>
                <a:ea typeface="JetBrains Mono"/>
              </a:rPr>
              <a:t> </a:t>
            </a:r>
            <a:r>
              <a:rPr kumimoji="0" lang="ko-KR" altLang="ko-KR" sz="1200" b="0" i="0" u="none" strike="noStrike" cap="none" normalizeH="0" baseline="0">
                <a:ln>
                  <a:noFill/>
                </a:ln>
                <a:solidFill>
                  <a:srgbClr val="BCBEC4"/>
                </a:solidFill>
                <a:effectLst/>
                <a:latin typeface="Arial Unicode MS"/>
                <a:ea typeface="JetBrains Mono"/>
              </a:rPr>
              <a:t>http:</a:t>
            </a:r>
            <a:r>
              <a:rPr kumimoji="0" lang="ko-KR" altLang="ko-KR" sz="1200" b="0" i="0" u="none" strike="noStrike" cap="none" normalizeH="0" baseline="0">
                <a:ln>
                  <a:noFill/>
                </a:ln>
                <a:solidFill>
                  <a:srgbClr val="7A7E85"/>
                </a:solidFill>
                <a:effectLst/>
                <a:latin typeface="Arial Unicode MS"/>
                <a:ea typeface="JetBrains Mono"/>
              </a:rPr>
              <a:t>//localhost:8080/error-</a:t>
            </a:r>
            <a:r>
              <a:rPr kumimoji="0" lang="en-US" altLang="ko-KR" sz="1200" b="0" i="0" u="none" strike="noStrike" cap="none" normalizeH="0" baseline="0">
                <a:ln>
                  <a:noFill/>
                </a:ln>
                <a:solidFill>
                  <a:srgbClr val="7A7E85"/>
                </a:solidFill>
                <a:effectLst/>
                <a:latin typeface="Arial Unicode MS"/>
                <a:ea typeface="JetBrains Mono"/>
              </a:rPr>
              <a:t>sendError</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8" name="Rectangle 4">
            <a:extLst>
              <a:ext uri="{FF2B5EF4-FFF2-40B4-BE49-F238E27FC236}">
                <a16:creationId xmlns:a16="http://schemas.microsoft.com/office/drawing/2014/main" id="{13564BBB-1D8C-3E14-44A8-E4630BE835BD}"/>
              </a:ext>
            </a:extLst>
          </p:cNvPr>
          <p:cNvSpPr>
            <a:spLocks noChangeArrowheads="1"/>
          </p:cNvSpPr>
          <p:nvPr/>
        </p:nvSpPr>
        <p:spPr bwMode="auto">
          <a:xfrm>
            <a:off x="6862005" y="2270559"/>
            <a:ext cx="4696327" cy="1330557"/>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"status"</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2AACB8"/>
                </a:solidFill>
                <a:effectLst/>
                <a:latin typeface="Arial Unicode MS"/>
                <a:ea typeface="JetBrains Mono"/>
              </a:rPr>
              <a:t>500</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"error"</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"Internal Server Error"</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"message"</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"JSON Error Occurred!"</a:t>
            </a:r>
            <a:br>
              <a:rPr kumimoji="0" lang="ko-KR" altLang="ko-KR" sz="1100" b="0" i="0" u="none" strike="noStrike" cap="none" normalizeH="0" baseline="0">
                <a:ln>
                  <a:noFill/>
                </a:ln>
                <a:solidFill>
                  <a:srgbClr val="6AAB73"/>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9" name="Rectangle 5">
            <a:extLst>
              <a:ext uri="{FF2B5EF4-FFF2-40B4-BE49-F238E27FC236}">
                <a16:creationId xmlns:a16="http://schemas.microsoft.com/office/drawing/2014/main" id="{E0C5CF0B-FE2B-BDEC-0FA9-3F6AE5492964}"/>
              </a:ext>
            </a:extLst>
          </p:cNvPr>
          <p:cNvSpPr>
            <a:spLocks noChangeArrowheads="1"/>
          </p:cNvSpPr>
          <p:nvPr/>
        </p:nvSpPr>
        <p:spPr bwMode="auto">
          <a:xfrm>
            <a:off x="6862005" y="4329543"/>
            <a:ext cx="4696326" cy="56881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HTTP/</a:t>
            </a:r>
            <a:r>
              <a:rPr kumimoji="0" lang="ko-KR" altLang="ko-KR" sz="1100" b="0" i="0" u="none" strike="noStrike" cap="none" normalizeH="0" baseline="0">
                <a:ln>
                  <a:noFill/>
                </a:ln>
                <a:solidFill>
                  <a:srgbClr val="2AACB8"/>
                </a:solidFill>
                <a:effectLst/>
                <a:latin typeface="Arial Unicode MS"/>
                <a:ea typeface="JetBrains Mono"/>
              </a:rPr>
              <a:t>1.1 500 </a:t>
            </a:r>
            <a:r>
              <a:rPr kumimoji="0" lang="ko-KR" altLang="ko-KR" sz="1100" b="0" i="0" u="none" strike="noStrike" cap="none" normalizeH="0" baseline="0">
                <a:ln>
                  <a:noFill/>
                </a:ln>
                <a:solidFill>
                  <a:srgbClr val="BCBEC4"/>
                </a:solidFill>
                <a:effectLst/>
                <a:latin typeface="Arial Unicode MS"/>
                <a:ea typeface="JetBrains Mono"/>
              </a:rPr>
              <a:t>Internal Server Error</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Content-Type: text/plain</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0" name="Rectangle 6">
            <a:extLst>
              <a:ext uri="{FF2B5EF4-FFF2-40B4-BE49-F238E27FC236}">
                <a16:creationId xmlns:a16="http://schemas.microsoft.com/office/drawing/2014/main" id="{74BBD368-DAE0-B807-9C7B-725B9B1C8F2F}"/>
              </a:ext>
            </a:extLst>
          </p:cNvPr>
          <p:cNvSpPr>
            <a:spLocks noChangeArrowheads="1"/>
          </p:cNvSpPr>
          <p:nvPr/>
        </p:nvSpPr>
        <p:spPr bwMode="auto">
          <a:xfrm>
            <a:off x="6862005" y="1173767"/>
            <a:ext cx="4696323" cy="335156"/>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BCBEC4"/>
                </a:solidFill>
                <a:effectLst/>
                <a:latin typeface="Arial Unicode MS"/>
                <a:ea typeface="JetBrains Mono"/>
              </a:rPr>
              <a:t>error-view.html</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11" name="TextBox 10">
            <a:extLst>
              <a:ext uri="{FF2B5EF4-FFF2-40B4-BE49-F238E27FC236}">
                <a16:creationId xmlns:a16="http://schemas.microsoft.com/office/drawing/2014/main" id="{689DD96E-DFD3-C2A3-FCAF-0086114095FD}"/>
              </a:ext>
            </a:extLst>
          </p:cNvPr>
          <p:cNvSpPr txBox="1"/>
          <p:nvPr/>
        </p:nvSpPr>
        <p:spPr>
          <a:xfrm>
            <a:off x="6862005" y="560356"/>
            <a:ext cx="1113467" cy="313547"/>
          </a:xfrm>
          <a:prstGeom prst="rect">
            <a:avLst/>
          </a:prstGeom>
          <a:noFill/>
        </p:spPr>
        <p:txBody>
          <a:bodyPr wrap="square">
            <a:spAutoFit/>
          </a:bodyPr>
          <a:lstStyle/>
          <a:p>
            <a:pPr>
              <a:lnSpc>
                <a:spcPct val="150000"/>
              </a:lnSpc>
              <a:spcBef>
                <a:spcPts val="500"/>
              </a:spcBef>
            </a:pPr>
            <a:r>
              <a:rPr lang="en-US" altLang="ko-KR" sz="1100">
                <a:latin typeface="+mn-ea"/>
              </a:rPr>
              <a:t>/error-view</a:t>
            </a:r>
          </a:p>
        </p:txBody>
      </p:sp>
      <p:sp>
        <p:nvSpPr>
          <p:cNvPr id="13" name="TextBox 12">
            <a:extLst>
              <a:ext uri="{FF2B5EF4-FFF2-40B4-BE49-F238E27FC236}">
                <a16:creationId xmlns:a16="http://schemas.microsoft.com/office/drawing/2014/main" id="{CE244DAB-3151-7CCE-AA1D-D48F3402363D}"/>
              </a:ext>
            </a:extLst>
          </p:cNvPr>
          <p:cNvSpPr txBox="1"/>
          <p:nvPr/>
        </p:nvSpPr>
        <p:spPr>
          <a:xfrm>
            <a:off x="6862005" y="1649741"/>
            <a:ext cx="1113467" cy="313547"/>
          </a:xfrm>
          <a:prstGeom prst="rect">
            <a:avLst/>
          </a:prstGeom>
          <a:noFill/>
        </p:spPr>
        <p:txBody>
          <a:bodyPr wrap="square">
            <a:spAutoFit/>
          </a:bodyPr>
          <a:lstStyle/>
          <a:p>
            <a:pPr>
              <a:lnSpc>
                <a:spcPct val="150000"/>
              </a:lnSpc>
              <a:spcBef>
                <a:spcPts val="500"/>
              </a:spcBef>
            </a:pPr>
            <a:r>
              <a:rPr lang="en-US" altLang="ko-KR" sz="1100">
                <a:latin typeface="+mn-ea"/>
              </a:rPr>
              <a:t>/error-json</a:t>
            </a:r>
          </a:p>
        </p:txBody>
      </p:sp>
      <p:sp>
        <p:nvSpPr>
          <p:cNvPr id="15" name="TextBox 14">
            <a:extLst>
              <a:ext uri="{FF2B5EF4-FFF2-40B4-BE49-F238E27FC236}">
                <a16:creationId xmlns:a16="http://schemas.microsoft.com/office/drawing/2014/main" id="{4B78B3B0-3204-9EBA-ACC4-BAAA450371DC}"/>
              </a:ext>
            </a:extLst>
          </p:cNvPr>
          <p:cNvSpPr txBox="1"/>
          <p:nvPr/>
        </p:nvSpPr>
        <p:spPr>
          <a:xfrm>
            <a:off x="6862005" y="3719204"/>
            <a:ext cx="1247279" cy="313547"/>
          </a:xfrm>
          <a:prstGeom prst="rect">
            <a:avLst/>
          </a:prstGeom>
          <a:noFill/>
        </p:spPr>
        <p:txBody>
          <a:bodyPr wrap="square">
            <a:spAutoFit/>
          </a:bodyPr>
          <a:lstStyle/>
          <a:p>
            <a:pPr>
              <a:lnSpc>
                <a:spcPct val="150000"/>
              </a:lnSpc>
              <a:spcBef>
                <a:spcPts val="500"/>
              </a:spcBef>
            </a:pPr>
            <a:r>
              <a:rPr lang="en-US" altLang="ko-KR" sz="1100">
                <a:latin typeface="+mn-ea"/>
              </a:rPr>
              <a:t>/error-sendError</a:t>
            </a:r>
          </a:p>
        </p:txBody>
      </p:sp>
    </p:spTree>
    <p:extLst>
      <p:ext uri="{BB962C8B-B14F-4D97-AF65-F5344CB8AC3E}">
        <p14:creationId xmlns:p14="http://schemas.microsoft.com/office/powerpoint/2010/main" val="3534922627"/>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879ECF-07FC-E00B-E6EE-BC5EFF1D4BB2}"/>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746E6EC7-DAB7-7FF6-A206-2D460CF2AF7E}"/>
              </a:ext>
            </a:extLst>
          </p:cNvPr>
          <p:cNvSpPr txBox="1"/>
          <p:nvPr/>
        </p:nvSpPr>
        <p:spPr>
          <a:xfrm>
            <a:off x="344515" y="2921169"/>
            <a:ext cx="11503022" cy="830997"/>
          </a:xfrm>
          <a:prstGeom prst="rect">
            <a:avLst/>
          </a:prstGeom>
          <a:noFill/>
        </p:spPr>
        <p:txBody>
          <a:bodyPr wrap="none" rtlCol="0">
            <a:spAutoFit/>
          </a:bodyPr>
          <a:lstStyle/>
          <a:p>
            <a:pPr algn="ctr"/>
            <a:r>
              <a:rPr lang="en-US" altLang="ko-KR" sz="4800">
                <a:solidFill>
                  <a:schemeClr val="accent1">
                    <a:lumMod val="75000"/>
                  </a:schemeClr>
                </a:solidFill>
                <a:latin typeface="+mj-lt"/>
              </a:rPr>
              <a:t>HandlerExceptionResolver </a:t>
            </a:r>
            <a:r>
              <a:rPr lang="ko-KR" altLang="en-US" sz="4800">
                <a:solidFill>
                  <a:schemeClr val="accent1">
                    <a:lumMod val="75000"/>
                  </a:schemeClr>
                </a:solidFill>
                <a:latin typeface="+mj-lt"/>
              </a:rPr>
              <a:t>기본 구현체들</a:t>
            </a:r>
          </a:p>
        </p:txBody>
      </p:sp>
      <p:sp>
        <p:nvSpPr>
          <p:cNvPr id="3" name="TextBox 2">
            <a:extLst>
              <a:ext uri="{FF2B5EF4-FFF2-40B4-BE49-F238E27FC236}">
                <a16:creationId xmlns:a16="http://schemas.microsoft.com/office/drawing/2014/main" id="{50E90A61-8894-4CA2-BD80-7DE4E44C9EFB}"/>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1276918730"/>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6AAB58-B133-959F-0C21-C956F0371E97}"/>
            </a:ext>
          </a:extLst>
        </p:cNvPr>
        <p:cNvGrpSpPr/>
        <p:nvPr/>
      </p:nvGrpSpPr>
      <p:grpSpPr>
        <a:xfrm>
          <a:off x="0" y="0"/>
          <a:ext cx="0" cy="0"/>
          <a:chOff x="0" y="0"/>
          <a:chExt cx="0" cy="0"/>
        </a:xfrm>
      </p:grpSpPr>
      <p:sp>
        <p:nvSpPr>
          <p:cNvPr id="6" name="직사각형 5">
            <a:extLst>
              <a:ext uri="{FF2B5EF4-FFF2-40B4-BE49-F238E27FC236}">
                <a16:creationId xmlns:a16="http://schemas.microsoft.com/office/drawing/2014/main" id="{0FB5A7D6-4EA0-9B11-CD54-2DE5D0B4FE12}"/>
              </a:ext>
            </a:extLst>
          </p:cNvPr>
          <p:cNvSpPr/>
          <p:nvPr/>
        </p:nvSpPr>
        <p:spPr>
          <a:xfrm>
            <a:off x="108285" y="185629"/>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sp>
        <p:nvSpPr>
          <p:cNvPr id="2" name="TextBox 1">
            <a:extLst>
              <a:ext uri="{FF2B5EF4-FFF2-40B4-BE49-F238E27FC236}">
                <a16:creationId xmlns:a16="http://schemas.microsoft.com/office/drawing/2014/main" id="{274B78F5-3227-3D08-0CE5-0A4E44DD26D9}"/>
              </a:ext>
            </a:extLst>
          </p:cNvPr>
          <p:cNvSpPr txBox="1"/>
          <p:nvPr/>
        </p:nvSpPr>
        <p:spPr>
          <a:xfrm>
            <a:off x="228600" y="575262"/>
            <a:ext cx="11790947" cy="951735"/>
          </a:xfrm>
          <a:prstGeom prst="rect">
            <a:avLst/>
          </a:prstGeom>
          <a:noFill/>
        </p:spPr>
        <p:txBody>
          <a:bodyPr wrap="square">
            <a:spAutoFit/>
          </a:bodyPr>
          <a:lstStyle/>
          <a:p>
            <a:pPr marL="228600" indent="-228600">
              <a:lnSpc>
                <a:spcPct val="150000"/>
              </a:lnSpc>
              <a:spcBef>
                <a:spcPts val="500"/>
              </a:spcBef>
              <a:buFont typeface="Arial" panose="020B0604020202020204" pitchFamily="34" charset="0"/>
              <a:buChar char="•"/>
            </a:pPr>
            <a:r>
              <a:rPr lang="en-US" altLang="ko-KR" sz="1200">
                <a:latin typeface="+mn-ea"/>
              </a:rPr>
              <a:t>Spring </a:t>
            </a:r>
            <a:r>
              <a:rPr lang="ko-KR" altLang="en-US" sz="1200">
                <a:latin typeface="+mn-ea"/>
              </a:rPr>
              <a:t>은 기본적으로 예외 처리에 사용할 수 있는 </a:t>
            </a:r>
            <a:r>
              <a:rPr lang="en-US" altLang="ko-KR" sz="1200">
                <a:latin typeface="+mn-ea"/>
              </a:rPr>
              <a:t>HandlerExceptionResolver </a:t>
            </a:r>
            <a:r>
              <a:rPr lang="ko-KR" altLang="en-US" sz="1200">
                <a:latin typeface="+mn-ea"/>
              </a:rPr>
              <a:t>구현체를 제공하며 각 구현체는 특정 시나리오에 따라 예외를 처리하도록 설계되어 있다</a:t>
            </a:r>
            <a:endParaRPr lang="en-US" altLang="ko-KR" sz="1200">
              <a:latin typeface="+mn-ea"/>
            </a:endParaRPr>
          </a:p>
          <a:p>
            <a:pPr marL="228600" indent="-228600">
              <a:lnSpc>
                <a:spcPct val="150000"/>
              </a:lnSpc>
              <a:spcBef>
                <a:spcPts val="500"/>
              </a:spcBef>
              <a:buFont typeface="Arial" panose="020B0604020202020204" pitchFamily="34" charset="0"/>
              <a:buChar char="•"/>
            </a:pPr>
            <a:r>
              <a:rPr lang="ko-KR" altLang="en-US" sz="1200">
                <a:latin typeface="+mn-ea"/>
              </a:rPr>
              <a:t>구현체는</a:t>
            </a:r>
            <a:r>
              <a:rPr lang="en-US" altLang="ko-KR" sz="1200">
                <a:latin typeface="+mn-ea"/>
              </a:rPr>
              <a:t> </a:t>
            </a:r>
            <a:r>
              <a:rPr lang="en-US" altLang="ko-KR" sz="1200"/>
              <a:t>ExceptionHandlerExceptionResolver</a:t>
            </a:r>
            <a:r>
              <a:rPr lang="en-US" altLang="ko-KR" sz="1200">
                <a:latin typeface="+mn-ea"/>
              </a:rPr>
              <a:t>, </a:t>
            </a:r>
            <a:r>
              <a:rPr lang="en-US" altLang="ko-KR" sz="1200"/>
              <a:t>ResponseStatusExceptionResolver, DefaultHandlerExceptionResolver, SimpleMappingExceptionResolver </a:t>
            </a:r>
            <a:r>
              <a:rPr lang="ko-KR" altLang="en-US" sz="1200"/>
              <a:t>로서 총 </a:t>
            </a:r>
            <a:r>
              <a:rPr lang="en-US" altLang="ko-KR" sz="1200"/>
              <a:t>4</a:t>
            </a:r>
            <a:r>
              <a:rPr lang="ko-KR" altLang="en-US" sz="1200"/>
              <a:t>개의 클래스가 제공된다</a:t>
            </a:r>
            <a:endParaRPr lang="en-US" altLang="ko-KR" sz="1200">
              <a:latin typeface="+mn-ea"/>
            </a:endParaRPr>
          </a:p>
        </p:txBody>
      </p:sp>
      <p:sp>
        <p:nvSpPr>
          <p:cNvPr id="3" name="직사각형 2">
            <a:extLst>
              <a:ext uri="{FF2B5EF4-FFF2-40B4-BE49-F238E27FC236}">
                <a16:creationId xmlns:a16="http://schemas.microsoft.com/office/drawing/2014/main" id="{C9193378-3878-F1EF-A177-4224AA49A9D2}"/>
              </a:ext>
            </a:extLst>
          </p:cNvPr>
          <p:cNvSpPr/>
          <p:nvPr/>
        </p:nvSpPr>
        <p:spPr>
          <a:xfrm>
            <a:off x="108285" y="2008205"/>
            <a:ext cx="1709122"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초기화 구성</a:t>
            </a:r>
          </a:p>
        </p:txBody>
      </p:sp>
      <p:sp>
        <p:nvSpPr>
          <p:cNvPr id="22" name="모서리가 둥근 직사각형 38">
            <a:extLst>
              <a:ext uri="{FF2B5EF4-FFF2-40B4-BE49-F238E27FC236}">
                <a16:creationId xmlns:a16="http://schemas.microsoft.com/office/drawing/2014/main" id="{8F25EB80-198E-9D7B-8F16-6ADBE5F21FBC}"/>
              </a:ext>
            </a:extLst>
          </p:cNvPr>
          <p:cNvSpPr/>
          <p:nvPr/>
        </p:nvSpPr>
        <p:spPr>
          <a:xfrm>
            <a:off x="282742" y="3453213"/>
            <a:ext cx="2893595"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WebMvcConfigurationSupport</a:t>
            </a:r>
            <a:endParaRPr lang="ko-KR" altLang="en-US" sz="1400">
              <a:solidFill>
                <a:schemeClr val="tx1"/>
              </a:solidFill>
              <a:latin typeface="+mj-lt"/>
              <a:ea typeface="나눔바른고딕" panose="020B0603020101020101"/>
            </a:endParaRPr>
          </a:p>
        </p:txBody>
      </p:sp>
      <p:sp>
        <p:nvSpPr>
          <p:cNvPr id="23" name="모서리가 둥근 직사각형 38">
            <a:extLst>
              <a:ext uri="{FF2B5EF4-FFF2-40B4-BE49-F238E27FC236}">
                <a16:creationId xmlns:a16="http://schemas.microsoft.com/office/drawing/2014/main" id="{64AF245E-186D-2859-FA69-F6F2A07E78DA}"/>
              </a:ext>
            </a:extLst>
          </p:cNvPr>
          <p:cNvSpPr/>
          <p:nvPr/>
        </p:nvSpPr>
        <p:spPr>
          <a:xfrm>
            <a:off x="3597443" y="3453213"/>
            <a:ext cx="3268078"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HandlerExceptionResolverComposite</a:t>
            </a:r>
            <a:endParaRPr lang="ko-KR" altLang="en-US" sz="1400">
              <a:solidFill>
                <a:schemeClr val="tx1"/>
              </a:solidFill>
              <a:latin typeface="+mj-lt"/>
              <a:ea typeface="나눔바른고딕" panose="020B0603020101020101"/>
            </a:endParaRPr>
          </a:p>
        </p:txBody>
      </p:sp>
      <p:cxnSp>
        <p:nvCxnSpPr>
          <p:cNvPr id="25" name="직선 화살표 연결선 24">
            <a:extLst>
              <a:ext uri="{FF2B5EF4-FFF2-40B4-BE49-F238E27FC236}">
                <a16:creationId xmlns:a16="http://schemas.microsoft.com/office/drawing/2014/main" id="{63FC2D05-D491-7A9C-4D46-96450207AF1C}"/>
              </a:ext>
            </a:extLst>
          </p:cNvPr>
          <p:cNvCxnSpPr>
            <a:stCxn id="22" idx="3"/>
            <a:endCxn id="23" idx="1"/>
          </p:cNvCxnSpPr>
          <p:nvPr/>
        </p:nvCxnSpPr>
        <p:spPr>
          <a:xfrm>
            <a:off x="3176337" y="3681664"/>
            <a:ext cx="42110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직선 화살표 연결선 27">
            <a:extLst>
              <a:ext uri="{FF2B5EF4-FFF2-40B4-BE49-F238E27FC236}">
                <a16:creationId xmlns:a16="http://schemas.microsoft.com/office/drawing/2014/main" id="{293D819A-8241-EC00-FF00-C1FB87AE8B3A}"/>
              </a:ext>
            </a:extLst>
          </p:cNvPr>
          <p:cNvCxnSpPr>
            <a:cxnSpLocks/>
            <a:stCxn id="23" idx="3"/>
          </p:cNvCxnSpPr>
          <p:nvPr/>
        </p:nvCxnSpPr>
        <p:spPr>
          <a:xfrm flipV="1">
            <a:off x="6865521" y="3681663"/>
            <a:ext cx="569995"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8BC6C264-D6CF-6D98-8AA6-1B371F8391D0}"/>
              </a:ext>
            </a:extLst>
          </p:cNvPr>
          <p:cNvSpPr txBox="1"/>
          <p:nvPr/>
        </p:nvSpPr>
        <p:spPr>
          <a:xfrm>
            <a:off x="282742" y="5082573"/>
            <a:ext cx="9474868" cy="1015856"/>
          </a:xfrm>
          <a:prstGeom prst="rect">
            <a:avLst/>
          </a:prstGeom>
          <a:noFill/>
        </p:spPr>
        <p:txBody>
          <a:bodyPr wrap="square">
            <a:spAutoFit/>
          </a:bodyPr>
          <a:lstStyle/>
          <a:p>
            <a:pPr marL="228600" indent="-228600">
              <a:lnSpc>
                <a:spcPct val="150000"/>
              </a:lnSpc>
              <a:spcBef>
                <a:spcPts val="500"/>
              </a:spcBef>
              <a:buFont typeface="Arial" panose="020B0604020202020204" pitchFamily="34" charset="0"/>
              <a:buChar char="•"/>
            </a:pPr>
            <a:r>
              <a:rPr lang="ko-KR" altLang="en-US" sz="1200">
                <a:solidFill>
                  <a:schemeClr val="tx1"/>
                </a:solidFill>
                <a:latin typeface="+mj-lt"/>
                <a:ea typeface="나눔바른고딕" panose="020B0603020101020101"/>
              </a:rPr>
              <a:t>예외 처리시 </a:t>
            </a:r>
            <a:r>
              <a:rPr lang="en-US" altLang="ko-KR" sz="1200">
                <a:solidFill>
                  <a:schemeClr val="tx1"/>
                </a:solidFill>
                <a:latin typeface="+mj-lt"/>
                <a:ea typeface="나눔바른고딕" panose="020B0603020101020101"/>
              </a:rPr>
              <a:t>HandlerExceptionResolverComposite </a:t>
            </a:r>
            <a:r>
              <a:rPr lang="ko-KR" altLang="en-US" sz="1200">
                <a:solidFill>
                  <a:schemeClr val="tx1"/>
                </a:solidFill>
                <a:latin typeface="+mj-lt"/>
                <a:ea typeface="나눔바른고딕" panose="020B0603020101020101"/>
              </a:rPr>
              <a:t>가</a:t>
            </a:r>
            <a:r>
              <a:rPr lang="en-US" altLang="ko-KR" sz="1200">
                <a:solidFill>
                  <a:schemeClr val="tx1"/>
                </a:solidFill>
                <a:latin typeface="+mj-lt"/>
                <a:ea typeface="나눔바른고딕" panose="020B0603020101020101"/>
              </a:rPr>
              <a:t> </a:t>
            </a:r>
            <a:r>
              <a:rPr lang="ko-KR" altLang="en-US" sz="1200">
                <a:solidFill>
                  <a:schemeClr val="tx1"/>
                </a:solidFill>
                <a:latin typeface="+mj-lt"/>
                <a:ea typeface="나눔바른고딕" panose="020B0603020101020101"/>
              </a:rPr>
              <a:t>가장</a:t>
            </a:r>
            <a:r>
              <a:rPr lang="en-US" altLang="ko-KR" sz="1200">
                <a:solidFill>
                  <a:schemeClr val="tx1"/>
                </a:solidFill>
                <a:latin typeface="+mj-lt"/>
                <a:ea typeface="나눔바른고딕" panose="020B0603020101020101"/>
              </a:rPr>
              <a:t> </a:t>
            </a:r>
            <a:r>
              <a:rPr lang="ko-KR" altLang="en-US" sz="1200">
                <a:solidFill>
                  <a:schemeClr val="tx1"/>
                </a:solidFill>
                <a:latin typeface="+mj-lt"/>
                <a:ea typeface="나눔바른고딕" panose="020B0603020101020101"/>
              </a:rPr>
              <a:t>우선순위가 높으며 다음으로 </a:t>
            </a:r>
            <a:r>
              <a:rPr lang="en-US" altLang="ko-KR" sz="1200">
                <a:solidFill>
                  <a:schemeClr val="tx1"/>
                </a:solidFill>
                <a:latin typeface="+mj-lt"/>
                <a:ea typeface="나눔바른고딕" panose="020B0603020101020101"/>
              </a:rPr>
              <a:t>resolvers </a:t>
            </a:r>
            <a:r>
              <a:rPr lang="ko-KR" altLang="en-US" sz="1200">
                <a:solidFill>
                  <a:schemeClr val="tx1"/>
                </a:solidFill>
                <a:latin typeface="+mj-lt"/>
                <a:ea typeface="나눔바른고딕" panose="020B0603020101020101"/>
              </a:rPr>
              <a:t>에 들어 있는 순서대로 호출 된다</a:t>
            </a:r>
            <a:endParaRPr lang="en-US" altLang="ko-KR" sz="1200">
              <a:solidFill>
                <a:schemeClr val="tx1"/>
              </a:solidFill>
              <a:latin typeface="+mj-lt"/>
              <a:ea typeface="나눔바른고딕" panose="020B0603020101020101"/>
            </a:endParaRPr>
          </a:p>
          <a:p>
            <a:pPr marL="228600" indent="-228600">
              <a:lnSpc>
                <a:spcPct val="150000"/>
              </a:lnSpc>
              <a:spcBef>
                <a:spcPts val="500"/>
              </a:spcBef>
              <a:buFont typeface="Arial" panose="020B0604020202020204" pitchFamily="34" charset="0"/>
              <a:buChar char="•"/>
            </a:pPr>
            <a:r>
              <a:rPr lang="en-US" altLang="ko-KR" sz="1200">
                <a:solidFill>
                  <a:schemeClr val="tx1"/>
                </a:solidFill>
                <a:latin typeface="+mj-lt"/>
                <a:ea typeface="나눔바른고딕" panose="020B0603020101020101"/>
              </a:rPr>
              <a:t>CustomHandlerExceptionResolver </a:t>
            </a:r>
            <a:r>
              <a:rPr lang="ko-KR" altLang="en-US" sz="1200">
                <a:solidFill>
                  <a:schemeClr val="tx1"/>
                </a:solidFill>
                <a:latin typeface="+mj-lt"/>
                <a:ea typeface="나눔바른고딕" panose="020B0603020101020101"/>
              </a:rPr>
              <a:t>를 직접 구현하게 되면 기본 구현체들 다음으로 순서가 정해진다</a:t>
            </a:r>
            <a:endParaRPr lang="en-US" altLang="ko-KR" sz="1200">
              <a:solidFill>
                <a:schemeClr val="tx1"/>
              </a:solidFill>
              <a:latin typeface="+mj-lt"/>
              <a:ea typeface="나눔바른고딕" panose="020B0603020101020101"/>
            </a:endParaRPr>
          </a:p>
          <a:p>
            <a:pPr marL="228600" indent="-228600">
              <a:lnSpc>
                <a:spcPct val="150000"/>
              </a:lnSpc>
              <a:spcBef>
                <a:spcPts val="500"/>
              </a:spcBef>
              <a:buFont typeface="Arial" panose="020B0604020202020204" pitchFamily="34" charset="0"/>
              <a:buChar char="•"/>
            </a:pPr>
            <a:r>
              <a:rPr lang="ko-KR" altLang="en-US" sz="1200">
                <a:latin typeface="+mj-lt"/>
                <a:ea typeface="나눔바른고딕" panose="020B0603020101020101"/>
              </a:rPr>
              <a:t>실무에서 가장 많이 사용하는 구현체는 </a:t>
            </a:r>
            <a:r>
              <a:rPr lang="en-US" altLang="ko-KR" sz="1200"/>
              <a:t>ExceptionHandlerExceptionResolver </a:t>
            </a:r>
            <a:r>
              <a:rPr lang="ko-KR" altLang="en-US" sz="1200"/>
              <a:t>이며 </a:t>
            </a:r>
            <a:r>
              <a:rPr lang="en-US" altLang="ko-KR" sz="1200"/>
              <a:t>@ExceptionHandler </a:t>
            </a:r>
            <a:r>
              <a:rPr lang="ko-KR" altLang="en-US" sz="1200"/>
              <a:t>어노테이션과 함께 사용한다</a:t>
            </a:r>
            <a:r>
              <a:rPr lang="ko-KR" altLang="en-US" sz="1200">
                <a:latin typeface="+mj-lt"/>
                <a:ea typeface="나눔바른고딕" panose="020B0603020101020101"/>
              </a:rPr>
              <a:t> </a:t>
            </a:r>
            <a:endParaRPr lang="en-US" altLang="ko-KR" sz="1200">
              <a:latin typeface="+mn-ea"/>
            </a:endParaRPr>
          </a:p>
        </p:txBody>
      </p:sp>
      <p:pic>
        <p:nvPicPr>
          <p:cNvPr id="32" name="그림 31">
            <a:extLst>
              <a:ext uri="{FF2B5EF4-FFF2-40B4-BE49-F238E27FC236}">
                <a16:creationId xmlns:a16="http://schemas.microsoft.com/office/drawing/2014/main" id="{00B54219-4B7C-A001-56CB-A3885A54FBD4}"/>
              </a:ext>
            </a:extLst>
          </p:cNvPr>
          <p:cNvPicPr>
            <a:picLocks noChangeAspect="1"/>
          </p:cNvPicPr>
          <p:nvPr/>
        </p:nvPicPr>
        <p:blipFill>
          <a:blip r:embed="rId3"/>
          <a:stretch>
            <a:fillRect/>
          </a:stretch>
        </p:blipFill>
        <p:spPr>
          <a:xfrm>
            <a:off x="7435516" y="2852012"/>
            <a:ext cx="3367408" cy="1659302"/>
          </a:xfrm>
          <a:prstGeom prst="rect">
            <a:avLst/>
          </a:prstGeom>
        </p:spPr>
      </p:pic>
    </p:spTree>
    <p:extLst>
      <p:ext uri="{BB962C8B-B14F-4D97-AF65-F5344CB8AC3E}">
        <p14:creationId xmlns:p14="http://schemas.microsoft.com/office/powerpoint/2010/main" val="919615136"/>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C76CD9-92C0-E098-FECA-19520A82EF64}"/>
            </a:ext>
          </a:extLst>
        </p:cNvPr>
        <p:cNvGrpSpPr/>
        <p:nvPr/>
      </p:nvGrpSpPr>
      <p:grpSpPr>
        <a:xfrm>
          <a:off x="0" y="0"/>
          <a:ext cx="0" cy="0"/>
          <a:chOff x="0" y="0"/>
          <a:chExt cx="0" cy="0"/>
        </a:xfrm>
      </p:grpSpPr>
      <p:sp>
        <p:nvSpPr>
          <p:cNvPr id="6" name="직사각형 5">
            <a:extLst>
              <a:ext uri="{FF2B5EF4-FFF2-40B4-BE49-F238E27FC236}">
                <a16:creationId xmlns:a16="http://schemas.microsoft.com/office/drawing/2014/main" id="{348D3DC2-15FF-C083-DF13-388F808FFD58}"/>
              </a:ext>
            </a:extLst>
          </p:cNvPr>
          <p:cNvSpPr/>
          <p:nvPr/>
        </p:nvSpPr>
        <p:spPr>
          <a:xfrm>
            <a:off x="108285" y="185629"/>
            <a:ext cx="4176271"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ResponseStatusExceptionResolver</a:t>
            </a:r>
            <a:endParaRPr lang="ko-KR" altLang="en-US" b="1">
              <a:solidFill>
                <a:schemeClr val="accent1">
                  <a:lumMod val="75000"/>
                </a:schemeClr>
              </a:solidFill>
              <a:latin typeface="+mn-ea"/>
            </a:endParaRPr>
          </a:p>
        </p:txBody>
      </p:sp>
      <p:sp>
        <p:nvSpPr>
          <p:cNvPr id="2" name="TextBox 1">
            <a:extLst>
              <a:ext uri="{FF2B5EF4-FFF2-40B4-BE49-F238E27FC236}">
                <a16:creationId xmlns:a16="http://schemas.microsoft.com/office/drawing/2014/main" id="{FF17F06B-B9BD-A78D-5937-E5BBE542E241}"/>
              </a:ext>
            </a:extLst>
          </p:cNvPr>
          <p:cNvSpPr txBox="1"/>
          <p:nvPr/>
        </p:nvSpPr>
        <p:spPr>
          <a:xfrm>
            <a:off x="228600" y="575262"/>
            <a:ext cx="11963400" cy="863506"/>
          </a:xfrm>
          <a:prstGeom prst="rect">
            <a:avLst/>
          </a:prstGeom>
          <a:noFill/>
        </p:spPr>
        <p:txBody>
          <a:bodyPr wrap="square">
            <a:spAutoFit/>
          </a:bodyPr>
          <a:lstStyle/>
          <a:p>
            <a:pPr marL="228600" indent="-228600">
              <a:lnSpc>
                <a:spcPct val="120000"/>
              </a:lnSpc>
              <a:spcBef>
                <a:spcPts val="500"/>
              </a:spcBef>
              <a:buFont typeface="Arial" panose="020B0604020202020204" pitchFamily="34" charset="0"/>
              <a:buChar char="•"/>
            </a:pPr>
            <a:r>
              <a:rPr lang="en-US" altLang="ko-KR" sz="1200">
                <a:latin typeface="+mn-ea"/>
              </a:rPr>
              <a:t>ResponseStatusExceptionResolver </a:t>
            </a:r>
            <a:r>
              <a:rPr lang="ko-KR" altLang="en-US" sz="1200">
                <a:latin typeface="+mn-ea"/>
              </a:rPr>
              <a:t>는 예외에 대해 </a:t>
            </a:r>
            <a:r>
              <a:rPr lang="en-US" altLang="ko-KR" sz="1200">
                <a:latin typeface="+mn-ea"/>
              </a:rPr>
              <a:t>HTTP </a:t>
            </a:r>
            <a:r>
              <a:rPr lang="ko-KR" altLang="en-US" sz="1200">
                <a:latin typeface="+mn-ea"/>
              </a:rPr>
              <a:t>상태 코드와 메시지를 매핑하여 클라이언트에게 반환할 수 있도록 설계된 예외 처리 전략이다</a:t>
            </a:r>
            <a:endParaRPr lang="en-US" altLang="ko-KR" sz="1200">
              <a:latin typeface="+mn-ea"/>
            </a:endParaRPr>
          </a:p>
          <a:p>
            <a:pPr marL="228600" indent="-228600">
              <a:lnSpc>
                <a:spcPct val="120000"/>
              </a:lnSpc>
              <a:spcBef>
                <a:spcPts val="500"/>
              </a:spcBef>
              <a:buFont typeface="Arial" panose="020B0604020202020204" pitchFamily="34" charset="0"/>
              <a:buChar char="•"/>
            </a:pPr>
            <a:r>
              <a:rPr lang="ko-KR" altLang="en-US" sz="1200">
                <a:latin typeface="+mn-ea"/>
              </a:rPr>
              <a:t>이 구현체는 두 가지 방식으로 </a:t>
            </a:r>
            <a:r>
              <a:rPr lang="ko-KR" altLang="en-US" sz="1200"/>
              <a:t>예외 및 </a:t>
            </a:r>
            <a:r>
              <a:rPr lang="en-US" altLang="ko-KR" sz="1200"/>
              <a:t>HTTP </a:t>
            </a:r>
            <a:r>
              <a:rPr lang="ko-KR" altLang="en-US" sz="1200"/>
              <a:t>상태 코드를 처리하는데 </a:t>
            </a:r>
            <a:r>
              <a:rPr lang="en-US" altLang="ko-KR" sz="1200"/>
              <a:t>@ResponseStatus </a:t>
            </a:r>
            <a:r>
              <a:rPr lang="ko-KR" altLang="en-US" sz="1200"/>
              <a:t>와</a:t>
            </a:r>
            <a:r>
              <a:rPr lang="en-US" altLang="ko-KR" sz="1200"/>
              <a:t> ResponseStatusException </a:t>
            </a:r>
            <a:r>
              <a:rPr lang="ko-KR" altLang="en-US" sz="1200"/>
              <a:t>를</a:t>
            </a:r>
            <a:r>
              <a:rPr lang="en-US" altLang="ko-KR" sz="1200"/>
              <a:t> </a:t>
            </a:r>
            <a:r>
              <a:rPr lang="ko-KR" altLang="en-US" sz="1200"/>
              <a:t>사용하여 구현한다</a:t>
            </a:r>
            <a:endParaRPr lang="en-US" altLang="ko-KR" sz="1200"/>
          </a:p>
          <a:p>
            <a:pPr marL="228600" indent="-228600">
              <a:lnSpc>
                <a:spcPct val="120000"/>
              </a:lnSpc>
              <a:spcBef>
                <a:spcPts val="500"/>
              </a:spcBef>
              <a:buFont typeface="Arial" panose="020B0604020202020204" pitchFamily="34" charset="0"/>
              <a:buChar char="•"/>
            </a:pPr>
            <a:r>
              <a:rPr lang="ko-KR" altLang="en-US" sz="1200">
                <a:latin typeface="+mn-ea"/>
              </a:rPr>
              <a:t>이 클래스는 예외를 </a:t>
            </a:r>
            <a:r>
              <a:rPr lang="en-US" altLang="ko-KR" sz="1200">
                <a:latin typeface="+mn-ea"/>
              </a:rPr>
              <a:t>sendError(code, msg) </a:t>
            </a:r>
            <a:r>
              <a:rPr lang="ko-KR" altLang="en-US" sz="1200">
                <a:latin typeface="+mn-ea"/>
              </a:rPr>
              <a:t>로</a:t>
            </a:r>
            <a:r>
              <a:rPr lang="en-US" altLang="ko-KR" sz="1200">
                <a:latin typeface="+mn-ea"/>
              </a:rPr>
              <a:t> </a:t>
            </a:r>
            <a:r>
              <a:rPr lang="ko-KR" altLang="en-US" sz="1200">
                <a:latin typeface="+mn-ea"/>
              </a:rPr>
              <a:t>처리하기 때문에 뷰 렌더링 없이 </a:t>
            </a:r>
            <a:r>
              <a:rPr lang="en-US" altLang="ko-KR" sz="1200">
                <a:latin typeface="+mn-ea"/>
              </a:rPr>
              <a:t>WAS </a:t>
            </a:r>
            <a:r>
              <a:rPr lang="ko-KR" altLang="en-US" sz="1200">
                <a:latin typeface="+mn-ea"/>
              </a:rPr>
              <a:t>의 </a:t>
            </a:r>
            <a:r>
              <a:rPr lang="en-US" altLang="ko-KR" sz="1200">
                <a:latin typeface="+mn-ea"/>
              </a:rPr>
              <a:t>ErrorPage </a:t>
            </a:r>
            <a:r>
              <a:rPr lang="ko-KR" altLang="en-US" sz="1200">
                <a:latin typeface="+mn-ea"/>
              </a:rPr>
              <a:t>전략에 의해 예외 처리가 이루어지도록 한다</a:t>
            </a:r>
            <a:endParaRPr lang="en-US" altLang="ko-KR" sz="1200">
              <a:latin typeface="+mn-ea"/>
            </a:endParaRPr>
          </a:p>
        </p:txBody>
      </p:sp>
      <p:sp>
        <p:nvSpPr>
          <p:cNvPr id="4" name="직사각형 3">
            <a:extLst>
              <a:ext uri="{FF2B5EF4-FFF2-40B4-BE49-F238E27FC236}">
                <a16:creationId xmlns:a16="http://schemas.microsoft.com/office/drawing/2014/main" id="{BBAF77DA-A50A-F479-CD24-809A4EDEC141}"/>
              </a:ext>
            </a:extLst>
          </p:cNvPr>
          <p:cNvSpPr/>
          <p:nvPr/>
        </p:nvSpPr>
        <p:spPr>
          <a:xfrm>
            <a:off x="108285" y="1594904"/>
            <a:ext cx="2412968"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@ResponseStatus</a:t>
            </a:r>
            <a:endParaRPr lang="ko-KR" altLang="en-US" b="1">
              <a:solidFill>
                <a:schemeClr val="accent1">
                  <a:lumMod val="75000"/>
                </a:schemeClr>
              </a:solidFill>
              <a:latin typeface="+mn-ea"/>
            </a:endParaRPr>
          </a:p>
        </p:txBody>
      </p:sp>
      <p:sp>
        <p:nvSpPr>
          <p:cNvPr id="12" name="Rectangle 1">
            <a:extLst>
              <a:ext uri="{FF2B5EF4-FFF2-40B4-BE49-F238E27FC236}">
                <a16:creationId xmlns:a16="http://schemas.microsoft.com/office/drawing/2014/main" id="{AFF67B20-232D-C30E-30DF-7393BFDFB546}"/>
              </a:ext>
            </a:extLst>
          </p:cNvPr>
          <p:cNvSpPr>
            <a:spLocks noChangeArrowheads="1"/>
          </p:cNvSpPr>
          <p:nvPr/>
        </p:nvSpPr>
        <p:spPr bwMode="auto">
          <a:xfrm>
            <a:off x="3104146" y="2454994"/>
            <a:ext cx="5829301" cy="107664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@ResponseStatus</a:t>
            </a:r>
            <a:r>
              <a:rPr kumimoji="0" lang="ko-KR" altLang="ko-KR" sz="1100" b="0" i="0" u="none" strike="noStrike" cap="none" normalizeH="0" baseline="0">
                <a:ln>
                  <a:noFill/>
                </a:ln>
                <a:solidFill>
                  <a:srgbClr val="BCBEC4"/>
                </a:solidFill>
                <a:effectLst/>
                <a:latin typeface="Arial Unicode MS"/>
                <a:ea typeface="JetBrains Mono"/>
              </a:rPr>
              <a:t>(</a:t>
            </a:r>
            <a:r>
              <a:rPr kumimoji="0" lang="en-US" altLang="ko-KR" sz="1100" b="0" i="0" u="none" strike="noStrike" cap="none" normalizeH="0" baseline="0">
                <a:ln>
                  <a:noFill/>
                </a:ln>
                <a:solidFill>
                  <a:srgbClr val="BCBEC4"/>
                </a:solidFill>
                <a:effectLst/>
                <a:latin typeface="Arial Unicode MS"/>
                <a:ea typeface="JetBrains Mono"/>
              </a:rPr>
              <a:t>code</a:t>
            </a:r>
            <a:r>
              <a:rPr kumimoji="0" lang="ko-KR" altLang="ko-KR" sz="1100" b="0" i="0" u="none" strike="noStrike" cap="none" normalizeH="0" baseline="0">
                <a:ln>
                  <a:noFill/>
                </a:ln>
                <a:solidFill>
                  <a:srgbClr val="BCBEC4"/>
                </a:solidFill>
                <a:effectLst/>
                <a:latin typeface="Arial Unicode MS"/>
                <a:ea typeface="JetBrains Mono"/>
              </a:rPr>
              <a:t> = HttpStatus.NOT_FOUND, reason = </a:t>
            </a:r>
            <a:r>
              <a:rPr kumimoji="0" lang="ko-KR" altLang="ko-KR" sz="1100" b="0" i="0" u="none" strike="noStrike" cap="none" normalizeH="0" baseline="0">
                <a:ln>
                  <a:noFill/>
                </a:ln>
                <a:solidFill>
                  <a:srgbClr val="6AAB73"/>
                </a:solidFill>
                <a:effectLst/>
                <a:latin typeface="Arial Unicode MS"/>
                <a:ea typeface="JetBrains Mono"/>
              </a:rPr>
              <a:t>"Resource Not Found"</a:t>
            </a:r>
            <a:r>
              <a:rPr kumimoji="0" lang="ko-KR" altLang="ko-KR" sz="1100" b="0" i="0" u="none" strike="noStrike" cap="none" normalizeH="0" baseline="0">
                <a:ln>
                  <a:noFill/>
                </a:ln>
                <a:solidFill>
                  <a:srgbClr val="BCBEC4"/>
                </a:solidFill>
                <a:effectLst/>
                <a:latin typeface="Arial Unicode MS"/>
                <a:ea typeface="JetBrains Mono"/>
              </a:rPr>
              <a:t>)</a:t>
            </a:r>
            <a:r>
              <a:rPr kumimoji="0" lang="en-US" altLang="ko-KR" sz="1100" b="0" i="0" u="none" strike="noStrike" cap="none" normalizeH="0" baseline="0">
                <a:ln>
                  <a:noFill/>
                </a:ln>
                <a:solidFill>
                  <a:srgbClr val="BCBEC4"/>
                </a:solidFill>
                <a:effectLst/>
                <a:latin typeface="Arial Unicode MS"/>
                <a:ea typeface="JetBrains Mono"/>
              </a:rPr>
              <a:t> or</a:t>
            </a:r>
          </a:p>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@ResponseStatus</a:t>
            </a:r>
            <a:r>
              <a:rPr kumimoji="0" lang="ko-KR" altLang="ko-KR" sz="1100" b="0" i="0" u="none" strike="noStrike" cap="none" normalizeH="0" baseline="0">
                <a:ln>
                  <a:noFill/>
                </a:ln>
                <a:solidFill>
                  <a:srgbClr val="BCBEC4"/>
                </a:solidFill>
                <a:effectLst/>
                <a:latin typeface="Arial Unicode MS"/>
                <a:ea typeface="JetBrains Mono"/>
              </a:rPr>
              <a:t>(</a:t>
            </a:r>
            <a:r>
              <a:rPr kumimoji="0" lang="en-US" altLang="ko-KR" sz="1100" b="0" i="0" u="none" strike="noStrike" cap="none" normalizeH="0" baseline="0">
                <a:ln>
                  <a:noFill/>
                </a:ln>
                <a:solidFill>
                  <a:srgbClr val="BCBEC4"/>
                </a:solidFill>
                <a:effectLst/>
                <a:latin typeface="Arial Unicode MS"/>
                <a:ea typeface="JetBrains Mono"/>
              </a:rPr>
              <a:t>code</a:t>
            </a:r>
            <a:r>
              <a:rPr kumimoji="0" lang="ko-KR" altLang="ko-KR" sz="1100" b="0" i="0" u="none" strike="noStrike" cap="none" normalizeH="0" baseline="0">
                <a:ln>
                  <a:noFill/>
                </a:ln>
                <a:solidFill>
                  <a:srgbClr val="BCBEC4"/>
                </a:solidFill>
                <a:effectLst/>
                <a:latin typeface="Arial Unicode MS"/>
                <a:ea typeface="JetBrains Mono"/>
              </a:rPr>
              <a:t> = HttpStatus.NOT_FOUND, reason = </a:t>
            </a:r>
            <a:r>
              <a:rPr kumimoji="0" lang="ko-KR" altLang="ko-KR" sz="1100" b="0" i="0" u="none" strike="noStrike" cap="none" normalizeH="0" baseline="0">
                <a:ln>
                  <a:noFill/>
                </a:ln>
                <a:solidFill>
                  <a:srgbClr val="6AAB73"/>
                </a:solidFill>
                <a:effectLst/>
                <a:latin typeface="Arial Unicode MS"/>
                <a:ea typeface="JetBrains Mono"/>
              </a:rPr>
              <a:t>“</a:t>
            </a:r>
            <a:r>
              <a:rPr lang="en-US" altLang="ko-KR" sz="1100">
                <a:solidFill>
                  <a:srgbClr val="6AAB73"/>
                </a:solidFill>
                <a:latin typeface="Arial Unicode MS"/>
                <a:ea typeface="JetBrains Mono"/>
              </a:rPr>
              <a:t>error.resource</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ResourceNotFoundException </a:t>
            </a:r>
            <a:r>
              <a:rPr kumimoji="0" lang="ko-KR" altLang="ko-KR" sz="1100" b="0" i="0" u="none" strike="noStrike" cap="none" normalizeH="0" baseline="0">
                <a:ln>
                  <a:noFill/>
                </a:ln>
                <a:solidFill>
                  <a:srgbClr val="CF8E6D"/>
                </a:solidFill>
                <a:effectLst/>
                <a:latin typeface="Arial Unicode MS"/>
                <a:ea typeface="JetBrains Mono"/>
              </a:rPr>
              <a:t>extends </a:t>
            </a:r>
            <a:r>
              <a:rPr kumimoji="0" lang="ko-KR" altLang="ko-KR" sz="1100" b="0" i="0" u="none" strike="noStrike" cap="none" normalizeH="0" baseline="0">
                <a:ln>
                  <a:noFill/>
                </a:ln>
                <a:solidFill>
                  <a:srgbClr val="BCBEC4"/>
                </a:solidFill>
                <a:effectLst/>
                <a:latin typeface="Arial Unicode MS"/>
                <a:ea typeface="JetBrains Mono"/>
              </a:rPr>
              <a:t>RuntimeException {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3" name="Rectangle 2">
            <a:extLst>
              <a:ext uri="{FF2B5EF4-FFF2-40B4-BE49-F238E27FC236}">
                <a16:creationId xmlns:a16="http://schemas.microsoft.com/office/drawing/2014/main" id="{AECD9722-49F6-3C42-43E1-9B410A986303}"/>
              </a:ext>
            </a:extLst>
          </p:cNvPr>
          <p:cNvSpPr>
            <a:spLocks noChangeArrowheads="1"/>
          </p:cNvSpPr>
          <p:nvPr/>
        </p:nvSpPr>
        <p:spPr bwMode="auto">
          <a:xfrm>
            <a:off x="3104143" y="3630478"/>
            <a:ext cx="5823944" cy="107664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@GetMapping</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"/resource/{id}"</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56A8F5"/>
                </a:solidFill>
                <a:effectLst/>
                <a:latin typeface="Arial Unicode MS"/>
                <a:ea typeface="JetBrains Mono"/>
              </a:rPr>
              <a:t>getResource</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B3AE60"/>
                </a:solidFill>
                <a:effectLst/>
                <a:latin typeface="Arial Unicode MS"/>
                <a:ea typeface="JetBrains Mono"/>
              </a:rPr>
              <a:t>@PathVariable </a:t>
            </a:r>
            <a:r>
              <a:rPr kumimoji="0" lang="ko-KR" altLang="ko-KR" sz="1100" b="0" i="0" u="none" strike="noStrike" cap="none" normalizeH="0" baseline="0">
                <a:ln>
                  <a:noFill/>
                </a:ln>
                <a:solidFill>
                  <a:srgbClr val="BCBEC4"/>
                </a:solidFill>
                <a:effectLst/>
                <a:latin typeface="Arial Unicode MS"/>
                <a:ea typeface="JetBrains Mono"/>
              </a:rPr>
              <a:t>String id) {</a:t>
            </a: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throw new </a:t>
            </a:r>
            <a:r>
              <a:rPr kumimoji="0" lang="ko-KR" altLang="ko-KR" sz="1100" b="0" i="0" u="none" strike="noStrike" cap="none" normalizeH="0" baseline="0">
                <a:ln>
                  <a:noFill/>
                </a:ln>
                <a:solidFill>
                  <a:srgbClr val="BCBEC4"/>
                </a:solidFill>
                <a:effectLst/>
                <a:latin typeface="Arial Unicode MS"/>
                <a:ea typeface="JetBrains Mono"/>
              </a:rPr>
              <a:t>ResourceNotFoundException();</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4" name="Rectangle 3">
            <a:extLst>
              <a:ext uri="{FF2B5EF4-FFF2-40B4-BE49-F238E27FC236}">
                <a16:creationId xmlns:a16="http://schemas.microsoft.com/office/drawing/2014/main" id="{159ACE82-24F0-F38F-6943-DA2CF990AE72}"/>
              </a:ext>
            </a:extLst>
          </p:cNvPr>
          <p:cNvSpPr>
            <a:spLocks noChangeArrowheads="1"/>
          </p:cNvSpPr>
          <p:nvPr/>
        </p:nvSpPr>
        <p:spPr bwMode="auto">
          <a:xfrm>
            <a:off x="3104145" y="5067572"/>
            <a:ext cx="5823944" cy="1584473"/>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solidFill>
                  <a:srgbClr val="BCBEC4"/>
                </a:solidFill>
                <a:effectLst/>
                <a:latin typeface="Arial Unicode MS"/>
                <a:ea typeface="JetBrains Mono"/>
              </a:rPr>
              <a:t>{</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solidFill>
                  <a:srgbClr val="BCBEC4"/>
                </a:solidFill>
                <a:effectLst/>
                <a:latin typeface="Arial Unicode MS"/>
                <a:ea typeface="JetBrains Mono"/>
              </a:rPr>
              <a:t>  "timestamp": "2024-11-27T02:27:37.490+00:00",</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solidFill>
                  <a:srgbClr val="BCBEC4"/>
                </a:solidFill>
                <a:effectLst/>
                <a:latin typeface="Arial Unicode MS"/>
                <a:ea typeface="JetBrains Mono"/>
              </a:rPr>
              <a:t>  "status": 404,</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solidFill>
                  <a:srgbClr val="BCBEC4"/>
                </a:solidFill>
                <a:effectLst/>
                <a:latin typeface="Arial Unicode MS"/>
                <a:ea typeface="JetBrains Mono"/>
              </a:rPr>
              <a:t>  "error": "Not Found",</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solidFill>
                  <a:srgbClr val="BCBEC4"/>
                </a:solidFill>
                <a:effectLst/>
                <a:latin typeface="Arial Unicode MS"/>
                <a:ea typeface="JetBrains Mono"/>
              </a:rPr>
              <a:t>  "path": "/resource/452"</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5" name="Rectangle 4">
            <a:extLst>
              <a:ext uri="{FF2B5EF4-FFF2-40B4-BE49-F238E27FC236}">
                <a16:creationId xmlns:a16="http://schemas.microsoft.com/office/drawing/2014/main" id="{46C67514-23AA-0BF5-A830-14A554F10424}"/>
              </a:ext>
            </a:extLst>
          </p:cNvPr>
          <p:cNvSpPr>
            <a:spLocks noChangeArrowheads="1"/>
          </p:cNvSpPr>
          <p:nvPr/>
        </p:nvSpPr>
        <p:spPr bwMode="auto">
          <a:xfrm>
            <a:off x="3104143" y="4805962"/>
            <a:ext cx="5823943" cy="26161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http:</a:t>
            </a:r>
            <a:r>
              <a:rPr kumimoji="0" lang="ko-KR" altLang="ko-KR" sz="1100" b="0" i="0" u="none" strike="noStrike" cap="none" normalizeH="0" baseline="0">
                <a:ln>
                  <a:noFill/>
                </a:ln>
                <a:solidFill>
                  <a:srgbClr val="7A7E85"/>
                </a:solidFill>
                <a:effectLst/>
                <a:latin typeface="Arial Unicode MS"/>
                <a:ea typeface="JetBrains Mono"/>
              </a:rPr>
              <a:t>//localhost:8080/resource/456</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5" name="Rectangle 1">
            <a:extLst>
              <a:ext uri="{FF2B5EF4-FFF2-40B4-BE49-F238E27FC236}">
                <a16:creationId xmlns:a16="http://schemas.microsoft.com/office/drawing/2014/main" id="{DAFEC791-8558-8B98-C323-4628F459BF53}"/>
              </a:ext>
            </a:extLst>
          </p:cNvPr>
          <p:cNvSpPr>
            <a:spLocks noChangeArrowheads="1"/>
          </p:cNvSpPr>
          <p:nvPr/>
        </p:nvSpPr>
        <p:spPr bwMode="auto">
          <a:xfrm>
            <a:off x="9132625" y="2804404"/>
            <a:ext cx="2452435" cy="26161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latin typeface="Arial Unicode MS"/>
                <a:ea typeface="JetBrains Mono"/>
              </a:rPr>
              <a:t>error.resource</a:t>
            </a:r>
            <a:r>
              <a:rPr kumimoji="0" lang="ko-KR" altLang="ko-KR" sz="1100" b="0" i="0" u="none" strike="noStrike" cap="none" normalizeH="0" baseline="0">
                <a:ln>
                  <a:noFill/>
                </a:ln>
                <a:solidFill>
                  <a:srgbClr val="808080"/>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Resource Not Found</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20" name="TextBox 19">
            <a:extLst>
              <a:ext uri="{FF2B5EF4-FFF2-40B4-BE49-F238E27FC236}">
                <a16:creationId xmlns:a16="http://schemas.microsoft.com/office/drawing/2014/main" id="{E52846B4-E034-2802-C0D9-0776E526A334}"/>
              </a:ext>
            </a:extLst>
          </p:cNvPr>
          <p:cNvSpPr txBox="1"/>
          <p:nvPr/>
        </p:nvSpPr>
        <p:spPr>
          <a:xfrm>
            <a:off x="9072466" y="2508087"/>
            <a:ext cx="1848352" cy="276999"/>
          </a:xfrm>
          <a:prstGeom prst="rect">
            <a:avLst/>
          </a:prstGeom>
          <a:noFill/>
        </p:spPr>
        <p:txBody>
          <a:bodyPr wrap="square">
            <a:spAutoFit/>
          </a:bodyPr>
          <a:lstStyle/>
          <a:p>
            <a:r>
              <a:rPr lang="en-US" altLang="ko-KR" sz="1200">
                <a:latin typeface="+mn-ea"/>
              </a:rPr>
              <a:t>messages.properties</a:t>
            </a:r>
            <a:endParaRPr lang="ko-KR" altLang="en-US" sz="1200"/>
          </a:p>
        </p:txBody>
      </p:sp>
      <p:sp>
        <p:nvSpPr>
          <p:cNvPr id="25" name="TextBox 24">
            <a:extLst>
              <a:ext uri="{FF2B5EF4-FFF2-40B4-BE49-F238E27FC236}">
                <a16:creationId xmlns:a16="http://schemas.microsoft.com/office/drawing/2014/main" id="{24BA2345-F014-FA95-C64A-D067001C384F}"/>
              </a:ext>
            </a:extLst>
          </p:cNvPr>
          <p:cNvSpPr txBox="1"/>
          <p:nvPr/>
        </p:nvSpPr>
        <p:spPr>
          <a:xfrm>
            <a:off x="228600" y="1970973"/>
            <a:ext cx="11081084" cy="276999"/>
          </a:xfrm>
          <a:prstGeom prst="rect">
            <a:avLst/>
          </a:prstGeom>
          <a:noFill/>
        </p:spPr>
        <p:txBody>
          <a:bodyPr wrap="square">
            <a:spAutoFit/>
          </a:bodyPr>
          <a:lstStyle/>
          <a:p>
            <a:pPr marL="171450" indent="-171450">
              <a:spcBef>
                <a:spcPts val="500"/>
              </a:spcBef>
              <a:buFont typeface="Arial" panose="020B0604020202020204" pitchFamily="34" charset="0"/>
              <a:buChar char="•"/>
            </a:pPr>
            <a:r>
              <a:rPr lang="en-US" altLang="ko-KR" sz="1200">
                <a:latin typeface="+mn-ea"/>
              </a:rPr>
              <a:t>@ResponseStatus </a:t>
            </a:r>
            <a:r>
              <a:rPr lang="ko-KR" altLang="en-US" sz="1200">
                <a:latin typeface="+mn-ea"/>
              </a:rPr>
              <a:t>는 </a:t>
            </a:r>
            <a:r>
              <a:rPr lang="en-US" altLang="ko-KR" sz="1200">
                <a:latin typeface="+mn-ea"/>
              </a:rPr>
              <a:t>code </a:t>
            </a:r>
            <a:r>
              <a:rPr lang="ko-KR" altLang="en-US" sz="1200">
                <a:latin typeface="+mn-ea"/>
              </a:rPr>
              <a:t>와 </a:t>
            </a:r>
            <a:r>
              <a:rPr lang="en-US" altLang="ko-KR" sz="1200">
                <a:latin typeface="+mn-ea"/>
              </a:rPr>
              <a:t>reason </a:t>
            </a:r>
            <a:r>
              <a:rPr lang="ko-KR" altLang="en-US" sz="1200">
                <a:latin typeface="+mn-ea"/>
              </a:rPr>
              <a:t>속성으로 이루어져 있으며 </a:t>
            </a:r>
            <a:r>
              <a:rPr lang="en-US" altLang="ko-KR" sz="1200">
                <a:latin typeface="+mn-ea"/>
              </a:rPr>
              <a:t>resaon </a:t>
            </a:r>
            <a:r>
              <a:rPr lang="ko-KR" altLang="en-US" sz="1200">
                <a:latin typeface="+mn-ea"/>
              </a:rPr>
              <a:t>은 값을 직접 설정하거나 </a:t>
            </a:r>
            <a:r>
              <a:rPr lang="en-US" altLang="ko-KR" sz="1200">
                <a:latin typeface="+mn-ea"/>
              </a:rPr>
              <a:t>MessageResource </a:t>
            </a:r>
            <a:r>
              <a:rPr lang="ko-KR" altLang="en-US" sz="1200">
                <a:latin typeface="+mn-ea"/>
              </a:rPr>
              <a:t>기능을 사용해 얻을 수 있다</a:t>
            </a:r>
            <a:endParaRPr lang="en-US" altLang="ko-KR" sz="1200">
              <a:latin typeface="+mn-ea"/>
            </a:endParaRPr>
          </a:p>
        </p:txBody>
      </p:sp>
      <p:pic>
        <p:nvPicPr>
          <p:cNvPr id="26" name="그림 25">
            <a:extLst>
              <a:ext uri="{FF2B5EF4-FFF2-40B4-BE49-F238E27FC236}">
                <a16:creationId xmlns:a16="http://schemas.microsoft.com/office/drawing/2014/main" id="{F4E55BE1-DD1B-E883-3C8C-1B30B78623ED}"/>
              </a:ext>
            </a:extLst>
          </p:cNvPr>
          <p:cNvPicPr>
            <a:picLocks noChangeAspect="1"/>
          </p:cNvPicPr>
          <p:nvPr/>
        </p:nvPicPr>
        <p:blipFill>
          <a:blip r:embed="rId3"/>
          <a:stretch>
            <a:fillRect/>
          </a:stretch>
        </p:blipFill>
        <p:spPr>
          <a:xfrm>
            <a:off x="514026" y="2454994"/>
            <a:ext cx="2007227" cy="1329546"/>
          </a:xfrm>
          <a:prstGeom prst="rect">
            <a:avLst/>
          </a:prstGeom>
        </p:spPr>
      </p:pic>
      <p:sp>
        <p:nvSpPr>
          <p:cNvPr id="27" name="TextBox 26">
            <a:extLst>
              <a:ext uri="{FF2B5EF4-FFF2-40B4-BE49-F238E27FC236}">
                <a16:creationId xmlns:a16="http://schemas.microsoft.com/office/drawing/2014/main" id="{5292F96B-A4E6-D5E5-BE67-9AB82BEC88AB}"/>
              </a:ext>
            </a:extLst>
          </p:cNvPr>
          <p:cNvSpPr txBox="1"/>
          <p:nvPr/>
        </p:nvSpPr>
        <p:spPr>
          <a:xfrm>
            <a:off x="417774" y="3798646"/>
            <a:ext cx="2289970" cy="495007"/>
          </a:xfrm>
          <a:prstGeom prst="rect">
            <a:avLst/>
          </a:prstGeom>
          <a:noFill/>
        </p:spPr>
        <p:txBody>
          <a:bodyPr wrap="square">
            <a:spAutoFit/>
          </a:bodyPr>
          <a:lstStyle/>
          <a:p>
            <a:pPr>
              <a:spcBef>
                <a:spcPts val="500"/>
              </a:spcBef>
            </a:pPr>
            <a:r>
              <a:rPr lang="en-US" altLang="ko-KR" sz="1100"/>
              <a:t>code - </a:t>
            </a:r>
            <a:r>
              <a:rPr lang="ko-KR" altLang="en-US" sz="1100"/>
              <a:t>응답에 사용할 상태 코드</a:t>
            </a:r>
            <a:endParaRPr lang="en-US" altLang="ko-KR" sz="1100"/>
          </a:p>
          <a:p>
            <a:pPr>
              <a:spcBef>
                <a:spcPts val="500"/>
              </a:spcBef>
            </a:pPr>
            <a:r>
              <a:rPr lang="en-US" altLang="ko-KR" sz="1100"/>
              <a:t>reason - </a:t>
            </a:r>
            <a:r>
              <a:rPr lang="ko-KR" altLang="en-US" sz="1100"/>
              <a:t>응답에 사용할 이유</a:t>
            </a:r>
            <a:endParaRPr lang="en-US" altLang="ko-KR" sz="1100">
              <a:latin typeface="+mn-ea"/>
            </a:endParaRPr>
          </a:p>
        </p:txBody>
      </p:sp>
      <p:cxnSp>
        <p:nvCxnSpPr>
          <p:cNvPr id="31" name="직선 화살표 연결선 30">
            <a:extLst>
              <a:ext uri="{FF2B5EF4-FFF2-40B4-BE49-F238E27FC236}">
                <a16:creationId xmlns:a16="http://schemas.microsoft.com/office/drawing/2014/main" id="{6E5FC85E-D13A-9555-A58C-0F0106224DD9}"/>
              </a:ext>
            </a:extLst>
          </p:cNvPr>
          <p:cNvCxnSpPr>
            <a:cxnSpLocks/>
            <a:endCxn id="5" idx="1"/>
          </p:cNvCxnSpPr>
          <p:nvPr/>
        </p:nvCxnSpPr>
        <p:spPr>
          <a:xfrm>
            <a:off x="8160112" y="2935209"/>
            <a:ext cx="972513"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07409870"/>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DB7BBE-5017-2E05-0B4A-9079ACC2222C}"/>
            </a:ext>
          </a:extLst>
        </p:cNvPr>
        <p:cNvGrpSpPr/>
        <p:nvPr/>
      </p:nvGrpSpPr>
      <p:grpSpPr>
        <a:xfrm>
          <a:off x="0" y="0"/>
          <a:ext cx="0" cy="0"/>
          <a:chOff x="0" y="0"/>
          <a:chExt cx="0" cy="0"/>
        </a:xfrm>
      </p:grpSpPr>
      <p:sp>
        <p:nvSpPr>
          <p:cNvPr id="4" name="직사각형 3">
            <a:extLst>
              <a:ext uri="{FF2B5EF4-FFF2-40B4-BE49-F238E27FC236}">
                <a16:creationId xmlns:a16="http://schemas.microsoft.com/office/drawing/2014/main" id="{3BB38FAD-885E-C715-64EC-617BB7809C27}"/>
              </a:ext>
            </a:extLst>
          </p:cNvPr>
          <p:cNvSpPr/>
          <p:nvPr/>
        </p:nvSpPr>
        <p:spPr>
          <a:xfrm>
            <a:off x="90238" y="282622"/>
            <a:ext cx="3252109"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ResponseStatusException</a:t>
            </a:r>
            <a:endParaRPr lang="ko-KR" altLang="en-US" b="1">
              <a:solidFill>
                <a:schemeClr val="accent1">
                  <a:lumMod val="75000"/>
                </a:schemeClr>
              </a:solidFill>
              <a:latin typeface="+mn-ea"/>
            </a:endParaRPr>
          </a:p>
        </p:txBody>
      </p:sp>
      <p:sp>
        <p:nvSpPr>
          <p:cNvPr id="5" name="모서리가 둥근 직사각형 38">
            <a:extLst>
              <a:ext uri="{FF2B5EF4-FFF2-40B4-BE49-F238E27FC236}">
                <a16:creationId xmlns:a16="http://schemas.microsoft.com/office/drawing/2014/main" id="{1B038CD1-1F44-7D54-A658-0DE0ACCA9A2C}"/>
              </a:ext>
            </a:extLst>
          </p:cNvPr>
          <p:cNvSpPr/>
          <p:nvPr/>
        </p:nvSpPr>
        <p:spPr>
          <a:xfrm>
            <a:off x="571176" y="1518662"/>
            <a:ext cx="6023603" cy="927345"/>
          </a:xfrm>
          <a:prstGeom prst="roundRect">
            <a:avLst>
              <a:gd name="adj" fmla="val 7666"/>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lnSpc>
                <a:spcPct val="150000"/>
              </a:lnSpc>
              <a:spcBef>
                <a:spcPts val="400"/>
              </a:spcBef>
            </a:pPr>
            <a:r>
              <a:rPr lang="en-US" altLang="ko-KR" b="1">
                <a:solidFill>
                  <a:schemeClr val="bg1"/>
                </a:solidFill>
              </a:rPr>
              <a:t>ResponseStatusException</a:t>
            </a:r>
          </a:p>
          <a:p>
            <a:pPr algn="ctr">
              <a:lnSpc>
                <a:spcPct val="150000"/>
              </a:lnSpc>
              <a:spcBef>
                <a:spcPts val="400"/>
              </a:spcBef>
            </a:pPr>
            <a:r>
              <a:rPr lang="en-US" altLang="ko-KR" sz="1200">
                <a:solidFill>
                  <a:schemeClr val="bg1">
                    <a:lumMod val="65000"/>
                  </a:schemeClr>
                </a:solidFill>
              </a:rPr>
              <a:t>public ResponseStatusException(HttpStatusCode status, @Nullable String reason)</a:t>
            </a:r>
          </a:p>
        </p:txBody>
      </p:sp>
      <p:sp>
        <p:nvSpPr>
          <p:cNvPr id="7" name="TextBox 6">
            <a:extLst>
              <a:ext uri="{FF2B5EF4-FFF2-40B4-BE49-F238E27FC236}">
                <a16:creationId xmlns:a16="http://schemas.microsoft.com/office/drawing/2014/main" id="{9A85C3E2-62C9-AD23-80CA-505A4AA3098B}"/>
              </a:ext>
            </a:extLst>
          </p:cNvPr>
          <p:cNvSpPr txBox="1"/>
          <p:nvPr/>
        </p:nvSpPr>
        <p:spPr>
          <a:xfrm>
            <a:off x="330545" y="724144"/>
            <a:ext cx="8638997" cy="674736"/>
          </a:xfrm>
          <a:prstGeom prst="rect">
            <a:avLst/>
          </a:prstGeom>
          <a:noFill/>
        </p:spPr>
        <p:txBody>
          <a:bodyPr wrap="square">
            <a:spAutoFit/>
          </a:bodyPr>
          <a:lstStyle/>
          <a:p>
            <a:pPr marL="171450" indent="-171450">
              <a:lnSpc>
                <a:spcPct val="150000"/>
              </a:lnSpc>
              <a:spcBef>
                <a:spcPts val="500"/>
              </a:spcBef>
              <a:buFont typeface="Arial" panose="020B0604020202020204" pitchFamily="34" charset="0"/>
              <a:buChar char="•"/>
            </a:pPr>
            <a:r>
              <a:rPr lang="en-US" altLang="ko-KR" sz="1200">
                <a:latin typeface="+mn-ea"/>
              </a:rPr>
              <a:t>@ResponseStatus </a:t>
            </a:r>
            <a:r>
              <a:rPr lang="ko-KR" altLang="en-US" sz="1200">
                <a:latin typeface="+mn-ea"/>
              </a:rPr>
              <a:t>는 정적으로 예외와 상태 코드를 매핑하기 때문에 </a:t>
            </a:r>
            <a:r>
              <a:rPr lang="ko-KR" altLang="en-US" sz="1200"/>
              <a:t>런타임에 다른 값을 설정할 수 없다</a:t>
            </a:r>
            <a:endParaRPr lang="en-US" altLang="ko-KR" sz="1200"/>
          </a:p>
          <a:p>
            <a:pPr marL="171450" indent="-171450">
              <a:lnSpc>
                <a:spcPct val="150000"/>
              </a:lnSpc>
              <a:spcBef>
                <a:spcPts val="500"/>
              </a:spcBef>
              <a:buFont typeface="Arial" panose="020B0604020202020204" pitchFamily="34" charset="0"/>
              <a:buChar char="•"/>
            </a:pPr>
            <a:r>
              <a:rPr lang="en-US" altLang="ko-KR" sz="1200"/>
              <a:t>ResponseStatusException </a:t>
            </a:r>
            <a:r>
              <a:rPr lang="ko-KR" altLang="en-US" sz="1200"/>
              <a:t>는 동적으로 상태 코드와 메시지를 설정할 수 있어 다양한 상황에서 재사용 가능하다</a:t>
            </a:r>
            <a:endParaRPr lang="en-US" altLang="ko-KR" sz="1200">
              <a:latin typeface="+mn-ea"/>
            </a:endParaRPr>
          </a:p>
        </p:txBody>
      </p:sp>
      <p:sp>
        <p:nvSpPr>
          <p:cNvPr id="19" name="직사각형 18">
            <a:extLst>
              <a:ext uri="{FF2B5EF4-FFF2-40B4-BE49-F238E27FC236}">
                <a16:creationId xmlns:a16="http://schemas.microsoft.com/office/drawing/2014/main" id="{757DAD2A-74E4-71A7-2028-5231369A5DD4}"/>
              </a:ext>
            </a:extLst>
          </p:cNvPr>
          <p:cNvSpPr/>
          <p:nvPr/>
        </p:nvSpPr>
        <p:spPr>
          <a:xfrm>
            <a:off x="90238" y="2971680"/>
            <a:ext cx="147829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구현 예제</a:t>
            </a:r>
          </a:p>
        </p:txBody>
      </p:sp>
      <p:sp>
        <p:nvSpPr>
          <p:cNvPr id="20" name="Rectangle 3">
            <a:extLst>
              <a:ext uri="{FF2B5EF4-FFF2-40B4-BE49-F238E27FC236}">
                <a16:creationId xmlns:a16="http://schemas.microsoft.com/office/drawing/2014/main" id="{A889AD38-D73C-6801-D1CD-F13BE3797105}"/>
              </a:ext>
            </a:extLst>
          </p:cNvPr>
          <p:cNvSpPr>
            <a:spLocks noChangeArrowheads="1"/>
          </p:cNvSpPr>
          <p:nvPr/>
        </p:nvSpPr>
        <p:spPr bwMode="auto">
          <a:xfrm>
            <a:off x="517034" y="3429000"/>
            <a:ext cx="6023603" cy="2828147"/>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B3AE60"/>
                </a:solidFill>
                <a:effectLst/>
                <a:latin typeface="Arial Unicode MS"/>
                <a:ea typeface="JetBrains Mono"/>
              </a:rPr>
              <a:t>@GetMapping</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6AAB73"/>
                </a:solidFill>
                <a:effectLst/>
                <a:latin typeface="Arial Unicode MS"/>
                <a:ea typeface="JetBrains Mono"/>
              </a:rPr>
              <a:t>"/validate"</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CF8E6D"/>
                </a:solidFill>
                <a:effectLst/>
                <a:latin typeface="Arial Unicode MS"/>
                <a:ea typeface="JetBrains Mono"/>
              </a:rPr>
              <a:t>public </a:t>
            </a:r>
            <a:r>
              <a:rPr kumimoji="0" lang="ko-KR" altLang="ko-KR" sz="1200" b="0" i="0" u="none" strike="noStrike" cap="none" normalizeH="0" baseline="0">
                <a:ln>
                  <a:noFill/>
                </a:ln>
                <a:solidFill>
                  <a:srgbClr val="BCBEC4"/>
                </a:solidFill>
                <a:effectLst/>
                <a:latin typeface="Arial Unicode MS"/>
                <a:ea typeface="JetBrains Mono"/>
              </a:rPr>
              <a:t>String </a:t>
            </a:r>
            <a:r>
              <a:rPr kumimoji="0" lang="ko-KR" altLang="ko-KR" sz="1200" b="0" i="0" u="none" strike="noStrike" cap="none" normalizeH="0" baseline="0">
                <a:ln>
                  <a:noFill/>
                </a:ln>
                <a:solidFill>
                  <a:srgbClr val="56A8F5"/>
                </a:solidFill>
                <a:effectLst/>
                <a:latin typeface="Arial Unicode MS"/>
                <a:ea typeface="JetBrains Mono"/>
              </a:rPr>
              <a:t>validateInput</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B3AE60"/>
                </a:solidFill>
                <a:effectLst/>
                <a:latin typeface="Arial Unicode MS"/>
                <a:ea typeface="JetBrains Mono"/>
              </a:rPr>
              <a:t>@RequestParam</a:t>
            </a:r>
            <a:r>
              <a:rPr kumimoji="0" lang="ko-KR" altLang="ko-KR" sz="1200" b="0" i="0" u="none" strike="noStrike" cap="none" normalizeH="0" baseline="0">
                <a:ln>
                  <a:noFill/>
                </a:ln>
                <a:solidFill>
                  <a:srgbClr val="BCBEC4"/>
                </a:solidFill>
                <a:effectLst/>
                <a:latin typeface="Arial Unicode MS"/>
                <a:ea typeface="JetBrains Mono"/>
              </a:rPr>
              <a:t>(required = </a:t>
            </a:r>
            <a:r>
              <a:rPr kumimoji="0" lang="ko-KR" altLang="ko-KR" sz="1200" b="0" i="0" u="none" strike="noStrike" cap="none" normalizeH="0" baseline="0">
                <a:ln>
                  <a:noFill/>
                </a:ln>
                <a:solidFill>
                  <a:srgbClr val="CF8E6D"/>
                </a:solidFill>
                <a:effectLst/>
                <a:latin typeface="Arial Unicode MS"/>
                <a:ea typeface="JetBrains Mono"/>
              </a:rPr>
              <a:t>false</a:t>
            </a:r>
            <a:r>
              <a:rPr kumimoji="0" lang="ko-KR" altLang="ko-KR" sz="1200" b="0" i="0" u="none" strike="noStrike" cap="none" normalizeH="0" baseline="0">
                <a:ln>
                  <a:noFill/>
                </a:ln>
                <a:solidFill>
                  <a:srgbClr val="BCBEC4"/>
                </a:solidFill>
                <a:effectLst/>
                <a:latin typeface="Arial Unicode MS"/>
                <a:ea typeface="JetBrains Mono"/>
              </a:rPr>
              <a:t>) String input)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if </a:t>
            </a:r>
            <a:r>
              <a:rPr kumimoji="0" lang="ko-KR" altLang="ko-KR" sz="1200" b="0" i="0" u="none" strike="noStrike" cap="none" normalizeH="0" baseline="0">
                <a:ln>
                  <a:noFill/>
                </a:ln>
                <a:solidFill>
                  <a:srgbClr val="BCBEC4"/>
                </a:solidFill>
                <a:effectLst/>
                <a:latin typeface="Arial Unicode MS"/>
                <a:ea typeface="JetBrains Mono"/>
              </a:rPr>
              <a:t>(input == </a:t>
            </a:r>
            <a:r>
              <a:rPr kumimoji="0" lang="ko-KR" altLang="ko-KR" sz="1200" b="0" i="0" u="none" strike="noStrike" cap="none" normalizeH="0" baseline="0">
                <a:ln>
                  <a:noFill/>
                </a:ln>
                <a:solidFill>
                  <a:srgbClr val="CF8E6D"/>
                </a:solidFill>
                <a:effectLst/>
                <a:latin typeface="Arial Unicode MS"/>
                <a:ea typeface="JetBrains Mono"/>
              </a:rPr>
              <a:t>null </a:t>
            </a:r>
            <a:r>
              <a:rPr kumimoji="0" lang="ko-KR" altLang="ko-KR" sz="1200" b="0" i="0" u="none" strike="noStrike" cap="none" normalizeH="0" baseline="0">
                <a:ln>
                  <a:noFill/>
                </a:ln>
                <a:solidFill>
                  <a:srgbClr val="BCBEC4"/>
                </a:solidFill>
                <a:effectLst/>
                <a:latin typeface="Arial Unicode MS"/>
                <a:ea typeface="JetBrains Mono"/>
              </a:rPr>
              <a:t>|| input.isEmpty())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throw new </a:t>
            </a:r>
            <a:r>
              <a:rPr kumimoji="0" lang="ko-KR" altLang="ko-KR" sz="1200" b="0" i="0" u="none" strike="noStrike" cap="none" normalizeH="0" baseline="0">
                <a:ln>
                  <a:noFill/>
                </a:ln>
                <a:solidFill>
                  <a:srgbClr val="BCBEC4"/>
                </a:solidFill>
                <a:effectLst/>
                <a:latin typeface="Arial Unicode MS"/>
                <a:ea typeface="JetBrains Mono"/>
              </a:rPr>
              <a:t>ResponseStatusException(</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HttpStatus.BAD_REQUEST,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6AAB73"/>
                </a:solidFill>
                <a:effectLst/>
                <a:latin typeface="Arial Unicode MS"/>
                <a:ea typeface="JetBrains Mono"/>
              </a:rPr>
              <a:t>"Input is invalid"</a:t>
            </a:r>
            <a:br>
              <a:rPr kumimoji="0" lang="ko-KR" altLang="ko-KR" sz="1200" b="0" i="0" u="none" strike="noStrike" cap="none" normalizeH="0" baseline="0">
                <a:ln>
                  <a:noFill/>
                </a:ln>
                <a:solidFill>
                  <a:srgbClr val="6AAB73"/>
                </a:solidFill>
                <a:effectLst/>
                <a:latin typeface="Arial Unicode MS"/>
                <a:ea typeface="JetBrains Mono"/>
              </a:rPr>
            </a:br>
            <a:r>
              <a:rPr kumimoji="0" lang="ko-KR" altLang="ko-KR" sz="1200" b="0" i="0" u="none" strike="noStrike" cap="none" normalizeH="0" baseline="0">
                <a:ln>
                  <a:noFill/>
                </a:ln>
                <a:solidFill>
                  <a:srgbClr val="6AAB73"/>
                </a:solidFill>
                <a:effectLst/>
                <a:latin typeface="Arial Unicode MS"/>
                <a:ea typeface="JetBrains Mono"/>
              </a:rPr>
              <a:t>        </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return </a:t>
            </a:r>
            <a:r>
              <a:rPr kumimoji="0" lang="ko-KR" altLang="ko-KR" sz="1200" b="0" i="0" u="none" strike="noStrike" cap="none" normalizeH="0" baseline="0">
                <a:ln>
                  <a:noFill/>
                </a:ln>
                <a:solidFill>
                  <a:srgbClr val="6AAB73"/>
                </a:solidFill>
                <a:effectLst/>
                <a:latin typeface="Arial Unicode MS"/>
                <a:ea typeface="JetBrains Mono"/>
              </a:rPr>
              <a:t>"Valid Input: " </a:t>
            </a:r>
            <a:r>
              <a:rPr kumimoji="0" lang="ko-KR" altLang="ko-KR" sz="1200" b="0" i="0" u="none" strike="noStrike" cap="none" normalizeH="0" baseline="0">
                <a:ln>
                  <a:noFill/>
                </a:ln>
                <a:solidFill>
                  <a:srgbClr val="BCBEC4"/>
                </a:solidFill>
                <a:effectLst/>
                <a:latin typeface="Arial Unicode MS"/>
                <a:ea typeface="JetBrains Mono"/>
              </a:rPr>
              <a:t>+ input;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22" name="Rectangle 4">
            <a:extLst>
              <a:ext uri="{FF2B5EF4-FFF2-40B4-BE49-F238E27FC236}">
                <a16:creationId xmlns:a16="http://schemas.microsoft.com/office/drawing/2014/main" id="{78C21108-DE8F-A186-F9DC-44B3DA063DF9}"/>
              </a:ext>
            </a:extLst>
          </p:cNvPr>
          <p:cNvSpPr>
            <a:spLocks noChangeArrowheads="1"/>
          </p:cNvSpPr>
          <p:nvPr/>
        </p:nvSpPr>
        <p:spPr bwMode="auto">
          <a:xfrm>
            <a:off x="7038476" y="3429000"/>
            <a:ext cx="2977816" cy="26161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ko-KR" sz="1100" b="0" i="0" u="none" strike="noStrike" cap="none" normalizeH="0" baseline="0">
                <a:ln>
                  <a:noFill/>
                </a:ln>
                <a:solidFill>
                  <a:srgbClr val="BCBEC4"/>
                </a:solidFill>
                <a:effectLst/>
                <a:latin typeface="Arial Unicode MS"/>
                <a:ea typeface="JetBrains Mono"/>
              </a:rPr>
              <a:t>http://localhost:8080/validate</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25" name="Rectangle 4">
            <a:extLst>
              <a:ext uri="{FF2B5EF4-FFF2-40B4-BE49-F238E27FC236}">
                <a16:creationId xmlns:a16="http://schemas.microsoft.com/office/drawing/2014/main" id="{E2A1940F-3F1C-EF2A-8934-CB193A2FE581}"/>
              </a:ext>
            </a:extLst>
          </p:cNvPr>
          <p:cNvSpPr>
            <a:spLocks noChangeArrowheads="1"/>
          </p:cNvSpPr>
          <p:nvPr/>
        </p:nvSpPr>
        <p:spPr bwMode="auto">
          <a:xfrm>
            <a:off x="7038476" y="3849391"/>
            <a:ext cx="2977816" cy="2090957"/>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ea typeface="JetBrains Mono"/>
              </a:rPr>
              <a:t>HTTP/</a:t>
            </a:r>
            <a:r>
              <a:rPr kumimoji="0" lang="ko-KR" altLang="ko-KR" sz="1100" b="0" i="0" u="none" strike="noStrike" cap="none" normalizeH="0" baseline="0">
                <a:ln>
                  <a:noFill/>
                </a:ln>
                <a:solidFill>
                  <a:srgbClr val="2AACB8"/>
                </a:solidFill>
                <a:effectLst/>
                <a:ea typeface="JetBrains Mono"/>
              </a:rPr>
              <a:t>1.1 400 </a:t>
            </a:r>
            <a:r>
              <a:rPr kumimoji="0" lang="ko-KR" altLang="ko-KR" sz="1100" b="0" i="0" u="none" strike="noStrike" cap="none" normalizeH="0" baseline="0">
                <a:ln>
                  <a:noFill/>
                </a:ln>
                <a:solidFill>
                  <a:srgbClr val="BCBEC4"/>
                </a:solidFill>
                <a:effectLst/>
                <a:ea typeface="JetBrains Mono"/>
              </a:rPr>
              <a:t>Bad Request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Content-Type: application/json</a:t>
            </a:r>
            <a:br>
              <a:rPr kumimoji="0" lang="ko-KR" altLang="ko-KR" sz="1100" b="0" i="0" u="none" strike="noStrike" cap="none" normalizeH="0" baseline="0">
                <a:ln>
                  <a:noFill/>
                </a:ln>
                <a:solidFill>
                  <a:srgbClr val="2AACB8"/>
                </a:solidFill>
                <a:effectLst/>
                <a:ea typeface="JetBrains Mono"/>
              </a:rPr>
            </a:b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6AAB73"/>
                </a:solidFill>
                <a:effectLst/>
                <a:ea typeface="JetBrains Mono"/>
              </a:rPr>
              <a:t>"status"</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2AACB8"/>
                </a:solidFill>
                <a:effectLst/>
                <a:ea typeface="JetBrains Mono"/>
              </a:rPr>
              <a:t>400</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6AAB73"/>
                </a:solidFill>
                <a:effectLst/>
                <a:ea typeface="JetBrains Mono"/>
              </a:rPr>
              <a:t>"error"</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6AAB73"/>
                </a:solidFill>
                <a:effectLst/>
                <a:ea typeface="JetBrains Mono"/>
              </a:rPr>
              <a:t>"Bad Request"</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6AAB73"/>
                </a:solidFill>
                <a:effectLst/>
                <a:ea typeface="JetBrains Mono"/>
              </a:rPr>
              <a:t>"message"</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6AAB73"/>
                </a:solidFill>
                <a:effectLst/>
                <a:ea typeface="JetBrains Mono"/>
              </a:rPr>
              <a:t>"Input is invalid"</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6AAB73"/>
                </a:solidFill>
                <a:effectLst/>
                <a:ea typeface="JetBrains Mono"/>
              </a:rPr>
              <a:t>"path"</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6AAB73"/>
                </a:solidFill>
                <a:effectLst/>
                <a:ea typeface="JetBrains Mono"/>
              </a:rPr>
              <a:t>"/validate"</a:t>
            </a:r>
            <a:br>
              <a:rPr kumimoji="0" lang="ko-KR" altLang="ko-KR" sz="1100" b="0" i="0" u="none" strike="noStrike" cap="none" normalizeH="0" baseline="0">
                <a:ln>
                  <a:noFill/>
                </a:ln>
                <a:solidFill>
                  <a:srgbClr val="6AAB73"/>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Tree>
    <p:extLst>
      <p:ext uri="{BB962C8B-B14F-4D97-AF65-F5344CB8AC3E}">
        <p14:creationId xmlns:p14="http://schemas.microsoft.com/office/powerpoint/2010/main" val="3155843087"/>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C6A8AE-620C-B6CF-6877-386758A5163C}"/>
            </a:ext>
          </a:extLst>
        </p:cNvPr>
        <p:cNvGrpSpPr/>
        <p:nvPr/>
      </p:nvGrpSpPr>
      <p:grpSpPr>
        <a:xfrm>
          <a:off x="0" y="0"/>
          <a:ext cx="0" cy="0"/>
          <a:chOff x="0" y="0"/>
          <a:chExt cx="0" cy="0"/>
        </a:xfrm>
      </p:grpSpPr>
      <p:sp>
        <p:nvSpPr>
          <p:cNvPr id="6" name="직사각형 5">
            <a:extLst>
              <a:ext uri="{FF2B5EF4-FFF2-40B4-BE49-F238E27FC236}">
                <a16:creationId xmlns:a16="http://schemas.microsoft.com/office/drawing/2014/main" id="{0F77BDA3-BEE9-0C20-F8CB-A921667C58D3}"/>
              </a:ext>
            </a:extLst>
          </p:cNvPr>
          <p:cNvSpPr/>
          <p:nvPr/>
        </p:nvSpPr>
        <p:spPr>
          <a:xfrm>
            <a:off x="108285" y="185629"/>
            <a:ext cx="4176271"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DefaultHandlerExceptionResolver</a:t>
            </a:r>
            <a:endParaRPr lang="ko-KR" altLang="en-US" b="1">
              <a:solidFill>
                <a:schemeClr val="accent1">
                  <a:lumMod val="75000"/>
                </a:schemeClr>
              </a:solidFill>
              <a:latin typeface="+mn-ea"/>
            </a:endParaRPr>
          </a:p>
        </p:txBody>
      </p:sp>
      <p:sp>
        <p:nvSpPr>
          <p:cNvPr id="2" name="TextBox 1">
            <a:extLst>
              <a:ext uri="{FF2B5EF4-FFF2-40B4-BE49-F238E27FC236}">
                <a16:creationId xmlns:a16="http://schemas.microsoft.com/office/drawing/2014/main" id="{70C2DDF9-4C3A-49AD-BDE2-2EF76A2E6891}"/>
              </a:ext>
            </a:extLst>
          </p:cNvPr>
          <p:cNvSpPr txBox="1"/>
          <p:nvPr/>
        </p:nvSpPr>
        <p:spPr>
          <a:xfrm>
            <a:off x="228600" y="575262"/>
            <a:ext cx="11963400" cy="863506"/>
          </a:xfrm>
          <a:prstGeom prst="rect">
            <a:avLst/>
          </a:prstGeom>
          <a:noFill/>
        </p:spPr>
        <p:txBody>
          <a:bodyPr wrap="square">
            <a:spAutoFit/>
          </a:bodyPr>
          <a:lstStyle/>
          <a:p>
            <a:pPr marL="228600" indent="-228600">
              <a:lnSpc>
                <a:spcPct val="120000"/>
              </a:lnSpc>
              <a:spcBef>
                <a:spcPts val="500"/>
              </a:spcBef>
              <a:buFont typeface="Arial" panose="020B0604020202020204" pitchFamily="34" charset="0"/>
              <a:buChar char="•"/>
            </a:pPr>
            <a:r>
              <a:rPr lang="en-US" altLang="ko-KR" sz="1200">
                <a:latin typeface="+mn-ea"/>
              </a:rPr>
              <a:t>DefaultHandlerExceptionResolver </a:t>
            </a:r>
            <a:r>
              <a:rPr lang="ko-KR" altLang="en-US" sz="1200">
                <a:latin typeface="+mn-ea"/>
              </a:rPr>
              <a:t>는 </a:t>
            </a:r>
            <a:r>
              <a:rPr lang="en-US" altLang="ko-KR" sz="1200">
                <a:latin typeface="+mn-ea"/>
              </a:rPr>
              <a:t>Spring </a:t>
            </a:r>
            <a:r>
              <a:rPr lang="ko-KR" altLang="en-US" sz="1200">
                <a:latin typeface="+mn-ea"/>
              </a:rPr>
              <a:t>의 표준 예외와 </a:t>
            </a:r>
            <a:r>
              <a:rPr lang="en-US" altLang="ko-KR" sz="1200">
                <a:latin typeface="+mn-ea"/>
              </a:rPr>
              <a:t>HTTP </a:t>
            </a:r>
            <a:r>
              <a:rPr lang="ko-KR" altLang="en-US" sz="1200">
                <a:latin typeface="+mn-ea"/>
              </a:rPr>
              <a:t>상태 코드를 자동으로 매핑하여 처리하는 클래스다</a:t>
            </a:r>
            <a:endParaRPr lang="en-US" altLang="ko-KR" sz="1200">
              <a:latin typeface="+mn-ea"/>
            </a:endParaRPr>
          </a:p>
          <a:p>
            <a:pPr marL="228600" indent="-228600">
              <a:lnSpc>
                <a:spcPct val="120000"/>
              </a:lnSpc>
              <a:spcBef>
                <a:spcPts val="500"/>
              </a:spcBef>
              <a:buFont typeface="Arial" panose="020B0604020202020204" pitchFamily="34" charset="0"/>
              <a:buChar char="•"/>
            </a:pPr>
            <a:r>
              <a:rPr lang="ko-KR" altLang="en-US" sz="1200">
                <a:latin typeface="+mn-ea"/>
              </a:rPr>
              <a:t>주로 </a:t>
            </a:r>
            <a:r>
              <a:rPr lang="en-US" altLang="ko-KR" sz="1200">
                <a:latin typeface="+mn-ea"/>
              </a:rPr>
              <a:t>Spring MVC </a:t>
            </a:r>
            <a:r>
              <a:rPr lang="ko-KR" altLang="en-US" sz="1200">
                <a:latin typeface="+mn-ea"/>
              </a:rPr>
              <a:t>내부에서 발생하는 예외들을 처리하며</a:t>
            </a:r>
            <a:r>
              <a:rPr lang="en-US" altLang="ko-KR" sz="1200">
                <a:latin typeface="+mn-ea"/>
              </a:rPr>
              <a:t> </a:t>
            </a:r>
            <a:r>
              <a:rPr lang="ko-KR" altLang="en-US" sz="1200">
                <a:latin typeface="+mn-ea"/>
              </a:rPr>
              <a:t>특정 예외를 </a:t>
            </a:r>
            <a:r>
              <a:rPr lang="en-US" altLang="ko-KR" sz="1200">
                <a:latin typeface="+mn-ea"/>
              </a:rPr>
              <a:t>HTTP </a:t>
            </a:r>
            <a:r>
              <a:rPr lang="ko-KR" altLang="en-US" sz="1200">
                <a:latin typeface="+mn-ea"/>
              </a:rPr>
              <a:t>상태 코드에 매핑시켜 클라이언트로 반환하는 역할을 한다</a:t>
            </a:r>
            <a:endParaRPr lang="en-US" altLang="ko-KR" sz="1200">
              <a:latin typeface="+mn-ea"/>
            </a:endParaRPr>
          </a:p>
          <a:p>
            <a:pPr marL="228600" indent="-228600">
              <a:lnSpc>
                <a:spcPct val="120000"/>
              </a:lnSpc>
              <a:spcBef>
                <a:spcPts val="500"/>
              </a:spcBef>
              <a:buFont typeface="Arial" panose="020B0604020202020204" pitchFamily="34" charset="0"/>
              <a:buChar char="•"/>
            </a:pPr>
            <a:r>
              <a:rPr lang="ko-KR" altLang="en-US" sz="1200">
                <a:latin typeface="+mn-ea"/>
              </a:rPr>
              <a:t>이 클래스는 예외를 </a:t>
            </a:r>
            <a:r>
              <a:rPr lang="en-US" altLang="ko-KR" sz="1200">
                <a:latin typeface="+mn-ea"/>
              </a:rPr>
              <a:t>sendError(code, msg) </a:t>
            </a:r>
            <a:r>
              <a:rPr lang="ko-KR" altLang="en-US" sz="1200">
                <a:latin typeface="+mn-ea"/>
              </a:rPr>
              <a:t>로</a:t>
            </a:r>
            <a:r>
              <a:rPr lang="en-US" altLang="ko-KR" sz="1200">
                <a:latin typeface="+mn-ea"/>
              </a:rPr>
              <a:t> </a:t>
            </a:r>
            <a:r>
              <a:rPr lang="ko-KR" altLang="en-US" sz="1200">
                <a:latin typeface="+mn-ea"/>
              </a:rPr>
              <a:t>처리하기 때문에 뷰 렌더링 없이 </a:t>
            </a:r>
            <a:r>
              <a:rPr lang="en-US" altLang="ko-KR" sz="1200">
                <a:latin typeface="+mn-ea"/>
              </a:rPr>
              <a:t>WAS </a:t>
            </a:r>
            <a:r>
              <a:rPr lang="ko-KR" altLang="en-US" sz="1200">
                <a:latin typeface="+mn-ea"/>
              </a:rPr>
              <a:t>의 </a:t>
            </a:r>
            <a:r>
              <a:rPr lang="en-US" altLang="ko-KR" sz="1200">
                <a:latin typeface="+mn-ea"/>
              </a:rPr>
              <a:t>ErrorPage </a:t>
            </a:r>
            <a:r>
              <a:rPr lang="ko-KR" altLang="en-US" sz="1200">
                <a:latin typeface="+mn-ea"/>
              </a:rPr>
              <a:t>전략에 의해 예외 처리가 이루어지도록 한다</a:t>
            </a:r>
            <a:endParaRPr lang="en-US" altLang="ko-KR" sz="1200">
              <a:latin typeface="+mn-ea"/>
            </a:endParaRPr>
          </a:p>
        </p:txBody>
      </p:sp>
      <p:sp>
        <p:nvSpPr>
          <p:cNvPr id="3" name="직사각형 2">
            <a:extLst>
              <a:ext uri="{FF2B5EF4-FFF2-40B4-BE49-F238E27FC236}">
                <a16:creationId xmlns:a16="http://schemas.microsoft.com/office/drawing/2014/main" id="{FC54FB75-AA1F-AA34-6966-8459D1C5B250}"/>
              </a:ext>
            </a:extLst>
          </p:cNvPr>
          <p:cNvSpPr/>
          <p:nvPr/>
        </p:nvSpPr>
        <p:spPr>
          <a:xfrm>
            <a:off x="108285" y="1519962"/>
            <a:ext cx="2021707"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지원 예외 목록</a:t>
            </a:r>
          </a:p>
        </p:txBody>
      </p:sp>
      <p:pic>
        <p:nvPicPr>
          <p:cNvPr id="12" name="그림 11">
            <a:extLst>
              <a:ext uri="{FF2B5EF4-FFF2-40B4-BE49-F238E27FC236}">
                <a16:creationId xmlns:a16="http://schemas.microsoft.com/office/drawing/2014/main" id="{28352069-9362-69DE-022F-91CCBE32B827}"/>
              </a:ext>
            </a:extLst>
          </p:cNvPr>
          <p:cNvPicPr>
            <a:picLocks noChangeAspect="1"/>
          </p:cNvPicPr>
          <p:nvPr/>
        </p:nvPicPr>
        <p:blipFill>
          <a:blip r:embed="rId3"/>
          <a:stretch>
            <a:fillRect/>
          </a:stretch>
        </p:blipFill>
        <p:spPr>
          <a:xfrm>
            <a:off x="493294" y="1889294"/>
            <a:ext cx="4540336" cy="4849251"/>
          </a:xfrm>
          <a:prstGeom prst="rect">
            <a:avLst/>
          </a:prstGeom>
        </p:spPr>
      </p:pic>
      <p:sp>
        <p:nvSpPr>
          <p:cNvPr id="13" name="TextBox 12">
            <a:extLst>
              <a:ext uri="{FF2B5EF4-FFF2-40B4-BE49-F238E27FC236}">
                <a16:creationId xmlns:a16="http://schemas.microsoft.com/office/drawing/2014/main" id="{7BB38FF8-8CAA-EBF4-CDA0-19BA93423261}"/>
              </a:ext>
            </a:extLst>
          </p:cNvPr>
          <p:cNvSpPr txBox="1"/>
          <p:nvPr/>
        </p:nvSpPr>
        <p:spPr>
          <a:xfrm>
            <a:off x="5033630" y="1999972"/>
            <a:ext cx="6883649" cy="674736"/>
          </a:xfrm>
          <a:prstGeom prst="rect">
            <a:avLst/>
          </a:prstGeom>
          <a:noFill/>
        </p:spPr>
        <p:txBody>
          <a:bodyPr wrap="square">
            <a:spAutoFit/>
          </a:bodyPr>
          <a:lstStyle/>
          <a:p>
            <a:pPr marL="228600" indent="-228600">
              <a:lnSpc>
                <a:spcPct val="150000"/>
              </a:lnSpc>
              <a:spcBef>
                <a:spcPts val="500"/>
              </a:spcBef>
              <a:buFont typeface="Arial" panose="020B0604020202020204" pitchFamily="34" charset="0"/>
              <a:buChar char="•"/>
            </a:pPr>
            <a:r>
              <a:rPr lang="en-US" altLang="ko-KR" sz="1200">
                <a:latin typeface="+mn-ea"/>
              </a:rPr>
              <a:t>Spring </a:t>
            </a:r>
            <a:r>
              <a:rPr lang="ko-KR" altLang="en-US" sz="1200">
                <a:latin typeface="+mn-ea"/>
              </a:rPr>
              <a:t>표준 예외를 자동으로 처리하므로</a:t>
            </a:r>
            <a:r>
              <a:rPr lang="en-US" altLang="ko-KR" sz="1200">
                <a:latin typeface="+mn-ea"/>
              </a:rPr>
              <a:t> </a:t>
            </a:r>
            <a:r>
              <a:rPr lang="ko-KR" altLang="en-US" sz="1200">
                <a:latin typeface="+mn-ea"/>
              </a:rPr>
              <a:t>기본 예외가 필요한 경우 추가 설정이 불필요하다</a:t>
            </a:r>
            <a:endParaRPr lang="en-US" altLang="ko-KR" sz="1200">
              <a:latin typeface="+mn-ea"/>
            </a:endParaRPr>
          </a:p>
          <a:p>
            <a:pPr marL="228600" indent="-228600">
              <a:lnSpc>
                <a:spcPct val="150000"/>
              </a:lnSpc>
              <a:spcBef>
                <a:spcPts val="500"/>
              </a:spcBef>
              <a:buFont typeface="Arial" panose="020B0604020202020204" pitchFamily="34" charset="0"/>
              <a:buChar char="•"/>
            </a:pPr>
            <a:r>
              <a:rPr lang="ko-KR" altLang="en-US" sz="1200">
                <a:latin typeface="+mn-ea"/>
              </a:rPr>
              <a:t>예외에 적절한 상태 코드를 설정하여 </a:t>
            </a:r>
            <a:r>
              <a:rPr lang="en-US" altLang="ko-KR" sz="1200">
                <a:latin typeface="+mn-ea"/>
              </a:rPr>
              <a:t>REST API </a:t>
            </a:r>
            <a:r>
              <a:rPr lang="ko-KR" altLang="en-US" sz="1200">
                <a:latin typeface="+mn-ea"/>
              </a:rPr>
              <a:t>응답을 손쉽게 지원한다</a:t>
            </a:r>
          </a:p>
        </p:txBody>
      </p:sp>
    </p:spTree>
    <p:extLst>
      <p:ext uri="{BB962C8B-B14F-4D97-AF65-F5344CB8AC3E}">
        <p14:creationId xmlns:p14="http://schemas.microsoft.com/office/powerpoint/2010/main" val="1773457335"/>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31755D-9CB8-EA76-827C-D3D85E5CB22A}"/>
            </a:ext>
          </a:extLst>
        </p:cNvPr>
        <p:cNvGrpSpPr/>
        <p:nvPr/>
      </p:nvGrpSpPr>
      <p:grpSpPr>
        <a:xfrm>
          <a:off x="0" y="0"/>
          <a:ext cx="0" cy="0"/>
          <a:chOff x="0" y="0"/>
          <a:chExt cx="0" cy="0"/>
        </a:xfrm>
      </p:grpSpPr>
      <p:sp>
        <p:nvSpPr>
          <p:cNvPr id="6" name="직사각형 5">
            <a:extLst>
              <a:ext uri="{FF2B5EF4-FFF2-40B4-BE49-F238E27FC236}">
                <a16:creationId xmlns:a16="http://schemas.microsoft.com/office/drawing/2014/main" id="{33C3BFC6-E6D7-7F7C-A72E-7579A32A2F8D}"/>
              </a:ext>
            </a:extLst>
          </p:cNvPr>
          <p:cNvSpPr/>
          <p:nvPr/>
        </p:nvSpPr>
        <p:spPr>
          <a:xfrm>
            <a:off x="108285" y="185629"/>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예시</a:t>
            </a:r>
          </a:p>
        </p:txBody>
      </p:sp>
      <p:sp>
        <p:nvSpPr>
          <p:cNvPr id="4" name="Rectangle 1">
            <a:extLst>
              <a:ext uri="{FF2B5EF4-FFF2-40B4-BE49-F238E27FC236}">
                <a16:creationId xmlns:a16="http://schemas.microsoft.com/office/drawing/2014/main" id="{5243632F-9BDB-4A29-41B6-239156564348}"/>
              </a:ext>
            </a:extLst>
          </p:cNvPr>
          <p:cNvSpPr>
            <a:spLocks noChangeArrowheads="1"/>
          </p:cNvSpPr>
          <p:nvPr/>
        </p:nvSpPr>
        <p:spPr bwMode="auto">
          <a:xfrm>
            <a:off x="523373" y="1084351"/>
            <a:ext cx="2779296" cy="107664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@PostMapping</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"/test"</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56A8F5"/>
                </a:solidFill>
                <a:effectLst/>
                <a:ea typeface="JetBrains Mono"/>
              </a:rPr>
              <a:t>testMethod</a:t>
            </a: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6AAB73"/>
                </a:solidFill>
                <a:effectLst/>
                <a:ea typeface="JetBrains Mono"/>
              </a:rPr>
              <a:t>"POST request processed"</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5" name="Rectangle 2">
            <a:extLst>
              <a:ext uri="{FF2B5EF4-FFF2-40B4-BE49-F238E27FC236}">
                <a16:creationId xmlns:a16="http://schemas.microsoft.com/office/drawing/2014/main" id="{CAC5599D-A978-53CB-983E-347B50F9BBA7}"/>
              </a:ext>
            </a:extLst>
          </p:cNvPr>
          <p:cNvSpPr>
            <a:spLocks noChangeArrowheads="1"/>
          </p:cNvSpPr>
          <p:nvPr/>
        </p:nvSpPr>
        <p:spPr bwMode="auto">
          <a:xfrm>
            <a:off x="523373" y="2269276"/>
            <a:ext cx="2779296" cy="26161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ea typeface="JetBrains Mono"/>
              </a:rPr>
              <a:t>GET http:</a:t>
            </a:r>
            <a:r>
              <a:rPr kumimoji="0" lang="ko-KR" altLang="ko-KR" sz="1100" b="0" i="0" u="none" strike="noStrike" cap="none" normalizeH="0" baseline="0">
                <a:ln>
                  <a:noFill/>
                </a:ln>
                <a:solidFill>
                  <a:srgbClr val="7A7E85"/>
                </a:solidFill>
                <a:effectLst/>
                <a:ea typeface="JetBrains Mono"/>
              </a:rPr>
              <a:t>//localhost:8080/test</a:t>
            </a:r>
            <a:endParaRPr kumimoji="0" lang="ko-KR" altLang="ko-KR" sz="1100" b="0" i="0" u="none" strike="noStrike" cap="none" normalizeH="0" baseline="0">
              <a:ln>
                <a:noFill/>
              </a:ln>
              <a:solidFill>
                <a:schemeClr val="tx1"/>
              </a:solidFill>
              <a:effectLst/>
            </a:endParaRPr>
          </a:p>
        </p:txBody>
      </p:sp>
      <p:sp>
        <p:nvSpPr>
          <p:cNvPr id="7" name="Rectangle 3">
            <a:extLst>
              <a:ext uri="{FF2B5EF4-FFF2-40B4-BE49-F238E27FC236}">
                <a16:creationId xmlns:a16="http://schemas.microsoft.com/office/drawing/2014/main" id="{9D2A070B-E27C-F81E-6E12-F6C1B7223265}"/>
              </a:ext>
            </a:extLst>
          </p:cNvPr>
          <p:cNvSpPr>
            <a:spLocks noChangeArrowheads="1"/>
          </p:cNvSpPr>
          <p:nvPr/>
        </p:nvSpPr>
        <p:spPr bwMode="auto">
          <a:xfrm>
            <a:off x="3573379" y="1084351"/>
            <a:ext cx="4114801" cy="195438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ea typeface="JetBrains Mono"/>
              </a:rPr>
              <a:t>HTTP/</a:t>
            </a:r>
            <a:r>
              <a:rPr kumimoji="0" lang="ko-KR" altLang="ko-KR" sz="1100" b="0" i="0" u="none" strike="noStrike" cap="none" normalizeH="0" baseline="0">
                <a:ln>
                  <a:noFill/>
                </a:ln>
                <a:solidFill>
                  <a:srgbClr val="2AACB8"/>
                </a:solidFill>
                <a:effectLst/>
                <a:ea typeface="JetBrains Mono"/>
              </a:rPr>
              <a:t>1.1 405 </a:t>
            </a:r>
            <a:r>
              <a:rPr kumimoji="0" lang="ko-KR" altLang="ko-KR" sz="1100" b="0" i="0" u="none" strike="noStrike" cap="none" normalizeH="0" baseline="0">
                <a:ln>
                  <a:noFill/>
                </a:ln>
                <a:solidFill>
                  <a:srgbClr val="BCBEC4"/>
                </a:solidFill>
                <a:effectLst/>
                <a:ea typeface="JetBrains Mono"/>
              </a:rPr>
              <a:t>Method Not Allowed</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Allow: POST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Content-Type: application/</a:t>
            </a:r>
            <a:r>
              <a:rPr kumimoji="0" lang="ko-KR" altLang="ko-KR" sz="1100" b="0" i="0" u="none" strike="noStrike" cap="none" normalizeH="0" baseline="0">
                <a:ln>
                  <a:noFill/>
                </a:ln>
                <a:solidFill>
                  <a:srgbClr val="56A8F5"/>
                </a:solidFill>
                <a:effectLst/>
                <a:ea typeface="JetBrains Mono"/>
              </a:rPr>
              <a:t>json</a:t>
            </a:r>
            <a:br>
              <a:rPr kumimoji="0" lang="ko-KR" altLang="ko-KR" sz="1100" b="0" i="0" u="none" strike="noStrike" cap="none" normalizeH="0" baseline="0">
                <a:ln>
                  <a:noFill/>
                </a:ln>
                <a:solidFill>
                  <a:srgbClr val="56A8F5"/>
                </a:solidFill>
                <a:effectLst/>
                <a:ea typeface="JetBrains Mono"/>
              </a:rPr>
            </a:br>
            <a:br>
              <a:rPr kumimoji="0" lang="ko-KR" altLang="ko-KR" sz="1100" b="0" i="0" u="none" strike="noStrike" cap="none" normalizeH="0" baseline="0">
                <a:ln>
                  <a:noFill/>
                </a:ln>
                <a:solidFill>
                  <a:srgbClr val="56A8F5"/>
                </a:solidFill>
                <a:effectLst/>
                <a:ea typeface="JetBrains Mono"/>
              </a:rPr>
            </a:b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6AAB73"/>
                </a:solidFill>
                <a:effectLst/>
                <a:ea typeface="JetBrains Mono"/>
              </a:rPr>
              <a:t>"timestamp"</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6AAB73"/>
                </a:solidFill>
                <a:effectLst/>
                <a:ea typeface="JetBrains Mono"/>
              </a:rPr>
              <a:t>"2024-11-26T10:15:30.123+00:00"</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6AAB73"/>
                </a:solidFill>
                <a:effectLst/>
                <a:ea typeface="JetBrains Mono"/>
              </a:rPr>
              <a:t>"status"</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2AACB8"/>
                </a:solidFill>
                <a:effectLst/>
                <a:ea typeface="JetBrains Mono"/>
              </a:rPr>
              <a:t>405</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6AAB73"/>
                </a:solidFill>
                <a:effectLst/>
                <a:ea typeface="JetBrains Mono"/>
              </a:rPr>
              <a:t>"error"</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6AAB73"/>
                </a:solidFill>
                <a:effectLst/>
                <a:ea typeface="JetBrains Mono"/>
              </a:rPr>
              <a:t>"Method Not Allowed"</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6AAB73"/>
                </a:solidFill>
                <a:effectLst/>
                <a:ea typeface="JetBrains Mono"/>
              </a:rPr>
              <a:t>"message"</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6AAB73"/>
                </a:solidFill>
                <a:effectLst/>
                <a:ea typeface="JetBrains Mono"/>
              </a:rPr>
              <a:t>"Request method 'GET' not supported"</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6AAB73"/>
                </a:solidFill>
                <a:effectLst/>
                <a:ea typeface="JetBrains Mono"/>
              </a:rPr>
              <a:t>"path"</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6AAB73"/>
                </a:solidFill>
                <a:effectLst/>
                <a:ea typeface="JetBrains Mono"/>
              </a:rPr>
              <a:t>"/test"</a:t>
            </a:r>
            <a:br>
              <a:rPr kumimoji="0" lang="ko-KR" altLang="ko-KR" sz="1100" b="0" i="0" u="none" strike="noStrike" cap="none" normalizeH="0" baseline="0">
                <a:ln>
                  <a:noFill/>
                </a:ln>
                <a:solidFill>
                  <a:srgbClr val="6AAB73"/>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8" name="Rectangle 4">
            <a:extLst>
              <a:ext uri="{FF2B5EF4-FFF2-40B4-BE49-F238E27FC236}">
                <a16:creationId xmlns:a16="http://schemas.microsoft.com/office/drawing/2014/main" id="{EAFA8A37-C7D3-9ECD-E22F-476FDC571AC9}"/>
              </a:ext>
            </a:extLst>
          </p:cNvPr>
          <p:cNvSpPr>
            <a:spLocks noChangeArrowheads="1"/>
          </p:cNvSpPr>
          <p:nvPr/>
        </p:nvSpPr>
        <p:spPr bwMode="auto">
          <a:xfrm>
            <a:off x="523373" y="4013731"/>
            <a:ext cx="5576637" cy="107529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@PostMapping</a:t>
            </a:r>
            <a:r>
              <a:rPr kumimoji="0" lang="ko-KR" altLang="ko-KR" sz="1100" b="0" i="0" u="none" strike="noStrike" cap="none" normalizeH="0" baseline="0">
                <a:ln>
                  <a:noFill/>
                </a:ln>
                <a:solidFill>
                  <a:srgbClr val="BCBEC4"/>
                </a:solidFill>
                <a:effectLst/>
                <a:ea typeface="JetBrains Mono"/>
              </a:rPr>
              <a:t>(value = </a:t>
            </a:r>
            <a:r>
              <a:rPr kumimoji="0" lang="ko-KR" altLang="ko-KR" sz="1100" b="0" i="0" u="none" strike="noStrike" cap="none" normalizeH="0" baseline="0">
                <a:ln>
                  <a:noFill/>
                </a:ln>
                <a:solidFill>
                  <a:srgbClr val="6AAB73"/>
                </a:solidFill>
                <a:effectLst/>
                <a:ea typeface="JetBrains Mono"/>
              </a:rPr>
              <a:t>"/consume"</a:t>
            </a:r>
            <a:r>
              <a:rPr kumimoji="0" lang="ko-KR" altLang="ko-KR" sz="1100" b="0" i="0" u="none" strike="noStrike" cap="none" normalizeH="0" baseline="0">
                <a:ln>
                  <a:noFill/>
                </a:ln>
                <a:solidFill>
                  <a:srgbClr val="BCBEC4"/>
                </a:solidFill>
                <a:effectLst/>
                <a:ea typeface="JetBrains Mono"/>
              </a:rPr>
              <a:t>, consumes = </a:t>
            </a:r>
            <a:r>
              <a:rPr kumimoji="0" lang="ko-KR" altLang="ko-KR" sz="1100" b="0" i="0" u="none" strike="noStrike" cap="none" normalizeH="0" baseline="0">
                <a:ln>
                  <a:noFill/>
                </a:ln>
                <a:solidFill>
                  <a:srgbClr val="6AAB73"/>
                </a:solidFill>
                <a:effectLst/>
                <a:ea typeface="JetBrains Mono"/>
              </a:rPr>
              <a:t>"application/json"</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56A8F5"/>
                </a:solidFill>
                <a:effectLst/>
                <a:ea typeface="JetBrains Mono"/>
              </a:rPr>
              <a:t>consumeJson</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B3AE60"/>
                </a:solidFill>
                <a:effectLst/>
                <a:ea typeface="JetBrains Mono"/>
              </a:rPr>
              <a:t>@RequestBody </a:t>
            </a:r>
            <a:r>
              <a:rPr kumimoji="0" lang="ko-KR" altLang="ko-KR" sz="1100" b="0" i="0" u="none" strike="noStrike" cap="none" normalizeH="0" baseline="0">
                <a:ln>
                  <a:noFill/>
                </a:ln>
                <a:solidFill>
                  <a:srgbClr val="BCBEC4"/>
                </a:solidFill>
                <a:effectLst/>
                <a:ea typeface="JetBrains Mono"/>
              </a:rPr>
              <a:t>String body)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6AAB73"/>
                </a:solidFill>
                <a:effectLst/>
                <a:ea typeface="JetBrains Mono"/>
              </a:rPr>
              <a:t>"Consumed JSON: " </a:t>
            </a:r>
            <a:r>
              <a:rPr kumimoji="0" lang="ko-KR" altLang="ko-KR" sz="1100" b="0" i="0" u="none" strike="noStrike" cap="none" normalizeH="0" baseline="0">
                <a:ln>
                  <a:noFill/>
                </a:ln>
                <a:solidFill>
                  <a:srgbClr val="BCBEC4"/>
                </a:solidFill>
                <a:effectLst/>
                <a:ea typeface="JetBrains Mono"/>
              </a:rPr>
              <a:t>+ body;</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9" name="Rectangle 5">
            <a:extLst>
              <a:ext uri="{FF2B5EF4-FFF2-40B4-BE49-F238E27FC236}">
                <a16:creationId xmlns:a16="http://schemas.microsoft.com/office/drawing/2014/main" id="{207879A7-AE03-F11F-5299-3A1FE93C37C5}"/>
              </a:ext>
            </a:extLst>
          </p:cNvPr>
          <p:cNvSpPr>
            <a:spLocks noChangeArrowheads="1"/>
          </p:cNvSpPr>
          <p:nvPr/>
        </p:nvSpPr>
        <p:spPr bwMode="auto">
          <a:xfrm>
            <a:off x="532396" y="5182348"/>
            <a:ext cx="5576637" cy="26161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ea typeface="JetBrains Mono"/>
              </a:rPr>
              <a:t>POST -H </a:t>
            </a:r>
            <a:r>
              <a:rPr kumimoji="0" lang="ko-KR" altLang="ko-KR" sz="1100" b="0" i="0" u="none" strike="noStrike" cap="none" normalizeH="0" baseline="0">
                <a:ln>
                  <a:noFill/>
                </a:ln>
                <a:solidFill>
                  <a:srgbClr val="6AAB73"/>
                </a:solidFill>
                <a:effectLst/>
                <a:ea typeface="JetBrains Mono"/>
              </a:rPr>
              <a:t>"Content-Type: text/plain" </a:t>
            </a:r>
            <a:r>
              <a:rPr kumimoji="0" lang="ko-KR" altLang="ko-KR" sz="1100" b="0" i="0" u="none" strike="noStrike" cap="none" normalizeH="0" baseline="0">
                <a:ln>
                  <a:noFill/>
                </a:ln>
                <a:solidFill>
                  <a:srgbClr val="BCBEC4"/>
                </a:solidFill>
                <a:effectLst/>
                <a:ea typeface="JetBrains Mono"/>
              </a:rPr>
              <a:t>-d </a:t>
            </a:r>
            <a:r>
              <a:rPr kumimoji="0" lang="ko-KR" altLang="ko-KR" sz="1100" b="0" i="0" u="none" strike="noStrike" cap="none" normalizeH="0" baseline="0">
                <a:ln>
                  <a:noFill/>
                </a:ln>
                <a:solidFill>
                  <a:srgbClr val="6AAB73"/>
                </a:solidFill>
                <a:effectLst/>
                <a:ea typeface="JetBrains Mono"/>
              </a:rPr>
              <a:t>"Sample Text" </a:t>
            </a:r>
            <a:r>
              <a:rPr kumimoji="0" lang="ko-KR" altLang="ko-KR" sz="1100" b="0" i="0" u="none" strike="noStrike" cap="none" normalizeH="0" baseline="0">
                <a:ln>
                  <a:noFill/>
                </a:ln>
                <a:solidFill>
                  <a:srgbClr val="BCBEC4"/>
                </a:solidFill>
                <a:effectLst/>
                <a:ea typeface="JetBrains Mono"/>
              </a:rPr>
              <a:t>http:</a:t>
            </a:r>
            <a:r>
              <a:rPr kumimoji="0" lang="ko-KR" altLang="ko-KR" sz="1100" b="0" i="0" u="none" strike="noStrike" cap="none" normalizeH="0" baseline="0">
                <a:ln>
                  <a:noFill/>
                </a:ln>
                <a:solidFill>
                  <a:srgbClr val="7A7E85"/>
                </a:solidFill>
                <a:effectLst/>
                <a:ea typeface="JetBrains Mono"/>
              </a:rPr>
              <a:t>//localhost:8080/consume</a:t>
            </a:r>
            <a:endParaRPr kumimoji="0" lang="ko-KR" altLang="ko-KR" sz="1100" b="0" i="0" u="none" strike="noStrike" cap="none" normalizeH="0" baseline="0">
              <a:ln>
                <a:noFill/>
              </a:ln>
              <a:solidFill>
                <a:schemeClr val="tx1"/>
              </a:solidFill>
              <a:effectLst/>
            </a:endParaRPr>
          </a:p>
        </p:txBody>
      </p:sp>
      <p:sp>
        <p:nvSpPr>
          <p:cNvPr id="10" name="Rectangle 6">
            <a:extLst>
              <a:ext uri="{FF2B5EF4-FFF2-40B4-BE49-F238E27FC236}">
                <a16:creationId xmlns:a16="http://schemas.microsoft.com/office/drawing/2014/main" id="{ACA176A4-FD0F-865B-3717-D7ABFB334124}"/>
              </a:ext>
            </a:extLst>
          </p:cNvPr>
          <p:cNvSpPr>
            <a:spLocks noChangeArrowheads="1"/>
          </p:cNvSpPr>
          <p:nvPr/>
        </p:nvSpPr>
        <p:spPr bwMode="auto">
          <a:xfrm>
            <a:off x="6361698" y="4013731"/>
            <a:ext cx="5119437" cy="2600135"/>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ea typeface="JetBrains Mono"/>
              </a:rPr>
              <a:t>HTTP/</a:t>
            </a:r>
            <a:r>
              <a:rPr kumimoji="0" lang="ko-KR" altLang="ko-KR" sz="1100" b="0" i="0" u="none" strike="noStrike" cap="none" normalizeH="0" baseline="0">
                <a:ln>
                  <a:noFill/>
                </a:ln>
                <a:solidFill>
                  <a:srgbClr val="2AACB8"/>
                </a:solidFill>
                <a:effectLst/>
                <a:ea typeface="JetBrains Mono"/>
              </a:rPr>
              <a:t>1.1 415 </a:t>
            </a:r>
            <a:r>
              <a:rPr kumimoji="0" lang="ko-KR" altLang="ko-KR" sz="1100" b="0" i="0" u="none" strike="noStrike" cap="none" normalizeH="0" baseline="0">
                <a:ln>
                  <a:noFill/>
                </a:ln>
                <a:solidFill>
                  <a:srgbClr val="BCBEC4"/>
                </a:solidFill>
                <a:effectLst/>
                <a:ea typeface="JetBrains Mono"/>
              </a:rPr>
              <a:t>Unsupported Media Type</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Content-Type: application/</a:t>
            </a:r>
            <a:r>
              <a:rPr kumimoji="0" lang="ko-KR" altLang="ko-KR" sz="1100" b="0" i="0" u="none" strike="noStrike" cap="none" normalizeH="0" baseline="0">
                <a:ln>
                  <a:noFill/>
                </a:ln>
                <a:solidFill>
                  <a:srgbClr val="56A8F5"/>
                </a:solidFill>
                <a:effectLst/>
                <a:ea typeface="JetBrains Mono"/>
              </a:rPr>
              <a:t>json</a:t>
            </a:r>
            <a:br>
              <a:rPr kumimoji="0" lang="ko-KR" altLang="ko-KR" sz="1100" b="0" i="0" u="none" strike="noStrike" cap="none" normalizeH="0" baseline="0">
                <a:ln>
                  <a:noFill/>
                </a:ln>
                <a:solidFill>
                  <a:srgbClr val="56A8F5"/>
                </a:solidFill>
                <a:effectLst/>
                <a:ea typeface="JetBrains Mono"/>
              </a:rPr>
            </a:br>
            <a:br>
              <a:rPr kumimoji="0" lang="ko-KR" altLang="ko-KR" sz="1100" b="0" i="0" u="none" strike="noStrike" cap="none" normalizeH="0" baseline="0">
                <a:ln>
                  <a:noFill/>
                </a:ln>
                <a:solidFill>
                  <a:srgbClr val="56A8F5"/>
                </a:solidFill>
                <a:effectLst/>
                <a:ea typeface="JetBrains Mono"/>
              </a:rPr>
            </a:b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6AAB73"/>
                </a:solidFill>
                <a:effectLst/>
                <a:ea typeface="JetBrains Mono"/>
              </a:rPr>
              <a:t>"timestamp"</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6AAB73"/>
                </a:solidFill>
                <a:effectLst/>
                <a:ea typeface="JetBrains Mono"/>
              </a:rPr>
              <a:t>"2024-11-26T10:20:45.456+00:00"</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6AAB73"/>
                </a:solidFill>
                <a:effectLst/>
                <a:ea typeface="JetBrains Mono"/>
              </a:rPr>
              <a:t>"status"</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2AACB8"/>
                </a:solidFill>
                <a:effectLst/>
                <a:ea typeface="JetBrains Mono"/>
              </a:rPr>
              <a:t>415</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6AAB73"/>
                </a:solidFill>
                <a:effectLst/>
                <a:ea typeface="JetBrains Mono"/>
              </a:rPr>
              <a:t>"error"</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6AAB73"/>
                </a:solidFill>
                <a:effectLst/>
                <a:ea typeface="JetBrains Mono"/>
              </a:rPr>
              <a:t>"Unsupported Media Type"</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6AAB73"/>
                </a:solidFill>
                <a:effectLst/>
                <a:ea typeface="JetBrains Mono"/>
              </a:rPr>
              <a:t>"message"</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6AAB73"/>
                </a:solidFill>
                <a:effectLst/>
                <a:ea typeface="JetBrains Mono"/>
              </a:rPr>
              <a:t>"Content type 'text/plain' not supported"</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6AAB73"/>
                </a:solidFill>
                <a:effectLst/>
                <a:ea typeface="JetBrains Mono"/>
              </a:rPr>
              <a:t>"path"</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6AAB73"/>
                </a:solidFill>
                <a:effectLst/>
                <a:ea typeface="JetBrains Mono"/>
              </a:rPr>
              <a:t>"/consume"</a:t>
            </a:r>
            <a:br>
              <a:rPr kumimoji="0" lang="ko-KR" altLang="ko-KR" sz="1100" b="0" i="0" u="none" strike="noStrike" cap="none" normalizeH="0" baseline="0">
                <a:ln>
                  <a:noFill/>
                </a:ln>
                <a:solidFill>
                  <a:srgbClr val="6AAB73"/>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14" name="TextBox 13">
            <a:extLst>
              <a:ext uri="{FF2B5EF4-FFF2-40B4-BE49-F238E27FC236}">
                <a16:creationId xmlns:a16="http://schemas.microsoft.com/office/drawing/2014/main" id="{DAC1049F-DBB9-F230-BC4D-090CA7E317BE}"/>
              </a:ext>
            </a:extLst>
          </p:cNvPr>
          <p:cNvSpPr txBox="1"/>
          <p:nvPr/>
        </p:nvSpPr>
        <p:spPr>
          <a:xfrm>
            <a:off x="461711" y="713425"/>
            <a:ext cx="5120941" cy="307777"/>
          </a:xfrm>
          <a:prstGeom prst="rect">
            <a:avLst/>
          </a:prstGeom>
          <a:noFill/>
        </p:spPr>
        <p:txBody>
          <a:bodyPr wrap="square">
            <a:spAutoFit/>
          </a:bodyPr>
          <a:lstStyle/>
          <a:p>
            <a:r>
              <a:rPr lang="en-US" altLang="ko-KR" sz="1400" b="1"/>
              <a:t>1) HttpRequestMethodNotSupportedException(405)</a:t>
            </a:r>
            <a:endParaRPr lang="ko-KR" altLang="en-US" sz="1400" b="1"/>
          </a:p>
        </p:txBody>
      </p:sp>
      <p:sp>
        <p:nvSpPr>
          <p:cNvPr id="15" name="TextBox 14">
            <a:extLst>
              <a:ext uri="{FF2B5EF4-FFF2-40B4-BE49-F238E27FC236}">
                <a16:creationId xmlns:a16="http://schemas.microsoft.com/office/drawing/2014/main" id="{620E3A46-8258-0B6B-453B-80EBBF981F63}"/>
              </a:ext>
            </a:extLst>
          </p:cNvPr>
          <p:cNvSpPr txBox="1"/>
          <p:nvPr/>
        </p:nvSpPr>
        <p:spPr>
          <a:xfrm>
            <a:off x="461712" y="3583184"/>
            <a:ext cx="4278730" cy="307777"/>
          </a:xfrm>
          <a:prstGeom prst="rect">
            <a:avLst/>
          </a:prstGeom>
          <a:noFill/>
        </p:spPr>
        <p:txBody>
          <a:bodyPr wrap="square">
            <a:spAutoFit/>
          </a:bodyPr>
          <a:lstStyle/>
          <a:p>
            <a:r>
              <a:rPr lang="en-US" altLang="ko-KR" sz="1400" b="1"/>
              <a:t>2) HttpMediaTypeNotSupportedException (415)</a:t>
            </a:r>
            <a:endParaRPr lang="ko-KR" altLang="en-US" sz="1400" b="1"/>
          </a:p>
        </p:txBody>
      </p:sp>
    </p:spTree>
    <p:extLst>
      <p:ext uri="{BB962C8B-B14F-4D97-AF65-F5344CB8AC3E}">
        <p14:creationId xmlns:p14="http://schemas.microsoft.com/office/powerpoint/2010/main" val="3918874095"/>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8BE494-A231-110A-5138-F2E645F1CE3E}"/>
            </a:ext>
          </a:extLst>
        </p:cNvPr>
        <p:cNvGrpSpPr/>
        <p:nvPr/>
      </p:nvGrpSpPr>
      <p:grpSpPr>
        <a:xfrm>
          <a:off x="0" y="0"/>
          <a:ext cx="0" cy="0"/>
          <a:chOff x="0" y="0"/>
          <a:chExt cx="0" cy="0"/>
        </a:xfrm>
      </p:grpSpPr>
      <p:sp>
        <p:nvSpPr>
          <p:cNvPr id="6" name="직사각형 5">
            <a:extLst>
              <a:ext uri="{FF2B5EF4-FFF2-40B4-BE49-F238E27FC236}">
                <a16:creationId xmlns:a16="http://schemas.microsoft.com/office/drawing/2014/main" id="{1DA3644A-AA9C-5765-E0BF-97D8C4DFFCC5}"/>
              </a:ext>
            </a:extLst>
          </p:cNvPr>
          <p:cNvSpPr/>
          <p:nvPr/>
        </p:nvSpPr>
        <p:spPr>
          <a:xfrm>
            <a:off x="108285" y="185629"/>
            <a:ext cx="4176271"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SimpleMappingExceptionResolver</a:t>
            </a:r>
            <a:endParaRPr lang="ko-KR" altLang="en-US" b="1">
              <a:solidFill>
                <a:schemeClr val="accent1">
                  <a:lumMod val="75000"/>
                </a:schemeClr>
              </a:solidFill>
              <a:latin typeface="+mn-ea"/>
            </a:endParaRPr>
          </a:p>
        </p:txBody>
      </p:sp>
      <p:sp>
        <p:nvSpPr>
          <p:cNvPr id="2" name="TextBox 1">
            <a:extLst>
              <a:ext uri="{FF2B5EF4-FFF2-40B4-BE49-F238E27FC236}">
                <a16:creationId xmlns:a16="http://schemas.microsoft.com/office/drawing/2014/main" id="{36DF411B-8B52-5597-EA10-13765646A1B4}"/>
              </a:ext>
            </a:extLst>
          </p:cNvPr>
          <p:cNvSpPr txBox="1"/>
          <p:nvPr/>
        </p:nvSpPr>
        <p:spPr>
          <a:xfrm>
            <a:off x="228600" y="575262"/>
            <a:ext cx="11748837" cy="951735"/>
          </a:xfrm>
          <a:prstGeom prst="rect">
            <a:avLst/>
          </a:prstGeom>
          <a:noFill/>
        </p:spPr>
        <p:txBody>
          <a:bodyPr wrap="square">
            <a:spAutoFit/>
          </a:bodyPr>
          <a:lstStyle/>
          <a:p>
            <a:pPr marL="228600" indent="-228600">
              <a:lnSpc>
                <a:spcPct val="150000"/>
              </a:lnSpc>
              <a:spcBef>
                <a:spcPts val="500"/>
              </a:spcBef>
              <a:buFont typeface="Arial" panose="020B0604020202020204" pitchFamily="34" charset="0"/>
              <a:buChar char="•"/>
            </a:pPr>
            <a:r>
              <a:rPr lang="en-US" altLang="ko-KR" sz="1200">
                <a:latin typeface="+mn-ea"/>
              </a:rPr>
              <a:t>SimpleMappingExceptionResolver </a:t>
            </a:r>
            <a:r>
              <a:rPr lang="ko-KR" altLang="en-US" sz="1200">
                <a:latin typeface="+mn-ea"/>
              </a:rPr>
              <a:t>는 특정 예외와 </a:t>
            </a:r>
            <a:r>
              <a:rPr lang="en-US" altLang="ko-KR" sz="1200">
                <a:latin typeface="+mn-ea"/>
              </a:rPr>
              <a:t>View </a:t>
            </a:r>
            <a:r>
              <a:rPr lang="ko-KR" altLang="en-US" sz="1200">
                <a:latin typeface="+mn-ea"/>
              </a:rPr>
              <a:t>이름을 매핑하여 예외 발생 시 지정된 뷰</a:t>
            </a:r>
            <a:r>
              <a:rPr lang="en-US" altLang="ko-KR" sz="1200">
                <a:latin typeface="+mn-ea"/>
              </a:rPr>
              <a:t>(View)</a:t>
            </a:r>
            <a:r>
              <a:rPr lang="ko-KR" altLang="en-US" sz="1200">
                <a:latin typeface="+mn-ea"/>
              </a:rPr>
              <a:t>로 전환해</a:t>
            </a:r>
            <a:r>
              <a:rPr lang="en-US" altLang="ko-KR" sz="1200">
                <a:latin typeface="+mn-ea"/>
              </a:rPr>
              <a:t> </a:t>
            </a:r>
            <a:r>
              <a:rPr lang="ko-KR" altLang="en-US" sz="1200">
                <a:latin typeface="+mn-ea"/>
              </a:rPr>
              <a:t>주는 클래스로서 어플리케이션 </a:t>
            </a:r>
            <a:r>
              <a:rPr lang="ko-KR" altLang="en-US" sz="1200"/>
              <a:t>전역적으로 작동하며</a:t>
            </a:r>
            <a:r>
              <a:rPr lang="en-US" altLang="ko-KR" sz="1200"/>
              <a:t> </a:t>
            </a:r>
            <a:r>
              <a:rPr lang="ko-KR" altLang="en-US" sz="1200"/>
              <a:t>모든 컨트롤러에 동일한 예외 처리 로직을 적용할 수 있다</a:t>
            </a:r>
            <a:endParaRPr lang="en-US" altLang="ko-KR" sz="1200">
              <a:latin typeface="+mn-ea"/>
            </a:endParaRPr>
          </a:p>
          <a:p>
            <a:pPr marL="228600" indent="-228600">
              <a:lnSpc>
                <a:spcPct val="150000"/>
              </a:lnSpc>
              <a:spcBef>
                <a:spcPts val="500"/>
              </a:spcBef>
              <a:buFont typeface="Arial" panose="020B0604020202020204" pitchFamily="34" charset="0"/>
              <a:buChar char="•"/>
            </a:pPr>
            <a:r>
              <a:rPr lang="en-US" altLang="ko-KR" sz="1200">
                <a:latin typeface="+mn-ea"/>
              </a:rPr>
              <a:t>REST API </a:t>
            </a:r>
            <a:r>
              <a:rPr lang="ko-KR" altLang="en-US" sz="1200">
                <a:latin typeface="+mn-ea"/>
              </a:rPr>
              <a:t>보다는 주로 </a:t>
            </a:r>
            <a:r>
              <a:rPr lang="en-US" altLang="ko-KR" sz="1200">
                <a:latin typeface="+mn-ea"/>
              </a:rPr>
              <a:t>HTML </a:t>
            </a:r>
            <a:r>
              <a:rPr lang="ko-KR" altLang="en-US" sz="1200">
                <a:latin typeface="+mn-ea"/>
              </a:rPr>
              <a:t>기반의 전통적인 웹 애플리케이션에서 사용하기 적합하다</a:t>
            </a:r>
            <a:endParaRPr lang="en-US" altLang="ko-KR" sz="1200">
              <a:latin typeface="+mn-ea"/>
            </a:endParaRPr>
          </a:p>
        </p:txBody>
      </p:sp>
      <p:sp>
        <p:nvSpPr>
          <p:cNvPr id="3" name="직사각형 2">
            <a:extLst>
              <a:ext uri="{FF2B5EF4-FFF2-40B4-BE49-F238E27FC236}">
                <a16:creationId xmlns:a16="http://schemas.microsoft.com/office/drawing/2014/main" id="{9BB18D37-17CD-2651-567A-D639991BD971}"/>
              </a:ext>
            </a:extLst>
          </p:cNvPr>
          <p:cNvSpPr/>
          <p:nvPr/>
        </p:nvSpPr>
        <p:spPr>
          <a:xfrm>
            <a:off x="150396" y="1653006"/>
            <a:ext cx="2834302"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Java Config </a:t>
            </a:r>
            <a:r>
              <a:rPr lang="ko-KR" altLang="en-US" b="1">
                <a:solidFill>
                  <a:schemeClr val="accent1">
                    <a:lumMod val="75000"/>
                  </a:schemeClr>
                </a:solidFill>
                <a:latin typeface="+mn-ea"/>
              </a:rPr>
              <a:t>기반 설정</a:t>
            </a:r>
          </a:p>
        </p:txBody>
      </p:sp>
      <p:sp>
        <p:nvSpPr>
          <p:cNvPr id="5" name="Rectangle 2">
            <a:extLst>
              <a:ext uri="{FF2B5EF4-FFF2-40B4-BE49-F238E27FC236}">
                <a16:creationId xmlns:a16="http://schemas.microsoft.com/office/drawing/2014/main" id="{7586969F-44FA-B6CF-2548-9D850EE2AA25}"/>
              </a:ext>
            </a:extLst>
          </p:cNvPr>
          <p:cNvSpPr>
            <a:spLocks noChangeArrowheads="1"/>
          </p:cNvSpPr>
          <p:nvPr/>
        </p:nvSpPr>
        <p:spPr bwMode="auto">
          <a:xfrm>
            <a:off x="469234" y="2077055"/>
            <a:ext cx="11063034" cy="4470647"/>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3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@Override</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void </a:t>
            </a:r>
            <a:r>
              <a:rPr kumimoji="0" lang="ko-KR" altLang="ko-KR" sz="1100" b="0" i="0" u="none" strike="noStrike" cap="none" normalizeH="0" baseline="0">
                <a:ln>
                  <a:noFill/>
                </a:ln>
                <a:solidFill>
                  <a:srgbClr val="56A8F5"/>
                </a:solidFill>
                <a:effectLst/>
                <a:latin typeface="Arial Unicode MS"/>
                <a:ea typeface="JetBrains Mono"/>
              </a:rPr>
              <a:t>extendHandlerExceptionResolvers</a:t>
            </a:r>
            <a:r>
              <a:rPr kumimoji="0" lang="ko-KR" altLang="ko-KR" sz="1100" b="0" i="0" u="none" strike="noStrike" cap="none" normalizeH="0" baseline="0">
                <a:ln>
                  <a:noFill/>
                </a:ln>
                <a:solidFill>
                  <a:srgbClr val="BCBEC4"/>
                </a:solidFill>
                <a:effectLst/>
                <a:latin typeface="Arial Unicode MS"/>
                <a:ea typeface="JetBrains Mono"/>
              </a:rPr>
              <a:t>(List&lt;HandlerExceptionResolver&gt;</a:t>
            </a:r>
            <a:r>
              <a:rPr lang="en-US" altLang="ko-KR" sz="1100">
                <a:solidFill>
                  <a:srgbClr val="BCBEC4"/>
                </a:solidFill>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resolvers)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resolvers.add(simpleMappingExceptionResolver());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SimpleMappingExceptionResolver </a:t>
            </a:r>
            <a:r>
              <a:rPr kumimoji="0" lang="ko-KR" altLang="ko-KR" sz="1100" b="0" i="0" u="none" strike="noStrike" cap="none" normalizeH="0" baseline="0">
                <a:ln>
                  <a:noFill/>
                </a:ln>
                <a:solidFill>
                  <a:srgbClr val="56A8F5"/>
                </a:solidFill>
                <a:effectLst/>
                <a:latin typeface="Arial Unicode MS"/>
                <a:ea typeface="JetBrains Mono"/>
              </a:rPr>
              <a:t>simpleMappingExceptionResolver</a:t>
            </a: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SimpleMappingExceptionResolver resolver = </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BCBEC4"/>
                </a:solidFill>
                <a:effectLst/>
                <a:latin typeface="Arial Unicode MS"/>
                <a:ea typeface="JetBrains Mono"/>
              </a:rPr>
              <a:t>SimpleMappingExceptionResolver();</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en-US"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Properties exceptionMappings = </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BCBEC4"/>
                </a:solidFill>
                <a:effectLst/>
                <a:latin typeface="Arial Unicode MS"/>
                <a:ea typeface="JetBrains Mono"/>
              </a:rPr>
              <a:t>Properties();</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ea typeface="JetBrains Mono"/>
              </a:rPr>
              <a:t>//</a:t>
            </a:r>
            <a:r>
              <a:rPr kumimoji="0" lang="ko-KR" altLang="ko-KR" sz="1000" b="0" i="0" u="none" strike="noStrike" cap="none" normalizeH="0" baseline="0">
                <a:ln>
                  <a:noFill/>
                </a:ln>
                <a:solidFill>
                  <a:srgbClr val="7A7E85"/>
                </a:solidFill>
                <a:effectLst/>
                <a:ea typeface="JetBrains Mono"/>
              </a:rPr>
              <a:t> </a:t>
            </a:r>
            <a:r>
              <a:rPr kumimoji="0" lang="ko-KR" altLang="ko-KR" sz="1000" b="0" i="0" u="none" strike="noStrike" cap="none" normalizeH="0" baseline="0">
                <a:ln>
                  <a:noFill/>
                </a:ln>
                <a:solidFill>
                  <a:srgbClr val="7A7E85"/>
                </a:solidFill>
                <a:effectLst/>
                <a:ea typeface="JetBrains Mono"/>
                <a:cs typeface="Courier New" panose="02070309020205020404" pitchFamily="49" charset="0"/>
              </a:rPr>
              <a:t>예외와 뷰 매핑</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exceptionMappings.put(</a:t>
            </a:r>
            <a:r>
              <a:rPr kumimoji="0" lang="ko-KR" altLang="ko-KR" sz="1100" b="0" i="0" u="none" strike="noStrike" cap="none" normalizeH="0" baseline="0">
                <a:ln>
                  <a:noFill/>
                </a:ln>
                <a:solidFill>
                  <a:srgbClr val="6AAB73"/>
                </a:solidFill>
                <a:effectLst/>
                <a:latin typeface="Arial Unicode MS"/>
                <a:ea typeface="JetBrains Mono"/>
              </a:rPr>
              <a:t>"java.lang.ArithmeticException"</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"error-arithmetic"</a:t>
            </a:r>
            <a:r>
              <a:rPr kumimoji="0" lang="ko-KR" altLang="ko-KR" sz="1100" b="0" i="0" u="none" strike="noStrike" cap="none" normalizeH="0" baseline="0">
                <a:ln>
                  <a:noFill/>
                </a:ln>
                <a:solidFill>
                  <a:srgbClr val="BCBEC4"/>
                </a:solidFill>
                <a:effectLst/>
                <a:latin typeface="Arial Unicode MS"/>
                <a:ea typeface="JetBrains Mono"/>
              </a:rPr>
              <a:t>);</a:t>
            </a:r>
            <a:r>
              <a:rPr kumimoji="0" lang="en-US" altLang="ko-KR" sz="1100" b="0" i="0" u="none" strike="noStrike" cap="none" normalizeH="0" baseline="0">
                <a:ln>
                  <a:noFill/>
                </a:ln>
                <a:solidFill>
                  <a:srgbClr val="BCBEC4"/>
                </a:solidFill>
                <a:effectLst/>
                <a:latin typeface="Arial Unicode MS"/>
                <a:ea typeface="JetBrains Mono"/>
              </a:rPr>
              <a:t> </a:t>
            </a:r>
            <a:r>
              <a:rPr kumimoji="0" lang="en-US" altLang="ko-KR" sz="1000" b="0" i="0" u="none" strike="noStrike" cap="none" normalizeH="0" baseline="0">
                <a:ln>
                  <a:noFill/>
                </a:ln>
                <a:solidFill>
                  <a:schemeClr val="bg1">
                    <a:lumMod val="50000"/>
                  </a:schemeClr>
                </a:solidFill>
                <a:effectLst/>
                <a:latin typeface="Arial Unicode MS"/>
                <a:ea typeface="JetBrains Mono"/>
              </a:rPr>
              <a:t>// </a:t>
            </a:r>
            <a:r>
              <a:rPr kumimoji="0" lang="ko-KR" altLang="en-US" sz="1000" b="0" i="0" u="none" strike="noStrike" cap="none" normalizeH="0" baseline="0">
                <a:ln>
                  <a:noFill/>
                </a:ln>
                <a:solidFill>
                  <a:schemeClr val="bg1">
                    <a:lumMod val="50000"/>
                  </a:schemeClr>
                </a:solidFill>
                <a:effectLst/>
                <a:latin typeface="Arial Unicode MS"/>
                <a:ea typeface="JetBrains Mono"/>
              </a:rPr>
              <a:t>예외는 전체 이름을 적는다</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exceptionMappings.put(</a:t>
            </a:r>
            <a:r>
              <a:rPr kumimoji="0" lang="ko-KR" altLang="ko-KR" sz="1100" b="0" i="0" u="none" strike="noStrike" cap="none" normalizeH="0" baseline="0">
                <a:ln>
                  <a:noFill/>
                </a:ln>
                <a:solidFill>
                  <a:srgbClr val="6AAB73"/>
                </a:solidFill>
                <a:effectLst/>
                <a:latin typeface="Arial Unicode MS"/>
                <a:ea typeface="JetBrains Mono"/>
              </a:rPr>
              <a:t>"java.lang.NullPointerException"</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"error-nullpointer"</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resolver.setExceptionMappings(exceptionMappings);</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resolver.setDefaultErrorView(</a:t>
            </a:r>
            <a:r>
              <a:rPr kumimoji="0" lang="ko-KR" altLang="ko-KR" sz="1100" b="0" i="0" u="none" strike="noStrike" cap="none" normalizeH="0" baseline="0">
                <a:ln>
                  <a:noFill/>
                </a:ln>
                <a:solidFill>
                  <a:srgbClr val="6AAB73"/>
                </a:solidFill>
                <a:effectLst/>
                <a:latin typeface="Arial Unicode MS"/>
                <a:ea typeface="JetBrains Mono"/>
              </a:rPr>
              <a:t>"error-default"</a:t>
            </a:r>
            <a:r>
              <a:rPr kumimoji="0" lang="ko-KR" altLang="ko-KR" sz="1100" b="0" i="0" u="none" strike="noStrike" cap="none" normalizeH="0" baseline="0">
                <a:ln>
                  <a:noFill/>
                </a:ln>
                <a:solidFill>
                  <a:srgbClr val="BCBEC4"/>
                </a:solidFill>
                <a:effectLst/>
                <a:latin typeface="Arial Unicode MS"/>
                <a:ea typeface="JetBrains Mono"/>
              </a:rPr>
              <a:t>);</a:t>
            </a:r>
            <a:r>
              <a:rPr kumimoji="0" lang="en-US" altLang="ko-KR" sz="1100" b="0" i="0" u="none" strike="noStrike" cap="none" normalizeH="0" baseline="0">
                <a:ln>
                  <a:noFill/>
                </a:ln>
                <a:solidFill>
                  <a:srgbClr val="BCBEC4"/>
                </a:solidFill>
                <a:effectLst/>
                <a:ea typeface="JetBrains Mono"/>
              </a:rPr>
              <a:t> </a:t>
            </a:r>
            <a:r>
              <a:rPr kumimoji="0" lang="ko-KR" altLang="ko-KR" sz="1000" b="0" i="0" u="none" strike="noStrike" cap="none" normalizeH="0" baseline="0">
                <a:ln>
                  <a:noFill/>
                </a:ln>
                <a:solidFill>
                  <a:srgbClr val="7A7E85"/>
                </a:solidFill>
                <a:effectLst/>
                <a:ea typeface="JetBrains Mono"/>
              </a:rPr>
              <a:t>// </a:t>
            </a:r>
            <a:r>
              <a:rPr kumimoji="0" lang="ko-KR" altLang="ko-KR" sz="1000" b="0" i="0" u="none" strike="noStrike" cap="none" normalizeH="0" baseline="0">
                <a:ln>
                  <a:noFill/>
                </a:ln>
                <a:solidFill>
                  <a:srgbClr val="7A7E85"/>
                </a:solidFill>
                <a:effectLst/>
                <a:ea typeface="JetBrains Mono"/>
                <a:cs typeface="Courier New" panose="02070309020205020404" pitchFamily="49" charset="0"/>
              </a:rPr>
              <a:t>기본 오류 뷰</a:t>
            </a:r>
            <a:r>
              <a:rPr kumimoji="0" lang="en-US" altLang="ko-KR" sz="1000" b="0" i="0" u="none" strike="noStrike" cap="none" normalizeH="0" baseline="0">
                <a:ln>
                  <a:noFill/>
                </a:ln>
                <a:solidFill>
                  <a:srgbClr val="7A7E85"/>
                </a:solidFill>
                <a:effectLst/>
                <a:ea typeface="JetBrains Mono"/>
                <a:cs typeface="Courier New" panose="02070309020205020404" pitchFamily="49" charset="0"/>
              </a:rPr>
              <a:t>, </a:t>
            </a:r>
            <a:r>
              <a:rPr lang="ko-KR" altLang="en-US" sz="1000">
                <a:solidFill>
                  <a:srgbClr val="7A7E85"/>
                </a:solidFill>
                <a:ea typeface="JetBrains Mono"/>
                <a:cs typeface="Courier New" panose="02070309020205020404" pitchFamily="49" charset="0"/>
              </a:rPr>
              <a:t>발생한 예외에 맞는 뷰가 없을 경우</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Properties statusCodes = </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BCBEC4"/>
                </a:solidFill>
                <a:effectLst/>
                <a:latin typeface="Arial Unicode MS"/>
                <a:ea typeface="JetBrains Mono"/>
              </a:rPr>
              <a:t>Properties();</a:t>
            </a:r>
            <a:r>
              <a:rPr kumimoji="0" lang="ko-KR" altLang="ko-KR" sz="1000" b="0" i="0" u="none" strike="noStrike" cap="none" normalizeH="0" baseline="0">
                <a:ln>
                  <a:noFill/>
                </a:ln>
                <a:solidFill>
                  <a:srgbClr val="BCBEC4"/>
                </a:solidFill>
                <a:effectLst/>
                <a:ea typeface="JetBrains Mono"/>
              </a:rPr>
              <a:t> </a:t>
            </a:r>
            <a:r>
              <a:rPr kumimoji="0" lang="ko-KR" altLang="ko-KR" sz="1000" b="0" i="0" u="none" strike="noStrike" cap="none" normalizeH="0" baseline="0">
                <a:ln>
                  <a:noFill/>
                </a:ln>
                <a:solidFill>
                  <a:srgbClr val="7A7E85"/>
                </a:solidFill>
                <a:effectLst/>
                <a:ea typeface="JetBrains Mono"/>
              </a:rPr>
              <a:t>// </a:t>
            </a:r>
            <a:r>
              <a:rPr lang="ko-KR" altLang="en-US" sz="1000">
                <a:solidFill>
                  <a:srgbClr val="7A7E85"/>
                </a:solidFill>
                <a:ea typeface="JetBrains Mono"/>
              </a:rPr>
              <a:t>뷰 이름과 </a:t>
            </a:r>
            <a:r>
              <a:rPr kumimoji="0" lang="ko-KR" altLang="ko-KR" sz="1000" b="0" i="0" u="none" strike="noStrike" cap="none" normalizeH="0" baseline="0">
                <a:ln>
                  <a:noFill/>
                </a:ln>
                <a:solidFill>
                  <a:srgbClr val="7A7E85"/>
                </a:solidFill>
                <a:effectLst/>
                <a:ea typeface="JetBrains Mono"/>
              </a:rPr>
              <a:t>HTTP </a:t>
            </a:r>
            <a:r>
              <a:rPr kumimoji="0" lang="ko-KR" altLang="ko-KR" sz="1000" b="0" i="0" u="none" strike="noStrike" cap="none" normalizeH="0" baseline="0">
                <a:ln>
                  <a:noFill/>
                </a:ln>
                <a:solidFill>
                  <a:srgbClr val="7A7E85"/>
                </a:solidFill>
                <a:effectLst/>
                <a:ea typeface="JetBrains Mono"/>
                <a:cs typeface="Courier New" panose="02070309020205020404" pitchFamily="49" charset="0"/>
              </a:rPr>
              <a:t>상태 코드 매핑</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statusCodes.put(</a:t>
            </a:r>
            <a:r>
              <a:rPr kumimoji="0" lang="ko-KR" altLang="ko-KR" sz="1100" b="0" i="0" u="none" strike="noStrike" cap="none" normalizeH="0" baseline="0">
                <a:ln>
                  <a:noFill/>
                </a:ln>
                <a:solidFill>
                  <a:srgbClr val="6AAB73"/>
                </a:solidFill>
                <a:effectLst/>
                <a:latin typeface="Arial Unicode MS"/>
                <a:ea typeface="JetBrains Mono"/>
              </a:rPr>
              <a:t>"error-arithmetic"</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"400"</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statusCodes.put(</a:t>
            </a:r>
            <a:r>
              <a:rPr kumimoji="0" lang="ko-KR" altLang="ko-KR" sz="1100" b="0" i="0" u="none" strike="noStrike" cap="none" normalizeH="0" baseline="0">
                <a:ln>
                  <a:noFill/>
                </a:ln>
                <a:solidFill>
                  <a:srgbClr val="6AAB73"/>
                </a:solidFill>
                <a:effectLst/>
                <a:latin typeface="Arial Unicode MS"/>
                <a:ea typeface="JetBrains Mono"/>
              </a:rPr>
              <a:t>"error-nullpointer"</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"500"</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resolver.setStatusCodes(statusCodes);</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BCBEC4"/>
                </a:solidFill>
                <a:effectLst/>
                <a:latin typeface="Arial Unicode MS"/>
                <a:ea typeface="JetBrains Mono"/>
              </a:rPr>
              <a:t>resolver;</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084897325"/>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9C4A2139-BA47-0F93-D1E9-B4FC984E752C}"/>
              </a:ext>
            </a:extLst>
          </p:cNvPr>
          <p:cNvSpPr>
            <a:spLocks noChangeArrowheads="1"/>
          </p:cNvSpPr>
          <p:nvPr/>
        </p:nvSpPr>
        <p:spPr bwMode="auto">
          <a:xfrm>
            <a:off x="366963" y="604127"/>
            <a:ext cx="11145254" cy="285405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@Controller</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DemoController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@GetMapping</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"/arithmetic-error"</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56A8F5"/>
                </a:solidFill>
                <a:effectLst/>
                <a:latin typeface="Arial Unicode MS"/>
                <a:ea typeface="JetBrains Mono"/>
              </a:rPr>
              <a:t>arithmeticError</a:t>
            </a: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throw new </a:t>
            </a:r>
            <a:r>
              <a:rPr kumimoji="0" lang="ko-KR" altLang="ko-KR" sz="1100" b="0" i="0" u="none" strike="noStrike" cap="none" normalizeH="0" baseline="0">
                <a:ln>
                  <a:noFill/>
                </a:ln>
                <a:solidFill>
                  <a:srgbClr val="BCBEC4"/>
                </a:solidFill>
                <a:effectLst/>
                <a:latin typeface="Arial Unicode MS"/>
                <a:ea typeface="JetBrains Mono"/>
              </a:rPr>
              <a:t>ArithmeticException(</a:t>
            </a:r>
            <a:r>
              <a:rPr kumimoji="0" lang="ko-KR" altLang="ko-KR" sz="1100" b="0" i="0" u="none" strike="noStrike" cap="none" normalizeH="0" baseline="0">
                <a:ln>
                  <a:noFill/>
                </a:ln>
                <a:solidFill>
                  <a:srgbClr val="6AAB73"/>
                </a:solidFill>
                <a:effectLst/>
                <a:latin typeface="Arial Unicode MS"/>
                <a:ea typeface="JetBrains Mono"/>
              </a:rPr>
              <a:t>"Arithmetic Exception Occurred!"</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@GetMapping</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"/nullpointer-error"</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56A8F5"/>
                </a:solidFill>
                <a:effectLst/>
                <a:latin typeface="Arial Unicode MS"/>
                <a:ea typeface="JetBrains Mono"/>
              </a:rPr>
              <a:t>nullPointerError</a:t>
            </a: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throw new </a:t>
            </a:r>
            <a:r>
              <a:rPr kumimoji="0" lang="ko-KR" altLang="ko-KR" sz="1100" b="0" i="0" u="none" strike="noStrike" cap="none" normalizeH="0" baseline="0">
                <a:ln>
                  <a:noFill/>
                </a:ln>
                <a:solidFill>
                  <a:srgbClr val="BCBEC4"/>
                </a:solidFill>
                <a:effectLst/>
                <a:latin typeface="Arial Unicode MS"/>
                <a:ea typeface="JetBrains Mono"/>
              </a:rPr>
              <a:t>NullPointerException(</a:t>
            </a:r>
            <a:r>
              <a:rPr kumimoji="0" lang="ko-KR" altLang="ko-KR" sz="1100" b="0" i="0" u="none" strike="noStrike" cap="none" normalizeH="0" baseline="0">
                <a:ln>
                  <a:noFill/>
                </a:ln>
                <a:solidFill>
                  <a:srgbClr val="6AAB73"/>
                </a:solidFill>
                <a:effectLst/>
                <a:latin typeface="Arial Unicode MS"/>
                <a:ea typeface="JetBrains Mono"/>
              </a:rPr>
              <a:t>"Null Pointer Exception Occurred!"</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5" name="직사각형 4">
            <a:extLst>
              <a:ext uri="{FF2B5EF4-FFF2-40B4-BE49-F238E27FC236}">
                <a16:creationId xmlns:a16="http://schemas.microsoft.com/office/drawing/2014/main" id="{EF2E0EFD-981D-1BC7-58F0-0A3E0623B11B}"/>
              </a:ext>
            </a:extLst>
          </p:cNvPr>
          <p:cNvSpPr/>
          <p:nvPr/>
        </p:nvSpPr>
        <p:spPr>
          <a:xfrm>
            <a:off x="66175" y="149058"/>
            <a:ext cx="147829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구현 예제</a:t>
            </a:r>
          </a:p>
        </p:txBody>
      </p:sp>
      <p:sp>
        <p:nvSpPr>
          <p:cNvPr id="6" name="Rectangle 2">
            <a:extLst>
              <a:ext uri="{FF2B5EF4-FFF2-40B4-BE49-F238E27FC236}">
                <a16:creationId xmlns:a16="http://schemas.microsoft.com/office/drawing/2014/main" id="{816A531F-4448-4508-7F99-A4A7EAFD7B28}"/>
              </a:ext>
            </a:extLst>
          </p:cNvPr>
          <p:cNvSpPr>
            <a:spLocks noChangeArrowheads="1"/>
          </p:cNvSpPr>
          <p:nvPr/>
        </p:nvSpPr>
        <p:spPr bwMode="auto">
          <a:xfrm>
            <a:off x="366964" y="3936478"/>
            <a:ext cx="3098132" cy="2600135"/>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&lt;!DOCTYPE html&gt;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16BAAC"/>
                </a:solidFill>
                <a:effectLst/>
                <a:latin typeface="Arial Unicode MS"/>
                <a:ea typeface="JetBrains Mono"/>
              </a:rPr>
              <a:t>html</a:t>
            </a:r>
            <a:r>
              <a:rPr kumimoji="0" lang="ko-KR" altLang="ko-KR" sz="1100" b="0" i="0" u="none" strike="noStrike" cap="none" normalizeH="0" baseline="0">
                <a:ln>
                  <a:noFill/>
                </a:ln>
                <a:solidFill>
                  <a:srgbClr val="BCBEC4"/>
                </a:solidFill>
                <a:effectLst/>
                <a:latin typeface="Arial Unicode MS"/>
                <a:ea typeface="JetBrains Mono"/>
              </a:rPr>
              <a:t>&gt;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16BAAC"/>
                </a:solidFill>
                <a:effectLst/>
                <a:latin typeface="Arial Unicode MS"/>
                <a:ea typeface="JetBrains Mono"/>
              </a:rPr>
              <a:t>head</a:t>
            </a:r>
            <a:r>
              <a:rPr kumimoji="0" lang="ko-KR" altLang="ko-KR" sz="1100" b="0" i="0" u="none" strike="noStrike" cap="none" normalizeH="0" baseline="0">
                <a:ln>
                  <a:noFill/>
                </a:ln>
                <a:solidFill>
                  <a:srgbClr val="BCBEC4"/>
                </a:solidFill>
                <a:effectLst/>
                <a:latin typeface="Arial Unicode MS"/>
                <a:ea typeface="JetBrains Mono"/>
              </a:rPr>
              <a:t>&gt;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16BAAC"/>
                </a:solidFill>
                <a:effectLst/>
                <a:latin typeface="Arial Unicode MS"/>
                <a:ea typeface="JetBrains Mono"/>
              </a:rPr>
              <a:t>title</a:t>
            </a:r>
            <a:r>
              <a:rPr kumimoji="0" lang="ko-KR" altLang="ko-KR" sz="1100" b="0" i="0" u="none" strike="noStrike" cap="none" normalizeH="0" baseline="0">
                <a:ln>
                  <a:noFill/>
                </a:ln>
                <a:solidFill>
                  <a:srgbClr val="BCBEC4"/>
                </a:solidFill>
                <a:effectLst/>
                <a:latin typeface="Arial Unicode MS"/>
                <a:ea typeface="JetBrains Mono"/>
              </a:rPr>
              <a:t>&gt;Arithmetic Error&lt;/title&gt;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&lt;/head&gt;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16BAAC"/>
                </a:solidFill>
                <a:effectLst/>
                <a:latin typeface="Arial Unicode MS"/>
                <a:ea typeface="JetBrains Mono"/>
              </a:rPr>
              <a:t>body</a:t>
            </a:r>
            <a:r>
              <a:rPr kumimoji="0" lang="ko-KR" altLang="ko-KR" sz="1100" b="0" i="0" u="none" strike="noStrike" cap="none" normalizeH="0" baseline="0">
                <a:ln>
                  <a:noFill/>
                </a:ln>
                <a:solidFill>
                  <a:srgbClr val="BCBEC4"/>
                </a:solidFill>
                <a:effectLst/>
                <a:latin typeface="Arial Unicode MS"/>
                <a:ea typeface="JetBrains Mono"/>
              </a:rPr>
              <a:t>&gt;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16BAAC"/>
                </a:solidFill>
                <a:effectLst/>
                <a:latin typeface="Arial Unicode MS"/>
                <a:ea typeface="JetBrains Mono"/>
              </a:rPr>
              <a:t>h1</a:t>
            </a:r>
            <a:r>
              <a:rPr kumimoji="0" lang="ko-KR" altLang="ko-KR" sz="1100" b="0" i="0" u="none" strike="noStrike" cap="none" normalizeH="0" baseline="0">
                <a:ln>
                  <a:noFill/>
                </a:ln>
                <a:solidFill>
                  <a:srgbClr val="BCBEC4"/>
                </a:solidFill>
                <a:effectLst/>
                <a:latin typeface="Arial Unicode MS"/>
                <a:ea typeface="JetBrains Mono"/>
              </a:rPr>
              <a:t>&gt;Arithmetic Exception </a:t>
            </a:r>
            <a:r>
              <a:rPr kumimoji="0" lang="ko-KR" altLang="ko-KR" sz="11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발생</a:t>
            </a:r>
            <a:r>
              <a:rPr kumimoji="0" lang="ko-KR" altLang="ko-KR" sz="1100" b="0" i="0" u="none" strike="noStrike" cap="none" normalizeH="0" baseline="0">
                <a:ln>
                  <a:noFill/>
                </a:ln>
                <a:solidFill>
                  <a:srgbClr val="BCBEC4"/>
                </a:solidFill>
                <a:effectLst/>
                <a:latin typeface="Arial Unicode MS"/>
                <a:ea typeface="JetBrains Mono"/>
              </a:rPr>
              <a:t>&lt;/h1&gt;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16BAAC"/>
                </a:solidFill>
                <a:effectLst/>
                <a:latin typeface="Arial Unicode MS"/>
                <a:ea typeface="JetBrains Mono"/>
              </a:rPr>
              <a:t>p</a:t>
            </a:r>
            <a:r>
              <a:rPr kumimoji="0" lang="ko-KR" altLang="ko-KR" sz="1100" b="0" i="0" u="none" strike="noStrike" cap="none" normalizeH="0" baseline="0">
                <a:ln>
                  <a:noFill/>
                </a:ln>
                <a:solidFill>
                  <a:srgbClr val="BCBEC4"/>
                </a:solidFill>
                <a:effectLst/>
                <a:latin typeface="Arial Unicode MS"/>
                <a:ea typeface="JetBrains Mono"/>
              </a:rPr>
              <a:t>&gt;</a:t>
            </a:r>
            <a:r>
              <a:rPr kumimoji="0" lang="ko-KR" altLang="ko-KR" sz="11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계산 오류가 발생했습니다</a:t>
            </a:r>
            <a:r>
              <a:rPr kumimoji="0" lang="ko-KR" altLang="ko-KR" sz="1100" b="0" i="0" u="none" strike="noStrike" cap="none" normalizeH="0" baseline="0">
                <a:ln>
                  <a:noFill/>
                </a:ln>
                <a:solidFill>
                  <a:srgbClr val="BCBEC4"/>
                </a:solidFill>
                <a:effectLst/>
                <a:latin typeface="Arial Unicode MS"/>
                <a:ea typeface="JetBrains Mono"/>
              </a:rPr>
              <a:t>.&lt;/p&gt;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&lt;/body&gt;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C77DBB"/>
                </a:solidFill>
                <a:effectLst/>
                <a:latin typeface="Arial Unicode MS"/>
                <a:ea typeface="JetBrains Mono"/>
              </a:rPr>
              <a:t>html</a:t>
            </a:r>
            <a:r>
              <a:rPr kumimoji="0" lang="ko-KR" altLang="ko-KR" sz="1100" b="0" i="0" u="none" strike="noStrike" cap="none" normalizeH="0" baseline="0">
                <a:ln>
                  <a:noFill/>
                </a:ln>
                <a:solidFill>
                  <a:srgbClr val="BCBEC4"/>
                </a:solidFill>
                <a:effectLst/>
                <a:latin typeface="Arial Unicode MS"/>
                <a:ea typeface="JetBrains Mono"/>
              </a:rPr>
              <a:t>&gt;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7" name="Rectangle 3">
            <a:extLst>
              <a:ext uri="{FF2B5EF4-FFF2-40B4-BE49-F238E27FC236}">
                <a16:creationId xmlns:a16="http://schemas.microsoft.com/office/drawing/2014/main" id="{656868CC-3ECB-4F49-5A0F-23102E36C0CD}"/>
              </a:ext>
            </a:extLst>
          </p:cNvPr>
          <p:cNvSpPr>
            <a:spLocks noChangeArrowheads="1"/>
          </p:cNvSpPr>
          <p:nvPr/>
        </p:nvSpPr>
        <p:spPr bwMode="auto">
          <a:xfrm>
            <a:off x="3596440" y="3936477"/>
            <a:ext cx="4036595" cy="2600135"/>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ea typeface="JetBrains Mono"/>
              </a:rPr>
              <a:t>&lt;!DOCTYPE html&gt;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&lt;</a:t>
            </a:r>
            <a:r>
              <a:rPr kumimoji="0" lang="ko-KR" altLang="ko-KR" sz="1100" b="0" i="0" u="none" strike="noStrike" cap="none" normalizeH="0" baseline="0">
                <a:ln>
                  <a:noFill/>
                </a:ln>
                <a:solidFill>
                  <a:srgbClr val="16BAAC"/>
                </a:solidFill>
                <a:effectLst/>
                <a:ea typeface="JetBrains Mono"/>
              </a:rPr>
              <a:t>html</a:t>
            </a:r>
            <a:r>
              <a:rPr kumimoji="0" lang="ko-KR" altLang="ko-KR" sz="1100" b="0" i="0" u="none" strike="noStrike" cap="none" normalizeH="0" baseline="0">
                <a:ln>
                  <a:noFill/>
                </a:ln>
                <a:solidFill>
                  <a:srgbClr val="BCBEC4"/>
                </a:solidFill>
                <a:effectLst/>
                <a:ea typeface="JetBrains Mono"/>
              </a:rPr>
              <a:t>&gt;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&lt;</a:t>
            </a:r>
            <a:r>
              <a:rPr kumimoji="0" lang="ko-KR" altLang="ko-KR" sz="1100" b="0" i="0" u="none" strike="noStrike" cap="none" normalizeH="0" baseline="0">
                <a:ln>
                  <a:noFill/>
                </a:ln>
                <a:solidFill>
                  <a:srgbClr val="16BAAC"/>
                </a:solidFill>
                <a:effectLst/>
                <a:ea typeface="JetBrains Mono"/>
              </a:rPr>
              <a:t>head</a:t>
            </a:r>
            <a:r>
              <a:rPr kumimoji="0" lang="ko-KR" altLang="ko-KR" sz="1100" b="0" i="0" u="none" strike="noStrike" cap="none" normalizeH="0" baseline="0">
                <a:ln>
                  <a:noFill/>
                </a:ln>
                <a:solidFill>
                  <a:srgbClr val="BCBEC4"/>
                </a:solidFill>
                <a:effectLst/>
                <a:ea typeface="JetBrains Mono"/>
              </a:rPr>
              <a:t>&gt;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&lt;</a:t>
            </a:r>
            <a:r>
              <a:rPr kumimoji="0" lang="ko-KR" altLang="ko-KR" sz="1100" b="0" i="0" u="none" strike="noStrike" cap="none" normalizeH="0" baseline="0">
                <a:ln>
                  <a:noFill/>
                </a:ln>
                <a:solidFill>
                  <a:srgbClr val="16BAAC"/>
                </a:solidFill>
                <a:effectLst/>
                <a:ea typeface="JetBrains Mono"/>
              </a:rPr>
              <a:t>title</a:t>
            </a:r>
            <a:r>
              <a:rPr kumimoji="0" lang="ko-KR" altLang="ko-KR" sz="1100" b="0" i="0" u="none" strike="noStrike" cap="none" normalizeH="0" baseline="0">
                <a:ln>
                  <a:noFill/>
                </a:ln>
                <a:solidFill>
                  <a:srgbClr val="BCBEC4"/>
                </a:solidFill>
                <a:effectLst/>
                <a:ea typeface="JetBrains Mono"/>
              </a:rPr>
              <a:t>&gt;Null Pointer Error&lt;/title&gt;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&lt;/head&gt;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&lt;</a:t>
            </a:r>
            <a:r>
              <a:rPr kumimoji="0" lang="ko-KR" altLang="ko-KR" sz="1100" b="0" i="0" u="none" strike="noStrike" cap="none" normalizeH="0" baseline="0">
                <a:ln>
                  <a:noFill/>
                </a:ln>
                <a:solidFill>
                  <a:srgbClr val="16BAAC"/>
                </a:solidFill>
                <a:effectLst/>
                <a:ea typeface="JetBrains Mono"/>
              </a:rPr>
              <a:t>body</a:t>
            </a:r>
            <a:r>
              <a:rPr kumimoji="0" lang="ko-KR" altLang="ko-KR" sz="1100" b="0" i="0" u="none" strike="noStrike" cap="none" normalizeH="0" baseline="0">
                <a:ln>
                  <a:noFill/>
                </a:ln>
                <a:solidFill>
                  <a:srgbClr val="BCBEC4"/>
                </a:solidFill>
                <a:effectLst/>
                <a:ea typeface="JetBrains Mono"/>
              </a:rPr>
              <a:t>&gt;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&lt;</a:t>
            </a:r>
            <a:r>
              <a:rPr kumimoji="0" lang="ko-KR" altLang="ko-KR" sz="1100" b="0" i="0" u="none" strike="noStrike" cap="none" normalizeH="0" baseline="0">
                <a:ln>
                  <a:noFill/>
                </a:ln>
                <a:solidFill>
                  <a:srgbClr val="16BAAC"/>
                </a:solidFill>
                <a:effectLst/>
                <a:ea typeface="JetBrains Mono"/>
              </a:rPr>
              <a:t>h1</a:t>
            </a:r>
            <a:r>
              <a:rPr kumimoji="0" lang="ko-KR" altLang="ko-KR" sz="1100" b="0" i="0" u="none" strike="noStrike" cap="none" normalizeH="0" baseline="0">
                <a:ln>
                  <a:noFill/>
                </a:ln>
                <a:solidFill>
                  <a:srgbClr val="BCBEC4"/>
                </a:solidFill>
                <a:effectLst/>
                <a:ea typeface="JetBrains Mono"/>
              </a:rPr>
              <a:t>&gt;Null Pointer Exception </a:t>
            </a:r>
            <a:r>
              <a:rPr kumimoji="0" lang="ko-KR" altLang="ko-KR" sz="1100" b="0" i="0" u="none" strike="noStrike" cap="none" normalizeH="0" baseline="0">
                <a:ln>
                  <a:noFill/>
                </a:ln>
                <a:solidFill>
                  <a:srgbClr val="BCBEC4"/>
                </a:solidFill>
                <a:effectLst/>
                <a:ea typeface="JetBrains Mono"/>
                <a:cs typeface="Courier New" panose="02070309020205020404" pitchFamily="49" charset="0"/>
              </a:rPr>
              <a:t>발생</a:t>
            </a:r>
            <a:r>
              <a:rPr kumimoji="0" lang="ko-KR" altLang="ko-KR" sz="1100" b="0" i="0" u="none" strike="noStrike" cap="none" normalizeH="0" baseline="0">
                <a:ln>
                  <a:noFill/>
                </a:ln>
                <a:solidFill>
                  <a:srgbClr val="BCBEC4"/>
                </a:solidFill>
                <a:effectLst/>
                <a:ea typeface="JetBrains Mono"/>
              </a:rPr>
              <a:t>&lt;/h1&gt;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&lt;</a:t>
            </a:r>
            <a:r>
              <a:rPr kumimoji="0" lang="ko-KR" altLang="ko-KR" sz="1100" b="0" i="0" u="none" strike="noStrike" cap="none" normalizeH="0" baseline="0">
                <a:ln>
                  <a:noFill/>
                </a:ln>
                <a:solidFill>
                  <a:srgbClr val="16BAAC"/>
                </a:solidFill>
                <a:effectLst/>
                <a:ea typeface="JetBrains Mono"/>
              </a:rPr>
              <a:t>p</a:t>
            </a:r>
            <a:r>
              <a:rPr kumimoji="0" lang="ko-KR" altLang="ko-KR" sz="1100" b="0" i="0" u="none" strike="noStrike" cap="none" normalizeH="0" baseline="0">
                <a:ln>
                  <a:noFill/>
                </a:ln>
                <a:solidFill>
                  <a:srgbClr val="BCBEC4"/>
                </a:solidFill>
                <a:effectLst/>
                <a:ea typeface="JetBrains Mono"/>
              </a:rPr>
              <a:t>&gt;Null </a:t>
            </a:r>
            <a:r>
              <a:rPr kumimoji="0" lang="ko-KR" altLang="ko-KR" sz="1100" b="0" i="0" u="none" strike="noStrike" cap="none" normalizeH="0" baseline="0">
                <a:ln>
                  <a:noFill/>
                </a:ln>
                <a:solidFill>
                  <a:srgbClr val="BCBEC4"/>
                </a:solidFill>
                <a:effectLst/>
                <a:ea typeface="JetBrains Mono"/>
                <a:cs typeface="Courier New" panose="02070309020205020404" pitchFamily="49" charset="0"/>
              </a:rPr>
              <a:t>참조 오류가 발생했습니다</a:t>
            </a:r>
            <a:r>
              <a:rPr kumimoji="0" lang="ko-KR" altLang="ko-KR" sz="1100" b="0" i="0" u="none" strike="noStrike" cap="none" normalizeH="0" baseline="0">
                <a:ln>
                  <a:noFill/>
                </a:ln>
                <a:solidFill>
                  <a:srgbClr val="BCBEC4"/>
                </a:solidFill>
                <a:effectLst/>
                <a:ea typeface="JetBrains Mono"/>
              </a:rPr>
              <a:t>.&lt;/p&gt;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&lt;/body&gt;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&lt;/</a:t>
            </a:r>
            <a:r>
              <a:rPr kumimoji="0" lang="ko-KR" altLang="ko-KR" sz="1100" b="0" i="0" u="none" strike="noStrike" cap="none" normalizeH="0" baseline="0">
                <a:ln>
                  <a:noFill/>
                </a:ln>
                <a:solidFill>
                  <a:srgbClr val="C77DBB"/>
                </a:solidFill>
                <a:effectLst/>
                <a:ea typeface="JetBrains Mono"/>
              </a:rPr>
              <a:t>html</a:t>
            </a:r>
            <a:r>
              <a:rPr kumimoji="0" lang="ko-KR" altLang="ko-KR" sz="1100" b="0" i="0" u="none" strike="noStrike" cap="none" normalizeH="0" baseline="0">
                <a:ln>
                  <a:noFill/>
                </a:ln>
                <a:solidFill>
                  <a:srgbClr val="BCBEC4"/>
                </a:solidFill>
                <a:effectLst/>
                <a:ea typeface="JetBrains Mono"/>
              </a:rPr>
              <a:t>&gt;</a:t>
            </a:r>
            <a:endParaRPr kumimoji="0" lang="ko-KR" altLang="ko-KR" sz="1100" b="0" i="0" u="none" strike="noStrike" cap="none" normalizeH="0" baseline="0">
              <a:ln>
                <a:noFill/>
              </a:ln>
              <a:solidFill>
                <a:schemeClr val="tx1"/>
              </a:solidFill>
              <a:effectLst/>
            </a:endParaRPr>
          </a:p>
        </p:txBody>
      </p:sp>
      <p:sp>
        <p:nvSpPr>
          <p:cNvPr id="8" name="Rectangle 4">
            <a:extLst>
              <a:ext uri="{FF2B5EF4-FFF2-40B4-BE49-F238E27FC236}">
                <a16:creationId xmlns:a16="http://schemas.microsoft.com/office/drawing/2014/main" id="{6E64C1F7-C107-B4A9-224A-C13A4404A5DF}"/>
              </a:ext>
            </a:extLst>
          </p:cNvPr>
          <p:cNvSpPr>
            <a:spLocks noChangeArrowheads="1"/>
          </p:cNvSpPr>
          <p:nvPr/>
        </p:nvSpPr>
        <p:spPr bwMode="auto">
          <a:xfrm>
            <a:off x="7764379" y="3937824"/>
            <a:ext cx="3715754" cy="259878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ea typeface="JetBrains Mono"/>
              </a:rPr>
              <a:t>&lt;!DOCTYPE html&gt;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&lt;</a:t>
            </a:r>
            <a:r>
              <a:rPr kumimoji="0" lang="ko-KR" altLang="ko-KR" sz="1100" b="0" i="0" u="none" strike="noStrike" cap="none" normalizeH="0" baseline="0">
                <a:ln>
                  <a:noFill/>
                </a:ln>
                <a:solidFill>
                  <a:srgbClr val="16BAAC"/>
                </a:solidFill>
                <a:effectLst/>
                <a:ea typeface="JetBrains Mono"/>
              </a:rPr>
              <a:t>html</a:t>
            </a:r>
            <a:r>
              <a:rPr kumimoji="0" lang="ko-KR" altLang="ko-KR" sz="1100" b="0" i="0" u="none" strike="noStrike" cap="none" normalizeH="0" baseline="0">
                <a:ln>
                  <a:noFill/>
                </a:ln>
                <a:solidFill>
                  <a:srgbClr val="BCBEC4"/>
                </a:solidFill>
                <a:effectLst/>
                <a:ea typeface="JetBrains Mono"/>
              </a:rPr>
              <a:t>&gt;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&lt;</a:t>
            </a:r>
            <a:r>
              <a:rPr kumimoji="0" lang="ko-KR" altLang="ko-KR" sz="1100" b="0" i="0" u="none" strike="noStrike" cap="none" normalizeH="0" baseline="0">
                <a:ln>
                  <a:noFill/>
                </a:ln>
                <a:solidFill>
                  <a:srgbClr val="16BAAC"/>
                </a:solidFill>
                <a:effectLst/>
                <a:ea typeface="JetBrains Mono"/>
              </a:rPr>
              <a:t>head</a:t>
            </a:r>
            <a:r>
              <a:rPr kumimoji="0" lang="ko-KR" altLang="ko-KR" sz="1100" b="0" i="0" u="none" strike="noStrike" cap="none" normalizeH="0" baseline="0">
                <a:ln>
                  <a:noFill/>
                </a:ln>
                <a:solidFill>
                  <a:srgbClr val="BCBEC4"/>
                </a:solidFill>
                <a:effectLst/>
                <a:ea typeface="JetBrains Mono"/>
              </a:rPr>
              <a:t>&gt;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&lt;</a:t>
            </a:r>
            <a:r>
              <a:rPr kumimoji="0" lang="ko-KR" altLang="ko-KR" sz="1100" b="0" i="0" u="none" strike="noStrike" cap="none" normalizeH="0" baseline="0">
                <a:ln>
                  <a:noFill/>
                </a:ln>
                <a:solidFill>
                  <a:srgbClr val="16BAAC"/>
                </a:solidFill>
                <a:effectLst/>
                <a:ea typeface="JetBrains Mono"/>
              </a:rPr>
              <a:t>title</a:t>
            </a:r>
            <a:r>
              <a:rPr kumimoji="0" lang="ko-KR" altLang="ko-KR" sz="1100" b="0" i="0" u="none" strike="noStrike" cap="none" normalizeH="0" baseline="0">
                <a:ln>
                  <a:noFill/>
                </a:ln>
                <a:solidFill>
                  <a:srgbClr val="BCBEC4"/>
                </a:solidFill>
                <a:effectLst/>
                <a:ea typeface="JetBrains Mono"/>
              </a:rPr>
              <a:t>&gt;Default Error&lt;/title&gt;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&lt;/head&gt;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&lt;</a:t>
            </a:r>
            <a:r>
              <a:rPr kumimoji="0" lang="ko-KR" altLang="ko-KR" sz="1100" b="0" i="0" u="none" strike="noStrike" cap="none" normalizeH="0" baseline="0">
                <a:ln>
                  <a:noFill/>
                </a:ln>
                <a:solidFill>
                  <a:srgbClr val="16BAAC"/>
                </a:solidFill>
                <a:effectLst/>
                <a:ea typeface="JetBrains Mono"/>
              </a:rPr>
              <a:t>body</a:t>
            </a:r>
            <a:r>
              <a:rPr kumimoji="0" lang="ko-KR" altLang="ko-KR" sz="1100" b="0" i="0" u="none" strike="noStrike" cap="none" normalizeH="0" baseline="0">
                <a:ln>
                  <a:noFill/>
                </a:ln>
                <a:solidFill>
                  <a:srgbClr val="BCBEC4"/>
                </a:solidFill>
                <a:effectLst/>
                <a:ea typeface="JetBrains Mono"/>
              </a:rPr>
              <a:t>&gt;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&lt;</a:t>
            </a:r>
            <a:r>
              <a:rPr kumimoji="0" lang="ko-KR" altLang="ko-KR" sz="1100" b="0" i="0" u="none" strike="noStrike" cap="none" normalizeH="0" baseline="0">
                <a:ln>
                  <a:noFill/>
                </a:ln>
                <a:solidFill>
                  <a:srgbClr val="16BAAC"/>
                </a:solidFill>
                <a:effectLst/>
                <a:ea typeface="JetBrains Mono"/>
              </a:rPr>
              <a:t>h1</a:t>
            </a:r>
            <a:r>
              <a:rPr kumimoji="0" lang="ko-KR" altLang="ko-KR" sz="1100" b="0" i="0" u="none" strike="noStrike" cap="none" normalizeH="0" baseline="0">
                <a:ln>
                  <a:noFill/>
                </a:ln>
                <a:solidFill>
                  <a:srgbClr val="BCBEC4"/>
                </a:solidFill>
                <a:effectLst/>
                <a:ea typeface="JetBrains Mono"/>
              </a:rPr>
              <a:t>&gt;</a:t>
            </a:r>
            <a:r>
              <a:rPr kumimoji="0" lang="ko-KR" altLang="ko-KR" sz="1100" b="0" i="0" u="none" strike="noStrike" cap="none" normalizeH="0" baseline="0">
                <a:ln>
                  <a:noFill/>
                </a:ln>
                <a:solidFill>
                  <a:srgbClr val="BCBEC4"/>
                </a:solidFill>
                <a:effectLst/>
                <a:ea typeface="JetBrains Mono"/>
                <a:cs typeface="Courier New" panose="02070309020205020404" pitchFamily="49" charset="0"/>
              </a:rPr>
              <a:t>오류 발생</a:t>
            </a:r>
            <a:r>
              <a:rPr kumimoji="0" lang="ko-KR" altLang="ko-KR" sz="1100" b="0" i="0" u="none" strike="noStrike" cap="none" normalizeH="0" baseline="0">
                <a:ln>
                  <a:noFill/>
                </a:ln>
                <a:solidFill>
                  <a:srgbClr val="BCBEC4"/>
                </a:solidFill>
                <a:effectLst/>
                <a:ea typeface="JetBrains Mono"/>
              </a:rPr>
              <a:t>&lt;/h1&gt;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&lt;</a:t>
            </a:r>
            <a:r>
              <a:rPr kumimoji="0" lang="ko-KR" altLang="ko-KR" sz="1100" b="0" i="0" u="none" strike="noStrike" cap="none" normalizeH="0" baseline="0">
                <a:ln>
                  <a:noFill/>
                </a:ln>
                <a:solidFill>
                  <a:srgbClr val="16BAAC"/>
                </a:solidFill>
                <a:effectLst/>
                <a:ea typeface="JetBrains Mono"/>
              </a:rPr>
              <a:t>p</a:t>
            </a:r>
            <a:r>
              <a:rPr kumimoji="0" lang="ko-KR" altLang="ko-KR" sz="1100" b="0" i="0" u="none" strike="noStrike" cap="none" normalizeH="0" baseline="0">
                <a:ln>
                  <a:noFill/>
                </a:ln>
                <a:solidFill>
                  <a:srgbClr val="BCBEC4"/>
                </a:solidFill>
                <a:effectLst/>
                <a:ea typeface="JetBrains Mono"/>
              </a:rPr>
              <a:t>&gt;</a:t>
            </a:r>
            <a:r>
              <a:rPr kumimoji="0" lang="ko-KR" altLang="ko-KR" sz="1100" b="0" i="0" u="none" strike="noStrike" cap="none" normalizeH="0" baseline="0">
                <a:ln>
                  <a:noFill/>
                </a:ln>
                <a:solidFill>
                  <a:srgbClr val="BCBEC4"/>
                </a:solidFill>
                <a:effectLst/>
                <a:ea typeface="JetBrains Mono"/>
                <a:cs typeface="Courier New" panose="02070309020205020404" pitchFamily="49" charset="0"/>
              </a:rPr>
              <a:t>알 수 없는 오류가 발생했습니다</a:t>
            </a:r>
            <a:r>
              <a:rPr kumimoji="0" lang="ko-KR" altLang="ko-KR" sz="1100" b="0" i="0" u="none" strike="noStrike" cap="none" normalizeH="0" baseline="0">
                <a:ln>
                  <a:noFill/>
                </a:ln>
                <a:solidFill>
                  <a:srgbClr val="BCBEC4"/>
                </a:solidFill>
                <a:effectLst/>
                <a:ea typeface="JetBrains Mono"/>
              </a:rPr>
              <a:t>.&lt;/p&gt;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&lt;/body&gt;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&lt;/</a:t>
            </a:r>
            <a:r>
              <a:rPr kumimoji="0" lang="ko-KR" altLang="ko-KR" sz="1100" b="0" i="0" u="none" strike="noStrike" cap="none" normalizeH="0" baseline="0">
                <a:ln>
                  <a:noFill/>
                </a:ln>
                <a:solidFill>
                  <a:srgbClr val="C77DBB"/>
                </a:solidFill>
                <a:effectLst/>
                <a:ea typeface="JetBrains Mono"/>
              </a:rPr>
              <a:t>html</a:t>
            </a:r>
            <a:r>
              <a:rPr kumimoji="0" lang="ko-KR" altLang="ko-KR" sz="1100" b="0" i="0" u="none" strike="noStrike" cap="none" normalizeH="0" baseline="0">
                <a:ln>
                  <a:noFill/>
                </a:ln>
                <a:solidFill>
                  <a:srgbClr val="BCBEC4"/>
                </a:solidFill>
                <a:effectLst/>
                <a:ea typeface="JetBrains Mono"/>
              </a:rPr>
              <a:t>&gt;</a:t>
            </a:r>
            <a:endParaRPr kumimoji="0" lang="ko-KR" altLang="ko-KR" sz="1100" b="0" i="0" u="none" strike="noStrike" cap="none" normalizeH="0" baseline="0">
              <a:ln>
                <a:noFill/>
              </a:ln>
              <a:solidFill>
                <a:schemeClr val="tx1"/>
              </a:solidFill>
              <a:effectLst/>
            </a:endParaRPr>
          </a:p>
        </p:txBody>
      </p:sp>
      <p:sp>
        <p:nvSpPr>
          <p:cNvPr id="9" name="TextBox 8">
            <a:extLst>
              <a:ext uri="{FF2B5EF4-FFF2-40B4-BE49-F238E27FC236}">
                <a16:creationId xmlns:a16="http://schemas.microsoft.com/office/drawing/2014/main" id="{1936DD6E-C593-3520-EE7C-CBB82B0E9CEA}"/>
              </a:ext>
            </a:extLst>
          </p:cNvPr>
          <p:cNvSpPr txBox="1"/>
          <p:nvPr/>
        </p:nvSpPr>
        <p:spPr>
          <a:xfrm>
            <a:off x="311475" y="3622930"/>
            <a:ext cx="1541388" cy="313547"/>
          </a:xfrm>
          <a:prstGeom prst="rect">
            <a:avLst/>
          </a:prstGeom>
          <a:noFill/>
        </p:spPr>
        <p:txBody>
          <a:bodyPr wrap="square">
            <a:spAutoFit/>
          </a:bodyPr>
          <a:lstStyle/>
          <a:p>
            <a:pPr>
              <a:lnSpc>
                <a:spcPct val="150000"/>
              </a:lnSpc>
              <a:spcBef>
                <a:spcPts val="500"/>
              </a:spcBef>
            </a:pPr>
            <a:r>
              <a:rPr lang="en-US" altLang="ko-KR" sz="1100"/>
              <a:t>error-arithmetic.html</a:t>
            </a:r>
            <a:endParaRPr lang="en-US" altLang="ko-KR" sz="1100">
              <a:latin typeface="+mn-ea"/>
            </a:endParaRPr>
          </a:p>
        </p:txBody>
      </p:sp>
      <p:sp>
        <p:nvSpPr>
          <p:cNvPr id="10" name="TextBox 9">
            <a:extLst>
              <a:ext uri="{FF2B5EF4-FFF2-40B4-BE49-F238E27FC236}">
                <a16:creationId xmlns:a16="http://schemas.microsoft.com/office/drawing/2014/main" id="{26EDABEB-C2F7-2891-7A80-CCF204A07126}"/>
              </a:ext>
            </a:extLst>
          </p:cNvPr>
          <p:cNvSpPr txBox="1"/>
          <p:nvPr/>
        </p:nvSpPr>
        <p:spPr>
          <a:xfrm>
            <a:off x="3596439" y="3622929"/>
            <a:ext cx="1612233" cy="313547"/>
          </a:xfrm>
          <a:prstGeom prst="rect">
            <a:avLst/>
          </a:prstGeom>
          <a:noFill/>
        </p:spPr>
        <p:txBody>
          <a:bodyPr wrap="square">
            <a:spAutoFit/>
          </a:bodyPr>
          <a:lstStyle/>
          <a:p>
            <a:pPr>
              <a:lnSpc>
                <a:spcPct val="150000"/>
              </a:lnSpc>
              <a:spcBef>
                <a:spcPts val="500"/>
              </a:spcBef>
            </a:pPr>
            <a:r>
              <a:rPr lang="en-US" altLang="ko-KR" sz="1100"/>
              <a:t>error-nullpointer.html</a:t>
            </a:r>
            <a:endParaRPr lang="en-US" altLang="ko-KR" sz="1100">
              <a:latin typeface="+mn-ea"/>
            </a:endParaRPr>
          </a:p>
        </p:txBody>
      </p:sp>
      <p:sp>
        <p:nvSpPr>
          <p:cNvPr id="11" name="TextBox 10">
            <a:extLst>
              <a:ext uri="{FF2B5EF4-FFF2-40B4-BE49-F238E27FC236}">
                <a16:creationId xmlns:a16="http://schemas.microsoft.com/office/drawing/2014/main" id="{DCC09F0F-21FD-9F42-8E9C-07D3D55D67A2}"/>
              </a:ext>
            </a:extLst>
          </p:cNvPr>
          <p:cNvSpPr txBox="1"/>
          <p:nvPr/>
        </p:nvSpPr>
        <p:spPr>
          <a:xfrm>
            <a:off x="7766728" y="3622928"/>
            <a:ext cx="1317114" cy="313547"/>
          </a:xfrm>
          <a:prstGeom prst="rect">
            <a:avLst/>
          </a:prstGeom>
          <a:noFill/>
        </p:spPr>
        <p:txBody>
          <a:bodyPr wrap="square">
            <a:spAutoFit/>
          </a:bodyPr>
          <a:lstStyle/>
          <a:p>
            <a:pPr>
              <a:lnSpc>
                <a:spcPct val="150000"/>
              </a:lnSpc>
              <a:spcBef>
                <a:spcPts val="500"/>
              </a:spcBef>
            </a:pPr>
            <a:r>
              <a:rPr lang="en-US" altLang="ko-KR" sz="1100"/>
              <a:t>error-default.html</a:t>
            </a:r>
            <a:endParaRPr lang="en-US" altLang="ko-KR" sz="1100">
              <a:latin typeface="+mn-ea"/>
            </a:endParaRPr>
          </a:p>
        </p:txBody>
      </p:sp>
    </p:spTree>
    <p:extLst>
      <p:ext uri="{BB962C8B-B14F-4D97-AF65-F5344CB8AC3E}">
        <p14:creationId xmlns:p14="http://schemas.microsoft.com/office/powerpoint/2010/main" val="186628872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사각형: 둥근 모서리 9">
            <a:extLst>
              <a:ext uri="{FF2B5EF4-FFF2-40B4-BE49-F238E27FC236}">
                <a16:creationId xmlns:a16="http://schemas.microsoft.com/office/drawing/2014/main" id="{9AE94F4E-934C-E043-F8D7-EDD6C947B83A}"/>
              </a:ext>
            </a:extLst>
          </p:cNvPr>
          <p:cNvSpPr/>
          <p:nvPr/>
        </p:nvSpPr>
        <p:spPr>
          <a:xfrm>
            <a:off x="680584" y="1179095"/>
            <a:ext cx="9907205" cy="4499810"/>
          </a:xfrm>
          <a:prstGeom prst="roundRect">
            <a:avLst>
              <a:gd name="adj" fmla="val 4975"/>
            </a:avLst>
          </a:prstGeom>
          <a:solidFill>
            <a:schemeClr val="bg2"/>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ko-KR" altLang="en-US"/>
          </a:p>
        </p:txBody>
      </p:sp>
      <p:sp>
        <p:nvSpPr>
          <p:cNvPr id="7" name="직사각형 6">
            <a:extLst>
              <a:ext uri="{FF2B5EF4-FFF2-40B4-BE49-F238E27FC236}">
                <a16:creationId xmlns:a16="http://schemas.microsoft.com/office/drawing/2014/main" id="{2A33E4EC-BB13-C5F7-2EB5-310D65B304A4}"/>
              </a:ext>
            </a:extLst>
          </p:cNvPr>
          <p:cNvSpPr/>
          <p:nvPr/>
        </p:nvSpPr>
        <p:spPr>
          <a:xfrm>
            <a:off x="136169" y="220702"/>
            <a:ext cx="992579" cy="369332"/>
          </a:xfrm>
          <a:prstGeom prst="rect">
            <a:avLst/>
          </a:prstGeom>
        </p:spPr>
        <p:txBody>
          <a:bodyPr wrap="none">
            <a:spAutoFit/>
          </a:bodyPr>
          <a:lstStyle/>
          <a:p>
            <a:pPr marL="342900" indent="-342900">
              <a:buFont typeface="Wingdings" pitchFamily="2" charset="2"/>
              <a:buChar char="ü"/>
            </a:pPr>
            <a:r>
              <a:rPr lang="ko-KR" altLang="en-US" b="1">
                <a:solidFill>
                  <a:schemeClr val="accent1">
                    <a:lumMod val="75000"/>
                  </a:schemeClr>
                </a:solidFill>
                <a:latin typeface="+mj-lt"/>
              </a:rPr>
              <a:t>개요</a:t>
            </a:r>
          </a:p>
        </p:txBody>
      </p:sp>
      <p:sp>
        <p:nvSpPr>
          <p:cNvPr id="3" name="TextBox 2">
            <a:extLst>
              <a:ext uri="{FF2B5EF4-FFF2-40B4-BE49-F238E27FC236}">
                <a16:creationId xmlns:a16="http://schemas.microsoft.com/office/drawing/2014/main" id="{4FD2ACF3-61BC-DA09-FF5F-569546600B4C}"/>
              </a:ext>
            </a:extLst>
          </p:cNvPr>
          <p:cNvSpPr txBox="1"/>
          <p:nvPr/>
        </p:nvSpPr>
        <p:spPr>
          <a:xfrm>
            <a:off x="370897" y="588526"/>
            <a:ext cx="10607920" cy="333617"/>
          </a:xfrm>
          <a:prstGeom prst="rect">
            <a:avLst/>
          </a:prstGeom>
          <a:noFill/>
        </p:spPr>
        <p:txBody>
          <a:bodyPr wrap="square">
            <a:spAutoFit/>
          </a:bodyPr>
          <a:lstStyle/>
          <a:p>
            <a:pPr marL="171450" indent="-171450">
              <a:lnSpc>
                <a:spcPct val="150000"/>
              </a:lnSpc>
              <a:buFont typeface="Arial" panose="020B0604020202020204" pitchFamily="34" charset="0"/>
              <a:buChar char="•"/>
            </a:pPr>
            <a:r>
              <a:rPr lang="en-US" altLang="ko-KR" sz="1200">
                <a:latin typeface="+mj-lt"/>
              </a:rPr>
              <a:t>HttpServletRequest </a:t>
            </a:r>
            <a:r>
              <a:rPr lang="ko-KR" altLang="en-US" sz="1200">
                <a:latin typeface="+mj-lt"/>
              </a:rPr>
              <a:t>는 클라이언트 요청에 대한 서블릿 </a:t>
            </a:r>
            <a:r>
              <a:rPr lang="en-US" altLang="ko-KR" sz="1200">
                <a:latin typeface="+mj-lt"/>
              </a:rPr>
              <a:t>API </a:t>
            </a:r>
            <a:r>
              <a:rPr lang="ko-KR" altLang="en-US" sz="1200">
                <a:latin typeface="+mj-lt"/>
              </a:rPr>
              <a:t>의 핵심 인터페이스로서 개발 시 자주 활용되거나 기본적으로 숙지해야 할</a:t>
            </a:r>
            <a:r>
              <a:rPr lang="en-US" altLang="ko-KR" sz="1200">
                <a:latin typeface="+mj-lt"/>
              </a:rPr>
              <a:t> API </a:t>
            </a:r>
            <a:r>
              <a:rPr lang="ko-KR" altLang="en-US" sz="1200">
                <a:latin typeface="+mj-lt"/>
              </a:rPr>
              <a:t>들이 있다</a:t>
            </a:r>
          </a:p>
        </p:txBody>
      </p:sp>
      <p:sp>
        <p:nvSpPr>
          <p:cNvPr id="5" name="TextBox 4">
            <a:extLst>
              <a:ext uri="{FF2B5EF4-FFF2-40B4-BE49-F238E27FC236}">
                <a16:creationId xmlns:a16="http://schemas.microsoft.com/office/drawing/2014/main" id="{40D89995-B173-1EEC-2C58-3D0FCB1A6DBA}"/>
              </a:ext>
            </a:extLst>
          </p:cNvPr>
          <p:cNvSpPr txBox="1"/>
          <p:nvPr/>
        </p:nvSpPr>
        <p:spPr>
          <a:xfrm>
            <a:off x="788869" y="1385172"/>
            <a:ext cx="2447626" cy="3380605"/>
          </a:xfrm>
          <a:prstGeom prst="rect">
            <a:avLst/>
          </a:prstGeom>
          <a:noFill/>
        </p:spPr>
        <p:txBody>
          <a:bodyPr wrap="square">
            <a:spAutoFit/>
          </a:bodyPr>
          <a:lstStyle/>
          <a:p>
            <a:pPr>
              <a:lnSpc>
                <a:spcPct val="150000"/>
              </a:lnSpc>
            </a:pPr>
            <a:r>
              <a:rPr lang="en-US" altLang="ko-KR" sz="1200" b="1"/>
              <a:t>Header </a:t>
            </a:r>
            <a:r>
              <a:rPr lang="ko-KR" altLang="en-US" sz="1200" b="1"/>
              <a:t>관련 </a:t>
            </a:r>
            <a:r>
              <a:rPr lang="en-US" altLang="ko-KR" sz="1200" b="1"/>
              <a:t>API</a:t>
            </a:r>
          </a:p>
          <a:p>
            <a:pPr marL="228600" indent="-228600">
              <a:lnSpc>
                <a:spcPct val="150000"/>
              </a:lnSpc>
              <a:buFont typeface="+mj-ea"/>
              <a:buAutoNum type="circleNumDbPlain"/>
            </a:pPr>
            <a:r>
              <a:rPr lang="en-US" altLang="ko-KR" sz="1200"/>
              <a:t>getHeader(String name)</a:t>
            </a:r>
          </a:p>
          <a:p>
            <a:pPr marL="228600" indent="-228600">
              <a:lnSpc>
                <a:spcPct val="150000"/>
              </a:lnSpc>
              <a:buFont typeface="+mj-ea"/>
              <a:buAutoNum type="circleNumDbPlain"/>
            </a:pPr>
            <a:r>
              <a:rPr lang="en-US" altLang="ko-KR" sz="1200"/>
              <a:t>getHeaders(String name)</a:t>
            </a:r>
          </a:p>
          <a:p>
            <a:pPr marL="228600" indent="-228600">
              <a:lnSpc>
                <a:spcPct val="150000"/>
              </a:lnSpc>
              <a:buFont typeface="+mj-ea"/>
              <a:buAutoNum type="circleNumDbPlain"/>
            </a:pPr>
            <a:r>
              <a:rPr lang="en-US" altLang="ko-KR" sz="1200"/>
              <a:t>getHeaderNames()</a:t>
            </a:r>
          </a:p>
          <a:p>
            <a:pPr lvl="1">
              <a:lnSpc>
                <a:spcPct val="150000"/>
              </a:lnSpc>
            </a:pPr>
            <a:endParaRPr lang="en-US" altLang="ko-KR" sz="1200"/>
          </a:p>
          <a:p>
            <a:pPr>
              <a:lnSpc>
                <a:spcPct val="150000"/>
              </a:lnSpc>
            </a:pPr>
            <a:r>
              <a:rPr lang="ko-KR" altLang="en-US" sz="1200" b="1"/>
              <a:t>요청 메서드 및 경로 관련</a:t>
            </a:r>
          </a:p>
          <a:p>
            <a:pPr marL="228600" indent="-228600">
              <a:lnSpc>
                <a:spcPct val="150000"/>
              </a:lnSpc>
              <a:buFont typeface="+mj-ea"/>
              <a:buAutoNum type="circleNumDbPlain"/>
            </a:pPr>
            <a:r>
              <a:rPr lang="en-US" altLang="ko-KR" sz="1200"/>
              <a:t>getMethod()</a:t>
            </a:r>
          </a:p>
          <a:p>
            <a:pPr marL="228600" indent="-228600">
              <a:lnSpc>
                <a:spcPct val="150000"/>
              </a:lnSpc>
              <a:buFont typeface="+mj-ea"/>
              <a:buAutoNum type="circleNumDbPlain"/>
            </a:pPr>
            <a:r>
              <a:rPr lang="en-US" altLang="ko-KR" sz="1200"/>
              <a:t>getRequestURI()</a:t>
            </a:r>
          </a:p>
          <a:p>
            <a:pPr marL="228600" indent="-228600">
              <a:lnSpc>
                <a:spcPct val="150000"/>
              </a:lnSpc>
              <a:buFont typeface="+mj-ea"/>
              <a:buAutoNum type="circleNumDbPlain"/>
            </a:pPr>
            <a:r>
              <a:rPr lang="en-US" altLang="ko-KR" sz="1200"/>
              <a:t>getRequestURL()</a:t>
            </a:r>
          </a:p>
          <a:p>
            <a:pPr marL="228600" indent="-228600">
              <a:lnSpc>
                <a:spcPct val="150000"/>
              </a:lnSpc>
              <a:buFont typeface="+mj-ea"/>
              <a:buAutoNum type="circleNumDbPlain"/>
            </a:pPr>
            <a:r>
              <a:rPr lang="en-US" altLang="ko-KR" sz="1200"/>
              <a:t>getContextPath()</a:t>
            </a:r>
          </a:p>
          <a:p>
            <a:pPr marL="228600" indent="-228600">
              <a:lnSpc>
                <a:spcPct val="150000"/>
              </a:lnSpc>
              <a:buFont typeface="+mj-ea"/>
              <a:buAutoNum type="circleNumDbPlain"/>
            </a:pPr>
            <a:r>
              <a:rPr lang="en-US" altLang="ko-KR" sz="1200"/>
              <a:t>getServletPath()</a:t>
            </a:r>
          </a:p>
          <a:p>
            <a:pPr marL="228600" indent="-228600">
              <a:lnSpc>
                <a:spcPct val="150000"/>
              </a:lnSpc>
              <a:buFont typeface="+mj-ea"/>
              <a:buAutoNum type="circleNumDbPlain"/>
            </a:pPr>
            <a:r>
              <a:rPr lang="en-US" altLang="ko-KR" sz="1200"/>
              <a:t>getPathInfo()</a:t>
            </a:r>
          </a:p>
        </p:txBody>
      </p:sp>
      <p:sp>
        <p:nvSpPr>
          <p:cNvPr id="6" name="TextBox 5">
            <a:extLst>
              <a:ext uri="{FF2B5EF4-FFF2-40B4-BE49-F238E27FC236}">
                <a16:creationId xmlns:a16="http://schemas.microsoft.com/office/drawing/2014/main" id="{E06FA737-A48C-D6E0-CDEB-7698A0751F69}"/>
              </a:ext>
            </a:extLst>
          </p:cNvPr>
          <p:cNvSpPr txBox="1"/>
          <p:nvPr/>
        </p:nvSpPr>
        <p:spPr>
          <a:xfrm>
            <a:off x="4405562" y="1385172"/>
            <a:ext cx="3288633" cy="2826608"/>
          </a:xfrm>
          <a:prstGeom prst="rect">
            <a:avLst/>
          </a:prstGeom>
          <a:noFill/>
        </p:spPr>
        <p:txBody>
          <a:bodyPr wrap="square">
            <a:spAutoFit/>
          </a:bodyPr>
          <a:lstStyle/>
          <a:p>
            <a:pPr>
              <a:lnSpc>
                <a:spcPct val="150000"/>
              </a:lnSpc>
            </a:pPr>
            <a:r>
              <a:rPr lang="ko-KR" altLang="en-US" sz="1200" b="1"/>
              <a:t>세션 관련</a:t>
            </a:r>
          </a:p>
          <a:p>
            <a:pPr marL="228600" indent="-228600">
              <a:lnSpc>
                <a:spcPct val="150000"/>
              </a:lnSpc>
              <a:buFont typeface="+mj-ea"/>
              <a:buAutoNum type="circleNumDbPlain"/>
            </a:pPr>
            <a:r>
              <a:rPr lang="en-US" altLang="ko-KR" sz="1200"/>
              <a:t>getSession(boolean create)</a:t>
            </a:r>
          </a:p>
          <a:p>
            <a:pPr marL="228600" indent="-228600">
              <a:lnSpc>
                <a:spcPct val="150000"/>
              </a:lnSpc>
              <a:buFont typeface="+mj-ea"/>
              <a:buAutoNum type="circleNumDbPlain"/>
            </a:pPr>
            <a:r>
              <a:rPr lang="en-US" altLang="ko-KR" sz="1200"/>
              <a:t>getSession()</a:t>
            </a:r>
          </a:p>
          <a:p>
            <a:pPr marL="228600" indent="-228600">
              <a:lnSpc>
                <a:spcPct val="150000"/>
              </a:lnSpc>
              <a:buFont typeface="+mj-ea"/>
              <a:buAutoNum type="circleNumDbPlain"/>
            </a:pPr>
            <a:r>
              <a:rPr lang="en-US" altLang="ko-KR" sz="1200"/>
              <a:t>getRequestedSessionId()</a:t>
            </a:r>
          </a:p>
          <a:p>
            <a:pPr>
              <a:lnSpc>
                <a:spcPct val="150000"/>
              </a:lnSpc>
            </a:pPr>
            <a:endParaRPr lang="en-US" altLang="ko-KR" sz="1200"/>
          </a:p>
          <a:p>
            <a:pPr>
              <a:lnSpc>
                <a:spcPct val="150000"/>
              </a:lnSpc>
            </a:pPr>
            <a:r>
              <a:rPr lang="ko-KR" altLang="en-US" sz="1200" b="1"/>
              <a:t>속성 관련</a:t>
            </a:r>
          </a:p>
          <a:p>
            <a:pPr marL="228600" indent="-228600">
              <a:lnSpc>
                <a:spcPct val="150000"/>
              </a:lnSpc>
              <a:buFont typeface="+mj-ea"/>
              <a:buAutoNum type="circleNumDbPlain"/>
            </a:pPr>
            <a:r>
              <a:rPr lang="en-US" altLang="ko-KR" sz="1200"/>
              <a:t>getAttribute(String name)</a:t>
            </a:r>
          </a:p>
          <a:p>
            <a:pPr marL="228600" indent="-228600">
              <a:lnSpc>
                <a:spcPct val="150000"/>
              </a:lnSpc>
              <a:buFont typeface="+mj-ea"/>
              <a:buAutoNum type="circleNumDbPlain"/>
            </a:pPr>
            <a:r>
              <a:rPr lang="en-US" altLang="ko-KR" sz="1200"/>
              <a:t>getAttributeNames()</a:t>
            </a:r>
          </a:p>
          <a:p>
            <a:pPr marL="228600" indent="-228600">
              <a:lnSpc>
                <a:spcPct val="150000"/>
              </a:lnSpc>
              <a:buFont typeface="+mj-ea"/>
              <a:buAutoNum type="circleNumDbPlain"/>
            </a:pPr>
            <a:r>
              <a:rPr lang="en-US" altLang="ko-KR" sz="1200"/>
              <a:t>setAttribute(String name, Object value)</a:t>
            </a:r>
          </a:p>
          <a:p>
            <a:pPr marL="228600" indent="-228600">
              <a:lnSpc>
                <a:spcPct val="150000"/>
              </a:lnSpc>
              <a:buFont typeface="+mj-ea"/>
              <a:buAutoNum type="circleNumDbPlain"/>
            </a:pPr>
            <a:r>
              <a:rPr lang="en-US" altLang="ko-KR" sz="1200"/>
              <a:t>removeAttribute(String name)</a:t>
            </a:r>
          </a:p>
        </p:txBody>
      </p:sp>
      <p:sp>
        <p:nvSpPr>
          <p:cNvPr id="9" name="TextBox 8">
            <a:extLst>
              <a:ext uri="{FF2B5EF4-FFF2-40B4-BE49-F238E27FC236}">
                <a16:creationId xmlns:a16="http://schemas.microsoft.com/office/drawing/2014/main" id="{6C34B0CB-BAFC-3FD0-7C7F-90259EFA44F4}"/>
              </a:ext>
            </a:extLst>
          </p:cNvPr>
          <p:cNvSpPr txBox="1"/>
          <p:nvPr/>
        </p:nvSpPr>
        <p:spPr>
          <a:xfrm>
            <a:off x="8429246" y="1385172"/>
            <a:ext cx="2050259" cy="4211602"/>
          </a:xfrm>
          <a:prstGeom prst="rect">
            <a:avLst/>
          </a:prstGeom>
          <a:noFill/>
        </p:spPr>
        <p:txBody>
          <a:bodyPr wrap="square">
            <a:spAutoFit/>
          </a:bodyPr>
          <a:lstStyle/>
          <a:p>
            <a:pPr>
              <a:lnSpc>
                <a:spcPct val="150000"/>
              </a:lnSpc>
            </a:pPr>
            <a:r>
              <a:rPr lang="ko-KR" altLang="en-US" sz="1200" b="1"/>
              <a:t>원격 및 로컬 정보 관련</a:t>
            </a:r>
          </a:p>
          <a:p>
            <a:pPr marL="228600" indent="-228600">
              <a:lnSpc>
                <a:spcPct val="150000"/>
              </a:lnSpc>
              <a:buFont typeface="+mj-ea"/>
              <a:buAutoNum type="circleNumDbPlain"/>
            </a:pPr>
            <a:r>
              <a:rPr lang="en-US" altLang="ko-KR" sz="1200"/>
              <a:t>getRemoteAddr()</a:t>
            </a:r>
          </a:p>
          <a:p>
            <a:pPr marL="228600" indent="-228600">
              <a:lnSpc>
                <a:spcPct val="150000"/>
              </a:lnSpc>
              <a:buFont typeface="+mj-ea"/>
              <a:buAutoNum type="circleNumDbPlain"/>
            </a:pPr>
            <a:r>
              <a:rPr lang="en-US" altLang="ko-KR" sz="1200"/>
              <a:t>getRemoteHost()</a:t>
            </a:r>
          </a:p>
          <a:p>
            <a:pPr marL="228600" indent="-228600">
              <a:lnSpc>
                <a:spcPct val="150000"/>
              </a:lnSpc>
              <a:buFont typeface="+mj-ea"/>
              <a:buAutoNum type="circleNumDbPlain"/>
            </a:pPr>
            <a:r>
              <a:rPr lang="en-US" altLang="ko-KR" sz="1200"/>
              <a:t>getRemotePort()</a:t>
            </a:r>
          </a:p>
          <a:p>
            <a:pPr marL="228600" indent="-228600">
              <a:lnSpc>
                <a:spcPct val="150000"/>
              </a:lnSpc>
              <a:buFont typeface="+mj-ea"/>
              <a:buAutoNum type="circleNumDbPlain"/>
            </a:pPr>
            <a:r>
              <a:rPr lang="en-US" altLang="ko-KR" sz="1200"/>
              <a:t>getLocalAddr()</a:t>
            </a:r>
          </a:p>
          <a:p>
            <a:pPr marL="228600" indent="-228600">
              <a:lnSpc>
                <a:spcPct val="150000"/>
              </a:lnSpc>
              <a:buFont typeface="+mj-ea"/>
              <a:buAutoNum type="circleNumDbPlain"/>
            </a:pPr>
            <a:r>
              <a:rPr lang="en-US" altLang="ko-KR" sz="1200"/>
              <a:t>getLocalName()</a:t>
            </a:r>
          </a:p>
          <a:p>
            <a:pPr marL="228600" indent="-228600">
              <a:lnSpc>
                <a:spcPct val="150000"/>
              </a:lnSpc>
              <a:buFont typeface="+mj-ea"/>
              <a:buAutoNum type="circleNumDbPlain"/>
            </a:pPr>
            <a:r>
              <a:rPr lang="en-US" altLang="ko-KR" sz="1200"/>
              <a:t>getLocalPort()</a:t>
            </a:r>
          </a:p>
          <a:p>
            <a:pPr lvl="1">
              <a:lnSpc>
                <a:spcPct val="150000"/>
              </a:lnSpc>
            </a:pPr>
            <a:endParaRPr lang="en-US" altLang="ko-KR" sz="1200"/>
          </a:p>
          <a:p>
            <a:pPr>
              <a:lnSpc>
                <a:spcPct val="150000"/>
              </a:lnSpc>
            </a:pPr>
            <a:r>
              <a:rPr lang="ko-KR" altLang="en-US" sz="1200" b="1"/>
              <a:t>기타 메타데이터 관련</a:t>
            </a:r>
          </a:p>
          <a:p>
            <a:pPr marL="228600" indent="-228600">
              <a:lnSpc>
                <a:spcPct val="150000"/>
              </a:lnSpc>
              <a:buFont typeface="+mj-ea"/>
              <a:buAutoNum type="circleNumDbPlain"/>
            </a:pPr>
            <a:r>
              <a:rPr lang="en-US" altLang="ko-KR" sz="1200"/>
              <a:t>getContentType()</a:t>
            </a:r>
          </a:p>
          <a:p>
            <a:pPr marL="228600" indent="-228600">
              <a:lnSpc>
                <a:spcPct val="150000"/>
              </a:lnSpc>
              <a:buFont typeface="+mj-ea"/>
              <a:buAutoNum type="circleNumDbPlain"/>
            </a:pPr>
            <a:r>
              <a:rPr lang="en-US" altLang="ko-KR" sz="1200"/>
              <a:t>getContentLength()</a:t>
            </a:r>
          </a:p>
          <a:p>
            <a:pPr marL="228600" indent="-228600">
              <a:lnSpc>
                <a:spcPct val="150000"/>
              </a:lnSpc>
              <a:buFont typeface="+mj-ea"/>
              <a:buAutoNum type="circleNumDbPlain"/>
            </a:pPr>
            <a:r>
              <a:rPr lang="en-US" altLang="ko-KR" sz="1200"/>
              <a:t>getProtocol()</a:t>
            </a:r>
          </a:p>
          <a:p>
            <a:pPr marL="228600" indent="-228600">
              <a:lnSpc>
                <a:spcPct val="150000"/>
              </a:lnSpc>
              <a:buFont typeface="+mj-ea"/>
              <a:buAutoNum type="circleNumDbPlain"/>
            </a:pPr>
            <a:r>
              <a:rPr lang="en-US" altLang="ko-KR" sz="1200"/>
              <a:t>getScheme()</a:t>
            </a:r>
          </a:p>
          <a:p>
            <a:pPr marL="228600" indent="-228600">
              <a:lnSpc>
                <a:spcPct val="150000"/>
              </a:lnSpc>
              <a:buFont typeface="+mj-ea"/>
              <a:buAutoNum type="circleNumDbPlain"/>
            </a:pPr>
            <a:r>
              <a:rPr lang="en-US" altLang="ko-KR" sz="1200"/>
              <a:t>getServerName()</a:t>
            </a:r>
          </a:p>
          <a:p>
            <a:pPr marL="228600" indent="-228600">
              <a:lnSpc>
                <a:spcPct val="150000"/>
              </a:lnSpc>
              <a:buFont typeface="+mj-ea"/>
              <a:buAutoNum type="circleNumDbPlain"/>
            </a:pPr>
            <a:r>
              <a:rPr lang="en-US" altLang="ko-KR" sz="1200"/>
              <a:t>getServerPort()a</a:t>
            </a:r>
            <a:endParaRPr lang="ko-KR" altLang="en-US" sz="1200"/>
          </a:p>
        </p:txBody>
      </p:sp>
    </p:spTree>
    <p:extLst>
      <p:ext uri="{BB962C8B-B14F-4D97-AF65-F5344CB8AC3E}">
        <p14:creationId xmlns:p14="http://schemas.microsoft.com/office/powerpoint/2010/main" val="285734333"/>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1AEB72-313E-C3AB-842F-2501EA7BCFFA}"/>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898E7BE4-DE24-848C-ED79-00D0E40C5C27}"/>
              </a:ext>
            </a:extLst>
          </p:cNvPr>
          <p:cNvSpPr txBox="1"/>
          <p:nvPr/>
        </p:nvSpPr>
        <p:spPr>
          <a:xfrm>
            <a:off x="457333" y="2362073"/>
            <a:ext cx="11277383" cy="2133854"/>
          </a:xfrm>
          <a:prstGeom prst="rect">
            <a:avLst/>
          </a:prstGeom>
          <a:noFill/>
        </p:spPr>
        <p:txBody>
          <a:bodyPr wrap="none" rtlCol="0">
            <a:spAutoFit/>
          </a:bodyPr>
          <a:lstStyle/>
          <a:p>
            <a:pPr algn="ctr">
              <a:lnSpc>
                <a:spcPct val="130000"/>
              </a:lnSpc>
            </a:pPr>
            <a:r>
              <a:rPr lang="en-US" altLang="ko-KR" sz="5400">
                <a:solidFill>
                  <a:schemeClr val="accent1">
                    <a:lumMod val="75000"/>
                  </a:schemeClr>
                </a:solidFill>
                <a:latin typeface="+mj-lt"/>
              </a:rPr>
              <a:t>ExceptionHandlerExceptionResolver</a:t>
            </a:r>
          </a:p>
          <a:p>
            <a:pPr algn="ctr">
              <a:lnSpc>
                <a:spcPct val="130000"/>
              </a:lnSpc>
            </a:pPr>
            <a:r>
              <a:rPr lang="en-US" altLang="ko-KR" sz="5400">
                <a:solidFill>
                  <a:schemeClr val="accent1">
                    <a:lumMod val="75000"/>
                  </a:schemeClr>
                </a:solidFill>
                <a:latin typeface="+mj-lt"/>
              </a:rPr>
              <a:t>@ExceptionHandler</a:t>
            </a:r>
            <a:endParaRPr lang="ko-KR" altLang="en-US" sz="5400">
              <a:solidFill>
                <a:schemeClr val="accent1">
                  <a:lumMod val="75000"/>
                </a:schemeClr>
              </a:solidFill>
              <a:latin typeface="+mj-lt"/>
            </a:endParaRPr>
          </a:p>
        </p:txBody>
      </p:sp>
      <p:sp>
        <p:nvSpPr>
          <p:cNvPr id="3" name="TextBox 2">
            <a:extLst>
              <a:ext uri="{FF2B5EF4-FFF2-40B4-BE49-F238E27FC236}">
                <a16:creationId xmlns:a16="http://schemas.microsoft.com/office/drawing/2014/main" id="{13A49099-AC18-53E5-BB31-5598FC30C351}"/>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2889546054"/>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1137B8-9D52-B62E-4689-10AE03AC48B6}"/>
            </a:ext>
          </a:extLst>
        </p:cNvPr>
        <p:cNvGrpSpPr/>
        <p:nvPr/>
      </p:nvGrpSpPr>
      <p:grpSpPr>
        <a:xfrm>
          <a:off x="0" y="0"/>
          <a:ext cx="0" cy="0"/>
          <a:chOff x="0" y="0"/>
          <a:chExt cx="0" cy="0"/>
        </a:xfrm>
      </p:grpSpPr>
      <p:sp>
        <p:nvSpPr>
          <p:cNvPr id="6" name="직사각형 5">
            <a:extLst>
              <a:ext uri="{FF2B5EF4-FFF2-40B4-BE49-F238E27FC236}">
                <a16:creationId xmlns:a16="http://schemas.microsoft.com/office/drawing/2014/main" id="{6B12E25B-3CC1-E123-A2D0-B635E42799A6}"/>
              </a:ext>
            </a:extLst>
          </p:cNvPr>
          <p:cNvSpPr/>
          <p:nvPr/>
        </p:nvSpPr>
        <p:spPr>
          <a:xfrm>
            <a:off x="108285" y="185629"/>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sp>
        <p:nvSpPr>
          <p:cNvPr id="2" name="TextBox 1">
            <a:extLst>
              <a:ext uri="{FF2B5EF4-FFF2-40B4-BE49-F238E27FC236}">
                <a16:creationId xmlns:a16="http://schemas.microsoft.com/office/drawing/2014/main" id="{6FCD5C69-DDF2-6F93-9B44-27EB2C2A7244}"/>
              </a:ext>
            </a:extLst>
          </p:cNvPr>
          <p:cNvSpPr txBox="1"/>
          <p:nvPr/>
        </p:nvSpPr>
        <p:spPr>
          <a:xfrm>
            <a:off x="228600" y="575262"/>
            <a:ext cx="11472111" cy="1633973"/>
          </a:xfrm>
          <a:prstGeom prst="rect">
            <a:avLst/>
          </a:prstGeom>
          <a:noFill/>
        </p:spPr>
        <p:txBody>
          <a:bodyPr wrap="square">
            <a:spAutoFit/>
          </a:bodyPr>
          <a:lstStyle/>
          <a:p>
            <a:pPr marL="228600" indent="-228600">
              <a:lnSpc>
                <a:spcPct val="150000"/>
              </a:lnSpc>
              <a:spcBef>
                <a:spcPts val="500"/>
              </a:spcBef>
              <a:buFont typeface="Arial" panose="020B0604020202020204" pitchFamily="34" charset="0"/>
              <a:buChar char="•"/>
            </a:pPr>
            <a:r>
              <a:rPr lang="en-US" altLang="ko-KR" sz="1200">
                <a:latin typeface="+mn-ea"/>
              </a:rPr>
              <a:t>ExceptionHandlerExceptionResolver </a:t>
            </a:r>
            <a:r>
              <a:rPr lang="ko-KR" altLang="en-US" sz="1200">
                <a:latin typeface="+mn-ea"/>
              </a:rPr>
              <a:t>는 </a:t>
            </a:r>
            <a:r>
              <a:rPr lang="en-US" altLang="ko-KR" sz="1200">
                <a:latin typeface="+mn-ea"/>
              </a:rPr>
              <a:t>Spring MVC </a:t>
            </a:r>
            <a:r>
              <a:rPr lang="ko-KR" altLang="en-US" sz="1200">
                <a:latin typeface="+mn-ea"/>
              </a:rPr>
              <a:t>의 예외 처리 메커니즘 중 가장 널리 사용되는 구현체로</a:t>
            </a:r>
            <a:r>
              <a:rPr lang="en-US" altLang="ko-KR" sz="1200">
                <a:latin typeface="+mn-ea"/>
              </a:rPr>
              <a:t> </a:t>
            </a:r>
            <a:r>
              <a:rPr lang="ko-KR" altLang="en-US" sz="1200">
                <a:latin typeface="+mn-ea"/>
              </a:rPr>
              <a:t>컨트롤러 내부 또는 전역에서 </a:t>
            </a:r>
            <a:r>
              <a:rPr lang="en-US" altLang="ko-KR" sz="1200">
                <a:latin typeface="+mn-ea"/>
              </a:rPr>
              <a:t>@ExceptionHandler </a:t>
            </a:r>
            <a:r>
              <a:rPr lang="ko-KR" altLang="en-US" sz="1200">
                <a:latin typeface="+mn-ea"/>
              </a:rPr>
              <a:t>로 정의된 메서드를 호출하여 예외를 처리한다</a:t>
            </a:r>
            <a:endParaRPr lang="en-US" altLang="ko-KR" sz="1200">
              <a:latin typeface="+mn-ea"/>
            </a:endParaRPr>
          </a:p>
          <a:p>
            <a:pPr marL="228600" indent="-228600">
              <a:lnSpc>
                <a:spcPct val="150000"/>
              </a:lnSpc>
              <a:spcBef>
                <a:spcPts val="500"/>
              </a:spcBef>
              <a:buFont typeface="Arial" panose="020B0604020202020204" pitchFamily="34" charset="0"/>
              <a:buChar char="•"/>
            </a:pPr>
            <a:r>
              <a:rPr lang="en-US" altLang="ko-KR" sz="1200">
                <a:latin typeface="+mn-ea"/>
              </a:rPr>
              <a:t>REST API </a:t>
            </a:r>
            <a:r>
              <a:rPr lang="ko-KR" altLang="en-US" sz="1200">
                <a:latin typeface="+mn-ea"/>
              </a:rPr>
              <a:t>에서는 요청 데이터나 비즈니스 로직에 따라 오류 정보를 세밀하게 제어해야 할 경우가 많은데</a:t>
            </a:r>
            <a:r>
              <a:rPr lang="en-US" altLang="ko-KR" sz="1200">
                <a:latin typeface="+mn-ea"/>
              </a:rPr>
              <a:t> </a:t>
            </a:r>
            <a:r>
              <a:rPr lang="ko-KR" altLang="en-US" sz="1200">
                <a:latin typeface="+mn-ea"/>
              </a:rPr>
              <a:t>이런 동적이고 유연한 예외 처리가 가능하다</a:t>
            </a:r>
            <a:endParaRPr lang="en-US" altLang="ko-KR" sz="1200">
              <a:latin typeface="+mn-ea"/>
            </a:endParaRPr>
          </a:p>
          <a:p>
            <a:pPr marL="228600" indent="-228600">
              <a:lnSpc>
                <a:spcPct val="150000"/>
              </a:lnSpc>
              <a:spcBef>
                <a:spcPts val="500"/>
              </a:spcBef>
              <a:buFont typeface="Arial" panose="020B0604020202020204" pitchFamily="34" charset="0"/>
              <a:buChar char="•"/>
            </a:pPr>
            <a:r>
              <a:rPr lang="ko-KR" altLang="en-US" sz="1200"/>
              <a:t>특정 컨트롤러와 밀접하게 연결된 예외 처리 뿐 아니라</a:t>
            </a:r>
            <a:r>
              <a:rPr lang="en-US" altLang="ko-KR" sz="1200"/>
              <a:t> </a:t>
            </a:r>
            <a:r>
              <a:rPr lang="en-US" altLang="ko-KR" sz="1200">
                <a:latin typeface="+mn-ea"/>
              </a:rPr>
              <a:t>@ControllerAdvice </a:t>
            </a:r>
            <a:r>
              <a:rPr lang="ko-KR" altLang="en-US" sz="1200">
                <a:latin typeface="+mn-ea"/>
              </a:rPr>
              <a:t>를 사용하면 모든 컨트롤러에서 공통적인 예외 처리 로직을 적용할 수 있다</a:t>
            </a:r>
            <a:endParaRPr lang="en-US" altLang="ko-KR" sz="1200">
              <a:latin typeface="+mn-ea"/>
            </a:endParaRPr>
          </a:p>
          <a:p>
            <a:pPr marL="228600" indent="-228600">
              <a:lnSpc>
                <a:spcPct val="150000"/>
              </a:lnSpc>
              <a:spcBef>
                <a:spcPts val="500"/>
              </a:spcBef>
              <a:buFont typeface="Arial" panose="020B0604020202020204" pitchFamily="34" charset="0"/>
              <a:buChar char="•"/>
            </a:pPr>
            <a:r>
              <a:rPr lang="en-US" altLang="ko-KR" sz="1200"/>
              <a:t>@ExceptionHandler </a:t>
            </a:r>
            <a:r>
              <a:rPr lang="ko-KR" altLang="en-US" sz="1200"/>
              <a:t>을 선언하게 되면 </a:t>
            </a:r>
            <a:r>
              <a:rPr lang="en-US" altLang="ko-KR" sz="1200"/>
              <a:t>Controller </a:t>
            </a:r>
            <a:r>
              <a:rPr lang="ko-KR" altLang="en-US" sz="1200"/>
              <a:t>처럼 </a:t>
            </a:r>
            <a:r>
              <a:rPr lang="en-US" altLang="ko-KR" sz="1200"/>
              <a:t>Method Arguments </a:t>
            </a:r>
            <a:r>
              <a:rPr lang="ko-KR" altLang="en-US" sz="1200"/>
              <a:t>및 </a:t>
            </a:r>
            <a:r>
              <a:rPr lang="en-US" altLang="ko-KR" sz="1200"/>
              <a:t>Return Values </a:t>
            </a:r>
            <a:r>
              <a:rPr lang="ko-KR" altLang="en-US" sz="1200"/>
              <a:t>로 다양한 형식을 지원하므로 클라이언트 요구를 충족할 수 있다</a:t>
            </a:r>
            <a:endParaRPr lang="en-US" altLang="ko-KR" sz="1200">
              <a:latin typeface="+mn-ea"/>
            </a:endParaRPr>
          </a:p>
        </p:txBody>
      </p:sp>
      <p:sp>
        <p:nvSpPr>
          <p:cNvPr id="9" name="직사각형 8">
            <a:extLst>
              <a:ext uri="{FF2B5EF4-FFF2-40B4-BE49-F238E27FC236}">
                <a16:creationId xmlns:a16="http://schemas.microsoft.com/office/drawing/2014/main" id="{E3E0E4F3-06A1-9F7B-1D5F-436D5ECD2B79}"/>
              </a:ext>
            </a:extLst>
          </p:cNvPr>
          <p:cNvSpPr/>
          <p:nvPr/>
        </p:nvSpPr>
        <p:spPr>
          <a:xfrm>
            <a:off x="108285" y="2648383"/>
            <a:ext cx="2334293"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구조 및 주요 속성</a:t>
            </a:r>
          </a:p>
        </p:txBody>
      </p:sp>
      <p:sp>
        <p:nvSpPr>
          <p:cNvPr id="3" name="모서리가 둥근 직사각형 38">
            <a:extLst>
              <a:ext uri="{FF2B5EF4-FFF2-40B4-BE49-F238E27FC236}">
                <a16:creationId xmlns:a16="http://schemas.microsoft.com/office/drawing/2014/main" id="{40D48421-0096-4085-03A3-BCD4693E462E}"/>
              </a:ext>
            </a:extLst>
          </p:cNvPr>
          <p:cNvSpPr/>
          <p:nvPr/>
        </p:nvSpPr>
        <p:spPr>
          <a:xfrm>
            <a:off x="402897" y="3100195"/>
            <a:ext cx="11386206" cy="3384794"/>
          </a:xfrm>
          <a:prstGeom prst="roundRect">
            <a:avLst>
              <a:gd name="adj" fmla="val 3321"/>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lnSpc>
                <a:spcPct val="150000"/>
              </a:lnSpc>
              <a:spcBef>
                <a:spcPts val="400"/>
              </a:spcBef>
            </a:pPr>
            <a:r>
              <a:rPr lang="en-US" altLang="ko-KR" b="1">
                <a:solidFill>
                  <a:schemeClr val="bg1"/>
                </a:solidFill>
              </a:rPr>
              <a:t>ExceptionHandlerExceptionResolver</a:t>
            </a:r>
          </a:p>
          <a:p>
            <a:pPr algn="ctr">
              <a:lnSpc>
                <a:spcPct val="150000"/>
              </a:lnSpc>
              <a:spcBef>
                <a:spcPts val="400"/>
              </a:spcBef>
            </a:pPr>
            <a:endParaRPr lang="en-US" altLang="ko-KR" b="1">
              <a:solidFill>
                <a:schemeClr val="bg1"/>
              </a:solidFill>
            </a:endParaRPr>
          </a:p>
          <a:p>
            <a:pPr algn="ctr">
              <a:lnSpc>
                <a:spcPct val="150000"/>
              </a:lnSpc>
              <a:spcBef>
                <a:spcPts val="400"/>
              </a:spcBef>
            </a:pPr>
            <a:endParaRPr lang="en-US" altLang="ko-KR" b="1">
              <a:solidFill>
                <a:schemeClr val="bg1"/>
              </a:solidFill>
            </a:endParaRPr>
          </a:p>
          <a:p>
            <a:pPr algn="ctr">
              <a:lnSpc>
                <a:spcPct val="150000"/>
              </a:lnSpc>
              <a:spcBef>
                <a:spcPts val="400"/>
              </a:spcBef>
            </a:pPr>
            <a:endParaRPr lang="en-US" altLang="ko-KR" b="1">
              <a:solidFill>
                <a:schemeClr val="bg1"/>
              </a:solidFill>
            </a:endParaRPr>
          </a:p>
          <a:p>
            <a:pPr algn="ctr">
              <a:lnSpc>
                <a:spcPct val="150000"/>
              </a:lnSpc>
              <a:spcBef>
                <a:spcPts val="400"/>
              </a:spcBef>
            </a:pPr>
            <a:endParaRPr lang="en-US" altLang="ko-KR" b="1">
              <a:solidFill>
                <a:schemeClr val="bg1"/>
              </a:solidFill>
            </a:endParaRPr>
          </a:p>
          <a:p>
            <a:pPr algn="ctr">
              <a:lnSpc>
                <a:spcPct val="150000"/>
              </a:lnSpc>
              <a:spcBef>
                <a:spcPts val="400"/>
              </a:spcBef>
            </a:pPr>
            <a:endParaRPr lang="en-US" altLang="ko-KR" b="1">
              <a:solidFill>
                <a:schemeClr val="bg1"/>
              </a:solidFill>
            </a:endParaRPr>
          </a:p>
          <a:p>
            <a:pPr algn="ctr">
              <a:lnSpc>
                <a:spcPct val="150000"/>
              </a:lnSpc>
              <a:spcBef>
                <a:spcPts val="400"/>
              </a:spcBef>
            </a:pPr>
            <a:endParaRPr lang="en-US" altLang="ko-KR" b="1">
              <a:solidFill>
                <a:schemeClr val="bg1"/>
              </a:solidFill>
            </a:endParaRPr>
          </a:p>
        </p:txBody>
      </p:sp>
      <p:sp>
        <p:nvSpPr>
          <p:cNvPr id="4" name="TextBox 3">
            <a:extLst>
              <a:ext uri="{FF2B5EF4-FFF2-40B4-BE49-F238E27FC236}">
                <a16:creationId xmlns:a16="http://schemas.microsoft.com/office/drawing/2014/main" id="{3FD05035-4334-C696-8DD0-E6DA1A1E55B8}"/>
              </a:ext>
            </a:extLst>
          </p:cNvPr>
          <p:cNvSpPr txBox="1"/>
          <p:nvPr/>
        </p:nvSpPr>
        <p:spPr>
          <a:xfrm>
            <a:off x="511505" y="3634487"/>
            <a:ext cx="11087099" cy="2316211"/>
          </a:xfrm>
          <a:prstGeom prst="rect">
            <a:avLst/>
          </a:prstGeom>
          <a:noFill/>
        </p:spPr>
        <p:txBody>
          <a:bodyPr wrap="square">
            <a:spAutoFit/>
          </a:bodyPr>
          <a:lstStyle/>
          <a:p>
            <a:pPr>
              <a:lnSpc>
                <a:spcPct val="150000"/>
              </a:lnSpc>
              <a:spcBef>
                <a:spcPts val="500"/>
              </a:spcBef>
            </a:pPr>
            <a:r>
              <a:rPr lang="en-US" altLang="ko-KR" sz="1200">
                <a:solidFill>
                  <a:schemeClr val="bg1">
                    <a:lumMod val="65000"/>
                  </a:schemeClr>
                </a:solidFill>
                <a:latin typeface="+mn-ea"/>
              </a:rPr>
              <a:t>private</a:t>
            </a:r>
            <a:r>
              <a:rPr lang="en-US" altLang="ko-KR" sz="1200">
                <a:solidFill>
                  <a:schemeClr val="bg1">
                    <a:lumMod val="85000"/>
                  </a:schemeClr>
                </a:solidFill>
                <a:latin typeface="+mn-ea"/>
              </a:rPr>
              <a:t> </a:t>
            </a:r>
            <a:r>
              <a:rPr lang="en-US" altLang="ko-KR" sz="1200">
                <a:solidFill>
                  <a:schemeClr val="accent4">
                    <a:lumMod val="75000"/>
                  </a:schemeClr>
                </a:solidFill>
                <a:latin typeface="+mn-ea"/>
              </a:rPr>
              <a:t>HandlerMethodArgumentResolverComposite</a:t>
            </a:r>
            <a:r>
              <a:rPr lang="en-US" altLang="ko-KR" sz="1200">
                <a:solidFill>
                  <a:schemeClr val="bg1">
                    <a:lumMod val="85000"/>
                  </a:schemeClr>
                </a:solidFill>
                <a:latin typeface="+mn-ea"/>
              </a:rPr>
              <a:t> </a:t>
            </a:r>
            <a:r>
              <a:rPr lang="en-US" altLang="ko-KR" sz="1200" b="1">
                <a:solidFill>
                  <a:schemeClr val="bg1">
                    <a:lumMod val="85000"/>
                  </a:schemeClr>
                </a:solidFill>
                <a:latin typeface="+mn-ea"/>
              </a:rPr>
              <a:t>argumentResolvers   </a:t>
            </a:r>
            <a:r>
              <a:rPr lang="en-US" altLang="ko-KR" sz="1200">
                <a:solidFill>
                  <a:schemeClr val="bg1">
                    <a:lumMod val="65000"/>
                  </a:schemeClr>
                </a:solidFill>
                <a:latin typeface="+mn-ea"/>
              </a:rPr>
              <a:t>// @ExceptionHandler </a:t>
            </a:r>
            <a:r>
              <a:rPr lang="ko-KR" altLang="en-US" sz="1200">
                <a:solidFill>
                  <a:schemeClr val="bg1">
                    <a:lumMod val="65000"/>
                  </a:schemeClr>
                </a:solidFill>
                <a:latin typeface="+mn-ea"/>
              </a:rPr>
              <a:t>메서드가 지원하는 파라미터 값 처리</a:t>
            </a:r>
            <a:endParaRPr lang="en-US" altLang="ko-KR" sz="1200">
              <a:solidFill>
                <a:schemeClr val="bg1">
                  <a:lumMod val="65000"/>
                </a:schemeClr>
              </a:solidFill>
              <a:latin typeface="+mn-ea"/>
            </a:endParaRPr>
          </a:p>
          <a:p>
            <a:pPr>
              <a:lnSpc>
                <a:spcPct val="150000"/>
              </a:lnSpc>
              <a:spcBef>
                <a:spcPts val="500"/>
              </a:spcBef>
            </a:pPr>
            <a:r>
              <a:rPr lang="en-US" altLang="ko-KR" sz="1200">
                <a:solidFill>
                  <a:schemeClr val="bg1">
                    <a:lumMod val="65000"/>
                  </a:schemeClr>
                </a:solidFill>
                <a:latin typeface="+mn-ea"/>
              </a:rPr>
              <a:t>Private</a:t>
            </a:r>
            <a:r>
              <a:rPr lang="en-US" altLang="ko-KR" sz="1200">
                <a:solidFill>
                  <a:schemeClr val="bg1">
                    <a:lumMod val="85000"/>
                  </a:schemeClr>
                </a:solidFill>
                <a:latin typeface="+mn-ea"/>
              </a:rPr>
              <a:t> </a:t>
            </a:r>
            <a:r>
              <a:rPr lang="en-US" altLang="ko-KR" sz="1200">
                <a:solidFill>
                  <a:schemeClr val="accent4">
                    <a:lumMod val="75000"/>
                  </a:schemeClr>
                </a:solidFill>
                <a:latin typeface="+mn-ea"/>
              </a:rPr>
              <a:t>HandlerMethodReturnValueHandlerComposite</a:t>
            </a:r>
            <a:r>
              <a:rPr lang="en-US" altLang="ko-KR" sz="1200">
                <a:solidFill>
                  <a:schemeClr val="bg1">
                    <a:lumMod val="85000"/>
                  </a:schemeClr>
                </a:solidFill>
                <a:latin typeface="+mn-ea"/>
              </a:rPr>
              <a:t> </a:t>
            </a:r>
            <a:r>
              <a:rPr lang="en-US" altLang="ko-KR" sz="1200" b="1">
                <a:solidFill>
                  <a:schemeClr val="bg1">
                    <a:lumMod val="85000"/>
                  </a:schemeClr>
                </a:solidFill>
                <a:latin typeface="+mn-ea"/>
              </a:rPr>
              <a:t>returnValueHandlers</a:t>
            </a:r>
            <a:r>
              <a:rPr lang="en-US" altLang="ko-KR" sz="1200">
                <a:solidFill>
                  <a:schemeClr val="bg1">
                    <a:lumMod val="85000"/>
                  </a:schemeClr>
                </a:solidFill>
                <a:latin typeface="+mn-ea"/>
              </a:rPr>
              <a:t>;</a:t>
            </a:r>
            <a:r>
              <a:rPr lang="en-US" altLang="ko-KR" sz="1200" b="1">
                <a:solidFill>
                  <a:schemeClr val="bg1">
                    <a:lumMod val="85000"/>
                  </a:schemeClr>
                </a:solidFill>
                <a:latin typeface="+mn-ea"/>
              </a:rPr>
              <a:t> </a:t>
            </a:r>
            <a:r>
              <a:rPr lang="en-US" altLang="ko-KR" sz="1200">
                <a:solidFill>
                  <a:schemeClr val="bg1">
                    <a:lumMod val="65000"/>
                  </a:schemeClr>
                </a:solidFill>
                <a:latin typeface="+mn-ea"/>
              </a:rPr>
              <a:t>// @ExceptionHandler </a:t>
            </a:r>
            <a:r>
              <a:rPr lang="ko-KR" altLang="en-US" sz="1200">
                <a:solidFill>
                  <a:schemeClr val="bg1">
                    <a:lumMod val="65000"/>
                  </a:schemeClr>
                </a:solidFill>
                <a:latin typeface="+mn-ea"/>
              </a:rPr>
              <a:t>메서드가 지원하는 반환 값 처리</a:t>
            </a:r>
            <a:endParaRPr lang="en-US" altLang="ko-KR" sz="1200">
              <a:solidFill>
                <a:schemeClr val="bg1">
                  <a:lumMod val="85000"/>
                </a:schemeClr>
              </a:solidFill>
              <a:latin typeface="+mn-ea"/>
            </a:endParaRPr>
          </a:p>
          <a:p>
            <a:pPr>
              <a:lnSpc>
                <a:spcPct val="150000"/>
              </a:lnSpc>
              <a:spcBef>
                <a:spcPts val="500"/>
              </a:spcBef>
            </a:pPr>
            <a:r>
              <a:rPr lang="en-US" altLang="ko-KR" sz="1200">
                <a:solidFill>
                  <a:schemeClr val="bg1">
                    <a:lumMod val="65000"/>
                  </a:schemeClr>
                </a:solidFill>
                <a:latin typeface="+mn-ea"/>
              </a:rPr>
              <a:t>private</a:t>
            </a:r>
            <a:r>
              <a:rPr lang="en-US" altLang="ko-KR" sz="1200">
                <a:solidFill>
                  <a:schemeClr val="bg1">
                    <a:lumMod val="85000"/>
                  </a:schemeClr>
                </a:solidFill>
                <a:latin typeface="+mn-ea"/>
              </a:rPr>
              <a:t> </a:t>
            </a:r>
            <a:r>
              <a:rPr lang="en-US" altLang="ko-KR" sz="1200">
                <a:solidFill>
                  <a:schemeClr val="bg1">
                    <a:lumMod val="65000"/>
                  </a:schemeClr>
                </a:solidFill>
                <a:latin typeface="+mn-ea"/>
              </a:rPr>
              <a:t>final</a:t>
            </a:r>
            <a:r>
              <a:rPr lang="en-US" altLang="ko-KR" sz="1200">
                <a:solidFill>
                  <a:schemeClr val="bg1">
                    <a:lumMod val="85000"/>
                  </a:schemeClr>
                </a:solidFill>
                <a:latin typeface="+mn-ea"/>
              </a:rPr>
              <a:t> </a:t>
            </a:r>
            <a:r>
              <a:rPr lang="en-US" altLang="ko-KR" sz="1200">
                <a:solidFill>
                  <a:schemeClr val="accent4">
                    <a:lumMod val="75000"/>
                  </a:schemeClr>
                </a:solidFill>
                <a:latin typeface="+mn-ea"/>
              </a:rPr>
              <a:t>List&lt;HttpMessageConverter&lt;?&gt;&gt;</a:t>
            </a:r>
            <a:r>
              <a:rPr lang="en-US" altLang="ko-KR" sz="1200">
                <a:solidFill>
                  <a:schemeClr val="bg1">
                    <a:lumMod val="85000"/>
                  </a:schemeClr>
                </a:solidFill>
                <a:latin typeface="+mn-ea"/>
              </a:rPr>
              <a:t> </a:t>
            </a:r>
            <a:r>
              <a:rPr lang="en-US" altLang="ko-KR" sz="1200" b="1">
                <a:solidFill>
                  <a:schemeClr val="bg1">
                    <a:lumMod val="85000"/>
                  </a:schemeClr>
                </a:solidFill>
                <a:latin typeface="+mn-ea"/>
              </a:rPr>
              <a:t>messageConverters </a:t>
            </a:r>
            <a:r>
              <a:rPr lang="en-US" altLang="ko-KR" sz="1200">
                <a:solidFill>
                  <a:schemeClr val="bg1">
                    <a:lumMod val="65000"/>
                  </a:schemeClr>
                </a:solidFill>
                <a:latin typeface="+mn-ea"/>
              </a:rPr>
              <a:t>// </a:t>
            </a:r>
            <a:r>
              <a:rPr lang="ko-KR" altLang="en-US" sz="1200">
                <a:solidFill>
                  <a:schemeClr val="bg1">
                    <a:lumMod val="65000"/>
                  </a:schemeClr>
                </a:solidFill>
                <a:latin typeface="+mn-ea"/>
              </a:rPr>
              <a:t>예외 처리 시 </a:t>
            </a:r>
            <a:r>
              <a:rPr lang="en-US" altLang="ko-KR" sz="1200">
                <a:solidFill>
                  <a:schemeClr val="bg1">
                    <a:lumMod val="65000"/>
                  </a:schemeClr>
                </a:solidFill>
                <a:latin typeface="+mn-ea"/>
              </a:rPr>
              <a:t>Http </a:t>
            </a:r>
            <a:r>
              <a:rPr lang="ko-KR" altLang="en-US" sz="1200">
                <a:solidFill>
                  <a:schemeClr val="bg1">
                    <a:lumMod val="65000"/>
                  </a:schemeClr>
                </a:solidFill>
                <a:latin typeface="+mn-ea"/>
              </a:rPr>
              <a:t>본문 응답으로 변환 하기 위한 컨버터</a:t>
            </a:r>
            <a:endParaRPr lang="en-US" altLang="ko-KR" sz="1200" b="1">
              <a:solidFill>
                <a:schemeClr val="bg1">
                  <a:lumMod val="85000"/>
                </a:schemeClr>
              </a:solidFill>
              <a:latin typeface="+mn-ea"/>
            </a:endParaRPr>
          </a:p>
          <a:p>
            <a:pPr>
              <a:lnSpc>
                <a:spcPct val="150000"/>
              </a:lnSpc>
              <a:spcBef>
                <a:spcPts val="500"/>
              </a:spcBef>
            </a:pPr>
            <a:r>
              <a:rPr lang="en-US" altLang="ko-KR" sz="1200">
                <a:solidFill>
                  <a:schemeClr val="bg1">
                    <a:lumMod val="65000"/>
                  </a:schemeClr>
                </a:solidFill>
                <a:latin typeface="+mn-ea"/>
              </a:rPr>
              <a:t>private</a:t>
            </a:r>
            <a:r>
              <a:rPr lang="en-US" altLang="ko-KR" sz="1200">
                <a:solidFill>
                  <a:schemeClr val="bg1">
                    <a:lumMod val="85000"/>
                  </a:schemeClr>
                </a:solidFill>
                <a:latin typeface="+mn-ea"/>
              </a:rPr>
              <a:t> </a:t>
            </a:r>
            <a:r>
              <a:rPr lang="en-US" altLang="ko-KR" sz="1200">
                <a:solidFill>
                  <a:schemeClr val="bg1">
                    <a:lumMod val="65000"/>
                  </a:schemeClr>
                </a:solidFill>
                <a:latin typeface="+mn-ea"/>
              </a:rPr>
              <a:t>final</a:t>
            </a:r>
            <a:r>
              <a:rPr lang="en-US" altLang="ko-KR" sz="1200">
                <a:solidFill>
                  <a:schemeClr val="bg1">
                    <a:lumMod val="85000"/>
                  </a:schemeClr>
                </a:solidFill>
                <a:latin typeface="+mn-ea"/>
              </a:rPr>
              <a:t> </a:t>
            </a:r>
            <a:r>
              <a:rPr lang="en-US" altLang="ko-KR" sz="1200">
                <a:solidFill>
                  <a:schemeClr val="accent4">
                    <a:lumMod val="75000"/>
                  </a:schemeClr>
                </a:solidFill>
                <a:latin typeface="+mn-ea"/>
              </a:rPr>
              <a:t>Map&lt;ControllerAdviceBean, ExceptionHandlerMethodResolver&gt;</a:t>
            </a:r>
            <a:r>
              <a:rPr lang="en-US" altLang="ko-KR" sz="1200">
                <a:solidFill>
                  <a:schemeClr val="bg1">
                    <a:lumMod val="85000"/>
                  </a:schemeClr>
                </a:solidFill>
                <a:latin typeface="+mn-ea"/>
              </a:rPr>
              <a:t> </a:t>
            </a:r>
            <a:r>
              <a:rPr lang="en-US" altLang="ko-KR" sz="1200" b="1">
                <a:solidFill>
                  <a:schemeClr val="bg1">
                    <a:lumMod val="85000"/>
                  </a:schemeClr>
                </a:solidFill>
                <a:latin typeface="+mn-ea"/>
              </a:rPr>
              <a:t>exceptionHandlerAdviceCache  </a:t>
            </a:r>
            <a:r>
              <a:rPr lang="en-US" altLang="ko-KR" sz="1200">
                <a:solidFill>
                  <a:schemeClr val="bg1">
                    <a:lumMod val="65000"/>
                  </a:schemeClr>
                </a:solidFill>
                <a:latin typeface="+mn-ea"/>
              </a:rPr>
              <a:t>// @ControllerAdvice </a:t>
            </a:r>
            <a:r>
              <a:rPr lang="ko-KR" altLang="en-US" sz="1200">
                <a:solidFill>
                  <a:schemeClr val="bg1">
                    <a:lumMod val="65000"/>
                  </a:schemeClr>
                </a:solidFill>
                <a:latin typeface="+mn-ea"/>
              </a:rPr>
              <a:t>와 관련된 객체 저장</a:t>
            </a:r>
            <a:endParaRPr lang="en-US" altLang="ko-KR" sz="1200">
              <a:solidFill>
                <a:schemeClr val="bg1">
                  <a:lumMod val="65000"/>
                </a:schemeClr>
              </a:solidFill>
              <a:latin typeface="+mn-ea"/>
            </a:endParaRPr>
          </a:p>
          <a:p>
            <a:pPr>
              <a:lnSpc>
                <a:spcPct val="150000"/>
              </a:lnSpc>
              <a:spcBef>
                <a:spcPts val="500"/>
              </a:spcBef>
            </a:pPr>
            <a:endParaRPr lang="en-US" altLang="ko-KR" sz="1200">
              <a:solidFill>
                <a:schemeClr val="bg1">
                  <a:lumMod val="65000"/>
                </a:schemeClr>
              </a:solidFill>
              <a:latin typeface="+mn-ea"/>
            </a:endParaRPr>
          </a:p>
          <a:p>
            <a:pPr>
              <a:lnSpc>
                <a:spcPct val="150000"/>
              </a:lnSpc>
              <a:spcBef>
                <a:spcPts val="500"/>
              </a:spcBef>
            </a:pPr>
            <a:r>
              <a:rPr lang="en-US" altLang="ko-KR" sz="1200">
                <a:solidFill>
                  <a:schemeClr val="bg1">
                    <a:lumMod val="65000"/>
                  </a:schemeClr>
                </a:solidFill>
                <a:latin typeface="+mn-ea"/>
              </a:rPr>
              <a:t>protected</a:t>
            </a:r>
            <a:r>
              <a:rPr lang="en-US" altLang="ko-KR" sz="1200">
                <a:solidFill>
                  <a:schemeClr val="bg1">
                    <a:lumMod val="85000"/>
                  </a:schemeClr>
                </a:solidFill>
                <a:latin typeface="+mn-ea"/>
              </a:rPr>
              <a:t> </a:t>
            </a:r>
            <a:r>
              <a:rPr lang="en-US" altLang="ko-KR" sz="1200">
                <a:solidFill>
                  <a:schemeClr val="accent4">
                    <a:lumMod val="75000"/>
                  </a:schemeClr>
                </a:solidFill>
                <a:latin typeface="+mn-ea"/>
              </a:rPr>
              <a:t>ModelAndView</a:t>
            </a:r>
            <a:r>
              <a:rPr lang="en-US" altLang="ko-KR" sz="1200">
                <a:solidFill>
                  <a:schemeClr val="bg1">
                    <a:lumMod val="85000"/>
                  </a:schemeClr>
                </a:solidFill>
                <a:latin typeface="+mn-ea"/>
              </a:rPr>
              <a:t> </a:t>
            </a:r>
            <a:r>
              <a:rPr lang="en-US" altLang="ko-KR" sz="1200" b="1">
                <a:solidFill>
                  <a:schemeClr val="bg1">
                    <a:lumMod val="85000"/>
                  </a:schemeClr>
                </a:solidFill>
                <a:latin typeface="+mn-ea"/>
              </a:rPr>
              <a:t>doResolveHandlerMethodException</a:t>
            </a:r>
            <a:r>
              <a:rPr lang="en-US" altLang="ko-KR" sz="1200">
                <a:solidFill>
                  <a:schemeClr val="bg1">
                    <a:lumMod val="65000"/>
                  </a:schemeClr>
                </a:solidFill>
                <a:latin typeface="+mn-ea"/>
              </a:rPr>
              <a:t>(HttpServletRequest request, HttpServletResponse response, HandlerMethod handlerMethod, Exception exception)</a:t>
            </a:r>
          </a:p>
        </p:txBody>
      </p:sp>
    </p:spTree>
    <p:extLst>
      <p:ext uri="{BB962C8B-B14F-4D97-AF65-F5344CB8AC3E}">
        <p14:creationId xmlns:p14="http://schemas.microsoft.com/office/powerpoint/2010/main" val="3150736089"/>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915AC8-9D63-D55C-DE7A-33CBB9F61CEF}"/>
            </a:ext>
          </a:extLst>
        </p:cNvPr>
        <p:cNvGrpSpPr/>
        <p:nvPr/>
      </p:nvGrpSpPr>
      <p:grpSpPr>
        <a:xfrm>
          <a:off x="0" y="0"/>
          <a:ext cx="0" cy="0"/>
          <a:chOff x="0" y="0"/>
          <a:chExt cx="0" cy="0"/>
        </a:xfrm>
      </p:grpSpPr>
      <p:sp>
        <p:nvSpPr>
          <p:cNvPr id="6" name="직사각형 5">
            <a:extLst>
              <a:ext uri="{FF2B5EF4-FFF2-40B4-BE49-F238E27FC236}">
                <a16:creationId xmlns:a16="http://schemas.microsoft.com/office/drawing/2014/main" id="{CFC24919-595D-4A71-C85A-56DFE0AC2C0E}"/>
              </a:ext>
            </a:extLst>
          </p:cNvPr>
          <p:cNvSpPr/>
          <p:nvPr/>
        </p:nvSpPr>
        <p:spPr>
          <a:xfrm>
            <a:off x="108285" y="185629"/>
            <a:ext cx="2634824"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@ExceptionHandler</a:t>
            </a:r>
            <a:endParaRPr lang="ko-KR" altLang="en-US" b="1">
              <a:solidFill>
                <a:schemeClr val="accent1">
                  <a:lumMod val="75000"/>
                </a:schemeClr>
              </a:solidFill>
              <a:latin typeface="+mn-ea"/>
            </a:endParaRPr>
          </a:p>
        </p:txBody>
      </p:sp>
      <p:sp>
        <p:nvSpPr>
          <p:cNvPr id="2" name="TextBox 1">
            <a:extLst>
              <a:ext uri="{FF2B5EF4-FFF2-40B4-BE49-F238E27FC236}">
                <a16:creationId xmlns:a16="http://schemas.microsoft.com/office/drawing/2014/main" id="{6149043B-3AB3-33B8-6EE6-DFCF13F27019}"/>
              </a:ext>
            </a:extLst>
          </p:cNvPr>
          <p:cNvSpPr txBox="1"/>
          <p:nvPr/>
        </p:nvSpPr>
        <p:spPr>
          <a:xfrm>
            <a:off x="234616" y="632129"/>
            <a:ext cx="11610474" cy="610616"/>
          </a:xfrm>
          <a:prstGeom prst="rect">
            <a:avLst/>
          </a:prstGeom>
          <a:noFill/>
        </p:spPr>
        <p:txBody>
          <a:bodyPr wrap="square">
            <a:spAutoFit/>
          </a:bodyPr>
          <a:lstStyle/>
          <a:p>
            <a:pPr marL="228600" indent="-228600">
              <a:lnSpc>
                <a:spcPct val="150000"/>
              </a:lnSpc>
              <a:spcBef>
                <a:spcPts val="500"/>
              </a:spcBef>
              <a:buFont typeface="Arial" panose="020B0604020202020204" pitchFamily="34" charset="0"/>
              <a:buChar char="•"/>
            </a:pPr>
            <a:r>
              <a:rPr lang="en-US" altLang="ko-KR" sz="1200">
                <a:latin typeface="+mn-ea"/>
              </a:rPr>
              <a:t>@ExceptionHandler </a:t>
            </a:r>
            <a:r>
              <a:rPr lang="ko-KR" altLang="en-US" sz="1200">
                <a:latin typeface="+mn-ea"/>
              </a:rPr>
              <a:t>는 컨트롤러에 특정 예외를 처리하기 위한 메서드를 정의할 때 사용하는 어노테이션으로서 </a:t>
            </a:r>
            <a:r>
              <a:rPr lang="en-US" altLang="ko-KR" sz="1200">
                <a:latin typeface="+mn-ea"/>
              </a:rPr>
              <a:t>ExceptionHandlerExceptionResolver </a:t>
            </a:r>
            <a:r>
              <a:rPr lang="ko-KR" altLang="en-US" sz="1200">
                <a:latin typeface="+mn-ea"/>
              </a:rPr>
              <a:t>를 통해 실행되며</a:t>
            </a:r>
            <a:r>
              <a:rPr lang="en-US" altLang="ko-KR" sz="1200">
                <a:latin typeface="+mn-ea"/>
              </a:rPr>
              <a:t> </a:t>
            </a:r>
            <a:r>
              <a:rPr lang="ko-KR" altLang="en-US" sz="1200">
                <a:latin typeface="+mn-ea"/>
              </a:rPr>
              <a:t>컨트롤러 클래스에서만 작동하거나 </a:t>
            </a:r>
            <a:r>
              <a:rPr lang="en-US" altLang="ko-KR" sz="1200">
                <a:latin typeface="+mn-ea"/>
              </a:rPr>
              <a:t>@ControllerAdvice </a:t>
            </a:r>
            <a:r>
              <a:rPr lang="ko-KR" altLang="en-US" sz="1200">
                <a:latin typeface="+mn-ea"/>
              </a:rPr>
              <a:t>와 함께 사용하여 애플리케이션 전역적으로 동작하도록 설정할 수도 있다</a:t>
            </a:r>
            <a:endParaRPr lang="en-US" altLang="ko-KR" sz="1200">
              <a:latin typeface="+mn-ea"/>
            </a:endParaRPr>
          </a:p>
        </p:txBody>
      </p:sp>
      <p:sp>
        <p:nvSpPr>
          <p:cNvPr id="3" name="모서리가 둥근 직사각형 38">
            <a:extLst>
              <a:ext uri="{FF2B5EF4-FFF2-40B4-BE49-F238E27FC236}">
                <a16:creationId xmlns:a16="http://schemas.microsoft.com/office/drawing/2014/main" id="{E5A07F28-37A4-75FB-0DBA-CBE9BDDDC976}"/>
              </a:ext>
            </a:extLst>
          </p:cNvPr>
          <p:cNvSpPr/>
          <p:nvPr/>
        </p:nvSpPr>
        <p:spPr>
          <a:xfrm>
            <a:off x="589225" y="1441425"/>
            <a:ext cx="4349738" cy="857575"/>
          </a:xfrm>
          <a:prstGeom prst="roundRect">
            <a:avLst>
              <a:gd name="adj" fmla="val 7666"/>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lnSpc>
                <a:spcPct val="150000"/>
              </a:lnSpc>
              <a:spcBef>
                <a:spcPts val="400"/>
              </a:spcBef>
            </a:pPr>
            <a:r>
              <a:rPr lang="en-US" altLang="ko-KR" b="1">
                <a:solidFill>
                  <a:schemeClr val="bg1"/>
                </a:solidFill>
              </a:rPr>
              <a:t>ExceptionHandler</a:t>
            </a:r>
          </a:p>
          <a:p>
            <a:pPr algn="ctr">
              <a:lnSpc>
                <a:spcPct val="150000"/>
              </a:lnSpc>
              <a:spcBef>
                <a:spcPts val="400"/>
              </a:spcBef>
            </a:pPr>
            <a:r>
              <a:rPr lang="en-US" altLang="ko-KR" sz="1400">
                <a:solidFill>
                  <a:schemeClr val="bg1">
                    <a:lumMod val="65000"/>
                  </a:schemeClr>
                </a:solidFill>
              </a:rPr>
              <a:t>Class&lt;? extends Throwable&gt;[] value() default {}</a:t>
            </a:r>
          </a:p>
        </p:txBody>
      </p:sp>
      <p:sp>
        <p:nvSpPr>
          <p:cNvPr id="5" name="TextBox 4">
            <a:extLst>
              <a:ext uri="{FF2B5EF4-FFF2-40B4-BE49-F238E27FC236}">
                <a16:creationId xmlns:a16="http://schemas.microsoft.com/office/drawing/2014/main" id="{324E534F-C749-8F33-98D1-5E4A8822BB9A}"/>
              </a:ext>
            </a:extLst>
          </p:cNvPr>
          <p:cNvSpPr txBox="1"/>
          <p:nvPr/>
        </p:nvSpPr>
        <p:spPr>
          <a:xfrm>
            <a:off x="5047248" y="1843522"/>
            <a:ext cx="6160169" cy="525785"/>
          </a:xfrm>
          <a:prstGeom prst="rect">
            <a:avLst/>
          </a:prstGeom>
          <a:noFill/>
        </p:spPr>
        <p:txBody>
          <a:bodyPr wrap="square">
            <a:spAutoFit/>
          </a:bodyPr>
          <a:lstStyle/>
          <a:p>
            <a:pPr marL="228600" indent="-228600">
              <a:spcBef>
                <a:spcPts val="500"/>
              </a:spcBef>
              <a:buFont typeface="Arial" panose="020B0604020202020204" pitchFamily="34" charset="0"/>
              <a:buChar char="•"/>
            </a:pPr>
            <a:r>
              <a:rPr lang="en-US" altLang="ko-KR" sz="1200">
                <a:latin typeface="+mn-ea"/>
              </a:rPr>
              <a:t>@ExceptionHandler </a:t>
            </a:r>
            <a:r>
              <a:rPr lang="ko-KR" altLang="en-US" sz="1200">
                <a:latin typeface="+mn-ea"/>
              </a:rPr>
              <a:t>에서 어떤 예외를 처리할지 한 개 이상 지정 할 수 있다</a:t>
            </a:r>
            <a:endParaRPr lang="en-US" altLang="ko-KR" sz="1200">
              <a:latin typeface="+mn-ea"/>
            </a:endParaRPr>
          </a:p>
          <a:p>
            <a:pPr marL="228600" indent="-228600">
              <a:spcBef>
                <a:spcPts val="500"/>
              </a:spcBef>
              <a:buFont typeface="Arial" panose="020B0604020202020204" pitchFamily="34" charset="0"/>
              <a:buChar char="•"/>
            </a:pPr>
            <a:r>
              <a:rPr lang="ko-KR" altLang="en-US" sz="1200">
                <a:latin typeface="+mn-ea"/>
              </a:rPr>
              <a:t>만약 지정 하지 않으면</a:t>
            </a:r>
            <a:r>
              <a:rPr lang="en-US" altLang="ko-KR" sz="1200">
                <a:latin typeface="+mn-ea"/>
              </a:rPr>
              <a:t> </a:t>
            </a:r>
            <a:r>
              <a:rPr lang="ko-KR" altLang="en-US" sz="1200">
                <a:latin typeface="+mn-ea"/>
              </a:rPr>
              <a:t>메서드 매개변수에 적혀 있는 예외를 기본적으로 처리한다</a:t>
            </a:r>
            <a:endParaRPr lang="en-US" altLang="ko-KR" sz="1200">
              <a:latin typeface="+mn-ea"/>
            </a:endParaRPr>
          </a:p>
        </p:txBody>
      </p:sp>
      <p:sp>
        <p:nvSpPr>
          <p:cNvPr id="7" name="직사각형 6">
            <a:extLst>
              <a:ext uri="{FF2B5EF4-FFF2-40B4-BE49-F238E27FC236}">
                <a16:creationId xmlns:a16="http://schemas.microsoft.com/office/drawing/2014/main" id="{D31130EF-F596-962D-CD48-0ACB3CA4798F}"/>
              </a:ext>
            </a:extLst>
          </p:cNvPr>
          <p:cNvSpPr/>
          <p:nvPr/>
        </p:nvSpPr>
        <p:spPr>
          <a:xfrm>
            <a:off x="108285" y="2951253"/>
            <a:ext cx="147829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기본 구현</a:t>
            </a:r>
          </a:p>
        </p:txBody>
      </p:sp>
      <p:sp>
        <p:nvSpPr>
          <p:cNvPr id="13" name="Rectangle 3">
            <a:extLst>
              <a:ext uri="{FF2B5EF4-FFF2-40B4-BE49-F238E27FC236}">
                <a16:creationId xmlns:a16="http://schemas.microsoft.com/office/drawing/2014/main" id="{5957C79C-AE99-A53F-D13B-F8166FC58CD0}"/>
              </a:ext>
            </a:extLst>
          </p:cNvPr>
          <p:cNvSpPr>
            <a:spLocks noChangeArrowheads="1"/>
          </p:cNvSpPr>
          <p:nvPr/>
        </p:nvSpPr>
        <p:spPr bwMode="auto">
          <a:xfrm>
            <a:off x="540776" y="3390892"/>
            <a:ext cx="10432024" cy="3186706"/>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30000"/>
              </a:lnSpc>
              <a:spcBef>
                <a:spcPct val="0"/>
              </a:spcBef>
              <a:spcAft>
                <a:spcPct val="0"/>
              </a:spcAft>
              <a:buClrTx/>
              <a:buSzTx/>
              <a:buFontTx/>
              <a:buNone/>
              <a:tabLst/>
            </a:pPr>
            <a:r>
              <a:rPr kumimoji="0" lang="ko-KR" altLang="ko-KR" sz="1200" b="0" i="0" u="none" strike="noStrike" cap="none" normalizeH="0" baseline="0">
                <a:ln>
                  <a:noFill/>
                </a:ln>
                <a:solidFill>
                  <a:srgbClr val="B3AE60"/>
                </a:solidFill>
                <a:effectLst/>
                <a:ea typeface="JetBrains Mono"/>
              </a:rPr>
              <a:t>@RestController</a:t>
            </a:r>
            <a:br>
              <a:rPr kumimoji="0" lang="ko-KR" altLang="ko-KR" sz="1200" b="0" i="0" u="none" strike="noStrike" cap="none" normalizeH="0" baseline="0">
                <a:ln>
                  <a:noFill/>
                </a:ln>
                <a:solidFill>
                  <a:srgbClr val="B3AE60"/>
                </a:solidFill>
                <a:effectLst/>
                <a:ea typeface="JetBrains Mono"/>
              </a:rPr>
            </a:br>
            <a:r>
              <a:rPr kumimoji="0" lang="ko-KR" altLang="ko-KR" sz="1200" b="0" i="0" u="none" strike="noStrike" cap="none" normalizeH="0" baseline="0">
                <a:ln>
                  <a:noFill/>
                </a:ln>
                <a:solidFill>
                  <a:srgbClr val="CF8E6D"/>
                </a:solidFill>
                <a:effectLst/>
                <a:ea typeface="JetBrains Mono"/>
              </a:rPr>
              <a:t>public class </a:t>
            </a:r>
            <a:r>
              <a:rPr kumimoji="0" lang="en-US" altLang="ko-KR" sz="1200" b="0" i="0" u="none" strike="noStrike" cap="none" normalizeH="0" baseline="0">
                <a:ln>
                  <a:noFill/>
                </a:ln>
                <a:solidFill>
                  <a:srgbClr val="BCBEC4"/>
                </a:solidFill>
                <a:effectLst/>
                <a:ea typeface="JetBrains Mono"/>
              </a:rPr>
              <a:t>Product</a:t>
            </a:r>
            <a:r>
              <a:rPr kumimoji="0" lang="ko-KR" altLang="ko-KR" sz="1200" b="0" i="0" u="none" strike="noStrike" cap="none" normalizeH="0" baseline="0">
                <a:ln>
                  <a:noFill/>
                </a:ln>
                <a:solidFill>
                  <a:srgbClr val="BCBEC4"/>
                </a:solidFill>
                <a:effectLst/>
                <a:ea typeface="JetBrains Mono"/>
              </a:rPr>
              <a:t>Controller {</a:t>
            </a:r>
            <a:br>
              <a:rPr kumimoji="0" lang="ko-KR" altLang="ko-KR" sz="1200" b="0" i="0" u="none" strike="noStrike" cap="none" normalizeH="0" baseline="0">
                <a:ln>
                  <a:noFill/>
                </a:ln>
                <a:solidFill>
                  <a:srgbClr val="BCBEC4"/>
                </a:solidFill>
                <a:effectLst/>
                <a:ea typeface="JetBrains Mono"/>
              </a:rPr>
            </a:b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B3AE60"/>
                </a:solidFill>
                <a:effectLst/>
                <a:ea typeface="JetBrains Mono"/>
              </a:rPr>
              <a:t>@GetMapping</a:t>
            </a:r>
            <a:r>
              <a:rPr kumimoji="0" lang="ko-KR" altLang="ko-KR" sz="1200" b="0" i="0" u="none" strike="noStrike" cap="none" normalizeH="0" baseline="0">
                <a:ln>
                  <a:noFill/>
                </a:ln>
                <a:solidFill>
                  <a:srgbClr val="BCBEC4"/>
                </a:solidFill>
                <a:effectLst/>
                <a:ea typeface="JetBrains Mono"/>
              </a:rPr>
              <a:t>(</a:t>
            </a:r>
            <a:r>
              <a:rPr kumimoji="0" lang="ko-KR" altLang="ko-KR" sz="1200" b="0" i="0" u="none" strike="noStrike" cap="none" normalizeH="0" baseline="0">
                <a:ln>
                  <a:noFill/>
                </a:ln>
                <a:solidFill>
                  <a:srgbClr val="6AAB73"/>
                </a:solidFill>
                <a:effectLst/>
                <a:ea typeface="JetBrains Mono"/>
              </a:rPr>
              <a:t>"/product/{id}"</a:t>
            </a:r>
            <a:r>
              <a:rPr kumimoji="0" lang="ko-KR" altLang="ko-KR" sz="1200" b="0" i="0" u="none" strike="noStrike" cap="none" normalizeH="0" baseline="0">
                <a:ln>
                  <a:noFill/>
                </a:ln>
                <a:solidFill>
                  <a:srgbClr val="BCBEC4"/>
                </a:solidFill>
                <a:effectLst/>
                <a:ea typeface="JetBrains Mono"/>
              </a:rPr>
              <a:t>)</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CF8E6D"/>
                </a:solidFill>
                <a:effectLst/>
                <a:ea typeface="JetBrains Mono"/>
              </a:rPr>
              <a:t>public </a:t>
            </a:r>
            <a:r>
              <a:rPr kumimoji="0" lang="ko-KR" altLang="ko-KR" sz="1200" b="0" i="0" u="none" strike="noStrike" cap="none" normalizeH="0" baseline="0">
                <a:ln>
                  <a:noFill/>
                </a:ln>
                <a:solidFill>
                  <a:srgbClr val="BCBEC4"/>
                </a:solidFill>
                <a:effectLst/>
                <a:ea typeface="JetBrains Mono"/>
              </a:rPr>
              <a:t>String </a:t>
            </a:r>
            <a:r>
              <a:rPr kumimoji="0" lang="ko-KR" altLang="ko-KR" sz="1200" b="0" i="0" u="none" strike="noStrike" cap="none" normalizeH="0" baseline="0">
                <a:ln>
                  <a:noFill/>
                </a:ln>
                <a:solidFill>
                  <a:srgbClr val="56A8F5"/>
                </a:solidFill>
                <a:effectLst/>
                <a:ea typeface="JetBrains Mono"/>
              </a:rPr>
              <a:t>getProduct</a:t>
            </a:r>
            <a:r>
              <a:rPr kumimoji="0" lang="ko-KR" altLang="ko-KR" sz="1200" b="0" i="0" u="none" strike="noStrike" cap="none" normalizeH="0" baseline="0">
                <a:ln>
                  <a:noFill/>
                </a:ln>
                <a:solidFill>
                  <a:srgbClr val="BCBEC4"/>
                </a:solidFill>
                <a:effectLst/>
                <a:ea typeface="JetBrains Mono"/>
              </a:rPr>
              <a:t>(</a:t>
            </a:r>
            <a:r>
              <a:rPr kumimoji="0" lang="ko-KR" altLang="ko-KR" sz="1200" b="0" i="0" u="none" strike="noStrike" cap="none" normalizeH="0" baseline="0">
                <a:ln>
                  <a:noFill/>
                </a:ln>
                <a:solidFill>
                  <a:srgbClr val="B3AE60"/>
                </a:solidFill>
                <a:effectLst/>
                <a:ea typeface="JetBrains Mono"/>
              </a:rPr>
              <a:t>@PathVariable </a:t>
            </a:r>
            <a:r>
              <a:rPr kumimoji="0" lang="ko-KR" altLang="ko-KR" sz="1200" b="0" i="0" u="none" strike="noStrike" cap="none" normalizeH="0" baseline="0">
                <a:ln>
                  <a:noFill/>
                </a:ln>
                <a:solidFill>
                  <a:srgbClr val="BCBEC4"/>
                </a:solidFill>
                <a:effectLst/>
                <a:ea typeface="JetBrains Mono"/>
              </a:rPr>
              <a:t>String id) {</a:t>
            </a:r>
            <a:br>
              <a:rPr kumimoji="0" lang="ko-KR" altLang="ko-KR" sz="1200" b="0" i="0" u="none" strike="noStrike" cap="none" normalizeH="0" baseline="0">
                <a:ln>
                  <a:noFill/>
                </a:ln>
                <a:solidFill>
                  <a:srgbClr val="BCBEC4"/>
                </a:solidFill>
                <a:effectLst/>
                <a:ea typeface="JetBrains Mono"/>
              </a:rPr>
            </a:br>
            <a:r>
              <a:rPr kumimoji="0" lang="en-US"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CF8E6D"/>
                </a:solidFill>
                <a:effectLst/>
                <a:ea typeface="JetBrains Mono"/>
              </a:rPr>
              <a:t>throw new </a:t>
            </a:r>
            <a:r>
              <a:rPr kumimoji="0" lang="ko-KR" altLang="ko-KR" sz="1200" b="0" i="0" u="none" strike="noStrike" cap="none" normalizeH="0" baseline="0">
                <a:ln>
                  <a:noFill/>
                </a:ln>
                <a:solidFill>
                  <a:srgbClr val="BCBEC4"/>
                </a:solidFill>
                <a:effectLst/>
                <a:ea typeface="JetBrains Mono"/>
              </a:rPr>
              <a:t>ProductNotFoundException(</a:t>
            </a:r>
            <a:r>
              <a:rPr kumimoji="0" lang="ko-KR" altLang="ko-KR" sz="1200" b="0" i="0" u="none" strike="noStrike" cap="none" normalizeH="0" baseline="0">
                <a:ln>
                  <a:noFill/>
                </a:ln>
                <a:solidFill>
                  <a:srgbClr val="6AAB73"/>
                </a:solidFill>
                <a:effectLst/>
                <a:ea typeface="JetBrains Mono"/>
              </a:rPr>
              <a:t>"Product with ID " </a:t>
            </a:r>
            <a:r>
              <a:rPr kumimoji="0" lang="ko-KR" altLang="ko-KR" sz="1200" b="0" i="0" u="none" strike="noStrike" cap="none" normalizeH="0" baseline="0">
                <a:ln>
                  <a:noFill/>
                </a:ln>
                <a:solidFill>
                  <a:srgbClr val="BCBEC4"/>
                </a:solidFill>
                <a:effectLst/>
                <a:ea typeface="JetBrains Mono"/>
              </a:rPr>
              <a:t>+ id + </a:t>
            </a:r>
            <a:r>
              <a:rPr kumimoji="0" lang="ko-KR" altLang="ko-KR" sz="1200" b="0" i="0" u="none" strike="noStrike" cap="none" normalizeH="0" baseline="0">
                <a:ln>
                  <a:noFill/>
                </a:ln>
                <a:solidFill>
                  <a:srgbClr val="6AAB73"/>
                </a:solidFill>
                <a:effectLst/>
                <a:ea typeface="JetBrains Mono"/>
              </a:rPr>
              <a:t>" not found"</a:t>
            </a:r>
            <a:r>
              <a:rPr kumimoji="0" lang="ko-KR" altLang="ko-KR" sz="1200" b="0" i="0" u="none" strike="noStrike" cap="none" normalizeH="0" baseline="0">
                <a:ln>
                  <a:noFill/>
                </a:ln>
                <a:solidFill>
                  <a:srgbClr val="BCBEC4"/>
                </a:solidFill>
                <a:effectLst/>
                <a:ea typeface="JetBrains Mono"/>
              </a:rPr>
              <a:t>);</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a:t>
            </a:r>
            <a:br>
              <a:rPr kumimoji="0" lang="ko-KR" altLang="ko-KR" sz="1200" b="0" i="0" u="none" strike="noStrike" cap="none" normalizeH="0" baseline="0">
                <a:ln>
                  <a:noFill/>
                </a:ln>
                <a:solidFill>
                  <a:srgbClr val="BCBEC4"/>
                </a:solidFill>
                <a:effectLst/>
                <a:ea typeface="JetBrains Mono"/>
              </a:rPr>
            </a:b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B3AE60"/>
                </a:solidFill>
                <a:effectLst/>
                <a:ea typeface="JetBrains Mono"/>
              </a:rPr>
              <a:t>@ExceptionHandler</a:t>
            </a:r>
            <a:r>
              <a:rPr kumimoji="0" lang="ko-KR" altLang="ko-KR" sz="1200" b="0" i="0" u="none" strike="noStrike" cap="none" normalizeH="0" baseline="0">
                <a:ln>
                  <a:noFill/>
                </a:ln>
                <a:solidFill>
                  <a:srgbClr val="BCBEC4"/>
                </a:solidFill>
                <a:effectLst/>
                <a:ea typeface="JetBrains Mono"/>
              </a:rPr>
              <a:t>(ProductNotFoundException.</a:t>
            </a:r>
            <a:r>
              <a:rPr kumimoji="0" lang="ko-KR" altLang="ko-KR" sz="1200" b="0" i="0" u="none" strike="noStrike" cap="none" normalizeH="0" baseline="0">
                <a:ln>
                  <a:noFill/>
                </a:ln>
                <a:solidFill>
                  <a:srgbClr val="CF8E6D"/>
                </a:solidFill>
                <a:effectLst/>
                <a:ea typeface="JetBrains Mono"/>
              </a:rPr>
              <a:t>class</a:t>
            </a:r>
            <a:r>
              <a:rPr kumimoji="0" lang="ko-KR" altLang="ko-KR" sz="1200" b="0" i="0" u="none" strike="noStrike" cap="none" normalizeH="0" baseline="0">
                <a:ln>
                  <a:noFill/>
                </a:ln>
                <a:solidFill>
                  <a:srgbClr val="BCBEC4"/>
                </a:solidFill>
                <a:effectLst/>
                <a:ea typeface="JetBrains Mono"/>
              </a:rPr>
              <a:t>)</a:t>
            </a:r>
            <a:r>
              <a:rPr kumimoji="0" lang="en-US" altLang="ko-KR" sz="1200" b="0" i="0" u="none" strike="noStrike" cap="none" normalizeH="0" baseline="0">
                <a:ln>
                  <a:noFill/>
                </a:ln>
                <a:solidFill>
                  <a:srgbClr val="BCBEC4"/>
                </a:solidFill>
                <a:effectLst/>
                <a:ea typeface="JetBrains Mono"/>
              </a:rPr>
              <a:t>  </a:t>
            </a:r>
            <a:r>
              <a:rPr kumimoji="0" lang="en-US" altLang="ko-KR" sz="1200" b="0" i="0" u="none" strike="noStrike" cap="none" normalizeH="0" baseline="0">
                <a:ln>
                  <a:noFill/>
                </a:ln>
                <a:solidFill>
                  <a:schemeClr val="bg1">
                    <a:lumMod val="50000"/>
                  </a:schemeClr>
                </a:solidFill>
                <a:effectLst/>
                <a:ea typeface="JetBrains Mono"/>
              </a:rPr>
              <a:t>// </a:t>
            </a:r>
            <a:r>
              <a:rPr kumimoji="0" lang="ko-KR" altLang="en-US" sz="1200" b="0" i="0" u="none" strike="noStrike" cap="none" normalizeH="0" baseline="0">
                <a:ln>
                  <a:noFill/>
                </a:ln>
                <a:solidFill>
                  <a:schemeClr val="bg1">
                    <a:lumMod val="50000"/>
                  </a:schemeClr>
                </a:solidFill>
                <a:effectLst/>
                <a:ea typeface="JetBrains Mono"/>
              </a:rPr>
              <a:t>현재 컨트롤러에서 처리하고자 하는 예외를 메서드</a:t>
            </a:r>
            <a:r>
              <a:rPr lang="ko-KR" altLang="en-US" sz="1200">
                <a:solidFill>
                  <a:schemeClr val="bg1">
                    <a:lumMod val="50000"/>
                  </a:schemeClr>
                </a:solidFill>
                <a:ea typeface="JetBrains Mono"/>
              </a:rPr>
              <a:t>에</a:t>
            </a:r>
            <a:r>
              <a:rPr kumimoji="0" lang="ko-KR" altLang="en-US" sz="1200" b="0" i="0" u="none" strike="noStrike" cap="none" normalizeH="0" baseline="0">
                <a:ln>
                  <a:noFill/>
                </a:ln>
                <a:solidFill>
                  <a:schemeClr val="bg1">
                    <a:lumMod val="50000"/>
                  </a:schemeClr>
                </a:solidFill>
                <a:effectLst/>
                <a:ea typeface="JetBrains Mono"/>
              </a:rPr>
              <a:t> 정의 한다</a:t>
            </a:r>
            <a:br>
              <a:rPr kumimoji="0" lang="ko-KR" altLang="ko-KR" sz="1200" b="0" i="0" u="none" strike="noStrike" cap="none" normalizeH="0" baseline="0">
                <a:ln>
                  <a:noFill/>
                </a:ln>
                <a:solidFill>
                  <a:schemeClr val="bg1">
                    <a:lumMod val="50000"/>
                  </a:schemeClr>
                </a:solidFill>
                <a:effectLst/>
                <a:ea typeface="JetBrains Mono"/>
              </a:rPr>
            </a:b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CF8E6D"/>
                </a:solidFill>
                <a:effectLst/>
                <a:ea typeface="JetBrains Mono"/>
              </a:rPr>
              <a:t>public </a:t>
            </a:r>
            <a:r>
              <a:rPr kumimoji="0" lang="en-US" altLang="ko-KR" sz="1200" b="0" i="0" u="none" strike="noStrike" cap="none" normalizeH="0" baseline="0">
                <a:ln>
                  <a:noFill/>
                </a:ln>
                <a:solidFill>
                  <a:schemeClr val="bg1">
                    <a:lumMod val="75000"/>
                  </a:schemeClr>
                </a:solidFill>
                <a:effectLst/>
                <a:ea typeface="JetBrains Mono"/>
              </a:rPr>
              <a:t>new ResponseEntity&lt;</a:t>
            </a:r>
            <a:r>
              <a:rPr lang="en-US" altLang="ko-KR" sz="1200">
                <a:solidFill>
                  <a:schemeClr val="bg1">
                    <a:lumMod val="75000"/>
                  </a:schemeClr>
                </a:solidFill>
                <a:ea typeface="JetBrains Mono"/>
              </a:rPr>
              <a:t>String&gt;</a:t>
            </a: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56A8F5"/>
                </a:solidFill>
                <a:effectLst/>
                <a:ea typeface="JetBrains Mono"/>
              </a:rPr>
              <a:t>handleProductNotFound</a:t>
            </a:r>
            <a:r>
              <a:rPr kumimoji="0" lang="ko-KR" altLang="ko-KR" sz="1200" b="0" i="0" u="none" strike="noStrike" cap="none" normalizeH="0" baseline="0">
                <a:ln>
                  <a:noFill/>
                </a:ln>
                <a:solidFill>
                  <a:srgbClr val="BCBEC4"/>
                </a:solidFill>
                <a:effectLst/>
                <a:ea typeface="JetBrains Mono"/>
              </a:rPr>
              <a:t>(ProductNotFoundException ex) {</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CF8E6D"/>
                </a:solidFill>
                <a:effectLst/>
                <a:ea typeface="JetBrains Mono"/>
              </a:rPr>
              <a:t>return </a:t>
            </a:r>
            <a:r>
              <a:rPr kumimoji="0" lang="en-US" altLang="ko-KR" sz="1200" b="0" i="0" u="none" strike="noStrike" cap="none" normalizeH="0" baseline="0">
                <a:ln>
                  <a:noFill/>
                </a:ln>
                <a:solidFill>
                  <a:schemeClr val="bg1">
                    <a:lumMod val="75000"/>
                  </a:schemeClr>
                </a:solidFill>
                <a:effectLst/>
                <a:ea typeface="JetBrains Mono"/>
              </a:rPr>
              <a:t>new ResponseEntity&lt;&gt;(</a:t>
            </a:r>
            <a:r>
              <a:rPr kumimoji="0" lang="ko-KR" altLang="ko-KR" sz="1200" b="0" i="0" u="none" strike="noStrike" cap="none" normalizeH="0" baseline="0">
                <a:ln>
                  <a:noFill/>
                </a:ln>
                <a:solidFill>
                  <a:srgbClr val="BCBEC4"/>
                </a:solidFill>
                <a:effectLst/>
                <a:ea typeface="JetBrains Mono"/>
              </a:rPr>
              <a:t>ex.getMessage()</a:t>
            </a:r>
            <a:r>
              <a:rPr kumimoji="0" lang="en-US" altLang="ko-KR" sz="1200" b="0" i="0" u="none" strike="noStrike" cap="none" normalizeH="0" baseline="0">
                <a:ln>
                  <a:noFill/>
                </a:ln>
                <a:solidFill>
                  <a:schemeClr val="bg1">
                    <a:lumMod val="75000"/>
                  </a:schemeClr>
                </a:solidFill>
                <a:effectLst/>
                <a:ea typeface="JetBrains Mono"/>
              </a:rPr>
              <a:t>, HttpStatus.</a:t>
            </a:r>
            <a:r>
              <a:rPr kumimoji="0" lang="en-US" altLang="ko-KR" sz="1200" b="0" i="0" u="none" strike="noStrike" cap="none" normalizeH="0" baseline="0">
                <a:ln>
                  <a:noFill/>
                </a:ln>
                <a:solidFill>
                  <a:schemeClr val="accent4">
                    <a:lumMod val="75000"/>
                  </a:schemeClr>
                </a:solidFill>
                <a:effectLst/>
                <a:ea typeface="JetBrains Mono"/>
              </a:rPr>
              <a:t>BAD_REQUEST</a:t>
            </a:r>
            <a:r>
              <a:rPr kumimoji="0" lang="en-US" altLang="ko-KR" sz="1200" b="0" i="0" u="none" strike="noStrike" cap="none" normalizeH="0" baseline="0">
                <a:ln>
                  <a:noFill/>
                </a:ln>
                <a:solidFill>
                  <a:schemeClr val="bg1">
                    <a:lumMod val="75000"/>
                  </a:schemeClr>
                </a:solidFill>
                <a:effectLst/>
                <a:ea typeface="JetBrains Mono"/>
              </a:rPr>
              <a:t>);</a:t>
            </a:r>
            <a:r>
              <a:rPr kumimoji="0" lang="ko-KR" altLang="ko-KR" sz="1200" b="0" i="0" u="none" strike="noStrike" cap="none" normalizeH="0" baseline="0">
                <a:ln>
                  <a:noFill/>
                </a:ln>
                <a:solidFill>
                  <a:srgbClr val="BCBEC4"/>
                </a:solidFill>
                <a:effectLst/>
                <a:ea typeface="JetBrains Mono"/>
              </a:rPr>
              <a:t>;</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a:t>
            </a:r>
            <a:endParaRPr kumimoji="0" lang="ko-KR" altLang="ko-KR" sz="1200" b="0" i="0" u="none" strike="noStrike" cap="none" normalizeH="0" baseline="0">
              <a:ln>
                <a:noFill/>
              </a:ln>
              <a:solidFill>
                <a:schemeClr val="tx1"/>
              </a:solidFill>
              <a:effectLst/>
            </a:endParaRPr>
          </a:p>
        </p:txBody>
      </p:sp>
      <p:cxnSp>
        <p:nvCxnSpPr>
          <p:cNvPr id="15" name="직선 화살표 연결선 14">
            <a:extLst>
              <a:ext uri="{FF2B5EF4-FFF2-40B4-BE49-F238E27FC236}">
                <a16:creationId xmlns:a16="http://schemas.microsoft.com/office/drawing/2014/main" id="{4E0ABCBF-BC98-B018-D7DA-D8BE48DAB61A}"/>
              </a:ext>
            </a:extLst>
          </p:cNvPr>
          <p:cNvCxnSpPr>
            <a:cxnSpLocks/>
          </p:cNvCxnSpPr>
          <p:nvPr/>
        </p:nvCxnSpPr>
        <p:spPr>
          <a:xfrm>
            <a:off x="2743109" y="4830679"/>
            <a:ext cx="529480" cy="58589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55F308FA-146D-33E6-E3FB-A54E823C8A3D}"/>
              </a:ext>
            </a:extLst>
          </p:cNvPr>
          <p:cNvSpPr txBox="1"/>
          <p:nvPr/>
        </p:nvSpPr>
        <p:spPr>
          <a:xfrm>
            <a:off x="5047248" y="1566523"/>
            <a:ext cx="685799" cy="276999"/>
          </a:xfrm>
          <a:prstGeom prst="rect">
            <a:avLst/>
          </a:prstGeom>
          <a:noFill/>
        </p:spPr>
        <p:txBody>
          <a:bodyPr wrap="square">
            <a:spAutoFit/>
          </a:bodyPr>
          <a:lstStyle/>
          <a:p>
            <a:r>
              <a:rPr lang="en-US" altLang="ko-KR" sz="1200" b="1"/>
              <a:t>value()</a:t>
            </a:r>
            <a:endParaRPr lang="ko-KR" altLang="en-US" sz="1200" b="1"/>
          </a:p>
        </p:txBody>
      </p:sp>
    </p:spTree>
    <p:extLst>
      <p:ext uri="{BB962C8B-B14F-4D97-AF65-F5344CB8AC3E}">
        <p14:creationId xmlns:p14="http://schemas.microsoft.com/office/powerpoint/2010/main" val="1990290239"/>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71FECD-E5BD-2FBB-6852-253F86CEE3E9}"/>
            </a:ext>
          </a:extLst>
        </p:cNvPr>
        <p:cNvGrpSpPr/>
        <p:nvPr/>
      </p:nvGrpSpPr>
      <p:grpSpPr>
        <a:xfrm>
          <a:off x="0" y="0"/>
          <a:ext cx="0" cy="0"/>
          <a:chOff x="0" y="0"/>
          <a:chExt cx="0" cy="0"/>
        </a:xfrm>
      </p:grpSpPr>
      <p:sp>
        <p:nvSpPr>
          <p:cNvPr id="6" name="직사각형 5">
            <a:extLst>
              <a:ext uri="{FF2B5EF4-FFF2-40B4-BE49-F238E27FC236}">
                <a16:creationId xmlns:a16="http://schemas.microsoft.com/office/drawing/2014/main" id="{EA6993C9-4182-ECE8-70D3-68D7792C5EBD}"/>
              </a:ext>
            </a:extLst>
          </p:cNvPr>
          <p:cNvSpPr/>
          <p:nvPr/>
        </p:nvSpPr>
        <p:spPr>
          <a:xfrm>
            <a:off x="108285" y="185629"/>
            <a:ext cx="3339376"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우선 순위에 따른 예외 처리</a:t>
            </a:r>
          </a:p>
        </p:txBody>
      </p:sp>
      <p:sp>
        <p:nvSpPr>
          <p:cNvPr id="8" name="Rectangle 2">
            <a:extLst>
              <a:ext uri="{FF2B5EF4-FFF2-40B4-BE49-F238E27FC236}">
                <a16:creationId xmlns:a16="http://schemas.microsoft.com/office/drawing/2014/main" id="{29C5C606-B145-373D-66CC-261BB18FA99E}"/>
              </a:ext>
            </a:extLst>
          </p:cNvPr>
          <p:cNvSpPr>
            <a:spLocks noChangeArrowheads="1"/>
          </p:cNvSpPr>
          <p:nvPr/>
        </p:nvSpPr>
        <p:spPr bwMode="auto">
          <a:xfrm>
            <a:off x="625644" y="1320960"/>
            <a:ext cx="7862635" cy="5137945"/>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@RestController</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PriorityExceptionController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@GetMapping</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a:t>
            </a:r>
            <a:r>
              <a:rPr kumimoji="0" lang="en-US" altLang="ko-KR" sz="1100" b="0" i="0" u="none" strike="noStrike" cap="none" normalizeH="0" baseline="0">
                <a:ln>
                  <a:noFill/>
                </a:ln>
                <a:solidFill>
                  <a:srgbClr val="6AAB73"/>
                </a:solidFill>
                <a:effectLst/>
                <a:ea typeface="JetBrains Mono"/>
              </a:rPr>
              <a:t>name</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56A8F5"/>
                </a:solidFill>
                <a:effectLst/>
                <a:ea typeface="JetBrains Mono"/>
              </a:rPr>
              <a:t>handlePriority</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B3AE60"/>
                </a:solidFill>
                <a:effectLst/>
                <a:ea typeface="JetBrains Mono"/>
              </a:rPr>
              <a:t>@</a:t>
            </a:r>
            <a:r>
              <a:rPr kumimoji="0" lang="en-US" altLang="ko-KR" sz="1100" b="0" i="0" u="none" strike="noStrike" cap="none" normalizeH="0" baseline="0">
                <a:ln>
                  <a:noFill/>
                </a:ln>
                <a:solidFill>
                  <a:srgbClr val="B3AE60"/>
                </a:solidFill>
                <a:effectLst/>
                <a:ea typeface="JetBrains Mono"/>
              </a:rPr>
              <a:t>RequestParam</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a:t>
            </a:r>
            <a:r>
              <a:rPr kumimoji="0" lang="en-US" altLang="ko-KR" sz="1100" b="0" i="0" u="none" strike="noStrike" cap="none" normalizeH="0" baseline="0">
                <a:ln>
                  <a:noFill/>
                </a:ln>
                <a:solidFill>
                  <a:srgbClr val="6AAB73"/>
                </a:solidFill>
                <a:effectLst/>
                <a:ea typeface="JetBrains Mono"/>
              </a:rPr>
              <a:t>name</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a:ln>
                  <a:noFill/>
                </a:ln>
                <a:solidFill>
                  <a:srgbClr val="BCBEC4"/>
                </a:solidFill>
                <a:effectLst/>
                <a:ea typeface="JetBrains Mono"/>
              </a:rPr>
              <a:t>) String </a:t>
            </a:r>
            <a:r>
              <a:rPr lang="en-US" altLang="ko-KR" sz="1100">
                <a:solidFill>
                  <a:srgbClr val="BCBEC4"/>
                </a:solidFill>
                <a:ea typeface="JetBrains Mono"/>
              </a:rPr>
              <a:t>name</a:t>
            </a: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if </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a:t>
            </a:r>
            <a:r>
              <a:rPr kumimoji="0" lang="en-US" altLang="ko-KR" sz="1100" b="0" i="0" u="none" strike="noStrike" cap="none" normalizeH="0" baseline="0">
                <a:ln>
                  <a:noFill/>
                </a:ln>
                <a:solidFill>
                  <a:srgbClr val="6AAB73"/>
                </a:solidFill>
                <a:effectLst/>
                <a:ea typeface="JetBrains Mono"/>
              </a:rPr>
              <a:t>child1</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a:ln>
                  <a:noFill/>
                </a:ln>
                <a:solidFill>
                  <a:srgbClr val="BCBEC4"/>
                </a:solidFill>
                <a:effectLst/>
                <a:ea typeface="JetBrains Mono"/>
              </a:rPr>
              <a:t>.equals(</a:t>
            </a:r>
            <a:r>
              <a:rPr kumimoji="0" lang="en-US" altLang="ko-KR" sz="1100" b="0" i="0" u="none" strike="noStrike" cap="none" normalizeH="0" baseline="0">
                <a:ln>
                  <a:noFill/>
                </a:ln>
                <a:solidFill>
                  <a:srgbClr val="BCBEC4"/>
                </a:solidFill>
                <a:effectLst/>
                <a:ea typeface="JetBrains Mono"/>
              </a:rPr>
              <a:t>name</a:t>
            </a: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throw new </a:t>
            </a:r>
            <a:r>
              <a:rPr kumimoji="0" lang="en-US" altLang="ko-KR" sz="1100" b="0" i="0" u="none" strike="noStrike" cap="none" normalizeH="0" baseline="0">
                <a:ln>
                  <a:noFill/>
                </a:ln>
                <a:solidFill>
                  <a:srgbClr val="BCBEC4"/>
                </a:solidFill>
                <a:effectLst/>
                <a:ea typeface="JetBrains Mono"/>
              </a:rPr>
              <a:t>ChildException1</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a:t>
            </a:r>
            <a:r>
              <a:rPr kumimoji="0" lang="en-US" altLang="ko-KR" sz="1100" b="0" i="0" u="none" strike="noStrike" cap="none" normalizeH="0" baseline="0">
                <a:ln>
                  <a:noFill/>
                </a:ln>
                <a:solidFill>
                  <a:srgbClr val="6AAB73"/>
                </a:solidFill>
                <a:effectLst/>
                <a:ea typeface="JetBrains Mono"/>
              </a:rPr>
              <a:t>ChildException1</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a:ln>
                  <a:noFill/>
                </a:ln>
                <a:solidFill>
                  <a:srgbClr val="BCBEC4"/>
                </a:solidFill>
                <a:effectLst/>
                <a:ea typeface="JetBrains Mono"/>
              </a:rPr>
              <a:t>);</a:t>
            </a:r>
            <a:r>
              <a:rPr kumimoji="0" lang="en-US" altLang="ko-KR" sz="1100" b="0" i="0" u="none" strike="noStrike" cap="none" normalizeH="0" baseline="0">
                <a:ln>
                  <a:noFill/>
                </a:ln>
                <a:solidFill>
                  <a:srgbClr val="BCBEC4"/>
                </a:solidFill>
                <a:effectLst/>
                <a:ea typeface="JetBrains Mono"/>
              </a:rPr>
              <a:t> </a:t>
            </a:r>
            <a:r>
              <a:rPr kumimoji="0" lang="en-US" altLang="ko-KR" sz="1100" b="0" i="0" u="none" strike="noStrike" cap="none" normalizeH="0" baseline="0">
                <a:ln>
                  <a:noFill/>
                </a:ln>
                <a:solidFill>
                  <a:schemeClr val="bg1">
                    <a:lumMod val="50000"/>
                  </a:schemeClr>
                </a:solidFill>
                <a:effectLst/>
                <a:ea typeface="JetBrains Mono"/>
                <a:sym typeface="Wingdings" panose="05000000000000000000" pitchFamily="2" charset="2"/>
              </a:rPr>
              <a:t> </a:t>
            </a:r>
            <a:r>
              <a:rPr kumimoji="0" lang="ko-KR" altLang="ko-KR" sz="1100" b="0" i="0" u="none" strike="noStrike" cap="none" normalizeH="0" baseline="0">
                <a:ln>
                  <a:noFill/>
                </a:ln>
                <a:solidFill>
                  <a:schemeClr val="bg1">
                    <a:lumMod val="50000"/>
                  </a:schemeClr>
                </a:solidFill>
                <a:effectLst/>
                <a:ea typeface="JetBrains Mono"/>
              </a:rPr>
              <a:t>@ExceptionHandler(</a:t>
            </a:r>
            <a:r>
              <a:rPr kumimoji="0" lang="en-US" altLang="ko-KR" sz="1100" b="0" i="0" u="none" strike="noStrike" cap="none" normalizeH="0" baseline="0">
                <a:ln>
                  <a:noFill/>
                </a:ln>
                <a:solidFill>
                  <a:schemeClr val="bg1">
                    <a:lumMod val="50000"/>
                  </a:schemeClr>
                </a:solidFill>
                <a:effectLst/>
                <a:ea typeface="JetBrains Mono"/>
              </a:rPr>
              <a:t>ChildException1</a:t>
            </a:r>
            <a:r>
              <a:rPr kumimoji="0" lang="ko-KR" altLang="ko-KR" sz="1100" b="0" i="0" u="none" strike="noStrike" cap="none" normalizeH="0" baseline="0">
                <a:ln>
                  <a:noFill/>
                </a:ln>
                <a:solidFill>
                  <a:schemeClr val="bg1">
                    <a:lumMod val="50000"/>
                  </a:schemeClr>
                </a:solidFill>
                <a:effectLst/>
                <a:ea typeface="JetBrains Mono"/>
              </a:rPr>
              <a:t>.class)</a:t>
            </a:r>
            <a:r>
              <a:rPr kumimoji="0" lang="en-US" altLang="ko-KR" sz="1100" b="0" i="0" u="none" strike="noStrike" cap="none" normalizeH="0" baseline="0">
                <a:ln>
                  <a:noFill/>
                </a:ln>
                <a:solidFill>
                  <a:schemeClr val="bg1">
                    <a:lumMod val="50000"/>
                  </a:schemeClr>
                </a:solidFill>
                <a:effectLst/>
                <a:ea typeface="JetBrains Mono"/>
              </a:rPr>
              <a:t> </a:t>
            </a:r>
            <a:r>
              <a:rPr kumimoji="0" lang="ko-KR" altLang="en-US" sz="1100" b="0" i="0" u="none" strike="noStrike" cap="none" normalizeH="0" baseline="0">
                <a:ln>
                  <a:noFill/>
                </a:ln>
                <a:solidFill>
                  <a:schemeClr val="bg1">
                    <a:lumMod val="50000"/>
                  </a:schemeClr>
                </a:solidFill>
                <a:effectLst/>
                <a:ea typeface="JetBrains Mono"/>
              </a:rPr>
              <a:t>메서드 호출</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 </a:t>
            </a:r>
            <a:r>
              <a:rPr kumimoji="0" lang="ko-KR" altLang="ko-KR" sz="1100" b="0" i="0" u="none" strike="noStrike" cap="none" normalizeH="0" baseline="0">
                <a:ln>
                  <a:noFill/>
                </a:ln>
                <a:solidFill>
                  <a:srgbClr val="CF8E6D"/>
                </a:solidFill>
                <a:effectLst/>
                <a:ea typeface="JetBrains Mono"/>
              </a:rPr>
              <a:t>else if </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a:t>
            </a:r>
            <a:r>
              <a:rPr kumimoji="0" lang="en-US" altLang="ko-KR" sz="1100" b="0" i="0" u="none" strike="noStrike" cap="none" normalizeH="0" baseline="0">
                <a:ln>
                  <a:noFill/>
                </a:ln>
                <a:solidFill>
                  <a:srgbClr val="6AAB73"/>
                </a:solidFill>
                <a:effectLst/>
                <a:ea typeface="JetBrains Mono"/>
              </a:rPr>
              <a:t>child2</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a:ln>
                  <a:noFill/>
                </a:ln>
                <a:solidFill>
                  <a:srgbClr val="BCBEC4"/>
                </a:solidFill>
                <a:effectLst/>
                <a:ea typeface="JetBrains Mono"/>
              </a:rPr>
              <a:t>.equals(value))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throw new </a:t>
            </a:r>
            <a:r>
              <a:rPr kumimoji="0" lang="en-US" altLang="ko-KR" sz="1100" b="0" i="0" u="none" strike="noStrike" cap="none" normalizeH="0" baseline="0">
                <a:ln>
                  <a:noFill/>
                </a:ln>
                <a:solidFill>
                  <a:srgbClr val="BCBEC4"/>
                </a:solidFill>
                <a:effectLst/>
                <a:ea typeface="JetBrains Mono"/>
              </a:rPr>
              <a:t>ChildException2</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a:t>
            </a:r>
            <a:r>
              <a:rPr kumimoji="0" lang="en-US" altLang="ko-KR" sz="1100" b="0" i="0" u="none" strike="noStrike" cap="none" normalizeH="0" baseline="0">
                <a:ln>
                  <a:noFill/>
                </a:ln>
                <a:solidFill>
                  <a:srgbClr val="6AAB73"/>
                </a:solidFill>
                <a:effectLst/>
                <a:ea typeface="JetBrains Mono"/>
              </a:rPr>
              <a:t>ChildException2</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a:ln>
                  <a:noFill/>
                </a:ln>
                <a:solidFill>
                  <a:srgbClr val="BCBEC4"/>
                </a:solidFill>
                <a:effectLst/>
                <a:ea typeface="JetBrains Mono"/>
              </a:rPr>
              <a:t>);</a:t>
            </a:r>
            <a:r>
              <a:rPr kumimoji="0" lang="en-US" altLang="ko-KR" sz="1100" b="0" i="0" u="none" strike="noStrike" cap="none" normalizeH="0" baseline="0">
                <a:ln>
                  <a:noFill/>
                </a:ln>
                <a:solidFill>
                  <a:srgbClr val="BCBEC4"/>
                </a:solidFill>
                <a:effectLst/>
                <a:ea typeface="JetBrains Mono"/>
              </a:rPr>
              <a:t> </a:t>
            </a:r>
            <a:r>
              <a:rPr kumimoji="0" lang="en-US" altLang="ko-KR" sz="1100" b="0" i="0" u="none" strike="noStrike" cap="none" normalizeH="0" baseline="0">
                <a:ln>
                  <a:noFill/>
                </a:ln>
                <a:solidFill>
                  <a:schemeClr val="bg1">
                    <a:lumMod val="50000"/>
                  </a:schemeClr>
                </a:solidFill>
                <a:effectLst/>
                <a:ea typeface="JetBrains Mono"/>
                <a:sym typeface="Wingdings" panose="05000000000000000000" pitchFamily="2" charset="2"/>
              </a:rPr>
              <a:t> </a:t>
            </a:r>
            <a:r>
              <a:rPr kumimoji="0" lang="ko-KR" altLang="ko-KR" sz="1100" b="0" i="0" u="none" strike="noStrike" cap="none" normalizeH="0" baseline="0">
                <a:ln>
                  <a:noFill/>
                </a:ln>
                <a:solidFill>
                  <a:schemeClr val="bg1">
                    <a:lumMod val="50000"/>
                  </a:schemeClr>
                </a:solidFill>
                <a:effectLst/>
                <a:ea typeface="JetBrains Mono"/>
              </a:rPr>
              <a:t>@ExceptionHandler(</a:t>
            </a:r>
            <a:r>
              <a:rPr kumimoji="0" lang="en-US" altLang="ko-KR" sz="1100" b="0" i="0" u="none" strike="noStrike" cap="none" normalizeH="0" baseline="0">
                <a:ln>
                  <a:noFill/>
                </a:ln>
                <a:solidFill>
                  <a:schemeClr val="bg1">
                    <a:lumMod val="50000"/>
                  </a:schemeClr>
                </a:solidFill>
                <a:effectLst/>
                <a:ea typeface="JetBrains Mono"/>
              </a:rPr>
              <a:t>ParentException</a:t>
            </a:r>
            <a:r>
              <a:rPr kumimoji="0" lang="ko-KR" altLang="ko-KR" sz="1100" b="0" i="0" u="none" strike="noStrike" cap="none" normalizeH="0" baseline="0">
                <a:ln>
                  <a:noFill/>
                </a:ln>
                <a:solidFill>
                  <a:schemeClr val="bg1">
                    <a:lumMod val="50000"/>
                  </a:schemeClr>
                </a:solidFill>
                <a:effectLst/>
                <a:ea typeface="JetBrains Mono"/>
              </a:rPr>
              <a:t>.class)</a:t>
            </a:r>
            <a:r>
              <a:rPr kumimoji="0" lang="en-US" altLang="ko-KR" sz="1100" b="0" i="0" u="none" strike="noStrike" cap="none" normalizeH="0" baseline="0">
                <a:ln>
                  <a:noFill/>
                </a:ln>
                <a:solidFill>
                  <a:schemeClr val="bg1">
                    <a:lumMod val="50000"/>
                  </a:schemeClr>
                </a:solidFill>
                <a:effectLst/>
                <a:ea typeface="JetBrains Mono"/>
              </a:rPr>
              <a:t> </a:t>
            </a:r>
            <a:r>
              <a:rPr kumimoji="0" lang="ko-KR" altLang="en-US" sz="1100" b="0" i="0" u="none" strike="noStrike" cap="none" normalizeH="0" baseline="0">
                <a:ln>
                  <a:noFill/>
                </a:ln>
                <a:solidFill>
                  <a:schemeClr val="bg1">
                    <a:lumMod val="50000"/>
                  </a:schemeClr>
                </a:solidFill>
                <a:effectLst/>
                <a:ea typeface="JetBrains Mono"/>
              </a:rPr>
              <a:t>메서드 호출</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throw new </a:t>
            </a:r>
            <a:r>
              <a:rPr kumimoji="0" lang="en-US" altLang="ko-KR" sz="1100" b="0" i="0" u="none" strike="noStrike" cap="none" normalizeH="0" baseline="0">
                <a:ln>
                  <a:noFill/>
                </a:ln>
                <a:solidFill>
                  <a:srgbClr val="BCBEC4"/>
                </a:solidFill>
                <a:effectLst/>
                <a:ea typeface="JetBrains Mono"/>
              </a:rPr>
              <a:t>ParentException</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a:t>
            </a:r>
            <a:r>
              <a:rPr kumimoji="0" lang="en-US" altLang="ko-KR" sz="1100" b="0" i="0" u="none" strike="noStrike" cap="none" normalizeH="0" baseline="0">
                <a:ln>
                  <a:noFill/>
                </a:ln>
                <a:solidFill>
                  <a:srgbClr val="6AAB73"/>
                </a:solidFill>
                <a:effectLst/>
                <a:ea typeface="JetBrains Mono"/>
              </a:rPr>
              <a:t>ParentException</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a:ln>
                  <a:noFill/>
                </a:ln>
                <a:solidFill>
                  <a:srgbClr val="BCBEC4"/>
                </a:solidFill>
                <a:effectLst/>
                <a:ea typeface="JetBrains Mono"/>
              </a:rPr>
              <a:t>);</a:t>
            </a:r>
            <a:r>
              <a:rPr kumimoji="0" lang="en-US" altLang="ko-KR" sz="1100" b="0" i="0" u="none" strike="noStrike" cap="none" normalizeH="0" baseline="0">
                <a:ln>
                  <a:noFill/>
                </a:ln>
                <a:solidFill>
                  <a:srgbClr val="BCBEC4"/>
                </a:solidFill>
                <a:effectLst/>
                <a:ea typeface="JetBrains Mono"/>
              </a:rPr>
              <a:t> </a:t>
            </a:r>
            <a:r>
              <a:rPr kumimoji="0" lang="en-US" altLang="ko-KR" sz="1100" b="0" i="0" u="none" strike="noStrike" cap="none" normalizeH="0" baseline="0">
                <a:ln>
                  <a:noFill/>
                </a:ln>
                <a:solidFill>
                  <a:schemeClr val="bg1">
                    <a:lumMod val="50000"/>
                  </a:schemeClr>
                </a:solidFill>
                <a:effectLst/>
                <a:ea typeface="JetBrains Mono"/>
                <a:sym typeface="Wingdings" panose="05000000000000000000" pitchFamily="2" charset="2"/>
              </a:rPr>
              <a:t> </a:t>
            </a:r>
            <a:r>
              <a:rPr kumimoji="0" lang="ko-KR" altLang="ko-KR" sz="1100" b="0" i="0" u="none" strike="noStrike" cap="none" normalizeH="0" baseline="0">
                <a:ln>
                  <a:noFill/>
                </a:ln>
                <a:solidFill>
                  <a:schemeClr val="bg1">
                    <a:lumMod val="50000"/>
                  </a:schemeClr>
                </a:solidFill>
                <a:effectLst/>
                <a:ea typeface="JetBrains Mono"/>
              </a:rPr>
              <a:t>@ExceptionHandler(</a:t>
            </a:r>
            <a:r>
              <a:rPr kumimoji="0" lang="en-US" altLang="ko-KR" sz="1100" b="0" i="0" u="none" strike="noStrike" cap="none" normalizeH="0" baseline="0">
                <a:ln>
                  <a:noFill/>
                </a:ln>
                <a:solidFill>
                  <a:schemeClr val="bg1">
                    <a:lumMod val="50000"/>
                  </a:schemeClr>
                </a:solidFill>
                <a:effectLst/>
                <a:ea typeface="JetBrains Mono"/>
              </a:rPr>
              <a:t>ParentException</a:t>
            </a:r>
            <a:r>
              <a:rPr kumimoji="0" lang="ko-KR" altLang="ko-KR" sz="1100" b="0" i="0" u="none" strike="noStrike" cap="none" normalizeH="0" baseline="0">
                <a:ln>
                  <a:noFill/>
                </a:ln>
                <a:solidFill>
                  <a:schemeClr val="bg1">
                    <a:lumMod val="50000"/>
                  </a:schemeClr>
                </a:solidFill>
                <a:effectLst/>
                <a:ea typeface="JetBrains Mono"/>
              </a:rPr>
              <a:t>.class)</a:t>
            </a:r>
            <a:r>
              <a:rPr kumimoji="0" lang="en-US" altLang="ko-KR" sz="1100" b="0" i="0" u="none" strike="noStrike" cap="none" normalizeH="0" baseline="0">
                <a:ln>
                  <a:noFill/>
                </a:ln>
                <a:solidFill>
                  <a:schemeClr val="bg1">
                    <a:lumMod val="50000"/>
                  </a:schemeClr>
                </a:solidFill>
                <a:effectLst/>
                <a:ea typeface="JetBrains Mono"/>
              </a:rPr>
              <a:t> </a:t>
            </a:r>
            <a:r>
              <a:rPr kumimoji="0" lang="ko-KR" altLang="en-US" sz="1100" b="0" i="0" u="none" strike="noStrike" cap="none" normalizeH="0" baseline="0">
                <a:ln>
                  <a:noFill/>
                </a:ln>
                <a:solidFill>
                  <a:schemeClr val="bg1">
                    <a:lumMod val="50000"/>
                  </a:schemeClr>
                </a:solidFill>
                <a:effectLst/>
                <a:ea typeface="JetBrains Mono"/>
              </a:rPr>
              <a:t>메서드 호출</a:t>
            </a:r>
            <a:br>
              <a:rPr kumimoji="0" lang="ko-KR" altLang="ko-KR" sz="1100" b="0" i="0" u="none" strike="noStrike" cap="none" normalizeH="0" baseline="0">
                <a:ln>
                  <a:noFill/>
                </a:ln>
                <a:solidFill>
                  <a:schemeClr val="bg1">
                    <a:lumMod val="50000"/>
                  </a:schemeClr>
                </a:solidFill>
                <a:effectLst/>
                <a:ea typeface="JetBrains Mono"/>
              </a:rPr>
            </a:br>
            <a:r>
              <a:rPr kumimoji="0" lang="ko-KR" altLang="ko-KR" sz="1100" b="0" i="0" u="none" strike="noStrike" cap="none" normalizeH="0" baseline="0">
                <a:ln>
                  <a:noFill/>
                </a:ln>
                <a:solidFill>
                  <a:srgbClr val="BCBEC4"/>
                </a:solidFill>
                <a:effectLst/>
                <a:ea typeface="JetBrains Mono"/>
              </a:rPr>
              <a:t>    }    </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3AE60"/>
                </a:solidFill>
                <a:effectLst/>
                <a:ea typeface="JetBrains Mono"/>
              </a:rPr>
              <a:t>@ExceptionHandler</a:t>
            </a:r>
            <a:r>
              <a:rPr kumimoji="0" lang="ko-KR" altLang="ko-KR" sz="1100" b="0" i="0" u="none" strike="noStrike" cap="none" normalizeH="0" baseline="0">
                <a:ln>
                  <a:noFill/>
                </a:ln>
                <a:solidFill>
                  <a:srgbClr val="BCBEC4"/>
                </a:solidFill>
                <a:effectLst/>
                <a:ea typeface="JetBrains Mono"/>
              </a:rPr>
              <a:t>(</a:t>
            </a:r>
            <a:r>
              <a:rPr kumimoji="0" lang="en-US" altLang="ko-KR" sz="1100" b="0" i="0" u="none" strike="noStrike" cap="none" normalizeH="0" baseline="0">
                <a:ln>
                  <a:noFill/>
                </a:ln>
                <a:solidFill>
                  <a:srgbClr val="BCBEC4"/>
                </a:solidFill>
                <a:effectLst/>
                <a:ea typeface="JetBrains Mono"/>
              </a:rPr>
              <a:t>ChildException1</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CF8E6D"/>
                </a:solidFill>
                <a:effectLst/>
                <a:ea typeface="JetBrains Mono"/>
              </a:rPr>
              <a:t>class</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7A7E85"/>
                </a:solidFill>
                <a:effectLst/>
                <a:ea typeface="JetBrains Mono"/>
              </a:rPr>
              <a:t> //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보다 구체적인 예외를 먼저 처리</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56A8F5"/>
                </a:solidFill>
                <a:effectLst/>
                <a:ea typeface="JetBrains Mono"/>
              </a:rPr>
              <a:t>handle</a:t>
            </a:r>
            <a:r>
              <a:rPr kumimoji="0" lang="en-US" altLang="ko-KR" sz="1100" b="0" i="0" u="none" strike="noStrike" cap="none" normalizeH="0" baseline="0">
                <a:ln>
                  <a:noFill/>
                </a:ln>
                <a:solidFill>
                  <a:srgbClr val="56A8F5"/>
                </a:solidFill>
                <a:effectLst/>
                <a:ea typeface="JetBrains Mono"/>
              </a:rPr>
              <a:t>ChildException1 </a:t>
            </a:r>
            <a:r>
              <a:rPr kumimoji="0" lang="ko-KR" altLang="ko-KR" sz="1100" b="0" i="0" u="none" strike="noStrike" cap="none" normalizeH="0" baseline="0">
                <a:ln>
                  <a:noFill/>
                </a:ln>
                <a:solidFill>
                  <a:srgbClr val="BCBEC4"/>
                </a:solidFill>
                <a:effectLst/>
                <a:ea typeface="JetBrains Mono"/>
              </a:rPr>
              <a:t>(</a:t>
            </a:r>
            <a:r>
              <a:rPr kumimoji="0" lang="en-US" altLang="ko-KR" sz="1100" b="0" i="0" u="none" strike="noStrike" cap="none" normalizeH="0" baseline="0">
                <a:ln>
                  <a:noFill/>
                </a:ln>
                <a:solidFill>
                  <a:srgbClr val="BCBEC4"/>
                </a:solidFill>
                <a:effectLst/>
                <a:ea typeface="JetBrains Mono"/>
              </a:rPr>
              <a:t>ChildException1</a:t>
            </a:r>
            <a:r>
              <a:rPr kumimoji="0" lang="ko-KR" altLang="ko-KR" sz="1100" b="0" i="0" u="none" strike="noStrike" cap="none" normalizeH="0" baseline="0">
                <a:ln>
                  <a:noFill/>
                </a:ln>
                <a:solidFill>
                  <a:srgbClr val="BCBEC4"/>
                </a:solidFill>
                <a:effectLst/>
                <a:ea typeface="JetBrains Mono"/>
              </a:rPr>
              <a:t> ex)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6AAB73"/>
                </a:solidFill>
                <a:effectLst/>
                <a:ea typeface="JetBrains Mono"/>
              </a:rPr>
              <a:t>"</a:t>
            </a:r>
            <a:r>
              <a:rPr kumimoji="0" lang="en-US" altLang="ko-KR" sz="1100" b="0" i="0" u="none" strike="noStrike" cap="none" normalizeH="0" baseline="0">
                <a:ln>
                  <a:noFill/>
                </a:ln>
                <a:solidFill>
                  <a:srgbClr val="6AAB73"/>
                </a:solidFill>
                <a:effectLst/>
                <a:ea typeface="JetBrains Mono"/>
              </a:rPr>
              <a:t> ChildException1 </a:t>
            </a:r>
            <a:r>
              <a:rPr kumimoji="0" lang="ko-KR" altLang="ko-KR" sz="1100" b="0" i="0" u="none" strike="noStrike" cap="none" normalizeH="0" baseline="0">
                <a:ln>
                  <a:noFill/>
                </a:ln>
                <a:solidFill>
                  <a:srgbClr val="6AAB73"/>
                </a:solidFill>
                <a:effectLst/>
                <a:ea typeface="JetBrains Mono"/>
              </a:rPr>
              <a:t>: " </a:t>
            </a:r>
            <a:r>
              <a:rPr kumimoji="0" lang="ko-KR" altLang="ko-KR" sz="1100" b="0" i="0" u="none" strike="noStrike" cap="none" normalizeH="0" baseline="0">
                <a:ln>
                  <a:noFill/>
                </a:ln>
                <a:solidFill>
                  <a:srgbClr val="BCBEC4"/>
                </a:solidFill>
                <a:effectLst/>
                <a:ea typeface="JetBrains Mono"/>
              </a:rPr>
              <a:t>+ ex.getMessage();</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    </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3AE60"/>
                </a:solidFill>
                <a:effectLst/>
                <a:ea typeface="JetBrains Mono"/>
              </a:rPr>
              <a:t>@ExceptionHandler</a:t>
            </a:r>
            <a:r>
              <a:rPr kumimoji="0" lang="ko-KR" altLang="ko-KR" sz="1100" b="0" i="0" u="none" strike="noStrike" cap="none" normalizeH="0" baseline="0">
                <a:ln>
                  <a:noFill/>
                </a:ln>
                <a:solidFill>
                  <a:srgbClr val="BCBEC4"/>
                </a:solidFill>
                <a:effectLst/>
                <a:ea typeface="JetBrains Mono"/>
              </a:rPr>
              <a:t>(</a:t>
            </a:r>
            <a:r>
              <a:rPr kumimoji="0" lang="en-US" altLang="ko-KR" sz="1100" b="0" i="0" u="none" strike="noStrike" cap="none" normalizeH="0" baseline="0">
                <a:ln>
                  <a:noFill/>
                </a:ln>
                <a:solidFill>
                  <a:srgbClr val="BCBEC4"/>
                </a:solidFill>
                <a:effectLst/>
                <a:ea typeface="JetBrains Mono"/>
              </a:rPr>
              <a:t>ParentException</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CF8E6D"/>
                </a:solidFill>
                <a:effectLst/>
                <a:ea typeface="JetBrains Mono"/>
              </a:rPr>
              <a:t>class</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7A7E85"/>
                </a:solidFill>
                <a:effectLst/>
                <a:ea typeface="JetBrains Mono"/>
              </a:rPr>
              <a:t> // </a:t>
            </a:r>
            <a:r>
              <a:rPr lang="ko-KR" altLang="en-US" sz="1100">
                <a:solidFill>
                  <a:srgbClr val="7A7E85"/>
                </a:solidFill>
                <a:ea typeface="JetBrains Mono"/>
                <a:cs typeface="Courier New" panose="02070309020205020404" pitchFamily="49" charset="0"/>
              </a:rPr>
              <a:t>상위 클래스인</a:t>
            </a:r>
            <a:r>
              <a:rPr kumimoji="0" lang="ko-KR" altLang="ko-KR" sz="1100" b="0" i="0" u="none" strike="noStrike" cap="none" normalizeH="0" baseline="0">
                <a:ln>
                  <a:noFill/>
                </a:ln>
                <a:solidFill>
                  <a:srgbClr val="7A7E85"/>
                </a:solidFill>
                <a:effectLst/>
                <a:ea typeface="JetBrains Mono"/>
              </a:rPr>
              <a:t> </a:t>
            </a:r>
            <a:r>
              <a:rPr kumimoji="0" lang="en-US" altLang="ko-KR" sz="1100" b="0" i="0" u="none" strike="noStrike" cap="none" normalizeH="0" baseline="0">
                <a:ln>
                  <a:noFill/>
                </a:ln>
                <a:solidFill>
                  <a:srgbClr val="7A7E85"/>
                </a:solidFill>
                <a:effectLst/>
                <a:ea typeface="JetBrains Mono"/>
              </a:rPr>
              <a:t>ParentException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은 마지막에 처리</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56A8F5"/>
                </a:solidFill>
                <a:effectLst/>
                <a:ea typeface="JetBrains Mono"/>
              </a:rPr>
              <a:t>handle</a:t>
            </a:r>
            <a:r>
              <a:rPr kumimoji="0" lang="en-US" altLang="ko-KR" sz="1100" b="0" i="0" u="none" strike="noStrike" cap="none" normalizeH="0" baseline="0">
                <a:ln>
                  <a:noFill/>
                </a:ln>
                <a:solidFill>
                  <a:srgbClr val="56A8F5"/>
                </a:solidFill>
                <a:effectLst/>
                <a:ea typeface="JetBrains Mono"/>
              </a:rPr>
              <a:t>ParentException </a:t>
            </a:r>
            <a:r>
              <a:rPr kumimoji="0" lang="ko-KR" altLang="ko-KR" sz="1100" b="0" i="0" u="none" strike="noStrike" cap="none" normalizeH="0" baseline="0">
                <a:ln>
                  <a:noFill/>
                </a:ln>
                <a:solidFill>
                  <a:srgbClr val="BCBEC4"/>
                </a:solidFill>
                <a:effectLst/>
                <a:ea typeface="JetBrains Mono"/>
              </a:rPr>
              <a:t>(</a:t>
            </a:r>
            <a:r>
              <a:rPr kumimoji="0" lang="en-US" altLang="ko-KR" sz="1100" b="0" i="0" u="none" strike="noStrike" cap="none" normalizeH="0" baseline="0">
                <a:ln>
                  <a:noFill/>
                </a:ln>
                <a:solidFill>
                  <a:srgbClr val="BCBEC4"/>
                </a:solidFill>
                <a:effectLst/>
                <a:ea typeface="JetBrains Mono"/>
              </a:rPr>
              <a:t>ParentException</a:t>
            </a:r>
            <a:r>
              <a:rPr kumimoji="0" lang="ko-KR" altLang="ko-KR" sz="1100" b="0" i="0" u="none" strike="noStrike" cap="none" normalizeH="0" baseline="0">
                <a:ln>
                  <a:noFill/>
                </a:ln>
                <a:solidFill>
                  <a:srgbClr val="BCBEC4"/>
                </a:solidFill>
                <a:effectLst/>
                <a:ea typeface="JetBrains Mono"/>
              </a:rPr>
              <a:t> ex)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6AAB73"/>
                </a:solidFill>
                <a:effectLst/>
                <a:ea typeface="JetBrains Mono"/>
              </a:rPr>
              <a:t>"</a:t>
            </a:r>
            <a:r>
              <a:rPr kumimoji="0" lang="en-US" altLang="ko-KR" sz="1100" b="0" i="0" u="none" strike="noStrike" cap="none" normalizeH="0" baseline="0">
                <a:ln>
                  <a:noFill/>
                </a:ln>
                <a:solidFill>
                  <a:srgbClr val="6AAB73"/>
                </a:solidFill>
                <a:effectLst/>
                <a:ea typeface="JetBrains Mono"/>
              </a:rPr>
              <a:t>ParentException</a:t>
            </a:r>
            <a:r>
              <a:rPr kumimoji="0" lang="ko-KR" altLang="ko-KR" sz="1100" b="0" i="0" u="none" strike="noStrike" cap="none" normalizeH="0" baseline="0">
                <a:ln>
                  <a:noFill/>
                </a:ln>
                <a:solidFill>
                  <a:srgbClr val="6AAB73"/>
                </a:solidFill>
                <a:effectLst/>
                <a:ea typeface="JetBrains Mono"/>
              </a:rPr>
              <a:t>: " </a:t>
            </a:r>
            <a:r>
              <a:rPr kumimoji="0" lang="ko-KR" altLang="ko-KR" sz="1100" b="0" i="0" u="none" strike="noStrike" cap="none" normalizeH="0" baseline="0">
                <a:ln>
                  <a:noFill/>
                </a:ln>
                <a:solidFill>
                  <a:srgbClr val="BCBEC4"/>
                </a:solidFill>
                <a:effectLst/>
                <a:ea typeface="JetBrains Mono"/>
              </a:rPr>
              <a:t>+ ex.getMessage();</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27" name="TextBox 26">
            <a:extLst>
              <a:ext uri="{FF2B5EF4-FFF2-40B4-BE49-F238E27FC236}">
                <a16:creationId xmlns:a16="http://schemas.microsoft.com/office/drawing/2014/main" id="{9235E21B-3C72-408A-9DEB-AF4B9EB5C595}"/>
              </a:ext>
            </a:extLst>
          </p:cNvPr>
          <p:cNvSpPr txBox="1"/>
          <p:nvPr/>
        </p:nvSpPr>
        <p:spPr>
          <a:xfrm>
            <a:off x="396040" y="554961"/>
            <a:ext cx="9981197" cy="610616"/>
          </a:xfrm>
          <a:prstGeom prst="rect">
            <a:avLst/>
          </a:prstGeom>
          <a:noFill/>
        </p:spPr>
        <p:txBody>
          <a:bodyPr wrap="square">
            <a:spAutoFit/>
          </a:bodyPr>
          <a:lstStyle/>
          <a:p>
            <a:pPr marL="171450" indent="-171450">
              <a:lnSpc>
                <a:spcPct val="150000"/>
              </a:lnSpc>
              <a:buFont typeface="Arial" panose="020B0604020202020204" pitchFamily="34" charset="0"/>
              <a:buChar char="•"/>
            </a:pPr>
            <a:r>
              <a:rPr lang="ko-KR" altLang="en-US" sz="1200"/>
              <a:t>예외가 발생했을 때 자식 클래스 예외 처리 메서드는 항상 상위 클래스 예외 처리 메서드보다 우선적으로 호출된다</a:t>
            </a:r>
            <a:endParaRPr lang="en-US" altLang="ko-KR" sz="1200"/>
          </a:p>
          <a:p>
            <a:pPr marL="171450" indent="-171450">
              <a:lnSpc>
                <a:spcPct val="150000"/>
              </a:lnSpc>
              <a:buFont typeface="Arial" panose="020B0604020202020204" pitchFamily="34" charset="0"/>
              <a:buChar char="•"/>
            </a:pPr>
            <a:r>
              <a:rPr lang="ko-KR" altLang="en-US" sz="1200"/>
              <a:t>즉 구체적인 예외 클래스가 매핑된 </a:t>
            </a:r>
            <a:r>
              <a:rPr lang="en-US" altLang="ko-KR" sz="1200"/>
              <a:t>@ExceptionHandler </a:t>
            </a:r>
            <a:r>
              <a:rPr lang="ko-KR" altLang="en-US" sz="1200"/>
              <a:t>가 우선적으로 호출되며</a:t>
            </a:r>
            <a:r>
              <a:rPr lang="en-US" altLang="ko-KR" sz="1200"/>
              <a:t> </a:t>
            </a:r>
            <a:r>
              <a:rPr lang="ko-KR" altLang="en-US" sz="1200"/>
              <a:t>덜 구체적인</a:t>
            </a:r>
            <a:r>
              <a:rPr lang="en-US" altLang="ko-KR" sz="1200"/>
              <a:t> </a:t>
            </a:r>
            <a:r>
              <a:rPr lang="ko-KR" altLang="en-US" sz="1200"/>
              <a:t>예외 처리 메서드는 그 다음 순위로 처리된다</a:t>
            </a:r>
          </a:p>
        </p:txBody>
      </p:sp>
      <p:sp>
        <p:nvSpPr>
          <p:cNvPr id="28" name="Rectangle 3">
            <a:extLst>
              <a:ext uri="{FF2B5EF4-FFF2-40B4-BE49-F238E27FC236}">
                <a16:creationId xmlns:a16="http://schemas.microsoft.com/office/drawing/2014/main" id="{2CA53102-8DCD-4688-A278-189CAE42A467}"/>
              </a:ext>
            </a:extLst>
          </p:cNvPr>
          <p:cNvSpPr>
            <a:spLocks noChangeArrowheads="1"/>
          </p:cNvSpPr>
          <p:nvPr/>
        </p:nvSpPr>
        <p:spPr bwMode="auto">
          <a:xfrm>
            <a:off x="8650705" y="1320960"/>
            <a:ext cx="3465095" cy="5137945"/>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7A7E85"/>
                </a:solidFill>
                <a:effectLst/>
                <a:ea typeface="JetBrains Mono"/>
              </a:rPr>
              <a:t>//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부모 예외 클래스</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CF8E6D"/>
                </a:solidFill>
                <a:effectLst/>
                <a:ea typeface="JetBrains Mono"/>
              </a:rPr>
              <a:t>class </a:t>
            </a:r>
            <a:r>
              <a:rPr kumimoji="0" lang="ko-KR" altLang="ko-KR" sz="1100" b="0" i="0" u="none" strike="noStrike" cap="none" normalizeH="0" baseline="0">
                <a:ln>
                  <a:noFill/>
                </a:ln>
                <a:solidFill>
                  <a:srgbClr val="BCBEC4"/>
                </a:solidFill>
                <a:effectLst/>
                <a:ea typeface="JetBrains Mono"/>
              </a:rPr>
              <a:t>ParentException </a:t>
            </a:r>
            <a:r>
              <a:rPr kumimoji="0" lang="ko-KR" altLang="ko-KR" sz="1100" b="0" i="0" u="none" strike="noStrike" cap="none" normalizeH="0" baseline="0">
                <a:ln>
                  <a:noFill/>
                </a:ln>
                <a:solidFill>
                  <a:srgbClr val="CF8E6D"/>
                </a:solidFill>
                <a:effectLst/>
                <a:ea typeface="JetBrains Mono"/>
              </a:rPr>
              <a:t>extends </a:t>
            </a:r>
            <a:r>
              <a:rPr kumimoji="0" lang="ko-KR" altLang="ko-KR" sz="1100" b="0" i="0" u="none" strike="noStrike" cap="none" normalizeH="0" baseline="0">
                <a:ln>
                  <a:noFill/>
                </a:ln>
                <a:solidFill>
                  <a:srgbClr val="BCBEC4"/>
                </a:solidFill>
                <a:effectLst/>
                <a:ea typeface="JetBrains Mono"/>
              </a:rPr>
              <a:t>RuntimeException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56A8F5"/>
                </a:solidFill>
                <a:effectLst/>
                <a:ea typeface="JetBrains Mono"/>
              </a:rPr>
              <a:t>ParentException</a:t>
            </a:r>
            <a:r>
              <a:rPr kumimoji="0" lang="ko-KR" altLang="ko-KR" sz="1100" b="0" i="0" u="none" strike="noStrike" cap="none" normalizeH="0" baseline="0">
                <a:ln>
                  <a:noFill/>
                </a:ln>
                <a:solidFill>
                  <a:srgbClr val="BCBEC4"/>
                </a:solidFill>
                <a:effectLst/>
                <a:ea typeface="JetBrains Mono"/>
              </a:rPr>
              <a:t>(String message)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super</a:t>
            </a:r>
            <a:r>
              <a:rPr kumimoji="0" lang="ko-KR" altLang="ko-KR" sz="1100" b="0" i="0" u="none" strike="noStrike" cap="none" normalizeH="0" baseline="0">
                <a:ln>
                  <a:noFill/>
                </a:ln>
                <a:solidFill>
                  <a:srgbClr val="BCBEC4"/>
                </a:solidFill>
                <a:effectLst/>
                <a:ea typeface="JetBrains Mono"/>
              </a:rPr>
              <a:t>(message);</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7A7E85"/>
                </a:solidFill>
                <a:effectLst/>
                <a:ea typeface="JetBrains Mono"/>
              </a:rPr>
              <a:t>//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자식 예외 클래스</a:t>
            </a:r>
            <a:r>
              <a:rPr kumimoji="0" lang="en-US" altLang="ko-KR" sz="1100" b="0" i="0" u="none" strike="noStrike" cap="none" normalizeH="0" baseline="0">
                <a:ln>
                  <a:noFill/>
                </a:ln>
                <a:solidFill>
                  <a:srgbClr val="7A7E85"/>
                </a:solidFill>
                <a:effectLst/>
                <a:ea typeface="JetBrains Mono"/>
                <a:cs typeface="Courier New" panose="02070309020205020404" pitchFamily="49" charset="0"/>
              </a:rPr>
              <a:t> 1</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CF8E6D"/>
                </a:solidFill>
                <a:effectLst/>
                <a:ea typeface="JetBrains Mono"/>
              </a:rPr>
              <a:t>class </a:t>
            </a:r>
            <a:r>
              <a:rPr kumimoji="0" lang="ko-KR" altLang="ko-KR" sz="1100" b="0" i="0" u="none" strike="noStrike" cap="none" normalizeH="0" baseline="0">
                <a:ln>
                  <a:noFill/>
                </a:ln>
                <a:solidFill>
                  <a:srgbClr val="BCBEC4"/>
                </a:solidFill>
                <a:effectLst/>
                <a:ea typeface="JetBrains Mono"/>
              </a:rPr>
              <a:t>ChildException1 </a:t>
            </a:r>
            <a:r>
              <a:rPr kumimoji="0" lang="ko-KR" altLang="ko-KR" sz="1100" b="0" i="0" u="none" strike="noStrike" cap="none" normalizeH="0" baseline="0">
                <a:ln>
                  <a:noFill/>
                </a:ln>
                <a:solidFill>
                  <a:srgbClr val="CF8E6D"/>
                </a:solidFill>
                <a:effectLst/>
                <a:ea typeface="JetBrains Mono"/>
              </a:rPr>
              <a:t>extends </a:t>
            </a:r>
            <a:r>
              <a:rPr kumimoji="0" lang="ko-KR" altLang="ko-KR" sz="1100" b="0" i="0" u="none" strike="noStrike" cap="none" normalizeH="0" baseline="0">
                <a:ln>
                  <a:noFill/>
                </a:ln>
                <a:solidFill>
                  <a:srgbClr val="BCBEC4"/>
                </a:solidFill>
                <a:effectLst/>
                <a:ea typeface="JetBrains Mono"/>
              </a:rPr>
              <a:t>ParentException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56A8F5"/>
                </a:solidFill>
                <a:effectLst/>
                <a:ea typeface="JetBrains Mono"/>
              </a:rPr>
              <a:t>ChildException1</a:t>
            </a:r>
            <a:r>
              <a:rPr kumimoji="0" lang="ko-KR" altLang="ko-KR" sz="1100" b="0" i="0" u="none" strike="noStrike" cap="none" normalizeH="0" baseline="0">
                <a:ln>
                  <a:noFill/>
                </a:ln>
                <a:solidFill>
                  <a:srgbClr val="BCBEC4"/>
                </a:solidFill>
                <a:effectLst/>
                <a:ea typeface="JetBrains Mono"/>
              </a:rPr>
              <a:t>(String message)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super</a:t>
            </a:r>
            <a:r>
              <a:rPr kumimoji="0" lang="ko-KR" altLang="ko-KR" sz="1100" b="0" i="0" u="none" strike="noStrike" cap="none" normalizeH="0" baseline="0">
                <a:ln>
                  <a:noFill/>
                </a:ln>
                <a:solidFill>
                  <a:srgbClr val="BCBEC4"/>
                </a:solidFill>
                <a:effectLst/>
                <a:ea typeface="JetBrains Mono"/>
              </a:rPr>
              <a:t>(message);</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7A7E85"/>
                </a:solidFill>
                <a:effectLst/>
                <a:ea typeface="JetBrains Mono"/>
              </a:rPr>
              <a:t>//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자식 예외 클래스</a:t>
            </a:r>
            <a:r>
              <a:rPr kumimoji="0" lang="en-US" altLang="ko-KR" sz="1100" b="0" i="0" u="none" strike="noStrike" cap="none" normalizeH="0" baseline="0">
                <a:ln>
                  <a:noFill/>
                </a:ln>
                <a:solidFill>
                  <a:srgbClr val="7A7E85"/>
                </a:solidFill>
                <a:effectLst/>
                <a:ea typeface="JetBrains Mono"/>
                <a:cs typeface="Courier New" panose="02070309020205020404" pitchFamily="49" charset="0"/>
              </a:rPr>
              <a:t> 2</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CF8E6D"/>
                </a:solidFill>
                <a:effectLst/>
                <a:ea typeface="JetBrains Mono"/>
              </a:rPr>
              <a:t>class </a:t>
            </a:r>
            <a:r>
              <a:rPr kumimoji="0" lang="ko-KR" altLang="ko-KR" sz="1100" b="0" i="0" u="none" strike="noStrike" cap="none" normalizeH="0" baseline="0">
                <a:ln>
                  <a:noFill/>
                </a:ln>
                <a:solidFill>
                  <a:srgbClr val="BCBEC4"/>
                </a:solidFill>
                <a:effectLst/>
                <a:ea typeface="JetBrains Mono"/>
              </a:rPr>
              <a:t>ChildException2 </a:t>
            </a:r>
            <a:r>
              <a:rPr kumimoji="0" lang="ko-KR" altLang="ko-KR" sz="1100" b="0" i="0" u="none" strike="noStrike" cap="none" normalizeH="0" baseline="0">
                <a:ln>
                  <a:noFill/>
                </a:ln>
                <a:solidFill>
                  <a:srgbClr val="CF8E6D"/>
                </a:solidFill>
                <a:effectLst/>
                <a:ea typeface="JetBrains Mono"/>
              </a:rPr>
              <a:t>extends </a:t>
            </a:r>
            <a:r>
              <a:rPr kumimoji="0" lang="ko-KR" altLang="ko-KR" sz="1100" b="0" i="0" u="none" strike="noStrike" cap="none" normalizeH="0" baseline="0">
                <a:ln>
                  <a:noFill/>
                </a:ln>
                <a:solidFill>
                  <a:srgbClr val="BCBEC4"/>
                </a:solidFill>
                <a:effectLst/>
                <a:ea typeface="JetBrains Mono"/>
              </a:rPr>
              <a:t>ParentException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56A8F5"/>
                </a:solidFill>
                <a:effectLst/>
                <a:ea typeface="JetBrains Mono"/>
              </a:rPr>
              <a:t>ChildException2</a:t>
            </a:r>
            <a:r>
              <a:rPr kumimoji="0" lang="ko-KR" altLang="ko-KR" sz="1100" b="0" i="0" u="none" strike="noStrike" cap="none" normalizeH="0" baseline="0">
                <a:ln>
                  <a:noFill/>
                </a:ln>
                <a:solidFill>
                  <a:srgbClr val="BCBEC4"/>
                </a:solidFill>
                <a:effectLst/>
                <a:ea typeface="JetBrains Mono"/>
              </a:rPr>
              <a:t>(String message)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super</a:t>
            </a:r>
            <a:r>
              <a:rPr kumimoji="0" lang="ko-KR" altLang="ko-KR" sz="1100" b="0" i="0" u="none" strike="noStrike" cap="none" normalizeH="0" baseline="0">
                <a:ln>
                  <a:noFill/>
                </a:ln>
                <a:solidFill>
                  <a:srgbClr val="BCBEC4"/>
                </a:solidFill>
                <a:effectLst/>
                <a:ea typeface="JetBrains Mono"/>
              </a:rPr>
              <a:t>(message);</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Tree>
    <p:extLst>
      <p:ext uri="{BB962C8B-B14F-4D97-AF65-F5344CB8AC3E}">
        <p14:creationId xmlns:p14="http://schemas.microsoft.com/office/powerpoint/2010/main" val="1333723966"/>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D5638A-8CEE-5355-EC81-EC51D5EA067D}"/>
            </a:ext>
          </a:extLst>
        </p:cNvPr>
        <p:cNvGrpSpPr/>
        <p:nvPr/>
      </p:nvGrpSpPr>
      <p:grpSpPr>
        <a:xfrm>
          <a:off x="0" y="0"/>
          <a:ext cx="0" cy="0"/>
          <a:chOff x="0" y="0"/>
          <a:chExt cx="0" cy="0"/>
        </a:xfrm>
      </p:grpSpPr>
      <p:sp>
        <p:nvSpPr>
          <p:cNvPr id="6" name="직사각형 5">
            <a:extLst>
              <a:ext uri="{FF2B5EF4-FFF2-40B4-BE49-F238E27FC236}">
                <a16:creationId xmlns:a16="http://schemas.microsoft.com/office/drawing/2014/main" id="{F882D572-3DEA-47BA-1E3B-6FAD0027BD97}"/>
              </a:ext>
            </a:extLst>
          </p:cNvPr>
          <p:cNvSpPr/>
          <p:nvPr/>
        </p:nvSpPr>
        <p:spPr>
          <a:xfrm>
            <a:off x="108285" y="185629"/>
            <a:ext cx="2795958"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여러 개의 예외를 지정</a:t>
            </a:r>
          </a:p>
        </p:txBody>
      </p:sp>
      <p:sp>
        <p:nvSpPr>
          <p:cNvPr id="8" name="Rectangle 2">
            <a:extLst>
              <a:ext uri="{FF2B5EF4-FFF2-40B4-BE49-F238E27FC236}">
                <a16:creationId xmlns:a16="http://schemas.microsoft.com/office/drawing/2014/main" id="{F86FCF9F-5C77-2C10-CC65-BA836B933EC9}"/>
              </a:ext>
            </a:extLst>
          </p:cNvPr>
          <p:cNvSpPr>
            <a:spLocks noChangeArrowheads="1"/>
          </p:cNvSpPr>
          <p:nvPr/>
        </p:nvSpPr>
        <p:spPr bwMode="auto">
          <a:xfrm>
            <a:off x="571987" y="975876"/>
            <a:ext cx="7862635" cy="259878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solidFill>
                  <a:srgbClr val="B3AE60"/>
                </a:solidFill>
                <a:effectLst/>
                <a:ea typeface="JetBrains Mono"/>
              </a:rPr>
              <a:t>   </a:t>
            </a:r>
            <a:r>
              <a:rPr kumimoji="0" lang="ko-KR" altLang="ko-KR" sz="1100" b="0" i="0" u="none" strike="noStrike" cap="none" normalizeH="0" baseline="0">
                <a:ln>
                  <a:noFill/>
                </a:ln>
                <a:solidFill>
                  <a:srgbClr val="B3AE60"/>
                </a:solidFill>
                <a:effectLst/>
                <a:ea typeface="JetBrains Mono"/>
              </a:rPr>
              <a:t>@GetMapping</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a:t>
            </a:r>
            <a:r>
              <a:rPr kumimoji="0" lang="en-US" altLang="ko-KR" sz="1100" b="0" i="0" u="none" strike="noStrike" cap="none" normalizeH="0" baseline="0">
                <a:ln>
                  <a:noFill/>
                </a:ln>
                <a:solidFill>
                  <a:srgbClr val="6AAB73"/>
                </a:solidFill>
                <a:effectLst/>
                <a:ea typeface="JetBrains Mono"/>
              </a:rPr>
              <a:t>name</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56A8F5"/>
                </a:solidFill>
                <a:effectLst/>
                <a:ea typeface="JetBrains Mono"/>
              </a:rPr>
              <a:t>handlePriority</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B3AE60"/>
                </a:solidFill>
                <a:effectLst/>
                <a:ea typeface="JetBrains Mono"/>
              </a:rPr>
              <a:t>@</a:t>
            </a:r>
            <a:r>
              <a:rPr kumimoji="0" lang="en-US" altLang="ko-KR" sz="1100" b="0" i="0" u="none" strike="noStrike" cap="none" normalizeH="0" baseline="0">
                <a:ln>
                  <a:noFill/>
                </a:ln>
                <a:solidFill>
                  <a:srgbClr val="B3AE60"/>
                </a:solidFill>
                <a:effectLst/>
                <a:ea typeface="JetBrains Mono"/>
              </a:rPr>
              <a:t>RequestParam</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a:t>
            </a:r>
            <a:r>
              <a:rPr kumimoji="0" lang="en-US" altLang="ko-KR" sz="1100" b="0" i="0" u="none" strike="noStrike" cap="none" normalizeH="0" baseline="0">
                <a:ln>
                  <a:noFill/>
                </a:ln>
                <a:solidFill>
                  <a:srgbClr val="6AAB73"/>
                </a:solidFill>
                <a:effectLst/>
                <a:ea typeface="JetBrains Mono"/>
              </a:rPr>
              <a:t>name</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a:ln>
                  <a:noFill/>
                </a:ln>
                <a:solidFill>
                  <a:srgbClr val="BCBEC4"/>
                </a:solidFill>
                <a:effectLst/>
                <a:ea typeface="JetBrains Mono"/>
              </a:rPr>
              <a:t>) String </a:t>
            </a:r>
            <a:r>
              <a:rPr lang="en-US" altLang="ko-KR" sz="1100">
                <a:solidFill>
                  <a:srgbClr val="BCBEC4"/>
                </a:solidFill>
                <a:ea typeface="JetBrains Mono"/>
              </a:rPr>
              <a:t>name</a:t>
            </a: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if </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a:t>
            </a:r>
            <a:r>
              <a:rPr kumimoji="0" lang="en-US" altLang="ko-KR" sz="1100" b="0" i="0" u="none" strike="noStrike" cap="none" normalizeH="0" baseline="0">
                <a:ln>
                  <a:noFill/>
                </a:ln>
                <a:solidFill>
                  <a:srgbClr val="6AAB73"/>
                </a:solidFill>
                <a:effectLst/>
                <a:ea typeface="JetBrains Mono"/>
              </a:rPr>
              <a:t>child1</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a:ln>
                  <a:noFill/>
                </a:ln>
                <a:solidFill>
                  <a:srgbClr val="BCBEC4"/>
                </a:solidFill>
                <a:effectLst/>
                <a:ea typeface="JetBrains Mono"/>
              </a:rPr>
              <a:t>.equals(</a:t>
            </a:r>
            <a:r>
              <a:rPr kumimoji="0" lang="en-US" altLang="ko-KR" sz="1100" b="0" i="0" u="none" strike="noStrike" cap="none" normalizeH="0" baseline="0">
                <a:ln>
                  <a:noFill/>
                </a:ln>
                <a:solidFill>
                  <a:srgbClr val="BCBEC4"/>
                </a:solidFill>
                <a:effectLst/>
                <a:ea typeface="JetBrains Mono"/>
              </a:rPr>
              <a:t>name</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throw new </a:t>
            </a:r>
            <a:r>
              <a:rPr kumimoji="0" lang="en-US" altLang="ko-KR" sz="1100" b="0" i="0" u="none" strike="noStrike" cap="none" normalizeH="0" baseline="0">
                <a:ln>
                  <a:noFill/>
                </a:ln>
                <a:solidFill>
                  <a:srgbClr val="BCBEC4"/>
                </a:solidFill>
                <a:effectLst/>
                <a:ea typeface="JetBrains Mono"/>
              </a:rPr>
              <a:t>ChildException1</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a:t>
            </a:r>
            <a:r>
              <a:rPr kumimoji="0" lang="en-US" altLang="ko-KR" sz="1100" b="0" i="0" u="none" strike="noStrike" cap="none" normalizeH="0" baseline="0">
                <a:ln>
                  <a:noFill/>
                </a:ln>
                <a:solidFill>
                  <a:srgbClr val="6AAB73"/>
                </a:solidFill>
                <a:effectLst/>
                <a:ea typeface="JetBrains Mono"/>
              </a:rPr>
              <a:t>ChildException1</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a:ln>
                  <a:noFill/>
                </a:ln>
                <a:solidFill>
                  <a:srgbClr val="BCBEC4"/>
                </a:solidFill>
                <a:effectLst/>
                <a:ea typeface="JetBrains Mono"/>
              </a:rPr>
              <a:t>);</a:t>
            </a:r>
            <a:r>
              <a:rPr kumimoji="0" lang="en-US"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 </a:t>
            </a:r>
            <a:r>
              <a:rPr kumimoji="0" lang="ko-KR" altLang="ko-KR" sz="1100" b="0" i="0" u="none" strike="noStrike" cap="none" normalizeH="0" baseline="0">
                <a:ln>
                  <a:noFill/>
                </a:ln>
                <a:solidFill>
                  <a:srgbClr val="CF8E6D"/>
                </a:solidFill>
                <a:effectLst/>
                <a:ea typeface="JetBrains Mono"/>
              </a:rPr>
              <a:t>else if </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a:t>
            </a:r>
            <a:r>
              <a:rPr kumimoji="0" lang="en-US" altLang="ko-KR" sz="1100" b="0" i="0" u="none" strike="noStrike" cap="none" normalizeH="0" baseline="0">
                <a:ln>
                  <a:noFill/>
                </a:ln>
                <a:solidFill>
                  <a:srgbClr val="6AAB73"/>
                </a:solidFill>
                <a:effectLst/>
                <a:ea typeface="JetBrains Mono"/>
              </a:rPr>
              <a:t>child2</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a:ln>
                  <a:noFill/>
                </a:ln>
                <a:solidFill>
                  <a:srgbClr val="BCBEC4"/>
                </a:solidFill>
                <a:effectLst/>
                <a:ea typeface="JetBrains Mono"/>
              </a:rPr>
              <a:t>.equals(value)) </a:t>
            </a:r>
            <a:r>
              <a:rPr kumimoji="0" lang="ko-KR" altLang="ko-KR" sz="1100" b="0" i="0" u="none" strike="noStrike" cap="none" normalizeH="0" baseline="0">
                <a:ln>
                  <a:noFill/>
                </a:ln>
                <a:solidFill>
                  <a:srgbClr val="CF8E6D"/>
                </a:solidFill>
                <a:effectLst/>
                <a:ea typeface="JetBrains Mono"/>
              </a:rPr>
              <a:t>throw new </a:t>
            </a:r>
            <a:r>
              <a:rPr kumimoji="0" lang="en-US" altLang="ko-KR" sz="1100" b="0" i="0" u="none" strike="noStrike" cap="none" normalizeH="0" baseline="0">
                <a:ln>
                  <a:noFill/>
                </a:ln>
                <a:solidFill>
                  <a:srgbClr val="BCBEC4"/>
                </a:solidFill>
                <a:effectLst/>
                <a:ea typeface="JetBrains Mono"/>
              </a:rPr>
              <a:t>ChildException2</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a:t>
            </a:r>
            <a:r>
              <a:rPr kumimoji="0" lang="en-US" altLang="ko-KR" sz="1100" b="0" i="0" u="none" strike="noStrike" cap="none" normalizeH="0" baseline="0">
                <a:ln>
                  <a:noFill/>
                </a:ln>
                <a:solidFill>
                  <a:srgbClr val="6AAB73"/>
                </a:solidFill>
                <a:effectLst/>
                <a:ea typeface="JetBrains Mono"/>
              </a:rPr>
              <a:t>ChildException2</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a:ln>
                  <a:noFill/>
                </a:ln>
                <a:solidFill>
                  <a:srgbClr val="BCBEC4"/>
                </a:solidFill>
                <a:effectLst/>
                <a:ea typeface="JetBrains Mono"/>
              </a:rPr>
              <a:t>);</a:t>
            </a:r>
            <a:r>
              <a:rPr kumimoji="0" lang="en-US"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throw new </a:t>
            </a:r>
            <a:r>
              <a:rPr kumimoji="0" lang="en-US" altLang="ko-KR" sz="1100" b="0" i="0" u="none" strike="noStrike" cap="none" normalizeH="0" baseline="0">
                <a:ln>
                  <a:noFill/>
                </a:ln>
                <a:solidFill>
                  <a:srgbClr val="BCBEC4"/>
                </a:solidFill>
                <a:effectLst/>
                <a:ea typeface="JetBrains Mono"/>
              </a:rPr>
              <a:t>ParentException</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a:t>
            </a:r>
            <a:r>
              <a:rPr kumimoji="0" lang="en-US" altLang="ko-KR" sz="1100" b="0" i="0" u="none" strike="noStrike" cap="none" normalizeH="0" baseline="0">
                <a:ln>
                  <a:noFill/>
                </a:ln>
                <a:solidFill>
                  <a:srgbClr val="6AAB73"/>
                </a:solidFill>
                <a:effectLst/>
                <a:ea typeface="JetBrains Mono"/>
              </a:rPr>
              <a:t>ParentException</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a:ln>
                  <a:noFill/>
                </a:ln>
                <a:solidFill>
                  <a:srgbClr val="BCBEC4"/>
                </a:solidFill>
                <a:effectLst/>
                <a:ea typeface="JetBrains Mono"/>
              </a:rPr>
              <a:t>);</a:t>
            </a:r>
            <a:r>
              <a:rPr kumimoji="0" lang="en-US"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chemeClr val="bg1">
                    <a:lumMod val="50000"/>
                  </a:schemeClr>
                </a:solidFill>
                <a:effectLst/>
                <a:ea typeface="JetBrains Mono"/>
              </a:rPr>
            </a:br>
            <a:r>
              <a:rPr kumimoji="0" lang="ko-KR" altLang="ko-KR" sz="1100" b="0" i="0" u="none" strike="noStrike" cap="none" normalizeH="0" baseline="0">
                <a:ln>
                  <a:noFill/>
                </a:ln>
                <a:solidFill>
                  <a:srgbClr val="BCBEC4"/>
                </a:solidFill>
                <a:effectLst/>
                <a:ea typeface="JetBrains Mono"/>
              </a:rPr>
              <a:t>    }  </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3AE60"/>
                </a:solidFill>
                <a:effectLst/>
                <a:ea typeface="JetBrains Mono"/>
              </a:rPr>
              <a:t>@ExceptionHandler</a:t>
            </a:r>
            <a:r>
              <a:rPr kumimoji="0" lang="ko-KR" altLang="ko-KR" sz="1100" b="0" i="0" u="none" strike="noStrike" cap="none" normalizeH="0" baseline="0">
                <a:ln>
                  <a:noFill/>
                </a:ln>
                <a:solidFill>
                  <a:srgbClr val="BCBEC4"/>
                </a:solidFill>
                <a:effectLst/>
                <a:ea typeface="JetBrains Mono"/>
              </a:rPr>
              <a:t>(</a:t>
            </a:r>
            <a:r>
              <a:rPr kumimoji="0" lang="en-US" altLang="ko-KR" sz="1100" b="0" i="0" u="none" strike="noStrike" cap="none" normalizeH="0" baseline="0">
                <a:ln>
                  <a:noFill/>
                </a:ln>
                <a:solidFill>
                  <a:srgbClr val="BCBEC4"/>
                </a:solidFill>
                <a:effectLst/>
                <a:ea typeface="JetBrains Mono"/>
              </a:rPr>
              <a:t>{ChildException1</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CF8E6D"/>
                </a:solidFill>
                <a:effectLst/>
                <a:ea typeface="JetBrains Mono"/>
              </a:rPr>
              <a:t>class</a:t>
            </a:r>
            <a:r>
              <a:rPr kumimoji="0" lang="en-US" altLang="ko-KR" sz="1100" b="0" i="0" u="none" strike="noStrike" cap="none" normalizeH="0" baseline="0">
                <a:ln>
                  <a:noFill/>
                </a:ln>
                <a:solidFill>
                  <a:srgbClr val="CF8E6D"/>
                </a:solidFill>
                <a:effectLst/>
                <a:ea typeface="JetBrains Mono"/>
              </a:rPr>
              <a:t>, </a:t>
            </a:r>
            <a:r>
              <a:rPr kumimoji="0" lang="en-US" altLang="ko-KR" sz="1100" b="0" i="0" u="none" strike="noStrike" cap="none" normalizeH="0" baseline="0">
                <a:ln>
                  <a:noFill/>
                </a:ln>
                <a:solidFill>
                  <a:srgbClr val="BCBEC4"/>
                </a:solidFill>
                <a:effectLst/>
                <a:ea typeface="JetBrains Mono"/>
              </a:rPr>
              <a:t>ChildException2</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CF8E6D"/>
                </a:solidFill>
                <a:effectLst/>
                <a:ea typeface="JetBrains Mono"/>
              </a:rPr>
              <a:t>class</a:t>
            </a:r>
            <a:r>
              <a:rPr kumimoji="0" lang="en-US" altLang="ko-KR" sz="1100" b="0" i="0" u="none" strike="noStrike" cap="none" normalizeH="0" baseline="0">
                <a:ln>
                  <a:noFill/>
                </a:ln>
                <a:solidFill>
                  <a:srgbClr val="CF8E6D"/>
                </a:solidFill>
                <a:effectLst/>
                <a:ea typeface="JetBrains Mono"/>
              </a:rPr>
              <a:t>, </a:t>
            </a:r>
            <a:r>
              <a:rPr kumimoji="0" lang="en-US" altLang="ko-KR" sz="1100" b="0" i="0" u="none" strike="noStrike" cap="none" normalizeH="0" baseline="0">
                <a:ln>
                  <a:noFill/>
                </a:ln>
                <a:solidFill>
                  <a:srgbClr val="BCBEC4"/>
                </a:solidFill>
                <a:effectLst/>
                <a:ea typeface="JetBrains Mono"/>
              </a:rPr>
              <a:t>ParentException</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CF8E6D"/>
                </a:solidFill>
                <a:effectLst/>
                <a:ea typeface="JetBrains Mono"/>
              </a:rPr>
              <a:t>class</a:t>
            </a:r>
            <a:r>
              <a:rPr kumimoji="0" lang="en-US" altLang="ko-KR" sz="1100" b="0" i="0" u="none" strike="noStrike" cap="none" normalizeH="0" baseline="0">
                <a:ln>
                  <a:noFill/>
                </a:ln>
                <a:solidFill>
                  <a:schemeClr val="bg1">
                    <a:lumMod val="75000"/>
                  </a:schemeClr>
                </a:solidFill>
                <a:effectLst/>
                <a:ea typeface="JetBrains Mono"/>
              </a:rPr>
              <a:t>}</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56A8F5"/>
                </a:solidFill>
                <a:effectLst/>
                <a:ea typeface="JetBrains Mono"/>
              </a:rPr>
              <a:t>handle</a:t>
            </a:r>
            <a:r>
              <a:rPr kumimoji="0" lang="en-US" altLang="ko-KR" sz="1100" b="0" i="0" u="none" strike="noStrike" cap="none" normalizeH="0" baseline="0">
                <a:ln>
                  <a:noFill/>
                </a:ln>
                <a:solidFill>
                  <a:srgbClr val="56A8F5"/>
                </a:solidFill>
                <a:effectLst/>
                <a:ea typeface="JetBrains Mono"/>
              </a:rPr>
              <a:t>Exception </a:t>
            </a:r>
            <a:r>
              <a:rPr kumimoji="0" lang="ko-KR" altLang="ko-KR" sz="1100" b="0" i="0" u="none" strike="noStrike" cap="none" normalizeH="0" baseline="0">
                <a:ln>
                  <a:noFill/>
                </a:ln>
                <a:solidFill>
                  <a:srgbClr val="BCBEC4"/>
                </a:solidFill>
                <a:effectLst/>
                <a:ea typeface="JetBrains Mono"/>
              </a:rPr>
              <a:t>(</a:t>
            </a:r>
            <a:r>
              <a:rPr kumimoji="0" lang="en-US" altLang="ko-KR" sz="1100" b="0" i="0" u="none" strike="noStrike" cap="none" normalizeH="0" baseline="0">
                <a:ln>
                  <a:noFill/>
                </a:ln>
                <a:solidFill>
                  <a:srgbClr val="BCBEC4"/>
                </a:solidFill>
                <a:effectLst/>
                <a:ea typeface="JetBrains Mono"/>
              </a:rPr>
              <a:t>Exception</a:t>
            </a:r>
            <a:r>
              <a:rPr kumimoji="0" lang="ko-KR" altLang="ko-KR" sz="1100" b="0" i="0" u="none" strike="noStrike" cap="none" normalizeH="0" baseline="0">
                <a:ln>
                  <a:noFill/>
                </a:ln>
                <a:solidFill>
                  <a:srgbClr val="BCBEC4"/>
                </a:solidFill>
                <a:effectLst/>
                <a:ea typeface="JetBrains Mono"/>
              </a:rPr>
              <a:t> ex)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6AAB73"/>
                </a:solidFill>
                <a:effectLst/>
                <a:ea typeface="JetBrains Mono"/>
              </a:rPr>
              <a:t>"</a:t>
            </a:r>
            <a:r>
              <a:rPr kumimoji="0" lang="en-US" altLang="ko-KR" sz="1100" b="0" i="0" u="none" strike="noStrike" cap="none" normalizeH="0" baseline="0">
                <a:ln>
                  <a:noFill/>
                </a:ln>
                <a:solidFill>
                  <a:srgbClr val="6AAB73"/>
                </a:solidFill>
                <a:effectLst/>
                <a:ea typeface="JetBrains Mono"/>
              </a:rPr>
              <a:t> Exception </a:t>
            </a:r>
            <a:r>
              <a:rPr kumimoji="0" lang="ko-KR" altLang="ko-KR" sz="1100" b="0" i="0" u="none" strike="noStrike" cap="none" normalizeH="0" baseline="0">
                <a:ln>
                  <a:noFill/>
                </a:ln>
                <a:solidFill>
                  <a:srgbClr val="6AAB73"/>
                </a:solidFill>
                <a:effectLst/>
                <a:ea typeface="JetBrains Mono"/>
              </a:rPr>
              <a:t>: " </a:t>
            </a:r>
            <a:r>
              <a:rPr kumimoji="0" lang="ko-KR" altLang="ko-KR" sz="1100" b="0" i="0" u="none" strike="noStrike" cap="none" normalizeH="0" baseline="0">
                <a:ln>
                  <a:noFill/>
                </a:ln>
                <a:solidFill>
                  <a:srgbClr val="BCBEC4"/>
                </a:solidFill>
                <a:effectLst/>
                <a:ea typeface="JetBrains Mono"/>
              </a:rPr>
              <a:t>+ ex.getMessage();</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    </a:t>
            </a:r>
            <a:endParaRPr kumimoji="0" lang="ko-KR" altLang="ko-KR" sz="1100" b="0" i="0" u="none" strike="noStrike" cap="none" normalizeH="0" baseline="0">
              <a:ln>
                <a:noFill/>
              </a:ln>
              <a:solidFill>
                <a:schemeClr val="tx1"/>
              </a:solidFill>
              <a:effectLst/>
            </a:endParaRPr>
          </a:p>
        </p:txBody>
      </p:sp>
      <p:sp>
        <p:nvSpPr>
          <p:cNvPr id="27" name="TextBox 26">
            <a:extLst>
              <a:ext uri="{FF2B5EF4-FFF2-40B4-BE49-F238E27FC236}">
                <a16:creationId xmlns:a16="http://schemas.microsoft.com/office/drawing/2014/main" id="{EDD6C89A-19C0-0EF8-AD1B-A1669E18D5C1}"/>
              </a:ext>
            </a:extLst>
          </p:cNvPr>
          <p:cNvSpPr txBox="1"/>
          <p:nvPr/>
        </p:nvSpPr>
        <p:spPr>
          <a:xfrm>
            <a:off x="396041" y="554961"/>
            <a:ext cx="5150517" cy="333617"/>
          </a:xfrm>
          <a:prstGeom prst="rect">
            <a:avLst/>
          </a:prstGeom>
          <a:noFill/>
        </p:spPr>
        <p:txBody>
          <a:bodyPr wrap="square">
            <a:spAutoFit/>
          </a:bodyPr>
          <a:lstStyle/>
          <a:p>
            <a:pPr marL="171450" indent="-171450">
              <a:lnSpc>
                <a:spcPct val="150000"/>
              </a:lnSpc>
              <a:buFont typeface="Arial" panose="020B0604020202020204" pitchFamily="34" charset="0"/>
              <a:buChar char="•"/>
            </a:pPr>
            <a:r>
              <a:rPr lang="ko-KR" altLang="en-US" sz="1200"/>
              <a:t>하나의 </a:t>
            </a:r>
            <a:r>
              <a:rPr lang="en-US" altLang="ko-KR" sz="1200"/>
              <a:t>@ExceptionHandler </a:t>
            </a:r>
            <a:r>
              <a:rPr lang="ko-KR" altLang="en-US" sz="1200"/>
              <a:t>에서 여러 예외를 동시에 처리할 수 있다</a:t>
            </a:r>
          </a:p>
        </p:txBody>
      </p:sp>
      <p:sp>
        <p:nvSpPr>
          <p:cNvPr id="2" name="Rectangle 2">
            <a:extLst>
              <a:ext uri="{FF2B5EF4-FFF2-40B4-BE49-F238E27FC236}">
                <a16:creationId xmlns:a16="http://schemas.microsoft.com/office/drawing/2014/main" id="{EC21954A-D45A-672B-A45B-64C8A72F7D60}"/>
              </a:ext>
            </a:extLst>
          </p:cNvPr>
          <p:cNvSpPr>
            <a:spLocks noChangeArrowheads="1"/>
          </p:cNvSpPr>
          <p:nvPr/>
        </p:nvSpPr>
        <p:spPr bwMode="auto">
          <a:xfrm>
            <a:off x="571987" y="4446327"/>
            <a:ext cx="7862635" cy="2090957"/>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solidFill>
                  <a:srgbClr val="B3AE60"/>
                </a:solidFill>
                <a:effectLst/>
                <a:ea typeface="JetBrains Mono"/>
              </a:rPr>
              <a:t>   </a:t>
            </a:r>
            <a:r>
              <a:rPr kumimoji="0" lang="ko-KR" altLang="ko-KR" sz="1100" b="0" i="0" u="none" strike="noStrike" cap="none" normalizeH="0" baseline="0">
                <a:ln>
                  <a:noFill/>
                </a:ln>
                <a:solidFill>
                  <a:srgbClr val="B3AE60"/>
                </a:solidFill>
                <a:effectLst/>
                <a:ea typeface="JetBrains Mono"/>
              </a:rPr>
              <a:t>@GetMapping</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"/default"</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56A8F5"/>
                </a:solidFill>
                <a:effectLst/>
                <a:ea typeface="JetBrains Mono"/>
              </a:rPr>
              <a:t>handleDefault</a:t>
            </a: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throw new </a:t>
            </a:r>
            <a:r>
              <a:rPr kumimoji="0" lang="ko-KR" altLang="ko-KR" sz="1100" b="0" i="0" u="none" strike="noStrike" cap="none" normalizeH="0" baseline="0">
                <a:ln>
                  <a:noFill/>
                </a:ln>
                <a:solidFill>
                  <a:srgbClr val="BCBEC4"/>
                </a:solidFill>
                <a:effectLst/>
                <a:ea typeface="JetBrains Mono"/>
              </a:rPr>
              <a:t>IllegalStateException(</a:t>
            </a:r>
            <a:r>
              <a:rPr kumimoji="0" lang="ko-KR" altLang="ko-KR" sz="1100" b="0" i="0" u="none" strike="noStrike" cap="none" normalizeH="0" baseline="0">
                <a:ln>
                  <a:noFill/>
                </a:ln>
                <a:solidFill>
                  <a:srgbClr val="6AAB73"/>
                </a:solidFill>
                <a:effectLst/>
                <a:ea typeface="JetBrains Mono"/>
              </a:rPr>
              <a:t>"Default exception occurred!"</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@ExceptionHandler</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56A8F5"/>
                </a:solidFill>
                <a:effectLst/>
                <a:ea typeface="JetBrains Mono"/>
              </a:rPr>
              <a:t>handleIllegalStateException</a:t>
            </a:r>
            <a:r>
              <a:rPr kumimoji="0" lang="ko-KR" altLang="ko-KR" sz="1100" b="0" i="0" u="none" strike="noStrike" cap="none" normalizeH="0" baseline="0">
                <a:ln>
                  <a:noFill/>
                </a:ln>
                <a:solidFill>
                  <a:srgbClr val="BCBEC4"/>
                </a:solidFill>
                <a:effectLst/>
                <a:ea typeface="JetBrains Mono"/>
              </a:rPr>
              <a:t>(IllegalStateException ex)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6AAB73"/>
                </a:solidFill>
                <a:effectLst/>
                <a:ea typeface="JetBrains Mono"/>
              </a:rPr>
              <a:t>"Handled default exception: " </a:t>
            </a:r>
            <a:r>
              <a:rPr kumimoji="0" lang="ko-KR" altLang="ko-KR" sz="1100" b="0" i="0" u="none" strike="noStrike" cap="none" normalizeH="0" baseline="0">
                <a:ln>
                  <a:noFill/>
                </a:ln>
                <a:solidFill>
                  <a:srgbClr val="BCBEC4"/>
                </a:solidFill>
                <a:effectLst/>
                <a:ea typeface="JetBrains Mono"/>
              </a:rPr>
              <a:t>+ ex.getMessage();</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endParaRPr kumimoji="0" lang="ko-KR" altLang="ko-KR" sz="1100" b="0" i="0" u="none" strike="noStrike" cap="none" normalizeH="0" baseline="0">
              <a:ln>
                <a:noFill/>
              </a:ln>
              <a:solidFill>
                <a:schemeClr val="tx1"/>
              </a:solidFill>
              <a:effectLst/>
            </a:endParaRPr>
          </a:p>
        </p:txBody>
      </p:sp>
      <p:sp>
        <p:nvSpPr>
          <p:cNvPr id="3" name="직사각형 2">
            <a:extLst>
              <a:ext uri="{FF2B5EF4-FFF2-40B4-BE49-F238E27FC236}">
                <a16:creationId xmlns:a16="http://schemas.microsoft.com/office/drawing/2014/main" id="{5DCB192E-B03D-F523-3E34-30F17B80E623}"/>
              </a:ext>
            </a:extLst>
          </p:cNvPr>
          <p:cNvSpPr/>
          <p:nvPr/>
        </p:nvSpPr>
        <p:spPr>
          <a:xfrm>
            <a:off x="108285" y="3981592"/>
            <a:ext cx="3257623"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예외를 지정하지 않는 경우</a:t>
            </a:r>
          </a:p>
        </p:txBody>
      </p:sp>
      <p:sp>
        <p:nvSpPr>
          <p:cNvPr id="4" name="TextBox 3">
            <a:extLst>
              <a:ext uri="{FF2B5EF4-FFF2-40B4-BE49-F238E27FC236}">
                <a16:creationId xmlns:a16="http://schemas.microsoft.com/office/drawing/2014/main" id="{3C626AE0-4A57-4300-AF12-9C212F2B5AF4}"/>
              </a:ext>
            </a:extLst>
          </p:cNvPr>
          <p:cNvSpPr txBox="1"/>
          <p:nvPr/>
        </p:nvSpPr>
        <p:spPr>
          <a:xfrm>
            <a:off x="2110039" y="5527901"/>
            <a:ext cx="2654467" cy="261610"/>
          </a:xfrm>
          <a:prstGeom prst="rect">
            <a:avLst/>
          </a:prstGeom>
          <a:noFill/>
        </p:spPr>
        <p:txBody>
          <a:bodyPr wrap="square">
            <a:spAutoFit/>
          </a:bodyPr>
          <a:lstStyle/>
          <a:p>
            <a:r>
              <a:rPr kumimoji="0" lang="en-US" altLang="ko-KR" sz="1100" b="0" i="0" u="none" strike="noStrike" cap="none" normalizeH="0" baseline="0">
                <a:ln>
                  <a:noFill/>
                </a:ln>
                <a:solidFill>
                  <a:schemeClr val="bg1">
                    <a:lumMod val="50000"/>
                  </a:schemeClr>
                </a:solidFill>
                <a:effectLst/>
                <a:ea typeface="JetBrains Mono"/>
                <a:sym typeface="Wingdings" panose="05000000000000000000" pitchFamily="2" charset="2"/>
              </a:rPr>
              <a:t> </a:t>
            </a:r>
            <a:r>
              <a:rPr kumimoji="0" lang="en-US" altLang="ko-KR" sz="1100" b="0" i="0" u="none" strike="noStrike" cap="none" normalizeH="0" baseline="0">
                <a:ln>
                  <a:noFill/>
                </a:ln>
                <a:solidFill>
                  <a:schemeClr val="bg1">
                    <a:lumMod val="50000"/>
                  </a:schemeClr>
                </a:solidFill>
                <a:effectLst/>
                <a:ea typeface="JetBrains Mono"/>
              </a:rPr>
              <a:t>IllegalStateException </a:t>
            </a:r>
            <a:r>
              <a:rPr kumimoji="0" lang="ko-KR" altLang="en-US" sz="1100" b="0" i="0" u="none" strike="noStrike" cap="none" normalizeH="0" baseline="0">
                <a:ln>
                  <a:noFill/>
                </a:ln>
                <a:solidFill>
                  <a:schemeClr val="bg1">
                    <a:lumMod val="50000"/>
                  </a:schemeClr>
                </a:solidFill>
                <a:effectLst/>
                <a:ea typeface="JetBrains Mono"/>
              </a:rPr>
              <a:t>예외가 지정됨</a:t>
            </a:r>
            <a:endParaRPr lang="ko-KR" altLang="en-US" sz="1100"/>
          </a:p>
        </p:txBody>
      </p:sp>
    </p:spTree>
    <p:extLst>
      <p:ext uri="{BB962C8B-B14F-4D97-AF65-F5344CB8AC3E}">
        <p14:creationId xmlns:p14="http://schemas.microsoft.com/office/powerpoint/2010/main" val="4281742782"/>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307266-3061-6C8E-DA0F-1E404EADDA3B}"/>
            </a:ext>
          </a:extLst>
        </p:cNvPr>
        <p:cNvGrpSpPr/>
        <p:nvPr/>
      </p:nvGrpSpPr>
      <p:grpSpPr>
        <a:xfrm>
          <a:off x="0" y="0"/>
          <a:ext cx="0" cy="0"/>
          <a:chOff x="0" y="0"/>
          <a:chExt cx="0" cy="0"/>
        </a:xfrm>
      </p:grpSpPr>
      <p:sp>
        <p:nvSpPr>
          <p:cNvPr id="15" name="직사각형 14">
            <a:extLst>
              <a:ext uri="{FF2B5EF4-FFF2-40B4-BE49-F238E27FC236}">
                <a16:creationId xmlns:a16="http://schemas.microsoft.com/office/drawing/2014/main" id="{C6BB10AC-2F1E-D9B3-5C6A-338FAE5D890C}"/>
              </a:ext>
            </a:extLst>
          </p:cNvPr>
          <p:cNvSpPr/>
          <p:nvPr/>
        </p:nvSpPr>
        <p:spPr>
          <a:xfrm>
            <a:off x="73393" y="206619"/>
            <a:ext cx="2757486"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HTML </a:t>
            </a:r>
            <a:r>
              <a:rPr lang="ko-KR" altLang="en-US" b="1">
                <a:solidFill>
                  <a:schemeClr val="accent1">
                    <a:lumMod val="75000"/>
                  </a:schemeClr>
                </a:solidFill>
                <a:latin typeface="+mn-ea"/>
              </a:rPr>
              <a:t>오류 화면 응답</a:t>
            </a:r>
          </a:p>
        </p:txBody>
      </p:sp>
      <p:sp>
        <p:nvSpPr>
          <p:cNvPr id="25" name="Rectangle 1">
            <a:extLst>
              <a:ext uri="{FF2B5EF4-FFF2-40B4-BE49-F238E27FC236}">
                <a16:creationId xmlns:a16="http://schemas.microsoft.com/office/drawing/2014/main" id="{A3BA110C-3B14-D5CA-32E4-2D714392708C}"/>
              </a:ext>
            </a:extLst>
          </p:cNvPr>
          <p:cNvSpPr>
            <a:spLocks noChangeArrowheads="1"/>
          </p:cNvSpPr>
          <p:nvPr/>
        </p:nvSpPr>
        <p:spPr bwMode="auto">
          <a:xfrm>
            <a:off x="458401" y="650840"/>
            <a:ext cx="5286677" cy="255114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B3AE60"/>
                </a:solidFill>
                <a:effectLst/>
                <a:latin typeface="Arial Unicode MS"/>
                <a:ea typeface="JetBrains Mono"/>
              </a:rPr>
              <a:t>@ControllerAdvice</a:t>
            </a:r>
            <a:br>
              <a:rPr kumimoji="0" lang="ko-KR" altLang="ko-KR" sz="1200" b="0" i="0" u="none" strike="noStrike" cap="none" normalizeH="0" baseline="0">
                <a:ln>
                  <a:noFill/>
                </a:ln>
                <a:solidFill>
                  <a:srgbClr val="B3AE60"/>
                </a:solidFill>
                <a:effectLst/>
                <a:latin typeface="Arial Unicode MS"/>
                <a:ea typeface="JetBrains Mono"/>
              </a:rPr>
            </a:br>
            <a:r>
              <a:rPr kumimoji="0" lang="ko-KR" altLang="ko-KR" sz="1200" b="0" i="0" u="none" strike="noStrike" cap="none" normalizeH="0" baseline="0">
                <a:ln>
                  <a:noFill/>
                </a:ln>
                <a:solidFill>
                  <a:srgbClr val="CF8E6D"/>
                </a:solidFill>
                <a:effectLst/>
                <a:latin typeface="Arial Unicode MS"/>
                <a:ea typeface="JetBrains Mono"/>
              </a:rPr>
              <a:t>public class </a:t>
            </a:r>
            <a:r>
              <a:rPr kumimoji="0" lang="ko-KR" altLang="ko-KR" sz="1200" b="0" i="0" u="none" strike="noStrike" cap="none" normalizeH="0" baseline="0">
                <a:ln>
                  <a:noFill/>
                </a:ln>
                <a:solidFill>
                  <a:srgbClr val="BCBEC4"/>
                </a:solidFill>
                <a:effectLst/>
                <a:latin typeface="Arial Unicode MS"/>
                <a:ea typeface="JetBrains Mono"/>
              </a:rPr>
              <a:t>GlobalExceptionHandler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3AE60"/>
                </a:solidFill>
                <a:effectLst/>
                <a:latin typeface="Arial Unicode MS"/>
                <a:ea typeface="JetBrains Mono"/>
              </a:rPr>
              <a:t>@ExceptionHandler</a:t>
            </a:r>
            <a:r>
              <a:rPr kumimoji="0" lang="ko-KR" altLang="ko-KR" sz="1200" b="0" i="0" u="none" strike="noStrike" cap="none" normalizeH="0" baseline="0">
                <a:ln>
                  <a:noFill/>
                </a:ln>
                <a:solidFill>
                  <a:srgbClr val="BCBEC4"/>
                </a:solidFill>
                <a:effectLst/>
                <a:latin typeface="Arial Unicode MS"/>
                <a:ea typeface="JetBrains Mono"/>
              </a:rPr>
              <a:t>(IllegalArgumentException.</a:t>
            </a:r>
            <a:r>
              <a:rPr kumimoji="0" lang="ko-KR" altLang="ko-KR" sz="1200" b="0" i="0" u="none" strike="noStrike" cap="none" normalizeH="0" baseline="0">
                <a:ln>
                  <a:noFill/>
                </a:ln>
                <a:solidFill>
                  <a:srgbClr val="CF8E6D"/>
                </a:solidFill>
                <a:effectLst/>
                <a:latin typeface="Arial Unicode MS"/>
                <a:ea typeface="JetBrains Mono"/>
              </a:rPr>
              <a:t>class</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public </a:t>
            </a:r>
            <a:r>
              <a:rPr kumimoji="0" lang="ko-KR" altLang="ko-KR" sz="1200" b="0" i="0" u="none" strike="noStrike" cap="none" normalizeH="0" baseline="0">
                <a:ln>
                  <a:noFill/>
                </a:ln>
                <a:solidFill>
                  <a:srgbClr val="BCBEC4"/>
                </a:solidFill>
                <a:effectLst/>
                <a:latin typeface="Arial Unicode MS"/>
                <a:ea typeface="JetBrains Mono"/>
              </a:rPr>
              <a:t>ModelAndView</a:t>
            </a:r>
            <a:r>
              <a:rPr kumimoji="0" lang="en-US" altLang="ko-KR" sz="1200" b="0" i="0" u="none" strike="noStrike" cap="none" normalizeH="0" baseline="0">
                <a:ln>
                  <a:noFill/>
                </a:ln>
                <a:solidFill>
                  <a:srgbClr val="BCBEC4"/>
                </a:solidFill>
                <a:effectLst/>
                <a:latin typeface="Arial Unicode MS"/>
                <a:ea typeface="JetBrains Mono"/>
              </a:rPr>
              <a:t> </a:t>
            </a:r>
            <a:r>
              <a:rPr kumimoji="0" lang="en-US" altLang="ko-KR" sz="1200" b="0" i="0" u="none" strike="noStrike" cap="none" normalizeH="0" baseline="0">
                <a:ln>
                  <a:noFill/>
                </a:ln>
                <a:solidFill>
                  <a:srgbClr val="56A8F5"/>
                </a:solidFill>
                <a:effectLst/>
                <a:latin typeface="Arial Unicode MS"/>
                <a:ea typeface="JetBrains Mono"/>
              </a:rPr>
              <a:t>argumentE</a:t>
            </a:r>
            <a:r>
              <a:rPr kumimoji="0" lang="ko-KR" altLang="ko-KR" sz="1200" b="0" i="0" u="none" strike="noStrike" cap="none" normalizeH="0" baseline="0">
                <a:ln>
                  <a:noFill/>
                </a:ln>
                <a:solidFill>
                  <a:srgbClr val="56A8F5"/>
                </a:solidFill>
                <a:effectLst/>
                <a:latin typeface="Arial Unicode MS"/>
                <a:ea typeface="JetBrains Mono"/>
              </a:rPr>
              <a:t>xception</a:t>
            </a:r>
            <a:r>
              <a:rPr kumimoji="0" lang="ko-KR" altLang="ko-KR" sz="1200" b="0" i="0" u="none" strike="noStrike" cap="none" normalizeH="0" baseline="0">
                <a:ln>
                  <a:noFill/>
                </a:ln>
                <a:solidFill>
                  <a:srgbClr val="BCBEC4"/>
                </a:solidFill>
                <a:effectLst/>
                <a:latin typeface="Arial Unicode MS"/>
                <a:ea typeface="JetBrains Mono"/>
              </a:rPr>
              <a:t>(IllegalArgumentException ex)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en-US"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CBEC4"/>
                </a:solidFill>
                <a:effectLst/>
                <a:latin typeface="Arial Unicode MS"/>
                <a:ea typeface="JetBrains Mono"/>
              </a:rPr>
              <a:t>ModelAndView mav = </a:t>
            </a:r>
            <a:r>
              <a:rPr kumimoji="0" lang="ko-KR" altLang="ko-KR" sz="1200" b="0" i="0" u="none" strike="noStrike" cap="none" normalizeH="0" baseline="0">
                <a:ln>
                  <a:noFill/>
                </a:ln>
                <a:solidFill>
                  <a:srgbClr val="CF8E6D"/>
                </a:solidFill>
                <a:effectLst/>
                <a:latin typeface="Arial Unicode MS"/>
                <a:ea typeface="JetBrains Mono"/>
              </a:rPr>
              <a:t>new </a:t>
            </a:r>
            <a:r>
              <a:rPr kumimoji="0" lang="ko-KR" altLang="ko-KR" sz="1200" b="0" i="0" u="none" strike="noStrike" cap="none" normalizeH="0" baseline="0">
                <a:ln>
                  <a:noFill/>
                </a:ln>
                <a:solidFill>
                  <a:srgbClr val="BCBEC4"/>
                </a:solidFill>
                <a:effectLst/>
                <a:latin typeface="Arial Unicode MS"/>
                <a:ea typeface="JetBrains Mono"/>
              </a:rPr>
              <a:t>ModelAndView(</a:t>
            </a:r>
            <a:r>
              <a:rPr kumimoji="0" lang="ko-KR" altLang="ko-KR" sz="1200" b="0" i="0" u="none" strike="noStrike" cap="none" normalizeH="0" baseline="0">
                <a:ln>
                  <a:noFill/>
                </a:ln>
                <a:solidFill>
                  <a:srgbClr val="6AAB73"/>
                </a:solidFill>
                <a:effectLst/>
                <a:latin typeface="Arial Unicode MS"/>
                <a:ea typeface="JetBrains Mono"/>
              </a:rPr>
              <a:t>"error"</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en-US"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200" b="0" i="0" u="none" strike="noStrike" cap="none" normalizeH="0" baseline="0">
                <a:ln>
                  <a:noFill/>
                </a:ln>
                <a:solidFill>
                  <a:srgbClr val="BCBEC4"/>
                </a:solidFill>
                <a:effectLst/>
                <a:latin typeface="Arial Unicode MS"/>
                <a:ea typeface="JetBrains Mono"/>
              </a:rPr>
              <a:t>mav.addObject(</a:t>
            </a:r>
            <a:r>
              <a:rPr kumimoji="0" lang="ko-KR" altLang="ko-KR" sz="1200" b="0" i="0" u="none" strike="noStrike" cap="none" normalizeH="0" baseline="0">
                <a:ln>
                  <a:noFill/>
                </a:ln>
                <a:solidFill>
                  <a:srgbClr val="6AAB73"/>
                </a:solidFill>
                <a:effectLst/>
                <a:latin typeface="Arial Unicode MS"/>
                <a:ea typeface="JetBrains Mono"/>
              </a:rPr>
              <a:t>"message"</a:t>
            </a:r>
            <a:r>
              <a:rPr kumimoji="0" lang="ko-KR" altLang="ko-KR" sz="1200" b="0" i="0" u="none" strike="noStrike" cap="none" normalizeH="0" baseline="0">
                <a:ln>
                  <a:noFill/>
                </a:ln>
                <a:solidFill>
                  <a:srgbClr val="BCBEC4"/>
                </a:solidFill>
                <a:effectLst/>
                <a:latin typeface="Arial Unicode MS"/>
                <a:ea typeface="JetBrains Mono"/>
              </a:rPr>
              <a:t>, ex.getMessage());  </a:t>
            </a:r>
            <a:b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200" b="0" i="0" u="none" strike="noStrike" cap="none" normalizeH="0" baseline="0">
                <a:ln>
                  <a:noFill/>
                </a:ln>
                <a:solidFill>
                  <a:srgbClr val="CF8E6D"/>
                </a:solidFill>
                <a:effectLst/>
                <a:latin typeface="Arial Unicode MS"/>
                <a:ea typeface="JetBrains Mono"/>
              </a:rPr>
              <a:t>return </a:t>
            </a:r>
            <a:r>
              <a:rPr kumimoji="0" lang="ko-KR" altLang="ko-KR" sz="1200" b="0" i="0" u="none" strike="noStrike" cap="none" normalizeH="0" baseline="0">
                <a:ln>
                  <a:noFill/>
                </a:ln>
                <a:solidFill>
                  <a:srgbClr val="BCBEC4"/>
                </a:solidFill>
                <a:effectLst/>
                <a:latin typeface="Arial Unicode MS"/>
                <a:ea typeface="JetBrains Mono"/>
              </a:rPr>
              <a:t>mav;</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27" name="Rectangle 1">
            <a:extLst>
              <a:ext uri="{FF2B5EF4-FFF2-40B4-BE49-F238E27FC236}">
                <a16:creationId xmlns:a16="http://schemas.microsoft.com/office/drawing/2014/main" id="{FDC6F811-0B4E-D930-A3BD-B4F40AAD7718}"/>
              </a:ext>
            </a:extLst>
          </p:cNvPr>
          <p:cNvSpPr>
            <a:spLocks noChangeArrowheads="1"/>
          </p:cNvSpPr>
          <p:nvPr/>
        </p:nvSpPr>
        <p:spPr bwMode="auto">
          <a:xfrm>
            <a:off x="458402" y="4053144"/>
            <a:ext cx="11008896" cy="227414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B3AE60"/>
                </a:solidFill>
                <a:effectLst/>
                <a:latin typeface="Arial Unicode MS"/>
                <a:ea typeface="JetBrains Mono"/>
              </a:rPr>
              <a:t>@RestControllerAdvice</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CF8E6D"/>
                </a:solidFill>
                <a:effectLst/>
                <a:latin typeface="Arial Unicode MS"/>
                <a:ea typeface="JetBrains Mono"/>
              </a:rPr>
              <a:t>public class </a:t>
            </a:r>
            <a:r>
              <a:rPr kumimoji="0" lang="ko-KR" altLang="ko-KR" sz="1200" b="0" i="0" u="none" strike="noStrike" cap="none" normalizeH="0" baseline="0">
                <a:ln>
                  <a:noFill/>
                </a:ln>
                <a:solidFill>
                  <a:srgbClr val="BCBEC4"/>
                </a:solidFill>
                <a:effectLst/>
                <a:latin typeface="Arial Unicode MS"/>
                <a:ea typeface="JetBrains Mono"/>
              </a:rPr>
              <a:t>RestControllerExceptionHandler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3AE60"/>
                </a:solidFill>
                <a:effectLst/>
                <a:latin typeface="Arial Unicode MS"/>
                <a:ea typeface="JetBrains Mono"/>
              </a:rPr>
              <a:t>@ExceptionHandler</a:t>
            </a:r>
            <a:r>
              <a:rPr kumimoji="0" lang="ko-KR" altLang="ko-KR" sz="1200" b="0" i="0" u="none" strike="noStrike" cap="none" normalizeH="0" baseline="0">
                <a:ln>
                  <a:noFill/>
                </a:ln>
                <a:solidFill>
                  <a:srgbClr val="BCBEC4"/>
                </a:solidFill>
                <a:effectLst/>
                <a:latin typeface="Arial Unicode MS"/>
                <a:ea typeface="JetBrains Mono"/>
              </a:rPr>
              <a:t>(</a:t>
            </a:r>
            <a:r>
              <a:rPr kumimoji="0" lang="en-US" altLang="ko-KR" sz="1200" b="0" i="0" u="none" strike="noStrike" cap="none" normalizeH="0" baseline="0">
                <a:ln>
                  <a:noFill/>
                </a:ln>
                <a:solidFill>
                  <a:srgbClr val="BCBEC4"/>
                </a:solidFill>
                <a:effectLst/>
                <a:latin typeface="Arial Unicode MS"/>
                <a:ea typeface="JetBrains Mono"/>
              </a:rPr>
              <a:t>Custom</a:t>
            </a:r>
            <a:r>
              <a:rPr kumimoji="0" lang="ko-KR" altLang="ko-KR" sz="1200" b="0" i="0" u="none" strike="noStrike" cap="none" normalizeH="0" baseline="0">
                <a:ln>
                  <a:noFill/>
                </a:ln>
                <a:solidFill>
                  <a:srgbClr val="BCBEC4"/>
                </a:solidFill>
                <a:effectLst/>
                <a:latin typeface="Arial Unicode MS"/>
                <a:ea typeface="JetBrains Mono"/>
              </a:rPr>
              <a:t>Exception.</a:t>
            </a:r>
            <a:r>
              <a:rPr kumimoji="0" lang="ko-KR" altLang="ko-KR" sz="1200" b="0" i="0" u="none" strike="noStrike" cap="none" normalizeH="0" baseline="0">
                <a:ln>
                  <a:noFill/>
                </a:ln>
                <a:solidFill>
                  <a:srgbClr val="CF8E6D"/>
                </a:solidFill>
                <a:effectLst/>
                <a:latin typeface="Arial Unicode MS"/>
                <a:ea typeface="JetBrains Mono"/>
              </a:rPr>
              <a:t>class</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public </a:t>
            </a:r>
            <a:r>
              <a:rPr kumimoji="0" lang="ko-KR" altLang="ko-KR" sz="1200" b="0" i="0" u="none" strike="noStrike" cap="none" normalizeH="0" baseline="0">
                <a:ln>
                  <a:noFill/>
                </a:ln>
                <a:solidFill>
                  <a:srgbClr val="BCBEC4"/>
                </a:solidFill>
                <a:effectLst/>
                <a:latin typeface="Arial Unicode MS"/>
                <a:ea typeface="JetBrains Mono"/>
              </a:rPr>
              <a:t>ResponseEntity&lt;String&gt; </a:t>
            </a:r>
            <a:r>
              <a:rPr kumimoji="0" lang="ko-KR" altLang="ko-KR" sz="1200" b="0" i="0" u="none" strike="noStrike" cap="none" normalizeH="0" baseline="0">
                <a:ln>
                  <a:noFill/>
                </a:ln>
                <a:solidFill>
                  <a:srgbClr val="56A8F5"/>
                </a:solidFill>
                <a:effectLst/>
                <a:latin typeface="Arial Unicode MS"/>
                <a:ea typeface="JetBrains Mono"/>
              </a:rPr>
              <a:t>handleException</a:t>
            </a:r>
            <a:r>
              <a:rPr kumimoji="0" lang="ko-KR" altLang="ko-KR" sz="1200" b="0" i="0" u="none" strike="noStrike" cap="none" normalizeH="0" baseline="0">
                <a:ln>
                  <a:noFill/>
                </a:ln>
                <a:solidFill>
                  <a:srgbClr val="BCBEC4"/>
                </a:solidFill>
                <a:effectLst/>
                <a:latin typeface="Arial Unicode MS"/>
                <a:ea typeface="JetBrains Mono"/>
              </a:rPr>
              <a:t>(</a:t>
            </a:r>
            <a:r>
              <a:rPr kumimoji="0" lang="en-US" altLang="ko-KR" sz="1200" b="0" i="0" u="none" strike="noStrike" cap="none" normalizeH="0" baseline="0">
                <a:ln>
                  <a:noFill/>
                </a:ln>
                <a:solidFill>
                  <a:srgbClr val="BCBEC4"/>
                </a:solidFill>
                <a:effectLst/>
                <a:latin typeface="Arial Unicode MS"/>
                <a:ea typeface="JetBrains Mono"/>
              </a:rPr>
              <a:t>Custom</a:t>
            </a:r>
            <a:r>
              <a:rPr kumimoji="0" lang="ko-KR" altLang="ko-KR" sz="1200" b="0" i="0" u="none" strike="noStrike" cap="none" normalizeH="0" baseline="0">
                <a:ln>
                  <a:noFill/>
                </a:ln>
                <a:solidFill>
                  <a:srgbClr val="BCBEC4"/>
                </a:solidFill>
                <a:effectLst/>
                <a:latin typeface="Arial Unicode MS"/>
                <a:ea typeface="JetBrains Mono"/>
              </a:rPr>
              <a:t>Exception ex) {</a:t>
            </a:r>
            <a:endParaRPr kumimoji="0" lang="en-US" altLang="ko-KR" sz="12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lang="en-US" altLang="ko-KR" sz="1200">
                <a:solidFill>
                  <a:srgbClr val="BCBEC4"/>
                </a:solidFill>
                <a:latin typeface="Arial Unicode MS"/>
                <a:ea typeface="JetBrains Mono"/>
              </a:rPr>
              <a:t>        ErrorResponse errorResponse = new ErrorResponse(“error", e.getMessage());</a:t>
            </a:r>
          </a:p>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return </a:t>
            </a:r>
            <a:r>
              <a:rPr kumimoji="0" lang="ko-KR" altLang="ko-KR" sz="1200" b="0" i="0" u="none" strike="noStrike" cap="none" normalizeH="0" baseline="0">
                <a:ln>
                  <a:noFill/>
                </a:ln>
                <a:solidFill>
                  <a:srgbClr val="BCBEC4"/>
                </a:solidFill>
                <a:effectLst/>
                <a:latin typeface="Arial Unicode MS"/>
                <a:ea typeface="JetBrains Mono"/>
              </a:rPr>
              <a:t>ResponseEntity.status(HttpStatus.BAD_REQUEST).body(</a:t>
            </a:r>
            <a:r>
              <a:rPr lang="en-US" altLang="ko-KR" sz="1200">
                <a:solidFill>
                  <a:srgbClr val="BCBEC4"/>
                </a:solidFill>
                <a:latin typeface="Arial Unicode MS"/>
                <a:ea typeface="JetBrains Mono"/>
              </a:rPr>
              <a:t>errorResponse</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3" name="직사각형 2">
            <a:extLst>
              <a:ext uri="{FF2B5EF4-FFF2-40B4-BE49-F238E27FC236}">
                <a16:creationId xmlns:a16="http://schemas.microsoft.com/office/drawing/2014/main" id="{E3D8ADE7-A3A4-AAEE-9DF4-0B0A436D317B}"/>
              </a:ext>
            </a:extLst>
          </p:cNvPr>
          <p:cNvSpPr/>
          <p:nvPr/>
        </p:nvSpPr>
        <p:spPr>
          <a:xfrm>
            <a:off x="132640" y="3656013"/>
            <a:ext cx="2154821"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HTTP </a:t>
            </a:r>
            <a:r>
              <a:rPr lang="ko-KR" altLang="en-US" b="1">
                <a:solidFill>
                  <a:schemeClr val="accent1">
                    <a:lumMod val="75000"/>
                  </a:schemeClr>
                </a:solidFill>
                <a:latin typeface="+mn-ea"/>
              </a:rPr>
              <a:t>본문 응답</a:t>
            </a:r>
          </a:p>
        </p:txBody>
      </p:sp>
      <p:sp>
        <p:nvSpPr>
          <p:cNvPr id="5" name="TextBox 4">
            <a:extLst>
              <a:ext uri="{FF2B5EF4-FFF2-40B4-BE49-F238E27FC236}">
                <a16:creationId xmlns:a16="http://schemas.microsoft.com/office/drawing/2014/main" id="{59D50DFF-E196-1A4A-80A3-9F1B024D26A1}"/>
              </a:ext>
            </a:extLst>
          </p:cNvPr>
          <p:cNvSpPr txBox="1"/>
          <p:nvPr/>
        </p:nvSpPr>
        <p:spPr>
          <a:xfrm>
            <a:off x="6369218" y="5500255"/>
            <a:ext cx="3358314" cy="261610"/>
          </a:xfrm>
          <a:prstGeom prst="rect">
            <a:avLst/>
          </a:prstGeom>
          <a:noFill/>
        </p:spPr>
        <p:txBody>
          <a:bodyPr wrap="square">
            <a:spAutoFit/>
          </a:bodyPr>
          <a:lstStyle/>
          <a:p>
            <a:r>
              <a:rPr lang="en-US" altLang="ko-KR" sz="1100">
                <a:solidFill>
                  <a:schemeClr val="bg1">
                    <a:lumMod val="50000"/>
                  </a:schemeClr>
                </a:solidFill>
              </a:rPr>
              <a:t>// </a:t>
            </a:r>
            <a:r>
              <a:rPr lang="ko-KR" altLang="en-US" sz="1100">
                <a:solidFill>
                  <a:schemeClr val="bg1">
                    <a:lumMod val="50000"/>
                  </a:schemeClr>
                </a:solidFill>
              </a:rPr>
              <a:t>특정 예외에 대해 상태 코드를 변경 할 수 있다</a:t>
            </a:r>
          </a:p>
        </p:txBody>
      </p:sp>
      <p:sp>
        <p:nvSpPr>
          <p:cNvPr id="7" name="Rectangle 1">
            <a:extLst>
              <a:ext uri="{FF2B5EF4-FFF2-40B4-BE49-F238E27FC236}">
                <a16:creationId xmlns:a16="http://schemas.microsoft.com/office/drawing/2014/main" id="{5E011C3A-AB8C-7F07-3431-A827492A4C00}"/>
              </a:ext>
            </a:extLst>
          </p:cNvPr>
          <p:cNvSpPr>
            <a:spLocks noChangeArrowheads="1"/>
          </p:cNvSpPr>
          <p:nvPr/>
        </p:nvSpPr>
        <p:spPr bwMode="auto">
          <a:xfrm>
            <a:off x="5962850" y="650840"/>
            <a:ext cx="5286677" cy="227414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B3AE60"/>
                </a:solidFill>
                <a:effectLst/>
                <a:latin typeface="Arial Unicode MS"/>
                <a:ea typeface="JetBrains Mono"/>
              </a:rPr>
              <a:t>@ControllerAdvice</a:t>
            </a:r>
            <a:br>
              <a:rPr kumimoji="0" lang="ko-KR" altLang="ko-KR" sz="1200" b="0" i="0" u="none" strike="noStrike" cap="none" normalizeH="0" baseline="0">
                <a:ln>
                  <a:noFill/>
                </a:ln>
                <a:solidFill>
                  <a:srgbClr val="B3AE60"/>
                </a:solidFill>
                <a:effectLst/>
                <a:latin typeface="Arial Unicode MS"/>
                <a:ea typeface="JetBrains Mono"/>
              </a:rPr>
            </a:br>
            <a:r>
              <a:rPr kumimoji="0" lang="ko-KR" altLang="ko-KR" sz="1200" b="0" i="0" u="none" strike="noStrike" cap="none" normalizeH="0" baseline="0">
                <a:ln>
                  <a:noFill/>
                </a:ln>
                <a:solidFill>
                  <a:srgbClr val="CF8E6D"/>
                </a:solidFill>
                <a:effectLst/>
                <a:latin typeface="Arial Unicode MS"/>
                <a:ea typeface="JetBrains Mono"/>
              </a:rPr>
              <a:t>public class </a:t>
            </a:r>
            <a:r>
              <a:rPr kumimoji="0" lang="ko-KR" altLang="ko-KR" sz="1200" b="0" i="0" u="none" strike="noStrike" cap="none" normalizeH="0" baseline="0">
                <a:ln>
                  <a:noFill/>
                </a:ln>
                <a:solidFill>
                  <a:srgbClr val="BCBEC4"/>
                </a:solidFill>
                <a:effectLst/>
                <a:latin typeface="Arial Unicode MS"/>
                <a:ea typeface="JetBrains Mono"/>
              </a:rPr>
              <a:t>GlobalExceptionHandler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3AE60"/>
                </a:solidFill>
                <a:effectLst/>
                <a:latin typeface="Arial Unicode MS"/>
                <a:ea typeface="JetBrains Mono"/>
              </a:rPr>
              <a:t>@ExceptionHandler</a:t>
            </a:r>
            <a:r>
              <a:rPr kumimoji="0" lang="ko-KR" altLang="ko-KR" sz="1200" b="0" i="0" u="none" strike="noStrike" cap="none" normalizeH="0" baseline="0">
                <a:ln>
                  <a:noFill/>
                </a:ln>
                <a:solidFill>
                  <a:srgbClr val="BCBEC4"/>
                </a:solidFill>
                <a:effectLst/>
                <a:latin typeface="Arial Unicode MS"/>
                <a:ea typeface="JetBrains Mono"/>
              </a:rPr>
              <a:t>(IllegalArgumentException.</a:t>
            </a:r>
            <a:r>
              <a:rPr kumimoji="0" lang="ko-KR" altLang="ko-KR" sz="1200" b="0" i="0" u="none" strike="noStrike" cap="none" normalizeH="0" baseline="0">
                <a:ln>
                  <a:noFill/>
                </a:ln>
                <a:solidFill>
                  <a:srgbClr val="CF8E6D"/>
                </a:solidFill>
                <a:effectLst/>
                <a:latin typeface="Arial Unicode MS"/>
                <a:ea typeface="JetBrains Mono"/>
              </a:rPr>
              <a:t>class</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public </a:t>
            </a:r>
            <a:r>
              <a:rPr kumimoji="0" lang="en-US" altLang="ko-KR" sz="1200" b="0" i="0" u="none" strike="noStrike" cap="none" normalizeH="0" baseline="0">
                <a:ln>
                  <a:noFill/>
                </a:ln>
                <a:solidFill>
                  <a:srgbClr val="BCBEC4"/>
                </a:solidFill>
                <a:effectLst/>
                <a:latin typeface="Arial Unicode MS"/>
                <a:ea typeface="JetBrains Mono"/>
              </a:rPr>
              <a:t>String </a:t>
            </a:r>
            <a:r>
              <a:rPr kumimoji="0" lang="en-US" altLang="ko-KR" sz="1200" b="0" i="0" u="none" strike="noStrike" cap="none" normalizeH="0" baseline="0">
                <a:ln>
                  <a:noFill/>
                </a:ln>
                <a:solidFill>
                  <a:srgbClr val="56A8F5"/>
                </a:solidFill>
                <a:effectLst/>
                <a:latin typeface="Arial Unicode MS"/>
                <a:ea typeface="JetBrains Mono"/>
              </a:rPr>
              <a:t>argumentE</a:t>
            </a:r>
            <a:r>
              <a:rPr kumimoji="0" lang="ko-KR" altLang="ko-KR" sz="1200" b="0" i="0" u="none" strike="noStrike" cap="none" normalizeH="0" baseline="0">
                <a:ln>
                  <a:noFill/>
                </a:ln>
                <a:solidFill>
                  <a:srgbClr val="56A8F5"/>
                </a:solidFill>
                <a:effectLst/>
                <a:latin typeface="Arial Unicode MS"/>
                <a:ea typeface="JetBrains Mono"/>
              </a:rPr>
              <a:t>xception</a:t>
            </a:r>
            <a:r>
              <a:rPr kumimoji="0" lang="ko-KR" altLang="ko-KR" sz="1200" b="0" i="0" u="none" strike="noStrike" cap="none" normalizeH="0" baseline="0">
                <a:ln>
                  <a:noFill/>
                </a:ln>
                <a:solidFill>
                  <a:srgbClr val="BCBEC4"/>
                </a:solidFill>
                <a:effectLst/>
                <a:latin typeface="Arial Unicode MS"/>
                <a:ea typeface="JetBrains Mono"/>
              </a:rPr>
              <a:t>(IllegalArgumentException ex) {        </a:t>
            </a:r>
            <a:r>
              <a:rPr kumimoji="0" lang="en-US"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en-US"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200" b="0" i="0" u="none" strike="noStrike" cap="none" normalizeH="0" baseline="0">
                <a:ln>
                  <a:noFill/>
                </a:ln>
                <a:solidFill>
                  <a:srgbClr val="BCBEC4"/>
                </a:solidFill>
                <a:effectLst/>
                <a:latin typeface="Arial Unicode MS"/>
                <a:ea typeface="JetBrains Mono"/>
              </a:rPr>
              <a:t>mav.addObject(</a:t>
            </a:r>
            <a:r>
              <a:rPr kumimoji="0" lang="ko-KR" altLang="ko-KR" sz="1200" b="0" i="0" u="none" strike="noStrike" cap="none" normalizeH="0" baseline="0">
                <a:ln>
                  <a:noFill/>
                </a:ln>
                <a:solidFill>
                  <a:srgbClr val="6AAB73"/>
                </a:solidFill>
                <a:effectLst/>
                <a:latin typeface="Arial Unicode MS"/>
                <a:ea typeface="JetBrains Mono"/>
              </a:rPr>
              <a:t>"message"</a:t>
            </a:r>
            <a:r>
              <a:rPr kumimoji="0" lang="ko-KR" altLang="ko-KR" sz="1200" b="0" i="0" u="none" strike="noStrike" cap="none" normalizeH="0" baseline="0">
                <a:ln>
                  <a:noFill/>
                </a:ln>
                <a:solidFill>
                  <a:srgbClr val="BCBEC4"/>
                </a:solidFill>
                <a:effectLst/>
                <a:latin typeface="Arial Unicode MS"/>
                <a:ea typeface="JetBrains Mono"/>
              </a:rPr>
              <a:t>, ex.getMessage());  </a:t>
            </a:r>
            <a:b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200" b="0" i="0" u="none" strike="noStrike" cap="none" normalizeH="0" baseline="0">
                <a:ln>
                  <a:noFill/>
                </a:ln>
                <a:solidFill>
                  <a:srgbClr val="CF8E6D"/>
                </a:solidFill>
                <a:effectLst/>
                <a:latin typeface="Arial Unicode MS"/>
                <a:ea typeface="JetBrains Mono"/>
              </a:rPr>
              <a:t>return </a:t>
            </a:r>
            <a:r>
              <a:rPr kumimoji="0" lang="ko-KR" altLang="ko-KR" sz="1200" b="0" i="0" u="none" strike="noStrike" cap="none" normalizeH="0" baseline="0">
                <a:ln>
                  <a:noFill/>
                </a:ln>
                <a:solidFill>
                  <a:srgbClr val="6AAB73"/>
                </a:solidFill>
                <a:effectLst/>
                <a:latin typeface="Arial Unicode MS"/>
                <a:ea typeface="JetBrains Mono"/>
              </a:rPr>
              <a:t>"error"</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942617837"/>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F92065-828B-E83C-2EEF-D09774F895F2}"/>
            </a:ext>
          </a:extLst>
        </p:cNvPr>
        <p:cNvGrpSpPr/>
        <p:nvPr/>
      </p:nvGrpSpPr>
      <p:grpSpPr>
        <a:xfrm>
          <a:off x="0" y="0"/>
          <a:ext cx="0" cy="0"/>
          <a:chOff x="0" y="0"/>
          <a:chExt cx="0" cy="0"/>
        </a:xfrm>
      </p:grpSpPr>
      <p:sp>
        <p:nvSpPr>
          <p:cNvPr id="6" name="직사각형 5">
            <a:extLst>
              <a:ext uri="{FF2B5EF4-FFF2-40B4-BE49-F238E27FC236}">
                <a16:creationId xmlns:a16="http://schemas.microsoft.com/office/drawing/2014/main" id="{B515AEAA-8D5D-939A-6335-0D072E7E7B0F}"/>
              </a:ext>
            </a:extLst>
          </p:cNvPr>
          <p:cNvSpPr/>
          <p:nvPr/>
        </p:nvSpPr>
        <p:spPr>
          <a:xfrm>
            <a:off x="108284" y="205930"/>
            <a:ext cx="5484963"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ExceptionHandlerExceptionResolver </a:t>
            </a:r>
            <a:r>
              <a:rPr lang="ko-KR" altLang="en-US" b="1">
                <a:solidFill>
                  <a:schemeClr val="accent1">
                    <a:lumMod val="75000"/>
                  </a:schemeClr>
                </a:solidFill>
                <a:latin typeface="+mn-ea"/>
              </a:rPr>
              <a:t>구조 이해</a:t>
            </a:r>
          </a:p>
        </p:txBody>
      </p:sp>
      <p:sp>
        <p:nvSpPr>
          <p:cNvPr id="3" name="모서리가 둥근 직사각형 38">
            <a:extLst>
              <a:ext uri="{FF2B5EF4-FFF2-40B4-BE49-F238E27FC236}">
                <a16:creationId xmlns:a16="http://schemas.microsoft.com/office/drawing/2014/main" id="{FBFA3605-6E40-0658-D93C-B4810E3A432A}"/>
              </a:ext>
            </a:extLst>
          </p:cNvPr>
          <p:cNvSpPr/>
          <p:nvPr/>
        </p:nvSpPr>
        <p:spPr>
          <a:xfrm>
            <a:off x="1858745" y="932697"/>
            <a:ext cx="1128405"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Controller</a:t>
            </a:r>
            <a:endParaRPr lang="ko-KR" altLang="en-US" sz="1400">
              <a:solidFill>
                <a:schemeClr val="tx1"/>
              </a:solidFill>
              <a:latin typeface="+mj-lt"/>
              <a:ea typeface="나눔바른고딕" panose="020B0603020101020101"/>
            </a:endParaRPr>
          </a:p>
        </p:txBody>
      </p:sp>
      <p:cxnSp>
        <p:nvCxnSpPr>
          <p:cNvPr id="4" name="직선 화살표 연결선 3">
            <a:extLst>
              <a:ext uri="{FF2B5EF4-FFF2-40B4-BE49-F238E27FC236}">
                <a16:creationId xmlns:a16="http://schemas.microsoft.com/office/drawing/2014/main" id="{ADFBCFD9-773D-8F23-60BC-44415E4FBFD4}"/>
              </a:ext>
            </a:extLst>
          </p:cNvPr>
          <p:cNvCxnSpPr>
            <a:cxnSpLocks/>
            <a:stCxn id="3" idx="2"/>
            <a:endCxn id="7" idx="0"/>
          </p:cNvCxnSpPr>
          <p:nvPr/>
        </p:nvCxnSpPr>
        <p:spPr>
          <a:xfrm flipH="1">
            <a:off x="2422359" y="1389598"/>
            <a:ext cx="589" cy="39987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모서리가 둥근 직사각형 38">
            <a:extLst>
              <a:ext uri="{FF2B5EF4-FFF2-40B4-BE49-F238E27FC236}">
                <a16:creationId xmlns:a16="http://schemas.microsoft.com/office/drawing/2014/main" id="{378F33DC-710B-9FF3-DCA9-7B776EA14841}"/>
              </a:ext>
            </a:extLst>
          </p:cNvPr>
          <p:cNvSpPr/>
          <p:nvPr/>
        </p:nvSpPr>
        <p:spPr>
          <a:xfrm>
            <a:off x="1857567" y="1789476"/>
            <a:ext cx="1129583"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Exception</a:t>
            </a:r>
            <a:endParaRPr lang="ko-KR" altLang="en-US" sz="1400">
              <a:solidFill>
                <a:schemeClr val="tx1"/>
              </a:solidFill>
              <a:latin typeface="+mj-lt"/>
              <a:ea typeface="나눔바른고딕" panose="020B0603020101020101"/>
            </a:endParaRPr>
          </a:p>
        </p:txBody>
      </p:sp>
      <p:sp>
        <p:nvSpPr>
          <p:cNvPr id="15" name="모서리가 둥근 직사각형 38">
            <a:extLst>
              <a:ext uri="{FF2B5EF4-FFF2-40B4-BE49-F238E27FC236}">
                <a16:creationId xmlns:a16="http://schemas.microsoft.com/office/drawing/2014/main" id="{9D39BF80-ED3C-05E7-E46C-08EDD7C616B6}"/>
              </a:ext>
            </a:extLst>
          </p:cNvPr>
          <p:cNvSpPr/>
          <p:nvPr/>
        </p:nvSpPr>
        <p:spPr>
          <a:xfrm>
            <a:off x="852236" y="2622407"/>
            <a:ext cx="3140243" cy="456901"/>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latin typeface="+mj-lt"/>
                <a:ea typeface="나눔바른고딕" panose="020B0603020101020101"/>
              </a:rPr>
              <a:t>ExceptionHandlerExceptionResolver</a:t>
            </a:r>
            <a:endParaRPr lang="ko-KR" altLang="en-US" sz="1400">
              <a:solidFill>
                <a:schemeClr val="bg1"/>
              </a:solidFill>
              <a:latin typeface="+mj-lt"/>
              <a:ea typeface="나눔바른고딕" panose="020B0603020101020101"/>
            </a:endParaRPr>
          </a:p>
        </p:txBody>
      </p:sp>
      <p:cxnSp>
        <p:nvCxnSpPr>
          <p:cNvPr id="20" name="직선 화살표 연결선 19">
            <a:extLst>
              <a:ext uri="{FF2B5EF4-FFF2-40B4-BE49-F238E27FC236}">
                <a16:creationId xmlns:a16="http://schemas.microsoft.com/office/drawing/2014/main" id="{7C60B373-D985-2C75-035C-F050892F85F4}"/>
              </a:ext>
            </a:extLst>
          </p:cNvPr>
          <p:cNvCxnSpPr>
            <a:cxnSpLocks/>
            <a:stCxn id="7" idx="2"/>
            <a:endCxn id="15" idx="0"/>
          </p:cNvCxnSpPr>
          <p:nvPr/>
        </p:nvCxnSpPr>
        <p:spPr>
          <a:xfrm flipH="1">
            <a:off x="2422358" y="2246377"/>
            <a:ext cx="1" cy="37603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모서리가 둥근 직사각형 38">
            <a:extLst>
              <a:ext uri="{FF2B5EF4-FFF2-40B4-BE49-F238E27FC236}">
                <a16:creationId xmlns:a16="http://schemas.microsoft.com/office/drawing/2014/main" id="{6E508C21-FF36-BB07-19FC-2CC78ED0B34F}"/>
              </a:ext>
            </a:extLst>
          </p:cNvPr>
          <p:cNvSpPr/>
          <p:nvPr/>
        </p:nvSpPr>
        <p:spPr>
          <a:xfrm>
            <a:off x="4980073" y="2056922"/>
            <a:ext cx="3098132" cy="456901"/>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latin typeface="+mj-lt"/>
                <a:ea typeface="나눔바른고딕" panose="020B0603020101020101"/>
              </a:rPr>
              <a:t>ExceptionHandlerMethodResolver</a:t>
            </a:r>
            <a:endParaRPr lang="ko-KR" altLang="en-US" sz="1400">
              <a:solidFill>
                <a:schemeClr val="bg1"/>
              </a:solidFill>
              <a:latin typeface="+mj-lt"/>
              <a:ea typeface="나눔바른고딕" panose="020B0603020101020101"/>
            </a:endParaRPr>
          </a:p>
        </p:txBody>
      </p:sp>
      <p:cxnSp>
        <p:nvCxnSpPr>
          <p:cNvPr id="27" name="연결선: 꺾임 26">
            <a:extLst>
              <a:ext uri="{FF2B5EF4-FFF2-40B4-BE49-F238E27FC236}">
                <a16:creationId xmlns:a16="http://schemas.microsoft.com/office/drawing/2014/main" id="{9CA157C2-7E45-F1A4-8A72-E7455C16B860}"/>
              </a:ext>
            </a:extLst>
          </p:cNvPr>
          <p:cNvCxnSpPr>
            <a:stCxn id="25" idx="0"/>
            <a:endCxn id="3" idx="3"/>
          </p:cNvCxnSpPr>
          <p:nvPr/>
        </p:nvCxnSpPr>
        <p:spPr>
          <a:xfrm rot="16200000" flipV="1">
            <a:off x="4310258" y="-161960"/>
            <a:ext cx="895774" cy="3541989"/>
          </a:xfrm>
          <a:prstGeom prst="bentConnector2">
            <a:avLst/>
          </a:prstGeom>
          <a:ln w="9525">
            <a:solidFill>
              <a:schemeClr val="bg1">
                <a:lumMod val="50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A7D9328E-4FF9-CBE1-3C85-FD43F3E06723}"/>
              </a:ext>
            </a:extLst>
          </p:cNvPr>
          <p:cNvSpPr txBox="1"/>
          <p:nvPr/>
        </p:nvSpPr>
        <p:spPr>
          <a:xfrm>
            <a:off x="2976757" y="842780"/>
            <a:ext cx="3983511" cy="313547"/>
          </a:xfrm>
          <a:prstGeom prst="rect">
            <a:avLst/>
          </a:prstGeom>
          <a:noFill/>
        </p:spPr>
        <p:txBody>
          <a:bodyPr wrap="square">
            <a:spAutoFit/>
          </a:bodyPr>
          <a:lstStyle/>
          <a:p>
            <a:pPr>
              <a:lnSpc>
                <a:spcPct val="150000"/>
              </a:lnSpc>
            </a:pPr>
            <a:r>
              <a:rPr lang="en-US" altLang="ko-KR" sz="1100"/>
              <a:t>@ExceptionHandler </a:t>
            </a:r>
            <a:r>
              <a:rPr lang="ko-KR" altLang="en-US" sz="1100"/>
              <a:t>가</a:t>
            </a:r>
            <a:r>
              <a:rPr lang="en-US" altLang="ko-KR" sz="1100"/>
              <a:t> </a:t>
            </a:r>
            <a:r>
              <a:rPr lang="ko-KR" altLang="en-US" sz="1100"/>
              <a:t>선언된 모든 메서드를 찾아 보관한다</a:t>
            </a:r>
          </a:p>
        </p:txBody>
      </p:sp>
      <p:pic>
        <p:nvPicPr>
          <p:cNvPr id="32" name="그림 31">
            <a:extLst>
              <a:ext uri="{FF2B5EF4-FFF2-40B4-BE49-F238E27FC236}">
                <a16:creationId xmlns:a16="http://schemas.microsoft.com/office/drawing/2014/main" id="{E6CF6E53-97E7-32B9-E3E2-EBB2119B7A82}"/>
              </a:ext>
            </a:extLst>
          </p:cNvPr>
          <p:cNvPicPr>
            <a:picLocks noChangeAspect="1"/>
          </p:cNvPicPr>
          <p:nvPr/>
        </p:nvPicPr>
        <p:blipFill>
          <a:blip r:embed="rId3"/>
          <a:stretch>
            <a:fillRect/>
          </a:stretch>
        </p:blipFill>
        <p:spPr>
          <a:xfrm>
            <a:off x="8271714" y="1565520"/>
            <a:ext cx="3285477" cy="1439703"/>
          </a:xfrm>
          <a:prstGeom prst="rect">
            <a:avLst/>
          </a:prstGeom>
        </p:spPr>
      </p:pic>
      <p:cxnSp>
        <p:nvCxnSpPr>
          <p:cNvPr id="34" name="직선 연결선 33">
            <a:extLst>
              <a:ext uri="{FF2B5EF4-FFF2-40B4-BE49-F238E27FC236}">
                <a16:creationId xmlns:a16="http://schemas.microsoft.com/office/drawing/2014/main" id="{A5B6F12B-6FB6-FF60-83ED-93CC6EE376DF}"/>
              </a:ext>
            </a:extLst>
          </p:cNvPr>
          <p:cNvCxnSpPr>
            <a:cxnSpLocks/>
            <a:stCxn id="25" idx="3"/>
          </p:cNvCxnSpPr>
          <p:nvPr/>
        </p:nvCxnSpPr>
        <p:spPr>
          <a:xfrm flipV="1">
            <a:off x="8078205" y="2285372"/>
            <a:ext cx="193509" cy="1"/>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5" name="모서리가 둥근 직사각형 38">
            <a:extLst>
              <a:ext uri="{FF2B5EF4-FFF2-40B4-BE49-F238E27FC236}">
                <a16:creationId xmlns:a16="http://schemas.microsoft.com/office/drawing/2014/main" id="{10799032-6FDC-6A6B-DA6C-A3DA7BA1547A}"/>
              </a:ext>
            </a:extLst>
          </p:cNvPr>
          <p:cNvSpPr/>
          <p:nvPr/>
        </p:nvSpPr>
        <p:spPr>
          <a:xfrm>
            <a:off x="5715227" y="3968944"/>
            <a:ext cx="1627819" cy="557545"/>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i="1">
                <a:solidFill>
                  <a:srgbClr val="FF0000"/>
                </a:solidFill>
              </a:rPr>
              <a:t>@ExceptionHandler</a:t>
            </a:r>
            <a:endParaRPr lang="en-US" altLang="ko-KR" sz="1200" i="1">
              <a:solidFill>
                <a:srgbClr val="FF0000"/>
              </a:solidFill>
              <a:latin typeface="+mj-lt"/>
              <a:ea typeface="나눔바른고딕" panose="020B0603020101020101"/>
            </a:endParaRPr>
          </a:p>
          <a:p>
            <a:pPr algn="ctr">
              <a:spcBef>
                <a:spcPts val="400"/>
              </a:spcBef>
            </a:pPr>
            <a:r>
              <a:rPr lang="en-US" altLang="ko-KR" sz="1400">
                <a:solidFill>
                  <a:schemeClr val="tx1"/>
                </a:solidFill>
                <a:latin typeface="+mj-lt"/>
                <a:ea typeface="나눔바른고딕" panose="020B0603020101020101"/>
              </a:rPr>
              <a:t>Method</a:t>
            </a:r>
            <a:endParaRPr lang="ko-KR" altLang="en-US" sz="1400">
              <a:solidFill>
                <a:schemeClr val="tx1"/>
              </a:solidFill>
              <a:latin typeface="+mj-lt"/>
              <a:ea typeface="나눔바른고딕" panose="020B0603020101020101"/>
            </a:endParaRPr>
          </a:p>
        </p:txBody>
      </p:sp>
      <p:cxnSp>
        <p:nvCxnSpPr>
          <p:cNvPr id="46" name="직선 화살표 연결선 45">
            <a:extLst>
              <a:ext uri="{FF2B5EF4-FFF2-40B4-BE49-F238E27FC236}">
                <a16:creationId xmlns:a16="http://schemas.microsoft.com/office/drawing/2014/main" id="{D522D217-4542-8692-E3CF-3BE7AB9926FE}"/>
              </a:ext>
            </a:extLst>
          </p:cNvPr>
          <p:cNvCxnSpPr>
            <a:cxnSpLocks/>
            <a:stCxn id="65" idx="2"/>
            <a:endCxn id="45" idx="0"/>
          </p:cNvCxnSpPr>
          <p:nvPr/>
        </p:nvCxnSpPr>
        <p:spPr>
          <a:xfrm flipH="1">
            <a:off x="6529137" y="3603873"/>
            <a:ext cx="1" cy="36507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6DF2F66B-6532-5CB5-B040-E143D72B4538}"/>
              </a:ext>
            </a:extLst>
          </p:cNvPr>
          <p:cNvSpPr txBox="1"/>
          <p:nvPr/>
        </p:nvSpPr>
        <p:spPr>
          <a:xfrm>
            <a:off x="4200800" y="1964866"/>
            <a:ext cx="847485" cy="313547"/>
          </a:xfrm>
          <a:prstGeom prst="rect">
            <a:avLst/>
          </a:prstGeom>
          <a:noFill/>
        </p:spPr>
        <p:txBody>
          <a:bodyPr wrap="square">
            <a:spAutoFit/>
          </a:bodyPr>
          <a:lstStyle/>
          <a:p>
            <a:pPr algn="ctr">
              <a:lnSpc>
                <a:spcPct val="150000"/>
              </a:lnSpc>
            </a:pPr>
            <a:r>
              <a:rPr lang="ko-KR" altLang="en-US" sz="1100"/>
              <a:t>객체생성</a:t>
            </a:r>
          </a:p>
        </p:txBody>
      </p:sp>
      <p:sp>
        <p:nvSpPr>
          <p:cNvPr id="53" name="TextBox 52">
            <a:extLst>
              <a:ext uri="{FF2B5EF4-FFF2-40B4-BE49-F238E27FC236}">
                <a16:creationId xmlns:a16="http://schemas.microsoft.com/office/drawing/2014/main" id="{CA87FB27-68D5-ACA1-74D6-670D06914656}"/>
              </a:ext>
            </a:extLst>
          </p:cNvPr>
          <p:cNvSpPr txBox="1"/>
          <p:nvPr/>
        </p:nvSpPr>
        <p:spPr>
          <a:xfrm>
            <a:off x="6422405" y="3632097"/>
            <a:ext cx="1058778" cy="313547"/>
          </a:xfrm>
          <a:prstGeom prst="rect">
            <a:avLst/>
          </a:prstGeom>
          <a:noFill/>
        </p:spPr>
        <p:txBody>
          <a:bodyPr wrap="square">
            <a:spAutoFit/>
          </a:bodyPr>
          <a:lstStyle/>
          <a:p>
            <a:pPr algn="ctr">
              <a:lnSpc>
                <a:spcPct val="150000"/>
              </a:lnSpc>
            </a:pPr>
            <a:r>
              <a:rPr lang="ko-KR" altLang="en-US" sz="1100"/>
              <a:t>메서드 호출</a:t>
            </a:r>
          </a:p>
        </p:txBody>
      </p:sp>
      <p:cxnSp>
        <p:nvCxnSpPr>
          <p:cNvPr id="62" name="연결선: 꺾임 61">
            <a:extLst>
              <a:ext uri="{FF2B5EF4-FFF2-40B4-BE49-F238E27FC236}">
                <a16:creationId xmlns:a16="http://schemas.microsoft.com/office/drawing/2014/main" id="{460FE34A-5E3D-6CA6-5B48-E79E3DF2F39F}"/>
              </a:ext>
            </a:extLst>
          </p:cNvPr>
          <p:cNvCxnSpPr>
            <a:stCxn id="15" idx="3"/>
            <a:endCxn id="25" idx="1"/>
          </p:cNvCxnSpPr>
          <p:nvPr/>
        </p:nvCxnSpPr>
        <p:spPr>
          <a:xfrm flipV="1">
            <a:off x="3992479" y="2285373"/>
            <a:ext cx="987594" cy="565485"/>
          </a:xfrm>
          <a:prstGeom prst="bentConnector3">
            <a:avLst>
              <a:gd name="adj1" fmla="val 29289"/>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5" name="모서리가 둥근 직사각형 38">
            <a:extLst>
              <a:ext uri="{FF2B5EF4-FFF2-40B4-BE49-F238E27FC236}">
                <a16:creationId xmlns:a16="http://schemas.microsoft.com/office/drawing/2014/main" id="{A6D14ECA-5A8A-0C81-753A-0FC201D48781}"/>
              </a:ext>
            </a:extLst>
          </p:cNvPr>
          <p:cNvSpPr/>
          <p:nvPr/>
        </p:nvSpPr>
        <p:spPr>
          <a:xfrm>
            <a:off x="4980073" y="3146972"/>
            <a:ext cx="3098129"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ServletInvocableHandlerMethod</a:t>
            </a:r>
            <a:endParaRPr lang="ko-KR" altLang="en-US" sz="1400">
              <a:solidFill>
                <a:schemeClr val="tx1"/>
              </a:solidFill>
              <a:latin typeface="+mj-lt"/>
              <a:ea typeface="나눔바른고딕" panose="020B0603020101020101"/>
            </a:endParaRPr>
          </a:p>
        </p:txBody>
      </p:sp>
      <p:cxnSp>
        <p:nvCxnSpPr>
          <p:cNvPr id="67" name="연결선: 꺾임 66">
            <a:extLst>
              <a:ext uri="{FF2B5EF4-FFF2-40B4-BE49-F238E27FC236}">
                <a16:creationId xmlns:a16="http://schemas.microsoft.com/office/drawing/2014/main" id="{8B6D4472-D37E-3039-52EA-EF6EFF16DBC2}"/>
              </a:ext>
            </a:extLst>
          </p:cNvPr>
          <p:cNvCxnSpPr>
            <a:stCxn id="15" idx="3"/>
            <a:endCxn id="65" idx="1"/>
          </p:cNvCxnSpPr>
          <p:nvPr/>
        </p:nvCxnSpPr>
        <p:spPr>
          <a:xfrm>
            <a:off x="3992479" y="2850858"/>
            <a:ext cx="987594" cy="524565"/>
          </a:xfrm>
          <a:prstGeom prst="bentConnector3">
            <a:avLst>
              <a:gd name="adj1" fmla="val 29289"/>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3" name="다이아몬드 72">
            <a:extLst>
              <a:ext uri="{FF2B5EF4-FFF2-40B4-BE49-F238E27FC236}">
                <a16:creationId xmlns:a16="http://schemas.microsoft.com/office/drawing/2014/main" id="{AFBDA3A4-5018-E98B-3D9A-5A5FB1FFF16F}"/>
              </a:ext>
            </a:extLst>
          </p:cNvPr>
          <p:cNvSpPr/>
          <p:nvPr/>
        </p:nvSpPr>
        <p:spPr>
          <a:xfrm>
            <a:off x="9011659" y="4672984"/>
            <a:ext cx="427121" cy="350725"/>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75" name="TextBox 74">
            <a:extLst>
              <a:ext uri="{FF2B5EF4-FFF2-40B4-BE49-F238E27FC236}">
                <a16:creationId xmlns:a16="http://schemas.microsoft.com/office/drawing/2014/main" id="{D8351381-1646-27F2-9910-0FF05E58BEA1}"/>
              </a:ext>
            </a:extLst>
          </p:cNvPr>
          <p:cNvSpPr txBox="1"/>
          <p:nvPr/>
        </p:nvSpPr>
        <p:spPr>
          <a:xfrm>
            <a:off x="2422355" y="1420839"/>
            <a:ext cx="872867" cy="313547"/>
          </a:xfrm>
          <a:prstGeom prst="rect">
            <a:avLst/>
          </a:prstGeom>
          <a:noFill/>
        </p:spPr>
        <p:txBody>
          <a:bodyPr wrap="square">
            <a:spAutoFit/>
          </a:bodyPr>
          <a:lstStyle/>
          <a:p>
            <a:pPr algn="ctr">
              <a:lnSpc>
                <a:spcPct val="150000"/>
              </a:lnSpc>
            </a:pPr>
            <a:r>
              <a:rPr lang="ko-KR" altLang="en-US" sz="1100"/>
              <a:t>예외 발생</a:t>
            </a:r>
          </a:p>
        </p:txBody>
      </p:sp>
      <p:sp>
        <p:nvSpPr>
          <p:cNvPr id="76" name="TextBox 75">
            <a:extLst>
              <a:ext uri="{FF2B5EF4-FFF2-40B4-BE49-F238E27FC236}">
                <a16:creationId xmlns:a16="http://schemas.microsoft.com/office/drawing/2014/main" id="{F6621700-78DD-C348-0C12-0B48A5848076}"/>
              </a:ext>
            </a:extLst>
          </p:cNvPr>
          <p:cNvSpPr txBox="1"/>
          <p:nvPr/>
        </p:nvSpPr>
        <p:spPr>
          <a:xfrm>
            <a:off x="4200800" y="3355043"/>
            <a:ext cx="882824" cy="313547"/>
          </a:xfrm>
          <a:prstGeom prst="rect">
            <a:avLst/>
          </a:prstGeom>
          <a:noFill/>
        </p:spPr>
        <p:txBody>
          <a:bodyPr wrap="square">
            <a:spAutoFit/>
          </a:bodyPr>
          <a:lstStyle/>
          <a:p>
            <a:pPr algn="ctr">
              <a:lnSpc>
                <a:spcPct val="150000"/>
              </a:lnSpc>
            </a:pPr>
            <a:r>
              <a:rPr lang="ko-KR" altLang="en-US" sz="1100"/>
              <a:t>객체생성</a:t>
            </a:r>
          </a:p>
        </p:txBody>
      </p:sp>
      <p:cxnSp>
        <p:nvCxnSpPr>
          <p:cNvPr id="80" name="직선 화살표 연결선 79">
            <a:extLst>
              <a:ext uri="{FF2B5EF4-FFF2-40B4-BE49-F238E27FC236}">
                <a16:creationId xmlns:a16="http://schemas.microsoft.com/office/drawing/2014/main" id="{3867376D-A9CC-8AEE-2311-69361509A8FF}"/>
              </a:ext>
            </a:extLst>
          </p:cNvPr>
          <p:cNvCxnSpPr>
            <a:cxnSpLocks/>
            <a:stCxn id="45" idx="3"/>
            <a:endCxn id="93" idx="1"/>
          </p:cNvCxnSpPr>
          <p:nvPr/>
        </p:nvCxnSpPr>
        <p:spPr>
          <a:xfrm>
            <a:off x="7343046" y="4247717"/>
            <a:ext cx="394263" cy="120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8" name="모서리가 둥근 직사각형 38">
            <a:extLst>
              <a:ext uri="{FF2B5EF4-FFF2-40B4-BE49-F238E27FC236}">
                <a16:creationId xmlns:a16="http://schemas.microsoft.com/office/drawing/2014/main" id="{3D5A5642-1101-855F-18DC-B19528F2ED2D}"/>
              </a:ext>
            </a:extLst>
          </p:cNvPr>
          <p:cNvSpPr/>
          <p:nvPr/>
        </p:nvSpPr>
        <p:spPr>
          <a:xfrm>
            <a:off x="9691866" y="5426905"/>
            <a:ext cx="1129583"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JSON</a:t>
            </a:r>
            <a:endParaRPr lang="ko-KR" altLang="en-US" sz="1400">
              <a:solidFill>
                <a:schemeClr val="tx1"/>
              </a:solidFill>
              <a:latin typeface="+mj-lt"/>
              <a:ea typeface="나눔바른고딕" panose="020B0603020101020101"/>
            </a:endParaRPr>
          </a:p>
        </p:txBody>
      </p:sp>
      <p:sp>
        <p:nvSpPr>
          <p:cNvPr id="93" name="모서리가 둥근 직사각형 38">
            <a:extLst>
              <a:ext uri="{FF2B5EF4-FFF2-40B4-BE49-F238E27FC236}">
                <a16:creationId xmlns:a16="http://schemas.microsoft.com/office/drawing/2014/main" id="{12A6023D-951C-7D00-A1A8-B8A8D3EAF36D}"/>
              </a:ext>
            </a:extLst>
          </p:cNvPr>
          <p:cNvSpPr/>
          <p:nvPr/>
        </p:nvSpPr>
        <p:spPr>
          <a:xfrm>
            <a:off x="7737309" y="4020468"/>
            <a:ext cx="2975824"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HandlerMethodArgumentResolver</a:t>
            </a:r>
            <a:endParaRPr lang="ko-KR" altLang="en-US" sz="1400">
              <a:solidFill>
                <a:schemeClr val="tx1"/>
              </a:solidFill>
              <a:latin typeface="+mj-lt"/>
              <a:ea typeface="나눔바른고딕" panose="020B0603020101020101"/>
            </a:endParaRPr>
          </a:p>
        </p:txBody>
      </p:sp>
      <p:cxnSp>
        <p:nvCxnSpPr>
          <p:cNvPr id="96" name="직선 화살표 연결선 95">
            <a:extLst>
              <a:ext uri="{FF2B5EF4-FFF2-40B4-BE49-F238E27FC236}">
                <a16:creationId xmlns:a16="http://schemas.microsoft.com/office/drawing/2014/main" id="{B0E67313-3C9B-2696-51E1-2FB072AE87BC}"/>
              </a:ext>
            </a:extLst>
          </p:cNvPr>
          <p:cNvCxnSpPr>
            <a:cxnSpLocks/>
            <a:stCxn id="93" idx="2"/>
            <a:endCxn id="73" idx="0"/>
          </p:cNvCxnSpPr>
          <p:nvPr/>
        </p:nvCxnSpPr>
        <p:spPr>
          <a:xfrm flipH="1">
            <a:off x="9225220" y="4477369"/>
            <a:ext cx="1" cy="19561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5E399372-75E0-2C3B-DCC0-50619ECAFB00}"/>
              </a:ext>
            </a:extLst>
          </p:cNvPr>
          <p:cNvSpPr txBox="1"/>
          <p:nvPr/>
        </p:nvSpPr>
        <p:spPr>
          <a:xfrm>
            <a:off x="9369336" y="4653680"/>
            <a:ext cx="1319470" cy="313547"/>
          </a:xfrm>
          <a:prstGeom prst="rect">
            <a:avLst/>
          </a:prstGeom>
          <a:noFill/>
        </p:spPr>
        <p:txBody>
          <a:bodyPr wrap="square">
            <a:spAutoFit/>
          </a:bodyPr>
          <a:lstStyle/>
          <a:p>
            <a:pPr algn="ctr">
              <a:lnSpc>
                <a:spcPct val="150000"/>
              </a:lnSpc>
            </a:pPr>
            <a:r>
              <a:rPr lang="en-US" altLang="ko-KR" sz="1100"/>
              <a:t>ResponsEntity ?</a:t>
            </a:r>
            <a:endParaRPr lang="ko-KR" altLang="en-US" sz="1100"/>
          </a:p>
        </p:txBody>
      </p:sp>
      <p:cxnSp>
        <p:nvCxnSpPr>
          <p:cNvPr id="101" name="연결선: 꺾임 100">
            <a:extLst>
              <a:ext uri="{FF2B5EF4-FFF2-40B4-BE49-F238E27FC236}">
                <a16:creationId xmlns:a16="http://schemas.microsoft.com/office/drawing/2014/main" id="{21CA1EE7-C1F3-CB6F-3AE9-BD648E2B3181}"/>
              </a:ext>
            </a:extLst>
          </p:cNvPr>
          <p:cNvCxnSpPr>
            <a:cxnSpLocks/>
            <a:stCxn id="73" idx="2"/>
            <a:endCxn id="88" idx="0"/>
          </p:cNvCxnSpPr>
          <p:nvPr/>
        </p:nvCxnSpPr>
        <p:spPr>
          <a:xfrm rot="16200000" flipH="1">
            <a:off x="9539341" y="4709588"/>
            <a:ext cx="403196" cy="1031438"/>
          </a:xfrm>
          <a:prstGeom prst="bentConnector3">
            <a:avLst>
              <a:gd name="adj1" fmla="val 4254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4" name="모서리가 둥근 직사각형 38">
            <a:extLst>
              <a:ext uri="{FF2B5EF4-FFF2-40B4-BE49-F238E27FC236}">
                <a16:creationId xmlns:a16="http://schemas.microsoft.com/office/drawing/2014/main" id="{826BA149-7C9C-5C34-B2EE-DDAD965A0D86}"/>
              </a:ext>
            </a:extLst>
          </p:cNvPr>
          <p:cNvSpPr/>
          <p:nvPr/>
        </p:nvSpPr>
        <p:spPr>
          <a:xfrm>
            <a:off x="7363325" y="5367621"/>
            <a:ext cx="1503567" cy="51886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ModelAndView</a:t>
            </a:r>
          </a:p>
          <a:p>
            <a:pPr algn="ctr">
              <a:spcBef>
                <a:spcPts val="400"/>
              </a:spcBef>
            </a:pPr>
            <a:endParaRPr lang="ko-KR" altLang="en-US" sz="1400">
              <a:solidFill>
                <a:schemeClr val="tx1"/>
              </a:solidFill>
              <a:latin typeface="+mj-lt"/>
              <a:ea typeface="나눔바른고딕" panose="020B0603020101020101"/>
            </a:endParaRPr>
          </a:p>
        </p:txBody>
      </p:sp>
      <p:cxnSp>
        <p:nvCxnSpPr>
          <p:cNvPr id="106" name="연결선: 꺾임 105">
            <a:extLst>
              <a:ext uri="{FF2B5EF4-FFF2-40B4-BE49-F238E27FC236}">
                <a16:creationId xmlns:a16="http://schemas.microsoft.com/office/drawing/2014/main" id="{5542EDFD-3F09-C21B-1F35-5A610259D1D7}"/>
              </a:ext>
            </a:extLst>
          </p:cNvPr>
          <p:cNvCxnSpPr>
            <a:cxnSpLocks/>
            <a:stCxn id="73" idx="2"/>
            <a:endCxn id="104" idx="0"/>
          </p:cNvCxnSpPr>
          <p:nvPr/>
        </p:nvCxnSpPr>
        <p:spPr>
          <a:xfrm rot="5400000">
            <a:off x="8498209" y="4640610"/>
            <a:ext cx="343912" cy="1110111"/>
          </a:xfrm>
          <a:prstGeom prst="bent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1" name="모서리가 둥근 직사각형 38">
            <a:extLst>
              <a:ext uri="{FF2B5EF4-FFF2-40B4-BE49-F238E27FC236}">
                <a16:creationId xmlns:a16="http://schemas.microsoft.com/office/drawing/2014/main" id="{A5A7F117-38A7-388B-7E0E-7BC834DE0470}"/>
              </a:ext>
            </a:extLst>
          </p:cNvPr>
          <p:cNvSpPr/>
          <p:nvPr/>
        </p:nvSpPr>
        <p:spPr>
          <a:xfrm>
            <a:off x="6283760" y="5397265"/>
            <a:ext cx="798114"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View</a:t>
            </a:r>
            <a:endParaRPr lang="ko-KR" altLang="en-US" sz="1400">
              <a:solidFill>
                <a:schemeClr val="tx1"/>
              </a:solidFill>
              <a:latin typeface="+mj-lt"/>
              <a:ea typeface="나눔바른고딕" panose="020B0603020101020101"/>
            </a:endParaRPr>
          </a:p>
        </p:txBody>
      </p:sp>
      <p:sp>
        <p:nvSpPr>
          <p:cNvPr id="112" name="모서리가 둥근 직사각형 38">
            <a:extLst>
              <a:ext uri="{FF2B5EF4-FFF2-40B4-BE49-F238E27FC236}">
                <a16:creationId xmlns:a16="http://schemas.microsoft.com/office/drawing/2014/main" id="{5269BFF5-2051-6E13-A190-4EFB60E5BF96}"/>
              </a:ext>
            </a:extLst>
          </p:cNvPr>
          <p:cNvSpPr/>
          <p:nvPr/>
        </p:nvSpPr>
        <p:spPr>
          <a:xfrm>
            <a:off x="5157882" y="5397264"/>
            <a:ext cx="798114"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HTML</a:t>
            </a:r>
            <a:endParaRPr lang="ko-KR" altLang="en-US" sz="1400">
              <a:solidFill>
                <a:schemeClr val="tx1"/>
              </a:solidFill>
              <a:latin typeface="+mj-lt"/>
              <a:ea typeface="나눔바른고딕" panose="020B0603020101020101"/>
            </a:endParaRPr>
          </a:p>
        </p:txBody>
      </p:sp>
      <p:sp>
        <p:nvSpPr>
          <p:cNvPr id="114" name="모서리가 둥근 직사각형 38">
            <a:extLst>
              <a:ext uri="{FF2B5EF4-FFF2-40B4-BE49-F238E27FC236}">
                <a16:creationId xmlns:a16="http://schemas.microsoft.com/office/drawing/2014/main" id="{0A582AC7-D119-E784-73FC-42E5759744D2}"/>
              </a:ext>
            </a:extLst>
          </p:cNvPr>
          <p:cNvSpPr/>
          <p:nvPr/>
        </p:nvSpPr>
        <p:spPr>
          <a:xfrm>
            <a:off x="9691865" y="6147991"/>
            <a:ext cx="1129583"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HTTP Body</a:t>
            </a:r>
            <a:endParaRPr lang="ko-KR" altLang="en-US" sz="1400">
              <a:solidFill>
                <a:schemeClr val="tx1"/>
              </a:solidFill>
              <a:latin typeface="+mj-lt"/>
              <a:ea typeface="나눔바른고딕" panose="020B0603020101020101"/>
            </a:endParaRPr>
          </a:p>
        </p:txBody>
      </p:sp>
      <p:cxnSp>
        <p:nvCxnSpPr>
          <p:cNvPr id="115" name="직선 화살표 연결선 114">
            <a:extLst>
              <a:ext uri="{FF2B5EF4-FFF2-40B4-BE49-F238E27FC236}">
                <a16:creationId xmlns:a16="http://schemas.microsoft.com/office/drawing/2014/main" id="{1C82078C-692B-08F4-756A-9F9DAC1EAE37}"/>
              </a:ext>
            </a:extLst>
          </p:cNvPr>
          <p:cNvCxnSpPr>
            <a:cxnSpLocks/>
            <a:stCxn id="104" idx="1"/>
            <a:endCxn id="111" idx="3"/>
          </p:cNvCxnSpPr>
          <p:nvPr/>
        </p:nvCxnSpPr>
        <p:spPr>
          <a:xfrm flipH="1" flipV="1">
            <a:off x="7081874" y="5625716"/>
            <a:ext cx="281451" cy="134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직선 화살표 연결선 118">
            <a:extLst>
              <a:ext uri="{FF2B5EF4-FFF2-40B4-BE49-F238E27FC236}">
                <a16:creationId xmlns:a16="http://schemas.microsoft.com/office/drawing/2014/main" id="{EA496229-4E45-83CA-021D-6DE2EA15C2F2}"/>
              </a:ext>
            </a:extLst>
          </p:cNvPr>
          <p:cNvCxnSpPr>
            <a:cxnSpLocks/>
            <a:stCxn id="111" idx="1"/>
            <a:endCxn id="112" idx="3"/>
          </p:cNvCxnSpPr>
          <p:nvPr/>
        </p:nvCxnSpPr>
        <p:spPr>
          <a:xfrm flipH="1" flipV="1">
            <a:off x="5955996" y="5625715"/>
            <a:ext cx="327764"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직선 화살표 연결선 121">
            <a:extLst>
              <a:ext uri="{FF2B5EF4-FFF2-40B4-BE49-F238E27FC236}">
                <a16:creationId xmlns:a16="http://schemas.microsoft.com/office/drawing/2014/main" id="{9DC979F1-D1DF-7BA1-DAD9-FDCDAB734664}"/>
              </a:ext>
            </a:extLst>
          </p:cNvPr>
          <p:cNvCxnSpPr>
            <a:cxnSpLocks/>
            <a:stCxn id="88" idx="2"/>
            <a:endCxn id="114" idx="0"/>
          </p:cNvCxnSpPr>
          <p:nvPr/>
        </p:nvCxnSpPr>
        <p:spPr>
          <a:xfrm flipH="1">
            <a:off x="10256657" y="5883806"/>
            <a:ext cx="1" cy="26418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7" name="모서리가 둥근 직사각형 38">
            <a:extLst>
              <a:ext uri="{FF2B5EF4-FFF2-40B4-BE49-F238E27FC236}">
                <a16:creationId xmlns:a16="http://schemas.microsoft.com/office/drawing/2014/main" id="{9B426452-FF5C-B3C7-DA1D-C4C51BF303A6}"/>
              </a:ext>
            </a:extLst>
          </p:cNvPr>
          <p:cNvSpPr/>
          <p:nvPr/>
        </p:nvSpPr>
        <p:spPr>
          <a:xfrm>
            <a:off x="7721653" y="6121757"/>
            <a:ext cx="1503567" cy="51886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ModelAndView</a:t>
            </a:r>
          </a:p>
          <a:p>
            <a:pPr algn="ctr">
              <a:spcBef>
                <a:spcPts val="400"/>
              </a:spcBef>
            </a:pPr>
            <a:endParaRPr lang="ko-KR" altLang="en-US" sz="1400">
              <a:solidFill>
                <a:schemeClr val="tx1"/>
              </a:solidFill>
              <a:latin typeface="+mj-lt"/>
              <a:ea typeface="나눔바른고딕" panose="020B0603020101020101"/>
            </a:endParaRPr>
          </a:p>
        </p:txBody>
      </p:sp>
      <p:cxnSp>
        <p:nvCxnSpPr>
          <p:cNvPr id="128" name="직선 화살표 연결선 127">
            <a:extLst>
              <a:ext uri="{FF2B5EF4-FFF2-40B4-BE49-F238E27FC236}">
                <a16:creationId xmlns:a16="http://schemas.microsoft.com/office/drawing/2014/main" id="{C50684C6-39BB-A6CA-7090-5B9C818C4207}"/>
              </a:ext>
            </a:extLst>
          </p:cNvPr>
          <p:cNvCxnSpPr>
            <a:cxnSpLocks/>
            <a:stCxn id="114" idx="1"/>
            <a:endCxn id="127" idx="3"/>
          </p:cNvCxnSpPr>
          <p:nvPr/>
        </p:nvCxnSpPr>
        <p:spPr>
          <a:xfrm flipH="1">
            <a:off x="9225220" y="6376442"/>
            <a:ext cx="466645" cy="475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4" name="모서리가 둥근 직사각형 38">
            <a:extLst>
              <a:ext uri="{FF2B5EF4-FFF2-40B4-BE49-F238E27FC236}">
                <a16:creationId xmlns:a16="http://schemas.microsoft.com/office/drawing/2014/main" id="{E1C07E07-0523-D129-1281-658BC2266C1A}"/>
              </a:ext>
            </a:extLst>
          </p:cNvPr>
          <p:cNvSpPr/>
          <p:nvPr/>
        </p:nvSpPr>
        <p:spPr>
          <a:xfrm>
            <a:off x="7481183" y="5638829"/>
            <a:ext cx="578550" cy="191273"/>
          </a:xfrm>
          <a:prstGeom prst="roundRect">
            <a:avLst/>
          </a:prstGeom>
          <a:solidFill>
            <a:schemeClr val="accent4">
              <a:lumMod val="20000"/>
              <a:lumOff val="80000"/>
            </a:schemeClr>
          </a:solidFill>
          <a:ln w="9525">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000">
                <a:solidFill>
                  <a:schemeClr val="tx1"/>
                </a:solidFill>
                <a:latin typeface="+mj-lt"/>
                <a:ea typeface="나눔바른고딕" panose="020B0603020101020101"/>
              </a:rPr>
              <a:t>View</a:t>
            </a:r>
            <a:endParaRPr lang="ko-KR" altLang="en-US" sz="1000">
              <a:solidFill>
                <a:schemeClr val="tx1"/>
              </a:solidFill>
              <a:latin typeface="+mj-lt"/>
              <a:ea typeface="나눔바른고딕" panose="020B0603020101020101"/>
            </a:endParaRPr>
          </a:p>
        </p:txBody>
      </p:sp>
      <p:sp>
        <p:nvSpPr>
          <p:cNvPr id="135" name="모서리가 둥근 직사각형 38">
            <a:extLst>
              <a:ext uri="{FF2B5EF4-FFF2-40B4-BE49-F238E27FC236}">
                <a16:creationId xmlns:a16="http://schemas.microsoft.com/office/drawing/2014/main" id="{289B9223-20CB-AD97-F010-D0749EB1EFBA}"/>
              </a:ext>
            </a:extLst>
          </p:cNvPr>
          <p:cNvSpPr/>
          <p:nvPr/>
        </p:nvSpPr>
        <p:spPr>
          <a:xfrm>
            <a:off x="8149217" y="5638829"/>
            <a:ext cx="578550" cy="191273"/>
          </a:xfrm>
          <a:prstGeom prst="roundRect">
            <a:avLst/>
          </a:prstGeom>
          <a:solidFill>
            <a:schemeClr val="accent5">
              <a:lumMod val="20000"/>
              <a:lumOff val="80000"/>
            </a:schemeClr>
          </a:solidFill>
          <a:ln w="9525">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000">
                <a:solidFill>
                  <a:schemeClr val="tx1"/>
                </a:solidFill>
                <a:latin typeface="+mj-lt"/>
                <a:ea typeface="나눔바른고딕" panose="020B0603020101020101"/>
              </a:rPr>
              <a:t>Model</a:t>
            </a:r>
            <a:endParaRPr lang="ko-KR" altLang="en-US" sz="1000">
              <a:solidFill>
                <a:schemeClr val="tx1"/>
              </a:solidFill>
              <a:latin typeface="+mj-lt"/>
              <a:ea typeface="나눔바른고딕" panose="020B0603020101020101"/>
            </a:endParaRPr>
          </a:p>
        </p:txBody>
      </p:sp>
      <p:sp>
        <p:nvSpPr>
          <p:cNvPr id="136" name="모서리가 둥근 직사각형 38">
            <a:extLst>
              <a:ext uri="{FF2B5EF4-FFF2-40B4-BE49-F238E27FC236}">
                <a16:creationId xmlns:a16="http://schemas.microsoft.com/office/drawing/2014/main" id="{5F72B3B5-3C51-4EA8-7B1E-72EEE07CF347}"/>
              </a:ext>
            </a:extLst>
          </p:cNvPr>
          <p:cNvSpPr/>
          <p:nvPr/>
        </p:nvSpPr>
        <p:spPr>
          <a:xfrm>
            <a:off x="8154082" y="6392965"/>
            <a:ext cx="578550" cy="191273"/>
          </a:xfrm>
          <a:prstGeom prst="roundRect">
            <a:avLst/>
          </a:prstGeom>
          <a:solidFill>
            <a:schemeClr val="bg2"/>
          </a:solidFill>
          <a:ln w="9525">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000">
                <a:solidFill>
                  <a:schemeClr val="tx1"/>
                </a:solidFill>
                <a:latin typeface="+mj-lt"/>
                <a:ea typeface="나눔바른고딕" panose="020B0603020101020101"/>
              </a:rPr>
              <a:t>Empty</a:t>
            </a:r>
            <a:endParaRPr lang="ko-KR" altLang="en-US" sz="1000">
              <a:solidFill>
                <a:schemeClr val="tx1"/>
              </a:solidFill>
              <a:latin typeface="+mj-lt"/>
              <a:ea typeface="나눔바른고딕" panose="020B0603020101020101"/>
            </a:endParaRPr>
          </a:p>
        </p:txBody>
      </p:sp>
    </p:spTree>
    <p:extLst>
      <p:ext uri="{BB962C8B-B14F-4D97-AF65-F5344CB8AC3E}">
        <p14:creationId xmlns:p14="http://schemas.microsoft.com/office/powerpoint/2010/main" val="2999174568"/>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009137-EA2A-D54B-19E7-AF48979A9F0A}"/>
            </a:ext>
          </a:extLst>
        </p:cNvPr>
        <p:cNvGrpSpPr/>
        <p:nvPr/>
      </p:nvGrpSpPr>
      <p:grpSpPr>
        <a:xfrm>
          <a:off x="0" y="0"/>
          <a:ext cx="0" cy="0"/>
          <a:chOff x="0" y="0"/>
          <a:chExt cx="0" cy="0"/>
        </a:xfrm>
      </p:grpSpPr>
      <p:sp>
        <p:nvSpPr>
          <p:cNvPr id="29" name="직사각형 28">
            <a:extLst>
              <a:ext uri="{FF2B5EF4-FFF2-40B4-BE49-F238E27FC236}">
                <a16:creationId xmlns:a16="http://schemas.microsoft.com/office/drawing/2014/main" id="{70790F57-F238-F86A-A470-774E896EA7B2}"/>
              </a:ext>
            </a:extLst>
          </p:cNvPr>
          <p:cNvSpPr/>
          <p:nvPr/>
        </p:nvSpPr>
        <p:spPr>
          <a:xfrm>
            <a:off x="132506" y="269020"/>
            <a:ext cx="4196983"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ExceptionHandlerMethodResolver</a:t>
            </a:r>
            <a:endParaRPr lang="ko-KR" altLang="en-US" b="1">
              <a:solidFill>
                <a:schemeClr val="accent1">
                  <a:lumMod val="75000"/>
                </a:schemeClr>
              </a:solidFill>
              <a:latin typeface="+mn-ea"/>
            </a:endParaRPr>
          </a:p>
        </p:txBody>
      </p:sp>
      <p:sp>
        <p:nvSpPr>
          <p:cNvPr id="30" name="TextBox 29">
            <a:extLst>
              <a:ext uri="{FF2B5EF4-FFF2-40B4-BE49-F238E27FC236}">
                <a16:creationId xmlns:a16="http://schemas.microsoft.com/office/drawing/2014/main" id="{2DF8FEC1-6853-C7AB-2F30-6D3A5DB0FD0B}"/>
              </a:ext>
            </a:extLst>
          </p:cNvPr>
          <p:cNvSpPr txBox="1"/>
          <p:nvPr/>
        </p:nvSpPr>
        <p:spPr>
          <a:xfrm>
            <a:off x="527542" y="664210"/>
            <a:ext cx="10060406" cy="610616"/>
          </a:xfrm>
          <a:prstGeom prst="rect">
            <a:avLst/>
          </a:prstGeom>
          <a:noFill/>
        </p:spPr>
        <p:txBody>
          <a:bodyPr wrap="square">
            <a:spAutoFit/>
          </a:bodyPr>
          <a:lstStyle/>
          <a:p>
            <a:pPr marL="171450" indent="-171450">
              <a:lnSpc>
                <a:spcPct val="150000"/>
              </a:lnSpc>
              <a:buFont typeface="Arial" panose="020B0604020202020204" pitchFamily="34" charset="0"/>
              <a:buChar char="•"/>
            </a:pPr>
            <a:r>
              <a:rPr lang="ko-KR" altLang="en-US" sz="1200"/>
              <a:t>주어진 클래스와 해당 클래스의 모든 상위 클래스에서 </a:t>
            </a:r>
            <a:r>
              <a:rPr lang="en-US" altLang="ko-KR" sz="1200"/>
              <a:t>@ExceptionHandler </a:t>
            </a:r>
            <a:r>
              <a:rPr lang="ko-KR" altLang="en-US" sz="1200"/>
              <a:t>메서드를 찾아내어</a:t>
            </a:r>
            <a:r>
              <a:rPr lang="en-US" altLang="ko-KR" sz="1200"/>
              <a:t> </a:t>
            </a:r>
            <a:r>
              <a:rPr lang="ko-KR" altLang="en-US" sz="1200"/>
              <a:t>선언된 예외와</a:t>
            </a:r>
            <a:r>
              <a:rPr lang="en-US" altLang="ko-KR" sz="1200"/>
              <a:t> </a:t>
            </a:r>
            <a:r>
              <a:rPr lang="ko-KR" altLang="en-US" sz="1200"/>
              <a:t>메서드를 매핑하는 역할을 한다</a:t>
            </a:r>
            <a:endParaRPr lang="en-US" altLang="ko-KR" sz="1200"/>
          </a:p>
          <a:p>
            <a:pPr marL="171450" indent="-171450">
              <a:lnSpc>
                <a:spcPct val="150000"/>
              </a:lnSpc>
              <a:buFont typeface="Arial" panose="020B0604020202020204" pitchFamily="34" charset="0"/>
              <a:buChar char="•"/>
            </a:pPr>
            <a:r>
              <a:rPr lang="en-US" altLang="ko-KR" sz="1200"/>
              <a:t>ExceptionHandlerExceptionResolver </a:t>
            </a:r>
            <a:r>
              <a:rPr lang="ko-KR" altLang="en-US" sz="1200"/>
              <a:t>는 </a:t>
            </a:r>
            <a:r>
              <a:rPr lang="en-US" altLang="ko-KR" sz="1200"/>
              <a:t>ExceptionHandlerMethodResolver </a:t>
            </a:r>
            <a:r>
              <a:rPr lang="ko-KR" altLang="en-US" sz="1200"/>
              <a:t>에서 찾아낸 메서드를 호출하는 구조로 되어 있다</a:t>
            </a:r>
          </a:p>
        </p:txBody>
      </p:sp>
      <p:sp>
        <p:nvSpPr>
          <p:cNvPr id="9" name="모서리가 둥근 직사각형 38">
            <a:extLst>
              <a:ext uri="{FF2B5EF4-FFF2-40B4-BE49-F238E27FC236}">
                <a16:creationId xmlns:a16="http://schemas.microsoft.com/office/drawing/2014/main" id="{869592AB-FB12-D71F-DB27-7FACB1B7AF49}"/>
              </a:ext>
            </a:extLst>
          </p:cNvPr>
          <p:cNvSpPr/>
          <p:nvPr/>
        </p:nvSpPr>
        <p:spPr>
          <a:xfrm>
            <a:off x="768331" y="1804981"/>
            <a:ext cx="3140243" cy="456901"/>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latin typeface="+mj-lt"/>
                <a:ea typeface="나눔바른고딕" panose="020B0603020101020101"/>
              </a:rPr>
              <a:t>ExceptionHandlerExceptionResolver</a:t>
            </a:r>
            <a:endParaRPr lang="ko-KR" altLang="en-US" sz="1400">
              <a:solidFill>
                <a:schemeClr val="bg1"/>
              </a:solidFill>
              <a:latin typeface="+mj-lt"/>
              <a:ea typeface="나눔바른고딕" panose="020B0603020101020101"/>
            </a:endParaRPr>
          </a:p>
        </p:txBody>
      </p:sp>
      <p:sp>
        <p:nvSpPr>
          <p:cNvPr id="11" name="모서리가 둥근 직사각형 38">
            <a:extLst>
              <a:ext uri="{FF2B5EF4-FFF2-40B4-BE49-F238E27FC236}">
                <a16:creationId xmlns:a16="http://schemas.microsoft.com/office/drawing/2014/main" id="{E88C45B2-E2B5-8257-9C60-2989AF7FCBE7}"/>
              </a:ext>
            </a:extLst>
          </p:cNvPr>
          <p:cNvSpPr/>
          <p:nvPr/>
        </p:nvSpPr>
        <p:spPr>
          <a:xfrm>
            <a:off x="5821457" y="1804982"/>
            <a:ext cx="3098132" cy="456901"/>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latin typeface="+mj-lt"/>
                <a:ea typeface="나눔바른고딕" panose="020B0603020101020101"/>
              </a:rPr>
              <a:t>ExceptionHandlerMethodResolver</a:t>
            </a:r>
            <a:endParaRPr lang="ko-KR" altLang="en-US" sz="1400">
              <a:solidFill>
                <a:schemeClr val="bg1"/>
              </a:solidFill>
              <a:latin typeface="+mj-lt"/>
              <a:ea typeface="나눔바른고딕" panose="020B0603020101020101"/>
            </a:endParaRPr>
          </a:p>
        </p:txBody>
      </p:sp>
      <p:cxnSp>
        <p:nvCxnSpPr>
          <p:cNvPr id="16" name="직선 화살표 연결선 15">
            <a:extLst>
              <a:ext uri="{FF2B5EF4-FFF2-40B4-BE49-F238E27FC236}">
                <a16:creationId xmlns:a16="http://schemas.microsoft.com/office/drawing/2014/main" id="{3F745050-7FD5-4968-519E-0D7009F682D4}"/>
              </a:ext>
            </a:extLst>
          </p:cNvPr>
          <p:cNvCxnSpPr>
            <a:cxnSpLocks/>
            <a:stCxn id="21" idx="2"/>
            <a:endCxn id="90" idx="0"/>
          </p:cNvCxnSpPr>
          <p:nvPr/>
        </p:nvCxnSpPr>
        <p:spPr>
          <a:xfrm flipH="1">
            <a:off x="2338451" y="5130838"/>
            <a:ext cx="2" cy="59695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모서리가 둥근 직사각형 38">
            <a:extLst>
              <a:ext uri="{FF2B5EF4-FFF2-40B4-BE49-F238E27FC236}">
                <a16:creationId xmlns:a16="http://schemas.microsoft.com/office/drawing/2014/main" id="{DA97C011-0842-1E61-A13B-55B24BFB9808}"/>
              </a:ext>
            </a:extLst>
          </p:cNvPr>
          <p:cNvSpPr/>
          <p:nvPr/>
        </p:nvSpPr>
        <p:spPr>
          <a:xfrm>
            <a:off x="768331" y="4573293"/>
            <a:ext cx="3140243" cy="557545"/>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ServletInvocableHandlerMethod</a:t>
            </a:r>
            <a:endParaRPr lang="ko-KR" altLang="en-US" sz="1400">
              <a:solidFill>
                <a:schemeClr val="tx1"/>
              </a:solidFill>
              <a:latin typeface="+mj-lt"/>
              <a:ea typeface="나눔바른고딕" panose="020B0603020101020101"/>
            </a:endParaRPr>
          </a:p>
        </p:txBody>
      </p:sp>
      <p:sp>
        <p:nvSpPr>
          <p:cNvPr id="36" name="TextBox 35">
            <a:extLst>
              <a:ext uri="{FF2B5EF4-FFF2-40B4-BE49-F238E27FC236}">
                <a16:creationId xmlns:a16="http://schemas.microsoft.com/office/drawing/2014/main" id="{C6BCE8A6-F17B-7543-DA69-8297B6FA314E}"/>
              </a:ext>
            </a:extLst>
          </p:cNvPr>
          <p:cNvSpPr txBox="1"/>
          <p:nvPr/>
        </p:nvSpPr>
        <p:spPr>
          <a:xfrm>
            <a:off x="3201065" y="2882432"/>
            <a:ext cx="1891476" cy="313547"/>
          </a:xfrm>
          <a:prstGeom prst="rect">
            <a:avLst/>
          </a:prstGeom>
          <a:noFill/>
        </p:spPr>
        <p:txBody>
          <a:bodyPr wrap="square">
            <a:spAutoFit/>
          </a:bodyPr>
          <a:lstStyle/>
          <a:p>
            <a:pPr algn="ctr">
              <a:lnSpc>
                <a:spcPct val="150000"/>
              </a:lnSpc>
            </a:pPr>
            <a:r>
              <a:rPr lang="en-US" altLang="ko-KR" sz="1100"/>
              <a:t>resolveMethod(exception)</a:t>
            </a:r>
            <a:endParaRPr lang="ko-KR" altLang="en-US" sz="1100"/>
          </a:p>
        </p:txBody>
      </p:sp>
      <p:sp>
        <p:nvSpPr>
          <p:cNvPr id="42" name="다이아몬드 41">
            <a:extLst>
              <a:ext uri="{FF2B5EF4-FFF2-40B4-BE49-F238E27FC236}">
                <a16:creationId xmlns:a16="http://schemas.microsoft.com/office/drawing/2014/main" id="{97238DCF-5DD0-8871-C614-A16D5AA5B40F}"/>
              </a:ext>
            </a:extLst>
          </p:cNvPr>
          <p:cNvSpPr/>
          <p:nvPr/>
        </p:nvSpPr>
        <p:spPr>
          <a:xfrm>
            <a:off x="7191683" y="3352559"/>
            <a:ext cx="357677" cy="362232"/>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43" name="TextBox 42">
            <a:extLst>
              <a:ext uri="{FF2B5EF4-FFF2-40B4-BE49-F238E27FC236}">
                <a16:creationId xmlns:a16="http://schemas.microsoft.com/office/drawing/2014/main" id="{1D47319F-9019-8485-459F-D33A3FA1ECC9}"/>
              </a:ext>
            </a:extLst>
          </p:cNvPr>
          <p:cNvSpPr txBox="1"/>
          <p:nvPr/>
        </p:nvSpPr>
        <p:spPr>
          <a:xfrm>
            <a:off x="5641800" y="3368468"/>
            <a:ext cx="1549883" cy="313547"/>
          </a:xfrm>
          <a:prstGeom prst="rect">
            <a:avLst/>
          </a:prstGeom>
          <a:noFill/>
        </p:spPr>
        <p:txBody>
          <a:bodyPr wrap="square">
            <a:spAutoFit/>
          </a:bodyPr>
          <a:lstStyle/>
          <a:p>
            <a:pPr algn="ctr">
              <a:lnSpc>
                <a:spcPct val="150000"/>
              </a:lnSpc>
            </a:pPr>
            <a:r>
              <a:rPr lang="en-US" altLang="ko-KR" sz="1100"/>
              <a:t>@ExceptionHandler ?</a:t>
            </a:r>
            <a:endParaRPr lang="ko-KR" altLang="en-US" sz="1100"/>
          </a:p>
        </p:txBody>
      </p:sp>
      <p:cxnSp>
        <p:nvCxnSpPr>
          <p:cNvPr id="47" name="직선 화살표 연결선 46">
            <a:extLst>
              <a:ext uri="{FF2B5EF4-FFF2-40B4-BE49-F238E27FC236}">
                <a16:creationId xmlns:a16="http://schemas.microsoft.com/office/drawing/2014/main" id="{9198B738-C75E-6275-B573-3A61203AE57F}"/>
              </a:ext>
            </a:extLst>
          </p:cNvPr>
          <p:cNvCxnSpPr>
            <a:cxnSpLocks/>
            <a:stCxn id="54" idx="2"/>
            <a:endCxn id="42" idx="0"/>
          </p:cNvCxnSpPr>
          <p:nvPr/>
        </p:nvCxnSpPr>
        <p:spPr>
          <a:xfrm flipH="1">
            <a:off x="7370522" y="3039399"/>
            <a:ext cx="1" cy="31316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모서리가 둥근 직사각형 38">
            <a:extLst>
              <a:ext uri="{FF2B5EF4-FFF2-40B4-BE49-F238E27FC236}">
                <a16:creationId xmlns:a16="http://schemas.microsoft.com/office/drawing/2014/main" id="{7A171195-098D-3064-A763-2EA042C4ED06}"/>
              </a:ext>
            </a:extLst>
          </p:cNvPr>
          <p:cNvSpPr/>
          <p:nvPr/>
        </p:nvSpPr>
        <p:spPr>
          <a:xfrm>
            <a:off x="6765281" y="2582498"/>
            <a:ext cx="1210483"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Controller</a:t>
            </a:r>
            <a:endParaRPr lang="ko-KR" altLang="en-US" sz="1400">
              <a:solidFill>
                <a:schemeClr val="tx1"/>
              </a:solidFill>
              <a:latin typeface="+mj-lt"/>
              <a:ea typeface="나눔바른고딕" panose="020B0603020101020101"/>
            </a:endParaRPr>
          </a:p>
        </p:txBody>
      </p:sp>
      <p:cxnSp>
        <p:nvCxnSpPr>
          <p:cNvPr id="55" name="직선 화살표 연결선 54">
            <a:extLst>
              <a:ext uri="{FF2B5EF4-FFF2-40B4-BE49-F238E27FC236}">
                <a16:creationId xmlns:a16="http://schemas.microsoft.com/office/drawing/2014/main" id="{B7FEE206-5687-5FB0-D600-290DDD5B3DCF}"/>
              </a:ext>
            </a:extLst>
          </p:cNvPr>
          <p:cNvCxnSpPr>
            <a:cxnSpLocks/>
            <a:stCxn id="11" idx="2"/>
            <a:endCxn id="54" idx="0"/>
          </p:cNvCxnSpPr>
          <p:nvPr/>
        </p:nvCxnSpPr>
        <p:spPr>
          <a:xfrm>
            <a:off x="7370523" y="2261883"/>
            <a:ext cx="0" cy="32061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4" name="모서리가 둥근 직사각형 38">
            <a:extLst>
              <a:ext uri="{FF2B5EF4-FFF2-40B4-BE49-F238E27FC236}">
                <a16:creationId xmlns:a16="http://schemas.microsoft.com/office/drawing/2014/main" id="{0462556C-0B4C-D588-531B-E7F0F1DE58FA}"/>
              </a:ext>
            </a:extLst>
          </p:cNvPr>
          <p:cNvSpPr/>
          <p:nvPr/>
        </p:nvSpPr>
        <p:spPr>
          <a:xfrm>
            <a:off x="6547452" y="3910467"/>
            <a:ext cx="1646138"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mappedMethods</a:t>
            </a:r>
            <a:endParaRPr lang="ko-KR" altLang="en-US" sz="1400">
              <a:solidFill>
                <a:schemeClr val="tx1"/>
              </a:solidFill>
              <a:latin typeface="+mj-lt"/>
              <a:ea typeface="나눔바른고딕" panose="020B0603020101020101"/>
            </a:endParaRPr>
          </a:p>
        </p:txBody>
      </p:sp>
      <p:cxnSp>
        <p:nvCxnSpPr>
          <p:cNvPr id="66" name="직선 화살표 연결선 65">
            <a:extLst>
              <a:ext uri="{FF2B5EF4-FFF2-40B4-BE49-F238E27FC236}">
                <a16:creationId xmlns:a16="http://schemas.microsoft.com/office/drawing/2014/main" id="{9E6C8AB6-9A43-FA47-ACF3-A88946C56DD1}"/>
              </a:ext>
            </a:extLst>
          </p:cNvPr>
          <p:cNvCxnSpPr>
            <a:cxnSpLocks/>
            <a:stCxn id="42" idx="2"/>
            <a:endCxn id="64" idx="0"/>
          </p:cNvCxnSpPr>
          <p:nvPr/>
        </p:nvCxnSpPr>
        <p:spPr>
          <a:xfrm flipH="1">
            <a:off x="7370521" y="3714791"/>
            <a:ext cx="1" cy="19567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72" name="그림 71">
            <a:extLst>
              <a:ext uri="{FF2B5EF4-FFF2-40B4-BE49-F238E27FC236}">
                <a16:creationId xmlns:a16="http://schemas.microsoft.com/office/drawing/2014/main" id="{8068AAEE-E473-85F4-FE93-C321B2613DAF}"/>
              </a:ext>
            </a:extLst>
          </p:cNvPr>
          <p:cNvPicPr>
            <a:picLocks noChangeAspect="1"/>
          </p:cNvPicPr>
          <p:nvPr/>
        </p:nvPicPr>
        <p:blipFill>
          <a:blip r:embed="rId3"/>
          <a:stretch>
            <a:fillRect/>
          </a:stretch>
        </p:blipFill>
        <p:spPr>
          <a:xfrm>
            <a:off x="8509658" y="3419065"/>
            <a:ext cx="3285477" cy="1439703"/>
          </a:xfrm>
          <a:prstGeom prst="rect">
            <a:avLst/>
          </a:prstGeom>
        </p:spPr>
      </p:pic>
      <p:cxnSp>
        <p:nvCxnSpPr>
          <p:cNvPr id="74" name="직선 연결선 73">
            <a:extLst>
              <a:ext uri="{FF2B5EF4-FFF2-40B4-BE49-F238E27FC236}">
                <a16:creationId xmlns:a16="http://schemas.microsoft.com/office/drawing/2014/main" id="{D8510B07-3F56-77E2-3299-DD5CD195A53D}"/>
              </a:ext>
            </a:extLst>
          </p:cNvPr>
          <p:cNvCxnSpPr>
            <a:cxnSpLocks/>
            <a:stCxn id="64" idx="3"/>
            <a:endCxn id="72" idx="1"/>
          </p:cNvCxnSpPr>
          <p:nvPr/>
        </p:nvCxnSpPr>
        <p:spPr>
          <a:xfrm flipV="1">
            <a:off x="8193590" y="4138917"/>
            <a:ext cx="316068" cy="1"/>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0" name="모서리가 둥근 직사각형 38">
            <a:extLst>
              <a:ext uri="{FF2B5EF4-FFF2-40B4-BE49-F238E27FC236}">
                <a16:creationId xmlns:a16="http://schemas.microsoft.com/office/drawing/2014/main" id="{3747489C-D1A3-8A55-C882-860B34F30C3F}"/>
              </a:ext>
            </a:extLst>
          </p:cNvPr>
          <p:cNvSpPr/>
          <p:nvPr/>
        </p:nvSpPr>
        <p:spPr>
          <a:xfrm>
            <a:off x="1524541" y="5727788"/>
            <a:ext cx="1627819" cy="557545"/>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i="1">
                <a:solidFill>
                  <a:srgbClr val="FF0000"/>
                </a:solidFill>
              </a:rPr>
              <a:t>@ExceptionHandler</a:t>
            </a:r>
            <a:endParaRPr lang="en-US" altLang="ko-KR" sz="1200" i="1">
              <a:solidFill>
                <a:srgbClr val="FF0000"/>
              </a:solidFill>
              <a:latin typeface="+mj-lt"/>
              <a:ea typeface="나눔바른고딕" panose="020B0603020101020101"/>
            </a:endParaRPr>
          </a:p>
          <a:p>
            <a:pPr algn="ctr">
              <a:spcBef>
                <a:spcPts val="400"/>
              </a:spcBef>
            </a:pPr>
            <a:r>
              <a:rPr lang="en-US" altLang="ko-KR" sz="1400">
                <a:solidFill>
                  <a:schemeClr val="tx1"/>
                </a:solidFill>
                <a:latin typeface="+mj-lt"/>
                <a:ea typeface="나눔바른고딕" panose="020B0603020101020101"/>
              </a:rPr>
              <a:t>Method</a:t>
            </a:r>
            <a:endParaRPr lang="ko-KR" altLang="en-US" sz="1400">
              <a:solidFill>
                <a:schemeClr val="tx1"/>
              </a:solidFill>
              <a:latin typeface="+mj-lt"/>
              <a:ea typeface="나눔바른고딕" panose="020B0603020101020101"/>
            </a:endParaRPr>
          </a:p>
        </p:txBody>
      </p:sp>
      <p:cxnSp>
        <p:nvCxnSpPr>
          <p:cNvPr id="106" name="연결선: 꺾임 105">
            <a:extLst>
              <a:ext uri="{FF2B5EF4-FFF2-40B4-BE49-F238E27FC236}">
                <a16:creationId xmlns:a16="http://schemas.microsoft.com/office/drawing/2014/main" id="{92497179-88B9-CC22-F437-B22FBC8872DE}"/>
              </a:ext>
            </a:extLst>
          </p:cNvPr>
          <p:cNvCxnSpPr>
            <a:stCxn id="9" idx="3"/>
            <a:endCxn id="64" idx="1"/>
          </p:cNvCxnSpPr>
          <p:nvPr/>
        </p:nvCxnSpPr>
        <p:spPr>
          <a:xfrm>
            <a:off x="3908574" y="2033432"/>
            <a:ext cx="2638878" cy="2105486"/>
          </a:xfrm>
          <a:prstGeom prst="bent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연결선: 꺾임 112">
            <a:extLst>
              <a:ext uri="{FF2B5EF4-FFF2-40B4-BE49-F238E27FC236}">
                <a16:creationId xmlns:a16="http://schemas.microsoft.com/office/drawing/2014/main" id="{8255B078-C712-3F98-0D28-A476C6289262}"/>
              </a:ext>
            </a:extLst>
          </p:cNvPr>
          <p:cNvCxnSpPr>
            <a:stCxn id="64" idx="2"/>
            <a:endCxn id="21" idx="3"/>
          </p:cNvCxnSpPr>
          <p:nvPr/>
        </p:nvCxnSpPr>
        <p:spPr>
          <a:xfrm rot="5400000">
            <a:off x="5397199" y="2878744"/>
            <a:ext cx="484698" cy="3461947"/>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4" name="TextBox 113">
            <a:extLst>
              <a:ext uri="{FF2B5EF4-FFF2-40B4-BE49-F238E27FC236}">
                <a16:creationId xmlns:a16="http://schemas.microsoft.com/office/drawing/2014/main" id="{E6D3FF33-E256-B0A3-31A5-42B4E544A98D}"/>
              </a:ext>
            </a:extLst>
          </p:cNvPr>
          <p:cNvSpPr txBox="1"/>
          <p:nvPr/>
        </p:nvSpPr>
        <p:spPr>
          <a:xfrm>
            <a:off x="2338450" y="5272539"/>
            <a:ext cx="1058778" cy="313547"/>
          </a:xfrm>
          <a:prstGeom prst="rect">
            <a:avLst/>
          </a:prstGeom>
          <a:noFill/>
        </p:spPr>
        <p:txBody>
          <a:bodyPr wrap="square">
            <a:spAutoFit/>
          </a:bodyPr>
          <a:lstStyle/>
          <a:p>
            <a:pPr algn="ctr">
              <a:lnSpc>
                <a:spcPct val="150000"/>
              </a:lnSpc>
            </a:pPr>
            <a:r>
              <a:rPr lang="ko-KR" altLang="en-US" sz="1100"/>
              <a:t>메서드 호출</a:t>
            </a:r>
          </a:p>
        </p:txBody>
      </p:sp>
      <p:cxnSp>
        <p:nvCxnSpPr>
          <p:cNvPr id="116" name="직선 화살표 연결선 115">
            <a:extLst>
              <a:ext uri="{FF2B5EF4-FFF2-40B4-BE49-F238E27FC236}">
                <a16:creationId xmlns:a16="http://schemas.microsoft.com/office/drawing/2014/main" id="{F1973220-266E-53E9-EAB7-091E96CBCA1F}"/>
              </a:ext>
            </a:extLst>
          </p:cNvPr>
          <p:cNvCxnSpPr/>
          <p:nvPr/>
        </p:nvCxnSpPr>
        <p:spPr>
          <a:xfrm>
            <a:off x="3577704" y="1894974"/>
            <a:ext cx="224375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7" name="TextBox 116">
            <a:extLst>
              <a:ext uri="{FF2B5EF4-FFF2-40B4-BE49-F238E27FC236}">
                <a16:creationId xmlns:a16="http://schemas.microsoft.com/office/drawing/2014/main" id="{2FF5645D-494B-90E9-F993-1A3FEFDAED6F}"/>
              </a:ext>
            </a:extLst>
          </p:cNvPr>
          <p:cNvSpPr txBox="1"/>
          <p:nvPr/>
        </p:nvSpPr>
        <p:spPr>
          <a:xfrm>
            <a:off x="4441273" y="1579769"/>
            <a:ext cx="847485" cy="313547"/>
          </a:xfrm>
          <a:prstGeom prst="rect">
            <a:avLst/>
          </a:prstGeom>
          <a:noFill/>
        </p:spPr>
        <p:txBody>
          <a:bodyPr wrap="square">
            <a:spAutoFit/>
          </a:bodyPr>
          <a:lstStyle/>
          <a:p>
            <a:pPr algn="ctr">
              <a:lnSpc>
                <a:spcPct val="150000"/>
              </a:lnSpc>
            </a:pPr>
            <a:r>
              <a:rPr lang="ko-KR" altLang="en-US" sz="1100"/>
              <a:t>객체생성</a:t>
            </a:r>
          </a:p>
        </p:txBody>
      </p:sp>
      <p:sp>
        <p:nvSpPr>
          <p:cNvPr id="118" name="TextBox 117">
            <a:extLst>
              <a:ext uri="{FF2B5EF4-FFF2-40B4-BE49-F238E27FC236}">
                <a16:creationId xmlns:a16="http://schemas.microsoft.com/office/drawing/2014/main" id="{A5753830-0AD5-5DE8-E753-DF87EEC12C4E}"/>
              </a:ext>
            </a:extLst>
          </p:cNvPr>
          <p:cNvSpPr txBox="1"/>
          <p:nvPr/>
        </p:nvSpPr>
        <p:spPr>
          <a:xfrm>
            <a:off x="3867898" y="4844563"/>
            <a:ext cx="3543301" cy="313547"/>
          </a:xfrm>
          <a:prstGeom prst="rect">
            <a:avLst/>
          </a:prstGeom>
          <a:noFill/>
        </p:spPr>
        <p:txBody>
          <a:bodyPr wrap="square">
            <a:spAutoFit/>
          </a:bodyPr>
          <a:lstStyle/>
          <a:p>
            <a:pPr algn="ctr">
              <a:lnSpc>
                <a:spcPct val="150000"/>
              </a:lnSpc>
            </a:pPr>
            <a:r>
              <a:rPr lang="ko-KR" altLang="en-US" sz="1100">
                <a:latin typeface="+mj-lt"/>
                <a:ea typeface="나눔바른고딕" panose="020B0603020101020101"/>
              </a:rPr>
              <a:t>현재 발생한 예외 타입과 매핑되어 있는 메서드 반환</a:t>
            </a:r>
            <a:endParaRPr lang="ko-KR" altLang="en-US" sz="1100"/>
          </a:p>
        </p:txBody>
      </p:sp>
    </p:spTree>
    <p:extLst>
      <p:ext uri="{BB962C8B-B14F-4D97-AF65-F5344CB8AC3E}">
        <p14:creationId xmlns:p14="http://schemas.microsoft.com/office/powerpoint/2010/main" val="3698165038"/>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A76EE9-3DE9-A831-30D6-3187EA71E016}"/>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C3D430B2-D6FE-0B60-B095-BAD98AA8B8AD}"/>
              </a:ext>
            </a:extLst>
          </p:cNvPr>
          <p:cNvSpPr txBox="1"/>
          <p:nvPr/>
        </p:nvSpPr>
        <p:spPr>
          <a:xfrm>
            <a:off x="457333" y="2362073"/>
            <a:ext cx="11277383" cy="2133854"/>
          </a:xfrm>
          <a:prstGeom prst="rect">
            <a:avLst/>
          </a:prstGeom>
          <a:noFill/>
        </p:spPr>
        <p:txBody>
          <a:bodyPr wrap="none" rtlCol="0">
            <a:spAutoFit/>
          </a:bodyPr>
          <a:lstStyle/>
          <a:p>
            <a:pPr algn="ctr">
              <a:lnSpc>
                <a:spcPct val="130000"/>
              </a:lnSpc>
            </a:pPr>
            <a:r>
              <a:rPr lang="en-US" altLang="ko-KR" sz="5400">
                <a:solidFill>
                  <a:schemeClr val="accent1">
                    <a:lumMod val="75000"/>
                  </a:schemeClr>
                </a:solidFill>
                <a:latin typeface="+mj-lt"/>
              </a:rPr>
              <a:t>ExceptionHandlerExceptionResolver</a:t>
            </a:r>
          </a:p>
          <a:p>
            <a:pPr algn="ctr">
              <a:lnSpc>
                <a:spcPct val="130000"/>
              </a:lnSpc>
            </a:pPr>
            <a:r>
              <a:rPr lang="en-US" altLang="ko-KR" sz="5400">
                <a:solidFill>
                  <a:schemeClr val="accent1">
                    <a:lumMod val="75000"/>
                  </a:schemeClr>
                </a:solidFill>
                <a:latin typeface="+mj-lt"/>
              </a:rPr>
              <a:t>@ControllerAdvice</a:t>
            </a:r>
            <a:endParaRPr lang="ko-KR" altLang="en-US" sz="5400">
              <a:solidFill>
                <a:schemeClr val="accent1">
                  <a:lumMod val="75000"/>
                </a:schemeClr>
              </a:solidFill>
              <a:latin typeface="+mj-lt"/>
            </a:endParaRPr>
          </a:p>
        </p:txBody>
      </p:sp>
      <p:sp>
        <p:nvSpPr>
          <p:cNvPr id="3" name="TextBox 2">
            <a:extLst>
              <a:ext uri="{FF2B5EF4-FFF2-40B4-BE49-F238E27FC236}">
                <a16:creationId xmlns:a16="http://schemas.microsoft.com/office/drawing/2014/main" id="{4A97B9A5-D763-5670-2A73-33FCFD93298F}"/>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1258447348"/>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직사각형 12">
            <a:extLst>
              <a:ext uri="{FF2B5EF4-FFF2-40B4-BE49-F238E27FC236}">
                <a16:creationId xmlns:a16="http://schemas.microsoft.com/office/drawing/2014/main" id="{1519E935-9FB9-B2C2-710A-3982116D9721}"/>
              </a:ext>
            </a:extLst>
          </p:cNvPr>
          <p:cNvSpPr/>
          <p:nvPr/>
        </p:nvSpPr>
        <p:spPr>
          <a:xfrm>
            <a:off x="108285" y="2048796"/>
            <a:ext cx="1478290"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 </a:t>
            </a:r>
            <a:r>
              <a:rPr lang="ko-KR" altLang="en-US" b="1">
                <a:solidFill>
                  <a:schemeClr val="accent1">
                    <a:lumMod val="75000"/>
                  </a:schemeClr>
                </a:solidFill>
                <a:latin typeface="+mn-ea"/>
              </a:rPr>
              <a:t>사용방법</a:t>
            </a:r>
          </a:p>
        </p:txBody>
      </p:sp>
      <p:sp>
        <p:nvSpPr>
          <p:cNvPr id="26" name="직사각형 25">
            <a:extLst>
              <a:ext uri="{FF2B5EF4-FFF2-40B4-BE49-F238E27FC236}">
                <a16:creationId xmlns:a16="http://schemas.microsoft.com/office/drawing/2014/main" id="{087FF90E-6B64-D4C0-54C5-72216B9838F2}"/>
              </a:ext>
            </a:extLst>
          </p:cNvPr>
          <p:cNvSpPr/>
          <p:nvPr/>
        </p:nvSpPr>
        <p:spPr>
          <a:xfrm>
            <a:off x="108285" y="185629"/>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sp>
        <p:nvSpPr>
          <p:cNvPr id="27" name="TextBox 26">
            <a:extLst>
              <a:ext uri="{FF2B5EF4-FFF2-40B4-BE49-F238E27FC236}">
                <a16:creationId xmlns:a16="http://schemas.microsoft.com/office/drawing/2014/main" id="{015AE141-41F7-9F34-B7D0-2C2B4F9CDEC4}"/>
              </a:ext>
            </a:extLst>
          </p:cNvPr>
          <p:cNvSpPr txBox="1"/>
          <p:nvPr/>
        </p:nvSpPr>
        <p:spPr>
          <a:xfrm>
            <a:off x="228600" y="575262"/>
            <a:ext cx="11963400" cy="1228734"/>
          </a:xfrm>
          <a:prstGeom prst="rect">
            <a:avLst/>
          </a:prstGeom>
          <a:noFill/>
        </p:spPr>
        <p:txBody>
          <a:bodyPr wrap="square">
            <a:spAutoFit/>
          </a:bodyPr>
          <a:lstStyle/>
          <a:p>
            <a:pPr marL="228600" indent="-228600">
              <a:lnSpc>
                <a:spcPct val="150000"/>
              </a:lnSpc>
              <a:spcBef>
                <a:spcPts val="500"/>
              </a:spcBef>
              <a:buFont typeface="Arial" panose="020B0604020202020204" pitchFamily="34" charset="0"/>
              <a:buChar char="•"/>
            </a:pPr>
            <a:r>
              <a:rPr lang="en-US" altLang="ko-KR" sz="1200">
                <a:latin typeface="+mn-ea"/>
              </a:rPr>
              <a:t>ExceptionHandlerExceptionResolver </a:t>
            </a:r>
            <a:r>
              <a:rPr lang="ko-KR" altLang="en-US" sz="1200">
                <a:latin typeface="+mn-ea"/>
              </a:rPr>
              <a:t>는 여러 컨트롤러에서 발생하는 예외를 전역적으로 처리할 수 있는 어노테이션으로</a:t>
            </a:r>
            <a:r>
              <a:rPr lang="en-US" altLang="ko-KR" sz="1200">
                <a:latin typeface="+mn-ea"/>
              </a:rPr>
              <a:t> ExceptionHandlerExceptionResolver </a:t>
            </a:r>
            <a:r>
              <a:rPr lang="ko-KR" altLang="en-US" sz="1200">
                <a:latin typeface="+mn-ea"/>
              </a:rPr>
              <a:t>와 결합하여 작동한다</a:t>
            </a:r>
            <a:endParaRPr lang="en-US" altLang="ko-KR" sz="1200">
              <a:latin typeface="+mn-ea"/>
            </a:endParaRPr>
          </a:p>
          <a:p>
            <a:pPr marL="228600" indent="-228600">
              <a:lnSpc>
                <a:spcPct val="150000"/>
              </a:lnSpc>
              <a:spcBef>
                <a:spcPts val="500"/>
              </a:spcBef>
              <a:buFont typeface="Arial" panose="020B0604020202020204" pitchFamily="34" charset="0"/>
              <a:buChar char="•"/>
            </a:pPr>
            <a:r>
              <a:rPr lang="en-US" altLang="ko-KR" sz="1200">
                <a:latin typeface="+mn-ea"/>
              </a:rPr>
              <a:t>@ControllerAdvice </a:t>
            </a:r>
            <a:r>
              <a:rPr lang="ko-KR" altLang="en-US" sz="1200">
                <a:latin typeface="+mn-ea"/>
              </a:rPr>
              <a:t>를 사용하면 어플리케이션의 모든 컨트롤러에서 발생하는 예외를 하나의 클래스에서 통합적으로 처리할 수 있으며 이를 통해 중복 코드를 제거하고</a:t>
            </a:r>
            <a:r>
              <a:rPr lang="en-US" altLang="ko-KR" sz="1200">
                <a:latin typeface="+mn-ea"/>
              </a:rPr>
              <a:t> </a:t>
            </a:r>
            <a:r>
              <a:rPr lang="ko-KR" altLang="en-US" sz="1200">
                <a:latin typeface="+mn-ea"/>
              </a:rPr>
              <a:t>예외 흐름을 컨트롤러로부터 분리할 수 있어 유지보수에도 유리하다</a:t>
            </a:r>
            <a:endParaRPr lang="en-US" altLang="ko-KR" sz="1200">
              <a:latin typeface="+mn-ea"/>
            </a:endParaRPr>
          </a:p>
        </p:txBody>
      </p:sp>
      <p:sp>
        <p:nvSpPr>
          <p:cNvPr id="41" name="TextBox 40">
            <a:extLst>
              <a:ext uri="{FF2B5EF4-FFF2-40B4-BE49-F238E27FC236}">
                <a16:creationId xmlns:a16="http://schemas.microsoft.com/office/drawing/2014/main" id="{27D595DB-D1CB-F55D-16B4-602C1F826783}"/>
              </a:ext>
            </a:extLst>
          </p:cNvPr>
          <p:cNvSpPr txBox="1"/>
          <p:nvPr/>
        </p:nvSpPr>
        <p:spPr>
          <a:xfrm>
            <a:off x="228600" y="2418128"/>
            <a:ext cx="10577763" cy="333617"/>
          </a:xfrm>
          <a:prstGeom prst="rect">
            <a:avLst/>
          </a:prstGeom>
          <a:noFill/>
        </p:spPr>
        <p:txBody>
          <a:bodyPr wrap="square">
            <a:spAutoFit/>
          </a:bodyPr>
          <a:lstStyle/>
          <a:p>
            <a:pPr marL="228600" indent="-228600">
              <a:lnSpc>
                <a:spcPct val="150000"/>
              </a:lnSpc>
              <a:spcBef>
                <a:spcPts val="500"/>
              </a:spcBef>
              <a:buFont typeface="Arial" panose="020B0604020202020204" pitchFamily="34" charset="0"/>
              <a:buChar char="•"/>
            </a:pPr>
            <a:r>
              <a:rPr lang="ko-KR" altLang="en-US" sz="1200">
                <a:latin typeface="+mn-ea"/>
              </a:rPr>
              <a:t>클래스에 </a:t>
            </a:r>
            <a:r>
              <a:rPr lang="en-US" altLang="ko-KR" sz="1200">
                <a:latin typeface="+mn-ea"/>
              </a:rPr>
              <a:t>@ControllerAdvice </a:t>
            </a:r>
            <a:r>
              <a:rPr lang="ko-KR" altLang="en-US" sz="1200">
                <a:latin typeface="+mn-ea"/>
              </a:rPr>
              <a:t>를 선언하고 </a:t>
            </a:r>
            <a:r>
              <a:rPr lang="en-US" altLang="ko-KR" sz="1200">
                <a:latin typeface="+mn-ea"/>
              </a:rPr>
              <a:t>@ExceptionHandler </a:t>
            </a:r>
            <a:r>
              <a:rPr lang="ko-KR" altLang="en-US" sz="1200">
                <a:latin typeface="+mn-ea"/>
              </a:rPr>
              <a:t>메서드를 예외타입 별로 정의한다    </a:t>
            </a:r>
            <a:endParaRPr lang="en-US" altLang="ko-KR" sz="1200">
              <a:latin typeface="+mn-ea"/>
            </a:endParaRPr>
          </a:p>
        </p:txBody>
      </p:sp>
      <p:sp>
        <p:nvSpPr>
          <p:cNvPr id="42" name="Rectangle 1">
            <a:extLst>
              <a:ext uri="{FF2B5EF4-FFF2-40B4-BE49-F238E27FC236}">
                <a16:creationId xmlns:a16="http://schemas.microsoft.com/office/drawing/2014/main" id="{B80D0977-1AA6-00D2-A540-87C73200B1F7}"/>
              </a:ext>
            </a:extLst>
          </p:cNvPr>
          <p:cNvSpPr>
            <a:spLocks noChangeArrowheads="1"/>
          </p:cNvSpPr>
          <p:nvPr/>
        </p:nvSpPr>
        <p:spPr bwMode="auto">
          <a:xfrm>
            <a:off x="480334" y="2854066"/>
            <a:ext cx="7313545" cy="389145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B3AE60"/>
                </a:solidFill>
                <a:effectLst/>
                <a:ea typeface="JetBrains Mono"/>
              </a:rPr>
              <a:t>@ControllerAdvice</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GlobalExceptionHandler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@ExceptionHandler</a:t>
            </a:r>
            <a:r>
              <a:rPr kumimoji="0" lang="ko-KR" altLang="ko-KR" sz="1100" b="0" i="0" u="none" strike="noStrike" cap="none" normalizeH="0" baseline="0">
                <a:ln>
                  <a:noFill/>
                </a:ln>
                <a:solidFill>
                  <a:srgbClr val="BCBEC4"/>
                </a:solidFill>
                <a:effectLst/>
                <a:ea typeface="JetBrains Mono"/>
              </a:rPr>
              <a:t>(CustomException.</a:t>
            </a:r>
            <a:r>
              <a:rPr kumimoji="0" lang="ko-KR" altLang="ko-KR" sz="1100" b="0" i="0" u="none" strike="noStrike" cap="none" normalizeH="0" baseline="0">
                <a:ln>
                  <a:noFill/>
                </a:ln>
                <a:solidFill>
                  <a:srgbClr val="CF8E6D"/>
                </a:solidFill>
                <a:effectLst/>
                <a:ea typeface="JetBrains Mono"/>
              </a:rPr>
              <a:t>class</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ResponseEntity&lt;ErrorResponse&gt; </a:t>
            </a:r>
            <a:r>
              <a:rPr kumimoji="0" lang="ko-KR" altLang="ko-KR" sz="1100" b="0" i="0" u="none" strike="noStrike" cap="none" normalizeH="0" baseline="0">
                <a:ln>
                  <a:noFill/>
                </a:ln>
                <a:solidFill>
                  <a:srgbClr val="56A8F5"/>
                </a:solidFill>
                <a:effectLst/>
                <a:ea typeface="JetBrains Mono"/>
              </a:rPr>
              <a:t>handleException</a:t>
            </a:r>
            <a:r>
              <a:rPr kumimoji="0" lang="en-US" altLang="ko-KR" sz="1100" b="0" i="0" u="none" strike="noStrike" cap="none" normalizeH="0" baseline="0">
                <a:ln>
                  <a:noFill/>
                </a:ln>
                <a:solidFill>
                  <a:srgbClr val="56A8F5"/>
                </a:solidFill>
                <a:effectLst/>
                <a:ea typeface="JetBrains Mono"/>
              </a:rPr>
              <a:t>1</a:t>
            </a:r>
            <a:r>
              <a:rPr kumimoji="0" lang="ko-KR" altLang="ko-KR" sz="1100" b="0" i="0" u="none" strike="noStrike" cap="none" normalizeH="0" baseline="0">
                <a:ln>
                  <a:noFill/>
                </a:ln>
                <a:solidFill>
                  <a:srgbClr val="BCBEC4"/>
                </a:solidFill>
                <a:effectLst/>
                <a:ea typeface="JetBrains Mono"/>
              </a:rPr>
              <a:t>(CustomException ex) {</a:t>
            </a:r>
            <a:br>
              <a:rPr kumimoji="0" lang="ko-KR" altLang="ko-KR" sz="1100" b="0" i="0" u="none" strike="noStrike" cap="none" normalizeH="0" baseline="0">
                <a:ln>
                  <a:noFill/>
                </a:ln>
                <a:solidFill>
                  <a:srgbClr val="BCBEC4"/>
                </a:solidFill>
                <a:effectLst/>
                <a:ea typeface="JetBrains Mono"/>
              </a:rPr>
            </a:b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new </a:t>
            </a:r>
            <a:r>
              <a:rPr kumimoji="0" lang="ko-KR" altLang="ko-KR" sz="1100" b="0" i="0" u="none" strike="noStrike" cap="none" normalizeH="0" baseline="0">
                <a:ln>
                  <a:noFill/>
                </a:ln>
                <a:solidFill>
                  <a:srgbClr val="BCBEC4"/>
                </a:solidFill>
                <a:effectLst/>
                <a:ea typeface="JetBrains Mono"/>
              </a:rPr>
              <a:t>ResponseEntity&lt;&gt;(errorResponse, HttpStatus.NOT_FOUND);</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@ExceptionHandler</a:t>
            </a:r>
            <a:r>
              <a:rPr kumimoji="0" lang="ko-KR" altLang="ko-KR" sz="1100" b="0" i="0" u="none" strike="noStrike" cap="none" normalizeH="0" baseline="0">
                <a:ln>
                  <a:noFill/>
                </a:ln>
                <a:solidFill>
                  <a:srgbClr val="BCBEC4"/>
                </a:solidFill>
                <a:effectLst/>
                <a:ea typeface="JetBrains Mono"/>
              </a:rPr>
              <a:t>(</a:t>
            </a:r>
            <a:r>
              <a:rPr lang="en-US" altLang="ko-KR" sz="1100">
                <a:solidFill>
                  <a:srgbClr val="BCBEC4"/>
                </a:solidFill>
                <a:ea typeface="JetBrains Mono"/>
              </a:rPr>
              <a:t>IllegalArgumentException</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CF8E6D"/>
                </a:solidFill>
                <a:effectLst/>
                <a:ea typeface="JetBrains Mono"/>
              </a:rPr>
              <a:t>class</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ResponseEntity&lt;ErrorResponse&gt; </a:t>
            </a:r>
            <a:r>
              <a:rPr kumimoji="0" lang="ko-KR" altLang="ko-KR" sz="1100" b="0" i="0" u="none" strike="noStrike" cap="none" normalizeH="0" baseline="0">
                <a:ln>
                  <a:noFill/>
                </a:ln>
                <a:solidFill>
                  <a:srgbClr val="56A8F5"/>
                </a:solidFill>
                <a:effectLst/>
                <a:ea typeface="JetBrains Mono"/>
              </a:rPr>
              <a:t>handleException</a:t>
            </a:r>
            <a:r>
              <a:rPr lang="en-US" altLang="ko-KR" sz="1100">
                <a:solidFill>
                  <a:srgbClr val="56A8F5"/>
                </a:solidFill>
                <a:ea typeface="JetBrains Mono"/>
              </a:rPr>
              <a:t>2</a:t>
            </a:r>
            <a:r>
              <a:rPr kumimoji="0" lang="ko-KR" altLang="ko-KR" sz="1100" b="0" i="0" u="none" strike="noStrike" cap="none" normalizeH="0" baseline="0">
                <a:ln>
                  <a:noFill/>
                </a:ln>
                <a:solidFill>
                  <a:srgbClr val="BCBEC4"/>
                </a:solidFill>
                <a:effectLst/>
                <a:ea typeface="JetBrains Mono"/>
              </a:rPr>
              <a:t>(</a:t>
            </a:r>
            <a:r>
              <a:rPr lang="en-US" altLang="ko-KR" sz="1100">
                <a:solidFill>
                  <a:srgbClr val="BCBEC4"/>
                </a:solidFill>
                <a:ea typeface="JetBrains Mono"/>
              </a:rPr>
              <a:t>IllegalArgumentException</a:t>
            </a:r>
            <a:r>
              <a:rPr kumimoji="0" lang="ko-KR" altLang="ko-KR" sz="1100" b="0" i="0" u="none" strike="noStrike" cap="none" normalizeH="0" baseline="0">
                <a:ln>
                  <a:noFill/>
                </a:ln>
                <a:solidFill>
                  <a:srgbClr val="BCBEC4"/>
                </a:solidFill>
                <a:effectLst/>
                <a:ea typeface="JetBrains Mono"/>
              </a:rPr>
              <a:t> ex) {</a:t>
            </a:r>
            <a:br>
              <a:rPr kumimoji="0" lang="ko-KR" altLang="ko-KR" sz="1100" b="0" i="0" u="none" strike="noStrike" cap="none" normalizeH="0" baseline="0">
                <a:ln>
                  <a:noFill/>
                </a:ln>
                <a:solidFill>
                  <a:srgbClr val="BCBEC4"/>
                </a:solidFill>
                <a:effectLst/>
                <a:ea typeface="JetBrains Mono"/>
              </a:rPr>
            </a:b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new </a:t>
            </a:r>
            <a:r>
              <a:rPr kumimoji="0" lang="ko-KR" altLang="ko-KR" sz="1100" b="0" i="0" u="none" strike="noStrike" cap="none" normalizeH="0" baseline="0">
                <a:ln>
                  <a:noFill/>
                </a:ln>
                <a:solidFill>
                  <a:srgbClr val="BCBEC4"/>
                </a:solidFill>
                <a:effectLst/>
                <a:ea typeface="JetBrains Mono"/>
              </a:rPr>
              <a:t>ResponseEntity&lt;&gt;(errorResponse, HttpStatus.BAD_REQUEST);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@ExceptionHandler</a:t>
            </a:r>
            <a:r>
              <a:rPr kumimoji="0" lang="ko-KR" altLang="ko-KR" sz="1100" b="0" i="0" u="none" strike="noStrike" cap="none" normalizeH="0" baseline="0">
                <a:ln>
                  <a:noFill/>
                </a:ln>
                <a:solidFill>
                  <a:srgbClr val="BCBEC4"/>
                </a:solidFill>
                <a:effectLst/>
                <a:ea typeface="JetBrains Mono"/>
              </a:rPr>
              <a:t>(Exception.</a:t>
            </a:r>
            <a:r>
              <a:rPr kumimoji="0" lang="ko-KR" altLang="ko-KR" sz="1100" b="0" i="0" u="none" strike="noStrike" cap="none" normalizeH="0" baseline="0">
                <a:ln>
                  <a:noFill/>
                </a:ln>
                <a:solidFill>
                  <a:srgbClr val="CF8E6D"/>
                </a:solidFill>
                <a:effectLst/>
                <a:ea typeface="JetBrains Mono"/>
              </a:rPr>
              <a:t>class</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ResponseEntity&lt;ErrorResponse&gt; </a:t>
            </a:r>
            <a:r>
              <a:rPr kumimoji="0" lang="ko-KR" altLang="ko-KR" sz="1100" b="0" i="0" u="none" strike="noStrike" cap="none" normalizeH="0" baseline="0">
                <a:ln>
                  <a:noFill/>
                </a:ln>
                <a:solidFill>
                  <a:srgbClr val="56A8F5"/>
                </a:solidFill>
                <a:effectLst/>
                <a:ea typeface="JetBrains Mono"/>
              </a:rPr>
              <a:t>handleException</a:t>
            </a:r>
            <a:r>
              <a:rPr lang="en-US" altLang="ko-KR" sz="1100">
                <a:solidFill>
                  <a:srgbClr val="56A8F5"/>
                </a:solidFill>
                <a:ea typeface="JetBrains Mono"/>
              </a:rPr>
              <a:t>3</a:t>
            </a:r>
            <a:r>
              <a:rPr kumimoji="0" lang="ko-KR" altLang="ko-KR" sz="1100" b="0" i="0" u="none" strike="noStrike" cap="none" normalizeH="0" baseline="0">
                <a:ln>
                  <a:noFill/>
                </a:ln>
                <a:solidFill>
                  <a:srgbClr val="BCBEC4"/>
                </a:solidFill>
                <a:effectLst/>
                <a:ea typeface="JetBrains Mono"/>
              </a:rPr>
              <a:t>(Exception ex) {</a:t>
            </a:r>
            <a:br>
              <a:rPr kumimoji="0" lang="ko-KR" altLang="ko-KR" sz="1100" b="0" i="0" u="none" strike="noStrike" cap="none" normalizeH="0" baseline="0">
                <a:ln>
                  <a:noFill/>
                </a:ln>
                <a:solidFill>
                  <a:srgbClr val="BCBEC4"/>
                </a:solidFill>
                <a:effectLst/>
                <a:ea typeface="JetBrains Mono"/>
              </a:rPr>
            </a:b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new </a:t>
            </a:r>
            <a:r>
              <a:rPr kumimoji="0" lang="ko-KR" altLang="ko-KR" sz="1100" b="0" i="0" u="none" strike="noStrike" cap="none" normalizeH="0" baseline="0">
                <a:ln>
                  <a:noFill/>
                </a:ln>
                <a:solidFill>
                  <a:srgbClr val="BCBEC4"/>
                </a:solidFill>
                <a:effectLst/>
                <a:ea typeface="JetBrains Mono"/>
              </a:rPr>
              <a:t>ResponseEntity&lt;&gt;(errorResponse, HttpStatus.INTERNAL_SERVER_ERROR);</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Tree>
    <p:extLst>
      <p:ext uri="{BB962C8B-B14F-4D97-AF65-F5344CB8AC3E}">
        <p14:creationId xmlns:p14="http://schemas.microsoft.com/office/powerpoint/2010/main" val="213776223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5C67E8-66C5-4D93-1158-E6C159D2E1C2}"/>
            </a:ext>
          </a:extLst>
        </p:cNvPr>
        <p:cNvGrpSpPr/>
        <p:nvPr/>
      </p:nvGrpSpPr>
      <p:grpSpPr>
        <a:xfrm>
          <a:off x="0" y="0"/>
          <a:ext cx="0" cy="0"/>
          <a:chOff x="0" y="0"/>
          <a:chExt cx="0" cy="0"/>
        </a:xfrm>
      </p:grpSpPr>
      <p:sp>
        <p:nvSpPr>
          <p:cNvPr id="7" name="직사각형 6">
            <a:extLst>
              <a:ext uri="{FF2B5EF4-FFF2-40B4-BE49-F238E27FC236}">
                <a16:creationId xmlns:a16="http://schemas.microsoft.com/office/drawing/2014/main" id="{BF6CD101-4613-C415-E654-A63707CCC687}"/>
              </a:ext>
            </a:extLst>
          </p:cNvPr>
          <p:cNvSpPr/>
          <p:nvPr/>
        </p:nvSpPr>
        <p:spPr>
          <a:xfrm>
            <a:off x="100074" y="136481"/>
            <a:ext cx="2324675" cy="369332"/>
          </a:xfrm>
          <a:prstGeom prst="rect">
            <a:avLst/>
          </a:prstGeom>
        </p:spPr>
        <p:txBody>
          <a:bodyPr wrap="none">
            <a:spAutoFit/>
          </a:bodyPr>
          <a:lstStyle/>
          <a:p>
            <a:pPr marL="342900" indent="-342900">
              <a:buFont typeface="Wingdings" pitchFamily="2" charset="2"/>
              <a:buChar char="ü"/>
            </a:pPr>
            <a:r>
              <a:rPr lang="en-US" altLang="ko-KR" b="1">
                <a:solidFill>
                  <a:schemeClr val="accent1">
                    <a:lumMod val="75000"/>
                  </a:schemeClr>
                </a:solidFill>
                <a:latin typeface="+mj-lt"/>
              </a:rPr>
              <a:t>Header </a:t>
            </a:r>
            <a:r>
              <a:rPr lang="ko-KR" altLang="en-US" b="1">
                <a:solidFill>
                  <a:schemeClr val="accent1">
                    <a:lumMod val="75000"/>
                  </a:schemeClr>
                </a:solidFill>
                <a:latin typeface="+mj-lt"/>
              </a:rPr>
              <a:t>관련 </a:t>
            </a:r>
            <a:r>
              <a:rPr lang="en-US" altLang="ko-KR" b="1">
                <a:solidFill>
                  <a:schemeClr val="accent1">
                    <a:lumMod val="75000"/>
                  </a:schemeClr>
                </a:solidFill>
                <a:latin typeface="+mj-lt"/>
              </a:rPr>
              <a:t>API</a:t>
            </a:r>
            <a:endParaRPr lang="ko-KR" altLang="en-US" b="1">
              <a:solidFill>
                <a:schemeClr val="accent1">
                  <a:lumMod val="75000"/>
                </a:schemeClr>
              </a:solidFill>
              <a:latin typeface="+mj-lt"/>
            </a:endParaRPr>
          </a:p>
        </p:txBody>
      </p:sp>
      <p:sp>
        <p:nvSpPr>
          <p:cNvPr id="2" name="Rectangle 1">
            <a:extLst>
              <a:ext uri="{FF2B5EF4-FFF2-40B4-BE49-F238E27FC236}">
                <a16:creationId xmlns:a16="http://schemas.microsoft.com/office/drawing/2014/main" id="{703C04A6-B5C0-DAA1-8F87-357ECD4495A5}"/>
              </a:ext>
            </a:extLst>
          </p:cNvPr>
          <p:cNvSpPr>
            <a:spLocks noChangeArrowheads="1"/>
          </p:cNvSpPr>
          <p:nvPr/>
        </p:nvSpPr>
        <p:spPr bwMode="auto">
          <a:xfrm>
            <a:off x="339894" y="750201"/>
            <a:ext cx="7357310" cy="463146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latinLnBrk="0" hangingPunct="0">
              <a:lnSpc>
                <a:spcPct val="150000"/>
              </a:lnSpc>
              <a:spcBef>
                <a:spcPct val="0"/>
              </a:spcBef>
              <a:spcAft>
                <a:spcPct val="0"/>
              </a:spcAft>
            </a:pP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RequestHandler {</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7A7E85"/>
                </a:solidFill>
                <a:effectLst/>
                <a:latin typeface="Arial Unicode MS"/>
                <a:ea typeface="JetBrains Mono"/>
              </a:rPr>
            </a:b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void </a:t>
            </a:r>
            <a:r>
              <a:rPr kumimoji="0" lang="ko-KR" altLang="ko-KR" sz="1100" b="0" i="0" u="none" strike="noStrike" cap="none" normalizeH="0" baseline="0">
                <a:ln>
                  <a:noFill/>
                </a:ln>
                <a:solidFill>
                  <a:srgbClr val="56A8F5"/>
                </a:solidFill>
                <a:effectLst/>
                <a:latin typeface="Arial Unicode MS"/>
                <a:ea typeface="JetBrains Mono"/>
              </a:rPr>
              <a:t>handleHeaders</a:t>
            </a:r>
            <a:r>
              <a:rPr kumimoji="0" lang="ko-KR" altLang="ko-KR" sz="1100" b="0" i="0" u="none" strike="noStrike" cap="none" normalizeH="0" baseline="0">
                <a:ln>
                  <a:noFill/>
                </a:ln>
                <a:solidFill>
                  <a:srgbClr val="BCBEC4"/>
                </a:solidFill>
                <a:effectLst/>
                <a:latin typeface="Arial Unicode MS"/>
                <a:ea typeface="JetBrains Mono"/>
              </a:rPr>
              <a:t>(HttpServletRequest request)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System.out.</a:t>
            </a:r>
            <a:r>
              <a:rPr kumimoji="0" lang="ko-KR" altLang="ko-KR" sz="1100" b="0" i="0" u="none" strike="noStrike" cap="none" normalizeH="0" baseline="0">
                <a:ln>
                  <a:noFill/>
                </a:ln>
                <a:solidFill>
                  <a:srgbClr val="56A8F5"/>
                </a:solidFill>
                <a:effectLst/>
                <a:latin typeface="Arial Unicode MS"/>
                <a:ea typeface="JetBrains Mono"/>
              </a:rPr>
              <a:t>println</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 Header Information ==="</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단일</a:t>
            </a:r>
            <a:r>
              <a:rPr kumimoji="0" lang="ko-KR" altLang="ko-KR" sz="1100" b="0" i="0" u="none" strike="noStrike" cap="none" normalizeH="0" baseline="0">
                <a:ln>
                  <a:noFill/>
                </a:ln>
                <a:solidFill>
                  <a:srgbClr val="7A7E85"/>
                </a:solidFill>
                <a:effectLst/>
                <a:latin typeface="Arial Unicode MS"/>
                <a:ea typeface="JetBrains Mono"/>
              </a:rPr>
              <a:t> Header</a:t>
            </a:r>
            <a:br>
              <a:rPr kumimoji="0" lang="ko-KR" altLang="ko-KR" sz="1100" b="0" i="0" u="none" strike="noStrike" cap="none" normalizeH="0" baseline="0">
                <a:ln>
                  <a:noFill/>
                </a:ln>
                <a:solidFill>
                  <a:srgbClr val="7A7E85"/>
                </a:solidFill>
                <a:effectLst/>
                <a:latin typeface="Arial Unicode MS"/>
                <a:ea typeface="JetBrains Mono"/>
              </a:rPr>
            </a:br>
            <a:r>
              <a:rPr kumimoji="0" lang="en-US"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System.out.</a:t>
            </a:r>
            <a:r>
              <a:rPr kumimoji="0" lang="ko-KR" altLang="ko-KR" sz="1100" b="0" i="0" u="none" strike="noStrike" cap="none" normalizeH="0" baseline="0">
                <a:ln>
                  <a:noFill/>
                </a:ln>
                <a:solidFill>
                  <a:srgbClr val="56A8F5"/>
                </a:solidFill>
                <a:effectLst/>
                <a:latin typeface="Arial Unicode MS"/>
                <a:ea typeface="JetBrains Mono"/>
              </a:rPr>
              <a:t>println</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"User-Agent: " </a:t>
            </a:r>
            <a:r>
              <a:rPr kumimoji="0" lang="ko-KR" altLang="ko-KR" sz="1100" b="0" i="0" u="none" strike="noStrike" cap="none" normalizeH="0" baseline="0">
                <a:ln>
                  <a:noFill/>
                </a:ln>
                <a:solidFill>
                  <a:srgbClr val="BCBEC4"/>
                </a:solidFill>
                <a:effectLst/>
                <a:latin typeface="Arial Unicode MS"/>
                <a:ea typeface="JetBrains Mono"/>
              </a:rPr>
              <a:t>+ request.getHeader(</a:t>
            </a:r>
            <a:r>
              <a:rPr kumimoji="0" lang="ko-KR" altLang="ko-KR" sz="1100" b="0" i="0" u="none" strike="noStrike" cap="none" normalizeH="0" baseline="0">
                <a:ln>
                  <a:noFill/>
                </a:ln>
                <a:solidFill>
                  <a:srgbClr val="6AAB73"/>
                </a:solidFill>
                <a:effectLst/>
                <a:latin typeface="Arial Unicode MS"/>
                <a:ea typeface="JetBrains Mono"/>
              </a:rPr>
              <a:t>"User-Agent"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복수</a:t>
            </a:r>
            <a:r>
              <a:rPr kumimoji="0" lang="ko-KR" altLang="ko-KR" sz="1100" b="0" i="0" u="none" strike="noStrike" cap="none" normalizeH="0" baseline="0">
                <a:ln>
                  <a:noFill/>
                </a:ln>
                <a:solidFill>
                  <a:srgbClr val="7A7E85"/>
                </a:solidFill>
                <a:effectLst/>
                <a:latin typeface="Arial Unicode MS"/>
                <a:ea typeface="JetBrains Mono"/>
              </a:rPr>
              <a:t> Headers</a:t>
            </a:r>
            <a:br>
              <a:rPr kumimoji="0" lang="ko-KR" altLang="ko-KR" sz="1100" b="0" i="0" u="none" strike="noStrike" cap="none" normalizeH="0" baseline="0">
                <a:ln>
                  <a:noFill/>
                </a:ln>
                <a:solidFill>
                  <a:srgbClr val="7A7E85"/>
                </a:solidFill>
                <a:effectLst/>
                <a:latin typeface="Arial Unicode MS"/>
                <a:ea typeface="JetBrains Mono"/>
              </a:rPr>
            </a:b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System.out.</a:t>
            </a:r>
            <a:r>
              <a:rPr kumimoji="0" lang="ko-KR" altLang="ko-KR" sz="1100" b="0" i="0" u="none" strike="noStrike" cap="none" normalizeH="0" baseline="0">
                <a:ln>
                  <a:noFill/>
                </a:ln>
                <a:solidFill>
                  <a:srgbClr val="56A8F5"/>
                </a:solidFill>
                <a:effectLst/>
                <a:latin typeface="Arial Unicode MS"/>
                <a:ea typeface="JetBrains Mono"/>
              </a:rPr>
              <a:t>println</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"Accept-Language Headers:"</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request.</a:t>
            </a:r>
            <a:r>
              <a:rPr kumimoji="0" lang="ko-KR" altLang="ko-KR" sz="1100" b="0" i="0" u="none" strike="noStrike" cap="none" normalizeH="0" baseline="0">
                <a:ln>
                  <a:noFill/>
                </a:ln>
                <a:solidFill>
                  <a:srgbClr val="56A8F5"/>
                </a:solidFill>
                <a:effectLst/>
                <a:latin typeface="Arial Unicode MS"/>
                <a:ea typeface="JetBrains Mono"/>
              </a:rPr>
              <a:t>getHeaders</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"Accept-Language"</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56A8F5"/>
                </a:solidFill>
                <a:effectLst/>
                <a:latin typeface="Arial Unicode MS"/>
                <a:ea typeface="JetBrains Mono"/>
              </a:rPr>
              <a:t>asIterator</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56A8F5"/>
                </a:solidFill>
                <a:effectLst/>
                <a:latin typeface="Arial Unicode MS"/>
                <a:ea typeface="JetBrains Mono"/>
              </a:rPr>
              <a:t>forEachRemaining</a:t>
            </a:r>
            <a:r>
              <a:rPr kumimoji="0" lang="ko-KR" altLang="ko-KR" sz="1100" b="0" i="0" u="none" strike="noStrike" cap="none" normalizeH="0" baseline="0">
                <a:ln>
                  <a:noFill/>
                </a:ln>
                <a:solidFill>
                  <a:srgbClr val="BCBEC4"/>
                </a:solidFill>
                <a:effectLst/>
                <a:latin typeface="Arial Unicode MS"/>
                <a:ea typeface="JetBrains Mono"/>
              </a:rPr>
              <a:t>(header -&gt; System.out.</a:t>
            </a:r>
            <a:r>
              <a:rPr kumimoji="0" lang="ko-KR" altLang="ko-KR" sz="1100" b="0" i="0" u="none" strike="noStrike" cap="none" normalizeH="0" baseline="0">
                <a:ln>
                  <a:noFill/>
                </a:ln>
                <a:solidFill>
                  <a:srgbClr val="56A8F5"/>
                </a:solidFill>
                <a:effectLst/>
                <a:latin typeface="Arial Unicode MS"/>
                <a:ea typeface="JetBrains Mono"/>
              </a:rPr>
              <a:t>println</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 - " </a:t>
            </a:r>
            <a:r>
              <a:rPr kumimoji="0" lang="ko-KR" altLang="ko-KR" sz="1100" b="0" i="0" u="none" strike="noStrike" cap="none" normalizeH="0" baseline="0">
                <a:ln>
                  <a:noFill/>
                </a:ln>
                <a:solidFill>
                  <a:srgbClr val="BCBEC4"/>
                </a:solidFill>
                <a:effectLst/>
                <a:latin typeface="Arial Unicode MS"/>
                <a:ea typeface="JetBrains Mono"/>
              </a:rPr>
              <a:t>+ header));</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All Headers</a:t>
            </a:r>
            <a:br>
              <a:rPr kumimoji="0" lang="ko-KR" altLang="ko-KR" sz="1100" b="0" i="0" u="none" strike="noStrike" cap="none" normalizeH="0" baseline="0">
                <a:ln>
                  <a:noFill/>
                </a:ln>
                <a:solidFill>
                  <a:srgbClr val="7A7E85"/>
                </a:solidFill>
                <a:effectLst/>
                <a:latin typeface="Arial Unicode MS"/>
                <a:ea typeface="JetBrains Mono"/>
              </a:rPr>
            </a:b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System.out.</a:t>
            </a:r>
            <a:r>
              <a:rPr kumimoji="0" lang="ko-KR" altLang="ko-KR" sz="1100" b="0" i="0" u="none" strike="noStrike" cap="none" normalizeH="0" baseline="0">
                <a:ln>
                  <a:noFill/>
                </a:ln>
                <a:solidFill>
                  <a:srgbClr val="56A8F5"/>
                </a:solidFill>
                <a:effectLst/>
                <a:latin typeface="Arial Unicode MS"/>
                <a:ea typeface="JetBrains Mono"/>
              </a:rPr>
              <a:t>println</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"All Headers:"</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request.</a:t>
            </a:r>
            <a:r>
              <a:rPr kumimoji="0" lang="ko-KR" altLang="ko-KR" sz="1100" b="0" i="0" u="none" strike="noStrike" cap="none" normalizeH="0" baseline="0">
                <a:ln>
                  <a:noFill/>
                </a:ln>
                <a:solidFill>
                  <a:srgbClr val="56A8F5"/>
                </a:solidFill>
                <a:effectLst/>
                <a:latin typeface="Arial Unicode MS"/>
                <a:ea typeface="JetBrains Mono"/>
              </a:rPr>
              <a:t>getHeaderNames</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56A8F5"/>
                </a:solidFill>
                <a:effectLst/>
                <a:latin typeface="Arial Unicode MS"/>
                <a:ea typeface="JetBrains Mono"/>
              </a:rPr>
              <a:t>asIterator</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56A8F5"/>
                </a:solidFill>
                <a:effectLst/>
                <a:latin typeface="Arial Unicode MS"/>
                <a:ea typeface="JetBrains Mono"/>
              </a:rPr>
              <a:t>forEachRemaining</a:t>
            </a:r>
            <a:r>
              <a:rPr kumimoji="0" lang="ko-KR" altLang="ko-KR" sz="1100" b="0" i="0" u="none" strike="noStrike" cap="none" normalizeH="0" baseline="0">
                <a:ln>
                  <a:noFill/>
                </a:ln>
                <a:solidFill>
                  <a:srgbClr val="BCBEC4"/>
                </a:solidFill>
                <a:effectLst/>
                <a:latin typeface="Arial Unicode MS"/>
                <a:ea typeface="JetBrains Mono"/>
              </a:rPr>
              <a:t>(headerName -&gt; System.out.</a:t>
            </a:r>
            <a:r>
              <a:rPr kumimoji="0" lang="ko-KR" altLang="ko-KR" sz="1100" b="0" i="0" u="none" strike="noStrike" cap="none" normalizeH="0" baseline="0">
                <a:ln>
                  <a:noFill/>
                </a:ln>
                <a:solidFill>
                  <a:srgbClr val="56A8F5"/>
                </a:solidFill>
                <a:effectLst/>
                <a:latin typeface="Arial Unicode MS"/>
                <a:ea typeface="JetBrains Mono"/>
              </a:rPr>
              <a:t>println</a:t>
            </a:r>
            <a:r>
              <a:rPr kumimoji="0" lang="ko-KR" altLang="ko-KR" sz="1100" b="0" i="0" u="none" strike="noStrike" cap="none" normalizeH="0" baseline="0">
                <a:ln>
                  <a:noFill/>
                </a:ln>
                <a:solidFill>
                  <a:srgbClr val="BCBEC4"/>
                </a:solidFill>
                <a:effectLst/>
                <a:latin typeface="Arial Unicode MS"/>
                <a:ea typeface="JetBrains Mono"/>
              </a:rPr>
              <a:t>(headerName + </a:t>
            </a:r>
            <a:r>
              <a:rPr kumimoji="0" lang="ko-KR" altLang="ko-KR" sz="1100" b="0" i="0" u="none" strike="noStrike" cap="none" normalizeH="0" baseline="0">
                <a:ln>
                  <a:noFill/>
                </a:ln>
                <a:solidFill>
                  <a:srgbClr val="6AAB73"/>
                </a:solidFill>
                <a:effectLst/>
                <a:latin typeface="Arial Unicode MS"/>
                <a:ea typeface="JetBrains Mono"/>
              </a:rPr>
              <a:t>": " </a:t>
            </a:r>
            <a:r>
              <a:rPr kumimoji="0" lang="ko-KR" altLang="ko-KR" sz="1100" b="0" i="0" u="none" strike="noStrike" cap="none" normalizeH="0" baseline="0">
                <a:ln>
                  <a:noFill/>
                </a:ln>
                <a:solidFill>
                  <a:srgbClr val="BCBEC4"/>
                </a:solidFill>
                <a:effectLst/>
                <a:latin typeface="Arial Unicode MS"/>
                <a:ea typeface="JetBrains Mono"/>
              </a:rPr>
              <a:t>+</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request.getHeader(headerName)));</a:t>
            </a:r>
            <a:endParaRPr kumimoji="0" lang="ko-KR" altLang="ko-KR" sz="11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    }</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B1EB68F6-2BF7-9151-7CC9-8BF21C7B0804}"/>
              </a:ext>
            </a:extLst>
          </p:cNvPr>
          <p:cNvSpPr>
            <a:spLocks noChangeArrowheads="1"/>
          </p:cNvSpPr>
          <p:nvPr/>
        </p:nvSpPr>
        <p:spPr bwMode="auto">
          <a:xfrm>
            <a:off x="7982954" y="1896332"/>
            <a:ext cx="3910261" cy="3361882"/>
          </a:xfrm>
          <a:prstGeom prst="rect">
            <a:avLst/>
          </a:prstGeom>
          <a:solidFill>
            <a:schemeClr val="bg1"/>
          </a:solidFill>
          <a:ln w="6350">
            <a:solidFill>
              <a:schemeClr val="bg1">
                <a:lumMod val="65000"/>
              </a:schemeClr>
            </a:solid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effectLst/>
                <a:latin typeface="Arial Unicode MS"/>
                <a:ea typeface="JetBrains Mono"/>
              </a:rPr>
              <a:t>=== Header Information ===</a:t>
            </a:r>
            <a:br>
              <a:rPr kumimoji="0" lang="ko-KR" altLang="ko-KR" sz="1100" b="0" i="0" u="none" strike="noStrike" cap="none" normalizeH="0" baseline="0">
                <a:ln>
                  <a:noFill/>
                </a:ln>
                <a:effectLst/>
                <a:latin typeface="Arial Unicode MS"/>
                <a:ea typeface="JetBrains Mono"/>
              </a:rPr>
            </a:br>
            <a:r>
              <a:rPr kumimoji="0" lang="ko-KR" altLang="ko-KR" sz="1100" b="0" i="0" u="none" strike="noStrike" cap="none" normalizeH="0" baseline="0">
                <a:ln>
                  <a:noFill/>
                </a:ln>
                <a:effectLst/>
                <a:latin typeface="Arial Unicode MS"/>
                <a:ea typeface="JetBrains Mono"/>
              </a:rPr>
              <a:t>User-Agent: Mozilla/5.0 (Windows NT 10.0; Win64; x64) </a:t>
            </a:r>
            <a:r>
              <a:rPr kumimoji="0" lang="en-US" altLang="ko-KR" sz="1100" b="0" i="0" u="none" strike="noStrike" cap="none" normalizeH="0" baseline="0">
                <a:ln>
                  <a:noFill/>
                </a:ln>
                <a:effectLst/>
                <a:latin typeface="Arial Unicode MS"/>
                <a:ea typeface="JetBrains Mono"/>
              </a:rPr>
              <a:t>. . .</a:t>
            </a:r>
          </a:p>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effectLst/>
                <a:latin typeface="Arial Unicode MS"/>
                <a:ea typeface="JetBrains Mono"/>
              </a:rPr>
              <a:t>Chrome/91.0.4472.124 Safari/537.36</a:t>
            </a:r>
            <a:br>
              <a:rPr kumimoji="0" lang="ko-KR" altLang="ko-KR" sz="1100" b="0" i="0" u="none" strike="noStrike" cap="none" normalizeH="0" baseline="0">
                <a:ln>
                  <a:noFill/>
                </a:ln>
                <a:effectLst/>
                <a:latin typeface="Arial Unicode MS"/>
                <a:ea typeface="JetBrains Mono"/>
              </a:rPr>
            </a:br>
            <a:endParaRPr kumimoji="0" lang="en-US" altLang="ko-KR" sz="1100" b="0" i="0" u="none" strike="noStrike" cap="none" normalizeH="0" baseline="0">
              <a:ln>
                <a:noFill/>
              </a:ln>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effectLst/>
                <a:latin typeface="Arial Unicode MS"/>
                <a:ea typeface="JetBrains Mono"/>
              </a:rPr>
              <a:t>Accept-Language Headers:</a:t>
            </a:r>
            <a:br>
              <a:rPr kumimoji="0" lang="ko-KR" altLang="ko-KR" sz="1100" b="0" i="0" u="none" strike="noStrike" cap="none" normalizeH="0" baseline="0">
                <a:ln>
                  <a:noFill/>
                </a:ln>
                <a:effectLst/>
                <a:latin typeface="Arial Unicode MS"/>
                <a:ea typeface="JetBrains Mono"/>
              </a:rPr>
            </a:br>
            <a:r>
              <a:rPr kumimoji="0" lang="ko-KR" altLang="ko-KR" sz="1100" b="0" i="0" u="none" strike="noStrike" cap="none" normalizeH="0" baseline="0">
                <a:ln>
                  <a:noFill/>
                </a:ln>
                <a:effectLst/>
                <a:latin typeface="Arial Unicode MS"/>
                <a:ea typeface="JetBrains Mono"/>
              </a:rPr>
              <a:t>        - en-US,en;q=0.9</a:t>
            </a:r>
            <a:br>
              <a:rPr kumimoji="0" lang="ko-KR" altLang="ko-KR" sz="1100" b="0" i="0" u="none" strike="noStrike" cap="none" normalizeH="0" baseline="0">
                <a:ln>
                  <a:noFill/>
                </a:ln>
                <a:effectLst/>
                <a:latin typeface="Arial Unicode MS"/>
                <a:ea typeface="JetBrains Mono"/>
              </a:rPr>
            </a:br>
            <a:r>
              <a:rPr kumimoji="0" lang="ko-KR" altLang="ko-KR" sz="1100" b="0" i="0" u="none" strike="noStrike" cap="none" normalizeH="0" baseline="0">
                <a:ln>
                  <a:noFill/>
                </a:ln>
                <a:effectLst/>
                <a:latin typeface="Arial Unicode MS"/>
                <a:ea typeface="JetBrains Mono"/>
              </a:rPr>
              <a:t>        - ko-KR,ko;q=0.8</a:t>
            </a:r>
            <a:br>
              <a:rPr kumimoji="0" lang="ko-KR" altLang="ko-KR" sz="1100" b="0" i="0" u="none" strike="noStrike" cap="none" normalizeH="0" baseline="0">
                <a:ln>
                  <a:noFill/>
                </a:ln>
                <a:effectLst/>
                <a:latin typeface="Arial Unicode MS"/>
                <a:ea typeface="JetBrains Mono"/>
              </a:rPr>
            </a:br>
            <a:endParaRPr kumimoji="0" lang="en-US" altLang="ko-KR" sz="1100" b="0" i="0" u="none" strike="noStrike" cap="none" normalizeH="0" baseline="0">
              <a:ln>
                <a:noFill/>
              </a:ln>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effectLst/>
                <a:latin typeface="Arial Unicode MS"/>
                <a:ea typeface="JetBrains Mono"/>
              </a:rPr>
              <a:t>All Headers:</a:t>
            </a:r>
            <a:br>
              <a:rPr kumimoji="0" lang="ko-KR" altLang="ko-KR" sz="1100" b="0" i="0" u="none" strike="noStrike" cap="none" normalizeH="0" baseline="0">
                <a:ln>
                  <a:noFill/>
                </a:ln>
                <a:effectLst/>
                <a:latin typeface="Arial Unicode MS"/>
                <a:ea typeface="JetBrains Mono"/>
              </a:rPr>
            </a:br>
            <a:r>
              <a:rPr kumimoji="0" lang="ko-KR" altLang="ko-KR" sz="1100" b="0" i="0" u="none" strike="noStrike" cap="none" normalizeH="0" baseline="0">
                <a:ln>
                  <a:noFill/>
                </a:ln>
                <a:effectLst/>
                <a:latin typeface="Arial Unicode MS"/>
                <a:ea typeface="JetBrains Mono"/>
              </a:rPr>
              <a:t>Host: localhost:8080</a:t>
            </a:r>
            <a:br>
              <a:rPr kumimoji="0" lang="ko-KR" altLang="ko-KR" sz="1100" b="0" i="0" u="none" strike="noStrike" cap="none" normalizeH="0" baseline="0">
                <a:ln>
                  <a:noFill/>
                </a:ln>
                <a:effectLst/>
                <a:latin typeface="Arial Unicode MS"/>
                <a:ea typeface="JetBrains Mono"/>
              </a:rPr>
            </a:br>
            <a:r>
              <a:rPr kumimoji="0" lang="ko-KR" altLang="ko-KR" sz="1100" b="0" i="0" u="none" strike="noStrike" cap="none" normalizeH="0" baseline="0">
                <a:ln>
                  <a:noFill/>
                </a:ln>
                <a:effectLst/>
                <a:latin typeface="Arial Unicode MS"/>
                <a:ea typeface="JetBrains Mono"/>
              </a:rPr>
              <a:t>User-Agent: Mozilla/5.0 (Windows NT 10.0; Win64; x64) </a:t>
            </a:r>
            <a:r>
              <a:rPr kumimoji="0" lang="en-US" altLang="ko-KR" sz="1100" b="0" i="0" u="none" strike="noStrike" cap="none" normalizeH="0" baseline="0">
                <a:ln>
                  <a:noFill/>
                </a:ln>
                <a:effectLst/>
                <a:latin typeface="Arial Unicode MS"/>
                <a:ea typeface="JetBrains Mono"/>
              </a:rPr>
              <a:t>…</a:t>
            </a:r>
          </a:p>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effectLst/>
                <a:latin typeface="Arial Unicode MS"/>
                <a:ea typeface="JetBrains Mono"/>
              </a:rPr>
              <a:t>Chrome/91.0.4472.124 Safari/537.36</a:t>
            </a:r>
            <a:br>
              <a:rPr kumimoji="0" lang="ko-KR" altLang="ko-KR" sz="1100" b="0" i="0" u="none" strike="noStrike" cap="none" normalizeH="0" baseline="0">
                <a:ln>
                  <a:noFill/>
                </a:ln>
                <a:effectLst/>
                <a:latin typeface="Arial Unicode MS"/>
                <a:ea typeface="JetBrains Mono"/>
              </a:rPr>
            </a:br>
            <a:r>
              <a:rPr kumimoji="0" lang="ko-KR" altLang="ko-KR" sz="1100" b="0" i="0" u="none" strike="noStrike" cap="none" normalizeH="0" baseline="0">
                <a:ln>
                  <a:noFill/>
                </a:ln>
                <a:effectLst/>
                <a:latin typeface="Arial Unicode MS"/>
                <a:ea typeface="JetBrains Mono"/>
              </a:rPr>
              <a:t>Accept-Language: en-US,en;q=0.9,ko-KR,ko;q=0.8</a:t>
            </a:r>
            <a:endParaRPr kumimoji="0" lang="ko-KR" altLang="ko-KR" sz="1100" b="0" i="0" u="none" strike="noStrike" cap="none" normalizeH="0" baseline="0">
              <a:ln>
                <a:noFill/>
              </a:ln>
              <a:effectLst/>
              <a:latin typeface="Arial" panose="020B0604020202020204" pitchFamily="34" charset="0"/>
            </a:endParaRPr>
          </a:p>
        </p:txBody>
      </p:sp>
      <p:sp>
        <p:nvSpPr>
          <p:cNvPr id="4" name="직사각형 3">
            <a:extLst>
              <a:ext uri="{FF2B5EF4-FFF2-40B4-BE49-F238E27FC236}">
                <a16:creationId xmlns:a16="http://schemas.microsoft.com/office/drawing/2014/main" id="{A324D2FC-79A7-41E8-99EB-1C96F200BE8A}"/>
              </a:ext>
            </a:extLst>
          </p:cNvPr>
          <p:cNvSpPr/>
          <p:nvPr/>
        </p:nvSpPr>
        <p:spPr>
          <a:xfrm>
            <a:off x="7917632" y="1619333"/>
            <a:ext cx="492443" cy="276999"/>
          </a:xfrm>
          <a:prstGeom prst="rect">
            <a:avLst/>
          </a:prstGeom>
        </p:spPr>
        <p:txBody>
          <a:bodyPr wrap="none">
            <a:spAutoFit/>
          </a:bodyPr>
          <a:lstStyle/>
          <a:p>
            <a:r>
              <a:rPr lang="ko-KR" altLang="en-US" sz="1200">
                <a:latin typeface="+mj-lt"/>
              </a:rPr>
              <a:t>결과</a:t>
            </a:r>
          </a:p>
        </p:txBody>
      </p:sp>
      <p:cxnSp>
        <p:nvCxnSpPr>
          <p:cNvPr id="6" name="직선 화살표 연결선 5">
            <a:extLst>
              <a:ext uri="{FF2B5EF4-FFF2-40B4-BE49-F238E27FC236}">
                <a16:creationId xmlns:a16="http://schemas.microsoft.com/office/drawing/2014/main" id="{95B16834-0206-3F9B-4F58-0FE27772C4FE}"/>
              </a:ext>
            </a:extLst>
          </p:cNvPr>
          <p:cNvCxnSpPr>
            <a:cxnSpLocks/>
          </p:cNvCxnSpPr>
          <p:nvPr/>
        </p:nvCxnSpPr>
        <p:spPr>
          <a:xfrm flipV="1">
            <a:off x="5137484" y="2358189"/>
            <a:ext cx="2911642" cy="138363"/>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직선 화살표 연결선 7">
            <a:extLst>
              <a:ext uri="{FF2B5EF4-FFF2-40B4-BE49-F238E27FC236}">
                <a16:creationId xmlns:a16="http://schemas.microsoft.com/office/drawing/2014/main" id="{95EDF203-0C2C-127D-822A-DEFF054338F6}"/>
              </a:ext>
            </a:extLst>
          </p:cNvPr>
          <p:cNvCxnSpPr>
            <a:cxnSpLocks/>
          </p:cNvCxnSpPr>
          <p:nvPr/>
        </p:nvCxnSpPr>
        <p:spPr>
          <a:xfrm flipV="1">
            <a:off x="4018549" y="3350795"/>
            <a:ext cx="4283240" cy="12933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직선 화살표 연결선 10">
            <a:extLst>
              <a:ext uri="{FF2B5EF4-FFF2-40B4-BE49-F238E27FC236}">
                <a16:creationId xmlns:a16="http://schemas.microsoft.com/office/drawing/2014/main" id="{721EEF54-2293-20D9-82F1-4B1E4D85F6A2}"/>
              </a:ext>
            </a:extLst>
          </p:cNvPr>
          <p:cNvCxnSpPr>
            <a:cxnSpLocks/>
          </p:cNvCxnSpPr>
          <p:nvPr/>
        </p:nvCxnSpPr>
        <p:spPr>
          <a:xfrm flipV="1">
            <a:off x="3224463" y="4385511"/>
            <a:ext cx="4824663" cy="333404"/>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2">
            <a:extLst>
              <a:ext uri="{FF2B5EF4-FFF2-40B4-BE49-F238E27FC236}">
                <a16:creationId xmlns:a16="http://schemas.microsoft.com/office/drawing/2014/main" id="{328968A1-5AFD-829F-51A5-EB5D89B6EFE8}"/>
              </a:ext>
            </a:extLst>
          </p:cNvPr>
          <p:cNvSpPr>
            <a:spLocks noChangeArrowheads="1"/>
          </p:cNvSpPr>
          <p:nvPr/>
        </p:nvSpPr>
        <p:spPr bwMode="auto">
          <a:xfrm>
            <a:off x="7982954" y="1261543"/>
            <a:ext cx="3910261" cy="27699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200" b="0" i="0" u="none" strike="noStrike" cap="none" normalizeH="0" baseline="0">
                <a:ln>
                  <a:noFill/>
                </a:ln>
                <a:solidFill>
                  <a:srgbClr val="BCBEC4"/>
                </a:solidFill>
                <a:effectLst/>
                <a:latin typeface="Arial Unicode MS"/>
                <a:ea typeface="JetBrains Mono"/>
              </a:rPr>
              <a:t>http:</a:t>
            </a:r>
            <a:r>
              <a:rPr kumimoji="0" lang="ko-KR" altLang="ko-KR" sz="1200" b="0" i="0" u="none" strike="noStrike" cap="none" normalizeH="0" baseline="0">
                <a:ln>
                  <a:noFill/>
                </a:ln>
                <a:solidFill>
                  <a:srgbClr val="7A7E85"/>
                </a:solidFill>
                <a:effectLst/>
                <a:latin typeface="Arial Unicode MS"/>
                <a:ea typeface="JetBrains Mono"/>
              </a:rPr>
              <a:t>//localhost:8080/example/path</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19" name="직사각형 18">
            <a:extLst>
              <a:ext uri="{FF2B5EF4-FFF2-40B4-BE49-F238E27FC236}">
                <a16:creationId xmlns:a16="http://schemas.microsoft.com/office/drawing/2014/main" id="{4E8FAD46-2797-D1AA-59B0-2CE1C18BB260}"/>
              </a:ext>
            </a:extLst>
          </p:cNvPr>
          <p:cNvSpPr/>
          <p:nvPr/>
        </p:nvSpPr>
        <p:spPr>
          <a:xfrm>
            <a:off x="7917632" y="982291"/>
            <a:ext cx="492443" cy="276999"/>
          </a:xfrm>
          <a:prstGeom prst="rect">
            <a:avLst/>
          </a:prstGeom>
        </p:spPr>
        <p:txBody>
          <a:bodyPr wrap="none">
            <a:spAutoFit/>
          </a:bodyPr>
          <a:lstStyle/>
          <a:p>
            <a:r>
              <a:rPr lang="ko-KR" altLang="en-US" sz="1200">
                <a:latin typeface="+mj-lt"/>
              </a:rPr>
              <a:t>요청</a:t>
            </a:r>
          </a:p>
        </p:txBody>
      </p:sp>
    </p:spTree>
    <p:extLst>
      <p:ext uri="{BB962C8B-B14F-4D97-AF65-F5344CB8AC3E}">
        <p14:creationId xmlns:p14="http://schemas.microsoft.com/office/powerpoint/2010/main" val="3151813818"/>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8B812AB-F3B7-897E-A335-DC0C98CBA1FA}"/>
              </a:ext>
            </a:extLst>
          </p:cNvPr>
          <p:cNvSpPr>
            <a:spLocks noChangeArrowheads="1"/>
          </p:cNvSpPr>
          <p:nvPr/>
        </p:nvSpPr>
        <p:spPr bwMode="auto">
          <a:xfrm>
            <a:off x="222584" y="496611"/>
            <a:ext cx="6331640" cy="624978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30000"/>
              </a:lnSpc>
              <a:spcBef>
                <a:spcPct val="0"/>
              </a:spcBef>
              <a:spcAft>
                <a:spcPct val="0"/>
              </a:spcAft>
              <a:buClrTx/>
              <a:buSzTx/>
              <a:buFontTx/>
              <a:buNone/>
              <a:tabLst/>
            </a:pPr>
            <a:r>
              <a:rPr kumimoji="0" lang="ko-KR" altLang="ko-KR" sz="1200" b="0" i="0" u="none" strike="noStrike" cap="none" normalizeH="0" baseline="0">
                <a:ln>
                  <a:noFill/>
                </a:ln>
                <a:solidFill>
                  <a:srgbClr val="B3AE60"/>
                </a:solidFill>
                <a:effectLst/>
                <a:ea typeface="JetBrains Mono"/>
              </a:rPr>
              <a:t>@ControllerAdvice</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GlobalExceptionHandler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@ExceptionHandler</a:t>
            </a:r>
            <a:r>
              <a:rPr kumimoji="0" lang="ko-KR" altLang="ko-KR" sz="1100" b="0" i="0" u="none" strike="noStrike" cap="none" normalizeH="0" baseline="0">
                <a:ln>
                  <a:noFill/>
                </a:ln>
                <a:solidFill>
                  <a:srgbClr val="BCBEC4"/>
                </a:solidFill>
                <a:effectLst/>
                <a:ea typeface="JetBrains Mono"/>
              </a:rPr>
              <a:t>(CustomNotFoundException.</a:t>
            </a:r>
            <a:r>
              <a:rPr kumimoji="0" lang="ko-KR" altLang="ko-KR" sz="1100" b="0" i="0" u="none" strike="noStrike" cap="none" normalizeH="0" baseline="0">
                <a:ln>
                  <a:noFill/>
                </a:ln>
                <a:solidFill>
                  <a:srgbClr val="CF8E6D"/>
                </a:solidFill>
                <a:effectLst/>
                <a:ea typeface="JetBrains Mono"/>
              </a:rPr>
              <a:t>class</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ResponseEntity&lt;ErrorResponse&gt; </a:t>
            </a:r>
            <a:r>
              <a:rPr kumimoji="0" lang="ko-KR" altLang="ko-KR" sz="1100" b="0" i="0" u="none" strike="noStrike" cap="none" normalizeH="0" baseline="0">
                <a:ln>
                  <a:noFill/>
                </a:ln>
                <a:solidFill>
                  <a:srgbClr val="56A8F5"/>
                </a:solidFill>
                <a:effectLst/>
                <a:ea typeface="JetBrains Mono"/>
              </a:rPr>
              <a:t>handleException</a:t>
            </a:r>
            <a:r>
              <a:rPr kumimoji="0" lang="en-US" altLang="ko-KR" sz="1100" b="0" i="0" u="none" strike="noStrike" cap="none" normalizeH="0" baseline="0">
                <a:ln>
                  <a:noFill/>
                </a:ln>
                <a:solidFill>
                  <a:srgbClr val="56A8F5"/>
                </a:solidFill>
                <a:effectLst/>
                <a:ea typeface="JetBrains Mono"/>
              </a:rPr>
              <a:t>1</a:t>
            </a:r>
            <a:r>
              <a:rPr kumimoji="0" lang="ko-KR" altLang="ko-KR" sz="1100" b="0" i="0" u="none" strike="noStrike" cap="none" normalizeH="0" baseline="0">
                <a:ln>
                  <a:noFill/>
                </a:ln>
                <a:solidFill>
                  <a:srgbClr val="BCBEC4"/>
                </a:solidFill>
                <a:effectLst/>
                <a:ea typeface="JetBrains Mono"/>
              </a:rPr>
              <a:t>(CustomNotFoundException ex)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ErrorResponse errorResponse = </a:t>
            </a:r>
            <a:r>
              <a:rPr kumimoji="0" lang="ko-KR" altLang="ko-KR" sz="1100" b="0" i="0" u="none" strike="noStrike" cap="none" normalizeH="0" baseline="0">
                <a:ln>
                  <a:noFill/>
                </a:ln>
                <a:solidFill>
                  <a:srgbClr val="CF8E6D"/>
                </a:solidFill>
                <a:effectLst/>
                <a:ea typeface="JetBrains Mono"/>
              </a:rPr>
              <a:t>new </a:t>
            </a:r>
            <a:r>
              <a:rPr kumimoji="0" lang="ko-KR" altLang="ko-KR" sz="1100" b="0" i="0" u="none" strike="noStrike" cap="none" normalizeH="0" baseline="0">
                <a:ln>
                  <a:noFill/>
                </a:ln>
                <a:solidFill>
                  <a:srgbClr val="BCBEC4"/>
                </a:solidFill>
                <a:effectLst/>
                <a:ea typeface="JetBrains Mono"/>
              </a:rPr>
              <a:t>ErrorResponse(</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HttpStatus.NOT_FOUND.value(),</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ex.getMessage()</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new </a:t>
            </a:r>
            <a:r>
              <a:rPr kumimoji="0" lang="ko-KR" altLang="ko-KR" sz="1100" b="0" i="0" u="none" strike="noStrike" cap="none" normalizeH="0" baseline="0">
                <a:ln>
                  <a:noFill/>
                </a:ln>
                <a:solidFill>
                  <a:srgbClr val="BCBEC4"/>
                </a:solidFill>
                <a:effectLst/>
                <a:ea typeface="JetBrains Mono"/>
              </a:rPr>
              <a:t>ResponseEntity&lt;&gt;(errorResponse, HttpStatus.NOT_FOUND);</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@ExceptionHandler</a:t>
            </a:r>
            <a:r>
              <a:rPr kumimoji="0" lang="ko-KR" altLang="ko-KR" sz="1100" b="0" i="0" u="none" strike="noStrike" cap="none" normalizeH="0" baseline="0">
                <a:ln>
                  <a:noFill/>
                </a:ln>
                <a:solidFill>
                  <a:srgbClr val="BCBEC4"/>
                </a:solidFill>
                <a:effectLst/>
                <a:ea typeface="JetBrains Mono"/>
              </a:rPr>
              <a:t>(CustomValidationException.</a:t>
            </a:r>
            <a:r>
              <a:rPr kumimoji="0" lang="ko-KR" altLang="ko-KR" sz="1100" b="0" i="0" u="none" strike="noStrike" cap="none" normalizeH="0" baseline="0">
                <a:ln>
                  <a:noFill/>
                </a:ln>
                <a:solidFill>
                  <a:srgbClr val="CF8E6D"/>
                </a:solidFill>
                <a:effectLst/>
                <a:ea typeface="JetBrains Mono"/>
              </a:rPr>
              <a:t>class</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ResponseEntity&lt;ErrorResponse&gt; </a:t>
            </a:r>
            <a:r>
              <a:rPr kumimoji="0" lang="ko-KR" altLang="ko-KR" sz="1100" b="0" i="0" u="none" strike="noStrike" cap="none" normalizeH="0" baseline="0">
                <a:ln>
                  <a:noFill/>
                </a:ln>
                <a:solidFill>
                  <a:srgbClr val="56A8F5"/>
                </a:solidFill>
                <a:effectLst/>
                <a:ea typeface="JetBrains Mono"/>
              </a:rPr>
              <a:t>handleException</a:t>
            </a:r>
            <a:r>
              <a:rPr lang="en-US" altLang="ko-KR" sz="1100">
                <a:solidFill>
                  <a:srgbClr val="56A8F5"/>
                </a:solidFill>
                <a:ea typeface="JetBrains Mono"/>
              </a:rPr>
              <a:t>2</a:t>
            </a:r>
            <a:r>
              <a:rPr kumimoji="0" lang="ko-KR" altLang="ko-KR" sz="1100" b="0" i="0" u="none" strike="noStrike" cap="none" normalizeH="0" baseline="0">
                <a:ln>
                  <a:noFill/>
                </a:ln>
                <a:solidFill>
                  <a:srgbClr val="BCBEC4"/>
                </a:solidFill>
                <a:effectLst/>
                <a:ea typeface="JetBrains Mono"/>
              </a:rPr>
              <a:t>(CustomValidationException ex)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ErrorResponse errorResponse = </a:t>
            </a:r>
            <a:r>
              <a:rPr kumimoji="0" lang="ko-KR" altLang="ko-KR" sz="1100" b="0" i="0" u="none" strike="noStrike" cap="none" normalizeH="0" baseline="0">
                <a:ln>
                  <a:noFill/>
                </a:ln>
                <a:solidFill>
                  <a:srgbClr val="CF8E6D"/>
                </a:solidFill>
                <a:effectLst/>
                <a:ea typeface="JetBrains Mono"/>
              </a:rPr>
              <a:t>new </a:t>
            </a:r>
            <a:r>
              <a:rPr kumimoji="0" lang="ko-KR" altLang="ko-KR" sz="1100" b="0" i="0" u="none" strike="noStrike" cap="none" normalizeH="0" baseline="0">
                <a:ln>
                  <a:noFill/>
                </a:ln>
                <a:solidFill>
                  <a:srgbClr val="BCBEC4"/>
                </a:solidFill>
                <a:effectLst/>
                <a:ea typeface="JetBrains Mono"/>
              </a:rPr>
              <a:t>ErrorResponse(</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HttpStatus.BAD_REQUEST.value(),</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ex.getMessage()</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new </a:t>
            </a:r>
            <a:r>
              <a:rPr kumimoji="0" lang="ko-KR" altLang="ko-KR" sz="1100" b="0" i="0" u="none" strike="noStrike" cap="none" normalizeH="0" baseline="0">
                <a:ln>
                  <a:noFill/>
                </a:ln>
                <a:solidFill>
                  <a:srgbClr val="BCBEC4"/>
                </a:solidFill>
                <a:effectLst/>
                <a:ea typeface="JetBrains Mono"/>
              </a:rPr>
              <a:t>ResponseEntity&lt;&gt;(errorResponse, HttpStatus.BAD_REQUEST);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@ExceptionHandler</a:t>
            </a:r>
            <a:r>
              <a:rPr kumimoji="0" lang="ko-KR" altLang="ko-KR" sz="1100" b="0" i="0" u="none" strike="noStrike" cap="none" normalizeH="0" baseline="0">
                <a:ln>
                  <a:noFill/>
                </a:ln>
                <a:solidFill>
                  <a:srgbClr val="BCBEC4"/>
                </a:solidFill>
                <a:effectLst/>
                <a:ea typeface="JetBrains Mono"/>
              </a:rPr>
              <a:t>(Exception.</a:t>
            </a:r>
            <a:r>
              <a:rPr kumimoji="0" lang="ko-KR" altLang="ko-KR" sz="1100" b="0" i="0" u="none" strike="noStrike" cap="none" normalizeH="0" baseline="0">
                <a:ln>
                  <a:noFill/>
                </a:ln>
                <a:solidFill>
                  <a:srgbClr val="CF8E6D"/>
                </a:solidFill>
                <a:effectLst/>
                <a:ea typeface="JetBrains Mono"/>
              </a:rPr>
              <a:t>class</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ResponseEntity&lt;ErrorResponse&gt; </a:t>
            </a:r>
            <a:r>
              <a:rPr kumimoji="0" lang="ko-KR" altLang="ko-KR" sz="1100" b="0" i="0" u="none" strike="noStrike" cap="none" normalizeH="0" baseline="0">
                <a:ln>
                  <a:noFill/>
                </a:ln>
                <a:solidFill>
                  <a:srgbClr val="56A8F5"/>
                </a:solidFill>
                <a:effectLst/>
                <a:ea typeface="JetBrains Mono"/>
              </a:rPr>
              <a:t>handleException</a:t>
            </a:r>
            <a:r>
              <a:rPr lang="en-US" altLang="ko-KR" sz="1100">
                <a:solidFill>
                  <a:srgbClr val="56A8F5"/>
                </a:solidFill>
                <a:ea typeface="JetBrains Mono"/>
              </a:rPr>
              <a:t>3</a:t>
            </a:r>
            <a:r>
              <a:rPr kumimoji="0" lang="ko-KR" altLang="ko-KR" sz="1100" b="0" i="0" u="none" strike="noStrike" cap="none" normalizeH="0" baseline="0">
                <a:ln>
                  <a:noFill/>
                </a:ln>
                <a:solidFill>
                  <a:srgbClr val="BCBEC4"/>
                </a:solidFill>
                <a:effectLst/>
                <a:ea typeface="JetBrains Mono"/>
              </a:rPr>
              <a:t>(Exception ex)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ErrorResponse errorResponse = </a:t>
            </a:r>
            <a:r>
              <a:rPr kumimoji="0" lang="ko-KR" altLang="ko-KR" sz="1100" b="0" i="0" u="none" strike="noStrike" cap="none" normalizeH="0" baseline="0">
                <a:ln>
                  <a:noFill/>
                </a:ln>
                <a:solidFill>
                  <a:srgbClr val="CF8E6D"/>
                </a:solidFill>
                <a:effectLst/>
                <a:ea typeface="JetBrains Mono"/>
              </a:rPr>
              <a:t>new </a:t>
            </a:r>
            <a:r>
              <a:rPr kumimoji="0" lang="ko-KR" altLang="ko-KR" sz="1100" b="0" i="0" u="none" strike="noStrike" cap="none" normalizeH="0" baseline="0">
                <a:ln>
                  <a:noFill/>
                </a:ln>
                <a:solidFill>
                  <a:srgbClr val="BCBEC4"/>
                </a:solidFill>
                <a:effectLst/>
                <a:ea typeface="JetBrains Mono"/>
              </a:rPr>
              <a:t>ErrorResponse(</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HttpStatus.INTERNAL_SERVER_ERROR.value(),</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6AAB73"/>
                </a:solidFill>
                <a:effectLst/>
                <a:ea typeface="JetBrains Mono"/>
              </a:rPr>
              <a:t>"An unexpected error occurred"</a:t>
            </a:r>
            <a:br>
              <a:rPr kumimoji="0" lang="ko-KR" altLang="ko-KR" sz="1100" b="0" i="0" u="none" strike="noStrike" cap="none" normalizeH="0" baseline="0">
                <a:ln>
                  <a:noFill/>
                </a:ln>
                <a:solidFill>
                  <a:srgbClr val="6AAB73"/>
                </a:solidFill>
                <a:effectLst/>
                <a:ea typeface="JetBrains Mono"/>
              </a:rPr>
            </a:br>
            <a:r>
              <a:rPr kumimoji="0" lang="ko-KR" altLang="ko-KR" sz="1100" b="0" i="0" u="none" strike="noStrike" cap="none" normalizeH="0" baseline="0">
                <a:ln>
                  <a:noFill/>
                </a:ln>
                <a:solidFill>
                  <a:srgbClr val="6AAB73"/>
                </a:solidFill>
                <a:effectLst/>
                <a:ea typeface="JetBrains Mono"/>
              </a:rPr>
              <a:t>        </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new </a:t>
            </a:r>
            <a:r>
              <a:rPr kumimoji="0" lang="ko-KR" altLang="ko-KR" sz="1100" b="0" i="0" u="none" strike="noStrike" cap="none" normalizeH="0" baseline="0">
                <a:ln>
                  <a:noFill/>
                </a:ln>
                <a:solidFill>
                  <a:srgbClr val="BCBEC4"/>
                </a:solidFill>
                <a:effectLst/>
                <a:ea typeface="JetBrains Mono"/>
              </a:rPr>
              <a:t>ResponseEntity&lt;&gt;(errorResponse, HttpStatus.INTERNAL_SERVER_ERROR);</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3" name="직사각형 2">
            <a:extLst>
              <a:ext uri="{FF2B5EF4-FFF2-40B4-BE49-F238E27FC236}">
                <a16:creationId xmlns:a16="http://schemas.microsoft.com/office/drawing/2014/main" id="{8A99203A-1DA1-A422-54B2-77989C534E6D}"/>
              </a:ext>
            </a:extLst>
          </p:cNvPr>
          <p:cNvSpPr/>
          <p:nvPr/>
        </p:nvSpPr>
        <p:spPr>
          <a:xfrm>
            <a:off x="150396" y="111601"/>
            <a:ext cx="2021707"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기본 구현 예제</a:t>
            </a:r>
          </a:p>
        </p:txBody>
      </p:sp>
      <p:sp>
        <p:nvSpPr>
          <p:cNvPr id="4" name="Rectangle 2">
            <a:extLst>
              <a:ext uri="{FF2B5EF4-FFF2-40B4-BE49-F238E27FC236}">
                <a16:creationId xmlns:a16="http://schemas.microsoft.com/office/drawing/2014/main" id="{1ECD8E5B-F5CF-07B6-BD3F-B2FF6437D870}"/>
              </a:ext>
            </a:extLst>
          </p:cNvPr>
          <p:cNvSpPr>
            <a:spLocks noChangeArrowheads="1"/>
          </p:cNvSpPr>
          <p:nvPr/>
        </p:nvSpPr>
        <p:spPr bwMode="auto">
          <a:xfrm>
            <a:off x="6805030" y="496611"/>
            <a:ext cx="5014666" cy="3360535"/>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@RestController</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@RequestMapping</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"/api/resources"</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ResourceController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@GetMapping</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"/{id}"</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56A8F5"/>
                </a:solidFill>
                <a:effectLst/>
                <a:ea typeface="JetBrains Mono"/>
              </a:rPr>
              <a:t>getResource</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B3AE60"/>
                </a:solidFill>
                <a:effectLst/>
                <a:ea typeface="JetBrains Mono"/>
              </a:rPr>
              <a:t>@PathVariable </a:t>
            </a:r>
            <a:r>
              <a:rPr kumimoji="0" lang="ko-KR" altLang="ko-KR" sz="1100" b="0" i="0" u="none" strike="noStrike" cap="none" normalizeH="0" baseline="0">
                <a:ln>
                  <a:noFill/>
                </a:ln>
                <a:solidFill>
                  <a:srgbClr val="BCBEC4"/>
                </a:solidFill>
                <a:effectLst/>
                <a:ea typeface="JetBrains Mono"/>
              </a:rPr>
              <a:t>String id)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if </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"notfound"</a:t>
            </a:r>
            <a:r>
              <a:rPr kumimoji="0" lang="ko-KR" altLang="ko-KR" sz="1100" b="0" i="0" u="none" strike="noStrike" cap="none" normalizeH="0" baseline="0">
                <a:ln>
                  <a:noFill/>
                </a:ln>
                <a:solidFill>
                  <a:srgbClr val="BCBEC4"/>
                </a:solidFill>
                <a:effectLst/>
                <a:ea typeface="JetBrains Mono"/>
              </a:rPr>
              <a:t>.equals(id))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throw new </a:t>
            </a:r>
            <a:r>
              <a:rPr kumimoji="0" lang="ko-KR" altLang="ko-KR" sz="1100" b="0" i="0" u="none" strike="noStrike" cap="none" normalizeH="0" baseline="0">
                <a:ln>
                  <a:noFill/>
                </a:ln>
                <a:solidFill>
                  <a:srgbClr val="BCBEC4"/>
                </a:solidFill>
                <a:effectLst/>
                <a:ea typeface="JetBrains Mono"/>
              </a:rPr>
              <a:t>CustomNotFoundException(</a:t>
            </a:r>
            <a:r>
              <a:rPr kumimoji="0" lang="ko-KR" altLang="ko-KR" sz="1100" b="0" i="0" u="none" strike="noStrike" cap="none" normalizeH="0" baseline="0">
                <a:ln>
                  <a:noFill/>
                </a:ln>
                <a:solidFill>
                  <a:srgbClr val="6AAB73"/>
                </a:solidFill>
                <a:effectLst/>
                <a:ea typeface="JetBrains Mono"/>
              </a:rPr>
              <a:t>"Resource not found"</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 </a:t>
            </a:r>
            <a:r>
              <a:rPr kumimoji="0" lang="ko-KR" altLang="ko-KR" sz="1100" b="0" i="0" u="none" strike="noStrike" cap="none" normalizeH="0" baseline="0">
                <a:ln>
                  <a:noFill/>
                </a:ln>
                <a:solidFill>
                  <a:srgbClr val="CF8E6D"/>
                </a:solidFill>
                <a:effectLst/>
                <a:ea typeface="JetBrains Mono"/>
              </a:rPr>
              <a:t>else if </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"invalid"</a:t>
            </a:r>
            <a:r>
              <a:rPr kumimoji="0" lang="ko-KR" altLang="ko-KR" sz="1100" b="0" i="0" u="none" strike="noStrike" cap="none" normalizeH="0" baseline="0">
                <a:ln>
                  <a:noFill/>
                </a:ln>
                <a:solidFill>
                  <a:srgbClr val="BCBEC4"/>
                </a:solidFill>
                <a:effectLst/>
                <a:ea typeface="JetBrains Mono"/>
              </a:rPr>
              <a:t>.equals(id))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throw new </a:t>
            </a:r>
            <a:r>
              <a:rPr kumimoji="0" lang="ko-KR" altLang="ko-KR" sz="1100" b="0" i="0" u="none" strike="noStrike" cap="none" normalizeH="0" baseline="0">
                <a:ln>
                  <a:noFill/>
                </a:ln>
                <a:solidFill>
                  <a:srgbClr val="BCBEC4"/>
                </a:solidFill>
                <a:effectLst/>
                <a:ea typeface="JetBrains Mono"/>
              </a:rPr>
              <a:t>CustomValidationException(</a:t>
            </a:r>
            <a:r>
              <a:rPr kumimoji="0" lang="ko-KR" altLang="ko-KR" sz="1100" b="0" i="0" u="none" strike="noStrike" cap="none" normalizeH="0" baseline="0">
                <a:ln>
                  <a:noFill/>
                </a:ln>
                <a:solidFill>
                  <a:srgbClr val="6AAB73"/>
                </a:solidFill>
                <a:effectLst/>
                <a:ea typeface="JetBrains Mono"/>
              </a:rPr>
              <a:t>"Invalid input"</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6AAB73"/>
                </a:solidFill>
                <a:effectLst/>
                <a:ea typeface="JetBrains Mono"/>
              </a:rPr>
              <a:t>"Resource with ID: " </a:t>
            </a:r>
            <a:r>
              <a:rPr kumimoji="0" lang="ko-KR" altLang="ko-KR" sz="1100" b="0" i="0" u="none" strike="noStrike" cap="none" normalizeH="0" baseline="0">
                <a:ln>
                  <a:noFill/>
                </a:ln>
                <a:solidFill>
                  <a:srgbClr val="BCBEC4"/>
                </a:solidFill>
                <a:effectLst/>
                <a:ea typeface="JetBrains Mono"/>
              </a:rPr>
              <a:t>+ id;</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5" name="TextBox 4">
            <a:extLst>
              <a:ext uri="{FF2B5EF4-FFF2-40B4-BE49-F238E27FC236}">
                <a16:creationId xmlns:a16="http://schemas.microsoft.com/office/drawing/2014/main" id="{033ADFDC-C093-7A27-7D9F-4CFF62B509DA}"/>
              </a:ext>
            </a:extLst>
          </p:cNvPr>
          <p:cNvSpPr txBox="1"/>
          <p:nvPr/>
        </p:nvSpPr>
        <p:spPr>
          <a:xfrm>
            <a:off x="6730588" y="4042392"/>
            <a:ext cx="5089108" cy="610616"/>
          </a:xfrm>
          <a:prstGeom prst="rect">
            <a:avLst/>
          </a:prstGeom>
          <a:noFill/>
        </p:spPr>
        <p:txBody>
          <a:bodyPr wrap="square">
            <a:spAutoFit/>
          </a:bodyPr>
          <a:lstStyle/>
          <a:p>
            <a:pPr marL="228600" indent="-228600">
              <a:lnSpc>
                <a:spcPct val="150000"/>
              </a:lnSpc>
              <a:spcBef>
                <a:spcPts val="500"/>
              </a:spcBef>
              <a:buFont typeface="Arial" panose="020B0604020202020204" pitchFamily="34" charset="0"/>
              <a:buChar char="•"/>
            </a:pPr>
            <a:r>
              <a:rPr lang="ko-KR" altLang="en-US" sz="1200">
                <a:latin typeface="+mn-ea"/>
              </a:rPr>
              <a:t>컨트롤러는 정상적인 로직만 처리하고 예외 관련 모든 처리는 </a:t>
            </a:r>
            <a:r>
              <a:rPr lang="en-US" altLang="ko-KR" sz="1200">
                <a:latin typeface="+mn-ea"/>
              </a:rPr>
              <a:t>@ControllerAdvice </a:t>
            </a:r>
            <a:r>
              <a:rPr lang="ko-KR" altLang="en-US" sz="1200">
                <a:latin typeface="+mn-ea"/>
              </a:rPr>
              <a:t>클래스가 맡도록  역할을 분리한다</a:t>
            </a:r>
            <a:r>
              <a:rPr lang="en-US" altLang="ko-KR" sz="1200">
                <a:latin typeface="+mn-ea"/>
              </a:rPr>
              <a:t> </a:t>
            </a:r>
          </a:p>
        </p:txBody>
      </p:sp>
    </p:spTree>
    <p:extLst>
      <p:ext uri="{BB962C8B-B14F-4D97-AF65-F5344CB8AC3E}">
        <p14:creationId xmlns:p14="http://schemas.microsoft.com/office/powerpoint/2010/main" val="1547643239"/>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462C60-8BBD-E747-4CAB-903E0CBC773F}"/>
            </a:ext>
          </a:extLst>
        </p:cNvPr>
        <p:cNvGrpSpPr/>
        <p:nvPr/>
      </p:nvGrpSpPr>
      <p:grpSpPr>
        <a:xfrm>
          <a:off x="0" y="0"/>
          <a:ext cx="0" cy="0"/>
          <a:chOff x="0" y="0"/>
          <a:chExt cx="0" cy="0"/>
        </a:xfrm>
      </p:grpSpPr>
      <p:sp>
        <p:nvSpPr>
          <p:cNvPr id="5" name="직사각형 4">
            <a:extLst>
              <a:ext uri="{FF2B5EF4-FFF2-40B4-BE49-F238E27FC236}">
                <a16:creationId xmlns:a16="http://schemas.microsoft.com/office/drawing/2014/main" id="{EACC4A2D-2048-16E6-E0F5-7F96DC8FDCB5}"/>
              </a:ext>
            </a:extLst>
          </p:cNvPr>
          <p:cNvSpPr/>
          <p:nvPr/>
        </p:nvSpPr>
        <p:spPr>
          <a:xfrm>
            <a:off x="121520" y="150640"/>
            <a:ext cx="4242315"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여러 </a:t>
            </a:r>
            <a:r>
              <a:rPr lang="en-US" altLang="ko-KR" b="1">
                <a:solidFill>
                  <a:schemeClr val="accent1">
                    <a:lumMod val="75000"/>
                  </a:schemeClr>
                </a:solidFill>
                <a:latin typeface="+mn-ea"/>
              </a:rPr>
              <a:t>@ControllerAdvice </a:t>
            </a:r>
            <a:r>
              <a:rPr lang="ko-KR" altLang="en-US" b="1">
                <a:solidFill>
                  <a:schemeClr val="accent1">
                    <a:lumMod val="75000"/>
                  </a:schemeClr>
                </a:solidFill>
                <a:latin typeface="+mn-ea"/>
              </a:rPr>
              <a:t>적용 순서</a:t>
            </a:r>
          </a:p>
        </p:txBody>
      </p:sp>
      <p:sp>
        <p:nvSpPr>
          <p:cNvPr id="7" name="직사각형 6">
            <a:extLst>
              <a:ext uri="{FF2B5EF4-FFF2-40B4-BE49-F238E27FC236}">
                <a16:creationId xmlns:a16="http://schemas.microsoft.com/office/drawing/2014/main" id="{8FB45885-0590-9112-CA0C-F1552A3C2244}"/>
              </a:ext>
            </a:extLst>
          </p:cNvPr>
          <p:cNvSpPr/>
          <p:nvPr/>
        </p:nvSpPr>
        <p:spPr>
          <a:xfrm>
            <a:off x="550109" y="4980978"/>
            <a:ext cx="11373185" cy="1164614"/>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latin typeface="+mn-ea"/>
              </a:rPr>
              <a:t>다중 </a:t>
            </a:r>
            <a:r>
              <a:rPr lang="en-US" altLang="ko-KR" sz="1200">
                <a:latin typeface="+mn-ea"/>
              </a:rPr>
              <a:t>@ControllerAdvice </a:t>
            </a:r>
            <a:r>
              <a:rPr lang="ko-KR" altLang="en-US" sz="1200">
                <a:latin typeface="+mn-ea"/>
              </a:rPr>
              <a:t>가 있을 경우 </a:t>
            </a:r>
            <a:r>
              <a:rPr lang="en-US" altLang="ko-KR" sz="1200">
                <a:latin typeface="+mn-ea"/>
              </a:rPr>
              <a:t>@Order </a:t>
            </a:r>
            <a:r>
              <a:rPr lang="ko-KR" altLang="en-US" sz="1200">
                <a:latin typeface="+mn-ea"/>
              </a:rPr>
              <a:t>숫자가 낮을수록 높은 우선순위를 가진다</a:t>
            </a:r>
            <a:endParaRPr lang="en-US" altLang="ko-KR" sz="1200">
              <a:latin typeface="+mn-ea"/>
            </a:endParaRPr>
          </a:p>
          <a:p>
            <a:pPr marL="171450" indent="-171450">
              <a:lnSpc>
                <a:spcPct val="150000"/>
              </a:lnSpc>
              <a:buFont typeface="Arial" panose="020B0604020202020204" pitchFamily="34" charset="0"/>
              <a:buChar char="•"/>
            </a:pPr>
            <a:r>
              <a:rPr lang="ko-KR" altLang="en-US" sz="1200">
                <a:latin typeface="+mn-ea"/>
              </a:rPr>
              <a:t>여러 개의 </a:t>
            </a:r>
            <a:r>
              <a:rPr lang="en-US" altLang="ko-KR" sz="1200">
                <a:latin typeface="+mn-ea"/>
              </a:rPr>
              <a:t>ControllerAdvice </a:t>
            </a:r>
            <a:r>
              <a:rPr lang="ko-KR" altLang="en-US" sz="1200">
                <a:latin typeface="+mn-ea"/>
              </a:rPr>
              <a:t>에서 동일한 예외 타입이 선언되어 있을 경우 어떤 </a:t>
            </a:r>
            <a:r>
              <a:rPr lang="en-US" altLang="ko-KR" sz="1200">
                <a:latin typeface="+mn-ea"/>
              </a:rPr>
              <a:t>@ControllerAdvice </a:t>
            </a:r>
            <a:r>
              <a:rPr lang="ko-KR" altLang="en-US" sz="1200">
                <a:latin typeface="+mn-ea"/>
              </a:rPr>
              <a:t>가 우선순위가 높은지 명확한 순서를 보장하지 않기 때문에 </a:t>
            </a:r>
            <a:r>
              <a:rPr lang="en-US" altLang="ko-KR" sz="1200">
                <a:latin typeface="+mn-ea"/>
              </a:rPr>
              <a:t>@Order </a:t>
            </a:r>
            <a:r>
              <a:rPr lang="ko-KR" altLang="en-US" sz="1200">
                <a:latin typeface="+mn-ea"/>
              </a:rPr>
              <a:t>를 사용해 순서를 지정해 사용하도록 한다</a:t>
            </a:r>
            <a:endParaRPr lang="en-US" altLang="ko-KR" sz="1200">
              <a:latin typeface="+mn-ea"/>
            </a:endParaRPr>
          </a:p>
          <a:p>
            <a:pPr marL="171450" indent="-171450">
              <a:lnSpc>
                <a:spcPct val="150000"/>
              </a:lnSpc>
              <a:buFont typeface="Arial" panose="020B0604020202020204" pitchFamily="34" charset="0"/>
              <a:buChar char="•"/>
            </a:pPr>
            <a:r>
              <a:rPr lang="ko-KR" altLang="en-US" sz="1200">
                <a:latin typeface="+mn-ea"/>
              </a:rPr>
              <a:t>컨트롤러 내부에 </a:t>
            </a:r>
            <a:r>
              <a:rPr lang="en-US" altLang="ko-KR" sz="1200">
                <a:latin typeface="+mn-ea"/>
              </a:rPr>
              <a:t>@ExceptionHandler</a:t>
            </a:r>
            <a:r>
              <a:rPr lang="ko-KR" altLang="en-US" sz="1200">
                <a:latin typeface="+mn-ea"/>
              </a:rPr>
              <a:t>가 있으면 </a:t>
            </a:r>
            <a:r>
              <a:rPr lang="en-US" altLang="ko-KR" sz="1200">
                <a:latin typeface="+mn-ea"/>
              </a:rPr>
              <a:t>@ControllerAdvice </a:t>
            </a:r>
            <a:r>
              <a:rPr lang="ko-KR" altLang="en-US" sz="1200">
                <a:latin typeface="+mn-ea"/>
              </a:rPr>
              <a:t>보다 우선 적용됨  </a:t>
            </a:r>
            <a:endParaRPr lang="en-US" altLang="ko-KR" sz="1200">
              <a:latin typeface="+mn-ea"/>
            </a:endParaRPr>
          </a:p>
        </p:txBody>
      </p:sp>
      <p:sp>
        <p:nvSpPr>
          <p:cNvPr id="17" name="Rectangle 4">
            <a:extLst>
              <a:ext uri="{FF2B5EF4-FFF2-40B4-BE49-F238E27FC236}">
                <a16:creationId xmlns:a16="http://schemas.microsoft.com/office/drawing/2014/main" id="{1F0FC448-2D84-8359-D60D-56600A50A466}"/>
              </a:ext>
            </a:extLst>
          </p:cNvPr>
          <p:cNvSpPr>
            <a:spLocks noChangeArrowheads="1"/>
          </p:cNvSpPr>
          <p:nvPr/>
        </p:nvSpPr>
        <p:spPr bwMode="auto">
          <a:xfrm>
            <a:off x="550109" y="689334"/>
            <a:ext cx="8261450" cy="4122282"/>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@RestControllerAdvice</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@Order</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2AACB8"/>
                </a:solidFill>
                <a:effectLst/>
                <a:ea typeface="JetBrains Mono"/>
              </a:rPr>
              <a:t>1</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우선순위 높음</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RestGlobalExceptionHandler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@ExceptionHandler</a:t>
            </a:r>
            <a:r>
              <a:rPr kumimoji="0" lang="ko-KR" altLang="ko-KR" sz="1100" b="0" i="0" u="none" strike="noStrike" cap="none" normalizeH="0" baseline="0">
                <a:ln>
                  <a:noFill/>
                </a:ln>
                <a:solidFill>
                  <a:srgbClr val="BCBEC4"/>
                </a:solidFill>
                <a:effectLst/>
                <a:ea typeface="JetBrains Mono"/>
              </a:rPr>
              <a:t>(IllegalArgumentException.</a:t>
            </a:r>
            <a:r>
              <a:rPr kumimoji="0" lang="ko-KR" altLang="ko-KR" sz="1100" b="0" i="0" u="none" strike="noStrike" cap="none" normalizeH="0" baseline="0">
                <a:ln>
                  <a:noFill/>
                </a:ln>
                <a:solidFill>
                  <a:srgbClr val="CF8E6D"/>
                </a:solidFill>
                <a:effectLst/>
                <a:ea typeface="JetBrains Mono"/>
              </a:rPr>
              <a:t>class</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ResponseEntity&lt;String&gt; </a:t>
            </a:r>
            <a:r>
              <a:rPr kumimoji="0" lang="ko-KR" altLang="ko-KR" sz="1100" b="0" i="0" u="none" strike="noStrike" cap="none" normalizeH="0" baseline="0">
                <a:ln>
                  <a:noFill/>
                </a:ln>
                <a:solidFill>
                  <a:srgbClr val="56A8F5"/>
                </a:solidFill>
                <a:effectLst/>
                <a:ea typeface="JetBrains Mono"/>
              </a:rPr>
              <a:t>handleIllegalArgumentException</a:t>
            </a:r>
            <a:r>
              <a:rPr kumimoji="0" lang="ko-KR" altLang="ko-KR" sz="1100" b="0" i="0" u="none" strike="noStrike" cap="none" normalizeH="0" baseline="0">
                <a:ln>
                  <a:noFill/>
                </a:ln>
                <a:solidFill>
                  <a:srgbClr val="BCBEC4"/>
                </a:solidFill>
                <a:effectLst/>
                <a:ea typeface="JetBrains Mono"/>
              </a:rPr>
              <a:t>(IllegalArgumentException ex)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BCBEC4"/>
                </a:solidFill>
                <a:effectLst/>
                <a:ea typeface="JetBrains Mono"/>
              </a:rPr>
              <a:t>ResponseEntity.status(HttpStatus.BAD_REQUEST).body(</a:t>
            </a:r>
            <a:r>
              <a:rPr kumimoji="0" lang="ko-KR" altLang="ko-KR" sz="1100" b="0" i="0" u="none" strike="noStrike" cap="none" normalizeH="0" baseline="0">
                <a:ln>
                  <a:noFill/>
                </a:ln>
                <a:solidFill>
                  <a:srgbClr val="6AAB73"/>
                </a:solidFill>
                <a:effectLst/>
                <a:ea typeface="JetBrains Mono"/>
              </a:rPr>
              <a:t>"[RestControllerAdvice] Error: " </a:t>
            </a:r>
            <a:r>
              <a:rPr kumimoji="0" lang="ko-KR" altLang="ko-KR" sz="1100" b="0" i="0" u="none" strike="noStrike" cap="none" normalizeH="0" baseline="0">
                <a:ln>
                  <a:noFill/>
                </a:ln>
                <a:solidFill>
                  <a:srgbClr val="BCBEC4"/>
                </a:solidFill>
                <a:effectLst/>
                <a:ea typeface="JetBrains Mono"/>
              </a:rPr>
              <a:t>+ ex.getMessage());</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3AE60"/>
                </a:solidFill>
                <a:effectLst/>
                <a:ea typeface="JetBrains Mono"/>
              </a:rPr>
              <a:t>@ControllerAdvice</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@Order</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2AACB8"/>
                </a:solidFill>
                <a:effectLst/>
                <a:ea typeface="JetBrains Mono"/>
              </a:rPr>
              <a:t>2</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우선순위 낮음</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GlobalExceptionHandler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@ExceptionHandler</a:t>
            </a:r>
            <a:r>
              <a:rPr kumimoji="0" lang="ko-KR" altLang="ko-KR" sz="1100" b="0" i="0" u="none" strike="noStrike" cap="none" normalizeH="0" baseline="0">
                <a:ln>
                  <a:noFill/>
                </a:ln>
                <a:solidFill>
                  <a:srgbClr val="BCBEC4"/>
                </a:solidFill>
                <a:effectLst/>
                <a:ea typeface="JetBrains Mono"/>
              </a:rPr>
              <a:t>(IllegalArgumentException.</a:t>
            </a:r>
            <a:r>
              <a:rPr kumimoji="0" lang="ko-KR" altLang="ko-KR" sz="1100" b="0" i="0" u="none" strike="noStrike" cap="none" normalizeH="0" baseline="0">
                <a:ln>
                  <a:noFill/>
                </a:ln>
                <a:solidFill>
                  <a:srgbClr val="CF8E6D"/>
                </a:solidFill>
                <a:effectLst/>
                <a:ea typeface="JetBrains Mono"/>
              </a:rPr>
              <a:t>class</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ResponseEntity&lt;String&gt; </a:t>
            </a:r>
            <a:r>
              <a:rPr kumimoji="0" lang="ko-KR" altLang="ko-KR" sz="1100" b="0" i="0" u="none" strike="noStrike" cap="none" normalizeH="0" baseline="0">
                <a:ln>
                  <a:noFill/>
                </a:ln>
                <a:solidFill>
                  <a:srgbClr val="56A8F5"/>
                </a:solidFill>
                <a:effectLst/>
                <a:ea typeface="JetBrains Mono"/>
              </a:rPr>
              <a:t>handleIllegalArgumentException</a:t>
            </a:r>
            <a:r>
              <a:rPr kumimoji="0" lang="ko-KR" altLang="ko-KR" sz="1100" b="0" i="0" u="none" strike="noStrike" cap="none" normalizeH="0" baseline="0">
                <a:ln>
                  <a:noFill/>
                </a:ln>
                <a:solidFill>
                  <a:srgbClr val="BCBEC4"/>
                </a:solidFill>
                <a:effectLst/>
                <a:ea typeface="JetBrains Mono"/>
              </a:rPr>
              <a:t>(IllegalArgumentException ex)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BCBEC4"/>
                </a:solidFill>
                <a:effectLst/>
                <a:ea typeface="JetBrains Mono"/>
              </a:rPr>
              <a:t>ResponseEntity.status(HttpStatus.BAD_REQUEST).body(</a:t>
            </a:r>
            <a:r>
              <a:rPr kumimoji="0" lang="ko-KR" altLang="ko-KR" sz="1100" b="0" i="0" u="none" strike="noStrike" cap="none" normalizeH="0" baseline="0">
                <a:ln>
                  <a:noFill/>
                </a:ln>
                <a:solidFill>
                  <a:srgbClr val="6AAB73"/>
                </a:solidFill>
                <a:effectLst/>
                <a:ea typeface="JetBrains Mono"/>
              </a:rPr>
              <a:t>"[ControllerAdvice] Error: " </a:t>
            </a:r>
            <a:r>
              <a:rPr kumimoji="0" lang="ko-KR" altLang="ko-KR" sz="1100" b="0" i="0" u="none" strike="noStrike" cap="none" normalizeH="0" baseline="0">
                <a:ln>
                  <a:noFill/>
                </a:ln>
                <a:solidFill>
                  <a:srgbClr val="BCBEC4"/>
                </a:solidFill>
                <a:effectLst/>
                <a:ea typeface="JetBrains Mono"/>
              </a:rPr>
              <a:t>+ ex.getMessage());</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2" name="Rectangle 1">
            <a:extLst>
              <a:ext uri="{FF2B5EF4-FFF2-40B4-BE49-F238E27FC236}">
                <a16:creationId xmlns:a16="http://schemas.microsoft.com/office/drawing/2014/main" id="{B85DAE98-370C-DB78-EC09-96DB0F320417}"/>
              </a:ext>
            </a:extLst>
          </p:cNvPr>
          <p:cNvSpPr>
            <a:spLocks noChangeArrowheads="1"/>
          </p:cNvSpPr>
          <p:nvPr/>
        </p:nvSpPr>
        <p:spPr bwMode="auto">
          <a:xfrm>
            <a:off x="8973552" y="689334"/>
            <a:ext cx="3218448" cy="2090957"/>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@Controller</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@RequestMapping</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"/api"</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TestController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@GetMapping</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"/error"</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56A8F5"/>
                </a:solidFill>
                <a:effectLst/>
                <a:ea typeface="JetBrains Mono"/>
              </a:rPr>
              <a:t>throwException</a:t>
            </a: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throw new </a:t>
            </a:r>
            <a:r>
              <a:rPr kumimoji="0" lang="ko-KR" altLang="ko-KR" sz="1100" b="0" i="0" u="none" strike="noStrike" cap="none" normalizeH="0" baseline="0">
                <a:ln>
                  <a:noFill/>
                </a:ln>
                <a:solidFill>
                  <a:srgbClr val="BCBEC4"/>
                </a:solidFill>
                <a:effectLst/>
                <a:ea typeface="JetBrains Mono"/>
              </a:rPr>
              <a:t>IllegalArgumentException();</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Tree>
    <p:extLst>
      <p:ext uri="{BB962C8B-B14F-4D97-AF65-F5344CB8AC3E}">
        <p14:creationId xmlns:p14="http://schemas.microsoft.com/office/powerpoint/2010/main" val="1721545062"/>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4166F1-9621-9986-6639-65030DE609E4}"/>
            </a:ext>
          </a:extLst>
        </p:cNvPr>
        <p:cNvGrpSpPr/>
        <p:nvPr/>
      </p:nvGrpSpPr>
      <p:grpSpPr>
        <a:xfrm>
          <a:off x="0" y="0"/>
          <a:ext cx="0" cy="0"/>
          <a:chOff x="0" y="0"/>
          <a:chExt cx="0" cy="0"/>
        </a:xfrm>
      </p:grpSpPr>
      <p:sp>
        <p:nvSpPr>
          <p:cNvPr id="7" name="직사각형 6">
            <a:extLst>
              <a:ext uri="{FF2B5EF4-FFF2-40B4-BE49-F238E27FC236}">
                <a16:creationId xmlns:a16="http://schemas.microsoft.com/office/drawing/2014/main" id="{64D581A6-DB1F-BE9F-B583-661F96ADF08A}"/>
              </a:ext>
            </a:extLst>
          </p:cNvPr>
          <p:cNvSpPr/>
          <p:nvPr/>
        </p:nvSpPr>
        <p:spPr>
          <a:xfrm>
            <a:off x="150630" y="250918"/>
            <a:ext cx="485306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특정 영역에서만 </a:t>
            </a:r>
            <a:r>
              <a:rPr lang="en-US" altLang="ko-KR" b="1">
                <a:solidFill>
                  <a:schemeClr val="accent1">
                    <a:lumMod val="75000"/>
                  </a:schemeClr>
                </a:solidFill>
                <a:latin typeface="+mn-ea"/>
              </a:rPr>
              <a:t>@ControllerAdvice</a:t>
            </a:r>
            <a:r>
              <a:rPr lang="ko-KR" altLang="en-US" b="1">
                <a:solidFill>
                  <a:schemeClr val="accent1">
                    <a:lumMod val="75000"/>
                  </a:schemeClr>
                </a:solidFill>
                <a:latin typeface="+mn-ea"/>
              </a:rPr>
              <a:t> 적용</a:t>
            </a:r>
          </a:p>
        </p:txBody>
      </p:sp>
      <p:sp>
        <p:nvSpPr>
          <p:cNvPr id="10" name="Rectangle 4">
            <a:extLst>
              <a:ext uri="{FF2B5EF4-FFF2-40B4-BE49-F238E27FC236}">
                <a16:creationId xmlns:a16="http://schemas.microsoft.com/office/drawing/2014/main" id="{840B08F6-8B93-7B9A-F2DE-D8BD53343C69}"/>
              </a:ext>
            </a:extLst>
          </p:cNvPr>
          <p:cNvSpPr>
            <a:spLocks noChangeArrowheads="1"/>
          </p:cNvSpPr>
          <p:nvPr/>
        </p:nvSpPr>
        <p:spPr bwMode="auto">
          <a:xfrm>
            <a:off x="330868" y="804735"/>
            <a:ext cx="11273589" cy="144655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@ControllerAdvice</a:t>
            </a:r>
            <a:r>
              <a:rPr kumimoji="0" lang="ko-KR" altLang="ko-KR" sz="1100" b="0" i="0" u="none" strike="noStrike" cap="none" normalizeH="0" baseline="0">
                <a:ln>
                  <a:noFill/>
                </a:ln>
                <a:solidFill>
                  <a:srgbClr val="BCBEC4"/>
                </a:solidFill>
                <a:effectLst/>
                <a:ea typeface="JetBrains Mono"/>
              </a:rPr>
              <a:t>(assignableTypes = {UserController.</a:t>
            </a:r>
            <a:r>
              <a:rPr kumimoji="0" lang="ko-KR" altLang="ko-KR" sz="1100" b="0" i="0" u="none" strike="noStrike" cap="none" normalizeH="0" baseline="0">
                <a:ln>
                  <a:noFill/>
                </a:ln>
                <a:solidFill>
                  <a:srgbClr val="CF8E6D"/>
                </a:solidFill>
                <a:effectLst/>
                <a:ea typeface="JetBrains Mono"/>
              </a:rPr>
              <a:t>class</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chemeClr val="bg1">
                    <a:lumMod val="65000"/>
                  </a:schemeClr>
                </a:solidFill>
                <a:effectLst/>
                <a:ea typeface="JetBrains Mono"/>
              </a:rPr>
              <a:t>// UserController</a:t>
            </a:r>
            <a:r>
              <a:rPr kumimoji="0" lang="en-US" altLang="ko-KR" sz="1100" b="0" i="0" u="none" strike="noStrike" cap="none" normalizeH="0" baseline="0">
                <a:ln>
                  <a:noFill/>
                </a:ln>
                <a:solidFill>
                  <a:schemeClr val="bg1">
                    <a:lumMod val="65000"/>
                  </a:schemeClr>
                </a:solidFill>
                <a:effectLst/>
                <a:ea typeface="JetBrains Mono"/>
              </a:rPr>
              <a:t> </a:t>
            </a:r>
            <a:r>
              <a:rPr kumimoji="0" lang="ko-KR" altLang="ko-KR" sz="1100" b="0" i="0" u="none" strike="noStrike" cap="none" normalizeH="0" baseline="0">
                <a:ln>
                  <a:noFill/>
                </a:ln>
                <a:solidFill>
                  <a:schemeClr val="bg1">
                    <a:lumMod val="65000"/>
                  </a:schemeClr>
                </a:solidFill>
                <a:effectLst/>
                <a:ea typeface="JetBrains Mono"/>
                <a:cs typeface="Courier New" panose="02070309020205020404" pitchFamily="49" charset="0"/>
              </a:rPr>
              <a:t>에만 적용</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UserControllerAdvice {</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@ExceptionHandler</a:t>
            </a:r>
            <a:r>
              <a:rPr kumimoji="0" lang="ko-KR" altLang="ko-KR" sz="1100" b="0" i="0" u="none" strike="noStrike" cap="none" normalizeH="0" baseline="0">
                <a:ln>
                  <a:noFill/>
                </a:ln>
                <a:solidFill>
                  <a:srgbClr val="BCBEC4"/>
                </a:solidFill>
                <a:effectLst/>
                <a:ea typeface="JetBrains Mono"/>
              </a:rPr>
              <a:t>(IllegalArgumentException.</a:t>
            </a:r>
            <a:r>
              <a:rPr kumimoji="0" lang="ko-KR" altLang="ko-KR" sz="1100" b="0" i="0" u="none" strike="noStrike" cap="none" normalizeH="0" baseline="0">
                <a:ln>
                  <a:noFill/>
                </a:ln>
                <a:solidFill>
                  <a:srgbClr val="CF8E6D"/>
                </a:solidFill>
                <a:effectLst/>
                <a:ea typeface="JetBrains Mono"/>
              </a:rPr>
              <a:t>class</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56A8F5"/>
                </a:solidFill>
                <a:effectLst/>
                <a:ea typeface="JetBrains Mono"/>
              </a:rPr>
              <a:t>handleIllegalArgumentException</a:t>
            </a:r>
            <a:r>
              <a:rPr kumimoji="0" lang="ko-KR" altLang="ko-KR" sz="1100" b="0" i="0" u="none" strike="noStrike" cap="none" normalizeH="0" baseline="0">
                <a:ln>
                  <a:noFill/>
                </a:ln>
                <a:solidFill>
                  <a:srgbClr val="BCBEC4"/>
                </a:solidFill>
                <a:effectLst/>
                <a:ea typeface="JetBrains Mono"/>
              </a:rPr>
              <a:t>(IllegalArgumentException ex)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en-US" altLang="ko-KR" sz="1100" b="0" i="0" u="none" strike="noStrike" cap="none" normalizeH="0" baseline="0">
                <a:ln>
                  <a:noFill/>
                </a:ln>
                <a:solidFill>
                  <a:srgbClr val="BCBEC4"/>
                </a:solidFill>
                <a:effectLst/>
                <a:ea typeface="JetBrains Mono"/>
              </a:rPr>
              <a:t>"error“ </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11" name="Rectangle 5">
            <a:extLst>
              <a:ext uri="{FF2B5EF4-FFF2-40B4-BE49-F238E27FC236}">
                <a16:creationId xmlns:a16="http://schemas.microsoft.com/office/drawing/2014/main" id="{F5A331F1-DCDA-B03E-174D-D77C3CE68509}"/>
              </a:ext>
            </a:extLst>
          </p:cNvPr>
          <p:cNvSpPr>
            <a:spLocks noChangeArrowheads="1"/>
          </p:cNvSpPr>
          <p:nvPr/>
        </p:nvSpPr>
        <p:spPr bwMode="auto">
          <a:xfrm>
            <a:off x="330868" y="2591970"/>
            <a:ext cx="11273589" cy="178510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a:t>
            </a:r>
            <a:r>
              <a:rPr kumimoji="0" lang="en-US" altLang="ko-KR" sz="1100" b="0" i="0" u="none" strike="noStrike" cap="none" normalizeH="0" baseline="0">
                <a:ln>
                  <a:noFill/>
                </a:ln>
                <a:solidFill>
                  <a:srgbClr val="B3AE60"/>
                </a:solidFill>
                <a:effectLst/>
                <a:ea typeface="JetBrains Mono"/>
              </a:rPr>
              <a:t>Rest</a:t>
            </a:r>
            <a:r>
              <a:rPr kumimoji="0" lang="ko-KR" altLang="ko-KR" sz="1100" b="0" i="0" u="none" strike="noStrike" cap="none" normalizeH="0" baseline="0">
                <a:ln>
                  <a:noFill/>
                </a:ln>
                <a:solidFill>
                  <a:srgbClr val="B3AE60"/>
                </a:solidFill>
                <a:effectLst/>
                <a:ea typeface="JetBrains Mono"/>
              </a:rPr>
              <a:t>ControllerAdvice</a:t>
            </a:r>
            <a:r>
              <a:rPr kumimoji="0" lang="ko-KR" altLang="ko-KR" sz="1100" b="0" i="0" u="none" strike="noStrike" cap="none" normalizeH="0" baseline="0">
                <a:ln>
                  <a:noFill/>
                </a:ln>
                <a:solidFill>
                  <a:srgbClr val="BCBEC4"/>
                </a:solidFill>
                <a:effectLst/>
                <a:ea typeface="JetBrains Mono"/>
              </a:rPr>
              <a:t>(annotations = </a:t>
            </a:r>
            <a:r>
              <a:rPr lang="en-US" altLang="ko-KR" sz="1100">
                <a:solidFill>
                  <a:srgbClr val="BCBEC4"/>
                </a:solidFill>
                <a:ea typeface="JetBrains Mono"/>
              </a:rPr>
              <a:t>RestController</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CF8E6D"/>
                </a:solidFill>
                <a:effectLst/>
                <a:ea typeface="JetBrains Mono"/>
              </a:rPr>
              <a:t>class</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chemeClr val="bg1">
                    <a:lumMod val="65000"/>
                  </a:schemeClr>
                </a:solidFill>
                <a:effectLst/>
                <a:ea typeface="JetBrains Mono"/>
              </a:rPr>
              <a:t>// </a:t>
            </a:r>
            <a:r>
              <a:rPr kumimoji="0" lang="en-US" altLang="ko-KR" sz="1100" b="0" i="0" u="none" strike="noStrike" cap="none" normalizeH="0" baseline="0">
                <a:ln>
                  <a:noFill/>
                </a:ln>
                <a:solidFill>
                  <a:schemeClr val="bg1">
                    <a:lumMod val="65000"/>
                  </a:schemeClr>
                </a:solidFill>
                <a:effectLst/>
                <a:ea typeface="JetBrains Mono"/>
              </a:rPr>
              <a:t>@RestController </a:t>
            </a:r>
            <a:r>
              <a:rPr kumimoji="0" lang="ko-KR" altLang="ko-KR" sz="1100" b="0" i="0" u="none" strike="noStrike" cap="none" normalizeH="0" baseline="0">
                <a:ln>
                  <a:noFill/>
                </a:ln>
                <a:solidFill>
                  <a:schemeClr val="bg1">
                    <a:lumMod val="65000"/>
                  </a:schemeClr>
                </a:solidFill>
                <a:effectLst/>
                <a:ea typeface="JetBrains Mono"/>
                <a:cs typeface="Courier New" panose="02070309020205020404" pitchFamily="49" charset="0"/>
              </a:rPr>
              <a:t>에만 적용</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RestControllerAdvice {</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@ExceptionHandler</a:t>
            </a:r>
            <a:r>
              <a:rPr kumimoji="0" lang="ko-KR" altLang="ko-KR" sz="1100" b="0" i="0" u="none" strike="noStrike" cap="none" normalizeH="0" baseline="0">
                <a:ln>
                  <a:noFill/>
                </a:ln>
                <a:solidFill>
                  <a:srgbClr val="BCBEC4"/>
                </a:solidFill>
                <a:effectLst/>
                <a:ea typeface="JetBrains Mono"/>
              </a:rPr>
              <a:t>(IllegalArgumentException.</a:t>
            </a:r>
            <a:r>
              <a:rPr kumimoji="0" lang="ko-KR" altLang="ko-KR" sz="1100" b="0" i="0" u="none" strike="noStrike" cap="none" normalizeH="0" baseline="0">
                <a:ln>
                  <a:noFill/>
                </a:ln>
                <a:solidFill>
                  <a:srgbClr val="CF8E6D"/>
                </a:solidFill>
                <a:effectLst/>
                <a:ea typeface="JetBrains Mono"/>
              </a:rPr>
              <a:t>class</a:t>
            </a:r>
            <a:r>
              <a:rPr kumimoji="0" lang="ko-KR" altLang="ko-KR" sz="1100" b="0" i="0" u="none" strike="noStrike" cap="none" normalizeH="0" baseline="0">
                <a:ln>
                  <a:noFill/>
                </a:ln>
                <a:solidFill>
                  <a:srgbClr val="BCBEC4"/>
                </a:solidFill>
                <a:effectLst/>
                <a:ea typeface="JetBrains Mono"/>
              </a:rPr>
              <a:t>)</a:t>
            </a:r>
            <a:endParaRPr kumimoji="0" lang="en-US" altLang="ko-KR" sz="1100" b="0" i="0" u="none" strike="noStrike" cap="none" normalizeH="0" baseline="0">
              <a:ln>
                <a:noFill/>
              </a:ln>
              <a:solidFill>
                <a:srgbClr val="BCBEC4"/>
              </a:solidFill>
              <a:effectLst/>
              <a:ea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ko-KR" sz="1100">
                <a:solidFill>
                  <a:srgbClr val="BCBEC4"/>
                </a:solidFill>
                <a:ea typeface="JetBrains Mono"/>
              </a:rPr>
              <a:t>    </a:t>
            </a:r>
            <a:r>
              <a:rPr kumimoji="0" lang="ko-KR" altLang="ko-KR" sz="1100" b="0" i="0" u="none" strike="noStrike" cap="none" normalizeH="0" baseline="0">
                <a:ln>
                  <a:noFill/>
                </a:ln>
                <a:solidFill>
                  <a:srgbClr val="B3AE60"/>
                </a:solidFill>
                <a:effectLst/>
                <a:ea typeface="JetBrains Mono"/>
              </a:rPr>
              <a:t>@</a:t>
            </a:r>
            <a:r>
              <a:rPr kumimoji="0" lang="en-US" altLang="ko-KR" sz="1100" b="0" i="0" u="none" strike="noStrike" cap="none" normalizeH="0" baseline="0">
                <a:ln>
                  <a:noFill/>
                </a:ln>
                <a:solidFill>
                  <a:srgbClr val="B3AE60"/>
                </a:solidFill>
                <a:effectLst/>
                <a:ea typeface="JetBrains Mono"/>
              </a:rPr>
              <a:t>ResponseBody</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ResponseEntity&lt;String&gt; </a:t>
            </a:r>
            <a:r>
              <a:rPr kumimoji="0" lang="ko-KR" altLang="ko-KR" sz="1100" b="0" i="0" u="none" strike="noStrike" cap="none" normalizeH="0" baseline="0">
                <a:ln>
                  <a:noFill/>
                </a:ln>
                <a:solidFill>
                  <a:srgbClr val="56A8F5"/>
                </a:solidFill>
                <a:effectLst/>
                <a:ea typeface="JetBrains Mono"/>
              </a:rPr>
              <a:t>handleIllegalArgumentException</a:t>
            </a:r>
            <a:r>
              <a:rPr kumimoji="0" lang="ko-KR" altLang="ko-KR" sz="1100" b="0" i="0" u="none" strike="noStrike" cap="none" normalizeH="0" baseline="0">
                <a:ln>
                  <a:noFill/>
                </a:ln>
                <a:solidFill>
                  <a:srgbClr val="BCBEC4"/>
                </a:solidFill>
                <a:effectLst/>
                <a:ea typeface="JetBrains Mono"/>
              </a:rPr>
              <a:t>(IllegalArgumentException ex)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BCBEC4"/>
                </a:solidFill>
                <a:effectLst/>
                <a:ea typeface="JetBrains Mono"/>
              </a:rPr>
              <a:t>ResponseEntity.status(HttpStatus.BAD_REQUEST)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.body(</a:t>
            </a:r>
            <a:r>
              <a:rPr kumimoji="0" lang="ko-KR" altLang="ko-KR" sz="1100" b="0" i="0" u="none" strike="noStrike" cap="none" normalizeH="0" baseline="0">
                <a:ln>
                  <a:noFill/>
                </a:ln>
                <a:solidFill>
                  <a:srgbClr val="6AAB73"/>
                </a:solidFill>
                <a:effectLst/>
                <a:ea typeface="JetBrains Mono"/>
              </a:rPr>
              <a:t>"Handled in RestControllerAdvice: " </a:t>
            </a:r>
            <a:r>
              <a:rPr kumimoji="0" lang="ko-KR" altLang="ko-KR" sz="1100" b="0" i="0" u="none" strike="noStrike" cap="none" normalizeH="0" baseline="0">
                <a:ln>
                  <a:noFill/>
                </a:ln>
                <a:solidFill>
                  <a:srgbClr val="BCBEC4"/>
                </a:solidFill>
                <a:effectLst/>
                <a:ea typeface="JetBrains Mono"/>
              </a:rPr>
              <a:t>+ ex.getMessage());</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endParaRPr kumimoji="0" lang="ko-KR" altLang="ko-KR" sz="1100" b="0" i="0" u="none" strike="noStrike" cap="none" normalizeH="0" baseline="0">
              <a:ln>
                <a:noFill/>
              </a:ln>
              <a:solidFill>
                <a:schemeClr val="tx1"/>
              </a:solidFill>
              <a:effectLst/>
            </a:endParaRPr>
          </a:p>
        </p:txBody>
      </p:sp>
      <p:sp>
        <p:nvSpPr>
          <p:cNvPr id="12" name="Rectangle 6">
            <a:extLst>
              <a:ext uri="{FF2B5EF4-FFF2-40B4-BE49-F238E27FC236}">
                <a16:creationId xmlns:a16="http://schemas.microsoft.com/office/drawing/2014/main" id="{60928266-D205-F509-F04F-A6B6856F5445}"/>
              </a:ext>
            </a:extLst>
          </p:cNvPr>
          <p:cNvSpPr>
            <a:spLocks noChangeArrowheads="1"/>
          </p:cNvSpPr>
          <p:nvPr/>
        </p:nvSpPr>
        <p:spPr bwMode="auto">
          <a:xfrm>
            <a:off x="330868" y="4690101"/>
            <a:ext cx="11273589" cy="178510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@ControllerAdvice</a:t>
            </a:r>
            <a:r>
              <a:rPr kumimoji="0" lang="ko-KR" altLang="ko-KR" sz="1100" b="0" i="0" u="none" strike="noStrike" cap="none" normalizeH="0" baseline="0">
                <a:ln>
                  <a:noFill/>
                </a:ln>
                <a:solidFill>
                  <a:srgbClr val="BCBEC4"/>
                </a:solidFill>
                <a:effectLst/>
                <a:ea typeface="JetBrains Mono"/>
              </a:rPr>
              <a:t>(basePackages = </a:t>
            </a:r>
            <a:r>
              <a:rPr kumimoji="0" lang="ko-KR" altLang="ko-KR" sz="1100" b="0" i="0" u="none" strike="noStrike" cap="none" normalizeH="0" baseline="0">
                <a:ln>
                  <a:noFill/>
                </a:ln>
                <a:solidFill>
                  <a:srgbClr val="6AAB73"/>
                </a:solidFill>
                <a:effectLst/>
                <a:ea typeface="JetBrains Mono"/>
              </a:rPr>
              <a:t>"com.example.user"</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chemeClr val="bg1">
                    <a:lumMod val="65000"/>
                  </a:schemeClr>
                </a:solidFill>
                <a:effectLst/>
                <a:ea typeface="JetBrains Mono"/>
              </a:rPr>
              <a:t> // com.example.user </a:t>
            </a:r>
            <a:r>
              <a:rPr kumimoji="0" lang="ko-KR" altLang="ko-KR" sz="1100" b="0" i="0" u="none" strike="noStrike" cap="none" normalizeH="0" baseline="0">
                <a:ln>
                  <a:noFill/>
                </a:ln>
                <a:solidFill>
                  <a:schemeClr val="bg1">
                    <a:lumMod val="65000"/>
                  </a:schemeClr>
                </a:solidFill>
                <a:effectLst/>
                <a:ea typeface="JetBrains Mono"/>
                <a:cs typeface="Courier New" panose="02070309020205020404" pitchFamily="49" charset="0"/>
              </a:rPr>
              <a:t>패키지 컨트롤러에만 적용</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UserPackageAdvice {</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@ExceptionHandler</a:t>
            </a:r>
            <a:r>
              <a:rPr kumimoji="0" lang="ko-KR" altLang="ko-KR" sz="1100" b="0" i="0" u="none" strike="noStrike" cap="none" normalizeH="0" baseline="0">
                <a:ln>
                  <a:noFill/>
                </a:ln>
                <a:solidFill>
                  <a:srgbClr val="BCBEC4"/>
                </a:solidFill>
                <a:effectLst/>
                <a:ea typeface="JetBrains Mono"/>
              </a:rPr>
              <a:t>(Exception.</a:t>
            </a:r>
            <a:r>
              <a:rPr kumimoji="0" lang="ko-KR" altLang="ko-KR" sz="1100" b="0" i="0" u="none" strike="noStrike" cap="none" normalizeH="0" baseline="0">
                <a:ln>
                  <a:noFill/>
                </a:ln>
                <a:solidFill>
                  <a:srgbClr val="CF8E6D"/>
                </a:solidFill>
                <a:effectLst/>
                <a:ea typeface="JetBrains Mono"/>
              </a:rPr>
              <a:t>class</a:t>
            </a:r>
            <a:r>
              <a:rPr kumimoji="0" lang="ko-KR" altLang="ko-KR" sz="1100" b="0" i="0" u="none" strike="noStrike" cap="none" normalizeH="0" baseline="0">
                <a:ln>
                  <a:noFill/>
                </a:ln>
                <a:solidFill>
                  <a:srgbClr val="BCBEC4"/>
                </a:solidFill>
                <a:effectLst/>
                <a:ea typeface="JetBrains Mono"/>
              </a:rPr>
              <a:t>)</a:t>
            </a:r>
            <a:endParaRPr kumimoji="0" lang="en-US" altLang="ko-KR" sz="1100" b="0" i="0" u="none" strike="noStrike" cap="none" normalizeH="0" baseline="0">
              <a:ln>
                <a:noFill/>
              </a:ln>
              <a:solidFill>
                <a:srgbClr val="BCBEC4"/>
              </a:solidFill>
              <a:effectLst/>
              <a:ea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ko-KR" sz="1100">
                <a:solidFill>
                  <a:schemeClr val="accent4">
                    <a:lumMod val="60000"/>
                    <a:lumOff val="40000"/>
                  </a:schemeClr>
                </a:solidFill>
                <a:ea typeface="JetBrains Mono"/>
              </a:rPr>
              <a:t>    </a:t>
            </a:r>
            <a:r>
              <a:rPr kumimoji="0" lang="ko-KR" altLang="ko-KR" sz="1100" b="0" i="0" u="none" strike="noStrike" cap="none" normalizeH="0" baseline="0">
                <a:ln>
                  <a:noFill/>
                </a:ln>
                <a:solidFill>
                  <a:srgbClr val="B3AE60"/>
                </a:solidFill>
                <a:effectLst/>
                <a:ea typeface="JetBrains Mono"/>
              </a:rPr>
              <a:t>@</a:t>
            </a:r>
            <a:r>
              <a:rPr kumimoji="0" lang="en-US" altLang="ko-KR" sz="1100" b="0" i="0" u="none" strike="noStrike" cap="none" normalizeH="0" baseline="0">
                <a:ln>
                  <a:noFill/>
                </a:ln>
                <a:solidFill>
                  <a:srgbClr val="B3AE60"/>
                </a:solidFill>
                <a:effectLst/>
                <a:ea typeface="JetBrains Mono"/>
              </a:rPr>
              <a:t>ResponseBody</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ResponseEntity&lt;String&gt; </a:t>
            </a:r>
            <a:r>
              <a:rPr kumimoji="0" lang="ko-KR" altLang="ko-KR" sz="1100" b="0" i="0" u="none" strike="noStrike" cap="none" normalizeH="0" baseline="0">
                <a:ln>
                  <a:noFill/>
                </a:ln>
                <a:solidFill>
                  <a:srgbClr val="56A8F5"/>
                </a:solidFill>
                <a:effectLst/>
                <a:ea typeface="JetBrains Mono"/>
              </a:rPr>
              <a:t>handleIllegalArgumentException</a:t>
            </a:r>
            <a:r>
              <a:rPr kumimoji="0" lang="ko-KR" altLang="ko-KR" sz="1100" b="0" i="0" u="none" strike="noStrike" cap="none" normalizeH="0" baseline="0">
                <a:ln>
                  <a:noFill/>
                </a:ln>
                <a:solidFill>
                  <a:srgbClr val="BCBEC4"/>
                </a:solidFill>
                <a:effectLst/>
                <a:ea typeface="JetBrains Mono"/>
              </a:rPr>
              <a:t>(Exception ex)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BCBEC4"/>
                </a:solidFill>
                <a:effectLst/>
                <a:ea typeface="JetBrains Mono"/>
              </a:rPr>
              <a:t>ResponseEntity.status(HttpStatus.BAD_REQUEST)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.body(</a:t>
            </a:r>
            <a:r>
              <a:rPr kumimoji="0" lang="ko-KR" altLang="ko-KR" sz="1100" b="0" i="0" u="none" strike="noStrike" cap="none" normalizeH="0" baseline="0">
                <a:ln>
                  <a:noFill/>
                </a:ln>
                <a:solidFill>
                  <a:srgbClr val="6AAB73"/>
                </a:solidFill>
                <a:effectLst/>
                <a:ea typeface="JetBrains Mono"/>
              </a:rPr>
              <a:t>"Handled in UserPackageAdvice: " </a:t>
            </a:r>
            <a:r>
              <a:rPr kumimoji="0" lang="ko-KR" altLang="ko-KR" sz="1100" b="0" i="0" u="none" strike="noStrike" cap="none" normalizeH="0" baseline="0">
                <a:ln>
                  <a:noFill/>
                </a:ln>
                <a:solidFill>
                  <a:srgbClr val="BCBEC4"/>
                </a:solidFill>
                <a:effectLst/>
                <a:ea typeface="JetBrains Mono"/>
              </a:rPr>
              <a:t>+ ex.getMessage());</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Tree>
    <p:extLst>
      <p:ext uri="{BB962C8B-B14F-4D97-AF65-F5344CB8AC3E}">
        <p14:creationId xmlns:p14="http://schemas.microsoft.com/office/powerpoint/2010/main" val="2148573599"/>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92848F-8EA1-59BD-76EB-2D92FE1FC09A}"/>
            </a:ext>
          </a:extLst>
        </p:cNvPr>
        <p:cNvGrpSpPr/>
        <p:nvPr/>
      </p:nvGrpSpPr>
      <p:grpSpPr>
        <a:xfrm>
          <a:off x="0" y="0"/>
          <a:ext cx="0" cy="0"/>
          <a:chOff x="0" y="0"/>
          <a:chExt cx="0" cy="0"/>
        </a:xfrm>
      </p:grpSpPr>
      <p:sp>
        <p:nvSpPr>
          <p:cNvPr id="13" name="직사각형 12">
            <a:extLst>
              <a:ext uri="{FF2B5EF4-FFF2-40B4-BE49-F238E27FC236}">
                <a16:creationId xmlns:a16="http://schemas.microsoft.com/office/drawing/2014/main" id="{885E9FFB-3696-11CF-CF4E-856F80BFC3BB}"/>
              </a:ext>
            </a:extLst>
          </p:cNvPr>
          <p:cNvSpPr/>
          <p:nvPr/>
        </p:nvSpPr>
        <p:spPr>
          <a:xfrm>
            <a:off x="4011" y="138472"/>
            <a:ext cx="1709122"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초기화 구성</a:t>
            </a:r>
          </a:p>
        </p:txBody>
      </p:sp>
      <p:sp>
        <p:nvSpPr>
          <p:cNvPr id="14" name="모서리가 둥근 직사각형 38">
            <a:extLst>
              <a:ext uri="{FF2B5EF4-FFF2-40B4-BE49-F238E27FC236}">
                <a16:creationId xmlns:a16="http://schemas.microsoft.com/office/drawing/2014/main" id="{5DE1B658-0AF4-EB0D-3D4C-AF534FCA6249}"/>
              </a:ext>
            </a:extLst>
          </p:cNvPr>
          <p:cNvSpPr/>
          <p:nvPr/>
        </p:nvSpPr>
        <p:spPr>
          <a:xfrm>
            <a:off x="917051" y="1435454"/>
            <a:ext cx="2893595"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WebMvcConfigurationSupport</a:t>
            </a:r>
            <a:endParaRPr lang="ko-KR" altLang="en-US" sz="1400">
              <a:solidFill>
                <a:schemeClr val="tx1"/>
              </a:solidFill>
              <a:latin typeface="+mj-lt"/>
              <a:ea typeface="나눔바른고딕" panose="020B0603020101020101"/>
            </a:endParaRPr>
          </a:p>
        </p:txBody>
      </p:sp>
      <p:sp>
        <p:nvSpPr>
          <p:cNvPr id="15" name="모서리가 둥근 직사각형 38">
            <a:extLst>
              <a:ext uri="{FF2B5EF4-FFF2-40B4-BE49-F238E27FC236}">
                <a16:creationId xmlns:a16="http://schemas.microsoft.com/office/drawing/2014/main" id="{6FBF1FE0-1C7F-A08B-D5B6-EC9E13A98431}"/>
              </a:ext>
            </a:extLst>
          </p:cNvPr>
          <p:cNvSpPr/>
          <p:nvPr/>
        </p:nvSpPr>
        <p:spPr>
          <a:xfrm>
            <a:off x="729811" y="2263016"/>
            <a:ext cx="3268078" cy="1003560"/>
          </a:xfrm>
          <a:prstGeom prst="roundRect">
            <a:avLst>
              <a:gd name="adj" fmla="val 11871"/>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ExceptionHandlerExceptionResolver</a:t>
            </a: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ko-KR" altLang="en-US" sz="1400">
              <a:solidFill>
                <a:schemeClr val="tx1"/>
              </a:solidFill>
              <a:latin typeface="+mj-lt"/>
              <a:ea typeface="나눔바른고딕" panose="020B0603020101020101"/>
            </a:endParaRPr>
          </a:p>
        </p:txBody>
      </p:sp>
      <p:cxnSp>
        <p:nvCxnSpPr>
          <p:cNvPr id="16" name="직선 화살표 연결선 15">
            <a:extLst>
              <a:ext uri="{FF2B5EF4-FFF2-40B4-BE49-F238E27FC236}">
                <a16:creationId xmlns:a16="http://schemas.microsoft.com/office/drawing/2014/main" id="{213EF9A5-D95E-3C83-84E7-99AE3A381F04}"/>
              </a:ext>
            </a:extLst>
          </p:cNvPr>
          <p:cNvCxnSpPr>
            <a:cxnSpLocks/>
            <a:stCxn id="14" idx="2"/>
            <a:endCxn id="15" idx="0"/>
          </p:cNvCxnSpPr>
          <p:nvPr/>
        </p:nvCxnSpPr>
        <p:spPr>
          <a:xfrm>
            <a:off x="2363849" y="1892355"/>
            <a:ext cx="1" cy="37066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7" name="그림 16">
            <a:extLst>
              <a:ext uri="{FF2B5EF4-FFF2-40B4-BE49-F238E27FC236}">
                <a16:creationId xmlns:a16="http://schemas.microsoft.com/office/drawing/2014/main" id="{11C928DA-C2E7-8E79-4CC8-AA7CA0166FAC}"/>
              </a:ext>
            </a:extLst>
          </p:cNvPr>
          <p:cNvPicPr>
            <a:picLocks noChangeAspect="1"/>
          </p:cNvPicPr>
          <p:nvPr/>
        </p:nvPicPr>
        <p:blipFill>
          <a:blip r:embed="rId2"/>
          <a:srcRect r="32721"/>
          <a:stretch/>
        </p:blipFill>
        <p:spPr>
          <a:xfrm>
            <a:off x="431132" y="3581064"/>
            <a:ext cx="3865434" cy="1491110"/>
          </a:xfrm>
          <a:prstGeom prst="rect">
            <a:avLst/>
          </a:prstGeom>
        </p:spPr>
      </p:pic>
      <p:cxnSp>
        <p:nvCxnSpPr>
          <p:cNvPr id="18" name="직선 화살표 연결선 17">
            <a:extLst>
              <a:ext uri="{FF2B5EF4-FFF2-40B4-BE49-F238E27FC236}">
                <a16:creationId xmlns:a16="http://schemas.microsoft.com/office/drawing/2014/main" id="{9A86CF0E-CBA4-E6B4-1E8D-BD0C20586A18}"/>
              </a:ext>
            </a:extLst>
          </p:cNvPr>
          <p:cNvCxnSpPr>
            <a:cxnSpLocks/>
            <a:stCxn id="22" idx="2"/>
            <a:endCxn id="17" idx="0"/>
          </p:cNvCxnSpPr>
          <p:nvPr/>
        </p:nvCxnSpPr>
        <p:spPr>
          <a:xfrm>
            <a:off x="2363849" y="3151874"/>
            <a:ext cx="0" cy="42919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Rectangle 3">
            <a:extLst>
              <a:ext uri="{FF2B5EF4-FFF2-40B4-BE49-F238E27FC236}">
                <a16:creationId xmlns:a16="http://schemas.microsoft.com/office/drawing/2014/main" id="{31C0CCF3-CCB3-004D-DDE3-DD6F5E9CF767}"/>
              </a:ext>
            </a:extLst>
          </p:cNvPr>
          <p:cNvSpPr>
            <a:spLocks noChangeArrowheads="1"/>
          </p:cNvSpPr>
          <p:nvPr/>
        </p:nvSpPr>
        <p:spPr bwMode="auto">
          <a:xfrm>
            <a:off x="4925927" y="2268117"/>
            <a:ext cx="6913792" cy="183704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@ControllerAdvice</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GlobalControllerAdvice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@ExceptionHandler</a:t>
            </a:r>
            <a:r>
              <a:rPr kumimoji="0" lang="ko-KR" altLang="ko-KR" sz="1100" b="0" i="0" u="none" strike="noStrike" cap="none" normalizeH="0" baseline="0">
                <a:ln>
                  <a:noFill/>
                </a:ln>
                <a:solidFill>
                  <a:srgbClr val="BCBEC4"/>
                </a:solidFill>
                <a:effectLst/>
                <a:ea typeface="JetBrains Mono"/>
              </a:rPr>
              <a:t>(IllegalArgumentException.</a:t>
            </a:r>
            <a:r>
              <a:rPr kumimoji="0" lang="ko-KR" altLang="ko-KR" sz="1100" b="0" i="0" u="none" strike="noStrike" cap="none" normalizeH="0" baseline="0">
                <a:ln>
                  <a:noFill/>
                </a:ln>
                <a:solidFill>
                  <a:srgbClr val="CF8E6D"/>
                </a:solidFill>
                <a:effectLst/>
                <a:ea typeface="JetBrains Mono"/>
              </a:rPr>
              <a:t>class</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ResponseEntity&lt;String&gt; </a:t>
            </a:r>
            <a:r>
              <a:rPr kumimoji="0" lang="ko-KR" altLang="ko-KR" sz="1100" b="0" i="0" u="none" strike="noStrike" cap="none" normalizeH="0" baseline="0">
                <a:ln>
                  <a:noFill/>
                </a:ln>
                <a:solidFill>
                  <a:srgbClr val="56A8F5"/>
                </a:solidFill>
                <a:effectLst/>
                <a:ea typeface="JetBrains Mono"/>
              </a:rPr>
              <a:t>handleUnauthorizedAccess</a:t>
            </a:r>
            <a:r>
              <a:rPr kumimoji="0" lang="ko-KR" altLang="ko-KR" sz="1100" b="0" i="0" u="none" strike="noStrike" cap="none" normalizeH="0" baseline="0">
                <a:ln>
                  <a:noFill/>
                </a:ln>
                <a:solidFill>
                  <a:srgbClr val="BCBEC4"/>
                </a:solidFill>
                <a:effectLst/>
                <a:ea typeface="JetBrains Mono"/>
              </a:rPr>
              <a:t>(IllegalArgumentException ex)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BCBEC4"/>
                </a:solidFill>
                <a:effectLst/>
                <a:ea typeface="JetBrains Mono"/>
              </a:rPr>
              <a:t>ResponseEntity.</a:t>
            </a:r>
            <a:r>
              <a:rPr kumimoji="0" lang="ko-KR" altLang="ko-KR" sz="1100" b="0" i="1" u="none" strike="noStrike" cap="none" normalizeH="0" baseline="0">
                <a:ln>
                  <a:noFill/>
                </a:ln>
                <a:solidFill>
                  <a:srgbClr val="BCBEC4"/>
                </a:solidFill>
                <a:effectLst/>
                <a:ea typeface="JetBrains Mono"/>
              </a:rPr>
              <a:t>status</a:t>
            </a:r>
            <a:r>
              <a:rPr kumimoji="0" lang="ko-KR" altLang="ko-KR" sz="1100" b="0" i="0" u="none" strike="noStrike" cap="none" normalizeH="0" baseline="0">
                <a:ln>
                  <a:noFill/>
                </a:ln>
                <a:solidFill>
                  <a:srgbClr val="BCBEC4"/>
                </a:solidFill>
                <a:effectLst/>
                <a:ea typeface="JetBrains Mono"/>
              </a:rPr>
              <a:t>(HttpStatus.</a:t>
            </a:r>
            <a:r>
              <a:rPr kumimoji="0" lang="ko-KR" altLang="ko-KR" sz="1100" b="0" i="1" u="none" strike="noStrike" cap="none" normalizeH="0" baseline="0">
                <a:ln>
                  <a:noFill/>
                </a:ln>
                <a:solidFill>
                  <a:srgbClr val="C77DBB"/>
                </a:solidFill>
                <a:effectLst/>
                <a:ea typeface="JetBrains Mono"/>
              </a:rPr>
              <a:t>FORBIDDEN</a:t>
            </a:r>
            <a:r>
              <a:rPr kumimoji="0" lang="ko-KR" altLang="ko-KR" sz="1100" b="0" i="0" u="none" strike="noStrike" cap="none" normalizeH="0" baseline="0">
                <a:ln>
                  <a:noFill/>
                </a:ln>
                <a:solidFill>
                  <a:srgbClr val="BCBEC4"/>
                </a:solidFill>
                <a:effectLst/>
                <a:ea typeface="JetBrains Mono"/>
              </a:rPr>
              <a:t>).body(ex.getMessage());</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20" name="Rectangle 4">
            <a:extLst>
              <a:ext uri="{FF2B5EF4-FFF2-40B4-BE49-F238E27FC236}">
                <a16:creationId xmlns:a16="http://schemas.microsoft.com/office/drawing/2014/main" id="{228C9521-ECE4-B4C7-6496-3147BC2C9340}"/>
              </a:ext>
            </a:extLst>
          </p:cNvPr>
          <p:cNvSpPr>
            <a:spLocks noChangeArrowheads="1"/>
          </p:cNvSpPr>
          <p:nvPr/>
        </p:nvSpPr>
        <p:spPr bwMode="auto">
          <a:xfrm>
            <a:off x="4932410" y="4911323"/>
            <a:ext cx="6924174" cy="183704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@ControllerAdvice</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MyControllerAdvice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@ExceptionHandler</a:t>
            </a:r>
            <a:r>
              <a:rPr kumimoji="0" lang="ko-KR" altLang="ko-KR" sz="1100" b="0" i="0" u="none" strike="noStrike" cap="none" normalizeH="0" baseline="0">
                <a:ln>
                  <a:noFill/>
                </a:ln>
                <a:solidFill>
                  <a:srgbClr val="BCBEC4"/>
                </a:solidFill>
                <a:effectLst/>
                <a:ea typeface="JetBrains Mono"/>
              </a:rPr>
              <a:t>(IllegalArgumentException.</a:t>
            </a:r>
            <a:r>
              <a:rPr kumimoji="0" lang="ko-KR" altLang="ko-KR" sz="1100" b="0" i="0" u="none" strike="noStrike" cap="none" normalizeH="0" baseline="0">
                <a:ln>
                  <a:noFill/>
                </a:ln>
                <a:solidFill>
                  <a:srgbClr val="CF8E6D"/>
                </a:solidFill>
                <a:effectLst/>
                <a:ea typeface="JetBrains Mono"/>
              </a:rPr>
              <a:t>class</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ResponseEntity&lt;Map&lt;String, Object&gt;&gt; </a:t>
            </a:r>
            <a:r>
              <a:rPr kumimoji="0" lang="ko-KR" altLang="ko-KR" sz="1100" b="0" i="0" u="none" strike="noStrike" cap="none" normalizeH="0" baseline="0">
                <a:ln>
                  <a:noFill/>
                </a:ln>
                <a:solidFill>
                  <a:srgbClr val="56A8F5"/>
                </a:solidFill>
                <a:effectLst/>
                <a:ea typeface="JetBrains Mono"/>
              </a:rPr>
              <a:t>handleIllegalArgument</a:t>
            </a:r>
            <a:r>
              <a:rPr kumimoji="0" lang="ko-KR" altLang="ko-KR" sz="1100" b="0" i="0" u="none" strike="noStrike" cap="none" normalizeH="0" baseline="0">
                <a:ln>
                  <a:noFill/>
                </a:ln>
                <a:solidFill>
                  <a:srgbClr val="BCBEC4"/>
                </a:solidFill>
                <a:effectLst/>
                <a:ea typeface="JetBrains Mono"/>
              </a:rPr>
              <a:t>(IllegalArgumentException ex) {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new </a:t>
            </a:r>
            <a:r>
              <a:rPr kumimoji="0" lang="ko-KR" altLang="ko-KR" sz="1100" b="0" i="0" u="none" strike="noStrike" cap="none" normalizeH="0" baseline="0">
                <a:ln>
                  <a:noFill/>
                </a:ln>
                <a:solidFill>
                  <a:srgbClr val="BCBEC4"/>
                </a:solidFill>
                <a:effectLst/>
                <a:ea typeface="JetBrains Mono"/>
              </a:rPr>
              <a:t>ResponseEntity&lt;&gt;(response, HttpStatus.</a:t>
            </a:r>
            <a:r>
              <a:rPr kumimoji="0" lang="ko-KR" altLang="ko-KR" sz="1100" b="0" i="1" u="none" strike="noStrike" cap="none" normalizeH="0" baseline="0">
                <a:ln>
                  <a:noFill/>
                </a:ln>
                <a:solidFill>
                  <a:srgbClr val="C77DBB"/>
                </a:solidFill>
                <a:effectLst/>
                <a:ea typeface="JetBrains Mono"/>
              </a:rPr>
              <a:t>BAD_REQUEST</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cxnSp>
        <p:nvCxnSpPr>
          <p:cNvPr id="21" name="직선 화살표 연결선 20">
            <a:extLst>
              <a:ext uri="{FF2B5EF4-FFF2-40B4-BE49-F238E27FC236}">
                <a16:creationId xmlns:a16="http://schemas.microsoft.com/office/drawing/2014/main" id="{FAD46BE7-C885-B459-9B47-5E052A3C412D}"/>
              </a:ext>
            </a:extLst>
          </p:cNvPr>
          <p:cNvCxnSpPr>
            <a:cxnSpLocks/>
          </p:cNvCxnSpPr>
          <p:nvPr/>
        </p:nvCxnSpPr>
        <p:spPr>
          <a:xfrm>
            <a:off x="3726780" y="4709867"/>
            <a:ext cx="1296404" cy="362307"/>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모서리가 둥근 직사각형 38">
            <a:extLst>
              <a:ext uri="{FF2B5EF4-FFF2-40B4-BE49-F238E27FC236}">
                <a16:creationId xmlns:a16="http://schemas.microsoft.com/office/drawing/2014/main" id="{247F8810-0F42-7D5D-7CEE-0E4828AF1381}"/>
              </a:ext>
            </a:extLst>
          </p:cNvPr>
          <p:cNvSpPr/>
          <p:nvPr/>
        </p:nvSpPr>
        <p:spPr>
          <a:xfrm>
            <a:off x="917052" y="2694973"/>
            <a:ext cx="2893594" cy="456901"/>
          </a:xfrm>
          <a:prstGeom prst="roundRect">
            <a:avLst/>
          </a:prstGeom>
          <a:solidFill>
            <a:schemeClr val="accent4">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exceptionHandlerAdviceCache</a:t>
            </a:r>
            <a:endParaRPr lang="ko-KR" altLang="en-US" sz="1400">
              <a:solidFill>
                <a:schemeClr val="tx1"/>
              </a:solidFill>
              <a:latin typeface="+mj-lt"/>
              <a:ea typeface="나눔바른고딕" panose="020B0603020101020101"/>
            </a:endParaRPr>
          </a:p>
        </p:txBody>
      </p:sp>
      <p:cxnSp>
        <p:nvCxnSpPr>
          <p:cNvPr id="23" name="직선 화살표 연결선 22">
            <a:extLst>
              <a:ext uri="{FF2B5EF4-FFF2-40B4-BE49-F238E27FC236}">
                <a16:creationId xmlns:a16="http://schemas.microsoft.com/office/drawing/2014/main" id="{EF53B808-E0FD-E805-5F7D-71FF0959E0E9}"/>
              </a:ext>
            </a:extLst>
          </p:cNvPr>
          <p:cNvCxnSpPr>
            <a:cxnSpLocks/>
          </p:cNvCxnSpPr>
          <p:nvPr/>
        </p:nvCxnSpPr>
        <p:spPr>
          <a:xfrm flipV="1">
            <a:off x="3726780" y="2519735"/>
            <a:ext cx="1205630" cy="1527554"/>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65E0D05B-845C-D13E-F1FD-CD2D1C877847}"/>
              </a:ext>
            </a:extLst>
          </p:cNvPr>
          <p:cNvCxnSpPr>
            <a:cxnSpLocks/>
          </p:cNvCxnSpPr>
          <p:nvPr/>
        </p:nvCxnSpPr>
        <p:spPr>
          <a:xfrm flipV="1">
            <a:off x="3657495" y="2983809"/>
            <a:ext cx="1534131" cy="1341237"/>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015D0F15-A1BC-8502-ADE8-9F98CFABE1E8}"/>
              </a:ext>
            </a:extLst>
          </p:cNvPr>
          <p:cNvCxnSpPr>
            <a:cxnSpLocks/>
          </p:cNvCxnSpPr>
          <p:nvPr/>
        </p:nvCxnSpPr>
        <p:spPr>
          <a:xfrm>
            <a:off x="3627520" y="4956435"/>
            <a:ext cx="1564106" cy="656298"/>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3749795B-135B-0BA6-F05C-2BB14D83FF8E}"/>
              </a:ext>
            </a:extLst>
          </p:cNvPr>
          <p:cNvSpPr txBox="1"/>
          <p:nvPr/>
        </p:nvSpPr>
        <p:spPr>
          <a:xfrm>
            <a:off x="124326" y="485762"/>
            <a:ext cx="11937332" cy="610616"/>
          </a:xfrm>
          <a:prstGeom prst="rect">
            <a:avLst/>
          </a:prstGeom>
          <a:noFill/>
        </p:spPr>
        <p:txBody>
          <a:bodyPr wrap="square">
            <a:spAutoFit/>
          </a:bodyPr>
          <a:lstStyle/>
          <a:p>
            <a:pPr marL="228600" indent="-228600">
              <a:lnSpc>
                <a:spcPct val="150000"/>
              </a:lnSpc>
              <a:spcBef>
                <a:spcPts val="500"/>
              </a:spcBef>
              <a:buFont typeface="Arial" panose="020B0604020202020204" pitchFamily="34" charset="0"/>
              <a:buChar char="•"/>
            </a:pPr>
            <a:r>
              <a:rPr lang="en-US" altLang="ko-KR" sz="1200">
                <a:solidFill>
                  <a:schemeClr val="tx1"/>
                </a:solidFill>
                <a:latin typeface="+mj-lt"/>
                <a:ea typeface="나눔바른고딕" panose="020B0603020101020101"/>
              </a:rPr>
              <a:t>ExceptionHandlerExceptionResolver </a:t>
            </a:r>
            <a:r>
              <a:rPr lang="ko-KR" altLang="en-US" sz="1200">
                <a:solidFill>
                  <a:schemeClr val="tx1"/>
                </a:solidFill>
                <a:latin typeface="+mj-lt"/>
                <a:ea typeface="나눔바른고딕" panose="020B0603020101020101"/>
              </a:rPr>
              <a:t>클래스는 </a:t>
            </a:r>
            <a:r>
              <a:rPr lang="ko-KR" altLang="en-US" sz="1200">
                <a:latin typeface="+mn-ea"/>
              </a:rPr>
              <a:t>초기화 시 </a:t>
            </a:r>
            <a:r>
              <a:rPr lang="en-US" altLang="ko-KR" sz="1200">
                <a:latin typeface="+mn-ea"/>
              </a:rPr>
              <a:t>@ControllerAdvice </a:t>
            </a:r>
            <a:r>
              <a:rPr lang="ko-KR" altLang="en-US" sz="1200">
                <a:latin typeface="+mn-ea"/>
              </a:rPr>
              <a:t>대상 컨트롤러를 탐색하고 </a:t>
            </a:r>
            <a:r>
              <a:rPr lang="en-US" altLang="ko-KR" sz="1200">
                <a:latin typeface="+mn-ea"/>
              </a:rPr>
              <a:t>ControllerAdviceBean </a:t>
            </a:r>
            <a:r>
              <a:rPr lang="ko-KR" altLang="en-US" sz="1200">
                <a:latin typeface="+mn-ea"/>
              </a:rPr>
              <a:t>객체와 </a:t>
            </a:r>
            <a:r>
              <a:rPr lang="en-US" altLang="ko-KR" sz="1200">
                <a:latin typeface="+mn-ea"/>
              </a:rPr>
              <a:t>ExceptionHandlerMethodResolver </a:t>
            </a:r>
            <a:r>
              <a:rPr lang="ko-KR" altLang="en-US" sz="1200">
                <a:latin typeface="+mn-ea"/>
              </a:rPr>
              <a:t>객체를 매핑한다   </a:t>
            </a:r>
            <a:endParaRPr lang="en-US" altLang="ko-KR" sz="1200">
              <a:latin typeface="+mn-ea"/>
            </a:endParaRPr>
          </a:p>
        </p:txBody>
      </p:sp>
    </p:spTree>
    <p:extLst>
      <p:ext uri="{BB962C8B-B14F-4D97-AF65-F5344CB8AC3E}">
        <p14:creationId xmlns:p14="http://schemas.microsoft.com/office/powerpoint/2010/main" val="3037498855"/>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861CD5-7AC3-80AD-B373-A7F0B834EFA9}"/>
            </a:ext>
          </a:extLst>
        </p:cNvPr>
        <p:cNvGrpSpPr/>
        <p:nvPr/>
      </p:nvGrpSpPr>
      <p:grpSpPr>
        <a:xfrm>
          <a:off x="0" y="0"/>
          <a:ext cx="0" cy="0"/>
          <a:chOff x="0" y="0"/>
          <a:chExt cx="0" cy="0"/>
        </a:xfrm>
      </p:grpSpPr>
      <p:sp>
        <p:nvSpPr>
          <p:cNvPr id="29" name="직사각형 28">
            <a:extLst>
              <a:ext uri="{FF2B5EF4-FFF2-40B4-BE49-F238E27FC236}">
                <a16:creationId xmlns:a16="http://schemas.microsoft.com/office/drawing/2014/main" id="{7580091D-75D0-62EE-8BC9-47F97414F785}"/>
              </a:ext>
            </a:extLst>
          </p:cNvPr>
          <p:cNvSpPr/>
          <p:nvPr/>
        </p:nvSpPr>
        <p:spPr>
          <a:xfrm>
            <a:off x="132503" y="196020"/>
            <a:ext cx="4391395"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@ControllerAdvice </a:t>
            </a:r>
            <a:r>
              <a:rPr lang="ko-KR" altLang="en-US" b="1">
                <a:solidFill>
                  <a:schemeClr val="accent1">
                    <a:lumMod val="75000"/>
                  </a:schemeClr>
                </a:solidFill>
                <a:latin typeface="+mn-ea"/>
              </a:rPr>
              <a:t>예외 처리 흐름도</a:t>
            </a:r>
          </a:p>
        </p:txBody>
      </p:sp>
      <p:sp>
        <p:nvSpPr>
          <p:cNvPr id="30" name="TextBox 29">
            <a:extLst>
              <a:ext uri="{FF2B5EF4-FFF2-40B4-BE49-F238E27FC236}">
                <a16:creationId xmlns:a16="http://schemas.microsoft.com/office/drawing/2014/main" id="{3888369B-27EA-AF1F-6A5B-C5755C27CCE8}"/>
              </a:ext>
            </a:extLst>
          </p:cNvPr>
          <p:cNvSpPr txBox="1"/>
          <p:nvPr/>
        </p:nvSpPr>
        <p:spPr>
          <a:xfrm>
            <a:off x="395485" y="543778"/>
            <a:ext cx="11267593" cy="333617"/>
          </a:xfrm>
          <a:prstGeom prst="rect">
            <a:avLst/>
          </a:prstGeom>
          <a:noFill/>
        </p:spPr>
        <p:txBody>
          <a:bodyPr wrap="square">
            <a:spAutoFit/>
          </a:bodyPr>
          <a:lstStyle/>
          <a:p>
            <a:pPr marL="171450" indent="-171450">
              <a:lnSpc>
                <a:spcPct val="150000"/>
              </a:lnSpc>
              <a:buFont typeface="Arial" panose="020B0604020202020204" pitchFamily="34" charset="0"/>
              <a:buChar char="•"/>
            </a:pPr>
            <a:r>
              <a:rPr lang="en-US" altLang="ko-KR" sz="1200">
                <a:solidFill>
                  <a:schemeClr val="tx1"/>
                </a:solidFill>
                <a:latin typeface="+mj-lt"/>
                <a:ea typeface="나눔바른고딕" panose="020B0603020101020101"/>
              </a:rPr>
              <a:t>exceptionHandlerAdviceCache </a:t>
            </a:r>
            <a:r>
              <a:rPr lang="ko-KR" altLang="en-US" sz="1200">
                <a:solidFill>
                  <a:schemeClr val="tx1"/>
                </a:solidFill>
                <a:latin typeface="+mj-lt"/>
                <a:ea typeface="나눔바른고딕" panose="020B0603020101020101"/>
              </a:rPr>
              <a:t>에서 매핑된 </a:t>
            </a:r>
            <a:r>
              <a:rPr lang="en-US" altLang="ko-KR" sz="1200">
                <a:latin typeface="+mn-ea"/>
              </a:rPr>
              <a:t>ControllerAdviceBean </a:t>
            </a:r>
            <a:r>
              <a:rPr lang="ko-KR" altLang="en-US" sz="1200">
                <a:latin typeface="+mn-ea"/>
              </a:rPr>
              <a:t>와 </a:t>
            </a:r>
            <a:r>
              <a:rPr lang="en-US" altLang="ko-KR" sz="1200"/>
              <a:t>ExceptionHandlerMethodResolver </a:t>
            </a:r>
            <a:r>
              <a:rPr lang="ko-KR" altLang="en-US" sz="1200">
                <a:latin typeface="+mn-ea"/>
              </a:rPr>
              <a:t>를 참조해서 예외 메서드를 호출하는 구조로 되어 있다</a:t>
            </a:r>
            <a:endParaRPr lang="en-US" altLang="ko-KR" sz="1200"/>
          </a:p>
        </p:txBody>
      </p:sp>
      <p:sp>
        <p:nvSpPr>
          <p:cNvPr id="9" name="모서리가 둥근 직사각형 38">
            <a:extLst>
              <a:ext uri="{FF2B5EF4-FFF2-40B4-BE49-F238E27FC236}">
                <a16:creationId xmlns:a16="http://schemas.microsoft.com/office/drawing/2014/main" id="{19CB0839-676E-7C0D-398B-10E041BDA819}"/>
              </a:ext>
            </a:extLst>
          </p:cNvPr>
          <p:cNvSpPr/>
          <p:nvPr/>
        </p:nvSpPr>
        <p:spPr>
          <a:xfrm>
            <a:off x="758081" y="1374206"/>
            <a:ext cx="3140243" cy="456901"/>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latin typeface="+mj-lt"/>
                <a:ea typeface="나눔바른고딕" panose="020B0603020101020101"/>
              </a:rPr>
              <a:t>ExceptionHandlerExceptionResolver</a:t>
            </a:r>
            <a:endParaRPr lang="ko-KR" altLang="en-US" sz="1400">
              <a:solidFill>
                <a:schemeClr val="bg1"/>
              </a:solidFill>
              <a:latin typeface="+mj-lt"/>
              <a:ea typeface="나눔바른고딕" panose="020B0603020101020101"/>
            </a:endParaRPr>
          </a:p>
        </p:txBody>
      </p:sp>
      <p:sp>
        <p:nvSpPr>
          <p:cNvPr id="11" name="모서리가 둥근 직사각형 38">
            <a:extLst>
              <a:ext uri="{FF2B5EF4-FFF2-40B4-BE49-F238E27FC236}">
                <a16:creationId xmlns:a16="http://schemas.microsoft.com/office/drawing/2014/main" id="{E863210B-AAB5-6D85-09B0-F655FE43124D}"/>
              </a:ext>
            </a:extLst>
          </p:cNvPr>
          <p:cNvSpPr/>
          <p:nvPr/>
        </p:nvSpPr>
        <p:spPr>
          <a:xfrm>
            <a:off x="5821457" y="2333660"/>
            <a:ext cx="3098132" cy="456901"/>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latin typeface="+mj-lt"/>
                <a:ea typeface="나눔바른고딕" panose="020B0603020101020101"/>
              </a:rPr>
              <a:t>ExceptionHandlerMethodResolver</a:t>
            </a:r>
            <a:endParaRPr lang="ko-KR" altLang="en-US" sz="1400">
              <a:solidFill>
                <a:schemeClr val="bg1"/>
              </a:solidFill>
              <a:latin typeface="+mj-lt"/>
              <a:ea typeface="나눔바른고딕" panose="020B0603020101020101"/>
            </a:endParaRPr>
          </a:p>
        </p:txBody>
      </p:sp>
      <p:cxnSp>
        <p:nvCxnSpPr>
          <p:cNvPr id="16" name="직선 화살표 연결선 15">
            <a:extLst>
              <a:ext uri="{FF2B5EF4-FFF2-40B4-BE49-F238E27FC236}">
                <a16:creationId xmlns:a16="http://schemas.microsoft.com/office/drawing/2014/main" id="{10CC6C77-B4A8-A11F-DC22-29B35C298EA1}"/>
              </a:ext>
            </a:extLst>
          </p:cNvPr>
          <p:cNvCxnSpPr>
            <a:cxnSpLocks/>
            <a:stCxn id="21" idx="2"/>
            <a:endCxn id="69" idx="0"/>
          </p:cNvCxnSpPr>
          <p:nvPr/>
        </p:nvCxnSpPr>
        <p:spPr>
          <a:xfrm flipH="1">
            <a:off x="2328202" y="5074658"/>
            <a:ext cx="1" cy="75390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모서리가 둥근 직사각형 38">
            <a:extLst>
              <a:ext uri="{FF2B5EF4-FFF2-40B4-BE49-F238E27FC236}">
                <a16:creationId xmlns:a16="http://schemas.microsoft.com/office/drawing/2014/main" id="{753575C1-4F85-3BEF-F698-FE970F0B9630}"/>
              </a:ext>
            </a:extLst>
          </p:cNvPr>
          <p:cNvSpPr/>
          <p:nvPr/>
        </p:nvSpPr>
        <p:spPr>
          <a:xfrm>
            <a:off x="758081" y="4517113"/>
            <a:ext cx="3140243" cy="557545"/>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ServletInvocableHandlerMethod</a:t>
            </a:r>
            <a:endParaRPr lang="ko-KR" altLang="en-US" sz="1400">
              <a:solidFill>
                <a:schemeClr val="tx1"/>
              </a:solidFill>
              <a:latin typeface="+mj-lt"/>
              <a:ea typeface="나눔바른고딕" panose="020B0603020101020101"/>
            </a:endParaRPr>
          </a:p>
        </p:txBody>
      </p:sp>
      <p:cxnSp>
        <p:nvCxnSpPr>
          <p:cNvPr id="55" name="직선 화살표 연결선 54">
            <a:extLst>
              <a:ext uri="{FF2B5EF4-FFF2-40B4-BE49-F238E27FC236}">
                <a16:creationId xmlns:a16="http://schemas.microsoft.com/office/drawing/2014/main" id="{A547A5FA-9A62-78AA-318F-9FBD5583FDF1}"/>
              </a:ext>
            </a:extLst>
          </p:cNvPr>
          <p:cNvCxnSpPr>
            <a:cxnSpLocks/>
            <a:stCxn id="11" idx="2"/>
            <a:endCxn id="64" idx="0"/>
          </p:cNvCxnSpPr>
          <p:nvPr/>
        </p:nvCxnSpPr>
        <p:spPr>
          <a:xfrm flipH="1">
            <a:off x="7370521" y="2790561"/>
            <a:ext cx="2" cy="69879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4" name="모서리가 둥근 직사각형 38">
            <a:extLst>
              <a:ext uri="{FF2B5EF4-FFF2-40B4-BE49-F238E27FC236}">
                <a16:creationId xmlns:a16="http://schemas.microsoft.com/office/drawing/2014/main" id="{32820111-C422-3A37-DC71-7CC7FF6E65F3}"/>
              </a:ext>
            </a:extLst>
          </p:cNvPr>
          <p:cNvSpPr/>
          <p:nvPr/>
        </p:nvSpPr>
        <p:spPr>
          <a:xfrm>
            <a:off x="6547452" y="3489360"/>
            <a:ext cx="1646138"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mappedMethods</a:t>
            </a:r>
            <a:endParaRPr lang="ko-KR" altLang="en-US" sz="1400">
              <a:solidFill>
                <a:schemeClr val="tx1"/>
              </a:solidFill>
              <a:latin typeface="+mj-lt"/>
              <a:ea typeface="나눔바른고딕" panose="020B0603020101020101"/>
            </a:endParaRPr>
          </a:p>
        </p:txBody>
      </p:sp>
      <p:pic>
        <p:nvPicPr>
          <p:cNvPr id="72" name="그림 71">
            <a:extLst>
              <a:ext uri="{FF2B5EF4-FFF2-40B4-BE49-F238E27FC236}">
                <a16:creationId xmlns:a16="http://schemas.microsoft.com/office/drawing/2014/main" id="{E886C8C9-A808-EDB6-ABCD-533FEF7A6D96}"/>
              </a:ext>
            </a:extLst>
          </p:cNvPr>
          <p:cNvPicPr>
            <a:picLocks noChangeAspect="1"/>
          </p:cNvPicPr>
          <p:nvPr/>
        </p:nvPicPr>
        <p:blipFill>
          <a:blip r:embed="rId3"/>
          <a:stretch>
            <a:fillRect/>
          </a:stretch>
        </p:blipFill>
        <p:spPr>
          <a:xfrm>
            <a:off x="8509658" y="2997958"/>
            <a:ext cx="3285477" cy="1439703"/>
          </a:xfrm>
          <a:prstGeom prst="rect">
            <a:avLst/>
          </a:prstGeom>
        </p:spPr>
      </p:pic>
      <p:cxnSp>
        <p:nvCxnSpPr>
          <p:cNvPr id="74" name="직선 연결선 73">
            <a:extLst>
              <a:ext uri="{FF2B5EF4-FFF2-40B4-BE49-F238E27FC236}">
                <a16:creationId xmlns:a16="http://schemas.microsoft.com/office/drawing/2014/main" id="{3B213EC9-7236-E0A8-315C-350C731E1235}"/>
              </a:ext>
            </a:extLst>
          </p:cNvPr>
          <p:cNvCxnSpPr>
            <a:cxnSpLocks/>
            <a:stCxn id="64" idx="3"/>
            <a:endCxn id="72" idx="1"/>
          </p:cNvCxnSpPr>
          <p:nvPr/>
        </p:nvCxnSpPr>
        <p:spPr>
          <a:xfrm flipV="1">
            <a:off x="8193590" y="3717810"/>
            <a:ext cx="316068" cy="1"/>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3" name="연결선: 꺾임 112">
            <a:extLst>
              <a:ext uri="{FF2B5EF4-FFF2-40B4-BE49-F238E27FC236}">
                <a16:creationId xmlns:a16="http://schemas.microsoft.com/office/drawing/2014/main" id="{08E9B278-D5D0-FF78-7EE0-E37CFD4381CA}"/>
              </a:ext>
            </a:extLst>
          </p:cNvPr>
          <p:cNvCxnSpPr>
            <a:stCxn id="64" idx="2"/>
            <a:endCxn id="21" idx="3"/>
          </p:cNvCxnSpPr>
          <p:nvPr/>
        </p:nvCxnSpPr>
        <p:spPr>
          <a:xfrm rot="5400000">
            <a:off x="5209611" y="2634975"/>
            <a:ext cx="849625" cy="3472197"/>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직선 화살표 연결선 115">
            <a:extLst>
              <a:ext uri="{FF2B5EF4-FFF2-40B4-BE49-F238E27FC236}">
                <a16:creationId xmlns:a16="http://schemas.microsoft.com/office/drawing/2014/main" id="{E5A019E4-7B2E-44EF-4217-658CC5A01C0D}"/>
              </a:ext>
            </a:extLst>
          </p:cNvPr>
          <p:cNvCxnSpPr>
            <a:cxnSpLocks/>
            <a:stCxn id="9" idx="3"/>
            <a:endCxn id="11" idx="1"/>
          </p:cNvCxnSpPr>
          <p:nvPr/>
        </p:nvCxnSpPr>
        <p:spPr>
          <a:xfrm>
            <a:off x="3898324" y="1602657"/>
            <a:ext cx="1923133" cy="95945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 name="그림 1">
            <a:extLst>
              <a:ext uri="{FF2B5EF4-FFF2-40B4-BE49-F238E27FC236}">
                <a16:creationId xmlns:a16="http://schemas.microsoft.com/office/drawing/2014/main" id="{F6FE213B-BEC0-1D96-55F3-1EDFDC6C9E7F}"/>
              </a:ext>
            </a:extLst>
          </p:cNvPr>
          <p:cNvPicPr>
            <a:picLocks noChangeAspect="1"/>
          </p:cNvPicPr>
          <p:nvPr/>
        </p:nvPicPr>
        <p:blipFill>
          <a:blip r:embed="rId4"/>
          <a:srcRect r="32721"/>
          <a:stretch/>
        </p:blipFill>
        <p:spPr>
          <a:xfrm>
            <a:off x="395485" y="2292972"/>
            <a:ext cx="3865434" cy="1491110"/>
          </a:xfrm>
          <a:prstGeom prst="rect">
            <a:avLst/>
          </a:prstGeom>
        </p:spPr>
      </p:pic>
      <p:cxnSp>
        <p:nvCxnSpPr>
          <p:cNvPr id="4" name="직선 연결선 3">
            <a:extLst>
              <a:ext uri="{FF2B5EF4-FFF2-40B4-BE49-F238E27FC236}">
                <a16:creationId xmlns:a16="http://schemas.microsoft.com/office/drawing/2014/main" id="{E0FB81F1-34EC-E65C-5715-8ED595616587}"/>
              </a:ext>
            </a:extLst>
          </p:cNvPr>
          <p:cNvCxnSpPr>
            <a:cxnSpLocks/>
            <a:stCxn id="9" idx="2"/>
            <a:endCxn id="2" idx="0"/>
          </p:cNvCxnSpPr>
          <p:nvPr/>
        </p:nvCxnSpPr>
        <p:spPr>
          <a:xfrm flipH="1">
            <a:off x="2328202" y="1831107"/>
            <a:ext cx="1" cy="461865"/>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 name="모서리가 둥근 직사각형 38">
            <a:extLst>
              <a:ext uri="{FF2B5EF4-FFF2-40B4-BE49-F238E27FC236}">
                <a16:creationId xmlns:a16="http://schemas.microsoft.com/office/drawing/2014/main" id="{35164FDE-35E3-C798-12BF-24BEB51CE4B7}"/>
              </a:ext>
            </a:extLst>
          </p:cNvPr>
          <p:cNvSpPr/>
          <p:nvPr/>
        </p:nvSpPr>
        <p:spPr>
          <a:xfrm>
            <a:off x="5821455" y="1374206"/>
            <a:ext cx="3098132" cy="456901"/>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latin typeface="+mj-lt"/>
                <a:ea typeface="나눔바른고딕" panose="020B0603020101020101"/>
              </a:rPr>
              <a:t>ControllerAdviceBean</a:t>
            </a:r>
            <a:endParaRPr lang="ko-KR" altLang="en-US" sz="1400">
              <a:solidFill>
                <a:schemeClr val="bg1"/>
              </a:solidFill>
              <a:latin typeface="+mj-lt"/>
              <a:ea typeface="나눔바른고딕" panose="020B0603020101020101"/>
            </a:endParaRPr>
          </a:p>
        </p:txBody>
      </p:sp>
      <p:cxnSp>
        <p:nvCxnSpPr>
          <p:cNvPr id="10" name="직선 화살표 연결선 9">
            <a:extLst>
              <a:ext uri="{FF2B5EF4-FFF2-40B4-BE49-F238E27FC236}">
                <a16:creationId xmlns:a16="http://schemas.microsoft.com/office/drawing/2014/main" id="{C9AB543C-DCE3-08FC-AF7C-BF48BFC7F9ED}"/>
              </a:ext>
            </a:extLst>
          </p:cNvPr>
          <p:cNvCxnSpPr>
            <a:cxnSpLocks/>
            <a:stCxn id="9" idx="3"/>
            <a:endCxn id="7" idx="1"/>
          </p:cNvCxnSpPr>
          <p:nvPr/>
        </p:nvCxnSpPr>
        <p:spPr>
          <a:xfrm>
            <a:off x="3898324" y="1602657"/>
            <a:ext cx="1923131"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직선 화살표 연결선 25">
            <a:extLst>
              <a:ext uri="{FF2B5EF4-FFF2-40B4-BE49-F238E27FC236}">
                <a16:creationId xmlns:a16="http://schemas.microsoft.com/office/drawing/2014/main" id="{9F467051-C9A8-8F28-861D-E116D90444CA}"/>
              </a:ext>
            </a:extLst>
          </p:cNvPr>
          <p:cNvCxnSpPr>
            <a:cxnSpLocks/>
            <a:stCxn id="7" idx="3"/>
            <a:endCxn id="37" idx="1"/>
          </p:cNvCxnSpPr>
          <p:nvPr/>
        </p:nvCxnSpPr>
        <p:spPr>
          <a:xfrm flipV="1">
            <a:off x="8919587" y="1602656"/>
            <a:ext cx="735154" cy="1"/>
          </a:xfrm>
          <a:prstGeom prst="straightConnector1">
            <a:avLst/>
          </a:prstGeom>
          <a:ln w="12700">
            <a:solidFill>
              <a:schemeClr val="bg1">
                <a:lumMod val="50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7" name="모서리가 둥근 직사각형 38">
            <a:extLst>
              <a:ext uri="{FF2B5EF4-FFF2-40B4-BE49-F238E27FC236}">
                <a16:creationId xmlns:a16="http://schemas.microsoft.com/office/drawing/2014/main" id="{600FA9AD-B6B2-DE91-B11F-CFAD9C0C1151}"/>
              </a:ext>
            </a:extLst>
          </p:cNvPr>
          <p:cNvSpPr/>
          <p:nvPr/>
        </p:nvSpPr>
        <p:spPr>
          <a:xfrm>
            <a:off x="9654741" y="1323883"/>
            <a:ext cx="1627819" cy="557545"/>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i="1">
                <a:solidFill>
                  <a:srgbClr val="FF0000"/>
                </a:solidFill>
                <a:latin typeface="+mj-lt"/>
                <a:ea typeface="나눔바른고딕" panose="020B0603020101020101"/>
              </a:rPr>
              <a:t>@ControllerAdvice</a:t>
            </a:r>
          </a:p>
          <a:p>
            <a:pPr algn="ctr">
              <a:spcBef>
                <a:spcPts val="400"/>
              </a:spcBef>
            </a:pPr>
            <a:r>
              <a:rPr lang="en-US" altLang="ko-KR" sz="1400">
                <a:solidFill>
                  <a:schemeClr val="tx1"/>
                </a:solidFill>
                <a:latin typeface="+mj-lt"/>
                <a:ea typeface="나눔바른고딕" panose="020B0603020101020101"/>
              </a:rPr>
              <a:t>Bean</a:t>
            </a:r>
            <a:endParaRPr lang="ko-KR" altLang="en-US" sz="1400">
              <a:solidFill>
                <a:schemeClr val="tx1"/>
              </a:solidFill>
              <a:latin typeface="+mj-lt"/>
              <a:ea typeface="나눔바른고딕" panose="020B0603020101020101"/>
            </a:endParaRPr>
          </a:p>
        </p:txBody>
      </p:sp>
      <p:sp>
        <p:nvSpPr>
          <p:cNvPr id="36" name="TextBox 35">
            <a:extLst>
              <a:ext uri="{FF2B5EF4-FFF2-40B4-BE49-F238E27FC236}">
                <a16:creationId xmlns:a16="http://schemas.microsoft.com/office/drawing/2014/main" id="{85C67AD5-8B9A-8F2B-A87E-F8E529305C59}"/>
              </a:ext>
            </a:extLst>
          </p:cNvPr>
          <p:cNvSpPr txBox="1"/>
          <p:nvPr/>
        </p:nvSpPr>
        <p:spPr>
          <a:xfrm>
            <a:off x="4066756" y="2026532"/>
            <a:ext cx="1836474" cy="261610"/>
          </a:xfrm>
          <a:prstGeom prst="rect">
            <a:avLst/>
          </a:prstGeom>
          <a:solidFill>
            <a:schemeClr val="bg1"/>
          </a:solidFill>
          <a:ln>
            <a:noFill/>
          </a:ln>
        </p:spPr>
        <p:style>
          <a:lnRef idx="2">
            <a:schemeClr val="dk1"/>
          </a:lnRef>
          <a:fillRef idx="1">
            <a:schemeClr val="lt1"/>
          </a:fillRef>
          <a:effectRef idx="0">
            <a:schemeClr val="dk1"/>
          </a:effectRef>
          <a:fontRef idx="minor">
            <a:schemeClr val="dk1"/>
          </a:fontRef>
        </p:style>
        <p:txBody>
          <a:bodyPr wrap="square">
            <a:spAutoFit/>
          </a:bodyPr>
          <a:lstStyle/>
          <a:p>
            <a:r>
              <a:rPr lang="en-US" altLang="ko-KR" sz="1100"/>
              <a:t>resolveMethod(exception)</a:t>
            </a:r>
            <a:endParaRPr lang="ko-KR" altLang="en-US" sz="1100"/>
          </a:p>
        </p:txBody>
      </p:sp>
      <p:sp>
        <p:nvSpPr>
          <p:cNvPr id="65" name="모서리가 둥근 직사각형 38">
            <a:extLst>
              <a:ext uri="{FF2B5EF4-FFF2-40B4-BE49-F238E27FC236}">
                <a16:creationId xmlns:a16="http://schemas.microsoft.com/office/drawing/2014/main" id="{736E924D-FAA7-B9E9-133E-2E0F6BFD2CDB}"/>
              </a:ext>
            </a:extLst>
          </p:cNvPr>
          <p:cNvSpPr/>
          <p:nvPr/>
        </p:nvSpPr>
        <p:spPr>
          <a:xfrm>
            <a:off x="2459999" y="4004867"/>
            <a:ext cx="949776" cy="28487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latin typeface="+mj-lt"/>
                <a:ea typeface="나눔바른고딕" panose="020B0603020101020101"/>
              </a:rPr>
              <a:t>Bean</a:t>
            </a:r>
            <a:endParaRPr lang="ko-KR" altLang="en-US" sz="1200">
              <a:solidFill>
                <a:schemeClr val="tx1"/>
              </a:solidFill>
              <a:latin typeface="+mj-lt"/>
              <a:ea typeface="나눔바른고딕" panose="020B0603020101020101"/>
            </a:endParaRPr>
          </a:p>
        </p:txBody>
      </p:sp>
      <p:sp>
        <p:nvSpPr>
          <p:cNvPr id="67" name="TextBox 66">
            <a:extLst>
              <a:ext uri="{FF2B5EF4-FFF2-40B4-BE49-F238E27FC236}">
                <a16:creationId xmlns:a16="http://schemas.microsoft.com/office/drawing/2014/main" id="{C298A810-8F27-B90F-327C-B0E394190AB7}"/>
              </a:ext>
            </a:extLst>
          </p:cNvPr>
          <p:cNvSpPr txBox="1"/>
          <p:nvPr/>
        </p:nvSpPr>
        <p:spPr>
          <a:xfrm>
            <a:off x="4901165" y="4127320"/>
            <a:ext cx="2469033" cy="258789"/>
          </a:xfrm>
          <a:prstGeom prst="rect">
            <a:avLst/>
          </a:prstGeom>
          <a:noFill/>
        </p:spPr>
        <p:txBody>
          <a:bodyPr wrap="square">
            <a:spAutoFit/>
          </a:bodyPr>
          <a:lstStyle/>
          <a:p>
            <a:pPr>
              <a:lnSpc>
                <a:spcPct val="120000"/>
              </a:lnSpc>
            </a:pPr>
            <a:r>
              <a:rPr lang="ko-KR" altLang="en-US" sz="1000">
                <a:latin typeface="+mj-lt"/>
                <a:ea typeface="나눔바른고딕" panose="020B0603020101020101"/>
              </a:rPr>
              <a:t>현재 발생한 예외와 매핑된 메서드 반환</a:t>
            </a:r>
            <a:endParaRPr lang="en-US" altLang="ko-KR" sz="1000">
              <a:latin typeface="+mj-lt"/>
              <a:ea typeface="나눔바른고딕" panose="020B0603020101020101"/>
            </a:endParaRPr>
          </a:p>
        </p:txBody>
      </p:sp>
      <p:sp>
        <p:nvSpPr>
          <p:cNvPr id="69" name="모서리가 둥근 직사각형 38">
            <a:extLst>
              <a:ext uri="{FF2B5EF4-FFF2-40B4-BE49-F238E27FC236}">
                <a16:creationId xmlns:a16="http://schemas.microsoft.com/office/drawing/2014/main" id="{C530DAAA-EB4D-AC68-B782-91BD8849E212}"/>
              </a:ext>
            </a:extLst>
          </p:cNvPr>
          <p:cNvSpPr/>
          <p:nvPr/>
        </p:nvSpPr>
        <p:spPr>
          <a:xfrm>
            <a:off x="1762942" y="5828563"/>
            <a:ext cx="1130519" cy="45475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Method</a:t>
            </a:r>
            <a:endParaRPr lang="ko-KR" altLang="en-US" sz="1400">
              <a:solidFill>
                <a:schemeClr val="tx1"/>
              </a:solidFill>
              <a:latin typeface="+mj-lt"/>
              <a:ea typeface="나눔바른고딕" panose="020B0603020101020101"/>
            </a:endParaRPr>
          </a:p>
        </p:txBody>
      </p:sp>
      <p:sp>
        <p:nvSpPr>
          <p:cNvPr id="71" name="TextBox 70">
            <a:extLst>
              <a:ext uri="{FF2B5EF4-FFF2-40B4-BE49-F238E27FC236}">
                <a16:creationId xmlns:a16="http://schemas.microsoft.com/office/drawing/2014/main" id="{D6C2F27A-2C2F-6208-4E1E-35C9CA8E31A7}"/>
              </a:ext>
            </a:extLst>
          </p:cNvPr>
          <p:cNvSpPr txBox="1"/>
          <p:nvPr/>
        </p:nvSpPr>
        <p:spPr>
          <a:xfrm>
            <a:off x="907060" y="5354482"/>
            <a:ext cx="1409450" cy="276999"/>
          </a:xfrm>
          <a:prstGeom prst="rect">
            <a:avLst/>
          </a:prstGeom>
          <a:noFill/>
        </p:spPr>
        <p:txBody>
          <a:bodyPr wrap="square">
            <a:spAutoFit/>
          </a:bodyPr>
          <a:lstStyle/>
          <a:p>
            <a:r>
              <a:rPr lang="en-US" altLang="ko-KR" sz="1200">
                <a:latin typeface="+mj-lt"/>
                <a:ea typeface="나눔바른고딕" panose="020B0603020101020101"/>
              </a:rPr>
              <a:t>invoke(bean,args)</a:t>
            </a:r>
            <a:endParaRPr lang="ko-KR" altLang="en-US" sz="1200"/>
          </a:p>
        </p:txBody>
      </p:sp>
      <p:cxnSp>
        <p:nvCxnSpPr>
          <p:cNvPr id="5" name="연결선: 꺾임 4">
            <a:extLst>
              <a:ext uri="{FF2B5EF4-FFF2-40B4-BE49-F238E27FC236}">
                <a16:creationId xmlns:a16="http://schemas.microsoft.com/office/drawing/2014/main" id="{B4716FC9-DA6C-6D29-720C-F91195965840}"/>
              </a:ext>
            </a:extLst>
          </p:cNvPr>
          <p:cNvCxnSpPr>
            <a:stCxn id="11" idx="3"/>
            <a:endCxn id="37" idx="2"/>
          </p:cNvCxnSpPr>
          <p:nvPr/>
        </p:nvCxnSpPr>
        <p:spPr>
          <a:xfrm flipV="1">
            <a:off x="8919589" y="1881428"/>
            <a:ext cx="1549062" cy="680683"/>
          </a:xfrm>
          <a:prstGeom prst="bentConnector2">
            <a:avLst/>
          </a:prstGeom>
          <a:ln w="9525">
            <a:solidFill>
              <a:schemeClr val="bg1">
                <a:lumMod val="50000"/>
              </a:schemeClr>
            </a:solidFill>
            <a:prstDash val="lg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6" name="Rectangle 1">
            <a:extLst>
              <a:ext uri="{FF2B5EF4-FFF2-40B4-BE49-F238E27FC236}">
                <a16:creationId xmlns:a16="http://schemas.microsoft.com/office/drawing/2014/main" id="{5341EF01-CEF9-B246-DD36-C81F96851DD6}"/>
              </a:ext>
            </a:extLst>
          </p:cNvPr>
          <p:cNvSpPr>
            <a:spLocks noChangeArrowheads="1"/>
          </p:cNvSpPr>
          <p:nvPr/>
        </p:nvSpPr>
        <p:spPr bwMode="auto">
          <a:xfrm>
            <a:off x="6461677" y="4934472"/>
            <a:ext cx="5333458" cy="136678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20000"/>
              </a:lnSpc>
              <a:spcBef>
                <a:spcPct val="0"/>
              </a:spcBef>
              <a:spcAft>
                <a:spcPct val="0"/>
              </a:spcAft>
              <a:buClrTx/>
              <a:buSzTx/>
              <a:buFontTx/>
              <a:buNone/>
              <a:tabLst/>
            </a:pPr>
            <a:r>
              <a:rPr kumimoji="0" lang="ko-KR" altLang="ko-KR" sz="1000" b="0" i="0" u="none" strike="noStrike" cap="none" normalizeH="0" baseline="0">
                <a:ln>
                  <a:noFill/>
                </a:ln>
                <a:solidFill>
                  <a:srgbClr val="B3AE60"/>
                </a:solidFill>
                <a:effectLst/>
                <a:ea typeface="JetBrains Mono"/>
              </a:rPr>
              <a:t>@ControllerAdvice</a:t>
            </a:r>
            <a:br>
              <a:rPr kumimoji="0" lang="ko-KR" altLang="ko-KR" sz="1000" b="0" i="0" u="none" strike="noStrike" cap="none" normalizeH="0" baseline="0">
                <a:ln>
                  <a:noFill/>
                </a:ln>
                <a:solidFill>
                  <a:srgbClr val="B3AE60"/>
                </a:solidFill>
                <a:effectLst/>
                <a:ea typeface="JetBrains Mono"/>
              </a:rPr>
            </a:br>
            <a:r>
              <a:rPr kumimoji="0" lang="ko-KR" altLang="ko-KR" sz="1000" b="0" i="0" u="none" strike="noStrike" cap="none" normalizeH="0" baseline="0">
                <a:ln>
                  <a:noFill/>
                </a:ln>
                <a:solidFill>
                  <a:srgbClr val="CF8E6D"/>
                </a:solidFill>
                <a:effectLst/>
                <a:ea typeface="JetBrains Mono"/>
              </a:rPr>
              <a:t>public class </a:t>
            </a:r>
            <a:r>
              <a:rPr kumimoji="0" lang="ko-KR" altLang="ko-KR" sz="1000" b="0" i="0" u="none" strike="noStrike" cap="none" normalizeH="0" baseline="0">
                <a:ln>
                  <a:noFill/>
                </a:ln>
                <a:solidFill>
                  <a:srgbClr val="BCBEC4"/>
                </a:solidFill>
                <a:effectLst/>
                <a:ea typeface="JetBrains Mono"/>
              </a:rPr>
              <a:t>GlobalControllerAdvice {</a:t>
            </a:r>
            <a:br>
              <a:rPr kumimoji="0" lang="ko-KR" altLang="ko-KR" sz="1000" b="0" i="0" u="none" strike="noStrike" cap="none" normalizeH="0" baseline="0">
                <a:ln>
                  <a:noFill/>
                </a:ln>
                <a:solidFill>
                  <a:srgbClr val="BCBEC4"/>
                </a:solidFill>
                <a:effectLst/>
                <a:ea typeface="JetBrains Mono"/>
              </a:rPr>
            </a:br>
            <a:r>
              <a:rPr kumimoji="0" lang="ko-KR" altLang="ko-KR" sz="1000" b="0" i="0" u="none" strike="noStrike" cap="none" normalizeH="0" baseline="0">
                <a:ln>
                  <a:noFill/>
                </a:ln>
                <a:solidFill>
                  <a:srgbClr val="BCBEC4"/>
                </a:solidFill>
                <a:effectLst/>
                <a:ea typeface="JetBrains Mono"/>
              </a:rPr>
              <a:t>    </a:t>
            </a:r>
            <a:r>
              <a:rPr kumimoji="0" lang="ko-KR" altLang="ko-KR" sz="1000" b="0" i="0" u="none" strike="noStrike" cap="none" normalizeH="0" baseline="0">
                <a:ln>
                  <a:noFill/>
                </a:ln>
                <a:solidFill>
                  <a:srgbClr val="B3AE60"/>
                </a:solidFill>
                <a:effectLst/>
                <a:ea typeface="JetBrains Mono"/>
              </a:rPr>
              <a:t>@ExceptionHandler</a:t>
            </a:r>
            <a:r>
              <a:rPr kumimoji="0" lang="ko-KR" altLang="ko-KR" sz="1000" b="0" i="0" u="none" strike="noStrike" cap="none" normalizeH="0" baseline="0">
                <a:ln>
                  <a:noFill/>
                </a:ln>
                <a:solidFill>
                  <a:srgbClr val="BCBEC4"/>
                </a:solidFill>
                <a:effectLst/>
                <a:ea typeface="JetBrains Mono"/>
              </a:rPr>
              <a:t>(IllegalStateException.</a:t>
            </a:r>
            <a:r>
              <a:rPr kumimoji="0" lang="ko-KR" altLang="ko-KR" sz="1000" b="0" i="0" u="none" strike="noStrike" cap="none" normalizeH="0" baseline="0">
                <a:ln>
                  <a:noFill/>
                </a:ln>
                <a:solidFill>
                  <a:srgbClr val="CF8E6D"/>
                </a:solidFill>
                <a:effectLst/>
                <a:ea typeface="JetBrains Mono"/>
              </a:rPr>
              <a:t>class</a:t>
            </a:r>
            <a:r>
              <a:rPr kumimoji="0" lang="ko-KR" altLang="ko-KR" sz="1000" b="0" i="0" u="none" strike="noStrike" cap="none" normalizeH="0" baseline="0">
                <a:ln>
                  <a:noFill/>
                </a:ln>
                <a:solidFill>
                  <a:srgbClr val="BCBEC4"/>
                </a:solidFill>
                <a:effectLst/>
                <a:ea typeface="JetBrains Mono"/>
              </a:rPr>
              <a:t>)</a:t>
            </a:r>
            <a:br>
              <a:rPr kumimoji="0" lang="ko-KR" altLang="ko-KR" sz="1000" b="0" i="0" u="none" strike="noStrike" cap="none" normalizeH="0" baseline="0">
                <a:ln>
                  <a:noFill/>
                </a:ln>
                <a:solidFill>
                  <a:srgbClr val="BCBEC4"/>
                </a:solidFill>
                <a:effectLst/>
                <a:ea typeface="JetBrains Mono"/>
              </a:rPr>
            </a:br>
            <a:r>
              <a:rPr kumimoji="0" lang="ko-KR" altLang="ko-KR" sz="1000" b="0" i="0" u="none" strike="noStrike" cap="none" normalizeH="0" baseline="0">
                <a:ln>
                  <a:noFill/>
                </a:ln>
                <a:solidFill>
                  <a:srgbClr val="BCBEC4"/>
                </a:solidFill>
                <a:effectLst/>
                <a:ea typeface="JetBrains Mono"/>
              </a:rPr>
              <a:t>    </a:t>
            </a:r>
            <a:r>
              <a:rPr kumimoji="0" lang="ko-KR" altLang="ko-KR" sz="1000" b="0" i="0" u="none" strike="noStrike" cap="none" normalizeH="0" baseline="0">
                <a:ln>
                  <a:noFill/>
                </a:ln>
                <a:solidFill>
                  <a:srgbClr val="CF8E6D"/>
                </a:solidFill>
                <a:effectLst/>
                <a:ea typeface="JetBrains Mono"/>
              </a:rPr>
              <a:t>public </a:t>
            </a:r>
            <a:r>
              <a:rPr kumimoji="0" lang="ko-KR" altLang="ko-KR" sz="1000" b="0" i="0" u="none" strike="noStrike" cap="none" normalizeH="0" baseline="0">
                <a:ln>
                  <a:noFill/>
                </a:ln>
                <a:solidFill>
                  <a:srgbClr val="BCBEC4"/>
                </a:solidFill>
                <a:effectLst/>
                <a:ea typeface="JetBrains Mono"/>
              </a:rPr>
              <a:t>ResponseEntity&lt;String&gt; </a:t>
            </a:r>
            <a:r>
              <a:rPr kumimoji="0" lang="ko-KR" altLang="ko-KR" sz="1000" b="0" i="0" u="none" strike="noStrike" cap="none" normalizeH="0" baseline="0">
                <a:ln>
                  <a:noFill/>
                </a:ln>
                <a:solidFill>
                  <a:srgbClr val="56A8F5"/>
                </a:solidFill>
                <a:effectLst/>
                <a:ea typeface="JetBrains Mono"/>
              </a:rPr>
              <a:t>handleUnauthorizedAccess</a:t>
            </a:r>
            <a:r>
              <a:rPr kumimoji="0" lang="ko-KR" altLang="ko-KR" sz="1000" b="0" i="0" u="none" strike="noStrike" cap="none" normalizeH="0" baseline="0">
                <a:ln>
                  <a:noFill/>
                </a:ln>
                <a:solidFill>
                  <a:srgbClr val="BCBEC4"/>
                </a:solidFill>
                <a:effectLst/>
                <a:ea typeface="JetBrains Mono"/>
              </a:rPr>
              <a:t>(IllegalStateException ex) {</a:t>
            </a:r>
            <a:br>
              <a:rPr kumimoji="0" lang="ko-KR" altLang="ko-KR" sz="1000" b="0" i="0" u="none" strike="noStrike" cap="none" normalizeH="0" baseline="0">
                <a:ln>
                  <a:noFill/>
                </a:ln>
                <a:solidFill>
                  <a:srgbClr val="BCBEC4"/>
                </a:solidFill>
                <a:effectLst/>
                <a:ea typeface="JetBrains Mono"/>
              </a:rPr>
            </a:br>
            <a:r>
              <a:rPr kumimoji="0" lang="ko-KR" altLang="ko-KR" sz="1000" b="0" i="0" u="none" strike="noStrike" cap="none" normalizeH="0" baseline="0">
                <a:ln>
                  <a:noFill/>
                </a:ln>
                <a:solidFill>
                  <a:srgbClr val="BCBEC4"/>
                </a:solidFill>
                <a:effectLst/>
                <a:ea typeface="JetBrains Mono"/>
              </a:rPr>
              <a:t>        </a:t>
            </a:r>
            <a:r>
              <a:rPr kumimoji="0" lang="ko-KR" altLang="ko-KR" sz="1000" b="0" i="0" u="none" strike="noStrike" cap="none" normalizeH="0" baseline="0">
                <a:ln>
                  <a:noFill/>
                </a:ln>
                <a:solidFill>
                  <a:srgbClr val="CF8E6D"/>
                </a:solidFill>
                <a:effectLst/>
                <a:ea typeface="JetBrains Mono"/>
              </a:rPr>
              <a:t>return </a:t>
            </a:r>
            <a:r>
              <a:rPr kumimoji="0" lang="ko-KR" altLang="ko-KR" sz="1000" b="0" i="0" u="none" strike="noStrike" cap="none" normalizeH="0" baseline="0">
                <a:ln>
                  <a:noFill/>
                </a:ln>
                <a:solidFill>
                  <a:srgbClr val="BCBEC4"/>
                </a:solidFill>
                <a:effectLst/>
                <a:ea typeface="JetBrains Mono"/>
              </a:rPr>
              <a:t>ResponseEntity.</a:t>
            </a:r>
            <a:r>
              <a:rPr kumimoji="0" lang="ko-KR" altLang="ko-KR" sz="1000" b="0" i="1" u="none" strike="noStrike" cap="none" normalizeH="0" baseline="0">
                <a:ln>
                  <a:noFill/>
                </a:ln>
                <a:solidFill>
                  <a:srgbClr val="BCBEC4"/>
                </a:solidFill>
                <a:effectLst/>
                <a:ea typeface="JetBrains Mono"/>
              </a:rPr>
              <a:t>status</a:t>
            </a:r>
            <a:r>
              <a:rPr kumimoji="0" lang="ko-KR" altLang="ko-KR" sz="1000" b="0" i="0" u="none" strike="noStrike" cap="none" normalizeH="0" baseline="0">
                <a:ln>
                  <a:noFill/>
                </a:ln>
                <a:solidFill>
                  <a:srgbClr val="BCBEC4"/>
                </a:solidFill>
                <a:effectLst/>
                <a:ea typeface="JetBrains Mono"/>
              </a:rPr>
              <a:t>(HttpStatus.</a:t>
            </a:r>
            <a:r>
              <a:rPr kumimoji="0" lang="ko-KR" altLang="ko-KR" sz="1000" b="0" i="1" u="none" strike="noStrike" cap="none" normalizeH="0" baseline="0">
                <a:ln>
                  <a:noFill/>
                </a:ln>
                <a:solidFill>
                  <a:srgbClr val="C77DBB"/>
                </a:solidFill>
                <a:effectLst/>
                <a:ea typeface="JetBrains Mono"/>
              </a:rPr>
              <a:t>FORBIDDEN</a:t>
            </a:r>
            <a:r>
              <a:rPr kumimoji="0" lang="ko-KR" altLang="ko-KR" sz="1000" b="0" i="0" u="none" strike="noStrike" cap="none" normalizeH="0" baseline="0">
                <a:ln>
                  <a:noFill/>
                </a:ln>
                <a:solidFill>
                  <a:srgbClr val="BCBEC4"/>
                </a:solidFill>
                <a:effectLst/>
                <a:ea typeface="JetBrains Mono"/>
              </a:rPr>
              <a:t>).body(ex.getMessage());</a:t>
            </a:r>
            <a:br>
              <a:rPr kumimoji="0" lang="ko-KR" altLang="ko-KR" sz="1000" b="0" i="0" u="none" strike="noStrike" cap="none" normalizeH="0" baseline="0">
                <a:ln>
                  <a:noFill/>
                </a:ln>
                <a:solidFill>
                  <a:srgbClr val="BCBEC4"/>
                </a:solidFill>
                <a:effectLst/>
                <a:ea typeface="JetBrains Mono"/>
              </a:rPr>
            </a:br>
            <a:r>
              <a:rPr kumimoji="0" lang="ko-KR" altLang="ko-KR" sz="1000" b="0" i="0" u="none" strike="noStrike" cap="none" normalizeH="0" baseline="0">
                <a:ln>
                  <a:noFill/>
                </a:ln>
                <a:solidFill>
                  <a:srgbClr val="BCBEC4"/>
                </a:solidFill>
                <a:effectLst/>
                <a:ea typeface="JetBrains Mono"/>
              </a:rPr>
              <a:t>    }</a:t>
            </a:r>
            <a:br>
              <a:rPr kumimoji="0" lang="ko-KR" altLang="ko-KR" sz="1000" b="0" i="0" u="none" strike="noStrike" cap="none" normalizeH="0" baseline="0">
                <a:ln>
                  <a:noFill/>
                </a:ln>
                <a:solidFill>
                  <a:srgbClr val="BCBEC4"/>
                </a:solidFill>
                <a:effectLst/>
                <a:ea typeface="JetBrains Mono"/>
              </a:rPr>
            </a:br>
            <a:r>
              <a:rPr kumimoji="0" lang="ko-KR" altLang="ko-KR" sz="1000" b="0" i="0" u="none" strike="noStrike" cap="none" normalizeH="0" baseline="0">
                <a:ln>
                  <a:noFill/>
                </a:ln>
                <a:solidFill>
                  <a:srgbClr val="BCBEC4"/>
                </a:solidFill>
                <a:effectLst/>
                <a:ea typeface="JetBrains Mono"/>
              </a:rPr>
              <a:t>}</a:t>
            </a:r>
            <a:endParaRPr kumimoji="0" lang="ko-KR" altLang="ko-KR" sz="1000" b="0" i="0" u="none" strike="noStrike" cap="none" normalizeH="0" baseline="0">
              <a:ln>
                <a:noFill/>
              </a:ln>
              <a:solidFill>
                <a:schemeClr val="tx1"/>
              </a:solidFill>
              <a:effectLst/>
            </a:endParaRPr>
          </a:p>
        </p:txBody>
      </p:sp>
      <p:cxnSp>
        <p:nvCxnSpPr>
          <p:cNvPr id="19" name="직선 화살표 연결선 18">
            <a:extLst>
              <a:ext uri="{FF2B5EF4-FFF2-40B4-BE49-F238E27FC236}">
                <a16:creationId xmlns:a16="http://schemas.microsoft.com/office/drawing/2014/main" id="{C2D10327-7696-6317-2827-51062793F883}"/>
              </a:ext>
            </a:extLst>
          </p:cNvPr>
          <p:cNvCxnSpPr>
            <a:cxnSpLocks/>
            <a:stCxn id="2" idx="2"/>
            <a:endCxn id="21" idx="0"/>
          </p:cNvCxnSpPr>
          <p:nvPr/>
        </p:nvCxnSpPr>
        <p:spPr>
          <a:xfrm>
            <a:off x="2328202" y="3784082"/>
            <a:ext cx="1" cy="73303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8721A420-C7A9-2944-23EC-0A3730150147}"/>
              </a:ext>
            </a:extLst>
          </p:cNvPr>
          <p:cNvCxnSpPr>
            <a:cxnSpLocks/>
            <a:stCxn id="69" idx="3"/>
          </p:cNvCxnSpPr>
          <p:nvPr/>
        </p:nvCxnSpPr>
        <p:spPr>
          <a:xfrm flipV="1">
            <a:off x="2893461" y="5631131"/>
            <a:ext cx="3826176" cy="424808"/>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3E314BAD-1E96-9C2B-F18B-D373072855CD}"/>
              </a:ext>
            </a:extLst>
          </p:cNvPr>
          <p:cNvSpPr txBox="1"/>
          <p:nvPr/>
        </p:nvSpPr>
        <p:spPr>
          <a:xfrm>
            <a:off x="220912" y="4015242"/>
            <a:ext cx="2346253" cy="258789"/>
          </a:xfrm>
          <a:prstGeom prst="rect">
            <a:avLst/>
          </a:prstGeom>
          <a:noFill/>
        </p:spPr>
        <p:txBody>
          <a:bodyPr wrap="square">
            <a:spAutoFit/>
          </a:bodyPr>
          <a:lstStyle/>
          <a:p>
            <a:pPr>
              <a:lnSpc>
                <a:spcPct val="120000"/>
              </a:lnSpc>
            </a:pPr>
            <a:r>
              <a:rPr lang="en-US" altLang="ko-KR" sz="1000">
                <a:latin typeface="+mj-lt"/>
                <a:ea typeface="나눔바른고딕" panose="020B0603020101020101"/>
              </a:rPr>
              <a:t>ControllerAdviceBean </a:t>
            </a:r>
            <a:r>
              <a:rPr lang="ko-KR" altLang="en-US" sz="1000">
                <a:latin typeface="+mj-lt"/>
                <a:ea typeface="나눔바른고딕" panose="020B0603020101020101"/>
              </a:rPr>
              <a:t>에서</a:t>
            </a:r>
            <a:r>
              <a:rPr lang="en-US" altLang="ko-KR" sz="1000">
                <a:latin typeface="+mj-lt"/>
                <a:ea typeface="나눔바른고딕" panose="020B0603020101020101"/>
              </a:rPr>
              <a:t> </a:t>
            </a:r>
            <a:r>
              <a:rPr lang="ko-KR" altLang="en-US" sz="1000">
                <a:latin typeface="+mj-lt"/>
                <a:ea typeface="나눔바른고딕" panose="020B0603020101020101"/>
              </a:rPr>
              <a:t>참조함</a:t>
            </a:r>
            <a:endParaRPr lang="ko-KR" altLang="en-US" sz="1000"/>
          </a:p>
        </p:txBody>
      </p:sp>
      <p:cxnSp>
        <p:nvCxnSpPr>
          <p:cNvPr id="51" name="직선 화살표 연결선 50">
            <a:extLst>
              <a:ext uri="{FF2B5EF4-FFF2-40B4-BE49-F238E27FC236}">
                <a16:creationId xmlns:a16="http://schemas.microsoft.com/office/drawing/2014/main" id="{1BC4EF64-11A5-2CAD-3570-52AF14DDD397}"/>
              </a:ext>
            </a:extLst>
          </p:cNvPr>
          <p:cNvCxnSpPr>
            <a:cxnSpLocks/>
            <a:stCxn id="65" idx="3"/>
          </p:cNvCxnSpPr>
          <p:nvPr/>
        </p:nvCxnSpPr>
        <p:spPr>
          <a:xfrm>
            <a:off x="3409775" y="4147303"/>
            <a:ext cx="3137677" cy="1105484"/>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9EE60A50-65EB-E404-60C1-58671C3BD6BB}"/>
              </a:ext>
            </a:extLst>
          </p:cNvPr>
          <p:cNvSpPr txBox="1"/>
          <p:nvPr/>
        </p:nvSpPr>
        <p:spPr>
          <a:xfrm>
            <a:off x="8947837" y="2635470"/>
            <a:ext cx="2469033" cy="258789"/>
          </a:xfrm>
          <a:prstGeom prst="rect">
            <a:avLst/>
          </a:prstGeom>
          <a:noFill/>
        </p:spPr>
        <p:txBody>
          <a:bodyPr wrap="square">
            <a:spAutoFit/>
          </a:bodyPr>
          <a:lstStyle/>
          <a:p>
            <a:pPr>
              <a:lnSpc>
                <a:spcPct val="120000"/>
              </a:lnSpc>
            </a:pPr>
            <a:r>
              <a:rPr lang="ko-KR" altLang="en-US" sz="1000">
                <a:latin typeface="+mj-lt"/>
                <a:ea typeface="나눔바른고딕" panose="020B0603020101020101"/>
              </a:rPr>
              <a:t>현재 </a:t>
            </a:r>
            <a:endParaRPr lang="en-US" altLang="ko-KR" sz="1000">
              <a:latin typeface="+mj-lt"/>
              <a:ea typeface="나눔바른고딕" panose="020B0603020101020101"/>
            </a:endParaRPr>
          </a:p>
        </p:txBody>
      </p:sp>
      <p:sp>
        <p:nvSpPr>
          <p:cNvPr id="70" name="모서리가 둥근 직사각형 38">
            <a:extLst>
              <a:ext uri="{FF2B5EF4-FFF2-40B4-BE49-F238E27FC236}">
                <a16:creationId xmlns:a16="http://schemas.microsoft.com/office/drawing/2014/main" id="{5E66847C-A59F-B5E0-9765-F8ED3F26873C}"/>
              </a:ext>
            </a:extLst>
          </p:cNvPr>
          <p:cNvSpPr/>
          <p:nvPr/>
        </p:nvSpPr>
        <p:spPr>
          <a:xfrm>
            <a:off x="6310922" y="4404284"/>
            <a:ext cx="949776" cy="28487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latin typeface="+mj-lt"/>
                <a:ea typeface="나눔바른고딕" panose="020B0603020101020101"/>
              </a:rPr>
              <a:t>Method</a:t>
            </a:r>
            <a:endParaRPr lang="ko-KR" altLang="en-US" sz="1200">
              <a:solidFill>
                <a:schemeClr val="tx1"/>
              </a:solidFill>
              <a:latin typeface="+mj-lt"/>
              <a:ea typeface="나눔바른고딕" panose="020B0603020101020101"/>
            </a:endParaRPr>
          </a:p>
        </p:txBody>
      </p:sp>
    </p:spTree>
    <p:extLst>
      <p:ext uri="{BB962C8B-B14F-4D97-AF65-F5344CB8AC3E}">
        <p14:creationId xmlns:p14="http://schemas.microsoft.com/office/powerpoint/2010/main" val="1272997300"/>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C3E45B7-9FB7-4A0A-A764-156679392F0E}"/>
              </a:ext>
            </a:extLst>
          </p:cNvPr>
          <p:cNvSpPr txBox="1"/>
          <p:nvPr/>
        </p:nvSpPr>
        <p:spPr>
          <a:xfrm>
            <a:off x="1542641" y="1809307"/>
            <a:ext cx="2686826" cy="646331"/>
          </a:xfrm>
          <a:prstGeom prst="rect">
            <a:avLst/>
          </a:prstGeom>
          <a:noFill/>
        </p:spPr>
        <p:txBody>
          <a:bodyPr wrap="none" rtlCol="0">
            <a:spAutoFit/>
          </a:bodyPr>
          <a:lstStyle/>
          <a:p>
            <a:pPr marL="571500" indent="-571500">
              <a:buFont typeface="Wingdings" panose="05000000000000000000" pitchFamily="2" charset="2"/>
              <a:buChar char="ü"/>
            </a:pPr>
            <a:r>
              <a:rPr lang="en-US" altLang="ko-KR" sz="3600">
                <a:solidFill>
                  <a:schemeClr val="accent1">
                    <a:lumMod val="75000"/>
                  </a:schemeClr>
                </a:solidFill>
                <a:latin typeface="나눔바른고딕" panose="020B0603020101020101" pitchFamily="50" charset="-127"/>
                <a:ea typeface="나눔바른고딕" panose="020B0603020101020101" pitchFamily="50" charset="-127"/>
              </a:rPr>
              <a:t>Multipart</a:t>
            </a:r>
            <a:endParaRPr lang="ko-KR" altLang="en-US" sz="3600" b="1">
              <a:solidFill>
                <a:schemeClr val="accent1">
                  <a:lumMod val="75000"/>
                </a:schemeClr>
              </a:solidFill>
              <a:latin typeface="나눔바른고딕" panose="020B0603020101020101" pitchFamily="50" charset="-127"/>
              <a:ea typeface="나눔바른고딕" panose="020B0603020101020101" pitchFamily="50" charset="-127"/>
            </a:endParaRPr>
          </a:p>
        </p:txBody>
      </p:sp>
      <p:sp>
        <p:nvSpPr>
          <p:cNvPr id="3" name="TextBox 2">
            <a:extLst>
              <a:ext uri="{FF2B5EF4-FFF2-40B4-BE49-F238E27FC236}">
                <a16:creationId xmlns:a16="http://schemas.microsoft.com/office/drawing/2014/main" id="{352722D2-7CFE-4B57-B2B5-9830792007B1}"/>
              </a:ext>
            </a:extLst>
          </p:cNvPr>
          <p:cNvSpPr txBox="1"/>
          <p:nvPr/>
        </p:nvSpPr>
        <p:spPr>
          <a:xfrm>
            <a:off x="1891316" y="2595697"/>
            <a:ext cx="1608133" cy="1131079"/>
          </a:xfrm>
          <a:prstGeom prst="rect">
            <a:avLst/>
          </a:prstGeom>
          <a:noFill/>
        </p:spPr>
        <p:txBody>
          <a:bodyPr wrap="none" rtlCol="0">
            <a:spAutoFit/>
          </a:bodyPr>
          <a:lstStyle/>
          <a:p>
            <a:pPr marL="342900" indent="-342900">
              <a:lnSpc>
                <a:spcPct val="200000"/>
              </a:lnSpc>
              <a:buFont typeface="+mj-lt"/>
              <a:buAutoNum type="arabicPeriod"/>
            </a:pPr>
            <a:r>
              <a:rPr lang="ko-KR" altLang="en-US">
                <a:solidFill>
                  <a:schemeClr val="accent1">
                    <a:lumMod val="75000"/>
                  </a:schemeClr>
                </a:solidFill>
                <a:latin typeface="나눔바른고딕" panose="020B0603020101020101" pitchFamily="50" charset="-127"/>
                <a:ea typeface="나눔바른고딕" panose="020B0603020101020101" pitchFamily="50" charset="-127"/>
              </a:rPr>
              <a:t>개요</a:t>
            </a:r>
            <a:endParaRPr lang="en-US" altLang="ko-KR">
              <a:solidFill>
                <a:schemeClr val="accent1">
                  <a:lumMod val="75000"/>
                </a:schemeClr>
              </a:solidFill>
              <a:latin typeface="나눔바른고딕" panose="020B0603020101020101" pitchFamily="50" charset="-127"/>
              <a:ea typeface="나눔바른고딕" panose="020B0603020101020101" pitchFamily="50" charset="-127"/>
            </a:endParaRPr>
          </a:p>
          <a:p>
            <a:pPr marL="342900" indent="-342900">
              <a:lnSpc>
                <a:spcPct val="200000"/>
              </a:lnSpc>
              <a:buFont typeface="+mj-lt"/>
              <a:buAutoNum type="arabicPeriod"/>
            </a:pPr>
            <a:r>
              <a:rPr lang="ko-KR" altLang="en-US">
                <a:solidFill>
                  <a:schemeClr val="accent1">
                    <a:lumMod val="75000"/>
                  </a:schemeClr>
                </a:solidFill>
                <a:latin typeface="나눔바른고딕" panose="020B0603020101020101" pitchFamily="50" charset="-127"/>
                <a:ea typeface="나눔바른고딕" panose="020B0603020101020101" pitchFamily="50" charset="-127"/>
              </a:rPr>
              <a:t>파일 업로드</a:t>
            </a:r>
            <a:endParaRPr lang="en-US" altLang="ko-KR">
              <a:solidFill>
                <a:schemeClr val="accent1">
                  <a:lumMod val="75000"/>
                </a:schemeClr>
              </a:solidFill>
              <a:latin typeface="나눔바른고딕" panose="020B0603020101020101" pitchFamily="50" charset="-127"/>
              <a:ea typeface="나눔바른고딕" panose="020B0603020101020101" pitchFamily="50" charset="-127"/>
            </a:endParaRPr>
          </a:p>
        </p:txBody>
      </p:sp>
    </p:spTree>
    <p:extLst>
      <p:ext uri="{BB962C8B-B14F-4D97-AF65-F5344CB8AC3E}">
        <p14:creationId xmlns:p14="http://schemas.microsoft.com/office/powerpoint/2010/main" val="889389645"/>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8575C1-15A0-BEE7-15EB-9FDF3D591638}"/>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0A98BCAC-EAEA-C28E-F6E0-DC49A9BAD299}"/>
              </a:ext>
            </a:extLst>
          </p:cNvPr>
          <p:cNvSpPr txBox="1"/>
          <p:nvPr/>
        </p:nvSpPr>
        <p:spPr>
          <a:xfrm>
            <a:off x="5234226" y="2921169"/>
            <a:ext cx="1723550" cy="1015663"/>
          </a:xfrm>
          <a:prstGeom prst="rect">
            <a:avLst/>
          </a:prstGeom>
          <a:noFill/>
        </p:spPr>
        <p:txBody>
          <a:bodyPr wrap="none" rtlCol="0">
            <a:spAutoFit/>
          </a:bodyPr>
          <a:lstStyle/>
          <a:p>
            <a:pPr algn="ctr"/>
            <a:r>
              <a:rPr lang="ko-KR" altLang="en-US" sz="6000">
                <a:solidFill>
                  <a:schemeClr val="accent1">
                    <a:lumMod val="75000"/>
                  </a:schemeClr>
                </a:solidFill>
                <a:latin typeface="나눔바른고딕" panose="020B0603020101020101" pitchFamily="50" charset="-127"/>
                <a:ea typeface="나눔바른고딕" panose="020B0603020101020101" pitchFamily="50" charset="-127"/>
              </a:rPr>
              <a:t>개요</a:t>
            </a:r>
            <a:endParaRPr lang="ko-KR" altLang="en-US" sz="6000">
              <a:solidFill>
                <a:schemeClr val="accent1">
                  <a:lumMod val="75000"/>
                </a:schemeClr>
              </a:solidFill>
              <a:latin typeface="+mj-lt"/>
            </a:endParaRPr>
          </a:p>
        </p:txBody>
      </p:sp>
      <p:sp>
        <p:nvSpPr>
          <p:cNvPr id="3" name="TextBox 2">
            <a:extLst>
              <a:ext uri="{FF2B5EF4-FFF2-40B4-BE49-F238E27FC236}">
                <a16:creationId xmlns:a16="http://schemas.microsoft.com/office/drawing/2014/main" id="{6B3740D5-77A4-F9F2-6542-6DBE64B98C7B}"/>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1628416215"/>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A8FF68-8AA1-701D-9E75-AB18840C06B4}"/>
            </a:ext>
          </a:extLst>
        </p:cNvPr>
        <p:cNvGrpSpPr/>
        <p:nvPr/>
      </p:nvGrpSpPr>
      <p:grpSpPr>
        <a:xfrm>
          <a:off x="0" y="0"/>
          <a:ext cx="0" cy="0"/>
          <a:chOff x="0" y="0"/>
          <a:chExt cx="0" cy="0"/>
        </a:xfrm>
      </p:grpSpPr>
      <p:sp>
        <p:nvSpPr>
          <p:cNvPr id="73" name="직사각형 72">
            <a:extLst>
              <a:ext uri="{FF2B5EF4-FFF2-40B4-BE49-F238E27FC236}">
                <a16:creationId xmlns:a16="http://schemas.microsoft.com/office/drawing/2014/main" id="{8B25D80A-E103-D10C-8CA2-4805CB440C2F}"/>
              </a:ext>
            </a:extLst>
          </p:cNvPr>
          <p:cNvSpPr/>
          <p:nvPr/>
        </p:nvSpPr>
        <p:spPr>
          <a:xfrm>
            <a:off x="370207" y="555152"/>
            <a:ext cx="11805182" cy="900246"/>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Multipart</a:t>
            </a:r>
            <a:r>
              <a:rPr lang="ko-KR" altLang="en-US" sz="1200"/>
              <a:t> 는 일반 텍스트 형식이 아니라</a:t>
            </a:r>
            <a:r>
              <a:rPr lang="en-US" altLang="ko-KR" sz="1200"/>
              <a:t> </a:t>
            </a:r>
            <a:r>
              <a:rPr lang="ko-KR" altLang="en-US" sz="1200"/>
              <a:t>하나의 </a:t>
            </a:r>
            <a:r>
              <a:rPr lang="en-US" altLang="ko-KR" sz="1200"/>
              <a:t>HTTP </a:t>
            </a:r>
            <a:r>
              <a:rPr lang="ko-KR" altLang="en-US" sz="1200"/>
              <a:t>요청</a:t>
            </a:r>
            <a:r>
              <a:rPr lang="en-US" altLang="ko-KR" sz="1200"/>
              <a:t>/</a:t>
            </a:r>
            <a:r>
              <a:rPr lang="ko-KR" altLang="en-US" sz="1200"/>
              <a:t>응답 바디 내에서 여러 개의 파트를 나누어 전송하는 형식으로서 파일 업로드나 여러 데이터 파트</a:t>
            </a:r>
            <a:r>
              <a:rPr lang="en-US" altLang="ko-KR" sz="1200"/>
              <a:t>(</a:t>
            </a:r>
            <a:r>
              <a:rPr lang="ko-KR" altLang="en-US" sz="1200"/>
              <a:t>텍스트 파트</a:t>
            </a:r>
            <a:r>
              <a:rPr lang="en-US" altLang="ko-KR" sz="1200"/>
              <a:t>, </a:t>
            </a:r>
            <a:r>
              <a:rPr lang="ko-KR" altLang="en-US" sz="1200"/>
              <a:t>바이너리 파트 등</a:t>
            </a:r>
            <a:r>
              <a:rPr lang="en-US" altLang="ko-KR" sz="1200"/>
              <a:t>)</a:t>
            </a:r>
            <a:r>
              <a:rPr lang="ko-KR" altLang="en-US" sz="1200"/>
              <a:t>를 함께 전송해야 할 때 주로 사용한다</a:t>
            </a:r>
            <a:endParaRPr lang="en-US" altLang="ko-KR" sz="1200"/>
          </a:p>
          <a:p>
            <a:pPr marL="171450" indent="-171450">
              <a:lnSpc>
                <a:spcPct val="150000"/>
              </a:lnSpc>
              <a:buFont typeface="Arial" panose="020B0604020202020204" pitchFamily="34" charset="0"/>
              <a:buChar char="•"/>
            </a:pPr>
            <a:r>
              <a:rPr lang="ko-KR" altLang="en-US" sz="1200"/>
              <a:t>웹 브라우저에서 </a:t>
            </a:r>
            <a:r>
              <a:rPr lang="en-US" altLang="ko-KR" sz="1200"/>
              <a:t>&lt;form&gt; </a:t>
            </a:r>
            <a:r>
              <a:rPr lang="ko-KR" altLang="en-US" sz="1200"/>
              <a:t>태그에 </a:t>
            </a:r>
            <a:r>
              <a:rPr lang="en-US" altLang="ko-KR" sz="1200"/>
              <a:t>enctype="multipart/form-data"</a:t>
            </a:r>
            <a:r>
              <a:rPr lang="ko-KR" altLang="en-US" sz="1200"/>
              <a:t> 를 지정하고 파일 업로드를 수행하면</a:t>
            </a:r>
            <a:r>
              <a:rPr lang="en-US" altLang="ko-KR" sz="1200"/>
              <a:t> </a:t>
            </a:r>
            <a:r>
              <a:rPr lang="ko-KR" altLang="en-US" sz="1200"/>
              <a:t>서버로는 ‘</a:t>
            </a:r>
            <a:r>
              <a:rPr lang="en-US" altLang="ko-KR" sz="1200"/>
              <a:t>multipart/form-data’ </a:t>
            </a:r>
            <a:r>
              <a:rPr lang="ko-KR" altLang="en-US" sz="1200"/>
              <a:t>형식의 </a:t>
            </a:r>
            <a:r>
              <a:rPr lang="en-US" altLang="ko-KR" sz="1200"/>
              <a:t>HTTP </a:t>
            </a:r>
            <a:r>
              <a:rPr lang="ko-KR" altLang="en-US" sz="1200"/>
              <a:t>요청이 전송 된다</a:t>
            </a:r>
            <a:endParaRPr lang="en-US" altLang="ko-KR" sz="1200">
              <a:latin typeface="+mn-ea"/>
            </a:endParaRPr>
          </a:p>
        </p:txBody>
      </p:sp>
      <p:sp>
        <p:nvSpPr>
          <p:cNvPr id="74" name="직사각형 73">
            <a:extLst>
              <a:ext uri="{FF2B5EF4-FFF2-40B4-BE49-F238E27FC236}">
                <a16:creationId xmlns:a16="http://schemas.microsoft.com/office/drawing/2014/main" id="{A39038DF-0EC2-2738-9A9E-84C7DCB3B8AA}"/>
              </a:ext>
            </a:extLst>
          </p:cNvPr>
          <p:cNvSpPr/>
          <p:nvPr/>
        </p:nvSpPr>
        <p:spPr>
          <a:xfrm>
            <a:off x="198756" y="156606"/>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sp>
        <p:nvSpPr>
          <p:cNvPr id="2" name="직사각형 1">
            <a:extLst>
              <a:ext uri="{FF2B5EF4-FFF2-40B4-BE49-F238E27FC236}">
                <a16:creationId xmlns:a16="http://schemas.microsoft.com/office/drawing/2014/main" id="{B825FD66-D87F-B7A4-1382-A69C047F4DDB}"/>
              </a:ext>
            </a:extLst>
          </p:cNvPr>
          <p:cNvSpPr/>
          <p:nvPr/>
        </p:nvSpPr>
        <p:spPr>
          <a:xfrm>
            <a:off x="198756" y="1624996"/>
            <a:ext cx="3200813"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HTTP </a:t>
            </a:r>
            <a:r>
              <a:rPr lang="ko-KR" altLang="en-US" b="1">
                <a:solidFill>
                  <a:schemeClr val="accent1">
                    <a:lumMod val="75000"/>
                  </a:schemeClr>
                </a:solidFill>
                <a:latin typeface="+mn-ea"/>
              </a:rPr>
              <a:t>요청 및 </a:t>
            </a:r>
            <a:r>
              <a:rPr lang="en-US" altLang="ko-KR" b="1">
                <a:solidFill>
                  <a:schemeClr val="accent1">
                    <a:lumMod val="75000"/>
                  </a:schemeClr>
                </a:solidFill>
                <a:latin typeface="+mn-ea"/>
              </a:rPr>
              <a:t>Raw </a:t>
            </a:r>
            <a:r>
              <a:rPr lang="ko-KR" altLang="en-US" b="1">
                <a:solidFill>
                  <a:schemeClr val="accent1">
                    <a:lumMod val="75000"/>
                  </a:schemeClr>
                </a:solidFill>
                <a:latin typeface="+mn-ea"/>
              </a:rPr>
              <a:t>바디 예시</a:t>
            </a:r>
          </a:p>
        </p:txBody>
      </p:sp>
      <p:sp>
        <p:nvSpPr>
          <p:cNvPr id="4" name="직사각형 3">
            <a:extLst>
              <a:ext uri="{FF2B5EF4-FFF2-40B4-BE49-F238E27FC236}">
                <a16:creationId xmlns:a16="http://schemas.microsoft.com/office/drawing/2014/main" id="{1B9122B7-EC67-804F-1C43-D05F92561533}"/>
              </a:ext>
            </a:extLst>
          </p:cNvPr>
          <p:cNvSpPr/>
          <p:nvPr/>
        </p:nvSpPr>
        <p:spPr>
          <a:xfrm>
            <a:off x="6272798" y="4961011"/>
            <a:ext cx="5919202" cy="1177245"/>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------WebKitFormBoundaryABC123 : </a:t>
            </a:r>
            <a:r>
              <a:rPr lang="ko-KR" altLang="en-US" sz="1200"/>
              <a:t>각 파트</a:t>
            </a:r>
            <a:r>
              <a:rPr lang="en-US" altLang="ko-KR" sz="1200"/>
              <a:t>(part)</a:t>
            </a:r>
            <a:r>
              <a:rPr lang="ko-KR" altLang="en-US" sz="1200"/>
              <a:t>를 구분하는 구분선</a:t>
            </a:r>
            <a:r>
              <a:rPr lang="en-US" altLang="ko-KR" sz="1200"/>
              <a:t>(boundary)</a:t>
            </a:r>
          </a:p>
          <a:p>
            <a:pPr marL="171450" indent="-171450">
              <a:lnSpc>
                <a:spcPct val="150000"/>
              </a:lnSpc>
              <a:buFont typeface="Arial" panose="020B0604020202020204" pitchFamily="34" charset="0"/>
              <a:buChar char="•"/>
            </a:pPr>
            <a:r>
              <a:rPr lang="en-US" altLang="ko-KR" sz="1200"/>
              <a:t>Content-Disposition : </a:t>
            </a:r>
            <a:r>
              <a:rPr lang="ko-KR" altLang="en-US" sz="1200"/>
              <a:t>해당 파트의 종류와 속성</a:t>
            </a:r>
            <a:r>
              <a:rPr lang="en-US" altLang="ko-KR" sz="1200"/>
              <a:t>(</a:t>
            </a:r>
            <a:r>
              <a:rPr lang="ko-KR" altLang="en-US" sz="1200"/>
              <a:t>이름</a:t>
            </a:r>
            <a:r>
              <a:rPr lang="en-US" altLang="ko-KR" sz="1200"/>
              <a:t>, </a:t>
            </a:r>
            <a:r>
              <a:rPr lang="ko-KR" altLang="en-US" sz="1200"/>
              <a:t>파일명 등</a:t>
            </a:r>
            <a:r>
              <a:rPr lang="en-US" altLang="ko-KR" sz="1200"/>
              <a:t>)</a:t>
            </a:r>
            <a:r>
              <a:rPr lang="ko-KR" altLang="en-US" sz="1200"/>
              <a:t>을 지정</a:t>
            </a:r>
          </a:p>
          <a:p>
            <a:pPr marL="171450" indent="-171450">
              <a:lnSpc>
                <a:spcPct val="150000"/>
              </a:lnSpc>
              <a:buFont typeface="Arial" panose="020B0604020202020204" pitchFamily="34" charset="0"/>
              <a:buChar char="•"/>
            </a:pPr>
            <a:r>
              <a:rPr lang="en-US" altLang="ko-KR" sz="1200"/>
              <a:t>filename="profile.jpg"</a:t>
            </a:r>
            <a:r>
              <a:rPr lang="ko-KR" altLang="en-US" sz="1200"/>
              <a:t> 와 </a:t>
            </a:r>
            <a:r>
              <a:rPr lang="en-US" altLang="ko-KR" sz="1200"/>
              <a:t>Content-Type: image/jpeg : </a:t>
            </a:r>
            <a:r>
              <a:rPr lang="ko-KR" altLang="en-US" sz="1200"/>
              <a:t>파일 파트임을 나타내는 정보</a:t>
            </a:r>
          </a:p>
          <a:p>
            <a:pPr marL="171450" indent="-171450">
              <a:lnSpc>
                <a:spcPct val="150000"/>
              </a:lnSpc>
              <a:buFont typeface="Arial" panose="020B0604020202020204" pitchFamily="34" charset="0"/>
              <a:buChar char="•"/>
            </a:pPr>
            <a:r>
              <a:rPr lang="en-US" altLang="ko-KR" sz="1200"/>
              <a:t>username, leaven : </a:t>
            </a:r>
            <a:r>
              <a:rPr lang="ko-KR" altLang="en-US" sz="1200"/>
              <a:t>일반 </a:t>
            </a:r>
            <a:r>
              <a:rPr lang="en-US" altLang="ko-KR" sz="1200"/>
              <a:t>Form </a:t>
            </a:r>
            <a:r>
              <a:rPr lang="ko-KR" altLang="en-US" sz="1200"/>
              <a:t>필드</a:t>
            </a:r>
            <a:r>
              <a:rPr lang="en-US" altLang="ko-KR" sz="1200"/>
              <a:t>(</a:t>
            </a:r>
            <a:r>
              <a:rPr lang="ko-KR" altLang="en-US" sz="1200"/>
              <a:t>텍스트 데이터</a:t>
            </a:r>
            <a:r>
              <a:rPr lang="en-US" altLang="ko-KR" sz="1200"/>
              <a:t>)</a:t>
            </a:r>
          </a:p>
        </p:txBody>
      </p:sp>
      <p:sp>
        <p:nvSpPr>
          <p:cNvPr id="8" name="TextBox 7">
            <a:extLst>
              <a:ext uri="{FF2B5EF4-FFF2-40B4-BE49-F238E27FC236}">
                <a16:creationId xmlns:a16="http://schemas.microsoft.com/office/drawing/2014/main" id="{EA6B1DC8-FEBB-D00D-D8BB-D627012A0EB3}"/>
              </a:ext>
            </a:extLst>
          </p:cNvPr>
          <p:cNvSpPr txBox="1"/>
          <p:nvPr/>
        </p:nvSpPr>
        <p:spPr>
          <a:xfrm>
            <a:off x="6323278" y="2028616"/>
            <a:ext cx="5649266" cy="2800767"/>
          </a:xfrm>
          <a:prstGeom prst="rect">
            <a:avLst/>
          </a:prstGeom>
          <a:solidFill>
            <a:schemeClr val="bg2">
              <a:lumMod val="10000"/>
            </a:schemeClr>
          </a:solidFill>
        </p:spPr>
        <p:txBody>
          <a:bodyPr wrap="square">
            <a:spAutoFit/>
          </a:bodyPr>
          <a:lstStyle/>
          <a:p>
            <a:r>
              <a:rPr lang="en-US" altLang="ko-KR" sz="1100">
                <a:solidFill>
                  <a:srgbClr val="BCBEC4"/>
                </a:solidFill>
                <a:effectLst/>
                <a:highlight>
                  <a:srgbClr val="1E1F22"/>
                </a:highlight>
              </a:rPr>
              <a:t>POST /upload HTTP/</a:t>
            </a:r>
            <a:r>
              <a:rPr lang="en-US" altLang="ko-KR" sz="1100">
                <a:solidFill>
                  <a:srgbClr val="2AACB8"/>
                </a:solidFill>
                <a:effectLst/>
                <a:highlight>
                  <a:srgbClr val="1E1F22"/>
                </a:highlight>
              </a:rPr>
              <a:t>1.1</a:t>
            </a:r>
            <a:br>
              <a:rPr lang="en-US" altLang="ko-KR" sz="1100">
                <a:solidFill>
                  <a:srgbClr val="2AACB8"/>
                </a:solidFill>
                <a:effectLst/>
                <a:highlight>
                  <a:srgbClr val="1E1F22"/>
                </a:highlight>
              </a:rPr>
            </a:br>
            <a:r>
              <a:rPr lang="en-US" altLang="ko-KR" sz="1100">
                <a:solidFill>
                  <a:srgbClr val="BCBEC4"/>
                </a:solidFill>
                <a:effectLst/>
                <a:highlight>
                  <a:srgbClr val="1E1F22"/>
                </a:highlight>
              </a:rPr>
              <a:t>Host: localhost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Content-Type: multipart/form-data; boundary=----WebKitFormBoundaryABC123</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Content-Length: </a:t>
            </a:r>
            <a:r>
              <a:rPr lang="en-US" altLang="ko-KR" sz="1100">
                <a:solidFill>
                  <a:srgbClr val="2AACB8"/>
                </a:solidFill>
                <a:effectLst/>
                <a:highlight>
                  <a:srgbClr val="1E1F22"/>
                </a:highlight>
              </a:rPr>
              <a:t>12345</a:t>
            </a:r>
            <a:br>
              <a:rPr lang="en-US" altLang="ko-KR" sz="1100">
                <a:solidFill>
                  <a:srgbClr val="2AACB8"/>
                </a:solidFill>
                <a:effectLst/>
                <a:highlight>
                  <a:srgbClr val="1E1F22"/>
                </a:highlight>
              </a:rPr>
            </a:br>
            <a:br>
              <a:rPr lang="en-US" altLang="ko-KR" sz="1100">
                <a:solidFill>
                  <a:srgbClr val="2AACB8"/>
                </a:solidFill>
                <a:effectLst/>
                <a:highlight>
                  <a:srgbClr val="1E1F22"/>
                </a:highlight>
              </a:rPr>
            </a:br>
            <a:r>
              <a:rPr lang="en-US" altLang="ko-KR" sz="1100">
                <a:solidFill>
                  <a:srgbClr val="2AACB8"/>
                </a:solidFill>
                <a:effectLst/>
                <a:highlight>
                  <a:srgbClr val="1E1F22"/>
                </a:highlight>
              </a:rPr>
              <a:t>        </a:t>
            </a:r>
            <a:r>
              <a:rPr lang="en-US" altLang="ko-KR" sz="1100">
                <a:solidFill>
                  <a:srgbClr val="BCBEC4"/>
                </a:solidFill>
                <a:effectLst/>
                <a:highlight>
                  <a:srgbClr val="1E1F22"/>
                </a:highlight>
              </a:rPr>
              <a:t>------WebKitFormBoundaryABC123</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Content-Disposition: form-data; name=</a:t>
            </a:r>
            <a:r>
              <a:rPr lang="en-US" altLang="ko-KR" sz="1100">
                <a:solidFill>
                  <a:srgbClr val="6AAB73"/>
                </a:solidFill>
                <a:effectLst/>
                <a:highlight>
                  <a:srgbClr val="1E1F22"/>
                </a:highlight>
              </a:rPr>
              <a:t>"username"</a:t>
            </a:r>
            <a:br>
              <a:rPr lang="en-US" altLang="ko-KR" sz="1100">
                <a:solidFill>
                  <a:srgbClr val="6AAB73"/>
                </a:solidFill>
                <a:effectLst/>
                <a:highlight>
                  <a:srgbClr val="1E1F22"/>
                </a:highlight>
              </a:rPr>
            </a:br>
            <a:br>
              <a:rPr lang="en-US" altLang="ko-KR" sz="1100">
                <a:solidFill>
                  <a:srgbClr val="6AAB73"/>
                </a:solidFill>
                <a:effectLst/>
                <a:highlight>
                  <a:srgbClr val="1E1F22"/>
                </a:highlight>
              </a:rPr>
            </a:br>
            <a:r>
              <a:rPr lang="en-US" altLang="ko-KR" sz="1100">
                <a:solidFill>
                  <a:srgbClr val="BCBEC4"/>
                </a:solidFill>
                <a:effectLst/>
                <a:highlight>
                  <a:srgbClr val="1E1F22"/>
                </a:highlight>
              </a:rPr>
              <a:t>leaven </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------WebKitFormBoundaryABC123</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Content-Disposition: form-data; name=</a:t>
            </a:r>
            <a:r>
              <a:rPr lang="en-US" altLang="ko-KR" sz="1100">
                <a:solidFill>
                  <a:srgbClr val="6AAB73"/>
                </a:solidFill>
                <a:effectLst/>
                <a:highlight>
                  <a:srgbClr val="1E1F22"/>
                </a:highlight>
              </a:rPr>
              <a:t>"file"</a:t>
            </a:r>
            <a:r>
              <a:rPr lang="en-US" altLang="ko-KR" sz="1100">
                <a:solidFill>
                  <a:srgbClr val="BCBEC4"/>
                </a:solidFill>
                <a:effectLst/>
                <a:highlight>
                  <a:srgbClr val="1E1F22"/>
                </a:highlight>
              </a:rPr>
              <a:t>; filename=</a:t>
            </a:r>
            <a:r>
              <a:rPr lang="en-US" altLang="ko-KR" sz="1100">
                <a:solidFill>
                  <a:srgbClr val="6AAB73"/>
                </a:solidFill>
                <a:effectLst/>
                <a:highlight>
                  <a:srgbClr val="1E1F22"/>
                </a:highlight>
              </a:rPr>
              <a:t>"profile.jpg" </a:t>
            </a:r>
            <a:br>
              <a:rPr lang="en-US" altLang="ko-KR" sz="1100">
                <a:solidFill>
                  <a:srgbClr val="6AAB73"/>
                </a:solidFill>
                <a:effectLst/>
                <a:highlight>
                  <a:srgbClr val="1E1F22"/>
                </a:highlight>
              </a:rPr>
            </a:br>
            <a:r>
              <a:rPr lang="en-US" altLang="ko-KR" sz="1100">
                <a:solidFill>
                  <a:srgbClr val="BCBEC4"/>
                </a:solidFill>
                <a:effectLst/>
                <a:highlight>
                  <a:srgbClr val="1E1F22"/>
                </a:highlight>
              </a:rPr>
              <a:t>Content-Type: image/jpeg</a:t>
            </a:r>
            <a:br>
              <a:rPr lang="en-US" altLang="ko-KR" sz="1100">
                <a:solidFill>
                  <a:srgbClr val="BCBEC4"/>
                </a:solidFill>
                <a:effectLst/>
                <a:highlight>
                  <a:srgbClr val="1E1F22"/>
                </a:highlight>
              </a:rPr>
            </a:br>
            <a:br>
              <a:rPr lang="en-US" altLang="ko-KR" sz="1100">
                <a:solidFill>
                  <a:srgbClr val="BCBEC4"/>
                </a:solidFill>
                <a:effectLst/>
                <a:highlight>
                  <a:srgbClr val="1E1F22"/>
                </a:highlight>
              </a:rPr>
            </a:br>
            <a:r>
              <a:rPr lang="en-US" altLang="ko-KR" sz="1100">
                <a:solidFill>
                  <a:srgbClr val="BCBEC4"/>
                </a:solidFill>
                <a:effectLst/>
                <a:highlight>
                  <a:srgbClr val="1E1F22"/>
                </a:highlight>
              </a:rPr>
              <a:t>ÿØÿà..JFIF....  &lt;--- </a:t>
            </a:r>
            <a:r>
              <a:rPr lang="ko-KR" altLang="en-US" sz="1100">
                <a:solidFill>
                  <a:srgbClr val="BCBEC4"/>
                </a:solidFill>
                <a:effectLst/>
                <a:highlight>
                  <a:srgbClr val="1E1F22"/>
                </a:highlight>
                <a:latin typeface="Menlo-Regular" panose="020B0609030804020204" pitchFamily="49" charset="0"/>
              </a:rPr>
              <a:t>바이너리 </a:t>
            </a:r>
            <a:r>
              <a:rPr lang="ko-KR" altLang="en-US" sz="1100">
                <a:solidFill>
                  <a:srgbClr val="56A8F5"/>
                </a:solidFill>
                <a:effectLst/>
                <a:highlight>
                  <a:srgbClr val="1E1F22"/>
                </a:highlight>
                <a:latin typeface="Menlo-Regular" panose="020B0609030804020204" pitchFamily="49" charset="0"/>
              </a:rPr>
              <a:t>데이터 </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JPEG </a:t>
            </a:r>
            <a:r>
              <a:rPr lang="ko-KR" altLang="en-US" sz="1100">
                <a:solidFill>
                  <a:srgbClr val="BCBEC4"/>
                </a:solidFill>
                <a:effectLst/>
                <a:highlight>
                  <a:srgbClr val="1E1F22"/>
                </a:highlight>
                <a:latin typeface="Menlo-Regular" panose="020B0609030804020204" pitchFamily="49" charset="0"/>
              </a:rPr>
              <a:t>파일 내용</a:t>
            </a:r>
            <a:r>
              <a:rPr lang="en-US" altLang="ko-KR" sz="1100">
                <a:solidFill>
                  <a:srgbClr val="E8BA36"/>
                </a:solidFill>
                <a:effectLst/>
                <a:highlight>
                  <a:srgbClr val="1E1F22"/>
                </a:highlight>
              </a:rPr>
              <a:t>)</a:t>
            </a:r>
            <a:br>
              <a:rPr lang="en-US" altLang="ko-KR" sz="1100">
                <a:solidFill>
                  <a:srgbClr val="E8BA36"/>
                </a:solidFill>
                <a:effectLst/>
                <a:highlight>
                  <a:srgbClr val="1E1F22"/>
                </a:highlight>
              </a:rPr>
            </a:br>
            <a:r>
              <a:rPr lang="en-US" altLang="ko-KR" sz="1100">
                <a:solidFill>
                  <a:srgbClr val="BCBEC4"/>
                </a:solidFill>
                <a:effectLst/>
                <a:highlight>
                  <a:srgbClr val="1E1F22"/>
                </a:highlight>
              </a:rPr>
              <a:t>...</a:t>
            </a:r>
            <a:r>
              <a:rPr lang="ko-KR" altLang="en-US" sz="1100">
                <a:solidFill>
                  <a:srgbClr val="BCBEC4"/>
                </a:solidFill>
                <a:effectLst/>
                <a:highlight>
                  <a:srgbClr val="1E1F22"/>
                </a:highlight>
                <a:latin typeface="Menlo-Regular" panose="020B0609030804020204" pitchFamily="49" charset="0"/>
              </a:rPr>
              <a:t>중략</a:t>
            </a:r>
            <a:r>
              <a:rPr lang="en-US" altLang="ko-KR" sz="1100">
                <a:solidFill>
                  <a:srgbClr val="BCBEC4"/>
                </a:solidFill>
                <a:effectLst/>
                <a:highlight>
                  <a:srgbClr val="1E1F22"/>
                </a:highlight>
              </a:rPr>
              <a: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------WebKitFormBoundaryABC123--</a:t>
            </a:r>
          </a:p>
        </p:txBody>
      </p:sp>
      <p:sp>
        <p:nvSpPr>
          <p:cNvPr id="13" name="TextBox 12">
            <a:extLst>
              <a:ext uri="{FF2B5EF4-FFF2-40B4-BE49-F238E27FC236}">
                <a16:creationId xmlns:a16="http://schemas.microsoft.com/office/drawing/2014/main" id="{BE531FB8-683E-9F5D-A9F8-40E8EFA07FA9}"/>
              </a:ext>
            </a:extLst>
          </p:cNvPr>
          <p:cNvSpPr txBox="1"/>
          <p:nvPr/>
        </p:nvSpPr>
        <p:spPr>
          <a:xfrm>
            <a:off x="445008" y="2023542"/>
            <a:ext cx="5730240" cy="2356414"/>
          </a:xfrm>
          <a:prstGeom prst="rect">
            <a:avLst/>
          </a:prstGeom>
          <a:solidFill>
            <a:schemeClr val="bg2">
              <a:lumMod val="10000"/>
            </a:schemeClr>
          </a:solidFill>
        </p:spPr>
        <p:txBody>
          <a:bodyPr wrap="square">
            <a:spAutoFit/>
          </a:bodyPr>
          <a:lstStyle/>
          <a:p>
            <a:pPr>
              <a:lnSpc>
                <a:spcPct val="150000"/>
              </a:lnSpc>
            </a:pPr>
            <a:r>
              <a:rPr lang="en-US" altLang="ko-KR" sz="1100">
                <a:solidFill>
                  <a:srgbClr val="BCBEC4"/>
                </a:solidFill>
                <a:effectLst/>
                <a:highlight>
                  <a:srgbClr val="1E1F22"/>
                </a:highlight>
              </a:rPr>
              <a:t>&lt;</a:t>
            </a:r>
            <a:r>
              <a:rPr lang="en-US" altLang="ko-KR" sz="1100">
                <a:solidFill>
                  <a:srgbClr val="16BAAC"/>
                </a:solidFill>
                <a:effectLst/>
                <a:highlight>
                  <a:srgbClr val="1E1F22"/>
                </a:highlight>
              </a:rPr>
              <a:t>form </a:t>
            </a:r>
            <a:r>
              <a:rPr lang="en-US" altLang="ko-KR" sz="1100">
                <a:solidFill>
                  <a:srgbClr val="BCBEC4"/>
                </a:solidFill>
                <a:effectLst/>
                <a:highlight>
                  <a:srgbClr val="1E1F22"/>
                </a:highlight>
              </a:rPr>
              <a:t>action=</a:t>
            </a:r>
            <a:r>
              <a:rPr lang="en-US" altLang="ko-KR" sz="1100">
                <a:solidFill>
                  <a:srgbClr val="6AAB73"/>
                </a:solidFill>
                <a:effectLst/>
                <a:highlight>
                  <a:srgbClr val="1E1F22"/>
                </a:highlight>
              </a:rPr>
              <a:t>"/upload" </a:t>
            </a:r>
            <a:r>
              <a:rPr lang="en-US" altLang="ko-KR" sz="1100">
                <a:solidFill>
                  <a:srgbClr val="BCBEC4"/>
                </a:solidFill>
                <a:effectLst/>
                <a:highlight>
                  <a:srgbClr val="1E1F22"/>
                </a:highlight>
              </a:rPr>
              <a:t>method=</a:t>
            </a:r>
            <a:r>
              <a:rPr lang="en-US" altLang="ko-KR" sz="1100">
                <a:solidFill>
                  <a:srgbClr val="6AAB73"/>
                </a:solidFill>
                <a:effectLst/>
                <a:highlight>
                  <a:srgbClr val="1E1F22"/>
                </a:highlight>
              </a:rPr>
              <a:t>"post" </a:t>
            </a:r>
            <a:r>
              <a:rPr lang="en-US" altLang="ko-KR" sz="1100">
                <a:solidFill>
                  <a:srgbClr val="BCBEC4"/>
                </a:solidFill>
                <a:effectLst/>
                <a:highlight>
                  <a:srgbClr val="1E1F22"/>
                </a:highlight>
              </a:rPr>
              <a:t>enctype=</a:t>
            </a:r>
            <a:r>
              <a:rPr lang="en-US" altLang="ko-KR" sz="1100">
                <a:solidFill>
                  <a:srgbClr val="6AAB73"/>
                </a:solidFill>
                <a:effectLst/>
                <a:highlight>
                  <a:srgbClr val="1E1F22"/>
                </a:highlight>
              </a:rPr>
              <a:t>"multipart/form-data"</a:t>
            </a:r>
            <a:r>
              <a:rPr lang="en-US" altLang="ko-KR" sz="1100">
                <a:solidFill>
                  <a:srgbClr val="BCBEC4"/>
                </a:solidFill>
                <a:effectLst/>
                <a:highlight>
                  <a:srgbClr val="1E1F22"/>
                </a:highlight>
              </a:rPr>
              <a:t>&gt;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&lt;</a:t>
            </a:r>
            <a:r>
              <a:rPr lang="en-US" altLang="ko-KR" sz="1100">
                <a:solidFill>
                  <a:srgbClr val="16BAAC"/>
                </a:solidFill>
                <a:effectLst/>
                <a:highlight>
                  <a:srgbClr val="1E1F22"/>
                </a:highlight>
              </a:rPr>
              <a:t>label </a:t>
            </a:r>
            <a:r>
              <a:rPr lang="en-US" altLang="ko-KR" sz="1100">
                <a:solidFill>
                  <a:srgbClr val="CF8E6D"/>
                </a:solidFill>
                <a:effectLst/>
                <a:highlight>
                  <a:srgbClr val="1E1F22"/>
                </a:highlight>
              </a:rPr>
              <a:t>for</a:t>
            </a:r>
            <a:r>
              <a:rPr lang="en-US" altLang="ko-KR" sz="1100">
                <a:solidFill>
                  <a:srgbClr val="BCBEC4"/>
                </a:solidFill>
                <a:effectLst/>
                <a:highlight>
                  <a:srgbClr val="1E1F22"/>
                </a:highlight>
              </a:rPr>
              <a:t>=</a:t>
            </a:r>
            <a:r>
              <a:rPr lang="en-US" altLang="ko-KR" sz="1100">
                <a:solidFill>
                  <a:srgbClr val="6AAB73"/>
                </a:solidFill>
                <a:effectLst/>
                <a:highlight>
                  <a:srgbClr val="1E1F22"/>
                </a:highlight>
              </a:rPr>
              <a:t>"username"</a:t>
            </a:r>
            <a:r>
              <a:rPr lang="en-US" altLang="ko-KR" sz="1100">
                <a:solidFill>
                  <a:srgbClr val="BCBEC4"/>
                </a:solidFill>
                <a:effectLst/>
                <a:highlight>
                  <a:srgbClr val="1E1F22"/>
                </a:highlight>
              </a:rPr>
              <a:t>&gt;</a:t>
            </a:r>
            <a:r>
              <a:rPr lang="ko-KR" altLang="en-US" sz="1100">
                <a:solidFill>
                  <a:srgbClr val="56A8F5"/>
                </a:solidFill>
                <a:effectLst/>
                <a:highlight>
                  <a:srgbClr val="1E1F22"/>
                </a:highlight>
                <a:latin typeface="Menlo-Regular" panose="020B0609030804020204" pitchFamily="49" charset="0"/>
              </a:rPr>
              <a:t>이름 </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username</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&lt;/label&gt;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&lt;</a:t>
            </a:r>
            <a:r>
              <a:rPr lang="en-US" altLang="ko-KR" sz="1100">
                <a:solidFill>
                  <a:srgbClr val="16BAAC"/>
                </a:solidFill>
                <a:effectLst/>
                <a:highlight>
                  <a:srgbClr val="1E1F22"/>
                </a:highlight>
              </a:rPr>
              <a:t>input </a:t>
            </a:r>
            <a:r>
              <a:rPr lang="en-US" altLang="ko-KR" sz="1100">
                <a:solidFill>
                  <a:srgbClr val="BCBEC4"/>
                </a:solidFill>
                <a:effectLst/>
                <a:highlight>
                  <a:srgbClr val="1E1F22"/>
                </a:highlight>
              </a:rPr>
              <a:t>type=</a:t>
            </a:r>
            <a:r>
              <a:rPr lang="en-US" altLang="ko-KR" sz="1100">
                <a:solidFill>
                  <a:srgbClr val="6AAB73"/>
                </a:solidFill>
                <a:effectLst/>
                <a:highlight>
                  <a:srgbClr val="1E1F22"/>
                </a:highlight>
              </a:rPr>
              <a:t>"text" </a:t>
            </a:r>
            <a:r>
              <a:rPr lang="en-US" altLang="ko-KR" sz="1100">
                <a:solidFill>
                  <a:srgbClr val="BCBEC4"/>
                </a:solidFill>
                <a:effectLst/>
                <a:highlight>
                  <a:srgbClr val="1E1F22"/>
                </a:highlight>
              </a:rPr>
              <a:t>id=</a:t>
            </a:r>
            <a:r>
              <a:rPr lang="en-US" altLang="ko-KR" sz="1100">
                <a:solidFill>
                  <a:srgbClr val="6AAB73"/>
                </a:solidFill>
                <a:effectLst/>
                <a:highlight>
                  <a:srgbClr val="1E1F22"/>
                </a:highlight>
              </a:rPr>
              <a:t>"username" </a:t>
            </a:r>
            <a:r>
              <a:rPr lang="en-US" altLang="ko-KR" sz="1100">
                <a:solidFill>
                  <a:srgbClr val="BCBEC4"/>
                </a:solidFill>
                <a:effectLst/>
                <a:highlight>
                  <a:srgbClr val="1E1F22"/>
                </a:highlight>
              </a:rPr>
              <a:t>name=</a:t>
            </a:r>
            <a:r>
              <a:rPr lang="en-US" altLang="ko-KR" sz="1100">
                <a:solidFill>
                  <a:srgbClr val="6AAB73"/>
                </a:solidFill>
                <a:effectLst/>
                <a:highlight>
                  <a:srgbClr val="1E1F22"/>
                </a:highlight>
              </a:rPr>
              <a:t>"username" </a:t>
            </a:r>
            <a:r>
              <a:rPr lang="en-US" altLang="ko-KR" sz="1100">
                <a:solidFill>
                  <a:srgbClr val="BCBEC4"/>
                </a:solidFill>
                <a:effectLst/>
                <a:highlight>
                  <a:srgbClr val="1E1F22"/>
                </a:highlight>
              </a:rPr>
              <a:t>placeholder=</a:t>
            </a:r>
            <a:r>
              <a:rPr lang="en-US" altLang="ko-KR" sz="1100">
                <a:solidFill>
                  <a:srgbClr val="6AAB73"/>
                </a:solidFill>
                <a:effectLst/>
                <a:highlight>
                  <a:srgbClr val="1E1F22"/>
                </a:highlight>
              </a:rPr>
              <a:t>"</a:t>
            </a:r>
            <a:r>
              <a:rPr lang="ko-KR" altLang="en-US" sz="1100">
                <a:solidFill>
                  <a:srgbClr val="6AAB73"/>
                </a:solidFill>
                <a:effectLst/>
                <a:highlight>
                  <a:srgbClr val="1E1F22"/>
                </a:highlight>
                <a:latin typeface="Menlo-Regular" panose="020B0609030804020204" pitchFamily="49" charset="0"/>
              </a:rPr>
              <a:t>이름을 입력하세요</a:t>
            </a:r>
            <a:r>
              <a:rPr lang="en-US" altLang="ko-KR" sz="1100">
                <a:solidFill>
                  <a:srgbClr val="6AAB73"/>
                </a:solidFill>
                <a:effectLst/>
                <a:highlight>
                  <a:srgbClr val="1E1F22"/>
                </a:highlight>
              </a:rPr>
              <a:t>" </a:t>
            </a:r>
            <a:r>
              <a:rPr lang="en-US" altLang="ko-KR" sz="1100">
                <a:solidFill>
                  <a:srgbClr val="BCBEC4"/>
                </a:solidFill>
                <a:effectLst/>
                <a:highlight>
                  <a:srgbClr val="1E1F22"/>
                </a:highlight>
              </a:rPr>
              <a:t>/&gt;</a:t>
            </a:r>
            <a:br>
              <a:rPr lang="en-US" altLang="ko-KR" sz="1100">
                <a:solidFill>
                  <a:srgbClr val="BCBEC4"/>
                </a:solidFill>
                <a:effectLst/>
                <a:highlight>
                  <a:srgbClr val="1E1F22"/>
                </a:highlight>
              </a:rPr>
            </a:br>
            <a:br>
              <a:rPr lang="en-US" altLang="ko-KR" sz="1100">
                <a:solidFill>
                  <a:srgbClr val="BCBEC4"/>
                </a:solidFill>
                <a:effectLst/>
                <a:highlight>
                  <a:srgbClr val="1E1F22"/>
                </a:highlight>
              </a:rPr>
            </a:br>
            <a:r>
              <a:rPr lang="en-US" altLang="ko-KR" sz="1100">
                <a:solidFill>
                  <a:srgbClr val="BCBEC4"/>
                </a:solidFill>
                <a:effectLst/>
                <a:highlight>
                  <a:srgbClr val="1E1F22"/>
                </a:highlight>
              </a:rPr>
              <a:t>  &lt;</a:t>
            </a:r>
            <a:r>
              <a:rPr lang="en-US" altLang="ko-KR" sz="1100">
                <a:solidFill>
                  <a:srgbClr val="16BAAC"/>
                </a:solidFill>
                <a:effectLst/>
                <a:highlight>
                  <a:srgbClr val="1E1F22"/>
                </a:highlight>
              </a:rPr>
              <a:t>label </a:t>
            </a:r>
            <a:r>
              <a:rPr lang="en-US" altLang="ko-KR" sz="1100">
                <a:solidFill>
                  <a:srgbClr val="CF8E6D"/>
                </a:solidFill>
                <a:effectLst/>
                <a:highlight>
                  <a:srgbClr val="1E1F22"/>
                </a:highlight>
              </a:rPr>
              <a:t>for</a:t>
            </a:r>
            <a:r>
              <a:rPr lang="en-US" altLang="ko-KR" sz="1100">
                <a:solidFill>
                  <a:srgbClr val="BCBEC4"/>
                </a:solidFill>
                <a:effectLst/>
                <a:highlight>
                  <a:srgbClr val="1E1F22"/>
                </a:highlight>
              </a:rPr>
              <a:t>=</a:t>
            </a:r>
            <a:r>
              <a:rPr lang="en-US" altLang="ko-KR" sz="1100">
                <a:solidFill>
                  <a:srgbClr val="6AAB73"/>
                </a:solidFill>
                <a:effectLst/>
                <a:highlight>
                  <a:srgbClr val="1E1F22"/>
                </a:highlight>
              </a:rPr>
              <a:t>"file"</a:t>
            </a:r>
            <a:r>
              <a:rPr lang="en-US" altLang="ko-KR" sz="1100">
                <a:solidFill>
                  <a:srgbClr val="BCBEC4"/>
                </a:solidFill>
                <a:effectLst/>
                <a:highlight>
                  <a:srgbClr val="1E1F22"/>
                </a:highlight>
              </a:rPr>
              <a:t>&gt;</a:t>
            </a:r>
            <a:r>
              <a:rPr lang="ko-KR" altLang="en-US" sz="1100">
                <a:solidFill>
                  <a:srgbClr val="56A8F5"/>
                </a:solidFill>
                <a:effectLst/>
                <a:highlight>
                  <a:srgbClr val="1E1F22"/>
                </a:highlight>
                <a:latin typeface="Menlo-Regular" panose="020B0609030804020204" pitchFamily="49" charset="0"/>
              </a:rPr>
              <a:t>파일 </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file</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&lt;/label&gt;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&lt;</a:t>
            </a:r>
            <a:r>
              <a:rPr lang="en-US" altLang="ko-KR" sz="1100">
                <a:solidFill>
                  <a:srgbClr val="16BAAC"/>
                </a:solidFill>
                <a:effectLst/>
                <a:highlight>
                  <a:srgbClr val="1E1F22"/>
                </a:highlight>
              </a:rPr>
              <a:t>input </a:t>
            </a:r>
            <a:r>
              <a:rPr lang="en-US" altLang="ko-KR" sz="1100">
                <a:solidFill>
                  <a:srgbClr val="BCBEC4"/>
                </a:solidFill>
                <a:effectLst/>
                <a:highlight>
                  <a:srgbClr val="1E1F22"/>
                </a:highlight>
              </a:rPr>
              <a:t>type=</a:t>
            </a:r>
            <a:r>
              <a:rPr lang="en-US" altLang="ko-KR" sz="1100">
                <a:solidFill>
                  <a:srgbClr val="6AAB73"/>
                </a:solidFill>
                <a:effectLst/>
                <a:highlight>
                  <a:srgbClr val="1E1F22"/>
                </a:highlight>
              </a:rPr>
              <a:t>"file" </a:t>
            </a:r>
            <a:r>
              <a:rPr lang="en-US" altLang="ko-KR" sz="1100">
                <a:solidFill>
                  <a:srgbClr val="BCBEC4"/>
                </a:solidFill>
                <a:effectLst/>
                <a:highlight>
                  <a:srgbClr val="1E1F22"/>
                </a:highlight>
              </a:rPr>
              <a:t>id=</a:t>
            </a:r>
            <a:r>
              <a:rPr lang="en-US" altLang="ko-KR" sz="1100">
                <a:solidFill>
                  <a:srgbClr val="6AAB73"/>
                </a:solidFill>
                <a:effectLst/>
                <a:highlight>
                  <a:srgbClr val="1E1F22"/>
                </a:highlight>
              </a:rPr>
              <a:t>"file" </a:t>
            </a:r>
            <a:r>
              <a:rPr lang="en-US" altLang="ko-KR" sz="1100">
                <a:solidFill>
                  <a:srgbClr val="BCBEC4"/>
                </a:solidFill>
                <a:effectLst/>
                <a:highlight>
                  <a:srgbClr val="1E1F22"/>
                </a:highlight>
              </a:rPr>
              <a:t>name=</a:t>
            </a:r>
            <a:r>
              <a:rPr lang="en-US" altLang="ko-KR" sz="1100">
                <a:solidFill>
                  <a:srgbClr val="6AAB73"/>
                </a:solidFill>
                <a:effectLst/>
                <a:highlight>
                  <a:srgbClr val="1E1F22"/>
                </a:highlight>
              </a:rPr>
              <a:t>"file" </a:t>
            </a:r>
            <a:r>
              <a:rPr lang="en-US" altLang="ko-KR" sz="1100">
                <a:solidFill>
                  <a:schemeClr val="bg1">
                    <a:lumMod val="75000"/>
                  </a:schemeClr>
                </a:solidFill>
                <a:effectLst/>
                <a:highlight>
                  <a:srgbClr val="1E1F22"/>
                </a:highlight>
              </a:rPr>
              <a:t>multiple</a:t>
            </a:r>
            <a:r>
              <a:rPr lang="en-US" altLang="ko-KR" sz="1100">
                <a:solidFill>
                  <a:srgbClr val="6AAB73"/>
                </a:solidFill>
                <a:effectLst/>
                <a:highlight>
                  <a:srgbClr val="1E1F22"/>
                </a:highlight>
              </a:rPr>
              <a:t> </a:t>
            </a:r>
            <a:r>
              <a:rPr lang="en-US" altLang="ko-KR" sz="1100">
                <a:solidFill>
                  <a:srgbClr val="BCBEC4"/>
                </a:solidFill>
                <a:effectLst/>
                <a:highlight>
                  <a:srgbClr val="1E1F22"/>
                </a:highlight>
              </a:rPr>
              <a:t>/&gt;</a:t>
            </a:r>
            <a:br>
              <a:rPr lang="en-US" altLang="ko-KR" sz="1100">
                <a:solidFill>
                  <a:srgbClr val="BCBEC4"/>
                </a:solidFill>
                <a:effectLst/>
                <a:highlight>
                  <a:srgbClr val="1E1F22"/>
                </a:highlight>
              </a:rPr>
            </a:br>
            <a:br>
              <a:rPr lang="en-US" altLang="ko-KR" sz="1100">
                <a:solidFill>
                  <a:srgbClr val="BCBEC4"/>
                </a:solidFill>
                <a:effectLst/>
                <a:highlight>
                  <a:srgbClr val="1E1F22"/>
                </a:highlight>
              </a:rPr>
            </a:br>
            <a:r>
              <a:rPr lang="en-US" altLang="ko-KR" sz="1100">
                <a:solidFill>
                  <a:srgbClr val="BCBEC4"/>
                </a:solidFill>
                <a:effectLst/>
                <a:highlight>
                  <a:srgbClr val="1E1F22"/>
                </a:highlight>
              </a:rPr>
              <a:t>  &lt;</a:t>
            </a:r>
            <a:r>
              <a:rPr lang="en-US" altLang="ko-KR" sz="1100">
                <a:solidFill>
                  <a:srgbClr val="16BAAC"/>
                </a:solidFill>
                <a:effectLst/>
                <a:highlight>
                  <a:srgbClr val="1E1F22"/>
                </a:highlight>
              </a:rPr>
              <a:t>button </a:t>
            </a:r>
            <a:r>
              <a:rPr lang="en-US" altLang="ko-KR" sz="1100">
                <a:solidFill>
                  <a:srgbClr val="BCBEC4"/>
                </a:solidFill>
                <a:effectLst/>
                <a:highlight>
                  <a:srgbClr val="1E1F22"/>
                </a:highlight>
              </a:rPr>
              <a:t>type=</a:t>
            </a:r>
            <a:r>
              <a:rPr lang="en-US" altLang="ko-KR" sz="1100">
                <a:solidFill>
                  <a:srgbClr val="6AAB73"/>
                </a:solidFill>
                <a:effectLst/>
                <a:highlight>
                  <a:srgbClr val="1E1F22"/>
                </a:highlight>
              </a:rPr>
              <a:t>"submit"</a:t>
            </a:r>
            <a:r>
              <a:rPr lang="en-US" altLang="ko-KR" sz="1100">
                <a:solidFill>
                  <a:srgbClr val="BCBEC4"/>
                </a:solidFill>
                <a:effectLst/>
                <a:highlight>
                  <a:srgbClr val="1E1F22"/>
                </a:highlight>
              </a:rPr>
              <a:t>&gt;</a:t>
            </a:r>
            <a:r>
              <a:rPr lang="ko-KR" altLang="en-US" sz="1100">
                <a:solidFill>
                  <a:srgbClr val="BCBEC4"/>
                </a:solidFill>
                <a:effectLst/>
                <a:highlight>
                  <a:srgbClr val="1E1F22"/>
                </a:highlight>
                <a:latin typeface="Menlo-Regular" panose="020B0609030804020204" pitchFamily="49" charset="0"/>
              </a:rPr>
              <a:t>업로드</a:t>
            </a:r>
            <a:r>
              <a:rPr lang="en-US" altLang="ko-KR" sz="1100">
                <a:solidFill>
                  <a:srgbClr val="BCBEC4"/>
                </a:solidFill>
                <a:effectLst/>
                <a:highlight>
                  <a:srgbClr val="1E1F22"/>
                </a:highlight>
              </a:rPr>
              <a:t>&lt;/button&gt;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&lt;/form&gt;</a:t>
            </a:r>
          </a:p>
        </p:txBody>
      </p:sp>
      <p:sp>
        <p:nvSpPr>
          <p:cNvPr id="16" name="TextBox 15">
            <a:extLst>
              <a:ext uri="{FF2B5EF4-FFF2-40B4-BE49-F238E27FC236}">
                <a16:creationId xmlns:a16="http://schemas.microsoft.com/office/drawing/2014/main" id="{95BBDE24-5FF2-6345-3700-47DEA61FBE04}"/>
              </a:ext>
            </a:extLst>
          </p:cNvPr>
          <p:cNvSpPr txBox="1"/>
          <p:nvPr/>
        </p:nvSpPr>
        <p:spPr>
          <a:xfrm>
            <a:off x="445008" y="4459361"/>
            <a:ext cx="5730240" cy="2318327"/>
          </a:xfrm>
          <a:prstGeom prst="rect">
            <a:avLst/>
          </a:prstGeom>
          <a:solidFill>
            <a:schemeClr val="bg2">
              <a:lumMod val="10000"/>
            </a:schemeClr>
          </a:solidFill>
        </p:spPr>
        <p:txBody>
          <a:bodyPr wrap="square">
            <a:spAutoFit/>
          </a:bodyPr>
          <a:lstStyle/>
          <a:p>
            <a:pPr>
              <a:lnSpc>
                <a:spcPct val="120000"/>
              </a:lnSpc>
            </a:pPr>
            <a:r>
              <a:rPr lang="en-US" altLang="ko-KR" sz="1100">
                <a:solidFill>
                  <a:srgbClr val="CF8E6D"/>
                </a:solidFill>
                <a:effectLst/>
                <a:highlight>
                  <a:srgbClr val="1E1F22"/>
                </a:highlight>
              </a:rPr>
              <a:t>protected void </a:t>
            </a:r>
            <a:r>
              <a:rPr lang="en-US" altLang="ko-KR" sz="1100">
                <a:solidFill>
                  <a:srgbClr val="56A8F5"/>
                </a:solidFill>
                <a:effectLst/>
                <a:highlight>
                  <a:srgbClr val="1E1F22"/>
                </a:highlight>
              </a:rPr>
              <a:t>doPost</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HttpServletRequest request, HttpServletResponse response</a:t>
            </a:r>
            <a:r>
              <a:rPr lang="en-US" altLang="ko-KR" sz="1100">
                <a:solidFill>
                  <a:srgbClr val="E8BA36"/>
                </a:solidFill>
                <a:effectLst/>
                <a:highlight>
                  <a:srgbClr val="1E1F22"/>
                </a:highlight>
              </a:rPr>
              <a:t>){</a:t>
            </a:r>
            <a:br>
              <a:rPr lang="en-US" altLang="ko-KR" sz="1100">
                <a:solidFill>
                  <a:srgbClr val="E8BA36"/>
                </a:solidFill>
                <a:effectLst/>
                <a:highlight>
                  <a:srgbClr val="1E1F22"/>
                </a:highlight>
              </a:rPr>
            </a:br>
            <a:r>
              <a:rPr lang="en-US" altLang="ko-KR" sz="1100">
                <a:solidFill>
                  <a:srgbClr val="BCBEC4"/>
                </a:solidFill>
                <a:effectLst/>
                <a:highlight>
                  <a:srgbClr val="1E1F22"/>
                </a:highlight>
              </a:rPr>
              <a:t>ByteArrayOutputStream buffer = </a:t>
            </a:r>
            <a:r>
              <a:rPr lang="en-US" altLang="ko-KR" sz="1100">
                <a:solidFill>
                  <a:srgbClr val="CF8E6D"/>
                </a:solidFill>
                <a:effectLst/>
                <a:highlight>
                  <a:srgbClr val="1E1F22"/>
                </a:highlight>
              </a:rPr>
              <a:t>new </a:t>
            </a:r>
            <a:r>
              <a:rPr lang="en-US" altLang="ko-KR" sz="1100">
                <a:solidFill>
                  <a:srgbClr val="BCBEC4"/>
                </a:solidFill>
                <a:effectLst/>
                <a:highlight>
                  <a:srgbClr val="1E1F22"/>
                </a:highlight>
              </a:rPr>
              <a:t>ByteArrayOutputStream</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a:t>
            </a:r>
            <a:r>
              <a:rPr lang="en-US" altLang="ko-KR" sz="1100">
                <a:solidFill>
                  <a:srgbClr val="CF8E6D"/>
                </a:solidFill>
                <a:effectLst/>
                <a:highlight>
                  <a:srgbClr val="1E1F22"/>
                </a:highlight>
              </a:rPr>
              <a:t>try </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InputStream in = request.getInputStream</a:t>
            </a:r>
            <a:r>
              <a:rPr lang="en-US" altLang="ko-KR" sz="1100">
                <a:solidFill>
                  <a:srgbClr val="54A857"/>
                </a:solidFill>
                <a:effectLst/>
                <a:highlight>
                  <a:srgbClr val="1E1F22"/>
                </a:highlight>
              </a:rPr>
              <a:t>()</a:t>
            </a:r>
            <a:r>
              <a:rPr lang="en-US" altLang="ko-KR" sz="1100">
                <a:solidFill>
                  <a:srgbClr val="E8BA36"/>
                </a:solidFill>
                <a:effectLst/>
                <a:highlight>
                  <a:srgbClr val="1E1F22"/>
                </a:highlight>
              </a:rPr>
              <a:t>) </a:t>
            </a:r>
            <a:r>
              <a:rPr lang="en-US" altLang="ko-KR" sz="1100">
                <a:solidFill>
                  <a:srgbClr val="54A857"/>
                </a:solidFill>
                <a:effectLst/>
                <a:highlight>
                  <a:srgbClr val="1E1F22"/>
                </a:highlight>
              </a:rPr>
              <a:t>{</a:t>
            </a:r>
            <a:br>
              <a:rPr lang="en-US" altLang="ko-KR" sz="1100">
                <a:solidFill>
                  <a:srgbClr val="54A857"/>
                </a:solidFill>
                <a:effectLst/>
                <a:highlight>
                  <a:srgbClr val="1E1F22"/>
                </a:highlight>
              </a:rPr>
            </a:br>
            <a:r>
              <a:rPr lang="en-US" altLang="ko-KR" sz="1100">
                <a:solidFill>
                  <a:srgbClr val="54A857"/>
                </a:solidFill>
                <a:effectLst/>
                <a:highlight>
                  <a:srgbClr val="1E1F22"/>
                </a:highlight>
              </a:rPr>
              <a:t>        </a:t>
            </a:r>
            <a:r>
              <a:rPr lang="en-US" altLang="ko-KR" sz="1100">
                <a:solidFill>
                  <a:srgbClr val="CF8E6D"/>
                </a:solidFill>
                <a:effectLst/>
                <a:highlight>
                  <a:srgbClr val="1E1F22"/>
                </a:highlight>
              </a:rPr>
              <a:t>byte</a:t>
            </a:r>
            <a:r>
              <a:rPr lang="en-US" altLang="ko-KR" sz="1100">
                <a:solidFill>
                  <a:srgbClr val="E8BA36"/>
                </a:solidFill>
                <a:effectLst/>
                <a:highlight>
                  <a:srgbClr val="1E1F22"/>
                </a:highlight>
              </a:rPr>
              <a:t>[] </a:t>
            </a:r>
            <a:r>
              <a:rPr lang="en-US" altLang="ko-KR" sz="1100">
                <a:solidFill>
                  <a:srgbClr val="BCBEC4"/>
                </a:solidFill>
                <a:effectLst/>
                <a:highlight>
                  <a:srgbClr val="1E1F22"/>
                </a:highlight>
              </a:rPr>
              <a:t>temp = </a:t>
            </a:r>
            <a:r>
              <a:rPr lang="en-US" altLang="ko-KR" sz="1100">
                <a:solidFill>
                  <a:srgbClr val="CF8E6D"/>
                </a:solidFill>
                <a:effectLst/>
                <a:highlight>
                  <a:srgbClr val="1E1F22"/>
                </a:highlight>
              </a:rPr>
              <a:t>new byte</a:t>
            </a:r>
            <a:r>
              <a:rPr lang="en-US" altLang="ko-KR" sz="1100">
                <a:solidFill>
                  <a:srgbClr val="E8BA36"/>
                </a:solidFill>
                <a:effectLst/>
                <a:highlight>
                  <a:srgbClr val="1E1F22"/>
                </a:highlight>
              </a:rPr>
              <a:t>[</a:t>
            </a:r>
            <a:r>
              <a:rPr lang="en-US" altLang="ko-KR" sz="1100">
                <a:solidFill>
                  <a:srgbClr val="2AACB8"/>
                </a:solidFill>
                <a:effectLst/>
                <a:highlight>
                  <a:srgbClr val="1E1F22"/>
                </a:highlight>
              </a:rPr>
              <a:t>1024</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a:t>
            </a:r>
            <a:r>
              <a:rPr lang="en-US" altLang="ko-KR" sz="1100">
                <a:solidFill>
                  <a:srgbClr val="CF8E6D"/>
                </a:solidFill>
                <a:effectLst/>
                <a:highlight>
                  <a:srgbClr val="1E1F22"/>
                </a:highlight>
              </a:rPr>
              <a:t>int </a:t>
            </a:r>
            <a:r>
              <a:rPr lang="en-US" altLang="ko-KR" sz="1100">
                <a:solidFill>
                  <a:srgbClr val="BCBEC4"/>
                </a:solidFill>
                <a:effectLst/>
                <a:highlight>
                  <a:srgbClr val="1E1F22"/>
                </a:highlight>
              </a:rPr>
              <a:t>read;</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a:t>
            </a:r>
            <a:r>
              <a:rPr lang="en-US" altLang="ko-KR" sz="1100">
                <a:solidFill>
                  <a:srgbClr val="CF8E6D"/>
                </a:solidFill>
                <a:effectLst/>
                <a:highlight>
                  <a:srgbClr val="1E1F22"/>
                </a:highlight>
              </a:rPr>
              <a:t>while </a:t>
            </a:r>
            <a:r>
              <a:rPr lang="en-US" altLang="ko-KR" sz="1100">
                <a:solidFill>
                  <a:srgbClr val="E8BA36"/>
                </a:solidFill>
                <a:effectLst/>
                <a:highlight>
                  <a:srgbClr val="1E1F22"/>
                </a:highlight>
              </a:rPr>
              <a:t>(</a:t>
            </a:r>
            <a:r>
              <a:rPr lang="en-US" altLang="ko-KR" sz="1100">
                <a:solidFill>
                  <a:srgbClr val="54A857"/>
                </a:solidFill>
                <a:effectLst/>
                <a:highlight>
                  <a:srgbClr val="1E1F22"/>
                </a:highlight>
              </a:rPr>
              <a:t>(</a:t>
            </a:r>
            <a:r>
              <a:rPr lang="en-US" altLang="ko-KR" sz="1100">
                <a:solidFill>
                  <a:srgbClr val="BCBEC4"/>
                </a:solidFill>
                <a:effectLst/>
                <a:highlight>
                  <a:srgbClr val="1E1F22"/>
                </a:highlight>
              </a:rPr>
              <a:t>read = in.read</a:t>
            </a:r>
            <a:r>
              <a:rPr lang="en-US" altLang="ko-KR" sz="1100">
                <a:solidFill>
                  <a:srgbClr val="359FF4"/>
                </a:solidFill>
                <a:effectLst/>
                <a:highlight>
                  <a:srgbClr val="1E1F22"/>
                </a:highlight>
              </a:rPr>
              <a:t>(</a:t>
            </a:r>
            <a:r>
              <a:rPr lang="en-US" altLang="ko-KR" sz="1100">
                <a:solidFill>
                  <a:srgbClr val="BCBEC4"/>
                </a:solidFill>
                <a:effectLst/>
                <a:highlight>
                  <a:srgbClr val="1E1F22"/>
                </a:highlight>
              </a:rPr>
              <a:t>temp</a:t>
            </a:r>
            <a:r>
              <a:rPr lang="en-US" altLang="ko-KR" sz="1100">
                <a:solidFill>
                  <a:srgbClr val="359FF4"/>
                </a:solidFill>
                <a:effectLst/>
                <a:highlight>
                  <a:srgbClr val="1E1F22"/>
                </a:highlight>
              </a:rPr>
              <a:t>)</a:t>
            </a:r>
            <a:r>
              <a:rPr lang="en-US" altLang="ko-KR" sz="1100">
                <a:solidFill>
                  <a:srgbClr val="54A857"/>
                </a:solidFill>
                <a:effectLst/>
                <a:highlight>
                  <a:srgbClr val="1E1F22"/>
                </a:highlight>
              </a:rPr>
              <a:t>) </a:t>
            </a:r>
            <a:r>
              <a:rPr lang="en-US" altLang="ko-KR" sz="1100">
                <a:solidFill>
                  <a:srgbClr val="BCBEC4"/>
                </a:solidFill>
                <a:effectLst/>
                <a:highlight>
                  <a:srgbClr val="1E1F22"/>
                </a:highlight>
              </a:rPr>
              <a:t>!= -</a:t>
            </a:r>
            <a:r>
              <a:rPr lang="en-US" altLang="ko-KR" sz="1100">
                <a:solidFill>
                  <a:srgbClr val="2AACB8"/>
                </a:solidFill>
                <a:effectLst/>
                <a:highlight>
                  <a:srgbClr val="1E1F22"/>
                </a:highlight>
              </a:rPr>
              <a:t>1</a:t>
            </a:r>
            <a:r>
              <a:rPr lang="en-US" altLang="ko-KR" sz="1100">
                <a:solidFill>
                  <a:srgbClr val="E8BA36"/>
                </a:solidFill>
                <a:effectLst/>
                <a:highlight>
                  <a:srgbClr val="1E1F22"/>
                </a:highlight>
              </a:rPr>
              <a:t>) </a:t>
            </a:r>
            <a:r>
              <a:rPr lang="en-US" altLang="ko-KR" sz="1100">
                <a:solidFill>
                  <a:srgbClr val="359FF4"/>
                </a:solidFill>
                <a:effectLst/>
                <a:highlight>
                  <a:srgbClr val="1E1F22"/>
                </a:highlight>
              </a:rPr>
              <a:t>{</a:t>
            </a:r>
            <a:br>
              <a:rPr lang="en-US" altLang="ko-KR" sz="1100">
                <a:solidFill>
                  <a:srgbClr val="359FF4"/>
                </a:solidFill>
                <a:effectLst/>
                <a:highlight>
                  <a:srgbClr val="1E1F22"/>
                </a:highlight>
              </a:rPr>
            </a:br>
            <a:r>
              <a:rPr lang="en-US" altLang="ko-KR" sz="1100">
                <a:solidFill>
                  <a:srgbClr val="359FF4"/>
                </a:solidFill>
                <a:effectLst/>
                <a:highlight>
                  <a:srgbClr val="1E1F22"/>
                </a:highlight>
              </a:rPr>
              <a:t>            </a:t>
            </a:r>
            <a:r>
              <a:rPr lang="en-US" altLang="ko-KR" sz="1100">
                <a:solidFill>
                  <a:srgbClr val="BCBEC4"/>
                </a:solidFill>
                <a:effectLst/>
                <a:highlight>
                  <a:srgbClr val="1E1F22"/>
                </a:highlight>
              </a:rPr>
              <a:t>buffer.write</a:t>
            </a:r>
            <a:r>
              <a:rPr lang="en-US" altLang="ko-KR" sz="1100">
                <a:solidFill>
                  <a:srgbClr val="54A857"/>
                </a:solidFill>
                <a:effectLst/>
                <a:highlight>
                  <a:srgbClr val="1E1F22"/>
                </a:highlight>
              </a:rPr>
              <a:t>(</a:t>
            </a:r>
            <a:r>
              <a:rPr lang="en-US" altLang="ko-KR" sz="1100">
                <a:solidFill>
                  <a:srgbClr val="BCBEC4"/>
                </a:solidFill>
                <a:effectLst/>
                <a:highlight>
                  <a:srgbClr val="1E1F22"/>
                </a:highlight>
              </a:rPr>
              <a:t>temp, </a:t>
            </a:r>
            <a:r>
              <a:rPr lang="en-US" altLang="ko-KR" sz="1100">
                <a:solidFill>
                  <a:srgbClr val="2AACB8"/>
                </a:solidFill>
                <a:effectLst/>
                <a:highlight>
                  <a:srgbClr val="1E1F22"/>
                </a:highlight>
              </a:rPr>
              <a:t>0</a:t>
            </a:r>
            <a:r>
              <a:rPr lang="en-US" altLang="ko-KR" sz="1100">
                <a:solidFill>
                  <a:srgbClr val="BCBEC4"/>
                </a:solidFill>
                <a:effectLst/>
                <a:highlight>
                  <a:srgbClr val="1E1F22"/>
                </a:highlight>
              </a:rPr>
              <a:t>, read</a:t>
            </a:r>
            <a:r>
              <a:rPr lang="en-US" altLang="ko-KR" sz="1100">
                <a:solidFill>
                  <a:srgbClr val="54A857"/>
                </a:solidFill>
                <a:effectLst/>
                <a:highlight>
                  <a:srgbClr val="1E1F22"/>
                </a:highlight>
              </a:rPr>
              <a:t>)</a:t>
            </a:r>
            <a:r>
              <a:rPr lang="en-US" altLang="ko-KR" sz="1100">
                <a:solidFill>
                  <a:srgbClr val="BCBEC4"/>
                </a:solidFill>
                <a:effectLst/>
                <a:highlight>
                  <a:srgbClr val="1E1F22"/>
                </a:highlight>
              </a:rPr>
              <a: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a:t>
            </a:r>
            <a:r>
              <a:rPr lang="en-US" altLang="ko-KR" sz="1100">
                <a:solidFill>
                  <a:srgbClr val="359FF4"/>
                </a:solidFill>
                <a:effectLst/>
                <a:highlight>
                  <a:srgbClr val="1E1F22"/>
                </a:highlight>
              </a:rPr>
              <a:t>}</a:t>
            </a:r>
            <a:br>
              <a:rPr lang="en-US" altLang="ko-KR" sz="1100">
                <a:solidFill>
                  <a:srgbClr val="359FF4"/>
                </a:solidFill>
                <a:effectLst/>
                <a:highlight>
                  <a:srgbClr val="1E1F22"/>
                </a:highlight>
              </a:rPr>
            </a:br>
            <a:r>
              <a:rPr lang="en-US" altLang="ko-KR" sz="1100">
                <a:solidFill>
                  <a:srgbClr val="359FF4"/>
                </a:solidFill>
                <a:effectLst/>
                <a:highlight>
                  <a:srgbClr val="1E1F22"/>
                </a:highlight>
              </a:rPr>
              <a:t>    </a:t>
            </a:r>
            <a:r>
              <a:rPr lang="en-US" altLang="ko-KR" sz="1100">
                <a:solidFill>
                  <a:srgbClr val="54A857"/>
                </a:solidFill>
                <a:effectLst/>
                <a:highlight>
                  <a:srgbClr val="1E1F22"/>
                </a:highlight>
              </a:rPr>
              <a: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System.</a:t>
            </a:r>
            <a:r>
              <a:rPr lang="en-US" altLang="ko-KR" sz="1100" i="1">
                <a:solidFill>
                  <a:srgbClr val="C77DBB"/>
                </a:solidFill>
                <a:effectLst/>
                <a:highlight>
                  <a:srgbClr val="1E1F22"/>
                </a:highlight>
              </a:rPr>
              <a:t>out</a:t>
            </a:r>
            <a:r>
              <a:rPr lang="en-US" altLang="ko-KR" sz="1100">
                <a:solidFill>
                  <a:srgbClr val="BCBEC4"/>
                </a:solidFill>
                <a:effectLst/>
                <a:highlight>
                  <a:srgbClr val="1E1F22"/>
                </a:highlight>
              </a:rPr>
              <a:t>.println</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rawRequestBody</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a:t>
            </a:r>
            <a:br>
              <a:rPr lang="en-US" altLang="ko-KR" sz="1100">
                <a:solidFill>
                  <a:srgbClr val="BCBEC4"/>
                </a:solidFill>
                <a:effectLst/>
                <a:highlight>
                  <a:srgbClr val="1E1F22"/>
                </a:highlight>
              </a:rPr>
            </a:br>
            <a:r>
              <a:rPr lang="en-US" altLang="ko-KR" sz="1100">
                <a:solidFill>
                  <a:srgbClr val="E8BA36"/>
                </a:solidFill>
                <a:effectLst/>
                <a:highlight>
                  <a:srgbClr val="1E1F22"/>
                </a:highlight>
              </a:rPr>
              <a:t>}</a:t>
            </a:r>
            <a:endParaRPr lang="en-US" altLang="ko-KR" sz="1100">
              <a:solidFill>
                <a:srgbClr val="BCBEC4"/>
              </a:solidFill>
              <a:effectLst/>
              <a:highlight>
                <a:srgbClr val="1E1F22"/>
              </a:highlight>
            </a:endParaRPr>
          </a:p>
        </p:txBody>
      </p:sp>
    </p:spTree>
    <p:extLst>
      <p:ext uri="{BB962C8B-B14F-4D97-AF65-F5344CB8AC3E}">
        <p14:creationId xmlns:p14="http://schemas.microsoft.com/office/powerpoint/2010/main" val="1141961310"/>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A8FF68-8AA1-701D-9E75-AB18840C06B4}"/>
            </a:ext>
          </a:extLst>
        </p:cNvPr>
        <p:cNvGrpSpPr/>
        <p:nvPr/>
      </p:nvGrpSpPr>
      <p:grpSpPr>
        <a:xfrm>
          <a:off x="0" y="0"/>
          <a:ext cx="0" cy="0"/>
          <a:chOff x="0" y="0"/>
          <a:chExt cx="0" cy="0"/>
        </a:xfrm>
      </p:grpSpPr>
      <p:sp>
        <p:nvSpPr>
          <p:cNvPr id="73" name="직사각형 72">
            <a:extLst>
              <a:ext uri="{FF2B5EF4-FFF2-40B4-BE49-F238E27FC236}">
                <a16:creationId xmlns:a16="http://schemas.microsoft.com/office/drawing/2014/main" id="{8B25D80A-E103-D10C-8CA2-4805CB440C2F}"/>
              </a:ext>
            </a:extLst>
          </p:cNvPr>
          <p:cNvSpPr/>
          <p:nvPr/>
        </p:nvSpPr>
        <p:spPr>
          <a:xfrm>
            <a:off x="176426" y="559992"/>
            <a:ext cx="7322945" cy="346249"/>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t>요청 바디를 구체적으로 나눠 보면</a:t>
            </a:r>
            <a:r>
              <a:rPr lang="en-US" altLang="ko-KR" sz="1200"/>
              <a:t>, </a:t>
            </a:r>
            <a:r>
              <a:rPr lang="ko-KR" altLang="en-US" sz="1200"/>
              <a:t>크게 </a:t>
            </a:r>
            <a:r>
              <a:rPr lang="en-US" altLang="ko-KR" sz="1200"/>
              <a:t>3</a:t>
            </a:r>
            <a:r>
              <a:rPr lang="ko-KR" altLang="en-US" sz="1200"/>
              <a:t>개의 구간</a:t>
            </a:r>
            <a:r>
              <a:rPr lang="en-US" altLang="ko-KR" sz="1200"/>
              <a:t>(2</a:t>
            </a:r>
            <a:r>
              <a:rPr lang="ko-KR" altLang="en-US" sz="1200"/>
              <a:t>개의 파트 </a:t>
            </a:r>
            <a:r>
              <a:rPr lang="en-US" altLang="ko-KR" sz="1200"/>
              <a:t>+ </a:t>
            </a:r>
            <a:r>
              <a:rPr lang="ko-KR" altLang="en-US" sz="1200"/>
              <a:t>마지막 </a:t>
            </a:r>
            <a:r>
              <a:rPr lang="en-US" altLang="ko-KR" sz="1200"/>
              <a:t>boundary </a:t>
            </a:r>
            <a:r>
              <a:rPr lang="ko-KR" altLang="en-US" sz="1200"/>
              <a:t>종료선</a:t>
            </a:r>
            <a:r>
              <a:rPr lang="en-US" altLang="ko-KR" sz="1200"/>
              <a:t>)</a:t>
            </a:r>
            <a:r>
              <a:rPr lang="ko-KR" altLang="en-US" sz="1200"/>
              <a:t>으로 이루어진다</a:t>
            </a:r>
            <a:endParaRPr lang="en-US" altLang="ko-KR" sz="1200">
              <a:latin typeface="+mn-ea"/>
            </a:endParaRPr>
          </a:p>
        </p:txBody>
      </p:sp>
      <p:sp>
        <p:nvSpPr>
          <p:cNvPr id="74" name="직사각형 73">
            <a:extLst>
              <a:ext uri="{FF2B5EF4-FFF2-40B4-BE49-F238E27FC236}">
                <a16:creationId xmlns:a16="http://schemas.microsoft.com/office/drawing/2014/main" id="{A39038DF-0EC2-2738-9A9E-84C7DCB3B8AA}"/>
              </a:ext>
            </a:extLst>
          </p:cNvPr>
          <p:cNvSpPr/>
          <p:nvPr/>
        </p:nvSpPr>
        <p:spPr>
          <a:xfrm>
            <a:off x="59476" y="190660"/>
            <a:ext cx="134524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파트 구분</a:t>
            </a:r>
          </a:p>
        </p:txBody>
      </p:sp>
      <p:sp>
        <p:nvSpPr>
          <p:cNvPr id="6" name="직사각형 5">
            <a:extLst>
              <a:ext uri="{FF2B5EF4-FFF2-40B4-BE49-F238E27FC236}">
                <a16:creationId xmlns:a16="http://schemas.microsoft.com/office/drawing/2014/main" id="{D20A48F7-621F-1809-549B-E9DBF58175B3}"/>
              </a:ext>
            </a:extLst>
          </p:cNvPr>
          <p:cNvSpPr/>
          <p:nvPr/>
        </p:nvSpPr>
        <p:spPr>
          <a:xfrm>
            <a:off x="230928" y="1016451"/>
            <a:ext cx="6842048" cy="4778231"/>
          </a:xfrm>
          <a:prstGeom prst="rect">
            <a:avLst/>
          </a:prstGeom>
        </p:spPr>
        <p:txBody>
          <a:bodyPr wrap="square">
            <a:spAutoFit/>
          </a:bodyPr>
          <a:lstStyle/>
          <a:p>
            <a:pPr>
              <a:lnSpc>
                <a:spcPct val="150000"/>
              </a:lnSpc>
            </a:pPr>
            <a:r>
              <a:rPr lang="en-US" altLang="ko-KR" sz="1200" b="1"/>
              <a:t>1.</a:t>
            </a:r>
            <a:r>
              <a:rPr lang="ko-KR" altLang="en-US" sz="1200" b="1"/>
              <a:t>  텍스트</a:t>
            </a:r>
            <a:r>
              <a:rPr lang="en-US" altLang="ko-KR" sz="1200" b="1"/>
              <a:t>(Form </a:t>
            </a:r>
            <a:r>
              <a:rPr lang="ko-KR" altLang="en-US" sz="1200" b="1"/>
              <a:t>필드</a:t>
            </a:r>
            <a:r>
              <a:rPr lang="en-US" altLang="ko-KR" sz="1200" b="1"/>
              <a:t>) </a:t>
            </a:r>
            <a:r>
              <a:rPr lang="ko-KR" altLang="en-US" sz="1200" b="1"/>
              <a:t>파트</a:t>
            </a:r>
            <a:endParaRPr lang="ko-KR" altLang="en-US" sz="1200"/>
          </a:p>
          <a:p>
            <a:pPr rtl="0">
              <a:lnSpc>
                <a:spcPct val="150000"/>
              </a:lnSpc>
            </a:pPr>
            <a:r>
              <a:rPr lang="en-US" altLang="ko-KR" sz="1200"/>
              <a:t>------WebKitFormBoundaryABC123 Content-Disposition: form-data; name="username" alice </a:t>
            </a:r>
          </a:p>
          <a:p>
            <a:pPr>
              <a:lnSpc>
                <a:spcPct val="150000"/>
              </a:lnSpc>
              <a:buFont typeface="Arial" panose="020B0604020202020204" pitchFamily="34" charset="0"/>
              <a:buChar char="•"/>
            </a:pPr>
            <a:r>
              <a:rPr lang="en-US" altLang="ko-KR" sz="1200"/>
              <a:t>name="username" : </a:t>
            </a:r>
            <a:r>
              <a:rPr lang="ko-KR" altLang="en-US" sz="1200"/>
              <a:t>필드 이름</a:t>
            </a:r>
            <a:r>
              <a:rPr lang="en-US" altLang="ko-KR" sz="1200"/>
              <a:t>(username)</a:t>
            </a:r>
          </a:p>
          <a:p>
            <a:pPr>
              <a:lnSpc>
                <a:spcPct val="150000"/>
              </a:lnSpc>
              <a:buFont typeface="Arial" panose="020B0604020202020204" pitchFamily="34" charset="0"/>
              <a:buChar char="•"/>
            </a:pPr>
            <a:r>
              <a:rPr lang="ko-KR" altLang="en-US" sz="1200"/>
              <a:t>실제 데이터</a:t>
            </a:r>
            <a:r>
              <a:rPr lang="en-US" altLang="ko-KR" sz="1200"/>
              <a:t>: alice</a:t>
            </a:r>
          </a:p>
          <a:p>
            <a:pPr>
              <a:lnSpc>
                <a:spcPct val="150000"/>
              </a:lnSpc>
              <a:buFont typeface="Arial" panose="020B0604020202020204" pitchFamily="34" charset="0"/>
              <a:buChar char="•"/>
            </a:pPr>
            <a:r>
              <a:rPr lang="ko-KR" altLang="en-US" sz="1200"/>
              <a:t>이 부분은 별도의 파일이 아닌 일반 폼 필드 텍스트</a:t>
            </a:r>
            <a:endParaRPr lang="en-US" altLang="ko-KR" sz="1200"/>
          </a:p>
          <a:p>
            <a:pPr>
              <a:lnSpc>
                <a:spcPct val="150000"/>
              </a:lnSpc>
            </a:pPr>
            <a:endParaRPr lang="ko-KR" altLang="en-US" sz="1200"/>
          </a:p>
          <a:p>
            <a:pPr>
              <a:lnSpc>
                <a:spcPct val="150000"/>
              </a:lnSpc>
            </a:pPr>
            <a:r>
              <a:rPr lang="en-US" altLang="ko-KR" sz="1200" b="1"/>
              <a:t>2.</a:t>
            </a:r>
            <a:r>
              <a:rPr lang="ko-KR" altLang="en-US" sz="1200" b="1"/>
              <a:t>  파일 파트</a:t>
            </a:r>
            <a:endParaRPr lang="ko-KR" altLang="en-US" sz="1200"/>
          </a:p>
          <a:p>
            <a:pPr rtl="0">
              <a:lnSpc>
                <a:spcPct val="150000"/>
              </a:lnSpc>
            </a:pPr>
            <a:r>
              <a:rPr lang="en-US" altLang="ko-KR" sz="1200"/>
              <a:t>------WebKitFormBoundaryABC123 Content-Disposition: form-data; name="file"; filename="profile.jpg" Content-Type: image/jpeg ÿØÿà..JFIF....&lt;</a:t>
            </a:r>
            <a:r>
              <a:rPr lang="ko-KR" altLang="en-US" sz="1200"/>
              <a:t>바이너리 데이터</a:t>
            </a:r>
            <a:r>
              <a:rPr lang="en-US" altLang="ko-KR" sz="1200"/>
              <a:t>&gt;... </a:t>
            </a:r>
          </a:p>
          <a:p>
            <a:pPr>
              <a:lnSpc>
                <a:spcPct val="150000"/>
              </a:lnSpc>
              <a:buFont typeface="Arial" panose="020B0604020202020204" pitchFamily="34" charset="0"/>
              <a:buChar char="•"/>
            </a:pPr>
            <a:r>
              <a:rPr lang="en-US" altLang="ko-KR" sz="1200"/>
              <a:t>name="file" : </a:t>
            </a:r>
            <a:r>
              <a:rPr lang="ko-KR" altLang="en-US" sz="1200"/>
              <a:t>업로드되는 파일 필드 이름</a:t>
            </a:r>
          </a:p>
          <a:p>
            <a:pPr>
              <a:lnSpc>
                <a:spcPct val="150000"/>
              </a:lnSpc>
              <a:buFont typeface="Arial" panose="020B0604020202020204" pitchFamily="34" charset="0"/>
              <a:buChar char="•"/>
            </a:pPr>
            <a:r>
              <a:rPr lang="en-US" altLang="ko-KR" sz="1200"/>
              <a:t>filename="profile.jpg" : </a:t>
            </a:r>
            <a:r>
              <a:rPr lang="ko-KR" altLang="en-US" sz="1200"/>
              <a:t>업로드 파일의 원본 파일명</a:t>
            </a:r>
          </a:p>
          <a:p>
            <a:pPr>
              <a:lnSpc>
                <a:spcPct val="150000"/>
              </a:lnSpc>
              <a:buFont typeface="Arial" panose="020B0604020202020204" pitchFamily="34" charset="0"/>
              <a:buChar char="•"/>
            </a:pPr>
            <a:r>
              <a:rPr lang="en-US" altLang="ko-KR" sz="1200"/>
              <a:t>Content-Type: image/jpeg : MIME </a:t>
            </a:r>
            <a:r>
              <a:rPr lang="ko-KR" altLang="en-US" sz="1200"/>
              <a:t>타입</a:t>
            </a:r>
            <a:r>
              <a:rPr lang="en-US" altLang="ko-KR" sz="1200"/>
              <a:t>(</a:t>
            </a:r>
            <a:r>
              <a:rPr lang="ko-KR" altLang="en-US" sz="1200"/>
              <a:t>이미지</a:t>
            </a:r>
            <a:r>
              <a:rPr lang="en-US" altLang="ko-KR" sz="1200"/>
              <a:t>)</a:t>
            </a:r>
          </a:p>
          <a:p>
            <a:pPr>
              <a:lnSpc>
                <a:spcPct val="150000"/>
              </a:lnSpc>
              <a:buFont typeface="Arial" panose="020B0604020202020204" pitchFamily="34" charset="0"/>
              <a:buChar char="•"/>
            </a:pPr>
            <a:r>
              <a:rPr lang="ko-KR" altLang="en-US" sz="1200"/>
              <a:t>이후 줄부터는 실제 바이너리 파일 데이터가 들어 있음</a:t>
            </a:r>
            <a:endParaRPr lang="en-US" altLang="ko-KR" sz="1200"/>
          </a:p>
          <a:p>
            <a:pPr>
              <a:lnSpc>
                <a:spcPct val="150000"/>
              </a:lnSpc>
              <a:buFont typeface="Arial" panose="020B0604020202020204" pitchFamily="34" charset="0"/>
              <a:buChar char="•"/>
            </a:pPr>
            <a:endParaRPr lang="ko-KR" altLang="en-US" sz="1200"/>
          </a:p>
          <a:p>
            <a:pPr>
              <a:lnSpc>
                <a:spcPct val="150000"/>
              </a:lnSpc>
            </a:pPr>
            <a:r>
              <a:rPr lang="en-US" altLang="ko-KR" sz="1200" b="1"/>
              <a:t>3.</a:t>
            </a:r>
            <a:r>
              <a:rPr lang="ko-KR" altLang="en-US" sz="1200" b="1"/>
              <a:t>  종료선 </a:t>
            </a:r>
            <a:r>
              <a:rPr lang="en-US" altLang="ko-KR" sz="1200" b="1"/>
              <a:t>(boundary </a:t>
            </a:r>
            <a:r>
              <a:rPr lang="ko-KR" altLang="en-US" sz="1200" b="1"/>
              <a:t>마무리</a:t>
            </a:r>
            <a:r>
              <a:rPr lang="en-US" altLang="ko-KR" sz="1200" b="1"/>
              <a:t>)</a:t>
            </a:r>
            <a:endParaRPr lang="ko-KR" altLang="en-US" sz="1200"/>
          </a:p>
          <a:p>
            <a:pPr rtl="0">
              <a:lnSpc>
                <a:spcPct val="150000"/>
              </a:lnSpc>
            </a:pPr>
            <a:r>
              <a:rPr lang="en-US" altLang="ko-KR" sz="1200"/>
              <a:t>------WebKitFormBoundaryABC123-- </a:t>
            </a:r>
          </a:p>
          <a:p>
            <a:pPr>
              <a:lnSpc>
                <a:spcPct val="150000"/>
              </a:lnSpc>
              <a:buFont typeface="Arial" panose="020B0604020202020204" pitchFamily="34" charset="0"/>
              <a:buChar char="•"/>
            </a:pPr>
            <a:r>
              <a:rPr lang="ko-KR" altLang="en-US" sz="1200"/>
              <a:t>마지막 구분선 뒤에 </a:t>
            </a:r>
            <a:r>
              <a:rPr lang="en-US" altLang="ko-KR" sz="1200"/>
              <a:t>--</a:t>
            </a:r>
            <a:r>
              <a:rPr lang="ko-KR" altLang="en-US" sz="1200"/>
              <a:t>가 붙어 </a:t>
            </a:r>
            <a:r>
              <a:rPr lang="en-US" altLang="ko-KR" sz="1200"/>
              <a:t>multipart </a:t>
            </a:r>
            <a:r>
              <a:rPr lang="ko-KR" altLang="en-US" sz="1200"/>
              <a:t>데이터가 종료됨을 알림</a:t>
            </a:r>
          </a:p>
        </p:txBody>
      </p:sp>
      <p:sp>
        <p:nvSpPr>
          <p:cNvPr id="9" name="TextBox 8">
            <a:extLst>
              <a:ext uri="{FF2B5EF4-FFF2-40B4-BE49-F238E27FC236}">
                <a16:creationId xmlns:a16="http://schemas.microsoft.com/office/drawing/2014/main" id="{8A09CA0A-FEA4-2C8C-0B01-EFC68635EB00}"/>
              </a:ext>
            </a:extLst>
          </p:cNvPr>
          <p:cNvSpPr txBox="1"/>
          <p:nvPr/>
        </p:nvSpPr>
        <p:spPr>
          <a:xfrm>
            <a:off x="6389889" y="2005182"/>
            <a:ext cx="5649266" cy="2800767"/>
          </a:xfrm>
          <a:prstGeom prst="rect">
            <a:avLst/>
          </a:prstGeom>
          <a:solidFill>
            <a:schemeClr val="bg2">
              <a:lumMod val="10000"/>
            </a:schemeClr>
          </a:solidFill>
        </p:spPr>
        <p:txBody>
          <a:bodyPr wrap="square">
            <a:spAutoFit/>
          </a:bodyPr>
          <a:lstStyle/>
          <a:p>
            <a:r>
              <a:rPr lang="en-US" altLang="ko-KR" sz="1100">
                <a:solidFill>
                  <a:srgbClr val="BCBEC4"/>
                </a:solidFill>
                <a:effectLst/>
                <a:highlight>
                  <a:srgbClr val="1E1F22"/>
                </a:highlight>
              </a:rPr>
              <a:t>POST /upload HTTP/</a:t>
            </a:r>
            <a:r>
              <a:rPr lang="en-US" altLang="ko-KR" sz="1100">
                <a:solidFill>
                  <a:srgbClr val="2AACB8"/>
                </a:solidFill>
                <a:effectLst/>
                <a:highlight>
                  <a:srgbClr val="1E1F22"/>
                </a:highlight>
              </a:rPr>
              <a:t>1.1</a:t>
            </a:r>
            <a:br>
              <a:rPr lang="en-US" altLang="ko-KR" sz="1100">
                <a:solidFill>
                  <a:srgbClr val="2AACB8"/>
                </a:solidFill>
                <a:effectLst/>
                <a:highlight>
                  <a:srgbClr val="1E1F22"/>
                </a:highlight>
              </a:rPr>
            </a:br>
            <a:r>
              <a:rPr lang="en-US" altLang="ko-KR" sz="1100">
                <a:solidFill>
                  <a:srgbClr val="BCBEC4"/>
                </a:solidFill>
                <a:effectLst/>
                <a:highlight>
                  <a:srgbClr val="1E1F22"/>
                </a:highlight>
              </a:rPr>
              <a:t>Host: localhost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Content-Type: multipart/form-data; boundary=----WebKitFormBoundaryABC123</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Content-Length: </a:t>
            </a:r>
            <a:r>
              <a:rPr lang="en-US" altLang="ko-KR" sz="1100">
                <a:solidFill>
                  <a:srgbClr val="2AACB8"/>
                </a:solidFill>
                <a:effectLst/>
                <a:highlight>
                  <a:srgbClr val="1E1F22"/>
                </a:highlight>
              </a:rPr>
              <a:t>12345</a:t>
            </a:r>
            <a:br>
              <a:rPr lang="en-US" altLang="ko-KR" sz="1100">
                <a:solidFill>
                  <a:srgbClr val="2AACB8"/>
                </a:solidFill>
                <a:effectLst/>
                <a:highlight>
                  <a:srgbClr val="1E1F22"/>
                </a:highlight>
              </a:rPr>
            </a:br>
            <a:br>
              <a:rPr lang="en-US" altLang="ko-KR" sz="1100">
                <a:solidFill>
                  <a:srgbClr val="2AACB8"/>
                </a:solidFill>
                <a:effectLst/>
                <a:highlight>
                  <a:srgbClr val="1E1F22"/>
                </a:highlight>
              </a:rPr>
            </a:br>
            <a:r>
              <a:rPr lang="en-US" altLang="ko-KR" sz="1100">
                <a:solidFill>
                  <a:srgbClr val="2AACB8"/>
                </a:solidFill>
                <a:effectLst/>
                <a:highlight>
                  <a:srgbClr val="1E1F22"/>
                </a:highlight>
              </a:rPr>
              <a:t>        </a:t>
            </a:r>
            <a:r>
              <a:rPr lang="en-US" altLang="ko-KR" sz="1100">
                <a:solidFill>
                  <a:srgbClr val="BCBEC4"/>
                </a:solidFill>
                <a:effectLst/>
                <a:highlight>
                  <a:srgbClr val="1E1F22"/>
                </a:highlight>
              </a:rPr>
              <a:t>------WebKitFormBoundaryABC123</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Content-Disposition: form-data; name=</a:t>
            </a:r>
            <a:r>
              <a:rPr lang="en-US" altLang="ko-KR" sz="1100">
                <a:solidFill>
                  <a:srgbClr val="6AAB73"/>
                </a:solidFill>
                <a:effectLst/>
                <a:highlight>
                  <a:srgbClr val="1E1F22"/>
                </a:highlight>
              </a:rPr>
              <a:t>"username"</a:t>
            </a:r>
            <a:br>
              <a:rPr lang="en-US" altLang="ko-KR" sz="1100">
                <a:solidFill>
                  <a:srgbClr val="6AAB73"/>
                </a:solidFill>
                <a:effectLst/>
                <a:highlight>
                  <a:srgbClr val="1E1F22"/>
                </a:highlight>
              </a:rPr>
            </a:br>
            <a:br>
              <a:rPr lang="en-US" altLang="ko-KR" sz="1100">
                <a:solidFill>
                  <a:srgbClr val="6AAB73"/>
                </a:solidFill>
                <a:effectLst/>
                <a:highlight>
                  <a:srgbClr val="1E1F22"/>
                </a:highlight>
              </a:rPr>
            </a:br>
            <a:r>
              <a:rPr lang="en-US" altLang="ko-KR" sz="1100">
                <a:solidFill>
                  <a:srgbClr val="BCBEC4"/>
                </a:solidFill>
                <a:effectLst/>
                <a:highlight>
                  <a:srgbClr val="1E1F22"/>
                </a:highlight>
              </a:rPr>
              <a:t>leaven </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------WebKitFormBoundaryABC123</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Content-Disposition: form-data; name=</a:t>
            </a:r>
            <a:r>
              <a:rPr lang="en-US" altLang="ko-KR" sz="1100">
                <a:solidFill>
                  <a:srgbClr val="6AAB73"/>
                </a:solidFill>
                <a:effectLst/>
                <a:highlight>
                  <a:srgbClr val="1E1F22"/>
                </a:highlight>
              </a:rPr>
              <a:t>"file"</a:t>
            </a:r>
            <a:r>
              <a:rPr lang="en-US" altLang="ko-KR" sz="1100">
                <a:solidFill>
                  <a:srgbClr val="BCBEC4"/>
                </a:solidFill>
                <a:effectLst/>
                <a:highlight>
                  <a:srgbClr val="1E1F22"/>
                </a:highlight>
              </a:rPr>
              <a:t>; filename=</a:t>
            </a:r>
            <a:r>
              <a:rPr lang="en-US" altLang="ko-KR" sz="1100">
                <a:solidFill>
                  <a:srgbClr val="6AAB73"/>
                </a:solidFill>
                <a:effectLst/>
                <a:highlight>
                  <a:srgbClr val="1E1F22"/>
                </a:highlight>
              </a:rPr>
              <a:t>"profile.jpg" </a:t>
            </a:r>
            <a:br>
              <a:rPr lang="en-US" altLang="ko-KR" sz="1100">
                <a:solidFill>
                  <a:srgbClr val="6AAB73"/>
                </a:solidFill>
                <a:effectLst/>
                <a:highlight>
                  <a:srgbClr val="1E1F22"/>
                </a:highlight>
              </a:rPr>
            </a:br>
            <a:r>
              <a:rPr lang="en-US" altLang="ko-KR" sz="1100">
                <a:solidFill>
                  <a:srgbClr val="BCBEC4"/>
                </a:solidFill>
                <a:effectLst/>
                <a:highlight>
                  <a:srgbClr val="1E1F22"/>
                </a:highlight>
              </a:rPr>
              <a:t>Content-Type: image/jpeg</a:t>
            </a:r>
            <a:br>
              <a:rPr lang="en-US" altLang="ko-KR" sz="1100">
                <a:solidFill>
                  <a:srgbClr val="BCBEC4"/>
                </a:solidFill>
                <a:effectLst/>
                <a:highlight>
                  <a:srgbClr val="1E1F22"/>
                </a:highlight>
              </a:rPr>
            </a:br>
            <a:br>
              <a:rPr lang="en-US" altLang="ko-KR" sz="1100">
                <a:solidFill>
                  <a:srgbClr val="BCBEC4"/>
                </a:solidFill>
                <a:effectLst/>
                <a:highlight>
                  <a:srgbClr val="1E1F22"/>
                </a:highlight>
              </a:rPr>
            </a:br>
            <a:r>
              <a:rPr lang="en-US" altLang="ko-KR" sz="1100">
                <a:solidFill>
                  <a:srgbClr val="BCBEC4"/>
                </a:solidFill>
                <a:effectLst/>
                <a:highlight>
                  <a:srgbClr val="1E1F22"/>
                </a:highlight>
              </a:rPr>
              <a:t>ÿØÿà..JFIF....  &lt;--- </a:t>
            </a:r>
            <a:r>
              <a:rPr lang="ko-KR" altLang="en-US" sz="1100">
                <a:solidFill>
                  <a:srgbClr val="BCBEC4"/>
                </a:solidFill>
                <a:effectLst/>
                <a:highlight>
                  <a:srgbClr val="1E1F22"/>
                </a:highlight>
                <a:latin typeface="Menlo-Regular" panose="020B0609030804020204" pitchFamily="49" charset="0"/>
              </a:rPr>
              <a:t>바이너리 </a:t>
            </a:r>
            <a:r>
              <a:rPr lang="ko-KR" altLang="en-US" sz="1100">
                <a:solidFill>
                  <a:srgbClr val="56A8F5"/>
                </a:solidFill>
                <a:effectLst/>
                <a:highlight>
                  <a:srgbClr val="1E1F22"/>
                </a:highlight>
                <a:latin typeface="Menlo-Regular" panose="020B0609030804020204" pitchFamily="49" charset="0"/>
              </a:rPr>
              <a:t>데이터 </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JPEG </a:t>
            </a:r>
            <a:r>
              <a:rPr lang="ko-KR" altLang="en-US" sz="1100">
                <a:solidFill>
                  <a:srgbClr val="BCBEC4"/>
                </a:solidFill>
                <a:effectLst/>
                <a:highlight>
                  <a:srgbClr val="1E1F22"/>
                </a:highlight>
                <a:latin typeface="Menlo-Regular" panose="020B0609030804020204" pitchFamily="49" charset="0"/>
              </a:rPr>
              <a:t>파일 내용</a:t>
            </a:r>
            <a:r>
              <a:rPr lang="en-US" altLang="ko-KR" sz="1100">
                <a:solidFill>
                  <a:srgbClr val="E8BA36"/>
                </a:solidFill>
                <a:effectLst/>
                <a:highlight>
                  <a:srgbClr val="1E1F22"/>
                </a:highlight>
              </a:rPr>
              <a:t>)</a:t>
            </a:r>
            <a:br>
              <a:rPr lang="en-US" altLang="ko-KR" sz="1100">
                <a:solidFill>
                  <a:srgbClr val="E8BA36"/>
                </a:solidFill>
                <a:effectLst/>
                <a:highlight>
                  <a:srgbClr val="1E1F22"/>
                </a:highlight>
              </a:rPr>
            </a:br>
            <a:r>
              <a:rPr lang="en-US" altLang="ko-KR" sz="1100">
                <a:solidFill>
                  <a:srgbClr val="BCBEC4"/>
                </a:solidFill>
                <a:effectLst/>
                <a:highlight>
                  <a:srgbClr val="1E1F22"/>
                </a:highlight>
              </a:rPr>
              <a:t>...</a:t>
            </a:r>
            <a:r>
              <a:rPr lang="ko-KR" altLang="en-US" sz="1100">
                <a:solidFill>
                  <a:srgbClr val="BCBEC4"/>
                </a:solidFill>
                <a:effectLst/>
                <a:highlight>
                  <a:srgbClr val="1E1F22"/>
                </a:highlight>
                <a:latin typeface="Menlo-Regular" panose="020B0609030804020204" pitchFamily="49" charset="0"/>
              </a:rPr>
              <a:t>중략</a:t>
            </a:r>
            <a:r>
              <a:rPr lang="en-US" altLang="ko-KR" sz="1100">
                <a:solidFill>
                  <a:srgbClr val="BCBEC4"/>
                </a:solidFill>
                <a:effectLst/>
                <a:highlight>
                  <a:srgbClr val="1E1F22"/>
                </a:highlight>
              </a:rPr>
              <a: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------WebKitFormBoundaryABC123--</a:t>
            </a:r>
          </a:p>
        </p:txBody>
      </p:sp>
    </p:spTree>
    <p:extLst>
      <p:ext uri="{BB962C8B-B14F-4D97-AF65-F5344CB8AC3E}">
        <p14:creationId xmlns:p14="http://schemas.microsoft.com/office/powerpoint/2010/main" val="1461953723"/>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A8FF68-8AA1-701D-9E75-AB18840C06B4}"/>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A39038DF-0EC2-2738-9A9E-84C7DCB3B8AA}"/>
              </a:ext>
            </a:extLst>
          </p:cNvPr>
          <p:cNvSpPr/>
          <p:nvPr/>
        </p:nvSpPr>
        <p:spPr>
          <a:xfrm>
            <a:off x="59476" y="190660"/>
            <a:ext cx="2177391"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Servlet</a:t>
            </a:r>
            <a:r>
              <a:rPr lang="ko-KR" altLang="en-US" b="1">
                <a:solidFill>
                  <a:schemeClr val="accent1">
                    <a:lumMod val="75000"/>
                  </a:schemeClr>
                </a:solidFill>
                <a:latin typeface="+mn-ea"/>
              </a:rPr>
              <a:t>  처리 예제</a:t>
            </a:r>
          </a:p>
        </p:txBody>
      </p:sp>
      <p:sp>
        <p:nvSpPr>
          <p:cNvPr id="3" name="TextBox 2">
            <a:extLst>
              <a:ext uri="{FF2B5EF4-FFF2-40B4-BE49-F238E27FC236}">
                <a16:creationId xmlns:a16="http://schemas.microsoft.com/office/drawing/2014/main" id="{98EDB488-8781-C9E4-7D3B-ED247277ECA4}"/>
              </a:ext>
            </a:extLst>
          </p:cNvPr>
          <p:cNvSpPr txBox="1"/>
          <p:nvPr/>
        </p:nvSpPr>
        <p:spPr>
          <a:xfrm>
            <a:off x="373215" y="645891"/>
            <a:ext cx="11216969" cy="5911234"/>
          </a:xfrm>
          <a:prstGeom prst="rect">
            <a:avLst/>
          </a:prstGeom>
          <a:solidFill>
            <a:schemeClr val="bg2">
              <a:lumMod val="10000"/>
            </a:schemeClr>
          </a:solidFill>
        </p:spPr>
        <p:txBody>
          <a:bodyPr wrap="square">
            <a:spAutoFit/>
          </a:bodyPr>
          <a:lstStyle/>
          <a:p>
            <a:pPr>
              <a:lnSpc>
                <a:spcPct val="150000"/>
              </a:lnSpc>
            </a:pPr>
            <a:r>
              <a:rPr lang="en-US" altLang="ko-KR" sz="1100">
                <a:solidFill>
                  <a:srgbClr val="B3AE60"/>
                </a:solidFill>
                <a:effectLst/>
                <a:highlight>
                  <a:srgbClr val="1E1F22"/>
                </a:highlight>
              </a:rPr>
              <a:t>@MultipartConfig</a:t>
            </a:r>
            <a:r>
              <a:rPr lang="en-US" altLang="ko-KR" sz="1100">
                <a:solidFill>
                  <a:srgbClr val="E8BA36"/>
                </a:solidFill>
                <a:effectLst/>
                <a:highlight>
                  <a:srgbClr val="1E1F22"/>
                </a:highlight>
              </a:rPr>
              <a:t>(</a:t>
            </a:r>
            <a:r>
              <a:rPr lang="ko-KR" altLang="en-US" sz="1100">
                <a:solidFill>
                  <a:srgbClr val="E8BA36"/>
                </a:solidFill>
                <a:effectLst/>
                <a:highlight>
                  <a:srgbClr val="1E1F22"/>
                </a:highlight>
              </a:rPr>
              <a:t>  </a:t>
            </a:r>
            <a:r>
              <a:rPr lang="en-US" altLang="ko-KR" sz="1100">
                <a:solidFill>
                  <a:schemeClr val="bg1">
                    <a:lumMod val="50000"/>
                  </a:schemeClr>
                </a:solidFill>
                <a:effectLst/>
                <a:highlight>
                  <a:srgbClr val="1E1F22"/>
                </a:highlight>
              </a:rPr>
              <a:t>//Servlet 3.x</a:t>
            </a:r>
            <a:r>
              <a:rPr lang="ko-KR" altLang="en-US" sz="1100">
                <a:solidFill>
                  <a:schemeClr val="bg1">
                    <a:lumMod val="50000"/>
                  </a:schemeClr>
                </a:solidFill>
                <a:effectLst/>
                <a:highlight>
                  <a:srgbClr val="1E1F22"/>
                </a:highlight>
              </a:rPr>
              <a:t>부터는 </a:t>
            </a:r>
            <a:r>
              <a:rPr lang="en-US" altLang="ko-KR" sz="1100">
                <a:solidFill>
                  <a:schemeClr val="bg1">
                    <a:lumMod val="50000"/>
                  </a:schemeClr>
                </a:solidFill>
                <a:effectLst/>
                <a:highlight>
                  <a:srgbClr val="1E1F22"/>
                </a:highlight>
              </a:rPr>
              <a:t>@MultipartConfig </a:t>
            </a:r>
            <a:r>
              <a:rPr lang="ko-KR" altLang="en-US" sz="1100">
                <a:solidFill>
                  <a:schemeClr val="bg1">
                    <a:lumMod val="50000"/>
                  </a:schemeClr>
                </a:solidFill>
                <a:effectLst/>
                <a:highlight>
                  <a:srgbClr val="1E1F22"/>
                </a:highlight>
              </a:rPr>
              <a:t>어노테이션을 사용하여 서블릿에서 멀티파트 요청을 처리할 수 있다</a:t>
            </a:r>
            <a:br>
              <a:rPr lang="en-US" altLang="ko-KR" sz="1100">
                <a:solidFill>
                  <a:srgbClr val="E8BA36"/>
                </a:solidFill>
                <a:effectLst/>
                <a:highlight>
                  <a:srgbClr val="1E1F22"/>
                </a:highlight>
              </a:rPr>
            </a:br>
            <a:r>
              <a:rPr lang="en-US" altLang="ko-KR" sz="1100">
                <a:solidFill>
                  <a:srgbClr val="E8BA36"/>
                </a:solidFill>
                <a:effectLst/>
                <a:highlight>
                  <a:srgbClr val="1E1F22"/>
                </a:highlight>
              </a:rPr>
              <a:t>        </a:t>
            </a:r>
            <a:r>
              <a:rPr lang="en-US" altLang="ko-KR" sz="1100">
                <a:solidFill>
                  <a:srgbClr val="BCBEC4"/>
                </a:solidFill>
                <a:effectLst/>
                <a:highlight>
                  <a:srgbClr val="1E1F22"/>
                </a:highlight>
              </a:rPr>
              <a:t>fileSizeThreshold = </a:t>
            </a:r>
            <a:r>
              <a:rPr lang="en-US" altLang="ko-KR" sz="1100">
                <a:solidFill>
                  <a:srgbClr val="2AACB8"/>
                </a:solidFill>
                <a:effectLst/>
                <a:highlight>
                  <a:srgbClr val="1E1F22"/>
                </a:highlight>
              </a:rPr>
              <a:t>1024 </a:t>
            </a:r>
            <a:r>
              <a:rPr lang="en-US" altLang="ko-KR" sz="1100">
                <a:solidFill>
                  <a:srgbClr val="BCBEC4"/>
                </a:solidFill>
                <a:effectLst/>
                <a:highlight>
                  <a:srgbClr val="1E1F22"/>
                </a:highlight>
              </a:rPr>
              <a:t>* </a:t>
            </a:r>
            <a:r>
              <a:rPr lang="en-US" altLang="ko-KR" sz="1100">
                <a:solidFill>
                  <a:srgbClr val="2AACB8"/>
                </a:solidFill>
                <a:effectLst/>
                <a:highlight>
                  <a:srgbClr val="1E1F22"/>
                </a:highlight>
              </a:rPr>
              <a:t>1024 </a:t>
            </a:r>
            <a:r>
              <a:rPr lang="en-US" altLang="ko-KR" sz="1100">
                <a:solidFill>
                  <a:srgbClr val="BCBEC4"/>
                </a:solidFill>
                <a:effectLst/>
                <a:highlight>
                  <a:srgbClr val="1E1F22"/>
                </a:highlight>
              </a:rPr>
              <a:t>* </a:t>
            </a:r>
            <a:r>
              <a:rPr lang="en-US" altLang="ko-KR" sz="1100">
                <a:solidFill>
                  <a:srgbClr val="2AACB8"/>
                </a:solidFill>
                <a:effectLst/>
                <a:highlight>
                  <a:srgbClr val="1E1F22"/>
                </a:highlight>
              </a:rPr>
              <a:t>2</a:t>
            </a:r>
            <a:r>
              <a:rPr lang="en-US" altLang="ko-KR" sz="1100">
                <a:solidFill>
                  <a:srgbClr val="BCBEC4"/>
                </a:solidFill>
                <a:effectLst/>
                <a:highlight>
                  <a:srgbClr val="1E1F22"/>
                </a:highlight>
              </a:rPr>
              <a:t>, </a:t>
            </a:r>
            <a:r>
              <a:rPr lang="en-US" altLang="ko-KR" sz="1100">
                <a:solidFill>
                  <a:srgbClr val="7A7E85"/>
                </a:solidFill>
                <a:effectLst/>
                <a:highlight>
                  <a:srgbClr val="1E1F22"/>
                </a:highlight>
              </a:rPr>
              <a:t>// 2MB</a:t>
            </a:r>
            <a:br>
              <a:rPr lang="en-US" altLang="ko-KR" sz="1100">
                <a:solidFill>
                  <a:srgbClr val="7A7E85"/>
                </a:solidFill>
                <a:effectLst/>
                <a:highlight>
                  <a:srgbClr val="1E1F22"/>
                </a:highlight>
              </a:rPr>
            </a:br>
            <a:r>
              <a:rPr lang="en-US" altLang="ko-KR" sz="1100">
                <a:solidFill>
                  <a:srgbClr val="7A7E85"/>
                </a:solidFill>
                <a:effectLst/>
                <a:highlight>
                  <a:srgbClr val="1E1F22"/>
                </a:highlight>
              </a:rPr>
              <a:t>        </a:t>
            </a:r>
            <a:r>
              <a:rPr lang="en-US" altLang="ko-KR" sz="1100">
                <a:solidFill>
                  <a:srgbClr val="BCBEC4"/>
                </a:solidFill>
                <a:effectLst/>
                <a:highlight>
                  <a:srgbClr val="1E1F22"/>
                </a:highlight>
              </a:rPr>
              <a:t>maxFileSize = </a:t>
            </a:r>
            <a:r>
              <a:rPr lang="en-US" altLang="ko-KR" sz="1100">
                <a:solidFill>
                  <a:srgbClr val="2AACB8"/>
                </a:solidFill>
                <a:effectLst/>
                <a:highlight>
                  <a:srgbClr val="1E1F22"/>
                </a:highlight>
              </a:rPr>
              <a:t>1024 </a:t>
            </a:r>
            <a:r>
              <a:rPr lang="en-US" altLang="ko-KR" sz="1100">
                <a:solidFill>
                  <a:srgbClr val="BCBEC4"/>
                </a:solidFill>
                <a:effectLst/>
                <a:highlight>
                  <a:srgbClr val="1E1F22"/>
                </a:highlight>
              </a:rPr>
              <a:t>* </a:t>
            </a:r>
            <a:r>
              <a:rPr lang="en-US" altLang="ko-KR" sz="1100">
                <a:solidFill>
                  <a:srgbClr val="2AACB8"/>
                </a:solidFill>
                <a:effectLst/>
                <a:highlight>
                  <a:srgbClr val="1E1F22"/>
                </a:highlight>
              </a:rPr>
              <a:t>1024 </a:t>
            </a:r>
            <a:r>
              <a:rPr lang="en-US" altLang="ko-KR" sz="1100">
                <a:solidFill>
                  <a:srgbClr val="BCBEC4"/>
                </a:solidFill>
                <a:effectLst/>
                <a:highlight>
                  <a:srgbClr val="1E1F22"/>
                </a:highlight>
              </a:rPr>
              <a:t>* </a:t>
            </a:r>
            <a:r>
              <a:rPr lang="en-US" altLang="ko-KR" sz="1100">
                <a:solidFill>
                  <a:srgbClr val="2AACB8"/>
                </a:solidFill>
                <a:effectLst/>
                <a:highlight>
                  <a:srgbClr val="1E1F22"/>
                </a:highlight>
              </a:rPr>
              <a:t>10</a:t>
            </a:r>
            <a:r>
              <a:rPr lang="en-US" altLang="ko-KR" sz="1100">
                <a:solidFill>
                  <a:srgbClr val="BCBEC4"/>
                </a:solidFill>
                <a:effectLst/>
                <a:highlight>
                  <a:srgbClr val="1E1F22"/>
                </a:highlight>
              </a:rPr>
              <a:t>,      </a:t>
            </a:r>
            <a:r>
              <a:rPr lang="en-US" altLang="ko-KR" sz="1100">
                <a:solidFill>
                  <a:srgbClr val="7A7E85"/>
                </a:solidFill>
                <a:effectLst/>
                <a:highlight>
                  <a:srgbClr val="1E1F22"/>
                </a:highlight>
              </a:rPr>
              <a:t>// 10MB</a:t>
            </a:r>
            <a:br>
              <a:rPr lang="en-US" altLang="ko-KR" sz="1100">
                <a:solidFill>
                  <a:srgbClr val="7A7E85"/>
                </a:solidFill>
                <a:effectLst/>
                <a:highlight>
                  <a:srgbClr val="1E1F22"/>
                </a:highlight>
              </a:rPr>
            </a:br>
            <a:r>
              <a:rPr lang="en-US" altLang="ko-KR" sz="1100">
                <a:solidFill>
                  <a:srgbClr val="7A7E85"/>
                </a:solidFill>
                <a:effectLst/>
                <a:highlight>
                  <a:srgbClr val="1E1F22"/>
                </a:highlight>
              </a:rPr>
              <a:t>        </a:t>
            </a:r>
            <a:r>
              <a:rPr lang="en-US" altLang="ko-KR" sz="1100">
                <a:solidFill>
                  <a:srgbClr val="BCBEC4"/>
                </a:solidFill>
                <a:effectLst/>
                <a:highlight>
                  <a:srgbClr val="1E1F22"/>
                </a:highlight>
              </a:rPr>
              <a:t>maxRequestSize = </a:t>
            </a:r>
            <a:r>
              <a:rPr lang="en-US" altLang="ko-KR" sz="1100">
                <a:solidFill>
                  <a:srgbClr val="2AACB8"/>
                </a:solidFill>
                <a:effectLst/>
                <a:highlight>
                  <a:srgbClr val="1E1F22"/>
                </a:highlight>
              </a:rPr>
              <a:t>1024 </a:t>
            </a:r>
            <a:r>
              <a:rPr lang="en-US" altLang="ko-KR" sz="1100">
                <a:solidFill>
                  <a:srgbClr val="BCBEC4"/>
                </a:solidFill>
                <a:effectLst/>
                <a:highlight>
                  <a:srgbClr val="1E1F22"/>
                </a:highlight>
              </a:rPr>
              <a:t>* </a:t>
            </a:r>
            <a:r>
              <a:rPr lang="en-US" altLang="ko-KR" sz="1100">
                <a:solidFill>
                  <a:srgbClr val="2AACB8"/>
                </a:solidFill>
                <a:effectLst/>
                <a:highlight>
                  <a:srgbClr val="1E1F22"/>
                </a:highlight>
              </a:rPr>
              <a:t>1024 </a:t>
            </a:r>
            <a:r>
              <a:rPr lang="en-US" altLang="ko-KR" sz="1100">
                <a:solidFill>
                  <a:srgbClr val="BCBEC4"/>
                </a:solidFill>
                <a:effectLst/>
                <a:highlight>
                  <a:srgbClr val="1E1F22"/>
                </a:highlight>
              </a:rPr>
              <a:t>* </a:t>
            </a:r>
            <a:r>
              <a:rPr lang="en-US" altLang="ko-KR" sz="1100">
                <a:solidFill>
                  <a:srgbClr val="2AACB8"/>
                </a:solidFill>
                <a:effectLst/>
                <a:highlight>
                  <a:srgbClr val="1E1F22"/>
                </a:highlight>
              </a:rPr>
              <a:t>50    </a:t>
            </a:r>
            <a:r>
              <a:rPr lang="en-US" altLang="ko-KR" sz="1100">
                <a:solidFill>
                  <a:srgbClr val="7A7E85"/>
                </a:solidFill>
                <a:effectLst/>
                <a:highlight>
                  <a:srgbClr val="1E1F22"/>
                </a:highlight>
              </a:rPr>
              <a:t>// 50MB</a:t>
            </a:r>
            <a:br>
              <a:rPr lang="en-US" altLang="ko-KR" sz="1100">
                <a:solidFill>
                  <a:srgbClr val="7A7E85"/>
                </a:solidFill>
                <a:effectLst/>
                <a:highlight>
                  <a:srgbClr val="1E1F22"/>
                </a:highlight>
              </a:rPr>
            </a:br>
            <a:r>
              <a:rPr lang="en-US" altLang="ko-KR" sz="1100">
                <a:solidFill>
                  <a:srgbClr val="E8BA36"/>
                </a:solidFill>
                <a:effectLst/>
                <a:highlight>
                  <a:srgbClr val="1E1F22"/>
                </a:highlight>
              </a:rPr>
              <a:t>)</a:t>
            </a:r>
            <a:br>
              <a:rPr lang="en-US" altLang="ko-KR" sz="1100">
                <a:solidFill>
                  <a:srgbClr val="E8BA36"/>
                </a:solidFill>
                <a:effectLst/>
                <a:highlight>
                  <a:srgbClr val="1E1F22"/>
                </a:highlight>
              </a:rPr>
            </a:br>
            <a:r>
              <a:rPr lang="en-US" altLang="ko-KR" sz="1100">
                <a:solidFill>
                  <a:srgbClr val="CF8E6D"/>
                </a:solidFill>
                <a:effectLst/>
                <a:highlight>
                  <a:srgbClr val="1E1F22"/>
                </a:highlight>
              </a:rPr>
              <a:t>public class </a:t>
            </a:r>
            <a:r>
              <a:rPr lang="en-US" altLang="ko-KR" sz="1100">
                <a:solidFill>
                  <a:srgbClr val="BCBEC4"/>
                </a:solidFill>
                <a:effectLst/>
                <a:highlight>
                  <a:srgbClr val="1E1F22"/>
                </a:highlight>
              </a:rPr>
              <a:t>UploadServlet </a:t>
            </a:r>
            <a:r>
              <a:rPr lang="en-US" altLang="ko-KR" sz="1100">
                <a:solidFill>
                  <a:srgbClr val="CF8E6D"/>
                </a:solidFill>
                <a:effectLst/>
                <a:highlight>
                  <a:srgbClr val="1E1F22"/>
                </a:highlight>
              </a:rPr>
              <a:t>extends </a:t>
            </a:r>
            <a:r>
              <a:rPr lang="en-US" altLang="ko-KR" sz="1100">
                <a:solidFill>
                  <a:srgbClr val="BCBEC4"/>
                </a:solidFill>
                <a:effectLst/>
                <a:highlight>
                  <a:srgbClr val="1E1F22"/>
                </a:highlight>
              </a:rPr>
              <a:t>HttpServlet </a:t>
            </a:r>
            <a:r>
              <a:rPr lang="en-US" altLang="ko-KR" sz="1100">
                <a:solidFill>
                  <a:srgbClr val="E8BA36"/>
                </a:solidFill>
                <a:effectLst/>
                <a:highlight>
                  <a:srgbClr val="1E1F22"/>
                </a:highlight>
              </a:rPr>
              <a:t>{</a:t>
            </a:r>
          </a:p>
          <a:p>
            <a:pPr>
              <a:lnSpc>
                <a:spcPct val="150000"/>
              </a:lnSpc>
            </a:pPr>
            <a:r>
              <a:rPr lang="ko-KR" altLang="en-US" sz="1100">
                <a:solidFill>
                  <a:srgbClr val="CF8E6D"/>
                </a:solidFill>
                <a:effectLst/>
                <a:highlight>
                  <a:srgbClr val="1E1F22"/>
                </a:highlight>
              </a:rPr>
              <a:t>     </a:t>
            </a:r>
            <a:r>
              <a:rPr lang="en-US" altLang="ko-KR" sz="1100">
                <a:solidFill>
                  <a:srgbClr val="CF8E6D"/>
                </a:solidFill>
                <a:effectLst/>
                <a:highlight>
                  <a:srgbClr val="1E1F22"/>
                </a:highlight>
              </a:rPr>
              <a:t>private static final </a:t>
            </a:r>
            <a:r>
              <a:rPr lang="en-US" altLang="ko-KR" sz="1100">
                <a:solidFill>
                  <a:srgbClr val="BCBEC4"/>
                </a:solidFill>
                <a:effectLst/>
                <a:highlight>
                  <a:srgbClr val="1E1F22"/>
                </a:highlight>
              </a:rPr>
              <a:t>String </a:t>
            </a:r>
            <a:r>
              <a:rPr lang="en-US" altLang="ko-KR" sz="1100" i="1">
                <a:solidFill>
                  <a:srgbClr val="C77DBB"/>
                </a:solidFill>
                <a:effectLst/>
                <a:highlight>
                  <a:srgbClr val="1E1F22"/>
                </a:highlight>
              </a:rPr>
              <a:t>UPLOAD_DIR </a:t>
            </a:r>
            <a:r>
              <a:rPr lang="en-US" altLang="ko-KR" sz="1100">
                <a:solidFill>
                  <a:srgbClr val="BCBEC4"/>
                </a:solidFill>
                <a:effectLst/>
                <a:highlight>
                  <a:srgbClr val="1E1F22"/>
                </a:highlight>
              </a:rPr>
              <a:t>= </a:t>
            </a:r>
            <a:r>
              <a:rPr lang="en-US" altLang="ko-KR" sz="1100">
                <a:solidFill>
                  <a:srgbClr val="6AAB73"/>
                </a:solidFill>
                <a:effectLst/>
                <a:highlight>
                  <a:srgbClr val="1E1F22"/>
                </a:highlight>
              </a:rPr>
              <a:t>"/path/to/upload"</a:t>
            </a:r>
            <a:r>
              <a:rPr lang="en-US" altLang="ko-KR" sz="1100">
                <a:solidFill>
                  <a:srgbClr val="BCBEC4"/>
                </a:solidFill>
                <a:effectLst/>
                <a:highlight>
                  <a:srgbClr val="1E1F22"/>
                </a:highlight>
              </a:rPr>
              <a: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a:t>
            </a:r>
            <a:r>
              <a:rPr lang="en-US" altLang="ko-KR" sz="1100">
                <a:solidFill>
                  <a:srgbClr val="B3AE60"/>
                </a:solidFill>
                <a:effectLst/>
                <a:highlight>
                  <a:srgbClr val="1E1F22"/>
                </a:highlight>
              </a:rPr>
              <a:t>@Override</a:t>
            </a:r>
            <a:br>
              <a:rPr lang="en-US" altLang="ko-KR" sz="1100">
                <a:solidFill>
                  <a:srgbClr val="B3AE60"/>
                </a:solidFill>
                <a:effectLst/>
                <a:highlight>
                  <a:srgbClr val="1E1F22"/>
                </a:highlight>
              </a:rPr>
            </a:br>
            <a:r>
              <a:rPr lang="en-US" altLang="ko-KR" sz="1100">
                <a:solidFill>
                  <a:srgbClr val="B3AE60"/>
                </a:solidFill>
                <a:effectLst/>
                <a:highlight>
                  <a:srgbClr val="1E1F22"/>
                </a:highlight>
              </a:rPr>
              <a:t>    </a:t>
            </a:r>
            <a:r>
              <a:rPr lang="en-US" altLang="ko-KR" sz="1100">
                <a:solidFill>
                  <a:srgbClr val="CF8E6D"/>
                </a:solidFill>
                <a:effectLst/>
                <a:highlight>
                  <a:srgbClr val="1E1F22"/>
                </a:highlight>
              </a:rPr>
              <a:t>protected void </a:t>
            </a:r>
            <a:r>
              <a:rPr lang="en-US" altLang="ko-KR" sz="1100">
                <a:solidFill>
                  <a:srgbClr val="56A8F5"/>
                </a:solidFill>
                <a:effectLst/>
                <a:highlight>
                  <a:srgbClr val="1E1F22"/>
                </a:highlight>
              </a:rPr>
              <a:t>doPost</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HttpServletRequest request, HttpServletResponse response</a:t>
            </a:r>
            <a:r>
              <a:rPr lang="en-US" altLang="ko-KR" sz="1100">
                <a:solidFill>
                  <a:srgbClr val="E8BA36"/>
                </a:solidFill>
                <a:effectLst/>
                <a:highlight>
                  <a:srgbClr val="1E1F22"/>
                </a:highlight>
              </a:rPr>
              <a:t>)</a:t>
            </a:r>
            <a:r>
              <a:rPr lang="ko-KR" altLang="en-US" sz="1100">
                <a:solidFill>
                  <a:srgbClr val="E8BA36"/>
                </a:solidFill>
                <a:effectLst/>
                <a:highlight>
                  <a:srgbClr val="1E1F22"/>
                </a:highlight>
              </a:rPr>
              <a:t> </a:t>
            </a:r>
            <a:r>
              <a:rPr lang="en-US" altLang="ko-KR" sz="1100">
                <a:solidFill>
                  <a:srgbClr val="CF8E6D"/>
                </a:solidFill>
                <a:effectLst/>
                <a:highlight>
                  <a:srgbClr val="1E1F22"/>
                </a:highlight>
              </a:rPr>
              <a:t>throws </a:t>
            </a:r>
            <a:r>
              <a:rPr lang="en-US" altLang="ko-KR" sz="1100">
                <a:solidFill>
                  <a:srgbClr val="BCBEC4"/>
                </a:solidFill>
                <a:effectLst/>
                <a:highlight>
                  <a:srgbClr val="1E1F22"/>
                </a:highlight>
              </a:rPr>
              <a:t>ServletException, IOException</a:t>
            </a:r>
            <a:r>
              <a:rPr lang="en-US" altLang="ko-KR" sz="1100">
                <a:solidFill>
                  <a:srgbClr val="54A857"/>
                </a:solidFill>
                <a:effectLst/>
                <a:highlight>
                  <a:srgbClr val="1E1F22"/>
                </a:highlight>
              </a:rPr>
              <a:t>{</a:t>
            </a:r>
            <a:r>
              <a:rPr lang="ko-KR" altLang="en-US" sz="1100">
                <a:solidFill>
                  <a:srgbClr val="54A857"/>
                </a:solidFill>
                <a:effectLst/>
                <a:highlight>
                  <a:srgbClr val="1E1F22"/>
                </a:highlight>
              </a:rPr>
              <a:t> </a:t>
            </a:r>
            <a:br>
              <a:rPr lang="en-US" altLang="ko-KR" sz="1100">
                <a:solidFill>
                  <a:srgbClr val="54A857"/>
                </a:solidFill>
                <a:effectLst/>
                <a:highlight>
                  <a:srgbClr val="1E1F22"/>
                </a:highlight>
              </a:rPr>
            </a:br>
            <a:r>
              <a:rPr lang="ko-KR" altLang="en-US" sz="1100">
                <a:solidFill>
                  <a:srgbClr val="54A857"/>
                </a:solidFill>
                <a:effectLst/>
                <a:highlight>
                  <a:srgbClr val="1E1F22"/>
                </a:highlight>
              </a:rPr>
              <a:t>        </a:t>
            </a:r>
            <a:r>
              <a:rPr lang="en-US" altLang="ko-KR" sz="1100">
                <a:solidFill>
                  <a:srgbClr val="BCBEC4"/>
                </a:solidFill>
                <a:effectLst/>
                <a:highlight>
                  <a:srgbClr val="1E1F22"/>
                </a:highlight>
              </a:rPr>
              <a:t>String username = request.getParameter</a:t>
            </a:r>
            <a:r>
              <a:rPr lang="en-US" altLang="ko-KR" sz="1100">
                <a:solidFill>
                  <a:srgbClr val="E8BA36"/>
                </a:solidFill>
                <a:effectLst/>
                <a:highlight>
                  <a:srgbClr val="1E1F22"/>
                </a:highlight>
              </a:rPr>
              <a:t>(</a:t>
            </a:r>
            <a:r>
              <a:rPr lang="en-US" altLang="ko-KR" sz="1100">
                <a:solidFill>
                  <a:srgbClr val="6AAB73"/>
                </a:solidFill>
                <a:effectLst/>
                <a:highlight>
                  <a:srgbClr val="1E1F22"/>
                </a:highlight>
              </a:rPr>
              <a:t>"username"</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 </a:t>
            </a:r>
          </a:p>
          <a:p>
            <a:pPr>
              <a:lnSpc>
                <a:spcPct val="150000"/>
              </a:lnSpc>
            </a:pPr>
            <a:r>
              <a:rPr lang="ko-KR" altLang="en-US" sz="1100">
                <a:solidFill>
                  <a:srgbClr val="BCBEC4"/>
                </a:solidFill>
                <a:highlight>
                  <a:srgbClr val="1E1F22"/>
                </a:highlight>
              </a:rPr>
              <a:t>        </a:t>
            </a:r>
            <a:r>
              <a:rPr lang="en-US" altLang="ko-KR" sz="1100">
                <a:solidFill>
                  <a:srgbClr val="BCBEC4"/>
                </a:solidFill>
                <a:effectLst/>
                <a:highlight>
                  <a:srgbClr val="1E1F22"/>
                </a:highlight>
              </a:rPr>
              <a:t>Part filePart = request.getPart</a:t>
            </a:r>
            <a:r>
              <a:rPr lang="en-US" altLang="ko-KR" sz="1100">
                <a:solidFill>
                  <a:srgbClr val="E8BA36"/>
                </a:solidFill>
                <a:effectLst/>
                <a:highlight>
                  <a:srgbClr val="1E1F22"/>
                </a:highlight>
              </a:rPr>
              <a:t>(</a:t>
            </a:r>
            <a:r>
              <a:rPr lang="en-US" altLang="ko-KR" sz="1100">
                <a:solidFill>
                  <a:srgbClr val="6AAB73"/>
                </a:solidFill>
                <a:effectLst/>
                <a:highlight>
                  <a:srgbClr val="1E1F22"/>
                </a:highlight>
              </a:rPr>
              <a:t>"file"</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a:t>
            </a:r>
            <a:br>
              <a:rPr lang="en-US" altLang="ko-KR" sz="1100">
                <a:solidFill>
                  <a:srgbClr val="359FF4"/>
                </a:solidFill>
                <a:effectLst/>
                <a:highlight>
                  <a:srgbClr val="1E1F22"/>
                </a:highlight>
              </a:rPr>
            </a:br>
            <a:r>
              <a:rPr lang="en-US" altLang="ko-KR" sz="1100">
                <a:solidFill>
                  <a:srgbClr val="359FF4"/>
                </a:solidFill>
                <a:effectLst/>
                <a:highlight>
                  <a:srgbClr val="1E1F22"/>
                </a:highlight>
              </a:rPr>
              <a:t>        </a:t>
            </a:r>
            <a:r>
              <a:rPr lang="en-US" altLang="ko-KR" sz="1100">
                <a:solidFill>
                  <a:srgbClr val="BCBEC4"/>
                </a:solidFill>
                <a:effectLst/>
                <a:highlight>
                  <a:srgbClr val="1E1F22"/>
                </a:highlight>
              </a:rPr>
              <a:t>String fileName = filePart.getSubmittedFileName</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a:t>
            </a:r>
            <a:r>
              <a:rPr lang="en-US" altLang="ko-KR" sz="1100">
                <a:solidFill>
                  <a:srgbClr val="CF8E6D"/>
                </a:solidFill>
                <a:effectLst/>
                <a:highlight>
                  <a:srgbClr val="1E1F22"/>
                </a:highlight>
              </a:rPr>
              <a:t>long </a:t>
            </a:r>
            <a:r>
              <a:rPr lang="en-US" altLang="ko-KR" sz="1100">
                <a:solidFill>
                  <a:srgbClr val="BCBEC4"/>
                </a:solidFill>
                <a:effectLst/>
                <a:highlight>
                  <a:srgbClr val="1E1F22"/>
                </a:highlight>
              </a:rPr>
              <a:t>fileSize = filePart.getSize</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String contentType = filePart.getContentType</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a:t>
            </a:r>
          </a:p>
          <a:p>
            <a:pPr>
              <a:lnSpc>
                <a:spcPct val="150000"/>
              </a:lnSpc>
            </a:pPr>
            <a:br>
              <a:rPr lang="ko-KR" altLang="en-US" sz="1100">
                <a:solidFill>
                  <a:srgbClr val="7A7E85"/>
                </a:solidFill>
                <a:effectLst/>
                <a:highlight>
                  <a:srgbClr val="1E1F22"/>
                </a:highlight>
                <a:latin typeface="Menlo-Regular" panose="020B0609030804020204" pitchFamily="49" charset="0"/>
              </a:rPr>
            </a:br>
            <a:r>
              <a:rPr lang="ko-KR" altLang="en-US" sz="1100">
                <a:solidFill>
                  <a:srgbClr val="7A7E85"/>
                </a:solidFill>
                <a:effectLst/>
                <a:highlight>
                  <a:srgbClr val="1E1F22"/>
                </a:highlight>
                <a:latin typeface="Menlo-Regular" panose="020B0609030804020204" pitchFamily="49" charset="0"/>
              </a:rPr>
              <a:t>   </a:t>
            </a:r>
            <a:r>
              <a:rPr lang="en-US" altLang="ko-KR" sz="1100">
                <a:solidFill>
                  <a:srgbClr val="BCBEC4"/>
                </a:solidFill>
                <a:effectLst/>
                <a:highlight>
                  <a:srgbClr val="1E1F22"/>
                </a:highlight>
              </a:rPr>
              <a:t>File uploadDir = </a:t>
            </a:r>
            <a:r>
              <a:rPr lang="en-US" altLang="ko-KR" sz="1100">
                <a:solidFill>
                  <a:srgbClr val="CF8E6D"/>
                </a:solidFill>
                <a:effectLst/>
                <a:highlight>
                  <a:srgbClr val="1E1F22"/>
                </a:highlight>
              </a:rPr>
              <a:t>new </a:t>
            </a:r>
            <a:r>
              <a:rPr lang="en-US" altLang="ko-KR" sz="1100">
                <a:solidFill>
                  <a:srgbClr val="BCBEC4"/>
                </a:solidFill>
                <a:effectLst/>
                <a:highlight>
                  <a:srgbClr val="1E1F22"/>
                </a:highlight>
              </a:rPr>
              <a:t>File</a:t>
            </a:r>
            <a:r>
              <a:rPr lang="en-US" altLang="ko-KR" sz="1100">
                <a:solidFill>
                  <a:srgbClr val="E8BA36"/>
                </a:solidFill>
                <a:effectLst/>
                <a:highlight>
                  <a:srgbClr val="1E1F22"/>
                </a:highlight>
              </a:rPr>
              <a:t>(</a:t>
            </a:r>
            <a:r>
              <a:rPr lang="en-US" altLang="ko-KR" sz="1100" i="1">
                <a:solidFill>
                  <a:srgbClr val="C77DBB"/>
                </a:solidFill>
                <a:effectLst/>
                <a:highlight>
                  <a:srgbClr val="1E1F22"/>
                </a:highlight>
              </a:rPr>
              <a:t>UPLOAD_DIR </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a:t>
            </a:r>
            <a:br>
              <a:rPr lang="ko-KR" altLang="en-US" sz="1100">
                <a:solidFill>
                  <a:srgbClr val="7A7E85"/>
                </a:solidFill>
                <a:effectLst/>
                <a:highlight>
                  <a:srgbClr val="1E1F22"/>
                </a:highlight>
                <a:latin typeface="Menlo-Regular" panose="020B0609030804020204" pitchFamily="49" charset="0"/>
              </a:rPr>
            </a:br>
            <a:r>
              <a:rPr lang="ko-KR" altLang="en-US" sz="1100">
                <a:solidFill>
                  <a:srgbClr val="7A7E85"/>
                </a:solidFill>
                <a:effectLst/>
                <a:highlight>
                  <a:srgbClr val="1E1F22"/>
                </a:highlight>
                <a:latin typeface="Menlo-Regular" panose="020B0609030804020204" pitchFamily="49" charset="0"/>
              </a:rPr>
              <a:t>   </a:t>
            </a:r>
            <a:r>
              <a:rPr lang="en-US" altLang="ko-KR" sz="1100">
                <a:solidFill>
                  <a:srgbClr val="BCBEC4"/>
                </a:solidFill>
                <a:effectLst/>
                <a:highlight>
                  <a:srgbClr val="1E1F22"/>
                </a:highlight>
              </a:rPr>
              <a:t>String filePath = </a:t>
            </a:r>
            <a:r>
              <a:rPr lang="en-US" altLang="ko-KR" sz="1100" i="1">
                <a:solidFill>
                  <a:srgbClr val="C77DBB"/>
                </a:solidFill>
                <a:effectLst/>
                <a:highlight>
                  <a:srgbClr val="1E1F22"/>
                </a:highlight>
              </a:rPr>
              <a:t>UPLOAD_DIR </a:t>
            </a:r>
            <a:r>
              <a:rPr lang="ko-KR" altLang="en-US" sz="1100" i="1">
                <a:solidFill>
                  <a:srgbClr val="C77DBB"/>
                </a:solidFill>
                <a:effectLst/>
                <a:highlight>
                  <a:srgbClr val="1E1F22"/>
                </a:highlight>
              </a:rPr>
              <a:t> </a:t>
            </a:r>
            <a:r>
              <a:rPr lang="en-US" altLang="ko-KR" sz="1100">
                <a:solidFill>
                  <a:srgbClr val="BCBEC4"/>
                </a:solidFill>
                <a:effectLst/>
                <a:highlight>
                  <a:srgbClr val="1E1F22"/>
                </a:highlight>
              </a:rPr>
              <a:t>+ File.separator + fileName;</a:t>
            </a:r>
          </a:p>
          <a:p>
            <a:pPr>
              <a:lnSpc>
                <a:spcPct val="150000"/>
              </a:lnSpc>
            </a:pPr>
            <a:br>
              <a:rPr lang="en-US" altLang="ko-KR" sz="1100">
                <a:solidFill>
                  <a:srgbClr val="BCBEC4"/>
                </a:solidFill>
                <a:effectLst/>
                <a:highlight>
                  <a:srgbClr val="1E1F22"/>
                </a:highlight>
              </a:rPr>
            </a:br>
            <a:r>
              <a:rPr lang="ko-KR" altLang="en-US" sz="1100">
                <a:solidFill>
                  <a:srgbClr val="BCBEC4"/>
                </a:solidFill>
                <a:effectLst/>
                <a:highlight>
                  <a:srgbClr val="1E1F22"/>
                </a:highlight>
              </a:rPr>
              <a:t>        </a:t>
            </a:r>
            <a:r>
              <a:rPr lang="en-US" altLang="ko-KR" sz="1100">
                <a:solidFill>
                  <a:srgbClr val="CF8E6D"/>
                </a:solidFill>
                <a:effectLst/>
                <a:highlight>
                  <a:srgbClr val="1E1F22"/>
                </a:highlight>
              </a:rPr>
              <a:t>try </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InputStream inputStream = filePart.getInputStream</a:t>
            </a:r>
            <a:r>
              <a:rPr lang="en-US" altLang="ko-KR" sz="1100">
                <a:solidFill>
                  <a:srgbClr val="54A857"/>
                </a:solidFill>
                <a:effectLst/>
                <a:highlight>
                  <a:srgbClr val="1E1F22"/>
                </a:highlight>
              </a:rPr>
              <a:t>()</a:t>
            </a:r>
            <a:r>
              <a:rPr lang="en-US" altLang="ko-KR" sz="1100">
                <a:solidFill>
                  <a:srgbClr val="E8BA36"/>
                </a:solidFill>
                <a:effectLst/>
                <a:highlight>
                  <a:srgbClr val="1E1F22"/>
                </a:highlight>
              </a:rPr>
              <a:t>) </a:t>
            </a:r>
            <a:r>
              <a:rPr lang="en-US" altLang="ko-KR" sz="1100">
                <a:solidFill>
                  <a:srgbClr val="359FF4"/>
                </a:solidFill>
                <a:effectLst/>
                <a:highlight>
                  <a:srgbClr val="1E1F22"/>
                </a:highlight>
              </a:rPr>
              <a:t>{</a:t>
            </a:r>
            <a:br>
              <a:rPr lang="en-US" altLang="ko-KR" sz="1100">
                <a:solidFill>
                  <a:srgbClr val="359FF4"/>
                </a:solidFill>
                <a:effectLst/>
                <a:highlight>
                  <a:srgbClr val="1E1F22"/>
                </a:highlight>
              </a:rPr>
            </a:br>
            <a:r>
              <a:rPr lang="en-US" altLang="ko-KR" sz="1100">
                <a:solidFill>
                  <a:srgbClr val="359FF4"/>
                </a:solidFill>
                <a:effectLst/>
                <a:highlight>
                  <a:srgbClr val="1E1F22"/>
                </a:highlight>
              </a:rPr>
              <a:t>                 </a:t>
            </a:r>
            <a:r>
              <a:rPr lang="en-US" altLang="ko-KR" sz="1100">
                <a:solidFill>
                  <a:srgbClr val="BCBEC4"/>
                </a:solidFill>
                <a:effectLst/>
                <a:highlight>
                  <a:srgbClr val="1E1F22"/>
                </a:highlight>
              </a:rPr>
              <a:t>Files.copy</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inputStream, Paths.get</a:t>
            </a:r>
            <a:r>
              <a:rPr lang="en-US" altLang="ko-KR" sz="1100">
                <a:solidFill>
                  <a:srgbClr val="54A857"/>
                </a:solidFill>
                <a:effectLst/>
                <a:highlight>
                  <a:srgbClr val="1E1F22"/>
                </a:highlight>
              </a:rPr>
              <a:t>(</a:t>
            </a:r>
            <a:r>
              <a:rPr lang="en-US" altLang="ko-KR" sz="1100">
                <a:solidFill>
                  <a:srgbClr val="BCBEC4"/>
                </a:solidFill>
                <a:effectLst/>
                <a:highlight>
                  <a:srgbClr val="1E1F22"/>
                </a:highlight>
              </a:rPr>
              <a:t>filePath</a:t>
            </a:r>
            <a:r>
              <a:rPr lang="en-US" altLang="ko-KR" sz="1100">
                <a:solidFill>
                  <a:srgbClr val="54A857"/>
                </a:solidFill>
                <a:effectLst/>
                <a:highlight>
                  <a:srgbClr val="1E1F22"/>
                </a:highlight>
              </a:rPr>
              <a:t>)</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a:t>
            </a:r>
            <a:r>
              <a:rPr lang="en-US" altLang="ko-KR" sz="1100">
                <a:solidFill>
                  <a:srgbClr val="359FF4"/>
                </a:solidFill>
                <a:effectLst/>
                <a:highlight>
                  <a:srgbClr val="1E1F22"/>
                </a:highlight>
              </a:rPr>
              <a: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a:t>
            </a:r>
            <a:r>
              <a:rPr lang="en-US" altLang="ko-KR" sz="1100">
                <a:solidFill>
                  <a:srgbClr val="54A857"/>
                </a:solidFill>
                <a:effectLst/>
                <a:highlight>
                  <a:srgbClr val="1E1F22"/>
                </a:highlight>
              </a:rPr>
              <a:t>}</a:t>
            </a:r>
            <a:br>
              <a:rPr lang="en-US" altLang="ko-KR" sz="1100">
                <a:solidFill>
                  <a:srgbClr val="54A857"/>
                </a:solidFill>
                <a:effectLst/>
                <a:highlight>
                  <a:srgbClr val="1E1F22"/>
                </a:highlight>
              </a:rPr>
            </a:br>
            <a:r>
              <a:rPr lang="en-US" altLang="ko-KR" sz="1100">
                <a:solidFill>
                  <a:srgbClr val="E8BA36"/>
                </a:solidFill>
                <a:effectLst/>
                <a:highlight>
                  <a:srgbClr val="1E1F22"/>
                </a:highlight>
              </a:rPr>
              <a:t>}</a:t>
            </a:r>
            <a:endParaRPr lang="ko-KR" altLang="en-US" sz="1100">
              <a:solidFill>
                <a:srgbClr val="BCBEC4"/>
              </a:solidFill>
              <a:effectLst/>
              <a:highlight>
                <a:srgbClr val="1E1F22"/>
              </a:highlight>
            </a:endParaRPr>
          </a:p>
        </p:txBody>
      </p:sp>
      <p:sp>
        <p:nvSpPr>
          <p:cNvPr id="5" name="TextBox 4">
            <a:extLst>
              <a:ext uri="{FF2B5EF4-FFF2-40B4-BE49-F238E27FC236}">
                <a16:creationId xmlns:a16="http://schemas.microsoft.com/office/drawing/2014/main" id="{2AAD87EA-3B29-0838-1FFE-CE8604067BB6}"/>
              </a:ext>
            </a:extLst>
          </p:cNvPr>
          <p:cNvSpPr txBox="1"/>
          <p:nvPr/>
        </p:nvSpPr>
        <p:spPr>
          <a:xfrm>
            <a:off x="5022850" y="3505885"/>
            <a:ext cx="5022850" cy="832920"/>
          </a:xfrm>
          <a:prstGeom prst="rect">
            <a:avLst/>
          </a:prstGeom>
          <a:noFill/>
        </p:spPr>
        <p:txBody>
          <a:bodyPr wrap="square">
            <a:spAutoFit/>
          </a:bodyPr>
          <a:lstStyle/>
          <a:p>
            <a:pPr>
              <a:lnSpc>
                <a:spcPct val="150000"/>
              </a:lnSpc>
            </a:pPr>
            <a:r>
              <a:rPr lang="en-US" altLang="ko-KR" sz="1100">
                <a:solidFill>
                  <a:schemeClr val="bg1">
                    <a:lumMod val="50000"/>
                  </a:schemeClr>
                </a:solidFill>
                <a:effectLst/>
                <a:highlight>
                  <a:srgbClr val="1E1F22"/>
                </a:highlight>
              </a:rPr>
              <a:t>//</a:t>
            </a:r>
            <a:r>
              <a:rPr lang="en-US" altLang="ko-KR" sz="1100">
                <a:solidFill>
                  <a:schemeClr val="bg1">
                    <a:lumMod val="50000"/>
                  </a:schemeClr>
                </a:solidFill>
              </a:rPr>
              <a:t> Servlet 3.x </a:t>
            </a:r>
            <a:r>
              <a:rPr lang="ko-KR" altLang="en-US" sz="1100">
                <a:solidFill>
                  <a:schemeClr val="bg1">
                    <a:lumMod val="50000"/>
                  </a:schemeClr>
                </a:solidFill>
              </a:rPr>
              <a:t>환경에서는 이전보다 간편하게 파일 데이터를 처리할 수 있다</a:t>
            </a:r>
            <a:endParaRPr lang="en-US" altLang="ko-KR" sz="1100">
              <a:solidFill>
                <a:schemeClr val="bg1">
                  <a:lumMod val="50000"/>
                </a:schemeClr>
              </a:solidFill>
            </a:endParaRPr>
          </a:p>
          <a:p>
            <a:pPr>
              <a:lnSpc>
                <a:spcPct val="150000"/>
              </a:lnSpc>
            </a:pPr>
            <a:r>
              <a:rPr lang="en-US" altLang="ko-KR" sz="1100">
                <a:solidFill>
                  <a:schemeClr val="bg1">
                    <a:lumMod val="50000"/>
                  </a:schemeClr>
                </a:solidFill>
              </a:rPr>
              <a:t>//</a:t>
            </a:r>
            <a:r>
              <a:rPr lang="ko-KR" altLang="en-US" sz="1100">
                <a:solidFill>
                  <a:schemeClr val="bg1">
                    <a:lumMod val="50000"/>
                  </a:schemeClr>
                </a:solidFill>
              </a:rPr>
              <a:t> 하지만 일반 폼 필드와 </a:t>
            </a:r>
            <a:r>
              <a:rPr lang="en-US" altLang="ko-KR" sz="1100">
                <a:solidFill>
                  <a:schemeClr val="bg1">
                    <a:lumMod val="50000"/>
                  </a:schemeClr>
                </a:solidFill>
              </a:rPr>
              <a:t>Part </a:t>
            </a:r>
            <a:r>
              <a:rPr lang="ko-KR" altLang="en-US" sz="1100">
                <a:solidFill>
                  <a:schemeClr val="bg1">
                    <a:lumMod val="50000"/>
                  </a:schemeClr>
                </a:solidFill>
              </a:rPr>
              <a:t>객체를 구분하여 수동으로 처리해야 하는 불편함이 있다</a:t>
            </a:r>
            <a:endParaRPr lang="en-US" altLang="ko-KR" sz="1100">
              <a:solidFill>
                <a:schemeClr val="bg1">
                  <a:lumMod val="50000"/>
                </a:schemeClr>
              </a:solidFill>
            </a:endParaRPr>
          </a:p>
          <a:p>
            <a:pPr>
              <a:lnSpc>
                <a:spcPct val="150000"/>
              </a:lnSpc>
            </a:pPr>
            <a:r>
              <a:rPr lang="en-US" altLang="ko-KR" sz="1100">
                <a:solidFill>
                  <a:schemeClr val="bg1">
                    <a:lumMod val="50000"/>
                  </a:schemeClr>
                </a:solidFill>
              </a:rPr>
              <a:t>//</a:t>
            </a:r>
            <a:r>
              <a:rPr lang="ko-KR" altLang="en-US" sz="1100">
                <a:solidFill>
                  <a:schemeClr val="bg1">
                    <a:lumMod val="50000"/>
                  </a:schemeClr>
                </a:solidFill>
              </a:rPr>
              <a:t> 또한 직접 </a:t>
            </a:r>
            <a:r>
              <a:rPr lang="en-US" altLang="ko-KR" sz="1100">
                <a:solidFill>
                  <a:schemeClr val="bg1">
                    <a:lumMod val="50000"/>
                  </a:schemeClr>
                </a:solidFill>
              </a:rPr>
              <a:t>InputStream </a:t>
            </a:r>
            <a:r>
              <a:rPr lang="ko-KR" altLang="en-US" sz="1100">
                <a:solidFill>
                  <a:schemeClr val="bg1">
                    <a:lumMod val="50000"/>
                  </a:schemeClr>
                </a:solidFill>
              </a:rPr>
              <a:t>을 얻어와서 파일을 복사하는 식으로 처리해야 한다</a:t>
            </a:r>
          </a:p>
        </p:txBody>
      </p:sp>
    </p:spTree>
    <p:extLst>
      <p:ext uri="{BB962C8B-B14F-4D97-AF65-F5344CB8AC3E}">
        <p14:creationId xmlns:p14="http://schemas.microsoft.com/office/powerpoint/2010/main" val="255238246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55675A-3F67-A83F-E810-85255D151280}"/>
            </a:ext>
          </a:extLst>
        </p:cNvPr>
        <p:cNvGrpSpPr/>
        <p:nvPr/>
      </p:nvGrpSpPr>
      <p:grpSpPr>
        <a:xfrm>
          <a:off x="0" y="0"/>
          <a:ext cx="0" cy="0"/>
          <a:chOff x="0" y="0"/>
          <a:chExt cx="0" cy="0"/>
        </a:xfrm>
      </p:grpSpPr>
      <p:sp>
        <p:nvSpPr>
          <p:cNvPr id="7" name="직사각형 6">
            <a:extLst>
              <a:ext uri="{FF2B5EF4-FFF2-40B4-BE49-F238E27FC236}">
                <a16:creationId xmlns:a16="http://schemas.microsoft.com/office/drawing/2014/main" id="{5AF232B6-A89B-FD1A-507A-03E41C5D0E85}"/>
              </a:ext>
            </a:extLst>
          </p:cNvPr>
          <p:cNvSpPr/>
          <p:nvPr/>
        </p:nvSpPr>
        <p:spPr>
          <a:xfrm>
            <a:off x="100074" y="136481"/>
            <a:ext cx="3706464" cy="369332"/>
          </a:xfrm>
          <a:prstGeom prst="rect">
            <a:avLst/>
          </a:prstGeom>
        </p:spPr>
        <p:txBody>
          <a:bodyPr wrap="none">
            <a:spAutoFit/>
          </a:bodyPr>
          <a:lstStyle/>
          <a:p>
            <a:pPr marL="342900" indent="-342900">
              <a:buFont typeface="Wingdings" pitchFamily="2" charset="2"/>
              <a:buChar char="ü"/>
            </a:pPr>
            <a:r>
              <a:rPr lang="ko-KR" altLang="en-US" b="1">
                <a:solidFill>
                  <a:schemeClr val="accent1">
                    <a:lumMod val="75000"/>
                  </a:schemeClr>
                </a:solidFill>
                <a:latin typeface="+mj-lt"/>
              </a:rPr>
              <a:t>요청 메서드 및 경로 관련 </a:t>
            </a:r>
            <a:r>
              <a:rPr lang="en-US" altLang="ko-KR" b="1">
                <a:solidFill>
                  <a:schemeClr val="accent1">
                    <a:lumMod val="75000"/>
                  </a:schemeClr>
                </a:solidFill>
                <a:latin typeface="+mj-lt"/>
              </a:rPr>
              <a:t>API</a:t>
            </a:r>
            <a:endParaRPr lang="ko-KR" altLang="en-US" b="1">
              <a:solidFill>
                <a:schemeClr val="accent1">
                  <a:lumMod val="75000"/>
                </a:schemeClr>
              </a:solidFill>
              <a:latin typeface="+mj-lt"/>
            </a:endParaRPr>
          </a:p>
        </p:txBody>
      </p:sp>
      <p:sp>
        <p:nvSpPr>
          <p:cNvPr id="2" name="Rectangle 1">
            <a:extLst>
              <a:ext uri="{FF2B5EF4-FFF2-40B4-BE49-F238E27FC236}">
                <a16:creationId xmlns:a16="http://schemas.microsoft.com/office/drawing/2014/main" id="{69016C3F-900F-D7BD-3133-07F0174E7B63}"/>
              </a:ext>
            </a:extLst>
          </p:cNvPr>
          <p:cNvSpPr>
            <a:spLocks noChangeArrowheads="1"/>
          </p:cNvSpPr>
          <p:nvPr/>
        </p:nvSpPr>
        <p:spPr bwMode="auto">
          <a:xfrm>
            <a:off x="529388" y="583499"/>
            <a:ext cx="6460957" cy="234622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RequestHandler {</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CF8E6D"/>
                </a:solidFill>
                <a:effectLst/>
                <a:latin typeface="Arial Unicode MS"/>
                <a:ea typeface="JetBrains Mono"/>
              </a:rPr>
              <a:t>public void </a:t>
            </a:r>
            <a:r>
              <a:rPr kumimoji="0" lang="ko-KR" altLang="ko-KR" sz="1100" b="0" i="0" u="none" strike="noStrike" cap="none" normalizeH="0" baseline="0">
                <a:ln>
                  <a:noFill/>
                </a:ln>
                <a:solidFill>
                  <a:srgbClr val="56A8F5"/>
                </a:solidFill>
                <a:effectLst/>
                <a:latin typeface="Arial Unicode MS"/>
                <a:ea typeface="JetBrains Mono"/>
              </a:rPr>
              <a:t>handleRequestInfo</a:t>
            </a:r>
            <a:r>
              <a:rPr kumimoji="0" lang="ko-KR" altLang="ko-KR" sz="1100" b="0" i="0" u="none" strike="noStrike" cap="none" normalizeH="0" baseline="0">
                <a:ln>
                  <a:noFill/>
                </a:ln>
                <a:solidFill>
                  <a:srgbClr val="BCBEC4"/>
                </a:solidFill>
                <a:effectLst/>
                <a:latin typeface="Arial Unicode MS"/>
                <a:ea typeface="JetBrains Mono"/>
              </a:rPr>
              <a:t>(HttpServletRequest request)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System.</a:t>
            </a:r>
            <a:r>
              <a:rPr kumimoji="0" lang="ko-KR" altLang="ko-KR" sz="1100" b="0" i="1" u="none" strike="noStrike" cap="none" normalizeH="0" baseline="0">
                <a:ln>
                  <a:noFill/>
                </a:ln>
                <a:solidFill>
                  <a:srgbClr val="C77DBB"/>
                </a:solidFill>
                <a:effectLst/>
                <a:latin typeface="Arial Unicode MS"/>
                <a:ea typeface="JetBrains Mono"/>
              </a:rPr>
              <a:t>out</a:t>
            </a:r>
            <a:r>
              <a:rPr kumimoji="0" lang="ko-KR" altLang="ko-KR" sz="1100" b="0" i="0" u="none" strike="noStrike" cap="none" normalizeH="0" baseline="0">
                <a:ln>
                  <a:noFill/>
                </a:ln>
                <a:solidFill>
                  <a:srgbClr val="BCBEC4"/>
                </a:solidFill>
                <a:effectLst/>
                <a:latin typeface="Arial Unicode MS"/>
                <a:ea typeface="JetBrains Mono"/>
              </a:rPr>
              <a:t>.println(</a:t>
            </a:r>
            <a:r>
              <a:rPr kumimoji="0" lang="ko-KR" altLang="ko-KR" sz="1100" b="0" i="0" u="none" strike="noStrike" cap="none" normalizeH="0" baseline="0">
                <a:ln>
                  <a:noFill/>
                </a:ln>
                <a:solidFill>
                  <a:srgbClr val="6AAB73"/>
                </a:solidFill>
                <a:effectLst/>
                <a:latin typeface="Arial Unicode MS"/>
                <a:ea typeface="JetBrains Mono"/>
              </a:rPr>
              <a:t>"=== Request Information ==="</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System.</a:t>
            </a:r>
            <a:r>
              <a:rPr kumimoji="0" lang="ko-KR" altLang="ko-KR" sz="1100" b="0" i="1" u="none" strike="noStrike" cap="none" normalizeH="0" baseline="0">
                <a:ln>
                  <a:noFill/>
                </a:ln>
                <a:solidFill>
                  <a:srgbClr val="C77DBB"/>
                </a:solidFill>
                <a:effectLst/>
                <a:latin typeface="Arial Unicode MS"/>
                <a:ea typeface="JetBrains Mono"/>
              </a:rPr>
              <a:t>out</a:t>
            </a:r>
            <a:r>
              <a:rPr kumimoji="0" lang="ko-KR" altLang="ko-KR" sz="1100" b="0" i="0" u="none" strike="noStrike" cap="none" normalizeH="0" baseline="0">
                <a:ln>
                  <a:noFill/>
                </a:ln>
                <a:solidFill>
                  <a:srgbClr val="BCBEC4"/>
                </a:solidFill>
                <a:effectLst/>
                <a:latin typeface="Arial Unicode MS"/>
                <a:ea typeface="JetBrains Mono"/>
              </a:rPr>
              <a:t>.println(</a:t>
            </a:r>
            <a:r>
              <a:rPr kumimoji="0" lang="ko-KR" altLang="ko-KR" sz="1100" b="0" i="0" u="none" strike="noStrike" cap="none" normalizeH="0" baseline="0">
                <a:ln>
                  <a:noFill/>
                </a:ln>
                <a:solidFill>
                  <a:srgbClr val="6AAB73"/>
                </a:solidFill>
                <a:effectLst/>
                <a:latin typeface="Arial Unicode MS"/>
                <a:ea typeface="JetBrains Mono"/>
              </a:rPr>
              <a:t>"HTTP Method: " </a:t>
            </a:r>
            <a:r>
              <a:rPr kumimoji="0" lang="ko-KR" altLang="ko-KR" sz="1100" b="0" i="0" u="none" strike="noStrike" cap="none" normalizeH="0" baseline="0">
                <a:ln>
                  <a:noFill/>
                </a:ln>
                <a:solidFill>
                  <a:srgbClr val="BCBEC4"/>
                </a:solidFill>
                <a:effectLst/>
                <a:latin typeface="Arial Unicode MS"/>
                <a:ea typeface="JetBrains Mono"/>
              </a:rPr>
              <a:t>+ request.getMethod());</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System.</a:t>
            </a:r>
            <a:r>
              <a:rPr kumimoji="0" lang="ko-KR" altLang="ko-KR" sz="1100" b="0" i="1" u="none" strike="noStrike" cap="none" normalizeH="0" baseline="0">
                <a:ln>
                  <a:noFill/>
                </a:ln>
                <a:solidFill>
                  <a:srgbClr val="C77DBB"/>
                </a:solidFill>
                <a:effectLst/>
                <a:latin typeface="Arial Unicode MS"/>
                <a:ea typeface="JetBrains Mono"/>
              </a:rPr>
              <a:t>out</a:t>
            </a:r>
            <a:r>
              <a:rPr kumimoji="0" lang="ko-KR" altLang="ko-KR" sz="1100" b="0" i="0" u="none" strike="noStrike" cap="none" normalizeH="0" baseline="0">
                <a:ln>
                  <a:noFill/>
                </a:ln>
                <a:solidFill>
                  <a:srgbClr val="BCBEC4"/>
                </a:solidFill>
                <a:effectLst/>
                <a:latin typeface="Arial Unicode MS"/>
                <a:ea typeface="JetBrains Mono"/>
              </a:rPr>
              <a:t>.println(</a:t>
            </a:r>
            <a:r>
              <a:rPr kumimoji="0" lang="ko-KR" altLang="ko-KR" sz="1100" b="0" i="0" u="none" strike="noStrike" cap="none" normalizeH="0" baseline="0">
                <a:ln>
                  <a:noFill/>
                </a:ln>
                <a:solidFill>
                  <a:srgbClr val="6AAB73"/>
                </a:solidFill>
                <a:effectLst/>
                <a:latin typeface="Arial Unicode MS"/>
                <a:ea typeface="JetBrains Mono"/>
              </a:rPr>
              <a:t>"Request URI: " </a:t>
            </a:r>
            <a:r>
              <a:rPr kumimoji="0" lang="ko-KR"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request.getRequestURI());</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System.</a:t>
            </a:r>
            <a:r>
              <a:rPr kumimoji="0" lang="ko-KR" altLang="ko-KR" sz="1100" b="0" i="1" u="none" strike="noStrike" cap="none" normalizeH="0" baseline="0">
                <a:ln>
                  <a:noFill/>
                </a:ln>
                <a:solidFill>
                  <a:srgbClr val="C77DBB"/>
                </a:solidFill>
                <a:effectLst/>
                <a:latin typeface="Arial Unicode MS"/>
                <a:ea typeface="JetBrains Mono"/>
              </a:rPr>
              <a:t>out</a:t>
            </a:r>
            <a:r>
              <a:rPr kumimoji="0" lang="ko-KR" altLang="ko-KR" sz="1100" b="0" i="0" u="none" strike="noStrike" cap="none" normalizeH="0" baseline="0">
                <a:ln>
                  <a:noFill/>
                </a:ln>
                <a:solidFill>
                  <a:srgbClr val="BCBEC4"/>
                </a:solidFill>
                <a:effectLst/>
                <a:latin typeface="Arial Unicode MS"/>
                <a:ea typeface="JetBrains Mono"/>
              </a:rPr>
              <a:t>.println(</a:t>
            </a:r>
            <a:r>
              <a:rPr kumimoji="0" lang="ko-KR" altLang="ko-KR" sz="1100" b="0" i="0" u="none" strike="noStrike" cap="none" normalizeH="0" baseline="0">
                <a:ln>
                  <a:noFill/>
                </a:ln>
                <a:solidFill>
                  <a:srgbClr val="6AAB73"/>
                </a:solidFill>
                <a:effectLst/>
                <a:latin typeface="Arial Unicode MS"/>
                <a:ea typeface="JetBrains Mono"/>
              </a:rPr>
              <a:t>"Request URL: " </a:t>
            </a:r>
            <a:r>
              <a:rPr kumimoji="0" lang="ko-KR" altLang="ko-KR" sz="1100" b="0" i="0" u="none" strike="noStrike" cap="none" normalizeH="0" baseline="0">
                <a:ln>
                  <a:noFill/>
                </a:ln>
                <a:solidFill>
                  <a:srgbClr val="BCBEC4"/>
                </a:solidFill>
                <a:effectLst/>
                <a:latin typeface="Arial Unicode MS"/>
                <a:ea typeface="JetBrains Mono"/>
              </a:rPr>
              <a:t>+ request.getRequestURL());</a:t>
            </a:r>
            <a:endParaRPr kumimoji="0" lang="en-US" altLang="ko-KR" sz="11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lang="en-US" altLang="ko-KR" sz="1100">
                <a:solidFill>
                  <a:srgbClr val="BCBEC4"/>
                </a:solidFill>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BC734094-54F8-5D65-CB57-3781E9D53386}"/>
              </a:ext>
            </a:extLst>
          </p:cNvPr>
          <p:cNvSpPr>
            <a:spLocks noChangeArrowheads="1"/>
          </p:cNvSpPr>
          <p:nvPr/>
        </p:nvSpPr>
        <p:spPr bwMode="auto">
          <a:xfrm>
            <a:off x="7367337" y="1601556"/>
            <a:ext cx="4186989" cy="1076641"/>
          </a:xfrm>
          <a:prstGeom prst="rect">
            <a:avLst/>
          </a:prstGeom>
          <a:solidFill>
            <a:schemeClr val="bg1"/>
          </a:solidFill>
          <a:ln w="6350">
            <a:solidFill>
              <a:schemeClr val="bg1">
                <a:lumMod val="65000"/>
              </a:schemeClr>
            </a:solid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effectLst/>
                <a:latin typeface="Arial Unicode MS"/>
                <a:ea typeface="JetBrains Mono"/>
              </a:rPr>
              <a:t>=== Request Information ===</a:t>
            </a:r>
            <a:br>
              <a:rPr kumimoji="0" lang="ko-KR" altLang="ko-KR" sz="1100" b="0" i="0" u="none" strike="noStrike" cap="none" normalizeH="0" baseline="0">
                <a:ln>
                  <a:noFill/>
                </a:ln>
                <a:effectLst/>
                <a:latin typeface="Arial Unicode MS"/>
                <a:ea typeface="JetBrains Mono"/>
              </a:rPr>
            </a:br>
            <a:r>
              <a:rPr kumimoji="0" lang="ko-KR" altLang="ko-KR" sz="1100" b="0" i="0" u="none" strike="noStrike" cap="none" normalizeH="0" baseline="0">
                <a:ln>
                  <a:noFill/>
                </a:ln>
                <a:effectLst/>
                <a:latin typeface="Arial Unicode MS"/>
                <a:ea typeface="JetBrains Mono"/>
              </a:rPr>
              <a:t>HTTP Method: GET</a:t>
            </a:r>
            <a:br>
              <a:rPr kumimoji="0" lang="ko-KR" altLang="ko-KR" sz="1100" b="0" i="0" u="none" strike="noStrike" cap="none" normalizeH="0" baseline="0">
                <a:ln>
                  <a:noFill/>
                </a:ln>
                <a:effectLst/>
                <a:latin typeface="Arial Unicode MS"/>
                <a:ea typeface="JetBrains Mono"/>
              </a:rPr>
            </a:br>
            <a:r>
              <a:rPr kumimoji="0" lang="ko-KR" altLang="ko-KR" sz="1100" b="0" i="0" u="none" strike="noStrike" cap="none" normalizeH="0" baseline="0">
                <a:ln>
                  <a:noFill/>
                </a:ln>
                <a:effectLst/>
                <a:latin typeface="Arial Unicode MS"/>
                <a:ea typeface="JetBrains Mono"/>
              </a:rPr>
              <a:t>Request URI: /example/path</a:t>
            </a:r>
            <a:br>
              <a:rPr kumimoji="0" lang="ko-KR" altLang="ko-KR" sz="1100" b="0" i="0" u="none" strike="noStrike" cap="none" normalizeH="0" baseline="0">
                <a:ln>
                  <a:noFill/>
                </a:ln>
                <a:effectLst/>
                <a:latin typeface="Arial Unicode MS"/>
                <a:ea typeface="JetBrains Mono"/>
              </a:rPr>
            </a:br>
            <a:r>
              <a:rPr kumimoji="0" lang="ko-KR" altLang="ko-KR" sz="1100" b="0" i="0" u="none" strike="noStrike" cap="none" normalizeH="0" baseline="0">
                <a:ln>
                  <a:noFill/>
                </a:ln>
                <a:effectLst/>
                <a:latin typeface="Arial Unicode MS"/>
                <a:ea typeface="JetBrains Mono"/>
              </a:rPr>
              <a:t>Request URL: http://localhost:8080/example/path</a:t>
            </a:r>
            <a:endParaRPr kumimoji="0" lang="ko-KR" altLang="ko-KR" sz="1100" b="0" i="0" u="none" strike="noStrike" cap="none" normalizeH="0" baseline="0">
              <a:ln>
                <a:noFill/>
              </a:ln>
              <a:effectLst/>
              <a:latin typeface="Arial" panose="020B0604020202020204" pitchFamily="34" charset="0"/>
            </a:endParaRPr>
          </a:p>
        </p:txBody>
      </p:sp>
      <p:sp>
        <p:nvSpPr>
          <p:cNvPr id="5" name="직사각형 4">
            <a:extLst>
              <a:ext uri="{FF2B5EF4-FFF2-40B4-BE49-F238E27FC236}">
                <a16:creationId xmlns:a16="http://schemas.microsoft.com/office/drawing/2014/main" id="{803809C6-4776-BE34-1D26-363DBADBCDF2}"/>
              </a:ext>
            </a:extLst>
          </p:cNvPr>
          <p:cNvSpPr/>
          <p:nvPr/>
        </p:nvSpPr>
        <p:spPr>
          <a:xfrm>
            <a:off x="154216" y="3429000"/>
            <a:ext cx="1994457" cy="369332"/>
          </a:xfrm>
          <a:prstGeom prst="rect">
            <a:avLst/>
          </a:prstGeom>
        </p:spPr>
        <p:txBody>
          <a:bodyPr wrap="none">
            <a:spAutoFit/>
          </a:bodyPr>
          <a:lstStyle/>
          <a:p>
            <a:pPr marL="342900" indent="-342900">
              <a:buFont typeface="Wingdings" pitchFamily="2" charset="2"/>
              <a:buChar char="ü"/>
            </a:pPr>
            <a:r>
              <a:rPr lang="ko-KR" altLang="en-US" b="1">
                <a:solidFill>
                  <a:schemeClr val="accent1">
                    <a:lumMod val="75000"/>
                  </a:schemeClr>
                </a:solidFill>
                <a:latin typeface="+mj-lt"/>
              </a:rPr>
              <a:t>세션 관련 </a:t>
            </a:r>
            <a:r>
              <a:rPr lang="en-US" altLang="ko-KR" b="1">
                <a:solidFill>
                  <a:schemeClr val="accent1">
                    <a:lumMod val="75000"/>
                  </a:schemeClr>
                </a:solidFill>
                <a:latin typeface="+mj-lt"/>
              </a:rPr>
              <a:t>API</a:t>
            </a:r>
            <a:endParaRPr lang="ko-KR" altLang="en-US" b="1">
              <a:solidFill>
                <a:schemeClr val="accent1">
                  <a:lumMod val="75000"/>
                </a:schemeClr>
              </a:solidFill>
              <a:latin typeface="+mj-lt"/>
            </a:endParaRPr>
          </a:p>
        </p:txBody>
      </p:sp>
      <p:sp>
        <p:nvSpPr>
          <p:cNvPr id="9" name="Rectangle 1">
            <a:extLst>
              <a:ext uri="{FF2B5EF4-FFF2-40B4-BE49-F238E27FC236}">
                <a16:creationId xmlns:a16="http://schemas.microsoft.com/office/drawing/2014/main" id="{06F94DF9-9C45-3A61-7E51-037717653560}"/>
              </a:ext>
            </a:extLst>
          </p:cNvPr>
          <p:cNvSpPr>
            <a:spLocks noChangeArrowheads="1"/>
          </p:cNvSpPr>
          <p:nvPr/>
        </p:nvSpPr>
        <p:spPr bwMode="auto">
          <a:xfrm>
            <a:off x="529387" y="3904812"/>
            <a:ext cx="6460957" cy="209230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latin typeface="Arial Unicode MS"/>
                <a:ea typeface="JetBrains Mono"/>
              </a:rPr>
              <a:t>public void </a:t>
            </a:r>
            <a:r>
              <a:rPr kumimoji="0" lang="ko-KR" altLang="ko-KR" sz="1100" b="0" i="0" u="none" strike="noStrike" cap="none" normalizeH="0" baseline="0">
                <a:ln>
                  <a:noFill/>
                </a:ln>
                <a:solidFill>
                  <a:srgbClr val="56A8F5"/>
                </a:solidFill>
                <a:effectLst/>
                <a:latin typeface="Arial Unicode MS"/>
                <a:ea typeface="JetBrains Mono"/>
              </a:rPr>
              <a:t>handleSession</a:t>
            </a:r>
            <a:r>
              <a:rPr kumimoji="0" lang="ko-KR" altLang="ko-KR" sz="1100" b="0" i="0" u="none" strike="noStrike" cap="none" normalizeH="0" baseline="0">
                <a:ln>
                  <a:noFill/>
                </a:ln>
                <a:solidFill>
                  <a:srgbClr val="BCBEC4"/>
                </a:solidFill>
                <a:effectLst/>
                <a:latin typeface="Arial Unicode MS"/>
                <a:ea typeface="JetBrains Mono"/>
              </a:rPr>
              <a:t>(HttpServletRequest request)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System.</a:t>
            </a:r>
            <a:r>
              <a:rPr kumimoji="0" lang="ko-KR" altLang="ko-KR" sz="1100" b="0" i="1" u="none" strike="noStrike" cap="none" normalizeH="0" baseline="0">
                <a:ln>
                  <a:noFill/>
                </a:ln>
                <a:solidFill>
                  <a:srgbClr val="C77DBB"/>
                </a:solidFill>
                <a:effectLst/>
                <a:latin typeface="Arial Unicode MS"/>
                <a:ea typeface="JetBrains Mono"/>
              </a:rPr>
              <a:t>out</a:t>
            </a:r>
            <a:r>
              <a:rPr kumimoji="0" lang="ko-KR" altLang="ko-KR" sz="1100" b="0" i="0" u="none" strike="noStrike" cap="none" normalizeH="0" baseline="0">
                <a:ln>
                  <a:noFill/>
                </a:ln>
                <a:solidFill>
                  <a:srgbClr val="BCBEC4"/>
                </a:solidFill>
                <a:effectLst/>
                <a:latin typeface="Arial Unicode MS"/>
                <a:ea typeface="JetBrains Mono"/>
              </a:rPr>
              <a:t>.println(</a:t>
            </a:r>
            <a:r>
              <a:rPr kumimoji="0" lang="ko-KR" altLang="ko-KR" sz="1100" b="0" i="0" u="none" strike="noStrike" cap="none" normalizeH="0" baseline="0">
                <a:ln>
                  <a:noFill/>
                </a:ln>
                <a:solidFill>
                  <a:srgbClr val="6AAB73"/>
                </a:solidFill>
                <a:effectLst/>
                <a:latin typeface="Arial Unicode MS"/>
                <a:ea typeface="JetBrains Mono"/>
              </a:rPr>
              <a:t>"=== Session Information ==="</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HttpSession session = request.getSession(</a:t>
            </a:r>
            <a:r>
              <a:rPr kumimoji="0" lang="ko-KR" altLang="ko-KR" sz="1100" b="0" i="0" u="none" strike="noStrike" cap="none" normalizeH="0" baseline="0">
                <a:ln>
                  <a:noFill/>
                </a:ln>
                <a:solidFill>
                  <a:srgbClr val="CF8E6D"/>
                </a:solidFill>
                <a:effectLst/>
                <a:latin typeface="Arial Unicode MS"/>
                <a:ea typeface="JetBrains Mono"/>
              </a:rPr>
              <a:t>false</a:t>
            </a:r>
            <a:r>
              <a:rPr kumimoji="0" lang="ko-KR" altLang="ko-KR" sz="1100" b="0" i="0" u="none" strike="noStrike" cap="none" normalizeH="0" baseline="0">
                <a:ln>
                  <a:noFill/>
                </a:ln>
                <a:solidFill>
                  <a:srgbClr val="BCBEC4"/>
                </a:solidFill>
                <a:effectLst/>
                <a:latin typeface="Arial Unicode MS"/>
                <a:ea typeface="JetBrains Mono"/>
              </a:rPr>
              <a:t>)</a:t>
            </a:r>
            <a:r>
              <a:rPr kumimoji="0" lang="en-US"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chemeClr val="bg1">
                    <a:lumMod val="65000"/>
                  </a:schemeClr>
                </a:solidFill>
                <a:effectLst/>
                <a:latin typeface="Arial Unicode MS"/>
                <a:ea typeface="JetBrains Mono"/>
              </a:rPr>
              <a:t>or true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System.</a:t>
            </a:r>
            <a:r>
              <a:rPr kumimoji="0" lang="ko-KR" altLang="ko-KR" sz="1100" b="0" i="1" u="none" strike="noStrike" cap="none" normalizeH="0" baseline="0">
                <a:ln>
                  <a:noFill/>
                </a:ln>
                <a:solidFill>
                  <a:srgbClr val="C77DBB"/>
                </a:solidFill>
                <a:effectLst/>
                <a:latin typeface="Arial Unicode MS"/>
                <a:ea typeface="JetBrains Mono"/>
              </a:rPr>
              <a:t>out</a:t>
            </a:r>
            <a:r>
              <a:rPr kumimoji="0" lang="ko-KR" altLang="ko-KR" sz="1100" b="0" i="0" u="none" strike="noStrike" cap="none" normalizeH="0" baseline="0">
                <a:ln>
                  <a:noFill/>
                </a:ln>
                <a:solidFill>
                  <a:srgbClr val="BCBEC4"/>
                </a:solidFill>
                <a:effectLst/>
                <a:latin typeface="Arial Unicode MS"/>
                <a:ea typeface="JetBrains Mono"/>
              </a:rPr>
              <a:t>.println(</a:t>
            </a:r>
            <a:r>
              <a:rPr kumimoji="0" lang="ko-KR" altLang="ko-KR" sz="1100" b="0" i="0" u="none" strike="noStrike" cap="none" normalizeH="0" baseline="0">
                <a:ln>
                  <a:noFill/>
                </a:ln>
                <a:solidFill>
                  <a:srgbClr val="6AAB73"/>
                </a:solidFill>
                <a:effectLst/>
                <a:latin typeface="Arial Unicode MS"/>
                <a:ea typeface="JetBrains Mono"/>
              </a:rPr>
              <a:t>"Session: " </a:t>
            </a:r>
            <a:r>
              <a:rPr kumimoji="0" lang="ko-KR" altLang="ko-KR" sz="1100" b="0" i="0" u="none" strike="noStrike" cap="none" normalizeH="0" baseline="0">
                <a:ln>
                  <a:noFill/>
                </a:ln>
                <a:solidFill>
                  <a:srgbClr val="BCBEC4"/>
                </a:solidFill>
                <a:effectLst/>
                <a:latin typeface="Arial Unicode MS"/>
                <a:ea typeface="JetBrains Mono"/>
              </a:rPr>
              <a:t>+ (session != </a:t>
            </a:r>
            <a:r>
              <a:rPr kumimoji="0" lang="ko-KR" altLang="ko-KR" sz="1100" b="0" i="0" u="none" strike="noStrike" cap="none" normalizeH="0" baseline="0">
                <a:ln>
                  <a:noFill/>
                </a:ln>
                <a:solidFill>
                  <a:srgbClr val="CF8E6D"/>
                </a:solidFill>
                <a:effectLst/>
                <a:latin typeface="Arial Unicode MS"/>
                <a:ea typeface="JetBrains Mono"/>
              </a:rPr>
              <a:t>null </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"Exists" </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"None"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System.</a:t>
            </a:r>
            <a:r>
              <a:rPr kumimoji="0" lang="ko-KR" altLang="ko-KR" sz="1100" b="0" i="1" u="none" strike="noStrike" cap="none" normalizeH="0" baseline="0">
                <a:ln>
                  <a:noFill/>
                </a:ln>
                <a:solidFill>
                  <a:srgbClr val="C77DBB"/>
                </a:solidFill>
                <a:effectLst/>
                <a:latin typeface="Arial Unicode MS"/>
                <a:ea typeface="JetBrains Mono"/>
              </a:rPr>
              <a:t>out</a:t>
            </a:r>
            <a:r>
              <a:rPr kumimoji="0" lang="ko-KR" altLang="ko-KR" sz="1100" b="0" i="0" u="none" strike="noStrike" cap="none" normalizeH="0" baseline="0">
                <a:ln>
                  <a:noFill/>
                </a:ln>
                <a:solidFill>
                  <a:srgbClr val="BCBEC4"/>
                </a:solidFill>
                <a:effectLst/>
                <a:latin typeface="Arial Unicode MS"/>
                <a:ea typeface="JetBrains Mono"/>
              </a:rPr>
              <a:t>.println(</a:t>
            </a:r>
            <a:r>
              <a:rPr kumimoji="0" lang="ko-KR" altLang="ko-KR" sz="1100" b="0" i="0" u="none" strike="noStrike" cap="none" normalizeH="0" baseline="0">
                <a:ln>
                  <a:noFill/>
                </a:ln>
                <a:solidFill>
                  <a:srgbClr val="6AAB73"/>
                </a:solidFill>
                <a:effectLst/>
                <a:latin typeface="Arial Unicode MS"/>
                <a:ea typeface="JetBrains Mono"/>
              </a:rPr>
              <a:t>"Requested Session ID: " </a:t>
            </a:r>
            <a:r>
              <a:rPr kumimoji="0" lang="ko-KR" altLang="ko-KR" sz="1100" b="0" i="0" u="none" strike="noStrike" cap="none" normalizeH="0" baseline="0">
                <a:ln>
                  <a:noFill/>
                </a:ln>
                <a:solidFill>
                  <a:srgbClr val="BCBEC4"/>
                </a:solidFill>
                <a:effectLst/>
                <a:latin typeface="Arial Unicode MS"/>
                <a:ea typeface="JetBrains Mono"/>
              </a:rPr>
              <a:t>+ request.getRequestedSessionId());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0" name="Rectangle 2">
            <a:extLst>
              <a:ext uri="{FF2B5EF4-FFF2-40B4-BE49-F238E27FC236}">
                <a16:creationId xmlns:a16="http://schemas.microsoft.com/office/drawing/2014/main" id="{D65A874B-66FD-2AB7-26E3-EB244E6E30CB}"/>
              </a:ext>
            </a:extLst>
          </p:cNvPr>
          <p:cNvSpPr>
            <a:spLocks noChangeArrowheads="1"/>
          </p:cNvSpPr>
          <p:nvPr/>
        </p:nvSpPr>
        <p:spPr bwMode="auto">
          <a:xfrm>
            <a:off x="7367337" y="4539601"/>
            <a:ext cx="4186989" cy="822726"/>
          </a:xfrm>
          <a:prstGeom prst="rect">
            <a:avLst/>
          </a:prstGeom>
          <a:solidFill>
            <a:schemeClr val="bg1"/>
          </a:solidFill>
          <a:ln w="6350">
            <a:solidFill>
              <a:schemeClr val="bg1">
                <a:lumMod val="65000"/>
              </a:schemeClr>
            </a:solid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effectLst/>
                <a:latin typeface="Arial Unicode MS"/>
                <a:ea typeface="JetBrains Mono"/>
              </a:rPr>
              <a:t>=== Session Information ===</a:t>
            </a:r>
            <a:br>
              <a:rPr kumimoji="0" lang="ko-KR" altLang="ko-KR" sz="1100" b="0" i="0" u="none" strike="noStrike" cap="none" normalizeH="0" baseline="0">
                <a:ln>
                  <a:noFill/>
                </a:ln>
                <a:effectLst/>
                <a:latin typeface="Arial Unicode MS"/>
                <a:ea typeface="JetBrains Mono"/>
              </a:rPr>
            </a:br>
            <a:r>
              <a:rPr kumimoji="0" lang="ko-KR" altLang="ko-KR" sz="1100" b="0" i="0" u="none" strike="noStrike" cap="none" normalizeH="0" baseline="0">
                <a:ln>
                  <a:noFill/>
                </a:ln>
                <a:effectLst/>
                <a:latin typeface="Arial Unicode MS"/>
                <a:ea typeface="JetBrains Mono"/>
              </a:rPr>
              <a:t>Session: Exists</a:t>
            </a:r>
            <a:br>
              <a:rPr kumimoji="0" lang="ko-KR" altLang="ko-KR" sz="1100" b="0" i="0" u="none" strike="noStrike" cap="none" normalizeH="0" baseline="0">
                <a:ln>
                  <a:noFill/>
                </a:ln>
                <a:effectLst/>
                <a:latin typeface="Arial Unicode MS"/>
                <a:ea typeface="JetBrains Mono"/>
              </a:rPr>
            </a:br>
            <a:r>
              <a:rPr kumimoji="0" lang="ko-KR" altLang="ko-KR" sz="1100" b="0" i="0" u="none" strike="noStrike" cap="none" normalizeH="0" baseline="0">
                <a:ln>
                  <a:noFill/>
                </a:ln>
                <a:effectLst/>
                <a:latin typeface="Arial Unicode MS"/>
                <a:ea typeface="JetBrains Mono"/>
              </a:rPr>
              <a:t>Requested Session ID: ABC1234567890</a:t>
            </a:r>
            <a:endParaRPr kumimoji="0" lang="ko-KR" altLang="ko-KR" sz="1100" b="0" i="0" u="none" strike="noStrike" cap="none" normalizeH="0" baseline="0">
              <a:ln>
                <a:noFill/>
              </a:ln>
              <a:effectLst/>
              <a:latin typeface="Arial" panose="020B0604020202020204" pitchFamily="34" charset="0"/>
            </a:endParaRPr>
          </a:p>
        </p:txBody>
      </p:sp>
      <p:sp>
        <p:nvSpPr>
          <p:cNvPr id="11" name="Rectangle 2">
            <a:extLst>
              <a:ext uri="{FF2B5EF4-FFF2-40B4-BE49-F238E27FC236}">
                <a16:creationId xmlns:a16="http://schemas.microsoft.com/office/drawing/2014/main" id="{6EA829C1-4E07-B0FB-943D-0155BB619BB1}"/>
              </a:ext>
            </a:extLst>
          </p:cNvPr>
          <p:cNvSpPr>
            <a:spLocks noChangeArrowheads="1"/>
          </p:cNvSpPr>
          <p:nvPr/>
        </p:nvSpPr>
        <p:spPr bwMode="auto">
          <a:xfrm>
            <a:off x="7367335" y="943127"/>
            <a:ext cx="4174956" cy="27699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200" b="0" i="0" u="none" strike="noStrike" cap="none" normalizeH="0" baseline="0">
                <a:ln>
                  <a:noFill/>
                </a:ln>
                <a:solidFill>
                  <a:srgbClr val="BCBEC4"/>
                </a:solidFill>
                <a:effectLst/>
                <a:latin typeface="Arial Unicode MS"/>
                <a:ea typeface="JetBrains Mono"/>
              </a:rPr>
              <a:t>http:</a:t>
            </a:r>
            <a:r>
              <a:rPr kumimoji="0" lang="ko-KR" altLang="ko-KR" sz="1200" b="0" i="0" u="none" strike="noStrike" cap="none" normalizeH="0" baseline="0">
                <a:ln>
                  <a:noFill/>
                </a:ln>
                <a:solidFill>
                  <a:srgbClr val="7A7E85"/>
                </a:solidFill>
                <a:effectLst/>
                <a:latin typeface="Arial Unicode MS"/>
                <a:ea typeface="JetBrains Mono"/>
              </a:rPr>
              <a:t>//localhost:8080/example/path</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12" name="직사각형 11">
            <a:extLst>
              <a:ext uri="{FF2B5EF4-FFF2-40B4-BE49-F238E27FC236}">
                <a16:creationId xmlns:a16="http://schemas.microsoft.com/office/drawing/2014/main" id="{7B649C24-FBCF-F8AD-4E3B-A1538FF39FF5}"/>
              </a:ext>
            </a:extLst>
          </p:cNvPr>
          <p:cNvSpPr/>
          <p:nvPr/>
        </p:nvSpPr>
        <p:spPr>
          <a:xfrm>
            <a:off x="7259052" y="694583"/>
            <a:ext cx="492443" cy="276999"/>
          </a:xfrm>
          <a:prstGeom prst="rect">
            <a:avLst/>
          </a:prstGeom>
        </p:spPr>
        <p:txBody>
          <a:bodyPr wrap="none">
            <a:spAutoFit/>
          </a:bodyPr>
          <a:lstStyle/>
          <a:p>
            <a:r>
              <a:rPr lang="ko-KR" altLang="en-US" sz="1200">
                <a:latin typeface="+mj-lt"/>
              </a:rPr>
              <a:t>요청</a:t>
            </a:r>
          </a:p>
        </p:txBody>
      </p:sp>
      <p:sp>
        <p:nvSpPr>
          <p:cNvPr id="13" name="직사각형 12">
            <a:extLst>
              <a:ext uri="{FF2B5EF4-FFF2-40B4-BE49-F238E27FC236}">
                <a16:creationId xmlns:a16="http://schemas.microsoft.com/office/drawing/2014/main" id="{38ECB20B-6913-B486-C568-D587243EA7D3}"/>
              </a:ext>
            </a:extLst>
          </p:cNvPr>
          <p:cNvSpPr/>
          <p:nvPr/>
        </p:nvSpPr>
        <p:spPr>
          <a:xfrm>
            <a:off x="7259052" y="1324557"/>
            <a:ext cx="492443" cy="276999"/>
          </a:xfrm>
          <a:prstGeom prst="rect">
            <a:avLst/>
          </a:prstGeom>
        </p:spPr>
        <p:txBody>
          <a:bodyPr wrap="none">
            <a:spAutoFit/>
          </a:bodyPr>
          <a:lstStyle/>
          <a:p>
            <a:r>
              <a:rPr lang="ko-KR" altLang="en-US" sz="1200">
                <a:latin typeface="+mj-lt"/>
              </a:rPr>
              <a:t>결과</a:t>
            </a:r>
          </a:p>
        </p:txBody>
      </p:sp>
      <p:sp>
        <p:nvSpPr>
          <p:cNvPr id="14" name="직사각형 13">
            <a:extLst>
              <a:ext uri="{FF2B5EF4-FFF2-40B4-BE49-F238E27FC236}">
                <a16:creationId xmlns:a16="http://schemas.microsoft.com/office/drawing/2014/main" id="{55E0405D-B799-E73F-1BA8-F006F9F24360}"/>
              </a:ext>
            </a:extLst>
          </p:cNvPr>
          <p:cNvSpPr/>
          <p:nvPr/>
        </p:nvSpPr>
        <p:spPr>
          <a:xfrm>
            <a:off x="7259052" y="4271205"/>
            <a:ext cx="492443" cy="276999"/>
          </a:xfrm>
          <a:prstGeom prst="rect">
            <a:avLst/>
          </a:prstGeom>
        </p:spPr>
        <p:txBody>
          <a:bodyPr wrap="none">
            <a:spAutoFit/>
          </a:bodyPr>
          <a:lstStyle/>
          <a:p>
            <a:r>
              <a:rPr lang="ko-KR" altLang="en-US" sz="1200">
                <a:latin typeface="+mj-lt"/>
              </a:rPr>
              <a:t>결과</a:t>
            </a:r>
          </a:p>
        </p:txBody>
      </p:sp>
    </p:spTree>
    <p:extLst>
      <p:ext uri="{BB962C8B-B14F-4D97-AF65-F5344CB8AC3E}">
        <p14:creationId xmlns:p14="http://schemas.microsoft.com/office/powerpoint/2010/main" val="2134539940"/>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A8FF68-8AA1-701D-9E75-AB18840C06B4}"/>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A39038DF-0EC2-2738-9A9E-84C7DCB3B8AA}"/>
              </a:ext>
            </a:extLst>
          </p:cNvPr>
          <p:cNvSpPr/>
          <p:nvPr/>
        </p:nvSpPr>
        <p:spPr>
          <a:xfrm>
            <a:off x="59476" y="190660"/>
            <a:ext cx="2063385"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스프링  처리 예제</a:t>
            </a:r>
          </a:p>
        </p:txBody>
      </p:sp>
      <p:sp>
        <p:nvSpPr>
          <p:cNvPr id="8" name="TextBox 7">
            <a:extLst>
              <a:ext uri="{FF2B5EF4-FFF2-40B4-BE49-F238E27FC236}">
                <a16:creationId xmlns:a16="http://schemas.microsoft.com/office/drawing/2014/main" id="{1E416302-2FB8-523F-CCEE-DEE3C32FE1F2}"/>
              </a:ext>
            </a:extLst>
          </p:cNvPr>
          <p:cNvSpPr txBox="1"/>
          <p:nvPr/>
        </p:nvSpPr>
        <p:spPr>
          <a:xfrm>
            <a:off x="330200" y="655242"/>
            <a:ext cx="11264900" cy="4133824"/>
          </a:xfrm>
          <a:prstGeom prst="rect">
            <a:avLst/>
          </a:prstGeom>
          <a:solidFill>
            <a:schemeClr val="bg2">
              <a:lumMod val="10000"/>
            </a:schemeClr>
          </a:solidFill>
        </p:spPr>
        <p:txBody>
          <a:bodyPr wrap="square">
            <a:spAutoFit/>
          </a:bodyPr>
          <a:lstStyle/>
          <a:p>
            <a:pPr>
              <a:lnSpc>
                <a:spcPct val="150000"/>
              </a:lnSpc>
            </a:pPr>
            <a:r>
              <a:rPr lang="en-US" altLang="ko-KR" sz="1100">
                <a:solidFill>
                  <a:srgbClr val="B3AE60"/>
                </a:solidFill>
                <a:effectLst/>
                <a:highlight>
                  <a:srgbClr val="1E1F22"/>
                </a:highlight>
              </a:rPr>
              <a:t>@RestController</a:t>
            </a:r>
            <a:br>
              <a:rPr lang="en-US" altLang="ko-KR" sz="1100">
                <a:solidFill>
                  <a:srgbClr val="B3AE60"/>
                </a:solidFill>
                <a:effectLst/>
                <a:highlight>
                  <a:srgbClr val="1E1F22"/>
                </a:highlight>
              </a:rPr>
            </a:br>
            <a:r>
              <a:rPr lang="en-US" altLang="ko-KR" sz="1100">
                <a:solidFill>
                  <a:srgbClr val="CF8E6D"/>
                </a:solidFill>
                <a:effectLst/>
                <a:highlight>
                  <a:srgbClr val="1E1F22"/>
                </a:highlight>
              </a:rPr>
              <a:t>public class </a:t>
            </a:r>
            <a:r>
              <a:rPr lang="en-US" altLang="ko-KR" sz="1100">
                <a:solidFill>
                  <a:srgbClr val="BCBEC4"/>
                </a:solidFill>
                <a:effectLst/>
                <a:highlight>
                  <a:srgbClr val="1E1F22"/>
                </a:highlight>
              </a:rPr>
              <a:t>FileUploadController </a:t>
            </a:r>
            <a:r>
              <a:rPr lang="en-US" altLang="ko-KR" sz="1100">
                <a:solidFill>
                  <a:srgbClr val="E8BA36"/>
                </a:solidFill>
                <a:effectLst/>
                <a:highlight>
                  <a:srgbClr val="1E1F22"/>
                </a:highlight>
              </a:rPr>
              <a:t>{</a:t>
            </a:r>
            <a:br>
              <a:rPr lang="en-US" altLang="ko-KR" sz="1100">
                <a:solidFill>
                  <a:srgbClr val="E8BA36"/>
                </a:solidFill>
                <a:effectLst/>
                <a:highlight>
                  <a:srgbClr val="1E1F22"/>
                </a:highlight>
              </a:rPr>
            </a:br>
            <a:r>
              <a:rPr lang="en-US" altLang="ko-KR" sz="1100">
                <a:solidFill>
                  <a:srgbClr val="E8BA36"/>
                </a:solidFill>
                <a:effectLst/>
                <a:highlight>
                  <a:srgbClr val="1E1F22"/>
                </a:highlight>
              </a:rPr>
              <a:t>    </a:t>
            </a:r>
            <a:r>
              <a:rPr lang="en-US" altLang="ko-KR" sz="1100">
                <a:solidFill>
                  <a:srgbClr val="CF8E6D"/>
                </a:solidFill>
                <a:effectLst/>
                <a:highlight>
                  <a:srgbClr val="1E1F22"/>
                </a:highlight>
              </a:rPr>
              <a:t>private static final </a:t>
            </a:r>
            <a:r>
              <a:rPr lang="en-US" altLang="ko-KR" sz="1100">
                <a:solidFill>
                  <a:srgbClr val="BCBEC4"/>
                </a:solidFill>
                <a:effectLst/>
                <a:highlight>
                  <a:srgbClr val="1E1F22"/>
                </a:highlight>
              </a:rPr>
              <a:t>String </a:t>
            </a:r>
            <a:r>
              <a:rPr lang="en-US" altLang="ko-KR" sz="1100" i="1">
                <a:solidFill>
                  <a:srgbClr val="C77DBB"/>
                </a:solidFill>
                <a:effectLst/>
                <a:highlight>
                  <a:srgbClr val="1E1F22"/>
                </a:highlight>
              </a:rPr>
              <a:t>UPLOAD_DIR </a:t>
            </a:r>
            <a:r>
              <a:rPr lang="en-US" altLang="ko-KR" sz="1100">
                <a:solidFill>
                  <a:srgbClr val="BCBEC4"/>
                </a:solidFill>
                <a:effectLst/>
                <a:highlight>
                  <a:srgbClr val="1E1F22"/>
                </a:highlight>
              </a:rPr>
              <a:t>= </a:t>
            </a:r>
            <a:r>
              <a:rPr lang="en-US" altLang="ko-KR" sz="1100">
                <a:solidFill>
                  <a:srgbClr val="6AAB73"/>
                </a:solidFill>
                <a:effectLst/>
                <a:highlight>
                  <a:srgbClr val="1E1F22"/>
                </a:highlight>
              </a:rPr>
              <a:t>"/path/to/upload"</a:t>
            </a:r>
            <a:r>
              <a:rPr lang="en-US" altLang="ko-KR" sz="1100">
                <a:solidFill>
                  <a:srgbClr val="BCBEC4"/>
                </a:solidFill>
                <a:effectLst/>
                <a:highlight>
                  <a:srgbClr val="1E1F22"/>
                </a:highlight>
              </a:rPr>
              <a: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a:t>
            </a:r>
            <a:r>
              <a:rPr lang="en-US" altLang="ko-KR" sz="1100">
                <a:solidFill>
                  <a:srgbClr val="B3AE60"/>
                </a:solidFill>
                <a:effectLst/>
                <a:highlight>
                  <a:srgbClr val="1E1F22"/>
                </a:highlight>
              </a:rPr>
              <a:t>@PostMapping</a:t>
            </a:r>
            <a:r>
              <a:rPr lang="en-US" altLang="ko-KR" sz="1100">
                <a:solidFill>
                  <a:srgbClr val="E8BA36"/>
                </a:solidFill>
                <a:effectLst/>
                <a:highlight>
                  <a:srgbClr val="1E1F22"/>
                </a:highlight>
              </a:rPr>
              <a:t>(</a:t>
            </a:r>
            <a:r>
              <a:rPr lang="en-US" altLang="ko-KR" sz="1100">
                <a:solidFill>
                  <a:srgbClr val="6AAB73"/>
                </a:solidFill>
                <a:effectLst/>
                <a:highlight>
                  <a:srgbClr val="1E1F22"/>
                </a:highlight>
              </a:rPr>
              <a:t>"/upload"</a:t>
            </a:r>
            <a:r>
              <a:rPr lang="en-US" altLang="ko-KR" sz="1100">
                <a:solidFill>
                  <a:srgbClr val="E8BA36"/>
                </a:solidFill>
                <a:effectLst/>
                <a:highlight>
                  <a:srgbClr val="1E1F22"/>
                </a:highlight>
              </a:rPr>
              <a:t>)</a:t>
            </a:r>
            <a:br>
              <a:rPr lang="en-US" altLang="ko-KR" sz="1100">
                <a:solidFill>
                  <a:srgbClr val="E8BA36"/>
                </a:solidFill>
                <a:effectLst/>
                <a:highlight>
                  <a:srgbClr val="1E1F22"/>
                </a:highlight>
              </a:rPr>
            </a:br>
            <a:r>
              <a:rPr lang="en-US" altLang="ko-KR" sz="1100">
                <a:solidFill>
                  <a:srgbClr val="E8BA36"/>
                </a:solidFill>
                <a:effectLst/>
                <a:highlight>
                  <a:srgbClr val="1E1F22"/>
                </a:highlight>
              </a:rPr>
              <a:t>    </a:t>
            </a:r>
            <a:r>
              <a:rPr lang="en-US" altLang="ko-KR" sz="1100">
                <a:solidFill>
                  <a:srgbClr val="CF8E6D"/>
                </a:solidFill>
                <a:effectLst/>
                <a:highlight>
                  <a:srgbClr val="1E1F22"/>
                </a:highlight>
              </a:rPr>
              <a:t>public </a:t>
            </a:r>
            <a:r>
              <a:rPr lang="en-US" altLang="ko-KR" sz="1100">
                <a:solidFill>
                  <a:srgbClr val="BCBEC4"/>
                </a:solidFill>
                <a:effectLst/>
                <a:highlight>
                  <a:srgbClr val="1E1F22"/>
                </a:highlight>
              </a:rPr>
              <a:t>String </a:t>
            </a:r>
            <a:r>
              <a:rPr lang="en-US" altLang="ko-KR" sz="1100">
                <a:solidFill>
                  <a:srgbClr val="56A8F5"/>
                </a:solidFill>
                <a:effectLst/>
                <a:highlight>
                  <a:srgbClr val="1E1F22"/>
                </a:highlight>
              </a:rPr>
              <a:t>handleFileUpload</a:t>
            </a:r>
            <a:r>
              <a:rPr lang="en-US" altLang="ko-KR" sz="1100">
                <a:solidFill>
                  <a:srgbClr val="E8BA36"/>
                </a:solidFill>
                <a:effectLst/>
                <a:highlight>
                  <a:srgbClr val="1E1F22"/>
                </a:highlight>
              </a:rPr>
              <a:t>(</a:t>
            </a:r>
            <a:r>
              <a:rPr lang="en-US" altLang="ko-KR" sz="1100">
                <a:solidFill>
                  <a:srgbClr val="B3AE60"/>
                </a:solidFill>
                <a:effectLst/>
                <a:highlight>
                  <a:srgbClr val="1E1F22"/>
                </a:highlight>
              </a:rPr>
              <a:t>@RequestParam</a:t>
            </a:r>
            <a:r>
              <a:rPr lang="en-US" altLang="ko-KR" sz="1100">
                <a:solidFill>
                  <a:srgbClr val="54A857"/>
                </a:solidFill>
                <a:effectLst/>
                <a:highlight>
                  <a:srgbClr val="1E1F22"/>
                </a:highlight>
              </a:rPr>
              <a:t>(</a:t>
            </a:r>
            <a:r>
              <a:rPr lang="en-US" altLang="ko-KR" sz="1100">
                <a:solidFill>
                  <a:srgbClr val="6AAB73"/>
                </a:solidFill>
                <a:effectLst/>
                <a:highlight>
                  <a:srgbClr val="1E1F22"/>
                </a:highlight>
              </a:rPr>
              <a:t>"username"</a:t>
            </a:r>
            <a:r>
              <a:rPr lang="en-US" altLang="ko-KR" sz="1100">
                <a:solidFill>
                  <a:srgbClr val="54A857"/>
                </a:solidFill>
                <a:effectLst/>
                <a:highlight>
                  <a:srgbClr val="1E1F22"/>
                </a:highlight>
              </a:rPr>
              <a:t>) </a:t>
            </a:r>
            <a:r>
              <a:rPr lang="en-US" altLang="ko-KR" sz="1100">
                <a:solidFill>
                  <a:srgbClr val="BCBEC4"/>
                </a:solidFill>
                <a:effectLst/>
                <a:highlight>
                  <a:srgbClr val="1E1F22"/>
                </a:highlight>
              </a:rPr>
              <a:t>String username, </a:t>
            </a:r>
            <a:r>
              <a:rPr lang="en-US" altLang="ko-KR" sz="1100">
                <a:solidFill>
                  <a:srgbClr val="B3AE60"/>
                </a:solidFill>
                <a:effectLst/>
                <a:highlight>
                  <a:srgbClr val="1E1F22"/>
                </a:highlight>
              </a:rPr>
              <a:t>@RequestParam</a:t>
            </a:r>
            <a:r>
              <a:rPr lang="en-US" altLang="ko-KR" sz="1100">
                <a:solidFill>
                  <a:srgbClr val="54A857"/>
                </a:solidFill>
                <a:effectLst/>
                <a:highlight>
                  <a:srgbClr val="1E1F22"/>
                </a:highlight>
              </a:rPr>
              <a:t>(</a:t>
            </a:r>
            <a:r>
              <a:rPr lang="en-US" altLang="ko-KR" sz="1100">
                <a:solidFill>
                  <a:srgbClr val="6AAB73"/>
                </a:solidFill>
                <a:effectLst/>
                <a:highlight>
                  <a:srgbClr val="1E1F22"/>
                </a:highlight>
              </a:rPr>
              <a:t>"file"</a:t>
            </a:r>
            <a:r>
              <a:rPr lang="en-US" altLang="ko-KR" sz="1100">
                <a:solidFill>
                  <a:srgbClr val="54A857"/>
                </a:solidFill>
                <a:effectLst/>
                <a:highlight>
                  <a:srgbClr val="1E1F22"/>
                </a:highlight>
              </a:rPr>
              <a:t>) </a:t>
            </a:r>
            <a:r>
              <a:rPr lang="en-US" altLang="ko-KR" sz="1100">
                <a:solidFill>
                  <a:srgbClr val="BCBEC4"/>
                </a:solidFill>
                <a:effectLst/>
                <a:highlight>
                  <a:srgbClr val="1E1F22"/>
                </a:highlight>
              </a:rPr>
              <a:t>MultipartFile file</a:t>
            </a:r>
            <a:r>
              <a:rPr lang="en-US" altLang="ko-KR" sz="1100">
                <a:solidFill>
                  <a:srgbClr val="E8BA36"/>
                </a:solidFill>
                <a:effectLst/>
                <a:highlight>
                  <a:srgbClr val="1E1F22"/>
                </a:highlight>
              </a:rPr>
              <a:t>)</a:t>
            </a:r>
            <a:r>
              <a:rPr lang="ko-KR" altLang="en-US" sz="1100">
                <a:solidFill>
                  <a:srgbClr val="E8BA36"/>
                </a:solidFill>
                <a:effectLst/>
                <a:highlight>
                  <a:srgbClr val="1E1F22"/>
                </a:highlight>
              </a:rPr>
              <a:t> </a:t>
            </a:r>
            <a:r>
              <a:rPr lang="en-US" altLang="ko-KR" sz="1100">
                <a:solidFill>
                  <a:srgbClr val="CF8E6D"/>
                </a:solidFill>
                <a:effectLst/>
                <a:highlight>
                  <a:srgbClr val="1E1F22"/>
                </a:highlight>
              </a:rPr>
              <a:t>throws</a:t>
            </a:r>
            <a:r>
              <a:rPr lang="ko-KR" altLang="en-US" sz="1100">
                <a:solidFill>
                  <a:srgbClr val="E8BA36"/>
                </a:solidFill>
                <a:highlight>
                  <a:srgbClr val="1E1F22"/>
                </a:highlight>
              </a:rPr>
              <a:t> </a:t>
            </a:r>
            <a:r>
              <a:rPr lang="en-US" altLang="ko-KR" sz="1100">
                <a:solidFill>
                  <a:srgbClr val="BCBEC4"/>
                </a:solidFill>
                <a:effectLst/>
                <a:highlight>
                  <a:srgbClr val="1E1F22"/>
                </a:highlight>
              </a:rPr>
              <a:t>IOException</a:t>
            </a:r>
            <a:r>
              <a:rPr lang="en-US" altLang="ko-KR" sz="1100">
                <a:solidFill>
                  <a:srgbClr val="E8BA36"/>
                </a:solidFill>
                <a:effectLst/>
                <a:highlight>
                  <a:srgbClr val="1E1F22"/>
                </a:highlight>
              </a:rPr>
              <a:t> </a:t>
            </a:r>
            <a:r>
              <a:rPr lang="en-US" altLang="ko-KR" sz="1100">
                <a:solidFill>
                  <a:srgbClr val="54A857"/>
                </a:solidFill>
                <a:effectLst/>
                <a:highlight>
                  <a:srgbClr val="1E1F22"/>
                </a:highlight>
              </a:rPr>
              <a:t>{</a:t>
            </a:r>
            <a:br>
              <a:rPr lang="en-US" altLang="ko-KR" sz="1100">
                <a:solidFill>
                  <a:srgbClr val="54A857"/>
                </a:solidFill>
                <a:effectLst/>
                <a:highlight>
                  <a:srgbClr val="1E1F22"/>
                </a:highlight>
              </a:rPr>
            </a:br>
            <a:r>
              <a:rPr lang="en-US" altLang="ko-KR" sz="1100">
                <a:solidFill>
                  <a:srgbClr val="54A857"/>
                </a:solidFill>
                <a:effectLst/>
                <a:highlight>
                  <a:srgbClr val="1E1F22"/>
                </a:highlight>
              </a:rPr>
              <a:t>        </a:t>
            </a:r>
            <a:r>
              <a:rPr lang="en-US" altLang="ko-KR" sz="1100">
                <a:solidFill>
                  <a:srgbClr val="BCBEC4"/>
                </a:solidFill>
                <a:effectLst/>
                <a:highlight>
                  <a:srgbClr val="1E1F22"/>
                </a:highlight>
              </a:rPr>
              <a:t>String originalFilename = file.getOriginalFilename</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a:t>
            </a:r>
            <a:r>
              <a:rPr lang="en-US" altLang="ko-KR" sz="1100">
                <a:solidFill>
                  <a:srgbClr val="CF8E6D"/>
                </a:solidFill>
                <a:effectLst/>
                <a:highlight>
                  <a:srgbClr val="1E1F22"/>
                </a:highlight>
              </a:rPr>
              <a:t>long </a:t>
            </a:r>
            <a:r>
              <a:rPr lang="en-US" altLang="ko-KR" sz="1100">
                <a:solidFill>
                  <a:srgbClr val="BCBEC4"/>
                </a:solidFill>
                <a:effectLst/>
                <a:highlight>
                  <a:srgbClr val="1E1F22"/>
                </a:highlight>
              </a:rPr>
              <a:t>fileSize = file.getSize</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String contentType = file.getContentType</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a:t>
            </a:r>
          </a:p>
          <a:p>
            <a:pPr>
              <a:lnSpc>
                <a:spcPct val="150000"/>
              </a:lnSpc>
            </a:pPr>
            <a:br>
              <a:rPr lang="en-US" altLang="ko-KR" sz="1100">
                <a:solidFill>
                  <a:srgbClr val="BCBEC4"/>
                </a:solidFill>
                <a:effectLst/>
                <a:highlight>
                  <a:srgbClr val="1E1F22"/>
                </a:highlight>
              </a:rPr>
            </a:br>
            <a:r>
              <a:rPr lang="en-US" altLang="ko-KR" sz="1100">
                <a:solidFill>
                  <a:srgbClr val="BCBEC4"/>
                </a:solidFill>
                <a:effectLst/>
                <a:highlight>
                  <a:srgbClr val="1E1F22"/>
                </a:highlight>
              </a:rPr>
              <a:t>        File uploadDir = </a:t>
            </a:r>
            <a:r>
              <a:rPr lang="en-US" altLang="ko-KR" sz="1100">
                <a:solidFill>
                  <a:srgbClr val="CF8E6D"/>
                </a:solidFill>
                <a:effectLst/>
                <a:highlight>
                  <a:srgbClr val="1E1F22"/>
                </a:highlight>
              </a:rPr>
              <a:t>new </a:t>
            </a:r>
            <a:r>
              <a:rPr lang="en-US" altLang="ko-KR" sz="1100">
                <a:solidFill>
                  <a:srgbClr val="BCBEC4"/>
                </a:solidFill>
                <a:effectLst/>
                <a:highlight>
                  <a:srgbClr val="1E1F22"/>
                </a:highlight>
              </a:rPr>
              <a:t>File</a:t>
            </a:r>
            <a:r>
              <a:rPr lang="en-US" altLang="ko-KR" sz="1100">
                <a:solidFill>
                  <a:srgbClr val="E8BA36"/>
                </a:solidFill>
                <a:effectLst/>
                <a:highlight>
                  <a:srgbClr val="1E1F22"/>
                </a:highlight>
              </a:rPr>
              <a:t>(</a:t>
            </a:r>
            <a:r>
              <a:rPr lang="en-US" altLang="ko-KR" sz="1100" i="1">
                <a:solidFill>
                  <a:srgbClr val="C77DBB"/>
                </a:solidFill>
                <a:effectLst/>
                <a:highlight>
                  <a:srgbClr val="1E1F22"/>
                </a:highlight>
              </a:rPr>
              <a:t>UPLOAD_DIR</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File dest = </a:t>
            </a:r>
            <a:r>
              <a:rPr lang="en-US" altLang="ko-KR" sz="1100">
                <a:solidFill>
                  <a:srgbClr val="CF8E6D"/>
                </a:solidFill>
                <a:effectLst/>
                <a:highlight>
                  <a:srgbClr val="1E1F22"/>
                </a:highlight>
              </a:rPr>
              <a:t>new </a:t>
            </a:r>
            <a:r>
              <a:rPr lang="en-US" altLang="ko-KR" sz="1100">
                <a:solidFill>
                  <a:srgbClr val="BCBEC4"/>
                </a:solidFill>
                <a:effectLst/>
                <a:highlight>
                  <a:srgbClr val="1E1F22"/>
                </a:highlight>
              </a:rPr>
              <a:t>File</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uploadDir, originalFilename</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a:t>
            </a:r>
            <a:br>
              <a:rPr lang="en-US" altLang="ko-KR" sz="1100">
                <a:solidFill>
                  <a:srgbClr val="359FF4"/>
                </a:solidFill>
                <a:effectLst/>
                <a:highlight>
                  <a:srgbClr val="1E1F22"/>
                </a:highlight>
              </a:rPr>
            </a:br>
            <a:r>
              <a:rPr lang="en-US" altLang="ko-KR" sz="1100">
                <a:solidFill>
                  <a:srgbClr val="359FF4"/>
                </a:solidFill>
                <a:effectLst/>
                <a:highlight>
                  <a:srgbClr val="1E1F22"/>
                </a:highlight>
              </a:rPr>
              <a:t>        </a:t>
            </a:r>
            <a:r>
              <a:rPr lang="en-US" altLang="ko-KR" sz="1100">
                <a:solidFill>
                  <a:srgbClr val="BCBEC4"/>
                </a:solidFill>
                <a:effectLst/>
                <a:highlight>
                  <a:srgbClr val="1E1F22"/>
                </a:highlight>
              </a:rPr>
              <a:t>file.transferTo</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dest</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a:t>
            </a:r>
          </a:p>
          <a:p>
            <a:pPr>
              <a:lnSpc>
                <a:spcPct val="150000"/>
              </a:lnSpc>
            </a:pPr>
            <a:br>
              <a:rPr lang="en-US" altLang="ko-KR" sz="1100">
                <a:solidFill>
                  <a:srgbClr val="BCBEC4"/>
                </a:solidFill>
                <a:effectLst/>
                <a:highlight>
                  <a:srgbClr val="1E1F22"/>
                </a:highlight>
              </a:rPr>
            </a:br>
            <a:r>
              <a:rPr lang="ko-KR" altLang="en-US" sz="1100">
                <a:solidFill>
                  <a:srgbClr val="BCBEC4"/>
                </a:solidFill>
                <a:effectLst/>
                <a:highlight>
                  <a:srgbClr val="1E1F22"/>
                </a:highlight>
              </a:rPr>
              <a:t>        </a:t>
            </a:r>
            <a:r>
              <a:rPr lang="en-US" altLang="ko-KR" sz="1100">
                <a:solidFill>
                  <a:srgbClr val="CF8E6D"/>
                </a:solidFill>
                <a:effectLst/>
                <a:highlight>
                  <a:srgbClr val="1E1F22"/>
                </a:highlight>
              </a:rPr>
              <a:t>return </a:t>
            </a:r>
            <a:r>
              <a:rPr lang="en-US" altLang="ko-KR" sz="1100">
                <a:solidFill>
                  <a:srgbClr val="6AAB73"/>
                </a:solidFill>
                <a:effectLst/>
                <a:highlight>
                  <a:srgbClr val="1E1F22"/>
                </a:highlight>
              </a:rPr>
              <a:t>"list"</a:t>
            </a:r>
            <a:r>
              <a:rPr lang="en-US" altLang="ko-KR" sz="1100">
                <a:solidFill>
                  <a:srgbClr val="BCBEC4"/>
                </a:solidFill>
                <a:effectLst/>
                <a:highlight>
                  <a:srgbClr val="1E1F22"/>
                </a:highlight>
              </a:rPr>
              <a: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a:t>
            </a:r>
            <a:r>
              <a:rPr lang="en-US" altLang="ko-KR" sz="1100">
                <a:solidFill>
                  <a:srgbClr val="54A857"/>
                </a:solidFill>
                <a:effectLst/>
                <a:highlight>
                  <a:srgbClr val="1E1F22"/>
                </a:highlight>
              </a:rPr>
              <a:t>}</a:t>
            </a:r>
            <a:br>
              <a:rPr lang="en-US" altLang="ko-KR" sz="1100">
                <a:solidFill>
                  <a:srgbClr val="54A857"/>
                </a:solidFill>
                <a:effectLst/>
                <a:highlight>
                  <a:srgbClr val="1E1F22"/>
                </a:highlight>
              </a:rPr>
            </a:br>
            <a:r>
              <a:rPr lang="en-US" altLang="ko-KR" sz="1100">
                <a:solidFill>
                  <a:srgbClr val="E8BA36"/>
                </a:solidFill>
                <a:effectLst/>
                <a:highlight>
                  <a:srgbClr val="1E1F22"/>
                </a:highlight>
              </a:rPr>
              <a:t>}</a:t>
            </a:r>
            <a:endParaRPr lang="en-US" altLang="ko-KR" sz="1100">
              <a:solidFill>
                <a:srgbClr val="BCBEC4"/>
              </a:solidFill>
              <a:effectLst/>
              <a:highlight>
                <a:srgbClr val="1E1F22"/>
              </a:highlight>
            </a:endParaRPr>
          </a:p>
        </p:txBody>
      </p:sp>
      <p:sp>
        <p:nvSpPr>
          <p:cNvPr id="10" name="TextBox 9">
            <a:extLst>
              <a:ext uri="{FF2B5EF4-FFF2-40B4-BE49-F238E27FC236}">
                <a16:creationId xmlns:a16="http://schemas.microsoft.com/office/drawing/2014/main" id="{A94C199F-07A5-59D7-8F53-506DD961F918}"/>
              </a:ext>
            </a:extLst>
          </p:cNvPr>
          <p:cNvSpPr txBox="1"/>
          <p:nvPr/>
        </p:nvSpPr>
        <p:spPr>
          <a:xfrm>
            <a:off x="4686300" y="2477185"/>
            <a:ext cx="6191250" cy="579005"/>
          </a:xfrm>
          <a:prstGeom prst="rect">
            <a:avLst/>
          </a:prstGeom>
          <a:noFill/>
        </p:spPr>
        <p:txBody>
          <a:bodyPr wrap="square">
            <a:spAutoFit/>
          </a:bodyPr>
          <a:lstStyle/>
          <a:p>
            <a:pPr>
              <a:lnSpc>
                <a:spcPct val="150000"/>
              </a:lnSpc>
            </a:pPr>
            <a:r>
              <a:rPr lang="en-US" altLang="ko-KR" sz="1100">
                <a:solidFill>
                  <a:schemeClr val="bg1">
                    <a:lumMod val="50000"/>
                  </a:schemeClr>
                </a:solidFill>
                <a:effectLst/>
                <a:highlight>
                  <a:srgbClr val="1E1F22"/>
                </a:highlight>
              </a:rPr>
              <a:t>//</a:t>
            </a:r>
            <a:r>
              <a:rPr lang="en-US" altLang="ko-KR" sz="1100">
                <a:solidFill>
                  <a:schemeClr val="bg1">
                    <a:lumMod val="50000"/>
                  </a:schemeClr>
                </a:solidFill>
              </a:rPr>
              <a:t> </a:t>
            </a:r>
            <a:r>
              <a:rPr lang="ko-KR" altLang="en-US" sz="1100">
                <a:solidFill>
                  <a:schemeClr val="bg1">
                    <a:lumMod val="50000"/>
                  </a:schemeClr>
                </a:solidFill>
              </a:rPr>
              <a:t>일반 폼 필드와 </a:t>
            </a:r>
            <a:r>
              <a:rPr lang="en-US" altLang="ko-KR" sz="1100">
                <a:solidFill>
                  <a:schemeClr val="bg1">
                    <a:lumMod val="50000"/>
                  </a:schemeClr>
                </a:solidFill>
              </a:rPr>
              <a:t>Part </a:t>
            </a:r>
            <a:r>
              <a:rPr lang="ko-KR" altLang="en-US" sz="1100">
                <a:solidFill>
                  <a:schemeClr val="bg1">
                    <a:lumMod val="50000"/>
                  </a:schemeClr>
                </a:solidFill>
              </a:rPr>
              <a:t>객체를 구분할 필요가 없으며 </a:t>
            </a:r>
            <a:r>
              <a:rPr lang="en-US" altLang="ko-KR" sz="1100">
                <a:solidFill>
                  <a:schemeClr val="bg1">
                    <a:lumMod val="50000"/>
                  </a:schemeClr>
                </a:solidFill>
              </a:rPr>
              <a:t>Part </a:t>
            </a:r>
            <a:r>
              <a:rPr lang="ko-KR" altLang="en-US" sz="1100">
                <a:solidFill>
                  <a:schemeClr val="bg1">
                    <a:lumMod val="50000"/>
                  </a:schemeClr>
                </a:solidFill>
              </a:rPr>
              <a:t>부분을 </a:t>
            </a:r>
            <a:r>
              <a:rPr lang="en-US" altLang="ko-KR" sz="1100">
                <a:solidFill>
                  <a:schemeClr val="bg1">
                    <a:lumMod val="50000"/>
                  </a:schemeClr>
                </a:solidFill>
              </a:rPr>
              <a:t>MultipartFile</a:t>
            </a:r>
            <a:r>
              <a:rPr lang="ko-KR" altLang="en-US" sz="1100">
                <a:solidFill>
                  <a:schemeClr val="bg1">
                    <a:lumMod val="50000"/>
                  </a:schemeClr>
                </a:solidFill>
              </a:rPr>
              <a:t> 이 추상화 해서 처리해 준다 </a:t>
            </a:r>
            <a:endParaRPr lang="en-US" altLang="ko-KR" sz="1100">
              <a:solidFill>
                <a:schemeClr val="bg1">
                  <a:lumMod val="50000"/>
                </a:schemeClr>
              </a:solidFill>
            </a:endParaRPr>
          </a:p>
          <a:p>
            <a:pPr>
              <a:lnSpc>
                <a:spcPct val="150000"/>
              </a:lnSpc>
            </a:pPr>
            <a:r>
              <a:rPr lang="en-US" altLang="ko-KR" sz="1100">
                <a:solidFill>
                  <a:schemeClr val="bg1">
                    <a:lumMod val="50000"/>
                  </a:schemeClr>
                </a:solidFill>
              </a:rPr>
              <a:t>//</a:t>
            </a:r>
            <a:r>
              <a:rPr lang="ko-KR" altLang="en-US" sz="1100">
                <a:solidFill>
                  <a:schemeClr val="bg1">
                    <a:lumMod val="50000"/>
                  </a:schemeClr>
                </a:solidFill>
              </a:rPr>
              <a:t> </a:t>
            </a:r>
            <a:r>
              <a:rPr lang="en-US" altLang="ko-KR" sz="1100">
                <a:solidFill>
                  <a:schemeClr val="bg1">
                    <a:lumMod val="50000"/>
                  </a:schemeClr>
                </a:solidFill>
              </a:rPr>
              <a:t>InputStream </a:t>
            </a:r>
            <a:r>
              <a:rPr lang="ko-KR" altLang="en-US" sz="1100">
                <a:solidFill>
                  <a:schemeClr val="bg1">
                    <a:lumMod val="50000"/>
                  </a:schemeClr>
                </a:solidFill>
              </a:rPr>
              <a:t>을 참조할 필요가 없이  파일을 바로 복사한다</a:t>
            </a:r>
            <a:r>
              <a:rPr lang="en-US" altLang="ko-KR" sz="1100">
                <a:solidFill>
                  <a:schemeClr val="bg1">
                    <a:lumMod val="50000"/>
                  </a:schemeClr>
                </a:solidFill>
              </a:rPr>
              <a:t>.</a:t>
            </a:r>
            <a:r>
              <a:rPr lang="ko-KR" altLang="en-US" sz="1100">
                <a:solidFill>
                  <a:schemeClr val="bg1">
                    <a:lumMod val="50000"/>
                  </a:schemeClr>
                </a:solidFill>
              </a:rPr>
              <a:t> 쉽게 말해 </a:t>
            </a:r>
            <a:r>
              <a:rPr lang="en-US" altLang="ko-KR" sz="1100">
                <a:solidFill>
                  <a:schemeClr val="bg1">
                    <a:lumMod val="50000"/>
                  </a:schemeClr>
                </a:solidFill>
              </a:rPr>
              <a:t>MultipartFile</a:t>
            </a:r>
            <a:r>
              <a:rPr lang="ko-KR" altLang="en-US" sz="1100">
                <a:solidFill>
                  <a:schemeClr val="bg1">
                    <a:lumMod val="50000"/>
                  </a:schemeClr>
                </a:solidFill>
              </a:rPr>
              <a:t> 만 잘 사용하면 된다</a:t>
            </a:r>
          </a:p>
        </p:txBody>
      </p:sp>
      <p:pic>
        <p:nvPicPr>
          <p:cNvPr id="11" name="그림 10">
            <a:extLst>
              <a:ext uri="{FF2B5EF4-FFF2-40B4-BE49-F238E27FC236}">
                <a16:creationId xmlns:a16="http://schemas.microsoft.com/office/drawing/2014/main" id="{D5D9C865-8B56-7A0B-0F3F-58EE02D95555}"/>
              </a:ext>
            </a:extLst>
          </p:cNvPr>
          <p:cNvPicPr>
            <a:picLocks noChangeAspect="1"/>
          </p:cNvPicPr>
          <p:nvPr/>
        </p:nvPicPr>
        <p:blipFill>
          <a:blip r:embed="rId3"/>
          <a:stretch>
            <a:fillRect/>
          </a:stretch>
        </p:blipFill>
        <p:spPr>
          <a:xfrm>
            <a:off x="4883150" y="3273344"/>
            <a:ext cx="4305300" cy="2382160"/>
          </a:xfrm>
          <a:prstGeom prst="rect">
            <a:avLst/>
          </a:prstGeom>
          <a:noFill/>
          <a:ln w="19050">
            <a:solidFill>
              <a:srgbClr val="FFC000"/>
            </a:solidFill>
          </a:ln>
        </p:spPr>
      </p:pic>
      <p:sp>
        <p:nvSpPr>
          <p:cNvPr id="12" name="직사각형 11">
            <a:extLst>
              <a:ext uri="{FF2B5EF4-FFF2-40B4-BE49-F238E27FC236}">
                <a16:creationId xmlns:a16="http://schemas.microsoft.com/office/drawing/2014/main" id="{6A39A96F-69EF-2398-7060-F106CFCEF51A}"/>
              </a:ext>
            </a:extLst>
          </p:cNvPr>
          <p:cNvSpPr/>
          <p:nvPr/>
        </p:nvSpPr>
        <p:spPr>
          <a:xfrm>
            <a:off x="7486650" y="3460750"/>
            <a:ext cx="1136650" cy="215900"/>
          </a:xfrm>
          <a:prstGeom prst="rect">
            <a:avLst/>
          </a:prstGeom>
          <a:noFill/>
          <a:ln>
            <a:solidFill>
              <a:srgbClr val="FF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13" name="직사각형 12">
            <a:extLst>
              <a:ext uri="{FF2B5EF4-FFF2-40B4-BE49-F238E27FC236}">
                <a16:creationId xmlns:a16="http://schemas.microsoft.com/office/drawing/2014/main" id="{B1897EB0-8150-31F8-A688-DEA50E7BA917}"/>
              </a:ext>
            </a:extLst>
          </p:cNvPr>
          <p:cNvSpPr/>
          <p:nvPr/>
        </p:nvSpPr>
        <p:spPr>
          <a:xfrm>
            <a:off x="5359400" y="3617828"/>
            <a:ext cx="1682750" cy="215900"/>
          </a:xfrm>
          <a:prstGeom prst="rect">
            <a:avLst/>
          </a:prstGeom>
          <a:noFill/>
          <a:ln>
            <a:solidFill>
              <a:srgbClr val="FF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Tree>
    <p:extLst>
      <p:ext uri="{BB962C8B-B14F-4D97-AF65-F5344CB8AC3E}">
        <p14:creationId xmlns:p14="http://schemas.microsoft.com/office/powerpoint/2010/main" val="3689707480"/>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A8FF68-8AA1-701D-9E75-AB18840C06B4}"/>
            </a:ext>
          </a:extLst>
        </p:cNvPr>
        <p:cNvGrpSpPr/>
        <p:nvPr/>
      </p:nvGrpSpPr>
      <p:grpSpPr>
        <a:xfrm>
          <a:off x="0" y="0"/>
          <a:ext cx="0" cy="0"/>
          <a:chOff x="0" y="0"/>
          <a:chExt cx="0" cy="0"/>
        </a:xfrm>
      </p:grpSpPr>
      <p:sp>
        <p:nvSpPr>
          <p:cNvPr id="73" name="직사각형 72">
            <a:extLst>
              <a:ext uri="{FF2B5EF4-FFF2-40B4-BE49-F238E27FC236}">
                <a16:creationId xmlns:a16="http://schemas.microsoft.com/office/drawing/2014/main" id="{8B25D80A-E103-D10C-8CA2-4805CB440C2F}"/>
              </a:ext>
            </a:extLst>
          </p:cNvPr>
          <p:cNvSpPr/>
          <p:nvPr/>
        </p:nvSpPr>
        <p:spPr>
          <a:xfrm>
            <a:off x="370207" y="627229"/>
            <a:ext cx="11716829" cy="623248"/>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Spring(</a:t>
            </a:r>
            <a:r>
              <a:rPr lang="ko-KR" altLang="en-US" sz="1200"/>
              <a:t>특히 </a:t>
            </a:r>
            <a:r>
              <a:rPr lang="en-US" altLang="ko-KR" sz="1200"/>
              <a:t>Spring Boot 3.x </a:t>
            </a:r>
            <a:r>
              <a:rPr lang="ko-KR" altLang="en-US" sz="1200"/>
              <a:t>기준</a:t>
            </a:r>
            <a:r>
              <a:rPr lang="en-US" altLang="ko-KR" sz="1200"/>
              <a:t>)</a:t>
            </a:r>
            <a:r>
              <a:rPr lang="ko-KR" altLang="en-US" sz="1200"/>
              <a:t>에서 </a:t>
            </a:r>
            <a:r>
              <a:rPr lang="en-US" altLang="ko-KR" sz="1200"/>
              <a:t>Multipart(</a:t>
            </a:r>
            <a:r>
              <a:rPr lang="ko-KR" altLang="en-US" sz="1200"/>
              <a:t>파일 업로드</a:t>
            </a:r>
            <a:r>
              <a:rPr lang="en-US" altLang="ko-KR" sz="1200"/>
              <a:t>)</a:t>
            </a:r>
            <a:r>
              <a:rPr lang="ko-KR" altLang="en-US" sz="1200"/>
              <a:t>를 처리하기 위한 도구로서 </a:t>
            </a:r>
            <a:r>
              <a:rPr lang="en-US" altLang="ko-KR" sz="1200"/>
              <a:t>MultipartResolver, MultipartFile, MultipartHttpServletRequest </a:t>
            </a:r>
            <a:r>
              <a:rPr lang="ko-KR" altLang="en-US" sz="1200"/>
              <a:t>그리고 이를 사용하는 </a:t>
            </a:r>
            <a:r>
              <a:rPr lang="en-US" altLang="ko-KR" sz="1200"/>
              <a:t>Controller/Service </a:t>
            </a:r>
            <a:r>
              <a:rPr lang="ko-KR" altLang="en-US" sz="1200"/>
              <a:t>구조가 유기적으로 연결되어 있다</a:t>
            </a:r>
            <a:endParaRPr lang="en-US" altLang="ko-KR" sz="1200">
              <a:latin typeface="+mn-ea"/>
            </a:endParaRPr>
          </a:p>
        </p:txBody>
      </p:sp>
      <p:sp>
        <p:nvSpPr>
          <p:cNvPr id="74" name="직사각형 73">
            <a:extLst>
              <a:ext uri="{FF2B5EF4-FFF2-40B4-BE49-F238E27FC236}">
                <a16:creationId xmlns:a16="http://schemas.microsoft.com/office/drawing/2014/main" id="{A39038DF-0EC2-2738-9A9E-84C7DCB3B8AA}"/>
              </a:ext>
            </a:extLst>
          </p:cNvPr>
          <p:cNvSpPr/>
          <p:nvPr/>
        </p:nvSpPr>
        <p:spPr>
          <a:xfrm>
            <a:off x="198756" y="202792"/>
            <a:ext cx="2361544"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MultiPart </a:t>
            </a:r>
            <a:r>
              <a:rPr lang="ko-KR" altLang="en-US" b="1">
                <a:solidFill>
                  <a:schemeClr val="accent1">
                    <a:lumMod val="75000"/>
                  </a:schemeClr>
                </a:solidFill>
                <a:latin typeface="+mn-ea"/>
              </a:rPr>
              <a:t>지원 도구</a:t>
            </a:r>
          </a:p>
        </p:txBody>
      </p:sp>
      <p:sp>
        <p:nvSpPr>
          <p:cNvPr id="3" name="TextBox 2">
            <a:extLst>
              <a:ext uri="{FF2B5EF4-FFF2-40B4-BE49-F238E27FC236}">
                <a16:creationId xmlns:a16="http://schemas.microsoft.com/office/drawing/2014/main" id="{7B2863A1-9262-CF50-984F-7078AF1439DB}"/>
              </a:ext>
            </a:extLst>
          </p:cNvPr>
          <p:cNvSpPr txBox="1"/>
          <p:nvPr/>
        </p:nvSpPr>
        <p:spPr>
          <a:xfrm>
            <a:off x="370207" y="2507977"/>
            <a:ext cx="11515822" cy="838691"/>
          </a:xfrm>
          <a:prstGeom prst="rect">
            <a:avLst/>
          </a:prstGeom>
          <a:noFill/>
        </p:spPr>
        <p:txBody>
          <a:bodyPr wrap="square">
            <a:spAutoFit/>
          </a:bodyPr>
          <a:lstStyle/>
          <a:p>
            <a:pPr marL="285750" indent="-285750">
              <a:buFont typeface="Arial" panose="020B0604020202020204" pitchFamily="34" charset="0"/>
              <a:buChar char="•"/>
            </a:pPr>
            <a:r>
              <a:rPr lang="en-US" altLang="ko-KR" sz="1400" b="1"/>
              <a:t>MultipartHttpServletRequest</a:t>
            </a:r>
          </a:p>
          <a:p>
            <a:pPr marL="742950" lvl="1" indent="-285750">
              <a:lnSpc>
                <a:spcPct val="150000"/>
              </a:lnSpc>
              <a:buFont typeface="Arial" panose="020B0604020202020204" pitchFamily="34" charset="0"/>
              <a:buChar char="•"/>
            </a:pPr>
            <a:r>
              <a:rPr lang="en-US" altLang="ko-KR" sz="1200"/>
              <a:t>HttpServletRequest</a:t>
            </a:r>
            <a:r>
              <a:rPr lang="ko-KR" altLang="en-US" sz="1200"/>
              <a:t>를 상속</a:t>
            </a:r>
            <a:r>
              <a:rPr lang="en-US" altLang="ko-KR" sz="1200"/>
              <a:t>(</a:t>
            </a:r>
            <a:r>
              <a:rPr lang="ko-KR" altLang="en-US" sz="1200"/>
              <a:t>혹은 래핑</a:t>
            </a:r>
            <a:r>
              <a:rPr lang="en-US" altLang="ko-KR" sz="1200"/>
              <a:t>)</a:t>
            </a:r>
            <a:r>
              <a:rPr lang="ko-KR" altLang="en-US" sz="1200"/>
              <a:t>하여 멀티파트 폼 데이터를 처리할 수 있는 추가 메서드를 제공하는 인터페이스로서 기본 구현제로 </a:t>
            </a:r>
            <a:r>
              <a:rPr lang="en-US" altLang="ko-KR" sz="1200"/>
              <a:t>StandardMultipartHttpServletRequest</a:t>
            </a:r>
            <a:r>
              <a:rPr lang="ko-KR" altLang="en-US" sz="1200"/>
              <a:t> 클래스가 제공된다</a:t>
            </a:r>
            <a:endParaRPr lang="en-US" altLang="ko-KR" sz="1200">
              <a:latin typeface="+mn-ea"/>
            </a:endParaRPr>
          </a:p>
        </p:txBody>
      </p:sp>
      <p:sp>
        <p:nvSpPr>
          <p:cNvPr id="7" name="TextBox 6">
            <a:extLst>
              <a:ext uri="{FF2B5EF4-FFF2-40B4-BE49-F238E27FC236}">
                <a16:creationId xmlns:a16="http://schemas.microsoft.com/office/drawing/2014/main" id="{B1EF65E7-885E-A18B-9F61-C79B4CAC1B4A}"/>
              </a:ext>
            </a:extLst>
          </p:cNvPr>
          <p:cNvSpPr txBox="1"/>
          <p:nvPr/>
        </p:nvSpPr>
        <p:spPr>
          <a:xfrm>
            <a:off x="370208" y="4308736"/>
            <a:ext cx="11389824" cy="561692"/>
          </a:xfrm>
          <a:prstGeom prst="rect">
            <a:avLst/>
          </a:prstGeom>
          <a:noFill/>
        </p:spPr>
        <p:txBody>
          <a:bodyPr wrap="square">
            <a:spAutoFit/>
          </a:bodyPr>
          <a:lstStyle/>
          <a:p>
            <a:pPr marL="285750" indent="-285750">
              <a:buFont typeface="Arial" panose="020B0604020202020204" pitchFamily="34" charset="0"/>
              <a:buChar char="•"/>
            </a:pPr>
            <a:r>
              <a:rPr lang="en-US" altLang="ko-KR" sz="1400" b="1"/>
              <a:t>MultipartFile</a:t>
            </a:r>
          </a:p>
          <a:p>
            <a:pPr marL="742950" lvl="1" indent="-285750">
              <a:lnSpc>
                <a:spcPct val="150000"/>
              </a:lnSpc>
              <a:buFont typeface="Arial" panose="020B0604020202020204" pitchFamily="34" charset="0"/>
              <a:buChar char="•"/>
            </a:pPr>
            <a:r>
              <a:rPr lang="ko-KR" altLang="en-US" sz="1200"/>
              <a:t>업로드된 파일을 다루기 위한 인터페이스로서 기본 구현체로 </a:t>
            </a:r>
            <a:r>
              <a:rPr lang="en-US" altLang="ko-KR" sz="1200"/>
              <a:t>getName(),</a:t>
            </a:r>
            <a:r>
              <a:rPr lang="ko-KR" altLang="en-US" sz="1200"/>
              <a:t> </a:t>
            </a:r>
            <a:r>
              <a:rPr lang="en-US" altLang="ko-KR" sz="1200"/>
              <a:t>getOriginalFilename(),</a:t>
            </a:r>
            <a:r>
              <a:rPr lang="ko-KR" altLang="en-US" sz="1200"/>
              <a:t> </a:t>
            </a:r>
            <a:r>
              <a:rPr lang="en-US" altLang="ko-KR" sz="1200"/>
              <a:t>getSize(),</a:t>
            </a:r>
            <a:r>
              <a:rPr lang="ko-KR" altLang="en-US" sz="1200"/>
              <a:t> </a:t>
            </a:r>
            <a:r>
              <a:rPr lang="en-US" altLang="ko-KR" sz="1200"/>
              <a:t>transferTo(File dest)</a:t>
            </a:r>
            <a:r>
              <a:rPr lang="ko-KR" altLang="en-US" sz="1200"/>
              <a:t> 와 같은 </a:t>
            </a:r>
            <a:r>
              <a:rPr lang="en-US" altLang="ko-KR" sz="1200"/>
              <a:t>API </a:t>
            </a:r>
            <a:r>
              <a:rPr lang="ko-KR" altLang="en-US" sz="1200"/>
              <a:t>가 있다</a:t>
            </a:r>
            <a:endParaRPr lang="en-US" altLang="ko-KR" sz="1200"/>
          </a:p>
        </p:txBody>
      </p:sp>
      <p:sp>
        <p:nvSpPr>
          <p:cNvPr id="9" name="TextBox 8">
            <a:extLst>
              <a:ext uri="{FF2B5EF4-FFF2-40B4-BE49-F238E27FC236}">
                <a16:creationId xmlns:a16="http://schemas.microsoft.com/office/drawing/2014/main" id="{F5180183-FD03-5C6B-558C-923D7F554420}"/>
              </a:ext>
            </a:extLst>
          </p:cNvPr>
          <p:cNvSpPr txBox="1"/>
          <p:nvPr/>
        </p:nvSpPr>
        <p:spPr>
          <a:xfrm>
            <a:off x="370205" y="3492995"/>
            <a:ext cx="11595717" cy="669414"/>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altLang="ko-KR" sz="1400" b="1"/>
              <a:t>MultipartResolver</a:t>
            </a:r>
          </a:p>
          <a:p>
            <a:pPr marL="742950" lvl="1" indent="-285750">
              <a:lnSpc>
                <a:spcPct val="150000"/>
              </a:lnSpc>
              <a:buFont typeface="Arial" panose="020B0604020202020204" pitchFamily="34" charset="0"/>
              <a:buChar char="•"/>
            </a:pPr>
            <a:r>
              <a:rPr lang="en-US" altLang="ko-KR" sz="1200"/>
              <a:t>multipart/form-data </a:t>
            </a:r>
            <a:r>
              <a:rPr lang="ko-KR" altLang="en-US" sz="1200"/>
              <a:t>요청을 해석하여 </a:t>
            </a:r>
            <a:r>
              <a:rPr lang="en-US" altLang="ko-KR" sz="1200"/>
              <a:t>MultipartHttpServletRequest</a:t>
            </a:r>
            <a:r>
              <a:rPr lang="ko-KR" altLang="en-US" sz="1200"/>
              <a:t> 를 만들어주는 인터페이스로서 기본 구현제로 </a:t>
            </a:r>
            <a:r>
              <a:rPr lang="en-US" altLang="ko-KR" sz="1200"/>
              <a:t>StandardServletMultipartResolver</a:t>
            </a:r>
            <a:r>
              <a:rPr lang="ko-KR" altLang="en-US" sz="1200"/>
              <a:t> 가 제공된다</a:t>
            </a:r>
          </a:p>
        </p:txBody>
      </p:sp>
      <p:sp>
        <p:nvSpPr>
          <p:cNvPr id="10" name="TextBox 9">
            <a:extLst>
              <a:ext uri="{FF2B5EF4-FFF2-40B4-BE49-F238E27FC236}">
                <a16:creationId xmlns:a16="http://schemas.microsoft.com/office/drawing/2014/main" id="{191D9355-2335-CFEB-4E5A-08C2EF0E6AAE}"/>
              </a:ext>
            </a:extLst>
          </p:cNvPr>
          <p:cNvSpPr txBox="1"/>
          <p:nvPr/>
        </p:nvSpPr>
        <p:spPr>
          <a:xfrm>
            <a:off x="370207" y="5832494"/>
            <a:ext cx="8616347" cy="561692"/>
          </a:xfrm>
          <a:prstGeom prst="rect">
            <a:avLst/>
          </a:prstGeom>
          <a:noFill/>
        </p:spPr>
        <p:txBody>
          <a:bodyPr wrap="square">
            <a:spAutoFit/>
          </a:bodyPr>
          <a:lstStyle/>
          <a:p>
            <a:pPr marL="285750" indent="-285750">
              <a:buFont typeface="Arial" panose="020B0604020202020204" pitchFamily="34" charset="0"/>
              <a:buChar char="•"/>
            </a:pPr>
            <a:r>
              <a:rPr lang="en-US" altLang="ko-KR" sz="1400" b="1"/>
              <a:t>@RequestPart</a:t>
            </a:r>
          </a:p>
          <a:p>
            <a:pPr marL="742950" lvl="1" indent="-285750">
              <a:lnSpc>
                <a:spcPct val="150000"/>
              </a:lnSpc>
              <a:buFont typeface="Arial" panose="020B0604020202020204" pitchFamily="34" charset="0"/>
              <a:buChar char="•"/>
            </a:pPr>
            <a:r>
              <a:rPr lang="en-US" altLang="ko-KR" sz="1200"/>
              <a:t>multipart </a:t>
            </a:r>
            <a:r>
              <a:rPr lang="ko-KR" altLang="en-US" sz="1200"/>
              <a:t>요청의 특정 파트를 직접 바인딩하기 위한 어노테이션으로서 </a:t>
            </a:r>
            <a:r>
              <a:rPr lang="en-US" altLang="ko-KR" sz="1200"/>
              <a:t>@RequestParam </a:t>
            </a:r>
            <a:r>
              <a:rPr lang="ko-KR" altLang="en-US" sz="1200"/>
              <a:t>보다 좀 더 확장된 기능을 제공한다</a:t>
            </a:r>
          </a:p>
        </p:txBody>
      </p:sp>
      <p:sp>
        <p:nvSpPr>
          <p:cNvPr id="12" name="TextBox 11">
            <a:extLst>
              <a:ext uri="{FF2B5EF4-FFF2-40B4-BE49-F238E27FC236}">
                <a16:creationId xmlns:a16="http://schemas.microsoft.com/office/drawing/2014/main" id="{413A95A3-7C6D-5FE6-F2D6-293116A1AA79}"/>
              </a:ext>
            </a:extLst>
          </p:cNvPr>
          <p:cNvSpPr txBox="1"/>
          <p:nvPr/>
        </p:nvSpPr>
        <p:spPr>
          <a:xfrm>
            <a:off x="370207" y="1522959"/>
            <a:ext cx="11515822" cy="838691"/>
          </a:xfrm>
          <a:prstGeom prst="rect">
            <a:avLst/>
          </a:prstGeom>
          <a:noFill/>
        </p:spPr>
        <p:txBody>
          <a:bodyPr wrap="square">
            <a:spAutoFit/>
          </a:bodyPr>
          <a:lstStyle/>
          <a:p>
            <a:pPr marL="285750" indent="-285750">
              <a:buFont typeface="Arial" panose="020B0604020202020204" pitchFamily="34" charset="0"/>
              <a:buChar char="•"/>
            </a:pPr>
            <a:r>
              <a:rPr lang="en-US" altLang="ko-KR" sz="1400" b="1"/>
              <a:t>MultipartAutoConfiguration</a:t>
            </a:r>
          </a:p>
          <a:p>
            <a:pPr marL="742950" lvl="1" indent="-285750">
              <a:lnSpc>
                <a:spcPct val="150000"/>
              </a:lnSpc>
              <a:buFont typeface="Arial" panose="020B0604020202020204" pitchFamily="34" charset="0"/>
              <a:buChar char="•"/>
            </a:pPr>
            <a:r>
              <a:rPr lang="en-US" altLang="ko-KR" sz="1200"/>
              <a:t>Spring Boot</a:t>
            </a:r>
            <a:r>
              <a:rPr lang="ko-KR" altLang="en-US" sz="1200"/>
              <a:t> 에서 </a:t>
            </a:r>
            <a:r>
              <a:rPr lang="en-US" altLang="ko-KR" sz="1200"/>
              <a:t>multipart/form-data </a:t>
            </a:r>
            <a:r>
              <a:rPr lang="ko-KR" altLang="en-US" sz="1200"/>
              <a:t>요청 처리를 자동으로 구성해주는 설정 클래스로서 추가적인 설정 없이도 </a:t>
            </a:r>
            <a:r>
              <a:rPr lang="en-US" altLang="ko-KR" sz="1200"/>
              <a:t>@RequestParam("file") MultipartFile file</a:t>
            </a:r>
            <a:r>
              <a:rPr lang="ko-KR" altLang="en-US" sz="1200"/>
              <a:t> 을 사용하면 자동으로 멀티파트 요청을 처리하도록 구성된다</a:t>
            </a:r>
            <a:endParaRPr lang="en-US" altLang="ko-KR" sz="1200">
              <a:latin typeface="+mn-ea"/>
            </a:endParaRPr>
          </a:p>
        </p:txBody>
      </p:sp>
      <p:sp>
        <p:nvSpPr>
          <p:cNvPr id="14" name="TextBox 13">
            <a:extLst>
              <a:ext uri="{FF2B5EF4-FFF2-40B4-BE49-F238E27FC236}">
                <a16:creationId xmlns:a16="http://schemas.microsoft.com/office/drawing/2014/main" id="{C08B7445-8CEE-5612-1E9B-431333A26344}"/>
              </a:ext>
            </a:extLst>
          </p:cNvPr>
          <p:cNvSpPr txBox="1"/>
          <p:nvPr/>
        </p:nvSpPr>
        <p:spPr>
          <a:xfrm>
            <a:off x="376303" y="5016755"/>
            <a:ext cx="4837594" cy="669414"/>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altLang="ko-KR" sz="1400" b="1"/>
              <a:t>MultipartProperties</a:t>
            </a:r>
          </a:p>
          <a:p>
            <a:pPr marL="742950" lvl="1" indent="-285750">
              <a:lnSpc>
                <a:spcPct val="150000"/>
              </a:lnSpc>
              <a:buFont typeface="Arial" panose="020B0604020202020204" pitchFamily="34" charset="0"/>
              <a:buChar char="•"/>
            </a:pPr>
            <a:r>
              <a:rPr lang="en-US" altLang="ko-KR" sz="1200"/>
              <a:t>Spring Boot</a:t>
            </a:r>
            <a:r>
              <a:rPr lang="ko-KR" altLang="en-US" sz="1200"/>
              <a:t> 에서 멀티파트 설정을 위한 구성 설정 클래스이다</a:t>
            </a:r>
          </a:p>
        </p:txBody>
      </p:sp>
    </p:spTree>
    <p:extLst>
      <p:ext uri="{BB962C8B-B14F-4D97-AF65-F5344CB8AC3E}">
        <p14:creationId xmlns:p14="http://schemas.microsoft.com/office/powerpoint/2010/main" val="1509034396"/>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28235-34F3-480D-9582-51322E7389EC}"/>
              </a:ext>
            </a:extLst>
          </p:cNvPr>
          <p:cNvSpPr txBox="1"/>
          <p:nvPr/>
        </p:nvSpPr>
        <p:spPr>
          <a:xfrm>
            <a:off x="4201894" y="2921169"/>
            <a:ext cx="3788218" cy="1015663"/>
          </a:xfrm>
          <a:prstGeom prst="rect">
            <a:avLst/>
          </a:prstGeom>
          <a:noFill/>
        </p:spPr>
        <p:txBody>
          <a:bodyPr wrap="none" rtlCol="0">
            <a:spAutoFit/>
          </a:bodyPr>
          <a:lstStyle/>
          <a:p>
            <a:pPr algn="ctr"/>
            <a:r>
              <a:rPr lang="ko-KR" altLang="en-US" sz="6000">
                <a:solidFill>
                  <a:schemeClr val="accent1">
                    <a:lumMod val="75000"/>
                  </a:schemeClr>
                </a:solidFill>
                <a:latin typeface="나눔바른고딕" panose="020B0603020101020101" pitchFamily="50" charset="-127"/>
                <a:ea typeface="나눔바른고딕" panose="020B0603020101020101" pitchFamily="50" charset="-127"/>
              </a:rPr>
              <a:t>파일 업로드</a:t>
            </a:r>
            <a:endParaRPr lang="ko-KR" altLang="en-US" sz="6000">
              <a:solidFill>
                <a:schemeClr val="accent1">
                  <a:lumMod val="75000"/>
                </a:schemeClr>
              </a:solidFill>
              <a:latin typeface="+mj-lt"/>
            </a:endParaRPr>
          </a:p>
        </p:txBody>
      </p:sp>
      <p:sp>
        <p:nvSpPr>
          <p:cNvPr id="3" name="TextBox 2">
            <a:extLst>
              <a:ext uri="{FF2B5EF4-FFF2-40B4-BE49-F238E27FC236}">
                <a16:creationId xmlns:a16="http://schemas.microsoft.com/office/drawing/2014/main" id="{CDB69857-4DB7-EFC1-D480-BBEE632C406D}"/>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2236904965"/>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직사각형 72">
            <a:extLst>
              <a:ext uri="{FF2B5EF4-FFF2-40B4-BE49-F238E27FC236}">
                <a16:creationId xmlns:a16="http://schemas.microsoft.com/office/drawing/2014/main" id="{D10AE262-3224-4491-9AF5-1A7677C571EF}"/>
              </a:ext>
            </a:extLst>
          </p:cNvPr>
          <p:cNvSpPr/>
          <p:nvPr/>
        </p:nvSpPr>
        <p:spPr>
          <a:xfrm>
            <a:off x="370207" y="542584"/>
            <a:ext cx="8586068" cy="346249"/>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latin typeface="+mn-ea"/>
              </a:rPr>
              <a:t>스프링에서는 파일업로드를 위한 편리한 도구들을 제공하고 있으며 단일 파일 업로드</a:t>
            </a:r>
            <a:r>
              <a:rPr lang="en-US" altLang="ko-KR" sz="1200">
                <a:latin typeface="+mn-ea"/>
              </a:rPr>
              <a:t>,</a:t>
            </a:r>
            <a:r>
              <a:rPr lang="ko-KR" altLang="en-US" sz="1200">
                <a:latin typeface="+mn-ea"/>
              </a:rPr>
              <a:t> 다중 파일 업로드 등을 손쉽게 구현할 수 있다  </a:t>
            </a:r>
            <a:endParaRPr lang="en-US" altLang="ko-KR" sz="1200">
              <a:latin typeface="+mn-ea"/>
            </a:endParaRPr>
          </a:p>
        </p:txBody>
      </p:sp>
      <p:sp>
        <p:nvSpPr>
          <p:cNvPr id="74" name="직사각형 73">
            <a:extLst>
              <a:ext uri="{FF2B5EF4-FFF2-40B4-BE49-F238E27FC236}">
                <a16:creationId xmlns:a16="http://schemas.microsoft.com/office/drawing/2014/main" id="{42A0B23B-7003-43B2-A559-7C4A6F001EFB}"/>
              </a:ext>
            </a:extLst>
          </p:cNvPr>
          <p:cNvSpPr/>
          <p:nvPr/>
        </p:nvSpPr>
        <p:spPr>
          <a:xfrm>
            <a:off x="198756" y="202792"/>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sp>
        <p:nvSpPr>
          <p:cNvPr id="2" name="직사각형 1">
            <a:extLst>
              <a:ext uri="{FF2B5EF4-FFF2-40B4-BE49-F238E27FC236}">
                <a16:creationId xmlns:a16="http://schemas.microsoft.com/office/drawing/2014/main" id="{C8C14789-9BC9-B957-D9BB-143B5B455627}"/>
              </a:ext>
            </a:extLst>
          </p:cNvPr>
          <p:cNvSpPr/>
          <p:nvPr/>
        </p:nvSpPr>
        <p:spPr>
          <a:xfrm>
            <a:off x="198756" y="1139150"/>
            <a:ext cx="2302425"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Multipart</a:t>
            </a:r>
            <a:r>
              <a:rPr lang="ko-KR" altLang="en-US" b="1">
                <a:solidFill>
                  <a:schemeClr val="accent1">
                    <a:lumMod val="75000"/>
                  </a:schemeClr>
                </a:solidFill>
                <a:latin typeface="+mn-ea"/>
              </a:rPr>
              <a:t> </a:t>
            </a:r>
            <a:r>
              <a:rPr lang="en-US" altLang="ko-KR" b="1">
                <a:solidFill>
                  <a:schemeClr val="accent1">
                    <a:lumMod val="75000"/>
                  </a:schemeClr>
                </a:solidFill>
                <a:latin typeface="+mn-ea"/>
              </a:rPr>
              <a:t>Process</a:t>
            </a:r>
            <a:endParaRPr lang="ko-KR" altLang="en-US" b="1">
              <a:solidFill>
                <a:schemeClr val="accent1">
                  <a:lumMod val="75000"/>
                </a:schemeClr>
              </a:solidFill>
              <a:latin typeface="+mn-ea"/>
            </a:endParaRPr>
          </a:p>
        </p:txBody>
      </p:sp>
      <p:sp>
        <p:nvSpPr>
          <p:cNvPr id="4" name="모서리가 둥근 직사각형 38">
            <a:extLst>
              <a:ext uri="{FF2B5EF4-FFF2-40B4-BE49-F238E27FC236}">
                <a16:creationId xmlns:a16="http://schemas.microsoft.com/office/drawing/2014/main" id="{1E0D3E75-56C5-D7F3-79AE-0907F2D5D597}"/>
              </a:ext>
            </a:extLst>
          </p:cNvPr>
          <p:cNvSpPr/>
          <p:nvPr/>
        </p:nvSpPr>
        <p:spPr>
          <a:xfrm>
            <a:off x="1739447" y="4501099"/>
            <a:ext cx="1801963" cy="493512"/>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MultipartResolver</a:t>
            </a:r>
            <a:endParaRPr lang="ko-KR" altLang="en-US" sz="1400">
              <a:solidFill>
                <a:schemeClr val="bg1"/>
              </a:solidFill>
              <a:ea typeface="나눔바른고딕" panose="020B0603020101020101"/>
            </a:endParaRPr>
          </a:p>
        </p:txBody>
      </p:sp>
      <p:sp>
        <p:nvSpPr>
          <p:cNvPr id="20" name="타원 19">
            <a:extLst>
              <a:ext uri="{FF2B5EF4-FFF2-40B4-BE49-F238E27FC236}">
                <a16:creationId xmlns:a16="http://schemas.microsoft.com/office/drawing/2014/main" id="{6D6EA714-2862-4F9F-67FA-8E5B6B69B42A}"/>
              </a:ext>
            </a:extLst>
          </p:cNvPr>
          <p:cNvSpPr/>
          <p:nvPr/>
        </p:nvSpPr>
        <p:spPr>
          <a:xfrm>
            <a:off x="2386093" y="2409901"/>
            <a:ext cx="508672" cy="508672"/>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ko-KR" altLang="en-US"/>
          </a:p>
        </p:txBody>
      </p:sp>
      <p:sp>
        <p:nvSpPr>
          <p:cNvPr id="21" name="직사각형 20">
            <a:extLst>
              <a:ext uri="{FF2B5EF4-FFF2-40B4-BE49-F238E27FC236}">
                <a16:creationId xmlns:a16="http://schemas.microsoft.com/office/drawing/2014/main" id="{D79CBBF2-7678-3177-A55A-F883594E8236}"/>
              </a:ext>
            </a:extLst>
          </p:cNvPr>
          <p:cNvSpPr/>
          <p:nvPr/>
        </p:nvSpPr>
        <p:spPr>
          <a:xfrm>
            <a:off x="2336168" y="2545624"/>
            <a:ext cx="608520" cy="261610"/>
          </a:xfrm>
          <a:prstGeom prst="rect">
            <a:avLst/>
          </a:prstGeom>
        </p:spPr>
        <p:txBody>
          <a:bodyPr wrap="square">
            <a:spAutoFit/>
          </a:bodyPr>
          <a:lstStyle/>
          <a:p>
            <a:pPr algn="ctr"/>
            <a:r>
              <a:rPr lang="en-US" altLang="ko-KR" sz="1100">
                <a:latin typeface="+mn-ea"/>
              </a:rPr>
              <a:t>client</a:t>
            </a:r>
          </a:p>
        </p:txBody>
      </p:sp>
      <p:cxnSp>
        <p:nvCxnSpPr>
          <p:cNvPr id="23" name="직선 화살표 연결선 22">
            <a:extLst>
              <a:ext uri="{FF2B5EF4-FFF2-40B4-BE49-F238E27FC236}">
                <a16:creationId xmlns:a16="http://schemas.microsoft.com/office/drawing/2014/main" id="{9B48007E-9E6B-985E-7E2F-3DA5C88E075E}"/>
              </a:ext>
            </a:extLst>
          </p:cNvPr>
          <p:cNvCxnSpPr>
            <a:cxnSpLocks/>
            <a:stCxn id="20" idx="4"/>
            <a:endCxn id="12" idx="0"/>
          </p:cNvCxnSpPr>
          <p:nvPr/>
        </p:nvCxnSpPr>
        <p:spPr>
          <a:xfrm>
            <a:off x="2640429" y="2918573"/>
            <a:ext cx="0" cy="61964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9C41CDFF-178A-C869-4A82-782FED39D139}"/>
              </a:ext>
            </a:extLst>
          </p:cNvPr>
          <p:cNvSpPr txBox="1"/>
          <p:nvPr/>
        </p:nvSpPr>
        <p:spPr>
          <a:xfrm>
            <a:off x="1041040" y="3053360"/>
            <a:ext cx="1536616" cy="261610"/>
          </a:xfrm>
          <a:prstGeom prst="rect">
            <a:avLst/>
          </a:prstGeom>
          <a:noFill/>
        </p:spPr>
        <p:txBody>
          <a:bodyPr wrap="square">
            <a:spAutoFit/>
          </a:bodyPr>
          <a:lstStyle/>
          <a:p>
            <a:pPr algn="ctr"/>
            <a:r>
              <a:rPr lang="en-US" altLang="ko-KR" sz="1100"/>
              <a:t>multipart/form-data</a:t>
            </a:r>
            <a:endParaRPr lang="ko-KR" altLang="en-US" sz="1100"/>
          </a:p>
        </p:txBody>
      </p:sp>
      <p:sp>
        <p:nvSpPr>
          <p:cNvPr id="12" name="모서리가 둥근 직사각형 38">
            <a:extLst>
              <a:ext uri="{FF2B5EF4-FFF2-40B4-BE49-F238E27FC236}">
                <a16:creationId xmlns:a16="http://schemas.microsoft.com/office/drawing/2014/main" id="{4F8E8143-EE00-1867-097F-AB564482587B}"/>
              </a:ext>
            </a:extLst>
          </p:cNvPr>
          <p:cNvSpPr/>
          <p:nvPr/>
        </p:nvSpPr>
        <p:spPr>
          <a:xfrm>
            <a:off x="1739447" y="3538222"/>
            <a:ext cx="1801963"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t>DispatcherServlet</a:t>
            </a:r>
            <a:endParaRPr lang="ko-KR" altLang="en-US" sz="1400">
              <a:solidFill>
                <a:schemeClr val="tx1"/>
              </a:solidFill>
              <a:ea typeface="나눔바른고딕" panose="020B0603020101020101"/>
            </a:endParaRPr>
          </a:p>
        </p:txBody>
      </p:sp>
      <p:cxnSp>
        <p:nvCxnSpPr>
          <p:cNvPr id="17" name="직선 화살표 연결선 16">
            <a:extLst>
              <a:ext uri="{FF2B5EF4-FFF2-40B4-BE49-F238E27FC236}">
                <a16:creationId xmlns:a16="http://schemas.microsoft.com/office/drawing/2014/main" id="{9C52258C-B78B-68C2-FE41-E8EFF8D8DFEF}"/>
              </a:ext>
            </a:extLst>
          </p:cNvPr>
          <p:cNvCxnSpPr>
            <a:cxnSpLocks/>
            <a:stCxn id="12" idx="2"/>
            <a:endCxn id="4" idx="0"/>
          </p:cNvCxnSpPr>
          <p:nvPr/>
        </p:nvCxnSpPr>
        <p:spPr>
          <a:xfrm>
            <a:off x="2640429" y="4031734"/>
            <a:ext cx="0" cy="46936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다이아몬드 23">
            <a:extLst>
              <a:ext uri="{FF2B5EF4-FFF2-40B4-BE49-F238E27FC236}">
                <a16:creationId xmlns:a16="http://schemas.microsoft.com/office/drawing/2014/main" id="{0581678E-BA08-3163-9C30-93BC18F69707}"/>
              </a:ext>
            </a:extLst>
          </p:cNvPr>
          <p:cNvSpPr/>
          <p:nvPr/>
        </p:nvSpPr>
        <p:spPr>
          <a:xfrm>
            <a:off x="2375252" y="5333258"/>
            <a:ext cx="530352" cy="530352"/>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ko-KR" altLang="en-US"/>
          </a:p>
        </p:txBody>
      </p:sp>
      <p:cxnSp>
        <p:nvCxnSpPr>
          <p:cNvPr id="28" name="직선 화살표 연결선 27">
            <a:extLst>
              <a:ext uri="{FF2B5EF4-FFF2-40B4-BE49-F238E27FC236}">
                <a16:creationId xmlns:a16="http://schemas.microsoft.com/office/drawing/2014/main" id="{034A1456-E00B-8883-3465-455A3698B97E}"/>
              </a:ext>
            </a:extLst>
          </p:cNvPr>
          <p:cNvCxnSpPr>
            <a:cxnSpLocks/>
            <a:stCxn id="4" idx="2"/>
            <a:endCxn id="24" idx="0"/>
          </p:cNvCxnSpPr>
          <p:nvPr/>
        </p:nvCxnSpPr>
        <p:spPr>
          <a:xfrm flipH="1">
            <a:off x="2640428" y="4994611"/>
            <a:ext cx="1" cy="33864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18F0F9F0-E618-420D-4FD5-97B10BA6E235}"/>
              </a:ext>
            </a:extLst>
          </p:cNvPr>
          <p:cNvSpPr txBox="1"/>
          <p:nvPr/>
        </p:nvSpPr>
        <p:spPr>
          <a:xfrm>
            <a:off x="2878596" y="5465585"/>
            <a:ext cx="1013207" cy="261610"/>
          </a:xfrm>
          <a:prstGeom prst="rect">
            <a:avLst/>
          </a:prstGeom>
          <a:noFill/>
        </p:spPr>
        <p:txBody>
          <a:bodyPr wrap="square">
            <a:spAutoFit/>
          </a:bodyPr>
          <a:lstStyle/>
          <a:p>
            <a:pPr algn="ctr"/>
            <a:r>
              <a:rPr lang="en-US" altLang="ko-KR" sz="1100"/>
              <a:t>isMultipart ?</a:t>
            </a:r>
            <a:endParaRPr lang="ko-KR" altLang="en-US" sz="1100"/>
          </a:p>
        </p:txBody>
      </p:sp>
      <p:sp>
        <p:nvSpPr>
          <p:cNvPr id="43" name="모서리가 둥근 직사각형 38">
            <a:extLst>
              <a:ext uri="{FF2B5EF4-FFF2-40B4-BE49-F238E27FC236}">
                <a16:creationId xmlns:a16="http://schemas.microsoft.com/office/drawing/2014/main" id="{83429917-265C-6A95-5852-D43512F32176}"/>
              </a:ext>
            </a:extLst>
          </p:cNvPr>
          <p:cNvSpPr/>
          <p:nvPr/>
        </p:nvSpPr>
        <p:spPr>
          <a:xfrm>
            <a:off x="3276062" y="5836744"/>
            <a:ext cx="2669180" cy="493512"/>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latin typeface="+mn-ea"/>
              </a:rPr>
              <a:t>MultipartHttpServletRequest</a:t>
            </a:r>
            <a:endParaRPr lang="ko-KR" altLang="en-US" sz="1400">
              <a:solidFill>
                <a:schemeClr val="bg1"/>
              </a:solidFill>
              <a:ea typeface="나눔바른고딕" panose="020B0603020101020101"/>
            </a:endParaRPr>
          </a:p>
        </p:txBody>
      </p:sp>
      <p:cxnSp>
        <p:nvCxnSpPr>
          <p:cNvPr id="45" name="꺾인 연결선[E] 44">
            <a:extLst>
              <a:ext uri="{FF2B5EF4-FFF2-40B4-BE49-F238E27FC236}">
                <a16:creationId xmlns:a16="http://schemas.microsoft.com/office/drawing/2014/main" id="{6A74CCBA-562A-169B-D6BE-22B47F161004}"/>
              </a:ext>
            </a:extLst>
          </p:cNvPr>
          <p:cNvCxnSpPr>
            <a:cxnSpLocks/>
            <a:stCxn id="24" idx="2"/>
            <a:endCxn id="43" idx="1"/>
          </p:cNvCxnSpPr>
          <p:nvPr/>
        </p:nvCxnSpPr>
        <p:spPr>
          <a:xfrm rot="16200000" flipH="1">
            <a:off x="2848300" y="5655738"/>
            <a:ext cx="219890" cy="635634"/>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7" name="모서리가 둥근 직사각형 38">
            <a:extLst>
              <a:ext uri="{FF2B5EF4-FFF2-40B4-BE49-F238E27FC236}">
                <a16:creationId xmlns:a16="http://schemas.microsoft.com/office/drawing/2014/main" id="{402F4312-DF6E-536E-1FFA-3933A51B3923}"/>
              </a:ext>
            </a:extLst>
          </p:cNvPr>
          <p:cNvSpPr/>
          <p:nvPr/>
        </p:nvSpPr>
        <p:spPr>
          <a:xfrm>
            <a:off x="156847" y="5836744"/>
            <a:ext cx="1847947"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latin typeface="+mn-ea"/>
              </a:rPr>
              <a:t>HttpServletRequest</a:t>
            </a:r>
            <a:endParaRPr lang="ko-KR" altLang="en-US" sz="1400">
              <a:solidFill>
                <a:schemeClr val="tx1"/>
              </a:solidFill>
              <a:ea typeface="나눔바른고딕" panose="020B0603020101020101"/>
            </a:endParaRPr>
          </a:p>
        </p:txBody>
      </p:sp>
      <p:cxnSp>
        <p:nvCxnSpPr>
          <p:cNvPr id="50" name="꺾인 연결선[E] 49">
            <a:extLst>
              <a:ext uri="{FF2B5EF4-FFF2-40B4-BE49-F238E27FC236}">
                <a16:creationId xmlns:a16="http://schemas.microsoft.com/office/drawing/2014/main" id="{9904E56C-559C-95FA-8AA0-03DD292D17FB}"/>
              </a:ext>
            </a:extLst>
          </p:cNvPr>
          <p:cNvCxnSpPr>
            <a:cxnSpLocks/>
            <a:stCxn id="24" idx="2"/>
            <a:endCxn id="47" idx="3"/>
          </p:cNvCxnSpPr>
          <p:nvPr/>
        </p:nvCxnSpPr>
        <p:spPr>
          <a:xfrm rot="5400000">
            <a:off x="2212666" y="5655738"/>
            <a:ext cx="219890" cy="635634"/>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5" name="모서리가 둥근 직사각형 38">
            <a:extLst>
              <a:ext uri="{FF2B5EF4-FFF2-40B4-BE49-F238E27FC236}">
                <a16:creationId xmlns:a16="http://schemas.microsoft.com/office/drawing/2014/main" id="{BB9117AB-55E1-9B89-F319-15F37107C39B}"/>
              </a:ext>
            </a:extLst>
          </p:cNvPr>
          <p:cNvSpPr/>
          <p:nvPr/>
        </p:nvSpPr>
        <p:spPr>
          <a:xfrm>
            <a:off x="7131682" y="5559508"/>
            <a:ext cx="1383576"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a typeface="나눔바른고딕" panose="020B0603020101020101"/>
              </a:rPr>
              <a:t>Form Field</a:t>
            </a:r>
            <a:endParaRPr lang="ko-KR" altLang="en-US" sz="1400">
              <a:solidFill>
                <a:schemeClr val="tx1"/>
              </a:solidFill>
              <a:ea typeface="나눔바른고딕" panose="020B0603020101020101"/>
            </a:endParaRPr>
          </a:p>
        </p:txBody>
      </p:sp>
      <p:sp>
        <p:nvSpPr>
          <p:cNvPr id="66" name="모서리가 둥근 직사각형 38">
            <a:extLst>
              <a:ext uri="{FF2B5EF4-FFF2-40B4-BE49-F238E27FC236}">
                <a16:creationId xmlns:a16="http://schemas.microsoft.com/office/drawing/2014/main" id="{4E43066C-28F0-4F82-65B4-8E58D37DABDD}"/>
              </a:ext>
            </a:extLst>
          </p:cNvPr>
          <p:cNvSpPr/>
          <p:nvPr/>
        </p:nvSpPr>
        <p:spPr>
          <a:xfrm>
            <a:off x="7129817" y="6131079"/>
            <a:ext cx="1385441"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t>MultipartFile</a:t>
            </a:r>
            <a:endParaRPr lang="ko-KR" altLang="en-US" sz="1400">
              <a:solidFill>
                <a:schemeClr val="tx1"/>
              </a:solidFill>
              <a:ea typeface="나눔바른고딕" panose="020B0603020101020101"/>
            </a:endParaRPr>
          </a:p>
        </p:txBody>
      </p:sp>
      <p:cxnSp>
        <p:nvCxnSpPr>
          <p:cNvPr id="68" name="꺾인 연결선[E] 67">
            <a:extLst>
              <a:ext uri="{FF2B5EF4-FFF2-40B4-BE49-F238E27FC236}">
                <a16:creationId xmlns:a16="http://schemas.microsoft.com/office/drawing/2014/main" id="{273CEE24-7B55-545B-0C90-06D919D2C2E2}"/>
              </a:ext>
            </a:extLst>
          </p:cNvPr>
          <p:cNvCxnSpPr>
            <a:cxnSpLocks/>
            <a:stCxn id="43" idx="3"/>
            <a:endCxn id="65" idx="1"/>
          </p:cNvCxnSpPr>
          <p:nvPr/>
        </p:nvCxnSpPr>
        <p:spPr>
          <a:xfrm flipV="1">
            <a:off x="5945242" y="5806264"/>
            <a:ext cx="1186440" cy="277236"/>
          </a:xfrm>
          <a:prstGeom prst="bentConnector3">
            <a:avLst>
              <a:gd name="adj1" fmla="val 76718"/>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꺾인 연결선[E] 68">
            <a:extLst>
              <a:ext uri="{FF2B5EF4-FFF2-40B4-BE49-F238E27FC236}">
                <a16:creationId xmlns:a16="http://schemas.microsoft.com/office/drawing/2014/main" id="{D940AB7F-D451-9A84-026C-FECA6B8A6345}"/>
              </a:ext>
            </a:extLst>
          </p:cNvPr>
          <p:cNvCxnSpPr>
            <a:cxnSpLocks/>
            <a:stCxn id="43" idx="3"/>
            <a:endCxn id="66" idx="1"/>
          </p:cNvCxnSpPr>
          <p:nvPr/>
        </p:nvCxnSpPr>
        <p:spPr>
          <a:xfrm>
            <a:off x="5945242" y="6083500"/>
            <a:ext cx="1184575" cy="294335"/>
          </a:xfrm>
          <a:prstGeom prst="bentConnector3">
            <a:avLst>
              <a:gd name="adj1" fmla="val 7676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5" name="모서리가 둥근 직사각형 38">
            <a:extLst>
              <a:ext uri="{FF2B5EF4-FFF2-40B4-BE49-F238E27FC236}">
                <a16:creationId xmlns:a16="http://schemas.microsoft.com/office/drawing/2014/main" id="{686CB7F1-17B1-B9BB-2B10-B5E089D36E9D}"/>
              </a:ext>
            </a:extLst>
          </p:cNvPr>
          <p:cNvSpPr/>
          <p:nvPr/>
        </p:nvSpPr>
        <p:spPr>
          <a:xfrm>
            <a:off x="9551572" y="5833073"/>
            <a:ext cx="1385441"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n-ea"/>
                <a:ea typeface="나눔바른고딕" panose="020B0603020101020101"/>
              </a:rPr>
              <a:t>Controller</a:t>
            </a:r>
            <a:endParaRPr lang="ko-KR" altLang="en-US" sz="1400">
              <a:solidFill>
                <a:schemeClr val="tx1"/>
              </a:solidFill>
              <a:ea typeface="나눔바른고딕" panose="020B0603020101020101"/>
            </a:endParaRPr>
          </a:p>
        </p:txBody>
      </p:sp>
      <p:cxnSp>
        <p:nvCxnSpPr>
          <p:cNvPr id="77" name="꺾인 연결선[E] 76">
            <a:extLst>
              <a:ext uri="{FF2B5EF4-FFF2-40B4-BE49-F238E27FC236}">
                <a16:creationId xmlns:a16="http://schemas.microsoft.com/office/drawing/2014/main" id="{8404D3F2-A3DE-B0D2-70A5-52FFA6C6DDA2}"/>
              </a:ext>
            </a:extLst>
          </p:cNvPr>
          <p:cNvCxnSpPr>
            <a:cxnSpLocks/>
            <a:stCxn id="65" idx="3"/>
            <a:endCxn id="75" idx="1"/>
          </p:cNvCxnSpPr>
          <p:nvPr/>
        </p:nvCxnSpPr>
        <p:spPr>
          <a:xfrm>
            <a:off x="8515258" y="5806264"/>
            <a:ext cx="1036314" cy="273565"/>
          </a:xfrm>
          <a:prstGeom prst="bentConnector3">
            <a:avLst>
              <a:gd name="adj1" fmla="val 23529"/>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1" name="꺾인 연결선[E] 80">
            <a:extLst>
              <a:ext uri="{FF2B5EF4-FFF2-40B4-BE49-F238E27FC236}">
                <a16:creationId xmlns:a16="http://schemas.microsoft.com/office/drawing/2014/main" id="{A59FA644-E998-9B35-E6FB-6113C3B13F73}"/>
              </a:ext>
            </a:extLst>
          </p:cNvPr>
          <p:cNvCxnSpPr>
            <a:cxnSpLocks/>
            <a:stCxn id="66" idx="3"/>
            <a:endCxn id="75" idx="1"/>
          </p:cNvCxnSpPr>
          <p:nvPr/>
        </p:nvCxnSpPr>
        <p:spPr>
          <a:xfrm flipV="1">
            <a:off x="8515258" y="6079829"/>
            <a:ext cx="1036314" cy="298006"/>
          </a:xfrm>
          <a:prstGeom prst="bentConnector3">
            <a:avLst>
              <a:gd name="adj1" fmla="val 23529"/>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직사각형 86">
            <a:extLst>
              <a:ext uri="{FF2B5EF4-FFF2-40B4-BE49-F238E27FC236}">
                <a16:creationId xmlns:a16="http://schemas.microsoft.com/office/drawing/2014/main" id="{B82B942F-EDFD-C97D-F9C6-D2A46D8C6FBB}"/>
              </a:ext>
            </a:extLst>
          </p:cNvPr>
          <p:cNvSpPr/>
          <p:nvPr/>
        </p:nvSpPr>
        <p:spPr>
          <a:xfrm>
            <a:off x="3718160" y="1519383"/>
            <a:ext cx="8418973" cy="3679469"/>
          </a:xfrm>
          <a:prstGeom prst="rect">
            <a:avLst/>
          </a:prstGeom>
          <a:noFill/>
          <a:ln w="12700">
            <a:solidFill>
              <a:schemeClr val="bg1">
                <a:lumMod val="65000"/>
              </a:schemeClr>
            </a:solidFill>
            <a:prstDash val="dash"/>
          </a:ln>
        </p:spPr>
        <p:style>
          <a:lnRef idx="2">
            <a:schemeClr val="dk1"/>
          </a:lnRef>
          <a:fillRef idx="1">
            <a:schemeClr val="lt1"/>
          </a:fillRef>
          <a:effectRef idx="0">
            <a:schemeClr val="dk1"/>
          </a:effectRef>
          <a:fontRef idx="minor">
            <a:schemeClr val="dk1"/>
          </a:fontRef>
        </p:style>
        <p:txBody>
          <a:bodyPr wrap="square">
            <a:spAutoFit/>
          </a:bodyPr>
          <a:lstStyle/>
          <a:p>
            <a:pPr>
              <a:lnSpc>
                <a:spcPct val="130000"/>
              </a:lnSpc>
            </a:pPr>
            <a:r>
              <a:rPr lang="en-US" altLang="ko-KR" sz="1200" b="1">
                <a:latin typeface="+mn-ea"/>
              </a:rPr>
              <a:t>1.</a:t>
            </a:r>
            <a:r>
              <a:rPr lang="ko-KR" altLang="en-US" sz="1200" b="1">
                <a:latin typeface="+mn-ea"/>
              </a:rPr>
              <a:t> </a:t>
            </a:r>
            <a:r>
              <a:rPr lang="en-US" altLang="ko-KR" sz="1200" b="1">
                <a:latin typeface="+mn-ea"/>
              </a:rPr>
              <a:t>MultiPart</a:t>
            </a:r>
            <a:r>
              <a:rPr lang="ko-KR" altLang="en-US" sz="1200" b="1">
                <a:latin typeface="+mn-ea"/>
              </a:rPr>
              <a:t> 요청 체크</a:t>
            </a:r>
          </a:p>
          <a:p>
            <a:pPr marL="628650" lvl="1" indent="-171450">
              <a:lnSpc>
                <a:spcPct val="130000"/>
              </a:lnSpc>
              <a:buFont typeface="Arial" panose="020B0604020202020204" pitchFamily="34" charset="0"/>
              <a:buChar char="•"/>
            </a:pPr>
            <a:r>
              <a:rPr lang="ko-KR" altLang="en-US" sz="1200">
                <a:latin typeface="+mn-ea"/>
              </a:rPr>
              <a:t>사용자가 </a:t>
            </a:r>
            <a:r>
              <a:rPr lang="en-US" altLang="ko-KR" sz="1200">
                <a:latin typeface="+mn-ea"/>
              </a:rPr>
              <a:t>multipart/form-data </a:t>
            </a:r>
            <a:r>
              <a:rPr lang="ko-KR" altLang="en-US" sz="1200">
                <a:latin typeface="+mn-ea"/>
              </a:rPr>
              <a:t>형식으로 파일을 업로드 하면</a:t>
            </a:r>
            <a:r>
              <a:rPr lang="en-US" altLang="ko-KR" sz="1200">
                <a:latin typeface="+mn-ea"/>
              </a:rPr>
              <a:t> </a:t>
            </a:r>
            <a:r>
              <a:rPr lang="ko-KR" altLang="en-US" sz="1200">
                <a:latin typeface="+mn-ea"/>
              </a:rPr>
              <a:t>서블릿 컨테이너가 요청을 받아 </a:t>
            </a:r>
            <a:r>
              <a:rPr lang="en-US" altLang="ko-KR" sz="1200">
                <a:latin typeface="+mn-ea"/>
              </a:rPr>
              <a:t>MultipartResolver </a:t>
            </a:r>
            <a:r>
              <a:rPr lang="ko-KR" altLang="en-US" sz="1200">
                <a:latin typeface="+mn-ea"/>
              </a:rPr>
              <a:t>를 통해 </a:t>
            </a:r>
            <a:r>
              <a:rPr lang="en-US" altLang="ko-KR" sz="1200">
                <a:latin typeface="+mn-ea"/>
              </a:rPr>
              <a:t>'multipart' </a:t>
            </a:r>
            <a:r>
              <a:rPr lang="ko-KR" altLang="en-US" sz="1200">
                <a:latin typeface="+mn-ea"/>
              </a:rPr>
              <a:t>형태인지 판단한다</a:t>
            </a:r>
            <a:endParaRPr lang="en-US" altLang="ko-KR" sz="1200">
              <a:latin typeface="+mn-ea"/>
            </a:endParaRPr>
          </a:p>
          <a:p>
            <a:pPr marL="628650" lvl="1" indent="-171450">
              <a:lnSpc>
                <a:spcPct val="130000"/>
              </a:lnSpc>
              <a:buFont typeface="Arial" panose="020B0604020202020204" pitchFamily="34" charset="0"/>
              <a:buChar char="•"/>
            </a:pPr>
            <a:endParaRPr lang="en-US" altLang="ko-KR" sz="1200">
              <a:latin typeface="+mn-ea"/>
            </a:endParaRPr>
          </a:p>
          <a:p>
            <a:pPr>
              <a:lnSpc>
                <a:spcPct val="130000"/>
              </a:lnSpc>
            </a:pPr>
            <a:r>
              <a:rPr lang="en-US" altLang="ko-KR" sz="1200" b="1">
                <a:latin typeface="+mn-ea"/>
              </a:rPr>
              <a:t>2.</a:t>
            </a:r>
            <a:r>
              <a:rPr lang="ko-KR" altLang="en-US" sz="1200" b="1">
                <a:latin typeface="+mn-ea"/>
              </a:rPr>
              <a:t> </a:t>
            </a:r>
            <a:r>
              <a:rPr lang="en-US" altLang="ko-KR" sz="1200" b="1">
                <a:latin typeface="+mn-ea"/>
              </a:rPr>
              <a:t>MultipartResolver </a:t>
            </a:r>
            <a:r>
              <a:rPr lang="ko-KR" altLang="en-US" sz="1200" b="1">
                <a:latin typeface="+mn-ea"/>
              </a:rPr>
              <a:t>파싱</a:t>
            </a:r>
          </a:p>
          <a:p>
            <a:pPr marL="628650" lvl="1" indent="-171450">
              <a:lnSpc>
                <a:spcPct val="130000"/>
              </a:lnSpc>
              <a:buFont typeface="Arial" panose="020B0604020202020204" pitchFamily="34" charset="0"/>
              <a:buChar char="•"/>
            </a:pPr>
            <a:r>
              <a:rPr lang="en-US" altLang="ko-KR" sz="1200">
                <a:latin typeface="+mn-ea"/>
              </a:rPr>
              <a:t>MultipartResolver </a:t>
            </a:r>
            <a:r>
              <a:rPr lang="ko-KR" altLang="en-US" sz="1200">
                <a:latin typeface="+mn-ea"/>
              </a:rPr>
              <a:t>가 </a:t>
            </a:r>
            <a:r>
              <a:rPr lang="en-US" altLang="ko-KR" sz="1200">
                <a:latin typeface="+mn-ea"/>
              </a:rPr>
              <a:t>MultipartHttpServletRequest</a:t>
            </a:r>
            <a:r>
              <a:rPr lang="ko-KR" altLang="en-US" sz="1200">
                <a:latin typeface="+mn-ea"/>
              </a:rPr>
              <a:t> 를 생성하고 요청 바디를 분석하여</a:t>
            </a:r>
            <a:r>
              <a:rPr lang="en-US" altLang="ko-KR" sz="1200">
                <a:latin typeface="+mn-ea"/>
              </a:rPr>
              <a:t> </a:t>
            </a:r>
            <a:r>
              <a:rPr lang="ko-KR" altLang="en-US" sz="1200">
                <a:latin typeface="+mn-ea"/>
              </a:rPr>
              <a:t>각 파일 파트</a:t>
            </a:r>
            <a:r>
              <a:rPr lang="en-US" altLang="ko-KR" sz="1200">
                <a:latin typeface="+mn-ea"/>
              </a:rPr>
              <a:t>(</a:t>
            </a:r>
            <a:r>
              <a:rPr lang="ko-KR" altLang="en-US" sz="1200">
                <a:latin typeface="+mn-ea"/>
              </a:rPr>
              <a:t>바이너리 데이터</a:t>
            </a:r>
            <a:r>
              <a:rPr lang="en-US" altLang="ko-KR" sz="1200">
                <a:latin typeface="+mn-ea"/>
              </a:rPr>
              <a:t>)</a:t>
            </a:r>
            <a:r>
              <a:rPr lang="ko-KR" altLang="en-US" sz="1200">
                <a:latin typeface="+mn-ea"/>
              </a:rPr>
              <a:t>와 일반 </a:t>
            </a:r>
            <a:r>
              <a:rPr lang="en-US" altLang="ko-KR" sz="1200">
                <a:latin typeface="+mn-ea"/>
              </a:rPr>
              <a:t>Form </a:t>
            </a:r>
            <a:r>
              <a:rPr lang="ko-KR" altLang="en-US" sz="1200">
                <a:latin typeface="+mn-ea"/>
              </a:rPr>
              <a:t>필드를 분리</a:t>
            </a:r>
            <a:r>
              <a:rPr lang="en-US" altLang="ko-KR" sz="1200">
                <a:latin typeface="+mn-ea"/>
              </a:rPr>
              <a:t> </a:t>
            </a:r>
            <a:r>
              <a:rPr lang="ko-KR" altLang="en-US" sz="1200">
                <a:latin typeface="+mn-ea"/>
              </a:rPr>
              <a:t>한다</a:t>
            </a:r>
            <a:endParaRPr lang="en-US" altLang="ko-KR" sz="1200">
              <a:latin typeface="+mn-ea"/>
            </a:endParaRPr>
          </a:p>
          <a:p>
            <a:pPr marL="628650" lvl="1" indent="-171450">
              <a:lnSpc>
                <a:spcPct val="130000"/>
              </a:lnSpc>
              <a:buFont typeface="Arial" panose="020B0604020202020204" pitchFamily="34" charset="0"/>
              <a:buChar char="•"/>
            </a:pPr>
            <a:r>
              <a:rPr lang="en-US" altLang="ko-KR" sz="1200"/>
              <a:t>MultipartHttpServletRequest </a:t>
            </a:r>
            <a:r>
              <a:rPr lang="ko-KR" altLang="en-US" sz="1200"/>
              <a:t>로부터 </a:t>
            </a:r>
            <a:r>
              <a:rPr lang="en-US" altLang="ko-KR" sz="1200"/>
              <a:t>MultipartFile</a:t>
            </a:r>
            <a:r>
              <a:rPr lang="ko-KR" altLang="en-US" sz="1200"/>
              <a:t> 객체를 가지고 와서 컨트롤러로 전달한다</a:t>
            </a:r>
            <a:endParaRPr lang="en-US" altLang="ko-KR" sz="1200">
              <a:latin typeface="+mn-ea"/>
            </a:endParaRPr>
          </a:p>
          <a:p>
            <a:pPr marL="628650" lvl="1" indent="-171450">
              <a:lnSpc>
                <a:spcPct val="130000"/>
              </a:lnSpc>
              <a:buFont typeface="Arial" panose="020B0604020202020204" pitchFamily="34" charset="0"/>
              <a:buChar char="•"/>
            </a:pPr>
            <a:endParaRPr lang="en-US" altLang="ko-KR" sz="1200">
              <a:latin typeface="+mn-ea"/>
            </a:endParaRPr>
          </a:p>
          <a:p>
            <a:pPr>
              <a:lnSpc>
                <a:spcPct val="130000"/>
              </a:lnSpc>
            </a:pPr>
            <a:r>
              <a:rPr lang="en-US" altLang="ko-KR" sz="1200" b="1">
                <a:latin typeface="+mn-ea"/>
              </a:rPr>
              <a:t>3.</a:t>
            </a:r>
            <a:r>
              <a:rPr lang="ko-KR" altLang="en-US" sz="1200" b="1">
                <a:latin typeface="+mn-ea"/>
              </a:rPr>
              <a:t> </a:t>
            </a:r>
            <a:r>
              <a:rPr lang="en-US" altLang="ko-KR" sz="1200" b="1">
                <a:latin typeface="+mn-ea"/>
              </a:rPr>
              <a:t>MultipartHttpServletRequest</a:t>
            </a:r>
            <a:r>
              <a:rPr lang="ko-KR" altLang="en-US" sz="1200" b="1">
                <a:latin typeface="+mn-ea"/>
              </a:rPr>
              <a:t> 요청 처리</a:t>
            </a:r>
          </a:p>
          <a:p>
            <a:pPr marL="628650" lvl="1" indent="-171450">
              <a:lnSpc>
                <a:spcPct val="130000"/>
              </a:lnSpc>
              <a:buFont typeface="Arial" panose="020B0604020202020204" pitchFamily="34" charset="0"/>
              <a:buChar char="•"/>
            </a:pPr>
            <a:r>
              <a:rPr lang="en-US" altLang="ko-KR" sz="1200">
                <a:latin typeface="+mn-ea"/>
              </a:rPr>
              <a:t>MultipartHttpServletRequest </a:t>
            </a:r>
            <a:r>
              <a:rPr lang="ko-KR" altLang="en-US" sz="1200">
                <a:latin typeface="+mn-ea"/>
              </a:rPr>
              <a:t>는 멀티파트 파일 객체</a:t>
            </a:r>
            <a:r>
              <a:rPr lang="en-US" altLang="ko-KR" sz="1200">
                <a:latin typeface="+mn-ea"/>
              </a:rPr>
              <a:t>(Part)</a:t>
            </a:r>
            <a:r>
              <a:rPr lang="ko-KR" altLang="en-US" sz="1200">
                <a:latin typeface="+mn-ea"/>
              </a:rPr>
              <a:t>들을 추출하고 </a:t>
            </a:r>
            <a:r>
              <a:rPr lang="en-US" altLang="ko-KR" sz="1200">
                <a:latin typeface="+mn-ea"/>
              </a:rPr>
              <a:t>MultipartFile</a:t>
            </a:r>
            <a:r>
              <a:rPr lang="ko-KR" altLang="en-US" sz="1200">
                <a:latin typeface="+mn-ea"/>
              </a:rPr>
              <a:t> 에 저장한다</a:t>
            </a:r>
            <a:endParaRPr lang="en-US" altLang="ko-KR" sz="1200">
              <a:latin typeface="+mn-ea"/>
            </a:endParaRPr>
          </a:p>
          <a:p>
            <a:pPr marL="628650" lvl="1" indent="-171450">
              <a:lnSpc>
                <a:spcPct val="130000"/>
              </a:lnSpc>
              <a:buFont typeface="Arial" panose="020B0604020202020204" pitchFamily="34" charset="0"/>
              <a:buChar char="•"/>
            </a:pPr>
            <a:endParaRPr lang="en-US" altLang="ko-KR" sz="1200">
              <a:latin typeface="+mn-ea"/>
            </a:endParaRPr>
          </a:p>
          <a:p>
            <a:pPr>
              <a:lnSpc>
                <a:spcPct val="130000"/>
              </a:lnSpc>
            </a:pPr>
            <a:r>
              <a:rPr lang="en-US" altLang="ko-KR" sz="1200" b="1">
                <a:latin typeface="+mn-ea"/>
              </a:rPr>
              <a:t>4.</a:t>
            </a:r>
            <a:r>
              <a:rPr lang="ko-KR" altLang="en-US" sz="1200" b="1">
                <a:latin typeface="+mn-ea"/>
              </a:rPr>
              <a:t> </a:t>
            </a:r>
            <a:r>
              <a:rPr lang="en-US" altLang="ko-KR" sz="1200" b="1">
                <a:latin typeface="+mn-ea"/>
              </a:rPr>
              <a:t>Controller</a:t>
            </a:r>
            <a:r>
              <a:rPr lang="ko-KR" altLang="en-US" sz="1200" b="1">
                <a:latin typeface="+mn-ea"/>
              </a:rPr>
              <a:t> 에서 </a:t>
            </a:r>
            <a:r>
              <a:rPr lang="en-US" altLang="ko-KR" sz="1200" b="1">
                <a:latin typeface="+mn-ea"/>
              </a:rPr>
              <a:t>MultipartFile </a:t>
            </a:r>
            <a:r>
              <a:rPr lang="ko-KR" altLang="en-US" sz="1200" b="1">
                <a:latin typeface="+mn-ea"/>
              </a:rPr>
              <a:t>접근</a:t>
            </a:r>
          </a:p>
          <a:p>
            <a:pPr marL="628650" lvl="1" indent="-171450">
              <a:lnSpc>
                <a:spcPct val="130000"/>
              </a:lnSpc>
              <a:buFont typeface="Arial" panose="020B0604020202020204" pitchFamily="34" charset="0"/>
              <a:buChar char="•"/>
            </a:pPr>
            <a:r>
              <a:rPr lang="en-US" altLang="ko-KR" sz="1200">
                <a:latin typeface="+mn-ea"/>
              </a:rPr>
              <a:t>@RequestParam,</a:t>
            </a:r>
            <a:r>
              <a:rPr lang="ko-KR" altLang="en-US" sz="1200">
                <a:latin typeface="+mn-ea"/>
              </a:rPr>
              <a:t> </a:t>
            </a:r>
            <a:r>
              <a:rPr lang="en-US" altLang="ko-KR" sz="1200">
                <a:latin typeface="+mn-ea"/>
              </a:rPr>
              <a:t>@ModelAttribute, @RequestPart </a:t>
            </a:r>
            <a:r>
              <a:rPr lang="ko-KR" altLang="en-US" sz="1200">
                <a:latin typeface="+mn-ea"/>
              </a:rPr>
              <a:t>로 컨트롤러 메서드의 파라미터</a:t>
            </a:r>
            <a:r>
              <a:rPr lang="en-US" altLang="ko-KR" sz="1200">
                <a:latin typeface="+mn-ea"/>
              </a:rPr>
              <a:t>(MultipartFile, List&lt;MultipartFile&gt;)</a:t>
            </a:r>
            <a:r>
              <a:rPr lang="ko-KR" altLang="en-US" sz="1200">
                <a:latin typeface="+mn-ea"/>
              </a:rPr>
              <a:t>를 선언하고 파일 데이터에 접근 및 업로드 처리 한다</a:t>
            </a:r>
            <a:endParaRPr lang="en-US" altLang="ko-KR" sz="1200">
              <a:latin typeface="+mn-ea"/>
            </a:endParaRPr>
          </a:p>
        </p:txBody>
      </p:sp>
    </p:spTree>
    <p:extLst>
      <p:ext uri="{BB962C8B-B14F-4D97-AF65-F5344CB8AC3E}">
        <p14:creationId xmlns:p14="http://schemas.microsoft.com/office/powerpoint/2010/main" val="4242220312"/>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직사각형 72">
            <a:extLst>
              <a:ext uri="{FF2B5EF4-FFF2-40B4-BE49-F238E27FC236}">
                <a16:creationId xmlns:a16="http://schemas.microsoft.com/office/drawing/2014/main" id="{D10AE262-3224-4491-9AF5-1A7677C571EF}"/>
              </a:ext>
            </a:extLst>
          </p:cNvPr>
          <p:cNvSpPr/>
          <p:nvPr/>
        </p:nvSpPr>
        <p:spPr>
          <a:xfrm>
            <a:off x="370206" y="597448"/>
            <a:ext cx="11682515" cy="623248"/>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t>스프링에서 </a:t>
            </a:r>
            <a:r>
              <a:rPr lang="ko-KR" altLang="en-US" sz="1200" b="1"/>
              <a:t>파일 업로드</a:t>
            </a:r>
            <a:r>
              <a:rPr lang="ko-KR" altLang="en-US" sz="1200"/>
              <a:t>를 처리하기 위해 제공하는 인터페이스로서 </a:t>
            </a:r>
            <a:r>
              <a:rPr lang="en-US" altLang="ko-KR" sz="1200"/>
              <a:t>HTML </a:t>
            </a:r>
            <a:r>
              <a:rPr lang="ko-KR" altLang="en-US" sz="1200"/>
              <a:t>폼에서 </a:t>
            </a:r>
            <a:r>
              <a:rPr lang="en-US" altLang="ko-KR" sz="1200"/>
              <a:t>enctype="multipart/form-data"</a:t>
            </a:r>
            <a:r>
              <a:rPr lang="ko-KR" altLang="en-US" sz="1200"/>
              <a:t>로 전송된 파일 데이터를 서버 측에서 쉽게 다룰 수 있도록 해 준다</a:t>
            </a:r>
            <a:endParaRPr lang="en-US" altLang="ko-KR" sz="1200"/>
          </a:p>
          <a:p>
            <a:pPr marL="171450" indent="-171450">
              <a:lnSpc>
                <a:spcPct val="150000"/>
              </a:lnSpc>
              <a:buFont typeface="Arial" panose="020B0604020202020204" pitchFamily="34" charset="0"/>
              <a:buChar char="•"/>
            </a:pPr>
            <a:r>
              <a:rPr lang="ko-KR" altLang="en-US" sz="1200"/>
              <a:t>단일 파일뿐 아니라</a:t>
            </a:r>
            <a:r>
              <a:rPr lang="en-US" altLang="ko-KR" sz="1200"/>
              <a:t> </a:t>
            </a:r>
            <a:r>
              <a:rPr lang="ko-KR" altLang="en-US" sz="1200"/>
              <a:t>여러 파일</a:t>
            </a:r>
            <a:r>
              <a:rPr lang="en-US" altLang="ko-KR" sz="1200"/>
              <a:t>(List&lt;MultipartFile&gt; </a:t>
            </a:r>
            <a:r>
              <a:rPr lang="ko-KR" altLang="en-US" sz="1200"/>
              <a:t>형태 등</a:t>
            </a:r>
            <a:r>
              <a:rPr lang="en-US" altLang="ko-KR" sz="1200"/>
              <a:t>) </a:t>
            </a:r>
            <a:r>
              <a:rPr lang="ko-KR" altLang="en-US" sz="1200"/>
              <a:t>업로드 또한 지원한다</a:t>
            </a:r>
            <a:endParaRPr lang="en-US" altLang="ko-KR" sz="1200">
              <a:latin typeface="+mn-ea"/>
            </a:endParaRPr>
          </a:p>
        </p:txBody>
      </p:sp>
      <p:sp>
        <p:nvSpPr>
          <p:cNvPr id="74" name="직사각형 73">
            <a:extLst>
              <a:ext uri="{FF2B5EF4-FFF2-40B4-BE49-F238E27FC236}">
                <a16:creationId xmlns:a16="http://schemas.microsoft.com/office/drawing/2014/main" id="{42A0B23B-7003-43B2-A559-7C4A6F001EFB}"/>
              </a:ext>
            </a:extLst>
          </p:cNvPr>
          <p:cNvSpPr/>
          <p:nvPr/>
        </p:nvSpPr>
        <p:spPr>
          <a:xfrm>
            <a:off x="198756" y="202792"/>
            <a:ext cx="1810367"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MultipartFile</a:t>
            </a:r>
            <a:endParaRPr lang="ko-KR" altLang="en-US" b="1">
              <a:solidFill>
                <a:schemeClr val="accent1">
                  <a:lumMod val="75000"/>
                </a:schemeClr>
              </a:solidFill>
              <a:latin typeface="+mn-ea"/>
            </a:endParaRPr>
          </a:p>
        </p:txBody>
      </p:sp>
      <p:pic>
        <p:nvPicPr>
          <p:cNvPr id="27" name="그림 26">
            <a:extLst>
              <a:ext uri="{FF2B5EF4-FFF2-40B4-BE49-F238E27FC236}">
                <a16:creationId xmlns:a16="http://schemas.microsoft.com/office/drawing/2014/main" id="{1341117B-5C3F-F974-5595-E71C96CD1DCA}"/>
              </a:ext>
            </a:extLst>
          </p:cNvPr>
          <p:cNvPicPr>
            <a:picLocks noChangeAspect="1"/>
          </p:cNvPicPr>
          <p:nvPr/>
        </p:nvPicPr>
        <p:blipFill>
          <a:blip r:embed="rId3"/>
          <a:stretch>
            <a:fillRect/>
          </a:stretch>
        </p:blipFill>
        <p:spPr>
          <a:xfrm>
            <a:off x="582433" y="1378358"/>
            <a:ext cx="2221389" cy="2518336"/>
          </a:xfrm>
          <a:prstGeom prst="rect">
            <a:avLst/>
          </a:prstGeom>
        </p:spPr>
      </p:pic>
      <p:sp>
        <p:nvSpPr>
          <p:cNvPr id="30" name="TextBox 29">
            <a:extLst>
              <a:ext uri="{FF2B5EF4-FFF2-40B4-BE49-F238E27FC236}">
                <a16:creationId xmlns:a16="http://schemas.microsoft.com/office/drawing/2014/main" id="{C58A5348-AA57-A965-1882-EE01A2BFFD54}"/>
              </a:ext>
            </a:extLst>
          </p:cNvPr>
          <p:cNvSpPr txBox="1"/>
          <p:nvPr/>
        </p:nvSpPr>
        <p:spPr>
          <a:xfrm>
            <a:off x="2803805" y="3431134"/>
            <a:ext cx="3111820" cy="246221"/>
          </a:xfrm>
          <a:prstGeom prst="rect">
            <a:avLst/>
          </a:prstGeom>
          <a:noFill/>
        </p:spPr>
        <p:txBody>
          <a:bodyPr wrap="square">
            <a:spAutoFit/>
          </a:bodyPr>
          <a:lstStyle/>
          <a:p>
            <a:r>
              <a:rPr lang="ko-KR" altLang="en-US" sz="1000" i="1">
                <a:solidFill>
                  <a:schemeClr val="tx1">
                    <a:lumMod val="65000"/>
                    <a:lumOff val="35000"/>
                  </a:schemeClr>
                </a:solidFill>
              </a:rPr>
              <a:t>멀티파트 </a:t>
            </a:r>
            <a:r>
              <a:rPr lang="en-US" altLang="ko-KR" sz="1000" i="1">
                <a:solidFill>
                  <a:schemeClr val="tx1">
                    <a:lumMod val="65000"/>
                    <a:lumOff val="35000"/>
                  </a:schemeClr>
                </a:solidFill>
              </a:rPr>
              <a:t>Form </a:t>
            </a:r>
            <a:r>
              <a:rPr lang="ko-KR" altLang="en-US" sz="1000" i="1">
                <a:solidFill>
                  <a:schemeClr val="tx1">
                    <a:lumMod val="65000"/>
                    <a:lumOff val="35000"/>
                  </a:schemeClr>
                </a:solidFill>
              </a:rPr>
              <a:t>에서 해당 파라미터 이름을 반환</a:t>
            </a:r>
            <a:r>
              <a:rPr lang="en-US" altLang="ko-KR" sz="1000" i="1">
                <a:solidFill>
                  <a:schemeClr val="tx1">
                    <a:lumMod val="65000"/>
                    <a:lumOff val="35000"/>
                  </a:schemeClr>
                </a:solidFill>
              </a:rPr>
              <a:t> </a:t>
            </a:r>
            <a:r>
              <a:rPr lang="ko-KR" altLang="en-US" sz="1000" i="1">
                <a:solidFill>
                  <a:schemeClr val="tx1">
                    <a:lumMod val="65000"/>
                    <a:lumOff val="35000"/>
                  </a:schemeClr>
                </a:solidFill>
              </a:rPr>
              <a:t>한다</a:t>
            </a:r>
          </a:p>
        </p:txBody>
      </p:sp>
      <p:sp>
        <p:nvSpPr>
          <p:cNvPr id="31" name="TextBox 30">
            <a:extLst>
              <a:ext uri="{FF2B5EF4-FFF2-40B4-BE49-F238E27FC236}">
                <a16:creationId xmlns:a16="http://schemas.microsoft.com/office/drawing/2014/main" id="{EDC5E41A-28B4-BB96-85C6-EF08DC702392}"/>
              </a:ext>
            </a:extLst>
          </p:cNvPr>
          <p:cNvSpPr txBox="1"/>
          <p:nvPr/>
        </p:nvSpPr>
        <p:spPr>
          <a:xfrm>
            <a:off x="2803805" y="1714886"/>
            <a:ext cx="3111820" cy="246221"/>
          </a:xfrm>
          <a:prstGeom prst="rect">
            <a:avLst/>
          </a:prstGeom>
          <a:noFill/>
        </p:spPr>
        <p:txBody>
          <a:bodyPr wrap="square">
            <a:spAutoFit/>
          </a:bodyPr>
          <a:lstStyle/>
          <a:p>
            <a:r>
              <a:rPr lang="ko-KR" altLang="en-US" sz="1000" i="1">
                <a:solidFill>
                  <a:schemeClr val="tx1">
                    <a:lumMod val="65000"/>
                    <a:lumOff val="35000"/>
                  </a:schemeClr>
                </a:solidFill>
              </a:rPr>
              <a:t>업로드된 파일이 비어있는지 여부를 반환</a:t>
            </a:r>
            <a:r>
              <a:rPr lang="en-US" altLang="ko-KR" sz="1000" i="1">
                <a:solidFill>
                  <a:schemeClr val="tx1">
                    <a:lumMod val="65000"/>
                    <a:lumOff val="35000"/>
                  </a:schemeClr>
                </a:solidFill>
              </a:rPr>
              <a:t> </a:t>
            </a:r>
            <a:r>
              <a:rPr lang="ko-KR" altLang="en-US" sz="1000" i="1">
                <a:solidFill>
                  <a:schemeClr val="tx1">
                    <a:lumMod val="65000"/>
                    <a:lumOff val="35000"/>
                  </a:schemeClr>
                </a:solidFill>
              </a:rPr>
              <a:t>한다</a:t>
            </a:r>
          </a:p>
        </p:txBody>
      </p:sp>
      <p:sp>
        <p:nvSpPr>
          <p:cNvPr id="32" name="TextBox 31">
            <a:extLst>
              <a:ext uri="{FF2B5EF4-FFF2-40B4-BE49-F238E27FC236}">
                <a16:creationId xmlns:a16="http://schemas.microsoft.com/office/drawing/2014/main" id="{6797912C-627D-B9B4-3A41-3F89F9EC8996}"/>
              </a:ext>
            </a:extLst>
          </p:cNvPr>
          <p:cNvSpPr txBox="1"/>
          <p:nvPr/>
        </p:nvSpPr>
        <p:spPr>
          <a:xfrm>
            <a:off x="2803806" y="1929417"/>
            <a:ext cx="8443314" cy="246221"/>
          </a:xfrm>
          <a:prstGeom prst="rect">
            <a:avLst/>
          </a:prstGeom>
          <a:noFill/>
        </p:spPr>
        <p:txBody>
          <a:bodyPr wrap="square">
            <a:spAutoFit/>
          </a:bodyPr>
          <a:lstStyle/>
          <a:p>
            <a:r>
              <a:rPr lang="ko-KR" altLang="en-US" sz="1000" i="1">
                <a:solidFill>
                  <a:schemeClr val="tx1">
                    <a:lumMod val="65000"/>
                    <a:lumOff val="35000"/>
                  </a:schemeClr>
                </a:solidFill>
              </a:rPr>
              <a:t>클라이언트 파일 시스템에서의 원본 파일명을 반환 한다</a:t>
            </a:r>
            <a:r>
              <a:rPr lang="en-US" altLang="ko-KR" sz="1000" i="1">
                <a:solidFill>
                  <a:schemeClr val="tx1">
                    <a:lumMod val="65000"/>
                    <a:lumOff val="35000"/>
                  </a:schemeClr>
                </a:solidFill>
              </a:rPr>
              <a:t>.</a:t>
            </a:r>
            <a:r>
              <a:rPr lang="ko-KR" altLang="en-US" sz="1000" i="1">
                <a:solidFill>
                  <a:schemeClr val="tx1">
                    <a:lumMod val="65000"/>
                    <a:lumOff val="35000"/>
                  </a:schemeClr>
                </a:solidFill>
              </a:rPr>
              <a:t> 파일이 선택되지 않았다면 빈 문자열을</a:t>
            </a:r>
            <a:r>
              <a:rPr lang="en-US" altLang="ko-KR" sz="1000" i="1">
                <a:solidFill>
                  <a:schemeClr val="tx1">
                    <a:lumMod val="65000"/>
                    <a:lumOff val="35000"/>
                  </a:schemeClr>
                </a:solidFill>
              </a:rPr>
              <a:t>, </a:t>
            </a:r>
            <a:r>
              <a:rPr lang="ko-KR" altLang="en-US" sz="1000" i="1">
                <a:solidFill>
                  <a:schemeClr val="tx1">
                    <a:lumMod val="65000"/>
                    <a:lumOff val="35000"/>
                  </a:schemeClr>
                </a:solidFill>
              </a:rPr>
              <a:t>파일명이 정의되지 않았거나  사용할 수 없는 경우 </a:t>
            </a:r>
            <a:r>
              <a:rPr lang="en-US" altLang="ko-KR" sz="1000" i="1">
                <a:solidFill>
                  <a:schemeClr val="tx1">
                    <a:lumMod val="65000"/>
                    <a:lumOff val="35000"/>
                  </a:schemeClr>
                </a:solidFill>
              </a:rPr>
              <a:t>null</a:t>
            </a:r>
            <a:r>
              <a:rPr lang="ko-KR" altLang="en-US" sz="1000" i="1">
                <a:solidFill>
                  <a:schemeClr val="tx1">
                    <a:lumMod val="65000"/>
                    <a:lumOff val="35000"/>
                  </a:schemeClr>
                </a:solidFill>
              </a:rPr>
              <a:t> 을 반환 한다</a:t>
            </a:r>
          </a:p>
        </p:txBody>
      </p:sp>
      <p:sp>
        <p:nvSpPr>
          <p:cNvPr id="33" name="TextBox 32">
            <a:extLst>
              <a:ext uri="{FF2B5EF4-FFF2-40B4-BE49-F238E27FC236}">
                <a16:creationId xmlns:a16="http://schemas.microsoft.com/office/drawing/2014/main" id="{9F62B673-7DC3-7ADE-EB19-02229CD12F0B}"/>
              </a:ext>
            </a:extLst>
          </p:cNvPr>
          <p:cNvSpPr txBox="1"/>
          <p:nvPr/>
        </p:nvSpPr>
        <p:spPr>
          <a:xfrm>
            <a:off x="2803804" y="2143948"/>
            <a:ext cx="4340707" cy="246221"/>
          </a:xfrm>
          <a:prstGeom prst="rect">
            <a:avLst/>
          </a:prstGeom>
          <a:noFill/>
        </p:spPr>
        <p:txBody>
          <a:bodyPr wrap="square">
            <a:spAutoFit/>
          </a:bodyPr>
          <a:lstStyle/>
          <a:p>
            <a:r>
              <a:rPr lang="ko-KR" altLang="en-US" sz="1000" i="1">
                <a:solidFill>
                  <a:schemeClr val="tx1">
                    <a:lumMod val="65000"/>
                    <a:lumOff val="35000"/>
                  </a:schemeClr>
                </a:solidFill>
              </a:rPr>
              <a:t>파일의 내용을 바이트 배열로 반환 한다</a:t>
            </a:r>
            <a:r>
              <a:rPr lang="en-US" altLang="ko-KR" sz="1000" i="1">
                <a:solidFill>
                  <a:schemeClr val="tx1">
                    <a:lumMod val="65000"/>
                    <a:lumOff val="35000"/>
                  </a:schemeClr>
                </a:solidFill>
              </a:rPr>
              <a:t>.</a:t>
            </a:r>
            <a:r>
              <a:rPr lang="ko-KR" altLang="en-US" sz="1000" i="1">
                <a:solidFill>
                  <a:schemeClr val="tx1">
                    <a:lumMod val="65000"/>
                    <a:lumOff val="35000"/>
                  </a:schemeClr>
                </a:solidFill>
              </a:rPr>
              <a:t> 비어있다면 빈 배열을 반환 한다</a:t>
            </a:r>
          </a:p>
        </p:txBody>
      </p:sp>
      <p:sp>
        <p:nvSpPr>
          <p:cNvPr id="34" name="TextBox 33">
            <a:extLst>
              <a:ext uri="{FF2B5EF4-FFF2-40B4-BE49-F238E27FC236}">
                <a16:creationId xmlns:a16="http://schemas.microsoft.com/office/drawing/2014/main" id="{3CC79D02-0153-CAA0-845B-41CEF4129021}"/>
              </a:ext>
            </a:extLst>
          </p:cNvPr>
          <p:cNvSpPr txBox="1"/>
          <p:nvPr/>
        </p:nvSpPr>
        <p:spPr>
          <a:xfrm>
            <a:off x="2803804" y="2358479"/>
            <a:ext cx="3182467" cy="246221"/>
          </a:xfrm>
          <a:prstGeom prst="rect">
            <a:avLst/>
          </a:prstGeom>
          <a:noFill/>
        </p:spPr>
        <p:txBody>
          <a:bodyPr wrap="square">
            <a:spAutoFit/>
          </a:bodyPr>
          <a:lstStyle/>
          <a:p>
            <a:r>
              <a:rPr lang="ko-KR" altLang="en-US" sz="1000" i="1">
                <a:solidFill>
                  <a:schemeClr val="tx1">
                    <a:lumMod val="65000"/>
                    <a:lumOff val="35000"/>
                  </a:schemeClr>
                </a:solidFill>
              </a:rPr>
              <a:t>파일 내용을 읽을 수 있는 </a:t>
            </a:r>
            <a:r>
              <a:rPr lang="en-US" altLang="ko-KR" sz="1000" i="1">
                <a:solidFill>
                  <a:schemeClr val="tx1">
                    <a:lumMod val="65000"/>
                    <a:lumOff val="35000"/>
                  </a:schemeClr>
                </a:solidFill>
              </a:rPr>
              <a:t>InputStream</a:t>
            </a:r>
            <a:r>
              <a:rPr lang="ko-KR" altLang="en-US" sz="1000" i="1">
                <a:solidFill>
                  <a:schemeClr val="tx1">
                    <a:lumMod val="65000"/>
                    <a:lumOff val="35000"/>
                  </a:schemeClr>
                </a:solidFill>
              </a:rPr>
              <a:t> 을 반환 한다</a:t>
            </a:r>
          </a:p>
        </p:txBody>
      </p:sp>
      <p:sp>
        <p:nvSpPr>
          <p:cNvPr id="35" name="TextBox 34">
            <a:extLst>
              <a:ext uri="{FF2B5EF4-FFF2-40B4-BE49-F238E27FC236}">
                <a16:creationId xmlns:a16="http://schemas.microsoft.com/office/drawing/2014/main" id="{1A699098-D215-7162-5C01-2014FCC9F210}"/>
              </a:ext>
            </a:extLst>
          </p:cNvPr>
          <p:cNvSpPr txBox="1"/>
          <p:nvPr/>
        </p:nvSpPr>
        <p:spPr>
          <a:xfrm>
            <a:off x="2803804" y="2787541"/>
            <a:ext cx="2926435" cy="246221"/>
          </a:xfrm>
          <a:prstGeom prst="rect">
            <a:avLst/>
          </a:prstGeom>
          <a:noFill/>
        </p:spPr>
        <p:txBody>
          <a:bodyPr wrap="square">
            <a:spAutoFit/>
          </a:bodyPr>
          <a:lstStyle/>
          <a:p>
            <a:r>
              <a:rPr lang="en-US" altLang="ko-KR" sz="1000" i="1">
                <a:solidFill>
                  <a:schemeClr val="tx1">
                    <a:lumMod val="65000"/>
                    <a:lumOff val="35000"/>
                  </a:schemeClr>
                </a:solidFill>
              </a:rPr>
              <a:t>MultipartFile</a:t>
            </a:r>
            <a:r>
              <a:rPr lang="ko-KR" altLang="en-US" sz="1000" i="1">
                <a:solidFill>
                  <a:schemeClr val="tx1">
                    <a:lumMod val="65000"/>
                    <a:lumOff val="35000"/>
                  </a:schemeClr>
                </a:solidFill>
              </a:rPr>
              <a:t> 을 </a:t>
            </a:r>
            <a:r>
              <a:rPr lang="en-US" altLang="ko-KR" sz="1000" i="1">
                <a:solidFill>
                  <a:schemeClr val="tx1">
                    <a:lumMod val="65000"/>
                    <a:lumOff val="35000"/>
                  </a:schemeClr>
                </a:solidFill>
              </a:rPr>
              <a:t>Resource </a:t>
            </a:r>
            <a:r>
              <a:rPr lang="ko-KR" altLang="en-US" sz="1000" i="1">
                <a:solidFill>
                  <a:schemeClr val="tx1">
                    <a:lumMod val="65000"/>
                    <a:lumOff val="35000"/>
                  </a:schemeClr>
                </a:solidFill>
              </a:rPr>
              <a:t>형태로 반환 한다</a:t>
            </a:r>
          </a:p>
        </p:txBody>
      </p:sp>
      <p:sp>
        <p:nvSpPr>
          <p:cNvPr id="36" name="TextBox 35">
            <a:extLst>
              <a:ext uri="{FF2B5EF4-FFF2-40B4-BE49-F238E27FC236}">
                <a16:creationId xmlns:a16="http://schemas.microsoft.com/office/drawing/2014/main" id="{50261A89-CEFF-0EC0-5479-C8724605AFDD}"/>
              </a:ext>
            </a:extLst>
          </p:cNvPr>
          <p:cNvSpPr txBox="1"/>
          <p:nvPr/>
        </p:nvSpPr>
        <p:spPr>
          <a:xfrm>
            <a:off x="2803806" y="3002072"/>
            <a:ext cx="3863242" cy="246221"/>
          </a:xfrm>
          <a:prstGeom prst="rect">
            <a:avLst/>
          </a:prstGeom>
          <a:noFill/>
        </p:spPr>
        <p:txBody>
          <a:bodyPr wrap="square">
            <a:spAutoFit/>
          </a:bodyPr>
          <a:lstStyle/>
          <a:p>
            <a:r>
              <a:rPr lang="ko-KR" altLang="en-US" sz="1000" i="1">
                <a:solidFill>
                  <a:schemeClr val="tx1">
                    <a:lumMod val="65000"/>
                    <a:lumOff val="35000"/>
                  </a:schemeClr>
                </a:solidFill>
              </a:rPr>
              <a:t>받은 파일을 지정된 목적지 파일로 전송한다</a:t>
            </a:r>
            <a:r>
              <a:rPr lang="en-US" altLang="ko-KR" sz="1000" i="1">
                <a:solidFill>
                  <a:schemeClr val="tx1">
                    <a:lumMod val="65000"/>
                    <a:lumOff val="35000"/>
                  </a:schemeClr>
                </a:solidFill>
              </a:rPr>
              <a:t>. </a:t>
            </a:r>
            <a:r>
              <a:rPr lang="ko-KR" altLang="en-US" sz="1000" i="1">
                <a:solidFill>
                  <a:schemeClr val="tx1">
                    <a:lumMod val="65000"/>
                    <a:lumOff val="35000"/>
                  </a:schemeClr>
                </a:solidFill>
              </a:rPr>
              <a:t>인자로 </a:t>
            </a:r>
            <a:r>
              <a:rPr lang="en-US" altLang="ko-KR" sz="1000" i="1">
                <a:solidFill>
                  <a:schemeClr val="tx1">
                    <a:lumMod val="65000"/>
                    <a:lumOff val="35000"/>
                  </a:schemeClr>
                </a:solidFill>
              </a:rPr>
              <a:t>File </a:t>
            </a:r>
            <a:r>
              <a:rPr lang="ko-KR" altLang="en-US" sz="1000" i="1">
                <a:solidFill>
                  <a:schemeClr val="tx1">
                    <a:lumMod val="65000"/>
                    <a:lumOff val="35000"/>
                  </a:schemeClr>
                </a:solidFill>
              </a:rPr>
              <a:t>객체를 받는다</a:t>
            </a:r>
          </a:p>
        </p:txBody>
      </p:sp>
      <p:sp>
        <p:nvSpPr>
          <p:cNvPr id="37" name="TextBox 36">
            <a:extLst>
              <a:ext uri="{FF2B5EF4-FFF2-40B4-BE49-F238E27FC236}">
                <a16:creationId xmlns:a16="http://schemas.microsoft.com/office/drawing/2014/main" id="{4DF7D8DB-263E-AF40-10C6-10DFAEC1C770}"/>
              </a:ext>
            </a:extLst>
          </p:cNvPr>
          <p:cNvSpPr txBox="1"/>
          <p:nvPr/>
        </p:nvSpPr>
        <p:spPr>
          <a:xfrm>
            <a:off x="2803805" y="3216603"/>
            <a:ext cx="2469235" cy="246221"/>
          </a:xfrm>
          <a:prstGeom prst="rect">
            <a:avLst/>
          </a:prstGeom>
          <a:noFill/>
        </p:spPr>
        <p:txBody>
          <a:bodyPr wrap="square">
            <a:spAutoFit/>
          </a:bodyPr>
          <a:lstStyle/>
          <a:p>
            <a:r>
              <a:rPr lang="ko-KR" altLang="en-US" sz="1000" i="1">
                <a:solidFill>
                  <a:schemeClr val="tx1">
                    <a:lumMod val="65000"/>
                    <a:lumOff val="35000"/>
                  </a:schemeClr>
                </a:solidFill>
              </a:rPr>
              <a:t>파일의 </a:t>
            </a:r>
            <a:r>
              <a:rPr lang="en-US" altLang="ko-KR" sz="1000" i="1">
                <a:solidFill>
                  <a:schemeClr val="tx1">
                    <a:lumMod val="65000"/>
                    <a:lumOff val="35000"/>
                  </a:schemeClr>
                </a:solidFill>
              </a:rPr>
              <a:t>Content-Type</a:t>
            </a:r>
            <a:r>
              <a:rPr lang="ko-KR" altLang="en-US" sz="1000" i="1">
                <a:solidFill>
                  <a:schemeClr val="tx1">
                    <a:lumMod val="65000"/>
                    <a:lumOff val="35000"/>
                  </a:schemeClr>
                </a:solidFill>
              </a:rPr>
              <a:t>을 반환 한다</a:t>
            </a:r>
          </a:p>
        </p:txBody>
      </p:sp>
      <p:sp>
        <p:nvSpPr>
          <p:cNvPr id="38" name="TextBox 37">
            <a:extLst>
              <a:ext uri="{FF2B5EF4-FFF2-40B4-BE49-F238E27FC236}">
                <a16:creationId xmlns:a16="http://schemas.microsoft.com/office/drawing/2014/main" id="{282BA29F-372F-68B5-F877-0E44F2A92920}"/>
              </a:ext>
            </a:extLst>
          </p:cNvPr>
          <p:cNvSpPr txBox="1"/>
          <p:nvPr/>
        </p:nvSpPr>
        <p:spPr>
          <a:xfrm>
            <a:off x="2803805" y="3645667"/>
            <a:ext cx="3974218" cy="246221"/>
          </a:xfrm>
          <a:prstGeom prst="rect">
            <a:avLst/>
          </a:prstGeom>
          <a:noFill/>
        </p:spPr>
        <p:txBody>
          <a:bodyPr wrap="square">
            <a:spAutoFit/>
          </a:bodyPr>
          <a:lstStyle/>
          <a:p>
            <a:r>
              <a:rPr lang="ko-KR" altLang="en-US" sz="1000" i="1">
                <a:solidFill>
                  <a:schemeClr val="tx1">
                    <a:lumMod val="65000"/>
                    <a:lumOff val="35000"/>
                  </a:schemeClr>
                </a:solidFill>
              </a:rPr>
              <a:t>파일의 크기를 바이트 단위로 반환하며 비어있다면 </a:t>
            </a:r>
            <a:r>
              <a:rPr lang="en-US" altLang="ko-KR" sz="1000" i="1">
                <a:solidFill>
                  <a:schemeClr val="tx1">
                    <a:lumMod val="65000"/>
                    <a:lumOff val="35000"/>
                  </a:schemeClr>
                </a:solidFill>
              </a:rPr>
              <a:t>0</a:t>
            </a:r>
            <a:r>
              <a:rPr lang="ko-KR" altLang="en-US" sz="1000" i="1">
                <a:solidFill>
                  <a:schemeClr val="tx1">
                    <a:lumMod val="65000"/>
                    <a:lumOff val="35000"/>
                  </a:schemeClr>
                </a:solidFill>
              </a:rPr>
              <a:t> 을 반환 한다</a:t>
            </a:r>
          </a:p>
        </p:txBody>
      </p:sp>
      <p:sp>
        <p:nvSpPr>
          <p:cNvPr id="10" name="직사각형 9">
            <a:extLst>
              <a:ext uri="{FF2B5EF4-FFF2-40B4-BE49-F238E27FC236}">
                <a16:creationId xmlns:a16="http://schemas.microsoft.com/office/drawing/2014/main" id="{CE63CF37-B7CD-01C6-14AC-410D94A49E45}"/>
              </a:ext>
            </a:extLst>
          </p:cNvPr>
          <p:cNvSpPr/>
          <p:nvPr/>
        </p:nvSpPr>
        <p:spPr>
          <a:xfrm>
            <a:off x="198756" y="4182853"/>
            <a:ext cx="134524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기본 구현</a:t>
            </a:r>
          </a:p>
        </p:txBody>
      </p:sp>
      <p:sp>
        <p:nvSpPr>
          <p:cNvPr id="17" name="TextBox 16">
            <a:extLst>
              <a:ext uri="{FF2B5EF4-FFF2-40B4-BE49-F238E27FC236}">
                <a16:creationId xmlns:a16="http://schemas.microsoft.com/office/drawing/2014/main" id="{1C2A61A7-DEBD-95FC-305D-949424631FB9}"/>
              </a:ext>
            </a:extLst>
          </p:cNvPr>
          <p:cNvSpPr txBox="1"/>
          <p:nvPr/>
        </p:nvSpPr>
        <p:spPr>
          <a:xfrm>
            <a:off x="582433" y="4603291"/>
            <a:ext cx="4739375" cy="1594667"/>
          </a:xfrm>
          <a:prstGeom prst="rect">
            <a:avLst/>
          </a:prstGeom>
          <a:solidFill>
            <a:schemeClr val="tx1"/>
          </a:solidFill>
        </p:spPr>
        <p:txBody>
          <a:bodyPr wrap="square">
            <a:spAutoFit/>
          </a:bodyPr>
          <a:lstStyle/>
          <a:p>
            <a:pPr>
              <a:lnSpc>
                <a:spcPct val="150000"/>
              </a:lnSpc>
            </a:pPr>
            <a:r>
              <a:rPr lang="en-US" altLang="ko-KR" sz="1100">
                <a:solidFill>
                  <a:srgbClr val="B3AE60"/>
                </a:solidFill>
                <a:effectLst/>
                <a:highlight>
                  <a:srgbClr val="1E1F22"/>
                </a:highlight>
              </a:rPr>
              <a:t>@PostMapping</a:t>
            </a:r>
            <a:r>
              <a:rPr lang="en-US" altLang="ko-KR" sz="1100">
                <a:solidFill>
                  <a:srgbClr val="E8BA36"/>
                </a:solidFill>
                <a:effectLst/>
                <a:highlight>
                  <a:srgbClr val="1E1F22"/>
                </a:highlight>
              </a:rPr>
              <a:t>(</a:t>
            </a:r>
            <a:r>
              <a:rPr lang="en-US" altLang="ko-KR" sz="1100">
                <a:solidFill>
                  <a:srgbClr val="6AAB73"/>
                </a:solidFill>
                <a:effectLst/>
                <a:highlight>
                  <a:srgbClr val="1E1F22"/>
                </a:highlight>
              </a:rPr>
              <a:t>"/uploadMultiple"</a:t>
            </a:r>
            <a:r>
              <a:rPr lang="en-US" altLang="ko-KR" sz="1100">
                <a:solidFill>
                  <a:srgbClr val="E8BA36"/>
                </a:solidFill>
                <a:effectLst/>
                <a:highlight>
                  <a:srgbClr val="1E1F22"/>
                </a:highlight>
              </a:rPr>
              <a:t>)</a:t>
            </a:r>
            <a:br>
              <a:rPr lang="en-US" altLang="ko-KR" sz="1100">
                <a:solidFill>
                  <a:srgbClr val="E8BA36"/>
                </a:solidFill>
                <a:effectLst/>
                <a:highlight>
                  <a:srgbClr val="1E1F22"/>
                </a:highlight>
              </a:rPr>
            </a:br>
            <a:r>
              <a:rPr lang="en-US" altLang="ko-KR" sz="1100">
                <a:solidFill>
                  <a:srgbClr val="CF8E6D"/>
                </a:solidFill>
                <a:effectLst/>
                <a:highlight>
                  <a:srgbClr val="1E1F22"/>
                </a:highlight>
              </a:rPr>
              <a:t>public </a:t>
            </a:r>
            <a:r>
              <a:rPr lang="en-US" altLang="ko-KR" sz="1100">
                <a:solidFill>
                  <a:srgbClr val="BCBEC4"/>
                </a:solidFill>
                <a:effectLst/>
                <a:highlight>
                  <a:srgbClr val="1E1F22"/>
                </a:highlight>
              </a:rPr>
              <a:t>String </a:t>
            </a:r>
            <a:r>
              <a:rPr lang="en-US" altLang="ko-KR" sz="1100">
                <a:solidFill>
                  <a:srgbClr val="56A8F5"/>
                </a:solidFill>
                <a:highlight>
                  <a:srgbClr val="1E1F22"/>
                </a:highlight>
              </a:rPr>
              <a:t>u</a:t>
            </a:r>
            <a:r>
              <a:rPr lang="en-US" altLang="ko-KR" sz="1100">
                <a:solidFill>
                  <a:srgbClr val="56A8F5"/>
                </a:solidFill>
                <a:effectLst/>
                <a:highlight>
                  <a:srgbClr val="1E1F22"/>
                </a:highlight>
              </a:rPr>
              <a:t>pload</a:t>
            </a:r>
            <a:r>
              <a:rPr lang="en-US" altLang="ko-KR" sz="1100">
                <a:solidFill>
                  <a:srgbClr val="E8BA36"/>
                </a:solidFill>
                <a:effectLst/>
                <a:highlight>
                  <a:srgbClr val="1E1F22"/>
                </a:highlight>
              </a:rPr>
              <a:t>(</a:t>
            </a:r>
            <a:r>
              <a:rPr lang="en-US" altLang="ko-KR" sz="1100">
                <a:solidFill>
                  <a:srgbClr val="B3AE60"/>
                </a:solidFill>
                <a:effectLst/>
                <a:highlight>
                  <a:srgbClr val="1E1F22"/>
                </a:highlight>
              </a:rPr>
              <a:t>@RequestParam</a:t>
            </a:r>
            <a:r>
              <a:rPr lang="en-US" altLang="ko-KR" sz="1100">
                <a:solidFill>
                  <a:srgbClr val="54A857"/>
                </a:solidFill>
                <a:effectLst/>
                <a:highlight>
                  <a:srgbClr val="1E1F22"/>
                </a:highlight>
              </a:rPr>
              <a:t>(</a:t>
            </a:r>
            <a:r>
              <a:rPr lang="en-US" altLang="ko-KR" sz="1100">
                <a:solidFill>
                  <a:srgbClr val="6AAB73"/>
                </a:solidFill>
                <a:effectLst/>
                <a:highlight>
                  <a:srgbClr val="1E1F22"/>
                </a:highlight>
              </a:rPr>
              <a:t>"files"</a:t>
            </a:r>
            <a:r>
              <a:rPr lang="en-US" altLang="ko-KR" sz="1100">
                <a:solidFill>
                  <a:srgbClr val="54A857"/>
                </a:solidFill>
                <a:effectLst/>
                <a:highlight>
                  <a:srgbClr val="1E1F22"/>
                </a:highlight>
              </a:rPr>
              <a:t>) </a:t>
            </a:r>
            <a:r>
              <a:rPr lang="en-US" altLang="ko-KR" sz="1100">
                <a:solidFill>
                  <a:srgbClr val="BCBEC4"/>
                </a:solidFill>
                <a:effectLst/>
                <a:highlight>
                  <a:srgbClr val="1E1F22"/>
                </a:highlight>
              </a:rPr>
              <a:t>MultipartFile</a:t>
            </a:r>
            <a:r>
              <a:rPr lang="en-US" altLang="ko-KR" sz="1100">
                <a:solidFill>
                  <a:srgbClr val="E8BA36"/>
                </a:solidFill>
                <a:effectLst/>
                <a:highlight>
                  <a:srgbClr val="1E1F22"/>
                </a:highlight>
              </a:rPr>
              <a:t> </a:t>
            </a:r>
            <a:r>
              <a:rPr lang="en-US" altLang="ko-KR" sz="1100">
                <a:solidFill>
                  <a:srgbClr val="BCBEC4"/>
                </a:solidFill>
                <a:effectLst/>
                <a:highlight>
                  <a:srgbClr val="1E1F22"/>
                </a:highlight>
              </a:rPr>
              <a:t>file</a:t>
            </a:r>
            <a:r>
              <a:rPr lang="en-US" altLang="ko-KR" sz="1100">
                <a:solidFill>
                  <a:srgbClr val="E8BA36"/>
                </a:solidFill>
                <a:effectLst/>
                <a:highlight>
                  <a:srgbClr val="1E1F22"/>
                </a:highlight>
              </a:rPr>
              <a:t>) {</a:t>
            </a:r>
            <a:br>
              <a:rPr lang="en-US" altLang="ko-KR" sz="1100">
                <a:solidFill>
                  <a:srgbClr val="E8BA36"/>
                </a:solidFill>
                <a:effectLst/>
                <a:highlight>
                  <a:srgbClr val="1E1F22"/>
                </a:highlight>
              </a:rPr>
            </a:br>
            <a:r>
              <a:rPr lang="en-US" altLang="ko-KR" sz="1100">
                <a:solidFill>
                  <a:srgbClr val="E8BA36"/>
                </a:solidFill>
                <a:effectLst/>
                <a:highlight>
                  <a:srgbClr val="1E1F22"/>
                </a:highlight>
              </a:rPr>
              <a:t>    </a:t>
            </a:r>
            <a:r>
              <a:rPr lang="en-US" altLang="ko-KR" sz="1100">
                <a:solidFill>
                  <a:srgbClr val="BCBEC4"/>
                </a:solidFill>
                <a:effectLst/>
                <a:highlight>
                  <a:srgbClr val="1E1F22"/>
                </a:highlight>
              </a:rPr>
              <a:t>String originalFilename = file.getOriginalFilename</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a:t>
            </a:r>
            <a:br>
              <a:rPr lang="en-US" altLang="ko-KR" sz="1100">
                <a:solidFill>
                  <a:srgbClr val="54A857"/>
                </a:solidFill>
                <a:effectLst/>
                <a:highlight>
                  <a:srgbClr val="1E1F22"/>
                </a:highlight>
              </a:rPr>
            </a:br>
            <a:r>
              <a:rPr lang="en-US" altLang="ko-KR" sz="1100">
                <a:solidFill>
                  <a:srgbClr val="54A857"/>
                </a:solidFill>
                <a:effectLst/>
                <a:highlight>
                  <a:srgbClr val="1E1F22"/>
                </a:highlight>
              </a:rPr>
              <a:t>    </a:t>
            </a:r>
            <a:r>
              <a:rPr lang="en-US" altLang="ko-KR" sz="1100">
                <a:solidFill>
                  <a:schemeClr val="bg1">
                    <a:lumMod val="75000"/>
                  </a:schemeClr>
                </a:solidFill>
                <a:effectLst/>
                <a:highlight>
                  <a:srgbClr val="1E1F22"/>
                </a:highlight>
              </a:rPr>
              <a:t>. . . </a:t>
            </a:r>
          </a:p>
          <a:p>
            <a:pPr>
              <a:lnSpc>
                <a:spcPct val="150000"/>
              </a:lnSpc>
            </a:pPr>
            <a:r>
              <a:rPr lang="en-US" altLang="ko-KR" sz="1100">
                <a:solidFill>
                  <a:srgbClr val="CF8E6D"/>
                </a:solidFill>
                <a:effectLst/>
                <a:highlight>
                  <a:srgbClr val="1E1F22"/>
                </a:highlight>
              </a:rPr>
              <a:t>    return </a:t>
            </a:r>
            <a:r>
              <a:rPr lang="en-US" altLang="ko-KR" sz="1100">
                <a:solidFill>
                  <a:srgbClr val="6AAB73"/>
                </a:solidFill>
                <a:effectLst/>
                <a:highlight>
                  <a:srgbClr val="1E1F22"/>
                </a:highlight>
              </a:rPr>
              <a:t>"</a:t>
            </a:r>
            <a:r>
              <a:rPr lang="en-US" altLang="ko-KR" sz="1100">
                <a:solidFill>
                  <a:srgbClr val="6AAB73"/>
                </a:solidFill>
                <a:effectLst/>
                <a:highlight>
                  <a:srgbClr val="1E1F22"/>
                </a:highlight>
                <a:latin typeface="Menlo-Regular" panose="020B0609030804020204" pitchFamily="49" charset="0"/>
              </a:rPr>
              <a:t>list</a:t>
            </a:r>
            <a:r>
              <a:rPr lang="en-US" altLang="ko-KR" sz="1100">
                <a:solidFill>
                  <a:srgbClr val="6AAB73"/>
                </a:solidFill>
                <a:effectLst/>
                <a:highlight>
                  <a:srgbClr val="1E1F22"/>
                </a:highlight>
              </a:rPr>
              <a:t>"</a:t>
            </a:r>
            <a:r>
              <a:rPr lang="en-US" altLang="ko-KR" sz="1100">
                <a:solidFill>
                  <a:srgbClr val="BCBEC4"/>
                </a:solidFill>
                <a:effectLst/>
                <a:highlight>
                  <a:srgbClr val="1E1F22"/>
                </a:highlight>
              </a:rPr>
              <a:t>;</a:t>
            </a:r>
            <a:br>
              <a:rPr lang="en-US" altLang="ko-KR" sz="1100">
                <a:solidFill>
                  <a:srgbClr val="BCBEC4"/>
                </a:solidFill>
                <a:effectLst/>
                <a:highlight>
                  <a:srgbClr val="1E1F22"/>
                </a:highlight>
              </a:rPr>
            </a:br>
            <a:r>
              <a:rPr lang="en-US" altLang="ko-KR" sz="1100">
                <a:solidFill>
                  <a:srgbClr val="E8BA36"/>
                </a:solidFill>
                <a:effectLst/>
                <a:highlight>
                  <a:srgbClr val="1E1F22"/>
                </a:highlight>
              </a:rPr>
              <a:t>}</a:t>
            </a:r>
            <a:endParaRPr lang="ko-KR" altLang="en-US" sz="1100">
              <a:solidFill>
                <a:srgbClr val="BCBEC4"/>
              </a:solidFill>
              <a:effectLst/>
              <a:highlight>
                <a:srgbClr val="1E1F22"/>
              </a:highlight>
            </a:endParaRPr>
          </a:p>
        </p:txBody>
      </p:sp>
      <p:sp>
        <p:nvSpPr>
          <p:cNvPr id="28" name="TextBox 27">
            <a:extLst>
              <a:ext uri="{FF2B5EF4-FFF2-40B4-BE49-F238E27FC236}">
                <a16:creationId xmlns:a16="http://schemas.microsoft.com/office/drawing/2014/main" id="{C30E53D8-A942-9CE5-FF04-6F7D9E9DA228}"/>
              </a:ext>
            </a:extLst>
          </p:cNvPr>
          <p:cNvSpPr txBox="1"/>
          <p:nvPr/>
        </p:nvSpPr>
        <p:spPr>
          <a:xfrm>
            <a:off x="2803806" y="2573010"/>
            <a:ext cx="8559138" cy="246221"/>
          </a:xfrm>
          <a:prstGeom prst="rect">
            <a:avLst/>
          </a:prstGeom>
          <a:noFill/>
        </p:spPr>
        <p:txBody>
          <a:bodyPr wrap="square">
            <a:spAutoFit/>
          </a:bodyPr>
          <a:lstStyle/>
          <a:p>
            <a:r>
              <a:rPr lang="ko-KR" altLang="en-US" sz="1000" i="1">
                <a:solidFill>
                  <a:schemeClr val="tx1">
                    <a:lumMod val="65000"/>
                    <a:lumOff val="35000"/>
                  </a:schemeClr>
                </a:solidFill>
              </a:rPr>
              <a:t>받은 파일을 지정된 목적지 파일로 전송한다</a:t>
            </a:r>
            <a:r>
              <a:rPr lang="en-US" altLang="ko-KR" sz="1000" i="1">
                <a:solidFill>
                  <a:schemeClr val="tx1">
                    <a:lumMod val="65000"/>
                    <a:lumOff val="35000"/>
                  </a:schemeClr>
                </a:solidFill>
              </a:rPr>
              <a:t>. </a:t>
            </a:r>
            <a:r>
              <a:rPr lang="ko-KR" altLang="en-US" sz="1000" i="1">
                <a:solidFill>
                  <a:schemeClr val="tx1">
                    <a:lumMod val="65000"/>
                    <a:lumOff val="35000"/>
                  </a:schemeClr>
                </a:solidFill>
              </a:rPr>
              <a:t>목적지 파일이 이미 존재하면 먼저 삭제되며 한 번 이동된 파일은 재전송할 수 없으므로 이 메서드는 한 번만 호출해야 한다</a:t>
            </a:r>
          </a:p>
        </p:txBody>
      </p:sp>
      <p:sp>
        <p:nvSpPr>
          <p:cNvPr id="2" name="TextBox 1">
            <a:extLst>
              <a:ext uri="{FF2B5EF4-FFF2-40B4-BE49-F238E27FC236}">
                <a16:creationId xmlns:a16="http://schemas.microsoft.com/office/drawing/2014/main" id="{937CEA9F-5BA2-F78F-00E7-0C3C5C47361A}"/>
              </a:ext>
            </a:extLst>
          </p:cNvPr>
          <p:cNvSpPr txBox="1"/>
          <p:nvPr/>
        </p:nvSpPr>
        <p:spPr>
          <a:xfrm>
            <a:off x="5731295" y="4603291"/>
            <a:ext cx="4739375" cy="1848583"/>
          </a:xfrm>
          <a:prstGeom prst="rect">
            <a:avLst/>
          </a:prstGeom>
          <a:solidFill>
            <a:schemeClr val="tx1"/>
          </a:solidFill>
        </p:spPr>
        <p:txBody>
          <a:bodyPr wrap="square">
            <a:spAutoFit/>
          </a:bodyPr>
          <a:lstStyle/>
          <a:p>
            <a:pPr>
              <a:lnSpc>
                <a:spcPct val="150000"/>
              </a:lnSpc>
            </a:pPr>
            <a:r>
              <a:rPr lang="en-US" altLang="ko-KR" sz="1100">
                <a:solidFill>
                  <a:srgbClr val="B3AE60"/>
                </a:solidFill>
                <a:effectLst/>
                <a:highlight>
                  <a:srgbClr val="1E1F22"/>
                </a:highlight>
              </a:rPr>
              <a:t>@PostMapping</a:t>
            </a:r>
            <a:r>
              <a:rPr lang="en-US" altLang="ko-KR" sz="1100">
                <a:solidFill>
                  <a:srgbClr val="E8BA36"/>
                </a:solidFill>
                <a:effectLst/>
                <a:highlight>
                  <a:srgbClr val="1E1F22"/>
                </a:highlight>
              </a:rPr>
              <a:t>(</a:t>
            </a:r>
            <a:r>
              <a:rPr lang="en-US" altLang="ko-KR" sz="1100">
                <a:solidFill>
                  <a:srgbClr val="6AAB73"/>
                </a:solidFill>
                <a:effectLst/>
                <a:highlight>
                  <a:srgbClr val="1E1F22"/>
                </a:highlight>
              </a:rPr>
              <a:t>"/uploadMultiple"</a:t>
            </a:r>
            <a:r>
              <a:rPr lang="en-US" altLang="ko-KR" sz="1100">
                <a:solidFill>
                  <a:srgbClr val="E8BA36"/>
                </a:solidFill>
                <a:effectLst/>
                <a:highlight>
                  <a:srgbClr val="1E1F22"/>
                </a:highlight>
              </a:rPr>
              <a:t>)</a:t>
            </a:r>
            <a:br>
              <a:rPr lang="en-US" altLang="ko-KR" sz="1100">
                <a:solidFill>
                  <a:srgbClr val="E8BA36"/>
                </a:solidFill>
                <a:effectLst/>
                <a:highlight>
                  <a:srgbClr val="1E1F22"/>
                </a:highlight>
              </a:rPr>
            </a:br>
            <a:r>
              <a:rPr lang="en-US" altLang="ko-KR" sz="1100">
                <a:solidFill>
                  <a:srgbClr val="CF8E6D"/>
                </a:solidFill>
                <a:effectLst/>
                <a:highlight>
                  <a:srgbClr val="1E1F22"/>
                </a:highlight>
              </a:rPr>
              <a:t>public </a:t>
            </a:r>
            <a:r>
              <a:rPr lang="en-US" altLang="ko-KR" sz="1100">
                <a:solidFill>
                  <a:srgbClr val="BCBEC4"/>
                </a:solidFill>
                <a:effectLst/>
                <a:highlight>
                  <a:srgbClr val="1E1F22"/>
                </a:highlight>
              </a:rPr>
              <a:t>String </a:t>
            </a:r>
            <a:r>
              <a:rPr lang="en-US" altLang="ko-KR" sz="1100">
                <a:solidFill>
                  <a:srgbClr val="56A8F5"/>
                </a:solidFill>
                <a:highlight>
                  <a:srgbClr val="1E1F22"/>
                </a:highlight>
              </a:rPr>
              <a:t>u</a:t>
            </a:r>
            <a:r>
              <a:rPr lang="en-US" altLang="ko-KR" sz="1100">
                <a:solidFill>
                  <a:srgbClr val="56A8F5"/>
                </a:solidFill>
                <a:effectLst/>
                <a:highlight>
                  <a:srgbClr val="1E1F22"/>
                </a:highlight>
              </a:rPr>
              <a:t>pload</a:t>
            </a:r>
            <a:r>
              <a:rPr lang="en-US" altLang="ko-KR" sz="1100">
                <a:solidFill>
                  <a:srgbClr val="E8BA36"/>
                </a:solidFill>
                <a:effectLst/>
                <a:highlight>
                  <a:srgbClr val="1E1F22"/>
                </a:highlight>
              </a:rPr>
              <a:t>(</a:t>
            </a:r>
            <a:r>
              <a:rPr lang="en-US" altLang="ko-KR" sz="1100">
                <a:solidFill>
                  <a:srgbClr val="B3AE60"/>
                </a:solidFill>
                <a:effectLst/>
                <a:highlight>
                  <a:srgbClr val="1E1F22"/>
                </a:highlight>
              </a:rPr>
              <a:t>@RequestParam</a:t>
            </a:r>
            <a:r>
              <a:rPr lang="en-US" altLang="ko-KR" sz="1100">
                <a:solidFill>
                  <a:srgbClr val="54A857"/>
                </a:solidFill>
                <a:effectLst/>
                <a:highlight>
                  <a:srgbClr val="1E1F22"/>
                </a:highlight>
              </a:rPr>
              <a:t>(</a:t>
            </a:r>
            <a:r>
              <a:rPr lang="en-US" altLang="ko-KR" sz="1100">
                <a:solidFill>
                  <a:srgbClr val="6AAB73"/>
                </a:solidFill>
                <a:effectLst/>
                <a:highlight>
                  <a:srgbClr val="1E1F22"/>
                </a:highlight>
              </a:rPr>
              <a:t>"files"</a:t>
            </a:r>
            <a:r>
              <a:rPr lang="en-US" altLang="ko-KR" sz="1100">
                <a:solidFill>
                  <a:srgbClr val="54A857"/>
                </a:solidFill>
                <a:effectLst/>
                <a:highlight>
                  <a:srgbClr val="1E1F22"/>
                </a:highlight>
              </a:rPr>
              <a:t>) </a:t>
            </a:r>
            <a:r>
              <a:rPr lang="en-US" altLang="ko-KR" sz="1100">
                <a:solidFill>
                  <a:srgbClr val="BCBEC4"/>
                </a:solidFill>
                <a:effectLst/>
                <a:highlight>
                  <a:srgbClr val="1E1F22"/>
                </a:highlight>
              </a:rPr>
              <a:t>List</a:t>
            </a:r>
            <a:r>
              <a:rPr lang="en-US" altLang="ko-KR" sz="1100">
                <a:solidFill>
                  <a:srgbClr val="E8BA36"/>
                </a:solidFill>
                <a:effectLst/>
                <a:highlight>
                  <a:srgbClr val="1E1F22"/>
                </a:highlight>
              </a:rPr>
              <a:t>&lt;</a:t>
            </a:r>
            <a:r>
              <a:rPr lang="en-US" altLang="ko-KR" sz="1100">
                <a:solidFill>
                  <a:srgbClr val="BCBEC4"/>
                </a:solidFill>
                <a:effectLst/>
                <a:highlight>
                  <a:srgbClr val="1E1F22"/>
                </a:highlight>
              </a:rPr>
              <a:t>MultipartFile</a:t>
            </a:r>
            <a:r>
              <a:rPr lang="en-US" altLang="ko-KR" sz="1100">
                <a:solidFill>
                  <a:srgbClr val="E8BA36"/>
                </a:solidFill>
                <a:effectLst/>
                <a:highlight>
                  <a:srgbClr val="1E1F22"/>
                </a:highlight>
              </a:rPr>
              <a:t>&gt; </a:t>
            </a:r>
            <a:r>
              <a:rPr lang="en-US" altLang="ko-KR" sz="1100">
                <a:solidFill>
                  <a:srgbClr val="BCBEC4"/>
                </a:solidFill>
                <a:effectLst/>
                <a:highlight>
                  <a:srgbClr val="1E1F22"/>
                </a:highlight>
              </a:rPr>
              <a:t>files</a:t>
            </a:r>
            <a:r>
              <a:rPr lang="en-US" altLang="ko-KR" sz="1100">
                <a:solidFill>
                  <a:srgbClr val="E8BA36"/>
                </a:solidFill>
                <a:effectLst/>
                <a:highlight>
                  <a:srgbClr val="1E1F22"/>
                </a:highlight>
              </a:rPr>
              <a:t>) {</a:t>
            </a:r>
            <a:br>
              <a:rPr lang="en-US" altLang="ko-KR" sz="1100">
                <a:solidFill>
                  <a:srgbClr val="E8BA36"/>
                </a:solidFill>
                <a:effectLst/>
                <a:highlight>
                  <a:srgbClr val="1E1F22"/>
                </a:highlight>
              </a:rPr>
            </a:br>
            <a:r>
              <a:rPr lang="en-US" altLang="ko-KR" sz="1100">
                <a:solidFill>
                  <a:srgbClr val="E8BA36"/>
                </a:solidFill>
                <a:effectLst/>
                <a:highlight>
                  <a:srgbClr val="1E1F22"/>
                </a:highlight>
              </a:rPr>
              <a:t>    </a:t>
            </a:r>
            <a:r>
              <a:rPr lang="en-US" altLang="ko-KR" sz="1100">
                <a:solidFill>
                  <a:srgbClr val="CF8E6D"/>
                </a:solidFill>
                <a:effectLst/>
                <a:highlight>
                  <a:srgbClr val="1E1F22"/>
                </a:highlight>
              </a:rPr>
              <a:t>for </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MultipartFile file : files</a:t>
            </a:r>
            <a:r>
              <a:rPr lang="en-US" altLang="ko-KR" sz="1100">
                <a:solidFill>
                  <a:srgbClr val="E8BA36"/>
                </a:solidFill>
                <a:effectLst/>
                <a:highlight>
                  <a:srgbClr val="1E1F22"/>
                </a:highlight>
              </a:rPr>
              <a:t>) </a:t>
            </a:r>
            <a:r>
              <a:rPr lang="en-US" altLang="ko-KR" sz="1100">
                <a:solidFill>
                  <a:srgbClr val="54A857"/>
                </a:solidFill>
                <a:effectLst/>
                <a:highlight>
                  <a:srgbClr val="1E1F22"/>
                </a:highlight>
              </a:rPr>
              <a:t>{</a:t>
            </a:r>
            <a:br>
              <a:rPr lang="en-US" altLang="ko-KR" sz="1100">
                <a:solidFill>
                  <a:srgbClr val="359FF4"/>
                </a:solidFill>
                <a:effectLst/>
                <a:highlight>
                  <a:srgbClr val="1E1F22"/>
                </a:highlight>
              </a:rPr>
            </a:br>
            <a:r>
              <a:rPr lang="en-US" altLang="ko-KR" sz="1100">
                <a:solidFill>
                  <a:schemeClr val="bg1">
                    <a:lumMod val="65000"/>
                  </a:schemeClr>
                </a:solidFill>
                <a:effectLst/>
                <a:highlight>
                  <a:srgbClr val="1E1F22"/>
                </a:highlight>
              </a:rPr>
              <a:t>           </a:t>
            </a:r>
            <a:r>
              <a:rPr lang="en-US" altLang="ko-KR" sz="1100">
                <a:solidFill>
                  <a:schemeClr val="bg1">
                    <a:lumMod val="50000"/>
                  </a:schemeClr>
                </a:solidFill>
                <a:effectLst/>
                <a:highlight>
                  <a:srgbClr val="1E1F22"/>
                </a:highlight>
              </a:rPr>
              <a:t>// </a:t>
            </a:r>
            <a:r>
              <a:rPr lang="ko-KR" altLang="en-US" sz="1100">
                <a:solidFill>
                  <a:schemeClr val="bg1">
                    <a:lumMod val="50000"/>
                  </a:schemeClr>
                </a:solidFill>
                <a:effectLst/>
                <a:highlight>
                  <a:srgbClr val="1E1F22"/>
                </a:highlight>
              </a:rPr>
              <a:t>파일 업로드 처리</a:t>
            </a:r>
            <a:r>
              <a:rPr lang="en-US" altLang="ko-KR" sz="1100">
                <a:solidFill>
                  <a:schemeClr val="bg1">
                    <a:lumMod val="50000"/>
                  </a:schemeClr>
                </a:solidFill>
                <a:highlight>
                  <a:srgbClr val="1E1F22"/>
                </a:highlight>
              </a:rPr>
              <a:t>..</a:t>
            </a:r>
            <a:br>
              <a:rPr lang="en-US" altLang="ko-KR" sz="1100">
                <a:solidFill>
                  <a:schemeClr val="bg1">
                    <a:lumMod val="65000"/>
                  </a:schemeClr>
                </a:solidFill>
                <a:effectLst/>
                <a:highlight>
                  <a:srgbClr val="1E1F22"/>
                </a:highlight>
              </a:rPr>
            </a:br>
            <a:r>
              <a:rPr lang="en-US" altLang="ko-KR" sz="1100">
                <a:solidFill>
                  <a:srgbClr val="359FF4"/>
                </a:solidFill>
                <a:effectLst/>
                <a:highlight>
                  <a:srgbClr val="1E1F22"/>
                </a:highlight>
              </a:rPr>
              <a:t>    </a:t>
            </a:r>
            <a:r>
              <a:rPr lang="en-US" altLang="ko-KR" sz="1100">
                <a:solidFill>
                  <a:srgbClr val="54A857"/>
                </a:solidFill>
                <a:effectLst/>
                <a:highlight>
                  <a:srgbClr val="1E1F22"/>
                </a:highlight>
              </a:rPr>
              <a:t>}</a:t>
            </a:r>
            <a:br>
              <a:rPr lang="en-US" altLang="ko-KR" sz="1100">
                <a:solidFill>
                  <a:srgbClr val="54A857"/>
                </a:solidFill>
                <a:effectLst/>
                <a:highlight>
                  <a:srgbClr val="1E1F22"/>
                </a:highlight>
              </a:rPr>
            </a:br>
            <a:r>
              <a:rPr lang="en-US" altLang="ko-KR" sz="1100">
                <a:solidFill>
                  <a:srgbClr val="54A857"/>
                </a:solidFill>
                <a:effectLst/>
                <a:highlight>
                  <a:srgbClr val="1E1F22"/>
                </a:highlight>
              </a:rPr>
              <a:t>    </a:t>
            </a:r>
            <a:r>
              <a:rPr lang="en-US" altLang="ko-KR" sz="1100">
                <a:solidFill>
                  <a:srgbClr val="CF8E6D"/>
                </a:solidFill>
                <a:effectLst/>
                <a:highlight>
                  <a:srgbClr val="1E1F22"/>
                </a:highlight>
              </a:rPr>
              <a:t>return </a:t>
            </a:r>
            <a:r>
              <a:rPr lang="en-US" altLang="ko-KR" sz="1100">
                <a:solidFill>
                  <a:srgbClr val="6AAB73"/>
                </a:solidFill>
                <a:effectLst/>
                <a:highlight>
                  <a:srgbClr val="1E1F22"/>
                </a:highlight>
              </a:rPr>
              <a:t>"</a:t>
            </a:r>
            <a:r>
              <a:rPr lang="en-US" altLang="ko-KR" sz="1100">
                <a:solidFill>
                  <a:srgbClr val="6AAB73"/>
                </a:solidFill>
                <a:effectLst/>
                <a:highlight>
                  <a:srgbClr val="1E1F22"/>
                </a:highlight>
                <a:latin typeface="Menlo-Regular" panose="020B0609030804020204" pitchFamily="49" charset="0"/>
              </a:rPr>
              <a:t>list</a:t>
            </a:r>
            <a:r>
              <a:rPr lang="en-US" altLang="ko-KR" sz="1100">
                <a:solidFill>
                  <a:srgbClr val="6AAB73"/>
                </a:solidFill>
                <a:effectLst/>
                <a:highlight>
                  <a:srgbClr val="1E1F22"/>
                </a:highlight>
              </a:rPr>
              <a:t>"</a:t>
            </a:r>
            <a:r>
              <a:rPr lang="en-US" altLang="ko-KR" sz="1100">
                <a:solidFill>
                  <a:srgbClr val="BCBEC4"/>
                </a:solidFill>
                <a:effectLst/>
                <a:highlight>
                  <a:srgbClr val="1E1F22"/>
                </a:highlight>
              </a:rPr>
              <a:t>;</a:t>
            </a:r>
            <a:br>
              <a:rPr lang="en-US" altLang="ko-KR" sz="1100">
                <a:solidFill>
                  <a:srgbClr val="BCBEC4"/>
                </a:solidFill>
                <a:effectLst/>
                <a:highlight>
                  <a:srgbClr val="1E1F22"/>
                </a:highlight>
              </a:rPr>
            </a:br>
            <a:r>
              <a:rPr lang="en-US" altLang="ko-KR" sz="1100">
                <a:solidFill>
                  <a:srgbClr val="E8BA36"/>
                </a:solidFill>
                <a:effectLst/>
                <a:highlight>
                  <a:srgbClr val="1E1F22"/>
                </a:highlight>
              </a:rPr>
              <a:t>}</a:t>
            </a:r>
            <a:endParaRPr lang="ko-KR" altLang="en-US" sz="1100">
              <a:solidFill>
                <a:srgbClr val="BCBEC4"/>
              </a:solidFill>
              <a:effectLst/>
              <a:highlight>
                <a:srgbClr val="1E1F22"/>
              </a:highlight>
            </a:endParaRPr>
          </a:p>
        </p:txBody>
      </p:sp>
      <p:sp>
        <p:nvSpPr>
          <p:cNvPr id="3" name="직사각형 2">
            <a:extLst>
              <a:ext uri="{FF2B5EF4-FFF2-40B4-BE49-F238E27FC236}">
                <a16:creationId xmlns:a16="http://schemas.microsoft.com/office/drawing/2014/main" id="{6B9C9046-C11C-A08F-3444-501627954C82}"/>
              </a:ext>
            </a:extLst>
          </p:cNvPr>
          <p:cNvSpPr/>
          <p:nvPr/>
        </p:nvSpPr>
        <p:spPr>
          <a:xfrm>
            <a:off x="5730239" y="4171545"/>
            <a:ext cx="134524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다중 구현</a:t>
            </a:r>
          </a:p>
        </p:txBody>
      </p:sp>
    </p:spTree>
    <p:extLst>
      <p:ext uri="{BB962C8B-B14F-4D97-AF65-F5344CB8AC3E}">
        <p14:creationId xmlns:p14="http://schemas.microsoft.com/office/powerpoint/2010/main" val="1298967004"/>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직사각형 72">
            <a:extLst>
              <a:ext uri="{FF2B5EF4-FFF2-40B4-BE49-F238E27FC236}">
                <a16:creationId xmlns:a16="http://schemas.microsoft.com/office/drawing/2014/main" id="{D10AE262-3224-4491-9AF5-1A7677C571EF}"/>
              </a:ext>
            </a:extLst>
          </p:cNvPr>
          <p:cNvSpPr/>
          <p:nvPr/>
        </p:nvSpPr>
        <p:spPr>
          <a:xfrm>
            <a:off x="310288" y="449569"/>
            <a:ext cx="11821794" cy="623248"/>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MultipartProperties</a:t>
            </a:r>
            <a:r>
              <a:rPr lang="ko-KR" altLang="en-US" sz="1200"/>
              <a:t> 는 </a:t>
            </a:r>
            <a:r>
              <a:rPr lang="en-US" altLang="ko-KR" sz="1200"/>
              <a:t>Multipart(</a:t>
            </a:r>
            <a:r>
              <a:rPr lang="ko-KR" altLang="en-US" sz="1200"/>
              <a:t>파일 업로드</a:t>
            </a:r>
            <a:r>
              <a:rPr lang="en-US" altLang="ko-KR" sz="1200"/>
              <a:t>)</a:t>
            </a:r>
            <a:r>
              <a:rPr lang="ko-KR" altLang="en-US" sz="1200"/>
              <a:t>에 대한 주요 설정 값들을 관리하며</a:t>
            </a:r>
            <a:r>
              <a:rPr lang="en-US" altLang="ko-KR" sz="1200"/>
              <a:t> Spring Boot</a:t>
            </a:r>
            <a:r>
              <a:rPr lang="ko-KR" altLang="en-US" sz="1200"/>
              <a:t> 에서 파일 업로드와 관련된 동작을 손쉽게 제어할 수 있게 해 준다</a:t>
            </a:r>
            <a:r>
              <a:rPr lang="en-US" altLang="ko-KR" sz="1200"/>
              <a:t>.</a:t>
            </a:r>
          </a:p>
          <a:p>
            <a:pPr marL="171450" indent="-171450">
              <a:lnSpc>
                <a:spcPct val="150000"/>
              </a:lnSpc>
              <a:buFont typeface="Arial" panose="020B0604020202020204" pitchFamily="34" charset="0"/>
              <a:buChar char="•"/>
            </a:pPr>
            <a:r>
              <a:rPr lang="en-US" altLang="ko-KR" sz="1200"/>
              <a:t>application.properties(yml) </a:t>
            </a:r>
            <a:r>
              <a:rPr lang="ko-KR" altLang="en-US" sz="1200"/>
              <a:t>에서 </a:t>
            </a:r>
            <a:r>
              <a:rPr lang="en-US" altLang="ko-KR" sz="1200"/>
              <a:t>spring.servlet.multipart.* </a:t>
            </a:r>
            <a:r>
              <a:rPr lang="ko-KR" altLang="en-US" sz="1200"/>
              <a:t>를 중심으로 설정하며</a:t>
            </a:r>
            <a:r>
              <a:rPr lang="en-US" altLang="ko-KR" sz="1200"/>
              <a:t> </a:t>
            </a:r>
            <a:r>
              <a:rPr lang="ko-KR" altLang="en-US" sz="1200"/>
              <a:t>이를 통해 파일 크기 제한</a:t>
            </a:r>
            <a:r>
              <a:rPr lang="en-US" altLang="ko-KR" sz="1200"/>
              <a:t>, </a:t>
            </a:r>
            <a:r>
              <a:rPr lang="ko-KR" altLang="en-US" sz="1200"/>
              <a:t>임시 저장 경로</a:t>
            </a:r>
            <a:r>
              <a:rPr lang="en-US" altLang="ko-KR" sz="1200"/>
              <a:t>, </a:t>
            </a:r>
            <a:r>
              <a:rPr lang="ko-KR" altLang="en-US" sz="1200"/>
              <a:t>요청 크기 제한 등 다양한 옵션을 간단하게 지정할 수 있다</a:t>
            </a:r>
            <a:endParaRPr lang="en-US" altLang="ko-KR" sz="1200">
              <a:latin typeface="+mn-ea"/>
            </a:endParaRPr>
          </a:p>
        </p:txBody>
      </p:sp>
      <p:sp>
        <p:nvSpPr>
          <p:cNvPr id="74" name="직사각형 73">
            <a:extLst>
              <a:ext uri="{FF2B5EF4-FFF2-40B4-BE49-F238E27FC236}">
                <a16:creationId xmlns:a16="http://schemas.microsoft.com/office/drawing/2014/main" id="{42A0B23B-7003-43B2-A559-7C4A6F001EFB}"/>
              </a:ext>
            </a:extLst>
          </p:cNvPr>
          <p:cNvSpPr/>
          <p:nvPr/>
        </p:nvSpPr>
        <p:spPr>
          <a:xfrm>
            <a:off x="147641" y="123067"/>
            <a:ext cx="134524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속성 설정</a:t>
            </a:r>
          </a:p>
        </p:txBody>
      </p:sp>
      <p:sp>
        <p:nvSpPr>
          <p:cNvPr id="24" name="TextBox 23">
            <a:extLst>
              <a:ext uri="{FF2B5EF4-FFF2-40B4-BE49-F238E27FC236}">
                <a16:creationId xmlns:a16="http://schemas.microsoft.com/office/drawing/2014/main" id="{CD935CBE-F49C-5C37-AB19-8618590B4435}"/>
              </a:ext>
            </a:extLst>
          </p:cNvPr>
          <p:cNvSpPr txBox="1"/>
          <p:nvPr/>
        </p:nvSpPr>
        <p:spPr>
          <a:xfrm>
            <a:off x="654928" y="5258291"/>
            <a:ext cx="6594349" cy="1340752"/>
          </a:xfrm>
          <a:prstGeom prst="rect">
            <a:avLst/>
          </a:prstGeom>
          <a:solidFill>
            <a:schemeClr val="tx1"/>
          </a:solidFill>
        </p:spPr>
        <p:txBody>
          <a:bodyPr wrap="square">
            <a:spAutoFit/>
          </a:bodyPr>
          <a:lstStyle/>
          <a:p>
            <a:pPr>
              <a:lnSpc>
                <a:spcPct val="150000"/>
              </a:lnSpc>
            </a:pPr>
            <a:r>
              <a:rPr lang="en-US" altLang="ko-KR" sz="1100">
                <a:solidFill>
                  <a:srgbClr val="BCBEC4"/>
                </a:solidFill>
                <a:effectLst/>
                <a:highlight>
                  <a:srgbClr val="1E1F22"/>
                </a:highlight>
              </a:rPr>
              <a:t>spring.servlet.multipart.enabled=</a:t>
            </a:r>
            <a:r>
              <a:rPr lang="en-US" altLang="ko-KR" sz="1100">
                <a:solidFill>
                  <a:srgbClr val="CF8E6D"/>
                </a:solidFill>
                <a:effectLst/>
                <a:highlight>
                  <a:srgbClr val="1E1F22"/>
                </a:highlight>
              </a:rPr>
              <a:t>true</a:t>
            </a:r>
            <a:br>
              <a:rPr lang="en-US" altLang="ko-KR" sz="1100">
                <a:solidFill>
                  <a:srgbClr val="CF8E6D"/>
                </a:solidFill>
                <a:effectLst/>
                <a:highlight>
                  <a:srgbClr val="1E1F22"/>
                </a:highlight>
              </a:rPr>
            </a:br>
            <a:r>
              <a:rPr lang="en-US" altLang="ko-KR" sz="1100">
                <a:solidFill>
                  <a:srgbClr val="BCBEC4"/>
                </a:solidFill>
                <a:effectLst/>
                <a:highlight>
                  <a:srgbClr val="1E1F22"/>
                </a:highlight>
              </a:rPr>
              <a:t>spring.servlet.multipart.location=/tmp/upload</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spring.servlet.multipart.max-file-size=</a:t>
            </a:r>
            <a:r>
              <a:rPr lang="en-US" altLang="ko-KR" sz="1100">
                <a:solidFill>
                  <a:srgbClr val="2AACB8"/>
                </a:solidFill>
                <a:effectLst/>
                <a:highlight>
                  <a:srgbClr val="1E1F22"/>
                </a:highlight>
              </a:rPr>
              <a:t>10</a:t>
            </a:r>
            <a:r>
              <a:rPr lang="en-US" altLang="ko-KR" sz="1100">
                <a:solidFill>
                  <a:srgbClr val="BCBEC4"/>
                </a:solidFill>
                <a:effectLst/>
                <a:highlight>
                  <a:srgbClr val="1E1F22"/>
                </a:highlight>
              </a:rPr>
              <a:t>MB</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spring.servlet.multipart.max-request-size=</a:t>
            </a:r>
            <a:r>
              <a:rPr lang="en-US" altLang="ko-KR" sz="1100">
                <a:solidFill>
                  <a:srgbClr val="2AACB8"/>
                </a:solidFill>
                <a:effectLst/>
                <a:highlight>
                  <a:srgbClr val="1E1F22"/>
                </a:highlight>
              </a:rPr>
              <a:t>30</a:t>
            </a:r>
            <a:r>
              <a:rPr lang="en-US" altLang="ko-KR" sz="1100">
                <a:solidFill>
                  <a:srgbClr val="BCBEC4"/>
                </a:solidFill>
                <a:effectLst/>
                <a:highlight>
                  <a:srgbClr val="1E1F22"/>
                </a:highlight>
              </a:rPr>
              <a:t>MB</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spring.servlet.multipart.resolve-lazily=</a:t>
            </a:r>
            <a:r>
              <a:rPr lang="en-US" altLang="ko-KR" sz="1100">
                <a:solidFill>
                  <a:srgbClr val="CF8E6D"/>
                </a:solidFill>
                <a:effectLst/>
                <a:highlight>
                  <a:srgbClr val="1E1F22"/>
                </a:highlight>
              </a:rPr>
              <a:t>true</a:t>
            </a:r>
            <a:endParaRPr lang="en-US" altLang="ko-KR" sz="1100">
              <a:solidFill>
                <a:srgbClr val="BCBEC4"/>
              </a:solidFill>
              <a:effectLst/>
              <a:highlight>
                <a:srgbClr val="1E1F22"/>
              </a:highlight>
            </a:endParaRPr>
          </a:p>
        </p:txBody>
      </p:sp>
      <p:sp>
        <p:nvSpPr>
          <p:cNvPr id="3" name="TextBox 2">
            <a:extLst>
              <a:ext uri="{FF2B5EF4-FFF2-40B4-BE49-F238E27FC236}">
                <a16:creationId xmlns:a16="http://schemas.microsoft.com/office/drawing/2014/main" id="{DE1A74D2-3CCD-DCB7-7C99-09D223FDE82A}"/>
              </a:ext>
            </a:extLst>
          </p:cNvPr>
          <p:cNvSpPr txBox="1"/>
          <p:nvPr/>
        </p:nvSpPr>
        <p:spPr>
          <a:xfrm>
            <a:off x="458809" y="1072817"/>
            <a:ext cx="11422903" cy="4280852"/>
          </a:xfrm>
          <a:prstGeom prst="rect">
            <a:avLst/>
          </a:prstGeom>
          <a:noFill/>
        </p:spPr>
        <p:txBody>
          <a:bodyPr wrap="square">
            <a:spAutoFit/>
          </a:bodyPr>
          <a:lstStyle/>
          <a:p>
            <a:pPr>
              <a:lnSpc>
                <a:spcPct val="120000"/>
              </a:lnSpc>
            </a:pPr>
            <a:r>
              <a:rPr lang="en-US" altLang="ko-KR" sz="1200" b="1"/>
              <a:t>1.  </a:t>
            </a:r>
            <a:r>
              <a:rPr lang="ko-KR" altLang="en-US" sz="1200" b="1"/>
              <a:t>enabled</a:t>
            </a:r>
          </a:p>
          <a:p>
            <a:pPr>
              <a:lnSpc>
                <a:spcPct val="120000"/>
              </a:lnSpc>
            </a:pPr>
            <a:r>
              <a:rPr lang="ko-KR" altLang="en-US" sz="1200"/>
              <a:t>  </a:t>
            </a:r>
            <a:r>
              <a:rPr lang="en-US" altLang="ko-KR" sz="1200"/>
              <a:t>-</a:t>
            </a:r>
            <a:r>
              <a:rPr lang="ko-KR" altLang="en-US" sz="1200"/>
              <a:t> spring.servlet.multipart.enabled (기본값: true)</a:t>
            </a:r>
          </a:p>
          <a:p>
            <a:pPr>
              <a:lnSpc>
                <a:spcPct val="120000"/>
              </a:lnSpc>
            </a:pPr>
            <a:r>
              <a:rPr lang="ko-KR" altLang="en-US" sz="1200"/>
              <a:t>  </a:t>
            </a:r>
            <a:r>
              <a:rPr lang="en-US" altLang="ko-KR" sz="1200"/>
              <a:t>-</a:t>
            </a:r>
            <a:r>
              <a:rPr lang="ko-KR" altLang="en-US" sz="1200"/>
              <a:t> 파일 업로드(멀티파트)를 지원할지 여부를 설정하며 true 로 설정하면 멀티파트 업로드 기능이 활성화되며, false 로 설정하면 비활성화 된다</a:t>
            </a:r>
          </a:p>
          <a:p>
            <a:pPr>
              <a:lnSpc>
                <a:spcPct val="120000"/>
              </a:lnSpc>
            </a:pPr>
            <a:endParaRPr lang="en-US" altLang="ko-KR" sz="1200"/>
          </a:p>
          <a:p>
            <a:pPr>
              <a:lnSpc>
                <a:spcPct val="120000"/>
              </a:lnSpc>
            </a:pPr>
            <a:r>
              <a:rPr lang="en-US" altLang="ko-KR" sz="1200" b="1"/>
              <a:t>2.  </a:t>
            </a:r>
            <a:r>
              <a:rPr lang="ko-KR" altLang="en-US" sz="1200" b="1"/>
              <a:t>maxFileSize</a:t>
            </a:r>
          </a:p>
          <a:p>
            <a:pPr>
              <a:lnSpc>
                <a:spcPct val="120000"/>
              </a:lnSpc>
            </a:pPr>
            <a:r>
              <a:rPr lang="ko-KR" altLang="en-US" sz="1200"/>
              <a:t> </a:t>
            </a:r>
            <a:r>
              <a:rPr lang="en-US" altLang="ko-KR" sz="1200"/>
              <a:t>-</a:t>
            </a:r>
            <a:r>
              <a:rPr lang="ko-KR" altLang="en-US" sz="1200"/>
              <a:t> spring.servlet.multipart.max-file-size (기본값: 1MB)</a:t>
            </a:r>
          </a:p>
          <a:p>
            <a:pPr>
              <a:lnSpc>
                <a:spcPct val="120000"/>
              </a:lnSpc>
            </a:pPr>
            <a:r>
              <a:rPr lang="ko-KR" altLang="en-US" sz="1200"/>
              <a:t> </a:t>
            </a:r>
            <a:r>
              <a:rPr lang="en-US" altLang="ko-KR" sz="1200"/>
              <a:t>-</a:t>
            </a:r>
            <a:r>
              <a:rPr lang="ko-KR" altLang="en-US" sz="1200"/>
              <a:t> 업로드 가능한 단일 파일의 최대 사이즈를 제한하며 10MB, 1GB 등과 같은 식으로 원하는 크기를 문자열로 설정할 수 있다</a:t>
            </a:r>
            <a:endParaRPr lang="en-US" altLang="ko-KR" sz="1200"/>
          </a:p>
          <a:p>
            <a:pPr>
              <a:lnSpc>
                <a:spcPct val="120000"/>
              </a:lnSpc>
            </a:pPr>
            <a:endParaRPr lang="ko-KR" altLang="en-US" sz="1200"/>
          </a:p>
          <a:p>
            <a:pPr>
              <a:lnSpc>
                <a:spcPct val="120000"/>
              </a:lnSpc>
            </a:pPr>
            <a:r>
              <a:rPr lang="en-US" altLang="ko-KR" sz="1200" b="1"/>
              <a:t>3.  </a:t>
            </a:r>
            <a:r>
              <a:rPr lang="ko-KR" altLang="en-US" sz="1200" b="1"/>
              <a:t>maxRequestSize</a:t>
            </a:r>
          </a:p>
          <a:p>
            <a:pPr>
              <a:lnSpc>
                <a:spcPct val="120000"/>
              </a:lnSpc>
            </a:pPr>
            <a:r>
              <a:rPr lang="ko-KR" altLang="en-US" sz="1200"/>
              <a:t> </a:t>
            </a:r>
            <a:r>
              <a:rPr lang="en-US" altLang="ko-KR" sz="1200"/>
              <a:t>-</a:t>
            </a:r>
            <a:r>
              <a:rPr lang="ko-KR" altLang="en-US" sz="1200"/>
              <a:t> spring.servlet.multipart.max-request-size (기본값: 10MB)</a:t>
            </a:r>
          </a:p>
          <a:p>
            <a:pPr>
              <a:lnSpc>
                <a:spcPct val="120000"/>
              </a:lnSpc>
            </a:pPr>
            <a:r>
              <a:rPr lang="ko-KR" altLang="en-US" sz="1200"/>
              <a:t> </a:t>
            </a:r>
            <a:r>
              <a:rPr lang="en-US" altLang="ko-KR" sz="1200"/>
              <a:t>-</a:t>
            </a:r>
            <a:r>
              <a:rPr lang="ko-KR" altLang="en-US" sz="1200"/>
              <a:t> 멀티파트 요청 전체의 최대 사이즈를 제한하며 여러 개의 파일을 동시에 업로드하는 경우, 전체 파일 사이즈 합이 이 값을 넘지 않도록 설정합니다.</a:t>
            </a:r>
            <a:endParaRPr lang="en-US" altLang="ko-KR" sz="1200"/>
          </a:p>
          <a:p>
            <a:pPr>
              <a:lnSpc>
                <a:spcPct val="120000"/>
              </a:lnSpc>
            </a:pPr>
            <a:endParaRPr lang="ko-KR" altLang="en-US" sz="1200"/>
          </a:p>
          <a:p>
            <a:pPr>
              <a:lnSpc>
                <a:spcPct val="120000"/>
              </a:lnSpc>
            </a:pPr>
            <a:r>
              <a:rPr lang="en-US" altLang="ko-KR" sz="1200" b="1"/>
              <a:t>4.  </a:t>
            </a:r>
            <a:r>
              <a:rPr lang="ko-KR" altLang="en-US" sz="1200" b="1"/>
              <a:t>location</a:t>
            </a:r>
          </a:p>
          <a:p>
            <a:pPr>
              <a:lnSpc>
                <a:spcPct val="120000"/>
              </a:lnSpc>
            </a:pPr>
            <a:r>
              <a:rPr lang="ko-KR" altLang="en-US" sz="1200"/>
              <a:t> </a:t>
            </a:r>
            <a:r>
              <a:rPr lang="en-US" altLang="ko-KR" sz="1200"/>
              <a:t>-</a:t>
            </a:r>
            <a:r>
              <a:rPr lang="ko-KR" altLang="en-US" sz="1200"/>
              <a:t> spring.servlet.multipart.location</a:t>
            </a:r>
          </a:p>
          <a:p>
            <a:pPr>
              <a:lnSpc>
                <a:spcPct val="120000"/>
              </a:lnSpc>
            </a:pPr>
            <a:r>
              <a:rPr lang="ko-KR" altLang="en-US" sz="1200"/>
              <a:t> </a:t>
            </a:r>
            <a:r>
              <a:rPr lang="en-US" altLang="ko-KR" sz="1200"/>
              <a:t>-</a:t>
            </a:r>
            <a:r>
              <a:rPr lang="ko-KR" altLang="en-US" sz="1200"/>
              <a:t> 파일 업로드 중 임시로 파일을 저장할 경로를 지정하며 지정하지 않으면, 서블릿 스펙에 따라 임시 폴더(예: /tmp)가 기본값으로 사용됩니다.</a:t>
            </a:r>
            <a:endParaRPr lang="en-US" altLang="ko-KR" sz="1200"/>
          </a:p>
          <a:p>
            <a:pPr>
              <a:lnSpc>
                <a:spcPct val="120000"/>
              </a:lnSpc>
            </a:pPr>
            <a:endParaRPr lang="ko-KR" altLang="en-US" sz="1200"/>
          </a:p>
          <a:p>
            <a:pPr>
              <a:lnSpc>
                <a:spcPct val="120000"/>
              </a:lnSpc>
            </a:pPr>
            <a:r>
              <a:rPr lang="en-US" altLang="ko-KR" sz="1200" b="1"/>
              <a:t>5. resolve-lazily</a:t>
            </a:r>
            <a:r>
              <a:rPr lang="en-US" altLang="ko-KR" sz="1200"/>
              <a:t> (</a:t>
            </a:r>
            <a:r>
              <a:rPr lang="ko-KR" altLang="en-US" sz="1200"/>
              <a:t>기본값</a:t>
            </a:r>
            <a:r>
              <a:rPr lang="en-US" altLang="ko-KR" sz="1200"/>
              <a:t>:</a:t>
            </a:r>
            <a:r>
              <a:rPr lang="ko-KR" altLang="en-US" sz="1200"/>
              <a:t> </a:t>
            </a:r>
            <a:r>
              <a:rPr lang="en-US" altLang="ko-KR" sz="1200"/>
              <a:t>false)</a:t>
            </a:r>
            <a:endParaRPr lang="ko-KR" altLang="en-US" sz="1200"/>
          </a:p>
          <a:p>
            <a:pPr>
              <a:lnSpc>
                <a:spcPct val="120000"/>
              </a:lnSpc>
            </a:pPr>
            <a:r>
              <a:rPr lang="ko-KR" altLang="en-US" sz="1200"/>
              <a:t> </a:t>
            </a:r>
            <a:r>
              <a:rPr lang="en-US" altLang="ko-KR" sz="1200"/>
              <a:t>-</a:t>
            </a:r>
            <a:r>
              <a:rPr lang="ko-KR" altLang="en-US" sz="1200"/>
              <a:t> 요청이 들어온 즉시 멀티파트 데이터를 해석하고 저장할 것인지 컨트롤러나 필터</a:t>
            </a:r>
            <a:r>
              <a:rPr lang="en-US" altLang="ko-KR" sz="1200"/>
              <a:t>/</a:t>
            </a:r>
            <a:r>
              <a:rPr lang="ko-KR" altLang="en-US" sz="1200"/>
              <a:t>인터셉터에서 </a:t>
            </a:r>
            <a:r>
              <a:rPr lang="en-US" altLang="ko-KR" sz="1200"/>
              <a:t>MultipartFile</a:t>
            </a:r>
            <a:r>
              <a:rPr lang="ko-KR" altLang="en-US" sz="1200"/>
              <a:t> 이나 파라미터에 접근할 때 비로소 파일을 해석하고 저장할 것인지 설정 </a:t>
            </a:r>
          </a:p>
        </p:txBody>
      </p:sp>
    </p:spTree>
    <p:extLst>
      <p:ext uri="{BB962C8B-B14F-4D97-AF65-F5344CB8AC3E}">
        <p14:creationId xmlns:p14="http://schemas.microsoft.com/office/powerpoint/2010/main" val="2894110915"/>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AA9EA514-F600-54F4-CBBB-1B4F4B6C3D2E}"/>
              </a:ext>
            </a:extLst>
          </p:cNvPr>
          <p:cNvSpPr/>
          <p:nvPr/>
        </p:nvSpPr>
        <p:spPr>
          <a:xfrm>
            <a:off x="198756" y="202792"/>
            <a:ext cx="4344394"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MultipartFile –</a:t>
            </a:r>
            <a:r>
              <a:rPr lang="ko-KR" altLang="en-US" b="1">
                <a:solidFill>
                  <a:schemeClr val="accent1">
                    <a:lumMod val="75000"/>
                  </a:schemeClr>
                </a:solidFill>
                <a:latin typeface="+mn-ea"/>
              </a:rPr>
              <a:t> </a:t>
            </a:r>
            <a:r>
              <a:rPr lang="en-US" altLang="ko-KR" b="1">
                <a:solidFill>
                  <a:schemeClr val="accent1">
                    <a:lumMod val="75000"/>
                  </a:schemeClr>
                </a:solidFill>
                <a:latin typeface="+mn-ea"/>
              </a:rPr>
              <a:t>@RequestParam</a:t>
            </a:r>
            <a:r>
              <a:rPr lang="ko-KR" altLang="en-US" b="1">
                <a:solidFill>
                  <a:schemeClr val="accent1">
                    <a:lumMod val="75000"/>
                  </a:schemeClr>
                </a:solidFill>
                <a:latin typeface="+mn-ea"/>
              </a:rPr>
              <a:t> 사용</a:t>
            </a:r>
          </a:p>
        </p:txBody>
      </p:sp>
      <p:sp>
        <p:nvSpPr>
          <p:cNvPr id="8" name="TextBox 7">
            <a:extLst>
              <a:ext uri="{FF2B5EF4-FFF2-40B4-BE49-F238E27FC236}">
                <a16:creationId xmlns:a16="http://schemas.microsoft.com/office/drawing/2014/main" id="{6A1C583E-861E-0252-2A12-D9261684F89D}"/>
              </a:ext>
            </a:extLst>
          </p:cNvPr>
          <p:cNvSpPr txBox="1"/>
          <p:nvPr/>
        </p:nvSpPr>
        <p:spPr>
          <a:xfrm>
            <a:off x="158541" y="649097"/>
            <a:ext cx="5340154" cy="3118161"/>
          </a:xfrm>
          <a:prstGeom prst="rect">
            <a:avLst/>
          </a:prstGeom>
          <a:solidFill>
            <a:schemeClr val="bg2">
              <a:lumMod val="10000"/>
            </a:schemeClr>
          </a:solidFill>
        </p:spPr>
        <p:txBody>
          <a:bodyPr wrap="square">
            <a:spAutoFit/>
          </a:bodyPr>
          <a:lstStyle/>
          <a:p>
            <a:pPr>
              <a:lnSpc>
                <a:spcPct val="150000"/>
              </a:lnSpc>
            </a:pPr>
            <a:r>
              <a:rPr lang="en-US" altLang="ko-KR" sz="1100">
                <a:solidFill>
                  <a:srgbClr val="B3AE60"/>
                </a:solidFill>
                <a:effectLst/>
                <a:highlight>
                  <a:srgbClr val="1E1F22"/>
                </a:highlight>
              </a:rPr>
              <a:t>@Controller</a:t>
            </a:r>
            <a:br>
              <a:rPr lang="en-US" altLang="ko-KR" sz="1100">
                <a:solidFill>
                  <a:srgbClr val="B3AE60"/>
                </a:solidFill>
                <a:effectLst/>
                <a:highlight>
                  <a:srgbClr val="1E1F22"/>
                </a:highlight>
              </a:rPr>
            </a:br>
            <a:r>
              <a:rPr lang="en-US" altLang="ko-KR" sz="1100">
                <a:solidFill>
                  <a:srgbClr val="CF8E6D"/>
                </a:solidFill>
                <a:effectLst/>
                <a:highlight>
                  <a:srgbClr val="1E1F22"/>
                </a:highlight>
              </a:rPr>
              <a:t>public class </a:t>
            </a:r>
            <a:r>
              <a:rPr lang="en-US" altLang="ko-KR" sz="1100">
                <a:solidFill>
                  <a:srgbClr val="BCBEC4"/>
                </a:solidFill>
                <a:effectLst/>
                <a:highlight>
                  <a:srgbClr val="1E1F22"/>
                </a:highlight>
              </a:rPr>
              <a:t>RequestParamFileUploadController </a:t>
            </a:r>
            <a:r>
              <a:rPr lang="en-US" altLang="ko-KR" sz="1100">
                <a:solidFill>
                  <a:srgbClr val="E8BA36"/>
                </a:solidFill>
                <a:effectLst/>
                <a:highlight>
                  <a:srgbClr val="1E1F22"/>
                </a:highlight>
              </a:rPr>
              <a:t>{</a:t>
            </a:r>
            <a:br>
              <a:rPr lang="en-US" altLang="ko-KR" sz="1100">
                <a:solidFill>
                  <a:srgbClr val="E8BA36"/>
                </a:solidFill>
                <a:effectLst/>
                <a:highlight>
                  <a:srgbClr val="1E1F22"/>
                </a:highlight>
              </a:rPr>
            </a:br>
            <a:r>
              <a:rPr lang="en-US" altLang="ko-KR" sz="1100">
                <a:solidFill>
                  <a:srgbClr val="E8BA36"/>
                </a:solidFill>
                <a:effectLst/>
                <a:highlight>
                  <a:srgbClr val="1E1F22"/>
                </a:highlight>
              </a:rPr>
              <a:t>    </a:t>
            </a:r>
            <a:r>
              <a:rPr lang="en-US" altLang="ko-KR" sz="1100">
                <a:solidFill>
                  <a:srgbClr val="CF8E6D"/>
                </a:solidFill>
                <a:effectLst/>
                <a:highlight>
                  <a:srgbClr val="1E1F22"/>
                </a:highlight>
              </a:rPr>
              <a:t>private final </a:t>
            </a:r>
            <a:r>
              <a:rPr lang="en-US" altLang="ko-KR" sz="1100">
                <a:solidFill>
                  <a:srgbClr val="BCBEC4"/>
                </a:solidFill>
                <a:effectLst/>
                <a:highlight>
                  <a:srgbClr val="1E1F22"/>
                </a:highlight>
              </a:rPr>
              <a:t>FileUploadService </a:t>
            </a:r>
            <a:r>
              <a:rPr lang="en-US" altLang="ko-KR" sz="1100">
                <a:solidFill>
                  <a:srgbClr val="C77DBB"/>
                </a:solidFill>
                <a:effectLst/>
                <a:highlight>
                  <a:srgbClr val="1E1F22"/>
                </a:highlight>
              </a:rPr>
              <a:t>uploadService</a:t>
            </a:r>
            <a:r>
              <a:rPr lang="en-US" altLang="ko-KR" sz="1100">
                <a:solidFill>
                  <a:srgbClr val="BCBEC4"/>
                </a:solidFill>
                <a:effectLst/>
                <a:highlight>
                  <a:srgbClr val="1E1F22"/>
                </a:highlight>
              </a:rPr>
              <a:t>;</a:t>
            </a:r>
            <a:br>
              <a:rPr lang="en-US" altLang="ko-KR" sz="1100">
                <a:solidFill>
                  <a:srgbClr val="BCBEC4"/>
                </a:solidFill>
                <a:effectLst/>
                <a:highlight>
                  <a:srgbClr val="1E1F22"/>
                </a:highlight>
              </a:rPr>
            </a:br>
            <a:br>
              <a:rPr lang="en-US" altLang="ko-KR" sz="1100">
                <a:solidFill>
                  <a:srgbClr val="BCBEC4"/>
                </a:solidFill>
                <a:effectLst/>
                <a:highlight>
                  <a:srgbClr val="1E1F22"/>
                </a:highlight>
              </a:rPr>
            </a:br>
            <a:r>
              <a:rPr lang="en-US" altLang="ko-KR" sz="1100">
                <a:solidFill>
                  <a:srgbClr val="BCBEC4"/>
                </a:solidFill>
                <a:effectLst/>
                <a:highlight>
                  <a:srgbClr val="1E1F22"/>
                </a:highlight>
              </a:rPr>
              <a:t>    </a:t>
            </a:r>
            <a:r>
              <a:rPr lang="en-US" altLang="ko-KR" sz="1100">
                <a:solidFill>
                  <a:srgbClr val="CF8E6D"/>
                </a:solidFill>
                <a:effectLst/>
                <a:highlight>
                  <a:srgbClr val="1E1F22"/>
                </a:highlight>
              </a:rPr>
              <a:t>public </a:t>
            </a:r>
            <a:r>
              <a:rPr lang="en-US" altLang="ko-KR" sz="1100">
                <a:solidFill>
                  <a:srgbClr val="56A8F5"/>
                </a:solidFill>
                <a:effectLst/>
                <a:highlight>
                  <a:srgbClr val="1E1F22"/>
                </a:highlight>
              </a:rPr>
              <a:t>RequestParamFileUploadController</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FileUploadService uploadService</a:t>
            </a:r>
            <a:r>
              <a:rPr lang="en-US" altLang="ko-KR" sz="1100">
                <a:solidFill>
                  <a:srgbClr val="E8BA36"/>
                </a:solidFill>
                <a:effectLst/>
                <a:highlight>
                  <a:srgbClr val="1E1F22"/>
                </a:highlight>
              </a:rPr>
              <a:t>) </a:t>
            </a:r>
            <a:r>
              <a:rPr lang="en-US" altLang="ko-KR" sz="1100">
                <a:solidFill>
                  <a:srgbClr val="54A857"/>
                </a:solidFill>
                <a:effectLst/>
                <a:highlight>
                  <a:srgbClr val="1E1F22"/>
                </a:highlight>
              </a:rPr>
              <a:t>{</a:t>
            </a:r>
            <a:br>
              <a:rPr lang="en-US" altLang="ko-KR" sz="1100">
                <a:solidFill>
                  <a:srgbClr val="54A857"/>
                </a:solidFill>
                <a:effectLst/>
                <a:highlight>
                  <a:srgbClr val="1E1F22"/>
                </a:highlight>
              </a:rPr>
            </a:br>
            <a:r>
              <a:rPr lang="en-US" altLang="ko-KR" sz="1100">
                <a:solidFill>
                  <a:srgbClr val="54A857"/>
                </a:solidFill>
                <a:effectLst/>
                <a:highlight>
                  <a:srgbClr val="1E1F22"/>
                </a:highlight>
              </a:rPr>
              <a:t>        </a:t>
            </a:r>
            <a:r>
              <a:rPr lang="en-US" altLang="ko-KR" sz="1100">
                <a:solidFill>
                  <a:srgbClr val="CF8E6D"/>
                </a:solidFill>
                <a:effectLst/>
                <a:highlight>
                  <a:srgbClr val="1E1F22"/>
                </a:highlight>
              </a:rPr>
              <a:t>this</a:t>
            </a:r>
            <a:r>
              <a:rPr lang="en-US" altLang="ko-KR" sz="1100">
                <a:solidFill>
                  <a:srgbClr val="BCBEC4"/>
                </a:solidFill>
                <a:effectLst/>
                <a:highlight>
                  <a:srgbClr val="1E1F22"/>
                </a:highlight>
              </a:rPr>
              <a:t>.</a:t>
            </a:r>
            <a:r>
              <a:rPr lang="en-US" altLang="ko-KR" sz="1100">
                <a:solidFill>
                  <a:srgbClr val="C77DBB"/>
                </a:solidFill>
                <a:effectLst/>
                <a:highlight>
                  <a:srgbClr val="1E1F22"/>
                </a:highlight>
              </a:rPr>
              <a:t>uploadService </a:t>
            </a:r>
            <a:r>
              <a:rPr lang="en-US" altLang="ko-KR" sz="1100">
                <a:solidFill>
                  <a:srgbClr val="BCBEC4"/>
                </a:solidFill>
                <a:effectLst/>
                <a:highlight>
                  <a:srgbClr val="1E1F22"/>
                </a:highlight>
              </a:rPr>
              <a:t>= uploadService;</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a:t>
            </a:r>
            <a:r>
              <a:rPr lang="en-US" altLang="ko-KR" sz="1100">
                <a:solidFill>
                  <a:srgbClr val="54A857"/>
                </a:solidFill>
                <a:effectLst/>
                <a:highlight>
                  <a:srgbClr val="1E1F22"/>
                </a:highlight>
              </a:rPr>
              <a:t>}</a:t>
            </a:r>
            <a:br>
              <a:rPr lang="en-US" altLang="ko-KR" sz="1100">
                <a:solidFill>
                  <a:srgbClr val="54A857"/>
                </a:solidFill>
                <a:effectLst/>
                <a:highlight>
                  <a:srgbClr val="1E1F22"/>
                </a:highlight>
              </a:rPr>
            </a:br>
            <a:r>
              <a:rPr lang="en-US" altLang="ko-KR" sz="1100">
                <a:solidFill>
                  <a:srgbClr val="54A857"/>
                </a:solidFill>
                <a:effectLst/>
                <a:highlight>
                  <a:srgbClr val="1E1F22"/>
                </a:highlight>
              </a:rPr>
              <a:t>    </a:t>
            </a:r>
            <a:r>
              <a:rPr lang="en-US" altLang="ko-KR" sz="1100">
                <a:solidFill>
                  <a:srgbClr val="B3AE60"/>
                </a:solidFill>
                <a:effectLst/>
                <a:highlight>
                  <a:srgbClr val="1E1F22"/>
                </a:highlight>
              </a:rPr>
              <a:t>@PostMapping</a:t>
            </a:r>
            <a:r>
              <a:rPr lang="en-US" altLang="ko-KR" sz="1100">
                <a:solidFill>
                  <a:srgbClr val="E8BA36"/>
                </a:solidFill>
                <a:effectLst/>
                <a:highlight>
                  <a:srgbClr val="1E1F22"/>
                </a:highlight>
              </a:rPr>
              <a:t>(</a:t>
            </a:r>
            <a:r>
              <a:rPr lang="en-US" altLang="ko-KR" sz="1100">
                <a:solidFill>
                  <a:srgbClr val="6AAB73"/>
                </a:solidFill>
                <a:effectLst/>
                <a:highlight>
                  <a:srgbClr val="1E1F22"/>
                </a:highlight>
              </a:rPr>
              <a:t>"/upload"</a:t>
            </a:r>
            <a:r>
              <a:rPr lang="en-US" altLang="ko-KR" sz="1100">
                <a:solidFill>
                  <a:srgbClr val="E8BA36"/>
                </a:solidFill>
                <a:effectLst/>
                <a:highlight>
                  <a:srgbClr val="1E1F22"/>
                </a:highlight>
              </a:rPr>
              <a:t>)</a:t>
            </a:r>
            <a:br>
              <a:rPr lang="en-US" altLang="ko-KR" sz="1100">
                <a:solidFill>
                  <a:srgbClr val="E8BA36"/>
                </a:solidFill>
                <a:effectLst/>
                <a:highlight>
                  <a:srgbClr val="1E1F22"/>
                </a:highlight>
              </a:rPr>
            </a:br>
            <a:r>
              <a:rPr lang="en-US" altLang="ko-KR" sz="1100">
                <a:solidFill>
                  <a:srgbClr val="E8BA36"/>
                </a:solidFill>
                <a:effectLst/>
                <a:highlight>
                  <a:srgbClr val="1E1F22"/>
                </a:highlight>
              </a:rPr>
              <a:t>    </a:t>
            </a:r>
            <a:r>
              <a:rPr lang="en-US" altLang="ko-KR" sz="1100">
                <a:solidFill>
                  <a:srgbClr val="CF8E6D"/>
                </a:solidFill>
                <a:effectLst/>
                <a:highlight>
                  <a:srgbClr val="1E1F22"/>
                </a:highlight>
              </a:rPr>
              <a:t>public </a:t>
            </a:r>
            <a:r>
              <a:rPr lang="en-US" altLang="ko-KR" sz="1100">
                <a:solidFill>
                  <a:srgbClr val="BCBEC4"/>
                </a:solidFill>
                <a:effectLst/>
                <a:highlight>
                  <a:srgbClr val="1E1F22"/>
                </a:highlight>
              </a:rPr>
              <a:t>String </a:t>
            </a:r>
            <a:r>
              <a:rPr lang="en-US" altLang="ko-KR" sz="1100">
                <a:solidFill>
                  <a:srgbClr val="56A8F5"/>
                </a:solidFill>
                <a:effectLst/>
                <a:highlight>
                  <a:srgbClr val="1E1F22"/>
                </a:highlight>
              </a:rPr>
              <a:t>uploadFile</a:t>
            </a:r>
            <a:r>
              <a:rPr lang="en-US" altLang="ko-KR" sz="1100">
                <a:solidFill>
                  <a:srgbClr val="E8BA36"/>
                </a:solidFill>
                <a:effectLst/>
                <a:highlight>
                  <a:srgbClr val="1E1F22"/>
                </a:highlight>
              </a:rPr>
              <a:t>(</a:t>
            </a:r>
            <a:r>
              <a:rPr lang="en-US" altLang="ko-KR" sz="1100">
                <a:solidFill>
                  <a:srgbClr val="B3AE60"/>
                </a:solidFill>
                <a:effectLst/>
                <a:highlight>
                  <a:srgbClr val="1E1F22"/>
                </a:highlight>
              </a:rPr>
              <a:t>@RequestParam</a:t>
            </a:r>
            <a:r>
              <a:rPr lang="en-US" altLang="ko-KR" sz="1100">
                <a:solidFill>
                  <a:srgbClr val="54A857"/>
                </a:solidFill>
                <a:effectLst/>
                <a:highlight>
                  <a:srgbClr val="1E1F22"/>
                </a:highlight>
              </a:rPr>
              <a:t>(</a:t>
            </a:r>
            <a:r>
              <a:rPr lang="en-US" altLang="ko-KR" sz="1100">
                <a:solidFill>
                  <a:srgbClr val="6AAB73"/>
                </a:solidFill>
                <a:effectLst/>
                <a:highlight>
                  <a:srgbClr val="1E1F22"/>
                </a:highlight>
              </a:rPr>
              <a:t>"file"</a:t>
            </a:r>
            <a:r>
              <a:rPr lang="en-US" altLang="ko-KR" sz="1100">
                <a:solidFill>
                  <a:srgbClr val="54A857"/>
                </a:solidFill>
                <a:effectLst/>
                <a:highlight>
                  <a:srgbClr val="1E1F22"/>
                </a:highlight>
              </a:rPr>
              <a:t>) </a:t>
            </a:r>
            <a:r>
              <a:rPr lang="en-US" altLang="ko-KR" sz="1100">
                <a:solidFill>
                  <a:srgbClr val="BCBEC4"/>
                </a:solidFill>
                <a:effectLst/>
                <a:highlight>
                  <a:srgbClr val="1E1F22"/>
                </a:highlight>
              </a:rPr>
              <a:t>MultipartFile file</a:t>
            </a:r>
            <a:r>
              <a:rPr lang="en-US" altLang="ko-KR" sz="1100">
                <a:solidFill>
                  <a:srgbClr val="E8BA36"/>
                </a:solidFill>
                <a:effectLst/>
                <a:highlight>
                  <a:srgbClr val="1E1F22"/>
                </a:highlight>
              </a:rPr>
              <a:t>) </a:t>
            </a:r>
            <a:r>
              <a:rPr lang="en-US" altLang="ko-KR" sz="1100">
                <a:solidFill>
                  <a:srgbClr val="54A857"/>
                </a:solidFill>
                <a:effectLst/>
                <a:highlight>
                  <a:srgbClr val="1E1F22"/>
                </a:highlight>
              </a:rPr>
              <a:t>{</a:t>
            </a:r>
            <a:br>
              <a:rPr lang="en-US" altLang="ko-KR" sz="1100">
                <a:solidFill>
                  <a:srgbClr val="54A857"/>
                </a:solidFill>
                <a:effectLst/>
                <a:highlight>
                  <a:srgbClr val="1E1F22"/>
                </a:highlight>
              </a:rPr>
            </a:br>
            <a:r>
              <a:rPr lang="en-US" altLang="ko-KR" sz="1100">
                <a:solidFill>
                  <a:srgbClr val="54A857"/>
                </a:solidFill>
                <a:effectLst/>
                <a:highlight>
                  <a:srgbClr val="1E1F22"/>
                </a:highlight>
              </a:rPr>
              <a:t>        </a:t>
            </a:r>
            <a:r>
              <a:rPr lang="en-US" altLang="ko-KR" sz="1100">
                <a:solidFill>
                  <a:srgbClr val="BCBEC4"/>
                </a:solidFill>
                <a:effectLst/>
                <a:highlight>
                  <a:srgbClr val="1E1F22"/>
                </a:highlight>
              </a:rPr>
              <a:t>FileUploadInfo savedInfo = </a:t>
            </a:r>
            <a:r>
              <a:rPr lang="en-US" altLang="ko-KR" sz="1100">
                <a:solidFill>
                  <a:srgbClr val="C77DBB"/>
                </a:solidFill>
                <a:effectLst/>
                <a:highlight>
                  <a:srgbClr val="1E1F22"/>
                </a:highlight>
              </a:rPr>
              <a:t>fileUploadService</a:t>
            </a:r>
            <a:r>
              <a:rPr lang="en-US" altLang="ko-KR" sz="1100">
                <a:solidFill>
                  <a:srgbClr val="BCBEC4"/>
                </a:solidFill>
                <a:effectLst/>
                <a:highlight>
                  <a:srgbClr val="1E1F22"/>
                </a:highlight>
              </a:rPr>
              <a:t>.storeFile</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file</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a:t>
            </a:r>
            <a:r>
              <a:rPr lang="en-US" altLang="ko-KR" sz="1100">
                <a:solidFill>
                  <a:srgbClr val="CF8E6D"/>
                </a:solidFill>
                <a:effectLst/>
                <a:highlight>
                  <a:srgbClr val="1E1F22"/>
                </a:highlight>
              </a:rPr>
              <a:t>return </a:t>
            </a:r>
            <a:r>
              <a:rPr lang="en-US" altLang="ko-KR" sz="1100">
                <a:solidFill>
                  <a:srgbClr val="BCBEC4"/>
                </a:solidFill>
                <a:effectLst/>
                <a:highlight>
                  <a:srgbClr val="1E1F22"/>
                </a:highlight>
              </a:rPr>
              <a:t>"user/list"</a:t>
            </a:r>
            <a:br>
              <a:rPr lang="en-US" altLang="ko-KR" sz="1100">
                <a:solidFill>
                  <a:srgbClr val="54A857"/>
                </a:solidFill>
                <a:effectLst/>
                <a:highlight>
                  <a:srgbClr val="1E1F22"/>
                </a:highlight>
              </a:rPr>
            </a:br>
            <a:r>
              <a:rPr lang="en-US" altLang="ko-KR" sz="1100">
                <a:solidFill>
                  <a:srgbClr val="E8BA36"/>
                </a:solidFill>
                <a:effectLst/>
                <a:highlight>
                  <a:srgbClr val="1E1F22"/>
                </a:highlight>
              </a:rPr>
              <a:t>}</a:t>
            </a:r>
            <a:endParaRPr lang="en-US" altLang="ko-KR" sz="1100">
              <a:solidFill>
                <a:srgbClr val="BCBEC4"/>
              </a:solidFill>
              <a:effectLst/>
              <a:highlight>
                <a:srgbClr val="1E1F22"/>
              </a:highlight>
            </a:endParaRPr>
          </a:p>
        </p:txBody>
      </p:sp>
      <p:sp>
        <p:nvSpPr>
          <p:cNvPr id="10" name="TextBox 9">
            <a:extLst>
              <a:ext uri="{FF2B5EF4-FFF2-40B4-BE49-F238E27FC236}">
                <a16:creationId xmlns:a16="http://schemas.microsoft.com/office/drawing/2014/main" id="{91530227-7736-C5E9-91C8-35F9ACBE46C3}"/>
              </a:ext>
            </a:extLst>
          </p:cNvPr>
          <p:cNvSpPr txBox="1"/>
          <p:nvPr/>
        </p:nvSpPr>
        <p:spPr>
          <a:xfrm>
            <a:off x="5618747" y="649097"/>
            <a:ext cx="6382753" cy="6166303"/>
          </a:xfrm>
          <a:prstGeom prst="rect">
            <a:avLst/>
          </a:prstGeom>
          <a:solidFill>
            <a:schemeClr val="bg2">
              <a:lumMod val="10000"/>
            </a:schemeClr>
          </a:solidFill>
        </p:spPr>
        <p:txBody>
          <a:bodyPr wrap="square">
            <a:spAutoFit/>
          </a:bodyPr>
          <a:lstStyle/>
          <a:p>
            <a:pPr>
              <a:lnSpc>
                <a:spcPct val="120000"/>
              </a:lnSpc>
            </a:pPr>
            <a:r>
              <a:rPr lang="en-US" altLang="ko-KR" sz="1100">
                <a:solidFill>
                  <a:srgbClr val="B3AE60"/>
                </a:solidFill>
                <a:effectLst/>
                <a:highlight>
                  <a:srgbClr val="1E1F22"/>
                </a:highlight>
              </a:rPr>
              <a:t>@Service</a:t>
            </a:r>
            <a:br>
              <a:rPr lang="en-US" altLang="ko-KR" sz="1100">
                <a:solidFill>
                  <a:srgbClr val="B3AE60"/>
                </a:solidFill>
                <a:effectLst/>
                <a:highlight>
                  <a:srgbClr val="1E1F22"/>
                </a:highlight>
              </a:rPr>
            </a:br>
            <a:r>
              <a:rPr lang="en-US" altLang="ko-KR" sz="1100">
                <a:solidFill>
                  <a:srgbClr val="CF8E6D"/>
                </a:solidFill>
                <a:effectLst/>
                <a:highlight>
                  <a:srgbClr val="1E1F22"/>
                </a:highlight>
              </a:rPr>
              <a:t>public class </a:t>
            </a:r>
            <a:r>
              <a:rPr lang="en-US" altLang="ko-KR" sz="1100">
                <a:solidFill>
                  <a:srgbClr val="BCBEC4"/>
                </a:solidFill>
                <a:effectLst/>
                <a:highlight>
                  <a:srgbClr val="1E1F22"/>
                </a:highlight>
              </a:rPr>
              <a:t>FileUploadService </a:t>
            </a:r>
            <a:r>
              <a:rPr lang="en-US" altLang="ko-KR" sz="1100">
                <a:solidFill>
                  <a:srgbClr val="E8BA36"/>
                </a:solidFill>
                <a:effectLst/>
                <a:highlight>
                  <a:srgbClr val="1E1F22"/>
                </a:highlight>
              </a:rPr>
              <a:t>{</a:t>
            </a:r>
            <a:br>
              <a:rPr lang="en-US" altLang="ko-KR" sz="1100">
                <a:solidFill>
                  <a:srgbClr val="E8BA36"/>
                </a:solidFill>
                <a:effectLst/>
                <a:highlight>
                  <a:srgbClr val="1E1F22"/>
                </a:highlight>
              </a:rPr>
            </a:br>
            <a:br>
              <a:rPr lang="en-US" altLang="ko-KR" sz="1100">
                <a:solidFill>
                  <a:srgbClr val="E8BA36"/>
                </a:solidFill>
                <a:effectLst/>
                <a:highlight>
                  <a:srgbClr val="1E1F22"/>
                </a:highlight>
              </a:rPr>
            </a:br>
            <a:r>
              <a:rPr lang="en-US" altLang="ko-KR" sz="1100">
                <a:solidFill>
                  <a:srgbClr val="E8BA36"/>
                </a:solidFill>
                <a:effectLst/>
                <a:highlight>
                  <a:srgbClr val="1E1F22"/>
                </a:highlight>
              </a:rPr>
              <a:t>   </a:t>
            </a:r>
            <a:r>
              <a:rPr lang="en-US" altLang="ko-KR" sz="1100">
                <a:solidFill>
                  <a:srgbClr val="CF8E6D"/>
                </a:solidFill>
                <a:effectLst/>
                <a:highlight>
                  <a:srgbClr val="1E1F22"/>
                </a:highlight>
              </a:rPr>
              <a:t>private final </a:t>
            </a:r>
            <a:r>
              <a:rPr lang="en-US" altLang="ko-KR" sz="1100">
                <a:solidFill>
                  <a:srgbClr val="BCBEC4"/>
                </a:solidFill>
                <a:effectLst/>
                <a:highlight>
                  <a:srgbClr val="1E1F22"/>
                </a:highlight>
              </a:rPr>
              <a:t>FileUploadInfoRepository </a:t>
            </a:r>
            <a:r>
              <a:rPr lang="en-US" altLang="ko-KR" sz="1100">
                <a:solidFill>
                  <a:srgbClr val="C77DBB"/>
                </a:solidFill>
                <a:effectLst/>
                <a:highlight>
                  <a:srgbClr val="1E1F22"/>
                </a:highlight>
              </a:rPr>
              <a:t>fileUploadInfoRepository</a:t>
            </a:r>
            <a:r>
              <a:rPr lang="en-US" altLang="ko-KR" sz="1100">
                <a:solidFill>
                  <a:srgbClr val="BCBEC4"/>
                </a:solidFill>
                <a:effectLst/>
                <a:highlight>
                  <a:srgbClr val="1E1F22"/>
                </a:highlight>
              </a:rPr>
              <a:t>;</a:t>
            </a:r>
            <a:r>
              <a:rPr lang="ko-KR" altLang="en-US" sz="1100">
                <a:solidFill>
                  <a:srgbClr val="BCBEC4"/>
                </a:solidFill>
                <a:effectLst/>
                <a:highlight>
                  <a:srgbClr val="1E1F22"/>
                </a:highlight>
              </a:rPr>
              <a:t>  </a:t>
            </a:r>
            <a:br>
              <a:rPr lang="en-US" altLang="ko-KR" sz="1100">
                <a:solidFill>
                  <a:srgbClr val="BCBEC4"/>
                </a:solidFill>
                <a:effectLst/>
                <a:highlight>
                  <a:srgbClr val="1E1F22"/>
                </a:highlight>
              </a:rPr>
            </a:br>
            <a:br>
              <a:rPr lang="en-US" altLang="ko-KR" sz="1100">
                <a:solidFill>
                  <a:srgbClr val="BCBEC4"/>
                </a:solidFill>
                <a:effectLst/>
                <a:highlight>
                  <a:srgbClr val="1E1F22"/>
                </a:highlight>
              </a:rPr>
            </a:br>
            <a:r>
              <a:rPr lang="en-US" altLang="ko-KR" sz="1100">
                <a:solidFill>
                  <a:srgbClr val="BCBEC4"/>
                </a:solidFill>
                <a:effectLst/>
                <a:highlight>
                  <a:srgbClr val="1E1F22"/>
                </a:highlight>
              </a:rPr>
              <a:t>   </a:t>
            </a:r>
            <a:r>
              <a:rPr lang="en-US" altLang="ko-KR" sz="1100">
                <a:solidFill>
                  <a:srgbClr val="B3AE60"/>
                </a:solidFill>
                <a:effectLst/>
                <a:highlight>
                  <a:srgbClr val="1E1F22"/>
                </a:highlight>
              </a:rPr>
              <a:t>@Value</a:t>
            </a:r>
            <a:r>
              <a:rPr lang="en-US" altLang="ko-KR" sz="1100">
                <a:solidFill>
                  <a:srgbClr val="E8BA36"/>
                </a:solidFill>
                <a:effectLst/>
                <a:highlight>
                  <a:srgbClr val="1E1F22"/>
                </a:highlight>
              </a:rPr>
              <a:t>(</a:t>
            </a:r>
            <a:r>
              <a:rPr lang="en-US" altLang="ko-KR" sz="1100">
                <a:solidFill>
                  <a:srgbClr val="6AAB73"/>
                </a:solidFill>
                <a:effectLst/>
                <a:highlight>
                  <a:srgbClr val="1E1F22"/>
                </a:highlight>
              </a:rPr>
              <a:t>"${file.upload.dir:/data/uploaded}"</a:t>
            </a:r>
            <a:r>
              <a:rPr lang="en-US" altLang="ko-KR" sz="1100">
                <a:solidFill>
                  <a:srgbClr val="E8BA36"/>
                </a:solidFill>
                <a:effectLst/>
                <a:highlight>
                  <a:srgbClr val="1E1F22"/>
                </a:highlight>
              </a:rPr>
              <a:t>)</a:t>
            </a:r>
            <a:br>
              <a:rPr lang="en-US" altLang="ko-KR" sz="1100">
                <a:solidFill>
                  <a:srgbClr val="E8BA36"/>
                </a:solidFill>
                <a:effectLst/>
                <a:highlight>
                  <a:srgbClr val="1E1F22"/>
                </a:highlight>
              </a:rPr>
            </a:br>
            <a:r>
              <a:rPr lang="en-US" altLang="ko-KR" sz="1100">
                <a:solidFill>
                  <a:srgbClr val="E8BA36"/>
                </a:solidFill>
                <a:effectLst/>
                <a:highlight>
                  <a:srgbClr val="1E1F22"/>
                </a:highlight>
              </a:rPr>
              <a:t>   </a:t>
            </a:r>
            <a:r>
              <a:rPr lang="en-US" altLang="ko-KR" sz="1100">
                <a:solidFill>
                  <a:srgbClr val="CF8E6D"/>
                </a:solidFill>
                <a:effectLst/>
                <a:highlight>
                  <a:srgbClr val="1E1F22"/>
                </a:highlight>
              </a:rPr>
              <a:t>private </a:t>
            </a:r>
            <a:r>
              <a:rPr lang="en-US" altLang="ko-KR" sz="1100">
                <a:solidFill>
                  <a:srgbClr val="BCBEC4"/>
                </a:solidFill>
                <a:effectLst/>
                <a:highlight>
                  <a:srgbClr val="1E1F22"/>
                </a:highlight>
              </a:rPr>
              <a:t>String </a:t>
            </a:r>
            <a:r>
              <a:rPr lang="en-US" altLang="ko-KR" sz="1100">
                <a:solidFill>
                  <a:srgbClr val="C77DBB"/>
                </a:solidFill>
                <a:effectLst/>
                <a:highlight>
                  <a:srgbClr val="1E1F22"/>
                </a:highlight>
              </a:rPr>
              <a:t>uploadDir</a:t>
            </a:r>
            <a:r>
              <a:rPr lang="en-US" altLang="ko-KR" sz="1100">
                <a:solidFill>
                  <a:srgbClr val="BCBEC4"/>
                </a:solidFill>
                <a:effectLst/>
                <a:highlight>
                  <a:srgbClr val="1E1F22"/>
                </a:highlight>
              </a:rPr>
              <a:t>; </a:t>
            </a:r>
            <a:br>
              <a:rPr lang="ko-KR" altLang="en-US" sz="1100">
                <a:solidFill>
                  <a:srgbClr val="7A7E85"/>
                </a:solidFill>
                <a:effectLst/>
                <a:highlight>
                  <a:srgbClr val="1E1F22"/>
                </a:highlight>
                <a:latin typeface="Menlo-Regular" panose="020B0609030804020204" pitchFamily="49" charset="0"/>
              </a:rPr>
            </a:br>
            <a:br>
              <a:rPr lang="ko-KR" altLang="en-US" sz="1100">
                <a:solidFill>
                  <a:srgbClr val="7A7E85"/>
                </a:solidFill>
                <a:effectLst/>
                <a:highlight>
                  <a:srgbClr val="1E1F22"/>
                </a:highlight>
                <a:latin typeface="Menlo-Regular" panose="020B0609030804020204" pitchFamily="49" charset="0"/>
              </a:rPr>
            </a:br>
            <a:r>
              <a:rPr lang="ko-KR" altLang="en-US" sz="1100">
                <a:solidFill>
                  <a:srgbClr val="7A7E85"/>
                </a:solidFill>
                <a:effectLst/>
                <a:highlight>
                  <a:srgbClr val="1E1F22"/>
                </a:highlight>
                <a:latin typeface="Menlo-Regular" panose="020B0609030804020204" pitchFamily="49" charset="0"/>
              </a:rPr>
              <a:t> </a:t>
            </a:r>
            <a:r>
              <a:rPr lang="en-US" altLang="ko-KR" sz="1100">
                <a:solidFill>
                  <a:srgbClr val="CF8E6D"/>
                </a:solidFill>
                <a:effectLst/>
                <a:highlight>
                  <a:srgbClr val="1E1F22"/>
                </a:highlight>
              </a:rPr>
              <a:t>public </a:t>
            </a:r>
            <a:r>
              <a:rPr lang="en-US" altLang="ko-KR" sz="1100">
                <a:solidFill>
                  <a:srgbClr val="56A8F5"/>
                </a:solidFill>
                <a:effectLst/>
                <a:highlight>
                  <a:srgbClr val="1E1F22"/>
                </a:highlight>
              </a:rPr>
              <a:t>FileUploadService</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FileUploadInfoRepository fileUploadInfoRepository</a:t>
            </a:r>
            <a:r>
              <a:rPr lang="en-US" altLang="ko-KR" sz="1100">
                <a:solidFill>
                  <a:srgbClr val="E8BA36"/>
                </a:solidFill>
                <a:effectLst/>
                <a:highlight>
                  <a:srgbClr val="1E1F22"/>
                </a:highlight>
              </a:rPr>
              <a:t>) </a:t>
            </a:r>
            <a:r>
              <a:rPr lang="en-US" altLang="ko-KR" sz="1100">
                <a:solidFill>
                  <a:srgbClr val="54A857"/>
                </a:solidFill>
                <a:effectLst/>
                <a:highlight>
                  <a:srgbClr val="1E1F22"/>
                </a:highlight>
              </a:rPr>
              <a:t>{</a:t>
            </a:r>
            <a:br>
              <a:rPr lang="en-US" altLang="ko-KR" sz="1100">
                <a:solidFill>
                  <a:srgbClr val="54A857"/>
                </a:solidFill>
                <a:effectLst/>
                <a:highlight>
                  <a:srgbClr val="1E1F22"/>
                </a:highlight>
              </a:rPr>
            </a:br>
            <a:r>
              <a:rPr lang="en-US" altLang="ko-KR" sz="1100">
                <a:solidFill>
                  <a:srgbClr val="54A857"/>
                </a:solidFill>
                <a:effectLst/>
                <a:highlight>
                  <a:srgbClr val="1E1F22"/>
                </a:highlight>
              </a:rPr>
              <a:t>        </a:t>
            </a:r>
            <a:r>
              <a:rPr lang="en-US" altLang="ko-KR" sz="1100">
                <a:solidFill>
                  <a:srgbClr val="CF8E6D"/>
                </a:solidFill>
                <a:effectLst/>
                <a:highlight>
                  <a:srgbClr val="1E1F22"/>
                </a:highlight>
              </a:rPr>
              <a:t>this</a:t>
            </a:r>
            <a:r>
              <a:rPr lang="en-US" altLang="ko-KR" sz="1100">
                <a:solidFill>
                  <a:srgbClr val="BCBEC4"/>
                </a:solidFill>
                <a:effectLst/>
                <a:highlight>
                  <a:srgbClr val="1E1F22"/>
                </a:highlight>
              </a:rPr>
              <a:t>.</a:t>
            </a:r>
            <a:r>
              <a:rPr lang="en-US" altLang="ko-KR" sz="1100">
                <a:solidFill>
                  <a:srgbClr val="C77DBB"/>
                </a:solidFill>
                <a:effectLst/>
                <a:highlight>
                  <a:srgbClr val="1E1F22"/>
                </a:highlight>
              </a:rPr>
              <a:t>fileUploadInfoRepository </a:t>
            </a:r>
            <a:r>
              <a:rPr lang="en-US" altLang="ko-KR" sz="1100">
                <a:solidFill>
                  <a:srgbClr val="BCBEC4"/>
                </a:solidFill>
                <a:effectLst/>
                <a:highlight>
                  <a:srgbClr val="1E1F22"/>
                </a:highlight>
              </a:rPr>
              <a:t>= fileUploadInfoRepository;</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a:t>
            </a:r>
            <a:r>
              <a:rPr lang="en-US" altLang="ko-KR" sz="1100">
                <a:solidFill>
                  <a:srgbClr val="54A857"/>
                </a:solidFill>
                <a:effectLst/>
                <a:highlight>
                  <a:srgbClr val="1E1F22"/>
                </a:highlight>
              </a:rPr>
              <a:t>}</a:t>
            </a:r>
            <a:br>
              <a:rPr lang="en-US" altLang="ko-KR" sz="1100">
                <a:solidFill>
                  <a:srgbClr val="54A857"/>
                </a:solidFill>
                <a:effectLst/>
                <a:highlight>
                  <a:srgbClr val="1E1F22"/>
                </a:highlight>
              </a:rPr>
            </a:br>
            <a:r>
              <a:rPr lang="en-US" altLang="ko-KR" sz="1100">
                <a:solidFill>
                  <a:srgbClr val="54A857"/>
                </a:solidFill>
                <a:effectLst/>
                <a:highlight>
                  <a:srgbClr val="1E1F22"/>
                </a:highlight>
              </a:rPr>
              <a:t>    </a:t>
            </a:r>
            <a:r>
              <a:rPr lang="en-US" altLang="ko-KR" sz="1100">
                <a:solidFill>
                  <a:srgbClr val="CF8E6D"/>
                </a:solidFill>
                <a:effectLst/>
                <a:highlight>
                  <a:srgbClr val="1E1F22"/>
                </a:highlight>
              </a:rPr>
              <a:t>public </a:t>
            </a:r>
            <a:r>
              <a:rPr lang="en-US" altLang="ko-KR" sz="1100">
                <a:solidFill>
                  <a:srgbClr val="BCBEC4"/>
                </a:solidFill>
                <a:effectLst/>
                <a:highlight>
                  <a:srgbClr val="1E1F22"/>
                </a:highlight>
              </a:rPr>
              <a:t>FileUploadInfo </a:t>
            </a:r>
            <a:r>
              <a:rPr lang="en-US" altLang="ko-KR" sz="1100">
                <a:solidFill>
                  <a:srgbClr val="56A8F5"/>
                </a:solidFill>
                <a:effectLst/>
                <a:highlight>
                  <a:srgbClr val="1E1F22"/>
                </a:highlight>
              </a:rPr>
              <a:t>storeFile</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MultipartFile multipartFile</a:t>
            </a:r>
            <a:r>
              <a:rPr lang="en-US" altLang="ko-KR" sz="1100">
                <a:solidFill>
                  <a:srgbClr val="E8BA36"/>
                </a:solidFill>
                <a:effectLst/>
                <a:highlight>
                  <a:srgbClr val="1E1F22"/>
                </a:highlight>
              </a:rPr>
              <a:t>) </a:t>
            </a:r>
            <a:r>
              <a:rPr lang="en-US" altLang="ko-KR" sz="1100">
                <a:solidFill>
                  <a:srgbClr val="CF8E6D"/>
                </a:solidFill>
                <a:effectLst/>
                <a:highlight>
                  <a:srgbClr val="1E1F22"/>
                </a:highlight>
              </a:rPr>
              <a:t>throws </a:t>
            </a:r>
            <a:r>
              <a:rPr lang="en-US" altLang="ko-KR" sz="1100">
                <a:solidFill>
                  <a:srgbClr val="BCBEC4"/>
                </a:solidFill>
                <a:effectLst/>
                <a:highlight>
                  <a:srgbClr val="1E1F22"/>
                </a:highlight>
              </a:rPr>
              <a:t>IOException </a:t>
            </a:r>
            <a:r>
              <a:rPr lang="en-US" altLang="ko-KR" sz="1100">
                <a:solidFill>
                  <a:srgbClr val="54A857"/>
                </a:solidFill>
                <a:effectLst/>
                <a:highlight>
                  <a:srgbClr val="1E1F22"/>
                </a:highlight>
              </a:rPr>
              <a:t>{</a:t>
            </a:r>
            <a:br>
              <a:rPr lang="ko-KR" altLang="en-US" sz="1100">
                <a:solidFill>
                  <a:srgbClr val="7A7E85"/>
                </a:solidFill>
                <a:effectLst/>
                <a:highlight>
                  <a:srgbClr val="1E1F22"/>
                </a:highlight>
                <a:latin typeface="Menlo-Regular" panose="020B0609030804020204" pitchFamily="49" charset="0"/>
              </a:rPr>
            </a:br>
            <a:r>
              <a:rPr lang="en-US" altLang="ko-KR" sz="1100">
                <a:solidFill>
                  <a:srgbClr val="7A7E85"/>
                </a:solidFill>
                <a:effectLst/>
                <a:highlight>
                  <a:srgbClr val="1E1F22"/>
                </a:highlight>
                <a:latin typeface="Menlo-Regular" panose="020B0609030804020204" pitchFamily="49" charset="0"/>
              </a:rPr>
              <a:t>        </a:t>
            </a:r>
            <a:r>
              <a:rPr lang="en-US" altLang="ko-KR" sz="1100">
                <a:solidFill>
                  <a:srgbClr val="BCBEC4"/>
                </a:solidFill>
                <a:effectLst/>
                <a:highlight>
                  <a:srgbClr val="1E1F22"/>
                </a:highlight>
              </a:rPr>
              <a:t>String originalFilename = multipartFile.getOriginalFilename</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 </a:t>
            </a:r>
            <a:r>
              <a:rPr lang="en-US" altLang="ko-KR" sz="1100">
                <a:solidFill>
                  <a:schemeClr val="bg1">
                    <a:lumMod val="50000"/>
                  </a:schemeClr>
                </a:solidFill>
                <a:effectLst/>
                <a:highlight>
                  <a:srgbClr val="1E1F22"/>
                </a:highlight>
              </a:rPr>
              <a:t>// </a:t>
            </a:r>
            <a:r>
              <a:rPr lang="ko-KR" altLang="en-US" sz="1100">
                <a:solidFill>
                  <a:schemeClr val="bg1">
                    <a:lumMod val="50000"/>
                  </a:schemeClr>
                </a:solidFill>
                <a:effectLst/>
                <a:highlight>
                  <a:srgbClr val="1E1F22"/>
                </a:highlight>
              </a:rPr>
              <a:t>원본파일명</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a:t>
            </a:r>
            <a:r>
              <a:rPr lang="en-US" altLang="ko-KR" sz="1100">
                <a:solidFill>
                  <a:srgbClr val="CF8E6D"/>
                </a:solidFill>
                <a:effectLst/>
                <a:highlight>
                  <a:srgbClr val="1E1F22"/>
                </a:highlight>
              </a:rPr>
              <a:t>int </a:t>
            </a:r>
            <a:r>
              <a:rPr lang="en-US" altLang="ko-KR" sz="1100">
                <a:solidFill>
                  <a:srgbClr val="BCBEC4"/>
                </a:solidFill>
                <a:effectLst/>
                <a:highlight>
                  <a:srgbClr val="1E1F22"/>
                </a:highlight>
              </a:rPr>
              <a:t>dotIndex = originalFilename.lastIndexOf</a:t>
            </a:r>
            <a:r>
              <a:rPr lang="en-US" altLang="ko-KR" sz="1100">
                <a:solidFill>
                  <a:srgbClr val="E8BA36"/>
                </a:solidFill>
                <a:effectLst/>
                <a:highlight>
                  <a:srgbClr val="1E1F22"/>
                </a:highlight>
              </a:rPr>
              <a:t>(</a:t>
            </a:r>
            <a:r>
              <a:rPr lang="en-US" altLang="ko-KR" sz="1100">
                <a:solidFill>
                  <a:srgbClr val="6AAB73"/>
                </a:solidFill>
                <a:effectLst/>
                <a:highlight>
                  <a:srgbClr val="1E1F22"/>
                </a:highlight>
              </a:rPr>
              <a:t>'.'</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a:t>
            </a:r>
            <a:r>
              <a:rPr lang="ko-KR" altLang="en-US" sz="1100">
                <a:solidFill>
                  <a:srgbClr val="BCBEC4"/>
                </a:solidFill>
                <a:effectLst/>
                <a:highlight>
                  <a:srgbClr val="1E1F22"/>
                </a:highlight>
              </a:rPr>
              <a:t> </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a:t>
            </a:r>
            <a:r>
              <a:rPr lang="en-US" altLang="ko-KR" sz="1100">
                <a:solidFill>
                  <a:srgbClr val="CF8E6D"/>
                </a:solidFill>
                <a:effectLst/>
                <a:highlight>
                  <a:srgbClr val="1E1F22"/>
                </a:highlight>
              </a:rPr>
              <a:t>if </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dotIndex &gt; </a:t>
            </a:r>
            <a:r>
              <a:rPr lang="en-US" altLang="ko-KR" sz="1100">
                <a:solidFill>
                  <a:srgbClr val="2AACB8"/>
                </a:solidFill>
                <a:effectLst/>
                <a:highlight>
                  <a:srgbClr val="1E1F22"/>
                </a:highlight>
              </a:rPr>
              <a:t>0</a:t>
            </a:r>
            <a:r>
              <a:rPr lang="en-US" altLang="ko-KR" sz="1100">
                <a:solidFill>
                  <a:srgbClr val="E8BA36"/>
                </a:solidFill>
                <a:effectLst/>
                <a:highlight>
                  <a:srgbClr val="1E1F22"/>
                </a:highlight>
              </a:rPr>
              <a:t>) </a:t>
            </a:r>
            <a:r>
              <a:rPr lang="en-US" altLang="ko-KR" sz="1100">
                <a:solidFill>
                  <a:srgbClr val="BCBEC4"/>
                </a:solidFill>
                <a:effectLst/>
                <a:highlight>
                  <a:srgbClr val="1E1F22"/>
                </a:highlight>
              </a:rPr>
              <a:t>extension = originalFilename.substring</a:t>
            </a:r>
            <a:r>
              <a:rPr lang="en-US" altLang="ko-KR" sz="1100">
                <a:solidFill>
                  <a:srgbClr val="54A857"/>
                </a:solidFill>
                <a:effectLst/>
                <a:highlight>
                  <a:srgbClr val="1E1F22"/>
                </a:highlight>
              </a:rPr>
              <a:t>(</a:t>
            </a:r>
            <a:r>
              <a:rPr lang="en-US" altLang="ko-KR" sz="1100">
                <a:solidFill>
                  <a:srgbClr val="BCBEC4"/>
                </a:solidFill>
                <a:effectLst/>
                <a:highlight>
                  <a:srgbClr val="1E1F22"/>
                </a:highlight>
              </a:rPr>
              <a:t>dotIndex</a:t>
            </a:r>
            <a:r>
              <a:rPr lang="en-US" altLang="ko-KR" sz="1100">
                <a:solidFill>
                  <a:srgbClr val="54A857"/>
                </a:solidFill>
                <a:effectLst/>
                <a:highlight>
                  <a:srgbClr val="1E1F22"/>
                </a:highlight>
              </a:rPr>
              <a:t>)</a:t>
            </a:r>
            <a:r>
              <a:rPr lang="en-US" altLang="ko-KR" sz="1100">
                <a:solidFill>
                  <a:srgbClr val="BCBEC4"/>
                </a:solidFill>
                <a:effectLst/>
                <a:highlight>
                  <a:srgbClr val="1E1F22"/>
                </a:highlight>
              </a:rPr>
              <a:t>;</a:t>
            </a:r>
            <a:r>
              <a:rPr lang="ko-KR" altLang="en-US" sz="1100">
                <a:solidFill>
                  <a:srgbClr val="BCBEC4"/>
                </a:solidFill>
                <a:effectLst/>
                <a:highlight>
                  <a:srgbClr val="1E1F22"/>
                </a:highlight>
              </a:rPr>
              <a:t> </a:t>
            </a:r>
            <a:r>
              <a:rPr lang="en-US" altLang="ko-KR" sz="1100">
                <a:solidFill>
                  <a:schemeClr val="bg1">
                    <a:lumMod val="50000"/>
                  </a:schemeClr>
                </a:solidFill>
                <a:effectLst/>
                <a:highlight>
                  <a:srgbClr val="1E1F22"/>
                </a:highlight>
              </a:rPr>
              <a:t>//</a:t>
            </a:r>
            <a:r>
              <a:rPr lang="ko-KR" altLang="en-US" sz="1100">
                <a:solidFill>
                  <a:schemeClr val="bg1">
                    <a:lumMod val="50000"/>
                  </a:schemeClr>
                </a:solidFill>
                <a:effectLst/>
                <a:highlight>
                  <a:srgbClr val="1E1F22"/>
                </a:highlight>
              </a:rPr>
              <a:t> 확장자 </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String storedFilename = UUID.randomUUID</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.toString</a:t>
            </a:r>
            <a:r>
              <a:rPr lang="en-US" altLang="ko-KR" sz="1100">
                <a:solidFill>
                  <a:srgbClr val="E8BA36"/>
                </a:solidFill>
                <a:effectLst/>
                <a:highlight>
                  <a:srgbClr val="1E1F22"/>
                </a:highlight>
              </a:rPr>
              <a:t>() </a:t>
            </a:r>
            <a:r>
              <a:rPr lang="en-US" altLang="ko-KR" sz="1100">
                <a:solidFill>
                  <a:srgbClr val="BCBEC4"/>
                </a:solidFill>
                <a:effectLst/>
                <a:highlight>
                  <a:srgbClr val="1E1F22"/>
                </a:highlight>
              </a:rPr>
              <a:t>+ extension; </a:t>
            </a:r>
            <a:r>
              <a:rPr lang="ko-KR" altLang="en-US" sz="1100">
                <a:solidFill>
                  <a:srgbClr val="BCBEC4"/>
                </a:solidFill>
                <a:effectLst/>
                <a:highlight>
                  <a:srgbClr val="1E1F22"/>
                </a:highlight>
              </a:rPr>
              <a:t> </a:t>
            </a:r>
            <a:r>
              <a:rPr lang="en-US" altLang="ko-KR" sz="1100">
                <a:solidFill>
                  <a:schemeClr val="bg1">
                    <a:lumMod val="50000"/>
                  </a:schemeClr>
                </a:solidFill>
                <a:effectLst/>
                <a:highlight>
                  <a:srgbClr val="1E1F22"/>
                </a:highlight>
              </a:rPr>
              <a:t>//</a:t>
            </a:r>
            <a:r>
              <a:rPr lang="ko-KR" altLang="en-US" sz="1100">
                <a:solidFill>
                  <a:schemeClr val="bg1">
                    <a:lumMod val="50000"/>
                  </a:schemeClr>
                </a:solidFill>
                <a:effectLst/>
                <a:highlight>
                  <a:srgbClr val="1E1F22"/>
                </a:highlight>
              </a:rPr>
              <a:t> 실제 업로드 파일명</a:t>
            </a:r>
            <a:r>
              <a:rPr lang="en-US" altLang="ko-KR" sz="1100">
                <a:solidFill>
                  <a:schemeClr val="bg1">
                    <a:lumMod val="50000"/>
                  </a:schemeClr>
                </a:solidFill>
                <a:effectLst/>
                <a:highlight>
                  <a:srgbClr val="1E1F22"/>
                </a:highlight>
              </a:rPr>
              <a:t>    </a:t>
            </a:r>
            <a:br>
              <a:rPr lang="ko-KR" altLang="en-US" sz="1100">
                <a:solidFill>
                  <a:srgbClr val="7A7E85"/>
                </a:solidFill>
                <a:effectLst/>
                <a:highlight>
                  <a:srgbClr val="1E1F22"/>
                </a:highlight>
                <a:latin typeface="Menlo-Regular" panose="020B0609030804020204" pitchFamily="49" charset="0"/>
              </a:rPr>
            </a:br>
            <a:r>
              <a:rPr lang="en-US" altLang="ko-KR" sz="1100">
                <a:solidFill>
                  <a:srgbClr val="7A7E85"/>
                </a:solidFill>
                <a:effectLst/>
                <a:highlight>
                  <a:srgbClr val="1E1F22"/>
                </a:highlight>
                <a:latin typeface="Menlo-Regular" panose="020B0609030804020204" pitchFamily="49" charset="0"/>
              </a:rPr>
              <a:t>        </a:t>
            </a:r>
            <a:r>
              <a:rPr lang="en-US" altLang="ko-KR" sz="1100">
                <a:solidFill>
                  <a:srgbClr val="BCBEC4"/>
                </a:solidFill>
                <a:effectLst/>
                <a:highlight>
                  <a:srgbClr val="1E1F22"/>
                </a:highlight>
              </a:rPr>
              <a:t>String filePath = </a:t>
            </a:r>
            <a:r>
              <a:rPr lang="en-US" altLang="ko-KR" sz="1100">
                <a:solidFill>
                  <a:srgbClr val="C77DBB"/>
                </a:solidFill>
                <a:effectLst/>
                <a:highlight>
                  <a:srgbClr val="1E1F22"/>
                </a:highlight>
              </a:rPr>
              <a:t>uploadDir </a:t>
            </a:r>
            <a:r>
              <a:rPr lang="en-US" altLang="ko-KR" sz="1100">
                <a:solidFill>
                  <a:srgbClr val="BCBEC4"/>
                </a:solidFill>
                <a:effectLst/>
                <a:highlight>
                  <a:srgbClr val="1E1F22"/>
                </a:highlight>
              </a:rPr>
              <a:t>+ File.separator + storedFilename;</a:t>
            </a:r>
            <a:r>
              <a:rPr lang="ko-KR" altLang="en-US" sz="1100">
                <a:solidFill>
                  <a:srgbClr val="BCBEC4"/>
                </a:solidFill>
                <a:effectLst/>
                <a:highlight>
                  <a:srgbClr val="1E1F22"/>
                </a:highlight>
              </a:rPr>
              <a:t>  </a:t>
            </a:r>
            <a:r>
              <a:rPr lang="en-US" altLang="ko-KR" sz="1100">
                <a:solidFill>
                  <a:schemeClr val="bg1">
                    <a:lumMod val="50000"/>
                  </a:schemeClr>
                </a:solidFill>
                <a:effectLst/>
                <a:highlight>
                  <a:srgbClr val="1E1F22"/>
                </a:highlight>
              </a:rPr>
              <a:t>//</a:t>
            </a:r>
            <a:r>
              <a:rPr lang="ko-KR" altLang="en-US" sz="1100">
                <a:solidFill>
                  <a:schemeClr val="bg1">
                    <a:lumMod val="50000"/>
                  </a:schemeClr>
                </a:solidFill>
                <a:effectLst/>
                <a:highlight>
                  <a:srgbClr val="1E1F22"/>
                </a:highlight>
              </a:rPr>
              <a:t> 파일 저장 풀 경로</a:t>
            </a:r>
            <a:br>
              <a:rPr lang="en-US" altLang="ko-KR" sz="1100">
                <a:solidFill>
                  <a:srgbClr val="BCBEC4"/>
                </a:solidFill>
                <a:effectLst/>
                <a:highlight>
                  <a:srgbClr val="1E1F22"/>
                </a:highlight>
              </a:rPr>
            </a:br>
            <a:br>
              <a:rPr lang="en-US" altLang="ko-KR" sz="1100">
                <a:solidFill>
                  <a:srgbClr val="BCBEC4"/>
                </a:solidFill>
                <a:effectLst/>
                <a:highlight>
                  <a:srgbClr val="1E1F22"/>
                </a:highlight>
              </a:rPr>
            </a:br>
            <a:r>
              <a:rPr lang="en-US" altLang="ko-KR" sz="1100">
                <a:solidFill>
                  <a:srgbClr val="BCBEC4"/>
                </a:solidFill>
                <a:effectLst/>
                <a:highlight>
                  <a:srgbClr val="1E1F22"/>
                </a:highlight>
              </a:rPr>
              <a:t>        File destFile = </a:t>
            </a:r>
            <a:r>
              <a:rPr lang="en-US" altLang="ko-KR" sz="1100">
                <a:solidFill>
                  <a:srgbClr val="CF8E6D"/>
                </a:solidFill>
                <a:effectLst/>
                <a:highlight>
                  <a:srgbClr val="1E1F22"/>
                </a:highlight>
              </a:rPr>
              <a:t>new </a:t>
            </a:r>
            <a:r>
              <a:rPr lang="en-US" altLang="ko-KR" sz="1100">
                <a:solidFill>
                  <a:srgbClr val="BCBEC4"/>
                </a:solidFill>
                <a:effectLst/>
                <a:highlight>
                  <a:srgbClr val="1E1F22"/>
                </a:highlight>
              </a:rPr>
              <a:t>File</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filePath</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multipartFile.transferTo</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destFile</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a:t>
            </a:r>
            <a:br>
              <a:rPr lang="en-US" altLang="ko-KR" sz="1100">
                <a:solidFill>
                  <a:srgbClr val="BCBEC4"/>
                </a:solidFill>
                <a:effectLst/>
                <a:highlight>
                  <a:srgbClr val="1E1F22"/>
                </a:highlight>
              </a:rPr>
            </a:br>
            <a:br>
              <a:rPr lang="ko-KR" altLang="en-US" sz="1100">
                <a:solidFill>
                  <a:srgbClr val="7A7E85"/>
                </a:solidFill>
                <a:effectLst/>
                <a:highlight>
                  <a:srgbClr val="1E1F22"/>
                </a:highlight>
                <a:latin typeface="Menlo-Regular" panose="020B0609030804020204" pitchFamily="49" charset="0"/>
              </a:rPr>
            </a:br>
            <a:r>
              <a:rPr lang="ko-KR" altLang="en-US" sz="1100">
                <a:solidFill>
                  <a:srgbClr val="7A7E85"/>
                </a:solidFill>
                <a:effectLst/>
                <a:highlight>
                  <a:srgbClr val="1E1F22"/>
                </a:highlight>
                <a:latin typeface="Menlo-Regular" panose="020B0609030804020204" pitchFamily="49" charset="0"/>
              </a:rPr>
              <a:t>        </a:t>
            </a:r>
            <a:r>
              <a:rPr lang="en-US" altLang="ko-KR" sz="1100">
                <a:solidFill>
                  <a:srgbClr val="BCBEC4"/>
                </a:solidFill>
                <a:effectLst/>
                <a:highlight>
                  <a:srgbClr val="1E1F22"/>
                </a:highlight>
              </a:rPr>
              <a:t>FileUploadInfo uploadInfo = </a:t>
            </a:r>
            <a:r>
              <a:rPr lang="en-US" altLang="ko-KR" sz="1100">
                <a:solidFill>
                  <a:srgbClr val="CF8E6D"/>
                </a:solidFill>
                <a:effectLst/>
                <a:highlight>
                  <a:srgbClr val="1E1F22"/>
                </a:highlight>
              </a:rPr>
              <a:t>new </a:t>
            </a:r>
            <a:r>
              <a:rPr lang="en-US" altLang="ko-KR" sz="1100">
                <a:solidFill>
                  <a:srgbClr val="BCBEC4"/>
                </a:solidFill>
                <a:effectLst/>
                <a:highlight>
                  <a:srgbClr val="1E1F22"/>
                </a:highlight>
              </a:rPr>
              <a:t>FileUploadInfo</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originalFilename, storedFilename, </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multipartFile.getSize</a:t>
            </a:r>
            <a:r>
              <a:rPr lang="en-US" altLang="ko-KR" sz="1100">
                <a:solidFill>
                  <a:srgbClr val="54A857"/>
                </a:solidFill>
                <a:effectLst/>
                <a:highlight>
                  <a:srgbClr val="1E1F22"/>
                </a:highlight>
              </a:rPr>
              <a:t>()</a:t>
            </a:r>
            <a:r>
              <a:rPr lang="en-US" altLang="ko-KR" sz="1100">
                <a:solidFill>
                  <a:srgbClr val="BCBEC4"/>
                </a:solidFill>
                <a:effectLst/>
                <a:highlight>
                  <a:srgbClr val="1E1F22"/>
                </a:highlight>
              </a:rPr>
              <a:t>,</a:t>
            </a:r>
            <a:r>
              <a:rPr lang="ko-KR" altLang="en-US" sz="1100">
                <a:solidFill>
                  <a:srgbClr val="BCBEC4"/>
                </a:solidFill>
                <a:effectLst/>
                <a:highlight>
                  <a:srgbClr val="1E1F22"/>
                </a:highlight>
              </a:rPr>
              <a:t> </a:t>
            </a:r>
            <a:r>
              <a:rPr lang="en-US" altLang="ko-KR" sz="1100">
                <a:solidFill>
                  <a:schemeClr val="bg1">
                    <a:lumMod val="50000"/>
                  </a:schemeClr>
                </a:solidFill>
                <a:effectLst/>
                <a:highlight>
                  <a:srgbClr val="1E1F22"/>
                </a:highlight>
              </a:rPr>
              <a:t>//</a:t>
            </a:r>
            <a:r>
              <a:rPr lang="ko-KR" altLang="en-US" sz="1100">
                <a:solidFill>
                  <a:schemeClr val="bg1">
                    <a:lumMod val="50000"/>
                  </a:schemeClr>
                </a:solidFill>
                <a:effectLst/>
                <a:highlight>
                  <a:srgbClr val="1E1F22"/>
                </a:highlight>
              </a:rPr>
              <a:t>파일 크기</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multipartFile.getContentType</a:t>
            </a:r>
            <a:r>
              <a:rPr lang="en-US" altLang="ko-KR" sz="1100">
                <a:solidFill>
                  <a:srgbClr val="54A857"/>
                </a:solidFill>
                <a:effectLst/>
                <a:highlight>
                  <a:srgbClr val="1E1F22"/>
                </a:highlight>
              </a:rPr>
              <a:t>()</a:t>
            </a:r>
            <a:r>
              <a:rPr lang="en-US" altLang="ko-KR" sz="1100">
                <a:solidFill>
                  <a:srgbClr val="BCBEC4"/>
                </a:solidFill>
                <a:effectLst/>
                <a:highlight>
                  <a:srgbClr val="1E1F22"/>
                </a:highlight>
              </a:rPr>
              <a:t>,</a:t>
            </a:r>
            <a:r>
              <a:rPr lang="ko-KR" altLang="en-US" sz="1100">
                <a:solidFill>
                  <a:schemeClr val="bg1">
                    <a:lumMod val="50000"/>
                  </a:schemeClr>
                </a:solidFill>
                <a:effectLst/>
                <a:highlight>
                  <a:srgbClr val="1E1F22"/>
                </a:highlight>
              </a:rPr>
              <a:t> </a:t>
            </a:r>
            <a:r>
              <a:rPr lang="en-US" altLang="ko-KR" sz="1100">
                <a:solidFill>
                  <a:schemeClr val="bg1">
                    <a:lumMod val="50000"/>
                  </a:schemeClr>
                </a:solidFill>
                <a:effectLst/>
                <a:highlight>
                  <a:srgbClr val="1E1F22"/>
                </a:highlight>
              </a:rPr>
              <a:t>//</a:t>
            </a:r>
            <a:r>
              <a:rPr lang="ko-KR" altLang="en-US" sz="1100">
                <a:solidFill>
                  <a:schemeClr val="bg1">
                    <a:lumMod val="50000"/>
                  </a:schemeClr>
                </a:solidFill>
                <a:effectLst/>
                <a:highlight>
                  <a:srgbClr val="1E1F22"/>
                </a:highlight>
              </a:rPr>
              <a:t>컨텐트 타입</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filePath</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a:t>
            </a:r>
            <a:r>
              <a:rPr lang="en-US" altLang="ko-KR" sz="1100">
                <a:solidFill>
                  <a:srgbClr val="CF8E6D"/>
                </a:solidFill>
                <a:effectLst/>
                <a:highlight>
                  <a:srgbClr val="1E1F22"/>
                </a:highlight>
              </a:rPr>
              <a:t>return </a:t>
            </a:r>
            <a:r>
              <a:rPr lang="en-US" altLang="ko-KR" sz="1100">
                <a:solidFill>
                  <a:srgbClr val="C77DBB"/>
                </a:solidFill>
                <a:effectLst/>
                <a:highlight>
                  <a:srgbClr val="1E1F22"/>
                </a:highlight>
              </a:rPr>
              <a:t>fileUploadInfoRepository</a:t>
            </a:r>
            <a:r>
              <a:rPr lang="en-US" altLang="ko-KR" sz="1100">
                <a:solidFill>
                  <a:srgbClr val="BCBEC4"/>
                </a:solidFill>
                <a:effectLst/>
                <a:highlight>
                  <a:srgbClr val="1E1F22"/>
                </a:highlight>
              </a:rPr>
              <a:t>.save</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uploadInfo</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a:t>
            </a:r>
            <a:r>
              <a:rPr lang="en-US" altLang="ko-KR" sz="1100">
                <a:solidFill>
                  <a:srgbClr val="54A857"/>
                </a:solidFill>
                <a:effectLst/>
                <a:highlight>
                  <a:srgbClr val="1E1F22"/>
                </a:highlight>
              </a:rPr>
              <a:t>}</a:t>
            </a:r>
            <a:br>
              <a:rPr lang="en-US" altLang="ko-KR" sz="1100">
                <a:solidFill>
                  <a:srgbClr val="54A857"/>
                </a:solidFill>
                <a:effectLst/>
                <a:highlight>
                  <a:srgbClr val="1E1F22"/>
                </a:highlight>
              </a:rPr>
            </a:br>
            <a:r>
              <a:rPr lang="en-US" altLang="ko-KR" sz="1100">
                <a:solidFill>
                  <a:srgbClr val="E8BA36"/>
                </a:solidFill>
                <a:effectLst/>
                <a:highlight>
                  <a:srgbClr val="1E1F22"/>
                </a:highlight>
              </a:rPr>
              <a:t>}</a:t>
            </a:r>
          </a:p>
        </p:txBody>
      </p:sp>
      <p:sp>
        <p:nvSpPr>
          <p:cNvPr id="12" name="TextBox 11">
            <a:extLst>
              <a:ext uri="{FF2B5EF4-FFF2-40B4-BE49-F238E27FC236}">
                <a16:creationId xmlns:a16="http://schemas.microsoft.com/office/drawing/2014/main" id="{88DCC109-743F-6983-1506-1202A187B47A}"/>
              </a:ext>
            </a:extLst>
          </p:cNvPr>
          <p:cNvSpPr txBox="1"/>
          <p:nvPr/>
        </p:nvSpPr>
        <p:spPr>
          <a:xfrm>
            <a:off x="158541" y="3912069"/>
            <a:ext cx="5340154" cy="2356414"/>
          </a:xfrm>
          <a:prstGeom prst="rect">
            <a:avLst/>
          </a:prstGeom>
          <a:solidFill>
            <a:schemeClr val="bg2">
              <a:lumMod val="10000"/>
            </a:schemeClr>
          </a:solidFill>
        </p:spPr>
        <p:txBody>
          <a:bodyPr wrap="square">
            <a:spAutoFit/>
          </a:bodyPr>
          <a:lstStyle/>
          <a:p>
            <a:pPr>
              <a:lnSpc>
                <a:spcPct val="150000"/>
              </a:lnSpc>
            </a:pPr>
            <a:r>
              <a:rPr lang="en-US" altLang="ko-KR" sz="1100">
                <a:solidFill>
                  <a:srgbClr val="BCBEC4"/>
                </a:solidFill>
                <a:effectLst/>
                <a:highlight>
                  <a:srgbClr val="1E1F22"/>
                </a:highlight>
              </a:rPr>
              <a:t>&lt;!DOCTYPE html&gt;</a:t>
            </a:r>
            <a:br>
              <a:rPr lang="en-US" altLang="ko-KR" sz="1100">
                <a:solidFill>
                  <a:srgbClr val="BCBEC4"/>
                </a:solidFill>
                <a:effectLst/>
                <a:highlight>
                  <a:srgbClr val="1E1F22"/>
                </a:highlight>
              </a:rPr>
            </a:br>
            <a:r>
              <a:rPr lang="en-US" altLang="ko-KR" sz="1100">
                <a:solidFill>
                  <a:srgbClr val="E8BA36"/>
                </a:solidFill>
                <a:effectLst/>
                <a:highlight>
                  <a:srgbClr val="1E1F22"/>
                </a:highlight>
              </a:rPr>
              <a:t>&lt;</a:t>
            </a:r>
            <a:r>
              <a:rPr lang="en-US" altLang="ko-KR" sz="1100">
                <a:solidFill>
                  <a:srgbClr val="16BAAC"/>
                </a:solidFill>
                <a:effectLst/>
                <a:highlight>
                  <a:srgbClr val="1E1F22"/>
                </a:highlight>
              </a:rPr>
              <a:t>html</a:t>
            </a:r>
            <a:r>
              <a:rPr lang="en-US" altLang="ko-KR" sz="1100">
                <a:solidFill>
                  <a:srgbClr val="E8BA36"/>
                </a:solidFill>
                <a:effectLst/>
                <a:highlight>
                  <a:srgbClr val="1E1F22"/>
                </a:highlight>
              </a:rPr>
              <a:t>&gt;</a:t>
            </a:r>
            <a:br>
              <a:rPr lang="en-US" altLang="ko-KR" sz="1100">
                <a:solidFill>
                  <a:srgbClr val="BCBEC4"/>
                </a:solidFill>
                <a:effectLst/>
                <a:highlight>
                  <a:srgbClr val="1E1F22"/>
                </a:highlight>
              </a:rPr>
            </a:br>
            <a:r>
              <a:rPr lang="en-US" altLang="ko-KR" sz="1100">
                <a:solidFill>
                  <a:srgbClr val="E8BA36"/>
                </a:solidFill>
                <a:effectLst/>
                <a:highlight>
                  <a:srgbClr val="1E1F22"/>
                </a:highlight>
              </a:rPr>
              <a:t>&lt;</a:t>
            </a:r>
            <a:r>
              <a:rPr lang="en-US" altLang="ko-KR" sz="1100">
                <a:solidFill>
                  <a:srgbClr val="16BAAC"/>
                </a:solidFill>
                <a:effectLst/>
                <a:highlight>
                  <a:srgbClr val="1E1F22"/>
                </a:highlight>
              </a:rPr>
              <a:t>body</a:t>
            </a:r>
            <a:r>
              <a:rPr lang="en-US" altLang="ko-KR" sz="1100">
                <a:solidFill>
                  <a:srgbClr val="E8BA36"/>
                </a:solidFill>
                <a:effectLst/>
                <a:highlight>
                  <a:srgbClr val="1E1F22"/>
                </a:highlight>
              </a:rPr>
              <a:t>&gt;</a:t>
            </a:r>
            <a:br>
              <a:rPr lang="en-US" altLang="ko-KR" sz="1100">
                <a:solidFill>
                  <a:srgbClr val="E8BA36"/>
                </a:solidFill>
                <a:effectLst/>
                <a:highlight>
                  <a:srgbClr val="1E1F22"/>
                </a:highlight>
              </a:rPr>
            </a:br>
            <a:r>
              <a:rPr lang="en-US" altLang="ko-KR" sz="1100">
                <a:solidFill>
                  <a:srgbClr val="BCBEC4"/>
                </a:solidFill>
                <a:effectLst/>
                <a:highlight>
                  <a:srgbClr val="1E1F22"/>
                </a:highlight>
              </a:rPr>
              <a:t>&lt;</a:t>
            </a:r>
            <a:r>
              <a:rPr lang="en-US" altLang="ko-KR" sz="1100">
                <a:solidFill>
                  <a:srgbClr val="16BAAC"/>
                </a:solidFill>
                <a:effectLst/>
                <a:highlight>
                  <a:srgbClr val="1E1F22"/>
                </a:highlight>
              </a:rPr>
              <a:t>form </a:t>
            </a:r>
            <a:r>
              <a:rPr lang="en-US" altLang="ko-KR" sz="1100">
                <a:solidFill>
                  <a:srgbClr val="BCBEC4"/>
                </a:solidFill>
                <a:effectLst/>
                <a:highlight>
                  <a:srgbClr val="1E1F22"/>
                </a:highlight>
              </a:rPr>
              <a:t>action=</a:t>
            </a:r>
            <a:r>
              <a:rPr lang="en-US" altLang="ko-KR" sz="1100">
                <a:solidFill>
                  <a:srgbClr val="6AAB73"/>
                </a:solidFill>
                <a:effectLst/>
                <a:highlight>
                  <a:srgbClr val="1E1F22"/>
                </a:highlight>
              </a:rPr>
              <a:t>"/upload" </a:t>
            </a:r>
            <a:r>
              <a:rPr lang="en-US" altLang="ko-KR" sz="1100">
                <a:solidFill>
                  <a:srgbClr val="BCBEC4"/>
                </a:solidFill>
                <a:effectLst/>
                <a:highlight>
                  <a:srgbClr val="1E1F22"/>
                </a:highlight>
              </a:rPr>
              <a:t>method=</a:t>
            </a:r>
            <a:r>
              <a:rPr lang="en-US" altLang="ko-KR" sz="1100">
                <a:solidFill>
                  <a:srgbClr val="6AAB73"/>
                </a:solidFill>
                <a:effectLst/>
                <a:highlight>
                  <a:srgbClr val="1E1F22"/>
                </a:highlight>
              </a:rPr>
              <a:t>"post" </a:t>
            </a:r>
            <a:r>
              <a:rPr lang="en-US" altLang="ko-KR" sz="1100">
                <a:solidFill>
                  <a:srgbClr val="BCBEC4"/>
                </a:solidFill>
                <a:effectLst/>
                <a:highlight>
                  <a:srgbClr val="1E1F22"/>
                </a:highlight>
              </a:rPr>
              <a:t>enctype=</a:t>
            </a:r>
            <a:r>
              <a:rPr lang="en-US" altLang="ko-KR" sz="1100">
                <a:solidFill>
                  <a:srgbClr val="6AAB73"/>
                </a:solidFill>
                <a:effectLst/>
                <a:highlight>
                  <a:srgbClr val="1E1F22"/>
                </a:highlight>
              </a:rPr>
              <a:t>"multipart/form-data"</a:t>
            </a:r>
            <a:r>
              <a:rPr lang="en-US" altLang="ko-KR" sz="1100">
                <a:solidFill>
                  <a:srgbClr val="BCBEC4"/>
                </a:solidFill>
                <a:effectLst/>
                <a:highlight>
                  <a:srgbClr val="1E1F22"/>
                </a:highlight>
              </a:rPr>
              <a:t>&gt;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a:t>
            </a:r>
            <a:r>
              <a:rPr lang="en-US" altLang="ko-KR" sz="1100">
                <a:solidFill>
                  <a:srgbClr val="E8BA36"/>
                </a:solidFill>
                <a:effectLst/>
                <a:highlight>
                  <a:srgbClr val="1E1F22"/>
                </a:highlight>
              </a:rPr>
              <a:t>&lt;</a:t>
            </a:r>
            <a:r>
              <a:rPr lang="en-US" altLang="ko-KR" sz="1100">
                <a:solidFill>
                  <a:srgbClr val="16BAAC"/>
                </a:solidFill>
                <a:effectLst/>
                <a:highlight>
                  <a:srgbClr val="1E1F22"/>
                </a:highlight>
              </a:rPr>
              <a:t>p</a:t>
            </a:r>
            <a:r>
              <a:rPr lang="en-US" altLang="ko-KR" sz="1100">
                <a:solidFill>
                  <a:srgbClr val="E8BA36"/>
                </a:solidFill>
                <a:effectLst/>
                <a:highlight>
                  <a:srgbClr val="1E1F22"/>
                </a:highlight>
              </a:rPr>
              <a:t>&gt;&lt;</a:t>
            </a:r>
            <a:r>
              <a:rPr lang="en-US" altLang="ko-KR" sz="1100">
                <a:solidFill>
                  <a:srgbClr val="16BAAC"/>
                </a:solidFill>
                <a:effectLst/>
                <a:highlight>
                  <a:srgbClr val="1E1F22"/>
                </a:highlight>
              </a:rPr>
              <a:t>label</a:t>
            </a:r>
            <a:r>
              <a:rPr lang="en-US" altLang="ko-KR" sz="1100">
                <a:solidFill>
                  <a:srgbClr val="E8BA36"/>
                </a:solidFill>
                <a:effectLst/>
                <a:highlight>
                  <a:srgbClr val="1E1F22"/>
                </a:highlight>
              </a:rPr>
              <a:t>&gt;</a:t>
            </a:r>
            <a:r>
              <a:rPr lang="ko-KR" altLang="en-US" sz="1100">
                <a:solidFill>
                  <a:srgbClr val="BCBEC4"/>
                </a:solidFill>
                <a:effectLst/>
                <a:highlight>
                  <a:srgbClr val="1E1F22"/>
                </a:highlight>
                <a:latin typeface="Menlo-Regular" panose="020B0609030804020204" pitchFamily="49" charset="0"/>
              </a:rPr>
              <a:t>파일 선택</a:t>
            </a:r>
            <a:r>
              <a:rPr lang="en-US" altLang="ko-KR" sz="1100">
                <a:solidFill>
                  <a:srgbClr val="BCBEC4"/>
                </a:solidFill>
                <a:effectLst/>
                <a:highlight>
                  <a:srgbClr val="1E1F22"/>
                </a:highlight>
              </a:rPr>
              <a:t>: &lt;</a:t>
            </a:r>
            <a:r>
              <a:rPr lang="en-US" altLang="ko-KR" sz="1100">
                <a:solidFill>
                  <a:srgbClr val="16BAAC"/>
                </a:solidFill>
                <a:effectLst/>
                <a:highlight>
                  <a:srgbClr val="1E1F22"/>
                </a:highlight>
              </a:rPr>
              <a:t>input </a:t>
            </a:r>
            <a:r>
              <a:rPr lang="en-US" altLang="ko-KR" sz="1100">
                <a:solidFill>
                  <a:srgbClr val="BCBEC4"/>
                </a:solidFill>
                <a:effectLst/>
                <a:highlight>
                  <a:srgbClr val="1E1F22"/>
                </a:highlight>
              </a:rPr>
              <a:t>type=</a:t>
            </a:r>
            <a:r>
              <a:rPr lang="en-US" altLang="ko-KR" sz="1100">
                <a:solidFill>
                  <a:srgbClr val="6AAB73"/>
                </a:solidFill>
                <a:effectLst/>
                <a:highlight>
                  <a:srgbClr val="1E1F22"/>
                </a:highlight>
              </a:rPr>
              <a:t>"file" </a:t>
            </a:r>
            <a:r>
              <a:rPr lang="en-US" altLang="ko-KR" sz="1100">
                <a:solidFill>
                  <a:srgbClr val="BCBEC4"/>
                </a:solidFill>
                <a:effectLst/>
                <a:highlight>
                  <a:srgbClr val="1E1F22"/>
                </a:highlight>
              </a:rPr>
              <a:t>name=</a:t>
            </a:r>
            <a:r>
              <a:rPr lang="en-US" altLang="ko-KR" sz="1100">
                <a:solidFill>
                  <a:srgbClr val="6AAB73"/>
                </a:solidFill>
                <a:effectLst/>
                <a:highlight>
                  <a:srgbClr val="1E1F22"/>
                </a:highlight>
              </a:rPr>
              <a:t>"file"</a:t>
            </a:r>
            <a:r>
              <a:rPr lang="en-US" altLang="ko-KR" sz="1100">
                <a:solidFill>
                  <a:srgbClr val="BCBEC4"/>
                </a:solidFill>
                <a:effectLst/>
                <a:highlight>
                  <a:srgbClr val="1E1F22"/>
                </a:highlight>
              </a:rPr>
              <a:t>&gt;&lt;/label&gt;&lt;/p&gt;</a:t>
            </a:r>
            <a:br>
              <a:rPr lang="en-US" altLang="ko-KR" sz="1100">
                <a:solidFill>
                  <a:srgbClr val="BCBEC4"/>
                </a:solidFill>
                <a:effectLst/>
                <a:highlight>
                  <a:srgbClr val="1E1F22"/>
                </a:highlight>
              </a:rPr>
            </a:br>
            <a:r>
              <a:rPr lang="ko-KR" altLang="en-US" sz="1100">
                <a:solidFill>
                  <a:srgbClr val="BCBEC4"/>
                </a:solidFill>
                <a:effectLst/>
                <a:highlight>
                  <a:srgbClr val="1E1F22"/>
                </a:highlight>
              </a:rPr>
              <a:t>    </a:t>
            </a:r>
            <a:r>
              <a:rPr lang="en-US" altLang="ko-KR" sz="1100">
                <a:solidFill>
                  <a:srgbClr val="BCBEC4"/>
                </a:solidFill>
                <a:effectLst/>
                <a:highlight>
                  <a:srgbClr val="1E1F22"/>
                </a:highlight>
              </a:rPr>
              <a:t>&lt;</a:t>
            </a:r>
            <a:r>
              <a:rPr lang="en-US" altLang="ko-KR" sz="1100">
                <a:solidFill>
                  <a:srgbClr val="16BAAC"/>
                </a:solidFill>
                <a:effectLst/>
                <a:highlight>
                  <a:srgbClr val="1E1F22"/>
                </a:highlight>
              </a:rPr>
              <a:t>button </a:t>
            </a:r>
            <a:r>
              <a:rPr lang="en-US" altLang="ko-KR" sz="1100">
                <a:solidFill>
                  <a:srgbClr val="BCBEC4"/>
                </a:solidFill>
                <a:effectLst/>
                <a:highlight>
                  <a:srgbClr val="1E1F22"/>
                </a:highlight>
              </a:rPr>
              <a:t>type=</a:t>
            </a:r>
            <a:r>
              <a:rPr lang="en-US" altLang="ko-KR" sz="1100">
                <a:solidFill>
                  <a:srgbClr val="6AAB73"/>
                </a:solidFill>
                <a:effectLst/>
                <a:highlight>
                  <a:srgbClr val="1E1F22"/>
                </a:highlight>
              </a:rPr>
              <a:t>"submit"</a:t>
            </a:r>
            <a:r>
              <a:rPr lang="en-US" altLang="ko-KR" sz="1100">
                <a:solidFill>
                  <a:srgbClr val="BCBEC4"/>
                </a:solidFill>
                <a:effectLst/>
                <a:highlight>
                  <a:srgbClr val="1E1F22"/>
                </a:highlight>
              </a:rPr>
              <a:t>&gt;</a:t>
            </a:r>
            <a:r>
              <a:rPr lang="ko-KR" altLang="en-US" sz="1100">
                <a:solidFill>
                  <a:srgbClr val="BCBEC4"/>
                </a:solidFill>
                <a:effectLst/>
                <a:highlight>
                  <a:srgbClr val="1E1F22"/>
                </a:highlight>
                <a:latin typeface="Menlo-Regular" panose="020B0609030804020204" pitchFamily="49" charset="0"/>
              </a:rPr>
              <a:t>업로드</a:t>
            </a:r>
            <a:r>
              <a:rPr lang="en-US" altLang="ko-KR" sz="1100">
                <a:solidFill>
                  <a:srgbClr val="BCBEC4"/>
                </a:solidFill>
                <a:effectLst/>
                <a:highlight>
                  <a:srgbClr val="1E1F22"/>
                </a:highlight>
              </a:rPr>
              <a:t>&lt;/button&gt;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&lt;/form&gt;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&lt;/body&gt;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&lt;/</a:t>
            </a:r>
            <a:r>
              <a:rPr lang="en-US" altLang="ko-KR" sz="1100">
                <a:solidFill>
                  <a:srgbClr val="C77DBB"/>
                </a:solidFill>
                <a:effectLst/>
                <a:highlight>
                  <a:srgbClr val="1E1F22"/>
                </a:highlight>
              </a:rPr>
              <a:t>html</a:t>
            </a:r>
            <a:r>
              <a:rPr lang="en-US" altLang="ko-KR" sz="1100">
                <a:solidFill>
                  <a:srgbClr val="BCBEC4"/>
                </a:solidFill>
                <a:effectLst/>
                <a:highlight>
                  <a:srgbClr val="1E1F22"/>
                </a:highlight>
              </a:rPr>
              <a:t>&gt;</a:t>
            </a:r>
          </a:p>
        </p:txBody>
      </p:sp>
    </p:spTree>
    <p:extLst>
      <p:ext uri="{BB962C8B-B14F-4D97-AF65-F5344CB8AC3E}">
        <p14:creationId xmlns:p14="http://schemas.microsoft.com/office/powerpoint/2010/main" val="715041674"/>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직사각형 73">
            <a:extLst>
              <a:ext uri="{FF2B5EF4-FFF2-40B4-BE49-F238E27FC236}">
                <a16:creationId xmlns:a16="http://schemas.microsoft.com/office/drawing/2014/main" id="{42A0B23B-7003-43B2-A559-7C4A6F001EFB}"/>
              </a:ext>
            </a:extLst>
          </p:cNvPr>
          <p:cNvSpPr/>
          <p:nvPr/>
        </p:nvSpPr>
        <p:spPr>
          <a:xfrm>
            <a:off x="198756" y="202792"/>
            <a:ext cx="4418004"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MultipartFile –</a:t>
            </a:r>
            <a:r>
              <a:rPr lang="ko-KR" altLang="en-US" b="1">
                <a:solidFill>
                  <a:schemeClr val="accent1">
                    <a:lumMod val="75000"/>
                  </a:schemeClr>
                </a:solidFill>
                <a:latin typeface="+mn-ea"/>
              </a:rPr>
              <a:t> </a:t>
            </a:r>
            <a:r>
              <a:rPr lang="en-US" altLang="ko-KR" b="1">
                <a:solidFill>
                  <a:schemeClr val="accent1">
                    <a:lumMod val="75000"/>
                  </a:schemeClr>
                </a:solidFill>
                <a:latin typeface="+mn-ea"/>
              </a:rPr>
              <a:t>@ModelAttribute</a:t>
            </a:r>
            <a:r>
              <a:rPr lang="ko-KR" altLang="en-US" b="1">
                <a:solidFill>
                  <a:schemeClr val="accent1">
                    <a:lumMod val="75000"/>
                  </a:schemeClr>
                </a:solidFill>
                <a:latin typeface="+mn-ea"/>
              </a:rPr>
              <a:t> 사용</a:t>
            </a:r>
          </a:p>
        </p:txBody>
      </p:sp>
      <p:sp>
        <p:nvSpPr>
          <p:cNvPr id="3" name="TextBox 2">
            <a:extLst>
              <a:ext uri="{FF2B5EF4-FFF2-40B4-BE49-F238E27FC236}">
                <a16:creationId xmlns:a16="http://schemas.microsoft.com/office/drawing/2014/main" id="{707755D4-4EF6-DAE9-594A-4E054867BC77}"/>
              </a:ext>
            </a:extLst>
          </p:cNvPr>
          <p:cNvSpPr txBox="1"/>
          <p:nvPr/>
        </p:nvSpPr>
        <p:spPr>
          <a:xfrm>
            <a:off x="519489" y="4657310"/>
            <a:ext cx="2079332" cy="1340752"/>
          </a:xfrm>
          <a:prstGeom prst="rect">
            <a:avLst/>
          </a:prstGeom>
          <a:solidFill>
            <a:schemeClr val="bg2">
              <a:lumMod val="10000"/>
            </a:schemeClr>
          </a:solidFill>
        </p:spPr>
        <p:txBody>
          <a:bodyPr wrap="square">
            <a:spAutoFit/>
          </a:bodyPr>
          <a:lstStyle/>
          <a:p>
            <a:pPr>
              <a:lnSpc>
                <a:spcPct val="150000"/>
              </a:lnSpc>
            </a:pPr>
            <a:r>
              <a:rPr lang="en-US" altLang="ko-KR" sz="1100">
                <a:solidFill>
                  <a:srgbClr val="FFC000"/>
                </a:solidFill>
                <a:highlight>
                  <a:srgbClr val="1E1F22"/>
                </a:highlight>
              </a:rPr>
              <a:t>@Data</a:t>
            </a:r>
            <a:endParaRPr lang="en-US" altLang="ko-KR" sz="1100">
              <a:solidFill>
                <a:srgbClr val="FFC000"/>
              </a:solidFill>
              <a:effectLst/>
              <a:highlight>
                <a:srgbClr val="1E1F22"/>
              </a:highlight>
            </a:endParaRPr>
          </a:p>
          <a:p>
            <a:pPr>
              <a:lnSpc>
                <a:spcPct val="150000"/>
              </a:lnSpc>
            </a:pPr>
            <a:r>
              <a:rPr lang="en-US" altLang="ko-KR" sz="1100">
                <a:solidFill>
                  <a:srgbClr val="CF8E6D"/>
                </a:solidFill>
                <a:effectLst/>
                <a:highlight>
                  <a:srgbClr val="1E1F22"/>
                </a:highlight>
              </a:rPr>
              <a:t>public class </a:t>
            </a:r>
            <a:r>
              <a:rPr lang="en-US" altLang="ko-KR" sz="1100">
                <a:solidFill>
                  <a:schemeClr val="bg1">
                    <a:lumMod val="75000"/>
                  </a:schemeClr>
                </a:solidFill>
                <a:effectLst/>
                <a:highlight>
                  <a:srgbClr val="1E1F22"/>
                </a:highlight>
              </a:rPr>
              <a:t>UploadForm</a:t>
            </a:r>
            <a:r>
              <a:rPr lang="en-US" altLang="ko-KR" sz="1100">
                <a:solidFill>
                  <a:srgbClr val="BCBEC4"/>
                </a:solidFill>
                <a:effectLst/>
                <a:highlight>
                  <a:srgbClr val="1E1F22"/>
                </a:highlight>
              </a:rPr>
              <a:t> </a:t>
            </a:r>
            <a:r>
              <a:rPr lang="en-US" altLang="ko-KR" sz="1100">
                <a:solidFill>
                  <a:srgbClr val="E8BA36"/>
                </a:solidFill>
                <a:effectLst/>
                <a:highlight>
                  <a:srgbClr val="1E1F22"/>
                </a:highlight>
              </a:rPr>
              <a:t>{</a:t>
            </a:r>
            <a:br>
              <a:rPr lang="en-US" altLang="ko-KR" sz="1100">
                <a:solidFill>
                  <a:srgbClr val="E8BA36"/>
                </a:solidFill>
                <a:effectLst/>
                <a:highlight>
                  <a:srgbClr val="1E1F22"/>
                </a:highlight>
              </a:rPr>
            </a:br>
            <a:r>
              <a:rPr lang="en-US" altLang="ko-KR" sz="1100">
                <a:solidFill>
                  <a:srgbClr val="E8BA36"/>
                </a:solidFill>
                <a:effectLst/>
                <a:highlight>
                  <a:srgbClr val="1E1F22"/>
                </a:highlight>
              </a:rPr>
              <a:t>    </a:t>
            </a:r>
            <a:r>
              <a:rPr lang="en-US" altLang="ko-KR" sz="1100">
                <a:solidFill>
                  <a:srgbClr val="CF8E6D"/>
                </a:solidFill>
                <a:effectLst/>
                <a:highlight>
                  <a:srgbClr val="1E1F22"/>
                </a:highlight>
              </a:rPr>
              <a:t>private </a:t>
            </a:r>
            <a:r>
              <a:rPr lang="en-US" altLang="ko-KR" sz="1100">
                <a:solidFill>
                  <a:srgbClr val="BCBEC4"/>
                </a:solidFill>
                <a:effectLst/>
                <a:highlight>
                  <a:srgbClr val="1E1F22"/>
                </a:highlight>
              </a:rPr>
              <a:t>String </a:t>
            </a:r>
            <a:r>
              <a:rPr lang="en-US" altLang="ko-KR" sz="1100">
                <a:solidFill>
                  <a:srgbClr val="C77DBB"/>
                </a:solidFill>
                <a:highlight>
                  <a:srgbClr val="1E1F22"/>
                </a:highlight>
              </a:rPr>
              <a:t>title</a:t>
            </a:r>
            <a:r>
              <a:rPr lang="en-US" altLang="ko-KR" sz="1100">
                <a:solidFill>
                  <a:srgbClr val="BCBEC4"/>
                </a:solidFill>
                <a:effectLst/>
                <a:highlight>
                  <a:srgbClr val="1E1F22"/>
                </a:highlight>
              </a:rPr>
              <a: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a:t>
            </a:r>
            <a:r>
              <a:rPr lang="en-US" altLang="ko-KR" sz="1100">
                <a:solidFill>
                  <a:srgbClr val="CF8E6D"/>
                </a:solidFill>
                <a:effectLst/>
                <a:highlight>
                  <a:srgbClr val="1E1F22"/>
                </a:highlight>
              </a:rPr>
              <a:t>private </a:t>
            </a:r>
            <a:r>
              <a:rPr lang="en-US" altLang="ko-KR" sz="1100">
                <a:solidFill>
                  <a:schemeClr val="bg1">
                    <a:lumMod val="75000"/>
                  </a:schemeClr>
                </a:solidFill>
                <a:effectLst/>
                <a:highlight>
                  <a:srgbClr val="1E1F22"/>
                </a:highlight>
              </a:rPr>
              <a:t>MultipartFile</a:t>
            </a:r>
            <a:r>
              <a:rPr lang="en-US" altLang="ko-KR" sz="1100">
                <a:solidFill>
                  <a:srgbClr val="BCBEC4"/>
                </a:solidFill>
                <a:effectLst/>
                <a:highlight>
                  <a:srgbClr val="1E1F22"/>
                </a:highlight>
              </a:rPr>
              <a:t> </a:t>
            </a:r>
            <a:r>
              <a:rPr lang="en-US" altLang="ko-KR" sz="1100">
                <a:solidFill>
                  <a:srgbClr val="C77DBB"/>
                </a:solidFill>
                <a:effectLst/>
                <a:highlight>
                  <a:srgbClr val="1E1F22"/>
                </a:highlight>
              </a:rPr>
              <a:t>file</a:t>
            </a:r>
            <a:r>
              <a:rPr lang="en-US" altLang="ko-KR" sz="1100">
                <a:solidFill>
                  <a:srgbClr val="BCBEC4"/>
                </a:solidFill>
                <a:effectLst/>
                <a:highlight>
                  <a:srgbClr val="1E1F22"/>
                </a:highlight>
              </a:rPr>
              <a:t>;</a:t>
            </a:r>
            <a:br>
              <a:rPr lang="en-US" altLang="ko-KR" sz="1100">
                <a:solidFill>
                  <a:srgbClr val="7A7E85"/>
                </a:solidFill>
                <a:effectLst/>
                <a:highlight>
                  <a:srgbClr val="1E1F22"/>
                </a:highlight>
              </a:rPr>
            </a:br>
            <a:r>
              <a:rPr lang="en-US" altLang="ko-KR" sz="1100">
                <a:solidFill>
                  <a:srgbClr val="E8BA36"/>
                </a:solidFill>
                <a:effectLst/>
                <a:highlight>
                  <a:srgbClr val="1E1F22"/>
                </a:highlight>
              </a:rPr>
              <a:t>}</a:t>
            </a:r>
            <a:endParaRPr lang="en-US" altLang="ko-KR" sz="1100">
              <a:solidFill>
                <a:srgbClr val="BCBEC4"/>
              </a:solidFill>
              <a:effectLst/>
              <a:highlight>
                <a:srgbClr val="1E1F22"/>
              </a:highlight>
            </a:endParaRPr>
          </a:p>
        </p:txBody>
      </p:sp>
      <p:sp>
        <p:nvSpPr>
          <p:cNvPr id="4" name="TextBox 3">
            <a:extLst>
              <a:ext uri="{FF2B5EF4-FFF2-40B4-BE49-F238E27FC236}">
                <a16:creationId xmlns:a16="http://schemas.microsoft.com/office/drawing/2014/main" id="{EB51BB18-9FA2-5F18-F0BD-D68A1F2640C5}"/>
              </a:ext>
            </a:extLst>
          </p:cNvPr>
          <p:cNvSpPr txBox="1"/>
          <p:nvPr/>
        </p:nvSpPr>
        <p:spPr>
          <a:xfrm>
            <a:off x="519489" y="1148407"/>
            <a:ext cx="5340154" cy="3372077"/>
          </a:xfrm>
          <a:prstGeom prst="rect">
            <a:avLst/>
          </a:prstGeom>
          <a:solidFill>
            <a:schemeClr val="bg2">
              <a:lumMod val="10000"/>
            </a:schemeClr>
          </a:solidFill>
        </p:spPr>
        <p:txBody>
          <a:bodyPr wrap="square">
            <a:spAutoFit/>
          </a:bodyPr>
          <a:lstStyle/>
          <a:p>
            <a:pPr>
              <a:lnSpc>
                <a:spcPct val="150000"/>
              </a:lnSpc>
            </a:pPr>
            <a:r>
              <a:rPr lang="en-US" altLang="ko-KR" sz="1100">
                <a:solidFill>
                  <a:srgbClr val="B3AE60"/>
                </a:solidFill>
                <a:effectLst/>
                <a:highlight>
                  <a:srgbClr val="1E1F22"/>
                </a:highlight>
              </a:rPr>
              <a:t>@Controller</a:t>
            </a:r>
            <a:br>
              <a:rPr lang="en-US" altLang="ko-KR" sz="1100">
                <a:solidFill>
                  <a:srgbClr val="B3AE60"/>
                </a:solidFill>
                <a:effectLst/>
                <a:highlight>
                  <a:srgbClr val="1E1F22"/>
                </a:highlight>
              </a:rPr>
            </a:br>
            <a:r>
              <a:rPr lang="en-US" altLang="ko-KR" sz="1100">
                <a:solidFill>
                  <a:srgbClr val="CF8E6D"/>
                </a:solidFill>
                <a:effectLst/>
                <a:highlight>
                  <a:srgbClr val="1E1F22"/>
                </a:highlight>
              </a:rPr>
              <a:t>public class </a:t>
            </a:r>
            <a:r>
              <a:rPr lang="en-US" altLang="ko-KR" sz="1100">
                <a:solidFill>
                  <a:srgbClr val="BCBEC4"/>
                </a:solidFill>
                <a:effectLst/>
                <a:highlight>
                  <a:srgbClr val="1E1F22"/>
                </a:highlight>
              </a:rPr>
              <a:t>ModelAttributeFileUploadController </a:t>
            </a:r>
            <a:r>
              <a:rPr lang="en-US" altLang="ko-KR" sz="1100">
                <a:solidFill>
                  <a:srgbClr val="E8BA36"/>
                </a:solidFill>
                <a:effectLst/>
                <a:highlight>
                  <a:srgbClr val="1E1F22"/>
                </a:highlight>
              </a:rPr>
              <a:t>{</a:t>
            </a:r>
            <a:br>
              <a:rPr lang="en-US" altLang="ko-KR" sz="1100">
                <a:solidFill>
                  <a:srgbClr val="E8BA36"/>
                </a:solidFill>
                <a:effectLst/>
                <a:highlight>
                  <a:srgbClr val="1E1F22"/>
                </a:highlight>
              </a:rPr>
            </a:br>
            <a:r>
              <a:rPr lang="en-US" altLang="ko-KR" sz="1100">
                <a:solidFill>
                  <a:srgbClr val="E8BA36"/>
                </a:solidFill>
                <a:effectLst/>
                <a:highlight>
                  <a:srgbClr val="1E1F22"/>
                </a:highlight>
              </a:rPr>
              <a:t>    </a:t>
            </a:r>
            <a:r>
              <a:rPr lang="en-US" altLang="ko-KR" sz="1100">
                <a:solidFill>
                  <a:srgbClr val="CF8E6D"/>
                </a:solidFill>
                <a:effectLst/>
                <a:highlight>
                  <a:srgbClr val="1E1F22"/>
                </a:highlight>
              </a:rPr>
              <a:t>private final </a:t>
            </a:r>
            <a:r>
              <a:rPr lang="en-US" altLang="ko-KR" sz="1100">
                <a:solidFill>
                  <a:srgbClr val="BCBEC4"/>
                </a:solidFill>
                <a:effectLst/>
                <a:highlight>
                  <a:srgbClr val="1E1F22"/>
                </a:highlight>
              </a:rPr>
              <a:t>FileUploadService </a:t>
            </a:r>
            <a:r>
              <a:rPr lang="en-US" altLang="ko-KR" sz="1100">
                <a:solidFill>
                  <a:srgbClr val="C77DBB"/>
                </a:solidFill>
                <a:effectLst/>
                <a:highlight>
                  <a:srgbClr val="1E1F22"/>
                </a:highlight>
              </a:rPr>
              <a:t>uploadService</a:t>
            </a:r>
            <a:r>
              <a:rPr lang="en-US" altLang="ko-KR" sz="1100">
                <a:solidFill>
                  <a:srgbClr val="BCBEC4"/>
                </a:solidFill>
                <a:effectLst/>
                <a:highlight>
                  <a:srgbClr val="1E1F22"/>
                </a:highlight>
              </a:rPr>
              <a:t>;  </a:t>
            </a:r>
            <a:br>
              <a:rPr lang="en-US" altLang="ko-KR" sz="1100">
                <a:solidFill>
                  <a:srgbClr val="BCBEC4"/>
                </a:solidFill>
                <a:effectLst/>
                <a:highlight>
                  <a:srgbClr val="1E1F22"/>
                </a:highlight>
              </a:rPr>
            </a:br>
            <a:br>
              <a:rPr lang="en-US" altLang="ko-KR" sz="1100">
                <a:solidFill>
                  <a:srgbClr val="BCBEC4"/>
                </a:solidFill>
                <a:effectLst/>
                <a:highlight>
                  <a:srgbClr val="1E1F22"/>
                </a:highlight>
              </a:rPr>
            </a:br>
            <a:r>
              <a:rPr lang="en-US" altLang="ko-KR" sz="1100">
                <a:solidFill>
                  <a:srgbClr val="BCBEC4"/>
                </a:solidFill>
                <a:effectLst/>
                <a:highlight>
                  <a:srgbClr val="1E1F22"/>
                </a:highlight>
              </a:rPr>
              <a:t>    </a:t>
            </a:r>
            <a:r>
              <a:rPr lang="en-US" altLang="ko-KR" sz="1100">
                <a:solidFill>
                  <a:srgbClr val="CF8E6D"/>
                </a:solidFill>
                <a:effectLst/>
                <a:highlight>
                  <a:srgbClr val="1E1F22"/>
                </a:highlight>
              </a:rPr>
              <a:t>public </a:t>
            </a:r>
            <a:r>
              <a:rPr lang="en-US" altLang="ko-KR" sz="1100">
                <a:solidFill>
                  <a:srgbClr val="56A8F5"/>
                </a:solidFill>
                <a:effectLst/>
                <a:highlight>
                  <a:srgbClr val="1E1F22"/>
                </a:highlight>
              </a:rPr>
              <a:t>ModelAttributeFileUploadController</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FileUploadService uploadService</a:t>
            </a:r>
            <a:r>
              <a:rPr lang="en-US" altLang="ko-KR" sz="1100">
                <a:solidFill>
                  <a:srgbClr val="E8BA36"/>
                </a:solidFill>
                <a:effectLst/>
                <a:highlight>
                  <a:srgbClr val="1E1F22"/>
                </a:highlight>
              </a:rPr>
              <a:t>) </a:t>
            </a:r>
            <a:r>
              <a:rPr lang="en-US" altLang="ko-KR" sz="1100">
                <a:solidFill>
                  <a:srgbClr val="54A857"/>
                </a:solidFill>
                <a:effectLst/>
                <a:highlight>
                  <a:srgbClr val="1E1F22"/>
                </a:highlight>
              </a:rPr>
              <a:t>{</a:t>
            </a:r>
            <a:br>
              <a:rPr lang="en-US" altLang="ko-KR" sz="1100">
                <a:solidFill>
                  <a:srgbClr val="54A857"/>
                </a:solidFill>
                <a:effectLst/>
                <a:highlight>
                  <a:srgbClr val="1E1F22"/>
                </a:highlight>
              </a:rPr>
            </a:br>
            <a:r>
              <a:rPr lang="en-US" altLang="ko-KR" sz="1100">
                <a:solidFill>
                  <a:srgbClr val="54A857"/>
                </a:solidFill>
                <a:effectLst/>
                <a:highlight>
                  <a:srgbClr val="1E1F22"/>
                </a:highlight>
              </a:rPr>
              <a:t>        </a:t>
            </a:r>
            <a:r>
              <a:rPr lang="en-US" altLang="ko-KR" sz="1100">
                <a:solidFill>
                  <a:srgbClr val="CF8E6D"/>
                </a:solidFill>
                <a:effectLst/>
                <a:highlight>
                  <a:srgbClr val="1E1F22"/>
                </a:highlight>
              </a:rPr>
              <a:t>this</a:t>
            </a:r>
            <a:r>
              <a:rPr lang="en-US" altLang="ko-KR" sz="1100">
                <a:solidFill>
                  <a:srgbClr val="BCBEC4"/>
                </a:solidFill>
                <a:effectLst/>
                <a:highlight>
                  <a:srgbClr val="1E1F22"/>
                </a:highlight>
              </a:rPr>
              <a:t>.</a:t>
            </a:r>
            <a:r>
              <a:rPr lang="en-US" altLang="ko-KR" sz="1100">
                <a:solidFill>
                  <a:srgbClr val="C77DBB"/>
                </a:solidFill>
                <a:effectLst/>
                <a:highlight>
                  <a:srgbClr val="1E1F22"/>
                </a:highlight>
              </a:rPr>
              <a:t>uploadService </a:t>
            </a:r>
            <a:r>
              <a:rPr lang="en-US" altLang="ko-KR" sz="1100">
                <a:solidFill>
                  <a:srgbClr val="BCBEC4"/>
                </a:solidFill>
                <a:effectLst/>
                <a:highlight>
                  <a:srgbClr val="1E1F22"/>
                </a:highlight>
              </a:rPr>
              <a:t>= uploadService;</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a:t>
            </a:r>
            <a:r>
              <a:rPr lang="en-US" altLang="ko-KR" sz="1100">
                <a:solidFill>
                  <a:srgbClr val="54A857"/>
                </a:solidFill>
                <a:effectLst/>
                <a:highlight>
                  <a:srgbClr val="1E1F22"/>
                </a:highlight>
              </a:rPr>
              <a:t>}</a:t>
            </a:r>
            <a:br>
              <a:rPr lang="en-US" altLang="ko-KR" sz="1100">
                <a:solidFill>
                  <a:srgbClr val="54A857"/>
                </a:solidFill>
                <a:effectLst/>
                <a:highlight>
                  <a:srgbClr val="1E1F22"/>
                </a:highlight>
              </a:rPr>
            </a:br>
            <a:r>
              <a:rPr lang="en-US" altLang="ko-KR" sz="1100">
                <a:solidFill>
                  <a:srgbClr val="54A857"/>
                </a:solidFill>
                <a:effectLst/>
                <a:highlight>
                  <a:srgbClr val="1E1F22"/>
                </a:highlight>
              </a:rPr>
              <a:t>    </a:t>
            </a:r>
            <a:r>
              <a:rPr lang="en-US" altLang="ko-KR" sz="1100">
                <a:solidFill>
                  <a:srgbClr val="B3AE60"/>
                </a:solidFill>
                <a:effectLst/>
                <a:highlight>
                  <a:srgbClr val="1E1F22"/>
                </a:highlight>
              </a:rPr>
              <a:t>@PostMapping</a:t>
            </a:r>
            <a:r>
              <a:rPr lang="en-US" altLang="ko-KR" sz="1100">
                <a:solidFill>
                  <a:srgbClr val="E8BA36"/>
                </a:solidFill>
                <a:effectLst/>
                <a:highlight>
                  <a:srgbClr val="1E1F22"/>
                </a:highlight>
              </a:rPr>
              <a:t>(</a:t>
            </a:r>
            <a:r>
              <a:rPr lang="en-US" altLang="ko-KR" sz="1100">
                <a:solidFill>
                  <a:srgbClr val="6AAB73"/>
                </a:solidFill>
                <a:effectLst/>
                <a:highlight>
                  <a:srgbClr val="1E1F22"/>
                </a:highlight>
              </a:rPr>
              <a:t>"/upload"</a:t>
            </a:r>
            <a:r>
              <a:rPr lang="en-US" altLang="ko-KR" sz="1100">
                <a:solidFill>
                  <a:srgbClr val="E8BA36"/>
                </a:solidFill>
                <a:effectLst/>
                <a:highlight>
                  <a:srgbClr val="1E1F22"/>
                </a:highlight>
              </a:rPr>
              <a:t>)</a:t>
            </a:r>
            <a:br>
              <a:rPr lang="en-US" altLang="ko-KR" sz="1100">
                <a:solidFill>
                  <a:srgbClr val="E8BA36"/>
                </a:solidFill>
                <a:effectLst/>
                <a:highlight>
                  <a:srgbClr val="1E1F22"/>
                </a:highlight>
              </a:rPr>
            </a:br>
            <a:r>
              <a:rPr lang="en-US" altLang="ko-KR" sz="1100">
                <a:solidFill>
                  <a:srgbClr val="E8BA36"/>
                </a:solidFill>
                <a:effectLst/>
                <a:highlight>
                  <a:srgbClr val="1E1F22"/>
                </a:highlight>
              </a:rPr>
              <a:t>    </a:t>
            </a:r>
            <a:r>
              <a:rPr lang="en-US" altLang="ko-KR" sz="1100">
                <a:solidFill>
                  <a:srgbClr val="CF8E6D"/>
                </a:solidFill>
                <a:effectLst/>
                <a:highlight>
                  <a:srgbClr val="1E1F22"/>
                </a:highlight>
              </a:rPr>
              <a:t>public </a:t>
            </a:r>
            <a:r>
              <a:rPr lang="en-US" altLang="ko-KR" sz="1100">
                <a:solidFill>
                  <a:srgbClr val="BCBEC4"/>
                </a:solidFill>
                <a:effectLst/>
                <a:highlight>
                  <a:srgbClr val="1E1F22"/>
                </a:highlight>
              </a:rPr>
              <a:t>String </a:t>
            </a:r>
            <a:r>
              <a:rPr lang="en-US" altLang="ko-KR" sz="1100">
                <a:solidFill>
                  <a:srgbClr val="56A8F5"/>
                </a:solidFill>
                <a:effectLst/>
                <a:highlight>
                  <a:srgbClr val="1E1F22"/>
                </a:highlight>
              </a:rPr>
              <a:t>uploadFile</a:t>
            </a:r>
            <a:r>
              <a:rPr lang="en-US" altLang="ko-KR" sz="1100">
                <a:solidFill>
                  <a:srgbClr val="E8BA36"/>
                </a:solidFill>
                <a:effectLst/>
                <a:highlight>
                  <a:srgbClr val="1E1F22"/>
                </a:highlight>
              </a:rPr>
              <a:t>(</a:t>
            </a:r>
            <a:r>
              <a:rPr lang="en-US" altLang="ko-KR" sz="1100">
                <a:solidFill>
                  <a:srgbClr val="B3AE60"/>
                </a:solidFill>
                <a:effectLst/>
                <a:highlight>
                  <a:srgbClr val="1E1F22"/>
                </a:highlight>
              </a:rPr>
              <a:t>@ModelAttribute </a:t>
            </a:r>
            <a:r>
              <a:rPr lang="en-US" altLang="ko-KR" sz="1100">
                <a:solidFill>
                  <a:schemeClr val="bg1">
                    <a:lumMod val="75000"/>
                  </a:schemeClr>
                </a:solidFill>
                <a:effectLst/>
                <a:highlight>
                  <a:srgbClr val="1E1F22"/>
                </a:highlight>
              </a:rPr>
              <a:t>UploadForm</a:t>
            </a:r>
            <a:r>
              <a:rPr lang="en-US" altLang="ko-KR" sz="1100">
                <a:solidFill>
                  <a:srgbClr val="B3AE60"/>
                </a:solidFill>
                <a:effectLst/>
                <a:highlight>
                  <a:srgbClr val="1E1F22"/>
                </a:highlight>
              </a:rPr>
              <a:t> </a:t>
            </a:r>
            <a:r>
              <a:rPr lang="en-US" altLang="ko-KR" sz="1100">
                <a:solidFill>
                  <a:schemeClr val="bg1">
                    <a:lumMod val="75000"/>
                  </a:schemeClr>
                </a:solidFill>
                <a:effectLst/>
                <a:highlight>
                  <a:srgbClr val="1E1F22"/>
                </a:highlight>
              </a:rPr>
              <a:t>form</a:t>
            </a:r>
            <a:r>
              <a:rPr lang="en-US" altLang="ko-KR" sz="1100">
                <a:solidFill>
                  <a:srgbClr val="E8BA36"/>
                </a:solidFill>
                <a:effectLst/>
                <a:highlight>
                  <a:srgbClr val="1E1F22"/>
                </a:highlight>
              </a:rPr>
              <a:t>) </a:t>
            </a:r>
            <a:r>
              <a:rPr lang="en-US" altLang="ko-KR" sz="1100">
                <a:solidFill>
                  <a:srgbClr val="54A857"/>
                </a:solidFill>
                <a:effectLst/>
                <a:highlight>
                  <a:srgbClr val="1E1F22"/>
                </a:highlight>
              </a:rPr>
              <a:t>{</a:t>
            </a:r>
            <a:r>
              <a:rPr lang="ko-KR" altLang="en-US" sz="1100">
                <a:solidFill>
                  <a:srgbClr val="54A857"/>
                </a:solidFill>
                <a:effectLst/>
                <a:highlight>
                  <a:srgbClr val="1E1F22"/>
                </a:highlight>
              </a:rPr>
              <a:t>        </a:t>
            </a:r>
            <a:endParaRPr lang="en-US" altLang="ko-KR" sz="1100">
              <a:solidFill>
                <a:schemeClr val="bg1">
                  <a:lumMod val="50000"/>
                </a:schemeClr>
              </a:solidFill>
              <a:effectLst/>
              <a:highlight>
                <a:srgbClr val="1E1F22"/>
              </a:highlight>
            </a:endParaRPr>
          </a:p>
          <a:p>
            <a:pPr>
              <a:lnSpc>
                <a:spcPct val="150000"/>
              </a:lnSpc>
            </a:pPr>
            <a:r>
              <a:rPr lang="ko-KR" altLang="en-US" sz="1100">
                <a:solidFill>
                  <a:srgbClr val="54A857"/>
                </a:solidFill>
                <a:highlight>
                  <a:srgbClr val="1E1F22"/>
                </a:highlight>
              </a:rPr>
              <a:t>        </a:t>
            </a:r>
            <a:r>
              <a:rPr lang="en-US" altLang="ko-KR" sz="1100">
                <a:solidFill>
                  <a:schemeClr val="bg1">
                    <a:lumMod val="75000"/>
                  </a:schemeClr>
                </a:solidFill>
                <a:effectLst/>
                <a:highlight>
                  <a:srgbClr val="1E1F22"/>
                </a:highlight>
              </a:rPr>
              <a:t>MultipartFile file = </a:t>
            </a:r>
            <a:r>
              <a:rPr lang="en-US" altLang="ko-KR" sz="1100">
                <a:solidFill>
                  <a:srgbClr val="C77DBB"/>
                </a:solidFill>
                <a:highlight>
                  <a:srgbClr val="1E1F22"/>
                </a:highlight>
              </a:rPr>
              <a:t>form</a:t>
            </a:r>
            <a:r>
              <a:rPr lang="en-US" altLang="ko-KR" sz="1100">
                <a:solidFill>
                  <a:schemeClr val="bg1">
                    <a:lumMod val="75000"/>
                  </a:schemeClr>
                </a:solidFill>
                <a:effectLst/>
                <a:highlight>
                  <a:srgbClr val="1E1F22"/>
                </a:highlight>
              </a:rPr>
              <a:t>.getFile(); </a:t>
            </a:r>
            <a:r>
              <a:rPr lang="en-US" altLang="ko-KR" sz="1100">
                <a:solidFill>
                  <a:schemeClr val="bg1">
                    <a:lumMod val="50000"/>
                  </a:schemeClr>
                </a:solidFill>
                <a:effectLst/>
                <a:highlight>
                  <a:srgbClr val="1E1F22"/>
                </a:highlight>
              </a:rPr>
              <a:t>// DTO </a:t>
            </a:r>
            <a:r>
              <a:rPr lang="ko-KR" altLang="en-US" sz="1100">
                <a:solidFill>
                  <a:schemeClr val="bg1">
                    <a:lumMod val="50000"/>
                  </a:schemeClr>
                </a:solidFill>
                <a:effectLst/>
                <a:highlight>
                  <a:srgbClr val="1E1F22"/>
                </a:highlight>
              </a:rPr>
              <a:t>안에 있는 </a:t>
            </a:r>
            <a:r>
              <a:rPr lang="en-US" altLang="ko-KR" sz="1100">
                <a:solidFill>
                  <a:schemeClr val="bg1">
                    <a:lumMod val="50000"/>
                  </a:schemeClr>
                </a:solidFill>
                <a:effectLst/>
                <a:highlight>
                  <a:srgbClr val="1E1F22"/>
                </a:highlight>
              </a:rPr>
              <a:t>MultipartFile </a:t>
            </a:r>
            <a:r>
              <a:rPr lang="ko-KR" altLang="en-US" sz="1100">
                <a:solidFill>
                  <a:schemeClr val="bg1">
                    <a:lumMod val="50000"/>
                  </a:schemeClr>
                </a:solidFill>
                <a:effectLst/>
                <a:highlight>
                  <a:srgbClr val="1E1F22"/>
                </a:highlight>
              </a:rPr>
              <a:t>추출 </a:t>
            </a:r>
            <a:br>
              <a:rPr lang="en-US" altLang="ko-KR" sz="1100">
                <a:solidFill>
                  <a:srgbClr val="54A857"/>
                </a:solidFill>
                <a:effectLst/>
                <a:highlight>
                  <a:srgbClr val="1E1F22"/>
                </a:highlight>
              </a:rPr>
            </a:br>
            <a:r>
              <a:rPr lang="en-US" altLang="ko-KR" sz="1100">
                <a:solidFill>
                  <a:srgbClr val="54A857"/>
                </a:solidFill>
                <a:effectLst/>
                <a:highlight>
                  <a:srgbClr val="1E1F22"/>
                </a:highlight>
              </a:rPr>
              <a:t>        </a:t>
            </a:r>
            <a:r>
              <a:rPr lang="en-US" altLang="ko-KR" sz="1100">
                <a:solidFill>
                  <a:srgbClr val="BCBEC4"/>
                </a:solidFill>
                <a:effectLst/>
                <a:highlight>
                  <a:srgbClr val="1E1F22"/>
                </a:highlight>
              </a:rPr>
              <a:t>FileUploadInfo savedInfo = </a:t>
            </a:r>
            <a:r>
              <a:rPr lang="en-US" altLang="ko-KR" sz="1100">
                <a:solidFill>
                  <a:srgbClr val="C77DBB"/>
                </a:solidFill>
                <a:effectLst/>
                <a:highlight>
                  <a:srgbClr val="1E1F22"/>
                </a:highlight>
              </a:rPr>
              <a:t>fileUploadService</a:t>
            </a:r>
            <a:r>
              <a:rPr lang="en-US" altLang="ko-KR" sz="1100">
                <a:solidFill>
                  <a:srgbClr val="BCBEC4"/>
                </a:solidFill>
                <a:effectLst/>
                <a:highlight>
                  <a:srgbClr val="1E1F22"/>
                </a:highlight>
              </a:rPr>
              <a:t>.storeFile</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file</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a:t>
            </a:r>
            <a:r>
              <a:rPr lang="en-US" altLang="ko-KR" sz="1100">
                <a:solidFill>
                  <a:srgbClr val="CF8E6D"/>
                </a:solidFill>
                <a:effectLst/>
                <a:highlight>
                  <a:srgbClr val="1E1F22"/>
                </a:highlight>
              </a:rPr>
              <a:t>return </a:t>
            </a:r>
            <a:r>
              <a:rPr lang="en-US" altLang="ko-KR" sz="1100">
                <a:solidFill>
                  <a:srgbClr val="BCBEC4"/>
                </a:solidFill>
                <a:effectLst/>
                <a:highlight>
                  <a:srgbClr val="1E1F22"/>
                </a:highlight>
              </a:rPr>
              <a:t>"user/list"</a:t>
            </a:r>
            <a:br>
              <a:rPr lang="en-US" altLang="ko-KR" sz="1100">
                <a:solidFill>
                  <a:srgbClr val="54A857"/>
                </a:solidFill>
                <a:effectLst/>
                <a:highlight>
                  <a:srgbClr val="1E1F22"/>
                </a:highlight>
              </a:rPr>
            </a:br>
            <a:r>
              <a:rPr lang="en-US" altLang="ko-KR" sz="1100">
                <a:solidFill>
                  <a:srgbClr val="E8BA36"/>
                </a:solidFill>
                <a:effectLst/>
                <a:highlight>
                  <a:srgbClr val="1E1F22"/>
                </a:highlight>
              </a:rPr>
              <a:t>}</a:t>
            </a:r>
            <a:endParaRPr lang="en-US" altLang="ko-KR" sz="1100">
              <a:solidFill>
                <a:srgbClr val="BCBEC4"/>
              </a:solidFill>
              <a:effectLst/>
              <a:highlight>
                <a:srgbClr val="1E1F22"/>
              </a:highlight>
            </a:endParaRPr>
          </a:p>
        </p:txBody>
      </p:sp>
      <p:sp>
        <p:nvSpPr>
          <p:cNvPr id="6" name="TextBox 5">
            <a:extLst>
              <a:ext uri="{FF2B5EF4-FFF2-40B4-BE49-F238E27FC236}">
                <a16:creationId xmlns:a16="http://schemas.microsoft.com/office/drawing/2014/main" id="{EBA12BB5-BDA0-057D-6539-107C859E9623}"/>
              </a:ext>
            </a:extLst>
          </p:cNvPr>
          <p:cNvSpPr txBox="1"/>
          <p:nvPr/>
        </p:nvSpPr>
        <p:spPr>
          <a:xfrm>
            <a:off x="6062682" y="1148407"/>
            <a:ext cx="5746313" cy="2598788"/>
          </a:xfrm>
          <a:prstGeom prst="rect">
            <a:avLst/>
          </a:prstGeom>
          <a:solidFill>
            <a:schemeClr val="bg2">
              <a:lumMod val="10000"/>
            </a:schemeClr>
          </a:solidFill>
        </p:spPr>
        <p:txBody>
          <a:bodyPr wrap="square">
            <a:spAutoFit/>
          </a:bodyPr>
          <a:lstStyle/>
          <a:p>
            <a:pPr>
              <a:lnSpc>
                <a:spcPct val="150000"/>
              </a:lnSpc>
            </a:pPr>
            <a:r>
              <a:rPr lang="en-US" altLang="ko-KR" sz="1100">
                <a:solidFill>
                  <a:srgbClr val="BCBEC4"/>
                </a:solidFill>
                <a:effectLst/>
                <a:highlight>
                  <a:srgbClr val="1E1F22"/>
                </a:highlight>
              </a:rPr>
              <a:t>&lt;!DOCTYPE html&gt;</a:t>
            </a:r>
            <a:br>
              <a:rPr lang="en-US" altLang="ko-KR" sz="1100">
                <a:solidFill>
                  <a:srgbClr val="BCBEC4"/>
                </a:solidFill>
                <a:effectLst/>
                <a:highlight>
                  <a:srgbClr val="1E1F22"/>
                </a:highlight>
              </a:rPr>
            </a:br>
            <a:r>
              <a:rPr lang="en-US" altLang="ko-KR" sz="1100">
                <a:solidFill>
                  <a:srgbClr val="E8BA36"/>
                </a:solidFill>
                <a:effectLst/>
                <a:highlight>
                  <a:srgbClr val="1E1F22"/>
                </a:highlight>
              </a:rPr>
              <a:t>&lt;</a:t>
            </a:r>
            <a:r>
              <a:rPr lang="en-US" altLang="ko-KR" sz="1100">
                <a:solidFill>
                  <a:srgbClr val="16BAAC"/>
                </a:solidFill>
                <a:effectLst/>
                <a:highlight>
                  <a:srgbClr val="1E1F22"/>
                </a:highlight>
              </a:rPr>
              <a:t>html</a:t>
            </a:r>
            <a:r>
              <a:rPr lang="en-US" altLang="ko-KR" sz="1100">
                <a:solidFill>
                  <a:srgbClr val="E8BA36"/>
                </a:solidFill>
                <a:effectLst/>
                <a:highlight>
                  <a:srgbClr val="1E1F22"/>
                </a:highlight>
              </a:rPr>
              <a:t>&gt;</a:t>
            </a:r>
            <a:br>
              <a:rPr lang="en-US" altLang="ko-KR" sz="1100">
                <a:solidFill>
                  <a:srgbClr val="E8BA36"/>
                </a:solidFill>
                <a:effectLst/>
                <a:highlight>
                  <a:srgbClr val="1E1F22"/>
                </a:highlight>
              </a:rPr>
            </a:br>
            <a:r>
              <a:rPr lang="en-US" altLang="ko-KR" sz="1100">
                <a:solidFill>
                  <a:srgbClr val="E8BA36"/>
                </a:solidFill>
                <a:effectLst/>
                <a:highlight>
                  <a:srgbClr val="1E1F22"/>
                </a:highlight>
              </a:rPr>
              <a:t>&lt;</a:t>
            </a:r>
            <a:r>
              <a:rPr lang="en-US" altLang="ko-KR" sz="1100">
                <a:solidFill>
                  <a:srgbClr val="16BAAC"/>
                </a:solidFill>
                <a:effectLst/>
                <a:highlight>
                  <a:srgbClr val="1E1F22"/>
                </a:highlight>
              </a:rPr>
              <a:t>body</a:t>
            </a:r>
            <a:r>
              <a:rPr lang="en-US" altLang="ko-KR" sz="1100">
                <a:solidFill>
                  <a:srgbClr val="E8BA36"/>
                </a:solidFill>
                <a:effectLst/>
                <a:highlight>
                  <a:srgbClr val="1E1F22"/>
                </a:highlight>
              </a:rPr>
              <a:t>&gt;</a:t>
            </a:r>
            <a:br>
              <a:rPr lang="en-US" altLang="ko-KR" sz="1100">
                <a:solidFill>
                  <a:srgbClr val="E8BA36"/>
                </a:solidFill>
                <a:effectLst/>
                <a:highlight>
                  <a:srgbClr val="1E1F22"/>
                </a:highlight>
              </a:rPr>
            </a:br>
            <a:r>
              <a:rPr lang="en-US" altLang="ko-KR" sz="1100">
                <a:solidFill>
                  <a:srgbClr val="BCBEC4"/>
                </a:solidFill>
                <a:effectLst/>
                <a:highlight>
                  <a:srgbClr val="1E1F22"/>
                </a:highlight>
              </a:rPr>
              <a:t>&lt;</a:t>
            </a:r>
            <a:r>
              <a:rPr lang="en-US" altLang="ko-KR" sz="1100">
                <a:solidFill>
                  <a:srgbClr val="16BAAC"/>
                </a:solidFill>
                <a:effectLst/>
                <a:highlight>
                  <a:srgbClr val="1E1F22"/>
                </a:highlight>
              </a:rPr>
              <a:t>form </a:t>
            </a:r>
            <a:r>
              <a:rPr lang="en-US" altLang="ko-KR" sz="1100">
                <a:solidFill>
                  <a:srgbClr val="BCBEC4"/>
                </a:solidFill>
                <a:effectLst/>
                <a:highlight>
                  <a:srgbClr val="1E1F22"/>
                </a:highlight>
              </a:rPr>
              <a:t>action=</a:t>
            </a:r>
            <a:r>
              <a:rPr lang="en-US" altLang="ko-KR" sz="1100">
                <a:solidFill>
                  <a:srgbClr val="6AAB73"/>
                </a:solidFill>
                <a:effectLst/>
                <a:highlight>
                  <a:srgbClr val="1E1F22"/>
                </a:highlight>
              </a:rPr>
              <a:t>"/upload" </a:t>
            </a:r>
            <a:r>
              <a:rPr lang="en-US" altLang="ko-KR" sz="1100">
                <a:solidFill>
                  <a:srgbClr val="BCBEC4"/>
                </a:solidFill>
                <a:effectLst/>
                <a:highlight>
                  <a:srgbClr val="1E1F22"/>
                </a:highlight>
              </a:rPr>
              <a:t>method=</a:t>
            </a:r>
            <a:r>
              <a:rPr lang="en-US" altLang="ko-KR" sz="1100">
                <a:solidFill>
                  <a:srgbClr val="6AAB73"/>
                </a:solidFill>
                <a:effectLst/>
                <a:highlight>
                  <a:srgbClr val="1E1F22"/>
                </a:highlight>
              </a:rPr>
              <a:t>"post" </a:t>
            </a:r>
            <a:r>
              <a:rPr lang="en-US" altLang="ko-KR" sz="1100">
                <a:solidFill>
                  <a:srgbClr val="BCBEC4"/>
                </a:solidFill>
                <a:effectLst/>
                <a:highlight>
                  <a:srgbClr val="1E1F22"/>
                </a:highlight>
              </a:rPr>
              <a:t>enctype=</a:t>
            </a:r>
            <a:r>
              <a:rPr lang="en-US" altLang="ko-KR" sz="1100">
                <a:solidFill>
                  <a:srgbClr val="6AAB73"/>
                </a:solidFill>
                <a:effectLst/>
                <a:highlight>
                  <a:srgbClr val="1E1F22"/>
                </a:highlight>
              </a:rPr>
              <a:t>"multipart/form-data"</a:t>
            </a:r>
            <a:r>
              <a:rPr lang="en-US" altLang="ko-KR" sz="1100">
                <a:solidFill>
                  <a:srgbClr val="BCBEC4"/>
                </a:solidFill>
                <a:effectLst/>
                <a:highlight>
                  <a:srgbClr val="1E1F22"/>
                </a:highlight>
              </a:rPr>
              <a:t>&gt;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a:t>
            </a:r>
            <a:r>
              <a:rPr lang="en-US" altLang="ko-KR" sz="1100">
                <a:solidFill>
                  <a:srgbClr val="E8BA36"/>
                </a:solidFill>
                <a:effectLst/>
                <a:highlight>
                  <a:srgbClr val="1E1F22"/>
                </a:highlight>
              </a:rPr>
              <a:t>&lt;</a:t>
            </a:r>
            <a:r>
              <a:rPr lang="en-US" altLang="ko-KR" sz="1100">
                <a:solidFill>
                  <a:srgbClr val="16BAAC"/>
                </a:solidFill>
                <a:effectLst/>
                <a:highlight>
                  <a:srgbClr val="1E1F22"/>
                </a:highlight>
              </a:rPr>
              <a:t>p</a:t>
            </a:r>
            <a:r>
              <a:rPr lang="en-US" altLang="ko-KR" sz="1100">
                <a:solidFill>
                  <a:srgbClr val="E8BA36"/>
                </a:solidFill>
                <a:effectLst/>
                <a:highlight>
                  <a:srgbClr val="1E1F22"/>
                </a:highlight>
              </a:rPr>
              <a:t>&gt;&lt;</a:t>
            </a:r>
            <a:r>
              <a:rPr lang="en-US" altLang="ko-KR" sz="1100">
                <a:solidFill>
                  <a:srgbClr val="16BAAC"/>
                </a:solidFill>
                <a:effectLst/>
                <a:highlight>
                  <a:srgbClr val="1E1F22"/>
                </a:highlight>
              </a:rPr>
              <a:t>label</a:t>
            </a:r>
            <a:r>
              <a:rPr lang="en-US" altLang="ko-KR" sz="1100">
                <a:solidFill>
                  <a:srgbClr val="E8BA36"/>
                </a:solidFill>
                <a:effectLst/>
                <a:highlight>
                  <a:srgbClr val="1E1F22"/>
                </a:highlight>
              </a:rPr>
              <a:t>&gt;</a:t>
            </a:r>
            <a:r>
              <a:rPr lang="ko-KR" altLang="en-US" sz="1100">
                <a:solidFill>
                  <a:srgbClr val="BCBEC4"/>
                </a:solidFill>
                <a:effectLst/>
                <a:highlight>
                  <a:srgbClr val="1E1F22"/>
                </a:highlight>
                <a:latin typeface="Menlo-Regular" panose="020B0609030804020204" pitchFamily="49" charset="0"/>
              </a:rPr>
              <a:t>제목</a:t>
            </a:r>
            <a:r>
              <a:rPr lang="en-US" altLang="ko-KR" sz="1100">
                <a:solidFill>
                  <a:srgbClr val="BCBEC4"/>
                </a:solidFill>
                <a:effectLst/>
                <a:highlight>
                  <a:srgbClr val="1E1F22"/>
                </a:highlight>
              </a:rPr>
              <a:t>: &lt;</a:t>
            </a:r>
            <a:r>
              <a:rPr lang="en-US" altLang="ko-KR" sz="1100">
                <a:solidFill>
                  <a:srgbClr val="16BAAC"/>
                </a:solidFill>
                <a:effectLst/>
                <a:highlight>
                  <a:srgbClr val="1E1F22"/>
                </a:highlight>
              </a:rPr>
              <a:t>input </a:t>
            </a:r>
            <a:r>
              <a:rPr lang="en-US" altLang="ko-KR" sz="1100">
                <a:solidFill>
                  <a:srgbClr val="BCBEC4"/>
                </a:solidFill>
                <a:effectLst/>
                <a:highlight>
                  <a:srgbClr val="1E1F22"/>
                </a:highlight>
              </a:rPr>
              <a:t>type=</a:t>
            </a:r>
            <a:r>
              <a:rPr lang="en-US" altLang="ko-KR" sz="1100">
                <a:solidFill>
                  <a:srgbClr val="6AAB73"/>
                </a:solidFill>
                <a:effectLst/>
                <a:highlight>
                  <a:srgbClr val="1E1F22"/>
                </a:highlight>
              </a:rPr>
              <a:t>"text" </a:t>
            </a:r>
            <a:r>
              <a:rPr lang="en-US" altLang="ko-KR" sz="1100">
                <a:solidFill>
                  <a:srgbClr val="BCBEC4"/>
                </a:solidFill>
                <a:effectLst/>
                <a:highlight>
                  <a:srgbClr val="1E1F22"/>
                </a:highlight>
              </a:rPr>
              <a:t>name=</a:t>
            </a:r>
            <a:r>
              <a:rPr lang="en-US" altLang="ko-KR" sz="1100">
                <a:solidFill>
                  <a:srgbClr val="6AAB73"/>
                </a:solidFill>
                <a:effectLst/>
                <a:highlight>
                  <a:srgbClr val="1E1F22"/>
                </a:highlight>
              </a:rPr>
              <a:t>"title"</a:t>
            </a:r>
            <a:r>
              <a:rPr lang="en-US" altLang="ko-KR" sz="1100">
                <a:solidFill>
                  <a:srgbClr val="BCBEC4"/>
                </a:solidFill>
                <a:effectLst/>
                <a:highlight>
                  <a:srgbClr val="1E1F22"/>
                </a:highlight>
              </a:rPr>
              <a:t>&gt;&lt;/label&gt;&lt;/p&gt;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a:t>
            </a:r>
            <a:r>
              <a:rPr lang="en-US" altLang="ko-KR" sz="1100">
                <a:solidFill>
                  <a:srgbClr val="E8BA36"/>
                </a:solidFill>
                <a:effectLst/>
                <a:highlight>
                  <a:srgbClr val="1E1F22"/>
                </a:highlight>
              </a:rPr>
              <a:t>&lt;</a:t>
            </a:r>
            <a:r>
              <a:rPr lang="en-US" altLang="ko-KR" sz="1100">
                <a:solidFill>
                  <a:srgbClr val="16BAAC"/>
                </a:solidFill>
                <a:effectLst/>
                <a:highlight>
                  <a:srgbClr val="1E1F22"/>
                </a:highlight>
              </a:rPr>
              <a:t>p</a:t>
            </a:r>
            <a:r>
              <a:rPr lang="en-US" altLang="ko-KR" sz="1100">
                <a:solidFill>
                  <a:srgbClr val="E8BA36"/>
                </a:solidFill>
                <a:effectLst/>
                <a:highlight>
                  <a:srgbClr val="1E1F22"/>
                </a:highlight>
              </a:rPr>
              <a:t>&gt;&lt;</a:t>
            </a:r>
            <a:r>
              <a:rPr lang="en-US" altLang="ko-KR" sz="1100">
                <a:solidFill>
                  <a:srgbClr val="16BAAC"/>
                </a:solidFill>
                <a:effectLst/>
                <a:highlight>
                  <a:srgbClr val="1E1F22"/>
                </a:highlight>
              </a:rPr>
              <a:t>label</a:t>
            </a:r>
            <a:r>
              <a:rPr lang="en-US" altLang="ko-KR" sz="1100">
                <a:solidFill>
                  <a:srgbClr val="E8BA36"/>
                </a:solidFill>
                <a:effectLst/>
                <a:highlight>
                  <a:srgbClr val="1E1F22"/>
                </a:highlight>
              </a:rPr>
              <a:t>&gt;</a:t>
            </a:r>
            <a:r>
              <a:rPr lang="ko-KR" altLang="en-US" sz="1100">
                <a:solidFill>
                  <a:srgbClr val="BCBEC4"/>
                </a:solidFill>
                <a:effectLst/>
                <a:highlight>
                  <a:srgbClr val="1E1F22"/>
                </a:highlight>
                <a:latin typeface="Menlo-Regular" panose="020B0609030804020204" pitchFamily="49" charset="0"/>
              </a:rPr>
              <a:t>파일 선택</a:t>
            </a:r>
            <a:r>
              <a:rPr lang="en-US" altLang="ko-KR" sz="1100">
                <a:solidFill>
                  <a:srgbClr val="BCBEC4"/>
                </a:solidFill>
                <a:effectLst/>
                <a:highlight>
                  <a:srgbClr val="1E1F22"/>
                </a:highlight>
              </a:rPr>
              <a:t>: &lt;</a:t>
            </a:r>
            <a:r>
              <a:rPr lang="en-US" altLang="ko-KR" sz="1100">
                <a:solidFill>
                  <a:srgbClr val="16BAAC"/>
                </a:solidFill>
                <a:effectLst/>
                <a:highlight>
                  <a:srgbClr val="1E1F22"/>
                </a:highlight>
              </a:rPr>
              <a:t>input </a:t>
            </a:r>
            <a:r>
              <a:rPr lang="en-US" altLang="ko-KR" sz="1100">
                <a:solidFill>
                  <a:srgbClr val="BCBEC4"/>
                </a:solidFill>
                <a:effectLst/>
                <a:highlight>
                  <a:srgbClr val="1E1F22"/>
                </a:highlight>
              </a:rPr>
              <a:t>type=</a:t>
            </a:r>
            <a:r>
              <a:rPr lang="en-US" altLang="ko-KR" sz="1100">
                <a:solidFill>
                  <a:srgbClr val="6AAB73"/>
                </a:solidFill>
                <a:effectLst/>
                <a:highlight>
                  <a:srgbClr val="1E1F22"/>
                </a:highlight>
              </a:rPr>
              <a:t>"file" </a:t>
            </a:r>
            <a:r>
              <a:rPr lang="en-US" altLang="ko-KR" sz="1100">
                <a:solidFill>
                  <a:srgbClr val="BCBEC4"/>
                </a:solidFill>
                <a:effectLst/>
                <a:highlight>
                  <a:srgbClr val="1E1F22"/>
                </a:highlight>
              </a:rPr>
              <a:t>name=</a:t>
            </a:r>
            <a:r>
              <a:rPr lang="en-US" altLang="ko-KR" sz="1100">
                <a:solidFill>
                  <a:srgbClr val="6AAB73"/>
                </a:solidFill>
                <a:effectLst/>
                <a:highlight>
                  <a:srgbClr val="1E1F22"/>
                </a:highlight>
              </a:rPr>
              <a:t>"file"</a:t>
            </a:r>
            <a:r>
              <a:rPr lang="en-US" altLang="ko-KR" sz="1100">
                <a:solidFill>
                  <a:srgbClr val="BCBEC4"/>
                </a:solidFill>
                <a:effectLst/>
                <a:highlight>
                  <a:srgbClr val="1E1F22"/>
                </a:highlight>
              </a:rPr>
              <a:t>&gt;&lt;/label&gt;&lt;/p&gt;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&lt;</a:t>
            </a:r>
            <a:r>
              <a:rPr lang="en-US" altLang="ko-KR" sz="1100">
                <a:solidFill>
                  <a:srgbClr val="16BAAC"/>
                </a:solidFill>
                <a:effectLst/>
                <a:highlight>
                  <a:srgbClr val="1E1F22"/>
                </a:highlight>
              </a:rPr>
              <a:t>button </a:t>
            </a:r>
            <a:r>
              <a:rPr lang="en-US" altLang="ko-KR" sz="1100">
                <a:solidFill>
                  <a:srgbClr val="BCBEC4"/>
                </a:solidFill>
                <a:effectLst/>
                <a:highlight>
                  <a:srgbClr val="1E1F22"/>
                </a:highlight>
              </a:rPr>
              <a:t>type=</a:t>
            </a:r>
            <a:r>
              <a:rPr lang="en-US" altLang="ko-KR" sz="1100">
                <a:solidFill>
                  <a:srgbClr val="6AAB73"/>
                </a:solidFill>
                <a:effectLst/>
                <a:highlight>
                  <a:srgbClr val="1E1F22"/>
                </a:highlight>
              </a:rPr>
              <a:t>"submit"</a:t>
            </a:r>
            <a:r>
              <a:rPr lang="en-US" altLang="ko-KR" sz="1100">
                <a:solidFill>
                  <a:srgbClr val="BCBEC4"/>
                </a:solidFill>
                <a:effectLst/>
                <a:highlight>
                  <a:srgbClr val="1E1F22"/>
                </a:highlight>
              </a:rPr>
              <a:t>&gt;</a:t>
            </a:r>
            <a:r>
              <a:rPr lang="ko-KR" altLang="en-US" sz="1100">
                <a:solidFill>
                  <a:srgbClr val="BCBEC4"/>
                </a:solidFill>
                <a:effectLst/>
                <a:highlight>
                  <a:srgbClr val="1E1F22"/>
                </a:highlight>
                <a:latin typeface="Menlo-Regular" panose="020B0609030804020204" pitchFamily="49" charset="0"/>
              </a:rPr>
              <a:t>업로드</a:t>
            </a:r>
            <a:r>
              <a:rPr lang="en-US" altLang="ko-KR" sz="1100">
                <a:solidFill>
                  <a:srgbClr val="BCBEC4"/>
                </a:solidFill>
                <a:effectLst/>
                <a:highlight>
                  <a:srgbClr val="1E1F22"/>
                </a:highlight>
              </a:rPr>
              <a:t>&lt;/button&gt;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&lt;/form&gt;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&lt;/body&gt;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&lt;/</a:t>
            </a:r>
            <a:r>
              <a:rPr lang="en-US" altLang="ko-KR" sz="1100">
                <a:solidFill>
                  <a:srgbClr val="C77DBB"/>
                </a:solidFill>
                <a:effectLst/>
                <a:highlight>
                  <a:srgbClr val="1E1F22"/>
                </a:highlight>
              </a:rPr>
              <a:t>html</a:t>
            </a:r>
            <a:r>
              <a:rPr lang="en-US" altLang="ko-KR" sz="1100">
                <a:solidFill>
                  <a:srgbClr val="BCBEC4"/>
                </a:solidFill>
                <a:effectLst/>
                <a:highlight>
                  <a:srgbClr val="1E1F22"/>
                </a:highlight>
              </a:rPr>
              <a:t>&gt;</a:t>
            </a:r>
          </a:p>
        </p:txBody>
      </p:sp>
      <p:sp>
        <p:nvSpPr>
          <p:cNvPr id="2" name="직사각형 1">
            <a:extLst>
              <a:ext uri="{FF2B5EF4-FFF2-40B4-BE49-F238E27FC236}">
                <a16:creationId xmlns:a16="http://schemas.microsoft.com/office/drawing/2014/main" id="{FF012622-D1F4-198B-A327-BF7F224C461F}"/>
              </a:ext>
            </a:extLst>
          </p:cNvPr>
          <p:cNvSpPr/>
          <p:nvPr/>
        </p:nvSpPr>
        <p:spPr>
          <a:xfrm>
            <a:off x="394509" y="572124"/>
            <a:ext cx="10211328" cy="346249"/>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t>게시글과 파일업로드를 동시에 처리해야 하는 경우 객체를 구성해 다수의 폼 필드와 함께 파일을 받을 때 </a:t>
            </a:r>
            <a:r>
              <a:rPr lang="en-US" altLang="ko-KR" sz="1200"/>
              <a:t>@ModelAttribute </a:t>
            </a:r>
            <a:r>
              <a:rPr lang="ko-KR" altLang="en-US" sz="1200"/>
              <a:t>방식으로 구현 할 수 있다 </a:t>
            </a:r>
            <a:endParaRPr lang="en-US" altLang="ko-KR" sz="1200">
              <a:latin typeface="+mn-ea"/>
            </a:endParaRPr>
          </a:p>
        </p:txBody>
      </p:sp>
    </p:spTree>
    <p:extLst>
      <p:ext uri="{BB962C8B-B14F-4D97-AF65-F5344CB8AC3E}">
        <p14:creationId xmlns:p14="http://schemas.microsoft.com/office/powerpoint/2010/main" val="638678100"/>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E7E27B-6481-95BA-161A-B57FAD93F212}"/>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235DF16A-FE69-268F-B876-9B79CC39753D}"/>
              </a:ext>
            </a:extLst>
          </p:cNvPr>
          <p:cNvSpPr/>
          <p:nvPr/>
        </p:nvSpPr>
        <p:spPr>
          <a:xfrm>
            <a:off x="106702" y="110667"/>
            <a:ext cx="4107471"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MultipartFile –</a:t>
            </a:r>
            <a:r>
              <a:rPr lang="ko-KR" altLang="en-US" b="1">
                <a:solidFill>
                  <a:schemeClr val="accent1">
                    <a:lumMod val="75000"/>
                  </a:schemeClr>
                </a:solidFill>
                <a:latin typeface="+mn-ea"/>
              </a:rPr>
              <a:t> </a:t>
            </a:r>
            <a:r>
              <a:rPr lang="en-US" altLang="ko-KR" b="1">
                <a:solidFill>
                  <a:schemeClr val="accent1">
                    <a:lumMod val="75000"/>
                  </a:schemeClr>
                </a:solidFill>
                <a:latin typeface="+mn-ea"/>
              </a:rPr>
              <a:t>@RequestPart</a:t>
            </a:r>
            <a:r>
              <a:rPr lang="ko-KR" altLang="en-US" b="1">
                <a:solidFill>
                  <a:schemeClr val="accent1">
                    <a:lumMod val="75000"/>
                  </a:schemeClr>
                </a:solidFill>
                <a:latin typeface="+mn-ea"/>
              </a:rPr>
              <a:t> 사용</a:t>
            </a:r>
          </a:p>
        </p:txBody>
      </p:sp>
      <p:sp>
        <p:nvSpPr>
          <p:cNvPr id="2" name="직사각형 1">
            <a:extLst>
              <a:ext uri="{FF2B5EF4-FFF2-40B4-BE49-F238E27FC236}">
                <a16:creationId xmlns:a16="http://schemas.microsoft.com/office/drawing/2014/main" id="{36D03678-A996-0436-FC96-0E4873A7A4B5}"/>
              </a:ext>
            </a:extLst>
          </p:cNvPr>
          <p:cNvSpPr/>
          <p:nvPr/>
        </p:nvSpPr>
        <p:spPr>
          <a:xfrm>
            <a:off x="345414" y="428516"/>
            <a:ext cx="5055796" cy="346249"/>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JSON + </a:t>
            </a:r>
            <a:r>
              <a:rPr lang="ko-KR" altLang="en-US" sz="1200"/>
              <a:t>파일 등 복합 멀티파트 구조 처리가 필요한 경우 주로 사용할 수 있다</a:t>
            </a:r>
            <a:endParaRPr lang="en-US" altLang="ko-KR" sz="1200">
              <a:latin typeface="+mn-ea"/>
            </a:endParaRPr>
          </a:p>
        </p:txBody>
      </p:sp>
      <p:sp>
        <p:nvSpPr>
          <p:cNvPr id="6" name="Rectangle 1">
            <a:extLst>
              <a:ext uri="{FF2B5EF4-FFF2-40B4-BE49-F238E27FC236}">
                <a16:creationId xmlns:a16="http://schemas.microsoft.com/office/drawing/2014/main" id="{40C3A1DF-C610-ABEF-49D3-895DD5436DE7}"/>
              </a:ext>
            </a:extLst>
          </p:cNvPr>
          <p:cNvSpPr>
            <a:spLocks noChangeArrowheads="1"/>
          </p:cNvSpPr>
          <p:nvPr/>
        </p:nvSpPr>
        <p:spPr bwMode="auto">
          <a:xfrm>
            <a:off x="218093" y="853548"/>
            <a:ext cx="6084323" cy="386971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D5B778"/>
                </a:solidFill>
                <a:effectLst/>
                <a:latin typeface="Arial Unicode MS"/>
                <a:ea typeface="JetBrains Mono"/>
              </a:rPr>
              <a:t>&lt;form </a:t>
            </a:r>
            <a:r>
              <a:rPr kumimoji="0" lang="ko-KR" altLang="ko-KR" sz="1100" b="0" i="0" u="none" strike="noStrike" cap="none" normalizeH="0" baseline="0">
                <a:ln>
                  <a:noFill/>
                </a:ln>
                <a:solidFill>
                  <a:srgbClr val="BABABA"/>
                </a:solidFill>
                <a:effectLst/>
                <a:latin typeface="Arial Unicode MS"/>
                <a:ea typeface="JetBrains Mono"/>
              </a:rPr>
              <a:t>id</a:t>
            </a:r>
            <a:r>
              <a:rPr kumimoji="0" lang="ko-KR" altLang="ko-KR" sz="1100" b="0" i="0" u="none" strike="noStrike" cap="none" normalizeH="0" baseline="0">
                <a:ln>
                  <a:noFill/>
                </a:ln>
                <a:solidFill>
                  <a:srgbClr val="6AAB73"/>
                </a:solidFill>
                <a:effectLst/>
                <a:latin typeface="Arial Unicode MS"/>
                <a:ea typeface="JetBrains Mono"/>
              </a:rPr>
              <a:t>="uploadForm" </a:t>
            </a:r>
            <a:r>
              <a:rPr kumimoji="0" lang="ko-KR" altLang="ko-KR" sz="1100" b="0" i="0" u="none" strike="noStrike" cap="none" normalizeH="0" baseline="0">
                <a:ln>
                  <a:noFill/>
                </a:ln>
                <a:solidFill>
                  <a:srgbClr val="C77DBB"/>
                </a:solidFill>
                <a:effectLst/>
                <a:latin typeface="Arial Unicode MS"/>
                <a:ea typeface="JetBrains Mono"/>
              </a:rPr>
              <a:t>th</a:t>
            </a:r>
            <a:r>
              <a:rPr kumimoji="0" lang="ko-KR" altLang="ko-KR" sz="1100" b="0" i="0" u="none" strike="noStrike" cap="none" normalizeH="0" baseline="0">
                <a:ln>
                  <a:noFill/>
                </a:ln>
                <a:solidFill>
                  <a:srgbClr val="BABABA"/>
                </a:solidFill>
                <a:effectLst/>
                <a:latin typeface="Arial Unicode MS"/>
                <a:ea typeface="JetBrains Mono"/>
              </a:rPr>
              <a:t>:action</a:t>
            </a:r>
            <a:r>
              <a:rPr kumimoji="0" lang="ko-KR" altLang="ko-KR" sz="1100" b="0" i="0" u="none" strike="noStrike" cap="none" normalizeH="0" baseline="0">
                <a:ln>
                  <a:noFill/>
                </a:ln>
                <a:solidFill>
                  <a:srgbClr val="6AAB73"/>
                </a:solidFill>
                <a:effectLst/>
                <a:latin typeface="Arial Unicode MS"/>
                <a:ea typeface="JetBrains Mono"/>
              </a:rPr>
              <a:t>="@{/upload}" </a:t>
            </a:r>
            <a:r>
              <a:rPr kumimoji="0" lang="ko-KR" altLang="ko-KR" sz="1100" b="0" i="0" u="none" strike="noStrike" cap="none" normalizeH="0" baseline="0">
                <a:ln>
                  <a:noFill/>
                </a:ln>
                <a:solidFill>
                  <a:srgbClr val="BABABA"/>
                </a:solidFill>
                <a:effectLst/>
                <a:latin typeface="Arial Unicode MS"/>
                <a:ea typeface="JetBrains Mono"/>
              </a:rPr>
              <a:t>method</a:t>
            </a:r>
            <a:r>
              <a:rPr kumimoji="0" lang="ko-KR" altLang="ko-KR" sz="1100" b="0" i="0" u="none" strike="noStrike" cap="none" normalizeH="0" baseline="0">
                <a:ln>
                  <a:noFill/>
                </a:ln>
                <a:solidFill>
                  <a:srgbClr val="6AAB73"/>
                </a:solidFill>
                <a:effectLst/>
                <a:latin typeface="Arial Unicode MS"/>
                <a:ea typeface="JetBrains Mono"/>
              </a:rPr>
              <a:t>="POST" </a:t>
            </a:r>
            <a:r>
              <a:rPr kumimoji="0" lang="ko-KR" altLang="ko-KR" sz="1100" b="0" i="0" u="none" strike="noStrike" cap="none" normalizeH="0" baseline="0">
                <a:ln>
                  <a:noFill/>
                </a:ln>
                <a:solidFill>
                  <a:srgbClr val="BABABA"/>
                </a:solidFill>
                <a:effectLst/>
                <a:latin typeface="Arial Unicode MS"/>
                <a:ea typeface="JetBrains Mono"/>
              </a:rPr>
              <a:t>enctype</a:t>
            </a:r>
            <a:r>
              <a:rPr kumimoji="0" lang="ko-KR" altLang="ko-KR" sz="1100" b="0" i="0" u="none" strike="noStrike" cap="none" normalizeH="0" baseline="0">
                <a:ln>
                  <a:noFill/>
                </a:ln>
                <a:solidFill>
                  <a:srgbClr val="6AAB73"/>
                </a:solidFill>
                <a:effectLst/>
                <a:latin typeface="Arial Unicode MS"/>
                <a:ea typeface="JetBrains Mono"/>
              </a:rPr>
              <a:t>="multipart/form-data"</a:t>
            </a:r>
            <a:r>
              <a:rPr kumimoji="0" lang="ko-KR" altLang="ko-KR" sz="1100" b="0" i="0" u="none" strike="noStrike" cap="none" normalizeH="0" baseline="0">
                <a:ln>
                  <a:noFill/>
                </a:ln>
                <a:solidFill>
                  <a:srgbClr val="D5B778"/>
                </a:solidFill>
                <a:effectLst/>
                <a:latin typeface="Arial Unicode MS"/>
                <a:ea typeface="JetBrains Mono"/>
              </a:rPr>
              <a:t>&gt;</a:t>
            </a:r>
            <a:br>
              <a:rPr kumimoji="0" lang="ko-KR" altLang="ko-KR" sz="1100" b="0" i="0" u="none" strike="noStrike" cap="none" normalizeH="0" baseline="0">
                <a:ln>
                  <a:noFill/>
                </a:ln>
                <a:solidFill>
                  <a:srgbClr val="D5B778"/>
                </a:solidFill>
                <a:effectLst/>
                <a:latin typeface="Arial Unicode MS"/>
                <a:ea typeface="JetBrains Mono"/>
              </a:rPr>
            </a:br>
            <a:r>
              <a:rPr kumimoji="0" lang="ko-KR" altLang="ko-KR" sz="1100" b="0" i="0" u="none" strike="noStrike" cap="none" normalizeH="0" baseline="0">
                <a:ln>
                  <a:noFill/>
                </a:ln>
                <a:solidFill>
                  <a:srgbClr val="D5B778"/>
                </a:solidFill>
                <a:effectLst/>
                <a:latin typeface="Arial Unicode MS"/>
                <a:ea typeface="JetBrains Mono"/>
              </a:rPr>
              <a:t>    &lt;div&gt;</a:t>
            </a:r>
            <a:br>
              <a:rPr kumimoji="0" lang="ko-KR" altLang="ko-KR" sz="1100" b="0" i="0" u="none" strike="noStrike" cap="none" normalizeH="0" baseline="0">
                <a:ln>
                  <a:noFill/>
                </a:ln>
                <a:solidFill>
                  <a:srgbClr val="D5B778"/>
                </a:solidFill>
                <a:effectLst/>
                <a:latin typeface="Arial Unicode MS"/>
                <a:ea typeface="JetBrains Mono"/>
              </a:rPr>
            </a:br>
            <a:r>
              <a:rPr kumimoji="0" lang="ko-KR" altLang="ko-KR" sz="1100" b="0" i="0" u="none" strike="noStrike" cap="none" normalizeH="0" baseline="0">
                <a:ln>
                  <a:noFill/>
                </a:ln>
                <a:solidFill>
                  <a:srgbClr val="D5B778"/>
                </a:solidFill>
                <a:effectLst/>
                <a:latin typeface="Arial Unicode MS"/>
                <a:ea typeface="JetBrains Mono"/>
              </a:rPr>
              <a:t>        &lt;label </a:t>
            </a:r>
            <a:r>
              <a:rPr kumimoji="0" lang="ko-KR" altLang="ko-KR" sz="1100" b="0" i="0" u="none" strike="noStrike" cap="none" normalizeH="0" baseline="0">
                <a:ln>
                  <a:noFill/>
                </a:ln>
                <a:solidFill>
                  <a:srgbClr val="BABABA"/>
                </a:solidFill>
                <a:effectLst/>
                <a:latin typeface="Arial Unicode MS"/>
                <a:ea typeface="JetBrains Mono"/>
              </a:rPr>
              <a:t>for</a:t>
            </a:r>
            <a:r>
              <a:rPr kumimoji="0" lang="ko-KR" altLang="ko-KR" sz="1100" b="0" i="0" u="none" strike="noStrike" cap="none" normalizeH="0" baseline="0">
                <a:ln>
                  <a:noFill/>
                </a:ln>
                <a:solidFill>
                  <a:srgbClr val="6AAB73"/>
                </a:solidFill>
                <a:effectLst/>
                <a:latin typeface="Arial Unicode MS"/>
                <a:ea typeface="JetBrains Mono"/>
              </a:rPr>
              <a:t>="file"</a:t>
            </a:r>
            <a:r>
              <a:rPr kumimoji="0" lang="ko-KR" altLang="ko-KR" sz="1100" b="0" i="0" u="none" strike="noStrike" cap="none" normalizeH="0" baseline="0">
                <a:ln>
                  <a:noFill/>
                </a:ln>
                <a:solidFill>
                  <a:srgbClr val="D5B778"/>
                </a:solidFill>
                <a:effectLst/>
                <a:latin typeface="Arial Unicode MS"/>
                <a:ea typeface="JetBrains Mono"/>
              </a:rPr>
              <a:t>&gt;</a:t>
            </a:r>
            <a:r>
              <a:rPr kumimoji="0" lang="ko-KR" altLang="ko-KR" sz="11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파일 선택</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D5B778"/>
                </a:solidFill>
                <a:effectLst/>
                <a:latin typeface="Arial Unicode MS"/>
                <a:ea typeface="JetBrains Mono"/>
              </a:rPr>
              <a:t>&lt;/label&gt;</a:t>
            </a:r>
            <a:br>
              <a:rPr kumimoji="0" lang="ko-KR" altLang="ko-KR" sz="1100" b="0" i="0" u="none" strike="noStrike" cap="none" normalizeH="0" baseline="0">
                <a:ln>
                  <a:noFill/>
                </a:ln>
                <a:solidFill>
                  <a:srgbClr val="D5B778"/>
                </a:solidFill>
                <a:effectLst/>
                <a:latin typeface="Arial Unicode MS"/>
                <a:ea typeface="JetBrains Mono"/>
              </a:rPr>
            </a:br>
            <a:r>
              <a:rPr kumimoji="0" lang="ko-KR" altLang="ko-KR" sz="1100" b="0" i="0" u="none" strike="noStrike" cap="none" normalizeH="0" baseline="0">
                <a:ln>
                  <a:noFill/>
                </a:ln>
                <a:solidFill>
                  <a:srgbClr val="D5B778"/>
                </a:solidFill>
                <a:effectLst/>
                <a:latin typeface="Arial Unicode MS"/>
                <a:ea typeface="JetBrains Mono"/>
              </a:rPr>
              <a:t>        &lt;input </a:t>
            </a:r>
            <a:r>
              <a:rPr kumimoji="0" lang="ko-KR" altLang="ko-KR" sz="1100" b="0" i="0" u="none" strike="noStrike" cap="none" normalizeH="0" baseline="0">
                <a:ln>
                  <a:noFill/>
                </a:ln>
                <a:solidFill>
                  <a:srgbClr val="BABABA"/>
                </a:solidFill>
                <a:effectLst/>
                <a:latin typeface="Arial Unicode MS"/>
                <a:ea typeface="JetBrains Mono"/>
              </a:rPr>
              <a:t>type</a:t>
            </a:r>
            <a:r>
              <a:rPr kumimoji="0" lang="ko-KR" altLang="ko-KR" sz="1100" b="0" i="0" u="none" strike="noStrike" cap="none" normalizeH="0" baseline="0">
                <a:ln>
                  <a:noFill/>
                </a:ln>
                <a:solidFill>
                  <a:srgbClr val="6AAB73"/>
                </a:solidFill>
                <a:effectLst/>
                <a:latin typeface="Arial Unicode MS"/>
                <a:ea typeface="JetBrains Mono"/>
              </a:rPr>
              <a:t>="file" </a:t>
            </a:r>
            <a:r>
              <a:rPr kumimoji="0" lang="ko-KR" altLang="ko-KR" sz="1100" b="0" i="0" u="none" strike="noStrike" cap="none" normalizeH="0" baseline="0">
                <a:ln>
                  <a:noFill/>
                </a:ln>
                <a:solidFill>
                  <a:srgbClr val="BABABA"/>
                </a:solidFill>
                <a:effectLst/>
                <a:latin typeface="Arial Unicode MS"/>
                <a:ea typeface="JetBrains Mono"/>
              </a:rPr>
              <a:t>id</a:t>
            </a:r>
            <a:r>
              <a:rPr kumimoji="0" lang="ko-KR" altLang="ko-KR" sz="1100" b="0" i="0" u="none" strike="noStrike" cap="none" normalizeH="0" baseline="0">
                <a:ln>
                  <a:noFill/>
                </a:ln>
                <a:solidFill>
                  <a:srgbClr val="6AAB73"/>
                </a:solidFill>
                <a:effectLst/>
                <a:latin typeface="Arial Unicode MS"/>
                <a:ea typeface="JetBrains Mono"/>
              </a:rPr>
              <a:t>="file" </a:t>
            </a:r>
            <a:r>
              <a:rPr kumimoji="0" lang="ko-KR" altLang="ko-KR" sz="1100" b="0" i="0" u="none" strike="noStrike" cap="none" normalizeH="0" baseline="0">
                <a:ln>
                  <a:noFill/>
                </a:ln>
                <a:solidFill>
                  <a:srgbClr val="BABABA"/>
                </a:solidFill>
                <a:effectLst/>
                <a:latin typeface="Arial Unicode MS"/>
                <a:ea typeface="JetBrains Mono"/>
              </a:rPr>
              <a:t>name</a:t>
            </a:r>
            <a:r>
              <a:rPr kumimoji="0" lang="ko-KR" altLang="ko-KR" sz="1100" b="0" i="0" u="none" strike="noStrike" cap="none" normalizeH="0" baseline="0">
                <a:ln>
                  <a:noFill/>
                </a:ln>
                <a:solidFill>
                  <a:srgbClr val="6AAB73"/>
                </a:solidFill>
                <a:effectLst/>
                <a:latin typeface="Arial Unicode MS"/>
                <a:ea typeface="JetBrains Mono"/>
              </a:rPr>
              <a:t>="file" </a:t>
            </a:r>
            <a:r>
              <a:rPr kumimoji="0" lang="ko-KR" altLang="ko-KR" sz="1100" b="0" i="0" u="none" strike="noStrike" cap="none" normalizeH="0" baseline="0">
                <a:ln>
                  <a:noFill/>
                </a:ln>
                <a:solidFill>
                  <a:srgbClr val="D5B778"/>
                </a:solidFill>
                <a:effectLst/>
                <a:latin typeface="Arial Unicode MS"/>
                <a:ea typeface="JetBrains Mono"/>
              </a:rPr>
              <a:t>/&gt;</a:t>
            </a:r>
            <a:br>
              <a:rPr kumimoji="0" lang="ko-KR" altLang="ko-KR" sz="1100" b="0" i="0" u="none" strike="noStrike" cap="none" normalizeH="0" baseline="0">
                <a:ln>
                  <a:noFill/>
                </a:ln>
                <a:solidFill>
                  <a:srgbClr val="D5B778"/>
                </a:solidFill>
                <a:effectLst/>
                <a:latin typeface="Arial Unicode MS"/>
                <a:ea typeface="JetBrains Mono"/>
              </a:rPr>
            </a:br>
            <a:r>
              <a:rPr kumimoji="0" lang="ko-KR" altLang="ko-KR" sz="1100" b="0" i="0" u="none" strike="noStrike" cap="none" normalizeH="0" baseline="0">
                <a:ln>
                  <a:noFill/>
                </a:ln>
                <a:solidFill>
                  <a:srgbClr val="D5B778"/>
                </a:solidFill>
                <a:effectLst/>
                <a:latin typeface="Arial Unicode MS"/>
                <a:ea typeface="JetBrains Mono"/>
              </a:rPr>
              <a:t>    &lt;/div&gt;</a:t>
            </a:r>
            <a:br>
              <a:rPr kumimoji="0" lang="ko-KR" altLang="ko-KR" sz="1100" b="0" i="0" u="none" strike="noStrike" cap="none" normalizeH="0" baseline="0">
                <a:ln>
                  <a:noFill/>
                </a:ln>
                <a:solidFill>
                  <a:srgbClr val="D5B778"/>
                </a:solidFill>
                <a:effectLst/>
                <a:latin typeface="Arial Unicode MS"/>
                <a:ea typeface="JetBrains Mono"/>
              </a:rPr>
            </a:br>
            <a:r>
              <a:rPr kumimoji="0" lang="ko-KR" altLang="ko-KR" sz="1100" b="0" i="0" u="none" strike="noStrike" cap="none" normalizeH="0" baseline="0">
                <a:ln>
                  <a:noFill/>
                </a:ln>
                <a:solidFill>
                  <a:srgbClr val="D5B778"/>
                </a:solidFill>
                <a:effectLst/>
                <a:latin typeface="Arial Unicode MS"/>
                <a:ea typeface="JetBrains Mono"/>
              </a:rPr>
              <a:t>    &lt;div&gt;</a:t>
            </a:r>
            <a:br>
              <a:rPr kumimoji="0" lang="ko-KR" altLang="ko-KR" sz="1100" b="0" i="0" u="none" strike="noStrike" cap="none" normalizeH="0" baseline="0">
                <a:ln>
                  <a:noFill/>
                </a:ln>
                <a:solidFill>
                  <a:srgbClr val="D5B778"/>
                </a:solidFill>
                <a:effectLst/>
                <a:latin typeface="Arial Unicode MS"/>
                <a:ea typeface="JetBrains Mono"/>
              </a:rPr>
            </a:br>
            <a:r>
              <a:rPr kumimoji="0" lang="ko-KR" altLang="ko-KR" sz="1100" b="0" i="0" u="none" strike="noStrike" cap="none" normalizeH="0" baseline="0">
                <a:ln>
                  <a:noFill/>
                </a:ln>
                <a:solidFill>
                  <a:srgbClr val="D5B778"/>
                </a:solidFill>
                <a:effectLst/>
                <a:latin typeface="Arial Unicode MS"/>
                <a:ea typeface="JetBrains Mono"/>
              </a:rPr>
              <a:t>        &lt;label </a:t>
            </a:r>
            <a:r>
              <a:rPr kumimoji="0" lang="ko-KR" altLang="ko-KR" sz="1100" b="0" i="0" u="none" strike="noStrike" cap="none" normalizeH="0" baseline="0">
                <a:ln>
                  <a:noFill/>
                </a:ln>
                <a:solidFill>
                  <a:srgbClr val="BABABA"/>
                </a:solidFill>
                <a:effectLst/>
                <a:latin typeface="Arial Unicode MS"/>
                <a:ea typeface="JetBrains Mono"/>
              </a:rPr>
              <a:t>for</a:t>
            </a:r>
            <a:r>
              <a:rPr kumimoji="0" lang="ko-KR" altLang="ko-KR" sz="1100" b="0" i="0" u="none" strike="noStrike" cap="none" normalizeH="0" baseline="0">
                <a:ln>
                  <a:noFill/>
                </a:ln>
                <a:solidFill>
                  <a:srgbClr val="6AAB73"/>
                </a:solidFill>
                <a:effectLst/>
                <a:latin typeface="Arial Unicode MS"/>
                <a:ea typeface="JetBrains Mono"/>
              </a:rPr>
              <a:t>="userId"</a:t>
            </a:r>
            <a:r>
              <a:rPr kumimoji="0" lang="ko-KR" altLang="ko-KR" sz="1100" b="0" i="0" u="none" strike="noStrike" cap="none" normalizeH="0" baseline="0">
                <a:ln>
                  <a:noFill/>
                </a:ln>
                <a:solidFill>
                  <a:srgbClr val="D5B778"/>
                </a:solidFill>
                <a:effectLst/>
                <a:latin typeface="Arial Unicode MS"/>
                <a:ea typeface="JetBrains Mono"/>
              </a:rPr>
              <a:t>&gt;</a:t>
            </a:r>
            <a:r>
              <a:rPr kumimoji="0" lang="ko-KR" altLang="ko-KR" sz="11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사용자 </a:t>
            </a:r>
            <a:r>
              <a:rPr kumimoji="0" lang="ko-KR" altLang="ko-KR" sz="1100" b="0" i="0" u="none" strike="noStrike" cap="none" normalizeH="0" baseline="0">
                <a:ln>
                  <a:noFill/>
                </a:ln>
                <a:solidFill>
                  <a:srgbClr val="BCBEC4"/>
                </a:solidFill>
                <a:effectLst/>
                <a:latin typeface="Arial Unicode MS"/>
                <a:ea typeface="JetBrains Mono"/>
              </a:rPr>
              <a:t>ID:</a:t>
            </a:r>
            <a:r>
              <a:rPr kumimoji="0" lang="ko-KR" altLang="ko-KR" sz="1100" b="0" i="0" u="none" strike="noStrike" cap="none" normalizeH="0" baseline="0">
                <a:ln>
                  <a:noFill/>
                </a:ln>
                <a:solidFill>
                  <a:srgbClr val="D5B778"/>
                </a:solidFill>
                <a:effectLst/>
                <a:latin typeface="Arial Unicode MS"/>
                <a:ea typeface="JetBrains Mono"/>
              </a:rPr>
              <a:t>&lt;/label&gt;</a:t>
            </a:r>
            <a:br>
              <a:rPr kumimoji="0" lang="ko-KR" altLang="ko-KR" sz="1100" b="0" i="0" u="none" strike="noStrike" cap="none" normalizeH="0" baseline="0">
                <a:ln>
                  <a:noFill/>
                </a:ln>
                <a:solidFill>
                  <a:srgbClr val="D5B778"/>
                </a:solidFill>
                <a:effectLst/>
                <a:latin typeface="Arial Unicode MS"/>
                <a:ea typeface="JetBrains Mono"/>
              </a:rPr>
            </a:br>
            <a:r>
              <a:rPr kumimoji="0" lang="ko-KR" altLang="ko-KR" sz="1100" b="0" i="0" u="none" strike="noStrike" cap="none" normalizeH="0" baseline="0">
                <a:ln>
                  <a:noFill/>
                </a:ln>
                <a:solidFill>
                  <a:srgbClr val="D5B778"/>
                </a:solidFill>
                <a:effectLst/>
                <a:latin typeface="Arial Unicode MS"/>
                <a:ea typeface="JetBrains Mono"/>
              </a:rPr>
              <a:t>        &lt;input </a:t>
            </a:r>
            <a:r>
              <a:rPr kumimoji="0" lang="ko-KR" altLang="ko-KR" sz="1100" b="0" i="0" u="none" strike="noStrike" cap="none" normalizeH="0" baseline="0">
                <a:ln>
                  <a:noFill/>
                </a:ln>
                <a:solidFill>
                  <a:srgbClr val="BABABA"/>
                </a:solidFill>
                <a:effectLst/>
                <a:latin typeface="Arial Unicode MS"/>
                <a:ea typeface="JetBrains Mono"/>
              </a:rPr>
              <a:t>type</a:t>
            </a:r>
            <a:r>
              <a:rPr kumimoji="0" lang="ko-KR" altLang="ko-KR" sz="1100" b="0" i="0" u="none" strike="noStrike" cap="none" normalizeH="0" baseline="0">
                <a:ln>
                  <a:noFill/>
                </a:ln>
                <a:solidFill>
                  <a:srgbClr val="6AAB73"/>
                </a:solidFill>
                <a:effectLst/>
                <a:latin typeface="Arial Unicode MS"/>
                <a:ea typeface="JetBrains Mono"/>
              </a:rPr>
              <a:t>="text" </a:t>
            </a:r>
            <a:r>
              <a:rPr kumimoji="0" lang="ko-KR" altLang="ko-KR" sz="1100" b="0" i="0" u="none" strike="noStrike" cap="none" normalizeH="0" baseline="0">
                <a:ln>
                  <a:noFill/>
                </a:ln>
                <a:solidFill>
                  <a:srgbClr val="BABABA"/>
                </a:solidFill>
                <a:effectLst/>
                <a:latin typeface="Arial Unicode MS"/>
                <a:ea typeface="JetBrains Mono"/>
              </a:rPr>
              <a:t>id</a:t>
            </a:r>
            <a:r>
              <a:rPr kumimoji="0" lang="ko-KR" altLang="ko-KR" sz="1100" b="0" i="0" u="none" strike="noStrike" cap="none" normalizeH="0" baseline="0">
                <a:ln>
                  <a:noFill/>
                </a:ln>
                <a:solidFill>
                  <a:srgbClr val="6AAB73"/>
                </a:solidFill>
                <a:effectLst/>
                <a:latin typeface="Arial Unicode MS"/>
                <a:ea typeface="JetBrains Mono"/>
              </a:rPr>
              <a:t>="userId" </a:t>
            </a:r>
            <a:r>
              <a:rPr kumimoji="0" lang="ko-KR" altLang="ko-KR" sz="1100" b="0" i="0" u="none" strike="noStrike" cap="none" normalizeH="0" baseline="0">
                <a:ln>
                  <a:noFill/>
                </a:ln>
                <a:solidFill>
                  <a:srgbClr val="BABABA"/>
                </a:solidFill>
                <a:effectLst/>
                <a:latin typeface="Arial Unicode MS"/>
                <a:ea typeface="JetBrains Mono"/>
              </a:rPr>
              <a:t>name</a:t>
            </a:r>
            <a:r>
              <a:rPr kumimoji="0" lang="ko-KR" altLang="ko-KR" sz="1100" b="0" i="0" u="none" strike="noStrike" cap="none" normalizeH="0" baseline="0">
                <a:ln>
                  <a:noFill/>
                </a:ln>
                <a:solidFill>
                  <a:srgbClr val="6AAB73"/>
                </a:solidFill>
                <a:effectLst/>
                <a:latin typeface="Arial Unicode MS"/>
                <a:ea typeface="JetBrains Mono"/>
              </a:rPr>
              <a:t>="userId" </a:t>
            </a:r>
            <a:r>
              <a:rPr kumimoji="0" lang="ko-KR" altLang="ko-KR" sz="1100" b="0" i="0" u="none" strike="noStrike" cap="none" normalizeH="0" baseline="0">
                <a:ln>
                  <a:noFill/>
                </a:ln>
                <a:solidFill>
                  <a:srgbClr val="BABABA"/>
                </a:solidFill>
                <a:effectLst/>
                <a:latin typeface="Arial Unicode MS"/>
                <a:ea typeface="JetBrains Mono"/>
              </a:rPr>
              <a:t>value</a:t>
            </a:r>
            <a:r>
              <a:rPr kumimoji="0" lang="ko-KR" altLang="ko-KR" sz="1100" b="0" i="0" u="none" strike="noStrike" cap="none" normalizeH="0" baseline="0">
                <a:ln>
                  <a:noFill/>
                </a:ln>
                <a:solidFill>
                  <a:srgbClr val="6AAB73"/>
                </a:solidFill>
                <a:effectLst/>
                <a:latin typeface="Arial Unicode MS"/>
                <a:ea typeface="JetBrains Mono"/>
              </a:rPr>
              <a:t>="testUser" </a:t>
            </a:r>
            <a:r>
              <a:rPr kumimoji="0" lang="ko-KR" altLang="ko-KR" sz="1100" b="0" i="0" u="none" strike="noStrike" cap="none" normalizeH="0" baseline="0">
                <a:ln>
                  <a:noFill/>
                </a:ln>
                <a:solidFill>
                  <a:srgbClr val="D5B778"/>
                </a:solidFill>
                <a:effectLst/>
                <a:latin typeface="Arial Unicode MS"/>
                <a:ea typeface="JetBrains Mono"/>
              </a:rPr>
              <a:t>/&gt;</a:t>
            </a:r>
            <a:br>
              <a:rPr kumimoji="0" lang="ko-KR" altLang="ko-KR" sz="1100" b="0" i="0" u="none" strike="noStrike" cap="none" normalizeH="0" baseline="0">
                <a:ln>
                  <a:noFill/>
                </a:ln>
                <a:solidFill>
                  <a:srgbClr val="D5B778"/>
                </a:solidFill>
                <a:effectLst/>
                <a:latin typeface="Arial Unicode MS"/>
                <a:ea typeface="JetBrains Mono"/>
              </a:rPr>
            </a:br>
            <a:r>
              <a:rPr kumimoji="0" lang="ko-KR" altLang="ko-KR" sz="1100" b="0" i="0" u="none" strike="noStrike" cap="none" normalizeH="0" baseline="0">
                <a:ln>
                  <a:noFill/>
                </a:ln>
                <a:solidFill>
                  <a:srgbClr val="D5B778"/>
                </a:solidFill>
                <a:effectLst/>
                <a:latin typeface="Arial Unicode MS"/>
                <a:ea typeface="JetBrains Mono"/>
              </a:rPr>
              <a:t>    &lt;/div&gt;</a:t>
            </a:r>
            <a:br>
              <a:rPr kumimoji="0" lang="ko-KR" altLang="ko-KR" sz="1100" b="0" i="0" u="none" strike="noStrike" cap="none" normalizeH="0" baseline="0">
                <a:ln>
                  <a:noFill/>
                </a:ln>
                <a:solidFill>
                  <a:srgbClr val="D5B778"/>
                </a:solidFill>
                <a:effectLst/>
                <a:latin typeface="Arial Unicode MS"/>
                <a:ea typeface="JetBrains Mono"/>
              </a:rPr>
            </a:br>
            <a:r>
              <a:rPr kumimoji="0" lang="ko-KR" altLang="ko-KR" sz="1100" b="0" i="0" u="none" strike="noStrike" cap="none" normalizeH="0" baseline="0">
                <a:ln>
                  <a:noFill/>
                </a:ln>
                <a:solidFill>
                  <a:srgbClr val="D5B778"/>
                </a:solidFill>
                <a:effectLst/>
                <a:latin typeface="Arial Unicode MS"/>
                <a:ea typeface="JetBrains Mono"/>
              </a:rPr>
              <a:t>    &lt;div&gt;</a:t>
            </a:r>
            <a:br>
              <a:rPr kumimoji="0" lang="ko-KR" altLang="ko-KR" sz="1100" b="0" i="0" u="none" strike="noStrike" cap="none" normalizeH="0" baseline="0">
                <a:ln>
                  <a:noFill/>
                </a:ln>
                <a:solidFill>
                  <a:srgbClr val="D5B778"/>
                </a:solidFill>
                <a:effectLst/>
                <a:latin typeface="Arial Unicode MS"/>
                <a:ea typeface="JetBrains Mono"/>
              </a:rPr>
            </a:br>
            <a:r>
              <a:rPr kumimoji="0" lang="ko-KR" altLang="ko-KR" sz="1100" b="0" i="0" u="none" strike="noStrike" cap="none" normalizeH="0" baseline="0">
                <a:ln>
                  <a:noFill/>
                </a:ln>
                <a:solidFill>
                  <a:srgbClr val="D5B778"/>
                </a:solidFill>
                <a:effectLst/>
                <a:latin typeface="Arial Unicode MS"/>
                <a:ea typeface="JetBrains Mono"/>
              </a:rPr>
              <a:t>        &lt;label </a:t>
            </a:r>
            <a:r>
              <a:rPr kumimoji="0" lang="ko-KR" altLang="ko-KR" sz="1100" b="0" i="0" u="none" strike="noStrike" cap="none" normalizeH="0" baseline="0">
                <a:ln>
                  <a:noFill/>
                </a:ln>
                <a:solidFill>
                  <a:srgbClr val="BABABA"/>
                </a:solidFill>
                <a:effectLst/>
                <a:latin typeface="Arial Unicode MS"/>
                <a:ea typeface="JetBrains Mono"/>
              </a:rPr>
              <a:t>for</a:t>
            </a:r>
            <a:r>
              <a:rPr kumimoji="0" lang="ko-KR" altLang="ko-KR" sz="1100" b="0" i="0" u="none" strike="noStrike" cap="none" normalizeH="0" baseline="0">
                <a:ln>
                  <a:noFill/>
                </a:ln>
                <a:solidFill>
                  <a:srgbClr val="6AAB73"/>
                </a:solidFill>
                <a:effectLst/>
                <a:latin typeface="Arial Unicode MS"/>
                <a:ea typeface="JetBrains Mono"/>
              </a:rPr>
              <a:t>="comment"</a:t>
            </a:r>
            <a:r>
              <a:rPr kumimoji="0" lang="ko-KR" altLang="ko-KR" sz="1100" b="0" i="0" u="none" strike="noStrike" cap="none" normalizeH="0" baseline="0">
                <a:ln>
                  <a:noFill/>
                </a:ln>
                <a:solidFill>
                  <a:srgbClr val="D5B778"/>
                </a:solidFill>
                <a:effectLst/>
                <a:latin typeface="Arial Unicode MS"/>
                <a:ea typeface="JetBrains Mono"/>
              </a:rPr>
              <a:t>&gt;</a:t>
            </a:r>
            <a:r>
              <a:rPr kumimoji="0" lang="ko-KR" altLang="ko-KR" sz="11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코멘트</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D5B778"/>
                </a:solidFill>
                <a:effectLst/>
                <a:latin typeface="Arial Unicode MS"/>
                <a:ea typeface="JetBrains Mono"/>
              </a:rPr>
              <a:t>&lt;/label&gt;</a:t>
            </a:r>
            <a:br>
              <a:rPr kumimoji="0" lang="ko-KR" altLang="ko-KR" sz="1100" b="0" i="0" u="none" strike="noStrike" cap="none" normalizeH="0" baseline="0">
                <a:ln>
                  <a:noFill/>
                </a:ln>
                <a:solidFill>
                  <a:srgbClr val="D5B778"/>
                </a:solidFill>
                <a:effectLst/>
                <a:latin typeface="Arial Unicode MS"/>
                <a:ea typeface="JetBrains Mono"/>
              </a:rPr>
            </a:br>
            <a:r>
              <a:rPr kumimoji="0" lang="ko-KR" altLang="ko-KR" sz="1100" b="0" i="0" u="none" strike="noStrike" cap="none" normalizeH="0" baseline="0">
                <a:ln>
                  <a:noFill/>
                </a:ln>
                <a:solidFill>
                  <a:srgbClr val="D5B778"/>
                </a:solidFill>
                <a:effectLst/>
                <a:latin typeface="Arial Unicode MS"/>
                <a:ea typeface="JetBrains Mono"/>
              </a:rPr>
              <a:t>        &lt;input </a:t>
            </a:r>
            <a:r>
              <a:rPr kumimoji="0" lang="ko-KR" altLang="ko-KR" sz="1100" b="0" i="0" u="none" strike="noStrike" cap="none" normalizeH="0" baseline="0">
                <a:ln>
                  <a:noFill/>
                </a:ln>
                <a:solidFill>
                  <a:srgbClr val="BABABA"/>
                </a:solidFill>
                <a:effectLst/>
                <a:latin typeface="Arial Unicode MS"/>
                <a:ea typeface="JetBrains Mono"/>
              </a:rPr>
              <a:t>type</a:t>
            </a:r>
            <a:r>
              <a:rPr kumimoji="0" lang="ko-KR" altLang="ko-KR" sz="1100" b="0" i="0" u="none" strike="noStrike" cap="none" normalizeH="0" baseline="0">
                <a:ln>
                  <a:noFill/>
                </a:ln>
                <a:solidFill>
                  <a:srgbClr val="6AAB73"/>
                </a:solidFill>
                <a:effectLst/>
                <a:latin typeface="Arial Unicode MS"/>
                <a:ea typeface="JetBrains Mono"/>
              </a:rPr>
              <a:t>="text" </a:t>
            </a:r>
            <a:r>
              <a:rPr kumimoji="0" lang="ko-KR" altLang="ko-KR" sz="1100" b="0" i="0" u="none" strike="noStrike" cap="none" normalizeH="0" baseline="0">
                <a:ln>
                  <a:noFill/>
                </a:ln>
                <a:solidFill>
                  <a:srgbClr val="BABABA"/>
                </a:solidFill>
                <a:effectLst/>
                <a:latin typeface="Arial Unicode MS"/>
                <a:ea typeface="JetBrains Mono"/>
              </a:rPr>
              <a:t>id</a:t>
            </a:r>
            <a:r>
              <a:rPr kumimoji="0" lang="ko-KR" altLang="ko-KR" sz="1100" b="0" i="0" u="none" strike="noStrike" cap="none" normalizeH="0" baseline="0">
                <a:ln>
                  <a:noFill/>
                </a:ln>
                <a:solidFill>
                  <a:srgbClr val="6AAB73"/>
                </a:solidFill>
                <a:effectLst/>
                <a:latin typeface="Arial Unicode MS"/>
                <a:ea typeface="JetBrains Mono"/>
              </a:rPr>
              <a:t>="comment" </a:t>
            </a:r>
            <a:r>
              <a:rPr kumimoji="0" lang="ko-KR" altLang="ko-KR" sz="1100" b="0" i="0" u="none" strike="noStrike" cap="none" normalizeH="0" baseline="0">
                <a:ln>
                  <a:noFill/>
                </a:ln>
                <a:solidFill>
                  <a:srgbClr val="BABABA"/>
                </a:solidFill>
                <a:effectLst/>
                <a:latin typeface="Arial Unicode MS"/>
                <a:ea typeface="JetBrains Mono"/>
              </a:rPr>
              <a:t>name</a:t>
            </a:r>
            <a:r>
              <a:rPr kumimoji="0" lang="ko-KR" altLang="ko-KR" sz="1100" b="0" i="0" u="none" strike="noStrike" cap="none" normalizeH="0" baseline="0">
                <a:ln>
                  <a:noFill/>
                </a:ln>
                <a:solidFill>
                  <a:srgbClr val="6AAB73"/>
                </a:solidFill>
                <a:effectLst/>
                <a:latin typeface="Arial Unicode MS"/>
                <a:ea typeface="JetBrains Mono"/>
              </a:rPr>
              <a:t>="comment" </a:t>
            </a:r>
            <a:r>
              <a:rPr kumimoji="0" lang="ko-KR" altLang="ko-KR" sz="1100" b="0" i="0" u="none" strike="noStrike" cap="none" normalizeH="0" baseline="0">
                <a:ln>
                  <a:noFill/>
                </a:ln>
                <a:solidFill>
                  <a:srgbClr val="BABABA"/>
                </a:solidFill>
                <a:effectLst/>
                <a:latin typeface="Arial Unicode MS"/>
                <a:ea typeface="JetBrains Mono"/>
              </a:rPr>
              <a:t>value</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이것은 코멘트입니다</a:t>
            </a:r>
            <a:r>
              <a:rPr kumimoji="0" lang="ko-KR" altLang="ko-KR" sz="1100" b="0" i="0" u="none" strike="noStrike" cap="none" normalizeH="0" baseline="0">
                <a:ln>
                  <a:noFill/>
                </a:ln>
                <a:solidFill>
                  <a:srgbClr val="6AAB73"/>
                </a:solidFill>
                <a:effectLst/>
                <a:latin typeface="Arial Unicode MS"/>
                <a:ea typeface="JetBrains Mono"/>
              </a:rPr>
              <a:t>." </a:t>
            </a:r>
            <a:r>
              <a:rPr kumimoji="0" lang="ko-KR" altLang="ko-KR" sz="1100" b="0" i="0" u="none" strike="noStrike" cap="none" normalizeH="0" baseline="0">
                <a:ln>
                  <a:noFill/>
                </a:ln>
                <a:solidFill>
                  <a:srgbClr val="D5B778"/>
                </a:solidFill>
                <a:effectLst/>
                <a:latin typeface="Arial Unicode MS"/>
                <a:ea typeface="JetBrains Mono"/>
              </a:rPr>
              <a:t>/&gt;</a:t>
            </a:r>
            <a:br>
              <a:rPr kumimoji="0" lang="ko-KR" altLang="ko-KR" sz="1100" b="0" i="0" u="none" strike="noStrike" cap="none" normalizeH="0" baseline="0">
                <a:ln>
                  <a:noFill/>
                </a:ln>
                <a:solidFill>
                  <a:srgbClr val="D5B778"/>
                </a:solidFill>
                <a:effectLst/>
                <a:latin typeface="Arial Unicode MS"/>
                <a:ea typeface="JetBrains Mono"/>
              </a:rPr>
            </a:br>
            <a:r>
              <a:rPr kumimoji="0" lang="ko-KR" altLang="ko-KR" sz="1100" b="0" i="0" u="none" strike="noStrike" cap="none" normalizeH="0" baseline="0">
                <a:ln>
                  <a:noFill/>
                </a:ln>
                <a:solidFill>
                  <a:srgbClr val="D5B778"/>
                </a:solidFill>
                <a:effectLst/>
                <a:latin typeface="Arial Unicode MS"/>
                <a:ea typeface="JetBrains Mono"/>
              </a:rPr>
              <a:t>    &lt;/div&gt;</a:t>
            </a:r>
            <a:br>
              <a:rPr kumimoji="0" lang="ko-KR" altLang="ko-KR" sz="1100" b="0" i="0" u="none" strike="noStrike" cap="none" normalizeH="0" baseline="0">
                <a:ln>
                  <a:noFill/>
                </a:ln>
                <a:solidFill>
                  <a:srgbClr val="D5B778"/>
                </a:solidFill>
                <a:effectLst/>
                <a:latin typeface="Arial Unicode MS"/>
                <a:ea typeface="JetBrains Mono"/>
              </a:rPr>
            </a:br>
            <a:r>
              <a:rPr kumimoji="0" lang="ko-KR" altLang="ko-KR" sz="1100" b="0" i="0" u="none" strike="noStrike" cap="none" normalizeH="0" baseline="0">
                <a:ln>
                  <a:noFill/>
                </a:ln>
                <a:solidFill>
                  <a:srgbClr val="D5B778"/>
                </a:solidFill>
                <a:effectLst/>
                <a:latin typeface="Arial Unicode MS"/>
                <a:ea typeface="JetBrains Mono"/>
              </a:rPr>
              <a:t>    &lt;button </a:t>
            </a:r>
            <a:r>
              <a:rPr kumimoji="0" lang="ko-KR" altLang="ko-KR" sz="1100" b="0" i="0" u="none" strike="noStrike" cap="none" normalizeH="0" baseline="0">
                <a:ln>
                  <a:noFill/>
                </a:ln>
                <a:solidFill>
                  <a:srgbClr val="BABABA"/>
                </a:solidFill>
                <a:effectLst/>
                <a:latin typeface="Arial Unicode MS"/>
                <a:ea typeface="JetBrains Mono"/>
              </a:rPr>
              <a:t>type</a:t>
            </a:r>
            <a:r>
              <a:rPr kumimoji="0" lang="ko-KR" altLang="ko-KR" sz="1100" b="0" i="0" u="none" strike="noStrike" cap="none" normalizeH="0" baseline="0">
                <a:ln>
                  <a:noFill/>
                </a:ln>
                <a:solidFill>
                  <a:srgbClr val="6AAB73"/>
                </a:solidFill>
                <a:effectLst/>
                <a:latin typeface="Arial Unicode MS"/>
                <a:ea typeface="JetBrains Mono"/>
              </a:rPr>
              <a:t>="submit"</a:t>
            </a:r>
            <a:r>
              <a:rPr kumimoji="0" lang="ko-KR" altLang="ko-KR" sz="1100" b="0" i="0" u="none" strike="noStrike" cap="none" normalizeH="0" baseline="0">
                <a:ln>
                  <a:noFill/>
                </a:ln>
                <a:solidFill>
                  <a:srgbClr val="D5B778"/>
                </a:solidFill>
                <a:effectLst/>
                <a:latin typeface="Arial Unicode MS"/>
                <a:ea typeface="JetBrains Mono"/>
              </a:rPr>
              <a:t>&gt;</a:t>
            </a:r>
            <a:r>
              <a:rPr kumimoji="0" lang="ko-KR" altLang="ko-KR" sz="11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업로드</a:t>
            </a:r>
            <a:r>
              <a:rPr kumimoji="0" lang="ko-KR" altLang="ko-KR" sz="1100" b="0" i="0" u="none" strike="noStrike" cap="none" normalizeH="0" baseline="0">
                <a:ln>
                  <a:noFill/>
                </a:ln>
                <a:solidFill>
                  <a:srgbClr val="D5B778"/>
                </a:solidFill>
                <a:effectLst/>
                <a:latin typeface="Arial Unicode MS"/>
                <a:ea typeface="JetBrains Mono"/>
              </a:rPr>
              <a:t>&lt;/button&gt;</a:t>
            </a:r>
            <a:br>
              <a:rPr kumimoji="0" lang="ko-KR" altLang="ko-KR" sz="1100" b="0" i="0" u="none" strike="noStrike" cap="none" normalizeH="0" baseline="0">
                <a:ln>
                  <a:noFill/>
                </a:ln>
                <a:solidFill>
                  <a:srgbClr val="D5B778"/>
                </a:solidFill>
                <a:effectLst/>
                <a:latin typeface="Arial Unicode MS"/>
                <a:ea typeface="JetBrains Mono"/>
              </a:rPr>
            </a:br>
            <a:r>
              <a:rPr kumimoji="0" lang="ko-KR" altLang="ko-KR" sz="1100" b="0" i="0" u="none" strike="noStrike" cap="none" normalizeH="0" baseline="0">
                <a:ln>
                  <a:noFill/>
                </a:ln>
                <a:solidFill>
                  <a:srgbClr val="D5B778"/>
                </a:solidFill>
                <a:effectLst/>
                <a:latin typeface="Arial Unicode MS"/>
                <a:ea typeface="JetBrains Mono"/>
              </a:rPr>
              <a:t>&lt;/form&gt;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7" name="Rectangle 2">
            <a:extLst>
              <a:ext uri="{FF2B5EF4-FFF2-40B4-BE49-F238E27FC236}">
                <a16:creationId xmlns:a16="http://schemas.microsoft.com/office/drawing/2014/main" id="{3F9ABB4A-EED2-382F-E6DD-71F8A139CF37}"/>
              </a:ext>
            </a:extLst>
          </p:cNvPr>
          <p:cNvSpPr>
            <a:spLocks noChangeArrowheads="1"/>
          </p:cNvSpPr>
          <p:nvPr/>
        </p:nvSpPr>
        <p:spPr bwMode="auto">
          <a:xfrm>
            <a:off x="6475932" y="853548"/>
            <a:ext cx="5497975" cy="567847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100" b="0" i="1" u="none" strike="noStrike" cap="none" normalizeH="0" baseline="0">
                <a:ln>
                  <a:noFill/>
                </a:ln>
                <a:solidFill>
                  <a:srgbClr val="C77DBA"/>
                </a:solidFill>
                <a:effectLst/>
                <a:latin typeface="Arial Unicode MS"/>
                <a:ea typeface="JetBrains Mono"/>
              </a:rPr>
              <a:t>document</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56A8F5"/>
                </a:solidFill>
                <a:effectLst/>
                <a:latin typeface="Arial Unicode MS"/>
                <a:ea typeface="JetBrains Mono"/>
              </a:rPr>
              <a:t>addEventListener</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'DOMContentLoaded'</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function</a:t>
            </a: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const </a:t>
            </a:r>
            <a:r>
              <a:rPr kumimoji="0" lang="ko-KR" altLang="ko-KR" sz="1100" b="0" i="0" u="none" strike="noStrike" cap="none" normalizeH="0" baseline="0">
                <a:ln>
                  <a:noFill/>
                </a:ln>
                <a:solidFill>
                  <a:srgbClr val="A9B7C6"/>
                </a:solidFill>
                <a:effectLst/>
                <a:latin typeface="Arial Unicode MS"/>
                <a:ea typeface="JetBrains Mono"/>
              </a:rPr>
              <a:t>uploadForm </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1" u="none" strike="noStrike" cap="none" normalizeH="0" baseline="0">
                <a:ln>
                  <a:noFill/>
                </a:ln>
                <a:solidFill>
                  <a:srgbClr val="C77DBA"/>
                </a:solidFill>
                <a:effectLst/>
                <a:latin typeface="Arial Unicode MS"/>
                <a:ea typeface="JetBrains Mono"/>
              </a:rPr>
              <a:t>document</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56A8F5"/>
                </a:solidFill>
                <a:effectLst/>
                <a:latin typeface="Arial Unicode MS"/>
                <a:ea typeface="JetBrains Mono"/>
              </a:rPr>
              <a:t>getElementById</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'uploadForm'</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A9B7C6"/>
                </a:solidFill>
                <a:effectLst/>
                <a:latin typeface="Arial Unicode MS"/>
                <a:ea typeface="JetBrains Mono"/>
              </a:rPr>
              <a:t>uploadForm</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56A8F5"/>
                </a:solidFill>
                <a:effectLst/>
                <a:latin typeface="Arial Unicode MS"/>
                <a:ea typeface="JetBrains Mono"/>
              </a:rPr>
              <a:t>addEventListener</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'submit'</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function</a:t>
            </a:r>
            <a:r>
              <a:rPr kumimoji="0" lang="ko-KR" altLang="ko-KR" sz="1100" b="0" i="0" u="none" strike="noStrike" cap="none" normalizeH="0" baseline="0">
                <a:ln>
                  <a:noFill/>
                </a:ln>
                <a:solidFill>
                  <a:srgbClr val="BCBEC4"/>
                </a:solidFill>
                <a:effectLst/>
                <a:latin typeface="Arial Unicode MS"/>
                <a:ea typeface="JetBrains Mono"/>
              </a:rPr>
              <a:t>(event) {</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CF8E6D"/>
                </a:solidFill>
                <a:effectLst/>
                <a:latin typeface="Arial Unicode MS"/>
                <a:ea typeface="JetBrains Mono"/>
              </a:rPr>
              <a:t>const </a:t>
            </a:r>
            <a:r>
              <a:rPr kumimoji="0" lang="ko-KR" altLang="ko-KR" sz="1100" b="0" i="0" u="none" strike="noStrike" cap="none" normalizeH="0" baseline="0">
                <a:ln>
                  <a:noFill/>
                </a:ln>
                <a:solidFill>
                  <a:srgbClr val="A9B7C6"/>
                </a:solidFill>
                <a:effectLst/>
                <a:latin typeface="Arial Unicode MS"/>
                <a:ea typeface="JetBrains Mono"/>
              </a:rPr>
              <a:t>formData </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56A8F5"/>
                </a:solidFill>
                <a:effectLst/>
                <a:latin typeface="Arial Unicode MS"/>
                <a:ea typeface="JetBrains Mono"/>
              </a:rPr>
              <a:t>FormData</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CF8E6D"/>
                </a:solidFill>
                <a:effectLst/>
                <a:latin typeface="Arial Unicode MS"/>
                <a:ea typeface="JetBrains Mono"/>
              </a:rPr>
              <a:t>const </a:t>
            </a:r>
            <a:r>
              <a:rPr kumimoji="0" lang="ko-KR" altLang="ko-KR" sz="1100" b="0" i="0" u="none" strike="noStrike" cap="none" normalizeH="0" baseline="0">
                <a:ln>
                  <a:noFill/>
                </a:ln>
                <a:solidFill>
                  <a:srgbClr val="A9B7C6"/>
                </a:solidFill>
                <a:effectLst/>
                <a:latin typeface="Arial Unicode MS"/>
                <a:ea typeface="JetBrains Mono"/>
              </a:rPr>
              <a:t>file </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1" u="none" strike="noStrike" cap="none" normalizeH="0" baseline="0">
                <a:ln>
                  <a:noFill/>
                </a:ln>
                <a:solidFill>
                  <a:srgbClr val="C77DBA"/>
                </a:solidFill>
                <a:effectLst/>
                <a:latin typeface="Arial Unicode MS"/>
                <a:ea typeface="JetBrains Mono"/>
              </a:rPr>
              <a:t>document</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56A8F5"/>
                </a:solidFill>
                <a:effectLst/>
                <a:latin typeface="Arial Unicode MS"/>
                <a:ea typeface="JetBrains Mono"/>
              </a:rPr>
              <a:t>getElementById</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'file’</a:t>
            </a:r>
            <a:r>
              <a:rPr kumimoji="0" lang="ko-KR" altLang="ko-KR" sz="1100" b="0" i="0" u="none" strike="noStrike" cap="none" normalizeH="0" baseline="0">
                <a:ln>
                  <a:noFill/>
                </a:ln>
                <a:solidFill>
                  <a:srgbClr val="BCBEC4"/>
                </a:solidFill>
                <a:effectLst/>
                <a:latin typeface="Arial Unicode MS"/>
                <a:ea typeface="JetBrains Mono"/>
              </a:rPr>
              <a:t>);</a:t>
            </a:r>
            <a:endParaRPr kumimoji="0" lang="en-US" altLang="ko-KR" sz="11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if </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A9B7C6"/>
                </a:solidFill>
                <a:effectLst/>
                <a:latin typeface="Arial Unicode MS"/>
                <a:ea typeface="JetBrains Mono"/>
              </a:rPr>
              <a:t>file</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C77DBB"/>
                </a:solidFill>
                <a:effectLst/>
                <a:latin typeface="Arial Unicode MS"/>
                <a:ea typeface="JetBrains Mono"/>
              </a:rPr>
              <a:t>files</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C77DBB"/>
                </a:solidFill>
                <a:effectLst/>
                <a:latin typeface="Arial Unicode MS"/>
                <a:ea typeface="JetBrains Mono"/>
              </a:rPr>
              <a:t>length </a:t>
            </a:r>
            <a:r>
              <a:rPr kumimoji="0" lang="ko-KR" altLang="ko-KR" sz="1100" b="0" i="0" u="none" strike="noStrike" cap="none" normalizeH="0" baseline="0">
                <a:ln>
                  <a:noFill/>
                </a:ln>
                <a:solidFill>
                  <a:srgbClr val="BCBEC4"/>
                </a:solidFill>
                <a:effectLst/>
                <a:latin typeface="Arial Unicode MS"/>
                <a:ea typeface="JetBrains Mono"/>
              </a:rPr>
              <a:t>&gt; </a:t>
            </a:r>
            <a:r>
              <a:rPr kumimoji="0" lang="ko-KR" altLang="ko-KR" sz="1100" b="0" i="0" u="none" strike="noStrike" cap="none" normalizeH="0" baseline="0">
                <a:ln>
                  <a:noFill/>
                </a:ln>
                <a:solidFill>
                  <a:srgbClr val="2AACB8"/>
                </a:solidFill>
                <a:effectLst/>
                <a:latin typeface="Arial Unicode MS"/>
                <a:ea typeface="JetBrains Mono"/>
              </a:rPr>
              <a:t>0</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A9B7C6"/>
                </a:solidFill>
                <a:effectLst/>
                <a:latin typeface="Arial Unicode MS"/>
                <a:ea typeface="JetBrains Mono"/>
              </a:rPr>
              <a:t>formData</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56A8F5"/>
                </a:solidFill>
                <a:effectLst/>
                <a:latin typeface="Arial Unicode MS"/>
                <a:ea typeface="JetBrains Mono"/>
              </a:rPr>
              <a:t>append</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"file"</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A9B7C6"/>
                </a:solidFill>
                <a:effectLst/>
                <a:latin typeface="Arial Unicode MS"/>
                <a:ea typeface="JetBrains Mono"/>
              </a:rPr>
              <a:t>file</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C77DBB"/>
                </a:solidFill>
                <a:effectLst/>
                <a:latin typeface="Arial Unicode MS"/>
                <a:ea typeface="JetBrains Mono"/>
              </a:rPr>
              <a:t>files</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2AACB8"/>
                </a:solidFill>
                <a:effectLst/>
                <a:latin typeface="Arial Unicode MS"/>
                <a:ea typeface="JetBrains Mono"/>
              </a:rPr>
              <a:t>0</a:t>
            </a: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7A7E85"/>
                </a:solidFill>
                <a:effectLst/>
                <a:latin typeface="Arial Unicode MS"/>
                <a:ea typeface="JetBrains Mono"/>
              </a:rPr>
            </a:b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const </a:t>
            </a:r>
            <a:r>
              <a:rPr kumimoji="0" lang="ko-KR" altLang="ko-KR" sz="1100" b="0" i="0" u="none" strike="noStrike" cap="none" normalizeH="0" baseline="0">
                <a:ln>
                  <a:noFill/>
                </a:ln>
                <a:solidFill>
                  <a:srgbClr val="A9B7C6"/>
                </a:solidFill>
                <a:effectLst/>
                <a:latin typeface="Arial Unicode MS"/>
                <a:ea typeface="JetBrains Mono"/>
              </a:rPr>
              <a:t>userIdVal </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1" u="none" strike="noStrike" cap="none" normalizeH="0" baseline="0">
                <a:ln>
                  <a:noFill/>
                </a:ln>
                <a:solidFill>
                  <a:srgbClr val="C77DBA"/>
                </a:solidFill>
                <a:effectLst/>
                <a:latin typeface="Arial Unicode MS"/>
                <a:ea typeface="JetBrains Mono"/>
              </a:rPr>
              <a:t>document</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56A8F5"/>
                </a:solidFill>
                <a:effectLst/>
                <a:latin typeface="Arial Unicode MS"/>
                <a:ea typeface="JetBrains Mono"/>
              </a:rPr>
              <a:t>getElementById</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'userId'</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C77DBB"/>
                </a:solidFill>
                <a:effectLst/>
                <a:latin typeface="Arial Unicode MS"/>
                <a:ea typeface="JetBrains Mono"/>
              </a:rPr>
              <a:t>value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const </a:t>
            </a:r>
            <a:r>
              <a:rPr kumimoji="0" lang="ko-KR" altLang="ko-KR" sz="1100" b="0" i="0" u="none" strike="noStrike" cap="none" normalizeH="0" baseline="0">
                <a:ln>
                  <a:noFill/>
                </a:ln>
                <a:solidFill>
                  <a:srgbClr val="A9B7C6"/>
                </a:solidFill>
                <a:effectLst/>
                <a:latin typeface="Arial Unicode MS"/>
                <a:ea typeface="JetBrains Mono"/>
              </a:rPr>
              <a:t>commentVal </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1" u="none" strike="noStrike" cap="none" normalizeH="0" baseline="0">
                <a:ln>
                  <a:noFill/>
                </a:ln>
                <a:solidFill>
                  <a:srgbClr val="C77DBA"/>
                </a:solidFill>
                <a:effectLst/>
                <a:latin typeface="Arial Unicode MS"/>
                <a:ea typeface="JetBrains Mono"/>
              </a:rPr>
              <a:t>document</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56A8F5"/>
                </a:solidFill>
                <a:effectLst/>
                <a:latin typeface="Arial Unicode MS"/>
                <a:ea typeface="JetBrains Mono"/>
              </a:rPr>
              <a:t>getElementById</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'comment'</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C77DBB"/>
                </a:solidFill>
                <a:effectLst/>
                <a:latin typeface="Arial Unicode MS"/>
                <a:ea typeface="JetBrains Mono"/>
              </a:rPr>
              <a:t>value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const </a:t>
            </a:r>
            <a:r>
              <a:rPr kumimoji="0" lang="ko-KR" altLang="ko-KR" sz="1100" b="0" i="0" u="none" strike="noStrike" cap="none" normalizeH="0" baseline="0">
                <a:ln>
                  <a:noFill/>
                </a:ln>
                <a:solidFill>
                  <a:srgbClr val="A9B7C6"/>
                </a:solidFill>
                <a:effectLst/>
                <a:latin typeface="Arial Unicode MS"/>
                <a:ea typeface="JetBrains Mono"/>
              </a:rPr>
              <a:t>metaData </a:t>
            </a: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77DBB"/>
                </a:solidFill>
                <a:effectLst/>
                <a:latin typeface="Arial Unicode MS"/>
                <a:ea typeface="JetBrains Mono"/>
              </a:rPr>
              <a:t>userId</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A9B7C6"/>
                </a:solidFill>
                <a:effectLst/>
                <a:latin typeface="Arial Unicode MS"/>
                <a:ea typeface="JetBrains Mono"/>
              </a:rPr>
              <a:t>userIdVal</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77DBB"/>
                </a:solidFill>
                <a:effectLst/>
                <a:latin typeface="Arial Unicode MS"/>
                <a:ea typeface="JetBrains Mono"/>
              </a:rPr>
              <a:t>comment</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A9B7C6"/>
                </a:solidFill>
                <a:effectLst/>
                <a:latin typeface="Arial Unicode MS"/>
                <a:ea typeface="JetBrains Mono"/>
              </a:rPr>
              <a:t>commentVal</a:t>
            </a:r>
            <a:br>
              <a:rPr kumimoji="0" lang="ko-KR" altLang="ko-KR" sz="1100" b="0" i="0" u="none" strike="noStrike" cap="none" normalizeH="0" baseline="0">
                <a:ln>
                  <a:noFill/>
                </a:ln>
                <a:solidFill>
                  <a:srgbClr val="A9B7C6"/>
                </a:solidFill>
                <a:effectLst/>
                <a:latin typeface="Arial Unicode MS"/>
                <a:ea typeface="JetBrains Mono"/>
              </a:rPr>
            </a:br>
            <a:r>
              <a:rPr kumimoji="0" lang="ko-KR" altLang="ko-KR" sz="1100" b="0" i="0" u="none" strike="noStrike" cap="none" normalizeH="0" baseline="0">
                <a:ln>
                  <a:noFill/>
                </a:ln>
                <a:solidFill>
                  <a:srgbClr val="A9B7C6"/>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A9B7C6"/>
                </a:solidFill>
                <a:effectLst/>
                <a:latin typeface="Arial Unicode MS"/>
                <a:ea typeface="JetBrains Mono"/>
              </a:rPr>
              <a:t>formData</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56A8F5"/>
                </a:solidFill>
                <a:effectLst/>
                <a:latin typeface="Arial Unicode MS"/>
                <a:ea typeface="JetBrains Mono"/>
              </a:rPr>
              <a:t>append</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"meta"</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56A8F5"/>
                </a:solidFill>
                <a:effectLst/>
                <a:latin typeface="Arial Unicode MS"/>
                <a:ea typeface="JetBrains Mono"/>
              </a:rPr>
              <a:t>Blob</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1" u="none" strike="noStrike" cap="none" normalizeH="0" baseline="0">
                <a:ln>
                  <a:noFill/>
                </a:ln>
                <a:solidFill>
                  <a:srgbClr val="C77DBA"/>
                </a:solidFill>
                <a:effectLst/>
                <a:latin typeface="Arial Unicode MS"/>
                <a:ea typeface="JetBrains Mono"/>
              </a:rPr>
              <a:t>JSON</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56A8F5"/>
                </a:solidFill>
                <a:effectLst/>
                <a:latin typeface="Arial Unicode MS"/>
                <a:ea typeface="JetBrains Mono"/>
              </a:rPr>
              <a:t>stringify</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A9B7C6"/>
                </a:solidFill>
                <a:effectLst/>
                <a:latin typeface="Arial Unicode MS"/>
                <a:ea typeface="JetBrains Mono"/>
              </a:rPr>
              <a:t>metaData</a:t>
            </a: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77DBB"/>
                </a:solidFill>
                <a:effectLst/>
                <a:latin typeface="Arial Unicode MS"/>
                <a:ea typeface="JetBrains Mono"/>
              </a:rPr>
              <a:t>type</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"application/json"</a:t>
            </a:r>
            <a:br>
              <a:rPr kumimoji="0" lang="ko-KR" altLang="ko-KR" sz="1100" b="0" i="0" u="none" strike="noStrike" cap="none" normalizeH="0" baseline="0">
                <a:ln>
                  <a:noFill/>
                </a:ln>
                <a:solidFill>
                  <a:srgbClr val="6AAB73"/>
                </a:solidFill>
                <a:effectLst/>
                <a:latin typeface="Arial Unicode MS"/>
                <a:ea typeface="JetBrains Mono"/>
              </a:rPr>
            </a:br>
            <a:r>
              <a:rPr kumimoji="0" lang="ko-KR" altLang="ko-KR" sz="1100" b="0" i="0" u="none" strike="noStrike" cap="none" normalizeH="0" baseline="0">
                <a:ln>
                  <a:noFill/>
                </a:ln>
                <a:solidFill>
                  <a:srgbClr val="6AAB73"/>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7A7E85"/>
                </a:solidFill>
                <a:effectLst/>
                <a:latin typeface="Arial Unicode MS"/>
                <a:ea typeface="JetBrains Mono"/>
              </a:rPr>
            </a:b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56A8F5"/>
                </a:solidFill>
                <a:effectLst/>
                <a:latin typeface="Arial Unicode MS"/>
                <a:ea typeface="JetBrains Mono"/>
              </a:rPr>
              <a:t>fetch</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a:t>
            </a:r>
            <a:r>
              <a:rPr kumimoji="0" lang="en-US" altLang="ko-KR" sz="1100" b="0" i="0" u="none" strike="noStrike" cap="none" normalizeH="0" baseline="0">
                <a:ln>
                  <a:noFill/>
                </a:ln>
                <a:solidFill>
                  <a:srgbClr val="6AAB73"/>
                </a:solidFill>
                <a:effectLst/>
                <a:latin typeface="Arial Unicode MS"/>
                <a:ea typeface="JetBrains Mono"/>
              </a:rPr>
              <a:t>/</a:t>
            </a:r>
            <a:r>
              <a:rPr lang="en-US" altLang="ko-KR" sz="1100">
                <a:solidFill>
                  <a:srgbClr val="6AAB73"/>
                </a:solidFill>
                <a:latin typeface="Arial Unicode MS"/>
                <a:ea typeface="JetBrains Mono"/>
              </a:rPr>
              <a:t>upload</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77DBB"/>
                </a:solidFill>
                <a:effectLst/>
                <a:latin typeface="Arial Unicode MS"/>
                <a:ea typeface="JetBrains Mono"/>
              </a:rPr>
              <a:t>method</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'POST'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77DBB"/>
                </a:solidFill>
                <a:effectLst/>
                <a:latin typeface="Arial Unicode MS"/>
                <a:ea typeface="JetBrains Mono"/>
              </a:rPr>
              <a:t>body</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A9B7C6"/>
                </a:solidFill>
                <a:effectLst/>
                <a:latin typeface="Arial Unicode MS"/>
                <a:ea typeface="JetBrains Mono"/>
              </a:rPr>
              <a:t>formData</a:t>
            </a:r>
            <a:br>
              <a:rPr kumimoji="0" lang="ko-KR" altLang="ko-KR" sz="1100" b="0" i="0" u="none" strike="noStrike" cap="none" normalizeH="0" baseline="0">
                <a:ln>
                  <a:noFill/>
                </a:ln>
                <a:solidFill>
                  <a:srgbClr val="A9B7C6"/>
                </a:solidFill>
                <a:effectLst/>
                <a:latin typeface="Arial Unicode MS"/>
                <a:ea typeface="JetBrains Mono"/>
              </a:rPr>
            </a:br>
            <a:r>
              <a:rPr kumimoji="0" lang="ko-KR" altLang="ko-KR" sz="1100" b="0" i="0" u="none" strike="noStrike" cap="none" normalizeH="0" baseline="0">
                <a:ln>
                  <a:noFill/>
                </a:ln>
                <a:solidFill>
                  <a:srgbClr val="A9B7C6"/>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56A8F5"/>
                </a:solidFill>
                <a:effectLst/>
                <a:latin typeface="Arial Unicode MS"/>
                <a:ea typeface="JetBrains Mono"/>
              </a:rPr>
              <a:t>then</a:t>
            </a:r>
            <a:r>
              <a:rPr kumimoji="0" lang="ko-KR" altLang="ko-KR" sz="1100" b="0" i="0" u="none" strike="noStrike" cap="none" normalizeH="0" baseline="0">
                <a:ln>
                  <a:noFill/>
                </a:ln>
                <a:solidFill>
                  <a:srgbClr val="BCBEC4"/>
                </a:solidFill>
                <a:effectLst/>
                <a:latin typeface="Arial Unicode MS"/>
                <a:ea typeface="JetBrains Mono"/>
              </a:rPr>
              <a:t>(response =&gt; response.</a:t>
            </a:r>
            <a:r>
              <a:rPr kumimoji="0" lang="ko-KR" altLang="ko-KR" sz="1100" b="0" i="0" u="none" strike="noStrike" cap="none" normalizeH="0" baseline="0">
                <a:ln>
                  <a:noFill/>
                </a:ln>
                <a:solidFill>
                  <a:srgbClr val="56A8F5"/>
                </a:solidFill>
                <a:effectLst/>
                <a:latin typeface="Arial Unicode MS"/>
                <a:ea typeface="JetBrains Mono"/>
              </a:rPr>
              <a:t>text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56A8F5"/>
                </a:solidFill>
                <a:effectLst/>
                <a:latin typeface="Arial Unicode MS"/>
                <a:ea typeface="JetBrains Mono"/>
              </a:rPr>
              <a:t>then</a:t>
            </a:r>
            <a:r>
              <a:rPr kumimoji="0" lang="ko-KR" altLang="ko-KR" sz="1100" b="0" i="0" u="none" strike="noStrike" cap="none" normalizeH="0" baseline="0">
                <a:ln>
                  <a:noFill/>
                </a:ln>
                <a:solidFill>
                  <a:srgbClr val="BCBEC4"/>
                </a:solidFill>
                <a:effectLst/>
                <a:latin typeface="Arial Unicode MS"/>
                <a:ea typeface="JetBrains Mono"/>
              </a:rPr>
              <a:t>(result =&gt;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56A8F5"/>
                </a:solidFill>
                <a:effectLst/>
                <a:latin typeface="Arial Unicode MS"/>
                <a:ea typeface="JetBrains Mono"/>
              </a:rPr>
              <a:t>alert</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서버 응답</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CF8E6D"/>
                </a:solidFill>
                <a:effectLst/>
                <a:latin typeface="Arial Unicode MS"/>
                <a:ea typeface="JetBrains Mono"/>
              </a:rPr>
              <a:t>\n</a:t>
            </a:r>
            <a:r>
              <a:rPr kumimoji="0" lang="ko-KR" altLang="ko-KR" sz="1100" b="0" i="0" u="none" strike="noStrike" cap="none" normalizeH="0" baseline="0">
                <a:ln>
                  <a:noFill/>
                </a:ln>
                <a:solidFill>
                  <a:srgbClr val="6AAB73"/>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 result);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56A8F5"/>
                </a:solidFill>
                <a:effectLst/>
                <a:latin typeface="Arial Unicode MS"/>
                <a:ea typeface="JetBrains Mono"/>
              </a:rPr>
              <a:t>catch</a:t>
            </a:r>
            <a:r>
              <a:rPr kumimoji="0" lang="ko-KR" altLang="ko-KR" sz="1100" b="0" i="0" u="none" strike="noStrike" cap="none" normalizeH="0" baseline="0">
                <a:ln>
                  <a:noFill/>
                </a:ln>
                <a:solidFill>
                  <a:srgbClr val="BCBEC4"/>
                </a:solidFill>
                <a:effectLst/>
                <a:latin typeface="Arial Unicode MS"/>
                <a:ea typeface="JetBrains Mono"/>
              </a:rPr>
              <a:t>(error =&gt;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1" u="none" strike="noStrike" cap="none" normalizeH="0" baseline="0">
                <a:ln>
                  <a:noFill/>
                </a:ln>
                <a:solidFill>
                  <a:srgbClr val="C77DBA"/>
                </a:solidFill>
                <a:effectLst/>
                <a:latin typeface="Arial Unicode MS"/>
                <a:ea typeface="JetBrains Mono"/>
              </a:rPr>
              <a:t>console</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56A8F5"/>
                </a:solidFill>
                <a:effectLst/>
                <a:latin typeface="Arial Unicode MS"/>
                <a:ea typeface="JetBrains Mono"/>
              </a:rPr>
              <a:t>error</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업로드 실패</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 error);</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56A8F5"/>
                </a:solidFill>
                <a:effectLst/>
                <a:latin typeface="Arial Unicode MS"/>
                <a:ea typeface="JetBrains Mono"/>
              </a:rPr>
              <a:t>alert</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업로드 중 오류가 발생했습니다</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512395781"/>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394A0C72-5CA1-D5A8-C208-0BBB8BC275EB}"/>
              </a:ext>
            </a:extLst>
          </p:cNvPr>
          <p:cNvSpPr>
            <a:spLocks noChangeArrowheads="1"/>
          </p:cNvSpPr>
          <p:nvPr/>
        </p:nvSpPr>
        <p:spPr bwMode="auto">
          <a:xfrm>
            <a:off x="262803" y="251913"/>
            <a:ext cx="5140731" cy="361579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@RestController</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RequestPartFileUploadController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private final </a:t>
            </a:r>
            <a:r>
              <a:rPr kumimoji="0" lang="ko-KR" altLang="ko-KR" sz="1100" b="0" i="0" u="none" strike="noStrike" cap="none" normalizeH="0" baseline="0">
                <a:ln>
                  <a:noFill/>
                </a:ln>
                <a:solidFill>
                  <a:srgbClr val="BCBEC4"/>
                </a:solidFill>
                <a:effectLst/>
                <a:latin typeface="Arial Unicode MS"/>
                <a:ea typeface="JetBrains Mono"/>
              </a:rPr>
              <a:t>FileUploadService </a:t>
            </a:r>
            <a:r>
              <a:rPr lang="en-US" altLang="ko-KR" sz="1100">
                <a:solidFill>
                  <a:srgbClr val="C77DBB"/>
                </a:solidFill>
                <a:latin typeface="Arial Unicode MS"/>
                <a:ea typeface="JetBrains Mono"/>
              </a:rPr>
              <a:t>upload</a:t>
            </a:r>
            <a:r>
              <a:rPr kumimoji="0" lang="ko-KR" altLang="ko-KR" sz="1100" b="0" i="0" u="none" strike="noStrike" cap="none" normalizeH="0" baseline="0">
                <a:ln>
                  <a:noFill/>
                </a:ln>
                <a:solidFill>
                  <a:srgbClr val="C77DBB"/>
                </a:solidFill>
                <a:effectLst/>
                <a:latin typeface="Arial Unicode MS"/>
                <a:ea typeface="JetBrains Mono"/>
              </a:rPr>
              <a:t>Service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56A8F5"/>
                </a:solidFill>
                <a:effectLst/>
                <a:latin typeface="Arial Unicode MS"/>
                <a:ea typeface="JetBrains Mono"/>
              </a:rPr>
              <a:t>RequestPartFileUploadController</a:t>
            </a:r>
            <a:r>
              <a:rPr kumimoji="0" lang="ko-KR" altLang="ko-KR" sz="1100" b="0" i="0" u="none" strike="noStrike" cap="none" normalizeH="0" baseline="0">
                <a:ln>
                  <a:noFill/>
                </a:ln>
                <a:solidFill>
                  <a:srgbClr val="BCBEC4"/>
                </a:solidFill>
                <a:effectLst/>
                <a:latin typeface="Arial Unicode MS"/>
                <a:ea typeface="JetBrains Mono"/>
              </a:rPr>
              <a:t>(FileUploadService </a:t>
            </a:r>
            <a:r>
              <a:rPr lang="en-US" altLang="ko-KR" sz="1100">
                <a:solidFill>
                  <a:srgbClr val="BCBEC4"/>
                </a:solidFill>
                <a:effectLst/>
                <a:highlight>
                  <a:srgbClr val="1E1F22"/>
                </a:highlight>
              </a:rPr>
              <a:t>uploadService</a:t>
            </a: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this</a:t>
            </a:r>
            <a:r>
              <a:rPr kumimoji="0" lang="ko-KR" altLang="ko-KR" sz="1100" b="0" i="0" u="none" strike="noStrike" cap="none" normalizeH="0" baseline="0">
                <a:ln>
                  <a:noFill/>
                </a:ln>
                <a:solidFill>
                  <a:srgbClr val="BCBEC4"/>
                </a:solidFill>
                <a:effectLst/>
                <a:latin typeface="Arial Unicode MS"/>
                <a:ea typeface="JetBrains Mono"/>
              </a:rPr>
              <a:t>.</a:t>
            </a:r>
            <a:r>
              <a:rPr lang="en-US" altLang="ko-KR" sz="1100">
                <a:solidFill>
                  <a:srgbClr val="C77DBB"/>
                </a:solidFill>
                <a:latin typeface="Arial Unicode MS"/>
                <a:ea typeface="JetBrains Mono"/>
              </a:rPr>
              <a:t>upload</a:t>
            </a:r>
            <a:r>
              <a:rPr kumimoji="0" lang="ko-KR" altLang="ko-KR" sz="1100" b="0" i="0" u="none" strike="noStrike" cap="none" normalizeH="0" baseline="0">
                <a:ln>
                  <a:noFill/>
                </a:ln>
                <a:solidFill>
                  <a:srgbClr val="C77DBB"/>
                </a:solidFill>
                <a:effectLst/>
                <a:latin typeface="Arial Unicode MS"/>
                <a:ea typeface="JetBrains Mono"/>
              </a:rPr>
              <a:t>Service </a:t>
            </a:r>
            <a:r>
              <a:rPr kumimoji="0" lang="ko-KR" altLang="ko-KR" sz="1100" b="0" i="0" u="none" strike="noStrike" cap="none" normalizeH="0" baseline="0">
                <a:ln>
                  <a:noFill/>
                </a:ln>
                <a:solidFill>
                  <a:srgbClr val="BCBEC4"/>
                </a:solidFill>
                <a:effectLst/>
                <a:latin typeface="Arial Unicode MS"/>
                <a:ea typeface="JetBrains Mono"/>
              </a:rPr>
              <a:t>= fileUploadService;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@PostMapping</a:t>
            </a:r>
            <a:r>
              <a:rPr kumimoji="0" lang="ko-KR" altLang="ko-KR" sz="1100" b="0" i="0" u="none" strike="noStrike" cap="none" normalizeH="0" baseline="0">
                <a:ln>
                  <a:noFill/>
                </a:ln>
                <a:solidFill>
                  <a:srgbClr val="BCBEC4"/>
                </a:solidFill>
                <a:effectLst/>
                <a:latin typeface="Arial Unicode MS"/>
                <a:ea typeface="JetBrains Mono"/>
              </a:rPr>
              <a:t>(value = </a:t>
            </a:r>
            <a:r>
              <a:rPr kumimoji="0" lang="ko-KR" altLang="ko-KR" sz="1100" b="0" i="0" u="none" strike="noStrike" cap="none" normalizeH="0" baseline="0">
                <a:ln>
                  <a:noFill/>
                </a:ln>
                <a:solidFill>
                  <a:srgbClr val="6AAB73"/>
                </a:solidFill>
                <a:effectLst/>
                <a:latin typeface="Arial Unicode MS"/>
                <a:ea typeface="JetBrains Mono"/>
              </a:rPr>
              <a:t>"/upload"</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56A8F5"/>
                </a:solidFill>
                <a:effectLst/>
                <a:latin typeface="Arial Unicode MS"/>
                <a:ea typeface="JetBrains Mono"/>
              </a:rPr>
              <a:t>uploadFile</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B3AE60"/>
                </a:solidFill>
                <a:effectLst/>
                <a:latin typeface="Arial Unicode MS"/>
                <a:ea typeface="JetBrains Mono"/>
              </a:rPr>
              <a:t>@RequestPart</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"file"</a:t>
            </a:r>
            <a:r>
              <a:rPr kumimoji="0" lang="ko-KR" altLang="ko-KR" sz="1100" b="0" i="0" u="none" strike="noStrike" cap="none" normalizeH="0" baseline="0">
                <a:ln>
                  <a:noFill/>
                </a:ln>
                <a:solidFill>
                  <a:srgbClr val="BCBEC4"/>
                </a:solidFill>
                <a:effectLst/>
                <a:latin typeface="Arial Unicode MS"/>
                <a:ea typeface="JetBrains Mono"/>
              </a:rPr>
              <a:t>) MultipartFile file, </a:t>
            </a:r>
            <a:endParaRPr kumimoji="0" lang="en-US" altLang="ko-KR" sz="11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lang="en-US" altLang="ko-KR" sz="1100">
                <a:solidFill>
                  <a:srgbClr val="BCBEC4"/>
                </a:solidFill>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@RequestPart</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"meta"</a:t>
            </a:r>
            <a:r>
              <a:rPr kumimoji="0" lang="ko-KR" altLang="ko-KR" sz="1100" b="0" i="0" u="none" strike="noStrike" cap="none" normalizeH="0" baseline="0">
                <a:ln>
                  <a:noFill/>
                </a:ln>
                <a:solidFill>
                  <a:srgbClr val="BCBEC4"/>
                </a:solidFill>
                <a:effectLst/>
                <a:latin typeface="Arial Unicode MS"/>
                <a:ea typeface="JetBrains Mono"/>
              </a:rPr>
              <a:t>) MetaData meta)</a:t>
            </a:r>
            <a:endParaRPr kumimoji="0" lang="en-US" altLang="ko-KR" sz="11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lang="en-US" altLang="ko-KR" sz="1100">
                <a:solidFill>
                  <a:srgbClr val="BCBEC4"/>
                </a:solidFill>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throws </a:t>
            </a:r>
            <a:r>
              <a:rPr kumimoji="0" lang="ko-KR" altLang="ko-KR" sz="1100" b="0" i="0" u="none" strike="noStrike" cap="none" normalizeH="0" baseline="0">
                <a:ln>
                  <a:noFill/>
                </a:ln>
                <a:solidFill>
                  <a:srgbClr val="BCBEC4"/>
                </a:solidFill>
                <a:effectLst/>
                <a:latin typeface="Arial Unicode MS"/>
                <a:ea typeface="JetBrains Mono"/>
              </a:rPr>
              <a:t>IOException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FileUploadInfo savedInfo = </a:t>
            </a:r>
            <a:r>
              <a:rPr lang="en-US" altLang="ko-KR" sz="1100">
                <a:solidFill>
                  <a:srgbClr val="C77DBB"/>
                </a:solidFill>
                <a:latin typeface="Arial Unicode MS"/>
                <a:ea typeface="JetBrains Mono"/>
              </a:rPr>
              <a:t>upload</a:t>
            </a:r>
            <a:r>
              <a:rPr kumimoji="0" lang="ko-KR" altLang="ko-KR" sz="1100" b="0" i="0" u="none" strike="noStrike" cap="none" normalizeH="0" baseline="0">
                <a:ln>
                  <a:noFill/>
                </a:ln>
                <a:solidFill>
                  <a:srgbClr val="C77DBB"/>
                </a:solidFill>
                <a:effectLst/>
                <a:latin typeface="Arial Unicode MS"/>
                <a:ea typeface="JetBrains Mono"/>
              </a:rPr>
              <a:t>Service</a:t>
            </a:r>
            <a:r>
              <a:rPr kumimoji="0" lang="ko-KR" altLang="ko-KR" sz="1100" b="0" i="0" u="none" strike="noStrike" cap="none" normalizeH="0" baseline="0">
                <a:ln>
                  <a:noFill/>
                </a:ln>
                <a:solidFill>
                  <a:srgbClr val="BCBEC4"/>
                </a:solidFill>
                <a:effectLst/>
                <a:latin typeface="Arial Unicode MS"/>
                <a:ea typeface="JetBrains Mono"/>
              </a:rPr>
              <a:t>.storeFile(file);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6AAB73"/>
                </a:solidFill>
                <a:effectLst/>
                <a:latin typeface="Arial Unicode MS"/>
                <a:ea typeface="JetBrains Mono"/>
              </a:rPr>
              <a:t>"success"</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4" name="TextBox 3">
            <a:extLst>
              <a:ext uri="{FF2B5EF4-FFF2-40B4-BE49-F238E27FC236}">
                <a16:creationId xmlns:a16="http://schemas.microsoft.com/office/drawing/2014/main" id="{956F7A53-1CE9-37A5-8846-41B4EE4E8A00}"/>
              </a:ext>
            </a:extLst>
          </p:cNvPr>
          <p:cNvSpPr txBox="1"/>
          <p:nvPr/>
        </p:nvSpPr>
        <p:spPr>
          <a:xfrm>
            <a:off x="262803" y="4048002"/>
            <a:ext cx="1922922" cy="1340752"/>
          </a:xfrm>
          <a:prstGeom prst="rect">
            <a:avLst/>
          </a:prstGeom>
          <a:solidFill>
            <a:schemeClr val="bg2">
              <a:lumMod val="10000"/>
            </a:schemeClr>
          </a:solidFill>
        </p:spPr>
        <p:txBody>
          <a:bodyPr wrap="square">
            <a:spAutoFit/>
          </a:bodyPr>
          <a:lstStyle/>
          <a:p>
            <a:pPr>
              <a:lnSpc>
                <a:spcPct val="150000"/>
              </a:lnSpc>
            </a:pPr>
            <a:r>
              <a:rPr lang="en-US" altLang="ko-KR" sz="1100">
                <a:solidFill>
                  <a:srgbClr val="FFC000"/>
                </a:solidFill>
                <a:highlight>
                  <a:srgbClr val="1E1F22"/>
                </a:highlight>
              </a:rPr>
              <a:t>@Data</a:t>
            </a:r>
            <a:endParaRPr lang="en-US" altLang="ko-KR" sz="1100">
              <a:solidFill>
                <a:srgbClr val="FFC000"/>
              </a:solidFill>
              <a:effectLst/>
              <a:highlight>
                <a:srgbClr val="1E1F22"/>
              </a:highlight>
            </a:endParaRPr>
          </a:p>
          <a:p>
            <a:pPr>
              <a:lnSpc>
                <a:spcPct val="150000"/>
              </a:lnSpc>
            </a:pPr>
            <a:r>
              <a:rPr lang="en-US" altLang="ko-KR" sz="1100">
                <a:solidFill>
                  <a:srgbClr val="CF8E6D"/>
                </a:solidFill>
                <a:effectLst/>
                <a:highlight>
                  <a:srgbClr val="1E1F22"/>
                </a:highlight>
              </a:rPr>
              <a:t>public class </a:t>
            </a:r>
            <a:r>
              <a:rPr lang="en-US" altLang="ko-KR" sz="1100">
                <a:solidFill>
                  <a:srgbClr val="BCBEC4"/>
                </a:solidFill>
                <a:effectLst/>
                <a:highlight>
                  <a:srgbClr val="1E1F22"/>
                </a:highlight>
              </a:rPr>
              <a:t>MetaData </a:t>
            </a:r>
            <a:r>
              <a:rPr lang="en-US" altLang="ko-KR" sz="1100">
                <a:solidFill>
                  <a:srgbClr val="E8BA36"/>
                </a:solidFill>
                <a:effectLst/>
                <a:highlight>
                  <a:srgbClr val="1E1F22"/>
                </a:highlight>
              </a:rPr>
              <a:t>{</a:t>
            </a:r>
            <a:br>
              <a:rPr lang="en-US" altLang="ko-KR" sz="1100">
                <a:solidFill>
                  <a:srgbClr val="E8BA36"/>
                </a:solidFill>
                <a:effectLst/>
                <a:highlight>
                  <a:srgbClr val="1E1F22"/>
                </a:highlight>
              </a:rPr>
            </a:br>
            <a:r>
              <a:rPr lang="en-US" altLang="ko-KR" sz="1100">
                <a:solidFill>
                  <a:srgbClr val="E8BA36"/>
                </a:solidFill>
                <a:effectLst/>
                <a:highlight>
                  <a:srgbClr val="1E1F22"/>
                </a:highlight>
              </a:rPr>
              <a:t>    </a:t>
            </a:r>
            <a:r>
              <a:rPr lang="en-US" altLang="ko-KR" sz="1100">
                <a:solidFill>
                  <a:srgbClr val="CF8E6D"/>
                </a:solidFill>
                <a:effectLst/>
                <a:highlight>
                  <a:srgbClr val="1E1F22"/>
                </a:highlight>
              </a:rPr>
              <a:t>private </a:t>
            </a:r>
            <a:r>
              <a:rPr lang="en-US" altLang="ko-KR" sz="1100">
                <a:solidFill>
                  <a:srgbClr val="BCBEC4"/>
                </a:solidFill>
                <a:effectLst/>
                <a:highlight>
                  <a:srgbClr val="1E1F22"/>
                </a:highlight>
              </a:rPr>
              <a:t>String </a:t>
            </a:r>
            <a:r>
              <a:rPr lang="en-US" altLang="ko-KR" sz="1100">
                <a:solidFill>
                  <a:srgbClr val="C77DBB"/>
                </a:solidFill>
                <a:effectLst/>
                <a:highlight>
                  <a:srgbClr val="1E1F22"/>
                </a:highlight>
              </a:rPr>
              <a:t>userId</a:t>
            </a:r>
            <a:r>
              <a:rPr lang="en-US" altLang="ko-KR" sz="1100">
                <a:solidFill>
                  <a:srgbClr val="BCBEC4"/>
                </a:solidFill>
                <a:effectLst/>
                <a:highlight>
                  <a:srgbClr val="1E1F22"/>
                </a:highlight>
              </a:rPr>
              <a: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a:t>
            </a:r>
            <a:r>
              <a:rPr lang="en-US" altLang="ko-KR" sz="1100">
                <a:solidFill>
                  <a:srgbClr val="CF8E6D"/>
                </a:solidFill>
                <a:effectLst/>
                <a:highlight>
                  <a:srgbClr val="1E1F22"/>
                </a:highlight>
              </a:rPr>
              <a:t>private </a:t>
            </a:r>
            <a:r>
              <a:rPr lang="en-US" altLang="ko-KR" sz="1100">
                <a:solidFill>
                  <a:srgbClr val="BCBEC4"/>
                </a:solidFill>
                <a:effectLst/>
                <a:highlight>
                  <a:srgbClr val="1E1F22"/>
                </a:highlight>
              </a:rPr>
              <a:t>String </a:t>
            </a:r>
            <a:r>
              <a:rPr lang="en-US" altLang="ko-KR" sz="1100">
                <a:solidFill>
                  <a:srgbClr val="C77DBB"/>
                </a:solidFill>
                <a:effectLst/>
                <a:highlight>
                  <a:srgbClr val="1E1F22"/>
                </a:highlight>
              </a:rPr>
              <a:t>comment</a:t>
            </a:r>
            <a:r>
              <a:rPr lang="en-US" altLang="ko-KR" sz="1100">
                <a:solidFill>
                  <a:srgbClr val="BCBEC4"/>
                </a:solidFill>
                <a:effectLst/>
                <a:highlight>
                  <a:srgbClr val="1E1F22"/>
                </a:highlight>
              </a:rPr>
              <a:t>;</a:t>
            </a:r>
            <a:br>
              <a:rPr lang="en-US" altLang="ko-KR" sz="1100">
                <a:solidFill>
                  <a:srgbClr val="7A7E85"/>
                </a:solidFill>
                <a:effectLst/>
                <a:highlight>
                  <a:srgbClr val="1E1F22"/>
                </a:highlight>
              </a:rPr>
            </a:br>
            <a:r>
              <a:rPr lang="en-US" altLang="ko-KR" sz="1100">
                <a:solidFill>
                  <a:srgbClr val="E8BA36"/>
                </a:solidFill>
                <a:effectLst/>
                <a:highlight>
                  <a:srgbClr val="1E1F22"/>
                </a:highlight>
              </a:rPr>
              <a:t>}</a:t>
            </a:r>
            <a:endParaRPr lang="en-US" altLang="ko-KR" sz="1100">
              <a:solidFill>
                <a:srgbClr val="BCBEC4"/>
              </a:solidFill>
              <a:effectLst/>
              <a:highlight>
                <a:srgbClr val="1E1F22"/>
              </a:highlight>
            </a:endParaRPr>
          </a:p>
        </p:txBody>
      </p:sp>
      <p:sp>
        <p:nvSpPr>
          <p:cNvPr id="6" name="TextBox 5">
            <a:extLst>
              <a:ext uri="{FF2B5EF4-FFF2-40B4-BE49-F238E27FC236}">
                <a16:creationId xmlns:a16="http://schemas.microsoft.com/office/drawing/2014/main" id="{629066AC-D153-2264-EC7A-C1C62F673B67}"/>
              </a:ext>
            </a:extLst>
          </p:cNvPr>
          <p:cNvSpPr txBox="1"/>
          <p:nvPr/>
        </p:nvSpPr>
        <p:spPr>
          <a:xfrm>
            <a:off x="5595598" y="251913"/>
            <a:ext cx="6382753" cy="6166303"/>
          </a:xfrm>
          <a:prstGeom prst="rect">
            <a:avLst/>
          </a:prstGeom>
          <a:solidFill>
            <a:schemeClr val="bg2">
              <a:lumMod val="10000"/>
            </a:schemeClr>
          </a:solidFill>
        </p:spPr>
        <p:txBody>
          <a:bodyPr wrap="square">
            <a:spAutoFit/>
          </a:bodyPr>
          <a:lstStyle/>
          <a:p>
            <a:pPr>
              <a:lnSpc>
                <a:spcPct val="120000"/>
              </a:lnSpc>
            </a:pPr>
            <a:r>
              <a:rPr lang="en-US" altLang="ko-KR" sz="1100">
                <a:solidFill>
                  <a:srgbClr val="B3AE60"/>
                </a:solidFill>
                <a:effectLst/>
                <a:highlight>
                  <a:srgbClr val="1E1F22"/>
                </a:highlight>
              </a:rPr>
              <a:t>@Service</a:t>
            </a:r>
            <a:br>
              <a:rPr lang="en-US" altLang="ko-KR" sz="1100">
                <a:solidFill>
                  <a:srgbClr val="B3AE60"/>
                </a:solidFill>
                <a:effectLst/>
                <a:highlight>
                  <a:srgbClr val="1E1F22"/>
                </a:highlight>
              </a:rPr>
            </a:br>
            <a:r>
              <a:rPr lang="en-US" altLang="ko-KR" sz="1100">
                <a:solidFill>
                  <a:srgbClr val="CF8E6D"/>
                </a:solidFill>
                <a:effectLst/>
                <a:highlight>
                  <a:srgbClr val="1E1F22"/>
                </a:highlight>
              </a:rPr>
              <a:t>public class </a:t>
            </a:r>
            <a:r>
              <a:rPr lang="en-US" altLang="ko-KR" sz="1100">
                <a:solidFill>
                  <a:srgbClr val="BCBEC4"/>
                </a:solidFill>
                <a:effectLst/>
                <a:highlight>
                  <a:srgbClr val="1E1F22"/>
                </a:highlight>
              </a:rPr>
              <a:t>FileUploadService </a:t>
            </a:r>
            <a:r>
              <a:rPr lang="en-US" altLang="ko-KR" sz="1100">
                <a:solidFill>
                  <a:srgbClr val="E8BA36"/>
                </a:solidFill>
                <a:effectLst/>
                <a:highlight>
                  <a:srgbClr val="1E1F22"/>
                </a:highlight>
              </a:rPr>
              <a:t>{</a:t>
            </a:r>
            <a:br>
              <a:rPr lang="en-US" altLang="ko-KR" sz="1100">
                <a:solidFill>
                  <a:srgbClr val="E8BA36"/>
                </a:solidFill>
                <a:effectLst/>
                <a:highlight>
                  <a:srgbClr val="1E1F22"/>
                </a:highlight>
              </a:rPr>
            </a:br>
            <a:br>
              <a:rPr lang="en-US" altLang="ko-KR" sz="1100">
                <a:solidFill>
                  <a:srgbClr val="E8BA36"/>
                </a:solidFill>
                <a:effectLst/>
                <a:highlight>
                  <a:srgbClr val="1E1F22"/>
                </a:highlight>
              </a:rPr>
            </a:br>
            <a:r>
              <a:rPr lang="en-US" altLang="ko-KR" sz="1100">
                <a:solidFill>
                  <a:srgbClr val="E8BA36"/>
                </a:solidFill>
                <a:effectLst/>
                <a:highlight>
                  <a:srgbClr val="1E1F22"/>
                </a:highlight>
              </a:rPr>
              <a:t>   </a:t>
            </a:r>
            <a:r>
              <a:rPr lang="en-US" altLang="ko-KR" sz="1100">
                <a:solidFill>
                  <a:srgbClr val="CF8E6D"/>
                </a:solidFill>
                <a:effectLst/>
                <a:highlight>
                  <a:srgbClr val="1E1F22"/>
                </a:highlight>
              </a:rPr>
              <a:t>private final </a:t>
            </a:r>
            <a:r>
              <a:rPr lang="en-US" altLang="ko-KR" sz="1100">
                <a:solidFill>
                  <a:srgbClr val="BCBEC4"/>
                </a:solidFill>
                <a:effectLst/>
                <a:highlight>
                  <a:srgbClr val="1E1F22"/>
                </a:highlight>
              </a:rPr>
              <a:t>FileUploadInfoRepository </a:t>
            </a:r>
            <a:r>
              <a:rPr lang="en-US" altLang="ko-KR" sz="1100">
                <a:solidFill>
                  <a:srgbClr val="C77DBB"/>
                </a:solidFill>
                <a:effectLst/>
                <a:highlight>
                  <a:srgbClr val="1E1F22"/>
                </a:highlight>
              </a:rPr>
              <a:t>fileUploadInfoRepository</a:t>
            </a:r>
            <a:r>
              <a:rPr lang="en-US" altLang="ko-KR" sz="1100">
                <a:solidFill>
                  <a:srgbClr val="BCBEC4"/>
                </a:solidFill>
                <a:effectLst/>
                <a:highlight>
                  <a:srgbClr val="1E1F22"/>
                </a:highlight>
              </a:rPr>
              <a:t>;</a:t>
            </a:r>
            <a:r>
              <a:rPr lang="ko-KR" altLang="en-US" sz="1100">
                <a:solidFill>
                  <a:srgbClr val="BCBEC4"/>
                </a:solidFill>
                <a:effectLst/>
                <a:highlight>
                  <a:srgbClr val="1E1F22"/>
                </a:highlight>
              </a:rPr>
              <a:t>  </a:t>
            </a:r>
            <a:br>
              <a:rPr lang="en-US" altLang="ko-KR" sz="1100">
                <a:solidFill>
                  <a:srgbClr val="BCBEC4"/>
                </a:solidFill>
                <a:effectLst/>
                <a:highlight>
                  <a:srgbClr val="1E1F22"/>
                </a:highlight>
              </a:rPr>
            </a:br>
            <a:br>
              <a:rPr lang="en-US" altLang="ko-KR" sz="1100">
                <a:solidFill>
                  <a:srgbClr val="BCBEC4"/>
                </a:solidFill>
                <a:effectLst/>
                <a:highlight>
                  <a:srgbClr val="1E1F22"/>
                </a:highlight>
              </a:rPr>
            </a:br>
            <a:r>
              <a:rPr lang="en-US" altLang="ko-KR" sz="1100">
                <a:solidFill>
                  <a:srgbClr val="BCBEC4"/>
                </a:solidFill>
                <a:effectLst/>
                <a:highlight>
                  <a:srgbClr val="1E1F22"/>
                </a:highlight>
              </a:rPr>
              <a:t>   </a:t>
            </a:r>
            <a:r>
              <a:rPr lang="en-US" altLang="ko-KR" sz="1100">
                <a:solidFill>
                  <a:srgbClr val="B3AE60"/>
                </a:solidFill>
                <a:effectLst/>
                <a:highlight>
                  <a:srgbClr val="1E1F22"/>
                </a:highlight>
              </a:rPr>
              <a:t>@Value</a:t>
            </a:r>
            <a:r>
              <a:rPr lang="en-US" altLang="ko-KR" sz="1100">
                <a:solidFill>
                  <a:srgbClr val="E8BA36"/>
                </a:solidFill>
                <a:effectLst/>
                <a:highlight>
                  <a:srgbClr val="1E1F22"/>
                </a:highlight>
              </a:rPr>
              <a:t>(</a:t>
            </a:r>
            <a:r>
              <a:rPr lang="en-US" altLang="ko-KR" sz="1100">
                <a:solidFill>
                  <a:srgbClr val="6AAB73"/>
                </a:solidFill>
                <a:effectLst/>
                <a:highlight>
                  <a:srgbClr val="1E1F22"/>
                </a:highlight>
              </a:rPr>
              <a:t>"${file.upload.dir:/data/uploaded}"</a:t>
            </a:r>
            <a:r>
              <a:rPr lang="en-US" altLang="ko-KR" sz="1100">
                <a:solidFill>
                  <a:srgbClr val="E8BA36"/>
                </a:solidFill>
                <a:effectLst/>
                <a:highlight>
                  <a:srgbClr val="1E1F22"/>
                </a:highlight>
              </a:rPr>
              <a:t>)</a:t>
            </a:r>
            <a:br>
              <a:rPr lang="en-US" altLang="ko-KR" sz="1100">
                <a:solidFill>
                  <a:srgbClr val="E8BA36"/>
                </a:solidFill>
                <a:effectLst/>
                <a:highlight>
                  <a:srgbClr val="1E1F22"/>
                </a:highlight>
              </a:rPr>
            </a:br>
            <a:r>
              <a:rPr lang="en-US" altLang="ko-KR" sz="1100">
                <a:solidFill>
                  <a:srgbClr val="E8BA36"/>
                </a:solidFill>
                <a:effectLst/>
                <a:highlight>
                  <a:srgbClr val="1E1F22"/>
                </a:highlight>
              </a:rPr>
              <a:t>   </a:t>
            </a:r>
            <a:r>
              <a:rPr lang="en-US" altLang="ko-KR" sz="1100">
                <a:solidFill>
                  <a:srgbClr val="CF8E6D"/>
                </a:solidFill>
                <a:effectLst/>
                <a:highlight>
                  <a:srgbClr val="1E1F22"/>
                </a:highlight>
              </a:rPr>
              <a:t>private </a:t>
            </a:r>
            <a:r>
              <a:rPr lang="en-US" altLang="ko-KR" sz="1100">
                <a:solidFill>
                  <a:srgbClr val="BCBEC4"/>
                </a:solidFill>
                <a:effectLst/>
                <a:highlight>
                  <a:srgbClr val="1E1F22"/>
                </a:highlight>
              </a:rPr>
              <a:t>String </a:t>
            </a:r>
            <a:r>
              <a:rPr lang="en-US" altLang="ko-KR" sz="1100">
                <a:solidFill>
                  <a:srgbClr val="C77DBB"/>
                </a:solidFill>
                <a:effectLst/>
                <a:highlight>
                  <a:srgbClr val="1E1F22"/>
                </a:highlight>
              </a:rPr>
              <a:t>uploadDir</a:t>
            </a:r>
            <a:r>
              <a:rPr lang="en-US" altLang="ko-KR" sz="1100">
                <a:solidFill>
                  <a:srgbClr val="BCBEC4"/>
                </a:solidFill>
                <a:effectLst/>
                <a:highlight>
                  <a:srgbClr val="1E1F22"/>
                </a:highlight>
              </a:rPr>
              <a:t>; </a:t>
            </a:r>
            <a:br>
              <a:rPr lang="ko-KR" altLang="en-US" sz="1100">
                <a:solidFill>
                  <a:srgbClr val="7A7E85"/>
                </a:solidFill>
                <a:effectLst/>
                <a:highlight>
                  <a:srgbClr val="1E1F22"/>
                </a:highlight>
                <a:latin typeface="Menlo-Regular" panose="020B0609030804020204" pitchFamily="49" charset="0"/>
              </a:rPr>
            </a:br>
            <a:br>
              <a:rPr lang="ko-KR" altLang="en-US" sz="1100">
                <a:solidFill>
                  <a:srgbClr val="7A7E85"/>
                </a:solidFill>
                <a:effectLst/>
                <a:highlight>
                  <a:srgbClr val="1E1F22"/>
                </a:highlight>
                <a:latin typeface="Menlo-Regular" panose="020B0609030804020204" pitchFamily="49" charset="0"/>
              </a:rPr>
            </a:br>
            <a:r>
              <a:rPr lang="ko-KR" altLang="en-US" sz="1100">
                <a:solidFill>
                  <a:srgbClr val="7A7E85"/>
                </a:solidFill>
                <a:effectLst/>
                <a:highlight>
                  <a:srgbClr val="1E1F22"/>
                </a:highlight>
                <a:latin typeface="Menlo-Regular" panose="020B0609030804020204" pitchFamily="49" charset="0"/>
              </a:rPr>
              <a:t> </a:t>
            </a:r>
            <a:r>
              <a:rPr lang="en-US" altLang="ko-KR" sz="1100">
                <a:solidFill>
                  <a:srgbClr val="CF8E6D"/>
                </a:solidFill>
                <a:effectLst/>
                <a:highlight>
                  <a:srgbClr val="1E1F22"/>
                </a:highlight>
              </a:rPr>
              <a:t>public </a:t>
            </a:r>
            <a:r>
              <a:rPr lang="en-US" altLang="ko-KR" sz="1100">
                <a:solidFill>
                  <a:srgbClr val="56A8F5"/>
                </a:solidFill>
                <a:effectLst/>
                <a:highlight>
                  <a:srgbClr val="1E1F22"/>
                </a:highlight>
              </a:rPr>
              <a:t>FileUploadService</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FileUploadInfoRepository fileUploadInfoRepository</a:t>
            </a:r>
            <a:r>
              <a:rPr lang="en-US" altLang="ko-KR" sz="1100">
                <a:solidFill>
                  <a:srgbClr val="E8BA36"/>
                </a:solidFill>
                <a:effectLst/>
                <a:highlight>
                  <a:srgbClr val="1E1F22"/>
                </a:highlight>
              </a:rPr>
              <a:t>) </a:t>
            </a:r>
            <a:r>
              <a:rPr lang="en-US" altLang="ko-KR" sz="1100">
                <a:solidFill>
                  <a:srgbClr val="54A857"/>
                </a:solidFill>
                <a:effectLst/>
                <a:highlight>
                  <a:srgbClr val="1E1F22"/>
                </a:highlight>
              </a:rPr>
              <a:t>{</a:t>
            </a:r>
            <a:br>
              <a:rPr lang="en-US" altLang="ko-KR" sz="1100">
                <a:solidFill>
                  <a:srgbClr val="54A857"/>
                </a:solidFill>
                <a:effectLst/>
                <a:highlight>
                  <a:srgbClr val="1E1F22"/>
                </a:highlight>
              </a:rPr>
            </a:br>
            <a:r>
              <a:rPr lang="en-US" altLang="ko-KR" sz="1100">
                <a:solidFill>
                  <a:srgbClr val="54A857"/>
                </a:solidFill>
                <a:effectLst/>
                <a:highlight>
                  <a:srgbClr val="1E1F22"/>
                </a:highlight>
              </a:rPr>
              <a:t>        </a:t>
            </a:r>
            <a:r>
              <a:rPr lang="en-US" altLang="ko-KR" sz="1100">
                <a:solidFill>
                  <a:srgbClr val="CF8E6D"/>
                </a:solidFill>
                <a:effectLst/>
                <a:highlight>
                  <a:srgbClr val="1E1F22"/>
                </a:highlight>
              </a:rPr>
              <a:t>this</a:t>
            </a:r>
            <a:r>
              <a:rPr lang="en-US" altLang="ko-KR" sz="1100">
                <a:solidFill>
                  <a:srgbClr val="BCBEC4"/>
                </a:solidFill>
                <a:effectLst/>
                <a:highlight>
                  <a:srgbClr val="1E1F22"/>
                </a:highlight>
              </a:rPr>
              <a:t>.</a:t>
            </a:r>
            <a:r>
              <a:rPr lang="en-US" altLang="ko-KR" sz="1100">
                <a:solidFill>
                  <a:srgbClr val="C77DBB"/>
                </a:solidFill>
                <a:effectLst/>
                <a:highlight>
                  <a:srgbClr val="1E1F22"/>
                </a:highlight>
              </a:rPr>
              <a:t>fileUploadInfoRepository </a:t>
            </a:r>
            <a:r>
              <a:rPr lang="en-US" altLang="ko-KR" sz="1100">
                <a:solidFill>
                  <a:srgbClr val="BCBEC4"/>
                </a:solidFill>
                <a:effectLst/>
                <a:highlight>
                  <a:srgbClr val="1E1F22"/>
                </a:highlight>
              </a:rPr>
              <a:t>= fileUploadInfoRepository;</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a:t>
            </a:r>
            <a:r>
              <a:rPr lang="en-US" altLang="ko-KR" sz="1100">
                <a:solidFill>
                  <a:srgbClr val="54A857"/>
                </a:solidFill>
                <a:effectLst/>
                <a:highlight>
                  <a:srgbClr val="1E1F22"/>
                </a:highlight>
              </a:rPr>
              <a:t>}</a:t>
            </a:r>
            <a:br>
              <a:rPr lang="en-US" altLang="ko-KR" sz="1100">
                <a:solidFill>
                  <a:srgbClr val="54A857"/>
                </a:solidFill>
                <a:effectLst/>
                <a:highlight>
                  <a:srgbClr val="1E1F22"/>
                </a:highlight>
              </a:rPr>
            </a:br>
            <a:r>
              <a:rPr lang="en-US" altLang="ko-KR" sz="1100">
                <a:solidFill>
                  <a:srgbClr val="54A857"/>
                </a:solidFill>
                <a:effectLst/>
                <a:highlight>
                  <a:srgbClr val="1E1F22"/>
                </a:highlight>
              </a:rPr>
              <a:t>    </a:t>
            </a:r>
            <a:r>
              <a:rPr lang="en-US" altLang="ko-KR" sz="1100">
                <a:solidFill>
                  <a:srgbClr val="CF8E6D"/>
                </a:solidFill>
                <a:effectLst/>
                <a:highlight>
                  <a:srgbClr val="1E1F22"/>
                </a:highlight>
              </a:rPr>
              <a:t>public </a:t>
            </a:r>
            <a:r>
              <a:rPr lang="en-US" altLang="ko-KR" sz="1100">
                <a:solidFill>
                  <a:srgbClr val="BCBEC4"/>
                </a:solidFill>
                <a:effectLst/>
                <a:highlight>
                  <a:srgbClr val="1E1F22"/>
                </a:highlight>
              </a:rPr>
              <a:t>FileUploadInfo </a:t>
            </a:r>
            <a:r>
              <a:rPr lang="en-US" altLang="ko-KR" sz="1100">
                <a:solidFill>
                  <a:srgbClr val="56A8F5"/>
                </a:solidFill>
                <a:effectLst/>
                <a:highlight>
                  <a:srgbClr val="1E1F22"/>
                </a:highlight>
              </a:rPr>
              <a:t>storeFile</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MultipartFile multipartFile</a:t>
            </a:r>
            <a:r>
              <a:rPr lang="en-US" altLang="ko-KR" sz="1100">
                <a:solidFill>
                  <a:srgbClr val="E8BA36"/>
                </a:solidFill>
                <a:effectLst/>
                <a:highlight>
                  <a:srgbClr val="1E1F22"/>
                </a:highlight>
              </a:rPr>
              <a:t>) </a:t>
            </a:r>
            <a:r>
              <a:rPr lang="en-US" altLang="ko-KR" sz="1100">
                <a:solidFill>
                  <a:srgbClr val="CF8E6D"/>
                </a:solidFill>
                <a:effectLst/>
                <a:highlight>
                  <a:srgbClr val="1E1F22"/>
                </a:highlight>
              </a:rPr>
              <a:t>throws </a:t>
            </a:r>
            <a:r>
              <a:rPr lang="en-US" altLang="ko-KR" sz="1100">
                <a:solidFill>
                  <a:srgbClr val="BCBEC4"/>
                </a:solidFill>
                <a:effectLst/>
                <a:highlight>
                  <a:srgbClr val="1E1F22"/>
                </a:highlight>
              </a:rPr>
              <a:t>IOException </a:t>
            </a:r>
            <a:r>
              <a:rPr lang="en-US" altLang="ko-KR" sz="1100">
                <a:solidFill>
                  <a:srgbClr val="54A857"/>
                </a:solidFill>
                <a:effectLst/>
                <a:highlight>
                  <a:srgbClr val="1E1F22"/>
                </a:highlight>
              </a:rPr>
              <a:t>{</a:t>
            </a:r>
            <a:br>
              <a:rPr lang="ko-KR" altLang="en-US" sz="1100">
                <a:solidFill>
                  <a:srgbClr val="7A7E85"/>
                </a:solidFill>
                <a:effectLst/>
                <a:highlight>
                  <a:srgbClr val="1E1F22"/>
                </a:highlight>
                <a:latin typeface="Menlo-Regular" panose="020B0609030804020204" pitchFamily="49" charset="0"/>
              </a:rPr>
            </a:br>
            <a:r>
              <a:rPr lang="en-US" altLang="ko-KR" sz="1100">
                <a:solidFill>
                  <a:srgbClr val="7A7E85"/>
                </a:solidFill>
                <a:effectLst/>
                <a:highlight>
                  <a:srgbClr val="1E1F22"/>
                </a:highlight>
                <a:latin typeface="Menlo-Regular" panose="020B0609030804020204" pitchFamily="49" charset="0"/>
              </a:rPr>
              <a:t>        </a:t>
            </a:r>
            <a:r>
              <a:rPr lang="en-US" altLang="ko-KR" sz="1100">
                <a:solidFill>
                  <a:srgbClr val="BCBEC4"/>
                </a:solidFill>
                <a:effectLst/>
                <a:highlight>
                  <a:srgbClr val="1E1F22"/>
                </a:highlight>
              </a:rPr>
              <a:t>String originalFilename = multipartFile.getOriginalFilename</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 </a:t>
            </a:r>
            <a:r>
              <a:rPr lang="en-US" altLang="ko-KR" sz="1100">
                <a:solidFill>
                  <a:schemeClr val="bg1">
                    <a:lumMod val="50000"/>
                  </a:schemeClr>
                </a:solidFill>
                <a:effectLst/>
                <a:highlight>
                  <a:srgbClr val="1E1F22"/>
                </a:highlight>
              </a:rPr>
              <a:t>// </a:t>
            </a:r>
            <a:r>
              <a:rPr lang="ko-KR" altLang="en-US" sz="1100">
                <a:solidFill>
                  <a:schemeClr val="bg1">
                    <a:lumMod val="50000"/>
                  </a:schemeClr>
                </a:solidFill>
                <a:effectLst/>
                <a:highlight>
                  <a:srgbClr val="1E1F22"/>
                </a:highlight>
              </a:rPr>
              <a:t>원본파일명</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a:t>
            </a:r>
            <a:r>
              <a:rPr lang="en-US" altLang="ko-KR" sz="1100">
                <a:solidFill>
                  <a:srgbClr val="CF8E6D"/>
                </a:solidFill>
                <a:effectLst/>
                <a:highlight>
                  <a:srgbClr val="1E1F22"/>
                </a:highlight>
              </a:rPr>
              <a:t>int </a:t>
            </a:r>
            <a:r>
              <a:rPr lang="en-US" altLang="ko-KR" sz="1100">
                <a:solidFill>
                  <a:srgbClr val="BCBEC4"/>
                </a:solidFill>
                <a:effectLst/>
                <a:highlight>
                  <a:srgbClr val="1E1F22"/>
                </a:highlight>
              </a:rPr>
              <a:t>dotIndex = originalFilename.lastIndexOf</a:t>
            </a:r>
            <a:r>
              <a:rPr lang="en-US" altLang="ko-KR" sz="1100">
                <a:solidFill>
                  <a:srgbClr val="E8BA36"/>
                </a:solidFill>
                <a:effectLst/>
                <a:highlight>
                  <a:srgbClr val="1E1F22"/>
                </a:highlight>
              </a:rPr>
              <a:t>(</a:t>
            </a:r>
            <a:r>
              <a:rPr lang="en-US" altLang="ko-KR" sz="1100">
                <a:solidFill>
                  <a:srgbClr val="6AAB73"/>
                </a:solidFill>
                <a:effectLst/>
                <a:highlight>
                  <a:srgbClr val="1E1F22"/>
                </a:highlight>
              </a:rPr>
              <a:t>'.'</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a:t>
            </a:r>
            <a:r>
              <a:rPr lang="ko-KR" altLang="en-US" sz="1100">
                <a:solidFill>
                  <a:srgbClr val="BCBEC4"/>
                </a:solidFill>
                <a:effectLst/>
                <a:highlight>
                  <a:srgbClr val="1E1F22"/>
                </a:highlight>
              </a:rPr>
              <a:t> </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a:t>
            </a:r>
            <a:r>
              <a:rPr lang="en-US" altLang="ko-KR" sz="1100">
                <a:solidFill>
                  <a:srgbClr val="CF8E6D"/>
                </a:solidFill>
                <a:effectLst/>
                <a:highlight>
                  <a:srgbClr val="1E1F22"/>
                </a:highlight>
              </a:rPr>
              <a:t>if </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dotIndex &gt; </a:t>
            </a:r>
            <a:r>
              <a:rPr lang="en-US" altLang="ko-KR" sz="1100">
                <a:solidFill>
                  <a:srgbClr val="2AACB8"/>
                </a:solidFill>
                <a:effectLst/>
                <a:highlight>
                  <a:srgbClr val="1E1F22"/>
                </a:highlight>
              </a:rPr>
              <a:t>0</a:t>
            </a:r>
            <a:r>
              <a:rPr lang="en-US" altLang="ko-KR" sz="1100">
                <a:solidFill>
                  <a:srgbClr val="E8BA36"/>
                </a:solidFill>
                <a:effectLst/>
                <a:highlight>
                  <a:srgbClr val="1E1F22"/>
                </a:highlight>
              </a:rPr>
              <a:t>) </a:t>
            </a:r>
            <a:r>
              <a:rPr lang="en-US" altLang="ko-KR" sz="1100">
                <a:solidFill>
                  <a:srgbClr val="BCBEC4"/>
                </a:solidFill>
                <a:effectLst/>
                <a:highlight>
                  <a:srgbClr val="1E1F22"/>
                </a:highlight>
              </a:rPr>
              <a:t>extension = originalFilename.substring</a:t>
            </a:r>
            <a:r>
              <a:rPr lang="en-US" altLang="ko-KR" sz="1100">
                <a:solidFill>
                  <a:srgbClr val="54A857"/>
                </a:solidFill>
                <a:effectLst/>
                <a:highlight>
                  <a:srgbClr val="1E1F22"/>
                </a:highlight>
              </a:rPr>
              <a:t>(</a:t>
            </a:r>
            <a:r>
              <a:rPr lang="en-US" altLang="ko-KR" sz="1100">
                <a:solidFill>
                  <a:srgbClr val="BCBEC4"/>
                </a:solidFill>
                <a:effectLst/>
                <a:highlight>
                  <a:srgbClr val="1E1F22"/>
                </a:highlight>
              </a:rPr>
              <a:t>dotIndex</a:t>
            </a:r>
            <a:r>
              <a:rPr lang="en-US" altLang="ko-KR" sz="1100">
                <a:solidFill>
                  <a:srgbClr val="54A857"/>
                </a:solidFill>
                <a:effectLst/>
                <a:highlight>
                  <a:srgbClr val="1E1F22"/>
                </a:highlight>
              </a:rPr>
              <a:t>)</a:t>
            </a:r>
            <a:r>
              <a:rPr lang="en-US" altLang="ko-KR" sz="1100">
                <a:solidFill>
                  <a:srgbClr val="BCBEC4"/>
                </a:solidFill>
                <a:effectLst/>
                <a:highlight>
                  <a:srgbClr val="1E1F22"/>
                </a:highlight>
              </a:rPr>
              <a:t>;</a:t>
            </a:r>
            <a:r>
              <a:rPr lang="ko-KR" altLang="en-US" sz="1100">
                <a:solidFill>
                  <a:srgbClr val="BCBEC4"/>
                </a:solidFill>
                <a:effectLst/>
                <a:highlight>
                  <a:srgbClr val="1E1F22"/>
                </a:highlight>
              </a:rPr>
              <a:t> </a:t>
            </a:r>
            <a:r>
              <a:rPr lang="en-US" altLang="ko-KR" sz="1100">
                <a:solidFill>
                  <a:schemeClr val="bg1">
                    <a:lumMod val="50000"/>
                  </a:schemeClr>
                </a:solidFill>
                <a:effectLst/>
                <a:highlight>
                  <a:srgbClr val="1E1F22"/>
                </a:highlight>
              </a:rPr>
              <a:t>//</a:t>
            </a:r>
            <a:r>
              <a:rPr lang="ko-KR" altLang="en-US" sz="1100">
                <a:solidFill>
                  <a:schemeClr val="bg1">
                    <a:lumMod val="50000"/>
                  </a:schemeClr>
                </a:solidFill>
                <a:effectLst/>
                <a:highlight>
                  <a:srgbClr val="1E1F22"/>
                </a:highlight>
              </a:rPr>
              <a:t> 확장자 </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String storedFilename = UUID.randomUUID</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.toString</a:t>
            </a:r>
            <a:r>
              <a:rPr lang="en-US" altLang="ko-KR" sz="1100">
                <a:solidFill>
                  <a:srgbClr val="E8BA36"/>
                </a:solidFill>
                <a:effectLst/>
                <a:highlight>
                  <a:srgbClr val="1E1F22"/>
                </a:highlight>
              </a:rPr>
              <a:t>() </a:t>
            </a:r>
            <a:r>
              <a:rPr lang="en-US" altLang="ko-KR" sz="1100">
                <a:solidFill>
                  <a:srgbClr val="BCBEC4"/>
                </a:solidFill>
                <a:effectLst/>
                <a:highlight>
                  <a:srgbClr val="1E1F22"/>
                </a:highlight>
              </a:rPr>
              <a:t>+ extension; </a:t>
            </a:r>
            <a:r>
              <a:rPr lang="ko-KR" altLang="en-US" sz="1100">
                <a:solidFill>
                  <a:srgbClr val="BCBEC4"/>
                </a:solidFill>
                <a:effectLst/>
                <a:highlight>
                  <a:srgbClr val="1E1F22"/>
                </a:highlight>
              </a:rPr>
              <a:t> </a:t>
            </a:r>
            <a:r>
              <a:rPr lang="en-US" altLang="ko-KR" sz="1100">
                <a:solidFill>
                  <a:schemeClr val="bg1">
                    <a:lumMod val="50000"/>
                  </a:schemeClr>
                </a:solidFill>
                <a:effectLst/>
                <a:highlight>
                  <a:srgbClr val="1E1F22"/>
                </a:highlight>
              </a:rPr>
              <a:t>//</a:t>
            </a:r>
            <a:r>
              <a:rPr lang="ko-KR" altLang="en-US" sz="1100">
                <a:solidFill>
                  <a:schemeClr val="bg1">
                    <a:lumMod val="50000"/>
                  </a:schemeClr>
                </a:solidFill>
                <a:effectLst/>
                <a:highlight>
                  <a:srgbClr val="1E1F22"/>
                </a:highlight>
              </a:rPr>
              <a:t> 실제 업로드 파일명</a:t>
            </a:r>
            <a:r>
              <a:rPr lang="en-US" altLang="ko-KR" sz="1100">
                <a:solidFill>
                  <a:schemeClr val="bg1">
                    <a:lumMod val="50000"/>
                  </a:schemeClr>
                </a:solidFill>
                <a:effectLst/>
                <a:highlight>
                  <a:srgbClr val="1E1F22"/>
                </a:highlight>
              </a:rPr>
              <a:t>    </a:t>
            </a:r>
            <a:br>
              <a:rPr lang="ko-KR" altLang="en-US" sz="1100">
                <a:solidFill>
                  <a:srgbClr val="7A7E85"/>
                </a:solidFill>
                <a:effectLst/>
                <a:highlight>
                  <a:srgbClr val="1E1F22"/>
                </a:highlight>
                <a:latin typeface="Menlo-Regular" panose="020B0609030804020204" pitchFamily="49" charset="0"/>
              </a:rPr>
            </a:br>
            <a:r>
              <a:rPr lang="en-US" altLang="ko-KR" sz="1100">
                <a:solidFill>
                  <a:srgbClr val="7A7E85"/>
                </a:solidFill>
                <a:effectLst/>
                <a:highlight>
                  <a:srgbClr val="1E1F22"/>
                </a:highlight>
                <a:latin typeface="Menlo-Regular" panose="020B0609030804020204" pitchFamily="49" charset="0"/>
              </a:rPr>
              <a:t>        </a:t>
            </a:r>
            <a:r>
              <a:rPr lang="en-US" altLang="ko-KR" sz="1100">
                <a:solidFill>
                  <a:srgbClr val="BCBEC4"/>
                </a:solidFill>
                <a:effectLst/>
                <a:highlight>
                  <a:srgbClr val="1E1F22"/>
                </a:highlight>
              </a:rPr>
              <a:t>String filePath = </a:t>
            </a:r>
            <a:r>
              <a:rPr lang="en-US" altLang="ko-KR" sz="1100">
                <a:solidFill>
                  <a:srgbClr val="C77DBB"/>
                </a:solidFill>
                <a:effectLst/>
                <a:highlight>
                  <a:srgbClr val="1E1F22"/>
                </a:highlight>
              </a:rPr>
              <a:t>uploadDir </a:t>
            </a:r>
            <a:r>
              <a:rPr lang="en-US" altLang="ko-KR" sz="1100">
                <a:solidFill>
                  <a:srgbClr val="BCBEC4"/>
                </a:solidFill>
                <a:effectLst/>
                <a:highlight>
                  <a:srgbClr val="1E1F22"/>
                </a:highlight>
              </a:rPr>
              <a:t>+ File.separator + storedFilename;</a:t>
            </a:r>
            <a:r>
              <a:rPr lang="ko-KR" altLang="en-US" sz="1100">
                <a:solidFill>
                  <a:srgbClr val="BCBEC4"/>
                </a:solidFill>
                <a:effectLst/>
                <a:highlight>
                  <a:srgbClr val="1E1F22"/>
                </a:highlight>
              </a:rPr>
              <a:t>  </a:t>
            </a:r>
            <a:r>
              <a:rPr lang="en-US" altLang="ko-KR" sz="1100">
                <a:solidFill>
                  <a:schemeClr val="bg1">
                    <a:lumMod val="50000"/>
                  </a:schemeClr>
                </a:solidFill>
                <a:effectLst/>
                <a:highlight>
                  <a:srgbClr val="1E1F22"/>
                </a:highlight>
              </a:rPr>
              <a:t>//</a:t>
            </a:r>
            <a:r>
              <a:rPr lang="ko-KR" altLang="en-US" sz="1100">
                <a:solidFill>
                  <a:schemeClr val="bg1">
                    <a:lumMod val="50000"/>
                  </a:schemeClr>
                </a:solidFill>
                <a:effectLst/>
                <a:highlight>
                  <a:srgbClr val="1E1F22"/>
                </a:highlight>
              </a:rPr>
              <a:t> 파일 저장 풀 경로</a:t>
            </a:r>
            <a:br>
              <a:rPr lang="en-US" altLang="ko-KR" sz="1100">
                <a:solidFill>
                  <a:srgbClr val="BCBEC4"/>
                </a:solidFill>
                <a:effectLst/>
                <a:highlight>
                  <a:srgbClr val="1E1F22"/>
                </a:highlight>
              </a:rPr>
            </a:br>
            <a:br>
              <a:rPr lang="en-US" altLang="ko-KR" sz="1100">
                <a:solidFill>
                  <a:srgbClr val="BCBEC4"/>
                </a:solidFill>
                <a:effectLst/>
                <a:highlight>
                  <a:srgbClr val="1E1F22"/>
                </a:highlight>
              </a:rPr>
            </a:br>
            <a:r>
              <a:rPr lang="en-US" altLang="ko-KR" sz="1100">
                <a:solidFill>
                  <a:srgbClr val="BCBEC4"/>
                </a:solidFill>
                <a:effectLst/>
                <a:highlight>
                  <a:srgbClr val="1E1F22"/>
                </a:highlight>
              </a:rPr>
              <a:t>        File destFile = </a:t>
            </a:r>
            <a:r>
              <a:rPr lang="en-US" altLang="ko-KR" sz="1100">
                <a:solidFill>
                  <a:srgbClr val="CF8E6D"/>
                </a:solidFill>
                <a:effectLst/>
                <a:highlight>
                  <a:srgbClr val="1E1F22"/>
                </a:highlight>
              </a:rPr>
              <a:t>new </a:t>
            </a:r>
            <a:r>
              <a:rPr lang="en-US" altLang="ko-KR" sz="1100">
                <a:solidFill>
                  <a:srgbClr val="BCBEC4"/>
                </a:solidFill>
                <a:effectLst/>
                <a:highlight>
                  <a:srgbClr val="1E1F22"/>
                </a:highlight>
              </a:rPr>
              <a:t>File</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filePath</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multipartFile.transferTo</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destFile</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a:t>
            </a:r>
            <a:br>
              <a:rPr lang="en-US" altLang="ko-KR" sz="1100">
                <a:solidFill>
                  <a:srgbClr val="BCBEC4"/>
                </a:solidFill>
                <a:effectLst/>
                <a:highlight>
                  <a:srgbClr val="1E1F22"/>
                </a:highlight>
              </a:rPr>
            </a:br>
            <a:br>
              <a:rPr lang="ko-KR" altLang="en-US" sz="1100">
                <a:solidFill>
                  <a:srgbClr val="7A7E85"/>
                </a:solidFill>
                <a:effectLst/>
                <a:highlight>
                  <a:srgbClr val="1E1F22"/>
                </a:highlight>
                <a:latin typeface="Menlo-Regular" panose="020B0609030804020204" pitchFamily="49" charset="0"/>
              </a:rPr>
            </a:br>
            <a:r>
              <a:rPr lang="ko-KR" altLang="en-US" sz="1100">
                <a:solidFill>
                  <a:srgbClr val="7A7E85"/>
                </a:solidFill>
                <a:effectLst/>
                <a:highlight>
                  <a:srgbClr val="1E1F22"/>
                </a:highlight>
                <a:latin typeface="Menlo-Regular" panose="020B0609030804020204" pitchFamily="49" charset="0"/>
              </a:rPr>
              <a:t>        </a:t>
            </a:r>
            <a:r>
              <a:rPr lang="en-US" altLang="ko-KR" sz="1100">
                <a:solidFill>
                  <a:srgbClr val="BCBEC4"/>
                </a:solidFill>
                <a:effectLst/>
                <a:highlight>
                  <a:srgbClr val="1E1F22"/>
                </a:highlight>
              </a:rPr>
              <a:t>FileUploadInfo uploadInfo = </a:t>
            </a:r>
            <a:r>
              <a:rPr lang="en-US" altLang="ko-KR" sz="1100">
                <a:solidFill>
                  <a:srgbClr val="CF8E6D"/>
                </a:solidFill>
                <a:effectLst/>
                <a:highlight>
                  <a:srgbClr val="1E1F22"/>
                </a:highlight>
              </a:rPr>
              <a:t>new </a:t>
            </a:r>
            <a:r>
              <a:rPr lang="en-US" altLang="ko-KR" sz="1100">
                <a:solidFill>
                  <a:srgbClr val="BCBEC4"/>
                </a:solidFill>
                <a:effectLst/>
                <a:highlight>
                  <a:srgbClr val="1E1F22"/>
                </a:highlight>
              </a:rPr>
              <a:t>FileUploadInfo</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originalFilename, storedFilename, </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multipartFile.getSize</a:t>
            </a:r>
            <a:r>
              <a:rPr lang="en-US" altLang="ko-KR" sz="1100">
                <a:solidFill>
                  <a:srgbClr val="54A857"/>
                </a:solidFill>
                <a:effectLst/>
                <a:highlight>
                  <a:srgbClr val="1E1F22"/>
                </a:highlight>
              </a:rPr>
              <a:t>()</a:t>
            </a:r>
            <a:r>
              <a:rPr lang="en-US" altLang="ko-KR" sz="1100">
                <a:solidFill>
                  <a:srgbClr val="BCBEC4"/>
                </a:solidFill>
                <a:effectLst/>
                <a:highlight>
                  <a:srgbClr val="1E1F22"/>
                </a:highlight>
              </a:rPr>
              <a:t>,</a:t>
            </a:r>
            <a:r>
              <a:rPr lang="ko-KR" altLang="en-US" sz="1100">
                <a:solidFill>
                  <a:srgbClr val="BCBEC4"/>
                </a:solidFill>
                <a:effectLst/>
                <a:highlight>
                  <a:srgbClr val="1E1F22"/>
                </a:highlight>
              </a:rPr>
              <a:t> </a:t>
            </a:r>
            <a:r>
              <a:rPr lang="en-US" altLang="ko-KR" sz="1100">
                <a:solidFill>
                  <a:schemeClr val="bg1">
                    <a:lumMod val="50000"/>
                  </a:schemeClr>
                </a:solidFill>
                <a:effectLst/>
                <a:highlight>
                  <a:srgbClr val="1E1F22"/>
                </a:highlight>
              </a:rPr>
              <a:t>//</a:t>
            </a:r>
            <a:r>
              <a:rPr lang="ko-KR" altLang="en-US" sz="1100">
                <a:solidFill>
                  <a:schemeClr val="bg1">
                    <a:lumMod val="50000"/>
                  </a:schemeClr>
                </a:solidFill>
                <a:effectLst/>
                <a:highlight>
                  <a:srgbClr val="1E1F22"/>
                </a:highlight>
              </a:rPr>
              <a:t>파일 크기</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multipartFile.getContentType</a:t>
            </a:r>
            <a:r>
              <a:rPr lang="en-US" altLang="ko-KR" sz="1100">
                <a:solidFill>
                  <a:srgbClr val="54A857"/>
                </a:solidFill>
                <a:effectLst/>
                <a:highlight>
                  <a:srgbClr val="1E1F22"/>
                </a:highlight>
              </a:rPr>
              <a:t>()</a:t>
            </a:r>
            <a:r>
              <a:rPr lang="en-US" altLang="ko-KR" sz="1100">
                <a:solidFill>
                  <a:srgbClr val="BCBEC4"/>
                </a:solidFill>
                <a:effectLst/>
                <a:highlight>
                  <a:srgbClr val="1E1F22"/>
                </a:highlight>
              </a:rPr>
              <a:t>,</a:t>
            </a:r>
            <a:r>
              <a:rPr lang="ko-KR" altLang="en-US" sz="1100">
                <a:solidFill>
                  <a:schemeClr val="bg1">
                    <a:lumMod val="50000"/>
                  </a:schemeClr>
                </a:solidFill>
                <a:effectLst/>
                <a:highlight>
                  <a:srgbClr val="1E1F22"/>
                </a:highlight>
              </a:rPr>
              <a:t> </a:t>
            </a:r>
            <a:r>
              <a:rPr lang="en-US" altLang="ko-KR" sz="1100">
                <a:solidFill>
                  <a:schemeClr val="bg1">
                    <a:lumMod val="50000"/>
                  </a:schemeClr>
                </a:solidFill>
                <a:effectLst/>
                <a:highlight>
                  <a:srgbClr val="1E1F22"/>
                </a:highlight>
              </a:rPr>
              <a:t>//</a:t>
            </a:r>
            <a:r>
              <a:rPr lang="ko-KR" altLang="en-US" sz="1100">
                <a:solidFill>
                  <a:schemeClr val="bg1">
                    <a:lumMod val="50000"/>
                  </a:schemeClr>
                </a:solidFill>
                <a:effectLst/>
                <a:highlight>
                  <a:srgbClr val="1E1F22"/>
                </a:highlight>
              </a:rPr>
              <a:t>컨텐트 타입</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filePath</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a:t>
            </a:r>
            <a:r>
              <a:rPr lang="en-US" altLang="ko-KR" sz="1100">
                <a:solidFill>
                  <a:srgbClr val="CF8E6D"/>
                </a:solidFill>
                <a:effectLst/>
                <a:highlight>
                  <a:srgbClr val="1E1F22"/>
                </a:highlight>
              </a:rPr>
              <a:t>return </a:t>
            </a:r>
            <a:r>
              <a:rPr lang="en-US" altLang="ko-KR" sz="1100">
                <a:solidFill>
                  <a:srgbClr val="C77DBB"/>
                </a:solidFill>
                <a:effectLst/>
                <a:highlight>
                  <a:srgbClr val="1E1F22"/>
                </a:highlight>
              </a:rPr>
              <a:t>fileUploadInfoRepository</a:t>
            </a:r>
            <a:r>
              <a:rPr lang="en-US" altLang="ko-KR" sz="1100">
                <a:solidFill>
                  <a:srgbClr val="BCBEC4"/>
                </a:solidFill>
                <a:effectLst/>
                <a:highlight>
                  <a:srgbClr val="1E1F22"/>
                </a:highlight>
              </a:rPr>
              <a:t>.save</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uploadInfo</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a:t>
            </a:r>
            <a:r>
              <a:rPr lang="en-US" altLang="ko-KR" sz="1100">
                <a:solidFill>
                  <a:srgbClr val="54A857"/>
                </a:solidFill>
                <a:effectLst/>
                <a:highlight>
                  <a:srgbClr val="1E1F22"/>
                </a:highlight>
              </a:rPr>
              <a:t>}</a:t>
            </a:r>
            <a:br>
              <a:rPr lang="en-US" altLang="ko-KR" sz="1100">
                <a:solidFill>
                  <a:srgbClr val="54A857"/>
                </a:solidFill>
                <a:effectLst/>
                <a:highlight>
                  <a:srgbClr val="1E1F22"/>
                </a:highlight>
              </a:rPr>
            </a:br>
            <a:r>
              <a:rPr lang="en-US" altLang="ko-KR" sz="1100">
                <a:solidFill>
                  <a:srgbClr val="E8BA36"/>
                </a:solidFill>
                <a:effectLst/>
                <a:highlight>
                  <a:srgbClr val="1E1F22"/>
                </a:highlight>
              </a:rPr>
              <a:t>}</a:t>
            </a:r>
          </a:p>
        </p:txBody>
      </p:sp>
    </p:spTree>
    <p:extLst>
      <p:ext uri="{BB962C8B-B14F-4D97-AF65-F5344CB8AC3E}">
        <p14:creationId xmlns:p14="http://schemas.microsoft.com/office/powerpoint/2010/main" val="410738072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974361-E608-8A74-DC8C-01A7CF42E67B}"/>
            </a:ext>
          </a:extLst>
        </p:cNvPr>
        <p:cNvGrpSpPr/>
        <p:nvPr/>
      </p:nvGrpSpPr>
      <p:grpSpPr>
        <a:xfrm>
          <a:off x="0" y="0"/>
          <a:ext cx="0" cy="0"/>
          <a:chOff x="0" y="0"/>
          <a:chExt cx="0" cy="0"/>
        </a:xfrm>
      </p:grpSpPr>
      <p:sp>
        <p:nvSpPr>
          <p:cNvPr id="7" name="직사각형 6">
            <a:extLst>
              <a:ext uri="{FF2B5EF4-FFF2-40B4-BE49-F238E27FC236}">
                <a16:creationId xmlns:a16="http://schemas.microsoft.com/office/drawing/2014/main" id="{20EA3676-96A4-6DFB-2A19-674179FC04D8}"/>
              </a:ext>
            </a:extLst>
          </p:cNvPr>
          <p:cNvSpPr/>
          <p:nvPr/>
        </p:nvSpPr>
        <p:spPr>
          <a:xfrm>
            <a:off x="100074" y="136481"/>
            <a:ext cx="1994457" cy="369332"/>
          </a:xfrm>
          <a:prstGeom prst="rect">
            <a:avLst/>
          </a:prstGeom>
        </p:spPr>
        <p:txBody>
          <a:bodyPr wrap="none">
            <a:spAutoFit/>
          </a:bodyPr>
          <a:lstStyle/>
          <a:p>
            <a:pPr marL="342900" indent="-342900">
              <a:buFont typeface="Wingdings" pitchFamily="2" charset="2"/>
              <a:buChar char="ü"/>
            </a:pPr>
            <a:r>
              <a:rPr lang="ko-KR" altLang="en-US" b="1">
                <a:solidFill>
                  <a:schemeClr val="accent1">
                    <a:lumMod val="75000"/>
                  </a:schemeClr>
                </a:solidFill>
                <a:latin typeface="+mj-lt"/>
              </a:rPr>
              <a:t>속성 관련 </a:t>
            </a:r>
            <a:r>
              <a:rPr lang="en-US" altLang="ko-KR" b="1">
                <a:solidFill>
                  <a:schemeClr val="accent1">
                    <a:lumMod val="75000"/>
                  </a:schemeClr>
                </a:solidFill>
                <a:latin typeface="+mj-lt"/>
              </a:rPr>
              <a:t>API</a:t>
            </a:r>
            <a:endParaRPr lang="ko-KR" altLang="en-US" b="1">
              <a:solidFill>
                <a:schemeClr val="accent1">
                  <a:lumMod val="75000"/>
                </a:schemeClr>
              </a:solidFill>
              <a:latin typeface="+mj-lt"/>
            </a:endParaRPr>
          </a:p>
        </p:txBody>
      </p:sp>
      <p:sp>
        <p:nvSpPr>
          <p:cNvPr id="2" name="Rectangle 1">
            <a:extLst>
              <a:ext uri="{FF2B5EF4-FFF2-40B4-BE49-F238E27FC236}">
                <a16:creationId xmlns:a16="http://schemas.microsoft.com/office/drawing/2014/main" id="{E0DA33A4-CEDD-B513-BA88-A5868A4F61B6}"/>
              </a:ext>
            </a:extLst>
          </p:cNvPr>
          <p:cNvSpPr>
            <a:spLocks noChangeArrowheads="1"/>
          </p:cNvSpPr>
          <p:nvPr/>
        </p:nvSpPr>
        <p:spPr bwMode="auto">
          <a:xfrm>
            <a:off x="388165" y="582000"/>
            <a:ext cx="7847449" cy="539320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latinLnBrk="0" hangingPunct="0">
              <a:lnSpc>
                <a:spcPct val="150000"/>
              </a:lnSpc>
              <a:spcBef>
                <a:spcPct val="0"/>
              </a:spcBef>
              <a:spcAft>
                <a:spcPct val="0"/>
              </a:spcAft>
            </a:pPr>
            <a:r>
              <a:rPr kumimoji="0" lang="ko-KR" altLang="ko-KR" sz="1100" b="0" i="0" u="none" strike="noStrike" cap="none" normalizeH="0" baseline="0">
                <a:ln>
                  <a:noFill/>
                </a:ln>
                <a:solidFill>
                  <a:srgbClr val="CF8E6D"/>
                </a:solidFill>
                <a:effectLst/>
                <a:latin typeface="Arial Unicode MS"/>
                <a:ea typeface="JetBrains Mono"/>
              </a:rPr>
              <a:t>public void </a:t>
            </a:r>
            <a:r>
              <a:rPr kumimoji="0" lang="ko-KR" altLang="ko-KR" sz="1100" b="0" i="0" u="none" strike="noStrike" cap="none" normalizeH="0" baseline="0">
                <a:ln>
                  <a:noFill/>
                </a:ln>
                <a:solidFill>
                  <a:srgbClr val="56A8F5"/>
                </a:solidFill>
                <a:effectLst/>
                <a:latin typeface="Arial Unicode MS"/>
                <a:ea typeface="JetBrains Mono"/>
              </a:rPr>
              <a:t>handleAttributes</a:t>
            </a:r>
            <a:r>
              <a:rPr kumimoji="0" lang="ko-KR" altLang="ko-KR" sz="1100" b="0" i="0" u="none" strike="noStrike" cap="none" normalizeH="0" baseline="0">
                <a:ln>
                  <a:noFill/>
                </a:ln>
                <a:solidFill>
                  <a:srgbClr val="BCBEC4"/>
                </a:solidFill>
                <a:effectLst/>
                <a:latin typeface="Arial Unicode MS"/>
                <a:ea typeface="JetBrains Mono"/>
              </a:rPr>
              <a:t>(HttpServletRequest request)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request.</a:t>
            </a:r>
            <a:r>
              <a:rPr kumimoji="0" lang="ko-KR" altLang="ko-KR" sz="1100" b="0" i="0" u="none" strike="noStrike" cap="none" normalizeH="0" baseline="0">
                <a:ln>
                  <a:noFill/>
                </a:ln>
                <a:solidFill>
                  <a:srgbClr val="56A8F5"/>
                </a:solidFill>
                <a:effectLst/>
                <a:latin typeface="Arial Unicode MS"/>
                <a:ea typeface="JetBrains Mono"/>
              </a:rPr>
              <a:t>setAttribute</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"attribute1"</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"Value1"</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request.</a:t>
            </a:r>
            <a:r>
              <a:rPr kumimoji="0" lang="ko-KR" altLang="ko-KR" sz="1100" b="0" i="0" u="none" strike="noStrike" cap="none" normalizeH="0" baseline="0">
                <a:ln>
                  <a:noFill/>
                </a:ln>
                <a:solidFill>
                  <a:srgbClr val="56A8F5"/>
                </a:solidFill>
                <a:effectLst/>
                <a:latin typeface="Arial Unicode MS"/>
                <a:ea typeface="JetBrains Mono"/>
              </a:rPr>
              <a:t>setAttribute</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"attribute2"</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"Value2"</a:t>
            </a:r>
            <a:r>
              <a:rPr kumimoji="0" lang="ko-KR" altLang="ko-KR" sz="1100" b="0" i="0" u="none" strike="noStrike" cap="none" normalizeH="0" baseline="0">
                <a:ln>
                  <a:noFill/>
                </a:ln>
                <a:solidFill>
                  <a:srgbClr val="BCBEC4"/>
                </a:solidFill>
                <a:effectLst/>
                <a:latin typeface="Arial Unicode MS"/>
                <a:ea typeface="JetBrains Mono"/>
              </a:rPr>
              <a:t>);</a:t>
            </a:r>
            <a:endParaRPr kumimoji="0" lang="en-US" altLang="ko-KR" sz="1100" b="0" i="0" u="none" strike="noStrike" cap="none" normalizeH="0" baseline="0">
              <a:ln>
                <a:noFill/>
              </a:ln>
              <a:solidFill>
                <a:srgbClr val="BCBEC4"/>
              </a:solidFill>
              <a:effectLst/>
              <a:latin typeface="Arial Unicode MS"/>
              <a:ea typeface="JetBrains Mono"/>
            </a:endParaRPr>
          </a:p>
          <a:p>
            <a:pPr eaLnBrk="0" fontAlgn="base" latinLnBrk="0" hangingPunct="0">
              <a:lnSpc>
                <a:spcPct val="150000"/>
              </a:lnSpc>
              <a:spcBef>
                <a:spcPct val="0"/>
              </a:spcBef>
              <a:spcAft>
                <a:spcPct val="0"/>
              </a:spcAft>
            </a:pP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System.out.</a:t>
            </a:r>
            <a:r>
              <a:rPr kumimoji="0" lang="ko-KR" altLang="ko-KR" sz="1100" b="0" i="0" u="none" strike="noStrike" cap="none" normalizeH="0" baseline="0">
                <a:ln>
                  <a:noFill/>
                </a:ln>
                <a:solidFill>
                  <a:srgbClr val="56A8F5"/>
                </a:solidFill>
                <a:effectLst/>
                <a:latin typeface="Arial Unicode MS"/>
                <a:ea typeface="JetBrains Mono"/>
              </a:rPr>
              <a:t>println</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en-US" sz="1100" b="0" i="0" u="none" strike="noStrike" cap="none" normalizeH="0" baseline="0">
                <a:ln>
                  <a:noFill/>
                </a:ln>
                <a:solidFill>
                  <a:srgbClr val="6AAB73"/>
                </a:solidFill>
                <a:effectLst/>
                <a:latin typeface="Arial Unicode MS"/>
                <a:ea typeface="JetBrains Mono"/>
              </a:rPr>
              <a:t>속성 설정</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System.out.</a:t>
            </a:r>
            <a:r>
              <a:rPr kumimoji="0" lang="ko-KR" altLang="ko-KR" sz="1100" b="0" i="0" u="none" strike="noStrike" cap="none" normalizeH="0" baseline="0">
                <a:ln>
                  <a:noFill/>
                </a:ln>
                <a:solidFill>
                  <a:srgbClr val="56A8F5"/>
                </a:solidFill>
                <a:effectLst/>
                <a:latin typeface="Arial Unicode MS"/>
                <a:ea typeface="JetBrains Mono"/>
              </a:rPr>
              <a:t>println</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"attribute1: Value1"</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System.out.</a:t>
            </a:r>
            <a:r>
              <a:rPr kumimoji="0" lang="ko-KR" altLang="ko-KR" sz="1100" b="0" i="0" u="none" strike="noStrike" cap="none" normalizeH="0" baseline="0">
                <a:ln>
                  <a:noFill/>
                </a:ln>
                <a:solidFill>
                  <a:srgbClr val="56A8F5"/>
                </a:solidFill>
                <a:effectLst/>
                <a:latin typeface="Arial Unicode MS"/>
                <a:ea typeface="JetBrains Mono"/>
              </a:rPr>
              <a:t>println</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"attribute2: Value2"</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endParaRPr kumimoji="0" lang="en-US" altLang="ko-KR" sz="1100" b="0" i="0" u="none" strike="noStrike" cap="none" normalizeH="0" baseline="0">
              <a:ln>
                <a:noFill/>
              </a:ln>
              <a:solidFill>
                <a:srgbClr val="BCBEC4"/>
              </a:solidFill>
              <a:effectLst/>
              <a:latin typeface="Arial Unicode MS"/>
              <a:ea typeface="JetBrains Mono"/>
            </a:endParaRPr>
          </a:p>
          <a:p>
            <a:pPr eaLnBrk="0" fontAlgn="base" latinLnBrk="0" hangingPunct="0">
              <a:lnSpc>
                <a:spcPct val="150000"/>
              </a:lnSpc>
              <a:spcBef>
                <a:spcPct val="0"/>
              </a:spcBef>
              <a:spcAft>
                <a:spcPct val="0"/>
              </a:spcAft>
            </a:pPr>
            <a:r>
              <a:rPr kumimoji="0" lang="en-US" altLang="ko-KR" sz="1100" b="0" i="0" u="none" strike="noStrike" cap="none" normalizeH="0" baseline="0">
                <a:ln>
                  <a:noFill/>
                </a:ln>
                <a:solidFill>
                  <a:schemeClr val="bg1">
                    <a:lumMod val="50000"/>
                  </a:schemeClr>
                </a:solidFill>
                <a:effectLst/>
                <a:latin typeface="Arial Unicode MS"/>
                <a:ea typeface="JetBrains Mono"/>
              </a:rPr>
              <a:t>// </a:t>
            </a:r>
            <a:r>
              <a:rPr kumimoji="0" lang="ko-KR" altLang="en-US" sz="1100" b="0" i="0" u="none" strike="noStrike" cap="none" normalizeH="0" baseline="0">
                <a:ln>
                  <a:noFill/>
                </a:ln>
                <a:solidFill>
                  <a:schemeClr val="bg1">
                    <a:lumMod val="50000"/>
                  </a:schemeClr>
                </a:solidFill>
                <a:effectLst/>
                <a:latin typeface="Arial Unicode MS"/>
                <a:ea typeface="JetBrains Mono"/>
              </a:rPr>
              <a:t>모든 속성 출력</a:t>
            </a:r>
            <a:br>
              <a:rPr kumimoji="0" lang="ko-KR" altLang="ko-KR" sz="1100" b="0" i="0" u="none" strike="noStrike" cap="none" normalizeH="0" baseline="0">
                <a:ln>
                  <a:noFill/>
                </a:ln>
                <a:solidFill>
                  <a:schemeClr val="bg1">
                    <a:lumMod val="65000"/>
                  </a:schemeClr>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System.out.</a:t>
            </a:r>
            <a:r>
              <a:rPr kumimoji="0" lang="ko-KR" altLang="ko-KR" sz="1100" b="0" i="0" u="none" strike="noStrike" cap="none" normalizeH="0" baseline="0">
                <a:ln>
                  <a:noFill/>
                </a:ln>
                <a:solidFill>
                  <a:srgbClr val="56A8F5"/>
                </a:solidFill>
                <a:effectLst/>
                <a:latin typeface="Arial Unicode MS"/>
                <a:ea typeface="JetBrains Mono"/>
              </a:rPr>
              <a:t>println</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CF8E6D"/>
                </a:solidFill>
                <a:effectLst/>
                <a:latin typeface="Arial Unicode MS"/>
                <a:ea typeface="JetBrains Mono"/>
              </a:rPr>
              <a:t>\n</a:t>
            </a:r>
            <a:r>
              <a:rPr kumimoji="0" lang="ko-KR" altLang="en-US" sz="1100" b="0" i="0" u="none" strike="noStrike" cap="none" normalizeH="0" baseline="0">
                <a:ln>
                  <a:noFill/>
                </a:ln>
                <a:solidFill>
                  <a:srgbClr val="6AAB73"/>
                </a:solidFill>
                <a:effectLst/>
                <a:latin typeface="Arial Unicode MS"/>
                <a:ea typeface="JetBrains Mono"/>
              </a:rPr>
              <a:t>모든 속성 출력</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request.</a:t>
            </a:r>
            <a:r>
              <a:rPr kumimoji="0" lang="ko-KR" altLang="ko-KR" sz="1100" b="0" i="0" u="none" strike="noStrike" cap="none" normalizeH="0" baseline="0">
                <a:ln>
                  <a:noFill/>
                </a:ln>
                <a:solidFill>
                  <a:srgbClr val="56A8F5"/>
                </a:solidFill>
                <a:effectLst/>
                <a:latin typeface="Arial Unicode MS"/>
                <a:ea typeface="JetBrains Mono"/>
              </a:rPr>
              <a:t>getAttributeNames</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56A8F5"/>
                </a:solidFill>
                <a:effectLst/>
                <a:latin typeface="Arial Unicode MS"/>
                <a:ea typeface="JetBrains Mono"/>
              </a:rPr>
              <a:t>asIterator</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56A8F5"/>
                </a:solidFill>
                <a:effectLst/>
                <a:latin typeface="Arial Unicode MS"/>
                <a:ea typeface="JetBrains Mono"/>
              </a:rPr>
              <a:t>forEachRemaining</a:t>
            </a:r>
            <a:r>
              <a:rPr kumimoji="0" lang="ko-KR" altLang="ko-KR" sz="1100" b="0" i="0" u="none" strike="noStrike" cap="none" normalizeH="0" baseline="0">
                <a:ln>
                  <a:noFill/>
                </a:ln>
                <a:solidFill>
                  <a:srgbClr val="BCBEC4"/>
                </a:solidFill>
                <a:effectLst/>
                <a:latin typeface="Arial Unicode MS"/>
                <a:ea typeface="JetBrains Mono"/>
              </a:rPr>
              <a:t>(attributeName -&gt; System.out.</a:t>
            </a:r>
            <a:r>
              <a:rPr kumimoji="0" lang="ko-KR" altLang="ko-KR" sz="1100" b="0" i="0" u="none" strike="noStrike" cap="none" normalizeH="0" baseline="0">
                <a:ln>
                  <a:noFill/>
                </a:ln>
                <a:solidFill>
                  <a:srgbClr val="56A8F5"/>
                </a:solidFill>
                <a:effectLst/>
                <a:latin typeface="Arial Unicode MS"/>
                <a:ea typeface="JetBrains Mono"/>
              </a:rPr>
              <a:t>println</a:t>
            </a:r>
            <a:r>
              <a:rPr kumimoji="0" lang="ko-KR" altLang="ko-KR" sz="1100" b="0" i="0" u="none" strike="noStrike" cap="none" normalizeH="0" baseline="0">
                <a:ln>
                  <a:noFill/>
                </a:ln>
                <a:solidFill>
                  <a:srgbClr val="BCBEC4"/>
                </a:solidFill>
                <a:effectLst/>
                <a:latin typeface="Arial Unicode MS"/>
                <a:ea typeface="JetBrains Mono"/>
              </a:rPr>
              <a:t>(attributeName + </a:t>
            </a:r>
            <a:r>
              <a:rPr kumimoji="0" lang="ko-KR" altLang="ko-KR" sz="1100" b="0" i="0" u="none" strike="noStrike" cap="none" normalizeH="0" baseline="0">
                <a:ln>
                  <a:noFill/>
                </a:ln>
                <a:solidFill>
                  <a:srgbClr val="6AAB73"/>
                </a:solidFill>
                <a:effectLst/>
                <a:latin typeface="Arial Unicode MS"/>
                <a:ea typeface="JetBrains Mono"/>
              </a:rPr>
              <a:t>": " </a:t>
            </a:r>
            <a:r>
              <a:rPr kumimoji="0" lang="ko-KR" altLang="ko-KR" sz="1100" b="0" i="0" u="none" strike="noStrike" cap="none" normalizeH="0" baseline="0">
                <a:ln>
                  <a:noFill/>
                </a:ln>
                <a:solidFill>
                  <a:srgbClr val="BCBEC4"/>
                </a:solidFill>
                <a:effectLst/>
                <a:latin typeface="Arial Unicode MS"/>
                <a:ea typeface="JetBrains Mono"/>
              </a:rPr>
              <a:t>+ request.getAttribute(attributeName)));</a:t>
            </a:r>
            <a:endParaRPr kumimoji="0" lang="en-US" altLang="ko-KR" sz="1100" b="0" i="0" u="none" strike="noStrike" cap="none" normalizeH="0" baseline="0">
              <a:ln>
                <a:noFill/>
              </a:ln>
              <a:solidFill>
                <a:srgbClr val="BCBEC4"/>
              </a:solidFill>
              <a:effectLst/>
              <a:latin typeface="Arial Unicode MS"/>
              <a:ea typeface="JetBrains Mono"/>
            </a:endParaRPr>
          </a:p>
          <a:p>
            <a:pPr eaLnBrk="0" fontAlgn="base" latinLnBrk="0" hangingPunct="0">
              <a:lnSpc>
                <a:spcPct val="150000"/>
              </a:lnSpc>
              <a:spcBef>
                <a:spcPct val="0"/>
              </a:spcBef>
              <a:spcAft>
                <a:spcPct val="0"/>
              </a:spcAft>
            </a:pP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chemeClr val="bg1">
                    <a:lumMod val="50000"/>
                  </a:schemeClr>
                </a:solidFill>
                <a:effectLst/>
                <a:latin typeface="Arial Unicode MS"/>
                <a:ea typeface="JetBrains Mono"/>
              </a:rPr>
              <a:t>// </a:t>
            </a:r>
            <a:r>
              <a:rPr kumimoji="0" lang="ko-KR" altLang="en-US" sz="1100" b="0" i="0" u="none" strike="noStrike" cap="none" normalizeH="0" baseline="0">
                <a:ln>
                  <a:noFill/>
                </a:ln>
                <a:solidFill>
                  <a:schemeClr val="bg1">
                    <a:lumMod val="50000"/>
                  </a:schemeClr>
                </a:solidFill>
                <a:effectLst/>
                <a:latin typeface="Arial Unicode MS"/>
                <a:ea typeface="JetBrains Mono"/>
              </a:rPr>
              <a:t>속성 삭제</a:t>
            </a:r>
            <a:endParaRPr kumimoji="0" lang="en-US" altLang="ko-KR" sz="1100" b="0" i="0" u="none" strike="noStrike" cap="none" normalizeH="0" baseline="0">
              <a:ln>
                <a:noFill/>
              </a:ln>
              <a:solidFill>
                <a:schemeClr val="bg1">
                  <a:lumMod val="50000"/>
                </a:schemeClr>
              </a:solidFill>
              <a:effectLst/>
              <a:latin typeface="Arial Unicode MS"/>
              <a:ea typeface="JetBrains Mono"/>
            </a:endParaRPr>
          </a:p>
          <a:p>
            <a:pPr eaLnBrk="0" fontAlgn="base" latinLnBrk="0" hangingPunct="0">
              <a:lnSpc>
                <a:spcPct val="150000"/>
              </a:lnSpc>
              <a:spcBef>
                <a:spcPct val="0"/>
              </a:spcBef>
              <a:spcAft>
                <a:spcPct val="0"/>
              </a:spcAft>
            </a:pPr>
            <a:r>
              <a:rPr kumimoji="0" lang="ko-KR" altLang="ko-KR" sz="1100" b="0" i="0" u="none" strike="noStrike" cap="none" normalizeH="0" baseline="0">
                <a:ln>
                  <a:noFill/>
                </a:ln>
                <a:solidFill>
                  <a:srgbClr val="BCBEC4"/>
                </a:solidFill>
                <a:effectLst/>
                <a:latin typeface="Arial Unicode MS"/>
                <a:ea typeface="JetBrains Mono"/>
              </a:rPr>
              <a:t>request.</a:t>
            </a:r>
            <a:r>
              <a:rPr kumimoji="0" lang="ko-KR" altLang="ko-KR" sz="1100" b="0" i="0" u="none" strike="noStrike" cap="none" normalizeH="0" baseline="0">
                <a:ln>
                  <a:noFill/>
                </a:ln>
                <a:solidFill>
                  <a:srgbClr val="56A8F5"/>
                </a:solidFill>
                <a:effectLst/>
                <a:latin typeface="Arial Unicode MS"/>
                <a:ea typeface="JetBrains Mono"/>
              </a:rPr>
              <a:t>removeAttribute</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"attribute1"</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System.out.</a:t>
            </a:r>
            <a:r>
              <a:rPr kumimoji="0" lang="ko-KR" altLang="ko-KR" sz="1100" b="0" i="0" u="none" strike="noStrike" cap="none" normalizeH="0" baseline="0">
                <a:ln>
                  <a:noFill/>
                </a:ln>
                <a:solidFill>
                  <a:srgbClr val="56A8F5"/>
                </a:solidFill>
                <a:effectLst/>
                <a:latin typeface="Arial Unicode MS"/>
                <a:ea typeface="JetBrains Mono"/>
              </a:rPr>
              <a:t>println</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CF8E6D"/>
                </a:solidFill>
                <a:effectLst/>
                <a:latin typeface="Arial Unicode MS"/>
                <a:ea typeface="JetBrains Mono"/>
              </a:rPr>
              <a:t>\n</a:t>
            </a:r>
            <a:r>
              <a:rPr kumimoji="0" lang="ko-KR" altLang="en-US" sz="1100" b="0" i="0" u="none" strike="noStrike" cap="none" normalizeH="0" baseline="0">
                <a:ln>
                  <a:noFill/>
                </a:ln>
                <a:solidFill>
                  <a:srgbClr val="6AAB73"/>
                </a:solidFill>
                <a:effectLst/>
                <a:latin typeface="Arial Unicode MS"/>
                <a:ea typeface="JetBrains Mono"/>
              </a:rPr>
              <a:t>삭제 속성</a:t>
            </a:r>
            <a:r>
              <a:rPr kumimoji="0" lang="ko-KR" altLang="ko-KR" sz="1100" b="0" i="0" u="none" strike="noStrike" cap="none" normalizeH="0" baseline="0">
                <a:ln>
                  <a:noFill/>
                </a:ln>
                <a:solidFill>
                  <a:srgbClr val="6AAB73"/>
                </a:solidFill>
                <a:effectLst/>
                <a:latin typeface="Arial Unicode MS"/>
                <a:ea typeface="JetBrains Mono"/>
              </a:rPr>
              <a:t>: 'attribute1’”</a:t>
            </a:r>
            <a:r>
              <a:rPr kumimoji="0" lang="ko-KR" altLang="ko-KR" sz="1100" b="0" i="0" u="none" strike="noStrike" cap="none" normalizeH="0" baseline="0">
                <a:ln>
                  <a:noFill/>
                </a:ln>
                <a:solidFill>
                  <a:srgbClr val="BCBEC4"/>
                </a:solidFill>
                <a:effectLst/>
                <a:latin typeface="Arial Unicode MS"/>
                <a:ea typeface="JetBrains Mono"/>
              </a:rPr>
              <a:t>);</a:t>
            </a:r>
            <a:endParaRPr kumimoji="0" lang="en-US" altLang="ko-KR" sz="1100" b="0" i="0" u="none" strike="noStrike" cap="none" normalizeH="0" baseline="0">
              <a:ln>
                <a:noFill/>
              </a:ln>
              <a:solidFill>
                <a:srgbClr val="BCBEC4"/>
              </a:solidFill>
              <a:effectLst/>
              <a:latin typeface="Arial Unicode MS"/>
              <a:ea typeface="JetBrains Mono"/>
            </a:endParaRPr>
          </a:p>
          <a:p>
            <a:pPr eaLnBrk="0" fontAlgn="base" latinLnBrk="0" hangingPunct="0">
              <a:lnSpc>
                <a:spcPct val="150000"/>
              </a:lnSpc>
              <a:spcBef>
                <a:spcPct val="0"/>
              </a:spcBef>
              <a:spcAft>
                <a:spcPct val="0"/>
              </a:spcAft>
            </a:pP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chemeClr val="bg1">
                    <a:lumMod val="50000"/>
                  </a:schemeClr>
                </a:solidFill>
                <a:effectLst/>
                <a:latin typeface="Arial Unicode MS"/>
                <a:ea typeface="JetBrains Mono"/>
              </a:rPr>
              <a:t>// </a:t>
            </a:r>
            <a:r>
              <a:rPr kumimoji="0" lang="ko-KR" altLang="en-US" sz="1100" b="0" i="0" u="none" strike="noStrike" cap="none" normalizeH="0" baseline="0">
                <a:ln>
                  <a:noFill/>
                </a:ln>
                <a:solidFill>
                  <a:schemeClr val="bg1">
                    <a:lumMod val="50000"/>
                  </a:schemeClr>
                </a:solidFill>
                <a:effectLst/>
                <a:latin typeface="Arial Unicode MS"/>
                <a:ea typeface="JetBrains Mono"/>
              </a:rPr>
              <a:t>삭제 후 모든 속성 출력</a:t>
            </a:r>
            <a:br>
              <a:rPr kumimoji="0" lang="ko-KR" altLang="ko-KR" sz="1100" b="0" i="0" u="none" strike="noStrike" cap="none" normalizeH="0" baseline="0">
                <a:ln>
                  <a:noFill/>
                </a:ln>
                <a:solidFill>
                  <a:srgbClr val="7A7E85"/>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System.out.</a:t>
            </a:r>
            <a:r>
              <a:rPr kumimoji="0" lang="ko-KR" altLang="ko-KR" sz="1100" b="0" i="0" u="none" strike="noStrike" cap="none" normalizeH="0" baseline="0">
                <a:ln>
                  <a:noFill/>
                </a:ln>
                <a:solidFill>
                  <a:srgbClr val="56A8F5"/>
                </a:solidFill>
                <a:effectLst/>
                <a:latin typeface="Arial Unicode MS"/>
                <a:ea typeface="JetBrains Mono"/>
              </a:rPr>
              <a:t>println</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CF8E6D"/>
                </a:solidFill>
                <a:effectLst/>
                <a:latin typeface="Arial Unicode MS"/>
                <a:ea typeface="JetBrains Mono"/>
              </a:rPr>
              <a:t>\n</a:t>
            </a:r>
            <a:r>
              <a:rPr kumimoji="0" lang="ko-KR" altLang="en-US" sz="1100" b="0" i="0" u="none" strike="noStrike" cap="none" normalizeH="0" baseline="0">
                <a:ln>
                  <a:noFill/>
                </a:ln>
                <a:solidFill>
                  <a:srgbClr val="6AAB73"/>
                </a:solidFill>
                <a:effectLst/>
                <a:latin typeface="Arial Unicode MS"/>
                <a:ea typeface="JetBrains Mono"/>
              </a:rPr>
              <a:t>삭제 후 속성</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request.</a:t>
            </a:r>
            <a:r>
              <a:rPr kumimoji="0" lang="ko-KR" altLang="ko-KR" sz="1100" b="0" i="0" u="none" strike="noStrike" cap="none" normalizeH="0" baseline="0">
                <a:ln>
                  <a:noFill/>
                </a:ln>
                <a:solidFill>
                  <a:srgbClr val="56A8F5"/>
                </a:solidFill>
                <a:effectLst/>
                <a:latin typeface="Arial Unicode MS"/>
                <a:ea typeface="JetBrains Mono"/>
              </a:rPr>
              <a:t>getAttributeNames</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56A8F5"/>
                </a:solidFill>
                <a:effectLst/>
                <a:latin typeface="Arial Unicode MS"/>
                <a:ea typeface="JetBrains Mono"/>
              </a:rPr>
              <a:t>asIterator</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56A8F5"/>
                </a:solidFill>
                <a:effectLst/>
                <a:latin typeface="Arial Unicode MS"/>
                <a:ea typeface="JetBrains Mono"/>
              </a:rPr>
              <a:t>forEachRemaining</a:t>
            </a:r>
            <a:r>
              <a:rPr kumimoji="0" lang="ko-KR" altLang="ko-KR" sz="1100" b="0" i="0" u="none" strike="noStrike" cap="none" normalizeH="0" baseline="0">
                <a:ln>
                  <a:noFill/>
                </a:ln>
                <a:solidFill>
                  <a:srgbClr val="BCBEC4"/>
                </a:solidFill>
                <a:effectLst/>
                <a:latin typeface="Arial Unicode MS"/>
                <a:ea typeface="JetBrains Mono"/>
              </a:rPr>
              <a:t>(attributeName -&gt; System.out.</a:t>
            </a:r>
            <a:r>
              <a:rPr kumimoji="0" lang="ko-KR" altLang="ko-KR" sz="1100" b="0" i="0" u="none" strike="noStrike" cap="none" normalizeH="0" baseline="0">
                <a:ln>
                  <a:noFill/>
                </a:ln>
                <a:solidFill>
                  <a:srgbClr val="56A8F5"/>
                </a:solidFill>
                <a:effectLst/>
                <a:latin typeface="Arial Unicode MS"/>
                <a:ea typeface="JetBrains Mono"/>
              </a:rPr>
              <a:t>println</a:t>
            </a:r>
            <a:r>
              <a:rPr kumimoji="0" lang="ko-KR" altLang="ko-KR" sz="1100" b="0" i="0" u="none" strike="noStrike" cap="none" normalizeH="0" baseline="0">
                <a:ln>
                  <a:noFill/>
                </a:ln>
                <a:solidFill>
                  <a:srgbClr val="BCBEC4"/>
                </a:solidFill>
                <a:effectLst/>
                <a:latin typeface="Arial Unicode MS"/>
                <a:ea typeface="JetBrains Mono"/>
              </a:rPr>
              <a:t>(attributeName + </a:t>
            </a:r>
            <a:r>
              <a:rPr kumimoji="0" lang="ko-KR" altLang="ko-KR" sz="1100" b="0" i="0" u="none" strike="noStrike" cap="none" normalizeH="0" baseline="0">
                <a:ln>
                  <a:noFill/>
                </a:ln>
                <a:solidFill>
                  <a:srgbClr val="6AAB73"/>
                </a:solidFill>
                <a:effectLst/>
                <a:latin typeface="Arial Unicode MS"/>
                <a:ea typeface="JetBrains Mono"/>
              </a:rPr>
              <a:t>": " </a:t>
            </a:r>
            <a:r>
              <a:rPr kumimoji="0" lang="ko-KR" altLang="ko-KR" sz="1100" b="0" i="0" u="none" strike="noStrike" cap="none" normalizeH="0" baseline="0">
                <a:ln>
                  <a:noFill/>
                </a:ln>
                <a:solidFill>
                  <a:srgbClr val="BCBEC4"/>
                </a:solidFill>
                <a:effectLst/>
                <a:latin typeface="Arial Unicode MS"/>
                <a:ea typeface="JetBrains Mono"/>
              </a:rPr>
              <a:t>+ request.getAttribute(attributeName)));</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3" name="직사각형 12">
            <a:extLst>
              <a:ext uri="{FF2B5EF4-FFF2-40B4-BE49-F238E27FC236}">
                <a16:creationId xmlns:a16="http://schemas.microsoft.com/office/drawing/2014/main" id="{BFFD2285-3337-27BD-966C-FC03BAFF6581}"/>
              </a:ext>
            </a:extLst>
          </p:cNvPr>
          <p:cNvSpPr/>
          <p:nvPr/>
        </p:nvSpPr>
        <p:spPr>
          <a:xfrm>
            <a:off x="8498303" y="1391684"/>
            <a:ext cx="492443" cy="276999"/>
          </a:xfrm>
          <a:prstGeom prst="rect">
            <a:avLst/>
          </a:prstGeom>
        </p:spPr>
        <p:txBody>
          <a:bodyPr wrap="none">
            <a:spAutoFit/>
          </a:bodyPr>
          <a:lstStyle/>
          <a:p>
            <a:r>
              <a:rPr lang="ko-KR" altLang="en-US" sz="1200">
                <a:latin typeface="+mj-lt"/>
              </a:rPr>
              <a:t>결과</a:t>
            </a:r>
          </a:p>
        </p:txBody>
      </p:sp>
      <p:sp>
        <p:nvSpPr>
          <p:cNvPr id="15" name="Rectangle 5">
            <a:extLst>
              <a:ext uri="{FF2B5EF4-FFF2-40B4-BE49-F238E27FC236}">
                <a16:creationId xmlns:a16="http://schemas.microsoft.com/office/drawing/2014/main" id="{4FF31C1E-DC2B-1E27-3019-2E2248CC5359}"/>
              </a:ext>
            </a:extLst>
          </p:cNvPr>
          <p:cNvSpPr>
            <a:spLocks noChangeArrowheads="1"/>
          </p:cNvSpPr>
          <p:nvPr/>
        </p:nvSpPr>
        <p:spPr bwMode="auto">
          <a:xfrm>
            <a:off x="8551593" y="1668683"/>
            <a:ext cx="3152273" cy="3361882"/>
          </a:xfrm>
          <a:prstGeom prst="rect">
            <a:avLst/>
          </a:prstGeom>
          <a:solidFill>
            <a:schemeClr val="bg1"/>
          </a:solidFill>
          <a:ln w="6350">
            <a:solidFill>
              <a:schemeClr val="bg1">
                <a:lumMod val="65000"/>
              </a:schemeClr>
            </a:solid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en-US" sz="1100" b="0" i="0" u="none" strike="noStrike" cap="none" normalizeH="0" baseline="0">
                <a:ln>
                  <a:noFill/>
                </a:ln>
                <a:effectLst/>
                <a:latin typeface="Arial Unicode MS"/>
                <a:ea typeface="JetBrains Mono"/>
              </a:rPr>
              <a:t>속성 설정</a:t>
            </a:r>
            <a:endParaRPr kumimoji="0" lang="en-US" altLang="ko-KR" sz="1100" b="0" i="0" u="none" strike="noStrike" cap="none" normalizeH="0" baseline="0">
              <a:ln>
                <a:noFill/>
              </a:ln>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effectLst/>
                <a:latin typeface="Arial Unicode MS"/>
                <a:ea typeface="JetBrains Mono"/>
              </a:rPr>
              <a:t>attribute1: Value1</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effectLst/>
                <a:latin typeface="Arial Unicode MS"/>
                <a:ea typeface="JetBrains Mono"/>
              </a:rPr>
              <a:t>attribute2: Value2</a:t>
            </a:r>
          </a:p>
          <a:p>
            <a:pPr marL="0" marR="0" lvl="0" indent="0" algn="l" defTabSz="914400" rtl="0" eaLnBrk="0" fontAlgn="base" latinLnBrk="0" hangingPunct="0">
              <a:lnSpc>
                <a:spcPct val="150000"/>
              </a:lnSpc>
              <a:spcBef>
                <a:spcPct val="0"/>
              </a:spcBef>
              <a:spcAft>
                <a:spcPct val="0"/>
              </a:spcAft>
              <a:buClrTx/>
              <a:buSzTx/>
              <a:buFontTx/>
              <a:buNone/>
              <a:tabLst/>
            </a:pPr>
            <a:endParaRPr kumimoji="0" lang="en-US" altLang="ko-KR" sz="1100" b="0" i="0" u="none" strike="noStrike" cap="none" normalizeH="0" baseline="0">
              <a:ln>
                <a:noFill/>
              </a:ln>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en-US" sz="1100" b="0" i="0" u="none" strike="noStrike" cap="none" normalizeH="0" baseline="0">
                <a:ln>
                  <a:noFill/>
                </a:ln>
                <a:effectLst/>
                <a:latin typeface="Arial Unicode MS"/>
                <a:ea typeface="JetBrains Mono"/>
              </a:rPr>
              <a:t>모든 속성 출력</a:t>
            </a:r>
            <a:br>
              <a:rPr kumimoji="0" lang="ko-KR" altLang="ko-KR" sz="1100" b="0" i="0" u="none" strike="noStrike" cap="none" normalizeH="0" baseline="0">
                <a:ln>
                  <a:noFill/>
                </a:ln>
                <a:effectLst/>
                <a:latin typeface="Arial Unicode MS"/>
                <a:ea typeface="JetBrains Mono"/>
              </a:rPr>
            </a:br>
            <a:r>
              <a:rPr kumimoji="0" lang="ko-KR" altLang="ko-KR" sz="1100" b="0" i="0" u="none" strike="noStrike" cap="none" normalizeH="0" baseline="0">
                <a:ln>
                  <a:noFill/>
                </a:ln>
                <a:effectLst/>
                <a:latin typeface="Arial Unicode MS"/>
                <a:ea typeface="JetBrains Mono"/>
              </a:rPr>
              <a:t>attribute1: Value1</a:t>
            </a:r>
            <a:br>
              <a:rPr kumimoji="0" lang="ko-KR" altLang="ko-KR" sz="1100" b="0" i="0" u="none" strike="noStrike" cap="none" normalizeH="0" baseline="0">
                <a:ln>
                  <a:noFill/>
                </a:ln>
                <a:effectLst/>
                <a:latin typeface="Arial Unicode MS"/>
                <a:ea typeface="JetBrains Mono"/>
              </a:rPr>
            </a:br>
            <a:r>
              <a:rPr kumimoji="0" lang="ko-KR" altLang="ko-KR" sz="1100" b="0" i="0" u="none" strike="noStrike" cap="none" normalizeH="0" baseline="0">
                <a:ln>
                  <a:noFill/>
                </a:ln>
                <a:effectLst/>
                <a:latin typeface="Arial Unicode MS"/>
                <a:ea typeface="JetBrains Mono"/>
              </a:rPr>
              <a:t>attribute2: Value2</a:t>
            </a:r>
            <a:br>
              <a:rPr kumimoji="0" lang="ko-KR" altLang="ko-KR" sz="1100" b="0" i="0" u="none" strike="noStrike" cap="none" normalizeH="0" baseline="0">
                <a:ln>
                  <a:noFill/>
                </a:ln>
                <a:effectLst/>
                <a:latin typeface="Arial Unicode MS"/>
                <a:ea typeface="JetBrains Mono"/>
              </a:rPr>
            </a:br>
            <a:br>
              <a:rPr kumimoji="0" lang="ko-KR" altLang="ko-KR" sz="1100" b="0" i="0" u="none" strike="noStrike" cap="none" normalizeH="0" baseline="0">
                <a:ln>
                  <a:noFill/>
                </a:ln>
                <a:effectLst/>
                <a:latin typeface="Arial Unicode MS"/>
                <a:ea typeface="JetBrains Mono"/>
              </a:rPr>
            </a:br>
            <a:r>
              <a:rPr kumimoji="0" lang="ko-KR" altLang="en-US" sz="1100" b="0" i="0" u="none" strike="noStrike" cap="none" normalizeH="0" baseline="0">
                <a:ln>
                  <a:noFill/>
                </a:ln>
                <a:effectLst/>
                <a:latin typeface="Arial Unicode MS"/>
                <a:ea typeface="JetBrains Mono"/>
              </a:rPr>
              <a:t>속성 삭제</a:t>
            </a:r>
            <a:endParaRPr lang="en-US" altLang="ko-KR" sz="1100">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effectLst/>
                <a:latin typeface="Arial Unicode MS"/>
                <a:ea typeface="JetBrains Mono"/>
              </a:rPr>
              <a:t>'attribute1'</a:t>
            </a:r>
            <a:br>
              <a:rPr kumimoji="0" lang="ko-KR" altLang="ko-KR" sz="1100" b="0" i="0" u="none" strike="noStrike" cap="none" normalizeH="0" baseline="0">
                <a:ln>
                  <a:noFill/>
                </a:ln>
                <a:effectLst/>
                <a:latin typeface="Arial Unicode MS"/>
                <a:ea typeface="JetBrains Mono"/>
              </a:rPr>
            </a:br>
            <a:br>
              <a:rPr kumimoji="0" lang="ko-KR" altLang="ko-KR" sz="1100" b="0" i="0" u="none" strike="noStrike" cap="none" normalizeH="0" baseline="0">
                <a:ln>
                  <a:noFill/>
                </a:ln>
                <a:effectLst/>
                <a:latin typeface="Arial Unicode MS"/>
                <a:ea typeface="JetBrains Mono"/>
              </a:rPr>
            </a:br>
            <a:r>
              <a:rPr lang="ko-KR" altLang="en-US" sz="1100">
                <a:latin typeface="Arial Unicode MS"/>
                <a:ea typeface="JetBrains Mono"/>
              </a:rPr>
              <a:t>삭제 후 속성</a:t>
            </a:r>
            <a:br>
              <a:rPr kumimoji="0" lang="ko-KR" altLang="ko-KR" sz="1100" b="0" i="0" u="none" strike="noStrike" cap="none" normalizeH="0" baseline="0">
                <a:ln>
                  <a:noFill/>
                </a:ln>
                <a:effectLst/>
                <a:latin typeface="Arial Unicode MS"/>
                <a:ea typeface="JetBrains Mono"/>
              </a:rPr>
            </a:br>
            <a:r>
              <a:rPr kumimoji="0" lang="ko-KR" altLang="ko-KR" sz="1100" b="0" i="0" u="none" strike="noStrike" cap="none" normalizeH="0" baseline="0">
                <a:ln>
                  <a:noFill/>
                </a:ln>
                <a:effectLst/>
                <a:latin typeface="Arial Unicode MS"/>
                <a:ea typeface="JetBrains Mono"/>
              </a:rPr>
              <a:t>attribute2: Value2</a:t>
            </a:r>
            <a:endParaRPr kumimoji="0" lang="ko-KR" altLang="ko-KR" sz="1100" b="0" i="0" u="none" strike="noStrike" cap="none" normalizeH="0" baseline="0">
              <a:ln>
                <a:noFill/>
              </a:ln>
              <a:effectLst/>
              <a:latin typeface="Arial" panose="020B0604020202020204" pitchFamily="34" charset="0"/>
            </a:endParaRPr>
          </a:p>
        </p:txBody>
      </p:sp>
      <p:sp>
        <p:nvSpPr>
          <p:cNvPr id="16" name="TextBox 15">
            <a:extLst>
              <a:ext uri="{FF2B5EF4-FFF2-40B4-BE49-F238E27FC236}">
                <a16:creationId xmlns:a16="http://schemas.microsoft.com/office/drawing/2014/main" id="{C58D91BC-F45F-F439-5C90-51554575C67C}"/>
              </a:ext>
            </a:extLst>
          </p:cNvPr>
          <p:cNvSpPr txBox="1"/>
          <p:nvPr/>
        </p:nvSpPr>
        <p:spPr>
          <a:xfrm>
            <a:off x="3231554" y="996727"/>
            <a:ext cx="4871714" cy="293414"/>
          </a:xfrm>
          <a:prstGeom prst="rect">
            <a:avLst/>
          </a:prstGeom>
          <a:noFill/>
        </p:spPr>
        <p:txBody>
          <a:bodyPr wrap="square">
            <a:spAutoFit/>
          </a:bodyPr>
          <a:lstStyle/>
          <a:p>
            <a:pPr>
              <a:lnSpc>
                <a:spcPct val="150000"/>
              </a:lnSpc>
            </a:pPr>
            <a:r>
              <a:rPr lang="en-US" altLang="ko-KR" sz="1000">
                <a:solidFill>
                  <a:srgbClr val="FFC000"/>
                </a:solidFill>
                <a:latin typeface="+mj-lt"/>
              </a:rPr>
              <a:t>// HTTP </a:t>
            </a:r>
            <a:r>
              <a:rPr lang="ko-KR" altLang="en-US" sz="1000">
                <a:solidFill>
                  <a:srgbClr val="FFC000"/>
                </a:solidFill>
                <a:latin typeface="+mj-lt"/>
              </a:rPr>
              <a:t>요청 범위 안에서 데이터가 유지되고 요청이 끝나면 데이터는 사라진다</a:t>
            </a:r>
          </a:p>
        </p:txBody>
      </p:sp>
    </p:spTree>
    <p:extLst>
      <p:ext uri="{BB962C8B-B14F-4D97-AF65-F5344CB8AC3E}">
        <p14:creationId xmlns:p14="http://schemas.microsoft.com/office/powerpoint/2010/main" val="423559838"/>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C3E45B7-9FB7-4A0A-A764-156679392F0E}"/>
              </a:ext>
            </a:extLst>
          </p:cNvPr>
          <p:cNvSpPr txBox="1"/>
          <p:nvPr/>
        </p:nvSpPr>
        <p:spPr>
          <a:xfrm>
            <a:off x="1542641" y="1809307"/>
            <a:ext cx="2992999" cy="646331"/>
          </a:xfrm>
          <a:prstGeom prst="rect">
            <a:avLst/>
          </a:prstGeom>
          <a:noFill/>
        </p:spPr>
        <p:txBody>
          <a:bodyPr wrap="none" rtlCol="0">
            <a:spAutoFit/>
          </a:bodyPr>
          <a:lstStyle/>
          <a:p>
            <a:pPr marL="571500" indent="-571500">
              <a:buFont typeface="Wingdings" panose="05000000000000000000" pitchFamily="2" charset="2"/>
              <a:buChar char="ü"/>
            </a:pPr>
            <a:r>
              <a:rPr lang="en-US" altLang="ko-KR" sz="3600" b="1">
                <a:solidFill>
                  <a:schemeClr val="accent1">
                    <a:lumMod val="75000"/>
                  </a:schemeClr>
                </a:solidFill>
                <a:latin typeface="나눔바른고딕" panose="020B0603020101020101" pitchFamily="50" charset="-127"/>
                <a:ea typeface="나눔바른고딕" panose="020B0603020101020101" pitchFamily="50" charset="-127"/>
              </a:rPr>
              <a:t>Rest Client</a:t>
            </a:r>
            <a:endParaRPr lang="ko-KR" altLang="en-US" sz="3600" b="1">
              <a:solidFill>
                <a:schemeClr val="accent1">
                  <a:lumMod val="75000"/>
                </a:schemeClr>
              </a:solidFill>
              <a:latin typeface="나눔바른고딕" panose="020B0603020101020101" pitchFamily="50" charset="-127"/>
              <a:ea typeface="나눔바른고딕" panose="020B0603020101020101" pitchFamily="50" charset="-127"/>
            </a:endParaRPr>
          </a:p>
        </p:txBody>
      </p:sp>
      <p:sp>
        <p:nvSpPr>
          <p:cNvPr id="3" name="TextBox 2">
            <a:extLst>
              <a:ext uri="{FF2B5EF4-FFF2-40B4-BE49-F238E27FC236}">
                <a16:creationId xmlns:a16="http://schemas.microsoft.com/office/drawing/2014/main" id="{352722D2-7CFE-4B57-B2B5-9830792007B1}"/>
              </a:ext>
            </a:extLst>
          </p:cNvPr>
          <p:cNvSpPr txBox="1"/>
          <p:nvPr/>
        </p:nvSpPr>
        <p:spPr>
          <a:xfrm>
            <a:off x="1891316" y="2595697"/>
            <a:ext cx="2104102" cy="1131079"/>
          </a:xfrm>
          <a:prstGeom prst="rect">
            <a:avLst/>
          </a:prstGeom>
          <a:noFill/>
        </p:spPr>
        <p:txBody>
          <a:bodyPr wrap="none" rtlCol="0">
            <a:spAutoFit/>
          </a:bodyPr>
          <a:lstStyle/>
          <a:p>
            <a:pPr marL="342900" indent="-342900">
              <a:lnSpc>
                <a:spcPct val="200000"/>
              </a:lnSpc>
              <a:buFont typeface="+mj-lt"/>
              <a:buAutoNum type="arabicPeriod"/>
            </a:pPr>
            <a:r>
              <a:rPr lang="en-US" altLang="ko-KR">
                <a:solidFill>
                  <a:schemeClr val="accent1">
                    <a:lumMod val="75000"/>
                  </a:schemeClr>
                </a:solidFill>
                <a:latin typeface="나눔바른고딕" panose="020B0603020101020101" pitchFamily="50" charset="-127"/>
                <a:ea typeface="나눔바른고딕" panose="020B0603020101020101" pitchFamily="50" charset="-127"/>
              </a:rPr>
              <a:t>RestClient</a:t>
            </a:r>
          </a:p>
          <a:p>
            <a:pPr marL="342900" indent="-342900">
              <a:lnSpc>
                <a:spcPct val="200000"/>
              </a:lnSpc>
              <a:buFont typeface="+mj-lt"/>
              <a:buAutoNum type="arabicPeriod"/>
            </a:pPr>
            <a:r>
              <a:rPr lang="en-US" altLang="ko-KR">
                <a:solidFill>
                  <a:schemeClr val="accent1">
                    <a:lumMod val="75000"/>
                  </a:schemeClr>
                </a:solidFill>
                <a:latin typeface="나눔바른고딕" panose="020B0603020101020101" pitchFamily="50" charset="-127"/>
                <a:ea typeface="나눔바른고딕" panose="020B0603020101020101" pitchFamily="50" charset="-127"/>
              </a:rPr>
              <a:t>HTTP Interface</a:t>
            </a:r>
          </a:p>
        </p:txBody>
      </p:sp>
    </p:spTree>
    <p:extLst>
      <p:ext uri="{BB962C8B-B14F-4D97-AF65-F5344CB8AC3E}">
        <p14:creationId xmlns:p14="http://schemas.microsoft.com/office/powerpoint/2010/main" val="3797760844"/>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28235-34F3-480D-9582-51322E7389EC}"/>
              </a:ext>
            </a:extLst>
          </p:cNvPr>
          <p:cNvSpPr txBox="1"/>
          <p:nvPr/>
        </p:nvSpPr>
        <p:spPr>
          <a:xfrm>
            <a:off x="4231901" y="2921169"/>
            <a:ext cx="3728200" cy="1015663"/>
          </a:xfrm>
          <a:prstGeom prst="rect">
            <a:avLst/>
          </a:prstGeom>
          <a:noFill/>
        </p:spPr>
        <p:txBody>
          <a:bodyPr wrap="none" rtlCol="0">
            <a:spAutoFit/>
          </a:bodyPr>
          <a:lstStyle/>
          <a:p>
            <a:pPr algn="ctr"/>
            <a:r>
              <a:rPr lang="en-US" altLang="ko-KR" sz="6000">
                <a:solidFill>
                  <a:schemeClr val="accent1">
                    <a:lumMod val="75000"/>
                  </a:schemeClr>
                </a:solidFill>
                <a:latin typeface="나눔바른고딕" panose="020B0603020101020101" pitchFamily="50" charset="-127"/>
                <a:ea typeface="나눔바른고딕" panose="020B0603020101020101" pitchFamily="50" charset="-127"/>
              </a:rPr>
              <a:t>RestClient</a:t>
            </a:r>
            <a:endParaRPr lang="ko-KR" altLang="en-US" sz="6000">
              <a:solidFill>
                <a:schemeClr val="accent1">
                  <a:lumMod val="75000"/>
                </a:schemeClr>
              </a:solidFill>
              <a:latin typeface="+mj-lt"/>
            </a:endParaRPr>
          </a:p>
        </p:txBody>
      </p:sp>
      <p:sp>
        <p:nvSpPr>
          <p:cNvPr id="3" name="TextBox 2">
            <a:extLst>
              <a:ext uri="{FF2B5EF4-FFF2-40B4-BE49-F238E27FC236}">
                <a16:creationId xmlns:a16="http://schemas.microsoft.com/office/drawing/2014/main" id="{CDB69857-4DB7-EFC1-D480-BBEE632C406D}"/>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3281740423"/>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305274-3EA2-782D-0FAA-80183468B45A}"/>
            </a:ext>
          </a:extLst>
        </p:cNvPr>
        <p:cNvGrpSpPr/>
        <p:nvPr/>
      </p:nvGrpSpPr>
      <p:grpSpPr>
        <a:xfrm>
          <a:off x="0" y="0"/>
          <a:ext cx="0" cy="0"/>
          <a:chOff x="0" y="0"/>
          <a:chExt cx="0" cy="0"/>
        </a:xfrm>
      </p:grpSpPr>
      <p:sp>
        <p:nvSpPr>
          <p:cNvPr id="73" name="직사각형 72">
            <a:extLst>
              <a:ext uri="{FF2B5EF4-FFF2-40B4-BE49-F238E27FC236}">
                <a16:creationId xmlns:a16="http://schemas.microsoft.com/office/drawing/2014/main" id="{75D49004-5F69-9C23-4D0A-D91F232E213B}"/>
              </a:ext>
            </a:extLst>
          </p:cNvPr>
          <p:cNvSpPr/>
          <p:nvPr/>
        </p:nvSpPr>
        <p:spPr>
          <a:xfrm>
            <a:off x="370207" y="462803"/>
            <a:ext cx="11244988" cy="623248"/>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RestClient </a:t>
            </a:r>
            <a:r>
              <a:rPr lang="ko-KR" altLang="en-US" sz="1200"/>
              <a:t>는 </a:t>
            </a:r>
            <a:r>
              <a:rPr lang="en-US" altLang="ko-KR" sz="1200"/>
              <a:t>Spring 6 </a:t>
            </a:r>
            <a:r>
              <a:rPr lang="ko-KR" altLang="en-US" sz="1200"/>
              <a:t>에서 새롭게 도입된 동기식 </a:t>
            </a:r>
            <a:r>
              <a:rPr lang="en-US" altLang="ko-KR" sz="1200"/>
              <a:t>HTTP </a:t>
            </a:r>
            <a:r>
              <a:rPr lang="ko-KR" altLang="en-US" sz="1200"/>
              <a:t>클라이언트로서</a:t>
            </a:r>
            <a:r>
              <a:rPr lang="en-US" altLang="ko-KR" sz="1200"/>
              <a:t>, </a:t>
            </a:r>
            <a:r>
              <a:rPr lang="ko-KR" altLang="en-US" sz="1200"/>
              <a:t>기존의 </a:t>
            </a:r>
            <a:r>
              <a:rPr lang="en-US" altLang="ko-KR" sz="1200"/>
              <a:t>RestTemplate</a:t>
            </a:r>
            <a:r>
              <a:rPr lang="ko-KR" altLang="en-US" sz="1200"/>
              <a:t>를 대체하거나 보완할 수 있는</a:t>
            </a:r>
            <a:r>
              <a:rPr lang="en-US" altLang="ko-KR" sz="1200"/>
              <a:t> </a:t>
            </a:r>
            <a:r>
              <a:rPr lang="ko-KR" altLang="en-US" sz="1200"/>
              <a:t>보다 모던하고 유창한</a:t>
            </a:r>
            <a:r>
              <a:rPr lang="en-US" altLang="ko-KR" sz="1200"/>
              <a:t>(fluent) API</a:t>
            </a:r>
            <a:r>
              <a:rPr lang="ko-KR" altLang="en-US" sz="1200"/>
              <a:t>를 제공한다</a:t>
            </a:r>
            <a:endParaRPr lang="en-US" altLang="ko-KR" sz="1200"/>
          </a:p>
          <a:p>
            <a:pPr marL="171450" indent="-171450">
              <a:lnSpc>
                <a:spcPct val="150000"/>
              </a:lnSpc>
              <a:buFont typeface="Arial" panose="020B0604020202020204" pitchFamily="34" charset="0"/>
              <a:buChar char="•"/>
            </a:pPr>
            <a:r>
              <a:rPr lang="ko-KR" altLang="en-US" sz="1200"/>
              <a:t>내부적으로 다양한 </a:t>
            </a:r>
            <a:r>
              <a:rPr lang="en-US" altLang="ko-KR" sz="1200"/>
              <a:t>HTTP </a:t>
            </a:r>
            <a:r>
              <a:rPr lang="ko-KR" altLang="en-US" sz="1200"/>
              <a:t>클라이언트 라이브러리</a:t>
            </a:r>
            <a:r>
              <a:rPr lang="en-US" altLang="ko-KR" sz="1200"/>
              <a:t>(</a:t>
            </a:r>
            <a:r>
              <a:rPr lang="ko-KR" altLang="en-US" sz="1200"/>
              <a:t>예</a:t>
            </a:r>
            <a:r>
              <a:rPr lang="en-US" altLang="ko-KR" sz="1200"/>
              <a:t>: Apache, Jetty, java.net.http </a:t>
            </a:r>
            <a:r>
              <a:rPr lang="ko-KR" altLang="en-US" sz="1200"/>
              <a:t>등</a:t>
            </a:r>
            <a:r>
              <a:rPr lang="en-US" altLang="ko-KR" sz="1200"/>
              <a:t>) </a:t>
            </a:r>
            <a:r>
              <a:rPr lang="ko-KR" altLang="en-US" sz="1200"/>
              <a:t>위에 추상화를 제공하며</a:t>
            </a:r>
            <a:r>
              <a:rPr lang="en-US" altLang="ko-KR" sz="1200"/>
              <a:t> </a:t>
            </a:r>
            <a:r>
              <a:rPr lang="ko-KR" altLang="en-US" sz="1200"/>
              <a:t>개발자가 손쉽게 </a:t>
            </a:r>
            <a:r>
              <a:rPr lang="en-US" altLang="ko-KR" sz="1200"/>
              <a:t>HTTP </a:t>
            </a:r>
            <a:r>
              <a:rPr lang="ko-KR" altLang="en-US" sz="1200"/>
              <a:t>요청과 응답을 다룰 수 있도록 지원한다</a:t>
            </a:r>
            <a:endParaRPr lang="en-US" altLang="ko-KR" sz="1200">
              <a:latin typeface="+mn-ea"/>
            </a:endParaRPr>
          </a:p>
        </p:txBody>
      </p:sp>
      <p:sp>
        <p:nvSpPr>
          <p:cNvPr id="74" name="직사각형 73">
            <a:extLst>
              <a:ext uri="{FF2B5EF4-FFF2-40B4-BE49-F238E27FC236}">
                <a16:creationId xmlns:a16="http://schemas.microsoft.com/office/drawing/2014/main" id="{2CBEF11C-8620-A873-85AD-E4189D93648D}"/>
              </a:ext>
            </a:extLst>
          </p:cNvPr>
          <p:cNvSpPr/>
          <p:nvPr/>
        </p:nvSpPr>
        <p:spPr>
          <a:xfrm>
            <a:off x="198756" y="156606"/>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sp>
        <p:nvSpPr>
          <p:cNvPr id="3" name="직사각형 2">
            <a:extLst>
              <a:ext uri="{FF2B5EF4-FFF2-40B4-BE49-F238E27FC236}">
                <a16:creationId xmlns:a16="http://schemas.microsoft.com/office/drawing/2014/main" id="{44E35E8B-1622-480B-BBAA-AE97CA2F54CD}"/>
              </a:ext>
            </a:extLst>
          </p:cNvPr>
          <p:cNvSpPr/>
          <p:nvPr/>
        </p:nvSpPr>
        <p:spPr>
          <a:xfrm>
            <a:off x="198756" y="1276832"/>
            <a:ext cx="883575"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특징</a:t>
            </a:r>
          </a:p>
        </p:txBody>
      </p:sp>
      <p:sp>
        <p:nvSpPr>
          <p:cNvPr id="5" name="직사각형 4">
            <a:extLst>
              <a:ext uri="{FF2B5EF4-FFF2-40B4-BE49-F238E27FC236}">
                <a16:creationId xmlns:a16="http://schemas.microsoft.com/office/drawing/2014/main" id="{AFE69AB5-72DB-4D4E-1F46-72CE8BFA7E39}"/>
              </a:ext>
            </a:extLst>
          </p:cNvPr>
          <p:cNvSpPr/>
          <p:nvPr/>
        </p:nvSpPr>
        <p:spPr>
          <a:xfrm>
            <a:off x="370207" y="1646164"/>
            <a:ext cx="11765849" cy="5055230"/>
          </a:xfrm>
          <a:prstGeom prst="rect">
            <a:avLst/>
          </a:prstGeom>
        </p:spPr>
        <p:txBody>
          <a:bodyPr wrap="square">
            <a:spAutoFit/>
          </a:bodyPr>
          <a:lstStyle/>
          <a:p>
            <a:pPr marL="228600" indent="-228600">
              <a:lnSpc>
                <a:spcPct val="150000"/>
              </a:lnSpc>
              <a:buFont typeface="+mj-lt"/>
              <a:buAutoNum type="arabicPeriod"/>
            </a:pPr>
            <a:r>
              <a:rPr lang="ko-KR" altLang="en-US" sz="1200" b="1"/>
              <a:t>유창한</a:t>
            </a:r>
            <a:r>
              <a:rPr lang="en-US" altLang="ko-KR" sz="1200" b="1"/>
              <a:t>(fluent) API</a:t>
            </a:r>
          </a:p>
          <a:p>
            <a:pPr marL="628650" lvl="1" indent="-171450">
              <a:lnSpc>
                <a:spcPct val="150000"/>
              </a:lnSpc>
              <a:buFont typeface="Arial" panose="020B0604020202020204" pitchFamily="34" charset="0"/>
              <a:buChar char="•"/>
            </a:pPr>
            <a:r>
              <a:rPr lang="en-US" altLang="ko-KR" sz="1200"/>
              <a:t>get(), post(), put() </a:t>
            </a:r>
            <a:r>
              <a:rPr lang="ko-KR" altLang="en-US" sz="1200"/>
              <a:t>등 </a:t>
            </a:r>
            <a:r>
              <a:rPr lang="en-US" altLang="ko-KR" sz="1200"/>
              <a:t>HTTP </a:t>
            </a:r>
            <a:r>
              <a:rPr lang="ko-KR" altLang="en-US" sz="1200"/>
              <a:t>메서드를 코드상에서 직관적으로 체이닝할 수 있으며 </a:t>
            </a:r>
            <a:r>
              <a:rPr lang="en-US" altLang="ko-KR" sz="1200"/>
              <a:t>retrieve(), exchange() </a:t>
            </a:r>
            <a:r>
              <a:rPr lang="ko-KR" altLang="en-US" sz="1200"/>
              <a:t>등을 통해 설정 → 요청 → 응답 흐름을 명확히 표현할 수 있다</a:t>
            </a:r>
            <a:endParaRPr lang="en-US" altLang="ko-KR" sz="1200"/>
          </a:p>
          <a:p>
            <a:pPr marL="628650" lvl="1" indent="-171450">
              <a:lnSpc>
                <a:spcPct val="150000"/>
              </a:lnSpc>
              <a:buFont typeface="Arial" panose="020B0604020202020204" pitchFamily="34" charset="0"/>
              <a:buChar char="•"/>
            </a:pPr>
            <a:endParaRPr lang="en-US" altLang="ko-KR" sz="1200"/>
          </a:p>
          <a:p>
            <a:pPr marL="228600" indent="-228600">
              <a:lnSpc>
                <a:spcPct val="150000"/>
              </a:lnSpc>
              <a:buFont typeface="+mj-lt"/>
              <a:buAutoNum type="arabicPeriod"/>
            </a:pPr>
            <a:r>
              <a:rPr lang="ko-KR" altLang="en-US" sz="1200" b="1"/>
              <a:t>동기식 처리</a:t>
            </a:r>
          </a:p>
          <a:p>
            <a:pPr marL="628650" lvl="1" indent="-171450">
              <a:lnSpc>
                <a:spcPct val="150000"/>
              </a:lnSpc>
              <a:buFont typeface="Arial" panose="020B0604020202020204" pitchFamily="34" charset="0"/>
              <a:buChar char="•"/>
            </a:pPr>
            <a:r>
              <a:rPr lang="ko-KR" altLang="en-US" sz="1200"/>
              <a:t>내부 동작이 동기식이므로 블로킹 모델을 따른다</a:t>
            </a:r>
            <a:endParaRPr lang="en-US" altLang="ko-KR" sz="1200"/>
          </a:p>
          <a:p>
            <a:pPr marL="628650" lvl="1" indent="-171450">
              <a:lnSpc>
                <a:spcPct val="150000"/>
              </a:lnSpc>
              <a:buFont typeface="Arial" panose="020B0604020202020204" pitchFamily="34" charset="0"/>
              <a:buChar char="•"/>
            </a:pPr>
            <a:endParaRPr lang="en-US" altLang="ko-KR" sz="1200"/>
          </a:p>
          <a:p>
            <a:pPr marL="228600" indent="-228600">
              <a:lnSpc>
                <a:spcPct val="150000"/>
              </a:lnSpc>
              <a:buFont typeface="+mj-lt"/>
              <a:buAutoNum type="arabicPeriod"/>
            </a:pPr>
            <a:r>
              <a:rPr lang="en-US" altLang="ko-KR" sz="1200" b="1"/>
              <a:t>Builder </a:t>
            </a:r>
            <a:r>
              <a:rPr lang="ko-KR" altLang="en-US" sz="1200" b="1"/>
              <a:t>기반 설정</a:t>
            </a:r>
          </a:p>
          <a:p>
            <a:pPr marL="628650" lvl="1" indent="-171450">
              <a:lnSpc>
                <a:spcPct val="150000"/>
              </a:lnSpc>
              <a:buFont typeface="Arial" panose="020B0604020202020204" pitchFamily="34" charset="0"/>
              <a:buChar char="•"/>
            </a:pPr>
            <a:r>
              <a:rPr lang="en-US" altLang="ko-KR" sz="1200"/>
              <a:t>RestClient.builder()</a:t>
            </a:r>
            <a:r>
              <a:rPr lang="ko-KR" altLang="en-US" sz="1200"/>
              <a:t>에서 </a:t>
            </a:r>
            <a:r>
              <a:rPr lang="en-US" altLang="ko-KR" sz="1200"/>
              <a:t>baseUrl, </a:t>
            </a:r>
            <a:r>
              <a:rPr lang="ko-KR" altLang="en-US" sz="1200"/>
              <a:t>기본 헤더</a:t>
            </a:r>
            <a:r>
              <a:rPr lang="en-US" altLang="ko-KR" sz="1200"/>
              <a:t>, </a:t>
            </a:r>
            <a:r>
              <a:rPr lang="ko-KR" altLang="en-US" sz="1200"/>
              <a:t>인터셉터</a:t>
            </a:r>
            <a:r>
              <a:rPr lang="en-US" altLang="ko-KR" sz="1200"/>
              <a:t>, requestFactory </a:t>
            </a:r>
            <a:r>
              <a:rPr lang="ko-KR" altLang="en-US" sz="1200"/>
              <a:t>등을 간편하게 설정할 수 있으며 한 번 만들어진 </a:t>
            </a:r>
            <a:r>
              <a:rPr lang="en-US" altLang="ko-KR" sz="1200"/>
              <a:t>RestClient </a:t>
            </a:r>
            <a:r>
              <a:rPr lang="ko-KR" altLang="en-US" sz="1200"/>
              <a:t>는 여러 스레드에서 안전하게 사용할 수 있다</a:t>
            </a:r>
            <a:endParaRPr lang="en-US" altLang="ko-KR" sz="1200"/>
          </a:p>
          <a:p>
            <a:pPr marL="628650" lvl="1" indent="-171450">
              <a:lnSpc>
                <a:spcPct val="150000"/>
              </a:lnSpc>
              <a:buFont typeface="Arial" panose="020B0604020202020204" pitchFamily="34" charset="0"/>
              <a:buChar char="•"/>
            </a:pPr>
            <a:endParaRPr lang="en-US" altLang="ko-KR" sz="1200"/>
          </a:p>
          <a:p>
            <a:pPr marL="228600" indent="-228600">
              <a:lnSpc>
                <a:spcPct val="150000"/>
              </a:lnSpc>
              <a:buFont typeface="+mj-lt"/>
              <a:buAutoNum type="arabicPeriod"/>
            </a:pPr>
            <a:r>
              <a:rPr lang="ko-KR" altLang="en-US" sz="1200" b="1"/>
              <a:t>다양한 </a:t>
            </a:r>
            <a:r>
              <a:rPr lang="en-US" altLang="ko-KR" sz="1200" b="1"/>
              <a:t>HTTP </a:t>
            </a:r>
            <a:r>
              <a:rPr lang="ko-KR" altLang="en-US" sz="1200" b="1"/>
              <a:t>라이브러리 연동</a:t>
            </a:r>
          </a:p>
          <a:p>
            <a:pPr marL="628650" lvl="1" indent="-171450">
              <a:lnSpc>
                <a:spcPct val="150000"/>
              </a:lnSpc>
              <a:buFont typeface="Arial" panose="020B0604020202020204" pitchFamily="34" charset="0"/>
              <a:buChar char="•"/>
            </a:pPr>
            <a:r>
              <a:rPr lang="ko-KR" altLang="en-US" sz="1200"/>
              <a:t>자동으로 </a:t>
            </a:r>
            <a:r>
              <a:rPr lang="en-US" altLang="ko-KR" sz="1200"/>
              <a:t>Apache HttpClient, Jetty HttpClient, java.net.http </a:t>
            </a:r>
            <a:r>
              <a:rPr lang="ko-KR" altLang="en-US" sz="1200"/>
              <a:t>등을 감지하여 활용하며 직접 </a:t>
            </a:r>
            <a:r>
              <a:rPr lang="en-US" altLang="ko-KR" sz="1200"/>
              <a:t>requestFactory(…)</a:t>
            </a:r>
            <a:r>
              <a:rPr lang="ko-KR" altLang="en-US" sz="1200"/>
              <a:t>를 지정하여 원하는 라이브러리를 명시적으로 선택할 수도 있다</a:t>
            </a:r>
            <a:endParaRPr lang="en-US" altLang="ko-KR" sz="1200"/>
          </a:p>
          <a:p>
            <a:pPr marL="628650" lvl="1" indent="-171450">
              <a:lnSpc>
                <a:spcPct val="150000"/>
              </a:lnSpc>
              <a:buFont typeface="Arial" panose="020B0604020202020204" pitchFamily="34" charset="0"/>
              <a:buChar char="•"/>
            </a:pPr>
            <a:endParaRPr lang="en-US" altLang="ko-KR" sz="1200"/>
          </a:p>
          <a:p>
            <a:pPr marL="228600" indent="-228600">
              <a:lnSpc>
                <a:spcPct val="150000"/>
              </a:lnSpc>
              <a:buFont typeface="+mj-lt"/>
              <a:buAutoNum type="arabicPeriod"/>
            </a:pPr>
            <a:r>
              <a:rPr lang="ko-KR" altLang="en-US" sz="1200" b="1"/>
              <a:t>편리한 메시지 변환</a:t>
            </a:r>
          </a:p>
          <a:p>
            <a:pPr marL="628650" lvl="1" indent="-171450">
              <a:lnSpc>
                <a:spcPct val="150000"/>
              </a:lnSpc>
              <a:buFont typeface="Arial" panose="020B0604020202020204" pitchFamily="34" charset="0"/>
              <a:buChar char="•"/>
            </a:pPr>
            <a:r>
              <a:rPr lang="en-US" altLang="ko-KR" sz="1200"/>
              <a:t>body(Object), body(ParameterizedTypeReference) </a:t>
            </a:r>
            <a:r>
              <a:rPr lang="ko-KR" altLang="en-US" sz="1200"/>
              <a:t>등을 제공해 제네릭 구조를 포함한 다양한 타입 변환을 지원하며 </a:t>
            </a:r>
            <a:r>
              <a:rPr lang="en-US" altLang="ko-KR" sz="1200"/>
              <a:t>accept(), contentType() </a:t>
            </a:r>
            <a:r>
              <a:rPr lang="ko-KR" altLang="en-US" sz="1200"/>
              <a:t>등으로 헤더를 설정할 수 있다</a:t>
            </a:r>
            <a:endParaRPr lang="en-US" altLang="ko-KR" sz="1200"/>
          </a:p>
          <a:p>
            <a:pPr marL="628650" lvl="1" indent="-171450">
              <a:lnSpc>
                <a:spcPct val="150000"/>
              </a:lnSpc>
              <a:buFont typeface="Arial" panose="020B0604020202020204" pitchFamily="34" charset="0"/>
              <a:buChar char="•"/>
            </a:pPr>
            <a:endParaRPr lang="en-US" altLang="ko-KR" sz="1200"/>
          </a:p>
          <a:p>
            <a:pPr marL="228600" indent="-228600">
              <a:lnSpc>
                <a:spcPct val="150000"/>
              </a:lnSpc>
              <a:buFont typeface="+mj-lt"/>
              <a:buAutoNum type="arabicPeriod"/>
            </a:pPr>
            <a:r>
              <a:rPr lang="ko-KR" altLang="en-US" sz="1200" b="1"/>
              <a:t>유연한 오류 처리</a:t>
            </a:r>
          </a:p>
          <a:p>
            <a:pPr marL="628650" lvl="1" indent="-171450">
              <a:lnSpc>
                <a:spcPct val="150000"/>
              </a:lnSpc>
              <a:buFont typeface="Arial" panose="020B0604020202020204" pitchFamily="34" charset="0"/>
              <a:buChar char="•"/>
            </a:pPr>
            <a:r>
              <a:rPr lang="en-US" altLang="ko-KR" sz="1200"/>
              <a:t>4xx, 5xx </a:t>
            </a:r>
            <a:r>
              <a:rPr lang="ko-KR" altLang="en-US" sz="1200"/>
              <a:t>상태 코드를 받으면 기본적으로 </a:t>
            </a:r>
            <a:r>
              <a:rPr lang="en-US" altLang="ko-KR" sz="1200"/>
              <a:t>RestClientException </a:t>
            </a:r>
            <a:r>
              <a:rPr lang="ko-KR" altLang="en-US" sz="1200"/>
              <a:t>계열 예외를 던지지만</a:t>
            </a:r>
            <a:r>
              <a:rPr lang="en-US" altLang="ko-KR" sz="1200"/>
              <a:t>, onStatus()</a:t>
            </a:r>
            <a:r>
              <a:rPr lang="ko-KR" altLang="en-US" sz="1200"/>
              <a:t>를 사용해 특정 상태 코드에 대한 맞춤 예외 처리가 가능합니다</a:t>
            </a:r>
            <a:r>
              <a:rPr lang="en-US" altLang="ko-KR" sz="1200"/>
              <a:t>.</a:t>
            </a:r>
          </a:p>
          <a:p>
            <a:pPr marL="628650" lvl="1" indent="-171450">
              <a:lnSpc>
                <a:spcPct val="150000"/>
              </a:lnSpc>
              <a:buFont typeface="Arial" panose="020B0604020202020204" pitchFamily="34" charset="0"/>
              <a:buChar char="•"/>
            </a:pPr>
            <a:r>
              <a:rPr lang="en-US" altLang="ko-KR" sz="1200"/>
              <a:t>exchange() </a:t>
            </a:r>
            <a:r>
              <a:rPr lang="ko-KR" altLang="en-US" sz="1200"/>
              <a:t>메서드를 사용하면 요청과 응답을 더 세밀하게 다루면서 상태 코드별로 직접 처리를 구성할 수 있습니다</a:t>
            </a:r>
            <a:r>
              <a:rPr lang="en-US" altLang="ko-KR" sz="1200"/>
              <a:t>.</a:t>
            </a:r>
            <a:endParaRPr lang="en-US" altLang="ko-KR" sz="1200">
              <a:latin typeface="+mn-ea"/>
            </a:endParaRPr>
          </a:p>
        </p:txBody>
      </p:sp>
    </p:spTree>
    <p:extLst>
      <p:ext uri="{BB962C8B-B14F-4D97-AF65-F5344CB8AC3E}">
        <p14:creationId xmlns:p14="http://schemas.microsoft.com/office/powerpoint/2010/main" val="1091465245"/>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80BFDF-22AD-24CA-72A0-4B155F583481}"/>
            </a:ext>
          </a:extLst>
        </p:cNvPr>
        <p:cNvGrpSpPr/>
        <p:nvPr/>
      </p:nvGrpSpPr>
      <p:grpSpPr>
        <a:xfrm>
          <a:off x="0" y="0"/>
          <a:ext cx="0" cy="0"/>
          <a:chOff x="0" y="0"/>
          <a:chExt cx="0" cy="0"/>
        </a:xfrm>
      </p:grpSpPr>
      <p:sp>
        <p:nvSpPr>
          <p:cNvPr id="73" name="직사각형 72">
            <a:extLst>
              <a:ext uri="{FF2B5EF4-FFF2-40B4-BE49-F238E27FC236}">
                <a16:creationId xmlns:a16="http://schemas.microsoft.com/office/drawing/2014/main" id="{10DB84F6-6FCD-C364-24D0-977FF175E3C7}"/>
              </a:ext>
            </a:extLst>
          </p:cNvPr>
          <p:cNvSpPr/>
          <p:nvPr/>
        </p:nvSpPr>
        <p:spPr>
          <a:xfrm>
            <a:off x="473506" y="4773846"/>
            <a:ext cx="11244988" cy="1731243"/>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b="1"/>
              <a:t>정적 메서드</a:t>
            </a:r>
            <a:endParaRPr lang="en-US" altLang="ko-KR" sz="1200" b="1"/>
          </a:p>
          <a:p>
            <a:pPr marL="628650" lvl="1" indent="-171450">
              <a:lnSpc>
                <a:spcPct val="150000"/>
              </a:lnSpc>
              <a:buFont typeface="Arial" panose="020B0604020202020204" pitchFamily="34" charset="0"/>
              <a:buChar char="•"/>
            </a:pPr>
            <a:r>
              <a:rPr lang="en-US" altLang="ko-KR" sz="1200"/>
              <a:t>RestClient.create()</a:t>
            </a:r>
            <a:r>
              <a:rPr lang="ko-KR" altLang="en-US" sz="1200"/>
              <a:t>를 통해 간단하게 기본 옵션의 </a:t>
            </a:r>
            <a:r>
              <a:rPr lang="en-US" altLang="ko-KR" sz="1200"/>
              <a:t>RestClient </a:t>
            </a:r>
            <a:r>
              <a:rPr lang="ko-KR" altLang="en-US" sz="1200"/>
              <a:t>인스턴스를 생성할 수 있다</a:t>
            </a:r>
            <a:endParaRPr lang="en-US" altLang="ko-KR" sz="1200"/>
          </a:p>
          <a:p>
            <a:pPr marL="628650" lvl="1" indent="-171450">
              <a:lnSpc>
                <a:spcPct val="150000"/>
              </a:lnSpc>
              <a:buFont typeface="Arial" panose="020B0604020202020204" pitchFamily="34" charset="0"/>
              <a:buChar char="•"/>
            </a:pPr>
            <a:endParaRPr lang="en-US" altLang="ko-KR" sz="1200"/>
          </a:p>
          <a:p>
            <a:pPr marL="171450" indent="-171450">
              <a:lnSpc>
                <a:spcPct val="150000"/>
              </a:lnSpc>
              <a:buFont typeface="Arial" panose="020B0604020202020204" pitchFamily="34" charset="0"/>
              <a:buChar char="•"/>
            </a:pPr>
            <a:r>
              <a:rPr lang="ko-KR" altLang="en-US" sz="1200" b="1"/>
              <a:t>빌더 패턴</a:t>
            </a:r>
            <a:endParaRPr lang="en-US" altLang="ko-KR" sz="1200" b="1"/>
          </a:p>
          <a:p>
            <a:pPr marL="628650" lvl="1" indent="-171450">
              <a:lnSpc>
                <a:spcPct val="150000"/>
              </a:lnSpc>
              <a:buFont typeface="Arial" panose="020B0604020202020204" pitchFamily="34" charset="0"/>
              <a:buChar char="•"/>
            </a:pPr>
            <a:r>
              <a:rPr lang="en-US" altLang="ko-KR" sz="1200"/>
              <a:t>RestClient.builder()</a:t>
            </a:r>
            <a:r>
              <a:rPr lang="ko-KR" altLang="en-US" sz="1200"/>
              <a:t>를 사용하면 다양한 옵션</a:t>
            </a:r>
            <a:r>
              <a:rPr lang="en-US" altLang="ko-KR" sz="1200"/>
              <a:t>(HTTP </a:t>
            </a:r>
            <a:r>
              <a:rPr lang="ko-KR" altLang="en-US" sz="1200"/>
              <a:t>라이브러리 선택</a:t>
            </a:r>
            <a:r>
              <a:rPr lang="en-US" altLang="ko-KR" sz="1200"/>
              <a:t>, </a:t>
            </a:r>
            <a:r>
              <a:rPr lang="ko-KR" altLang="en-US" sz="1200"/>
              <a:t>메시지 컨버터</a:t>
            </a:r>
            <a:r>
              <a:rPr lang="en-US" altLang="ko-KR" sz="1200"/>
              <a:t>, </a:t>
            </a:r>
            <a:r>
              <a:rPr lang="ko-KR" altLang="en-US" sz="1200"/>
              <a:t>기본 </a:t>
            </a:r>
            <a:r>
              <a:rPr lang="en-US" altLang="ko-KR" sz="1200"/>
              <a:t>URI, </a:t>
            </a:r>
            <a:r>
              <a:rPr lang="ko-KR" altLang="en-US" sz="1200"/>
              <a:t>기본 헤더</a:t>
            </a:r>
            <a:r>
              <a:rPr lang="en-US" altLang="ko-KR" sz="1200"/>
              <a:t>, interceptor, initializer </a:t>
            </a:r>
            <a:r>
              <a:rPr lang="ko-KR" altLang="en-US" sz="1200"/>
              <a:t>등</a:t>
            </a:r>
            <a:r>
              <a:rPr lang="en-US" altLang="ko-KR" sz="1200"/>
              <a:t>)</a:t>
            </a:r>
            <a:r>
              <a:rPr lang="ko-KR" altLang="en-US" sz="1200"/>
              <a:t>을 설정하여 맞춤형 </a:t>
            </a:r>
            <a:r>
              <a:rPr lang="en-US" altLang="ko-KR" sz="1200"/>
              <a:t>RestClient </a:t>
            </a:r>
            <a:r>
              <a:rPr lang="ko-KR" altLang="en-US" sz="1200"/>
              <a:t>인스턴스를 구성할 수 있다</a:t>
            </a:r>
            <a:endParaRPr lang="en-US" altLang="ko-KR" sz="1200">
              <a:latin typeface="+mn-ea"/>
            </a:endParaRPr>
          </a:p>
        </p:txBody>
      </p:sp>
      <p:sp>
        <p:nvSpPr>
          <p:cNvPr id="74" name="직사각형 73">
            <a:extLst>
              <a:ext uri="{FF2B5EF4-FFF2-40B4-BE49-F238E27FC236}">
                <a16:creationId xmlns:a16="http://schemas.microsoft.com/office/drawing/2014/main" id="{66BD835D-0C20-127D-1890-B776607DBD7D}"/>
              </a:ext>
            </a:extLst>
          </p:cNvPr>
          <p:cNvSpPr/>
          <p:nvPr/>
        </p:nvSpPr>
        <p:spPr>
          <a:xfrm>
            <a:off x="198756" y="260778"/>
            <a:ext cx="2712602"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RestClient </a:t>
            </a:r>
            <a:r>
              <a:rPr lang="ko-KR" altLang="en-US" b="1">
                <a:solidFill>
                  <a:schemeClr val="accent1">
                    <a:lumMod val="75000"/>
                  </a:schemeClr>
                </a:solidFill>
                <a:latin typeface="+mn-ea"/>
              </a:rPr>
              <a:t>구조 및 생성</a:t>
            </a:r>
          </a:p>
        </p:txBody>
      </p:sp>
      <p:pic>
        <p:nvPicPr>
          <p:cNvPr id="4" name="그림 3">
            <a:extLst>
              <a:ext uri="{FF2B5EF4-FFF2-40B4-BE49-F238E27FC236}">
                <a16:creationId xmlns:a16="http://schemas.microsoft.com/office/drawing/2014/main" id="{036C13A5-F4FD-BDA7-31DE-352194699254}"/>
              </a:ext>
            </a:extLst>
          </p:cNvPr>
          <p:cNvPicPr>
            <a:picLocks noChangeAspect="1"/>
          </p:cNvPicPr>
          <p:nvPr/>
        </p:nvPicPr>
        <p:blipFill>
          <a:blip r:embed="rId3"/>
          <a:stretch>
            <a:fillRect/>
          </a:stretch>
        </p:blipFill>
        <p:spPr>
          <a:xfrm>
            <a:off x="542954" y="731032"/>
            <a:ext cx="3004688" cy="3677067"/>
          </a:xfrm>
          <a:prstGeom prst="rect">
            <a:avLst/>
          </a:prstGeom>
        </p:spPr>
      </p:pic>
      <p:sp>
        <p:nvSpPr>
          <p:cNvPr id="6" name="Rectangle 1">
            <a:extLst>
              <a:ext uri="{FF2B5EF4-FFF2-40B4-BE49-F238E27FC236}">
                <a16:creationId xmlns:a16="http://schemas.microsoft.com/office/drawing/2014/main" id="{4572B2B4-488F-C432-9C4D-3DE09DDA2618}"/>
              </a:ext>
            </a:extLst>
          </p:cNvPr>
          <p:cNvSpPr>
            <a:spLocks noChangeArrowheads="1"/>
          </p:cNvSpPr>
          <p:nvPr/>
        </p:nvSpPr>
        <p:spPr bwMode="auto">
          <a:xfrm>
            <a:off x="4409380" y="731032"/>
            <a:ext cx="6482399" cy="366254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000" b="0" i="0" u="none" strike="noStrike" cap="none" normalizeH="0" baseline="0">
                <a:ln>
                  <a:noFill/>
                </a:ln>
                <a:solidFill>
                  <a:srgbClr val="7A7E85"/>
                </a:solidFill>
                <a:effectLst/>
                <a:latin typeface="Arial Unicode MS"/>
                <a:ea typeface="JetBrains Mono"/>
              </a:rPr>
              <a:t>// </a:t>
            </a:r>
            <a:r>
              <a:rPr kumimoji="0" lang="ko-KR" altLang="ko-KR" sz="10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기본</a:t>
            </a:r>
            <a:r>
              <a:rPr kumimoji="0" lang="ko-KR" altLang="ko-KR" sz="1000" b="0" i="0" u="none" strike="noStrike" cap="none" normalizeH="0" baseline="0">
                <a:ln>
                  <a:noFill/>
                </a:ln>
                <a:solidFill>
                  <a:srgbClr val="7A7E85"/>
                </a:solidFill>
                <a:effectLst/>
                <a:latin typeface="Arial Unicode MS"/>
                <a:ea typeface="JetBrains Mono"/>
              </a:rPr>
              <a:t> RestClient </a:t>
            </a:r>
            <a:r>
              <a:rPr kumimoji="0" lang="ko-KR" altLang="ko-KR" sz="10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인스턴스 생성</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BCBEC4"/>
                </a:solidFill>
                <a:effectLst/>
                <a:latin typeface="Arial Unicode MS"/>
                <a:ea typeface="JetBrains Mono"/>
              </a:rPr>
              <a:t>RestClient </a:t>
            </a:r>
            <a:r>
              <a:rPr kumimoji="0" lang="ko-KR" altLang="ko-KR" sz="1100" b="0" i="0" u="none" strike="noStrike" cap="none" normalizeH="0" baseline="0">
                <a:ln>
                  <a:noFill/>
                </a:ln>
                <a:solidFill>
                  <a:srgbClr val="C77DBB"/>
                </a:solidFill>
                <a:effectLst/>
                <a:latin typeface="Arial Unicode MS"/>
                <a:ea typeface="JetBrains Mono"/>
              </a:rPr>
              <a:t>defaultClient </a:t>
            </a:r>
            <a:r>
              <a:rPr kumimoji="0" lang="ko-KR" altLang="ko-KR" sz="1100" b="0" i="0" u="none" strike="noStrike" cap="none" normalizeH="0" baseline="0">
                <a:ln>
                  <a:noFill/>
                </a:ln>
                <a:solidFill>
                  <a:srgbClr val="BCBEC4"/>
                </a:solidFill>
                <a:effectLst/>
                <a:latin typeface="Arial Unicode MS"/>
                <a:ea typeface="JetBrains Mono"/>
              </a:rPr>
              <a:t>= RestClient.create();</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7A7E85"/>
                </a:solidFill>
                <a:effectLst/>
                <a:latin typeface="Arial Unicode MS"/>
                <a:ea typeface="JetBrains Mono"/>
              </a:rPr>
              <a:t>// </a:t>
            </a:r>
            <a:r>
              <a:rPr kumimoji="0" lang="ko-KR" altLang="ko-KR" sz="10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커스텀 구성으로</a:t>
            </a:r>
            <a:r>
              <a:rPr kumimoji="0" lang="ko-KR" altLang="ko-KR" sz="1000" b="0" i="0" u="none" strike="noStrike" cap="none" normalizeH="0" baseline="0">
                <a:ln>
                  <a:noFill/>
                </a:ln>
                <a:solidFill>
                  <a:srgbClr val="7A7E85"/>
                </a:solidFill>
                <a:effectLst/>
                <a:latin typeface="Arial Unicode MS"/>
                <a:ea typeface="JetBrains Mono"/>
              </a:rPr>
              <a:t> RestClient </a:t>
            </a:r>
            <a:r>
              <a:rPr kumimoji="0" lang="ko-KR" altLang="ko-KR" sz="10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빌드</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BCBEC4"/>
                </a:solidFill>
                <a:effectLst/>
                <a:latin typeface="Arial Unicode MS"/>
                <a:ea typeface="JetBrains Mono"/>
              </a:rPr>
              <a:t>RestClient </a:t>
            </a:r>
            <a:r>
              <a:rPr kumimoji="0" lang="ko-KR" altLang="ko-KR" sz="1100" b="0" i="0" u="none" strike="noStrike" cap="none" normalizeH="0" baseline="0">
                <a:ln>
                  <a:noFill/>
                </a:ln>
                <a:solidFill>
                  <a:srgbClr val="C77DBB"/>
                </a:solidFill>
                <a:effectLst/>
                <a:latin typeface="Arial Unicode MS"/>
                <a:ea typeface="JetBrains Mono"/>
              </a:rPr>
              <a:t>customClient </a:t>
            </a:r>
            <a:r>
              <a:rPr kumimoji="0" lang="ko-KR" altLang="ko-KR" sz="1100" b="0" i="0" u="none" strike="noStrike" cap="none" normalizeH="0" baseline="0">
                <a:ln>
                  <a:noFill/>
                </a:ln>
                <a:solidFill>
                  <a:srgbClr val="BCBEC4"/>
                </a:solidFill>
                <a:effectLst/>
                <a:latin typeface="Arial Unicode MS"/>
                <a:ea typeface="JetBrains Mono"/>
              </a:rPr>
              <a:t>= RestClient.builder()</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7A7E85"/>
                </a:solidFill>
                <a:effectLst/>
                <a:latin typeface="Arial Unicode MS"/>
                <a:ea typeface="JetBrains Mono"/>
              </a:rPr>
              <a:t>// </a:t>
            </a:r>
            <a:r>
              <a:rPr kumimoji="0" lang="ko-KR" altLang="ko-KR" sz="10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사용할</a:t>
            </a:r>
            <a:r>
              <a:rPr kumimoji="0" lang="ko-KR" altLang="ko-KR" sz="1000" b="0" i="0" u="none" strike="noStrike" cap="none" normalizeH="0" baseline="0">
                <a:ln>
                  <a:noFill/>
                </a:ln>
                <a:solidFill>
                  <a:srgbClr val="7A7E85"/>
                </a:solidFill>
                <a:effectLst/>
                <a:latin typeface="Arial Unicode MS"/>
                <a:ea typeface="JetBrains Mono"/>
              </a:rPr>
              <a:t> HTTP </a:t>
            </a:r>
            <a:r>
              <a:rPr kumimoji="0" lang="ko-KR" altLang="ko-KR" sz="10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라이브러리 지정</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en-US"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.requestFactory(</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BCBEC4"/>
                </a:solidFill>
                <a:effectLst/>
                <a:latin typeface="Arial Unicode MS"/>
                <a:ea typeface="JetBrains Mono"/>
              </a:rPr>
              <a:t>HttpComponentsClientHttpRequestFactory())</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7A7E85"/>
                </a:solidFill>
                <a:effectLst/>
                <a:latin typeface="Arial Unicode MS"/>
                <a:ea typeface="JetBrains Mono"/>
              </a:rPr>
              <a:t>// </a:t>
            </a:r>
            <a:r>
              <a:rPr kumimoji="0" lang="ko-KR" altLang="ko-KR" sz="10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메시지 컨버터 추가</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.messageConverters(converters -&gt; converters.add(</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BCBEC4"/>
                </a:solidFill>
                <a:effectLst/>
                <a:latin typeface="Arial Unicode MS"/>
                <a:ea typeface="JetBrains Mono"/>
              </a:rPr>
              <a:t>MyCustomMessageConverter()))</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7A7E85"/>
                </a:solidFill>
                <a:effectLst/>
                <a:latin typeface="Arial Unicode MS"/>
                <a:ea typeface="JetBrains Mono"/>
              </a:rPr>
              <a:t>// </a:t>
            </a:r>
            <a:r>
              <a:rPr kumimoji="0" lang="ko-KR" altLang="ko-KR" sz="10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기본</a:t>
            </a:r>
            <a:r>
              <a:rPr kumimoji="0" lang="ko-KR" altLang="ko-KR" sz="1000" b="0" i="0" u="none" strike="noStrike" cap="none" normalizeH="0" baseline="0">
                <a:ln>
                  <a:noFill/>
                </a:ln>
                <a:solidFill>
                  <a:srgbClr val="7A7E85"/>
                </a:solidFill>
                <a:effectLst/>
                <a:latin typeface="Arial Unicode MS"/>
                <a:ea typeface="JetBrains Mono"/>
              </a:rPr>
              <a:t> URL </a:t>
            </a:r>
            <a:r>
              <a:rPr kumimoji="0" lang="ko-KR" altLang="ko-KR" sz="10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지정</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.baseUrl(</a:t>
            </a:r>
            <a:r>
              <a:rPr kumimoji="0" lang="ko-KR" altLang="ko-KR" sz="1100" b="0" i="0" u="none" strike="noStrike" cap="none" normalizeH="0" baseline="0">
                <a:ln>
                  <a:noFill/>
                </a:ln>
                <a:solidFill>
                  <a:srgbClr val="6AAB73"/>
                </a:solidFill>
                <a:effectLst/>
                <a:latin typeface="Arial Unicode MS"/>
                <a:ea typeface="JetBrains Mono"/>
              </a:rPr>
              <a:t>"https://example.com"</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7A7E85"/>
                </a:solidFill>
                <a:effectLst/>
                <a:latin typeface="Arial Unicode MS"/>
                <a:ea typeface="JetBrains Mono"/>
              </a:rPr>
              <a:t>// </a:t>
            </a:r>
            <a:r>
              <a:rPr kumimoji="0" lang="ko-KR" altLang="ko-KR" sz="10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기본</a:t>
            </a:r>
            <a:r>
              <a:rPr kumimoji="0" lang="ko-KR" altLang="ko-KR" sz="1000" b="0" i="0" u="none" strike="noStrike" cap="none" normalizeH="0" baseline="0">
                <a:ln>
                  <a:noFill/>
                </a:ln>
                <a:solidFill>
                  <a:srgbClr val="7A7E85"/>
                </a:solidFill>
                <a:effectLst/>
                <a:latin typeface="Arial Unicode MS"/>
                <a:ea typeface="JetBrains Mono"/>
              </a:rPr>
              <a:t> URI </a:t>
            </a:r>
            <a:r>
              <a:rPr kumimoji="0" lang="ko-KR" altLang="ko-KR" sz="10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변수 지정</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.defaultUriVariables(Map.of(</a:t>
            </a:r>
            <a:r>
              <a:rPr kumimoji="0" lang="ko-KR" altLang="ko-KR" sz="1100" b="0" i="0" u="none" strike="noStrike" cap="none" normalizeH="0" baseline="0">
                <a:ln>
                  <a:noFill/>
                </a:ln>
                <a:solidFill>
                  <a:srgbClr val="6AAB73"/>
                </a:solidFill>
                <a:effectLst/>
                <a:latin typeface="Arial Unicode MS"/>
                <a:ea typeface="JetBrains Mono"/>
              </a:rPr>
              <a:t>"variable"</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"foo"</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7A7E85"/>
                </a:solidFill>
                <a:effectLst/>
                <a:latin typeface="Arial Unicode MS"/>
                <a:ea typeface="JetBrains Mono"/>
              </a:rPr>
              <a:t>// </a:t>
            </a:r>
            <a:r>
              <a:rPr kumimoji="0" lang="ko-KR" altLang="ko-KR" sz="10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기본 요청 헤더</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.defaultHeader(</a:t>
            </a:r>
            <a:r>
              <a:rPr kumimoji="0" lang="ko-KR" altLang="ko-KR" sz="1100" b="0" i="0" u="none" strike="noStrike" cap="none" normalizeH="0" baseline="0">
                <a:ln>
                  <a:noFill/>
                </a:ln>
                <a:solidFill>
                  <a:srgbClr val="6AAB73"/>
                </a:solidFill>
                <a:effectLst/>
                <a:latin typeface="Arial Unicode MS"/>
                <a:ea typeface="JetBrains Mono"/>
              </a:rPr>
              <a:t>"My-Header"</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"Foo"</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7A7E85"/>
                </a:solidFill>
                <a:effectLst/>
                <a:latin typeface="Arial Unicode MS"/>
                <a:ea typeface="JetBrains Mono"/>
              </a:rPr>
              <a:t>// </a:t>
            </a:r>
            <a:r>
              <a:rPr kumimoji="0" lang="ko-KR" altLang="ko-KR" sz="10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기본 쿠키</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.defaultCookie(</a:t>
            </a:r>
            <a:r>
              <a:rPr kumimoji="0" lang="ko-KR" altLang="ko-KR" sz="1100" b="0" i="0" u="none" strike="noStrike" cap="none" normalizeH="0" baseline="0">
                <a:ln>
                  <a:noFill/>
                </a:ln>
                <a:solidFill>
                  <a:srgbClr val="6AAB73"/>
                </a:solidFill>
                <a:effectLst/>
                <a:latin typeface="Arial Unicode MS"/>
                <a:ea typeface="JetBrains Mono"/>
              </a:rPr>
              <a:t>"My-Cookie"</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"Bar"</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7A7E85"/>
                </a:solidFill>
                <a:effectLst/>
                <a:latin typeface="Arial Unicode MS"/>
                <a:ea typeface="JetBrains Mono"/>
              </a:rPr>
              <a:t>// </a:t>
            </a:r>
            <a:r>
              <a:rPr kumimoji="0" lang="ko-KR" altLang="ko-KR" sz="10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요청 인터셉터</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.requestInterceptor(myCustomInterceptor)</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7A7E85"/>
                </a:solidFill>
                <a:effectLst/>
                <a:latin typeface="Arial Unicode MS"/>
                <a:ea typeface="JetBrains Mono"/>
              </a:rPr>
              <a:t>// </a:t>
            </a:r>
            <a:r>
              <a:rPr kumimoji="0" lang="ko-KR" altLang="ko-KR" sz="10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요청 초기화 로직</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.requestInitializer(myCustomInitializer)</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.build();</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65404595"/>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2DEE2D-C3EB-565E-8E73-0DD356D69546}"/>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419A26CB-C700-353A-9CE2-41E9A5D39682}"/>
              </a:ext>
            </a:extLst>
          </p:cNvPr>
          <p:cNvSpPr/>
          <p:nvPr/>
        </p:nvSpPr>
        <p:spPr>
          <a:xfrm>
            <a:off x="106159" y="195233"/>
            <a:ext cx="3825534"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HTTP </a:t>
            </a:r>
            <a:r>
              <a:rPr lang="ko-KR" altLang="en-US" b="1">
                <a:solidFill>
                  <a:schemeClr val="accent1">
                    <a:lumMod val="75000"/>
                  </a:schemeClr>
                </a:solidFill>
                <a:latin typeface="+mn-ea"/>
              </a:rPr>
              <a:t>메서드 및 </a:t>
            </a:r>
            <a:r>
              <a:rPr lang="en-US" altLang="ko-KR" b="1">
                <a:solidFill>
                  <a:schemeClr val="accent1">
                    <a:lumMod val="75000"/>
                  </a:schemeClr>
                </a:solidFill>
                <a:latin typeface="+mn-ea"/>
              </a:rPr>
              <a:t>Request URL </a:t>
            </a:r>
            <a:r>
              <a:rPr lang="ko-KR" altLang="en-US" b="1">
                <a:solidFill>
                  <a:schemeClr val="accent1">
                    <a:lumMod val="75000"/>
                  </a:schemeClr>
                </a:solidFill>
                <a:latin typeface="+mn-ea"/>
              </a:rPr>
              <a:t>설정</a:t>
            </a:r>
          </a:p>
        </p:txBody>
      </p:sp>
      <p:sp>
        <p:nvSpPr>
          <p:cNvPr id="5" name="Rectangle 2">
            <a:extLst>
              <a:ext uri="{FF2B5EF4-FFF2-40B4-BE49-F238E27FC236}">
                <a16:creationId xmlns:a16="http://schemas.microsoft.com/office/drawing/2014/main" id="{2AD024D5-9852-89ED-837C-838DDF84B5C0}"/>
              </a:ext>
            </a:extLst>
          </p:cNvPr>
          <p:cNvSpPr>
            <a:spLocks noChangeArrowheads="1"/>
          </p:cNvSpPr>
          <p:nvPr/>
        </p:nvSpPr>
        <p:spPr bwMode="auto">
          <a:xfrm>
            <a:off x="405114" y="642080"/>
            <a:ext cx="6123007" cy="6020687"/>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30000"/>
              </a:lnSpc>
              <a:spcBef>
                <a:spcPct val="0"/>
              </a:spcBef>
              <a:spcAft>
                <a:spcPct val="0"/>
              </a:spcAft>
              <a:buClrTx/>
              <a:buSzTx/>
              <a:buFontTx/>
              <a:buNone/>
              <a:tabLst/>
            </a:pPr>
            <a:r>
              <a:rPr kumimoji="0" lang="ko-KR" altLang="ko-KR" sz="1100" b="0" i="0" u="none" strike="noStrike" cap="none" normalizeH="0" baseline="0">
                <a:ln>
                  <a:noFill/>
                </a:ln>
                <a:solidFill>
                  <a:srgbClr val="7A7E85"/>
                </a:solidFill>
                <a:effectLst/>
                <a:latin typeface="Arial Unicode MS"/>
                <a:ea typeface="JetBrains Mono"/>
              </a:rPr>
              <a:t>// 1. RestClient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빌더로</a:t>
            </a:r>
            <a:r>
              <a:rPr kumimoji="0" lang="ko-KR" altLang="ko-KR" sz="1100" b="0" i="0" u="none" strike="noStrike" cap="none" normalizeH="0" baseline="0">
                <a:ln>
                  <a:noFill/>
                </a:ln>
                <a:solidFill>
                  <a:srgbClr val="7A7E85"/>
                </a:solidFill>
                <a:effectLst/>
                <a:latin typeface="Arial Unicode MS"/>
                <a:ea typeface="JetBrains Mono"/>
              </a:rPr>
              <a:t> baseUrl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설정</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BCBEC4"/>
                </a:solidFill>
                <a:effectLst/>
                <a:latin typeface="Arial Unicode MS"/>
                <a:ea typeface="JetBrains Mono"/>
              </a:rPr>
              <a:t>RestClient </a:t>
            </a:r>
            <a:r>
              <a:rPr kumimoji="0" lang="ko-KR" altLang="ko-KR" sz="1100" b="0" i="0" u="none" strike="noStrike" cap="none" normalizeH="0" baseline="0">
                <a:ln>
                  <a:noFill/>
                </a:ln>
                <a:solidFill>
                  <a:srgbClr val="C77DBB"/>
                </a:solidFill>
                <a:effectLst/>
                <a:latin typeface="Arial Unicode MS"/>
                <a:ea typeface="JetBrains Mono"/>
              </a:rPr>
              <a:t>restClient </a:t>
            </a:r>
            <a:r>
              <a:rPr kumimoji="0" lang="ko-KR" altLang="ko-KR" sz="1100" b="0" i="0" u="none" strike="noStrike" cap="none" normalizeH="0" baseline="0">
                <a:ln>
                  <a:noFill/>
                </a:ln>
                <a:solidFill>
                  <a:srgbClr val="BCBEC4"/>
                </a:solidFill>
                <a:effectLst/>
                <a:latin typeface="Arial Unicode MS"/>
                <a:ea typeface="JetBrains Mono"/>
              </a:rPr>
              <a:t>= RestClient.builder()</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.requestFactory(</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BCBEC4"/>
                </a:solidFill>
                <a:effectLst/>
                <a:latin typeface="Arial Unicode MS"/>
                <a:ea typeface="JetBrains Mono"/>
              </a:rPr>
              <a:t>HttpComponentsClientHttpRequestFactory())</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.baseUrl(</a:t>
            </a:r>
            <a:r>
              <a:rPr kumimoji="0" lang="ko-KR" altLang="ko-KR" sz="1100" b="0" i="0" u="none" strike="noStrike" cap="none" normalizeH="0" baseline="0">
                <a:ln>
                  <a:noFill/>
                </a:ln>
                <a:solidFill>
                  <a:srgbClr val="6AAB73"/>
                </a:solidFill>
                <a:effectLst/>
                <a:latin typeface="Arial Unicode MS"/>
                <a:ea typeface="JetBrains Mono"/>
              </a:rPr>
              <a:t>"http://localhost:8080/api"</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기본</a:t>
            </a:r>
            <a:r>
              <a:rPr kumimoji="0" lang="ko-KR" altLang="ko-KR" sz="1100" b="0" i="0" u="none" strike="noStrike" cap="none" normalizeH="0" baseline="0">
                <a:ln>
                  <a:noFill/>
                </a:ln>
                <a:solidFill>
                  <a:srgbClr val="7A7E85"/>
                </a:solidFill>
                <a:effectLst/>
                <a:latin typeface="Arial Unicode MS"/>
                <a:ea typeface="JetBrains Mono"/>
              </a:rPr>
              <a:t> URL</a:t>
            </a:r>
            <a:br>
              <a:rPr kumimoji="0" lang="ko-KR" altLang="ko-KR" sz="1100" b="0" i="0" u="none" strike="noStrike" cap="none" normalizeH="0" baseline="0">
                <a:ln>
                  <a:noFill/>
                </a:ln>
                <a:solidFill>
                  <a:srgbClr val="7A7E85"/>
                </a:solidFill>
                <a:effectLst/>
                <a:latin typeface="Arial Unicode MS"/>
                <a:ea typeface="JetBrains Mono"/>
              </a:rPr>
            </a:b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.build();</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7A7E85"/>
                </a:solidFill>
                <a:effectLst/>
                <a:latin typeface="Arial Unicode MS"/>
                <a:ea typeface="JetBrains Mono"/>
              </a:rPr>
              <a:t>// 2. URI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템플릿 변수를 활용한</a:t>
            </a:r>
            <a:r>
              <a:rPr kumimoji="0" lang="ko-KR" altLang="ko-KR" sz="1100" b="0" i="0" u="none" strike="noStrike" cap="none" normalizeH="0" baseline="0">
                <a:ln>
                  <a:noFill/>
                </a:ln>
                <a:solidFill>
                  <a:srgbClr val="7A7E85"/>
                </a:solidFill>
                <a:effectLst/>
                <a:latin typeface="Arial Unicode MS"/>
                <a:ea typeface="JetBrains Mono"/>
              </a:rPr>
              <a:t> GET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요청</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최종 호출 경로</a:t>
            </a:r>
            <a:r>
              <a:rPr kumimoji="0" lang="ko-KR" altLang="ko-KR" sz="1100" b="0" i="0" u="none" strike="noStrike" cap="none" normalizeH="0" baseline="0">
                <a:ln>
                  <a:noFill/>
                </a:ln>
                <a:solidFill>
                  <a:srgbClr val="7A7E85"/>
                </a:solidFill>
                <a:effectLst/>
                <a:latin typeface="Arial Unicode MS"/>
                <a:ea typeface="JetBrains Mono"/>
              </a:rPr>
              <a:t>: http://localhost:8080/api/users/42</a:t>
            </a:r>
            <a:br>
              <a:rPr kumimoji="0" lang="ko-KR" altLang="ko-KR" sz="1100" b="0" i="0" u="none" strike="noStrike" cap="none" normalizeH="0" baseline="0">
                <a:ln>
                  <a:noFill/>
                </a:ln>
                <a:solidFill>
                  <a:srgbClr val="7A7E85"/>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int </a:t>
            </a:r>
            <a:r>
              <a:rPr kumimoji="0" lang="ko-KR" altLang="ko-KR" sz="1100" b="0" i="0" u="none" strike="noStrike" cap="none" normalizeH="0" baseline="0">
                <a:ln>
                  <a:noFill/>
                </a:ln>
                <a:solidFill>
                  <a:srgbClr val="C77DBB"/>
                </a:solidFill>
                <a:effectLst/>
                <a:latin typeface="Arial Unicode MS"/>
                <a:ea typeface="JetBrains Mono"/>
              </a:rPr>
              <a:t>userId </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2AACB8"/>
                </a:solidFill>
                <a:effectLst/>
                <a:latin typeface="Arial Unicode MS"/>
                <a:ea typeface="JetBrains Mono"/>
              </a:rPr>
              <a:t>42</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77DBB"/>
                </a:solidFill>
                <a:effectLst/>
                <a:latin typeface="Arial Unicode MS"/>
                <a:ea typeface="JetBrains Mono"/>
              </a:rPr>
              <a:t>restClient</a:t>
            </a:r>
            <a:r>
              <a:rPr kumimoji="0" lang="ko-KR" altLang="ko-KR" sz="1100" b="0" i="0" u="none" strike="noStrike" cap="none" normalizeH="0" baseline="0">
                <a:ln>
                  <a:noFill/>
                </a:ln>
                <a:solidFill>
                  <a:srgbClr val="BCBEC4"/>
                </a:solidFill>
                <a:effectLst/>
                <a:latin typeface="Arial Unicode MS"/>
                <a:ea typeface="JetBrains Mono"/>
              </a:rPr>
              <a:t>.get()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.uri(</a:t>
            </a:r>
            <a:r>
              <a:rPr kumimoji="0" lang="ko-KR" altLang="ko-KR" sz="1100" b="0" i="0" u="none" strike="noStrike" cap="none" normalizeH="0" baseline="0">
                <a:ln>
                  <a:noFill/>
                </a:ln>
                <a:solidFill>
                  <a:srgbClr val="6AAB73"/>
                </a:solidFill>
                <a:effectLst/>
                <a:latin typeface="Arial Unicode MS"/>
                <a:ea typeface="JetBrains Mono"/>
              </a:rPr>
              <a:t>"/users/{id}"</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77DBB"/>
                </a:solidFill>
                <a:effectLst/>
                <a:latin typeface="Arial Unicode MS"/>
                <a:ea typeface="JetBrains Mono"/>
              </a:rPr>
              <a:t>userId</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baseUrl + "/users/42"</a:t>
            </a:r>
            <a:br>
              <a:rPr kumimoji="0" lang="ko-KR" altLang="ko-KR" sz="1100" b="0" i="0" u="none" strike="noStrike" cap="none" normalizeH="0" baseline="0">
                <a:ln>
                  <a:noFill/>
                </a:ln>
                <a:solidFill>
                  <a:srgbClr val="7A7E85"/>
                </a:solidFill>
                <a:effectLst/>
                <a:latin typeface="Arial Unicode MS"/>
                <a:ea typeface="JetBrains Mono"/>
              </a:rPr>
            </a:b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.retrieve()</a:t>
            </a:r>
            <a:r>
              <a:rPr lang="en-US" altLang="ko-KR" sz="1100">
                <a:solidFill>
                  <a:srgbClr val="BCBEC4"/>
                </a:solidFill>
                <a:latin typeface="Arial Unicode MS"/>
                <a:ea typeface="JetBrains Mono"/>
              </a:rPr>
              <a:t>;</a:t>
            </a:r>
          </a:p>
          <a:p>
            <a:pPr marL="0" marR="0" lvl="0" indent="0" algn="l" defTabSz="914400" rtl="0" eaLnBrk="0" fontAlgn="base" latinLnBrk="0" hangingPunct="0">
              <a:lnSpc>
                <a:spcPct val="130000"/>
              </a:lnSpc>
              <a:spcBef>
                <a:spcPct val="0"/>
              </a:spcBef>
              <a:spcAft>
                <a:spcPct val="0"/>
              </a:spcAft>
              <a:buClrTx/>
              <a:buSzTx/>
              <a:buFontTx/>
              <a:buNone/>
              <a:tabLst/>
            </a:pP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7A7E85"/>
                </a:solidFill>
                <a:effectLst/>
                <a:latin typeface="Arial Unicode MS"/>
                <a:ea typeface="JetBrains Mono"/>
              </a:rPr>
              <a:t>// 3.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람다를 사용해</a:t>
            </a:r>
            <a:r>
              <a:rPr kumimoji="0" lang="ko-KR" altLang="ko-KR" sz="1100" b="0" i="0" u="none" strike="noStrike" cap="none" normalizeH="0" baseline="0">
                <a:ln>
                  <a:noFill/>
                </a:ln>
                <a:solidFill>
                  <a:srgbClr val="7A7E85"/>
                </a:solidFill>
                <a:effectLst/>
                <a:latin typeface="Arial Unicode MS"/>
                <a:ea typeface="JetBrains Mono"/>
              </a:rPr>
              <a:t> UriBuilder</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를 세밀하게 조작하기</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최종 호출 경로 예시</a:t>
            </a:r>
            <a:r>
              <a:rPr kumimoji="0" lang="ko-KR" altLang="ko-KR" sz="1100" b="0" i="0" u="none" strike="noStrike" cap="none" normalizeH="0" baseline="0">
                <a:ln>
                  <a:noFill/>
                </a:ln>
                <a:solidFill>
                  <a:srgbClr val="7A7E85"/>
                </a:solidFill>
                <a:effectLst/>
                <a:latin typeface="Arial Unicode MS"/>
                <a:ea typeface="JetBrains Mono"/>
              </a:rPr>
              <a:t>: http://localhost:8080/api/search?keyword=Spring&amp;sort=desc&amp;page=2</a:t>
            </a:r>
            <a:br>
              <a:rPr kumimoji="0" lang="ko-KR" altLang="ko-KR" sz="1100" b="0" i="0" u="none" strike="noStrike" cap="none" normalizeH="0" baseline="0">
                <a:ln>
                  <a:noFill/>
                </a:ln>
                <a:solidFill>
                  <a:srgbClr val="7A7E85"/>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C77DBB"/>
                </a:solidFill>
                <a:effectLst/>
                <a:latin typeface="Arial Unicode MS"/>
                <a:ea typeface="JetBrains Mono"/>
              </a:rPr>
              <a:t>keyword </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a:t>
            </a:r>
            <a:r>
              <a:rPr kumimoji="0" lang="en-US" altLang="ko-KR" sz="1100" b="0" i="0" u="none" strike="noStrike" cap="none" normalizeH="0" baseline="0">
                <a:ln>
                  <a:noFill/>
                </a:ln>
                <a:solidFill>
                  <a:srgbClr val="6AAB73"/>
                </a:solidFill>
                <a:effectLst/>
                <a:latin typeface="Arial Unicode MS"/>
                <a:ea typeface="JetBrains Mono"/>
              </a:rPr>
              <a:t>s</a:t>
            </a:r>
            <a:r>
              <a:rPr kumimoji="0" lang="ko-KR" altLang="ko-KR" sz="1100" b="0" i="0" u="none" strike="noStrike" cap="none" normalizeH="0" baseline="0">
                <a:ln>
                  <a:noFill/>
                </a:ln>
                <a:solidFill>
                  <a:srgbClr val="6AAB73"/>
                </a:solidFill>
                <a:effectLst/>
                <a:latin typeface="Arial Unicode MS"/>
                <a:ea typeface="JetBrains Mono"/>
              </a:rPr>
              <a:t>pring"</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C77DBB"/>
                </a:solidFill>
                <a:effectLst/>
                <a:latin typeface="Arial Unicode MS"/>
                <a:ea typeface="JetBrains Mono"/>
              </a:rPr>
              <a:t>sortOrder </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"desc"</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int </a:t>
            </a:r>
            <a:r>
              <a:rPr kumimoji="0" lang="ko-KR" altLang="ko-KR" sz="1100" b="0" i="0" u="none" strike="noStrike" cap="none" normalizeH="0" baseline="0">
                <a:ln>
                  <a:noFill/>
                </a:ln>
                <a:solidFill>
                  <a:srgbClr val="C77DBB"/>
                </a:solidFill>
                <a:effectLst/>
                <a:latin typeface="Arial Unicode MS"/>
                <a:ea typeface="JetBrains Mono"/>
              </a:rPr>
              <a:t>page </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2AACB8"/>
                </a:solidFill>
                <a:effectLst/>
                <a:latin typeface="Arial Unicode MS"/>
                <a:ea typeface="JetBrains Mono"/>
              </a:rPr>
              <a:t>2</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77DBB"/>
                </a:solidFill>
                <a:effectLst/>
                <a:latin typeface="Arial Unicode MS"/>
                <a:ea typeface="JetBrains Mono"/>
              </a:rPr>
              <a:t>restClient</a:t>
            </a:r>
            <a:r>
              <a:rPr kumimoji="0" lang="ko-KR" altLang="ko-KR" sz="1100" b="0" i="0" u="none" strike="noStrike" cap="none" normalizeH="0" baseline="0">
                <a:ln>
                  <a:noFill/>
                </a:ln>
                <a:solidFill>
                  <a:srgbClr val="BCBEC4"/>
                </a:solidFill>
                <a:effectLst/>
                <a:latin typeface="Arial Unicode MS"/>
                <a:ea typeface="JetBrains Mono"/>
              </a:rPr>
              <a:t>.get()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.uri(uriBuilder -&gt;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uriBuilder.path(</a:t>
            </a:r>
            <a:r>
              <a:rPr kumimoji="0" lang="ko-KR" altLang="ko-KR" sz="1100" b="0" i="0" u="none" strike="noStrike" cap="none" normalizeH="0" baseline="0">
                <a:ln>
                  <a:noFill/>
                </a:ln>
                <a:solidFill>
                  <a:srgbClr val="6AAB73"/>
                </a:solidFill>
                <a:effectLst/>
                <a:latin typeface="Arial Unicode MS"/>
                <a:ea typeface="JetBrains Mono"/>
              </a:rPr>
              <a:t>"/search"</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.queryParam(</a:t>
            </a:r>
            <a:r>
              <a:rPr kumimoji="0" lang="ko-KR" altLang="ko-KR" sz="1100" b="0" i="0" u="none" strike="noStrike" cap="none" normalizeH="0" baseline="0">
                <a:ln>
                  <a:noFill/>
                </a:ln>
                <a:solidFill>
                  <a:srgbClr val="6AAB73"/>
                </a:solidFill>
                <a:effectLst/>
                <a:latin typeface="Arial Unicode MS"/>
                <a:ea typeface="JetBrains Mono"/>
              </a:rPr>
              <a:t>"keyword"</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77DBB"/>
                </a:solidFill>
                <a:effectLst/>
                <a:latin typeface="Arial Unicode MS"/>
                <a:ea typeface="JetBrains Mono"/>
              </a:rPr>
              <a:t>keyword</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.queryParam(</a:t>
            </a:r>
            <a:r>
              <a:rPr kumimoji="0" lang="ko-KR" altLang="ko-KR" sz="1100" b="0" i="0" u="none" strike="noStrike" cap="none" normalizeH="0" baseline="0">
                <a:ln>
                  <a:noFill/>
                </a:ln>
                <a:solidFill>
                  <a:srgbClr val="6AAB73"/>
                </a:solidFill>
                <a:effectLst/>
                <a:latin typeface="Arial Unicode MS"/>
                <a:ea typeface="JetBrains Mono"/>
              </a:rPr>
              <a:t>"sort"</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77DBB"/>
                </a:solidFill>
                <a:effectLst/>
                <a:latin typeface="Arial Unicode MS"/>
                <a:ea typeface="JetBrains Mono"/>
              </a:rPr>
              <a:t>sortOrder</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.queryParam(</a:t>
            </a:r>
            <a:r>
              <a:rPr kumimoji="0" lang="ko-KR" altLang="ko-KR" sz="1100" b="0" i="0" u="none" strike="noStrike" cap="none" normalizeH="0" baseline="0">
                <a:ln>
                  <a:noFill/>
                </a:ln>
                <a:solidFill>
                  <a:srgbClr val="6AAB73"/>
                </a:solidFill>
                <a:effectLst/>
                <a:latin typeface="Arial Unicode MS"/>
                <a:ea typeface="JetBrains Mono"/>
              </a:rPr>
              <a:t>"page"</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77DBB"/>
                </a:solidFill>
                <a:effectLst/>
                <a:latin typeface="Arial Unicode MS"/>
                <a:ea typeface="JetBrains Mono"/>
              </a:rPr>
              <a:t>page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.build()</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en-US"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.retrieve()</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7" name="직사각형 6">
            <a:extLst>
              <a:ext uri="{FF2B5EF4-FFF2-40B4-BE49-F238E27FC236}">
                <a16:creationId xmlns:a16="http://schemas.microsoft.com/office/drawing/2014/main" id="{52775EC2-25CC-6443-68DA-5D93AFB6B7A6}"/>
              </a:ext>
            </a:extLst>
          </p:cNvPr>
          <p:cNvSpPr/>
          <p:nvPr/>
        </p:nvSpPr>
        <p:spPr>
          <a:xfrm>
            <a:off x="6595639" y="642080"/>
            <a:ext cx="5466220" cy="1454244"/>
          </a:xfrm>
          <a:prstGeom prst="rect">
            <a:avLst/>
          </a:prstGeom>
        </p:spPr>
        <p:txBody>
          <a:bodyPr wrap="square">
            <a:spAutoFit/>
          </a:bodyPr>
          <a:lstStyle/>
          <a:p>
            <a:pPr marL="228600" indent="-228600">
              <a:lnSpc>
                <a:spcPct val="150000"/>
              </a:lnSpc>
              <a:buFont typeface="+mj-lt"/>
              <a:buAutoNum type="arabicParenR"/>
            </a:pPr>
            <a:r>
              <a:rPr lang="en-US" altLang="ko-KR" sz="1200" b="1"/>
              <a:t>restClient.get(), restClient.post(), restClient.put()</a:t>
            </a:r>
            <a:r>
              <a:rPr lang="en-US" altLang="ko-KR" sz="1200"/>
              <a:t> </a:t>
            </a:r>
            <a:r>
              <a:rPr lang="ko-KR" altLang="en-US" sz="1200"/>
              <a:t>등으로 선언한다</a:t>
            </a:r>
            <a:endParaRPr lang="en-US" altLang="ko-KR" sz="1200"/>
          </a:p>
          <a:p>
            <a:pPr marL="228600" indent="-228600">
              <a:lnSpc>
                <a:spcPct val="150000"/>
              </a:lnSpc>
              <a:buFont typeface="+mj-lt"/>
              <a:buAutoNum type="arabicParenR"/>
            </a:pPr>
            <a:r>
              <a:rPr lang="en-US" altLang="ko-KR" sz="1200"/>
              <a:t>RestClient </a:t>
            </a:r>
            <a:r>
              <a:rPr lang="ko-KR" altLang="en-US" sz="1200"/>
              <a:t>빌더에서 이미 </a:t>
            </a:r>
            <a:r>
              <a:rPr lang="en-US" altLang="ko-KR" sz="1200"/>
              <a:t>baseUrl</a:t>
            </a:r>
            <a:r>
              <a:rPr lang="ko-KR" altLang="en-US" sz="1200"/>
              <a:t>을 지정했다면 필요한 부분만 추가로 설정해도 된다</a:t>
            </a:r>
            <a:endParaRPr lang="en-US" altLang="ko-KR" sz="1200"/>
          </a:p>
          <a:p>
            <a:pPr marL="228600" indent="-228600">
              <a:lnSpc>
                <a:spcPct val="150000"/>
              </a:lnSpc>
              <a:buFont typeface="+mj-lt"/>
              <a:buAutoNum type="arabicParenR"/>
            </a:pPr>
            <a:r>
              <a:rPr lang="en-US" altLang="ko-KR" sz="1200"/>
              <a:t>URI </a:t>
            </a:r>
            <a:r>
              <a:rPr lang="ko-KR" altLang="en-US" sz="1200"/>
              <a:t>템플릿 변수를 활용하여 동적으로 경로를 구성하거나</a:t>
            </a:r>
            <a:r>
              <a:rPr lang="en-US" altLang="ko-KR" sz="1200"/>
              <a:t>, </a:t>
            </a:r>
            <a:r>
              <a:rPr lang="ko-KR" altLang="en-US" sz="1200"/>
              <a:t>함수형 인자를 사용해 </a:t>
            </a:r>
            <a:r>
              <a:rPr lang="en-US" altLang="ko-KR" sz="1200"/>
              <a:t>query parameter </a:t>
            </a:r>
            <a:r>
              <a:rPr lang="ko-KR" altLang="en-US" sz="1200"/>
              <a:t>등을 세밀하게 제어할 수도 있다</a:t>
            </a:r>
            <a:endParaRPr lang="en-US" altLang="ko-KR" sz="1200">
              <a:latin typeface="+mn-ea"/>
            </a:endParaRPr>
          </a:p>
        </p:txBody>
      </p:sp>
    </p:spTree>
    <p:extLst>
      <p:ext uri="{BB962C8B-B14F-4D97-AF65-F5344CB8AC3E}">
        <p14:creationId xmlns:p14="http://schemas.microsoft.com/office/powerpoint/2010/main" val="2066418654"/>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A1FB96-E314-914E-4468-B21E66DFF454}"/>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9FD20260-62F8-1ED5-86AC-038D6C71A0C0}"/>
              </a:ext>
            </a:extLst>
          </p:cNvPr>
          <p:cNvSpPr/>
          <p:nvPr/>
        </p:nvSpPr>
        <p:spPr>
          <a:xfrm>
            <a:off x="106159" y="195233"/>
            <a:ext cx="2723374"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Request Headers </a:t>
            </a:r>
            <a:r>
              <a:rPr lang="ko-KR" altLang="en-US" b="1">
                <a:solidFill>
                  <a:schemeClr val="accent1">
                    <a:lumMod val="75000"/>
                  </a:schemeClr>
                </a:solidFill>
                <a:latin typeface="+mn-ea"/>
              </a:rPr>
              <a:t>설정</a:t>
            </a:r>
          </a:p>
        </p:txBody>
      </p:sp>
      <p:sp>
        <p:nvSpPr>
          <p:cNvPr id="5" name="Rectangle 2">
            <a:extLst>
              <a:ext uri="{FF2B5EF4-FFF2-40B4-BE49-F238E27FC236}">
                <a16:creationId xmlns:a16="http://schemas.microsoft.com/office/drawing/2014/main" id="{09CAF952-AF36-386E-2ADD-3ADC0C47E8EC}"/>
              </a:ext>
            </a:extLst>
          </p:cNvPr>
          <p:cNvSpPr>
            <a:spLocks noChangeArrowheads="1"/>
          </p:cNvSpPr>
          <p:nvPr/>
        </p:nvSpPr>
        <p:spPr bwMode="auto">
          <a:xfrm>
            <a:off x="405115" y="646888"/>
            <a:ext cx="5690886" cy="601106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30000"/>
              </a:lnSpc>
              <a:spcBef>
                <a:spcPct val="0"/>
              </a:spcBef>
              <a:spcAft>
                <a:spcPct val="0"/>
              </a:spcAft>
              <a:buClrTx/>
              <a:buSzTx/>
              <a:buFontTx/>
              <a:buNone/>
              <a:tabLst/>
            </a:pPr>
            <a:r>
              <a:rPr kumimoji="0" lang="ko-KR" altLang="ko-KR" sz="1100" b="0" i="0" u="none" strike="noStrike" cap="none" normalizeH="0" baseline="0">
                <a:ln>
                  <a:noFill/>
                </a:ln>
                <a:solidFill>
                  <a:srgbClr val="7A7E85"/>
                </a:solidFill>
                <a:effectLst/>
                <a:latin typeface="Arial Unicode MS"/>
                <a:ea typeface="JetBrains Mono"/>
              </a:rPr>
              <a:t>// 1. RestClient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빌더로</a:t>
            </a:r>
            <a:r>
              <a:rPr kumimoji="0" lang="ko-KR" altLang="ko-KR" sz="1100" b="0" i="0" u="none" strike="noStrike" cap="none" normalizeH="0" baseline="0">
                <a:ln>
                  <a:noFill/>
                </a:ln>
                <a:solidFill>
                  <a:srgbClr val="7A7E85"/>
                </a:solidFill>
                <a:effectLst/>
                <a:latin typeface="Arial Unicode MS"/>
                <a:ea typeface="JetBrains Mono"/>
              </a:rPr>
              <a:t> baseUrl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설정</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BCBEC4"/>
                </a:solidFill>
                <a:effectLst/>
                <a:latin typeface="Arial Unicode MS"/>
                <a:ea typeface="JetBrains Mono"/>
              </a:rPr>
              <a:t>RestClient </a:t>
            </a:r>
            <a:r>
              <a:rPr kumimoji="0" lang="ko-KR" altLang="ko-KR" sz="1100" b="0" i="0" u="none" strike="noStrike" cap="none" normalizeH="0" baseline="0">
                <a:ln>
                  <a:noFill/>
                </a:ln>
                <a:solidFill>
                  <a:srgbClr val="C77DBB"/>
                </a:solidFill>
                <a:effectLst/>
                <a:latin typeface="Arial Unicode MS"/>
                <a:ea typeface="JetBrains Mono"/>
              </a:rPr>
              <a:t>restClient </a:t>
            </a:r>
            <a:r>
              <a:rPr kumimoji="0" lang="ko-KR" altLang="ko-KR" sz="1100" b="0" i="0" u="none" strike="noStrike" cap="none" normalizeH="0" baseline="0">
                <a:ln>
                  <a:noFill/>
                </a:ln>
                <a:solidFill>
                  <a:srgbClr val="BCBEC4"/>
                </a:solidFill>
                <a:effectLst/>
                <a:latin typeface="Arial Unicode MS"/>
                <a:ea typeface="JetBrains Mono"/>
              </a:rPr>
              <a:t>= RestClient.builder()</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.requestFactory(</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BCBEC4"/>
                </a:solidFill>
                <a:effectLst/>
                <a:latin typeface="Arial Unicode MS"/>
                <a:ea typeface="JetBrains Mono"/>
              </a:rPr>
              <a:t>HttpComponentsClientHttpRequestFactory())</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.baseUrl(</a:t>
            </a:r>
            <a:r>
              <a:rPr kumimoji="0" lang="ko-KR" altLang="ko-KR" sz="1100" b="0" i="0" u="none" strike="noStrike" cap="none" normalizeH="0" baseline="0">
                <a:ln>
                  <a:noFill/>
                </a:ln>
                <a:solidFill>
                  <a:srgbClr val="6AAB73"/>
                </a:solidFill>
                <a:effectLst/>
                <a:latin typeface="Arial Unicode MS"/>
                <a:ea typeface="JetBrains Mono"/>
              </a:rPr>
              <a:t>"http://localhost:8080/api"</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기본</a:t>
            </a:r>
            <a:r>
              <a:rPr kumimoji="0" lang="ko-KR" altLang="ko-KR" sz="1100" b="0" i="0" u="none" strike="noStrike" cap="none" normalizeH="0" baseline="0">
                <a:ln>
                  <a:noFill/>
                </a:ln>
                <a:solidFill>
                  <a:srgbClr val="7A7E85"/>
                </a:solidFill>
                <a:effectLst/>
                <a:latin typeface="Arial Unicode MS"/>
                <a:ea typeface="JetBrains Mono"/>
              </a:rPr>
              <a:t> URL</a:t>
            </a:r>
            <a:br>
              <a:rPr kumimoji="0" lang="ko-KR" altLang="ko-KR" sz="1100" b="0" i="0" u="none" strike="noStrike" cap="none" normalizeH="0" baseline="0">
                <a:ln>
                  <a:noFill/>
                </a:ln>
                <a:solidFill>
                  <a:srgbClr val="7A7E85"/>
                </a:solidFill>
                <a:effectLst/>
                <a:latin typeface="Arial Unicode MS"/>
                <a:ea typeface="JetBrains Mono"/>
              </a:rPr>
            </a:b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.build();</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7A7E85"/>
                </a:solidFill>
                <a:effectLst/>
                <a:latin typeface="Arial Unicode MS"/>
                <a:ea typeface="JetBrains Mono"/>
              </a:rPr>
              <a:t>// 2) header(String, String)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로 단순 헤더 추가</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BCBEC4"/>
                </a:solidFill>
                <a:effectLst/>
                <a:latin typeface="Arial Unicode MS"/>
                <a:ea typeface="JetBrains Mono"/>
              </a:rPr>
              <a:t>ResponseEntity&lt;String&gt; </a:t>
            </a:r>
            <a:r>
              <a:rPr kumimoji="0" lang="ko-KR" altLang="ko-KR" sz="1100" b="0" i="0" u="none" strike="noStrike" cap="none" normalizeH="0" baseline="0">
                <a:ln>
                  <a:noFill/>
                </a:ln>
                <a:solidFill>
                  <a:srgbClr val="C77DBB"/>
                </a:solidFill>
                <a:effectLst/>
                <a:latin typeface="Arial Unicode MS"/>
                <a:ea typeface="JetBrains Mono"/>
              </a:rPr>
              <a:t>response1 </a:t>
            </a:r>
            <a:r>
              <a:rPr kumimoji="0" lang="ko-KR" altLang="ko-KR" sz="1100" b="0" i="0" u="none" strike="noStrike" cap="none" normalizeH="0" baseline="0">
                <a:ln>
                  <a:noFill/>
                </a:ln>
                <a:solidFill>
                  <a:srgbClr val="BCBEC4"/>
                </a:solidFill>
                <a:effectLst/>
                <a:latin typeface="Arial Unicode MS"/>
                <a:ea typeface="JetBrains Mono"/>
              </a:rPr>
              <a:t>= restClient.get()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.uri(</a:t>
            </a:r>
            <a:r>
              <a:rPr kumimoji="0" lang="ko-KR" altLang="ko-KR" sz="1100" b="0" i="0" u="none" strike="noStrike" cap="none" normalizeH="0" baseline="0">
                <a:ln>
                  <a:noFill/>
                </a:ln>
                <a:solidFill>
                  <a:srgbClr val="6AAB73"/>
                </a:solidFill>
                <a:effectLst/>
                <a:latin typeface="Arial Unicode MS"/>
                <a:ea typeface="JetBrains Mono"/>
              </a:rPr>
              <a:t>"/headers/test"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.header(</a:t>
            </a:r>
            <a:r>
              <a:rPr kumimoji="0" lang="ko-KR" altLang="ko-KR" sz="1100" b="0" i="0" u="none" strike="noStrike" cap="none" normalizeH="0" baseline="0">
                <a:ln>
                  <a:noFill/>
                </a:ln>
                <a:solidFill>
                  <a:srgbClr val="6AAB73"/>
                </a:solidFill>
                <a:effectLst/>
                <a:latin typeface="Arial Unicode MS"/>
                <a:ea typeface="JetBrains Mono"/>
              </a:rPr>
              <a:t>"Authorization"</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"Bearer my-secret-token"</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단일 헤더 추가</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.header(</a:t>
            </a:r>
            <a:r>
              <a:rPr kumimoji="0" lang="ko-KR" altLang="ko-KR" sz="1100" b="0" i="0" u="none" strike="noStrike" cap="none" normalizeH="0" baseline="0">
                <a:ln>
                  <a:noFill/>
                </a:ln>
                <a:solidFill>
                  <a:srgbClr val="6AAB73"/>
                </a:solidFill>
                <a:effectLst/>
                <a:latin typeface="Arial Unicode MS"/>
                <a:ea typeface="JetBrains Mono"/>
              </a:rPr>
              <a:t>"X-Custom-Header"</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"customValue"</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또 다른 헤더 추가</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.accept(MediaType.APPLICATION_JSON)  </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표준</a:t>
            </a:r>
            <a:r>
              <a:rPr kumimoji="0" lang="ko-KR" altLang="ko-KR" sz="1100" b="0" i="0" u="none" strike="noStrike" cap="none" normalizeH="0" baseline="0">
                <a:ln>
                  <a:noFill/>
                </a:ln>
                <a:solidFill>
                  <a:srgbClr val="7A7E85"/>
                </a:solidFill>
                <a:effectLst/>
                <a:latin typeface="Arial Unicode MS"/>
                <a:ea typeface="JetBrains Mono"/>
              </a:rPr>
              <a:t> Accept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헤더</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.retrieve()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.toEntity(String.</a:t>
            </a:r>
            <a:r>
              <a:rPr kumimoji="0" lang="ko-KR" altLang="ko-KR" sz="1100" b="0" i="0" u="none" strike="noStrike" cap="none" normalizeH="0" baseline="0">
                <a:ln>
                  <a:noFill/>
                </a:ln>
                <a:solidFill>
                  <a:srgbClr val="CF8E6D"/>
                </a:solidFill>
                <a:effectLst/>
                <a:latin typeface="Arial Unicode MS"/>
                <a:ea typeface="JetBrains Mono"/>
              </a:rPr>
              <a:t>class</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7A7E85"/>
                </a:solidFill>
                <a:effectLst/>
                <a:latin typeface="Arial Unicode MS"/>
                <a:ea typeface="JetBrains Mono"/>
              </a:rPr>
              <a:t>// 3) headers(Consumer&lt;HttpHeaders&gt;)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를 통해 여러 헤더를 체이닝으로 설정</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BCBEC4"/>
                </a:solidFill>
                <a:effectLst/>
                <a:latin typeface="Arial Unicode MS"/>
                <a:ea typeface="JetBrains Mono"/>
              </a:rPr>
              <a:t>ResponseEntity&lt;String&gt; </a:t>
            </a:r>
            <a:r>
              <a:rPr kumimoji="0" lang="ko-KR" altLang="ko-KR" sz="1100" b="0" i="0" u="none" strike="noStrike" cap="none" normalizeH="0" baseline="0">
                <a:ln>
                  <a:noFill/>
                </a:ln>
                <a:solidFill>
                  <a:srgbClr val="C77DBB"/>
                </a:solidFill>
                <a:effectLst/>
                <a:latin typeface="Arial Unicode MS"/>
                <a:ea typeface="JetBrains Mono"/>
              </a:rPr>
              <a:t>response2 </a:t>
            </a:r>
            <a:r>
              <a:rPr kumimoji="0" lang="ko-KR" altLang="ko-KR" sz="1100" b="0" i="0" u="none" strike="noStrike" cap="none" normalizeH="0" baseline="0">
                <a:ln>
                  <a:noFill/>
                </a:ln>
                <a:solidFill>
                  <a:srgbClr val="BCBEC4"/>
                </a:solidFill>
                <a:effectLst/>
                <a:latin typeface="Arial Unicode MS"/>
                <a:ea typeface="JetBrains Mono"/>
              </a:rPr>
              <a:t>= restClient.get()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.uri(</a:t>
            </a:r>
            <a:r>
              <a:rPr kumimoji="0" lang="ko-KR" altLang="ko-KR" sz="1100" b="0" i="0" u="none" strike="noStrike" cap="none" normalizeH="0" baseline="0">
                <a:ln>
                  <a:noFill/>
                </a:ln>
                <a:solidFill>
                  <a:srgbClr val="6AAB73"/>
                </a:solidFill>
                <a:effectLst/>
                <a:latin typeface="Arial Unicode MS"/>
                <a:ea typeface="JetBrains Mono"/>
              </a:rPr>
              <a:t>"/headers/test2"</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.headers(httpHeaders -&gt;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httpHeaders.set(</a:t>
            </a:r>
            <a:r>
              <a:rPr kumimoji="0" lang="ko-KR" altLang="ko-KR" sz="1100" b="0" i="0" u="none" strike="noStrike" cap="none" normalizeH="0" baseline="0">
                <a:ln>
                  <a:noFill/>
                </a:ln>
                <a:solidFill>
                  <a:srgbClr val="6AAB73"/>
                </a:solidFill>
                <a:effectLst/>
                <a:latin typeface="Arial Unicode MS"/>
                <a:ea typeface="JetBrains Mono"/>
              </a:rPr>
              <a:t>"X-Api-Key"</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"abcd-1234"</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httpHeaders.add(</a:t>
            </a:r>
            <a:r>
              <a:rPr kumimoji="0" lang="ko-KR" altLang="ko-KR" sz="1100" b="0" i="0" u="none" strike="noStrike" cap="none" normalizeH="0" baseline="0">
                <a:ln>
                  <a:noFill/>
                </a:ln>
                <a:solidFill>
                  <a:srgbClr val="6AAB73"/>
                </a:solidFill>
                <a:effectLst/>
                <a:latin typeface="Arial Unicode MS"/>
                <a:ea typeface="JetBrains Mono"/>
              </a:rPr>
              <a:t>"Another-Header"</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"hello"</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add</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는 여러 값 누적</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편의 메서드로 표준 헤더 설정</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.accept(MediaType.APPLICATION_XML)       </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Accept: application/xml</a:t>
            </a:r>
            <a:br>
              <a:rPr kumimoji="0" lang="ko-KR" altLang="ko-KR" sz="1100" b="0" i="0" u="none" strike="noStrike" cap="none" normalizeH="0" baseline="0">
                <a:ln>
                  <a:noFill/>
                </a:ln>
                <a:solidFill>
                  <a:srgbClr val="7A7E85"/>
                </a:solidFill>
                <a:effectLst/>
                <a:latin typeface="Arial Unicode MS"/>
                <a:ea typeface="JetBrains Mono"/>
              </a:rPr>
            </a:b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.acceptCharset(StandardCharsets.UTF_8)        </a:t>
            </a:r>
            <a:r>
              <a:rPr kumimoji="0" lang="ko-KR" altLang="ko-KR" sz="1100" b="0" i="0" u="none" strike="noStrike" cap="none" normalizeH="0" baseline="0">
                <a:ln>
                  <a:noFill/>
                </a:ln>
                <a:solidFill>
                  <a:srgbClr val="7A7E85"/>
                </a:solidFill>
                <a:effectLst/>
                <a:latin typeface="Arial Unicode MS"/>
                <a:ea typeface="JetBrains Mono"/>
              </a:rPr>
              <a:t>// Accept-Charset: utf-8</a:t>
            </a:r>
            <a:br>
              <a:rPr kumimoji="0" lang="ko-KR" altLang="ko-KR" sz="1100" b="0" i="0" u="none" strike="noStrike" cap="none" normalizeH="0" baseline="0">
                <a:ln>
                  <a:noFill/>
                </a:ln>
                <a:solidFill>
                  <a:srgbClr val="7A7E85"/>
                </a:solidFill>
                <a:effectLst/>
                <a:latin typeface="Arial Unicode MS"/>
                <a:ea typeface="JetBrains Mono"/>
              </a:rPr>
            </a:b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.retrieve()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.toEntity(String.</a:t>
            </a:r>
            <a:r>
              <a:rPr kumimoji="0" lang="ko-KR" altLang="ko-KR" sz="1100" b="0" i="0" u="none" strike="noStrike" cap="none" normalizeH="0" baseline="0">
                <a:ln>
                  <a:noFill/>
                </a:ln>
                <a:solidFill>
                  <a:srgbClr val="CF8E6D"/>
                </a:solidFill>
                <a:effectLst/>
                <a:latin typeface="Arial Unicode MS"/>
                <a:ea typeface="JetBrains Mono"/>
              </a:rPr>
              <a:t>class</a:t>
            </a: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7" name="직사각형 6">
            <a:extLst>
              <a:ext uri="{FF2B5EF4-FFF2-40B4-BE49-F238E27FC236}">
                <a16:creationId xmlns:a16="http://schemas.microsoft.com/office/drawing/2014/main" id="{7DCD8928-E41B-EBBD-CECF-DD1709C85CEA}"/>
              </a:ext>
            </a:extLst>
          </p:cNvPr>
          <p:cNvSpPr/>
          <p:nvPr/>
        </p:nvSpPr>
        <p:spPr>
          <a:xfrm>
            <a:off x="6095999" y="564565"/>
            <a:ext cx="5941671" cy="900246"/>
          </a:xfrm>
          <a:prstGeom prst="rect">
            <a:avLst/>
          </a:prstGeom>
        </p:spPr>
        <p:txBody>
          <a:bodyPr wrap="square">
            <a:spAutoFit/>
          </a:bodyPr>
          <a:lstStyle/>
          <a:p>
            <a:pPr marL="228600" indent="-228600">
              <a:lnSpc>
                <a:spcPct val="150000"/>
              </a:lnSpc>
              <a:buFont typeface="Arial" panose="020B0604020202020204" pitchFamily="34" charset="0"/>
              <a:buChar char="•"/>
            </a:pPr>
            <a:r>
              <a:rPr lang="en-US" altLang="ko-KR" sz="1200"/>
              <a:t>header(String, String) </a:t>
            </a:r>
            <a:r>
              <a:rPr lang="ko-KR" altLang="en-US" sz="1200"/>
              <a:t>또는 </a:t>
            </a:r>
            <a:r>
              <a:rPr lang="en-US" altLang="ko-KR" sz="1200"/>
              <a:t>headers(Consumer&lt;HttpHeaders&gt;)</a:t>
            </a:r>
            <a:r>
              <a:rPr lang="ko-KR" altLang="en-US" sz="1200"/>
              <a:t>를 사용해 원하는 헤더를 추가하거나</a:t>
            </a:r>
            <a:r>
              <a:rPr lang="en-US" altLang="ko-KR" sz="1200"/>
              <a:t>, accept(MediaType), acceptCharset(Charset) </a:t>
            </a:r>
            <a:r>
              <a:rPr lang="ko-KR" altLang="en-US" sz="1200"/>
              <a:t>등 편의 메서드로 표준 헤더를 간단히 지정할 수 있다</a:t>
            </a:r>
            <a:endParaRPr lang="en-US" altLang="ko-KR" sz="1200">
              <a:latin typeface="+mn-ea"/>
            </a:endParaRPr>
          </a:p>
        </p:txBody>
      </p:sp>
    </p:spTree>
    <p:extLst>
      <p:ext uri="{BB962C8B-B14F-4D97-AF65-F5344CB8AC3E}">
        <p14:creationId xmlns:p14="http://schemas.microsoft.com/office/powerpoint/2010/main" val="3156416414"/>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356773-4C5E-FCAE-682C-3945E4772BAD}"/>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672ABA47-EBCC-D92E-E10B-3E5BFFF09C6B}"/>
              </a:ext>
            </a:extLst>
          </p:cNvPr>
          <p:cNvSpPr/>
          <p:nvPr/>
        </p:nvSpPr>
        <p:spPr>
          <a:xfrm>
            <a:off x="106159" y="195233"/>
            <a:ext cx="4104009"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Request Body </a:t>
            </a:r>
            <a:r>
              <a:rPr lang="ko-KR" altLang="en-US" b="1">
                <a:solidFill>
                  <a:schemeClr val="accent1">
                    <a:lumMod val="75000"/>
                  </a:schemeClr>
                </a:solidFill>
                <a:latin typeface="+mn-ea"/>
              </a:rPr>
              <a:t>설정 </a:t>
            </a:r>
            <a:r>
              <a:rPr lang="en-US" altLang="ko-KR" b="1">
                <a:solidFill>
                  <a:schemeClr val="accent1">
                    <a:lumMod val="75000"/>
                  </a:schemeClr>
                </a:solidFill>
                <a:latin typeface="+mn-ea"/>
              </a:rPr>
              <a:t>- JSON </a:t>
            </a:r>
            <a:r>
              <a:rPr lang="ko-KR" altLang="en-US" b="1">
                <a:solidFill>
                  <a:schemeClr val="accent1">
                    <a:lumMod val="75000"/>
                  </a:schemeClr>
                </a:solidFill>
                <a:latin typeface="+mn-ea"/>
              </a:rPr>
              <a:t>바디 전송</a:t>
            </a:r>
          </a:p>
        </p:txBody>
      </p:sp>
      <p:sp>
        <p:nvSpPr>
          <p:cNvPr id="6" name="직사각형 5">
            <a:extLst>
              <a:ext uri="{FF2B5EF4-FFF2-40B4-BE49-F238E27FC236}">
                <a16:creationId xmlns:a16="http://schemas.microsoft.com/office/drawing/2014/main" id="{61F785D1-0687-46AD-170A-3B9DEC334276}"/>
              </a:ext>
            </a:extLst>
          </p:cNvPr>
          <p:cNvSpPr/>
          <p:nvPr/>
        </p:nvSpPr>
        <p:spPr>
          <a:xfrm>
            <a:off x="6619621" y="1299565"/>
            <a:ext cx="2599614" cy="346249"/>
          </a:xfrm>
          <a:prstGeom prst="rect">
            <a:avLst/>
          </a:prstGeom>
        </p:spPr>
        <p:txBody>
          <a:bodyPr wrap="square">
            <a:spAutoFit/>
          </a:bodyPr>
          <a:lstStyle/>
          <a:p>
            <a:pPr marL="228600" indent="-228600">
              <a:lnSpc>
                <a:spcPct val="150000"/>
              </a:lnSpc>
              <a:buFont typeface="Arial" panose="020B0604020202020204" pitchFamily="34" charset="0"/>
              <a:buChar char="•"/>
            </a:pPr>
            <a:r>
              <a:rPr lang="en-US" altLang="ko-KR" sz="1200"/>
              <a:t>GET </a:t>
            </a:r>
            <a:r>
              <a:rPr lang="ko-KR" altLang="en-US" sz="1200"/>
              <a:t>요청 시 </a:t>
            </a:r>
            <a:r>
              <a:rPr lang="en-US" altLang="ko-KR" sz="1200"/>
              <a:t>JSON </a:t>
            </a:r>
            <a:r>
              <a:rPr lang="ko-KR" altLang="en-US" sz="1200"/>
              <a:t>응답 받기</a:t>
            </a:r>
            <a:endParaRPr lang="en-US" altLang="ko-KR" sz="1200">
              <a:latin typeface="+mn-ea"/>
            </a:endParaRPr>
          </a:p>
        </p:txBody>
      </p:sp>
      <p:sp>
        <p:nvSpPr>
          <p:cNvPr id="3" name="Rectangle 1">
            <a:extLst>
              <a:ext uri="{FF2B5EF4-FFF2-40B4-BE49-F238E27FC236}">
                <a16:creationId xmlns:a16="http://schemas.microsoft.com/office/drawing/2014/main" id="{8C679C27-D91F-C6E6-96A0-4C029F66AB6F}"/>
              </a:ext>
            </a:extLst>
          </p:cNvPr>
          <p:cNvSpPr>
            <a:spLocks noChangeArrowheads="1"/>
          </p:cNvSpPr>
          <p:nvPr/>
        </p:nvSpPr>
        <p:spPr bwMode="auto">
          <a:xfrm>
            <a:off x="462987" y="693002"/>
            <a:ext cx="6053560" cy="133985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Pet </a:t>
            </a:r>
            <a:r>
              <a:rPr kumimoji="0" lang="ko-KR" altLang="ko-KR" sz="1100" b="0" i="0" u="none" strike="noStrike" cap="none" normalizeH="0" baseline="0">
                <a:ln>
                  <a:noFill/>
                </a:ln>
                <a:solidFill>
                  <a:srgbClr val="C77DBB"/>
                </a:solidFill>
                <a:effectLst/>
                <a:latin typeface="Arial Unicode MS"/>
                <a:ea typeface="JetBrains Mono"/>
              </a:rPr>
              <a:t>pet </a:t>
            </a:r>
            <a:r>
              <a:rPr kumimoji="0" lang="ko-KR" altLang="ko-KR" sz="1100" b="0" i="0" u="none" strike="noStrike" cap="none" normalizeH="0" baseline="0">
                <a:ln>
                  <a:noFill/>
                </a:ln>
                <a:solidFill>
                  <a:srgbClr val="BCBEC4"/>
                </a:solidFill>
                <a:effectLst/>
                <a:latin typeface="Arial Unicode MS"/>
                <a:ea typeface="JetBrains Mono"/>
              </a:rPr>
              <a:t>= restClient.get()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.uri(</a:t>
            </a:r>
            <a:r>
              <a:rPr kumimoji="0" lang="ko-KR" altLang="ko-KR" sz="1100" b="0" i="0" u="none" strike="noStrike" cap="none" normalizeH="0" baseline="0">
                <a:ln>
                  <a:noFill/>
                </a:ln>
                <a:solidFill>
                  <a:srgbClr val="6AAB73"/>
                </a:solidFill>
                <a:effectLst/>
                <a:latin typeface="Arial Unicode MS"/>
                <a:ea typeface="JetBrains Mono"/>
              </a:rPr>
              <a:t>"https://petclinic.example.com/pets/{id}"</a:t>
            </a:r>
            <a:r>
              <a:rPr kumimoji="0" lang="ko-KR"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rgbClr val="BCBEC4"/>
                </a:solidFill>
                <a:effectLst/>
                <a:latin typeface="Arial Unicode MS"/>
                <a:ea typeface="JetBrains Mono"/>
              </a:rPr>
              <a:t>42</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.accept(MediaType.APPLICATION_JSON)    </a:t>
            </a:r>
            <a:r>
              <a:rPr kumimoji="0" lang="ko-KR" altLang="ko-KR" sz="1100" b="0" i="0" u="none" strike="noStrike" cap="none" normalizeH="0" baseline="0">
                <a:ln>
                  <a:noFill/>
                </a:ln>
                <a:solidFill>
                  <a:srgbClr val="7A7E85"/>
                </a:solidFill>
                <a:effectLst/>
                <a:latin typeface="Arial Unicode MS"/>
                <a:ea typeface="JetBrains Mono"/>
              </a:rPr>
              <a:t>// Accept: application/json</a:t>
            </a:r>
            <a:br>
              <a:rPr kumimoji="0" lang="ko-KR" altLang="ko-KR" sz="1100" b="0" i="0" u="none" strike="noStrike" cap="none" normalizeH="0" baseline="0">
                <a:ln>
                  <a:noFill/>
                </a:ln>
                <a:solidFill>
                  <a:srgbClr val="7A7E85"/>
                </a:solidFill>
                <a:effectLst/>
                <a:latin typeface="Arial Unicode MS"/>
                <a:ea typeface="JetBrains Mono"/>
              </a:rPr>
            </a:b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.retrieve()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.body(Pet.</a:t>
            </a:r>
            <a:r>
              <a:rPr kumimoji="0" lang="ko-KR" altLang="ko-KR" sz="1100" b="0" i="0" u="none" strike="noStrike" cap="none" normalizeH="0" baseline="0">
                <a:ln>
                  <a:noFill/>
                </a:ln>
                <a:solidFill>
                  <a:srgbClr val="CF8E6D"/>
                </a:solidFill>
                <a:effectLst/>
                <a:latin typeface="Arial Unicode MS"/>
                <a:ea typeface="JetBrains Mono"/>
              </a:rPr>
              <a:t>class</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Jackson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등을 통해</a:t>
            </a:r>
            <a:r>
              <a:rPr kumimoji="0" lang="ko-KR" altLang="ko-KR" sz="1100" b="0" i="0" u="none" strike="noStrike" cap="none" normalizeH="0" baseline="0">
                <a:ln>
                  <a:noFill/>
                </a:ln>
                <a:solidFill>
                  <a:srgbClr val="7A7E85"/>
                </a:solidFill>
                <a:effectLst/>
                <a:latin typeface="Arial Unicode MS"/>
                <a:ea typeface="JetBrains Mono"/>
              </a:rPr>
              <a:t> JSON → Pet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역직렬화</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4" name="Rectangle 2">
            <a:extLst>
              <a:ext uri="{FF2B5EF4-FFF2-40B4-BE49-F238E27FC236}">
                <a16:creationId xmlns:a16="http://schemas.microsoft.com/office/drawing/2014/main" id="{5E1E63C8-F7FF-B719-2B5A-902E6B2584A4}"/>
              </a:ext>
            </a:extLst>
          </p:cNvPr>
          <p:cNvSpPr>
            <a:spLocks noChangeArrowheads="1"/>
          </p:cNvSpPr>
          <p:nvPr/>
        </p:nvSpPr>
        <p:spPr bwMode="auto">
          <a:xfrm>
            <a:off x="451412" y="2398254"/>
            <a:ext cx="6065135" cy="2355517"/>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Pet </a:t>
            </a:r>
            <a:r>
              <a:rPr kumimoji="0" lang="ko-KR" altLang="ko-KR" sz="1100" b="0" i="0" u="none" strike="noStrike" cap="none" normalizeH="0" baseline="0">
                <a:ln>
                  <a:noFill/>
                </a:ln>
                <a:solidFill>
                  <a:srgbClr val="C77DBB"/>
                </a:solidFill>
                <a:effectLst/>
                <a:latin typeface="Arial Unicode MS"/>
                <a:ea typeface="JetBrains Mono"/>
              </a:rPr>
              <a:t>newPet </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BCBEC4"/>
                </a:solidFill>
                <a:effectLst/>
                <a:latin typeface="Arial Unicode MS"/>
                <a:ea typeface="JetBrains Mono"/>
              </a:rPr>
              <a:t>Pet(</a:t>
            </a:r>
            <a:r>
              <a:rPr kumimoji="0" lang="ko-KR" altLang="ko-KR" sz="1100" b="0" i="0" u="none" strike="noStrike" cap="none" normalizeH="0" baseline="0">
                <a:ln>
                  <a:noFill/>
                </a:ln>
                <a:solidFill>
                  <a:srgbClr val="6AAB73"/>
                </a:solidFill>
                <a:effectLst/>
                <a:latin typeface="Arial Unicode MS"/>
                <a:ea typeface="JetBrains Mono"/>
              </a:rPr>
              <a:t>"Toby"</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2AACB8"/>
                </a:solidFill>
                <a:effectLst/>
                <a:latin typeface="Arial Unicode MS"/>
                <a:ea typeface="JetBrains Mono"/>
              </a:rPr>
              <a:t>2</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7A7E85"/>
                </a:solidFill>
                <a:effectLst/>
                <a:latin typeface="Arial Unicode MS"/>
                <a:ea typeface="JetBrains Mono"/>
              </a:rPr>
              <a:t>// POST: /pets/new,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요청 바디로</a:t>
            </a:r>
            <a:r>
              <a:rPr kumimoji="0" lang="ko-KR" altLang="ko-KR" sz="1100" b="0" i="0" u="none" strike="noStrike" cap="none" normalizeH="0" baseline="0">
                <a:ln>
                  <a:noFill/>
                </a:ln>
                <a:solidFill>
                  <a:srgbClr val="7A7E85"/>
                </a:solidFill>
                <a:effectLst/>
                <a:latin typeface="Arial Unicode MS"/>
                <a:ea typeface="JetBrains Mono"/>
              </a:rPr>
              <a:t> newPet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객체 전달</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BCBEC4"/>
                </a:solidFill>
                <a:effectLst/>
                <a:latin typeface="Arial Unicode MS"/>
                <a:ea typeface="JetBrains Mono"/>
              </a:rPr>
              <a:t>ResponseEntity&lt;Void&gt; </a:t>
            </a:r>
            <a:r>
              <a:rPr kumimoji="0" lang="ko-KR" altLang="ko-KR" sz="1100" b="0" i="0" u="none" strike="noStrike" cap="none" normalizeH="0" baseline="0">
                <a:ln>
                  <a:noFill/>
                </a:ln>
                <a:solidFill>
                  <a:srgbClr val="C77DBB"/>
                </a:solidFill>
                <a:effectLst/>
                <a:latin typeface="Arial Unicode MS"/>
                <a:ea typeface="JetBrains Mono"/>
              </a:rPr>
              <a:t>response </a:t>
            </a:r>
            <a:r>
              <a:rPr kumimoji="0" lang="ko-KR" altLang="ko-KR" sz="1100" b="0" i="0" u="none" strike="noStrike" cap="none" normalizeH="0" baseline="0">
                <a:ln>
                  <a:noFill/>
                </a:ln>
                <a:solidFill>
                  <a:srgbClr val="BCBEC4"/>
                </a:solidFill>
                <a:effectLst/>
                <a:latin typeface="Arial Unicode MS"/>
                <a:ea typeface="JetBrains Mono"/>
              </a:rPr>
              <a:t>= restClient.post()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.uri(</a:t>
            </a:r>
            <a:r>
              <a:rPr kumimoji="0" lang="ko-KR" altLang="ko-KR" sz="1100" b="0" i="0" u="none" strike="noStrike" cap="none" normalizeH="0" baseline="0">
                <a:ln>
                  <a:noFill/>
                </a:ln>
                <a:solidFill>
                  <a:srgbClr val="6AAB73"/>
                </a:solidFill>
                <a:effectLst/>
                <a:latin typeface="Arial Unicode MS"/>
                <a:ea typeface="JetBrains Mono"/>
              </a:rPr>
              <a:t>"https://petclinic.example.com/pets/new"</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.contentType(MediaType.APPLICATION_JSON)   </a:t>
            </a:r>
            <a:r>
              <a:rPr kumimoji="0" lang="ko-KR" altLang="ko-KR" sz="1100" b="0" i="0" u="none" strike="noStrike" cap="none" normalizeH="0" baseline="0">
                <a:ln>
                  <a:noFill/>
                </a:ln>
                <a:solidFill>
                  <a:srgbClr val="7A7E85"/>
                </a:solidFill>
                <a:effectLst/>
                <a:latin typeface="Arial Unicode MS"/>
                <a:ea typeface="JetBrains Mono"/>
              </a:rPr>
              <a:t>// Content-Type: application/json</a:t>
            </a:r>
            <a:br>
              <a:rPr kumimoji="0" lang="ko-KR" altLang="ko-KR" sz="1100" b="0" i="0" u="none" strike="noStrike" cap="none" normalizeH="0" baseline="0">
                <a:ln>
                  <a:noFill/>
                </a:ln>
                <a:solidFill>
                  <a:srgbClr val="7A7E85"/>
                </a:solidFill>
                <a:effectLst/>
                <a:latin typeface="Arial Unicode MS"/>
                <a:ea typeface="JetBrains Mono"/>
              </a:rPr>
            </a:b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.body(</a:t>
            </a:r>
            <a:r>
              <a:rPr kumimoji="0" lang="ko-KR" altLang="ko-KR" sz="1100" b="0" i="0" u="none" strike="noStrike" cap="none" normalizeH="0" baseline="0">
                <a:ln>
                  <a:noFill/>
                </a:ln>
                <a:solidFill>
                  <a:srgbClr val="C77DBB"/>
                </a:solidFill>
                <a:effectLst/>
                <a:latin typeface="Arial Unicode MS"/>
                <a:ea typeface="JetBrains Mono"/>
              </a:rPr>
              <a:t>newPet</a:t>
            </a:r>
            <a:r>
              <a:rPr kumimoji="0" lang="ko-KR"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바디에</a:t>
            </a:r>
            <a:r>
              <a:rPr kumimoji="0" lang="ko-KR" altLang="ko-KR" sz="1100" b="0" i="0" u="none" strike="noStrike" cap="none" normalizeH="0" baseline="0">
                <a:ln>
                  <a:noFill/>
                </a:ln>
                <a:solidFill>
                  <a:srgbClr val="7A7E85"/>
                </a:solidFill>
                <a:effectLst/>
                <a:latin typeface="Arial Unicode MS"/>
                <a:ea typeface="JetBrains Mono"/>
              </a:rPr>
              <a:t> newPet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객체를</a:t>
            </a:r>
            <a:r>
              <a:rPr kumimoji="0" lang="ko-KR" altLang="ko-KR" sz="1100" b="0" i="0" u="none" strike="noStrike" cap="none" normalizeH="0" baseline="0">
                <a:ln>
                  <a:noFill/>
                </a:ln>
                <a:solidFill>
                  <a:srgbClr val="7A7E85"/>
                </a:solidFill>
                <a:effectLst/>
                <a:latin typeface="Arial Unicode MS"/>
                <a:ea typeface="JetBrains Mono"/>
              </a:rPr>
              <a:t> JSON</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으로 직렬화</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en-US"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.retrieve()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.toBodilessEntity();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바디 없는 응답</a:t>
            </a:r>
            <a:r>
              <a:rPr kumimoji="0" lang="ko-KR" altLang="ko-KR" sz="1100" b="0" i="0" u="none" strike="noStrike" cap="none" normalizeH="0" baseline="0">
                <a:ln>
                  <a:noFill/>
                </a:ln>
                <a:solidFill>
                  <a:srgbClr val="7A7E85"/>
                </a:solidFill>
                <a:effectLst/>
                <a:latin typeface="Arial Unicode MS"/>
                <a:ea typeface="JetBrains Mono"/>
              </a:rPr>
              <a:t>(ResponseEntity&lt;Void&gt;)</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으로 변환</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7" name="직사각형 6">
            <a:extLst>
              <a:ext uri="{FF2B5EF4-FFF2-40B4-BE49-F238E27FC236}">
                <a16:creationId xmlns:a16="http://schemas.microsoft.com/office/drawing/2014/main" id="{F3B30CEC-2F2A-0340-333E-C2B85B846189}"/>
              </a:ext>
            </a:extLst>
          </p:cNvPr>
          <p:cNvSpPr/>
          <p:nvPr/>
        </p:nvSpPr>
        <p:spPr>
          <a:xfrm>
            <a:off x="6619621" y="3145923"/>
            <a:ext cx="2599614" cy="346249"/>
          </a:xfrm>
          <a:prstGeom prst="rect">
            <a:avLst/>
          </a:prstGeom>
        </p:spPr>
        <p:txBody>
          <a:bodyPr wrap="square">
            <a:spAutoFit/>
          </a:bodyPr>
          <a:lstStyle/>
          <a:p>
            <a:pPr marL="228600" indent="-228600">
              <a:lnSpc>
                <a:spcPct val="150000"/>
              </a:lnSpc>
              <a:buFont typeface="Arial" panose="020B0604020202020204" pitchFamily="34" charset="0"/>
              <a:buChar char="•"/>
            </a:pPr>
            <a:r>
              <a:rPr lang="en-US" altLang="ko-KR" sz="1200"/>
              <a:t>POST </a:t>
            </a:r>
            <a:r>
              <a:rPr lang="ko-KR" altLang="en-US" sz="1200"/>
              <a:t>요청 시 </a:t>
            </a:r>
            <a:r>
              <a:rPr lang="en-US" altLang="ko-KR" sz="1200"/>
              <a:t>JSON </a:t>
            </a:r>
            <a:r>
              <a:rPr lang="ko-KR" altLang="en-US" sz="1200"/>
              <a:t>바디 전송</a:t>
            </a:r>
            <a:endParaRPr lang="en-US" altLang="ko-KR" sz="1200">
              <a:latin typeface="+mn-ea"/>
            </a:endParaRPr>
          </a:p>
        </p:txBody>
      </p:sp>
      <p:sp>
        <p:nvSpPr>
          <p:cNvPr id="8" name="Rectangle 3">
            <a:extLst>
              <a:ext uri="{FF2B5EF4-FFF2-40B4-BE49-F238E27FC236}">
                <a16:creationId xmlns:a16="http://schemas.microsoft.com/office/drawing/2014/main" id="{B23F24A0-8800-BD5C-C063-263B6F8BBF06}"/>
              </a:ext>
            </a:extLst>
          </p:cNvPr>
          <p:cNvSpPr>
            <a:spLocks noChangeArrowheads="1"/>
          </p:cNvSpPr>
          <p:nvPr/>
        </p:nvSpPr>
        <p:spPr bwMode="auto">
          <a:xfrm>
            <a:off x="462987" y="5119170"/>
            <a:ext cx="6053560" cy="1330557"/>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List&lt;Pet&gt; </a:t>
            </a:r>
            <a:r>
              <a:rPr kumimoji="0" lang="ko-KR" altLang="ko-KR" sz="1100" b="0" i="0" u="none" strike="noStrike" cap="none" normalizeH="0" baseline="0">
                <a:ln>
                  <a:noFill/>
                </a:ln>
                <a:solidFill>
                  <a:srgbClr val="C77DBB"/>
                </a:solidFill>
                <a:effectLst/>
                <a:latin typeface="Arial Unicode MS"/>
                <a:ea typeface="JetBrains Mono"/>
              </a:rPr>
              <a:t>petList </a:t>
            </a:r>
            <a:r>
              <a:rPr kumimoji="0" lang="ko-KR" altLang="ko-KR" sz="1100" b="0" i="0" u="none" strike="noStrike" cap="none" normalizeH="0" baseline="0">
                <a:ln>
                  <a:noFill/>
                </a:ln>
                <a:solidFill>
                  <a:srgbClr val="BCBEC4"/>
                </a:solidFill>
                <a:effectLst/>
                <a:latin typeface="Arial Unicode MS"/>
                <a:ea typeface="JetBrains Mono"/>
              </a:rPr>
              <a:t>= restClient.get()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.uri(</a:t>
            </a:r>
            <a:r>
              <a:rPr kumimoji="0" lang="ko-KR" altLang="ko-KR" sz="1100" b="0" i="0" u="none" strike="noStrike" cap="none" normalizeH="0" baseline="0">
                <a:ln>
                  <a:noFill/>
                </a:ln>
                <a:solidFill>
                  <a:srgbClr val="6AAB73"/>
                </a:solidFill>
                <a:effectLst/>
                <a:latin typeface="Arial Unicode MS"/>
                <a:ea typeface="JetBrains Mono"/>
              </a:rPr>
              <a:t>"https://petclinic.example.com/pets"</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.accept(MediaType.APPLICATION_JSON)</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.retrieve()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.body(</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BCBEC4"/>
                </a:solidFill>
                <a:effectLst/>
                <a:latin typeface="Arial Unicode MS"/>
                <a:ea typeface="JetBrains Mono"/>
              </a:rPr>
              <a:t>ParameterizedTypeReference&lt;List&lt;Pet&gt;&gt;() {});</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9" name="직사각형 8">
            <a:extLst>
              <a:ext uri="{FF2B5EF4-FFF2-40B4-BE49-F238E27FC236}">
                <a16:creationId xmlns:a16="http://schemas.microsoft.com/office/drawing/2014/main" id="{9E231323-C7C0-8111-89A9-A3D85500B092}"/>
              </a:ext>
            </a:extLst>
          </p:cNvPr>
          <p:cNvSpPr/>
          <p:nvPr/>
        </p:nvSpPr>
        <p:spPr>
          <a:xfrm>
            <a:off x="6619621" y="5611323"/>
            <a:ext cx="3797594" cy="346249"/>
          </a:xfrm>
          <a:prstGeom prst="rect">
            <a:avLst/>
          </a:prstGeom>
        </p:spPr>
        <p:txBody>
          <a:bodyPr wrap="square">
            <a:spAutoFit/>
          </a:bodyPr>
          <a:lstStyle/>
          <a:p>
            <a:pPr marL="228600" indent="-228600">
              <a:lnSpc>
                <a:spcPct val="150000"/>
              </a:lnSpc>
              <a:buFont typeface="Arial" panose="020B0604020202020204" pitchFamily="34" charset="0"/>
              <a:buChar char="•"/>
            </a:pPr>
            <a:r>
              <a:rPr lang="ko-KR" altLang="en-US" sz="1200"/>
              <a:t>제네릭 타입 처리 </a:t>
            </a:r>
            <a:r>
              <a:rPr lang="en-US" altLang="ko-KR" sz="1200"/>
              <a:t>(ParameterizedTypeReference)</a:t>
            </a:r>
            <a:endParaRPr lang="en-US" altLang="ko-KR" sz="1200">
              <a:latin typeface="+mn-ea"/>
            </a:endParaRPr>
          </a:p>
        </p:txBody>
      </p:sp>
    </p:spTree>
    <p:extLst>
      <p:ext uri="{BB962C8B-B14F-4D97-AF65-F5344CB8AC3E}">
        <p14:creationId xmlns:p14="http://schemas.microsoft.com/office/powerpoint/2010/main" val="3486712973"/>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557F11-2ECA-26E1-475E-623F23C1B2F3}"/>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EA9FDF9F-5EBE-EF1B-50D1-F393B56226EB}"/>
              </a:ext>
            </a:extLst>
          </p:cNvPr>
          <p:cNvSpPr/>
          <p:nvPr/>
        </p:nvSpPr>
        <p:spPr>
          <a:xfrm>
            <a:off x="106159" y="195233"/>
            <a:ext cx="1549848"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Exchange </a:t>
            </a:r>
            <a:endParaRPr lang="ko-KR" altLang="en-US" b="1">
              <a:solidFill>
                <a:schemeClr val="accent1">
                  <a:lumMod val="75000"/>
                </a:schemeClr>
              </a:solidFill>
              <a:latin typeface="+mn-ea"/>
            </a:endParaRPr>
          </a:p>
        </p:txBody>
      </p:sp>
      <p:sp>
        <p:nvSpPr>
          <p:cNvPr id="2" name="직사각형 1">
            <a:extLst>
              <a:ext uri="{FF2B5EF4-FFF2-40B4-BE49-F238E27FC236}">
                <a16:creationId xmlns:a16="http://schemas.microsoft.com/office/drawing/2014/main" id="{117216CA-9E61-3C95-5EC9-1D5084E43E13}"/>
              </a:ext>
            </a:extLst>
          </p:cNvPr>
          <p:cNvSpPr/>
          <p:nvPr/>
        </p:nvSpPr>
        <p:spPr>
          <a:xfrm>
            <a:off x="362672" y="520546"/>
            <a:ext cx="11298822" cy="346249"/>
          </a:xfrm>
          <a:prstGeom prst="rect">
            <a:avLst/>
          </a:prstGeom>
        </p:spPr>
        <p:txBody>
          <a:bodyPr wrap="square">
            <a:spAutoFit/>
          </a:bodyPr>
          <a:lstStyle/>
          <a:p>
            <a:pPr marL="228600" indent="-228600">
              <a:lnSpc>
                <a:spcPct val="150000"/>
              </a:lnSpc>
              <a:buFont typeface="Arial" panose="020B0604020202020204" pitchFamily="34" charset="0"/>
              <a:buChar char="•"/>
            </a:pPr>
            <a:r>
              <a:rPr lang="en-US" altLang="ko-KR" sz="1200"/>
              <a:t>exchange()</a:t>
            </a:r>
            <a:r>
              <a:rPr lang="ko-KR" altLang="en-US" sz="1200"/>
              <a:t>는 </a:t>
            </a:r>
            <a:r>
              <a:rPr lang="en-US" altLang="ko-KR" sz="1200"/>
              <a:t>retrieve()</a:t>
            </a:r>
            <a:r>
              <a:rPr lang="ko-KR" altLang="en-US" sz="1200"/>
              <a:t>와 달리</a:t>
            </a:r>
            <a:r>
              <a:rPr lang="en-US" altLang="ko-KR" sz="1200"/>
              <a:t> HTTP </a:t>
            </a:r>
            <a:r>
              <a:rPr lang="ko-KR" altLang="en-US" sz="1200"/>
              <a:t>요청</a:t>
            </a:r>
            <a:r>
              <a:rPr lang="en-US" altLang="ko-KR" sz="1200"/>
              <a:t>(Request)</a:t>
            </a:r>
            <a:r>
              <a:rPr lang="ko-KR" altLang="en-US" sz="1200"/>
              <a:t>과 응답</a:t>
            </a:r>
            <a:r>
              <a:rPr lang="en-US" altLang="ko-KR" sz="1200"/>
              <a:t>(Response)</a:t>
            </a:r>
            <a:r>
              <a:rPr lang="ko-KR" altLang="en-US" sz="1200"/>
              <a:t>을 모두 직접 제어할 수 있게 해 주는 기능으로서 람다 형태의 콜백 함수를 인자로 받는다</a:t>
            </a:r>
            <a:endParaRPr lang="en-US" altLang="ko-KR" sz="1200">
              <a:latin typeface="+mn-ea"/>
            </a:endParaRPr>
          </a:p>
        </p:txBody>
      </p:sp>
      <p:sp>
        <p:nvSpPr>
          <p:cNvPr id="5" name="직사각형 4">
            <a:extLst>
              <a:ext uri="{FF2B5EF4-FFF2-40B4-BE49-F238E27FC236}">
                <a16:creationId xmlns:a16="http://schemas.microsoft.com/office/drawing/2014/main" id="{E2DA9298-DC9D-C477-4D72-0A4715AA0857}"/>
              </a:ext>
            </a:extLst>
          </p:cNvPr>
          <p:cNvSpPr/>
          <p:nvPr/>
        </p:nvSpPr>
        <p:spPr>
          <a:xfrm>
            <a:off x="106159" y="1082240"/>
            <a:ext cx="1396536"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기본 구조</a:t>
            </a:r>
            <a:r>
              <a:rPr lang="en-US" altLang="ko-KR" b="1">
                <a:solidFill>
                  <a:schemeClr val="accent1">
                    <a:lumMod val="75000"/>
                  </a:schemeClr>
                </a:solidFill>
                <a:latin typeface="+mn-ea"/>
              </a:rPr>
              <a:t> </a:t>
            </a:r>
            <a:endParaRPr lang="ko-KR" altLang="en-US" b="1">
              <a:solidFill>
                <a:schemeClr val="accent1">
                  <a:lumMod val="75000"/>
                </a:schemeClr>
              </a:solidFill>
              <a:latin typeface="+mn-ea"/>
            </a:endParaRPr>
          </a:p>
        </p:txBody>
      </p:sp>
      <p:sp>
        <p:nvSpPr>
          <p:cNvPr id="10" name="Rectangle 1">
            <a:extLst>
              <a:ext uri="{FF2B5EF4-FFF2-40B4-BE49-F238E27FC236}">
                <a16:creationId xmlns:a16="http://schemas.microsoft.com/office/drawing/2014/main" id="{CC92A590-3B6B-2896-CD93-44CC031B2927}"/>
              </a:ext>
            </a:extLst>
          </p:cNvPr>
          <p:cNvSpPr>
            <a:spLocks noChangeArrowheads="1"/>
          </p:cNvSpPr>
          <p:nvPr/>
        </p:nvSpPr>
        <p:spPr bwMode="auto">
          <a:xfrm>
            <a:off x="422476" y="1509048"/>
            <a:ext cx="4913453" cy="1166153"/>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BCBEC4"/>
                </a:solidFill>
                <a:effectLst/>
                <a:latin typeface="Arial Unicode MS"/>
                <a:ea typeface="JetBrains Mono"/>
              </a:rPr>
              <a:t>(exchangeRequest, exchangeResponse) -&gt;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7A7E85"/>
                </a:solidFill>
                <a:effectLst/>
                <a:latin typeface="Arial Unicode MS"/>
                <a:ea typeface="JetBrains Mono"/>
              </a:rPr>
              <a:t>// </a:t>
            </a:r>
            <a: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여기서</a:t>
            </a:r>
            <a:r>
              <a:rPr kumimoji="0" lang="ko-KR" altLang="ko-KR" sz="1200" b="0" i="0" u="none" strike="noStrike" cap="none" normalizeH="0" baseline="0">
                <a:ln>
                  <a:noFill/>
                </a:ln>
                <a:solidFill>
                  <a:srgbClr val="7A7E85"/>
                </a:solidFill>
                <a:effectLst/>
                <a:latin typeface="Arial Unicode MS"/>
                <a:ea typeface="JetBrains Mono"/>
              </a:rPr>
              <a:t> request, response</a:t>
            </a:r>
            <a: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를 직접 다룰 수 있음</a:t>
            </a:r>
            <a:b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en-US"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200" b="0" i="0" u="none" strike="noStrike" cap="none" normalizeH="0" baseline="0">
                <a:ln>
                  <a:noFill/>
                </a:ln>
                <a:solidFill>
                  <a:srgbClr val="CF8E6D"/>
                </a:solidFill>
                <a:effectLst/>
                <a:latin typeface="Arial Unicode MS"/>
                <a:ea typeface="JetBrains Mono"/>
              </a:rPr>
              <a:t>return </a:t>
            </a:r>
            <a:r>
              <a:rPr kumimoji="0" lang="ko-KR" altLang="ko-KR" sz="1200" b="0" i="0" u="none" strike="noStrike" cap="none" normalizeH="0" baseline="0">
                <a:ln>
                  <a:noFill/>
                </a:ln>
                <a:solidFill>
                  <a:srgbClr val="BCBEC4"/>
                </a:solidFill>
                <a:effectLst/>
                <a:latin typeface="Arial Unicode MS"/>
                <a:ea typeface="JetBrains Mono"/>
              </a:rPr>
              <a:t>...</a:t>
            </a:r>
            <a:r>
              <a:rPr kumimoji="0" lang="en-US"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7A7E85"/>
                </a:solidFill>
                <a:effectLst/>
                <a:latin typeface="Arial Unicode MS"/>
                <a:ea typeface="JetBrains Mono"/>
              </a:rPr>
              <a:t>// </a:t>
            </a:r>
            <a: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필요한 처리를 한 뒤 원하는 타입으로 리턴</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11" name="직사각형 10">
            <a:extLst>
              <a:ext uri="{FF2B5EF4-FFF2-40B4-BE49-F238E27FC236}">
                <a16:creationId xmlns:a16="http://schemas.microsoft.com/office/drawing/2014/main" id="{A0230F03-8853-BD47-7190-ACBC863BF0A6}"/>
              </a:ext>
            </a:extLst>
          </p:cNvPr>
          <p:cNvSpPr/>
          <p:nvPr/>
        </p:nvSpPr>
        <p:spPr>
          <a:xfrm>
            <a:off x="5375476" y="1509048"/>
            <a:ext cx="5446854" cy="1177245"/>
          </a:xfrm>
          <a:prstGeom prst="rect">
            <a:avLst/>
          </a:prstGeom>
        </p:spPr>
        <p:txBody>
          <a:bodyPr wrap="square">
            <a:spAutoFit/>
          </a:bodyPr>
          <a:lstStyle/>
          <a:p>
            <a:pPr marL="228600" indent="-228600">
              <a:lnSpc>
                <a:spcPct val="150000"/>
              </a:lnSpc>
              <a:buFont typeface="Arial" panose="020B0604020202020204" pitchFamily="34" charset="0"/>
              <a:buChar char="•"/>
            </a:pPr>
            <a:r>
              <a:rPr lang="en-US" altLang="ko-KR" sz="1200" b="1"/>
              <a:t>exchangeRequest</a:t>
            </a:r>
          </a:p>
          <a:p>
            <a:pPr marL="685800" lvl="1" indent="-228600">
              <a:lnSpc>
                <a:spcPct val="150000"/>
              </a:lnSpc>
              <a:buFont typeface="Arial" panose="020B0604020202020204" pitchFamily="34" charset="0"/>
              <a:buChar char="•"/>
            </a:pPr>
            <a:r>
              <a:rPr lang="ko-KR" altLang="en-US" sz="1200"/>
              <a:t>실제로 전송될 요청 정보를 다룬다</a:t>
            </a:r>
            <a:endParaRPr lang="en-US" altLang="ko-KR" sz="1200"/>
          </a:p>
          <a:p>
            <a:pPr marL="228600" indent="-228600">
              <a:lnSpc>
                <a:spcPct val="150000"/>
              </a:lnSpc>
              <a:buFont typeface="Arial" panose="020B0604020202020204" pitchFamily="34" charset="0"/>
              <a:buChar char="•"/>
            </a:pPr>
            <a:r>
              <a:rPr lang="en-US" altLang="ko-KR" sz="1200" b="1"/>
              <a:t>exchangeResponse</a:t>
            </a:r>
          </a:p>
          <a:p>
            <a:pPr marL="685800" lvl="1" indent="-228600">
              <a:lnSpc>
                <a:spcPct val="150000"/>
              </a:lnSpc>
              <a:buFont typeface="Arial" panose="020B0604020202020204" pitchFamily="34" charset="0"/>
              <a:buChar char="•"/>
            </a:pPr>
            <a:r>
              <a:rPr lang="ko-KR" altLang="en-US" sz="1200"/>
              <a:t>서버로부터 받은 응답</a:t>
            </a:r>
            <a:r>
              <a:rPr lang="en-US" altLang="ko-KR" sz="1200"/>
              <a:t>(</a:t>
            </a:r>
            <a:r>
              <a:rPr lang="ko-KR" altLang="en-US" sz="1200"/>
              <a:t>상태 코드</a:t>
            </a:r>
            <a:r>
              <a:rPr lang="en-US" altLang="ko-KR" sz="1200"/>
              <a:t>, </a:t>
            </a:r>
            <a:r>
              <a:rPr lang="ko-KR" altLang="en-US" sz="1200"/>
              <a:t>헤더</a:t>
            </a:r>
            <a:r>
              <a:rPr lang="en-US" altLang="ko-KR" sz="1200"/>
              <a:t>, </a:t>
            </a:r>
            <a:r>
              <a:rPr lang="ko-KR" altLang="en-US" sz="1200"/>
              <a:t>바디 등</a:t>
            </a:r>
            <a:r>
              <a:rPr lang="en-US" altLang="ko-KR" sz="1200"/>
              <a:t>)</a:t>
            </a:r>
            <a:r>
              <a:rPr lang="ko-KR" altLang="en-US" sz="1200"/>
              <a:t>에 직접 접근할 수 있다</a:t>
            </a:r>
            <a:endParaRPr lang="en-US" altLang="ko-KR" sz="1200">
              <a:latin typeface="+mn-ea"/>
            </a:endParaRPr>
          </a:p>
        </p:txBody>
      </p:sp>
      <p:sp>
        <p:nvSpPr>
          <p:cNvPr id="13" name="Rectangle 3">
            <a:extLst>
              <a:ext uri="{FF2B5EF4-FFF2-40B4-BE49-F238E27FC236}">
                <a16:creationId xmlns:a16="http://schemas.microsoft.com/office/drawing/2014/main" id="{7D2647B9-0DDA-41C7-E534-02FC3918190E}"/>
              </a:ext>
            </a:extLst>
          </p:cNvPr>
          <p:cNvSpPr>
            <a:spLocks noChangeArrowheads="1"/>
          </p:cNvSpPr>
          <p:nvPr/>
        </p:nvSpPr>
        <p:spPr bwMode="auto">
          <a:xfrm>
            <a:off x="422476" y="2874133"/>
            <a:ext cx="9740096" cy="386971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Pet </a:t>
            </a:r>
            <a:r>
              <a:rPr kumimoji="0" lang="ko-KR" altLang="ko-KR" sz="1100" b="0" i="0" u="none" strike="noStrike" cap="none" normalizeH="0" baseline="0">
                <a:ln>
                  <a:noFill/>
                </a:ln>
                <a:solidFill>
                  <a:srgbClr val="C77DBB"/>
                </a:solidFill>
                <a:effectLst/>
                <a:latin typeface="Arial Unicode MS"/>
                <a:ea typeface="JetBrains Mono"/>
              </a:rPr>
              <a:t>resultPet </a:t>
            </a:r>
            <a:r>
              <a:rPr kumimoji="0" lang="ko-KR" altLang="ko-KR" sz="1100" b="0" i="0" u="none" strike="noStrike" cap="none" normalizeH="0" baseline="0">
                <a:ln>
                  <a:noFill/>
                </a:ln>
                <a:solidFill>
                  <a:srgbClr val="BCBEC4"/>
                </a:solidFill>
                <a:effectLst/>
                <a:latin typeface="Arial Unicode MS"/>
                <a:ea typeface="JetBrains Mono"/>
              </a:rPr>
              <a:t>= restClient.get()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.uri(</a:t>
            </a:r>
            <a:r>
              <a:rPr kumimoji="0" lang="ko-KR" altLang="ko-KR" sz="1100" b="0" i="0" u="none" strike="noStrike" cap="none" normalizeH="0" baseline="0">
                <a:ln>
                  <a:noFill/>
                </a:ln>
                <a:solidFill>
                  <a:srgbClr val="6AAB73"/>
                </a:solidFill>
                <a:effectLst/>
                <a:latin typeface="Arial Unicode MS"/>
                <a:ea typeface="JetBrains Mono"/>
              </a:rPr>
              <a:t>"/pets/{id}"</a:t>
            </a:r>
            <a:r>
              <a:rPr kumimoji="0" lang="ko-KR" altLang="ko-KR" sz="1100" b="0" i="0" u="none" strike="noStrike" cap="none" normalizeH="0" baseline="0">
                <a:ln>
                  <a:noFill/>
                </a:ln>
                <a:solidFill>
                  <a:srgbClr val="BCBEC4"/>
                </a:solidFill>
                <a:effectLst/>
                <a:latin typeface="Arial Unicode MS"/>
                <a:ea typeface="JetBrains Mono"/>
              </a:rPr>
              <a:t>, petId)</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.accept(org.springframework.http.MediaType.</a:t>
            </a:r>
            <a:r>
              <a:rPr kumimoji="0" lang="ko-KR" altLang="ko-KR" sz="1100" b="0" i="1" u="none" strike="noStrike" cap="none" normalizeH="0" baseline="0">
                <a:ln>
                  <a:noFill/>
                </a:ln>
                <a:solidFill>
                  <a:srgbClr val="C77DBB"/>
                </a:solidFill>
                <a:effectLst/>
                <a:latin typeface="Arial Unicode MS"/>
                <a:ea typeface="JetBrains Mono"/>
              </a:rPr>
              <a:t>APPLICATION_JSON</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.exchange((request, response) -&gt; {</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en-US"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HttpStatusCode status = response.getStatusCode();</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상태 코드 확인</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if </a:t>
            </a:r>
            <a:r>
              <a:rPr kumimoji="0" lang="ko-KR" altLang="ko-KR" sz="1100" b="0" i="0" u="none" strike="noStrike" cap="none" normalizeH="0" baseline="0">
                <a:ln>
                  <a:noFill/>
                </a:ln>
                <a:solidFill>
                  <a:srgbClr val="BCBEC4"/>
                </a:solidFill>
                <a:effectLst/>
                <a:latin typeface="Arial Unicode MS"/>
                <a:ea typeface="JetBrains Mono"/>
              </a:rPr>
              <a:t>(status.is4xxClientError() || status.is5xxServerError()) {               </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en-US"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CF8E6D"/>
                </a:solidFill>
                <a:effectLst/>
                <a:latin typeface="Arial Unicode MS"/>
                <a:ea typeface="JetBrains Mono"/>
              </a:rPr>
              <a:t>throw new </a:t>
            </a:r>
            <a:r>
              <a:rPr kumimoji="0" lang="ko-KR" altLang="ko-KR" sz="1100" b="0" i="0" u="none" strike="noStrike" cap="none" normalizeH="0" baseline="0">
                <a:ln>
                  <a:noFill/>
                </a:ln>
                <a:solidFill>
                  <a:srgbClr val="BCBEC4"/>
                </a:solidFill>
                <a:effectLst/>
                <a:latin typeface="Arial Unicode MS"/>
                <a:ea typeface="JetBrains Mono"/>
              </a:rPr>
              <a:t>RuntimeException(</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오류 상태 코드</a:t>
            </a:r>
            <a:r>
              <a:rPr kumimoji="0" lang="ko-KR" altLang="ko-KR" sz="1100" b="0" i="0" u="none" strike="noStrike" cap="none" normalizeH="0" baseline="0">
                <a:ln>
                  <a:noFill/>
                </a:ln>
                <a:solidFill>
                  <a:srgbClr val="6AAB73"/>
                </a:solidFill>
                <a:effectLst/>
                <a:latin typeface="Arial Unicode MS"/>
                <a:ea typeface="JetBrains Mono"/>
              </a:rPr>
              <a:t>: " </a:t>
            </a:r>
            <a:r>
              <a:rPr kumimoji="0" lang="ko-KR" altLang="ko-KR" sz="1100" b="0" i="0" u="none" strike="noStrike" cap="none" normalizeH="0" baseline="0">
                <a:ln>
                  <a:noFill/>
                </a:ln>
                <a:solidFill>
                  <a:srgbClr val="BCBEC4"/>
                </a:solidFill>
                <a:effectLst/>
                <a:latin typeface="Arial Unicode MS"/>
                <a:ea typeface="JetBrains Mono"/>
              </a:rPr>
              <a:t>+ status.value());</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예</a:t>
            </a:r>
            <a:r>
              <a:rPr kumimoji="0" lang="ko-KR" altLang="ko-KR" sz="1100" b="0" i="0" u="none" strike="noStrike" cap="none" normalizeH="0" baseline="0">
                <a:ln>
                  <a:noFill/>
                </a:ln>
                <a:solidFill>
                  <a:srgbClr val="7A7E85"/>
                </a:solidFill>
                <a:effectLst/>
                <a:latin typeface="Arial Unicode MS"/>
                <a:ea typeface="JetBrains Mono"/>
              </a:rPr>
              <a:t>: 4xx/5xx</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일 경우 커스텀 예외 던지기</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           </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en-US"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CF8E6D"/>
                </a:solidFill>
                <a:effectLst/>
                <a:latin typeface="Arial Unicode MS"/>
                <a:ea typeface="JetBrains Mono"/>
              </a:rPr>
              <a:t>try </a:t>
            </a:r>
            <a:r>
              <a:rPr kumimoji="0" lang="ko-KR" altLang="ko-KR" sz="1100" b="0" i="0" u="none" strike="noStrike" cap="none" normalizeH="0" baseline="0">
                <a:ln>
                  <a:noFill/>
                </a:ln>
                <a:solidFill>
                  <a:srgbClr val="BCBEC4"/>
                </a:solidFill>
                <a:effectLst/>
                <a:latin typeface="Arial Unicode MS"/>
                <a:ea typeface="JetBrains Mono"/>
              </a:rPr>
              <a:t>(InputStream bodyStream = response.getBody()) {</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정상 응답 바디를 직접 파싱</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if </a:t>
            </a:r>
            <a:r>
              <a:rPr kumimoji="0" lang="ko-KR" altLang="ko-KR" sz="1100" b="0" i="0" u="none" strike="noStrike" cap="none" normalizeH="0" baseline="0">
                <a:ln>
                  <a:noFill/>
                </a:ln>
                <a:solidFill>
                  <a:srgbClr val="BCBEC4"/>
                </a:solidFill>
                <a:effectLst/>
                <a:latin typeface="Arial Unicode MS"/>
                <a:ea typeface="JetBrains Mono"/>
              </a:rPr>
              <a:t>(bodyStream == </a:t>
            </a:r>
            <a:r>
              <a:rPr kumimoji="0" lang="ko-KR" altLang="ko-KR" sz="1100" b="0" i="0" u="none" strike="noStrike" cap="none" normalizeH="0" baseline="0">
                <a:ln>
                  <a:noFill/>
                </a:ln>
                <a:solidFill>
                  <a:srgbClr val="CF8E6D"/>
                </a:solidFill>
                <a:effectLst/>
                <a:latin typeface="Arial Unicode MS"/>
                <a:ea typeface="JetBrains Mono"/>
              </a:rPr>
              <a:t>null</a:t>
            </a: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en-US"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CF8E6D"/>
                </a:solidFill>
                <a:effectLst/>
                <a:latin typeface="Arial Unicode MS"/>
                <a:ea typeface="JetBrains Mono"/>
              </a:rPr>
              <a:t>return null</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              </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en-US"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BCBEC4"/>
                </a:solidFill>
                <a:effectLst/>
                <a:latin typeface="Arial Unicode MS"/>
                <a:ea typeface="JetBrains Mono"/>
              </a:rPr>
              <a:t>objectMapper.readValue(bodyStream, Pet.</a:t>
            </a:r>
            <a:r>
              <a:rPr kumimoji="0" lang="ko-KR" altLang="ko-KR" sz="1100" b="0" i="0" u="none" strike="noStrike" cap="none" normalizeH="0" baseline="0">
                <a:ln>
                  <a:noFill/>
                </a:ln>
                <a:solidFill>
                  <a:srgbClr val="CF8E6D"/>
                </a:solidFill>
                <a:effectLst/>
                <a:latin typeface="Arial Unicode MS"/>
                <a:ea typeface="JetBrains Mono"/>
              </a:rPr>
              <a:t>class</a:t>
            </a:r>
            <a:r>
              <a:rPr kumimoji="0" lang="ko-KR" altLang="ko-KR" sz="1100" b="0" i="0" u="none" strike="noStrike" cap="none" normalizeH="0" baseline="0">
                <a:ln>
                  <a:noFill/>
                </a:ln>
                <a:solidFill>
                  <a:srgbClr val="BCBEC4"/>
                </a:solidFill>
                <a:effectLst/>
                <a:latin typeface="Arial Unicode MS"/>
                <a:ea typeface="JetBrains Mono"/>
              </a:rPr>
              <a:t>);</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Jackson</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을 이용하여</a:t>
            </a:r>
            <a:r>
              <a:rPr kumimoji="0" lang="ko-KR" altLang="ko-KR" sz="1100" b="0" i="0" u="none" strike="noStrike" cap="none" normalizeH="0" baseline="0">
                <a:ln>
                  <a:noFill/>
                </a:ln>
                <a:solidFill>
                  <a:srgbClr val="7A7E85"/>
                </a:solidFill>
                <a:effectLst/>
                <a:latin typeface="Arial Unicode MS"/>
                <a:ea typeface="JetBrains Mono"/>
              </a:rPr>
              <a:t> JSON -&gt; Pet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객체로 변환</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56006324"/>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1ACA24-AD3E-C1DF-D48B-E374280BE4B2}"/>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48BC759C-941E-0C61-562B-43DEB495F64D}"/>
              </a:ext>
            </a:extLst>
          </p:cNvPr>
          <p:cNvSpPr txBox="1"/>
          <p:nvPr/>
        </p:nvSpPr>
        <p:spPr>
          <a:xfrm>
            <a:off x="4544936" y="2921169"/>
            <a:ext cx="3102132" cy="1015663"/>
          </a:xfrm>
          <a:prstGeom prst="rect">
            <a:avLst/>
          </a:prstGeom>
          <a:noFill/>
        </p:spPr>
        <p:txBody>
          <a:bodyPr wrap="none" rtlCol="0">
            <a:spAutoFit/>
          </a:bodyPr>
          <a:lstStyle/>
          <a:p>
            <a:pPr algn="ctr"/>
            <a:r>
              <a:rPr lang="ko-KR" altLang="en-US" sz="6000">
                <a:solidFill>
                  <a:schemeClr val="accent1">
                    <a:lumMod val="75000"/>
                  </a:schemeClr>
                </a:solidFill>
                <a:latin typeface="나눔바른고딕" panose="020B0603020101020101" pitchFamily="50" charset="-127"/>
                <a:ea typeface="나눔바른고딕" panose="020B0603020101020101" pitchFamily="50" charset="-127"/>
              </a:rPr>
              <a:t>오류 처리</a:t>
            </a:r>
            <a:endParaRPr lang="ko-KR" altLang="en-US" sz="6000">
              <a:solidFill>
                <a:schemeClr val="accent1">
                  <a:lumMod val="75000"/>
                </a:schemeClr>
              </a:solidFill>
              <a:latin typeface="+mj-lt"/>
            </a:endParaRPr>
          </a:p>
        </p:txBody>
      </p:sp>
      <p:sp>
        <p:nvSpPr>
          <p:cNvPr id="3" name="TextBox 2">
            <a:extLst>
              <a:ext uri="{FF2B5EF4-FFF2-40B4-BE49-F238E27FC236}">
                <a16:creationId xmlns:a16="http://schemas.microsoft.com/office/drawing/2014/main" id="{CA74A5E7-C423-7DAA-EA7B-F3F4FDD2B765}"/>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1082429942"/>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91FFC0-4ECD-81D5-186C-259E85AFC9A7}"/>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258FE12D-FB08-5530-70B6-65BB8B8A9FA9}"/>
              </a:ext>
            </a:extLst>
          </p:cNvPr>
          <p:cNvSpPr/>
          <p:nvPr/>
        </p:nvSpPr>
        <p:spPr>
          <a:xfrm>
            <a:off x="106159" y="80183"/>
            <a:ext cx="883575"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sp>
        <p:nvSpPr>
          <p:cNvPr id="2" name="직사각형 1">
            <a:extLst>
              <a:ext uri="{FF2B5EF4-FFF2-40B4-BE49-F238E27FC236}">
                <a16:creationId xmlns:a16="http://schemas.microsoft.com/office/drawing/2014/main" id="{811C1037-BA52-DFC6-5142-A0A93B28A409}"/>
              </a:ext>
            </a:extLst>
          </p:cNvPr>
          <p:cNvSpPr/>
          <p:nvPr/>
        </p:nvSpPr>
        <p:spPr>
          <a:xfrm>
            <a:off x="362671" y="405496"/>
            <a:ext cx="11723169" cy="623248"/>
          </a:xfrm>
          <a:prstGeom prst="rect">
            <a:avLst/>
          </a:prstGeom>
        </p:spPr>
        <p:txBody>
          <a:bodyPr wrap="square">
            <a:spAutoFit/>
          </a:bodyPr>
          <a:lstStyle/>
          <a:p>
            <a:pPr marL="228600" indent="-228600">
              <a:lnSpc>
                <a:spcPct val="150000"/>
              </a:lnSpc>
              <a:buFont typeface="Arial" panose="020B0604020202020204" pitchFamily="34" charset="0"/>
              <a:buChar char="•"/>
            </a:pPr>
            <a:r>
              <a:rPr lang="en-US" altLang="ko-KR" sz="1200"/>
              <a:t>RestClient </a:t>
            </a:r>
            <a:r>
              <a:rPr lang="ko-KR" altLang="en-US" sz="1200"/>
              <a:t>에서 오류 처리는 기본적으로 </a:t>
            </a:r>
            <a:r>
              <a:rPr lang="en-US" altLang="ko-KR" sz="1200"/>
              <a:t>retrieve() </a:t>
            </a:r>
            <a:r>
              <a:rPr lang="ko-KR" altLang="en-US" sz="1200"/>
              <a:t>또는 </a:t>
            </a:r>
            <a:r>
              <a:rPr lang="en-US" altLang="ko-KR" sz="1200"/>
              <a:t>exchange() </a:t>
            </a:r>
            <a:r>
              <a:rPr lang="ko-KR" altLang="en-US" sz="1200"/>
              <a:t>메서드에서 수행할 수 있으며  </a:t>
            </a:r>
            <a:r>
              <a:rPr lang="en-US" altLang="ko-KR" sz="1200"/>
              <a:t>HTTP 4xx </a:t>
            </a:r>
            <a:r>
              <a:rPr lang="ko-KR" altLang="en-US" sz="1200"/>
              <a:t>및 </a:t>
            </a:r>
            <a:r>
              <a:rPr lang="en-US" altLang="ko-KR" sz="1200"/>
              <a:t>5xx </a:t>
            </a:r>
            <a:r>
              <a:rPr lang="ko-KR" altLang="en-US" sz="1200"/>
              <a:t>오류 발생 시 자동으로 예외</a:t>
            </a:r>
            <a:r>
              <a:rPr lang="en-US" altLang="ko-KR" sz="1200"/>
              <a:t>(RestClientException)</a:t>
            </a:r>
            <a:r>
              <a:rPr lang="ko-KR" altLang="en-US" sz="1200"/>
              <a:t>를 던진다</a:t>
            </a:r>
            <a:endParaRPr lang="en-US" altLang="ko-KR" sz="1200"/>
          </a:p>
          <a:p>
            <a:pPr marL="228600" indent="-228600">
              <a:lnSpc>
                <a:spcPct val="150000"/>
              </a:lnSpc>
              <a:buFont typeface="Arial" panose="020B0604020202020204" pitchFamily="34" charset="0"/>
              <a:buChar char="•"/>
            </a:pPr>
            <a:r>
              <a:rPr lang="ko-KR" altLang="en-US" sz="1200"/>
              <a:t>기본 동작을 커스터마이징 하려면 </a:t>
            </a:r>
            <a:r>
              <a:rPr lang="en-US" altLang="ko-KR" sz="1200"/>
              <a:t>onStatus() </a:t>
            </a:r>
            <a:r>
              <a:rPr lang="ko-KR" altLang="en-US" sz="1200"/>
              <a:t>또는 </a:t>
            </a:r>
            <a:r>
              <a:rPr lang="en-US" altLang="ko-KR" sz="1200"/>
              <a:t>exchange()</a:t>
            </a:r>
            <a:r>
              <a:rPr lang="ko-KR" altLang="en-US" sz="1200"/>
              <a:t>를 활용하여 오류 상태 코드를 직접 처리해야 한다</a:t>
            </a:r>
            <a:endParaRPr lang="en-US" altLang="ko-KR" sz="1200">
              <a:latin typeface="+mn-ea"/>
            </a:endParaRPr>
          </a:p>
        </p:txBody>
      </p:sp>
      <p:sp>
        <p:nvSpPr>
          <p:cNvPr id="3" name="직사각형 2">
            <a:extLst>
              <a:ext uri="{FF2B5EF4-FFF2-40B4-BE49-F238E27FC236}">
                <a16:creationId xmlns:a16="http://schemas.microsoft.com/office/drawing/2014/main" id="{4D64356E-AD19-FA84-EC7D-C9D9D69EA8EA}"/>
              </a:ext>
            </a:extLst>
          </p:cNvPr>
          <p:cNvSpPr/>
          <p:nvPr/>
        </p:nvSpPr>
        <p:spPr>
          <a:xfrm>
            <a:off x="106159" y="1150913"/>
            <a:ext cx="1806905"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자동 예외 처리</a:t>
            </a:r>
          </a:p>
        </p:txBody>
      </p:sp>
      <p:sp>
        <p:nvSpPr>
          <p:cNvPr id="6" name="Rectangle 2">
            <a:extLst>
              <a:ext uri="{FF2B5EF4-FFF2-40B4-BE49-F238E27FC236}">
                <a16:creationId xmlns:a16="http://schemas.microsoft.com/office/drawing/2014/main" id="{C7680F67-90A2-1FD6-E165-DBE4F0259460}"/>
              </a:ext>
            </a:extLst>
          </p:cNvPr>
          <p:cNvSpPr>
            <a:spLocks noChangeArrowheads="1"/>
          </p:cNvSpPr>
          <p:nvPr/>
        </p:nvSpPr>
        <p:spPr bwMode="auto">
          <a:xfrm>
            <a:off x="434052" y="1519384"/>
            <a:ext cx="4705108" cy="1698735"/>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2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latin typeface="Arial Unicode MS"/>
                <a:ea typeface="JetBrains Mono"/>
              </a:rPr>
              <a:t>try </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C77DBB"/>
                </a:solidFill>
                <a:effectLst/>
                <a:latin typeface="Arial Unicode MS"/>
                <a:ea typeface="JetBrains Mono"/>
              </a:rPr>
              <a:t>response </a:t>
            </a:r>
            <a:r>
              <a:rPr kumimoji="0" lang="ko-KR" altLang="ko-KR" sz="1100" b="0" i="0" u="none" strike="noStrike" cap="none" normalizeH="0" baseline="0">
                <a:ln>
                  <a:noFill/>
                </a:ln>
                <a:solidFill>
                  <a:srgbClr val="BCBEC4"/>
                </a:solidFill>
                <a:effectLst/>
                <a:latin typeface="Arial Unicode MS"/>
                <a:ea typeface="JetBrains Mono"/>
              </a:rPr>
              <a:t>= restClient.get()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.uri(</a:t>
            </a:r>
            <a:r>
              <a:rPr kumimoji="0" lang="ko-KR" altLang="ko-KR" sz="1100" b="0" i="0" u="none" strike="noStrike" cap="none" normalizeH="0" baseline="0">
                <a:ln>
                  <a:noFill/>
                </a:ln>
                <a:solidFill>
                  <a:srgbClr val="6AAB73"/>
                </a:solidFill>
                <a:effectLst/>
                <a:latin typeface="Arial Unicode MS"/>
                <a:ea typeface="JetBrains Mono"/>
              </a:rPr>
              <a:t>"https://example.com/api/not-found"</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존재하지 않는</a:t>
            </a:r>
            <a:r>
              <a:rPr kumimoji="0" lang="ko-KR" altLang="ko-KR" sz="1100" b="0" i="0" u="none" strike="noStrike" cap="none" normalizeH="0" baseline="0">
                <a:ln>
                  <a:noFill/>
                </a:ln>
                <a:solidFill>
                  <a:srgbClr val="7A7E85"/>
                </a:solidFill>
                <a:effectLst/>
                <a:latin typeface="Arial Unicode MS"/>
                <a:ea typeface="JetBrains Mono"/>
              </a:rPr>
              <a:t> URL</a:t>
            </a:r>
            <a:br>
              <a:rPr kumimoji="0" lang="ko-KR" altLang="ko-KR" sz="1100" b="0" i="0" u="none" strike="noStrike" cap="none" normalizeH="0" baseline="0">
                <a:ln>
                  <a:noFill/>
                </a:ln>
                <a:solidFill>
                  <a:srgbClr val="7A7E85"/>
                </a:solidFill>
                <a:effectLst/>
                <a:latin typeface="Arial Unicode MS"/>
                <a:ea typeface="JetBrains Mono"/>
              </a:rPr>
            </a:b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.retrieve()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.body(String.</a:t>
            </a:r>
            <a:r>
              <a:rPr kumimoji="0" lang="ko-KR" altLang="ko-KR" sz="1100" b="0" i="0" u="none" strike="noStrike" cap="none" normalizeH="0" baseline="0">
                <a:ln>
                  <a:noFill/>
                </a:ln>
                <a:solidFill>
                  <a:srgbClr val="CF8E6D"/>
                </a:solidFill>
                <a:effectLst/>
                <a:latin typeface="Arial Unicode MS"/>
                <a:ea typeface="JetBrains Mono"/>
              </a:rPr>
              <a:t>class</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catch </a:t>
            </a:r>
            <a:r>
              <a:rPr kumimoji="0" lang="ko-KR" altLang="ko-KR" sz="1100" b="0" i="0" u="none" strike="noStrike" cap="none" normalizeH="0" baseline="0">
                <a:ln>
                  <a:noFill/>
                </a:ln>
                <a:solidFill>
                  <a:srgbClr val="BCBEC4"/>
                </a:solidFill>
                <a:effectLst/>
                <a:latin typeface="Arial Unicode MS"/>
                <a:ea typeface="JetBrains Mono"/>
              </a:rPr>
              <a:t>(RestClientException e)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System.err.</a:t>
            </a:r>
            <a:r>
              <a:rPr kumimoji="0" lang="ko-KR" altLang="ko-KR" sz="1100" b="0" i="0" u="none" strike="noStrike" cap="none" normalizeH="0" baseline="0">
                <a:ln>
                  <a:noFill/>
                </a:ln>
                <a:solidFill>
                  <a:srgbClr val="56A8F5"/>
                </a:solidFill>
                <a:effectLst/>
                <a:latin typeface="Arial Unicode MS"/>
                <a:ea typeface="JetBrains Mono"/>
              </a:rPr>
              <a:t>println</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"RestClientException </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발생</a:t>
            </a:r>
            <a:r>
              <a:rPr kumimoji="0" lang="ko-KR" altLang="ko-KR" sz="1100" b="0" i="0" u="none" strike="noStrike" cap="none" normalizeH="0" baseline="0">
                <a:ln>
                  <a:noFill/>
                </a:ln>
                <a:solidFill>
                  <a:srgbClr val="6AAB73"/>
                </a:solidFill>
                <a:effectLst/>
                <a:latin typeface="Arial Unicode MS"/>
                <a:ea typeface="JetBrains Mono"/>
              </a:rPr>
              <a:t>: " </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77DBB"/>
                </a:solidFill>
                <a:effectLst/>
                <a:latin typeface="Arial Unicode MS"/>
                <a:ea typeface="JetBrains Mono"/>
              </a:rPr>
              <a:t>e</a:t>
            </a:r>
            <a:r>
              <a:rPr kumimoji="0" lang="ko-KR" altLang="ko-KR" sz="1100" b="0" i="0" u="none" strike="noStrike" cap="none" normalizeH="0" baseline="0">
                <a:ln>
                  <a:noFill/>
                </a:ln>
                <a:solidFill>
                  <a:srgbClr val="BCBEC4"/>
                </a:solidFill>
                <a:effectLst/>
                <a:latin typeface="Arial Unicode MS"/>
                <a:ea typeface="JetBrains Mono"/>
              </a:rPr>
              <a:t>.getMessage());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7" name="직사각형 6">
            <a:extLst>
              <a:ext uri="{FF2B5EF4-FFF2-40B4-BE49-F238E27FC236}">
                <a16:creationId xmlns:a16="http://schemas.microsoft.com/office/drawing/2014/main" id="{70BD63B8-4E8F-9F8A-1D20-413C257A61BF}"/>
              </a:ext>
            </a:extLst>
          </p:cNvPr>
          <p:cNvSpPr/>
          <p:nvPr/>
        </p:nvSpPr>
        <p:spPr>
          <a:xfrm>
            <a:off x="106159" y="3396250"/>
            <a:ext cx="4539063"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onStatus()</a:t>
            </a:r>
            <a:r>
              <a:rPr lang="ko-KR" altLang="en-US" b="1">
                <a:solidFill>
                  <a:schemeClr val="accent1">
                    <a:lumMod val="75000"/>
                  </a:schemeClr>
                </a:solidFill>
                <a:latin typeface="+mn-ea"/>
              </a:rPr>
              <a:t>를 이용한 사용자 정의 오류 처리</a:t>
            </a:r>
          </a:p>
        </p:txBody>
      </p:sp>
      <p:sp>
        <p:nvSpPr>
          <p:cNvPr id="8" name="직사각형 7">
            <a:extLst>
              <a:ext uri="{FF2B5EF4-FFF2-40B4-BE49-F238E27FC236}">
                <a16:creationId xmlns:a16="http://schemas.microsoft.com/office/drawing/2014/main" id="{F17C5705-2F44-E0B5-6C87-F2AEE6B5583C}"/>
              </a:ext>
            </a:extLst>
          </p:cNvPr>
          <p:cNvSpPr/>
          <p:nvPr/>
        </p:nvSpPr>
        <p:spPr>
          <a:xfrm>
            <a:off x="5248155" y="1745504"/>
            <a:ext cx="5446854" cy="623248"/>
          </a:xfrm>
          <a:prstGeom prst="rect">
            <a:avLst/>
          </a:prstGeom>
        </p:spPr>
        <p:txBody>
          <a:bodyPr wrap="square">
            <a:spAutoFit/>
          </a:bodyPr>
          <a:lstStyle/>
          <a:p>
            <a:pPr marL="228600" indent="-228600">
              <a:lnSpc>
                <a:spcPct val="150000"/>
              </a:lnSpc>
              <a:buFont typeface="Arial" panose="020B0604020202020204" pitchFamily="34" charset="0"/>
              <a:buChar char="•"/>
            </a:pPr>
            <a:r>
              <a:rPr lang="en-US" altLang="ko-KR" sz="1200"/>
              <a:t>retrieve()</a:t>
            </a:r>
            <a:r>
              <a:rPr lang="ko-KR" altLang="en-US" sz="1200"/>
              <a:t>를 사용할 경우 자동으로 </a:t>
            </a:r>
            <a:r>
              <a:rPr lang="en-US" altLang="ko-KR" sz="1200"/>
              <a:t>4xx, 5xx </a:t>
            </a:r>
            <a:r>
              <a:rPr lang="ko-KR" altLang="en-US" sz="1200"/>
              <a:t>응답 시 예외를 던짐</a:t>
            </a:r>
            <a:endParaRPr lang="en-US" altLang="ko-KR" sz="1200"/>
          </a:p>
          <a:p>
            <a:pPr marL="228600" indent="-228600">
              <a:lnSpc>
                <a:spcPct val="150000"/>
              </a:lnSpc>
              <a:buFont typeface="Arial" panose="020B0604020202020204" pitchFamily="34" charset="0"/>
              <a:buChar char="•"/>
            </a:pPr>
            <a:r>
              <a:rPr lang="en-US" altLang="ko-KR" sz="1200"/>
              <a:t>try-catch </a:t>
            </a:r>
            <a:r>
              <a:rPr lang="ko-KR" altLang="en-US" sz="1200"/>
              <a:t>블록에서 </a:t>
            </a:r>
            <a:r>
              <a:rPr lang="en-US" altLang="ko-KR" sz="1200"/>
              <a:t>RestClientException</a:t>
            </a:r>
            <a:r>
              <a:rPr lang="ko-KR" altLang="en-US" sz="1200"/>
              <a:t>을 잡아 예외를 처리</a:t>
            </a:r>
            <a:endParaRPr lang="en-US" altLang="ko-KR" sz="1200">
              <a:latin typeface="+mn-ea"/>
            </a:endParaRPr>
          </a:p>
        </p:txBody>
      </p:sp>
      <p:sp>
        <p:nvSpPr>
          <p:cNvPr id="9" name="Rectangle 3">
            <a:extLst>
              <a:ext uri="{FF2B5EF4-FFF2-40B4-BE49-F238E27FC236}">
                <a16:creationId xmlns:a16="http://schemas.microsoft.com/office/drawing/2014/main" id="{DAB1537C-0F14-4CA6-9DAC-B5D3A017625C}"/>
              </a:ext>
            </a:extLst>
          </p:cNvPr>
          <p:cNvSpPr>
            <a:spLocks noChangeArrowheads="1"/>
          </p:cNvSpPr>
          <p:nvPr/>
        </p:nvSpPr>
        <p:spPr bwMode="auto">
          <a:xfrm>
            <a:off x="434052" y="3770098"/>
            <a:ext cx="6151943" cy="291753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2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latin typeface="Arial Unicode MS"/>
                <a:ea typeface="JetBrains Mono"/>
              </a:rPr>
              <a:t>try </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C77DBB"/>
                </a:solidFill>
                <a:effectLst/>
                <a:latin typeface="Arial Unicode MS"/>
                <a:ea typeface="JetBrains Mono"/>
              </a:rPr>
              <a:t>response </a:t>
            </a:r>
            <a:r>
              <a:rPr kumimoji="0" lang="ko-KR" altLang="ko-KR" sz="1100" b="0" i="0" u="none" strike="noStrike" cap="none" normalizeH="0" baseline="0">
                <a:ln>
                  <a:noFill/>
                </a:ln>
                <a:solidFill>
                  <a:srgbClr val="BCBEC4"/>
                </a:solidFill>
                <a:effectLst/>
                <a:latin typeface="Arial Unicode MS"/>
                <a:ea typeface="JetBrains Mono"/>
              </a:rPr>
              <a:t>= restClient.get()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.uri(</a:t>
            </a:r>
            <a:r>
              <a:rPr kumimoji="0" lang="ko-KR" altLang="ko-KR" sz="1100" b="0" i="0" u="none" strike="noStrike" cap="none" normalizeH="0" baseline="0">
                <a:ln>
                  <a:noFill/>
                </a:ln>
                <a:solidFill>
                  <a:srgbClr val="6AAB73"/>
                </a:solidFill>
                <a:effectLst/>
                <a:latin typeface="Arial Unicode MS"/>
                <a:ea typeface="JetBrains Mono"/>
              </a:rPr>
              <a:t>"https://example.com/api/bad-request"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.retrieve()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.onStatus(HttpStatusCode::is4xxClientError, (request, response) -&gt;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throw new </a:t>
            </a:r>
            <a:r>
              <a:rPr kumimoji="0" lang="ko-KR" altLang="ko-KR" sz="1100" b="0" i="0" u="none" strike="noStrike" cap="none" normalizeH="0" baseline="0">
                <a:ln>
                  <a:noFill/>
                </a:ln>
                <a:solidFill>
                  <a:srgbClr val="BCBEC4"/>
                </a:solidFill>
                <a:effectLst/>
                <a:latin typeface="Arial Unicode MS"/>
                <a:ea typeface="JetBrains Mono"/>
              </a:rPr>
              <a:t>RuntimeException(</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클라이언트 오류 발생</a:t>
            </a:r>
            <a:r>
              <a:rPr kumimoji="0" lang="ko-KR" altLang="ko-KR" sz="1100" b="0" i="0" u="none" strike="noStrike" cap="none" normalizeH="0" baseline="0">
                <a:ln>
                  <a:noFill/>
                </a:ln>
                <a:solidFill>
                  <a:srgbClr val="6AAB73"/>
                </a:solidFill>
                <a:effectLst/>
                <a:latin typeface="Arial Unicode MS"/>
                <a:ea typeface="JetBrains Mono"/>
              </a:rPr>
              <a:t>: " </a:t>
            </a:r>
            <a:r>
              <a:rPr kumimoji="0" lang="ko-KR" altLang="ko-KR" sz="1100" b="0" i="0" u="none" strike="noStrike" cap="none" normalizeH="0" baseline="0">
                <a:ln>
                  <a:noFill/>
                </a:ln>
                <a:solidFill>
                  <a:srgbClr val="BCBEC4"/>
                </a:solidFill>
                <a:effectLst/>
                <a:latin typeface="Arial Unicode MS"/>
                <a:ea typeface="JetBrains Mono"/>
              </a:rPr>
              <a:t>+ response.getStatusCode());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.onStatus(HttpStatusCode::is5xxServerError, (request, response) -&gt;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throw new </a:t>
            </a:r>
            <a:r>
              <a:rPr kumimoji="0" lang="ko-KR" altLang="ko-KR" sz="1100" b="0" i="0" u="none" strike="noStrike" cap="none" normalizeH="0" baseline="0">
                <a:ln>
                  <a:noFill/>
                </a:ln>
                <a:solidFill>
                  <a:srgbClr val="BCBEC4"/>
                </a:solidFill>
                <a:effectLst/>
                <a:latin typeface="Arial Unicode MS"/>
                <a:ea typeface="JetBrains Mono"/>
              </a:rPr>
              <a:t>RuntimeException(</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서버 오류 발생</a:t>
            </a:r>
            <a:r>
              <a:rPr kumimoji="0" lang="ko-KR" altLang="ko-KR" sz="1100" b="0" i="0" u="none" strike="noStrike" cap="none" normalizeH="0" baseline="0">
                <a:ln>
                  <a:noFill/>
                </a:ln>
                <a:solidFill>
                  <a:srgbClr val="6AAB73"/>
                </a:solidFill>
                <a:effectLst/>
                <a:latin typeface="Arial Unicode MS"/>
                <a:ea typeface="JetBrains Mono"/>
              </a:rPr>
              <a:t>: " </a:t>
            </a:r>
            <a:r>
              <a:rPr kumimoji="0" lang="ko-KR" altLang="ko-KR" sz="1100" b="0" i="0" u="none" strike="noStrike" cap="none" normalizeH="0" baseline="0">
                <a:ln>
                  <a:noFill/>
                </a:ln>
                <a:solidFill>
                  <a:srgbClr val="BCBEC4"/>
                </a:solidFill>
                <a:effectLst/>
                <a:latin typeface="Arial Unicode MS"/>
                <a:ea typeface="JetBrains Mono"/>
              </a:rPr>
              <a:t>+ response.getStatusCode());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.body(String.</a:t>
            </a:r>
            <a:r>
              <a:rPr kumimoji="0" lang="ko-KR" altLang="ko-KR" sz="1100" b="0" i="0" u="none" strike="noStrike" cap="none" normalizeH="0" baseline="0">
                <a:ln>
                  <a:noFill/>
                </a:ln>
                <a:solidFill>
                  <a:srgbClr val="CF8E6D"/>
                </a:solidFill>
                <a:effectLst/>
                <a:latin typeface="Arial Unicode MS"/>
                <a:ea typeface="JetBrains Mono"/>
              </a:rPr>
              <a:t>class</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catch </a:t>
            </a:r>
            <a:r>
              <a:rPr kumimoji="0" lang="ko-KR" altLang="ko-KR" sz="1100" b="0" i="0" u="none" strike="noStrike" cap="none" normalizeH="0" baseline="0">
                <a:ln>
                  <a:noFill/>
                </a:ln>
                <a:solidFill>
                  <a:srgbClr val="BCBEC4"/>
                </a:solidFill>
                <a:effectLst/>
                <a:latin typeface="Arial Unicode MS"/>
                <a:ea typeface="JetBrains Mono"/>
              </a:rPr>
              <a:t>(Exception e)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System.err.</a:t>
            </a:r>
            <a:r>
              <a:rPr kumimoji="0" lang="ko-KR" altLang="ko-KR" sz="1100" b="0" i="0" u="none" strike="noStrike" cap="none" normalizeH="0" baseline="0">
                <a:ln>
                  <a:noFill/>
                </a:ln>
                <a:solidFill>
                  <a:srgbClr val="56A8F5"/>
                </a:solidFill>
                <a:effectLst/>
                <a:latin typeface="Arial Unicode MS"/>
                <a:ea typeface="JetBrains Mono"/>
              </a:rPr>
              <a:t>println</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오류 처리</a:t>
            </a:r>
            <a:r>
              <a:rPr kumimoji="0" lang="ko-KR" altLang="ko-KR" sz="1100" b="0" i="0" u="none" strike="noStrike" cap="none" normalizeH="0" baseline="0">
                <a:ln>
                  <a:noFill/>
                </a:ln>
                <a:solidFill>
                  <a:srgbClr val="6AAB73"/>
                </a:solidFill>
                <a:effectLst/>
                <a:latin typeface="Arial Unicode MS"/>
                <a:ea typeface="JetBrains Mono"/>
              </a:rPr>
              <a:t>: " </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77DBB"/>
                </a:solidFill>
                <a:effectLst/>
                <a:latin typeface="Arial Unicode MS"/>
                <a:ea typeface="JetBrains Mono"/>
              </a:rPr>
              <a:t>e</a:t>
            </a:r>
            <a:r>
              <a:rPr kumimoji="0" lang="ko-KR" altLang="ko-KR" sz="1100" b="0" i="0" u="none" strike="noStrike" cap="none" normalizeH="0" baseline="0">
                <a:ln>
                  <a:noFill/>
                </a:ln>
                <a:solidFill>
                  <a:srgbClr val="BCBEC4"/>
                </a:solidFill>
                <a:effectLst/>
                <a:latin typeface="Arial Unicode MS"/>
                <a:ea typeface="JetBrains Mono"/>
              </a:rPr>
              <a:t>.getMessage());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2" name="직사각형 11">
            <a:extLst>
              <a:ext uri="{FF2B5EF4-FFF2-40B4-BE49-F238E27FC236}">
                <a16:creationId xmlns:a16="http://schemas.microsoft.com/office/drawing/2014/main" id="{8F990077-EB16-9D1B-9572-158A8BDC5D59}"/>
              </a:ext>
            </a:extLst>
          </p:cNvPr>
          <p:cNvSpPr/>
          <p:nvPr/>
        </p:nvSpPr>
        <p:spPr>
          <a:xfrm>
            <a:off x="6585995" y="3771830"/>
            <a:ext cx="5331105" cy="623248"/>
          </a:xfrm>
          <a:prstGeom prst="rect">
            <a:avLst/>
          </a:prstGeom>
        </p:spPr>
        <p:txBody>
          <a:bodyPr wrap="square">
            <a:spAutoFit/>
          </a:bodyPr>
          <a:lstStyle/>
          <a:p>
            <a:pPr marL="228600" indent="-228600">
              <a:lnSpc>
                <a:spcPct val="150000"/>
              </a:lnSpc>
              <a:buFont typeface="Arial" panose="020B0604020202020204" pitchFamily="34" charset="0"/>
              <a:buChar char="•"/>
            </a:pPr>
            <a:r>
              <a:rPr lang="en-US" altLang="ko-KR" sz="1200"/>
              <a:t>onStatus()</a:t>
            </a:r>
            <a:r>
              <a:rPr lang="ko-KR" altLang="en-US" sz="1200"/>
              <a:t>를 이용하여 특정 상태 코드에 대한 맞춤형 예외 처리 가능</a:t>
            </a:r>
            <a:endParaRPr lang="en-US" altLang="ko-KR" sz="1200"/>
          </a:p>
          <a:p>
            <a:pPr marL="228600" indent="-228600">
              <a:lnSpc>
                <a:spcPct val="150000"/>
              </a:lnSpc>
              <a:buFont typeface="Arial" panose="020B0604020202020204" pitchFamily="34" charset="0"/>
              <a:buChar char="•"/>
            </a:pPr>
            <a:r>
              <a:rPr lang="en-US" altLang="ko-KR" sz="1200"/>
              <a:t>4xx(</a:t>
            </a:r>
            <a:r>
              <a:rPr lang="ko-KR" altLang="en-US" sz="1200"/>
              <a:t>클라이언트 오류</a:t>
            </a:r>
            <a:r>
              <a:rPr lang="en-US" altLang="ko-KR" sz="1200"/>
              <a:t>) </a:t>
            </a:r>
            <a:r>
              <a:rPr lang="ko-KR" altLang="en-US" sz="1200"/>
              <a:t>또는 </a:t>
            </a:r>
            <a:r>
              <a:rPr lang="en-US" altLang="ko-KR" sz="1200"/>
              <a:t>5xx(</a:t>
            </a:r>
            <a:r>
              <a:rPr lang="ko-KR" altLang="en-US" sz="1200"/>
              <a:t>서버 오류</a:t>
            </a:r>
            <a:r>
              <a:rPr lang="en-US" altLang="ko-KR" sz="1200"/>
              <a:t>) </a:t>
            </a:r>
            <a:r>
              <a:rPr lang="ko-KR" altLang="en-US" sz="1200"/>
              <a:t>상태 코드에 따라 커스텀 예외 발생</a:t>
            </a:r>
            <a:endParaRPr lang="en-US" altLang="ko-KR" sz="1200">
              <a:latin typeface="+mn-ea"/>
            </a:endParaRPr>
          </a:p>
        </p:txBody>
      </p:sp>
    </p:spTree>
    <p:extLst>
      <p:ext uri="{BB962C8B-B14F-4D97-AF65-F5344CB8AC3E}">
        <p14:creationId xmlns:p14="http://schemas.microsoft.com/office/powerpoint/2010/main" val="24305837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p:cNvSpPr/>
          <p:nvPr/>
        </p:nvSpPr>
        <p:spPr>
          <a:xfrm>
            <a:off x="92348" y="68833"/>
            <a:ext cx="9612967" cy="6482352"/>
          </a:xfrm>
          <a:prstGeom prst="rect">
            <a:avLst/>
          </a:prstGeom>
        </p:spPr>
        <p:txBody>
          <a:bodyPr wrap="square">
            <a:spAutoFit/>
          </a:bodyPr>
          <a:lstStyle/>
          <a:p>
            <a:pPr marL="342900" indent="-342900">
              <a:lnSpc>
                <a:spcPct val="150000"/>
              </a:lnSpc>
              <a:spcBef>
                <a:spcPts val="500"/>
              </a:spcBef>
              <a:buFont typeface="+mj-lt"/>
              <a:buAutoNum type="arabicParenR"/>
            </a:pPr>
            <a:r>
              <a:rPr lang="ko-KR" altLang="en-US" sz="1600" b="1">
                <a:latin typeface="+mn-ea"/>
              </a:rPr>
              <a:t>자바 웹 변천사</a:t>
            </a:r>
            <a:r>
              <a:rPr lang="en-US" altLang="ko-KR" sz="1600" b="1">
                <a:latin typeface="+mn-ea"/>
              </a:rPr>
              <a:t>– </a:t>
            </a:r>
            <a:r>
              <a:rPr lang="ko-KR" altLang="en-US" sz="1600" err="1">
                <a:solidFill>
                  <a:schemeClr val="tx1">
                    <a:lumMod val="65000"/>
                    <a:lumOff val="35000"/>
                  </a:schemeClr>
                </a:solidFill>
                <a:latin typeface="+mn-ea"/>
              </a:rPr>
              <a:t>서블릿</a:t>
            </a:r>
            <a:r>
              <a:rPr lang="en-US" altLang="ko-KR" sz="1600">
                <a:solidFill>
                  <a:schemeClr val="tx1">
                    <a:lumMod val="65000"/>
                    <a:lumOff val="35000"/>
                  </a:schemeClr>
                </a:solidFill>
                <a:latin typeface="+mn-ea"/>
              </a:rPr>
              <a:t>,</a:t>
            </a:r>
            <a:r>
              <a:rPr lang="ko-KR" altLang="en-US" sz="1600">
                <a:solidFill>
                  <a:schemeClr val="tx1">
                    <a:lumMod val="65000"/>
                    <a:lumOff val="35000"/>
                  </a:schemeClr>
                </a:solidFill>
                <a:latin typeface="+mn-ea"/>
              </a:rPr>
              <a:t> 모델</a:t>
            </a:r>
            <a:r>
              <a:rPr lang="en-US" altLang="ko-KR" sz="1600">
                <a:solidFill>
                  <a:schemeClr val="tx1">
                    <a:lumMod val="65000"/>
                    <a:lumOff val="35000"/>
                  </a:schemeClr>
                </a:solidFill>
                <a:latin typeface="+mn-ea"/>
              </a:rPr>
              <a:t>1,</a:t>
            </a:r>
            <a:r>
              <a:rPr lang="ko-KR" altLang="en-US" sz="1600">
                <a:solidFill>
                  <a:schemeClr val="tx1">
                    <a:lumMod val="65000"/>
                    <a:lumOff val="35000"/>
                  </a:schemeClr>
                </a:solidFill>
                <a:latin typeface="+mn-ea"/>
              </a:rPr>
              <a:t> 모델</a:t>
            </a:r>
            <a:r>
              <a:rPr lang="en-US" altLang="ko-KR" sz="1600">
                <a:solidFill>
                  <a:schemeClr val="tx1">
                    <a:lumMod val="65000"/>
                    <a:lumOff val="35000"/>
                  </a:schemeClr>
                </a:solidFill>
                <a:latin typeface="+mn-ea"/>
              </a:rPr>
              <a:t>2 </a:t>
            </a:r>
          </a:p>
          <a:p>
            <a:pPr marL="342900" indent="-342900">
              <a:lnSpc>
                <a:spcPct val="150000"/>
              </a:lnSpc>
              <a:spcBef>
                <a:spcPts val="500"/>
              </a:spcBef>
              <a:buFont typeface="+mj-lt"/>
              <a:buAutoNum type="arabicParenR"/>
            </a:pPr>
            <a:r>
              <a:rPr lang="ko-KR" altLang="en-US" sz="1600" b="1">
                <a:latin typeface="+mn-ea"/>
              </a:rPr>
              <a:t>프론트 컨트롤러 패턴</a:t>
            </a:r>
            <a:r>
              <a:rPr lang="en-US" altLang="ko-KR" sz="1600" b="1">
                <a:latin typeface="+mn-ea"/>
              </a:rPr>
              <a:t>– </a:t>
            </a:r>
            <a:r>
              <a:rPr lang="ko-KR" altLang="en-US" sz="1600">
                <a:solidFill>
                  <a:schemeClr val="tx1">
                    <a:lumMod val="65000"/>
                    <a:lumOff val="35000"/>
                  </a:schemeClr>
                </a:solidFill>
                <a:latin typeface="+mn-ea"/>
              </a:rPr>
              <a:t>프론트 컨트롤러 패턴과</a:t>
            </a:r>
            <a:r>
              <a:rPr lang="en-US" altLang="ko-KR" sz="1600">
                <a:solidFill>
                  <a:schemeClr val="tx1">
                    <a:lumMod val="65000"/>
                    <a:lumOff val="35000"/>
                  </a:schemeClr>
                </a:solidFill>
                <a:latin typeface="+mn-ea"/>
              </a:rPr>
              <a:t> </a:t>
            </a:r>
            <a:r>
              <a:rPr lang="ko-KR" altLang="en-US" sz="1600">
                <a:solidFill>
                  <a:schemeClr val="tx1">
                    <a:lumMod val="65000"/>
                    <a:lumOff val="35000"/>
                  </a:schemeClr>
                </a:solidFill>
                <a:latin typeface="+mn-ea"/>
              </a:rPr>
              <a:t>스프링 </a:t>
            </a:r>
            <a:r>
              <a:rPr lang="en-US" altLang="ko-KR" sz="1600">
                <a:solidFill>
                  <a:schemeClr val="tx1">
                    <a:lumMod val="65000"/>
                    <a:lumOff val="35000"/>
                  </a:schemeClr>
                </a:solidFill>
                <a:latin typeface="+mn-ea"/>
              </a:rPr>
              <a:t>MVC</a:t>
            </a:r>
          </a:p>
          <a:p>
            <a:pPr marL="342900" indent="-342900">
              <a:lnSpc>
                <a:spcPct val="150000"/>
              </a:lnSpc>
              <a:spcBef>
                <a:spcPts val="500"/>
              </a:spcBef>
              <a:buFont typeface="+mj-lt"/>
              <a:buAutoNum type="arabicParenR"/>
            </a:pPr>
            <a:r>
              <a:rPr lang="ko-KR" altLang="en-US" sz="1600" b="1" err="1">
                <a:latin typeface="+mn-ea"/>
              </a:rPr>
              <a:t>서블릿</a:t>
            </a:r>
            <a:r>
              <a:rPr lang="ko-KR" altLang="en-US" sz="1600" b="1">
                <a:latin typeface="+mn-ea"/>
              </a:rPr>
              <a:t> 이해 </a:t>
            </a:r>
            <a:r>
              <a:rPr lang="en-US" altLang="ko-KR" sz="1600">
                <a:latin typeface="+mn-ea"/>
              </a:rPr>
              <a:t>–</a:t>
            </a:r>
            <a:r>
              <a:rPr lang="ko-KR" altLang="en-US" sz="1600" b="1">
                <a:latin typeface="+mn-ea"/>
              </a:rPr>
              <a:t> </a:t>
            </a:r>
            <a:r>
              <a:rPr lang="ko-KR" altLang="en-US" sz="1600">
                <a:solidFill>
                  <a:schemeClr val="tx1">
                    <a:lumMod val="65000"/>
                    <a:lumOff val="35000"/>
                  </a:schemeClr>
                </a:solidFill>
                <a:latin typeface="+mn-ea"/>
              </a:rPr>
              <a:t>서블릿개념</a:t>
            </a:r>
            <a:r>
              <a:rPr lang="en-US" altLang="ko-KR" sz="1600">
                <a:solidFill>
                  <a:schemeClr val="tx1">
                    <a:lumMod val="65000"/>
                    <a:lumOff val="35000"/>
                  </a:schemeClr>
                </a:solidFill>
                <a:latin typeface="+mn-ea"/>
              </a:rPr>
              <a:t>, </a:t>
            </a:r>
            <a:r>
              <a:rPr lang="ko-KR" altLang="en-US" sz="1600">
                <a:solidFill>
                  <a:schemeClr val="tx1">
                    <a:lumMod val="65000"/>
                    <a:lumOff val="35000"/>
                  </a:schemeClr>
                </a:solidFill>
                <a:latin typeface="+mn-ea"/>
              </a:rPr>
              <a:t>이벤트 및 생명주기</a:t>
            </a:r>
            <a:r>
              <a:rPr lang="en-US" altLang="ko-KR" sz="1600">
                <a:solidFill>
                  <a:schemeClr val="tx1">
                    <a:lumMod val="65000"/>
                    <a:lumOff val="35000"/>
                  </a:schemeClr>
                </a:solidFill>
                <a:latin typeface="+mn-ea"/>
              </a:rPr>
              <a:t>, </a:t>
            </a:r>
            <a:r>
              <a:rPr lang="ko-KR" altLang="en-US" sz="1600">
                <a:solidFill>
                  <a:schemeClr val="tx1">
                    <a:lumMod val="65000"/>
                    <a:lumOff val="35000"/>
                  </a:schemeClr>
                </a:solidFill>
                <a:latin typeface="+mn-ea"/>
              </a:rPr>
              <a:t>요청 프로세스</a:t>
            </a:r>
            <a:r>
              <a:rPr lang="en-US" altLang="ko-KR" sz="1600">
                <a:solidFill>
                  <a:schemeClr val="tx1">
                    <a:lumMod val="65000"/>
                    <a:lumOff val="35000"/>
                  </a:schemeClr>
                </a:solidFill>
                <a:latin typeface="+mn-ea"/>
              </a:rPr>
              <a:t>, </a:t>
            </a:r>
            <a:r>
              <a:rPr lang="ko-KR" altLang="en-US" sz="1600">
                <a:solidFill>
                  <a:schemeClr val="tx1">
                    <a:lumMod val="65000"/>
                    <a:lumOff val="35000"/>
                  </a:schemeClr>
                </a:solidFill>
                <a:latin typeface="+mn-ea"/>
              </a:rPr>
              <a:t>컨테이너 동작원리</a:t>
            </a:r>
            <a:r>
              <a:rPr lang="en-US" altLang="ko-KR" sz="1600">
                <a:solidFill>
                  <a:schemeClr val="tx1">
                    <a:lumMod val="65000"/>
                    <a:lumOff val="35000"/>
                  </a:schemeClr>
                </a:solidFill>
                <a:latin typeface="+mn-ea"/>
              </a:rPr>
              <a:t> </a:t>
            </a:r>
            <a:r>
              <a:rPr lang="ko-KR" altLang="en-US" sz="1600">
                <a:solidFill>
                  <a:schemeClr val="tx1">
                    <a:lumMod val="65000"/>
                    <a:lumOff val="35000"/>
                  </a:schemeClr>
                </a:solidFill>
                <a:latin typeface="+mn-ea"/>
              </a:rPr>
              <a:t>등</a:t>
            </a:r>
            <a:endParaRPr lang="en-US" altLang="ko-KR" sz="1600">
              <a:solidFill>
                <a:schemeClr val="tx1">
                  <a:lumMod val="65000"/>
                  <a:lumOff val="35000"/>
                </a:schemeClr>
              </a:solidFill>
              <a:latin typeface="+mn-ea"/>
            </a:endParaRPr>
          </a:p>
          <a:p>
            <a:pPr marL="342900" indent="-342900">
              <a:lnSpc>
                <a:spcPct val="150000"/>
              </a:lnSpc>
              <a:spcBef>
                <a:spcPts val="500"/>
              </a:spcBef>
              <a:buFont typeface="+mj-lt"/>
              <a:buAutoNum type="arabicParenR"/>
            </a:pPr>
            <a:r>
              <a:rPr lang="ko-KR" altLang="en-US" sz="1600" b="1">
                <a:latin typeface="+mn-ea"/>
              </a:rPr>
              <a:t>서블릿과 스프링 </a:t>
            </a:r>
            <a:r>
              <a:rPr lang="en-US" altLang="ko-KR" sz="1600" b="1">
                <a:latin typeface="+mn-ea"/>
              </a:rPr>
              <a:t>–</a:t>
            </a:r>
            <a:r>
              <a:rPr lang="ko-KR" altLang="en-US" sz="1600" b="1">
                <a:latin typeface="+mn-ea"/>
              </a:rPr>
              <a:t> </a:t>
            </a:r>
            <a:r>
              <a:rPr lang="ko-KR" altLang="en-US" sz="1600">
                <a:solidFill>
                  <a:schemeClr val="tx1">
                    <a:lumMod val="65000"/>
                    <a:lumOff val="35000"/>
                  </a:schemeClr>
                </a:solidFill>
                <a:latin typeface="+mn-ea"/>
              </a:rPr>
              <a:t>서블릿 컨테이너와 스프링 컨테이너 연결 구조</a:t>
            </a:r>
            <a:r>
              <a:rPr lang="en-US" altLang="ko-KR" sz="1600">
                <a:solidFill>
                  <a:schemeClr val="tx1">
                    <a:lumMod val="65000"/>
                    <a:lumOff val="35000"/>
                  </a:schemeClr>
                </a:solidFill>
                <a:latin typeface="+mn-ea"/>
              </a:rPr>
              <a:t>, </a:t>
            </a:r>
            <a:r>
              <a:rPr lang="ko-KR" altLang="en-US" sz="1600">
                <a:solidFill>
                  <a:schemeClr val="tx1">
                    <a:lumMod val="65000"/>
                    <a:lumOff val="35000"/>
                  </a:schemeClr>
                </a:solidFill>
                <a:latin typeface="+mn-ea"/>
              </a:rPr>
              <a:t>스프링 구동 원리</a:t>
            </a:r>
            <a:endParaRPr lang="en-US" altLang="ko-KR" sz="1600">
              <a:solidFill>
                <a:schemeClr val="tx1">
                  <a:lumMod val="65000"/>
                  <a:lumOff val="35000"/>
                </a:schemeClr>
              </a:solidFill>
              <a:latin typeface="+mn-ea"/>
            </a:endParaRPr>
          </a:p>
          <a:p>
            <a:pPr marL="342900" indent="-342900">
              <a:lnSpc>
                <a:spcPct val="150000"/>
              </a:lnSpc>
              <a:spcBef>
                <a:spcPts val="500"/>
              </a:spcBef>
              <a:buFont typeface="+mj-lt"/>
              <a:buAutoNum type="arabicParenR"/>
            </a:pPr>
            <a:r>
              <a:rPr lang="ko-KR" altLang="en-US" sz="1600" b="1">
                <a:latin typeface="+mn-ea"/>
              </a:rPr>
              <a:t>스프링 웹 </a:t>
            </a:r>
            <a:r>
              <a:rPr lang="en-US" altLang="ko-KR" sz="1600" b="1">
                <a:latin typeface="+mn-ea"/>
              </a:rPr>
              <a:t>MVC </a:t>
            </a:r>
            <a:r>
              <a:rPr lang="ko-KR" altLang="en-US" sz="1600" b="1">
                <a:latin typeface="+mn-ea"/>
              </a:rPr>
              <a:t>초기화와 설정 </a:t>
            </a:r>
            <a:r>
              <a:rPr lang="en-US" altLang="ko-KR" sz="1600" b="1">
                <a:latin typeface="+mn-ea"/>
              </a:rPr>
              <a:t>– </a:t>
            </a:r>
            <a:r>
              <a:rPr lang="ko-KR" altLang="en-US" sz="1600">
                <a:solidFill>
                  <a:schemeClr val="tx1">
                    <a:lumMod val="65000"/>
                    <a:lumOff val="35000"/>
                  </a:schemeClr>
                </a:solidFill>
                <a:latin typeface="+mn-ea"/>
              </a:rPr>
              <a:t>스프링 부트 기반 초기화 과정</a:t>
            </a:r>
            <a:r>
              <a:rPr lang="en-US" altLang="ko-KR" sz="1600">
                <a:solidFill>
                  <a:schemeClr val="tx1">
                    <a:lumMod val="65000"/>
                    <a:lumOff val="35000"/>
                  </a:schemeClr>
                </a:solidFill>
                <a:latin typeface="+mn-ea"/>
              </a:rPr>
              <a:t>, @EnableWebMvc, WebMvcConfigurer</a:t>
            </a:r>
          </a:p>
          <a:p>
            <a:pPr marL="342900" indent="-342900">
              <a:lnSpc>
                <a:spcPct val="150000"/>
              </a:lnSpc>
              <a:spcBef>
                <a:spcPts val="500"/>
              </a:spcBef>
              <a:buFont typeface="+mj-lt"/>
              <a:buAutoNum type="arabicParenR"/>
            </a:pPr>
            <a:r>
              <a:rPr lang="ko-KR" altLang="en-US" sz="1600" b="1">
                <a:latin typeface="+mn-ea"/>
              </a:rPr>
              <a:t>스프링 웹 </a:t>
            </a:r>
            <a:r>
              <a:rPr lang="en-US" altLang="ko-KR" sz="1600" b="1">
                <a:latin typeface="+mn-ea"/>
              </a:rPr>
              <a:t>MVC </a:t>
            </a:r>
            <a:r>
              <a:rPr lang="ko-KR" altLang="en-US" sz="1600" b="1">
                <a:latin typeface="+mn-ea"/>
              </a:rPr>
              <a:t>기본 </a:t>
            </a:r>
            <a:r>
              <a:rPr lang="en-US" altLang="ko-KR" sz="1600" b="1">
                <a:latin typeface="+mn-ea"/>
              </a:rPr>
              <a:t>–</a:t>
            </a:r>
            <a:r>
              <a:rPr lang="ko-KR" altLang="en-US" sz="1600" b="1">
                <a:latin typeface="+mn-ea"/>
              </a:rPr>
              <a:t> </a:t>
            </a:r>
            <a:r>
              <a:rPr lang="ko-KR" altLang="en-US" sz="1600">
                <a:solidFill>
                  <a:schemeClr val="tx1">
                    <a:lumMod val="65000"/>
                    <a:lumOff val="35000"/>
                  </a:schemeClr>
                </a:solidFill>
                <a:latin typeface="+mn-ea"/>
              </a:rPr>
              <a:t>아키텍처</a:t>
            </a:r>
            <a:r>
              <a:rPr lang="en-US" altLang="ko-KR" sz="1600">
                <a:solidFill>
                  <a:schemeClr val="tx1">
                    <a:lumMod val="65000"/>
                    <a:lumOff val="35000"/>
                  </a:schemeClr>
                </a:solidFill>
                <a:latin typeface="+mn-ea"/>
              </a:rPr>
              <a:t>,</a:t>
            </a:r>
            <a:r>
              <a:rPr lang="ko-KR" altLang="en-US" sz="1600">
                <a:solidFill>
                  <a:schemeClr val="tx1">
                    <a:lumMod val="65000"/>
                    <a:lumOff val="35000"/>
                  </a:schemeClr>
                </a:solidFill>
                <a:latin typeface="+mn-ea"/>
              </a:rPr>
              <a:t> </a:t>
            </a:r>
            <a:r>
              <a:rPr lang="en-US" altLang="ko-KR" sz="1600">
                <a:solidFill>
                  <a:schemeClr val="tx1">
                    <a:lumMod val="65000"/>
                    <a:lumOff val="35000"/>
                  </a:schemeClr>
                </a:solidFill>
                <a:latin typeface="+mn-ea"/>
              </a:rPr>
              <a:t>DispatcherServlet </a:t>
            </a:r>
            <a:r>
              <a:rPr lang="ko-KR" altLang="en-US" sz="1600">
                <a:solidFill>
                  <a:schemeClr val="tx1">
                    <a:lumMod val="65000"/>
                    <a:lumOff val="35000"/>
                  </a:schemeClr>
                </a:solidFill>
                <a:latin typeface="+mn-ea"/>
              </a:rPr>
              <a:t>외 핵심 클래스</a:t>
            </a:r>
            <a:endParaRPr lang="en-US" altLang="ko-KR" sz="1600">
              <a:solidFill>
                <a:schemeClr val="tx1">
                  <a:lumMod val="65000"/>
                  <a:lumOff val="35000"/>
                </a:schemeClr>
              </a:solidFill>
              <a:latin typeface="+mn-ea"/>
            </a:endParaRPr>
          </a:p>
          <a:p>
            <a:pPr marL="342900" indent="-342900">
              <a:lnSpc>
                <a:spcPct val="150000"/>
              </a:lnSpc>
              <a:spcBef>
                <a:spcPts val="500"/>
              </a:spcBef>
              <a:buFont typeface="+mj-lt"/>
              <a:buAutoNum type="arabicParenR"/>
            </a:pPr>
            <a:r>
              <a:rPr lang="ko-KR" altLang="en-US" sz="1600" b="1">
                <a:latin typeface="+mn-ea"/>
              </a:rPr>
              <a:t>스프링 웹 </a:t>
            </a:r>
            <a:r>
              <a:rPr lang="en-US" altLang="ko-KR" sz="1600" b="1">
                <a:latin typeface="+mn-ea"/>
              </a:rPr>
              <a:t>MVC </a:t>
            </a:r>
            <a:r>
              <a:rPr lang="ko-KR" altLang="en-US" sz="1600" b="1">
                <a:latin typeface="+mn-ea"/>
              </a:rPr>
              <a:t>활용 </a:t>
            </a:r>
            <a:r>
              <a:rPr lang="en-US" altLang="ko-KR" sz="1600">
                <a:solidFill>
                  <a:schemeClr val="tx1">
                    <a:lumMod val="65000"/>
                    <a:lumOff val="35000"/>
                  </a:schemeClr>
                </a:solidFill>
                <a:latin typeface="+mn-ea"/>
              </a:rPr>
              <a:t>–</a:t>
            </a:r>
            <a:r>
              <a:rPr lang="ko-KR" altLang="en-US" sz="1600">
                <a:solidFill>
                  <a:schemeClr val="tx1">
                    <a:lumMod val="65000"/>
                    <a:lumOff val="35000"/>
                  </a:schemeClr>
                </a:solidFill>
                <a:latin typeface="+mn-ea"/>
              </a:rPr>
              <a:t> 요청 프로세스</a:t>
            </a:r>
            <a:r>
              <a:rPr lang="en-US" altLang="ko-KR" sz="1600">
                <a:solidFill>
                  <a:schemeClr val="tx1">
                    <a:lumMod val="65000"/>
                    <a:lumOff val="35000"/>
                  </a:schemeClr>
                </a:solidFill>
                <a:latin typeface="+mn-ea"/>
              </a:rPr>
              <a:t>, </a:t>
            </a:r>
            <a:r>
              <a:rPr lang="ko-KR" altLang="en-US" sz="1600">
                <a:solidFill>
                  <a:schemeClr val="tx1">
                    <a:lumMod val="65000"/>
                    <a:lumOff val="35000"/>
                  </a:schemeClr>
                </a:solidFill>
                <a:latin typeface="+mn-ea"/>
              </a:rPr>
              <a:t>핸들러 메서드</a:t>
            </a:r>
            <a:r>
              <a:rPr lang="en-US" altLang="ko-KR" sz="1600">
                <a:solidFill>
                  <a:schemeClr val="tx1">
                    <a:lumMod val="65000"/>
                    <a:lumOff val="35000"/>
                  </a:schemeClr>
                </a:solidFill>
                <a:latin typeface="+mn-ea"/>
              </a:rPr>
              <a:t>, </a:t>
            </a:r>
            <a:r>
              <a:rPr lang="ko-KR" altLang="en-US" sz="1600">
                <a:solidFill>
                  <a:schemeClr val="tx1">
                    <a:lumMod val="65000"/>
                    <a:lumOff val="35000"/>
                  </a:schemeClr>
                </a:solidFill>
                <a:latin typeface="+mn-ea"/>
              </a:rPr>
              <a:t>다양한 어노테이션 기법</a:t>
            </a:r>
            <a:r>
              <a:rPr lang="en-US" altLang="ko-KR" sz="1600">
                <a:solidFill>
                  <a:schemeClr val="tx1">
                    <a:lumMod val="65000"/>
                    <a:lumOff val="35000"/>
                  </a:schemeClr>
                </a:solidFill>
                <a:latin typeface="+mn-ea"/>
              </a:rPr>
              <a:t>, </a:t>
            </a:r>
            <a:r>
              <a:rPr lang="ko-KR" altLang="en-US" sz="1600">
                <a:solidFill>
                  <a:schemeClr val="tx1">
                    <a:lumMod val="65000"/>
                    <a:lumOff val="35000"/>
                  </a:schemeClr>
                </a:solidFill>
                <a:latin typeface="+mn-ea"/>
              </a:rPr>
              <a:t>내부 실행 구조 분석</a:t>
            </a:r>
            <a:endParaRPr lang="en-US" altLang="ko-KR" sz="1600">
              <a:solidFill>
                <a:schemeClr val="tx1">
                  <a:lumMod val="65000"/>
                  <a:lumOff val="35000"/>
                </a:schemeClr>
              </a:solidFill>
              <a:latin typeface="+mn-ea"/>
            </a:endParaRPr>
          </a:p>
          <a:p>
            <a:pPr marL="342900" indent="-342900">
              <a:lnSpc>
                <a:spcPct val="150000"/>
              </a:lnSpc>
              <a:spcBef>
                <a:spcPts val="500"/>
              </a:spcBef>
              <a:buFont typeface="+mj-lt"/>
              <a:buAutoNum type="arabicParenR"/>
            </a:pPr>
            <a:r>
              <a:rPr lang="ko-KR" altLang="en-US" sz="1600" b="1">
                <a:latin typeface="+mn-ea"/>
              </a:rPr>
              <a:t>내부 실행 구조 이해 </a:t>
            </a:r>
            <a:r>
              <a:rPr lang="en-US" altLang="ko-KR" sz="1600">
                <a:solidFill>
                  <a:schemeClr val="tx1">
                    <a:lumMod val="65000"/>
                    <a:lumOff val="35000"/>
                  </a:schemeClr>
                </a:solidFill>
                <a:latin typeface="+mn-ea"/>
              </a:rPr>
              <a:t>–</a:t>
            </a:r>
            <a:r>
              <a:rPr lang="ko-KR" altLang="en-US" sz="1600">
                <a:solidFill>
                  <a:schemeClr val="tx1">
                    <a:lumMod val="65000"/>
                    <a:lumOff val="35000"/>
                  </a:schemeClr>
                </a:solidFill>
                <a:latin typeface="+mn-ea"/>
              </a:rPr>
              <a:t> 자바 리플렉션 이해</a:t>
            </a:r>
            <a:r>
              <a:rPr lang="en-US" altLang="ko-KR" sz="1600">
                <a:solidFill>
                  <a:schemeClr val="tx1">
                    <a:lumMod val="65000"/>
                    <a:lumOff val="35000"/>
                  </a:schemeClr>
                </a:solidFill>
                <a:latin typeface="+mn-ea"/>
              </a:rPr>
              <a:t>, </a:t>
            </a:r>
            <a:r>
              <a:rPr lang="ko-KR" altLang="en-US" sz="1600">
                <a:solidFill>
                  <a:schemeClr val="tx1">
                    <a:lumMod val="65000"/>
                    <a:lumOff val="35000"/>
                  </a:schemeClr>
                </a:solidFill>
                <a:latin typeface="+mn-ea"/>
              </a:rPr>
              <a:t>요청 매핑</a:t>
            </a:r>
            <a:r>
              <a:rPr lang="en-US" altLang="ko-KR" sz="1600">
                <a:solidFill>
                  <a:schemeClr val="tx1">
                    <a:lumMod val="65000"/>
                    <a:lumOff val="35000"/>
                  </a:schemeClr>
                </a:solidFill>
                <a:latin typeface="+mn-ea"/>
              </a:rPr>
              <a:t> </a:t>
            </a:r>
            <a:r>
              <a:rPr lang="ko-KR" altLang="en-US" sz="1600">
                <a:solidFill>
                  <a:schemeClr val="tx1">
                    <a:lumMod val="65000"/>
                    <a:lumOff val="35000"/>
                  </a:schemeClr>
                </a:solidFill>
                <a:latin typeface="+mn-ea"/>
              </a:rPr>
              <a:t>및 메서드 파리미터 실행 원리 및 구조 이해</a:t>
            </a:r>
            <a:endParaRPr lang="en-US" altLang="ko-KR" sz="1600">
              <a:solidFill>
                <a:schemeClr val="tx1">
                  <a:lumMod val="65000"/>
                  <a:lumOff val="35000"/>
                </a:schemeClr>
              </a:solidFill>
              <a:latin typeface="+mn-ea"/>
            </a:endParaRPr>
          </a:p>
          <a:p>
            <a:pPr marL="342900" indent="-342900">
              <a:lnSpc>
                <a:spcPct val="150000"/>
              </a:lnSpc>
              <a:spcBef>
                <a:spcPts val="500"/>
              </a:spcBef>
              <a:buFont typeface="+mj-lt"/>
              <a:buAutoNum type="arabicParenR"/>
            </a:pPr>
            <a:r>
              <a:rPr lang="ko-KR" altLang="en-US" sz="1600" b="1">
                <a:latin typeface="+mn-ea"/>
              </a:rPr>
              <a:t>스프링 웹 </a:t>
            </a:r>
            <a:r>
              <a:rPr lang="en-US" altLang="ko-KR" sz="1600" b="1">
                <a:latin typeface="+mn-ea"/>
              </a:rPr>
              <a:t>MVC</a:t>
            </a:r>
            <a:r>
              <a:rPr lang="ko-KR" altLang="en-US" sz="1600" b="1">
                <a:latin typeface="+mn-ea"/>
              </a:rPr>
              <a:t> 다양한 기능들 </a:t>
            </a:r>
            <a:r>
              <a:rPr lang="en-US" altLang="ko-KR" sz="1600" b="1">
                <a:latin typeface="+mn-ea"/>
              </a:rPr>
              <a:t>– </a:t>
            </a:r>
            <a:r>
              <a:rPr lang="ko-KR" altLang="en-US" sz="1600">
                <a:solidFill>
                  <a:schemeClr val="tx1">
                    <a:lumMod val="65000"/>
                    <a:lumOff val="35000"/>
                  </a:schemeClr>
                </a:solidFill>
                <a:latin typeface="+mn-ea"/>
              </a:rPr>
              <a:t>모델</a:t>
            </a:r>
            <a:r>
              <a:rPr lang="en-US" altLang="ko-KR" sz="1600">
                <a:solidFill>
                  <a:schemeClr val="tx1">
                    <a:lumMod val="65000"/>
                    <a:lumOff val="35000"/>
                  </a:schemeClr>
                </a:solidFill>
                <a:latin typeface="+mn-ea"/>
              </a:rPr>
              <a:t>, </a:t>
            </a:r>
            <a:r>
              <a:rPr lang="ko-KR" altLang="en-US" sz="1600">
                <a:solidFill>
                  <a:schemeClr val="tx1">
                    <a:lumMod val="65000"/>
                    <a:lumOff val="35000"/>
                  </a:schemeClr>
                </a:solidFill>
                <a:latin typeface="+mn-ea"/>
              </a:rPr>
              <a:t>바인딩</a:t>
            </a:r>
            <a:r>
              <a:rPr lang="en-US" altLang="ko-KR" sz="1600">
                <a:solidFill>
                  <a:schemeClr val="tx1">
                    <a:lumMod val="65000"/>
                    <a:lumOff val="35000"/>
                  </a:schemeClr>
                </a:solidFill>
                <a:latin typeface="+mn-ea"/>
              </a:rPr>
              <a:t>, </a:t>
            </a:r>
            <a:r>
              <a:rPr lang="ko-KR" altLang="en-US" sz="1600">
                <a:solidFill>
                  <a:schemeClr val="tx1">
                    <a:lumMod val="65000"/>
                    <a:lumOff val="35000"/>
                  </a:schemeClr>
                </a:solidFill>
                <a:latin typeface="+mn-ea"/>
              </a:rPr>
              <a:t>검증</a:t>
            </a:r>
            <a:r>
              <a:rPr lang="en-US" altLang="ko-KR" sz="1600">
                <a:solidFill>
                  <a:schemeClr val="tx1">
                    <a:lumMod val="65000"/>
                    <a:lumOff val="35000"/>
                  </a:schemeClr>
                </a:solidFill>
                <a:latin typeface="+mn-ea"/>
              </a:rPr>
              <a:t>, </a:t>
            </a:r>
            <a:r>
              <a:rPr lang="ko-KR" altLang="en-US" sz="1600">
                <a:solidFill>
                  <a:schemeClr val="tx1">
                    <a:lumMod val="65000"/>
                    <a:lumOff val="35000"/>
                  </a:schemeClr>
                </a:solidFill>
                <a:latin typeface="+mn-ea"/>
              </a:rPr>
              <a:t>서블릿 필터</a:t>
            </a:r>
            <a:r>
              <a:rPr lang="en-US" altLang="ko-KR" sz="1600">
                <a:solidFill>
                  <a:schemeClr val="tx1">
                    <a:lumMod val="65000"/>
                    <a:lumOff val="35000"/>
                  </a:schemeClr>
                </a:solidFill>
                <a:latin typeface="+mn-ea"/>
              </a:rPr>
              <a:t>, </a:t>
            </a:r>
            <a:r>
              <a:rPr lang="ko-KR" altLang="en-US" sz="1600">
                <a:solidFill>
                  <a:schemeClr val="tx1">
                    <a:lumMod val="65000"/>
                    <a:lumOff val="35000"/>
                  </a:schemeClr>
                </a:solidFill>
                <a:latin typeface="+mn-ea"/>
              </a:rPr>
              <a:t>인터셉터</a:t>
            </a:r>
            <a:r>
              <a:rPr lang="en-US" altLang="ko-KR" sz="1600">
                <a:solidFill>
                  <a:schemeClr val="tx1">
                    <a:lumMod val="65000"/>
                    <a:lumOff val="35000"/>
                  </a:schemeClr>
                </a:solidFill>
                <a:latin typeface="+mn-ea"/>
              </a:rPr>
              <a:t>, </a:t>
            </a:r>
            <a:r>
              <a:rPr lang="ko-KR" altLang="en-US" sz="1600">
                <a:solidFill>
                  <a:schemeClr val="tx1">
                    <a:lumMod val="65000"/>
                    <a:lumOff val="35000"/>
                  </a:schemeClr>
                </a:solidFill>
                <a:latin typeface="+mn-ea"/>
              </a:rPr>
              <a:t>뷰 처리</a:t>
            </a:r>
            <a:r>
              <a:rPr lang="en-US" altLang="ko-KR" sz="1600">
                <a:solidFill>
                  <a:schemeClr val="tx1">
                    <a:lumMod val="65000"/>
                    <a:lumOff val="35000"/>
                  </a:schemeClr>
                </a:solidFill>
                <a:latin typeface="+mn-ea"/>
              </a:rPr>
              <a:t>, </a:t>
            </a:r>
            <a:r>
              <a:rPr lang="ko-KR" altLang="en-US" sz="1600">
                <a:solidFill>
                  <a:schemeClr val="tx1">
                    <a:lumMod val="65000"/>
                    <a:lumOff val="35000"/>
                  </a:schemeClr>
                </a:solidFill>
                <a:latin typeface="+mn-ea"/>
              </a:rPr>
              <a:t>로깅</a:t>
            </a:r>
            <a:endParaRPr lang="en-US" altLang="ko-KR" sz="1600">
              <a:solidFill>
                <a:schemeClr val="tx1">
                  <a:lumMod val="65000"/>
                  <a:lumOff val="35000"/>
                </a:schemeClr>
              </a:solidFill>
              <a:latin typeface="+mn-ea"/>
            </a:endParaRPr>
          </a:p>
          <a:p>
            <a:pPr marL="342900" indent="-342900">
              <a:lnSpc>
                <a:spcPct val="150000"/>
              </a:lnSpc>
              <a:spcBef>
                <a:spcPts val="500"/>
              </a:spcBef>
              <a:buFont typeface="+mj-lt"/>
              <a:buAutoNum type="arabicParenR"/>
            </a:pPr>
            <a:r>
              <a:rPr lang="ko-KR" altLang="en-US" sz="1600" b="1">
                <a:latin typeface="+mn-ea"/>
              </a:rPr>
              <a:t>예외 처리 </a:t>
            </a:r>
            <a:r>
              <a:rPr lang="en-US" altLang="ko-KR" sz="1600" b="1">
                <a:latin typeface="+mn-ea"/>
              </a:rPr>
              <a:t>– </a:t>
            </a:r>
            <a:r>
              <a:rPr lang="ko-KR" altLang="en-US" sz="1600">
                <a:solidFill>
                  <a:schemeClr val="tx1">
                    <a:lumMod val="65000"/>
                    <a:lumOff val="35000"/>
                  </a:schemeClr>
                </a:solidFill>
                <a:latin typeface="+mn-ea"/>
              </a:rPr>
              <a:t>예외 처리 종류와 방법</a:t>
            </a:r>
            <a:r>
              <a:rPr lang="en-US" altLang="ko-KR" sz="1600">
                <a:solidFill>
                  <a:schemeClr val="tx1">
                    <a:lumMod val="65000"/>
                    <a:lumOff val="35000"/>
                  </a:schemeClr>
                </a:solidFill>
                <a:latin typeface="+mn-ea"/>
              </a:rPr>
              <a:t>, @ExceptionHandler, HandlerExceptionResolver</a:t>
            </a:r>
          </a:p>
          <a:p>
            <a:pPr marL="342900" indent="-342900">
              <a:lnSpc>
                <a:spcPct val="150000"/>
              </a:lnSpc>
              <a:spcBef>
                <a:spcPts val="500"/>
              </a:spcBef>
              <a:buFont typeface="+mj-lt"/>
              <a:buAutoNum type="arabicParenR"/>
            </a:pPr>
            <a:r>
              <a:rPr lang="ko-KR" altLang="en-US" sz="1600" b="1">
                <a:latin typeface="+mn-ea"/>
              </a:rPr>
              <a:t> 컨버터 </a:t>
            </a:r>
            <a:r>
              <a:rPr lang="en-US" altLang="ko-KR" sz="1600" b="1">
                <a:latin typeface="+mn-ea"/>
              </a:rPr>
              <a:t>– </a:t>
            </a:r>
            <a:r>
              <a:rPr lang="ko-KR" altLang="en-US" sz="1600">
                <a:solidFill>
                  <a:schemeClr val="tx1">
                    <a:lumMod val="65000"/>
                    <a:lumOff val="35000"/>
                  </a:schemeClr>
                </a:solidFill>
                <a:latin typeface="+mn-ea"/>
              </a:rPr>
              <a:t>데이터 변환 방법과 적용하기</a:t>
            </a:r>
            <a:r>
              <a:rPr lang="en-US" altLang="ko-KR" sz="1600">
                <a:solidFill>
                  <a:schemeClr val="tx1">
                    <a:lumMod val="65000"/>
                    <a:lumOff val="35000"/>
                  </a:schemeClr>
                </a:solidFill>
                <a:latin typeface="+mn-ea"/>
              </a:rPr>
              <a:t>, Converter, ConversionService, Formatter</a:t>
            </a:r>
          </a:p>
          <a:p>
            <a:pPr marL="342900" indent="-342900">
              <a:lnSpc>
                <a:spcPct val="150000"/>
              </a:lnSpc>
              <a:spcBef>
                <a:spcPts val="500"/>
              </a:spcBef>
              <a:buFont typeface="+mj-lt"/>
              <a:buAutoNum type="arabicParenR"/>
            </a:pPr>
            <a:r>
              <a:rPr lang="ko-KR" altLang="en-US" sz="1600" b="1">
                <a:latin typeface="+mn-ea"/>
              </a:rPr>
              <a:t> 스프링 웹 </a:t>
            </a:r>
            <a:r>
              <a:rPr lang="en-US" altLang="ko-KR" sz="1600" b="1">
                <a:latin typeface="+mn-ea"/>
              </a:rPr>
              <a:t>MVC</a:t>
            </a:r>
            <a:r>
              <a:rPr lang="ko-KR" altLang="en-US" sz="1600" b="1">
                <a:latin typeface="+mn-ea"/>
              </a:rPr>
              <a:t> 비동기 처리 </a:t>
            </a:r>
            <a:r>
              <a:rPr lang="en-US" altLang="ko-KR" sz="1600" b="1">
                <a:latin typeface="+mn-ea"/>
              </a:rPr>
              <a:t>– </a:t>
            </a:r>
            <a:r>
              <a:rPr lang="ko-KR" altLang="en-US" sz="1600">
                <a:solidFill>
                  <a:schemeClr val="tx1">
                    <a:lumMod val="65000"/>
                    <a:lumOff val="35000"/>
                  </a:schemeClr>
                </a:solidFill>
                <a:latin typeface="+mn-ea"/>
              </a:rPr>
              <a:t>자바와 스프링 비동기 이해</a:t>
            </a:r>
            <a:r>
              <a:rPr lang="en-US" altLang="ko-KR" sz="1600">
                <a:solidFill>
                  <a:schemeClr val="tx1">
                    <a:lumMod val="65000"/>
                    <a:lumOff val="35000"/>
                  </a:schemeClr>
                </a:solidFill>
                <a:latin typeface="+mn-ea"/>
              </a:rPr>
              <a:t>, </a:t>
            </a:r>
            <a:r>
              <a:rPr lang="ko-KR" altLang="en-US" sz="1600">
                <a:solidFill>
                  <a:schemeClr val="tx1">
                    <a:lumMod val="65000"/>
                    <a:lumOff val="35000"/>
                  </a:schemeClr>
                </a:solidFill>
                <a:latin typeface="+mn-ea"/>
              </a:rPr>
              <a:t>다양한 스프링 비동기 기술 이해</a:t>
            </a:r>
            <a:endParaRPr lang="en-US" altLang="ko-KR" sz="1600" b="1">
              <a:latin typeface="+mn-ea"/>
            </a:endParaRPr>
          </a:p>
          <a:p>
            <a:pPr marL="342900" indent="-342900">
              <a:lnSpc>
                <a:spcPct val="150000"/>
              </a:lnSpc>
              <a:spcBef>
                <a:spcPts val="500"/>
              </a:spcBef>
              <a:buFont typeface="+mj-lt"/>
              <a:buAutoNum type="arabicParenR"/>
            </a:pPr>
            <a:r>
              <a:rPr lang="en-US" altLang="ko-KR" sz="1600" b="1">
                <a:latin typeface="+mn-ea"/>
              </a:rPr>
              <a:t> Rest Clients – </a:t>
            </a:r>
            <a:r>
              <a:rPr lang="en-US" altLang="ko-KR" sz="1600">
                <a:solidFill>
                  <a:schemeClr val="tx1">
                    <a:lumMod val="65000"/>
                    <a:lumOff val="35000"/>
                  </a:schemeClr>
                </a:solidFill>
                <a:latin typeface="+mn-ea"/>
              </a:rPr>
              <a:t>RestClient, RestTemplate, HTTP Interface</a:t>
            </a:r>
          </a:p>
          <a:p>
            <a:pPr marL="342900" indent="-342900">
              <a:lnSpc>
                <a:spcPct val="150000"/>
              </a:lnSpc>
              <a:spcBef>
                <a:spcPts val="500"/>
              </a:spcBef>
              <a:buFont typeface="+mj-lt"/>
              <a:buAutoNum type="arabicParenR"/>
            </a:pPr>
            <a:r>
              <a:rPr lang="en-US" altLang="ko-KR" sz="1600" b="1">
                <a:latin typeface="+mn-ea"/>
              </a:rPr>
              <a:t> </a:t>
            </a:r>
            <a:r>
              <a:rPr lang="ko-KR" altLang="en-US" sz="1600" b="1">
                <a:latin typeface="+mn-ea"/>
              </a:rPr>
              <a:t>시큐리티 통합 </a:t>
            </a:r>
            <a:r>
              <a:rPr lang="en-US" altLang="ko-KR" sz="1600" b="1">
                <a:latin typeface="+mn-ea"/>
              </a:rPr>
              <a:t>–</a:t>
            </a:r>
            <a:r>
              <a:rPr lang="ko-KR" altLang="en-US" sz="1600">
                <a:solidFill>
                  <a:schemeClr val="tx1">
                    <a:lumMod val="65000"/>
                    <a:lumOff val="35000"/>
                  </a:schemeClr>
                </a:solidFill>
                <a:latin typeface="+mn-ea"/>
              </a:rPr>
              <a:t>서블릿 </a:t>
            </a:r>
            <a:r>
              <a:rPr lang="en-US" altLang="ko-KR" sz="1600">
                <a:solidFill>
                  <a:schemeClr val="tx1">
                    <a:lumMod val="65000"/>
                    <a:lumOff val="35000"/>
                  </a:schemeClr>
                </a:solidFill>
                <a:latin typeface="+mn-ea"/>
              </a:rPr>
              <a:t>API </a:t>
            </a:r>
            <a:r>
              <a:rPr lang="ko-KR" altLang="en-US" sz="1600">
                <a:solidFill>
                  <a:schemeClr val="tx1">
                    <a:lumMod val="65000"/>
                    <a:lumOff val="35000"/>
                  </a:schemeClr>
                </a:solidFill>
                <a:latin typeface="+mn-ea"/>
              </a:rPr>
              <a:t>통합</a:t>
            </a:r>
            <a:r>
              <a:rPr lang="en-US" altLang="ko-KR" sz="1600">
                <a:solidFill>
                  <a:schemeClr val="tx1">
                    <a:lumMod val="65000"/>
                    <a:lumOff val="35000"/>
                  </a:schemeClr>
                </a:solidFill>
                <a:latin typeface="+mn-ea"/>
              </a:rPr>
              <a:t>, </a:t>
            </a:r>
            <a:r>
              <a:rPr lang="ko-KR" altLang="en-US" sz="1600">
                <a:solidFill>
                  <a:schemeClr val="tx1">
                    <a:lumMod val="65000"/>
                    <a:lumOff val="35000"/>
                  </a:schemeClr>
                </a:solidFill>
                <a:latin typeface="+mn-ea"/>
              </a:rPr>
              <a:t>스프링 </a:t>
            </a:r>
            <a:r>
              <a:rPr lang="en-US" altLang="ko-KR" sz="1600">
                <a:solidFill>
                  <a:schemeClr val="tx1">
                    <a:lumMod val="65000"/>
                    <a:lumOff val="35000"/>
                  </a:schemeClr>
                </a:solidFill>
                <a:latin typeface="+mn-ea"/>
              </a:rPr>
              <a:t>MVC </a:t>
            </a:r>
            <a:r>
              <a:rPr lang="ko-KR" altLang="en-US" sz="1600">
                <a:solidFill>
                  <a:schemeClr val="tx1">
                    <a:lumMod val="65000"/>
                    <a:lumOff val="35000"/>
                  </a:schemeClr>
                </a:solidFill>
                <a:latin typeface="+mn-ea"/>
              </a:rPr>
              <a:t>통합</a:t>
            </a:r>
            <a:r>
              <a:rPr lang="en-US" altLang="ko-KR" sz="1600">
                <a:solidFill>
                  <a:schemeClr val="tx1">
                    <a:lumMod val="65000"/>
                    <a:lumOff val="35000"/>
                  </a:schemeClr>
                </a:solidFill>
                <a:latin typeface="+mn-ea"/>
              </a:rPr>
              <a:t>, </a:t>
            </a:r>
            <a:r>
              <a:rPr lang="ko-KR" altLang="en-US" sz="1600">
                <a:solidFill>
                  <a:schemeClr val="tx1">
                    <a:lumMod val="65000"/>
                    <a:lumOff val="35000"/>
                  </a:schemeClr>
                </a:solidFill>
                <a:latin typeface="+mn-ea"/>
              </a:rPr>
              <a:t>스프링 </a:t>
            </a:r>
            <a:r>
              <a:rPr lang="en-US" altLang="ko-KR" sz="1600">
                <a:solidFill>
                  <a:schemeClr val="tx1">
                    <a:lumMod val="65000"/>
                    <a:lumOff val="35000"/>
                  </a:schemeClr>
                </a:solidFill>
                <a:latin typeface="+mn-ea"/>
              </a:rPr>
              <a:t>MVC </a:t>
            </a:r>
            <a:r>
              <a:rPr lang="ko-KR" altLang="en-US" sz="1600">
                <a:solidFill>
                  <a:schemeClr val="tx1">
                    <a:lumMod val="65000"/>
                    <a:lumOff val="35000"/>
                  </a:schemeClr>
                </a:solidFill>
                <a:latin typeface="+mn-ea"/>
              </a:rPr>
              <a:t>비동기 통합</a:t>
            </a:r>
            <a:endParaRPr lang="en-US" altLang="ko-KR" sz="1600" b="1">
              <a:latin typeface="+mn-ea"/>
            </a:endParaRPr>
          </a:p>
          <a:p>
            <a:pPr marL="342900" indent="-342900">
              <a:lnSpc>
                <a:spcPct val="150000"/>
              </a:lnSpc>
              <a:spcBef>
                <a:spcPts val="500"/>
              </a:spcBef>
              <a:buFont typeface="+mj-lt"/>
              <a:buAutoNum type="arabicParenR"/>
            </a:pPr>
            <a:r>
              <a:rPr lang="ko-KR" altLang="en-US" sz="1600" b="1">
                <a:latin typeface="+mn-ea"/>
              </a:rPr>
              <a:t> </a:t>
            </a:r>
            <a:r>
              <a:rPr lang="en-US" altLang="ko-KR" sz="1600" b="1">
                <a:latin typeface="+mn-ea"/>
              </a:rPr>
              <a:t>Multipart</a:t>
            </a:r>
            <a:r>
              <a:rPr lang="ko-KR" altLang="en-US" sz="1600" b="1">
                <a:latin typeface="+mn-ea"/>
              </a:rPr>
              <a:t> </a:t>
            </a:r>
            <a:r>
              <a:rPr lang="en-US" altLang="ko-KR" sz="1600" b="1">
                <a:latin typeface="+mn-ea"/>
              </a:rPr>
              <a:t>– </a:t>
            </a:r>
            <a:r>
              <a:rPr lang="ko-KR" altLang="en-US" sz="1600">
                <a:solidFill>
                  <a:schemeClr val="tx1">
                    <a:lumMod val="65000"/>
                    <a:lumOff val="35000"/>
                  </a:schemeClr>
                </a:solidFill>
                <a:latin typeface="+mn-ea"/>
              </a:rPr>
              <a:t>스프링의 파일 처리 개념</a:t>
            </a:r>
            <a:r>
              <a:rPr lang="en-US" altLang="ko-KR" sz="1600">
                <a:solidFill>
                  <a:schemeClr val="tx1">
                    <a:lumMod val="65000"/>
                    <a:lumOff val="35000"/>
                  </a:schemeClr>
                </a:solidFill>
                <a:latin typeface="+mn-ea"/>
              </a:rPr>
              <a:t>, </a:t>
            </a:r>
            <a:r>
              <a:rPr lang="ko-KR" altLang="en-US" sz="1600">
                <a:solidFill>
                  <a:schemeClr val="tx1">
                    <a:lumMod val="65000"/>
                    <a:lumOff val="35000"/>
                  </a:schemeClr>
                </a:solidFill>
                <a:latin typeface="+mn-ea"/>
              </a:rPr>
              <a:t>파일 업로드</a:t>
            </a:r>
            <a:r>
              <a:rPr lang="en-US" altLang="ko-KR" sz="1600">
                <a:solidFill>
                  <a:schemeClr val="tx1">
                    <a:lumMod val="65000"/>
                    <a:lumOff val="35000"/>
                  </a:schemeClr>
                </a:solidFill>
                <a:latin typeface="+mn-ea"/>
              </a:rPr>
              <a:t>, </a:t>
            </a:r>
            <a:r>
              <a:rPr lang="ko-KR" altLang="en-US" sz="1600">
                <a:solidFill>
                  <a:schemeClr val="tx1">
                    <a:lumMod val="65000"/>
                    <a:lumOff val="35000"/>
                  </a:schemeClr>
                </a:solidFill>
                <a:latin typeface="+mn-ea"/>
              </a:rPr>
              <a:t>파일 다운로드</a:t>
            </a:r>
            <a:endParaRPr lang="en-US" altLang="ko-KR" sz="1600">
              <a:latin typeface="+mn-ea"/>
            </a:endParaRPr>
          </a:p>
        </p:txBody>
      </p:sp>
    </p:spTree>
    <p:extLst>
      <p:ext uri="{BB962C8B-B14F-4D97-AF65-F5344CB8AC3E}">
        <p14:creationId xmlns:p14="http://schemas.microsoft.com/office/powerpoint/2010/main" val="119401580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755C58-5B41-7E2F-1352-628F7D6E2C9D}"/>
            </a:ext>
          </a:extLst>
        </p:cNvPr>
        <p:cNvGrpSpPr/>
        <p:nvPr/>
      </p:nvGrpSpPr>
      <p:grpSpPr>
        <a:xfrm>
          <a:off x="0" y="0"/>
          <a:ext cx="0" cy="0"/>
          <a:chOff x="0" y="0"/>
          <a:chExt cx="0" cy="0"/>
        </a:xfrm>
      </p:grpSpPr>
      <p:sp>
        <p:nvSpPr>
          <p:cNvPr id="7" name="직사각형 6">
            <a:extLst>
              <a:ext uri="{FF2B5EF4-FFF2-40B4-BE49-F238E27FC236}">
                <a16:creationId xmlns:a16="http://schemas.microsoft.com/office/drawing/2014/main" id="{4AF3BC5F-63F2-DAD3-C551-F2288D27C486}"/>
              </a:ext>
            </a:extLst>
          </p:cNvPr>
          <p:cNvSpPr/>
          <p:nvPr/>
        </p:nvSpPr>
        <p:spPr>
          <a:xfrm>
            <a:off x="100074" y="136481"/>
            <a:ext cx="3393878" cy="369332"/>
          </a:xfrm>
          <a:prstGeom prst="rect">
            <a:avLst/>
          </a:prstGeom>
        </p:spPr>
        <p:txBody>
          <a:bodyPr wrap="none">
            <a:spAutoFit/>
          </a:bodyPr>
          <a:lstStyle/>
          <a:p>
            <a:pPr marL="342900" indent="-342900">
              <a:buFont typeface="Wingdings" pitchFamily="2" charset="2"/>
              <a:buChar char="ü"/>
            </a:pPr>
            <a:r>
              <a:rPr lang="ko-KR" altLang="en-US" b="1">
                <a:solidFill>
                  <a:schemeClr val="accent1">
                    <a:lumMod val="75000"/>
                  </a:schemeClr>
                </a:solidFill>
                <a:latin typeface="+mj-lt"/>
              </a:rPr>
              <a:t>원격 및 로컬 정보 관련 </a:t>
            </a:r>
            <a:r>
              <a:rPr lang="en-US" altLang="ko-KR" b="1">
                <a:solidFill>
                  <a:schemeClr val="accent1">
                    <a:lumMod val="75000"/>
                  </a:schemeClr>
                </a:solidFill>
                <a:latin typeface="+mj-lt"/>
              </a:rPr>
              <a:t>API</a:t>
            </a:r>
            <a:endParaRPr lang="ko-KR" altLang="en-US" b="1">
              <a:solidFill>
                <a:schemeClr val="accent1">
                  <a:lumMod val="75000"/>
                </a:schemeClr>
              </a:solidFill>
              <a:latin typeface="+mj-lt"/>
            </a:endParaRPr>
          </a:p>
        </p:txBody>
      </p:sp>
      <p:sp>
        <p:nvSpPr>
          <p:cNvPr id="2" name="Rectangle 1">
            <a:extLst>
              <a:ext uri="{FF2B5EF4-FFF2-40B4-BE49-F238E27FC236}">
                <a16:creationId xmlns:a16="http://schemas.microsoft.com/office/drawing/2014/main" id="{DCCC1B7F-7381-5C8E-ACB8-5DCACF62A8FA}"/>
              </a:ext>
            </a:extLst>
          </p:cNvPr>
          <p:cNvSpPr>
            <a:spLocks noChangeArrowheads="1"/>
          </p:cNvSpPr>
          <p:nvPr/>
        </p:nvSpPr>
        <p:spPr bwMode="auto">
          <a:xfrm>
            <a:off x="529387" y="604381"/>
            <a:ext cx="6460957" cy="209230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latin typeface="Arial Unicode MS"/>
                <a:ea typeface="JetBrains Mono"/>
              </a:rPr>
              <a:t>public void </a:t>
            </a:r>
            <a:r>
              <a:rPr kumimoji="0" lang="ko-KR" altLang="ko-KR" sz="1100" b="0" i="0" u="none" strike="noStrike" cap="none" normalizeH="0" baseline="0">
                <a:ln>
                  <a:noFill/>
                </a:ln>
                <a:solidFill>
                  <a:srgbClr val="56A8F5"/>
                </a:solidFill>
                <a:effectLst/>
                <a:latin typeface="Arial Unicode MS"/>
                <a:ea typeface="JetBrains Mono"/>
              </a:rPr>
              <a:t>handleRequestInfo</a:t>
            </a:r>
            <a:r>
              <a:rPr kumimoji="0" lang="ko-KR" altLang="ko-KR" sz="1100" b="0" i="0" u="none" strike="noStrike" cap="none" normalizeH="0" baseline="0">
                <a:ln>
                  <a:noFill/>
                </a:ln>
                <a:solidFill>
                  <a:srgbClr val="BCBEC4"/>
                </a:solidFill>
                <a:effectLst/>
                <a:latin typeface="Arial Unicode MS"/>
                <a:ea typeface="JetBrains Mono"/>
              </a:rPr>
              <a:t>(HttpServletRequest request) {</a:t>
            </a: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System.</a:t>
            </a:r>
            <a:r>
              <a:rPr kumimoji="0" lang="ko-KR" altLang="ko-KR" sz="1100" b="0" i="1" u="none" strike="noStrike" cap="none" normalizeH="0" baseline="0">
                <a:ln>
                  <a:noFill/>
                </a:ln>
                <a:solidFill>
                  <a:srgbClr val="C77DBB"/>
                </a:solidFill>
                <a:effectLst/>
                <a:latin typeface="Arial Unicode MS"/>
                <a:ea typeface="JetBrains Mono"/>
              </a:rPr>
              <a:t>out</a:t>
            </a:r>
            <a:r>
              <a:rPr kumimoji="0" lang="ko-KR" altLang="ko-KR" sz="1100" b="0" i="0" u="none" strike="noStrike" cap="none" normalizeH="0" baseline="0">
                <a:ln>
                  <a:noFill/>
                </a:ln>
                <a:solidFill>
                  <a:srgbClr val="BCBEC4"/>
                </a:solidFill>
                <a:effectLst/>
                <a:latin typeface="Arial Unicode MS"/>
                <a:ea typeface="JetBrains Mono"/>
              </a:rPr>
              <a:t>.println(</a:t>
            </a:r>
            <a:r>
              <a:rPr kumimoji="0" lang="ko-KR" altLang="ko-KR" sz="1100" b="0" i="0" u="none" strike="noStrike" cap="none" normalizeH="0" baseline="0">
                <a:ln>
                  <a:noFill/>
                </a:ln>
                <a:solidFill>
                  <a:srgbClr val="6AAB73"/>
                </a:solidFill>
                <a:effectLst/>
                <a:latin typeface="Arial Unicode MS"/>
                <a:ea typeface="JetBrains Mono"/>
              </a:rPr>
              <a:t>"Remote Addr: " </a:t>
            </a:r>
            <a:r>
              <a:rPr kumimoji="0" lang="ko-KR" altLang="ko-KR" sz="1100" b="0" i="0" u="none" strike="noStrike" cap="none" normalizeH="0" baseline="0">
                <a:ln>
                  <a:noFill/>
                </a:ln>
                <a:solidFill>
                  <a:srgbClr val="BCBEC4"/>
                </a:solidFill>
                <a:effectLst/>
                <a:latin typeface="Arial Unicode MS"/>
                <a:ea typeface="JetBrains Mono"/>
              </a:rPr>
              <a:t>+ request.getRemoteAddr());</a:t>
            </a: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System.</a:t>
            </a:r>
            <a:r>
              <a:rPr kumimoji="0" lang="ko-KR" altLang="ko-KR" sz="1100" b="0" i="1" u="none" strike="noStrike" cap="none" normalizeH="0" baseline="0">
                <a:ln>
                  <a:noFill/>
                </a:ln>
                <a:solidFill>
                  <a:srgbClr val="C77DBB"/>
                </a:solidFill>
                <a:effectLst/>
                <a:latin typeface="Arial Unicode MS"/>
                <a:ea typeface="JetBrains Mono"/>
              </a:rPr>
              <a:t>out</a:t>
            </a:r>
            <a:r>
              <a:rPr kumimoji="0" lang="ko-KR" altLang="ko-KR" sz="1100" b="0" i="0" u="none" strike="noStrike" cap="none" normalizeH="0" baseline="0">
                <a:ln>
                  <a:noFill/>
                </a:ln>
                <a:solidFill>
                  <a:srgbClr val="BCBEC4"/>
                </a:solidFill>
                <a:effectLst/>
                <a:latin typeface="Arial Unicode MS"/>
                <a:ea typeface="JetBrains Mono"/>
              </a:rPr>
              <a:t>.println(</a:t>
            </a:r>
            <a:r>
              <a:rPr kumimoji="0" lang="ko-KR" altLang="ko-KR" sz="1100" b="0" i="0" u="none" strike="noStrike" cap="none" normalizeH="0" baseline="0">
                <a:ln>
                  <a:noFill/>
                </a:ln>
                <a:solidFill>
                  <a:srgbClr val="6AAB73"/>
                </a:solidFill>
                <a:effectLst/>
                <a:latin typeface="Arial Unicode MS"/>
                <a:ea typeface="JetBrains Mono"/>
              </a:rPr>
              <a:t>"Remote Host: " </a:t>
            </a:r>
            <a:r>
              <a:rPr kumimoji="0" lang="ko-KR" altLang="ko-KR" sz="1100" b="0" i="0" u="none" strike="noStrike" cap="none" normalizeH="0" baseline="0">
                <a:ln>
                  <a:noFill/>
                </a:ln>
                <a:solidFill>
                  <a:srgbClr val="BCBEC4"/>
                </a:solidFill>
                <a:effectLst/>
                <a:latin typeface="Arial Unicode MS"/>
                <a:ea typeface="JetBrains Mono"/>
              </a:rPr>
              <a:t>+ request.getRemoteHost());</a:t>
            </a: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System.</a:t>
            </a:r>
            <a:r>
              <a:rPr kumimoji="0" lang="ko-KR" altLang="ko-KR" sz="1100" b="0" i="1" u="none" strike="noStrike" cap="none" normalizeH="0" baseline="0">
                <a:ln>
                  <a:noFill/>
                </a:ln>
                <a:solidFill>
                  <a:srgbClr val="C77DBB"/>
                </a:solidFill>
                <a:effectLst/>
                <a:latin typeface="Arial Unicode MS"/>
                <a:ea typeface="JetBrains Mono"/>
              </a:rPr>
              <a:t>out</a:t>
            </a:r>
            <a:r>
              <a:rPr kumimoji="0" lang="ko-KR" altLang="ko-KR" sz="1100" b="0" i="0" u="none" strike="noStrike" cap="none" normalizeH="0" baseline="0">
                <a:ln>
                  <a:noFill/>
                </a:ln>
                <a:solidFill>
                  <a:srgbClr val="BCBEC4"/>
                </a:solidFill>
                <a:effectLst/>
                <a:latin typeface="Arial Unicode MS"/>
                <a:ea typeface="JetBrains Mono"/>
              </a:rPr>
              <a:t>.println(</a:t>
            </a:r>
            <a:r>
              <a:rPr kumimoji="0" lang="ko-KR" altLang="ko-KR" sz="1100" b="0" i="0" u="none" strike="noStrike" cap="none" normalizeH="0" baseline="0">
                <a:ln>
                  <a:noFill/>
                </a:ln>
                <a:solidFill>
                  <a:srgbClr val="6AAB73"/>
                </a:solidFill>
                <a:effectLst/>
                <a:latin typeface="Arial Unicode MS"/>
                <a:ea typeface="JetBrains Mono"/>
              </a:rPr>
              <a:t>"Remote Port: " </a:t>
            </a:r>
            <a:r>
              <a:rPr kumimoji="0" lang="ko-KR" altLang="ko-KR" sz="1100" b="0" i="0" u="none" strike="noStrike" cap="none" normalizeH="0" baseline="0">
                <a:ln>
                  <a:noFill/>
                </a:ln>
                <a:solidFill>
                  <a:srgbClr val="BCBEC4"/>
                </a:solidFill>
                <a:effectLst/>
                <a:latin typeface="Arial Unicode MS"/>
                <a:ea typeface="JetBrains Mono"/>
              </a:rPr>
              <a:t>+ request.getRemotePort());</a:t>
            </a: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System.</a:t>
            </a:r>
            <a:r>
              <a:rPr kumimoji="0" lang="ko-KR" altLang="ko-KR" sz="1100" b="0" i="1" u="none" strike="noStrike" cap="none" normalizeH="0" baseline="0">
                <a:ln>
                  <a:noFill/>
                </a:ln>
                <a:solidFill>
                  <a:srgbClr val="C77DBB"/>
                </a:solidFill>
                <a:effectLst/>
                <a:latin typeface="Arial Unicode MS"/>
                <a:ea typeface="JetBrains Mono"/>
              </a:rPr>
              <a:t>out</a:t>
            </a:r>
            <a:r>
              <a:rPr kumimoji="0" lang="ko-KR" altLang="ko-KR" sz="1100" b="0" i="0" u="none" strike="noStrike" cap="none" normalizeH="0" baseline="0">
                <a:ln>
                  <a:noFill/>
                </a:ln>
                <a:solidFill>
                  <a:srgbClr val="BCBEC4"/>
                </a:solidFill>
                <a:effectLst/>
                <a:latin typeface="Arial Unicode MS"/>
                <a:ea typeface="JetBrains Mono"/>
              </a:rPr>
              <a:t>.println(</a:t>
            </a:r>
            <a:r>
              <a:rPr kumimoji="0" lang="ko-KR" altLang="ko-KR" sz="1100" b="0" i="0" u="none" strike="noStrike" cap="none" normalizeH="0" baseline="0">
                <a:ln>
                  <a:noFill/>
                </a:ln>
                <a:solidFill>
                  <a:srgbClr val="6AAB73"/>
                </a:solidFill>
                <a:effectLst/>
                <a:latin typeface="Arial Unicode MS"/>
                <a:ea typeface="JetBrains Mono"/>
              </a:rPr>
              <a:t>"Local Addr: " </a:t>
            </a:r>
            <a:r>
              <a:rPr kumimoji="0" lang="ko-KR" altLang="ko-KR" sz="1100" b="0" i="0" u="none" strike="noStrike" cap="none" normalizeH="0" baseline="0">
                <a:ln>
                  <a:noFill/>
                </a:ln>
                <a:solidFill>
                  <a:srgbClr val="BCBEC4"/>
                </a:solidFill>
                <a:effectLst/>
                <a:latin typeface="Arial Unicode MS"/>
                <a:ea typeface="JetBrains Mono"/>
              </a:rPr>
              <a:t>+ request.getLocalAddr());</a:t>
            </a: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System.</a:t>
            </a:r>
            <a:r>
              <a:rPr kumimoji="0" lang="ko-KR" altLang="ko-KR" sz="1100" b="0" i="1" u="none" strike="noStrike" cap="none" normalizeH="0" baseline="0">
                <a:ln>
                  <a:noFill/>
                </a:ln>
                <a:solidFill>
                  <a:srgbClr val="C77DBB"/>
                </a:solidFill>
                <a:effectLst/>
                <a:latin typeface="Arial Unicode MS"/>
                <a:ea typeface="JetBrains Mono"/>
              </a:rPr>
              <a:t>out</a:t>
            </a:r>
            <a:r>
              <a:rPr kumimoji="0" lang="ko-KR" altLang="ko-KR" sz="1100" b="0" i="0" u="none" strike="noStrike" cap="none" normalizeH="0" baseline="0">
                <a:ln>
                  <a:noFill/>
                </a:ln>
                <a:solidFill>
                  <a:srgbClr val="BCBEC4"/>
                </a:solidFill>
                <a:effectLst/>
                <a:latin typeface="Arial Unicode MS"/>
                <a:ea typeface="JetBrains Mono"/>
              </a:rPr>
              <a:t>.println(</a:t>
            </a:r>
            <a:r>
              <a:rPr kumimoji="0" lang="ko-KR" altLang="ko-KR" sz="1100" b="0" i="0" u="none" strike="noStrike" cap="none" normalizeH="0" baseline="0">
                <a:ln>
                  <a:noFill/>
                </a:ln>
                <a:solidFill>
                  <a:srgbClr val="6AAB73"/>
                </a:solidFill>
                <a:effectLst/>
                <a:latin typeface="Arial Unicode MS"/>
                <a:ea typeface="JetBrains Mono"/>
              </a:rPr>
              <a:t>"Local Name: " </a:t>
            </a:r>
            <a:r>
              <a:rPr kumimoji="0" lang="ko-KR" altLang="ko-KR" sz="1100" b="0" i="0" u="none" strike="noStrike" cap="none" normalizeH="0" baseline="0">
                <a:ln>
                  <a:noFill/>
                </a:ln>
                <a:solidFill>
                  <a:srgbClr val="BCBEC4"/>
                </a:solidFill>
                <a:effectLst/>
                <a:latin typeface="Arial Unicode MS"/>
                <a:ea typeface="JetBrains Mono"/>
              </a:rPr>
              <a:t>+ request.getLocalName());</a:t>
            </a: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System.</a:t>
            </a:r>
            <a:r>
              <a:rPr kumimoji="0" lang="ko-KR" altLang="ko-KR" sz="1100" b="0" i="1" u="none" strike="noStrike" cap="none" normalizeH="0" baseline="0">
                <a:ln>
                  <a:noFill/>
                </a:ln>
                <a:solidFill>
                  <a:srgbClr val="C77DBB"/>
                </a:solidFill>
                <a:effectLst/>
                <a:latin typeface="Arial Unicode MS"/>
                <a:ea typeface="JetBrains Mono"/>
              </a:rPr>
              <a:t>out</a:t>
            </a:r>
            <a:r>
              <a:rPr kumimoji="0" lang="ko-KR" altLang="ko-KR" sz="1100" b="0" i="0" u="none" strike="noStrike" cap="none" normalizeH="0" baseline="0">
                <a:ln>
                  <a:noFill/>
                </a:ln>
                <a:solidFill>
                  <a:srgbClr val="BCBEC4"/>
                </a:solidFill>
                <a:effectLst/>
                <a:latin typeface="Arial Unicode MS"/>
                <a:ea typeface="JetBrains Mono"/>
              </a:rPr>
              <a:t>.println(</a:t>
            </a:r>
            <a:r>
              <a:rPr kumimoji="0" lang="ko-KR" altLang="ko-KR" sz="1100" b="0" i="0" u="none" strike="noStrike" cap="none" normalizeH="0" baseline="0">
                <a:ln>
                  <a:noFill/>
                </a:ln>
                <a:solidFill>
                  <a:srgbClr val="6AAB73"/>
                </a:solidFill>
                <a:effectLst/>
                <a:latin typeface="Arial Unicode MS"/>
                <a:ea typeface="JetBrains Mono"/>
              </a:rPr>
              <a:t>"Local Port: " </a:t>
            </a:r>
            <a:r>
              <a:rPr kumimoji="0" lang="ko-KR" altLang="ko-KR" sz="1100" b="0" i="0" u="none" strike="noStrike" cap="none" normalizeH="0" baseline="0">
                <a:ln>
                  <a:noFill/>
                </a:ln>
                <a:solidFill>
                  <a:srgbClr val="BCBEC4"/>
                </a:solidFill>
                <a:effectLst/>
                <a:latin typeface="Arial Unicode MS"/>
                <a:ea typeface="JetBrains Mono"/>
              </a:rPr>
              <a:t>+ request.getLocalPort());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5" name="직사각형 4">
            <a:extLst>
              <a:ext uri="{FF2B5EF4-FFF2-40B4-BE49-F238E27FC236}">
                <a16:creationId xmlns:a16="http://schemas.microsoft.com/office/drawing/2014/main" id="{5C7C8569-7448-4936-1850-3C04A1A8E17A}"/>
              </a:ext>
            </a:extLst>
          </p:cNvPr>
          <p:cNvSpPr/>
          <p:nvPr/>
        </p:nvSpPr>
        <p:spPr>
          <a:xfrm>
            <a:off x="100074" y="3491812"/>
            <a:ext cx="2686954" cy="369332"/>
          </a:xfrm>
          <a:prstGeom prst="rect">
            <a:avLst/>
          </a:prstGeom>
        </p:spPr>
        <p:txBody>
          <a:bodyPr wrap="none">
            <a:spAutoFit/>
          </a:bodyPr>
          <a:lstStyle/>
          <a:p>
            <a:pPr marL="342900" indent="-342900">
              <a:buFont typeface="Wingdings" pitchFamily="2" charset="2"/>
              <a:buChar char="ü"/>
            </a:pPr>
            <a:r>
              <a:rPr lang="ko-KR" altLang="en-US" b="1">
                <a:solidFill>
                  <a:schemeClr val="accent1">
                    <a:lumMod val="75000"/>
                  </a:schemeClr>
                </a:solidFill>
                <a:latin typeface="+mj-lt"/>
              </a:rPr>
              <a:t>기타</a:t>
            </a:r>
            <a:r>
              <a:rPr lang="en-US" altLang="ko-KR" b="1">
                <a:solidFill>
                  <a:schemeClr val="accent1">
                    <a:lumMod val="75000"/>
                  </a:schemeClr>
                </a:solidFill>
                <a:latin typeface="+mj-lt"/>
              </a:rPr>
              <a:t> </a:t>
            </a:r>
            <a:r>
              <a:rPr lang="ko-KR" altLang="en-US" b="1">
                <a:solidFill>
                  <a:schemeClr val="accent1">
                    <a:lumMod val="75000"/>
                  </a:schemeClr>
                </a:solidFill>
                <a:latin typeface="+mj-lt"/>
              </a:rPr>
              <a:t>메타데이터 </a:t>
            </a:r>
            <a:r>
              <a:rPr lang="en-US" altLang="ko-KR" b="1">
                <a:solidFill>
                  <a:schemeClr val="accent1">
                    <a:lumMod val="75000"/>
                  </a:schemeClr>
                </a:solidFill>
                <a:latin typeface="+mj-lt"/>
              </a:rPr>
              <a:t>API</a:t>
            </a:r>
            <a:endParaRPr lang="ko-KR" altLang="en-US" b="1">
              <a:solidFill>
                <a:schemeClr val="accent1">
                  <a:lumMod val="75000"/>
                </a:schemeClr>
              </a:solidFill>
              <a:latin typeface="+mj-lt"/>
            </a:endParaRPr>
          </a:p>
        </p:txBody>
      </p:sp>
      <p:sp>
        <p:nvSpPr>
          <p:cNvPr id="9" name="Rectangle 1">
            <a:extLst>
              <a:ext uri="{FF2B5EF4-FFF2-40B4-BE49-F238E27FC236}">
                <a16:creationId xmlns:a16="http://schemas.microsoft.com/office/drawing/2014/main" id="{CA8DCB60-0224-F520-26B8-6F6B0256DC19}"/>
              </a:ext>
            </a:extLst>
          </p:cNvPr>
          <p:cNvSpPr>
            <a:spLocks noChangeArrowheads="1"/>
          </p:cNvSpPr>
          <p:nvPr/>
        </p:nvSpPr>
        <p:spPr bwMode="auto">
          <a:xfrm>
            <a:off x="529387" y="3942911"/>
            <a:ext cx="6460957" cy="234622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latinLnBrk="0" hangingPunct="0">
              <a:lnSpc>
                <a:spcPct val="150000"/>
              </a:lnSpc>
              <a:spcBef>
                <a:spcPct val="0"/>
              </a:spcBef>
              <a:spcAft>
                <a:spcPct val="0"/>
              </a:spcAft>
            </a:pPr>
            <a:r>
              <a:rPr kumimoji="0" lang="ko-KR" altLang="ko-KR" sz="1100" b="0" i="0" u="none" strike="noStrike" cap="none" normalizeH="0" baseline="0">
                <a:ln>
                  <a:noFill/>
                </a:ln>
                <a:solidFill>
                  <a:srgbClr val="CF8E6D"/>
                </a:solidFill>
                <a:effectLst/>
                <a:latin typeface="Arial Unicode MS"/>
                <a:ea typeface="JetBrains Mono"/>
              </a:rPr>
              <a:t>public void </a:t>
            </a:r>
            <a:r>
              <a:rPr kumimoji="0" lang="ko-KR" altLang="ko-KR" sz="1100" b="0" i="0" u="none" strike="noStrike" cap="none" normalizeH="0" baseline="0">
                <a:ln>
                  <a:noFill/>
                </a:ln>
                <a:solidFill>
                  <a:srgbClr val="56A8F5"/>
                </a:solidFill>
                <a:effectLst/>
                <a:latin typeface="Arial Unicode MS"/>
                <a:ea typeface="JetBrains Mono"/>
              </a:rPr>
              <a:t>handleSession</a:t>
            </a:r>
            <a:r>
              <a:rPr kumimoji="0" lang="ko-KR" altLang="ko-KR" sz="1100" b="0" i="0" u="none" strike="noStrike" cap="none" normalizeH="0" baseline="0">
                <a:ln>
                  <a:noFill/>
                </a:ln>
                <a:solidFill>
                  <a:srgbClr val="BCBEC4"/>
                </a:solidFill>
                <a:effectLst/>
                <a:latin typeface="Arial Unicode MS"/>
                <a:ea typeface="JetBrains Mono"/>
              </a:rPr>
              <a:t>(HttpServletRequest request) {</a:t>
            </a: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System.</a:t>
            </a:r>
            <a:r>
              <a:rPr kumimoji="0" lang="ko-KR" altLang="ko-KR" sz="1100" b="0" i="1" u="none" strike="noStrike" cap="none" normalizeH="0" baseline="0">
                <a:ln>
                  <a:noFill/>
                </a:ln>
                <a:solidFill>
                  <a:srgbClr val="C77DBB"/>
                </a:solidFill>
                <a:effectLst/>
                <a:latin typeface="Arial Unicode MS"/>
                <a:ea typeface="JetBrains Mono"/>
              </a:rPr>
              <a:t>out</a:t>
            </a:r>
            <a:r>
              <a:rPr kumimoji="0" lang="ko-KR" altLang="ko-KR" sz="1100" b="0" i="0" u="none" strike="noStrike" cap="none" normalizeH="0" baseline="0">
                <a:ln>
                  <a:noFill/>
                </a:ln>
                <a:solidFill>
                  <a:srgbClr val="BCBEC4"/>
                </a:solidFill>
                <a:effectLst/>
                <a:latin typeface="Arial Unicode MS"/>
                <a:ea typeface="JetBrains Mono"/>
              </a:rPr>
              <a:t>.println(</a:t>
            </a:r>
            <a:r>
              <a:rPr kumimoji="0" lang="ko-KR" altLang="ko-KR" sz="1100" b="0" i="0" u="none" strike="noStrike" cap="none" normalizeH="0" baseline="0">
                <a:ln>
                  <a:noFill/>
                </a:ln>
                <a:solidFill>
                  <a:srgbClr val="6AAB73"/>
                </a:solidFill>
                <a:effectLst/>
                <a:latin typeface="Arial Unicode MS"/>
                <a:ea typeface="JetBrains Mono"/>
              </a:rPr>
              <a:t>"Content Type: " </a:t>
            </a:r>
            <a:r>
              <a:rPr kumimoji="0" lang="ko-KR" altLang="ko-KR" sz="1100" b="0" i="0" u="none" strike="noStrike" cap="none" normalizeH="0" baseline="0">
                <a:ln>
                  <a:noFill/>
                </a:ln>
                <a:solidFill>
                  <a:srgbClr val="BCBEC4"/>
                </a:solidFill>
                <a:effectLst/>
                <a:latin typeface="Arial Unicode MS"/>
                <a:ea typeface="JetBrains Mono"/>
              </a:rPr>
              <a:t>+ request.getContentType());</a:t>
            </a: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System.</a:t>
            </a:r>
            <a:r>
              <a:rPr kumimoji="0" lang="ko-KR" altLang="ko-KR" sz="1100" b="0" i="1" u="none" strike="noStrike" cap="none" normalizeH="0" baseline="0">
                <a:ln>
                  <a:noFill/>
                </a:ln>
                <a:solidFill>
                  <a:srgbClr val="C77DBB"/>
                </a:solidFill>
                <a:effectLst/>
                <a:latin typeface="Arial Unicode MS"/>
                <a:ea typeface="JetBrains Mono"/>
              </a:rPr>
              <a:t>out</a:t>
            </a:r>
            <a:r>
              <a:rPr kumimoji="0" lang="ko-KR" altLang="ko-KR" sz="1100" b="0" i="0" u="none" strike="noStrike" cap="none" normalizeH="0" baseline="0">
                <a:ln>
                  <a:noFill/>
                </a:ln>
                <a:solidFill>
                  <a:srgbClr val="BCBEC4"/>
                </a:solidFill>
                <a:effectLst/>
                <a:latin typeface="Arial Unicode MS"/>
                <a:ea typeface="JetBrains Mono"/>
              </a:rPr>
              <a:t>.println(</a:t>
            </a:r>
            <a:r>
              <a:rPr kumimoji="0" lang="ko-KR" altLang="ko-KR" sz="1100" b="0" i="0" u="none" strike="noStrike" cap="none" normalizeH="0" baseline="0">
                <a:ln>
                  <a:noFill/>
                </a:ln>
                <a:solidFill>
                  <a:srgbClr val="6AAB73"/>
                </a:solidFill>
                <a:effectLst/>
                <a:latin typeface="Arial Unicode MS"/>
                <a:ea typeface="JetBrains Mono"/>
              </a:rPr>
              <a:t>"Content Type: " </a:t>
            </a:r>
            <a:r>
              <a:rPr kumimoji="0" lang="ko-KR" altLang="ko-KR" sz="1100" b="0" i="0" u="none" strike="noStrike" cap="none" normalizeH="0" baseline="0">
                <a:ln>
                  <a:noFill/>
                </a:ln>
                <a:solidFill>
                  <a:srgbClr val="BCBEC4"/>
                </a:solidFill>
                <a:effectLst/>
                <a:latin typeface="Arial Unicode MS"/>
                <a:ea typeface="JetBrains Mono"/>
              </a:rPr>
              <a:t>+ request.getContentLength());</a:t>
            </a: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System.</a:t>
            </a:r>
            <a:r>
              <a:rPr kumimoji="0" lang="ko-KR" altLang="ko-KR" sz="1100" b="0" i="1" u="none" strike="noStrike" cap="none" normalizeH="0" baseline="0">
                <a:ln>
                  <a:noFill/>
                </a:ln>
                <a:solidFill>
                  <a:srgbClr val="C77DBB"/>
                </a:solidFill>
                <a:effectLst/>
                <a:latin typeface="Arial Unicode MS"/>
                <a:ea typeface="JetBrains Mono"/>
              </a:rPr>
              <a:t>out</a:t>
            </a:r>
            <a:r>
              <a:rPr kumimoji="0" lang="ko-KR" altLang="ko-KR" sz="1100" b="0" i="0" u="none" strike="noStrike" cap="none" normalizeH="0" baseline="0">
                <a:ln>
                  <a:noFill/>
                </a:ln>
                <a:solidFill>
                  <a:srgbClr val="BCBEC4"/>
                </a:solidFill>
                <a:effectLst/>
                <a:latin typeface="Arial Unicode MS"/>
                <a:ea typeface="JetBrains Mono"/>
              </a:rPr>
              <a:t>.println(</a:t>
            </a:r>
            <a:r>
              <a:rPr kumimoji="0" lang="ko-KR" altLang="ko-KR" sz="1100" b="0" i="0" u="none" strike="noStrike" cap="none" normalizeH="0" baseline="0">
                <a:ln>
                  <a:noFill/>
                </a:ln>
                <a:solidFill>
                  <a:srgbClr val="6AAB73"/>
                </a:solidFill>
                <a:effectLst/>
                <a:latin typeface="Arial Unicode MS"/>
                <a:ea typeface="JetBrains Mono"/>
              </a:rPr>
              <a:t>"Content Type: " </a:t>
            </a:r>
            <a:r>
              <a:rPr kumimoji="0" lang="ko-KR" altLang="ko-KR" sz="1100" b="0" i="0" u="none" strike="noStrike" cap="none" normalizeH="0" baseline="0">
                <a:ln>
                  <a:noFill/>
                </a:ln>
                <a:solidFill>
                  <a:srgbClr val="BCBEC4"/>
                </a:solidFill>
                <a:effectLst/>
                <a:latin typeface="Arial Unicode MS"/>
                <a:ea typeface="JetBrains Mono"/>
              </a:rPr>
              <a:t>+ request.getCharacterEncoding());</a:t>
            </a: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System.</a:t>
            </a:r>
            <a:r>
              <a:rPr kumimoji="0" lang="ko-KR" altLang="ko-KR" sz="1100" b="0" i="1" u="none" strike="noStrike" cap="none" normalizeH="0" baseline="0">
                <a:ln>
                  <a:noFill/>
                </a:ln>
                <a:solidFill>
                  <a:srgbClr val="C77DBB"/>
                </a:solidFill>
                <a:effectLst/>
                <a:latin typeface="Arial Unicode MS"/>
                <a:ea typeface="JetBrains Mono"/>
              </a:rPr>
              <a:t>out</a:t>
            </a:r>
            <a:r>
              <a:rPr kumimoji="0" lang="ko-KR" altLang="ko-KR" sz="1100" b="0" i="0" u="none" strike="noStrike" cap="none" normalizeH="0" baseline="0">
                <a:ln>
                  <a:noFill/>
                </a:ln>
                <a:solidFill>
                  <a:srgbClr val="BCBEC4"/>
                </a:solidFill>
                <a:effectLst/>
                <a:latin typeface="Arial Unicode MS"/>
                <a:ea typeface="JetBrains Mono"/>
              </a:rPr>
              <a:t>.println(</a:t>
            </a:r>
            <a:r>
              <a:rPr kumimoji="0" lang="ko-KR" altLang="ko-KR" sz="1100" b="0" i="0" u="none" strike="noStrike" cap="none" normalizeH="0" baseline="0">
                <a:ln>
                  <a:noFill/>
                </a:ln>
                <a:solidFill>
                  <a:srgbClr val="6AAB73"/>
                </a:solidFill>
                <a:effectLst/>
                <a:latin typeface="Arial Unicode MS"/>
                <a:ea typeface="JetBrains Mono"/>
              </a:rPr>
              <a:t>"Protocol: " </a:t>
            </a:r>
            <a:r>
              <a:rPr kumimoji="0" lang="ko-KR" altLang="ko-KR" sz="1100" b="0" i="0" u="none" strike="noStrike" cap="none" normalizeH="0" baseline="0">
                <a:ln>
                  <a:noFill/>
                </a:ln>
                <a:solidFill>
                  <a:srgbClr val="BCBEC4"/>
                </a:solidFill>
                <a:effectLst/>
                <a:latin typeface="Arial Unicode MS"/>
                <a:ea typeface="JetBrains Mono"/>
              </a:rPr>
              <a:t>+ request.getProtocol());</a:t>
            </a: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System.</a:t>
            </a:r>
            <a:r>
              <a:rPr kumimoji="0" lang="ko-KR" altLang="ko-KR" sz="1100" b="0" i="1" u="none" strike="noStrike" cap="none" normalizeH="0" baseline="0">
                <a:ln>
                  <a:noFill/>
                </a:ln>
                <a:solidFill>
                  <a:srgbClr val="C77DBB"/>
                </a:solidFill>
                <a:effectLst/>
                <a:latin typeface="Arial Unicode MS"/>
                <a:ea typeface="JetBrains Mono"/>
              </a:rPr>
              <a:t>out</a:t>
            </a:r>
            <a:r>
              <a:rPr kumimoji="0" lang="ko-KR" altLang="ko-KR" sz="1100" b="0" i="0" u="none" strike="noStrike" cap="none" normalizeH="0" baseline="0">
                <a:ln>
                  <a:noFill/>
                </a:ln>
                <a:solidFill>
                  <a:srgbClr val="BCBEC4"/>
                </a:solidFill>
                <a:effectLst/>
                <a:latin typeface="Arial Unicode MS"/>
                <a:ea typeface="JetBrains Mono"/>
              </a:rPr>
              <a:t>.println(</a:t>
            </a:r>
            <a:r>
              <a:rPr kumimoji="0" lang="ko-KR" altLang="ko-KR" sz="1100" b="0" i="0" u="none" strike="noStrike" cap="none" normalizeH="0" baseline="0">
                <a:ln>
                  <a:noFill/>
                </a:ln>
                <a:solidFill>
                  <a:srgbClr val="6AAB73"/>
                </a:solidFill>
                <a:effectLst/>
                <a:latin typeface="Arial Unicode MS"/>
                <a:ea typeface="JetBrains Mono"/>
              </a:rPr>
              <a:t>"Scheme: " </a:t>
            </a:r>
            <a:r>
              <a:rPr kumimoji="0" lang="ko-KR" altLang="ko-KR" sz="1100" b="0" i="0" u="none" strike="noStrike" cap="none" normalizeH="0" baseline="0">
                <a:ln>
                  <a:noFill/>
                </a:ln>
                <a:solidFill>
                  <a:srgbClr val="BCBEC4"/>
                </a:solidFill>
                <a:effectLst/>
                <a:latin typeface="Arial Unicode MS"/>
                <a:ea typeface="JetBrains Mono"/>
              </a:rPr>
              <a:t>+ request.getScheme());</a:t>
            </a: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System.</a:t>
            </a:r>
            <a:r>
              <a:rPr kumimoji="0" lang="ko-KR" altLang="ko-KR" sz="1100" b="0" i="1" u="none" strike="noStrike" cap="none" normalizeH="0" baseline="0">
                <a:ln>
                  <a:noFill/>
                </a:ln>
                <a:solidFill>
                  <a:srgbClr val="C77DBB"/>
                </a:solidFill>
                <a:effectLst/>
                <a:latin typeface="Arial Unicode MS"/>
                <a:ea typeface="JetBrains Mono"/>
              </a:rPr>
              <a:t>out</a:t>
            </a:r>
            <a:r>
              <a:rPr kumimoji="0" lang="ko-KR" altLang="ko-KR" sz="1100" b="0" i="0" u="none" strike="noStrike" cap="none" normalizeH="0" baseline="0">
                <a:ln>
                  <a:noFill/>
                </a:ln>
                <a:solidFill>
                  <a:srgbClr val="BCBEC4"/>
                </a:solidFill>
                <a:effectLst/>
                <a:latin typeface="Arial Unicode MS"/>
                <a:ea typeface="JetBrains Mono"/>
              </a:rPr>
              <a:t>.println(</a:t>
            </a:r>
            <a:r>
              <a:rPr kumimoji="0" lang="ko-KR" altLang="ko-KR" sz="1100" b="0" i="0" u="none" strike="noStrike" cap="none" normalizeH="0" baseline="0">
                <a:ln>
                  <a:noFill/>
                </a:ln>
                <a:solidFill>
                  <a:srgbClr val="6AAB73"/>
                </a:solidFill>
                <a:effectLst/>
                <a:latin typeface="Arial Unicode MS"/>
                <a:ea typeface="JetBrains Mono"/>
              </a:rPr>
              <a:t>"Server Name: " </a:t>
            </a:r>
            <a:r>
              <a:rPr kumimoji="0" lang="ko-KR" altLang="ko-KR" sz="1100" b="0" i="0" u="none" strike="noStrike" cap="none" normalizeH="0" baseline="0">
                <a:ln>
                  <a:noFill/>
                </a:ln>
                <a:solidFill>
                  <a:srgbClr val="BCBEC4"/>
                </a:solidFill>
                <a:effectLst/>
                <a:latin typeface="Arial Unicode MS"/>
                <a:ea typeface="JetBrains Mono"/>
              </a:rPr>
              <a:t>+ request.getServerName());</a:t>
            </a: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System.</a:t>
            </a:r>
            <a:r>
              <a:rPr kumimoji="0" lang="ko-KR" altLang="ko-KR" sz="1100" b="0" i="1" u="none" strike="noStrike" cap="none" normalizeH="0" baseline="0">
                <a:ln>
                  <a:noFill/>
                </a:ln>
                <a:solidFill>
                  <a:srgbClr val="C77DBB"/>
                </a:solidFill>
                <a:effectLst/>
                <a:latin typeface="Arial Unicode MS"/>
                <a:ea typeface="JetBrains Mono"/>
              </a:rPr>
              <a:t>out</a:t>
            </a:r>
            <a:r>
              <a:rPr kumimoji="0" lang="ko-KR" altLang="ko-KR" sz="1100" b="0" i="0" u="none" strike="noStrike" cap="none" normalizeH="0" baseline="0">
                <a:ln>
                  <a:noFill/>
                </a:ln>
                <a:solidFill>
                  <a:srgbClr val="BCBEC4"/>
                </a:solidFill>
                <a:effectLst/>
                <a:latin typeface="Arial Unicode MS"/>
                <a:ea typeface="JetBrains Mono"/>
              </a:rPr>
              <a:t>.println(</a:t>
            </a:r>
            <a:r>
              <a:rPr kumimoji="0" lang="ko-KR" altLang="ko-KR" sz="1100" b="0" i="0" u="none" strike="noStrike" cap="none" normalizeH="0" baseline="0">
                <a:ln>
                  <a:noFill/>
                </a:ln>
                <a:solidFill>
                  <a:srgbClr val="6AAB73"/>
                </a:solidFill>
                <a:effectLst/>
                <a:latin typeface="Arial Unicode MS"/>
                <a:ea typeface="JetBrains Mono"/>
              </a:rPr>
              <a:t>"Server Port: " </a:t>
            </a:r>
            <a:r>
              <a:rPr kumimoji="0" lang="ko-KR" altLang="ko-KR" sz="1100" b="0" i="0" u="none" strike="noStrike" cap="none" normalizeH="0" baseline="0">
                <a:ln>
                  <a:noFill/>
                </a:ln>
                <a:solidFill>
                  <a:srgbClr val="BCBEC4"/>
                </a:solidFill>
                <a:effectLst/>
                <a:latin typeface="Arial Unicode MS"/>
                <a:ea typeface="JetBrains Mono"/>
              </a:rPr>
              <a:t>+ request.getServerPort());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1" name="Rectangle 2">
            <a:extLst>
              <a:ext uri="{FF2B5EF4-FFF2-40B4-BE49-F238E27FC236}">
                <a16:creationId xmlns:a16="http://schemas.microsoft.com/office/drawing/2014/main" id="{AA84604D-5692-340F-94CC-134B4939E1D6}"/>
              </a:ext>
            </a:extLst>
          </p:cNvPr>
          <p:cNvSpPr>
            <a:spLocks noChangeArrowheads="1"/>
          </p:cNvSpPr>
          <p:nvPr/>
        </p:nvSpPr>
        <p:spPr bwMode="auto">
          <a:xfrm>
            <a:off x="7367337" y="753418"/>
            <a:ext cx="3699709" cy="27699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200" b="0" i="0" u="none" strike="noStrike" cap="none" normalizeH="0" baseline="0">
                <a:ln>
                  <a:noFill/>
                </a:ln>
                <a:solidFill>
                  <a:schemeClr val="bg1">
                    <a:lumMod val="75000"/>
                  </a:schemeClr>
                </a:solidFill>
                <a:effectLst/>
                <a:latin typeface="Arial Unicode MS"/>
                <a:ea typeface="JetBrains Mono"/>
              </a:rPr>
              <a:t>http://localhost:8080/example/path</a:t>
            </a:r>
            <a:endParaRPr kumimoji="0" lang="ko-KR" altLang="ko-KR" sz="1800" b="0" i="0" u="none" strike="noStrike" cap="none" normalizeH="0" baseline="0">
              <a:ln>
                <a:noFill/>
              </a:ln>
              <a:solidFill>
                <a:schemeClr val="bg1">
                  <a:lumMod val="75000"/>
                </a:schemeClr>
              </a:solidFill>
              <a:effectLst/>
              <a:latin typeface="Arial" panose="020B0604020202020204" pitchFamily="34" charset="0"/>
            </a:endParaRPr>
          </a:p>
        </p:txBody>
      </p:sp>
      <p:sp>
        <p:nvSpPr>
          <p:cNvPr id="12" name="직사각형 11">
            <a:extLst>
              <a:ext uri="{FF2B5EF4-FFF2-40B4-BE49-F238E27FC236}">
                <a16:creationId xmlns:a16="http://schemas.microsoft.com/office/drawing/2014/main" id="{73B67C8B-19FA-BE45-9ADC-C74689277A0E}"/>
              </a:ext>
            </a:extLst>
          </p:cNvPr>
          <p:cNvSpPr/>
          <p:nvPr/>
        </p:nvSpPr>
        <p:spPr>
          <a:xfrm>
            <a:off x="7367335" y="442436"/>
            <a:ext cx="492443" cy="276999"/>
          </a:xfrm>
          <a:prstGeom prst="rect">
            <a:avLst/>
          </a:prstGeom>
        </p:spPr>
        <p:txBody>
          <a:bodyPr wrap="none">
            <a:spAutoFit/>
          </a:bodyPr>
          <a:lstStyle/>
          <a:p>
            <a:r>
              <a:rPr lang="ko-KR" altLang="en-US" sz="1200">
                <a:latin typeface="+mj-lt"/>
              </a:rPr>
              <a:t>요청</a:t>
            </a:r>
          </a:p>
        </p:txBody>
      </p:sp>
      <p:sp>
        <p:nvSpPr>
          <p:cNvPr id="13" name="직사각형 12">
            <a:extLst>
              <a:ext uri="{FF2B5EF4-FFF2-40B4-BE49-F238E27FC236}">
                <a16:creationId xmlns:a16="http://schemas.microsoft.com/office/drawing/2014/main" id="{0ACA4463-1BD3-04E7-A199-081EC467B394}"/>
              </a:ext>
            </a:extLst>
          </p:cNvPr>
          <p:cNvSpPr/>
          <p:nvPr/>
        </p:nvSpPr>
        <p:spPr>
          <a:xfrm>
            <a:off x="7367335" y="1083568"/>
            <a:ext cx="492443" cy="276999"/>
          </a:xfrm>
          <a:prstGeom prst="rect">
            <a:avLst/>
          </a:prstGeom>
        </p:spPr>
        <p:txBody>
          <a:bodyPr wrap="none">
            <a:spAutoFit/>
          </a:bodyPr>
          <a:lstStyle/>
          <a:p>
            <a:r>
              <a:rPr lang="ko-KR" altLang="en-US" sz="1200">
                <a:latin typeface="+mj-lt"/>
              </a:rPr>
              <a:t>결과</a:t>
            </a:r>
          </a:p>
        </p:txBody>
      </p:sp>
      <p:sp>
        <p:nvSpPr>
          <p:cNvPr id="8" name="Rectangle 3">
            <a:extLst>
              <a:ext uri="{FF2B5EF4-FFF2-40B4-BE49-F238E27FC236}">
                <a16:creationId xmlns:a16="http://schemas.microsoft.com/office/drawing/2014/main" id="{59510661-B37E-BEC4-1E38-F02D65038B33}"/>
              </a:ext>
            </a:extLst>
          </p:cNvPr>
          <p:cNvSpPr>
            <a:spLocks noChangeArrowheads="1"/>
          </p:cNvSpPr>
          <p:nvPr/>
        </p:nvSpPr>
        <p:spPr bwMode="auto">
          <a:xfrm>
            <a:off x="7355303" y="4450743"/>
            <a:ext cx="3711743" cy="1838388"/>
          </a:xfrm>
          <a:prstGeom prst="rect">
            <a:avLst/>
          </a:prstGeom>
          <a:solidFill>
            <a:schemeClr val="bg1"/>
          </a:solidFill>
          <a:ln w="6350">
            <a:solidFill>
              <a:schemeClr val="bg1">
                <a:lumMod val="65000"/>
              </a:schemeClr>
            </a:solid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effectLst/>
                <a:latin typeface="Arial Unicode MS"/>
                <a:ea typeface="JetBrains Mono"/>
              </a:rPr>
              <a:t>Content Type: null</a:t>
            </a:r>
            <a:br>
              <a:rPr kumimoji="0" lang="ko-KR" altLang="ko-KR" sz="1100" b="0" i="0" u="none" strike="noStrike" cap="none" normalizeH="0" baseline="0">
                <a:ln>
                  <a:noFill/>
                </a:ln>
                <a:effectLst/>
                <a:latin typeface="Arial Unicode MS"/>
                <a:ea typeface="JetBrains Mono"/>
              </a:rPr>
            </a:br>
            <a:r>
              <a:rPr kumimoji="0" lang="ko-KR" altLang="ko-KR" sz="1100" b="0" i="0" u="none" strike="noStrike" cap="none" normalizeH="0" baseline="0">
                <a:ln>
                  <a:noFill/>
                </a:ln>
                <a:effectLst/>
                <a:latin typeface="Arial Unicode MS"/>
                <a:ea typeface="JetBrains Mono"/>
              </a:rPr>
              <a:t>Content Type: -1</a:t>
            </a:r>
            <a:br>
              <a:rPr kumimoji="0" lang="ko-KR" altLang="ko-KR" sz="1100" b="0" i="0" u="none" strike="noStrike" cap="none" normalizeH="0" baseline="0">
                <a:ln>
                  <a:noFill/>
                </a:ln>
                <a:effectLst/>
                <a:latin typeface="Arial Unicode MS"/>
                <a:ea typeface="JetBrains Mono"/>
              </a:rPr>
            </a:br>
            <a:r>
              <a:rPr kumimoji="0" lang="ko-KR" altLang="ko-KR" sz="1100" b="0" i="0" u="none" strike="noStrike" cap="none" normalizeH="0" baseline="0">
                <a:ln>
                  <a:noFill/>
                </a:ln>
                <a:effectLst/>
                <a:latin typeface="Arial Unicode MS"/>
                <a:ea typeface="JetBrains Mono"/>
              </a:rPr>
              <a:t>Content Type: UTF-8</a:t>
            </a:r>
            <a:br>
              <a:rPr kumimoji="0" lang="ko-KR" altLang="ko-KR" sz="1100" b="0" i="0" u="none" strike="noStrike" cap="none" normalizeH="0" baseline="0">
                <a:ln>
                  <a:noFill/>
                </a:ln>
                <a:effectLst/>
                <a:latin typeface="Arial Unicode MS"/>
                <a:ea typeface="JetBrains Mono"/>
              </a:rPr>
            </a:br>
            <a:r>
              <a:rPr kumimoji="0" lang="ko-KR" altLang="ko-KR" sz="1100" b="0" i="0" u="none" strike="noStrike" cap="none" normalizeH="0" baseline="0">
                <a:ln>
                  <a:noFill/>
                </a:ln>
                <a:effectLst/>
                <a:latin typeface="Arial Unicode MS"/>
                <a:ea typeface="JetBrains Mono"/>
              </a:rPr>
              <a:t>Protocol: HTTP/1.1</a:t>
            </a:r>
            <a:br>
              <a:rPr kumimoji="0" lang="ko-KR" altLang="ko-KR" sz="1100" b="0" i="0" u="none" strike="noStrike" cap="none" normalizeH="0" baseline="0">
                <a:ln>
                  <a:noFill/>
                </a:ln>
                <a:effectLst/>
                <a:latin typeface="Arial Unicode MS"/>
                <a:ea typeface="JetBrains Mono"/>
              </a:rPr>
            </a:br>
            <a:r>
              <a:rPr kumimoji="0" lang="ko-KR" altLang="ko-KR" sz="1100" b="0" i="0" u="none" strike="noStrike" cap="none" normalizeH="0" baseline="0">
                <a:ln>
                  <a:noFill/>
                </a:ln>
                <a:effectLst/>
                <a:latin typeface="Arial Unicode MS"/>
                <a:ea typeface="JetBrains Mono"/>
              </a:rPr>
              <a:t>Scheme: http</a:t>
            </a:r>
            <a:br>
              <a:rPr kumimoji="0" lang="ko-KR" altLang="ko-KR" sz="1100" b="0" i="0" u="none" strike="noStrike" cap="none" normalizeH="0" baseline="0">
                <a:ln>
                  <a:noFill/>
                </a:ln>
                <a:effectLst/>
                <a:latin typeface="Arial Unicode MS"/>
                <a:ea typeface="JetBrains Mono"/>
              </a:rPr>
            </a:br>
            <a:r>
              <a:rPr kumimoji="0" lang="ko-KR" altLang="ko-KR" sz="1100" b="0" i="0" u="none" strike="noStrike" cap="none" normalizeH="0" baseline="0">
                <a:ln>
                  <a:noFill/>
                </a:ln>
                <a:effectLst/>
                <a:latin typeface="Arial Unicode MS"/>
                <a:ea typeface="JetBrains Mono"/>
              </a:rPr>
              <a:t>Server Name: localhost</a:t>
            </a:r>
            <a:br>
              <a:rPr kumimoji="0" lang="ko-KR" altLang="ko-KR" sz="1100" b="0" i="0" u="none" strike="noStrike" cap="none" normalizeH="0" baseline="0">
                <a:ln>
                  <a:noFill/>
                </a:ln>
                <a:effectLst/>
                <a:latin typeface="Arial Unicode MS"/>
                <a:ea typeface="JetBrains Mono"/>
              </a:rPr>
            </a:br>
            <a:r>
              <a:rPr kumimoji="0" lang="ko-KR" altLang="ko-KR" sz="1100" b="0" i="0" u="none" strike="noStrike" cap="none" normalizeH="0" baseline="0">
                <a:ln>
                  <a:noFill/>
                </a:ln>
                <a:effectLst/>
                <a:latin typeface="Arial Unicode MS"/>
                <a:ea typeface="JetBrains Mono"/>
              </a:rPr>
              <a:t>Server Port: 8080</a:t>
            </a:r>
            <a:endParaRPr kumimoji="0" lang="ko-KR" altLang="ko-KR" sz="1100" b="0" i="0" u="none" strike="noStrike" cap="none" normalizeH="0" baseline="0">
              <a:ln>
                <a:noFill/>
              </a:ln>
              <a:effectLst/>
              <a:latin typeface="Arial" panose="020B0604020202020204" pitchFamily="34" charset="0"/>
            </a:endParaRPr>
          </a:p>
        </p:txBody>
      </p:sp>
      <p:sp>
        <p:nvSpPr>
          <p:cNvPr id="14" name="Rectangle 4">
            <a:extLst>
              <a:ext uri="{FF2B5EF4-FFF2-40B4-BE49-F238E27FC236}">
                <a16:creationId xmlns:a16="http://schemas.microsoft.com/office/drawing/2014/main" id="{704D45D2-C0EC-9166-ADA2-22EF1CC14614}"/>
              </a:ext>
            </a:extLst>
          </p:cNvPr>
          <p:cNvSpPr>
            <a:spLocks noChangeArrowheads="1"/>
          </p:cNvSpPr>
          <p:nvPr/>
        </p:nvSpPr>
        <p:spPr bwMode="auto">
          <a:xfrm>
            <a:off x="7355303" y="3861144"/>
            <a:ext cx="3711743" cy="26161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100" b="0" i="0" u="none" strike="noStrike" cap="none" normalizeH="0" baseline="0">
                <a:ln>
                  <a:noFill/>
                </a:ln>
                <a:solidFill>
                  <a:schemeClr val="bg1">
                    <a:lumMod val="75000"/>
                  </a:schemeClr>
                </a:solidFill>
                <a:effectLst/>
                <a:latin typeface="Arial Unicode MS"/>
                <a:ea typeface="JetBrains Mono"/>
              </a:rPr>
              <a:t>http://localhost:8080/request?name=onjsdnjs</a:t>
            </a:r>
            <a:endParaRPr kumimoji="0" lang="ko-KR" altLang="ko-KR" sz="1100" b="0" i="0" u="none" strike="noStrike" cap="none" normalizeH="0" baseline="0">
              <a:ln>
                <a:noFill/>
              </a:ln>
              <a:solidFill>
                <a:schemeClr val="bg1">
                  <a:lumMod val="75000"/>
                </a:schemeClr>
              </a:solidFill>
              <a:effectLst/>
              <a:latin typeface="Arial" panose="020B0604020202020204" pitchFamily="34" charset="0"/>
            </a:endParaRPr>
          </a:p>
        </p:txBody>
      </p:sp>
      <p:sp>
        <p:nvSpPr>
          <p:cNvPr id="16" name="직사각형 15">
            <a:extLst>
              <a:ext uri="{FF2B5EF4-FFF2-40B4-BE49-F238E27FC236}">
                <a16:creationId xmlns:a16="http://schemas.microsoft.com/office/drawing/2014/main" id="{C06BF73B-1F9D-A2AA-ED8D-8FC3BB8BF72D}"/>
              </a:ext>
            </a:extLst>
          </p:cNvPr>
          <p:cNvSpPr/>
          <p:nvPr/>
        </p:nvSpPr>
        <p:spPr>
          <a:xfrm>
            <a:off x="7355303" y="4175868"/>
            <a:ext cx="492443" cy="276999"/>
          </a:xfrm>
          <a:prstGeom prst="rect">
            <a:avLst/>
          </a:prstGeom>
        </p:spPr>
        <p:txBody>
          <a:bodyPr wrap="none">
            <a:spAutoFit/>
          </a:bodyPr>
          <a:lstStyle/>
          <a:p>
            <a:r>
              <a:rPr lang="ko-KR" altLang="en-US" sz="1200">
                <a:latin typeface="+mj-lt"/>
              </a:rPr>
              <a:t>결과</a:t>
            </a:r>
          </a:p>
        </p:txBody>
      </p:sp>
      <p:sp>
        <p:nvSpPr>
          <p:cNvPr id="17" name="직사각형 16">
            <a:extLst>
              <a:ext uri="{FF2B5EF4-FFF2-40B4-BE49-F238E27FC236}">
                <a16:creationId xmlns:a16="http://schemas.microsoft.com/office/drawing/2014/main" id="{6B4024F7-4A43-4225-C2E7-1ACD9B8C702A}"/>
              </a:ext>
            </a:extLst>
          </p:cNvPr>
          <p:cNvSpPr/>
          <p:nvPr/>
        </p:nvSpPr>
        <p:spPr>
          <a:xfrm>
            <a:off x="7355302" y="3570680"/>
            <a:ext cx="492443" cy="276999"/>
          </a:xfrm>
          <a:prstGeom prst="rect">
            <a:avLst/>
          </a:prstGeom>
        </p:spPr>
        <p:txBody>
          <a:bodyPr wrap="none">
            <a:spAutoFit/>
          </a:bodyPr>
          <a:lstStyle/>
          <a:p>
            <a:r>
              <a:rPr lang="ko-KR" altLang="en-US" sz="1200">
                <a:latin typeface="+mj-lt"/>
              </a:rPr>
              <a:t>요청</a:t>
            </a:r>
          </a:p>
        </p:txBody>
      </p:sp>
      <p:sp>
        <p:nvSpPr>
          <p:cNvPr id="19" name="Rectangle 7">
            <a:extLst>
              <a:ext uri="{FF2B5EF4-FFF2-40B4-BE49-F238E27FC236}">
                <a16:creationId xmlns:a16="http://schemas.microsoft.com/office/drawing/2014/main" id="{5680A79A-1871-E8F0-9252-D04902DA9337}"/>
              </a:ext>
            </a:extLst>
          </p:cNvPr>
          <p:cNvSpPr>
            <a:spLocks noChangeArrowheads="1"/>
          </p:cNvSpPr>
          <p:nvPr/>
        </p:nvSpPr>
        <p:spPr bwMode="auto">
          <a:xfrm>
            <a:off x="7367335" y="1351322"/>
            <a:ext cx="3699711" cy="1584473"/>
          </a:xfrm>
          <a:prstGeom prst="rect">
            <a:avLst/>
          </a:prstGeom>
          <a:solidFill>
            <a:schemeClr val="bg1"/>
          </a:solidFill>
          <a:ln w="6350">
            <a:solidFill>
              <a:schemeClr val="bg1">
                <a:lumMod val="65000"/>
              </a:schemeClr>
            </a:solid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effectLst/>
                <a:latin typeface="Arial Unicode MS"/>
                <a:ea typeface="JetBrains Mono"/>
              </a:rPr>
              <a:t>Remote Addr: 127.0.0.1</a:t>
            </a:r>
            <a:br>
              <a:rPr kumimoji="0" lang="ko-KR" altLang="ko-KR" sz="1100" b="0" i="0" u="none" strike="noStrike" cap="none" normalizeH="0" baseline="0">
                <a:ln>
                  <a:noFill/>
                </a:ln>
                <a:effectLst/>
                <a:latin typeface="Arial Unicode MS"/>
                <a:ea typeface="JetBrains Mono"/>
              </a:rPr>
            </a:br>
            <a:r>
              <a:rPr kumimoji="0" lang="ko-KR" altLang="ko-KR" sz="1100" b="0" i="0" u="none" strike="noStrike" cap="none" normalizeH="0" baseline="0">
                <a:ln>
                  <a:noFill/>
                </a:ln>
                <a:effectLst/>
                <a:latin typeface="Arial Unicode MS"/>
                <a:ea typeface="JetBrains Mono"/>
              </a:rPr>
              <a:t>Remote Host: 127.0.0.1</a:t>
            </a:r>
            <a:br>
              <a:rPr kumimoji="0" lang="ko-KR" altLang="ko-KR" sz="1100" b="0" i="0" u="none" strike="noStrike" cap="none" normalizeH="0" baseline="0">
                <a:ln>
                  <a:noFill/>
                </a:ln>
                <a:effectLst/>
                <a:latin typeface="Arial Unicode MS"/>
                <a:ea typeface="JetBrains Mono"/>
              </a:rPr>
            </a:br>
            <a:r>
              <a:rPr kumimoji="0" lang="ko-KR" altLang="ko-KR" sz="1100" b="0" i="0" u="none" strike="noStrike" cap="none" normalizeH="0" baseline="0">
                <a:ln>
                  <a:noFill/>
                </a:ln>
                <a:effectLst/>
                <a:latin typeface="Arial Unicode MS"/>
                <a:ea typeface="JetBrains Mono"/>
              </a:rPr>
              <a:t>Remote Port: 60962</a:t>
            </a:r>
            <a:br>
              <a:rPr kumimoji="0" lang="ko-KR" altLang="ko-KR" sz="1100" b="0" i="0" u="none" strike="noStrike" cap="none" normalizeH="0" baseline="0">
                <a:ln>
                  <a:noFill/>
                </a:ln>
                <a:effectLst/>
                <a:latin typeface="Arial Unicode MS"/>
                <a:ea typeface="JetBrains Mono"/>
              </a:rPr>
            </a:br>
            <a:r>
              <a:rPr kumimoji="0" lang="ko-KR" altLang="ko-KR" sz="1100" b="0" i="0" u="none" strike="noStrike" cap="none" normalizeH="0" baseline="0">
                <a:ln>
                  <a:noFill/>
                </a:ln>
                <a:effectLst/>
                <a:latin typeface="Arial Unicode MS"/>
                <a:ea typeface="JetBrains Mono"/>
              </a:rPr>
              <a:t>Local Addr: 127.0.0.1</a:t>
            </a:r>
            <a:br>
              <a:rPr kumimoji="0" lang="ko-KR" altLang="ko-KR" sz="1100" b="0" i="0" u="none" strike="noStrike" cap="none" normalizeH="0" baseline="0">
                <a:ln>
                  <a:noFill/>
                </a:ln>
                <a:effectLst/>
                <a:latin typeface="Arial Unicode MS"/>
                <a:ea typeface="JetBrains Mono"/>
              </a:rPr>
            </a:br>
            <a:r>
              <a:rPr kumimoji="0" lang="ko-KR" altLang="ko-KR" sz="1100" b="0" i="0" u="none" strike="noStrike" cap="none" normalizeH="0" baseline="0">
                <a:ln>
                  <a:noFill/>
                </a:ln>
                <a:effectLst/>
                <a:latin typeface="Arial Unicode MS"/>
                <a:ea typeface="JetBrains Mono"/>
              </a:rPr>
              <a:t>Local Name: display.ad.daum.net</a:t>
            </a:r>
            <a:br>
              <a:rPr kumimoji="0" lang="ko-KR" altLang="ko-KR" sz="1100" b="0" i="0" u="none" strike="noStrike" cap="none" normalizeH="0" baseline="0">
                <a:ln>
                  <a:noFill/>
                </a:ln>
                <a:effectLst/>
                <a:latin typeface="Arial Unicode MS"/>
                <a:ea typeface="JetBrains Mono"/>
              </a:rPr>
            </a:br>
            <a:r>
              <a:rPr kumimoji="0" lang="ko-KR" altLang="ko-KR" sz="1100" b="0" i="0" u="none" strike="noStrike" cap="none" normalizeH="0" baseline="0">
                <a:ln>
                  <a:noFill/>
                </a:ln>
                <a:effectLst/>
                <a:latin typeface="Arial Unicode MS"/>
                <a:ea typeface="JetBrains Mono"/>
              </a:rPr>
              <a:t>Local Port: 8080</a:t>
            </a:r>
            <a:endParaRPr kumimoji="0" lang="ko-KR" altLang="ko-KR" sz="1100" b="0" i="0" u="none" strike="noStrike" cap="none" normalizeH="0" baseline="0">
              <a:ln>
                <a:noFill/>
              </a:ln>
              <a:effectLst/>
              <a:latin typeface="Arial" panose="020B0604020202020204" pitchFamily="34" charset="0"/>
            </a:endParaRPr>
          </a:p>
        </p:txBody>
      </p:sp>
      <p:sp>
        <p:nvSpPr>
          <p:cNvPr id="20" name="Rectangle 8">
            <a:extLst>
              <a:ext uri="{FF2B5EF4-FFF2-40B4-BE49-F238E27FC236}">
                <a16:creationId xmlns:a16="http://schemas.microsoft.com/office/drawing/2014/main" id="{2CD026E0-CBC4-804F-F636-E6423D7E52CF}"/>
              </a:ext>
            </a:extLst>
          </p:cNvPr>
          <p:cNvSpPr>
            <a:spLocks noChangeArrowheads="1"/>
          </p:cNvSpPr>
          <p:nvPr/>
        </p:nvSpPr>
        <p:spPr bwMode="auto">
          <a:xfrm>
            <a:off x="7355302" y="2988909"/>
            <a:ext cx="3711743" cy="26161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-Djava.net.preferIPv4Stack=true</a:t>
            </a:r>
            <a:r>
              <a:rPr kumimoji="0" lang="en-US"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chemeClr val="bg1">
                    <a:lumMod val="50000"/>
                  </a:schemeClr>
                </a:solidFill>
                <a:effectLst/>
                <a:latin typeface="Arial Unicode MS"/>
                <a:ea typeface="JetBrains Mono"/>
              </a:rPr>
              <a:t>// VM Option </a:t>
            </a:r>
            <a:r>
              <a:rPr kumimoji="0" lang="ko-KR" altLang="en-US" sz="1100" b="0" i="0" u="none" strike="noStrike" cap="none" normalizeH="0" baseline="0">
                <a:ln>
                  <a:noFill/>
                </a:ln>
                <a:solidFill>
                  <a:schemeClr val="bg1">
                    <a:lumMod val="50000"/>
                  </a:schemeClr>
                </a:solidFill>
                <a:effectLst/>
                <a:latin typeface="Arial Unicode MS"/>
                <a:ea typeface="JetBrains Mono"/>
              </a:rPr>
              <a:t>에 추가</a:t>
            </a:r>
            <a:endParaRPr kumimoji="0" lang="ko-KR" altLang="ko-KR" sz="1100" b="0" i="0" u="none" strike="noStrike" cap="none" normalizeH="0" baseline="0">
              <a:ln>
                <a:noFill/>
              </a:ln>
              <a:solidFill>
                <a:schemeClr val="bg1">
                  <a:lumMod val="50000"/>
                </a:schemeClr>
              </a:solidFill>
              <a:effectLst/>
              <a:latin typeface="Arial" panose="020B0604020202020204" pitchFamily="34" charset="0"/>
            </a:endParaRPr>
          </a:p>
        </p:txBody>
      </p:sp>
    </p:spTree>
    <p:extLst>
      <p:ext uri="{BB962C8B-B14F-4D97-AF65-F5344CB8AC3E}">
        <p14:creationId xmlns:p14="http://schemas.microsoft.com/office/powerpoint/2010/main" val="897672814"/>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311AF8-026D-B46D-0B9E-ABE104ADDA6A}"/>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40CA69A8-2BA5-C447-FDBD-A8ED426EC95F}"/>
              </a:ext>
            </a:extLst>
          </p:cNvPr>
          <p:cNvSpPr/>
          <p:nvPr/>
        </p:nvSpPr>
        <p:spPr>
          <a:xfrm>
            <a:off x="106159" y="194308"/>
            <a:ext cx="3949992"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exchange()</a:t>
            </a:r>
            <a:r>
              <a:rPr lang="ko-KR" altLang="en-US" b="1">
                <a:solidFill>
                  <a:schemeClr val="accent1">
                    <a:lumMod val="75000"/>
                  </a:schemeClr>
                </a:solidFill>
                <a:latin typeface="+mn-ea"/>
              </a:rPr>
              <a:t>를 이용한 세부 오류 처리</a:t>
            </a:r>
          </a:p>
        </p:txBody>
      </p:sp>
      <p:sp>
        <p:nvSpPr>
          <p:cNvPr id="4" name="Rectangle 1">
            <a:extLst>
              <a:ext uri="{FF2B5EF4-FFF2-40B4-BE49-F238E27FC236}">
                <a16:creationId xmlns:a16="http://schemas.microsoft.com/office/drawing/2014/main" id="{49DD5C1A-1166-5A65-EE64-FA68EF82E12B}"/>
              </a:ext>
            </a:extLst>
          </p:cNvPr>
          <p:cNvSpPr>
            <a:spLocks noChangeArrowheads="1"/>
          </p:cNvSpPr>
          <p:nvPr/>
        </p:nvSpPr>
        <p:spPr bwMode="auto">
          <a:xfrm>
            <a:off x="381965" y="656237"/>
            <a:ext cx="5856790" cy="515198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2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latin typeface="Arial Unicode MS"/>
                <a:ea typeface="JetBrains Mono"/>
              </a:rPr>
              <a:t>try </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C77DBB"/>
                </a:solidFill>
                <a:effectLst/>
                <a:latin typeface="Arial Unicode MS"/>
                <a:ea typeface="JetBrains Mono"/>
              </a:rPr>
              <a:t>result </a:t>
            </a:r>
            <a:r>
              <a:rPr kumimoji="0" lang="ko-KR" altLang="ko-KR" sz="1100" b="0" i="0" u="none" strike="noStrike" cap="none" normalizeH="0" baseline="0">
                <a:ln>
                  <a:noFill/>
                </a:ln>
                <a:solidFill>
                  <a:srgbClr val="BCBEC4"/>
                </a:solidFill>
                <a:effectLst/>
                <a:latin typeface="Arial Unicode MS"/>
                <a:ea typeface="JetBrains Mono"/>
              </a:rPr>
              <a:t>= restClient.get()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.uri(</a:t>
            </a:r>
            <a:r>
              <a:rPr kumimoji="0" lang="ko-KR" altLang="ko-KR" sz="1100" b="0" i="0" u="none" strike="noStrike" cap="none" normalizeH="0" baseline="0">
                <a:ln>
                  <a:noFill/>
                </a:ln>
                <a:solidFill>
                  <a:srgbClr val="6AAB73"/>
                </a:solidFill>
                <a:effectLst/>
                <a:latin typeface="Arial Unicode MS"/>
                <a:ea typeface="JetBrains Mono"/>
              </a:rPr>
              <a:t>"https://example.com/api/unknown-endpoint"</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존재하지 않는 엔드포인트</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.exchange((request, response) -&gt;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HttpStatusCode status = response.getStatusCode();</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4xx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오류 발생 시</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en-US"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CF8E6D"/>
                </a:solidFill>
                <a:effectLst/>
                <a:latin typeface="Arial Unicode MS"/>
                <a:ea typeface="JetBrains Mono"/>
              </a:rPr>
              <a:t>if </a:t>
            </a:r>
            <a:r>
              <a:rPr kumimoji="0" lang="ko-KR" altLang="ko-KR" sz="1100" b="0" i="0" u="none" strike="noStrike" cap="none" normalizeH="0" baseline="0">
                <a:ln>
                  <a:noFill/>
                </a:ln>
                <a:solidFill>
                  <a:srgbClr val="BCBEC4"/>
                </a:solidFill>
                <a:effectLst/>
                <a:latin typeface="Arial Unicode MS"/>
                <a:ea typeface="JetBrains Mono"/>
              </a:rPr>
              <a:t>(status.is4xxClientError())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throw new </a:t>
            </a:r>
            <a:r>
              <a:rPr kumimoji="0" lang="ko-KR" altLang="ko-KR" sz="1100" b="0" i="0" u="none" strike="noStrike" cap="none" normalizeH="0" baseline="0">
                <a:ln>
                  <a:noFill/>
                </a:ln>
                <a:solidFill>
                  <a:srgbClr val="BCBEC4"/>
                </a:solidFill>
                <a:effectLst/>
                <a:latin typeface="Arial Unicode MS"/>
                <a:ea typeface="JetBrains Mono"/>
              </a:rPr>
              <a:t>RuntimeException(</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잘못된 요청</a:t>
            </a:r>
            <a:r>
              <a:rPr kumimoji="0" lang="ko-KR" altLang="ko-KR" sz="1100" b="0" i="0" u="none" strike="noStrike" cap="none" normalizeH="0" baseline="0">
                <a:ln>
                  <a:noFill/>
                </a:ln>
                <a:solidFill>
                  <a:srgbClr val="6AAB73"/>
                </a:solidFill>
                <a:effectLst/>
                <a:latin typeface="Arial Unicode MS"/>
                <a:ea typeface="JetBrains Mono"/>
              </a:rPr>
              <a:t> (4xx) : " </a:t>
            </a:r>
            <a:r>
              <a:rPr kumimoji="0" lang="ko-KR" altLang="ko-KR" sz="1100" b="0" i="0" u="none" strike="noStrike" cap="none" normalizeH="0" baseline="0">
                <a:ln>
                  <a:noFill/>
                </a:ln>
                <a:solidFill>
                  <a:srgbClr val="BCBEC4"/>
                </a:solidFill>
                <a:effectLst/>
                <a:latin typeface="Arial Unicode MS"/>
                <a:ea typeface="JetBrains Mono"/>
              </a:rPr>
              <a:t>+ status.value());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5xx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오류 발생 시</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en-US"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CF8E6D"/>
                </a:solidFill>
                <a:effectLst/>
                <a:latin typeface="Arial Unicode MS"/>
                <a:ea typeface="JetBrains Mono"/>
              </a:rPr>
              <a:t>if </a:t>
            </a:r>
            <a:r>
              <a:rPr kumimoji="0" lang="ko-KR" altLang="ko-KR" sz="1100" b="0" i="0" u="none" strike="noStrike" cap="none" normalizeH="0" baseline="0">
                <a:ln>
                  <a:noFill/>
                </a:ln>
                <a:solidFill>
                  <a:srgbClr val="BCBEC4"/>
                </a:solidFill>
                <a:effectLst/>
                <a:latin typeface="Arial Unicode MS"/>
                <a:ea typeface="JetBrains Mono"/>
              </a:rPr>
              <a:t>(status.is5xxServerError())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throw new </a:t>
            </a:r>
            <a:r>
              <a:rPr kumimoji="0" lang="ko-KR" altLang="ko-KR" sz="1100" b="0" i="0" u="none" strike="noStrike" cap="none" normalizeH="0" baseline="0">
                <a:ln>
                  <a:noFill/>
                </a:ln>
                <a:solidFill>
                  <a:srgbClr val="BCBEC4"/>
                </a:solidFill>
                <a:effectLst/>
                <a:latin typeface="Arial Unicode MS"/>
                <a:ea typeface="JetBrains Mono"/>
              </a:rPr>
              <a:t>RuntimeException(</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서버 오류</a:t>
            </a:r>
            <a:r>
              <a:rPr kumimoji="0" lang="ko-KR" altLang="ko-KR" sz="1100" b="0" i="0" u="none" strike="noStrike" cap="none" normalizeH="0" baseline="0">
                <a:ln>
                  <a:noFill/>
                </a:ln>
                <a:solidFill>
                  <a:srgbClr val="6AAB73"/>
                </a:solidFill>
                <a:effectLst/>
                <a:latin typeface="Arial Unicode MS"/>
                <a:ea typeface="JetBrains Mono"/>
              </a:rPr>
              <a:t> (5xx) : " </a:t>
            </a:r>
            <a:r>
              <a:rPr kumimoji="0" lang="ko-KR" altLang="ko-KR" sz="1100" b="0" i="0" u="none" strike="noStrike" cap="none" normalizeH="0" baseline="0">
                <a:ln>
                  <a:noFill/>
                </a:ln>
                <a:solidFill>
                  <a:srgbClr val="BCBEC4"/>
                </a:solidFill>
                <a:effectLst/>
                <a:latin typeface="Arial Unicode MS"/>
                <a:ea typeface="JetBrains Mono"/>
              </a:rPr>
              <a:t>+ status.value());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정상 응답 바디 변환</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en-US"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CF8E6D"/>
                </a:solidFill>
                <a:effectLst/>
                <a:latin typeface="Arial Unicode MS"/>
                <a:ea typeface="JetBrains Mono"/>
              </a:rPr>
              <a:t>try </a:t>
            </a:r>
            <a:r>
              <a:rPr kumimoji="0" lang="ko-KR" altLang="ko-KR" sz="1100" b="0" i="0" u="none" strike="noStrike" cap="none" normalizeH="0" baseline="0">
                <a:ln>
                  <a:noFill/>
                </a:ln>
                <a:solidFill>
                  <a:srgbClr val="BCBEC4"/>
                </a:solidFill>
                <a:effectLst/>
                <a:latin typeface="Arial Unicode MS"/>
                <a:ea typeface="JetBrains Mono"/>
              </a:rPr>
              <a:t>(InputStream bodyStream = response.getBody())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new </a:t>
            </a:r>
            <a:r>
              <a:rPr kumimoji="0" lang="ko-KR" altLang="ko-KR" sz="1100" b="0" i="0" u="none" strike="noStrike" cap="none" normalizeH="0" baseline="0">
                <a:ln>
                  <a:noFill/>
                </a:ln>
                <a:solidFill>
                  <a:srgbClr val="BCBEC4"/>
                </a:solidFill>
                <a:effectLst/>
                <a:latin typeface="Arial Unicode MS"/>
                <a:ea typeface="JetBrains Mono"/>
              </a:rPr>
              <a:t>String(bodyStream.readAllBytes());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바디 내용을 문자열로 변환</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catch </a:t>
            </a:r>
            <a:r>
              <a:rPr kumimoji="0" lang="ko-KR" altLang="ko-KR" sz="1100" b="0" i="0" u="none" strike="noStrike" cap="none" normalizeH="0" baseline="0">
                <a:ln>
                  <a:noFill/>
                </a:ln>
                <a:solidFill>
                  <a:srgbClr val="BCBEC4"/>
                </a:solidFill>
                <a:effectLst/>
                <a:latin typeface="Arial Unicode MS"/>
                <a:ea typeface="JetBrains Mono"/>
              </a:rPr>
              <a:t>(Exception e)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throw new </a:t>
            </a:r>
            <a:r>
              <a:rPr kumimoji="0" lang="ko-KR" altLang="ko-KR" sz="1100" b="0" i="0" u="none" strike="noStrike" cap="none" normalizeH="0" baseline="0">
                <a:ln>
                  <a:noFill/>
                </a:ln>
                <a:solidFill>
                  <a:srgbClr val="BCBEC4"/>
                </a:solidFill>
                <a:effectLst/>
                <a:latin typeface="Arial Unicode MS"/>
                <a:ea typeface="JetBrains Mono"/>
              </a:rPr>
              <a:t>RuntimeException(</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응답 바디 읽기 오류</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 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catch </a:t>
            </a:r>
            <a:r>
              <a:rPr kumimoji="0" lang="ko-KR" altLang="ko-KR" sz="1100" b="0" i="0" u="none" strike="noStrike" cap="none" normalizeH="0" baseline="0">
                <a:ln>
                  <a:noFill/>
                </a:ln>
                <a:solidFill>
                  <a:srgbClr val="BCBEC4"/>
                </a:solidFill>
                <a:effectLst/>
                <a:latin typeface="Arial Unicode MS"/>
                <a:ea typeface="JetBrains Mono"/>
              </a:rPr>
              <a:t>(Exception e)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System.err.</a:t>
            </a:r>
            <a:r>
              <a:rPr kumimoji="0" lang="ko-KR" altLang="ko-KR" sz="1100" b="0" i="0" u="none" strike="noStrike" cap="none" normalizeH="0" baseline="0">
                <a:ln>
                  <a:noFill/>
                </a:ln>
                <a:solidFill>
                  <a:srgbClr val="56A8F5"/>
                </a:solidFill>
                <a:effectLst/>
                <a:latin typeface="Arial Unicode MS"/>
                <a:ea typeface="JetBrains Mono"/>
              </a:rPr>
              <a:t>println</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오류 발생</a:t>
            </a:r>
            <a:r>
              <a:rPr kumimoji="0" lang="ko-KR" altLang="ko-KR" sz="1100" b="0" i="0" u="none" strike="noStrike" cap="none" normalizeH="0" baseline="0">
                <a:ln>
                  <a:noFill/>
                </a:ln>
                <a:solidFill>
                  <a:srgbClr val="6AAB73"/>
                </a:solidFill>
                <a:effectLst/>
                <a:latin typeface="Arial Unicode MS"/>
                <a:ea typeface="JetBrains Mono"/>
              </a:rPr>
              <a:t>: " </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77DBB"/>
                </a:solidFill>
                <a:effectLst/>
                <a:latin typeface="Arial Unicode MS"/>
                <a:ea typeface="JetBrains Mono"/>
              </a:rPr>
              <a:t>e</a:t>
            </a:r>
            <a:r>
              <a:rPr kumimoji="0" lang="ko-KR" altLang="ko-KR" sz="1100" b="0" i="0" u="none" strike="noStrike" cap="none" normalizeH="0" baseline="0">
                <a:ln>
                  <a:noFill/>
                </a:ln>
                <a:solidFill>
                  <a:srgbClr val="BCBEC4"/>
                </a:solidFill>
                <a:effectLst/>
                <a:latin typeface="Arial Unicode MS"/>
                <a:ea typeface="JetBrains Mono"/>
              </a:rPr>
              <a:t>.getMessage());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5" name="직사각형 4">
            <a:extLst>
              <a:ext uri="{FF2B5EF4-FFF2-40B4-BE49-F238E27FC236}">
                <a16:creationId xmlns:a16="http://schemas.microsoft.com/office/drawing/2014/main" id="{2B168B5F-2264-DC12-675E-AACE37B72EDF}"/>
              </a:ext>
            </a:extLst>
          </p:cNvPr>
          <p:cNvSpPr/>
          <p:nvPr/>
        </p:nvSpPr>
        <p:spPr>
          <a:xfrm>
            <a:off x="6307237" y="697995"/>
            <a:ext cx="5637835" cy="1177245"/>
          </a:xfrm>
          <a:prstGeom prst="rect">
            <a:avLst/>
          </a:prstGeom>
        </p:spPr>
        <p:txBody>
          <a:bodyPr wrap="square">
            <a:spAutoFit/>
          </a:bodyPr>
          <a:lstStyle/>
          <a:p>
            <a:pPr marL="228600" indent="-228600">
              <a:lnSpc>
                <a:spcPct val="150000"/>
              </a:lnSpc>
              <a:buFont typeface="Arial" panose="020B0604020202020204" pitchFamily="34" charset="0"/>
              <a:buChar char="•"/>
            </a:pPr>
            <a:r>
              <a:rPr lang="en-US" altLang="ko-KR" sz="1200"/>
              <a:t>exchange()</a:t>
            </a:r>
            <a:r>
              <a:rPr lang="ko-KR" altLang="en-US" sz="1200"/>
              <a:t>를 사용하면 </a:t>
            </a:r>
            <a:r>
              <a:rPr lang="en-US" altLang="ko-KR" sz="1200"/>
              <a:t>response.getStatusCode()</a:t>
            </a:r>
            <a:r>
              <a:rPr lang="ko-KR" altLang="en-US" sz="1200"/>
              <a:t>를 통해 모든 </a:t>
            </a:r>
            <a:r>
              <a:rPr lang="en-US" altLang="ko-KR" sz="1200"/>
              <a:t>HTTP </a:t>
            </a:r>
            <a:r>
              <a:rPr lang="ko-KR" altLang="en-US" sz="1200"/>
              <a:t>응답 상태 코드를 직접 확인할 수 있음</a:t>
            </a:r>
            <a:endParaRPr lang="en-US" altLang="ko-KR" sz="1200"/>
          </a:p>
          <a:p>
            <a:pPr marL="228600" indent="-228600">
              <a:lnSpc>
                <a:spcPct val="150000"/>
              </a:lnSpc>
              <a:buFont typeface="Arial" panose="020B0604020202020204" pitchFamily="34" charset="0"/>
              <a:buChar char="•"/>
            </a:pPr>
            <a:r>
              <a:rPr lang="en-US" altLang="ko-KR" sz="1200"/>
              <a:t>response.getBody()</a:t>
            </a:r>
            <a:r>
              <a:rPr lang="ko-KR" altLang="en-US" sz="1200"/>
              <a:t>로 직접 응답 바디를 읽어올 수 있음</a:t>
            </a:r>
            <a:endParaRPr lang="en-US" altLang="ko-KR" sz="1200"/>
          </a:p>
          <a:p>
            <a:pPr marL="228600" indent="-228600">
              <a:lnSpc>
                <a:spcPct val="150000"/>
              </a:lnSpc>
              <a:buFont typeface="Arial" panose="020B0604020202020204" pitchFamily="34" charset="0"/>
              <a:buChar char="•"/>
            </a:pPr>
            <a:r>
              <a:rPr lang="ko-KR" altLang="en-US" sz="1200"/>
              <a:t>원하는 방식으로 오류를 처리할 수 있으며</a:t>
            </a:r>
            <a:r>
              <a:rPr lang="en-US" altLang="ko-KR" sz="1200"/>
              <a:t>, </a:t>
            </a:r>
            <a:r>
              <a:rPr lang="ko-KR" altLang="en-US" sz="1200"/>
              <a:t>커스텀 예외를 던질 수도 있음</a:t>
            </a:r>
            <a:endParaRPr lang="en-US" altLang="ko-KR" sz="1200">
              <a:latin typeface="+mn-ea"/>
            </a:endParaRPr>
          </a:p>
        </p:txBody>
      </p:sp>
    </p:spTree>
    <p:extLst>
      <p:ext uri="{BB962C8B-B14F-4D97-AF65-F5344CB8AC3E}">
        <p14:creationId xmlns:p14="http://schemas.microsoft.com/office/powerpoint/2010/main" val="1701218578"/>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7B12FA-BE7F-912D-8D22-4A1DC2ED89C5}"/>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B9411076-3D70-04E7-87DA-114DDCB8C444}"/>
              </a:ext>
            </a:extLst>
          </p:cNvPr>
          <p:cNvSpPr/>
          <p:nvPr/>
        </p:nvSpPr>
        <p:spPr>
          <a:xfrm>
            <a:off x="106159" y="194308"/>
            <a:ext cx="4219938"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onStatus()</a:t>
            </a:r>
            <a:r>
              <a:rPr lang="ko-KR" altLang="en-US" b="1">
                <a:solidFill>
                  <a:schemeClr val="accent1">
                    <a:lumMod val="75000"/>
                  </a:schemeClr>
                </a:solidFill>
                <a:latin typeface="+mn-ea"/>
              </a:rPr>
              <a:t>와 </a:t>
            </a:r>
            <a:r>
              <a:rPr lang="en-US" altLang="ko-KR" b="1">
                <a:solidFill>
                  <a:schemeClr val="accent1">
                    <a:lumMod val="75000"/>
                  </a:schemeClr>
                </a:solidFill>
                <a:latin typeface="+mn-ea"/>
              </a:rPr>
              <a:t>exchange()</a:t>
            </a:r>
            <a:r>
              <a:rPr lang="ko-KR" altLang="en-US" b="1">
                <a:solidFill>
                  <a:schemeClr val="accent1">
                    <a:lumMod val="75000"/>
                  </a:schemeClr>
                </a:solidFill>
                <a:latin typeface="+mn-ea"/>
              </a:rPr>
              <a:t>를 함께 사용</a:t>
            </a:r>
          </a:p>
        </p:txBody>
      </p:sp>
      <p:sp>
        <p:nvSpPr>
          <p:cNvPr id="5" name="직사각형 4">
            <a:extLst>
              <a:ext uri="{FF2B5EF4-FFF2-40B4-BE49-F238E27FC236}">
                <a16:creationId xmlns:a16="http://schemas.microsoft.com/office/drawing/2014/main" id="{EC5E9C18-6AE6-DCB9-B226-EFB3524ADBCD}"/>
              </a:ext>
            </a:extLst>
          </p:cNvPr>
          <p:cNvSpPr/>
          <p:nvPr/>
        </p:nvSpPr>
        <p:spPr>
          <a:xfrm>
            <a:off x="6150979" y="993150"/>
            <a:ext cx="5637835" cy="623248"/>
          </a:xfrm>
          <a:prstGeom prst="rect">
            <a:avLst/>
          </a:prstGeom>
        </p:spPr>
        <p:txBody>
          <a:bodyPr wrap="square">
            <a:spAutoFit/>
          </a:bodyPr>
          <a:lstStyle/>
          <a:p>
            <a:pPr marL="228600" indent="-228600">
              <a:lnSpc>
                <a:spcPct val="150000"/>
              </a:lnSpc>
              <a:buFont typeface="Arial" panose="020B0604020202020204" pitchFamily="34" charset="0"/>
              <a:buChar char="•"/>
            </a:pPr>
            <a:r>
              <a:rPr lang="en-US" altLang="ko-KR" sz="1200"/>
              <a:t>onStatus()</a:t>
            </a:r>
            <a:r>
              <a:rPr lang="ko-KR" altLang="en-US" sz="1200"/>
              <a:t>를 사용해 특정 상태 코드의 로깅이나 커스텀 예외 처리 가능</a:t>
            </a:r>
            <a:endParaRPr lang="en-US" altLang="ko-KR" sz="1200"/>
          </a:p>
          <a:p>
            <a:pPr marL="228600" indent="-228600">
              <a:lnSpc>
                <a:spcPct val="150000"/>
              </a:lnSpc>
              <a:buFont typeface="Arial" panose="020B0604020202020204" pitchFamily="34" charset="0"/>
              <a:buChar char="•"/>
            </a:pPr>
            <a:r>
              <a:rPr lang="en-US" altLang="ko-KR" sz="1200"/>
              <a:t>exchange()</a:t>
            </a:r>
            <a:r>
              <a:rPr lang="ko-KR" altLang="en-US" sz="1200"/>
              <a:t>로 응답을 직접 확인하고 가공할 수 있음</a:t>
            </a:r>
            <a:endParaRPr lang="en-US" altLang="ko-KR" sz="1200">
              <a:latin typeface="+mn-ea"/>
            </a:endParaRPr>
          </a:p>
        </p:txBody>
      </p:sp>
      <p:sp>
        <p:nvSpPr>
          <p:cNvPr id="2" name="Rectangle 1">
            <a:extLst>
              <a:ext uri="{FF2B5EF4-FFF2-40B4-BE49-F238E27FC236}">
                <a16:creationId xmlns:a16="http://schemas.microsoft.com/office/drawing/2014/main" id="{EB22037F-2DCC-C6D4-085B-6AFF7E890411}"/>
              </a:ext>
            </a:extLst>
          </p:cNvPr>
          <p:cNvSpPr>
            <a:spLocks noChangeArrowheads="1"/>
          </p:cNvSpPr>
          <p:nvPr/>
        </p:nvSpPr>
        <p:spPr bwMode="auto">
          <a:xfrm>
            <a:off x="458165" y="697995"/>
            <a:ext cx="5637835" cy="5139292"/>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latin typeface="Arial Unicode MS"/>
                <a:ea typeface="JetBrains Mono"/>
              </a:rPr>
              <a:t>try </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C77DBB"/>
                </a:solidFill>
                <a:effectLst/>
                <a:latin typeface="Arial Unicode MS"/>
                <a:ea typeface="JetBrains Mono"/>
              </a:rPr>
              <a:t>result </a:t>
            </a:r>
            <a:r>
              <a:rPr kumimoji="0" lang="ko-KR" altLang="ko-KR" sz="1100" b="0" i="0" u="none" strike="noStrike" cap="none" normalizeH="0" baseline="0">
                <a:ln>
                  <a:noFill/>
                </a:ln>
                <a:solidFill>
                  <a:srgbClr val="BCBEC4"/>
                </a:solidFill>
                <a:effectLst/>
                <a:latin typeface="Arial Unicode MS"/>
                <a:ea typeface="JetBrains Mono"/>
              </a:rPr>
              <a:t>= restClient.get()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.uri(</a:t>
            </a:r>
            <a:r>
              <a:rPr kumimoji="0" lang="ko-KR" altLang="ko-KR" sz="1100" b="0" i="0" u="none" strike="noStrike" cap="none" normalizeH="0" baseline="0">
                <a:ln>
                  <a:noFill/>
                </a:ln>
                <a:solidFill>
                  <a:srgbClr val="6AAB73"/>
                </a:solidFill>
                <a:effectLst/>
                <a:latin typeface="Arial Unicode MS"/>
                <a:ea typeface="JetBrains Mono"/>
              </a:rPr>
              <a:t>"https://example.com/api/custom-error"</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.retrieve()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.onStatus(HttpStatusCode::is4xxClientError, (request, response) -&gt;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System.</a:t>
            </a:r>
            <a:r>
              <a:rPr kumimoji="0" lang="ko-KR" altLang="ko-KR" sz="1100" b="0" i="1" u="none" strike="noStrike" cap="none" normalizeH="0" baseline="0">
                <a:ln>
                  <a:noFill/>
                </a:ln>
                <a:solidFill>
                  <a:srgbClr val="C77DBB"/>
                </a:solidFill>
                <a:effectLst/>
                <a:latin typeface="Arial Unicode MS"/>
                <a:ea typeface="JetBrains Mono"/>
              </a:rPr>
              <a:t>err</a:t>
            </a:r>
            <a:r>
              <a:rPr kumimoji="0" lang="ko-KR" altLang="ko-KR" sz="1100" b="0" i="0" u="none" strike="noStrike" cap="none" normalizeH="0" baseline="0">
                <a:ln>
                  <a:noFill/>
                </a:ln>
                <a:solidFill>
                  <a:srgbClr val="BCBEC4"/>
                </a:solidFill>
                <a:effectLst/>
                <a:latin typeface="Arial Unicode MS"/>
                <a:ea typeface="JetBrains Mono"/>
              </a:rPr>
              <a:t>.println(</a:t>
            </a:r>
            <a:r>
              <a:rPr kumimoji="0" lang="ko-KR" altLang="ko-KR" sz="1100" b="0" i="0" u="none" strike="noStrike" cap="none" normalizeH="0" baseline="0">
                <a:ln>
                  <a:noFill/>
                </a:ln>
                <a:solidFill>
                  <a:srgbClr val="6AAB73"/>
                </a:solidFill>
                <a:effectLst/>
                <a:latin typeface="Arial Unicode MS"/>
                <a:ea typeface="JetBrains Mono"/>
              </a:rPr>
              <a:t>"4xx </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오류 발생</a:t>
            </a:r>
            <a:r>
              <a:rPr kumimoji="0" lang="ko-KR" altLang="ko-KR" sz="1100" b="0" i="0" u="none" strike="noStrike" cap="none" normalizeH="0" baseline="0">
                <a:ln>
                  <a:noFill/>
                </a:ln>
                <a:solidFill>
                  <a:srgbClr val="6AAB73"/>
                </a:solidFill>
                <a:effectLst/>
                <a:latin typeface="Arial Unicode MS"/>
                <a:ea typeface="JetBrains Mono"/>
              </a:rPr>
              <a:t>: " </a:t>
            </a:r>
            <a:r>
              <a:rPr kumimoji="0" lang="ko-KR" altLang="ko-KR" sz="1100" b="0" i="0" u="none" strike="noStrike" cap="none" normalizeH="0" baseline="0">
                <a:ln>
                  <a:noFill/>
                </a:ln>
                <a:solidFill>
                  <a:srgbClr val="BCBEC4"/>
                </a:solidFill>
                <a:effectLst/>
                <a:latin typeface="Arial Unicode MS"/>
                <a:ea typeface="JetBrains Mono"/>
              </a:rPr>
              <a:t>+ response.getStatusCode());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.onStatus(HttpStatusCode::is5xxServerError, (request, response) -&gt;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System.</a:t>
            </a:r>
            <a:r>
              <a:rPr kumimoji="0" lang="ko-KR" altLang="ko-KR" sz="1100" b="0" i="1" u="none" strike="noStrike" cap="none" normalizeH="0" baseline="0">
                <a:ln>
                  <a:noFill/>
                </a:ln>
                <a:solidFill>
                  <a:srgbClr val="C77DBB"/>
                </a:solidFill>
                <a:effectLst/>
                <a:latin typeface="Arial Unicode MS"/>
                <a:ea typeface="JetBrains Mono"/>
              </a:rPr>
              <a:t>err</a:t>
            </a:r>
            <a:r>
              <a:rPr kumimoji="0" lang="ko-KR" altLang="ko-KR" sz="1100" b="0" i="0" u="none" strike="noStrike" cap="none" normalizeH="0" baseline="0">
                <a:ln>
                  <a:noFill/>
                </a:ln>
                <a:solidFill>
                  <a:srgbClr val="BCBEC4"/>
                </a:solidFill>
                <a:effectLst/>
                <a:latin typeface="Arial Unicode MS"/>
                <a:ea typeface="JetBrains Mono"/>
              </a:rPr>
              <a:t>.println(</a:t>
            </a:r>
            <a:r>
              <a:rPr kumimoji="0" lang="ko-KR" altLang="ko-KR" sz="1100" b="0" i="0" u="none" strike="noStrike" cap="none" normalizeH="0" baseline="0">
                <a:ln>
                  <a:noFill/>
                </a:ln>
                <a:solidFill>
                  <a:srgbClr val="6AAB73"/>
                </a:solidFill>
                <a:effectLst/>
                <a:latin typeface="Arial Unicode MS"/>
                <a:ea typeface="JetBrains Mono"/>
              </a:rPr>
              <a:t>"5xx </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오류 발생</a:t>
            </a:r>
            <a:r>
              <a:rPr kumimoji="0" lang="ko-KR" altLang="ko-KR" sz="1100" b="0" i="0" u="none" strike="noStrike" cap="none" normalizeH="0" baseline="0">
                <a:ln>
                  <a:noFill/>
                </a:ln>
                <a:solidFill>
                  <a:srgbClr val="6AAB73"/>
                </a:solidFill>
                <a:effectLst/>
                <a:latin typeface="Arial Unicode MS"/>
                <a:ea typeface="JetBrains Mono"/>
              </a:rPr>
              <a:t>: " </a:t>
            </a:r>
            <a:r>
              <a:rPr kumimoji="0" lang="ko-KR" altLang="ko-KR" sz="1100" b="0" i="0" u="none" strike="noStrike" cap="none" normalizeH="0" baseline="0">
                <a:ln>
                  <a:noFill/>
                </a:ln>
                <a:solidFill>
                  <a:srgbClr val="BCBEC4"/>
                </a:solidFill>
                <a:effectLst/>
                <a:latin typeface="Arial Unicode MS"/>
                <a:ea typeface="JetBrains Mono"/>
              </a:rPr>
              <a:t>+ response.getStatusCode());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.exchange((request, response) -&gt;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if </a:t>
            </a:r>
            <a:r>
              <a:rPr kumimoji="0" lang="ko-KR" altLang="ko-KR" sz="1100" b="0" i="0" u="none" strike="noStrike" cap="none" normalizeH="0" baseline="0">
                <a:ln>
                  <a:noFill/>
                </a:ln>
                <a:solidFill>
                  <a:srgbClr val="BCBEC4"/>
                </a:solidFill>
                <a:effectLst/>
                <a:latin typeface="Arial Unicode MS"/>
                <a:ea typeface="JetBrains Mono"/>
              </a:rPr>
              <a:t>(response.getStatusCode().is2xxSuccessful())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BCBEC4"/>
                </a:solidFill>
                <a:effectLst/>
                <a:latin typeface="Arial Unicode MS"/>
                <a:ea typeface="JetBrains Mono"/>
              </a:rPr>
              <a:t>response.getBody().toString();</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 </a:t>
            </a:r>
            <a:r>
              <a:rPr kumimoji="0" lang="ko-KR" altLang="ko-KR" sz="1100" b="0" i="0" u="none" strike="noStrike" cap="none" normalizeH="0" baseline="0">
                <a:ln>
                  <a:noFill/>
                </a:ln>
                <a:solidFill>
                  <a:srgbClr val="CF8E6D"/>
                </a:solidFill>
                <a:effectLst/>
                <a:latin typeface="Arial Unicode MS"/>
                <a:ea typeface="JetBrains Mono"/>
              </a:rPr>
              <a:t>else </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오류 발생</a:t>
            </a:r>
            <a:r>
              <a:rPr kumimoji="0" lang="ko-KR" altLang="ko-KR" sz="1100" b="0" i="0" u="none" strike="noStrike" cap="none" normalizeH="0" baseline="0">
                <a:ln>
                  <a:noFill/>
                </a:ln>
                <a:solidFill>
                  <a:srgbClr val="6AAB73"/>
                </a:solidFill>
                <a:effectLst/>
                <a:latin typeface="Arial Unicode MS"/>
                <a:ea typeface="JetBrains Mono"/>
              </a:rPr>
              <a:t> (HTTP </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상태 코드</a:t>
            </a:r>
            <a:r>
              <a:rPr kumimoji="0" lang="ko-KR" altLang="ko-KR" sz="1100" b="0" i="0" u="none" strike="noStrike" cap="none" normalizeH="0" baseline="0">
                <a:ln>
                  <a:noFill/>
                </a:ln>
                <a:solidFill>
                  <a:srgbClr val="6AAB73"/>
                </a:solidFill>
                <a:effectLst/>
                <a:latin typeface="Arial Unicode MS"/>
                <a:ea typeface="JetBrains Mono"/>
              </a:rPr>
              <a:t>: " </a:t>
            </a:r>
            <a:r>
              <a:rPr kumimoji="0" lang="ko-KR" altLang="ko-KR" sz="1100" b="0" i="0" u="none" strike="noStrike" cap="none" normalizeH="0" baseline="0">
                <a:ln>
                  <a:noFill/>
                </a:ln>
                <a:solidFill>
                  <a:srgbClr val="BCBEC4"/>
                </a:solidFill>
                <a:effectLst/>
                <a:latin typeface="Arial Unicode MS"/>
                <a:ea typeface="JetBrains Mono"/>
              </a:rPr>
              <a:t>+ response.getStatusCode() + </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catch </a:t>
            </a:r>
            <a:r>
              <a:rPr kumimoji="0" lang="ko-KR" altLang="ko-KR" sz="1100" b="0" i="0" u="none" strike="noStrike" cap="none" normalizeH="0" baseline="0">
                <a:ln>
                  <a:noFill/>
                </a:ln>
                <a:solidFill>
                  <a:srgbClr val="BCBEC4"/>
                </a:solidFill>
                <a:effectLst/>
                <a:latin typeface="Arial Unicode MS"/>
                <a:ea typeface="JetBrains Mono"/>
              </a:rPr>
              <a:t>(Exception e)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System.err.</a:t>
            </a:r>
            <a:r>
              <a:rPr kumimoji="0" lang="ko-KR" altLang="ko-KR" sz="1100" b="0" i="0" u="none" strike="noStrike" cap="none" normalizeH="0" baseline="0">
                <a:ln>
                  <a:noFill/>
                </a:ln>
                <a:solidFill>
                  <a:srgbClr val="56A8F5"/>
                </a:solidFill>
                <a:effectLst/>
                <a:latin typeface="Arial Unicode MS"/>
                <a:ea typeface="JetBrains Mono"/>
              </a:rPr>
              <a:t>println</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예외 발생</a:t>
            </a:r>
            <a:r>
              <a:rPr kumimoji="0" lang="ko-KR" altLang="ko-KR" sz="1100" b="0" i="0" u="none" strike="noStrike" cap="none" normalizeH="0" baseline="0">
                <a:ln>
                  <a:noFill/>
                </a:ln>
                <a:solidFill>
                  <a:srgbClr val="6AAB73"/>
                </a:solidFill>
                <a:effectLst/>
                <a:latin typeface="Arial Unicode MS"/>
                <a:ea typeface="JetBrains Mono"/>
              </a:rPr>
              <a:t>: " </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77DBB"/>
                </a:solidFill>
                <a:effectLst/>
                <a:latin typeface="Arial Unicode MS"/>
                <a:ea typeface="JetBrains Mono"/>
              </a:rPr>
              <a:t>e</a:t>
            </a:r>
            <a:r>
              <a:rPr kumimoji="0" lang="ko-KR" altLang="ko-KR" sz="1100" b="0" i="0" u="none" strike="noStrike" cap="none" normalizeH="0" baseline="0">
                <a:ln>
                  <a:noFill/>
                </a:ln>
                <a:solidFill>
                  <a:srgbClr val="BCBEC4"/>
                </a:solidFill>
                <a:effectLst/>
                <a:latin typeface="Arial Unicode MS"/>
                <a:ea typeface="JetBrains Mono"/>
              </a:rPr>
              <a:t>.getMessage());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570841991"/>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B62E6D-A462-66D5-863C-D7DC3F6D3450}"/>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4782ECAA-410D-85B3-2BD8-0FD664E3CAC9}"/>
              </a:ext>
            </a:extLst>
          </p:cNvPr>
          <p:cNvSpPr/>
          <p:nvPr/>
        </p:nvSpPr>
        <p:spPr>
          <a:xfrm>
            <a:off x="106159" y="194308"/>
            <a:ext cx="3872214"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onStatus()</a:t>
            </a:r>
            <a:r>
              <a:rPr lang="ko-KR" altLang="en-US" b="1">
                <a:solidFill>
                  <a:schemeClr val="accent1">
                    <a:lumMod val="75000"/>
                  </a:schemeClr>
                </a:solidFill>
                <a:latin typeface="+mn-ea"/>
              </a:rPr>
              <a:t>를 사용한 특정 오류 매핑</a:t>
            </a:r>
          </a:p>
        </p:txBody>
      </p:sp>
      <p:sp>
        <p:nvSpPr>
          <p:cNvPr id="5" name="직사각형 4">
            <a:extLst>
              <a:ext uri="{FF2B5EF4-FFF2-40B4-BE49-F238E27FC236}">
                <a16:creationId xmlns:a16="http://schemas.microsoft.com/office/drawing/2014/main" id="{3F002A1D-A176-4109-751C-1BB9A22D5862}"/>
              </a:ext>
            </a:extLst>
          </p:cNvPr>
          <p:cNvSpPr/>
          <p:nvPr/>
        </p:nvSpPr>
        <p:spPr>
          <a:xfrm>
            <a:off x="5622402" y="813742"/>
            <a:ext cx="6286018" cy="900246"/>
          </a:xfrm>
          <a:prstGeom prst="rect">
            <a:avLst/>
          </a:prstGeom>
        </p:spPr>
        <p:txBody>
          <a:bodyPr wrap="square">
            <a:spAutoFit/>
          </a:bodyPr>
          <a:lstStyle/>
          <a:p>
            <a:pPr marL="228600" indent="-228600">
              <a:lnSpc>
                <a:spcPct val="150000"/>
              </a:lnSpc>
              <a:buFont typeface="Arial" panose="020B0604020202020204" pitchFamily="34" charset="0"/>
              <a:buChar char="•"/>
            </a:pPr>
            <a:r>
              <a:rPr lang="ko-KR" altLang="en-US" sz="1200"/>
              <a:t>일부 상태 코드에 대해 명확한 예외 클래스를 매핑할 수 있다</a:t>
            </a:r>
            <a:endParaRPr lang="en-US" altLang="ko-KR" sz="1200"/>
          </a:p>
          <a:p>
            <a:pPr marL="228600" indent="-228600">
              <a:lnSpc>
                <a:spcPct val="150000"/>
              </a:lnSpc>
              <a:buFont typeface="Arial" panose="020B0604020202020204" pitchFamily="34" charset="0"/>
              <a:buChar char="•"/>
            </a:pPr>
            <a:r>
              <a:rPr lang="en-US" altLang="ko-KR" sz="1200"/>
              <a:t>onStatus() </a:t>
            </a:r>
            <a:r>
              <a:rPr lang="ko-KR" altLang="en-US" sz="1200"/>
              <a:t>내부에서 특정 </a:t>
            </a:r>
            <a:r>
              <a:rPr lang="en-US" altLang="ko-KR" sz="1200"/>
              <a:t>HTTP </a:t>
            </a:r>
            <a:r>
              <a:rPr lang="ko-KR" altLang="en-US" sz="1200"/>
              <a:t>상태 코드</a:t>
            </a:r>
            <a:r>
              <a:rPr lang="en-US" altLang="ko-KR" sz="1200"/>
              <a:t>(</a:t>
            </a:r>
            <a:r>
              <a:rPr lang="ko-KR" altLang="en-US" sz="1200"/>
              <a:t>예</a:t>
            </a:r>
            <a:r>
              <a:rPr lang="en-US" altLang="ko-KR" sz="1200"/>
              <a:t>: 404)</a:t>
            </a:r>
            <a:r>
              <a:rPr lang="ko-KR" altLang="en-US" sz="1200"/>
              <a:t>에 대해 사용자 정의 예외를 던질 수 있음</a:t>
            </a:r>
            <a:endParaRPr lang="en-US" altLang="ko-KR" sz="1200"/>
          </a:p>
          <a:p>
            <a:pPr marL="228600" indent="-228600">
              <a:lnSpc>
                <a:spcPct val="150000"/>
              </a:lnSpc>
              <a:buFont typeface="Arial" panose="020B0604020202020204" pitchFamily="34" charset="0"/>
              <a:buChar char="•"/>
            </a:pPr>
            <a:r>
              <a:rPr lang="ko-KR" altLang="en-US" sz="1200"/>
              <a:t>다른 상태 코드는 기본적으로 </a:t>
            </a:r>
            <a:r>
              <a:rPr lang="en-US" altLang="ko-KR" sz="1200"/>
              <a:t>RestClientException </a:t>
            </a:r>
            <a:r>
              <a:rPr lang="ko-KR" altLang="en-US" sz="1200"/>
              <a:t>이 발생하도록 유지</a:t>
            </a:r>
            <a:endParaRPr lang="en-US" altLang="ko-KR" sz="1200">
              <a:latin typeface="+mn-ea"/>
            </a:endParaRPr>
          </a:p>
        </p:txBody>
      </p:sp>
      <p:sp>
        <p:nvSpPr>
          <p:cNvPr id="3" name="Rectangle 1">
            <a:extLst>
              <a:ext uri="{FF2B5EF4-FFF2-40B4-BE49-F238E27FC236}">
                <a16:creationId xmlns:a16="http://schemas.microsoft.com/office/drawing/2014/main" id="{9DE22402-DDD6-23B4-D887-033BC76FC028}"/>
              </a:ext>
            </a:extLst>
          </p:cNvPr>
          <p:cNvSpPr>
            <a:spLocks noChangeArrowheads="1"/>
          </p:cNvSpPr>
          <p:nvPr/>
        </p:nvSpPr>
        <p:spPr bwMode="auto">
          <a:xfrm>
            <a:off x="295154" y="720458"/>
            <a:ext cx="5260694" cy="5139292"/>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latin typeface="Arial Unicode MS"/>
                <a:ea typeface="JetBrains Mono"/>
              </a:rPr>
              <a:t>try </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C77DBB"/>
                </a:solidFill>
                <a:effectLst/>
                <a:latin typeface="Arial Unicode MS"/>
                <a:ea typeface="JetBrains Mono"/>
              </a:rPr>
              <a:t>result </a:t>
            </a:r>
            <a:r>
              <a:rPr kumimoji="0" lang="ko-KR" altLang="ko-KR" sz="1100" b="0" i="0" u="none" strike="noStrike" cap="none" normalizeH="0" baseline="0">
                <a:ln>
                  <a:noFill/>
                </a:ln>
                <a:solidFill>
                  <a:srgbClr val="BCBEC4"/>
                </a:solidFill>
                <a:effectLst/>
                <a:latin typeface="Arial Unicode MS"/>
                <a:ea typeface="JetBrains Mono"/>
              </a:rPr>
              <a:t>= restClient.get()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.uri(</a:t>
            </a:r>
            <a:r>
              <a:rPr kumimoji="0" lang="ko-KR" altLang="ko-KR" sz="1100" b="0" i="0" u="none" strike="noStrike" cap="none" normalizeH="0" baseline="0">
                <a:ln>
                  <a:noFill/>
                </a:ln>
                <a:solidFill>
                  <a:srgbClr val="6AAB73"/>
                </a:solidFill>
                <a:effectLst/>
                <a:latin typeface="Arial Unicode MS"/>
                <a:ea typeface="JetBrains Mono"/>
              </a:rPr>
              <a:t>"https://example.com/api/user/invalid"</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.retrieve()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.onStatus(status -&gt; status.value() == </a:t>
            </a:r>
            <a:r>
              <a:rPr kumimoji="0" lang="ko-KR" altLang="ko-KR" sz="1100" b="0" i="0" u="none" strike="noStrike" cap="none" normalizeH="0" baseline="0">
                <a:ln>
                  <a:noFill/>
                </a:ln>
                <a:solidFill>
                  <a:srgbClr val="2AACB8"/>
                </a:solidFill>
                <a:effectLst/>
                <a:latin typeface="Arial Unicode MS"/>
                <a:ea typeface="JetBrains Mono"/>
              </a:rPr>
              <a:t>404</a:t>
            </a:r>
            <a:r>
              <a:rPr kumimoji="0" lang="ko-KR" altLang="ko-KR" sz="1100" b="0" i="0" u="none" strike="noStrike" cap="none" normalizeH="0" baseline="0">
                <a:ln>
                  <a:noFill/>
                </a:ln>
                <a:solidFill>
                  <a:srgbClr val="BCBEC4"/>
                </a:solidFill>
                <a:effectLst/>
                <a:latin typeface="Arial Unicode MS"/>
                <a:ea typeface="JetBrains Mono"/>
              </a:rPr>
              <a:t>, (request, response) -&gt;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throw new </a:t>
            </a:r>
            <a:r>
              <a:rPr kumimoji="0" lang="ko-KR" altLang="ko-KR" sz="1100" b="0" i="0" u="none" strike="noStrike" cap="none" normalizeH="0" baseline="0">
                <a:ln>
                  <a:noFill/>
                </a:ln>
                <a:solidFill>
                  <a:srgbClr val="BCBEC4"/>
                </a:solidFill>
                <a:effectLst/>
                <a:latin typeface="Arial Unicode MS"/>
                <a:ea typeface="JetBrains Mono"/>
              </a:rPr>
              <a:t>UserNotFoundException(response.getStatusCode());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.body(String.</a:t>
            </a:r>
            <a:r>
              <a:rPr kumimoji="0" lang="ko-KR" altLang="ko-KR" sz="1100" b="0" i="0" u="none" strike="noStrike" cap="none" normalizeH="0" baseline="0">
                <a:ln>
                  <a:noFill/>
                </a:ln>
                <a:solidFill>
                  <a:srgbClr val="CF8E6D"/>
                </a:solidFill>
                <a:effectLst/>
                <a:latin typeface="Arial Unicode MS"/>
                <a:ea typeface="JetBrains Mono"/>
              </a:rPr>
              <a:t>class</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catch </a:t>
            </a:r>
            <a:r>
              <a:rPr kumimoji="0" lang="ko-KR" altLang="ko-KR" sz="1100" b="0" i="0" u="none" strike="noStrike" cap="none" normalizeH="0" baseline="0">
                <a:ln>
                  <a:noFill/>
                </a:ln>
                <a:solidFill>
                  <a:srgbClr val="BCBEC4"/>
                </a:solidFill>
                <a:effectLst/>
                <a:latin typeface="Arial Unicode MS"/>
                <a:ea typeface="JetBrains Mono"/>
              </a:rPr>
              <a:t>(UserNotFoundException e)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System.err.</a:t>
            </a:r>
            <a:r>
              <a:rPr kumimoji="0" lang="ko-KR" altLang="ko-KR" sz="1100" b="0" i="0" u="none" strike="noStrike" cap="none" normalizeH="0" baseline="0">
                <a:ln>
                  <a:noFill/>
                </a:ln>
                <a:solidFill>
                  <a:srgbClr val="56A8F5"/>
                </a:solidFill>
                <a:effectLst/>
                <a:latin typeface="Arial Unicode MS"/>
                <a:ea typeface="JetBrains Mono"/>
              </a:rPr>
              <a:t>println</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사용자 예외 처리</a:t>
            </a:r>
            <a:r>
              <a:rPr kumimoji="0" lang="ko-KR" altLang="ko-KR" sz="1100" b="0" i="0" u="none" strike="noStrike" cap="none" normalizeH="0" baseline="0">
                <a:ln>
                  <a:noFill/>
                </a:ln>
                <a:solidFill>
                  <a:srgbClr val="6AAB73"/>
                </a:solidFill>
                <a:effectLst/>
                <a:latin typeface="Arial Unicode MS"/>
                <a:ea typeface="JetBrains Mono"/>
              </a:rPr>
              <a:t>: " </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77DBB"/>
                </a:solidFill>
                <a:effectLst/>
                <a:latin typeface="Arial Unicode MS"/>
                <a:ea typeface="JetBrains Mono"/>
              </a:rPr>
              <a:t>e</a:t>
            </a:r>
            <a:r>
              <a:rPr kumimoji="0" lang="ko-KR" altLang="ko-KR" sz="1100" b="0" i="0" u="none" strike="noStrike" cap="none" normalizeH="0" baseline="0">
                <a:ln>
                  <a:noFill/>
                </a:ln>
                <a:solidFill>
                  <a:srgbClr val="BCBEC4"/>
                </a:solidFill>
                <a:effectLst/>
                <a:latin typeface="Arial Unicode MS"/>
                <a:ea typeface="JetBrains Mono"/>
              </a:rPr>
              <a:t>.getMessage());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 </a:t>
            </a:r>
            <a:r>
              <a:rPr kumimoji="0" lang="ko-KR" altLang="ko-KR" sz="1100" b="0" i="0" u="none" strike="noStrike" cap="none" normalizeH="0" baseline="0">
                <a:ln>
                  <a:noFill/>
                </a:ln>
                <a:solidFill>
                  <a:srgbClr val="CF8E6D"/>
                </a:solidFill>
                <a:effectLst/>
                <a:latin typeface="Arial Unicode MS"/>
                <a:ea typeface="JetBrains Mono"/>
              </a:rPr>
              <a:t>catch </a:t>
            </a:r>
            <a:r>
              <a:rPr kumimoji="0" lang="ko-KR" altLang="ko-KR" sz="1100" b="0" i="0" u="none" strike="noStrike" cap="none" normalizeH="0" baseline="0">
                <a:ln>
                  <a:noFill/>
                </a:ln>
                <a:solidFill>
                  <a:srgbClr val="BCBEC4"/>
                </a:solidFill>
                <a:effectLst/>
                <a:latin typeface="Arial Unicode MS"/>
                <a:ea typeface="JetBrains Mono"/>
              </a:rPr>
              <a:t>(Exception e)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System.err.</a:t>
            </a:r>
            <a:r>
              <a:rPr kumimoji="0" lang="ko-KR" altLang="ko-KR" sz="1100" b="0" i="0" u="none" strike="noStrike" cap="none" normalizeH="0" baseline="0">
                <a:ln>
                  <a:noFill/>
                </a:ln>
                <a:solidFill>
                  <a:srgbClr val="56A8F5"/>
                </a:solidFill>
                <a:effectLst/>
                <a:latin typeface="Arial Unicode MS"/>
                <a:ea typeface="JetBrains Mono"/>
              </a:rPr>
              <a:t>println</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기타 예외 발생</a:t>
            </a:r>
            <a:r>
              <a:rPr kumimoji="0" lang="ko-KR" altLang="ko-KR" sz="1100" b="0" i="0" u="none" strike="noStrike" cap="none" normalizeH="0" baseline="0">
                <a:ln>
                  <a:noFill/>
                </a:ln>
                <a:solidFill>
                  <a:srgbClr val="6AAB73"/>
                </a:solidFill>
                <a:effectLst/>
                <a:latin typeface="Arial Unicode MS"/>
                <a:ea typeface="JetBrains Mono"/>
              </a:rPr>
              <a:t>: " </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77DBB"/>
                </a:solidFill>
                <a:effectLst/>
                <a:latin typeface="Arial Unicode MS"/>
                <a:ea typeface="JetBrains Mono"/>
              </a:rPr>
              <a:t>e</a:t>
            </a:r>
            <a:r>
              <a:rPr kumimoji="0" lang="ko-KR" altLang="ko-KR" sz="1100" b="0" i="0" u="none" strike="noStrike" cap="none" normalizeH="0" baseline="0">
                <a:ln>
                  <a:noFill/>
                </a:ln>
                <a:solidFill>
                  <a:srgbClr val="BCBEC4"/>
                </a:solidFill>
                <a:effectLst/>
                <a:latin typeface="Arial Unicode MS"/>
                <a:ea typeface="JetBrains Mono"/>
              </a:rPr>
              <a:t>.getMessage());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커스텀 예외 정의</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CF8E6D"/>
                </a:solidFill>
                <a:effectLst/>
                <a:latin typeface="Arial Unicode MS"/>
                <a:ea typeface="JetBrains Mono"/>
              </a:rPr>
              <a:t>class </a:t>
            </a:r>
            <a:r>
              <a:rPr kumimoji="0" lang="ko-KR" altLang="ko-KR" sz="1100" b="0" i="0" u="none" strike="noStrike" cap="none" normalizeH="0" baseline="0">
                <a:ln>
                  <a:noFill/>
                </a:ln>
                <a:solidFill>
                  <a:srgbClr val="BCBEC4"/>
                </a:solidFill>
                <a:effectLst/>
                <a:latin typeface="Arial Unicode MS"/>
                <a:ea typeface="JetBrains Mono"/>
              </a:rPr>
              <a:t>UserNotFoundException </a:t>
            </a:r>
            <a:r>
              <a:rPr kumimoji="0" lang="ko-KR" altLang="ko-KR" sz="1100" b="0" i="0" u="none" strike="noStrike" cap="none" normalizeH="0" baseline="0">
                <a:ln>
                  <a:noFill/>
                </a:ln>
                <a:solidFill>
                  <a:srgbClr val="CF8E6D"/>
                </a:solidFill>
                <a:effectLst/>
                <a:latin typeface="Arial Unicode MS"/>
                <a:ea typeface="JetBrains Mono"/>
              </a:rPr>
              <a:t>extends </a:t>
            </a:r>
            <a:r>
              <a:rPr kumimoji="0" lang="ko-KR" altLang="ko-KR" sz="1100" b="0" i="0" u="none" strike="noStrike" cap="none" normalizeH="0" baseline="0">
                <a:ln>
                  <a:noFill/>
                </a:ln>
                <a:solidFill>
                  <a:srgbClr val="BCBEC4"/>
                </a:solidFill>
                <a:effectLst/>
                <a:latin typeface="Arial Unicode MS"/>
                <a:ea typeface="JetBrains Mono"/>
              </a:rPr>
              <a:t>RuntimeException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56A8F5"/>
                </a:solidFill>
                <a:effectLst/>
                <a:latin typeface="Arial Unicode MS"/>
                <a:ea typeface="JetBrains Mono"/>
              </a:rPr>
              <a:t>UserNotFoundException</a:t>
            </a:r>
            <a:r>
              <a:rPr kumimoji="0" lang="ko-KR" altLang="ko-KR" sz="1100" b="0" i="0" u="none" strike="noStrike" cap="none" normalizeH="0" baseline="0">
                <a:ln>
                  <a:noFill/>
                </a:ln>
                <a:solidFill>
                  <a:srgbClr val="BCBEC4"/>
                </a:solidFill>
                <a:effectLst/>
                <a:latin typeface="Arial Unicode MS"/>
                <a:ea typeface="JetBrains Mono"/>
              </a:rPr>
              <a:t>(String message)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super</a:t>
            </a:r>
            <a:r>
              <a:rPr kumimoji="0" lang="ko-KR" altLang="ko-KR" sz="1100" b="0" i="0" u="none" strike="noStrike" cap="none" normalizeH="0" baseline="0">
                <a:ln>
                  <a:noFill/>
                </a:ln>
                <a:solidFill>
                  <a:srgbClr val="BCBEC4"/>
                </a:solidFill>
                <a:effectLst/>
                <a:latin typeface="Arial Unicode MS"/>
                <a:ea typeface="JetBrains Mono"/>
              </a:rPr>
              <a:t>(message);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675006171"/>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28235-34F3-480D-9582-51322E7389EC}"/>
              </a:ext>
            </a:extLst>
          </p:cNvPr>
          <p:cNvSpPr txBox="1"/>
          <p:nvPr/>
        </p:nvSpPr>
        <p:spPr>
          <a:xfrm>
            <a:off x="3375545" y="2921169"/>
            <a:ext cx="5440913" cy="1015663"/>
          </a:xfrm>
          <a:prstGeom prst="rect">
            <a:avLst/>
          </a:prstGeom>
          <a:noFill/>
        </p:spPr>
        <p:txBody>
          <a:bodyPr wrap="none" rtlCol="0">
            <a:spAutoFit/>
          </a:bodyPr>
          <a:lstStyle/>
          <a:p>
            <a:pPr algn="ctr"/>
            <a:r>
              <a:rPr lang="en-US" altLang="ko-KR" sz="6000">
                <a:solidFill>
                  <a:schemeClr val="accent1">
                    <a:lumMod val="75000"/>
                  </a:schemeClr>
                </a:solidFill>
                <a:latin typeface="나눔바른고딕" panose="020B0603020101020101" pitchFamily="50" charset="-127"/>
                <a:ea typeface="나눔바른고딕" panose="020B0603020101020101" pitchFamily="50" charset="-127"/>
              </a:rPr>
              <a:t>HTTP Interface</a:t>
            </a:r>
          </a:p>
        </p:txBody>
      </p:sp>
      <p:sp>
        <p:nvSpPr>
          <p:cNvPr id="3" name="TextBox 2">
            <a:extLst>
              <a:ext uri="{FF2B5EF4-FFF2-40B4-BE49-F238E27FC236}">
                <a16:creationId xmlns:a16="http://schemas.microsoft.com/office/drawing/2014/main" id="{CDB69857-4DB7-EFC1-D480-BBEE632C406D}"/>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3141609111"/>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5E063F-BAF8-5B3C-8102-7D5DA95887FD}"/>
            </a:ext>
          </a:extLst>
        </p:cNvPr>
        <p:cNvGrpSpPr/>
        <p:nvPr/>
      </p:nvGrpSpPr>
      <p:grpSpPr>
        <a:xfrm>
          <a:off x="0" y="0"/>
          <a:ext cx="0" cy="0"/>
          <a:chOff x="0" y="0"/>
          <a:chExt cx="0" cy="0"/>
        </a:xfrm>
      </p:grpSpPr>
      <p:sp>
        <p:nvSpPr>
          <p:cNvPr id="73" name="직사각형 72">
            <a:extLst>
              <a:ext uri="{FF2B5EF4-FFF2-40B4-BE49-F238E27FC236}">
                <a16:creationId xmlns:a16="http://schemas.microsoft.com/office/drawing/2014/main" id="{262936E8-66E0-843B-8E53-5309DEDD379E}"/>
              </a:ext>
            </a:extLst>
          </p:cNvPr>
          <p:cNvSpPr/>
          <p:nvPr/>
        </p:nvSpPr>
        <p:spPr>
          <a:xfrm>
            <a:off x="370207" y="462803"/>
            <a:ext cx="11528568" cy="623248"/>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HTTP Interface </a:t>
            </a:r>
            <a:r>
              <a:rPr lang="ko-KR" altLang="en-US" sz="1200"/>
              <a:t>는 </a:t>
            </a:r>
            <a:r>
              <a:rPr lang="en-US" altLang="ko-KR" sz="1200"/>
              <a:t>Java </a:t>
            </a:r>
            <a:r>
              <a:rPr lang="ko-KR" altLang="en-US" sz="1200"/>
              <a:t>의</a:t>
            </a:r>
            <a:r>
              <a:rPr lang="en-US" altLang="ko-KR" sz="1200"/>
              <a:t> </a:t>
            </a:r>
            <a:r>
              <a:rPr lang="ko-KR" altLang="en-US" sz="1200"/>
              <a:t>클래스가 아닌 인터페이스를 사용하여 </a:t>
            </a:r>
            <a:r>
              <a:rPr lang="en-US" altLang="ko-KR" sz="1200"/>
              <a:t>REST API </a:t>
            </a:r>
            <a:r>
              <a:rPr lang="ko-KR" altLang="en-US" sz="1200"/>
              <a:t>호출을 간결하고 선언적으로 정의할 수 있는 기능이다</a:t>
            </a:r>
            <a:endParaRPr lang="en-US" altLang="ko-KR" sz="1200"/>
          </a:p>
          <a:p>
            <a:pPr marL="171450" indent="-171450">
              <a:lnSpc>
                <a:spcPct val="150000"/>
              </a:lnSpc>
              <a:buFont typeface="Arial" panose="020B0604020202020204" pitchFamily="34" charset="0"/>
              <a:buChar char="•"/>
            </a:pPr>
            <a:r>
              <a:rPr lang="en-US" altLang="ko-KR" sz="1200"/>
              <a:t>@HttpExchange </a:t>
            </a:r>
            <a:r>
              <a:rPr lang="ko-KR" altLang="en-US" sz="1200"/>
              <a:t>어노테이션을 사용하여 </a:t>
            </a:r>
            <a:r>
              <a:rPr lang="en-US" altLang="ko-KR" sz="1200"/>
              <a:t>API</a:t>
            </a:r>
            <a:r>
              <a:rPr lang="ko-KR" altLang="en-US" sz="1200"/>
              <a:t>의 경로</a:t>
            </a:r>
            <a:r>
              <a:rPr lang="en-US" altLang="ko-KR" sz="1200"/>
              <a:t>, </a:t>
            </a:r>
            <a:r>
              <a:rPr lang="ko-KR" altLang="en-US" sz="1200"/>
              <a:t>요청 메서드</a:t>
            </a:r>
            <a:r>
              <a:rPr lang="en-US" altLang="ko-KR" sz="1200"/>
              <a:t>, </a:t>
            </a:r>
            <a:r>
              <a:rPr lang="ko-KR" altLang="en-US" sz="1200"/>
              <a:t>요청 매개변수 등을 선언적으로 구성하며</a:t>
            </a:r>
            <a:r>
              <a:rPr lang="en-US" altLang="ko-KR" sz="1200"/>
              <a:t>, </a:t>
            </a:r>
            <a:r>
              <a:rPr lang="ko-KR" altLang="en-US" sz="1200"/>
              <a:t>스프링의 </a:t>
            </a:r>
            <a:r>
              <a:rPr lang="en-US" altLang="ko-KR" sz="1200"/>
              <a:t>RestClient </a:t>
            </a:r>
            <a:r>
              <a:rPr lang="ko-KR" altLang="en-US" sz="1200"/>
              <a:t>또는 </a:t>
            </a:r>
            <a:r>
              <a:rPr lang="en-US" altLang="ko-KR" sz="1200"/>
              <a:t>WebClient </a:t>
            </a:r>
            <a:r>
              <a:rPr lang="ko-KR" altLang="en-US" sz="1200"/>
              <a:t>를 기반으로 구현된다</a:t>
            </a:r>
            <a:endParaRPr lang="en-US" altLang="ko-KR" sz="1200">
              <a:latin typeface="+mn-ea"/>
            </a:endParaRPr>
          </a:p>
        </p:txBody>
      </p:sp>
      <p:sp>
        <p:nvSpPr>
          <p:cNvPr id="74" name="직사각형 73">
            <a:extLst>
              <a:ext uri="{FF2B5EF4-FFF2-40B4-BE49-F238E27FC236}">
                <a16:creationId xmlns:a16="http://schemas.microsoft.com/office/drawing/2014/main" id="{536085FE-0B83-D8F6-AA4E-17DFEA6BB97E}"/>
              </a:ext>
            </a:extLst>
          </p:cNvPr>
          <p:cNvSpPr/>
          <p:nvPr/>
        </p:nvSpPr>
        <p:spPr>
          <a:xfrm>
            <a:off x="198756" y="156606"/>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sp>
        <p:nvSpPr>
          <p:cNvPr id="3" name="직사각형 2">
            <a:extLst>
              <a:ext uri="{FF2B5EF4-FFF2-40B4-BE49-F238E27FC236}">
                <a16:creationId xmlns:a16="http://schemas.microsoft.com/office/drawing/2014/main" id="{021176D0-DBF8-F4EF-B659-87C0B98A99B9}"/>
              </a:ext>
            </a:extLst>
          </p:cNvPr>
          <p:cNvSpPr/>
          <p:nvPr/>
        </p:nvSpPr>
        <p:spPr>
          <a:xfrm>
            <a:off x="198756" y="1612498"/>
            <a:ext cx="883575"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특징</a:t>
            </a:r>
          </a:p>
        </p:txBody>
      </p:sp>
      <p:sp>
        <p:nvSpPr>
          <p:cNvPr id="5" name="직사각형 4">
            <a:extLst>
              <a:ext uri="{FF2B5EF4-FFF2-40B4-BE49-F238E27FC236}">
                <a16:creationId xmlns:a16="http://schemas.microsoft.com/office/drawing/2014/main" id="{27D9D9DD-D882-A086-0935-FF660FAC426F}"/>
              </a:ext>
            </a:extLst>
          </p:cNvPr>
          <p:cNvSpPr/>
          <p:nvPr/>
        </p:nvSpPr>
        <p:spPr>
          <a:xfrm>
            <a:off x="370207" y="1981830"/>
            <a:ext cx="11821793" cy="3947234"/>
          </a:xfrm>
          <a:prstGeom prst="rect">
            <a:avLst/>
          </a:prstGeom>
        </p:spPr>
        <p:txBody>
          <a:bodyPr wrap="square">
            <a:spAutoFit/>
          </a:bodyPr>
          <a:lstStyle/>
          <a:p>
            <a:pPr marL="228600" indent="-228600">
              <a:lnSpc>
                <a:spcPct val="150000"/>
              </a:lnSpc>
              <a:buFont typeface="+mj-lt"/>
              <a:buAutoNum type="arabicPeriod"/>
            </a:pPr>
            <a:r>
              <a:rPr lang="en-US" altLang="ko-KR" sz="1200" b="1"/>
              <a:t>@HttpExchange </a:t>
            </a:r>
            <a:r>
              <a:rPr lang="ko-KR" altLang="en-US" sz="1200" b="1"/>
              <a:t>어노테이션 사용</a:t>
            </a:r>
            <a:endParaRPr lang="en-US" altLang="ko-KR" sz="1200" b="1"/>
          </a:p>
          <a:p>
            <a:pPr marL="685800" lvl="1" indent="-228600">
              <a:lnSpc>
                <a:spcPct val="150000"/>
              </a:lnSpc>
              <a:buFont typeface="Arial" panose="020B0604020202020204" pitchFamily="34" charset="0"/>
              <a:buChar char="•"/>
            </a:pPr>
            <a:r>
              <a:rPr lang="en-US" altLang="ko-KR" sz="1200"/>
              <a:t>HTTP </a:t>
            </a:r>
            <a:r>
              <a:rPr lang="ko-KR" altLang="en-US" sz="1200"/>
              <a:t>요청의 기본 경로</a:t>
            </a:r>
            <a:r>
              <a:rPr lang="en-US" altLang="ko-KR" sz="1200"/>
              <a:t>, HTTP </a:t>
            </a:r>
            <a:r>
              <a:rPr lang="ko-KR" altLang="en-US" sz="1200"/>
              <a:t>메서드</a:t>
            </a:r>
            <a:r>
              <a:rPr lang="en-US" altLang="ko-KR" sz="1200"/>
              <a:t>(GET, POST </a:t>
            </a:r>
            <a:r>
              <a:rPr lang="ko-KR" altLang="en-US" sz="1200"/>
              <a:t>등</a:t>
            </a:r>
            <a:r>
              <a:rPr lang="en-US" altLang="ko-KR" sz="1200"/>
              <a:t>), </a:t>
            </a:r>
            <a:r>
              <a:rPr lang="ko-KR" altLang="en-US" sz="1200"/>
              <a:t>헤더 등을 정의하며 각 메서드에서 필요한 추가 정보</a:t>
            </a:r>
            <a:r>
              <a:rPr lang="en-US" altLang="ko-KR" sz="1200"/>
              <a:t>(</a:t>
            </a:r>
            <a:r>
              <a:rPr lang="ko-KR" altLang="en-US" sz="1200"/>
              <a:t>예</a:t>
            </a:r>
            <a:r>
              <a:rPr lang="en-US" altLang="ko-KR" sz="1200"/>
              <a:t>: @PathVariable, @RequestBody)</a:t>
            </a:r>
            <a:r>
              <a:rPr lang="ko-KR" altLang="en-US" sz="1200"/>
              <a:t>를 선언적으로 추가할 수 있다</a:t>
            </a:r>
            <a:endParaRPr lang="en-US" altLang="ko-KR" sz="1200"/>
          </a:p>
          <a:p>
            <a:pPr marL="685800" lvl="1" indent="-228600">
              <a:lnSpc>
                <a:spcPct val="150000"/>
              </a:lnSpc>
              <a:buFont typeface="Arial" panose="020B0604020202020204" pitchFamily="34" charset="0"/>
              <a:buChar char="•"/>
            </a:pPr>
            <a:endParaRPr lang="en-US" altLang="ko-KR" sz="1200"/>
          </a:p>
          <a:p>
            <a:pPr marL="228600" indent="-228600">
              <a:lnSpc>
                <a:spcPct val="150000"/>
              </a:lnSpc>
              <a:buFont typeface="+mj-lt"/>
              <a:buAutoNum type="arabicPeriod"/>
            </a:pPr>
            <a:r>
              <a:rPr lang="ko-KR" altLang="en-US" sz="1200" b="1"/>
              <a:t>인터페이스 중심의 선언적 접근</a:t>
            </a:r>
          </a:p>
          <a:p>
            <a:pPr marL="628650" lvl="1" indent="-171450">
              <a:lnSpc>
                <a:spcPct val="150000"/>
              </a:lnSpc>
              <a:buFont typeface="Arial" panose="020B0604020202020204" pitchFamily="34" charset="0"/>
              <a:buChar char="•"/>
            </a:pPr>
            <a:r>
              <a:rPr lang="en-US" altLang="ko-KR" sz="1200"/>
              <a:t>HTTP </a:t>
            </a:r>
            <a:r>
              <a:rPr lang="ko-KR" altLang="en-US" sz="1200"/>
              <a:t>요청을 </a:t>
            </a:r>
            <a:r>
              <a:rPr lang="en-US" altLang="ko-KR" sz="1200"/>
              <a:t>Java </a:t>
            </a:r>
            <a:r>
              <a:rPr lang="ko-KR" altLang="en-US" sz="1200"/>
              <a:t>인터페이스로 정의하며</a:t>
            </a:r>
            <a:r>
              <a:rPr lang="en-US" altLang="ko-KR" sz="1200"/>
              <a:t>, </a:t>
            </a:r>
            <a:r>
              <a:rPr lang="ko-KR" altLang="en-US" sz="1200"/>
              <a:t>구현체를 별도로 작성할 필요 없이 스프링이 이를 자동으로 생성한다</a:t>
            </a:r>
            <a:endParaRPr lang="en-US" altLang="ko-KR" sz="1200"/>
          </a:p>
          <a:p>
            <a:pPr marL="628650" lvl="1" indent="-171450">
              <a:lnSpc>
                <a:spcPct val="150000"/>
              </a:lnSpc>
              <a:buFont typeface="Arial" panose="020B0604020202020204" pitchFamily="34" charset="0"/>
              <a:buChar char="•"/>
            </a:pPr>
            <a:endParaRPr lang="en-US" altLang="ko-KR" sz="1200"/>
          </a:p>
          <a:p>
            <a:pPr marL="228600" indent="-228600">
              <a:lnSpc>
                <a:spcPct val="150000"/>
              </a:lnSpc>
              <a:buFont typeface="+mj-lt"/>
              <a:buAutoNum type="arabicPeriod"/>
            </a:pPr>
            <a:r>
              <a:rPr lang="en-US" altLang="ko-KR" sz="1200" b="1"/>
              <a:t>RestClient </a:t>
            </a:r>
            <a:r>
              <a:rPr lang="ko-KR" altLang="en-US" sz="1200" b="1"/>
              <a:t>기반 통합</a:t>
            </a:r>
          </a:p>
          <a:p>
            <a:pPr marL="628650" lvl="1" indent="-171450">
              <a:lnSpc>
                <a:spcPct val="150000"/>
              </a:lnSpc>
              <a:buFont typeface="Arial" panose="020B0604020202020204" pitchFamily="34" charset="0"/>
              <a:buChar char="•"/>
            </a:pPr>
            <a:r>
              <a:rPr lang="ko-KR" altLang="en-US" sz="1200"/>
              <a:t>스프링 부트 </a:t>
            </a:r>
            <a:r>
              <a:rPr lang="en-US" altLang="ko-KR" sz="1200"/>
              <a:t>3.1 </a:t>
            </a:r>
            <a:r>
              <a:rPr lang="ko-KR" altLang="en-US" sz="1200"/>
              <a:t>이상부터는 </a:t>
            </a:r>
            <a:r>
              <a:rPr lang="en-US" altLang="ko-KR" sz="1200"/>
              <a:t>RestClient </a:t>
            </a:r>
            <a:r>
              <a:rPr lang="ko-KR" altLang="en-US" sz="1200"/>
              <a:t>를 사용하여 </a:t>
            </a:r>
            <a:r>
              <a:rPr lang="en-US" altLang="ko-KR" sz="1200"/>
              <a:t>HTTP Interface </a:t>
            </a:r>
            <a:r>
              <a:rPr lang="ko-KR" altLang="en-US" sz="1200"/>
              <a:t>와 통합된다</a:t>
            </a:r>
            <a:endParaRPr lang="en-US" altLang="ko-KR" sz="1200"/>
          </a:p>
          <a:p>
            <a:pPr marL="628650" lvl="1" indent="-171450">
              <a:lnSpc>
                <a:spcPct val="150000"/>
              </a:lnSpc>
              <a:buFont typeface="Arial" panose="020B0604020202020204" pitchFamily="34" charset="0"/>
              <a:buChar char="•"/>
            </a:pPr>
            <a:endParaRPr lang="en-US" altLang="ko-KR" sz="1200"/>
          </a:p>
          <a:p>
            <a:pPr marL="228600" indent="-228600">
              <a:lnSpc>
                <a:spcPct val="150000"/>
              </a:lnSpc>
              <a:buFont typeface="+mj-lt"/>
              <a:buAutoNum type="arabicPeriod"/>
            </a:pPr>
            <a:r>
              <a:rPr lang="ko-KR" altLang="en-US" sz="1200" b="1"/>
              <a:t>가독성과 재사용성</a:t>
            </a:r>
          </a:p>
          <a:p>
            <a:pPr marL="628650" lvl="1" indent="-171450">
              <a:lnSpc>
                <a:spcPct val="150000"/>
              </a:lnSpc>
              <a:buFont typeface="Arial" panose="020B0604020202020204" pitchFamily="34" charset="0"/>
              <a:buChar char="•"/>
            </a:pPr>
            <a:r>
              <a:rPr lang="en-US" altLang="ko-KR" sz="1200"/>
              <a:t>HTTP </a:t>
            </a:r>
            <a:r>
              <a:rPr lang="ko-KR" altLang="en-US" sz="1200"/>
              <a:t>호출 로직을 인터페이스로 분리하여 코드가 간결하고 재사용이 쉬워디며 복잡한 </a:t>
            </a:r>
            <a:r>
              <a:rPr lang="en-US" altLang="ko-KR" sz="1200"/>
              <a:t>HTTP </a:t>
            </a:r>
            <a:r>
              <a:rPr lang="ko-KR" altLang="en-US" sz="1200"/>
              <a:t>요청 처리 코드가 없어지고 테스트도 간편해 진다</a:t>
            </a:r>
            <a:endParaRPr lang="en-US" altLang="ko-KR" sz="1200"/>
          </a:p>
          <a:p>
            <a:pPr marL="628650" lvl="1" indent="-171450">
              <a:lnSpc>
                <a:spcPct val="150000"/>
              </a:lnSpc>
              <a:buFont typeface="Arial" panose="020B0604020202020204" pitchFamily="34" charset="0"/>
              <a:buChar char="•"/>
            </a:pPr>
            <a:endParaRPr lang="en-US" altLang="ko-KR" sz="1200"/>
          </a:p>
          <a:p>
            <a:pPr marL="228600" indent="-228600">
              <a:lnSpc>
                <a:spcPct val="150000"/>
              </a:lnSpc>
              <a:buFont typeface="+mj-lt"/>
              <a:buAutoNum type="arabicPeriod"/>
            </a:pPr>
            <a:r>
              <a:rPr lang="en-US" altLang="ko-KR" sz="1200" b="1"/>
              <a:t>Spring Integration</a:t>
            </a:r>
            <a:endParaRPr lang="ko-KR" altLang="en-US" sz="1200" b="1"/>
          </a:p>
          <a:p>
            <a:pPr marL="628650" lvl="1" indent="-171450">
              <a:lnSpc>
                <a:spcPct val="150000"/>
              </a:lnSpc>
              <a:buFont typeface="Arial" panose="020B0604020202020204" pitchFamily="34" charset="0"/>
              <a:buChar char="•"/>
            </a:pPr>
            <a:r>
              <a:rPr lang="ko-KR" altLang="en-US" sz="1200"/>
              <a:t>스프링의 의존성 주입</a:t>
            </a:r>
            <a:r>
              <a:rPr lang="en-US" altLang="ko-KR" sz="1200"/>
              <a:t>(DI)</a:t>
            </a:r>
            <a:r>
              <a:rPr lang="ko-KR" altLang="en-US" sz="1200"/>
              <a:t> 및 스프링의 환경설정과 어노테이션을 그대로 활용할 수 있다</a:t>
            </a:r>
            <a:endParaRPr lang="en-US" altLang="ko-KR" sz="1200"/>
          </a:p>
        </p:txBody>
      </p:sp>
    </p:spTree>
    <p:extLst>
      <p:ext uri="{BB962C8B-B14F-4D97-AF65-F5344CB8AC3E}">
        <p14:creationId xmlns:p14="http://schemas.microsoft.com/office/powerpoint/2010/main" val="1144750248"/>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6AF0A7-2A14-BF11-FC0A-E45E3A257859}"/>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A6D58410-4BA4-BB51-5EED-82F1CE41559A}"/>
              </a:ext>
            </a:extLst>
          </p:cNvPr>
          <p:cNvSpPr/>
          <p:nvPr/>
        </p:nvSpPr>
        <p:spPr>
          <a:xfrm>
            <a:off x="198756" y="260778"/>
            <a:ext cx="2205476"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@HttpExchange</a:t>
            </a:r>
            <a:endParaRPr lang="ko-KR" altLang="en-US" b="1">
              <a:solidFill>
                <a:schemeClr val="accent1">
                  <a:lumMod val="75000"/>
                </a:schemeClr>
              </a:solidFill>
              <a:latin typeface="+mn-ea"/>
            </a:endParaRPr>
          </a:p>
        </p:txBody>
      </p:sp>
      <p:pic>
        <p:nvPicPr>
          <p:cNvPr id="3" name="그림 2">
            <a:extLst>
              <a:ext uri="{FF2B5EF4-FFF2-40B4-BE49-F238E27FC236}">
                <a16:creationId xmlns:a16="http://schemas.microsoft.com/office/drawing/2014/main" id="{2028FCA3-9189-3C04-A911-6351A7ED2F0D}"/>
              </a:ext>
            </a:extLst>
          </p:cNvPr>
          <p:cNvPicPr>
            <a:picLocks noChangeAspect="1"/>
          </p:cNvPicPr>
          <p:nvPr/>
        </p:nvPicPr>
        <p:blipFill>
          <a:blip r:embed="rId3"/>
          <a:stretch>
            <a:fillRect/>
          </a:stretch>
        </p:blipFill>
        <p:spPr>
          <a:xfrm>
            <a:off x="619245" y="1620767"/>
            <a:ext cx="1947594" cy="1789845"/>
          </a:xfrm>
          <a:prstGeom prst="rect">
            <a:avLst/>
          </a:prstGeom>
        </p:spPr>
      </p:pic>
      <p:sp>
        <p:nvSpPr>
          <p:cNvPr id="5" name="직사각형 4">
            <a:extLst>
              <a:ext uri="{FF2B5EF4-FFF2-40B4-BE49-F238E27FC236}">
                <a16:creationId xmlns:a16="http://schemas.microsoft.com/office/drawing/2014/main" id="{A6A1D866-C780-3A73-B609-0143593A9741}"/>
              </a:ext>
            </a:extLst>
          </p:cNvPr>
          <p:cNvSpPr/>
          <p:nvPr/>
        </p:nvSpPr>
        <p:spPr>
          <a:xfrm>
            <a:off x="2572630" y="1944796"/>
            <a:ext cx="8408671" cy="1501565"/>
          </a:xfrm>
          <a:prstGeom prst="rect">
            <a:avLst/>
          </a:prstGeom>
        </p:spPr>
        <p:txBody>
          <a:bodyPr wrap="square">
            <a:spAutoFit/>
          </a:bodyPr>
          <a:lstStyle/>
          <a:p>
            <a:pPr marL="171450" indent="-171450">
              <a:lnSpc>
                <a:spcPct val="170000"/>
              </a:lnSpc>
              <a:buFont typeface="Arial" panose="020B0604020202020204" pitchFamily="34" charset="0"/>
              <a:buChar char="•"/>
            </a:pPr>
            <a:r>
              <a:rPr lang="en-US" altLang="ko-KR" sz="1100"/>
              <a:t>url </a:t>
            </a:r>
            <a:r>
              <a:rPr lang="ko-KR" altLang="en-US" sz="1100"/>
              <a:t>과 같은 값을 설정할 때 사용한다</a:t>
            </a:r>
            <a:endParaRPr lang="en-US" altLang="ko-KR" sz="1100"/>
          </a:p>
          <a:p>
            <a:pPr marL="171450" indent="-171450">
              <a:lnSpc>
                <a:spcPct val="170000"/>
              </a:lnSpc>
              <a:buFont typeface="Arial" panose="020B0604020202020204" pitchFamily="34" charset="0"/>
              <a:buChar char="•"/>
            </a:pPr>
            <a:r>
              <a:rPr lang="ko-KR" altLang="en-US" sz="1100"/>
              <a:t>사용할 </a:t>
            </a:r>
            <a:r>
              <a:rPr lang="en-US" altLang="ko-KR" sz="1100"/>
              <a:t>HTTP </a:t>
            </a:r>
            <a:r>
              <a:rPr lang="ko-KR" altLang="en-US" sz="1100"/>
              <a:t>메서드</a:t>
            </a:r>
            <a:r>
              <a:rPr lang="en-US" altLang="ko-KR" sz="1100"/>
              <a:t>(GET, POST </a:t>
            </a:r>
            <a:r>
              <a:rPr lang="ko-KR" altLang="en-US" sz="1100"/>
              <a:t>등</a:t>
            </a:r>
            <a:r>
              <a:rPr lang="en-US" altLang="ko-KR" sz="1100"/>
              <a:t>)</a:t>
            </a:r>
            <a:r>
              <a:rPr lang="ko-KR" altLang="en-US" sz="1100"/>
              <a:t>를 지정한다</a:t>
            </a:r>
            <a:endParaRPr lang="en-US" altLang="ko-KR" sz="1100"/>
          </a:p>
          <a:p>
            <a:pPr marL="171450" indent="-171450">
              <a:lnSpc>
                <a:spcPct val="170000"/>
              </a:lnSpc>
              <a:buFont typeface="Arial" panose="020B0604020202020204" pitchFamily="34" charset="0"/>
              <a:buChar char="•"/>
            </a:pPr>
            <a:r>
              <a:rPr lang="ko-KR" altLang="en-US" sz="1100"/>
              <a:t>요청의 </a:t>
            </a:r>
            <a:r>
              <a:rPr lang="en-US" altLang="ko-KR" sz="1100"/>
              <a:t>URL</a:t>
            </a:r>
            <a:r>
              <a:rPr lang="ko-KR" altLang="en-US" sz="1100"/>
              <a:t>을 지정한다</a:t>
            </a:r>
            <a:r>
              <a:rPr lang="en-US" altLang="ko-KR" sz="1100"/>
              <a:t>. </a:t>
            </a:r>
            <a:r>
              <a:rPr lang="ko-KR" altLang="en-US" sz="1100"/>
              <a:t>타입 수준의 선언을 지원하며 공통 </a:t>
            </a:r>
            <a:r>
              <a:rPr lang="en-US" altLang="ko-KR" sz="1100"/>
              <a:t>URL </a:t>
            </a:r>
            <a:r>
              <a:rPr lang="ko-KR" altLang="en-US" sz="1100"/>
              <a:t>경로</a:t>
            </a:r>
            <a:r>
              <a:rPr lang="en-US" altLang="ko-KR" sz="1100"/>
              <a:t>(base URL)</a:t>
            </a:r>
            <a:r>
              <a:rPr lang="ko-KR" altLang="en-US" sz="1100"/>
              <a:t>를 설정을 할 수 있고</a:t>
            </a:r>
            <a:r>
              <a:rPr lang="en-US" altLang="ko-KR" sz="1100"/>
              <a:t> </a:t>
            </a:r>
            <a:r>
              <a:rPr lang="ko-KR" altLang="en-US" sz="1100"/>
              <a:t>메서드에서 이를 상속받아 사용할 수 있다</a:t>
            </a:r>
            <a:endParaRPr lang="en-US" altLang="ko-KR" sz="1100"/>
          </a:p>
          <a:p>
            <a:pPr marL="171450" indent="-171450">
              <a:lnSpc>
                <a:spcPct val="170000"/>
              </a:lnSpc>
              <a:buFont typeface="Arial" panose="020B0604020202020204" pitchFamily="34" charset="0"/>
              <a:buChar char="•"/>
            </a:pPr>
            <a:r>
              <a:rPr lang="ko-KR" altLang="en-US" sz="1100"/>
              <a:t>응답으로 받을 데이터 타입</a:t>
            </a:r>
            <a:r>
              <a:rPr lang="en-US" altLang="ko-KR" sz="1100"/>
              <a:t>(Accept </a:t>
            </a:r>
            <a:r>
              <a:rPr lang="ko-KR" altLang="en-US" sz="1100"/>
              <a:t>헤더</a:t>
            </a:r>
            <a:r>
              <a:rPr lang="en-US" altLang="ko-KR" sz="1100"/>
              <a:t>)</a:t>
            </a:r>
            <a:r>
              <a:rPr lang="ko-KR" altLang="en-US" sz="1100"/>
              <a:t>을 지정한다</a:t>
            </a:r>
            <a:endParaRPr lang="en-US" altLang="ko-KR" sz="1100">
              <a:latin typeface="+mn-ea"/>
            </a:endParaRPr>
          </a:p>
          <a:p>
            <a:pPr marL="171450" indent="-171450">
              <a:lnSpc>
                <a:spcPct val="170000"/>
              </a:lnSpc>
              <a:buFont typeface="Arial" panose="020B0604020202020204" pitchFamily="34" charset="0"/>
              <a:buChar char="•"/>
            </a:pPr>
            <a:r>
              <a:rPr lang="ko-KR" altLang="en-US" sz="1100"/>
              <a:t>요청의 </a:t>
            </a:r>
            <a:r>
              <a:rPr lang="en-US" altLang="ko-KR" sz="1100"/>
              <a:t>Content-Type(</a:t>
            </a:r>
            <a:r>
              <a:rPr lang="ko-KR" altLang="en-US" sz="1100"/>
              <a:t>요청 데이터의 타입</a:t>
            </a:r>
            <a:r>
              <a:rPr lang="en-US" altLang="ko-KR" sz="1100"/>
              <a:t>)</a:t>
            </a:r>
            <a:r>
              <a:rPr lang="ko-KR" altLang="en-US" sz="1100"/>
              <a:t>을 지정한다</a:t>
            </a:r>
            <a:endParaRPr lang="en-US" altLang="ko-KR" sz="1100">
              <a:latin typeface="+mn-ea"/>
            </a:endParaRPr>
          </a:p>
        </p:txBody>
      </p:sp>
      <p:sp>
        <p:nvSpPr>
          <p:cNvPr id="7" name="직사각형 6">
            <a:extLst>
              <a:ext uri="{FF2B5EF4-FFF2-40B4-BE49-F238E27FC236}">
                <a16:creationId xmlns:a16="http://schemas.microsoft.com/office/drawing/2014/main" id="{C67CCD51-F65B-90B1-655B-27E65462FDA8}"/>
              </a:ext>
            </a:extLst>
          </p:cNvPr>
          <p:cNvSpPr/>
          <p:nvPr/>
        </p:nvSpPr>
        <p:spPr>
          <a:xfrm>
            <a:off x="198756" y="3759691"/>
            <a:ext cx="2508059"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HTTP Interface </a:t>
            </a:r>
            <a:r>
              <a:rPr lang="ko-KR" altLang="en-US" b="1">
                <a:solidFill>
                  <a:schemeClr val="accent1">
                    <a:lumMod val="75000"/>
                  </a:schemeClr>
                </a:solidFill>
                <a:latin typeface="+mn-ea"/>
              </a:rPr>
              <a:t>정의</a:t>
            </a:r>
          </a:p>
        </p:txBody>
      </p:sp>
      <p:sp>
        <p:nvSpPr>
          <p:cNvPr id="8" name="직사각형 7">
            <a:extLst>
              <a:ext uri="{FF2B5EF4-FFF2-40B4-BE49-F238E27FC236}">
                <a16:creationId xmlns:a16="http://schemas.microsoft.com/office/drawing/2014/main" id="{D510CAEC-4D4F-2967-5817-4801377B53E7}"/>
              </a:ext>
            </a:extLst>
          </p:cNvPr>
          <p:cNvSpPr/>
          <p:nvPr/>
        </p:nvSpPr>
        <p:spPr>
          <a:xfrm>
            <a:off x="331716" y="630110"/>
            <a:ext cx="11860284" cy="900246"/>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HTTP </a:t>
            </a:r>
            <a:r>
              <a:rPr lang="ko-KR" altLang="en-US" sz="1200"/>
              <a:t>엔드포인트로 선언하기 위한 어노테이션으로서 이 어노테이션을 사용하면 자바 인터페이스의 메서드를 </a:t>
            </a:r>
            <a:r>
              <a:rPr lang="en-US" altLang="ko-KR" sz="1200"/>
              <a:t>HTTP </a:t>
            </a:r>
            <a:r>
              <a:rPr lang="ko-KR" altLang="en-US" sz="1200"/>
              <a:t>엔드포인트로 지정할 수 있으며 </a:t>
            </a:r>
            <a:r>
              <a:rPr lang="en-US" altLang="ko-KR" sz="1200">
                <a:latin typeface="+mn-ea"/>
              </a:rPr>
              <a:t>HttpServiceProxyFactory </a:t>
            </a:r>
            <a:r>
              <a:rPr lang="ko-KR" altLang="en-US" sz="1200">
                <a:latin typeface="+mn-ea"/>
              </a:rPr>
              <a:t>에 전달하면 자동으로 </a:t>
            </a:r>
            <a:r>
              <a:rPr lang="en-US" altLang="ko-KR" sz="1200">
                <a:latin typeface="+mn-ea"/>
              </a:rPr>
              <a:t>HTTP </a:t>
            </a:r>
            <a:r>
              <a:rPr lang="ko-KR" altLang="en-US" sz="1200">
                <a:latin typeface="+mn-ea"/>
              </a:rPr>
              <a:t>요청을 보내는 클라이언트를 만들어 준다</a:t>
            </a:r>
            <a:endParaRPr lang="en-US" altLang="ko-KR" sz="1200"/>
          </a:p>
          <a:p>
            <a:pPr marL="171450" indent="-171450">
              <a:lnSpc>
                <a:spcPct val="150000"/>
              </a:lnSpc>
              <a:buFont typeface="Arial" panose="020B0604020202020204" pitchFamily="34" charset="0"/>
              <a:buChar char="•"/>
            </a:pPr>
            <a:r>
              <a:rPr lang="en-US" altLang="ko-KR" sz="1200">
                <a:latin typeface="+mn-ea"/>
              </a:rPr>
              <a:t>@GetExchange, @PostExchange, @PutExchange,</a:t>
            </a:r>
            <a:r>
              <a:rPr lang="ko-KR" altLang="en-US" sz="1200">
                <a:latin typeface="+mn-ea"/>
              </a:rPr>
              <a:t> </a:t>
            </a:r>
            <a:r>
              <a:rPr lang="en-US" altLang="ko-KR" sz="1200">
                <a:latin typeface="+mn-ea"/>
              </a:rPr>
              <a:t>@PatchExchange, @DeleteExchange </a:t>
            </a:r>
            <a:r>
              <a:rPr lang="ko-KR" altLang="en-US" sz="1200">
                <a:latin typeface="+mn-ea"/>
              </a:rPr>
              <a:t>등의 단축 어노테이션을 지원한다</a:t>
            </a:r>
            <a:endParaRPr lang="en-US" altLang="ko-KR" sz="1200">
              <a:latin typeface="+mn-ea"/>
            </a:endParaRPr>
          </a:p>
        </p:txBody>
      </p:sp>
      <p:sp>
        <p:nvSpPr>
          <p:cNvPr id="16" name="Rectangle 6">
            <a:extLst>
              <a:ext uri="{FF2B5EF4-FFF2-40B4-BE49-F238E27FC236}">
                <a16:creationId xmlns:a16="http://schemas.microsoft.com/office/drawing/2014/main" id="{E0BF8DD5-F784-7E74-15FA-26BA3DB23909}"/>
              </a:ext>
            </a:extLst>
          </p:cNvPr>
          <p:cNvSpPr>
            <a:spLocks noChangeArrowheads="1"/>
          </p:cNvSpPr>
          <p:nvPr/>
        </p:nvSpPr>
        <p:spPr bwMode="auto">
          <a:xfrm>
            <a:off x="619245" y="4210556"/>
            <a:ext cx="5590573" cy="1330557"/>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latin typeface="Arial Unicode MS"/>
                <a:ea typeface="JetBrains Mono"/>
              </a:rPr>
              <a:t>interface </a:t>
            </a:r>
            <a:r>
              <a:rPr kumimoji="0" lang="ko-KR" altLang="ko-KR" sz="1100" b="0" i="0" u="none" strike="noStrike" cap="none" normalizeH="0" baseline="0">
                <a:ln>
                  <a:noFill/>
                </a:ln>
                <a:solidFill>
                  <a:srgbClr val="BCBEC4"/>
                </a:solidFill>
                <a:effectLst/>
                <a:latin typeface="Arial Unicode MS"/>
                <a:ea typeface="JetBrains Mono"/>
              </a:rPr>
              <a:t>RepositoryService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@GetExchange</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"/repos/{owner}/{repo}"</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Repository </a:t>
            </a:r>
            <a:r>
              <a:rPr kumimoji="0" lang="ko-KR" altLang="ko-KR" sz="1100" b="0" i="0" u="none" strike="noStrike" cap="none" normalizeH="0" baseline="0">
                <a:ln>
                  <a:noFill/>
                </a:ln>
                <a:solidFill>
                  <a:srgbClr val="56A8F5"/>
                </a:solidFill>
                <a:effectLst/>
                <a:latin typeface="Arial Unicode MS"/>
                <a:ea typeface="JetBrains Mono"/>
              </a:rPr>
              <a:t>getRepository</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B3AE60"/>
                </a:solidFill>
                <a:effectLst/>
                <a:latin typeface="Arial Unicode MS"/>
                <a:ea typeface="JetBrains Mono"/>
              </a:rPr>
              <a:t>@PathVariable </a:t>
            </a:r>
            <a:r>
              <a:rPr kumimoji="0" lang="ko-KR" altLang="ko-KR" sz="1100" b="0" i="0" u="none" strike="noStrike" cap="none" normalizeH="0" baseline="0">
                <a:ln>
                  <a:noFill/>
                </a:ln>
                <a:solidFill>
                  <a:srgbClr val="BCBEC4"/>
                </a:solidFill>
                <a:effectLst/>
                <a:latin typeface="Arial Unicode MS"/>
                <a:ea typeface="JetBrains Mono"/>
              </a:rPr>
              <a:t>String owner, </a:t>
            </a:r>
            <a:r>
              <a:rPr kumimoji="0" lang="ko-KR" altLang="ko-KR" sz="1100" b="0" i="0" u="none" strike="noStrike" cap="none" normalizeH="0" baseline="0">
                <a:ln>
                  <a:noFill/>
                </a:ln>
                <a:solidFill>
                  <a:srgbClr val="B3AE60"/>
                </a:solidFill>
                <a:effectLst/>
                <a:latin typeface="Arial Unicode MS"/>
                <a:ea typeface="JetBrains Mono"/>
              </a:rPr>
              <a:t>@PathVariable </a:t>
            </a:r>
            <a:r>
              <a:rPr kumimoji="0" lang="ko-KR" altLang="ko-KR" sz="1100" b="0" i="0" u="none" strike="noStrike" cap="none" normalizeH="0" baseline="0">
                <a:ln>
                  <a:noFill/>
                </a:ln>
                <a:solidFill>
                  <a:srgbClr val="BCBEC4"/>
                </a:solidFill>
                <a:effectLst/>
                <a:latin typeface="Arial Unicode MS"/>
                <a:ea typeface="JetBrains Mono"/>
              </a:rPr>
              <a:t>String repo);</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추가적인</a:t>
            </a:r>
            <a:r>
              <a:rPr kumimoji="0" lang="ko-KR" altLang="ko-KR" sz="1100" b="0" i="0" u="none" strike="noStrike" cap="none" normalizeH="0" baseline="0">
                <a:ln>
                  <a:noFill/>
                </a:ln>
                <a:solidFill>
                  <a:srgbClr val="7A7E85"/>
                </a:solidFill>
                <a:effectLst/>
                <a:latin typeface="Arial Unicode MS"/>
                <a:ea typeface="JetBrains Mono"/>
              </a:rPr>
              <a:t> HTTP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요청 메서드</a:t>
            </a:r>
            <a:r>
              <a:rPr kumimoji="0" lang="ko-KR" altLang="ko-KR" sz="1100" b="0" i="0" u="none" strike="noStrike" cap="none" normalizeH="0" baseline="0">
                <a:ln>
                  <a:noFill/>
                </a:ln>
                <a:solidFill>
                  <a:srgbClr val="7A7E85"/>
                </a:solidFill>
                <a:effectLst/>
                <a:latin typeface="Arial Unicode MS"/>
                <a:ea typeface="JetBrains Mono"/>
              </a:rPr>
              <a:t>...</a:t>
            </a:r>
            <a:br>
              <a:rPr kumimoji="0" lang="ko-KR" altLang="ko-KR" sz="1100" b="0" i="0" u="none" strike="noStrike" cap="none" normalizeH="0" baseline="0">
                <a:ln>
                  <a:noFill/>
                </a:ln>
                <a:solidFill>
                  <a:srgbClr val="7A7E85"/>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7" name="Rectangle 6">
            <a:extLst>
              <a:ext uri="{FF2B5EF4-FFF2-40B4-BE49-F238E27FC236}">
                <a16:creationId xmlns:a16="http://schemas.microsoft.com/office/drawing/2014/main" id="{207DB0AB-4C9B-A7B1-1120-D389CF251B83}"/>
              </a:ext>
            </a:extLst>
          </p:cNvPr>
          <p:cNvSpPr>
            <a:spLocks noChangeArrowheads="1"/>
          </p:cNvSpPr>
          <p:nvPr/>
        </p:nvSpPr>
        <p:spPr bwMode="auto">
          <a:xfrm>
            <a:off x="6342926" y="4210556"/>
            <a:ext cx="5590573" cy="1584473"/>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a:t>
            </a:r>
            <a:r>
              <a:rPr kumimoji="0" lang="en-US" altLang="ko-KR" sz="1100" b="0" i="0" u="none" strike="noStrike" cap="none" normalizeH="0" baseline="0">
                <a:ln>
                  <a:noFill/>
                </a:ln>
                <a:solidFill>
                  <a:srgbClr val="B3AE60"/>
                </a:solidFill>
                <a:effectLst/>
                <a:latin typeface="Arial Unicode MS"/>
                <a:ea typeface="JetBrains Mono"/>
              </a:rPr>
              <a:t>Http</a:t>
            </a:r>
            <a:r>
              <a:rPr kumimoji="0" lang="ko-KR" altLang="ko-KR" sz="1100" b="0" i="0" u="none" strike="noStrike" cap="none" normalizeH="0" baseline="0">
                <a:ln>
                  <a:noFill/>
                </a:ln>
                <a:solidFill>
                  <a:srgbClr val="B3AE60"/>
                </a:solidFill>
                <a:effectLst/>
                <a:latin typeface="Arial Unicode MS"/>
                <a:ea typeface="JetBrains Mono"/>
              </a:rPr>
              <a:t>Exchange</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"/repos"</a:t>
            </a:r>
            <a:r>
              <a:rPr kumimoji="0" lang="ko-KR" altLang="ko-KR" sz="1100" b="0" i="0" u="none" strike="noStrike" cap="none" normalizeH="0" baseline="0">
                <a:ln>
                  <a:noFill/>
                </a:ln>
                <a:solidFill>
                  <a:srgbClr val="BCBEC4"/>
                </a:solidFill>
                <a:effectLst/>
                <a:latin typeface="Arial Unicode MS"/>
                <a:ea typeface="JetBrains Mono"/>
              </a:rPr>
              <a:t>)</a:t>
            </a:r>
            <a:endParaRPr kumimoji="0" lang="en-US" altLang="ko-KR" sz="1100" b="0" i="0" u="none" strike="noStrike" cap="none" normalizeH="0" baseline="0">
              <a:ln>
                <a:noFill/>
              </a:ln>
              <a:solidFill>
                <a:srgbClr val="CF8E6D"/>
              </a:solidFill>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latin typeface="Arial Unicode MS"/>
                <a:ea typeface="JetBrains Mono"/>
              </a:rPr>
              <a:t>interface </a:t>
            </a:r>
            <a:r>
              <a:rPr kumimoji="0" lang="ko-KR" altLang="ko-KR" sz="1100" b="0" i="0" u="none" strike="noStrike" cap="none" normalizeH="0" baseline="0">
                <a:ln>
                  <a:noFill/>
                </a:ln>
                <a:solidFill>
                  <a:srgbClr val="BCBEC4"/>
                </a:solidFill>
                <a:effectLst/>
                <a:latin typeface="Arial Unicode MS"/>
                <a:ea typeface="JetBrains Mono"/>
              </a:rPr>
              <a:t>RepositoryService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@GetExchange</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"/{owner}/{repo}"</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Repository </a:t>
            </a:r>
            <a:r>
              <a:rPr kumimoji="0" lang="ko-KR" altLang="ko-KR" sz="1100" b="0" i="0" u="none" strike="noStrike" cap="none" normalizeH="0" baseline="0">
                <a:ln>
                  <a:noFill/>
                </a:ln>
                <a:solidFill>
                  <a:srgbClr val="56A8F5"/>
                </a:solidFill>
                <a:effectLst/>
                <a:latin typeface="Arial Unicode MS"/>
                <a:ea typeface="JetBrains Mono"/>
              </a:rPr>
              <a:t>getRepository</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B3AE60"/>
                </a:solidFill>
                <a:effectLst/>
                <a:latin typeface="Arial Unicode MS"/>
                <a:ea typeface="JetBrains Mono"/>
              </a:rPr>
              <a:t>@PathVariable </a:t>
            </a:r>
            <a:r>
              <a:rPr kumimoji="0" lang="ko-KR" altLang="ko-KR" sz="1100" b="0" i="0" u="none" strike="noStrike" cap="none" normalizeH="0" baseline="0">
                <a:ln>
                  <a:noFill/>
                </a:ln>
                <a:solidFill>
                  <a:srgbClr val="BCBEC4"/>
                </a:solidFill>
                <a:effectLst/>
                <a:latin typeface="Arial Unicode MS"/>
                <a:ea typeface="JetBrains Mono"/>
              </a:rPr>
              <a:t>String owner, </a:t>
            </a:r>
            <a:r>
              <a:rPr kumimoji="0" lang="ko-KR" altLang="ko-KR" sz="1100" b="0" i="0" u="none" strike="noStrike" cap="none" normalizeH="0" baseline="0">
                <a:ln>
                  <a:noFill/>
                </a:ln>
                <a:solidFill>
                  <a:srgbClr val="B3AE60"/>
                </a:solidFill>
                <a:effectLst/>
                <a:latin typeface="Arial Unicode MS"/>
                <a:ea typeface="JetBrains Mono"/>
              </a:rPr>
              <a:t>@PathVariable </a:t>
            </a:r>
            <a:r>
              <a:rPr kumimoji="0" lang="ko-KR" altLang="ko-KR" sz="1100" b="0" i="0" u="none" strike="noStrike" cap="none" normalizeH="0" baseline="0">
                <a:ln>
                  <a:noFill/>
                </a:ln>
                <a:solidFill>
                  <a:srgbClr val="BCBEC4"/>
                </a:solidFill>
                <a:effectLst/>
                <a:latin typeface="Arial Unicode MS"/>
                <a:ea typeface="JetBrains Mono"/>
              </a:rPr>
              <a:t>String repo);</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추가적인</a:t>
            </a:r>
            <a:r>
              <a:rPr kumimoji="0" lang="ko-KR" altLang="ko-KR" sz="1100" b="0" i="0" u="none" strike="noStrike" cap="none" normalizeH="0" baseline="0">
                <a:ln>
                  <a:noFill/>
                </a:ln>
                <a:solidFill>
                  <a:srgbClr val="7A7E85"/>
                </a:solidFill>
                <a:effectLst/>
                <a:latin typeface="Arial Unicode MS"/>
                <a:ea typeface="JetBrains Mono"/>
              </a:rPr>
              <a:t> HTTP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요청 메서드</a:t>
            </a:r>
            <a:r>
              <a:rPr kumimoji="0" lang="ko-KR" altLang="ko-KR" sz="1100" b="0" i="0" u="none" strike="noStrike" cap="none" normalizeH="0" baseline="0">
                <a:ln>
                  <a:noFill/>
                </a:ln>
                <a:solidFill>
                  <a:srgbClr val="7A7E85"/>
                </a:solidFill>
                <a:effectLst/>
                <a:latin typeface="Arial Unicode MS"/>
                <a:ea typeface="JetBrains Mono"/>
              </a:rPr>
              <a:t>...</a:t>
            </a:r>
            <a:br>
              <a:rPr kumimoji="0" lang="ko-KR" altLang="ko-KR" sz="1100" b="0" i="0" u="none" strike="noStrike" cap="none" normalizeH="0" baseline="0">
                <a:ln>
                  <a:noFill/>
                </a:ln>
                <a:solidFill>
                  <a:srgbClr val="7A7E85"/>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4" name="TextBox 3">
            <a:extLst>
              <a:ext uri="{FF2B5EF4-FFF2-40B4-BE49-F238E27FC236}">
                <a16:creationId xmlns:a16="http://schemas.microsoft.com/office/drawing/2014/main" id="{3BDB21CB-5E3F-9A2D-A7AC-F62CA8C967C8}"/>
              </a:ext>
            </a:extLst>
          </p:cNvPr>
          <p:cNvSpPr txBox="1"/>
          <p:nvPr/>
        </p:nvSpPr>
        <p:spPr>
          <a:xfrm>
            <a:off x="542562" y="5996937"/>
            <a:ext cx="6732127" cy="579005"/>
          </a:xfrm>
          <a:prstGeom prst="rect">
            <a:avLst/>
          </a:prstGeom>
          <a:noFill/>
        </p:spPr>
        <p:txBody>
          <a:bodyPr wrap="square">
            <a:spAutoFit/>
          </a:bodyPr>
          <a:lstStyle/>
          <a:p>
            <a:pPr>
              <a:lnSpc>
                <a:spcPct val="150000"/>
              </a:lnSpc>
            </a:pPr>
            <a:r>
              <a:rPr lang="en-US" altLang="ko-KR" sz="1100" b="1"/>
              <a:t>Method Parameters &amp; Return</a:t>
            </a:r>
            <a:r>
              <a:rPr lang="ko-KR" altLang="en-US" sz="1100" b="1"/>
              <a:t> </a:t>
            </a:r>
            <a:r>
              <a:rPr lang="en-US" altLang="ko-KR" sz="1100" b="1"/>
              <a:t>values</a:t>
            </a:r>
          </a:p>
          <a:p>
            <a:pPr>
              <a:lnSpc>
                <a:spcPct val="150000"/>
              </a:lnSpc>
            </a:pPr>
            <a:r>
              <a:rPr lang="ko-KR" altLang="en-US" sz="1100">
                <a:hlinkClick r:id="rId4"/>
              </a:rPr>
              <a:t>https://docs.spring.io/spring-framework/reference/integration/rest-clients.html#rest-http-interface</a:t>
            </a:r>
            <a:endParaRPr lang="ko-KR" altLang="en-US" sz="1100"/>
          </a:p>
        </p:txBody>
      </p:sp>
    </p:spTree>
    <p:extLst>
      <p:ext uri="{BB962C8B-B14F-4D97-AF65-F5344CB8AC3E}">
        <p14:creationId xmlns:p14="http://schemas.microsoft.com/office/powerpoint/2010/main" val="177492109"/>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20AA9B-1443-D905-DAC4-7E458BC31EA6}"/>
            </a:ext>
          </a:extLst>
        </p:cNvPr>
        <p:cNvGrpSpPr/>
        <p:nvPr/>
      </p:nvGrpSpPr>
      <p:grpSpPr>
        <a:xfrm>
          <a:off x="0" y="0"/>
          <a:ext cx="0" cy="0"/>
          <a:chOff x="0" y="0"/>
          <a:chExt cx="0" cy="0"/>
        </a:xfrm>
      </p:grpSpPr>
      <p:sp>
        <p:nvSpPr>
          <p:cNvPr id="14" name="직사각형 13">
            <a:extLst>
              <a:ext uri="{FF2B5EF4-FFF2-40B4-BE49-F238E27FC236}">
                <a16:creationId xmlns:a16="http://schemas.microsoft.com/office/drawing/2014/main" id="{75EB58C8-75FC-DD21-359E-EFA45694011F}"/>
              </a:ext>
            </a:extLst>
          </p:cNvPr>
          <p:cNvSpPr/>
          <p:nvPr/>
        </p:nvSpPr>
        <p:spPr>
          <a:xfrm>
            <a:off x="44932" y="149881"/>
            <a:ext cx="2832827"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클라이언트용 프록시 생성</a:t>
            </a:r>
          </a:p>
        </p:txBody>
      </p:sp>
      <p:sp>
        <p:nvSpPr>
          <p:cNvPr id="6" name="TextBox 5">
            <a:extLst>
              <a:ext uri="{FF2B5EF4-FFF2-40B4-BE49-F238E27FC236}">
                <a16:creationId xmlns:a16="http://schemas.microsoft.com/office/drawing/2014/main" id="{A6B27F0E-C65B-7550-FAFF-08895DB79574}"/>
              </a:ext>
            </a:extLst>
          </p:cNvPr>
          <p:cNvSpPr txBox="1"/>
          <p:nvPr/>
        </p:nvSpPr>
        <p:spPr>
          <a:xfrm>
            <a:off x="325505" y="579612"/>
            <a:ext cx="1711635" cy="307777"/>
          </a:xfrm>
          <a:prstGeom prst="rect">
            <a:avLst/>
          </a:prstGeom>
          <a:noFill/>
        </p:spPr>
        <p:txBody>
          <a:bodyPr wrap="square">
            <a:spAutoFit/>
          </a:bodyPr>
          <a:lstStyle/>
          <a:p>
            <a:r>
              <a:rPr lang="en-US" altLang="ko-KR" sz="1400" b="1">
                <a:latin typeface="+mn-ea"/>
              </a:rPr>
              <a:t>1.  RestClient </a:t>
            </a:r>
            <a:r>
              <a:rPr lang="ko-KR" altLang="en-US" sz="1400" b="1">
                <a:latin typeface="+mn-ea"/>
              </a:rPr>
              <a:t>사용 </a:t>
            </a:r>
            <a:endParaRPr lang="ko-KR" altLang="en-US" sz="1400"/>
          </a:p>
        </p:txBody>
      </p:sp>
      <p:sp>
        <p:nvSpPr>
          <p:cNvPr id="9" name="Rectangle 2">
            <a:extLst>
              <a:ext uri="{FF2B5EF4-FFF2-40B4-BE49-F238E27FC236}">
                <a16:creationId xmlns:a16="http://schemas.microsoft.com/office/drawing/2014/main" id="{E4F36850-A742-61AF-0D31-778DA0368DDD}"/>
              </a:ext>
            </a:extLst>
          </p:cNvPr>
          <p:cNvSpPr>
            <a:spLocks noChangeArrowheads="1"/>
          </p:cNvSpPr>
          <p:nvPr/>
        </p:nvSpPr>
        <p:spPr bwMode="auto">
          <a:xfrm>
            <a:off x="441768" y="911584"/>
            <a:ext cx="5650374" cy="1330557"/>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RestClient </a:t>
            </a:r>
            <a:r>
              <a:rPr kumimoji="0" lang="ko-KR" altLang="ko-KR" sz="1100" b="0" i="0" u="none" strike="noStrike" cap="none" normalizeH="0" baseline="0">
                <a:ln>
                  <a:noFill/>
                </a:ln>
                <a:solidFill>
                  <a:srgbClr val="C77DBB"/>
                </a:solidFill>
                <a:effectLst/>
                <a:latin typeface="Arial Unicode MS"/>
                <a:ea typeface="JetBrains Mono"/>
              </a:rPr>
              <a:t>restClient </a:t>
            </a:r>
            <a:r>
              <a:rPr kumimoji="0" lang="ko-KR" altLang="ko-KR" sz="1100" b="0" i="0" u="none" strike="noStrike" cap="none" normalizeH="0" baseline="0">
                <a:ln>
                  <a:noFill/>
                </a:ln>
                <a:solidFill>
                  <a:srgbClr val="BCBEC4"/>
                </a:solidFill>
                <a:effectLst/>
                <a:latin typeface="Arial Unicode MS"/>
                <a:ea typeface="JetBrains Mono"/>
              </a:rPr>
              <a:t>= RestClient.builder().baseUrl(</a:t>
            </a:r>
            <a:r>
              <a:rPr kumimoji="0" lang="ko-KR" altLang="ko-KR" sz="1100" b="0" i="0" u="none" strike="noStrike" cap="none" normalizeH="0" baseline="0">
                <a:ln>
                  <a:noFill/>
                </a:ln>
                <a:solidFill>
                  <a:srgbClr val="6AAB73"/>
                </a:solidFill>
                <a:effectLst/>
                <a:latin typeface="Arial Unicode MS"/>
                <a:ea typeface="JetBrains Mono"/>
              </a:rPr>
              <a:t>"https://api.github.com/"</a:t>
            </a:r>
            <a:r>
              <a:rPr kumimoji="0" lang="ko-KR" altLang="ko-KR" sz="1100" b="0" i="0" u="none" strike="noStrike" cap="none" normalizeH="0" baseline="0">
                <a:ln>
                  <a:noFill/>
                </a:ln>
                <a:solidFill>
                  <a:srgbClr val="BCBEC4"/>
                </a:solidFill>
                <a:effectLst/>
                <a:latin typeface="Arial Unicode MS"/>
                <a:ea typeface="JetBrains Mono"/>
              </a:rPr>
              <a:t>).build();</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RestClientAdapter </a:t>
            </a:r>
            <a:r>
              <a:rPr kumimoji="0" lang="ko-KR" altLang="ko-KR" sz="1100" b="0" i="0" u="none" strike="noStrike" cap="none" normalizeH="0" baseline="0">
                <a:ln>
                  <a:noFill/>
                </a:ln>
                <a:solidFill>
                  <a:srgbClr val="C77DBB"/>
                </a:solidFill>
                <a:effectLst/>
                <a:latin typeface="Arial Unicode MS"/>
                <a:ea typeface="JetBrains Mono"/>
              </a:rPr>
              <a:t>adapter </a:t>
            </a:r>
            <a:r>
              <a:rPr kumimoji="0" lang="ko-KR" altLang="ko-KR" sz="1100" b="0" i="0" u="none" strike="noStrike" cap="none" normalizeH="0" baseline="0">
                <a:ln>
                  <a:noFill/>
                </a:ln>
                <a:solidFill>
                  <a:srgbClr val="BCBEC4"/>
                </a:solidFill>
                <a:effectLst/>
                <a:latin typeface="Arial Unicode MS"/>
                <a:ea typeface="JetBrains Mono"/>
              </a:rPr>
              <a:t>= RestClientAdapter.create(</a:t>
            </a:r>
            <a:r>
              <a:rPr kumimoji="0" lang="ko-KR" altLang="ko-KR" sz="1100" b="0" i="0" u="none" strike="noStrike" cap="none" normalizeH="0" baseline="0">
                <a:ln>
                  <a:noFill/>
                </a:ln>
                <a:solidFill>
                  <a:srgbClr val="C77DBB"/>
                </a:solidFill>
                <a:effectLst/>
                <a:latin typeface="Arial Unicode MS"/>
                <a:ea typeface="JetBrains Mono"/>
              </a:rPr>
              <a:t>restClient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HttpServiceProxyFactory </a:t>
            </a:r>
            <a:r>
              <a:rPr kumimoji="0" lang="ko-KR" altLang="ko-KR" sz="1100" b="0" i="0" u="none" strike="noStrike" cap="none" normalizeH="0" baseline="0">
                <a:ln>
                  <a:noFill/>
                </a:ln>
                <a:solidFill>
                  <a:srgbClr val="C77DBB"/>
                </a:solidFill>
                <a:effectLst/>
                <a:latin typeface="Arial Unicode MS"/>
                <a:ea typeface="JetBrains Mono"/>
              </a:rPr>
              <a:t>factory </a:t>
            </a:r>
            <a:r>
              <a:rPr kumimoji="0" lang="ko-KR" altLang="ko-KR" sz="1100" b="0" i="0" u="none" strike="noStrike" cap="none" normalizeH="0" baseline="0">
                <a:ln>
                  <a:noFill/>
                </a:ln>
                <a:solidFill>
                  <a:srgbClr val="BCBEC4"/>
                </a:solidFill>
                <a:effectLst/>
                <a:latin typeface="Arial Unicode MS"/>
                <a:ea typeface="JetBrains Mono"/>
              </a:rPr>
              <a:t>= HttpServiceProxyFactory.builderFor(</a:t>
            </a:r>
            <a:r>
              <a:rPr kumimoji="0" lang="ko-KR" altLang="ko-KR" sz="1100" b="0" i="0" u="none" strike="noStrike" cap="none" normalizeH="0" baseline="0">
                <a:ln>
                  <a:noFill/>
                </a:ln>
                <a:solidFill>
                  <a:srgbClr val="C77DBB"/>
                </a:solidFill>
                <a:effectLst/>
                <a:latin typeface="Arial Unicode MS"/>
                <a:ea typeface="JetBrains Mono"/>
              </a:rPr>
              <a:t>adapter</a:t>
            </a:r>
            <a:r>
              <a:rPr kumimoji="0" lang="ko-KR" altLang="ko-KR" sz="1100" b="0" i="0" u="none" strike="noStrike" cap="none" normalizeH="0" baseline="0">
                <a:ln>
                  <a:noFill/>
                </a:ln>
                <a:solidFill>
                  <a:srgbClr val="BCBEC4"/>
                </a:solidFill>
                <a:effectLst/>
                <a:latin typeface="Arial Unicode MS"/>
                <a:ea typeface="JetBrains Mono"/>
              </a:rPr>
              <a:t>).build();</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RepositoryService </a:t>
            </a:r>
            <a:r>
              <a:rPr kumimoji="0" lang="ko-KR" altLang="ko-KR" sz="1100" b="0" i="0" u="none" strike="noStrike" cap="none" normalizeH="0" baseline="0">
                <a:ln>
                  <a:noFill/>
                </a:ln>
                <a:solidFill>
                  <a:srgbClr val="C77DBB"/>
                </a:solidFill>
                <a:effectLst/>
                <a:latin typeface="Arial Unicode MS"/>
                <a:ea typeface="JetBrains Mono"/>
              </a:rPr>
              <a:t>service </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77DBB"/>
                </a:solidFill>
                <a:effectLst/>
                <a:latin typeface="Arial Unicode MS"/>
                <a:ea typeface="JetBrains Mono"/>
              </a:rPr>
              <a:t>factory</a:t>
            </a:r>
            <a:r>
              <a:rPr kumimoji="0" lang="ko-KR" altLang="ko-KR" sz="1100" b="0" i="0" u="none" strike="noStrike" cap="none" normalizeH="0" baseline="0">
                <a:ln>
                  <a:noFill/>
                </a:ln>
                <a:solidFill>
                  <a:srgbClr val="BCBEC4"/>
                </a:solidFill>
                <a:effectLst/>
                <a:latin typeface="Arial Unicode MS"/>
                <a:ea typeface="JetBrains Mono"/>
              </a:rPr>
              <a:t>.createClient(RepositoryService.</a:t>
            </a:r>
            <a:r>
              <a:rPr kumimoji="0" lang="ko-KR" altLang="ko-KR" sz="1100" b="0" i="0" u="none" strike="noStrike" cap="none" normalizeH="0" baseline="0">
                <a:ln>
                  <a:noFill/>
                </a:ln>
                <a:solidFill>
                  <a:srgbClr val="CF8E6D"/>
                </a:solidFill>
                <a:effectLst/>
                <a:latin typeface="Arial Unicode MS"/>
                <a:ea typeface="JetBrains Mono"/>
              </a:rPr>
              <a:t>class</a:t>
            </a: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E752AE8B-8885-157E-A5E1-04B8D4F9A8FF}"/>
              </a:ext>
            </a:extLst>
          </p:cNvPr>
          <p:cNvSpPr txBox="1"/>
          <p:nvPr/>
        </p:nvSpPr>
        <p:spPr>
          <a:xfrm>
            <a:off x="325505" y="2639905"/>
            <a:ext cx="1711635" cy="307777"/>
          </a:xfrm>
          <a:prstGeom prst="rect">
            <a:avLst/>
          </a:prstGeom>
          <a:noFill/>
        </p:spPr>
        <p:txBody>
          <a:bodyPr wrap="square">
            <a:spAutoFit/>
          </a:bodyPr>
          <a:lstStyle/>
          <a:p>
            <a:r>
              <a:rPr lang="en-US" altLang="ko-KR" sz="1400" b="1">
                <a:latin typeface="+mn-ea"/>
              </a:rPr>
              <a:t>2. WebClient </a:t>
            </a:r>
            <a:r>
              <a:rPr lang="ko-KR" altLang="en-US" sz="1400" b="1">
                <a:latin typeface="+mn-ea"/>
              </a:rPr>
              <a:t>사용 </a:t>
            </a:r>
            <a:endParaRPr lang="ko-KR" altLang="en-US" sz="1400"/>
          </a:p>
        </p:txBody>
      </p:sp>
      <p:sp>
        <p:nvSpPr>
          <p:cNvPr id="11" name="Rectangle 2">
            <a:extLst>
              <a:ext uri="{FF2B5EF4-FFF2-40B4-BE49-F238E27FC236}">
                <a16:creationId xmlns:a16="http://schemas.microsoft.com/office/drawing/2014/main" id="{FF396954-748C-95BC-F603-E99E720205D7}"/>
              </a:ext>
            </a:extLst>
          </p:cNvPr>
          <p:cNvSpPr>
            <a:spLocks noChangeArrowheads="1"/>
          </p:cNvSpPr>
          <p:nvPr/>
        </p:nvSpPr>
        <p:spPr bwMode="auto">
          <a:xfrm>
            <a:off x="445627" y="2947682"/>
            <a:ext cx="5650374" cy="1330557"/>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WebClient </a:t>
            </a:r>
            <a:r>
              <a:rPr kumimoji="0" lang="ko-KR" altLang="ko-KR" sz="1100" b="0" i="0" u="none" strike="noStrike" cap="none" normalizeH="0" baseline="0">
                <a:ln>
                  <a:noFill/>
                </a:ln>
                <a:solidFill>
                  <a:srgbClr val="C77DBB"/>
                </a:solidFill>
                <a:effectLst/>
                <a:latin typeface="Arial Unicode MS"/>
                <a:ea typeface="JetBrains Mono"/>
              </a:rPr>
              <a:t>webClient </a:t>
            </a:r>
            <a:r>
              <a:rPr kumimoji="0" lang="ko-KR" altLang="ko-KR" sz="1100" b="0" i="0" u="none" strike="noStrike" cap="none" normalizeH="0" baseline="0">
                <a:ln>
                  <a:noFill/>
                </a:ln>
                <a:solidFill>
                  <a:srgbClr val="BCBEC4"/>
                </a:solidFill>
                <a:effectLst/>
                <a:latin typeface="Arial Unicode MS"/>
                <a:ea typeface="JetBrains Mono"/>
              </a:rPr>
              <a:t>= WebClient.builder().baseUrl(</a:t>
            </a:r>
            <a:r>
              <a:rPr kumimoji="0" lang="ko-KR" altLang="ko-KR" sz="1100" b="0" i="0" u="none" strike="noStrike" cap="none" normalizeH="0" baseline="0">
                <a:ln>
                  <a:noFill/>
                </a:ln>
                <a:solidFill>
                  <a:srgbClr val="6AAB73"/>
                </a:solidFill>
                <a:effectLst/>
                <a:latin typeface="Arial Unicode MS"/>
                <a:ea typeface="JetBrains Mono"/>
              </a:rPr>
              <a:t>"https://api.github.com/"</a:t>
            </a:r>
            <a:r>
              <a:rPr kumimoji="0" lang="ko-KR" altLang="ko-KR" sz="1100" b="0" i="0" u="none" strike="noStrike" cap="none" normalizeH="0" baseline="0">
                <a:ln>
                  <a:noFill/>
                </a:ln>
                <a:solidFill>
                  <a:srgbClr val="BCBEC4"/>
                </a:solidFill>
                <a:effectLst/>
                <a:latin typeface="Arial Unicode MS"/>
                <a:ea typeface="JetBrains Mono"/>
              </a:rPr>
              <a:t>).build();</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WebClientAdapter </a:t>
            </a:r>
            <a:r>
              <a:rPr kumimoji="0" lang="ko-KR" altLang="ko-KR" sz="1100" b="0" i="0" u="none" strike="noStrike" cap="none" normalizeH="0" baseline="0">
                <a:ln>
                  <a:noFill/>
                </a:ln>
                <a:solidFill>
                  <a:srgbClr val="C77DBB"/>
                </a:solidFill>
                <a:effectLst/>
                <a:latin typeface="Arial Unicode MS"/>
                <a:ea typeface="JetBrains Mono"/>
              </a:rPr>
              <a:t>adapter </a:t>
            </a:r>
            <a:r>
              <a:rPr kumimoji="0" lang="ko-KR" altLang="ko-KR" sz="1100" b="0" i="0" u="none" strike="noStrike" cap="none" normalizeH="0" baseline="0">
                <a:ln>
                  <a:noFill/>
                </a:ln>
                <a:solidFill>
                  <a:srgbClr val="BCBEC4"/>
                </a:solidFill>
                <a:effectLst/>
                <a:latin typeface="Arial Unicode MS"/>
                <a:ea typeface="JetBrains Mono"/>
              </a:rPr>
              <a:t>= WebClientAdapter.create(</a:t>
            </a:r>
            <a:r>
              <a:rPr kumimoji="0" lang="ko-KR" altLang="ko-KR" sz="1100" b="0" i="0" u="none" strike="noStrike" cap="none" normalizeH="0" baseline="0">
                <a:ln>
                  <a:noFill/>
                </a:ln>
                <a:solidFill>
                  <a:srgbClr val="C77DBB"/>
                </a:solidFill>
                <a:effectLst/>
                <a:latin typeface="Arial Unicode MS"/>
                <a:ea typeface="JetBrains Mono"/>
              </a:rPr>
              <a:t>webClient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HttpServiceProxyFactory </a:t>
            </a:r>
            <a:r>
              <a:rPr kumimoji="0" lang="ko-KR" altLang="ko-KR" sz="1100" b="0" i="0" u="none" strike="noStrike" cap="none" normalizeH="0" baseline="0">
                <a:ln>
                  <a:noFill/>
                </a:ln>
                <a:solidFill>
                  <a:srgbClr val="C77DBB"/>
                </a:solidFill>
                <a:effectLst/>
                <a:latin typeface="Arial Unicode MS"/>
                <a:ea typeface="JetBrains Mono"/>
              </a:rPr>
              <a:t>factory </a:t>
            </a:r>
            <a:r>
              <a:rPr kumimoji="0" lang="ko-KR" altLang="ko-KR" sz="1100" b="0" i="0" u="none" strike="noStrike" cap="none" normalizeH="0" baseline="0">
                <a:ln>
                  <a:noFill/>
                </a:ln>
                <a:solidFill>
                  <a:srgbClr val="BCBEC4"/>
                </a:solidFill>
                <a:effectLst/>
                <a:latin typeface="Arial Unicode MS"/>
                <a:ea typeface="JetBrains Mono"/>
              </a:rPr>
              <a:t>= HttpServiceProxyFactory.builderFor(</a:t>
            </a:r>
            <a:r>
              <a:rPr kumimoji="0" lang="ko-KR" altLang="ko-KR" sz="1100" b="0" i="0" u="none" strike="noStrike" cap="none" normalizeH="0" baseline="0">
                <a:ln>
                  <a:noFill/>
                </a:ln>
                <a:solidFill>
                  <a:srgbClr val="C77DBB"/>
                </a:solidFill>
                <a:effectLst/>
                <a:latin typeface="Arial Unicode MS"/>
                <a:ea typeface="JetBrains Mono"/>
              </a:rPr>
              <a:t>adapter</a:t>
            </a:r>
            <a:r>
              <a:rPr kumimoji="0" lang="ko-KR" altLang="ko-KR" sz="1100" b="0" i="0" u="none" strike="noStrike" cap="none" normalizeH="0" baseline="0">
                <a:ln>
                  <a:noFill/>
                </a:ln>
                <a:solidFill>
                  <a:srgbClr val="BCBEC4"/>
                </a:solidFill>
                <a:effectLst/>
                <a:latin typeface="Arial Unicode MS"/>
                <a:ea typeface="JetBrains Mono"/>
              </a:rPr>
              <a:t>).build();</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RepositoryService </a:t>
            </a:r>
            <a:r>
              <a:rPr kumimoji="0" lang="ko-KR" altLang="ko-KR" sz="1100" b="0" i="0" u="none" strike="noStrike" cap="none" normalizeH="0" baseline="0">
                <a:ln>
                  <a:noFill/>
                </a:ln>
                <a:solidFill>
                  <a:srgbClr val="C77DBB"/>
                </a:solidFill>
                <a:effectLst/>
                <a:latin typeface="Arial Unicode MS"/>
                <a:ea typeface="JetBrains Mono"/>
              </a:rPr>
              <a:t>service </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77DBB"/>
                </a:solidFill>
                <a:effectLst/>
                <a:latin typeface="Arial Unicode MS"/>
                <a:ea typeface="JetBrains Mono"/>
              </a:rPr>
              <a:t>factory</a:t>
            </a:r>
            <a:r>
              <a:rPr kumimoji="0" lang="ko-KR" altLang="ko-KR" sz="1100" b="0" i="0" u="none" strike="noStrike" cap="none" normalizeH="0" baseline="0">
                <a:ln>
                  <a:noFill/>
                </a:ln>
                <a:solidFill>
                  <a:srgbClr val="BCBEC4"/>
                </a:solidFill>
                <a:effectLst/>
                <a:latin typeface="Arial Unicode MS"/>
                <a:ea typeface="JetBrains Mono"/>
              </a:rPr>
              <a:t>.createClient(RepositoryService.</a:t>
            </a:r>
            <a:r>
              <a:rPr kumimoji="0" lang="ko-KR" altLang="ko-KR" sz="1100" b="0" i="0" u="none" strike="noStrike" cap="none" normalizeH="0" baseline="0">
                <a:ln>
                  <a:noFill/>
                </a:ln>
                <a:solidFill>
                  <a:srgbClr val="CF8E6D"/>
                </a:solidFill>
                <a:effectLst/>
                <a:latin typeface="Arial Unicode MS"/>
                <a:ea typeface="JetBrains Mono"/>
              </a:rPr>
              <a:t>class</a:t>
            </a: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600" b="0" i="0" u="none" strike="noStrike" cap="none" normalizeH="0" baseline="0">
              <a:ln>
                <a:noFill/>
              </a:ln>
              <a:solidFill>
                <a:schemeClr val="tx1"/>
              </a:solidFill>
              <a:effectLst/>
              <a:latin typeface="Arial" panose="020B0604020202020204" pitchFamily="34" charset="0"/>
            </a:endParaRPr>
          </a:p>
        </p:txBody>
      </p:sp>
      <p:sp>
        <p:nvSpPr>
          <p:cNvPr id="17" name="TextBox 16">
            <a:extLst>
              <a:ext uri="{FF2B5EF4-FFF2-40B4-BE49-F238E27FC236}">
                <a16:creationId xmlns:a16="http://schemas.microsoft.com/office/drawing/2014/main" id="{0D0A3CC6-C76D-23C4-66EC-79887BAF5963}"/>
              </a:ext>
            </a:extLst>
          </p:cNvPr>
          <p:cNvSpPr txBox="1"/>
          <p:nvPr/>
        </p:nvSpPr>
        <p:spPr>
          <a:xfrm>
            <a:off x="325505" y="4700198"/>
            <a:ext cx="2006794" cy="307777"/>
          </a:xfrm>
          <a:prstGeom prst="rect">
            <a:avLst/>
          </a:prstGeom>
          <a:noFill/>
        </p:spPr>
        <p:txBody>
          <a:bodyPr wrap="square">
            <a:spAutoFit/>
          </a:bodyPr>
          <a:lstStyle/>
          <a:p>
            <a:r>
              <a:rPr lang="en-US" altLang="ko-KR" sz="1400" b="1">
                <a:latin typeface="+mn-ea"/>
              </a:rPr>
              <a:t>3. RestTemplate </a:t>
            </a:r>
            <a:r>
              <a:rPr lang="ko-KR" altLang="en-US" sz="1400" b="1">
                <a:latin typeface="+mn-ea"/>
              </a:rPr>
              <a:t>사용 </a:t>
            </a:r>
            <a:endParaRPr lang="ko-KR" altLang="en-US" sz="1400"/>
          </a:p>
        </p:txBody>
      </p:sp>
      <p:sp>
        <p:nvSpPr>
          <p:cNvPr id="18" name="Rectangle 2">
            <a:extLst>
              <a:ext uri="{FF2B5EF4-FFF2-40B4-BE49-F238E27FC236}">
                <a16:creationId xmlns:a16="http://schemas.microsoft.com/office/drawing/2014/main" id="{9BBE20A7-D3CB-381B-B51C-0F7A8EE2D1E0}"/>
              </a:ext>
            </a:extLst>
          </p:cNvPr>
          <p:cNvSpPr>
            <a:spLocks noChangeArrowheads="1"/>
          </p:cNvSpPr>
          <p:nvPr/>
        </p:nvSpPr>
        <p:spPr bwMode="auto">
          <a:xfrm>
            <a:off x="445627" y="5016954"/>
            <a:ext cx="5978323" cy="1584473"/>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RestTemplate </a:t>
            </a:r>
            <a:r>
              <a:rPr kumimoji="0" lang="ko-KR" altLang="ko-KR" sz="1100" b="0" i="0" u="none" strike="noStrike" cap="none" normalizeH="0" baseline="0">
                <a:ln>
                  <a:noFill/>
                </a:ln>
                <a:solidFill>
                  <a:srgbClr val="C77DBB"/>
                </a:solidFill>
                <a:effectLst/>
                <a:latin typeface="Arial Unicode MS"/>
                <a:ea typeface="JetBrains Mono"/>
              </a:rPr>
              <a:t>restTemplate </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BCBEC4"/>
                </a:solidFill>
                <a:effectLst/>
                <a:latin typeface="Arial Unicode MS"/>
                <a:ea typeface="JetBrains Mono"/>
              </a:rPr>
              <a:t>RestTemplate();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restTemplate.</a:t>
            </a:r>
            <a:r>
              <a:rPr kumimoji="0" lang="ko-KR" altLang="ko-KR" sz="1100" b="0" i="0" u="none" strike="noStrike" cap="none" normalizeH="0" baseline="0">
                <a:ln>
                  <a:noFill/>
                </a:ln>
                <a:solidFill>
                  <a:srgbClr val="56A8F5"/>
                </a:solidFill>
                <a:effectLst/>
                <a:latin typeface="Arial Unicode MS"/>
                <a:ea typeface="JetBrains Mono"/>
              </a:rPr>
              <a:t>setUriTemplateHandler</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BCBEC4"/>
                </a:solidFill>
                <a:effectLst/>
                <a:latin typeface="Arial Unicode MS"/>
                <a:ea typeface="JetBrains Mono"/>
              </a:rPr>
              <a:t>DefaultUriBuilderFactory(</a:t>
            </a:r>
            <a:r>
              <a:rPr kumimoji="0" lang="ko-KR" altLang="ko-KR" sz="1100" b="0" i="0" u="none" strike="noStrike" cap="none" normalizeH="0" baseline="0">
                <a:ln>
                  <a:noFill/>
                </a:ln>
                <a:solidFill>
                  <a:srgbClr val="6AAB73"/>
                </a:solidFill>
                <a:effectLst/>
                <a:latin typeface="Arial Unicode MS"/>
                <a:ea typeface="JetBrains Mono"/>
              </a:rPr>
              <a:t>"https://api.github.com/"</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RestTemplateAdapter </a:t>
            </a:r>
            <a:r>
              <a:rPr kumimoji="0" lang="ko-KR" altLang="ko-KR" sz="1100" b="0" i="0" u="none" strike="noStrike" cap="none" normalizeH="0" baseline="0">
                <a:ln>
                  <a:noFill/>
                </a:ln>
                <a:solidFill>
                  <a:srgbClr val="C77DBB"/>
                </a:solidFill>
                <a:effectLst/>
                <a:latin typeface="Arial Unicode MS"/>
                <a:ea typeface="JetBrains Mono"/>
              </a:rPr>
              <a:t>adapter </a:t>
            </a:r>
            <a:r>
              <a:rPr kumimoji="0" lang="ko-KR" altLang="ko-KR" sz="1100" b="0" i="0" u="none" strike="noStrike" cap="none" normalizeH="0" baseline="0">
                <a:ln>
                  <a:noFill/>
                </a:ln>
                <a:solidFill>
                  <a:srgbClr val="BCBEC4"/>
                </a:solidFill>
                <a:effectLst/>
                <a:latin typeface="Arial Unicode MS"/>
                <a:ea typeface="JetBrains Mono"/>
              </a:rPr>
              <a:t>= RestTemplateAdapter.create(</a:t>
            </a:r>
            <a:r>
              <a:rPr kumimoji="0" lang="ko-KR" altLang="ko-KR" sz="1100" b="0" i="0" u="none" strike="noStrike" cap="none" normalizeH="0" baseline="0">
                <a:ln>
                  <a:noFill/>
                </a:ln>
                <a:solidFill>
                  <a:srgbClr val="C77DBB"/>
                </a:solidFill>
                <a:effectLst/>
                <a:latin typeface="Arial Unicode MS"/>
                <a:ea typeface="JetBrains Mono"/>
              </a:rPr>
              <a:t>restTemplate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HttpServiceProxyFactory </a:t>
            </a:r>
            <a:r>
              <a:rPr kumimoji="0" lang="ko-KR" altLang="ko-KR" sz="1100" b="0" i="0" u="none" strike="noStrike" cap="none" normalizeH="0" baseline="0">
                <a:ln>
                  <a:noFill/>
                </a:ln>
                <a:solidFill>
                  <a:srgbClr val="C77DBB"/>
                </a:solidFill>
                <a:effectLst/>
                <a:latin typeface="Arial Unicode MS"/>
                <a:ea typeface="JetBrains Mono"/>
              </a:rPr>
              <a:t>factory </a:t>
            </a:r>
            <a:r>
              <a:rPr kumimoji="0" lang="ko-KR" altLang="ko-KR" sz="1100" b="0" i="0" u="none" strike="noStrike" cap="none" normalizeH="0" baseline="0">
                <a:ln>
                  <a:noFill/>
                </a:ln>
                <a:solidFill>
                  <a:srgbClr val="BCBEC4"/>
                </a:solidFill>
                <a:effectLst/>
                <a:latin typeface="Arial Unicode MS"/>
                <a:ea typeface="JetBrains Mono"/>
              </a:rPr>
              <a:t>= HttpServiceProxyFactory.builderFor(</a:t>
            </a:r>
            <a:r>
              <a:rPr kumimoji="0" lang="ko-KR" altLang="ko-KR" sz="1100" b="0" i="0" u="none" strike="noStrike" cap="none" normalizeH="0" baseline="0">
                <a:ln>
                  <a:noFill/>
                </a:ln>
                <a:solidFill>
                  <a:srgbClr val="C77DBB"/>
                </a:solidFill>
                <a:effectLst/>
                <a:latin typeface="Arial Unicode MS"/>
                <a:ea typeface="JetBrains Mono"/>
              </a:rPr>
              <a:t>adapter</a:t>
            </a:r>
            <a:r>
              <a:rPr kumimoji="0" lang="ko-KR" altLang="ko-KR" sz="1100" b="0" i="0" u="none" strike="noStrike" cap="none" normalizeH="0" baseline="0">
                <a:ln>
                  <a:noFill/>
                </a:ln>
                <a:solidFill>
                  <a:srgbClr val="BCBEC4"/>
                </a:solidFill>
                <a:effectLst/>
                <a:latin typeface="Arial Unicode MS"/>
                <a:ea typeface="JetBrains Mono"/>
              </a:rPr>
              <a:t>).build();</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RepositoryService </a:t>
            </a:r>
            <a:r>
              <a:rPr kumimoji="0" lang="ko-KR" altLang="ko-KR" sz="1100" b="0" i="0" u="none" strike="noStrike" cap="none" normalizeH="0" baseline="0">
                <a:ln>
                  <a:noFill/>
                </a:ln>
                <a:solidFill>
                  <a:srgbClr val="C77DBB"/>
                </a:solidFill>
                <a:effectLst/>
                <a:latin typeface="Arial Unicode MS"/>
                <a:ea typeface="JetBrains Mono"/>
              </a:rPr>
              <a:t>service </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77DBB"/>
                </a:solidFill>
                <a:effectLst/>
                <a:latin typeface="Arial Unicode MS"/>
                <a:ea typeface="JetBrains Mono"/>
              </a:rPr>
              <a:t>factory</a:t>
            </a:r>
            <a:r>
              <a:rPr kumimoji="0" lang="ko-KR" altLang="ko-KR" sz="1100" b="0" i="0" u="none" strike="noStrike" cap="none" normalizeH="0" baseline="0">
                <a:ln>
                  <a:noFill/>
                </a:ln>
                <a:solidFill>
                  <a:srgbClr val="BCBEC4"/>
                </a:solidFill>
                <a:effectLst/>
                <a:latin typeface="Arial Unicode MS"/>
                <a:ea typeface="JetBrains Mono"/>
              </a:rPr>
              <a:t>.createClient(RepositoryService.</a:t>
            </a:r>
            <a:r>
              <a:rPr kumimoji="0" lang="ko-KR" altLang="ko-KR" sz="1100" b="0" i="0" u="none" strike="noStrike" cap="none" normalizeH="0" baseline="0">
                <a:ln>
                  <a:noFill/>
                </a:ln>
                <a:solidFill>
                  <a:srgbClr val="CF8E6D"/>
                </a:solidFill>
                <a:effectLst/>
                <a:latin typeface="Arial Unicode MS"/>
                <a:ea typeface="JetBrains Mono"/>
              </a:rPr>
              <a:t>class</a:t>
            </a: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600" b="0" i="0" u="none" strike="noStrike" cap="none" normalizeH="0" baseline="0">
              <a:ln>
                <a:noFill/>
              </a:ln>
              <a:solidFill>
                <a:schemeClr val="tx1"/>
              </a:solidFill>
              <a:effectLst/>
              <a:latin typeface="Arial" panose="020B0604020202020204" pitchFamily="34" charset="0"/>
            </a:endParaRPr>
          </a:p>
        </p:txBody>
      </p:sp>
      <p:sp>
        <p:nvSpPr>
          <p:cNvPr id="20" name="직사각형 19">
            <a:extLst>
              <a:ext uri="{FF2B5EF4-FFF2-40B4-BE49-F238E27FC236}">
                <a16:creationId xmlns:a16="http://schemas.microsoft.com/office/drawing/2014/main" id="{B54E056D-614A-49F9-0AEF-0138E8093590}"/>
              </a:ext>
            </a:extLst>
          </p:cNvPr>
          <p:cNvSpPr/>
          <p:nvPr/>
        </p:nvSpPr>
        <p:spPr>
          <a:xfrm>
            <a:off x="6099859" y="837835"/>
            <a:ext cx="5946338" cy="1501565"/>
          </a:xfrm>
          <a:prstGeom prst="rect">
            <a:avLst/>
          </a:prstGeom>
        </p:spPr>
        <p:txBody>
          <a:bodyPr wrap="square">
            <a:spAutoFit/>
          </a:bodyPr>
          <a:lstStyle/>
          <a:p>
            <a:pPr marL="171450" indent="-171450">
              <a:lnSpc>
                <a:spcPct val="170000"/>
              </a:lnSpc>
              <a:buFont typeface="Arial" panose="020B0604020202020204" pitchFamily="34" charset="0"/>
              <a:buChar char="•"/>
            </a:pPr>
            <a:r>
              <a:rPr lang="en-US" altLang="ko-KR" sz="1100"/>
              <a:t>RestClient.builder()</a:t>
            </a:r>
            <a:r>
              <a:rPr lang="ko-KR" altLang="en-US" sz="1100"/>
              <a:t>를 사용해 </a:t>
            </a:r>
            <a:r>
              <a:rPr lang="en-US" altLang="ko-KR" sz="1100"/>
              <a:t>GitHub API</a:t>
            </a:r>
            <a:r>
              <a:rPr lang="ko-KR" altLang="en-US" sz="1100"/>
              <a:t>에 연결할 기본 </a:t>
            </a:r>
            <a:r>
              <a:rPr lang="en-US" altLang="ko-KR" sz="1100"/>
              <a:t>URL</a:t>
            </a:r>
            <a:r>
              <a:rPr lang="ko-KR" altLang="en-US" sz="1100"/>
              <a:t>을 설정한다</a:t>
            </a:r>
            <a:endParaRPr lang="en-US" altLang="ko-KR" sz="1100"/>
          </a:p>
          <a:p>
            <a:pPr marL="171450" indent="-171450">
              <a:lnSpc>
                <a:spcPct val="170000"/>
              </a:lnSpc>
              <a:buFont typeface="Arial" panose="020B0604020202020204" pitchFamily="34" charset="0"/>
              <a:buChar char="•"/>
            </a:pPr>
            <a:r>
              <a:rPr lang="en-US" altLang="ko-KR" sz="1100"/>
              <a:t>RestClientAdapter.create(restClient)</a:t>
            </a:r>
            <a:r>
              <a:rPr lang="ko-KR" altLang="en-US" sz="1100"/>
              <a:t>를 통해 </a:t>
            </a:r>
            <a:r>
              <a:rPr lang="en-US" altLang="ko-KR" sz="1100"/>
              <a:t>RestClient</a:t>
            </a:r>
            <a:r>
              <a:rPr lang="ko-KR" altLang="en-US" sz="1100"/>
              <a:t>를 어댑터로 변환한다</a:t>
            </a:r>
            <a:r>
              <a:rPr lang="en-US" altLang="ko-KR" sz="1100"/>
              <a:t>.</a:t>
            </a:r>
          </a:p>
          <a:p>
            <a:pPr marL="171450" indent="-171450">
              <a:lnSpc>
                <a:spcPct val="170000"/>
              </a:lnSpc>
              <a:buFont typeface="Arial" panose="020B0604020202020204" pitchFamily="34" charset="0"/>
              <a:buChar char="•"/>
            </a:pPr>
            <a:r>
              <a:rPr lang="en-US" altLang="ko-KR" sz="1100"/>
              <a:t>HttpServiceProxyFactory.builderFor(adapter).build()</a:t>
            </a:r>
            <a:r>
              <a:rPr lang="ko-KR" altLang="en-US" sz="1100"/>
              <a:t>를 사용하여 프록시 팩토리를 생성한다</a:t>
            </a:r>
            <a:endParaRPr lang="en-US" altLang="ko-KR" sz="1100"/>
          </a:p>
          <a:p>
            <a:pPr marL="171450" indent="-171450">
              <a:lnSpc>
                <a:spcPct val="170000"/>
              </a:lnSpc>
              <a:buFont typeface="Arial" panose="020B0604020202020204" pitchFamily="34" charset="0"/>
              <a:buChar char="•"/>
            </a:pPr>
            <a:r>
              <a:rPr lang="en-US" altLang="ko-KR" sz="1100"/>
              <a:t>factory.createClient(RepositoryService.class)</a:t>
            </a:r>
            <a:r>
              <a:rPr lang="ko-KR" altLang="en-US" sz="1100"/>
              <a:t>를 호출하면 </a:t>
            </a:r>
            <a:r>
              <a:rPr lang="en-US" altLang="ko-KR" sz="1100"/>
              <a:t>RepositoryService </a:t>
            </a:r>
            <a:r>
              <a:rPr lang="ko-KR" altLang="en-US" sz="1100"/>
              <a:t>인터페이스를 구현하는 프록시 객체가 생성된다</a:t>
            </a:r>
            <a:endParaRPr lang="en-US" altLang="ko-KR" sz="1100">
              <a:latin typeface="+mn-ea"/>
            </a:endParaRPr>
          </a:p>
        </p:txBody>
      </p:sp>
    </p:spTree>
    <p:extLst>
      <p:ext uri="{BB962C8B-B14F-4D97-AF65-F5344CB8AC3E}">
        <p14:creationId xmlns:p14="http://schemas.microsoft.com/office/powerpoint/2010/main" val="1403652214"/>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43FC99-0A38-6D40-CD90-1E016646FE6D}"/>
            </a:ext>
          </a:extLst>
        </p:cNvPr>
        <p:cNvGrpSpPr/>
        <p:nvPr/>
      </p:nvGrpSpPr>
      <p:grpSpPr>
        <a:xfrm>
          <a:off x="0" y="0"/>
          <a:ext cx="0" cy="0"/>
          <a:chOff x="0" y="0"/>
          <a:chExt cx="0" cy="0"/>
        </a:xfrm>
      </p:grpSpPr>
      <p:sp>
        <p:nvSpPr>
          <p:cNvPr id="14" name="직사각형 13">
            <a:extLst>
              <a:ext uri="{FF2B5EF4-FFF2-40B4-BE49-F238E27FC236}">
                <a16:creationId xmlns:a16="http://schemas.microsoft.com/office/drawing/2014/main" id="{D5EDCCEF-0C26-4D24-164C-6EA8EFC4D884}"/>
              </a:ext>
            </a:extLst>
          </p:cNvPr>
          <p:cNvSpPr/>
          <p:nvPr/>
        </p:nvSpPr>
        <p:spPr>
          <a:xfrm>
            <a:off x="44932" y="149881"/>
            <a:ext cx="134524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기본</a:t>
            </a:r>
            <a:r>
              <a:rPr lang="en-US" altLang="ko-KR" b="1">
                <a:solidFill>
                  <a:schemeClr val="accent1">
                    <a:lumMod val="75000"/>
                  </a:schemeClr>
                </a:solidFill>
                <a:latin typeface="+mn-ea"/>
              </a:rPr>
              <a:t> </a:t>
            </a:r>
            <a:r>
              <a:rPr lang="ko-KR" altLang="en-US" b="1">
                <a:solidFill>
                  <a:schemeClr val="accent1">
                    <a:lumMod val="75000"/>
                  </a:schemeClr>
                </a:solidFill>
                <a:latin typeface="+mn-ea"/>
              </a:rPr>
              <a:t>구현</a:t>
            </a:r>
          </a:p>
        </p:txBody>
      </p:sp>
      <p:sp>
        <p:nvSpPr>
          <p:cNvPr id="2" name="Rectangle 1">
            <a:extLst>
              <a:ext uri="{FF2B5EF4-FFF2-40B4-BE49-F238E27FC236}">
                <a16:creationId xmlns:a16="http://schemas.microsoft.com/office/drawing/2014/main" id="{241D6BD8-8FFD-857C-F848-BFA731E21325}"/>
              </a:ext>
            </a:extLst>
          </p:cNvPr>
          <p:cNvSpPr>
            <a:spLocks noChangeArrowheads="1"/>
          </p:cNvSpPr>
          <p:nvPr/>
        </p:nvSpPr>
        <p:spPr bwMode="auto">
          <a:xfrm>
            <a:off x="283500" y="2336062"/>
            <a:ext cx="5932105" cy="195438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@Configuration</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ClientConfig {</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@Bean</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B3AE60"/>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PostClient </a:t>
            </a:r>
            <a:r>
              <a:rPr kumimoji="0" lang="ko-KR" altLang="ko-KR" sz="1100" b="0" i="0" u="none" strike="noStrike" cap="none" normalizeH="0" baseline="0">
                <a:ln>
                  <a:noFill/>
                </a:ln>
                <a:solidFill>
                  <a:srgbClr val="56A8F5"/>
                </a:solidFill>
                <a:effectLst/>
                <a:latin typeface="Arial Unicode MS"/>
                <a:ea typeface="JetBrains Mono"/>
              </a:rPr>
              <a:t>userClient</a:t>
            </a:r>
            <a:r>
              <a:rPr kumimoji="0" lang="ko-KR" altLang="ko-KR" sz="1100" b="0" i="0" u="none" strike="noStrike" cap="none" normalizeH="0" baseline="0">
                <a:ln>
                  <a:noFill/>
                </a:ln>
                <a:solidFill>
                  <a:srgbClr val="BCBEC4"/>
                </a:solidFill>
                <a:effectLst/>
                <a:latin typeface="Arial Unicode MS"/>
                <a:ea typeface="JetBrains Mono"/>
              </a:rPr>
              <a:t>(RestClient.Builder builder)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RestClient restClient = builder.baseUrl(</a:t>
            </a:r>
            <a:r>
              <a:rPr kumimoji="0" lang="ko-KR" altLang="ko-KR" sz="1100" b="0" i="0" u="none" strike="noStrike" cap="none" normalizeH="0" baseline="0">
                <a:ln>
                  <a:noFill/>
                </a:ln>
                <a:solidFill>
                  <a:srgbClr val="6AAB73"/>
                </a:solidFill>
                <a:effectLst/>
                <a:latin typeface="Arial Unicode MS"/>
                <a:ea typeface="JetBrains Mono"/>
              </a:rPr>
              <a:t>"https://jsonplaceholder.typicode.com"</a:t>
            </a:r>
            <a:r>
              <a:rPr kumimoji="0" lang="ko-KR" altLang="ko-KR" sz="1100" b="0" i="0" u="none" strike="noStrike" cap="none" normalizeH="0" baseline="0">
                <a:ln>
                  <a:noFill/>
                </a:ln>
                <a:solidFill>
                  <a:srgbClr val="BCBEC4"/>
                </a:solidFill>
                <a:effectLst/>
                <a:latin typeface="Arial Unicode MS"/>
                <a:ea typeface="JetBrains Mono"/>
              </a:rPr>
              <a:t>).build();</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BCBEC4"/>
                </a:solidFill>
                <a:effectLst/>
                <a:latin typeface="Arial Unicode MS"/>
                <a:ea typeface="JetBrains Mono"/>
              </a:rPr>
              <a:t>HttpServiceProxyFactory.</a:t>
            </a:r>
            <a:r>
              <a:rPr kumimoji="0" lang="ko-KR" altLang="ko-KR" sz="1100" b="0" i="1" u="none" strike="noStrike" cap="none" normalizeH="0" baseline="0">
                <a:ln>
                  <a:noFill/>
                </a:ln>
                <a:solidFill>
                  <a:srgbClr val="BCBEC4"/>
                </a:solidFill>
                <a:effectLst/>
                <a:latin typeface="Arial Unicode MS"/>
                <a:ea typeface="JetBrains Mono"/>
              </a:rPr>
              <a:t>builderFor</a:t>
            </a:r>
            <a:r>
              <a:rPr kumimoji="0" lang="ko-KR" altLang="ko-KR" sz="1100" b="0" i="0" u="none" strike="noStrike" cap="none" normalizeH="0" baseline="0">
                <a:ln>
                  <a:noFill/>
                </a:ln>
                <a:solidFill>
                  <a:srgbClr val="BCBEC4"/>
                </a:solidFill>
                <a:effectLst/>
                <a:latin typeface="Arial Unicode MS"/>
                <a:ea typeface="JetBrains Mono"/>
              </a:rPr>
              <a:t>(RestClientAdapter.</a:t>
            </a:r>
            <a:r>
              <a:rPr kumimoji="0" lang="ko-KR" altLang="ko-KR" sz="1100" b="0" i="1" u="none" strike="noStrike" cap="none" normalizeH="0" baseline="0">
                <a:ln>
                  <a:noFill/>
                </a:ln>
                <a:solidFill>
                  <a:srgbClr val="BCBEC4"/>
                </a:solidFill>
                <a:effectLst/>
                <a:latin typeface="Arial Unicode MS"/>
                <a:ea typeface="JetBrains Mono"/>
              </a:rPr>
              <a:t>create</a:t>
            </a:r>
            <a:r>
              <a:rPr kumimoji="0" lang="ko-KR" altLang="ko-KR" sz="1100" b="0" i="0" u="none" strike="noStrike" cap="none" normalizeH="0" baseline="0">
                <a:ln>
                  <a:noFill/>
                </a:ln>
                <a:solidFill>
                  <a:srgbClr val="BCBEC4"/>
                </a:solidFill>
                <a:effectLst/>
                <a:latin typeface="Arial Unicode MS"/>
                <a:ea typeface="JetBrains Mono"/>
              </a:rPr>
              <a:t>(restClient))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.build()</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.createClient(PostClient.</a:t>
            </a:r>
            <a:r>
              <a:rPr kumimoji="0" lang="ko-KR" altLang="ko-KR" sz="1100" b="0" i="0" u="none" strike="noStrike" cap="none" normalizeH="0" baseline="0">
                <a:ln>
                  <a:noFill/>
                </a:ln>
                <a:solidFill>
                  <a:srgbClr val="CF8E6D"/>
                </a:solidFill>
                <a:effectLst/>
                <a:latin typeface="Arial Unicode MS"/>
                <a:ea typeface="JetBrains Mono"/>
              </a:rPr>
              <a:t>class</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3" name="Rectangle 2">
            <a:extLst>
              <a:ext uri="{FF2B5EF4-FFF2-40B4-BE49-F238E27FC236}">
                <a16:creationId xmlns:a16="http://schemas.microsoft.com/office/drawing/2014/main" id="{72F1BFF7-281C-3D35-C4F9-A31FB4B4E634}"/>
              </a:ext>
            </a:extLst>
          </p:cNvPr>
          <p:cNvSpPr>
            <a:spLocks noChangeArrowheads="1"/>
          </p:cNvSpPr>
          <p:nvPr/>
        </p:nvSpPr>
        <p:spPr bwMode="auto">
          <a:xfrm>
            <a:off x="283501" y="597743"/>
            <a:ext cx="5932105" cy="1615827"/>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@HttpExchange</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"/posts"</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CF8E6D"/>
                </a:solidFill>
                <a:effectLst/>
                <a:latin typeface="Arial Unicode MS"/>
                <a:ea typeface="JetBrains Mono"/>
              </a:rPr>
              <a:t>public interface </a:t>
            </a:r>
            <a:r>
              <a:rPr kumimoji="0" lang="ko-KR" altLang="ko-KR" sz="1100" b="0" i="0" u="none" strike="noStrike" cap="none" normalizeH="0" baseline="0">
                <a:ln>
                  <a:noFill/>
                </a:ln>
                <a:solidFill>
                  <a:srgbClr val="BCBEC4"/>
                </a:solidFill>
                <a:effectLst/>
                <a:latin typeface="Arial Unicode MS"/>
                <a:ea typeface="JetBrains Mono"/>
              </a:rPr>
              <a:t>PostClient {</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en-US"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@GetExchange</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"/{id}"</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Post </a:t>
            </a:r>
            <a:r>
              <a:rPr kumimoji="0" lang="ko-KR" altLang="ko-KR" sz="1100" b="0" i="0" u="none" strike="noStrike" cap="none" normalizeH="0" baseline="0">
                <a:ln>
                  <a:noFill/>
                </a:ln>
                <a:solidFill>
                  <a:srgbClr val="56A8F5"/>
                </a:solidFill>
                <a:effectLst/>
                <a:latin typeface="Arial Unicode MS"/>
                <a:ea typeface="JetBrains Mono"/>
              </a:rPr>
              <a:t>getPostById</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B3AE60"/>
                </a:solidFill>
                <a:effectLst/>
                <a:latin typeface="Arial Unicode MS"/>
                <a:ea typeface="JetBrains Mono"/>
              </a:rPr>
              <a:t>@PathVariable </a:t>
            </a:r>
            <a:r>
              <a:rPr kumimoji="0" lang="ko-KR" altLang="ko-KR" sz="1100" b="0" i="0" u="none" strike="noStrike" cap="none" normalizeH="0" baseline="0">
                <a:ln>
                  <a:noFill/>
                </a:ln>
                <a:solidFill>
                  <a:srgbClr val="BCBEC4"/>
                </a:solidFill>
                <a:effectLst/>
                <a:latin typeface="Arial Unicode MS"/>
                <a:ea typeface="JetBrains Mono"/>
              </a:rPr>
              <a:t>Long id);</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en-US"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@PostExchange</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B3AE60"/>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 Post </a:t>
            </a:r>
            <a:r>
              <a:rPr kumimoji="0" lang="ko-KR" altLang="ko-KR" sz="1100" b="0" i="0" u="none" strike="noStrike" cap="none" normalizeH="0" baseline="0">
                <a:ln>
                  <a:noFill/>
                </a:ln>
                <a:solidFill>
                  <a:srgbClr val="56A8F5"/>
                </a:solidFill>
                <a:effectLst/>
                <a:latin typeface="Arial Unicode MS"/>
                <a:ea typeface="JetBrains Mono"/>
              </a:rPr>
              <a:t>createPost</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B3AE60"/>
                </a:solidFill>
                <a:effectLst/>
                <a:latin typeface="Arial Unicode MS"/>
                <a:ea typeface="JetBrains Mono"/>
              </a:rPr>
              <a:t>@RequestBody </a:t>
            </a:r>
            <a:r>
              <a:rPr kumimoji="0" lang="ko-KR" altLang="ko-KR" sz="1100" b="0" i="0" u="none" strike="noStrike" cap="none" normalizeH="0" baseline="0">
                <a:ln>
                  <a:noFill/>
                </a:ln>
                <a:solidFill>
                  <a:srgbClr val="BCBEC4"/>
                </a:solidFill>
                <a:effectLst/>
                <a:latin typeface="Arial Unicode MS"/>
                <a:ea typeface="JetBrains Mono"/>
              </a:rPr>
              <a:t>Post post);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4" name="Rectangle 3">
            <a:extLst>
              <a:ext uri="{FF2B5EF4-FFF2-40B4-BE49-F238E27FC236}">
                <a16:creationId xmlns:a16="http://schemas.microsoft.com/office/drawing/2014/main" id="{4EB1D3C1-DF18-827D-5EB2-DA2D09B8A799}"/>
              </a:ext>
            </a:extLst>
          </p:cNvPr>
          <p:cNvSpPr>
            <a:spLocks noChangeArrowheads="1"/>
          </p:cNvSpPr>
          <p:nvPr/>
        </p:nvSpPr>
        <p:spPr bwMode="auto">
          <a:xfrm>
            <a:off x="283499" y="4412935"/>
            <a:ext cx="5932105" cy="212365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@Service</a:t>
            </a:r>
            <a:endParaRPr kumimoji="0" lang="en-US" altLang="ko-KR" sz="1100" b="0" i="0" u="none" strike="noStrike" cap="none" normalizeH="0" baseline="0">
              <a:ln>
                <a:noFill/>
              </a:ln>
              <a:solidFill>
                <a:srgbClr val="B3AE60"/>
              </a:solidFill>
              <a:effectLst/>
              <a:latin typeface="Arial Unicode MS"/>
              <a:ea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ko-KR" sz="1100" b="0" i="0" u="none" strike="noStrike" cap="none" normalizeH="0" baseline="0">
                <a:ln>
                  <a:noFill/>
                </a:ln>
                <a:solidFill>
                  <a:srgbClr val="B3AE60"/>
                </a:solidFill>
                <a:effectLst/>
                <a:latin typeface="Arial Unicode MS"/>
                <a:ea typeface="JetBrains Mono"/>
              </a:rPr>
              <a:t>@RequiredArgsConstructor</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PostService {</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private final </a:t>
            </a:r>
            <a:r>
              <a:rPr kumimoji="0" lang="ko-KR" altLang="ko-KR" sz="1100" b="0" i="0" u="none" strike="noStrike" cap="none" normalizeH="0" baseline="0">
                <a:ln>
                  <a:noFill/>
                </a:ln>
                <a:solidFill>
                  <a:srgbClr val="BCBEC4"/>
                </a:solidFill>
                <a:effectLst/>
                <a:latin typeface="Arial Unicode MS"/>
                <a:ea typeface="JetBrains Mono"/>
              </a:rPr>
              <a:t>PostClient </a:t>
            </a:r>
            <a:r>
              <a:rPr kumimoji="0" lang="ko-KR" altLang="ko-KR" sz="1100" b="0" i="0" u="none" strike="noStrike" cap="none" normalizeH="0" baseline="0">
                <a:ln>
                  <a:noFill/>
                </a:ln>
                <a:solidFill>
                  <a:srgbClr val="C77DBB"/>
                </a:solidFill>
                <a:effectLst/>
                <a:latin typeface="Arial Unicode MS"/>
                <a:ea typeface="JetBrains Mono"/>
              </a:rPr>
              <a:t>postClient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void </a:t>
            </a:r>
            <a:r>
              <a:rPr kumimoji="0" lang="ko-KR" altLang="ko-KR" sz="1100" b="0" i="0" u="none" strike="noStrike" cap="none" normalizeH="0" baseline="0">
                <a:ln>
                  <a:noFill/>
                </a:ln>
                <a:solidFill>
                  <a:srgbClr val="56A8F5"/>
                </a:solidFill>
                <a:effectLst/>
                <a:latin typeface="Arial Unicode MS"/>
                <a:ea typeface="JetBrains Mono"/>
              </a:rPr>
              <a:t>execute</a:t>
            </a: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en-US"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Post post = </a:t>
            </a:r>
            <a:r>
              <a:rPr kumimoji="0" lang="ko-KR" altLang="ko-KR" sz="1100" b="0" i="0" u="none" strike="noStrike" cap="none" normalizeH="0" baseline="0">
                <a:ln>
                  <a:noFill/>
                </a:ln>
                <a:solidFill>
                  <a:srgbClr val="C77DBB"/>
                </a:solidFill>
                <a:effectLst/>
                <a:latin typeface="Arial Unicode MS"/>
                <a:ea typeface="JetBrains Mono"/>
              </a:rPr>
              <a:t>postClient</a:t>
            </a:r>
            <a:r>
              <a:rPr kumimoji="0" lang="ko-KR" altLang="ko-KR" sz="1100" b="0" i="0" u="none" strike="noStrike" cap="none" normalizeH="0" baseline="0">
                <a:ln>
                  <a:noFill/>
                </a:ln>
                <a:solidFill>
                  <a:srgbClr val="BCBEC4"/>
                </a:solidFill>
                <a:effectLst/>
                <a:latin typeface="Arial Unicode MS"/>
                <a:ea typeface="JetBrains Mono"/>
              </a:rPr>
              <a:t>.getPostById(</a:t>
            </a:r>
            <a:r>
              <a:rPr kumimoji="0" lang="ko-KR" altLang="ko-KR" sz="1100" b="0" i="0" u="none" strike="noStrike" cap="none" normalizeH="0" baseline="0">
                <a:ln>
                  <a:noFill/>
                </a:ln>
                <a:solidFill>
                  <a:srgbClr val="2AACB8"/>
                </a:solidFill>
                <a:effectLst/>
                <a:latin typeface="Arial Unicode MS"/>
                <a:ea typeface="JetBrains Mono"/>
              </a:rPr>
              <a:t>1L</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Post newPost = </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BCBEC4"/>
                </a:solidFill>
                <a:effectLst/>
                <a:latin typeface="Arial Unicode MS"/>
                <a:ea typeface="JetBrains Mono"/>
              </a:rPr>
              <a:t>Post(</a:t>
            </a:r>
            <a:r>
              <a:rPr kumimoji="0" lang="ko-KR" altLang="ko-KR" sz="1100" b="0" i="0" u="none" strike="noStrike" cap="none" normalizeH="0" baseline="0">
                <a:ln>
                  <a:noFill/>
                </a:ln>
                <a:solidFill>
                  <a:srgbClr val="CF8E6D"/>
                </a:solidFill>
                <a:effectLst/>
                <a:latin typeface="Arial Unicode MS"/>
                <a:ea typeface="JetBrains Mono"/>
              </a:rPr>
              <a:t>null</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a:t>
            </a:r>
            <a:r>
              <a:rPr lang="en-US" altLang="ko-KR" sz="1100">
                <a:solidFill>
                  <a:srgbClr val="6AAB73"/>
                </a:solidFill>
                <a:latin typeface="Arial Unicode MS"/>
                <a:ea typeface="JetBrains Mono"/>
              </a:rPr>
              <a:t>title</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"new post"</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2AACB8"/>
                </a:solidFill>
                <a:effectLst/>
                <a:latin typeface="Arial Unicode MS"/>
                <a:ea typeface="JetBrains Mono"/>
              </a:rPr>
              <a:t>1L</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Post createdPost = </a:t>
            </a:r>
            <a:r>
              <a:rPr kumimoji="0" lang="ko-KR" altLang="ko-KR" sz="1100" b="0" i="0" u="none" strike="noStrike" cap="none" normalizeH="0" baseline="0">
                <a:ln>
                  <a:noFill/>
                </a:ln>
                <a:solidFill>
                  <a:srgbClr val="C77DBB"/>
                </a:solidFill>
                <a:effectLst/>
                <a:latin typeface="Arial Unicode MS"/>
                <a:ea typeface="JetBrains Mono"/>
              </a:rPr>
              <a:t>postClient</a:t>
            </a:r>
            <a:r>
              <a:rPr kumimoji="0" lang="ko-KR" altLang="ko-KR" sz="1100" b="0" i="0" u="none" strike="noStrike" cap="none" normalizeH="0" baseline="0">
                <a:ln>
                  <a:noFill/>
                </a:ln>
                <a:solidFill>
                  <a:srgbClr val="BCBEC4"/>
                </a:solidFill>
                <a:effectLst/>
                <a:latin typeface="Arial Unicode MS"/>
                <a:ea typeface="JetBrains Mono"/>
              </a:rPr>
              <a:t>.createPost(newPost);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cxnSp>
        <p:nvCxnSpPr>
          <p:cNvPr id="12" name="직선 화살표 연결선 11">
            <a:extLst>
              <a:ext uri="{FF2B5EF4-FFF2-40B4-BE49-F238E27FC236}">
                <a16:creationId xmlns:a16="http://schemas.microsoft.com/office/drawing/2014/main" id="{C7F88A46-A055-BAC6-341E-54C163936959}"/>
              </a:ext>
            </a:extLst>
          </p:cNvPr>
          <p:cNvCxnSpPr>
            <a:cxnSpLocks/>
          </p:cNvCxnSpPr>
          <p:nvPr/>
        </p:nvCxnSpPr>
        <p:spPr>
          <a:xfrm>
            <a:off x="3246699" y="5717894"/>
            <a:ext cx="4039564"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직선 화살표 연결선 14">
            <a:extLst>
              <a:ext uri="{FF2B5EF4-FFF2-40B4-BE49-F238E27FC236}">
                <a16:creationId xmlns:a16="http://schemas.microsoft.com/office/drawing/2014/main" id="{39942241-AFE4-3538-861C-4EA808519238}"/>
              </a:ext>
            </a:extLst>
          </p:cNvPr>
          <p:cNvCxnSpPr>
            <a:cxnSpLocks/>
          </p:cNvCxnSpPr>
          <p:nvPr/>
        </p:nvCxnSpPr>
        <p:spPr>
          <a:xfrm>
            <a:off x="2055229" y="1246737"/>
            <a:ext cx="5155799"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EFA9F1C0-504F-4508-65DA-C82FB9BEA401}"/>
              </a:ext>
            </a:extLst>
          </p:cNvPr>
          <p:cNvSpPr txBox="1"/>
          <p:nvPr/>
        </p:nvSpPr>
        <p:spPr>
          <a:xfrm>
            <a:off x="7286262" y="1074573"/>
            <a:ext cx="1280905" cy="338554"/>
          </a:xfrm>
          <a:prstGeom prst="rect">
            <a:avLst/>
          </a:prstGeom>
          <a:noFill/>
        </p:spPr>
        <p:txBody>
          <a:bodyPr wrap="square">
            <a:spAutoFit/>
          </a:bodyPr>
          <a:lstStyle/>
          <a:p>
            <a:r>
              <a:rPr kumimoji="0" lang="ko-KR" altLang="ko-KR" sz="1600" b="0" i="0" u="none" strike="noStrike" cap="none" normalizeH="0" baseline="0">
                <a:ln>
                  <a:noFill/>
                </a:ln>
                <a:effectLst/>
                <a:latin typeface="Arial Unicode MS"/>
                <a:ea typeface="JetBrains Mono"/>
              </a:rPr>
              <a:t>/posts</a:t>
            </a:r>
            <a:r>
              <a:rPr kumimoji="0" lang="en-US" altLang="ko-KR" sz="1600" b="0" i="0" u="none" strike="noStrike" cap="none" normalizeH="0" baseline="0">
                <a:ln>
                  <a:noFill/>
                </a:ln>
                <a:effectLst/>
                <a:latin typeface="Arial Unicode MS"/>
                <a:ea typeface="JetBrains Mono"/>
              </a:rPr>
              <a:t>/</a:t>
            </a:r>
            <a:r>
              <a:rPr kumimoji="0" lang="ko-KR" altLang="ko-KR" sz="1600" b="0" i="0" u="none" strike="noStrike" cap="none" normalizeH="0" baseline="0">
                <a:ln>
                  <a:noFill/>
                </a:ln>
                <a:effectLst/>
                <a:latin typeface="Arial Unicode MS"/>
                <a:ea typeface="JetBrains Mono"/>
              </a:rPr>
              <a:t>{id}</a:t>
            </a:r>
            <a:endParaRPr lang="ko-KR" altLang="en-US" sz="1600"/>
          </a:p>
        </p:txBody>
      </p:sp>
      <p:cxnSp>
        <p:nvCxnSpPr>
          <p:cNvPr id="22" name="직선 화살표 연결선 21">
            <a:extLst>
              <a:ext uri="{FF2B5EF4-FFF2-40B4-BE49-F238E27FC236}">
                <a16:creationId xmlns:a16="http://schemas.microsoft.com/office/drawing/2014/main" id="{B05B68CD-C68A-1AFC-EF67-C856167FE9B5}"/>
              </a:ext>
            </a:extLst>
          </p:cNvPr>
          <p:cNvCxnSpPr>
            <a:cxnSpLocks/>
          </p:cNvCxnSpPr>
          <p:nvPr/>
        </p:nvCxnSpPr>
        <p:spPr>
          <a:xfrm>
            <a:off x="1672542" y="1756024"/>
            <a:ext cx="5538486"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90308307-2156-2B75-5232-245C6D97AFEA}"/>
              </a:ext>
            </a:extLst>
          </p:cNvPr>
          <p:cNvSpPr txBox="1"/>
          <p:nvPr/>
        </p:nvSpPr>
        <p:spPr>
          <a:xfrm>
            <a:off x="7286262" y="1598321"/>
            <a:ext cx="1280905" cy="338554"/>
          </a:xfrm>
          <a:prstGeom prst="rect">
            <a:avLst/>
          </a:prstGeom>
          <a:noFill/>
        </p:spPr>
        <p:txBody>
          <a:bodyPr wrap="square">
            <a:spAutoFit/>
          </a:bodyPr>
          <a:lstStyle/>
          <a:p>
            <a:r>
              <a:rPr kumimoji="0" lang="ko-KR" altLang="ko-KR" sz="1600" b="0" i="0" u="none" strike="noStrike" cap="none" normalizeH="0" baseline="0">
                <a:ln>
                  <a:noFill/>
                </a:ln>
                <a:effectLst/>
                <a:latin typeface="Arial Unicode MS"/>
                <a:ea typeface="JetBrains Mono"/>
              </a:rPr>
              <a:t>/posts</a:t>
            </a:r>
            <a:endParaRPr lang="ko-KR" altLang="en-US" sz="1600"/>
          </a:p>
        </p:txBody>
      </p:sp>
      <p:cxnSp>
        <p:nvCxnSpPr>
          <p:cNvPr id="24" name="직선 화살표 연결선 23">
            <a:extLst>
              <a:ext uri="{FF2B5EF4-FFF2-40B4-BE49-F238E27FC236}">
                <a16:creationId xmlns:a16="http://schemas.microsoft.com/office/drawing/2014/main" id="{A6DABB2F-B2EB-B1EA-E322-6000548734DA}"/>
              </a:ext>
            </a:extLst>
          </p:cNvPr>
          <p:cNvCxnSpPr>
            <a:cxnSpLocks/>
          </p:cNvCxnSpPr>
          <p:nvPr/>
        </p:nvCxnSpPr>
        <p:spPr>
          <a:xfrm>
            <a:off x="2650964" y="5246224"/>
            <a:ext cx="4635298"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B3223BCA-9792-C115-C713-D93D4A75290F}"/>
              </a:ext>
            </a:extLst>
          </p:cNvPr>
          <p:cNvSpPr txBox="1"/>
          <p:nvPr/>
        </p:nvSpPr>
        <p:spPr>
          <a:xfrm>
            <a:off x="7286263" y="3143975"/>
            <a:ext cx="3636785" cy="338554"/>
          </a:xfrm>
          <a:prstGeom prst="rect">
            <a:avLst/>
          </a:prstGeom>
          <a:noFill/>
        </p:spPr>
        <p:txBody>
          <a:bodyPr wrap="square">
            <a:spAutoFit/>
          </a:bodyPr>
          <a:lstStyle/>
          <a:p>
            <a:r>
              <a:rPr kumimoji="0" lang="en-US" altLang="ko-KR" sz="1600" b="0" i="0" u="none" strike="noStrike" cap="none" normalizeH="0" baseline="0">
                <a:ln>
                  <a:noFill/>
                </a:ln>
                <a:effectLst/>
                <a:latin typeface="Arial Unicode MS"/>
                <a:ea typeface="JetBrains Mono"/>
              </a:rPr>
              <a:t>https://jsonplaceholder.typicode.com</a:t>
            </a:r>
            <a:endParaRPr lang="ko-KR" altLang="en-US" sz="1600"/>
          </a:p>
        </p:txBody>
      </p:sp>
      <p:sp>
        <p:nvSpPr>
          <p:cNvPr id="27" name="TextBox 26">
            <a:extLst>
              <a:ext uri="{FF2B5EF4-FFF2-40B4-BE49-F238E27FC236}">
                <a16:creationId xmlns:a16="http://schemas.microsoft.com/office/drawing/2014/main" id="{0588DF96-BA55-BB87-CE3C-DB9C924EFFC6}"/>
              </a:ext>
            </a:extLst>
          </p:cNvPr>
          <p:cNvSpPr txBox="1"/>
          <p:nvPr/>
        </p:nvSpPr>
        <p:spPr>
          <a:xfrm>
            <a:off x="7338349" y="5533228"/>
            <a:ext cx="4496766" cy="338554"/>
          </a:xfrm>
          <a:prstGeom prst="rect">
            <a:avLst/>
          </a:prstGeom>
          <a:noFill/>
        </p:spPr>
        <p:txBody>
          <a:bodyPr wrap="square">
            <a:spAutoFit/>
          </a:bodyPr>
          <a:lstStyle/>
          <a:p>
            <a:r>
              <a:rPr kumimoji="0" lang="en-US" altLang="ko-KR" sz="1600" b="0" i="0" u="none" strike="noStrike" cap="none" normalizeH="0" baseline="0">
                <a:ln>
                  <a:noFill/>
                </a:ln>
                <a:effectLst/>
                <a:latin typeface="Arial Unicode MS"/>
                <a:ea typeface="JetBrains Mono"/>
              </a:rPr>
              <a:t>https://jsonplaceholder.typicode.com</a:t>
            </a:r>
            <a:r>
              <a:rPr kumimoji="0" lang="ko-KR" altLang="ko-KR" sz="1600" b="0" i="0" u="none" strike="noStrike" cap="none" normalizeH="0" baseline="0">
                <a:ln>
                  <a:noFill/>
                </a:ln>
                <a:effectLst/>
                <a:latin typeface="Arial Unicode MS"/>
                <a:ea typeface="JetBrains Mono"/>
              </a:rPr>
              <a:t>/posts</a:t>
            </a:r>
            <a:r>
              <a:rPr kumimoji="0" lang="en-US" altLang="ko-KR" sz="1600" b="0" i="0" u="none" strike="noStrike" cap="none" normalizeH="0" baseline="0">
                <a:ln>
                  <a:noFill/>
                </a:ln>
                <a:effectLst/>
                <a:latin typeface="Arial Unicode MS"/>
                <a:ea typeface="JetBrains Mono"/>
              </a:rPr>
              <a:t>/</a:t>
            </a:r>
            <a:r>
              <a:rPr lang="en-US" altLang="ko-KR" sz="1600">
                <a:latin typeface="Arial Unicode MS"/>
                <a:ea typeface="JetBrains Mono"/>
              </a:rPr>
              <a:t>1</a:t>
            </a:r>
            <a:endParaRPr lang="ko-KR" altLang="en-US" sz="1600"/>
          </a:p>
        </p:txBody>
      </p:sp>
      <p:cxnSp>
        <p:nvCxnSpPr>
          <p:cNvPr id="28" name="직선 화살표 연결선 27">
            <a:extLst>
              <a:ext uri="{FF2B5EF4-FFF2-40B4-BE49-F238E27FC236}">
                <a16:creationId xmlns:a16="http://schemas.microsoft.com/office/drawing/2014/main" id="{14AF9237-DFAE-2E03-F49A-1F9FA8E242E3}"/>
              </a:ext>
            </a:extLst>
          </p:cNvPr>
          <p:cNvCxnSpPr>
            <a:cxnSpLocks/>
          </p:cNvCxnSpPr>
          <p:nvPr/>
        </p:nvCxnSpPr>
        <p:spPr>
          <a:xfrm>
            <a:off x="3999776" y="6088284"/>
            <a:ext cx="3286487"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6FDF544D-F0D1-0996-EDA4-AFF458F32CB3}"/>
              </a:ext>
            </a:extLst>
          </p:cNvPr>
          <p:cNvSpPr txBox="1"/>
          <p:nvPr/>
        </p:nvSpPr>
        <p:spPr>
          <a:xfrm>
            <a:off x="7338349" y="5919007"/>
            <a:ext cx="4109013" cy="338554"/>
          </a:xfrm>
          <a:prstGeom prst="rect">
            <a:avLst/>
          </a:prstGeom>
          <a:noFill/>
        </p:spPr>
        <p:txBody>
          <a:bodyPr wrap="square">
            <a:spAutoFit/>
          </a:bodyPr>
          <a:lstStyle/>
          <a:p>
            <a:r>
              <a:rPr kumimoji="0" lang="en-US" altLang="ko-KR" sz="1600" b="0" i="0" u="none" strike="noStrike" cap="none" normalizeH="0" baseline="0">
                <a:ln>
                  <a:noFill/>
                </a:ln>
                <a:effectLst/>
                <a:latin typeface="Arial Unicode MS"/>
                <a:ea typeface="JetBrains Mono"/>
              </a:rPr>
              <a:t>https://jsonplaceholder.typicode.com</a:t>
            </a:r>
            <a:r>
              <a:rPr kumimoji="0" lang="ko-KR" altLang="ko-KR" sz="1600" b="0" i="0" u="none" strike="noStrike" cap="none" normalizeH="0" baseline="0">
                <a:ln>
                  <a:noFill/>
                </a:ln>
                <a:effectLst/>
                <a:latin typeface="Arial Unicode MS"/>
                <a:ea typeface="JetBrains Mono"/>
              </a:rPr>
              <a:t>/posts</a:t>
            </a:r>
            <a:endParaRPr lang="ko-KR" altLang="en-US" sz="1600"/>
          </a:p>
        </p:txBody>
      </p:sp>
      <p:cxnSp>
        <p:nvCxnSpPr>
          <p:cNvPr id="34" name="직선 화살표 연결선 33">
            <a:extLst>
              <a:ext uri="{FF2B5EF4-FFF2-40B4-BE49-F238E27FC236}">
                <a16:creationId xmlns:a16="http://schemas.microsoft.com/office/drawing/2014/main" id="{D7107B15-D069-5AFF-290C-463CE5822419}"/>
              </a:ext>
            </a:extLst>
          </p:cNvPr>
          <p:cNvCxnSpPr>
            <a:cxnSpLocks/>
          </p:cNvCxnSpPr>
          <p:nvPr/>
        </p:nvCxnSpPr>
        <p:spPr>
          <a:xfrm>
            <a:off x="6024623" y="3313252"/>
            <a:ext cx="1313726"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9F868ECE-09DF-D89E-84F2-F33C573669E6}"/>
              </a:ext>
            </a:extLst>
          </p:cNvPr>
          <p:cNvSpPr txBox="1"/>
          <p:nvPr/>
        </p:nvSpPr>
        <p:spPr>
          <a:xfrm>
            <a:off x="7338349" y="5076947"/>
            <a:ext cx="700269" cy="338554"/>
          </a:xfrm>
          <a:prstGeom prst="rect">
            <a:avLst/>
          </a:prstGeom>
          <a:noFill/>
        </p:spPr>
        <p:txBody>
          <a:bodyPr wrap="square">
            <a:spAutoFit/>
          </a:bodyPr>
          <a:lstStyle/>
          <a:p>
            <a:r>
              <a:rPr lang="en-US" altLang="ko-KR" sz="1600">
                <a:latin typeface="Arial Unicode MS"/>
                <a:ea typeface="JetBrains Mono"/>
              </a:rPr>
              <a:t>p</a:t>
            </a:r>
            <a:r>
              <a:rPr kumimoji="0" lang="en-US" altLang="ko-KR" sz="1600" b="0" i="0" u="none" strike="noStrike" cap="none" normalizeH="0" baseline="0">
                <a:ln>
                  <a:noFill/>
                </a:ln>
                <a:effectLst/>
                <a:latin typeface="Arial Unicode MS"/>
                <a:ea typeface="JetBrains Mono"/>
              </a:rPr>
              <a:t>roxy</a:t>
            </a:r>
            <a:endParaRPr lang="ko-KR" altLang="en-US" sz="1600"/>
          </a:p>
        </p:txBody>
      </p:sp>
    </p:spTree>
    <p:extLst>
      <p:ext uri="{BB962C8B-B14F-4D97-AF65-F5344CB8AC3E}">
        <p14:creationId xmlns:p14="http://schemas.microsoft.com/office/powerpoint/2010/main" val="3776256314"/>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993D81-9D50-26D4-7182-BF87931B3A63}"/>
            </a:ext>
          </a:extLst>
        </p:cNvPr>
        <p:cNvGrpSpPr/>
        <p:nvPr/>
      </p:nvGrpSpPr>
      <p:grpSpPr>
        <a:xfrm>
          <a:off x="0" y="0"/>
          <a:ext cx="0" cy="0"/>
          <a:chOff x="0" y="0"/>
          <a:chExt cx="0" cy="0"/>
        </a:xfrm>
      </p:grpSpPr>
      <p:sp>
        <p:nvSpPr>
          <p:cNvPr id="14" name="직사각형 13">
            <a:extLst>
              <a:ext uri="{FF2B5EF4-FFF2-40B4-BE49-F238E27FC236}">
                <a16:creationId xmlns:a16="http://schemas.microsoft.com/office/drawing/2014/main" id="{6FA46A25-5A79-5CFB-7D51-F6DC0519FA6F}"/>
              </a:ext>
            </a:extLst>
          </p:cNvPr>
          <p:cNvSpPr/>
          <p:nvPr/>
        </p:nvSpPr>
        <p:spPr>
          <a:xfrm>
            <a:off x="44932" y="149881"/>
            <a:ext cx="3610476"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RestClient vs HTTP Interface </a:t>
            </a:r>
            <a:endParaRPr lang="ko-KR" altLang="en-US" b="1">
              <a:solidFill>
                <a:schemeClr val="accent1">
                  <a:lumMod val="75000"/>
                </a:schemeClr>
              </a:solidFill>
              <a:latin typeface="+mn-ea"/>
            </a:endParaRPr>
          </a:p>
        </p:txBody>
      </p:sp>
      <p:sp>
        <p:nvSpPr>
          <p:cNvPr id="6" name="Rectangle 1">
            <a:extLst>
              <a:ext uri="{FF2B5EF4-FFF2-40B4-BE49-F238E27FC236}">
                <a16:creationId xmlns:a16="http://schemas.microsoft.com/office/drawing/2014/main" id="{242F4CF4-8A54-9900-43DF-C20013028245}"/>
              </a:ext>
            </a:extLst>
          </p:cNvPr>
          <p:cNvSpPr>
            <a:spLocks noChangeArrowheads="1"/>
          </p:cNvSpPr>
          <p:nvPr/>
        </p:nvSpPr>
        <p:spPr bwMode="auto">
          <a:xfrm>
            <a:off x="405114" y="666117"/>
            <a:ext cx="4930815" cy="172015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BCBEC4"/>
                </a:solidFill>
                <a:effectLst/>
                <a:latin typeface="Arial Unicode MS"/>
                <a:ea typeface="JetBrains Mono"/>
              </a:rPr>
              <a:t>RestClient </a:t>
            </a:r>
            <a:r>
              <a:rPr kumimoji="0" lang="ko-KR" altLang="ko-KR" sz="1200" b="0" i="0" u="none" strike="noStrike" cap="none" normalizeH="0" baseline="0">
                <a:ln>
                  <a:noFill/>
                </a:ln>
                <a:solidFill>
                  <a:srgbClr val="C77DBB"/>
                </a:solidFill>
                <a:effectLst/>
                <a:latin typeface="Arial Unicode MS"/>
                <a:ea typeface="JetBrains Mono"/>
              </a:rPr>
              <a:t>restClient </a:t>
            </a:r>
            <a:r>
              <a:rPr kumimoji="0" lang="ko-KR" altLang="ko-KR" sz="1200" b="0" i="0" u="none" strike="noStrike" cap="none" normalizeH="0" baseline="0">
                <a:ln>
                  <a:noFill/>
                </a:ln>
                <a:solidFill>
                  <a:srgbClr val="BCBEC4"/>
                </a:solidFill>
                <a:effectLst/>
                <a:latin typeface="Arial Unicode MS"/>
                <a:ea typeface="JetBrains Mono"/>
              </a:rPr>
              <a:t>= RestClient.create(</a:t>
            </a:r>
            <a:r>
              <a:rPr kumimoji="0" lang="ko-KR" altLang="ko-KR" sz="1200" b="0" i="0" u="none" strike="noStrike" cap="none" normalizeH="0" baseline="0">
                <a:ln>
                  <a:noFill/>
                </a:ln>
                <a:solidFill>
                  <a:srgbClr val="6AAB73"/>
                </a:solidFill>
                <a:effectLst/>
                <a:latin typeface="Arial Unicode MS"/>
                <a:ea typeface="JetBrains Mono"/>
              </a:rPr>
              <a:t>"https://api.example.com"</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User </a:t>
            </a:r>
            <a:r>
              <a:rPr kumimoji="0" lang="ko-KR" altLang="ko-KR" sz="1200" b="0" i="0" u="none" strike="noStrike" cap="none" normalizeH="0" baseline="0">
                <a:ln>
                  <a:noFill/>
                </a:ln>
                <a:solidFill>
                  <a:srgbClr val="C77DBB"/>
                </a:solidFill>
                <a:effectLst/>
                <a:latin typeface="Arial Unicode MS"/>
                <a:ea typeface="JetBrains Mono"/>
              </a:rPr>
              <a:t>user </a:t>
            </a: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77DBB"/>
                </a:solidFill>
                <a:effectLst/>
                <a:latin typeface="Arial Unicode MS"/>
                <a:ea typeface="JetBrains Mono"/>
              </a:rPr>
              <a:t>restClient</a:t>
            </a:r>
            <a:r>
              <a:rPr kumimoji="0" lang="ko-KR" altLang="ko-KR" sz="1200" b="0" i="0" u="none" strike="noStrike" cap="none" normalizeH="0" baseline="0">
                <a:ln>
                  <a:noFill/>
                </a:ln>
                <a:solidFill>
                  <a:srgbClr val="BCBEC4"/>
                </a:solidFill>
                <a:effectLst/>
                <a:latin typeface="Arial Unicode MS"/>
                <a:ea typeface="JetBrains Mono"/>
              </a:rPr>
              <a:t>.get()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.uri(</a:t>
            </a:r>
            <a:r>
              <a:rPr kumimoji="0" lang="ko-KR" altLang="ko-KR" sz="1200" b="0" i="0" u="none" strike="noStrike" cap="none" normalizeH="0" baseline="0">
                <a:ln>
                  <a:noFill/>
                </a:ln>
                <a:solidFill>
                  <a:srgbClr val="6AAB73"/>
                </a:solidFill>
                <a:effectLst/>
                <a:latin typeface="Arial Unicode MS"/>
                <a:ea typeface="JetBrains Mono"/>
              </a:rPr>
              <a:t>"/users/{id}"</a:t>
            </a: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2AACB8"/>
                </a:solidFill>
                <a:effectLst/>
                <a:latin typeface="Arial Unicode MS"/>
                <a:ea typeface="JetBrains Mono"/>
              </a:rPr>
              <a:t>1</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.retrieve()</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.body(User.</a:t>
            </a:r>
            <a:r>
              <a:rPr kumimoji="0" lang="ko-KR" altLang="ko-KR" sz="1200" b="0" i="0" u="none" strike="noStrike" cap="none" normalizeH="0" baseline="0">
                <a:ln>
                  <a:noFill/>
                </a:ln>
                <a:solidFill>
                  <a:srgbClr val="CF8E6D"/>
                </a:solidFill>
                <a:effectLst/>
                <a:latin typeface="Arial Unicode MS"/>
                <a:ea typeface="JetBrains Mono"/>
              </a:rPr>
              <a:t>class</a:t>
            </a:r>
            <a:r>
              <a:rPr kumimoji="0" lang="ko-KR" altLang="ko-KR" sz="1200" b="0" i="0" u="none" strike="noStrike" cap="none" normalizeH="0" baseline="0">
                <a:ln>
                  <a:noFill/>
                </a:ln>
                <a:solidFill>
                  <a:srgbClr val="BCBEC4"/>
                </a:solidFill>
                <a:effectLst/>
                <a:latin typeface="Arial Unicode MS"/>
                <a:ea typeface="JetBrains Mono"/>
              </a:rPr>
              <a:t>);</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9" name="Rectangle 2">
            <a:extLst>
              <a:ext uri="{FF2B5EF4-FFF2-40B4-BE49-F238E27FC236}">
                <a16:creationId xmlns:a16="http://schemas.microsoft.com/office/drawing/2014/main" id="{A4CC666A-8AA8-FFF8-C9AF-C32997A29892}"/>
              </a:ext>
            </a:extLst>
          </p:cNvPr>
          <p:cNvSpPr>
            <a:spLocks noChangeArrowheads="1"/>
          </p:cNvSpPr>
          <p:nvPr/>
        </p:nvSpPr>
        <p:spPr bwMode="auto">
          <a:xfrm>
            <a:off x="5677382" y="666117"/>
            <a:ext cx="4930815" cy="2600135"/>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@HttpExchange</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"/users"</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interface </a:t>
            </a:r>
            <a:r>
              <a:rPr kumimoji="0" lang="ko-KR" altLang="ko-KR" sz="1100" b="0" i="0" u="none" strike="noStrike" cap="none" normalizeH="0" baseline="0">
                <a:ln>
                  <a:noFill/>
                </a:ln>
                <a:solidFill>
                  <a:srgbClr val="BCBEC4"/>
                </a:solidFill>
                <a:effectLst/>
                <a:latin typeface="Arial Unicode MS"/>
                <a:ea typeface="JetBrains Mono"/>
              </a:rPr>
              <a:t>UserClient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@GetExchange</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"/{id}"</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User </a:t>
            </a:r>
            <a:r>
              <a:rPr kumimoji="0" lang="ko-KR" altLang="ko-KR" sz="1100" b="0" i="0" u="none" strike="noStrike" cap="none" normalizeH="0" baseline="0">
                <a:ln>
                  <a:noFill/>
                </a:ln>
                <a:solidFill>
                  <a:srgbClr val="56A8F5"/>
                </a:solidFill>
                <a:effectLst/>
                <a:latin typeface="Arial Unicode MS"/>
                <a:ea typeface="JetBrains Mono"/>
              </a:rPr>
              <a:t>getUserById</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B3AE60"/>
                </a:solidFill>
                <a:effectLst/>
                <a:latin typeface="Arial Unicode MS"/>
                <a:ea typeface="JetBrains Mono"/>
              </a:rPr>
              <a:t>@PathVariable </a:t>
            </a:r>
            <a:r>
              <a:rPr kumimoji="0" lang="ko-KR" altLang="ko-KR" sz="1100" b="0" i="0" u="none" strike="noStrike" cap="none" normalizeH="0" baseline="0">
                <a:ln>
                  <a:noFill/>
                </a:ln>
                <a:solidFill>
                  <a:srgbClr val="BCBEC4"/>
                </a:solidFill>
                <a:effectLst/>
                <a:latin typeface="Arial Unicode MS"/>
                <a:ea typeface="JetBrains Mono"/>
              </a:rPr>
              <a:t>Long id);</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3AE60"/>
                </a:solidFill>
                <a:effectLst/>
                <a:latin typeface="Arial Unicode MS"/>
                <a:ea typeface="JetBrains Mono"/>
              </a:rPr>
              <a:t>@Bean</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UserClient </a:t>
            </a:r>
            <a:r>
              <a:rPr kumimoji="0" lang="ko-KR" altLang="ko-KR" sz="1100" b="0" i="0" u="none" strike="noStrike" cap="none" normalizeH="0" baseline="0">
                <a:ln>
                  <a:noFill/>
                </a:ln>
                <a:solidFill>
                  <a:srgbClr val="56A8F5"/>
                </a:solidFill>
                <a:effectLst/>
                <a:latin typeface="Arial Unicode MS"/>
                <a:ea typeface="JetBrains Mono"/>
              </a:rPr>
              <a:t>userClient</a:t>
            </a:r>
            <a:r>
              <a:rPr kumimoji="0" lang="ko-KR" altLang="ko-KR" sz="1100" b="0" i="0" u="none" strike="noStrike" cap="none" normalizeH="0" baseline="0">
                <a:ln>
                  <a:noFill/>
                </a:ln>
                <a:solidFill>
                  <a:srgbClr val="BCBEC4"/>
                </a:solidFill>
                <a:effectLst/>
                <a:latin typeface="Arial Unicode MS"/>
                <a:ea typeface="JetBrains Mono"/>
              </a:rPr>
              <a:t>(RestClient.Builder builder)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BCBEC4"/>
                </a:solidFill>
                <a:effectLst/>
                <a:latin typeface="Arial Unicode MS"/>
                <a:ea typeface="JetBrains Mono"/>
              </a:rPr>
              <a:t>builder.baseUrl(</a:t>
            </a:r>
            <a:r>
              <a:rPr kumimoji="0" lang="ko-KR" altLang="ko-KR" sz="1100" b="0" i="0" u="none" strike="noStrike" cap="none" normalizeH="0" baseline="0">
                <a:ln>
                  <a:noFill/>
                </a:ln>
                <a:solidFill>
                  <a:srgbClr val="6AAB73"/>
                </a:solidFill>
                <a:effectLst/>
                <a:latin typeface="Arial Unicode MS"/>
                <a:ea typeface="JetBrains Mono"/>
              </a:rPr>
              <a:t>"https://api.example.com"</a:t>
            </a:r>
            <a:r>
              <a:rPr kumimoji="0" lang="ko-KR" altLang="ko-KR" sz="1100" b="0" i="0" u="none" strike="noStrike" cap="none" normalizeH="0" baseline="0">
                <a:ln>
                  <a:noFill/>
                </a:ln>
                <a:solidFill>
                  <a:srgbClr val="BCBEC4"/>
                </a:solidFill>
                <a:effectLst/>
                <a:latin typeface="Arial Unicode MS"/>
                <a:ea typeface="JetBrains Mono"/>
              </a:rPr>
              <a:t>).build()</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.create(UserClient.</a:t>
            </a:r>
            <a:r>
              <a:rPr kumimoji="0" lang="ko-KR" altLang="ko-KR" sz="1100" b="0" i="0" u="none" strike="noStrike" cap="none" normalizeH="0" baseline="0">
                <a:ln>
                  <a:noFill/>
                </a:ln>
                <a:solidFill>
                  <a:srgbClr val="CF8E6D"/>
                </a:solidFill>
                <a:effectLst/>
                <a:latin typeface="Arial Unicode MS"/>
                <a:ea typeface="JetBrains Mono"/>
              </a:rPr>
              <a:t>class</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graphicFrame>
        <p:nvGraphicFramePr>
          <p:cNvPr id="10" name="표 9">
            <a:extLst>
              <a:ext uri="{FF2B5EF4-FFF2-40B4-BE49-F238E27FC236}">
                <a16:creationId xmlns:a16="http://schemas.microsoft.com/office/drawing/2014/main" id="{F9B32E11-DED8-AE86-1547-2E286BD9B796}"/>
              </a:ext>
            </a:extLst>
          </p:cNvPr>
          <p:cNvGraphicFramePr>
            <a:graphicFrameLocks noGrp="1"/>
          </p:cNvGraphicFramePr>
          <p:nvPr>
            <p:extLst>
              <p:ext uri="{D42A27DB-BD31-4B8C-83A1-F6EECF244321}">
                <p14:modId xmlns:p14="http://schemas.microsoft.com/office/powerpoint/2010/main" val="3136891141"/>
              </p:ext>
            </p:extLst>
          </p:nvPr>
        </p:nvGraphicFramePr>
        <p:xfrm>
          <a:off x="405114" y="3663557"/>
          <a:ext cx="10203083" cy="2740302"/>
        </p:xfrm>
        <a:graphic>
          <a:graphicData uri="http://schemas.openxmlformats.org/drawingml/2006/table">
            <a:tbl>
              <a:tblPr>
                <a:tableStyleId>{5C22544A-7EE6-4342-B048-85BDC9FD1C3A}</a:tableStyleId>
              </a:tblPr>
              <a:tblGrid>
                <a:gridCol w="1342603">
                  <a:extLst>
                    <a:ext uri="{9D8B030D-6E8A-4147-A177-3AD203B41FA5}">
                      <a16:colId xmlns:a16="http://schemas.microsoft.com/office/drawing/2014/main" val="248571071"/>
                    </a:ext>
                  </a:extLst>
                </a:gridCol>
                <a:gridCol w="4259484">
                  <a:extLst>
                    <a:ext uri="{9D8B030D-6E8A-4147-A177-3AD203B41FA5}">
                      <a16:colId xmlns:a16="http://schemas.microsoft.com/office/drawing/2014/main" val="2390357142"/>
                    </a:ext>
                  </a:extLst>
                </a:gridCol>
                <a:gridCol w="4600996">
                  <a:extLst>
                    <a:ext uri="{9D8B030D-6E8A-4147-A177-3AD203B41FA5}">
                      <a16:colId xmlns:a16="http://schemas.microsoft.com/office/drawing/2014/main" val="2784383426"/>
                    </a:ext>
                  </a:extLst>
                </a:gridCol>
              </a:tblGrid>
              <a:tr h="304478">
                <a:tc>
                  <a:txBody>
                    <a:bodyPr/>
                    <a:lstStyle/>
                    <a:p>
                      <a:pPr algn="ctr" fontAlgn="ctr"/>
                      <a:r>
                        <a:rPr lang="ko-KR" altLang="en-US" sz="1100" b="1" u="none" strike="noStrike">
                          <a:effectLst/>
                        </a:rPr>
                        <a:t>항목</a:t>
                      </a:r>
                      <a:endParaRPr lang="ko-KR" altLang="en-US" sz="1100" b="1" i="0" u="none" strike="noStrike">
                        <a:solidFill>
                          <a:srgbClr val="000000"/>
                        </a:solidFill>
                        <a:effectLst/>
                        <a:latin typeface="맑은 고딕" panose="020B0503020000020004" pitchFamily="50" charset="-127"/>
                        <a:ea typeface="맑은 고딕" panose="020B0503020000020004" pitchFamily="50" charset="-127"/>
                      </a:endParaRPr>
                    </a:p>
                  </a:txBody>
                  <a:tcPr marL="2168" marR="2168" marT="2168" marB="0" anchor="ctr">
                    <a:solidFill>
                      <a:schemeClr val="accent5">
                        <a:lumMod val="20000"/>
                        <a:lumOff val="80000"/>
                      </a:schemeClr>
                    </a:solidFill>
                  </a:tcPr>
                </a:tc>
                <a:tc>
                  <a:txBody>
                    <a:bodyPr/>
                    <a:lstStyle/>
                    <a:p>
                      <a:pPr algn="ctr" fontAlgn="ctr"/>
                      <a:r>
                        <a:rPr lang="en-US" sz="1100" b="1" u="none" strike="noStrike">
                          <a:effectLst/>
                        </a:rPr>
                        <a:t>RestClient</a:t>
                      </a:r>
                      <a:endParaRPr lang="ko-KR" altLang="en-US" sz="1100" b="1" i="0" u="none" strike="noStrike">
                        <a:solidFill>
                          <a:srgbClr val="000000"/>
                        </a:solidFill>
                        <a:effectLst/>
                        <a:latin typeface="맑은 고딕" panose="020B0503020000020004" pitchFamily="50" charset="-127"/>
                        <a:ea typeface="맑은 고딕" panose="020B0503020000020004" pitchFamily="50" charset="-127"/>
                      </a:endParaRPr>
                    </a:p>
                  </a:txBody>
                  <a:tcPr marL="2168" marR="2168" marT="2168" marB="0" anchor="ctr">
                    <a:solidFill>
                      <a:schemeClr val="accent5">
                        <a:lumMod val="20000"/>
                        <a:lumOff val="80000"/>
                      </a:schemeClr>
                    </a:solidFill>
                  </a:tcPr>
                </a:tc>
                <a:tc>
                  <a:txBody>
                    <a:bodyPr/>
                    <a:lstStyle/>
                    <a:p>
                      <a:pPr algn="ctr" fontAlgn="ctr"/>
                      <a:r>
                        <a:rPr lang="en-US" sz="1100" b="1" u="none" strike="noStrike">
                          <a:effectLst/>
                        </a:rPr>
                        <a:t>HTTP Interface</a:t>
                      </a:r>
                      <a:endParaRPr lang="ko-KR" altLang="en-US" sz="1100" b="1" i="0" u="none" strike="noStrike">
                        <a:solidFill>
                          <a:srgbClr val="000000"/>
                        </a:solidFill>
                        <a:effectLst/>
                        <a:latin typeface="맑은 고딕" panose="020B0503020000020004" pitchFamily="50" charset="-127"/>
                        <a:ea typeface="맑은 고딕" panose="020B0503020000020004" pitchFamily="50" charset="-127"/>
                      </a:endParaRPr>
                    </a:p>
                  </a:txBody>
                  <a:tcPr marL="2168" marR="2168" marT="2168" marB="0" anchor="ctr">
                    <a:solidFill>
                      <a:schemeClr val="accent5">
                        <a:lumMod val="20000"/>
                        <a:lumOff val="80000"/>
                      </a:schemeClr>
                    </a:solidFill>
                  </a:tcPr>
                </a:tc>
                <a:extLst>
                  <a:ext uri="{0D108BD9-81ED-4DB2-BD59-A6C34878D82A}">
                    <a16:rowId xmlns:a16="http://schemas.microsoft.com/office/drawing/2014/main" val="2789580848"/>
                  </a:ext>
                </a:extLst>
              </a:tr>
              <a:tr h="304478">
                <a:tc>
                  <a:txBody>
                    <a:bodyPr/>
                    <a:lstStyle/>
                    <a:p>
                      <a:pPr algn="ctr" fontAlgn="ctr"/>
                      <a:r>
                        <a:rPr lang="ko-KR" altLang="en-US" sz="1100" u="none" strike="noStrike">
                          <a:effectLst/>
                        </a:rPr>
                        <a:t>코드 스타일</a:t>
                      </a:r>
                      <a:endParaRPr lang="ko-KR" altLang="en-US" sz="1100" b="1" i="0" u="none" strike="noStrike">
                        <a:solidFill>
                          <a:srgbClr val="000000"/>
                        </a:solidFill>
                        <a:effectLst/>
                        <a:latin typeface="맑은 고딕" panose="020B0503020000020004" pitchFamily="50" charset="-127"/>
                        <a:ea typeface="맑은 고딕" panose="020B0503020000020004" pitchFamily="50" charset="-127"/>
                      </a:endParaRPr>
                    </a:p>
                  </a:txBody>
                  <a:tcPr marL="2168" marR="2168" marT="2168" marB="0" anchor="ctr">
                    <a:solidFill>
                      <a:schemeClr val="bg2"/>
                    </a:solidFill>
                  </a:tcPr>
                </a:tc>
                <a:tc>
                  <a:txBody>
                    <a:bodyPr/>
                    <a:lstStyle/>
                    <a:p>
                      <a:pPr algn="l" fontAlgn="ctr"/>
                      <a:r>
                        <a:rPr lang="ko-KR" altLang="en-US" sz="1100" u="none" strike="noStrike">
                          <a:effectLst/>
                        </a:rPr>
                        <a:t>  명령형</a:t>
                      </a:r>
                      <a:r>
                        <a:rPr lang="en-US" altLang="ko-KR" sz="1100" u="none" strike="noStrike">
                          <a:effectLst/>
                        </a:rPr>
                        <a:t>(</a:t>
                      </a:r>
                      <a:r>
                        <a:rPr lang="en-US" sz="1100" u="none" strike="noStrike">
                          <a:effectLst/>
                        </a:rPr>
                        <a:t>Imperative)</a:t>
                      </a:r>
                      <a:endParaRPr 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2168" marR="2168" marT="2168" marB="0" anchor="ctr">
                    <a:solidFill>
                      <a:schemeClr val="bg1"/>
                    </a:solidFill>
                  </a:tcPr>
                </a:tc>
                <a:tc>
                  <a:txBody>
                    <a:bodyPr/>
                    <a:lstStyle/>
                    <a:p>
                      <a:pPr algn="l" fontAlgn="ctr"/>
                      <a:r>
                        <a:rPr lang="ko-KR" altLang="en-US" sz="1100" u="none" strike="noStrike">
                          <a:effectLst/>
                        </a:rPr>
                        <a:t>  선언형</a:t>
                      </a:r>
                      <a:r>
                        <a:rPr lang="en-US" altLang="ko-KR" sz="1100" u="none" strike="noStrike">
                          <a:effectLst/>
                        </a:rPr>
                        <a:t>(</a:t>
                      </a:r>
                      <a:r>
                        <a:rPr lang="en-US" sz="1100" u="none" strike="noStrike">
                          <a:effectLst/>
                        </a:rPr>
                        <a:t>Declarative)</a:t>
                      </a:r>
                      <a:endParaRPr 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2168" marR="2168" marT="2168" marB="0" anchor="ctr">
                    <a:solidFill>
                      <a:schemeClr val="bg1"/>
                    </a:solidFill>
                  </a:tcPr>
                </a:tc>
                <a:extLst>
                  <a:ext uri="{0D108BD9-81ED-4DB2-BD59-A6C34878D82A}">
                    <a16:rowId xmlns:a16="http://schemas.microsoft.com/office/drawing/2014/main" val="3588400520"/>
                  </a:ext>
                </a:extLst>
              </a:tr>
              <a:tr h="304478">
                <a:tc>
                  <a:txBody>
                    <a:bodyPr/>
                    <a:lstStyle/>
                    <a:p>
                      <a:pPr algn="ctr" fontAlgn="ctr"/>
                      <a:r>
                        <a:rPr lang="ko-KR" altLang="en-US" sz="1100" u="none" strike="noStrike">
                          <a:effectLst/>
                        </a:rPr>
                        <a:t>구현 방식</a:t>
                      </a:r>
                      <a:endParaRPr lang="ko-KR" altLang="en-US" sz="1100" b="1" i="0" u="none" strike="noStrike">
                        <a:solidFill>
                          <a:srgbClr val="000000"/>
                        </a:solidFill>
                        <a:effectLst/>
                        <a:latin typeface="맑은 고딕" panose="020B0503020000020004" pitchFamily="50" charset="-127"/>
                        <a:ea typeface="맑은 고딕" panose="020B0503020000020004" pitchFamily="50" charset="-127"/>
                      </a:endParaRPr>
                    </a:p>
                  </a:txBody>
                  <a:tcPr marL="2168" marR="2168" marT="2168" marB="0" anchor="ctr">
                    <a:solidFill>
                      <a:schemeClr val="bg2"/>
                    </a:solidFill>
                  </a:tcPr>
                </a:tc>
                <a:tc>
                  <a:txBody>
                    <a:bodyPr/>
                    <a:lstStyle/>
                    <a:p>
                      <a:pPr algn="l" fontAlgn="ctr"/>
                      <a:r>
                        <a:rPr lang="en-US" sz="1100" u="none" strike="noStrike">
                          <a:effectLst/>
                        </a:rPr>
                        <a:t>  RestClient.get(), RestClient.post() </a:t>
                      </a:r>
                      <a:r>
                        <a:rPr lang="ko-KR" altLang="en-US" sz="1100" u="none" strike="noStrike">
                          <a:effectLst/>
                        </a:rPr>
                        <a:t>등을 직접 호출</a:t>
                      </a:r>
                      <a:endParaRPr lang="ko-KR" altLang="en-US" sz="1100" b="0" i="0" u="none" strike="noStrike">
                        <a:solidFill>
                          <a:srgbClr val="000000"/>
                        </a:solidFill>
                        <a:effectLst/>
                        <a:latin typeface="Arial Unicode MS"/>
                        <a:ea typeface="맑은 고딕" panose="020B0503020000020004" pitchFamily="50" charset="-127"/>
                      </a:endParaRPr>
                    </a:p>
                  </a:txBody>
                  <a:tcPr marL="2168" marR="2168" marT="2168" marB="0" anchor="ctr">
                    <a:solidFill>
                      <a:schemeClr val="bg1"/>
                    </a:solidFill>
                  </a:tcPr>
                </a:tc>
                <a:tc>
                  <a:txBody>
                    <a:bodyPr/>
                    <a:lstStyle/>
                    <a:p>
                      <a:pPr algn="l" fontAlgn="ctr"/>
                      <a:r>
                        <a:rPr lang="ko-KR" altLang="en-US" sz="1100" u="none" strike="noStrike">
                          <a:effectLst/>
                        </a:rPr>
                        <a:t>  인터페이스에 </a:t>
                      </a:r>
                      <a:r>
                        <a:rPr lang="en-US" altLang="ko-KR" sz="1100" u="none" strike="noStrike">
                          <a:effectLst/>
                        </a:rPr>
                        <a:t>@GetExchange, @PostExchange</a:t>
                      </a:r>
                      <a:r>
                        <a:rPr lang="ko-KR" altLang="en-US" sz="1100" u="none" strike="noStrike">
                          <a:effectLst/>
                        </a:rPr>
                        <a:t> 어노테이션을 선언</a:t>
                      </a:r>
                      <a:endParaRPr lang="ko-KR" alt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2168" marR="2168" marT="2168" marB="0" anchor="ctr">
                    <a:solidFill>
                      <a:schemeClr val="bg1"/>
                    </a:solidFill>
                  </a:tcPr>
                </a:tc>
                <a:extLst>
                  <a:ext uri="{0D108BD9-81ED-4DB2-BD59-A6C34878D82A}">
                    <a16:rowId xmlns:a16="http://schemas.microsoft.com/office/drawing/2014/main" val="3188363864"/>
                  </a:ext>
                </a:extLst>
              </a:tr>
              <a:tr h="304478">
                <a:tc>
                  <a:txBody>
                    <a:bodyPr/>
                    <a:lstStyle/>
                    <a:p>
                      <a:pPr algn="ctr" fontAlgn="ctr"/>
                      <a:r>
                        <a:rPr lang="en-US" sz="1100" u="none" strike="noStrike">
                          <a:effectLst/>
                        </a:rPr>
                        <a:t>Spring </a:t>
                      </a:r>
                      <a:r>
                        <a:rPr lang="ko-KR" altLang="en-US" sz="1100" u="none" strike="noStrike">
                          <a:effectLst/>
                        </a:rPr>
                        <a:t>내부 동작</a:t>
                      </a:r>
                      <a:endParaRPr lang="ko-KR" altLang="en-US" sz="1100" b="1" i="0" u="none" strike="noStrike">
                        <a:solidFill>
                          <a:srgbClr val="000000"/>
                        </a:solidFill>
                        <a:effectLst/>
                        <a:latin typeface="맑은 고딕" panose="020B0503020000020004" pitchFamily="50" charset="-127"/>
                        <a:ea typeface="맑은 고딕" panose="020B0503020000020004" pitchFamily="50" charset="-127"/>
                      </a:endParaRPr>
                    </a:p>
                  </a:txBody>
                  <a:tcPr marL="2168" marR="2168" marT="2168" marB="0" anchor="ctr">
                    <a:solidFill>
                      <a:schemeClr val="bg2"/>
                    </a:solidFill>
                  </a:tcPr>
                </a:tc>
                <a:tc>
                  <a:txBody>
                    <a:bodyPr/>
                    <a:lstStyle/>
                    <a:p>
                      <a:pPr algn="l" fontAlgn="ctr"/>
                      <a:r>
                        <a:rPr lang="en-US" altLang="ko-KR" sz="1100" u="none" strike="noStrike">
                          <a:effectLst/>
                        </a:rPr>
                        <a:t>  RestClient</a:t>
                      </a:r>
                      <a:r>
                        <a:rPr lang="ko-KR" altLang="en-US" sz="1100" u="none" strike="noStrike">
                          <a:effectLst/>
                        </a:rPr>
                        <a:t>를 사용하여 </a:t>
                      </a:r>
                      <a:r>
                        <a:rPr lang="en-US" altLang="ko-KR" sz="1100" u="none" strike="noStrike">
                          <a:effectLst/>
                        </a:rPr>
                        <a:t>HTTP </a:t>
                      </a:r>
                      <a:r>
                        <a:rPr lang="ko-KR" altLang="en-US" sz="1100" u="none" strike="noStrike">
                          <a:effectLst/>
                        </a:rPr>
                        <a:t>요청을 직접 생성 및 실행</a:t>
                      </a:r>
                      <a:endParaRPr lang="ko-KR" altLang="en-US" sz="1100" b="0" i="0" u="none" strike="noStrike">
                        <a:solidFill>
                          <a:srgbClr val="000000"/>
                        </a:solidFill>
                        <a:effectLst/>
                        <a:latin typeface="Arial Unicode MS"/>
                        <a:ea typeface="맑은 고딕" panose="020B0503020000020004" pitchFamily="50" charset="-127"/>
                      </a:endParaRPr>
                    </a:p>
                  </a:txBody>
                  <a:tcPr marL="2168" marR="2168" marT="2168" marB="0" anchor="ctr">
                    <a:solidFill>
                      <a:schemeClr val="bg1"/>
                    </a:solidFill>
                  </a:tcPr>
                </a:tc>
                <a:tc>
                  <a:txBody>
                    <a:bodyPr/>
                    <a:lstStyle/>
                    <a:p>
                      <a:pPr algn="l" fontAlgn="ctr"/>
                      <a:r>
                        <a:rPr lang="ko-KR" altLang="en-US" sz="1100" u="none" strike="noStrike">
                          <a:effectLst/>
                        </a:rPr>
                        <a:t>  내부적으로 </a:t>
                      </a:r>
                      <a:r>
                        <a:rPr lang="en-US" altLang="ko-KR" sz="1100" u="none" strike="noStrike">
                          <a:effectLst/>
                        </a:rPr>
                        <a:t>RestClient</a:t>
                      </a:r>
                      <a:r>
                        <a:rPr lang="ko-KR" altLang="en-US" sz="1100" u="none" strike="noStrike">
                          <a:effectLst/>
                        </a:rPr>
                        <a:t>를 사용하며</a:t>
                      </a:r>
                      <a:r>
                        <a:rPr lang="en-US" altLang="ko-KR" sz="1100" u="none" strike="noStrike">
                          <a:effectLst/>
                        </a:rPr>
                        <a:t> Spring</a:t>
                      </a:r>
                      <a:r>
                        <a:rPr lang="ko-KR" altLang="en-US" sz="1100" u="none" strike="noStrike">
                          <a:effectLst/>
                        </a:rPr>
                        <a:t>이 인터페이스 구현체를 자동 생성</a:t>
                      </a:r>
                      <a:endParaRPr lang="ko-KR" alt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2168" marR="2168" marT="2168" marB="0" anchor="ctr">
                    <a:solidFill>
                      <a:schemeClr val="bg1"/>
                    </a:solidFill>
                  </a:tcPr>
                </a:tc>
                <a:extLst>
                  <a:ext uri="{0D108BD9-81ED-4DB2-BD59-A6C34878D82A}">
                    <a16:rowId xmlns:a16="http://schemas.microsoft.com/office/drawing/2014/main" val="1651160265"/>
                  </a:ext>
                </a:extLst>
              </a:tr>
              <a:tr h="304478">
                <a:tc>
                  <a:txBody>
                    <a:bodyPr/>
                    <a:lstStyle/>
                    <a:p>
                      <a:pPr algn="ctr" fontAlgn="ctr"/>
                      <a:r>
                        <a:rPr lang="ko-KR" altLang="en-US" sz="1100" u="none" strike="noStrike">
                          <a:effectLst/>
                        </a:rPr>
                        <a:t>유지보수성</a:t>
                      </a:r>
                      <a:endParaRPr lang="ko-KR" altLang="en-US" sz="1100" b="1" i="0" u="none" strike="noStrike">
                        <a:solidFill>
                          <a:srgbClr val="000000"/>
                        </a:solidFill>
                        <a:effectLst/>
                        <a:latin typeface="맑은 고딕" panose="020B0503020000020004" pitchFamily="50" charset="-127"/>
                        <a:ea typeface="맑은 고딕" panose="020B0503020000020004" pitchFamily="50" charset="-127"/>
                      </a:endParaRPr>
                    </a:p>
                  </a:txBody>
                  <a:tcPr marL="2168" marR="2168" marT="2168" marB="0" anchor="ctr">
                    <a:solidFill>
                      <a:schemeClr val="bg2"/>
                    </a:solidFill>
                  </a:tcPr>
                </a:tc>
                <a:tc>
                  <a:txBody>
                    <a:bodyPr/>
                    <a:lstStyle/>
                    <a:p>
                      <a:pPr algn="l" fontAlgn="ctr"/>
                      <a:r>
                        <a:rPr lang="en-US" altLang="ko-KR" sz="1100" u="none" strike="noStrike">
                          <a:effectLst/>
                        </a:rPr>
                        <a:t>  API </a:t>
                      </a:r>
                      <a:r>
                        <a:rPr lang="ko-KR" altLang="en-US" sz="1100" u="none" strike="noStrike">
                          <a:effectLst/>
                        </a:rPr>
                        <a:t>변경 시 코드 수정이 많아질 수 있음</a:t>
                      </a:r>
                      <a:endParaRPr lang="ko-KR" alt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2168" marR="2168" marT="2168" marB="0" anchor="ctr">
                    <a:solidFill>
                      <a:schemeClr val="bg1"/>
                    </a:solidFill>
                  </a:tcPr>
                </a:tc>
                <a:tc>
                  <a:txBody>
                    <a:bodyPr/>
                    <a:lstStyle/>
                    <a:p>
                      <a:pPr algn="l" fontAlgn="ctr"/>
                      <a:r>
                        <a:rPr lang="en-US" altLang="ko-KR" sz="1100" u="none" strike="noStrike">
                          <a:effectLst/>
                        </a:rPr>
                        <a:t>  API </a:t>
                      </a:r>
                      <a:r>
                        <a:rPr lang="ko-KR" altLang="en-US" sz="1100" u="none" strike="noStrike">
                          <a:effectLst/>
                        </a:rPr>
                        <a:t>변경이 발생해도 인터페이스만 수정하면 됨</a:t>
                      </a:r>
                      <a:endParaRPr lang="ko-KR" alt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2168" marR="2168" marT="2168" marB="0" anchor="ctr">
                    <a:solidFill>
                      <a:schemeClr val="bg1"/>
                    </a:solidFill>
                  </a:tcPr>
                </a:tc>
                <a:extLst>
                  <a:ext uri="{0D108BD9-81ED-4DB2-BD59-A6C34878D82A}">
                    <a16:rowId xmlns:a16="http://schemas.microsoft.com/office/drawing/2014/main" val="2801768173"/>
                  </a:ext>
                </a:extLst>
              </a:tr>
              <a:tr h="304478">
                <a:tc>
                  <a:txBody>
                    <a:bodyPr/>
                    <a:lstStyle/>
                    <a:p>
                      <a:pPr algn="ctr" fontAlgn="ctr"/>
                      <a:r>
                        <a:rPr lang="ko-KR" altLang="en-US" sz="1100" u="none" strike="noStrike">
                          <a:effectLst/>
                        </a:rPr>
                        <a:t>가독성</a:t>
                      </a:r>
                      <a:endParaRPr lang="ko-KR" altLang="en-US" sz="1100" b="1" i="0" u="none" strike="noStrike">
                        <a:solidFill>
                          <a:srgbClr val="000000"/>
                        </a:solidFill>
                        <a:effectLst/>
                        <a:latin typeface="맑은 고딕" panose="020B0503020000020004" pitchFamily="50" charset="-127"/>
                        <a:ea typeface="맑은 고딕" panose="020B0503020000020004" pitchFamily="50" charset="-127"/>
                      </a:endParaRPr>
                    </a:p>
                  </a:txBody>
                  <a:tcPr marL="2168" marR="2168" marT="2168" marB="0" anchor="ctr">
                    <a:solidFill>
                      <a:schemeClr val="bg2"/>
                    </a:solidFill>
                  </a:tcPr>
                </a:tc>
                <a:tc>
                  <a:txBody>
                    <a:bodyPr/>
                    <a:lstStyle/>
                    <a:p>
                      <a:pPr algn="l" fontAlgn="ctr"/>
                      <a:r>
                        <a:rPr lang="ko-KR" altLang="en-US" sz="1100" u="none" strike="noStrike">
                          <a:effectLst/>
                        </a:rPr>
                        <a:t>  요청마다 메서드 체이닝을 사용해야 해서 길어질 수 있음</a:t>
                      </a:r>
                      <a:endParaRPr lang="ko-KR" alt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2168" marR="2168" marT="2168" marB="0" anchor="ctr">
                    <a:solidFill>
                      <a:schemeClr val="bg1"/>
                    </a:solidFill>
                  </a:tcPr>
                </a:tc>
                <a:tc>
                  <a:txBody>
                    <a:bodyPr/>
                    <a:lstStyle/>
                    <a:p>
                      <a:pPr algn="l" fontAlgn="ctr"/>
                      <a:r>
                        <a:rPr lang="ko-KR" altLang="en-US" sz="1100" u="none" strike="noStrike">
                          <a:effectLst/>
                        </a:rPr>
                        <a:t>  인터페이스에 메서드 정의만 하면 되므로 깔끔함</a:t>
                      </a:r>
                      <a:endParaRPr lang="ko-KR" alt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2168" marR="2168" marT="2168" marB="0" anchor="ctr">
                    <a:solidFill>
                      <a:schemeClr val="bg1"/>
                    </a:solidFill>
                  </a:tcPr>
                </a:tc>
                <a:extLst>
                  <a:ext uri="{0D108BD9-81ED-4DB2-BD59-A6C34878D82A}">
                    <a16:rowId xmlns:a16="http://schemas.microsoft.com/office/drawing/2014/main" val="1718833414"/>
                  </a:ext>
                </a:extLst>
              </a:tr>
              <a:tr h="304478">
                <a:tc>
                  <a:txBody>
                    <a:bodyPr/>
                    <a:lstStyle/>
                    <a:p>
                      <a:pPr algn="ctr" fontAlgn="ctr"/>
                      <a:r>
                        <a:rPr lang="ko-KR" altLang="en-US" sz="1100" u="none" strike="noStrike">
                          <a:effectLst/>
                        </a:rPr>
                        <a:t>재사용성</a:t>
                      </a:r>
                      <a:endParaRPr lang="ko-KR" altLang="en-US" sz="1100" b="1" i="0" u="none" strike="noStrike">
                        <a:solidFill>
                          <a:srgbClr val="000000"/>
                        </a:solidFill>
                        <a:effectLst/>
                        <a:latin typeface="맑은 고딕" panose="020B0503020000020004" pitchFamily="50" charset="-127"/>
                        <a:ea typeface="맑은 고딕" panose="020B0503020000020004" pitchFamily="50" charset="-127"/>
                      </a:endParaRPr>
                    </a:p>
                  </a:txBody>
                  <a:tcPr marL="2168" marR="2168" marT="2168" marB="0" anchor="ctr">
                    <a:solidFill>
                      <a:schemeClr val="bg2"/>
                    </a:solidFill>
                  </a:tcPr>
                </a:tc>
                <a:tc>
                  <a:txBody>
                    <a:bodyPr/>
                    <a:lstStyle/>
                    <a:p>
                      <a:pPr algn="l" fontAlgn="ctr"/>
                      <a:r>
                        <a:rPr lang="ko-KR" altLang="en-US" sz="1100" u="none" strike="noStrike">
                          <a:effectLst/>
                        </a:rPr>
                        <a:t>  요청마다 개별적으로 </a:t>
                      </a:r>
                      <a:r>
                        <a:rPr lang="en-US" altLang="ko-KR" sz="1100" u="none" strike="noStrike">
                          <a:effectLst/>
                        </a:rPr>
                        <a:t>RestClient</a:t>
                      </a:r>
                      <a:r>
                        <a:rPr lang="ko-KR" altLang="en-US" sz="1100" u="none" strike="noStrike">
                          <a:effectLst/>
                        </a:rPr>
                        <a:t>를 설정해야 함</a:t>
                      </a:r>
                      <a:endParaRPr lang="ko-KR" alt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2168" marR="2168" marT="2168" marB="0" anchor="ctr">
                    <a:solidFill>
                      <a:schemeClr val="bg1"/>
                    </a:solidFill>
                  </a:tcPr>
                </a:tc>
                <a:tc>
                  <a:txBody>
                    <a:bodyPr/>
                    <a:lstStyle/>
                    <a:p>
                      <a:pPr algn="l" fontAlgn="ctr"/>
                      <a:r>
                        <a:rPr lang="en-US" altLang="ko-KR" sz="1100" u="none" strike="noStrike">
                          <a:effectLst/>
                        </a:rPr>
                        <a:t>  @HttpExchange</a:t>
                      </a:r>
                      <a:r>
                        <a:rPr lang="ko-KR" altLang="en-US" sz="1100" u="none" strike="noStrike">
                          <a:effectLst/>
                        </a:rPr>
                        <a:t> 인터페이스를 여러 곳에서 공통으로 재사용 가능</a:t>
                      </a:r>
                      <a:endParaRPr lang="ko-KR" altLang="en-US" sz="1100" b="0" i="0" u="none" strike="noStrike">
                        <a:solidFill>
                          <a:srgbClr val="000000"/>
                        </a:solidFill>
                        <a:effectLst/>
                        <a:latin typeface="Arial Unicode MS"/>
                        <a:ea typeface="맑은 고딕" panose="020B0503020000020004" pitchFamily="50" charset="-127"/>
                      </a:endParaRPr>
                    </a:p>
                  </a:txBody>
                  <a:tcPr marL="2168" marR="2168" marT="2168" marB="0" anchor="ctr">
                    <a:solidFill>
                      <a:schemeClr val="bg1"/>
                    </a:solidFill>
                  </a:tcPr>
                </a:tc>
                <a:extLst>
                  <a:ext uri="{0D108BD9-81ED-4DB2-BD59-A6C34878D82A}">
                    <a16:rowId xmlns:a16="http://schemas.microsoft.com/office/drawing/2014/main" val="1722676686"/>
                  </a:ext>
                </a:extLst>
              </a:tr>
              <a:tr h="304478">
                <a:tc rowSpan="2">
                  <a:txBody>
                    <a:bodyPr/>
                    <a:lstStyle/>
                    <a:p>
                      <a:pPr algn="ctr" fontAlgn="ctr"/>
                      <a:r>
                        <a:rPr lang="ko-KR" altLang="en-US" sz="1100" u="none" strike="noStrike">
                          <a:effectLst/>
                        </a:rPr>
                        <a:t>적합한 사용 사례</a:t>
                      </a:r>
                      <a:endParaRPr lang="ko-KR" altLang="en-US" sz="1100" b="1" i="0" u="none" strike="noStrike">
                        <a:solidFill>
                          <a:srgbClr val="000000"/>
                        </a:solidFill>
                        <a:effectLst/>
                        <a:latin typeface="맑은 고딕" panose="020B0503020000020004" pitchFamily="50" charset="-127"/>
                        <a:ea typeface="맑은 고딕" panose="020B0503020000020004" pitchFamily="50" charset="-127"/>
                      </a:endParaRPr>
                    </a:p>
                  </a:txBody>
                  <a:tcPr marL="2168" marR="2168" marT="2168" marB="0" anchor="ctr">
                    <a:solidFill>
                      <a:schemeClr val="bg2"/>
                    </a:solidFill>
                  </a:tcPr>
                </a:tc>
                <a:tc>
                  <a:txBody>
                    <a:bodyPr/>
                    <a:lstStyle/>
                    <a:p>
                      <a:pPr algn="l" fontAlgn="ctr"/>
                      <a:r>
                        <a:rPr lang="ko-KR" altLang="en-US" sz="1100" u="none" strike="noStrike">
                          <a:effectLst/>
                        </a:rPr>
                        <a:t>  유연한 </a:t>
                      </a:r>
                      <a:r>
                        <a:rPr lang="en-US" altLang="ko-KR" sz="1100" u="none" strike="noStrike">
                          <a:effectLst/>
                        </a:rPr>
                        <a:t>HTTP </a:t>
                      </a:r>
                      <a:r>
                        <a:rPr lang="ko-KR" altLang="en-US" sz="1100" u="none" strike="noStrike">
                          <a:effectLst/>
                        </a:rPr>
                        <a:t>요청을 여러 곳에서 개별적으로 실행할 때</a:t>
                      </a:r>
                      <a:endParaRPr lang="ko-KR" alt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2168" marR="2168" marT="2168" marB="0" anchor="ctr">
                    <a:solidFill>
                      <a:schemeClr val="bg1"/>
                    </a:solidFill>
                  </a:tcPr>
                </a:tc>
                <a:tc>
                  <a:txBody>
                    <a:bodyPr/>
                    <a:lstStyle/>
                    <a:p>
                      <a:pPr algn="l" fontAlgn="ctr"/>
                      <a:r>
                        <a:rPr lang="en-US" altLang="ko-KR" sz="1100" u="none" strike="noStrike">
                          <a:effectLst/>
                        </a:rPr>
                        <a:t>  API </a:t>
                      </a:r>
                      <a:r>
                        <a:rPr lang="ko-KR" altLang="en-US" sz="1100" u="none" strike="noStrike">
                          <a:effectLst/>
                        </a:rPr>
                        <a:t>클라이언트 인터페이스를 선언적으로 만들고 싶을 때</a:t>
                      </a:r>
                      <a:endParaRPr lang="ko-KR" alt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2168" marR="2168" marT="2168" marB="0" anchor="ctr">
                    <a:solidFill>
                      <a:schemeClr val="bg1"/>
                    </a:solidFill>
                  </a:tcPr>
                </a:tc>
                <a:extLst>
                  <a:ext uri="{0D108BD9-81ED-4DB2-BD59-A6C34878D82A}">
                    <a16:rowId xmlns:a16="http://schemas.microsoft.com/office/drawing/2014/main" val="3750578503"/>
                  </a:ext>
                </a:extLst>
              </a:tr>
              <a:tr h="304478">
                <a:tc vMerge="1">
                  <a:txBody>
                    <a:bodyPr/>
                    <a:lstStyle/>
                    <a:p>
                      <a:pPr latinLnBrk="1"/>
                      <a:endParaRPr lang="ko-KR" altLang="en-US"/>
                    </a:p>
                  </a:txBody>
                  <a:tcPr/>
                </a:tc>
                <a:tc>
                  <a:txBody>
                    <a:bodyPr/>
                    <a:lstStyle/>
                    <a:p>
                      <a:pPr algn="l" fontAlgn="ctr"/>
                      <a:r>
                        <a:rPr lang="ko-KR" altLang="en-US" sz="1100" u="none" strike="noStrike">
                          <a:effectLst/>
                        </a:rPr>
                        <a:t>  요청별로 다른 설정</a:t>
                      </a:r>
                      <a:r>
                        <a:rPr lang="en-US" altLang="ko-KR" sz="1100" u="none" strike="noStrike">
                          <a:effectLst/>
                        </a:rPr>
                        <a:t>(Timeout, Header </a:t>
                      </a:r>
                      <a:r>
                        <a:rPr lang="ko-KR" altLang="en-US" sz="1100" u="none" strike="noStrike">
                          <a:effectLst/>
                        </a:rPr>
                        <a:t>등</a:t>
                      </a:r>
                      <a:r>
                        <a:rPr lang="en-US" altLang="ko-KR" sz="1100" u="none" strike="noStrike">
                          <a:effectLst/>
                        </a:rPr>
                        <a:t>)</a:t>
                      </a:r>
                      <a:r>
                        <a:rPr lang="ko-KR" altLang="en-US" sz="1100" u="none" strike="noStrike">
                          <a:effectLst/>
                        </a:rPr>
                        <a:t>을 세밀하게 조정해야 할 때</a:t>
                      </a:r>
                      <a:endParaRPr lang="ko-KR" alt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2168" marR="2168" marT="2168" marB="0" anchor="ctr">
                    <a:solidFill>
                      <a:schemeClr val="bg1"/>
                    </a:solidFill>
                  </a:tcPr>
                </a:tc>
                <a:tc>
                  <a:txBody>
                    <a:bodyPr/>
                    <a:lstStyle/>
                    <a:p>
                      <a:pPr algn="l" fontAlgn="ctr"/>
                      <a:r>
                        <a:rPr lang="ko-KR" altLang="en-US" sz="1100" u="none" strike="noStrike">
                          <a:effectLst/>
                        </a:rPr>
                        <a:t>  여러 개의 </a:t>
                      </a:r>
                      <a:r>
                        <a:rPr lang="en-US" altLang="ko-KR" sz="1100" u="none" strike="noStrike">
                          <a:effectLst/>
                        </a:rPr>
                        <a:t>API</a:t>
                      </a:r>
                      <a:r>
                        <a:rPr lang="ko-KR" altLang="en-US" sz="1100" u="none" strike="noStrike">
                          <a:effectLst/>
                        </a:rPr>
                        <a:t>를 호출해야 하고 유지보수성을 고려할 때</a:t>
                      </a:r>
                      <a:endParaRPr lang="ko-KR" alt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2168" marR="2168" marT="2168" marB="0" anchor="ctr">
                    <a:solidFill>
                      <a:schemeClr val="bg1"/>
                    </a:solidFill>
                  </a:tcPr>
                </a:tc>
                <a:extLst>
                  <a:ext uri="{0D108BD9-81ED-4DB2-BD59-A6C34878D82A}">
                    <a16:rowId xmlns:a16="http://schemas.microsoft.com/office/drawing/2014/main" val="235860808"/>
                  </a:ext>
                </a:extLst>
              </a:tr>
            </a:tbl>
          </a:graphicData>
        </a:graphic>
      </p:graphicFrame>
    </p:spTree>
    <p:extLst>
      <p:ext uri="{BB962C8B-B14F-4D97-AF65-F5344CB8AC3E}">
        <p14:creationId xmlns:p14="http://schemas.microsoft.com/office/powerpoint/2010/main" val="2108229128"/>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모서리가 둥근 직사각형 38">
            <a:extLst>
              <a:ext uri="{FF2B5EF4-FFF2-40B4-BE49-F238E27FC236}">
                <a16:creationId xmlns:a16="http://schemas.microsoft.com/office/drawing/2014/main" id="{9F156543-B293-7FA8-CE4A-26F56FA3CC6D}"/>
              </a:ext>
            </a:extLst>
          </p:cNvPr>
          <p:cNvSpPr/>
          <p:nvPr/>
        </p:nvSpPr>
        <p:spPr>
          <a:xfrm>
            <a:off x="2211569" y="3957359"/>
            <a:ext cx="7262950" cy="2011680"/>
          </a:xfrm>
          <a:prstGeom prst="roundRect">
            <a:avLst>
              <a:gd name="adj" fmla="val 9990"/>
            </a:avLst>
          </a:prstGeom>
          <a:solidFill>
            <a:schemeClr val="accent5">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endParaRPr lang="en-US" altLang="ko-KR" sz="1400" b="1">
              <a:solidFill>
                <a:schemeClr val="tx1"/>
              </a:solidFill>
              <a:effectLst/>
            </a:endParaRPr>
          </a:p>
        </p:txBody>
      </p:sp>
      <p:sp>
        <p:nvSpPr>
          <p:cNvPr id="27" name="모서리가 둥근 직사각형 38">
            <a:extLst>
              <a:ext uri="{FF2B5EF4-FFF2-40B4-BE49-F238E27FC236}">
                <a16:creationId xmlns:a16="http://schemas.microsoft.com/office/drawing/2014/main" id="{0B05A363-DBC8-2CA8-24D6-88D766A7FC32}"/>
              </a:ext>
            </a:extLst>
          </p:cNvPr>
          <p:cNvSpPr/>
          <p:nvPr/>
        </p:nvSpPr>
        <p:spPr>
          <a:xfrm>
            <a:off x="4912731" y="4128836"/>
            <a:ext cx="1810779" cy="406888"/>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ko-KR" sz="1400" b="1">
                <a:solidFill>
                  <a:schemeClr val="tx1"/>
                </a:solidFill>
                <a:effectLst/>
              </a:rPr>
              <a:t>MethodInterceptor</a:t>
            </a:r>
          </a:p>
        </p:txBody>
      </p:sp>
      <p:sp>
        <p:nvSpPr>
          <p:cNvPr id="28" name="모서리가 둥근 직사각형 38">
            <a:extLst>
              <a:ext uri="{FF2B5EF4-FFF2-40B4-BE49-F238E27FC236}">
                <a16:creationId xmlns:a16="http://schemas.microsoft.com/office/drawing/2014/main" id="{4DE92D0B-EEF8-3D2B-2E1C-DF6740E67312}"/>
              </a:ext>
            </a:extLst>
          </p:cNvPr>
          <p:cNvSpPr/>
          <p:nvPr/>
        </p:nvSpPr>
        <p:spPr>
          <a:xfrm>
            <a:off x="4912731" y="4935799"/>
            <a:ext cx="1810779" cy="406888"/>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ko-KR" sz="1400" b="1">
                <a:solidFill>
                  <a:schemeClr val="tx1"/>
                </a:solidFill>
              </a:rPr>
              <a:t>Pointcut</a:t>
            </a:r>
            <a:endParaRPr lang="en-US" altLang="ko-KR" sz="1400" b="1">
              <a:solidFill>
                <a:schemeClr val="tx1"/>
              </a:solidFill>
              <a:effectLst/>
            </a:endParaRPr>
          </a:p>
        </p:txBody>
      </p:sp>
      <p:sp>
        <p:nvSpPr>
          <p:cNvPr id="7" name="모서리가 둥근 직사각형 38">
            <a:extLst>
              <a:ext uri="{FF2B5EF4-FFF2-40B4-BE49-F238E27FC236}">
                <a16:creationId xmlns:a16="http://schemas.microsoft.com/office/drawing/2014/main" id="{86B351B9-819D-1D9D-656F-2D9BE7E64AA7}"/>
              </a:ext>
            </a:extLst>
          </p:cNvPr>
          <p:cNvSpPr/>
          <p:nvPr/>
        </p:nvSpPr>
        <p:spPr>
          <a:xfrm>
            <a:off x="2465923" y="4535724"/>
            <a:ext cx="1810779" cy="406888"/>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ko-KR" sz="1400" b="1">
                <a:solidFill>
                  <a:schemeClr val="tx1"/>
                </a:solidFill>
                <a:effectLst/>
              </a:rPr>
              <a:t>Advisor</a:t>
            </a:r>
          </a:p>
        </p:txBody>
      </p:sp>
      <p:sp>
        <p:nvSpPr>
          <p:cNvPr id="8" name="TextBox 7">
            <a:extLst>
              <a:ext uri="{FF2B5EF4-FFF2-40B4-BE49-F238E27FC236}">
                <a16:creationId xmlns:a16="http://schemas.microsoft.com/office/drawing/2014/main" id="{7366A19A-E626-043A-791A-AC6A613A8DED}"/>
              </a:ext>
            </a:extLst>
          </p:cNvPr>
          <p:cNvSpPr txBox="1"/>
          <p:nvPr/>
        </p:nvSpPr>
        <p:spPr>
          <a:xfrm>
            <a:off x="167702" y="268557"/>
            <a:ext cx="2392508" cy="369332"/>
          </a:xfrm>
          <a:prstGeom prst="rect">
            <a:avLst/>
          </a:prstGeom>
          <a:noFill/>
        </p:spPr>
        <p:txBody>
          <a:bodyPr wrap="squar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AOP </a:t>
            </a:r>
            <a:r>
              <a:rPr lang="ko-KR" altLang="en-US" b="1">
                <a:solidFill>
                  <a:schemeClr val="accent1">
                    <a:lumMod val="75000"/>
                  </a:schemeClr>
                </a:solidFill>
                <a:latin typeface="+mn-ea"/>
              </a:rPr>
              <a:t>요소 이해</a:t>
            </a:r>
          </a:p>
        </p:txBody>
      </p:sp>
      <p:sp>
        <p:nvSpPr>
          <p:cNvPr id="9" name="직사각형 8">
            <a:extLst>
              <a:ext uri="{FF2B5EF4-FFF2-40B4-BE49-F238E27FC236}">
                <a16:creationId xmlns:a16="http://schemas.microsoft.com/office/drawing/2014/main" id="{66CC04B6-5621-AA2C-28A5-EB02A0841045}"/>
              </a:ext>
            </a:extLst>
          </p:cNvPr>
          <p:cNvSpPr/>
          <p:nvPr/>
        </p:nvSpPr>
        <p:spPr>
          <a:xfrm>
            <a:off x="372866" y="735008"/>
            <a:ext cx="11714521" cy="2008242"/>
          </a:xfrm>
          <a:prstGeom prst="rect">
            <a:avLst/>
          </a:prstGeom>
        </p:spPr>
        <p:txBody>
          <a:bodyPr wrap="square">
            <a:spAutoFit/>
          </a:bodyPr>
          <a:lstStyle/>
          <a:p>
            <a:pPr marL="285750" indent="-285750">
              <a:lnSpc>
                <a:spcPct val="150000"/>
              </a:lnSpc>
              <a:buFont typeface="Arial" panose="020B0604020202020204" pitchFamily="34" charset="0"/>
              <a:buChar char="•"/>
            </a:pPr>
            <a:r>
              <a:rPr lang="en-US" altLang="ko-KR" sz="1200" b="1">
                <a:solidFill>
                  <a:srgbClr val="374151"/>
                </a:solidFill>
                <a:latin typeface="+mn-ea"/>
              </a:rPr>
              <a:t>Advisor</a:t>
            </a:r>
          </a:p>
          <a:p>
            <a:pPr marL="742950" lvl="1" indent="-285750">
              <a:lnSpc>
                <a:spcPct val="150000"/>
              </a:lnSpc>
              <a:buFont typeface="Arial" panose="020B0604020202020204" pitchFamily="34" charset="0"/>
              <a:buChar char="•"/>
            </a:pPr>
            <a:r>
              <a:rPr lang="en-US" altLang="ko-KR" sz="1200" b="0" i="0">
                <a:solidFill>
                  <a:srgbClr val="374151"/>
                </a:solidFill>
                <a:effectLst/>
                <a:latin typeface="+mn-ea"/>
              </a:rPr>
              <a:t>AOP </a:t>
            </a:r>
            <a:r>
              <a:rPr lang="en-US" altLang="ko-KR" sz="1200">
                <a:solidFill>
                  <a:srgbClr val="374151"/>
                </a:solidFill>
                <a:latin typeface="+mn-ea"/>
              </a:rPr>
              <a:t>Advice </a:t>
            </a:r>
            <a:r>
              <a:rPr lang="ko-KR" altLang="en-US" sz="1200" b="0" i="0">
                <a:solidFill>
                  <a:srgbClr val="374151"/>
                </a:solidFill>
                <a:effectLst/>
                <a:latin typeface="+mn-ea"/>
              </a:rPr>
              <a:t>와 </a:t>
            </a:r>
            <a:r>
              <a:rPr lang="en-US" altLang="ko-KR" sz="1200">
                <a:solidFill>
                  <a:srgbClr val="374151"/>
                </a:solidFill>
                <a:latin typeface="+mn-ea"/>
              </a:rPr>
              <a:t>Advice</a:t>
            </a:r>
            <a:r>
              <a:rPr lang="ko-KR" altLang="en-US" sz="1200" b="0" i="0">
                <a:solidFill>
                  <a:srgbClr val="374151"/>
                </a:solidFill>
                <a:effectLst/>
                <a:latin typeface="+mn-ea"/>
              </a:rPr>
              <a:t> 적용 가능성을 결정하는 포인트컷를 가진 기본 인터페이스이다</a:t>
            </a:r>
            <a:endParaRPr lang="en-US" altLang="ko-KR" sz="1200" b="0" i="0">
              <a:solidFill>
                <a:srgbClr val="374151"/>
              </a:solidFill>
              <a:effectLst/>
              <a:latin typeface="+mn-ea"/>
            </a:endParaRPr>
          </a:p>
          <a:p>
            <a:pPr marL="285750" indent="-285750">
              <a:lnSpc>
                <a:spcPct val="150000"/>
              </a:lnSpc>
              <a:buFont typeface="Arial" panose="020B0604020202020204" pitchFamily="34" charset="0"/>
              <a:buChar char="•"/>
            </a:pPr>
            <a:r>
              <a:rPr lang="en-US" altLang="ko-KR" sz="1200" b="1">
                <a:solidFill>
                  <a:srgbClr val="374151"/>
                </a:solidFill>
                <a:latin typeface="+mn-ea"/>
              </a:rPr>
              <a:t>MethodInterceptor(Advice)</a:t>
            </a:r>
          </a:p>
          <a:p>
            <a:pPr marL="742950" lvl="1" indent="-285750">
              <a:lnSpc>
                <a:spcPct val="150000"/>
              </a:lnSpc>
              <a:buFont typeface="Arial" panose="020B0604020202020204" pitchFamily="34" charset="0"/>
              <a:buChar char="•"/>
            </a:pPr>
            <a:r>
              <a:rPr lang="ko-KR" altLang="en-US" sz="1200">
                <a:solidFill>
                  <a:srgbClr val="374151"/>
                </a:solidFill>
                <a:latin typeface="+mn-ea"/>
              </a:rPr>
              <a:t>대상 객체를</a:t>
            </a:r>
            <a:r>
              <a:rPr lang="ko-KR" altLang="en-US" sz="1200" b="0" i="0">
                <a:solidFill>
                  <a:srgbClr val="374151"/>
                </a:solidFill>
                <a:effectLst/>
                <a:latin typeface="+mn-ea"/>
              </a:rPr>
              <a:t> 호출하기 전과 후에 추가 작업을 수행하기 위한 인터페이스로서 수행 이후 실제 대상 객체의 조인포인트 호출</a:t>
            </a:r>
            <a:r>
              <a:rPr lang="en-US" altLang="ko-KR" sz="1200" b="0" i="0">
                <a:solidFill>
                  <a:srgbClr val="374151"/>
                </a:solidFill>
                <a:effectLst/>
                <a:latin typeface="+mn-ea"/>
              </a:rPr>
              <a:t>(</a:t>
            </a:r>
            <a:r>
              <a:rPr lang="ko-KR" altLang="en-US" sz="1200" b="0" i="0">
                <a:solidFill>
                  <a:srgbClr val="374151"/>
                </a:solidFill>
                <a:effectLst/>
                <a:latin typeface="+mn-ea"/>
              </a:rPr>
              <a:t>메서드 호출</a:t>
            </a:r>
            <a:r>
              <a:rPr lang="en-US" altLang="ko-KR" sz="1200" b="0" i="0">
                <a:solidFill>
                  <a:srgbClr val="374151"/>
                </a:solidFill>
                <a:effectLst/>
                <a:latin typeface="+mn-ea"/>
              </a:rPr>
              <a:t>)</a:t>
            </a:r>
            <a:r>
              <a:rPr lang="ko-KR" altLang="en-US" sz="1200" b="0" i="0">
                <a:solidFill>
                  <a:srgbClr val="374151"/>
                </a:solidFill>
                <a:effectLst/>
                <a:latin typeface="+mn-ea"/>
              </a:rPr>
              <a:t>을 위해 </a:t>
            </a:r>
            <a:r>
              <a:rPr lang="en-US" altLang="ko-KR" sz="1200" b="0" i="0">
                <a:solidFill>
                  <a:srgbClr val="374151"/>
                </a:solidFill>
                <a:effectLst/>
                <a:latin typeface="+mn-ea"/>
              </a:rPr>
              <a:t>Joinpoint.proceed()</a:t>
            </a:r>
            <a:r>
              <a:rPr lang="ko-KR" altLang="en-US" sz="1200" b="0" i="0">
                <a:solidFill>
                  <a:srgbClr val="374151"/>
                </a:solidFill>
                <a:effectLst/>
                <a:latin typeface="+mn-ea"/>
              </a:rPr>
              <a:t>를 호출한다</a:t>
            </a:r>
            <a:endParaRPr lang="en-US" altLang="ko-KR" sz="1200" b="0" i="0">
              <a:solidFill>
                <a:srgbClr val="374151"/>
              </a:solidFill>
              <a:effectLst/>
              <a:latin typeface="+mn-ea"/>
            </a:endParaRPr>
          </a:p>
          <a:p>
            <a:pPr marL="285750" indent="-285750">
              <a:lnSpc>
                <a:spcPct val="150000"/>
              </a:lnSpc>
              <a:buFont typeface="Arial" panose="020B0604020202020204" pitchFamily="34" charset="0"/>
              <a:buChar char="•"/>
            </a:pPr>
            <a:r>
              <a:rPr lang="en-US" altLang="ko-KR" sz="1200" b="1">
                <a:solidFill>
                  <a:srgbClr val="374151"/>
                </a:solidFill>
                <a:latin typeface="+mn-ea"/>
              </a:rPr>
              <a:t>Pointcut</a:t>
            </a:r>
          </a:p>
          <a:p>
            <a:pPr marL="742950" lvl="1" indent="-285750">
              <a:lnSpc>
                <a:spcPct val="150000"/>
              </a:lnSpc>
              <a:buFont typeface="Arial" panose="020B0604020202020204" pitchFamily="34" charset="0"/>
              <a:buChar char="•"/>
            </a:pPr>
            <a:r>
              <a:rPr lang="en-US" altLang="ko-KR" sz="1200">
                <a:solidFill>
                  <a:srgbClr val="374151"/>
                </a:solidFill>
                <a:latin typeface="+mn-ea"/>
              </a:rPr>
              <a:t>AOP</a:t>
            </a:r>
            <a:r>
              <a:rPr lang="ko-KR" altLang="en-US" sz="1200">
                <a:solidFill>
                  <a:srgbClr val="374151"/>
                </a:solidFill>
                <a:latin typeface="+mn-ea"/>
              </a:rPr>
              <a:t> 에서 </a:t>
            </a:r>
            <a:r>
              <a:rPr lang="en-US" altLang="ko-KR" sz="1200">
                <a:solidFill>
                  <a:srgbClr val="374151"/>
                </a:solidFill>
                <a:latin typeface="+mn-ea"/>
              </a:rPr>
              <a:t>Advice</a:t>
            </a:r>
            <a:r>
              <a:rPr lang="ko-KR" altLang="en-US" sz="1200">
                <a:solidFill>
                  <a:srgbClr val="374151"/>
                </a:solidFill>
                <a:latin typeface="+mn-ea"/>
              </a:rPr>
              <a:t> 가 적용될 메소드나 클래스를 정의하는 것으로서 어드바이스가 실행되어야 하는 </a:t>
            </a:r>
            <a:r>
              <a:rPr lang="en-US" altLang="ko-KR" sz="1200">
                <a:solidFill>
                  <a:srgbClr val="374151"/>
                </a:solidFill>
                <a:latin typeface="+mn-ea"/>
              </a:rPr>
              <a:t>'</a:t>
            </a:r>
            <a:r>
              <a:rPr lang="ko-KR" altLang="en-US" sz="1200">
                <a:solidFill>
                  <a:srgbClr val="374151"/>
                </a:solidFill>
                <a:latin typeface="+mn-ea"/>
              </a:rPr>
              <a:t>적용 지점</a:t>
            </a:r>
            <a:r>
              <a:rPr lang="en-US" altLang="ko-KR" sz="1200">
                <a:solidFill>
                  <a:srgbClr val="374151"/>
                </a:solidFill>
                <a:latin typeface="+mn-ea"/>
              </a:rPr>
              <a:t>'</a:t>
            </a:r>
            <a:r>
              <a:rPr lang="ko-KR" altLang="en-US" sz="1200">
                <a:solidFill>
                  <a:srgbClr val="374151"/>
                </a:solidFill>
                <a:latin typeface="+mn-ea"/>
              </a:rPr>
              <a:t>이나 </a:t>
            </a:r>
            <a:r>
              <a:rPr lang="en-US" altLang="ko-KR" sz="1200">
                <a:solidFill>
                  <a:srgbClr val="374151"/>
                </a:solidFill>
                <a:latin typeface="+mn-ea"/>
              </a:rPr>
              <a:t>'</a:t>
            </a:r>
            <a:r>
              <a:rPr lang="ko-KR" altLang="en-US" sz="1200">
                <a:solidFill>
                  <a:srgbClr val="374151"/>
                </a:solidFill>
                <a:latin typeface="+mn-ea"/>
              </a:rPr>
              <a:t>조건</a:t>
            </a:r>
            <a:r>
              <a:rPr lang="en-US" altLang="ko-KR" sz="1200">
                <a:solidFill>
                  <a:srgbClr val="374151"/>
                </a:solidFill>
                <a:latin typeface="+mn-ea"/>
              </a:rPr>
              <a:t>'</a:t>
            </a:r>
            <a:r>
              <a:rPr lang="ko-KR" altLang="en-US" sz="1200">
                <a:solidFill>
                  <a:srgbClr val="374151"/>
                </a:solidFill>
                <a:latin typeface="+mn-ea"/>
              </a:rPr>
              <a:t>을 지정한다</a:t>
            </a:r>
            <a:endParaRPr lang="en-US" altLang="ko-KR" sz="1200">
              <a:solidFill>
                <a:srgbClr val="374151"/>
              </a:solidFill>
              <a:latin typeface="+mn-ea"/>
            </a:endParaRPr>
          </a:p>
          <a:p>
            <a:pPr marL="742950" lvl="1" indent="-285750">
              <a:lnSpc>
                <a:spcPct val="150000"/>
              </a:lnSpc>
              <a:buFont typeface="Arial" panose="020B0604020202020204" pitchFamily="34" charset="0"/>
              <a:buChar char="•"/>
            </a:pPr>
            <a:r>
              <a:rPr lang="en-US" altLang="ko-KR" sz="1200">
                <a:solidFill>
                  <a:srgbClr val="374151"/>
                </a:solidFill>
                <a:latin typeface="+mn-ea"/>
              </a:rPr>
              <a:t>ClassFilter</a:t>
            </a:r>
            <a:r>
              <a:rPr lang="ko-KR" altLang="en-US" sz="1200">
                <a:solidFill>
                  <a:srgbClr val="374151"/>
                </a:solidFill>
                <a:latin typeface="+mn-ea"/>
              </a:rPr>
              <a:t> 와 </a:t>
            </a:r>
            <a:r>
              <a:rPr lang="en-US" altLang="ko-KR" sz="1200">
                <a:solidFill>
                  <a:srgbClr val="374151"/>
                </a:solidFill>
                <a:latin typeface="+mn-ea"/>
              </a:rPr>
              <a:t>MethodMatcher</a:t>
            </a:r>
            <a:r>
              <a:rPr lang="ko-KR" altLang="en-US" sz="1200">
                <a:solidFill>
                  <a:srgbClr val="374151"/>
                </a:solidFill>
                <a:latin typeface="+mn-ea"/>
              </a:rPr>
              <a:t> 를 사용해서 어떤 클래스 및 어떤 메서드에 </a:t>
            </a:r>
            <a:r>
              <a:rPr lang="en-US" altLang="ko-KR" sz="1200">
                <a:solidFill>
                  <a:srgbClr val="374151"/>
                </a:solidFill>
                <a:latin typeface="+mn-ea"/>
              </a:rPr>
              <a:t>Advice </a:t>
            </a:r>
            <a:r>
              <a:rPr lang="ko-KR" altLang="en-US" sz="1200">
                <a:solidFill>
                  <a:srgbClr val="374151"/>
                </a:solidFill>
                <a:latin typeface="+mn-ea"/>
              </a:rPr>
              <a:t>를 적용할 것인지 결정한다</a:t>
            </a:r>
            <a:endParaRPr lang="en-US" altLang="ko-KR" sz="1200">
              <a:solidFill>
                <a:srgbClr val="374151"/>
              </a:solidFill>
              <a:latin typeface="+mn-ea"/>
            </a:endParaRPr>
          </a:p>
        </p:txBody>
      </p:sp>
      <p:sp>
        <p:nvSpPr>
          <p:cNvPr id="10" name="모서리가 둥근 직사각형 38">
            <a:extLst>
              <a:ext uri="{FF2B5EF4-FFF2-40B4-BE49-F238E27FC236}">
                <a16:creationId xmlns:a16="http://schemas.microsoft.com/office/drawing/2014/main" id="{464C77AB-1E26-DAAC-E446-374C3FA224DB}"/>
              </a:ext>
            </a:extLst>
          </p:cNvPr>
          <p:cNvSpPr/>
          <p:nvPr/>
        </p:nvSpPr>
        <p:spPr>
          <a:xfrm>
            <a:off x="7359539" y="5342687"/>
            <a:ext cx="1810779" cy="406888"/>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ko-KR" sz="1400" b="1">
                <a:solidFill>
                  <a:schemeClr val="tx1"/>
                </a:solidFill>
              </a:rPr>
              <a:t>MethodMatcher</a:t>
            </a:r>
            <a:endParaRPr lang="en-US" altLang="ko-KR" sz="1400" b="1">
              <a:solidFill>
                <a:schemeClr val="tx1"/>
              </a:solidFill>
              <a:effectLst/>
            </a:endParaRPr>
          </a:p>
        </p:txBody>
      </p:sp>
      <p:sp>
        <p:nvSpPr>
          <p:cNvPr id="11" name="모서리가 둥근 직사각형 38">
            <a:extLst>
              <a:ext uri="{FF2B5EF4-FFF2-40B4-BE49-F238E27FC236}">
                <a16:creationId xmlns:a16="http://schemas.microsoft.com/office/drawing/2014/main" id="{49BBDB24-1976-FD67-068E-D631616C116D}"/>
              </a:ext>
            </a:extLst>
          </p:cNvPr>
          <p:cNvSpPr/>
          <p:nvPr/>
        </p:nvSpPr>
        <p:spPr>
          <a:xfrm>
            <a:off x="7359539" y="4528911"/>
            <a:ext cx="1810779" cy="406888"/>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ko-KR" sz="1400" b="1">
                <a:solidFill>
                  <a:schemeClr val="tx1"/>
                </a:solidFill>
              </a:rPr>
              <a:t>ClassFilter</a:t>
            </a:r>
            <a:endParaRPr lang="en-US" altLang="ko-KR" sz="1400" b="1">
              <a:solidFill>
                <a:schemeClr val="tx1"/>
              </a:solidFill>
              <a:effectLst/>
            </a:endParaRPr>
          </a:p>
        </p:txBody>
      </p:sp>
      <p:cxnSp>
        <p:nvCxnSpPr>
          <p:cNvPr id="13" name="직선 화살표 연결선 12">
            <a:extLst>
              <a:ext uri="{FF2B5EF4-FFF2-40B4-BE49-F238E27FC236}">
                <a16:creationId xmlns:a16="http://schemas.microsoft.com/office/drawing/2014/main" id="{C5B3F83A-33C2-A170-9950-F5E3F466EA62}"/>
              </a:ext>
            </a:extLst>
          </p:cNvPr>
          <p:cNvCxnSpPr>
            <a:stCxn id="7" idx="3"/>
            <a:endCxn id="27" idx="1"/>
          </p:cNvCxnSpPr>
          <p:nvPr/>
        </p:nvCxnSpPr>
        <p:spPr>
          <a:xfrm flipV="1">
            <a:off x="4276702" y="4332280"/>
            <a:ext cx="636029" cy="40688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7FF23828-6D7B-C354-EEC8-6BCCE5BA091C}"/>
              </a:ext>
            </a:extLst>
          </p:cNvPr>
          <p:cNvCxnSpPr>
            <a:stCxn id="7" idx="3"/>
            <a:endCxn id="28" idx="1"/>
          </p:cNvCxnSpPr>
          <p:nvPr/>
        </p:nvCxnSpPr>
        <p:spPr>
          <a:xfrm>
            <a:off x="4276702" y="4739168"/>
            <a:ext cx="636029" cy="40007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E360FD9A-FE7E-66B8-EF81-F3BA9AA1AF26}"/>
              </a:ext>
            </a:extLst>
          </p:cNvPr>
          <p:cNvCxnSpPr>
            <a:stCxn id="28" idx="3"/>
            <a:endCxn id="11" idx="1"/>
          </p:cNvCxnSpPr>
          <p:nvPr/>
        </p:nvCxnSpPr>
        <p:spPr>
          <a:xfrm flipV="1">
            <a:off x="6723510" y="4732355"/>
            <a:ext cx="636029" cy="40688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1DEF54C6-C48F-351F-6F3B-E14447EB7357}"/>
              </a:ext>
            </a:extLst>
          </p:cNvPr>
          <p:cNvCxnSpPr>
            <a:stCxn id="28" idx="3"/>
            <a:endCxn id="10" idx="1"/>
          </p:cNvCxnSpPr>
          <p:nvPr/>
        </p:nvCxnSpPr>
        <p:spPr>
          <a:xfrm>
            <a:off x="6723510" y="5139243"/>
            <a:ext cx="636029" cy="40688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F83D6035-1A23-CE14-B7C8-E66E60F7B673}"/>
              </a:ext>
            </a:extLst>
          </p:cNvPr>
          <p:cNvSpPr txBox="1"/>
          <p:nvPr/>
        </p:nvSpPr>
        <p:spPr>
          <a:xfrm>
            <a:off x="5212650" y="3372584"/>
            <a:ext cx="1510859" cy="584775"/>
          </a:xfrm>
          <a:prstGeom prst="rect">
            <a:avLst/>
          </a:prstGeom>
          <a:noFill/>
        </p:spPr>
        <p:txBody>
          <a:bodyPr wrap="square">
            <a:spAutoFit/>
          </a:bodyPr>
          <a:lstStyle/>
          <a:p>
            <a:pPr algn="ctr"/>
            <a:r>
              <a:rPr lang="en-US" altLang="ko-KR" sz="3200" b="1">
                <a:latin typeface="+mn-ea"/>
              </a:rPr>
              <a:t>Proxy</a:t>
            </a:r>
            <a:endParaRPr lang="ko-KR" altLang="en-US" sz="3200" b="1">
              <a:latin typeface="+mn-ea"/>
            </a:endParaRPr>
          </a:p>
        </p:txBody>
      </p:sp>
      <p:grpSp>
        <p:nvGrpSpPr>
          <p:cNvPr id="4" name="그룹 3">
            <a:extLst>
              <a:ext uri="{FF2B5EF4-FFF2-40B4-BE49-F238E27FC236}">
                <a16:creationId xmlns:a16="http://schemas.microsoft.com/office/drawing/2014/main" id="{B6C9071A-DD60-00B8-9F1E-30CB75954B6F}"/>
              </a:ext>
            </a:extLst>
          </p:cNvPr>
          <p:cNvGrpSpPr/>
          <p:nvPr/>
        </p:nvGrpSpPr>
        <p:grpSpPr>
          <a:xfrm>
            <a:off x="592825" y="4695106"/>
            <a:ext cx="597561" cy="444137"/>
            <a:chOff x="1039692" y="5013315"/>
            <a:chExt cx="597561" cy="444137"/>
          </a:xfrm>
        </p:grpSpPr>
        <p:sp>
          <p:nvSpPr>
            <p:cNvPr id="5" name="타원 4">
              <a:extLst>
                <a:ext uri="{FF2B5EF4-FFF2-40B4-BE49-F238E27FC236}">
                  <a16:creationId xmlns:a16="http://schemas.microsoft.com/office/drawing/2014/main" id="{07C4CEEF-4AD7-CB50-9366-3C12BE09434E}"/>
                </a:ext>
              </a:extLst>
            </p:cNvPr>
            <p:cNvSpPr/>
            <p:nvPr/>
          </p:nvSpPr>
          <p:spPr>
            <a:xfrm>
              <a:off x="1116405" y="5013315"/>
              <a:ext cx="444137" cy="444137"/>
            </a:xfrm>
            <a:prstGeom prst="ellipse">
              <a:avLst/>
            </a:prstGeom>
            <a:solidFill>
              <a:srgbClr val="FFC000"/>
            </a:solidFill>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ko-KR" altLang="en-US"/>
            </a:p>
          </p:txBody>
        </p:sp>
        <p:sp>
          <p:nvSpPr>
            <p:cNvPr id="6" name="TextBox 5">
              <a:extLst>
                <a:ext uri="{FF2B5EF4-FFF2-40B4-BE49-F238E27FC236}">
                  <a16:creationId xmlns:a16="http://schemas.microsoft.com/office/drawing/2014/main" id="{59FD5B06-4AEB-107D-6A80-D2D44B1F5089}"/>
                </a:ext>
              </a:extLst>
            </p:cNvPr>
            <p:cNvSpPr txBox="1"/>
            <p:nvPr/>
          </p:nvSpPr>
          <p:spPr>
            <a:xfrm>
              <a:off x="1039692" y="5112272"/>
              <a:ext cx="597561" cy="246221"/>
            </a:xfrm>
            <a:prstGeom prst="rect">
              <a:avLst/>
            </a:prstGeom>
            <a:noFill/>
          </p:spPr>
          <p:txBody>
            <a:bodyPr wrap="square">
              <a:spAutoFit/>
            </a:bodyPr>
            <a:lstStyle/>
            <a:p>
              <a:pPr algn="ctr"/>
              <a:r>
                <a:rPr lang="en-US" altLang="ko-KR" sz="1000" b="1">
                  <a:effectLst/>
                  <a:latin typeface="+mn-ea"/>
                </a:rPr>
                <a:t>client</a:t>
              </a:r>
            </a:p>
          </p:txBody>
        </p:sp>
      </p:grpSp>
      <p:cxnSp>
        <p:nvCxnSpPr>
          <p:cNvPr id="12" name="직선 화살표 연결선 11">
            <a:extLst>
              <a:ext uri="{FF2B5EF4-FFF2-40B4-BE49-F238E27FC236}">
                <a16:creationId xmlns:a16="http://schemas.microsoft.com/office/drawing/2014/main" id="{4FB12994-1012-DED5-60F0-5600865C196C}"/>
              </a:ext>
            </a:extLst>
          </p:cNvPr>
          <p:cNvCxnSpPr>
            <a:cxnSpLocks/>
          </p:cNvCxnSpPr>
          <p:nvPr/>
        </p:nvCxnSpPr>
        <p:spPr>
          <a:xfrm flipV="1">
            <a:off x="1155550" y="4915969"/>
            <a:ext cx="1056019" cy="120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6F3A3B56-1944-0529-0A37-008F945E13B7}"/>
              </a:ext>
            </a:extLst>
          </p:cNvPr>
          <p:cNvSpPr txBox="1"/>
          <p:nvPr/>
        </p:nvSpPr>
        <p:spPr>
          <a:xfrm>
            <a:off x="1215493" y="4615133"/>
            <a:ext cx="783782" cy="276999"/>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a:spAutoFit/>
          </a:bodyPr>
          <a:lstStyle/>
          <a:p>
            <a:pPr algn="ctr"/>
            <a:r>
              <a:rPr lang="en-US" altLang="ko-KR" sz="1200">
                <a:solidFill>
                  <a:schemeClr val="tx1"/>
                </a:solidFill>
              </a:rPr>
              <a:t>request</a:t>
            </a:r>
            <a:endParaRPr lang="ko-KR" altLang="en-US" sz="1200">
              <a:solidFill>
                <a:schemeClr val="tx1"/>
              </a:solidFill>
            </a:endParaRPr>
          </a:p>
        </p:txBody>
      </p:sp>
      <p:sp>
        <p:nvSpPr>
          <p:cNvPr id="15" name="모서리가 둥근 직사각형 38">
            <a:extLst>
              <a:ext uri="{FF2B5EF4-FFF2-40B4-BE49-F238E27FC236}">
                <a16:creationId xmlns:a16="http://schemas.microsoft.com/office/drawing/2014/main" id="{A5B5A94F-7583-5B2A-502C-309B61FC8241}"/>
              </a:ext>
            </a:extLst>
          </p:cNvPr>
          <p:cNvSpPr/>
          <p:nvPr/>
        </p:nvSpPr>
        <p:spPr>
          <a:xfrm>
            <a:off x="10453758" y="4759755"/>
            <a:ext cx="1022350" cy="406888"/>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ko-KR" sz="1400" b="1">
                <a:solidFill>
                  <a:schemeClr val="tx1"/>
                </a:solidFill>
              </a:rPr>
              <a:t>Target</a:t>
            </a:r>
            <a:endParaRPr lang="en-US" altLang="ko-KR" sz="1400" b="1">
              <a:solidFill>
                <a:schemeClr val="tx1"/>
              </a:solidFill>
              <a:effectLst/>
            </a:endParaRPr>
          </a:p>
        </p:txBody>
      </p:sp>
      <p:cxnSp>
        <p:nvCxnSpPr>
          <p:cNvPr id="19" name="직선 화살표 연결선 18">
            <a:extLst>
              <a:ext uri="{FF2B5EF4-FFF2-40B4-BE49-F238E27FC236}">
                <a16:creationId xmlns:a16="http://schemas.microsoft.com/office/drawing/2014/main" id="{9EFF65BB-11BB-E987-CCE0-155248D67131}"/>
              </a:ext>
            </a:extLst>
          </p:cNvPr>
          <p:cNvCxnSpPr>
            <a:stCxn id="22" idx="3"/>
            <a:endCxn id="15" idx="1"/>
          </p:cNvCxnSpPr>
          <p:nvPr/>
        </p:nvCxnSpPr>
        <p:spPr>
          <a:xfrm>
            <a:off x="9474519" y="4963199"/>
            <a:ext cx="97923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4348A27B-911B-9159-7A1E-CA02D12A2F67}"/>
              </a:ext>
            </a:extLst>
          </p:cNvPr>
          <p:cNvSpPr txBox="1"/>
          <p:nvPr/>
        </p:nvSpPr>
        <p:spPr>
          <a:xfrm>
            <a:off x="9603626" y="4695106"/>
            <a:ext cx="783782" cy="276999"/>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a:spAutoFit/>
          </a:bodyPr>
          <a:lstStyle/>
          <a:p>
            <a:pPr algn="ctr"/>
            <a:r>
              <a:rPr lang="en-US" altLang="ko-KR" sz="1200">
                <a:solidFill>
                  <a:schemeClr val="tx1"/>
                </a:solidFill>
              </a:rPr>
              <a:t>invoke</a:t>
            </a:r>
            <a:endParaRPr lang="ko-KR" altLang="en-US" sz="1200">
              <a:solidFill>
                <a:schemeClr val="tx1"/>
              </a:solidFill>
            </a:endParaRPr>
          </a:p>
        </p:txBody>
      </p:sp>
    </p:spTree>
    <p:extLst>
      <p:ext uri="{BB962C8B-B14F-4D97-AF65-F5344CB8AC3E}">
        <p14:creationId xmlns:p14="http://schemas.microsoft.com/office/powerpoint/2010/main" val="242546739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28235-34F3-480D-9582-51322E7389EC}"/>
              </a:ext>
            </a:extLst>
          </p:cNvPr>
          <p:cNvSpPr txBox="1"/>
          <p:nvPr/>
        </p:nvSpPr>
        <p:spPr>
          <a:xfrm>
            <a:off x="713730" y="2921169"/>
            <a:ext cx="10764550" cy="1015663"/>
          </a:xfrm>
          <a:prstGeom prst="rect">
            <a:avLst/>
          </a:prstGeom>
          <a:noFill/>
        </p:spPr>
        <p:txBody>
          <a:bodyPr wrap="none" rtlCol="0">
            <a:spAutoFit/>
          </a:bodyPr>
          <a:lstStyle/>
          <a:p>
            <a:pPr algn="ctr"/>
            <a:r>
              <a:rPr lang="en-US" altLang="ko-KR" sz="6000">
                <a:solidFill>
                  <a:schemeClr val="accent1">
                    <a:lumMod val="75000"/>
                  </a:schemeClr>
                </a:solidFill>
                <a:latin typeface="나눔바른고딕" panose="020B0603020101020101" pitchFamily="50" charset="-127"/>
                <a:ea typeface="나눔바른고딕" panose="020B0603020101020101" pitchFamily="50" charset="-127"/>
              </a:rPr>
              <a:t>HttpServletRequest</a:t>
            </a:r>
            <a:r>
              <a:rPr lang="ko-KR" altLang="en-US" sz="6000">
                <a:solidFill>
                  <a:schemeClr val="accent1">
                    <a:lumMod val="75000"/>
                  </a:schemeClr>
                </a:solidFill>
                <a:latin typeface="나눔바른고딕" panose="020B0603020101020101" pitchFamily="50" charset="-127"/>
                <a:ea typeface="나눔바른고딕" panose="020B0603020101020101" pitchFamily="50" charset="-127"/>
              </a:rPr>
              <a:t> </a:t>
            </a:r>
            <a:r>
              <a:rPr lang="en-US" altLang="ko-KR" sz="6000">
                <a:solidFill>
                  <a:schemeClr val="accent1">
                    <a:lumMod val="75000"/>
                  </a:schemeClr>
                </a:solidFill>
                <a:latin typeface="나눔바른고딕" panose="020B0603020101020101" pitchFamily="50" charset="-127"/>
                <a:ea typeface="나눔바른고딕" panose="020B0603020101020101" pitchFamily="50" charset="-127"/>
              </a:rPr>
              <a:t>- </a:t>
            </a:r>
            <a:r>
              <a:rPr lang="ko-KR" altLang="en-US" sz="6000">
                <a:solidFill>
                  <a:schemeClr val="accent1">
                    <a:lumMod val="75000"/>
                  </a:schemeClr>
                </a:solidFill>
                <a:latin typeface="나눔바른고딕" panose="020B0603020101020101" pitchFamily="50" charset="-127"/>
                <a:ea typeface="나눔바른고딕" panose="020B0603020101020101" pitchFamily="50" charset="-127"/>
              </a:rPr>
              <a:t>요청 처리</a:t>
            </a:r>
            <a:endParaRPr lang="ko-KR" altLang="en-US" sz="6000">
              <a:solidFill>
                <a:schemeClr val="accent1">
                  <a:lumMod val="75000"/>
                </a:schemeClr>
              </a:solidFill>
              <a:latin typeface="+mj-lt"/>
            </a:endParaRPr>
          </a:p>
        </p:txBody>
      </p:sp>
      <p:sp>
        <p:nvSpPr>
          <p:cNvPr id="3" name="TextBox 2">
            <a:extLst>
              <a:ext uri="{FF2B5EF4-FFF2-40B4-BE49-F238E27FC236}">
                <a16:creationId xmlns:a16="http://schemas.microsoft.com/office/drawing/2014/main" id="{CDB69857-4DB7-EFC1-D480-BBEE632C406D}"/>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2760927951"/>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모서리가 둥근 직사각형 38">
            <a:extLst>
              <a:ext uri="{FF2B5EF4-FFF2-40B4-BE49-F238E27FC236}">
                <a16:creationId xmlns:a16="http://schemas.microsoft.com/office/drawing/2014/main" id="{FECA7746-B9CE-2207-84C8-44D9A3F7C677}"/>
              </a:ext>
            </a:extLst>
          </p:cNvPr>
          <p:cNvSpPr/>
          <p:nvPr/>
        </p:nvSpPr>
        <p:spPr>
          <a:xfrm>
            <a:off x="6323630" y="5263418"/>
            <a:ext cx="1269337" cy="453829"/>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ko-KR" sz="1400" b="1">
                <a:solidFill>
                  <a:schemeClr val="bg1"/>
                </a:solidFill>
                <a:effectLst/>
              </a:rPr>
              <a:t>RestClient</a:t>
            </a:r>
          </a:p>
        </p:txBody>
      </p:sp>
      <p:sp>
        <p:nvSpPr>
          <p:cNvPr id="7" name="모서리가 둥근 직사각형 38">
            <a:extLst>
              <a:ext uri="{FF2B5EF4-FFF2-40B4-BE49-F238E27FC236}">
                <a16:creationId xmlns:a16="http://schemas.microsoft.com/office/drawing/2014/main" id="{C4FA1320-1305-6859-C101-0C09451195C1}"/>
              </a:ext>
            </a:extLst>
          </p:cNvPr>
          <p:cNvSpPr/>
          <p:nvPr/>
        </p:nvSpPr>
        <p:spPr>
          <a:xfrm>
            <a:off x="5596536" y="2514983"/>
            <a:ext cx="2717493" cy="453829"/>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ko-KR" sz="1400" b="1">
                <a:solidFill>
                  <a:srgbClr val="00B0F0"/>
                </a:solidFill>
                <a:effectLst/>
              </a:rPr>
              <a:t>HttpServiceMethodInterceptor</a:t>
            </a:r>
          </a:p>
        </p:txBody>
      </p:sp>
      <p:sp>
        <p:nvSpPr>
          <p:cNvPr id="8" name="모서리가 둥근 직사각형 38">
            <a:extLst>
              <a:ext uri="{FF2B5EF4-FFF2-40B4-BE49-F238E27FC236}">
                <a16:creationId xmlns:a16="http://schemas.microsoft.com/office/drawing/2014/main" id="{3D66D75D-ACB5-6DD6-7C1B-707E916F070B}"/>
              </a:ext>
            </a:extLst>
          </p:cNvPr>
          <p:cNvSpPr/>
          <p:nvPr/>
        </p:nvSpPr>
        <p:spPr>
          <a:xfrm>
            <a:off x="5828240" y="1661068"/>
            <a:ext cx="2260861" cy="406888"/>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ko-KR" sz="1400" b="1">
                <a:solidFill>
                  <a:schemeClr val="tx1"/>
                </a:solidFill>
              </a:rPr>
              <a:t>Proxy</a:t>
            </a:r>
            <a:endParaRPr lang="en-US" altLang="ko-KR" sz="1400" b="1">
              <a:solidFill>
                <a:schemeClr val="tx1"/>
              </a:solidFill>
              <a:effectLst/>
            </a:endParaRPr>
          </a:p>
        </p:txBody>
      </p:sp>
      <p:grpSp>
        <p:nvGrpSpPr>
          <p:cNvPr id="18" name="그룹 17">
            <a:extLst>
              <a:ext uri="{FF2B5EF4-FFF2-40B4-BE49-F238E27FC236}">
                <a16:creationId xmlns:a16="http://schemas.microsoft.com/office/drawing/2014/main" id="{22397F05-9ABB-DA53-0F99-78BFA5F69A9A}"/>
              </a:ext>
            </a:extLst>
          </p:cNvPr>
          <p:cNvGrpSpPr/>
          <p:nvPr/>
        </p:nvGrpSpPr>
        <p:grpSpPr>
          <a:xfrm>
            <a:off x="6659516" y="866546"/>
            <a:ext cx="597561" cy="444137"/>
            <a:chOff x="1039692" y="5013315"/>
            <a:chExt cx="597561" cy="444137"/>
          </a:xfrm>
        </p:grpSpPr>
        <p:sp>
          <p:nvSpPr>
            <p:cNvPr id="19" name="타원 18">
              <a:extLst>
                <a:ext uri="{FF2B5EF4-FFF2-40B4-BE49-F238E27FC236}">
                  <a16:creationId xmlns:a16="http://schemas.microsoft.com/office/drawing/2014/main" id="{D383F161-42F4-8AEF-A438-13647DB99525}"/>
                </a:ext>
              </a:extLst>
            </p:cNvPr>
            <p:cNvSpPr/>
            <p:nvPr/>
          </p:nvSpPr>
          <p:spPr>
            <a:xfrm>
              <a:off x="1116405" y="5013315"/>
              <a:ext cx="444137" cy="444137"/>
            </a:xfrm>
            <a:prstGeom prst="ellipse">
              <a:avLst/>
            </a:prstGeom>
            <a:solidFill>
              <a:srgbClr val="FFC000"/>
            </a:solidFill>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ko-KR" altLang="en-US"/>
            </a:p>
          </p:txBody>
        </p:sp>
        <p:sp>
          <p:nvSpPr>
            <p:cNvPr id="20" name="TextBox 19">
              <a:extLst>
                <a:ext uri="{FF2B5EF4-FFF2-40B4-BE49-F238E27FC236}">
                  <a16:creationId xmlns:a16="http://schemas.microsoft.com/office/drawing/2014/main" id="{BE9498C5-00E5-A089-06FC-2707A58A0857}"/>
                </a:ext>
              </a:extLst>
            </p:cNvPr>
            <p:cNvSpPr txBox="1"/>
            <p:nvPr/>
          </p:nvSpPr>
          <p:spPr>
            <a:xfrm>
              <a:off x="1039692" y="5112272"/>
              <a:ext cx="597561" cy="246221"/>
            </a:xfrm>
            <a:prstGeom prst="rect">
              <a:avLst/>
            </a:prstGeom>
            <a:noFill/>
          </p:spPr>
          <p:txBody>
            <a:bodyPr wrap="square">
              <a:spAutoFit/>
            </a:bodyPr>
            <a:lstStyle/>
            <a:p>
              <a:pPr algn="ctr"/>
              <a:r>
                <a:rPr lang="en-US" altLang="ko-KR" sz="1000" b="1">
                  <a:effectLst/>
                  <a:latin typeface="+mn-ea"/>
                </a:rPr>
                <a:t>client</a:t>
              </a:r>
            </a:p>
          </p:txBody>
        </p:sp>
      </p:grpSp>
      <p:cxnSp>
        <p:nvCxnSpPr>
          <p:cNvPr id="21" name="직선 화살표 연결선 20">
            <a:extLst>
              <a:ext uri="{FF2B5EF4-FFF2-40B4-BE49-F238E27FC236}">
                <a16:creationId xmlns:a16="http://schemas.microsoft.com/office/drawing/2014/main" id="{725EE13E-FD6F-EA28-FA48-E676C4847D61}"/>
              </a:ext>
            </a:extLst>
          </p:cNvPr>
          <p:cNvCxnSpPr>
            <a:cxnSpLocks/>
            <a:stCxn id="19" idx="4"/>
            <a:endCxn id="8" idx="0"/>
          </p:cNvCxnSpPr>
          <p:nvPr/>
        </p:nvCxnSpPr>
        <p:spPr>
          <a:xfrm>
            <a:off x="6958298" y="1310683"/>
            <a:ext cx="373" cy="35038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직선 화살표 연결선 30">
            <a:extLst>
              <a:ext uri="{FF2B5EF4-FFF2-40B4-BE49-F238E27FC236}">
                <a16:creationId xmlns:a16="http://schemas.microsoft.com/office/drawing/2014/main" id="{ACF18115-1316-4979-8440-17D45E1FF3A6}"/>
              </a:ext>
            </a:extLst>
          </p:cNvPr>
          <p:cNvCxnSpPr>
            <a:cxnSpLocks/>
            <a:stCxn id="8" idx="2"/>
            <a:endCxn id="7" idx="0"/>
          </p:cNvCxnSpPr>
          <p:nvPr/>
        </p:nvCxnSpPr>
        <p:spPr>
          <a:xfrm flipH="1">
            <a:off x="6955283" y="2067956"/>
            <a:ext cx="3388" cy="44702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02C5A4D2-EB7C-5AB9-C27C-B27374AFB811}"/>
              </a:ext>
            </a:extLst>
          </p:cNvPr>
          <p:cNvCxnSpPr>
            <a:cxnSpLocks/>
            <a:stCxn id="7" idx="2"/>
            <a:endCxn id="4" idx="0"/>
          </p:cNvCxnSpPr>
          <p:nvPr/>
        </p:nvCxnSpPr>
        <p:spPr>
          <a:xfrm>
            <a:off x="6955283" y="2968812"/>
            <a:ext cx="3017" cy="78394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7" name="모서리가 둥근 직사각형 38">
            <a:extLst>
              <a:ext uri="{FF2B5EF4-FFF2-40B4-BE49-F238E27FC236}">
                <a16:creationId xmlns:a16="http://schemas.microsoft.com/office/drawing/2014/main" id="{03AC94E4-A6EC-52EF-9E52-38EB62AF8F1E}"/>
              </a:ext>
            </a:extLst>
          </p:cNvPr>
          <p:cNvSpPr/>
          <p:nvPr/>
        </p:nvSpPr>
        <p:spPr>
          <a:xfrm>
            <a:off x="5828240" y="6029152"/>
            <a:ext cx="2260120" cy="45382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ko-KR" sz="1400" b="1">
                <a:solidFill>
                  <a:schemeClr val="tx1"/>
                </a:solidFill>
                <a:effectLst/>
              </a:rPr>
              <a:t>API Server</a:t>
            </a:r>
          </a:p>
        </p:txBody>
      </p:sp>
      <p:cxnSp>
        <p:nvCxnSpPr>
          <p:cNvPr id="49" name="직선 화살표 연결선 48">
            <a:extLst>
              <a:ext uri="{FF2B5EF4-FFF2-40B4-BE49-F238E27FC236}">
                <a16:creationId xmlns:a16="http://schemas.microsoft.com/office/drawing/2014/main" id="{11D7BA5F-818D-0412-3C3D-5E87DC187B22}"/>
              </a:ext>
            </a:extLst>
          </p:cNvPr>
          <p:cNvCxnSpPr>
            <a:cxnSpLocks/>
            <a:stCxn id="6" idx="2"/>
            <a:endCxn id="47" idx="0"/>
          </p:cNvCxnSpPr>
          <p:nvPr/>
        </p:nvCxnSpPr>
        <p:spPr>
          <a:xfrm>
            <a:off x="6958299" y="5717247"/>
            <a:ext cx="1" cy="31190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AE273EA8-A5C9-5C25-582D-DFDFC9424AF9}"/>
              </a:ext>
            </a:extLst>
          </p:cNvPr>
          <p:cNvSpPr txBox="1"/>
          <p:nvPr/>
        </p:nvSpPr>
        <p:spPr>
          <a:xfrm>
            <a:off x="6096148" y="3212650"/>
            <a:ext cx="862150" cy="276999"/>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a:spAutoFit/>
          </a:bodyPr>
          <a:lstStyle/>
          <a:p>
            <a:pPr algn="ctr"/>
            <a:r>
              <a:rPr lang="en-US" altLang="ko-KR" sz="1200">
                <a:solidFill>
                  <a:schemeClr val="tx1"/>
                </a:solidFill>
              </a:rPr>
              <a:t>invoke()</a:t>
            </a:r>
            <a:endParaRPr lang="ko-KR" altLang="en-US" sz="1200">
              <a:solidFill>
                <a:schemeClr val="tx1"/>
              </a:solidFill>
            </a:endParaRPr>
          </a:p>
        </p:txBody>
      </p:sp>
      <p:sp>
        <p:nvSpPr>
          <p:cNvPr id="10" name="TextBox 9">
            <a:extLst>
              <a:ext uri="{FF2B5EF4-FFF2-40B4-BE49-F238E27FC236}">
                <a16:creationId xmlns:a16="http://schemas.microsoft.com/office/drawing/2014/main" id="{53C69C9B-7C42-9421-319F-A91E8000D84D}"/>
              </a:ext>
            </a:extLst>
          </p:cNvPr>
          <p:cNvSpPr txBox="1"/>
          <p:nvPr/>
        </p:nvSpPr>
        <p:spPr>
          <a:xfrm>
            <a:off x="6958296" y="1320205"/>
            <a:ext cx="783782" cy="276999"/>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a:spAutoFit/>
          </a:bodyPr>
          <a:lstStyle/>
          <a:p>
            <a:pPr algn="ctr"/>
            <a:r>
              <a:rPr lang="en-US" altLang="ko-KR" sz="1200">
                <a:solidFill>
                  <a:schemeClr val="tx1"/>
                </a:solidFill>
              </a:rPr>
              <a:t>request</a:t>
            </a:r>
            <a:endParaRPr lang="ko-KR" altLang="en-US" sz="1200">
              <a:solidFill>
                <a:schemeClr val="tx1"/>
              </a:solidFill>
            </a:endParaRPr>
          </a:p>
        </p:txBody>
      </p:sp>
      <p:sp>
        <p:nvSpPr>
          <p:cNvPr id="22" name="모서리가 둥근 직사각형 38">
            <a:extLst>
              <a:ext uri="{FF2B5EF4-FFF2-40B4-BE49-F238E27FC236}">
                <a16:creationId xmlns:a16="http://schemas.microsoft.com/office/drawing/2014/main" id="{FF18A366-618E-E0A5-D71B-CD34CEF84BF0}"/>
              </a:ext>
            </a:extLst>
          </p:cNvPr>
          <p:cNvSpPr/>
          <p:nvPr/>
        </p:nvSpPr>
        <p:spPr>
          <a:xfrm>
            <a:off x="8973554" y="3407211"/>
            <a:ext cx="2837949" cy="1144920"/>
          </a:xfrm>
          <a:prstGeom prst="roundRect">
            <a:avLst>
              <a:gd name="adj" fmla="val 5389"/>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endParaRPr lang="en-US" altLang="ko-KR" sz="1400" b="1">
              <a:solidFill>
                <a:schemeClr val="tx1"/>
              </a:solidFill>
              <a:effectLst/>
            </a:endParaRPr>
          </a:p>
          <a:p>
            <a:pPr algn="ctr"/>
            <a:endParaRPr lang="en-US" altLang="ko-KR" sz="1400" b="1">
              <a:solidFill>
                <a:schemeClr val="tx1"/>
              </a:solidFill>
              <a:effectLst/>
            </a:endParaRPr>
          </a:p>
          <a:p>
            <a:pPr algn="ctr"/>
            <a:endParaRPr lang="en-US" altLang="ko-KR" sz="1400" b="1">
              <a:solidFill>
                <a:schemeClr val="tx1"/>
              </a:solidFill>
            </a:endParaRPr>
          </a:p>
          <a:p>
            <a:pPr algn="ctr"/>
            <a:endParaRPr lang="en-US" altLang="ko-KR" sz="1400" b="1">
              <a:solidFill>
                <a:schemeClr val="tx1"/>
              </a:solidFill>
              <a:effectLst/>
            </a:endParaRPr>
          </a:p>
          <a:p>
            <a:pPr algn="ctr"/>
            <a:endParaRPr lang="en-US" altLang="ko-KR" sz="1400" b="1">
              <a:solidFill>
                <a:schemeClr val="tx1"/>
              </a:solidFill>
            </a:endParaRPr>
          </a:p>
          <a:p>
            <a:pPr algn="ctr"/>
            <a:endParaRPr lang="en-US" altLang="ko-KR" sz="1400" b="1">
              <a:solidFill>
                <a:schemeClr val="tx1"/>
              </a:solidFill>
              <a:effectLst/>
            </a:endParaRPr>
          </a:p>
        </p:txBody>
      </p:sp>
      <p:sp>
        <p:nvSpPr>
          <p:cNvPr id="48" name="모서리가 둥근 직사각형 38">
            <a:extLst>
              <a:ext uri="{FF2B5EF4-FFF2-40B4-BE49-F238E27FC236}">
                <a16:creationId xmlns:a16="http://schemas.microsoft.com/office/drawing/2014/main" id="{963CC07B-2E67-6953-D60C-B88FE17B717F}"/>
              </a:ext>
            </a:extLst>
          </p:cNvPr>
          <p:cNvSpPr/>
          <p:nvPr/>
        </p:nvSpPr>
        <p:spPr>
          <a:xfrm>
            <a:off x="9086013" y="4036144"/>
            <a:ext cx="2621322" cy="406888"/>
          </a:xfrm>
          <a:prstGeom prst="roundRect">
            <a:avLst/>
          </a:prstGeom>
          <a:solidFill>
            <a:schemeClr val="accent5">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ko-KR" sz="1400" b="1">
                <a:solidFill>
                  <a:schemeClr val="tx1"/>
                </a:solidFill>
              </a:rPr>
              <a:t>HttpRequestValuesInitializer</a:t>
            </a:r>
            <a:endParaRPr lang="en-US" altLang="ko-KR" sz="1400" b="1">
              <a:solidFill>
                <a:schemeClr val="tx1"/>
              </a:solidFill>
              <a:effectLst/>
            </a:endParaRPr>
          </a:p>
        </p:txBody>
      </p:sp>
      <p:sp>
        <p:nvSpPr>
          <p:cNvPr id="50" name="모서리가 둥근 직사각형 38">
            <a:extLst>
              <a:ext uri="{FF2B5EF4-FFF2-40B4-BE49-F238E27FC236}">
                <a16:creationId xmlns:a16="http://schemas.microsoft.com/office/drawing/2014/main" id="{B35BADC0-967D-6FD0-A0EF-FEF1F82E75C3}"/>
              </a:ext>
            </a:extLst>
          </p:cNvPr>
          <p:cNvSpPr/>
          <p:nvPr/>
        </p:nvSpPr>
        <p:spPr>
          <a:xfrm>
            <a:off x="6083455" y="4582756"/>
            <a:ext cx="1749685" cy="406888"/>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ko-KR" sz="1400" b="1">
                <a:solidFill>
                  <a:schemeClr val="tx1"/>
                </a:solidFill>
              </a:rPr>
              <a:t>ResponseFunction</a:t>
            </a:r>
            <a:endParaRPr lang="en-US" altLang="ko-KR" sz="1400" b="1">
              <a:solidFill>
                <a:schemeClr val="tx1"/>
              </a:solidFill>
              <a:effectLst/>
            </a:endParaRPr>
          </a:p>
        </p:txBody>
      </p:sp>
      <p:sp>
        <p:nvSpPr>
          <p:cNvPr id="70" name="TextBox 69">
            <a:extLst>
              <a:ext uri="{FF2B5EF4-FFF2-40B4-BE49-F238E27FC236}">
                <a16:creationId xmlns:a16="http://schemas.microsoft.com/office/drawing/2014/main" id="{B0B42F07-A8D9-E09D-CFAD-FC359C86573C}"/>
              </a:ext>
            </a:extLst>
          </p:cNvPr>
          <p:cNvSpPr txBox="1"/>
          <p:nvPr/>
        </p:nvSpPr>
        <p:spPr>
          <a:xfrm>
            <a:off x="7963716" y="5124590"/>
            <a:ext cx="2428812" cy="346249"/>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a:spAutoFit/>
          </a:bodyPr>
          <a:lstStyle/>
          <a:p>
            <a:pPr>
              <a:lnSpc>
                <a:spcPct val="150000"/>
              </a:lnSpc>
            </a:pPr>
            <a:r>
              <a:rPr lang="en-US" altLang="ko-KR" sz="1200">
                <a:solidFill>
                  <a:schemeClr val="tx1"/>
                </a:solidFill>
                <a:effectLst/>
                <a:latin typeface="+mn-ea"/>
              </a:rPr>
              <a:t>https://localhost:8080/posts/1</a:t>
            </a:r>
          </a:p>
        </p:txBody>
      </p:sp>
      <p:sp>
        <p:nvSpPr>
          <p:cNvPr id="4" name="모서리가 둥근 직사각형 38">
            <a:extLst>
              <a:ext uri="{FF2B5EF4-FFF2-40B4-BE49-F238E27FC236}">
                <a16:creationId xmlns:a16="http://schemas.microsoft.com/office/drawing/2014/main" id="{564D5AD8-8C77-1813-543C-0567327FB3B9}"/>
              </a:ext>
            </a:extLst>
          </p:cNvPr>
          <p:cNvSpPr/>
          <p:nvPr/>
        </p:nvSpPr>
        <p:spPr>
          <a:xfrm>
            <a:off x="5686269" y="3752757"/>
            <a:ext cx="2544062" cy="45382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ko-KR" sz="1400" b="1">
                <a:solidFill>
                  <a:schemeClr val="tx1"/>
                </a:solidFill>
              </a:rPr>
              <a:t>HttpServiceMethod</a:t>
            </a:r>
            <a:endParaRPr lang="en-US" altLang="ko-KR" sz="1400" b="1">
              <a:solidFill>
                <a:schemeClr val="tx1"/>
              </a:solidFill>
              <a:effectLst/>
            </a:endParaRPr>
          </a:p>
        </p:txBody>
      </p:sp>
      <p:cxnSp>
        <p:nvCxnSpPr>
          <p:cNvPr id="16" name="직선 화살표 연결선 15">
            <a:extLst>
              <a:ext uri="{FF2B5EF4-FFF2-40B4-BE49-F238E27FC236}">
                <a16:creationId xmlns:a16="http://schemas.microsoft.com/office/drawing/2014/main" id="{4A153C86-C966-BB4A-06BC-CECAE6131F0A}"/>
              </a:ext>
            </a:extLst>
          </p:cNvPr>
          <p:cNvCxnSpPr>
            <a:cxnSpLocks/>
            <a:stCxn id="4" idx="3"/>
            <a:endCxn id="22" idx="1"/>
          </p:cNvCxnSpPr>
          <p:nvPr/>
        </p:nvCxnSpPr>
        <p:spPr>
          <a:xfrm flipV="1">
            <a:off x="8230331" y="3979671"/>
            <a:ext cx="743223"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986B048B-9F46-A014-D279-194C94D61359}"/>
              </a:ext>
            </a:extLst>
          </p:cNvPr>
          <p:cNvCxnSpPr>
            <a:cxnSpLocks/>
            <a:stCxn id="4" idx="2"/>
            <a:endCxn id="50" idx="0"/>
          </p:cNvCxnSpPr>
          <p:nvPr/>
        </p:nvCxnSpPr>
        <p:spPr>
          <a:xfrm flipH="1">
            <a:off x="6958298" y="4206586"/>
            <a:ext cx="2" cy="37617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직사각형 8">
            <a:extLst>
              <a:ext uri="{FF2B5EF4-FFF2-40B4-BE49-F238E27FC236}">
                <a16:creationId xmlns:a16="http://schemas.microsoft.com/office/drawing/2014/main" id="{CD38B87F-C027-CCA0-1CA9-954EABB8B0DE}"/>
              </a:ext>
            </a:extLst>
          </p:cNvPr>
          <p:cNvSpPr/>
          <p:nvPr/>
        </p:nvSpPr>
        <p:spPr>
          <a:xfrm>
            <a:off x="198756" y="260778"/>
            <a:ext cx="2872325"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@HttpExchange </a:t>
            </a:r>
            <a:r>
              <a:rPr lang="ko-KR" altLang="en-US" b="1">
                <a:solidFill>
                  <a:schemeClr val="accent1">
                    <a:lumMod val="75000"/>
                  </a:schemeClr>
                </a:solidFill>
                <a:latin typeface="+mn-ea"/>
              </a:rPr>
              <a:t>초기화</a:t>
            </a:r>
          </a:p>
        </p:txBody>
      </p:sp>
      <p:sp>
        <p:nvSpPr>
          <p:cNvPr id="64" name="모서리가 둥근 직사각형 38">
            <a:extLst>
              <a:ext uri="{FF2B5EF4-FFF2-40B4-BE49-F238E27FC236}">
                <a16:creationId xmlns:a16="http://schemas.microsoft.com/office/drawing/2014/main" id="{B85ECD4E-F82A-4F6C-5773-647F52AA1E27}"/>
              </a:ext>
            </a:extLst>
          </p:cNvPr>
          <p:cNvSpPr/>
          <p:nvPr/>
        </p:nvSpPr>
        <p:spPr>
          <a:xfrm>
            <a:off x="9086013" y="3515251"/>
            <a:ext cx="2621322" cy="406888"/>
          </a:xfrm>
          <a:prstGeom prst="roundRect">
            <a:avLst/>
          </a:prstGeom>
          <a:solidFill>
            <a:schemeClr val="accent5">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ko-KR" sz="1400" b="1">
                <a:solidFill>
                  <a:schemeClr val="tx1"/>
                </a:solidFill>
              </a:rPr>
              <a:t>Method</a:t>
            </a:r>
            <a:endParaRPr lang="en-US" altLang="ko-KR" sz="1400" b="1">
              <a:solidFill>
                <a:schemeClr val="tx1"/>
              </a:solidFill>
              <a:effectLst/>
            </a:endParaRPr>
          </a:p>
        </p:txBody>
      </p:sp>
      <p:cxnSp>
        <p:nvCxnSpPr>
          <p:cNvPr id="80" name="연결선: 꺾임 79">
            <a:extLst>
              <a:ext uri="{FF2B5EF4-FFF2-40B4-BE49-F238E27FC236}">
                <a16:creationId xmlns:a16="http://schemas.microsoft.com/office/drawing/2014/main" id="{B51D0D60-BD3D-2491-6175-3890DF367D6C}"/>
              </a:ext>
            </a:extLst>
          </p:cNvPr>
          <p:cNvCxnSpPr>
            <a:cxnSpLocks/>
            <a:stCxn id="22" idx="2"/>
            <a:endCxn id="6" idx="3"/>
          </p:cNvCxnSpPr>
          <p:nvPr/>
        </p:nvCxnSpPr>
        <p:spPr>
          <a:xfrm rot="5400000">
            <a:off x="8523647" y="3621451"/>
            <a:ext cx="938202" cy="2799562"/>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3" name="직선 화살표 연결선 82">
            <a:extLst>
              <a:ext uri="{FF2B5EF4-FFF2-40B4-BE49-F238E27FC236}">
                <a16:creationId xmlns:a16="http://schemas.microsoft.com/office/drawing/2014/main" id="{2B74736C-CE46-7515-2229-0CC2C45A4669}"/>
              </a:ext>
            </a:extLst>
          </p:cNvPr>
          <p:cNvCxnSpPr>
            <a:cxnSpLocks/>
            <a:stCxn id="50" idx="2"/>
            <a:endCxn id="6" idx="0"/>
          </p:cNvCxnSpPr>
          <p:nvPr/>
        </p:nvCxnSpPr>
        <p:spPr>
          <a:xfrm>
            <a:off x="6958298" y="4989644"/>
            <a:ext cx="1" cy="27377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3" name="직사각형 102">
            <a:extLst>
              <a:ext uri="{FF2B5EF4-FFF2-40B4-BE49-F238E27FC236}">
                <a16:creationId xmlns:a16="http://schemas.microsoft.com/office/drawing/2014/main" id="{8F5C69C9-34DF-75AB-C866-6B686A2607DE}"/>
              </a:ext>
            </a:extLst>
          </p:cNvPr>
          <p:cNvSpPr/>
          <p:nvPr/>
        </p:nvSpPr>
        <p:spPr>
          <a:xfrm>
            <a:off x="5461842" y="260778"/>
            <a:ext cx="3590470"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@HttpExchange </a:t>
            </a:r>
            <a:r>
              <a:rPr lang="ko-KR" altLang="en-US" b="1">
                <a:solidFill>
                  <a:schemeClr val="accent1">
                    <a:lumMod val="75000"/>
                  </a:schemeClr>
                </a:solidFill>
                <a:latin typeface="+mn-ea"/>
              </a:rPr>
              <a:t>처리 구조 이해</a:t>
            </a:r>
          </a:p>
        </p:txBody>
      </p:sp>
      <p:sp>
        <p:nvSpPr>
          <p:cNvPr id="110" name="모서리가 둥근 직사각형 9">
            <a:extLst>
              <a:ext uri="{FF2B5EF4-FFF2-40B4-BE49-F238E27FC236}">
                <a16:creationId xmlns:a16="http://schemas.microsoft.com/office/drawing/2014/main" id="{426776AF-A909-B973-531A-41F07766E521}"/>
              </a:ext>
            </a:extLst>
          </p:cNvPr>
          <p:cNvSpPr/>
          <p:nvPr/>
        </p:nvSpPr>
        <p:spPr>
          <a:xfrm>
            <a:off x="381566" y="791493"/>
            <a:ext cx="4213892" cy="1922680"/>
          </a:xfrm>
          <a:prstGeom prst="roundRect">
            <a:avLst>
              <a:gd name="adj" fmla="val 8188"/>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ko-KR" altLang="en-US" sz="2160"/>
          </a:p>
        </p:txBody>
      </p:sp>
      <p:sp>
        <p:nvSpPr>
          <p:cNvPr id="111" name="직사각형 110">
            <a:extLst>
              <a:ext uri="{FF2B5EF4-FFF2-40B4-BE49-F238E27FC236}">
                <a16:creationId xmlns:a16="http://schemas.microsoft.com/office/drawing/2014/main" id="{72C77827-37AD-4FF3-8B94-8AC029F9F32C}"/>
              </a:ext>
            </a:extLst>
          </p:cNvPr>
          <p:cNvSpPr/>
          <p:nvPr/>
        </p:nvSpPr>
        <p:spPr>
          <a:xfrm>
            <a:off x="603632" y="1343632"/>
            <a:ext cx="3228789" cy="551433"/>
          </a:xfrm>
          <a:prstGeom prst="rect">
            <a:avLst/>
          </a:prstGeom>
          <a:noFill/>
          <a:ln w="3175">
            <a:noFill/>
          </a:ln>
        </p:spPr>
        <p:style>
          <a:lnRef idx="2">
            <a:schemeClr val="dk1"/>
          </a:lnRef>
          <a:fillRef idx="1">
            <a:schemeClr val="lt1"/>
          </a:fillRef>
          <a:effectRef idx="0">
            <a:schemeClr val="dk1"/>
          </a:effectRef>
          <a:fontRef idx="minor">
            <a:schemeClr val="dk1"/>
          </a:fontRef>
        </p:style>
        <p:txBody>
          <a:bodyPr wrap="square">
            <a:spAutoFit/>
          </a:bodyPr>
          <a:lstStyle/>
          <a:p>
            <a:pPr>
              <a:spcBef>
                <a:spcPts val="700"/>
              </a:spcBef>
            </a:pPr>
            <a:r>
              <a:rPr lang="en-US" altLang="ko-KR" sz="1200">
                <a:solidFill>
                  <a:srgbClr val="B3AE60"/>
                </a:solidFill>
                <a:effectLst/>
                <a:latin typeface="+mn-ea"/>
              </a:rPr>
              <a:t>@GetExchange </a:t>
            </a:r>
            <a:r>
              <a:rPr lang="en-US" altLang="ko-KR" sz="1200">
                <a:solidFill>
                  <a:srgbClr val="E8BA36"/>
                </a:solidFill>
                <a:effectLst/>
                <a:latin typeface="+mn-ea"/>
              </a:rPr>
              <a:t>(</a:t>
            </a:r>
            <a:r>
              <a:rPr lang="en-US" altLang="ko-KR" sz="1200">
                <a:solidFill>
                  <a:srgbClr val="6AAB73"/>
                </a:solidFill>
                <a:effectLst/>
                <a:latin typeface="+mn-ea"/>
              </a:rPr>
              <a:t>"/{</a:t>
            </a:r>
            <a:r>
              <a:rPr lang="en-US" altLang="ko-KR" sz="1200">
                <a:solidFill>
                  <a:srgbClr val="6AAB73"/>
                </a:solidFill>
                <a:latin typeface="+mn-ea"/>
              </a:rPr>
              <a:t>id}</a:t>
            </a:r>
            <a:r>
              <a:rPr lang="en-US" altLang="ko-KR" sz="1200">
                <a:solidFill>
                  <a:srgbClr val="6AAB73"/>
                </a:solidFill>
                <a:effectLst/>
                <a:latin typeface="+mn-ea"/>
              </a:rPr>
              <a:t>"</a:t>
            </a:r>
            <a:r>
              <a:rPr lang="en-US" altLang="ko-KR" sz="1200">
                <a:solidFill>
                  <a:srgbClr val="E8BA36"/>
                </a:solidFill>
                <a:effectLst/>
                <a:latin typeface="+mn-ea"/>
              </a:rPr>
              <a:t>)</a:t>
            </a:r>
            <a:endParaRPr lang="en-US" altLang="ko-KR" sz="1200" b="1">
              <a:solidFill>
                <a:srgbClr val="FFFF00"/>
              </a:solidFill>
              <a:latin typeface="+mn-ea"/>
            </a:endParaRPr>
          </a:p>
          <a:p>
            <a:pPr>
              <a:spcBef>
                <a:spcPts val="700"/>
              </a:spcBef>
            </a:pPr>
            <a:r>
              <a:rPr kumimoji="0" lang="ko-KR" altLang="ko-KR" sz="1200" b="0" i="0" u="none" strike="noStrike" cap="none" normalizeH="0" baseline="0">
                <a:ln>
                  <a:noFill/>
                </a:ln>
                <a:solidFill>
                  <a:srgbClr val="BCBEC4"/>
                </a:solidFill>
                <a:effectLst/>
                <a:latin typeface="Arial Unicode MS"/>
                <a:ea typeface="JetBrains Mono"/>
              </a:rPr>
              <a:t>Post </a:t>
            </a:r>
            <a:r>
              <a:rPr kumimoji="0" lang="ko-KR" altLang="ko-KR" sz="1200" b="0" i="0" u="none" strike="noStrike" cap="none" normalizeH="0" baseline="0">
                <a:ln>
                  <a:noFill/>
                </a:ln>
                <a:solidFill>
                  <a:srgbClr val="56A8F5"/>
                </a:solidFill>
                <a:effectLst/>
                <a:latin typeface="Arial Unicode MS"/>
                <a:ea typeface="JetBrains Mono"/>
              </a:rPr>
              <a:t>getPostById</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B3AE60"/>
                </a:solidFill>
                <a:effectLst/>
                <a:latin typeface="Arial Unicode MS"/>
                <a:ea typeface="JetBrains Mono"/>
              </a:rPr>
              <a:t>@PathVariable </a:t>
            </a:r>
            <a:r>
              <a:rPr kumimoji="0" lang="ko-KR" altLang="ko-KR" sz="1200" b="0" i="0" u="none" strike="noStrike" cap="none" normalizeH="0" baseline="0">
                <a:ln>
                  <a:noFill/>
                </a:ln>
                <a:solidFill>
                  <a:srgbClr val="BCBEC4"/>
                </a:solidFill>
                <a:effectLst/>
                <a:latin typeface="Arial Unicode MS"/>
                <a:ea typeface="JetBrains Mono"/>
              </a:rPr>
              <a:t>Long id);</a:t>
            </a:r>
            <a:endParaRPr lang="en-US" altLang="ko-KR" sz="1200" b="1">
              <a:solidFill>
                <a:schemeClr val="bg1"/>
              </a:solidFill>
              <a:latin typeface="+mn-ea"/>
            </a:endParaRPr>
          </a:p>
        </p:txBody>
      </p:sp>
      <p:sp>
        <p:nvSpPr>
          <p:cNvPr id="112" name="직사각형 111">
            <a:extLst>
              <a:ext uri="{FF2B5EF4-FFF2-40B4-BE49-F238E27FC236}">
                <a16:creationId xmlns:a16="http://schemas.microsoft.com/office/drawing/2014/main" id="{99AA897D-4C81-3722-64EC-6C48EAEB784C}"/>
              </a:ext>
            </a:extLst>
          </p:cNvPr>
          <p:cNvSpPr/>
          <p:nvPr/>
        </p:nvSpPr>
        <p:spPr>
          <a:xfrm>
            <a:off x="371425" y="1056404"/>
            <a:ext cx="2444306" cy="307777"/>
          </a:xfrm>
          <a:prstGeom prst="rect">
            <a:avLst/>
          </a:prstGeom>
          <a:noFill/>
        </p:spPr>
        <p:txBody>
          <a:bodyPr wrap="square">
            <a:spAutoFit/>
          </a:bodyPr>
          <a:lstStyle/>
          <a:p>
            <a:r>
              <a:rPr kumimoji="0" lang="ko-KR" altLang="ko-KR" sz="1400" b="0" i="0" u="none" strike="noStrike" cap="none" normalizeH="0" baseline="0">
                <a:ln>
                  <a:noFill/>
                </a:ln>
                <a:solidFill>
                  <a:srgbClr val="CF8E6D"/>
                </a:solidFill>
                <a:effectLst/>
                <a:latin typeface="Arial Unicode MS"/>
                <a:ea typeface="JetBrains Mono"/>
              </a:rPr>
              <a:t>public interface </a:t>
            </a:r>
            <a:r>
              <a:rPr lang="en-US" altLang="ko-KR" sz="1400" b="1">
                <a:solidFill>
                  <a:schemeClr val="bg1"/>
                </a:solidFill>
              </a:rPr>
              <a:t>PostClient </a:t>
            </a:r>
            <a:r>
              <a:rPr lang="en-US" altLang="ko-KR" sz="1400">
                <a:solidFill>
                  <a:schemeClr val="bg1"/>
                </a:solidFill>
              </a:rPr>
              <a:t>{</a:t>
            </a:r>
            <a:endParaRPr lang="ko-KR" altLang="en-US" sz="1400">
              <a:solidFill>
                <a:schemeClr val="bg1"/>
              </a:solidFill>
            </a:endParaRPr>
          </a:p>
        </p:txBody>
      </p:sp>
      <p:sp>
        <p:nvSpPr>
          <p:cNvPr id="114" name="직사각형 113">
            <a:extLst>
              <a:ext uri="{FF2B5EF4-FFF2-40B4-BE49-F238E27FC236}">
                <a16:creationId xmlns:a16="http://schemas.microsoft.com/office/drawing/2014/main" id="{FB296A09-D9CD-29BA-CEE3-F21CE91BBB8D}"/>
              </a:ext>
            </a:extLst>
          </p:cNvPr>
          <p:cNvSpPr/>
          <p:nvPr/>
        </p:nvSpPr>
        <p:spPr>
          <a:xfrm>
            <a:off x="603632" y="1891147"/>
            <a:ext cx="3147754" cy="461665"/>
          </a:xfrm>
          <a:prstGeom prst="rect">
            <a:avLst/>
          </a:prstGeom>
          <a:noFill/>
          <a:ln w="3175">
            <a:noFill/>
          </a:ln>
        </p:spPr>
        <p:style>
          <a:lnRef idx="2">
            <a:schemeClr val="dk1"/>
          </a:lnRef>
          <a:fillRef idx="1">
            <a:schemeClr val="lt1"/>
          </a:fillRef>
          <a:effectRef idx="0">
            <a:schemeClr val="dk1"/>
          </a:effectRef>
          <a:fontRef idx="minor">
            <a:schemeClr val="dk1"/>
          </a:fontRef>
        </p:style>
        <p:txBody>
          <a:bodyPr wrap="square">
            <a:spAutoFit/>
          </a:bodyPr>
          <a:lstStyle/>
          <a:p>
            <a:r>
              <a:rPr kumimoji="0" lang="ko-KR" altLang="ko-KR" sz="1200" b="0" i="0" u="none" strike="noStrike" cap="none" normalizeH="0" baseline="0">
                <a:ln>
                  <a:noFill/>
                </a:ln>
                <a:solidFill>
                  <a:srgbClr val="B3AE60"/>
                </a:solidFill>
                <a:effectLst/>
                <a:latin typeface="Arial Unicode MS"/>
                <a:ea typeface="JetBrains Mono"/>
              </a:rPr>
              <a:t>@PostExchange</a:t>
            </a:r>
            <a:br>
              <a:rPr kumimoji="0" lang="ko-KR" altLang="ko-KR" sz="1200" b="0" i="0" u="none" strike="noStrike" cap="none" normalizeH="0" baseline="0">
                <a:ln>
                  <a:noFill/>
                </a:ln>
                <a:solidFill>
                  <a:srgbClr val="B3AE60"/>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Post </a:t>
            </a:r>
            <a:r>
              <a:rPr kumimoji="0" lang="ko-KR" altLang="ko-KR" sz="1200" b="0" i="0" u="none" strike="noStrike" cap="none" normalizeH="0" baseline="0">
                <a:ln>
                  <a:noFill/>
                </a:ln>
                <a:solidFill>
                  <a:srgbClr val="56A8F5"/>
                </a:solidFill>
                <a:effectLst/>
                <a:latin typeface="Arial Unicode MS"/>
                <a:ea typeface="JetBrains Mono"/>
              </a:rPr>
              <a:t>createPost</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B3AE60"/>
                </a:solidFill>
                <a:effectLst/>
                <a:latin typeface="Arial Unicode MS"/>
                <a:ea typeface="JetBrains Mono"/>
              </a:rPr>
              <a:t>@RequestBody </a:t>
            </a:r>
            <a:r>
              <a:rPr kumimoji="0" lang="ko-KR" altLang="ko-KR" sz="1200" b="0" i="0" u="none" strike="noStrike" cap="none" normalizeH="0" baseline="0">
                <a:ln>
                  <a:noFill/>
                </a:ln>
                <a:solidFill>
                  <a:srgbClr val="BCBEC4"/>
                </a:solidFill>
                <a:effectLst/>
                <a:latin typeface="Arial Unicode MS"/>
                <a:ea typeface="JetBrains Mono"/>
              </a:rPr>
              <a:t>Post post);</a:t>
            </a:r>
            <a:endParaRPr lang="en-US" altLang="ko-KR" sz="1200">
              <a:solidFill>
                <a:schemeClr val="bg1">
                  <a:lumMod val="50000"/>
                </a:schemeClr>
              </a:solidFill>
              <a:latin typeface="+mn-ea"/>
            </a:endParaRPr>
          </a:p>
        </p:txBody>
      </p:sp>
      <p:sp>
        <p:nvSpPr>
          <p:cNvPr id="115" name="모서리가 둥근 직사각형 18">
            <a:extLst>
              <a:ext uri="{FF2B5EF4-FFF2-40B4-BE49-F238E27FC236}">
                <a16:creationId xmlns:a16="http://schemas.microsoft.com/office/drawing/2014/main" id="{BB859780-96D6-9246-E49E-65683ACC8387}"/>
              </a:ext>
            </a:extLst>
          </p:cNvPr>
          <p:cNvSpPr/>
          <p:nvPr/>
        </p:nvSpPr>
        <p:spPr>
          <a:xfrm>
            <a:off x="493559" y="3430514"/>
            <a:ext cx="3908198" cy="1199360"/>
          </a:xfrm>
          <a:prstGeom prst="roundRect">
            <a:avLst>
              <a:gd name="adj" fmla="val 8686"/>
            </a:avLst>
          </a:prstGeom>
          <a:solidFill>
            <a:schemeClr val="bg1">
              <a:lumMod val="95000"/>
            </a:schemeClr>
          </a:solidFill>
          <a:ln w="19050">
            <a:solidFill>
              <a:schemeClr val="tx1"/>
            </a:solidFill>
          </a:ln>
        </p:spPr>
        <p:style>
          <a:lnRef idx="0">
            <a:schemeClr val="dk1"/>
          </a:lnRef>
          <a:fillRef idx="3">
            <a:schemeClr val="dk1"/>
          </a:fillRef>
          <a:effectRef idx="3">
            <a:schemeClr val="dk1"/>
          </a:effectRef>
          <a:fontRef idx="minor">
            <a:schemeClr val="lt1"/>
          </a:fontRef>
        </p:style>
        <p:txBody>
          <a:bodyPr rtlCol="0" anchor="ctr"/>
          <a:lstStyle/>
          <a:p>
            <a:pPr algn="ctr"/>
            <a:endParaRPr lang="ko-KR" altLang="en-US" sz="2160">
              <a:solidFill>
                <a:schemeClr val="tx1"/>
              </a:solidFill>
            </a:endParaRPr>
          </a:p>
        </p:txBody>
      </p:sp>
      <p:sp>
        <p:nvSpPr>
          <p:cNvPr id="116" name="직사각형 115">
            <a:extLst>
              <a:ext uri="{FF2B5EF4-FFF2-40B4-BE49-F238E27FC236}">
                <a16:creationId xmlns:a16="http://schemas.microsoft.com/office/drawing/2014/main" id="{453D2908-8FBC-198D-E180-CD5E506E594B}"/>
              </a:ext>
            </a:extLst>
          </p:cNvPr>
          <p:cNvSpPr/>
          <p:nvPr/>
        </p:nvSpPr>
        <p:spPr>
          <a:xfrm>
            <a:off x="676372" y="3847210"/>
            <a:ext cx="3572313" cy="697050"/>
          </a:xfrm>
          <a:prstGeom prst="rect">
            <a:avLst/>
          </a:prstGeom>
          <a:noFill/>
          <a:ln w="3175">
            <a:noFill/>
          </a:ln>
        </p:spPr>
        <p:style>
          <a:lnRef idx="2">
            <a:schemeClr val="dk1"/>
          </a:lnRef>
          <a:fillRef idx="1">
            <a:schemeClr val="lt1"/>
          </a:fillRef>
          <a:effectRef idx="0">
            <a:schemeClr val="dk1"/>
          </a:effectRef>
          <a:fontRef idx="minor">
            <a:schemeClr val="dk1"/>
          </a:fontRef>
        </p:style>
        <p:txBody>
          <a:bodyPr wrap="square">
            <a:spAutoFit/>
          </a:bodyPr>
          <a:lstStyle/>
          <a:p>
            <a:pPr>
              <a:lnSpc>
                <a:spcPct val="150000"/>
              </a:lnSpc>
            </a:pPr>
            <a:r>
              <a:rPr lang="en-US" altLang="ko-KR" sz="1400">
                <a:solidFill>
                  <a:schemeClr val="tx1"/>
                </a:solidFill>
                <a:latin typeface="맑은 고딕" panose="020B0503020000020004" pitchFamily="50" charset="-127"/>
                <a:ea typeface="맑은 고딕" panose="020B0503020000020004" pitchFamily="50" charset="-127"/>
              </a:rPr>
              <a:t>Post getPostById(@PathVariable Long id);</a:t>
            </a:r>
          </a:p>
          <a:p>
            <a:pPr>
              <a:lnSpc>
                <a:spcPct val="150000"/>
              </a:lnSpc>
            </a:pPr>
            <a:r>
              <a:rPr lang="nn-NO" altLang="ko-KR" sz="1400">
                <a:solidFill>
                  <a:schemeClr val="tx1"/>
                </a:solidFill>
                <a:latin typeface="맑은 고딕" panose="020B0503020000020004" pitchFamily="50" charset="-127"/>
                <a:ea typeface="맑은 고딕" panose="020B0503020000020004" pitchFamily="50" charset="-127"/>
              </a:rPr>
              <a:t>Post createPost(@RequestBody Post post);</a:t>
            </a:r>
            <a:endParaRPr lang="en-US" altLang="ko-KR" sz="1400">
              <a:solidFill>
                <a:schemeClr val="tx1"/>
              </a:solidFill>
              <a:latin typeface="맑은 고딕" panose="020B0503020000020004" pitchFamily="50" charset="-127"/>
              <a:ea typeface="맑은 고딕" panose="020B0503020000020004" pitchFamily="50" charset="-127"/>
            </a:endParaRPr>
          </a:p>
        </p:txBody>
      </p:sp>
      <p:sp>
        <p:nvSpPr>
          <p:cNvPr id="117" name="직사각형 116">
            <a:extLst>
              <a:ext uri="{FF2B5EF4-FFF2-40B4-BE49-F238E27FC236}">
                <a16:creationId xmlns:a16="http://schemas.microsoft.com/office/drawing/2014/main" id="{CE45653C-FCD4-2BB8-2519-500F83910F86}"/>
              </a:ext>
            </a:extLst>
          </p:cNvPr>
          <p:cNvSpPr/>
          <p:nvPr/>
        </p:nvSpPr>
        <p:spPr>
          <a:xfrm>
            <a:off x="2062135" y="3442928"/>
            <a:ext cx="776467" cy="369332"/>
          </a:xfrm>
          <a:prstGeom prst="rect">
            <a:avLst/>
          </a:prstGeom>
          <a:noFill/>
        </p:spPr>
        <p:txBody>
          <a:bodyPr wrap="square">
            <a:spAutoFit/>
          </a:bodyPr>
          <a:lstStyle/>
          <a:p>
            <a:r>
              <a:rPr lang="en-US" altLang="ko-KR" b="1"/>
              <a:t>Proxy</a:t>
            </a:r>
            <a:endParaRPr lang="ko-KR" altLang="en-US" b="1"/>
          </a:p>
        </p:txBody>
      </p:sp>
      <p:cxnSp>
        <p:nvCxnSpPr>
          <p:cNvPr id="118" name="직선 연결선 61">
            <a:extLst>
              <a:ext uri="{FF2B5EF4-FFF2-40B4-BE49-F238E27FC236}">
                <a16:creationId xmlns:a16="http://schemas.microsoft.com/office/drawing/2014/main" id="{AE8DC79C-0D8B-AA76-5C1F-420EEC11B169}"/>
              </a:ext>
            </a:extLst>
          </p:cNvPr>
          <p:cNvCxnSpPr>
            <a:cxnSpLocks/>
          </p:cNvCxnSpPr>
          <p:nvPr/>
        </p:nvCxnSpPr>
        <p:spPr>
          <a:xfrm>
            <a:off x="485118" y="3816726"/>
            <a:ext cx="3916639"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20" name="아래쪽 화살표 11">
            <a:extLst>
              <a:ext uri="{FF2B5EF4-FFF2-40B4-BE49-F238E27FC236}">
                <a16:creationId xmlns:a16="http://schemas.microsoft.com/office/drawing/2014/main" id="{7A026E34-1054-A035-366A-B8C2888136E4}"/>
              </a:ext>
            </a:extLst>
          </p:cNvPr>
          <p:cNvSpPr/>
          <p:nvPr/>
        </p:nvSpPr>
        <p:spPr>
          <a:xfrm>
            <a:off x="2282874" y="2816228"/>
            <a:ext cx="334988" cy="447028"/>
          </a:xfrm>
          <a:prstGeom prst="downArrow">
            <a:avLst/>
          </a:prstGeom>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ko-KR" altLang="en-US" sz="2160"/>
          </a:p>
        </p:txBody>
      </p:sp>
      <p:sp>
        <p:nvSpPr>
          <p:cNvPr id="122" name="모서리가 둥근 직사각형 32">
            <a:extLst>
              <a:ext uri="{FF2B5EF4-FFF2-40B4-BE49-F238E27FC236}">
                <a16:creationId xmlns:a16="http://schemas.microsoft.com/office/drawing/2014/main" id="{3BA0087F-A93B-D4D4-BB93-DCFD8D63EEBD}"/>
              </a:ext>
            </a:extLst>
          </p:cNvPr>
          <p:cNvSpPr/>
          <p:nvPr/>
        </p:nvSpPr>
        <p:spPr>
          <a:xfrm>
            <a:off x="932560" y="4964390"/>
            <a:ext cx="3035618" cy="1651699"/>
          </a:xfrm>
          <a:prstGeom prst="roundRect">
            <a:avLst>
              <a:gd name="adj" fmla="val 8686"/>
            </a:avLst>
          </a:prstGeom>
          <a:solidFill>
            <a:schemeClr val="bg1"/>
          </a:solidFill>
          <a:ln w="19050">
            <a:solidFill>
              <a:schemeClr val="tx1"/>
            </a:solidFill>
          </a:ln>
        </p:spPr>
        <p:style>
          <a:lnRef idx="0">
            <a:schemeClr val="dk1"/>
          </a:lnRef>
          <a:fillRef idx="3">
            <a:schemeClr val="dk1"/>
          </a:fillRef>
          <a:effectRef idx="3">
            <a:schemeClr val="dk1"/>
          </a:effectRef>
          <a:fontRef idx="minor">
            <a:schemeClr val="lt1"/>
          </a:fontRef>
        </p:style>
        <p:txBody>
          <a:bodyPr rtlCol="0" anchor="ctr"/>
          <a:lstStyle/>
          <a:p>
            <a:pPr algn="ctr"/>
            <a:r>
              <a:rPr lang="en-US" altLang="ko-KR" sz="1400">
                <a:solidFill>
                  <a:schemeClr val="tx1"/>
                </a:solidFill>
              </a:rPr>
              <a:t>HttpServiceMethodInterceptor</a:t>
            </a:r>
          </a:p>
          <a:p>
            <a:pPr algn="ctr"/>
            <a:endParaRPr lang="en-US" altLang="ko-KR" sz="1400">
              <a:solidFill>
                <a:schemeClr val="tx1"/>
              </a:solidFill>
            </a:endParaRPr>
          </a:p>
          <a:p>
            <a:pPr algn="ctr"/>
            <a:endParaRPr lang="en-US" altLang="ko-KR" sz="1400">
              <a:solidFill>
                <a:schemeClr val="tx1"/>
              </a:solidFill>
            </a:endParaRPr>
          </a:p>
          <a:p>
            <a:pPr algn="ctr"/>
            <a:endParaRPr lang="en-US" altLang="ko-KR" sz="1400">
              <a:solidFill>
                <a:schemeClr val="tx1"/>
              </a:solidFill>
            </a:endParaRPr>
          </a:p>
          <a:p>
            <a:pPr algn="ctr"/>
            <a:endParaRPr lang="en-US" altLang="ko-KR" sz="1400">
              <a:solidFill>
                <a:schemeClr val="tx1"/>
              </a:solidFill>
            </a:endParaRPr>
          </a:p>
          <a:p>
            <a:pPr algn="ctr"/>
            <a:endParaRPr lang="en-US" altLang="ko-KR" sz="1400">
              <a:solidFill>
                <a:schemeClr val="tx1"/>
              </a:solidFill>
            </a:endParaRPr>
          </a:p>
        </p:txBody>
      </p:sp>
      <p:cxnSp>
        <p:nvCxnSpPr>
          <p:cNvPr id="124" name="직선 화살표 연결선 123">
            <a:extLst>
              <a:ext uri="{FF2B5EF4-FFF2-40B4-BE49-F238E27FC236}">
                <a16:creationId xmlns:a16="http://schemas.microsoft.com/office/drawing/2014/main" id="{BFE35433-230D-9F05-0829-FE66FCD18FC5}"/>
              </a:ext>
            </a:extLst>
          </p:cNvPr>
          <p:cNvCxnSpPr>
            <a:cxnSpLocks/>
            <a:stCxn id="115" idx="2"/>
            <a:endCxn id="122" idx="0"/>
          </p:cNvCxnSpPr>
          <p:nvPr/>
        </p:nvCxnSpPr>
        <p:spPr>
          <a:xfrm>
            <a:off x="2447658" y="4629874"/>
            <a:ext cx="2711" cy="33451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2" name="모서리가 둥근 직사각형 38">
            <a:extLst>
              <a:ext uri="{FF2B5EF4-FFF2-40B4-BE49-F238E27FC236}">
                <a16:creationId xmlns:a16="http://schemas.microsoft.com/office/drawing/2014/main" id="{2B0EB8E6-0101-D2D8-58DF-E56047849208}"/>
              </a:ext>
            </a:extLst>
          </p:cNvPr>
          <p:cNvSpPr/>
          <p:nvPr/>
        </p:nvSpPr>
        <p:spPr>
          <a:xfrm>
            <a:off x="1100790" y="5453756"/>
            <a:ext cx="2544062" cy="45382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ko-KR" sz="1400">
                <a:solidFill>
                  <a:schemeClr val="tx1"/>
                </a:solidFill>
              </a:rPr>
              <a:t>HttpServiceMethod</a:t>
            </a:r>
            <a:endParaRPr lang="en-US" altLang="ko-KR" sz="1400">
              <a:solidFill>
                <a:schemeClr val="tx1"/>
              </a:solidFill>
              <a:effectLst/>
            </a:endParaRPr>
          </a:p>
        </p:txBody>
      </p:sp>
      <p:sp>
        <p:nvSpPr>
          <p:cNvPr id="153" name="모서리가 둥근 직사각형 38">
            <a:extLst>
              <a:ext uri="{FF2B5EF4-FFF2-40B4-BE49-F238E27FC236}">
                <a16:creationId xmlns:a16="http://schemas.microsoft.com/office/drawing/2014/main" id="{C3EE6CFC-3016-ADCD-5431-3FAA6A5306A3}"/>
              </a:ext>
            </a:extLst>
          </p:cNvPr>
          <p:cNvSpPr/>
          <p:nvPr/>
        </p:nvSpPr>
        <p:spPr>
          <a:xfrm>
            <a:off x="1100790" y="5993858"/>
            <a:ext cx="2544062" cy="45382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ko-KR" sz="1400">
                <a:solidFill>
                  <a:schemeClr val="tx1"/>
                </a:solidFill>
              </a:rPr>
              <a:t>HttpServiceMethod</a:t>
            </a:r>
            <a:endParaRPr lang="en-US" altLang="ko-KR" sz="1400">
              <a:solidFill>
                <a:schemeClr val="tx1"/>
              </a:solidFill>
              <a:effectLst/>
            </a:endParaRPr>
          </a:p>
        </p:txBody>
      </p:sp>
      <p:cxnSp>
        <p:nvCxnSpPr>
          <p:cNvPr id="156" name="연결선: 꺾임 155">
            <a:extLst>
              <a:ext uri="{FF2B5EF4-FFF2-40B4-BE49-F238E27FC236}">
                <a16:creationId xmlns:a16="http://schemas.microsoft.com/office/drawing/2014/main" id="{63071066-56C4-8F26-AF40-4EB823D4F1A3}"/>
              </a:ext>
            </a:extLst>
          </p:cNvPr>
          <p:cNvCxnSpPr>
            <a:cxnSpLocks/>
            <a:stCxn id="122" idx="3"/>
            <a:endCxn id="7" idx="1"/>
          </p:cNvCxnSpPr>
          <p:nvPr/>
        </p:nvCxnSpPr>
        <p:spPr>
          <a:xfrm flipV="1">
            <a:off x="3968178" y="2741898"/>
            <a:ext cx="1628358" cy="3048342"/>
          </a:xfrm>
          <a:prstGeom prst="bentConnector3">
            <a:avLst>
              <a:gd name="adj1" fmla="val 50000"/>
            </a:avLst>
          </a:prstGeom>
          <a:ln w="19050">
            <a:solidFill>
              <a:schemeClr val="bg1">
                <a:lumMod val="5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61" name="연결선: 꺾임 160">
            <a:extLst>
              <a:ext uri="{FF2B5EF4-FFF2-40B4-BE49-F238E27FC236}">
                <a16:creationId xmlns:a16="http://schemas.microsoft.com/office/drawing/2014/main" id="{025B0B87-7BAE-CAD4-BEEA-988DCCE7C884}"/>
              </a:ext>
            </a:extLst>
          </p:cNvPr>
          <p:cNvCxnSpPr>
            <a:cxnSpLocks/>
            <a:stCxn id="153" idx="3"/>
            <a:endCxn id="4" idx="1"/>
          </p:cNvCxnSpPr>
          <p:nvPr/>
        </p:nvCxnSpPr>
        <p:spPr>
          <a:xfrm flipV="1">
            <a:off x="3644852" y="3979672"/>
            <a:ext cx="2041417" cy="2241101"/>
          </a:xfrm>
          <a:prstGeom prst="bentConnector3">
            <a:avLst>
              <a:gd name="adj1" fmla="val 73530"/>
            </a:avLst>
          </a:prstGeom>
          <a:ln w="19050">
            <a:solidFill>
              <a:schemeClr val="bg1">
                <a:lumMod val="5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 name="직사각형 1">
            <a:extLst>
              <a:ext uri="{FF2B5EF4-FFF2-40B4-BE49-F238E27FC236}">
                <a16:creationId xmlns:a16="http://schemas.microsoft.com/office/drawing/2014/main" id="{5D6005BC-2C4F-8427-D69A-37F39B2FCAC3}"/>
              </a:ext>
            </a:extLst>
          </p:cNvPr>
          <p:cNvSpPr/>
          <p:nvPr/>
        </p:nvSpPr>
        <p:spPr>
          <a:xfrm>
            <a:off x="0" y="785905"/>
            <a:ext cx="2872325" cy="307777"/>
          </a:xfrm>
          <a:prstGeom prst="rect">
            <a:avLst/>
          </a:prstGeom>
          <a:noFill/>
        </p:spPr>
        <p:txBody>
          <a:bodyPr wrap="square">
            <a:spAutoFit/>
          </a:bodyPr>
          <a:lstStyle/>
          <a:p>
            <a:pPr algn="ctr"/>
            <a:r>
              <a:rPr kumimoji="0" lang="ko-KR" altLang="ko-KR" sz="1400" b="0" i="0" u="none" strike="noStrike" cap="none" normalizeH="0" baseline="0">
                <a:ln>
                  <a:noFill/>
                </a:ln>
                <a:solidFill>
                  <a:srgbClr val="B3AE60"/>
                </a:solidFill>
                <a:effectLst/>
                <a:latin typeface="Arial Unicode MS"/>
                <a:ea typeface="JetBrains Mono"/>
              </a:rPr>
              <a:t>@HttpExchange</a:t>
            </a:r>
            <a:r>
              <a:rPr kumimoji="0" lang="ko-KR" altLang="ko-KR" sz="1400" b="0" i="0" u="none" strike="noStrike" cap="none" normalizeH="0" baseline="0">
                <a:ln>
                  <a:noFill/>
                </a:ln>
                <a:solidFill>
                  <a:srgbClr val="BCBEC4"/>
                </a:solidFill>
                <a:effectLst/>
                <a:latin typeface="Arial Unicode MS"/>
                <a:ea typeface="JetBrains Mono"/>
              </a:rPr>
              <a:t>(</a:t>
            </a:r>
            <a:r>
              <a:rPr kumimoji="0" lang="ko-KR" altLang="ko-KR" sz="1400" b="0" i="0" u="none" strike="noStrike" cap="none" normalizeH="0" baseline="0">
                <a:ln>
                  <a:noFill/>
                </a:ln>
                <a:solidFill>
                  <a:srgbClr val="6AAB73"/>
                </a:solidFill>
                <a:effectLst/>
                <a:latin typeface="Arial Unicode MS"/>
                <a:ea typeface="JetBrains Mono"/>
              </a:rPr>
              <a:t>"/posts"</a:t>
            </a:r>
            <a:r>
              <a:rPr kumimoji="0" lang="ko-KR" altLang="ko-KR" sz="1400" b="0" i="0" u="none" strike="noStrike" cap="none" normalizeH="0" baseline="0">
                <a:ln>
                  <a:noFill/>
                </a:ln>
                <a:solidFill>
                  <a:srgbClr val="BCBEC4"/>
                </a:solidFill>
                <a:effectLst/>
                <a:latin typeface="Arial Unicode MS"/>
                <a:ea typeface="JetBrains Mono"/>
              </a:rPr>
              <a:t>)</a:t>
            </a:r>
            <a:endParaRPr lang="ko-KR" altLang="en-US" sz="1400" b="1">
              <a:solidFill>
                <a:schemeClr val="bg1"/>
              </a:solidFill>
            </a:endParaRPr>
          </a:p>
        </p:txBody>
      </p:sp>
      <p:sp>
        <p:nvSpPr>
          <p:cNvPr id="11" name="직사각형 10">
            <a:extLst>
              <a:ext uri="{FF2B5EF4-FFF2-40B4-BE49-F238E27FC236}">
                <a16:creationId xmlns:a16="http://schemas.microsoft.com/office/drawing/2014/main" id="{FAA43D56-2690-E556-4D2C-FA0863D99C52}"/>
              </a:ext>
            </a:extLst>
          </p:cNvPr>
          <p:cNvSpPr/>
          <p:nvPr/>
        </p:nvSpPr>
        <p:spPr>
          <a:xfrm>
            <a:off x="463165" y="2328662"/>
            <a:ext cx="213207" cy="307777"/>
          </a:xfrm>
          <a:prstGeom prst="rect">
            <a:avLst/>
          </a:prstGeom>
          <a:noFill/>
        </p:spPr>
        <p:txBody>
          <a:bodyPr wrap="square">
            <a:spAutoFit/>
          </a:bodyPr>
          <a:lstStyle/>
          <a:p>
            <a:r>
              <a:rPr lang="en-US" altLang="ko-KR" sz="1400" b="1">
                <a:solidFill>
                  <a:schemeClr val="bg1"/>
                </a:solidFill>
              </a:rPr>
              <a:t>}</a:t>
            </a:r>
            <a:endParaRPr lang="ko-KR" altLang="en-US" sz="1400">
              <a:solidFill>
                <a:schemeClr val="bg1"/>
              </a:solidFill>
            </a:endParaRPr>
          </a:p>
        </p:txBody>
      </p:sp>
      <p:sp>
        <p:nvSpPr>
          <p:cNvPr id="12" name="TextBox 11">
            <a:extLst>
              <a:ext uri="{FF2B5EF4-FFF2-40B4-BE49-F238E27FC236}">
                <a16:creationId xmlns:a16="http://schemas.microsoft.com/office/drawing/2014/main" id="{24A433FB-0106-E8DC-0C3C-78C7E89F54E0}"/>
              </a:ext>
            </a:extLst>
          </p:cNvPr>
          <p:cNvSpPr txBox="1"/>
          <p:nvPr/>
        </p:nvSpPr>
        <p:spPr>
          <a:xfrm>
            <a:off x="8934637" y="2817322"/>
            <a:ext cx="2920143" cy="577915"/>
          </a:xfrm>
          <a:prstGeom prst="rect">
            <a:avLst/>
          </a:prstGeom>
          <a:noFill/>
        </p:spPr>
        <p:txBody>
          <a:bodyPr wrap="square">
            <a:spAutoFit/>
          </a:bodyPr>
          <a:lstStyle/>
          <a:p>
            <a:pPr>
              <a:lnSpc>
                <a:spcPct val="150000"/>
              </a:lnSpc>
            </a:pPr>
            <a:r>
              <a:rPr lang="ko-KR" altLang="en-US" sz="1100">
                <a:latin typeface="Arial Unicode MS"/>
              </a:rPr>
              <a:t>메서드의 정보와 파라미터 정보를 조합하여 최종 요청 정보를 완성하여 </a:t>
            </a:r>
            <a:r>
              <a:rPr lang="en-US" altLang="ko-KR" sz="1100">
                <a:latin typeface="Arial Unicode MS"/>
              </a:rPr>
              <a:t>RestClient </a:t>
            </a:r>
            <a:r>
              <a:rPr lang="ko-KR" altLang="en-US" sz="1100">
                <a:latin typeface="Arial Unicode MS"/>
              </a:rPr>
              <a:t>에 전달한다</a:t>
            </a:r>
            <a:endParaRPr lang="ko-KR" altLang="en-US" sz="1100"/>
          </a:p>
        </p:txBody>
      </p:sp>
    </p:spTree>
    <p:extLst>
      <p:ext uri="{BB962C8B-B14F-4D97-AF65-F5344CB8AC3E}">
        <p14:creationId xmlns:p14="http://schemas.microsoft.com/office/powerpoint/2010/main" val="4270951693"/>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BFA46E-7E0D-51BF-79EB-9E8A7FB8E9D0}"/>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4356DDD7-ECDC-EDE3-AB2E-EAE76E7BE78F}"/>
              </a:ext>
            </a:extLst>
          </p:cNvPr>
          <p:cNvSpPr txBox="1"/>
          <p:nvPr/>
        </p:nvSpPr>
        <p:spPr>
          <a:xfrm>
            <a:off x="4526216" y="2921169"/>
            <a:ext cx="3139577" cy="1015663"/>
          </a:xfrm>
          <a:prstGeom prst="rect">
            <a:avLst/>
          </a:prstGeom>
          <a:noFill/>
        </p:spPr>
        <p:txBody>
          <a:bodyPr wrap="none" rtlCol="0">
            <a:spAutoFit/>
          </a:bodyPr>
          <a:lstStyle/>
          <a:p>
            <a:pPr algn="ctr"/>
            <a:r>
              <a:rPr lang="en-US" altLang="ko-KR" sz="6000">
                <a:solidFill>
                  <a:schemeClr val="accent1">
                    <a:lumMod val="75000"/>
                  </a:schemeClr>
                </a:solidFill>
                <a:latin typeface="나눔바른고딕" panose="020B0603020101020101" pitchFamily="50" charset="-127"/>
                <a:ea typeface="나눔바른고딕" panose="020B0603020101020101" pitchFamily="50" charset="-127"/>
              </a:rPr>
              <a:t>Samples</a:t>
            </a:r>
          </a:p>
        </p:txBody>
      </p:sp>
      <p:sp>
        <p:nvSpPr>
          <p:cNvPr id="3" name="TextBox 2">
            <a:extLst>
              <a:ext uri="{FF2B5EF4-FFF2-40B4-BE49-F238E27FC236}">
                <a16:creationId xmlns:a16="http://schemas.microsoft.com/office/drawing/2014/main" id="{282F3A7E-9CE6-0769-9341-774F2186A65A}"/>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3130614933"/>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B14726F7-9E13-1A2C-B7B1-D2DD79EA7B0B}"/>
              </a:ext>
            </a:extLst>
          </p:cNvPr>
          <p:cNvPicPr>
            <a:picLocks noChangeAspect="1"/>
          </p:cNvPicPr>
          <p:nvPr/>
        </p:nvPicPr>
        <p:blipFill>
          <a:blip r:embed="rId2"/>
          <a:stretch>
            <a:fillRect/>
          </a:stretch>
        </p:blipFill>
        <p:spPr>
          <a:xfrm>
            <a:off x="2209800" y="653143"/>
            <a:ext cx="7772400" cy="5551714"/>
          </a:xfrm>
          <a:prstGeom prst="rect">
            <a:avLst/>
          </a:prstGeom>
        </p:spPr>
      </p:pic>
    </p:spTree>
    <p:extLst>
      <p:ext uri="{BB962C8B-B14F-4D97-AF65-F5344CB8AC3E}">
        <p14:creationId xmlns:p14="http://schemas.microsoft.com/office/powerpoint/2010/main" val="2713815092"/>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0FA02A09-49FC-0461-B832-2663660AE2D0}"/>
              </a:ext>
            </a:extLst>
          </p:cNvPr>
          <p:cNvPicPr>
            <a:picLocks noChangeAspect="1"/>
          </p:cNvPicPr>
          <p:nvPr/>
        </p:nvPicPr>
        <p:blipFill>
          <a:blip r:embed="rId2"/>
          <a:stretch>
            <a:fillRect/>
          </a:stretch>
        </p:blipFill>
        <p:spPr>
          <a:xfrm>
            <a:off x="2209800" y="1000125"/>
            <a:ext cx="7772400" cy="4857750"/>
          </a:xfrm>
          <a:prstGeom prst="rect">
            <a:avLst/>
          </a:prstGeom>
        </p:spPr>
      </p:pic>
    </p:spTree>
    <p:extLst>
      <p:ext uri="{BB962C8B-B14F-4D97-AF65-F5344CB8AC3E}">
        <p14:creationId xmlns:p14="http://schemas.microsoft.com/office/powerpoint/2010/main" val="1446426990"/>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B85EE5D4-4F3E-9AAF-D8AC-A2E64757E80B}"/>
              </a:ext>
            </a:extLst>
          </p:cNvPr>
          <p:cNvPicPr>
            <a:picLocks noChangeAspect="1"/>
          </p:cNvPicPr>
          <p:nvPr/>
        </p:nvPicPr>
        <p:blipFill>
          <a:blip r:embed="rId2"/>
          <a:stretch>
            <a:fillRect/>
          </a:stretch>
        </p:blipFill>
        <p:spPr>
          <a:xfrm>
            <a:off x="2209800" y="765456"/>
            <a:ext cx="7772400" cy="5327087"/>
          </a:xfrm>
          <a:prstGeom prst="rect">
            <a:avLst/>
          </a:prstGeom>
        </p:spPr>
      </p:pic>
    </p:spTree>
    <p:extLst>
      <p:ext uri="{BB962C8B-B14F-4D97-AF65-F5344CB8AC3E}">
        <p14:creationId xmlns:p14="http://schemas.microsoft.com/office/powerpoint/2010/main" val="1111943126"/>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EF0D9326-D6F4-2181-B8F7-312E561817F1}"/>
              </a:ext>
            </a:extLst>
          </p:cNvPr>
          <p:cNvPicPr>
            <a:picLocks noChangeAspect="1"/>
          </p:cNvPicPr>
          <p:nvPr/>
        </p:nvPicPr>
        <p:blipFill>
          <a:blip r:embed="rId2"/>
          <a:stretch>
            <a:fillRect/>
          </a:stretch>
        </p:blipFill>
        <p:spPr>
          <a:xfrm>
            <a:off x="2209800" y="730250"/>
            <a:ext cx="7772400" cy="5397500"/>
          </a:xfrm>
          <a:prstGeom prst="rect">
            <a:avLst/>
          </a:prstGeom>
        </p:spPr>
      </p:pic>
    </p:spTree>
    <p:extLst>
      <p:ext uri="{BB962C8B-B14F-4D97-AF65-F5344CB8AC3E}">
        <p14:creationId xmlns:p14="http://schemas.microsoft.com/office/powerpoint/2010/main" val="832162496"/>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9A322B69-B0E7-DB04-0D94-785AA99BF340}"/>
              </a:ext>
            </a:extLst>
          </p:cNvPr>
          <p:cNvPicPr>
            <a:picLocks noChangeAspect="1"/>
          </p:cNvPicPr>
          <p:nvPr/>
        </p:nvPicPr>
        <p:blipFill>
          <a:blip r:embed="rId2"/>
          <a:stretch>
            <a:fillRect/>
          </a:stretch>
        </p:blipFill>
        <p:spPr>
          <a:xfrm>
            <a:off x="2209800" y="819150"/>
            <a:ext cx="7772400" cy="5219700"/>
          </a:xfrm>
          <a:prstGeom prst="rect">
            <a:avLst/>
          </a:prstGeom>
        </p:spPr>
      </p:pic>
    </p:spTree>
    <p:extLst>
      <p:ext uri="{BB962C8B-B14F-4D97-AF65-F5344CB8AC3E}">
        <p14:creationId xmlns:p14="http://schemas.microsoft.com/office/powerpoint/2010/main" val="2479003722"/>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직사각형 72">
            <a:extLst>
              <a:ext uri="{FF2B5EF4-FFF2-40B4-BE49-F238E27FC236}">
                <a16:creationId xmlns:a16="http://schemas.microsoft.com/office/drawing/2014/main" id="{D10AE262-3224-4491-9AF5-1A7677C571EF}"/>
              </a:ext>
            </a:extLst>
          </p:cNvPr>
          <p:cNvSpPr/>
          <p:nvPr/>
        </p:nvSpPr>
        <p:spPr>
          <a:xfrm>
            <a:off x="776444" y="4978706"/>
            <a:ext cx="11315056" cy="610616"/>
          </a:xfrm>
          <a:prstGeom prst="rect">
            <a:avLst/>
          </a:prstGeom>
        </p:spPr>
        <p:txBody>
          <a:bodyPr wrap="square">
            <a:spAutoFit/>
          </a:bodyPr>
          <a:lstStyle/>
          <a:p>
            <a:pPr marL="285750" indent="-285750">
              <a:lnSpc>
                <a:spcPct val="150000"/>
              </a:lnSpc>
              <a:buFont typeface="Arial" panose="020B0604020202020204" pitchFamily="34" charset="0"/>
              <a:buChar char="•"/>
            </a:pPr>
            <a:r>
              <a:rPr lang="ko-KR" altLang="en-US" sz="1200">
                <a:latin typeface="+mj-lt"/>
              </a:rPr>
              <a:t>서블릿은 서블릿 컨테이너에서 생성되어 클라이언트의 요청을 동적으로 처리하고 응답한다</a:t>
            </a:r>
            <a:endParaRPr lang="en-US" altLang="ko-KR" sz="1200">
              <a:latin typeface="+mj-lt"/>
            </a:endParaRPr>
          </a:p>
          <a:p>
            <a:pPr marL="285750" indent="-285750">
              <a:lnSpc>
                <a:spcPct val="150000"/>
              </a:lnSpc>
              <a:buFont typeface="Arial" panose="020B0604020202020204" pitchFamily="34" charset="0"/>
              <a:buChar char="•"/>
            </a:pPr>
            <a:r>
              <a:rPr lang="ko-KR" altLang="en-US" sz="1200">
                <a:latin typeface="+mj-lt"/>
              </a:rPr>
              <a:t>매 요청마다 스레드가 생성 혹은 할당 되고 </a:t>
            </a:r>
            <a:r>
              <a:rPr lang="en-US" altLang="ko-KR" sz="1200">
                <a:latin typeface="+mj-lt"/>
              </a:rPr>
              <a:t>HttpServletrequest</a:t>
            </a:r>
            <a:r>
              <a:rPr lang="ko-KR" altLang="en-US" sz="1200">
                <a:latin typeface="+mj-lt"/>
              </a:rPr>
              <a:t> 객체를 통해 요청을 처리한 후 </a:t>
            </a:r>
            <a:r>
              <a:rPr lang="en-US" altLang="ko-KR" sz="1200">
                <a:latin typeface="+mj-lt"/>
              </a:rPr>
              <a:t>HttpServletresponse </a:t>
            </a:r>
            <a:r>
              <a:rPr lang="ko-KR" altLang="en-US" sz="1200">
                <a:latin typeface="+mj-lt"/>
              </a:rPr>
              <a:t>객체를 통해 응답하는 식으로 이루어진다</a:t>
            </a:r>
            <a:endParaRPr lang="en-US" altLang="ko-KR" sz="1200">
              <a:latin typeface="+mj-lt"/>
            </a:endParaRPr>
          </a:p>
        </p:txBody>
      </p:sp>
      <p:sp>
        <p:nvSpPr>
          <p:cNvPr id="74" name="직사각형 73">
            <a:extLst>
              <a:ext uri="{FF2B5EF4-FFF2-40B4-BE49-F238E27FC236}">
                <a16:creationId xmlns:a16="http://schemas.microsoft.com/office/drawing/2014/main" id="{42A0B23B-7003-43B2-A559-7C4A6F001EFB}"/>
              </a:ext>
            </a:extLst>
          </p:cNvPr>
          <p:cNvSpPr/>
          <p:nvPr/>
        </p:nvSpPr>
        <p:spPr>
          <a:xfrm>
            <a:off x="198756" y="202792"/>
            <a:ext cx="2815194"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j-lt"/>
              </a:rPr>
              <a:t>서블릿 요청</a:t>
            </a:r>
            <a:r>
              <a:rPr lang="en-US" altLang="ko-KR" b="1">
                <a:solidFill>
                  <a:schemeClr val="accent1">
                    <a:lumMod val="75000"/>
                  </a:schemeClr>
                </a:solidFill>
                <a:latin typeface="+mj-lt"/>
              </a:rPr>
              <a:t>/</a:t>
            </a:r>
            <a:r>
              <a:rPr lang="ko-KR" altLang="en-US" b="1">
                <a:solidFill>
                  <a:schemeClr val="accent1">
                    <a:lumMod val="75000"/>
                  </a:schemeClr>
                </a:solidFill>
                <a:latin typeface="+mj-lt"/>
              </a:rPr>
              <a:t>응답 구조</a:t>
            </a:r>
          </a:p>
        </p:txBody>
      </p:sp>
      <p:sp>
        <p:nvSpPr>
          <p:cNvPr id="19" name="직사각형 18">
            <a:extLst>
              <a:ext uri="{FF2B5EF4-FFF2-40B4-BE49-F238E27FC236}">
                <a16:creationId xmlns:a16="http://schemas.microsoft.com/office/drawing/2014/main" id="{A5AEB3F7-CA69-49D8-8A45-EC9708FCECB1}"/>
              </a:ext>
            </a:extLst>
          </p:cNvPr>
          <p:cNvSpPr/>
          <p:nvPr/>
        </p:nvSpPr>
        <p:spPr>
          <a:xfrm>
            <a:off x="5538459" y="1311925"/>
            <a:ext cx="3664879" cy="2933205"/>
          </a:xfrm>
          <a:prstGeom prst="rect">
            <a:avLst/>
          </a:prstGeom>
          <a:solidFill>
            <a:schemeClr val="bg1">
              <a:lumMod val="95000"/>
            </a:schemeClr>
          </a:solidFill>
          <a:ln w="2857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sz="1200">
              <a:latin typeface="+mj-lt"/>
            </a:endParaRPr>
          </a:p>
        </p:txBody>
      </p:sp>
      <p:sp>
        <p:nvSpPr>
          <p:cNvPr id="17" name="원통형 16">
            <a:extLst>
              <a:ext uri="{FF2B5EF4-FFF2-40B4-BE49-F238E27FC236}">
                <a16:creationId xmlns:a16="http://schemas.microsoft.com/office/drawing/2014/main" id="{7867070C-7550-41D5-9F4D-F38E0B71E5E4}"/>
              </a:ext>
            </a:extLst>
          </p:cNvPr>
          <p:cNvSpPr/>
          <p:nvPr/>
        </p:nvSpPr>
        <p:spPr>
          <a:xfrm>
            <a:off x="7291726" y="1948020"/>
            <a:ext cx="1727851" cy="1639420"/>
          </a:xfrm>
          <a:prstGeom prst="can">
            <a:avLst>
              <a:gd name="adj" fmla="val 24275"/>
            </a:avLst>
          </a:prstGeom>
          <a:solidFill>
            <a:schemeClr val="bg2"/>
          </a:solidFill>
          <a:ln w="19050">
            <a:solidFill>
              <a:schemeClr val="tx1"/>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ko-KR" altLang="en-US">
              <a:latin typeface="+mj-lt"/>
            </a:endParaRPr>
          </a:p>
        </p:txBody>
      </p:sp>
      <p:sp>
        <p:nvSpPr>
          <p:cNvPr id="20" name="모서리가 둥근 직사각형 38">
            <a:extLst>
              <a:ext uri="{FF2B5EF4-FFF2-40B4-BE49-F238E27FC236}">
                <a16:creationId xmlns:a16="http://schemas.microsoft.com/office/drawing/2014/main" id="{8C451171-0408-42AA-B078-2DA51B12DF85}"/>
              </a:ext>
            </a:extLst>
          </p:cNvPr>
          <p:cNvSpPr/>
          <p:nvPr/>
        </p:nvSpPr>
        <p:spPr>
          <a:xfrm>
            <a:off x="7531653" y="2591159"/>
            <a:ext cx="1278418" cy="428994"/>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Servlet</a:t>
            </a:r>
            <a:endParaRPr lang="ko-KR" altLang="en-US" sz="1400">
              <a:solidFill>
                <a:schemeClr val="tx1"/>
              </a:solidFill>
              <a:latin typeface="+mj-lt"/>
              <a:ea typeface="나눔바른고딕" panose="020B0603020101020101"/>
            </a:endParaRPr>
          </a:p>
        </p:txBody>
      </p:sp>
      <p:sp>
        <p:nvSpPr>
          <p:cNvPr id="24" name="직사각형 23">
            <a:extLst>
              <a:ext uri="{FF2B5EF4-FFF2-40B4-BE49-F238E27FC236}">
                <a16:creationId xmlns:a16="http://schemas.microsoft.com/office/drawing/2014/main" id="{205FD7C1-DBA2-4265-A985-13BFF5174B4A}"/>
              </a:ext>
            </a:extLst>
          </p:cNvPr>
          <p:cNvSpPr/>
          <p:nvPr/>
        </p:nvSpPr>
        <p:spPr>
          <a:xfrm>
            <a:off x="7476163" y="2006276"/>
            <a:ext cx="1391984" cy="276999"/>
          </a:xfrm>
          <a:prstGeom prst="rect">
            <a:avLst/>
          </a:prstGeom>
        </p:spPr>
        <p:txBody>
          <a:bodyPr wrap="none">
            <a:spAutoFit/>
          </a:bodyPr>
          <a:lstStyle/>
          <a:p>
            <a:r>
              <a:rPr lang="en-US" altLang="ko-KR" sz="1200">
                <a:latin typeface="+mj-lt"/>
              </a:rPr>
              <a:t>Servlet Container</a:t>
            </a:r>
            <a:endParaRPr lang="ko-KR" altLang="en-US" sz="1200">
              <a:latin typeface="+mj-lt"/>
            </a:endParaRPr>
          </a:p>
        </p:txBody>
      </p:sp>
      <p:sp>
        <p:nvSpPr>
          <p:cNvPr id="25" name="직사각형 24">
            <a:extLst>
              <a:ext uri="{FF2B5EF4-FFF2-40B4-BE49-F238E27FC236}">
                <a16:creationId xmlns:a16="http://schemas.microsoft.com/office/drawing/2014/main" id="{F5CC1648-FFE8-4604-8EEB-FA1712505F5F}"/>
              </a:ext>
            </a:extLst>
          </p:cNvPr>
          <p:cNvSpPr/>
          <p:nvPr/>
        </p:nvSpPr>
        <p:spPr>
          <a:xfrm>
            <a:off x="6102792" y="1318628"/>
            <a:ext cx="662361" cy="369332"/>
          </a:xfrm>
          <a:prstGeom prst="rect">
            <a:avLst/>
          </a:prstGeom>
        </p:spPr>
        <p:txBody>
          <a:bodyPr wrap="none">
            <a:spAutoFit/>
          </a:bodyPr>
          <a:lstStyle/>
          <a:p>
            <a:r>
              <a:rPr lang="en-US" altLang="ko-KR" b="1">
                <a:latin typeface="+mj-lt"/>
              </a:rPr>
              <a:t>JVM</a:t>
            </a:r>
            <a:endParaRPr lang="ko-KR" altLang="en-US" b="1">
              <a:latin typeface="+mj-lt"/>
            </a:endParaRPr>
          </a:p>
        </p:txBody>
      </p:sp>
      <p:sp>
        <p:nvSpPr>
          <p:cNvPr id="18" name="타원 17">
            <a:extLst>
              <a:ext uri="{FF2B5EF4-FFF2-40B4-BE49-F238E27FC236}">
                <a16:creationId xmlns:a16="http://schemas.microsoft.com/office/drawing/2014/main" id="{1ABFB7A4-1A6E-4EDE-8822-B518A0F7E8A5}"/>
              </a:ext>
            </a:extLst>
          </p:cNvPr>
          <p:cNvSpPr/>
          <p:nvPr/>
        </p:nvSpPr>
        <p:spPr>
          <a:xfrm>
            <a:off x="2487837" y="2528074"/>
            <a:ext cx="685800" cy="6858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ko-KR" altLang="en-US">
              <a:latin typeface="+mj-lt"/>
            </a:endParaRPr>
          </a:p>
        </p:txBody>
      </p:sp>
      <p:sp>
        <p:nvSpPr>
          <p:cNvPr id="29" name="직사각형 28">
            <a:extLst>
              <a:ext uri="{FF2B5EF4-FFF2-40B4-BE49-F238E27FC236}">
                <a16:creationId xmlns:a16="http://schemas.microsoft.com/office/drawing/2014/main" id="{770051A2-6D82-4DC8-BCC6-0FFE0F83DD3B}"/>
              </a:ext>
            </a:extLst>
          </p:cNvPr>
          <p:cNvSpPr/>
          <p:nvPr/>
        </p:nvSpPr>
        <p:spPr>
          <a:xfrm>
            <a:off x="2529212" y="2732473"/>
            <a:ext cx="603050" cy="276999"/>
          </a:xfrm>
          <a:prstGeom prst="rect">
            <a:avLst/>
          </a:prstGeom>
        </p:spPr>
        <p:txBody>
          <a:bodyPr wrap="none">
            <a:spAutoFit/>
          </a:bodyPr>
          <a:lstStyle/>
          <a:p>
            <a:r>
              <a:rPr lang="en-US" altLang="ko-KR" sz="1200" b="1">
                <a:latin typeface="+mj-lt"/>
              </a:rPr>
              <a:t>Client</a:t>
            </a:r>
            <a:endParaRPr lang="ko-KR" altLang="en-US" sz="1200" b="1">
              <a:latin typeface="+mj-lt"/>
            </a:endParaRPr>
          </a:p>
        </p:txBody>
      </p:sp>
      <p:cxnSp>
        <p:nvCxnSpPr>
          <p:cNvPr id="26" name="직선 화살표 연결선 25">
            <a:extLst>
              <a:ext uri="{FF2B5EF4-FFF2-40B4-BE49-F238E27FC236}">
                <a16:creationId xmlns:a16="http://schemas.microsoft.com/office/drawing/2014/main" id="{D4A90D7F-B8D5-4F69-B9EE-F070981C061C}"/>
              </a:ext>
            </a:extLst>
          </p:cNvPr>
          <p:cNvCxnSpPr>
            <a:cxnSpLocks/>
          </p:cNvCxnSpPr>
          <p:nvPr/>
        </p:nvCxnSpPr>
        <p:spPr>
          <a:xfrm>
            <a:off x="3173637" y="2805656"/>
            <a:ext cx="411808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직사각형 31">
            <a:extLst>
              <a:ext uri="{FF2B5EF4-FFF2-40B4-BE49-F238E27FC236}">
                <a16:creationId xmlns:a16="http://schemas.microsoft.com/office/drawing/2014/main" id="{259F3A50-5DFA-44F2-9045-97B820DB64F8}"/>
              </a:ext>
            </a:extLst>
          </p:cNvPr>
          <p:cNvSpPr/>
          <p:nvPr/>
        </p:nvSpPr>
        <p:spPr>
          <a:xfrm>
            <a:off x="7639185" y="1694354"/>
            <a:ext cx="968535" cy="246221"/>
          </a:xfrm>
          <a:prstGeom prst="rect">
            <a:avLst/>
          </a:prstGeom>
        </p:spPr>
        <p:txBody>
          <a:bodyPr wrap="none">
            <a:spAutoFit/>
          </a:bodyPr>
          <a:lstStyle/>
          <a:p>
            <a:r>
              <a:rPr lang="en-US" altLang="ko-KR" sz="1000">
                <a:latin typeface="+mj-lt"/>
              </a:rPr>
              <a:t>Tomcat(WAS)</a:t>
            </a:r>
            <a:endParaRPr lang="ko-KR" altLang="en-US" sz="1000">
              <a:latin typeface="+mj-lt"/>
            </a:endParaRPr>
          </a:p>
        </p:txBody>
      </p:sp>
      <p:cxnSp>
        <p:nvCxnSpPr>
          <p:cNvPr id="38" name="직선 화살표 연결선 37">
            <a:extLst>
              <a:ext uri="{FF2B5EF4-FFF2-40B4-BE49-F238E27FC236}">
                <a16:creationId xmlns:a16="http://schemas.microsoft.com/office/drawing/2014/main" id="{D3109B76-F204-42A6-9ABD-F5E65C134585}"/>
              </a:ext>
            </a:extLst>
          </p:cNvPr>
          <p:cNvCxnSpPr>
            <a:cxnSpLocks/>
          </p:cNvCxnSpPr>
          <p:nvPr/>
        </p:nvCxnSpPr>
        <p:spPr>
          <a:xfrm flipH="1">
            <a:off x="3132264" y="2944154"/>
            <a:ext cx="415946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39F5E3B0-B67C-423B-A7A6-98575CB410FE}"/>
              </a:ext>
            </a:extLst>
          </p:cNvPr>
          <p:cNvSpPr txBox="1"/>
          <p:nvPr/>
        </p:nvSpPr>
        <p:spPr>
          <a:xfrm>
            <a:off x="3573379" y="2467807"/>
            <a:ext cx="1447194" cy="313547"/>
          </a:xfrm>
          <a:prstGeom prst="rect">
            <a:avLst/>
          </a:prstGeom>
          <a:noFill/>
        </p:spPr>
        <p:txBody>
          <a:bodyPr wrap="square">
            <a:spAutoFit/>
          </a:bodyPr>
          <a:lstStyle/>
          <a:p>
            <a:pPr algn="ctr">
              <a:lnSpc>
                <a:spcPct val="150000"/>
              </a:lnSpc>
            </a:pPr>
            <a:r>
              <a:rPr lang="en-US" altLang="ko-KR" sz="1100">
                <a:latin typeface="+mj-lt"/>
              </a:rPr>
              <a:t>GET /hello</a:t>
            </a:r>
            <a:endParaRPr lang="ko-KR" altLang="en-US" sz="1100">
              <a:latin typeface="+mj-lt"/>
            </a:endParaRPr>
          </a:p>
        </p:txBody>
      </p:sp>
      <p:sp>
        <p:nvSpPr>
          <p:cNvPr id="28" name="TextBox 27">
            <a:extLst>
              <a:ext uri="{FF2B5EF4-FFF2-40B4-BE49-F238E27FC236}">
                <a16:creationId xmlns:a16="http://schemas.microsoft.com/office/drawing/2014/main" id="{EE1A8C4D-DB1D-4A41-87B7-334C8349D1EA}"/>
              </a:ext>
            </a:extLst>
          </p:cNvPr>
          <p:cNvSpPr txBox="1"/>
          <p:nvPr/>
        </p:nvSpPr>
        <p:spPr>
          <a:xfrm>
            <a:off x="3881305" y="2929435"/>
            <a:ext cx="809673" cy="313547"/>
          </a:xfrm>
          <a:prstGeom prst="rect">
            <a:avLst/>
          </a:prstGeom>
          <a:noFill/>
        </p:spPr>
        <p:txBody>
          <a:bodyPr wrap="square">
            <a:spAutoFit/>
          </a:bodyPr>
          <a:lstStyle/>
          <a:p>
            <a:pPr algn="ctr">
              <a:lnSpc>
                <a:spcPct val="150000"/>
              </a:lnSpc>
            </a:pPr>
            <a:r>
              <a:rPr lang="en-US" altLang="ko-KR" sz="1100">
                <a:latin typeface="+mj-lt"/>
              </a:rPr>
              <a:t>200 OK</a:t>
            </a:r>
            <a:endParaRPr lang="ko-KR" altLang="en-US" sz="1100">
              <a:latin typeface="+mj-lt"/>
            </a:endParaRPr>
          </a:p>
        </p:txBody>
      </p:sp>
      <p:sp>
        <p:nvSpPr>
          <p:cNvPr id="4" name="모서리가 둥근 직사각형 38">
            <a:extLst>
              <a:ext uri="{FF2B5EF4-FFF2-40B4-BE49-F238E27FC236}">
                <a16:creationId xmlns:a16="http://schemas.microsoft.com/office/drawing/2014/main" id="{CBE597CA-1B36-0DDA-778A-BC0448FBC3E2}"/>
              </a:ext>
            </a:extLst>
          </p:cNvPr>
          <p:cNvSpPr/>
          <p:nvPr/>
        </p:nvSpPr>
        <p:spPr>
          <a:xfrm>
            <a:off x="5616121" y="2410676"/>
            <a:ext cx="1513704" cy="295155"/>
          </a:xfrm>
          <a:prstGeom prst="roundRect">
            <a:avLst/>
          </a:prstGeom>
          <a:solidFill>
            <a:schemeClr val="accent5">
              <a:lumMod val="20000"/>
              <a:lumOff val="80000"/>
            </a:schemeClr>
          </a:solidFill>
          <a:ln w="12700">
            <a:solidFill>
              <a:schemeClr val="tx1"/>
            </a:solidFill>
            <a:prstDash val="sysDash"/>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latin typeface="+mj-lt"/>
              </a:rPr>
              <a:t>HttpServletrequest</a:t>
            </a:r>
            <a:endParaRPr lang="ko-KR" altLang="en-US" sz="1100">
              <a:solidFill>
                <a:schemeClr val="tx1"/>
              </a:solidFill>
              <a:latin typeface="+mj-lt"/>
              <a:ea typeface="나눔바른고딕" panose="020B0603020101020101"/>
            </a:endParaRPr>
          </a:p>
        </p:txBody>
      </p:sp>
      <p:sp>
        <p:nvSpPr>
          <p:cNvPr id="5" name="모서리가 둥근 직사각형 38">
            <a:extLst>
              <a:ext uri="{FF2B5EF4-FFF2-40B4-BE49-F238E27FC236}">
                <a16:creationId xmlns:a16="http://schemas.microsoft.com/office/drawing/2014/main" id="{A7CCA595-2967-6832-8B8D-CD6921B9D545}"/>
              </a:ext>
            </a:extLst>
          </p:cNvPr>
          <p:cNvSpPr/>
          <p:nvPr/>
        </p:nvSpPr>
        <p:spPr>
          <a:xfrm>
            <a:off x="5616121" y="3040129"/>
            <a:ext cx="1513704" cy="295155"/>
          </a:xfrm>
          <a:prstGeom prst="roundRect">
            <a:avLst/>
          </a:prstGeom>
          <a:solidFill>
            <a:schemeClr val="accent5">
              <a:lumMod val="20000"/>
              <a:lumOff val="80000"/>
            </a:schemeClr>
          </a:solidFill>
          <a:ln w="12700">
            <a:solidFill>
              <a:schemeClr val="tx1"/>
            </a:solidFill>
            <a:prstDash val="sysDash"/>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latin typeface="+mj-lt"/>
              </a:rPr>
              <a:t>HttpServletresponse</a:t>
            </a:r>
            <a:endParaRPr lang="ko-KR" altLang="en-US" sz="1100">
              <a:solidFill>
                <a:schemeClr val="tx1"/>
              </a:solidFill>
              <a:latin typeface="+mj-lt"/>
              <a:ea typeface="나눔바른고딕" panose="020B0603020101020101"/>
            </a:endParaRPr>
          </a:p>
        </p:txBody>
      </p:sp>
    </p:spTree>
    <p:extLst>
      <p:ext uri="{BB962C8B-B14F-4D97-AF65-F5344CB8AC3E}">
        <p14:creationId xmlns:p14="http://schemas.microsoft.com/office/powerpoint/2010/main" val="1252574640"/>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
            <a:extLst>
              <a:ext uri="{FF2B5EF4-FFF2-40B4-BE49-F238E27FC236}">
                <a16:creationId xmlns:a16="http://schemas.microsoft.com/office/drawing/2014/main" id="{EA44D325-FEB7-4FDC-92D2-D94BC197AA09}"/>
              </a:ext>
            </a:extLst>
          </p:cNvPr>
          <p:cNvGrpSpPr/>
          <p:nvPr/>
        </p:nvGrpSpPr>
        <p:grpSpPr>
          <a:xfrm>
            <a:off x="368790" y="2226026"/>
            <a:ext cx="283698" cy="283699"/>
            <a:chOff x="1075919" y="1284038"/>
            <a:chExt cx="283698" cy="283699"/>
          </a:xfrm>
        </p:grpSpPr>
        <p:sp>
          <p:nvSpPr>
            <p:cNvPr id="3" name="타원 2">
              <a:extLst>
                <a:ext uri="{FF2B5EF4-FFF2-40B4-BE49-F238E27FC236}">
                  <a16:creationId xmlns:a16="http://schemas.microsoft.com/office/drawing/2014/main" id="{E9962296-5F8A-4CE1-B780-3F256CFAB8B3}"/>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4" name="TextBox 3">
              <a:extLst>
                <a:ext uri="{FF2B5EF4-FFF2-40B4-BE49-F238E27FC236}">
                  <a16:creationId xmlns:a16="http://schemas.microsoft.com/office/drawing/2014/main" id="{8CFCE185-B6EF-40E1-98D3-4E1CEC1471BD}"/>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1</a:t>
              </a:r>
              <a:endParaRPr lang="ko-KR" altLang="en-US" sz="1100" b="1">
                <a:solidFill>
                  <a:schemeClr val="bg1"/>
                </a:solidFill>
              </a:endParaRPr>
            </a:p>
          </p:txBody>
        </p:sp>
      </p:grpSp>
      <p:grpSp>
        <p:nvGrpSpPr>
          <p:cNvPr id="5" name="그룹 4">
            <a:extLst>
              <a:ext uri="{FF2B5EF4-FFF2-40B4-BE49-F238E27FC236}">
                <a16:creationId xmlns:a16="http://schemas.microsoft.com/office/drawing/2014/main" id="{CED0D6C1-B235-43A4-B2C9-C2DF27BBE263}"/>
              </a:ext>
            </a:extLst>
          </p:cNvPr>
          <p:cNvGrpSpPr/>
          <p:nvPr/>
        </p:nvGrpSpPr>
        <p:grpSpPr>
          <a:xfrm>
            <a:off x="3265052" y="1226553"/>
            <a:ext cx="283698" cy="283699"/>
            <a:chOff x="1075919" y="1284038"/>
            <a:chExt cx="283698" cy="283699"/>
          </a:xfrm>
        </p:grpSpPr>
        <p:sp>
          <p:nvSpPr>
            <p:cNvPr id="6" name="타원 5">
              <a:extLst>
                <a:ext uri="{FF2B5EF4-FFF2-40B4-BE49-F238E27FC236}">
                  <a16:creationId xmlns:a16="http://schemas.microsoft.com/office/drawing/2014/main" id="{6BAC32A3-BE27-4E8A-92E2-58517D92E380}"/>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7" name="TextBox 6">
              <a:extLst>
                <a:ext uri="{FF2B5EF4-FFF2-40B4-BE49-F238E27FC236}">
                  <a16:creationId xmlns:a16="http://schemas.microsoft.com/office/drawing/2014/main" id="{F6589041-8B61-4349-BE49-68BCF09BDA87}"/>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2</a:t>
              </a:r>
              <a:endParaRPr lang="ko-KR" altLang="en-US" sz="1100" b="1">
                <a:solidFill>
                  <a:schemeClr val="bg1"/>
                </a:solidFill>
              </a:endParaRPr>
            </a:p>
          </p:txBody>
        </p:sp>
      </p:grpSp>
      <p:grpSp>
        <p:nvGrpSpPr>
          <p:cNvPr id="8" name="그룹 7">
            <a:extLst>
              <a:ext uri="{FF2B5EF4-FFF2-40B4-BE49-F238E27FC236}">
                <a16:creationId xmlns:a16="http://schemas.microsoft.com/office/drawing/2014/main" id="{B030A5E9-D6B1-4378-A2B4-F4A010FE9D4A}"/>
              </a:ext>
            </a:extLst>
          </p:cNvPr>
          <p:cNvGrpSpPr/>
          <p:nvPr/>
        </p:nvGrpSpPr>
        <p:grpSpPr>
          <a:xfrm>
            <a:off x="5768134" y="1266878"/>
            <a:ext cx="283698" cy="283699"/>
            <a:chOff x="1075919" y="1284038"/>
            <a:chExt cx="283698" cy="283699"/>
          </a:xfrm>
        </p:grpSpPr>
        <p:sp>
          <p:nvSpPr>
            <p:cNvPr id="9" name="타원 8">
              <a:extLst>
                <a:ext uri="{FF2B5EF4-FFF2-40B4-BE49-F238E27FC236}">
                  <a16:creationId xmlns:a16="http://schemas.microsoft.com/office/drawing/2014/main" id="{D193835A-4A0F-4139-8F85-961CBA75147F}"/>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10" name="TextBox 9">
              <a:extLst>
                <a:ext uri="{FF2B5EF4-FFF2-40B4-BE49-F238E27FC236}">
                  <a16:creationId xmlns:a16="http://schemas.microsoft.com/office/drawing/2014/main" id="{3D24F407-2606-41FE-B54D-BF94AB3EB58A}"/>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3</a:t>
              </a:r>
              <a:endParaRPr lang="ko-KR" altLang="en-US" sz="1100" b="1">
                <a:solidFill>
                  <a:schemeClr val="bg1"/>
                </a:solidFill>
              </a:endParaRPr>
            </a:p>
          </p:txBody>
        </p:sp>
      </p:grpSp>
      <p:grpSp>
        <p:nvGrpSpPr>
          <p:cNvPr id="11" name="그룹 10">
            <a:extLst>
              <a:ext uri="{FF2B5EF4-FFF2-40B4-BE49-F238E27FC236}">
                <a16:creationId xmlns:a16="http://schemas.microsoft.com/office/drawing/2014/main" id="{5479F758-E085-4BAA-A014-11D87AF6A282}"/>
              </a:ext>
            </a:extLst>
          </p:cNvPr>
          <p:cNvGrpSpPr/>
          <p:nvPr/>
        </p:nvGrpSpPr>
        <p:grpSpPr>
          <a:xfrm>
            <a:off x="8332192" y="1284037"/>
            <a:ext cx="283698" cy="283699"/>
            <a:chOff x="1075919" y="1284038"/>
            <a:chExt cx="283698" cy="283699"/>
          </a:xfrm>
        </p:grpSpPr>
        <p:sp>
          <p:nvSpPr>
            <p:cNvPr id="12" name="타원 11">
              <a:extLst>
                <a:ext uri="{FF2B5EF4-FFF2-40B4-BE49-F238E27FC236}">
                  <a16:creationId xmlns:a16="http://schemas.microsoft.com/office/drawing/2014/main" id="{6DF17FC3-F33E-4845-B363-63A1B0639CA2}"/>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13" name="TextBox 12">
              <a:extLst>
                <a:ext uri="{FF2B5EF4-FFF2-40B4-BE49-F238E27FC236}">
                  <a16:creationId xmlns:a16="http://schemas.microsoft.com/office/drawing/2014/main" id="{0CCFF9D9-E5A3-4768-8ECC-33D01B7C0703}"/>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4</a:t>
              </a:r>
              <a:endParaRPr lang="ko-KR" altLang="en-US" sz="1100" b="1">
                <a:solidFill>
                  <a:schemeClr val="bg1"/>
                </a:solidFill>
              </a:endParaRPr>
            </a:p>
          </p:txBody>
        </p:sp>
      </p:grpSp>
      <p:grpSp>
        <p:nvGrpSpPr>
          <p:cNvPr id="14" name="그룹 13">
            <a:extLst>
              <a:ext uri="{FF2B5EF4-FFF2-40B4-BE49-F238E27FC236}">
                <a16:creationId xmlns:a16="http://schemas.microsoft.com/office/drawing/2014/main" id="{2DA062DB-87CB-4B35-AFF4-FEC983E904A9}"/>
              </a:ext>
            </a:extLst>
          </p:cNvPr>
          <p:cNvGrpSpPr/>
          <p:nvPr/>
        </p:nvGrpSpPr>
        <p:grpSpPr>
          <a:xfrm>
            <a:off x="3147897" y="3539318"/>
            <a:ext cx="283698" cy="283699"/>
            <a:chOff x="1075919" y="1284038"/>
            <a:chExt cx="283698" cy="283699"/>
          </a:xfrm>
        </p:grpSpPr>
        <p:sp>
          <p:nvSpPr>
            <p:cNvPr id="15" name="타원 14">
              <a:extLst>
                <a:ext uri="{FF2B5EF4-FFF2-40B4-BE49-F238E27FC236}">
                  <a16:creationId xmlns:a16="http://schemas.microsoft.com/office/drawing/2014/main" id="{88D7D801-C7FF-4234-9A34-4ADBB858C866}"/>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16" name="TextBox 15">
              <a:extLst>
                <a:ext uri="{FF2B5EF4-FFF2-40B4-BE49-F238E27FC236}">
                  <a16:creationId xmlns:a16="http://schemas.microsoft.com/office/drawing/2014/main" id="{566C2685-BB28-4AAE-8037-18A1275B5A93}"/>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5</a:t>
              </a:r>
              <a:endParaRPr lang="ko-KR" altLang="en-US" sz="1100" b="1">
                <a:solidFill>
                  <a:schemeClr val="bg1"/>
                </a:solidFill>
              </a:endParaRPr>
            </a:p>
          </p:txBody>
        </p:sp>
      </p:grpSp>
      <p:grpSp>
        <p:nvGrpSpPr>
          <p:cNvPr id="17" name="그룹 16">
            <a:extLst>
              <a:ext uri="{FF2B5EF4-FFF2-40B4-BE49-F238E27FC236}">
                <a16:creationId xmlns:a16="http://schemas.microsoft.com/office/drawing/2014/main" id="{BB5D5CC0-F00A-4456-B3D5-8009B35D443E}"/>
              </a:ext>
            </a:extLst>
          </p:cNvPr>
          <p:cNvGrpSpPr/>
          <p:nvPr/>
        </p:nvGrpSpPr>
        <p:grpSpPr>
          <a:xfrm>
            <a:off x="5609407" y="3544433"/>
            <a:ext cx="283698" cy="283699"/>
            <a:chOff x="1075919" y="1284038"/>
            <a:chExt cx="283698" cy="283699"/>
          </a:xfrm>
        </p:grpSpPr>
        <p:sp>
          <p:nvSpPr>
            <p:cNvPr id="18" name="타원 17">
              <a:extLst>
                <a:ext uri="{FF2B5EF4-FFF2-40B4-BE49-F238E27FC236}">
                  <a16:creationId xmlns:a16="http://schemas.microsoft.com/office/drawing/2014/main" id="{4BAFA8DB-C4EC-4812-9556-E842FECCAF87}"/>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19" name="TextBox 18">
              <a:extLst>
                <a:ext uri="{FF2B5EF4-FFF2-40B4-BE49-F238E27FC236}">
                  <a16:creationId xmlns:a16="http://schemas.microsoft.com/office/drawing/2014/main" id="{349F1E4B-D37D-48F2-830F-B0A5478CB083}"/>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6</a:t>
              </a:r>
              <a:endParaRPr lang="ko-KR" altLang="en-US" sz="1100" b="1">
                <a:solidFill>
                  <a:schemeClr val="bg1"/>
                </a:solidFill>
              </a:endParaRPr>
            </a:p>
          </p:txBody>
        </p:sp>
      </p:grpSp>
      <p:grpSp>
        <p:nvGrpSpPr>
          <p:cNvPr id="20" name="그룹 19">
            <a:extLst>
              <a:ext uri="{FF2B5EF4-FFF2-40B4-BE49-F238E27FC236}">
                <a16:creationId xmlns:a16="http://schemas.microsoft.com/office/drawing/2014/main" id="{3B541118-C682-491B-B944-BB36064DBFF8}"/>
              </a:ext>
            </a:extLst>
          </p:cNvPr>
          <p:cNvGrpSpPr/>
          <p:nvPr/>
        </p:nvGrpSpPr>
        <p:grpSpPr>
          <a:xfrm>
            <a:off x="8187543" y="3547425"/>
            <a:ext cx="283698" cy="283699"/>
            <a:chOff x="1075919" y="1284038"/>
            <a:chExt cx="283698" cy="283699"/>
          </a:xfrm>
        </p:grpSpPr>
        <p:sp>
          <p:nvSpPr>
            <p:cNvPr id="21" name="타원 20">
              <a:extLst>
                <a:ext uri="{FF2B5EF4-FFF2-40B4-BE49-F238E27FC236}">
                  <a16:creationId xmlns:a16="http://schemas.microsoft.com/office/drawing/2014/main" id="{D066DA1D-13AB-40E7-90AC-511E3A156B41}"/>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22" name="TextBox 21">
              <a:extLst>
                <a:ext uri="{FF2B5EF4-FFF2-40B4-BE49-F238E27FC236}">
                  <a16:creationId xmlns:a16="http://schemas.microsoft.com/office/drawing/2014/main" id="{63BC5731-2AB4-44C9-8AF1-A62F554D27BC}"/>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7</a:t>
              </a:r>
              <a:endParaRPr lang="ko-KR" altLang="en-US" sz="1100" b="1">
                <a:solidFill>
                  <a:schemeClr val="bg1"/>
                </a:solidFill>
              </a:endParaRPr>
            </a:p>
          </p:txBody>
        </p:sp>
      </p:grpSp>
      <p:grpSp>
        <p:nvGrpSpPr>
          <p:cNvPr id="23" name="그룹 22">
            <a:extLst>
              <a:ext uri="{FF2B5EF4-FFF2-40B4-BE49-F238E27FC236}">
                <a16:creationId xmlns:a16="http://schemas.microsoft.com/office/drawing/2014/main" id="{9C7CC62C-21C2-4C62-856D-088AE28DD772}"/>
              </a:ext>
            </a:extLst>
          </p:cNvPr>
          <p:cNvGrpSpPr/>
          <p:nvPr/>
        </p:nvGrpSpPr>
        <p:grpSpPr>
          <a:xfrm>
            <a:off x="9896881" y="2673214"/>
            <a:ext cx="283698" cy="283699"/>
            <a:chOff x="1075919" y="1284038"/>
            <a:chExt cx="283698" cy="283699"/>
          </a:xfrm>
        </p:grpSpPr>
        <p:sp>
          <p:nvSpPr>
            <p:cNvPr id="24" name="타원 23">
              <a:extLst>
                <a:ext uri="{FF2B5EF4-FFF2-40B4-BE49-F238E27FC236}">
                  <a16:creationId xmlns:a16="http://schemas.microsoft.com/office/drawing/2014/main" id="{52D4B549-C2B5-4F6E-8B6A-88AB555927E5}"/>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25" name="TextBox 24">
              <a:extLst>
                <a:ext uri="{FF2B5EF4-FFF2-40B4-BE49-F238E27FC236}">
                  <a16:creationId xmlns:a16="http://schemas.microsoft.com/office/drawing/2014/main" id="{4D585658-C719-4805-96B8-45DE8DB9C6F2}"/>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8</a:t>
              </a:r>
              <a:endParaRPr lang="ko-KR" altLang="en-US" sz="1100" b="1">
                <a:solidFill>
                  <a:schemeClr val="bg1"/>
                </a:solidFill>
              </a:endParaRPr>
            </a:p>
          </p:txBody>
        </p:sp>
      </p:grpSp>
      <p:grpSp>
        <p:nvGrpSpPr>
          <p:cNvPr id="26" name="그룹 25">
            <a:extLst>
              <a:ext uri="{FF2B5EF4-FFF2-40B4-BE49-F238E27FC236}">
                <a16:creationId xmlns:a16="http://schemas.microsoft.com/office/drawing/2014/main" id="{89EF112A-83FA-4467-9046-572CE33C1D78}"/>
              </a:ext>
            </a:extLst>
          </p:cNvPr>
          <p:cNvGrpSpPr/>
          <p:nvPr/>
        </p:nvGrpSpPr>
        <p:grpSpPr>
          <a:xfrm>
            <a:off x="3289746" y="5053718"/>
            <a:ext cx="283698" cy="283699"/>
            <a:chOff x="1075919" y="1284038"/>
            <a:chExt cx="283698" cy="283699"/>
          </a:xfrm>
        </p:grpSpPr>
        <p:sp>
          <p:nvSpPr>
            <p:cNvPr id="27" name="타원 26">
              <a:extLst>
                <a:ext uri="{FF2B5EF4-FFF2-40B4-BE49-F238E27FC236}">
                  <a16:creationId xmlns:a16="http://schemas.microsoft.com/office/drawing/2014/main" id="{818EFEEC-D285-47B0-A3F1-FB0F1E066BEE}"/>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28" name="TextBox 27">
              <a:extLst>
                <a:ext uri="{FF2B5EF4-FFF2-40B4-BE49-F238E27FC236}">
                  <a16:creationId xmlns:a16="http://schemas.microsoft.com/office/drawing/2014/main" id="{5C152CF5-DC6F-4AA3-A31D-6E2E966BF384}"/>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9</a:t>
              </a:r>
              <a:endParaRPr lang="ko-KR" altLang="en-US" sz="1100" b="1">
                <a:solidFill>
                  <a:schemeClr val="bg1"/>
                </a:solidFill>
              </a:endParaRPr>
            </a:p>
          </p:txBody>
        </p:sp>
      </p:grpSp>
      <p:grpSp>
        <p:nvGrpSpPr>
          <p:cNvPr id="29" name="그룹 28">
            <a:extLst>
              <a:ext uri="{FF2B5EF4-FFF2-40B4-BE49-F238E27FC236}">
                <a16:creationId xmlns:a16="http://schemas.microsoft.com/office/drawing/2014/main" id="{7E2CFB12-603A-410E-B578-7B3C95269859}"/>
              </a:ext>
            </a:extLst>
          </p:cNvPr>
          <p:cNvGrpSpPr/>
          <p:nvPr/>
        </p:nvGrpSpPr>
        <p:grpSpPr>
          <a:xfrm>
            <a:off x="9588612" y="4637586"/>
            <a:ext cx="437925" cy="283699"/>
            <a:chOff x="1014955" y="1284038"/>
            <a:chExt cx="437925" cy="283699"/>
          </a:xfrm>
        </p:grpSpPr>
        <p:sp>
          <p:nvSpPr>
            <p:cNvPr id="30" name="타원 29">
              <a:extLst>
                <a:ext uri="{FF2B5EF4-FFF2-40B4-BE49-F238E27FC236}">
                  <a16:creationId xmlns:a16="http://schemas.microsoft.com/office/drawing/2014/main" id="{D21914DF-1B76-4124-AFBB-3808731C1D82}"/>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31" name="TextBox 30">
              <a:extLst>
                <a:ext uri="{FF2B5EF4-FFF2-40B4-BE49-F238E27FC236}">
                  <a16:creationId xmlns:a16="http://schemas.microsoft.com/office/drawing/2014/main" id="{06A91548-4BB9-4C72-BFA6-277B2710543C}"/>
                </a:ext>
              </a:extLst>
            </p:cNvPr>
            <p:cNvSpPr txBox="1"/>
            <p:nvPr/>
          </p:nvSpPr>
          <p:spPr>
            <a:xfrm>
              <a:off x="1014955" y="1306127"/>
              <a:ext cx="437925" cy="261610"/>
            </a:xfrm>
            <a:prstGeom prst="rect">
              <a:avLst/>
            </a:prstGeom>
            <a:noFill/>
          </p:spPr>
          <p:txBody>
            <a:bodyPr wrap="square">
              <a:spAutoFit/>
            </a:bodyPr>
            <a:lstStyle/>
            <a:p>
              <a:pPr algn="ctr"/>
              <a:r>
                <a:rPr lang="en-US" altLang="ko-KR" sz="1100" b="1">
                  <a:solidFill>
                    <a:schemeClr val="bg1"/>
                  </a:solidFill>
                </a:rPr>
                <a:t>10</a:t>
              </a:r>
              <a:endParaRPr lang="ko-KR" altLang="en-US" sz="1100" b="1">
                <a:solidFill>
                  <a:schemeClr val="bg1"/>
                </a:solidFill>
              </a:endParaRPr>
            </a:p>
          </p:txBody>
        </p:sp>
      </p:grpSp>
      <p:grpSp>
        <p:nvGrpSpPr>
          <p:cNvPr id="32" name="그룹 31">
            <a:extLst>
              <a:ext uri="{FF2B5EF4-FFF2-40B4-BE49-F238E27FC236}">
                <a16:creationId xmlns:a16="http://schemas.microsoft.com/office/drawing/2014/main" id="{3C01CE7A-69BA-430D-967D-2308BC83E1B8}"/>
              </a:ext>
            </a:extLst>
          </p:cNvPr>
          <p:cNvGrpSpPr/>
          <p:nvPr/>
        </p:nvGrpSpPr>
        <p:grpSpPr>
          <a:xfrm>
            <a:off x="7704414" y="5994368"/>
            <a:ext cx="403259" cy="283699"/>
            <a:chOff x="1023664" y="1284038"/>
            <a:chExt cx="403259" cy="283699"/>
          </a:xfrm>
        </p:grpSpPr>
        <p:sp>
          <p:nvSpPr>
            <p:cNvPr id="33" name="타원 32">
              <a:extLst>
                <a:ext uri="{FF2B5EF4-FFF2-40B4-BE49-F238E27FC236}">
                  <a16:creationId xmlns:a16="http://schemas.microsoft.com/office/drawing/2014/main" id="{FEA14499-FB7E-403A-AB8A-8D3737090F1D}"/>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34" name="TextBox 33">
              <a:extLst>
                <a:ext uri="{FF2B5EF4-FFF2-40B4-BE49-F238E27FC236}">
                  <a16:creationId xmlns:a16="http://schemas.microsoft.com/office/drawing/2014/main" id="{27192547-E729-4BBC-9F2B-A1B7A04D53C6}"/>
                </a:ext>
              </a:extLst>
            </p:cNvPr>
            <p:cNvSpPr txBox="1"/>
            <p:nvPr/>
          </p:nvSpPr>
          <p:spPr>
            <a:xfrm>
              <a:off x="1023664" y="1306127"/>
              <a:ext cx="403259" cy="261610"/>
            </a:xfrm>
            <a:prstGeom prst="rect">
              <a:avLst/>
            </a:prstGeom>
            <a:noFill/>
          </p:spPr>
          <p:txBody>
            <a:bodyPr wrap="square">
              <a:spAutoFit/>
            </a:bodyPr>
            <a:lstStyle/>
            <a:p>
              <a:pPr algn="ctr"/>
              <a:r>
                <a:rPr lang="en-US" altLang="ko-KR" sz="1100" b="1">
                  <a:solidFill>
                    <a:schemeClr val="bg1"/>
                  </a:solidFill>
                </a:rPr>
                <a:t>11</a:t>
              </a:r>
              <a:endParaRPr lang="ko-KR" altLang="en-US" sz="1100" b="1">
                <a:solidFill>
                  <a:schemeClr val="bg1"/>
                </a:solidFill>
              </a:endParaRPr>
            </a:p>
          </p:txBody>
        </p:sp>
      </p:grpSp>
    </p:spTree>
    <p:extLst>
      <p:ext uri="{BB962C8B-B14F-4D97-AF65-F5344CB8AC3E}">
        <p14:creationId xmlns:p14="http://schemas.microsoft.com/office/powerpoint/2010/main" val="97583810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D6AA7F-CF21-0F6B-873C-16C9FBB4D5DB}"/>
            </a:ext>
          </a:extLst>
        </p:cNvPr>
        <p:cNvGrpSpPr/>
        <p:nvPr/>
      </p:nvGrpSpPr>
      <p:grpSpPr>
        <a:xfrm>
          <a:off x="0" y="0"/>
          <a:ext cx="0" cy="0"/>
          <a:chOff x="0" y="0"/>
          <a:chExt cx="0" cy="0"/>
        </a:xfrm>
      </p:grpSpPr>
      <p:sp>
        <p:nvSpPr>
          <p:cNvPr id="7" name="직사각형 6">
            <a:extLst>
              <a:ext uri="{FF2B5EF4-FFF2-40B4-BE49-F238E27FC236}">
                <a16:creationId xmlns:a16="http://schemas.microsoft.com/office/drawing/2014/main" id="{33B0E262-F81C-A358-A2DE-D75435DF9AB6}"/>
              </a:ext>
            </a:extLst>
          </p:cNvPr>
          <p:cNvSpPr/>
          <p:nvPr/>
        </p:nvSpPr>
        <p:spPr>
          <a:xfrm>
            <a:off x="172186" y="262813"/>
            <a:ext cx="992579" cy="369332"/>
          </a:xfrm>
          <a:prstGeom prst="rect">
            <a:avLst/>
          </a:prstGeom>
        </p:spPr>
        <p:txBody>
          <a:bodyPr wrap="none">
            <a:spAutoFit/>
          </a:bodyPr>
          <a:lstStyle/>
          <a:p>
            <a:pPr marL="342900" indent="-342900">
              <a:buFont typeface="Wingdings" pitchFamily="2" charset="2"/>
              <a:buChar char="ü"/>
            </a:pPr>
            <a:r>
              <a:rPr lang="ko-KR" altLang="en-US" b="1">
                <a:solidFill>
                  <a:schemeClr val="accent1">
                    <a:lumMod val="75000"/>
                  </a:schemeClr>
                </a:solidFill>
                <a:latin typeface="+mj-lt"/>
              </a:rPr>
              <a:t>개요</a:t>
            </a:r>
          </a:p>
        </p:txBody>
      </p:sp>
      <p:sp>
        <p:nvSpPr>
          <p:cNvPr id="2" name="TextBox 1">
            <a:extLst>
              <a:ext uri="{FF2B5EF4-FFF2-40B4-BE49-F238E27FC236}">
                <a16:creationId xmlns:a16="http://schemas.microsoft.com/office/drawing/2014/main" id="{D0355591-EA04-7A59-7CBD-1E92AE6CE7E7}"/>
              </a:ext>
            </a:extLst>
          </p:cNvPr>
          <p:cNvSpPr txBox="1"/>
          <p:nvPr/>
        </p:nvSpPr>
        <p:spPr>
          <a:xfrm>
            <a:off x="370896" y="588526"/>
            <a:ext cx="11821103" cy="610616"/>
          </a:xfrm>
          <a:prstGeom prst="rect">
            <a:avLst/>
          </a:prstGeom>
          <a:noFill/>
        </p:spPr>
        <p:txBody>
          <a:bodyPr wrap="square">
            <a:spAutoFit/>
          </a:bodyPr>
          <a:lstStyle/>
          <a:p>
            <a:pPr marL="171450" indent="-171450">
              <a:lnSpc>
                <a:spcPct val="150000"/>
              </a:lnSpc>
              <a:buFont typeface="Arial" panose="020B0604020202020204" pitchFamily="34" charset="0"/>
              <a:buChar char="•"/>
            </a:pPr>
            <a:r>
              <a:rPr lang="en-US" altLang="ko-KR" sz="1200">
                <a:latin typeface="+mj-lt"/>
              </a:rPr>
              <a:t>HttpServletRequest </a:t>
            </a:r>
            <a:r>
              <a:rPr lang="ko-KR" altLang="en-US" sz="1200">
                <a:latin typeface="+mj-lt"/>
              </a:rPr>
              <a:t>는 클라이언트의 다양한 데이터 포맷과 요청 유형에 따라 정보를 읽고 처리할 수 있는 </a:t>
            </a:r>
            <a:r>
              <a:rPr lang="en-US" altLang="ko-KR" sz="1200">
                <a:latin typeface="+mj-lt"/>
              </a:rPr>
              <a:t>API </a:t>
            </a:r>
            <a:r>
              <a:rPr lang="ko-KR" altLang="en-US" sz="1200">
                <a:latin typeface="+mj-lt"/>
              </a:rPr>
              <a:t>를 제공한다</a:t>
            </a:r>
            <a:endParaRPr lang="en-US" altLang="ko-KR" sz="1200">
              <a:latin typeface="+mj-lt"/>
            </a:endParaRPr>
          </a:p>
          <a:p>
            <a:pPr marL="171450" indent="-171450">
              <a:lnSpc>
                <a:spcPct val="150000"/>
              </a:lnSpc>
              <a:buFont typeface="Arial" panose="020B0604020202020204" pitchFamily="34" charset="0"/>
              <a:buChar char="•"/>
            </a:pPr>
            <a:r>
              <a:rPr lang="ko-KR" altLang="en-US" sz="1200">
                <a:latin typeface="+mj-lt"/>
              </a:rPr>
              <a:t>요청을 처리하는 방식으로 </a:t>
            </a:r>
            <a:r>
              <a:rPr lang="en-US" altLang="ko-KR" sz="1200">
                <a:latin typeface="+mj-lt"/>
              </a:rPr>
              <a:t>URL </a:t>
            </a:r>
            <a:r>
              <a:rPr lang="ko-KR" altLang="en-US" sz="1200">
                <a:latin typeface="+mj-lt"/>
              </a:rPr>
              <a:t>쿼리 파라미터</a:t>
            </a:r>
            <a:r>
              <a:rPr lang="en-US" altLang="ko-KR" sz="1200">
                <a:latin typeface="+mj-lt"/>
              </a:rPr>
              <a:t>, </a:t>
            </a:r>
            <a:r>
              <a:rPr lang="ko-KR" altLang="en-US" sz="1200">
                <a:latin typeface="+mj-lt"/>
              </a:rPr>
              <a:t>폼 데이터</a:t>
            </a:r>
            <a:r>
              <a:rPr lang="en-US" altLang="ko-KR" sz="1200">
                <a:latin typeface="+mj-lt"/>
              </a:rPr>
              <a:t>(GET/POST), REST API </a:t>
            </a:r>
            <a:r>
              <a:rPr lang="ko-KR" altLang="en-US" sz="1200">
                <a:latin typeface="+mj-lt"/>
              </a:rPr>
              <a:t>처리 등 세 가지로 나누어 구분 할 수 있다</a:t>
            </a:r>
          </a:p>
        </p:txBody>
      </p:sp>
      <p:sp>
        <p:nvSpPr>
          <p:cNvPr id="3" name="직사각형 2">
            <a:extLst>
              <a:ext uri="{FF2B5EF4-FFF2-40B4-BE49-F238E27FC236}">
                <a16:creationId xmlns:a16="http://schemas.microsoft.com/office/drawing/2014/main" id="{BC480EF5-F627-678B-1BEE-FD880305A849}"/>
              </a:ext>
            </a:extLst>
          </p:cNvPr>
          <p:cNvSpPr/>
          <p:nvPr/>
        </p:nvSpPr>
        <p:spPr>
          <a:xfrm>
            <a:off x="172186" y="1625639"/>
            <a:ext cx="2517036" cy="369332"/>
          </a:xfrm>
          <a:prstGeom prst="rect">
            <a:avLst/>
          </a:prstGeom>
        </p:spPr>
        <p:txBody>
          <a:bodyPr wrap="none">
            <a:spAutoFit/>
          </a:bodyPr>
          <a:lstStyle/>
          <a:p>
            <a:pPr marL="342900" indent="-342900">
              <a:buFont typeface="Wingdings" pitchFamily="2" charset="2"/>
              <a:buChar char="ü"/>
            </a:pPr>
            <a:r>
              <a:rPr lang="en-US" altLang="ko-KR" b="1">
                <a:solidFill>
                  <a:schemeClr val="accent1">
                    <a:lumMod val="75000"/>
                  </a:schemeClr>
                </a:solidFill>
                <a:latin typeface="+mj-lt"/>
              </a:rPr>
              <a:t>URL </a:t>
            </a:r>
            <a:r>
              <a:rPr lang="ko-KR" altLang="en-US" b="1">
                <a:solidFill>
                  <a:schemeClr val="accent1">
                    <a:lumMod val="75000"/>
                  </a:schemeClr>
                </a:solidFill>
                <a:latin typeface="+mj-lt"/>
              </a:rPr>
              <a:t>쿼리 파라미터</a:t>
            </a:r>
          </a:p>
        </p:txBody>
      </p:sp>
      <p:sp>
        <p:nvSpPr>
          <p:cNvPr id="4" name="TextBox 3">
            <a:extLst>
              <a:ext uri="{FF2B5EF4-FFF2-40B4-BE49-F238E27FC236}">
                <a16:creationId xmlns:a16="http://schemas.microsoft.com/office/drawing/2014/main" id="{70276598-69E8-A6CF-FC80-8D39C7A0EE04}"/>
              </a:ext>
            </a:extLst>
          </p:cNvPr>
          <p:cNvSpPr txBox="1"/>
          <p:nvPr/>
        </p:nvSpPr>
        <p:spPr>
          <a:xfrm>
            <a:off x="370896" y="2025827"/>
            <a:ext cx="8658805" cy="333617"/>
          </a:xfrm>
          <a:prstGeom prst="rect">
            <a:avLst/>
          </a:prstGeom>
          <a:noFill/>
        </p:spPr>
        <p:txBody>
          <a:bodyPr wrap="square">
            <a:spAutoFit/>
          </a:bodyPr>
          <a:lstStyle/>
          <a:p>
            <a:pPr marL="171450" indent="-171450">
              <a:lnSpc>
                <a:spcPct val="150000"/>
              </a:lnSpc>
              <a:buFont typeface="Arial" panose="020B0604020202020204" pitchFamily="34" charset="0"/>
              <a:buChar char="•"/>
            </a:pPr>
            <a:r>
              <a:rPr lang="en-US" altLang="ko-KR" sz="1200">
                <a:latin typeface="+mj-lt"/>
              </a:rPr>
              <a:t>URL </a:t>
            </a:r>
            <a:r>
              <a:rPr lang="ko-KR" altLang="en-US" sz="1200">
                <a:latin typeface="+mj-lt"/>
              </a:rPr>
              <a:t>쿼리 파라미터는 </a:t>
            </a:r>
            <a:r>
              <a:rPr lang="en-US" altLang="ko-KR" sz="1200">
                <a:latin typeface="+mj-lt"/>
              </a:rPr>
              <a:t>HTTP </a:t>
            </a:r>
            <a:r>
              <a:rPr lang="ko-KR" altLang="en-US" sz="1200">
                <a:latin typeface="+mj-lt"/>
              </a:rPr>
              <a:t>요청의 쿼리 문자열</a:t>
            </a:r>
            <a:r>
              <a:rPr lang="en-US" altLang="ko-KR" sz="1200">
                <a:latin typeface="+mj-lt"/>
              </a:rPr>
              <a:t>(Query String) </a:t>
            </a:r>
            <a:r>
              <a:rPr lang="ko-KR" altLang="en-US" sz="1200">
                <a:latin typeface="+mj-lt"/>
              </a:rPr>
              <a:t>에 포함되어 전달되며 이는 보통 </a:t>
            </a:r>
            <a:r>
              <a:rPr lang="en-US" altLang="ko-KR" sz="1200">
                <a:latin typeface="+mj-lt"/>
              </a:rPr>
              <a:t>GET </a:t>
            </a:r>
            <a:r>
              <a:rPr lang="ko-KR" altLang="en-US" sz="1200">
                <a:latin typeface="+mj-lt"/>
              </a:rPr>
              <a:t>요청에서 사용된다</a:t>
            </a:r>
            <a:endParaRPr lang="en-US" altLang="ko-KR" sz="1200">
              <a:latin typeface="+mj-lt"/>
            </a:endParaRPr>
          </a:p>
        </p:txBody>
      </p:sp>
      <p:sp>
        <p:nvSpPr>
          <p:cNvPr id="12" name="직사각형 11">
            <a:extLst>
              <a:ext uri="{FF2B5EF4-FFF2-40B4-BE49-F238E27FC236}">
                <a16:creationId xmlns:a16="http://schemas.microsoft.com/office/drawing/2014/main" id="{3D10CECD-39F8-F841-B075-63EAEA256EBD}"/>
              </a:ext>
            </a:extLst>
          </p:cNvPr>
          <p:cNvSpPr/>
          <p:nvPr/>
        </p:nvSpPr>
        <p:spPr>
          <a:xfrm>
            <a:off x="370896" y="2575513"/>
            <a:ext cx="1087157" cy="276999"/>
          </a:xfrm>
          <a:prstGeom prst="rect">
            <a:avLst/>
          </a:prstGeom>
        </p:spPr>
        <p:txBody>
          <a:bodyPr wrap="none">
            <a:spAutoFit/>
          </a:bodyPr>
          <a:lstStyle/>
          <a:p>
            <a:pPr marL="285750" indent="-285750">
              <a:buFont typeface="Arial" panose="020B0604020202020204" pitchFamily="34" charset="0"/>
              <a:buChar char="•"/>
            </a:pPr>
            <a:r>
              <a:rPr lang="ko-KR" altLang="en-US" sz="1200" b="1">
                <a:latin typeface="+mj-lt"/>
              </a:rPr>
              <a:t>주요 </a:t>
            </a:r>
            <a:r>
              <a:rPr lang="en-US" altLang="ko-KR" sz="1200" b="1">
                <a:latin typeface="+mj-lt"/>
              </a:rPr>
              <a:t>API</a:t>
            </a:r>
            <a:endParaRPr lang="ko-KR" altLang="en-US" sz="1200" b="1">
              <a:latin typeface="+mj-lt"/>
            </a:endParaRPr>
          </a:p>
        </p:txBody>
      </p:sp>
      <p:sp>
        <p:nvSpPr>
          <p:cNvPr id="20" name="Rectangle 1">
            <a:extLst>
              <a:ext uri="{FF2B5EF4-FFF2-40B4-BE49-F238E27FC236}">
                <a16:creationId xmlns:a16="http://schemas.microsoft.com/office/drawing/2014/main" id="{E8200386-D4A6-CA3A-AAE4-B35068085FD3}"/>
              </a:ext>
            </a:extLst>
          </p:cNvPr>
          <p:cNvSpPr>
            <a:spLocks noChangeArrowheads="1"/>
          </p:cNvSpPr>
          <p:nvPr/>
        </p:nvSpPr>
        <p:spPr bwMode="auto">
          <a:xfrm>
            <a:off x="733335" y="2866440"/>
            <a:ext cx="7512999" cy="899285"/>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BCBEC4"/>
                </a:solidFill>
                <a:effectLst/>
                <a:latin typeface="Arial Unicode MS"/>
                <a:ea typeface="JetBrains Mono"/>
              </a:rPr>
              <a:t>request.</a:t>
            </a:r>
            <a:r>
              <a:rPr kumimoji="0" lang="ko-KR" altLang="ko-KR" sz="1200" b="0" i="0" u="none" strike="noStrike" cap="none" normalizeH="0" baseline="0">
                <a:ln>
                  <a:noFill/>
                </a:ln>
                <a:solidFill>
                  <a:srgbClr val="56A8F5"/>
                </a:solidFill>
                <a:effectLst/>
                <a:latin typeface="Arial Unicode MS"/>
                <a:ea typeface="JetBrains Mono"/>
              </a:rPr>
              <a:t>getParameter</a:t>
            </a:r>
            <a:r>
              <a:rPr kumimoji="0" lang="ko-KR" altLang="ko-KR" sz="1200" b="0" i="0" u="none" strike="noStrike" cap="none" normalizeH="0" baseline="0">
                <a:ln>
                  <a:noFill/>
                </a:ln>
                <a:solidFill>
                  <a:srgbClr val="BCBEC4"/>
                </a:solidFill>
                <a:effectLst/>
                <a:latin typeface="Arial Unicode MS"/>
                <a:ea typeface="JetBrains Mono"/>
              </a:rPr>
              <a:t>(String name): </a:t>
            </a:r>
            <a:r>
              <a:rPr kumimoji="0" lang="en-US" altLang="ko-KR" sz="1200" b="0" i="0" u="none" strike="noStrike" cap="none" normalizeH="0" baseline="0">
                <a:ln>
                  <a:noFill/>
                </a:ln>
                <a:solidFill>
                  <a:srgbClr val="BCBEC4"/>
                </a:solidFill>
                <a:effectLst/>
                <a:latin typeface="Arial Unicode MS"/>
                <a:ea typeface="JetBrains Mono"/>
              </a:rPr>
              <a:t>                      // </a:t>
            </a:r>
            <a:r>
              <a:rPr kumimoji="0" lang="ko-KR" altLang="ko-KR" sz="11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단일 파라미터 값을 반환한다</a:t>
            </a:r>
            <a:br>
              <a:rPr kumimoji="0" lang="ko-KR" altLang="ko-KR" sz="12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br>
            <a:r>
              <a:rPr kumimoji="0" lang="ko-KR" altLang="ko-KR" sz="1200" b="0" i="0" u="none" strike="noStrike" cap="none" normalizeH="0" baseline="0">
                <a:ln>
                  <a:noFill/>
                </a:ln>
                <a:solidFill>
                  <a:srgbClr val="BCBEC4"/>
                </a:solidFill>
                <a:effectLst/>
                <a:latin typeface="Arial Unicode MS"/>
                <a:ea typeface="JetBrains Mono"/>
              </a:rPr>
              <a:t>Request.</a:t>
            </a:r>
            <a:r>
              <a:rPr kumimoji="0" lang="ko-KR" altLang="ko-KR" sz="1200" b="0" i="0" u="none" strike="noStrike" cap="none" normalizeH="0" baseline="0">
                <a:ln>
                  <a:noFill/>
                </a:ln>
                <a:solidFill>
                  <a:srgbClr val="56A8F5"/>
                </a:solidFill>
                <a:effectLst/>
                <a:latin typeface="Arial Unicode MS"/>
                <a:ea typeface="JetBrains Mono"/>
              </a:rPr>
              <a:t>getParameterValues</a:t>
            </a:r>
            <a:r>
              <a:rPr kumimoji="0" lang="ko-KR" altLang="ko-KR" sz="1200" b="0" i="0" u="none" strike="noStrike" cap="none" normalizeH="0" baseline="0">
                <a:ln>
                  <a:noFill/>
                </a:ln>
                <a:solidFill>
                  <a:srgbClr val="BCBEC4"/>
                </a:solidFill>
                <a:effectLst/>
                <a:latin typeface="Arial Unicode MS"/>
                <a:ea typeface="JetBrains Mono"/>
              </a:rPr>
              <a:t>(String name): </a:t>
            </a:r>
            <a:r>
              <a:rPr kumimoji="0" lang="en-US" altLang="ko-KR" sz="1200" b="0" i="0" u="none" strike="noStrike" cap="none" normalizeH="0" baseline="0">
                <a:ln>
                  <a:noFill/>
                </a:ln>
                <a:solidFill>
                  <a:srgbClr val="BCBEC4"/>
                </a:solidFill>
                <a:effectLst/>
                <a:latin typeface="Arial Unicode MS"/>
                <a:ea typeface="JetBrains Mono"/>
              </a:rPr>
              <a:t>          // </a:t>
            </a:r>
            <a:r>
              <a:rPr kumimoji="0" lang="ko-KR" altLang="ko-KR" sz="11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다중 값 </a:t>
            </a:r>
            <a:r>
              <a:rPr kumimoji="0" lang="ko-KR" altLang="ko-KR" sz="1100" b="0" i="0" u="none" strike="noStrike" cap="none" normalizeH="0" baseline="0">
                <a:ln>
                  <a:noFill/>
                </a:ln>
                <a:solidFill>
                  <a:srgbClr val="C77DBB"/>
                </a:solidFill>
                <a:effectLst/>
                <a:latin typeface="Courier New" panose="02070309020205020404" pitchFamily="49" charset="0"/>
                <a:ea typeface="JetBrains Mono"/>
                <a:cs typeface="Courier New" panose="02070309020205020404" pitchFamily="49" charset="0"/>
              </a:rPr>
              <a:t>파라미터를 </a:t>
            </a:r>
            <a:r>
              <a:rPr kumimoji="0" lang="ko-KR" altLang="ko-KR" sz="11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배열로 </a:t>
            </a:r>
            <a:r>
              <a:rPr kumimoji="0" lang="ko-KR" altLang="ko-KR" sz="1100" b="0" i="0" u="none" strike="noStrike" cap="none" normalizeH="0" baseline="0">
                <a:ln>
                  <a:noFill/>
                </a:ln>
                <a:solidFill>
                  <a:srgbClr val="C77DBB"/>
                </a:solidFill>
                <a:effectLst/>
                <a:latin typeface="Courier New" panose="02070309020205020404" pitchFamily="49" charset="0"/>
                <a:ea typeface="JetBrains Mono"/>
                <a:cs typeface="Courier New" panose="02070309020205020404" pitchFamily="49" charset="0"/>
              </a:rPr>
              <a:t>반환한다</a:t>
            </a:r>
            <a:br>
              <a:rPr kumimoji="0" lang="ko-KR" altLang="ko-KR" sz="1200" b="0" i="0" u="none" strike="noStrike" cap="none" normalizeH="0" baseline="0">
                <a:ln>
                  <a:noFill/>
                </a:ln>
                <a:solidFill>
                  <a:srgbClr val="C77DBB"/>
                </a:solidFill>
                <a:effectLst/>
                <a:latin typeface="Courier New" panose="02070309020205020404" pitchFamily="49" charset="0"/>
                <a:ea typeface="JetBrains Mono"/>
                <a:cs typeface="Courier New" panose="02070309020205020404" pitchFamily="49" charset="0"/>
              </a:rPr>
            </a:br>
            <a:r>
              <a:rPr kumimoji="0" lang="ko-KR" altLang="ko-KR" sz="1200" b="0" i="0" u="none" strike="noStrike" cap="none" normalizeH="0" baseline="0">
                <a:ln>
                  <a:noFill/>
                </a:ln>
                <a:solidFill>
                  <a:srgbClr val="BCBEC4"/>
                </a:solidFill>
                <a:effectLst/>
                <a:latin typeface="Arial Unicode MS"/>
                <a:ea typeface="JetBrains Mono"/>
              </a:rPr>
              <a:t>Request.</a:t>
            </a:r>
            <a:r>
              <a:rPr kumimoji="0" lang="ko-KR" altLang="ko-KR" sz="1200" b="0" i="0" u="none" strike="noStrike" cap="none" normalizeH="0" baseline="0">
                <a:ln>
                  <a:noFill/>
                </a:ln>
                <a:solidFill>
                  <a:srgbClr val="56A8F5"/>
                </a:solidFill>
                <a:effectLst/>
                <a:latin typeface="Arial Unicode MS"/>
                <a:ea typeface="JetBrains Mono"/>
              </a:rPr>
              <a:t>getParameterMap</a:t>
            </a:r>
            <a:r>
              <a:rPr kumimoji="0" lang="ko-KR" altLang="ko-KR" sz="1200" b="0" i="0" u="none" strike="noStrike" cap="none" normalizeH="0" baseline="0">
                <a:ln>
                  <a:noFill/>
                </a:ln>
                <a:solidFill>
                  <a:srgbClr val="BCBEC4"/>
                </a:solidFill>
                <a:effectLst/>
                <a:latin typeface="Arial Unicode MS"/>
                <a:ea typeface="JetBrains Mono"/>
              </a:rPr>
              <a:t>(): </a:t>
            </a:r>
            <a:r>
              <a:rPr kumimoji="0" lang="en-US" altLang="ko-KR" sz="1200" b="0" i="0" u="none" strike="noStrike" cap="none" normalizeH="0" baseline="0">
                <a:ln>
                  <a:noFill/>
                </a:ln>
                <a:solidFill>
                  <a:srgbClr val="BCBEC4"/>
                </a:solidFill>
                <a:effectLst/>
                <a:latin typeface="Arial Unicode MS"/>
                <a:ea typeface="JetBrains Mono"/>
              </a:rPr>
              <a:t>                                 // </a:t>
            </a:r>
            <a:r>
              <a:rPr kumimoji="0" lang="ko-KR" altLang="ko-KR" sz="11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모든 파라미터를 </a:t>
            </a:r>
            <a:r>
              <a:rPr kumimoji="0" lang="ko-KR" altLang="ko-KR" sz="1100" b="0" i="0" u="none" strike="noStrike" cap="none" normalizeH="0" baseline="0">
                <a:ln>
                  <a:noFill/>
                </a:ln>
                <a:solidFill>
                  <a:srgbClr val="BCBEC4"/>
                </a:solidFill>
                <a:effectLst/>
                <a:latin typeface="Arial Unicode MS"/>
                <a:ea typeface="JetBrains Mono"/>
              </a:rPr>
              <a:t>Map&lt;String, String[]&gt; </a:t>
            </a:r>
            <a:r>
              <a:rPr kumimoji="0" lang="ko-KR" altLang="ko-KR" sz="11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형식으로 </a:t>
            </a:r>
            <a:r>
              <a:rPr kumimoji="0" lang="ko-KR" altLang="ko-KR" sz="1100" b="0" i="0" u="none" strike="noStrike" cap="none" normalizeH="0" baseline="0">
                <a:ln>
                  <a:noFill/>
                </a:ln>
                <a:solidFill>
                  <a:srgbClr val="C77DBB"/>
                </a:solidFill>
                <a:effectLst/>
                <a:latin typeface="Courier New" panose="02070309020205020404" pitchFamily="49" charset="0"/>
                <a:ea typeface="JetBrains Mono"/>
                <a:cs typeface="Courier New" panose="02070309020205020404" pitchFamily="49" charset="0"/>
              </a:rPr>
              <a:t>반환한다</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22" name="TextBox 21">
            <a:extLst>
              <a:ext uri="{FF2B5EF4-FFF2-40B4-BE49-F238E27FC236}">
                <a16:creationId xmlns:a16="http://schemas.microsoft.com/office/drawing/2014/main" id="{5DA3666D-DF0E-D12E-15B8-BACE5F82CAB6}"/>
              </a:ext>
            </a:extLst>
          </p:cNvPr>
          <p:cNvSpPr txBox="1"/>
          <p:nvPr/>
        </p:nvSpPr>
        <p:spPr>
          <a:xfrm>
            <a:off x="733335" y="3820971"/>
            <a:ext cx="5607307" cy="1164614"/>
          </a:xfrm>
          <a:prstGeom prst="rect">
            <a:avLst/>
          </a:prstGeom>
          <a:noFill/>
        </p:spPr>
        <p:txBody>
          <a:bodyPr wrap="square">
            <a:spAutoFit/>
          </a:bodyPr>
          <a:lstStyle/>
          <a:p>
            <a:pPr marL="342900" indent="-342900">
              <a:lnSpc>
                <a:spcPct val="150000"/>
              </a:lnSpc>
              <a:buFont typeface="+mj-lt"/>
              <a:buAutoNum type="arabicPeriod"/>
            </a:pPr>
            <a:r>
              <a:rPr lang="ko-KR" altLang="en-US" sz="1200">
                <a:latin typeface="+mj-lt"/>
              </a:rPr>
              <a:t>단일 파라미터</a:t>
            </a:r>
            <a:r>
              <a:rPr lang="en-US" altLang="ko-KR" sz="1200">
                <a:latin typeface="+mj-lt"/>
              </a:rPr>
              <a:t>: </a:t>
            </a:r>
            <a:r>
              <a:rPr lang="ko-KR" altLang="en-US" sz="1200">
                <a:latin typeface="+mj-lt"/>
              </a:rPr>
              <a:t>키</a:t>
            </a:r>
            <a:r>
              <a:rPr lang="en-US" altLang="ko-KR" sz="1200">
                <a:latin typeface="+mj-lt"/>
              </a:rPr>
              <a:t>-</a:t>
            </a:r>
            <a:r>
              <a:rPr lang="ko-KR" altLang="en-US" sz="1200">
                <a:latin typeface="+mj-lt"/>
              </a:rPr>
              <a:t>값 쌍으로 구성되며</a:t>
            </a:r>
            <a:r>
              <a:rPr lang="en-US" altLang="ko-KR" sz="1200">
                <a:latin typeface="+mj-lt"/>
              </a:rPr>
              <a:t> </a:t>
            </a:r>
            <a:r>
              <a:rPr lang="ko-KR" altLang="en-US" sz="1200">
                <a:latin typeface="+mj-lt"/>
              </a:rPr>
              <a:t>하나의 키에 단일 값이 매핑된다</a:t>
            </a:r>
            <a:r>
              <a:rPr lang="en-US" altLang="ko-KR" sz="1200">
                <a:latin typeface="+mj-lt"/>
              </a:rPr>
              <a:t> </a:t>
            </a:r>
          </a:p>
          <a:p>
            <a:pPr marL="800100" lvl="1" indent="-342900">
              <a:lnSpc>
                <a:spcPct val="150000"/>
              </a:lnSpc>
              <a:buFont typeface="Arial" panose="020B0604020202020204" pitchFamily="34" charset="0"/>
              <a:buChar char="•"/>
            </a:pPr>
            <a:r>
              <a:rPr lang="en-US" altLang="ko-KR" sz="1200" b="1">
                <a:latin typeface="+mj-lt"/>
              </a:rPr>
              <a:t>?name=leaven</a:t>
            </a:r>
          </a:p>
          <a:p>
            <a:pPr marL="342900" indent="-342900">
              <a:lnSpc>
                <a:spcPct val="150000"/>
              </a:lnSpc>
              <a:buFont typeface="+mj-lt"/>
              <a:buAutoNum type="arabicPeriod"/>
            </a:pPr>
            <a:r>
              <a:rPr lang="ko-KR" altLang="en-US" sz="1200">
                <a:latin typeface="+mj-lt"/>
              </a:rPr>
              <a:t>키가 동일한 복수 파라미터</a:t>
            </a:r>
            <a:r>
              <a:rPr lang="en-US" altLang="ko-KR" sz="1200">
                <a:latin typeface="+mj-lt"/>
              </a:rPr>
              <a:t>: </a:t>
            </a:r>
            <a:r>
              <a:rPr lang="ko-KR" altLang="en-US" sz="1200">
                <a:latin typeface="+mj-lt"/>
              </a:rPr>
              <a:t>하나의 키에 여러 값이 매핑된다</a:t>
            </a:r>
            <a:r>
              <a:rPr lang="en-US" altLang="ko-KR" sz="1200">
                <a:latin typeface="+mj-lt"/>
              </a:rPr>
              <a:t> </a:t>
            </a:r>
          </a:p>
          <a:p>
            <a:pPr marL="628650" lvl="1" indent="-171450">
              <a:lnSpc>
                <a:spcPct val="150000"/>
              </a:lnSpc>
              <a:buFont typeface="Arial" panose="020B0604020202020204" pitchFamily="34" charset="0"/>
              <a:buChar char="•"/>
            </a:pPr>
            <a:r>
              <a:rPr lang="en-US" altLang="ko-KR" sz="1200" b="1">
                <a:latin typeface="+mj-lt"/>
              </a:rPr>
              <a:t>?hobby=reading&amp;hobby=writing</a:t>
            </a:r>
            <a:r>
              <a:rPr lang="ko-KR" altLang="en-US" sz="1200" b="1">
                <a:latin typeface="+mj-lt"/>
              </a:rPr>
              <a:t> </a:t>
            </a:r>
            <a:endParaRPr lang="en-US" altLang="ko-KR" sz="1200" b="1">
              <a:latin typeface="+mj-lt"/>
            </a:endParaRPr>
          </a:p>
        </p:txBody>
      </p:sp>
      <p:sp>
        <p:nvSpPr>
          <p:cNvPr id="23" name="직사각형 22">
            <a:extLst>
              <a:ext uri="{FF2B5EF4-FFF2-40B4-BE49-F238E27FC236}">
                <a16:creationId xmlns:a16="http://schemas.microsoft.com/office/drawing/2014/main" id="{BFEA7A17-4B64-6FDB-2996-F4CA72A4F39D}"/>
              </a:ext>
            </a:extLst>
          </p:cNvPr>
          <p:cNvSpPr/>
          <p:nvPr/>
        </p:nvSpPr>
        <p:spPr>
          <a:xfrm>
            <a:off x="370896" y="5273575"/>
            <a:ext cx="1027845" cy="276999"/>
          </a:xfrm>
          <a:prstGeom prst="rect">
            <a:avLst/>
          </a:prstGeom>
        </p:spPr>
        <p:txBody>
          <a:bodyPr wrap="none">
            <a:spAutoFit/>
          </a:bodyPr>
          <a:lstStyle/>
          <a:p>
            <a:pPr marL="171450" indent="-171450">
              <a:buFont typeface="Arial" panose="020B0604020202020204" pitchFamily="34" charset="0"/>
              <a:buChar char="•"/>
            </a:pPr>
            <a:r>
              <a:rPr lang="ko-KR" altLang="en-US" sz="1200" b="1">
                <a:latin typeface="+mj-lt"/>
              </a:rPr>
              <a:t>주의 사항</a:t>
            </a:r>
          </a:p>
        </p:txBody>
      </p:sp>
      <p:sp>
        <p:nvSpPr>
          <p:cNvPr id="24" name="TextBox 23">
            <a:extLst>
              <a:ext uri="{FF2B5EF4-FFF2-40B4-BE49-F238E27FC236}">
                <a16:creationId xmlns:a16="http://schemas.microsoft.com/office/drawing/2014/main" id="{C9769C69-13EC-680E-470C-6F5D2A0A2C8E}"/>
              </a:ext>
            </a:extLst>
          </p:cNvPr>
          <p:cNvSpPr txBox="1"/>
          <p:nvPr/>
        </p:nvSpPr>
        <p:spPr>
          <a:xfrm>
            <a:off x="733335" y="5502448"/>
            <a:ext cx="10292293" cy="610616"/>
          </a:xfrm>
          <a:prstGeom prst="rect">
            <a:avLst/>
          </a:prstGeom>
          <a:noFill/>
        </p:spPr>
        <p:txBody>
          <a:bodyPr wrap="square">
            <a:spAutoFit/>
          </a:bodyPr>
          <a:lstStyle/>
          <a:p>
            <a:pPr marL="171450" indent="-171450">
              <a:lnSpc>
                <a:spcPct val="150000"/>
              </a:lnSpc>
              <a:buFont typeface="Arial" panose="020B0604020202020204" pitchFamily="34" charset="0"/>
              <a:buChar char="•"/>
            </a:pPr>
            <a:r>
              <a:rPr lang="en-US" altLang="ko-KR" sz="1200">
                <a:latin typeface="+mj-lt"/>
              </a:rPr>
              <a:t>URL</a:t>
            </a:r>
            <a:r>
              <a:rPr lang="ko-KR" altLang="en-US" sz="1200">
                <a:latin typeface="+mj-lt"/>
              </a:rPr>
              <a:t>에 민감한 정보를 포함하면 보안 위험이 있기 때문에 사용하면 위험하며 </a:t>
            </a:r>
            <a:r>
              <a:rPr lang="en-US" altLang="ko-KR" sz="1200">
                <a:latin typeface="+mj-lt"/>
              </a:rPr>
              <a:t>(</a:t>
            </a:r>
            <a:r>
              <a:rPr lang="ko-KR" altLang="en-US" sz="1200">
                <a:latin typeface="+mj-lt"/>
              </a:rPr>
              <a:t>예</a:t>
            </a:r>
            <a:r>
              <a:rPr lang="en-US" altLang="ko-KR" sz="1200">
                <a:latin typeface="+mj-lt"/>
              </a:rPr>
              <a:t>: </a:t>
            </a:r>
            <a:r>
              <a:rPr lang="ko-KR" altLang="en-US" sz="1200">
                <a:latin typeface="+mj-lt"/>
              </a:rPr>
              <a:t>비밀번호</a:t>
            </a:r>
            <a:r>
              <a:rPr lang="en-US" altLang="ko-KR" sz="1200">
                <a:latin typeface="+mj-lt"/>
              </a:rPr>
              <a:t>, </a:t>
            </a:r>
            <a:r>
              <a:rPr lang="ko-KR" altLang="en-US" sz="1200">
                <a:latin typeface="+mj-lt"/>
              </a:rPr>
              <a:t>개인정보</a:t>
            </a:r>
            <a:r>
              <a:rPr lang="en-US" altLang="ko-KR" sz="1200">
                <a:latin typeface="+mj-lt"/>
              </a:rPr>
              <a:t>) HTTPS</a:t>
            </a:r>
            <a:r>
              <a:rPr lang="ko-KR" altLang="en-US" sz="1200">
                <a:latin typeface="+mj-lt"/>
              </a:rPr>
              <a:t>를 사용해 암호화를 보장해야 한다</a:t>
            </a:r>
            <a:r>
              <a:rPr lang="en-US" altLang="ko-KR" sz="1200">
                <a:latin typeface="+mj-lt"/>
              </a:rPr>
              <a:t>.</a:t>
            </a:r>
          </a:p>
          <a:p>
            <a:pPr marL="171450" indent="-171450">
              <a:lnSpc>
                <a:spcPct val="150000"/>
              </a:lnSpc>
              <a:buFont typeface="Arial" panose="020B0604020202020204" pitchFamily="34" charset="0"/>
              <a:buChar char="•"/>
            </a:pPr>
            <a:r>
              <a:rPr lang="ko-KR" altLang="en-US" sz="1200">
                <a:latin typeface="+mj-lt"/>
              </a:rPr>
              <a:t>브라우저마다 </a:t>
            </a:r>
            <a:r>
              <a:rPr lang="en-US" altLang="ko-KR" sz="1200">
                <a:latin typeface="+mj-lt"/>
              </a:rPr>
              <a:t>URL </a:t>
            </a:r>
            <a:r>
              <a:rPr lang="ko-KR" altLang="en-US" sz="1200">
                <a:latin typeface="+mj-lt"/>
              </a:rPr>
              <a:t>길이에 제한이 있으므로</a:t>
            </a:r>
            <a:r>
              <a:rPr lang="en-US" altLang="ko-KR" sz="1200">
                <a:latin typeface="+mj-lt"/>
              </a:rPr>
              <a:t> </a:t>
            </a:r>
            <a:r>
              <a:rPr lang="ko-KR" altLang="en-US" sz="1200">
                <a:latin typeface="+mj-lt"/>
              </a:rPr>
              <a:t>대용량 데이터를 쿼리 파라미터로 전달하기 어렵다</a:t>
            </a:r>
            <a:endParaRPr lang="en-US" altLang="ko-KR" sz="1200">
              <a:latin typeface="+mj-lt"/>
            </a:endParaRPr>
          </a:p>
        </p:txBody>
      </p:sp>
    </p:spTree>
    <p:extLst>
      <p:ext uri="{BB962C8B-B14F-4D97-AF65-F5344CB8AC3E}">
        <p14:creationId xmlns:p14="http://schemas.microsoft.com/office/powerpoint/2010/main" val="198679944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852793-4173-1E7A-25C7-1D83E6FCAE48}"/>
            </a:ext>
          </a:extLst>
        </p:cNvPr>
        <p:cNvGrpSpPr/>
        <p:nvPr/>
      </p:nvGrpSpPr>
      <p:grpSpPr>
        <a:xfrm>
          <a:off x="0" y="0"/>
          <a:ext cx="0" cy="0"/>
          <a:chOff x="0" y="0"/>
          <a:chExt cx="0" cy="0"/>
        </a:xfrm>
      </p:grpSpPr>
      <p:sp>
        <p:nvSpPr>
          <p:cNvPr id="3" name="직사각형 2">
            <a:extLst>
              <a:ext uri="{FF2B5EF4-FFF2-40B4-BE49-F238E27FC236}">
                <a16:creationId xmlns:a16="http://schemas.microsoft.com/office/drawing/2014/main" id="{91B11B27-290A-DDF7-E8FF-75A321D444E3}"/>
              </a:ext>
            </a:extLst>
          </p:cNvPr>
          <p:cNvSpPr/>
          <p:nvPr/>
        </p:nvSpPr>
        <p:spPr>
          <a:xfrm>
            <a:off x="69506" y="121692"/>
            <a:ext cx="3603872" cy="369332"/>
          </a:xfrm>
          <a:prstGeom prst="rect">
            <a:avLst/>
          </a:prstGeom>
        </p:spPr>
        <p:txBody>
          <a:bodyPr wrap="none">
            <a:spAutoFit/>
          </a:bodyPr>
          <a:lstStyle/>
          <a:p>
            <a:pPr marL="342900" indent="-342900">
              <a:buFont typeface="Wingdings" pitchFamily="2" charset="2"/>
              <a:buChar char="ü"/>
            </a:pPr>
            <a:r>
              <a:rPr lang="en-US" altLang="ko-KR" b="1">
                <a:solidFill>
                  <a:schemeClr val="accent1">
                    <a:lumMod val="75000"/>
                  </a:schemeClr>
                </a:solidFill>
                <a:latin typeface="+mj-lt"/>
              </a:rPr>
              <a:t>URL </a:t>
            </a:r>
            <a:r>
              <a:rPr lang="ko-KR" altLang="en-US" b="1">
                <a:solidFill>
                  <a:schemeClr val="accent1">
                    <a:lumMod val="75000"/>
                  </a:schemeClr>
                </a:solidFill>
                <a:latin typeface="+mj-lt"/>
              </a:rPr>
              <a:t>쿼리 파라미터 구현 예제</a:t>
            </a:r>
          </a:p>
        </p:txBody>
      </p:sp>
      <p:sp>
        <p:nvSpPr>
          <p:cNvPr id="9" name="Rectangle 3">
            <a:extLst>
              <a:ext uri="{FF2B5EF4-FFF2-40B4-BE49-F238E27FC236}">
                <a16:creationId xmlns:a16="http://schemas.microsoft.com/office/drawing/2014/main" id="{A1D93987-2B18-E428-EB07-7C01E092E32D}"/>
              </a:ext>
            </a:extLst>
          </p:cNvPr>
          <p:cNvSpPr>
            <a:spLocks noChangeArrowheads="1"/>
          </p:cNvSpPr>
          <p:nvPr/>
        </p:nvSpPr>
        <p:spPr bwMode="auto">
          <a:xfrm>
            <a:off x="449100" y="616584"/>
            <a:ext cx="5580726" cy="579100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3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@WebServlet</a:t>
            </a:r>
            <a:r>
              <a:rPr kumimoji="0" lang="ko-KR" altLang="ko-KR" sz="1100" b="0" i="0" u="none" strike="noStrike" cap="none" normalizeH="0" baseline="0">
                <a:ln>
                  <a:noFill/>
                </a:ln>
                <a:solidFill>
                  <a:srgbClr val="BCBEC4"/>
                </a:solidFill>
                <a:effectLst/>
                <a:latin typeface="Arial Unicode MS"/>
                <a:ea typeface="JetBrains Mono"/>
              </a:rPr>
              <a:t>(</a:t>
            </a:r>
            <a:r>
              <a:rPr kumimoji="0" lang="en-US" altLang="ko-KR" sz="1100" b="0" i="0" u="none" strike="noStrike" cap="none" normalizeH="0" baseline="0">
                <a:ln>
                  <a:noFill/>
                </a:ln>
                <a:solidFill>
                  <a:srgbClr val="BCBEC4"/>
                </a:solidFill>
                <a:effectLst/>
                <a:latin typeface="Arial Unicode MS"/>
                <a:ea typeface="JetBrains Mono"/>
              </a:rPr>
              <a:t>name=</a:t>
            </a:r>
            <a:r>
              <a:rPr kumimoji="0" lang="ko-KR" altLang="ko-KR" sz="1100" b="0" i="0" u="none" strike="noStrike" cap="none" normalizeH="0" baseline="0">
                <a:ln>
                  <a:noFill/>
                </a:ln>
                <a:solidFill>
                  <a:srgbClr val="6AAB73"/>
                </a:solidFill>
                <a:effectLst/>
                <a:latin typeface="Arial Unicode MS"/>
                <a:ea typeface="JetBrains Mono"/>
              </a:rPr>
              <a:t>"/</a:t>
            </a:r>
            <a:r>
              <a:rPr kumimoji="0" lang="en-US" altLang="ko-KR" sz="1100" b="0" i="0" u="none" strike="noStrike" cap="none" normalizeH="0" baseline="0">
                <a:ln>
                  <a:noFill/>
                </a:ln>
                <a:solidFill>
                  <a:srgbClr val="6AAB73"/>
                </a:solidFill>
                <a:effectLst/>
                <a:latin typeface="Arial Unicode MS"/>
                <a:ea typeface="JetBrains Mono"/>
              </a:rPr>
              <a:t>urlParameterServlet</a:t>
            </a:r>
            <a:r>
              <a:rPr kumimoji="0" lang="ko-KR" altLang="ko-KR" sz="1100" b="0" i="0" u="none" strike="noStrike" cap="none" normalizeH="0" baseline="0">
                <a:ln>
                  <a:noFill/>
                </a:ln>
                <a:solidFill>
                  <a:srgbClr val="6AAB73"/>
                </a:solidFill>
                <a:effectLst/>
                <a:latin typeface="Arial Unicode MS"/>
                <a:ea typeface="JetBrains Mono"/>
              </a:rPr>
              <a:t>"</a:t>
            </a:r>
            <a:r>
              <a:rPr kumimoji="0" lang="en-US" altLang="ko-KR" sz="1100" b="0" i="0" u="none" strike="noStrike" cap="none" normalizeH="0" baseline="0">
                <a:ln>
                  <a:noFill/>
                </a:ln>
                <a:solidFill>
                  <a:srgbClr val="6AAB73"/>
                </a:solidFill>
                <a:effectLst/>
                <a:latin typeface="Arial Unicode MS"/>
                <a:ea typeface="JetBrains Mono"/>
              </a:rPr>
              <a:t>, </a:t>
            </a:r>
            <a:r>
              <a:rPr kumimoji="0" lang="en-US" altLang="ko-KR" sz="1100" b="0" i="0" u="none" strike="noStrike" cap="none" normalizeH="0" baseline="0">
                <a:ln>
                  <a:noFill/>
                </a:ln>
                <a:solidFill>
                  <a:schemeClr val="bg1">
                    <a:lumMod val="75000"/>
                  </a:schemeClr>
                </a:solidFill>
                <a:effectLst/>
                <a:latin typeface="Arial Unicode MS"/>
                <a:ea typeface="JetBrains Mono"/>
              </a:rPr>
              <a:t>urlPatterns=</a:t>
            </a:r>
            <a:r>
              <a:rPr kumimoji="0" lang="ko-KR" altLang="ko-KR" sz="1100" b="0" i="0" u="none" strike="noStrike" cap="none" normalizeH="0" baseline="0">
                <a:ln>
                  <a:noFill/>
                </a:ln>
                <a:solidFill>
                  <a:srgbClr val="6AAB73"/>
                </a:solidFill>
                <a:effectLst/>
                <a:latin typeface="Arial Unicode MS"/>
                <a:ea typeface="JetBrains Mono"/>
              </a:rPr>
              <a:t>"/handleGetRequest"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UrlParameterServlet </a:t>
            </a:r>
            <a:r>
              <a:rPr kumimoji="0" lang="ko-KR" altLang="ko-KR" sz="1100" b="0" i="0" u="none" strike="noStrike" cap="none" normalizeH="0" baseline="0">
                <a:ln>
                  <a:noFill/>
                </a:ln>
                <a:solidFill>
                  <a:srgbClr val="CF8E6D"/>
                </a:solidFill>
                <a:effectLst/>
                <a:latin typeface="Arial Unicode MS"/>
                <a:ea typeface="JetBrains Mono"/>
              </a:rPr>
              <a:t>extends </a:t>
            </a:r>
            <a:r>
              <a:rPr kumimoji="0" lang="ko-KR" altLang="ko-KR" sz="1100" b="0" i="0" u="none" strike="noStrike" cap="none" normalizeH="0" baseline="0">
                <a:ln>
                  <a:noFill/>
                </a:ln>
                <a:solidFill>
                  <a:srgbClr val="BCBEC4"/>
                </a:solidFill>
                <a:effectLst/>
                <a:latin typeface="Arial Unicode MS"/>
                <a:ea typeface="JetBrains Mono"/>
              </a:rPr>
              <a:t>HttpServlet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@Override</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B3AE60"/>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protected void </a:t>
            </a:r>
            <a:r>
              <a:rPr kumimoji="0" lang="ko-KR" altLang="ko-KR" sz="1100" b="0" i="0" u="none" strike="noStrike" cap="none" normalizeH="0" baseline="0">
                <a:ln>
                  <a:noFill/>
                </a:ln>
                <a:solidFill>
                  <a:srgbClr val="56A8F5"/>
                </a:solidFill>
                <a:effectLst/>
                <a:latin typeface="Arial Unicode MS"/>
                <a:ea typeface="JetBrains Mono"/>
              </a:rPr>
              <a:t>doGet</a:t>
            </a:r>
            <a:r>
              <a:rPr kumimoji="0" lang="ko-KR" altLang="ko-KR" sz="1100" b="0" i="0" u="none" strike="noStrike" cap="none" normalizeH="0" baseline="0">
                <a:ln>
                  <a:noFill/>
                </a:ln>
                <a:solidFill>
                  <a:srgbClr val="BCBEC4"/>
                </a:solidFill>
                <a:effectLst/>
                <a:latin typeface="Arial Unicode MS"/>
                <a:ea typeface="JetBrains Mono"/>
              </a:rPr>
              <a:t>(HttpServletRequest request, HttpServletResponse response)</a:t>
            </a:r>
            <a:endParaRPr kumimoji="0" lang="en-US" altLang="ko-KR" sz="11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30000"/>
              </a:lnSpc>
              <a:spcBef>
                <a:spcPct val="0"/>
              </a:spcBef>
              <a:spcAft>
                <a:spcPct val="0"/>
              </a:spcAft>
              <a:buClrTx/>
              <a:buSzTx/>
              <a:buFontTx/>
              <a:buNone/>
              <a:tabLst/>
            </a:pPr>
            <a:r>
              <a:rPr lang="en-US" altLang="ko-KR" sz="1100">
                <a:solidFill>
                  <a:srgbClr val="BCBEC4"/>
                </a:solidFill>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throws </a:t>
            </a:r>
            <a:r>
              <a:rPr kumimoji="0" lang="ko-KR" altLang="ko-KR" sz="1100" b="0" i="0" u="none" strike="noStrike" cap="none" normalizeH="0" baseline="0">
                <a:ln>
                  <a:noFill/>
                </a:ln>
                <a:solidFill>
                  <a:srgbClr val="BCBEC4"/>
                </a:solidFill>
                <a:effectLst/>
                <a:latin typeface="Arial Unicode MS"/>
                <a:ea typeface="JetBrains Mono"/>
              </a:rPr>
              <a:t>ServletException, IOException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response.setContentType(</a:t>
            </a:r>
            <a:r>
              <a:rPr kumimoji="0" lang="ko-KR" altLang="ko-KR" sz="1100" b="0" i="0" u="none" strike="noStrike" cap="none" normalizeH="0" baseline="0">
                <a:ln>
                  <a:noFill/>
                </a:ln>
                <a:solidFill>
                  <a:srgbClr val="6AAB73"/>
                </a:solidFill>
                <a:effectLst/>
                <a:latin typeface="Arial Unicode MS"/>
                <a:ea typeface="JetBrains Mono"/>
              </a:rPr>
              <a:t>"text/plain"</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response.getWriter().println(</a:t>
            </a:r>
            <a:r>
              <a:rPr kumimoji="0" lang="ko-KR" altLang="ko-KR" sz="1100" b="0" i="0" u="none" strike="noStrike" cap="none" normalizeH="0" baseline="0">
                <a:ln>
                  <a:noFill/>
                </a:ln>
                <a:solidFill>
                  <a:srgbClr val="6AAB73"/>
                </a:solidFill>
                <a:effectLst/>
                <a:latin typeface="Arial Unicode MS"/>
                <a:ea typeface="JetBrains Mono"/>
              </a:rPr>
              <a:t>"=== URL </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요청 파라미터 처리</a:t>
            </a:r>
            <a:r>
              <a:rPr kumimoji="0" lang="ko-KR" altLang="ko-KR" sz="1100" b="0" i="0" u="none" strike="noStrike" cap="none" normalizeH="0" baseline="0">
                <a:ln>
                  <a:noFill/>
                </a:ln>
                <a:solidFill>
                  <a:srgbClr val="6AAB73"/>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String name = request.getParameter(</a:t>
            </a:r>
            <a:r>
              <a:rPr kumimoji="0" lang="ko-KR" altLang="ko-KR" sz="1100" b="0" i="0" u="none" strike="noStrike" cap="none" normalizeH="0" baseline="0">
                <a:ln>
                  <a:noFill/>
                </a:ln>
                <a:solidFill>
                  <a:srgbClr val="6AAB73"/>
                </a:solidFill>
                <a:effectLst/>
                <a:latin typeface="Arial Unicode MS"/>
                <a:ea typeface="JetBrains Mono"/>
              </a:rPr>
              <a:t>"name"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response.getWriter().println(</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단수 파라미터</a:t>
            </a:r>
            <a:r>
              <a:rPr kumimoji="0" lang="ko-KR" altLang="ko-KR" sz="1100" b="0" i="0" u="none" strike="noStrike" cap="none" normalizeH="0" baseline="0">
                <a:ln>
                  <a:noFill/>
                </a:ln>
                <a:solidFill>
                  <a:srgbClr val="6AAB73"/>
                </a:solidFill>
                <a:effectLst/>
                <a:latin typeface="Arial Unicode MS"/>
                <a:ea typeface="JetBrains Mono"/>
              </a:rPr>
              <a:t> 'name': " </a:t>
            </a:r>
            <a:r>
              <a:rPr kumimoji="0" lang="ko-KR" altLang="ko-KR" sz="1100" b="0" i="0" u="none" strike="noStrike" cap="none" normalizeH="0" baseline="0">
                <a:ln>
                  <a:noFill/>
                </a:ln>
                <a:solidFill>
                  <a:srgbClr val="BCBEC4"/>
                </a:solidFill>
                <a:effectLst/>
                <a:latin typeface="Arial Unicode MS"/>
                <a:ea typeface="JetBrains Mono"/>
              </a:rPr>
              <a:t>+ name);</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String[] hobbies = request.getParameterValues(</a:t>
            </a:r>
            <a:r>
              <a:rPr kumimoji="0" lang="ko-KR" altLang="ko-KR" sz="1100" b="0" i="0" u="none" strike="noStrike" cap="none" normalizeH="0" baseline="0">
                <a:ln>
                  <a:noFill/>
                </a:ln>
                <a:solidFill>
                  <a:srgbClr val="6AAB73"/>
                </a:solidFill>
                <a:effectLst/>
                <a:latin typeface="Arial Unicode MS"/>
                <a:ea typeface="JetBrains Mono"/>
              </a:rPr>
              <a:t>"hobby"</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response.getWriter().println(</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복수 파라미터</a:t>
            </a:r>
            <a:r>
              <a:rPr kumimoji="0" lang="ko-KR" altLang="ko-KR" sz="1100" b="0" i="0" u="none" strike="noStrike" cap="none" normalizeH="0" baseline="0">
                <a:ln>
                  <a:noFill/>
                </a:ln>
                <a:solidFill>
                  <a:srgbClr val="6AAB73"/>
                </a:solidFill>
                <a:effectLst/>
                <a:latin typeface="Arial Unicode MS"/>
                <a:ea typeface="JetBrains Mono"/>
              </a:rPr>
              <a:t> 'hobby':"</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if </a:t>
            </a:r>
            <a:r>
              <a:rPr kumimoji="0" lang="ko-KR" altLang="ko-KR" sz="1100" b="0" i="0" u="none" strike="noStrike" cap="none" normalizeH="0" baseline="0">
                <a:ln>
                  <a:noFill/>
                </a:ln>
                <a:solidFill>
                  <a:srgbClr val="BCBEC4"/>
                </a:solidFill>
                <a:effectLst/>
                <a:latin typeface="Arial Unicode MS"/>
                <a:ea typeface="JetBrains Mono"/>
              </a:rPr>
              <a:t>(hobbies != </a:t>
            </a:r>
            <a:r>
              <a:rPr kumimoji="0" lang="ko-KR" altLang="ko-KR" sz="1100" b="0" i="0" u="none" strike="noStrike" cap="none" normalizeH="0" baseline="0">
                <a:ln>
                  <a:noFill/>
                </a:ln>
                <a:solidFill>
                  <a:srgbClr val="CF8E6D"/>
                </a:solidFill>
                <a:effectLst/>
                <a:latin typeface="Arial Unicode MS"/>
                <a:ea typeface="JetBrains Mono"/>
              </a:rPr>
              <a:t>null</a:t>
            </a: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for </a:t>
            </a:r>
            <a:r>
              <a:rPr kumimoji="0" lang="ko-KR" altLang="ko-KR" sz="1100" b="0" i="0" u="none" strike="noStrike" cap="none" normalizeH="0" baseline="0">
                <a:ln>
                  <a:noFill/>
                </a:ln>
                <a:solidFill>
                  <a:srgbClr val="BCBEC4"/>
                </a:solidFill>
                <a:effectLst/>
                <a:latin typeface="Arial Unicode MS"/>
                <a:ea typeface="JetBrains Mono"/>
              </a:rPr>
              <a:t>(String hobby : hobbies)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response.getWriter().print(</a:t>
            </a:r>
            <a:r>
              <a:rPr kumimoji="0" lang="ko-KR" altLang="ko-KR" sz="1100" b="0" i="0" u="none" strike="noStrike" cap="none" normalizeH="0" baseline="0">
                <a:ln>
                  <a:noFill/>
                </a:ln>
                <a:solidFill>
                  <a:srgbClr val="6AAB73"/>
                </a:solidFill>
                <a:effectLst/>
                <a:latin typeface="Arial Unicode MS"/>
                <a:ea typeface="JetBrains Mono"/>
              </a:rPr>
              <a:t>" - " </a:t>
            </a:r>
            <a:r>
              <a:rPr kumimoji="0" lang="ko-KR" altLang="ko-KR" sz="1100" b="0" i="0" u="none" strike="noStrike" cap="none" normalizeH="0" baseline="0">
                <a:ln>
                  <a:noFill/>
                </a:ln>
                <a:solidFill>
                  <a:srgbClr val="BCBEC4"/>
                </a:solidFill>
                <a:effectLst/>
                <a:latin typeface="Arial Unicode MS"/>
                <a:ea typeface="JetBrains Mono"/>
              </a:rPr>
              <a:t>+ hobby);</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Map&lt;String, String[]&gt; parameterMap = request.getParameterMap();</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response.getWriter().println(</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모든 요청 파라미터</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parameterMap.forEach((key, value) -&gt; {</a:t>
            </a: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77DBB"/>
                </a:solidFill>
                <a:effectLst/>
                <a:latin typeface="Arial Unicode MS"/>
                <a:ea typeface="JetBrains Mono"/>
              </a:rPr>
              <a:t>response</a:t>
            </a:r>
            <a:r>
              <a:rPr kumimoji="0" lang="ko-KR" altLang="ko-KR" sz="1100" b="0" i="0" u="none" strike="noStrike" cap="none" normalizeH="0" baseline="0">
                <a:ln>
                  <a:noFill/>
                </a:ln>
                <a:solidFill>
                  <a:srgbClr val="BCBEC4"/>
                </a:solidFill>
                <a:effectLst/>
                <a:latin typeface="Arial Unicode MS"/>
                <a:ea typeface="JetBrains Mono"/>
              </a:rPr>
              <a:t>.getWriter().println(key + </a:t>
            </a:r>
            <a:r>
              <a:rPr kumimoji="0" lang="ko-KR" altLang="ko-KR" sz="1100" b="0" i="0" u="none" strike="noStrike" cap="none" normalizeH="0" baseline="0">
                <a:ln>
                  <a:noFill/>
                </a:ln>
                <a:solidFill>
                  <a:srgbClr val="6AAB73"/>
                </a:solidFill>
                <a:effectLst/>
                <a:latin typeface="Arial Unicode MS"/>
                <a:ea typeface="JetBrains Mono"/>
              </a:rPr>
              <a:t>": " </a:t>
            </a:r>
            <a:r>
              <a:rPr kumimoji="0" lang="ko-KR" altLang="ko-KR" sz="1100" b="0" i="0" u="none" strike="noStrike" cap="none" normalizeH="0" baseline="0">
                <a:ln>
                  <a:noFill/>
                </a:ln>
                <a:solidFill>
                  <a:srgbClr val="BCBEC4"/>
                </a:solidFill>
                <a:effectLst/>
                <a:latin typeface="Arial Unicode MS"/>
                <a:ea typeface="JetBrains Mono"/>
              </a:rPr>
              <a:t>+ String.join(</a:t>
            </a:r>
            <a:r>
              <a:rPr kumimoji="0" lang="ko-KR" altLang="ko-KR" sz="1100" b="0" i="0" u="none" strike="noStrike" cap="none" normalizeH="0" baseline="0">
                <a:ln>
                  <a:noFill/>
                </a:ln>
                <a:solidFill>
                  <a:srgbClr val="6AAB73"/>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 value));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7" name="Rectangle 5">
            <a:extLst>
              <a:ext uri="{FF2B5EF4-FFF2-40B4-BE49-F238E27FC236}">
                <a16:creationId xmlns:a16="http://schemas.microsoft.com/office/drawing/2014/main" id="{D2340DBA-1BF2-6298-7983-3343062AF654}"/>
              </a:ext>
            </a:extLst>
          </p:cNvPr>
          <p:cNvSpPr>
            <a:spLocks noChangeArrowheads="1"/>
          </p:cNvSpPr>
          <p:nvPr/>
        </p:nvSpPr>
        <p:spPr bwMode="auto">
          <a:xfrm>
            <a:off x="6241421" y="1792530"/>
            <a:ext cx="5501479" cy="1448795"/>
          </a:xfrm>
          <a:prstGeom prst="rect">
            <a:avLst/>
          </a:prstGeom>
          <a:solidFill>
            <a:schemeClr val="bg1"/>
          </a:solidFill>
          <a:ln w="6350">
            <a:solidFill>
              <a:schemeClr val="bg1">
                <a:lumMod val="65000"/>
              </a:schemeClr>
            </a:solid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000" b="0" i="0" u="none" strike="noStrike" cap="none" normalizeH="0" baseline="0">
                <a:ln>
                  <a:noFill/>
                </a:ln>
                <a:effectLst/>
                <a:latin typeface="Arial Unicode MS"/>
                <a:ea typeface="JetBrains Mono"/>
              </a:rPr>
              <a:t>=== URL </a:t>
            </a:r>
            <a:r>
              <a:rPr kumimoji="0" lang="ko-KR" altLang="ko-KR" sz="1000" b="0" i="0" u="none" strike="noStrike" cap="none" normalizeH="0" baseline="0">
                <a:ln>
                  <a:noFill/>
                </a:ln>
                <a:effectLst/>
                <a:latin typeface="Courier New" panose="02070309020205020404" pitchFamily="49" charset="0"/>
                <a:ea typeface="JetBrains Mono"/>
                <a:cs typeface="Courier New" panose="02070309020205020404" pitchFamily="49" charset="0"/>
              </a:rPr>
              <a:t>요청 파라미터 처리 </a:t>
            </a:r>
            <a:r>
              <a:rPr kumimoji="0" lang="ko-KR" altLang="ko-KR" sz="1000" b="0" i="0" u="none" strike="noStrike" cap="none" normalizeH="0" baseline="0">
                <a:ln>
                  <a:noFill/>
                </a:ln>
                <a:effectLst/>
                <a:latin typeface="Arial Unicode MS"/>
                <a:ea typeface="JetBrains Mono"/>
              </a:rPr>
              <a:t>===</a:t>
            </a:r>
            <a:br>
              <a:rPr kumimoji="0" lang="ko-KR" altLang="ko-KR" sz="1000" b="0" i="0" u="none" strike="noStrike" cap="none" normalizeH="0" baseline="0">
                <a:ln>
                  <a:noFill/>
                </a:ln>
                <a:effectLst/>
                <a:latin typeface="Arial Unicode MS"/>
                <a:ea typeface="JetBrains Mono"/>
              </a:rPr>
            </a:br>
            <a:r>
              <a:rPr kumimoji="0" lang="ko-KR" altLang="ko-KR" sz="1000" b="0" i="0" u="none" strike="noStrike" cap="none" normalizeH="0" baseline="0">
                <a:ln>
                  <a:noFill/>
                </a:ln>
                <a:effectLst/>
                <a:latin typeface="Courier New" panose="02070309020205020404" pitchFamily="49" charset="0"/>
                <a:ea typeface="JetBrains Mono"/>
                <a:cs typeface="Courier New" panose="02070309020205020404" pitchFamily="49" charset="0"/>
              </a:rPr>
              <a:t>단수 파라미터 </a:t>
            </a:r>
            <a:r>
              <a:rPr kumimoji="0" lang="ko-KR" altLang="ko-KR" sz="1000" b="0" i="0" u="none" strike="noStrike" cap="none" normalizeH="0" baseline="0">
                <a:ln>
                  <a:noFill/>
                </a:ln>
                <a:effectLst/>
                <a:latin typeface="Arial Unicode MS"/>
                <a:ea typeface="JetBrains Mono"/>
              </a:rPr>
              <a:t>name: </a:t>
            </a:r>
            <a:r>
              <a:rPr kumimoji="0" lang="en-US" altLang="ko-KR" sz="1000" b="0" i="0" u="none" strike="noStrike" cap="none" normalizeH="0" baseline="0">
                <a:ln>
                  <a:noFill/>
                </a:ln>
                <a:effectLst/>
                <a:latin typeface="Arial Unicode MS"/>
                <a:ea typeface="JetBrains Mono"/>
              </a:rPr>
              <a:t>leaven</a:t>
            </a:r>
            <a:br>
              <a:rPr kumimoji="0" lang="ko-KR" altLang="ko-KR" sz="1000" b="0" i="0" u="none" strike="noStrike" cap="none" normalizeH="0" baseline="0">
                <a:ln>
                  <a:noFill/>
                </a:ln>
                <a:effectLst/>
                <a:latin typeface="Arial Unicode MS"/>
                <a:ea typeface="JetBrains Mono"/>
              </a:rPr>
            </a:br>
            <a:r>
              <a:rPr kumimoji="0" lang="ko-KR" altLang="ko-KR" sz="1000" b="0" i="0" u="none" strike="noStrike" cap="none" normalizeH="0" baseline="0">
                <a:ln>
                  <a:noFill/>
                </a:ln>
                <a:effectLst/>
                <a:latin typeface="Courier New" panose="02070309020205020404" pitchFamily="49" charset="0"/>
                <a:ea typeface="JetBrains Mono"/>
                <a:cs typeface="Courier New" panose="02070309020205020404" pitchFamily="49" charset="0"/>
              </a:rPr>
              <a:t>복수 파라미터 </a:t>
            </a:r>
            <a:r>
              <a:rPr kumimoji="0" lang="ko-KR" altLang="ko-KR" sz="1000" b="0" i="0" u="none" strike="noStrike" cap="none" normalizeH="0" baseline="0">
                <a:ln>
                  <a:noFill/>
                </a:ln>
                <a:effectLst/>
                <a:latin typeface="Arial Unicode MS"/>
                <a:ea typeface="JetBrains Mono"/>
              </a:rPr>
              <a:t>hobby:</a:t>
            </a:r>
            <a:r>
              <a:rPr lang="en-US" altLang="ko-KR" sz="1000">
                <a:latin typeface="Arial Unicode MS"/>
                <a:ea typeface="JetBrains Mono"/>
              </a:rPr>
              <a:t> </a:t>
            </a:r>
            <a:r>
              <a:rPr kumimoji="0" lang="ko-KR" altLang="ko-KR" sz="1000" b="0" i="0" u="none" strike="noStrike" cap="none" normalizeH="0" baseline="0">
                <a:ln>
                  <a:noFill/>
                </a:ln>
                <a:effectLst/>
                <a:latin typeface="Arial Unicode MS"/>
                <a:ea typeface="JetBrains Mono"/>
              </a:rPr>
              <a:t>- reading</a:t>
            </a:r>
            <a:r>
              <a:rPr kumimoji="0" lang="en-US" altLang="ko-KR" sz="1000" b="0" i="0" u="none" strike="noStrike" cap="none" normalizeH="0" baseline="0">
                <a:ln>
                  <a:noFill/>
                </a:ln>
                <a:effectLst/>
                <a:latin typeface="Arial Unicode MS"/>
                <a:ea typeface="JetBrains Mono"/>
              </a:rPr>
              <a:t> </a:t>
            </a:r>
            <a:r>
              <a:rPr kumimoji="0" lang="ko-KR" altLang="ko-KR" sz="1000" b="0" i="0" u="none" strike="noStrike" cap="none" normalizeH="0" baseline="0">
                <a:ln>
                  <a:noFill/>
                </a:ln>
                <a:effectLst/>
                <a:latin typeface="Arial Unicode MS"/>
                <a:ea typeface="JetBrains Mono"/>
              </a:rPr>
              <a:t>- writing</a:t>
            </a:r>
            <a:br>
              <a:rPr kumimoji="0" lang="ko-KR" altLang="ko-KR" sz="1000" b="0" i="0" u="none" strike="noStrike" cap="none" normalizeH="0" baseline="0">
                <a:ln>
                  <a:noFill/>
                </a:ln>
                <a:effectLst/>
                <a:latin typeface="Arial Unicode MS"/>
                <a:ea typeface="JetBrains Mono"/>
              </a:rPr>
            </a:br>
            <a:r>
              <a:rPr kumimoji="0" lang="ko-KR" altLang="ko-KR" sz="1000" b="0" i="0" u="none" strike="noStrike" cap="none" normalizeH="0" baseline="0">
                <a:ln>
                  <a:noFill/>
                </a:ln>
                <a:effectLst/>
                <a:latin typeface="Courier New" panose="02070309020205020404" pitchFamily="49" charset="0"/>
                <a:ea typeface="JetBrains Mono"/>
                <a:cs typeface="Courier New" panose="02070309020205020404" pitchFamily="49" charset="0"/>
              </a:rPr>
              <a:t>모든 요청 파라미터</a:t>
            </a:r>
            <a:r>
              <a:rPr kumimoji="0" lang="ko-KR" altLang="ko-KR" sz="1000" b="0" i="0" u="none" strike="noStrike" cap="none" normalizeH="0" baseline="0">
                <a:ln>
                  <a:noFill/>
                </a:ln>
                <a:effectLst/>
                <a:latin typeface="Arial Unicode MS"/>
                <a:ea typeface="JetBrains Mono"/>
              </a:rPr>
              <a:t>:</a:t>
            </a:r>
            <a:br>
              <a:rPr kumimoji="0" lang="ko-KR" altLang="ko-KR" sz="1000" b="0" i="0" u="none" strike="noStrike" cap="none" normalizeH="0" baseline="0">
                <a:ln>
                  <a:noFill/>
                </a:ln>
                <a:effectLst/>
                <a:latin typeface="Arial Unicode MS"/>
                <a:ea typeface="JetBrains Mono"/>
              </a:rPr>
            </a:br>
            <a:r>
              <a:rPr kumimoji="0" lang="ko-KR" altLang="ko-KR" sz="1000" b="0" i="0" u="none" strike="noStrike" cap="none" normalizeH="0" baseline="0">
                <a:ln>
                  <a:noFill/>
                </a:ln>
                <a:effectLst/>
                <a:latin typeface="Arial Unicode MS"/>
                <a:ea typeface="JetBrains Mono"/>
              </a:rPr>
              <a:t>name: </a:t>
            </a:r>
            <a:r>
              <a:rPr kumimoji="0" lang="en-US" altLang="ko-KR" sz="1000" b="0" i="0" u="none" strike="noStrike" cap="none" normalizeH="0" baseline="0">
                <a:ln>
                  <a:noFill/>
                </a:ln>
                <a:effectLst/>
                <a:latin typeface="Arial Unicode MS"/>
                <a:ea typeface="JetBrains Mono"/>
              </a:rPr>
              <a:t>leaven</a:t>
            </a:r>
            <a:br>
              <a:rPr kumimoji="0" lang="ko-KR" altLang="ko-KR" sz="1000" b="0" i="0" u="none" strike="noStrike" cap="none" normalizeH="0" baseline="0">
                <a:ln>
                  <a:noFill/>
                </a:ln>
                <a:effectLst/>
                <a:latin typeface="Arial Unicode MS"/>
                <a:ea typeface="JetBrains Mono"/>
              </a:rPr>
            </a:br>
            <a:r>
              <a:rPr kumimoji="0" lang="ko-KR" altLang="ko-KR" sz="1000" b="0" i="0" u="none" strike="noStrike" cap="none" normalizeH="0" baseline="0">
                <a:ln>
                  <a:noFill/>
                </a:ln>
                <a:effectLst/>
                <a:latin typeface="Arial Unicode MS"/>
                <a:ea typeface="JetBrains Mono"/>
              </a:rPr>
              <a:t>hobby: reading, writing</a:t>
            </a:r>
            <a:endParaRPr kumimoji="0" lang="ko-KR" altLang="ko-KR" sz="1000" b="0" i="0" u="none" strike="noStrike" cap="none" normalizeH="0" baseline="0">
              <a:ln>
                <a:noFill/>
              </a:ln>
              <a:effectLst/>
              <a:latin typeface="Arial" panose="020B0604020202020204" pitchFamily="34" charset="0"/>
            </a:endParaRPr>
          </a:p>
        </p:txBody>
      </p:sp>
      <p:sp>
        <p:nvSpPr>
          <p:cNvPr id="19" name="직사각형 18">
            <a:extLst>
              <a:ext uri="{FF2B5EF4-FFF2-40B4-BE49-F238E27FC236}">
                <a16:creationId xmlns:a16="http://schemas.microsoft.com/office/drawing/2014/main" id="{B303A56A-7C13-44BF-006F-F9B8BBEEAD69}"/>
              </a:ext>
            </a:extLst>
          </p:cNvPr>
          <p:cNvSpPr/>
          <p:nvPr/>
        </p:nvSpPr>
        <p:spPr>
          <a:xfrm>
            <a:off x="6158052" y="1515531"/>
            <a:ext cx="492443" cy="276999"/>
          </a:xfrm>
          <a:prstGeom prst="rect">
            <a:avLst/>
          </a:prstGeom>
        </p:spPr>
        <p:txBody>
          <a:bodyPr wrap="none">
            <a:spAutoFit/>
          </a:bodyPr>
          <a:lstStyle/>
          <a:p>
            <a:r>
              <a:rPr lang="ko-KR" altLang="en-US" sz="1200">
                <a:latin typeface="+mj-lt"/>
              </a:rPr>
              <a:t>결과</a:t>
            </a:r>
          </a:p>
        </p:txBody>
      </p:sp>
      <p:sp>
        <p:nvSpPr>
          <p:cNvPr id="14" name="Rectangle 4">
            <a:extLst>
              <a:ext uri="{FF2B5EF4-FFF2-40B4-BE49-F238E27FC236}">
                <a16:creationId xmlns:a16="http://schemas.microsoft.com/office/drawing/2014/main" id="{7FFD6901-A28C-AC91-B466-E67B5EE62792}"/>
              </a:ext>
            </a:extLst>
          </p:cNvPr>
          <p:cNvSpPr>
            <a:spLocks noChangeArrowheads="1"/>
          </p:cNvSpPr>
          <p:nvPr/>
        </p:nvSpPr>
        <p:spPr bwMode="auto">
          <a:xfrm>
            <a:off x="6241421" y="1023237"/>
            <a:ext cx="5501479" cy="430887"/>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100" b="0" i="0" u="none" strike="noStrike" cap="none" normalizeH="0" baseline="0">
                <a:ln>
                  <a:noFill/>
                </a:ln>
                <a:solidFill>
                  <a:schemeClr val="bg1">
                    <a:lumMod val="75000"/>
                  </a:schemeClr>
                </a:solidFill>
                <a:effectLst/>
                <a:latin typeface="Arial Unicode MS"/>
                <a:ea typeface="JetBrains Mono"/>
              </a:rPr>
              <a:t>http://localhost:8080/handleGetRequest</a:t>
            </a:r>
            <a:r>
              <a:rPr kumimoji="0" lang="ko-KR" altLang="ko-KR" sz="1100" b="0" i="0" u="none" strike="noStrike" cap="none" normalizeH="0" baseline="0">
                <a:ln>
                  <a:noFill/>
                </a:ln>
                <a:solidFill>
                  <a:srgbClr val="FFC000"/>
                </a:solidFill>
                <a:effectLst/>
                <a:latin typeface="Arial Unicode MS"/>
                <a:ea typeface="JetBrains Mono"/>
              </a:rPr>
              <a:t>?name=</a:t>
            </a:r>
            <a:r>
              <a:rPr kumimoji="0" lang="en-US" altLang="ko-KR" sz="1100" b="0" i="0" u="none" strike="noStrike" cap="none" normalizeH="0" baseline="0">
                <a:ln>
                  <a:noFill/>
                </a:ln>
                <a:solidFill>
                  <a:srgbClr val="FFC000"/>
                </a:solidFill>
                <a:effectLst/>
                <a:latin typeface="Arial Unicode MS"/>
                <a:ea typeface="JetBrains Mono"/>
              </a:rPr>
              <a:t>leaven</a:t>
            </a:r>
            <a:r>
              <a:rPr kumimoji="0" lang="ko-KR" altLang="ko-KR" sz="1100" b="0" i="0" u="none" strike="noStrike" cap="none" normalizeH="0" baseline="0">
                <a:ln>
                  <a:noFill/>
                </a:ln>
                <a:solidFill>
                  <a:srgbClr val="FFC000"/>
                </a:solidFill>
                <a:effectLst/>
                <a:latin typeface="Arial Unicode MS"/>
                <a:ea typeface="JetBrains Mono"/>
              </a:rPr>
              <a:t>&amp;hobby=reading&amp;hobby=writing</a:t>
            </a:r>
            <a:endParaRPr kumimoji="0" lang="ko-KR" altLang="ko-KR" sz="1100" b="0" i="0" u="none" strike="noStrike" cap="none" normalizeH="0" baseline="0">
              <a:ln>
                <a:noFill/>
              </a:ln>
              <a:solidFill>
                <a:srgbClr val="FFC000"/>
              </a:solidFill>
              <a:effectLst/>
              <a:latin typeface="Arial" panose="020B0604020202020204" pitchFamily="34" charset="0"/>
            </a:endParaRPr>
          </a:p>
        </p:txBody>
      </p:sp>
      <p:sp>
        <p:nvSpPr>
          <p:cNvPr id="15" name="직사각형 14">
            <a:extLst>
              <a:ext uri="{FF2B5EF4-FFF2-40B4-BE49-F238E27FC236}">
                <a16:creationId xmlns:a16="http://schemas.microsoft.com/office/drawing/2014/main" id="{D41F25FC-00D2-55E3-3E43-61661503CD78}"/>
              </a:ext>
            </a:extLst>
          </p:cNvPr>
          <p:cNvSpPr/>
          <p:nvPr/>
        </p:nvSpPr>
        <p:spPr>
          <a:xfrm>
            <a:off x="6158052" y="823217"/>
            <a:ext cx="492443" cy="276999"/>
          </a:xfrm>
          <a:prstGeom prst="rect">
            <a:avLst/>
          </a:prstGeom>
        </p:spPr>
        <p:txBody>
          <a:bodyPr wrap="none">
            <a:spAutoFit/>
          </a:bodyPr>
          <a:lstStyle/>
          <a:p>
            <a:r>
              <a:rPr lang="ko-KR" altLang="en-US" sz="1200">
                <a:latin typeface="+mj-lt"/>
              </a:rPr>
              <a:t>요청</a:t>
            </a:r>
          </a:p>
        </p:txBody>
      </p:sp>
    </p:spTree>
    <p:extLst>
      <p:ext uri="{BB962C8B-B14F-4D97-AF65-F5344CB8AC3E}">
        <p14:creationId xmlns:p14="http://schemas.microsoft.com/office/powerpoint/2010/main" val="238462566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88ED67-475B-E8BB-DBCA-8A97464576F7}"/>
            </a:ext>
          </a:extLst>
        </p:cNvPr>
        <p:cNvGrpSpPr/>
        <p:nvPr/>
      </p:nvGrpSpPr>
      <p:grpSpPr>
        <a:xfrm>
          <a:off x="0" y="0"/>
          <a:ext cx="0" cy="0"/>
          <a:chOff x="0" y="0"/>
          <a:chExt cx="0" cy="0"/>
        </a:xfrm>
      </p:grpSpPr>
      <p:sp>
        <p:nvSpPr>
          <p:cNvPr id="20" name="Rectangle 1">
            <a:extLst>
              <a:ext uri="{FF2B5EF4-FFF2-40B4-BE49-F238E27FC236}">
                <a16:creationId xmlns:a16="http://schemas.microsoft.com/office/drawing/2014/main" id="{3F5949F6-419F-75A7-6970-FFAE3DBE342F}"/>
              </a:ext>
            </a:extLst>
          </p:cNvPr>
          <p:cNvSpPr>
            <a:spLocks noChangeArrowheads="1"/>
          </p:cNvSpPr>
          <p:nvPr/>
        </p:nvSpPr>
        <p:spPr bwMode="auto">
          <a:xfrm>
            <a:off x="1050413" y="4695080"/>
            <a:ext cx="8316171" cy="899285"/>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BCBEC4"/>
                </a:solidFill>
                <a:effectLst/>
                <a:latin typeface="Arial Unicode MS"/>
                <a:ea typeface="JetBrains Mono"/>
              </a:rPr>
              <a:t>request.</a:t>
            </a:r>
            <a:r>
              <a:rPr kumimoji="0" lang="ko-KR" altLang="ko-KR" sz="1200" b="0" i="0" u="none" strike="noStrike" cap="none" normalizeH="0" baseline="0">
                <a:ln>
                  <a:noFill/>
                </a:ln>
                <a:solidFill>
                  <a:srgbClr val="56A8F5"/>
                </a:solidFill>
                <a:effectLst/>
                <a:latin typeface="Arial Unicode MS"/>
                <a:ea typeface="JetBrains Mono"/>
              </a:rPr>
              <a:t>getParameter</a:t>
            </a:r>
            <a:r>
              <a:rPr kumimoji="0" lang="ko-KR" altLang="ko-KR" sz="1200" b="0" i="0" u="none" strike="noStrike" cap="none" normalizeH="0" baseline="0">
                <a:ln>
                  <a:noFill/>
                </a:ln>
                <a:solidFill>
                  <a:srgbClr val="BCBEC4"/>
                </a:solidFill>
                <a:effectLst/>
                <a:latin typeface="Arial Unicode MS"/>
                <a:ea typeface="JetBrains Mono"/>
              </a:rPr>
              <a:t>(String name): </a:t>
            </a:r>
            <a:r>
              <a:rPr kumimoji="0" lang="en-US" altLang="ko-KR" sz="1200" b="0" i="0" u="none" strike="noStrike" cap="none" normalizeH="0" baseline="0">
                <a:ln>
                  <a:noFill/>
                </a:ln>
                <a:solidFill>
                  <a:srgbClr val="BCBEC4"/>
                </a:solidFill>
                <a:effectLst/>
                <a:latin typeface="Arial Unicode MS"/>
                <a:ea typeface="JetBrains Mono"/>
              </a:rPr>
              <a:t>                      // </a:t>
            </a:r>
            <a:r>
              <a:rPr kumimoji="0" lang="ko-KR" altLang="ko-KR" sz="11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단일 파라미터 값을 반환한다</a:t>
            </a:r>
            <a:br>
              <a:rPr kumimoji="0" lang="ko-KR" altLang="ko-KR" sz="12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br>
            <a:r>
              <a:rPr kumimoji="0" lang="ko-KR" altLang="ko-KR" sz="1200" b="0" i="0" u="none" strike="noStrike" cap="none" normalizeH="0" baseline="0">
                <a:ln>
                  <a:noFill/>
                </a:ln>
                <a:solidFill>
                  <a:srgbClr val="BCBEC4"/>
                </a:solidFill>
                <a:effectLst/>
                <a:latin typeface="Arial Unicode MS"/>
                <a:ea typeface="JetBrains Mono"/>
              </a:rPr>
              <a:t>Request.</a:t>
            </a:r>
            <a:r>
              <a:rPr kumimoji="0" lang="ko-KR" altLang="ko-KR" sz="1200" b="0" i="0" u="none" strike="noStrike" cap="none" normalizeH="0" baseline="0">
                <a:ln>
                  <a:noFill/>
                </a:ln>
                <a:solidFill>
                  <a:srgbClr val="56A8F5"/>
                </a:solidFill>
                <a:effectLst/>
                <a:latin typeface="Arial Unicode MS"/>
                <a:ea typeface="JetBrains Mono"/>
              </a:rPr>
              <a:t>getParameterValues</a:t>
            </a:r>
            <a:r>
              <a:rPr kumimoji="0" lang="ko-KR" altLang="ko-KR" sz="1200" b="0" i="0" u="none" strike="noStrike" cap="none" normalizeH="0" baseline="0">
                <a:ln>
                  <a:noFill/>
                </a:ln>
                <a:solidFill>
                  <a:srgbClr val="BCBEC4"/>
                </a:solidFill>
                <a:effectLst/>
                <a:latin typeface="Arial Unicode MS"/>
                <a:ea typeface="JetBrains Mono"/>
              </a:rPr>
              <a:t>(String name): </a:t>
            </a:r>
            <a:r>
              <a:rPr kumimoji="0" lang="en-US" altLang="ko-KR" sz="1200" b="0" i="0" u="none" strike="noStrike" cap="none" normalizeH="0" baseline="0">
                <a:ln>
                  <a:noFill/>
                </a:ln>
                <a:solidFill>
                  <a:srgbClr val="BCBEC4"/>
                </a:solidFill>
                <a:effectLst/>
                <a:latin typeface="Arial Unicode MS"/>
                <a:ea typeface="JetBrains Mono"/>
              </a:rPr>
              <a:t>          // </a:t>
            </a:r>
            <a:r>
              <a:rPr kumimoji="0" lang="ko-KR" altLang="ko-KR" sz="11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다중 값 </a:t>
            </a:r>
            <a:r>
              <a:rPr kumimoji="0" lang="ko-KR" altLang="ko-KR" sz="1100" b="0" i="0" u="none" strike="noStrike" cap="none" normalizeH="0" baseline="0">
                <a:ln>
                  <a:noFill/>
                </a:ln>
                <a:solidFill>
                  <a:srgbClr val="C77DBB"/>
                </a:solidFill>
                <a:effectLst/>
                <a:latin typeface="Courier New" panose="02070309020205020404" pitchFamily="49" charset="0"/>
                <a:ea typeface="JetBrains Mono"/>
                <a:cs typeface="Courier New" panose="02070309020205020404" pitchFamily="49" charset="0"/>
              </a:rPr>
              <a:t>파라미터를 </a:t>
            </a:r>
            <a:r>
              <a:rPr kumimoji="0" lang="ko-KR" altLang="ko-KR" sz="11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배열로 </a:t>
            </a:r>
            <a:r>
              <a:rPr kumimoji="0" lang="ko-KR" altLang="ko-KR" sz="1100" b="0" i="0" u="none" strike="noStrike" cap="none" normalizeH="0" baseline="0">
                <a:ln>
                  <a:noFill/>
                </a:ln>
                <a:solidFill>
                  <a:srgbClr val="C77DBB"/>
                </a:solidFill>
                <a:effectLst/>
                <a:latin typeface="Courier New" panose="02070309020205020404" pitchFamily="49" charset="0"/>
                <a:ea typeface="JetBrains Mono"/>
                <a:cs typeface="Courier New" panose="02070309020205020404" pitchFamily="49" charset="0"/>
              </a:rPr>
              <a:t>반환한다</a:t>
            </a:r>
            <a:br>
              <a:rPr kumimoji="0" lang="ko-KR" altLang="ko-KR" sz="1200" b="0" i="0" u="none" strike="noStrike" cap="none" normalizeH="0" baseline="0">
                <a:ln>
                  <a:noFill/>
                </a:ln>
                <a:solidFill>
                  <a:srgbClr val="C77DBB"/>
                </a:solidFill>
                <a:effectLst/>
                <a:latin typeface="Courier New" panose="02070309020205020404" pitchFamily="49" charset="0"/>
                <a:ea typeface="JetBrains Mono"/>
                <a:cs typeface="Courier New" panose="02070309020205020404" pitchFamily="49" charset="0"/>
              </a:rPr>
            </a:br>
            <a:r>
              <a:rPr kumimoji="0" lang="ko-KR" altLang="ko-KR" sz="1200" b="0" i="0" u="none" strike="noStrike" cap="none" normalizeH="0" baseline="0">
                <a:ln>
                  <a:noFill/>
                </a:ln>
                <a:solidFill>
                  <a:srgbClr val="BCBEC4"/>
                </a:solidFill>
                <a:effectLst/>
                <a:latin typeface="Arial Unicode MS"/>
                <a:ea typeface="JetBrains Mono"/>
              </a:rPr>
              <a:t>Request.</a:t>
            </a:r>
            <a:r>
              <a:rPr kumimoji="0" lang="ko-KR" altLang="ko-KR" sz="1200" b="0" i="0" u="none" strike="noStrike" cap="none" normalizeH="0" baseline="0">
                <a:ln>
                  <a:noFill/>
                </a:ln>
                <a:solidFill>
                  <a:srgbClr val="56A8F5"/>
                </a:solidFill>
                <a:effectLst/>
                <a:latin typeface="Arial Unicode MS"/>
                <a:ea typeface="JetBrains Mono"/>
              </a:rPr>
              <a:t>getParameterMap</a:t>
            </a:r>
            <a:r>
              <a:rPr kumimoji="0" lang="ko-KR" altLang="ko-KR" sz="1200" b="0" i="0" u="none" strike="noStrike" cap="none" normalizeH="0" baseline="0">
                <a:ln>
                  <a:noFill/>
                </a:ln>
                <a:solidFill>
                  <a:srgbClr val="BCBEC4"/>
                </a:solidFill>
                <a:effectLst/>
                <a:latin typeface="Arial Unicode MS"/>
                <a:ea typeface="JetBrains Mono"/>
              </a:rPr>
              <a:t>(): </a:t>
            </a:r>
            <a:r>
              <a:rPr kumimoji="0" lang="en-US" altLang="ko-KR" sz="1200" b="0" i="0" u="none" strike="noStrike" cap="none" normalizeH="0" baseline="0">
                <a:ln>
                  <a:noFill/>
                </a:ln>
                <a:solidFill>
                  <a:srgbClr val="BCBEC4"/>
                </a:solidFill>
                <a:effectLst/>
                <a:latin typeface="Arial Unicode MS"/>
                <a:ea typeface="JetBrains Mono"/>
              </a:rPr>
              <a:t>                                 // </a:t>
            </a:r>
            <a:r>
              <a:rPr kumimoji="0" lang="ko-KR" altLang="ko-KR" sz="11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모든 파라미터를 </a:t>
            </a:r>
            <a:r>
              <a:rPr kumimoji="0" lang="ko-KR" altLang="ko-KR" sz="1100" b="0" i="0" u="none" strike="noStrike" cap="none" normalizeH="0" baseline="0">
                <a:ln>
                  <a:noFill/>
                </a:ln>
                <a:solidFill>
                  <a:srgbClr val="BCBEC4"/>
                </a:solidFill>
                <a:effectLst/>
                <a:latin typeface="Arial Unicode MS"/>
                <a:ea typeface="JetBrains Mono"/>
              </a:rPr>
              <a:t>Map&lt;String, String[]&gt; </a:t>
            </a:r>
            <a:r>
              <a:rPr kumimoji="0" lang="ko-KR" altLang="ko-KR" sz="11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형식으로 </a:t>
            </a:r>
            <a:r>
              <a:rPr kumimoji="0" lang="ko-KR" altLang="ko-KR" sz="1100" b="0" i="0" u="none" strike="noStrike" cap="none" normalizeH="0" baseline="0">
                <a:ln>
                  <a:noFill/>
                </a:ln>
                <a:solidFill>
                  <a:srgbClr val="C77DBB"/>
                </a:solidFill>
                <a:effectLst/>
                <a:latin typeface="Courier New" panose="02070309020205020404" pitchFamily="49" charset="0"/>
                <a:ea typeface="JetBrains Mono"/>
                <a:cs typeface="Courier New" panose="02070309020205020404" pitchFamily="49" charset="0"/>
              </a:rPr>
              <a:t>반환한다</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5" name="직사각형 4">
            <a:extLst>
              <a:ext uri="{FF2B5EF4-FFF2-40B4-BE49-F238E27FC236}">
                <a16:creationId xmlns:a16="http://schemas.microsoft.com/office/drawing/2014/main" id="{4E21B783-416D-E72D-8996-1C1A0D1DEA60}"/>
              </a:ext>
            </a:extLst>
          </p:cNvPr>
          <p:cNvSpPr/>
          <p:nvPr/>
        </p:nvSpPr>
        <p:spPr>
          <a:xfrm>
            <a:off x="172186" y="262813"/>
            <a:ext cx="2523448" cy="369332"/>
          </a:xfrm>
          <a:prstGeom prst="rect">
            <a:avLst/>
          </a:prstGeom>
        </p:spPr>
        <p:txBody>
          <a:bodyPr wrap="none">
            <a:spAutoFit/>
          </a:bodyPr>
          <a:lstStyle/>
          <a:p>
            <a:pPr marL="342900" indent="-342900">
              <a:buFont typeface="Wingdings" pitchFamily="2" charset="2"/>
              <a:buChar char="ü"/>
            </a:pPr>
            <a:r>
              <a:rPr lang="en-US" altLang="ko-KR" b="1">
                <a:solidFill>
                  <a:schemeClr val="accent1">
                    <a:lumMod val="75000"/>
                  </a:schemeClr>
                </a:solidFill>
                <a:latin typeface="+mj-lt"/>
              </a:rPr>
              <a:t>FORM </a:t>
            </a:r>
            <a:r>
              <a:rPr lang="ko-KR" altLang="en-US" b="1">
                <a:solidFill>
                  <a:schemeClr val="accent1">
                    <a:lumMod val="75000"/>
                  </a:schemeClr>
                </a:solidFill>
                <a:latin typeface="+mj-lt"/>
              </a:rPr>
              <a:t>데이터 처리</a:t>
            </a:r>
          </a:p>
        </p:txBody>
      </p:sp>
      <p:sp>
        <p:nvSpPr>
          <p:cNvPr id="6" name="TextBox 5">
            <a:extLst>
              <a:ext uri="{FF2B5EF4-FFF2-40B4-BE49-F238E27FC236}">
                <a16:creationId xmlns:a16="http://schemas.microsoft.com/office/drawing/2014/main" id="{7C0B7248-2D37-D260-BD01-FCB20028BBBA}"/>
              </a:ext>
            </a:extLst>
          </p:cNvPr>
          <p:cNvSpPr txBox="1"/>
          <p:nvPr/>
        </p:nvSpPr>
        <p:spPr>
          <a:xfrm>
            <a:off x="370897" y="699624"/>
            <a:ext cx="9236320" cy="333617"/>
          </a:xfrm>
          <a:prstGeom prst="rect">
            <a:avLst/>
          </a:prstGeom>
          <a:noFill/>
        </p:spPr>
        <p:txBody>
          <a:bodyPr wrap="square">
            <a:spAutoFit/>
          </a:bodyPr>
          <a:lstStyle/>
          <a:p>
            <a:pPr marL="171450" indent="-171450">
              <a:lnSpc>
                <a:spcPct val="150000"/>
              </a:lnSpc>
              <a:buFont typeface="Arial" panose="020B0604020202020204" pitchFamily="34" charset="0"/>
              <a:buChar char="•"/>
            </a:pPr>
            <a:r>
              <a:rPr lang="en-US" altLang="ko-KR" sz="1200">
                <a:latin typeface="+mj-lt"/>
              </a:rPr>
              <a:t>FORM </a:t>
            </a:r>
            <a:r>
              <a:rPr lang="ko-KR" altLang="en-US" sz="1200">
                <a:latin typeface="+mj-lt"/>
              </a:rPr>
              <a:t>데이터는 </a:t>
            </a:r>
            <a:r>
              <a:rPr lang="en-US" altLang="ko-KR" sz="1200">
                <a:latin typeface="+mj-lt"/>
              </a:rPr>
              <a:t>HTML &lt;form&gt; </a:t>
            </a:r>
            <a:r>
              <a:rPr lang="ko-KR" altLang="en-US" sz="1200">
                <a:latin typeface="+mj-lt"/>
              </a:rPr>
              <a:t>태그를 통해 클라이언트에서 서버로 전달되며</a:t>
            </a:r>
            <a:r>
              <a:rPr lang="en-US" altLang="ko-KR" sz="1200">
                <a:latin typeface="+mj-lt"/>
              </a:rPr>
              <a:t> </a:t>
            </a:r>
            <a:r>
              <a:rPr lang="ko-KR" altLang="en-US" sz="1200">
                <a:latin typeface="+mj-lt"/>
              </a:rPr>
              <a:t>데이터는 요청 메서드에 따라 다르게 처리된다</a:t>
            </a:r>
          </a:p>
        </p:txBody>
      </p:sp>
      <p:sp>
        <p:nvSpPr>
          <p:cNvPr id="8" name="TextBox 7">
            <a:extLst>
              <a:ext uri="{FF2B5EF4-FFF2-40B4-BE49-F238E27FC236}">
                <a16:creationId xmlns:a16="http://schemas.microsoft.com/office/drawing/2014/main" id="{836E4538-4EBD-ED2A-1A91-11E758FFB2C0}"/>
              </a:ext>
            </a:extLst>
          </p:cNvPr>
          <p:cNvSpPr txBox="1"/>
          <p:nvPr/>
        </p:nvSpPr>
        <p:spPr>
          <a:xfrm>
            <a:off x="370897" y="1314475"/>
            <a:ext cx="10168766" cy="3380605"/>
          </a:xfrm>
          <a:prstGeom prst="rect">
            <a:avLst/>
          </a:prstGeom>
          <a:noFill/>
        </p:spPr>
        <p:txBody>
          <a:bodyPr wrap="square">
            <a:spAutoFit/>
          </a:bodyPr>
          <a:lstStyle/>
          <a:p>
            <a:pPr marL="171450" indent="-171450">
              <a:lnSpc>
                <a:spcPct val="150000"/>
              </a:lnSpc>
              <a:buFont typeface="Arial" panose="020B0604020202020204" pitchFamily="34" charset="0"/>
              <a:buChar char="•"/>
            </a:pPr>
            <a:r>
              <a:rPr lang="en-US" altLang="ko-KR" sz="1200" b="1">
                <a:latin typeface="+mj-lt"/>
              </a:rPr>
              <a:t>GET </a:t>
            </a:r>
            <a:r>
              <a:rPr lang="ko-KR" altLang="en-US" sz="1200" b="1">
                <a:latin typeface="+mj-lt"/>
              </a:rPr>
              <a:t>방식</a:t>
            </a:r>
          </a:p>
          <a:p>
            <a:pPr marL="628650" lvl="1" indent="-171450">
              <a:lnSpc>
                <a:spcPct val="150000"/>
              </a:lnSpc>
              <a:buFont typeface="Arial" panose="020B0604020202020204" pitchFamily="34" charset="0"/>
              <a:buChar char="•"/>
            </a:pPr>
            <a:r>
              <a:rPr lang="ko-KR" altLang="en-US" sz="1200">
                <a:latin typeface="+mj-lt"/>
              </a:rPr>
              <a:t>요청 데이터가 </a:t>
            </a:r>
            <a:r>
              <a:rPr lang="en-US" altLang="ko-KR" sz="1200">
                <a:latin typeface="+mj-lt"/>
              </a:rPr>
              <a:t>URL</a:t>
            </a:r>
            <a:r>
              <a:rPr lang="ko-KR" altLang="en-US" sz="1200">
                <a:latin typeface="+mj-lt"/>
              </a:rPr>
              <a:t>의 쿼리 문자열에 포함된다</a:t>
            </a:r>
            <a:endParaRPr lang="en-US" altLang="ko-KR" sz="1200">
              <a:latin typeface="+mj-lt"/>
            </a:endParaRPr>
          </a:p>
          <a:p>
            <a:pPr marL="628650" lvl="1" indent="-171450">
              <a:lnSpc>
                <a:spcPct val="150000"/>
              </a:lnSpc>
              <a:buFont typeface="Arial" panose="020B0604020202020204" pitchFamily="34" charset="0"/>
              <a:buChar char="•"/>
            </a:pPr>
            <a:r>
              <a:rPr lang="ko-KR" altLang="en-US" sz="1200">
                <a:latin typeface="+mj-lt"/>
              </a:rPr>
              <a:t>전송 데이터의 크기는 </a:t>
            </a:r>
            <a:r>
              <a:rPr lang="en-US" altLang="ko-KR" sz="1200">
                <a:latin typeface="+mj-lt"/>
              </a:rPr>
              <a:t>URL </a:t>
            </a:r>
            <a:r>
              <a:rPr lang="ko-KR" altLang="en-US" sz="1200">
                <a:latin typeface="+mj-lt"/>
              </a:rPr>
              <a:t>길이 제한에 의해 제약을 받지 않고</a:t>
            </a:r>
            <a:r>
              <a:rPr lang="en-US" altLang="ko-KR" sz="1200">
                <a:latin typeface="+mj-lt"/>
              </a:rPr>
              <a:t> URL</a:t>
            </a:r>
            <a:r>
              <a:rPr lang="ko-KR" altLang="en-US" sz="1200">
                <a:latin typeface="+mj-lt"/>
              </a:rPr>
              <a:t>이 노출되므로 민감한 데이터 전송에 적합하지 않다</a:t>
            </a:r>
            <a:endParaRPr lang="en-US" altLang="ko-KR" sz="1200">
              <a:latin typeface="+mj-lt"/>
            </a:endParaRPr>
          </a:p>
          <a:p>
            <a:pPr marL="628650" lvl="1" indent="-171450">
              <a:lnSpc>
                <a:spcPct val="150000"/>
              </a:lnSpc>
              <a:buFont typeface="Arial" panose="020B0604020202020204" pitchFamily="34" charset="0"/>
              <a:buChar char="•"/>
            </a:pPr>
            <a:endParaRPr lang="en-US" altLang="ko-KR" sz="1200">
              <a:latin typeface="+mj-lt"/>
            </a:endParaRPr>
          </a:p>
          <a:p>
            <a:pPr marL="171450" indent="-171450">
              <a:lnSpc>
                <a:spcPct val="150000"/>
              </a:lnSpc>
              <a:buFont typeface="Arial" panose="020B0604020202020204" pitchFamily="34" charset="0"/>
              <a:buChar char="•"/>
            </a:pPr>
            <a:r>
              <a:rPr lang="en-US" altLang="ko-KR" sz="1200" b="1">
                <a:latin typeface="+mj-lt"/>
              </a:rPr>
              <a:t>POST </a:t>
            </a:r>
            <a:r>
              <a:rPr lang="ko-KR" altLang="en-US" sz="1200" b="1">
                <a:latin typeface="+mj-lt"/>
              </a:rPr>
              <a:t>방식</a:t>
            </a:r>
          </a:p>
          <a:p>
            <a:pPr marL="628650" lvl="1" indent="-171450">
              <a:lnSpc>
                <a:spcPct val="150000"/>
              </a:lnSpc>
              <a:buFont typeface="Arial" panose="020B0604020202020204" pitchFamily="34" charset="0"/>
              <a:buChar char="•"/>
            </a:pPr>
            <a:r>
              <a:rPr lang="ko-KR" altLang="en-US" sz="1200">
                <a:latin typeface="+mj-lt"/>
              </a:rPr>
              <a:t>요청 데이터가 </a:t>
            </a:r>
            <a:r>
              <a:rPr lang="en-US" altLang="ko-KR" sz="1200">
                <a:latin typeface="+mj-lt"/>
              </a:rPr>
              <a:t>HTTP </a:t>
            </a:r>
            <a:r>
              <a:rPr lang="ko-KR" altLang="en-US" sz="1200">
                <a:latin typeface="+mj-lt"/>
              </a:rPr>
              <a:t>요청 본문에 포함된다</a:t>
            </a:r>
            <a:endParaRPr lang="en-US" altLang="ko-KR" sz="1200">
              <a:latin typeface="+mj-lt"/>
            </a:endParaRPr>
          </a:p>
          <a:p>
            <a:pPr marL="628650" lvl="1" indent="-171450">
              <a:lnSpc>
                <a:spcPct val="150000"/>
              </a:lnSpc>
              <a:buFont typeface="Arial" panose="020B0604020202020204" pitchFamily="34" charset="0"/>
              <a:buChar char="•"/>
            </a:pPr>
            <a:r>
              <a:rPr lang="en-US" altLang="ko-KR" sz="1200"/>
              <a:t>Content-Type</a:t>
            </a:r>
          </a:p>
          <a:p>
            <a:pPr marL="1085850" lvl="2" indent="-171450">
              <a:lnSpc>
                <a:spcPct val="150000"/>
              </a:lnSpc>
              <a:buFont typeface="Arial" panose="020B0604020202020204" pitchFamily="34" charset="0"/>
              <a:buChar char="•"/>
            </a:pPr>
            <a:r>
              <a:rPr lang="en-US" altLang="ko-KR" sz="1200">
                <a:latin typeface="+mj-lt"/>
              </a:rPr>
              <a:t>application/x-www-form-urlencoded - </a:t>
            </a:r>
            <a:r>
              <a:rPr lang="ko-KR" altLang="en-US" sz="1200">
                <a:latin typeface="+mj-lt"/>
              </a:rPr>
              <a:t>기본 폼 데이터 전송 방식으로서</a:t>
            </a:r>
            <a:r>
              <a:rPr lang="en-US" altLang="ko-KR" sz="1200">
                <a:latin typeface="+mj-lt"/>
              </a:rPr>
              <a:t> </a:t>
            </a:r>
            <a:r>
              <a:rPr lang="ko-KR" altLang="en-US" sz="1200">
                <a:latin typeface="+mj-lt"/>
              </a:rPr>
              <a:t>키</a:t>
            </a:r>
            <a:r>
              <a:rPr lang="en-US" altLang="ko-KR" sz="1200">
                <a:latin typeface="+mj-lt"/>
              </a:rPr>
              <a:t>-</a:t>
            </a:r>
            <a:r>
              <a:rPr lang="ko-KR" altLang="en-US" sz="1200">
                <a:latin typeface="+mj-lt"/>
              </a:rPr>
              <a:t>값 쌍이 </a:t>
            </a:r>
            <a:r>
              <a:rPr lang="en-US" altLang="ko-KR" sz="1200">
                <a:latin typeface="+mj-lt"/>
              </a:rPr>
              <a:t>URL </a:t>
            </a:r>
            <a:r>
              <a:rPr lang="ko-KR" altLang="en-US" sz="1200">
                <a:latin typeface="+mj-lt"/>
              </a:rPr>
              <a:t>인코딩된 형태로 전달된다</a:t>
            </a:r>
            <a:endParaRPr lang="en-US" altLang="ko-KR" sz="1200">
              <a:latin typeface="+mj-lt"/>
            </a:endParaRPr>
          </a:p>
          <a:p>
            <a:pPr marL="1085850" lvl="2" indent="-171450">
              <a:lnSpc>
                <a:spcPct val="150000"/>
              </a:lnSpc>
              <a:buFont typeface="Arial" panose="020B0604020202020204" pitchFamily="34" charset="0"/>
              <a:buChar char="•"/>
            </a:pPr>
            <a:r>
              <a:rPr lang="en-US" altLang="ko-KR" sz="1200">
                <a:latin typeface="+mj-lt"/>
              </a:rPr>
              <a:t>Body: name=leaven&amp;hobby=reading&amp;hobby=writing</a:t>
            </a:r>
          </a:p>
          <a:p>
            <a:pPr marL="628650" lvl="1" indent="-171450">
              <a:lnSpc>
                <a:spcPct val="150000"/>
              </a:lnSpc>
              <a:buFont typeface="Arial" panose="020B0604020202020204" pitchFamily="34" charset="0"/>
              <a:buChar char="•"/>
            </a:pPr>
            <a:endParaRPr lang="en-US" altLang="ko-KR" sz="1200">
              <a:latin typeface="+mj-lt"/>
            </a:endParaRPr>
          </a:p>
          <a:p>
            <a:pPr marL="171450" indent="-171450">
              <a:lnSpc>
                <a:spcPct val="150000"/>
              </a:lnSpc>
              <a:buFont typeface="Arial" panose="020B0604020202020204" pitchFamily="34" charset="0"/>
              <a:buChar char="•"/>
            </a:pPr>
            <a:r>
              <a:rPr lang="ko-KR" altLang="en-US" sz="1200" b="1">
                <a:latin typeface="+mj-lt"/>
              </a:rPr>
              <a:t>주요</a:t>
            </a:r>
            <a:r>
              <a:rPr lang="en-US" altLang="ko-KR" sz="1200" b="1">
                <a:latin typeface="+mj-lt"/>
              </a:rPr>
              <a:t> API</a:t>
            </a:r>
            <a:endParaRPr lang="ko-KR" altLang="en-US" sz="1200" b="1">
              <a:latin typeface="+mj-lt"/>
            </a:endParaRPr>
          </a:p>
          <a:p>
            <a:pPr marL="628650" lvl="1" indent="-171450">
              <a:lnSpc>
                <a:spcPct val="150000"/>
              </a:lnSpc>
              <a:buFont typeface="Arial" panose="020B0604020202020204" pitchFamily="34" charset="0"/>
              <a:buChar char="•"/>
            </a:pPr>
            <a:r>
              <a:rPr lang="en-US" altLang="ko-KR" sz="1200">
                <a:latin typeface="+mj-lt"/>
              </a:rPr>
              <a:t>URL </a:t>
            </a:r>
            <a:r>
              <a:rPr lang="ko-KR" altLang="en-US" sz="1200">
                <a:latin typeface="+mj-lt"/>
              </a:rPr>
              <a:t>쿼리 파라미터 요청 처리와 마찬가지로 동일한 </a:t>
            </a:r>
            <a:r>
              <a:rPr lang="en-US" altLang="ko-KR" sz="1200">
                <a:latin typeface="+mj-lt"/>
              </a:rPr>
              <a:t>API </a:t>
            </a:r>
            <a:r>
              <a:rPr lang="ko-KR" altLang="en-US" sz="1200">
                <a:latin typeface="+mj-lt"/>
              </a:rPr>
              <a:t>를 사용한다</a:t>
            </a:r>
            <a:endParaRPr lang="en-US" altLang="ko-KR" sz="1200">
              <a:latin typeface="+mj-lt"/>
            </a:endParaRPr>
          </a:p>
        </p:txBody>
      </p:sp>
    </p:spTree>
    <p:extLst>
      <p:ext uri="{BB962C8B-B14F-4D97-AF65-F5344CB8AC3E}">
        <p14:creationId xmlns:p14="http://schemas.microsoft.com/office/powerpoint/2010/main" val="372516282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B628D0-DB1E-2008-6E32-EDE7B572ED23}"/>
            </a:ext>
          </a:extLst>
        </p:cNvPr>
        <p:cNvGrpSpPr/>
        <p:nvPr/>
      </p:nvGrpSpPr>
      <p:grpSpPr>
        <a:xfrm>
          <a:off x="0" y="0"/>
          <a:ext cx="0" cy="0"/>
          <a:chOff x="0" y="0"/>
          <a:chExt cx="0" cy="0"/>
        </a:xfrm>
      </p:grpSpPr>
      <p:sp>
        <p:nvSpPr>
          <p:cNvPr id="5" name="직사각형 4">
            <a:extLst>
              <a:ext uri="{FF2B5EF4-FFF2-40B4-BE49-F238E27FC236}">
                <a16:creationId xmlns:a16="http://schemas.microsoft.com/office/drawing/2014/main" id="{DCB6E84A-AEB9-5FDE-E511-9C42D299CC94}"/>
              </a:ext>
            </a:extLst>
          </p:cNvPr>
          <p:cNvSpPr/>
          <p:nvPr/>
        </p:nvSpPr>
        <p:spPr>
          <a:xfrm>
            <a:off x="172186" y="262813"/>
            <a:ext cx="2847254" cy="369332"/>
          </a:xfrm>
          <a:prstGeom prst="rect">
            <a:avLst/>
          </a:prstGeom>
        </p:spPr>
        <p:txBody>
          <a:bodyPr wrap="none">
            <a:spAutoFit/>
          </a:bodyPr>
          <a:lstStyle/>
          <a:p>
            <a:pPr marL="342900" indent="-342900">
              <a:buFont typeface="Wingdings" pitchFamily="2" charset="2"/>
              <a:buChar char="ü"/>
            </a:pPr>
            <a:r>
              <a:rPr lang="en-US" altLang="ko-KR" b="1">
                <a:solidFill>
                  <a:schemeClr val="accent1">
                    <a:lumMod val="75000"/>
                  </a:schemeClr>
                </a:solidFill>
                <a:latin typeface="+mj-lt"/>
              </a:rPr>
              <a:t>REST API </a:t>
            </a:r>
            <a:r>
              <a:rPr lang="ko-KR" altLang="en-US" b="1">
                <a:solidFill>
                  <a:schemeClr val="accent1">
                    <a:lumMod val="75000"/>
                  </a:schemeClr>
                </a:solidFill>
                <a:latin typeface="+mj-lt"/>
              </a:rPr>
              <a:t>데이터 처리</a:t>
            </a:r>
          </a:p>
        </p:txBody>
      </p:sp>
      <p:sp>
        <p:nvSpPr>
          <p:cNvPr id="6" name="TextBox 5">
            <a:extLst>
              <a:ext uri="{FF2B5EF4-FFF2-40B4-BE49-F238E27FC236}">
                <a16:creationId xmlns:a16="http://schemas.microsoft.com/office/drawing/2014/main" id="{2C1A18AA-A97B-1A2E-37B3-6A702778DF9A}"/>
              </a:ext>
            </a:extLst>
          </p:cNvPr>
          <p:cNvSpPr txBox="1"/>
          <p:nvPr/>
        </p:nvSpPr>
        <p:spPr>
          <a:xfrm>
            <a:off x="370897" y="699624"/>
            <a:ext cx="11359892" cy="610616"/>
          </a:xfrm>
          <a:prstGeom prst="rect">
            <a:avLst/>
          </a:prstGeom>
          <a:noFill/>
        </p:spPr>
        <p:txBody>
          <a:bodyPr wrap="square">
            <a:spAutoFit/>
          </a:bodyPr>
          <a:lstStyle/>
          <a:p>
            <a:pPr marL="171450" indent="-171450">
              <a:lnSpc>
                <a:spcPct val="150000"/>
              </a:lnSpc>
              <a:buFont typeface="Arial" panose="020B0604020202020204" pitchFamily="34" charset="0"/>
              <a:buChar char="•"/>
            </a:pPr>
            <a:r>
              <a:rPr lang="en-US" altLang="ko-KR" sz="1200">
                <a:latin typeface="+mj-lt"/>
              </a:rPr>
              <a:t>REST API </a:t>
            </a:r>
            <a:r>
              <a:rPr lang="ko-KR" altLang="en-US" sz="1200">
                <a:latin typeface="+mj-lt"/>
              </a:rPr>
              <a:t>요청은 클라이언트가 </a:t>
            </a:r>
            <a:r>
              <a:rPr lang="en-US" altLang="ko-KR" sz="1200">
                <a:latin typeface="+mj-lt"/>
              </a:rPr>
              <a:t>JSON </a:t>
            </a:r>
            <a:r>
              <a:rPr lang="ko-KR" altLang="en-US" sz="1200">
                <a:latin typeface="+mj-lt"/>
              </a:rPr>
              <a:t>또는 </a:t>
            </a:r>
            <a:r>
              <a:rPr lang="en-US" altLang="ko-KR" sz="1200">
                <a:latin typeface="+mj-lt"/>
              </a:rPr>
              <a:t>Plain Text </a:t>
            </a:r>
            <a:r>
              <a:rPr lang="ko-KR" altLang="en-US" sz="1200">
                <a:latin typeface="+mj-lt"/>
              </a:rPr>
              <a:t>형태의 데이터를 </a:t>
            </a:r>
            <a:r>
              <a:rPr lang="en-US" altLang="ko-KR" sz="1200">
                <a:latin typeface="+mj-lt"/>
              </a:rPr>
              <a:t>HTTP </a:t>
            </a:r>
            <a:r>
              <a:rPr lang="ko-KR" altLang="en-US" sz="1200">
                <a:latin typeface="+mj-lt"/>
              </a:rPr>
              <a:t>요청 본문에 포함하여 서버로 전송하는 방식으로서 </a:t>
            </a:r>
            <a:r>
              <a:rPr lang="en-US" altLang="ko-KR" sz="1200">
                <a:latin typeface="+mj-lt"/>
              </a:rPr>
              <a:t>getParameter() </a:t>
            </a:r>
            <a:r>
              <a:rPr lang="ko-KR" altLang="en-US" sz="1200">
                <a:latin typeface="+mj-lt"/>
              </a:rPr>
              <a:t>와 같은 방법이 아닌 </a:t>
            </a:r>
            <a:r>
              <a:rPr lang="en-US" altLang="ko-KR" sz="1200">
                <a:latin typeface="+mj-lt"/>
              </a:rPr>
              <a:t>InputStream </a:t>
            </a:r>
            <a:r>
              <a:rPr lang="ko-KR" altLang="en-US" sz="1200">
                <a:latin typeface="+mj-lt"/>
              </a:rPr>
              <a:t>으로부터 본문 데이터를 직접 읽어야 한다</a:t>
            </a:r>
          </a:p>
        </p:txBody>
      </p:sp>
      <p:sp>
        <p:nvSpPr>
          <p:cNvPr id="8" name="TextBox 7">
            <a:extLst>
              <a:ext uri="{FF2B5EF4-FFF2-40B4-BE49-F238E27FC236}">
                <a16:creationId xmlns:a16="http://schemas.microsoft.com/office/drawing/2014/main" id="{07EFE467-42FD-EA9A-01DF-9F79CB7CE1EE}"/>
              </a:ext>
            </a:extLst>
          </p:cNvPr>
          <p:cNvSpPr txBox="1"/>
          <p:nvPr/>
        </p:nvSpPr>
        <p:spPr>
          <a:xfrm>
            <a:off x="370897" y="1609248"/>
            <a:ext cx="5265898" cy="2826608"/>
          </a:xfrm>
          <a:prstGeom prst="rect">
            <a:avLst/>
          </a:prstGeom>
          <a:noFill/>
        </p:spPr>
        <p:txBody>
          <a:bodyPr wrap="square">
            <a:spAutoFit/>
          </a:bodyPr>
          <a:lstStyle/>
          <a:p>
            <a:pPr marL="171450" indent="-171450">
              <a:lnSpc>
                <a:spcPct val="150000"/>
              </a:lnSpc>
              <a:buFont typeface="Arial" panose="020B0604020202020204" pitchFamily="34" charset="0"/>
              <a:buChar char="•"/>
            </a:pPr>
            <a:r>
              <a:rPr lang="en-US" altLang="ko-KR" sz="1200" b="1">
                <a:latin typeface="+mj-lt"/>
              </a:rPr>
              <a:t>JSON </a:t>
            </a:r>
            <a:r>
              <a:rPr lang="ko-KR" altLang="en-US" sz="1200" b="1">
                <a:latin typeface="+mj-lt"/>
              </a:rPr>
              <a:t>데이터</a:t>
            </a:r>
          </a:p>
          <a:p>
            <a:pPr marL="628650" lvl="1" indent="-171450">
              <a:lnSpc>
                <a:spcPct val="150000"/>
              </a:lnSpc>
              <a:buFont typeface="Arial" panose="020B0604020202020204" pitchFamily="34" charset="0"/>
              <a:buChar char="•"/>
            </a:pPr>
            <a:r>
              <a:rPr lang="en-US" altLang="ko-KR" sz="1200">
                <a:latin typeface="+mj-lt"/>
              </a:rPr>
              <a:t>Content-Type: application/json</a:t>
            </a:r>
          </a:p>
          <a:p>
            <a:pPr marL="628650" lvl="1" indent="-171450">
              <a:lnSpc>
                <a:spcPct val="150000"/>
              </a:lnSpc>
              <a:buFont typeface="Arial" panose="020B0604020202020204" pitchFamily="34" charset="0"/>
              <a:buChar char="•"/>
            </a:pPr>
            <a:r>
              <a:rPr lang="ko-KR" altLang="en-US" sz="1200">
                <a:latin typeface="+mj-lt"/>
              </a:rPr>
              <a:t>요청 본문에 </a:t>
            </a:r>
            <a:r>
              <a:rPr lang="en-US" altLang="ko-KR" sz="1200">
                <a:latin typeface="+mj-lt"/>
              </a:rPr>
              <a:t>JSON </a:t>
            </a:r>
            <a:r>
              <a:rPr lang="ko-KR" altLang="en-US" sz="1200">
                <a:latin typeface="+mj-lt"/>
              </a:rPr>
              <a:t>형식으로 데이터를 포함한다</a:t>
            </a:r>
            <a:endParaRPr lang="en-US" altLang="ko-KR" sz="1200">
              <a:latin typeface="+mj-lt"/>
            </a:endParaRPr>
          </a:p>
          <a:p>
            <a:pPr marL="628650" lvl="1" indent="-171450">
              <a:lnSpc>
                <a:spcPct val="150000"/>
              </a:lnSpc>
              <a:buFont typeface="Arial" panose="020B0604020202020204" pitchFamily="34" charset="0"/>
              <a:buChar char="•"/>
            </a:pPr>
            <a:r>
              <a:rPr lang="en-US" altLang="ko-KR" sz="1200">
                <a:latin typeface="+mj-lt"/>
              </a:rPr>
              <a:t>JSON </a:t>
            </a:r>
            <a:r>
              <a:rPr lang="ko-KR" altLang="en-US" sz="1200">
                <a:latin typeface="+mj-lt"/>
              </a:rPr>
              <a:t>데이터를 처리하려면 요청 본문을 파싱해야 한다</a:t>
            </a:r>
            <a:endParaRPr lang="en-US" altLang="ko-KR" sz="1200">
              <a:latin typeface="+mj-lt"/>
            </a:endParaRPr>
          </a:p>
          <a:p>
            <a:pPr marL="628650" lvl="1" indent="-171450">
              <a:lnSpc>
                <a:spcPct val="150000"/>
              </a:lnSpc>
              <a:buFont typeface="Arial" panose="020B0604020202020204" pitchFamily="34" charset="0"/>
              <a:buChar char="•"/>
            </a:pPr>
            <a:endParaRPr lang="en-US" altLang="ko-KR" sz="1200">
              <a:latin typeface="+mj-lt"/>
            </a:endParaRPr>
          </a:p>
          <a:p>
            <a:pPr marL="171450" indent="-171450">
              <a:lnSpc>
                <a:spcPct val="150000"/>
              </a:lnSpc>
              <a:buFont typeface="Arial" panose="020B0604020202020204" pitchFamily="34" charset="0"/>
              <a:buChar char="•"/>
            </a:pPr>
            <a:r>
              <a:rPr lang="en-US" altLang="ko-KR" sz="1200" b="1">
                <a:latin typeface="+mj-lt"/>
              </a:rPr>
              <a:t>Plain Text </a:t>
            </a:r>
            <a:r>
              <a:rPr lang="ko-KR" altLang="en-US" sz="1200" b="1">
                <a:latin typeface="+mj-lt"/>
              </a:rPr>
              <a:t>데이터</a:t>
            </a:r>
          </a:p>
          <a:p>
            <a:pPr marL="628650" lvl="1" indent="-171450">
              <a:lnSpc>
                <a:spcPct val="150000"/>
              </a:lnSpc>
              <a:buFont typeface="Arial" panose="020B0604020202020204" pitchFamily="34" charset="0"/>
              <a:buChar char="•"/>
            </a:pPr>
            <a:r>
              <a:rPr lang="en-US" altLang="ko-KR" sz="1200">
                <a:latin typeface="+mj-lt"/>
              </a:rPr>
              <a:t>Content-Type: text/plain</a:t>
            </a:r>
          </a:p>
          <a:p>
            <a:pPr marL="628650" lvl="1" indent="-171450">
              <a:lnSpc>
                <a:spcPct val="150000"/>
              </a:lnSpc>
              <a:buFont typeface="Arial" panose="020B0604020202020204" pitchFamily="34" charset="0"/>
              <a:buChar char="•"/>
            </a:pPr>
            <a:r>
              <a:rPr lang="ko-KR" altLang="en-US" sz="1200">
                <a:latin typeface="+mj-lt"/>
              </a:rPr>
              <a:t>요청 본문에 단순 문자열 데이터를 포함한다</a:t>
            </a:r>
            <a:endParaRPr lang="en-US" altLang="ko-KR" sz="1200">
              <a:latin typeface="+mj-lt"/>
            </a:endParaRPr>
          </a:p>
          <a:p>
            <a:pPr marL="628650" lvl="1" indent="-171450">
              <a:lnSpc>
                <a:spcPct val="150000"/>
              </a:lnSpc>
              <a:buFont typeface="Arial" panose="020B0604020202020204" pitchFamily="34" charset="0"/>
              <a:buChar char="•"/>
            </a:pPr>
            <a:endParaRPr lang="en-US" altLang="ko-KR" sz="1200">
              <a:latin typeface="+mj-lt"/>
            </a:endParaRPr>
          </a:p>
          <a:p>
            <a:pPr marL="171450" indent="-171450">
              <a:lnSpc>
                <a:spcPct val="150000"/>
              </a:lnSpc>
              <a:buFont typeface="Arial" panose="020B0604020202020204" pitchFamily="34" charset="0"/>
              <a:buChar char="•"/>
            </a:pPr>
            <a:r>
              <a:rPr lang="ko-KR" altLang="en-US" sz="1200" b="1">
                <a:latin typeface="+mj-lt"/>
              </a:rPr>
              <a:t>주요</a:t>
            </a:r>
            <a:r>
              <a:rPr lang="en-US" altLang="ko-KR" sz="1200" b="1">
                <a:latin typeface="+mj-lt"/>
              </a:rPr>
              <a:t> API</a:t>
            </a:r>
            <a:endParaRPr lang="en-US" altLang="ko-KR" sz="1200">
              <a:latin typeface="+mj-lt"/>
            </a:endParaRPr>
          </a:p>
        </p:txBody>
      </p:sp>
      <p:sp>
        <p:nvSpPr>
          <p:cNvPr id="2" name="Rectangle 1">
            <a:extLst>
              <a:ext uri="{FF2B5EF4-FFF2-40B4-BE49-F238E27FC236}">
                <a16:creationId xmlns:a16="http://schemas.microsoft.com/office/drawing/2014/main" id="{ABD13893-405F-95CB-8FC4-3B4AB6672559}"/>
              </a:ext>
            </a:extLst>
          </p:cNvPr>
          <p:cNvSpPr>
            <a:spLocks noChangeArrowheads="1"/>
          </p:cNvSpPr>
          <p:nvPr/>
        </p:nvSpPr>
        <p:spPr bwMode="auto">
          <a:xfrm>
            <a:off x="818148" y="4487482"/>
            <a:ext cx="5113421" cy="578107"/>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request.</a:t>
            </a:r>
            <a:r>
              <a:rPr kumimoji="0" lang="ko-KR" altLang="ko-KR" sz="1100" b="0" i="0" u="none" strike="noStrike" cap="none" normalizeH="0" baseline="0">
                <a:ln>
                  <a:noFill/>
                </a:ln>
                <a:solidFill>
                  <a:srgbClr val="56A8F5"/>
                </a:solidFill>
                <a:effectLst/>
                <a:latin typeface="Arial Unicode MS"/>
                <a:ea typeface="JetBrains Mono"/>
              </a:rPr>
              <a:t>getReader</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요청 본문을 문자 스트림으로 읽</a:t>
            </a:r>
            <a:r>
              <a:rPr lang="ko-KR" altLang="en-US" sz="1100">
                <a:solidFill>
                  <a:srgbClr val="BCBEC4"/>
                </a:solidFill>
                <a:latin typeface="Courier New" panose="02070309020205020404" pitchFamily="49" charset="0"/>
                <a:ea typeface="JetBrains Mono"/>
                <a:cs typeface="Courier New" panose="02070309020205020404" pitchFamily="49" charset="0"/>
              </a:rPr>
              <a:t>는다</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request.</a:t>
            </a:r>
            <a:r>
              <a:rPr kumimoji="0" lang="ko-KR" altLang="ko-KR" sz="1100" b="0" i="0" u="none" strike="noStrike" cap="none" normalizeH="0" baseline="0">
                <a:ln>
                  <a:noFill/>
                </a:ln>
                <a:solidFill>
                  <a:srgbClr val="56A8F5"/>
                </a:solidFill>
                <a:effectLst/>
                <a:latin typeface="Arial Unicode MS"/>
                <a:ea typeface="JetBrains Mono"/>
              </a:rPr>
              <a:t>getInputStream</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요청 본문을 바이너리 스트림으로 읽</a:t>
            </a:r>
            <a:r>
              <a:rPr kumimoji="0" lang="ko-KR" altLang="en-US" sz="11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는다</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81417327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6E7AC6-62DF-5A71-F2B0-F6BBAE9EBACF}"/>
            </a:ext>
          </a:extLst>
        </p:cNvPr>
        <p:cNvGrpSpPr/>
        <p:nvPr/>
      </p:nvGrpSpPr>
      <p:grpSpPr>
        <a:xfrm>
          <a:off x="0" y="0"/>
          <a:ext cx="0" cy="0"/>
          <a:chOff x="0" y="0"/>
          <a:chExt cx="0" cy="0"/>
        </a:xfrm>
      </p:grpSpPr>
      <p:sp>
        <p:nvSpPr>
          <p:cNvPr id="3" name="직사각형 2">
            <a:extLst>
              <a:ext uri="{FF2B5EF4-FFF2-40B4-BE49-F238E27FC236}">
                <a16:creationId xmlns:a16="http://schemas.microsoft.com/office/drawing/2014/main" id="{5003CFD6-5E87-C512-9459-2D88AFA7257E}"/>
              </a:ext>
            </a:extLst>
          </p:cNvPr>
          <p:cNvSpPr/>
          <p:nvPr/>
        </p:nvSpPr>
        <p:spPr>
          <a:xfrm>
            <a:off x="69506" y="194668"/>
            <a:ext cx="2688236" cy="369332"/>
          </a:xfrm>
          <a:prstGeom prst="rect">
            <a:avLst/>
          </a:prstGeom>
        </p:spPr>
        <p:txBody>
          <a:bodyPr wrap="none">
            <a:spAutoFit/>
          </a:bodyPr>
          <a:lstStyle/>
          <a:p>
            <a:pPr marL="342900" indent="-342900">
              <a:buFont typeface="Wingdings" pitchFamily="2" charset="2"/>
              <a:buChar char="ü"/>
            </a:pPr>
            <a:r>
              <a:rPr lang="en-US" altLang="ko-KR" b="1">
                <a:solidFill>
                  <a:schemeClr val="accent1">
                    <a:lumMod val="75000"/>
                  </a:schemeClr>
                </a:solidFill>
                <a:latin typeface="+mj-lt"/>
              </a:rPr>
              <a:t>Plain Text</a:t>
            </a:r>
            <a:r>
              <a:rPr lang="ko-KR" altLang="en-US" b="1">
                <a:solidFill>
                  <a:schemeClr val="accent1">
                    <a:lumMod val="75000"/>
                  </a:schemeClr>
                </a:solidFill>
                <a:latin typeface="+mj-lt"/>
              </a:rPr>
              <a:t> 구현 예제</a:t>
            </a:r>
          </a:p>
        </p:txBody>
      </p:sp>
      <p:sp>
        <p:nvSpPr>
          <p:cNvPr id="17" name="Rectangle 5">
            <a:extLst>
              <a:ext uri="{FF2B5EF4-FFF2-40B4-BE49-F238E27FC236}">
                <a16:creationId xmlns:a16="http://schemas.microsoft.com/office/drawing/2014/main" id="{F9A7956E-2343-70DA-C683-7554ED2DAD60}"/>
              </a:ext>
            </a:extLst>
          </p:cNvPr>
          <p:cNvSpPr>
            <a:spLocks noChangeArrowheads="1"/>
          </p:cNvSpPr>
          <p:nvPr/>
        </p:nvSpPr>
        <p:spPr bwMode="auto">
          <a:xfrm>
            <a:off x="6260967" y="2303463"/>
            <a:ext cx="5501479" cy="987130"/>
          </a:xfrm>
          <a:prstGeom prst="rect">
            <a:avLst/>
          </a:prstGeom>
          <a:solidFill>
            <a:schemeClr val="bg1"/>
          </a:solidFill>
          <a:ln w="6350">
            <a:solidFill>
              <a:schemeClr val="bg1">
                <a:lumMod val="65000"/>
              </a:schemeClr>
            </a:solid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000" b="0" i="0" u="none" strike="noStrike" cap="none" normalizeH="0" baseline="0">
                <a:ln>
                  <a:noFill/>
                </a:ln>
                <a:effectLst/>
                <a:latin typeface="Arial Unicode MS"/>
                <a:ea typeface="JetBrains Mono"/>
              </a:rPr>
              <a:t>HTTP/1.1 200 OK</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000" b="0" i="0" u="none" strike="noStrike" cap="none" normalizeH="0" baseline="0">
                <a:ln>
                  <a:noFill/>
                </a:ln>
                <a:effectLst/>
                <a:latin typeface="Arial Unicode MS"/>
                <a:ea typeface="JetBrains Mono"/>
              </a:rPr>
              <a:t>Content-Type: text/plain</a:t>
            </a:r>
          </a:p>
          <a:p>
            <a:pPr marL="0" marR="0" lvl="0" indent="0" algn="l" defTabSz="914400" rtl="0" eaLnBrk="0" fontAlgn="base" latinLnBrk="0" hangingPunct="0">
              <a:lnSpc>
                <a:spcPct val="150000"/>
              </a:lnSpc>
              <a:spcBef>
                <a:spcPct val="0"/>
              </a:spcBef>
              <a:spcAft>
                <a:spcPct val="0"/>
              </a:spcAft>
              <a:buClrTx/>
              <a:buSzTx/>
              <a:buFontTx/>
              <a:buNone/>
              <a:tabLst/>
            </a:pPr>
            <a:endParaRPr kumimoji="0" lang="en-US" altLang="ko-KR" sz="1000" b="0" i="0" u="none" strike="noStrike" cap="none" normalizeH="0" baseline="0">
              <a:ln>
                <a:noFill/>
              </a:ln>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000" b="0" i="0" u="none" strike="noStrike" cap="none" normalizeH="0" baseline="0">
                <a:ln>
                  <a:noFill/>
                </a:ln>
                <a:effectLst/>
                <a:latin typeface="Arial Unicode MS"/>
                <a:ea typeface="JetBrains Mono"/>
              </a:rPr>
              <a:t>Processed Plain Text: Hello, World!</a:t>
            </a:r>
            <a:endParaRPr kumimoji="0" lang="ko-KR" altLang="ko-KR" sz="1000" b="0" i="0" u="none" strike="noStrike" cap="none" normalizeH="0" baseline="0">
              <a:ln>
                <a:noFill/>
              </a:ln>
              <a:effectLst/>
              <a:latin typeface="Arial" panose="020B0604020202020204" pitchFamily="34" charset="0"/>
            </a:endParaRPr>
          </a:p>
        </p:txBody>
      </p:sp>
      <p:sp>
        <p:nvSpPr>
          <p:cNvPr id="19" name="직사각형 18">
            <a:extLst>
              <a:ext uri="{FF2B5EF4-FFF2-40B4-BE49-F238E27FC236}">
                <a16:creationId xmlns:a16="http://schemas.microsoft.com/office/drawing/2014/main" id="{3461F87B-269D-621E-4F8C-C02DD71B7A1E}"/>
              </a:ext>
            </a:extLst>
          </p:cNvPr>
          <p:cNvSpPr/>
          <p:nvPr/>
        </p:nvSpPr>
        <p:spPr>
          <a:xfrm>
            <a:off x="6164068" y="2024233"/>
            <a:ext cx="492443" cy="276999"/>
          </a:xfrm>
          <a:prstGeom prst="rect">
            <a:avLst/>
          </a:prstGeom>
        </p:spPr>
        <p:txBody>
          <a:bodyPr wrap="none">
            <a:spAutoFit/>
          </a:bodyPr>
          <a:lstStyle/>
          <a:p>
            <a:r>
              <a:rPr lang="ko-KR" altLang="en-US" sz="1200">
                <a:latin typeface="+mj-lt"/>
              </a:rPr>
              <a:t>결과</a:t>
            </a:r>
          </a:p>
        </p:txBody>
      </p:sp>
      <p:sp>
        <p:nvSpPr>
          <p:cNvPr id="14" name="Rectangle 4">
            <a:extLst>
              <a:ext uri="{FF2B5EF4-FFF2-40B4-BE49-F238E27FC236}">
                <a16:creationId xmlns:a16="http://schemas.microsoft.com/office/drawing/2014/main" id="{E0D35479-3F6F-0A49-6383-E7A8EC4CF946}"/>
              </a:ext>
            </a:extLst>
          </p:cNvPr>
          <p:cNvSpPr>
            <a:spLocks noChangeArrowheads="1"/>
          </p:cNvSpPr>
          <p:nvPr/>
        </p:nvSpPr>
        <p:spPr bwMode="auto">
          <a:xfrm>
            <a:off x="6241421" y="1009354"/>
            <a:ext cx="5501479" cy="822726"/>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chemeClr val="bg1">
                    <a:lumMod val="75000"/>
                  </a:schemeClr>
                </a:solidFill>
                <a:effectLst/>
                <a:latin typeface="Arial Unicode MS"/>
                <a:ea typeface="JetBrains Mono"/>
              </a:rPr>
              <a:t>http://localhost:8080</a:t>
            </a:r>
            <a:r>
              <a:rPr kumimoji="0" lang="en-US" altLang="ko-KR" sz="1100" b="0" i="0" u="none" strike="noStrike" cap="none" normalizeH="0" baseline="0">
                <a:ln>
                  <a:noFill/>
                </a:ln>
                <a:solidFill>
                  <a:schemeClr val="bg1">
                    <a:lumMod val="75000"/>
                  </a:schemeClr>
                </a:solidFill>
                <a:effectLst/>
                <a:latin typeface="Arial Unicode MS"/>
                <a:ea typeface="JetBrains Mono"/>
              </a:rPr>
              <a:t>/rest/plain-text</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solidFill>
                  <a:schemeClr val="bg1">
                    <a:lumMod val="75000"/>
                  </a:schemeClr>
                </a:solidFill>
                <a:effectLst/>
                <a:latin typeface="Arial" panose="020B0604020202020204" pitchFamily="34" charset="0"/>
              </a:rPr>
              <a:t>Content-Type: text/plain</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solidFill>
                  <a:schemeClr val="bg1">
                    <a:lumMod val="75000"/>
                  </a:schemeClr>
                </a:solidFill>
                <a:effectLst/>
                <a:latin typeface="Arial" panose="020B0604020202020204" pitchFamily="34" charset="0"/>
              </a:rPr>
              <a:t>Hello, World!</a:t>
            </a:r>
            <a:endParaRPr kumimoji="0" lang="ko-KR" altLang="ko-KR" sz="1100" b="0" i="0" u="none" strike="noStrike" cap="none" normalizeH="0" baseline="0">
              <a:ln>
                <a:noFill/>
              </a:ln>
              <a:solidFill>
                <a:schemeClr val="bg1">
                  <a:lumMod val="75000"/>
                </a:schemeClr>
              </a:solidFill>
              <a:effectLst/>
              <a:latin typeface="Arial" panose="020B0604020202020204" pitchFamily="34" charset="0"/>
            </a:endParaRPr>
          </a:p>
        </p:txBody>
      </p:sp>
      <p:sp>
        <p:nvSpPr>
          <p:cNvPr id="15" name="직사각형 14">
            <a:extLst>
              <a:ext uri="{FF2B5EF4-FFF2-40B4-BE49-F238E27FC236}">
                <a16:creationId xmlns:a16="http://schemas.microsoft.com/office/drawing/2014/main" id="{0F864854-2215-41A6-4810-B1EBE30AF812}"/>
              </a:ext>
            </a:extLst>
          </p:cNvPr>
          <p:cNvSpPr/>
          <p:nvPr/>
        </p:nvSpPr>
        <p:spPr>
          <a:xfrm>
            <a:off x="6158052" y="726964"/>
            <a:ext cx="492443" cy="276999"/>
          </a:xfrm>
          <a:prstGeom prst="rect">
            <a:avLst/>
          </a:prstGeom>
        </p:spPr>
        <p:txBody>
          <a:bodyPr wrap="none">
            <a:spAutoFit/>
          </a:bodyPr>
          <a:lstStyle/>
          <a:p>
            <a:r>
              <a:rPr lang="ko-KR" altLang="en-US" sz="1200">
                <a:latin typeface="+mj-lt"/>
              </a:rPr>
              <a:t>요청</a:t>
            </a:r>
          </a:p>
        </p:txBody>
      </p:sp>
      <p:sp>
        <p:nvSpPr>
          <p:cNvPr id="4" name="Rectangle 2">
            <a:extLst>
              <a:ext uri="{FF2B5EF4-FFF2-40B4-BE49-F238E27FC236}">
                <a16:creationId xmlns:a16="http://schemas.microsoft.com/office/drawing/2014/main" id="{11670046-0232-CE63-4EE2-E5832178C7C8}"/>
              </a:ext>
            </a:extLst>
          </p:cNvPr>
          <p:cNvSpPr>
            <a:spLocks noChangeArrowheads="1"/>
          </p:cNvSpPr>
          <p:nvPr/>
        </p:nvSpPr>
        <p:spPr bwMode="auto">
          <a:xfrm>
            <a:off x="429554" y="648224"/>
            <a:ext cx="5686813" cy="5645776"/>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@WebServlet</a:t>
            </a:r>
            <a:r>
              <a:rPr kumimoji="0" lang="ko-KR" altLang="ko-KR" sz="1100" b="0" i="0" u="none" strike="noStrike" cap="none" normalizeH="0" baseline="0">
                <a:ln>
                  <a:noFill/>
                </a:ln>
                <a:solidFill>
                  <a:srgbClr val="BCBEC4"/>
                </a:solidFill>
                <a:effectLst/>
                <a:ea typeface="JetBrains Mono"/>
              </a:rPr>
              <a:t>(</a:t>
            </a:r>
            <a:r>
              <a:rPr kumimoji="0" lang="en-US" altLang="ko-KR" sz="1100" b="0" i="0" u="none" strike="noStrike" cap="none" normalizeH="0" baseline="0">
                <a:ln>
                  <a:noFill/>
                </a:ln>
                <a:solidFill>
                  <a:srgbClr val="BCBEC4"/>
                </a:solidFill>
                <a:effectLst/>
                <a:latin typeface="Arial Unicode MS"/>
                <a:ea typeface="JetBrains Mono"/>
              </a:rPr>
              <a:t>name=</a:t>
            </a:r>
            <a:r>
              <a:rPr kumimoji="0" lang="ko-KR" altLang="ko-KR" sz="1100" b="0" i="0" u="none" strike="noStrike" cap="none" normalizeH="0" baseline="0">
                <a:ln>
                  <a:noFill/>
                </a:ln>
                <a:solidFill>
                  <a:srgbClr val="6AAB73"/>
                </a:solidFill>
                <a:effectLst/>
                <a:latin typeface="Arial Unicode MS"/>
                <a:ea typeface="JetBrains Mono"/>
              </a:rPr>
              <a:t>"/</a:t>
            </a:r>
            <a:r>
              <a:rPr kumimoji="0" lang="en-US" altLang="ko-KR" sz="1100" b="0" i="0" u="none" strike="noStrike" cap="none" normalizeH="0" baseline="0">
                <a:ln>
                  <a:noFill/>
                </a:ln>
                <a:solidFill>
                  <a:srgbClr val="6AAB73"/>
                </a:solidFill>
                <a:effectLst/>
                <a:latin typeface="Arial Unicode MS"/>
                <a:ea typeface="JetBrains Mono"/>
              </a:rPr>
              <a:t>plainTextServlet</a:t>
            </a:r>
            <a:r>
              <a:rPr kumimoji="0" lang="ko-KR" altLang="ko-KR" sz="1100" b="0" i="0" u="none" strike="noStrike" cap="none" normalizeH="0" baseline="0">
                <a:ln>
                  <a:noFill/>
                </a:ln>
                <a:solidFill>
                  <a:srgbClr val="6AAB73"/>
                </a:solidFill>
                <a:effectLst/>
                <a:latin typeface="Arial Unicode MS"/>
                <a:ea typeface="JetBrains Mono"/>
              </a:rPr>
              <a:t>"</a:t>
            </a:r>
            <a:r>
              <a:rPr kumimoji="0" lang="en-US" altLang="ko-KR" sz="1100" b="0" i="0" u="none" strike="noStrike" cap="none" normalizeH="0" baseline="0">
                <a:ln>
                  <a:noFill/>
                </a:ln>
                <a:solidFill>
                  <a:srgbClr val="6AAB73"/>
                </a:solidFill>
                <a:effectLst/>
                <a:latin typeface="Arial Unicode MS"/>
                <a:ea typeface="JetBrains Mono"/>
              </a:rPr>
              <a:t>, </a:t>
            </a:r>
            <a:r>
              <a:rPr kumimoji="0" lang="en-US" altLang="ko-KR" sz="1100" b="0" i="0" u="none" strike="noStrike" cap="none" normalizeH="0" baseline="0">
                <a:ln>
                  <a:noFill/>
                </a:ln>
                <a:solidFill>
                  <a:schemeClr val="bg1">
                    <a:lumMod val="75000"/>
                  </a:schemeClr>
                </a:solidFill>
                <a:effectLst/>
                <a:latin typeface="Arial Unicode MS"/>
                <a:ea typeface="JetBrains Mono"/>
              </a:rPr>
              <a:t>urlPatterns=</a:t>
            </a:r>
            <a:r>
              <a:rPr kumimoji="0" lang="ko-KR" altLang="ko-KR" sz="1100" b="0" i="0" u="none" strike="noStrike" cap="none" normalizeH="0" baseline="0">
                <a:ln>
                  <a:noFill/>
                </a:ln>
                <a:solidFill>
                  <a:srgbClr val="6AAB73"/>
                </a:solidFill>
                <a:effectLst/>
                <a:ea typeface="JetBrains Mono"/>
              </a:rPr>
              <a:t>"/rest/plain-text"</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PlainTextServlet </a:t>
            </a:r>
            <a:r>
              <a:rPr kumimoji="0" lang="ko-KR" altLang="ko-KR" sz="1100" b="0" i="0" u="none" strike="noStrike" cap="none" normalizeH="0" baseline="0">
                <a:ln>
                  <a:noFill/>
                </a:ln>
                <a:solidFill>
                  <a:srgbClr val="CF8E6D"/>
                </a:solidFill>
                <a:effectLst/>
                <a:ea typeface="JetBrains Mono"/>
              </a:rPr>
              <a:t>extends </a:t>
            </a:r>
            <a:r>
              <a:rPr kumimoji="0" lang="ko-KR" altLang="ko-KR" sz="1100" b="0" i="0" u="none" strike="noStrike" cap="none" normalizeH="0" baseline="0">
                <a:ln>
                  <a:noFill/>
                </a:ln>
                <a:solidFill>
                  <a:srgbClr val="BCBEC4"/>
                </a:solidFill>
                <a:effectLst/>
                <a:ea typeface="JetBrains Mono"/>
              </a:rPr>
              <a:t>HttpServlet {</a:t>
            </a:r>
            <a:endParaRPr kumimoji="0" lang="en-US" altLang="ko-KR" sz="1100" b="0" i="0" u="none" strike="noStrike" cap="none" normalizeH="0" baseline="0">
              <a:ln>
                <a:noFill/>
              </a:ln>
              <a:solidFill>
                <a:srgbClr val="BCBEC4"/>
              </a:solidFill>
              <a:effectLst/>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@Override</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    </a:t>
            </a:r>
            <a:r>
              <a:rPr kumimoji="0" lang="ko-KR" altLang="ko-KR" sz="1100" b="0" i="0" u="none" strike="noStrike" cap="none" normalizeH="0" baseline="0">
                <a:ln>
                  <a:noFill/>
                </a:ln>
                <a:solidFill>
                  <a:srgbClr val="CF8E6D"/>
                </a:solidFill>
                <a:effectLst/>
                <a:ea typeface="JetBrains Mono"/>
              </a:rPr>
              <a:t>protected void </a:t>
            </a:r>
            <a:r>
              <a:rPr kumimoji="0" lang="ko-KR" altLang="ko-KR" sz="1100" b="0" i="0" u="none" strike="noStrike" cap="none" normalizeH="0" baseline="0">
                <a:ln>
                  <a:noFill/>
                </a:ln>
                <a:solidFill>
                  <a:srgbClr val="56A8F5"/>
                </a:solidFill>
                <a:effectLst/>
                <a:ea typeface="JetBrains Mono"/>
              </a:rPr>
              <a:t>doPost</a:t>
            </a:r>
            <a:r>
              <a:rPr kumimoji="0" lang="ko-KR" altLang="ko-KR" sz="1100" b="0" i="0" u="none" strike="noStrike" cap="none" normalizeH="0" baseline="0">
                <a:ln>
                  <a:noFill/>
                </a:ln>
                <a:solidFill>
                  <a:srgbClr val="BCBEC4"/>
                </a:solidFill>
                <a:effectLst/>
                <a:ea typeface="JetBrains Mono"/>
              </a:rPr>
              <a:t>(HttpServletRequest request, HttpServletResponse response) </a:t>
            </a:r>
            <a:r>
              <a:rPr kumimoji="0" lang="ko-KR" altLang="ko-KR" sz="1100" b="0" i="0" u="none" strike="noStrike" cap="none" normalizeH="0" baseline="0">
                <a:ln>
                  <a:noFill/>
                </a:ln>
                <a:solidFill>
                  <a:srgbClr val="CF8E6D"/>
                </a:solidFill>
                <a:effectLst/>
                <a:ea typeface="JetBrains Mono"/>
              </a:rPr>
              <a:t>throws </a:t>
            </a:r>
            <a:r>
              <a:rPr kumimoji="0" lang="ko-KR" altLang="ko-KR" sz="1100" b="0" i="0" u="none" strike="noStrike" cap="none" normalizeH="0" baseline="0">
                <a:ln>
                  <a:noFill/>
                </a:ln>
                <a:solidFill>
                  <a:srgbClr val="BCBEC4"/>
                </a:solidFill>
                <a:effectLst/>
                <a:ea typeface="JetBrains Mono"/>
              </a:rPr>
              <a:t>ServletException, IOException {</a:t>
            </a:r>
            <a:endParaRPr kumimoji="0" lang="en-US" altLang="ko-KR" sz="1100" b="0" i="0" u="none" strike="noStrike" cap="none" normalizeH="0" baseline="0">
              <a:ln>
                <a:noFill/>
              </a:ln>
              <a:solidFill>
                <a:srgbClr val="BCBEC4"/>
              </a:solidFill>
              <a:effectLst/>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System.</a:t>
            </a:r>
            <a:r>
              <a:rPr kumimoji="0" lang="ko-KR" altLang="ko-KR" sz="1100" b="0" i="1" u="none" strike="noStrike" cap="none" normalizeH="0" baseline="0">
                <a:ln>
                  <a:noFill/>
                </a:ln>
                <a:solidFill>
                  <a:srgbClr val="C77DBB"/>
                </a:solidFill>
                <a:effectLst/>
                <a:ea typeface="JetBrains Mono"/>
              </a:rPr>
              <a:t>out</a:t>
            </a:r>
            <a:r>
              <a:rPr kumimoji="0" lang="ko-KR" altLang="ko-KR" sz="1100" b="0" i="0" u="none" strike="noStrike" cap="none" normalizeH="0" baseline="0">
                <a:ln>
                  <a:noFill/>
                </a:ln>
                <a:solidFill>
                  <a:srgbClr val="BCBEC4"/>
                </a:solidFill>
                <a:effectLst/>
                <a:ea typeface="JetBrains Mono"/>
              </a:rPr>
              <a:t>.println(</a:t>
            </a:r>
            <a:r>
              <a:rPr kumimoji="0" lang="ko-KR" altLang="ko-KR" sz="1100" b="0" i="0" u="none" strike="noStrike" cap="none" normalizeH="0" baseline="0">
                <a:ln>
                  <a:noFill/>
                </a:ln>
                <a:solidFill>
                  <a:srgbClr val="6AAB73"/>
                </a:solidFill>
                <a:effectLst/>
                <a:ea typeface="JetBrains Mono"/>
              </a:rPr>
              <a:t>"=== Plain Text Request ==="</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CBEC4"/>
                </a:solidFill>
                <a:effectLst/>
                <a:ea typeface="JetBrains Mono"/>
              </a:rPr>
              <a:t>StringBuilder stringBuilder = </a:t>
            </a:r>
            <a:r>
              <a:rPr kumimoji="0" lang="ko-KR" altLang="ko-KR" sz="1100" b="0" i="0" u="none" strike="noStrike" cap="none" normalizeH="0" baseline="0">
                <a:ln>
                  <a:noFill/>
                </a:ln>
                <a:solidFill>
                  <a:srgbClr val="CF8E6D"/>
                </a:solidFill>
                <a:effectLst/>
                <a:ea typeface="JetBrains Mono"/>
              </a:rPr>
              <a:t>new </a:t>
            </a:r>
            <a:r>
              <a:rPr kumimoji="0" lang="ko-KR" altLang="ko-KR" sz="1100" b="0" i="0" u="none" strike="noStrike" cap="none" normalizeH="0" baseline="0">
                <a:ln>
                  <a:noFill/>
                </a:ln>
                <a:solidFill>
                  <a:srgbClr val="BCBEC4"/>
                </a:solidFill>
                <a:effectLst/>
                <a:ea typeface="JetBrains Mono"/>
              </a:rPr>
              <a:t>StringBuilder();</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try </a:t>
            </a:r>
            <a:r>
              <a:rPr kumimoji="0" lang="ko-KR" altLang="ko-KR" sz="1100" b="0" i="0" u="none" strike="noStrike" cap="none" normalizeH="0" baseline="0">
                <a:ln>
                  <a:noFill/>
                </a:ln>
                <a:solidFill>
                  <a:srgbClr val="BCBEC4"/>
                </a:solidFill>
                <a:effectLst/>
                <a:ea typeface="JetBrains Mono"/>
              </a:rPr>
              <a:t>(BufferedReader reader = request.getReader())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String line;</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while </a:t>
            </a:r>
            <a:r>
              <a:rPr kumimoji="0" lang="ko-KR" altLang="ko-KR" sz="1100" b="0" i="0" u="none" strike="noStrike" cap="none" normalizeH="0" baseline="0">
                <a:ln>
                  <a:noFill/>
                </a:ln>
                <a:solidFill>
                  <a:srgbClr val="BCBEC4"/>
                </a:solidFill>
                <a:effectLst/>
                <a:ea typeface="JetBrains Mono"/>
              </a:rPr>
              <a:t>((line = reader.readLine()) != </a:t>
            </a:r>
            <a:r>
              <a:rPr kumimoji="0" lang="ko-KR" altLang="ko-KR" sz="1100" b="0" i="0" u="none" strike="noStrike" cap="none" normalizeH="0" baseline="0">
                <a:ln>
                  <a:noFill/>
                </a:ln>
                <a:solidFill>
                  <a:srgbClr val="CF8E6D"/>
                </a:solidFill>
                <a:effectLst/>
                <a:ea typeface="JetBrains Mono"/>
              </a:rPr>
              <a:t>null</a:t>
            </a: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stringBuilder.append(line);</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CBEC4"/>
                </a:solidFill>
                <a:effectLst/>
                <a:ea typeface="JetBrains Mono"/>
              </a:rPr>
              <a:t>String requestBody = stringBuilder.toString();</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System.</a:t>
            </a:r>
            <a:r>
              <a:rPr kumimoji="0" lang="ko-KR" altLang="ko-KR" sz="1100" b="0" i="1" u="none" strike="noStrike" cap="none" normalizeH="0" baseline="0">
                <a:ln>
                  <a:noFill/>
                </a:ln>
                <a:solidFill>
                  <a:srgbClr val="C77DBB"/>
                </a:solidFill>
                <a:effectLst/>
                <a:ea typeface="JetBrains Mono"/>
              </a:rPr>
              <a:t>out</a:t>
            </a:r>
            <a:r>
              <a:rPr kumimoji="0" lang="ko-KR" altLang="ko-KR" sz="1100" b="0" i="0" u="none" strike="noStrike" cap="none" normalizeH="0" baseline="0">
                <a:ln>
                  <a:noFill/>
                </a:ln>
                <a:solidFill>
                  <a:srgbClr val="BCBEC4"/>
                </a:solidFill>
                <a:effectLst/>
                <a:ea typeface="JetBrains Mono"/>
              </a:rPr>
              <a:t>.println(</a:t>
            </a:r>
            <a:r>
              <a:rPr kumimoji="0" lang="ko-KR" altLang="ko-KR" sz="1100" b="0" i="0" u="none" strike="noStrike" cap="none" normalizeH="0" baseline="0">
                <a:ln>
                  <a:noFill/>
                </a:ln>
                <a:solidFill>
                  <a:srgbClr val="6AAB73"/>
                </a:solidFill>
                <a:effectLst/>
                <a:ea typeface="JetBrains Mono"/>
              </a:rPr>
              <a:t>"Received Plain Text: " </a:t>
            </a:r>
            <a:r>
              <a:rPr kumimoji="0" lang="ko-KR" altLang="ko-KR" sz="1100" b="0" i="0" u="none" strike="noStrike" cap="none" normalizeH="0" baseline="0">
                <a:ln>
                  <a:noFill/>
                </a:ln>
                <a:solidFill>
                  <a:srgbClr val="BCBEC4"/>
                </a:solidFill>
                <a:effectLst/>
                <a:ea typeface="JetBrains Mono"/>
              </a:rPr>
              <a:t>+ requestBody);</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ea typeface="JetBrains Mono"/>
              </a:rPr>
              <a:t>response.setContentType(</a:t>
            </a:r>
            <a:r>
              <a:rPr kumimoji="0" lang="ko-KR" altLang="ko-KR" sz="1100" b="0" i="0" u="none" strike="noStrike" cap="none" normalizeH="0" baseline="0">
                <a:ln>
                  <a:noFill/>
                </a:ln>
                <a:solidFill>
                  <a:srgbClr val="6AAB73"/>
                </a:solidFill>
                <a:effectLst/>
                <a:ea typeface="JetBrains Mono"/>
              </a:rPr>
              <a:t>"text/plain"</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response.getWriter().write(</a:t>
            </a:r>
            <a:r>
              <a:rPr kumimoji="0" lang="ko-KR" altLang="ko-KR" sz="1100" b="0" i="0" u="none" strike="noStrike" cap="none" normalizeH="0" baseline="0">
                <a:ln>
                  <a:noFill/>
                </a:ln>
                <a:solidFill>
                  <a:srgbClr val="6AAB73"/>
                </a:solidFill>
                <a:effectLst/>
                <a:ea typeface="JetBrains Mono"/>
              </a:rPr>
              <a:t>"Processed Plain Text: " </a:t>
            </a:r>
            <a:r>
              <a:rPr kumimoji="0" lang="ko-KR" altLang="ko-KR" sz="1100" b="0" i="0" u="none" strike="noStrike" cap="none" normalizeH="0" baseline="0">
                <a:ln>
                  <a:noFill/>
                </a:ln>
                <a:solidFill>
                  <a:srgbClr val="BCBEC4"/>
                </a:solidFill>
                <a:effectLst/>
                <a:ea typeface="JetBrains Mono"/>
              </a:rPr>
              <a:t>+ requestBody);</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Tree>
    <p:extLst>
      <p:ext uri="{BB962C8B-B14F-4D97-AF65-F5344CB8AC3E}">
        <p14:creationId xmlns:p14="http://schemas.microsoft.com/office/powerpoint/2010/main" val="279246938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B60F27-5AEE-1C39-7F1A-694DABB44D50}"/>
            </a:ext>
          </a:extLst>
        </p:cNvPr>
        <p:cNvGrpSpPr/>
        <p:nvPr/>
      </p:nvGrpSpPr>
      <p:grpSpPr>
        <a:xfrm>
          <a:off x="0" y="0"/>
          <a:ext cx="0" cy="0"/>
          <a:chOff x="0" y="0"/>
          <a:chExt cx="0" cy="0"/>
        </a:xfrm>
      </p:grpSpPr>
      <p:sp>
        <p:nvSpPr>
          <p:cNvPr id="3" name="직사각형 2">
            <a:extLst>
              <a:ext uri="{FF2B5EF4-FFF2-40B4-BE49-F238E27FC236}">
                <a16:creationId xmlns:a16="http://schemas.microsoft.com/office/drawing/2014/main" id="{CBC94D09-7DD5-F98B-17D5-C340BC17FBBA}"/>
              </a:ext>
            </a:extLst>
          </p:cNvPr>
          <p:cNvSpPr/>
          <p:nvPr/>
        </p:nvSpPr>
        <p:spPr>
          <a:xfrm>
            <a:off x="0" y="242008"/>
            <a:ext cx="2985113" cy="369332"/>
          </a:xfrm>
          <a:prstGeom prst="rect">
            <a:avLst/>
          </a:prstGeom>
        </p:spPr>
        <p:txBody>
          <a:bodyPr wrap="none">
            <a:spAutoFit/>
          </a:bodyPr>
          <a:lstStyle/>
          <a:p>
            <a:pPr marL="342900" indent="-342900">
              <a:buFont typeface="Wingdings" pitchFamily="2" charset="2"/>
              <a:buChar char="ü"/>
            </a:pPr>
            <a:r>
              <a:rPr lang="en-US" altLang="ko-KR" b="1">
                <a:solidFill>
                  <a:schemeClr val="accent1">
                    <a:lumMod val="75000"/>
                  </a:schemeClr>
                </a:solidFill>
                <a:latin typeface="+mj-lt"/>
              </a:rPr>
              <a:t>JSON </a:t>
            </a:r>
            <a:r>
              <a:rPr lang="ko-KR" altLang="en-US" b="1">
                <a:solidFill>
                  <a:schemeClr val="accent1">
                    <a:lumMod val="75000"/>
                  </a:schemeClr>
                </a:solidFill>
                <a:latin typeface="+mj-lt"/>
              </a:rPr>
              <a:t>데이터 구현 예제</a:t>
            </a:r>
          </a:p>
        </p:txBody>
      </p:sp>
      <p:sp>
        <p:nvSpPr>
          <p:cNvPr id="17" name="Rectangle 5">
            <a:extLst>
              <a:ext uri="{FF2B5EF4-FFF2-40B4-BE49-F238E27FC236}">
                <a16:creationId xmlns:a16="http://schemas.microsoft.com/office/drawing/2014/main" id="{FFA7CF52-0ABD-9C5E-A807-0B018A25E880}"/>
              </a:ext>
            </a:extLst>
          </p:cNvPr>
          <p:cNvSpPr>
            <a:spLocks noChangeArrowheads="1"/>
          </p:cNvSpPr>
          <p:nvPr/>
        </p:nvSpPr>
        <p:spPr bwMode="auto">
          <a:xfrm>
            <a:off x="7133257" y="3493826"/>
            <a:ext cx="3562818" cy="2602957"/>
          </a:xfrm>
          <a:prstGeom prst="rect">
            <a:avLst/>
          </a:prstGeom>
          <a:solidFill>
            <a:schemeClr val="bg1"/>
          </a:solidFill>
          <a:ln w="6350">
            <a:solidFill>
              <a:schemeClr val="bg1">
                <a:lumMod val="65000"/>
              </a:schemeClr>
            </a:solid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000" b="0" i="0" u="none" strike="noStrike" cap="none" normalizeH="0" baseline="0">
                <a:ln>
                  <a:noFill/>
                </a:ln>
                <a:effectLst/>
                <a:latin typeface="Arial Unicode MS"/>
                <a:ea typeface="JetBrains Mono"/>
              </a:rPr>
              <a:t>HTTP/1.1 200 OK</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000" b="0" i="0" u="none" strike="noStrike" cap="none" normalizeH="0" baseline="0">
                <a:ln>
                  <a:noFill/>
                </a:ln>
                <a:effectLst/>
                <a:latin typeface="Arial Unicode MS"/>
                <a:ea typeface="JetBrains Mono"/>
              </a:rPr>
              <a:t>Content-Type: application/json</a:t>
            </a:r>
          </a:p>
          <a:p>
            <a:pPr marL="0" marR="0" lvl="0" indent="0" algn="l" defTabSz="914400" rtl="0" eaLnBrk="0" fontAlgn="base" latinLnBrk="0" hangingPunct="0">
              <a:lnSpc>
                <a:spcPct val="150000"/>
              </a:lnSpc>
              <a:spcBef>
                <a:spcPct val="0"/>
              </a:spcBef>
              <a:spcAft>
                <a:spcPct val="0"/>
              </a:spcAft>
              <a:buClrTx/>
              <a:buSzTx/>
              <a:buFontTx/>
              <a:buNone/>
              <a:tabLst/>
            </a:pPr>
            <a:endParaRPr kumimoji="0" lang="en-US" altLang="ko-KR" sz="1000" b="0" i="0" u="none" strike="noStrike" cap="none" normalizeH="0" baseline="0">
              <a:ln>
                <a:noFill/>
              </a:ln>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000" b="0" i="0" u="none" strike="noStrike" cap="none" normalizeH="0" baseline="0">
                <a:ln>
                  <a:noFill/>
                </a:ln>
                <a:effectLst/>
                <a:latin typeface="Arial Unicode MS"/>
                <a:ea typeface="JetBrains Mono"/>
              </a:rPr>
              <a:t>{</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000" b="0" i="0" u="none" strike="noStrike" cap="none" normalizeH="0" baseline="0">
                <a:ln>
                  <a:noFill/>
                </a:ln>
                <a:effectLst/>
                <a:latin typeface="Arial Unicode MS"/>
                <a:ea typeface="JetBrains Mono"/>
              </a:rPr>
              <a:t>  "status": "success",</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000" b="0" i="0" u="none" strike="noStrike" cap="none" normalizeH="0" baseline="0">
                <a:ln>
                  <a:noFill/>
                </a:ln>
                <a:effectLst/>
                <a:latin typeface="Arial Unicode MS"/>
                <a:ea typeface="JetBrains Mono"/>
              </a:rPr>
              <a:t>  "received": {</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000" b="0" i="0" u="none" strike="noStrike" cap="none" normalizeH="0" baseline="0">
                <a:ln>
                  <a:noFill/>
                </a:ln>
                <a:effectLst/>
                <a:latin typeface="Arial Unicode MS"/>
                <a:ea typeface="JetBrains Mono"/>
              </a:rPr>
              <a:t>    "name": "leaven",</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000" b="0" i="0" u="none" strike="noStrike" cap="none" normalizeH="0" baseline="0">
                <a:ln>
                  <a:noFill/>
                </a:ln>
                <a:effectLst/>
                <a:latin typeface="Arial Unicode MS"/>
                <a:ea typeface="JetBrains Mono"/>
              </a:rPr>
              <a:t>    "age": 30,</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000" b="0" i="0" u="none" strike="noStrike" cap="none" normalizeH="0" baseline="0">
                <a:ln>
                  <a:noFill/>
                </a:ln>
                <a:effectLst/>
                <a:latin typeface="Arial Unicode MS"/>
                <a:ea typeface="JetBrains Mono"/>
              </a:rPr>
              <a:t>    "city": "New York"</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000" b="0" i="0" u="none" strike="noStrike" cap="none" normalizeH="0" baseline="0">
                <a:ln>
                  <a:noFill/>
                </a:ln>
                <a:effectLst/>
                <a:latin typeface="Arial Unicode MS"/>
                <a:ea typeface="JetBrains Mono"/>
              </a:rPr>
              <a:t>  }</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000" b="0" i="0" u="none" strike="noStrike" cap="none" normalizeH="0" baseline="0">
                <a:ln>
                  <a:noFill/>
                </a:ln>
                <a:effectLst/>
                <a:latin typeface="Arial Unicode MS"/>
                <a:ea typeface="JetBrains Mono"/>
              </a:rPr>
              <a:t>}</a:t>
            </a:r>
            <a:endParaRPr kumimoji="0" lang="ko-KR" altLang="ko-KR" sz="1000" b="0" i="0" u="none" strike="noStrike" cap="none" normalizeH="0" baseline="0">
              <a:ln>
                <a:noFill/>
              </a:ln>
              <a:effectLst/>
              <a:latin typeface="Arial" panose="020B0604020202020204" pitchFamily="34" charset="0"/>
            </a:endParaRPr>
          </a:p>
        </p:txBody>
      </p:sp>
      <p:sp>
        <p:nvSpPr>
          <p:cNvPr id="19" name="직사각형 18">
            <a:extLst>
              <a:ext uri="{FF2B5EF4-FFF2-40B4-BE49-F238E27FC236}">
                <a16:creationId xmlns:a16="http://schemas.microsoft.com/office/drawing/2014/main" id="{E5092043-0335-4CF3-4561-CD98587A9A29}"/>
              </a:ext>
            </a:extLst>
          </p:cNvPr>
          <p:cNvSpPr/>
          <p:nvPr/>
        </p:nvSpPr>
        <p:spPr>
          <a:xfrm>
            <a:off x="7049009" y="3225674"/>
            <a:ext cx="492443" cy="276999"/>
          </a:xfrm>
          <a:prstGeom prst="rect">
            <a:avLst/>
          </a:prstGeom>
        </p:spPr>
        <p:txBody>
          <a:bodyPr wrap="none">
            <a:spAutoFit/>
          </a:bodyPr>
          <a:lstStyle/>
          <a:p>
            <a:r>
              <a:rPr lang="ko-KR" altLang="en-US" sz="1200">
                <a:latin typeface="+mj-lt"/>
              </a:rPr>
              <a:t>결과</a:t>
            </a:r>
          </a:p>
        </p:txBody>
      </p:sp>
      <p:sp>
        <p:nvSpPr>
          <p:cNvPr id="14" name="Rectangle 4">
            <a:extLst>
              <a:ext uri="{FF2B5EF4-FFF2-40B4-BE49-F238E27FC236}">
                <a16:creationId xmlns:a16="http://schemas.microsoft.com/office/drawing/2014/main" id="{6AB49FDE-6A84-73A2-E913-CB14F8F19140}"/>
              </a:ext>
            </a:extLst>
          </p:cNvPr>
          <p:cNvSpPr>
            <a:spLocks noChangeArrowheads="1"/>
          </p:cNvSpPr>
          <p:nvPr/>
        </p:nvSpPr>
        <p:spPr bwMode="auto">
          <a:xfrm>
            <a:off x="7089649" y="1005139"/>
            <a:ext cx="3606426" cy="183838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chemeClr val="bg1">
                    <a:lumMod val="75000"/>
                  </a:schemeClr>
                </a:solidFill>
                <a:effectLst/>
                <a:latin typeface="Arial Unicode MS"/>
                <a:ea typeface="JetBrains Mono"/>
              </a:rPr>
              <a:t>http://localhost:8080</a:t>
            </a:r>
            <a:r>
              <a:rPr kumimoji="0" lang="en-US" altLang="ko-KR" sz="1100" b="0" i="0" u="none" strike="noStrike" cap="none" normalizeH="0" baseline="0">
                <a:ln>
                  <a:noFill/>
                </a:ln>
                <a:solidFill>
                  <a:schemeClr val="bg1">
                    <a:lumMod val="75000"/>
                  </a:schemeClr>
                </a:solidFill>
                <a:effectLst/>
                <a:latin typeface="Arial Unicode MS"/>
                <a:ea typeface="JetBrains Mono"/>
              </a:rPr>
              <a:t>/rest/json</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solidFill>
                  <a:schemeClr val="bg1">
                    <a:lumMod val="75000"/>
                  </a:schemeClr>
                </a:solidFill>
                <a:effectLst/>
                <a:latin typeface="Arial" panose="020B0604020202020204" pitchFamily="34" charset="0"/>
              </a:rPr>
              <a:t>Content-Type: application/json</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solidFill>
                  <a:schemeClr val="bg1">
                    <a:lumMod val="75000"/>
                  </a:schemeClr>
                </a:solidFill>
                <a:effectLst/>
                <a:latin typeface="Arial" panose="020B0604020202020204" pitchFamily="34" charset="0"/>
              </a:rPr>
              <a:t>{</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solidFill>
                  <a:schemeClr val="bg1">
                    <a:lumMod val="75000"/>
                  </a:schemeClr>
                </a:solidFill>
                <a:effectLst/>
                <a:latin typeface="Arial" panose="020B0604020202020204" pitchFamily="34" charset="0"/>
              </a:rPr>
              <a:t>  "name": "leaven",</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solidFill>
                  <a:schemeClr val="bg1">
                    <a:lumMod val="75000"/>
                  </a:schemeClr>
                </a:solidFill>
                <a:effectLst/>
                <a:latin typeface="Arial" panose="020B0604020202020204" pitchFamily="34" charset="0"/>
              </a:rPr>
              <a:t>  "age": 30,</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solidFill>
                  <a:schemeClr val="bg1">
                    <a:lumMod val="75000"/>
                  </a:schemeClr>
                </a:solidFill>
                <a:effectLst/>
                <a:latin typeface="Arial" panose="020B0604020202020204" pitchFamily="34" charset="0"/>
              </a:rPr>
              <a:t>  "city": "New York"</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solidFill>
                  <a:schemeClr val="bg1">
                    <a:lumMod val="75000"/>
                  </a:schemeClr>
                </a:solidFill>
                <a:effectLst/>
                <a:latin typeface="Arial" panose="020B0604020202020204" pitchFamily="34" charset="0"/>
              </a:rPr>
              <a:t>}</a:t>
            </a:r>
            <a:endParaRPr kumimoji="0" lang="ko-KR" altLang="ko-KR" sz="1100" b="0" i="0" u="none" strike="noStrike" cap="none" normalizeH="0" baseline="0">
              <a:ln>
                <a:noFill/>
              </a:ln>
              <a:solidFill>
                <a:schemeClr val="bg1">
                  <a:lumMod val="75000"/>
                </a:schemeClr>
              </a:solidFill>
              <a:effectLst/>
              <a:latin typeface="Arial" panose="020B0604020202020204" pitchFamily="34" charset="0"/>
            </a:endParaRPr>
          </a:p>
        </p:txBody>
      </p:sp>
      <p:sp>
        <p:nvSpPr>
          <p:cNvPr id="15" name="직사각형 14">
            <a:extLst>
              <a:ext uri="{FF2B5EF4-FFF2-40B4-BE49-F238E27FC236}">
                <a16:creationId xmlns:a16="http://schemas.microsoft.com/office/drawing/2014/main" id="{64035E7E-CCCE-73FC-DD0C-56ABF47C21BA}"/>
              </a:ext>
            </a:extLst>
          </p:cNvPr>
          <p:cNvSpPr/>
          <p:nvPr/>
        </p:nvSpPr>
        <p:spPr>
          <a:xfrm>
            <a:off x="6994865" y="734389"/>
            <a:ext cx="492443" cy="276999"/>
          </a:xfrm>
          <a:prstGeom prst="rect">
            <a:avLst/>
          </a:prstGeom>
        </p:spPr>
        <p:txBody>
          <a:bodyPr wrap="none">
            <a:spAutoFit/>
          </a:bodyPr>
          <a:lstStyle/>
          <a:p>
            <a:r>
              <a:rPr lang="ko-KR" altLang="en-US" sz="1200">
                <a:latin typeface="+mj-lt"/>
              </a:rPr>
              <a:t>요청</a:t>
            </a:r>
          </a:p>
        </p:txBody>
      </p:sp>
      <p:sp>
        <p:nvSpPr>
          <p:cNvPr id="2" name="Rectangle 1">
            <a:extLst>
              <a:ext uri="{FF2B5EF4-FFF2-40B4-BE49-F238E27FC236}">
                <a16:creationId xmlns:a16="http://schemas.microsoft.com/office/drawing/2014/main" id="{9649EF52-A314-8FA8-465D-231F086FA0B4}"/>
              </a:ext>
            </a:extLst>
          </p:cNvPr>
          <p:cNvSpPr>
            <a:spLocks noChangeArrowheads="1"/>
          </p:cNvSpPr>
          <p:nvPr/>
        </p:nvSpPr>
        <p:spPr bwMode="auto">
          <a:xfrm>
            <a:off x="429554" y="703575"/>
            <a:ext cx="6565311" cy="539320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@WebServlet</a:t>
            </a:r>
            <a:r>
              <a:rPr kumimoji="0" lang="ko-KR" altLang="ko-KR" sz="1100" b="0" i="0" u="none" strike="noStrike" cap="none" normalizeH="0" baseline="0">
                <a:ln>
                  <a:noFill/>
                </a:ln>
                <a:solidFill>
                  <a:srgbClr val="BCBEC4"/>
                </a:solidFill>
                <a:effectLst/>
                <a:latin typeface="Arial Unicode MS"/>
                <a:ea typeface="JetBrains Mono"/>
              </a:rPr>
              <a:t>(</a:t>
            </a:r>
            <a:r>
              <a:rPr kumimoji="0" lang="en-US" altLang="ko-KR" sz="1100" b="0" i="0" u="none" strike="noStrike" cap="none" normalizeH="0" baseline="0">
                <a:ln>
                  <a:noFill/>
                </a:ln>
                <a:solidFill>
                  <a:srgbClr val="BCBEC4"/>
                </a:solidFill>
                <a:effectLst/>
                <a:latin typeface="Arial Unicode MS"/>
                <a:ea typeface="JetBrains Mono"/>
              </a:rPr>
              <a:t>name=</a:t>
            </a:r>
            <a:r>
              <a:rPr kumimoji="0" lang="ko-KR" altLang="ko-KR" sz="1100" b="0" i="0" u="none" strike="noStrike" cap="none" normalizeH="0" baseline="0">
                <a:ln>
                  <a:noFill/>
                </a:ln>
                <a:solidFill>
                  <a:srgbClr val="6AAB73"/>
                </a:solidFill>
                <a:effectLst/>
                <a:latin typeface="Arial Unicode MS"/>
                <a:ea typeface="JetBrains Mono"/>
              </a:rPr>
              <a:t>"/</a:t>
            </a:r>
            <a:r>
              <a:rPr kumimoji="0" lang="en-US" altLang="ko-KR" sz="1100" b="0" i="0" u="none" strike="noStrike" cap="none" normalizeH="0" baseline="0">
                <a:ln>
                  <a:noFill/>
                </a:ln>
                <a:solidFill>
                  <a:srgbClr val="6AAB73"/>
                </a:solidFill>
                <a:effectLst/>
                <a:latin typeface="Arial Unicode MS"/>
                <a:ea typeface="JetBrains Mono"/>
              </a:rPr>
              <a:t>jsonServlet</a:t>
            </a:r>
            <a:r>
              <a:rPr kumimoji="0" lang="ko-KR" altLang="ko-KR" sz="1100" b="0" i="0" u="none" strike="noStrike" cap="none" normalizeH="0" baseline="0">
                <a:ln>
                  <a:noFill/>
                </a:ln>
                <a:solidFill>
                  <a:srgbClr val="6AAB73"/>
                </a:solidFill>
                <a:effectLst/>
                <a:latin typeface="Arial Unicode MS"/>
                <a:ea typeface="JetBrains Mono"/>
              </a:rPr>
              <a:t>"</a:t>
            </a:r>
            <a:r>
              <a:rPr kumimoji="0" lang="en-US" altLang="ko-KR" sz="1100" b="0" i="0" u="none" strike="noStrike" cap="none" normalizeH="0" baseline="0">
                <a:ln>
                  <a:noFill/>
                </a:ln>
                <a:solidFill>
                  <a:srgbClr val="6AAB73"/>
                </a:solidFill>
                <a:effectLst/>
                <a:latin typeface="Arial Unicode MS"/>
                <a:ea typeface="JetBrains Mono"/>
              </a:rPr>
              <a:t>, </a:t>
            </a:r>
            <a:r>
              <a:rPr kumimoji="0" lang="en-US" altLang="ko-KR" sz="1100" b="0" i="0" u="none" strike="noStrike" cap="none" normalizeH="0" baseline="0">
                <a:ln>
                  <a:noFill/>
                </a:ln>
                <a:solidFill>
                  <a:schemeClr val="bg1">
                    <a:lumMod val="75000"/>
                  </a:schemeClr>
                </a:solidFill>
                <a:effectLst/>
                <a:latin typeface="Arial Unicode MS"/>
                <a:ea typeface="JetBrains Mono"/>
              </a:rPr>
              <a:t>urlPatterns=</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a:ln>
                  <a:noFill/>
                </a:ln>
                <a:solidFill>
                  <a:srgbClr val="6AAB73"/>
                </a:solidFill>
                <a:effectLst/>
                <a:latin typeface="Arial Unicode MS"/>
                <a:ea typeface="JetBrains Mono"/>
              </a:rPr>
              <a:t>/rest/json"</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JsonServlet </a:t>
            </a:r>
            <a:r>
              <a:rPr kumimoji="0" lang="ko-KR" altLang="ko-KR" sz="1100" b="0" i="0" u="none" strike="noStrike" cap="none" normalizeH="0" baseline="0">
                <a:ln>
                  <a:noFill/>
                </a:ln>
                <a:solidFill>
                  <a:srgbClr val="CF8E6D"/>
                </a:solidFill>
                <a:effectLst/>
                <a:latin typeface="Arial Unicode MS"/>
                <a:ea typeface="JetBrains Mono"/>
              </a:rPr>
              <a:t>extends </a:t>
            </a:r>
            <a:r>
              <a:rPr kumimoji="0" lang="ko-KR" altLang="ko-KR" sz="1100" b="0" i="0" u="none" strike="noStrike" cap="none" normalizeH="0" baseline="0">
                <a:ln>
                  <a:noFill/>
                </a:ln>
                <a:solidFill>
                  <a:srgbClr val="BCBEC4"/>
                </a:solidFill>
                <a:effectLst/>
                <a:latin typeface="Arial Unicode MS"/>
                <a:ea typeface="JetBrains Mono"/>
              </a:rPr>
              <a:t>HttpServlet {</a:t>
            </a:r>
            <a:endParaRPr kumimoji="0" lang="en-US" altLang="ko-KR" sz="11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@Override</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B3AE60"/>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protected void </a:t>
            </a:r>
            <a:r>
              <a:rPr kumimoji="0" lang="ko-KR" altLang="ko-KR" sz="1100" b="0" i="0" u="none" strike="noStrike" cap="none" normalizeH="0" baseline="0">
                <a:ln>
                  <a:noFill/>
                </a:ln>
                <a:solidFill>
                  <a:srgbClr val="56A8F5"/>
                </a:solidFill>
                <a:effectLst/>
                <a:latin typeface="Arial Unicode MS"/>
                <a:ea typeface="JetBrains Mono"/>
              </a:rPr>
              <a:t>doPost</a:t>
            </a:r>
            <a:r>
              <a:rPr kumimoji="0" lang="ko-KR" altLang="ko-KR" sz="1100" b="0" i="0" u="none" strike="noStrike" cap="none" normalizeH="0" baseline="0">
                <a:ln>
                  <a:noFill/>
                </a:ln>
                <a:solidFill>
                  <a:srgbClr val="BCBEC4"/>
                </a:solidFill>
                <a:effectLst/>
                <a:latin typeface="Arial Unicode MS"/>
                <a:ea typeface="JetBrains Mono"/>
              </a:rPr>
              <a:t>(HttpServletRequest request, HttpServletResponse response) </a:t>
            </a:r>
            <a:r>
              <a:rPr kumimoji="0" lang="ko-KR" altLang="ko-KR" sz="1100" b="0" i="0" u="none" strike="noStrike" cap="none" normalizeH="0" baseline="0">
                <a:ln>
                  <a:noFill/>
                </a:ln>
                <a:solidFill>
                  <a:srgbClr val="CF8E6D"/>
                </a:solidFill>
                <a:effectLst/>
                <a:latin typeface="Arial Unicode MS"/>
                <a:ea typeface="JetBrains Mono"/>
              </a:rPr>
              <a:t>throws </a:t>
            </a:r>
            <a:r>
              <a:rPr kumimoji="0" lang="ko-KR" altLang="ko-KR" sz="1100" b="0" i="0" u="none" strike="noStrike" cap="none" normalizeH="0" baseline="0">
                <a:ln>
                  <a:noFill/>
                </a:ln>
                <a:solidFill>
                  <a:srgbClr val="BCBEC4"/>
                </a:solidFill>
                <a:effectLst/>
                <a:latin typeface="Arial Unicode MS"/>
                <a:ea typeface="JetBrains Mono"/>
              </a:rPr>
              <a:t>ServletException, IOException {</a:t>
            </a:r>
            <a:endParaRPr kumimoji="0" lang="en-US" altLang="ko-KR" sz="11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System.</a:t>
            </a:r>
            <a:r>
              <a:rPr kumimoji="0" lang="ko-KR" altLang="ko-KR" sz="1100" b="0" i="1" u="none" strike="noStrike" cap="none" normalizeH="0" baseline="0">
                <a:ln>
                  <a:noFill/>
                </a:ln>
                <a:solidFill>
                  <a:srgbClr val="C77DBB"/>
                </a:solidFill>
                <a:effectLst/>
                <a:latin typeface="Arial Unicode MS"/>
                <a:ea typeface="JetBrains Mono"/>
              </a:rPr>
              <a:t>out</a:t>
            </a:r>
            <a:r>
              <a:rPr kumimoji="0" lang="ko-KR" altLang="ko-KR" sz="1100" b="0" i="0" u="none" strike="noStrike" cap="none" normalizeH="0" baseline="0">
                <a:ln>
                  <a:noFill/>
                </a:ln>
                <a:solidFill>
                  <a:srgbClr val="BCBEC4"/>
                </a:solidFill>
                <a:effectLst/>
                <a:latin typeface="Arial Unicode MS"/>
                <a:ea typeface="JetBrains Mono"/>
              </a:rPr>
              <a:t>.println(</a:t>
            </a:r>
            <a:r>
              <a:rPr kumimoji="0" lang="ko-KR" altLang="ko-KR" sz="1100" b="0" i="0" u="none" strike="noStrike" cap="none" normalizeH="0" baseline="0">
                <a:ln>
                  <a:noFill/>
                </a:ln>
                <a:solidFill>
                  <a:srgbClr val="6AAB73"/>
                </a:solidFill>
                <a:effectLst/>
                <a:latin typeface="Arial Unicode MS"/>
                <a:ea typeface="JetBrains Mono"/>
              </a:rPr>
              <a:t>"=== JSON Request ==="</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ObjectMapper objectMapper = </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BCBEC4"/>
                </a:solidFill>
                <a:effectLst/>
                <a:latin typeface="Arial Unicode MS"/>
                <a:ea typeface="JetBrains Mono"/>
              </a:rPr>
              <a:t>ObjectMapper();</a:t>
            </a: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Map&lt;String, Object&gt; requestBody = objectMapper.readValue(request.getReader(), Map.</a:t>
            </a:r>
            <a:r>
              <a:rPr kumimoji="0" lang="ko-KR" altLang="ko-KR" sz="1100" b="0" i="0" u="none" strike="noStrike" cap="none" normalizeH="0" baseline="0">
                <a:ln>
                  <a:noFill/>
                </a:ln>
                <a:solidFill>
                  <a:srgbClr val="CF8E6D"/>
                </a:solidFill>
                <a:effectLst/>
                <a:latin typeface="Arial Unicode MS"/>
                <a:ea typeface="JetBrains Mono"/>
              </a:rPr>
              <a:t>class</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System.</a:t>
            </a:r>
            <a:r>
              <a:rPr kumimoji="0" lang="ko-KR" altLang="ko-KR" sz="1100" b="0" i="1" u="none" strike="noStrike" cap="none" normalizeH="0" baseline="0">
                <a:ln>
                  <a:noFill/>
                </a:ln>
                <a:solidFill>
                  <a:srgbClr val="C77DBB"/>
                </a:solidFill>
                <a:effectLst/>
                <a:latin typeface="Arial Unicode MS"/>
                <a:ea typeface="JetBrains Mono"/>
              </a:rPr>
              <a:t>out</a:t>
            </a:r>
            <a:r>
              <a:rPr kumimoji="0" lang="ko-KR" altLang="ko-KR" sz="1100" b="0" i="0" u="none" strike="noStrike" cap="none" normalizeH="0" baseline="0">
                <a:ln>
                  <a:noFill/>
                </a:ln>
                <a:solidFill>
                  <a:srgbClr val="BCBEC4"/>
                </a:solidFill>
                <a:effectLst/>
                <a:latin typeface="Arial Unicode MS"/>
                <a:ea typeface="JetBrains Mono"/>
              </a:rPr>
              <a:t>.println(</a:t>
            </a:r>
            <a:r>
              <a:rPr kumimoji="0" lang="ko-KR" altLang="ko-KR" sz="1100" b="0" i="0" u="none" strike="noStrike" cap="none" normalizeH="0" baseline="0">
                <a:ln>
                  <a:noFill/>
                </a:ln>
                <a:solidFill>
                  <a:srgbClr val="6AAB73"/>
                </a:solidFill>
                <a:effectLst/>
                <a:latin typeface="Arial Unicode MS"/>
                <a:ea typeface="JetBrains Mono"/>
              </a:rPr>
              <a:t>"Received JSON: " </a:t>
            </a:r>
            <a:r>
              <a:rPr kumimoji="0" lang="ko-KR" altLang="ko-KR" sz="1100" b="0" i="0" u="none" strike="noStrike" cap="none" normalizeH="0" baseline="0">
                <a:ln>
                  <a:noFill/>
                </a:ln>
                <a:solidFill>
                  <a:srgbClr val="BCBEC4"/>
                </a:solidFill>
                <a:effectLst/>
                <a:latin typeface="Arial Unicode MS"/>
                <a:ea typeface="JetBrains Mono"/>
              </a:rPr>
              <a:t>+ requestBody);</a:t>
            </a: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Map&lt;String, Object&gt; responseBody = Map.of(</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"status"</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"success"</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"received"</a:t>
            </a:r>
            <a:r>
              <a:rPr kumimoji="0" lang="ko-KR" altLang="ko-KR" sz="1100" b="0" i="0" u="none" strike="noStrike" cap="none" normalizeH="0" baseline="0">
                <a:ln>
                  <a:noFill/>
                </a:ln>
                <a:solidFill>
                  <a:srgbClr val="BCBEC4"/>
                </a:solidFill>
                <a:effectLst/>
                <a:latin typeface="Arial Unicode MS"/>
                <a:ea typeface="JetBrains Mono"/>
              </a:rPr>
              <a:t>, requestBody</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response.setContentType(</a:t>
            </a:r>
            <a:r>
              <a:rPr kumimoji="0" lang="ko-KR" altLang="ko-KR" sz="1100" b="0" i="0" u="none" strike="noStrike" cap="none" normalizeH="0" baseline="0">
                <a:ln>
                  <a:noFill/>
                </a:ln>
                <a:solidFill>
                  <a:srgbClr val="6AAB73"/>
                </a:solidFill>
                <a:effectLst/>
                <a:latin typeface="Arial Unicode MS"/>
                <a:ea typeface="JetBrains Mono"/>
              </a:rPr>
              <a:t>"application/json"</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response.getWriter().write(objectMapper.writeValueAsString(responseBody));</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67295837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28235-34F3-480D-9582-51322E7389EC}"/>
              </a:ext>
            </a:extLst>
          </p:cNvPr>
          <p:cNvSpPr txBox="1"/>
          <p:nvPr/>
        </p:nvSpPr>
        <p:spPr>
          <a:xfrm>
            <a:off x="2298841" y="2921169"/>
            <a:ext cx="7594323" cy="1015663"/>
          </a:xfrm>
          <a:prstGeom prst="rect">
            <a:avLst/>
          </a:prstGeom>
          <a:noFill/>
        </p:spPr>
        <p:txBody>
          <a:bodyPr wrap="none" rtlCol="0">
            <a:spAutoFit/>
          </a:bodyPr>
          <a:lstStyle/>
          <a:p>
            <a:pPr algn="ctr"/>
            <a:r>
              <a:rPr lang="en-US" altLang="ko-KR" sz="6000">
                <a:solidFill>
                  <a:schemeClr val="accent1">
                    <a:lumMod val="75000"/>
                  </a:schemeClr>
                </a:solidFill>
                <a:latin typeface="나눔바른고딕" panose="020B0603020101020101" pitchFamily="50" charset="-127"/>
                <a:ea typeface="나눔바른고딕" panose="020B0603020101020101" pitchFamily="50" charset="-127"/>
              </a:rPr>
              <a:t>HttpServletResponse</a:t>
            </a:r>
            <a:endParaRPr lang="ko-KR" altLang="en-US" sz="6000">
              <a:solidFill>
                <a:schemeClr val="accent1">
                  <a:lumMod val="75000"/>
                </a:schemeClr>
              </a:solidFill>
              <a:latin typeface="+mj-lt"/>
            </a:endParaRPr>
          </a:p>
        </p:txBody>
      </p:sp>
      <p:sp>
        <p:nvSpPr>
          <p:cNvPr id="3" name="TextBox 2">
            <a:extLst>
              <a:ext uri="{FF2B5EF4-FFF2-40B4-BE49-F238E27FC236}">
                <a16:creationId xmlns:a16="http://schemas.microsoft.com/office/drawing/2014/main" id="{CDB69857-4DB7-EFC1-D480-BBEE632C406D}"/>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140855494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47962F-C135-8FF0-5346-C31C7321EE36}"/>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B447A0D6-4DB4-4673-B9D0-CD6952A97975}"/>
              </a:ext>
            </a:extLst>
          </p:cNvPr>
          <p:cNvSpPr/>
          <p:nvPr/>
        </p:nvSpPr>
        <p:spPr>
          <a:xfrm>
            <a:off x="198756" y="202792"/>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j-lt"/>
              </a:rPr>
              <a:t>개요</a:t>
            </a:r>
          </a:p>
        </p:txBody>
      </p:sp>
      <p:sp>
        <p:nvSpPr>
          <p:cNvPr id="4" name="TextBox 3">
            <a:extLst>
              <a:ext uri="{FF2B5EF4-FFF2-40B4-BE49-F238E27FC236}">
                <a16:creationId xmlns:a16="http://schemas.microsoft.com/office/drawing/2014/main" id="{EB812641-05C9-C09E-897E-A7465A15C006}"/>
              </a:ext>
            </a:extLst>
          </p:cNvPr>
          <p:cNvSpPr txBox="1"/>
          <p:nvPr/>
        </p:nvSpPr>
        <p:spPr>
          <a:xfrm>
            <a:off x="406913" y="611995"/>
            <a:ext cx="11450207" cy="610616"/>
          </a:xfrm>
          <a:prstGeom prst="rect">
            <a:avLst/>
          </a:prstGeom>
          <a:noFill/>
        </p:spPr>
        <p:txBody>
          <a:bodyPr wrap="square">
            <a:spAutoFit/>
          </a:bodyPr>
          <a:lstStyle/>
          <a:p>
            <a:pPr marL="171450" indent="-171450">
              <a:lnSpc>
                <a:spcPct val="150000"/>
              </a:lnSpc>
              <a:buFont typeface="Arial" panose="020B0604020202020204" pitchFamily="34" charset="0"/>
              <a:buChar char="•"/>
            </a:pPr>
            <a:r>
              <a:rPr lang="en-US" altLang="ko-KR" sz="1200">
                <a:latin typeface="+mj-lt"/>
              </a:rPr>
              <a:t>HttpServletResponse </a:t>
            </a:r>
            <a:r>
              <a:rPr lang="ko-KR" altLang="en-US" sz="1200">
                <a:latin typeface="+mj-lt"/>
              </a:rPr>
              <a:t>는 서버가 클라이언트의 요청에 대한 응답을 생성하고 반환할 때 사용되며 </a:t>
            </a:r>
            <a:r>
              <a:rPr lang="en-US" altLang="ko-KR" sz="1200">
                <a:latin typeface="+mj-lt"/>
              </a:rPr>
              <a:t>HTTP </a:t>
            </a:r>
            <a:r>
              <a:rPr lang="ko-KR" altLang="en-US" sz="1200">
                <a:latin typeface="+mj-lt"/>
              </a:rPr>
              <a:t>응답의 상태 코드</a:t>
            </a:r>
            <a:r>
              <a:rPr lang="en-US" altLang="ko-KR" sz="1200">
                <a:latin typeface="+mj-lt"/>
              </a:rPr>
              <a:t>, </a:t>
            </a:r>
            <a:r>
              <a:rPr lang="ko-KR" altLang="en-US" sz="1200">
                <a:latin typeface="+mj-lt"/>
              </a:rPr>
              <a:t>헤더</a:t>
            </a:r>
            <a:r>
              <a:rPr lang="en-US" altLang="ko-KR" sz="1200">
                <a:latin typeface="+mj-lt"/>
              </a:rPr>
              <a:t>, </a:t>
            </a:r>
            <a:r>
              <a:rPr lang="ko-KR" altLang="en-US" sz="1200">
                <a:latin typeface="+mj-lt"/>
              </a:rPr>
              <a:t>본문 데이터를 설정하고 제어하는 다양한 메서드를 제공한다</a:t>
            </a:r>
          </a:p>
        </p:txBody>
      </p:sp>
      <p:sp>
        <p:nvSpPr>
          <p:cNvPr id="2" name="직사각형 1">
            <a:extLst>
              <a:ext uri="{FF2B5EF4-FFF2-40B4-BE49-F238E27FC236}">
                <a16:creationId xmlns:a16="http://schemas.microsoft.com/office/drawing/2014/main" id="{2974CAEF-0708-103B-D4C7-276BA9D321A2}"/>
              </a:ext>
            </a:extLst>
          </p:cNvPr>
          <p:cNvSpPr/>
          <p:nvPr/>
        </p:nvSpPr>
        <p:spPr>
          <a:xfrm>
            <a:off x="198756" y="1639733"/>
            <a:ext cx="992579" cy="369332"/>
          </a:xfrm>
          <a:prstGeom prst="rect">
            <a:avLst/>
          </a:prstGeom>
        </p:spPr>
        <p:txBody>
          <a:bodyPr wrap="none">
            <a:spAutoFit/>
          </a:bodyPr>
          <a:lstStyle/>
          <a:p>
            <a:pPr marL="342900" indent="-342900">
              <a:buFont typeface="Wingdings" pitchFamily="2" charset="2"/>
              <a:buChar char="ü"/>
            </a:pPr>
            <a:r>
              <a:rPr lang="ko-KR" altLang="en-US" b="1">
                <a:solidFill>
                  <a:schemeClr val="accent1">
                    <a:lumMod val="75000"/>
                  </a:schemeClr>
                </a:solidFill>
                <a:latin typeface="+mn-ea"/>
              </a:rPr>
              <a:t>구조</a:t>
            </a:r>
          </a:p>
        </p:txBody>
      </p:sp>
      <p:cxnSp>
        <p:nvCxnSpPr>
          <p:cNvPr id="5" name="직선 화살표 연결선 4">
            <a:extLst>
              <a:ext uri="{FF2B5EF4-FFF2-40B4-BE49-F238E27FC236}">
                <a16:creationId xmlns:a16="http://schemas.microsoft.com/office/drawing/2014/main" id="{287868CE-A260-CB9B-7580-C537F35669B7}"/>
              </a:ext>
            </a:extLst>
          </p:cNvPr>
          <p:cNvCxnSpPr>
            <a:cxnSpLocks/>
            <a:stCxn id="8" idx="3"/>
            <a:endCxn id="9" idx="1"/>
          </p:cNvCxnSpPr>
          <p:nvPr/>
        </p:nvCxnSpPr>
        <p:spPr>
          <a:xfrm>
            <a:off x="2959903" y="4256662"/>
            <a:ext cx="28470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8" name="그림 7">
            <a:extLst>
              <a:ext uri="{FF2B5EF4-FFF2-40B4-BE49-F238E27FC236}">
                <a16:creationId xmlns:a16="http://schemas.microsoft.com/office/drawing/2014/main" id="{DC434BC3-4ECB-46D6-AABC-DA9A9CABB6A1}"/>
              </a:ext>
            </a:extLst>
          </p:cNvPr>
          <p:cNvPicPr>
            <a:picLocks noChangeAspect="1"/>
          </p:cNvPicPr>
          <p:nvPr/>
        </p:nvPicPr>
        <p:blipFill>
          <a:blip r:embed="rId3"/>
          <a:stretch>
            <a:fillRect/>
          </a:stretch>
        </p:blipFill>
        <p:spPr>
          <a:xfrm>
            <a:off x="406913" y="2563919"/>
            <a:ext cx="2552990" cy="3385486"/>
          </a:xfrm>
          <a:prstGeom prst="rect">
            <a:avLst/>
          </a:prstGeom>
        </p:spPr>
      </p:pic>
      <p:pic>
        <p:nvPicPr>
          <p:cNvPr id="9" name="그림 8">
            <a:extLst>
              <a:ext uri="{FF2B5EF4-FFF2-40B4-BE49-F238E27FC236}">
                <a16:creationId xmlns:a16="http://schemas.microsoft.com/office/drawing/2014/main" id="{E8CD3B8E-D8B4-FE77-B483-D98B94A3C6E7}"/>
              </a:ext>
            </a:extLst>
          </p:cNvPr>
          <p:cNvPicPr>
            <a:picLocks noChangeAspect="1"/>
          </p:cNvPicPr>
          <p:nvPr/>
        </p:nvPicPr>
        <p:blipFill>
          <a:blip r:embed="rId4"/>
          <a:srcRect t="309"/>
          <a:stretch/>
        </p:blipFill>
        <p:spPr>
          <a:xfrm>
            <a:off x="3244607" y="2288098"/>
            <a:ext cx="3037374" cy="3937128"/>
          </a:xfrm>
          <a:prstGeom prst="rect">
            <a:avLst/>
          </a:prstGeom>
        </p:spPr>
      </p:pic>
      <p:graphicFrame>
        <p:nvGraphicFramePr>
          <p:cNvPr id="26" name="표 25">
            <a:extLst>
              <a:ext uri="{FF2B5EF4-FFF2-40B4-BE49-F238E27FC236}">
                <a16:creationId xmlns:a16="http://schemas.microsoft.com/office/drawing/2014/main" id="{36597119-BBAD-41B6-886A-EBB2DF0A4199}"/>
              </a:ext>
            </a:extLst>
          </p:cNvPr>
          <p:cNvGraphicFramePr>
            <a:graphicFrameLocks noGrp="1"/>
          </p:cNvGraphicFramePr>
          <p:nvPr>
            <p:extLst>
              <p:ext uri="{D42A27DB-BD31-4B8C-83A1-F6EECF244321}">
                <p14:modId xmlns:p14="http://schemas.microsoft.com/office/powerpoint/2010/main" val="1396898624"/>
              </p:ext>
            </p:extLst>
          </p:nvPr>
        </p:nvGraphicFramePr>
        <p:xfrm>
          <a:off x="6447838" y="2563919"/>
          <a:ext cx="5409282" cy="3661308"/>
        </p:xfrm>
        <a:graphic>
          <a:graphicData uri="http://schemas.openxmlformats.org/drawingml/2006/table">
            <a:tbl>
              <a:tblPr>
                <a:tableStyleId>{5C22544A-7EE6-4342-B048-85BDC9FD1C3A}</a:tableStyleId>
              </a:tblPr>
              <a:tblGrid>
                <a:gridCol w="2509673">
                  <a:extLst>
                    <a:ext uri="{9D8B030D-6E8A-4147-A177-3AD203B41FA5}">
                      <a16:colId xmlns:a16="http://schemas.microsoft.com/office/drawing/2014/main" val="3301950797"/>
                    </a:ext>
                  </a:extLst>
                </a:gridCol>
                <a:gridCol w="2899609">
                  <a:extLst>
                    <a:ext uri="{9D8B030D-6E8A-4147-A177-3AD203B41FA5}">
                      <a16:colId xmlns:a16="http://schemas.microsoft.com/office/drawing/2014/main" val="3747701105"/>
                    </a:ext>
                  </a:extLst>
                </a:gridCol>
              </a:tblGrid>
              <a:tr h="406812">
                <a:tc>
                  <a:txBody>
                    <a:bodyPr/>
                    <a:lstStyle/>
                    <a:p>
                      <a:pPr algn="ctr" fontAlgn="ctr"/>
                      <a:r>
                        <a:rPr lang="ko-KR" altLang="en-US" sz="1000" b="0" u="none" strike="noStrike">
                          <a:effectLst/>
                        </a:rPr>
                        <a:t>메서드</a:t>
                      </a:r>
                      <a:endParaRPr lang="ko-KR" altLang="en-US" sz="1000" b="0" i="0" u="none" strike="noStrike">
                        <a:solidFill>
                          <a:srgbClr val="000000"/>
                        </a:solidFill>
                        <a:effectLst/>
                        <a:latin typeface="맑은 고딕" panose="020B0503020000020004" pitchFamily="50" charset="-127"/>
                        <a:ea typeface="맑은 고딕" panose="020B0503020000020004" pitchFamily="50" charset="-127"/>
                      </a:endParaRPr>
                    </a:p>
                  </a:txBody>
                  <a:tcPr marL="7560" marR="7560" marT="7560" marB="0" anchor="ctr">
                    <a:solidFill>
                      <a:schemeClr val="accent5">
                        <a:lumMod val="20000"/>
                        <a:lumOff val="80000"/>
                      </a:schemeClr>
                    </a:solidFill>
                  </a:tcPr>
                </a:tc>
                <a:tc>
                  <a:txBody>
                    <a:bodyPr/>
                    <a:lstStyle/>
                    <a:p>
                      <a:pPr algn="ctr" fontAlgn="ctr"/>
                      <a:r>
                        <a:rPr lang="ko-KR" altLang="en-US" sz="1000" b="0" u="none" strike="noStrike">
                          <a:effectLst/>
                        </a:rPr>
                        <a:t>설명</a:t>
                      </a:r>
                      <a:endParaRPr lang="ko-KR" altLang="en-US" sz="1000" b="0" i="0" u="none" strike="noStrike">
                        <a:solidFill>
                          <a:srgbClr val="000000"/>
                        </a:solidFill>
                        <a:effectLst/>
                        <a:latin typeface="맑은 고딕" panose="020B0503020000020004" pitchFamily="50" charset="-127"/>
                        <a:ea typeface="맑은 고딕" panose="020B0503020000020004" pitchFamily="50" charset="-127"/>
                      </a:endParaRPr>
                    </a:p>
                  </a:txBody>
                  <a:tcPr marL="7560" marR="7560" marT="7560" marB="0" anchor="ctr">
                    <a:solidFill>
                      <a:schemeClr val="accent5">
                        <a:lumMod val="20000"/>
                        <a:lumOff val="80000"/>
                      </a:schemeClr>
                    </a:solidFill>
                  </a:tcPr>
                </a:tc>
                <a:extLst>
                  <a:ext uri="{0D108BD9-81ED-4DB2-BD59-A6C34878D82A}">
                    <a16:rowId xmlns:a16="http://schemas.microsoft.com/office/drawing/2014/main" val="3910958575"/>
                  </a:ext>
                </a:extLst>
              </a:tr>
              <a:tr h="406812">
                <a:tc>
                  <a:txBody>
                    <a:bodyPr/>
                    <a:lstStyle/>
                    <a:p>
                      <a:pPr algn="l" fontAlgn="ctr"/>
                      <a:r>
                        <a:rPr lang="en-US" sz="1100" u="none" strike="noStrike">
                          <a:effectLst/>
                        </a:rPr>
                        <a:t> setStatus(int sc)</a:t>
                      </a:r>
                      <a:endParaRPr 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7560" marR="7560" marT="7560" marB="0" anchor="ctr">
                    <a:solidFill>
                      <a:schemeClr val="bg2"/>
                    </a:solidFill>
                  </a:tcPr>
                </a:tc>
                <a:tc>
                  <a:txBody>
                    <a:bodyPr/>
                    <a:lstStyle/>
                    <a:p>
                      <a:pPr algn="l" fontAlgn="ctr"/>
                      <a:r>
                        <a:rPr lang="ko-KR" altLang="en-US" sz="1000" u="none" strike="noStrike">
                          <a:effectLst/>
                        </a:rPr>
                        <a:t> 응답 상태 코드를 설정</a:t>
                      </a:r>
                      <a:endParaRPr lang="ko-KR" altLang="en-US" sz="1000" b="0" i="0" u="none" strike="noStrike">
                        <a:solidFill>
                          <a:srgbClr val="000000"/>
                        </a:solidFill>
                        <a:effectLst/>
                        <a:latin typeface="맑은 고딕" panose="020B0503020000020004" pitchFamily="50" charset="-127"/>
                        <a:ea typeface="맑은 고딕" panose="020B0503020000020004" pitchFamily="50" charset="-127"/>
                      </a:endParaRPr>
                    </a:p>
                  </a:txBody>
                  <a:tcPr marL="7560" marR="7560" marT="7560" marB="0" anchor="ctr">
                    <a:solidFill>
                      <a:schemeClr val="bg1"/>
                    </a:solidFill>
                  </a:tcPr>
                </a:tc>
                <a:extLst>
                  <a:ext uri="{0D108BD9-81ED-4DB2-BD59-A6C34878D82A}">
                    <a16:rowId xmlns:a16="http://schemas.microsoft.com/office/drawing/2014/main" val="3717317187"/>
                  </a:ext>
                </a:extLst>
              </a:tr>
              <a:tr h="406812">
                <a:tc>
                  <a:txBody>
                    <a:bodyPr/>
                    <a:lstStyle/>
                    <a:p>
                      <a:pPr algn="l" fontAlgn="ctr"/>
                      <a:r>
                        <a:rPr lang="en-US" sz="1100" u="none" strike="noStrike">
                          <a:effectLst/>
                        </a:rPr>
                        <a:t> sendError(int sc, String msg)</a:t>
                      </a:r>
                      <a:endParaRPr 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7560" marR="7560" marT="7560" marB="0" anchor="ctr">
                    <a:solidFill>
                      <a:schemeClr val="bg2"/>
                    </a:solidFill>
                  </a:tcPr>
                </a:tc>
                <a:tc>
                  <a:txBody>
                    <a:bodyPr/>
                    <a:lstStyle/>
                    <a:p>
                      <a:pPr algn="l" fontAlgn="ctr"/>
                      <a:r>
                        <a:rPr lang="ko-KR" altLang="en-US" sz="1000" u="none" strike="noStrike">
                          <a:effectLst/>
                        </a:rPr>
                        <a:t> 상태 코드와 메시지를 설정하여 에러 응답을 전송</a:t>
                      </a:r>
                      <a:endParaRPr lang="ko-KR" altLang="en-US" sz="1000" b="0" i="0" u="none" strike="noStrike">
                        <a:solidFill>
                          <a:srgbClr val="000000"/>
                        </a:solidFill>
                        <a:effectLst/>
                        <a:latin typeface="맑은 고딕" panose="020B0503020000020004" pitchFamily="50" charset="-127"/>
                        <a:ea typeface="맑은 고딕" panose="020B0503020000020004" pitchFamily="50" charset="-127"/>
                      </a:endParaRPr>
                    </a:p>
                  </a:txBody>
                  <a:tcPr marL="7560" marR="7560" marT="7560" marB="0" anchor="ctr">
                    <a:solidFill>
                      <a:schemeClr val="bg1"/>
                    </a:solidFill>
                  </a:tcPr>
                </a:tc>
                <a:extLst>
                  <a:ext uri="{0D108BD9-81ED-4DB2-BD59-A6C34878D82A}">
                    <a16:rowId xmlns:a16="http://schemas.microsoft.com/office/drawing/2014/main" val="1148740770"/>
                  </a:ext>
                </a:extLst>
              </a:tr>
              <a:tr h="406812">
                <a:tc>
                  <a:txBody>
                    <a:bodyPr/>
                    <a:lstStyle/>
                    <a:p>
                      <a:pPr algn="l" fontAlgn="ctr"/>
                      <a:r>
                        <a:rPr lang="en-US" sz="1100" u="none" strike="noStrike">
                          <a:effectLst/>
                        </a:rPr>
                        <a:t> setHeader(String name, String value)</a:t>
                      </a:r>
                      <a:endParaRPr 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7560" marR="7560" marT="7560" marB="0" anchor="ctr">
                    <a:solidFill>
                      <a:schemeClr val="bg2"/>
                    </a:solidFill>
                  </a:tcPr>
                </a:tc>
                <a:tc>
                  <a:txBody>
                    <a:bodyPr/>
                    <a:lstStyle/>
                    <a:p>
                      <a:pPr algn="l" fontAlgn="ctr"/>
                      <a:r>
                        <a:rPr lang="ko-KR" altLang="en-US" sz="1000" u="none" strike="noStrike">
                          <a:effectLst/>
                        </a:rPr>
                        <a:t> 응답 헤더 설정</a:t>
                      </a:r>
                      <a:endParaRPr lang="ko-KR" altLang="en-US" sz="1000" b="0" i="0" u="none" strike="noStrike">
                        <a:solidFill>
                          <a:srgbClr val="000000"/>
                        </a:solidFill>
                        <a:effectLst/>
                        <a:latin typeface="맑은 고딕" panose="020B0503020000020004" pitchFamily="50" charset="-127"/>
                        <a:ea typeface="맑은 고딕" panose="020B0503020000020004" pitchFamily="50" charset="-127"/>
                      </a:endParaRPr>
                    </a:p>
                  </a:txBody>
                  <a:tcPr marL="7560" marR="7560" marT="7560" marB="0" anchor="ctr">
                    <a:solidFill>
                      <a:schemeClr val="bg1"/>
                    </a:solidFill>
                  </a:tcPr>
                </a:tc>
                <a:extLst>
                  <a:ext uri="{0D108BD9-81ED-4DB2-BD59-A6C34878D82A}">
                    <a16:rowId xmlns:a16="http://schemas.microsoft.com/office/drawing/2014/main" val="880187866"/>
                  </a:ext>
                </a:extLst>
              </a:tr>
              <a:tr h="406812">
                <a:tc>
                  <a:txBody>
                    <a:bodyPr/>
                    <a:lstStyle/>
                    <a:p>
                      <a:pPr algn="l" fontAlgn="ctr"/>
                      <a:r>
                        <a:rPr lang="en-US" sz="1100" u="none" strike="noStrike">
                          <a:effectLst/>
                        </a:rPr>
                        <a:t> addHeader(String name, String value)</a:t>
                      </a:r>
                      <a:endParaRPr 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7560" marR="7560" marT="7560" marB="0" anchor="ctr">
                    <a:solidFill>
                      <a:schemeClr val="bg2"/>
                    </a:solidFill>
                  </a:tcPr>
                </a:tc>
                <a:tc>
                  <a:txBody>
                    <a:bodyPr/>
                    <a:lstStyle/>
                    <a:p>
                      <a:pPr algn="l" fontAlgn="ctr"/>
                      <a:r>
                        <a:rPr lang="ko-KR" altLang="en-US" sz="1000" u="none" strike="noStrike">
                          <a:effectLst/>
                        </a:rPr>
                        <a:t> 응답 헤더 추가</a:t>
                      </a:r>
                      <a:endParaRPr lang="ko-KR" altLang="en-US" sz="1000" b="0" i="0" u="none" strike="noStrike">
                        <a:solidFill>
                          <a:srgbClr val="000000"/>
                        </a:solidFill>
                        <a:effectLst/>
                        <a:latin typeface="맑은 고딕" panose="020B0503020000020004" pitchFamily="50" charset="-127"/>
                        <a:ea typeface="맑은 고딕" panose="020B0503020000020004" pitchFamily="50" charset="-127"/>
                      </a:endParaRPr>
                    </a:p>
                  </a:txBody>
                  <a:tcPr marL="7560" marR="7560" marT="7560" marB="0" anchor="ctr">
                    <a:solidFill>
                      <a:schemeClr val="bg1"/>
                    </a:solidFill>
                  </a:tcPr>
                </a:tc>
                <a:extLst>
                  <a:ext uri="{0D108BD9-81ED-4DB2-BD59-A6C34878D82A}">
                    <a16:rowId xmlns:a16="http://schemas.microsoft.com/office/drawing/2014/main" val="1993782272"/>
                  </a:ext>
                </a:extLst>
              </a:tr>
              <a:tr h="406812">
                <a:tc>
                  <a:txBody>
                    <a:bodyPr/>
                    <a:lstStyle/>
                    <a:p>
                      <a:pPr algn="l" fontAlgn="ctr"/>
                      <a:r>
                        <a:rPr lang="en-US" sz="1100" u="none" strike="noStrike">
                          <a:effectLst/>
                        </a:rPr>
                        <a:t> setContentType(String type)</a:t>
                      </a:r>
                      <a:endParaRPr 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7560" marR="7560" marT="7560" marB="0" anchor="ctr">
                    <a:solidFill>
                      <a:schemeClr val="bg2"/>
                    </a:solidFill>
                  </a:tcPr>
                </a:tc>
                <a:tc>
                  <a:txBody>
                    <a:bodyPr/>
                    <a:lstStyle/>
                    <a:p>
                      <a:pPr algn="l" fontAlgn="ctr"/>
                      <a:r>
                        <a:rPr lang="ko-KR" altLang="en-US" sz="1000" u="none" strike="noStrike">
                          <a:effectLst/>
                        </a:rPr>
                        <a:t> 응답 본문의 콘텐츠 타입 설정</a:t>
                      </a:r>
                      <a:endParaRPr lang="ko-KR" altLang="en-US" sz="1000" b="0" i="0" u="none" strike="noStrike">
                        <a:solidFill>
                          <a:srgbClr val="000000"/>
                        </a:solidFill>
                        <a:effectLst/>
                        <a:latin typeface="맑은 고딕" panose="020B0503020000020004" pitchFamily="50" charset="-127"/>
                        <a:ea typeface="맑은 고딕" panose="020B0503020000020004" pitchFamily="50" charset="-127"/>
                      </a:endParaRPr>
                    </a:p>
                  </a:txBody>
                  <a:tcPr marL="7560" marR="7560" marT="7560" marB="0" anchor="ctr">
                    <a:solidFill>
                      <a:schemeClr val="bg1"/>
                    </a:solidFill>
                  </a:tcPr>
                </a:tc>
                <a:extLst>
                  <a:ext uri="{0D108BD9-81ED-4DB2-BD59-A6C34878D82A}">
                    <a16:rowId xmlns:a16="http://schemas.microsoft.com/office/drawing/2014/main" val="637367834"/>
                  </a:ext>
                </a:extLst>
              </a:tr>
              <a:tr h="406812">
                <a:tc>
                  <a:txBody>
                    <a:bodyPr/>
                    <a:lstStyle/>
                    <a:p>
                      <a:pPr algn="l" fontAlgn="ctr"/>
                      <a:r>
                        <a:rPr lang="en-US" sz="1100" u="none" strike="noStrike">
                          <a:effectLst/>
                        </a:rPr>
                        <a:t> getWriter()</a:t>
                      </a:r>
                      <a:endParaRPr 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7560" marR="7560" marT="7560" marB="0" anchor="ctr">
                    <a:solidFill>
                      <a:schemeClr val="bg2"/>
                    </a:solidFill>
                  </a:tcPr>
                </a:tc>
                <a:tc>
                  <a:txBody>
                    <a:bodyPr/>
                    <a:lstStyle/>
                    <a:p>
                      <a:pPr algn="l" fontAlgn="ctr"/>
                      <a:r>
                        <a:rPr lang="ko-KR" altLang="en-US" sz="1000" u="none" strike="noStrike">
                          <a:effectLst/>
                        </a:rPr>
                        <a:t> 응답 본문 작성을 위한 </a:t>
                      </a:r>
                      <a:r>
                        <a:rPr lang="en-US" altLang="ko-KR" sz="1000" u="none" strike="noStrike">
                          <a:effectLst/>
                        </a:rPr>
                        <a:t>PrintWriter </a:t>
                      </a:r>
                      <a:r>
                        <a:rPr lang="ko-KR" altLang="en-US" sz="1000" u="none" strike="noStrike">
                          <a:effectLst/>
                        </a:rPr>
                        <a:t>반환</a:t>
                      </a:r>
                      <a:endParaRPr lang="ko-KR" altLang="en-US" sz="1000" b="0" i="0" u="none" strike="noStrike">
                        <a:solidFill>
                          <a:srgbClr val="000000"/>
                        </a:solidFill>
                        <a:effectLst/>
                        <a:latin typeface="맑은 고딕" panose="020B0503020000020004" pitchFamily="50" charset="-127"/>
                        <a:ea typeface="맑은 고딕" panose="020B0503020000020004" pitchFamily="50" charset="-127"/>
                      </a:endParaRPr>
                    </a:p>
                  </a:txBody>
                  <a:tcPr marL="7560" marR="7560" marT="7560" marB="0" anchor="ctr">
                    <a:solidFill>
                      <a:schemeClr val="bg1"/>
                    </a:solidFill>
                  </a:tcPr>
                </a:tc>
                <a:extLst>
                  <a:ext uri="{0D108BD9-81ED-4DB2-BD59-A6C34878D82A}">
                    <a16:rowId xmlns:a16="http://schemas.microsoft.com/office/drawing/2014/main" val="1964226560"/>
                  </a:ext>
                </a:extLst>
              </a:tr>
              <a:tr h="406812">
                <a:tc>
                  <a:txBody>
                    <a:bodyPr/>
                    <a:lstStyle/>
                    <a:p>
                      <a:pPr algn="l" fontAlgn="ctr"/>
                      <a:r>
                        <a:rPr lang="en-US" sz="1100" u="none" strike="noStrike">
                          <a:effectLst/>
                        </a:rPr>
                        <a:t> sendRedirect(String location)</a:t>
                      </a:r>
                      <a:endParaRPr 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7560" marR="7560" marT="7560" marB="0" anchor="ctr">
                    <a:solidFill>
                      <a:schemeClr val="bg2"/>
                    </a:solidFill>
                  </a:tcPr>
                </a:tc>
                <a:tc>
                  <a:txBody>
                    <a:bodyPr/>
                    <a:lstStyle/>
                    <a:p>
                      <a:pPr algn="l" fontAlgn="ctr"/>
                      <a:r>
                        <a:rPr lang="ko-KR" altLang="en-US" sz="1000" u="none" strike="noStrike">
                          <a:effectLst/>
                        </a:rPr>
                        <a:t> 클라이언트를 다른 </a:t>
                      </a:r>
                      <a:r>
                        <a:rPr lang="en-US" altLang="ko-KR" sz="1000" u="none" strike="noStrike">
                          <a:effectLst/>
                        </a:rPr>
                        <a:t>URL</a:t>
                      </a:r>
                      <a:r>
                        <a:rPr lang="ko-KR" altLang="en-US" sz="1000" u="none" strike="noStrike">
                          <a:effectLst/>
                        </a:rPr>
                        <a:t>로 리다이렉트</a:t>
                      </a:r>
                      <a:endParaRPr lang="ko-KR" altLang="en-US" sz="1000" b="0" i="0" u="none" strike="noStrike">
                        <a:solidFill>
                          <a:srgbClr val="000000"/>
                        </a:solidFill>
                        <a:effectLst/>
                        <a:latin typeface="맑은 고딕" panose="020B0503020000020004" pitchFamily="50" charset="-127"/>
                        <a:ea typeface="맑은 고딕" panose="020B0503020000020004" pitchFamily="50" charset="-127"/>
                      </a:endParaRPr>
                    </a:p>
                  </a:txBody>
                  <a:tcPr marL="7560" marR="7560" marT="7560" marB="0" anchor="ctr">
                    <a:solidFill>
                      <a:schemeClr val="bg1"/>
                    </a:solidFill>
                  </a:tcPr>
                </a:tc>
                <a:extLst>
                  <a:ext uri="{0D108BD9-81ED-4DB2-BD59-A6C34878D82A}">
                    <a16:rowId xmlns:a16="http://schemas.microsoft.com/office/drawing/2014/main" val="2106137976"/>
                  </a:ext>
                </a:extLst>
              </a:tr>
              <a:tr h="406812">
                <a:tc>
                  <a:txBody>
                    <a:bodyPr/>
                    <a:lstStyle/>
                    <a:p>
                      <a:pPr algn="l" fontAlgn="ctr"/>
                      <a:r>
                        <a:rPr lang="en-US" sz="1100" u="none" strike="noStrike">
                          <a:effectLst/>
                        </a:rPr>
                        <a:t> addCookie(Cookie cookie)</a:t>
                      </a:r>
                      <a:endParaRPr 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7560" marR="7560" marT="7560" marB="0" anchor="ctr">
                    <a:solidFill>
                      <a:schemeClr val="bg2"/>
                    </a:solidFill>
                  </a:tcPr>
                </a:tc>
                <a:tc>
                  <a:txBody>
                    <a:bodyPr/>
                    <a:lstStyle/>
                    <a:p>
                      <a:pPr algn="l" fontAlgn="ctr"/>
                      <a:r>
                        <a:rPr lang="ko-KR" altLang="en-US" sz="1000" u="none" strike="noStrike">
                          <a:effectLst/>
                        </a:rPr>
                        <a:t> 쿠키를 추가</a:t>
                      </a:r>
                      <a:endParaRPr lang="ko-KR" altLang="en-US" sz="1000" b="0" i="0" u="none" strike="noStrike">
                        <a:solidFill>
                          <a:srgbClr val="000000"/>
                        </a:solidFill>
                        <a:effectLst/>
                        <a:latin typeface="맑은 고딕" panose="020B0503020000020004" pitchFamily="50" charset="-127"/>
                        <a:ea typeface="맑은 고딕" panose="020B0503020000020004" pitchFamily="50" charset="-127"/>
                      </a:endParaRPr>
                    </a:p>
                  </a:txBody>
                  <a:tcPr marL="7560" marR="7560" marT="7560" marB="0" anchor="ctr">
                    <a:solidFill>
                      <a:schemeClr val="bg1"/>
                    </a:solidFill>
                  </a:tcPr>
                </a:tc>
                <a:extLst>
                  <a:ext uri="{0D108BD9-81ED-4DB2-BD59-A6C34878D82A}">
                    <a16:rowId xmlns:a16="http://schemas.microsoft.com/office/drawing/2014/main" val="379915196"/>
                  </a:ext>
                </a:extLst>
              </a:tr>
            </a:tbl>
          </a:graphicData>
        </a:graphic>
      </p:graphicFrame>
      <p:sp>
        <p:nvSpPr>
          <p:cNvPr id="30" name="직사각형 29">
            <a:extLst>
              <a:ext uri="{FF2B5EF4-FFF2-40B4-BE49-F238E27FC236}">
                <a16:creationId xmlns:a16="http://schemas.microsoft.com/office/drawing/2014/main" id="{157CCFDA-675C-DDC9-5397-933E2D76A02E}"/>
              </a:ext>
            </a:extLst>
          </p:cNvPr>
          <p:cNvSpPr/>
          <p:nvPr/>
        </p:nvSpPr>
        <p:spPr>
          <a:xfrm>
            <a:off x="6357529" y="2283002"/>
            <a:ext cx="798617" cy="276999"/>
          </a:xfrm>
          <a:prstGeom prst="rect">
            <a:avLst/>
          </a:prstGeom>
        </p:spPr>
        <p:txBody>
          <a:bodyPr wrap="none">
            <a:spAutoFit/>
          </a:bodyPr>
          <a:lstStyle/>
          <a:p>
            <a:r>
              <a:rPr lang="ko-KR" altLang="en-US" sz="1200" b="1">
                <a:latin typeface="+mn-ea"/>
              </a:rPr>
              <a:t>주요 </a:t>
            </a:r>
            <a:r>
              <a:rPr lang="en-US" altLang="ko-KR" sz="1200" b="1">
                <a:latin typeface="+mn-ea"/>
              </a:rPr>
              <a:t>API</a:t>
            </a:r>
            <a:endParaRPr lang="ko-KR" altLang="en-US" sz="1200" b="1">
              <a:latin typeface="+mn-ea"/>
            </a:endParaRPr>
          </a:p>
        </p:txBody>
      </p:sp>
    </p:spTree>
    <p:extLst>
      <p:ext uri="{BB962C8B-B14F-4D97-AF65-F5344CB8AC3E}">
        <p14:creationId xmlns:p14="http://schemas.microsoft.com/office/powerpoint/2010/main" val="10719709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28235-34F3-480D-9582-51322E7389EC}"/>
              </a:ext>
            </a:extLst>
          </p:cNvPr>
          <p:cNvSpPr txBox="1"/>
          <p:nvPr/>
        </p:nvSpPr>
        <p:spPr>
          <a:xfrm>
            <a:off x="2743159" y="2921169"/>
            <a:ext cx="6705682" cy="1015663"/>
          </a:xfrm>
          <a:prstGeom prst="rect">
            <a:avLst/>
          </a:prstGeom>
          <a:noFill/>
        </p:spPr>
        <p:txBody>
          <a:bodyPr wrap="none" rtlCol="0">
            <a:spAutoFit/>
          </a:bodyPr>
          <a:lstStyle/>
          <a:p>
            <a:r>
              <a:rPr lang="ko-KR" altLang="en-US" sz="6000">
                <a:solidFill>
                  <a:schemeClr val="accent1">
                    <a:lumMod val="75000"/>
                  </a:schemeClr>
                </a:solidFill>
                <a:latin typeface="+mj-lt"/>
              </a:rPr>
              <a:t>개발환경 </a:t>
            </a:r>
            <a:r>
              <a:rPr lang="en-US" altLang="ko-KR" sz="6000">
                <a:solidFill>
                  <a:schemeClr val="accent1">
                    <a:lumMod val="75000"/>
                  </a:schemeClr>
                </a:solidFill>
                <a:latin typeface="+mj-lt"/>
              </a:rPr>
              <a:t>&amp; </a:t>
            </a:r>
            <a:r>
              <a:rPr lang="ko-KR" altLang="en-US" sz="6000">
                <a:solidFill>
                  <a:schemeClr val="accent1">
                    <a:lumMod val="75000"/>
                  </a:schemeClr>
                </a:solidFill>
                <a:latin typeface="+mj-lt"/>
              </a:rPr>
              <a:t>필요사항</a:t>
            </a:r>
          </a:p>
        </p:txBody>
      </p:sp>
    </p:spTree>
    <p:extLst>
      <p:ext uri="{BB962C8B-B14F-4D97-AF65-F5344CB8AC3E}">
        <p14:creationId xmlns:p14="http://schemas.microsoft.com/office/powerpoint/2010/main" val="117204408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9318FA-F2CD-8994-9DAB-0BC046E64681}"/>
            </a:ext>
          </a:extLst>
        </p:cNvPr>
        <p:cNvGrpSpPr/>
        <p:nvPr/>
      </p:nvGrpSpPr>
      <p:grpSpPr>
        <a:xfrm>
          <a:off x="0" y="0"/>
          <a:ext cx="0" cy="0"/>
          <a:chOff x="0" y="0"/>
          <a:chExt cx="0" cy="0"/>
        </a:xfrm>
      </p:grpSpPr>
      <p:pic>
        <p:nvPicPr>
          <p:cNvPr id="3" name="그림 2">
            <a:extLst>
              <a:ext uri="{FF2B5EF4-FFF2-40B4-BE49-F238E27FC236}">
                <a16:creationId xmlns:a16="http://schemas.microsoft.com/office/drawing/2014/main" id="{9FABC49E-EA12-8D28-D49F-72813121B9CA}"/>
              </a:ext>
            </a:extLst>
          </p:cNvPr>
          <p:cNvPicPr>
            <a:picLocks noChangeAspect="1"/>
          </p:cNvPicPr>
          <p:nvPr/>
        </p:nvPicPr>
        <p:blipFill>
          <a:blip r:embed="rId3"/>
          <a:stretch>
            <a:fillRect/>
          </a:stretch>
        </p:blipFill>
        <p:spPr>
          <a:xfrm>
            <a:off x="7163614" y="2245900"/>
            <a:ext cx="3911287" cy="3030206"/>
          </a:xfrm>
          <a:prstGeom prst="rect">
            <a:avLst/>
          </a:prstGeom>
        </p:spPr>
      </p:pic>
      <p:sp>
        <p:nvSpPr>
          <p:cNvPr id="7" name="직사각형 6">
            <a:extLst>
              <a:ext uri="{FF2B5EF4-FFF2-40B4-BE49-F238E27FC236}">
                <a16:creationId xmlns:a16="http://schemas.microsoft.com/office/drawing/2014/main" id="{B48139E0-E63F-E867-A162-19076AE9E2B7}"/>
              </a:ext>
            </a:extLst>
          </p:cNvPr>
          <p:cNvSpPr/>
          <p:nvPr/>
        </p:nvSpPr>
        <p:spPr>
          <a:xfrm>
            <a:off x="172186" y="262813"/>
            <a:ext cx="3455241" cy="369332"/>
          </a:xfrm>
          <a:prstGeom prst="rect">
            <a:avLst/>
          </a:prstGeom>
        </p:spPr>
        <p:txBody>
          <a:bodyPr wrap="none">
            <a:spAutoFit/>
          </a:bodyPr>
          <a:lstStyle/>
          <a:p>
            <a:pPr marL="342900" indent="-342900">
              <a:buFont typeface="Wingdings" pitchFamily="2" charset="2"/>
              <a:buChar char="ü"/>
            </a:pPr>
            <a:r>
              <a:rPr lang="en-US" altLang="ko-KR" b="1">
                <a:solidFill>
                  <a:schemeClr val="accent1">
                    <a:lumMod val="75000"/>
                  </a:schemeClr>
                </a:solidFill>
                <a:latin typeface="+mj-lt"/>
              </a:rPr>
              <a:t>HttpServletResponse </a:t>
            </a:r>
            <a:r>
              <a:rPr lang="ko-KR" altLang="en-US" b="1">
                <a:solidFill>
                  <a:schemeClr val="accent1">
                    <a:lumMod val="75000"/>
                  </a:schemeClr>
                </a:solidFill>
                <a:latin typeface="+mj-lt"/>
              </a:rPr>
              <a:t>생성</a:t>
            </a:r>
            <a:r>
              <a:rPr lang="en-US" altLang="ko-KR" b="1">
                <a:solidFill>
                  <a:schemeClr val="accent1">
                    <a:lumMod val="75000"/>
                  </a:schemeClr>
                </a:solidFill>
                <a:latin typeface="+mj-lt"/>
              </a:rPr>
              <a:t> </a:t>
            </a:r>
            <a:endParaRPr lang="ko-KR" altLang="en-US" b="1">
              <a:solidFill>
                <a:schemeClr val="accent1">
                  <a:lumMod val="75000"/>
                </a:schemeClr>
              </a:solidFill>
              <a:latin typeface="+mj-lt"/>
            </a:endParaRPr>
          </a:p>
        </p:txBody>
      </p:sp>
      <p:sp>
        <p:nvSpPr>
          <p:cNvPr id="9" name="TextBox 8">
            <a:extLst>
              <a:ext uri="{FF2B5EF4-FFF2-40B4-BE49-F238E27FC236}">
                <a16:creationId xmlns:a16="http://schemas.microsoft.com/office/drawing/2014/main" id="{89F4C595-EA33-1E37-6B13-4493BB751FDE}"/>
              </a:ext>
            </a:extLst>
          </p:cNvPr>
          <p:cNvSpPr txBox="1"/>
          <p:nvPr/>
        </p:nvSpPr>
        <p:spPr>
          <a:xfrm>
            <a:off x="4002702" y="1196940"/>
            <a:ext cx="1521489" cy="276999"/>
          </a:xfrm>
          <a:prstGeom prst="rect">
            <a:avLst/>
          </a:prstGeom>
          <a:noFill/>
        </p:spPr>
        <p:txBody>
          <a:bodyPr wrap="square">
            <a:spAutoFit/>
          </a:bodyPr>
          <a:lstStyle/>
          <a:p>
            <a:pPr algn="ctr"/>
            <a:r>
              <a:rPr lang="en-US" altLang="ko-KR" sz="1200"/>
              <a:t>org.apache.coyote</a:t>
            </a:r>
            <a:endParaRPr lang="ko-KR" altLang="en-US" sz="1200"/>
          </a:p>
        </p:txBody>
      </p:sp>
      <p:sp>
        <p:nvSpPr>
          <p:cNvPr id="12" name="TextBox 11">
            <a:extLst>
              <a:ext uri="{FF2B5EF4-FFF2-40B4-BE49-F238E27FC236}">
                <a16:creationId xmlns:a16="http://schemas.microsoft.com/office/drawing/2014/main" id="{68E9B7A8-2F4B-662A-4DCC-24DD0EBA6412}"/>
              </a:ext>
            </a:extLst>
          </p:cNvPr>
          <p:cNvSpPr txBox="1"/>
          <p:nvPr/>
        </p:nvSpPr>
        <p:spPr>
          <a:xfrm>
            <a:off x="7191814" y="1055732"/>
            <a:ext cx="2428960" cy="276999"/>
          </a:xfrm>
          <a:prstGeom prst="rect">
            <a:avLst/>
          </a:prstGeom>
          <a:noFill/>
        </p:spPr>
        <p:txBody>
          <a:bodyPr wrap="square">
            <a:spAutoFit/>
          </a:bodyPr>
          <a:lstStyle/>
          <a:p>
            <a:pPr algn="ctr"/>
            <a:r>
              <a:rPr lang="en-US" altLang="ko-KR" sz="1200"/>
              <a:t>org.apache.catalina.connector</a:t>
            </a:r>
            <a:endParaRPr lang="ko-KR" altLang="en-US" sz="1200"/>
          </a:p>
        </p:txBody>
      </p:sp>
      <p:sp>
        <p:nvSpPr>
          <p:cNvPr id="20" name="모서리가 둥근 직사각형 38">
            <a:extLst>
              <a:ext uri="{FF2B5EF4-FFF2-40B4-BE49-F238E27FC236}">
                <a16:creationId xmlns:a16="http://schemas.microsoft.com/office/drawing/2014/main" id="{9A2B6F18-1C7A-FDA2-3590-C04608D51C2F}"/>
              </a:ext>
            </a:extLst>
          </p:cNvPr>
          <p:cNvSpPr/>
          <p:nvPr/>
        </p:nvSpPr>
        <p:spPr>
          <a:xfrm>
            <a:off x="4015233" y="1495616"/>
            <a:ext cx="1447167" cy="445507"/>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Response</a:t>
            </a:r>
            <a:endParaRPr lang="ko-KR" altLang="en-US" sz="1400">
              <a:solidFill>
                <a:schemeClr val="tx1"/>
              </a:solidFill>
              <a:latin typeface="+mj-lt"/>
              <a:ea typeface="나눔바른고딕" panose="020B0603020101020101"/>
            </a:endParaRPr>
          </a:p>
        </p:txBody>
      </p:sp>
      <p:sp>
        <p:nvSpPr>
          <p:cNvPr id="22" name="모서리가 둥근 직사각형 38">
            <a:extLst>
              <a:ext uri="{FF2B5EF4-FFF2-40B4-BE49-F238E27FC236}">
                <a16:creationId xmlns:a16="http://schemas.microsoft.com/office/drawing/2014/main" id="{678BFB8D-1DD8-B0B8-ECD1-4DC4F6679EAE}"/>
              </a:ext>
            </a:extLst>
          </p:cNvPr>
          <p:cNvSpPr/>
          <p:nvPr/>
        </p:nvSpPr>
        <p:spPr>
          <a:xfrm>
            <a:off x="6444644" y="1492892"/>
            <a:ext cx="1447167" cy="445507"/>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Response</a:t>
            </a:r>
            <a:endParaRPr lang="ko-KR" altLang="en-US" sz="1400">
              <a:solidFill>
                <a:schemeClr val="tx1"/>
              </a:solidFill>
              <a:latin typeface="+mj-lt"/>
              <a:ea typeface="나눔바른고딕" panose="020B0603020101020101"/>
            </a:endParaRPr>
          </a:p>
        </p:txBody>
      </p:sp>
      <p:sp>
        <p:nvSpPr>
          <p:cNvPr id="23" name="모서리가 둥근 직사각형 38">
            <a:extLst>
              <a:ext uri="{FF2B5EF4-FFF2-40B4-BE49-F238E27FC236}">
                <a16:creationId xmlns:a16="http://schemas.microsoft.com/office/drawing/2014/main" id="{0155DB6E-5DF3-6B0F-9BD3-3194892D2E3B}"/>
              </a:ext>
            </a:extLst>
          </p:cNvPr>
          <p:cNvSpPr/>
          <p:nvPr/>
        </p:nvSpPr>
        <p:spPr>
          <a:xfrm>
            <a:off x="8851869" y="1467184"/>
            <a:ext cx="1850225" cy="445507"/>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ResponseFacade</a:t>
            </a:r>
            <a:endParaRPr lang="ko-KR" altLang="en-US" sz="1400">
              <a:solidFill>
                <a:schemeClr val="tx1"/>
              </a:solidFill>
              <a:latin typeface="+mj-lt"/>
              <a:ea typeface="나눔바른고딕" panose="020B0603020101020101"/>
            </a:endParaRPr>
          </a:p>
        </p:txBody>
      </p:sp>
      <p:sp>
        <p:nvSpPr>
          <p:cNvPr id="24" name="오른쪽 중괄호 23">
            <a:extLst>
              <a:ext uri="{FF2B5EF4-FFF2-40B4-BE49-F238E27FC236}">
                <a16:creationId xmlns:a16="http://schemas.microsoft.com/office/drawing/2014/main" id="{7E679497-31ED-67A0-6985-02B5C4005E77}"/>
              </a:ext>
            </a:extLst>
          </p:cNvPr>
          <p:cNvSpPr/>
          <p:nvPr/>
        </p:nvSpPr>
        <p:spPr>
          <a:xfrm rot="16200000">
            <a:off x="8318333" y="289205"/>
            <a:ext cx="175922" cy="2197769"/>
          </a:xfrm>
          <a:prstGeom prst="rightBrace">
            <a:avLst>
              <a:gd name="adj1" fmla="val 41819"/>
              <a:gd name="adj2" fmla="val 50000"/>
            </a:avLst>
          </a:prstGeom>
          <a:ln w="9525">
            <a:solidFill>
              <a:schemeClr val="bg2">
                <a:lumMod val="50000"/>
              </a:schemeClr>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26" name="화살표: 오른쪽 25">
            <a:extLst>
              <a:ext uri="{FF2B5EF4-FFF2-40B4-BE49-F238E27FC236}">
                <a16:creationId xmlns:a16="http://schemas.microsoft.com/office/drawing/2014/main" id="{90AA7BB2-8695-4E8D-274F-7BCC8C7133B5}"/>
              </a:ext>
            </a:extLst>
          </p:cNvPr>
          <p:cNvSpPr/>
          <p:nvPr/>
        </p:nvSpPr>
        <p:spPr>
          <a:xfrm>
            <a:off x="5733876" y="1604070"/>
            <a:ext cx="336885" cy="228600"/>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ko-KR" altLang="en-US"/>
          </a:p>
        </p:txBody>
      </p:sp>
      <p:sp>
        <p:nvSpPr>
          <p:cNvPr id="27" name="화살표: 오른쪽 26">
            <a:extLst>
              <a:ext uri="{FF2B5EF4-FFF2-40B4-BE49-F238E27FC236}">
                <a16:creationId xmlns:a16="http://schemas.microsoft.com/office/drawing/2014/main" id="{9A9BE88D-DBA8-1EDB-139B-DFD1318920B1}"/>
              </a:ext>
            </a:extLst>
          </p:cNvPr>
          <p:cNvSpPr/>
          <p:nvPr/>
        </p:nvSpPr>
        <p:spPr>
          <a:xfrm>
            <a:off x="8138825" y="1558622"/>
            <a:ext cx="336885" cy="228600"/>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ko-KR" altLang="en-US"/>
          </a:p>
        </p:txBody>
      </p:sp>
      <p:sp>
        <p:nvSpPr>
          <p:cNvPr id="29" name="타원 28">
            <a:extLst>
              <a:ext uri="{FF2B5EF4-FFF2-40B4-BE49-F238E27FC236}">
                <a16:creationId xmlns:a16="http://schemas.microsoft.com/office/drawing/2014/main" id="{F05F856C-5AF4-09B1-EF11-4B9807B46C3C}"/>
              </a:ext>
            </a:extLst>
          </p:cNvPr>
          <p:cNvSpPr/>
          <p:nvPr/>
        </p:nvSpPr>
        <p:spPr>
          <a:xfrm>
            <a:off x="653008" y="1375470"/>
            <a:ext cx="685800" cy="6858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ko-KR" altLang="en-US">
              <a:latin typeface="+mj-lt"/>
            </a:endParaRPr>
          </a:p>
        </p:txBody>
      </p:sp>
      <p:sp>
        <p:nvSpPr>
          <p:cNvPr id="30" name="직사각형 29">
            <a:extLst>
              <a:ext uri="{FF2B5EF4-FFF2-40B4-BE49-F238E27FC236}">
                <a16:creationId xmlns:a16="http://schemas.microsoft.com/office/drawing/2014/main" id="{62A7B4EE-139B-7CC6-94C6-0E69BE24AB96}"/>
              </a:ext>
            </a:extLst>
          </p:cNvPr>
          <p:cNvSpPr/>
          <p:nvPr/>
        </p:nvSpPr>
        <p:spPr>
          <a:xfrm>
            <a:off x="688472" y="1581122"/>
            <a:ext cx="603050" cy="276999"/>
          </a:xfrm>
          <a:prstGeom prst="rect">
            <a:avLst/>
          </a:prstGeom>
        </p:spPr>
        <p:txBody>
          <a:bodyPr wrap="none">
            <a:spAutoFit/>
          </a:bodyPr>
          <a:lstStyle/>
          <a:p>
            <a:r>
              <a:rPr lang="en-US" altLang="ko-KR" sz="1200" b="1">
                <a:latin typeface="+mj-lt"/>
              </a:rPr>
              <a:t>Client</a:t>
            </a:r>
            <a:endParaRPr lang="ko-KR" altLang="en-US" sz="1200" b="1">
              <a:latin typeface="+mj-lt"/>
            </a:endParaRPr>
          </a:p>
        </p:txBody>
      </p:sp>
      <p:cxnSp>
        <p:nvCxnSpPr>
          <p:cNvPr id="33" name="직선 화살표 연결선 32">
            <a:extLst>
              <a:ext uri="{FF2B5EF4-FFF2-40B4-BE49-F238E27FC236}">
                <a16:creationId xmlns:a16="http://schemas.microsoft.com/office/drawing/2014/main" id="{5DCA776B-6F3F-A49F-C8D4-40DA3CC25515}"/>
              </a:ext>
            </a:extLst>
          </p:cNvPr>
          <p:cNvCxnSpPr>
            <a:cxnSpLocks/>
            <a:stCxn id="29" idx="6"/>
            <a:endCxn id="20" idx="1"/>
          </p:cNvCxnSpPr>
          <p:nvPr/>
        </p:nvCxnSpPr>
        <p:spPr>
          <a:xfrm>
            <a:off x="1338808" y="1718370"/>
            <a:ext cx="267642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AA444C2C-9341-E147-3400-0BF0772C0C85}"/>
              </a:ext>
            </a:extLst>
          </p:cNvPr>
          <p:cNvSpPr txBox="1"/>
          <p:nvPr/>
        </p:nvSpPr>
        <p:spPr>
          <a:xfrm>
            <a:off x="1727282" y="1472148"/>
            <a:ext cx="1623078" cy="246221"/>
          </a:xfrm>
          <a:prstGeom prst="rect">
            <a:avLst/>
          </a:prstGeom>
          <a:noFill/>
        </p:spPr>
        <p:txBody>
          <a:bodyPr wrap="square">
            <a:spAutoFit/>
          </a:bodyPr>
          <a:lstStyle/>
          <a:p>
            <a:r>
              <a:rPr lang="en-US" altLang="ko-KR" sz="1000"/>
              <a:t>/request?name=onjsdnjs</a:t>
            </a:r>
            <a:endParaRPr lang="ko-KR" altLang="en-US" sz="1000"/>
          </a:p>
        </p:txBody>
      </p:sp>
      <p:cxnSp>
        <p:nvCxnSpPr>
          <p:cNvPr id="43" name="직선 화살표 연결선 42">
            <a:extLst>
              <a:ext uri="{FF2B5EF4-FFF2-40B4-BE49-F238E27FC236}">
                <a16:creationId xmlns:a16="http://schemas.microsoft.com/office/drawing/2014/main" id="{566C503B-6854-C56F-4E68-95CD49F55AB8}"/>
              </a:ext>
            </a:extLst>
          </p:cNvPr>
          <p:cNvCxnSpPr>
            <a:cxnSpLocks/>
            <a:stCxn id="20" idx="2"/>
          </p:cNvCxnSpPr>
          <p:nvPr/>
        </p:nvCxnSpPr>
        <p:spPr>
          <a:xfrm>
            <a:off x="4738817" y="1941123"/>
            <a:ext cx="3210978" cy="697461"/>
          </a:xfrm>
          <a:prstGeom prst="straightConnector1">
            <a:avLst/>
          </a:prstGeom>
          <a:ln w="1905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a16="http://schemas.microsoft.com/office/drawing/2014/main" id="{611F6A9C-5175-FAD5-D0B2-E1950F95A8A8}"/>
              </a:ext>
            </a:extLst>
          </p:cNvPr>
          <p:cNvCxnSpPr>
            <a:cxnSpLocks/>
            <a:stCxn id="22" idx="2"/>
          </p:cNvCxnSpPr>
          <p:nvPr/>
        </p:nvCxnSpPr>
        <p:spPr>
          <a:xfrm>
            <a:off x="7168228" y="1938399"/>
            <a:ext cx="1434351" cy="521710"/>
          </a:xfrm>
          <a:prstGeom prst="straightConnector1">
            <a:avLst/>
          </a:prstGeom>
          <a:ln w="1905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4" name="직선 화살표 연결선 53">
            <a:extLst>
              <a:ext uri="{FF2B5EF4-FFF2-40B4-BE49-F238E27FC236}">
                <a16:creationId xmlns:a16="http://schemas.microsoft.com/office/drawing/2014/main" id="{5C478A9C-3BBD-D65D-57B3-81A5EE726906}"/>
              </a:ext>
            </a:extLst>
          </p:cNvPr>
          <p:cNvCxnSpPr>
            <a:cxnSpLocks/>
            <a:stCxn id="23" idx="2"/>
          </p:cNvCxnSpPr>
          <p:nvPr/>
        </p:nvCxnSpPr>
        <p:spPr>
          <a:xfrm flipH="1">
            <a:off x="8851869" y="1912691"/>
            <a:ext cx="925113" cy="333208"/>
          </a:xfrm>
          <a:prstGeom prst="straightConnector1">
            <a:avLst/>
          </a:prstGeom>
          <a:ln w="1905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63" name="모서리가 둥근 직사각형 38">
            <a:extLst>
              <a:ext uri="{FF2B5EF4-FFF2-40B4-BE49-F238E27FC236}">
                <a16:creationId xmlns:a16="http://schemas.microsoft.com/office/drawing/2014/main" id="{8A94F5A3-7271-0521-2683-F6455AEA4907}"/>
              </a:ext>
            </a:extLst>
          </p:cNvPr>
          <p:cNvSpPr/>
          <p:nvPr/>
        </p:nvSpPr>
        <p:spPr>
          <a:xfrm>
            <a:off x="325918" y="5985081"/>
            <a:ext cx="1757789" cy="489980"/>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latin typeface="+mj-lt"/>
                <a:ea typeface="나눔바른고딕" panose="020B0603020101020101"/>
              </a:rPr>
              <a:t>Coyote Response</a:t>
            </a:r>
          </a:p>
          <a:p>
            <a:pPr algn="ctr">
              <a:spcBef>
                <a:spcPts val="400"/>
              </a:spcBef>
            </a:pPr>
            <a:r>
              <a:rPr lang="en-US" altLang="ko-KR" sz="1000">
                <a:solidFill>
                  <a:schemeClr val="accent2">
                    <a:lumMod val="75000"/>
                  </a:schemeClr>
                </a:solidFill>
                <a:latin typeface="+mj-lt"/>
                <a:ea typeface="나눔바른고딕" panose="020B0603020101020101"/>
              </a:rPr>
              <a:t>contentType = text/plain</a:t>
            </a:r>
            <a:endParaRPr lang="ko-KR" altLang="en-US" sz="1000">
              <a:solidFill>
                <a:schemeClr val="accent2">
                  <a:lumMod val="75000"/>
                </a:schemeClr>
              </a:solidFill>
              <a:latin typeface="+mj-lt"/>
              <a:ea typeface="나눔바른고딕" panose="020B0603020101020101"/>
            </a:endParaRPr>
          </a:p>
        </p:txBody>
      </p:sp>
      <p:sp>
        <p:nvSpPr>
          <p:cNvPr id="64" name="모서리가 둥근 직사각형 38">
            <a:extLst>
              <a:ext uri="{FF2B5EF4-FFF2-40B4-BE49-F238E27FC236}">
                <a16:creationId xmlns:a16="http://schemas.microsoft.com/office/drawing/2014/main" id="{941AA39A-73EE-7328-6E7A-449AAF718A2A}"/>
              </a:ext>
            </a:extLst>
          </p:cNvPr>
          <p:cNvSpPr/>
          <p:nvPr/>
        </p:nvSpPr>
        <p:spPr>
          <a:xfrm>
            <a:off x="4164696" y="5979065"/>
            <a:ext cx="1395771" cy="489980"/>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latin typeface="+mj-lt"/>
                <a:ea typeface="나눔바른고딕" panose="020B0603020101020101"/>
              </a:rPr>
              <a:t>Coyote Wrapper Response</a:t>
            </a:r>
            <a:endParaRPr lang="ko-KR" altLang="en-US" sz="1200">
              <a:solidFill>
                <a:schemeClr val="tx1"/>
              </a:solidFill>
              <a:latin typeface="+mj-lt"/>
              <a:ea typeface="나눔바른고딕" panose="020B0603020101020101"/>
            </a:endParaRPr>
          </a:p>
        </p:txBody>
      </p:sp>
      <p:sp>
        <p:nvSpPr>
          <p:cNvPr id="65" name="모서리가 둥근 직사각형 38">
            <a:extLst>
              <a:ext uri="{FF2B5EF4-FFF2-40B4-BE49-F238E27FC236}">
                <a16:creationId xmlns:a16="http://schemas.microsoft.com/office/drawing/2014/main" id="{A7C668D5-B274-0820-2A61-329F020DD246}"/>
              </a:ext>
            </a:extLst>
          </p:cNvPr>
          <p:cNvSpPr/>
          <p:nvPr/>
        </p:nvSpPr>
        <p:spPr>
          <a:xfrm>
            <a:off x="7492547" y="5977334"/>
            <a:ext cx="1439261" cy="489980"/>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latin typeface="+mj-lt"/>
                <a:ea typeface="나눔바른고딕" panose="020B0603020101020101"/>
              </a:rPr>
              <a:t>ResponseFacade</a:t>
            </a:r>
            <a:endParaRPr lang="ko-KR" altLang="en-US" sz="1200">
              <a:solidFill>
                <a:schemeClr val="tx1"/>
              </a:solidFill>
              <a:latin typeface="+mj-lt"/>
              <a:ea typeface="나눔바른고딕" panose="020B0603020101020101"/>
            </a:endParaRPr>
          </a:p>
        </p:txBody>
      </p:sp>
      <p:cxnSp>
        <p:nvCxnSpPr>
          <p:cNvPr id="67" name="직선 화살표 연결선 66">
            <a:extLst>
              <a:ext uri="{FF2B5EF4-FFF2-40B4-BE49-F238E27FC236}">
                <a16:creationId xmlns:a16="http://schemas.microsoft.com/office/drawing/2014/main" id="{F2049CAE-35EC-8BB0-2939-98C72FBF8D21}"/>
              </a:ext>
            </a:extLst>
          </p:cNvPr>
          <p:cNvCxnSpPr>
            <a:cxnSpLocks/>
            <a:stCxn id="65" idx="1"/>
            <a:endCxn id="64" idx="3"/>
          </p:cNvCxnSpPr>
          <p:nvPr/>
        </p:nvCxnSpPr>
        <p:spPr>
          <a:xfrm flipH="1">
            <a:off x="5560467" y="6222324"/>
            <a:ext cx="1932080" cy="1731"/>
          </a:xfrm>
          <a:prstGeom prst="straightConnector1">
            <a:avLst/>
          </a:prstGeom>
          <a:ln w="12700">
            <a:solidFill>
              <a:schemeClr val="tx2"/>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2" name="직선 화살표 연결선 71">
            <a:extLst>
              <a:ext uri="{FF2B5EF4-FFF2-40B4-BE49-F238E27FC236}">
                <a16:creationId xmlns:a16="http://schemas.microsoft.com/office/drawing/2014/main" id="{8AEDFEFD-C766-C4FD-9F6D-D3E0B3D50CBD}"/>
              </a:ext>
            </a:extLst>
          </p:cNvPr>
          <p:cNvCxnSpPr>
            <a:cxnSpLocks/>
            <a:stCxn id="64" idx="1"/>
            <a:endCxn id="63" idx="3"/>
          </p:cNvCxnSpPr>
          <p:nvPr/>
        </p:nvCxnSpPr>
        <p:spPr>
          <a:xfrm flipH="1">
            <a:off x="2083707" y="6224055"/>
            <a:ext cx="2080989" cy="6016"/>
          </a:xfrm>
          <a:prstGeom prst="straightConnector1">
            <a:avLst/>
          </a:prstGeom>
          <a:ln w="12700">
            <a:solidFill>
              <a:schemeClr val="tx2"/>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9CE92A34-79C1-30B8-8715-F193289EAB59}"/>
              </a:ext>
            </a:extLst>
          </p:cNvPr>
          <p:cNvSpPr txBox="1"/>
          <p:nvPr/>
        </p:nvSpPr>
        <p:spPr>
          <a:xfrm>
            <a:off x="5630309" y="5942422"/>
            <a:ext cx="1792398" cy="246221"/>
          </a:xfrm>
          <a:prstGeom prst="rect">
            <a:avLst/>
          </a:prstGeom>
          <a:noFill/>
        </p:spPr>
        <p:txBody>
          <a:bodyPr wrap="square">
            <a:spAutoFit/>
          </a:bodyPr>
          <a:lstStyle/>
          <a:p>
            <a:r>
              <a:rPr kumimoji="0" lang="en-US" altLang="ko-KR" sz="1000" i="0" u="none" strike="noStrike" cap="none" normalizeH="0" baseline="0">
                <a:ln>
                  <a:noFill/>
                </a:ln>
                <a:solidFill>
                  <a:schemeClr val="tx1">
                    <a:lumMod val="50000"/>
                    <a:lumOff val="50000"/>
                  </a:schemeClr>
                </a:solidFill>
                <a:effectLst/>
                <a:latin typeface="Arial Unicode MS"/>
                <a:ea typeface="JetBrains Mono"/>
              </a:rPr>
              <a:t>setContentType("text/plain")</a:t>
            </a:r>
            <a:endParaRPr lang="ko-KR" altLang="en-US" sz="1000">
              <a:solidFill>
                <a:schemeClr val="tx1">
                  <a:lumMod val="50000"/>
                  <a:lumOff val="50000"/>
                </a:schemeClr>
              </a:solidFill>
            </a:endParaRPr>
          </a:p>
        </p:txBody>
      </p:sp>
      <p:sp>
        <p:nvSpPr>
          <p:cNvPr id="77" name="TextBox 76">
            <a:extLst>
              <a:ext uri="{FF2B5EF4-FFF2-40B4-BE49-F238E27FC236}">
                <a16:creationId xmlns:a16="http://schemas.microsoft.com/office/drawing/2014/main" id="{15E217D0-5D6C-A50B-3800-212931DD6B44}"/>
              </a:ext>
            </a:extLst>
          </p:cNvPr>
          <p:cNvSpPr txBox="1"/>
          <p:nvPr/>
        </p:nvSpPr>
        <p:spPr>
          <a:xfrm>
            <a:off x="2257998" y="5960713"/>
            <a:ext cx="1792398" cy="246221"/>
          </a:xfrm>
          <a:prstGeom prst="rect">
            <a:avLst/>
          </a:prstGeom>
          <a:noFill/>
        </p:spPr>
        <p:txBody>
          <a:bodyPr wrap="square">
            <a:spAutoFit/>
          </a:bodyPr>
          <a:lstStyle/>
          <a:p>
            <a:r>
              <a:rPr kumimoji="0" lang="en-US" altLang="ko-KR" sz="1000" i="0" u="none" strike="noStrike" cap="none" normalizeH="0" baseline="0">
                <a:ln>
                  <a:noFill/>
                </a:ln>
                <a:solidFill>
                  <a:schemeClr val="tx1">
                    <a:lumMod val="50000"/>
                    <a:lumOff val="50000"/>
                  </a:schemeClr>
                </a:solidFill>
                <a:effectLst/>
                <a:latin typeface="Arial Unicode MS"/>
                <a:ea typeface="JetBrains Mono"/>
              </a:rPr>
              <a:t>setContentType("text/plain")</a:t>
            </a:r>
            <a:endParaRPr lang="ko-KR" altLang="en-US" sz="1000">
              <a:solidFill>
                <a:schemeClr val="tx1">
                  <a:lumMod val="50000"/>
                  <a:lumOff val="50000"/>
                </a:schemeClr>
              </a:solidFill>
            </a:endParaRPr>
          </a:p>
        </p:txBody>
      </p:sp>
      <p:sp>
        <p:nvSpPr>
          <p:cNvPr id="83" name="화살표: 오른쪽 82">
            <a:extLst>
              <a:ext uri="{FF2B5EF4-FFF2-40B4-BE49-F238E27FC236}">
                <a16:creationId xmlns:a16="http://schemas.microsoft.com/office/drawing/2014/main" id="{2492C8ED-C77D-D6C7-14CA-6E7D25F4E458}"/>
              </a:ext>
            </a:extLst>
          </p:cNvPr>
          <p:cNvSpPr/>
          <p:nvPr/>
        </p:nvSpPr>
        <p:spPr>
          <a:xfrm rot="10800000">
            <a:off x="9057949" y="6130583"/>
            <a:ext cx="250651" cy="183481"/>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ko-KR" altLang="en-US"/>
          </a:p>
        </p:txBody>
      </p:sp>
      <p:cxnSp>
        <p:nvCxnSpPr>
          <p:cNvPr id="85" name="연결선: 꺾임 84">
            <a:extLst>
              <a:ext uri="{FF2B5EF4-FFF2-40B4-BE49-F238E27FC236}">
                <a16:creationId xmlns:a16="http://schemas.microsoft.com/office/drawing/2014/main" id="{32ED7735-D04D-F47B-6010-C7F91B2555BB}"/>
              </a:ext>
            </a:extLst>
          </p:cNvPr>
          <p:cNvCxnSpPr>
            <a:cxnSpLocks/>
            <a:stCxn id="63" idx="0"/>
            <a:endCxn id="8" idx="0"/>
          </p:cNvCxnSpPr>
          <p:nvPr/>
        </p:nvCxnSpPr>
        <p:spPr>
          <a:xfrm rot="16200000" flipH="1">
            <a:off x="5909195" y="1280699"/>
            <a:ext cx="107552" cy="9516317"/>
          </a:xfrm>
          <a:prstGeom prst="bentConnector3">
            <a:avLst>
              <a:gd name="adj1" fmla="val -212548"/>
            </a:avLst>
          </a:prstGeom>
          <a:ln w="12700">
            <a:solidFill>
              <a:schemeClr val="bg2">
                <a:lumMod val="5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87" name="직사각형 86">
            <a:extLst>
              <a:ext uri="{FF2B5EF4-FFF2-40B4-BE49-F238E27FC236}">
                <a16:creationId xmlns:a16="http://schemas.microsoft.com/office/drawing/2014/main" id="{230DDE16-A157-E111-866E-7A5C52C25C67}"/>
              </a:ext>
            </a:extLst>
          </p:cNvPr>
          <p:cNvSpPr/>
          <p:nvPr/>
        </p:nvSpPr>
        <p:spPr>
          <a:xfrm>
            <a:off x="688472" y="2877699"/>
            <a:ext cx="5864106" cy="1672446"/>
          </a:xfrm>
          <a:prstGeom prst="rect">
            <a:avLst/>
          </a:prstGeom>
        </p:spPr>
        <p:txBody>
          <a:bodyPr wrap="none">
            <a:spAutoFit/>
          </a:bodyPr>
          <a:lstStyle/>
          <a:p>
            <a:pPr marL="342900" indent="-342900">
              <a:lnSpc>
                <a:spcPct val="150000"/>
              </a:lnSpc>
              <a:buFont typeface="+mj-ea"/>
              <a:buAutoNum type="circleNumDbPlain"/>
            </a:pPr>
            <a:r>
              <a:rPr lang="en-US" altLang="ko-KR" sz="1200" b="1"/>
              <a:t>org.apache.coyote.</a:t>
            </a:r>
            <a:r>
              <a:rPr lang="en-US" altLang="ko-KR" sz="1200" b="1">
                <a:latin typeface="+mj-lt"/>
              </a:rPr>
              <a:t>Response </a:t>
            </a:r>
            <a:r>
              <a:rPr lang="ko-KR" altLang="en-US" sz="1200" b="1">
                <a:latin typeface="+mj-lt"/>
              </a:rPr>
              <a:t>객체 생성</a:t>
            </a:r>
            <a:endParaRPr lang="en-US" altLang="ko-KR" sz="1200" b="1">
              <a:latin typeface="+mj-lt"/>
            </a:endParaRPr>
          </a:p>
          <a:p>
            <a:pPr marL="800100" lvl="1" indent="-342900">
              <a:lnSpc>
                <a:spcPct val="150000"/>
              </a:lnSpc>
              <a:buFont typeface="Arial" panose="020B0604020202020204" pitchFamily="34" charset="0"/>
              <a:buChar char="•"/>
            </a:pPr>
            <a:r>
              <a:rPr lang="ko-KR" altLang="en-US" sz="1100">
                <a:solidFill>
                  <a:schemeClr val="tx1">
                    <a:lumMod val="65000"/>
                    <a:lumOff val="35000"/>
                  </a:schemeClr>
                </a:solidFill>
              </a:rPr>
              <a:t>낮은 수준의 </a:t>
            </a:r>
            <a:r>
              <a:rPr lang="en-US" altLang="ko-KR" sz="1100">
                <a:solidFill>
                  <a:schemeClr val="tx1">
                    <a:lumMod val="65000"/>
                    <a:lumOff val="35000"/>
                  </a:schemeClr>
                </a:solidFill>
              </a:rPr>
              <a:t>HTTP </a:t>
            </a:r>
            <a:r>
              <a:rPr lang="ko-KR" altLang="en-US" sz="1100">
                <a:solidFill>
                  <a:schemeClr val="tx1">
                    <a:lumMod val="65000"/>
                    <a:lumOff val="35000"/>
                  </a:schemeClr>
                </a:solidFill>
              </a:rPr>
              <a:t>응답 처리를 담당하여 서블릿 컨테이너와 독립적으로 동작</a:t>
            </a:r>
            <a:endParaRPr lang="en-US" altLang="ko-KR" sz="1100">
              <a:solidFill>
                <a:schemeClr val="tx1">
                  <a:lumMod val="65000"/>
                  <a:lumOff val="35000"/>
                </a:schemeClr>
              </a:solidFill>
              <a:latin typeface="+mj-lt"/>
            </a:endParaRPr>
          </a:p>
          <a:p>
            <a:pPr marL="342900" indent="-342900">
              <a:lnSpc>
                <a:spcPct val="150000"/>
              </a:lnSpc>
              <a:buFont typeface="+mj-ea"/>
              <a:buAutoNum type="circleNumDbPlain"/>
            </a:pPr>
            <a:r>
              <a:rPr lang="en-US" altLang="ko-KR" sz="1200" b="1"/>
              <a:t>org.apache.catalina.connector.</a:t>
            </a:r>
            <a:r>
              <a:rPr lang="en-US" altLang="ko-KR" sz="1200" b="1">
                <a:latin typeface="+mj-lt"/>
              </a:rPr>
              <a:t>Response </a:t>
            </a:r>
            <a:r>
              <a:rPr lang="ko-KR" altLang="en-US" sz="1200" b="1">
                <a:latin typeface="+mj-lt"/>
              </a:rPr>
              <a:t>객체 생성</a:t>
            </a:r>
            <a:endParaRPr lang="en-US" altLang="ko-KR" sz="1200" b="1">
              <a:latin typeface="+mj-lt"/>
            </a:endParaRPr>
          </a:p>
          <a:p>
            <a:pPr marL="800100" lvl="1" indent="-342900">
              <a:lnSpc>
                <a:spcPct val="150000"/>
              </a:lnSpc>
              <a:buFont typeface="Arial" panose="020B0604020202020204" pitchFamily="34" charset="0"/>
              <a:buChar char="•"/>
            </a:pPr>
            <a:r>
              <a:rPr lang="ko-KR" altLang="en-US" sz="1100">
                <a:solidFill>
                  <a:schemeClr val="tx1">
                    <a:lumMod val="65000"/>
                    <a:lumOff val="35000"/>
                  </a:schemeClr>
                </a:solidFill>
              </a:rPr>
              <a:t>서블릿 </a:t>
            </a:r>
            <a:r>
              <a:rPr lang="en-US" altLang="ko-KR" sz="1100">
                <a:solidFill>
                  <a:schemeClr val="tx1">
                    <a:lumMod val="65000"/>
                    <a:lumOff val="35000"/>
                  </a:schemeClr>
                </a:solidFill>
              </a:rPr>
              <a:t>API </a:t>
            </a:r>
            <a:r>
              <a:rPr lang="ko-KR" altLang="en-US" sz="1100">
                <a:solidFill>
                  <a:schemeClr val="tx1">
                    <a:lumMod val="65000"/>
                    <a:lumOff val="35000"/>
                  </a:schemeClr>
                </a:solidFill>
              </a:rPr>
              <a:t>규격을 구현하여 고수준 응답 데이터를 처리</a:t>
            </a:r>
            <a:endParaRPr lang="en-US" altLang="ko-KR" sz="1100">
              <a:solidFill>
                <a:schemeClr val="tx1">
                  <a:lumMod val="65000"/>
                  <a:lumOff val="35000"/>
                </a:schemeClr>
              </a:solidFill>
              <a:latin typeface="+mj-lt"/>
            </a:endParaRPr>
          </a:p>
          <a:p>
            <a:pPr marL="342900" indent="-342900">
              <a:lnSpc>
                <a:spcPct val="150000"/>
              </a:lnSpc>
              <a:buFont typeface="+mj-ea"/>
              <a:buAutoNum type="circleNumDbPlain"/>
            </a:pPr>
            <a:r>
              <a:rPr lang="en-US" altLang="ko-KR" sz="1200" b="1"/>
              <a:t>org.apache.catalina.connector.</a:t>
            </a:r>
            <a:r>
              <a:rPr lang="en-US" altLang="ko-KR" sz="1200" b="1">
                <a:latin typeface="+mj-lt"/>
              </a:rPr>
              <a:t>ResponseFacade </a:t>
            </a:r>
            <a:r>
              <a:rPr lang="ko-KR" altLang="en-US" sz="1200" b="1">
                <a:latin typeface="+mj-lt"/>
              </a:rPr>
              <a:t>객체 생성</a:t>
            </a:r>
            <a:endParaRPr lang="en-US" altLang="ko-KR" sz="1200" b="1">
              <a:latin typeface="+mj-lt"/>
            </a:endParaRPr>
          </a:p>
          <a:p>
            <a:pPr marL="800100" lvl="1" indent="-342900">
              <a:lnSpc>
                <a:spcPct val="150000"/>
              </a:lnSpc>
              <a:buFont typeface="Arial" panose="020B0604020202020204" pitchFamily="34" charset="0"/>
              <a:buChar char="•"/>
            </a:pPr>
            <a:r>
              <a:rPr lang="ko-KR" altLang="en-US" sz="1200">
                <a:solidFill>
                  <a:schemeClr val="tx1">
                    <a:lumMod val="65000"/>
                    <a:lumOff val="35000"/>
                  </a:schemeClr>
                </a:solidFill>
              </a:rPr>
              <a:t>캡슐화를 통해 서블릿 </a:t>
            </a:r>
            <a:r>
              <a:rPr lang="en-US" altLang="ko-KR" sz="1200">
                <a:solidFill>
                  <a:schemeClr val="tx1">
                    <a:lumMod val="65000"/>
                    <a:lumOff val="35000"/>
                  </a:schemeClr>
                </a:solidFill>
              </a:rPr>
              <a:t>API </a:t>
            </a:r>
            <a:r>
              <a:rPr lang="ko-KR" altLang="en-US" sz="1200">
                <a:solidFill>
                  <a:schemeClr val="tx1">
                    <a:lumMod val="65000"/>
                    <a:lumOff val="35000"/>
                  </a:schemeClr>
                </a:solidFill>
              </a:rPr>
              <a:t>사용을 표준화하고 내부 구현을 보호</a:t>
            </a:r>
            <a:endParaRPr lang="ko-KR" altLang="en-US" sz="1200">
              <a:solidFill>
                <a:schemeClr val="tx1">
                  <a:lumMod val="65000"/>
                  <a:lumOff val="35000"/>
                </a:schemeClr>
              </a:solidFill>
              <a:latin typeface="+mj-lt"/>
            </a:endParaRPr>
          </a:p>
        </p:txBody>
      </p:sp>
      <p:sp>
        <p:nvSpPr>
          <p:cNvPr id="93" name="TextBox 92">
            <a:extLst>
              <a:ext uri="{FF2B5EF4-FFF2-40B4-BE49-F238E27FC236}">
                <a16:creationId xmlns:a16="http://schemas.microsoft.com/office/drawing/2014/main" id="{40169B4E-4357-CAC8-F3D9-FDD82FF3089E}"/>
              </a:ext>
            </a:extLst>
          </p:cNvPr>
          <p:cNvSpPr txBox="1"/>
          <p:nvPr/>
        </p:nvSpPr>
        <p:spPr>
          <a:xfrm>
            <a:off x="688472" y="2623091"/>
            <a:ext cx="4318540" cy="276999"/>
          </a:xfrm>
          <a:prstGeom prst="rect">
            <a:avLst/>
          </a:prstGeom>
          <a:noFill/>
        </p:spPr>
        <p:txBody>
          <a:bodyPr wrap="square">
            <a:spAutoFit/>
          </a:bodyPr>
          <a:lstStyle/>
          <a:p>
            <a:r>
              <a:rPr lang="en-US" altLang="ko-KR" sz="1200">
                <a:latin typeface="+mj-lt"/>
              </a:rPr>
              <a:t>HTTP </a:t>
            </a:r>
            <a:r>
              <a:rPr lang="ko-KR" altLang="en-US" sz="1200">
                <a:latin typeface="+mj-lt"/>
              </a:rPr>
              <a:t>요청이 시작되면 총 </a:t>
            </a:r>
            <a:r>
              <a:rPr lang="en-US" altLang="ko-KR" sz="1200">
                <a:latin typeface="+mj-lt"/>
              </a:rPr>
              <a:t>3 </a:t>
            </a:r>
            <a:r>
              <a:rPr lang="ko-KR" altLang="en-US" sz="1200">
                <a:latin typeface="+mj-lt"/>
              </a:rPr>
              <a:t>개의 </a:t>
            </a:r>
            <a:r>
              <a:rPr lang="en-US" altLang="ko-KR" sz="1200">
                <a:solidFill>
                  <a:schemeClr val="tx1"/>
                </a:solidFill>
                <a:latin typeface="+mj-lt"/>
                <a:ea typeface="나눔바른고딕" panose="020B0603020101020101"/>
              </a:rPr>
              <a:t>Response</a:t>
            </a:r>
            <a:r>
              <a:rPr lang="en-US" altLang="ko-KR" sz="1200">
                <a:latin typeface="+mj-lt"/>
              </a:rPr>
              <a:t> </a:t>
            </a:r>
            <a:r>
              <a:rPr lang="ko-KR" altLang="en-US" sz="1200">
                <a:latin typeface="+mj-lt"/>
              </a:rPr>
              <a:t>객체가 생성된다</a:t>
            </a:r>
            <a:endParaRPr lang="en-US" altLang="ko-KR" sz="1200">
              <a:latin typeface="+mj-lt"/>
            </a:endParaRPr>
          </a:p>
        </p:txBody>
      </p:sp>
      <p:sp>
        <p:nvSpPr>
          <p:cNvPr id="98" name="모서리가 둥근 직사각형 38">
            <a:extLst>
              <a:ext uri="{FF2B5EF4-FFF2-40B4-BE49-F238E27FC236}">
                <a16:creationId xmlns:a16="http://schemas.microsoft.com/office/drawing/2014/main" id="{EDE6BD88-D027-A35F-B9E6-CBA2FBE20198}"/>
              </a:ext>
            </a:extLst>
          </p:cNvPr>
          <p:cNvSpPr/>
          <p:nvPr/>
        </p:nvSpPr>
        <p:spPr>
          <a:xfrm>
            <a:off x="7494804" y="542922"/>
            <a:ext cx="1968318" cy="445507"/>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HttpServletResponse</a:t>
            </a:r>
            <a:endParaRPr lang="ko-KR" altLang="en-US" sz="1400">
              <a:solidFill>
                <a:schemeClr val="tx1"/>
              </a:solidFill>
              <a:latin typeface="+mj-lt"/>
              <a:ea typeface="나눔바른고딕" panose="020B0603020101020101"/>
            </a:endParaRPr>
          </a:p>
        </p:txBody>
      </p:sp>
      <p:cxnSp>
        <p:nvCxnSpPr>
          <p:cNvPr id="100" name="연결선: 꺾임 99">
            <a:extLst>
              <a:ext uri="{FF2B5EF4-FFF2-40B4-BE49-F238E27FC236}">
                <a16:creationId xmlns:a16="http://schemas.microsoft.com/office/drawing/2014/main" id="{2DEA29C2-4764-99EB-B1A9-59D305B0BBA8}"/>
              </a:ext>
            </a:extLst>
          </p:cNvPr>
          <p:cNvCxnSpPr>
            <a:cxnSpLocks/>
            <a:stCxn id="22" idx="0"/>
            <a:endCxn id="98" idx="1"/>
          </p:cNvCxnSpPr>
          <p:nvPr/>
        </p:nvCxnSpPr>
        <p:spPr>
          <a:xfrm rot="5400000" flipH="1" flipV="1">
            <a:off x="6967908" y="965996"/>
            <a:ext cx="727216" cy="326576"/>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연결선: 꺾임 101">
            <a:extLst>
              <a:ext uri="{FF2B5EF4-FFF2-40B4-BE49-F238E27FC236}">
                <a16:creationId xmlns:a16="http://schemas.microsoft.com/office/drawing/2014/main" id="{4A5DC171-6FA2-D6D4-47E3-61954B2251A5}"/>
              </a:ext>
            </a:extLst>
          </p:cNvPr>
          <p:cNvCxnSpPr>
            <a:cxnSpLocks/>
            <a:stCxn id="23" idx="0"/>
            <a:endCxn id="98" idx="3"/>
          </p:cNvCxnSpPr>
          <p:nvPr/>
        </p:nvCxnSpPr>
        <p:spPr>
          <a:xfrm rot="16200000" flipV="1">
            <a:off x="9269298" y="959500"/>
            <a:ext cx="701508" cy="313860"/>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Rectangle 1">
            <a:extLst>
              <a:ext uri="{FF2B5EF4-FFF2-40B4-BE49-F238E27FC236}">
                <a16:creationId xmlns:a16="http://schemas.microsoft.com/office/drawing/2014/main" id="{F8D84A44-4CA2-5795-14D5-BAD44FE139F8}"/>
              </a:ext>
            </a:extLst>
          </p:cNvPr>
          <p:cNvSpPr>
            <a:spLocks noChangeArrowheads="1"/>
          </p:cNvSpPr>
          <p:nvPr/>
        </p:nvSpPr>
        <p:spPr bwMode="auto">
          <a:xfrm>
            <a:off x="9434742" y="6092633"/>
            <a:ext cx="2572775" cy="26161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response.</a:t>
            </a:r>
            <a:r>
              <a:rPr kumimoji="0" lang="ko-KR" altLang="ko-KR" sz="1100" b="0" i="0" u="none" strike="noStrike" cap="none" normalizeH="0" baseline="0">
                <a:ln>
                  <a:noFill/>
                </a:ln>
                <a:solidFill>
                  <a:srgbClr val="56A8F5"/>
                </a:solidFill>
                <a:effectLst/>
                <a:latin typeface="Arial Unicode MS"/>
                <a:ea typeface="JetBrains Mono"/>
              </a:rPr>
              <a:t>setContentType</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"text/plain"</a:t>
            </a: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03485230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FD875D-A916-DB59-3421-F59A8FBF8686}"/>
            </a:ext>
          </a:extLst>
        </p:cNvPr>
        <p:cNvGrpSpPr/>
        <p:nvPr/>
      </p:nvGrpSpPr>
      <p:grpSpPr>
        <a:xfrm>
          <a:off x="0" y="0"/>
          <a:ext cx="0" cy="0"/>
          <a:chOff x="0" y="0"/>
          <a:chExt cx="0" cy="0"/>
        </a:xfrm>
      </p:grpSpPr>
      <p:sp>
        <p:nvSpPr>
          <p:cNvPr id="7" name="직사각형 6">
            <a:extLst>
              <a:ext uri="{FF2B5EF4-FFF2-40B4-BE49-F238E27FC236}">
                <a16:creationId xmlns:a16="http://schemas.microsoft.com/office/drawing/2014/main" id="{25ABBA9B-BBF9-A0A3-CA72-909EA77BCA2B}"/>
              </a:ext>
            </a:extLst>
          </p:cNvPr>
          <p:cNvSpPr/>
          <p:nvPr/>
        </p:nvSpPr>
        <p:spPr>
          <a:xfrm>
            <a:off x="100074" y="136481"/>
            <a:ext cx="2324675" cy="369332"/>
          </a:xfrm>
          <a:prstGeom prst="rect">
            <a:avLst/>
          </a:prstGeom>
        </p:spPr>
        <p:txBody>
          <a:bodyPr wrap="none">
            <a:spAutoFit/>
          </a:bodyPr>
          <a:lstStyle/>
          <a:p>
            <a:pPr marL="342900" indent="-342900">
              <a:buFont typeface="Wingdings" pitchFamily="2" charset="2"/>
              <a:buChar char="ü"/>
            </a:pPr>
            <a:r>
              <a:rPr lang="en-US" altLang="ko-KR" b="1">
                <a:solidFill>
                  <a:schemeClr val="accent1">
                    <a:lumMod val="75000"/>
                  </a:schemeClr>
                </a:solidFill>
                <a:latin typeface="+mj-lt"/>
              </a:rPr>
              <a:t>setStatus(int sc)</a:t>
            </a:r>
            <a:endParaRPr lang="ko-KR" altLang="en-US" b="1">
              <a:solidFill>
                <a:schemeClr val="accent1">
                  <a:lumMod val="75000"/>
                </a:schemeClr>
              </a:solidFill>
              <a:latin typeface="+mj-lt"/>
            </a:endParaRPr>
          </a:p>
        </p:txBody>
      </p:sp>
      <p:sp>
        <p:nvSpPr>
          <p:cNvPr id="3" name="Rectangle 1">
            <a:extLst>
              <a:ext uri="{FF2B5EF4-FFF2-40B4-BE49-F238E27FC236}">
                <a16:creationId xmlns:a16="http://schemas.microsoft.com/office/drawing/2014/main" id="{717AB188-E678-18FD-6739-3696EAECE558}"/>
              </a:ext>
            </a:extLst>
          </p:cNvPr>
          <p:cNvSpPr>
            <a:spLocks noChangeArrowheads="1"/>
          </p:cNvSpPr>
          <p:nvPr/>
        </p:nvSpPr>
        <p:spPr bwMode="auto">
          <a:xfrm>
            <a:off x="7970922" y="1842759"/>
            <a:ext cx="4018546" cy="822726"/>
          </a:xfrm>
          <a:prstGeom prst="rect">
            <a:avLst/>
          </a:prstGeom>
          <a:solidFill>
            <a:schemeClr val="bg1"/>
          </a:solidFill>
          <a:ln w="6350">
            <a:solidFill>
              <a:schemeClr val="bg1">
                <a:lumMod val="65000"/>
              </a:schemeClr>
            </a:solid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effectLst/>
                <a:latin typeface="Arial Unicode MS"/>
                <a:ea typeface="JetBrains Mono"/>
              </a:rPr>
              <a:t>HTTP/1.1 202 Accepted</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effectLst/>
                <a:latin typeface="Arial Unicode MS"/>
                <a:ea typeface="JetBrains Mono"/>
              </a:rPr>
              <a:t>Content-Type: text/plain;charset=UTF-8</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effectLst/>
                <a:latin typeface="Arial Unicode MS"/>
                <a:ea typeface="JetBrains Mono"/>
              </a:rPr>
              <a:t>Response Body: Response status set to 202 Accepted</a:t>
            </a:r>
            <a:endParaRPr kumimoji="0" lang="ko-KR" altLang="ko-KR" sz="1100" b="0" i="0" u="none" strike="noStrike" cap="none" normalizeH="0" baseline="0">
              <a:ln>
                <a:noFill/>
              </a:ln>
              <a:effectLst/>
              <a:latin typeface="Arial" panose="020B0604020202020204" pitchFamily="34" charset="0"/>
            </a:endParaRPr>
          </a:p>
        </p:txBody>
      </p:sp>
      <p:sp>
        <p:nvSpPr>
          <p:cNvPr id="4" name="직사각형 3">
            <a:extLst>
              <a:ext uri="{FF2B5EF4-FFF2-40B4-BE49-F238E27FC236}">
                <a16:creationId xmlns:a16="http://schemas.microsoft.com/office/drawing/2014/main" id="{127D97D4-F291-E404-D5A8-B48DE989D2B2}"/>
              </a:ext>
            </a:extLst>
          </p:cNvPr>
          <p:cNvSpPr/>
          <p:nvPr/>
        </p:nvSpPr>
        <p:spPr>
          <a:xfrm>
            <a:off x="7905600" y="1565765"/>
            <a:ext cx="492443" cy="276999"/>
          </a:xfrm>
          <a:prstGeom prst="rect">
            <a:avLst/>
          </a:prstGeom>
        </p:spPr>
        <p:txBody>
          <a:bodyPr wrap="none">
            <a:spAutoFit/>
          </a:bodyPr>
          <a:lstStyle/>
          <a:p>
            <a:r>
              <a:rPr lang="ko-KR" altLang="en-US" sz="1200">
                <a:latin typeface="+mj-lt"/>
              </a:rPr>
              <a:t>결과</a:t>
            </a:r>
          </a:p>
        </p:txBody>
      </p:sp>
      <p:sp>
        <p:nvSpPr>
          <p:cNvPr id="18" name="Rectangle 2">
            <a:extLst>
              <a:ext uri="{FF2B5EF4-FFF2-40B4-BE49-F238E27FC236}">
                <a16:creationId xmlns:a16="http://schemas.microsoft.com/office/drawing/2014/main" id="{A2DF1473-EDF2-AFB6-9D63-224AA289ED28}"/>
              </a:ext>
            </a:extLst>
          </p:cNvPr>
          <p:cNvSpPr>
            <a:spLocks noChangeArrowheads="1"/>
          </p:cNvSpPr>
          <p:nvPr/>
        </p:nvSpPr>
        <p:spPr bwMode="auto">
          <a:xfrm>
            <a:off x="7970922" y="1131677"/>
            <a:ext cx="4018546" cy="27699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200" b="0" i="0" u="none" strike="noStrike" cap="none" normalizeH="0" baseline="0">
                <a:ln>
                  <a:noFill/>
                </a:ln>
                <a:solidFill>
                  <a:srgbClr val="BCBEC4"/>
                </a:solidFill>
                <a:effectLst/>
                <a:latin typeface="Arial Unicode MS"/>
                <a:ea typeface="JetBrains Mono"/>
              </a:rPr>
              <a:t>http:</a:t>
            </a:r>
            <a:r>
              <a:rPr kumimoji="0" lang="ko-KR" altLang="ko-KR" sz="1200" b="0" i="0" u="none" strike="noStrike" cap="none" normalizeH="0" baseline="0">
                <a:ln>
                  <a:noFill/>
                </a:ln>
                <a:solidFill>
                  <a:srgbClr val="7A7E85"/>
                </a:solidFill>
                <a:effectLst/>
                <a:latin typeface="Arial Unicode MS"/>
                <a:ea typeface="JetBrains Mono"/>
              </a:rPr>
              <a:t>//localhost:8080/</a:t>
            </a:r>
            <a:r>
              <a:rPr kumimoji="0" lang="en-US" altLang="ko-KR" sz="1200" b="0" i="0" u="none" strike="noStrike" cap="none" normalizeH="0" baseline="0">
                <a:ln>
                  <a:noFill/>
                </a:ln>
                <a:solidFill>
                  <a:srgbClr val="7A7E85"/>
                </a:solidFill>
                <a:effectLst/>
                <a:latin typeface="Arial Unicode MS"/>
                <a:ea typeface="JetBrains Mono"/>
              </a:rPr>
              <a:t>setStatusExample</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19" name="직사각형 18">
            <a:extLst>
              <a:ext uri="{FF2B5EF4-FFF2-40B4-BE49-F238E27FC236}">
                <a16:creationId xmlns:a16="http://schemas.microsoft.com/office/drawing/2014/main" id="{68C96873-24B4-13AE-2F7C-AAD815A53F17}"/>
              </a:ext>
            </a:extLst>
          </p:cNvPr>
          <p:cNvSpPr/>
          <p:nvPr/>
        </p:nvSpPr>
        <p:spPr>
          <a:xfrm>
            <a:off x="7905600" y="854678"/>
            <a:ext cx="492443" cy="276999"/>
          </a:xfrm>
          <a:prstGeom prst="rect">
            <a:avLst/>
          </a:prstGeom>
        </p:spPr>
        <p:txBody>
          <a:bodyPr wrap="none">
            <a:spAutoFit/>
          </a:bodyPr>
          <a:lstStyle/>
          <a:p>
            <a:r>
              <a:rPr lang="ko-KR" altLang="en-US" sz="1200">
                <a:latin typeface="+mj-lt"/>
              </a:rPr>
              <a:t>요청</a:t>
            </a:r>
          </a:p>
        </p:txBody>
      </p:sp>
      <p:sp>
        <p:nvSpPr>
          <p:cNvPr id="9" name="Rectangle 2">
            <a:extLst>
              <a:ext uri="{FF2B5EF4-FFF2-40B4-BE49-F238E27FC236}">
                <a16:creationId xmlns:a16="http://schemas.microsoft.com/office/drawing/2014/main" id="{9343667E-051A-9EF7-4D11-41C97C3771B5}"/>
              </a:ext>
            </a:extLst>
          </p:cNvPr>
          <p:cNvSpPr>
            <a:spLocks noChangeArrowheads="1"/>
          </p:cNvSpPr>
          <p:nvPr/>
        </p:nvSpPr>
        <p:spPr bwMode="auto">
          <a:xfrm>
            <a:off x="523374" y="621309"/>
            <a:ext cx="6972300" cy="209230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@WebServlet</a:t>
            </a:r>
            <a:r>
              <a:rPr kumimoji="0" lang="ko-KR" altLang="ko-KR" sz="1100" b="0" i="0" u="none" strike="noStrike" cap="none" normalizeH="0" baseline="0">
                <a:ln>
                  <a:noFill/>
                </a:ln>
                <a:solidFill>
                  <a:srgbClr val="BCBEC4"/>
                </a:solidFill>
                <a:effectLst/>
                <a:latin typeface="Arial Unicode MS"/>
                <a:ea typeface="JetBrains Mono"/>
              </a:rPr>
              <a:t>(name = </a:t>
            </a:r>
            <a:r>
              <a:rPr kumimoji="0" lang="ko-KR" altLang="ko-KR" sz="1100" b="0" i="0" u="none" strike="noStrike" cap="none" normalizeH="0" baseline="0">
                <a:ln>
                  <a:noFill/>
                </a:ln>
                <a:solidFill>
                  <a:srgbClr val="6AAB73"/>
                </a:solidFill>
                <a:effectLst/>
                <a:latin typeface="Arial Unicode MS"/>
                <a:ea typeface="JetBrains Mono"/>
              </a:rPr>
              <a:t>“</a:t>
            </a:r>
            <a:r>
              <a:rPr kumimoji="0" lang="en-US" altLang="ko-KR" sz="1100" b="0" i="0" u="none" strike="noStrike" cap="none" normalizeH="0" baseline="0">
                <a:ln>
                  <a:noFill/>
                </a:ln>
                <a:solidFill>
                  <a:srgbClr val="6AAB73"/>
                </a:solidFill>
                <a:effectLst/>
                <a:latin typeface="Arial Unicode MS"/>
                <a:ea typeface="JetBrains Mono"/>
              </a:rPr>
              <a:t>s</a:t>
            </a:r>
            <a:r>
              <a:rPr kumimoji="0" lang="ko-KR" altLang="ko-KR" sz="1100" b="0" i="0" u="none" strike="noStrike" cap="none" normalizeH="0" baseline="0">
                <a:ln>
                  <a:noFill/>
                </a:ln>
                <a:solidFill>
                  <a:srgbClr val="6AAB73"/>
                </a:solidFill>
                <a:effectLst/>
                <a:latin typeface="Arial Unicode MS"/>
                <a:ea typeface="JetBrains Mono"/>
              </a:rPr>
              <a:t>etStatusServlet"</a:t>
            </a:r>
            <a:r>
              <a:rPr kumimoji="0" lang="ko-KR" altLang="ko-KR" sz="1100" b="0" i="0" u="none" strike="noStrike" cap="none" normalizeH="0" baseline="0">
                <a:ln>
                  <a:noFill/>
                </a:ln>
                <a:solidFill>
                  <a:srgbClr val="BCBEC4"/>
                </a:solidFill>
                <a:effectLst/>
                <a:latin typeface="Arial Unicode MS"/>
                <a:ea typeface="JetBrains Mono"/>
              </a:rPr>
              <a:t>, urlPatterns = </a:t>
            </a:r>
            <a:r>
              <a:rPr kumimoji="0" lang="ko-KR" altLang="ko-KR" sz="1100" b="0" i="0" u="none" strike="noStrike" cap="none" normalizeH="0" baseline="0">
                <a:ln>
                  <a:noFill/>
                </a:ln>
                <a:solidFill>
                  <a:srgbClr val="6AAB73"/>
                </a:solidFill>
                <a:effectLst/>
                <a:latin typeface="Arial Unicode MS"/>
                <a:ea typeface="JetBrains Mono"/>
              </a:rPr>
              <a:t>"/setStatusExample"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SetStatusServlet </a:t>
            </a:r>
            <a:r>
              <a:rPr kumimoji="0" lang="ko-KR" altLang="ko-KR" sz="1100" b="0" i="0" u="none" strike="noStrike" cap="none" normalizeH="0" baseline="0">
                <a:ln>
                  <a:noFill/>
                </a:ln>
                <a:solidFill>
                  <a:srgbClr val="CF8E6D"/>
                </a:solidFill>
                <a:effectLst/>
                <a:latin typeface="Arial Unicode MS"/>
                <a:ea typeface="JetBrains Mono"/>
              </a:rPr>
              <a:t>extends </a:t>
            </a:r>
            <a:r>
              <a:rPr kumimoji="0" lang="ko-KR" altLang="ko-KR" sz="1100" b="0" i="0" u="none" strike="noStrike" cap="none" normalizeH="0" baseline="0">
                <a:ln>
                  <a:noFill/>
                </a:ln>
                <a:solidFill>
                  <a:srgbClr val="BCBEC4"/>
                </a:solidFill>
                <a:effectLst/>
                <a:latin typeface="Arial Unicode MS"/>
                <a:ea typeface="JetBrains Mono"/>
              </a:rPr>
              <a:t>HttpServlet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@Override</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B3AE60"/>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protected void </a:t>
            </a:r>
            <a:r>
              <a:rPr kumimoji="0" lang="ko-KR" altLang="ko-KR" sz="1100" b="0" i="0" u="none" strike="noStrike" cap="none" normalizeH="0" baseline="0">
                <a:ln>
                  <a:noFill/>
                </a:ln>
                <a:solidFill>
                  <a:srgbClr val="56A8F5"/>
                </a:solidFill>
                <a:effectLst/>
                <a:latin typeface="Arial Unicode MS"/>
                <a:ea typeface="JetBrains Mono"/>
              </a:rPr>
              <a:t>doGet</a:t>
            </a:r>
            <a:r>
              <a:rPr kumimoji="0" lang="ko-KR" altLang="ko-KR" sz="1100" b="0" i="0" u="none" strike="noStrike" cap="none" normalizeH="0" baseline="0">
                <a:ln>
                  <a:noFill/>
                </a:ln>
                <a:solidFill>
                  <a:srgbClr val="BCBEC4"/>
                </a:solidFill>
                <a:effectLst/>
                <a:latin typeface="Arial Unicode MS"/>
                <a:ea typeface="JetBrains Mono"/>
              </a:rPr>
              <a:t>(HttpServletRequest request, HttpServletResponse response) </a:t>
            </a:r>
            <a:r>
              <a:rPr kumimoji="0" lang="ko-KR" altLang="ko-KR" sz="1100" b="0" i="0" u="none" strike="noStrike" cap="none" normalizeH="0" baseline="0">
                <a:ln>
                  <a:noFill/>
                </a:ln>
                <a:solidFill>
                  <a:srgbClr val="CF8E6D"/>
                </a:solidFill>
                <a:effectLst/>
                <a:latin typeface="Arial Unicode MS"/>
                <a:ea typeface="JetBrains Mono"/>
              </a:rPr>
              <a:t>throws </a:t>
            </a:r>
            <a:r>
              <a:rPr kumimoji="0" lang="ko-KR" altLang="ko-KR" sz="1100" b="0" i="0" u="none" strike="noStrike" cap="none" normalizeH="0" baseline="0">
                <a:ln>
                  <a:noFill/>
                </a:ln>
                <a:solidFill>
                  <a:srgbClr val="BCBEC4"/>
                </a:solidFill>
                <a:effectLst/>
                <a:latin typeface="Arial Unicode MS"/>
                <a:ea typeface="JetBrains Mono"/>
              </a:rPr>
              <a:t>IOException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response.setStatus(HttpServletResponse.SC_ACCEPTED); </a:t>
            </a:r>
            <a:r>
              <a:rPr kumimoji="0" lang="ko-KR" altLang="ko-KR" sz="1100" b="0" i="0" u="none" strike="noStrike" cap="none" normalizeH="0" baseline="0">
                <a:ln>
                  <a:noFill/>
                </a:ln>
                <a:solidFill>
                  <a:srgbClr val="7A7E85"/>
                </a:solidFill>
                <a:effectLst/>
                <a:latin typeface="Arial Unicode MS"/>
                <a:ea typeface="JetBrains Mono"/>
              </a:rPr>
              <a:t>// 202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상태 코드 설정</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response.getWriter().write(</a:t>
            </a:r>
            <a:r>
              <a:rPr kumimoji="0" lang="ko-KR" altLang="ko-KR" sz="1100" b="0" i="0" u="none" strike="noStrike" cap="none" normalizeH="0" baseline="0">
                <a:ln>
                  <a:noFill/>
                </a:ln>
                <a:solidFill>
                  <a:srgbClr val="6AAB73"/>
                </a:solidFill>
                <a:effectLst/>
                <a:latin typeface="Arial Unicode MS"/>
                <a:ea typeface="JetBrains Mono"/>
              </a:rPr>
              <a:t>"Response status set to 202 Accepted"</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0" name="직사각형 9">
            <a:extLst>
              <a:ext uri="{FF2B5EF4-FFF2-40B4-BE49-F238E27FC236}">
                <a16:creationId xmlns:a16="http://schemas.microsoft.com/office/drawing/2014/main" id="{59E85191-4153-0838-4E1B-9AB6BFFA2B57}"/>
              </a:ext>
            </a:extLst>
          </p:cNvPr>
          <p:cNvSpPr/>
          <p:nvPr/>
        </p:nvSpPr>
        <p:spPr>
          <a:xfrm>
            <a:off x="100074" y="2990610"/>
            <a:ext cx="3694858" cy="369332"/>
          </a:xfrm>
          <a:prstGeom prst="rect">
            <a:avLst/>
          </a:prstGeom>
        </p:spPr>
        <p:txBody>
          <a:bodyPr wrap="none">
            <a:spAutoFit/>
          </a:bodyPr>
          <a:lstStyle/>
          <a:p>
            <a:pPr marL="342900" indent="-342900">
              <a:buFont typeface="Wingdings" pitchFamily="2" charset="2"/>
              <a:buChar char="ü"/>
            </a:pPr>
            <a:r>
              <a:rPr lang="en-US" altLang="ko-KR" b="1">
                <a:solidFill>
                  <a:schemeClr val="accent1">
                    <a:lumMod val="75000"/>
                  </a:schemeClr>
                </a:solidFill>
                <a:latin typeface="+mj-lt"/>
              </a:rPr>
              <a:t>sendError(int sc, String msg)</a:t>
            </a:r>
            <a:endParaRPr lang="ko-KR" altLang="en-US" b="1">
              <a:solidFill>
                <a:schemeClr val="accent1">
                  <a:lumMod val="75000"/>
                </a:schemeClr>
              </a:solidFill>
              <a:latin typeface="+mj-lt"/>
            </a:endParaRPr>
          </a:p>
        </p:txBody>
      </p:sp>
      <p:sp>
        <p:nvSpPr>
          <p:cNvPr id="12" name="Rectangle 3">
            <a:extLst>
              <a:ext uri="{FF2B5EF4-FFF2-40B4-BE49-F238E27FC236}">
                <a16:creationId xmlns:a16="http://schemas.microsoft.com/office/drawing/2014/main" id="{7770D3DA-1E6F-1FCD-A963-A871FEBF0D2B}"/>
              </a:ext>
            </a:extLst>
          </p:cNvPr>
          <p:cNvSpPr>
            <a:spLocks noChangeArrowheads="1"/>
          </p:cNvSpPr>
          <p:nvPr/>
        </p:nvSpPr>
        <p:spPr bwMode="auto">
          <a:xfrm>
            <a:off x="523375" y="3408364"/>
            <a:ext cx="6972300" cy="183838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@WebServlet</a:t>
            </a:r>
            <a:r>
              <a:rPr kumimoji="0" lang="ko-KR" altLang="ko-KR" sz="1100" b="0" i="0" u="none" strike="noStrike" cap="none" normalizeH="0" baseline="0">
                <a:ln>
                  <a:noFill/>
                </a:ln>
                <a:solidFill>
                  <a:srgbClr val="BCBEC4"/>
                </a:solidFill>
                <a:effectLst/>
                <a:latin typeface="Arial Unicode MS"/>
                <a:ea typeface="JetBrains Mono"/>
              </a:rPr>
              <a:t>(name = </a:t>
            </a:r>
            <a:r>
              <a:rPr kumimoji="0" lang="ko-KR" altLang="ko-KR" sz="1100" b="0" i="0" u="none" strike="noStrike" cap="none" normalizeH="0" baseline="0">
                <a:ln>
                  <a:noFill/>
                </a:ln>
                <a:solidFill>
                  <a:srgbClr val="6AAB73"/>
                </a:solidFill>
                <a:effectLst/>
                <a:latin typeface="Arial Unicode MS"/>
                <a:ea typeface="JetBrains Mono"/>
              </a:rPr>
              <a:t>“</a:t>
            </a:r>
            <a:r>
              <a:rPr kumimoji="0" lang="en-US" altLang="ko-KR" sz="1100" b="0" i="0" u="none" strike="noStrike" cap="none" normalizeH="0" baseline="0">
                <a:ln>
                  <a:noFill/>
                </a:ln>
                <a:solidFill>
                  <a:srgbClr val="6AAB73"/>
                </a:solidFill>
                <a:effectLst/>
                <a:latin typeface="Arial Unicode MS"/>
                <a:ea typeface="JetBrains Mono"/>
              </a:rPr>
              <a:t>s</a:t>
            </a:r>
            <a:r>
              <a:rPr kumimoji="0" lang="ko-KR" altLang="ko-KR" sz="1100" b="0" i="0" u="none" strike="noStrike" cap="none" normalizeH="0" baseline="0">
                <a:ln>
                  <a:noFill/>
                </a:ln>
                <a:solidFill>
                  <a:srgbClr val="6AAB73"/>
                </a:solidFill>
                <a:effectLst/>
                <a:latin typeface="Arial Unicode MS"/>
                <a:ea typeface="JetBrains Mono"/>
              </a:rPr>
              <a:t>endErrorServlet"</a:t>
            </a:r>
            <a:r>
              <a:rPr kumimoji="0" lang="ko-KR" altLang="ko-KR" sz="1100" b="0" i="0" u="none" strike="noStrike" cap="none" normalizeH="0" baseline="0">
                <a:ln>
                  <a:noFill/>
                </a:ln>
                <a:solidFill>
                  <a:srgbClr val="BCBEC4"/>
                </a:solidFill>
                <a:effectLst/>
                <a:latin typeface="Arial Unicode MS"/>
                <a:ea typeface="JetBrains Mono"/>
              </a:rPr>
              <a:t>, urlPatterns = </a:t>
            </a:r>
            <a:r>
              <a:rPr kumimoji="0" lang="ko-KR" altLang="ko-KR" sz="1100" b="0" i="0" u="none" strike="noStrike" cap="none" normalizeH="0" baseline="0">
                <a:ln>
                  <a:noFill/>
                </a:ln>
                <a:solidFill>
                  <a:srgbClr val="6AAB73"/>
                </a:solidFill>
                <a:effectLst/>
                <a:latin typeface="Arial Unicode MS"/>
                <a:ea typeface="JetBrains Mono"/>
              </a:rPr>
              <a:t>"/sendErrorExample"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SendErrorServlet </a:t>
            </a:r>
            <a:r>
              <a:rPr kumimoji="0" lang="ko-KR" altLang="ko-KR" sz="1100" b="0" i="0" u="none" strike="noStrike" cap="none" normalizeH="0" baseline="0">
                <a:ln>
                  <a:noFill/>
                </a:ln>
                <a:solidFill>
                  <a:srgbClr val="CF8E6D"/>
                </a:solidFill>
                <a:effectLst/>
                <a:latin typeface="Arial Unicode MS"/>
                <a:ea typeface="JetBrains Mono"/>
              </a:rPr>
              <a:t>extends </a:t>
            </a:r>
            <a:r>
              <a:rPr kumimoji="0" lang="ko-KR" altLang="ko-KR" sz="1100" b="0" i="0" u="none" strike="noStrike" cap="none" normalizeH="0" baseline="0">
                <a:ln>
                  <a:noFill/>
                </a:ln>
                <a:solidFill>
                  <a:srgbClr val="BCBEC4"/>
                </a:solidFill>
                <a:effectLst/>
                <a:latin typeface="Arial Unicode MS"/>
                <a:ea typeface="JetBrains Mono"/>
              </a:rPr>
              <a:t>HttpServlet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@Override</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B3AE60"/>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protected void </a:t>
            </a:r>
            <a:r>
              <a:rPr kumimoji="0" lang="ko-KR" altLang="ko-KR" sz="1100" b="0" i="0" u="none" strike="noStrike" cap="none" normalizeH="0" baseline="0">
                <a:ln>
                  <a:noFill/>
                </a:ln>
                <a:solidFill>
                  <a:srgbClr val="56A8F5"/>
                </a:solidFill>
                <a:effectLst/>
                <a:latin typeface="Arial Unicode MS"/>
                <a:ea typeface="JetBrains Mono"/>
              </a:rPr>
              <a:t>doGet</a:t>
            </a:r>
            <a:r>
              <a:rPr kumimoji="0" lang="ko-KR" altLang="ko-KR" sz="1100" b="0" i="0" u="none" strike="noStrike" cap="none" normalizeH="0" baseline="0">
                <a:ln>
                  <a:noFill/>
                </a:ln>
                <a:solidFill>
                  <a:srgbClr val="BCBEC4"/>
                </a:solidFill>
                <a:effectLst/>
                <a:latin typeface="Arial Unicode MS"/>
                <a:ea typeface="JetBrains Mono"/>
              </a:rPr>
              <a:t>(HttpServletRequest request, HttpServletResponse response) </a:t>
            </a:r>
            <a:r>
              <a:rPr kumimoji="0" lang="ko-KR" altLang="ko-KR" sz="1100" b="0" i="0" u="none" strike="noStrike" cap="none" normalizeH="0" baseline="0">
                <a:ln>
                  <a:noFill/>
                </a:ln>
                <a:solidFill>
                  <a:srgbClr val="CF8E6D"/>
                </a:solidFill>
                <a:effectLst/>
                <a:latin typeface="Arial Unicode MS"/>
                <a:ea typeface="JetBrains Mono"/>
              </a:rPr>
              <a:t>throws </a:t>
            </a:r>
            <a:r>
              <a:rPr kumimoji="0" lang="ko-KR" altLang="ko-KR" sz="1100" b="0" i="0" u="none" strike="noStrike" cap="none" normalizeH="0" baseline="0">
                <a:ln>
                  <a:noFill/>
                </a:ln>
                <a:solidFill>
                  <a:srgbClr val="BCBEC4"/>
                </a:solidFill>
                <a:effectLst/>
                <a:latin typeface="Arial Unicode MS"/>
                <a:ea typeface="JetBrains Mono"/>
              </a:rPr>
              <a:t>IOException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response.sendError(HttpServletResponse.SC_BAD_REQUEST, </a:t>
            </a:r>
            <a:r>
              <a:rPr kumimoji="0" lang="ko-KR" altLang="ko-KR" sz="1100" b="0" i="0" u="none" strike="noStrike" cap="none" normalizeH="0" baseline="0">
                <a:ln>
                  <a:noFill/>
                </a:ln>
                <a:solidFill>
                  <a:srgbClr val="6AAB73"/>
                </a:solidFill>
                <a:effectLst/>
                <a:latin typeface="Arial Unicode MS"/>
                <a:ea typeface="JetBrains Mono"/>
              </a:rPr>
              <a:t>"Invalid request"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3" name="Rectangle 1">
            <a:extLst>
              <a:ext uri="{FF2B5EF4-FFF2-40B4-BE49-F238E27FC236}">
                <a16:creationId xmlns:a16="http://schemas.microsoft.com/office/drawing/2014/main" id="{5BD1F86D-8196-0C3C-4F5F-6D96F9BB2C2C}"/>
              </a:ext>
            </a:extLst>
          </p:cNvPr>
          <p:cNvSpPr>
            <a:spLocks noChangeArrowheads="1"/>
          </p:cNvSpPr>
          <p:nvPr/>
        </p:nvSpPr>
        <p:spPr bwMode="auto">
          <a:xfrm>
            <a:off x="7970922" y="4421515"/>
            <a:ext cx="4018546" cy="822469"/>
          </a:xfrm>
          <a:prstGeom prst="rect">
            <a:avLst/>
          </a:prstGeom>
          <a:solidFill>
            <a:schemeClr val="bg1"/>
          </a:solidFill>
          <a:ln w="6350">
            <a:solidFill>
              <a:schemeClr val="bg1">
                <a:lumMod val="65000"/>
              </a:schemeClr>
            </a:solid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effectLst/>
                <a:latin typeface="Arial Unicode MS"/>
                <a:ea typeface="JetBrains Mono"/>
              </a:rPr>
              <a:t>HTTP/1.1 400 Bad Request</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effectLst/>
                <a:latin typeface="Arial Unicode MS"/>
                <a:ea typeface="JetBrains Mono"/>
              </a:rPr>
              <a:t>Content-Type: text/html;charset=UTF-8</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effectLst/>
                <a:latin typeface="Arial Unicode MS"/>
                <a:ea typeface="JetBrains Mono"/>
              </a:rPr>
              <a:t>Response Body: Invalid request (</a:t>
            </a:r>
            <a:r>
              <a:rPr kumimoji="0" lang="ko-KR" altLang="en-US" sz="1100" b="0" i="0" u="none" strike="noStrike" cap="none" normalizeH="0" baseline="0">
                <a:ln>
                  <a:noFill/>
                </a:ln>
                <a:effectLst/>
                <a:latin typeface="Arial Unicode MS"/>
                <a:ea typeface="JetBrains Mono"/>
              </a:rPr>
              <a:t>브라우저 기본 에러 페이지</a:t>
            </a:r>
            <a:r>
              <a:rPr kumimoji="0" lang="en-US" altLang="ko-KR" sz="1100" b="0" i="0" u="none" strike="noStrike" cap="none" normalizeH="0" baseline="0">
                <a:ln>
                  <a:noFill/>
                </a:ln>
                <a:effectLst/>
                <a:latin typeface="Arial Unicode MS"/>
                <a:ea typeface="JetBrains Mono"/>
              </a:rPr>
              <a:t>)</a:t>
            </a:r>
            <a:endParaRPr kumimoji="0" lang="ko-KR" altLang="ko-KR" sz="1100" b="0" i="0" u="none" strike="noStrike" cap="none" normalizeH="0" baseline="0">
              <a:ln>
                <a:noFill/>
              </a:ln>
              <a:effectLst/>
              <a:latin typeface="Arial" panose="020B0604020202020204" pitchFamily="34" charset="0"/>
            </a:endParaRPr>
          </a:p>
        </p:txBody>
      </p:sp>
      <p:sp>
        <p:nvSpPr>
          <p:cNvPr id="14" name="직사각형 13">
            <a:extLst>
              <a:ext uri="{FF2B5EF4-FFF2-40B4-BE49-F238E27FC236}">
                <a16:creationId xmlns:a16="http://schemas.microsoft.com/office/drawing/2014/main" id="{B0F67DB9-5EAE-9417-04C9-A8D40E8B30A3}"/>
              </a:ext>
            </a:extLst>
          </p:cNvPr>
          <p:cNvSpPr/>
          <p:nvPr/>
        </p:nvSpPr>
        <p:spPr>
          <a:xfrm>
            <a:off x="7905600" y="4144516"/>
            <a:ext cx="492443" cy="276999"/>
          </a:xfrm>
          <a:prstGeom prst="rect">
            <a:avLst/>
          </a:prstGeom>
        </p:spPr>
        <p:txBody>
          <a:bodyPr wrap="none">
            <a:spAutoFit/>
          </a:bodyPr>
          <a:lstStyle/>
          <a:p>
            <a:r>
              <a:rPr lang="ko-KR" altLang="en-US" sz="1200">
                <a:latin typeface="+mj-lt"/>
              </a:rPr>
              <a:t>결과</a:t>
            </a:r>
          </a:p>
        </p:txBody>
      </p:sp>
      <p:sp>
        <p:nvSpPr>
          <p:cNvPr id="15" name="Rectangle 2">
            <a:extLst>
              <a:ext uri="{FF2B5EF4-FFF2-40B4-BE49-F238E27FC236}">
                <a16:creationId xmlns:a16="http://schemas.microsoft.com/office/drawing/2014/main" id="{7D6C3B43-6D5F-F35A-974F-6FE57DE8DFC0}"/>
              </a:ext>
            </a:extLst>
          </p:cNvPr>
          <p:cNvSpPr>
            <a:spLocks noChangeArrowheads="1"/>
          </p:cNvSpPr>
          <p:nvPr/>
        </p:nvSpPr>
        <p:spPr bwMode="auto">
          <a:xfrm>
            <a:off x="7970922" y="3652667"/>
            <a:ext cx="4018546" cy="27699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200" b="0" i="0" u="none" strike="noStrike" cap="none" normalizeH="0" baseline="0">
                <a:ln>
                  <a:noFill/>
                </a:ln>
                <a:solidFill>
                  <a:srgbClr val="BCBEC4"/>
                </a:solidFill>
                <a:effectLst/>
                <a:latin typeface="Arial Unicode MS"/>
                <a:ea typeface="JetBrains Mono"/>
              </a:rPr>
              <a:t>http:</a:t>
            </a:r>
            <a:r>
              <a:rPr kumimoji="0" lang="ko-KR" altLang="ko-KR" sz="1200" b="0" i="0" u="none" strike="noStrike" cap="none" normalizeH="0" baseline="0">
                <a:ln>
                  <a:noFill/>
                </a:ln>
                <a:solidFill>
                  <a:srgbClr val="7A7E85"/>
                </a:solidFill>
                <a:effectLst/>
                <a:latin typeface="Arial Unicode MS"/>
                <a:ea typeface="JetBrains Mono"/>
              </a:rPr>
              <a:t>//localhost:8080/</a:t>
            </a:r>
            <a:r>
              <a:rPr kumimoji="0" lang="en-US" altLang="ko-KR" sz="1200" b="0" i="0" u="none" strike="noStrike" cap="none" normalizeH="0" baseline="0">
                <a:ln>
                  <a:noFill/>
                </a:ln>
                <a:solidFill>
                  <a:srgbClr val="7A7E85"/>
                </a:solidFill>
                <a:effectLst/>
                <a:latin typeface="Arial Unicode MS"/>
                <a:ea typeface="JetBrains Mono"/>
              </a:rPr>
              <a:t>sendErrorExample</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16" name="직사각형 15">
            <a:extLst>
              <a:ext uri="{FF2B5EF4-FFF2-40B4-BE49-F238E27FC236}">
                <a16:creationId xmlns:a16="http://schemas.microsoft.com/office/drawing/2014/main" id="{ECE47AF9-66CC-DAA9-3605-063EE4ADEC22}"/>
              </a:ext>
            </a:extLst>
          </p:cNvPr>
          <p:cNvSpPr/>
          <p:nvPr/>
        </p:nvSpPr>
        <p:spPr>
          <a:xfrm>
            <a:off x="7905600" y="3375668"/>
            <a:ext cx="492443" cy="276999"/>
          </a:xfrm>
          <a:prstGeom prst="rect">
            <a:avLst/>
          </a:prstGeom>
        </p:spPr>
        <p:txBody>
          <a:bodyPr wrap="none">
            <a:spAutoFit/>
          </a:bodyPr>
          <a:lstStyle/>
          <a:p>
            <a:r>
              <a:rPr lang="ko-KR" altLang="en-US" sz="1200">
                <a:latin typeface="+mj-lt"/>
              </a:rPr>
              <a:t>요청</a:t>
            </a:r>
          </a:p>
        </p:txBody>
      </p:sp>
      <p:sp>
        <p:nvSpPr>
          <p:cNvPr id="17" name="직사각형 16">
            <a:extLst>
              <a:ext uri="{FF2B5EF4-FFF2-40B4-BE49-F238E27FC236}">
                <a16:creationId xmlns:a16="http://schemas.microsoft.com/office/drawing/2014/main" id="{45493F58-C505-4CF9-FA0D-747D9B8AB9DA}"/>
              </a:ext>
            </a:extLst>
          </p:cNvPr>
          <p:cNvSpPr/>
          <p:nvPr/>
        </p:nvSpPr>
        <p:spPr>
          <a:xfrm>
            <a:off x="491839" y="5412555"/>
            <a:ext cx="11311139" cy="1075294"/>
          </a:xfrm>
          <a:prstGeom prst="rect">
            <a:avLst/>
          </a:prstGeom>
        </p:spPr>
        <p:txBody>
          <a:bodyPr wrap="square">
            <a:spAutoFit/>
          </a:bodyPr>
          <a:lstStyle/>
          <a:p>
            <a:pPr marL="228600" indent="-228600">
              <a:lnSpc>
                <a:spcPct val="150000"/>
              </a:lnSpc>
              <a:buFont typeface="+mj-lt"/>
              <a:buAutoNum type="arabicParenR"/>
            </a:pPr>
            <a:r>
              <a:rPr lang="en-US" altLang="ko-KR" sz="1100">
                <a:latin typeface="+mj-lt"/>
              </a:rPr>
              <a:t>sendError </a:t>
            </a:r>
            <a:r>
              <a:rPr lang="ko-KR" altLang="en-US" sz="1100">
                <a:latin typeface="+mj-lt"/>
              </a:rPr>
              <a:t>를</a:t>
            </a:r>
            <a:r>
              <a:rPr lang="en-US" altLang="ko-KR" sz="1100">
                <a:latin typeface="+mj-lt"/>
              </a:rPr>
              <a:t> </a:t>
            </a:r>
            <a:r>
              <a:rPr lang="ko-KR" altLang="en-US" sz="1100">
                <a:latin typeface="+mj-lt"/>
              </a:rPr>
              <a:t>실행하면 기존 응답 버퍼의 내용을 모두 지우고 오류 응답만 클라이언트에 전달되도록 보장한다</a:t>
            </a:r>
            <a:endParaRPr lang="en-US" altLang="ko-KR" sz="1100">
              <a:latin typeface="+mj-lt"/>
            </a:endParaRPr>
          </a:p>
          <a:p>
            <a:pPr marL="228600" indent="-228600">
              <a:lnSpc>
                <a:spcPct val="150000"/>
              </a:lnSpc>
              <a:buFont typeface="+mj-lt"/>
              <a:buAutoNum type="arabicParenR"/>
            </a:pPr>
            <a:r>
              <a:rPr lang="en-US" altLang="ko-KR" sz="1100">
                <a:latin typeface="+mj-lt"/>
              </a:rPr>
              <a:t>sendError </a:t>
            </a:r>
            <a:r>
              <a:rPr lang="ko-KR" altLang="en-US" sz="1100">
                <a:latin typeface="+mj-lt"/>
              </a:rPr>
              <a:t>는 설계상 정상적인 처리 흐름이 아니라 오류 상황을 클라이언트에 알리기 위해 존재한다</a:t>
            </a:r>
            <a:r>
              <a:rPr lang="en-US" altLang="ko-KR" sz="1100">
                <a:latin typeface="+mj-lt"/>
              </a:rPr>
              <a:t>. </a:t>
            </a:r>
            <a:r>
              <a:rPr lang="ko-KR" altLang="en-US" sz="1100">
                <a:latin typeface="+mj-lt"/>
              </a:rPr>
              <a:t>그렇기 때문에 특별한 예외가 발생하지 않아도 응답이 오류로 전송된다</a:t>
            </a:r>
            <a:endParaRPr lang="en-US" altLang="ko-KR" sz="1100">
              <a:latin typeface="+mj-lt"/>
            </a:endParaRPr>
          </a:p>
          <a:p>
            <a:pPr marL="228600" indent="-228600">
              <a:lnSpc>
                <a:spcPct val="150000"/>
              </a:lnSpc>
              <a:buFont typeface="+mj-lt"/>
              <a:buAutoNum type="arabicParenR"/>
            </a:pPr>
            <a:r>
              <a:rPr lang="en-US" altLang="ko-KR" sz="1100">
                <a:latin typeface="+mj-lt"/>
              </a:rPr>
              <a:t>sendError </a:t>
            </a:r>
            <a:r>
              <a:rPr lang="ko-KR" altLang="en-US" sz="1100">
                <a:latin typeface="+mj-lt"/>
              </a:rPr>
              <a:t>를</a:t>
            </a:r>
            <a:r>
              <a:rPr lang="en-US" altLang="ko-KR" sz="1100">
                <a:latin typeface="+mj-lt"/>
              </a:rPr>
              <a:t> </a:t>
            </a:r>
            <a:r>
              <a:rPr lang="ko-KR" altLang="en-US" sz="1100">
                <a:latin typeface="+mj-lt"/>
              </a:rPr>
              <a:t>실행하면 응답이 이미 커밋되었음을 나타내는 플래그가 설정되고 이후로는 응답을 수정할 수 없다</a:t>
            </a:r>
            <a:r>
              <a:rPr lang="en-US" altLang="ko-KR" sz="1100">
                <a:latin typeface="+mj-lt"/>
              </a:rPr>
              <a:t>. Response.getWriter() </a:t>
            </a:r>
            <a:r>
              <a:rPr lang="ko-KR" altLang="en-US" sz="1100">
                <a:latin typeface="+mj-lt"/>
              </a:rPr>
              <a:t>로 추가 데이터를 출력할려고 시도하면 예외가 발생한다</a:t>
            </a:r>
            <a:endParaRPr lang="en-US" altLang="ko-KR" sz="1100">
              <a:latin typeface="+mj-lt"/>
            </a:endParaRPr>
          </a:p>
        </p:txBody>
      </p:sp>
    </p:spTree>
    <p:extLst>
      <p:ext uri="{BB962C8B-B14F-4D97-AF65-F5344CB8AC3E}">
        <p14:creationId xmlns:p14="http://schemas.microsoft.com/office/powerpoint/2010/main" val="25975300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5FE2D1-E2A5-3309-A61B-35DA14401106}"/>
            </a:ext>
          </a:extLst>
        </p:cNvPr>
        <p:cNvGrpSpPr/>
        <p:nvPr/>
      </p:nvGrpSpPr>
      <p:grpSpPr>
        <a:xfrm>
          <a:off x="0" y="0"/>
          <a:ext cx="0" cy="0"/>
          <a:chOff x="0" y="0"/>
          <a:chExt cx="0" cy="0"/>
        </a:xfrm>
      </p:grpSpPr>
      <p:sp>
        <p:nvSpPr>
          <p:cNvPr id="7" name="직사각형 6">
            <a:extLst>
              <a:ext uri="{FF2B5EF4-FFF2-40B4-BE49-F238E27FC236}">
                <a16:creationId xmlns:a16="http://schemas.microsoft.com/office/drawing/2014/main" id="{9E153174-E16A-459A-A34D-3F487F51C88F}"/>
              </a:ext>
            </a:extLst>
          </p:cNvPr>
          <p:cNvSpPr/>
          <p:nvPr/>
        </p:nvSpPr>
        <p:spPr>
          <a:xfrm>
            <a:off x="100074" y="136481"/>
            <a:ext cx="4606646" cy="369332"/>
          </a:xfrm>
          <a:prstGeom prst="rect">
            <a:avLst/>
          </a:prstGeom>
        </p:spPr>
        <p:txBody>
          <a:bodyPr wrap="none">
            <a:spAutoFit/>
          </a:bodyPr>
          <a:lstStyle/>
          <a:p>
            <a:pPr marL="342900" indent="-342900">
              <a:buFont typeface="Wingdings" pitchFamily="2" charset="2"/>
              <a:buChar char="ü"/>
            </a:pPr>
            <a:r>
              <a:rPr lang="en-US" altLang="ko-KR" b="1">
                <a:solidFill>
                  <a:schemeClr val="accent1">
                    <a:lumMod val="75000"/>
                  </a:schemeClr>
                </a:solidFill>
                <a:latin typeface="+mj-lt"/>
              </a:rPr>
              <a:t>setHeader(String name, String value)</a:t>
            </a:r>
            <a:endParaRPr lang="ko-KR" altLang="en-US" b="1">
              <a:solidFill>
                <a:schemeClr val="accent1">
                  <a:lumMod val="75000"/>
                </a:schemeClr>
              </a:solidFill>
              <a:latin typeface="+mj-lt"/>
            </a:endParaRPr>
          </a:p>
        </p:txBody>
      </p:sp>
      <p:sp>
        <p:nvSpPr>
          <p:cNvPr id="3" name="Rectangle 1">
            <a:extLst>
              <a:ext uri="{FF2B5EF4-FFF2-40B4-BE49-F238E27FC236}">
                <a16:creationId xmlns:a16="http://schemas.microsoft.com/office/drawing/2014/main" id="{F5EA30CD-6059-58DE-9ADA-9A73E80FB238}"/>
              </a:ext>
            </a:extLst>
          </p:cNvPr>
          <p:cNvSpPr>
            <a:spLocks noChangeArrowheads="1"/>
          </p:cNvSpPr>
          <p:nvPr/>
        </p:nvSpPr>
        <p:spPr bwMode="auto">
          <a:xfrm>
            <a:off x="7694194" y="1571942"/>
            <a:ext cx="4180973" cy="1076641"/>
          </a:xfrm>
          <a:prstGeom prst="rect">
            <a:avLst/>
          </a:prstGeom>
          <a:solidFill>
            <a:schemeClr val="bg1"/>
          </a:solidFill>
          <a:ln w="6350">
            <a:solidFill>
              <a:schemeClr val="bg1">
                <a:lumMod val="65000"/>
              </a:schemeClr>
            </a:solid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effectLst/>
                <a:latin typeface="Arial Unicode MS"/>
                <a:ea typeface="JetBrains Mono"/>
              </a:rPr>
              <a:t>HTTP/1.1 200 OK</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effectLst/>
                <a:latin typeface="Arial Unicode MS"/>
                <a:ea typeface="JetBrains Mono"/>
              </a:rPr>
              <a:t>X-Custom-Header: CustomValue</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effectLst/>
                <a:latin typeface="Arial Unicode MS"/>
                <a:ea typeface="JetBrains Mono"/>
              </a:rPr>
              <a:t>Content-Type: text/plain;charset=UTF-8</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effectLst/>
                <a:latin typeface="Arial Unicode MS"/>
                <a:ea typeface="JetBrains Mono"/>
              </a:rPr>
              <a:t>Response Body: Header: X-Custom-Header=CustomValued</a:t>
            </a:r>
            <a:endParaRPr kumimoji="0" lang="ko-KR" altLang="ko-KR" sz="1100" b="0" i="0" u="none" strike="noStrike" cap="none" normalizeH="0" baseline="0">
              <a:ln>
                <a:noFill/>
              </a:ln>
              <a:effectLst/>
              <a:latin typeface="Arial" panose="020B0604020202020204" pitchFamily="34" charset="0"/>
            </a:endParaRPr>
          </a:p>
        </p:txBody>
      </p:sp>
      <p:sp>
        <p:nvSpPr>
          <p:cNvPr id="4" name="직사각형 3">
            <a:extLst>
              <a:ext uri="{FF2B5EF4-FFF2-40B4-BE49-F238E27FC236}">
                <a16:creationId xmlns:a16="http://schemas.microsoft.com/office/drawing/2014/main" id="{BA43CE0D-FC8F-2DAB-7C68-8BEC863F7F67}"/>
              </a:ext>
            </a:extLst>
          </p:cNvPr>
          <p:cNvSpPr/>
          <p:nvPr/>
        </p:nvSpPr>
        <p:spPr>
          <a:xfrm>
            <a:off x="7628873" y="1293130"/>
            <a:ext cx="492443" cy="276999"/>
          </a:xfrm>
          <a:prstGeom prst="rect">
            <a:avLst/>
          </a:prstGeom>
        </p:spPr>
        <p:txBody>
          <a:bodyPr wrap="none">
            <a:spAutoFit/>
          </a:bodyPr>
          <a:lstStyle/>
          <a:p>
            <a:r>
              <a:rPr lang="ko-KR" altLang="en-US" sz="1200">
                <a:latin typeface="+mj-lt"/>
              </a:rPr>
              <a:t>결과</a:t>
            </a:r>
          </a:p>
        </p:txBody>
      </p:sp>
      <p:sp>
        <p:nvSpPr>
          <p:cNvPr id="18" name="Rectangle 2">
            <a:extLst>
              <a:ext uri="{FF2B5EF4-FFF2-40B4-BE49-F238E27FC236}">
                <a16:creationId xmlns:a16="http://schemas.microsoft.com/office/drawing/2014/main" id="{0346E4FE-704E-B30B-7004-4351B985CF04}"/>
              </a:ext>
            </a:extLst>
          </p:cNvPr>
          <p:cNvSpPr>
            <a:spLocks noChangeArrowheads="1"/>
          </p:cNvSpPr>
          <p:nvPr/>
        </p:nvSpPr>
        <p:spPr bwMode="auto">
          <a:xfrm>
            <a:off x="7694194" y="855578"/>
            <a:ext cx="4180973" cy="27699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200" b="0" i="0" u="none" strike="noStrike" cap="none" normalizeH="0" baseline="0">
                <a:ln>
                  <a:noFill/>
                </a:ln>
                <a:solidFill>
                  <a:srgbClr val="BCBEC4"/>
                </a:solidFill>
                <a:effectLst/>
                <a:latin typeface="Arial Unicode MS"/>
                <a:ea typeface="JetBrains Mono"/>
              </a:rPr>
              <a:t>http:</a:t>
            </a:r>
            <a:r>
              <a:rPr kumimoji="0" lang="ko-KR" altLang="ko-KR" sz="1200" b="0" i="0" u="none" strike="noStrike" cap="none" normalizeH="0" baseline="0">
                <a:ln>
                  <a:noFill/>
                </a:ln>
                <a:solidFill>
                  <a:srgbClr val="7A7E85"/>
                </a:solidFill>
                <a:effectLst/>
                <a:latin typeface="Arial Unicode MS"/>
                <a:ea typeface="JetBrains Mono"/>
              </a:rPr>
              <a:t>//localhost:8080/</a:t>
            </a:r>
            <a:r>
              <a:rPr kumimoji="0" lang="en-US" altLang="ko-KR" sz="1200" b="0" i="0" u="none" strike="noStrike" cap="none" normalizeH="0" baseline="0">
                <a:ln>
                  <a:noFill/>
                </a:ln>
                <a:solidFill>
                  <a:srgbClr val="7A7E85"/>
                </a:solidFill>
                <a:effectLst/>
                <a:latin typeface="Arial Unicode MS"/>
                <a:ea typeface="JetBrains Mono"/>
              </a:rPr>
              <a:t>setHeaderExample</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19" name="직사각형 18">
            <a:extLst>
              <a:ext uri="{FF2B5EF4-FFF2-40B4-BE49-F238E27FC236}">
                <a16:creationId xmlns:a16="http://schemas.microsoft.com/office/drawing/2014/main" id="{64312DE0-0937-AEFD-A6D8-FB98B8AE4A4C}"/>
              </a:ext>
            </a:extLst>
          </p:cNvPr>
          <p:cNvSpPr/>
          <p:nvPr/>
        </p:nvSpPr>
        <p:spPr>
          <a:xfrm>
            <a:off x="7628873" y="578579"/>
            <a:ext cx="492443" cy="276999"/>
          </a:xfrm>
          <a:prstGeom prst="rect">
            <a:avLst/>
          </a:prstGeom>
        </p:spPr>
        <p:txBody>
          <a:bodyPr wrap="none">
            <a:spAutoFit/>
          </a:bodyPr>
          <a:lstStyle/>
          <a:p>
            <a:r>
              <a:rPr lang="ko-KR" altLang="en-US" sz="1200">
                <a:latin typeface="+mj-lt"/>
              </a:rPr>
              <a:t>요청</a:t>
            </a:r>
          </a:p>
        </p:txBody>
      </p:sp>
      <p:sp>
        <p:nvSpPr>
          <p:cNvPr id="10" name="직사각형 9">
            <a:extLst>
              <a:ext uri="{FF2B5EF4-FFF2-40B4-BE49-F238E27FC236}">
                <a16:creationId xmlns:a16="http://schemas.microsoft.com/office/drawing/2014/main" id="{E4E70B82-44F2-524A-DECC-5649FCBFAF6C}"/>
              </a:ext>
            </a:extLst>
          </p:cNvPr>
          <p:cNvSpPr/>
          <p:nvPr/>
        </p:nvSpPr>
        <p:spPr>
          <a:xfrm>
            <a:off x="100074" y="3109218"/>
            <a:ext cx="4698017" cy="369332"/>
          </a:xfrm>
          <a:prstGeom prst="rect">
            <a:avLst/>
          </a:prstGeom>
        </p:spPr>
        <p:txBody>
          <a:bodyPr wrap="none">
            <a:spAutoFit/>
          </a:bodyPr>
          <a:lstStyle/>
          <a:p>
            <a:pPr marL="342900" indent="-342900">
              <a:buFont typeface="Wingdings" pitchFamily="2" charset="2"/>
              <a:buChar char="ü"/>
            </a:pPr>
            <a:r>
              <a:rPr lang="en-US" altLang="ko-KR" b="1">
                <a:solidFill>
                  <a:schemeClr val="accent1">
                    <a:lumMod val="75000"/>
                  </a:schemeClr>
                </a:solidFill>
                <a:latin typeface="+mj-lt"/>
              </a:rPr>
              <a:t>addHeader(String name, String value)</a:t>
            </a:r>
            <a:endParaRPr lang="ko-KR" altLang="en-US" b="1">
              <a:solidFill>
                <a:schemeClr val="accent1">
                  <a:lumMod val="75000"/>
                </a:schemeClr>
              </a:solidFill>
              <a:latin typeface="+mj-lt"/>
            </a:endParaRPr>
          </a:p>
        </p:txBody>
      </p:sp>
      <p:sp>
        <p:nvSpPr>
          <p:cNvPr id="13" name="Rectangle 1">
            <a:extLst>
              <a:ext uri="{FF2B5EF4-FFF2-40B4-BE49-F238E27FC236}">
                <a16:creationId xmlns:a16="http://schemas.microsoft.com/office/drawing/2014/main" id="{CB05ED5C-6921-FAC9-0575-B58770921ABA}"/>
              </a:ext>
            </a:extLst>
          </p:cNvPr>
          <p:cNvSpPr>
            <a:spLocks noChangeArrowheads="1"/>
          </p:cNvSpPr>
          <p:nvPr/>
        </p:nvSpPr>
        <p:spPr bwMode="auto">
          <a:xfrm>
            <a:off x="7694193" y="4585007"/>
            <a:ext cx="4180973" cy="1076641"/>
          </a:xfrm>
          <a:prstGeom prst="rect">
            <a:avLst/>
          </a:prstGeom>
          <a:solidFill>
            <a:schemeClr val="bg1"/>
          </a:solidFill>
          <a:ln w="6350">
            <a:solidFill>
              <a:schemeClr val="bg1">
                <a:lumMod val="65000"/>
              </a:schemeClr>
            </a:solid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effectLst/>
                <a:latin typeface="Arial Unicode MS"/>
                <a:ea typeface="JetBrains Mono"/>
              </a:rPr>
              <a:t>HTTP/1.1 200 OK</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effectLst/>
                <a:latin typeface="Arial Unicode MS"/>
                <a:ea typeface="JetBrains Mono"/>
              </a:rPr>
              <a:t>X-Additional-Header: AdditionalValue</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effectLst/>
                <a:latin typeface="Arial Unicode MS"/>
                <a:ea typeface="JetBrains Mono"/>
              </a:rPr>
              <a:t>Content-Type: text/plain;charset=UTF-8</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effectLst/>
                <a:latin typeface="Arial Unicode MS"/>
                <a:ea typeface="JetBrains Mono"/>
              </a:rPr>
              <a:t>Response Body: Header : X-Additional-Header=AdditionalValue</a:t>
            </a:r>
            <a:endParaRPr kumimoji="0" lang="ko-KR" altLang="ko-KR" sz="1100" b="0" i="0" u="none" strike="noStrike" cap="none" normalizeH="0" baseline="0">
              <a:ln>
                <a:noFill/>
              </a:ln>
              <a:effectLst/>
              <a:latin typeface="Arial" panose="020B0604020202020204" pitchFamily="34" charset="0"/>
            </a:endParaRPr>
          </a:p>
        </p:txBody>
      </p:sp>
      <p:sp>
        <p:nvSpPr>
          <p:cNvPr id="14" name="직사각형 13">
            <a:extLst>
              <a:ext uri="{FF2B5EF4-FFF2-40B4-BE49-F238E27FC236}">
                <a16:creationId xmlns:a16="http://schemas.microsoft.com/office/drawing/2014/main" id="{38AE9DB0-69B3-418F-062D-A10CEABD0008}"/>
              </a:ext>
            </a:extLst>
          </p:cNvPr>
          <p:cNvSpPr/>
          <p:nvPr/>
        </p:nvSpPr>
        <p:spPr>
          <a:xfrm>
            <a:off x="7641218" y="4304068"/>
            <a:ext cx="492443" cy="276999"/>
          </a:xfrm>
          <a:prstGeom prst="rect">
            <a:avLst/>
          </a:prstGeom>
        </p:spPr>
        <p:txBody>
          <a:bodyPr wrap="none">
            <a:spAutoFit/>
          </a:bodyPr>
          <a:lstStyle/>
          <a:p>
            <a:r>
              <a:rPr lang="ko-KR" altLang="en-US" sz="1200">
                <a:latin typeface="+mj-lt"/>
              </a:rPr>
              <a:t>결과</a:t>
            </a:r>
          </a:p>
        </p:txBody>
      </p:sp>
      <p:sp>
        <p:nvSpPr>
          <p:cNvPr id="15" name="Rectangle 2">
            <a:extLst>
              <a:ext uri="{FF2B5EF4-FFF2-40B4-BE49-F238E27FC236}">
                <a16:creationId xmlns:a16="http://schemas.microsoft.com/office/drawing/2014/main" id="{910D4294-4327-6B89-5342-375BD7A1756E}"/>
              </a:ext>
            </a:extLst>
          </p:cNvPr>
          <p:cNvSpPr>
            <a:spLocks noChangeArrowheads="1"/>
          </p:cNvSpPr>
          <p:nvPr/>
        </p:nvSpPr>
        <p:spPr bwMode="auto">
          <a:xfrm>
            <a:off x="7694194" y="3909639"/>
            <a:ext cx="4180973" cy="27699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200" b="0" i="0" u="none" strike="noStrike" cap="none" normalizeH="0" baseline="0">
                <a:ln>
                  <a:noFill/>
                </a:ln>
                <a:solidFill>
                  <a:srgbClr val="BCBEC4"/>
                </a:solidFill>
                <a:effectLst/>
                <a:latin typeface="Arial Unicode MS"/>
                <a:ea typeface="JetBrains Mono"/>
              </a:rPr>
              <a:t>http:</a:t>
            </a:r>
            <a:r>
              <a:rPr kumimoji="0" lang="ko-KR" altLang="ko-KR" sz="1200" b="0" i="0" u="none" strike="noStrike" cap="none" normalizeH="0" baseline="0">
                <a:ln>
                  <a:noFill/>
                </a:ln>
                <a:solidFill>
                  <a:srgbClr val="7A7E85"/>
                </a:solidFill>
                <a:effectLst/>
                <a:latin typeface="Arial Unicode MS"/>
                <a:ea typeface="JetBrains Mono"/>
              </a:rPr>
              <a:t>//localhost:8080/</a:t>
            </a:r>
            <a:r>
              <a:rPr kumimoji="0" lang="en-US" altLang="ko-KR" sz="1200" b="0" i="0" u="none" strike="noStrike" cap="none" normalizeH="0" baseline="0">
                <a:ln>
                  <a:noFill/>
                </a:ln>
                <a:solidFill>
                  <a:srgbClr val="7A7E85"/>
                </a:solidFill>
                <a:effectLst/>
                <a:latin typeface="Arial Unicode MS"/>
                <a:ea typeface="JetBrains Mono"/>
              </a:rPr>
              <a:t>addHeaderExample</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16" name="직사각형 15">
            <a:extLst>
              <a:ext uri="{FF2B5EF4-FFF2-40B4-BE49-F238E27FC236}">
                <a16:creationId xmlns:a16="http://schemas.microsoft.com/office/drawing/2014/main" id="{900BF93C-ADC3-D210-7F2F-43EA5F1566FE}"/>
              </a:ext>
            </a:extLst>
          </p:cNvPr>
          <p:cNvSpPr/>
          <p:nvPr/>
        </p:nvSpPr>
        <p:spPr>
          <a:xfrm>
            <a:off x="7628873" y="3632640"/>
            <a:ext cx="492443" cy="276999"/>
          </a:xfrm>
          <a:prstGeom prst="rect">
            <a:avLst/>
          </a:prstGeom>
        </p:spPr>
        <p:txBody>
          <a:bodyPr wrap="none">
            <a:spAutoFit/>
          </a:bodyPr>
          <a:lstStyle/>
          <a:p>
            <a:r>
              <a:rPr lang="ko-KR" altLang="en-US" sz="1200">
                <a:latin typeface="+mj-lt"/>
              </a:rPr>
              <a:t>요청</a:t>
            </a:r>
          </a:p>
        </p:txBody>
      </p:sp>
      <p:sp>
        <p:nvSpPr>
          <p:cNvPr id="2" name="Rectangle 1">
            <a:extLst>
              <a:ext uri="{FF2B5EF4-FFF2-40B4-BE49-F238E27FC236}">
                <a16:creationId xmlns:a16="http://schemas.microsoft.com/office/drawing/2014/main" id="{E6D35EC7-91DA-08F5-F7A6-F7B3A545249D}"/>
              </a:ext>
            </a:extLst>
          </p:cNvPr>
          <p:cNvSpPr>
            <a:spLocks noChangeArrowheads="1"/>
          </p:cNvSpPr>
          <p:nvPr/>
        </p:nvSpPr>
        <p:spPr bwMode="auto">
          <a:xfrm>
            <a:off x="491840" y="579362"/>
            <a:ext cx="7003836" cy="209230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@WebServlet</a:t>
            </a:r>
            <a:r>
              <a:rPr kumimoji="0" lang="ko-KR" altLang="ko-KR" sz="1100" b="0" i="0" u="none" strike="noStrike" cap="none" normalizeH="0" baseline="0">
                <a:ln>
                  <a:noFill/>
                </a:ln>
                <a:solidFill>
                  <a:srgbClr val="BCBEC4"/>
                </a:solidFill>
                <a:effectLst/>
                <a:latin typeface="Arial Unicode MS"/>
                <a:ea typeface="JetBrains Mono"/>
              </a:rPr>
              <a:t>(name = </a:t>
            </a:r>
            <a:r>
              <a:rPr kumimoji="0" lang="ko-KR" altLang="ko-KR" sz="1100" b="0" i="0" u="none" strike="noStrike" cap="none" normalizeH="0" baseline="0">
                <a:ln>
                  <a:noFill/>
                </a:ln>
                <a:solidFill>
                  <a:srgbClr val="6AAB73"/>
                </a:solidFill>
                <a:effectLst/>
                <a:latin typeface="Arial Unicode MS"/>
                <a:ea typeface="JetBrains Mono"/>
              </a:rPr>
              <a:t>“</a:t>
            </a:r>
            <a:r>
              <a:rPr kumimoji="0" lang="en-US" altLang="ko-KR" sz="1100" b="0" i="0" u="none" strike="noStrike" cap="none" normalizeH="0" baseline="0">
                <a:ln>
                  <a:noFill/>
                </a:ln>
                <a:solidFill>
                  <a:srgbClr val="6AAB73"/>
                </a:solidFill>
                <a:effectLst/>
                <a:latin typeface="Arial Unicode MS"/>
                <a:ea typeface="JetBrains Mono"/>
              </a:rPr>
              <a:t>s</a:t>
            </a:r>
            <a:r>
              <a:rPr kumimoji="0" lang="ko-KR" altLang="ko-KR" sz="1100" b="0" i="0" u="none" strike="noStrike" cap="none" normalizeH="0" baseline="0">
                <a:ln>
                  <a:noFill/>
                </a:ln>
                <a:solidFill>
                  <a:srgbClr val="6AAB73"/>
                </a:solidFill>
                <a:effectLst/>
                <a:latin typeface="Arial Unicode MS"/>
                <a:ea typeface="JetBrains Mono"/>
              </a:rPr>
              <a:t>etHeaderServlet"</a:t>
            </a:r>
            <a:r>
              <a:rPr kumimoji="0" lang="ko-KR" altLang="ko-KR" sz="1100" b="0" i="0" u="none" strike="noStrike" cap="none" normalizeH="0" baseline="0">
                <a:ln>
                  <a:noFill/>
                </a:ln>
                <a:solidFill>
                  <a:srgbClr val="BCBEC4"/>
                </a:solidFill>
                <a:effectLst/>
                <a:latin typeface="Arial Unicode MS"/>
                <a:ea typeface="JetBrains Mono"/>
              </a:rPr>
              <a:t>, urlPatterns = </a:t>
            </a:r>
            <a:r>
              <a:rPr kumimoji="0" lang="ko-KR" altLang="ko-KR" sz="1100" b="0" i="0" u="none" strike="noStrike" cap="none" normalizeH="0" baseline="0">
                <a:ln>
                  <a:noFill/>
                </a:ln>
                <a:solidFill>
                  <a:srgbClr val="6AAB73"/>
                </a:solidFill>
                <a:effectLst/>
                <a:latin typeface="Arial Unicode MS"/>
                <a:ea typeface="JetBrains Mono"/>
              </a:rPr>
              <a:t>"/setHeaderExample"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SetHeaderServlet </a:t>
            </a:r>
            <a:r>
              <a:rPr kumimoji="0" lang="ko-KR" altLang="ko-KR" sz="1100" b="0" i="0" u="none" strike="noStrike" cap="none" normalizeH="0" baseline="0">
                <a:ln>
                  <a:noFill/>
                </a:ln>
                <a:solidFill>
                  <a:srgbClr val="CF8E6D"/>
                </a:solidFill>
                <a:effectLst/>
                <a:latin typeface="Arial Unicode MS"/>
                <a:ea typeface="JetBrains Mono"/>
              </a:rPr>
              <a:t>extends </a:t>
            </a:r>
            <a:r>
              <a:rPr kumimoji="0" lang="ko-KR" altLang="ko-KR" sz="1100" b="0" i="0" u="none" strike="noStrike" cap="none" normalizeH="0" baseline="0">
                <a:ln>
                  <a:noFill/>
                </a:ln>
                <a:solidFill>
                  <a:srgbClr val="BCBEC4"/>
                </a:solidFill>
                <a:effectLst/>
                <a:latin typeface="Arial Unicode MS"/>
                <a:ea typeface="JetBrains Mono"/>
              </a:rPr>
              <a:t>HttpServlet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@Override</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B3AE60"/>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protected void </a:t>
            </a:r>
            <a:r>
              <a:rPr kumimoji="0" lang="ko-KR" altLang="ko-KR" sz="1100" b="0" i="0" u="none" strike="noStrike" cap="none" normalizeH="0" baseline="0">
                <a:ln>
                  <a:noFill/>
                </a:ln>
                <a:solidFill>
                  <a:srgbClr val="56A8F5"/>
                </a:solidFill>
                <a:effectLst/>
                <a:latin typeface="Arial Unicode MS"/>
                <a:ea typeface="JetBrains Mono"/>
              </a:rPr>
              <a:t>doGet</a:t>
            </a:r>
            <a:r>
              <a:rPr kumimoji="0" lang="ko-KR" altLang="ko-KR" sz="1100" b="0" i="0" u="none" strike="noStrike" cap="none" normalizeH="0" baseline="0">
                <a:ln>
                  <a:noFill/>
                </a:ln>
                <a:solidFill>
                  <a:srgbClr val="BCBEC4"/>
                </a:solidFill>
                <a:effectLst/>
                <a:latin typeface="Arial Unicode MS"/>
                <a:ea typeface="JetBrains Mono"/>
              </a:rPr>
              <a:t>(HttpServletRequest request, HttpServletResponse response) </a:t>
            </a:r>
            <a:r>
              <a:rPr kumimoji="0" lang="ko-KR" altLang="ko-KR" sz="1100" b="0" i="0" u="none" strike="noStrike" cap="none" normalizeH="0" baseline="0">
                <a:ln>
                  <a:noFill/>
                </a:ln>
                <a:solidFill>
                  <a:srgbClr val="CF8E6D"/>
                </a:solidFill>
                <a:effectLst/>
                <a:latin typeface="Arial Unicode MS"/>
                <a:ea typeface="JetBrains Mono"/>
              </a:rPr>
              <a:t>throws </a:t>
            </a:r>
            <a:r>
              <a:rPr kumimoji="0" lang="ko-KR" altLang="ko-KR" sz="1100" b="0" i="0" u="none" strike="noStrike" cap="none" normalizeH="0" baseline="0">
                <a:ln>
                  <a:noFill/>
                </a:ln>
                <a:solidFill>
                  <a:srgbClr val="BCBEC4"/>
                </a:solidFill>
                <a:effectLst/>
                <a:latin typeface="Arial Unicode MS"/>
                <a:ea typeface="JetBrains Mono"/>
              </a:rPr>
              <a:t>IOException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response.setHeader(</a:t>
            </a:r>
            <a:r>
              <a:rPr kumimoji="0" lang="ko-KR" altLang="ko-KR" sz="1100" b="0" i="0" u="none" strike="noStrike" cap="none" normalizeH="0" baseline="0">
                <a:ln>
                  <a:noFill/>
                </a:ln>
                <a:solidFill>
                  <a:srgbClr val="6AAB73"/>
                </a:solidFill>
                <a:effectLst/>
                <a:latin typeface="Arial Unicode MS"/>
                <a:ea typeface="JetBrains Mono"/>
              </a:rPr>
              <a:t>"X-Custom-Header"</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"CustomValue"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response.getWriter().write(</a:t>
            </a:r>
            <a:r>
              <a:rPr kumimoji="0" lang="ko-KR" altLang="ko-KR" sz="1100" b="0" i="0" u="none" strike="noStrike" cap="none" normalizeH="0" baseline="0">
                <a:ln>
                  <a:noFill/>
                </a:ln>
                <a:solidFill>
                  <a:srgbClr val="6AAB73"/>
                </a:solidFill>
                <a:effectLst/>
                <a:latin typeface="Arial Unicode MS"/>
                <a:ea typeface="JetBrains Mono"/>
              </a:rPr>
              <a:t>"Header : X-Custom-Header=CustomValue"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82E4345B-2520-B11B-2677-B389A1356AFF}"/>
              </a:ext>
            </a:extLst>
          </p:cNvPr>
          <p:cNvSpPr>
            <a:spLocks noChangeArrowheads="1"/>
          </p:cNvSpPr>
          <p:nvPr/>
        </p:nvSpPr>
        <p:spPr bwMode="auto">
          <a:xfrm>
            <a:off x="491839" y="3597069"/>
            <a:ext cx="7003836" cy="209230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@WebServlet</a:t>
            </a:r>
            <a:r>
              <a:rPr kumimoji="0" lang="ko-KR" altLang="ko-KR" sz="1100" b="0" i="0" u="none" strike="noStrike" cap="none" normalizeH="0" baseline="0">
                <a:ln>
                  <a:noFill/>
                </a:ln>
                <a:solidFill>
                  <a:srgbClr val="BCBEC4"/>
                </a:solidFill>
                <a:effectLst/>
                <a:latin typeface="Arial Unicode MS"/>
                <a:ea typeface="JetBrains Mono"/>
              </a:rPr>
              <a:t>(name = </a:t>
            </a:r>
            <a:r>
              <a:rPr kumimoji="0" lang="ko-KR" altLang="ko-KR" sz="1100" b="0" i="0" u="none" strike="noStrike" cap="none" normalizeH="0" baseline="0">
                <a:ln>
                  <a:noFill/>
                </a:ln>
                <a:solidFill>
                  <a:srgbClr val="6AAB73"/>
                </a:solidFill>
                <a:effectLst/>
                <a:latin typeface="Arial Unicode MS"/>
                <a:ea typeface="JetBrains Mono"/>
              </a:rPr>
              <a:t>“</a:t>
            </a:r>
            <a:r>
              <a:rPr kumimoji="0" lang="en-US" altLang="ko-KR" sz="1100" b="0" i="0" u="none" strike="noStrike" cap="none" normalizeH="0" baseline="0">
                <a:ln>
                  <a:noFill/>
                </a:ln>
                <a:solidFill>
                  <a:srgbClr val="6AAB73"/>
                </a:solidFill>
                <a:effectLst/>
                <a:latin typeface="Arial Unicode MS"/>
                <a:ea typeface="JetBrains Mono"/>
              </a:rPr>
              <a:t>a</a:t>
            </a:r>
            <a:r>
              <a:rPr kumimoji="0" lang="ko-KR" altLang="ko-KR" sz="1100" b="0" i="0" u="none" strike="noStrike" cap="none" normalizeH="0" baseline="0">
                <a:ln>
                  <a:noFill/>
                </a:ln>
                <a:solidFill>
                  <a:srgbClr val="6AAB73"/>
                </a:solidFill>
                <a:effectLst/>
                <a:latin typeface="Arial Unicode MS"/>
                <a:ea typeface="JetBrains Mono"/>
              </a:rPr>
              <a:t>ddHeaderServlet"</a:t>
            </a:r>
            <a:r>
              <a:rPr kumimoji="0" lang="ko-KR" altLang="ko-KR" sz="1100" b="0" i="0" u="none" strike="noStrike" cap="none" normalizeH="0" baseline="0">
                <a:ln>
                  <a:noFill/>
                </a:ln>
                <a:solidFill>
                  <a:srgbClr val="BCBEC4"/>
                </a:solidFill>
                <a:effectLst/>
                <a:latin typeface="Arial Unicode MS"/>
                <a:ea typeface="JetBrains Mono"/>
              </a:rPr>
              <a:t>, urlPatterns = </a:t>
            </a:r>
            <a:r>
              <a:rPr kumimoji="0" lang="ko-KR" altLang="ko-KR" sz="1100" b="0" i="0" u="none" strike="noStrike" cap="none" normalizeH="0" baseline="0">
                <a:ln>
                  <a:noFill/>
                </a:ln>
                <a:solidFill>
                  <a:srgbClr val="6AAB73"/>
                </a:solidFill>
                <a:effectLst/>
                <a:latin typeface="Arial Unicode MS"/>
                <a:ea typeface="JetBrains Mono"/>
              </a:rPr>
              <a:t>"/addHeaderExample"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AddHeaderServlet </a:t>
            </a:r>
            <a:r>
              <a:rPr kumimoji="0" lang="ko-KR" altLang="ko-KR" sz="1100" b="0" i="0" u="none" strike="noStrike" cap="none" normalizeH="0" baseline="0">
                <a:ln>
                  <a:noFill/>
                </a:ln>
                <a:solidFill>
                  <a:srgbClr val="CF8E6D"/>
                </a:solidFill>
                <a:effectLst/>
                <a:latin typeface="Arial Unicode MS"/>
                <a:ea typeface="JetBrains Mono"/>
              </a:rPr>
              <a:t>extends </a:t>
            </a:r>
            <a:r>
              <a:rPr kumimoji="0" lang="ko-KR" altLang="ko-KR" sz="1100" b="0" i="0" u="none" strike="noStrike" cap="none" normalizeH="0" baseline="0">
                <a:ln>
                  <a:noFill/>
                </a:ln>
                <a:solidFill>
                  <a:srgbClr val="BCBEC4"/>
                </a:solidFill>
                <a:effectLst/>
                <a:latin typeface="Arial Unicode MS"/>
                <a:ea typeface="JetBrains Mono"/>
              </a:rPr>
              <a:t>HttpServlet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@Override</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B3AE60"/>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protected void </a:t>
            </a:r>
            <a:r>
              <a:rPr kumimoji="0" lang="ko-KR" altLang="ko-KR" sz="1100" b="0" i="0" u="none" strike="noStrike" cap="none" normalizeH="0" baseline="0">
                <a:ln>
                  <a:noFill/>
                </a:ln>
                <a:solidFill>
                  <a:srgbClr val="56A8F5"/>
                </a:solidFill>
                <a:effectLst/>
                <a:latin typeface="Arial Unicode MS"/>
                <a:ea typeface="JetBrains Mono"/>
              </a:rPr>
              <a:t>doGet</a:t>
            </a:r>
            <a:r>
              <a:rPr kumimoji="0" lang="ko-KR" altLang="ko-KR" sz="1100" b="0" i="0" u="none" strike="noStrike" cap="none" normalizeH="0" baseline="0">
                <a:ln>
                  <a:noFill/>
                </a:ln>
                <a:solidFill>
                  <a:srgbClr val="BCBEC4"/>
                </a:solidFill>
                <a:effectLst/>
                <a:latin typeface="Arial Unicode MS"/>
                <a:ea typeface="JetBrains Mono"/>
              </a:rPr>
              <a:t>(HttpServletRequest request, HttpServletResponse response) </a:t>
            </a:r>
            <a:r>
              <a:rPr kumimoji="0" lang="ko-KR" altLang="ko-KR" sz="1100" b="0" i="0" u="none" strike="noStrike" cap="none" normalizeH="0" baseline="0">
                <a:ln>
                  <a:noFill/>
                </a:ln>
                <a:solidFill>
                  <a:srgbClr val="CF8E6D"/>
                </a:solidFill>
                <a:effectLst/>
                <a:latin typeface="Arial Unicode MS"/>
                <a:ea typeface="JetBrains Mono"/>
              </a:rPr>
              <a:t>throws </a:t>
            </a:r>
            <a:r>
              <a:rPr kumimoji="0" lang="ko-KR" altLang="ko-KR" sz="1100" b="0" i="0" u="none" strike="noStrike" cap="none" normalizeH="0" baseline="0">
                <a:ln>
                  <a:noFill/>
                </a:ln>
                <a:solidFill>
                  <a:srgbClr val="BCBEC4"/>
                </a:solidFill>
                <a:effectLst/>
                <a:latin typeface="Arial Unicode MS"/>
                <a:ea typeface="JetBrains Mono"/>
              </a:rPr>
              <a:t>IOException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response.addHeader(</a:t>
            </a:r>
            <a:r>
              <a:rPr kumimoji="0" lang="ko-KR" altLang="ko-KR" sz="1100" b="0" i="0" u="none" strike="noStrike" cap="none" normalizeH="0" baseline="0">
                <a:ln>
                  <a:noFill/>
                </a:ln>
                <a:solidFill>
                  <a:srgbClr val="6AAB73"/>
                </a:solidFill>
                <a:effectLst/>
                <a:latin typeface="Arial Unicode MS"/>
                <a:ea typeface="JetBrains Mono"/>
              </a:rPr>
              <a:t>"X-Additional-Header"</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"AdditionalValue"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response.getWriter().write(</a:t>
            </a:r>
            <a:r>
              <a:rPr kumimoji="0" lang="ko-KR" altLang="ko-KR" sz="1100" b="0" i="0" u="none" strike="noStrike" cap="none" normalizeH="0" baseline="0">
                <a:ln>
                  <a:noFill/>
                </a:ln>
                <a:solidFill>
                  <a:srgbClr val="6AAB73"/>
                </a:solidFill>
                <a:effectLst/>
                <a:latin typeface="Arial Unicode MS"/>
                <a:ea typeface="JetBrains Mono"/>
              </a:rPr>
              <a:t>“</a:t>
            </a:r>
            <a:r>
              <a:rPr lang="en-US" altLang="ko-KR" sz="1100">
                <a:solidFill>
                  <a:srgbClr val="6AAB73"/>
                </a:solidFill>
                <a:latin typeface="Arial Unicode MS"/>
                <a:ea typeface="JetBrains Mono"/>
              </a:rPr>
              <a:t>H</a:t>
            </a:r>
            <a:r>
              <a:rPr kumimoji="0" lang="ko-KR" altLang="ko-KR" sz="1100" b="0" i="0" u="none" strike="noStrike" cap="none" normalizeH="0" baseline="0">
                <a:ln>
                  <a:noFill/>
                </a:ln>
                <a:solidFill>
                  <a:srgbClr val="6AAB73"/>
                </a:solidFill>
                <a:effectLst/>
                <a:latin typeface="Arial Unicode MS"/>
                <a:ea typeface="JetBrains Mono"/>
              </a:rPr>
              <a:t>eader: X-Additional-Header=AdditionalValue"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37407991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6DAC55-C23A-674E-5664-B07C1EF9BEC9}"/>
            </a:ext>
          </a:extLst>
        </p:cNvPr>
        <p:cNvGrpSpPr/>
        <p:nvPr/>
      </p:nvGrpSpPr>
      <p:grpSpPr>
        <a:xfrm>
          <a:off x="0" y="0"/>
          <a:ext cx="0" cy="0"/>
          <a:chOff x="0" y="0"/>
          <a:chExt cx="0" cy="0"/>
        </a:xfrm>
      </p:grpSpPr>
      <p:sp>
        <p:nvSpPr>
          <p:cNvPr id="7" name="직사각형 6">
            <a:extLst>
              <a:ext uri="{FF2B5EF4-FFF2-40B4-BE49-F238E27FC236}">
                <a16:creationId xmlns:a16="http://schemas.microsoft.com/office/drawing/2014/main" id="{FD1D6E83-9252-ACE3-0FF7-645FFD41A3ED}"/>
              </a:ext>
            </a:extLst>
          </p:cNvPr>
          <p:cNvSpPr/>
          <p:nvPr/>
        </p:nvSpPr>
        <p:spPr>
          <a:xfrm>
            <a:off x="100074" y="136481"/>
            <a:ext cx="3629070" cy="369332"/>
          </a:xfrm>
          <a:prstGeom prst="rect">
            <a:avLst/>
          </a:prstGeom>
        </p:spPr>
        <p:txBody>
          <a:bodyPr wrap="none">
            <a:spAutoFit/>
          </a:bodyPr>
          <a:lstStyle/>
          <a:p>
            <a:pPr marL="342900" indent="-342900">
              <a:buFont typeface="Wingdings" pitchFamily="2" charset="2"/>
              <a:buChar char="ü"/>
            </a:pPr>
            <a:r>
              <a:rPr lang="en-US" altLang="ko-KR" b="1">
                <a:solidFill>
                  <a:schemeClr val="accent1">
                    <a:lumMod val="75000"/>
                  </a:schemeClr>
                </a:solidFill>
                <a:latin typeface="+mj-lt"/>
              </a:rPr>
              <a:t>setContentType(String type)</a:t>
            </a:r>
            <a:endParaRPr lang="ko-KR" altLang="en-US" b="1">
              <a:solidFill>
                <a:schemeClr val="accent1">
                  <a:lumMod val="75000"/>
                </a:schemeClr>
              </a:solidFill>
              <a:latin typeface="+mj-lt"/>
            </a:endParaRPr>
          </a:p>
        </p:txBody>
      </p:sp>
      <p:sp>
        <p:nvSpPr>
          <p:cNvPr id="3" name="Rectangle 1">
            <a:extLst>
              <a:ext uri="{FF2B5EF4-FFF2-40B4-BE49-F238E27FC236}">
                <a16:creationId xmlns:a16="http://schemas.microsoft.com/office/drawing/2014/main" id="{D27EEDCD-0FB6-DD74-F424-1E213752181F}"/>
              </a:ext>
            </a:extLst>
          </p:cNvPr>
          <p:cNvSpPr>
            <a:spLocks noChangeArrowheads="1"/>
          </p:cNvSpPr>
          <p:nvPr/>
        </p:nvSpPr>
        <p:spPr bwMode="auto">
          <a:xfrm>
            <a:off x="7694193" y="1804983"/>
            <a:ext cx="4180973" cy="822726"/>
          </a:xfrm>
          <a:prstGeom prst="rect">
            <a:avLst/>
          </a:prstGeom>
          <a:solidFill>
            <a:schemeClr val="bg1"/>
          </a:solidFill>
          <a:ln w="6350">
            <a:solidFill>
              <a:schemeClr val="bg1">
                <a:lumMod val="65000"/>
              </a:schemeClr>
            </a:solid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effectLst/>
                <a:latin typeface="Arial Unicode MS"/>
                <a:ea typeface="JetBrains Mono"/>
              </a:rPr>
              <a:t>HTTP/1.1 200 OK</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effectLst/>
                <a:latin typeface="Arial Unicode MS"/>
                <a:ea typeface="JetBrains Mono"/>
              </a:rPr>
              <a:t>Content-Type: application/json</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effectLst/>
                <a:latin typeface="Arial Unicode MS"/>
                <a:ea typeface="JetBrains Mono"/>
              </a:rPr>
              <a:t>Response Body: {"message":"Content type set to JSON"}</a:t>
            </a:r>
            <a:endParaRPr kumimoji="0" lang="ko-KR" altLang="ko-KR" sz="1100" b="0" i="0" u="none" strike="noStrike" cap="none" normalizeH="0" baseline="0">
              <a:ln>
                <a:noFill/>
              </a:ln>
              <a:effectLst/>
              <a:latin typeface="Arial" panose="020B0604020202020204" pitchFamily="34" charset="0"/>
            </a:endParaRPr>
          </a:p>
        </p:txBody>
      </p:sp>
      <p:sp>
        <p:nvSpPr>
          <p:cNvPr id="4" name="직사각형 3">
            <a:extLst>
              <a:ext uri="{FF2B5EF4-FFF2-40B4-BE49-F238E27FC236}">
                <a16:creationId xmlns:a16="http://schemas.microsoft.com/office/drawing/2014/main" id="{69316468-CA68-B5C4-9EC7-959EF01E0552}"/>
              </a:ext>
            </a:extLst>
          </p:cNvPr>
          <p:cNvSpPr/>
          <p:nvPr/>
        </p:nvSpPr>
        <p:spPr>
          <a:xfrm>
            <a:off x="7628872" y="1526870"/>
            <a:ext cx="492443" cy="276999"/>
          </a:xfrm>
          <a:prstGeom prst="rect">
            <a:avLst/>
          </a:prstGeom>
        </p:spPr>
        <p:txBody>
          <a:bodyPr wrap="none">
            <a:spAutoFit/>
          </a:bodyPr>
          <a:lstStyle/>
          <a:p>
            <a:r>
              <a:rPr lang="ko-KR" altLang="en-US" sz="1200">
                <a:latin typeface="+mj-lt"/>
              </a:rPr>
              <a:t>결과</a:t>
            </a:r>
          </a:p>
        </p:txBody>
      </p:sp>
      <p:sp>
        <p:nvSpPr>
          <p:cNvPr id="18" name="Rectangle 2">
            <a:extLst>
              <a:ext uri="{FF2B5EF4-FFF2-40B4-BE49-F238E27FC236}">
                <a16:creationId xmlns:a16="http://schemas.microsoft.com/office/drawing/2014/main" id="{42BA220E-4B65-6175-0374-01277C15A0A6}"/>
              </a:ext>
            </a:extLst>
          </p:cNvPr>
          <p:cNvSpPr>
            <a:spLocks noChangeArrowheads="1"/>
          </p:cNvSpPr>
          <p:nvPr/>
        </p:nvSpPr>
        <p:spPr bwMode="auto">
          <a:xfrm>
            <a:off x="7694193" y="1089174"/>
            <a:ext cx="4180973" cy="27699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200" b="0" i="0" u="none" strike="noStrike" cap="none" normalizeH="0" baseline="0">
                <a:ln>
                  <a:noFill/>
                </a:ln>
                <a:solidFill>
                  <a:srgbClr val="BCBEC4"/>
                </a:solidFill>
                <a:effectLst/>
                <a:latin typeface="Arial Unicode MS"/>
                <a:ea typeface="JetBrains Mono"/>
              </a:rPr>
              <a:t>http:</a:t>
            </a:r>
            <a:r>
              <a:rPr kumimoji="0" lang="ko-KR" altLang="ko-KR" sz="1200" b="0" i="0" u="none" strike="noStrike" cap="none" normalizeH="0" baseline="0">
                <a:ln>
                  <a:noFill/>
                </a:ln>
                <a:solidFill>
                  <a:srgbClr val="7A7E85"/>
                </a:solidFill>
                <a:effectLst/>
                <a:latin typeface="Arial Unicode MS"/>
                <a:ea typeface="JetBrains Mono"/>
              </a:rPr>
              <a:t>//localhost:8080/</a:t>
            </a:r>
            <a:r>
              <a:rPr kumimoji="0" lang="en-US" altLang="ko-KR" sz="1200" b="0" i="0" u="none" strike="noStrike" cap="none" normalizeH="0" baseline="0">
                <a:ln>
                  <a:noFill/>
                </a:ln>
                <a:solidFill>
                  <a:srgbClr val="7A7E85"/>
                </a:solidFill>
                <a:effectLst/>
                <a:latin typeface="Arial Unicode MS"/>
                <a:ea typeface="JetBrains Mono"/>
              </a:rPr>
              <a:t>setContentTypeExample</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19" name="직사각형 18">
            <a:extLst>
              <a:ext uri="{FF2B5EF4-FFF2-40B4-BE49-F238E27FC236}">
                <a16:creationId xmlns:a16="http://schemas.microsoft.com/office/drawing/2014/main" id="{78E2CDC1-8C4F-C1A0-ED28-CFADCD3E1CAC}"/>
              </a:ext>
            </a:extLst>
          </p:cNvPr>
          <p:cNvSpPr/>
          <p:nvPr/>
        </p:nvSpPr>
        <p:spPr>
          <a:xfrm>
            <a:off x="7628872" y="812175"/>
            <a:ext cx="492443" cy="276999"/>
          </a:xfrm>
          <a:prstGeom prst="rect">
            <a:avLst/>
          </a:prstGeom>
        </p:spPr>
        <p:txBody>
          <a:bodyPr wrap="none">
            <a:spAutoFit/>
          </a:bodyPr>
          <a:lstStyle/>
          <a:p>
            <a:r>
              <a:rPr lang="ko-KR" altLang="en-US" sz="1200">
                <a:latin typeface="+mj-lt"/>
              </a:rPr>
              <a:t>요청</a:t>
            </a:r>
          </a:p>
        </p:txBody>
      </p:sp>
      <p:sp>
        <p:nvSpPr>
          <p:cNvPr id="10" name="직사각형 9">
            <a:extLst>
              <a:ext uri="{FF2B5EF4-FFF2-40B4-BE49-F238E27FC236}">
                <a16:creationId xmlns:a16="http://schemas.microsoft.com/office/drawing/2014/main" id="{9B89E0EF-C61E-8A2D-02AA-778A66DBA6BA}"/>
              </a:ext>
            </a:extLst>
          </p:cNvPr>
          <p:cNvSpPr/>
          <p:nvPr/>
        </p:nvSpPr>
        <p:spPr>
          <a:xfrm>
            <a:off x="100074" y="3181407"/>
            <a:ext cx="1750544" cy="369332"/>
          </a:xfrm>
          <a:prstGeom prst="rect">
            <a:avLst/>
          </a:prstGeom>
        </p:spPr>
        <p:txBody>
          <a:bodyPr wrap="none">
            <a:spAutoFit/>
          </a:bodyPr>
          <a:lstStyle/>
          <a:p>
            <a:pPr marL="342900" indent="-342900">
              <a:buFont typeface="Wingdings" pitchFamily="2" charset="2"/>
              <a:buChar char="ü"/>
            </a:pPr>
            <a:r>
              <a:rPr lang="en-US" altLang="ko-KR" b="1">
                <a:solidFill>
                  <a:schemeClr val="accent1">
                    <a:lumMod val="75000"/>
                  </a:schemeClr>
                </a:solidFill>
                <a:latin typeface="+mj-lt"/>
              </a:rPr>
              <a:t>getWriter()</a:t>
            </a:r>
            <a:endParaRPr lang="ko-KR" altLang="en-US" b="1">
              <a:solidFill>
                <a:schemeClr val="accent1">
                  <a:lumMod val="75000"/>
                </a:schemeClr>
              </a:solidFill>
              <a:latin typeface="+mj-lt"/>
            </a:endParaRPr>
          </a:p>
        </p:txBody>
      </p:sp>
      <p:sp>
        <p:nvSpPr>
          <p:cNvPr id="13" name="Rectangle 1">
            <a:extLst>
              <a:ext uri="{FF2B5EF4-FFF2-40B4-BE49-F238E27FC236}">
                <a16:creationId xmlns:a16="http://schemas.microsoft.com/office/drawing/2014/main" id="{C530864E-4375-7027-8D5C-E059EB78C4E3}"/>
              </a:ext>
            </a:extLst>
          </p:cNvPr>
          <p:cNvSpPr>
            <a:spLocks noChangeArrowheads="1"/>
          </p:cNvSpPr>
          <p:nvPr/>
        </p:nvSpPr>
        <p:spPr bwMode="auto">
          <a:xfrm>
            <a:off x="7694193" y="4711964"/>
            <a:ext cx="4180973" cy="822726"/>
          </a:xfrm>
          <a:prstGeom prst="rect">
            <a:avLst/>
          </a:prstGeom>
          <a:solidFill>
            <a:schemeClr val="bg1"/>
          </a:solidFill>
          <a:ln w="6350">
            <a:solidFill>
              <a:schemeClr val="bg1">
                <a:lumMod val="65000"/>
              </a:schemeClr>
            </a:solid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effectLst/>
                <a:latin typeface="Arial Unicode MS"/>
                <a:ea typeface="JetBrains Mono"/>
              </a:rPr>
              <a:t>HTTP/1.1 200 OK</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effectLst/>
                <a:latin typeface="Arial Unicode MS"/>
                <a:ea typeface="JetBrains Mono"/>
              </a:rPr>
              <a:t>Content-Type: text/plain;charset=UTF-8</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effectLst/>
                <a:latin typeface="Arial Unicode MS"/>
                <a:ea typeface="JetBrains Mono"/>
              </a:rPr>
              <a:t>Response Body: This is body written using getWriter().</a:t>
            </a:r>
            <a:endParaRPr kumimoji="0" lang="ko-KR" altLang="ko-KR" sz="1100" b="0" i="0" u="none" strike="noStrike" cap="none" normalizeH="0" baseline="0">
              <a:ln>
                <a:noFill/>
              </a:ln>
              <a:effectLst/>
              <a:latin typeface="Arial" panose="020B0604020202020204" pitchFamily="34" charset="0"/>
            </a:endParaRPr>
          </a:p>
        </p:txBody>
      </p:sp>
      <p:sp>
        <p:nvSpPr>
          <p:cNvPr id="14" name="직사각형 13">
            <a:extLst>
              <a:ext uri="{FF2B5EF4-FFF2-40B4-BE49-F238E27FC236}">
                <a16:creationId xmlns:a16="http://schemas.microsoft.com/office/drawing/2014/main" id="{0D984D2E-54C9-CC18-CA79-416A333F90C0}"/>
              </a:ext>
            </a:extLst>
          </p:cNvPr>
          <p:cNvSpPr/>
          <p:nvPr/>
        </p:nvSpPr>
        <p:spPr>
          <a:xfrm>
            <a:off x="7628872" y="4429452"/>
            <a:ext cx="492443" cy="276999"/>
          </a:xfrm>
          <a:prstGeom prst="rect">
            <a:avLst/>
          </a:prstGeom>
        </p:spPr>
        <p:txBody>
          <a:bodyPr wrap="none">
            <a:spAutoFit/>
          </a:bodyPr>
          <a:lstStyle/>
          <a:p>
            <a:r>
              <a:rPr lang="ko-KR" altLang="en-US" sz="1200">
                <a:latin typeface="+mj-lt"/>
              </a:rPr>
              <a:t>결과</a:t>
            </a:r>
          </a:p>
        </p:txBody>
      </p:sp>
      <p:sp>
        <p:nvSpPr>
          <p:cNvPr id="15" name="Rectangle 2">
            <a:extLst>
              <a:ext uri="{FF2B5EF4-FFF2-40B4-BE49-F238E27FC236}">
                <a16:creationId xmlns:a16="http://schemas.microsoft.com/office/drawing/2014/main" id="{996F047B-6015-0F3E-A00F-E9CC5BACE15C}"/>
              </a:ext>
            </a:extLst>
          </p:cNvPr>
          <p:cNvSpPr>
            <a:spLocks noChangeArrowheads="1"/>
          </p:cNvSpPr>
          <p:nvPr/>
        </p:nvSpPr>
        <p:spPr bwMode="auto">
          <a:xfrm>
            <a:off x="7694192" y="4011197"/>
            <a:ext cx="4180973" cy="27699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200" b="0" i="0" u="none" strike="noStrike" cap="none" normalizeH="0" baseline="0">
                <a:ln>
                  <a:noFill/>
                </a:ln>
                <a:solidFill>
                  <a:srgbClr val="BCBEC4"/>
                </a:solidFill>
                <a:effectLst/>
                <a:latin typeface="Arial Unicode MS"/>
                <a:ea typeface="JetBrains Mono"/>
              </a:rPr>
              <a:t>http:</a:t>
            </a:r>
            <a:r>
              <a:rPr kumimoji="0" lang="ko-KR" altLang="ko-KR" sz="1200" b="0" i="0" u="none" strike="noStrike" cap="none" normalizeH="0" baseline="0">
                <a:ln>
                  <a:noFill/>
                </a:ln>
                <a:solidFill>
                  <a:srgbClr val="7A7E85"/>
                </a:solidFill>
                <a:effectLst/>
                <a:latin typeface="Arial Unicode MS"/>
                <a:ea typeface="JetBrains Mono"/>
              </a:rPr>
              <a:t>//localhost:8080/</a:t>
            </a:r>
            <a:r>
              <a:rPr kumimoji="0" lang="en-US" altLang="ko-KR" sz="1200" b="0" i="0" u="none" strike="noStrike" cap="none" normalizeH="0" baseline="0">
                <a:ln>
                  <a:noFill/>
                </a:ln>
                <a:solidFill>
                  <a:srgbClr val="7A7E85"/>
                </a:solidFill>
                <a:effectLst/>
                <a:latin typeface="Arial Unicode MS"/>
                <a:ea typeface="JetBrains Mono"/>
              </a:rPr>
              <a:t>addHeaderExample</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16" name="직사각형 15">
            <a:extLst>
              <a:ext uri="{FF2B5EF4-FFF2-40B4-BE49-F238E27FC236}">
                <a16:creationId xmlns:a16="http://schemas.microsoft.com/office/drawing/2014/main" id="{208915B2-CC74-36B5-CBBF-0D2C350B5C59}"/>
              </a:ext>
            </a:extLst>
          </p:cNvPr>
          <p:cNvSpPr/>
          <p:nvPr/>
        </p:nvSpPr>
        <p:spPr>
          <a:xfrm>
            <a:off x="7628871" y="3734198"/>
            <a:ext cx="492443" cy="276999"/>
          </a:xfrm>
          <a:prstGeom prst="rect">
            <a:avLst/>
          </a:prstGeom>
        </p:spPr>
        <p:txBody>
          <a:bodyPr wrap="none">
            <a:spAutoFit/>
          </a:bodyPr>
          <a:lstStyle/>
          <a:p>
            <a:r>
              <a:rPr lang="ko-KR" altLang="en-US" sz="1200">
                <a:latin typeface="+mj-lt"/>
              </a:rPr>
              <a:t>요청</a:t>
            </a:r>
          </a:p>
        </p:txBody>
      </p:sp>
      <p:sp>
        <p:nvSpPr>
          <p:cNvPr id="6" name="Rectangle 1">
            <a:extLst>
              <a:ext uri="{FF2B5EF4-FFF2-40B4-BE49-F238E27FC236}">
                <a16:creationId xmlns:a16="http://schemas.microsoft.com/office/drawing/2014/main" id="{02B66035-AF87-1D9E-E2B6-9092FFE5ED6D}"/>
              </a:ext>
            </a:extLst>
          </p:cNvPr>
          <p:cNvSpPr>
            <a:spLocks noChangeArrowheads="1"/>
          </p:cNvSpPr>
          <p:nvPr/>
        </p:nvSpPr>
        <p:spPr bwMode="auto">
          <a:xfrm>
            <a:off x="433138" y="556279"/>
            <a:ext cx="7062538" cy="209230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@WebServlet</a:t>
            </a:r>
            <a:r>
              <a:rPr kumimoji="0" lang="ko-KR" altLang="ko-KR" sz="1100" b="0" i="0" u="none" strike="noStrike" cap="none" normalizeH="0" baseline="0">
                <a:ln>
                  <a:noFill/>
                </a:ln>
                <a:solidFill>
                  <a:srgbClr val="BCBEC4"/>
                </a:solidFill>
                <a:effectLst/>
                <a:latin typeface="Arial Unicode MS"/>
                <a:ea typeface="JetBrains Mono"/>
              </a:rPr>
              <a:t>(name = </a:t>
            </a:r>
            <a:r>
              <a:rPr kumimoji="0" lang="ko-KR" altLang="ko-KR" sz="1100" b="0" i="0" u="none" strike="noStrike" cap="none" normalizeH="0" baseline="0">
                <a:ln>
                  <a:noFill/>
                </a:ln>
                <a:solidFill>
                  <a:srgbClr val="6AAB73"/>
                </a:solidFill>
                <a:effectLst/>
                <a:latin typeface="Arial Unicode MS"/>
                <a:ea typeface="JetBrains Mono"/>
              </a:rPr>
              <a:t>“</a:t>
            </a:r>
            <a:r>
              <a:rPr kumimoji="0" lang="en-US" altLang="ko-KR" sz="1100" b="0" i="0" u="none" strike="noStrike" cap="none" normalizeH="0" baseline="0">
                <a:ln>
                  <a:noFill/>
                </a:ln>
                <a:solidFill>
                  <a:srgbClr val="6AAB73"/>
                </a:solidFill>
                <a:effectLst/>
                <a:latin typeface="Arial Unicode MS"/>
                <a:ea typeface="JetBrains Mono"/>
              </a:rPr>
              <a:t>s</a:t>
            </a:r>
            <a:r>
              <a:rPr kumimoji="0" lang="ko-KR" altLang="ko-KR" sz="1100" b="0" i="0" u="none" strike="noStrike" cap="none" normalizeH="0" baseline="0">
                <a:ln>
                  <a:noFill/>
                </a:ln>
                <a:solidFill>
                  <a:srgbClr val="6AAB73"/>
                </a:solidFill>
                <a:effectLst/>
                <a:latin typeface="Arial Unicode MS"/>
                <a:ea typeface="JetBrains Mono"/>
              </a:rPr>
              <a:t>etContentTypeServlet"</a:t>
            </a:r>
            <a:r>
              <a:rPr kumimoji="0" lang="ko-KR" altLang="ko-KR" sz="1100" b="0" i="0" u="none" strike="noStrike" cap="none" normalizeH="0" baseline="0">
                <a:ln>
                  <a:noFill/>
                </a:ln>
                <a:solidFill>
                  <a:srgbClr val="BCBEC4"/>
                </a:solidFill>
                <a:effectLst/>
                <a:latin typeface="Arial Unicode MS"/>
                <a:ea typeface="JetBrains Mono"/>
              </a:rPr>
              <a:t>, urlPatterns = </a:t>
            </a:r>
            <a:r>
              <a:rPr kumimoji="0" lang="ko-KR" altLang="ko-KR" sz="1100" b="0" i="0" u="none" strike="noStrike" cap="none" normalizeH="0" baseline="0">
                <a:ln>
                  <a:noFill/>
                </a:ln>
                <a:solidFill>
                  <a:srgbClr val="6AAB73"/>
                </a:solidFill>
                <a:effectLst/>
                <a:latin typeface="Arial Unicode MS"/>
                <a:ea typeface="JetBrains Mono"/>
              </a:rPr>
              <a:t>"/setContentTypeExample"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SetContentTypeServlet </a:t>
            </a:r>
            <a:r>
              <a:rPr kumimoji="0" lang="ko-KR" altLang="ko-KR" sz="1100" b="0" i="0" u="none" strike="noStrike" cap="none" normalizeH="0" baseline="0">
                <a:ln>
                  <a:noFill/>
                </a:ln>
                <a:solidFill>
                  <a:srgbClr val="CF8E6D"/>
                </a:solidFill>
                <a:effectLst/>
                <a:latin typeface="Arial Unicode MS"/>
                <a:ea typeface="JetBrains Mono"/>
              </a:rPr>
              <a:t>extends </a:t>
            </a:r>
            <a:r>
              <a:rPr kumimoji="0" lang="ko-KR" altLang="ko-KR" sz="1100" b="0" i="0" u="none" strike="noStrike" cap="none" normalizeH="0" baseline="0">
                <a:ln>
                  <a:noFill/>
                </a:ln>
                <a:solidFill>
                  <a:srgbClr val="BCBEC4"/>
                </a:solidFill>
                <a:effectLst/>
                <a:latin typeface="Arial Unicode MS"/>
                <a:ea typeface="JetBrains Mono"/>
              </a:rPr>
              <a:t>HttpServlet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@Override</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B3AE60"/>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protected void </a:t>
            </a:r>
            <a:r>
              <a:rPr kumimoji="0" lang="ko-KR" altLang="ko-KR" sz="1100" b="0" i="0" u="none" strike="noStrike" cap="none" normalizeH="0" baseline="0">
                <a:ln>
                  <a:noFill/>
                </a:ln>
                <a:solidFill>
                  <a:srgbClr val="56A8F5"/>
                </a:solidFill>
                <a:effectLst/>
                <a:latin typeface="Arial Unicode MS"/>
                <a:ea typeface="JetBrains Mono"/>
              </a:rPr>
              <a:t>doGet</a:t>
            </a:r>
            <a:r>
              <a:rPr kumimoji="0" lang="ko-KR" altLang="ko-KR" sz="1100" b="0" i="0" u="none" strike="noStrike" cap="none" normalizeH="0" baseline="0">
                <a:ln>
                  <a:noFill/>
                </a:ln>
                <a:solidFill>
                  <a:srgbClr val="BCBEC4"/>
                </a:solidFill>
                <a:effectLst/>
                <a:latin typeface="Arial Unicode MS"/>
                <a:ea typeface="JetBrains Mono"/>
              </a:rPr>
              <a:t>(HttpServletRequest request, HttpServletResponse response) </a:t>
            </a:r>
            <a:r>
              <a:rPr kumimoji="0" lang="ko-KR" altLang="ko-KR" sz="1100" b="0" i="0" u="none" strike="noStrike" cap="none" normalizeH="0" baseline="0">
                <a:ln>
                  <a:noFill/>
                </a:ln>
                <a:solidFill>
                  <a:srgbClr val="CF8E6D"/>
                </a:solidFill>
                <a:effectLst/>
                <a:latin typeface="Arial Unicode MS"/>
                <a:ea typeface="JetBrains Mono"/>
              </a:rPr>
              <a:t>throws </a:t>
            </a:r>
            <a:r>
              <a:rPr kumimoji="0" lang="ko-KR" altLang="ko-KR" sz="1100" b="0" i="0" u="none" strike="noStrike" cap="none" normalizeH="0" baseline="0">
                <a:ln>
                  <a:noFill/>
                </a:ln>
                <a:solidFill>
                  <a:srgbClr val="BCBEC4"/>
                </a:solidFill>
                <a:effectLst/>
                <a:latin typeface="Arial Unicode MS"/>
                <a:ea typeface="JetBrains Mono"/>
              </a:rPr>
              <a:t>IOException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response.setContentType(</a:t>
            </a:r>
            <a:r>
              <a:rPr kumimoji="0" lang="ko-KR" altLang="ko-KR" sz="1100" b="0" i="0" u="none" strike="noStrike" cap="none" normalizeH="0" baseline="0">
                <a:ln>
                  <a:noFill/>
                </a:ln>
                <a:solidFill>
                  <a:srgbClr val="6AAB73"/>
                </a:solidFill>
                <a:effectLst/>
                <a:latin typeface="Arial Unicode MS"/>
                <a:ea typeface="JetBrains Mono"/>
              </a:rPr>
              <a:t>"application/json"</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response.getWriter().write(</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CF8E6D"/>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message</a:t>
            </a:r>
            <a:r>
              <a:rPr kumimoji="0" lang="ko-KR" altLang="ko-KR" sz="1100" b="0" i="0" u="none" strike="noStrike" cap="none" normalizeH="0" baseline="0">
                <a:ln>
                  <a:noFill/>
                </a:ln>
                <a:solidFill>
                  <a:srgbClr val="CF8E6D"/>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CF8E6D"/>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Content type set to JSON</a:t>
            </a:r>
            <a:r>
              <a:rPr kumimoji="0" lang="ko-KR" altLang="ko-KR" sz="1100" b="0" i="0" u="none" strike="noStrike" cap="none" normalizeH="0" baseline="0">
                <a:ln>
                  <a:noFill/>
                </a:ln>
                <a:solidFill>
                  <a:srgbClr val="CF8E6D"/>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9" name="Rectangle 2">
            <a:extLst>
              <a:ext uri="{FF2B5EF4-FFF2-40B4-BE49-F238E27FC236}">
                <a16:creationId xmlns:a16="http://schemas.microsoft.com/office/drawing/2014/main" id="{FD233696-FEA3-4661-98EF-20A31D2A7262}"/>
              </a:ext>
            </a:extLst>
          </p:cNvPr>
          <p:cNvSpPr>
            <a:spLocks noChangeArrowheads="1"/>
          </p:cNvSpPr>
          <p:nvPr/>
        </p:nvSpPr>
        <p:spPr bwMode="auto">
          <a:xfrm>
            <a:off x="433139" y="3604843"/>
            <a:ext cx="7062538" cy="209230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@WebServlet</a:t>
            </a:r>
            <a:r>
              <a:rPr kumimoji="0" lang="ko-KR" altLang="ko-KR" sz="1100" b="0" i="0" u="none" strike="noStrike" cap="none" normalizeH="0" baseline="0">
                <a:ln>
                  <a:noFill/>
                </a:ln>
                <a:solidFill>
                  <a:srgbClr val="BCBEC4"/>
                </a:solidFill>
                <a:effectLst/>
                <a:latin typeface="Arial Unicode MS"/>
                <a:ea typeface="JetBrains Mono"/>
              </a:rPr>
              <a:t>(name = </a:t>
            </a:r>
            <a:r>
              <a:rPr kumimoji="0" lang="ko-KR" altLang="ko-KR" sz="1100" b="0" i="0" u="none" strike="noStrike" cap="none" normalizeH="0" baseline="0">
                <a:ln>
                  <a:noFill/>
                </a:ln>
                <a:solidFill>
                  <a:srgbClr val="6AAB73"/>
                </a:solidFill>
                <a:effectLst/>
                <a:latin typeface="Arial Unicode MS"/>
                <a:ea typeface="JetBrains Mono"/>
              </a:rPr>
              <a:t>"GetWriterServlet"</a:t>
            </a:r>
            <a:r>
              <a:rPr kumimoji="0" lang="ko-KR" altLang="ko-KR" sz="1100" b="0" i="0" u="none" strike="noStrike" cap="none" normalizeH="0" baseline="0">
                <a:ln>
                  <a:noFill/>
                </a:ln>
                <a:solidFill>
                  <a:srgbClr val="BCBEC4"/>
                </a:solidFill>
                <a:effectLst/>
                <a:latin typeface="Arial Unicode MS"/>
                <a:ea typeface="JetBrains Mono"/>
              </a:rPr>
              <a:t>, urlPatterns = </a:t>
            </a:r>
            <a:r>
              <a:rPr kumimoji="0" lang="ko-KR" altLang="ko-KR" sz="1100" b="0" i="0" u="none" strike="noStrike" cap="none" normalizeH="0" baseline="0">
                <a:ln>
                  <a:noFill/>
                </a:ln>
                <a:solidFill>
                  <a:srgbClr val="6AAB73"/>
                </a:solidFill>
                <a:effectLst/>
                <a:latin typeface="Arial Unicode MS"/>
                <a:ea typeface="JetBrains Mono"/>
              </a:rPr>
              <a:t>"/getWriterExample"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GetWriterServlet </a:t>
            </a:r>
            <a:r>
              <a:rPr kumimoji="0" lang="ko-KR" altLang="ko-KR" sz="1100" b="0" i="0" u="none" strike="noStrike" cap="none" normalizeH="0" baseline="0">
                <a:ln>
                  <a:noFill/>
                </a:ln>
                <a:solidFill>
                  <a:srgbClr val="CF8E6D"/>
                </a:solidFill>
                <a:effectLst/>
                <a:latin typeface="Arial Unicode MS"/>
                <a:ea typeface="JetBrains Mono"/>
              </a:rPr>
              <a:t>extends </a:t>
            </a:r>
            <a:r>
              <a:rPr kumimoji="0" lang="ko-KR" altLang="ko-KR" sz="1100" b="0" i="0" u="none" strike="noStrike" cap="none" normalizeH="0" baseline="0">
                <a:ln>
                  <a:noFill/>
                </a:ln>
                <a:solidFill>
                  <a:srgbClr val="BCBEC4"/>
                </a:solidFill>
                <a:effectLst/>
                <a:latin typeface="Arial Unicode MS"/>
                <a:ea typeface="JetBrains Mono"/>
              </a:rPr>
              <a:t>HttpServlet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@Override</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B3AE60"/>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protected void </a:t>
            </a:r>
            <a:r>
              <a:rPr kumimoji="0" lang="ko-KR" altLang="ko-KR" sz="1100" b="0" i="0" u="none" strike="noStrike" cap="none" normalizeH="0" baseline="0">
                <a:ln>
                  <a:noFill/>
                </a:ln>
                <a:solidFill>
                  <a:srgbClr val="56A8F5"/>
                </a:solidFill>
                <a:effectLst/>
                <a:latin typeface="Arial Unicode MS"/>
                <a:ea typeface="JetBrains Mono"/>
              </a:rPr>
              <a:t>doGet</a:t>
            </a:r>
            <a:r>
              <a:rPr kumimoji="0" lang="ko-KR" altLang="ko-KR" sz="1100" b="0" i="0" u="none" strike="noStrike" cap="none" normalizeH="0" baseline="0">
                <a:ln>
                  <a:noFill/>
                </a:ln>
                <a:solidFill>
                  <a:srgbClr val="BCBEC4"/>
                </a:solidFill>
                <a:effectLst/>
                <a:latin typeface="Arial Unicode MS"/>
                <a:ea typeface="JetBrains Mono"/>
              </a:rPr>
              <a:t>(HttpServletRequest request, HttpServletResponse response) </a:t>
            </a:r>
            <a:r>
              <a:rPr kumimoji="0" lang="ko-KR" altLang="ko-KR" sz="1100" b="0" i="0" u="none" strike="noStrike" cap="none" normalizeH="0" baseline="0">
                <a:ln>
                  <a:noFill/>
                </a:ln>
                <a:solidFill>
                  <a:srgbClr val="CF8E6D"/>
                </a:solidFill>
                <a:effectLst/>
                <a:latin typeface="Arial Unicode MS"/>
                <a:ea typeface="JetBrains Mono"/>
              </a:rPr>
              <a:t>throws </a:t>
            </a:r>
            <a:r>
              <a:rPr kumimoji="0" lang="ko-KR" altLang="ko-KR" sz="1100" b="0" i="0" u="none" strike="noStrike" cap="none" normalizeH="0" baseline="0">
                <a:ln>
                  <a:noFill/>
                </a:ln>
                <a:solidFill>
                  <a:srgbClr val="BCBEC4"/>
                </a:solidFill>
                <a:effectLst/>
                <a:latin typeface="Arial Unicode MS"/>
                <a:ea typeface="JetBrains Mono"/>
              </a:rPr>
              <a:t>IOException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PrintWriter out = response.getWriter();</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out.write(</a:t>
            </a:r>
            <a:r>
              <a:rPr kumimoji="0" lang="ko-KR" altLang="ko-KR" sz="1100" b="0" i="0" u="none" strike="noStrike" cap="none" normalizeH="0" baseline="0">
                <a:ln>
                  <a:noFill/>
                </a:ln>
                <a:solidFill>
                  <a:srgbClr val="6AAB73"/>
                </a:solidFill>
                <a:effectLst/>
                <a:latin typeface="Arial Unicode MS"/>
                <a:ea typeface="JetBrains Mono"/>
              </a:rPr>
              <a:t>"This is </a:t>
            </a:r>
            <a:r>
              <a:rPr kumimoji="0" lang="en-US" altLang="ko-KR" sz="1100" b="0" i="0" u="none" strike="noStrike" cap="none" normalizeH="0" baseline="0">
                <a:ln>
                  <a:noFill/>
                </a:ln>
                <a:solidFill>
                  <a:srgbClr val="6AAB73"/>
                </a:solidFill>
                <a:effectLst/>
                <a:latin typeface="Arial Unicode MS"/>
                <a:ea typeface="JetBrains Mono"/>
              </a:rPr>
              <a:t>body </a:t>
            </a:r>
            <a:r>
              <a:rPr kumimoji="0" lang="ko-KR" altLang="ko-KR" sz="1100" b="0" i="0" u="none" strike="noStrike" cap="none" normalizeH="0" baseline="0">
                <a:ln>
                  <a:noFill/>
                </a:ln>
                <a:solidFill>
                  <a:srgbClr val="6AAB73"/>
                </a:solidFill>
                <a:effectLst/>
                <a:latin typeface="Arial Unicode MS"/>
                <a:ea typeface="JetBrains Mono"/>
              </a:rPr>
              <a:t>written using getWriter()."</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38132780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A838CD-EFE4-1854-4F07-6EEF0D6A707F}"/>
            </a:ext>
          </a:extLst>
        </p:cNvPr>
        <p:cNvGrpSpPr/>
        <p:nvPr/>
      </p:nvGrpSpPr>
      <p:grpSpPr>
        <a:xfrm>
          <a:off x="0" y="0"/>
          <a:ext cx="0" cy="0"/>
          <a:chOff x="0" y="0"/>
          <a:chExt cx="0" cy="0"/>
        </a:xfrm>
      </p:grpSpPr>
      <p:sp>
        <p:nvSpPr>
          <p:cNvPr id="7" name="직사각형 6">
            <a:extLst>
              <a:ext uri="{FF2B5EF4-FFF2-40B4-BE49-F238E27FC236}">
                <a16:creationId xmlns:a16="http://schemas.microsoft.com/office/drawing/2014/main" id="{609AFD3B-E5DB-485D-33FF-9836285AF2A5}"/>
              </a:ext>
            </a:extLst>
          </p:cNvPr>
          <p:cNvSpPr/>
          <p:nvPr/>
        </p:nvSpPr>
        <p:spPr>
          <a:xfrm>
            <a:off x="100074" y="136481"/>
            <a:ext cx="3728649" cy="369332"/>
          </a:xfrm>
          <a:prstGeom prst="rect">
            <a:avLst/>
          </a:prstGeom>
        </p:spPr>
        <p:txBody>
          <a:bodyPr wrap="none">
            <a:spAutoFit/>
          </a:bodyPr>
          <a:lstStyle/>
          <a:p>
            <a:pPr marL="342900" indent="-342900">
              <a:buFont typeface="Wingdings" pitchFamily="2" charset="2"/>
              <a:buChar char="ü"/>
            </a:pPr>
            <a:r>
              <a:rPr lang="en-US" altLang="ko-KR" b="1">
                <a:solidFill>
                  <a:schemeClr val="accent1">
                    <a:lumMod val="75000"/>
                  </a:schemeClr>
                </a:solidFill>
                <a:latin typeface="+mj-lt"/>
              </a:rPr>
              <a:t>sendRedirect(String location)</a:t>
            </a:r>
            <a:endParaRPr lang="ko-KR" altLang="en-US" b="1">
              <a:solidFill>
                <a:schemeClr val="accent1">
                  <a:lumMod val="75000"/>
                </a:schemeClr>
              </a:solidFill>
              <a:latin typeface="+mj-lt"/>
            </a:endParaRPr>
          </a:p>
        </p:txBody>
      </p:sp>
      <p:sp>
        <p:nvSpPr>
          <p:cNvPr id="3" name="Rectangle 1">
            <a:extLst>
              <a:ext uri="{FF2B5EF4-FFF2-40B4-BE49-F238E27FC236}">
                <a16:creationId xmlns:a16="http://schemas.microsoft.com/office/drawing/2014/main" id="{84D59B52-7E2A-E4E1-2930-97D38328B33B}"/>
              </a:ext>
            </a:extLst>
          </p:cNvPr>
          <p:cNvSpPr>
            <a:spLocks noChangeArrowheads="1"/>
          </p:cNvSpPr>
          <p:nvPr/>
        </p:nvSpPr>
        <p:spPr bwMode="auto">
          <a:xfrm>
            <a:off x="7694192" y="1803869"/>
            <a:ext cx="4180973" cy="568810"/>
          </a:xfrm>
          <a:prstGeom prst="rect">
            <a:avLst/>
          </a:prstGeom>
          <a:solidFill>
            <a:schemeClr val="bg1"/>
          </a:solidFill>
          <a:ln w="6350">
            <a:solidFill>
              <a:schemeClr val="bg1">
                <a:lumMod val="65000"/>
              </a:schemeClr>
            </a:solid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effectLst/>
                <a:latin typeface="Arial Unicode MS"/>
                <a:ea typeface="JetBrains Mono"/>
              </a:rPr>
              <a:t>HTTP/1.1 302 Found</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effectLst/>
                <a:latin typeface="Arial Unicode MS"/>
                <a:ea typeface="JetBrains Mono"/>
              </a:rPr>
              <a:t>Location: /newLocation</a:t>
            </a:r>
            <a:endParaRPr kumimoji="0" lang="ko-KR" altLang="ko-KR" sz="1100" b="0" i="0" u="none" strike="noStrike" cap="none" normalizeH="0" baseline="0">
              <a:ln>
                <a:noFill/>
              </a:ln>
              <a:effectLst/>
              <a:latin typeface="Arial" panose="020B0604020202020204" pitchFamily="34" charset="0"/>
            </a:endParaRPr>
          </a:p>
        </p:txBody>
      </p:sp>
      <p:sp>
        <p:nvSpPr>
          <p:cNvPr id="4" name="직사각형 3">
            <a:extLst>
              <a:ext uri="{FF2B5EF4-FFF2-40B4-BE49-F238E27FC236}">
                <a16:creationId xmlns:a16="http://schemas.microsoft.com/office/drawing/2014/main" id="{C2739660-02D0-41FC-D933-BA9E55515F55}"/>
              </a:ext>
            </a:extLst>
          </p:cNvPr>
          <p:cNvSpPr/>
          <p:nvPr/>
        </p:nvSpPr>
        <p:spPr>
          <a:xfrm>
            <a:off x="7628872" y="1526870"/>
            <a:ext cx="492443" cy="276999"/>
          </a:xfrm>
          <a:prstGeom prst="rect">
            <a:avLst/>
          </a:prstGeom>
        </p:spPr>
        <p:txBody>
          <a:bodyPr wrap="none">
            <a:spAutoFit/>
          </a:bodyPr>
          <a:lstStyle/>
          <a:p>
            <a:r>
              <a:rPr lang="ko-KR" altLang="en-US" sz="1200">
                <a:latin typeface="+mj-lt"/>
              </a:rPr>
              <a:t>결과</a:t>
            </a:r>
          </a:p>
        </p:txBody>
      </p:sp>
      <p:sp>
        <p:nvSpPr>
          <p:cNvPr id="18" name="Rectangle 2">
            <a:extLst>
              <a:ext uri="{FF2B5EF4-FFF2-40B4-BE49-F238E27FC236}">
                <a16:creationId xmlns:a16="http://schemas.microsoft.com/office/drawing/2014/main" id="{69DEE2DE-A9A4-16E3-1144-7D4BA5162D20}"/>
              </a:ext>
            </a:extLst>
          </p:cNvPr>
          <p:cNvSpPr>
            <a:spLocks noChangeArrowheads="1"/>
          </p:cNvSpPr>
          <p:nvPr/>
        </p:nvSpPr>
        <p:spPr bwMode="auto">
          <a:xfrm>
            <a:off x="7694193" y="1089174"/>
            <a:ext cx="4180973" cy="27699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200" b="0" i="0" u="none" strike="noStrike" cap="none" normalizeH="0" baseline="0">
                <a:ln>
                  <a:noFill/>
                </a:ln>
                <a:solidFill>
                  <a:srgbClr val="BCBEC4"/>
                </a:solidFill>
                <a:effectLst/>
                <a:latin typeface="Arial Unicode MS"/>
                <a:ea typeface="JetBrains Mono"/>
              </a:rPr>
              <a:t>http:</a:t>
            </a:r>
            <a:r>
              <a:rPr kumimoji="0" lang="ko-KR" altLang="ko-KR" sz="1200" b="0" i="0" u="none" strike="noStrike" cap="none" normalizeH="0" baseline="0">
                <a:ln>
                  <a:noFill/>
                </a:ln>
                <a:solidFill>
                  <a:srgbClr val="7A7E85"/>
                </a:solidFill>
                <a:effectLst/>
                <a:latin typeface="Arial Unicode MS"/>
                <a:ea typeface="JetBrains Mono"/>
              </a:rPr>
              <a:t>//localhost:8080/</a:t>
            </a:r>
            <a:r>
              <a:rPr kumimoji="0" lang="en-US" altLang="ko-KR" sz="1200" b="0" i="0" u="none" strike="noStrike" cap="none" normalizeH="0" baseline="0">
                <a:ln>
                  <a:noFill/>
                </a:ln>
                <a:solidFill>
                  <a:srgbClr val="7A7E85"/>
                </a:solidFill>
                <a:effectLst/>
                <a:latin typeface="Arial Unicode MS"/>
                <a:ea typeface="JetBrains Mono"/>
              </a:rPr>
              <a:t>sendRedirectExample</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19" name="직사각형 18">
            <a:extLst>
              <a:ext uri="{FF2B5EF4-FFF2-40B4-BE49-F238E27FC236}">
                <a16:creationId xmlns:a16="http://schemas.microsoft.com/office/drawing/2014/main" id="{E286B792-8C38-8E54-6A7D-A03682D9BB86}"/>
              </a:ext>
            </a:extLst>
          </p:cNvPr>
          <p:cNvSpPr/>
          <p:nvPr/>
        </p:nvSpPr>
        <p:spPr>
          <a:xfrm>
            <a:off x="7628872" y="812175"/>
            <a:ext cx="492443" cy="276999"/>
          </a:xfrm>
          <a:prstGeom prst="rect">
            <a:avLst/>
          </a:prstGeom>
        </p:spPr>
        <p:txBody>
          <a:bodyPr wrap="none">
            <a:spAutoFit/>
          </a:bodyPr>
          <a:lstStyle/>
          <a:p>
            <a:r>
              <a:rPr lang="ko-KR" altLang="en-US" sz="1200">
                <a:latin typeface="+mj-lt"/>
              </a:rPr>
              <a:t>요청</a:t>
            </a:r>
          </a:p>
        </p:txBody>
      </p:sp>
      <p:sp>
        <p:nvSpPr>
          <p:cNvPr id="2" name="Rectangle 1">
            <a:extLst>
              <a:ext uri="{FF2B5EF4-FFF2-40B4-BE49-F238E27FC236}">
                <a16:creationId xmlns:a16="http://schemas.microsoft.com/office/drawing/2014/main" id="{BE1DAF87-8BAC-6D16-FE22-177D2F7DF9C6}"/>
              </a:ext>
            </a:extLst>
          </p:cNvPr>
          <p:cNvSpPr>
            <a:spLocks noChangeArrowheads="1"/>
          </p:cNvSpPr>
          <p:nvPr/>
        </p:nvSpPr>
        <p:spPr bwMode="auto">
          <a:xfrm>
            <a:off x="433139" y="607676"/>
            <a:ext cx="7062538" cy="183838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@WebServlet</a:t>
            </a:r>
            <a:r>
              <a:rPr kumimoji="0" lang="ko-KR" altLang="ko-KR" sz="1100" b="0" i="0" u="none" strike="noStrike" cap="none" normalizeH="0" baseline="0">
                <a:ln>
                  <a:noFill/>
                </a:ln>
                <a:solidFill>
                  <a:srgbClr val="BCBEC4"/>
                </a:solidFill>
                <a:effectLst/>
                <a:latin typeface="Arial Unicode MS"/>
                <a:ea typeface="JetBrains Mono"/>
              </a:rPr>
              <a:t>(name = </a:t>
            </a:r>
            <a:r>
              <a:rPr kumimoji="0" lang="ko-KR" altLang="ko-KR" sz="1100" b="0" i="0" u="none" strike="noStrike" cap="none" normalizeH="0" baseline="0">
                <a:ln>
                  <a:noFill/>
                </a:ln>
                <a:solidFill>
                  <a:srgbClr val="6AAB73"/>
                </a:solidFill>
                <a:effectLst/>
                <a:latin typeface="Arial Unicode MS"/>
                <a:ea typeface="JetBrains Mono"/>
              </a:rPr>
              <a:t>“</a:t>
            </a:r>
            <a:r>
              <a:rPr kumimoji="0" lang="en-US" altLang="ko-KR" sz="1100" b="0" i="0" u="none" strike="noStrike" cap="none" normalizeH="0" baseline="0">
                <a:ln>
                  <a:noFill/>
                </a:ln>
                <a:solidFill>
                  <a:srgbClr val="6AAB73"/>
                </a:solidFill>
                <a:effectLst/>
                <a:latin typeface="Arial Unicode MS"/>
                <a:ea typeface="JetBrains Mono"/>
              </a:rPr>
              <a:t>s</a:t>
            </a:r>
            <a:r>
              <a:rPr kumimoji="0" lang="ko-KR" altLang="ko-KR" sz="1100" b="0" i="0" u="none" strike="noStrike" cap="none" normalizeH="0" baseline="0">
                <a:ln>
                  <a:noFill/>
                </a:ln>
                <a:solidFill>
                  <a:srgbClr val="6AAB73"/>
                </a:solidFill>
                <a:effectLst/>
                <a:latin typeface="Arial Unicode MS"/>
                <a:ea typeface="JetBrains Mono"/>
              </a:rPr>
              <a:t>endRedirectServlet"</a:t>
            </a:r>
            <a:r>
              <a:rPr kumimoji="0" lang="ko-KR" altLang="ko-KR" sz="1100" b="0" i="0" u="none" strike="noStrike" cap="none" normalizeH="0" baseline="0">
                <a:ln>
                  <a:noFill/>
                </a:ln>
                <a:solidFill>
                  <a:srgbClr val="BCBEC4"/>
                </a:solidFill>
                <a:effectLst/>
                <a:latin typeface="Arial Unicode MS"/>
                <a:ea typeface="JetBrains Mono"/>
              </a:rPr>
              <a:t>, urlPatterns = </a:t>
            </a:r>
            <a:r>
              <a:rPr kumimoji="0" lang="ko-KR" altLang="ko-KR" sz="1100" b="0" i="0" u="none" strike="noStrike" cap="none" normalizeH="0" baseline="0">
                <a:ln>
                  <a:noFill/>
                </a:ln>
                <a:solidFill>
                  <a:srgbClr val="6AAB73"/>
                </a:solidFill>
                <a:effectLst/>
                <a:latin typeface="Arial Unicode MS"/>
                <a:ea typeface="JetBrains Mono"/>
              </a:rPr>
              <a:t>"/sendRedirectExample"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SendRedirectServlet </a:t>
            </a:r>
            <a:r>
              <a:rPr kumimoji="0" lang="ko-KR" altLang="ko-KR" sz="1100" b="0" i="0" u="none" strike="noStrike" cap="none" normalizeH="0" baseline="0">
                <a:ln>
                  <a:noFill/>
                </a:ln>
                <a:solidFill>
                  <a:srgbClr val="CF8E6D"/>
                </a:solidFill>
                <a:effectLst/>
                <a:latin typeface="Arial Unicode MS"/>
                <a:ea typeface="JetBrains Mono"/>
              </a:rPr>
              <a:t>extends </a:t>
            </a:r>
            <a:r>
              <a:rPr kumimoji="0" lang="ko-KR" altLang="ko-KR" sz="1100" b="0" i="0" u="none" strike="noStrike" cap="none" normalizeH="0" baseline="0">
                <a:ln>
                  <a:noFill/>
                </a:ln>
                <a:solidFill>
                  <a:srgbClr val="BCBEC4"/>
                </a:solidFill>
                <a:effectLst/>
                <a:latin typeface="Arial Unicode MS"/>
                <a:ea typeface="JetBrains Mono"/>
              </a:rPr>
              <a:t>HttpServlet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@Override</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B3AE60"/>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protected void </a:t>
            </a:r>
            <a:r>
              <a:rPr kumimoji="0" lang="ko-KR" altLang="ko-KR" sz="1100" b="0" i="0" u="none" strike="noStrike" cap="none" normalizeH="0" baseline="0">
                <a:ln>
                  <a:noFill/>
                </a:ln>
                <a:solidFill>
                  <a:srgbClr val="56A8F5"/>
                </a:solidFill>
                <a:effectLst/>
                <a:latin typeface="Arial Unicode MS"/>
                <a:ea typeface="JetBrains Mono"/>
              </a:rPr>
              <a:t>doGet</a:t>
            </a:r>
            <a:r>
              <a:rPr kumimoji="0" lang="ko-KR" altLang="ko-KR" sz="1100" b="0" i="0" u="none" strike="noStrike" cap="none" normalizeH="0" baseline="0">
                <a:ln>
                  <a:noFill/>
                </a:ln>
                <a:solidFill>
                  <a:srgbClr val="BCBEC4"/>
                </a:solidFill>
                <a:effectLst/>
                <a:latin typeface="Arial Unicode MS"/>
                <a:ea typeface="JetBrains Mono"/>
              </a:rPr>
              <a:t>(HttpServletRequest request, HttpServletResponse response) </a:t>
            </a:r>
            <a:r>
              <a:rPr kumimoji="0" lang="ko-KR" altLang="ko-KR" sz="1100" b="0" i="0" u="none" strike="noStrike" cap="none" normalizeH="0" baseline="0">
                <a:ln>
                  <a:noFill/>
                </a:ln>
                <a:solidFill>
                  <a:srgbClr val="CF8E6D"/>
                </a:solidFill>
                <a:effectLst/>
                <a:latin typeface="Arial Unicode MS"/>
                <a:ea typeface="JetBrains Mono"/>
              </a:rPr>
              <a:t>throws </a:t>
            </a:r>
            <a:r>
              <a:rPr kumimoji="0" lang="ko-KR" altLang="ko-KR" sz="1100" b="0" i="0" u="none" strike="noStrike" cap="none" normalizeH="0" baseline="0">
                <a:ln>
                  <a:noFill/>
                </a:ln>
                <a:solidFill>
                  <a:srgbClr val="BCBEC4"/>
                </a:solidFill>
                <a:effectLst/>
                <a:latin typeface="Arial Unicode MS"/>
                <a:ea typeface="JetBrains Mono"/>
              </a:rPr>
              <a:t>IOException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response.sendRedirect(</a:t>
            </a:r>
            <a:r>
              <a:rPr kumimoji="0" lang="ko-KR" altLang="ko-KR" sz="1100" b="0" i="0" u="none" strike="noStrike" cap="none" normalizeH="0" baseline="0">
                <a:ln>
                  <a:noFill/>
                </a:ln>
                <a:solidFill>
                  <a:srgbClr val="6AAB73"/>
                </a:solidFill>
                <a:effectLst/>
                <a:latin typeface="Arial Unicode MS"/>
                <a:ea typeface="JetBrains Mono"/>
              </a:rPr>
              <a:t>"/newLocation"</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5" name="직사각형 4">
            <a:extLst>
              <a:ext uri="{FF2B5EF4-FFF2-40B4-BE49-F238E27FC236}">
                <a16:creationId xmlns:a16="http://schemas.microsoft.com/office/drawing/2014/main" id="{81287CB3-FEC1-3572-9161-0C8DB5B0EFC8}"/>
              </a:ext>
            </a:extLst>
          </p:cNvPr>
          <p:cNvSpPr/>
          <p:nvPr/>
        </p:nvSpPr>
        <p:spPr>
          <a:xfrm>
            <a:off x="100074" y="2932408"/>
            <a:ext cx="3413114" cy="369332"/>
          </a:xfrm>
          <a:prstGeom prst="rect">
            <a:avLst/>
          </a:prstGeom>
        </p:spPr>
        <p:txBody>
          <a:bodyPr wrap="none">
            <a:spAutoFit/>
          </a:bodyPr>
          <a:lstStyle/>
          <a:p>
            <a:pPr marL="342900" indent="-342900">
              <a:buFont typeface="Wingdings" pitchFamily="2" charset="2"/>
              <a:buChar char="ü"/>
            </a:pPr>
            <a:r>
              <a:rPr lang="en-US" altLang="ko-KR" b="1">
                <a:solidFill>
                  <a:schemeClr val="accent1">
                    <a:lumMod val="75000"/>
                  </a:schemeClr>
                </a:solidFill>
                <a:latin typeface="+mj-lt"/>
              </a:rPr>
              <a:t>addCookie(Cookie cookie)</a:t>
            </a:r>
            <a:endParaRPr lang="ko-KR" altLang="en-US" b="1">
              <a:solidFill>
                <a:schemeClr val="accent1">
                  <a:lumMod val="75000"/>
                </a:schemeClr>
              </a:solidFill>
              <a:latin typeface="+mj-lt"/>
            </a:endParaRPr>
          </a:p>
        </p:txBody>
      </p:sp>
      <p:sp>
        <p:nvSpPr>
          <p:cNvPr id="8" name="Rectangle 1">
            <a:extLst>
              <a:ext uri="{FF2B5EF4-FFF2-40B4-BE49-F238E27FC236}">
                <a16:creationId xmlns:a16="http://schemas.microsoft.com/office/drawing/2014/main" id="{8F4024BD-341C-8346-B662-83BC6D0AD31C}"/>
              </a:ext>
            </a:extLst>
          </p:cNvPr>
          <p:cNvSpPr>
            <a:spLocks noChangeArrowheads="1"/>
          </p:cNvSpPr>
          <p:nvPr/>
        </p:nvSpPr>
        <p:spPr bwMode="auto">
          <a:xfrm>
            <a:off x="7694192" y="4503543"/>
            <a:ext cx="4180973" cy="1076641"/>
          </a:xfrm>
          <a:prstGeom prst="rect">
            <a:avLst/>
          </a:prstGeom>
          <a:solidFill>
            <a:schemeClr val="bg1"/>
          </a:solidFill>
          <a:ln w="6350">
            <a:solidFill>
              <a:schemeClr val="bg1">
                <a:lumMod val="65000"/>
              </a:schemeClr>
            </a:solid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effectLst/>
                <a:latin typeface="Arial Unicode MS"/>
                <a:ea typeface="JetBrains Mono"/>
              </a:rPr>
              <a:t>HTTP/1.1 200 OK</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effectLst/>
                <a:latin typeface="Arial Unicode MS"/>
                <a:ea typeface="JetBrains Mono"/>
              </a:rPr>
              <a:t>Set-Cookie: userToken=abcd1234; Max-Age=3600</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effectLst/>
                <a:latin typeface="Arial Unicode MS"/>
                <a:ea typeface="JetBrains Mono"/>
              </a:rPr>
              <a:t>Content-Type: text/plain;charset=UTF-8</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effectLst/>
                <a:latin typeface="Arial Unicode MS"/>
                <a:ea typeface="JetBrains Mono"/>
              </a:rPr>
              <a:t>Response Body: Cookie added: userToken=abcd1234</a:t>
            </a:r>
          </a:p>
        </p:txBody>
      </p:sp>
      <p:sp>
        <p:nvSpPr>
          <p:cNvPr id="11" name="직사각형 10">
            <a:extLst>
              <a:ext uri="{FF2B5EF4-FFF2-40B4-BE49-F238E27FC236}">
                <a16:creationId xmlns:a16="http://schemas.microsoft.com/office/drawing/2014/main" id="{67E2DC02-ADAB-C4BF-FB88-D1ADDE2F331A}"/>
              </a:ext>
            </a:extLst>
          </p:cNvPr>
          <p:cNvSpPr/>
          <p:nvPr/>
        </p:nvSpPr>
        <p:spPr>
          <a:xfrm>
            <a:off x="7628872" y="4226544"/>
            <a:ext cx="492443" cy="276999"/>
          </a:xfrm>
          <a:prstGeom prst="rect">
            <a:avLst/>
          </a:prstGeom>
        </p:spPr>
        <p:txBody>
          <a:bodyPr wrap="none">
            <a:spAutoFit/>
          </a:bodyPr>
          <a:lstStyle/>
          <a:p>
            <a:r>
              <a:rPr lang="ko-KR" altLang="en-US" sz="1200">
                <a:latin typeface="+mj-lt"/>
              </a:rPr>
              <a:t>결과</a:t>
            </a:r>
          </a:p>
        </p:txBody>
      </p:sp>
      <p:sp>
        <p:nvSpPr>
          <p:cNvPr id="12" name="Rectangle 2">
            <a:extLst>
              <a:ext uri="{FF2B5EF4-FFF2-40B4-BE49-F238E27FC236}">
                <a16:creationId xmlns:a16="http://schemas.microsoft.com/office/drawing/2014/main" id="{DF3B099C-421A-68D5-9D49-F3D90C6A82E7}"/>
              </a:ext>
            </a:extLst>
          </p:cNvPr>
          <p:cNvSpPr>
            <a:spLocks noChangeArrowheads="1"/>
          </p:cNvSpPr>
          <p:nvPr/>
        </p:nvSpPr>
        <p:spPr bwMode="auto">
          <a:xfrm>
            <a:off x="7694193" y="3788848"/>
            <a:ext cx="4180973" cy="27699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200" b="0" i="0" u="none" strike="noStrike" cap="none" normalizeH="0" baseline="0">
                <a:ln>
                  <a:noFill/>
                </a:ln>
                <a:solidFill>
                  <a:srgbClr val="BCBEC4"/>
                </a:solidFill>
                <a:effectLst/>
                <a:latin typeface="Arial Unicode MS"/>
                <a:ea typeface="JetBrains Mono"/>
              </a:rPr>
              <a:t>http:</a:t>
            </a:r>
            <a:r>
              <a:rPr kumimoji="0" lang="ko-KR" altLang="ko-KR" sz="1200" b="0" i="0" u="none" strike="noStrike" cap="none" normalizeH="0" baseline="0">
                <a:ln>
                  <a:noFill/>
                </a:ln>
                <a:solidFill>
                  <a:srgbClr val="7A7E85"/>
                </a:solidFill>
                <a:effectLst/>
                <a:latin typeface="Arial Unicode MS"/>
                <a:ea typeface="JetBrains Mono"/>
              </a:rPr>
              <a:t>//localhost:8080/</a:t>
            </a:r>
            <a:r>
              <a:rPr kumimoji="0" lang="en-US" altLang="ko-KR" sz="1200" b="0" i="0" u="none" strike="noStrike" cap="none" normalizeH="0" baseline="0">
                <a:ln>
                  <a:noFill/>
                </a:ln>
                <a:solidFill>
                  <a:srgbClr val="7A7E85"/>
                </a:solidFill>
                <a:effectLst/>
                <a:latin typeface="Arial Unicode MS"/>
                <a:ea typeface="JetBrains Mono"/>
              </a:rPr>
              <a:t>sendRedirectExample</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17" name="직사각형 16">
            <a:extLst>
              <a:ext uri="{FF2B5EF4-FFF2-40B4-BE49-F238E27FC236}">
                <a16:creationId xmlns:a16="http://schemas.microsoft.com/office/drawing/2014/main" id="{9901857C-3479-340E-99B1-88EC1A6B9F83}"/>
              </a:ext>
            </a:extLst>
          </p:cNvPr>
          <p:cNvSpPr/>
          <p:nvPr/>
        </p:nvSpPr>
        <p:spPr>
          <a:xfrm>
            <a:off x="7628872" y="3511849"/>
            <a:ext cx="492443" cy="276999"/>
          </a:xfrm>
          <a:prstGeom prst="rect">
            <a:avLst/>
          </a:prstGeom>
        </p:spPr>
        <p:txBody>
          <a:bodyPr wrap="none">
            <a:spAutoFit/>
          </a:bodyPr>
          <a:lstStyle/>
          <a:p>
            <a:r>
              <a:rPr lang="ko-KR" altLang="en-US" sz="1200">
                <a:latin typeface="+mj-lt"/>
              </a:rPr>
              <a:t>요청</a:t>
            </a:r>
          </a:p>
        </p:txBody>
      </p:sp>
      <p:sp>
        <p:nvSpPr>
          <p:cNvPr id="21" name="Rectangle 2">
            <a:extLst>
              <a:ext uri="{FF2B5EF4-FFF2-40B4-BE49-F238E27FC236}">
                <a16:creationId xmlns:a16="http://schemas.microsoft.com/office/drawing/2014/main" id="{830A1891-999D-7E9F-5F32-B7C8B20034BA}"/>
              </a:ext>
            </a:extLst>
          </p:cNvPr>
          <p:cNvSpPr>
            <a:spLocks noChangeArrowheads="1"/>
          </p:cNvSpPr>
          <p:nvPr/>
        </p:nvSpPr>
        <p:spPr bwMode="auto">
          <a:xfrm>
            <a:off x="433139" y="3410295"/>
            <a:ext cx="7062538" cy="2600135"/>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@WebServlet</a:t>
            </a:r>
            <a:r>
              <a:rPr kumimoji="0" lang="ko-KR" altLang="ko-KR" sz="1100" b="0" i="0" u="none" strike="noStrike" cap="none" normalizeH="0" baseline="0">
                <a:ln>
                  <a:noFill/>
                </a:ln>
                <a:solidFill>
                  <a:srgbClr val="BCBEC4"/>
                </a:solidFill>
                <a:effectLst/>
                <a:latin typeface="Arial Unicode MS"/>
                <a:ea typeface="JetBrains Mono"/>
              </a:rPr>
              <a:t>(name = </a:t>
            </a:r>
            <a:r>
              <a:rPr kumimoji="0" lang="ko-KR" altLang="ko-KR" sz="1100" b="0" i="0" u="none" strike="noStrike" cap="none" normalizeH="0" baseline="0">
                <a:ln>
                  <a:noFill/>
                </a:ln>
                <a:solidFill>
                  <a:srgbClr val="6AAB73"/>
                </a:solidFill>
                <a:effectLst/>
                <a:latin typeface="Arial Unicode MS"/>
                <a:ea typeface="JetBrains Mono"/>
              </a:rPr>
              <a:t>"AddCookieServlet"</a:t>
            </a:r>
            <a:r>
              <a:rPr kumimoji="0" lang="ko-KR" altLang="ko-KR" sz="1100" b="0" i="0" u="none" strike="noStrike" cap="none" normalizeH="0" baseline="0">
                <a:ln>
                  <a:noFill/>
                </a:ln>
                <a:solidFill>
                  <a:srgbClr val="BCBEC4"/>
                </a:solidFill>
                <a:effectLst/>
                <a:latin typeface="Arial Unicode MS"/>
                <a:ea typeface="JetBrains Mono"/>
              </a:rPr>
              <a:t>, urlPatterns = </a:t>
            </a:r>
            <a:r>
              <a:rPr kumimoji="0" lang="ko-KR" altLang="ko-KR" sz="1100" b="0" i="0" u="none" strike="noStrike" cap="none" normalizeH="0" baseline="0">
                <a:ln>
                  <a:noFill/>
                </a:ln>
                <a:solidFill>
                  <a:srgbClr val="6AAB73"/>
                </a:solidFill>
                <a:effectLst/>
                <a:latin typeface="Arial Unicode MS"/>
                <a:ea typeface="JetBrains Mono"/>
              </a:rPr>
              <a:t>"/addCookieExample"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AddCookieServlet </a:t>
            </a:r>
            <a:r>
              <a:rPr kumimoji="0" lang="ko-KR" altLang="ko-KR" sz="1100" b="0" i="0" u="none" strike="noStrike" cap="none" normalizeH="0" baseline="0">
                <a:ln>
                  <a:noFill/>
                </a:ln>
                <a:solidFill>
                  <a:srgbClr val="CF8E6D"/>
                </a:solidFill>
                <a:effectLst/>
                <a:latin typeface="Arial Unicode MS"/>
                <a:ea typeface="JetBrains Mono"/>
              </a:rPr>
              <a:t>extends </a:t>
            </a:r>
            <a:r>
              <a:rPr kumimoji="0" lang="ko-KR" altLang="ko-KR" sz="1100" b="0" i="0" u="none" strike="noStrike" cap="none" normalizeH="0" baseline="0">
                <a:ln>
                  <a:noFill/>
                </a:ln>
                <a:solidFill>
                  <a:srgbClr val="BCBEC4"/>
                </a:solidFill>
                <a:effectLst/>
                <a:latin typeface="Arial Unicode MS"/>
                <a:ea typeface="JetBrains Mono"/>
              </a:rPr>
              <a:t>HttpServlet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@Override</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B3AE60"/>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protected void </a:t>
            </a:r>
            <a:r>
              <a:rPr kumimoji="0" lang="ko-KR" altLang="ko-KR" sz="1100" b="0" i="0" u="none" strike="noStrike" cap="none" normalizeH="0" baseline="0">
                <a:ln>
                  <a:noFill/>
                </a:ln>
                <a:solidFill>
                  <a:srgbClr val="56A8F5"/>
                </a:solidFill>
                <a:effectLst/>
                <a:latin typeface="Arial Unicode MS"/>
                <a:ea typeface="JetBrains Mono"/>
              </a:rPr>
              <a:t>doGet</a:t>
            </a:r>
            <a:r>
              <a:rPr kumimoji="0" lang="ko-KR" altLang="ko-KR" sz="1100" b="0" i="0" u="none" strike="noStrike" cap="none" normalizeH="0" baseline="0">
                <a:ln>
                  <a:noFill/>
                </a:ln>
                <a:solidFill>
                  <a:srgbClr val="BCBEC4"/>
                </a:solidFill>
                <a:effectLst/>
                <a:latin typeface="Arial Unicode MS"/>
                <a:ea typeface="JetBrains Mono"/>
              </a:rPr>
              <a:t>(HttpServletRequest request, HttpServletResponse response) </a:t>
            </a:r>
            <a:r>
              <a:rPr kumimoji="0" lang="ko-KR" altLang="ko-KR" sz="1100" b="0" i="0" u="none" strike="noStrike" cap="none" normalizeH="0" baseline="0">
                <a:ln>
                  <a:noFill/>
                </a:ln>
                <a:solidFill>
                  <a:srgbClr val="CF8E6D"/>
                </a:solidFill>
                <a:effectLst/>
                <a:latin typeface="Arial Unicode MS"/>
                <a:ea typeface="JetBrains Mono"/>
              </a:rPr>
              <a:t>throws </a:t>
            </a:r>
            <a:r>
              <a:rPr kumimoji="0" lang="ko-KR" altLang="ko-KR" sz="1100" b="0" i="0" u="none" strike="noStrike" cap="none" normalizeH="0" baseline="0">
                <a:ln>
                  <a:noFill/>
                </a:ln>
                <a:solidFill>
                  <a:srgbClr val="BCBEC4"/>
                </a:solidFill>
                <a:effectLst/>
                <a:latin typeface="Arial Unicode MS"/>
                <a:ea typeface="JetBrains Mono"/>
              </a:rPr>
              <a:t>IOException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Cookie cookie = </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BCBEC4"/>
                </a:solidFill>
                <a:effectLst/>
                <a:latin typeface="Arial Unicode MS"/>
                <a:ea typeface="JetBrains Mono"/>
              </a:rPr>
              <a:t>Cookie(</a:t>
            </a:r>
            <a:r>
              <a:rPr kumimoji="0" lang="ko-KR" altLang="ko-KR" sz="1100" b="0" i="0" u="none" strike="noStrike" cap="none" normalizeH="0" baseline="0">
                <a:ln>
                  <a:noFill/>
                </a:ln>
                <a:solidFill>
                  <a:srgbClr val="6AAB73"/>
                </a:solidFill>
                <a:effectLst/>
                <a:latin typeface="Arial Unicode MS"/>
                <a:ea typeface="JetBrains Mono"/>
              </a:rPr>
              <a:t>"userToken"</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"abcd1234"</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cookie.setMaxAge(</a:t>
            </a:r>
            <a:r>
              <a:rPr kumimoji="0" lang="ko-KR" altLang="ko-KR" sz="1100" b="0" i="0" u="none" strike="noStrike" cap="none" normalizeH="0" baseline="0">
                <a:ln>
                  <a:noFill/>
                </a:ln>
                <a:solidFill>
                  <a:srgbClr val="2AACB8"/>
                </a:solidFill>
                <a:effectLst/>
                <a:latin typeface="Arial Unicode MS"/>
                <a:ea typeface="JetBrains Mono"/>
              </a:rPr>
              <a:t>3600</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쿠키 유효 기간</a:t>
            </a:r>
            <a:r>
              <a:rPr kumimoji="0" lang="ko-KR" altLang="ko-KR" sz="1100" b="0" i="0" u="none" strike="noStrike" cap="none" normalizeH="0" baseline="0">
                <a:ln>
                  <a:noFill/>
                </a:ln>
                <a:solidFill>
                  <a:srgbClr val="7A7E85"/>
                </a:solidFill>
                <a:effectLst/>
                <a:latin typeface="Arial Unicode MS"/>
                <a:ea typeface="JetBrains Mono"/>
              </a:rPr>
              <a:t> 1</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시간</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response.addCookie(cookie);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response.getWriter().write(</a:t>
            </a:r>
            <a:r>
              <a:rPr kumimoji="0" lang="ko-KR" altLang="ko-KR" sz="1100" b="0" i="0" u="none" strike="noStrike" cap="none" normalizeH="0" baseline="0">
                <a:ln>
                  <a:noFill/>
                </a:ln>
                <a:solidFill>
                  <a:srgbClr val="6AAB73"/>
                </a:solidFill>
                <a:effectLst/>
                <a:latin typeface="Arial Unicode MS"/>
                <a:ea typeface="JetBrains Mono"/>
              </a:rPr>
              <a:t>"Cookie added: userToken=abcd1234"</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4914247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28235-34F3-480D-9582-51322E7389EC}"/>
              </a:ext>
            </a:extLst>
          </p:cNvPr>
          <p:cNvSpPr txBox="1"/>
          <p:nvPr/>
        </p:nvSpPr>
        <p:spPr>
          <a:xfrm>
            <a:off x="323945" y="2921169"/>
            <a:ext cx="11544122" cy="1015663"/>
          </a:xfrm>
          <a:prstGeom prst="rect">
            <a:avLst/>
          </a:prstGeom>
          <a:noFill/>
        </p:spPr>
        <p:txBody>
          <a:bodyPr wrap="none" rtlCol="0">
            <a:spAutoFit/>
          </a:bodyPr>
          <a:lstStyle/>
          <a:p>
            <a:pPr algn="ctr"/>
            <a:r>
              <a:rPr lang="en-US" altLang="ko-KR" sz="6000">
                <a:solidFill>
                  <a:schemeClr val="accent1">
                    <a:lumMod val="75000"/>
                  </a:schemeClr>
                </a:solidFill>
                <a:latin typeface="나눔바른고딕" panose="020B0603020101020101" pitchFamily="50" charset="-127"/>
                <a:ea typeface="나눔바른고딕" panose="020B0603020101020101" pitchFamily="50" charset="-127"/>
              </a:rPr>
              <a:t>HttpServletResponse</a:t>
            </a:r>
            <a:r>
              <a:rPr lang="ko-KR" altLang="en-US" sz="6000">
                <a:solidFill>
                  <a:schemeClr val="accent1">
                    <a:lumMod val="75000"/>
                  </a:schemeClr>
                </a:solidFill>
                <a:latin typeface="나눔바른고딕" panose="020B0603020101020101" pitchFamily="50" charset="-127"/>
                <a:ea typeface="나눔바른고딕" panose="020B0603020101020101" pitchFamily="50" charset="-127"/>
              </a:rPr>
              <a:t> </a:t>
            </a:r>
            <a:r>
              <a:rPr lang="en-US" altLang="ko-KR" sz="6000">
                <a:solidFill>
                  <a:schemeClr val="accent1">
                    <a:lumMod val="75000"/>
                  </a:schemeClr>
                </a:solidFill>
                <a:latin typeface="나눔바른고딕" panose="020B0603020101020101" pitchFamily="50" charset="-127"/>
                <a:ea typeface="나눔바른고딕" panose="020B0603020101020101" pitchFamily="50" charset="-127"/>
              </a:rPr>
              <a:t>–</a:t>
            </a:r>
            <a:r>
              <a:rPr lang="ko-KR" altLang="en-US" sz="6000">
                <a:solidFill>
                  <a:schemeClr val="accent1">
                    <a:lumMod val="75000"/>
                  </a:schemeClr>
                </a:solidFill>
                <a:latin typeface="나눔바른고딕" panose="020B0603020101020101" pitchFamily="50" charset="-127"/>
                <a:ea typeface="나눔바른고딕" panose="020B0603020101020101" pitchFamily="50" charset="-127"/>
              </a:rPr>
              <a:t> 응답 처리</a:t>
            </a:r>
            <a:endParaRPr lang="ko-KR" altLang="en-US" sz="6000">
              <a:solidFill>
                <a:schemeClr val="accent1">
                  <a:lumMod val="75000"/>
                </a:schemeClr>
              </a:solidFill>
              <a:latin typeface="+mj-lt"/>
            </a:endParaRPr>
          </a:p>
        </p:txBody>
      </p:sp>
      <p:sp>
        <p:nvSpPr>
          <p:cNvPr id="3" name="TextBox 2">
            <a:extLst>
              <a:ext uri="{FF2B5EF4-FFF2-40B4-BE49-F238E27FC236}">
                <a16:creationId xmlns:a16="http://schemas.microsoft.com/office/drawing/2014/main" id="{CDB69857-4DB7-EFC1-D480-BBEE632C406D}"/>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8577476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037B3A-89D2-EB65-8F06-A60A8882AFC7}"/>
            </a:ext>
          </a:extLst>
        </p:cNvPr>
        <p:cNvGrpSpPr/>
        <p:nvPr/>
      </p:nvGrpSpPr>
      <p:grpSpPr>
        <a:xfrm>
          <a:off x="0" y="0"/>
          <a:ext cx="0" cy="0"/>
          <a:chOff x="0" y="0"/>
          <a:chExt cx="0" cy="0"/>
        </a:xfrm>
      </p:grpSpPr>
      <p:sp>
        <p:nvSpPr>
          <p:cNvPr id="7" name="직사각형 6">
            <a:extLst>
              <a:ext uri="{FF2B5EF4-FFF2-40B4-BE49-F238E27FC236}">
                <a16:creationId xmlns:a16="http://schemas.microsoft.com/office/drawing/2014/main" id="{DE2C60E7-15A0-62ED-A83C-9EA2EDD164BF}"/>
              </a:ext>
            </a:extLst>
          </p:cNvPr>
          <p:cNvSpPr/>
          <p:nvPr/>
        </p:nvSpPr>
        <p:spPr>
          <a:xfrm>
            <a:off x="172186" y="262813"/>
            <a:ext cx="992579" cy="369332"/>
          </a:xfrm>
          <a:prstGeom prst="rect">
            <a:avLst/>
          </a:prstGeom>
        </p:spPr>
        <p:txBody>
          <a:bodyPr wrap="none">
            <a:spAutoFit/>
          </a:bodyPr>
          <a:lstStyle/>
          <a:p>
            <a:pPr marL="342900" indent="-342900">
              <a:buFont typeface="Wingdings" pitchFamily="2" charset="2"/>
              <a:buChar char="ü"/>
            </a:pPr>
            <a:r>
              <a:rPr lang="ko-KR" altLang="en-US" b="1">
                <a:solidFill>
                  <a:schemeClr val="accent1">
                    <a:lumMod val="75000"/>
                  </a:schemeClr>
                </a:solidFill>
                <a:latin typeface="+mj-lt"/>
              </a:rPr>
              <a:t>개요</a:t>
            </a:r>
          </a:p>
        </p:txBody>
      </p:sp>
      <p:sp>
        <p:nvSpPr>
          <p:cNvPr id="2" name="TextBox 1">
            <a:extLst>
              <a:ext uri="{FF2B5EF4-FFF2-40B4-BE49-F238E27FC236}">
                <a16:creationId xmlns:a16="http://schemas.microsoft.com/office/drawing/2014/main" id="{FFC2D36A-C487-E4FA-D56E-87A3DDD05E7D}"/>
              </a:ext>
            </a:extLst>
          </p:cNvPr>
          <p:cNvSpPr txBox="1"/>
          <p:nvPr/>
        </p:nvSpPr>
        <p:spPr>
          <a:xfrm>
            <a:off x="370896" y="588526"/>
            <a:ext cx="11821103" cy="610616"/>
          </a:xfrm>
          <a:prstGeom prst="rect">
            <a:avLst/>
          </a:prstGeom>
          <a:noFill/>
        </p:spPr>
        <p:txBody>
          <a:bodyPr wrap="square">
            <a:spAutoFit/>
          </a:bodyPr>
          <a:lstStyle/>
          <a:p>
            <a:pPr marL="171450" indent="-171450">
              <a:lnSpc>
                <a:spcPct val="150000"/>
              </a:lnSpc>
              <a:buFont typeface="Arial" panose="020B0604020202020204" pitchFamily="34" charset="0"/>
              <a:buChar char="•"/>
            </a:pPr>
            <a:r>
              <a:rPr lang="en-US" altLang="ko-KR" sz="1200">
                <a:latin typeface="+mj-lt"/>
              </a:rPr>
              <a:t>HttpServletResponse </a:t>
            </a:r>
            <a:r>
              <a:rPr lang="ko-KR" altLang="en-US" sz="1200">
                <a:latin typeface="+mj-lt"/>
              </a:rPr>
              <a:t>는</a:t>
            </a:r>
            <a:r>
              <a:rPr lang="en-US" altLang="ko-KR" sz="1200">
                <a:latin typeface="+mj-lt"/>
              </a:rPr>
              <a:t> </a:t>
            </a:r>
            <a:r>
              <a:rPr lang="ko-KR" altLang="en-US" sz="1200">
                <a:latin typeface="+mj-lt"/>
              </a:rPr>
              <a:t>응답을 처리하는 방식으로 </a:t>
            </a:r>
            <a:r>
              <a:rPr lang="ko-KR" altLang="en-US" sz="1200"/>
              <a:t>단순 텍스트 응답</a:t>
            </a:r>
            <a:r>
              <a:rPr lang="en-US" altLang="ko-KR" sz="1200">
                <a:latin typeface="+mj-lt"/>
              </a:rPr>
              <a:t>, </a:t>
            </a:r>
            <a:r>
              <a:rPr lang="en-US" altLang="ko-KR" sz="1200"/>
              <a:t>HTML </a:t>
            </a:r>
            <a:r>
              <a:rPr lang="ko-KR" altLang="en-US" sz="1200"/>
              <a:t>화면 처리 응답</a:t>
            </a:r>
            <a:r>
              <a:rPr lang="en-US" altLang="ko-KR" sz="1200">
                <a:latin typeface="+mj-lt"/>
              </a:rPr>
              <a:t>, </a:t>
            </a:r>
            <a:r>
              <a:rPr lang="en-US" altLang="ko-KR" sz="1200"/>
              <a:t>HTTP </a:t>
            </a:r>
            <a:r>
              <a:rPr lang="ko-KR" altLang="en-US" sz="1200"/>
              <a:t>본문 응답</a:t>
            </a:r>
            <a:r>
              <a:rPr lang="ko-KR" altLang="en-US" sz="1200">
                <a:latin typeface="+mj-lt"/>
              </a:rPr>
              <a:t> 등 세 가지로 나누어 구분 할 수 있다</a:t>
            </a:r>
            <a:endParaRPr lang="en-US" altLang="ko-KR" sz="1200">
              <a:latin typeface="+mj-lt"/>
            </a:endParaRPr>
          </a:p>
          <a:p>
            <a:pPr marL="171450" indent="-171450">
              <a:lnSpc>
                <a:spcPct val="150000"/>
              </a:lnSpc>
              <a:buFont typeface="Arial" panose="020B0604020202020204" pitchFamily="34" charset="0"/>
              <a:buChar char="•"/>
            </a:pPr>
            <a:r>
              <a:rPr lang="ko-KR" altLang="en-US" sz="1200">
                <a:latin typeface="+mj-lt"/>
              </a:rPr>
              <a:t>스프링에서도 응답 패턴이 이 세 가지 범주에서 크게 벗어나지 않으며 사용하기 쉽게 추상화 해서 제공하고 있다</a:t>
            </a:r>
          </a:p>
        </p:txBody>
      </p:sp>
      <p:sp>
        <p:nvSpPr>
          <p:cNvPr id="3" name="직사각형 2">
            <a:extLst>
              <a:ext uri="{FF2B5EF4-FFF2-40B4-BE49-F238E27FC236}">
                <a16:creationId xmlns:a16="http://schemas.microsoft.com/office/drawing/2014/main" id="{E555F025-48E4-DD4D-9999-3CB30A76BC89}"/>
              </a:ext>
            </a:extLst>
          </p:cNvPr>
          <p:cNvSpPr/>
          <p:nvPr/>
        </p:nvSpPr>
        <p:spPr>
          <a:xfrm>
            <a:off x="172186" y="1705056"/>
            <a:ext cx="2310248" cy="369332"/>
          </a:xfrm>
          <a:prstGeom prst="rect">
            <a:avLst/>
          </a:prstGeom>
        </p:spPr>
        <p:txBody>
          <a:bodyPr wrap="none">
            <a:spAutoFit/>
          </a:bodyPr>
          <a:lstStyle/>
          <a:p>
            <a:pPr marL="342900" indent="-342900">
              <a:buFont typeface="Wingdings" pitchFamily="2" charset="2"/>
              <a:buChar char="ü"/>
            </a:pPr>
            <a:r>
              <a:rPr lang="ko-KR" altLang="en-US" b="1">
                <a:solidFill>
                  <a:schemeClr val="accent1">
                    <a:lumMod val="75000"/>
                  </a:schemeClr>
                </a:solidFill>
                <a:latin typeface="+mj-lt"/>
              </a:rPr>
              <a:t>단순 텍스트 응답</a:t>
            </a:r>
          </a:p>
        </p:txBody>
      </p:sp>
      <p:sp>
        <p:nvSpPr>
          <p:cNvPr id="4" name="TextBox 3">
            <a:extLst>
              <a:ext uri="{FF2B5EF4-FFF2-40B4-BE49-F238E27FC236}">
                <a16:creationId xmlns:a16="http://schemas.microsoft.com/office/drawing/2014/main" id="{CC6C09C9-AF4A-9803-0310-E1D5181BBED2}"/>
              </a:ext>
            </a:extLst>
          </p:cNvPr>
          <p:cNvSpPr txBox="1"/>
          <p:nvPr/>
        </p:nvSpPr>
        <p:spPr>
          <a:xfrm>
            <a:off x="370896" y="2105244"/>
            <a:ext cx="8658805" cy="333617"/>
          </a:xfrm>
          <a:prstGeom prst="rect">
            <a:avLst/>
          </a:prstGeom>
          <a:noFill/>
        </p:spPr>
        <p:txBody>
          <a:bodyPr wrap="square">
            <a:spAutoFit/>
          </a:bodyPr>
          <a:lstStyle/>
          <a:p>
            <a:pPr marL="171450" indent="-171450">
              <a:lnSpc>
                <a:spcPct val="150000"/>
              </a:lnSpc>
              <a:buFont typeface="Arial" panose="020B0604020202020204" pitchFamily="34" charset="0"/>
              <a:buChar char="•"/>
            </a:pPr>
            <a:r>
              <a:rPr lang="ko-KR" altLang="en-US" sz="1200">
                <a:latin typeface="+mj-lt"/>
              </a:rPr>
              <a:t>간단한 문자열 데이터를 응답 본문으로 클라이언트에 전송</a:t>
            </a:r>
            <a:endParaRPr lang="en-US" altLang="ko-KR" sz="1200">
              <a:latin typeface="+mj-lt"/>
            </a:endParaRPr>
          </a:p>
        </p:txBody>
      </p:sp>
      <p:sp>
        <p:nvSpPr>
          <p:cNvPr id="5" name="Rectangle 1">
            <a:extLst>
              <a:ext uri="{FF2B5EF4-FFF2-40B4-BE49-F238E27FC236}">
                <a16:creationId xmlns:a16="http://schemas.microsoft.com/office/drawing/2014/main" id="{8439031D-E9FF-65C2-4973-A614D3E9515C}"/>
              </a:ext>
            </a:extLst>
          </p:cNvPr>
          <p:cNvSpPr>
            <a:spLocks noChangeArrowheads="1"/>
          </p:cNvSpPr>
          <p:nvPr/>
        </p:nvSpPr>
        <p:spPr bwMode="auto">
          <a:xfrm>
            <a:off x="619627" y="2512689"/>
            <a:ext cx="6966284" cy="3107967"/>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@WebServlet</a:t>
            </a:r>
            <a:r>
              <a:rPr kumimoji="0" lang="ko-KR" altLang="ko-KR" sz="1100" b="0" i="0" u="none" strike="noStrike" cap="none" normalizeH="0" baseline="0">
                <a:ln>
                  <a:noFill/>
                </a:ln>
                <a:solidFill>
                  <a:srgbClr val="BCBEC4"/>
                </a:solidFill>
                <a:effectLst/>
                <a:latin typeface="Arial Unicode MS"/>
                <a:ea typeface="JetBrains Mono"/>
              </a:rPr>
              <a:t>(name = </a:t>
            </a:r>
            <a:r>
              <a:rPr kumimoji="0" lang="ko-KR" altLang="ko-KR" sz="1100" b="0" i="0" u="none" strike="noStrike" cap="none" normalizeH="0" baseline="0">
                <a:ln>
                  <a:noFill/>
                </a:ln>
                <a:solidFill>
                  <a:srgbClr val="6AAB73"/>
                </a:solidFill>
                <a:effectLst/>
                <a:latin typeface="Arial Unicode MS"/>
                <a:ea typeface="JetBrains Mono"/>
              </a:rPr>
              <a:t>“</a:t>
            </a:r>
            <a:r>
              <a:rPr kumimoji="0" lang="en-US" altLang="ko-KR" sz="1100" b="0" i="0" u="none" strike="noStrike" cap="none" normalizeH="0" baseline="0">
                <a:ln>
                  <a:noFill/>
                </a:ln>
                <a:solidFill>
                  <a:srgbClr val="6AAB73"/>
                </a:solidFill>
                <a:effectLst/>
                <a:latin typeface="Arial Unicode MS"/>
                <a:ea typeface="JetBrains Mono"/>
              </a:rPr>
              <a:t>s</a:t>
            </a:r>
            <a:r>
              <a:rPr kumimoji="0" lang="ko-KR" altLang="ko-KR" sz="1100" b="0" i="0" u="none" strike="noStrike" cap="none" normalizeH="0" baseline="0">
                <a:ln>
                  <a:noFill/>
                </a:ln>
                <a:solidFill>
                  <a:srgbClr val="6AAB73"/>
                </a:solidFill>
                <a:effectLst/>
                <a:latin typeface="Arial Unicode MS"/>
                <a:ea typeface="JetBrains Mono"/>
              </a:rPr>
              <a:t>impleTextResponseServlet"</a:t>
            </a:r>
            <a:r>
              <a:rPr kumimoji="0" lang="ko-KR" altLang="ko-KR" sz="1100" b="0" i="0" u="none" strike="noStrike" cap="none" normalizeH="0" baseline="0">
                <a:ln>
                  <a:noFill/>
                </a:ln>
                <a:solidFill>
                  <a:srgbClr val="BCBEC4"/>
                </a:solidFill>
                <a:effectLst/>
                <a:latin typeface="Arial Unicode MS"/>
                <a:ea typeface="JetBrains Mono"/>
              </a:rPr>
              <a:t>, urlPatterns = </a:t>
            </a:r>
            <a:r>
              <a:rPr kumimoji="0" lang="ko-KR" altLang="ko-KR" sz="1100" b="0" i="0" u="none" strike="noStrike" cap="none" normalizeH="0" baseline="0">
                <a:ln>
                  <a:noFill/>
                </a:ln>
                <a:solidFill>
                  <a:srgbClr val="6AAB73"/>
                </a:solidFill>
                <a:effectLst/>
                <a:latin typeface="Arial Unicode MS"/>
                <a:ea typeface="JetBrains Mono"/>
              </a:rPr>
              <a:t>"/textResponse"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SimpleTextResponseServlet </a:t>
            </a:r>
            <a:r>
              <a:rPr kumimoji="0" lang="ko-KR" altLang="ko-KR" sz="1100" b="0" i="0" u="none" strike="noStrike" cap="none" normalizeH="0" baseline="0">
                <a:ln>
                  <a:noFill/>
                </a:ln>
                <a:solidFill>
                  <a:srgbClr val="CF8E6D"/>
                </a:solidFill>
                <a:effectLst/>
                <a:latin typeface="Arial Unicode MS"/>
                <a:ea typeface="JetBrains Mono"/>
              </a:rPr>
              <a:t>extends </a:t>
            </a:r>
            <a:r>
              <a:rPr kumimoji="0" lang="ko-KR" altLang="ko-KR" sz="1100" b="0" i="0" u="none" strike="noStrike" cap="none" normalizeH="0" baseline="0">
                <a:ln>
                  <a:noFill/>
                </a:ln>
                <a:solidFill>
                  <a:srgbClr val="BCBEC4"/>
                </a:solidFill>
                <a:effectLst/>
                <a:latin typeface="Arial Unicode MS"/>
                <a:ea typeface="JetBrains Mono"/>
              </a:rPr>
              <a:t>HttpServlet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@Override</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B3AE60"/>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protected void </a:t>
            </a:r>
            <a:r>
              <a:rPr kumimoji="0" lang="ko-KR" altLang="ko-KR" sz="1100" b="0" i="0" u="none" strike="noStrike" cap="none" normalizeH="0" baseline="0">
                <a:ln>
                  <a:noFill/>
                </a:ln>
                <a:solidFill>
                  <a:srgbClr val="56A8F5"/>
                </a:solidFill>
                <a:effectLst/>
                <a:latin typeface="Arial Unicode MS"/>
                <a:ea typeface="JetBrains Mono"/>
              </a:rPr>
              <a:t>doGet</a:t>
            </a:r>
            <a:r>
              <a:rPr kumimoji="0" lang="ko-KR" altLang="ko-KR" sz="1100" b="0" i="0" u="none" strike="noStrike" cap="none" normalizeH="0" baseline="0">
                <a:ln>
                  <a:noFill/>
                </a:ln>
                <a:solidFill>
                  <a:srgbClr val="BCBEC4"/>
                </a:solidFill>
                <a:effectLst/>
                <a:latin typeface="Arial Unicode MS"/>
                <a:ea typeface="JetBrains Mono"/>
              </a:rPr>
              <a:t>(HttpServletRequest request, HttpServletResponse response) </a:t>
            </a:r>
            <a:r>
              <a:rPr kumimoji="0" lang="ko-KR" altLang="ko-KR" sz="1100" b="0" i="0" u="none" strike="noStrike" cap="none" normalizeH="0" baseline="0">
                <a:ln>
                  <a:noFill/>
                </a:ln>
                <a:solidFill>
                  <a:srgbClr val="CF8E6D"/>
                </a:solidFill>
                <a:effectLst/>
                <a:latin typeface="Arial Unicode MS"/>
                <a:ea typeface="JetBrains Mono"/>
              </a:rPr>
              <a:t>throws </a:t>
            </a:r>
            <a:r>
              <a:rPr kumimoji="0" lang="ko-KR" altLang="ko-KR" sz="1100" b="0" i="0" u="none" strike="noStrike" cap="none" normalizeH="0" baseline="0">
                <a:ln>
                  <a:noFill/>
                </a:ln>
                <a:solidFill>
                  <a:srgbClr val="BCBEC4"/>
                </a:solidFill>
                <a:effectLst/>
                <a:latin typeface="Arial Unicode MS"/>
                <a:ea typeface="JetBrains Mono"/>
              </a:rPr>
              <a:t>IOException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응답</a:t>
            </a:r>
            <a:r>
              <a:rPr kumimoji="0" lang="ko-KR" altLang="ko-KR" sz="1100" b="0" i="0" u="none" strike="noStrike" cap="none" normalizeH="0" baseline="0">
                <a:ln>
                  <a:noFill/>
                </a:ln>
                <a:solidFill>
                  <a:srgbClr val="7A7E85"/>
                </a:solidFill>
                <a:effectLst/>
                <a:latin typeface="Arial Unicode MS"/>
                <a:ea typeface="JetBrains Mono"/>
              </a:rPr>
              <a:t> Content-Type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설정</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en-US"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response.setContentType(</a:t>
            </a:r>
            <a:r>
              <a:rPr kumimoji="0" lang="ko-KR" altLang="ko-KR" sz="1100" b="0" i="0" u="none" strike="noStrike" cap="none" normalizeH="0" baseline="0">
                <a:ln>
                  <a:noFill/>
                </a:ln>
                <a:solidFill>
                  <a:srgbClr val="6AAB73"/>
                </a:solidFill>
                <a:effectLst/>
                <a:latin typeface="Arial Unicode MS"/>
                <a:ea typeface="JetBrains Mono"/>
              </a:rPr>
              <a:t>"text/plain;charset=UTF-8"</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응답 본문 작성</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PrintWriter writer = response.getWriter();</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writer.write(</a:t>
            </a:r>
            <a:r>
              <a:rPr kumimoji="0" lang="ko-KR" altLang="ko-KR" sz="1100" b="0" i="0" u="none" strike="noStrike" cap="none" normalizeH="0" baseline="0">
                <a:ln>
                  <a:noFill/>
                </a:ln>
                <a:solidFill>
                  <a:srgbClr val="6AAB73"/>
                </a:solidFill>
                <a:effectLst/>
                <a:latin typeface="Arial Unicode MS"/>
                <a:ea typeface="JetBrains Mono"/>
              </a:rPr>
              <a:t>"Hello, this is a plain text response."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writer.close();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6" name="Rectangle 1">
            <a:extLst>
              <a:ext uri="{FF2B5EF4-FFF2-40B4-BE49-F238E27FC236}">
                <a16:creationId xmlns:a16="http://schemas.microsoft.com/office/drawing/2014/main" id="{5FF5600E-1EE3-FEE2-B2C2-615D0F43F7BE}"/>
              </a:ext>
            </a:extLst>
          </p:cNvPr>
          <p:cNvSpPr>
            <a:spLocks noChangeArrowheads="1"/>
          </p:cNvSpPr>
          <p:nvPr/>
        </p:nvSpPr>
        <p:spPr bwMode="auto">
          <a:xfrm>
            <a:off x="7724271" y="3904689"/>
            <a:ext cx="4180973" cy="1330557"/>
          </a:xfrm>
          <a:prstGeom prst="rect">
            <a:avLst/>
          </a:prstGeom>
          <a:solidFill>
            <a:schemeClr val="bg1"/>
          </a:solidFill>
          <a:ln w="6350">
            <a:solidFill>
              <a:schemeClr val="bg1">
                <a:lumMod val="65000"/>
              </a:schemeClr>
            </a:solid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effectLst/>
                <a:latin typeface="Arial Unicode MS"/>
                <a:ea typeface="JetBrains Mono"/>
              </a:rPr>
              <a:t>HTTP/1.1 200 OK</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effectLst/>
                <a:latin typeface="Arial Unicode MS"/>
                <a:ea typeface="JetBrains Mono"/>
              </a:rPr>
              <a:t>Content-Type: text/plain;charset=UTF-8</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effectLst/>
                <a:latin typeface="Arial Unicode MS"/>
                <a:ea typeface="JetBrains Mono"/>
              </a:rPr>
              <a:t>Content-Length: 39</a:t>
            </a:r>
          </a:p>
          <a:p>
            <a:pPr marL="0" marR="0" lvl="0" indent="0" algn="l" defTabSz="914400" rtl="0" eaLnBrk="0" fontAlgn="base" latinLnBrk="0" hangingPunct="0">
              <a:lnSpc>
                <a:spcPct val="150000"/>
              </a:lnSpc>
              <a:spcBef>
                <a:spcPct val="0"/>
              </a:spcBef>
              <a:spcAft>
                <a:spcPct val="0"/>
              </a:spcAft>
              <a:buClrTx/>
              <a:buSzTx/>
              <a:buFontTx/>
              <a:buNone/>
              <a:tabLst/>
            </a:pPr>
            <a:endParaRPr kumimoji="0" lang="en-US" altLang="ko-KR" sz="1100" b="0" i="0" u="none" strike="noStrike" cap="none" normalizeH="0" baseline="0">
              <a:ln>
                <a:noFill/>
              </a:ln>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effectLst/>
                <a:latin typeface="Arial Unicode MS"/>
                <a:ea typeface="JetBrains Mono"/>
              </a:rPr>
              <a:t>Hello, this is a plain text response.</a:t>
            </a:r>
          </a:p>
        </p:txBody>
      </p:sp>
      <p:sp>
        <p:nvSpPr>
          <p:cNvPr id="8" name="직사각형 7">
            <a:extLst>
              <a:ext uri="{FF2B5EF4-FFF2-40B4-BE49-F238E27FC236}">
                <a16:creationId xmlns:a16="http://schemas.microsoft.com/office/drawing/2014/main" id="{FD8280F0-4466-1526-5AA7-6F3DEC4EF59D}"/>
              </a:ext>
            </a:extLst>
          </p:cNvPr>
          <p:cNvSpPr/>
          <p:nvPr/>
        </p:nvSpPr>
        <p:spPr>
          <a:xfrm>
            <a:off x="7658951" y="3609201"/>
            <a:ext cx="492443" cy="276999"/>
          </a:xfrm>
          <a:prstGeom prst="rect">
            <a:avLst/>
          </a:prstGeom>
        </p:spPr>
        <p:txBody>
          <a:bodyPr wrap="none">
            <a:spAutoFit/>
          </a:bodyPr>
          <a:lstStyle/>
          <a:p>
            <a:r>
              <a:rPr lang="ko-KR" altLang="en-US" sz="1200">
                <a:latin typeface="+mj-lt"/>
              </a:rPr>
              <a:t>결과</a:t>
            </a:r>
          </a:p>
        </p:txBody>
      </p:sp>
      <p:sp>
        <p:nvSpPr>
          <p:cNvPr id="9" name="Rectangle 2">
            <a:extLst>
              <a:ext uri="{FF2B5EF4-FFF2-40B4-BE49-F238E27FC236}">
                <a16:creationId xmlns:a16="http://schemas.microsoft.com/office/drawing/2014/main" id="{936A2820-CAC0-FD67-1296-FB681AFDA957}"/>
              </a:ext>
            </a:extLst>
          </p:cNvPr>
          <p:cNvSpPr>
            <a:spLocks noChangeArrowheads="1"/>
          </p:cNvSpPr>
          <p:nvPr/>
        </p:nvSpPr>
        <p:spPr bwMode="auto">
          <a:xfrm>
            <a:off x="7724272" y="3121095"/>
            <a:ext cx="4180973" cy="27699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200" b="0" i="0" u="none" strike="noStrike" cap="none" normalizeH="0" baseline="0">
                <a:ln>
                  <a:noFill/>
                </a:ln>
                <a:solidFill>
                  <a:srgbClr val="BCBEC4"/>
                </a:solidFill>
                <a:effectLst/>
                <a:latin typeface="Arial Unicode MS"/>
                <a:ea typeface="JetBrains Mono"/>
              </a:rPr>
              <a:t>http:</a:t>
            </a:r>
            <a:r>
              <a:rPr kumimoji="0" lang="ko-KR" altLang="ko-KR" sz="1200" b="0" i="0" u="none" strike="noStrike" cap="none" normalizeH="0" baseline="0">
                <a:ln>
                  <a:noFill/>
                </a:ln>
                <a:solidFill>
                  <a:srgbClr val="7A7E85"/>
                </a:solidFill>
                <a:effectLst/>
                <a:latin typeface="Arial Unicode MS"/>
                <a:ea typeface="JetBrains Mono"/>
              </a:rPr>
              <a:t>//localhost:8080/</a:t>
            </a:r>
            <a:r>
              <a:rPr kumimoji="0" lang="en-US" altLang="ko-KR" sz="1200" b="0" i="0" u="none" strike="noStrike" cap="none" normalizeH="0" baseline="0">
                <a:ln>
                  <a:noFill/>
                </a:ln>
                <a:solidFill>
                  <a:srgbClr val="7A7E85"/>
                </a:solidFill>
                <a:effectLst/>
                <a:latin typeface="Arial Unicode MS"/>
                <a:ea typeface="JetBrains Mono"/>
              </a:rPr>
              <a:t>textResponse</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10" name="직사각형 9">
            <a:extLst>
              <a:ext uri="{FF2B5EF4-FFF2-40B4-BE49-F238E27FC236}">
                <a16:creationId xmlns:a16="http://schemas.microsoft.com/office/drawing/2014/main" id="{36D3A8C5-7167-EAC9-112B-4E387051165F}"/>
              </a:ext>
            </a:extLst>
          </p:cNvPr>
          <p:cNvSpPr/>
          <p:nvPr/>
        </p:nvSpPr>
        <p:spPr>
          <a:xfrm>
            <a:off x="7658951" y="2844096"/>
            <a:ext cx="492443" cy="276999"/>
          </a:xfrm>
          <a:prstGeom prst="rect">
            <a:avLst/>
          </a:prstGeom>
        </p:spPr>
        <p:txBody>
          <a:bodyPr wrap="none">
            <a:spAutoFit/>
          </a:bodyPr>
          <a:lstStyle/>
          <a:p>
            <a:r>
              <a:rPr lang="ko-KR" altLang="en-US" sz="1200">
                <a:latin typeface="+mj-lt"/>
              </a:rPr>
              <a:t>요청</a:t>
            </a:r>
          </a:p>
        </p:txBody>
      </p:sp>
    </p:spTree>
    <p:extLst>
      <p:ext uri="{BB962C8B-B14F-4D97-AF65-F5344CB8AC3E}">
        <p14:creationId xmlns:p14="http://schemas.microsoft.com/office/powerpoint/2010/main" val="152610609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7A1DBB-93BA-9C23-E6FB-4B619A96903A}"/>
            </a:ext>
          </a:extLst>
        </p:cNvPr>
        <p:cNvGrpSpPr/>
        <p:nvPr/>
      </p:nvGrpSpPr>
      <p:grpSpPr>
        <a:xfrm>
          <a:off x="0" y="0"/>
          <a:ext cx="0" cy="0"/>
          <a:chOff x="0" y="0"/>
          <a:chExt cx="0" cy="0"/>
        </a:xfrm>
      </p:grpSpPr>
      <p:sp>
        <p:nvSpPr>
          <p:cNvPr id="3" name="직사각형 2">
            <a:extLst>
              <a:ext uri="{FF2B5EF4-FFF2-40B4-BE49-F238E27FC236}">
                <a16:creationId xmlns:a16="http://schemas.microsoft.com/office/drawing/2014/main" id="{924E4BF4-673D-DB05-D75B-DD6875407187}"/>
              </a:ext>
            </a:extLst>
          </p:cNvPr>
          <p:cNvSpPr/>
          <p:nvPr/>
        </p:nvSpPr>
        <p:spPr>
          <a:xfrm>
            <a:off x="130075" y="363535"/>
            <a:ext cx="2815194" cy="369332"/>
          </a:xfrm>
          <a:prstGeom prst="rect">
            <a:avLst/>
          </a:prstGeom>
        </p:spPr>
        <p:txBody>
          <a:bodyPr wrap="none">
            <a:spAutoFit/>
          </a:bodyPr>
          <a:lstStyle/>
          <a:p>
            <a:pPr marL="342900" indent="-342900">
              <a:buFont typeface="Wingdings" pitchFamily="2" charset="2"/>
              <a:buChar char="ü"/>
            </a:pPr>
            <a:r>
              <a:rPr lang="en-US" altLang="ko-KR" b="1">
                <a:solidFill>
                  <a:schemeClr val="accent1">
                    <a:lumMod val="75000"/>
                  </a:schemeClr>
                </a:solidFill>
                <a:latin typeface="+mj-lt"/>
              </a:rPr>
              <a:t>HTML </a:t>
            </a:r>
            <a:r>
              <a:rPr lang="ko-KR" altLang="en-US" b="1">
                <a:solidFill>
                  <a:schemeClr val="accent1">
                    <a:lumMod val="75000"/>
                  </a:schemeClr>
                </a:solidFill>
                <a:latin typeface="+mj-lt"/>
              </a:rPr>
              <a:t>화면 처리 응답</a:t>
            </a:r>
          </a:p>
        </p:txBody>
      </p:sp>
      <p:sp>
        <p:nvSpPr>
          <p:cNvPr id="4" name="TextBox 3">
            <a:extLst>
              <a:ext uri="{FF2B5EF4-FFF2-40B4-BE49-F238E27FC236}">
                <a16:creationId xmlns:a16="http://schemas.microsoft.com/office/drawing/2014/main" id="{D88D9851-9B9B-C214-88B7-4622098E663E}"/>
              </a:ext>
            </a:extLst>
          </p:cNvPr>
          <p:cNvSpPr txBox="1"/>
          <p:nvPr/>
        </p:nvSpPr>
        <p:spPr>
          <a:xfrm>
            <a:off x="328785" y="763723"/>
            <a:ext cx="8658805" cy="333617"/>
          </a:xfrm>
          <a:prstGeom prst="rect">
            <a:avLst/>
          </a:prstGeom>
          <a:noFill/>
        </p:spPr>
        <p:txBody>
          <a:bodyPr wrap="square">
            <a:spAutoFit/>
          </a:bodyPr>
          <a:lstStyle/>
          <a:p>
            <a:pPr marL="171450" indent="-171450">
              <a:lnSpc>
                <a:spcPct val="150000"/>
              </a:lnSpc>
              <a:buFont typeface="Arial" panose="020B0604020202020204" pitchFamily="34" charset="0"/>
              <a:buChar char="•"/>
            </a:pPr>
            <a:r>
              <a:rPr lang="en-US" altLang="ko-KR" sz="1200"/>
              <a:t>HTML </a:t>
            </a:r>
            <a:r>
              <a:rPr lang="ko-KR" altLang="en-US" sz="1200"/>
              <a:t>컨텐츠를 렌더링하여 브라우저가 화면에 표시하도록 전송</a:t>
            </a:r>
            <a:endParaRPr lang="en-US" altLang="ko-KR" sz="1200">
              <a:latin typeface="+mj-lt"/>
            </a:endParaRPr>
          </a:p>
        </p:txBody>
      </p:sp>
      <p:sp>
        <p:nvSpPr>
          <p:cNvPr id="11" name="Rectangle 2">
            <a:extLst>
              <a:ext uri="{FF2B5EF4-FFF2-40B4-BE49-F238E27FC236}">
                <a16:creationId xmlns:a16="http://schemas.microsoft.com/office/drawing/2014/main" id="{F90976B7-F0BB-B63A-6C33-E3EB3DD9F20D}"/>
              </a:ext>
            </a:extLst>
          </p:cNvPr>
          <p:cNvSpPr>
            <a:spLocks noChangeArrowheads="1"/>
          </p:cNvSpPr>
          <p:nvPr/>
        </p:nvSpPr>
        <p:spPr bwMode="auto">
          <a:xfrm>
            <a:off x="445168" y="1221553"/>
            <a:ext cx="6900111" cy="463146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@WebServlet</a:t>
            </a:r>
            <a:r>
              <a:rPr kumimoji="0" lang="ko-KR" altLang="ko-KR" sz="1100" b="0" i="0" u="none" strike="noStrike" cap="none" normalizeH="0" baseline="0">
                <a:ln>
                  <a:noFill/>
                </a:ln>
                <a:solidFill>
                  <a:srgbClr val="BCBEC4"/>
                </a:solidFill>
                <a:effectLst/>
                <a:latin typeface="Arial Unicode MS"/>
                <a:ea typeface="JetBrains Mono"/>
              </a:rPr>
              <a:t>(name = </a:t>
            </a:r>
            <a:r>
              <a:rPr kumimoji="0" lang="ko-KR" altLang="ko-KR" sz="1100" b="0" i="0" u="none" strike="noStrike" cap="none" normalizeH="0" baseline="0">
                <a:ln>
                  <a:noFill/>
                </a:ln>
                <a:solidFill>
                  <a:srgbClr val="6AAB73"/>
                </a:solidFill>
                <a:effectLst/>
                <a:latin typeface="Arial Unicode MS"/>
                <a:ea typeface="JetBrains Mono"/>
              </a:rPr>
              <a:t>“</a:t>
            </a:r>
            <a:r>
              <a:rPr lang="en-US" altLang="ko-KR" sz="1100">
                <a:solidFill>
                  <a:srgbClr val="6AAB73"/>
                </a:solidFill>
                <a:latin typeface="Arial Unicode MS"/>
                <a:ea typeface="JetBrains Mono"/>
              </a:rPr>
              <a:t>h</a:t>
            </a:r>
            <a:r>
              <a:rPr kumimoji="0" lang="ko-KR" altLang="ko-KR" sz="1100" b="0" i="0" u="none" strike="noStrike" cap="none" normalizeH="0" baseline="0">
                <a:ln>
                  <a:noFill/>
                </a:ln>
                <a:solidFill>
                  <a:srgbClr val="6AAB73"/>
                </a:solidFill>
                <a:effectLst/>
                <a:latin typeface="Arial Unicode MS"/>
                <a:ea typeface="JetBrains Mono"/>
              </a:rPr>
              <a:t>tmlResponseServlet"</a:t>
            </a:r>
            <a:r>
              <a:rPr kumimoji="0" lang="ko-KR" altLang="ko-KR" sz="1100" b="0" i="0" u="none" strike="noStrike" cap="none" normalizeH="0" baseline="0">
                <a:ln>
                  <a:noFill/>
                </a:ln>
                <a:solidFill>
                  <a:srgbClr val="BCBEC4"/>
                </a:solidFill>
                <a:effectLst/>
                <a:latin typeface="Arial Unicode MS"/>
                <a:ea typeface="JetBrains Mono"/>
              </a:rPr>
              <a:t>, urlPatterns = </a:t>
            </a:r>
            <a:r>
              <a:rPr kumimoji="0" lang="ko-KR" altLang="ko-KR" sz="1100" b="0" i="0" u="none" strike="noStrike" cap="none" normalizeH="0" baseline="0">
                <a:ln>
                  <a:noFill/>
                </a:ln>
                <a:solidFill>
                  <a:srgbClr val="6AAB73"/>
                </a:solidFill>
                <a:effectLst/>
                <a:latin typeface="Arial Unicode MS"/>
                <a:ea typeface="JetBrains Mono"/>
              </a:rPr>
              <a:t>"/htmlResponse"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HtmlResponseServlet </a:t>
            </a:r>
            <a:r>
              <a:rPr kumimoji="0" lang="ko-KR" altLang="ko-KR" sz="1100" b="0" i="0" u="none" strike="noStrike" cap="none" normalizeH="0" baseline="0">
                <a:ln>
                  <a:noFill/>
                </a:ln>
                <a:solidFill>
                  <a:srgbClr val="CF8E6D"/>
                </a:solidFill>
                <a:effectLst/>
                <a:latin typeface="Arial Unicode MS"/>
                <a:ea typeface="JetBrains Mono"/>
              </a:rPr>
              <a:t>extends </a:t>
            </a:r>
            <a:r>
              <a:rPr kumimoji="0" lang="ko-KR" altLang="ko-KR" sz="1100" b="0" i="0" u="none" strike="noStrike" cap="none" normalizeH="0" baseline="0">
                <a:ln>
                  <a:noFill/>
                </a:ln>
                <a:solidFill>
                  <a:srgbClr val="BCBEC4"/>
                </a:solidFill>
                <a:effectLst/>
                <a:latin typeface="Arial Unicode MS"/>
                <a:ea typeface="JetBrains Mono"/>
              </a:rPr>
              <a:t>HttpServlet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@Override</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B3AE60"/>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protected void </a:t>
            </a:r>
            <a:r>
              <a:rPr kumimoji="0" lang="ko-KR" altLang="ko-KR" sz="1100" b="0" i="0" u="none" strike="noStrike" cap="none" normalizeH="0" baseline="0">
                <a:ln>
                  <a:noFill/>
                </a:ln>
                <a:solidFill>
                  <a:srgbClr val="56A8F5"/>
                </a:solidFill>
                <a:effectLst/>
                <a:latin typeface="Arial Unicode MS"/>
                <a:ea typeface="JetBrains Mono"/>
              </a:rPr>
              <a:t>doGet</a:t>
            </a:r>
            <a:r>
              <a:rPr kumimoji="0" lang="ko-KR" altLang="ko-KR" sz="1100" b="0" i="0" u="none" strike="noStrike" cap="none" normalizeH="0" baseline="0">
                <a:ln>
                  <a:noFill/>
                </a:ln>
                <a:solidFill>
                  <a:srgbClr val="BCBEC4"/>
                </a:solidFill>
                <a:effectLst/>
                <a:latin typeface="Arial Unicode MS"/>
                <a:ea typeface="JetBrains Mono"/>
              </a:rPr>
              <a:t>(HttpServletRequest request, HttpServletResponse response) </a:t>
            </a:r>
            <a:r>
              <a:rPr kumimoji="0" lang="ko-KR" altLang="ko-KR" sz="1100" b="0" i="0" u="none" strike="noStrike" cap="none" normalizeH="0" baseline="0">
                <a:ln>
                  <a:noFill/>
                </a:ln>
                <a:solidFill>
                  <a:srgbClr val="CF8E6D"/>
                </a:solidFill>
                <a:effectLst/>
                <a:latin typeface="Arial Unicode MS"/>
                <a:ea typeface="JetBrains Mono"/>
              </a:rPr>
              <a:t>throws </a:t>
            </a:r>
            <a:r>
              <a:rPr kumimoji="0" lang="ko-KR" altLang="ko-KR" sz="1100" b="0" i="0" u="none" strike="noStrike" cap="none" normalizeH="0" baseline="0">
                <a:ln>
                  <a:noFill/>
                </a:ln>
                <a:solidFill>
                  <a:srgbClr val="BCBEC4"/>
                </a:solidFill>
                <a:effectLst/>
                <a:latin typeface="Arial Unicode MS"/>
                <a:ea typeface="JetBrains Mono"/>
              </a:rPr>
              <a:t>IOException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응답</a:t>
            </a:r>
            <a:r>
              <a:rPr kumimoji="0" lang="ko-KR" altLang="ko-KR" sz="1100" b="0" i="0" u="none" strike="noStrike" cap="none" normalizeH="0" baseline="0">
                <a:ln>
                  <a:noFill/>
                </a:ln>
                <a:solidFill>
                  <a:srgbClr val="7A7E85"/>
                </a:solidFill>
                <a:effectLst/>
                <a:latin typeface="Arial Unicode MS"/>
                <a:ea typeface="JetBrains Mono"/>
              </a:rPr>
              <a:t> Content-Type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설정</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response.setContentType(</a:t>
            </a:r>
            <a:r>
              <a:rPr kumimoji="0" lang="ko-KR" altLang="ko-KR" sz="1100" b="0" i="0" u="none" strike="noStrike" cap="none" normalizeH="0" baseline="0">
                <a:ln>
                  <a:noFill/>
                </a:ln>
                <a:solidFill>
                  <a:srgbClr val="6AAB73"/>
                </a:solidFill>
                <a:effectLst/>
                <a:latin typeface="Arial Unicode MS"/>
                <a:ea typeface="JetBrains Mono"/>
              </a:rPr>
              <a:t>"text/html;charset=UTF-8"</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응답 본문 작성</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PrintWriter writer = response.getWriter();</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writer.write(</a:t>
            </a:r>
            <a:r>
              <a:rPr kumimoji="0" lang="ko-KR" altLang="ko-KR" sz="1100" b="0" i="0" u="none" strike="noStrike" cap="none" normalizeH="0" baseline="0">
                <a:ln>
                  <a:noFill/>
                </a:ln>
                <a:solidFill>
                  <a:srgbClr val="6AAB73"/>
                </a:solidFill>
                <a:effectLst/>
                <a:latin typeface="Arial Unicode MS"/>
                <a:ea typeface="JetBrains Mono"/>
              </a:rPr>
              <a:t>"&lt;!DOCTYPE html&gt;"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writer.write(</a:t>
            </a:r>
            <a:r>
              <a:rPr kumimoji="0" lang="ko-KR" altLang="ko-KR" sz="1100" b="0" i="0" u="none" strike="noStrike" cap="none" normalizeH="0" baseline="0">
                <a:ln>
                  <a:noFill/>
                </a:ln>
                <a:solidFill>
                  <a:srgbClr val="6AAB73"/>
                </a:solidFill>
                <a:effectLst/>
                <a:latin typeface="Arial Unicode MS"/>
                <a:ea typeface="JetBrains Mono"/>
              </a:rPr>
              <a:t>"&lt;html&gt;&lt;head&gt;&lt;title&gt;HTML Response&lt;/title&gt;&lt;/head&gt;"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writer.write(</a:t>
            </a:r>
            <a:r>
              <a:rPr kumimoji="0" lang="ko-KR" altLang="ko-KR" sz="1100" b="0" i="0" u="none" strike="noStrike" cap="none" normalizeH="0" baseline="0">
                <a:ln>
                  <a:noFill/>
                </a:ln>
                <a:solidFill>
                  <a:srgbClr val="6AAB73"/>
                </a:solidFill>
                <a:effectLst/>
                <a:latin typeface="Arial Unicode MS"/>
                <a:ea typeface="JetBrains Mono"/>
              </a:rPr>
              <a:t>"&lt;body&gt;"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writer.write(</a:t>
            </a:r>
            <a:r>
              <a:rPr kumimoji="0" lang="ko-KR" altLang="ko-KR" sz="1100" b="0" i="0" u="none" strike="noStrike" cap="none" normalizeH="0" baseline="0">
                <a:ln>
                  <a:noFill/>
                </a:ln>
                <a:solidFill>
                  <a:srgbClr val="6AAB73"/>
                </a:solidFill>
                <a:effectLst/>
                <a:latin typeface="Arial Unicode MS"/>
                <a:ea typeface="JetBrains Mono"/>
              </a:rPr>
              <a:t>"&lt;h1&gt;Welcome to the HTML Response&lt;/h1&gt;"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writer.write(</a:t>
            </a:r>
            <a:r>
              <a:rPr kumimoji="0" lang="ko-KR" altLang="ko-KR" sz="1100" b="0" i="0" u="none" strike="noStrike" cap="none" normalizeH="0" baseline="0">
                <a:ln>
                  <a:noFill/>
                </a:ln>
                <a:solidFill>
                  <a:srgbClr val="6AAB73"/>
                </a:solidFill>
                <a:effectLst/>
                <a:latin typeface="Arial Unicode MS"/>
                <a:ea typeface="JetBrains Mono"/>
              </a:rPr>
              <a:t>"&lt;p&gt;This is an HTML response.&lt;/p&gt;"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writer.write(</a:t>
            </a:r>
            <a:r>
              <a:rPr kumimoji="0" lang="ko-KR" altLang="ko-KR" sz="1100" b="0" i="0" u="none" strike="noStrike" cap="none" normalizeH="0" baseline="0">
                <a:ln>
                  <a:noFill/>
                </a:ln>
                <a:solidFill>
                  <a:srgbClr val="6AAB73"/>
                </a:solidFill>
                <a:effectLst/>
                <a:latin typeface="Arial Unicode MS"/>
                <a:ea typeface="JetBrains Mono"/>
              </a:rPr>
              <a:t>"&lt;/body&gt;&lt;/html&gt;"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writer.close();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3" name="Rectangle 1">
            <a:extLst>
              <a:ext uri="{FF2B5EF4-FFF2-40B4-BE49-F238E27FC236}">
                <a16:creationId xmlns:a16="http://schemas.microsoft.com/office/drawing/2014/main" id="{31D97C5D-66E7-B7C7-E42A-7852A4F23ED0}"/>
              </a:ext>
            </a:extLst>
          </p:cNvPr>
          <p:cNvSpPr>
            <a:spLocks noChangeArrowheads="1"/>
          </p:cNvSpPr>
          <p:nvPr/>
        </p:nvSpPr>
        <p:spPr bwMode="auto">
          <a:xfrm>
            <a:off x="7513718" y="2279984"/>
            <a:ext cx="4180973" cy="2854051"/>
          </a:xfrm>
          <a:prstGeom prst="rect">
            <a:avLst/>
          </a:prstGeom>
          <a:solidFill>
            <a:schemeClr val="bg1"/>
          </a:solidFill>
          <a:ln w="6350">
            <a:solidFill>
              <a:schemeClr val="bg1">
                <a:lumMod val="65000"/>
              </a:schemeClr>
            </a:solid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effectLst/>
                <a:latin typeface="Arial Unicode MS"/>
                <a:ea typeface="JetBrains Mono"/>
              </a:rPr>
              <a:t>HTTP/1.1 200 OK</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effectLst/>
                <a:latin typeface="Arial Unicode MS"/>
                <a:ea typeface="JetBrains Mono"/>
              </a:rPr>
              <a:t>Content-Type: text/html;charset=UTF-8</a:t>
            </a:r>
          </a:p>
          <a:p>
            <a:pPr marL="0" marR="0" lvl="0" indent="0" algn="l" defTabSz="914400" rtl="0" eaLnBrk="0" fontAlgn="base" latinLnBrk="0" hangingPunct="0">
              <a:lnSpc>
                <a:spcPct val="150000"/>
              </a:lnSpc>
              <a:spcBef>
                <a:spcPct val="0"/>
              </a:spcBef>
              <a:spcAft>
                <a:spcPct val="0"/>
              </a:spcAft>
              <a:buClrTx/>
              <a:buSzTx/>
              <a:buFontTx/>
              <a:buNone/>
              <a:tabLst/>
            </a:pPr>
            <a:endParaRPr kumimoji="0" lang="en-US" altLang="ko-KR" sz="1100" b="0" i="0" u="none" strike="noStrike" cap="none" normalizeH="0" baseline="0">
              <a:ln>
                <a:noFill/>
              </a:ln>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effectLst/>
                <a:latin typeface="Arial Unicode MS"/>
                <a:ea typeface="JetBrains Mono"/>
              </a:rPr>
              <a:t>&lt;!DOCTYPE html&gt;</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effectLst/>
                <a:latin typeface="Arial Unicode MS"/>
                <a:ea typeface="JetBrains Mono"/>
              </a:rPr>
              <a:t>&lt;html&gt;</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effectLst/>
                <a:latin typeface="Arial Unicode MS"/>
                <a:ea typeface="JetBrains Mono"/>
              </a:rPr>
              <a:t>&lt;head&gt;&lt;title&gt;HTML Response&lt;/title&gt;&lt;/head&gt;</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effectLst/>
                <a:latin typeface="Arial Unicode MS"/>
                <a:ea typeface="JetBrains Mono"/>
              </a:rPr>
              <a:t>&lt;body&gt;</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effectLst/>
                <a:latin typeface="Arial Unicode MS"/>
                <a:ea typeface="JetBrains Mono"/>
              </a:rPr>
              <a:t>&lt;h1&gt;Welcome to the HTML Response&lt;/h1&gt;</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effectLst/>
                <a:latin typeface="Arial Unicode MS"/>
                <a:ea typeface="JetBrains Mono"/>
              </a:rPr>
              <a:t>&lt;p&gt;This is an HTML response.&lt;/p&gt;</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effectLst/>
                <a:latin typeface="Arial Unicode MS"/>
                <a:ea typeface="JetBrains Mono"/>
              </a:rPr>
              <a:t>&lt;/body&gt;</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effectLst/>
                <a:latin typeface="Arial Unicode MS"/>
                <a:ea typeface="JetBrains Mono"/>
              </a:rPr>
              <a:t>&lt;/html&gt;</a:t>
            </a:r>
          </a:p>
        </p:txBody>
      </p:sp>
      <p:sp>
        <p:nvSpPr>
          <p:cNvPr id="14" name="Rectangle 2">
            <a:extLst>
              <a:ext uri="{FF2B5EF4-FFF2-40B4-BE49-F238E27FC236}">
                <a16:creationId xmlns:a16="http://schemas.microsoft.com/office/drawing/2014/main" id="{4E6795D6-5F86-09E3-DDFB-5A0A1CB109F4}"/>
              </a:ext>
            </a:extLst>
          </p:cNvPr>
          <p:cNvSpPr>
            <a:spLocks noChangeArrowheads="1"/>
          </p:cNvSpPr>
          <p:nvPr/>
        </p:nvSpPr>
        <p:spPr bwMode="auto">
          <a:xfrm>
            <a:off x="7513719" y="1514879"/>
            <a:ext cx="4180973" cy="27699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200" b="0" i="0" u="none" strike="noStrike" cap="none" normalizeH="0" baseline="0">
                <a:ln>
                  <a:noFill/>
                </a:ln>
                <a:solidFill>
                  <a:srgbClr val="BCBEC4"/>
                </a:solidFill>
                <a:effectLst/>
                <a:latin typeface="Arial Unicode MS"/>
                <a:ea typeface="JetBrains Mono"/>
              </a:rPr>
              <a:t>http:</a:t>
            </a:r>
            <a:r>
              <a:rPr kumimoji="0" lang="ko-KR" altLang="ko-KR" sz="1200" b="0" i="0" u="none" strike="noStrike" cap="none" normalizeH="0" baseline="0">
                <a:ln>
                  <a:noFill/>
                </a:ln>
                <a:solidFill>
                  <a:srgbClr val="7A7E85"/>
                </a:solidFill>
                <a:effectLst/>
                <a:latin typeface="Arial Unicode MS"/>
                <a:ea typeface="JetBrains Mono"/>
              </a:rPr>
              <a:t>//localhost:8080/</a:t>
            </a:r>
            <a:r>
              <a:rPr kumimoji="0" lang="en-US" altLang="ko-KR" sz="1200" b="0" i="0" u="none" strike="noStrike" cap="none" normalizeH="0" baseline="0">
                <a:ln>
                  <a:noFill/>
                </a:ln>
                <a:solidFill>
                  <a:srgbClr val="7A7E85"/>
                </a:solidFill>
                <a:effectLst/>
                <a:latin typeface="Arial Unicode MS"/>
                <a:ea typeface="JetBrains Mono"/>
              </a:rPr>
              <a:t>htmlResponse</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15" name="직사각형 14">
            <a:extLst>
              <a:ext uri="{FF2B5EF4-FFF2-40B4-BE49-F238E27FC236}">
                <a16:creationId xmlns:a16="http://schemas.microsoft.com/office/drawing/2014/main" id="{264A6169-D0BD-8B2F-00A1-ECEA1D71AC31}"/>
              </a:ext>
            </a:extLst>
          </p:cNvPr>
          <p:cNvSpPr/>
          <p:nvPr/>
        </p:nvSpPr>
        <p:spPr>
          <a:xfrm>
            <a:off x="7442383" y="2002985"/>
            <a:ext cx="492443" cy="276999"/>
          </a:xfrm>
          <a:prstGeom prst="rect">
            <a:avLst/>
          </a:prstGeom>
        </p:spPr>
        <p:txBody>
          <a:bodyPr wrap="none">
            <a:spAutoFit/>
          </a:bodyPr>
          <a:lstStyle/>
          <a:p>
            <a:r>
              <a:rPr lang="ko-KR" altLang="en-US" sz="1200">
                <a:latin typeface="+mj-lt"/>
              </a:rPr>
              <a:t>결과</a:t>
            </a:r>
          </a:p>
        </p:txBody>
      </p:sp>
      <p:sp>
        <p:nvSpPr>
          <p:cNvPr id="16" name="직사각형 15">
            <a:extLst>
              <a:ext uri="{FF2B5EF4-FFF2-40B4-BE49-F238E27FC236}">
                <a16:creationId xmlns:a16="http://schemas.microsoft.com/office/drawing/2014/main" id="{D35DF7B6-D979-FD65-56C5-400C0315B624}"/>
              </a:ext>
            </a:extLst>
          </p:cNvPr>
          <p:cNvSpPr/>
          <p:nvPr/>
        </p:nvSpPr>
        <p:spPr>
          <a:xfrm>
            <a:off x="7442383" y="1237880"/>
            <a:ext cx="492443" cy="276999"/>
          </a:xfrm>
          <a:prstGeom prst="rect">
            <a:avLst/>
          </a:prstGeom>
        </p:spPr>
        <p:txBody>
          <a:bodyPr wrap="none">
            <a:spAutoFit/>
          </a:bodyPr>
          <a:lstStyle/>
          <a:p>
            <a:r>
              <a:rPr lang="ko-KR" altLang="en-US" sz="1200">
                <a:latin typeface="+mj-lt"/>
              </a:rPr>
              <a:t>요청</a:t>
            </a:r>
          </a:p>
        </p:txBody>
      </p:sp>
    </p:spTree>
    <p:extLst>
      <p:ext uri="{BB962C8B-B14F-4D97-AF65-F5344CB8AC3E}">
        <p14:creationId xmlns:p14="http://schemas.microsoft.com/office/powerpoint/2010/main" val="141623857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8857D3-8EC6-0946-3D6F-468A33F55AF9}"/>
            </a:ext>
          </a:extLst>
        </p:cNvPr>
        <p:cNvGrpSpPr/>
        <p:nvPr/>
      </p:nvGrpSpPr>
      <p:grpSpPr>
        <a:xfrm>
          <a:off x="0" y="0"/>
          <a:ext cx="0" cy="0"/>
          <a:chOff x="0" y="0"/>
          <a:chExt cx="0" cy="0"/>
        </a:xfrm>
      </p:grpSpPr>
      <p:sp>
        <p:nvSpPr>
          <p:cNvPr id="3" name="직사각형 2">
            <a:extLst>
              <a:ext uri="{FF2B5EF4-FFF2-40B4-BE49-F238E27FC236}">
                <a16:creationId xmlns:a16="http://schemas.microsoft.com/office/drawing/2014/main" id="{AF94D5DB-E48D-D52A-A7E7-03EBE915F44E}"/>
              </a:ext>
            </a:extLst>
          </p:cNvPr>
          <p:cNvSpPr/>
          <p:nvPr/>
        </p:nvSpPr>
        <p:spPr>
          <a:xfrm>
            <a:off x="130075" y="363535"/>
            <a:ext cx="2212529" cy="369332"/>
          </a:xfrm>
          <a:prstGeom prst="rect">
            <a:avLst/>
          </a:prstGeom>
        </p:spPr>
        <p:txBody>
          <a:bodyPr wrap="none">
            <a:spAutoFit/>
          </a:bodyPr>
          <a:lstStyle/>
          <a:p>
            <a:pPr marL="342900" indent="-342900">
              <a:buFont typeface="Wingdings" pitchFamily="2" charset="2"/>
              <a:buChar char="ü"/>
            </a:pPr>
            <a:r>
              <a:rPr lang="en-US" altLang="ko-KR" b="1">
                <a:solidFill>
                  <a:schemeClr val="accent1">
                    <a:lumMod val="75000"/>
                  </a:schemeClr>
                </a:solidFill>
                <a:latin typeface="+mj-lt"/>
              </a:rPr>
              <a:t>HTTP </a:t>
            </a:r>
            <a:r>
              <a:rPr lang="ko-KR" altLang="en-US" b="1">
                <a:solidFill>
                  <a:schemeClr val="accent1">
                    <a:lumMod val="75000"/>
                  </a:schemeClr>
                </a:solidFill>
                <a:latin typeface="+mj-lt"/>
              </a:rPr>
              <a:t>본문 응답</a:t>
            </a:r>
          </a:p>
        </p:txBody>
      </p:sp>
      <p:sp>
        <p:nvSpPr>
          <p:cNvPr id="4" name="TextBox 3">
            <a:extLst>
              <a:ext uri="{FF2B5EF4-FFF2-40B4-BE49-F238E27FC236}">
                <a16:creationId xmlns:a16="http://schemas.microsoft.com/office/drawing/2014/main" id="{A2B9CBEA-B8D6-A4DD-1D9B-BC8B1772A1C6}"/>
              </a:ext>
            </a:extLst>
          </p:cNvPr>
          <p:cNvSpPr txBox="1"/>
          <p:nvPr/>
        </p:nvSpPr>
        <p:spPr>
          <a:xfrm>
            <a:off x="328785" y="763723"/>
            <a:ext cx="8658805" cy="333617"/>
          </a:xfrm>
          <a:prstGeom prst="rect">
            <a:avLst/>
          </a:prstGeom>
          <a:noFill/>
        </p:spPr>
        <p:txBody>
          <a:bodyPr wrap="square">
            <a:spAutoFit/>
          </a:bodyPr>
          <a:lstStyle/>
          <a:p>
            <a:pPr marL="171450" indent="-171450">
              <a:lnSpc>
                <a:spcPct val="150000"/>
              </a:lnSpc>
              <a:buFont typeface="Arial" panose="020B0604020202020204" pitchFamily="34" charset="0"/>
              <a:buChar char="•"/>
            </a:pPr>
            <a:r>
              <a:rPr lang="en-US" altLang="ko-KR" sz="1200"/>
              <a:t>JSON, XML, </a:t>
            </a:r>
            <a:r>
              <a:rPr lang="ko-KR" altLang="en-US" sz="1200"/>
              <a:t>바이너리 데이터 등 다양한 형식의 </a:t>
            </a:r>
            <a:r>
              <a:rPr lang="en-US" altLang="ko-KR" sz="1200"/>
              <a:t>HTTP </a:t>
            </a:r>
            <a:r>
              <a:rPr lang="ko-KR" altLang="en-US" sz="1200"/>
              <a:t>응답 본문 데이터를 전송</a:t>
            </a:r>
            <a:endParaRPr lang="en-US" altLang="ko-KR" sz="1200">
              <a:latin typeface="+mj-lt"/>
            </a:endParaRPr>
          </a:p>
        </p:txBody>
      </p:sp>
      <p:sp>
        <p:nvSpPr>
          <p:cNvPr id="13" name="Rectangle 1">
            <a:extLst>
              <a:ext uri="{FF2B5EF4-FFF2-40B4-BE49-F238E27FC236}">
                <a16:creationId xmlns:a16="http://schemas.microsoft.com/office/drawing/2014/main" id="{3E390E36-11B6-2802-2B77-2123AB9FCC17}"/>
              </a:ext>
            </a:extLst>
          </p:cNvPr>
          <p:cNvSpPr>
            <a:spLocks noChangeArrowheads="1"/>
          </p:cNvSpPr>
          <p:nvPr/>
        </p:nvSpPr>
        <p:spPr bwMode="auto">
          <a:xfrm>
            <a:off x="7537781" y="2408193"/>
            <a:ext cx="4180973" cy="2092304"/>
          </a:xfrm>
          <a:prstGeom prst="rect">
            <a:avLst/>
          </a:prstGeom>
          <a:solidFill>
            <a:schemeClr val="bg1"/>
          </a:solidFill>
          <a:ln w="6350">
            <a:solidFill>
              <a:schemeClr val="bg1">
                <a:lumMod val="65000"/>
              </a:schemeClr>
            </a:solid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effectLst/>
                <a:latin typeface="Arial Unicode MS"/>
                <a:ea typeface="JetBrains Mono"/>
              </a:rPr>
              <a:t>HTTP/1.1 200 OK</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effectLst/>
                <a:latin typeface="Arial Unicode MS"/>
                <a:ea typeface="JetBrains Mono"/>
              </a:rPr>
              <a:t>Content-Type: application/json;charset=UTF-8</a:t>
            </a:r>
          </a:p>
          <a:p>
            <a:pPr marL="0" marR="0" lvl="0" indent="0" algn="l" defTabSz="914400" rtl="0" eaLnBrk="0" fontAlgn="base" latinLnBrk="0" hangingPunct="0">
              <a:lnSpc>
                <a:spcPct val="150000"/>
              </a:lnSpc>
              <a:spcBef>
                <a:spcPct val="0"/>
              </a:spcBef>
              <a:spcAft>
                <a:spcPct val="0"/>
              </a:spcAft>
              <a:buClrTx/>
              <a:buSzTx/>
              <a:buFontTx/>
              <a:buNone/>
              <a:tabLst/>
            </a:pPr>
            <a:endParaRPr kumimoji="0" lang="en-US" altLang="ko-KR" sz="1100" b="0" i="0" u="none" strike="noStrike" cap="none" normalizeH="0" baseline="0">
              <a:ln>
                <a:noFill/>
              </a:ln>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effectLst/>
                <a:latin typeface="Arial Unicode MS"/>
                <a:ea typeface="JetBrains Mono"/>
              </a:rPr>
              <a:t>{</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effectLst/>
                <a:latin typeface="Arial Unicode MS"/>
                <a:ea typeface="JetBrains Mono"/>
              </a:rPr>
              <a:t>    "name": "leaven",</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effectLst/>
                <a:latin typeface="Arial Unicode MS"/>
                <a:ea typeface="JetBrains Mono"/>
              </a:rPr>
              <a:t>    "age": 30,</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effectLst/>
                <a:latin typeface="Arial Unicode MS"/>
                <a:ea typeface="JetBrains Mono"/>
              </a:rPr>
              <a:t>    "email": "leaven@example.com"</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effectLst/>
                <a:latin typeface="Arial Unicode MS"/>
                <a:ea typeface="JetBrains Mono"/>
              </a:rPr>
              <a:t>}</a:t>
            </a:r>
          </a:p>
        </p:txBody>
      </p:sp>
      <p:sp>
        <p:nvSpPr>
          <p:cNvPr id="14" name="Rectangle 2">
            <a:extLst>
              <a:ext uri="{FF2B5EF4-FFF2-40B4-BE49-F238E27FC236}">
                <a16:creationId xmlns:a16="http://schemas.microsoft.com/office/drawing/2014/main" id="{8EFDCA8D-C78A-E03F-FB77-3E81A019C244}"/>
              </a:ext>
            </a:extLst>
          </p:cNvPr>
          <p:cNvSpPr>
            <a:spLocks noChangeArrowheads="1"/>
          </p:cNvSpPr>
          <p:nvPr/>
        </p:nvSpPr>
        <p:spPr bwMode="auto">
          <a:xfrm>
            <a:off x="7537782" y="1651338"/>
            <a:ext cx="4180973" cy="27699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200" b="0" i="0" u="none" strike="noStrike" cap="none" normalizeH="0" baseline="0">
                <a:ln>
                  <a:noFill/>
                </a:ln>
                <a:solidFill>
                  <a:srgbClr val="BCBEC4"/>
                </a:solidFill>
                <a:effectLst/>
                <a:latin typeface="Arial Unicode MS"/>
                <a:ea typeface="JetBrains Mono"/>
              </a:rPr>
              <a:t>http:</a:t>
            </a:r>
            <a:r>
              <a:rPr kumimoji="0" lang="ko-KR" altLang="ko-KR" sz="1200" b="0" i="0" u="none" strike="noStrike" cap="none" normalizeH="0" baseline="0">
                <a:ln>
                  <a:noFill/>
                </a:ln>
                <a:solidFill>
                  <a:srgbClr val="7A7E85"/>
                </a:solidFill>
                <a:effectLst/>
                <a:latin typeface="Arial Unicode MS"/>
                <a:ea typeface="JetBrains Mono"/>
              </a:rPr>
              <a:t>//localhost:8080/</a:t>
            </a:r>
            <a:r>
              <a:rPr kumimoji="0" lang="en-US" altLang="ko-KR" sz="1200" b="0" i="0" u="none" strike="noStrike" cap="none" normalizeH="0" baseline="0">
                <a:ln>
                  <a:noFill/>
                </a:ln>
                <a:solidFill>
                  <a:srgbClr val="7A7E85"/>
                </a:solidFill>
                <a:effectLst/>
                <a:latin typeface="Arial Unicode MS"/>
                <a:ea typeface="JetBrains Mono"/>
              </a:rPr>
              <a:t>jsonResponse</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15" name="직사각형 14">
            <a:extLst>
              <a:ext uri="{FF2B5EF4-FFF2-40B4-BE49-F238E27FC236}">
                <a16:creationId xmlns:a16="http://schemas.microsoft.com/office/drawing/2014/main" id="{2D24563B-A50E-6A11-F24A-BD54FB227A76}"/>
              </a:ext>
            </a:extLst>
          </p:cNvPr>
          <p:cNvSpPr/>
          <p:nvPr/>
        </p:nvSpPr>
        <p:spPr>
          <a:xfrm>
            <a:off x="7466446" y="2131194"/>
            <a:ext cx="492443" cy="276999"/>
          </a:xfrm>
          <a:prstGeom prst="rect">
            <a:avLst/>
          </a:prstGeom>
        </p:spPr>
        <p:txBody>
          <a:bodyPr wrap="none">
            <a:spAutoFit/>
          </a:bodyPr>
          <a:lstStyle/>
          <a:p>
            <a:r>
              <a:rPr lang="ko-KR" altLang="en-US" sz="1200">
                <a:latin typeface="+mj-lt"/>
              </a:rPr>
              <a:t>결과</a:t>
            </a:r>
          </a:p>
        </p:txBody>
      </p:sp>
      <p:sp>
        <p:nvSpPr>
          <p:cNvPr id="16" name="직사각형 15">
            <a:extLst>
              <a:ext uri="{FF2B5EF4-FFF2-40B4-BE49-F238E27FC236}">
                <a16:creationId xmlns:a16="http://schemas.microsoft.com/office/drawing/2014/main" id="{68A6E4C0-9283-3F44-5CAB-4F81E50B2841}"/>
              </a:ext>
            </a:extLst>
          </p:cNvPr>
          <p:cNvSpPr/>
          <p:nvPr/>
        </p:nvSpPr>
        <p:spPr>
          <a:xfrm>
            <a:off x="7466446" y="1374339"/>
            <a:ext cx="492443" cy="276999"/>
          </a:xfrm>
          <a:prstGeom prst="rect">
            <a:avLst/>
          </a:prstGeom>
        </p:spPr>
        <p:txBody>
          <a:bodyPr wrap="none">
            <a:spAutoFit/>
          </a:bodyPr>
          <a:lstStyle/>
          <a:p>
            <a:r>
              <a:rPr lang="ko-KR" altLang="en-US" sz="1200">
                <a:latin typeface="+mj-lt"/>
              </a:rPr>
              <a:t>요청</a:t>
            </a:r>
          </a:p>
        </p:txBody>
      </p:sp>
      <p:sp>
        <p:nvSpPr>
          <p:cNvPr id="7" name="Rectangle 4">
            <a:extLst>
              <a:ext uri="{FF2B5EF4-FFF2-40B4-BE49-F238E27FC236}">
                <a16:creationId xmlns:a16="http://schemas.microsoft.com/office/drawing/2014/main" id="{5079D3C8-AAE3-7E49-3716-0E12930AD3EB}"/>
              </a:ext>
            </a:extLst>
          </p:cNvPr>
          <p:cNvSpPr>
            <a:spLocks noChangeArrowheads="1"/>
          </p:cNvSpPr>
          <p:nvPr/>
        </p:nvSpPr>
        <p:spPr bwMode="auto">
          <a:xfrm>
            <a:off x="473245" y="1183581"/>
            <a:ext cx="6829923" cy="539320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@WebServlet</a:t>
            </a:r>
            <a:r>
              <a:rPr kumimoji="0" lang="ko-KR" altLang="ko-KR" sz="1100" b="0" i="0" u="none" strike="noStrike" cap="none" normalizeH="0" baseline="0">
                <a:ln>
                  <a:noFill/>
                </a:ln>
                <a:solidFill>
                  <a:srgbClr val="BCBEC4"/>
                </a:solidFill>
                <a:effectLst/>
                <a:latin typeface="Arial Unicode MS"/>
                <a:ea typeface="JetBrains Mono"/>
              </a:rPr>
              <a:t>(name = </a:t>
            </a:r>
            <a:r>
              <a:rPr kumimoji="0" lang="ko-KR" altLang="ko-KR" sz="1100" b="0" i="0" u="none" strike="noStrike" cap="none" normalizeH="0" baseline="0">
                <a:ln>
                  <a:noFill/>
                </a:ln>
                <a:solidFill>
                  <a:srgbClr val="6AAB73"/>
                </a:solidFill>
                <a:effectLst/>
                <a:latin typeface="Arial Unicode MS"/>
                <a:ea typeface="JetBrains Mono"/>
              </a:rPr>
              <a:t>"JsonResponseServlet"</a:t>
            </a:r>
            <a:r>
              <a:rPr kumimoji="0" lang="ko-KR" altLang="ko-KR" sz="1100" b="0" i="0" u="none" strike="noStrike" cap="none" normalizeH="0" baseline="0">
                <a:ln>
                  <a:noFill/>
                </a:ln>
                <a:solidFill>
                  <a:srgbClr val="BCBEC4"/>
                </a:solidFill>
                <a:effectLst/>
                <a:latin typeface="Arial Unicode MS"/>
                <a:ea typeface="JetBrains Mono"/>
              </a:rPr>
              <a:t>, urlPatterns = </a:t>
            </a:r>
            <a:r>
              <a:rPr kumimoji="0" lang="ko-KR" altLang="ko-KR" sz="1100" b="0" i="0" u="none" strike="noStrike" cap="none" normalizeH="0" baseline="0">
                <a:ln>
                  <a:noFill/>
                </a:ln>
                <a:solidFill>
                  <a:srgbClr val="6AAB73"/>
                </a:solidFill>
                <a:effectLst/>
                <a:latin typeface="Arial Unicode MS"/>
                <a:ea typeface="JetBrains Mono"/>
              </a:rPr>
              <a:t>"/jsonResponse"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JsonResponseServlet </a:t>
            </a:r>
            <a:r>
              <a:rPr kumimoji="0" lang="ko-KR" altLang="ko-KR" sz="1100" b="0" i="0" u="none" strike="noStrike" cap="none" normalizeH="0" baseline="0">
                <a:ln>
                  <a:noFill/>
                </a:ln>
                <a:solidFill>
                  <a:srgbClr val="CF8E6D"/>
                </a:solidFill>
                <a:effectLst/>
                <a:latin typeface="Arial Unicode MS"/>
                <a:ea typeface="JetBrains Mono"/>
              </a:rPr>
              <a:t>extends </a:t>
            </a:r>
            <a:r>
              <a:rPr kumimoji="0" lang="ko-KR" altLang="ko-KR" sz="1100" b="0" i="0" u="none" strike="noStrike" cap="none" normalizeH="0" baseline="0">
                <a:ln>
                  <a:noFill/>
                </a:ln>
                <a:solidFill>
                  <a:srgbClr val="BCBEC4"/>
                </a:solidFill>
                <a:effectLst/>
                <a:latin typeface="Arial Unicode MS"/>
                <a:ea typeface="JetBrains Mono"/>
              </a:rPr>
              <a:t>HttpServlet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@Override</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B3AE60"/>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protected void </a:t>
            </a:r>
            <a:r>
              <a:rPr kumimoji="0" lang="ko-KR" altLang="ko-KR" sz="1100" b="0" i="0" u="none" strike="noStrike" cap="none" normalizeH="0" baseline="0">
                <a:ln>
                  <a:noFill/>
                </a:ln>
                <a:solidFill>
                  <a:srgbClr val="56A8F5"/>
                </a:solidFill>
                <a:effectLst/>
                <a:latin typeface="Arial Unicode MS"/>
                <a:ea typeface="JetBrains Mono"/>
              </a:rPr>
              <a:t>doGet</a:t>
            </a:r>
            <a:r>
              <a:rPr kumimoji="0" lang="ko-KR" altLang="ko-KR" sz="1100" b="0" i="0" u="none" strike="noStrike" cap="none" normalizeH="0" baseline="0">
                <a:ln>
                  <a:noFill/>
                </a:ln>
                <a:solidFill>
                  <a:srgbClr val="BCBEC4"/>
                </a:solidFill>
                <a:effectLst/>
                <a:latin typeface="Arial Unicode MS"/>
                <a:ea typeface="JetBrains Mono"/>
              </a:rPr>
              <a:t>(HttpServletRequest request, HttpServletResponse response) </a:t>
            </a:r>
            <a:r>
              <a:rPr kumimoji="0" lang="ko-KR" altLang="ko-KR" sz="1100" b="0" i="0" u="none" strike="noStrike" cap="none" normalizeH="0" baseline="0">
                <a:ln>
                  <a:noFill/>
                </a:ln>
                <a:solidFill>
                  <a:srgbClr val="CF8E6D"/>
                </a:solidFill>
                <a:effectLst/>
                <a:latin typeface="Arial Unicode MS"/>
                <a:ea typeface="JetBrains Mono"/>
              </a:rPr>
              <a:t>throws </a:t>
            </a:r>
            <a:r>
              <a:rPr kumimoji="0" lang="ko-KR" altLang="ko-KR" sz="1100" b="0" i="0" u="none" strike="noStrike" cap="none" normalizeH="0" baseline="0">
                <a:ln>
                  <a:noFill/>
                </a:ln>
                <a:solidFill>
                  <a:srgbClr val="BCBEC4"/>
                </a:solidFill>
                <a:effectLst/>
                <a:latin typeface="Arial Unicode MS"/>
                <a:ea typeface="JetBrains Mono"/>
              </a:rPr>
              <a:t>IOException {</a:t>
            </a:r>
            <a:br>
              <a:rPr kumimoji="0" lang="ko-KR" altLang="ko-KR" sz="1100" b="0" i="0" u="none" strike="noStrike" cap="none" normalizeH="0" baseline="0">
                <a:ln>
                  <a:noFill/>
                </a:ln>
                <a:solidFill>
                  <a:srgbClr val="BCBEC4"/>
                </a:solidFill>
                <a:effectLst/>
                <a:latin typeface="Arial Unicode MS"/>
                <a:ea typeface="JetBrains Mono"/>
              </a:rPr>
            </a:br>
            <a:endParaRPr kumimoji="0" lang="en-US" altLang="ko-KR" sz="11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응답</a:t>
            </a:r>
            <a:r>
              <a:rPr kumimoji="0" lang="ko-KR" altLang="ko-KR" sz="1100" b="0" i="0" u="none" strike="noStrike" cap="none" normalizeH="0" baseline="0">
                <a:ln>
                  <a:noFill/>
                </a:ln>
                <a:solidFill>
                  <a:srgbClr val="7A7E85"/>
                </a:solidFill>
                <a:effectLst/>
                <a:latin typeface="Arial Unicode MS"/>
                <a:ea typeface="JetBrains Mono"/>
              </a:rPr>
              <a:t> Content-Type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설정</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response.setContentType(</a:t>
            </a:r>
            <a:r>
              <a:rPr kumimoji="0" lang="ko-KR" altLang="ko-KR" sz="1100" b="0" i="0" u="none" strike="noStrike" cap="none" normalizeH="0" baseline="0">
                <a:ln>
                  <a:noFill/>
                </a:ln>
                <a:solidFill>
                  <a:srgbClr val="6AAB73"/>
                </a:solidFill>
                <a:effectLst/>
                <a:latin typeface="Arial Unicode MS"/>
                <a:ea typeface="JetBrains Mono"/>
              </a:rPr>
              <a:t>"application/json"</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response.setCharacterEncoding(</a:t>
            </a:r>
            <a:r>
              <a:rPr kumimoji="0" lang="ko-KR" altLang="ko-KR" sz="1100" b="0" i="0" u="none" strike="noStrike" cap="none" normalizeH="0" baseline="0">
                <a:ln>
                  <a:noFill/>
                </a:ln>
                <a:solidFill>
                  <a:srgbClr val="6AAB73"/>
                </a:solidFill>
                <a:effectLst/>
                <a:latin typeface="Arial Unicode MS"/>
                <a:ea typeface="JetBrains Mono"/>
              </a:rPr>
              <a:t>"UTF-8"</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User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객체 생성</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User user = </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BCBEC4"/>
                </a:solidFill>
                <a:effectLst/>
                <a:latin typeface="Arial Unicode MS"/>
                <a:ea typeface="JetBrains Mono"/>
              </a:rPr>
              <a:t>User(</a:t>
            </a:r>
            <a:r>
              <a:rPr kumimoji="0" lang="ko-KR" altLang="ko-KR" sz="1100" b="0" i="0" u="none" strike="noStrike" cap="none" normalizeH="0" baseline="0">
                <a:ln>
                  <a:noFill/>
                </a:ln>
                <a:solidFill>
                  <a:srgbClr val="6AAB73"/>
                </a:solidFill>
                <a:effectLst/>
                <a:latin typeface="Arial Unicode MS"/>
                <a:ea typeface="JetBrains Mono"/>
              </a:rPr>
              <a:t>“</a:t>
            </a:r>
            <a:r>
              <a:rPr lang="en-US" altLang="ko-KR" sz="1100">
                <a:solidFill>
                  <a:srgbClr val="6AAB73"/>
                </a:solidFill>
                <a:latin typeface="Arial Unicode MS"/>
                <a:ea typeface="JetBrains Mono"/>
              </a:rPr>
              <a:t>leaven</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2AACB8"/>
                </a:solidFill>
                <a:effectLst/>
                <a:latin typeface="Arial Unicode MS"/>
                <a:ea typeface="JetBrains Mono"/>
              </a:rPr>
              <a:t>30</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a:t>
            </a:r>
            <a:r>
              <a:rPr kumimoji="0" lang="en-US" altLang="ko-KR" sz="1100" b="0" i="0" u="none" strike="noStrike" cap="none" normalizeH="0" baseline="0">
                <a:ln>
                  <a:noFill/>
                </a:ln>
                <a:solidFill>
                  <a:srgbClr val="6AAB73"/>
                </a:solidFill>
                <a:effectLst/>
                <a:latin typeface="Arial Unicode MS"/>
                <a:ea typeface="JetBrains Mono"/>
              </a:rPr>
              <a:t>leaven</a:t>
            </a:r>
            <a:r>
              <a:rPr kumimoji="0" lang="ko-KR" altLang="ko-KR" sz="1100" b="0" i="0" u="none" strike="noStrike" cap="none" normalizeH="0" baseline="0">
                <a:ln>
                  <a:noFill/>
                </a:ln>
                <a:solidFill>
                  <a:srgbClr val="6AAB73"/>
                </a:solidFill>
                <a:effectLst/>
                <a:latin typeface="Arial Unicode MS"/>
                <a:ea typeface="JetBrains Mono"/>
              </a:rPr>
              <a:t>@example.com"</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ObjectMapper</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를 사용하여</a:t>
            </a:r>
            <a:r>
              <a:rPr kumimoji="0" lang="ko-KR" altLang="ko-KR" sz="1100" b="0" i="0" u="none" strike="noStrike" cap="none" normalizeH="0" baseline="0">
                <a:ln>
                  <a:noFill/>
                </a:ln>
                <a:solidFill>
                  <a:srgbClr val="7A7E85"/>
                </a:solidFill>
                <a:effectLst/>
                <a:latin typeface="Arial Unicode MS"/>
                <a:ea typeface="JetBrains Mono"/>
              </a:rPr>
              <a:t> User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객체를</a:t>
            </a:r>
            <a:r>
              <a:rPr kumimoji="0" lang="ko-KR" altLang="ko-KR" sz="1100" b="0" i="0" u="none" strike="noStrike" cap="none" normalizeH="0" baseline="0">
                <a:ln>
                  <a:noFill/>
                </a:ln>
                <a:solidFill>
                  <a:srgbClr val="7A7E85"/>
                </a:solidFill>
                <a:effectLst/>
                <a:latin typeface="Arial Unicode MS"/>
                <a:ea typeface="JetBrains Mono"/>
              </a:rPr>
              <a:t> JSON</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으로 변환</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ObjectMapper objectMapper = </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BCBEC4"/>
                </a:solidFill>
                <a:effectLst/>
                <a:latin typeface="Arial Unicode MS"/>
                <a:ea typeface="JetBrains Mono"/>
              </a:rPr>
              <a:t>ObjectMapper();</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String jsonResponse = objectMapper.writeValueAsString(user);</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응답 본문 작성</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PrintWriter writer = response.getWriter();</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writer.write(jsonResponse);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writer.close();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01909896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28235-34F3-480D-9582-51322E7389EC}"/>
              </a:ext>
            </a:extLst>
          </p:cNvPr>
          <p:cNvSpPr txBox="1"/>
          <p:nvPr/>
        </p:nvSpPr>
        <p:spPr>
          <a:xfrm>
            <a:off x="3515810" y="2921169"/>
            <a:ext cx="5160387" cy="1015663"/>
          </a:xfrm>
          <a:prstGeom prst="rect">
            <a:avLst/>
          </a:prstGeom>
          <a:noFill/>
        </p:spPr>
        <p:txBody>
          <a:bodyPr wrap="none" rtlCol="0">
            <a:spAutoFit/>
          </a:bodyPr>
          <a:lstStyle/>
          <a:p>
            <a:pPr algn="ctr"/>
            <a:r>
              <a:rPr lang="ko-KR" altLang="en-US" sz="6000">
                <a:solidFill>
                  <a:schemeClr val="accent1">
                    <a:lumMod val="75000"/>
                  </a:schemeClr>
                </a:solidFill>
                <a:latin typeface="나눔바른고딕" panose="020B0603020101020101" pitchFamily="50" charset="-127"/>
                <a:ea typeface="나눔바른고딕" panose="020B0603020101020101" pitchFamily="50" charset="-127"/>
              </a:rPr>
              <a:t>서블릿 컨테이너</a:t>
            </a:r>
            <a:endParaRPr lang="ko-KR" altLang="en-US" sz="6000">
              <a:solidFill>
                <a:schemeClr val="accent1">
                  <a:lumMod val="75000"/>
                </a:schemeClr>
              </a:solidFill>
              <a:latin typeface="+mj-lt"/>
            </a:endParaRPr>
          </a:p>
        </p:txBody>
      </p:sp>
      <p:sp>
        <p:nvSpPr>
          <p:cNvPr id="3" name="TextBox 2">
            <a:extLst>
              <a:ext uri="{FF2B5EF4-FFF2-40B4-BE49-F238E27FC236}">
                <a16:creationId xmlns:a16="http://schemas.microsoft.com/office/drawing/2014/main" id="{CDB69857-4DB7-EFC1-D480-BBEE632C406D}"/>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37281707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직사각형 2">
            <a:extLst>
              <a:ext uri="{FF2B5EF4-FFF2-40B4-BE49-F238E27FC236}">
                <a16:creationId xmlns:a16="http://schemas.microsoft.com/office/drawing/2014/main" id="{4C6B8CCD-6363-4701-B231-72858B25D8D8}"/>
              </a:ext>
            </a:extLst>
          </p:cNvPr>
          <p:cNvSpPr/>
          <p:nvPr/>
        </p:nvSpPr>
        <p:spPr>
          <a:xfrm>
            <a:off x="1521153" y="1169306"/>
            <a:ext cx="1943161" cy="584775"/>
          </a:xfrm>
          <a:prstGeom prst="rect">
            <a:avLst/>
          </a:prstGeom>
        </p:spPr>
        <p:txBody>
          <a:bodyPr wrap="none">
            <a:spAutoFit/>
          </a:bodyPr>
          <a:lstStyle/>
          <a:p>
            <a:pPr marL="285750" indent="-285750">
              <a:buFont typeface="Wingdings" panose="05000000000000000000" pitchFamily="2" charset="2"/>
              <a:buChar char="ü"/>
            </a:pPr>
            <a:r>
              <a:rPr lang="ko-KR" altLang="en-US" sz="3200" b="1">
                <a:latin typeface="나눔바른고딕" panose="020B0603020101020101" pitchFamily="50" charset="-127"/>
                <a:ea typeface="나눔바른고딕" panose="020B0603020101020101" pitchFamily="50" charset="-127"/>
              </a:rPr>
              <a:t>개발환경</a:t>
            </a:r>
          </a:p>
        </p:txBody>
      </p:sp>
      <p:sp>
        <p:nvSpPr>
          <p:cNvPr id="4" name="직사각형 3">
            <a:extLst>
              <a:ext uri="{FF2B5EF4-FFF2-40B4-BE49-F238E27FC236}">
                <a16:creationId xmlns:a16="http://schemas.microsoft.com/office/drawing/2014/main" id="{2E9C275C-4A2C-46E5-8BA6-DEE72B1E0666}"/>
              </a:ext>
            </a:extLst>
          </p:cNvPr>
          <p:cNvSpPr/>
          <p:nvPr/>
        </p:nvSpPr>
        <p:spPr>
          <a:xfrm>
            <a:off x="2018535" y="1754081"/>
            <a:ext cx="2569934" cy="2190793"/>
          </a:xfrm>
          <a:prstGeom prst="rect">
            <a:avLst/>
          </a:prstGeom>
        </p:spPr>
        <p:txBody>
          <a:bodyPr wrap="none">
            <a:spAutoFit/>
          </a:bodyPr>
          <a:lstStyle/>
          <a:p>
            <a:pPr marL="171450" indent="-171450">
              <a:lnSpc>
                <a:spcPct val="200000"/>
              </a:lnSpc>
              <a:buFont typeface="Arial" panose="020B0604020202020204" pitchFamily="34" charset="0"/>
              <a:buChar char="•"/>
            </a:pPr>
            <a:r>
              <a:rPr lang="en-US" altLang="ko-KR" sz="2400">
                <a:latin typeface="나눔바른고딕" panose="020B0603020101020101" pitchFamily="50" charset="-127"/>
                <a:ea typeface="나눔바른고딕" panose="020B0603020101020101" pitchFamily="50" charset="-127"/>
              </a:rPr>
              <a:t>JDK 21 </a:t>
            </a:r>
            <a:r>
              <a:rPr lang="ko-KR" altLang="en-US" sz="2400">
                <a:latin typeface="나눔바른고딕" panose="020B0603020101020101" pitchFamily="50" charset="-127"/>
                <a:ea typeface="나눔바른고딕" panose="020B0603020101020101" pitchFamily="50" charset="-127"/>
              </a:rPr>
              <a:t>이상</a:t>
            </a:r>
            <a:endParaRPr lang="en-US" altLang="ko-KR" sz="2400">
              <a:latin typeface="나눔바른고딕" panose="020B0603020101020101" pitchFamily="50" charset="-127"/>
              <a:ea typeface="나눔바른고딕" panose="020B0603020101020101" pitchFamily="50" charset="-127"/>
            </a:endParaRPr>
          </a:p>
          <a:p>
            <a:pPr marL="171450" indent="-171450">
              <a:lnSpc>
                <a:spcPct val="200000"/>
              </a:lnSpc>
              <a:buFont typeface="Arial" panose="020B0604020202020204" pitchFamily="34" charset="0"/>
              <a:buChar char="•"/>
            </a:pPr>
            <a:r>
              <a:rPr lang="en-US" altLang="ko-KR" sz="2400">
                <a:latin typeface="나눔바른고딕" panose="020B0603020101020101" pitchFamily="50" charset="-127"/>
                <a:ea typeface="나눔바른고딕" panose="020B0603020101020101" pitchFamily="50" charset="-127"/>
              </a:rPr>
              <a:t>Gradle</a:t>
            </a:r>
          </a:p>
          <a:p>
            <a:pPr marL="171450" indent="-171450">
              <a:lnSpc>
                <a:spcPct val="200000"/>
              </a:lnSpc>
              <a:buFont typeface="Arial" panose="020B0604020202020204" pitchFamily="34" charset="0"/>
              <a:buChar char="•"/>
            </a:pPr>
            <a:r>
              <a:rPr lang="ko-KR" altLang="en-US" sz="2400">
                <a:latin typeface="나눔바른고딕" panose="020B0603020101020101" pitchFamily="50" charset="-127"/>
                <a:ea typeface="나눔바른고딕" panose="020B0603020101020101" pitchFamily="50" charset="-127"/>
              </a:rPr>
              <a:t>인텔리제이</a:t>
            </a:r>
            <a:r>
              <a:rPr lang="en-US" altLang="ko-KR" sz="2400">
                <a:latin typeface="나눔바른고딕" panose="020B0603020101020101" pitchFamily="50" charset="-127"/>
                <a:ea typeface="나눔바른고딕" panose="020B0603020101020101" pitchFamily="50" charset="-127"/>
              </a:rPr>
              <a:t>, STS</a:t>
            </a:r>
            <a:endParaRPr lang="ko-KR" altLang="en-US" sz="2400">
              <a:latin typeface="나눔바른고딕" panose="020B0603020101020101" pitchFamily="50" charset="-127"/>
              <a:ea typeface="나눔바른고딕" panose="020B0603020101020101" pitchFamily="50" charset="-127"/>
            </a:endParaRPr>
          </a:p>
        </p:txBody>
      </p:sp>
      <p:sp>
        <p:nvSpPr>
          <p:cNvPr id="5" name="직사각형 4">
            <a:extLst>
              <a:ext uri="{FF2B5EF4-FFF2-40B4-BE49-F238E27FC236}">
                <a16:creationId xmlns:a16="http://schemas.microsoft.com/office/drawing/2014/main" id="{8853F46B-B8BB-4FD1-8D6A-83AE98282926}"/>
              </a:ext>
            </a:extLst>
          </p:cNvPr>
          <p:cNvSpPr/>
          <p:nvPr/>
        </p:nvSpPr>
        <p:spPr>
          <a:xfrm>
            <a:off x="6748603" y="1169306"/>
            <a:ext cx="1943161" cy="584775"/>
          </a:xfrm>
          <a:prstGeom prst="rect">
            <a:avLst/>
          </a:prstGeom>
        </p:spPr>
        <p:txBody>
          <a:bodyPr wrap="none">
            <a:spAutoFit/>
          </a:bodyPr>
          <a:lstStyle/>
          <a:p>
            <a:pPr marL="285750" indent="-285750">
              <a:buFont typeface="Wingdings" panose="05000000000000000000" pitchFamily="2" charset="2"/>
              <a:buChar char="ü"/>
            </a:pPr>
            <a:r>
              <a:rPr lang="ko-KR" altLang="en-US" sz="3200" b="1">
                <a:latin typeface="나눔바른고딕" panose="020B0603020101020101" pitchFamily="50" charset="-127"/>
                <a:ea typeface="나눔바른고딕" panose="020B0603020101020101" pitchFamily="50" charset="-127"/>
              </a:rPr>
              <a:t>선수지식</a:t>
            </a:r>
          </a:p>
        </p:txBody>
      </p:sp>
      <p:sp>
        <p:nvSpPr>
          <p:cNvPr id="6" name="직사각형 5">
            <a:extLst>
              <a:ext uri="{FF2B5EF4-FFF2-40B4-BE49-F238E27FC236}">
                <a16:creationId xmlns:a16="http://schemas.microsoft.com/office/drawing/2014/main" id="{FE546EC6-BA14-4AA4-A72C-7CF7D5772CC2}"/>
              </a:ext>
            </a:extLst>
          </p:cNvPr>
          <p:cNvSpPr/>
          <p:nvPr/>
        </p:nvSpPr>
        <p:spPr>
          <a:xfrm>
            <a:off x="7133614" y="1675175"/>
            <a:ext cx="2843151" cy="2190793"/>
          </a:xfrm>
          <a:prstGeom prst="rect">
            <a:avLst/>
          </a:prstGeom>
        </p:spPr>
        <p:txBody>
          <a:bodyPr wrap="none">
            <a:spAutoFit/>
          </a:bodyPr>
          <a:lstStyle/>
          <a:p>
            <a:pPr marL="171450" indent="-171450">
              <a:lnSpc>
                <a:spcPct val="200000"/>
              </a:lnSpc>
              <a:buFont typeface="Arial" panose="020B0604020202020204" pitchFamily="34" charset="0"/>
              <a:buChar char="•"/>
            </a:pPr>
            <a:r>
              <a:rPr lang="en-US" altLang="ko-KR" sz="2400">
                <a:latin typeface="나눔바른고딕" panose="020B0603020101020101" pitchFamily="50" charset="-127"/>
                <a:ea typeface="나눔바른고딕" panose="020B0603020101020101" pitchFamily="50" charset="-127"/>
              </a:rPr>
              <a:t>Java</a:t>
            </a:r>
          </a:p>
          <a:p>
            <a:pPr marL="171450" indent="-171450">
              <a:lnSpc>
                <a:spcPct val="200000"/>
              </a:lnSpc>
              <a:buFont typeface="Arial" panose="020B0604020202020204" pitchFamily="34" charset="0"/>
              <a:buChar char="•"/>
            </a:pPr>
            <a:r>
              <a:rPr lang="en-US" altLang="ko-KR" sz="2400">
                <a:latin typeface="나눔바른고딕" panose="020B0603020101020101" pitchFamily="50" charset="-127"/>
                <a:ea typeface="나눔바른고딕" panose="020B0603020101020101" pitchFamily="50" charset="-127"/>
              </a:rPr>
              <a:t>Spring framework</a:t>
            </a:r>
          </a:p>
          <a:p>
            <a:pPr marL="171450" indent="-171450">
              <a:lnSpc>
                <a:spcPct val="200000"/>
              </a:lnSpc>
              <a:buFont typeface="Arial" panose="020B0604020202020204" pitchFamily="34" charset="0"/>
              <a:buChar char="•"/>
            </a:pPr>
            <a:r>
              <a:rPr lang="en-US" altLang="ko-KR" sz="2400">
                <a:latin typeface="나눔바른고딕" panose="020B0603020101020101" pitchFamily="50" charset="-127"/>
                <a:ea typeface="나눔바른고딕" panose="020B0603020101020101" pitchFamily="50" charset="-127"/>
              </a:rPr>
              <a:t>Spring Boot</a:t>
            </a:r>
          </a:p>
        </p:txBody>
      </p:sp>
    </p:spTree>
    <p:extLst>
      <p:ext uri="{BB962C8B-B14F-4D97-AF65-F5344CB8AC3E}">
        <p14:creationId xmlns:p14="http://schemas.microsoft.com/office/powerpoint/2010/main" val="26948931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05EA3750-BFAA-FABC-7798-B06244F3A1DE}"/>
              </a:ext>
            </a:extLst>
          </p:cNvPr>
          <p:cNvSpPr/>
          <p:nvPr/>
        </p:nvSpPr>
        <p:spPr>
          <a:xfrm>
            <a:off x="6281394" y="1500005"/>
            <a:ext cx="3331839" cy="4337827"/>
          </a:xfrm>
          <a:prstGeom prst="rect">
            <a:avLst/>
          </a:prstGeom>
          <a:solidFill>
            <a:schemeClr val="bg1">
              <a:lumMod val="95000"/>
            </a:schemeClr>
          </a:solidFill>
          <a:ln w="2857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sz="1200">
              <a:latin typeface="+mj-lt"/>
            </a:endParaRPr>
          </a:p>
        </p:txBody>
      </p:sp>
      <p:sp>
        <p:nvSpPr>
          <p:cNvPr id="20" name="직사각형 19">
            <a:extLst>
              <a:ext uri="{FF2B5EF4-FFF2-40B4-BE49-F238E27FC236}">
                <a16:creationId xmlns:a16="http://schemas.microsoft.com/office/drawing/2014/main" id="{15F85C8B-A313-4FD0-80AC-2AE0B3F7E87B}"/>
              </a:ext>
            </a:extLst>
          </p:cNvPr>
          <p:cNvSpPr/>
          <p:nvPr/>
        </p:nvSpPr>
        <p:spPr>
          <a:xfrm>
            <a:off x="2536390" y="1500005"/>
            <a:ext cx="2249434" cy="4337827"/>
          </a:xfrm>
          <a:prstGeom prst="rect">
            <a:avLst/>
          </a:prstGeom>
          <a:solidFill>
            <a:schemeClr val="bg1"/>
          </a:solidFill>
          <a:ln w="28575">
            <a:solidFill>
              <a:schemeClr val="tx1"/>
            </a:solidFill>
            <a:prstDash val="solid"/>
          </a:ln>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sz="1200">
              <a:latin typeface="+mj-lt"/>
            </a:endParaRPr>
          </a:p>
        </p:txBody>
      </p:sp>
      <p:sp>
        <p:nvSpPr>
          <p:cNvPr id="76" name="직사각형 75">
            <a:extLst>
              <a:ext uri="{FF2B5EF4-FFF2-40B4-BE49-F238E27FC236}">
                <a16:creationId xmlns:a16="http://schemas.microsoft.com/office/drawing/2014/main" id="{40F35CFF-7D14-4331-BFC6-79D100814DB2}"/>
              </a:ext>
            </a:extLst>
          </p:cNvPr>
          <p:cNvSpPr/>
          <p:nvPr/>
        </p:nvSpPr>
        <p:spPr>
          <a:xfrm>
            <a:off x="6452588" y="2220292"/>
            <a:ext cx="1799487" cy="3272808"/>
          </a:xfrm>
          <a:prstGeom prst="rect">
            <a:avLst/>
          </a:prstGeom>
          <a:solidFill>
            <a:schemeClr val="bg1"/>
          </a:solidFill>
          <a:ln w="28575">
            <a:prstDash val="sysDash"/>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ko-KR" altLang="en-US"/>
          </a:p>
        </p:txBody>
      </p:sp>
      <p:sp>
        <p:nvSpPr>
          <p:cNvPr id="15" name="직사각형 14">
            <a:extLst>
              <a:ext uri="{FF2B5EF4-FFF2-40B4-BE49-F238E27FC236}">
                <a16:creationId xmlns:a16="http://schemas.microsoft.com/office/drawing/2014/main" id="{864020B9-79F0-4BD0-AED8-A332C2D12407}"/>
              </a:ext>
            </a:extLst>
          </p:cNvPr>
          <p:cNvSpPr/>
          <p:nvPr/>
        </p:nvSpPr>
        <p:spPr>
          <a:xfrm>
            <a:off x="140860" y="204445"/>
            <a:ext cx="3650358"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웹 어플리케이션 서버 구조 </a:t>
            </a:r>
            <a:r>
              <a:rPr lang="en-US" altLang="ko-KR" b="1">
                <a:solidFill>
                  <a:schemeClr val="accent1">
                    <a:lumMod val="75000"/>
                  </a:schemeClr>
                </a:solidFill>
                <a:latin typeface="+mn-ea"/>
              </a:rPr>
              <a:t>- 1</a:t>
            </a:r>
            <a:endParaRPr lang="ko-KR" altLang="en-US" b="1">
              <a:solidFill>
                <a:schemeClr val="accent1">
                  <a:lumMod val="75000"/>
                </a:schemeClr>
              </a:solidFill>
              <a:latin typeface="+mn-ea"/>
            </a:endParaRPr>
          </a:p>
        </p:txBody>
      </p:sp>
      <p:grpSp>
        <p:nvGrpSpPr>
          <p:cNvPr id="21" name="그룹 20">
            <a:extLst>
              <a:ext uri="{FF2B5EF4-FFF2-40B4-BE49-F238E27FC236}">
                <a16:creationId xmlns:a16="http://schemas.microsoft.com/office/drawing/2014/main" id="{B2AE1EF9-EF1A-49BC-B295-4D7613DD2CF1}"/>
              </a:ext>
            </a:extLst>
          </p:cNvPr>
          <p:cNvGrpSpPr/>
          <p:nvPr/>
        </p:nvGrpSpPr>
        <p:grpSpPr>
          <a:xfrm>
            <a:off x="1242635" y="3422030"/>
            <a:ext cx="580620" cy="493776"/>
            <a:chOff x="2291816" y="950395"/>
            <a:chExt cx="580620" cy="493776"/>
          </a:xfrm>
        </p:grpSpPr>
        <p:sp>
          <p:nvSpPr>
            <p:cNvPr id="22" name="타원 21">
              <a:extLst>
                <a:ext uri="{FF2B5EF4-FFF2-40B4-BE49-F238E27FC236}">
                  <a16:creationId xmlns:a16="http://schemas.microsoft.com/office/drawing/2014/main" id="{B9E13D12-CDDA-4EB9-A444-CBADCE92A74D}"/>
                </a:ext>
              </a:extLst>
            </p:cNvPr>
            <p:cNvSpPr/>
            <p:nvPr/>
          </p:nvSpPr>
          <p:spPr>
            <a:xfrm>
              <a:off x="2323903" y="950395"/>
              <a:ext cx="493776" cy="493776"/>
            </a:xfrm>
            <a:prstGeom prst="ellipse">
              <a:avLst/>
            </a:prstGeom>
            <a:solidFill>
              <a:schemeClr val="accent1">
                <a:lumMod val="40000"/>
                <a:lumOff val="60000"/>
              </a:schemeClr>
            </a:solidFill>
            <a:ln w="190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23" name="TextBox 22">
              <a:extLst>
                <a:ext uri="{FF2B5EF4-FFF2-40B4-BE49-F238E27FC236}">
                  <a16:creationId xmlns:a16="http://schemas.microsoft.com/office/drawing/2014/main" id="{CB2F4BCB-40DE-43B5-A75B-45C60F606488}"/>
                </a:ext>
              </a:extLst>
            </p:cNvPr>
            <p:cNvSpPr txBox="1"/>
            <p:nvPr/>
          </p:nvSpPr>
          <p:spPr>
            <a:xfrm>
              <a:off x="2291816" y="1058784"/>
              <a:ext cx="580620" cy="276999"/>
            </a:xfrm>
            <a:prstGeom prst="rect">
              <a:avLst/>
            </a:prstGeom>
            <a:noFill/>
          </p:spPr>
          <p:txBody>
            <a:bodyPr wrap="square">
              <a:spAutoFit/>
            </a:bodyPr>
            <a:lstStyle/>
            <a:p>
              <a:r>
                <a:rPr lang="en-US" altLang="ko-KR" sz="1200">
                  <a:latin typeface="나눔바른고딕" panose="020B0603020101020101" pitchFamily="50" charset="-127"/>
                  <a:ea typeface="나눔바른고딕" panose="020B0603020101020101" pitchFamily="50" charset="-127"/>
                </a:rPr>
                <a:t>client</a:t>
              </a:r>
              <a:endParaRPr lang="ko-KR" altLang="en-US" sz="1200"/>
            </a:p>
          </p:txBody>
        </p:sp>
      </p:grpSp>
      <p:sp>
        <p:nvSpPr>
          <p:cNvPr id="24" name="TextBox 23">
            <a:extLst>
              <a:ext uri="{FF2B5EF4-FFF2-40B4-BE49-F238E27FC236}">
                <a16:creationId xmlns:a16="http://schemas.microsoft.com/office/drawing/2014/main" id="{7F5EA840-D8E8-4EC6-8197-547503D7293E}"/>
              </a:ext>
            </a:extLst>
          </p:cNvPr>
          <p:cNvSpPr txBox="1"/>
          <p:nvPr/>
        </p:nvSpPr>
        <p:spPr>
          <a:xfrm>
            <a:off x="2551843" y="1040825"/>
            <a:ext cx="2218528" cy="369332"/>
          </a:xfrm>
          <a:prstGeom prst="rect">
            <a:avLst/>
          </a:prstGeom>
          <a:noFill/>
        </p:spPr>
        <p:txBody>
          <a:bodyPr wrap="square">
            <a:spAutoFit/>
          </a:bodyPr>
          <a:lstStyle/>
          <a:p>
            <a:pPr algn="ctr"/>
            <a:r>
              <a:rPr lang="en-US" altLang="ko-KR" b="1">
                <a:latin typeface="나눔바른고딕" panose="020B0603020101020101" pitchFamily="50" charset="-127"/>
                <a:ea typeface="나눔바른고딕" panose="020B0603020101020101" pitchFamily="50" charset="-127"/>
              </a:rPr>
              <a:t>Web Server</a:t>
            </a:r>
            <a:endParaRPr lang="ko-KR" altLang="en-US" b="1"/>
          </a:p>
        </p:txBody>
      </p:sp>
      <p:sp>
        <p:nvSpPr>
          <p:cNvPr id="25" name="모서리가 둥근 직사각형 38">
            <a:extLst>
              <a:ext uri="{FF2B5EF4-FFF2-40B4-BE49-F238E27FC236}">
                <a16:creationId xmlns:a16="http://schemas.microsoft.com/office/drawing/2014/main" id="{53E78031-1704-4F30-B7E5-6D5A74F0B031}"/>
              </a:ext>
            </a:extLst>
          </p:cNvPr>
          <p:cNvSpPr/>
          <p:nvPr/>
        </p:nvSpPr>
        <p:spPr>
          <a:xfrm>
            <a:off x="6670526" y="2397216"/>
            <a:ext cx="1343349" cy="44328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Servlet</a:t>
            </a:r>
            <a:endParaRPr lang="ko-KR" altLang="en-US" sz="1400">
              <a:solidFill>
                <a:schemeClr val="tx1"/>
              </a:solidFill>
              <a:latin typeface="+mj-lt"/>
              <a:ea typeface="나눔바른고딕" panose="020B0603020101020101"/>
            </a:endParaRPr>
          </a:p>
        </p:txBody>
      </p:sp>
      <p:cxnSp>
        <p:nvCxnSpPr>
          <p:cNvPr id="28" name="직선 화살표 연결선 27">
            <a:extLst>
              <a:ext uri="{FF2B5EF4-FFF2-40B4-BE49-F238E27FC236}">
                <a16:creationId xmlns:a16="http://schemas.microsoft.com/office/drawing/2014/main" id="{E154C875-D6C1-44DF-9FAF-216A91ED19A0}"/>
              </a:ext>
            </a:extLst>
          </p:cNvPr>
          <p:cNvCxnSpPr>
            <a:cxnSpLocks/>
            <a:stCxn id="23" idx="3"/>
            <a:endCxn id="20" idx="1"/>
          </p:cNvCxnSpPr>
          <p:nvPr/>
        </p:nvCxnSpPr>
        <p:spPr>
          <a:xfrm>
            <a:off x="1823255" y="3668919"/>
            <a:ext cx="71313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A272A468-5A2D-4411-A635-4392674EC7A4}"/>
              </a:ext>
            </a:extLst>
          </p:cNvPr>
          <p:cNvSpPr txBox="1"/>
          <p:nvPr/>
        </p:nvSpPr>
        <p:spPr>
          <a:xfrm>
            <a:off x="6507676" y="1804907"/>
            <a:ext cx="1723371" cy="307777"/>
          </a:xfrm>
          <a:prstGeom prst="rect">
            <a:avLst/>
          </a:prstGeom>
          <a:noFill/>
        </p:spPr>
        <p:txBody>
          <a:bodyPr wrap="square">
            <a:spAutoFit/>
          </a:bodyPr>
          <a:lstStyle/>
          <a:p>
            <a:pPr algn="ctr"/>
            <a:r>
              <a:rPr lang="en-US" altLang="ko-KR" sz="1400">
                <a:ea typeface="나눔바른고딕" panose="020B0603020101020101" pitchFamily="50" charset="-127"/>
              </a:rPr>
              <a:t>Servlet Container</a:t>
            </a:r>
            <a:endParaRPr lang="ko-KR" altLang="en-US" sz="1400"/>
          </a:p>
        </p:txBody>
      </p:sp>
      <p:sp>
        <p:nvSpPr>
          <p:cNvPr id="3" name="TextBox 2">
            <a:extLst>
              <a:ext uri="{FF2B5EF4-FFF2-40B4-BE49-F238E27FC236}">
                <a16:creationId xmlns:a16="http://schemas.microsoft.com/office/drawing/2014/main" id="{CDB9F94B-C13E-7DA8-B169-D02DA9CFF5CB}"/>
              </a:ext>
            </a:extLst>
          </p:cNvPr>
          <p:cNvSpPr txBox="1"/>
          <p:nvPr/>
        </p:nvSpPr>
        <p:spPr>
          <a:xfrm>
            <a:off x="7355714" y="1040825"/>
            <a:ext cx="1064104" cy="369332"/>
          </a:xfrm>
          <a:prstGeom prst="rect">
            <a:avLst/>
          </a:prstGeom>
          <a:noFill/>
        </p:spPr>
        <p:txBody>
          <a:bodyPr wrap="square">
            <a:spAutoFit/>
          </a:bodyPr>
          <a:lstStyle/>
          <a:p>
            <a:pPr algn="ctr"/>
            <a:r>
              <a:rPr lang="en-US" altLang="ko-KR" b="1">
                <a:latin typeface="나눔바른고딕" panose="020B0603020101020101" pitchFamily="50" charset="-127"/>
                <a:ea typeface="나눔바른고딕" panose="020B0603020101020101" pitchFamily="50" charset="-127"/>
              </a:rPr>
              <a:t>WAS</a:t>
            </a:r>
            <a:endParaRPr lang="ko-KR" altLang="en-US" b="1"/>
          </a:p>
        </p:txBody>
      </p:sp>
      <p:cxnSp>
        <p:nvCxnSpPr>
          <p:cNvPr id="32" name="직선 화살표 연결선 31">
            <a:extLst>
              <a:ext uri="{FF2B5EF4-FFF2-40B4-BE49-F238E27FC236}">
                <a16:creationId xmlns:a16="http://schemas.microsoft.com/office/drawing/2014/main" id="{911C4688-AE20-037F-325B-4AADC17D77F5}"/>
              </a:ext>
            </a:extLst>
          </p:cNvPr>
          <p:cNvCxnSpPr>
            <a:cxnSpLocks/>
            <a:stCxn id="20" idx="3"/>
            <a:endCxn id="2" idx="1"/>
          </p:cNvCxnSpPr>
          <p:nvPr/>
        </p:nvCxnSpPr>
        <p:spPr>
          <a:xfrm>
            <a:off x="4785824" y="3668919"/>
            <a:ext cx="149557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 name="모서리가 둥근 직사각형 38">
            <a:extLst>
              <a:ext uri="{FF2B5EF4-FFF2-40B4-BE49-F238E27FC236}">
                <a16:creationId xmlns:a16="http://schemas.microsoft.com/office/drawing/2014/main" id="{BDE7874E-B754-C588-CEE4-6F6EA000129E}"/>
              </a:ext>
            </a:extLst>
          </p:cNvPr>
          <p:cNvSpPr/>
          <p:nvPr/>
        </p:nvSpPr>
        <p:spPr>
          <a:xfrm>
            <a:off x="6670526" y="3239029"/>
            <a:ext cx="1343349" cy="44328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Jsp</a:t>
            </a:r>
            <a:endParaRPr lang="ko-KR" altLang="en-US" sz="1400">
              <a:solidFill>
                <a:schemeClr val="tx1"/>
              </a:solidFill>
              <a:latin typeface="+mj-lt"/>
              <a:ea typeface="나눔바른고딕" panose="020B0603020101020101"/>
            </a:endParaRPr>
          </a:p>
        </p:txBody>
      </p:sp>
      <p:sp>
        <p:nvSpPr>
          <p:cNvPr id="5" name="모서리가 둥근 직사각형 38">
            <a:extLst>
              <a:ext uri="{FF2B5EF4-FFF2-40B4-BE49-F238E27FC236}">
                <a16:creationId xmlns:a16="http://schemas.microsoft.com/office/drawing/2014/main" id="{8D40BAE5-C79D-5EA9-7D93-FA173FFEC343}"/>
              </a:ext>
            </a:extLst>
          </p:cNvPr>
          <p:cNvSpPr/>
          <p:nvPr/>
        </p:nvSpPr>
        <p:spPr>
          <a:xfrm>
            <a:off x="6697689" y="4034188"/>
            <a:ext cx="1343349" cy="44328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Filter</a:t>
            </a:r>
            <a:endParaRPr lang="ko-KR" altLang="en-US" sz="1400">
              <a:solidFill>
                <a:schemeClr val="tx1"/>
              </a:solidFill>
              <a:latin typeface="+mj-lt"/>
              <a:ea typeface="나눔바른고딕" panose="020B0603020101020101"/>
            </a:endParaRPr>
          </a:p>
        </p:txBody>
      </p:sp>
      <p:sp>
        <p:nvSpPr>
          <p:cNvPr id="6" name="모서리가 둥근 직사각형 38">
            <a:extLst>
              <a:ext uri="{FF2B5EF4-FFF2-40B4-BE49-F238E27FC236}">
                <a16:creationId xmlns:a16="http://schemas.microsoft.com/office/drawing/2014/main" id="{17AB3E91-D5C5-8720-4B97-AA6895C393CC}"/>
              </a:ext>
            </a:extLst>
          </p:cNvPr>
          <p:cNvSpPr/>
          <p:nvPr/>
        </p:nvSpPr>
        <p:spPr>
          <a:xfrm>
            <a:off x="6697688" y="4860385"/>
            <a:ext cx="1343349" cy="44328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Listener</a:t>
            </a:r>
            <a:endParaRPr lang="ko-KR" altLang="en-US" sz="1400">
              <a:solidFill>
                <a:schemeClr val="tx1"/>
              </a:solidFill>
              <a:latin typeface="+mj-lt"/>
              <a:ea typeface="나눔바른고딕" panose="020B0603020101020101"/>
            </a:endParaRPr>
          </a:p>
        </p:txBody>
      </p:sp>
      <p:sp>
        <p:nvSpPr>
          <p:cNvPr id="11" name="TextBox 10">
            <a:extLst>
              <a:ext uri="{FF2B5EF4-FFF2-40B4-BE49-F238E27FC236}">
                <a16:creationId xmlns:a16="http://schemas.microsoft.com/office/drawing/2014/main" id="{FF639C61-B8F1-6460-BA20-EA37D5A68E4A}"/>
              </a:ext>
            </a:extLst>
          </p:cNvPr>
          <p:cNvSpPr txBox="1"/>
          <p:nvPr/>
        </p:nvSpPr>
        <p:spPr>
          <a:xfrm>
            <a:off x="2536390" y="2908104"/>
            <a:ext cx="2218528" cy="369332"/>
          </a:xfrm>
          <a:prstGeom prst="rect">
            <a:avLst/>
          </a:prstGeom>
          <a:noFill/>
        </p:spPr>
        <p:txBody>
          <a:bodyPr wrap="square">
            <a:spAutoFit/>
          </a:bodyPr>
          <a:lstStyle/>
          <a:p>
            <a:pPr algn="ctr"/>
            <a:r>
              <a:rPr lang="en-US" altLang="ko-KR">
                <a:latin typeface="나눔바른고딕" panose="020B0603020101020101" pitchFamily="50" charset="-127"/>
                <a:ea typeface="나눔바른고딕" panose="020B0603020101020101" pitchFamily="50" charset="-127"/>
              </a:rPr>
              <a:t>Nginx</a:t>
            </a:r>
            <a:endParaRPr lang="ko-KR" altLang="en-US"/>
          </a:p>
        </p:txBody>
      </p:sp>
      <p:sp>
        <p:nvSpPr>
          <p:cNvPr id="31" name="모서리가 둥근 직사각형 38">
            <a:extLst>
              <a:ext uri="{FF2B5EF4-FFF2-40B4-BE49-F238E27FC236}">
                <a16:creationId xmlns:a16="http://schemas.microsoft.com/office/drawing/2014/main" id="{89766E0F-CB1F-DC4D-1059-57ED881D981B}"/>
              </a:ext>
            </a:extLst>
          </p:cNvPr>
          <p:cNvSpPr/>
          <p:nvPr/>
        </p:nvSpPr>
        <p:spPr>
          <a:xfrm>
            <a:off x="8421906" y="2368738"/>
            <a:ext cx="1021044" cy="44328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Java Bean</a:t>
            </a:r>
            <a:endParaRPr lang="ko-KR" altLang="en-US" sz="1400">
              <a:solidFill>
                <a:schemeClr val="tx1"/>
              </a:solidFill>
              <a:latin typeface="+mj-lt"/>
              <a:ea typeface="나눔바른고딕" panose="020B0603020101020101"/>
            </a:endParaRPr>
          </a:p>
        </p:txBody>
      </p:sp>
      <p:sp>
        <p:nvSpPr>
          <p:cNvPr id="41" name="모서리가 둥근 직사각형 38">
            <a:extLst>
              <a:ext uri="{FF2B5EF4-FFF2-40B4-BE49-F238E27FC236}">
                <a16:creationId xmlns:a16="http://schemas.microsoft.com/office/drawing/2014/main" id="{1C410DFF-F1C3-604F-0FCA-A9C453303EFA}"/>
              </a:ext>
            </a:extLst>
          </p:cNvPr>
          <p:cNvSpPr/>
          <p:nvPr/>
        </p:nvSpPr>
        <p:spPr>
          <a:xfrm>
            <a:off x="8419818" y="3239029"/>
            <a:ext cx="1021044" cy="44328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POJO</a:t>
            </a:r>
            <a:endParaRPr lang="ko-KR" altLang="en-US" sz="1400">
              <a:solidFill>
                <a:schemeClr val="tx1"/>
              </a:solidFill>
              <a:latin typeface="+mj-lt"/>
              <a:ea typeface="나눔바른고딕" panose="020B0603020101020101"/>
            </a:endParaRPr>
          </a:p>
        </p:txBody>
      </p:sp>
      <p:sp>
        <p:nvSpPr>
          <p:cNvPr id="42" name="모서리가 둥근 직사각형 38">
            <a:extLst>
              <a:ext uri="{FF2B5EF4-FFF2-40B4-BE49-F238E27FC236}">
                <a16:creationId xmlns:a16="http://schemas.microsoft.com/office/drawing/2014/main" id="{33C7D2D8-E609-B80D-ADC5-9BCCA35C696C}"/>
              </a:ext>
            </a:extLst>
          </p:cNvPr>
          <p:cNvSpPr/>
          <p:nvPr/>
        </p:nvSpPr>
        <p:spPr>
          <a:xfrm>
            <a:off x="2901243" y="3463176"/>
            <a:ext cx="1451526" cy="44328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ea typeface="나눔바른고딕" panose="020B0603020101020101"/>
              </a:rPr>
              <a:t>Static Resources</a:t>
            </a:r>
            <a:endParaRPr lang="ko-KR" altLang="en-US" sz="1000">
              <a:solidFill>
                <a:schemeClr val="tx1"/>
              </a:solidFill>
              <a:ea typeface="나눔바른고딕" panose="020B0603020101020101"/>
            </a:endParaRPr>
          </a:p>
        </p:txBody>
      </p:sp>
      <p:sp>
        <p:nvSpPr>
          <p:cNvPr id="49" name="TextBox 48">
            <a:extLst>
              <a:ext uri="{FF2B5EF4-FFF2-40B4-BE49-F238E27FC236}">
                <a16:creationId xmlns:a16="http://schemas.microsoft.com/office/drawing/2014/main" id="{D53E82DE-81B3-1A57-94EC-7701C1582E53}"/>
              </a:ext>
            </a:extLst>
          </p:cNvPr>
          <p:cNvSpPr txBox="1"/>
          <p:nvPr/>
        </p:nvSpPr>
        <p:spPr>
          <a:xfrm>
            <a:off x="3193397" y="4004999"/>
            <a:ext cx="867218" cy="707886"/>
          </a:xfrm>
          <a:prstGeom prst="rect">
            <a:avLst/>
          </a:prstGeom>
          <a:noFill/>
        </p:spPr>
        <p:txBody>
          <a:bodyPr wrap="square">
            <a:spAutoFit/>
          </a:bodyPr>
          <a:lstStyle/>
          <a:p>
            <a:pPr algn="ctr"/>
            <a:r>
              <a:rPr lang="en-US" altLang="ko-KR" sz="1000"/>
              <a:t>images</a:t>
            </a:r>
          </a:p>
          <a:p>
            <a:pPr algn="ctr"/>
            <a:r>
              <a:rPr lang="en-US" altLang="ko-KR" sz="1000"/>
              <a:t>js</a:t>
            </a:r>
          </a:p>
          <a:p>
            <a:pPr algn="ctr"/>
            <a:r>
              <a:rPr lang="en-US" altLang="ko-KR" sz="1000"/>
              <a:t>css</a:t>
            </a:r>
          </a:p>
          <a:p>
            <a:pPr algn="ctr"/>
            <a:r>
              <a:rPr lang="en-US" altLang="ko-KR" sz="1000"/>
              <a:t>..</a:t>
            </a:r>
          </a:p>
        </p:txBody>
      </p:sp>
      <p:sp>
        <p:nvSpPr>
          <p:cNvPr id="70" name="TextBox 69">
            <a:extLst>
              <a:ext uri="{FF2B5EF4-FFF2-40B4-BE49-F238E27FC236}">
                <a16:creationId xmlns:a16="http://schemas.microsoft.com/office/drawing/2014/main" id="{240C433D-B8EA-BB2B-0327-9C81995BFAF3}"/>
              </a:ext>
            </a:extLst>
          </p:cNvPr>
          <p:cNvSpPr txBox="1"/>
          <p:nvPr/>
        </p:nvSpPr>
        <p:spPr>
          <a:xfrm>
            <a:off x="2775450" y="6002957"/>
            <a:ext cx="1703112" cy="307777"/>
          </a:xfrm>
          <a:prstGeom prst="rect">
            <a:avLst/>
          </a:prstGeom>
          <a:noFill/>
        </p:spPr>
        <p:txBody>
          <a:bodyPr wrap="square">
            <a:spAutoFit/>
          </a:bodyPr>
          <a:lstStyle/>
          <a:p>
            <a:pPr algn="ctr"/>
            <a:r>
              <a:rPr lang="ko-KR" altLang="en-US" sz="1400">
                <a:solidFill>
                  <a:srgbClr val="FF0000"/>
                </a:solidFill>
              </a:rPr>
              <a:t>정적 자원 처리</a:t>
            </a:r>
          </a:p>
        </p:txBody>
      </p:sp>
      <p:sp>
        <p:nvSpPr>
          <p:cNvPr id="72" name="TextBox 71">
            <a:extLst>
              <a:ext uri="{FF2B5EF4-FFF2-40B4-BE49-F238E27FC236}">
                <a16:creationId xmlns:a16="http://schemas.microsoft.com/office/drawing/2014/main" id="{EF4DF16E-2C99-3321-1D59-EA7BA9909B5A}"/>
              </a:ext>
            </a:extLst>
          </p:cNvPr>
          <p:cNvSpPr txBox="1"/>
          <p:nvPr/>
        </p:nvSpPr>
        <p:spPr>
          <a:xfrm>
            <a:off x="7003910" y="5997154"/>
            <a:ext cx="2074254" cy="307777"/>
          </a:xfrm>
          <a:prstGeom prst="rect">
            <a:avLst/>
          </a:prstGeom>
          <a:noFill/>
        </p:spPr>
        <p:txBody>
          <a:bodyPr wrap="square">
            <a:spAutoFit/>
          </a:bodyPr>
          <a:lstStyle/>
          <a:p>
            <a:pPr algn="ctr"/>
            <a:r>
              <a:rPr lang="ko-KR" altLang="en-US" sz="1400">
                <a:solidFill>
                  <a:srgbClr val="FF0000"/>
                </a:solidFill>
              </a:rPr>
              <a:t>서블릿 처리</a:t>
            </a:r>
          </a:p>
        </p:txBody>
      </p:sp>
      <p:sp>
        <p:nvSpPr>
          <p:cNvPr id="73" name="TextBox 72">
            <a:extLst>
              <a:ext uri="{FF2B5EF4-FFF2-40B4-BE49-F238E27FC236}">
                <a16:creationId xmlns:a16="http://schemas.microsoft.com/office/drawing/2014/main" id="{B7E00EED-416E-71C2-E4B7-AF9EC3232AA6}"/>
              </a:ext>
            </a:extLst>
          </p:cNvPr>
          <p:cNvSpPr txBox="1"/>
          <p:nvPr/>
        </p:nvSpPr>
        <p:spPr>
          <a:xfrm>
            <a:off x="4664623" y="3728484"/>
            <a:ext cx="1606860" cy="276999"/>
          </a:xfrm>
          <a:prstGeom prst="rect">
            <a:avLst/>
          </a:prstGeom>
          <a:noFill/>
        </p:spPr>
        <p:txBody>
          <a:bodyPr wrap="square">
            <a:spAutoFit/>
          </a:bodyPr>
          <a:lstStyle/>
          <a:p>
            <a:pPr algn="ctr"/>
            <a:r>
              <a:rPr lang="ko-KR" altLang="en-US" sz="1200">
                <a:solidFill>
                  <a:srgbClr val="FF0000"/>
                </a:solidFill>
              </a:rPr>
              <a:t>서블릿 처리 요청</a:t>
            </a:r>
          </a:p>
        </p:txBody>
      </p:sp>
      <p:sp>
        <p:nvSpPr>
          <p:cNvPr id="74" name="모서리가 둥근 직사각형 38">
            <a:extLst>
              <a:ext uri="{FF2B5EF4-FFF2-40B4-BE49-F238E27FC236}">
                <a16:creationId xmlns:a16="http://schemas.microsoft.com/office/drawing/2014/main" id="{2173625A-35FF-0CB4-8CAD-09ED3EE5E64E}"/>
              </a:ext>
            </a:extLst>
          </p:cNvPr>
          <p:cNvSpPr/>
          <p:nvPr/>
        </p:nvSpPr>
        <p:spPr>
          <a:xfrm>
            <a:off x="8419818" y="4034187"/>
            <a:ext cx="1021044" cy="44328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Session</a:t>
            </a:r>
            <a:endParaRPr lang="ko-KR" altLang="en-US" sz="1400">
              <a:solidFill>
                <a:schemeClr val="tx1"/>
              </a:solidFill>
              <a:latin typeface="+mj-lt"/>
              <a:ea typeface="나눔바른고딕" panose="020B0603020101020101"/>
            </a:endParaRPr>
          </a:p>
        </p:txBody>
      </p:sp>
    </p:spTree>
    <p:extLst>
      <p:ext uri="{BB962C8B-B14F-4D97-AF65-F5344CB8AC3E}">
        <p14:creationId xmlns:p14="http://schemas.microsoft.com/office/powerpoint/2010/main" val="407977337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B008E5-11CB-8C7B-1775-038989A21AA6}"/>
            </a:ext>
          </a:extLst>
        </p:cNvPr>
        <p:cNvGrpSpPr/>
        <p:nvPr/>
      </p:nvGrpSpPr>
      <p:grpSpPr>
        <a:xfrm>
          <a:off x="0" y="0"/>
          <a:ext cx="0" cy="0"/>
          <a:chOff x="0" y="0"/>
          <a:chExt cx="0" cy="0"/>
        </a:xfrm>
      </p:grpSpPr>
      <p:sp>
        <p:nvSpPr>
          <p:cNvPr id="2" name="직사각형 1">
            <a:extLst>
              <a:ext uri="{FF2B5EF4-FFF2-40B4-BE49-F238E27FC236}">
                <a16:creationId xmlns:a16="http://schemas.microsoft.com/office/drawing/2014/main" id="{94436818-2F86-6983-EDDF-4FC10456467A}"/>
              </a:ext>
            </a:extLst>
          </p:cNvPr>
          <p:cNvSpPr/>
          <p:nvPr/>
        </p:nvSpPr>
        <p:spPr>
          <a:xfrm>
            <a:off x="5505357" y="1536100"/>
            <a:ext cx="2447518" cy="4337827"/>
          </a:xfrm>
          <a:prstGeom prst="rect">
            <a:avLst/>
          </a:prstGeom>
          <a:solidFill>
            <a:schemeClr val="bg1">
              <a:lumMod val="95000"/>
            </a:schemeClr>
          </a:solidFill>
          <a:ln w="2857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sz="1200">
              <a:latin typeface="+mj-lt"/>
            </a:endParaRPr>
          </a:p>
        </p:txBody>
      </p:sp>
      <p:sp>
        <p:nvSpPr>
          <p:cNvPr id="20" name="직사각형 19">
            <a:extLst>
              <a:ext uri="{FF2B5EF4-FFF2-40B4-BE49-F238E27FC236}">
                <a16:creationId xmlns:a16="http://schemas.microsoft.com/office/drawing/2014/main" id="{90AA9BEE-97D8-B558-3A8E-7A067C05A37A}"/>
              </a:ext>
            </a:extLst>
          </p:cNvPr>
          <p:cNvSpPr/>
          <p:nvPr/>
        </p:nvSpPr>
        <p:spPr>
          <a:xfrm>
            <a:off x="1760352" y="1536100"/>
            <a:ext cx="2249434" cy="4337827"/>
          </a:xfrm>
          <a:prstGeom prst="rect">
            <a:avLst/>
          </a:prstGeom>
          <a:solidFill>
            <a:schemeClr val="bg1"/>
          </a:solidFill>
          <a:ln w="28575">
            <a:solidFill>
              <a:schemeClr val="tx1"/>
            </a:solidFill>
            <a:prstDash val="solid"/>
          </a:ln>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sz="1200">
              <a:latin typeface="+mj-lt"/>
            </a:endParaRPr>
          </a:p>
        </p:txBody>
      </p:sp>
      <p:sp>
        <p:nvSpPr>
          <p:cNvPr id="76" name="직사각형 75">
            <a:extLst>
              <a:ext uri="{FF2B5EF4-FFF2-40B4-BE49-F238E27FC236}">
                <a16:creationId xmlns:a16="http://schemas.microsoft.com/office/drawing/2014/main" id="{94371487-F594-9D7A-A444-AF1DD1B18971}"/>
              </a:ext>
            </a:extLst>
          </p:cNvPr>
          <p:cNvSpPr/>
          <p:nvPr/>
        </p:nvSpPr>
        <p:spPr>
          <a:xfrm>
            <a:off x="5676550" y="2256387"/>
            <a:ext cx="2083818" cy="3272808"/>
          </a:xfrm>
          <a:prstGeom prst="rect">
            <a:avLst/>
          </a:prstGeom>
          <a:solidFill>
            <a:schemeClr val="bg1"/>
          </a:solidFill>
          <a:ln w="28575">
            <a:prstDash val="sysDash"/>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ko-KR" altLang="en-US"/>
          </a:p>
        </p:txBody>
      </p:sp>
      <p:sp>
        <p:nvSpPr>
          <p:cNvPr id="15" name="직사각형 14">
            <a:extLst>
              <a:ext uri="{FF2B5EF4-FFF2-40B4-BE49-F238E27FC236}">
                <a16:creationId xmlns:a16="http://schemas.microsoft.com/office/drawing/2014/main" id="{F9186D62-7192-5780-3CB3-DF32300658EF}"/>
              </a:ext>
            </a:extLst>
          </p:cNvPr>
          <p:cNvSpPr/>
          <p:nvPr/>
        </p:nvSpPr>
        <p:spPr>
          <a:xfrm>
            <a:off x="140860" y="204445"/>
            <a:ext cx="3650358"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웹 어플리케이션 서버 구조 </a:t>
            </a:r>
            <a:r>
              <a:rPr lang="en-US" altLang="ko-KR" b="1">
                <a:solidFill>
                  <a:schemeClr val="accent1">
                    <a:lumMod val="75000"/>
                  </a:schemeClr>
                </a:solidFill>
                <a:latin typeface="+mn-ea"/>
              </a:rPr>
              <a:t>- 2</a:t>
            </a:r>
            <a:endParaRPr lang="ko-KR" altLang="en-US" b="1">
              <a:solidFill>
                <a:schemeClr val="accent1">
                  <a:lumMod val="75000"/>
                </a:schemeClr>
              </a:solidFill>
              <a:latin typeface="+mn-ea"/>
            </a:endParaRPr>
          </a:p>
        </p:txBody>
      </p:sp>
      <p:grpSp>
        <p:nvGrpSpPr>
          <p:cNvPr id="21" name="그룹 20">
            <a:extLst>
              <a:ext uri="{FF2B5EF4-FFF2-40B4-BE49-F238E27FC236}">
                <a16:creationId xmlns:a16="http://schemas.microsoft.com/office/drawing/2014/main" id="{009DB1D8-B8A2-450F-2044-65F26EA05692}"/>
              </a:ext>
            </a:extLst>
          </p:cNvPr>
          <p:cNvGrpSpPr/>
          <p:nvPr/>
        </p:nvGrpSpPr>
        <p:grpSpPr>
          <a:xfrm>
            <a:off x="466597" y="3458125"/>
            <a:ext cx="580620" cy="493776"/>
            <a:chOff x="2291816" y="950395"/>
            <a:chExt cx="580620" cy="493776"/>
          </a:xfrm>
        </p:grpSpPr>
        <p:sp>
          <p:nvSpPr>
            <p:cNvPr id="22" name="타원 21">
              <a:extLst>
                <a:ext uri="{FF2B5EF4-FFF2-40B4-BE49-F238E27FC236}">
                  <a16:creationId xmlns:a16="http://schemas.microsoft.com/office/drawing/2014/main" id="{AA153B4B-EA23-78CF-C2E2-BBC0157D67FD}"/>
                </a:ext>
              </a:extLst>
            </p:cNvPr>
            <p:cNvSpPr/>
            <p:nvPr/>
          </p:nvSpPr>
          <p:spPr>
            <a:xfrm>
              <a:off x="2323903" y="950395"/>
              <a:ext cx="493776" cy="493776"/>
            </a:xfrm>
            <a:prstGeom prst="ellipse">
              <a:avLst/>
            </a:prstGeom>
            <a:solidFill>
              <a:schemeClr val="accent1">
                <a:lumMod val="40000"/>
                <a:lumOff val="60000"/>
              </a:schemeClr>
            </a:solidFill>
            <a:ln w="190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23" name="TextBox 22">
              <a:extLst>
                <a:ext uri="{FF2B5EF4-FFF2-40B4-BE49-F238E27FC236}">
                  <a16:creationId xmlns:a16="http://schemas.microsoft.com/office/drawing/2014/main" id="{57AD4851-FC8C-AF23-5689-8E89A4B983F0}"/>
                </a:ext>
              </a:extLst>
            </p:cNvPr>
            <p:cNvSpPr txBox="1"/>
            <p:nvPr/>
          </p:nvSpPr>
          <p:spPr>
            <a:xfrm>
              <a:off x="2291816" y="1058784"/>
              <a:ext cx="580620" cy="276999"/>
            </a:xfrm>
            <a:prstGeom prst="rect">
              <a:avLst/>
            </a:prstGeom>
            <a:noFill/>
          </p:spPr>
          <p:txBody>
            <a:bodyPr wrap="square">
              <a:spAutoFit/>
            </a:bodyPr>
            <a:lstStyle/>
            <a:p>
              <a:r>
                <a:rPr lang="en-US" altLang="ko-KR" sz="1200">
                  <a:latin typeface="나눔바른고딕" panose="020B0603020101020101" pitchFamily="50" charset="-127"/>
                  <a:ea typeface="나눔바른고딕" panose="020B0603020101020101" pitchFamily="50" charset="-127"/>
                </a:rPr>
                <a:t>client</a:t>
              </a:r>
              <a:endParaRPr lang="ko-KR" altLang="en-US" sz="1200"/>
            </a:p>
          </p:txBody>
        </p:sp>
      </p:grpSp>
      <p:sp>
        <p:nvSpPr>
          <p:cNvPr id="24" name="TextBox 23">
            <a:extLst>
              <a:ext uri="{FF2B5EF4-FFF2-40B4-BE49-F238E27FC236}">
                <a16:creationId xmlns:a16="http://schemas.microsoft.com/office/drawing/2014/main" id="{1174E7FF-3654-87E1-6017-47DD35D0F0D6}"/>
              </a:ext>
            </a:extLst>
          </p:cNvPr>
          <p:cNvSpPr txBox="1"/>
          <p:nvPr/>
        </p:nvSpPr>
        <p:spPr>
          <a:xfrm>
            <a:off x="1775805" y="1076920"/>
            <a:ext cx="2218528" cy="369332"/>
          </a:xfrm>
          <a:prstGeom prst="rect">
            <a:avLst/>
          </a:prstGeom>
          <a:noFill/>
        </p:spPr>
        <p:txBody>
          <a:bodyPr wrap="square">
            <a:spAutoFit/>
          </a:bodyPr>
          <a:lstStyle/>
          <a:p>
            <a:pPr algn="ctr"/>
            <a:r>
              <a:rPr lang="en-US" altLang="ko-KR" b="1">
                <a:latin typeface="나눔바른고딕" panose="020B0603020101020101" pitchFamily="50" charset="-127"/>
                <a:ea typeface="나눔바른고딕" panose="020B0603020101020101" pitchFamily="50" charset="-127"/>
              </a:rPr>
              <a:t>Web Server</a:t>
            </a:r>
            <a:endParaRPr lang="ko-KR" altLang="en-US" b="1"/>
          </a:p>
        </p:txBody>
      </p:sp>
      <p:sp>
        <p:nvSpPr>
          <p:cNvPr id="25" name="모서리가 둥근 직사각형 38">
            <a:extLst>
              <a:ext uri="{FF2B5EF4-FFF2-40B4-BE49-F238E27FC236}">
                <a16:creationId xmlns:a16="http://schemas.microsoft.com/office/drawing/2014/main" id="{1CF3BFFB-88F2-683C-526E-C2690FEF3E4C}"/>
              </a:ext>
            </a:extLst>
          </p:cNvPr>
          <p:cNvSpPr/>
          <p:nvPr/>
        </p:nvSpPr>
        <p:spPr>
          <a:xfrm>
            <a:off x="5894488" y="2433311"/>
            <a:ext cx="1673389" cy="44328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Filter</a:t>
            </a:r>
            <a:endParaRPr lang="ko-KR" altLang="en-US" sz="1400">
              <a:solidFill>
                <a:schemeClr val="tx1"/>
              </a:solidFill>
              <a:latin typeface="+mj-lt"/>
              <a:ea typeface="나눔바른고딕" panose="020B0603020101020101"/>
            </a:endParaRPr>
          </a:p>
        </p:txBody>
      </p:sp>
      <p:cxnSp>
        <p:nvCxnSpPr>
          <p:cNvPr id="28" name="직선 화살표 연결선 27">
            <a:extLst>
              <a:ext uri="{FF2B5EF4-FFF2-40B4-BE49-F238E27FC236}">
                <a16:creationId xmlns:a16="http://schemas.microsoft.com/office/drawing/2014/main" id="{76D7B92A-03EE-8999-31F5-D26682EFDA7B}"/>
              </a:ext>
            </a:extLst>
          </p:cNvPr>
          <p:cNvCxnSpPr>
            <a:cxnSpLocks/>
            <a:stCxn id="23" idx="3"/>
            <a:endCxn id="20" idx="1"/>
          </p:cNvCxnSpPr>
          <p:nvPr/>
        </p:nvCxnSpPr>
        <p:spPr>
          <a:xfrm>
            <a:off x="1047217" y="3705014"/>
            <a:ext cx="71313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52A3E747-648A-7083-D1E7-B36ADCAD1D63}"/>
              </a:ext>
            </a:extLst>
          </p:cNvPr>
          <p:cNvSpPr txBox="1"/>
          <p:nvPr/>
        </p:nvSpPr>
        <p:spPr>
          <a:xfrm>
            <a:off x="5844506" y="1899113"/>
            <a:ext cx="1723371" cy="307777"/>
          </a:xfrm>
          <a:prstGeom prst="rect">
            <a:avLst/>
          </a:prstGeom>
          <a:noFill/>
        </p:spPr>
        <p:txBody>
          <a:bodyPr wrap="square">
            <a:spAutoFit/>
          </a:bodyPr>
          <a:lstStyle/>
          <a:p>
            <a:pPr algn="ctr"/>
            <a:r>
              <a:rPr lang="en-US" altLang="ko-KR" sz="1400">
                <a:ea typeface="나눔바른고딕" panose="020B0603020101020101" pitchFamily="50" charset="-127"/>
              </a:rPr>
              <a:t>Servlet Container</a:t>
            </a:r>
            <a:endParaRPr lang="ko-KR" altLang="en-US" sz="1400"/>
          </a:p>
        </p:txBody>
      </p:sp>
      <p:sp>
        <p:nvSpPr>
          <p:cNvPr id="3" name="TextBox 2">
            <a:extLst>
              <a:ext uri="{FF2B5EF4-FFF2-40B4-BE49-F238E27FC236}">
                <a16:creationId xmlns:a16="http://schemas.microsoft.com/office/drawing/2014/main" id="{50F7D8C1-0D6F-524E-6D09-AAF8384F1D82}"/>
              </a:ext>
            </a:extLst>
          </p:cNvPr>
          <p:cNvSpPr txBox="1"/>
          <p:nvPr/>
        </p:nvSpPr>
        <p:spPr>
          <a:xfrm>
            <a:off x="6174139" y="1105548"/>
            <a:ext cx="1064104" cy="369332"/>
          </a:xfrm>
          <a:prstGeom prst="rect">
            <a:avLst/>
          </a:prstGeom>
          <a:noFill/>
        </p:spPr>
        <p:txBody>
          <a:bodyPr wrap="square">
            <a:spAutoFit/>
          </a:bodyPr>
          <a:lstStyle/>
          <a:p>
            <a:pPr algn="ctr"/>
            <a:r>
              <a:rPr lang="en-US" altLang="ko-KR" b="1">
                <a:latin typeface="나눔바른고딕" panose="020B0603020101020101" pitchFamily="50" charset="-127"/>
                <a:ea typeface="나눔바른고딕" panose="020B0603020101020101" pitchFamily="50" charset="-127"/>
              </a:rPr>
              <a:t>WAS</a:t>
            </a:r>
            <a:endParaRPr lang="ko-KR" altLang="en-US" b="1"/>
          </a:p>
        </p:txBody>
      </p:sp>
      <p:cxnSp>
        <p:nvCxnSpPr>
          <p:cNvPr id="32" name="직선 화살표 연결선 31">
            <a:extLst>
              <a:ext uri="{FF2B5EF4-FFF2-40B4-BE49-F238E27FC236}">
                <a16:creationId xmlns:a16="http://schemas.microsoft.com/office/drawing/2014/main" id="{0C6D9D98-ABC5-0D61-F394-3CE5A0F683F0}"/>
              </a:ext>
            </a:extLst>
          </p:cNvPr>
          <p:cNvCxnSpPr>
            <a:cxnSpLocks/>
            <a:stCxn id="20" idx="3"/>
            <a:endCxn id="2" idx="1"/>
          </p:cNvCxnSpPr>
          <p:nvPr/>
        </p:nvCxnSpPr>
        <p:spPr>
          <a:xfrm>
            <a:off x="4009786" y="3705014"/>
            <a:ext cx="1495571"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 name="모서리가 둥근 직사각형 38">
            <a:extLst>
              <a:ext uri="{FF2B5EF4-FFF2-40B4-BE49-F238E27FC236}">
                <a16:creationId xmlns:a16="http://schemas.microsoft.com/office/drawing/2014/main" id="{FA96050C-DAD9-C6AD-915A-680C340C18E5}"/>
              </a:ext>
            </a:extLst>
          </p:cNvPr>
          <p:cNvSpPr/>
          <p:nvPr/>
        </p:nvSpPr>
        <p:spPr>
          <a:xfrm>
            <a:off x="5894488" y="3219064"/>
            <a:ext cx="1673389" cy="443289"/>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latin typeface="+mj-lt"/>
                <a:ea typeface="나눔바른고딕" panose="020B0603020101020101"/>
              </a:rPr>
              <a:t>DispatcherServlet</a:t>
            </a:r>
            <a:endParaRPr lang="ko-KR" altLang="en-US" sz="1400">
              <a:solidFill>
                <a:schemeClr val="bg1"/>
              </a:solidFill>
              <a:latin typeface="+mj-lt"/>
              <a:ea typeface="나눔바른고딕" panose="020B0603020101020101"/>
            </a:endParaRPr>
          </a:p>
        </p:txBody>
      </p:sp>
      <p:sp>
        <p:nvSpPr>
          <p:cNvPr id="5" name="모서리가 둥근 직사각형 38">
            <a:extLst>
              <a:ext uri="{FF2B5EF4-FFF2-40B4-BE49-F238E27FC236}">
                <a16:creationId xmlns:a16="http://schemas.microsoft.com/office/drawing/2014/main" id="{9453C67B-D209-538F-F3A2-1C82818E4256}"/>
              </a:ext>
            </a:extLst>
          </p:cNvPr>
          <p:cNvSpPr/>
          <p:nvPr/>
        </p:nvSpPr>
        <p:spPr>
          <a:xfrm>
            <a:off x="5921651" y="4004817"/>
            <a:ext cx="1673389" cy="44328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Servlet</a:t>
            </a:r>
            <a:endParaRPr lang="ko-KR" altLang="en-US" sz="1400">
              <a:solidFill>
                <a:schemeClr val="tx1"/>
              </a:solidFill>
              <a:latin typeface="+mj-lt"/>
              <a:ea typeface="나눔바른고딕" panose="020B0603020101020101"/>
            </a:endParaRPr>
          </a:p>
        </p:txBody>
      </p:sp>
      <p:sp>
        <p:nvSpPr>
          <p:cNvPr id="11" name="TextBox 10">
            <a:extLst>
              <a:ext uri="{FF2B5EF4-FFF2-40B4-BE49-F238E27FC236}">
                <a16:creationId xmlns:a16="http://schemas.microsoft.com/office/drawing/2014/main" id="{9A6BE066-3E67-0F0A-D24A-EC7B187C8773}"/>
              </a:ext>
            </a:extLst>
          </p:cNvPr>
          <p:cNvSpPr txBox="1"/>
          <p:nvPr/>
        </p:nvSpPr>
        <p:spPr>
          <a:xfrm>
            <a:off x="1760352" y="2920132"/>
            <a:ext cx="2218528" cy="369332"/>
          </a:xfrm>
          <a:prstGeom prst="rect">
            <a:avLst/>
          </a:prstGeom>
          <a:noFill/>
        </p:spPr>
        <p:txBody>
          <a:bodyPr wrap="square">
            <a:spAutoFit/>
          </a:bodyPr>
          <a:lstStyle/>
          <a:p>
            <a:pPr algn="ctr"/>
            <a:r>
              <a:rPr lang="en-US" altLang="ko-KR">
                <a:latin typeface="나눔바른고딕" panose="020B0603020101020101" pitchFamily="50" charset="-127"/>
                <a:ea typeface="나눔바른고딕" panose="020B0603020101020101" pitchFamily="50" charset="-127"/>
              </a:rPr>
              <a:t>Nginx</a:t>
            </a:r>
            <a:endParaRPr lang="ko-KR" altLang="en-US"/>
          </a:p>
        </p:txBody>
      </p:sp>
      <p:sp>
        <p:nvSpPr>
          <p:cNvPr id="42" name="모서리가 둥근 직사각형 38">
            <a:extLst>
              <a:ext uri="{FF2B5EF4-FFF2-40B4-BE49-F238E27FC236}">
                <a16:creationId xmlns:a16="http://schemas.microsoft.com/office/drawing/2014/main" id="{BBAE3336-060B-AB73-693E-DD1ECCFCFF0D}"/>
              </a:ext>
            </a:extLst>
          </p:cNvPr>
          <p:cNvSpPr/>
          <p:nvPr/>
        </p:nvSpPr>
        <p:spPr>
          <a:xfrm>
            <a:off x="2125205" y="3457156"/>
            <a:ext cx="1451526" cy="44328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ea typeface="나눔바른고딕" panose="020B0603020101020101"/>
              </a:rPr>
              <a:t>Static Resources</a:t>
            </a:r>
            <a:endParaRPr lang="ko-KR" altLang="en-US" sz="1000">
              <a:solidFill>
                <a:schemeClr val="tx1"/>
              </a:solidFill>
              <a:ea typeface="나눔바른고딕" panose="020B0603020101020101"/>
            </a:endParaRPr>
          </a:p>
        </p:txBody>
      </p:sp>
      <p:sp>
        <p:nvSpPr>
          <p:cNvPr id="49" name="TextBox 48">
            <a:extLst>
              <a:ext uri="{FF2B5EF4-FFF2-40B4-BE49-F238E27FC236}">
                <a16:creationId xmlns:a16="http://schemas.microsoft.com/office/drawing/2014/main" id="{13179DDF-5CEB-1878-8873-27CD0331CA33}"/>
              </a:ext>
            </a:extLst>
          </p:cNvPr>
          <p:cNvSpPr txBox="1"/>
          <p:nvPr/>
        </p:nvSpPr>
        <p:spPr>
          <a:xfrm>
            <a:off x="2417359" y="3998979"/>
            <a:ext cx="867218" cy="707886"/>
          </a:xfrm>
          <a:prstGeom prst="rect">
            <a:avLst/>
          </a:prstGeom>
          <a:noFill/>
        </p:spPr>
        <p:txBody>
          <a:bodyPr wrap="square">
            <a:spAutoFit/>
          </a:bodyPr>
          <a:lstStyle/>
          <a:p>
            <a:pPr algn="ctr"/>
            <a:r>
              <a:rPr lang="en-US" altLang="ko-KR" sz="1000"/>
              <a:t>images</a:t>
            </a:r>
          </a:p>
          <a:p>
            <a:pPr algn="ctr"/>
            <a:r>
              <a:rPr lang="en-US" altLang="ko-KR" sz="1000"/>
              <a:t>js</a:t>
            </a:r>
          </a:p>
          <a:p>
            <a:pPr algn="ctr"/>
            <a:r>
              <a:rPr lang="en-US" altLang="ko-KR" sz="1000"/>
              <a:t>css</a:t>
            </a:r>
          </a:p>
          <a:p>
            <a:pPr algn="ctr"/>
            <a:r>
              <a:rPr lang="en-US" altLang="ko-KR" sz="1000"/>
              <a:t>..</a:t>
            </a:r>
          </a:p>
        </p:txBody>
      </p:sp>
      <p:sp>
        <p:nvSpPr>
          <p:cNvPr id="55" name="직사각형 54">
            <a:extLst>
              <a:ext uri="{FF2B5EF4-FFF2-40B4-BE49-F238E27FC236}">
                <a16:creationId xmlns:a16="http://schemas.microsoft.com/office/drawing/2014/main" id="{831508CD-EDC4-11A2-AF07-B159BF8F4EE4}"/>
              </a:ext>
            </a:extLst>
          </p:cNvPr>
          <p:cNvSpPr/>
          <p:nvPr/>
        </p:nvSpPr>
        <p:spPr>
          <a:xfrm>
            <a:off x="9578527" y="2068610"/>
            <a:ext cx="1799487" cy="3272808"/>
          </a:xfrm>
          <a:prstGeom prst="rect">
            <a:avLst/>
          </a:prstGeom>
          <a:solidFill>
            <a:schemeClr val="bg1"/>
          </a:solidFill>
          <a:ln w="28575">
            <a:prstDash val="sysDash"/>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ko-KR" altLang="en-US"/>
          </a:p>
        </p:txBody>
      </p:sp>
      <p:sp>
        <p:nvSpPr>
          <p:cNvPr id="56" name="모서리가 둥근 직사각형 38">
            <a:extLst>
              <a:ext uri="{FF2B5EF4-FFF2-40B4-BE49-F238E27FC236}">
                <a16:creationId xmlns:a16="http://schemas.microsoft.com/office/drawing/2014/main" id="{01D399F4-4BF2-AB30-9614-D7922C878A1D}"/>
              </a:ext>
            </a:extLst>
          </p:cNvPr>
          <p:cNvSpPr/>
          <p:nvPr/>
        </p:nvSpPr>
        <p:spPr>
          <a:xfrm>
            <a:off x="9796465" y="2245534"/>
            <a:ext cx="1343349" cy="44328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Controller</a:t>
            </a:r>
            <a:endParaRPr lang="ko-KR" altLang="en-US" sz="1400">
              <a:solidFill>
                <a:schemeClr val="tx1"/>
              </a:solidFill>
              <a:latin typeface="+mj-lt"/>
              <a:ea typeface="나눔바른고딕" panose="020B0603020101020101"/>
            </a:endParaRPr>
          </a:p>
        </p:txBody>
      </p:sp>
      <p:sp>
        <p:nvSpPr>
          <p:cNvPr id="58" name="모서리가 둥근 직사각형 38">
            <a:extLst>
              <a:ext uri="{FF2B5EF4-FFF2-40B4-BE49-F238E27FC236}">
                <a16:creationId xmlns:a16="http://schemas.microsoft.com/office/drawing/2014/main" id="{C8E6C1BF-35DC-209A-B0A0-969579DE7F64}"/>
              </a:ext>
            </a:extLst>
          </p:cNvPr>
          <p:cNvSpPr/>
          <p:nvPr/>
        </p:nvSpPr>
        <p:spPr>
          <a:xfrm>
            <a:off x="9796465" y="3087347"/>
            <a:ext cx="1343349" cy="44328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Service</a:t>
            </a:r>
            <a:endParaRPr lang="ko-KR" altLang="en-US" sz="1400">
              <a:solidFill>
                <a:schemeClr val="tx1"/>
              </a:solidFill>
              <a:latin typeface="+mj-lt"/>
              <a:ea typeface="나눔바른고딕" panose="020B0603020101020101"/>
            </a:endParaRPr>
          </a:p>
        </p:txBody>
      </p:sp>
      <p:sp>
        <p:nvSpPr>
          <p:cNvPr id="59" name="모서리가 둥근 직사각형 38">
            <a:extLst>
              <a:ext uri="{FF2B5EF4-FFF2-40B4-BE49-F238E27FC236}">
                <a16:creationId xmlns:a16="http://schemas.microsoft.com/office/drawing/2014/main" id="{E2DBE3E9-D898-7B0F-E1DD-C0D3643A0C94}"/>
              </a:ext>
            </a:extLst>
          </p:cNvPr>
          <p:cNvSpPr/>
          <p:nvPr/>
        </p:nvSpPr>
        <p:spPr>
          <a:xfrm>
            <a:off x="9823628" y="3882506"/>
            <a:ext cx="1343349" cy="44328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Repository</a:t>
            </a:r>
            <a:endParaRPr lang="ko-KR" altLang="en-US" sz="1400">
              <a:solidFill>
                <a:schemeClr val="tx1"/>
              </a:solidFill>
              <a:latin typeface="+mj-lt"/>
              <a:ea typeface="나눔바른고딕" panose="020B0603020101020101"/>
            </a:endParaRPr>
          </a:p>
        </p:txBody>
      </p:sp>
      <p:sp>
        <p:nvSpPr>
          <p:cNvPr id="63" name="모서리가 둥근 직사각형 38">
            <a:extLst>
              <a:ext uri="{FF2B5EF4-FFF2-40B4-BE49-F238E27FC236}">
                <a16:creationId xmlns:a16="http://schemas.microsoft.com/office/drawing/2014/main" id="{6932EE93-9D52-9B5E-060D-13986B7B81F5}"/>
              </a:ext>
            </a:extLst>
          </p:cNvPr>
          <p:cNvSpPr/>
          <p:nvPr/>
        </p:nvSpPr>
        <p:spPr>
          <a:xfrm>
            <a:off x="9823627" y="4708703"/>
            <a:ext cx="1343349" cy="44328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Component</a:t>
            </a:r>
            <a:endParaRPr lang="ko-KR" altLang="en-US" sz="1400">
              <a:solidFill>
                <a:schemeClr val="tx1"/>
              </a:solidFill>
              <a:latin typeface="+mj-lt"/>
              <a:ea typeface="나눔바른고딕" panose="020B0603020101020101"/>
            </a:endParaRPr>
          </a:p>
        </p:txBody>
      </p:sp>
      <p:sp>
        <p:nvSpPr>
          <p:cNvPr id="69" name="TextBox 68">
            <a:extLst>
              <a:ext uri="{FF2B5EF4-FFF2-40B4-BE49-F238E27FC236}">
                <a16:creationId xmlns:a16="http://schemas.microsoft.com/office/drawing/2014/main" id="{B8193BDD-C89A-8B34-39C0-DAE8CC55F565}"/>
              </a:ext>
            </a:extLst>
          </p:cNvPr>
          <p:cNvSpPr txBox="1"/>
          <p:nvPr/>
        </p:nvSpPr>
        <p:spPr>
          <a:xfrm>
            <a:off x="9569903" y="1635631"/>
            <a:ext cx="1723371" cy="307777"/>
          </a:xfrm>
          <a:prstGeom prst="rect">
            <a:avLst/>
          </a:prstGeom>
          <a:noFill/>
        </p:spPr>
        <p:txBody>
          <a:bodyPr wrap="square">
            <a:spAutoFit/>
          </a:bodyPr>
          <a:lstStyle/>
          <a:p>
            <a:pPr algn="ctr"/>
            <a:r>
              <a:rPr lang="en-US" altLang="ko-KR" sz="1400">
                <a:ea typeface="나눔바른고딕" panose="020B0603020101020101" pitchFamily="50" charset="-127"/>
              </a:rPr>
              <a:t>Spring Container</a:t>
            </a:r>
            <a:endParaRPr lang="ko-KR" altLang="en-US" sz="1400"/>
          </a:p>
        </p:txBody>
      </p:sp>
      <p:sp>
        <p:nvSpPr>
          <p:cNvPr id="70" name="TextBox 69">
            <a:extLst>
              <a:ext uri="{FF2B5EF4-FFF2-40B4-BE49-F238E27FC236}">
                <a16:creationId xmlns:a16="http://schemas.microsoft.com/office/drawing/2014/main" id="{6E319D39-6743-0B64-44B6-7709CE758813}"/>
              </a:ext>
            </a:extLst>
          </p:cNvPr>
          <p:cNvSpPr txBox="1"/>
          <p:nvPr/>
        </p:nvSpPr>
        <p:spPr>
          <a:xfrm>
            <a:off x="1999412" y="6039052"/>
            <a:ext cx="1703112" cy="307777"/>
          </a:xfrm>
          <a:prstGeom prst="rect">
            <a:avLst/>
          </a:prstGeom>
          <a:noFill/>
        </p:spPr>
        <p:txBody>
          <a:bodyPr wrap="square">
            <a:spAutoFit/>
          </a:bodyPr>
          <a:lstStyle/>
          <a:p>
            <a:pPr algn="ctr"/>
            <a:r>
              <a:rPr lang="ko-KR" altLang="en-US" sz="1400">
                <a:solidFill>
                  <a:srgbClr val="FF0000"/>
                </a:solidFill>
              </a:rPr>
              <a:t>정적 자원 처리</a:t>
            </a:r>
          </a:p>
        </p:txBody>
      </p:sp>
      <p:sp>
        <p:nvSpPr>
          <p:cNvPr id="72" name="TextBox 71">
            <a:extLst>
              <a:ext uri="{FF2B5EF4-FFF2-40B4-BE49-F238E27FC236}">
                <a16:creationId xmlns:a16="http://schemas.microsoft.com/office/drawing/2014/main" id="{78841CEC-73C5-11D7-494D-3DB7416C9ED7}"/>
              </a:ext>
            </a:extLst>
          </p:cNvPr>
          <p:cNvSpPr txBox="1"/>
          <p:nvPr/>
        </p:nvSpPr>
        <p:spPr>
          <a:xfrm>
            <a:off x="5721218" y="6013888"/>
            <a:ext cx="2074254" cy="307777"/>
          </a:xfrm>
          <a:prstGeom prst="rect">
            <a:avLst/>
          </a:prstGeom>
          <a:noFill/>
        </p:spPr>
        <p:txBody>
          <a:bodyPr wrap="square">
            <a:spAutoFit/>
          </a:bodyPr>
          <a:lstStyle/>
          <a:p>
            <a:pPr algn="ctr"/>
            <a:r>
              <a:rPr lang="ko-KR" altLang="en-US" sz="1400">
                <a:solidFill>
                  <a:srgbClr val="FF0000"/>
                </a:solidFill>
              </a:rPr>
              <a:t>서블릿 처리</a:t>
            </a:r>
          </a:p>
        </p:txBody>
      </p:sp>
      <p:sp>
        <p:nvSpPr>
          <p:cNvPr id="73" name="TextBox 72">
            <a:extLst>
              <a:ext uri="{FF2B5EF4-FFF2-40B4-BE49-F238E27FC236}">
                <a16:creationId xmlns:a16="http://schemas.microsoft.com/office/drawing/2014/main" id="{D3A6C067-E13D-F942-13DE-F444F8018805}"/>
              </a:ext>
            </a:extLst>
          </p:cNvPr>
          <p:cNvSpPr txBox="1"/>
          <p:nvPr/>
        </p:nvSpPr>
        <p:spPr>
          <a:xfrm>
            <a:off x="3888585" y="3764579"/>
            <a:ext cx="1606860" cy="276999"/>
          </a:xfrm>
          <a:prstGeom prst="rect">
            <a:avLst/>
          </a:prstGeom>
          <a:noFill/>
        </p:spPr>
        <p:txBody>
          <a:bodyPr wrap="square">
            <a:spAutoFit/>
          </a:bodyPr>
          <a:lstStyle/>
          <a:p>
            <a:pPr algn="ctr"/>
            <a:r>
              <a:rPr lang="ko-KR" altLang="en-US" sz="1200">
                <a:solidFill>
                  <a:srgbClr val="FF0000"/>
                </a:solidFill>
              </a:rPr>
              <a:t>서블릿 처리 요청</a:t>
            </a:r>
          </a:p>
        </p:txBody>
      </p:sp>
      <p:sp>
        <p:nvSpPr>
          <p:cNvPr id="9" name="TextBox 8">
            <a:extLst>
              <a:ext uri="{FF2B5EF4-FFF2-40B4-BE49-F238E27FC236}">
                <a16:creationId xmlns:a16="http://schemas.microsoft.com/office/drawing/2014/main" id="{BB1D321B-DFB1-A23F-39BB-1100FD174D29}"/>
              </a:ext>
            </a:extLst>
          </p:cNvPr>
          <p:cNvSpPr txBox="1"/>
          <p:nvPr/>
        </p:nvSpPr>
        <p:spPr>
          <a:xfrm>
            <a:off x="9748250" y="5468786"/>
            <a:ext cx="1494101" cy="307777"/>
          </a:xfrm>
          <a:prstGeom prst="rect">
            <a:avLst/>
          </a:prstGeom>
          <a:noFill/>
        </p:spPr>
        <p:txBody>
          <a:bodyPr wrap="square">
            <a:spAutoFit/>
          </a:bodyPr>
          <a:lstStyle/>
          <a:p>
            <a:r>
              <a:rPr lang="ko-KR" altLang="en-US" sz="1400">
                <a:solidFill>
                  <a:srgbClr val="FF0000"/>
                </a:solidFill>
              </a:rPr>
              <a:t>스프링 빈 처리 </a:t>
            </a:r>
            <a:endParaRPr lang="ko-KR" altLang="en-US" sz="1400"/>
          </a:p>
        </p:txBody>
      </p:sp>
      <p:cxnSp>
        <p:nvCxnSpPr>
          <p:cNvPr id="10" name="직선 화살표 연결선 9">
            <a:extLst>
              <a:ext uri="{FF2B5EF4-FFF2-40B4-BE49-F238E27FC236}">
                <a16:creationId xmlns:a16="http://schemas.microsoft.com/office/drawing/2014/main" id="{37D8E3EF-6C97-387F-40DC-8A823C0DEE4D}"/>
              </a:ext>
            </a:extLst>
          </p:cNvPr>
          <p:cNvCxnSpPr>
            <a:cxnSpLocks/>
            <a:stCxn id="2" idx="3"/>
            <a:endCxn id="55" idx="1"/>
          </p:cNvCxnSpPr>
          <p:nvPr/>
        </p:nvCxnSpPr>
        <p:spPr>
          <a:xfrm>
            <a:off x="7952875" y="3705014"/>
            <a:ext cx="162565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53190498-FA92-9001-BED2-FC83AFA497B9}"/>
              </a:ext>
            </a:extLst>
          </p:cNvPr>
          <p:cNvSpPr txBox="1"/>
          <p:nvPr/>
        </p:nvSpPr>
        <p:spPr>
          <a:xfrm>
            <a:off x="7963043" y="3804008"/>
            <a:ext cx="1606860" cy="276999"/>
          </a:xfrm>
          <a:prstGeom prst="rect">
            <a:avLst/>
          </a:prstGeom>
          <a:noFill/>
        </p:spPr>
        <p:txBody>
          <a:bodyPr wrap="square">
            <a:spAutoFit/>
          </a:bodyPr>
          <a:lstStyle/>
          <a:p>
            <a:pPr algn="ctr"/>
            <a:r>
              <a:rPr lang="ko-KR" altLang="en-US" sz="1200">
                <a:solidFill>
                  <a:srgbClr val="FF0000"/>
                </a:solidFill>
              </a:rPr>
              <a:t>스프링 처리 요청</a:t>
            </a:r>
          </a:p>
        </p:txBody>
      </p:sp>
      <p:sp>
        <p:nvSpPr>
          <p:cNvPr id="16" name="모서리가 둥근 직사각형 38">
            <a:extLst>
              <a:ext uri="{FF2B5EF4-FFF2-40B4-BE49-F238E27FC236}">
                <a16:creationId xmlns:a16="http://schemas.microsoft.com/office/drawing/2014/main" id="{4CBBF9E0-E56F-8645-438D-F468E5FC8FBE}"/>
              </a:ext>
            </a:extLst>
          </p:cNvPr>
          <p:cNvSpPr/>
          <p:nvPr/>
        </p:nvSpPr>
        <p:spPr>
          <a:xfrm>
            <a:off x="5921651" y="4790570"/>
            <a:ext cx="1673389" cy="44328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Listener</a:t>
            </a:r>
            <a:endParaRPr lang="ko-KR" altLang="en-US" sz="1400">
              <a:solidFill>
                <a:schemeClr val="tx1"/>
              </a:solidFill>
              <a:latin typeface="+mj-lt"/>
              <a:ea typeface="나눔바른고딕" panose="020B0603020101020101"/>
            </a:endParaRPr>
          </a:p>
        </p:txBody>
      </p:sp>
    </p:spTree>
    <p:extLst>
      <p:ext uri="{BB962C8B-B14F-4D97-AF65-F5344CB8AC3E}">
        <p14:creationId xmlns:p14="http://schemas.microsoft.com/office/powerpoint/2010/main" val="216284994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37A248-E212-94BF-2DB9-B2691751EBB6}"/>
            </a:ext>
          </a:extLst>
        </p:cNvPr>
        <p:cNvGrpSpPr/>
        <p:nvPr/>
      </p:nvGrpSpPr>
      <p:grpSpPr>
        <a:xfrm>
          <a:off x="0" y="0"/>
          <a:ext cx="0" cy="0"/>
          <a:chOff x="0" y="0"/>
          <a:chExt cx="0" cy="0"/>
        </a:xfrm>
      </p:grpSpPr>
      <p:sp>
        <p:nvSpPr>
          <p:cNvPr id="6" name="직사각형 5">
            <a:extLst>
              <a:ext uri="{FF2B5EF4-FFF2-40B4-BE49-F238E27FC236}">
                <a16:creationId xmlns:a16="http://schemas.microsoft.com/office/drawing/2014/main" id="{EB0ED828-8653-324C-8AF2-849090B6957C}"/>
              </a:ext>
            </a:extLst>
          </p:cNvPr>
          <p:cNvSpPr/>
          <p:nvPr/>
        </p:nvSpPr>
        <p:spPr>
          <a:xfrm>
            <a:off x="5360071" y="1185107"/>
            <a:ext cx="6345278" cy="5046318"/>
          </a:xfrm>
          <a:prstGeom prst="rect">
            <a:avLst/>
          </a:prstGeom>
          <a:solidFill>
            <a:schemeClr val="bg1"/>
          </a:solidFill>
          <a:ln w="28575">
            <a:solidFill>
              <a:schemeClr val="tx1"/>
            </a:solidFill>
            <a:prstDash val="solid"/>
          </a:ln>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sz="1200">
              <a:latin typeface="+mj-lt"/>
            </a:endParaRPr>
          </a:p>
        </p:txBody>
      </p:sp>
      <p:sp>
        <p:nvSpPr>
          <p:cNvPr id="2" name="직사각형 1">
            <a:extLst>
              <a:ext uri="{FF2B5EF4-FFF2-40B4-BE49-F238E27FC236}">
                <a16:creationId xmlns:a16="http://schemas.microsoft.com/office/drawing/2014/main" id="{2401223B-050F-10CA-F042-AA9862C23E85}"/>
              </a:ext>
            </a:extLst>
          </p:cNvPr>
          <p:cNvSpPr/>
          <p:nvPr/>
        </p:nvSpPr>
        <p:spPr>
          <a:xfrm>
            <a:off x="5595594" y="1738560"/>
            <a:ext cx="2447518" cy="3909409"/>
          </a:xfrm>
          <a:prstGeom prst="rect">
            <a:avLst/>
          </a:prstGeom>
          <a:solidFill>
            <a:schemeClr val="bg1">
              <a:lumMod val="95000"/>
            </a:schemeClr>
          </a:solidFill>
          <a:ln w="190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sz="1200">
              <a:latin typeface="+mj-lt"/>
            </a:endParaRPr>
          </a:p>
        </p:txBody>
      </p:sp>
      <p:sp>
        <p:nvSpPr>
          <p:cNvPr id="20" name="직사각형 19">
            <a:extLst>
              <a:ext uri="{FF2B5EF4-FFF2-40B4-BE49-F238E27FC236}">
                <a16:creationId xmlns:a16="http://schemas.microsoft.com/office/drawing/2014/main" id="{8512E67D-155E-4C9F-FBC2-6C01F3267B6E}"/>
              </a:ext>
            </a:extLst>
          </p:cNvPr>
          <p:cNvSpPr/>
          <p:nvPr/>
        </p:nvSpPr>
        <p:spPr>
          <a:xfrm>
            <a:off x="1652065" y="1185107"/>
            <a:ext cx="2249434" cy="5046318"/>
          </a:xfrm>
          <a:prstGeom prst="rect">
            <a:avLst/>
          </a:prstGeom>
          <a:solidFill>
            <a:schemeClr val="bg1"/>
          </a:solidFill>
          <a:ln w="28575">
            <a:solidFill>
              <a:schemeClr val="tx1"/>
            </a:solidFill>
            <a:prstDash val="solid"/>
          </a:ln>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sz="1200">
              <a:latin typeface="+mj-lt"/>
            </a:endParaRPr>
          </a:p>
        </p:txBody>
      </p:sp>
      <p:sp>
        <p:nvSpPr>
          <p:cNvPr id="76" name="직사각형 75">
            <a:extLst>
              <a:ext uri="{FF2B5EF4-FFF2-40B4-BE49-F238E27FC236}">
                <a16:creationId xmlns:a16="http://schemas.microsoft.com/office/drawing/2014/main" id="{BA275408-8042-D0BE-C9AB-A7949C998C7B}"/>
              </a:ext>
            </a:extLst>
          </p:cNvPr>
          <p:cNvSpPr/>
          <p:nvPr/>
        </p:nvSpPr>
        <p:spPr>
          <a:xfrm>
            <a:off x="5766787" y="2166147"/>
            <a:ext cx="2083818" cy="3272808"/>
          </a:xfrm>
          <a:prstGeom prst="rect">
            <a:avLst/>
          </a:prstGeom>
          <a:solidFill>
            <a:schemeClr val="bg1"/>
          </a:solidFill>
          <a:ln w="28575">
            <a:prstDash val="sysDash"/>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ko-KR" altLang="en-US"/>
          </a:p>
        </p:txBody>
      </p:sp>
      <p:sp>
        <p:nvSpPr>
          <p:cNvPr id="15" name="직사각형 14">
            <a:extLst>
              <a:ext uri="{FF2B5EF4-FFF2-40B4-BE49-F238E27FC236}">
                <a16:creationId xmlns:a16="http://schemas.microsoft.com/office/drawing/2014/main" id="{0C9A3EDC-152E-C828-DA45-605B0FCA479B}"/>
              </a:ext>
            </a:extLst>
          </p:cNvPr>
          <p:cNvSpPr/>
          <p:nvPr/>
        </p:nvSpPr>
        <p:spPr>
          <a:xfrm>
            <a:off x="140860" y="204445"/>
            <a:ext cx="3650358"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웹 어플리케이션 서버 구조 </a:t>
            </a:r>
            <a:r>
              <a:rPr lang="en-US" altLang="ko-KR" b="1">
                <a:solidFill>
                  <a:schemeClr val="accent1">
                    <a:lumMod val="75000"/>
                  </a:schemeClr>
                </a:solidFill>
                <a:latin typeface="+mn-ea"/>
              </a:rPr>
              <a:t>- 3</a:t>
            </a:r>
            <a:endParaRPr lang="ko-KR" altLang="en-US" b="1">
              <a:solidFill>
                <a:schemeClr val="accent1">
                  <a:lumMod val="75000"/>
                </a:schemeClr>
              </a:solidFill>
              <a:latin typeface="+mn-ea"/>
            </a:endParaRPr>
          </a:p>
        </p:txBody>
      </p:sp>
      <p:grpSp>
        <p:nvGrpSpPr>
          <p:cNvPr id="21" name="그룹 20">
            <a:extLst>
              <a:ext uri="{FF2B5EF4-FFF2-40B4-BE49-F238E27FC236}">
                <a16:creationId xmlns:a16="http://schemas.microsoft.com/office/drawing/2014/main" id="{D3C56BAC-AA8C-E8A5-CB71-7B01182BE48D}"/>
              </a:ext>
            </a:extLst>
          </p:cNvPr>
          <p:cNvGrpSpPr/>
          <p:nvPr/>
        </p:nvGrpSpPr>
        <p:grpSpPr>
          <a:xfrm>
            <a:off x="361735" y="3462203"/>
            <a:ext cx="580620" cy="493776"/>
            <a:chOff x="2291816" y="950395"/>
            <a:chExt cx="580620" cy="493776"/>
          </a:xfrm>
        </p:grpSpPr>
        <p:sp>
          <p:nvSpPr>
            <p:cNvPr id="22" name="타원 21">
              <a:extLst>
                <a:ext uri="{FF2B5EF4-FFF2-40B4-BE49-F238E27FC236}">
                  <a16:creationId xmlns:a16="http://schemas.microsoft.com/office/drawing/2014/main" id="{71E103CB-F428-9CCC-4A89-5F61D37C664B}"/>
                </a:ext>
              </a:extLst>
            </p:cNvPr>
            <p:cNvSpPr/>
            <p:nvPr/>
          </p:nvSpPr>
          <p:spPr>
            <a:xfrm>
              <a:off x="2323903" y="950395"/>
              <a:ext cx="493776" cy="493776"/>
            </a:xfrm>
            <a:prstGeom prst="ellipse">
              <a:avLst/>
            </a:prstGeom>
            <a:solidFill>
              <a:schemeClr val="accent1">
                <a:lumMod val="40000"/>
                <a:lumOff val="60000"/>
              </a:schemeClr>
            </a:solidFill>
            <a:ln w="190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23" name="TextBox 22">
              <a:extLst>
                <a:ext uri="{FF2B5EF4-FFF2-40B4-BE49-F238E27FC236}">
                  <a16:creationId xmlns:a16="http://schemas.microsoft.com/office/drawing/2014/main" id="{13A7E5BF-7055-65FE-FFB4-1814CC16ADC1}"/>
                </a:ext>
              </a:extLst>
            </p:cNvPr>
            <p:cNvSpPr txBox="1"/>
            <p:nvPr/>
          </p:nvSpPr>
          <p:spPr>
            <a:xfrm>
              <a:off x="2291816" y="1058784"/>
              <a:ext cx="580620" cy="276999"/>
            </a:xfrm>
            <a:prstGeom prst="rect">
              <a:avLst/>
            </a:prstGeom>
            <a:noFill/>
          </p:spPr>
          <p:txBody>
            <a:bodyPr wrap="square">
              <a:spAutoFit/>
            </a:bodyPr>
            <a:lstStyle/>
            <a:p>
              <a:r>
                <a:rPr lang="en-US" altLang="ko-KR" sz="1200">
                  <a:latin typeface="나눔바른고딕" panose="020B0603020101020101" pitchFamily="50" charset="-127"/>
                  <a:ea typeface="나눔바른고딕" panose="020B0603020101020101" pitchFamily="50" charset="-127"/>
                </a:rPr>
                <a:t>client</a:t>
              </a:r>
              <a:endParaRPr lang="ko-KR" altLang="en-US" sz="1200"/>
            </a:p>
          </p:txBody>
        </p:sp>
      </p:grpSp>
      <p:sp>
        <p:nvSpPr>
          <p:cNvPr id="24" name="TextBox 23">
            <a:extLst>
              <a:ext uri="{FF2B5EF4-FFF2-40B4-BE49-F238E27FC236}">
                <a16:creationId xmlns:a16="http://schemas.microsoft.com/office/drawing/2014/main" id="{1FC3B1D1-B72C-0A6C-1997-27899C706807}"/>
              </a:ext>
            </a:extLst>
          </p:cNvPr>
          <p:cNvSpPr txBox="1"/>
          <p:nvPr/>
        </p:nvSpPr>
        <p:spPr>
          <a:xfrm>
            <a:off x="1652848" y="739797"/>
            <a:ext cx="2218528" cy="369332"/>
          </a:xfrm>
          <a:prstGeom prst="rect">
            <a:avLst/>
          </a:prstGeom>
          <a:noFill/>
        </p:spPr>
        <p:txBody>
          <a:bodyPr wrap="square">
            <a:spAutoFit/>
          </a:bodyPr>
          <a:lstStyle/>
          <a:p>
            <a:pPr algn="ctr"/>
            <a:r>
              <a:rPr lang="en-US" altLang="ko-KR" b="1">
                <a:latin typeface="나눔바른고딕" panose="020B0603020101020101" pitchFamily="50" charset="-127"/>
                <a:ea typeface="나눔바른고딕" panose="020B0603020101020101" pitchFamily="50" charset="-127"/>
              </a:rPr>
              <a:t>Web Server</a:t>
            </a:r>
            <a:endParaRPr lang="ko-KR" altLang="en-US" b="1"/>
          </a:p>
        </p:txBody>
      </p:sp>
      <p:sp>
        <p:nvSpPr>
          <p:cNvPr id="25" name="모서리가 둥근 직사각형 38">
            <a:extLst>
              <a:ext uri="{FF2B5EF4-FFF2-40B4-BE49-F238E27FC236}">
                <a16:creationId xmlns:a16="http://schemas.microsoft.com/office/drawing/2014/main" id="{85163C1A-A4B9-2C4D-B77E-FBDE614F58FC}"/>
              </a:ext>
            </a:extLst>
          </p:cNvPr>
          <p:cNvSpPr/>
          <p:nvPr/>
        </p:nvSpPr>
        <p:spPr>
          <a:xfrm>
            <a:off x="5984725" y="2343071"/>
            <a:ext cx="1673389" cy="44328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Filter</a:t>
            </a:r>
            <a:endParaRPr lang="ko-KR" altLang="en-US" sz="1400">
              <a:solidFill>
                <a:schemeClr val="tx1"/>
              </a:solidFill>
              <a:latin typeface="+mj-lt"/>
              <a:ea typeface="나눔바른고딕" panose="020B0603020101020101"/>
            </a:endParaRPr>
          </a:p>
        </p:txBody>
      </p:sp>
      <p:cxnSp>
        <p:nvCxnSpPr>
          <p:cNvPr id="28" name="직선 화살표 연결선 27">
            <a:extLst>
              <a:ext uri="{FF2B5EF4-FFF2-40B4-BE49-F238E27FC236}">
                <a16:creationId xmlns:a16="http://schemas.microsoft.com/office/drawing/2014/main" id="{F5647F3C-CAB4-2959-206D-3781BA2D5578}"/>
              </a:ext>
            </a:extLst>
          </p:cNvPr>
          <p:cNvCxnSpPr>
            <a:cxnSpLocks/>
            <a:stCxn id="23" idx="3"/>
            <a:endCxn id="20" idx="1"/>
          </p:cNvCxnSpPr>
          <p:nvPr/>
        </p:nvCxnSpPr>
        <p:spPr>
          <a:xfrm flipV="1">
            <a:off x="942355" y="3708266"/>
            <a:ext cx="709710" cy="82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3F66B497-874F-EC89-E293-23553576AAB0}"/>
              </a:ext>
            </a:extLst>
          </p:cNvPr>
          <p:cNvSpPr txBox="1"/>
          <p:nvPr/>
        </p:nvSpPr>
        <p:spPr>
          <a:xfrm>
            <a:off x="5934743" y="1808873"/>
            <a:ext cx="1723371" cy="307777"/>
          </a:xfrm>
          <a:prstGeom prst="rect">
            <a:avLst/>
          </a:prstGeom>
          <a:noFill/>
        </p:spPr>
        <p:txBody>
          <a:bodyPr wrap="square">
            <a:spAutoFit/>
          </a:bodyPr>
          <a:lstStyle/>
          <a:p>
            <a:pPr algn="ctr"/>
            <a:r>
              <a:rPr lang="en-US" altLang="ko-KR" sz="1400">
                <a:ea typeface="나눔바른고딕" panose="020B0603020101020101" pitchFamily="50" charset="-127"/>
              </a:rPr>
              <a:t>Servlet Container</a:t>
            </a:r>
            <a:endParaRPr lang="ko-KR" altLang="en-US" sz="1400"/>
          </a:p>
        </p:txBody>
      </p:sp>
      <p:sp>
        <p:nvSpPr>
          <p:cNvPr id="3" name="TextBox 2">
            <a:extLst>
              <a:ext uri="{FF2B5EF4-FFF2-40B4-BE49-F238E27FC236}">
                <a16:creationId xmlns:a16="http://schemas.microsoft.com/office/drawing/2014/main" id="{9083229F-DD17-128A-B5CE-937027366237}"/>
              </a:ext>
            </a:extLst>
          </p:cNvPr>
          <p:cNvSpPr txBox="1"/>
          <p:nvPr/>
        </p:nvSpPr>
        <p:spPr>
          <a:xfrm>
            <a:off x="6186237" y="1340036"/>
            <a:ext cx="1064104" cy="369332"/>
          </a:xfrm>
          <a:prstGeom prst="rect">
            <a:avLst/>
          </a:prstGeom>
          <a:noFill/>
        </p:spPr>
        <p:txBody>
          <a:bodyPr wrap="square">
            <a:spAutoFit/>
          </a:bodyPr>
          <a:lstStyle/>
          <a:p>
            <a:pPr algn="ctr"/>
            <a:r>
              <a:rPr lang="en-US" altLang="ko-KR" b="1">
                <a:latin typeface="나눔바른고딕" panose="020B0603020101020101" pitchFamily="50" charset="-127"/>
                <a:ea typeface="나눔바른고딕" panose="020B0603020101020101" pitchFamily="50" charset="-127"/>
              </a:rPr>
              <a:t>WAS</a:t>
            </a:r>
            <a:endParaRPr lang="ko-KR" altLang="en-US" b="1"/>
          </a:p>
        </p:txBody>
      </p:sp>
      <p:cxnSp>
        <p:nvCxnSpPr>
          <p:cNvPr id="32" name="직선 화살표 연결선 31">
            <a:extLst>
              <a:ext uri="{FF2B5EF4-FFF2-40B4-BE49-F238E27FC236}">
                <a16:creationId xmlns:a16="http://schemas.microsoft.com/office/drawing/2014/main" id="{C89BBFE5-7401-1638-6963-4A659AD1DF9F}"/>
              </a:ext>
            </a:extLst>
          </p:cNvPr>
          <p:cNvCxnSpPr>
            <a:cxnSpLocks/>
            <a:stCxn id="20" idx="3"/>
            <a:endCxn id="6" idx="1"/>
          </p:cNvCxnSpPr>
          <p:nvPr/>
        </p:nvCxnSpPr>
        <p:spPr>
          <a:xfrm>
            <a:off x="3901499" y="3708266"/>
            <a:ext cx="14585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 name="모서리가 둥근 직사각형 38">
            <a:extLst>
              <a:ext uri="{FF2B5EF4-FFF2-40B4-BE49-F238E27FC236}">
                <a16:creationId xmlns:a16="http://schemas.microsoft.com/office/drawing/2014/main" id="{A432DF9A-7010-CCB7-F2C9-AC70D697E51F}"/>
              </a:ext>
            </a:extLst>
          </p:cNvPr>
          <p:cNvSpPr/>
          <p:nvPr/>
        </p:nvSpPr>
        <p:spPr>
          <a:xfrm>
            <a:off x="5984725" y="3128824"/>
            <a:ext cx="1673389" cy="443289"/>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latin typeface="+mj-lt"/>
                <a:ea typeface="나눔바른고딕" panose="020B0603020101020101"/>
              </a:rPr>
              <a:t>DispatcherServlet</a:t>
            </a:r>
            <a:endParaRPr lang="ko-KR" altLang="en-US" sz="1400">
              <a:solidFill>
                <a:schemeClr val="bg1"/>
              </a:solidFill>
              <a:latin typeface="+mj-lt"/>
              <a:ea typeface="나눔바른고딕" panose="020B0603020101020101"/>
            </a:endParaRPr>
          </a:p>
        </p:txBody>
      </p:sp>
      <p:sp>
        <p:nvSpPr>
          <p:cNvPr id="5" name="모서리가 둥근 직사각형 38">
            <a:extLst>
              <a:ext uri="{FF2B5EF4-FFF2-40B4-BE49-F238E27FC236}">
                <a16:creationId xmlns:a16="http://schemas.microsoft.com/office/drawing/2014/main" id="{115143DD-1177-6FB2-7297-408517FC983C}"/>
              </a:ext>
            </a:extLst>
          </p:cNvPr>
          <p:cNvSpPr/>
          <p:nvPr/>
        </p:nvSpPr>
        <p:spPr>
          <a:xfrm>
            <a:off x="6011888" y="3914577"/>
            <a:ext cx="1673389" cy="44328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Servlet</a:t>
            </a:r>
            <a:endParaRPr lang="ko-KR" altLang="en-US" sz="1400">
              <a:solidFill>
                <a:schemeClr val="tx1"/>
              </a:solidFill>
              <a:latin typeface="+mj-lt"/>
              <a:ea typeface="나눔바른고딕" panose="020B0603020101020101"/>
            </a:endParaRPr>
          </a:p>
        </p:txBody>
      </p:sp>
      <p:sp>
        <p:nvSpPr>
          <p:cNvPr id="11" name="TextBox 10">
            <a:extLst>
              <a:ext uri="{FF2B5EF4-FFF2-40B4-BE49-F238E27FC236}">
                <a16:creationId xmlns:a16="http://schemas.microsoft.com/office/drawing/2014/main" id="{DAFA0D81-4433-1EBC-5965-D6E436897A9A}"/>
              </a:ext>
            </a:extLst>
          </p:cNvPr>
          <p:cNvSpPr txBox="1"/>
          <p:nvPr/>
        </p:nvSpPr>
        <p:spPr>
          <a:xfrm>
            <a:off x="1652065" y="2908383"/>
            <a:ext cx="2218528" cy="369332"/>
          </a:xfrm>
          <a:prstGeom prst="rect">
            <a:avLst/>
          </a:prstGeom>
          <a:noFill/>
        </p:spPr>
        <p:txBody>
          <a:bodyPr wrap="square">
            <a:spAutoFit/>
          </a:bodyPr>
          <a:lstStyle/>
          <a:p>
            <a:pPr algn="ctr"/>
            <a:r>
              <a:rPr lang="en-US" altLang="ko-KR">
                <a:latin typeface="나눔바른고딕" panose="020B0603020101020101" pitchFamily="50" charset="-127"/>
                <a:ea typeface="나눔바른고딕" panose="020B0603020101020101" pitchFamily="50" charset="-127"/>
              </a:rPr>
              <a:t>Nginx</a:t>
            </a:r>
            <a:endParaRPr lang="ko-KR" altLang="en-US"/>
          </a:p>
        </p:txBody>
      </p:sp>
      <p:sp>
        <p:nvSpPr>
          <p:cNvPr id="42" name="모서리가 둥근 직사각형 38">
            <a:extLst>
              <a:ext uri="{FF2B5EF4-FFF2-40B4-BE49-F238E27FC236}">
                <a16:creationId xmlns:a16="http://schemas.microsoft.com/office/drawing/2014/main" id="{55B66C66-2E5B-3CCF-89C0-F6C10F418316}"/>
              </a:ext>
            </a:extLst>
          </p:cNvPr>
          <p:cNvSpPr/>
          <p:nvPr/>
        </p:nvSpPr>
        <p:spPr>
          <a:xfrm>
            <a:off x="2016918" y="3445407"/>
            <a:ext cx="1451526" cy="44328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ea typeface="나눔바른고딕" panose="020B0603020101020101"/>
              </a:rPr>
              <a:t>Static Resources</a:t>
            </a:r>
            <a:endParaRPr lang="ko-KR" altLang="en-US" sz="1000">
              <a:solidFill>
                <a:schemeClr val="tx1"/>
              </a:solidFill>
              <a:ea typeface="나눔바른고딕" panose="020B0603020101020101"/>
            </a:endParaRPr>
          </a:p>
        </p:txBody>
      </p:sp>
      <p:sp>
        <p:nvSpPr>
          <p:cNvPr id="49" name="TextBox 48">
            <a:extLst>
              <a:ext uri="{FF2B5EF4-FFF2-40B4-BE49-F238E27FC236}">
                <a16:creationId xmlns:a16="http://schemas.microsoft.com/office/drawing/2014/main" id="{1A00AD80-FE07-7AEA-B5D1-B408276DCC67}"/>
              </a:ext>
            </a:extLst>
          </p:cNvPr>
          <p:cNvSpPr txBox="1"/>
          <p:nvPr/>
        </p:nvSpPr>
        <p:spPr>
          <a:xfrm>
            <a:off x="2309072" y="3987230"/>
            <a:ext cx="867218" cy="707886"/>
          </a:xfrm>
          <a:prstGeom prst="rect">
            <a:avLst/>
          </a:prstGeom>
          <a:noFill/>
        </p:spPr>
        <p:txBody>
          <a:bodyPr wrap="square">
            <a:spAutoFit/>
          </a:bodyPr>
          <a:lstStyle/>
          <a:p>
            <a:pPr algn="ctr"/>
            <a:r>
              <a:rPr lang="en-US" altLang="ko-KR" sz="1000"/>
              <a:t>images</a:t>
            </a:r>
          </a:p>
          <a:p>
            <a:pPr algn="ctr"/>
            <a:r>
              <a:rPr lang="en-US" altLang="ko-KR" sz="1000"/>
              <a:t>js</a:t>
            </a:r>
          </a:p>
          <a:p>
            <a:pPr algn="ctr"/>
            <a:r>
              <a:rPr lang="en-US" altLang="ko-KR" sz="1000"/>
              <a:t>css</a:t>
            </a:r>
          </a:p>
          <a:p>
            <a:pPr algn="ctr"/>
            <a:r>
              <a:rPr lang="en-US" altLang="ko-KR" sz="1000"/>
              <a:t>..</a:t>
            </a:r>
          </a:p>
        </p:txBody>
      </p:sp>
      <p:sp>
        <p:nvSpPr>
          <p:cNvPr id="55" name="직사각형 54">
            <a:extLst>
              <a:ext uri="{FF2B5EF4-FFF2-40B4-BE49-F238E27FC236}">
                <a16:creationId xmlns:a16="http://schemas.microsoft.com/office/drawing/2014/main" id="{A095114A-68DA-B900-2C49-58A2E7CC5378}"/>
              </a:ext>
            </a:extLst>
          </p:cNvPr>
          <p:cNvSpPr/>
          <p:nvPr/>
        </p:nvSpPr>
        <p:spPr>
          <a:xfrm>
            <a:off x="9670308" y="2056860"/>
            <a:ext cx="1799487" cy="3272808"/>
          </a:xfrm>
          <a:prstGeom prst="rect">
            <a:avLst/>
          </a:prstGeom>
          <a:solidFill>
            <a:schemeClr val="bg1"/>
          </a:solidFill>
          <a:ln w="19050">
            <a:prstDash val="sysDash"/>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ko-KR" altLang="en-US"/>
          </a:p>
        </p:txBody>
      </p:sp>
      <p:sp>
        <p:nvSpPr>
          <p:cNvPr id="56" name="모서리가 둥근 직사각형 38">
            <a:extLst>
              <a:ext uri="{FF2B5EF4-FFF2-40B4-BE49-F238E27FC236}">
                <a16:creationId xmlns:a16="http://schemas.microsoft.com/office/drawing/2014/main" id="{A7A8695D-92BF-A957-BF0B-97EA21BBF000}"/>
              </a:ext>
            </a:extLst>
          </p:cNvPr>
          <p:cNvSpPr/>
          <p:nvPr/>
        </p:nvSpPr>
        <p:spPr>
          <a:xfrm>
            <a:off x="9888246" y="2233784"/>
            <a:ext cx="1343349" cy="44328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Controller</a:t>
            </a:r>
            <a:endParaRPr lang="ko-KR" altLang="en-US" sz="1400">
              <a:solidFill>
                <a:schemeClr val="tx1"/>
              </a:solidFill>
              <a:latin typeface="+mj-lt"/>
              <a:ea typeface="나눔바른고딕" panose="020B0603020101020101"/>
            </a:endParaRPr>
          </a:p>
        </p:txBody>
      </p:sp>
      <p:sp>
        <p:nvSpPr>
          <p:cNvPr id="58" name="모서리가 둥근 직사각형 38">
            <a:extLst>
              <a:ext uri="{FF2B5EF4-FFF2-40B4-BE49-F238E27FC236}">
                <a16:creationId xmlns:a16="http://schemas.microsoft.com/office/drawing/2014/main" id="{84B01FEF-4AEE-724C-278B-6857FFB34EB4}"/>
              </a:ext>
            </a:extLst>
          </p:cNvPr>
          <p:cNvSpPr/>
          <p:nvPr/>
        </p:nvSpPr>
        <p:spPr>
          <a:xfrm>
            <a:off x="9888246" y="3075597"/>
            <a:ext cx="1343349" cy="44328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Service</a:t>
            </a:r>
            <a:endParaRPr lang="ko-KR" altLang="en-US" sz="1400">
              <a:solidFill>
                <a:schemeClr val="tx1"/>
              </a:solidFill>
              <a:latin typeface="+mj-lt"/>
              <a:ea typeface="나눔바른고딕" panose="020B0603020101020101"/>
            </a:endParaRPr>
          </a:p>
        </p:txBody>
      </p:sp>
      <p:sp>
        <p:nvSpPr>
          <p:cNvPr id="59" name="모서리가 둥근 직사각형 38">
            <a:extLst>
              <a:ext uri="{FF2B5EF4-FFF2-40B4-BE49-F238E27FC236}">
                <a16:creationId xmlns:a16="http://schemas.microsoft.com/office/drawing/2014/main" id="{9D5BC648-F1D5-9ABC-9E5D-8A3979851E01}"/>
              </a:ext>
            </a:extLst>
          </p:cNvPr>
          <p:cNvSpPr/>
          <p:nvPr/>
        </p:nvSpPr>
        <p:spPr>
          <a:xfrm>
            <a:off x="9915409" y="3870756"/>
            <a:ext cx="1343349" cy="44328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Repository</a:t>
            </a:r>
            <a:endParaRPr lang="ko-KR" altLang="en-US" sz="1400">
              <a:solidFill>
                <a:schemeClr val="tx1"/>
              </a:solidFill>
              <a:latin typeface="+mj-lt"/>
              <a:ea typeface="나눔바른고딕" panose="020B0603020101020101"/>
            </a:endParaRPr>
          </a:p>
        </p:txBody>
      </p:sp>
      <p:sp>
        <p:nvSpPr>
          <p:cNvPr id="63" name="모서리가 둥근 직사각형 38">
            <a:extLst>
              <a:ext uri="{FF2B5EF4-FFF2-40B4-BE49-F238E27FC236}">
                <a16:creationId xmlns:a16="http://schemas.microsoft.com/office/drawing/2014/main" id="{70B48A04-9FCD-5FA5-281A-FA0FCF82BA92}"/>
              </a:ext>
            </a:extLst>
          </p:cNvPr>
          <p:cNvSpPr/>
          <p:nvPr/>
        </p:nvSpPr>
        <p:spPr>
          <a:xfrm>
            <a:off x="9915408" y="4696953"/>
            <a:ext cx="1343349" cy="44328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Component</a:t>
            </a:r>
            <a:endParaRPr lang="ko-KR" altLang="en-US" sz="1400">
              <a:solidFill>
                <a:schemeClr val="tx1"/>
              </a:solidFill>
              <a:latin typeface="+mj-lt"/>
              <a:ea typeface="나눔바른고딕" panose="020B0603020101020101"/>
            </a:endParaRPr>
          </a:p>
        </p:txBody>
      </p:sp>
      <p:sp>
        <p:nvSpPr>
          <p:cNvPr id="69" name="TextBox 68">
            <a:extLst>
              <a:ext uri="{FF2B5EF4-FFF2-40B4-BE49-F238E27FC236}">
                <a16:creationId xmlns:a16="http://schemas.microsoft.com/office/drawing/2014/main" id="{6FCF7E12-96DA-9BEB-781E-58A27387E240}"/>
              </a:ext>
            </a:extLst>
          </p:cNvPr>
          <p:cNvSpPr txBox="1"/>
          <p:nvPr/>
        </p:nvSpPr>
        <p:spPr>
          <a:xfrm>
            <a:off x="9670308" y="1720276"/>
            <a:ext cx="1723371" cy="307777"/>
          </a:xfrm>
          <a:prstGeom prst="rect">
            <a:avLst/>
          </a:prstGeom>
          <a:noFill/>
        </p:spPr>
        <p:txBody>
          <a:bodyPr wrap="square">
            <a:spAutoFit/>
          </a:bodyPr>
          <a:lstStyle/>
          <a:p>
            <a:pPr algn="ctr"/>
            <a:r>
              <a:rPr lang="en-US" altLang="ko-KR" sz="1400">
                <a:ea typeface="나눔바른고딕" panose="020B0603020101020101" pitchFamily="50" charset="-127"/>
              </a:rPr>
              <a:t>Spring Container</a:t>
            </a:r>
            <a:endParaRPr lang="ko-KR" altLang="en-US" sz="1400"/>
          </a:p>
        </p:txBody>
      </p:sp>
      <p:sp>
        <p:nvSpPr>
          <p:cNvPr id="70" name="TextBox 69">
            <a:extLst>
              <a:ext uri="{FF2B5EF4-FFF2-40B4-BE49-F238E27FC236}">
                <a16:creationId xmlns:a16="http://schemas.microsoft.com/office/drawing/2014/main" id="{2D13D4C1-31BD-93D8-E065-3FD0930A48D8}"/>
              </a:ext>
            </a:extLst>
          </p:cNvPr>
          <p:cNvSpPr txBox="1"/>
          <p:nvPr/>
        </p:nvSpPr>
        <p:spPr>
          <a:xfrm>
            <a:off x="1909773" y="6291820"/>
            <a:ext cx="1703112" cy="307777"/>
          </a:xfrm>
          <a:prstGeom prst="rect">
            <a:avLst/>
          </a:prstGeom>
          <a:noFill/>
        </p:spPr>
        <p:txBody>
          <a:bodyPr wrap="square">
            <a:spAutoFit/>
          </a:bodyPr>
          <a:lstStyle/>
          <a:p>
            <a:pPr algn="ctr"/>
            <a:r>
              <a:rPr lang="ko-KR" altLang="en-US" sz="1400">
                <a:solidFill>
                  <a:srgbClr val="FF0000"/>
                </a:solidFill>
              </a:rPr>
              <a:t>정적 자원 처리</a:t>
            </a:r>
          </a:p>
        </p:txBody>
      </p:sp>
      <p:sp>
        <p:nvSpPr>
          <p:cNvPr id="72" name="TextBox 71">
            <a:extLst>
              <a:ext uri="{FF2B5EF4-FFF2-40B4-BE49-F238E27FC236}">
                <a16:creationId xmlns:a16="http://schemas.microsoft.com/office/drawing/2014/main" id="{F48D9D51-1E26-C583-DDCD-01A3974B0CEF}"/>
              </a:ext>
            </a:extLst>
          </p:cNvPr>
          <p:cNvSpPr txBox="1"/>
          <p:nvPr/>
        </p:nvSpPr>
        <p:spPr>
          <a:xfrm>
            <a:off x="5782226" y="5838923"/>
            <a:ext cx="2074254" cy="307777"/>
          </a:xfrm>
          <a:prstGeom prst="rect">
            <a:avLst/>
          </a:prstGeom>
          <a:noFill/>
        </p:spPr>
        <p:txBody>
          <a:bodyPr wrap="square">
            <a:spAutoFit/>
          </a:bodyPr>
          <a:lstStyle/>
          <a:p>
            <a:pPr algn="ctr"/>
            <a:r>
              <a:rPr lang="ko-KR" altLang="en-US" sz="1400">
                <a:solidFill>
                  <a:srgbClr val="FF0000"/>
                </a:solidFill>
              </a:rPr>
              <a:t>서블릿 처리</a:t>
            </a:r>
          </a:p>
        </p:txBody>
      </p:sp>
      <p:sp>
        <p:nvSpPr>
          <p:cNvPr id="73" name="TextBox 72">
            <a:extLst>
              <a:ext uri="{FF2B5EF4-FFF2-40B4-BE49-F238E27FC236}">
                <a16:creationId xmlns:a16="http://schemas.microsoft.com/office/drawing/2014/main" id="{6E849A18-7395-EE4D-6985-7E5716AA8176}"/>
              </a:ext>
            </a:extLst>
          </p:cNvPr>
          <p:cNvSpPr txBox="1"/>
          <p:nvPr/>
        </p:nvSpPr>
        <p:spPr>
          <a:xfrm>
            <a:off x="3830170" y="3802551"/>
            <a:ext cx="1606860" cy="276999"/>
          </a:xfrm>
          <a:prstGeom prst="rect">
            <a:avLst/>
          </a:prstGeom>
          <a:noFill/>
        </p:spPr>
        <p:txBody>
          <a:bodyPr wrap="square">
            <a:spAutoFit/>
          </a:bodyPr>
          <a:lstStyle/>
          <a:p>
            <a:pPr algn="ctr"/>
            <a:r>
              <a:rPr lang="ko-KR" altLang="en-US" sz="1200">
                <a:solidFill>
                  <a:srgbClr val="FF0000"/>
                </a:solidFill>
              </a:rPr>
              <a:t>서블릿 처리 요청</a:t>
            </a:r>
          </a:p>
        </p:txBody>
      </p:sp>
      <p:sp>
        <p:nvSpPr>
          <p:cNvPr id="9" name="TextBox 8">
            <a:extLst>
              <a:ext uri="{FF2B5EF4-FFF2-40B4-BE49-F238E27FC236}">
                <a16:creationId xmlns:a16="http://schemas.microsoft.com/office/drawing/2014/main" id="{4F341484-3BAF-74C3-20D6-33A6008D4230}"/>
              </a:ext>
            </a:extLst>
          </p:cNvPr>
          <p:cNvSpPr txBox="1"/>
          <p:nvPr/>
        </p:nvSpPr>
        <p:spPr>
          <a:xfrm>
            <a:off x="9840031" y="5418682"/>
            <a:ext cx="1494101" cy="307777"/>
          </a:xfrm>
          <a:prstGeom prst="rect">
            <a:avLst/>
          </a:prstGeom>
          <a:noFill/>
        </p:spPr>
        <p:txBody>
          <a:bodyPr wrap="square">
            <a:spAutoFit/>
          </a:bodyPr>
          <a:lstStyle/>
          <a:p>
            <a:r>
              <a:rPr lang="ko-KR" altLang="en-US" sz="1400">
                <a:solidFill>
                  <a:srgbClr val="FF0000"/>
                </a:solidFill>
              </a:rPr>
              <a:t>스프링 빈 처리 </a:t>
            </a:r>
            <a:endParaRPr lang="ko-KR" altLang="en-US" sz="1400"/>
          </a:p>
        </p:txBody>
      </p:sp>
      <p:cxnSp>
        <p:nvCxnSpPr>
          <p:cNvPr id="10" name="직선 화살표 연결선 9">
            <a:extLst>
              <a:ext uri="{FF2B5EF4-FFF2-40B4-BE49-F238E27FC236}">
                <a16:creationId xmlns:a16="http://schemas.microsoft.com/office/drawing/2014/main" id="{5F089A9D-2C4B-97EC-E4A9-6CE2AB8C93DD}"/>
              </a:ext>
            </a:extLst>
          </p:cNvPr>
          <p:cNvCxnSpPr>
            <a:cxnSpLocks/>
            <a:stCxn id="2" idx="3"/>
            <a:endCxn id="55" idx="1"/>
          </p:cNvCxnSpPr>
          <p:nvPr/>
        </p:nvCxnSpPr>
        <p:spPr>
          <a:xfrm flipV="1">
            <a:off x="8043112" y="3693264"/>
            <a:ext cx="1627196"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24EC3869-E028-B2B1-1177-30E5267BD3F7}"/>
              </a:ext>
            </a:extLst>
          </p:cNvPr>
          <p:cNvSpPr txBox="1"/>
          <p:nvPr/>
        </p:nvSpPr>
        <p:spPr>
          <a:xfrm>
            <a:off x="8053280" y="3713768"/>
            <a:ext cx="1606860" cy="276999"/>
          </a:xfrm>
          <a:prstGeom prst="rect">
            <a:avLst/>
          </a:prstGeom>
          <a:noFill/>
        </p:spPr>
        <p:txBody>
          <a:bodyPr wrap="square">
            <a:spAutoFit/>
          </a:bodyPr>
          <a:lstStyle/>
          <a:p>
            <a:pPr algn="ctr"/>
            <a:r>
              <a:rPr lang="ko-KR" altLang="en-US" sz="1200">
                <a:solidFill>
                  <a:srgbClr val="FF0000"/>
                </a:solidFill>
              </a:rPr>
              <a:t>스프링 처리 요청</a:t>
            </a:r>
          </a:p>
        </p:txBody>
      </p:sp>
      <p:sp>
        <p:nvSpPr>
          <p:cNvPr id="16" name="모서리가 둥근 직사각형 38">
            <a:extLst>
              <a:ext uri="{FF2B5EF4-FFF2-40B4-BE49-F238E27FC236}">
                <a16:creationId xmlns:a16="http://schemas.microsoft.com/office/drawing/2014/main" id="{69FEA697-00FA-878C-BD47-E6B399D6648E}"/>
              </a:ext>
            </a:extLst>
          </p:cNvPr>
          <p:cNvSpPr/>
          <p:nvPr/>
        </p:nvSpPr>
        <p:spPr>
          <a:xfrm>
            <a:off x="6011888" y="4700330"/>
            <a:ext cx="1673389" cy="44328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Listener</a:t>
            </a:r>
            <a:endParaRPr lang="ko-KR" altLang="en-US" sz="1400">
              <a:solidFill>
                <a:schemeClr val="tx1"/>
              </a:solidFill>
              <a:latin typeface="+mj-lt"/>
              <a:ea typeface="나눔바른고딕" panose="020B0603020101020101"/>
            </a:endParaRPr>
          </a:p>
        </p:txBody>
      </p:sp>
      <p:sp>
        <p:nvSpPr>
          <p:cNvPr id="7" name="TextBox 6">
            <a:extLst>
              <a:ext uri="{FF2B5EF4-FFF2-40B4-BE49-F238E27FC236}">
                <a16:creationId xmlns:a16="http://schemas.microsoft.com/office/drawing/2014/main" id="{C12178AA-9217-639C-14D7-C74AE532EBDD}"/>
              </a:ext>
            </a:extLst>
          </p:cNvPr>
          <p:cNvSpPr txBox="1"/>
          <p:nvPr/>
        </p:nvSpPr>
        <p:spPr>
          <a:xfrm>
            <a:off x="7634049" y="739797"/>
            <a:ext cx="1713098" cy="369332"/>
          </a:xfrm>
          <a:prstGeom prst="rect">
            <a:avLst/>
          </a:prstGeom>
          <a:noFill/>
        </p:spPr>
        <p:txBody>
          <a:bodyPr wrap="square">
            <a:spAutoFit/>
          </a:bodyPr>
          <a:lstStyle/>
          <a:p>
            <a:pPr algn="ctr"/>
            <a:r>
              <a:rPr lang="en-US" altLang="ko-KR" sz="1800" b="1">
                <a:latin typeface="+mn-ea"/>
              </a:rPr>
              <a:t>Spring Boot</a:t>
            </a:r>
            <a:endParaRPr lang="ko-KR" altLang="en-US" b="1"/>
          </a:p>
        </p:txBody>
      </p:sp>
    </p:spTree>
    <p:extLst>
      <p:ext uri="{BB962C8B-B14F-4D97-AF65-F5344CB8AC3E}">
        <p14:creationId xmlns:p14="http://schemas.microsoft.com/office/powerpoint/2010/main" val="61423630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C3E45B7-9FB7-4A0A-A764-156679392F0E}"/>
              </a:ext>
            </a:extLst>
          </p:cNvPr>
          <p:cNvSpPr txBox="1"/>
          <p:nvPr/>
        </p:nvSpPr>
        <p:spPr>
          <a:xfrm>
            <a:off x="1542641" y="1809307"/>
            <a:ext cx="4155305" cy="646331"/>
          </a:xfrm>
          <a:prstGeom prst="rect">
            <a:avLst/>
          </a:prstGeom>
          <a:noFill/>
        </p:spPr>
        <p:txBody>
          <a:bodyPr wrap="none" rtlCol="0">
            <a:spAutoFit/>
          </a:bodyPr>
          <a:lstStyle/>
          <a:p>
            <a:pPr marL="571500" indent="-571500">
              <a:buFont typeface="Wingdings" panose="05000000000000000000" pitchFamily="2" charset="2"/>
              <a:buChar char="ü"/>
            </a:pPr>
            <a:r>
              <a:rPr lang="ko-KR" altLang="en-US" sz="3600">
                <a:solidFill>
                  <a:schemeClr val="accent1">
                    <a:lumMod val="75000"/>
                  </a:schemeClr>
                </a:solidFill>
                <a:latin typeface="나눔바른고딕" panose="020B0603020101020101" pitchFamily="50" charset="-127"/>
                <a:ea typeface="나눔바른고딕" panose="020B0603020101020101" pitchFamily="50" charset="-127"/>
              </a:rPr>
              <a:t>서블릿과 스프링</a:t>
            </a:r>
            <a:endParaRPr lang="ko-KR" altLang="en-US" sz="3600" b="1">
              <a:solidFill>
                <a:schemeClr val="accent1">
                  <a:lumMod val="75000"/>
                </a:schemeClr>
              </a:solidFill>
              <a:latin typeface="나눔바른고딕" panose="020B0603020101020101" pitchFamily="50" charset="-127"/>
              <a:ea typeface="나눔바른고딕" panose="020B0603020101020101" pitchFamily="50" charset="-127"/>
            </a:endParaRPr>
          </a:p>
        </p:txBody>
      </p:sp>
      <p:sp>
        <p:nvSpPr>
          <p:cNvPr id="3" name="TextBox 2">
            <a:extLst>
              <a:ext uri="{FF2B5EF4-FFF2-40B4-BE49-F238E27FC236}">
                <a16:creationId xmlns:a16="http://schemas.microsoft.com/office/drawing/2014/main" id="{352722D2-7CFE-4B57-B2B5-9830792007B1}"/>
              </a:ext>
            </a:extLst>
          </p:cNvPr>
          <p:cNvSpPr txBox="1"/>
          <p:nvPr/>
        </p:nvSpPr>
        <p:spPr>
          <a:xfrm>
            <a:off x="1891316" y="2595697"/>
            <a:ext cx="3084499" cy="1112164"/>
          </a:xfrm>
          <a:prstGeom prst="rect">
            <a:avLst/>
          </a:prstGeom>
          <a:noFill/>
        </p:spPr>
        <p:txBody>
          <a:bodyPr wrap="none" rtlCol="0">
            <a:spAutoFit/>
          </a:bodyPr>
          <a:lstStyle/>
          <a:p>
            <a:pPr marL="342900" indent="-342900">
              <a:lnSpc>
                <a:spcPct val="200000"/>
              </a:lnSpc>
              <a:buFont typeface="+mj-lt"/>
              <a:buAutoNum type="arabicPeriod"/>
            </a:pPr>
            <a:r>
              <a:rPr lang="ko-KR" altLang="en-US">
                <a:solidFill>
                  <a:schemeClr val="accent1">
                    <a:lumMod val="75000"/>
                  </a:schemeClr>
                </a:solidFill>
                <a:latin typeface="나눔바른고딕" panose="020B0603020101020101" pitchFamily="50" charset="-127"/>
                <a:ea typeface="나눔바른고딕" panose="020B0603020101020101" pitchFamily="50" charset="-127"/>
              </a:rPr>
              <a:t>서블릿 </a:t>
            </a:r>
            <a:r>
              <a:rPr lang="en-US" altLang="ko-KR">
                <a:solidFill>
                  <a:schemeClr val="accent1">
                    <a:lumMod val="75000"/>
                  </a:schemeClr>
                </a:solidFill>
                <a:latin typeface="나눔바른고딕" panose="020B0603020101020101" pitchFamily="50" charset="-127"/>
                <a:ea typeface="나눔바른고딕" panose="020B0603020101020101" pitchFamily="50" charset="-127"/>
              </a:rPr>
              <a:t>&amp; </a:t>
            </a:r>
            <a:r>
              <a:rPr lang="ko-KR" altLang="en-US">
                <a:solidFill>
                  <a:schemeClr val="accent1">
                    <a:lumMod val="75000"/>
                  </a:schemeClr>
                </a:solidFill>
                <a:latin typeface="나눔바른고딕" panose="020B0603020101020101" pitchFamily="50" charset="-127"/>
                <a:ea typeface="나눔바른고딕" panose="020B0603020101020101" pitchFamily="50" charset="-127"/>
              </a:rPr>
              <a:t>스프링 연결</a:t>
            </a:r>
            <a:endParaRPr lang="en-US" altLang="ko-KR">
              <a:solidFill>
                <a:schemeClr val="accent1">
                  <a:lumMod val="75000"/>
                </a:schemeClr>
              </a:solidFill>
              <a:latin typeface="나눔바른고딕" panose="020B0603020101020101" pitchFamily="50" charset="-127"/>
              <a:ea typeface="나눔바른고딕" panose="020B0603020101020101" pitchFamily="50" charset="-127"/>
            </a:endParaRPr>
          </a:p>
          <a:p>
            <a:pPr marL="342900" indent="-342900">
              <a:lnSpc>
                <a:spcPct val="200000"/>
              </a:lnSpc>
              <a:buFont typeface="+mj-lt"/>
              <a:buAutoNum type="arabicPeriod"/>
            </a:pPr>
            <a:r>
              <a:rPr lang="ko-KR" altLang="en-US">
                <a:solidFill>
                  <a:schemeClr val="accent1">
                    <a:lumMod val="75000"/>
                  </a:schemeClr>
                </a:solidFill>
                <a:latin typeface="나눔바른고딕" panose="020B0603020101020101" pitchFamily="50" charset="-127"/>
                <a:ea typeface="나눔바른고딕" panose="020B0603020101020101" pitchFamily="50" charset="-127"/>
              </a:rPr>
              <a:t>스프링 구동과 초기 설정</a:t>
            </a:r>
            <a:endParaRPr lang="en-US" altLang="ko-KR">
              <a:solidFill>
                <a:schemeClr val="accent1">
                  <a:lumMod val="75000"/>
                </a:schemeClr>
              </a:solidFill>
              <a:latin typeface="나눔바른고딕" panose="020B0603020101020101" pitchFamily="50" charset="-127"/>
              <a:ea typeface="나눔바른고딕" panose="020B0603020101020101" pitchFamily="50" charset="-127"/>
            </a:endParaRPr>
          </a:p>
        </p:txBody>
      </p:sp>
    </p:spTree>
    <p:extLst>
      <p:ext uri="{BB962C8B-B14F-4D97-AF65-F5344CB8AC3E}">
        <p14:creationId xmlns:p14="http://schemas.microsoft.com/office/powerpoint/2010/main" val="341241142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28235-34F3-480D-9582-51322E7389EC}"/>
              </a:ext>
            </a:extLst>
          </p:cNvPr>
          <p:cNvSpPr txBox="1"/>
          <p:nvPr/>
        </p:nvSpPr>
        <p:spPr>
          <a:xfrm>
            <a:off x="2965174" y="2921169"/>
            <a:ext cx="6261651" cy="830997"/>
          </a:xfrm>
          <a:prstGeom prst="rect">
            <a:avLst/>
          </a:prstGeom>
          <a:noFill/>
        </p:spPr>
        <p:txBody>
          <a:bodyPr wrap="none" rtlCol="0">
            <a:spAutoFit/>
          </a:bodyPr>
          <a:lstStyle/>
          <a:p>
            <a:pPr algn="ctr"/>
            <a:r>
              <a:rPr lang="ko-KR" altLang="en-US" sz="4800">
                <a:solidFill>
                  <a:schemeClr val="accent1">
                    <a:lumMod val="75000"/>
                  </a:schemeClr>
                </a:solidFill>
                <a:latin typeface="나눔바른고딕" panose="020B0603020101020101" pitchFamily="50" charset="-127"/>
                <a:ea typeface="나눔바른고딕" panose="020B0603020101020101" pitchFamily="50" charset="-127"/>
              </a:rPr>
              <a:t>서블릿 </a:t>
            </a:r>
            <a:r>
              <a:rPr lang="en-US" altLang="ko-KR" sz="4800">
                <a:solidFill>
                  <a:schemeClr val="accent1">
                    <a:lumMod val="75000"/>
                  </a:schemeClr>
                </a:solidFill>
                <a:latin typeface="나눔바른고딕" panose="020B0603020101020101" pitchFamily="50" charset="-127"/>
                <a:ea typeface="나눔바른고딕" panose="020B0603020101020101" pitchFamily="50" charset="-127"/>
              </a:rPr>
              <a:t>&amp; </a:t>
            </a:r>
            <a:r>
              <a:rPr lang="ko-KR" altLang="en-US" sz="4800">
                <a:solidFill>
                  <a:schemeClr val="accent1">
                    <a:lumMod val="75000"/>
                  </a:schemeClr>
                </a:solidFill>
                <a:latin typeface="나눔바른고딕" panose="020B0603020101020101" pitchFamily="50" charset="-127"/>
                <a:ea typeface="나눔바른고딕" panose="020B0603020101020101" pitchFamily="50" charset="-127"/>
              </a:rPr>
              <a:t>스프링 연결</a:t>
            </a:r>
            <a:endParaRPr lang="ko-KR" altLang="en-US" sz="4800">
              <a:solidFill>
                <a:schemeClr val="accent1">
                  <a:lumMod val="75000"/>
                </a:schemeClr>
              </a:solidFill>
              <a:latin typeface="+mj-lt"/>
            </a:endParaRPr>
          </a:p>
        </p:txBody>
      </p:sp>
      <p:sp>
        <p:nvSpPr>
          <p:cNvPr id="3" name="TextBox 2">
            <a:extLst>
              <a:ext uri="{FF2B5EF4-FFF2-40B4-BE49-F238E27FC236}">
                <a16:creationId xmlns:a16="http://schemas.microsoft.com/office/drawing/2014/main" id="{CDB69857-4DB7-EFC1-D480-BBEE632C406D}"/>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143275019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직사각형 72">
            <a:extLst>
              <a:ext uri="{FF2B5EF4-FFF2-40B4-BE49-F238E27FC236}">
                <a16:creationId xmlns:a16="http://schemas.microsoft.com/office/drawing/2014/main" id="{D10AE262-3224-4491-9AF5-1A7677C571EF}"/>
              </a:ext>
            </a:extLst>
          </p:cNvPr>
          <p:cNvSpPr/>
          <p:nvPr/>
        </p:nvSpPr>
        <p:spPr>
          <a:xfrm>
            <a:off x="370207" y="627229"/>
            <a:ext cx="9556711"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t>스프링 애플리케이션이 구동될 때</a:t>
            </a:r>
            <a:r>
              <a:rPr lang="en-US" altLang="ko-KR" sz="1200"/>
              <a:t> </a:t>
            </a:r>
            <a:r>
              <a:rPr lang="ko-KR" altLang="en-US" sz="1200"/>
              <a:t>서블릿 컨테이너와 스프링 컨테이너는 서로 연결되어 웹 애플리케이션을 실행한다</a:t>
            </a:r>
            <a:endParaRPr lang="en-US" altLang="ko-KR" sz="1200"/>
          </a:p>
          <a:p>
            <a:pPr marL="171450" indent="-171450">
              <a:lnSpc>
                <a:spcPct val="150000"/>
              </a:lnSpc>
              <a:buFont typeface="Arial" panose="020B0604020202020204" pitchFamily="34" charset="0"/>
              <a:buChar char="•"/>
            </a:pPr>
            <a:r>
              <a:rPr lang="en-US" altLang="ko-KR" sz="1200"/>
              <a:t>WAS </a:t>
            </a:r>
            <a:r>
              <a:rPr lang="ko-KR" altLang="en-US" sz="1200"/>
              <a:t>의 초기화 과정에 참여하는 클래스들과 이를 스프링의 초기화 클래스로 연결되는 구조를 이해하는 것이 중요하다</a:t>
            </a:r>
            <a:endParaRPr lang="en-US" altLang="ko-KR" sz="1200"/>
          </a:p>
        </p:txBody>
      </p:sp>
      <p:sp>
        <p:nvSpPr>
          <p:cNvPr id="74" name="직사각형 73">
            <a:extLst>
              <a:ext uri="{FF2B5EF4-FFF2-40B4-BE49-F238E27FC236}">
                <a16:creationId xmlns:a16="http://schemas.microsoft.com/office/drawing/2014/main" id="{42A0B23B-7003-43B2-A559-7C4A6F001EFB}"/>
              </a:ext>
            </a:extLst>
          </p:cNvPr>
          <p:cNvSpPr/>
          <p:nvPr/>
        </p:nvSpPr>
        <p:spPr>
          <a:xfrm>
            <a:off x="198756" y="202792"/>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rPr>
              <a:t>개요</a:t>
            </a:r>
          </a:p>
        </p:txBody>
      </p:sp>
      <p:sp>
        <p:nvSpPr>
          <p:cNvPr id="4" name="직사각형 3">
            <a:extLst>
              <a:ext uri="{FF2B5EF4-FFF2-40B4-BE49-F238E27FC236}">
                <a16:creationId xmlns:a16="http://schemas.microsoft.com/office/drawing/2014/main" id="{D4556C89-AF05-4EEB-BB67-FCE2A3B0A410}"/>
              </a:ext>
            </a:extLst>
          </p:cNvPr>
          <p:cNvSpPr/>
          <p:nvPr/>
        </p:nvSpPr>
        <p:spPr>
          <a:xfrm>
            <a:off x="198756" y="1572680"/>
            <a:ext cx="2844048"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rPr>
              <a:t>서블릿 </a:t>
            </a:r>
            <a:r>
              <a:rPr lang="en-US" altLang="ko-KR" b="1">
                <a:solidFill>
                  <a:schemeClr val="accent1">
                    <a:lumMod val="75000"/>
                  </a:schemeClr>
                </a:solidFill>
              </a:rPr>
              <a:t>&amp; </a:t>
            </a:r>
            <a:r>
              <a:rPr lang="ko-KR" altLang="en-US" b="1">
                <a:solidFill>
                  <a:schemeClr val="accent1">
                    <a:lumMod val="75000"/>
                  </a:schemeClr>
                </a:solidFill>
              </a:rPr>
              <a:t>스프링 연결 </a:t>
            </a:r>
          </a:p>
        </p:txBody>
      </p:sp>
      <p:sp>
        <p:nvSpPr>
          <p:cNvPr id="5" name="직사각형 4">
            <a:extLst>
              <a:ext uri="{FF2B5EF4-FFF2-40B4-BE49-F238E27FC236}">
                <a16:creationId xmlns:a16="http://schemas.microsoft.com/office/drawing/2014/main" id="{CF386571-716A-4FCE-89CF-62DCD5DD9E90}"/>
              </a:ext>
            </a:extLst>
          </p:cNvPr>
          <p:cNvSpPr/>
          <p:nvPr/>
        </p:nvSpPr>
        <p:spPr>
          <a:xfrm>
            <a:off x="370206" y="1978990"/>
            <a:ext cx="11821794" cy="1164614"/>
          </a:xfrm>
          <a:prstGeom prst="rect">
            <a:avLst/>
          </a:prstGeom>
        </p:spPr>
        <p:txBody>
          <a:bodyPr wrap="square">
            <a:spAutoFit/>
          </a:bodyPr>
          <a:lstStyle/>
          <a:p>
            <a:pPr marL="228600" indent="-228600">
              <a:lnSpc>
                <a:spcPct val="150000"/>
              </a:lnSpc>
              <a:buFont typeface="+mj-lt"/>
              <a:buAutoNum type="arabicParenR"/>
            </a:pPr>
            <a:r>
              <a:rPr lang="en-US" altLang="ko-KR" sz="1200"/>
              <a:t>WAS </a:t>
            </a:r>
            <a:r>
              <a:rPr lang="ko-KR" altLang="en-US" sz="1200"/>
              <a:t>가 구동되면 서블릿 컨테이너가 </a:t>
            </a:r>
            <a:r>
              <a:rPr lang="en-US" altLang="ko-KR" sz="1200"/>
              <a:t>META-INF/services/javax.servlet.ServletContainerInitializer </a:t>
            </a:r>
            <a:r>
              <a:rPr lang="ko-KR" altLang="en-US" sz="1200"/>
              <a:t>파일을 검색하여</a:t>
            </a:r>
            <a:r>
              <a:rPr lang="en-US" altLang="ko-KR" sz="1200"/>
              <a:t> </a:t>
            </a:r>
            <a:r>
              <a:rPr lang="ko-KR" altLang="en-US" sz="1200"/>
              <a:t>서블릿 </a:t>
            </a:r>
            <a:r>
              <a:rPr lang="en-US" altLang="ko-KR" sz="1200"/>
              <a:t>3.0 ServletContainerInitializer </a:t>
            </a:r>
            <a:r>
              <a:rPr lang="ko-KR" altLang="en-US" sz="1200"/>
              <a:t>인터페이스를 구현한 클래스를 로드한다</a:t>
            </a:r>
            <a:endParaRPr lang="en-US" altLang="ko-KR" sz="1200"/>
          </a:p>
          <a:p>
            <a:pPr marL="228600" indent="-228600">
              <a:lnSpc>
                <a:spcPct val="150000"/>
              </a:lnSpc>
              <a:buFont typeface="+mj-lt"/>
              <a:buAutoNum type="arabicParenR"/>
            </a:pPr>
            <a:r>
              <a:rPr lang="ko-KR" altLang="en-US" sz="1200"/>
              <a:t>스프링은 </a:t>
            </a:r>
            <a:r>
              <a:rPr lang="en-US" altLang="ko-KR" sz="1200"/>
              <a:t>SpringServletContainerInitializer </a:t>
            </a:r>
            <a:r>
              <a:rPr lang="ko-KR" altLang="en-US" sz="1200"/>
              <a:t>라는 구현체를 제공하며</a:t>
            </a:r>
            <a:r>
              <a:rPr lang="en-US" altLang="ko-KR" sz="1200"/>
              <a:t> </a:t>
            </a:r>
            <a:r>
              <a:rPr lang="ko-KR" altLang="en-US" sz="1200"/>
              <a:t>이는 스프링 애플리케이션에서 서블릿 컨테이너와의 초기 상호작용을 담당한다</a:t>
            </a:r>
            <a:endParaRPr lang="en-US" altLang="ko-KR" sz="1200"/>
          </a:p>
          <a:p>
            <a:pPr marL="228600" indent="-228600">
              <a:lnSpc>
                <a:spcPct val="150000"/>
              </a:lnSpc>
              <a:buFont typeface="+mj-lt"/>
              <a:buAutoNum type="arabicParenR"/>
            </a:pPr>
            <a:r>
              <a:rPr lang="en-US" altLang="ko-KR" sz="1200"/>
              <a:t>SpringServletContainerInitializer</a:t>
            </a:r>
            <a:r>
              <a:rPr lang="ko-KR" altLang="en-US" sz="1200"/>
              <a:t>는 </a:t>
            </a:r>
            <a:r>
              <a:rPr lang="en-US" altLang="ko-KR" sz="1200"/>
              <a:t>WebApplicationInitializer </a:t>
            </a:r>
            <a:r>
              <a:rPr lang="ko-KR" altLang="en-US" sz="1200"/>
              <a:t>인터페이스를 구현한 클래스를 자동으로 탐색하고</a:t>
            </a:r>
            <a:r>
              <a:rPr lang="en-US" altLang="ko-KR" sz="1200"/>
              <a:t> </a:t>
            </a:r>
            <a:r>
              <a:rPr lang="ko-KR" altLang="en-US" sz="1200"/>
              <a:t>이를 호출하여 스프링 어플리케이션을 초기화 한다</a:t>
            </a:r>
            <a:endParaRPr lang="en-US" altLang="ko-KR" sz="1200"/>
          </a:p>
        </p:txBody>
      </p:sp>
      <p:sp>
        <p:nvSpPr>
          <p:cNvPr id="6" name="직사각형 5">
            <a:extLst>
              <a:ext uri="{FF2B5EF4-FFF2-40B4-BE49-F238E27FC236}">
                <a16:creationId xmlns:a16="http://schemas.microsoft.com/office/drawing/2014/main" id="{13EA37D5-D3A8-4BDD-A450-D3F33E033A5B}"/>
              </a:ext>
            </a:extLst>
          </p:cNvPr>
          <p:cNvSpPr/>
          <p:nvPr/>
        </p:nvSpPr>
        <p:spPr>
          <a:xfrm>
            <a:off x="5286446" y="3601699"/>
            <a:ext cx="6179180" cy="2372798"/>
          </a:xfrm>
          <a:prstGeom prst="rect">
            <a:avLst/>
          </a:prstGeom>
          <a:solidFill>
            <a:schemeClr val="bg1">
              <a:lumMod val="95000"/>
            </a:schemeClr>
          </a:solidFill>
          <a:ln w="2857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sz="1200"/>
          </a:p>
        </p:txBody>
      </p:sp>
      <p:sp>
        <p:nvSpPr>
          <p:cNvPr id="7" name="직사각형 6">
            <a:extLst>
              <a:ext uri="{FF2B5EF4-FFF2-40B4-BE49-F238E27FC236}">
                <a16:creationId xmlns:a16="http://schemas.microsoft.com/office/drawing/2014/main" id="{FAF12CE6-55D1-40A8-99B2-3001AB944917}"/>
              </a:ext>
            </a:extLst>
          </p:cNvPr>
          <p:cNvSpPr/>
          <p:nvPr/>
        </p:nvSpPr>
        <p:spPr>
          <a:xfrm>
            <a:off x="1893663" y="3601701"/>
            <a:ext cx="2390989" cy="2372798"/>
          </a:xfrm>
          <a:prstGeom prst="rect">
            <a:avLst/>
          </a:prstGeom>
          <a:solidFill>
            <a:schemeClr val="bg1">
              <a:lumMod val="95000"/>
            </a:schemeClr>
          </a:solidFill>
          <a:ln w="2857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sz="1200"/>
          </a:p>
        </p:txBody>
      </p:sp>
      <p:sp>
        <p:nvSpPr>
          <p:cNvPr id="8" name="모서리가 둥근 직사각형 38">
            <a:extLst>
              <a:ext uri="{FF2B5EF4-FFF2-40B4-BE49-F238E27FC236}">
                <a16:creationId xmlns:a16="http://schemas.microsoft.com/office/drawing/2014/main" id="{89B5F123-29AA-4C22-8EE2-52FAFFF671CE}"/>
              </a:ext>
            </a:extLst>
          </p:cNvPr>
          <p:cNvSpPr/>
          <p:nvPr/>
        </p:nvSpPr>
        <p:spPr>
          <a:xfrm>
            <a:off x="2090075" y="3788284"/>
            <a:ext cx="2043701" cy="44328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b="1">
                <a:solidFill>
                  <a:schemeClr val="tx1"/>
                </a:solidFill>
                <a:ea typeface="나눔바른고딕" panose="020B0603020101020101"/>
              </a:rPr>
              <a:t>Servlet</a:t>
            </a:r>
            <a:endParaRPr lang="ko-KR" altLang="en-US" sz="1200" b="1">
              <a:solidFill>
                <a:schemeClr val="tx1"/>
              </a:solidFill>
              <a:ea typeface="나눔바른고딕" panose="020B0603020101020101"/>
            </a:endParaRPr>
          </a:p>
        </p:txBody>
      </p:sp>
      <p:sp>
        <p:nvSpPr>
          <p:cNvPr id="11" name="모서리가 둥근 직사각형 38">
            <a:extLst>
              <a:ext uri="{FF2B5EF4-FFF2-40B4-BE49-F238E27FC236}">
                <a16:creationId xmlns:a16="http://schemas.microsoft.com/office/drawing/2014/main" id="{E99F3851-18E9-4A66-9732-BF0BBF819CDC}"/>
              </a:ext>
            </a:extLst>
          </p:cNvPr>
          <p:cNvSpPr/>
          <p:nvPr/>
        </p:nvSpPr>
        <p:spPr>
          <a:xfrm>
            <a:off x="2090075" y="4558013"/>
            <a:ext cx="2043701" cy="443289"/>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bg1"/>
                </a:solidFill>
                <a:ea typeface="나눔바른고딕" panose="020B0603020101020101"/>
              </a:rPr>
              <a:t>ServletContainerInitializer</a:t>
            </a:r>
            <a:endParaRPr lang="ko-KR" altLang="en-US" sz="1200">
              <a:solidFill>
                <a:schemeClr val="bg1"/>
              </a:solidFill>
              <a:ea typeface="나눔바른고딕" panose="020B0603020101020101"/>
            </a:endParaRPr>
          </a:p>
        </p:txBody>
      </p:sp>
      <p:sp>
        <p:nvSpPr>
          <p:cNvPr id="12" name="모서리가 둥근 직사각형 38">
            <a:extLst>
              <a:ext uri="{FF2B5EF4-FFF2-40B4-BE49-F238E27FC236}">
                <a16:creationId xmlns:a16="http://schemas.microsoft.com/office/drawing/2014/main" id="{96C9993D-2953-4835-A283-2409CC5C3B56}"/>
              </a:ext>
            </a:extLst>
          </p:cNvPr>
          <p:cNvSpPr/>
          <p:nvPr/>
        </p:nvSpPr>
        <p:spPr>
          <a:xfrm>
            <a:off x="2090075" y="5316443"/>
            <a:ext cx="2043701" cy="44328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b="1">
                <a:solidFill>
                  <a:schemeClr val="tx1"/>
                </a:solidFill>
                <a:ea typeface="나눔바른고딕" panose="020B0603020101020101"/>
              </a:rPr>
              <a:t>Servlet</a:t>
            </a:r>
            <a:endParaRPr lang="ko-KR" altLang="en-US" sz="1200" b="1">
              <a:solidFill>
                <a:schemeClr val="tx1"/>
              </a:solidFill>
              <a:ea typeface="나눔바른고딕" panose="020B0603020101020101"/>
            </a:endParaRPr>
          </a:p>
        </p:txBody>
      </p:sp>
      <p:sp>
        <p:nvSpPr>
          <p:cNvPr id="18" name="TextBox 17">
            <a:extLst>
              <a:ext uri="{FF2B5EF4-FFF2-40B4-BE49-F238E27FC236}">
                <a16:creationId xmlns:a16="http://schemas.microsoft.com/office/drawing/2014/main" id="{F04F0392-3BB0-446E-9328-1B99312B8FA3}"/>
              </a:ext>
            </a:extLst>
          </p:cNvPr>
          <p:cNvSpPr txBox="1"/>
          <p:nvPr/>
        </p:nvSpPr>
        <p:spPr>
          <a:xfrm>
            <a:off x="1834489" y="6074873"/>
            <a:ext cx="2509335" cy="369332"/>
          </a:xfrm>
          <a:prstGeom prst="rect">
            <a:avLst/>
          </a:prstGeom>
          <a:noFill/>
        </p:spPr>
        <p:txBody>
          <a:bodyPr wrap="square">
            <a:spAutoFit/>
          </a:bodyPr>
          <a:lstStyle/>
          <a:p>
            <a:pPr algn="ctr"/>
            <a:r>
              <a:rPr lang="en-US" altLang="ko-KR" b="1">
                <a:ea typeface="나눔바른고딕" panose="020B0603020101020101" pitchFamily="50" charset="-127"/>
              </a:rPr>
              <a:t>Servlet Container</a:t>
            </a:r>
            <a:endParaRPr lang="ko-KR" altLang="en-US" b="1"/>
          </a:p>
        </p:txBody>
      </p:sp>
      <p:cxnSp>
        <p:nvCxnSpPr>
          <p:cNvPr id="24" name="직선 화살표 연결선 23">
            <a:extLst>
              <a:ext uri="{FF2B5EF4-FFF2-40B4-BE49-F238E27FC236}">
                <a16:creationId xmlns:a16="http://schemas.microsoft.com/office/drawing/2014/main" id="{5F90E84A-B027-4FE6-841A-58792394975C}"/>
              </a:ext>
            </a:extLst>
          </p:cNvPr>
          <p:cNvCxnSpPr>
            <a:cxnSpLocks/>
            <a:stCxn id="35" idx="3"/>
            <a:endCxn id="39" idx="1"/>
          </p:cNvCxnSpPr>
          <p:nvPr/>
        </p:nvCxnSpPr>
        <p:spPr>
          <a:xfrm flipV="1">
            <a:off x="8295429" y="4779656"/>
            <a:ext cx="867244"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직선 화살표 연결선 27">
            <a:extLst>
              <a:ext uri="{FF2B5EF4-FFF2-40B4-BE49-F238E27FC236}">
                <a16:creationId xmlns:a16="http://schemas.microsoft.com/office/drawing/2014/main" id="{BC92A797-6877-4649-80D4-EB6FB4238BA6}"/>
              </a:ext>
            </a:extLst>
          </p:cNvPr>
          <p:cNvCxnSpPr>
            <a:cxnSpLocks/>
            <a:stCxn id="11" idx="3"/>
            <a:endCxn id="35" idx="1"/>
          </p:cNvCxnSpPr>
          <p:nvPr/>
        </p:nvCxnSpPr>
        <p:spPr>
          <a:xfrm flipV="1">
            <a:off x="4133776" y="4779657"/>
            <a:ext cx="1674374"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0402B97E-ABDD-4720-A416-CB147FC3CEDB}"/>
              </a:ext>
            </a:extLst>
          </p:cNvPr>
          <p:cNvSpPr txBox="1"/>
          <p:nvPr/>
        </p:nvSpPr>
        <p:spPr>
          <a:xfrm>
            <a:off x="7270793" y="6076615"/>
            <a:ext cx="2875305" cy="369332"/>
          </a:xfrm>
          <a:prstGeom prst="rect">
            <a:avLst/>
          </a:prstGeom>
          <a:noFill/>
        </p:spPr>
        <p:txBody>
          <a:bodyPr wrap="square">
            <a:spAutoFit/>
          </a:bodyPr>
          <a:lstStyle/>
          <a:p>
            <a:pPr algn="ctr"/>
            <a:r>
              <a:rPr lang="en-US" altLang="ko-KR" b="1">
                <a:ea typeface="나눔바른고딕" panose="020B0603020101020101" pitchFamily="50" charset="-127"/>
              </a:rPr>
              <a:t>Spring Application </a:t>
            </a:r>
            <a:endParaRPr lang="ko-KR" altLang="en-US" b="1"/>
          </a:p>
        </p:txBody>
      </p:sp>
      <p:cxnSp>
        <p:nvCxnSpPr>
          <p:cNvPr id="41" name="직선 화살표 연결선 40">
            <a:extLst>
              <a:ext uri="{FF2B5EF4-FFF2-40B4-BE49-F238E27FC236}">
                <a16:creationId xmlns:a16="http://schemas.microsoft.com/office/drawing/2014/main" id="{6F080CC6-84D9-4B6F-B528-B32A7198ED4E}"/>
              </a:ext>
            </a:extLst>
          </p:cNvPr>
          <p:cNvCxnSpPr>
            <a:stCxn id="8" idx="2"/>
            <a:endCxn id="11" idx="0"/>
          </p:cNvCxnSpPr>
          <p:nvPr/>
        </p:nvCxnSpPr>
        <p:spPr>
          <a:xfrm>
            <a:off x="3111926" y="4231573"/>
            <a:ext cx="0" cy="32644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직선 화살표 연결선 42">
            <a:extLst>
              <a:ext uri="{FF2B5EF4-FFF2-40B4-BE49-F238E27FC236}">
                <a16:creationId xmlns:a16="http://schemas.microsoft.com/office/drawing/2014/main" id="{C5F19A2A-0674-4C14-B189-2A6A233832C8}"/>
              </a:ext>
            </a:extLst>
          </p:cNvPr>
          <p:cNvCxnSpPr>
            <a:stCxn id="11" idx="2"/>
            <a:endCxn id="12" idx="0"/>
          </p:cNvCxnSpPr>
          <p:nvPr/>
        </p:nvCxnSpPr>
        <p:spPr>
          <a:xfrm>
            <a:off x="3111926" y="5001302"/>
            <a:ext cx="0" cy="31514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모서리가 둥근 직사각형 38">
            <a:extLst>
              <a:ext uri="{FF2B5EF4-FFF2-40B4-BE49-F238E27FC236}">
                <a16:creationId xmlns:a16="http://schemas.microsoft.com/office/drawing/2014/main" id="{63F993EE-E80D-4C84-9E55-07E56E47DC7D}"/>
              </a:ext>
            </a:extLst>
          </p:cNvPr>
          <p:cNvSpPr/>
          <p:nvPr/>
        </p:nvSpPr>
        <p:spPr>
          <a:xfrm>
            <a:off x="5808150" y="4558012"/>
            <a:ext cx="2487279" cy="443289"/>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bg1"/>
                </a:solidFill>
                <a:ea typeface="나눔바른고딕" panose="020B0603020101020101"/>
              </a:rPr>
              <a:t>SpringServletContainerInitializer</a:t>
            </a:r>
            <a:endParaRPr lang="ko-KR" altLang="en-US" sz="1200">
              <a:solidFill>
                <a:schemeClr val="bg1"/>
              </a:solidFill>
              <a:ea typeface="나눔바른고딕" panose="020B0603020101020101"/>
            </a:endParaRPr>
          </a:p>
        </p:txBody>
      </p:sp>
      <p:sp>
        <p:nvSpPr>
          <p:cNvPr id="39" name="모서리가 둥근 직사각형 38">
            <a:extLst>
              <a:ext uri="{FF2B5EF4-FFF2-40B4-BE49-F238E27FC236}">
                <a16:creationId xmlns:a16="http://schemas.microsoft.com/office/drawing/2014/main" id="{2CD1EE5A-E5B9-4252-A361-C9D69F1A32B1}"/>
              </a:ext>
            </a:extLst>
          </p:cNvPr>
          <p:cNvSpPr/>
          <p:nvPr/>
        </p:nvSpPr>
        <p:spPr>
          <a:xfrm>
            <a:off x="9162673" y="4558011"/>
            <a:ext cx="2071383" cy="443289"/>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bg1"/>
                </a:solidFill>
                <a:ea typeface="나눔바른고딕" panose="020B0603020101020101"/>
              </a:rPr>
              <a:t>WebApplicationInitializer</a:t>
            </a:r>
            <a:endParaRPr lang="ko-KR" altLang="en-US" sz="1200">
              <a:solidFill>
                <a:schemeClr val="bg1"/>
              </a:solidFill>
              <a:ea typeface="나눔바른고딕" panose="020B0603020101020101"/>
            </a:endParaRPr>
          </a:p>
        </p:txBody>
      </p:sp>
      <p:sp>
        <p:nvSpPr>
          <p:cNvPr id="46" name="TextBox 45">
            <a:extLst>
              <a:ext uri="{FF2B5EF4-FFF2-40B4-BE49-F238E27FC236}">
                <a16:creationId xmlns:a16="http://schemas.microsoft.com/office/drawing/2014/main" id="{AF003116-9A4E-451F-8B4B-C1AFD9B4DA5A}"/>
              </a:ext>
            </a:extLst>
          </p:cNvPr>
          <p:cNvSpPr txBox="1"/>
          <p:nvPr/>
        </p:nvSpPr>
        <p:spPr>
          <a:xfrm>
            <a:off x="9243784" y="5094661"/>
            <a:ext cx="1990272" cy="261610"/>
          </a:xfrm>
          <a:prstGeom prst="rect">
            <a:avLst/>
          </a:prstGeom>
          <a:noFill/>
        </p:spPr>
        <p:txBody>
          <a:bodyPr wrap="square">
            <a:spAutoFit/>
          </a:bodyPr>
          <a:lstStyle/>
          <a:p>
            <a:pPr algn="ctr"/>
            <a:r>
              <a:rPr lang="ko-KR" altLang="en-US" sz="1100">
                <a:solidFill>
                  <a:srgbClr val="FF0000"/>
                </a:solidFill>
              </a:rPr>
              <a:t>스프링 어플리케이션 초기화</a:t>
            </a:r>
          </a:p>
        </p:txBody>
      </p:sp>
      <p:sp>
        <p:nvSpPr>
          <p:cNvPr id="47" name="TextBox 46">
            <a:extLst>
              <a:ext uri="{FF2B5EF4-FFF2-40B4-BE49-F238E27FC236}">
                <a16:creationId xmlns:a16="http://schemas.microsoft.com/office/drawing/2014/main" id="{70324CFE-711B-46FA-8960-4A1BD089DB02}"/>
              </a:ext>
            </a:extLst>
          </p:cNvPr>
          <p:cNvSpPr txBox="1"/>
          <p:nvPr/>
        </p:nvSpPr>
        <p:spPr>
          <a:xfrm>
            <a:off x="5754711" y="5094661"/>
            <a:ext cx="2487279" cy="261610"/>
          </a:xfrm>
          <a:prstGeom prst="rect">
            <a:avLst/>
          </a:prstGeom>
          <a:noFill/>
        </p:spPr>
        <p:txBody>
          <a:bodyPr wrap="square">
            <a:spAutoFit/>
          </a:bodyPr>
          <a:lstStyle/>
          <a:p>
            <a:pPr algn="ctr"/>
            <a:r>
              <a:rPr lang="ko-KR" altLang="en-US" sz="1100">
                <a:solidFill>
                  <a:srgbClr val="FF0000"/>
                </a:solidFill>
              </a:rPr>
              <a:t>서블릿 컨테이너와 상호작용</a:t>
            </a:r>
          </a:p>
        </p:txBody>
      </p:sp>
      <p:sp>
        <p:nvSpPr>
          <p:cNvPr id="48" name="TextBox 47">
            <a:extLst>
              <a:ext uri="{FF2B5EF4-FFF2-40B4-BE49-F238E27FC236}">
                <a16:creationId xmlns:a16="http://schemas.microsoft.com/office/drawing/2014/main" id="{6F676687-0230-48C9-9232-98C8BFE6DE07}"/>
              </a:ext>
            </a:extLst>
          </p:cNvPr>
          <p:cNvSpPr txBox="1"/>
          <p:nvPr/>
        </p:nvSpPr>
        <p:spPr>
          <a:xfrm>
            <a:off x="247818" y="4657295"/>
            <a:ext cx="1744051" cy="261610"/>
          </a:xfrm>
          <a:prstGeom prst="rect">
            <a:avLst/>
          </a:prstGeom>
          <a:noFill/>
        </p:spPr>
        <p:txBody>
          <a:bodyPr wrap="square">
            <a:spAutoFit/>
          </a:bodyPr>
          <a:lstStyle/>
          <a:p>
            <a:r>
              <a:rPr lang="ko-KR" altLang="en-US" sz="1100">
                <a:solidFill>
                  <a:srgbClr val="FF0000"/>
                </a:solidFill>
              </a:rPr>
              <a:t>서블릿 컨테이너 초기화</a:t>
            </a:r>
          </a:p>
        </p:txBody>
      </p:sp>
      <p:sp>
        <p:nvSpPr>
          <p:cNvPr id="49" name="TextBox 48">
            <a:extLst>
              <a:ext uri="{FF2B5EF4-FFF2-40B4-BE49-F238E27FC236}">
                <a16:creationId xmlns:a16="http://schemas.microsoft.com/office/drawing/2014/main" id="{1CCA9225-48F4-4AE6-B26A-114ED6E2991A}"/>
              </a:ext>
            </a:extLst>
          </p:cNvPr>
          <p:cNvSpPr txBox="1"/>
          <p:nvPr/>
        </p:nvSpPr>
        <p:spPr>
          <a:xfrm>
            <a:off x="4274279" y="4518045"/>
            <a:ext cx="1022540" cy="261610"/>
          </a:xfrm>
          <a:prstGeom prst="rect">
            <a:avLst/>
          </a:prstGeom>
          <a:noFill/>
        </p:spPr>
        <p:txBody>
          <a:bodyPr wrap="square">
            <a:spAutoFit/>
          </a:bodyPr>
          <a:lstStyle/>
          <a:p>
            <a:pPr algn="ctr"/>
            <a:r>
              <a:rPr lang="ko-KR" altLang="en-US" sz="1100">
                <a:solidFill>
                  <a:srgbClr val="FF0000"/>
                </a:solidFill>
              </a:rPr>
              <a:t>구현체 탐색</a:t>
            </a:r>
          </a:p>
        </p:txBody>
      </p:sp>
      <p:sp>
        <p:nvSpPr>
          <p:cNvPr id="50" name="TextBox 49">
            <a:extLst>
              <a:ext uri="{FF2B5EF4-FFF2-40B4-BE49-F238E27FC236}">
                <a16:creationId xmlns:a16="http://schemas.microsoft.com/office/drawing/2014/main" id="{8C30C905-FFF1-48B7-BE6F-04BCBAE31546}"/>
              </a:ext>
            </a:extLst>
          </p:cNvPr>
          <p:cNvSpPr txBox="1"/>
          <p:nvPr/>
        </p:nvSpPr>
        <p:spPr>
          <a:xfrm>
            <a:off x="8426061" y="4526490"/>
            <a:ext cx="564770" cy="261610"/>
          </a:xfrm>
          <a:prstGeom prst="rect">
            <a:avLst/>
          </a:prstGeom>
          <a:noFill/>
        </p:spPr>
        <p:txBody>
          <a:bodyPr wrap="square">
            <a:spAutoFit/>
          </a:bodyPr>
          <a:lstStyle/>
          <a:p>
            <a:pPr algn="ctr"/>
            <a:r>
              <a:rPr lang="ko-KR" altLang="en-US" sz="1100">
                <a:solidFill>
                  <a:srgbClr val="FF0000"/>
                </a:solidFill>
              </a:rPr>
              <a:t>호출</a:t>
            </a:r>
          </a:p>
        </p:txBody>
      </p:sp>
    </p:spTree>
    <p:extLst>
      <p:ext uri="{BB962C8B-B14F-4D97-AF65-F5344CB8AC3E}">
        <p14:creationId xmlns:p14="http://schemas.microsoft.com/office/powerpoint/2010/main" val="212890977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28235-34F3-480D-9582-51322E7389EC}"/>
              </a:ext>
            </a:extLst>
          </p:cNvPr>
          <p:cNvSpPr txBox="1"/>
          <p:nvPr/>
        </p:nvSpPr>
        <p:spPr>
          <a:xfrm>
            <a:off x="2601292" y="2921169"/>
            <a:ext cx="6989414" cy="830997"/>
          </a:xfrm>
          <a:prstGeom prst="rect">
            <a:avLst/>
          </a:prstGeom>
          <a:noFill/>
        </p:spPr>
        <p:txBody>
          <a:bodyPr wrap="none" rtlCol="0">
            <a:spAutoFit/>
          </a:bodyPr>
          <a:lstStyle/>
          <a:p>
            <a:pPr algn="ctr"/>
            <a:r>
              <a:rPr lang="ko-KR" altLang="en-US" sz="4800">
                <a:solidFill>
                  <a:schemeClr val="accent1">
                    <a:lumMod val="75000"/>
                  </a:schemeClr>
                </a:solidFill>
                <a:latin typeface="나눔바른고딕" panose="020B0603020101020101" pitchFamily="50" charset="-127"/>
                <a:ea typeface="나눔바른고딕" panose="020B0603020101020101" pitchFamily="50" charset="-127"/>
              </a:rPr>
              <a:t>스프링 구동과 초기 설정</a:t>
            </a:r>
            <a:endParaRPr lang="ko-KR" altLang="en-US" sz="4800">
              <a:solidFill>
                <a:schemeClr val="accent1">
                  <a:lumMod val="75000"/>
                </a:schemeClr>
              </a:solidFill>
              <a:latin typeface="+mj-lt"/>
            </a:endParaRPr>
          </a:p>
        </p:txBody>
      </p:sp>
      <p:sp>
        <p:nvSpPr>
          <p:cNvPr id="3" name="TextBox 2">
            <a:extLst>
              <a:ext uri="{FF2B5EF4-FFF2-40B4-BE49-F238E27FC236}">
                <a16:creationId xmlns:a16="http://schemas.microsoft.com/office/drawing/2014/main" id="{CDB69857-4DB7-EFC1-D480-BBEE632C406D}"/>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2515208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직사각형 72">
            <a:extLst>
              <a:ext uri="{FF2B5EF4-FFF2-40B4-BE49-F238E27FC236}">
                <a16:creationId xmlns:a16="http://schemas.microsoft.com/office/drawing/2014/main" id="{D10AE262-3224-4491-9AF5-1A7677C571EF}"/>
              </a:ext>
            </a:extLst>
          </p:cNvPr>
          <p:cNvSpPr/>
          <p:nvPr/>
        </p:nvSpPr>
        <p:spPr>
          <a:xfrm>
            <a:off x="370207" y="627229"/>
            <a:ext cx="10749018"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t>스프링 애플리케이션이 구동되면 </a:t>
            </a:r>
            <a:r>
              <a:rPr lang="en-US" altLang="ko-KR" sz="1200"/>
              <a:t>WebApplicationInitializer </a:t>
            </a:r>
            <a:r>
              <a:rPr lang="ko-KR" altLang="en-US" sz="1200"/>
              <a:t>타입의 클래스가 실행되고 여기서 스프링 컨테이너 초기화 및 설정 작업이 이루어진다</a:t>
            </a:r>
            <a:endParaRPr lang="en-US" altLang="ko-KR" sz="1200">
              <a:latin typeface="+mn-ea"/>
            </a:endParaRPr>
          </a:p>
        </p:txBody>
      </p:sp>
      <p:sp>
        <p:nvSpPr>
          <p:cNvPr id="74" name="직사각형 73">
            <a:extLst>
              <a:ext uri="{FF2B5EF4-FFF2-40B4-BE49-F238E27FC236}">
                <a16:creationId xmlns:a16="http://schemas.microsoft.com/office/drawing/2014/main" id="{42A0B23B-7003-43B2-A559-7C4A6F001EFB}"/>
              </a:ext>
            </a:extLst>
          </p:cNvPr>
          <p:cNvSpPr/>
          <p:nvPr/>
        </p:nvSpPr>
        <p:spPr>
          <a:xfrm>
            <a:off x="198756" y="202792"/>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sp>
        <p:nvSpPr>
          <p:cNvPr id="4" name="직사각형 3">
            <a:extLst>
              <a:ext uri="{FF2B5EF4-FFF2-40B4-BE49-F238E27FC236}">
                <a16:creationId xmlns:a16="http://schemas.microsoft.com/office/drawing/2014/main" id="{D4556C89-AF05-4EEB-BB67-FCE2A3B0A410}"/>
              </a:ext>
            </a:extLst>
          </p:cNvPr>
          <p:cNvSpPr/>
          <p:nvPr/>
        </p:nvSpPr>
        <p:spPr>
          <a:xfrm>
            <a:off x="198756" y="1299547"/>
            <a:ext cx="3235053"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WebApplicationInitializer</a:t>
            </a:r>
            <a:endParaRPr lang="ko-KR" altLang="en-US" b="1">
              <a:solidFill>
                <a:schemeClr val="accent1">
                  <a:lumMod val="75000"/>
                </a:schemeClr>
              </a:solidFill>
              <a:latin typeface="+mn-ea"/>
            </a:endParaRPr>
          </a:p>
        </p:txBody>
      </p:sp>
      <p:sp>
        <p:nvSpPr>
          <p:cNvPr id="5" name="직사각형 4">
            <a:extLst>
              <a:ext uri="{FF2B5EF4-FFF2-40B4-BE49-F238E27FC236}">
                <a16:creationId xmlns:a16="http://schemas.microsoft.com/office/drawing/2014/main" id="{CF386571-716A-4FCE-89CF-62DCD5DD9E90}"/>
              </a:ext>
            </a:extLst>
          </p:cNvPr>
          <p:cNvSpPr/>
          <p:nvPr/>
        </p:nvSpPr>
        <p:spPr>
          <a:xfrm>
            <a:off x="370206" y="1705857"/>
            <a:ext cx="11821794" cy="610616"/>
          </a:xfrm>
          <a:prstGeom prst="rect">
            <a:avLst/>
          </a:prstGeom>
        </p:spPr>
        <p:txBody>
          <a:bodyPr wrap="square">
            <a:spAutoFit/>
          </a:bodyPr>
          <a:lstStyle/>
          <a:p>
            <a:pPr marL="228600" indent="-228600">
              <a:lnSpc>
                <a:spcPct val="150000"/>
              </a:lnSpc>
              <a:buFont typeface="+mj-lt"/>
              <a:buAutoNum type="arabicParenR"/>
            </a:pPr>
            <a:r>
              <a:rPr lang="en-US" altLang="ko-KR" sz="1200"/>
              <a:t>Servlet </a:t>
            </a:r>
            <a:r>
              <a:rPr lang="ko-KR" altLang="en-US" sz="1200"/>
              <a:t>환경에서 </a:t>
            </a:r>
            <a:r>
              <a:rPr lang="en-US" altLang="ko-KR" sz="1200"/>
              <a:t>ServletContext </a:t>
            </a:r>
            <a:r>
              <a:rPr lang="ko-KR" altLang="en-US" sz="1200"/>
              <a:t>를 프로그래밍 방식으로 구성하기 위해 구현해야 하는 인터페이스이다</a:t>
            </a:r>
            <a:endParaRPr lang="en-US" altLang="ko-KR" sz="1200"/>
          </a:p>
          <a:p>
            <a:pPr marL="228600" indent="-228600">
              <a:lnSpc>
                <a:spcPct val="150000"/>
              </a:lnSpc>
              <a:buFont typeface="+mj-lt"/>
              <a:buAutoNum type="arabicParenR"/>
            </a:pPr>
            <a:r>
              <a:rPr lang="ko-KR" altLang="en-US" sz="1200">
                <a:latin typeface="+mn-ea"/>
              </a:rPr>
              <a:t>이 방식은 전통적인 </a:t>
            </a:r>
            <a:r>
              <a:rPr lang="en-US" altLang="ko-KR" sz="1200">
                <a:latin typeface="+mn-ea"/>
              </a:rPr>
              <a:t>web.xml </a:t>
            </a:r>
            <a:r>
              <a:rPr lang="ko-KR" altLang="en-US" sz="1200">
                <a:latin typeface="+mn-ea"/>
              </a:rPr>
              <a:t>기반 접근 방식 대신에 사용할 수 있으며</a:t>
            </a:r>
            <a:r>
              <a:rPr lang="en-US" altLang="ko-KR" sz="1200">
                <a:latin typeface="+mn-ea"/>
              </a:rPr>
              <a:t> </a:t>
            </a:r>
            <a:r>
              <a:rPr lang="ko-KR" altLang="en-US" sz="1200">
                <a:latin typeface="+mn-ea"/>
              </a:rPr>
              <a:t>이 구현체들은 </a:t>
            </a:r>
            <a:r>
              <a:rPr lang="en-US" altLang="ko-KR" sz="1200">
                <a:latin typeface="+mn-ea"/>
              </a:rPr>
              <a:t>SpringServletContainerInitializer</a:t>
            </a:r>
            <a:r>
              <a:rPr lang="ko-KR" altLang="en-US" sz="1200">
                <a:latin typeface="+mn-ea"/>
              </a:rPr>
              <a:t>에 의해 자동으로 감지되어 호출된다</a:t>
            </a:r>
            <a:endParaRPr lang="en-US" altLang="ko-KR" sz="1200">
              <a:latin typeface="+mn-ea"/>
            </a:endParaRPr>
          </a:p>
        </p:txBody>
      </p:sp>
      <p:sp>
        <p:nvSpPr>
          <p:cNvPr id="9" name="Rectangle 1">
            <a:extLst>
              <a:ext uri="{FF2B5EF4-FFF2-40B4-BE49-F238E27FC236}">
                <a16:creationId xmlns:a16="http://schemas.microsoft.com/office/drawing/2014/main" id="{A3F112A3-C0E9-45DD-933D-8E2866F1AA2C}"/>
              </a:ext>
            </a:extLst>
          </p:cNvPr>
          <p:cNvSpPr>
            <a:spLocks noChangeArrowheads="1"/>
          </p:cNvSpPr>
          <p:nvPr/>
        </p:nvSpPr>
        <p:spPr bwMode="auto">
          <a:xfrm>
            <a:off x="735571" y="3582482"/>
            <a:ext cx="10076912" cy="313932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latin typeface="+mj-lt"/>
                <a:ea typeface="JetBrains Mono"/>
              </a:rPr>
              <a:t>public class </a:t>
            </a:r>
            <a:r>
              <a:rPr kumimoji="0" lang="ko-KR" altLang="ko-KR" sz="1100" b="0" i="0" u="none" strike="noStrike" cap="none" normalizeH="0" baseline="0">
                <a:ln>
                  <a:noFill/>
                </a:ln>
                <a:solidFill>
                  <a:srgbClr val="BCBEC4"/>
                </a:solidFill>
                <a:effectLst/>
                <a:latin typeface="+mj-lt"/>
                <a:ea typeface="JetBrains Mono"/>
              </a:rPr>
              <a:t>WebInitializer </a:t>
            </a:r>
            <a:r>
              <a:rPr kumimoji="0" lang="ko-KR" altLang="ko-KR" sz="1100" b="0" i="0" u="none" strike="noStrike" cap="none" normalizeH="0" baseline="0">
                <a:ln>
                  <a:noFill/>
                </a:ln>
                <a:solidFill>
                  <a:srgbClr val="CF8E6D"/>
                </a:solidFill>
                <a:effectLst/>
                <a:latin typeface="+mj-lt"/>
                <a:ea typeface="JetBrains Mono"/>
              </a:rPr>
              <a:t>implements </a:t>
            </a:r>
            <a:r>
              <a:rPr kumimoji="0" lang="ko-KR" altLang="ko-KR" sz="1100" b="0" i="0" u="none" strike="noStrike" cap="none" normalizeH="0" baseline="0">
                <a:ln>
                  <a:noFill/>
                </a:ln>
                <a:solidFill>
                  <a:srgbClr val="BCBEC4"/>
                </a:solidFill>
                <a:effectLst/>
                <a:latin typeface="+mj-lt"/>
                <a:ea typeface="JetBrains Mono"/>
              </a:rPr>
              <a:t>WebApplicationInitializer {</a:t>
            </a:r>
            <a:br>
              <a:rPr kumimoji="0" lang="ko-KR" altLang="ko-KR" sz="1100" b="0" i="0" u="none" strike="noStrike" cap="none" normalizeH="0" baseline="0">
                <a:ln>
                  <a:noFill/>
                </a:ln>
                <a:solidFill>
                  <a:srgbClr val="BCBEC4"/>
                </a:solidFill>
                <a:effectLst/>
                <a:latin typeface="+mj-lt"/>
                <a:ea typeface="JetBrains Mono"/>
              </a:rPr>
            </a:br>
            <a:r>
              <a:rPr kumimoji="0" lang="ko-KR" altLang="ko-KR" sz="1100" b="0" i="0" u="none" strike="noStrike" cap="none" normalizeH="0" baseline="0">
                <a:ln>
                  <a:noFill/>
                </a:ln>
                <a:solidFill>
                  <a:srgbClr val="BCBEC4"/>
                </a:solidFill>
                <a:effectLst/>
                <a:latin typeface="+mj-lt"/>
                <a:ea typeface="JetBrains Mono"/>
              </a:rPr>
              <a:t>    </a:t>
            </a:r>
            <a:r>
              <a:rPr kumimoji="0" lang="ko-KR" altLang="ko-KR" sz="1100" b="0" i="0" u="none" strike="noStrike" cap="none" normalizeH="0" baseline="0">
                <a:ln>
                  <a:noFill/>
                </a:ln>
                <a:solidFill>
                  <a:srgbClr val="B3AE60"/>
                </a:solidFill>
                <a:effectLst/>
                <a:latin typeface="+mj-lt"/>
                <a:ea typeface="JetBrains Mono"/>
              </a:rPr>
              <a:t>@Override</a:t>
            </a:r>
            <a:br>
              <a:rPr kumimoji="0" lang="ko-KR" altLang="ko-KR" sz="1100" b="0" i="0" u="none" strike="noStrike" cap="none" normalizeH="0" baseline="0">
                <a:ln>
                  <a:noFill/>
                </a:ln>
                <a:solidFill>
                  <a:srgbClr val="B3AE60"/>
                </a:solidFill>
                <a:effectLst/>
                <a:latin typeface="+mj-lt"/>
                <a:ea typeface="JetBrains Mono"/>
              </a:rPr>
            </a:br>
            <a:r>
              <a:rPr kumimoji="0" lang="ko-KR" altLang="ko-KR" sz="1100" b="0" i="0" u="none" strike="noStrike" cap="none" normalizeH="0" baseline="0">
                <a:ln>
                  <a:noFill/>
                </a:ln>
                <a:solidFill>
                  <a:srgbClr val="B3AE60"/>
                </a:solidFill>
                <a:effectLst/>
                <a:latin typeface="+mj-lt"/>
                <a:ea typeface="JetBrains Mono"/>
              </a:rPr>
              <a:t>    </a:t>
            </a:r>
            <a:r>
              <a:rPr kumimoji="0" lang="ko-KR" altLang="ko-KR" sz="1100" b="0" i="0" u="none" strike="noStrike" cap="none" normalizeH="0" baseline="0">
                <a:ln>
                  <a:noFill/>
                </a:ln>
                <a:solidFill>
                  <a:srgbClr val="CF8E6D"/>
                </a:solidFill>
                <a:effectLst/>
                <a:latin typeface="+mj-lt"/>
                <a:ea typeface="JetBrains Mono"/>
              </a:rPr>
              <a:t>public void </a:t>
            </a:r>
            <a:r>
              <a:rPr kumimoji="0" lang="ko-KR" altLang="ko-KR" sz="1100" b="0" i="0" u="none" strike="noStrike" cap="none" normalizeH="0" baseline="0">
                <a:ln>
                  <a:noFill/>
                </a:ln>
                <a:solidFill>
                  <a:srgbClr val="56A8F5"/>
                </a:solidFill>
                <a:effectLst/>
                <a:latin typeface="+mj-lt"/>
                <a:ea typeface="JetBrains Mono"/>
              </a:rPr>
              <a:t>onStartup(ServletContext</a:t>
            </a:r>
            <a:r>
              <a:rPr kumimoji="0" lang="ko-KR" altLang="ko-KR" sz="1100" b="0" i="0" u="none" strike="noStrike" cap="none" normalizeH="0" baseline="0">
                <a:ln>
                  <a:noFill/>
                </a:ln>
                <a:solidFill>
                  <a:srgbClr val="BCBEC4"/>
                </a:solidFill>
                <a:effectLst/>
                <a:latin typeface="+mj-lt"/>
                <a:ea typeface="JetBrains Mono"/>
              </a:rPr>
              <a:t> servletContext) </a:t>
            </a:r>
            <a:r>
              <a:rPr kumimoji="0" lang="ko-KR" altLang="ko-KR" sz="1100" b="0" i="0" u="none" strike="noStrike" cap="none" normalizeH="0" baseline="0">
                <a:ln>
                  <a:noFill/>
                </a:ln>
                <a:solidFill>
                  <a:srgbClr val="CF8E6D"/>
                </a:solidFill>
                <a:effectLst/>
                <a:latin typeface="+mj-lt"/>
                <a:ea typeface="JetBrains Mono"/>
              </a:rPr>
              <a:t>throws </a:t>
            </a:r>
            <a:r>
              <a:rPr kumimoji="0" lang="ko-KR" altLang="ko-KR" sz="1100" b="0" i="0" u="none" strike="noStrike" cap="none" normalizeH="0" baseline="0">
                <a:ln>
                  <a:noFill/>
                </a:ln>
                <a:solidFill>
                  <a:srgbClr val="BCBEC4"/>
                </a:solidFill>
                <a:effectLst/>
                <a:latin typeface="+mj-lt"/>
                <a:ea typeface="JetBrains Mono"/>
              </a:rPr>
              <a:t>ServletException {</a:t>
            </a:r>
            <a:br>
              <a:rPr kumimoji="0" lang="ko-KR" altLang="ko-KR" sz="1100" b="0" i="0" u="none" strike="noStrike" cap="none" normalizeH="0" baseline="0">
                <a:ln>
                  <a:noFill/>
                </a:ln>
                <a:solidFill>
                  <a:srgbClr val="BCBEC4"/>
                </a:solidFill>
                <a:effectLst/>
                <a:latin typeface="+mj-lt"/>
                <a:ea typeface="JetBrains Mono"/>
              </a:rPr>
            </a:br>
            <a:br>
              <a:rPr kumimoji="0" lang="ko-KR" altLang="ko-KR" sz="1100" b="0" i="0" u="none" strike="noStrike" cap="none" normalizeH="0" baseline="0">
                <a:ln>
                  <a:noFill/>
                </a:ln>
                <a:solidFill>
                  <a:srgbClr val="BCBEC4"/>
                </a:solidFill>
                <a:effectLst/>
                <a:latin typeface="+mj-lt"/>
                <a:ea typeface="JetBrains Mono"/>
              </a:rPr>
            </a:br>
            <a:r>
              <a:rPr kumimoji="0" lang="ko-KR" altLang="ko-KR" sz="1100" b="0" i="0" u="none" strike="noStrike" cap="none" normalizeH="0" baseline="0">
                <a:ln>
                  <a:noFill/>
                </a:ln>
                <a:solidFill>
                  <a:srgbClr val="BCBEC4"/>
                </a:solidFill>
                <a:effectLst/>
                <a:latin typeface="+mj-lt"/>
                <a:ea typeface="JetBrains Mono"/>
              </a:rPr>
              <a:t>        </a:t>
            </a:r>
            <a:r>
              <a:rPr kumimoji="0" lang="ko-KR" altLang="ko-KR" sz="1100" b="0" i="0" u="none" strike="noStrike" cap="none" normalizeH="0" baseline="0">
                <a:ln>
                  <a:noFill/>
                </a:ln>
                <a:solidFill>
                  <a:srgbClr val="7A7E85"/>
                </a:solidFill>
                <a:effectLst/>
                <a:latin typeface="+mj-lt"/>
                <a:ea typeface="JetBrains Mono"/>
              </a:rPr>
              <a:t>// </a:t>
            </a:r>
            <a:r>
              <a:rPr kumimoji="0" lang="ko-KR" altLang="ko-KR" sz="1100" b="0" i="0" u="none" strike="noStrike" cap="none" normalizeH="0" baseline="0">
                <a:ln>
                  <a:noFill/>
                </a:ln>
                <a:solidFill>
                  <a:srgbClr val="7A7E85"/>
                </a:solidFill>
                <a:effectLst/>
                <a:latin typeface="+mj-lt"/>
                <a:ea typeface="맑은 고딕" panose="020B0503020000020004" pitchFamily="50" charset="-127"/>
              </a:rPr>
              <a:t>루트 컨텍스트 설정</a:t>
            </a:r>
            <a:br>
              <a:rPr kumimoji="0" lang="ko-KR" altLang="ko-KR" sz="1100" b="0" i="0" u="none" strike="noStrike" cap="none" normalizeH="0" baseline="0">
                <a:ln>
                  <a:noFill/>
                </a:ln>
                <a:solidFill>
                  <a:srgbClr val="7A7E85"/>
                </a:solidFill>
                <a:effectLst/>
                <a:latin typeface="+mj-lt"/>
                <a:ea typeface="맑은 고딕" panose="020B0503020000020004" pitchFamily="50" charset="-127"/>
              </a:rPr>
            </a:br>
            <a:r>
              <a:rPr kumimoji="0" lang="ko-KR" altLang="ko-KR" sz="1100" b="0" i="0" u="none" strike="noStrike" cap="none" normalizeH="0" baseline="0">
                <a:ln>
                  <a:noFill/>
                </a:ln>
                <a:solidFill>
                  <a:srgbClr val="7A7E85"/>
                </a:solidFill>
                <a:effectLst/>
                <a:latin typeface="+mj-lt"/>
                <a:ea typeface="맑은 고딕" panose="020B0503020000020004" pitchFamily="50" charset="-127"/>
              </a:rPr>
              <a:t>        </a:t>
            </a:r>
            <a:r>
              <a:rPr kumimoji="0" lang="ko-KR" altLang="ko-KR" sz="1100" b="0" i="0" u="none" strike="noStrike" cap="none" normalizeH="0" baseline="0">
                <a:ln>
                  <a:noFill/>
                </a:ln>
                <a:solidFill>
                  <a:srgbClr val="BCBEC4"/>
                </a:solidFill>
                <a:effectLst/>
                <a:latin typeface="+mj-lt"/>
                <a:ea typeface="JetBrains Mono"/>
              </a:rPr>
              <a:t>AnnotationConfigWebApplicationContext rootContext = </a:t>
            </a:r>
            <a:r>
              <a:rPr kumimoji="0" lang="ko-KR" altLang="ko-KR" sz="1100" b="0" i="0" u="none" strike="noStrike" cap="none" normalizeH="0" baseline="0">
                <a:ln>
                  <a:noFill/>
                </a:ln>
                <a:solidFill>
                  <a:srgbClr val="CF8E6D"/>
                </a:solidFill>
                <a:effectLst/>
                <a:latin typeface="+mj-lt"/>
                <a:ea typeface="JetBrains Mono"/>
              </a:rPr>
              <a:t>new </a:t>
            </a:r>
            <a:r>
              <a:rPr kumimoji="0" lang="ko-KR" altLang="ko-KR" sz="1100" b="0" i="0" u="none" strike="noStrike" cap="none" normalizeH="0" baseline="0">
                <a:ln>
                  <a:noFill/>
                </a:ln>
                <a:solidFill>
                  <a:srgbClr val="BCBEC4"/>
                </a:solidFill>
                <a:effectLst/>
                <a:latin typeface="+mj-lt"/>
                <a:ea typeface="JetBrains Mono"/>
              </a:rPr>
              <a:t>AnnotationConfigWebApplicationContext();</a:t>
            </a:r>
            <a:br>
              <a:rPr kumimoji="0" lang="ko-KR" altLang="ko-KR" sz="1100" b="0" i="0" u="none" strike="noStrike" cap="none" normalizeH="0" baseline="0">
                <a:ln>
                  <a:noFill/>
                </a:ln>
                <a:solidFill>
                  <a:srgbClr val="BCBEC4"/>
                </a:solidFill>
                <a:effectLst/>
                <a:latin typeface="+mj-lt"/>
                <a:ea typeface="JetBrains Mono"/>
              </a:rPr>
            </a:br>
            <a:r>
              <a:rPr kumimoji="0" lang="ko-KR" altLang="ko-KR" sz="1100" b="0" i="0" u="none" strike="noStrike" cap="none" normalizeH="0" baseline="0">
                <a:ln>
                  <a:noFill/>
                </a:ln>
                <a:solidFill>
                  <a:srgbClr val="BCBEC4"/>
                </a:solidFill>
                <a:effectLst/>
                <a:latin typeface="+mj-lt"/>
                <a:ea typeface="JetBrains Mono"/>
              </a:rPr>
              <a:t>        rootContext.register(RootConfig.</a:t>
            </a:r>
            <a:r>
              <a:rPr kumimoji="0" lang="ko-KR" altLang="ko-KR" sz="1100" b="0" i="0" u="none" strike="noStrike" cap="none" normalizeH="0" baseline="0">
                <a:ln>
                  <a:noFill/>
                </a:ln>
                <a:solidFill>
                  <a:srgbClr val="CF8E6D"/>
                </a:solidFill>
                <a:effectLst/>
                <a:latin typeface="+mj-lt"/>
                <a:ea typeface="JetBrains Mono"/>
              </a:rPr>
              <a:t>class</a:t>
            </a:r>
            <a:r>
              <a:rPr kumimoji="0" lang="ko-KR" altLang="ko-KR" sz="1100" b="0" i="0" u="none" strike="noStrike" cap="none" normalizeH="0" baseline="0">
                <a:ln>
                  <a:noFill/>
                </a:ln>
                <a:solidFill>
                  <a:srgbClr val="BCBEC4"/>
                </a:solidFill>
                <a:effectLst/>
                <a:latin typeface="+mj-lt"/>
                <a:ea typeface="JetBrains Mono"/>
              </a:rPr>
              <a:t>);</a:t>
            </a:r>
            <a:br>
              <a:rPr kumimoji="0" lang="ko-KR" altLang="ko-KR" sz="1100" b="0" i="0" u="none" strike="noStrike" cap="none" normalizeH="0" baseline="0">
                <a:ln>
                  <a:noFill/>
                </a:ln>
                <a:solidFill>
                  <a:srgbClr val="BCBEC4"/>
                </a:solidFill>
                <a:effectLst/>
                <a:latin typeface="+mj-lt"/>
                <a:ea typeface="JetBrains Mono"/>
              </a:rPr>
            </a:br>
            <a:r>
              <a:rPr kumimoji="0" lang="ko-KR" altLang="ko-KR" sz="1100" b="0" i="0" u="none" strike="noStrike" cap="none" normalizeH="0" baseline="0">
                <a:ln>
                  <a:noFill/>
                </a:ln>
                <a:solidFill>
                  <a:srgbClr val="BCBEC4"/>
                </a:solidFill>
                <a:effectLst/>
                <a:latin typeface="+mj-lt"/>
                <a:ea typeface="JetBrains Mono"/>
              </a:rPr>
              <a:t>        servletContext.addListener(</a:t>
            </a:r>
            <a:r>
              <a:rPr kumimoji="0" lang="ko-KR" altLang="ko-KR" sz="1100" b="0" i="0" u="none" strike="noStrike" cap="none" normalizeH="0" baseline="0">
                <a:ln>
                  <a:noFill/>
                </a:ln>
                <a:solidFill>
                  <a:srgbClr val="CF8E6D"/>
                </a:solidFill>
                <a:effectLst/>
                <a:latin typeface="+mj-lt"/>
                <a:ea typeface="JetBrains Mono"/>
              </a:rPr>
              <a:t>new </a:t>
            </a:r>
            <a:r>
              <a:rPr kumimoji="0" lang="ko-KR" altLang="ko-KR" sz="1100" b="0" i="0" u="none" strike="noStrike" cap="none" normalizeH="0" baseline="0">
                <a:ln>
                  <a:noFill/>
                </a:ln>
                <a:solidFill>
                  <a:srgbClr val="BCBEC4"/>
                </a:solidFill>
                <a:effectLst/>
                <a:latin typeface="+mj-lt"/>
                <a:ea typeface="JetBrains Mono"/>
              </a:rPr>
              <a:t>ContextLoaderListener(rootContext));</a:t>
            </a:r>
            <a:br>
              <a:rPr kumimoji="0" lang="ko-KR" altLang="ko-KR" sz="1100" b="0" i="0" u="none" strike="noStrike" cap="none" normalizeH="0" baseline="0">
                <a:ln>
                  <a:noFill/>
                </a:ln>
                <a:solidFill>
                  <a:srgbClr val="BCBEC4"/>
                </a:solidFill>
                <a:effectLst/>
                <a:latin typeface="+mj-lt"/>
                <a:ea typeface="JetBrains Mono"/>
              </a:rPr>
            </a:br>
            <a:br>
              <a:rPr kumimoji="0" lang="ko-KR" altLang="ko-KR" sz="1100" b="0" i="0" u="none" strike="noStrike" cap="none" normalizeH="0" baseline="0">
                <a:ln>
                  <a:noFill/>
                </a:ln>
                <a:solidFill>
                  <a:srgbClr val="BCBEC4"/>
                </a:solidFill>
                <a:effectLst/>
                <a:latin typeface="+mj-lt"/>
                <a:ea typeface="JetBrains Mono"/>
              </a:rPr>
            </a:br>
            <a:r>
              <a:rPr kumimoji="0" lang="ko-KR" altLang="ko-KR" sz="1100" b="0" i="0" u="none" strike="noStrike" cap="none" normalizeH="0" baseline="0">
                <a:ln>
                  <a:noFill/>
                </a:ln>
                <a:solidFill>
                  <a:srgbClr val="BCBEC4"/>
                </a:solidFill>
                <a:effectLst/>
                <a:latin typeface="+mj-lt"/>
                <a:ea typeface="JetBrains Mono"/>
              </a:rPr>
              <a:t> </a:t>
            </a:r>
            <a:r>
              <a:rPr kumimoji="0" lang="en-US" altLang="ko-KR" sz="1100" b="0" i="0" u="none" strike="noStrike" cap="none" normalizeH="0" baseline="0">
                <a:ln>
                  <a:noFill/>
                </a:ln>
                <a:solidFill>
                  <a:srgbClr val="BCBEC4"/>
                </a:solidFill>
                <a:effectLst/>
                <a:latin typeface="+mj-lt"/>
                <a:ea typeface="JetBrains Mono"/>
              </a:rPr>
              <a:t>       </a:t>
            </a:r>
            <a:r>
              <a:rPr kumimoji="0" lang="ko-KR" altLang="ko-KR" sz="1100" b="0" i="0" u="none" strike="noStrike" cap="none" normalizeH="0" baseline="0">
                <a:ln>
                  <a:noFill/>
                </a:ln>
                <a:solidFill>
                  <a:srgbClr val="7A7E85"/>
                </a:solidFill>
                <a:effectLst/>
                <a:latin typeface="+mj-lt"/>
                <a:ea typeface="JetBrains Mono"/>
              </a:rPr>
              <a:t>// </a:t>
            </a:r>
            <a:r>
              <a:rPr lang="ko-KR" altLang="en-US" sz="1100">
                <a:solidFill>
                  <a:srgbClr val="7A7E85"/>
                </a:solidFill>
                <a:latin typeface="+mj-lt"/>
                <a:ea typeface="맑은 고딕" panose="020B0503020000020004" pitchFamily="50" charset="-127"/>
              </a:rPr>
              <a:t>서블릿</a:t>
            </a:r>
            <a:r>
              <a:rPr kumimoji="0" lang="ko-KR" altLang="ko-KR" sz="1100" b="0" i="0" u="none" strike="noStrike" cap="none" normalizeH="0" baseline="0">
                <a:ln>
                  <a:noFill/>
                </a:ln>
                <a:solidFill>
                  <a:srgbClr val="7A7E85"/>
                </a:solidFill>
                <a:effectLst/>
                <a:latin typeface="+mj-lt"/>
                <a:ea typeface="맑은 고딕" panose="020B0503020000020004" pitchFamily="50" charset="-127"/>
              </a:rPr>
              <a:t> 컨텍스트 설정</a:t>
            </a:r>
            <a:endParaRPr kumimoji="0" lang="en-US" altLang="ko-KR" sz="1100" b="0" i="0" u="none" strike="noStrike" cap="none" normalizeH="0" baseline="0">
              <a:ln>
                <a:noFill/>
              </a:ln>
              <a:solidFill>
                <a:srgbClr val="BCBEC4"/>
              </a:solidFill>
              <a:effectLst/>
              <a:latin typeface="+mj-lt"/>
              <a:ea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ko-KR" sz="1100">
                <a:solidFill>
                  <a:srgbClr val="BCBEC4"/>
                </a:solidFill>
                <a:latin typeface="+mj-lt"/>
                <a:ea typeface="JetBrains Mono"/>
              </a:rPr>
              <a:t>        </a:t>
            </a:r>
            <a:r>
              <a:rPr kumimoji="0" lang="ko-KR" altLang="ko-KR" sz="1100" b="0" i="0" u="none" strike="noStrike" cap="none" normalizeH="0" baseline="0">
                <a:ln>
                  <a:noFill/>
                </a:ln>
                <a:solidFill>
                  <a:srgbClr val="BCBEC4"/>
                </a:solidFill>
                <a:effectLst/>
                <a:latin typeface="+mj-lt"/>
                <a:ea typeface="JetBrains Mono"/>
              </a:rPr>
              <a:t>AnnotationConfigWebApplicationContext </a:t>
            </a:r>
            <a:r>
              <a:rPr kumimoji="0" lang="en-US" altLang="ko-KR" sz="1100" b="0" i="0" u="none" strike="noStrike" cap="none" normalizeH="0" baseline="0">
                <a:ln>
                  <a:noFill/>
                </a:ln>
                <a:solidFill>
                  <a:srgbClr val="BCBEC4"/>
                </a:solidFill>
                <a:effectLst/>
                <a:latin typeface="+mj-lt"/>
                <a:ea typeface="JetBrains Mono"/>
              </a:rPr>
              <a:t>servletC</a:t>
            </a:r>
            <a:r>
              <a:rPr kumimoji="0" lang="ko-KR" altLang="ko-KR" sz="1100" b="0" i="0" u="none" strike="noStrike" cap="none" normalizeH="0" baseline="0">
                <a:ln>
                  <a:noFill/>
                </a:ln>
                <a:solidFill>
                  <a:srgbClr val="BCBEC4"/>
                </a:solidFill>
                <a:effectLst/>
                <a:latin typeface="+mj-lt"/>
                <a:ea typeface="JetBrains Mono"/>
              </a:rPr>
              <a:t>ontext = </a:t>
            </a:r>
            <a:r>
              <a:rPr kumimoji="0" lang="ko-KR" altLang="ko-KR" sz="1100" b="0" i="0" u="none" strike="noStrike" cap="none" normalizeH="0" baseline="0">
                <a:ln>
                  <a:noFill/>
                </a:ln>
                <a:solidFill>
                  <a:srgbClr val="CF8E6D"/>
                </a:solidFill>
                <a:effectLst/>
                <a:latin typeface="+mj-lt"/>
                <a:ea typeface="JetBrains Mono"/>
              </a:rPr>
              <a:t>new </a:t>
            </a:r>
            <a:r>
              <a:rPr kumimoji="0" lang="ko-KR" altLang="ko-KR" sz="1100" b="0" i="0" u="none" strike="noStrike" cap="none" normalizeH="0" baseline="0">
                <a:ln>
                  <a:noFill/>
                </a:ln>
                <a:solidFill>
                  <a:srgbClr val="BCBEC4"/>
                </a:solidFill>
                <a:effectLst/>
                <a:latin typeface="+mj-lt"/>
                <a:ea typeface="JetBrains Mono"/>
              </a:rPr>
              <a:t>AnnotationConfigWebApplicationContext();</a:t>
            </a:r>
            <a:br>
              <a:rPr kumimoji="0" lang="ko-KR" altLang="ko-KR" sz="1100" b="0" i="0" u="none" strike="noStrike" cap="none" normalizeH="0" baseline="0">
                <a:ln>
                  <a:noFill/>
                </a:ln>
                <a:solidFill>
                  <a:srgbClr val="BCBEC4"/>
                </a:solidFill>
                <a:effectLst/>
                <a:latin typeface="+mj-lt"/>
                <a:ea typeface="JetBrains Mono"/>
              </a:rPr>
            </a:br>
            <a:r>
              <a:rPr kumimoji="0" lang="ko-KR" altLang="ko-KR" sz="1100" b="0" i="0" u="none" strike="noStrike" cap="none" normalizeH="0" baseline="0">
                <a:ln>
                  <a:noFill/>
                </a:ln>
                <a:solidFill>
                  <a:srgbClr val="BCBEC4"/>
                </a:solidFill>
                <a:effectLst/>
                <a:latin typeface="+mj-lt"/>
                <a:ea typeface="JetBrains Mono"/>
              </a:rPr>
              <a:t>        context.setServletContext(servletContext);</a:t>
            </a:r>
            <a:br>
              <a:rPr kumimoji="0" lang="ko-KR" altLang="ko-KR" sz="1100" b="0" i="0" u="none" strike="noStrike" cap="none" normalizeH="0" baseline="0">
                <a:ln>
                  <a:noFill/>
                </a:ln>
                <a:solidFill>
                  <a:srgbClr val="BCBEC4"/>
                </a:solidFill>
                <a:effectLst/>
                <a:latin typeface="+mj-lt"/>
                <a:ea typeface="JetBrains Mono"/>
              </a:rPr>
            </a:br>
            <a:r>
              <a:rPr kumimoji="0" lang="ko-KR" altLang="ko-KR" sz="1100" b="0" i="0" u="none" strike="noStrike" cap="none" normalizeH="0" baseline="0">
                <a:ln>
                  <a:noFill/>
                </a:ln>
                <a:solidFill>
                  <a:srgbClr val="BCBEC4"/>
                </a:solidFill>
                <a:effectLst/>
                <a:latin typeface="+mj-lt"/>
                <a:ea typeface="JetBrains Mono"/>
              </a:rPr>
              <a:t>        context.register(AppConfig.</a:t>
            </a:r>
            <a:r>
              <a:rPr kumimoji="0" lang="ko-KR" altLang="ko-KR" sz="1100" b="0" i="0" u="none" strike="noStrike" cap="none" normalizeH="0" baseline="0">
                <a:ln>
                  <a:noFill/>
                </a:ln>
                <a:solidFill>
                  <a:srgbClr val="CF8E6D"/>
                </a:solidFill>
                <a:effectLst/>
                <a:latin typeface="+mj-lt"/>
                <a:ea typeface="JetBrains Mono"/>
              </a:rPr>
              <a:t>class</a:t>
            </a:r>
            <a:r>
              <a:rPr kumimoji="0" lang="ko-KR" altLang="ko-KR" sz="1100" b="0" i="0" u="none" strike="noStrike" cap="none" normalizeH="0" baseline="0">
                <a:ln>
                  <a:noFill/>
                </a:ln>
                <a:solidFill>
                  <a:srgbClr val="BCBEC4"/>
                </a:solidFill>
                <a:effectLst/>
                <a:latin typeface="+mj-lt"/>
                <a:ea typeface="JetBrains Mono"/>
              </a:rPr>
              <a:t>);</a:t>
            </a:r>
            <a:br>
              <a:rPr kumimoji="0" lang="ko-KR" altLang="ko-KR" sz="1100" b="0" i="0" u="none" strike="noStrike" cap="none" normalizeH="0" baseline="0">
                <a:ln>
                  <a:noFill/>
                </a:ln>
                <a:solidFill>
                  <a:srgbClr val="BCBEC4"/>
                </a:solidFill>
                <a:effectLst/>
                <a:latin typeface="+mj-lt"/>
                <a:ea typeface="JetBrains Mono"/>
              </a:rPr>
            </a:br>
            <a:r>
              <a:rPr kumimoji="0" lang="ko-KR" altLang="ko-KR" sz="1100" b="0" i="0" u="none" strike="noStrike" cap="none" normalizeH="0" baseline="0">
                <a:ln>
                  <a:noFill/>
                </a:ln>
                <a:solidFill>
                  <a:srgbClr val="BCBEC4"/>
                </a:solidFill>
                <a:effectLst/>
                <a:latin typeface="+mj-lt"/>
                <a:ea typeface="JetBrains Mono"/>
              </a:rPr>
              <a:t>        ServletRegistration.Dynamic servlet = servletContext.addServlet(</a:t>
            </a:r>
            <a:r>
              <a:rPr kumimoji="0" lang="ko-KR" altLang="ko-KR" sz="1100" b="0" i="0" u="none" strike="noStrike" cap="none" normalizeH="0" baseline="0">
                <a:ln>
                  <a:noFill/>
                </a:ln>
                <a:solidFill>
                  <a:srgbClr val="6AAB73"/>
                </a:solidFill>
                <a:effectLst/>
                <a:latin typeface="+mj-lt"/>
                <a:ea typeface="JetBrains Mono"/>
              </a:rPr>
              <a:t>"dispatcher"</a:t>
            </a:r>
            <a:r>
              <a:rPr kumimoji="0" lang="ko-KR" altLang="ko-KR" sz="1100" b="0" i="0" u="none" strike="noStrike" cap="none" normalizeH="0" baseline="0">
                <a:ln>
                  <a:noFill/>
                </a:ln>
                <a:solidFill>
                  <a:srgbClr val="BCBEC4"/>
                </a:solidFill>
                <a:effectLst/>
                <a:latin typeface="+mj-lt"/>
                <a:ea typeface="JetBrains Mono"/>
              </a:rPr>
              <a:t>, </a:t>
            </a:r>
            <a:r>
              <a:rPr kumimoji="0" lang="ko-KR" altLang="ko-KR" sz="1100" b="0" i="0" u="none" strike="noStrike" cap="none" normalizeH="0" baseline="0">
                <a:ln>
                  <a:noFill/>
                </a:ln>
                <a:solidFill>
                  <a:srgbClr val="CF8E6D"/>
                </a:solidFill>
                <a:effectLst/>
                <a:latin typeface="+mj-lt"/>
                <a:ea typeface="JetBrains Mono"/>
              </a:rPr>
              <a:t>new </a:t>
            </a:r>
            <a:r>
              <a:rPr kumimoji="0" lang="ko-KR" altLang="ko-KR" sz="1100" b="0" i="0" u="none" strike="noStrike" cap="none" normalizeH="0" baseline="0">
                <a:ln>
                  <a:noFill/>
                </a:ln>
                <a:solidFill>
                  <a:srgbClr val="BCBEC4"/>
                </a:solidFill>
                <a:effectLst/>
                <a:latin typeface="+mj-lt"/>
                <a:ea typeface="JetBrains Mono"/>
              </a:rPr>
              <a:t>DispatcherServlet(context));</a:t>
            </a:r>
            <a:br>
              <a:rPr kumimoji="0" lang="ko-KR" altLang="ko-KR" sz="1100" b="0" i="0" u="none" strike="noStrike" cap="none" normalizeH="0" baseline="0">
                <a:ln>
                  <a:noFill/>
                </a:ln>
                <a:solidFill>
                  <a:srgbClr val="BCBEC4"/>
                </a:solidFill>
                <a:effectLst/>
                <a:latin typeface="+mj-lt"/>
                <a:ea typeface="JetBrains Mono"/>
              </a:rPr>
            </a:br>
            <a:r>
              <a:rPr kumimoji="0" lang="ko-KR" altLang="ko-KR" sz="1100" b="0" i="0" u="none" strike="noStrike" cap="none" normalizeH="0" baseline="0">
                <a:ln>
                  <a:noFill/>
                </a:ln>
                <a:solidFill>
                  <a:srgbClr val="BCBEC4"/>
                </a:solidFill>
                <a:effectLst/>
                <a:latin typeface="+mj-lt"/>
                <a:ea typeface="JetBrains Mono"/>
              </a:rPr>
              <a:t>        servlet.setLoadOnStartup(</a:t>
            </a:r>
            <a:r>
              <a:rPr kumimoji="0" lang="ko-KR" altLang="ko-KR" sz="1100" b="0" i="0" u="none" strike="noStrike" cap="none" normalizeH="0" baseline="0">
                <a:ln>
                  <a:noFill/>
                </a:ln>
                <a:solidFill>
                  <a:srgbClr val="2AACB8"/>
                </a:solidFill>
                <a:effectLst/>
                <a:latin typeface="+mj-lt"/>
                <a:ea typeface="JetBrains Mono"/>
              </a:rPr>
              <a:t>1</a:t>
            </a:r>
            <a:r>
              <a:rPr kumimoji="0" lang="ko-KR" altLang="ko-KR" sz="1100" b="0" i="0" u="none" strike="noStrike" cap="none" normalizeH="0" baseline="0">
                <a:ln>
                  <a:noFill/>
                </a:ln>
                <a:solidFill>
                  <a:srgbClr val="BCBEC4"/>
                </a:solidFill>
                <a:effectLst/>
                <a:latin typeface="+mj-lt"/>
                <a:ea typeface="JetBrains Mono"/>
              </a:rPr>
              <a:t>);</a:t>
            </a:r>
            <a:br>
              <a:rPr kumimoji="0" lang="ko-KR" altLang="ko-KR" sz="1100" b="0" i="0" u="none" strike="noStrike" cap="none" normalizeH="0" baseline="0">
                <a:ln>
                  <a:noFill/>
                </a:ln>
                <a:solidFill>
                  <a:srgbClr val="BCBEC4"/>
                </a:solidFill>
                <a:effectLst/>
                <a:latin typeface="+mj-lt"/>
                <a:ea typeface="JetBrains Mono"/>
              </a:rPr>
            </a:br>
            <a:r>
              <a:rPr kumimoji="0" lang="ko-KR" altLang="ko-KR" sz="1100" b="0" i="0" u="none" strike="noStrike" cap="none" normalizeH="0" baseline="0">
                <a:ln>
                  <a:noFill/>
                </a:ln>
                <a:solidFill>
                  <a:srgbClr val="BCBEC4"/>
                </a:solidFill>
                <a:effectLst/>
                <a:latin typeface="+mj-lt"/>
                <a:ea typeface="JetBrains Mono"/>
              </a:rPr>
              <a:t>        servlet.addMapping(</a:t>
            </a:r>
            <a:r>
              <a:rPr kumimoji="0" lang="ko-KR" altLang="ko-KR" sz="1100" b="0" i="0" u="none" strike="noStrike" cap="none" normalizeH="0" baseline="0">
                <a:ln>
                  <a:noFill/>
                </a:ln>
                <a:solidFill>
                  <a:srgbClr val="6AAB73"/>
                </a:solidFill>
                <a:effectLst/>
                <a:latin typeface="+mj-lt"/>
                <a:ea typeface="JetBrains Mono"/>
              </a:rPr>
              <a:t>"/"</a:t>
            </a:r>
            <a:r>
              <a:rPr kumimoji="0" lang="ko-KR" altLang="ko-KR" sz="1100" b="0" i="0" u="none" strike="noStrike" cap="none" normalizeH="0" baseline="0">
                <a:ln>
                  <a:noFill/>
                </a:ln>
                <a:solidFill>
                  <a:srgbClr val="BCBEC4"/>
                </a:solidFill>
                <a:effectLst/>
                <a:latin typeface="+mj-lt"/>
                <a:ea typeface="JetBrains Mono"/>
              </a:rPr>
              <a:t>);</a:t>
            </a:r>
            <a:br>
              <a:rPr kumimoji="0" lang="ko-KR" altLang="ko-KR" sz="1100" b="0" i="0" u="none" strike="noStrike" cap="none" normalizeH="0" baseline="0">
                <a:ln>
                  <a:noFill/>
                </a:ln>
                <a:solidFill>
                  <a:srgbClr val="BCBEC4"/>
                </a:solidFill>
                <a:effectLst/>
                <a:latin typeface="+mj-lt"/>
                <a:ea typeface="JetBrains Mono"/>
              </a:rPr>
            </a:br>
            <a:r>
              <a:rPr kumimoji="0" lang="ko-KR" altLang="ko-KR" sz="1100" b="0" i="0" u="none" strike="noStrike" cap="none" normalizeH="0" baseline="0">
                <a:ln>
                  <a:noFill/>
                </a:ln>
                <a:solidFill>
                  <a:srgbClr val="BCBEC4"/>
                </a:solidFill>
                <a:effectLst/>
                <a:latin typeface="+mj-lt"/>
                <a:ea typeface="JetBrains Mono"/>
              </a:rPr>
              <a:t>    }</a:t>
            </a:r>
            <a:br>
              <a:rPr kumimoji="0" lang="ko-KR" altLang="ko-KR" sz="1100" b="0" i="0" u="none" strike="noStrike" cap="none" normalizeH="0" baseline="0">
                <a:ln>
                  <a:noFill/>
                </a:ln>
                <a:solidFill>
                  <a:srgbClr val="BCBEC4"/>
                </a:solidFill>
                <a:effectLst/>
                <a:latin typeface="+mj-lt"/>
                <a:ea typeface="JetBrains Mono"/>
              </a:rPr>
            </a:br>
            <a:r>
              <a:rPr kumimoji="0" lang="ko-KR" altLang="ko-KR" sz="1100" b="0" i="0" u="none" strike="noStrike" cap="none" normalizeH="0" baseline="0">
                <a:ln>
                  <a:noFill/>
                </a:ln>
                <a:solidFill>
                  <a:srgbClr val="BCBEC4"/>
                </a:solidFill>
                <a:effectLst/>
                <a:latin typeface="+mj-lt"/>
                <a:ea typeface="JetBrains Mono"/>
              </a:rPr>
              <a:t>}</a:t>
            </a:r>
            <a:endParaRPr kumimoji="0" lang="ko-KR" altLang="ko-KR" sz="1100" b="0" i="0" u="none" strike="noStrike" cap="none" normalizeH="0" baseline="0">
              <a:ln>
                <a:noFill/>
              </a:ln>
              <a:solidFill>
                <a:schemeClr val="tx1"/>
              </a:solidFill>
              <a:effectLst/>
              <a:latin typeface="+mj-lt"/>
            </a:endParaRPr>
          </a:p>
        </p:txBody>
      </p:sp>
      <p:sp>
        <p:nvSpPr>
          <p:cNvPr id="30" name="모서리가 둥근 직사각형 38">
            <a:extLst>
              <a:ext uri="{FF2B5EF4-FFF2-40B4-BE49-F238E27FC236}">
                <a16:creationId xmlns:a16="http://schemas.microsoft.com/office/drawing/2014/main" id="{7308C1AE-70C4-430D-932F-EED27785BFD4}"/>
              </a:ext>
            </a:extLst>
          </p:cNvPr>
          <p:cNvSpPr/>
          <p:nvPr/>
        </p:nvSpPr>
        <p:spPr>
          <a:xfrm>
            <a:off x="735571" y="2541461"/>
            <a:ext cx="5396475" cy="879216"/>
          </a:xfrm>
          <a:prstGeom prst="roundRect">
            <a:avLst>
              <a:gd name="adj" fmla="val 9563"/>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lnSpc>
                <a:spcPct val="150000"/>
              </a:lnSpc>
              <a:spcBef>
                <a:spcPts val="400"/>
              </a:spcBef>
            </a:pPr>
            <a:r>
              <a:rPr lang="en-US" altLang="ko-KR" sz="1400" b="1">
                <a:solidFill>
                  <a:schemeClr val="bg1"/>
                </a:solidFill>
                <a:latin typeface="나눔고딕" panose="020D0604000000000000" pitchFamily="50" charset="-127"/>
                <a:ea typeface="나눔바른고딕" panose="020B0603020101020101"/>
              </a:rPr>
              <a:t>WebApplicationInitializer</a:t>
            </a:r>
          </a:p>
          <a:p>
            <a:pPr algn="ctr">
              <a:lnSpc>
                <a:spcPct val="150000"/>
              </a:lnSpc>
              <a:spcBef>
                <a:spcPts val="400"/>
              </a:spcBef>
            </a:pPr>
            <a:r>
              <a:rPr lang="en-US" altLang="ko-KR" sz="1200">
                <a:solidFill>
                  <a:schemeClr val="bg1"/>
                </a:solidFill>
                <a:latin typeface="나눔고딕" panose="020D0604000000000000" pitchFamily="50" charset="-127"/>
                <a:ea typeface="나눔바른고딕" panose="020B0603020101020101"/>
              </a:rPr>
              <a:t>void onStartup(ServletContext servletContext) throws ServletException</a:t>
            </a:r>
            <a:endParaRPr lang="ko-KR" altLang="en-US" sz="1200">
              <a:solidFill>
                <a:schemeClr val="bg1"/>
              </a:solidFill>
              <a:latin typeface="나눔고딕" panose="020D0604000000000000" pitchFamily="50" charset="-127"/>
              <a:ea typeface="나눔바른고딕" panose="020B0603020101020101"/>
            </a:endParaRPr>
          </a:p>
        </p:txBody>
      </p:sp>
      <p:sp>
        <p:nvSpPr>
          <p:cNvPr id="31" name="왼쪽 중괄호 6">
            <a:extLst>
              <a:ext uri="{FF2B5EF4-FFF2-40B4-BE49-F238E27FC236}">
                <a16:creationId xmlns:a16="http://schemas.microsoft.com/office/drawing/2014/main" id="{D7300E06-8B6A-441A-8C50-C41E1FCD0BEC}"/>
              </a:ext>
            </a:extLst>
          </p:cNvPr>
          <p:cNvSpPr/>
          <p:nvPr/>
        </p:nvSpPr>
        <p:spPr>
          <a:xfrm flipH="1">
            <a:off x="8423287" y="4494024"/>
            <a:ext cx="177582" cy="1774678"/>
          </a:xfrm>
          <a:prstGeom prst="leftBrace">
            <a:avLst>
              <a:gd name="adj1" fmla="val 43117"/>
              <a:gd name="adj2" fmla="val 48130"/>
            </a:avLst>
          </a:prstGeom>
          <a:ln w="19050">
            <a:solidFill>
              <a:srgbClr val="FFFF00"/>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32" name="TextBox 31">
            <a:extLst>
              <a:ext uri="{FF2B5EF4-FFF2-40B4-BE49-F238E27FC236}">
                <a16:creationId xmlns:a16="http://schemas.microsoft.com/office/drawing/2014/main" id="{82EDFB2C-ADE7-45B6-9570-9DC7378065A6}"/>
              </a:ext>
            </a:extLst>
          </p:cNvPr>
          <p:cNvSpPr txBox="1"/>
          <p:nvPr/>
        </p:nvSpPr>
        <p:spPr>
          <a:xfrm>
            <a:off x="8655467" y="5232601"/>
            <a:ext cx="1943262" cy="400110"/>
          </a:xfrm>
          <a:prstGeom prst="rect">
            <a:avLst/>
          </a:prstGeom>
          <a:noFill/>
        </p:spPr>
        <p:txBody>
          <a:bodyPr wrap="square">
            <a:spAutoFit/>
          </a:bodyPr>
          <a:lstStyle/>
          <a:p>
            <a:r>
              <a:rPr lang="ko-KR" altLang="en-US" sz="1000">
                <a:solidFill>
                  <a:srgbClr val="FFFF00"/>
                </a:solidFill>
                <a:latin typeface="+mj-lt"/>
                <a:ea typeface="나눔바른고딕" panose="020B0603020101020101"/>
              </a:rPr>
              <a:t>스프링 컨테이너 초기화 및 설정</a:t>
            </a:r>
            <a:endParaRPr lang="ko-KR" altLang="en-US" sz="1000">
              <a:solidFill>
                <a:srgbClr val="FFFF00"/>
              </a:solidFill>
              <a:latin typeface="+mj-lt"/>
            </a:endParaRPr>
          </a:p>
        </p:txBody>
      </p:sp>
    </p:spTree>
    <p:extLst>
      <p:ext uri="{BB962C8B-B14F-4D97-AF65-F5344CB8AC3E}">
        <p14:creationId xmlns:p14="http://schemas.microsoft.com/office/powerpoint/2010/main" val="135410186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13EA37D5-D3A8-4BDD-A450-D3F33E033A5B}"/>
              </a:ext>
            </a:extLst>
          </p:cNvPr>
          <p:cNvSpPr/>
          <p:nvPr/>
        </p:nvSpPr>
        <p:spPr>
          <a:xfrm>
            <a:off x="4057349" y="1923960"/>
            <a:ext cx="7066842" cy="3401968"/>
          </a:xfrm>
          <a:prstGeom prst="rect">
            <a:avLst/>
          </a:prstGeom>
          <a:solidFill>
            <a:schemeClr val="bg1">
              <a:lumMod val="95000"/>
            </a:schemeClr>
          </a:solidFill>
          <a:ln w="2857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sz="1200"/>
          </a:p>
        </p:txBody>
      </p:sp>
      <p:sp>
        <p:nvSpPr>
          <p:cNvPr id="22" name="직사각형 21">
            <a:extLst>
              <a:ext uri="{FF2B5EF4-FFF2-40B4-BE49-F238E27FC236}">
                <a16:creationId xmlns:a16="http://schemas.microsoft.com/office/drawing/2014/main" id="{E1DBE621-C708-4386-8D00-D87BADEFFCE8}"/>
              </a:ext>
            </a:extLst>
          </p:cNvPr>
          <p:cNvSpPr/>
          <p:nvPr/>
        </p:nvSpPr>
        <p:spPr>
          <a:xfrm>
            <a:off x="4227125" y="2494919"/>
            <a:ext cx="6691174" cy="2658421"/>
          </a:xfrm>
          <a:prstGeom prst="rect">
            <a:avLst/>
          </a:prstGeom>
          <a:solidFill>
            <a:schemeClr val="bg1"/>
          </a:solidFill>
          <a:ln w="28575">
            <a:prstDash val="sysDash"/>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ko-KR" altLang="en-US"/>
          </a:p>
        </p:txBody>
      </p:sp>
      <p:sp>
        <p:nvSpPr>
          <p:cNvPr id="7" name="직사각형 6">
            <a:extLst>
              <a:ext uri="{FF2B5EF4-FFF2-40B4-BE49-F238E27FC236}">
                <a16:creationId xmlns:a16="http://schemas.microsoft.com/office/drawing/2014/main" id="{FAF12CE6-55D1-40A8-99B2-3001AB944917}"/>
              </a:ext>
            </a:extLst>
          </p:cNvPr>
          <p:cNvSpPr/>
          <p:nvPr/>
        </p:nvSpPr>
        <p:spPr>
          <a:xfrm>
            <a:off x="664567" y="1923962"/>
            <a:ext cx="2390989" cy="3401968"/>
          </a:xfrm>
          <a:prstGeom prst="rect">
            <a:avLst/>
          </a:prstGeom>
          <a:solidFill>
            <a:schemeClr val="bg1">
              <a:lumMod val="95000"/>
            </a:schemeClr>
          </a:solidFill>
          <a:ln w="2857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sz="1200"/>
          </a:p>
        </p:txBody>
      </p:sp>
      <p:sp>
        <p:nvSpPr>
          <p:cNvPr id="8" name="모서리가 둥근 직사각형 38">
            <a:extLst>
              <a:ext uri="{FF2B5EF4-FFF2-40B4-BE49-F238E27FC236}">
                <a16:creationId xmlns:a16="http://schemas.microsoft.com/office/drawing/2014/main" id="{89B5F123-29AA-4C22-8EE2-52FAFFF671CE}"/>
              </a:ext>
            </a:extLst>
          </p:cNvPr>
          <p:cNvSpPr/>
          <p:nvPr/>
        </p:nvSpPr>
        <p:spPr>
          <a:xfrm>
            <a:off x="860979" y="2110545"/>
            <a:ext cx="2043701" cy="44328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ea typeface="나눔바른고딕" panose="020B0603020101020101"/>
              </a:rPr>
              <a:t>Servlet</a:t>
            </a:r>
            <a:endParaRPr lang="ko-KR" altLang="en-US" sz="1200">
              <a:solidFill>
                <a:schemeClr val="tx1"/>
              </a:solidFill>
              <a:ea typeface="나눔바른고딕" panose="020B0603020101020101"/>
            </a:endParaRPr>
          </a:p>
        </p:txBody>
      </p:sp>
      <p:sp>
        <p:nvSpPr>
          <p:cNvPr id="11" name="모서리가 둥근 직사각형 38">
            <a:extLst>
              <a:ext uri="{FF2B5EF4-FFF2-40B4-BE49-F238E27FC236}">
                <a16:creationId xmlns:a16="http://schemas.microsoft.com/office/drawing/2014/main" id="{E99F3851-18E9-4A66-9732-BF0BBF819CDC}"/>
              </a:ext>
            </a:extLst>
          </p:cNvPr>
          <p:cNvSpPr/>
          <p:nvPr/>
        </p:nvSpPr>
        <p:spPr>
          <a:xfrm>
            <a:off x="860979" y="2880274"/>
            <a:ext cx="2043701" cy="443289"/>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bg1"/>
                </a:solidFill>
                <a:ea typeface="나눔바른고딕" panose="020B0603020101020101"/>
              </a:rPr>
              <a:t>ServletContextListener</a:t>
            </a:r>
            <a:endParaRPr lang="ko-KR" altLang="en-US" sz="1200">
              <a:solidFill>
                <a:schemeClr val="bg1"/>
              </a:solidFill>
              <a:ea typeface="나눔바른고딕" panose="020B0603020101020101"/>
            </a:endParaRPr>
          </a:p>
        </p:txBody>
      </p:sp>
      <p:sp>
        <p:nvSpPr>
          <p:cNvPr id="12" name="모서리가 둥근 직사각형 38">
            <a:extLst>
              <a:ext uri="{FF2B5EF4-FFF2-40B4-BE49-F238E27FC236}">
                <a16:creationId xmlns:a16="http://schemas.microsoft.com/office/drawing/2014/main" id="{96C9993D-2953-4835-A283-2409CC5C3B56}"/>
              </a:ext>
            </a:extLst>
          </p:cNvPr>
          <p:cNvSpPr/>
          <p:nvPr/>
        </p:nvSpPr>
        <p:spPr>
          <a:xfrm>
            <a:off x="860979" y="4327473"/>
            <a:ext cx="2043701" cy="44328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ea typeface="나눔바른고딕" panose="020B0603020101020101"/>
              </a:rPr>
              <a:t>DispatcherServlet</a:t>
            </a:r>
            <a:endParaRPr lang="ko-KR" altLang="en-US" sz="1200">
              <a:solidFill>
                <a:schemeClr val="tx1"/>
              </a:solidFill>
              <a:ea typeface="나눔바른고딕" panose="020B0603020101020101"/>
            </a:endParaRPr>
          </a:p>
        </p:txBody>
      </p:sp>
      <p:sp>
        <p:nvSpPr>
          <p:cNvPr id="18" name="TextBox 17">
            <a:extLst>
              <a:ext uri="{FF2B5EF4-FFF2-40B4-BE49-F238E27FC236}">
                <a16:creationId xmlns:a16="http://schemas.microsoft.com/office/drawing/2014/main" id="{F04F0392-3BB0-446E-9328-1B99312B8FA3}"/>
              </a:ext>
            </a:extLst>
          </p:cNvPr>
          <p:cNvSpPr txBox="1"/>
          <p:nvPr/>
        </p:nvSpPr>
        <p:spPr>
          <a:xfrm>
            <a:off x="664567" y="1453222"/>
            <a:ext cx="2509335" cy="369332"/>
          </a:xfrm>
          <a:prstGeom prst="rect">
            <a:avLst/>
          </a:prstGeom>
          <a:noFill/>
        </p:spPr>
        <p:txBody>
          <a:bodyPr wrap="square">
            <a:spAutoFit/>
          </a:bodyPr>
          <a:lstStyle/>
          <a:p>
            <a:pPr algn="ctr"/>
            <a:r>
              <a:rPr lang="en-US" altLang="ko-KR" b="1">
                <a:ea typeface="나눔바른고딕" panose="020B0603020101020101" pitchFamily="50" charset="-127"/>
              </a:rPr>
              <a:t>Servlet Container</a:t>
            </a:r>
            <a:endParaRPr lang="ko-KR" altLang="en-US" b="1"/>
          </a:p>
        </p:txBody>
      </p:sp>
      <p:cxnSp>
        <p:nvCxnSpPr>
          <p:cNvPr id="24" name="직선 화살표 연결선 23">
            <a:extLst>
              <a:ext uri="{FF2B5EF4-FFF2-40B4-BE49-F238E27FC236}">
                <a16:creationId xmlns:a16="http://schemas.microsoft.com/office/drawing/2014/main" id="{5F90E84A-B027-4FE6-841A-58792394975C}"/>
              </a:ext>
            </a:extLst>
          </p:cNvPr>
          <p:cNvCxnSpPr>
            <a:cxnSpLocks/>
            <a:stCxn id="35" idx="3"/>
            <a:endCxn id="39" idx="1"/>
          </p:cNvCxnSpPr>
          <p:nvPr/>
        </p:nvCxnSpPr>
        <p:spPr>
          <a:xfrm flipV="1">
            <a:off x="7066333" y="3101917"/>
            <a:ext cx="867244"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직선 화살표 연결선 27">
            <a:extLst>
              <a:ext uri="{FF2B5EF4-FFF2-40B4-BE49-F238E27FC236}">
                <a16:creationId xmlns:a16="http://schemas.microsoft.com/office/drawing/2014/main" id="{BC92A797-6877-4649-80D4-EB6FB4238BA6}"/>
              </a:ext>
            </a:extLst>
          </p:cNvPr>
          <p:cNvCxnSpPr>
            <a:cxnSpLocks/>
            <a:stCxn id="11" idx="3"/>
            <a:endCxn id="35" idx="1"/>
          </p:cNvCxnSpPr>
          <p:nvPr/>
        </p:nvCxnSpPr>
        <p:spPr>
          <a:xfrm flipV="1">
            <a:off x="2904680" y="3101918"/>
            <a:ext cx="1674374"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0402B97E-ABDD-4720-A416-CB147FC3CEDB}"/>
              </a:ext>
            </a:extLst>
          </p:cNvPr>
          <p:cNvSpPr txBox="1"/>
          <p:nvPr/>
        </p:nvSpPr>
        <p:spPr>
          <a:xfrm>
            <a:off x="6062302" y="1453584"/>
            <a:ext cx="2875305" cy="369332"/>
          </a:xfrm>
          <a:prstGeom prst="rect">
            <a:avLst/>
          </a:prstGeom>
          <a:noFill/>
        </p:spPr>
        <p:txBody>
          <a:bodyPr wrap="square">
            <a:spAutoFit/>
          </a:bodyPr>
          <a:lstStyle/>
          <a:p>
            <a:pPr algn="ctr"/>
            <a:r>
              <a:rPr lang="en-US" altLang="ko-KR" b="1">
                <a:ea typeface="나눔바른고딕" panose="020B0603020101020101" pitchFamily="50" charset="-127"/>
              </a:rPr>
              <a:t>Spring Application </a:t>
            </a:r>
            <a:endParaRPr lang="ko-KR" altLang="en-US" b="1"/>
          </a:p>
        </p:txBody>
      </p:sp>
      <p:cxnSp>
        <p:nvCxnSpPr>
          <p:cNvPr id="41" name="직선 화살표 연결선 40">
            <a:extLst>
              <a:ext uri="{FF2B5EF4-FFF2-40B4-BE49-F238E27FC236}">
                <a16:creationId xmlns:a16="http://schemas.microsoft.com/office/drawing/2014/main" id="{6F080CC6-84D9-4B6F-B528-B32A7198ED4E}"/>
              </a:ext>
            </a:extLst>
          </p:cNvPr>
          <p:cNvCxnSpPr>
            <a:stCxn id="8" idx="2"/>
            <a:endCxn id="11" idx="0"/>
          </p:cNvCxnSpPr>
          <p:nvPr/>
        </p:nvCxnSpPr>
        <p:spPr>
          <a:xfrm>
            <a:off x="1882830" y="2553834"/>
            <a:ext cx="0" cy="32644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직선 화살표 연결선 42">
            <a:extLst>
              <a:ext uri="{FF2B5EF4-FFF2-40B4-BE49-F238E27FC236}">
                <a16:creationId xmlns:a16="http://schemas.microsoft.com/office/drawing/2014/main" id="{C5F19A2A-0674-4C14-B189-2A6A233832C8}"/>
              </a:ext>
            </a:extLst>
          </p:cNvPr>
          <p:cNvCxnSpPr>
            <a:stCxn id="11" idx="2"/>
            <a:endCxn id="12" idx="0"/>
          </p:cNvCxnSpPr>
          <p:nvPr/>
        </p:nvCxnSpPr>
        <p:spPr>
          <a:xfrm>
            <a:off x="1882830" y="3323563"/>
            <a:ext cx="0" cy="100391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모서리가 둥근 직사각형 38">
            <a:extLst>
              <a:ext uri="{FF2B5EF4-FFF2-40B4-BE49-F238E27FC236}">
                <a16:creationId xmlns:a16="http://schemas.microsoft.com/office/drawing/2014/main" id="{63F993EE-E80D-4C84-9E55-07E56E47DC7D}"/>
              </a:ext>
            </a:extLst>
          </p:cNvPr>
          <p:cNvSpPr/>
          <p:nvPr/>
        </p:nvSpPr>
        <p:spPr>
          <a:xfrm>
            <a:off x="4579054" y="2880273"/>
            <a:ext cx="2487279" cy="443289"/>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bg1"/>
                </a:solidFill>
                <a:ea typeface="나눔바른고딕" panose="020B0603020101020101"/>
              </a:rPr>
              <a:t>ContextLoaderListener</a:t>
            </a:r>
            <a:endParaRPr lang="ko-KR" altLang="en-US" sz="1200">
              <a:solidFill>
                <a:schemeClr val="bg1"/>
              </a:solidFill>
              <a:ea typeface="나눔바른고딕" panose="020B0603020101020101"/>
            </a:endParaRPr>
          </a:p>
        </p:txBody>
      </p:sp>
      <p:sp>
        <p:nvSpPr>
          <p:cNvPr id="39" name="모서리가 둥근 직사각형 38">
            <a:extLst>
              <a:ext uri="{FF2B5EF4-FFF2-40B4-BE49-F238E27FC236}">
                <a16:creationId xmlns:a16="http://schemas.microsoft.com/office/drawing/2014/main" id="{2CD1EE5A-E5B9-4252-A361-C9D69F1A32B1}"/>
              </a:ext>
            </a:extLst>
          </p:cNvPr>
          <p:cNvSpPr/>
          <p:nvPr/>
        </p:nvSpPr>
        <p:spPr>
          <a:xfrm>
            <a:off x="7933577" y="2880272"/>
            <a:ext cx="2487279" cy="443289"/>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bg1"/>
                </a:solidFill>
                <a:ea typeface="나눔바른고딕" panose="020B0603020101020101"/>
              </a:rPr>
              <a:t>RootWebApplicationContext</a:t>
            </a:r>
            <a:endParaRPr lang="ko-KR" altLang="en-US" sz="1200">
              <a:solidFill>
                <a:schemeClr val="bg1"/>
              </a:solidFill>
              <a:ea typeface="나눔바른고딕" panose="020B0603020101020101"/>
            </a:endParaRPr>
          </a:p>
        </p:txBody>
      </p:sp>
      <p:sp>
        <p:nvSpPr>
          <p:cNvPr id="46" name="TextBox 45">
            <a:extLst>
              <a:ext uri="{FF2B5EF4-FFF2-40B4-BE49-F238E27FC236}">
                <a16:creationId xmlns:a16="http://schemas.microsoft.com/office/drawing/2014/main" id="{AF003116-9A4E-451F-8B4B-C1AFD9B4DA5A}"/>
              </a:ext>
            </a:extLst>
          </p:cNvPr>
          <p:cNvSpPr txBox="1"/>
          <p:nvPr/>
        </p:nvSpPr>
        <p:spPr>
          <a:xfrm>
            <a:off x="7499955" y="3437728"/>
            <a:ext cx="3163786" cy="261610"/>
          </a:xfrm>
          <a:prstGeom prst="rect">
            <a:avLst/>
          </a:prstGeom>
          <a:noFill/>
        </p:spPr>
        <p:txBody>
          <a:bodyPr wrap="square">
            <a:spAutoFit/>
          </a:bodyPr>
          <a:lstStyle/>
          <a:p>
            <a:pPr algn="ctr"/>
            <a:r>
              <a:rPr lang="ko-KR" altLang="en-US" sz="1100">
                <a:solidFill>
                  <a:srgbClr val="FF0000"/>
                </a:solidFill>
              </a:rPr>
              <a:t>루트 어플리케이션 컨텍스트 초기화 및 빈 설정</a:t>
            </a:r>
          </a:p>
        </p:txBody>
      </p:sp>
      <p:sp>
        <p:nvSpPr>
          <p:cNvPr id="47" name="TextBox 46">
            <a:extLst>
              <a:ext uri="{FF2B5EF4-FFF2-40B4-BE49-F238E27FC236}">
                <a16:creationId xmlns:a16="http://schemas.microsoft.com/office/drawing/2014/main" id="{70324CFE-711B-46FA-8960-4A1BD089DB02}"/>
              </a:ext>
            </a:extLst>
          </p:cNvPr>
          <p:cNvSpPr txBox="1"/>
          <p:nvPr/>
        </p:nvSpPr>
        <p:spPr>
          <a:xfrm>
            <a:off x="4579053" y="3393723"/>
            <a:ext cx="2487279" cy="261610"/>
          </a:xfrm>
          <a:prstGeom prst="rect">
            <a:avLst/>
          </a:prstGeom>
          <a:noFill/>
        </p:spPr>
        <p:txBody>
          <a:bodyPr wrap="square">
            <a:spAutoFit/>
          </a:bodyPr>
          <a:lstStyle/>
          <a:p>
            <a:pPr algn="ctr"/>
            <a:r>
              <a:rPr lang="ko-KR" altLang="en-US" sz="1100">
                <a:solidFill>
                  <a:srgbClr val="FF0000"/>
                </a:solidFill>
              </a:rPr>
              <a:t>서블릿 컨테이너와 상호작용</a:t>
            </a:r>
          </a:p>
        </p:txBody>
      </p:sp>
      <p:sp>
        <p:nvSpPr>
          <p:cNvPr id="49" name="TextBox 48">
            <a:extLst>
              <a:ext uri="{FF2B5EF4-FFF2-40B4-BE49-F238E27FC236}">
                <a16:creationId xmlns:a16="http://schemas.microsoft.com/office/drawing/2014/main" id="{1CCA9225-48F4-4AE6-B26A-114ED6E2991A}"/>
              </a:ext>
            </a:extLst>
          </p:cNvPr>
          <p:cNvSpPr txBox="1"/>
          <p:nvPr/>
        </p:nvSpPr>
        <p:spPr>
          <a:xfrm>
            <a:off x="3045183" y="2840306"/>
            <a:ext cx="1022540" cy="261610"/>
          </a:xfrm>
          <a:prstGeom prst="rect">
            <a:avLst/>
          </a:prstGeom>
          <a:noFill/>
        </p:spPr>
        <p:txBody>
          <a:bodyPr wrap="square">
            <a:spAutoFit/>
          </a:bodyPr>
          <a:lstStyle/>
          <a:p>
            <a:pPr algn="ctr"/>
            <a:r>
              <a:rPr lang="ko-KR" altLang="en-US" sz="1100">
                <a:solidFill>
                  <a:srgbClr val="FF0000"/>
                </a:solidFill>
              </a:rPr>
              <a:t>구현체 탐색</a:t>
            </a:r>
          </a:p>
        </p:txBody>
      </p:sp>
      <p:sp>
        <p:nvSpPr>
          <p:cNvPr id="32" name="모서리가 둥근 직사각형 38">
            <a:extLst>
              <a:ext uri="{FF2B5EF4-FFF2-40B4-BE49-F238E27FC236}">
                <a16:creationId xmlns:a16="http://schemas.microsoft.com/office/drawing/2014/main" id="{742FB920-B7F1-4780-9E03-0CBA18C70C4B}"/>
              </a:ext>
            </a:extLst>
          </p:cNvPr>
          <p:cNvSpPr/>
          <p:nvPr/>
        </p:nvSpPr>
        <p:spPr>
          <a:xfrm>
            <a:off x="7933577" y="4327472"/>
            <a:ext cx="2487279" cy="443289"/>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bg1"/>
                </a:solidFill>
                <a:ea typeface="나눔바른고딕" panose="020B0603020101020101"/>
              </a:rPr>
              <a:t>ServletWebApplicationContext</a:t>
            </a:r>
            <a:endParaRPr lang="ko-KR" altLang="en-US" sz="1200">
              <a:solidFill>
                <a:schemeClr val="bg1"/>
              </a:solidFill>
              <a:ea typeface="나눔바른고딕" panose="020B0603020101020101"/>
            </a:endParaRPr>
          </a:p>
        </p:txBody>
      </p:sp>
      <p:cxnSp>
        <p:nvCxnSpPr>
          <p:cNvPr id="33" name="직선 화살표 연결선 32">
            <a:extLst>
              <a:ext uri="{FF2B5EF4-FFF2-40B4-BE49-F238E27FC236}">
                <a16:creationId xmlns:a16="http://schemas.microsoft.com/office/drawing/2014/main" id="{425E3773-0768-40ED-A5A6-2765D9F286F3}"/>
              </a:ext>
            </a:extLst>
          </p:cNvPr>
          <p:cNvCxnSpPr>
            <a:cxnSpLocks/>
            <a:stCxn id="12" idx="3"/>
            <a:endCxn id="32" idx="1"/>
          </p:cNvCxnSpPr>
          <p:nvPr/>
        </p:nvCxnSpPr>
        <p:spPr>
          <a:xfrm flipV="1">
            <a:off x="2904680" y="4549117"/>
            <a:ext cx="5028897"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8C73C245-8952-42D7-9E53-95EC38710DED}"/>
              </a:ext>
            </a:extLst>
          </p:cNvPr>
          <p:cNvSpPr txBox="1"/>
          <p:nvPr/>
        </p:nvSpPr>
        <p:spPr>
          <a:xfrm>
            <a:off x="4359091" y="4619277"/>
            <a:ext cx="3473817" cy="261610"/>
          </a:xfrm>
          <a:prstGeom prst="rect">
            <a:avLst/>
          </a:prstGeom>
          <a:noFill/>
        </p:spPr>
        <p:txBody>
          <a:bodyPr wrap="square">
            <a:spAutoFit/>
          </a:bodyPr>
          <a:lstStyle/>
          <a:p>
            <a:pPr algn="ctr"/>
            <a:r>
              <a:rPr lang="ko-KR" altLang="en-US" sz="1100">
                <a:solidFill>
                  <a:srgbClr val="FF0000"/>
                </a:solidFill>
              </a:rPr>
              <a:t>서블릿 웹 어플리케이션 컨텍스트 초기화 및 빈 설정</a:t>
            </a:r>
          </a:p>
        </p:txBody>
      </p:sp>
      <p:sp>
        <p:nvSpPr>
          <p:cNvPr id="38" name="직사각형 37">
            <a:extLst>
              <a:ext uri="{FF2B5EF4-FFF2-40B4-BE49-F238E27FC236}">
                <a16:creationId xmlns:a16="http://schemas.microsoft.com/office/drawing/2014/main" id="{129D4BC8-C60F-4CC9-A1F0-34F3018EF42E}"/>
              </a:ext>
            </a:extLst>
          </p:cNvPr>
          <p:cNvSpPr/>
          <p:nvPr/>
        </p:nvSpPr>
        <p:spPr>
          <a:xfrm>
            <a:off x="243579" y="307957"/>
            <a:ext cx="3108543"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rPr>
              <a:t>스프링 컨테이너 초기화 </a:t>
            </a:r>
            <a:r>
              <a:rPr lang="en-US" altLang="ko-KR" b="1">
                <a:solidFill>
                  <a:schemeClr val="accent1">
                    <a:lumMod val="75000"/>
                  </a:schemeClr>
                </a:solidFill>
              </a:rPr>
              <a:t> </a:t>
            </a:r>
            <a:endParaRPr lang="ko-KR" altLang="en-US" b="1">
              <a:solidFill>
                <a:schemeClr val="accent1">
                  <a:lumMod val="75000"/>
                </a:schemeClr>
              </a:solidFill>
            </a:endParaRPr>
          </a:p>
        </p:txBody>
      </p:sp>
      <p:sp>
        <p:nvSpPr>
          <p:cNvPr id="25" name="TextBox 24">
            <a:extLst>
              <a:ext uri="{FF2B5EF4-FFF2-40B4-BE49-F238E27FC236}">
                <a16:creationId xmlns:a16="http://schemas.microsoft.com/office/drawing/2014/main" id="{952D4B6E-5937-47C0-BFE5-BE64A407584B}"/>
              </a:ext>
            </a:extLst>
          </p:cNvPr>
          <p:cNvSpPr txBox="1"/>
          <p:nvPr/>
        </p:nvSpPr>
        <p:spPr>
          <a:xfrm>
            <a:off x="5992550" y="2037800"/>
            <a:ext cx="3014807" cy="369332"/>
          </a:xfrm>
          <a:prstGeom prst="rect">
            <a:avLst/>
          </a:prstGeom>
          <a:noFill/>
        </p:spPr>
        <p:txBody>
          <a:bodyPr wrap="square">
            <a:spAutoFit/>
          </a:bodyPr>
          <a:lstStyle/>
          <a:p>
            <a:pPr algn="ctr"/>
            <a:r>
              <a:rPr lang="en-US" altLang="ko-KR" sz="1800" b="1">
                <a:ea typeface="나눔바른고딕" panose="020B0603020101020101"/>
              </a:rPr>
              <a:t>WebApplicationInitializer</a:t>
            </a:r>
            <a:endParaRPr lang="ko-KR" altLang="en-US"/>
          </a:p>
        </p:txBody>
      </p:sp>
    </p:spTree>
    <p:extLst>
      <p:ext uri="{BB962C8B-B14F-4D97-AF65-F5344CB8AC3E}">
        <p14:creationId xmlns:p14="http://schemas.microsoft.com/office/powerpoint/2010/main" val="86425484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C3E45B7-9FB7-4A0A-A764-156679392F0E}"/>
              </a:ext>
            </a:extLst>
          </p:cNvPr>
          <p:cNvSpPr txBox="1"/>
          <p:nvPr/>
        </p:nvSpPr>
        <p:spPr>
          <a:xfrm>
            <a:off x="1542641" y="1809307"/>
            <a:ext cx="5478616" cy="646331"/>
          </a:xfrm>
          <a:prstGeom prst="rect">
            <a:avLst/>
          </a:prstGeom>
          <a:noFill/>
        </p:spPr>
        <p:txBody>
          <a:bodyPr wrap="none" rtlCol="0">
            <a:spAutoFit/>
          </a:bodyPr>
          <a:lstStyle/>
          <a:p>
            <a:pPr marL="571500" indent="-571500">
              <a:buFont typeface="Wingdings" panose="05000000000000000000" pitchFamily="2" charset="2"/>
              <a:buChar char="ü"/>
            </a:pPr>
            <a:r>
              <a:rPr lang="ko-KR" altLang="en-US" sz="3600">
                <a:solidFill>
                  <a:schemeClr val="accent1">
                    <a:lumMod val="75000"/>
                  </a:schemeClr>
                </a:solidFill>
                <a:latin typeface="나눔바른고딕" panose="020B0603020101020101" pitchFamily="50" charset="-127"/>
                <a:ea typeface="나눔바른고딕" panose="020B0603020101020101" pitchFamily="50" charset="-127"/>
              </a:rPr>
              <a:t>스프링 웹 </a:t>
            </a:r>
            <a:r>
              <a:rPr lang="en-US" altLang="ko-KR" sz="3600">
                <a:solidFill>
                  <a:schemeClr val="accent1">
                    <a:lumMod val="75000"/>
                  </a:schemeClr>
                </a:solidFill>
                <a:latin typeface="나눔바른고딕" panose="020B0603020101020101" pitchFamily="50" charset="-127"/>
                <a:ea typeface="나눔바른고딕" panose="020B0603020101020101" pitchFamily="50" charset="-127"/>
              </a:rPr>
              <a:t>MVC </a:t>
            </a:r>
            <a:r>
              <a:rPr lang="ko-KR" altLang="en-US" sz="3600">
                <a:solidFill>
                  <a:schemeClr val="accent1">
                    <a:lumMod val="75000"/>
                  </a:schemeClr>
                </a:solidFill>
                <a:latin typeface="나눔바른고딕" panose="020B0603020101020101" pitchFamily="50" charset="-127"/>
                <a:ea typeface="나눔바른고딕" panose="020B0603020101020101" pitchFamily="50" charset="-127"/>
              </a:rPr>
              <a:t>초기화</a:t>
            </a:r>
            <a:endParaRPr lang="ko-KR" altLang="en-US" sz="3600" b="1">
              <a:solidFill>
                <a:schemeClr val="accent1">
                  <a:lumMod val="75000"/>
                </a:schemeClr>
              </a:solidFill>
              <a:latin typeface="나눔바른고딕" panose="020B0603020101020101" pitchFamily="50" charset="-127"/>
              <a:ea typeface="나눔바른고딕" panose="020B0603020101020101" pitchFamily="50" charset="-127"/>
            </a:endParaRPr>
          </a:p>
        </p:txBody>
      </p:sp>
      <p:sp>
        <p:nvSpPr>
          <p:cNvPr id="3" name="TextBox 2">
            <a:extLst>
              <a:ext uri="{FF2B5EF4-FFF2-40B4-BE49-F238E27FC236}">
                <a16:creationId xmlns:a16="http://schemas.microsoft.com/office/drawing/2014/main" id="{352722D2-7CFE-4B57-B2B5-9830792007B1}"/>
              </a:ext>
            </a:extLst>
          </p:cNvPr>
          <p:cNvSpPr txBox="1"/>
          <p:nvPr/>
        </p:nvSpPr>
        <p:spPr>
          <a:xfrm>
            <a:off x="1891316" y="2595697"/>
            <a:ext cx="2228495" cy="1112164"/>
          </a:xfrm>
          <a:prstGeom prst="rect">
            <a:avLst/>
          </a:prstGeom>
          <a:noFill/>
        </p:spPr>
        <p:txBody>
          <a:bodyPr wrap="none" rtlCol="0">
            <a:spAutoFit/>
          </a:bodyPr>
          <a:lstStyle/>
          <a:p>
            <a:pPr marL="342900" indent="-342900">
              <a:lnSpc>
                <a:spcPct val="200000"/>
              </a:lnSpc>
              <a:buFont typeface="+mj-lt"/>
              <a:buAutoNum type="arabicPeriod"/>
            </a:pPr>
            <a:r>
              <a:rPr lang="ko-KR" altLang="en-US">
                <a:solidFill>
                  <a:schemeClr val="accent1">
                    <a:lumMod val="75000"/>
                  </a:schemeClr>
                </a:solidFill>
                <a:latin typeface="나눔바른고딕" panose="020B0603020101020101" pitchFamily="50" charset="-127"/>
                <a:ea typeface="나눔바른고딕" panose="020B0603020101020101" pitchFamily="50" charset="-127"/>
              </a:rPr>
              <a:t>초기화 구조</a:t>
            </a:r>
            <a:endParaRPr lang="en-US" altLang="ko-KR">
              <a:solidFill>
                <a:schemeClr val="accent1">
                  <a:lumMod val="75000"/>
                </a:schemeClr>
              </a:solidFill>
              <a:latin typeface="나눔바른고딕" panose="020B0603020101020101" pitchFamily="50" charset="-127"/>
              <a:ea typeface="나눔바른고딕" panose="020B0603020101020101" pitchFamily="50" charset="-127"/>
            </a:endParaRPr>
          </a:p>
          <a:p>
            <a:pPr marL="342900" indent="-342900">
              <a:lnSpc>
                <a:spcPct val="200000"/>
              </a:lnSpc>
              <a:buFont typeface="+mj-lt"/>
              <a:buAutoNum type="arabicPeriod"/>
            </a:pPr>
            <a:r>
              <a:rPr lang="ko-KR" altLang="en-US">
                <a:solidFill>
                  <a:schemeClr val="accent1">
                    <a:lumMod val="75000"/>
                  </a:schemeClr>
                </a:solidFill>
                <a:latin typeface="나눔바른고딕" panose="020B0603020101020101" pitchFamily="50" charset="-127"/>
                <a:ea typeface="나눔바른고딕" panose="020B0603020101020101" pitchFamily="50" charset="-127"/>
              </a:rPr>
              <a:t>초기화 클래스들</a:t>
            </a:r>
            <a:endParaRPr lang="en-US" altLang="ko-KR">
              <a:solidFill>
                <a:schemeClr val="accent1">
                  <a:lumMod val="75000"/>
                </a:schemeClr>
              </a:solidFill>
              <a:latin typeface="나눔바른고딕" panose="020B0603020101020101" pitchFamily="50" charset="-127"/>
              <a:ea typeface="나눔바른고딕" panose="020B0603020101020101" pitchFamily="50" charset="-127"/>
            </a:endParaRPr>
          </a:p>
        </p:txBody>
      </p:sp>
    </p:spTree>
    <p:extLst>
      <p:ext uri="{BB962C8B-B14F-4D97-AF65-F5344CB8AC3E}">
        <p14:creationId xmlns:p14="http://schemas.microsoft.com/office/powerpoint/2010/main" val="31940210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C3E45B7-9FB7-4A0A-A764-156679392F0E}"/>
              </a:ext>
            </a:extLst>
          </p:cNvPr>
          <p:cNvSpPr txBox="1"/>
          <p:nvPr/>
        </p:nvSpPr>
        <p:spPr>
          <a:xfrm>
            <a:off x="1542641" y="1809307"/>
            <a:ext cx="3853940" cy="646331"/>
          </a:xfrm>
          <a:prstGeom prst="rect">
            <a:avLst/>
          </a:prstGeom>
          <a:noFill/>
        </p:spPr>
        <p:txBody>
          <a:bodyPr wrap="none" rtlCol="0">
            <a:spAutoFit/>
          </a:bodyPr>
          <a:lstStyle/>
          <a:p>
            <a:pPr marL="571500" indent="-571500">
              <a:buFont typeface="Wingdings" panose="05000000000000000000" pitchFamily="2" charset="2"/>
              <a:buChar char="ü"/>
            </a:pPr>
            <a:r>
              <a:rPr lang="ko-KR" altLang="en-US" sz="3600">
                <a:solidFill>
                  <a:schemeClr val="accent1">
                    <a:lumMod val="75000"/>
                  </a:schemeClr>
                </a:solidFill>
                <a:latin typeface="나눔바른고딕" panose="020B0603020101020101" pitchFamily="50" charset="-127"/>
                <a:ea typeface="나눔바른고딕" panose="020B0603020101020101" pitchFamily="50" charset="-127"/>
              </a:rPr>
              <a:t>자바 웹 변천사</a:t>
            </a:r>
            <a:endParaRPr lang="ko-KR" altLang="en-US" sz="3600" b="1">
              <a:solidFill>
                <a:schemeClr val="accent1">
                  <a:lumMod val="75000"/>
                </a:schemeClr>
              </a:solidFill>
              <a:latin typeface="나눔바른고딕" panose="020B0603020101020101" pitchFamily="50" charset="-127"/>
              <a:ea typeface="나눔바른고딕" panose="020B0603020101020101" pitchFamily="50" charset="-127"/>
            </a:endParaRPr>
          </a:p>
        </p:txBody>
      </p:sp>
      <p:sp>
        <p:nvSpPr>
          <p:cNvPr id="3" name="TextBox 2">
            <a:extLst>
              <a:ext uri="{FF2B5EF4-FFF2-40B4-BE49-F238E27FC236}">
                <a16:creationId xmlns:a16="http://schemas.microsoft.com/office/drawing/2014/main" id="{352722D2-7CFE-4B57-B2B5-9830792007B1}"/>
              </a:ext>
            </a:extLst>
          </p:cNvPr>
          <p:cNvSpPr txBox="1"/>
          <p:nvPr/>
        </p:nvSpPr>
        <p:spPr>
          <a:xfrm>
            <a:off x="1891316" y="2595697"/>
            <a:ext cx="2737031" cy="1666162"/>
          </a:xfrm>
          <a:prstGeom prst="rect">
            <a:avLst/>
          </a:prstGeom>
          <a:noFill/>
        </p:spPr>
        <p:txBody>
          <a:bodyPr wrap="none" rtlCol="0">
            <a:spAutoFit/>
          </a:bodyPr>
          <a:lstStyle/>
          <a:p>
            <a:pPr marL="342900" indent="-342900">
              <a:lnSpc>
                <a:spcPct val="200000"/>
              </a:lnSpc>
              <a:buFont typeface="+mj-lt"/>
              <a:buAutoNum type="arabicPeriod"/>
            </a:pPr>
            <a:r>
              <a:rPr lang="ko-KR" altLang="en-US">
                <a:solidFill>
                  <a:schemeClr val="accent1">
                    <a:lumMod val="75000"/>
                  </a:schemeClr>
                </a:solidFill>
                <a:latin typeface="나눔바른고딕" panose="020B0603020101020101" pitchFamily="50" charset="-127"/>
                <a:ea typeface="나눔바른고딕" panose="020B0603020101020101" pitchFamily="50" charset="-127"/>
              </a:rPr>
              <a:t>서블릿 방식 </a:t>
            </a:r>
            <a:r>
              <a:rPr lang="en-US" altLang="ko-KR">
                <a:solidFill>
                  <a:schemeClr val="accent1">
                    <a:lumMod val="75000"/>
                  </a:schemeClr>
                </a:solidFill>
                <a:latin typeface="나눔바른고딕" panose="020B0603020101020101" pitchFamily="50" charset="-127"/>
                <a:ea typeface="나눔바른고딕" panose="020B0603020101020101" pitchFamily="50" charset="-127"/>
              </a:rPr>
              <a:t>– Servlet</a:t>
            </a:r>
          </a:p>
          <a:p>
            <a:pPr marL="342900" indent="-342900">
              <a:lnSpc>
                <a:spcPct val="200000"/>
              </a:lnSpc>
              <a:buFont typeface="+mj-lt"/>
              <a:buAutoNum type="arabicPeriod"/>
            </a:pPr>
            <a:r>
              <a:rPr lang="ko-KR" altLang="en-US">
                <a:solidFill>
                  <a:schemeClr val="accent1">
                    <a:lumMod val="75000"/>
                  </a:schemeClr>
                </a:solidFill>
                <a:latin typeface="나눔바른고딕" panose="020B0603020101020101" pitchFamily="50" charset="-127"/>
                <a:ea typeface="나눔바른고딕" panose="020B0603020101020101" pitchFamily="50" charset="-127"/>
              </a:rPr>
              <a:t>모델</a:t>
            </a:r>
            <a:r>
              <a:rPr lang="en-US" altLang="ko-KR">
                <a:solidFill>
                  <a:schemeClr val="accent1">
                    <a:lumMod val="75000"/>
                  </a:schemeClr>
                </a:solidFill>
                <a:latin typeface="나눔바른고딕" panose="020B0603020101020101" pitchFamily="50" charset="-127"/>
                <a:ea typeface="나눔바른고딕" panose="020B0603020101020101" pitchFamily="50" charset="-127"/>
              </a:rPr>
              <a:t>1 </a:t>
            </a:r>
            <a:r>
              <a:rPr lang="ko-KR" altLang="en-US">
                <a:solidFill>
                  <a:schemeClr val="accent1">
                    <a:lumMod val="75000"/>
                  </a:schemeClr>
                </a:solidFill>
                <a:latin typeface="나눔바른고딕" panose="020B0603020101020101" pitchFamily="50" charset="-127"/>
                <a:ea typeface="나눔바른고딕" panose="020B0603020101020101" pitchFamily="50" charset="-127"/>
              </a:rPr>
              <a:t>방식 </a:t>
            </a:r>
            <a:r>
              <a:rPr lang="en-US" altLang="ko-KR">
                <a:solidFill>
                  <a:schemeClr val="accent1">
                    <a:lumMod val="75000"/>
                  </a:schemeClr>
                </a:solidFill>
                <a:latin typeface="나눔바른고딕" panose="020B0603020101020101" pitchFamily="50" charset="-127"/>
                <a:ea typeface="나눔바른고딕" panose="020B0603020101020101" pitchFamily="50" charset="-127"/>
              </a:rPr>
              <a:t>–</a:t>
            </a:r>
            <a:r>
              <a:rPr lang="ko-KR" altLang="en-US">
                <a:solidFill>
                  <a:schemeClr val="accent1">
                    <a:lumMod val="75000"/>
                  </a:schemeClr>
                </a:solidFill>
                <a:latin typeface="나눔바른고딕" panose="020B0603020101020101" pitchFamily="50" charset="-127"/>
                <a:ea typeface="나눔바른고딕" panose="020B0603020101020101" pitchFamily="50" charset="-127"/>
              </a:rPr>
              <a:t> </a:t>
            </a:r>
            <a:r>
              <a:rPr lang="en-US" altLang="ko-KR">
                <a:solidFill>
                  <a:schemeClr val="accent1">
                    <a:lumMod val="75000"/>
                  </a:schemeClr>
                </a:solidFill>
                <a:latin typeface="나눔바른고딕" panose="020B0603020101020101" pitchFamily="50" charset="-127"/>
                <a:ea typeface="나눔바른고딕" panose="020B0603020101020101" pitchFamily="50" charset="-127"/>
              </a:rPr>
              <a:t>JSP</a:t>
            </a:r>
          </a:p>
          <a:p>
            <a:pPr marL="342900" indent="-342900">
              <a:lnSpc>
                <a:spcPct val="200000"/>
              </a:lnSpc>
              <a:buFont typeface="+mj-lt"/>
              <a:buAutoNum type="arabicPeriod"/>
            </a:pPr>
            <a:r>
              <a:rPr lang="ko-KR" altLang="en-US">
                <a:solidFill>
                  <a:schemeClr val="accent1">
                    <a:lumMod val="75000"/>
                  </a:schemeClr>
                </a:solidFill>
                <a:latin typeface="나눔바른고딕" panose="020B0603020101020101" pitchFamily="50" charset="-127"/>
                <a:ea typeface="나눔바른고딕" panose="020B0603020101020101" pitchFamily="50" charset="-127"/>
              </a:rPr>
              <a:t>모델</a:t>
            </a:r>
            <a:r>
              <a:rPr lang="en-US" altLang="ko-KR">
                <a:solidFill>
                  <a:schemeClr val="accent1">
                    <a:lumMod val="75000"/>
                  </a:schemeClr>
                </a:solidFill>
                <a:latin typeface="나눔바른고딕" panose="020B0603020101020101" pitchFamily="50" charset="-127"/>
                <a:ea typeface="나눔바른고딕" panose="020B0603020101020101" pitchFamily="50" charset="-127"/>
              </a:rPr>
              <a:t>2 </a:t>
            </a:r>
            <a:r>
              <a:rPr lang="ko-KR" altLang="en-US">
                <a:solidFill>
                  <a:schemeClr val="accent1">
                    <a:lumMod val="75000"/>
                  </a:schemeClr>
                </a:solidFill>
                <a:latin typeface="나눔바른고딕" panose="020B0603020101020101" pitchFamily="50" charset="-127"/>
                <a:ea typeface="나눔바른고딕" panose="020B0603020101020101" pitchFamily="50" charset="-127"/>
              </a:rPr>
              <a:t>방식 </a:t>
            </a:r>
            <a:r>
              <a:rPr lang="en-US" altLang="ko-KR">
                <a:solidFill>
                  <a:schemeClr val="accent1">
                    <a:lumMod val="75000"/>
                  </a:schemeClr>
                </a:solidFill>
                <a:latin typeface="나눔바른고딕" panose="020B0603020101020101" pitchFamily="50" charset="-127"/>
                <a:ea typeface="나눔바른고딕" panose="020B0603020101020101" pitchFamily="50" charset="-127"/>
              </a:rPr>
              <a:t>–</a:t>
            </a:r>
            <a:r>
              <a:rPr lang="ko-KR" altLang="en-US">
                <a:solidFill>
                  <a:schemeClr val="accent1">
                    <a:lumMod val="75000"/>
                  </a:schemeClr>
                </a:solidFill>
                <a:latin typeface="나눔바른고딕" panose="020B0603020101020101" pitchFamily="50" charset="-127"/>
                <a:ea typeface="나눔바른고딕" panose="020B0603020101020101" pitchFamily="50" charset="-127"/>
              </a:rPr>
              <a:t> </a:t>
            </a:r>
            <a:r>
              <a:rPr lang="en-US" altLang="ko-KR">
                <a:solidFill>
                  <a:schemeClr val="accent1">
                    <a:lumMod val="75000"/>
                  </a:schemeClr>
                </a:solidFill>
                <a:latin typeface="나눔바른고딕" panose="020B0603020101020101" pitchFamily="50" charset="-127"/>
                <a:ea typeface="나눔바른고딕" panose="020B0603020101020101" pitchFamily="50" charset="-127"/>
              </a:rPr>
              <a:t>MVC</a:t>
            </a:r>
            <a:endParaRPr lang="ko-KR" altLang="en-US">
              <a:solidFill>
                <a:schemeClr val="accent1">
                  <a:lumMod val="75000"/>
                </a:schemeClr>
              </a:solidFill>
              <a:latin typeface="나눔바른고딕" panose="020B0603020101020101" pitchFamily="50" charset="-127"/>
              <a:ea typeface="나눔바른고딕" panose="020B0603020101020101" pitchFamily="50" charset="-127"/>
            </a:endParaRPr>
          </a:p>
        </p:txBody>
      </p:sp>
    </p:spTree>
    <p:extLst>
      <p:ext uri="{BB962C8B-B14F-4D97-AF65-F5344CB8AC3E}">
        <p14:creationId xmlns:p14="http://schemas.microsoft.com/office/powerpoint/2010/main" val="353428117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28235-34F3-480D-9582-51322E7389EC}"/>
              </a:ext>
            </a:extLst>
          </p:cNvPr>
          <p:cNvSpPr txBox="1"/>
          <p:nvPr/>
        </p:nvSpPr>
        <p:spPr>
          <a:xfrm>
            <a:off x="3944610" y="2921169"/>
            <a:ext cx="4302781" cy="1015663"/>
          </a:xfrm>
          <a:prstGeom prst="rect">
            <a:avLst/>
          </a:prstGeom>
          <a:noFill/>
        </p:spPr>
        <p:txBody>
          <a:bodyPr wrap="none" rtlCol="0">
            <a:spAutoFit/>
          </a:bodyPr>
          <a:lstStyle/>
          <a:p>
            <a:pPr algn="ctr"/>
            <a:r>
              <a:rPr lang="ko-KR" altLang="en-US" sz="6000">
                <a:solidFill>
                  <a:schemeClr val="accent1">
                    <a:lumMod val="75000"/>
                  </a:schemeClr>
                </a:solidFill>
                <a:latin typeface="나눔바른고딕" panose="020B0603020101020101" pitchFamily="50" charset="-127"/>
                <a:ea typeface="나눔바른고딕" panose="020B0603020101020101" pitchFamily="50" charset="-127"/>
              </a:rPr>
              <a:t>초기화 구조</a:t>
            </a:r>
            <a:endParaRPr lang="ko-KR" altLang="en-US" sz="6000">
              <a:solidFill>
                <a:schemeClr val="accent1">
                  <a:lumMod val="75000"/>
                </a:schemeClr>
              </a:solidFill>
              <a:latin typeface="+mj-lt"/>
            </a:endParaRPr>
          </a:p>
        </p:txBody>
      </p:sp>
      <p:sp>
        <p:nvSpPr>
          <p:cNvPr id="3" name="TextBox 2">
            <a:extLst>
              <a:ext uri="{FF2B5EF4-FFF2-40B4-BE49-F238E27FC236}">
                <a16:creationId xmlns:a16="http://schemas.microsoft.com/office/drawing/2014/main" id="{CDB69857-4DB7-EFC1-D480-BBEE632C406D}"/>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159122701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직사각형 72">
            <a:extLst>
              <a:ext uri="{FF2B5EF4-FFF2-40B4-BE49-F238E27FC236}">
                <a16:creationId xmlns:a16="http://schemas.microsoft.com/office/drawing/2014/main" id="{D10AE262-3224-4491-9AF5-1A7677C571EF}"/>
              </a:ext>
            </a:extLst>
          </p:cNvPr>
          <p:cNvSpPr/>
          <p:nvPr/>
        </p:nvSpPr>
        <p:spPr>
          <a:xfrm>
            <a:off x="370207" y="627229"/>
            <a:ext cx="10749018"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t>스프링 부트 애플리케이션이 구동되면 내부적으로 </a:t>
            </a:r>
            <a:r>
              <a:rPr lang="en-US" altLang="ko-KR" sz="1200"/>
              <a:t>WAS </a:t>
            </a:r>
            <a:r>
              <a:rPr lang="ko-KR" altLang="en-US" sz="1200"/>
              <a:t>가 실행되고 자동설정에 의해 스프링 컨테이너 초기화 및 설정 작업이 이루어진다</a:t>
            </a:r>
            <a:endParaRPr lang="en-US" altLang="ko-KR" sz="1200"/>
          </a:p>
        </p:txBody>
      </p:sp>
      <p:sp>
        <p:nvSpPr>
          <p:cNvPr id="74" name="직사각형 73">
            <a:extLst>
              <a:ext uri="{FF2B5EF4-FFF2-40B4-BE49-F238E27FC236}">
                <a16:creationId xmlns:a16="http://schemas.microsoft.com/office/drawing/2014/main" id="{42A0B23B-7003-43B2-A559-7C4A6F001EFB}"/>
              </a:ext>
            </a:extLst>
          </p:cNvPr>
          <p:cNvSpPr/>
          <p:nvPr/>
        </p:nvSpPr>
        <p:spPr>
          <a:xfrm>
            <a:off x="198756" y="202792"/>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rPr>
              <a:t>개요</a:t>
            </a:r>
          </a:p>
        </p:txBody>
      </p:sp>
      <p:sp>
        <p:nvSpPr>
          <p:cNvPr id="10" name="직사각형 9">
            <a:extLst>
              <a:ext uri="{FF2B5EF4-FFF2-40B4-BE49-F238E27FC236}">
                <a16:creationId xmlns:a16="http://schemas.microsoft.com/office/drawing/2014/main" id="{6B65B5B6-BD9C-4C47-A209-886A8DFF57DF}"/>
              </a:ext>
            </a:extLst>
          </p:cNvPr>
          <p:cNvSpPr/>
          <p:nvPr/>
        </p:nvSpPr>
        <p:spPr>
          <a:xfrm>
            <a:off x="653490" y="2359623"/>
            <a:ext cx="11098180" cy="2990474"/>
          </a:xfrm>
          <a:prstGeom prst="rect">
            <a:avLst/>
          </a:prstGeom>
          <a:solidFill>
            <a:schemeClr val="bg1"/>
          </a:solidFill>
          <a:ln w="28575">
            <a:solidFill>
              <a:schemeClr val="tx1"/>
            </a:solidFill>
            <a:prstDash val="solid"/>
          </a:ln>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sz="1200"/>
          </a:p>
        </p:txBody>
      </p:sp>
      <p:sp>
        <p:nvSpPr>
          <p:cNvPr id="11" name="직사각형 10">
            <a:extLst>
              <a:ext uri="{FF2B5EF4-FFF2-40B4-BE49-F238E27FC236}">
                <a16:creationId xmlns:a16="http://schemas.microsoft.com/office/drawing/2014/main" id="{FF832699-E61C-4343-931B-F739FC88D989}"/>
              </a:ext>
            </a:extLst>
          </p:cNvPr>
          <p:cNvSpPr/>
          <p:nvPr/>
        </p:nvSpPr>
        <p:spPr>
          <a:xfrm>
            <a:off x="1081788" y="2772690"/>
            <a:ext cx="1845396" cy="2237974"/>
          </a:xfrm>
          <a:prstGeom prst="rect">
            <a:avLst/>
          </a:prstGeom>
          <a:solidFill>
            <a:schemeClr val="bg1"/>
          </a:solidFill>
          <a:ln w="28575">
            <a:solidFill>
              <a:schemeClr val="tx1"/>
            </a:solidFill>
            <a:prstDash val="solid"/>
          </a:ln>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sz="1200"/>
          </a:p>
        </p:txBody>
      </p:sp>
      <p:sp>
        <p:nvSpPr>
          <p:cNvPr id="12" name="직사각형 11">
            <a:extLst>
              <a:ext uri="{FF2B5EF4-FFF2-40B4-BE49-F238E27FC236}">
                <a16:creationId xmlns:a16="http://schemas.microsoft.com/office/drawing/2014/main" id="{8B02CBE0-5734-468C-A720-79E2778C28C2}"/>
              </a:ext>
            </a:extLst>
          </p:cNvPr>
          <p:cNvSpPr/>
          <p:nvPr/>
        </p:nvSpPr>
        <p:spPr>
          <a:xfrm>
            <a:off x="7015384" y="2772690"/>
            <a:ext cx="1845396" cy="2128781"/>
          </a:xfrm>
          <a:prstGeom prst="rect">
            <a:avLst/>
          </a:prstGeom>
          <a:solidFill>
            <a:schemeClr val="bg1"/>
          </a:solidFill>
          <a:ln w="28575">
            <a:prstDash val="sysDash"/>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ko-KR" altLang="en-US"/>
          </a:p>
        </p:txBody>
      </p:sp>
      <p:sp>
        <p:nvSpPr>
          <p:cNvPr id="16" name="모서리가 둥근 직사각형 38">
            <a:extLst>
              <a:ext uri="{FF2B5EF4-FFF2-40B4-BE49-F238E27FC236}">
                <a16:creationId xmlns:a16="http://schemas.microsoft.com/office/drawing/2014/main" id="{41A99D4E-3B26-4684-8860-A6AC23ACCE38}"/>
              </a:ext>
            </a:extLst>
          </p:cNvPr>
          <p:cNvSpPr/>
          <p:nvPr/>
        </p:nvSpPr>
        <p:spPr>
          <a:xfrm>
            <a:off x="7159259" y="3230996"/>
            <a:ext cx="1533946" cy="44328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ea typeface="나눔바른고딕" panose="020B0603020101020101"/>
              </a:rPr>
              <a:t>Servlet</a:t>
            </a:r>
            <a:endParaRPr lang="ko-KR" altLang="en-US" sz="1200">
              <a:solidFill>
                <a:schemeClr val="tx1"/>
              </a:solidFill>
              <a:ea typeface="나눔바른고딕" panose="020B0603020101020101"/>
            </a:endParaRPr>
          </a:p>
        </p:txBody>
      </p:sp>
      <p:sp>
        <p:nvSpPr>
          <p:cNvPr id="18" name="TextBox 17">
            <a:extLst>
              <a:ext uri="{FF2B5EF4-FFF2-40B4-BE49-F238E27FC236}">
                <a16:creationId xmlns:a16="http://schemas.microsoft.com/office/drawing/2014/main" id="{D9292FCF-5211-4AC1-BACA-19C3739EA8B4}"/>
              </a:ext>
            </a:extLst>
          </p:cNvPr>
          <p:cNvSpPr txBox="1"/>
          <p:nvPr/>
        </p:nvSpPr>
        <p:spPr>
          <a:xfrm>
            <a:off x="7265658" y="2436292"/>
            <a:ext cx="1256112" cy="307777"/>
          </a:xfrm>
          <a:prstGeom prst="rect">
            <a:avLst/>
          </a:prstGeom>
          <a:noFill/>
        </p:spPr>
        <p:txBody>
          <a:bodyPr wrap="square">
            <a:spAutoFit/>
          </a:bodyPr>
          <a:lstStyle/>
          <a:p>
            <a:pPr algn="ctr"/>
            <a:r>
              <a:rPr lang="ko-KR" altLang="en-US" sz="1400">
                <a:ea typeface="나눔바른고딕" panose="020B0603020101020101" pitchFamily="50" charset="-127"/>
              </a:rPr>
              <a:t>내장 </a:t>
            </a:r>
            <a:r>
              <a:rPr lang="en-US" altLang="ko-KR" sz="1400">
                <a:ea typeface="나눔바른고딕" panose="020B0603020101020101" pitchFamily="50" charset="-127"/>
              </a:rPr>
              <a:t>WAS</a:t>
            </a:r>
            <a:endParaRPr lang="ko-KR" altLang="en-US" sz="1400"/>
          </a:p>
        </p:txBody>
      </p:sp>
      <p:sp>
        <p:nvSpPr>
          <p:cNvPr id="20" name="TextBox 19">
            <a:extLst>
              <a:ext uri="{FF2B5EF4-FFF2-40B4-BE49-F238E27FC236}">
                <a16:creationId xmlns:a16="http://schemas.microsoft.com/office/drawing/2014/main" id="{24331424-EF93-4DF5-A587-6426B5783B79}"/>
              </a:ext>
            </a:extLst>
          </p:cNvPr>
          <p:cNvSpPr txBox="1"/>
          <p:nvPr/>
        </p:nvSpPr>
        <p:spPr>
          <a:xfrm>
            <a:off x="1085976" y="3007289"/>
            <a:ext cx="1841208" cy="276999"/>
          </a:xfrm>
          <a:prstGeom prst="rect">
            <a:avLst/>
          </a:prstGeom>
          <a:noFill/>
        </p:spPr>
        <p:txBody>
          <a:bodyPr wrap="square">
            <a:spAutoFit/>
          </a:bodyPr>
          <a:lstStyle/>
          <a:p>
            <a:pPr algn="ctr"/>
            <a:r>
              <a:rPr lang="en-US" altLang="ko-KR" sz="1200">
                <a:ea typeface="나눔바른고딕" panose="020B0603020101020101" pitchFamily="50" charset="-127"/>
              </a:rPr>
              <a:t>SpringBootApplication</a:t>
            </a:r>
          </a:p>
        </p:txBody>
      </p:sp>
      <p:sp>
        <p:nvSpPr>
          <p:cNvPr id="26" name="모서리가 둥근 직사각형 38">
            <a:extLst>
              <a:ext uri="{FF2B5EF4-FFF2-40B4-BE49-F238E27FC236}">
                <a16:creationId xmlns:a16="http://schemas.microsoft.com/office/drawing/2014/main" id="{15B8495F-6D19-4DA1-82ED-E8A40BABD408}"/>
              </a:ext>
            </a:extLst>
          </p:cNvPr>
          <p:cNvSpPr/>
          <p:nvPr/>
        </p:nvSpPr>
        <p:spPr>
          <a:xfrm>
            <a:off x="7171109" y="3899185"/>
            <a:ext cx="1533946" cy="44328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ea typeface="나눔바른고딕" panose="020B0603020101020101"/>
              </a:rPr>
              <a:t>Filter</a:t>
            </a:r>
            <a:endParaRPr lang="ko-KR" altLang="en-US" sz="1200">
              <a:solidFill>
                <a:schemeClr val="tx1"/>
              </a:solidFill>
              <a:ea typeface="나눔바른고딕" panose="020B0603020101020101"/>
            </a:endParaRPr>
          </a:p>
        </p:txBody>
      </p:sp>
      <p:sp>
        <p:nvSpPr>
          <p:cNvPr id="34" name="TextBox 33">
            <a:extLst>
              <a:ext uri="{FF2B5EF4-FFF2-40B4-BE49-F238E27FC236}">
                <a16:creationId xmlns:a16="http://schemas.microsoft.com/office/drawing/2014/main" id="{A271BC72-9741-4367-A8C9-4EC67327E8C6}"/>
              </a:ext>
            </a:extLst>
          </p:cNvPr>
          <p:cNvSpPr txBox="1"/>
          <p:nvPr/>
        </p:nvSpPr>
        <p:spPr>
          <a:xfrm>
            <a:off x="5258300" y="1933125"/>
            <a:ext cx="1713098" cy="369332"/>
          </a:xfrm>
          <a:prstGeom prst="rect">
            <a:avLst/>
          </a:prstGeom>
          <a:noFill/>
        </p:spPr>
        <p:txBody>
          <a:bodyPr wrap="square">
            <a:spAutoFit/>
          </a:bodyPr>
          <a:lstStyle/>
          <a:p>
            <a:pPr algn="ctr"/>
            <a:r>
              <a:rPr lang="en-US" altLang="ko-KR" sz="1800" b="1"/>
              <a:t>Spring Boot</a:t>
            </a:r>
            <a:endParaRPr lang="ko-KR" altLang="en-US" b="1"/>
          </a:p>
        </p:txBody>
      </p:sp>
      <p:sp>
        <p:nvSpPr>
          <p:cNvPr id="38" name="모서리가 둥근 직사각형 38">
            <a:extLst>
              <a:ext uri="{FF2B5EF4-FFF2-40B4-BE49-F238E27FC236}">
                <a16:creationId xmlns:a16="http://schemas.microsoft.com/office/drawing/2014/main" id="{B077E7B3-CABF-4B9B-B5B2-46AAD1C08C63}"/>
              </a:ext>
            </a:extLst>
          </p:cNvPr>
          <p:cNvSpPr/>
          <p:nvPr/>
        </p:nvSpPr>
        <p:spPr>
          <a:xfrm>
            <a:off x="3546544" y="3530788"/>
            <a:ext cx="2487279" cy="443289"/>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bg1"/>
                </a:solidFill>
                <a:ea typeface="나눔바른고딕" panose="020B0603020101020101"/>
              </a:rPr>
              <a:t>ServletWebApplicationContext</a:t>
            </a:r>
            <a:endParaRPr lang="ko-KR" altLang="en-US" sz="1200">
              <a:solidFill>
                <a:schemeClr val="bg1"/>
              </a:solidFill>
              <a:ea typeface="나눔바른고딕" panose="020B0603020101020101"/>
            </a:endParaRPr>
          </a:p>
        </p:txBody>
      </p:sp>
      <p:cxnSp>
        <p:nvCxnSpPr>
          <p:cNvPr id="8" name="직선 화살표 연결선 7">
            <a:extLst>
              <a:ext uri="{FF2B5EF4-FFF2-40B4-BE49-F238E27FC236}">
                <a16:creationId xmlns:a16="http://schemas.microsoft.com/office/drawing/2014/main" id="{B860ACEF-DC65-47BE-9CD1-4AB0EBCF34FF}"/>
              </a:ext>
            </a:extLst>
          </p:cNvPr>
          <p:cNvCxnSpPr>
            <a:cxnSpLocks/>
            <a:endCxn id="38" idx="1"/>
          </p:cNvCxnSpPr>
          <p:nvPr/>
        </p:nvCxnSpPr>
        <p:spPr>
          <a:xfrm>
            <a:off x="2927184" y="3752433"/>
            <a:ext cx="61936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5ABBF40C-BDFF-4688-8F89-6D25882120C0}"/>
              </a:ext>
            </a:extLst>
          </p:cNvPr>
          <p:cNvCxnSpPr>
            <a:cxnSpLocks/>
            <a:stCxn id="38" idx="3"/>
          </p:cNvCxnSpPr>
          <p:nvPr/>
        </p:nvCxnSpPr>
        <p:spPr>
          <a:xfrm>
            <a:off x="6033823" y="3752433"/>
            <a:ext cx="981561"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9ABC963D-96E7-44E9-8861-C5EDF0A181CD}"/>
              </a:ext>
            </a:extLst>
          </p:cNvPr>
          <p:cNvSpPr txBox="1"/>
          <p:nvPr/>
        </p:nvSpPr>
        <p:spPr>
          <a:xfrm>
            <a:off x="2927184" y="3490822"/>
            <a:ext cx="576791" cy="261610"/>
          </a:xfrm>
          <a:prstGeom prst="rect">
            <a:avLst/>
          </a:prstGeom>
          <a:noFill/>
        </p:spPr>
        <p:txBody>
          <a:bodyPr wrap="square">
            <a:spAutoFit/>
          </a:bodyPr>
          <a:lstStyle/>
          <a:p>
            <a:pPr algn="ctr"/>
            <a:r>
              <a:rPr lang="en-US" altLang="ko-KR" sz="1100">
                <a:solidFill>
                  <a:srgbClr val="FF0000"/>
                </a:solidFill>
              </a:rPr>
              <a:t>run()</a:t>
            </a:r>
            <a:endParaRPr lang="ko-KR" altLang="en-US" sz="1100">
              <a:solidFill>
                <a:srgbClr val="FF0000"/>
              </a:solidFill>
            </a:endParaRPr>
          </a:p>
        </p:txBody>
      </p:sp>
      <p:sp>
        <p:nvSpPr>
          <p:cNvPr id="59" name="TextBox 58">
            <a:extLst>
              <a:ext uri="{FF2B5EF4-FFF2-40B4-BE49-F238E27FC236}">
                <a16:creationId xmlns:a16="http://schemas.microsoft.com/office/drawing/2014/main" id="{2DB36B89-B1AD-4063-A276-60B70759CB22}"/>
              </a:ext>
            </a:extLst>
          </p:cNvPr>
          <p:cNvSpPr txBox="1"/>
          <p:nvPr/>
        </p:nvSpPr>
        <p:spPr>
          <a:xfrm>
            <a:off x="6163357" y="3490822"/>
            <a:ext cx="659581" cy="261610"/>
          </a:xfrm>
          <a:prstGeom prst="rect">
            <a:avLst/>
          </a:prstGeom>
          <a:noFill/>
        </p:spPr>
        <p:txBody>
          <a:bodyPr wrap="square">
            <a:spAutoFit/>
          </a:bodyPr>
          <a:lstStyle/>
          <a:p>
            <a:pPr algn="ctr"/>
            <a:r>
              <a:rPr lang="en-US" altLang="ko-KR" sz="1100">
                <a:solidFill>
                  <a:srgbClr val="FF0000"/>
                </a:solidFill>
              </a:rPr>
              <a:t>refresh()</a:t>
            </a:r>
            <a:endParaRPr lang="ko-KR" altLang="en-US" sz="1100">
              <a:solidFill>
                <a:srgbClr val="FF0000"/>
              </a:solidFill>
            </a:endParaRPr>
          </a:p>
        </p:txBody>
      </p:sp>
      <p:sp>
        <p:nvSpPr>
          <p:cNvPr id="69" name="직사각형 68">
            <a:extLst>
              <a:ext uri="{FF2B5EF4-FFF2-40B4-BE49-F238E27FC236}">
                <a16:creationId xmlns:a16="http://schemas.microsoft.com/office/drawing/2014/main" id="{D60602D2-9968-416F-839F-E55E4D0E360B}"/>
              </a:ext>
            </a:extLst>
          </p:cNvPr>
          <p:cNvSpPr/>
          <p:nvPr/>
        </p:nvSpPr>
        <p:spPr>
          <a:xfrm>
            <a:off x="9604095" y="2772690"/>
            <a:ext cx="1845396" cy="2128781"/>
          </a:xfrm>
          <a:prstGeom prst="rect">
            <a:avLst/>
          </a:prstGeom>
          <a:solidFill>
            <a:schemeClr val="bg1"/>
          </a:solidFill>
          <a:ln w="28575">
            <a:prstDash val="sysDash"/>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ko-KR" altLang="en-US"/>
          </a:p>
        </p:txBody>
      </p:sp>
      <p:sp>
        <p:nvSpPr>
          <p:cNvPr id="70" name="모서리가 둥근 직사각형 38">
            <a:extLst>
              <a:ext uri="{FF2B5EF4-FFF2-40B4-BE49-F238E27FC236}">
                <a16:creationId xmlns:a16="http://schemas.microsoft.com/office/drawing/2014/main" id="{37AA5611-ADC0-4171-9E48-781D7B8D1B31}"/>
              </a:ext>
            </a:extLst>
          </p:cNvPr>
          <p:cNvSpPr/>
          <p:nvPr/>
        </p:nvSpPr>
        <p:spPr>
          <a:xfrm>
            <a:off x="9759820" y="2955876"/>
            <a:ext cx="1533946" cy="44328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ea typeface="나눔바른고딕" panose="020B0603020101020101"/>
              </a:rPr>
              <a:t>Configurations</a:t>
            </a:r>
            <a:endParaRPr lang="ko-KR" altLang="en-US" sz="1200">
              <a:solidFill>
                <a:schemeClr val="tx1"/>
              </a:solidFill>
              <a:ea typeface="나눔바른고딕" panose="020B0603020101020101"/>
            </a:endParaRPr>
          </a:p>
        </p:txBody>
      </p:sp>
      <p:sp>
        <p:nvSpPr>
          <p:cNvPr id="71" name="TextBox 70">
            <a:extLst>
              <a:ext uri="{FF2B5EF4-FFF2-40B4-BE49-F238E27FC236}">
                <a16:creationId xmlns:a16="http://schemas.microsoft.com/office/drawing/2014/main" id="{F96A7785-0C7B-4895-959F-EF44E7EA15A2}"/>
              </a:ext>
            </a:extLst>
          </p:cNvPr>
          <p:cNvSpPr txBox="1"/>
          <p:nvPr/>
        </p:nvSpPr>
        <p:spPr>
          <a:xfrm>
            <a:off x="9854369" y="2436292"/>
            <a:ext cx="1256112" cy="307777"/>
          </a:xfrm>
          <a:prstGeom prst="rect">
            <a:avLst/>
          </a:prstGeom>
          <a:noFill/>
        </p:spPr>
        <p:txBody>
          <a:bodyPr wrap="square">
            <a:spAutoFit/>
          </a:bodyPr>
          <a:lstStyle/>
          <a:p>
            <a:pPr algn="ctr"/>
            <a:r>
              <a:rPr lang="ko-KR" altLang="en-US" sz="1400">
                <a:ea typeface="나눔바른고딕" panose="020B0603020101020101" pitchFamily="50" charset="-127"/>
              </a:rPr>
              <a:t>자동 설정</a:t>
            </a:r>
            <a:endParaRPr lang="ko-KR" altLang="en-US" sz="1400"/>
          </a:p>
        </p:txBody>
      </p:sp>
      <p:sp>
        <p:nvSpPr>
          <p:cNvPr id="72" name="모서리가 둥근 직사각형 38">
            <a:extLst>
              <a:ext uri="{FF2B5EF4-FFF2-40B4-BE49-F238E27FC236}">
                <a16:creationId xmlns:a16="http://schemas.microsoft.com/office/drawing/2014/main" id="{5BEEE2C8-7851-42C0-BAA1-2EE615B632EA}"/>
              </a:ext>
            </a:extLst>
          </p:cNvPr>
          <p:cNvSpPr/>
          <p:nvPr/>
        </p:nvSpPr>
        <p:spPr>
          <a:xfrm>
            <a:off x="9747970" y="4202557"/>
            <a:ext cx="1533946" cy="44328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ea typeface="나눔바른고딕" panose="020B0603020101020101"/>
              </a:rPr>
              <a:t>Beans</a:t>
            </a:r>
            <a:endParaRPr lang="ko-KR" altLang="en-US" sz="1200">
              <a:solidFill>
                <a:schemeClr val="tx1"/>
              </a:solidFill>
              <a:ea typeface="나눔바른고딕" panose="020B0603020101020101"/>
            </a:endParaRPr>
          </a:p>
        </p:txBody>
      </p:sp>
      <p:sp>
        <p:nvSpPr>
          <p:cNvPr id="33" name="모서리가 둥근 직사각형 38">
            <a:extLst>
              <a:ext uri="{FF2B5EF4-FFF2-40B4-BE49-F238E27FC236}">
                <a16:creationId xmlns:a16="http://schemas.microsoft.com/office/drawing/2014/main" id="{AC4EB68B-FA9F-450C-9920-B39FEE009576}"/>
              </a:ext>
            </a:extLst>
          </p:cNvPr>
          <p:cNvSpPr/>
          <p:nvPr/>
        </p:nvSpPr>
        <p:spPr>
          <a:xfrm>
            <a:off x="9759820" y="3579216"/>
            <a:ext cx="1533946" cy="44328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ea typeface="나눔바른고딕" panose="020B0603020101020101"/>
              </a:rPr>
              <a:t>DispatcherServlet</a:t>
            </a:r>
            <a:endParaRPr lang="ko-KR" altLang="en-US" sz="1200">
              <a:solidFill>
                <a:schemeClr val="tx1"/>
              </a:solidFill>
              <a:ea typeface="나눔바른고딕" panose="020B0603020101020101"/>
            </a:endParaRPr>
          </a:p>
        </p:txBody>
      </p:sp>
      <p:cxnSp>
        <p:nvCxnSpPr>
          <p:cNvPr id="57" name="직선 화살표 연결선 56">
            <a:extLst>
              <a:ext uri="{FF2B5EF4-FFF2-40B4-BE49-F238E27FC236}">
                <a16:creationId xmlns:a16="http://schemas.microsoft.com/office/drawing/2014/main" id="{D4035D67-4B6A-4294-B5BF-F8FD413FAEA1}"/>
              </a:ext>
            </a:extLst>
          </p:cNvPr>
          <p:cNvCxnSpPr/>
          <p:nvPr/>
        </p:nvCxnSpPr>
        <p:spPr>
          <a:xfrm>
            <a:off x="8860780" y="3752432"/>
            <a:ext cx="74331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1CFD9B35-FEE9-400B-8DD8-A1F171A6DEAB}"/>
              </a:ext>
            </a:extLst>
          </p:cNvPr>
          <p:cNvSpPr txBox="1"/>
          <p:nvPr/>
        </p:nvSpPr>
        <p:spPr>
          <a:xfrm>
            <a:off x="3411929" y="4077176"/>
            <a:ext cx="2715117" cy="261610"/>
          </a:xfrm>
          <a:prstGeom prst="rect">
            <a:avLst/>
          </a:prstGeom>
          <a:noFill/>
        </p:spPr>
        <p:txBody>
          <a:bodyPr wrap="square">
            <a:spAutoFit/>
          </a:bodyPr>
          <a:lstStyle/>
          <a:p>
            <a:pPr algn="ctr"/>
            <a:r>
              <a:rPr lang="ko-KR" altLang="en-US" sz="1100">
                <a:solidFill>
                  <a:srgbClr val="FF0000"/>
                </a:solidFill>
              </a:rPr>
              <a:t>서블릿 웹 어플리케이션 컨텍스트 생성</a:t>
            </a:r>
          </a:p>
        </p:txBody>
      </p:sp>
      <p:sp>
        <p:nvSpPr>
          <p:cNvPr id="76" name="TextBox 75">
            <a:extLst>
              <a:ext uri="{FF2B5EF4-FFF2-40B4-BE49-F238E27FC236}">
                <a16:creationId xmlns:a16="http://schemas.microsoft.com/office/drawing/2014/main" id="{1AC43337-FFBD-49C4-82BC-4C8D321851D5}"/>
              </a:ext>
            </a:extLst>
          </p:cNvPr>
          <p:cNvSpPr txBox="1"/>
          <p:nvPr/>
        </p:nvSpPr>
        <p:spPr>
          <a:xfrm>
            <a:off x="7056371" y="4999328"/>
            <a:ext cx="1763422" cy="261610"/>
          </a:xfrm>
          <a:prstGeom prst="rect">
            <a:avLst/>
          </a:prstGeom>
          <a:noFill/>
        </p:spPr>
        <p:txBody>
          <a:bodyPr wrap="square">
            <a:spAutoFit/>
          </a:bodyPr>
          <a:lstStyle/>
          <a:p>
            <a:pPr algn="ctr"/>
            <a:r>
              <a:rPr lang="ko-KR" altLang="en-US" sz="1100">
                <a:solidFill>
                  <a:srgbClr val="FF0000"/>
                </a:solidFill>
              </a:rPr>
              <a:t>내장 </a:t>
            </a:r>
            <a:r>
              <a:rPr lang="en-US" altLang="ko-KR" sz="1100">
                <a:solidFill>
                  <a:srgbClr val="FF0000"/>
                </a:solidFill>
              </a:rPr>
              <a:t>WAS </a:t>
            </a:r>
            <a:r>
              <a:rPr lang="ko-KR" altLang="en-US" sz="1100">
                <a:solidFill>
                  <a:srgbClr val="FF0000"/>
                </a:solidFill>
              </a:rPr>
              <a:t>생성 및 기동</a:t>
            </a:r>
          </a:p>
        </p:txBody>
      </p:sp>
      <p:sp>
        <p:nvSpPr>
          <p:cNvPr id="77" name="TextBox 76">
            <a:extLst>
              <a:ext uri="{FF2B5EF4-FFF2-40B4-BE49-F238E27FC236}">
                <a16:creationId xmlns:a16="http://schemas.microsoft.com/office/drawing/2014/main" id="{8CB4D05D-BE65-4889-99B1-7401987EEAC6}"/>
              </a:ext>
            </a:extLst>
          </p:cNvPr>
          <p:cNvSpPr txBox="1"/>
          <p:nvPr/>
        </p:nvSpPr>
        <p:spPr>
          <a:xfrm>
            <a:off x="9526636" y="4994979"/>
            <a:ext cx="2000314" cy="261610"/>
          </a:xfrm>
          <a:prstGeom prst="rect">
            <a:avLst/>
          </a:prstGeom>
          <a:noFill/>
        </p:spPr>
        <p:txBody>
          <a:bodyPr wrap="square">
            <a:spAutoFit/>
          </a:bodyPr>
          <a:lstStyle/>
          <a:p>
            <a:pPr algn="ctr"/>
            <a:r>
              <a:rPr lang="ko-KR" altLang="en-US" sz="1100">
                <a:solidFill>
                  <a:srgbClr val="FF0000"/>
                </a:solidFill>
              </a:rPr>
              <a:t>빈 생성</a:t>
            </a:r>
            <a:r>
              <a:rPr lang="en-US" altLang="ko-KR" sz="1100">
                <a:solidFill>
                  <a:srgbClr val="FF0000"/>
                </a:solidFill>
              </a:rPr>
              <a:t> </a:t>
            </a:r>
            <a:r>
              <a:rPr lang="ko-KR" altLang="en-US" sz="1100">
                <a:solidFill>
                  <a:srgbClr val="FF0000"/>
                </a:solidFill>
              </a:rPr>
              <a:t>및</a:t>
            </a:r>
            <a:r>
              <a:rPr lang="en-US" altLang="ko-KR" sz="1100">
                <a:solidFill>
                  <a:srgbClr val="FF0000"/>
                </a:solidFill>
              </a:rPr>
              <a:t> </a:t>
            </a:r>
            <a:r>
              <a:rPr lang="ko-KR" altLang="en-US" sz="1100">
                <a:solidFill>
                  <a:srgbClr val="FF0000"/>
                </a:solidFill>
              </a:rPr>
              <a:t>설정 초기화 작업</a:t>
            </a:r>
          </a:p>
        </p:txBody>
      </p:sp>
      <p:sp>
        <p:nvSpPr>
          <p:cNvPr id="78" name="TextBox 77">
            <a:extLst>
              <a:ext uri="{FF2B5EF4-FFF2-40B4-BE49-F238E27FC236}">
                <a16:creationId xmlns:a16="http://schemas.microsoft.com/office/drawing/2014/main" id="{10F96C41-5694-4B38-B40C-74119B8DB6DA}"/>
              </a:ext>
            </a:extLst>
          </p:cNvPr>
          <p:cNvSpPr txBox="1"/>
          <p:nvPr/>
        </p:nvSpPr>
        <p:spPr>
          <a:xfrm>
            <a:off x="1361392" y="3575327"/>
            <a:ext cx="1256112" cy="307777"/>
          </a:xfrm>
          <a:prstGeom prst="rect">
            <a:avLst/>
          </a:prstGeom>
          <a:noFill/>
        </p:spPr>
        <p:txBody>
          <a:bodyPr wrap="square">
            <a:spAutoFit/>
          </a:bodyPr>
          <a:lstStyle/>
          <a:p>
            <a:pPr algn="ctr"/>
            <a:r>
              <a:rPr lang="en-US" altLang="ko-KR" sz="1400">
                <a:ea typeface="나눔바른고딕" panose="020B0603020101020101" pitchFamily="50" charset="-127"/>
              </a:rPr>
              <a:t>main()</a:t>
            </a:r>
            <a:endParaRPr lang="ko-KR" altLang="en-US" sz="1400"/>
          </a:p>
        </p:txBody>
      </p:sp>
      <p:sp>
        <p:nvSpPr>
          <p:cNvPr id="79" name="TextBox 78">
            <a:extLst>
              <a:ext uri="{FF2B5EF4-FFF2-40B4-BE49-F238E27FC236}">
                <a16:creationId xmlns:a16="http://schemas.microsoft.com/office/drawing/2014/main" id="{870E63C6-56A7-4FEC-BA8E-52C87633E84D}"/>
              </a:ext>
            </a:extLst>
          </p:cNvPr>
          <p:cNvSpPr txBox="1"/>
          <p:nvPr/>
        </p:nvSpPr>
        <p:spPr>
          <a:xfrm>
            <a:off x="4162127" y="2910833"/>
            <a:ext cx="1256112" cy="523220"/>
          </a:xfrm>
          <a:prstGeom prst="rect">
            <a:avLst/>
          </a:prstGeom>
          <a:noFill/>
        </p:spPr>
        <p:txBody>
          <a:bodyPr wrap="square">
            <a:spAutoFit/>
          </a:bodyPr>
          <a:lstStyle/>
          <a:p>
            <a:pPr algn="ctr"/>
            <a:r>
              <a:rPr lang="ko-KR" altLang="en-US" sz="1400">
                <a:ea typeface="나눔바른고딕" panose="020B0603020101020101" pitchFamily="50" charset="-127"/>
              </a:rPr>
              <a:t>초기화 작업</a:t>
            </a:r>
            <a:r>
              <a:rPr lang="en-US" altLang="ko-KR" sz="1400">
                <a:ea typeface="나눔바른고딕" panose="020B0603020101020101" pitchFamily="50" charset="-127"/>
              </a:rPr>
              <a:t>..</a:t>
            </a:r>
          </a:p>
          <a:p>
            <a:pPr algn="ctr"/>
            <a:r>
              <a:rPr lang="en-US" altLang="ko-KR" sz="1400">
                <a:ea typeface="나눔바른고딕" panose="020B0603020101020101" pitchFamily="50" charset="-127"/>
              </a:rPr>
              <a:t>…</a:t>
            </a:r>
            <a:endParaRPr lang="ko-KR" altLang="en-US" sz="1400"/>
          </a:p>
        </p:txBody>
      </p:sp>
      <p:sp>
        <p:nvSpPr>
          <p:cNvPr id="81" name="직사각형 80">
            <a:extLst>
              <a:ext uri="{FF2B5EF4-FFF2-40B4-BE49-F238E27FC236}">
                <a16:creationId xmlns:a16="http://schemas.microsoft.com/office/drawing/2014/main" id="{065A4E34-8DD4-4C05-BB22-93CC152E6665}"/>
              </a:ext>
            </a:extLst>
          </p:cNvPr>
          <p:cNvSpPr/>
          <p:nvPr/>
        </p:nvSpPr>
        <p:spPr>
          <a:xfrm>
            <a:off x="601004" y="5471288"/>
            <a:ext cx="9306006" cy="887615"/>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t>스프링 부트는</a:t>
            </a:r>
            <a:r>
              <a:rPr lang="en-US" altLang="ko-KR" sz="1200"/>
              <a:t> </a:t>
            </a:r>
            <a:r>
              <a:rPr lang="ko-KR" altLang="en-US" sz="1200"/>
              <a:t>스프링 컨테이너 객체 생성 및 초기화 작업을 자동으로 수행하며 여러 다양한 빈들을 자동설정에 의해 생성해 준다</a:t>
            </a:r>
            <a:endParaRPr lang="en-US" altLang="ko-KR" sz="1200"/>
          </a:p>
          <a:p>
            <a:pPr marL="171450" indent="-171450">
              <a:lnSpc>
                <a:spcPct val="150000"/>
              </a:lnSpc>
              <a:buFont typeface="Arial" panose="020B0604020202020204" pitchFamily="34" charset="0"/>
              <a:buChar char="•"/>
            </a:pPr>
            <a:r>
              <a:rPr lang="ko-KR" altLang="en-US" sz="1200"/>
              <a:t>스프링 부트는</a:t>
            </a:r>
            <a:r>
              <a:rPr lang="en-US" altLang="ko-KR" sz="1200"/>
              <a:t> </a:t>
            </a:r>
            <a:r>
              <a:rPr lang="ko-KR" altLang="en-US" sz="1200"/>
              <a:t>웹 어플리케이션 컨텍스트 하나만 생성해서 빈들을 관리한다</a:t>
            </a:r>
            <a:endParaRPr lang="en-US" altLang="ko-KR" sz="1200"/>
          </a:p>
          <a:p>
            <a:pPr marL="171450" indent="-171450">
              <a:lnSpc>
                <a:spcPct val="150000"/>
              </a:lnSpc>
              <a:buFont typeface="Arial" panose="020B0604020202020204" pitchFamily="34" charset="0"/>
              <a:buChar char="•"/>
            </a:pPr>
            <a:r>
              <a:rPr lang="ko-KR" altLang="en-US" sz="1200"/>
              <a:t>스프링 부트는 기본 스프링 프레임워크와는 달리 </a:t>
            </a:r>
            <a:r>
              <a:rPr lang="en-US" altLang="ko-KR" sz="1200"/>
              <a:t>DispatcherServlet </a:t>
            </a:r>
            <a:r>
              <a:rPr lang="ko-KR" altLang="en-US" sz="1200"/>
              <a:t>를 빈으로 등록해서 관리하고 있다</a:t>
            </a:r>
            <a:endParaRPr lang="en-US" altLang="ko-KR" sz="1200"/>
          </a:p>
        </p:txBody>
      </p:sp>
      <p:sp>
        <p:nvSpPr>
          <p:cNvPr id="82" name="직사각형 81">
            <a:extLst>
              <a:ext uri="{FF2B5EF4-FFF2-40B4-BE49-F238E27FC236}">
                <a16:creationId xmlns:a16="http://schemas.microsoft.com/office/drawing/2014/main" id="{2AC852FA-AF9F-4807-B07B-07C2DDFCB7BE}"/>
              </a:ext>
            </a:extLst>
          </p:cNvPr>
          <p:cNvSpPr/>
          <p:nvPr/>
        </p:nvSpPr>
        <p:spPr>
          <a:xfrm>
            <a:off x="240959" y="1420934"/>
            <a:ext cx="1709122"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rPr>
              <a:t>초기화 구조</a:t>
            </a:r>
          </a:p>
        </p:txBody>
      </p:sp>
      <p:sp>
        <p:nvSpPr>
          <p:cNvPr id="31" name="TextBox 30">
            <a:extLst>
              <a:ext uri="{FF2B5EF4-FFF2-40B4-BE49-F238E27FC236}">
                <a16:creationId xmlns:a16="http://schemas.microsoft.com/office/drawing/2014/main" id="{37DA6E30-6020-4A4E-A75F-B78781AD449E}"/>
              </a:ext>
            </a:extLst>
          </p:cNvPr>
          <p:cNvSpPr txBox="1"/>
          <p:nvPr/>
        </p:nvSpPr>
        <p:spPr>
          <a:xfrm>
            <a:off x="4162127" y="4378251"/>
            <a:ext cx="1256112" cy="307777"/>
          </a:xfrm>
          <a:prstGeom prst="rect">
            <a:avLst/>
          </a:prstGeom>
          <a:noFill/>
        </p:spPr>
        <p:txBody>
          <a:bodyPr wrap="square">
            <a:spAutoFit/>
          </a:bodyPr>
          <a:lstStyle/>
          <a:p>
            <a:pPr algn="ctr"/>
            <a:r>
              <a:rPr lang="en-US" altLang="ko-KR" sz="1400" b="1">
                <a:ea typeface="나눔바른고딕" panose="020B0603020101020101" pitchFamily="50" charset="-127"/>
              </a:rPr>
              <a:t>…</a:t>
            </a:r>
            <a:endParaRPr lang="ko-KR" altLang="en-US" sz="1400" b="1"/>
          </a:p>
        </p:txBody>
      </p:sp>
    </p:spTree>
    <p:extLst>
      <p:ext uri="{BB962C8B-B14F-4D97-AF65-F5344CB8AC3E}">
        <p14:creationId xmlns:p14="http://schemas.microsoft.com/office/powerpoint/2010/main" val="9535958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직사각형 72">
            <a:extLst>
              <a:ext uri="{FF2B5EF4-FFF2-40B4-BE49-F238E27FC236}">
                <a16:creationId xmlns:a16="http://schemas.microsoft.com/office/drawing/2014/main" id="{D10AE262-3224-4491-9AF5-1A7677C571EF}"/>
              </a:ext>
            </a:extLst>
          </p:cNvPr>
          <p:cNvSpPr/>
          <p:nvPr/>
        </p:nvSpPr>
        <p:spPr>
          <a:xfrm>
            <a:off x="370207" y="627229"/>
            <a:ext cx="8882794"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Spring Boot </a:t>
            </a:r>
            <a:r>
              <a:rPr lang="ko-KR" altLang="en-US" sz="1200"/>
              <a:t>는 </a:t>
            </a:r>
            <a:r>
              <a:rPr lang="en-US" altLang="ko-KR" sz="1200"/>
              <a:t>Servlet 3.0+ </a:t>
            </a:r>
            <a:r>
              <a:rPr lang="ko-KR" altLang="en-US" sz="1200"/>
              <a:t>컨텍스트를 프로그래밍 방식으로 구성하기 위해 </a:t>
            </a:r>
            <a:r>
              <a:rPr lang="en-US" altLang="ko-KR" sz="1200"/>
              <a:t>ServletContextInitializer </a:t>
            </a:r>
            <a:r>
              <a:rPr lang="ko-KR" altLang="en-US" sz="1200"/>
              <a:t>클래스가 제공 된다</a:t>
            </a:r>
            <a:endParaRPr lang="en-US" altLang="ko-KR" sz="1200"/>
          </a:p>
        </p:txBody>
      </p:sp>
      <p:sp>
        <p:nvSpPr>
          <p:cNvPr id="74" name="직사각형 73">
            <a:extLst>
              <a:ext uri="{FF2B5EF4-FFF2-40B4-BE49-F238E27FC236}">
                <a16:creationId xmlns:a16="http://schemas.microsoft.com/office/drawing/2014/main" id="{42A0B23B-7003-43B2-A559-7C4A6F001EFB}"/>
              </a:ext>
            </a:extLst>
          </p:cNvPr>
          <p:cNvSpPr/>
          <p:nvPr/>
        </p:nvSpPr>
        <p:spPr>
          <a:xfrm>
            <a:off x="198756" y="202792"/>
            <a:ext cx="3104632"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rPr>
              <a:t>ServletContextInitializer</a:t>
            </a:r>
            <a:endParaRPr lang="ko-KR" altLang="en-US" b="1">
              <a:solidFill>
                <a:schemeClr val="accent1">
                  <a:lumMod val="75000"/>
                </a:schemeClr>
              </a:solidFill>
            </a:endParaRPr>
          </a:p>
        </p:txBody>
      </p:sp>
      <p:sp>
        <p:nvSpPr>
          <p:cNvPr id="27" name="모서리가 둥근 직사각형 38">
            <a:extLst>
              <a:ext uri="{FF2B5EF4-FFF2-40B4-BE49-F238E27FC236}">
                <a16:creationId xmlns:a16="http://schemas.microsoft.com/office/drawing/2014/main" id="{5D3E6BAB-4F0C-4972-ACAF-D8E3A4E6E267}"/>
              </a:ext>
            </a:extLst>
          </p:cNvPr>
          <p:cNvSpPr/>
          <p:nvPr/>
        </p:nvSpPr>
        <p:spPr>
          <a:xfrm>
            <a:off x="605150" y="1161781"/>
            <a:ext cx="5396475" cy="879216"/>
          </a:xfrm>
          <a:prstGeom prst="roundRect">
            <a:avLst>
              <a:gd name="adj" fmla="val 9563"/>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lnSpc>
                <a:spcPct val="150000"/>
              </a:lnSpc>
              <a:spcBef>
                <a:spcPts val="400"/>
              </a:spcBef>
            </a:pPr>
            <a:r>
              <a:rPr lang="en-US" altLang="ko-KR" sz="1400" b="1">
                <a:solidFill>
                  <a:schemeClr val="bg1"/>
                </a:solidFill>
                <a:ea typeface="나눔바른고딕" panose="020B0603020101020101"/>
              </a:rPr>
              <a:t>ServletContextInitializer</a:t>
            </a:r>
          </a:p>
          <a:p>
            <a:pPr algn="ctr">
              <a:lnSpc>
                <a:spcPct val="150000"/>
              </a:lnSpc>
              <a:spcBef>
                <a:spcPts val="400"/>
              </a:spcBef>
            </a:pPr>
            <a:r>
              <a:rPr lang="en-US" altLang="ko-KR" sz="1200">
                <a:solidFill>
                  <a:schemeClr val="bg1"/>
                </a:solidFill>
                <a:ea typeface="나눔바른고딕" panose="020B0603020101020101"/>
              </a:rPr>
              <a:t>void onStartup(ServletContext servletContext) throws ServletException</a:t>
            </a:r>
            <a:endParaRPr lang="ko-KR" altLang="en-US" sz="1200">
              <a:solidFill>
                <a:schemeClr val="bg1"/>
              </a:solidFill>
              <a:ea typeface="나눔바른고딕" panose="020B0603020101020101"/>
            </a:endParaRPr>
          </a:p>
        </p:txBody>
      </p:sp>
      <p:sp>
        <p:nvSpPr>
          <p:cNvPr id="2" name="Rectangle 1">
            <a:extLst>
              <a:ext uri="{FF2B5EF4-FFF2-40B4-BE49-F238E27FC236}">
                <a16:creationId xmlns:a16="http://schemas.microsoft.com/office/drawing/2014/main" id="{0F8C66C9-902B-45DC-B9EB-908ABA6BCE33}"/>
              </a:ext>
            </a:extLst>
          </p:cNvPr>
          <p:cNvSpPr>
            <a:spLocks noChangeArrowheads="1"/>
          </p:cNvSpPr>
          <p:nvPr/>
        </p:nvSpPr>
        <p:spPr bwMode="auto">
          <a:xfrm>
            <a:off x="605150" y="2241932"/>
            <a:ext cx="8448016" cy="421314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B3AE60"/>
                </a:solidFill>
                <a:effectLst/>
                <a:ea typeface="JetBrains Mono"/>
              </a:rPr>
              <a:t>@Configuration</a:t>
            </a:r>
            <a:br>
              <a:rPr kumimoji="0" lang="ko-KR" altLang="ko-KR" sz="1200" b="0" i="0" u="none" strike="noStrike" cap="none" normalizeH="0" baseline="0">
                <a:ln>
                  <a:noFill/>
                </a:ln>
                <a:solidFill>
                  <a:srgbClr val="B3AE60"/>
                </a:solidFill>
                <a:effectLst/>
                <a:ea typeface="JetBrains Mono"/>
              </a:rPr>
            </a:br>
            <a:r>
              <a:rPr kumimoji="0" lang="ko-KR" altLang="ko-KR" sz="1200" b="0" i="0" u="none" strike="noStrike" cap="none" normalizeH="0" baseline="0">
                <a:ln>
                  <a:noFill/>
                </a:ln>
                <a:solidFill>
                  <a:srgbClr val="CF8E6D"/>
                </a:solidFill>
                <a:effectLst/>
                <a:ea typeface="JetBrains Mono"/>
              </a:rPr>
              <a:t>public class </a:t>
            </a:r>
            <a:r>
              <a:rPr kumimoji="0" lang="ko-KR" altLang="ko-KR" sz="1200" b="0" i="0" u="none" strike="noStrike" cap="none" normalizeH="0" baseline="0">
                <a:ln>
                  <a:noFill/>
                </a:ln>
                <a:solidFill>
                  <a:srgbClr val="BCBEC4"/>
                </a:solidFill>
                <a:effectLst/>
                <a:ea typeface="JetBrains Mono"/>
              </a:rPr>
              <a:t>MyServletContextConfig {</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B3AE60"/>
                </a:solidFill>
                <a:effectLst/>
                <a:ea typeface="JetBrains Mono"/>
              </a:rPr>
              <a:t>@Bean</a:t>
            </a:r>
            <a:br>
              <a:rPr kumimoji="0" lang="ko-KR" altLang="ko-KR" sz="1200" b="0" i="0" u="none" strike="noStrike" cap="none" normalizeH="0" baseline="0">
                <a:ln>
                  <a:noFill/>
                </a:ln>
                <a:solidFill>
                  <a:srgbClr val="B3AE60"/>
                </a:solidFill>
                <a:effectLst/>
                <a:ea typeface="JetBrains Mono"/>
              </a:rPr>
            </a:br>
            <a:r>
              <a:rPr kumimoji="0" lang="ko-KR" altLang="ko-KR" sz="1200" b="0" i="0" u="none" strike="noStrike" cap="none" normalizeH="0" baseline="0">
                <a:ln>
                  <a:noFill/>
                </a:ln>
                <a:solidFill>
                  <a:srgbClr val="B3AE60"/>
                </a:solidFill>
                <a:effectLst/>
                <a:ea typeface="JetBrains Mono"/>
              </a:rPr>
              <a:t>    </a:t>
            </a:r>
            <a:r>
              <a:rPr kumimoji="0" lang="ko-KR" altLang="ko-KR" sz="1200" b="0" i="0" u="none" strike="noStrike" cap="none" normalizeH="0" baseline="0">
                <a:ln>
                  <a:noFill/>
                </a:ln>
                <a:solidFill>
                  <a:srgbClr val="CF8E6D"/>
                </a:solidFill>
                <a:effectLst/>
                <a:ea typeface="JetBrains Mono"/>
              </a:rPr>
              <a:t>public </a:t>
            </a:r>
            <a:r>
              <a:rPr kumimoji="0" lang="ko-KR" altLang="ko-KR" sz="1200" b="0" i="0" u="none" strike="noStrike" cap="none" normalizeH="0" baseline="0">
                <a:ln>
                  <a:noFill/>
                </a:ln>
                <a:solidFill>
                  <a:srgbClr val="BCBEC4"/>
                </a:solidFill>
                <a:effectLst/>
                <a:ea typeface="JetBrains Mono"/>
              </a:rPr>
              <a:t>ServletContextInitializer </a:t>
            </a:r>
            <a:r>
              <a:rPr kumimoji="0" lang="ko-KR" altLang="ko-KR" sz="1200" b="0" i="0" u="none" strike="noStrike" cap="none" normalizeH="0" baseline="0">
                <a:ln>
                  <a:noFill/>
                </a:ln>
                <a:solidFill>
                  <a:srgbClr val="56A8F5"/>
                </a:solidFill>
                <a:effectLst/>
                <a:ea typeface="JetBrains Mono"/>
              </a:rPr>
              <a:t>initializer</a:t>
            </a:r>
            <a:r>
              <a:rPr kumimoji="0" lang="ko-KR" altLang="ko-KR" sz="1200" b="0" i="0" u="none" strike="noStrike" cap="none" normalizeH="0" baseline="0">
                <a:ln>
                  <a:noFill/>
                </a:ln>
                <a:solidFill>
                  <a:srgbClr val="BCBEC4"/>
                </a:solidFill>
                <a:effectLst/>
                <a:ea typeface="JetBrains Mono"/>
              </a:rPr>
              <a:t>() {</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CF8E6D"/>
                </a:solidFill>
                <a:effectLst/>
                <a:ea typeface="JetBrains Mono"/>
              </a:rPr>
              <a:t>return </a:t>
            </a:r>
            <a:r>
              <a:rPr kumimoji="0" lang="ko-KR" altLang="ko-KR" sz="1200" b="0" i="0" u="none" strike="noStrike" cap="none" normalizeH="0" baseline="0">
                <a:ln>
                  <a:noFill/>
                </a:ln>
                <a:solidFill>
                  <a:srgbClr val="BCBEC4"/>
                </a:solidFill>
                <a:effectLst/>
                <a:ea typeface="JetBrains Mono"/>
              </a:rPr>
              <a:t>servletContext -&gt; {</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7A7E85"/>
                </a:solidFill>
                <a:effectLst/>
                <a:ea typeface="JetBrains Mono"/>
              </a:rPr>
              <a:t>// </a:t>
            </a:r>
            <a:r>
              <a:rPr kumimoji="0" lang="ko-KR" altLang="ko-KR" sz="1200" b="0" i="0" u="none" strike="noStrike" cap="none" normalizeH="0" baseline="0">
                <a:ln>
                  <a:noFill/>
                </a:ln>
                <a:solidFill>
                  <a:srgbClr val="7A7E85"/>
                </a:solidFill>
                <a:effectLst/>
                <a:ea typeface="맑은 고딕" panose="020B0503020000020004" pitchFamily="50" charset="-127"/>
              </a:rPr>
              <a:t>필터 등록</a:t>
            </a:r>
            <a:br>
              <a:rPr kumimoji="0" lang="ko-KR" altLang="ko-KR" sz="1200" b="0" i="0" u="none" strike="noStrike" cap="none" normalizeH="0" baseline="0">
                <a:ln>
                  <a:noFill/>
                </a:ln>
                <a:solidFill>
                  <a:srgbClr val="7A7E85"/>
                </a:solidFill>
                <a:effectLst/>
                <a:ea typeface="맑은 고딕" panose="020B0503020000020004" pitchFamily="50" charset="-127"/>
              </a:rPr>
            </a:br>
            <a:r>
              <a:rPr kumimoji="0" lang="ko-KR" altLang="ko-KR" sz="1200" b="0" i="0" u="none" strike="noStrike" cap="none" normalizeH="0" baseline="0">
                <a:ln>
                  <a:noFill/>
                </a:ln>
                <a:solidFill>
                  <a:srgbClr val="7A7E85"/>
                </a:solidFill>
                <a:effectLst/>
                <a:ea typeface="맑은 고딕" panose="020B0503020000020004" pitchFamily="50" charset="-127"/>
              </a:rPr>
              <a:t>            </a:t>
            </a:r>
            <a:r>
              <a:rPr kumimoji="0" lang="ko-KR" altLang="ko-KR" sz="1200" b="0" i="0" u="none" strike="noStrike" cap="none" normalizeH="0" baseline="0">
                <a:ln>
                  <a:noFill/>
                </a:ln>
                <a:solidFill>
                  <a:srgbClr val="BCBEC4"/>
                </a:solidFill>
                <a:effectLst/>
                <a:ea typeface="JetBrains Mono"/>
              </a:rPr>
              <a:t>servletContext.addFilter(</a:t>
            </a:r>
            <a:r>
              <a:rPr kumimoji="0" lang="ko-KR" altLang="ko-KR" sz="1200" b="0" i="0" u="none" strike="noStrike" cap="none" normalizeH="0" baseline="0">
                <a:ln>
                  <a:noFill/>
                </a:ln>
                <a:solidFill>
                  <a:srgbClr val="6AAB73"/>
                </a:solidFill>
                <a:effectLst/>
                <a:ea typeface="JetBrains Mono"/>
              </a:rPr>
              <a:t>"myFilter"</a:t>
            </a: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CF8E6D"/>
                </a:solidFill>
                <a:effectLst/>
                <a:ea typeface="JetBrains Mono"/>
              </a:rPr>
              <a:t>new </a:t>
            </a:r>
            <a:r>
              <a:rPr kumimoji="0" lang="ko-KR" altLang="ko-KR" sz="1200" b="0" i="0" u="none" strike="noStrike" cap="none" normalizeH="0" baseline="0">
                <a:ln>
                  <a:noFill/>
                </a:ln>
                <a:solidFill>
                  <a:srgbClr val="BCBEC4"/>
                </a:solidFill>
                <a:effectLst/>
                <a:ea typeface="JetBrains Mono"/>
              </a:rPr>
              <a:t>MyFilter())</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.addMappingForUrlPatterns(</a:t>
            </a:r>
            <a:r>
              <a:rPr kumimoji="0" lang="ko-KR" altLang="ko-KR" sz="1200" b="0" i="0" u="none" strike="noStrike" cap="none" normalizeH="0" baseline="0">
                <a:ln>
                  <a:noFill/>
                </a:ln>
                <a:solidFill>
                  <a:srgbClr val="CF8E6D"/>
                </a:solidFill>
                <a:effectLst/>
                <a:ea typeface="JetBrains Mono"/>
              </a:rPr>
              <a:t>null</a:t>
            </a: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CF8E6D"/>
                </a:solidFill>
                <a:effectLst/>
                <a:ea typeface="JetBrains Mono"/>
              </a:rPr>
              <a:t>false</a:t>
            </a: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6AAB73"/>
                </a:solidFill>
                <a:effectLst/>
                <a:ea typeface="JetBrains Mono"/>
              </a:rPr>
              <a:t>"/*"</a:t>
            </a:r>
            <a:r>
              <a:rPr kumimoji="0" lang="ko-KR" altLang="ko-KR" sz="1200" b="0" i="0" u="none" strike="noStrike" cap="none" normalizeH="0" baseline="0">
                <a:ln>
                  <a:noFill/>
                </a:ln>
                <a:solidFill>
                  <a:srgbClr val="BCBEC4"/>
                </a:solidFill>
                <a:effectLst/>
                <a:ea typeface="JetBrains Mono"/>
              </a:rPr>
              <a:t>);</a:t>
            </a:r>
            <a:br>
              <a:rPr kumimoji="0" lang="ko-KR" altLang="ko-KR" sz="1200" b="0" i="0" u="none" strike="noStrike" cap="none" normalizeH="0" baseline="0">
                <a:ln>
                  <a:noFill/>
                </a:ln>
                <a:solidFill>
                  <a:srgbClr val="BCBEC4"/>
                </a:solidFill>
                <a:effectLst/>
                <a:ea typeface="JetBrains Mono"/>
              </a:rPr>
            </a:b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7A7E85"/>
                </a:solidFill>
                <a:effectLst/>
                <a:ea typeface="JetBrains Mono"/>
              </a:rPr>
              <a:t>// Servlet </a:t>
            </a:r>
            <a:r>
              <a:rPr kumimoji="0" lang="ko-KR" altLang="ko-KR" sz="1200" b="0" i="0" u="none" strike="noStrike" cap="none" normalizeH="0" baseline="0">
                <a:ln>
                  <a:noFill/>
                </a:ln>
                <a:solidFill>
                  <a:srgbClr val="7A7E85"/>
                </a:solidFill>
                <a:effectLst/>
                <a:ea typeface="맑은 고딕" panose="020B0503020000020004" pitchFamily="50" charset="-127"/>
              </a:rPr>
              <a:t>등록</a:t>
            </a:r>
            <a:br>
              <a:rPr kumimoji="0" lang="ko-KR" altLang="ko-KR" sz="1200" b="0" i="0" u="none" strike="noStrike" cap="none" normalizeH="0" baseline="0">
                <a:ln>
                  <a:noFill/>
                </a:ln>
                <a:solidFill>
                  <a:srgbClr val="7A7E85"/>
                </a:solidFill>
                <a:effectLst/>
                <a:ea typeface="맑은 고딕" panose="020B0503020000020004" pitchFamily="50" charset="-127"/>
              </a:rPr>
            </a:br>
            <a:r>
              <a:rPr kumimoji="0" lang="ko-KR" altLang="ko-KR" sz="1200" b="0" i="0" u="none" strike="noStrike" cap="none" normalizeH="0" baseline="0">
                <a:ln>
                  <a:noFill/>
                </a:ln>
                <a:solidFill>
                  <a:srgbClr val="7A7E85"/>
                </a:solidFill>
                <a:effectLst/>
                <a:ea typeface="맑은 고딕" panose="020B0503020000020004" pitchFamily="50" charset="-127"/>
              </a:rPr>
              <a:t>            </a:t>
            </a:r>
            <a:r>
              <a:rPr kumimoji="0" lang="ko-KR" altLang="ko-KR" sz="1200" b="0" i="0" u="none" strike="noStrike" cap="none" normalizeH="0" baseline="0">
                <a:ln>
                  <a:noFill/>
                </a:ln>
                <a:solidFill>
                  <a:srgbClr val="BCBEC4"/>
                </a:solidFill>
                <a:effectLst/>
                <a:ea typeface="JetBrains Mono"/>
              </a:rPr>
              <a:t>servletContext.addServlet(</a:t>
            </a:r>
            <a:r>
              <a:rPr kumimoji="0" lang="ko-KR" altLang="ko-KR" sz="1200" b="0" i="0" u="none" strike="noStrike" cap="none" normalizeH="0" baseline="0">
                <a:ln>
                  <a:noFill/>
                </a:ln>
                <a:solidFill>
                  <a:srgbClr val="6AAB73"/>
                </a:solidFill>
                <a:effectLst/>
                <a:ea typeface="JetBrains Mono"/>
              </a:rPr>
              <a:t>"myServlet"</a:t>
            </a: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CF8E6D"/>
                </a:solidFill>
                <a:effectLst/>
                <a:ea typeface="JetBrains Mono"/>
              </a:rPr>
              <a:t>new </a:t>
            </a:r>
            <a:r>
              <a:rPr kumimoji="0" lang="ko-KR" altLang="ko-KR" sz="1200" b="0" i="0" u="none" strike="noStrike" cap="none" normalizeH="0" baseline="0">
                <a:ln>
                  <a:noFill/>
                </a:ln>
                <a:solidFill>
                  <a:srgbClr val="BCBEC4"/>
                </a:solidFill>
                <a:effectLst/>
                <a:ea typeface="JetBrains Mono"/>
              </a:rPr>
              <a:t>MyServlet())</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.addMapping(</a:t>
            </a:r>
            <a:r>
              <a:rPr kumimoji="0" lang="ko-KR" altLang="ko-KR" sz="1200" b="0" i="0" u="none" strike="noStrike" cap="none" normalizeH="0" baseline="0">
                <a:ln>
                  <a:noFill/>
                </a:ln>
                <a:solidFill>
                  <a:srgbClr val="6AAB73"/>
                </a:solidFill>
                <a:effectLst/>
                <a:ea typeface="JetBrains Mono"/>
              </a:rPr>
              <a:t>"/myServlet"</a:t>
            </a:r>
            <a:r>
              <a:rPr kumimoji="0" lang="ko-KR" altLang="ko-KR" sz="1200" b="0" i="0" u="none" strike="noStrike" cap="none" normalizeH="0" baseline="0">
                <a:ln>
                  <a:noFill/>
                </a:ln>
                <a:solidFill>
                  <a:srgbClr val="BCBEC4"/>
                </a:solidFill>
                <a:effectLst/>
                <a:ea typeface="JetBrains Mono"/>
              </a:rPr>
              <a:t>);</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a:t>
            </a:r>
            <a:endParaRPr kumimoji="0" lang="ko-KR" altLang="ko-KR" sz="1800" b="0" i="0" u="none" strike="noStrike" cap="none" normalizeH="0" baseline="0">
              <a:ln>
                <a:noFill/>
              </a:ln>
              <a:solidFill>
                <a:schemeClr val="tx1"/>
              </a:solidFill>
              <a:effectLst/>
            </a:endParaRPr>
          </a:p>
        </p:txBody>
      </p:sp>
      <p:sp>
        <p:nvSpPr>
          <p:cNvPr id="28" name="왼쪽 중괄호 6">
            <a:extLst>
              <a:ext uri="{FF2B5EF4-FFF2-40B4-BE49-F238E27FC236}">
                <a16:creationId xmlns:a16="http://schemas.microsoft.com/office/drawing/2014/main" id="{E1B3C634-2927-4981-8A90-49287893623E}"/>
              </a:ext>
            </a:extLst>
          </p:cNvPr>
          <p:cNvSpPr/>
          <p:nvPr/>
        </p:nvSpPr>
        <p:spPr>
          <a:xfrm flipH="1">
            <a:off x="5776977" y="4039852"/>
            <a:ext cx="177582" cy="1774678"/>
          </a:xfrm>
          <a:prstGeom prst="leftBrace">
            <a:avLst>
              <a:gd name="adj1" fmla="val 43117"/>
              <a:gd name="adj2" fmla="val 48130"/>
            </a:avLst>
          </a:prstGeom>
          <a:ln w="19050">
            <a:solidFill>
              <a:srgbClr val="FFFF00"/>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29" name="TextBox 28">
            <a:extLst>
              <a:ext uri="{FF2B5EF4-FFF2-40B4-BE49-F238E27FC236}">
                <a16:creationId xmlns:a16="http://schemas.microsoft.com/office/drawing/2014/main" id="{FD503819-A865-4424-88F0-990900CE4BC4}"/>
              </a:ext>
            </a:extLst>
          </p:cNvPr>
          <p:cNvSpPr txBox="1"/>
          <p:nvPr/>
        </p:nvSpPr>
        <p:spPr>
          <a:xfrm>
            <a:off x="6009156" y="4778429"/>
            <a:ext cx="2941063" cy="246221"/>
          </a:xfrm>
          <a:prstGeom prst="rect">
            <a:avLst/>
          </a:prstGeom>
          <a:noFill/>
        </p:spPr>
        <p:txBody>
          <a:bodyPr wrap="square">
            <a:spAutoFit/>
          </a:bodyPr>
          <a:lstStyle/>
          <a:p>
            <a:r>
              <a:rPr lang="ko-KR" altLang="en-US" sz="1000">
                <a:solidFill>
                  <a:srgbClr val="FFFF00"/>
                </a:solidFill>
                <a:ea typeface="나눔바른고딕" panose="020B0603020101020101"/>
              </a:rPr>
              <a:t>프로그래밍 방식으로 </a:t>
            </a:r>
            <a:r>
              <a:rPr lang="en-US" altLang="ko-KR" sz="1000">
                <a:solidFill>
                  <a:srgbClr val="FFFF00"/>
                </a:solidFill>
                <a:ea typeface="나눔바른고딕" panose="020B0603020101020101"/>
              </a:rPr>
              <a:t>Servlet, </a:t>
            </a:r>
            <a:r>
              <a:rPr lang="ko-KR" altLang="en-US" sz="1000">
                <a:solidFill>
                  <a:srgbClr val="FFFF00"/>
                </a:solidFill>
                <a:ea typeface="나눔바른고딕" panose="020B0603020101020101"/>
              </a:rPr>
              <a:t>필터</a:t>
            </a:r>
            <a:r>
              <a:rPr lang="en-US" altLang="ko-KR" sz="1000">
                <a:solidFill>
                  <a:srgbClr val="FFFF00"/>
                </a:solidFill>
                <a:ea typeface="나눔바른고딕" panose="020B0603020101020101"/>
              </a:rPr>
              <a:t>, </a:t>
            </a:r>
            <a:r>
              <a:rPr lang="ko-KR" altLang="en-US" sz="1000">
                <a:solidFill>
                  <a:srgbClr val="FFFF00"/>
                </a:solidFill>
                <a:ea typeface="나눔바른고딕" panose="020B0603020101020101"/>
              </a:rPr>
              <a:t>리스너 등록</a:t>
            </a:r>
            <a:endParaRPr lang="ko-KR" altLang="en-US" sz="1000">
              <a:solidFill>
                <a:srgbClr val="FFFF00"/>
              </a:solidFill>
            </a:endParaRPr>
          </a:p>
        </p:txBody>
      </p:sp>
    </p:spTree>
    <p:extLst>
      <p:ext uri="{BB962C8B-B14F-4D97-AF65-F5344CB8AC3E}">
        <p14:creationId xmlns:p14="http://schemas.microsoft.com/office/powerpoint/2010/main" val="21450537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28235-34F3-480D-9582-51322E7389EC}"/>
              </a:ext>
            </a:extLst>
          </p:cNvPr>
          <p:cNvSpPr txBox="1"/>
          <p:nvPr/>
        </p:nvSpPr>
        <p:spPr>
          <a:xfrm>
            <a:off x="3039721" y="2921169"/>
            <a:ext cx="6112571" cy="1015663"/>
          </a:xfrm>
          <a:prstGeom prst="rect">
            <a:avLst/>
          </a:prstGeom>
          <a:noFill/>
        </p:spPr>
        <p:txBody>
          <a:bodyPr wrap="none" rtlCol="0">
            <a:spAutoFit/>
          </a:bodyPr>
          <a:lstStyle/>
          <a:p>
            <a:pPr algn="ctr"/>
            <a:r>
              <a:rPr lang="ko-KR" altLang="en-US" sz="6000">
                <a:solidFill>
                  <a:schemeClr val="accent1">
                    <a:lumMod val="75000"/>
                  </a:schemeClr>
                </a:solidFill>
                <a:latin typeface="+mj-lt"/>
              </a:rPr>
              <a:t>초기화 클래스들 </a:t>
            </a:r>
          </a:p>
        </p:txBody>
      </p:sp>
      <p:sp>
        <p:nvSpPr>
          <p:cNvPr id="3" name="TextBox 2">
            <a:extLst>
              <a:ext uri="{FF2B5EF4-FFF2-40B4-BE49-F238E27FC236}">
                <a16:creationId xmlns:a16="http://schemas.microsoft.com/office/drawing/2014/main" id="{CDB69857-4DB7-EFC1-D480-BBEE632C406D}"/>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316793828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직사각형 72">
            <a:extLst>
              <a:ext uri="{FF2B5EF4-FFF2-40B4-BE49-F238E27FC236}">
                <a16:creationId xmlns:a16="http://schemas.microsoft.com/office/drawing/2014/main" id="{D10AE262-3224-4491-9AF5-1A7677C571EF}"/>
              </a:ext>
            </a:extLst>
          </p:cNvPr>
          <p:cNvSpPr/>
          <p:nvPr/>
        </p:nvSpPr>
        <p:spPr>
          <a:xfrm>
            <a:off x="370207" y="627229"/>
            <a:ext cx="11805182"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t>스프링 부트는 웹 </a:t>
            </a:r>
            <a:r>
              <a:rPr lang="en-US" altLang="ko-KR" sz="1200"/>
              <a:t>MVC </a:t>
            </a:r>
            <a:r>
              <a:rPr lang="ko-KR" altLang="en-US" sz="1200"/>
              <a:t>초기화와 실행을 위한 여러 빈들을 생성하고 초기 값들을 설정하기 위한 여러 클래스들을 정의하고 있다</a:t>
            </a:r>
            <a:endParaRPr lang="en-US" altLang="ko-KR" sz="1200"/>
          </a:p>
        </p:txBody>
      </p:sp>
      <p:sp>
        <p:nvSpPr>
          <p:cNvPr id="74" name="직사각형 73">
            <a:extLst>
              <a:ext uri="{FF2B5EF4-FFF2-40B4-BE49-F238E27FC236}">
                <a16:creationId xmlns:a16="http://schemas.microsoft.com/office/drawing/2014/main" id="{42A0B23B-7003-43B2-A559-7C4A6F001EFB}"/>
              </a:ext>
            </a:extLst>
          </p:cNvPr>
          <p:cNvSpPr/>
          <p:nvPr/>
        </p:nvSpPr>
        <p:spPr>
          <a:xfrm>
            <a:off x="198756" y="202792"/>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rPr>
              <a:t>개요</a:t>
            </a:r>
          </a:p>
        </p:txBody>
      </p:sp>
      <p:sp>
        <p:nvSpPr>
          <p:cNvPr id="4" name="직사각형 3">
            <a:extLst>
              <a:ext uri="{FF2B5EF4-FFF2-40B4-BE49-F238E27FC236}">
                <a16:creationId xmlns:a16="http://schemas.microsoft.com/office/drawing/2014/main" id="{E4393F49-ACCC-405A-B0FF-1B28282CC398}"/>
              </a:ext>
            </a:extLst>
          </p:cNvPr>
          <p:cNvSpPr/>
          <p:nvPr/>
        </p:nvSpPr>
        <p:spPr>
          <a:xfrm>
            <a:off x="198756" y="1413858"/>
            <a:ext cx="2558136"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rPr>
              <a:t>WebMvcProperties</a:t>
            </a:r>
            <a:endParaRPr lang="ko-KR" altLang="en-US" b="1">
              <a:solidFill>
                <a:schemeClr val="accent1">
                  <a:lumMod val="75000"/>
                </a:schemeClr>
              </a:solidFill>
            </a:endParaRPr>
          </a:p>
        </p:txBody>
      </p:sp>
      <p:sp>
        <p:nvSpPr>
          <p:cNvPr id="17" name="직사각형 16">
            <a:extLst>
              <a:ext uri="{FF2B5EF4-FFF2-40B4-BE49-F238E27FC236}">
                <a16:creationId xmlns:a16="http://schemas.microsoft.com/office/drawing/2014/main" id="{44BC013F-46BE-4E40-9BC8-F015BF5254E3}"/>
              </a:ext>
            </a:extLst>
          </p:cNvPr>
          <p:cNvSpPr/>
          <p:nvPr/>
        </p:nvSpPr>
        <p:spPr>
          <a:xfrm>
            <a:off x="371675" y="1802580"/>
            <a:ext cx="6600609"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t>스프링 </a:t>
            </a:r>
            <a:r>
              <a:rPr lang="en-US" altLang="ko-KR" sz="1200"/>
              <a:t>MVC </a:t>
            </a:r>
            <a:r>
              <a:rPr lang="ko-KR" altLang="en-US" sz="1200"/>
              <a:t>의 여러 속성들을 환경설정파일</a:t>
            </a:r>
            <a:r>
              <a:rPr lang="en-US" altLang="ko-KR" sz="1200"/>
              <a:t>(properties, yml) </a:t>
            </a:r>
            <a:r>
              <a:rPr lang="ko-KR" altLang="en-US" sz="1200"/>
              <a:t>을</a:t>
            </a:r>
            <a:r>
              <a:rPr lang="en-US" altLang="ko-KR" sz="1200"/>
              <a:t> </a:t>
            </a:r>
            <a:r>
              <a:rPr lang="ko-KR" altLang="en-US" sz="1200"/>
              <a:t>통해 설정할 수 있다</a:t>
            </a:r>
            <a:endParaRPr lang="en-US" altLang="ko-KR" sz="1200"/>
          </a:p>
        </p:txBody>
      </p:sp>
      <p:grpSp>
        <p:nvGrpSpPr>
          <p:cNvPr id="12" name="그룹 11">
            <a:extLst>
              <a:ext uri="{FF2B5EF4-FFF2-40B4-BE49-F238E27FC236}">
                <a16:creationId xmlns:a16="http://schemas.microsoft.com/office/drawing/2014/main" id="{5214C421-2135-424D-AEC7-D314B4E0874F}"/>
              </a:ext>
            </a:extLst>
          </p:cNvPr>
          <p:cNvGrpSpPr/>
          <p:nvPr/>
        </p:nvGrpSpPr>
        <p:grpSpPr>
          <a:xfrm>
            <a:off x="648143" y="2165946"/>
            <a:ext cx="5789516" cy="1837041"/>
            <a:chOff x="648143" y="2409503"/>
            <a:chExt cx="5789516" cy="1837041"/>
          </a:xfrm>
        </p:grpSpPr>
        <p:sp>
          <p:nvSpPr>
            <p:cNvPr id="10" name="Rectangle 3">
              <a:extLst>
                <a:ext uri="{FF2B5EF4-FFF2-40B4-BE49-F238E27FC236}">
                  <a16:creationId xmlns:a16="http://schemas.microsoft.com/office/drawing/2014/main" id="{4060AAE0-668B-4122-BF67-AE6C3AF996C0}"/>
                </a:ext>
              </a:extLst>
            </p:cNvPr>
            <p:cNvSpPr>
              <a:spLocks noChangeArrowheads="1"/>
            </p:cNvSpPr>
            <p:nvPr/>
          </p:nvSpPr>
          <p:spPr bwMode="auto">
            <a:xfrm>
              <a:off x="649611" y="2409503"/>
              <a:ext cx="5788048" cy="183704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mj-lt"/>
                  <a:ea typeface="JetBrains Mono"/>
                </a:rPr>
                <a:t>@ConfigurationProperties</a:t>
              </a:r>
              <a:r>
                <a:rPr kumimoji="0" lang="ko-KR" altLang="ko-KR" sz="1100" b="0" i="0" u="none" strike="noStrike" cap="none" normalizeH="0" baseline="0">
                  <a:ln>
                    <a:noFill/>
                  </a:ln>
                  <a:solidFill>
                    <a:srgbClr val="BCBEC4"/>
                  </a:solidFill>
                  <a:effectLst/>
                  <a:latin typeface="+mj-lt"/>
                  <a:ea typeface="JetBrains Mono"/>
                </a:rPr>
                <a:t>(prefix = </a:t>
              </a:r>
              <a:r>
                <a:rPr kumimoji="0" lang="ko-KR" altLang="ko-KR" sz="1100" b="0" i="0" u="none" strike="noStrike" cap="none" normalizeH="0" baseline="0">
                  <a:ln>
                    <a:noFill/>
                  </a:ln>
                  <a:solidFill>
                    <a:srgbClr val="6AAB73"/>
                  </a:solidFill>
                  <a:effectLst/>
                  <a:latin typeface="+mj-lt"/>
                  <a:ea typeface="JetBrains Mono"/>
                </a:rPr>
                <a:t>"spring.mvc"</a:t>
              </a:r>
              <a:r>
                <a:rPr kumimoji="0" lang="ko-KR" altLang="ko-KR" sz="1100" b="0" i="0" u="none" strike="noStrike" cap="none" normalizeH="0" baseline="0">
                  <a:ln>
                    <a:noFill/>
                  </a:ln>
                  <a:solidFill>
                    <a:srgbClr val="BCBEC4"/>
                  </a:solidFill>
                  <a:effectLst/>
                  <a:latin typeface="+mj-lt"/>
                  <a:ea typeface="JetBrains Mono"/>
                </a:rPr>
                <a:t>)</a:t>
              </a:r>
              <a:br>
                <a:rPr kumimoji="0" lang="ko-KR" altLang="ko-KR" sz="1100" b="0" i="0" u="none" strike="noStrike" cap="none" normalizeH="0" baseline="0">
                  <a:ln>
                    <a:noFill/>
                  </a:ln>
                  <a:solidFill>
                    <a:srgbClr val="BCBEC4"/>
                  </a:solidFill>
                  <a:effectLst/>
                  <a:latin typeface="+mj-lt"/>
                  <a:ea typeface="JetBrains Mono"/>
                </a:rPr>
              </a:br>
              <a:r>
                <a:rPr kumimoji="0" lang="ko-KR" altLang="ko-KR" sz="1100" b="0" i="0" u="none" strike="noStrike" cap="none" normalizeH="0" baseline="0">
                  <a:ln>
                    <a:noFill/>
                  </a:ln>
                  <a:solidFill>
                    <a:srgbClr val="CF8E6D"/>
                  </a:solidFill>
                  <a:effectLst/>
                  <a:latin typeface="+mj-lt"/>
                  <a:ea typeface="JetBrains Mono"/>
                </a:rPr>
                <a:t>public class </a:t>
              </a:r>
              <a:r>
                <a:rPr kumimoji="0" lang="ko-KR" altLang="ko-KR" sz="1100" b="0" i="0" u="none" strike="noStrike" cap="none" normalizeH="0" baseline="0">
                  <a:ln>
                    <a:noFill/>
                  </a:ln>
                  <a:solidFill>
                    <a:srgbClr val="BCBEC4"/>
                  </a:solidFill>
                  <a:effectLst/>
                  <a:latin typeface="+mj-lt"/>
                  <a:ea typeface="JetBrains Mono"/>
                </a:rPr>
                <a:t>WebMvcProperties {</a:t>
              </a:r>
              <a:endParaRPr kumimoji="0" lang="en-US" altLang="ko-KR" sz="1100" b="0" i="0" u="none" strike="noStrike" cap="none" normalizeH="0" baseline="0">
                <a:ln>
                  <a:noFill/>
                </a:ln>
                <a:solidFill>
                  <a:srgbClr val="BCBEC4"/>
                </a:solidFill>
                <a:effectLst/>
                <a:latin typeface="+mj-lt"/>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solidFill>
                    <a:srgbClr val="BCBEC4"/>
                  </a:solidFill>
                  <a:effectLst/>
                  <a:latin typeface="+mj-lt"/>
                </a:rPr>
                <a:t>   …</a:t>
              </a:r>
            </a:p>
            <a:p>
              <a:pPr marL="0" marR="0" lvl="0" indent="0" algn="l" defTabSz="914400" rtl="0" eaLnBrk="0" fontAlgn="base" latinLnBrk="0" hangingPunct="0">
                <a:lnSpc>
                  <a:spcPct val="150000"/>
                </a:lnSpc>
                <a:spcBef>
                  <a:spcPct val="0"/>
                </a:spcBef>
                <a:spcAft>
                  <a:spcPct val="0"/>
                </a:spcAft>
                <a:buClrTx/>
                <a:buSzTx/>
                <a:buFontTx/>
                <a:buNone/>
                <a:tabLst/>
              </a:pPr>
              <a:endParaRPr lang="en-US" altLang="ko-KR" sz="1100">
                <a:solidFill>
                  <a:srgbClr val="BCBEC4"/>
                </a:solidFill>
                <a:latin typeface="+mj-lt"/>
              </a:endParaRPr>
            </a:p>
            <a:p>
              <a:pPr marL="0" marR="0" lvl="0" indent="0" algn="l" defTabSz="914400" rtl="0" eaLnBrk="0" fontAlgn="base" latinLnBrk="0" hangingPunct="0">
                <a:lnSpc>
                  <a:spcPct val="150000"/>
                </a:lnSpc>
                <a:spcBef>
                  <a:spcPct val="0"/>
                </a:spcBef>
                <a:spcAft>
                  <a:spcPct val="0"/>
                </a:spcAft>
                <a:buClrTx/>
                <a:buSzTx/>
                <a:buFontTx/>
                <a:buNone/>
                <a:tabLst/>
              </a:pPr>
              <a:endParaRPr lang="en-US" altLang="ko-KR" sz="1100">
                <a:solidFill>
                  <a:srgbClr val="BCBEC4"/>
                </a:solidFill>
                <a:latin typeface="+mj-lt"/>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solidFill>
                    <a:srgbClr val="BCBEC4"/>
                  </a:solidFill>
                  <a:effectLst/>
                  <a:latin typeface="+mj-lt"/>
                </a:rPr>
                <a:t>  …</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solidFill>
                    <a:srgbClr val="BCBEC4"/>
                  </a:solidFill>
                  <a:effectLst/>
                  <a:latin typeface="+mj-lt"/>
                </a:rPr>
                <a:t>}</a:t>
              </a:r>
              <a:endParaRPr kumimoji="0" lang="ko-KR" altLang="ko-KR" sz="1100" b="0" i="0" u="none" strike="noStrike" cap="none" normalizeH="0" baseline="0">
                <a:ln>
                  <a:noFill/>
                </a:ln>
                <a:solidFill>
                  <a:schemeClr val="tx1"/>
                </a:solidFill>
                <a:effectLst/>
                <a:latin typeface="+mj-lt"/>
              </a:endParaRPr>
            </a:p>
          </p:txBody>
        </p:sp>
        <p:sp>
          <p:nvSpPr>
            <p:cNvPr id="11" name="Rectangle 4">
              <a:extLst>
                <a:ext uri="{FF2B5EF4-FFF2-40B4-BE49-F238E27FC236}">
                  <a16:creationId xmlns:a16="http://schemas.microsoft.com/office/drawing/2014/main" id="{7A476449-9CDE-496A-9E28-966A291F7890}"/>
                </a:ext>
              </a:extLst>
            </p:cNvPr>
            <p:cNvSpPr>
              <a:spLocks noChangeArrowheads="1"/>
            </p:cNvSpPr>
            <p:nvPr/>
          </p:nvSpPr>
          <p:spPr bwMode="auto">
            <a:xfrm>
              <a:off x="648143" y="3150875"/>
              <a:ext cx="5788048" cy="567463"/>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ea typeface="JetBrains Mono"/>
                </a:rPr>
                <a:t>private final </a:t>
              </a:r>
              <a:r>
                <a:rPr kumimoji="0" lang="en-US" altLang="ko-KR" sz="1100" b="0" i="0" u="none" strike="noStrike" cap="none" normalizeH="0" baseline="0">
                  <a:ln>
                    <a:noFill/>
                  </a:ln>
                  <a:solidFill>
                    <a:srgbClr val="BCBEC4"/>
                  </a:solidFill>
                  <a:effectLst/>
                  <a:ea typeface="JetBrains Mono"/>
                </a:rPr>
                <a:t>View</a:t>
              </a:r>
              <a:r>
                <a:rPr kumimoji="0" lang="ko-KR" altLang="ko-KR" sz="1100" b="0" i="0" u="none" strike="noStrike" cap="none" normalizeH="0" baseline="0">
                  <a:ln>
                    <a:noFill/>
                  </a:ln>
                  <a:solidFill>
                    <a:srgbClr val="BCBEC4"/>
                  </a:solidFill>
                  <a:effectLst/>
                  <a:ea typeface="JetBrains Mono"/>
                </a:rPr>
                <a:t> </a:t>
              </a:r>
              <a:r>
                <a:rPr lang="en-US" altLang="ko-KR" sz="1100">
                  <a:solidFill>
                    <a:srgbClr val="C77DBB"/>
                  </a:solidFill>
                  <a:ea typeface="JetBrains Mono"/>
                </a:rPr>
                <a:t>view</a:t>
              </a:r>
              <a:r>
                <a:rPr kumimoji="0" lang="ko-KR" altLang="ko-KR" sz="1100" b="0" i="0" u="none" strike="noStrike" cap="none" normalizeH="0" baseline="0">
                  <a:ln>
                    <a:noFill/>
                  </a:ln>
                  <a:solidFill>
                    <a:srgbClr val="C77DBB"/>
                  </a:solidFill>
                  <a:effectLst/>
                  <a:ea typeface="JetBrains Mono"/>
                </a:rPr>
                <a:t> </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new </a:t>
              </a:r>
              <a:r>
                <a:rPr kumimoji="0" lang="en-US" altLang="ko-KR" sz="1100" b="0" i="0" u="none" strike="noStrike" cap="none" normalizeH="0" baseline="0">
                  <a:ln>
                    <a:noFill/>
                  </a:ln>
                  <a:solidFill>
                    <a:srgbClr val="BCBEC4"/>
                  </a:solidFill>
                  <a:effectLst/>
                  <a:ea typeface="JetBrains Mono"/>
                </a:rPr>
                <a:t>View</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CF8E6D"/>
                  </a:solidFill>
                  <a:effectLst/>
                  <a:ea typeface="JetBrains Mono"/>
                </a:rPr>
                <a:t>private final </a:t>
              </a:r>
              <a:r>
                <a:rPr kumimoji="0" lang="ko-KR" altLang="ko-KR" sz="1100" b="0" i="0" u="none" strike="noStrike" cap="none" normalizeH="0" baseline="0">
                  <a:ln>
                    <a:noFill/>
                  </a:ln>
                  <a:solidFill>
                    <a:srgbClr val="BCBEC4"/>
                  </a:solidFill>
                  <a:effectLst/>
                  <a:ea typeface="JetBrains Mono"/>
                </a:rPr>
                <a:t>Servlet </a:t>
              </a:r>
              <a:r>
                <a:rPr kumimoji="0" lang="ko-KR" altLang="ko-KR" sz="1100" b="0" i="0" u="none" strike="noStrike" cap="none" normalizeH="0" baseline="0">
                  <a:ln>
                    <a:noFill/>
                  </a:ln>
                  <a:solidFill>
                    <a:srgbClr val="C77DBB"/>
                  </a:solidFill>
                  <a:effectLst/>
                  <a:ea typeface="JetBrains Mono"/>
                </a:rPr>
                <a:t>servlet </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new </a:t>
              </a:r>
              <a:r>
                <a:rPr kumimoji="0" lang="ko-KR" altLang="ko-KR" sz="1100" b="0" i="0" u="none" strike="noStrike" cap="none" normalizeH="0" baseline="0">
                  <a:ln>
                    <a:noFill/>
                  </a:ln>
                  <a:solidFill>
                    <a:srgbClr val="BCBEC4"/>
                  </a:solidFill>
                  <a:effectLst/>
                  <a:ea typeface="JetBrains Mono"/>
                </a:rPr>
                <a:t>Servlet();</a:t>
              </a:r>
              <a:endParaRPr kumimoji="0" lang="ko-KR" altLang="ko-KR" sz="1100" b="0" i="0" u="none" strike="noStrike" cap="none" normalizeH="0" baseline="0">
                <a:ln>
                  <a:noFill/>
                </a:ln>
                <a:solidFill>
                  <a:schemeClr val="tx1"/>
                </a:solidFill>
                <a:effectLst/>
              </a:endParaRPr>
            </a:p>
          </p:txBody>
        </p:sp>
      </p:grpSp>
      <p:sp>
        <p:nvSpPr>
          <p:cNvPr id="18" name="Rectangle 5">
            <a:extLst>
              <a:ext uri="{FF2B5EF4-FFF2-40B4-BE49-F238E27FC236}">
                <a16:creationId xmlns:a16="http://schemas.microsoft.com/office/drawing/2014/main" id="{28830F9A-3E48-4CA8-BC1A-A7D20EFE7338}"/>
              </a:ext>
            </a:extLst>
          </p:cNvPr>
          <p:cNvSpPr>
            <a:spLocks noChangeArrowheads="1"/>
          </p:cNvSpPr>
          <p:nvPr/>
        </p:nvSpPr>
        <p:spPr bwMode="auto">
          <a:xfrm>
            <a:off x="648143" y="4559705"/>
            <a:ext cx="5788048" cy="183704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ea typeface="JetBrains Mono"/>
              </a:rPr>
              <a:t>spring</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mvc</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view</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prefix</a:t>
            </a:r>
            <a:r>
              <a:rPr kumimoji="0" lang="ko-KR" altLang="ko-KR" sz="1100" b="0" i="0" u="none" strike="noStrike" cap="none" normalizeH="0" baseline="0">
                <a:ln>
                  <a:noFill/>
                </a:ln>
                <a:solidFill>
                  <a:srgbClr val="BCBEC4"/>
                </a:solidFill>
                <a:effectLst/>
                <a:ea typeface="JetBrains Mono"/>
              </a:rPr>
              <a:t>: /WEB-INF/views/</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suffix</a:t>
            </a:r>
            <a:r>
              <a:rPr kumimoji="0" lang="ko-KR" altLang="ko-KR" sz="1100" b="0" i="0" u="none" strike="noStrike" cap="none" normalizeH="0" baseline="0">
                <a:ln>
                  <a:noFill/>
                </a:ln>
                <a:solidFill>
                  <a:srgbClr val="BCBEC4"/>
                </a:solidFill>
                <a:effectLst/>
                <a:ea typeface="JetBrains Mono"/>
              </a:rPr>
              <a:t>: .jsp</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servlet</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load-on-startup</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2AACB8"/>
                </a:solidFill>
                <a:effectLst/>
                <a:ea typeface="JetBrains Mono"/>
              </a:rPr>
              <a:t>1</a:t>
            </a:r>
            <a:endParaRPr kumimoji="0" lang="ko-KR" altLang="ko-KR" sz="1100" b="0" i="0" u="none" strike="noStrike" cap="none" normalizeH="0" baseline="0">
              <a:ln>
                <a:noFill/>
              </a:ln>
              <a:solidFill>
                <a:schemeClr val="tx1"/>
              </a:solidFill>
              <a:effectLst/>
            </a:endParaRPr>
          </a:p>
        </p:txBody>
      </p:sp>
      <p:sp>
        <p:nvSpPr>
          <p:cNvPr id="23" name="직사각형 22">
            <a:extLst>
              <a:ext uri="{FF2B5EF4-FFF2-40B4-BE49-F238E27FC236}">
                <a16:creationId xmlns:a16="http://schemas.microsoft.com/office/drawing/2014/main" id="{01EA9CC0-0D38-4191-A0F1-58C742394682}"/>
              </a:ext>
            </a:extLst>
          </p:cNvPr>
          <p:cNvSpPr/>
          <p:nvPr/>
        </p:nvSpPr>
        <p:spPr>
          <a:xfrm>
            <a:off x="370207" y="4268451"/>
            <a:ext cx="1547620" cy="276999"/>
          </a:xfrm>
          <a:prstGeom prst="rect">
            <a:avLst/>
          </a:prstGeom>
        </p:spPr>
        <p:txBody>
          <a:bodyPr wrap="square">
            <a:spAutoFit/>
          </a:bodyPr>
          <a:lstStyle/>
          <a:p>
            <a:pPr marL="171450" indent="-171450">
              <a:buFont typeface="Arial" panose="020B0604020202020204" pitchFamily="34" charset="0"/>
              <a:buChar char="•"/>
            </a:pPr>
            <a:r>
              <a:rPr lang="en-US" altLang="ko-KR" sz="1200"/>
              <a:t>application.yml</a:t>
            </a:r>
          </a:p>
        </p:txBody>
      </p:sp>
      <p:sp>
        <p:nvSpPr>
          <p:cNvPr id="20" name="화살표: 아래쪽 19">
            <a:extLst>
              <a:ext uri="{FF2B5EF4-FFF2-40B4-BE49-F238E27FC236}">
                <a16:creationId xmlns:a16="http://schemas.microsoft.com/office/drawing/2014/main" id="{C90B1FB5-C192-4426-A91C-5F741A8662C0}"/>
              </a:ext>
            </a:extLst>
          </p:cNvPr>
          <p:cNvSpPr/>
          <p:nvPr/>
        </p:nvSpPr>
        <p:spPr>
          <a:xfrm>
            <a:off x="3419316" y="4108248"/>
            <a:ext cx="252663" cy="276999"/>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22157969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a:extLst>
              <a:ext uri="{FF2B5EF4-FFF2-40B4-BE49-F238E27FC236}">
                <a16:creationId xmlns:a16="http://schemas.microsoft.com/office/drawing/2014/main" id="{E4393F49-ACCC-405A-B0FF-1B28282CC398}"/>
              </a:ext>
            </a:extLst>
          </p:cNvPr>
          <p:cNvSpPr/>
          <p:nvPr/>
        </p:nvSpPr>
        <p:spPr>
          <a:xfrm>
            <a:off x="197288" y="226004"/>
            <a:ext cx="4452116"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rPr>
              <a:t>DispatcherServletAutoConfiguration</a:t>
            </a:r>
            <a:endParaRPr lang="ko-KR" altLang="en-US" b="1">
              <a:solidFill>
                <a:schemeClr val="accent1">
                  <a:lumMod val="75000"/>
                </a:schemeClr>
              </a:solidFill>
            </a:endParaRPr>
          </a:p>
        </p:txBody>
      </p:sp>
      <p:sp>
        <p:nvSpPr>
          <p:cNvPr id="5" name="모서리가 둥근 직사각형 38">
            <a:extLst>
              <a:ext uri="{FF2B5EF4-FFF2-40B4-BE49-F238E27FC236}">
                <a16:creationId xmlns:a16="http://schemas.microsoft.com/office/drawing/2014/main" id="{2E41E7BC-9C21-4236-B401-FEE6944A6372}"/>
              </a:ext>
            </a:extLst>
          </p:cNvPr>
          <p:cNvSpPr/>
          <p:nvPr/>
        </p:nvSpPr>
        <p:spPr>
          <a:xfrm>
            <a:off x="575657" y="760969"/>
            <a:ext cx="3304623" cy="443289"/>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b="1">
                <a:solidFill>
                  <a:schemeClr val="bg1"/>
                </a:solidFill>
                <a:ea typeface="나눔바른고딕" panose="020B0603020101020101"/>
              </a:rPr>
              <a:t>DispatcherServletAutoConfiguration</a:t>
            </a:r>
            <a:endParaRPr lang="ko-KR" altLang="en-US" sz="1400" b="1">
              <a:solidFill>
                <a:schemeClr val="bg1"/>
              </a:solidFill>
              <a:ea typeface="나눔바른고딕" panose="020B0603020101020101"/>
            </a:endParaRPr>
          </a:p>
        </p:txBody>
      </p:sp>
      <p:sp>
        <p:nvSpPr>
          <p:cNvPr id="6" name="모서리가 둥근 직사각형 38">
            <a:extLst>
              <a:ext uri="{FF2B5EF4-FFF2-40B4-BE49-F238E27FC236}">
                <a16:creationId xmlns:a16="http://schemas.microsoft.com/office/drawing/2014/main" id="{9B6E4B55-5E3A-4738-930C-4E25EC44D95C}"/>
              </a:ext>
            </a:extLst>
          </p:cNvPr>
          <p:cNvSpPr/>
          <p:nvPr/>
        </p:nvSpPr>
        <p:spPr>
          <a:xfrm>
            <a:off x="1191402" y="1658412"/>
            <a:ext cx="2667651" cy="44328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ea typeface="나눔바른고딕" panose="020B0603020101020101"/>
              </a:rPr>
              <a:t>DispatcherServletConfiguration</a:t>
            </a:r>
            <a:endParaRPr lang="ko-KR" altLang="en-US" sz="1200">
              <a:solidFill>
                <a:schemeClr val="tx1"/>
              </a:solidFill>
              <a:ea typeface="나눔바른고딕" panose="020B0603020101020101"/>
            </a:endParaRPr>
          </a:p>
        </p:txBody>
      </p:sp>
      <p:sp>
        <p:nvSpPr>
          <p:cNvPr id="7" name="모서리가 둥근 직사각형 38">
            <a:extLst>
              <a:ext uri="{FF2B5EF4-FFF2-40B4-BE49-F238E27FC236}">
                <a16:creationId xmlns:a16="http://schemas.microsoft.com/office/drawing/2014/main" id="{AE2F4EAF-9F0A-4FA8-9CF9-EBAD38D5F8D7}"/>
              </a:ext>
            </a:extLst>
          </p:cNvPr>
          <p:cNvSpPr/>
          <p:nvPr/>
        </p:nvSpPr>
        <p:spPr>
          <a:xfrm>
            <a:off x="1191402" y="2514689"/>
            <a:ext cx="2667651" cy="44328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ea typeface="나눔바른고딕" panose="020B0603020101020101"/>
              </a:rPr>
              <a:t>DispatcherServletRegistrationBean</a:t>
            </a:r>
            <a:endParaRPr lang="ko-KR" altLang="en-US" sz="1200">
              <a:solidFill>
                <a:schemeClr val="tx1"/>
              </a:solidFill>
              <a:ea typeface="나눔바른고딕" panose="020B0603020101020101"/>
            </a:endParaRPr>
          </a:p>
        </p:txBody>
      </p:sp>
      <p:cxnSp>
        <p:nvCxnSpPr>
          <p:cNvPr id="3" name="연결선: 꺾임 2">
            <a:extLst>
              <a:ext uri="{FF2B5EF4-FFF2-40B4-BE49-F238E27FC236}">
                <a16:creationId xmlns:a16="http://schemas.microsoft.com/office/drawing/2014/main" id="{E2330E29-4A4E-4700-BD04-36DE2422F0A1}"/>
              </a:ext>
            </a:extLst>
          </p:cNvPr>
          <p:cNvCxnSpPr>
            <a:cxnSpLocks/>
            <a:endCxn id="6" idx="1"/>
          </p:cNvCxnSpPr>
          <p:nvPr/>
        </p:nvCxnSpPr>
        <p:spPr>
          <a:xfrm rot="16200000" flipH="1">
            <a:off x="621495" y="1310149"/>
            <a:ext cx="675797" cy="464018"/>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연결선: 꺾임 8">
            <a:extLst>
              <a:ext uri="{FF2B5EF4-FFF2-40B4-BE49-F238E27FC236}">
                <a16:creationId xmlns:a16="http://schemas.microsoft.com/office/drawing/2014/main" id="{FDDA8F03-1820-40B3-89DD-91B25F69F44F}"/>
              </a:ext>
            </a:extLst>
          </p:cNvPr>
          <p:cNvCxnSpPr>
            <a:endCxn id="7" idx="1"/>
          </p:cNvCxnSpPr>
          <p:nvPr/>
        </p:nvCxnSpPr>
        <p:spPr>
          <a:xfrm rot="16200000" flipH="1">
            <a:off x="247146" y="1792077"/>
            <a:ext cx="1424495" cy="464018"/>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1679930E-3A18-4D30-81F8-28886A66B488}"/>
              </a:ext>
            </a:extLst>
          </p:cNvPr>
          <p:cNvSpPr txBox="1"/>
          <p:nvPr/>
        </p:nvSpPr>
        <p:spPr>
          <a:xfrm>
            <a:off x="3948663" y="881469"/>
            <a:ext cx="3503996" cy="307777"/>
          </a:xfrm>
          <a:prstGeom prst="rect">
            <a:avLst/>
          </a:prstGeom>
          <a:noFill/>
        </p:spPr>
        <p:txBody>
          <a:bodyPr wrap="square">
            <a:spAutoFit/>
          </a:bodyPr>
          <a:lstStyle/>
          <a:p>
            <a:r>
              <a:rPr lang="en-US" altLang="ko-KR" sz="1400">
                <a:solidFill>
                  <a:srgbClr val="FF0000"/>
                </a:solidFill>
              </a:rPr>
              <a:t>DispatcherServlet</a:t>
            </a:r>
            <a:r>
              <a:rPr lang="ko-KR" altLang="en-US" sz="1400">
                <a:solidFill>
                  <a:srgbClr val="FF0000"/>
                </a:solidFill>
              </a:rPr>
              <a:t> 관련 자동 설정 클래스 </a:t>
            </a:r>
          </a:p>
        </p:txBody>
      </p:sp>
      <p:sp>
        <p:nvSpPr>
          <p:cNvPr id="15" name="TextBox 14">
            <a:extLst>
              <a:ext uri="{FF2B5EF4-FFF2-40B4-BE49-F238E27FC236}">
                <a16:creationId xmlns:a16="http://schemas.microsoft.com/office/drawing/2014/main" id="{EE5134CA-4A61-4458-8D6F-B6B4AC9A7D0F}"/>
              </a:ext>
            </a:extLst>
          </p:cNvPr>
          <p:cNvSpPr txBox="1"/>
          <p:nvPr/>
        </p:nvSpPr>
        <p:spPr>
          <a:xfrm>
            <a:off x="3948663" y="1719412"/>
            <a:ext cx="2355366" cy="307777"/>
          </a:xfrm>
          <a:prstGeom prst="rect">
            <a:avLst/>
          </a:prstGeom>
          <a:noFill/>
        </p:spPr>
        <p:txBody>
          <a:bodyPr wrap="square">
            <a:spAutoFit/>
          </a:bodyPr>
          <a:lstStyle/>
          <a:p>
            <a:r>
              <a:rPr lang="en-US" altLang="ko-KR" sz="1400">
                <a:solidFill>
                  <a:srgbClr val="FF0000"/>
                </a:solidFill>
              </a:rPr>
              <a:t>DispatcherServlet </a:t>
            </a:r>
            <a:r>
              <a:rPr lang="ko-KR" altLang="en-US" sz="1400">
                <a:solidFill>
                  <a:srgbClr val="FF0000"/>
                </a:solidFill>
              </a:rPr>
              <a:t>빈 등록</a:t>
            </a:r>
          </a:p>
        </p:txBody>
      </p:sp>
      <p:sp>
        <p:nvSpPr>
          <p:cNvPr id="16" name="TextBox 15">
            <a:extLst>
              <a:ext uri="{FF2B5EF4-FFF2-40B4-BE49-F238E27FC236}">
                <a16:creationId xmlns:a16="http://schemas.microsoft.com/office/drawing/2014/main" id="{18A69E71-662D-40D1-989D-78F9600638F7}"/>
              </a:ext>
            </a:extLst>
          </p:cNvPr>
          <p:cNvSpPr txBox="1"/>
          <p:nvPr/>
        </p:nvSpPr>
        <p:spPr>
          <a:xfrm>
            <a:off x="3948664" y="2582445"/>
            <a:ext cx="2667650" cy="307777"/>
          </a:xfrm>
          <a:prstGeom prst="rect">
            <a:avLst/>
          </a:prstGeom>
          <a:noFill/>
        </p:spPr>
        <p:txBody>
          <a:bodyPr wrap="square">
            <a:spAutoFit/>
          </a:bodyPr>
          <a:lstStyle/>
          <a:p>
            <a:r>
              <a:rPr lang="en-US" altLang="ko-KR" sz="1400">
                <a:solidFill>
                  <a:srgbClr val="FF0000"/>
                </a:solidFill>
              </a:rPr>
              <a:t>DispatcherServlet </a:t>
            </a:r>
            <a:r>
              <a:rPr lang="ko-KR" altLang="en-US" sz="1400">
                <a:solidFill>
                  <a:srgbClr val="FF0000"/>
                </a:solidFill>
              </a:rPr>
              <a:t>서블릿 등록</a:t>
            </a:r>
          </a:p>
        </p:txBody>
      </p:sp>
      <p:pic>
        <p:nvPicPr>
          <p:cNvPr id="13" name="그림 12">
            <a:extLst>
              <a:ext uri="{FF2B5EF4-FFF2-40B4-BE49-F238E27FC236}">
                <a16:creationId xmlns:a16="http://schemas.microsoft.com/office/drawing/2014/main" id="{EA769367-AB5E-4741-A51A-9871F40A5FBE}"/>
              </a:ext>
            </a:extLst>
          </p:cNvPr>
          <p:cNvPicPr>
            <a:picLocks noChangeAspect="1"/>
          </p:cNvPicPr>
          <p:nvPr/>
        </p:nvPicPr>
        <p:blipFill>
          <a:blip r:embed="rId3"/>
          <a:stretch>
            <a:fillRect/>
          </a:stretch>
        </p:blipFill>
        <p:spPr>
          <a:xfrm>
            <a:off x="6616314" y="2610856"/>
            <a:ext cx="4470555" cy="1856475"/>
          </a:xfrm>
          <a:prstGeom prst="rect">
            <a:avLst/>
          </a:prstGeom>
        </p:spPr>
      </p:pic>
      <p:sp>
        <p:nvSpPr>
          <p:cNvPr id="17" name="직사각형 16">
            <a:extLst>
              <a:ext uri="{FF2B5EF4-FFF2-40B4-BE49-F238E27FC236}">
                <a16:creationId xmlns:a16="http://schemas.microsoft.com/office/drawing/2014/main" id="{E77009A6-FC71-456D-90F7-B704C04A854D}"/>
              </a:ext>
            </a:extLst>
          </p:cNvPr>
          <p:cNvSpPr/>
          <p:nvPr/>
        </p:nvSpPr>
        <p:spPr>
          <a:xfrm>
            <a:off x="902536" y="5472172"/>
            <a:ext cx="1845396" cy="1015538"/>
          </a:xfrm>
          <a:prstGeom prst="rect">
            <a:avLst/>
          </a:prstGeom>
          <a:solidFill>
            <a:schemeClr val="bg1"/>
          </a:solidFill>
          <a:ln w="19050">
            <a:prstDash val="sysDash"/>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E72490C5-2D54-4B50-B352-50461F250B1C}"/>
              </a:ext>
            </a:extLst>
          </p:cNvPr>
          <p:cNvSpPr txBox="1"/>
          <p:nvPr/>
        </p:nvSpPr>
        <p:spPr>
          <a:xfrm>
            <a:off x="902536" y="5157241"/>
            <a:ext cx="1741330" cy="307777"/>
          </a:xfrm>
          <a:prstGeom prst="rect">
            <a:avLst/>
          </a:prstGeom>
          <a:noFill/>
        </p:spPr>
        <p:txBody>
          <a:bodyPr wrap="square">
            <a:spAutoFit/>
          </a:bodyPr>
          <a:lstStyle/>
          <a:p>
            <a:pPr algn="ctr"/>
            <a:r>
              <a:rPr lang="en-US" altLang="ko-KR" sz="1400"/>
              <a:t>Spring Container</a:t>
            </a:r>
            <a:endParaRPr lang="ko-KR" altLang="en-US" sz="1400"/>
          </a:p>
        </p:txBody>
      </p:sp>
      <p:sp>
        <p:nvSpPr>
          <p:cNvPr id="21" name="모서리가 둥근 직사각형 38">
            <a:extLst>
              <a:ext uri="{FF2B5EF4-FFF2-40B4-BE49-F238E27FC236}">
                <a16:creationId xmlns:a16="http://schemas.microsoft.com/office/drawing/2014/main" id="{6CB3D783-A746-471E-83D9-D2FC843E1663}"/>
              </a:ext>
            </a:extLst>
          </p:cNvPr>
          <p:cNvSpPr/>
          <p:nvPr/>
        </p:nvSpPr>
        <p:spPr>
          <a:xfrm>
            <a:off x="1058261" y="5707390"/>
            <a:ext cx="1533946" cy="44328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ea typeface="나눔바른고딕" panose="020B0603020101020101"/>
              </a:rPr>
              <a:t>DispatcherServlet</a:t>
            </a:r>
            <a:endParaRPr lang="ko-KR" altLang="en-US" sz="1200">
              <a:solidFill>
                <a:schemeClr val="tx1"/>
              </a:solidFill>
              <a:ea typeface="나눔바른고딕" panose="020B0603020101020101"/>
            </a:endParaRPr>
          </a:p>
        </p:txBody>
      </p:sp>
      <p:sp>
        <p:nvSpPr>
          <p:cNvPr id="23" name="직사각형 22">
            <a:extLst>
              <a:ext uri="{FF2B5EF4-FFF2-40B4-BE49-F238E27FC236}">
                <a16:creationId xmlns:a16="http://schemas.microsoft.com/office/drawing/2014/main" id="{FB3D1E5C-DFEB-45FA-9D6F-F0F33A3D733D}"/>
              </a:ext>
            </a:extLst>
          </p:cNvPr>
          <p:cNvSpPr/>
          <p:nvPr/>
        </p:nvSpPr>
        <p:spPr>
          <a:xfrm>
            <a:off x="3880280" y="5472172"/>
            <a:ext cx="1845396" cy="1015538"/>
          </a:xfrm>
          <a:prstGeom prst="rect">
            <a:avLst/>
          </a:prstGeom>
          <a:solidFill>
            <a:schemeClr val="bg1"/>
          </a:solidFill>
          <a:ln w="19050">
            <a:prstDash val="sysDash"/>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C7B56BC8-C115-4790-8D83-560263A10355}"/>
              </a:ext>
            </a:extLst>
          </p:cNvPr>
          <p:cNvSpPr txBox="1"/>
          <p:nvPr/>
        </p:nvSpPr>
        <p:spPr>
          <a:xfrm>
            <a:off x="3932313" y="5164395"/>
            <a:ext cx="1741330" cy="307777"/>
          </a:xfrm>
          <a:prstGeom prst="rect">
            <a:avLst/>
          </a:prstGeom>
          <a:noFill/>
        </p:spPr>
        <p:txBody>
          <a:bodyPr wrap="square">
            <a:spAutoFit/>
          </a:bodyPr>
          <a:lstStyle/>
          <a:p>
            <a:pPr algn="ctr"/>
            <a:r>
              <a:rPr lang="en-US" altLang="ko-KR" sz="1400">
                <a:ea typeface="나눔바른고딕" panose="020B0603020101020101" pitchFamily="50" charset="-127"/>
              </a:rPr>
              <a:t>Servlet Container</a:t>
            </a:r>
            <a:endParaRPr lang="ko-KR" altLang="en-US" sz="1400"/>
          </a:p>
        </p:txBody>
      </p:sp>
      <p:sp>
        <p:nvSpPr>
          <p:cNvPr id="25" name="모서리가 둥근 직사각형 38">
            <a:extLst>
              <a:ext uri="{FF2B5EF4-FFF2-40B4-BE49-F238E27FC236}">
                <a16:creationId xmlns:a16="http://schemas.microsoft.com/office/drawing/2014/main" id="{8AC9EC53-2918-4D21-9DDA-9148D7644C1F}"/>
              </a:ext>
            </a:extLst>
          </p:cNvPr>
          <p:cNvSpPr/>
          <p:nvPr/>
        </p:nvSpPr>
        <p:spPr>
          <a:xfrm>
            <a:off x="4036005" y="5707390"/>
            <a:ext cx="1533946" cy="44328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ea typeface="나눔바른고딕" panose="020B0603020101020101"/>
              </a:rPr>
              <a:t>DispatcherServlet</a:t>
            </a:r>
            <a:endParaRPr lang="ko-KR" altLang="en-US" sz="1200">
              <a:solidFill>
                <a:schemeClr val="tx1"/>
              </a:solidFill>
              <a:ea typeface="나눔바른고딕" panose="020B0603020101020101"/>
            </a:endParaRPr>
          </a:p>
        </p:txBody>
      </p:sp>
      <p:cxnSp>
        <p:nvCxnSpPr>
          <p:cNvPr id="11" name="직선 연결선 10">
            <a:extLst>
              <a:ext uri="{FF2B5EF4-FFF2-40B4-BE49-F238E27FC236}">
                <a16:creationId xmlns:a16="http://schemas.microsoft.com/office/drawing/2014/main" id="{6CE98904-1C69-451B-89A6-FA5013F5B948}"/>
              </a:ext>
            </a:extLst>
          </p:cNvPr>
          <p:cNvCxnSpPr>
            <a:cxnSpLocks/>
            <a:stCxn id="21" idx="3"/>
            <a:endCxn id="25" idx="1"/>
          </p:cNvCxnSpPr>
          <p:nvPr/>
        </p:nvCxnSpPr>
        <p:spPr>
          <a:xfrm>
            <a:off x="2592207" y="5929035"/>
            <a:ext cx="1443798" cy="0"/>
          </a:xfrm>
          <a:prstGeom prst="line">
            <a:avLst/>
          </a:prstGeom>
          <a:ln w="31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010883AE-9AF4-4218-B01A-E6572910ACBB}"/>
              </a:ext>
            </a:extLst>
          </p:cNvPr>
          <p:cNvSpPr txBox="1"/>
          <p:nvPr/>
        </p:nvSpPr>
        <p:spPr>
          <a:xfrm>
            <a:off x="575658" y="4771993"/>
            <a:ext cx="10930846" cy="276999"/>
          </a:xfrm>
          <a:prstGeom prst="rect">
            <a:avLst/>
          </a:prstGeom>
          <a:noFill/>
        </p:spPr>
        <p:txBody>
          <a:bodyPr wrap="square">
            <a:spAutoFit/>
          </a:bodyPr>
          <a:lstStyle/>
          <a:p>
            <a:pPr marL="285750" indent="-285750">
              <a:buFont typeface="Arial" panose="020B0604020202020204" pitchFamily="34" charset="0"/>
              <a:buChar char="•"/>
            </a:pPr>
            <a:r>
              <a:rPr lang="en-US" altLang="ko-KR" sz="1200"/>
              <a:t>DispatcherServlet </a:t>
            </a:r>
            <a:r>
              <a:rPr lang="ko-KR" altLang="en-US" sz="1200"/>
              <a:t>은 스프링 </a:t>
            </a:r>
            <a:r>
              <a:rPr lang="en-US" altLang="ko-KR" sz="1200"/>
              <a:t>MVC </a:t>
            </a:r>
            <a:r>
              <a:rPr lang="ko-KR" altLang="en-US" sz="1200"/>
              <a:t>에서 생성하는 유일한 서블릿으로서 서블릿 컨테이너 및 스프링 빈으로서 스프링 컨테이너에서 관리한다</a:t>
            </a:r>
          </a:p>
        </p:txBody>
      </p:sp>
      <p:sp>
        <p:nvSpPr>
          <p:cNvPr id="37" name="직사각형 36">
            <a:extLst>
              <a:ext uri="{FF2B5EF4-FFF2-40B4-BE49-F238E27FC236}">
                <a16:creationId xmlns:a16="http://schemas.microsoft.com/office/drawing/2014/main" id="{491AC6BB-873C-4944-A8CD-64499E7C0DF4}"/>
              </a:ext>
            </a:extLst>
          </p:cNvPr>
          <p:cNvSpPr/>
          <p:nvPr/>
        </p:nvSpPr>
        <p:spPr>
          <a:xfrm>
            <a:off x="197288" y="4373193"/>
            <a:ext cx="3948197"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rPr>
              <a:t>DispatcherServlet </a:t>
            </a:r>
            <a:r>
              <a:rPr lang="ko-KR" altLang="en-US" b="1">
                <a:solidFill>
                  <a:schemeClr val="accent1">
                    <a:lumMod val="75000"/>
                  </a:schemeClr>
                </a:solidFill>
              </a:rPr>
              <a:t>컨테이너 관리</a:t>
            </a:r>
          </a:p>
        </p:txBody>
      </p:sp>
    </p:spTree>
    <p:extLst>
      <p:ext uri="{BB962C8B-B14F-4D97-AF65-F5344CB8AC3E}">
        <p14:creationId xmlns:p14="http://schemas.microsoft.com/office/powerpoint/2010/main" val="237964991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a:extLst>
              <a:ext uri="{FF2B5EF4-FFF2-40B4-BE49-F238E27FC236}">
                <a16:creationId xmlns:a16="http://schemas.microsoft.com/office/drawing/2014/main" id="{E4393F49-ACCC-405A-B0FF-1B28282CC398}"/>
              </a:ext>
            </a:extLst>
          </p:cNvPr>
          <p:cNvSpPr/>
          <p:nvPr/>
        </p:nvSpPr>
        <p:spPr>
          <a:xfrm>
            <a:off x="197288" y="226004"/>
            <a:ext cx="3479286"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rPr>
              <a:t>WebMvcAutoConfiguration</a:t>
            </a:r>
            <a:endParaRPr lang="ko-KR" altLang="en-US" b="1">
              <a:solidFill>
                <a:schemeClr val="accent1">
                  <a:lumMod val="75000"/>
                </a:schemeClr>
              </a:solidFill>
            </a:endParaRPr>
          </a:p>
        </p:txBody>
      </p:sp>
      <p:sp>
        <p:nvSpPr>
          <p:cNvPr id="5" name="모서리가 둥근 직사각형 38">
            <a:extLst>
              <a:ext uri="{FF2B5EF4-FFF2-40B4-BE49-F238E27FC236}">
                <a16:creationId xmlns:a16="http://schemas.microsoft.com/office/drawing/2014/main" id="{2E41E7BC-9C21-4236-B401-FEE6944A6372}"/>
              </a:ext>
            </a:extLst>
          </p:cNvPr>
          <p:cNvSpPr/>
          <p:nvPr/>
        </p:nvSpPr>
        <p:spPr>
          <a:xfrm>
            <a:off x="455716" y="915358"/>
            <a:ext cx="2868872" cy="443289"/>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b="1">
                <a:solidFill>
                  <a:schemeClr val="bg1"/>
                </a:solidFill>
                <a:ea typeface="나눔바른고딕" panose="020B0603020101020101"/>
              </a:rPr>
              <a:t>WebMvcAutoConfiguration</a:t>
            </a:r>
            <a:endParaRPr lang="ko-KR" altLang="en-US" sz="1400" b="1">
              <a:solidFill>
                <a:schemeClr val="bg1"/>
              </a:solidFill>
              <a:ea typeface="나눔바른고딕" panose="020B0603020101020101"/>
            </a:endParaRPr>
          </a:p>
        </p:txBody>
      </p:sp>
      <p:sp>
        <p:nvSpPr>
          <p:cNvPr id="6" name="모서리가 둥근 직사각형 38">
            <a:extLst>
              <a:ext uri="{FF2B5EF4-FFF2-40B4-BE49-F238E27FC236}">
                <a16:creationId xmlns:a16="http://schemas.microsoft.com/office/drawing/2014/main" id="{9B6E4B55-5E3A-4738-930C-4E25EC44D95C}"/>
              </a:ext>
            </a:extLst>
          </p:cNvPr>
          <p:cNvSpPr/>
          <p:nvPr/>
        </p:nvSpPr>
        <p:spPr>
          <a:xfrm>
            <a:off x="1280469" y="2274346"/>
            <a:ext cx="2777726" cy="44328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ea typeface="나눔바른고딕" panose="020B0603020101020101"/>
              </a:rPr>
              <a:t>WebMvcAutoConfigurationAdapter</a:t>
            </a:r>
            <a:endParaRPr lang="ko-KR" altLang="en-US" sz="1200">
              <a:solidFill>
                <a:schemeClr val="tx1"/>
              </a:solidFill>
              <a:ea typeface="나눔바른고딕" panose="020B0603020101020101"/>
            </a:endParaRPr>
          </a:p>
        </p:txBody>
      </p:sp>
      <p:sp>
        <p:nvSpPr>
          <p:cNvPr id="7" name="모서리가 둥근 직사각형 38">
            <a:extLst>
              <a:ext uri="{FF2B5EF4-FFF2-40B4-BE49-F238E27FC236}">
                <a16:creationId xmlns:a16="http://schemas.microsoft.com/office/drawing/2014/main" id="{AE2F4EAF-9F0A-4FA8-9CF9-EBAD38D5F8D7}"/>
              </a:ext>
            </a:extLst>
          </p:cNvPr>
          <p:cNvSpPr/>
          <p:nvPr/>
        </p:nvSpPr>
        <p:spPr>
          <a:xfrm>
            <a:off x="1280468" y="3670557"/>
            <a:ext cx="2777726" cy="44328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ea typeface="나눔바른고딕" panose="020B0603020101020101"/>
              </a:rPr>
              <a:t>EnableWebMvcConfiguration</a:t>
            </a:r>
            <a:endParaRPr lang="ko-KR" altLang="en-US" sz="1200">
              <a:solidFill>
                <a:schemeClr val="tx1"/>
              </a:solidFill>
              <a:ea typeface="나눔바른고딕" panose="020B0603020101020101"/>
            </a:endParaRPr>
          </a:p>
        </p:txBody>
      </p:sp>
      <p:cxnSp>
        <p:nvCxnSpPr>
          <p:cNvPr id="3" name="연결선: 꺾임 2">
            <a:extLst>
              <a:ext uri="{FF2B5EF4-FFF2-40B4-BE49-F238E27FC236}">
                <a16:creationId xmlns:a16="http://schemas.microsoft.com/office/drawing/2014/main" id="{E2330E29-4A4E-4700-BD04-36DE2422F0A1}"/>
              </a:ext>
            </a:extLst>
          </p:cNvPr>
          <p:cNvCxnSpPr>
            <a:cxnSpLocks/>
            <a:endCxn id="6" idx="1"/>
          </p:cNvCxnSpPr>
          <p:nvPr/>
        </p:nvCxnSpPr>
        <p:spPr>
          <a:xfrm rot="16200000" flipH="1">
            <a:off x="479789" y="1695311"/>
            <a:ext cx="1137342" cy="464018"/>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연결선: 꺾임 8">
            <a:extLst>
              <a:ext uri="{FF2B5EF4-FFF2-40B4-BE49-F238E27FC236}">
                <a16:creationId xmlns:a16="http://schemas.microsoft.com/office/drawing/2014/main" id="{FDDA8F03-1820-40B3-89DD-91B25F69F44F}"/>
              </a:ext>
            </a:extLst>
          </p:cNvPr>
          <p:cNvCxnSpPr>
            <a:cxnSpLocks/>
            <a:endCxn id="7" idx="1"/>
          </p:cNvCxnSpPr>
          <p:nvPr/>
        </p:nvCxnSpPr>
        <p:spPr>
          <a:xfrm rot="16200000" flipH="1">
            <a:off x="336211" y="2947945"/>
            <a:ext cx="1424496" cy="464018"/>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1679930E-3A18-4D30-81F8-28886A66B488}"/>
              </a:ext>
            </a:extLst>
          </p:cNvPr>
          <p:cNvSpPr txBox="1"/>
          <p:nvPr/>
        </p:nvSpPr>
        <p:spPr>
          <a:xfrm>
            <a:off x="3467566" y="941910"/>
            <a:ext cx="8102881" cy="34624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altLang="ko-KR" sz="1200"/>
              <a:t>@EnableWebMvc</a:t>
            </a:r>
            <a:r>
              <a:rPr lang="ko-KR" altLang="en-US" sz="1200"/>
              <a:t> 를 명시적으로 사용하지 않을 경우 스프링 부트 기반 스프링 </a:t>
            </a:r>
            <a:r>
              <a:rPr lang="en-US" altLang="ko-KR" sz="1200"/>
              <a:t>MVC </a:t>
            </a:r>
            <a:r>
              <a:rPr lang="ko-KR" altLang="en-US" sz="1200"/>
              <a:t>설정을 자동으로 구성한다</a:t>
            </a:r>
            <a:endParaRPr lang="en-US" altLang="ko-KR" sz="1200"/>
          </a:p>
        </p:txBody>
      </p:sp>
      <p:sp>
        <p:nvSpPr>
          <p:cNvPr id="20" name="TextBox 19">
            <a:extLst>
              <a:ext uri="{FF2B5EF4-FFF2-40B4-BE49-F238E27FC236}">
                <a16:creationId xmlns:a16="http://schemas.microsoft.com/office/drawing/2014/main" id="{B744E60B-69D0-3149-61DE-F7E1A5517748}"/>
              </a:ext>
            </a:extLst>
          </p:cNvPr>
          <p:cNvSpPr txBox="1"/>
          <p:nvPr/>
        </p:nvSpPr>
        <p:spPr>
          <a:xfrm>
            <a:off x="4155542" y="2289290"/>
            <a:ext cx="7661989" cy="900246"/>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altLang="ko-KR" sz="1200"/>
              <a:t>WebMvcConfigurer </a:t>
            </a:r>
            <a:r>
              <a:rPr lang="ko-KR" altLang="en-US" sz="1200"/>
              <a:t>인터페이스를 구현한 추상 클래스로서 스프링 부트에서 제공하는 여러 기본 </a:t>
            </a:r>
            <a:r>
              <a:rPr lang="en-US" altLang="ko-KR" sz="1200"/>
              <a:t>MVC </a:t>
            </a:r>
            <a:r>
              <a:rPr lang="ko-KR" altLang="en-US" sz="1200"/>
              <a:t>설정을 제공하며</a:t>
            </a:r>
            <a:r>
              <a:rPr lang="en-US" altLang="ko-KR" sz="1200"/>
              <a:t>(ViewResolvers, Formatter, ResourceHandler..) </a:t>
            </a:r>
            <a:r>
              <a:rPr lang="ko-KR" altLang="en-US" sz="1200"/>
              <a:t>사용자가 직접 </a:t>
            </a:r>
            <a:r>
              <a:rPr lang="en-US" altLang="ko-KR" sz="1200"/>
              <a:t>WebMvcConfigurer </a:t>
            </a:r>
            <a:r>
              <a:rPr lang="ko-KR" altLang="en-US" sz="1200"/>
              <a:t>인터페이스를 직접 구현하여 커스트 마이징 할 수 있다</a:t>
            </a:r>
          </a:p>
        </p:txBody>
      </p:sp>
      <p:sp>
        <p:nvSpPr>
          <p:cNvPr id="22" name="TextBox 21">
            <a:extLst>
              <a:ext uri="{FF2B5EF4-FFF2-40B4-BE49-F238E27FC236}">
                <a16:creationId xmlns:a16="http://schemas.microsoft.com/office/drawing/2014/main" id="{1675FA06-19C4-4EE6-D300-8AE5E4D08B9E}"/>
              </a:ext>
            </a:extLst>
          </p:cNvPr>
          <p:cNvSpPr txBox="1"/>
          <p:nvPr/>
        </p:nvSpPr>
        <p:spPr>
          <a:xfrm>
            <a:off x="4155541" y="3668465"/>
            <a:ext cx="7661989" cy="62324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ko-KR" altLang="en-US" sz="1200"/>
              <a:t>스프링 </a:t>
            </a:r>
            <a:r>
              <a:rPr lang="en-US" altLang="ko-KR" sz="1200"/>
              <a:t>MVC</a:t>
            </a:r>
            <a:r>
              <a:rPr lang="ko-KR" altLang="en-US" sz="1200"/>
              <a:t>의 핵심 설정을 제공하는 클래스로서 이 클래스는 </a:t>
            </a:r>
            <a:r>
              <a:rPr lang="en-US" altLang="ko-KR" sz="1200"/>
              <a:t>WebMvcConfigurationSupport</a:t>
            </a:r>
            <a:r>
              <a:rPr lang="ko-KR" altLang="en-US" sz="1200"/>
              <a:t> 를 상속받아 스프링 </a:t>
            </a:r>
            <a:r>
              <a:rPr lang="en-US" altLang="ko-KR" sz="1200"/>
              <a:t>MVC</a:t>
            </a:r>
            <a:r>
              <a:rPr lang="ko-KR" altLang="en-US" sz="1200"/>
              <a:t>에서 필요한 다양한 설정을 구성한다</a:t>
            </a:r>
          </a:p>
        </p:txBody>
      </p:sp>
    </p:spTree>
    <p:extLst>
      <p:ext uri="{BB962C8B-B14F-4D97-AF65-F5344CB8AC3E}">
        <p14:creationId xmlns:p14="http://schemas.microsoft.com/office/powerpoint/2010/main" val="89163379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a:extLst>
              <a:ext uri="{FF2B5EF4-FFF2-40B4-BE49-F238E27FC236}">
                <a16:creationId xmlns:a16="http://schemas.microsoft.com/office/drawing/2014/main" id="{E4393F49-ACCC-405A-B0FF-1B28282CC398}"/>
              </a:ext>
            </a:extLst>
          </p:cNvPr>
          <p:cNvSpPr/>
          <p:nvPr/>
        </p:nvSpPr>
        <p:spPr>
          <a:xfrm>
            <a:off x="197288" y="226004"/>
            <a:ext cx="3672672"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rPr>
              <a:t>EnableWebMvcConfiguration</a:t>
            </a:r>
            <a:endParaRPr lang="ko-KR" altLang="en-US" b="1">
              <a:solidFill>
                <a:schemeClr val="accent1">
                  <a:lumMod val="75000"/>
                </a:schemeClr>
              </a:solidFill>
            </a:endParaRPr>
          </a:p>
        </p:txBody>
      </p:sp>
      <p:sp>
        <p:nvSpPr>
          <p:cNvPr id="5" name="모서리가 둥근 직사각형 38">
            <a:extLst>
              <a:ext uri="{FF2B5EF4-FFF2-40B4-BE49-F238E27FC236}">
                <a16:creationId xmlns:a16="http://schemas.microsoft.com/office/drawing/2014/main" id="{2E41E7BC-9C21-4236-B401-FEE6944A6372}"/>
              </a:ext>
            </a:extLst>
          </p:cNvPr>
          <p:cNvSpPr/>
          <p:nvPr/>
        </p:nvSpPr>
        <p:spPr>
          <a:xfrm>
            <a:off x="557832" y="2966117"/>
            <a:ext cx="3343607" cy="443289"/>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ea typeface="나눔바른고딕" panose="020B0603020101020101"/>
              </a:rPr>
              <a:t>EnableWebMvcConfiguration</a:t>
            </a:r>
            <a:endParaRPr lang="ko-KR" altLang="en-US" sz="1400">
              <a:solidFill>
                <a:schemeClr val="bg1"/>
              </a:solidFill>
              <a:ea typeface="나눔바른고딕" panose="020B0603020101020101"/>
            </a:endParaRPr>
          </a:p>
        </p:txBody>
      </p:sp>
      <p:sp>
        <p:nvSpPr>
          <p:cNvPr id="2" name="모서리가 둥근 직사각형 38">
            <a:extLst>
              <a:ext uri="{FF2B5EF4-FFF2-40B4-BE49-F238E27FC236}">
                <a16:creationId xmlns:a16="http://schemas.microsoft.com/office/drawing/2014/main" id="{AA1B0C9F-AD3F-BBAE-A176-1C75B625B2CA}"/>
              </a:ext>
            </a:extLst>
          </p:cNvPr>
          <p:cNvSpPr/>
          <p:nvPr/>
        </p:nvSpPr>
        <p:spPr>
          <a:xfrm>
            <a:off x="557832" y="1965753"/>
            <a:ext cx="3343607" cy="44328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a typeface="나눔바른고딕" panose="020B0603020101020101"/>
              </a:rPr>
              <a:t>DelegatingWebMvcConfiguration</a:t>
            </a:r>
          </a:p>
        </p:txBody>
      </p:sp>
      <p:sp>
        <p:nvSpPr>
          <p:cNvPr id="8" name="모서리가 둥근 직사각형 38">
            <a:extLst>
              <a:ext uri="{FF2B5EF4-FFF2-40B4-BE49-F238E27FC236}">
                <a16:creationId xmlns:a16="http://schemas.microsoft.com/office/drawing/2014/main" id="{E404CB41-A4D5-B299-77AF-87716A647511}"/>
              </a:ext>
            </a:extLst>
          </p:cNvPr>
          <p:cNvSpPr/>
          <p:nvPr/>
        </p:nvSpPr>
        <p:spPr>
          <a:xfrm>
            <a:off x="557834" y="984619"/>
            <a:ext cx="3343607" cy="44328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WebMvcConfigurationSupport</a:t>
            </a:r>
          </a:p>
        </p:txBody>
      </p:sp>
      <p:cxnSp>
        <p:nvCxnSpPr>
          <p:cNvPr id="11" name="직선 화살표 연결선 10">
            <a:extLst>
              <a:ext uri="{FF2B5EF4-FFF2-40B4-BE49-F238E27FC236}">
                <a16:creationId xmlns:a16="http://schemas.microsoft.com/office/drawing/2014/main" id="{441C0824-6F67-4787-6CA9-9C729BFEA85C}"/>
              </a:ext>
            </a:extLst>
          </p:cNvPr>
          <p:cNvCxnSpPr>
            <a:stCxn id="5" idx="0"/>
            <a:endCxn id="2" idx="2"/>
          </p:cNvCxnSpPr>
          <p:nvPr/>
        </p:nvCxnSpPr>
        <p:spPr>
          <a:xfrm flipV="1">
            <a:off x="2229636" y="2409042"/>
            <a:ext cx="0" cy="55707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직선 화살표 연결선 12">
            <a:extLst>
              <a:ext uri="{FF2B5EF4-FFF2-40B4-BE49-F238E27FC236}">
                <a16:creationId xmlns:a16="http://schemas.microsoft.com/office/drawing/2014/main" id="{A468DF15-1F8E-9A1A-0E81-AE4FE452AEB2}"/>
              </a:ext>
            </a:extLst>
          </p:cNvPr>
          <p:cNvCxnSpPr>
            <a:stCxn id="2" idx="0"/>
            <a:endCxn id="8" idx="2"/>
          </p:cNvCxnSpPr>
          <p:nvPr/>
        </p:nvCxnSpPr>
        <p:spPr>
          <a:xfrm flipV="1">
            <a:off x="2229636" y="1427908"/>
            <a:ext cx="2" cy="53784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0B1D9D3E-5756-2A70-9AD0-C02A7636F1DD}"/>
              </a:ext>
            </a:extLst>
          </p:cNvPr>
          <p:cNvSpPr txBox="1"/>
          <p:nvPr/>
        </p:nvSpPr>
        <p:spPr>
          <a:xfrm>
            <a:off x="4275909" y="984619"/>
            <a:ext cx="7550327" cy="5332229"/>
          </a:xfrm>
          <a:prstGeom prst="rect">
            <a:avLst/>
          </a:prstGeom>
          <a:noFill/>
        </p:spPr>
        <p:txBody>
          <a:bodyPr wrap="square">
            <a:spAutoFit/>
          </a:bodyPr>
          <a:lstStyle/>
          <a:p>
            <a:pPr>
              <a:lnSpc>
                <a:spcPct val="150000"/>
              </a:lnSpc>
            </a:pPr>
            <a:r>
              <a:rPr lang="ko-KR" altLang="en-US" sz="1200" b="1"/>
              <a:t>핸들러 매핑 및 핸들러 어댑터 설정</a:t>
            </a:r>
            <a:r>
              <a:rPr lang="en-US" altLang="ko-KR" sz="1200"/>
              <a:t>:</a:t>
            </a:r>
          </a:p>
          <a:p>
            <a:pPr>
              <a:lnSpc>
                <a:spcPct val="150000"/>
              </a:lnSpc>
            </a:pPr>
            <a:r>
              <a:rPr lang="en-US" altLang="ko-KR" sz="1200"/>
              <a:t>RequestMappingHandlerMapping, RequestMappingHandlerAdapter, ExceptionHandlerExceptionResolver </a:t>
            </a:r>
            <a:r>
              <a:rPr lang="ko-KR" altLang="en-US" sz="1200"/>
              <a:t>등의 다양한 핸들러 매핑과 어댑터를 설정하여 요청을 처리할 수 있도록 한다</a:t>
            </a:r>
            <a:endParaRPr lang="en-US" altLang="ko-KR" sz="1200"/>
          </a:p>
          <a:p>
            <a:pPr>
              <a:lnSpc>
                <a:spcPct val="150000"/>
              </a:lnSpc>
            </a:pPr>
            <a:endParaRPr lang="en-US" altLang="ko-KR" sz="1200"/>
          </a:p>
          <a:p>
            <a:pPr>
              <a:lnSpc>
                <a:spcPct val="150000"/>
              </a:lnSpc>
            </a:pPr>
            <a:r>
              <a:rPr lang="ko-KR" altLang="en-US" sz="1200" b="1"/>
              <a:t>뷰 리졸버</a:t>
            </a:r>
            <a:r>
              <a:rPr lang="en-US" altLang="ko-KR" sz="1200" b="1"/>
              <a:t>(ViewResolver) </a:t>
            </a:r>
            <a:r>
              <a:rPr lang="ko-KR" altLang="en-US" sz="1200" b="1"/>
              <a:t>설정</a:t>
            </a:r>
            <a:r>
              <a:rPr lang="en-US" altLang="ko-KR" sz="1200"/>
              <a:t>:</a:t>
            </a:r>
          </a:p>
          <a:p>
            <a:pPr>
              <a:lnSpc>
                <a:spcPct val="150000"/>
              </a:lnSpc>
            </a:pPr>
            <a:r>
              <a:rPr lang="ko-KR" altLang="en-US" sz="1200"/>
              <a:t>뷰 리졸버는 컨트롤러에서 반환된 뷰 이름을 실제 뷰로 변환하는 역할을 한다</a:t>
            </a:r>
            <a:endParaRPr lang="en-US" altLang="ko-KR" sz="1200"/>
          </a:p>
          <a:p>
            <a:pPr>
              <a:lnSpc>
                <a:spcPct val="150000"/>
              </a:lnSpc>
            </a:pPr>
            <a:endParaRPr lang="en-US" altLang="ko-KR" sz="1200"/>
          </a:p>
          <a:p>
            <a:pPr>
              <a:lnSpc>
                <a:spcPct val="150000"/>
              </a:lnSpc>
            </a:pPr>
            <a:r>
              <a:rPr lang="en-US" altLang="ko-KR" sz="1200" b="1"/>
              <a:t>MessageConverters </a:t>
            </a:r>
            <a:r>
              <a:rPr lang="ko-KR" altLang="en-US" sz="1200" b="1"/>
              <a:t>설정</a:t>
            </a:r>
            <a:r>
              <a:rPr lang="en-US" altLang="ko-KR" sz="1200"/>
              <a:t>:</a:t>
            </a:r>
          </a:p>
          <a:p>
            <a:pPr>
              <a:lnSpc>
                <a:spcPct val="150000"/>
              </a:lnSpc>
            </a:pPr>
            <a:r>
              <a:rPr lang="ko-KR" altLang="en-US" sz="1200"/>
              <a:t>메시지 컨버터는 요청과 응답을 객체로 변환하거나</a:t>
            </a:r>
            <a:r>
              <a:rPr lang="en-US" altLang="ko-KR" sz="1200"/>
              <a:t> </a:t>
            </a:r>
            <a:r>
              <a:rPr lang="ko-KR" altLang="en-US" sz="1200"/>
              <a:t>객체를 </a:t>
            </a:r>
            <a:r>
              <a:rPr lang="en-US" altLang="ko-KR" sz="1200"/>
              <a:t>JSON</a:t>
            </a:r>
            <a:r>
              <a:rPr lang="ko-KR" altLang="en-US" sz="1200"/>
              <a:t>이나 </a:t>
            </a:r>
            <a:r>
              <a:rPr lang="en-US" altLang="ko-KR" sz="1200"/>
              <a:t>XML</a:t>
            </a:r>
            <a:r>
              <a:rPr lang="ko-KR" altLang="en-US" sz="1200"/>
              <a:t>과 같은 형식으로 변환하는 역할을 한다</a:t>
            </a:r>
            <a:r>
              <a:rPr lang="en-US" altLang="ko-KR" sz="1200"/>
              <a:t> </a:t>
            </a:r>
          </a:p>
          <a:p>
            <a:pPr>
              <a:lnSpc>
                <a:spcPct val="150000"/>
              </a:lnSpc>
            </a:pPr>
            <a:endParaRPr lang="en-US" altLang="ko-KR" sz="1200" b="1"/>
          </a:p>
          <a:p>
            <a:pPr>
              <a:lnSpc>
                <a:spcPct val="150000"/>
              </a:lnSpc>
            </a:pPr>
            <a:r>
              <a:rPr lang="en-US" altLang="ko-KR" sz="1200" b="1"/>
              <a:t>Validator</a:t>
            </a:r>
            <a:r>
              <a:rPr lang="ko-KR" altLang="en-US" sz="1200" b="1"/>
              <a:t>와 </a:t>
            </a:r>
            <a:r>
              <a:rPr lang="en-US" altLang="ko-KR" sz="1200" b="1"/>
              <a:t>Formatting </a:t>
            </a:r>
            <a:r>
              <a:rPr lang="ko-KR" altLang="en-US" sz="1200" b="1"/>
              <a:t>설정</a:t>
            </a:r>
            <a:r>
              <a:rPr lang="en-US" altLang="ko-KR" sz="1200"/>
              <a:t>:</a:t>
            </a:r>
          </a:p>
          <a:p>
            <a:pPr>
              <a:lnSpc>
                <a:spcPct val="150000"/>
              </a:lnSpc>
            </a:pPr>
            <a:r>
              <a:rPr lang="en-US" altLang="ko-KR" sz="1200"/>
              <a:t>Validator</a:t>
            </a:r>
            <a:r>
              <a:rPr lang="ko-KR" altLang="en-US" sz="1200"/>
              <a:t>와 </a:t>
            </a:r>
            <a:r>
              <a:rPr lang="en-US" altLang="ko-KR" sz="1200"/>
              <a:t>ConversionService</a:t>
            </a:r>
            <a:r>
              <a:rPr lang="ko-KR" altLang="en-US" sz="1200"/>
              <a:t>를 설정하여 데이터 유효성 검사와 포매팅을 처리하는데 주로 폼 데이터 바인딩이나 데이터 검증에 사용된다</a:t>
            </a:r>
            <a:endParaRPr lang="en-US" altLang="ko-KR" sz="1200"/>
          </a:p>
          <a:p>
            <a:pPr>
              <a:lnSpc>
                <a:spcPct val="150000"/>
              </a:lnSpc>
            </a:pPr>
            <a:endParaRPr lang="en-US" altLang="ko-KR" sz="1200"/>
          </a:p>
          <a:p>
            <a:pPr>
              <a:lnSpc>
                <a:spcPct val="150000"/>
              </a:lnSpc>
            </a:pPr>
            <a:r>
              <a:rPr lang="ko-KR" altLang="en-US" sz="1200" b="1"/>
              <a:t>인터셉터</a:t>
            </a:r>
            <a:r>
              <a:rPr lang="en-US" altLang="ko-KR" sz="1200" b="1"/>
              <a:t>(Interceptors) </a:t>
            </a:r>
            <a:r>
              <a:rPr lang="ko-KR" altLang="en-US" sz="1200" b="1"/>
              <a:t>및 기타 커스터마이징 포인트</a:t>
            </a:r>
            <a:r>
              <a:rPr lang="en-US" altLang="ko-KR" sz="1200"/>
              <a:t>:</a:t>
            </a:r>
          </a:p>
          <a:p>
            <a:pPr>
              <a:lnSpc>
                <a:spcPct val="150000"/>
              </a:lnSpc>
            </a:pPr>
            <a:r>
              <a:rPr lang="ko-KR" altLang="en-US" sz="1200"/>
              <a:t>다양한 인터셉터를 추가하거나 설정할 수 있는 확장 포인트를 제공한다</a:t>
            </a:r>
            <a:r>
              <a:rPr lang="en-US" altLang="ko-KR" sz="1200"/>
              <a:t>. </a:t>
            </a:r>
            <a:r>
              <a:rPr lang="ko-KR" altLang="en-US" sz="1200"/>
              <a:t>이를 통해 요청 전후에 특정 로직을 삽입할 수 있다</a:t>
            </a:r>
            <a:endParaRPr lang="en-US" altLang="ko-KR" sz="1200"/>
          </a:p>
          <a:p>
            <a:pPr>
              <a:lnSpc>
                <a:spcPct val="150000"/>
              </a:lnSpc>
            </a:pPr>
            <a:endParaRPr lang="en-US" altLang="ko-KR" sz="1200"/>
          </a:p>
          <a:p>
            <a:pPr>
              <a:lnSpc>
                <a:spcPct val="150000"/>
              </a:lnSpc>
            </a:pPr>
            <a:r>
              <a:rPr lang="ko-KR" altLang="en-US" sz="1200" b="1"/>
              <a:t>정적 리소스 제공 설정</a:t>
            </a:r>
            <a:r>
              <a:rPr lang="en-US" altLang="ko-KR" sz="1200"/>
              <a:t>:</a:t>
            </a:r>
          </a:p>
          <a:p>
            <a:pPr>
              <a:lnSpc>
                <a:spcPct val="150000"/>
              </a:lnSpc>
            </a:pPr>
            <a:r>
              <a:rPr lang="ko-KR" altLang="en-US" sz="1200"/>
              <a:t>정적 리소스</a:t>
            </a:r>
            <a:r>
              <a:rPr lang="en-US" altLang="ko-KR" sz="1200"/>
              <a:t>(</a:t>
            </a:r>
            <a:r>
              <a:rPr lang="ko-KR" altLang="en-US" sz="1200"/>
              <a:t>예</a:t>
            </a:r>
            <a:r>
              <a:rPr lang="en-US" altLang="ko-KR" sz="1200"/>
              <a:t>: CSS, JavaScript, </a:t>
            </a:r>
            <a:r>
              <a:rPr lang="ko-KR" altLang="en-US" sz="1200"/>
              <a:t>이미지 파일 등</a:t>
            </a:r>
            <a:r>
              <a:rPr lang="en-US" altLang="ko-KR" sz="1200"/>
              <a:t>)</a:t>
            </a:r>
            <a:r>
              <a:rPr lang="ko-KR" altLang="en-US" sz="1200"/>
              <a:t>를 제공하기 위한 설정을 포함하고 있다</a:t>
            </a:r>
            <a:r>
              <a:rPr lang="en-US" altLang="ko-KR" sz="1200"/>
              <a:t>.</a:t>
            </a:r>
            <a:endParaRPr lang="ko-KR" altLang="en-US" sz="1200"/>
          </a:p>
        </p:txBody>
      </p:sp>
    </p:spTree>
    <p:extLst>
      <p:ext uri="{BB962C8B-B14F-4D97-AF65-F5344CB8AC3E}">
        <p14:creationId xmlns:p14="http://schemas.microsoft.com/office/powerpoint/2010/main" val="154085952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C3E45B7-9FB7-4A0A-A764-156679392F0E}"/>
              </a:ext>
            </a:extLst>
          </p:cNvPr>
          <p:cNvSpPr txBox="1"/>
          <p:nvPr/>
        </p:nvSpPr>
        <p:spPr>
          <a:xfrm>
            <a:off x="1542641" y="1809307"/>
            <a:ext cx="4647426" cy="646331"/>
          </a:xfrm>
          <a:prstGeom prst="rect">
            <a:avLst/>
          </a:prstGeom>
          <a:noFill/>
        </p:spPr>
        <p:txBody>
          <a:bodyPr wrap="none" rtlCol="0">
            <a:spAutoFit/>
          </a:bodyPr>
          <a:lstStyle/>
          <a:p>
            <a:pPr marL="571500" indent="-571500">
              <a:buFont typeface="Wingdings" panose="05000000000000000000" pitchFamily="2" charset="2"/>
              <a:buChar char="ü"/>
            </a:pPr>
            <a:r>
              <a:rPr lang="ko-KR" altLang="en-US" sz="3600">
                <a:solidFill>
                  <a:schemeClr val="accent1">
                    <a:lumMod val="75000"/>
                  </a:schemeClr>
                </a:solidFill>
                <a:latin typeface="나눔바른고딕" panose="020B0603020101020101" pitchFamily="50" charset="-127"/>
                <a:ea typeface="나눔바른고딕" panose="020B0603020101020101" pitchFamily="50" charset="-127"/>
              </a:rPr>
              <a:t>스프링 웹 </a:t>
            </a:r>
            <a:r>
              <a:rPr lang="en-US" altLang="ko-KR" sz="3600">
                <a:solidFill>
                  <a:schemeClr val="accent1">
                    <a:lumMod val="75000"/>
                  </a:schemeClr>
                </a:solidFill>
                <a:latin typeface="나눔바른고딕" panose="020B0603020101020101" pitchFamily="50" charset="-127"/>
                <a:ea typeface="나눔바른고딕" panose="020B0603020101020101" pitchFamily="50" charset="-127"/>
              </a:rPr>
              <a:t>MVC </a:t>
            </a:r>
            <a:r>
              <a:rPr lang="ko-KR" altLang="en-US" sz="3600">
                <a:solidFill>
                  <a:schemeClr val="accent1">
                    <a:lumMod val="75000"/>
                  </a:schemeClr>
                </a:solidFill>
                <a:latin typeface="나눔바른고딕" panose="020B0603020101020101" pitchFamily="50" charset="-127"/>
                <a:ea typeface="나눔바른고딕" panose="020B0603020101020101" pitchFamily="50" charset="-127"/>
              </a:rPr>
              <a:t>기본</a:t>
            </a:r>
            <a:endParaRPr lang="ko-KR" altLang="en-US" sz="3600" b="1">
              <a:solidFill>
                <a:schemeClr val="accent1">
                  <a:lumMod val="75000"/>
                </a:schemeClr>
              </a:solidFill>
              <a:latin typeface="나눔바른고딕" panose="020B0603020101020101" pitchFamily="50" charset="-127"/>
              <a:ea typeface="나눔바른고딕" panose="020B0603020101020101" pitchFamily="50" charset="-127"/>
            </a:endParaRPr>
          </a:p>
        </p:txBody>
      </p:sp>
      <p:sp>
        <p:nvSpPr>
          <p:cNvPr id="3" name="TextBox 2">
            <a:extLst>
              <a:ext uri="{FF2B5EF4-FFF2-40B4-BE49-F238E27FC236}">
                <a16:creationId xmlns:a16="http://schemas.microsoft.com/office/drawing/2014/main" id="{352722D2-7CFE-4B57-B2B5-9830792007B1}"/>
              </a:ext>
            </a:extLst>
          </p:cNvPr>
          <p:cNvSpPr txBox="1"/>
          <p:nvPr/>
        </p:nvSpPr>
        <p:spPr>
          <a:xfrm>
            <a:off x="1891316" y="2595697"/>
            <a:ext cx="4002058" cy="1666162"/>
          </a:xfrm>
          <a:prstGeom prst="rect">
            <a:avLst/>
          </a:prstGeom>
          <a:noFill/>
        </p:spPr>
        <p:txBody>
          <a:bodyPr wrap="none" rtlCol="0">
            <a:spAutoFit/>
          </a:bodyPr>
          <a:lstStyle/>
          <a:p>
            <a:pPr marL="342900" indent="-342900">
              <a:lnSpc>
                <a:spcPct val="200000"/>
              </a:lnSpc>
              <a:buFont typeface="+mj-lt"/>
              <a:buAutoNum type="arabicPeriod"/>
            </a:pPr>
            <a:r>
              <a:rPr lang="ko-KR" altLang="en-US">
                <a:solidFill>
                  <a:schemeClr val="accent1">
                    <a:lumMod val="75000"/>
                  </a:schemeClr>
                </a:solidFill>
                <a:latin typeface="나눔바른고딕" panose="020B0603020101020101" pitchFamily="50" charset="-127"/>
                <a:ea typeface="나눔바른고딕" panose="020B0603020101020101" pitchFamily="50" charset="-127"/>
              </a:rPr>
              <a:t>아키텍처 이해</a:t>
            </a:r>
            <a:endParaRPr lang="en-US" altLang="ko-KR">
              <a:solidFill>
                <a:schemeClr val="accent1">
                  <a:lumMod val="75000"/>
                </a:schemeClr>
              </a:solidFill>
              <a:latin typeface="나눔바른고딕" panose="020B0603020101020101" pitchFamily="50" charset="-127"/>
              <a:ea typeface="나눔바른고딕" panose="020B0603020101020101" pitchFamily="50" charset="-127"/>
            </a:endParaRPr>
          </a:p>
          <a:p>
            <a:pPr marL="342900" indent="-342900">
              <a:lnSpc>
                <a:spcPct val="200000"/>
              </a:lnSpc>
              <a:buFont typeface="+mj-lt"/>
              <a:buAutoNum type="arabicPeriod"/>
            </a:pPr>
            <a:r>
              <a:rPr lang="en-US" altLang="ko-KR">
                <a:solidFill>
                  <a:schemeClr val="accent1">
                    <a:lumMod val="75000"/>
                  </a:schemeClr>
                </a:solidFill>
                <a:latin typeface="나눔바른고딕" panose="020B0603020101020101" pitchFamily="50" charset="-127"/>
                <a:ea typeface="나눔바른고딕" panose="020B0603020101020101" pitchFamily="50" charset="-127"/>
              </a:rPr>
              <a:t>DispatcherServlet</a:t>
            </a:r>
            <a:r>
              <a:rPr lang="ko-KR" altLang="en-US">
                <a:solidFill>
                  <a:schemeClr val="accent1">
                    <a:lumMod val="75000"/>
                  </a:schemeClr>
                </a:solidFill>
                <a:latin typeface="나눔바른고딕" panose="020B0603020101020101" pitchFamily="50" charset="-127"/>
                <a:ea typeface="나눔바른고딕" panose="020B0603020101020101" pitchFamily="50" charset="-127"/>
              </a:rPr>
              <a:t> 개요</a:t>
            </a:r>
            <a:endParaRPr lang="en-US" altLang="ko-KR">
              <a:solidFill>
                <a:schemeClr val="accent1">
                  <a:lumMod val="75000"/>
                </a:schemeClr>
              </a:solidFill>
              <a:latin typeface="나눔바른고딕" panose="020B0603020101020101" pitchFamily="50" charset="-127"/>
              <a:ea typeface="나눔바른고딕" panose="020B0603020101020101" pitchFamily="50" charset="-127"/>
            </a:endParaRPr>
          </a:p>
          <a:p>
            <a:pPr marL="342900" indent="-342900">
              <a:lnSpc>
                <a:spcPct val="200000"/>
              </a:lnSpc>
              <a:buFont typeface="+mj-lt"/>
              <a:buAutoNum type="arabicPeriod"/>
            </a:pPr>
            <a:r>
              <a:rPr lang="en-US" altLang="ko-KR">
                <a:solidFill>
                  <a:schemeClr val="accent1">
                    <a:lumMod val="75000"/>
                  </a:schemeClr>
                </a:solidFill>
                <a:latin typeface="나눔바른고딕" panose="020B0603020101020101" pitchFamily="50" charset="-127"/>
                <a:ea typeface="나눔바른고딕" panose="020B0603020101020101" pitchFamily="50" charset="-127"/>
              </a:rPr>
              <a:t>DispatcherServlet init() / service()</a:t>
            </a:r>
          </a:p>
        </p:txBody>
      </p:sp>
    </p:spTree>
    <p:extLst>
      <p:ext uri="{BB962C8B-B14F-4D97-AF65-F5344CB8AC3E}">
        <p14:creationId xmlns:p14="http://schemas.microsoft.com/office/powerpoint/2010/main" val="124593910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28235-34F3-480D-9582-51322E7389EC}"/>
              </a:ext>
            </a:extLst>
          </p:cNvPr>
          <p:cNvSpPr txBox="1"/>
          <p:nvPr/>
        </p:nvSpPr>
        <p:spPr>
          <a:xfrm>
            <a:off x="3559891" y="2921169"/>
            <a:ext cx="5072222" cy="1015663"/>
          </a:xfrm>
          <a:prstGeom prst="rect">
            <a:avLst/>
          </a:prstGeom>
          <a:noFill/>
        </p:spPr>
        <p:txBody>
          <a:bodyPr wrap="none" rtlCol="0">
            <a:spAutoFit/>
          </a:bodyPr>
          <a:lstStyle/>
          <a:p>
            <a:pPr algn="ctr"/>
            <a:r>
              <a:rPr lang="ko-KR" altLang="en-US" sz="6000">
                <a:solidFill>
                  <a:schemeClr val="accent1">
                    <a:lumMod val="75000"/>
                  </a:schemeClr>
                </a:solidFill>
                <a:latin typeface="나눔바른고딕" panose="020B0603020101020101" pitchFamily="50" charset="-127"/>
                <a:ea typeface="나눔바른고딕" panose="020B0603020101020101" pitchFamily="50" charset="-127"/>
              </a:rPr>
              <a:t>아키텍처 이해</a:t>
            </a:r>
            <a:endParaRPr lang="ko-KR" altLang="en-US" sz="6000">
              <a:solidFill>
                <a:schemeClr val="accent1">
                  <a:lumMod val="75000"/>
                </a:schemeClr>
              </a:solidFill>
              <a:latin typeface="+mj-lt"/>
            </a:endParaRPr>
          </a:p>
        </p:txBody>
      </p:sp>
      <p:sp>
        <p:nvSpPr>
          <p:cNvPr id="3" name="TextBox 2">
            <a:extLst>
              <a:ext uri="{FF2B5EF4-FFF2-40B4-BE49-F238E27FC236}">
                <a16:creationId xmlns:a16="http://schemas.microsoft.com/office/drawing/2014/main" id="{CDB69857-4DB7-EFC1-D480-BBEE632C406D}"/>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11675935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28235-34F3-480D-9582-51322E7389EC}"/>
              </a:ext>
            </a:extLst>
          </p:cNvPr>
          <p:cNvSpPr txBox="1"/>
          <p:nvPr/>
        </p:nvSpPr>
        <p:spPr>
          <a:xfrm>
            <a:off x="2288037" y="2921169"/>
            <a:ext cx="7615932" cy="1015663"/>
          </a:xfrm>
          <a:prstGeom prst="rect">
            <a:avLst/>
          </a:prstGeom>
          <a:noFill/>
        </p:spPr>
        <p:txBody>
          <a:bodyPr wrap="none" rtlCol="0">
            <a:spAutoFit/>
          </a:bodyPr>
          <a:lstStyle/>
          <a:p>
            <a:pPr algn="ctr"/>
            <a:r>
              <a:rPr lang="ko-KR" altLang="en-US" sz="6000">
                <a:solidFill>
                  <a:schemeClr val="accent1">
                    <a:lumMod val="75000"/>
                  </a:schemeClr>
                </a:solidFill>
                <a:latin typeface="나눔바른고딕" panose="020B0603020101020101" pitchFamily="50" charset="-127"/>
                <a:ea typeface="나눔바른고딕" panose="020B0603020101020101" pitchFamily="50" charset="-127"/>
              </a:rPr>
              <a:t>서블릿 방식 </a:t>
            </a:r>
            <a:r>
              <a:rPr lang="en-US" altLang="ko-KR" sz="6000">
                <a:solidFill>
                  <a:schemeClr val="accent1">
                    <a:lumMod val="75000"/>
                  </a:schemeClr>
                </a:solidFill>
                <a:latin typeface="나눔바른고딕" panose="020B0603020101020101" pitchFamily="50" charset="-127"/>
                <a:ea typeface="나눔바른고딕" panose="020B0603020101020101" pitchFamily="50" charset="-127"/>
              </a:rPr>
              <a:t>– Servlet</a:t>
            </a:r>
            <a:endParaRPr lang="ko-KR" altLang="en-US" sz="6000">
              <a:solidFill>
                <a:schemeClr val="accent1">
                  <a:lumMod val="75000"/>
                </a:schemeClr>
              </a:solidFill>
              <a:latin typeface="+mj-lt"/>
            </a:endParaRPr>
          </a:p>
        </p:txBody>
      </p:sp>
      <p:sp>
        <p:nvSpPr>
          <p:cNvPr id="3" name="TextBox 2">
            <a:extLst>
              <a:ext uri="{FF2B5EF4-FFF2-40B4-BE49-F238E27FC236}">
                <a16:creationId xmlns:a16="http://schemas.microsoft.com/office/drawing/2014/main" id="{CDB69857-4DB7-EFC1-D480-BBEE632C406D}"/>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84294865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64C88205-7B2B-B14D-6FC4-27A61885420C}"/>
              </a:ext>
            </a:extLst>
          </p:cNvPr>
          <p:cNvSpPr/>
          <p:nvPr/>
        </p:nvSpPr>
        <p:spPr>
          <a:xfrm>
            <a:off x="198756" y="202792"/>
            <a:ext cx="1939955"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아키텍처 이해</a:t>
            </a:r>
          </a:p>
        </p:txBody>
      </p:sp>
      <p:sp>
        <p:nvSpPr>
          <p:cNvPr id="4" name="직사각형 3">
            <a:extLst>
              <a:ext uri="{FF2B5EF4-FFF2-40B4-BE49-F238E27FC236}">
                <a16:creationId xmlns:a16="http://schemas.microsoft.com/office/drawing/2014/main" id="{B1504A7B-33C9-EDF7-4B7F-1581103154CB}"/>
              </a:ext>
            </a:extLst>
          </p:cNvPr>
          <p:cNvSpPr/>
          <p:nvPr/>
        </p:nvSpPr>
        <p:spPr>
          <a:xfrm>
            <a:off x="4170728" y="2458881"/>
            <a:ext cx="6224674" cy="3380605"/>
          </a:xfrm>
          <a:prstGeom prst="rect">
            <a:avLst/>
          </a:prstGeom>
        </p:spPr>
        <p:txBody>
          <a:bodyPr wrap="square">
            <a:spAutoFit/>
          </a:bodyPr>
          <a:lstStyle/>
          <a:p>
            <a:pPr>
              <a:lnSpc>
                <a:spcPct val="150000"/>
              </a:lnSpc>
            </a:pPr>
            <a:r>
              <a:rPr lang="ko-KR" altLang="en-US" sz="1200">
                <a:latin typeface="+mn-ea"/>
              </a:rPr>
              <a:t>모든 클라이언트의 요청을 한 곳에서 받아 공통으로 처리하는 객체가 필요하다</a:t>
            </a:r>
            <a:endParaRPr lang="en-US" altLang="ko-KR" sz="1200">
              <a:latin typeface="+mn-ea"/>
            </a:endParaRPr>
          </a:p>
          <a:p>
            <a:pPr>
              <a:lnSpc>
                <a:spcPct val="150000"/>
              </a:lnSpc>
            </a:pPr>
            <a:endParaRPr lang="en-US" altLang="ko-KR" sz="1200">
              <a:latin typeface="+mn-ea"/>
            </a:endParaRPr>
          </a:p>
          <a:p>
            <a:pPr>
              <a:lnSpc>
                <a:spcPct val="150000"/>
              </a:lnSpc>
            </a:pPr>
            <a:endParaRPr lang="en-US" altLang="ko-KR" sz="1200">
              <a:latin typeface="+mn-ea"/>
            </a:endParaRPr>
          </a:p>
          <a:p>
            <a:pPr>
              <a:lnSpc>
                <a:spcPct val="150000"/>
              </a:lnSpc>
            </a:pPr>
            <a:endParaRPr lang="en-US" altLang="ko-KR" sz="1200">
              <a:latin typeface="+mn-ea"/>
            </a:endParaRPr>
          </a:p>
          <a:p>
            <a:pPr>
              <a:lnSpc>
                <a:spcPct val="150000"/>
              </a:lnSpc>
            </a:pPr>
            <a:r>
              <a:rPr lang="ko-KR" altLang="en-US" sz="1200">
                <a:latin typeface="+mn-ea"/>
              </a:rPr>
              <a:t>공통 객체로부터 해당 요청을 받아 실질적으로 요청을 처리하는 객체가 필요하다</a:t>
            </a:r>
            <a:endParaRPr lang="en-US" altLang="ko-KR" sz="1200">
              <a:latin typeface="+mn-ea"/>
            </a:endParaRPr>
          </a:p>
          <a:p>
            <a:pPr>
              <a:lnSpc>
                <a:spcPct val="150000"/>
              </a:lnSpc>
            </a:pPr>
            <a:endParaRPr lang="en-US" altLang="ko-KR" sz="1200">
              <a:latin typeface="+mn-ea"/>
            </a:endParaRPr>
          </a:p>
          <a:p>
            <a:pPr>
              <a:lnSpc>
                <a:spcPct val="150000"/>
              </a:lnSpc>
            </a:pPr>
            <a:endParaRPr lang="en-US" altLang="ko-KR" sz="1200">
              <a:latin typeface="+mn-ea"/>
            </a:endParaRPr>
          </a:p>
          <a:p>
            <a:pPr>
              <a:lnSpc>
                <a:spcPct val="150000"/>
              </a:lnSpc>
            </a:pPr>
            <a:endParaRPr lang="en-US" altLang="ko-KR" sz="1200">
              <a:latin typeface="+mn-ea"/>
            </a:endParaRPr>
          </a:p>
          <a:p>
            <a:pPr>
              <a:lnSpc>
                <a:spcPct val="150000"/>
              </a:lnSpc>
            </a:pPr>
            <a:r>
              <a:rPr lang="ko-KR" altLang="en-US" sz="1200">
                <a:latin typeface="+mn-ea"/>
              </a:rPr>
              <a:t>요청 처리 중 생성하거나 전달받은 데이터를 저장하는 객체가 필요하다</a:t>
            </a:r>
            <a:endParaRPr lang="en-US" altLang="ko-KR" sz="1200">
              <a:latin typeface="+mn-ea"/>
            </a:endParaRPr>
          </a:p>
          <a:p>
            <a:pPr>
              <a:lnSpc>
                <a:spcPct val="150000"/>
              </a:lnSpc>
            </a:pPr>
            <a:endParaRPr lang="en-US" altLang="ko-KR" sz="1200">
              <a:latin typeface="+mn-ea"/>
            </a:endParaRPr>
          </a:p>
          <a:p>
            <a:pPr>
              <a:lnSpc>
                <a:spcPct val="150000"/>
              </a:lnSpc>
            </a:pPr>
            <a:endParaRPr lang="en-US" altLang="ko-KR" sz="1200">
              <a:latin typeface="+mn-ea"/>
            </a:endParaRPr>
          </a:p>
          <a:p>
            <a:pPr>
              <a:lnSpc>
                <a:spcPct val="150000"/>
              </a:lnSpc>
            </a:pPr>
            <a:r>
              <a:rPr lang="ko-KR" altLang="en-US" sz="1200">
                <a:latin typeface="+mn-ea"/>
              </a:rPr>
              <a:t>요청을 처리한 후 화면을 렌더링 하고 응답하는 객체가 필요하다</a:t>
            </a:r>
            <a:endParaRPr lang="en-US" altLang="ko-KR" sz="1200">
              <a:latin typeface="+mn-ea"/>
            </a:endParaRPr>
          </a:p>
        </p:txBody>
      </p:sp>
      <p:sp>
        <p:nvSpPr>
          <p:cNvPr id="5" name="직사각형 4">
            <a:extLst>
              <a:ext uri="{FF2B5EF4-FFF2-40B4-BE49-F238E27FC236}">
                <a16:creationId xmlns:a16="http://schemas.microsoft.com/office/drawing/2014/main" id="{949E9DE1-3B39-3F96-4441-4566041B2CD3}"/>
              </a:ext>
            </a:extLst>
          </p:cNvPr>
          <p:cNvSpPr/>
          <p:nvPr/>
        </p:nvSpPr>
        <p:spPr>
          <a:xfrm>
            <a:off x="428791" y="572124"/>
            <a:ext cx="8474578"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latin typeface="+mn-ea"/>
              </a:rPr>
              <a:t>스프링 웹 </a:t>
            </a:r>
            <a:r>
              <a:rPr lang="en-US" altLang="ko-KR" sz="1200">
                <a:latin typeface="+mn-ea"/>
              </a:rPr>
              <a:t>MVC </a:t>
            </a:r>
            <a:r>
              <a:rPr lang="ko-KR" altLang="en-US" sz="1200">
                <a:latin typeface="+mn-ea"/>
              </a:rPr>
              <a:t>의 전체 아키텍처 구조를 이해하기 위해서 먼저 큰 흐름을 파악하고 세부적인 기능을 살펴보도록 한다</a:t>
            </a:r>
            <a:endParaRPr lang="en-US" altLang="ko-KR" sz="1200">
              <a:latin typeface="+mn-ea"/>
            </a:endParaRPr>
          </a:p>
          <a:p>
            <a:pPr marL="171450" indent="-171450">
              <a:lnSpc>
                <a:spcPct val="150000"/>
              </a:lnSpc>
              <a:buFont typeface="Arial" panose="020B0604020202020204" pitchFamily="34" charset="0"/>
              <a:buChar char="•"/>
            </a:pPr>
            <a:r>
              <a:rPr lang="ko-KR" altLang="en-US" sz="1200">
                <a:latin typeface="+mn-ea"/>
              </a:rPr>
              <a:t>클라이언트가 요청을 하게 되면 서버에서 요청을 처리하기 위해서 어떤 기능들이 필요한지 나열해 보도록 한다</a:t>
            </a:r>
            <a:endParaRPr lang="en-US" altLang="ko-KR" sz="1200">
              <a:latin typeface="+mn-ea"/>
            </a:endParaRPr>
          </a:p>
        </p:txBody>
      </p:sp>
      <p:grpSp>
        <p:nvGrpSpPr>
          <p:cNvPr id="6" name="그룹 5">
            <a:extLst>
              <a:ext uri="{FF2B5EF4-FFF2-40B4-BE49-F238E27FC236}">
                <a16:creationId xmlns:a16="http://schemas.microsoft.com/office/drawing/2014/main" id="{DB791825-16DB-333E-FE8B-BBBAB1B41684}"/>
              </a:ext>
            </a:extLst>
          </p:cNvPr>
          <p:cNvGrpSpPr/>
          <p:nvPr/>
        </p:nvGrpSpPr>
        <p:grpSpPr>
          <a:xfrm>
            <a:off x="702369" y="1684145"/>
            <a:ext cx="580620" cy="493776"/>
            <a:chOff x="2291816" y="950395"/>
            <a:chExt cx="580620" cy="493776"/>
          </a:xfrm>
        </p:grpSpPr>
        <p:sp>
          <p:nvSpPr>
            <p:cNvPr id="7" name="타원 6">
              <a:extLst>
                <a:ext uri="{FF2B5EF4-FFF2-40B4-BE49-F238E27FC236}">
                  <a16:creationId xmlns:a16="http://schemas.microsoft.com/office/drawing/2014/main" id="{C180CC76-DBC7-9EF5-C0CB-CD485EF77077}"/>
                </a:ext>
              </a:extLst>
            </p:cNvPr>
            <p:cNvSpPr/>
            <p:nvPr/>
          </p:nvSpPr>
          <p:spPr>
            <a:xfrm>
              <a:off x="2323903" y="950395"/>
              <a:ext cx="493776" cy="493776"/>
            </a:xfrm>
            <a:prstGeom prst="ellipse">
              <a:avLst/>
            </a:prstGeom>
            <a:solidFill>
              <a:schemeClr val="accent1">
                <a:lumMod val="40000"/>
                <a:lumOff val="60000"/>
              </a:schemeClr>
            </a:solidFill>
            <a:ln w="190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latin typeface="+mj-lt"/>
              </a:endParaRPr>
            </a:p>
          </p:txBody>
        </p:sp>
        <p:sp>
          <p:nvSpPr>
            <p:cNvPr id="8" name="TextBox 7">
              <a:extLst>
                <a:ext uri="{FF2B5EF4-FFF2-40B4-BE49-F238E27FC236}">
                  <a16:creationId xmlns:a16="http://schemas.microsoft.com/office/drawing/2014/main" id="{107D7CA0-930B-A5CD-4418-804FB6B0BA56}"/>
                </a:ext>
              </a:extLst>
            </p:cNvPr>
            <p:cNvSpPr txBox="1"/>
            <p:nvPr/>
          </p:nvSpPr>
          <p:spPr>
            <a:xfrm>
              <a:off x="2291816" y="1058784"/>
              <a:ext cx="580620" cy="276999"/>
            </a:xfrm>
            <a:prstGeom prst="rect">
              <a:avLst/>
            </a:prstGeom>
            <a:noFill/>
          </p:spPr>
          <p:txBody>
            <a:bodyPr wrap="square">
              <a:spAutoFit/>
            </a:bodyPr>
            <a:lstStyle/>
            <a:p>
              <a:r>
                <a:rPr lang="en-US" altLang="ko-KR" sz="1200">
                  <a:latin typeface="+mj-lt"/>
                  <a:ea typeface="나눔바른고딕" panose="020B0603020101020101" pitchFamily="50" charset="-127"/>
                </a:rPr>
                <a:t>client</a:t>
              </a:r>
              <a:endParaRPr lang="ko-KR" altLang="en-US" sz="1200">
                <a:latin typeface="+mj-lt"/>
              </a:endParaRPr>
            </a:p>
          </p:txBody>
        </p:sp>
      </p:grpSp>
      <p:grpSp>
        <p:nvGrpSpPr>
          <p:cNvPr id="11" name="그룹 10">
            <a:extLst>
              <a:ext uri="{FF2B5EF4-FFF2-40B4-BE49-F238E27FC236}">
                <a16:creationId xmlns:a16="http://schemas.microsoft.com/office/drawing/2014/main" id="{FCB57894-4652-C0BB-7056-B32CE644791D}"/>
              </a:ext>
            </a:extLst>
          </p:cNvPr>
          <p:cNvGrpSpPr/>
          <p:nvPr/>
        </p:nvGrpSpPr>
        <p:grpSpPr>
          <a:xfrm>
            <a:off x="700704" y="2350492"/>
            <a:ext cx="580620" cy="493776"/>
            <a:chOff x="2291816" y="950395"/>
            <a:chExt cx="580620" cy="493776"/>
          </a:xfrm>
        </p:grpSpPr>
        <p:sp>
          <p:nvSpPr>
            <p:cNvPr id="12" name="타원 11">
              <a:extLst>
                <a:ext uri="{FF2B5EF4-FFF2-40B4-BE49-F238E27FC236}">
                  <a16:creationId xmlns:a16="http://schemas.microsoft.com/office/drawing/2014/main" id="{BE388A73-7B20-EDDB-F35F-43E293CD3C11}"/>
                </a:ext>
              </a:extLst>
            </p:cNvPr>
            <p:cNvSpPr/>
            <p:nvPr/>
          </p:nvSpPr>
          <p:spPr>
            <a:xfrm>
              <a:off x="2323903" y="950395"/>
              <a:ext cx="493776" cy="493776"/>
            </a:xfrm>
            <a:prstGeom prst="ellipse">
              <a:avLst/>
            </a:prstGeom>
            <a:solidFill>
              <a:schemeClr val="accent1">
                <a:lumMod val="40000"/>
                <a:lumOff val="60000"/>
              </a:schemeClr>
            </a:solidFill>
            <a:ln w="190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latin typeface="+mj-lt"/>
              </a:endParaRPr>
            </a:p>
          </p:txBody>
        </p:sp>
        <p:sp>
          <p:nvSpPr>
            <p:cNvPr id="13" name="TextBox 12">
              <a:extLst>
                <a:ext uri="{FF2B5EF4-FFF2-40B4-BE49-F238E27FC236}">
                  <a16:creationId xmlns:a16="http://schemas.microsoft.com/office/drawing/2014/main" id="{1970A272-70BE-00DB-0379-36067A31F8F4}"/>
                </a:ext>
              </a:extLst>
            </p:cNvPr>
            <p:cNvSpPr txBox="1"/>
            <p:nvPr/>
          </p:nvSpPr>
          <p:spPr>
            <a:xfrm>
              <a:off x="2291816" y="1058784"/>
              <a:ext cx="580620" cy="276999"/>
            </a:xfrm>
            <a:prstGeom prst="rect">
              <a:avLst/>
            </a:prstGeom>
            <a:noFill/>
          </p:spPr>
          <p:txBody>
            <a:bodyPr wrap="square">
              <a:spAutoFit/>
            </a:bodyPr>
            <a:lstStyle/>
            <a:p>
              <a:r>
                <a:rPr lang="en-US" altLang="ko-KR" sz="1200">
                  <a:latin typeface="+mj-lt"/>
                  <a:ea typeface="나눔바른고딕" panose="020B0603020101020101" pitchFamily="50" charset="-127"/>
                </a:rPr>
                <a:t>client</a:t>
              </a:r>
              <a:endParaRPr lang="ko-KR" altLang="en-US" sz="1200">
                <a:latin typeface="+mj-lt"/>
              </a:endParaRPr>
            </a:p>
          </p:txBody>
        </p:sp>
      </p:grpSp>
      <p:sp>
        <p:nvSpPr>
          <p:cNvPr id="16" name="모서리가 둥근 직사각형 38">
            <a:extLst>
              <a:ext uri="{FF2B5EF4-FFF2-40B4-BE49-F238E27FC236}">
                <a16:creationId xmlns:a16="http://schemas.microsoft.com/office/drawing/2014/main" id="{5C8B45C0-066D-3A3B-0605-2E886CFCE3CC}"/>
              </a:ext>
            </a:extLst>
          </p:cNvPr>
          <p:cNvSpPr/>
          <p:nvPr/>
        </p:nvSpPr>
        <p:spPr>
          <a:xfrm>
            <a:off x="2344927" y="2357811"/>
            <a:ext cx="1745810" cy="480988"/>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ko-KR" altLang="en-US" sz="1400">
                <a:solidFill>
                  <a:schemeClr val="tx1"/>
                </a:solidFill>
                <a:latin typeface="+mj-lt"/>
                <a:ea typeface="나눔바른고딕" panose="020B0603020101020101"/>
              </a:rPr>
              <a:t>공통 컨트롤러</a:t>
            </a:r>
          </a:p>
        </p:txBody>
      </p:sp>
      <p:cxnSp>
        <p:nvCxnSpPr>
          <p:cNvPr id="17" name="직선 화살표 연결선 16">
            <a:extLst>
              <a:ext uri="{FF2B5EF4-FFF2-40B4-BE49-F238E27FC236}">
                <a16:creationId xmlns:a16="http://schemas.microsoft.com/office/drawing/2014/main" id="{6F902ED5-DA74-9704-E597-12C520F4C117}"/>
              </a:ext>
            </a:extLst>
          </p:cNvPr>
          <p:cNvCxnSpPr>
            <a:cxnSpLocks/>
            <a:stCxn id="8" idx="3"/>
            <a:endCxn id="16" idx="1"/>
          </p:cNvCxnSpPr>
          <p:nvPr/>
        </p:nvCxnSpPr>
        <p:spPr>
          <a:xfrm>
            <a:off x="1282989" y="1931034"/>
            <a:ext cx="1061938" cy="66727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73DFED11-35AF-0D4D-C446-BB2F5DFABB4E}"/>
              </a:ext>
            </a:extLst>
          </p:cNvPr>
          <p:cNvCxnSpPr>
            <a:cxnSpLocks/>
            <a:stCxn id="13" idx="3"/>
            <a:endCxn id="16" idx="1"/>
          </p:cNvCxnSpPr>
          <p:nvPr/>
        </p:nvCxnSpPr>
        <p:spPr>
          <a:xfrm>
            <a:off x="1281324" y="2597381"/>
            <a:ext cx="1063603" cy="92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모서리가 둥근 직사각형 38">
            <a:extLst>
              <a:ext uri="{FF2B5EF4-FFF2-40B4-BE49-F238E27FC236}">
                <a16:creationId xmlns:a16="http://schemas.microsoft.com/office/drawing/2014/main" id="{80C3B39B-49EE-91B6-4FEA-5C3A5CA676AA}"/>
              </a:ext>
            </a:extLst>
          </p:cNvPr>
          <p:cNvSpPr/>
          <p:nvPr/>
        </p:nvSpPr>
        <p:spPr>
          <a:xfrm>
            <a:off x="2346931" y="3464196"/>
            <a:ext cx="1745810" cy="480988"/>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ko-KR" altLang="en-US" sz="1400">
                <a:solidFill>
                  <a:schemeClr val="tx1"/>
                </a:solidFill>
                <a:latin typeface="+mj-lt"/>
                <a:ea typeface="나눔바른고딕" panose="020B0603020101020101"/>
              </a:rPr>
              <a:t>요청 처리기</a:t>
            </a:r>
          </a:p>
        </p:txBody>
      </p:sp>
      <p:sp>
        <p:nvSpPr>
          <p:cNvPr id="35" name="모서리가 둥근 직사각형 38">
            <a:extLst>
              <a:ext uri="{FF2B5EF4-FFF2-40B4-BE49-F238E27FC236}">
                <a16:creationId xmlns:a16="http://schemas.microsoft.com/office/drawing/2014/main" id="{7D46D4B0-A1EA-E9FE-2C3C-0389E978B713}"/>
              </a:ext>
            </a:extLst>
          </p:cNvPr>
          <p:cNvSpPr/>
          <p:nvPr/>
        </p:nvSpPr>
        <p:spPr>
          <a:xfrm>
            <a:off x="2344926" y="4536180"/>
            <a:ext cx="1745810" cy="480988"/>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ko-KR" altLang="en-US" sz="1400">
                <a:solidFill>
                  <a:schemeClr val="tx1"/>
                </a:solidFill>
                <a:latin typeface="+mj-lt"/>
                <a:ea typeface="나눔바른고딕" panose="020B0603020101020101"/>
              </a:rPr>
              <a:t>모델 객체</a:t>
            </a:r>
          </a:p>
        </p:txBody>
      </p:sp>
      <p:sp>
        <p:nvSpPr>
          <p:cNvPr id="37" name="모서리가 둥근 직사각형 38">
            <a:extLst>
              <a:ext uri="{FF2B5EF4-FFF2-40B4-BE49-F238E27FC236}">
                <a16:creationId xmlns:a16="http://schemas.microsoft.com/office/drawing/2014/main" id="{C454579B-A3B7-9416-8332-EE5A9F52296A}"/>
              </a:ext>
            </a:extLst>
          </p:cNvPr>
          <p:cNvSpPr/>
          <p:nvPr/>
        </p:nvSpPr>
        <p:spPr>
          <a:xfrm>
            <a:off x="2344926" y="5471684"/>
            <a:ext cx="1745810" cy="480988"/>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ko-KR" altLang="en-US" sz="1400">
                <a:solidFill>
                  <a:schemeClr val="tx1"/>
                </a:solidFill>
                <a:latin typeface="+mj-lt"/>
                <a:ea typeface="나눔바른고딕" panose="020B0603020101020101"/>
              </a:rPr>
              <a:t>뷰 처리기</a:t>
            </a:r>
          </a:p>
        </p:txBody>
      </p:sp>
      <p:cxnSp>
        <p:nvCxnSpPr>
          <p:cNvPr id="64" name="직선 화살표 연결선 63">
            <a:extLst>
              <a:ext uri="{FF2B5EF4-FFF2-40B4-BE49-F238E27FC236}">
                <a16:creationId xmlns:a16="http://schemas.microsoft.com/office/drawing/2014/main" id="{F9846FF3-4F07-2BCC-8790-3CBFF0B37F1C}"/>
              </a:ext>
            </a:extLst>
          </p:cNvPr>
          <p:cNvCxnSpPr>
            <a:stCxn id="16" idx="2"/>
            <a:endCxn id="28" idx="0"/>
          </p:cNvCxnSpPr>
          <p:nvPr/>
        </p:nvCxnSpPr>
        <p:spPr>
          <a:xfrm>
            <a:off x="3217832" y="2838799"/>
            <a:ext cx="2004" cy="62539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49656554-2ADB-4977-44E7-D227C15E37F5}"/>
              </a:ext>
            </a:extLst>
          </p:cNvPr>
          <p:cNvCxnSpPr>
            <a:cxnSpLocks/>
            <a:stCxn id="28" idx="2"/>
            <a:endCxn id="35" idx="0"/>
          </p:cNvCxnSpPr>
          <p:nvPr/>
        </p:nvCxnSpPr>
        <p:spPr>
          <a:xfrm flipH="1">
            <a:off x="3217831" y="3945184"/>
            <a:ext cx="2005" cy="59099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직선 화살표 연결선 67">
            <a:extLst>
              <a:ext uri="{FF2B5EF4-FFF2-40B4-BE49-F238E27FC236}">
                <a16:creationId xmlns:a16="http://schemas.microsoft.com/office/drawing/2014/main" id="{E9143B31-5710-56DF-BACD-69A215571136}"/>
              </a:ext>
            </a:extLst>
          </p:cNvPr>
          <p:cNvCxnSpPr>
            <a:cxnSpLocks/>
            <a:stCxn id="35" idx="2"/>
            <a:endCxn id="37" idx="0"/>
          </p:cNvCxnSpPr>
          <p:nvPr/>
        </p:nvCxnSpPr>
        <p:spPr>
          <a:xfrm>
            <a:off x="3217831" y="5017168"/>
            <a:ext cx="0" cy="45451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71" name="그룹 70">
            <a:extLst>
              <a:ext uri="{FF2B5EF4-FFF2-40B4-BE49-F238E27FC236}">
                <a16:creationId xmlns:a16="http://schemas.microsoft.com/office/drawing/2014/main" id="{7CFD6709-9B5E-D6EC-0DC9-4175D8000095}"/>
              </a:ext>
            </a:extLst>
          </p:cNvPr>
          <p:cNvGrpSpPr/>
          <p:nvPr/>
        </p:nvGrpSpPr>
        <p:grpSpPr>
          <a:xfrm>
            <a:off x="689369" y="3008174"/>
            <a:ext cx="580620" cy="493776"/>
            <a:chOff x="2291816" y="950395"/>
            <a:chExt cx="580620" cy="493776"/>
          </a:xfrm>
        </p:grpSpPr>
        <p:sp>
          <p:nvSpPr>
            <p:cNvPr id="72" name="타원 71">
              <a:extLst>
                <a:ext uri="{FF2B5EF4-FFF2-40B4-BE49-F238E27FC236}">
                  <a16:creationId xmlns:a16="http://schemas.microsoft.com/office/drawing/2014/main" id="{9184C824-7F29-FCF3-62CF-05D0018BB13D}"/>
                </a:ext>
              </a:extLst>
            </p:cNvPr>
            <p:cNvSpPr/>
            <p:nvPr/>
          </p:nvSpPr>
          <p:spPr>
            <a:xfrm>
              <a:off x="2323903" y="950395"/>
              <a:ext cx="493776" cy="493776"/>
            </a:xfrm>
            <a:prstGeom prst="ellipse">
              <a:avLst/>
            </a:prstGeom>
            <a:solidFill>
              <a:schemeClr val="accent1">
                <a:lumMod val="40000"/>
                <a:lumOff val="60000"/>
              </a:schemeClr>
            </a:solidFill>
            <a:ln w="190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latin typeface="+mj-lt"/>
              </a:endParaRPr>
            </a:p>
          </p:txBody>
        </p:sp>
        <p:sp>
          <p:nvSpPr>
            <p:cNvPr id="73" name="TextBox 72">
              <a:extLst>
                <a:ext uri="{FF2B5EF4-FFF2-40B4-BE49-F238E27FC236}">
                  <a16:creationId xmlns:a16="http://schemas.microsoft.com/office/drawing/2014/main" id="{A9BC2519-5F9A-E87D-0DBC-CA291E741869}"/>
                </a:ext>
              </a:extLst>
            </p:cNvPr>
            <p:cNvSpPr txBox="1"/>
            <p:nvPr/>
          </p:nvSpPr>
          <p:spPr>
            <a:xfrm>
              <a:off x="2291816" y="1058784"/>
              <a:ext cx="580620" cy="276999"/>
            </a:xfrm>
            <a:prstGeom prst="rect">
              <a:avLst/>
            </a:prstGeom>
            <a:noFill/>
          </p:spPr>
          <p:txBody>
            <a:bodyPr wrap="square">
              <a:spAutoFit/>
            </a:bodyPr>
            <a:lstStyle/>
            <a:p>
              <a:r>
                <a:rPr lang="en-US" altLang="ko-KR" sz="1200">
                  <a:latin typeface="+mj-lt"/>
                  <a:ea typeface="나눔바른고딕" panose="020B0603020101020101" pitchFamily="50" charset="-127"/>
                </a:rPr>
                <a:t>client</a:t>
              </a:r>
              <a:endParaRPr lang="ko-KR" altLang="en-US" sz="1200">
                <a:latin typeface="+mj-lt"/>
              </a:endParaRPr>
            </a:p>
          </p:txBody>
        </p:sp>
      </p:grpSp>
      <p:cxnSp>
        <p:nvCxnSpPr>
          <p:cNvPr id="75" name="직선 화살표 연결선 74">
            <a:extLst>
              <a:ext uri="{FF2B5EF4-FFF2-40B4-BE49-F238E27FC236}">
                <a16:creationId xmlns:a16="http://schemas.microsoft.com/office/drawing/2014/main" id="{61CF6A9D-ADAA-354F-5AA7-382C04E7307F}"/>
              </a:ext>
            </a:extLst>
          </p:cNvPr>
          <p:cNvCxnSpPr>
            <a:cxnSpLocks/>
            <a:stCxn id="73" idx="3"/>
            <a:endCxn id="16" idx="1"/>
          </p:cNvCxnSpPr>
          <p:nvPr/>
        </p:nvCxnSpPr>
        <p:spPr>
          <a:xfrm flipV="1">
            <a:off x="1269989" y="2598305"/>
            <a:ext cx="1074938" cy="65675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직사각형 2">
            <a:extLst>
              <a:ext uri="{FF2B5EF4-FFF2-40B4-BE49-F238E27FC236}">
                <a16:creationId xmlns:a16="http://schemas.microsoft.com/office/drawing/2014/main" id="{C6E16F16-6EF4-D163-BEB0-78A35F95261D}"/>
              </a:ext>
            </a:extLst>
          </p:cNvPr>
          <p:cNvSpPr/>
          <p:nvPr/>
        </p:nvSpPr>
        <p:spPr>
          <a:xfrm>
            <a:off x="2014528" y="1509839"/>
            <a:ext cx="4312399" cy="307777"/>
          </a:xfrm>
          <a:prstGeom prst="rect">
            <a:avLst/>
          </a:prstGeom>
        </p:spPr>
        <p:txBody>
          <a:bodyPr wrap="none">
            <a:spAutoFit/>
          </a:bodyPr>
          <a:lstStyle/>
          <a:p>
            <a:r>
              <a:rPr lang="ko-KR" altLang="en-US" sz="1400" i="1">
                <a:solidFill>
                  <a:srgbClr val="FF0000"/>
                </a:solidFill>
                <a:latin typeface="+mn-ea"/>
              </a:rPr>
              <a:t>최소한 </a:t>
            </a:r>
            <a:r>
              <a:rPr lang="en-US" altLang="ko-KR" sz="1400" i="1">
                <a:solidFill>
                  <a:srgbClr val="FF0000"/>
                </a:solidFill>
                <a:latin typeface="+mn-ea"/>
              </a:rPr>
              <a:t>4 </a:t>
            </a:r>
            <a:r>
              <a:rPr lang="ko-KR" altLang="en-US" sz="1400" i="1">
                <a:solidFill>
                  <a:srgbClr val="FF0000"/>
                </a:solidFill>
                <a:latin typeface="+mn-ea"/>
              </a:rPr>
              <a:t>가지 흐름의 역할을 맡을 객체가 필요하다</a:t>
            </a:r>
          </a:p>
        </p:txBody>
      </p:sp>
      <p:sp>
        <p:nvSpPr>
          <p:cNvPr id="10" name="모서리가 둥근 직사각형 38">
            <a:extLst>
              <a:ext uri="{FF2B5EF4-FFF2-40B4-BE49-F238E27FC236}">
                <a16:creationId xmlns:a16="http://schemas.microsoft.com/office/drawing/2014/main" id="{E2F42FCD-2E34-2A11-41A5-D89792BDD986}"/>
              </a:ext>
            </a:extLst>
          </p:cNvPr>
          <p:cNvSpPr/>
          <p:nvPr/>
        </p:nvSpPr>
        <p:spPr>
          <a:xfrm>
            <a:off x="3295701" y="3017916"/>
            <a:ext cx="692767" cy="2826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solidFill>
                  <a:schemeClr val="bg1"/>
                </a:solidFill>
              </a:rPr>
              <a:t>request</a:t>
            </a:r>
            <a:endParaRPr lang="en-US" altLang="ko-KR" sz="1100">
              <a:solidFill>
                <a:schemeClr val="bg1"/>
              </a:solidFill>
              <a:effectLst/>
            </a:endParaRPr>
          </a:p>
        </p:txBody>
      </p:sp>
      <p:sp>
        <p:nvSpPr>
          <p:cNvPr id="14" name="모서리가 둥근 직사각형 38">
            <a:extLst>
              <a:ext uri="{FF2B5EF4-FFF2-40B4-BE49-F238E27FC236}">
                <a16:creationId xmlns:a16="http://schemas.microsoft.com/office/drawing/2014/main" id="{EE5BBEF1-7BF1-E72B-55B9-655236A0B404}"/>
              </a:ext>
            </a:extLst>
          </p:cNvPr>
          <p:cNvSpPr/>
          <p:nvPr/>
        </p:nvSpPr>
        <p:spPr>
          <a:xfrm>
            <a:off x="3347838" y="4099344"/>
            <a:ext cx="692767" cy="2826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solidFill>
                  <a:schemeClr val="bg1"/>
                </a:solidFill>
              </a:rPr>
              <a:t>data</a:t>
            </a:r>
            <a:endParaRPr lang="en-US" altLang="ko-KR" sz="1100">
              <a:solidFill>
                <a:schemeClr val="bg1"/>
              </a:solidFill>
              <a:effectLst/>
            </a:endParaRPr>
          </a:p>
        </p:txBody>
      </p:sp>
      <p:cxnSp>
        <p:nvCxnSpPr>
          <p:cNvPr id="19" name="직선 화살표 연결선 18">
            <a:extLst>
              <a:ext uri="{FF2B5EF4-FFF2-40B4-BE49-F238E27FC236}">
                <a16:creationId xmlns:a16="http://schemas.microsoft.com/office/drawing/2014/main" id="{87BF4671-591A-0579-09AD-CE94FA905C59}"/>
              </a:ext>
            </a:extLst>
          </p:cNvPr>
          <p:cNvCxnSpPr>
            <a:cxnSpLocks/>
            <a:stCxn id="37" idx="2"/>
            <a:endCxn id="22" idx="0"/>
          </p:cNvCxnSpPr>
          <p:nvPr/>
        </p:nvCxnSpPr>
        <p:spPr>
          <a:xfrm>
            <a:off x="3217831" y="5952672"/>
            <a:ext cx="0" cy="28669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모서리가 둥근 직사각형 38">
            <a:extLst>
              <a:ext uri="{FF2B5EF4-FFF2-40B4-BE49-F238E27FC236}">
                <a16:creationId xmlns:a16="http://schemas.microsoft.com/office/drawing/2014/main" id="{A0B2C3FB-87AF-B629-6D2F-9FDE85A4122B}"/>
              </a:ext>
            </a:extLst>
          </p:cNvPr>
          <p:cNvSpPr/>
          <p:nvPr/>
        </p:nvSpPr>
        <p:spPr>
          <a:xfrm>
            <a:off x="2821747" y="6239368"/>
            <a:ext cx="792167" cy="2826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solidFill>
                  <a:schemeClr val="bg1"/>
                </a:solidFill>
                <a:effectLst/>
              </a:rPr>
              <a:t>HTML</a:t>
            </a:r>
          </a:p>
        </p:txBody>
      </p:sp>
    </p:spTree>
    <p:extLst>
      <p:ext uri="{BB962C8B-B14F-4D97-AF65-F5344CB8AC3E}">
        <p14:creationId xmlns:p14="http://schemas.microsoft.com/office/powerpoint/2010/main" val="290388969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9BBE5C-6DB7-BBBD-86B6-A339F29BF337}"/>
            </a:ext>
          </a:extLst>
        </p:cNvPr>
        <p:cNvGrpSpPr/>
        <p:nvPr/>
      </p:nvGrpSpPr>
      <p:grpSpPr>
        <a:xfrm>
          <a:off x="0" y="0"/>
          <a:ext cx="0" cy="0"/>
          <a:chOff x="0" y="0"/>
          <a:chExt cx="0" cy="0"/>
        </a:xfrm>
      </p:grpSpPr>
      <p:sp>
        <p:nvSpPr>
          <p:cNvPr id="9" name="직사각형 8">
            <a:extLst>
              <a:ext uri="{FF2B5EF4-FFF2-40B4-BE49-F238E27FC236}">
                <a16:creationId xmlns:a16="http://schemas.microsoft.com/office/drawing/2014/main" id="{4596588E-CFB1-7C78-5FA5-6DA3D27F0642}"/>
              </a:ext>
            </a:extLst>
          </p:cNvPr>
          <p:cNvSpPr/>
          <p:nvPr/>
        </p:nvSpPr>
        <p:spPr>
          <a:xfrm>
            <a:off x="2439437" y="2394284"/>
            <a:ext cx="2002049" cy="1400558"/>
          </a:xfrm>
          <a:prstGeom prst="rect">
            <a:avLst/>
          </a:prstGeom>
          <a:solidFill>
            <a:schemeClr val="bg2"/>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ko-KR" altLang="en-US"/>
          </a:p>
        </p:txBody>
      </p:sp>
      <p:sp>
        <p:nvSpPr>
          <p:cNvPr id="20" name="직사각형 19">
            <a:extLst>
              <a:ext uri="{FF2B5EF4-FFF2-40B4-BE49-F238E27FC236}">
                <a16:creationId xmlns:a16="http://schemas.microsoft.com/office/drawing/2014/main" id="{3AC109EE-38F7-1CCB-7C8E-AF7517CC8CE8}"/>
              </a:ext>
            </a:extLst>
          </p:cNvPr>
          <p:cNvSpPr/>
          <p:nvPr/>
        </p:nvSpPr>
        <p:spPr>
          <a:xfrm>
            <a:off x="4439489" y="1781560"/>
            <a:ext cx="4794748" cy="333617"/>
          </a:xfrm>
          <a:prstGeom prst="rect">
            <a:avLst/>
          </a:prstGeom>
        </p:spPr>
        <p:txBody>
          <a:bodyPr wrap="square">
            <a:spAutoFit/>
          </a:bodyPr>
          <a:lstStyle/>
          <a:p>
            <a:pPr>
              <a:lnSpc>
                <a:spcPct val="150000"/>
              </a:lnSpc>
            </a:pPr>
            <a:r>
              <a:rPr lang="ko-KR" altLang="en-US" sz="1200">
                <a:latin typeface="+mn-ea"/>
              </a:rPr>
              <a:t>모든 클라이언트의 요청을 한 곳에서 받아 공통으로 처리하는 객체</a:t>
            </a:r>
            <a:endParaRPr lang="en-US" altLang="ko-KR" sz="1200">
              <a:latin typeface="+mn-ea"/>
            </a:endParaRPr>
          </a:p>
        </p:txBody>
      </p:sp>
      <p:grpSp>
        <p:nvGrpSpPr>
          <p:cNvPr id="21" name="그룹 20">
            <a:extLst>
              <a:ext uri="{FF2B5EF4-FFF2-40B4-BE49-F238E27FC236}">
                <a16:creationId xmlns:a16="http://schemas.microsoft.com/office/drawing/2014/main" id="{2048A8BC-BF2D-8E9A-E7A0-28098928313C}"/>
              </a:ext>
            </a:extLst>
          </p:cNvPr>
          <p:cNvGrpSpPr/>
          <p:nvPr/>
        </p:nvGrpSpPr>
        <p:grpSpPr>
          <a:xfrm>
            <a:off x="3170160" y="667504"/>
            <a:ext cx="580620" cy="493776"/>
            <a:chOff x="2291816" y="950395"/>
            <a:chExt cx="580620" cy="493776"/>
          </a:xfrm>
        </p:grpSpPr>
        <p:sp>
          <p:nvSpPr>
            <p:cNvPr id="22" name="타원 21">
              <a:extLst>
                <a:ext uri="{FF2B5EF4-FFF2-40B4-BE49-F238E27FC236}">
                  <a16:creationId xmlns:a16="http://schemas.microsoft.com/office/drawing/2014/main" id="{46A81E21-1708-A4F4-513E-1AB7C7099E57}"/>
                </a:ext>
              </a:extLst>
            </p:cNvPr>
            <p:cNvSpPr/>
            <p:nvPr/>
          </p:nvSpPr>
          <p:spPr>
            <a:xfrm>
              <a:off x="2323903" y="950395"/>
              <a:ext cx="493776" cy="493776"/>
            </a:xfrm>
            <a:prstGeom prst="ellipse">
              <a:avLst/>
            </a:prstGeom>
            <a:solidFill>
              <a:schemeClr val="accent1">
                <a:lumMod val="40000"/>
                <a:lumOff val="60000"/>
              </a:schemeClr>
            </a:solidFill>
            <a:ln w="190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latin typeface="+mj-lt"/>
              </a:endParaRPr>
            </a:p>
          </p:txBody>
        </p:sp>
        <p:sp>
          <p:nvSpPr>
            <p:cNvPr id="23" name="TextBox 22">
              <a:extLst>
                <a:ext uri="{FF2B5EF4-FFF2-40B4-BE49-F238E27FC236}">
                  <a16:creationId xmlns:a16="http://schemas.microsoft.com/office/drawing/2014/main" id="{8C2F4B40-11CA-0D60-456F-471407B2C37E}"/>
                </a:ext>
              </a:extLst>
            </p:cNvPr>
            <p:cNvSpPr txBox="1"/>
            <p:nvPr/>
          </p:nvSpPr>
          <p:spPr>
            <a:xfrm>
              <a:off x="2291816" y="1058784"/>
              <a:ext cx="580620" cy="276999"/>
            </a:xfrm>
            <a:prstGeom prst="rect">
              <a:avLst/>
            </a:prstGeom>
            <a:noFill/>
          </p:spPr>
          <p:txBody>
            <a:bodyPr wrap="square">
              <a:spAutoFit/>
            </a:bodyPr>
            <a:lstStyle/>
            <a:p>
              <a:r>
                <a:rPr lang="en-US" altLang="ko-KR" sz="1200">
                  <a:latin typeface="+mj-lt"/>
                  <a:ea typeface="나눔바른고딕" panose="020B0603020101020101" pitchFamily="50" charset="-127"/>
                </a:rPr>
                <a:t>client</a:t>
              </a:r>
              <a:endParaRPr lang="ko-KR" altLang="en-US" sz="1200">
                <a:latin typeface="+mj-lt"/>
              </a:endParaRPr>
            </a:p>
          </p:txBody>
        </p:sp>
      </p:grpSp>
      <p:grpSp>
        <p:nvGrpSpPr>
          <p:cNvPr id="24" name="그룹 23">
            <a:extLst>
              <a:ext uri="{FF2B5EF4-FFF2-40B4-BE49-F238E27FC236}">
                <a16:creationId xmlns:a16="http://schemas.microsoft.com/office/drawing/2014/main" id="{AFD25CC5-30C5-0E99-9D79-8076158DAD2D}"/>
              </a:ext>
            </a:extLst>
          </p:cNvPr>
          <p:cNvGrpSpPr/>
          <p:nvPr/>
        </p:nvGrpSpPr>
        <p:grpSpPr>
          <a:xfrm>
            <a:off x="2439437" y="680025"/>
            <a:ext cx="580620" cy="493776"/>
            <a:chOff x="2291816" y="950395"/>
            <a:chExt cx="580620" cy="493776"/>
          </a:xfrm>
        </p:grpSpPr>
        <p:sp>
          <p:nvSpPr>
            <p:cNvPr id="25" name="타원 24">
              <a:extLst>
                <a:ext uri="{FF2B5EF4-FFF2-40B4-BE49-F238E27FC236}">
                  <a16:creationId xmlns:a16="http://schemas.microsoft.com/office/drawing/2014/main" id="{63485BB6-DF7D-3E17-DDFA-3ABFC0B82586}"/>
                </a:ext>
              </a:extLst>
            </p:cNvPr>
            <p:cNvSpPr/>
            <p:nvPr/>
          </p:nvSpPr>
          <p:spPr>
            <a:xfrm>
              <a:off x="2323903" y="950395"/>
              <a:ext cx="493776" cy="493776"/>
            </a:xfrm>
            <a:prstGeom prst="ellipse">
              <a:avLst/>
            </a:prstGeom>
            <a:solidFill>
              <a:schemeClr val="accent1">
                <a:lumMod val="40000"/>
                <a:lumOff val="60000"/>
              </a:schemeClr>
            </a:solidFill>
            <a:ln w="190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latin typeface="+mj-lt"/>
              </a:endParaRPr>
            </a:p>
          </p:txBody>
        </p:sp>
        <p:sp>
          <p:nvSpPr>
            <p:cNvPr id="26" name="TextBox 25">
              <a:extLst>
                <a:ext uri="{FF2B5EF4-FFF2-40B4-BE49-F238E27FC236}">
                  <a16:creationId xmlns:a16="http://schemas.microsoft.com/office/drawing/2014/main" id="{FAC27678-77B9-324F-FB15-69CD93CAC1B1}"/>
                </a:ext>
              </a:extLst>
            </p:cNvPr>
            <p:cNvSpPr txBox="1"/>
            <p:nvPr/>
          </p:nvSpPr>
          <p:spPr>
            <a:xfrm>
              <a:off x="2291816" y="1058784"/>
              <a:ext cx="580620" cy="276999"/>
            </a:xfrm>
            <a:prstGeom prst="rect">
              <a:avLst/>
            </a:prstGeom>
            <a:noFill/>
          </p:spPr>
          <p:txBody>
            <a:bodyPr wrap="square">
              <a:spAutoFit/>
            </a:bodyPr>
            <a:lstStyle/>
            <a:p>
              <a:r>
                <a:rPr lang="en-US" altLang="ko-KR" sz="1200">
                  <a:latin typeface="+mj-lt"/>
                  <a:ea typeface="나눔바른고딕" panose="020B0603020101020101" pitchFamily="50" charset="-127"/>
                </a:rPr>
                <a:t>client</a:t>
              </a:r>
              <a:endParaRPr lang="ko-KR" altLang="en-US" sz="1200">
                <a:latin typeface="+mj-lt"/>
              </a:endParaRPr>
            </a:p>
          </p:txBody>
        </p:sp>
      </p:grpSp>
      <p:sp>
        <p:nvSpPr>
          <p:cNvPr id="30" name="모서리가 둥근 직사각형 38">
            <a:extLst>
              <a:ext uri="{FF2B5EF4-FFF2-40B4-BE49-F238E27FC236}">
                <a16:creationId xmlns:a16="http://schemas.microsoft.com/office/drawing/2014/main" id="{1FA1D0EC-1A02-416D-942F-D51B28808E41}"/>
              </a:ext>
            </a:extLst>
          </p:cNvPr>
          <p:cNvSpPr/>
          <p:nvPr/>
        </p:nvSpPr>
        <p:spPr>
          <a:xfrm>
            <a:off x="2537602" y="1721400"/>
            <a:ext cx="1825684" cy="480988"/>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ko-KR" altLang="en-US" sz="1400">
                <a:solidFill>
                  <a:schemeClr val="tx1"/>
                </a:solidFill>
                <a:latin typeface="+mj-lt"/>
                <a:ea typeface="나눔바른고딕" panose="020B0603020101020101"/>
              </a:rPr>
              <a:t>프론트 컨트롤러</a:t>
            </a:r>
          </a:p>
        </p:txBody>
      </p:sp>
      <p:cxnSp>
        <p:nvCxnSpPr>
          <p:cNvPr id="31" name="직선 화살표 연결선 30">
            <a:extLst>
              <a:ext uri="{FF2B5EF4-FFF2-40B4-BE49-F238E27FC236}">
                <a16:creationId xmlns:a16="http://schemas.microsoft.com/office/drawing/2014/main" id="{08C14495-87C2-03DB-697C-CDA3E9AC9728}"/>
              </a:ext>
            </a:extLst>
          </p:cNvPr>
          <p:cNvCxnSpPr>
            <a:cxnSpLocks/>
            <a:stCxn id="22" idx="4"/>
            <a:endCxn id="30" idx="0"/>
          </p:cNvCxnSpPr>
          <p:nvPr/>
        </p:nvCxnSpPr>
        <p:spPr>
          <a:xfrm>
            <a:off x="3449135" y="1161280"/>
            <a:ext cx="1309" cy="56012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직선 화살표 연결선 31">
            <a:extLst>
              <a:ext uri="{FF2B5EF4-FFF2-40B4-BE49-F238E27FC236}">
                <a16:creationId xmlns:a16="http://schemas.microsoft.com/office/drawing/2014/main" id="{EF99BCE7-BD38-9120-F1FB-415A2669652A}"/>
              </a:ext>
            </a:extLst>
          </p:cNvPr>
          <p:cNvCxnSpPr>
            <a:cxnSpLocks/>
            <a:stCxn id="25" idx="5"/>
          </p:cNvCxnSpPr>
          <p:nvPr/>
        </p:nvCxnSpPr>
        <p:spPr>
          <a:xfrm>
            <a:off x="2892988" y="1101489"/>
            <a:ext cx="409851" cy="61991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모서리가 둥근 직사각형 38">
            <a:extLst>
              <a:ext uri="{FF2B5EF4-FFF2-40B4-BE49-F238E27FC236}">
                <a16:creationId xmlns:a16="http://schemas.microsoft.com/office/drawing/2014/main" id="{AAAB7553-1A37-2E73-81EA-7D4CE52B60A7}"/>
              </a:ext>
            </a:extLst>
          </p:cNvPr>
          <p:cNvSpPr/>
          <p:nvPr/>
        </p:nvSpPr>
        <p:spPr>
          <a:xfrm>
            <a:off x="2539606" y="3955113"/>
            <a:ext cx="1825684" cy="480988"/>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ko-KR" altLang="en-US" sz="1400">
                <a:solidFill>
                  <a:schemeClr val="tx1"/>
                </a:solidFill>
                <a:latin typeface="+mj-lt"/>
                <a:ea typeface="나눔바른고딕" panose="020B0603020101020101"/>
              </a:rPr>
              <a:t>요청 핸들러</a:t>
            </a:r>
          </a:p>
        </p:txBody>
      </p:sp>
      <p:sp>
        <p:nvSpPr>
          <p:cNvPr id="39" name="모서리가 둥근 직사각형 38">
            <a:extLst>
              <a:ext uri="{FF2B5EF4-FFF2-40B4-BE49-F238E27FC236}">
                <a16:creationId xmlns:a16="http://schemas.microsoft.com/office/drawing/2014/main" id="{305FDDF2-2D18-2C1F-2A59-AB027054F779}"/>
              </a:ext>
            </a:extLst>
          </p:cNvPr>
          <p:cNvSpPr/>
          <p:nvPr/>
        </p:nvSpPr>
        <p:spPr>
          <a:xfrm>
            <a:off x="2537601" y="4699684"/>
            <a:ext cx="1825684" cy="480988"/>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ko-KR" altLang="en-US" sz="1400">
                <a:solidFill>
                  <a:schemeClr val="tx1"/>
                </a:solidFill>
                <a:latin typeface="+mj-lt"/>
                <a:ea typeface="나눔바른고딕" panose="020B0603020101020101"/>
              </a:rPr>
              <a:t>모델 뷰</a:t>
            </a:r>
          </a:p>
        </p:txBody>
      </p:sp>
      <p:sp>
        <p:nvSpPr>
          <p:cNvPr id="40" name="모서리가 둥근 직사각형 38">
            <a:extLst>
              <a:ext uri="{FF2B5EF4-FFF2-40B4-BE49-F238E27FC236}">
                <a16:creationId xmlns:a16="http://schemas.microsoft.com/office/drawing/2014/main" id="{9B2B0018-5E5A-9A45-8C65-2A67183C0244}"/>
              </a:ext>
            </a:extLst>
          </p:cNvPr>
          <p:cNvSpPr/>
          <p:nvPr/>
        </p:nvSpPr>
        <p:spPr>
          <a:xfrm>
            <a:off x="2537601" y="6188828"/>
            <a:ext cx="1825684" cy="480988"/>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ko-KR" altLang="en-US" sz="1400">
                <a:solidFill>
                  <a:schemeClr val="tx1"/>
                </a:solidFill>
                <a:latin typeface="+mj-lt"/>
                <a:ea typeface="나눔바른고딕" panose="020B0603020101020101"/>
              </a:rPr>
              <a:t>뷰</a:t>
            </a:r>
          </a:p>
        </p:txBody>
      </p:sp>
      <p:cxnSp>
        <p:nvCxnSpPr>
          <p:cNvPr id="42" name="직선 화살표 연결선 41">
            <a:extLst>
              <a:ext uri="{FF2B5EF4-FFF2-40B4-BE49-F238E27FC236}">
                <a16:creationId xmlns:a16="http://schemas.microsoft.com/office/drawing/2014/main" id="{02A2748C-038C-3894-3FC1-33B64331818B}"/>
              </a:ext>
            </a:extLst>
          </p:cNvPr>
          <p:cNvCxnSpPr>
            <a:cxnSpLocks/>
            <a:stCxn id="30" idx="2"/>
            <a:endCxn id="56" idx="0"/>
          </p:cNvCxnSpPr>
          <p:nvPr/>
        </p:nvCxnSpPr>
        <p:spPr>
          <a:xfrm flipH="1">
            <a:off x="3450443" y="2202388"/>
            <a:ext cx="1" cy="26358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직선 화살표 연결선 42">
            <a:extLst>
              <a:ext uri="{FF2B5EF4-FFF2-40B4-BE49-F238E27FC236}">
                <a16:creationId xmlns:a16="http://schemas.microsoft.com/office/drawing/2014/main" id="{727504CE-D516-E156-7ED4-9EFAE0309ECE}"/>
              </a:ext>
            </a:extLst>
          </p:cNvPr>
          <p:cNvCxnSpPr>
            <a:cxnSpLocks/>
            <a:stCxn id="34" idx="2"/>
            <a:endCxn id="39" idx="0"/>
          </p:cNvCxnSpPr>
          <p:nvPr/>
        </p:nvCxnSpPr>
        <p:spPr>
          <a:xfrm flipH="1">
            <a:off x="3450443" y="4436101"/>
            <a:ext cx="2005" cy="26358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9D0FAD49-2544-7025-B9C7-A9FB20F8FA23}"/>
              </a:ext>
            </a:extLst>
          </p:cNvPr>
          <p:cNvCxnSpPr>
            <a:cxnSpLocks/>
            <a:stCxn id="39" idx="2"/>
            <a:endCxn id="84" idx="0"/>
          </p:cNvCxnSpPr>
          <p:nvPr/>
        </p:nvCxnSpPr>
        <p:spPr>
          <a:xfrm>
            <a:off x="3450443" y="5180672"/>
            <a:ext cx="0" cy="26358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46" name="그룹 45">
            <a:extLst>
              <a:ext uri="{FF2B5EF4-FFF2-40B4-BE49-F238E27FC236}">
                <a16:creationId xmlns:a16="http://schemas.microsoft.com/office/drawing/2014/main" id="{CFE14897-9B31-2579-522F-845DE0EF8E79}"/>
              </a:ext>
            </a:extLst>
          </p:cNvPr>
          <p:cNvGrpSpPr/>
          <p:nvPr/>
        </p:nvGrpSpPr>
        <p:grpSpPr>
          <a:xfrm>
            <a:off x="3967673" y="667504"/>
            <a:ext cx="580620" cy="493776"/>
            <a:chOff x="2291816" y="950395"/>
            <a:chExt cx="580620" cy="493776"/>
          </a:xfrm>
        </p:grpSpPr>
        <p:sp>
          <p:nvSpPr>
            <p:cNvPr id="53" name="타원 52">
              <a:extLst>
                <a:ext uri="{FF2B5EF4-FFF2-40B4-BE49-F238E27FC236}">
                  <a16:creationId xmlns:a16="http://schemas.microsoft.com/office/drawing/2014/main" id="{CF7BED4E-5E1F-3948-8E6B-5714F6A793A4}"/>
                </a:ext>
              </a:extLst>
            </p:cNvPr>
            <p:cNvSpPr/>
            <p:nvPr/>
          </p:nvSpPr>
          <p:spPr>
            <a:xfrm>
              <a:off x="2323903" y="950395"/>
              <a:ext cx="493776" cy="493776"/>
            </a:xfrm>
            <a:prstGeom prst="ellipse">
              <a:avLst/>
            </a:prstGeom>
            <a:solidFill>
              <a:schemeClr val="accent1">
                <a:lumMod val="40000"/>
                <a:lumOff val="60000"/>
              </a:schemeClr>
            </a:solidFill>
            <a:ln w="190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latin typeface="+mj-lt"/>
              </a:endParaRPr>
            </a:p>
          </p:txBody>
        </p:sp>
        <p:sp>
          <p:nvSpPr>
            <p:cNvPr id="54" name="TextBox 53">
              <a:extLst>
                <a:ext uri="{FF2B5EF4-FFF2-40B4-BE49-F238E27FC236}">
                  <a16:creationId xmlns:a16="http://schemas.microsoft.com/office/drawing/2014/main" id="{A7DC60FC-FAF3-01A5-016D-8E7D3266AD19}"/>
                </a:ext>
              </a:extLst>
            </p:cNvPr>
            <p:cNvSpPr txBox="1"/>
            <p:nvPr/>
          </p:nvSpPr>
          <p:spPr>
            <a:xfrm>
              <a:off x="2291816" y="1058784"/>
              <a:ext cx="580620" cy="276999"/>
            </a:xfrm>
            <a:prstGeom prst="rect">
              <a:avLst/>
            </a:prstGeom>
            <a:noFill/>
          </p:spPr>
          <p:txBody>
            <a:bodyPr wrap="square">
              <a:spAutoFit/>
            </a:bodyPr>
            <a:lstStyle/>
            <a:p>
              <a:r>
                <a:rPr lang="en-US" altLang="ko-KR" sz="1200">
                  <a:latin typeface="+mj-lt"/>
                  <a:ea typeface="나눔바른고딕" panose="020B0603020101020101" pitchFamily="50" charset="-127"/>
                </a:rPr>
                <a:t>client</a:t>
              </a:r>
              <a:endParaRPr lang="ko-KR" altLang="en-US" sz="1200">
                <a:latin typeface="+mj-lt"/>
              </a:endParaRPr>
            </a:p>
          </p:txBody>
        </p:sp>
      </p:grpSp>
      <p:cxnSp>
        <p:nvCxnSpPr>
          <p:cNvPr id="55" name="직선 화살표 연결선 54">
            <a:extLst>
              <a:ext uri="{FF2B5EF4-FFF2-40B4-BE49-F238E27FC236}">
                <a16:creationId xmlns:a16="http://schemas.microsoft.com/office/drawing/2014/main" id="{837E92D9-7959-7207-C968-5CC02F6B5660}"/>
              </a:ext>
            </a:extLst>
          </p:cNvPr>
          <p:cNvCxnSpPr>
            <a:cxnSpLocks/>
            <a:stCxn id="53" idx="3"/>
          </p:cNvCxnSpPr>
          <p:nvPr/>
        </p:nvCxnSpPr>
        <p:spPr>
          <a:xfrm flipH="1">
            <a:off x="3609644" y="1088968"/>
            <a:ext cx="462428" cy="63243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모서리가 둥근 직사각형 38">
            <a:extLst>
              <a:ext uri="{FF2B5EF4-FFF2-40B4-BE49-F238E27FC236}">
                <a16:creationId xmlns:a16="http://schemas.microsoft.com/office/drawing/2014/main" id="{B11EBB72-9892-EC26-1D17-EFA640BCE865}"/>
              </a:ext>
            </a:extLst>
          </p:cNvPr>
          <p:cNvSpPr/>
          <p:nvPr/>
        </p:nvSpPr>
        <p:spPr>
          <a:xfrm>
            <a:off x="2537601" y="2465971"/>
            <a:ext cx="1825684" cy="480988"/>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ko-KR" altLang="en-US" sz="1400">
                <a:solidFill>
                  <a:schemeClr val="bg1"/>
                </a:solidFill>
                <a:latin typeface="+mj-lt"/>
                <a:ea typeface="나눔바른고딕" panose="020B0603020101020101"/>
              </a:rPr>
              <a:t>요청 핸들러 선택기</a:t>
            </a:r>
          </a:p>
        </p:txBody>
      </p:sp>
      <p:cxnSp>
        <p:nvCxnSpPr>
          <p:cNvPr id="59" name="직선 화살표 연결선 58">
            <a:extLst>
              <a:ext uri="{FF2B5EF4-FFF2-40B4-BE49-F238E27FC236}">
                <a16:creationId xmlns:a16="http://schemas.microsoft.com/office/drawing/2014/main" id="{98D9B6B0-1FC5-384E-2EFE-6E507540281B}"/>
              </a:ext>
            </a:extLst>
          </p:cNvPr>
          <p:cNvCxnSpPr>
            <a:cxnSpLocks/>
            <a:stCxn id="56" idx="2"/>
            <a:endCxn id="75" idx="0"/>
          </p:cNvCxnSpPr>
          <p:nvPr/>
        </p:nvCxnSpPr>
        <p:spPr>
          <a:xfrm>
            <a:off x="3450443" y="2946959"/>
            <a:ext cx="0" cy="26358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2" name="직사각형 61">
            <a:extLst>
              <a:ext uri="{FF2B5EF4-FFF2-40B4-BE49-F238E27FC236}">
                <a16:creationId xmlns:a16="http://schemas.microsoft.com/office/drawing/2014/main" id="{1F3E39E5-9233-B5B8-48F9-B96A019C11C0}"/>
              </a:ext>
            </a:extLst>
          </p:cNvPr>
          <p:cNvSpPr/>
          <p:nvPr/>
        </p:nvSpPr>
        <p:spPr>
          <a:xfrm>
            <a:off x="4441494" y="6219703"/>
            <a:ext cx="1887118" cy="333617"/>
          </a:xfrm>
          <a:prstGeom prst="rect">
            <a:avLst/>
          </a:prstGeom>
        </p:spPr>
        <p:txBody>
          <a:bodyPr wrap="square">
            <a:spAutoFit/>
          </a:bodyPr>
          <a:lstStyle/>
          <a:p>
            <a:pPr>
              <a:lnSpc>
                <a:spcPct val="150000"/>
              </a:lnSpc>
            </a:pPr>
            <a:r>
              <a:rPr lang="ko-KR" altLang="en-US" sz="1200">
                <a:latin typeface="+mn-ea"/>
              </a:rPr>
              <a:t>화면을 렌더링 하는 객체</a:t>
            </a:r>
            <a:endParaRPr lang="en-US" altLang="ko-KR" sz="1200">
              <a:latin typeface="+mn-ea"/>
            </a:endParaRPr>
          </a:p>
        </p:txBody>
      </p:sp>
      <p:sp>
        <p:nvSpPr>
          <p:cNvPr id="63" name="직사각형 62">
            <a:extLst>
              <a:ext uri="{FF2B5EF4-FFF2-40B4-BE49-F238E27FC236}">
                <a16:creationId xmlns:a16="http://schemas.microsoft.com/office/drawing/2014/main" id="{06911F26-7D6C-2971-A719-6A47A2657BC4}"/>
              </a:ext>
            </a:extLst>
          </p:cNvPr>
          <p:cNvSpPr/>
          <p:nvPr/>
        </p:nvSpPr>
        <p:spPr>
          <a:xfrm>
            <a:off x="4441493" y="4002996"/>
            <a:ext cx="2921833" cy="333617"/>
          </a:xfrm>
          <a:prstGeom prst="rect">
            <a:avLst/>
          </a:prstGeom>
        </p:spPr>
        <p:txBody>
          <a:bodyPr wrap="square">
            <a:spAutoFit/>
          </a:bodyPr>
          <a:lstStyle/>
          <a:p>
            <a:pPr>
              <a:lnSpc>
                <a:spcPct val="150000"/>
              </a:lnSpc>
            </a:pPr>
            <a:r>
              <a:rPr lang="ko-KR" altLang="en-US" sz="1200">
                <a:latin typeface="+mn-ea"/>
              </a:rPr>
              <a:t>실질적으로 현재 요청을 처리하는 객체</a:t>
            </a:r>
            <a:endParaRPr lang="en-US" altLang="ko-KR" sz="1200">
              <a:latin typeface="+mn-ea"/>
            </a:endParaRPr>
          </a:p>
        </p:txBody>
      </p:sp>
      <p:sp>
        <p:nvSpPr>
          <p:cNvPr id="64" name="직사각형 63">
            <a:extLst>
              <a:ext uri="{FF2B5EF4-FFF2-40B4-BE49-F238E27FC236}">
                <a16:creationId xmlns:a16="http://schemas.microsoft.com/office/drawing/2014/main" id="{3C486E0A-7A64-0293-8E6F-738C23D01508}"/>
              </a:ext>
            </a:extLst>
          </p:cNvPr>
          <p:cNvSpPr/>
          <p:nvPr/>
        </p:nvSpPr>
        <p:spPr>
          <a:xfrm>
            <a:off x="4441493" y="4727070"/>
            <a:ext cx="5015328" cy="333617"/>
          </a:xfrm>
          <a:prstGeom prst="rect">
            <a:avLst/>
          </a:prstGeom>
        </p:spPr>
        <p:txBody>
          <a:bodyPr wrap="square">
            <a:spAutoFit/>
          </a:bodyPr>
          <a:lstStyle/>
          <a:p>
            <a:pPr>
              <a:lnSpc>
                <a:spcPct val="150000"/>
              </a:lnSpc>
            </a:pPr>
            <a:r>
              <a:rPr lang="ko-KR" altLang="en-US" sz="1200">
                <a:latin typeface="+mn-ea"/>
              </a:rPr>
              <a:t>요청 처리 중 생성되거나 전달받은 데이터와 뷰 정보를 저장하는 객체</a:t>
            </a:r>
            <a:endParaRPr lang="en-US" altLang="ko-KR" sz="1200">
              <a:latin typeface="+mn-ea"/>
            </a:endParaRPr>
          </a:p>
        </p:txBody>
      </p:sp>
      <p:sp>
        <p:nvSpPr>
          <p:cNvPr id="65" name="직사각형 64">
            <a:extLst>
              <a:ext uri="{FF2B5EF4-FFF2-40B4-BE49-F238E27FC236}">
                <a16:creationId xmlns:a16="http://schemas.microsoft.com/office/drawing/2014/main" id="{B25C4A67-9915-56BE-EB71-49F897D55B63}"/>
              </a:ext>
            </a:extLst>
          </p:cNvPr>
          <p:cNvSpPr/>
          <p:nvPr/>
        </p:nvSpPr>
        <p:spPr>
          <a:xfrm>
            <a:off x="4433973" y="2536625"/>
            <a:ext cx="6292179" cy="333617"/>
          </a:xfrm>
          <a:prstGeom prst="rect">
            <a:avLst/>
          </a:prstGeom>
        </p:spPr>
        <p:txBody>
          <a:bodyPr wrap="square">
            <a:spAutoFit/>
          </a:bodyPr>
          <a:lstStyle/>
          <a:p>
            <a:pPr>
              <a:lnSpc>
                <a:spcPct val="150000"/>
              </a:lnSpc>
            </a:pPr>
            <a:r>
              <a:rPr lang="ko-KR" altLang="en-US" sz="1200">
                <a:latin typeface="+mn-ea"/>
              </a:rPr>
              <a:t>여러 요청 핸들러 중 현재 요청을 처리하기 적합한 핸들러를 탐색하고 선택하는 객체</a:t>
            </a:r>
            <a:endParaRPr lang="en-US" altLang="ko-KR" sz="1200">
              <a:latin typeface="+mn-ea"/>
            </a:endParaRPr>
          </a:p>
        </p:txBody>
      </p:sp>
      <p:sp>
        <p:nvSpPr>
          <p:cNvPr id="75" name="모서리가 둥근 직사각형 38">
            <a:extLst>
              <a:ext uri="{FF2B5EF4-FFF2-40B4-BE49-F238E27FC236}">
                <a16:creationId xmlns:a16="http://schemas.microsoft.com/office/drawing/2014/main" id="{2694C335-2283-5C9D-C4B2-539A808B1363}"/>
              </a:ext>
            </a:extLst>
          </p:cNvPr>
          <p:cNvSpPr/>
          <p:nvPr/>
        </p:nvSpPr>
        <p:spPr>
          <a:xfrm>
            <a:off x="2537601" y="3210542"/>
            <a:ext cx="1825684" cy="480988"/>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ko-KR" altLang="en-US" sz="1400">
                <a:solidFill>
                  <a:schemeClr val="bg1"/>
                </a:solidFill>
                <a:latin typeface="+mj-lt"/>
                <a:ea typeface="나눔바른고딕" panose="020B0603020101020101"/>
              </a:rPr>
              <a:t>요청 핸들러 호출기</a:t>
            </a:r>
          </a:p>
        </p:txBody>
      </p:sp>
      <p:cxnSp>
        <p:nvCxnSpPr>
          <p:cNvPr id="78" name="직선 화살표 연결선 77">
            <a:extLst>
              <a:ext uri="{FF2B5EF4-FFF2-40B4-BE49-F238E27FC236}">
                <a16:creationId xmlns:a16="http://schemas.microsoft.com/office/drawing/2014/main" id="{9749F503-A9EA-383C-73DD-734B2A45E1E1}"/>
              </a:ext>
            </a:extLst>
          </p:cNvPr>
          <p:cNvCxnSpPr>
            <a:cxnSpLocks/>
            <a:stCxn id="75" idx="2"/>
            <a:endCxn id="34" idx="0"/>
          </p:cNvCxnSpPr>
          <p:nvPr/>
        </p:nvCxnSpPr>
        <p:spPr>
          <a:xfrm>
            <a:off x="3450443" y="3691530"/>
            <a:ext cx="2005" cy="26358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1" name="직사각형 80">
            <a:extLst>
              <a:ext uri="{FF2B5EF4-FFF2-40B4-BE49-F238E27FC236}">
                <a16:creationId xmlns:a16="http://schemas.microsoft.com/office/drawing/2014/main" id="{4A538F37-0CDC-902B-9F79-AC73810477C5}"/>
              </a:ext>
            </a:extLst>
          </p:cNvPr>
          <p:cNvSpPr/>
          <p:nvPr/>
        </p:nvSpPr>
        <p:spPr>
          <a:xfrm>
            <a:off x="4441493" y="3265428"/>
            <a:ext cx="3703886" cy="333617"/>
          </a:xfrm>
          <a:prstGeom prst="rect">
            <a:avLst/>
          </a:prstGeom>
        </p:spPr>
        <p:txBody>
          <a:bodyPr wrap="square">
            <a:spAutoFit/>
          </a:bodyPr>
          <a:lstStyle/>
          <a:p>
            <a:pPr>
              <a:lnSpc>
                <a:spcPct val="150000"/>
              </a:lnSpc>
            </a:pPr>
            <a:r>
              <a:rPr lang="ko-KR" altLang="en-US" sz="1200">
                <a:latin typeface="+mn-ea"/>
              </a:rPr>
              <a:t>선택한 요청 핸들러를 호출하여</a:t>
            </a:r>
            <a:r>
              <a:rPr lang="en-US" altLang="ko-KR" sz="1200">
                <a:latin typeface="+mn-ea"/>
              </a:rPr>
              <a:t> </a:t>
            </a:r>
            <a:r>
              <a:rPr lang="ko-KR" altLang="en-US" sz="1200">
                <a:latin typeface="+mn-ea"/>
              </a:rPr>
              <a:t>실행시키는 객체</a:t>
            </a:r>
            <a:endParaRPr lang="en-US" altLang="ko-KR" sz="1200">
              <a:latin typeface="+mn-ea"/>
            </a:endParaRPr>
          </a:p>
        </p:txBody>
      </p:sp>
      <p:sp>
        <p:nvSpPr>
          <p:cNvPr id="84" name="모서리가 둥근 직사각형 38">
            <a:extLst>
              <a:ext uri="{FF2B5EF4-FFF2-40B4-BE49-F238E27FC236}">
                <a16:creationId xmlns:a16="http://schemas.microsoft.com/office/drawing/2014/main" id="{B115EDBF-FFE1-10F2-4442-9450A115929A}"/>
              </a:ext>
            </a:extLst>
          </p:cNvPr>
          <p:cNvSpPr/>
          <p:nvPr/>
        </p:nvSpPr>
        <p:spPr>
          <a:xfrm>
            <a:off x="2537601" y="5444255"/>
            <a:ext cx="1825684" cy="480988"/>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ko-KR" altLang="en-US" sz="1400">
                <a:solidFill>
                  <a:schemeClr val="bg1"/>
                </a:solidFill>
                <a:latin typeface="+mj-lt"/>
                <a:ea typeface="나눔바른고딕" panose="020B0603020101020101"/>
              </a:rPr>
              <a:t>뷰 선택기</a:t>
            </a:r>
          </a:p>
        </p:txBody>
      </p:sp>
      <p:cxnSp>
        <p:nvCxnSpPr>
          <p:cNvPr id="86" name="직선 화살표 연결선 85">
            <a:extLst>
              <a:ext uri="{FF2B5EF4-FFF2-40B4-BE49-F238E27FC236}">
                <a16:creationId xmlns:a16="http://schemas.microsoft.com/office/drawing/2014/main" id="{AFABEF3C-C087-645E-C7E5-117B9652FEE2}"/>
              </a:ext>
            </a:extLst>
          </p:cNvPr>
          <p:cNvCxnSpPr>
            <a:cxnSpLocks/>
            <a:stCxn id="84" idx="2"/>
            <a:endCxn id="40" idx="0"/>
          </p:cNvCxnSpPr>
          <p:nvPr/>
        </p:nvCxnSpPr>
        <p:spPr>
          <a:xfrm>
            <a:off x="3450443" y="5925243"/>
            <a:ext cx="0" cy="26358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9" name="직사각형 88">
            <a:extLst>
              <a:ext uri="{FF2B5EF4-FFF2-40B4-BE49-F238E27FC236}">
                <a16:creationId xmlns:a16="http://schemas.microsoft.com/office/drawing/2014/main" id="{969562E3-1E0C-175F-4AD8-6DA047A7C1C1}"/>
              </a:ext>
            </a:extLst>
          </p:cNvPr>
          <p:cNvSpPr/>
          <p:nvPr/>
        </p:nvSpPr>
        <p:spPr>
          <a:xfrm>
            <a:off x="4441492" y="5517940"/>
            <a:ext cx="4702507" cy="333617"/>
          </a:xfrm>
          <a:prstGeom prst="rect">
            <a:avLst/>
          </a:prstGeom>
        </p:spPr>
        <p:txBody>
          <a:bodyPr wrap="square">
            <a:spAutoFit/>
          </a:bodyPr>
          <a:lstStyle/>
          <a:p>
            <a:pPr>
              <a:lnSpc>
                <a:spcPct val="150000"/>
              </a:lnSpc>
            </a:pPr>
            <a:r>
              <a:rPr lang="ko-KR" altLang="en-US" sz="1200">
                <a:latin typeface="+mn-ea"/>
              </a:rPr>
              <a:t>여러 뷰 중 현재 응답을 처리할 적절한 뷰를 선택하는 객체</a:t>
            </a:r>
            <a:endParaRPr lang="en-US" altLang="ko-KR" sz="1200">
              <a:latin typeface="+mn-ea"/>
            </a:endParaRPr>
          </a:p>
        </p:txBody>
      </p:sp>
      <p:sp>
        <p:nvSpPr>
          <p:cNvPr id="10" name="직사각형 9">
            <a:extLst>
              <a:ext uri="{FF2B5EF4-FFF2-40B4-BE49-F238E27FC236}">
                <a16:creationId xmlns:a16="http://schemas.microsoft.com/office/drawing/2014/main" id="{B8096C9F-86B0-D5F7-AAD3-093ED4D81440}"/>
              </a:ext>
            </a:extLst>
          </p:cNvPr>
          <p:cNvSpPr/>
          <p:nvPr/>
        </p:nvSpPr>
        <p:spPr>
          <a:xfrm>
            <a:off x="88144" y="153350"/>
            <a:ext cx="1939955"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아키텍처 이해</a:t>
            </a:r>
          </a:p>
        </p:txBody>
      </p:sp>
      <p:sp>
        <p:nvSpPr>
          <p:cNvPr id="11" name="직사각형 10">
            <a:extLst>
              <a:ext uri="{FF2B5EF4-FFF2-40B4-BE49-F238E27FC236}">
                <a16:creationId xmlns:a16="http://schemas.microsoft.com/office/drawing/2014/main" id="{878490EA-0CE5-37F1-9849-B4A93D3A68F2}"/>
              </a:ext>
            </a:extLst>
          </p:cNvPr>
          <p:cNvSpPr/>
          <p:nvPr/>
        </p:nvSpPr>
        <p:spPr>
          <a:xfrm>
            <a:off x="2707680" y="1167358"/>
            <a:ext cx="337220" cy="333617"/>
          </a:xfrm>
          <a:prstGeom prst="rect">
            <a:avLst/>
          </a:prstGeom>
        </p:spPr>
        <p:txBody>
          <a:bodyPr wrap="square">
            <a:spAutoFit/>
          </a:bodyPr>
          <a:lstStyle/>
          <a:p>
            <a:pPr>
              <a:lnSpc>
                <a:spcPct val="150000"/>
              </a:lnSpc>
            </a:pPr>
            <a:r>
              <a:rPr lang="en-US" altLang="ko-KR" sz="1200">
                <a:solidFill>
                  <a:srgbClr val="FF0000"/>
                </a:solidFill>
                <a:latin typeface="+mn-ea"/>
              </a:rPr>
              <a:t>/a</a:t>
            </a:r>
          </a:p>
        </p:txBody>
      </p:sp>
      <p:sp>
        <p:nvSpPr>
          <p:cNvPr id="12" name="직사각형 11">
            <a:extLst>
              <a:ext uri="{FF2B5EF4-FFF2-40B4-BE49-F238E27FC236}">
                <a16:creationId xmlns:a16="http://schemas.microsoft.com/office/drawing/2014/main" id="{267B720F-9907-9495-3B78-E7E5E5F7B38B}"/>
              </a:ext>
            </a:extLst>
          </p:cNvPr>
          <p:cNvSpPr/>
          <p:nvPr/>
        </p:nvSpPr>
        <p:spPr>
          <a:xfrm>
            <a:off x="3124500" y="1174127"/>
            <a:ext cx="337220" cy="333617"/>
          </a:xfrm>
          <a:prstGeom prst="rect">
            <a:avLst/>
          </a:prstGeom>
        </p:spPr>
        <p:txBody>
          <a:bodyPr wrap="square">
            <a:spAutoFit/>
          </a:bodyPr>
          <a:lstStyle/>
          <a:p>
            <a:pPr>
              <a:lnSpc>
                <a:spcPct val="150000"/>
              </a:lnSpc>
            </a:pPr>
            <a:r>
              <a:rPr lang="en-US" altLang="ko-KR" sz="1200">
                <a:solidFill>
                  <a:srgbClr val="FF0000"/>
                </a:solidFill>
                <a:latin typeface="+mn-ea"/>
              </a:rPr>
              <a:t>/b</a:t>
            </a:r>
          </a:p>
        </p:txBody>
      </p:sp>
      <p:sp>
        <p:nvSpPr>
          <p:cNvPr id="13" name="직사각형 12">
            <a:extLst>
              <a:ext uri="{FF2B5EF4-FFF2-40B4-BE49-F238E27FC236}">
                <a16:creationId xmlns:a16="http://schemas.microsoft.com/office/drawing/2014/main" id="{B384A855-458B-353A-A11F-EFBC1239516E}"/>
              </a:ext>
            </a:extLst>
          </p:cNvPr>
          <p:cNvSpPr/>
          <p:nvPr/>
        </p:nvSpPr>
        <p:spPr>
          <a:xfrm>
            <a:off x="3523358" y="1167357"/>
            <a:ext cx="337220" cy="333617"/>
          </a:xfrm>
          <a:prstGeom prst="rect">
            <a:avLst/>
          </a:prstGeom>
        </p:spPr>
        <p:txBody>
          <a:bodyPr wrap="square">
            <a:spAutoFit/>
          </a:bodyPr>
          <a:lstStyle/>
          <a:p>
            <a:pPr>
              <a:lnSpc>
                <a:spcPct val="150000"/>
              </a:lnSpc>
            </a:pPr>
            <a:r>
              <a:rPr lang="en-US" altLang="ko-KR" sz="1200">
                <a:solidFill>
                  <a:srgbClr val="FF0000"/>
                </a:solidFill>
                <a:latin typeface="+mn-ea"/>
              </a:rPr>
              <a:t>/c</a:t>
            </a:r>
          </a:p>
        </p:txBody>
      </p:sp>
      <p:sp>
        <p:nvSpPr>
          <p:cNvPr id="14" name="직사각형 13">
            <a:extLst>
              <a:ext uri="{FF2B5EF4-FFF2-40B4-BE49-F238E27FC236}">
                <a16:creationId xmlns:a16="http://schemas.microsoft.com/office/drawing/2014/main" id="{F435340E-8E7D-6CE7-B471-E5FAB7F16929}"/>
              </a:ext>
            </a:extLst>
          </p:cNvPr>
          <p:cNvSpPr/>
          <p:nvPr/>
        </p:nvSpPr>
        <p:spPr>
          <a:xfrm>
            <a:off x="3933656" y="3984177"/>
            <a:ext cx="337220" cy="333617"/>
          </a:xfrm>
          <a:prstGeom prst="rect">
            <a:avLst/>
          </a:prstGeom>
        </p:spPr>
        <p:txBody>
          <a:bodyPr wrap="square">
            <a:spAutoFit/>
          </a:bodyPr>
          <a:lstStyle/>
          <a:p>
            <a:pPr>
              <a:lnSpc>
                <a:spcPct val="150000"/>
              </a:lnSpc>
            </a:pPr>
            <a:r>
              <a:rPr lang="en-US" altLang="ko-KR" sz="1200">
                <a:solidFill>
                  <a:srgbClr val="FF0000"/>
                </a:solidFill>
                <a:latin typeface="+mn-ea"/>
              </a:rPr>
              <a:t>/c</a:t>
            </a:r>
          </a:p>
        </p:txBody>
      </p:sp>
      <p:cxnSp>
        <p:nvCxnSpPr>
          <p:cNvPr id="16" name="연결선: 꺾임 15">
            <a:extLst>
              <a:ext uri="{FF2B5EF4-FFF2-40B4-BE49-F238E27FC236}">
                <a16:creationId xmlns:a16="http://schemas.microsoft.com/office/drawing/2014/main" id="{43455849-E611-EAF8-AF11-DE18D1E25584}"/>
              </a:ext>
            </a:extLst>
          </p:cNvPr>
          <p:cNvCxnSpPr>
            <a:stCxn id="9" idx="1"/>
            <a:endCxn id="34" idx="1"/>
          </p:cNvCxnSpPr>
          <p:nvPr/>
        </p:nvCxnSpPr>
        <p:spPr>
          <a:xfrm rot="10800000" flipH="1" flipV="1">
            <a:off x="2439436" y="3094563"/>
            <a:ext cx="100169" cy="1101044"/>
          </a:xfrm>
          <a:prstGeom prst="bentConnector3">
            <a:avLst>
              <a:gd name="adj1" fmla="val -228214"/>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직사각형 16">
            <a:extLst>
              <a:ext uri="{FF2B5EF4-FFF2-40B4-BE49-F238E27FC236}">
                <a16:creationId xmlns:a16="http://schemas.microsoft.com/office/drawing/2014/main" id="{91603511-5EC9-BC8D-1C56-3ACBBBACAECA}"/>
              </a:ext>
            </a:extLst>
          </p:cNvPr>
          <p:cNvSpPr/>
          <p:nvPr/>
        </p:nvSpPr>
        <p:spPr>
          <a:xfrm>
            <a:off x="356771" y="3273168"/>
            <a:ext cx="1875087" cy="610616"/>
          </a:xfrm>
          <a:prstGeom prst="rect">
            <a:avLst/>
          </a:prstGeom>
        </p:spPr>
        <p:txBody>
          <a:bodyPr wrap="square">
            <a:spAutoFit/>
          </a:bodyPr>
          <a:lstStyle/>
          <a:p>
            <a:pPr>
              <a:lnSpc>
                <a:spcPct val="150000"/>
              </a:lnSpc>
            </a:pPr>
            <a:r>
              <a:rPr lang="ko-KR" altLang="en-US" sz="1200">
                <a:latin typeface="+mn-ea"/>
              </a:rPr>
              <a:t>요청 핸들러를 선택하고 실행하기 위해 존재함</a:t>
            </a:r>
            <a:endParaRPr lang="en-US" altLang="ko-KR" sz="1200">
              <a:latin typeface="+mn-ea"/>
            </a:endParaRPr>
          </a:p>
        </p:txBody>
      </p:sp>
    </p:spTree>
    <p:extLst>
      <p:ext uri="{BB962C8B-B14F-4D97-AF65-F5344CB8AC3E}">
        <p14:creationId xmlns:p14="http://schemas.microsoft.com/office/powerpoint/2010/main" val="167683385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697C15-FF5C-FB99-0666-279B65A3321C}"/>
            </a:ext>
          </a:extLst>
        </p:cNvPr>
        <p:cNvGrpSpPr/>
        <p:nvPr/>
      </p:nvGrpSpPr>
      <p:grpSpPr>
        <a:xfrm>
          <a:off x="0" y="0"/>
          <a:ext cx="0" cy="0"/>
          <a:chOff x="0" y="0"/>
          <a:chExt cx="0" cy="0"/>
        </a:xfrm>
      </p:grpSpPr>
      <p:sp>
        <p:nvSpPr>
          <p:cNvPr id="20" name="직사각형 19">
            <a:extLst>
              <a:ext uri="{FF2B5EF4-FFF2-40B4-BE49-F238E27FC236}">
                <a16:creationId xmlns:a16="http://schemas.microsoft.com/office/drawing/2014/main" id="{A8DC4D0B-865B-C949-F465-1C215C37BB9F}"/>
              </a:ext>
            </a:extLst>
          </p:cNvPr>
          <p:cNvSpPr/>
          <p:nvPr/>
        </p:nvSpPr>
        <p:spPr>
          <a:xfrm>
            <a:off x="6232024" y="1738189"/>
            <a:ext cx="4951329" cy="333617"/>
          </a:xfrm>
          <a:prstGeom prst="rect">
            <a:avLst/>
          </a:prstGeom>
        </p:spPr>
        <p:txBody>
          <a:bodyPr wrap="square">
            <a:spAutoFit/>
          </a:bodyPr>
          <a:lstStyle/>
          <a:p>
            <a:pPr>
              <a:lnSpc>
                <a:spcPct val="150000"/>
              </a:lnSpc>
            </a:pPr>
            <a:r>
              <a:rPr lang="ko-KR" altLang="en-US" sz="1200">
                <a:latin typeface="+mn-ea"/>
              </a:rPr>
              <a:t>모든 클라이언트의 요청을 한 곳에서 받아 공통으로 처리하는 객체</a:t>
            </a:r>
            <a:endParaRPr lang="en-US" altLang="ko-KR" sz="1200">
              <a:latin typeface="+mn-ea"/>
            </a:endParaRPr>
          </a:p>
        </p:txBody>
      </p:sp>
      <p:grpSp>
        <p:nvGrpSpPr>
          <p:cNvPr id="21" name="그룹 20">
            <a:extLst>
              <a:ext uri="{FF2B5EF4-FFF2-40B4-BE49-F238E27FC236}">
                <a16:creationId xmlns:a16="http://schemas.microsoft.com/office/drawing/2014/main" id="{E760B667-7858-D820-B966-74E93CB34547}"/>
              </a:ext>
            </a:extLst>
          </p:cNvPr>
          <p:cNvGrpSpPr/>
          <p:nvPr/>
        </p:nvGrpSpPr>
        <p:grpSpPr>
          <a:xfrm>
            <a:off x="4962695" y="624133"/>
            <a:ext cx="580620" cy="493776"/>
            <a:chOff x="2291816" y="950395"/>
            <a:chExt cx="580620" cy="493776"/>
          </a:xfrm>
        </p:grpSpPr>
        <p:sp>
          <p:nvSpPr>
            <p:cNvPr id="22" name="타원 21">
              <a:extLst>
                <a:ext uri="{FF2B5EF4-FFF2-40B4-BE49-F238E27FC236}">
                  <a16:creationId xmlns:a16="http://schemas.microsoft.com/office/drawing/2014/main" id="{8802E760-1A2F-0BDE-12F3-F91C72042EBB}"/>
                </a:ext>
              </a:extLst>
            </p:cNvPr>
            <p:cNvSpPr/>
            <p:nvPr/>
          </p:nvSpPr>
          <p:spPr>
            <a:xfrm>
              <a:off x="2323903" y="950395"/>
              <a:ext cx="493776" cy="493776"/>
            </a:xfrm>
            <a:prstGeom prst="ellipse">
              <a:avLst/>
            </a:prstGeom>
            <a:solidFill>
              <a:schemeClr val="accent1">
                <a:lumMod val="40000"/>
                <a:lumOff val="60000"/>
              </a:schemeClr>
            </a:solidFill>
            <a:ln w="190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latin typeface="+mj-lt"/>
              </a:endParaRPr>
            </a:p>
          </p:txBody>
        </p:sp>
        <p:sp>
          <p:nvSpPr>
            <p:cNvPr id="23" name="TextBox 22">
              <a:extLst>
                <a:ext uri="{FF2B5EF4-FFF2-40B4-BE49-F238E27FC236}">
                  <a16:creationId xmlns:a16="http://schemas.microsoft.com/office/drawing/2014/main" id="{C401FB4C-D1CC-F8EC-C5A2-B0B1D5901D10}"/>
                </a:ext>
              </a:extLst>
            </p:cNvPr>
            <p:cNvSpPr txBox="1"/>
            <p:nvPr/>
          </p:nvSpPr>
          <p:spPr>
            <a:xfrm>
              <a:off x="2291816" y="1058784"/>
              <a:ext cx="580620" cy="276999"/>
            </a:xfrm>
            <a:prstGeom prst="rect">
              <a:avLst/>
            </a:prstGeom>
            <a:noFill/>
          </p:spPr>
          <p:txBody>
            <a:bodyPr wrap="square">
              <a:spAutoFit/>
            </a:bodyPr>
            <a:lstStyle/>
            <a:p>
              <a:r>
                <a:rPr lang="en-US" altLang="ko-KR" sz="1200">
                  <a:latin typeface="+mj-lt"/>
                  <a:ea typeface="나눔바른고딕" panose="020B0603020101020101" pitchFamily="50" charset="-127"/>
                </a:rPr>
                <a:t>client</a:t>
              </a:r>
              <a:endParaRPr lang="ko-KR" altLang="en-US" sz="1200">
                <a:latin typeface="+mj-lt"/>
              </a:endParaRPr>
            </a:p>
          </p:txBody>
        </p:sp>
      </p:grpSp>
      <p:grpSp>
        <p:nvGrpSpPr>
          <p:cNvPr id="24" name="그룹 23">
            <a:extLst>
              <a:ext uri="{FF2B5EF4-FFF2-40B4-BE49-F238E27FC236}">
                <a16:creationId xmlns:a16="http://schemas.microsoft.com/office/drawing/2014/main" id="{6849AC21-6984-3E25-4F63-EA9E4B48E918}"/>
              </a:ext>
            </a:extLst>
          </p:cNvPr>
          <p:cNvGrpSpPr/>
          <p:nvPr/>
        </p:nvGrpSpPr>
        <p:grpSpPr>
          <a:xfrm>
            <a:off x="4231972" y="636654"/>
            <a:ext cx="580620" cy="493776"/>
            <a:chOff x="2291816" y="950395"/>
            <a:chExt cx="580620" cy="493776"/>
          </a:xfrm>
        </p:grpSpPr>
        <p:sp>
          <p:nvSpPr>
            <p:cNvPr id="25" name="타원 24">
              <a:extLst>
                <a:ext uri="{FF2B5EF4-FFF2-40B4-BE49-F238E27FC236}">
                  <a16:creationId xmlns:a16="http://schemas.microsoft.com/office/drawing/2014/main" id="{ED3C0933-6AFF-67FE-0857-5235E8E0C8FB}"/>
                </a:ext>
              </a:extLst>
            </p:cNvPr>
            <p:cNvSpPr/>
            <p:nvPr/>
          </p:nvSpPr>
          <p:spPr>
            <a:xfrm>
              <a:off x="2323903" y="950395"/>
              <a:ext cx="493776" cy="493776"/>
            </a:xfrm>
            <a:prstGeom prst="ellipse">
              <a:avLst/>
            </a:prstGeom>
            <a:solidFill>
              <a:schemeClr val="accent1">
                <a:lumMod val="40000"/>
                <a:lumOff val="60000"/>
              </a:schemeClr>
            </a:solidFill>
            <a:ln w="190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latin typeface="+mj-lt"/>
              </a:endParaRPr>
            </a:p>
          </p:txBody>
        </p:sp>
        <p:sp>
          <p:nvSpPr>
            <p:cNvPr id="26" name="TextBox 25">
              <a:extLst>
                <a:ext uri="{FF2B5EF4-FFF2-40B4-BE49-F238E27FC236}">
                  <a16:creationId xmlns:a16="http://schemas.microsoft.com/office/drawing/2014/main" id="{187595DB-A643-46A3-518C-4034D1E3A2B3}"/>
                </a:ext>
              </a:extLst>
            </p:cNvPr>
            <p:cNvSpPr txBox="1"/>
            <p:nvPr/>
          </p:nvSpPr>
          <p:spPr>
            <a:xfrm>
              <a:off x="2291816" y="1058784"/>
              <a:ext cx="580620" cy="276999"/>
            </a:xfrm>
            <a:prstGeom prst="rect">
              <a:avLst/>
            </a:prstGeom>
            <a:noFill/>
          </p:spPr>
          <p:txBody>
            <a:bodyPr wrap="square">
              <a:spAutoFit/>
            </a:bodyPr>
            <a:lstStyle/>
            <a:p>
              <a:r>
                <a:rPr lang="en-US" altLang="ko-KR" sz="1200">
                  <a:latin typeface="+mj-lt"/>
                  <a:ea typeface="나눔바른고딕" panose="020B0603020101020101" pitchFamily="50" charset="-127"/>
                </a:rPr>
                <a:t>client</a:t>
              </a:r>
              <a:endParaRPr lang="ko-KR" altLang="en-US" sz="1200">
                <a:latin typeface="+mj-lt"/>
              </a:endParaRPr>
            </a:p>
          </p:txBody>
        </p:sp>
      </p:grpSp>
      <p:sp>
        <p:nvSpPr>
          <p:cNvPr id="30" name="모서리가 둥근 직사각형 38">
            <a:extLst>
              <a:ext uri="{FF2B5EF4-FFF2-40B4-BE49-F238E27FC236}">
                <a16:creationId xmlns:a16="http://schemas.microsoft.com/office/drawing/2014/main" id="{4C42970F-75C0-DE46-3A5E-55CB7B48569E}"/>
              </a:ext>
            </a:extLst>
          </p:cNvPr>
          <p:cNvSpPr/>
          <p:nvPr/>
        </p:nvSpPr>
        <p:spPr>
          <a:xfrm>
            <a:off x="4330137" y="1678029"/>
            <a:ext cx="1825684" cy="480988"/>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ko-KR" altLang="en-US" sz="1400">
                <a:solidFill>
                  <a:schemeClr val="tx1"/>
                </a:solidFill>
                <a:latin typeface="+mj-lt"/>
                <a:ea typeface="나눔바른고딕" panose="020B0603020101020101"/>
              </a:rPr>
              <a:t>프론트 컨트롤러</a:t>
            </a:r>
          </a:p>
        </p:txBody>
      </p:sp>
      <p:cxnSp>
        <p:nvCxnSpPr>
          <p:cNvPr id="31" name="직선 화살표 연결선 30">
            <a:extLst>
              <a:ext uri="{FF2B5EF4-FFF2-40B4-BE49-F238E27FC236}">
                <a16:creationId xmlns:a16="http://schemas.microsoft.com/office/drawing/2014/main" id="{FCEBABF0-C30C-4086-07BB-F4AE640CA38F}"/>
              </a:ext>
            </a:extLst>
          </p:cNvPr>
          <p:cNvCxnSpPr>
            <a:cxnSpLocks/>
            <a:stCxn id="22" idx="4"/>
            <a:endCxn id="30" idx="0"/>
          </p:cNvCxnSpPr>
          <p:nvPr/>
        </p:nvCxnSpPr>
        <p:spPr>
          <a:xfrm>
            <a:off x="5241670" y="1117909"/>
            <a:ext cx="1309" cy="56012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직선 화살표 연결선 31">
            <a:extLst>
              <a:ext uri="{FF2B5EF4-FFF2-40B4-BE49-F238E27FC236}">
                <a16:creationId xmlns:a16="http://schemas.microsoft.com/office/drawing/2014/main" id="{9B0A2AD7-A99A-D6B5-8A32-0F670CF4BA3C}"/>
              </a:ext>
            </a:extLst>
          </p:cNvPr>
          <p:cNvCxnSpPr>
            <a:cxnSpLocks/>
            <a:stCxn id="25" idx="5"/>
          </p:cNvCxnSpPr>
          <p:nvPr/>
        </p:nvCxnSpPr>
        <p:spPr>
          <a:xfrm>
            <a:off x="4685523" y="1058118"/>
            <a:ext cx="409851" cy="61991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모서리가 둥근 직사각형 38">
            <a:extLst>
              <a:ext uri="{FF2B5EF4-FFF2-40B4-BE49-F238E27FC236}">
                <a16:creationId xmlns:a16="http://schemas.microsoft.com/office/drawing/2014/main" id="{36818AE8-7569-6246-7CD0-58C76DF2DF6B}"/>
              </a:ext>
            </a:extLst>
          </p:cNvPr>
          <p:cNvSpPr/>
          <p:nvPr/>
        </p:nvSpPr>
        <p:spPr>
          <a:xfrm>
            <a:off x="4332141" y="3911742"/>
            <a:ext cx="1825684" cy="480988"/>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ko-KR" altLang="en-US" sz="1400">
                <a:solidFill>
                  <a:schemeClr val="tx1"/>
                </a:solidFill>
                <a:latin typeface="+mj-lt"/>
                <a:ea typeface="나눔바른고딕" panose="020B0603020101020101"/>
              </a:rPr>
              <a:t>요청 핸들러</a:t>
            </a:r>
          </a:p>
        </p:txBody>
      </p:sp>
      <p:sp>
        <p:nvSpPr>
          <p:cNvPr id="39" name="모서리가 둥근 직사각형 38">
            <a:extLst>
              <a:ext uri="{FF2B5EF4-FFF2-40B4-BE49-F238E27FC236}">
                <a16:creationId xmlns:a16="http://schemas.microsoft.com/office/drawing/2014/main" id="{6C6A3EAD-6D74-F00A-D4AC-30D5871DC864}"/>
              </a:ext>
            </a:extLst>
          </p:cNvPr>
          <p:cNvSpPr/>
          <p:nvPr/>
        </p:nvSpPr>
        <p:spPr>
          <a:xfrm>
            <a:off x="4330136" y="4656313"/>
            <a:ext cx="1825684" cy="480988"/>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ko-KR" altLang="en-US" sz="1400">
                <a:solidFill>
                  <a:schemeClr val="tx1"/>
                </a:solidFill>
                <a:latin typeface="+mj-lt"/>
                <a:ea typeface="나눔바른고딕" panose="020B0603020101020101"/>
              </a:rPr>
              <a:t>모델 뷰</a:t>
            </a:r>
          </a:p>
        </p:txBody>
      </p:sp>
      <p:sp>
        <p:nvSpPr>
          <p:cNvPr id="40" name="모서리가 둥근 직사각형 38">
            <a:extLst>
              <a:ext uri="{FF2B5EF4-FFF2-40B4-BE49-F238E27FC236}">
                <a16:creationId xmlns:a16="http://schemas.microsoft.com/office/drawing/2014/main" id="{7A652BFF-C850-3037-7F7E-C530FCA6AC86}"/>
              </a:ext>
            </a:extLst>
          </p:cNvPr>
          <p:cNvSpPr/>
          <p:nvPr/>
        </p:nvSpPr>
        <p:spPr>
          <a:xfrm>
            <a:off x="4330136" y="6145457"/>
            <a:ext cx="1825684" cy="480988"/>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ko-KR" altLang="en-US" sz="1400">
                <a:solidFill>
                  <a:schemeClr val="tx1"/>
                </a:solidFill>
                <a:latin typeface="+mj-lt"/>
                <a:ea typeface="나눔바른고딕" panose="020B0603020101020101"/>
              </a:rPr>
              <a:t>뷰</a:t>
            </a:r>
          </a:p>
        </p:txBody>
      </p:sp>
      <p:cxnSp>
        <p:nvCxnSpPr>
          <p:cNvPr id="42" name="직선 화살표 연결선 41">
            <a:extLst>
              <a:ext uri="{FF2B5EF4-FFF2-40B4-BE49-F238E27FC236}">
                <a16:creationId xmlns:a16="http://schemas.microsoft.com/office/drawing/2014/main" id="{4BA9E8FA-9DC0-DE97-B625-2790AF8CF0B0}"/>
              </a:ext>
            </a:extLst>
          </p:cNvPr>
          <p:cNvCxnSpPr>
            <a:cxnSpLocks/>
            <a:stCxn id="30" idx="2"/>
            <a:endCxn id="56" idx="0"/>
          </p:cNvCxnSpPr>
          <p:nvPr/>
        </p:nvCxnSpPr>
        <p:spPr>
          <a:xfrm flipH="1">
            <a:off x="5242978" y="2159017"/>
            <a:ext cx="1" cy="26358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직선 화살표 연결선 42">
            <a:extLst>
              <a:ext uri="{FF2B5EF4-FFF2-40B4-BE49-F238E27FC236}">
                <a16:creationId xmlns:a16="http://schemas.microsoft.com/office/drawing/2014/main" id="{F208A41B-C1CB-4BC3-5BAC-76C8BAC2D8EF}"/>
              </a:ext>
            </a:extLst>
          </p:cNvPr>
          <p:cNvCxnSpPr>
            <a:cxnSpLocks/>
            <a:stCxn id="34" idx="2"/>
            <a:endCxn id="39" idx="0"/>
          </p:cNvCxnSpPr>
          <p:nvPr/>
        </p:nvCxnSpPr>
        <p:spPr>
          <a:xfrm flipH="1">
            <a:off x="5242978" y="4392730"/>
            <a:ext cx="2005" cy="26358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DFD9EA83-1AD6-FEF0-B87D-E279999DB985}"/>
              </a:ext>
            </a:extLst>
          </p:cNvPr>
          <p:cNvCxnSpPr>
            <a:cxnSpLocks/>
            <a:stCxn id="39" idx="2"/>
            <a:endCxn id="84" idx="0"/>
          </p:cNvCxnSpPr>
          <p:nvPr/>
        </p:nvCxnSpPr>
        <p:spPr>
          <a:xfrm>
            <a:off x="5242978" y="5137301"/>
            <a:ext cx="0" cy="26358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46" name="그룹 45">
            <a:extLst>
              <a:ext uri="{FF2B5EF4-FFF2-40B4-BE49-F238E27FC236}">
                <a16:creationId xmlns:a16="http://schemas.microsoft.com/office/drawing/2014/main" id="{1569AD51-0FFD-C702-9C58-A79E62FBC288}"/>
              </a:ext>
            </a:extLst>
          </p:cNvPr>
          <p:cNvGrpSpPr/>
          <p:nvPr/>
        </p:nvGrpSpPr>
        <p:grpSpPr>
          <a:xfrm>
            <a:off x="5760208" y="624133"/>
            <a:ext cx="580620" cy="493776"/>
            <a:chOff x="2291816" y="950395"/>
            <a:chExt cx="580620" cy="493776"/>
          </a:xfrm>
        </p:grpSpPr>
        <p:sp>
          <p:nvSpPr>
            <p:cNvPr id="53" name="타원 52">
              <a:extLst>
                <a:ext uri="{FF2B5EF4-FFF2-40B4-BE49-F238E27FC236}">
                  <a16:creationId xmlns:a16="http://schemas.microsoft.com/office/drawing/2014/main" id="{E05ED636-52E2-68B5-FE46-200204C82843}"/>
                </a:ext>
              </a:extLst>
            </p:cNvPr>
            <p:cNvSpPr/>
            <p:nvPr/>
          </p:nvSpPr>
          <p:spPr>
            <a:xfrm>
              <a:off x="2323903" y="950395"/>
              <a:ext cx="493776" cy="493776"/>
            </a:xfrm>
            <a:prstGeom prst="ellipse">
              <a:avLst/>
            </a:prstGeom>
            <a:solidFill>
              <a:schemeClr val="accent1">
                <a:lumMod val="40000"/>
                <a:lumOff val="60000"/>
              </a:schemeClr>
            </a:solidFill>
            <a:ln w="190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latin typeface="+mj-lt"/>
              </a:endParaRPr>
            </a:p>
          </p:txBody>
        </p:sp>
        <p:sp>
          <p:nvSpPr>
            <p:cNvPr id="54" name="TextBox 53">
              <a:extLst>
                <a:ext uri="{FF2B5EF4-FFF2-40B4-BE49-F238E27FC236}">
                  <a16:creationId xmlns:a16="http://schemas.microsoft.com/office/drawing/2014/main" id="{69FE95B3-1A1E-429F-7C6F-4A42E34CCC2F}"/>
                </a:ext>
              </a:extLst>
            </p:cNvPr>
            <p:cNvSpPr txBox="1"/>
            <p:nvPr/>
          </p:nvSpPr>
          <p:spPr>
            <a:xfrm>
              <a:off x="2291816" y="1058784"/>
              <a:ext cx="580620" cy="276999"/>
            </a:xfrm>
            <a:prstGeom prst="rect">
              <a:avLst/>
            </a:prstGeom>
            <a:noFill/>
          </p:spPr>
          <p:txBody>
            <a:bodyPr wrap="square">
              <a:spAutoFit/>
            </a:bodyPr>
            <a:lstStyle/>
            <a:p>
              <a:r>
                <a:rPr lang="en-US" altLang="ko-KR" sz="1200">
                  <a:latin typeface="+mj-lt"/>
                  <a:ea typeface="나눔바른고딕" panose="020B0603020101020101" pitchFamily="50" charset="-127"/>
                </a:rPr>
                <a:t>client</a:t>
              </a:r>
              <a:endParaRPr lang="ko-KR" altLang="en-US" sz="1200">
                <a:latin typeface="+mj-lt"/>
              </a:endParaRPr>
            </a:p>
          </p:txBody>
        </p:sp>
      </p:grpSp>
      <p:cxnSp>
        <p:nvCxnSpPr>
          <p:cNvPr id="55" name="직선 화살표 연결선 54">
            <a:extLst>
              <a:ext uri="{FF2B5EF4-FFF2-40B4-BE49-F238E27FC236}">
                <a16:creationId xmlns:a16="http://schemas.microsoft.com/office/drawing/2014/main" id="{730F6431-A96D-C6D7-006F-2FE1C75C5D01}"/>
              </a:ext>
            </a:extLst>
          </p:cNvPr>
          <p:cNvCxnSpPr>
            <a:cxnSpLocks/>
            <a:stCxn id="53" idx="3"/>
          </p:cNvCxnSpPr>
          <p:nvPr/>
        </p:nvCxnSpPr>
        <p:spPr>
          <a:xfrm flipH="1">
            <a:off x="5402179" y="1045597"/>
            <a:ext cx="462428" cy="63243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모서리가 둥근 직사각형 38">
            <a:extLst>
              <a:ext uri="{FF2B5EF4-FFF2-40B4-BE49-F238E27FC236}">
                <a16:creationId xmlns:a16="http://schemas.microsoft.com/office/drawing/2014/main" id="{0200A837-D880-43E7-AAD7-1E62A087FF27}"/>
              </a:ext>
            </a:extLst>
          </p:cNvPr>
          <p:cNvSpPr/>
          <p:nvPr/>
        </p:nvSpPr>
        <p:spPr>
          <a:xfrm>
            <a:off x="4330136" y="2422600"/>
            <a:ext cx="1825684" cy="480988"/>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ko-KR" altLang="en-US" sz="1400">
                <a:solidFill>
                  <a:schemeClr val="tx1"/>
                </a:solidFill>
                <a:latin typeface="+mj-lt"/>
                <a:ea typeface="나눔바른고딕" panose="020B0603020101020101"/>
              </a:rPr>
              <a:t>요청 핸들러 선택기</a:t>
            </a:r>
          </a:p>
        </p:txBody>
      </p:sp>
      <p:cxnSp>
        <p:nvCxnSpPr>
          <p:cNvPr id="59" name="직선 화살표 연결선 58">
            <a:extLst>
              <a:ext uri="{FF2B5EF4-FFF2-40B4-BE49-F238E27FC236}">
                <a16:creationId xmlns:a16="http://schemas.microsoft.com/office/drawing/2014/main" id="{040A47C0-3995-AC09-1E65-9F89CCBF3FF9}"/>
              </a:ext>
            </a:extLst>
          </p:cNvPr>
          <p:cNvCxnSpPr>
            <a:cxnSpLocks/>
            <a:stCxn id="56" idx="2"/>
            <a:endCxn id="75" idx="0"/>
          </p:cNvCxnSpPr>
          <p:nvPr/>
        </p:nvCxnSpPr>
        <p:spPr>
          <a:xfrm>
            <a:off x="5242978" y="2903588"/>
            <a:ext cx="0" cy="26358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2" name="직사각형 61">
            <a:extLst>
              <a:ext uri="{FF2B5EF4-FFF2-40B4-BE49-F238E27FC236}">
                <a16:creationId xmlns:a16="http://schemas.microsoft.com/office/drawing/2014/main" id="{325A6183-5434-16B5-649B-3A8928B8EF16}"/>
              </a:ext>
            </a:extLst>
          </p:cNvPr>
          <p:cNvSpPr/>
          <p:nvPr/>
        </p:nvSpPr>
        <p:spPr>
          <a:xfrm>
            <a:off x="6234028" y="6176332"/>
            <a:ext cx="2151983" cy="333617"/>
          </a:xfrm>
          <a:prstGeom prst="rect">
            <a:avLst/>
          </a:prstGeom>
        </p:spPr>
        <p:txBody>
          <a:bodyPr wrap="square">
            <a:spAutoFit/>
          </a:bodyPr>
          <a:lstStyle/>
          <a:p>
            <a:pPr>
              <a:lnSpc>
                <a:spcPct val="150000"/>
              </a:lnSpc>
            </a:pPr>
            <a:r>
              <a:rPr lang="ko-KR" altLang="en-US" sz="1200">
                <a:latin typeface="+mn-ea"/>
              </a:rPr>
              <a:t>화면을 렌더링 하는 객체</a:t>
            </a:r>
            <a:endParaRPr lang="en-US" altLang="ko-KR" sz="1200">
              <a:latin typeface="+mn-ea"/>
            </a:endParaRPr>
          </a:p>
        </p:txBody>
      </p:sp>
      <p:sp>
        <p:nvSpPr>
          <p:cNvPr id="63" name="직사각형 62">
            <a:extLst>
              <a:ext uri="{FF2B5EF4-FFF2-40B4-BE49-F238E27FC236}">
                <a16:creationId xmlns:a16="http://schemas.microsoft.com/office/drawing/2014/main" id="{8A43ED42-6D97-4D6B-E872-9C5392134096}"/>
              </a:ext>
            </a:extLst>
          </p:cNvPr>
          <p:cNvSpPr/>
          <p:nvPr/>
        </p:nvSpPr>
        <p:spPr>
          <a:xfrm>
            <a:off x="6234028" y="3959625"/>
            <a:ext cx="2946067" cy="333617"/>
          </a:xfrm>
          <a:prstGeom prst="rect">
            <a:avLst/>
          </a:prstGeom>
        </p:spPr>
        <p:txBody>
          <a:bodyPr wrap="square">
            <a:spAutoFit/>
          </a:bodyPr>
          <a:lstStyle/>
          <a:p>
            <a:pPr>
              <a:lnSpc>
                <a:spcPct val="150000"/>
              </a:lnSpc>
            </a:pPr>
            <a:r>
              <a:rPr lang="ko-KR" altLang="en-US" sz="1200">
                <a:latin typeface="+mn-ea"/>
              </a:rPr>
              <a:t>실질적으로 현재 요청을 처리하는 객체</a:t>
            </a:r>
            <a:endParaRPr lang="en-US" altLang="ko-KR" sz="1200">
              <a:latin typeface="+mn-ea"/>
            </a:endParaRPr>
          </a:p>
        </p:txBody>
      </p:sp>
      <p:sp>
        <p:nvSpPr>
          <p:cNvPr id="64" name="직사각형 63">
            <a:extLst>
              <a:ext uri="{FF2B5EF4-FFF2-40B4-BE49-F238E27FC236}">
                <a16:creationId xmlns:a16="http://schemas.microsoft.com/office/drawing/2014/main" id="{855A0B52-FEF0-64FB-8EC2-E47061767B68}"/>
              </a:ext>
            </a:extLst>
          </p:cNvPr>
          <p:cNvSpPr/>
          <p:nvPr/>
        </p:nvSpPr>
        <p:spPr>
          <a:xfrm>
            <a:off x="6226509" y="4686537"/>
            <a:ext cx="5159878" cy="333617"/>
          </a:xfrm>
          <a:prstGeom prst="rect">
            <a:avLst/>
          </a:prstGeom>
        </p:spPr>
        <p:txBody>
          <a:bodyPr wrap="square">
            <a:spAutoFit/>
          </a:bodyPr>
          <a:lstStyle/>
          <a:p>
            <a:pPr>
              <a:lnSpc>
                <a:spcPct val="150000"/>
              </a:lnSpc>
            </a:pPr>
            <a:r>
              <a:rPr lang="ko-KR" altLang="en-US" sz="1200">
                <a:latin typeface="+mn-ea"/>
              </a:rPr>
              <a:t>요청 처리 중 생성되거나 전달받은 데이터와 뷰 정보를 저장하는 객체</a:t>
            </a:r>
            <a:endParaRPr lang="en-US" altLang="ko-KR" sz="1200">
              <a:latin typeface="+mn-ea"/>
            </a:endParaRPr>
          </a:p>
        </p:txBody>
      </p:sp>
      <p:sp>
        <p:nvSpPr>
          <p:cNvPr id="65" name="직사각형 64">
            <a:extLst>
              <a:ext uri="{FF2B5EF4-FFF2-40B4-BE49-F238E27FC236}">
                <a16:creationId xmlns:a16="http://schemas.microsoft.com/office/drawing/2014/main" id="{27B8AFE3-0F9F-7F43-D5C1-9F24407F245F}"/>
              </a:ext>
            </a:extLst>
          </p:cNvPr>
          <p:cNvSpPr/>
          <p:nvPr/>
        </p:nvSpPr>
        <p:spPr>
          <a:xfrm>
            <a:off x="6226508" y="2493254"/>
            <a:ext cx="5965491" cy="333617"/>
          </a:xfrm>
          <a:prstGeom prst="rect">
            <a:avLst/>
          </a:prstGeom>
        </p:spPr>
        <p:txBody>
          <a:bodyPr wrap="square">
            <a:spAutoFit/>
          </a:bodyPr>
          <a:lstStyle/>
          <a:p>
            <a:pPr>
              <a:lnSpc>
                <a:spcPct val="150000"/>
              </a:lnSpc>
            </a:pPr>
            <a:r>
              <a:rPr lang="ko-KR" altLang="en-US" sz="1200">
                <a:latin typeface="+mn-ea"/>
              </a:rPr>
              <a:t>여러 요청 핸들러 중 현재 요청을 처리하기 적합한 핸들러를 탐색하고 선택하는 객체</a:t>
            </a:r>
            <a:endParaRPr lang="en-US" altLang="ko-KR" sz="1200">
              <a:latin typeface="+mn-ea"/>
            </a:endParaRPr>
          </a:p>
        </p:txBody>
      </p:sp>
      <p:sp>
        <p:nvSpPr>
          <p:cNvPr id="75" name="모서리가 둥근 직사각형 38">
            <a:extLst>
              <a:ext uri="{FF2B5EF4-FFF2-40B4-BE49-F238E27FC236}">
                <a16:creationId xmlns:a16="http://schemas.microsoft.com/office/drawing/2014/main" id="{09AA7A8F-FCE1-249E-6C8B-0667EA1ABF1E}"/>
              </a:ext>
            </a:extLst>
          </p:cNvPr>
          <p:cNvSpPr/>
          <p:nvPr/>
        </p:nvSpPr>
        <p:spPr>
          <a:xfrm>
            <a:off x="4330136" y="3167171"/>
            <a:ext cx="1825684" cy="480988"/>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ko-KR" altLang="en-US" sz="1400">
                <a:solidFill>
                  <a:schemeClr val="tx1"/>
                </a:solidFill>
                <a:latin typeface="+mj-lt"/>
                <a:ea typeface="나눔바른고딕" panose="020B0603020101020101"/>
              </a:rPr>
              <a:t>요청 핸들러 호출기</a:t>
            </a:r>
          </a:p>
        </p:txBody>
      </p:sp>
      <p:cxnSp>
        <p:nvCxnSpPr>
          <p:cNvPr id="78" name="직선 화살표 연결선 77">
            <a:extLst>
              <a:ext uri="{FF2B5EF4-FFF2-40B4-BE49-F238E27FC236}">
                <a16:creationId xmlns:a16="http://schemas.microsoft.com/office/drawing/2014/main" id="{61D2898D-7038-1B40-5ECC-AEA32DE81720}"/>
              </a:ext>
            </a:extLst>
          </p:cNvPr>
          <p:cNvCxnSpPr>
            <a:cxnSpLocks/>
            <a:stCxn id="75" idx="2"/>
            <a:endCxn id="34" idx="0"/>
          </p:cNvCxnSpPr>
          <p:nvPr/>
        </p:nvCxnSpPr>
        <p:spPr>
          <a:xfrm>
            <a:off x="5242978" y="3648159"/>
            <a:ext cx="2005" cy="26358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1" name="직사각형 80">
            <a:extLst>
              <a:ext uri="{FF2B5EF4-FFF2-40B4-BE49-F238E27FC236}">
                <a16:creationId xmlns:a16="http://schemas.microsoft.com/office/drawing/2014/main" id="{F874D6FF-95AE-2257-FC61-1227C6943C4F}"/>
              </a:ext>
            </a:extLst>
          </p:cNvPr>
          <p:cNvSpPr/>
          <p:nvPr/>
        </p:nvSpPr>
        <p:spPr>
          <a:xfrm>
            <a:off x="6234028" y="3222057"/>
            <a:ext cx="3270920" cy="333617"/>
          </a:xfrm>
          <a:prstGeom prst="rect">
            <a:avLst/>
          </a:prstGeom>
        </p:spPr>
        <p:txBody>
          <a:bodyPr wrap="square">
            <a:spAutoFit/>
          </a:bodyPr>
          <a:lstStyle/>
          <a:p>
            <a:pPr>
              <a:lnSpc>
                <a:spcPct val="150000"/>
              </a:lnSpc>
            </a:pPr>
            <a:r>
              <a:rPr lang="ko-KR" altLang="en-US" sz="1200">
                <a:latin typeface="+mn-ea"/>
              </a:rPr>
              <a:t>선택한 요청 핸들러를 실제 호출하는 객체</a:t>
            </a:r>
            <a:endParaRPr lang="en-US" altLang="ko-KR" sz="1200">
              <a:latin typeface="+mn-ea"/>
            </a:endParaRPr>
          </a:p>
        </p:txBody>
      </p:sp>
      <p:sp>
        <p:nvSpPr>
          <p:cNvPr id="84" name="모서리가 둥근 직사각형 38">
            <a:extLst>
              <a:ext uri="{FF2B5EF4-FFF2-40B4-BE49-F238E27FC236}">
                <a16:creationId xmlns:a16="http://schemas.microsoft.com/office/drawing/2014/main" id="{B7341EF7-7F92-22A3-B366-749179D84201}"/>
              </a:ext>
            </a:extLst>
          </p:cNvPr>
          <p:cNvSpPr/>
          <p:nvPr/>
        </p:nvSpPr>
        <p:spPr>
          <a:xfrm>
            <a:off x="4330136" y="5400884"/>
            <a:ext cx="1825684" cy="480988"/>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ko-KR" altLang="en-US" sz="1400">
                <a:solidFill>
                  <a:schemeClr val="tx1"/>
                </a:solidFill>
                <a:latin typeface="+mj-lt"/>
                <a:ea typeface="나눔바른고딕" panose="020B0603020101020101"/>
              </a:rPr>
              <a:t>뷰 선택기</a:t>
            </a:r>
          </a:p>
        </p:txBody>
      </p:sp>
      <p:cxnSp>
        <p:nvCxnSpPr>
          <p:cNvPr id="86" name="직선 화살표 연결선 85">
            <a:extLst>
              <a:ext uri="{FF2B5EF4-FFF2-40B4-BE49-F238E27FC236}">
                <a16:creationId xmlns:a16="http://schemas.microsoft.com/office/drawing/2014/main" id="{9D0C7663-B383-96B4-A055-49DE38043F34}"/>
              </a:ext>
            </a:extLst>
          </p:cNvPr>
          <p:cNvCxnSpPr>
            <a:cxnSpLocks/>
            <a:stCxn id="84" idx="2"/>
            <a:endCxn id="40" idx="0"/>
          </p:cNvCxnSpPr>
          <p:nvPr/>
        </p:nvCxnSpPr>
        <p:spPr>
          <a:xfrm>
            <a:off x="5242978" y="5881872"/>
            <a:ext cx="0" cy="26358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9" name="직사각형 88">
            <a:extLst>
              <a:ext uri="{FF2B5EF4-FFF2-40B4-BE49-F238E27FC236}">
                <a16:creationId xmlns:a16="http://schemas.microsoft.com/office/drawing/2014/main" id="{38D80FD6-712D-11C4-4F09-F357454BCC65}"/>
              </a:ext>
            </a:extLst>
          </p:cNvPr>
          <p:cNvSpPr/>
          <p:nvPr/>
        </p:nvSpPr>
        <p:spPr>
          <a:xfrm>
            <a:off x="6234028" y="5474569"/>
            <a:ext cx="5239586" cy="333617"/>
          </a:xfrm>
          <a:prstGeom prst="rect">
            <a:avLst/>
          </a:prstGeom>
        </p:spPr>
        <p:txBody>
          <a:bodyPr wrap="square">
            <a:spAutoFit/>
          </a:bodyPr>
          <a:lstStyle/>
          <a:p>
            <a:pPr>
              <a:lnSpc>
                <a:spcPct val="150000"/>
              </a:lnSpc>
            </a:pPr>
            <a:r>
              <a:rPr lang="ko-KR" altLang="en-US" sz="1200">
                <a:latin typeface="+mn-ea"/>
              </a:rPr>
              <a:t>여러 뷰 중 현재 응답을 처리하기 적합한 뷰를 선택하는 객체</a:t>
            </a:r>
            <a:endParaRPr lang="en-US" altLang="ko-KR" sz="1200">
              <a:latin typeface="+mn-ea"/>
            </a:endParaRPr>
          </a:p>
        </p:txBody>
      </p:sp>
      <p:grpSp>
        <p:nvGrpSpPr>
          <p:cNvPr id="2" name="그룹 1">
            <a:extLst>
              <a:ext uri="{FF2B5EF4-FFF2-40B4-BE49-F238E27FC236}">
                <a16:creationId xmlns:a16="http://schemas.microsoft.com/office/drawing/2014/main" id="{C5EF5C30-6778-AB6A-1F59-5A332FF05CD5}"/>
              </a:ext>
            </a:extLst>
          </p:cNvPr>
          <p:cNvGrpSpPr/>
          <p:nvPr/>
        </p:nvGrpSpPr>
        <p:grpSpPr>
          <a:xfrm>
            <a:off x="1989106" y="624928"/>
            <a:ext cx="580620" cy="493776"/>
            <a:chOff x="2291816" y="950395"/>
            <a:chExt cx="580620" cy="493776"/>
          </a:xfrm>
        </p:grpSpPr>
        <p:sp>
          <p:nvSpPr>
            <p:cNvPr id="3" name="타원 2">
              <a:extLst>
                <a:ext uri="{FF2B5EF4-FFF2-40B4-BE49-F238E27FC236}">
                  <a16:creationId xmlns:a16="http://schemas.microsoft.com/office/drawing/2014/main" id="{7DE54978-4895-9161-2D67-DA82957AA9A9}"/>
                </a:ext>
              </a:extLst>
            </p:cNvPr>
            <p:cNvSpPr/>
            <p:nvPr/>
          </p:nvSpPr>
          <p:spPr>
            <a:xfrm>
              <a:off x="2323903" y="950395"/>
              <a:ext cx="493776" cy="493776"/>
            </a:xfrm>
            <a:prstGeom prst="ellipse">
              <a:avLst/>
            </a:prstGeom>
            <a:solidFill>
              <a:schemeClr val="accent1">
                <a:lumMod val="40000"/>
                <a:lumOff val="60000"/>
              </a:schemeClr>
            </a:solidFill>
            <a:ln w="190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latin typeface="+mj-lt"/>
              </a:endParaRPr>
            </a:p>
          </p:txBody>
        </p:sp>
        <p:sp>
          <p:nvSpPr>
            <p:cNvPr id="4" name="TextBox 3">
              <a:extLst>
                <a:ext uri="{FF2B5EF4-FFF2-40B4-BE49-F238E27FC236}">
                  <a16:creationId xmlns:a16="http://schemas.microsoft.com/office/drawing/2014/main" id="{E2B4B6D4-C6E6-7B1F-C205-4AEDF7419FE1}"/>
                </a:ext>
              </a:extLst>
            </p:cNvPr>
            <p:cNvSpPr txBox="1"/>
            <p:nvPr/>
          </p:nvSpPr>
          <p:spPr>
            <a:xfrm>
              <a:off x="2291816" y="1058784"/>
              <a:ext cx="580620" cy="276999"/>
            </a:xfrm>
            <a:prstGeom prst="rect">
              <a:avLst/>
            </a:prstGeom>
            <a:noFill/>
          </p:spPr>
          <p:txBody>
            <a:bodyPr wrap="square">
              <a:spAutoFit/>
            </a:bodyPr>
            <a:lstStyle/>
            <a:p>
              <a:r>
                <a:rPr lang="en-US" altLang="ko-KR" sz="1200">
                  <a:latin typeface="+mj-lt"/>
                  <a:ea typeface="나눔바른고딕" panose="020B0603020101020101" pitchFamily="50" charset="-127"/>
                </a:rPr>
                <a:t>client</a:t>
              </a:r>
              <a:endParaRPr lang="ko-KR" altLang="en-US" sz="1200">
                <a:latin typeface="+mj-lt"/>
              </a:endParaRPr>
            </a:p>
          </p:txBody>
        </p:sp>
      </p:grpSp>
      <p:grpSp>
        <p:nvGrpSpPr>
          <p:cNvPr id="5" name="그룹 4">
            <a:extLst>
              <a:ext uri="{FF2B5EF4-FFF2-40B4-BE49-F238E27FC236}">
                <a16:creationId xmlns:a16="http://schemas.microsoft.com/office/drawing/2014/main" id="{066729DE-D566-328B-0176-63B85109515D}"/>
              </a:ext>
            </a:extLst>
          </p:cNvPr>
          <p:cNvGrpSpPr/>
          <p:nvPr/>
        </p:nvGrpSpPr>
        <p:grpSpPr>
          <a:xfrm>
            <a:off x="1258383" y="637449"/>
            <a:ext cx="580620" cy="493776"/>
            <a:chOff x="2291816" y="950395"/>
            <a:chExt cx="580620" cy="493776"/>
          </a:xfrm>
        </p:grpSpPr>
        <p:sp>
          <p:nvSpPr>
            <p:cNvPr id="6" name="타원 5">
              <a:extLst>
                <a:ext uri="{FF2B5EF4-FFF2-40B4-BE49-F238E27FC236}">
                  <a16:creationId xmlns:a16="http://schemas.microsoft.com/office/drawing/2014/main" id="{7F6E7822-968C-2F37-ED7F-32B40982F05F}"/>
                </a:ext>
              </a:extLst>
            </p:cNvPr>
            <p:cNvSpPr/>
            <p:nvPr/>
          </p:nvSpPr>
          <p:spPr>
            <a:xfrm>
              <a:off x="2323903" y="950395"/>
              <a:ext cx="493776" cy="493776"/>
            </a:xfrm>
            <a:prstGeom prst="ellipse">
              <a:avLst/>
            </a:prstGeom>
            <a:solidFill>
              <a:schemeClr val="accent1">
                <a:lumMod val="40000"/>
                <a:lumOff val="60000"/>
              </a:schemeClr>
            </a:solidFill>
            <a:ln w="190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latin typeface="+mj-lt"/>
              </a:endParaRPr>
            </a:p>
          </p:txBody>
        </p:sp>
        <p:sp>
          <p:nvSpPr>
            <p:cNvPr id="7" name="TextBox 6">
              <a:extLst>
                <a:ext uri="{FF2B5EF4-FFF2-40B4-BE49-F238E27FC236}">
                  <a16:creationId xmlns:a16="http://schemas.microsoft.com/office/drawing/2014/main" id="{B229A46C-A6A3-239E-8609-F851AF383F15}"/>
                </a:ext>
              </a:extLst>
            </p:cNvPr>
            <p:cNvSpPr txBox="1"/>
            <p:nvPr/>
          </p:nvSpPr>
          <p:spPr>
            <a:xfrm>
              <a:off x="2291816" y="1058784"/>
              <a:ext cx="580620" cy="276999"/>
            </a:xfrm>
            <a:prstGeom prst="rect">
              <a:avLst/>
            </a:prstGeom>
            <a:noFill/>
          </p:spPr>
          <p:txBody>
            <a:bodyPr wrap="square">
              <a:spAutoFit/>
            </a:bodyPr>
            <a:lstStyle/>
            <a:p>
              <a:r>
                <a:rPr lang="en-US" altLang="ko-KR" sz="1200">
                  <a:latin typeface="+mj-lt"/>
                  <a:ea typeface="나눔바른고딕" panose="020B0603020101020101" pitchFamily="50" charset="-127"/>
                </a:rPr>
                <a:t>client</a:t>
              </a:r>
              <a:endParaRPr lang="ko-KR" altLang="en-US" sz="1200">
                <a:latin typeface="+mj-lt"/>
              </a:endParaRPr>
            </a:p>
          </p:txBody>
        </p:sp>
      </p:grpSp>
      <p:sp>
        <p:nvSpPr>
          <p:cNvPr id="8" name="모서리가 둥근 직사각형 38">
            <a:extLst>
              <a:ext uri="{FF2B5EF4-FFF2-40B4-BE49-F238E27FC236}">
                <a16:creationId xmlns:a16="http://schemas.microsoft.com/office/drawing/2014/main" id="{BA296C23-80A0-50C8-EF5A-0D720B1F12CE}"/>
              </a:ext>
            </a:extLst>
          </p:cNvPr>
          <p:cNvSpPr/>
          <p:nvPr/>
        </p:nvSpPr>
        <p:spPr>
          <a:xfrm>
            <a:off x="1356548" y="1678824"/>
            <a:ext cx="1825684" cy="480988"/>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latin typeface="+mj-lt"/>
                <a:ea typeface="나눔바른고딕" panose="020B0603020101020101"/>
              </a:rPr>
              <a:t>DispatcherServlet</a:t>
            </a:r>
            <a:endParaRPr lang="ko-KR" altLang="en-US" sz="1400">
              <a:solidFill>
                <a:schemeClr val="bg1"/>
              </a:solidFill>
              <a:latin typeface="+mj-lt"/>
              <a:ea typeface="나눔바른고딕" panose="020B0603020101020101"/>
            </a:endParaRPr>
          </a:p>
        </p:txBody>
      </p:sp>
      <p:cxnSp>
        <p:nvCxnSpPr>
          <p:cNvPr id="9" name="직선 화살표 연결선 8">
            <a:extLst>
              <a:ext uri="{FF2B5EF4-FFF2-40B4-BE49-F238E27FC236}">
                <a16:creationId xmlns:a16="http://schemas.microsoft.com/office/drawing/2014/main" id="{14271070-E8C3-C592-1831-33549D03579E}"/>
              </a:ext>
            </a:extLst>
          </p:cNvPr>
          <p:cNvCxnSpPr>
            <a:cxnSpLocks/>
            <a:stCxn id="3" idx="4"/>
            <a:endCxn id="8" idx="0"/>
          </p:cNvCxnSpPr>
          <p:nvPr/>
        </p:nvCxnSpPr>
        <p:spPr>
          <a:xfrm>
            <a:off x="2268081" y="1118704"/>
            <a:ext cx="1309" cy="56012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직선 화살표 연결선 9">
            <a:extLst>
              <a:ext uri="{FF2B5EF4-FFF2-40B4-BE49-F238E27FC236}">
                <a16:creationId xmlns:a16="http://schemas.microsoft.com/office/drawing/2014/main" id="{BE4F2C03-12E9-DB0C-D1FB-7652AC9CC141}"/>
              </a:ext>
            </a:extLst>
          </p:cNvPr>
          <p:cNvCxnSpPr>
            <a:cxnSpLocks/>
            <a:stCxn id="6" idx="5"/>
          </p:cNvCxnSpPr>
          <p:nvPr/>
        </p:nvCxnSpPr>
        <p:spPr>
          <a:xfrm>
            <a:off x="1711934" y="1058913"/>
            <a:ext cx="409851" cy="61991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모서리가 둥근 직사각형 38">
            <a:extLst>
              <a:ext uri="{FF2B5EF4-FFF2-40B4-BE49-F238E27FC236}">
                <a16:creationId xmlns:a16="http://schemas.microsoft.com/office/drawing/2014/main" id="{AA596F8F-4679-0B00-2E2B-A54C365612F9}"/>
              </a:ext>
            </a:extLst>
          </p:cNvPr>
          <p:cNvSpPr/>
          <p:nvPr/>
        </p:nvSpPr>
        <p:spPr>
          <a:xfrm>
            <a:off x="1358552" y="3912537"/>
            <a:ext cx="1825684" cy="480988"/>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effectLst/>
              </a:rPr>
              <a:t>Handler</a:t>
            </a:r>
            <a:endParaRPr lang="ko-KR" altLang="en-US" sz="1400">
              <a:solidFill>
                <a:schemeClr val="bg1"/>
              </a:solidFill>
              <a:latin typeface="+mj-lt"/>
              <a:ea typeface="나눔바른고딕" panose="020B0603020101020101"/>
            </a:endParaRPr>
          </a:p>
        </p:txBody>
      </p:sp>
      <p:sp>
        <p:nvSpPr>
          <p:cNvPr id="12" name="모서리가 둥근 직사각형 38">
            <a:extLst>
              <a:ext uri="{FF2B5EF4-FFF2-40B4-BE49-F238E27FC236}">
                <a16:creationId xmlns:a16="http://schemas.microsoft.com/office/drawing/2014/main" id="{8931C232-BE82-083C-2CC8-7C805E9D7086}"/>
              </a:ext>
            </a:extLst>
          </p:cNvPr>
          <p:cNvSpPr/>
          <p:nvPr/>
        </p:nvSpPr>
        <p:spPr>
          <a:xfrm>
            <a:off x="1356547" y="4657108"/>
            <a:ext cx="1825684" cy="480988"/>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effectLst/>
              </a:rPr>
              <a:t>ModelAndView</a:t>
            </a:r>
            <a:endParaRPr lang="ko-KR" altLang="en-US" sz="1400">
              <a:solidFill>
                <a:schemeClr val="bg1"/>
              </a:solidFill>
              <a:latin typeface="+mj-lt"/>
              <a:ea typeface="나눔바른고딕" panose="020B0603020101020101"/>
            </a:endParaRPr>
          </a:p>
        </p:txBody>
      </p:sp>
      <p:sp>
        <p:nvSpPr>
          <p:cNvPr id="13" name="모서리가 둥근 직사각형 38">
            <a:extLst>
              <a:ext uri="{FF2B5EF4-FFF2-40B4-BE49-F238E27FC236}">
                <a16:creationId xmlns:a16="http://schemas.microsoft.com/office/drawing/2014/main" id="{D6E0B5BA-2045-BA9A-D103-2415FF220867}"/>
              </a:ext>
            </a:extLst>
          </p:cNvPr>
          <p:cNvSpPr/>
          <p:nvPr/>
        </p:nvSpPr>
        <p:spPr>
          <a:xfrm>
            <a:off x="1356547" y="6176332"/>
            <a:ext cx="1825684" cy="480988"/>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latin typeface="+mj-lt"/>
                <a:ea typeface="나눔바른고딕" panose="020B0603020101020101"/>
              </a:rPr>
              <a:t>View</a:t>
            </a:r>
            <a:endParaRPr lang="ko-KR" altLang="en-US" sz="1400">
              <a:solidFill>
                <a:schemeClr val="bg1"/>
              </a:solidFill>
              <a:latin typeface="+mj-lt"/>
              <a:ea typeface="나눔바른고딕" panose="020B0603020101020101"/>
            </a:endParaRPr>
          </a:p>
        </p:txBody>
      </p:sp>
      <p:cxnSp>
        <p:nvCxnSpPr>
          <p:cNvPr id="14" name="직선 화살표 연결선 13">
            <a:extLst>
              <a:ext uri="{FF2B5EF4-FFF2-40B4-BE49-F238E27FC236}">
                <a16:creationId xmlns:a16="http://schemas.microsoft.com/office/drawing/2014/main" id="{BC8BF5F4-00BA-5846-1324-C6E6C67E9402}"/>
              </a:ext>
            </a:extLst>
          </p:cNvPr>
          <p:cNvCxnSpPr>
            <a:cxnSpLocks/>
            <a:stCxn id="8" idx="2"/>
            <a:endCxn id="28" idx="0"/>
          </p:cNvCxnSpPr>
          <p:nvPr/>
        </p:nvCxnSpPr>
        <p:spPr>
          <a:xfrm flipH="1">
            <a:off x="2269389" y="2159812"/>
            <a:ext cx="1" cy="26358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직선 화살표 연결선 14">
            <a:extLst>
              <a:ext uri="{FF2B5EF4-FFF2-40B4-BE49-F238E27FC236}">
                <a16:creationId xmlns:a16="http://schemas.microsoft.com/office/drawing/2014/main" id="{C44CCC67-168B-6D3B-C467-BB70EF41BF3A}"/>
              </a:ext>
            </a:extLst>
          </p:cNvPr>
          <p:cNvCxnSpPr>
            <a:cxnSpLocks/>
            <a:stCxn id="11" idx="2"/>
            <a:endCxn id="12" idx="0"/>
          </p:cNvCxnSpPr>
          <p:nvPr/>
        </p:nvCxnSpPr>
        <p:spPr>
          <a:xfrm flipH="1">
            <a:off x="2269389" y="4393525"/>
            <a:ext cx="2005" cy="26358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C62B86A4-859C-5189-60B3-FC53B542FDA8}"/>
              </a:ext>
            </a:extLst>
          </p:cNvPr>
          <p:cNvCxnSpPr>
            <a:cxnSpLocks/>
            <a:stCxn id="12" idx="2"/>
            <a:endCxn id="36" idx="0"/>
          </p:cNvCxnSpPr>
          <p:nvPr/>
        </p:nvCxnSpPr>
        <p:spPr>
          <a:xfrm>
            <a:off x="2269389" y="5138096"/>
            <a:ext cx="0" cy="26358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7" name="그룹 16">
            <a:extLst>
              <a:ext uri="{FF2B5EF4-FFF2-40B4-BE49-F238E27FC236}">
                <a16:creationId xmlns:a16="http://schemas.microsoft.com/office/drawing/2014/main" id="{D25469C6-C90B-8B6B-B35D-95BE63F9402C}"/>
              </a:ext>
            </a:extLst>
          </p:cNvPr>
          <p:cNvGrpSpPr/>
          <p:nvPr/>
        </p:nvGrpSpPr>
        <p:grpSpPr>
          <a:xfrm>
            <a:off x="2786619" y="624928"/>
            <a:ext cx="580620" cy="493776"/>
            <a:chOff x="2291816" y="950395"/>
            <a:chExt cx="580620" cy="493776"/>
          </a:xfrm>
        </p:grpSpPr>
        <p:sp>
          <p:nvSpPr>
            <p:cNvPr id="18" name="타원 17">
              <a:extLst>
                <a:ext uri="{FF2B5EF4-FFF2-40B4-BE49-F238E27FC236}">
                  <a16:creationId xmlns:a16="http://schemas.microsoft.com/office/drawing/2014/main" id="{18AFECA9-DAE2-B48F-53CC-EEA834E733B7}"/>
                </a:ext>
              </a:extLst>
            </p:cNvPr>
            <p:cNvSpPr/>
            <p:nvPr/>
          </p:nvSpPr>
          <p:spPr>
            <a:xfrm>
              <a:off x="2323903" y="950395"/>
              <a:ext cx="493776" cy="493776"/>
            </a:xfrm>
            <a:prstGeom prst="ellipse">
              <a:avLst/>
            </a:prstGeom>
            <a:solidFill>
              <a:schemeClr val="accent1">
                <a:lumMod val="40000"/>
                <a:lumOff val="60000"/>
              </a:schemeClr>
            </a:solidFill>
            <a:ln w="190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latin typeface="+mj-lt"/>
              </a:endParaRPr>
            </a:p>
          </p:txBody>
        </p:sp>
        <p:sp>
          <p:nvSpPr>
            <p:cNvPr id="19" name="TextBox 18">
              <a:extLst>
                <a:ext uri="{FF2B5EF4-FFF2-40B4-BE49-F238E27FC236}">
                  <a16:creationId xmlns:a16="http://schemas.microsoft.com/office/drawing/2014/main" id="{39524F08-2D87-43C2-26BA-DF8998A5A683}"/>
                </a:ext>
              </a:extLst>
            </p:cNvPr>
            <p:cNvSpPr txBox="1"/>
            <p:nvPr/>
          </p:nvSpPr>
          <p:spPr>
            <a:xfrm>
              <a:off x="2291816" y="1058784"/>
              <a:ext cx="580620" cy="276999"/>
            </a:xfrm>
            <a:prstGeom prst="rect">
              <a:avLst/>
            </a:prstGeom>
            <a:noFill/>
          </p:spPr>
          <p:txBody>
            <a:bodyPr wrap="square">
              <a:spAutoFit/>
            </a:bodyPr>
            <a:lstStyle/>
            <a:p>
              <a:r>
                <a:rPr lang="en-US" altLang="ko-KR" sz="1200">
                  <a:latin typeface="+mj-lt"/>
                  <a:ea typeface="나눔바른고딕" panose="020B0603020101020101" pitchFamily="50" charset="-127"/>
                </a:rPr>
                <a:t>client</a:t>
              </a:r>
              <a:endParaRPr lang="ko-KR" altLang="en-US" sz="1200">
                <a:latin typeface="+mj-lt"/>
              </a:endParaRPr>
            </a:p>
          </p:txBody>
        </p:sp>
      </p:grpSp>
      <p:cxnSp>
        <p:nvCxnSpPr>
          <p:cNvPr id="27" name="직선 화살표 연결선 26">
            <a:extLst>
              <a:ext uri="{FF2B5EF4-FFF2-40B4-BE49-F238E27FC236}">
                <a16:creationId xmlns:a16="http://schemas.microsoft.com/office/drawing/2014/main" id="{992CA0B8-4029-CFCC-3B9B-C4B123B489EE}"/>
              </a:ext>
            </a:extLst>
          </p:cNvPr>
          <p:cNvCxnSpPr>
            <a:cxnSpLocks/>
            <a:stCxn id="18" idx="3"/>
          </p:cNvCxnSpPr>
          <p:nvPr/>
        </p:nvCxnSpPr>
        <p:spPr>
          <a:xfrm flipH="1">
            <a:off x="2428590" y="1046392"/>
            <a:ext cx="462428" cy="63243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모서리가 둥근 직사각형 38">
            <a:extLst>
              <a:ext uri="{FF2B5EF4-FFF2-40B4-BE49-F238E27FC236}">
                <a16:creationId xmlns:a16="http://schemas.microsoft.com/office/drawing/2014/main" id="{EFFF27BF-B4FF-FEB3-9898-DF6F28F21E0C}"/>
              </a:ext>
            </a:extLst>
          </p:cNvPr>
          <p:cNvSpPr/>
          <p:nvPr/>
        </p:nvSpPr>
        <p:spPr>
          <a:xfrm>
            <a:off x="1356547" y="2423395"/>
            <a:ext cx="1825684" cy="480988"/>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latin typeface="+mj-lt"/>
                <a:ea typeface="나눔바른고딕" panose="020B0603020101020101"/>
              </a:rPr>
              <a:t>HandlerMapping</a:t>
            </a:r>
            <a:endParaRPr lang="ko-KR" altLang="en-US" sz="1400">
              <a:solidFill>
                <a:schemeClr val="bg1"/>
              </a:solidFill>
              <a:latin typeface="+mj-lt"/>
              <a:ea typeface="나눔바른고딕" panose="020B0603020101020101"/>
            </a:endParaRPr>
          </a:p>
        </p:txBody>
      </p:sp>
      <p:cxnSp>
        <p:nvCxnSpPr>
          <p:cNvPr id="29" name="직선 화살표 연결선 28">
            <a:extLst>
              <a:ext uri="{FF2B5EF4-FFF2-40B4-BE49-F238E27FC236}">
                <a16:creationId xmlns:a16="http://schemas.microsoft.com/office/drawing/2014/main" id="{D29BAD42-B33B-C4EA-36D5-50A4CB73232D}"/>
              </a:ext>
            </a:extLst>
          </p:cNvPr>
          <p:cNvCxnSpPr>
            <a:cxnSpLocks/>
            <a:stCxn id="28" idx="2"/>
            <a:endCxn id="33" idx="0"/>
          </p:cNvCxnSpPr>
          <p:nvPr/>
        </p:nvCxnSpPr>
        <p:spPr>
          <a:xfrm>
            <a:off x="2269389" y="2904383"/>
            <a:ext cx="0" cy="26358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모서리가 둥근 직사각형 38">
            <a:extLst>
              <a:ext uri="{FF2B5EF4-FFF2-40B4-BE49-F238E27FC236}">
                <a16:creationId xmlns:a16="http://schemas.microsoft.com/office/drawing/2014/main" id="{FD43D697-CB8A-09EA-48C7-A875D606E641}"/>
              </a:ext>
            </a:extLst>
          </p:cNvPr>
          <p:cNvSpPr/>
          <p:nvPr/>
        </p:nvSpPr>
        <p:spPr>
          <a:xfrm>
            <a:off x="1356547" y="3167966"/>
            <a:ext cx="1825684" cy="480988"/>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latin typeface="+mj-lt"/>
                <a:ea typeface="나눔바른고딕" panose="020B0603020101020101"/>
              </a:rPr>
              <a:t>HandlerAdapter</a:t>
            </a:r>
            <a:endParaRPr lang="ko-KR" altLang="en-US" sz="1400">
              <a:solidFill>
                <a:schemeClr val="bg1"/>
              </a:solidFill>
              <a:latin typeface="+mj-lt"/>
              <a:ea typeface="나눔바른고딕" panose="020B0603020101020101"/>
            </a:endParaRPr>
          </a:p>
        </p:txBody>
      </p:sp>
      <p:cxnSp>
        <p:nvCxnSpPr>
          <p:cNvPr id="35" name="직선 화살표 연결선 34">
            <a:extLst>
              <a:ext uri="{FF2B5EF4-FFF2-40B4-BE49-F238E27FC236}">
                <a16:creationId xmlns:a16="http://schemas.microsoft.com/office/drawing/2014/main" id="{FC7758C0-CC03-67A7-BADB-5A23712E9840}"/>
              </a:ext>
            </a:extLst>
          </p:cNvPr>
          <p:cNvCxnSpPr>
            <a:cxnSpLocks/>
            <a:stCxn id="33" idx="2"/>
            <a:endCxn id="11" idx="0"/>
          </p:cNvCxnSpPr>
          <p:nvPr/>
        </p:nvCxnSpPr>
        <p:spPr>
          <a:xfrm>
            <a:off x="2269389" y="3648954"/>
            <a:ext cx="2005" cy="26358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모서리가 둥근 직사각형 38">
            <a:extLst>
              <a:ext uri="{FF2B5EF4-FFF2-40B4-BE49-F238E27FC236}">
                <a16:creationId xmlns:a16="http://schemas.microsoft.com/office/drawing/2014/main" id="{4339AE5B-BF91-6507-7969-983BCF2AFF43}"/>
              </a:ext>
            </a:extLst>
          </p:cNvPr>
          <p:cNvSpPr/>
          <p:nvPr/>
        </p:nvSpPr>
        <p:spPr>
          <a:xfrm>
            <a:off x="1356547" y="5401679"/>
            <a:ext cx="1825684" cy="480988"/>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latin typeface="+mj-lt"/>
                <a:ea typeface="나눔바른고딕" panose="020B0603020101020101"/>
              </a:rPr>
              <a:t>ViewResolver</a:t>
            </a:r>
            <a:endParaRPr lang="ko-KR" altLang="en-US" sz="1400">
              <a:solidFill>
                <a:schemeClr val="bg1"/>
              </a:solidFill>
              <a:latin typeface="+mj-lt"/>
              <a:ea typeface="나눔바른고딕" panose="020B0603020101020101"/>
            </a:endParaRPr>
          </a:p>
        </p:txBody>
      </p:sp>
      <p:cxnSp>
        <p:nvCxnSpPr>
          <p:cNvPr id="37" name="직선 화살표 연결선 36">
            <a:extLst>
              <a:ext uri="{FF2B5EF4-FFF2-40B4-BE49-F238E27FC236}">
                <a16:creationId xmlns:a16="http://schemas.microsoft.com/office/drawing/2014/main" id="{1470AAAA-13A4-5382-CEAA-66BCA8E13B80}"/>
              </a:ext>
            </a:extLst>
          </p:cNvPr>
          <p:cNvCxnSpPr>
            <a:cxnSpLocks/>
            <a:stCxn id="36" idx="2"/>
          </p:cNvCxnSpPr>
          <p:nvPr/>
        </p:nvCxnSpPr>
        <p:spPr>
          <a:xfrm>
            <a:off x="2269389" y="5882667"/>
            <a:ext cx="0" cy="26358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7" name="화살표: 왼쪽 46">
            <a:extLst>
              <a:ext uri="{FF2B5EF4-FFF2-40B4-BE49-F238E27FC236}">
                <a16:creationId xmlns:a16="http://schemas.microsoft.com/office/drawing/2014/main" id="{11CE348F-2424-09ED-06D5-A5C0B49464E6}"/>
              </a:ext>
            </a:extLst>
          </p:cNvPr>
          <p:cNvSpPr/>
          <p:nvPr/>
        </p:nvSpPr>
        <p:spPr>
          <a:xfrm>
            <a:off x="3576876" y="4029659"/>
            <a:ext cx="362625" cy="263583"/>
          </a:xfrm>
          <a:prstGeom prst="lef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ko-KR" altLang="en-US"/>
          </a:p>
        </p:txBody>
      </p:sp>
      <p:sp>
        <p:nvSpPr>
          <p:cNvPr id="49" name="TextBox 48">
            <a:extLst>
              <a:ext uri="{FF2B5EF4-FFF2-40B4-BE49-F238E27FC236}">
                <a16:creationId xmlns:a16="http://schemas.microsoft.com/office/drawing/2014/main" id="{892C75BA-BA2D-F0C7-A630-605C82346F8D}"/>
              </a:ext>
            </a:extLst>
          </p:cNvPr>
          <p:cNvSpPr txBox="1"/>
          <p:nvPr/>
        </p:nvSpPr>
        <p:spPr>
          <a:xfrm>
            <a:off x="157856" y="3829070"/>
            <a:ext cx="1004376" cy="646331"/>
          </a:xfrm>
          <a:prstGeom prst="rect">
            <a:avLst/>
          </a:prstGeom>
          <a:noFill/>
        </p:spPr>
        <p:txBody>
          <a:bodyPr wrap="square">
            <a:spAutoFit/>
          </a:bodyPr>
          <a:lstStyle/>
          <a:p>
            <a:pPr algn="ctr"/>
            <a:r>
              <a:rPr lang="ko-KR" altLang="en-US" sz="1800" b="1">
                <a:latin typeface="나눔바른고딕" panose="020B0603020101020101" pitchFamily="50" charset="-127"/>
                <a:ea typeface="나눔바른고딕" panose="020B0603020101020101" pitchFamily="50" charset="-127"/>
              </a:rPr>
              <a:t>스프링</a:t>
            </a:r>
            <a:endParaRPr lang="en-US" altLang="ko-KR" sz="1800" b="1">
              <a:latin typeface="나눔바른고딕" panose="020B0603020101020101" pitchFamily="50" charset="-127"/>
              <a:ea typeface="나눔바른고딕" panose="020B0603020101020101" pitchFamily="50" charset="-127"/>
            </a:endParaRPr>
          </a:p>
          <a:p>
            <a:pPr algn="ctr"/>
            <a:r>
              <a:rPr lang="en-US" altLang="ko-KR" sz="1800" b="1">
                <a:latin typeface="나눔바른고딕" panose="020B0603020101020101" pitchFamily="50" charset="-127"/>
                <a:ea typeface="나눔바른고딕" panose="020B0603020101020101" pitchFamily="50" charset="-127"/>
              </a:rPr>
              <a:t>MVC</a:t>
            </a:r>
            <a:endParaRPr lang="ko-KR" altLang="en-US" b="1"/>
          </a:p>
        </p:txBody>
      </p:sp>
      <p:sp>
        <p:nvSpPr>
          <p:cNvPr id="50" name="직사각형 49">
            <a:extLst>
              <a:ext uri="{FF2B5EF4-FFF2-40B4-BE49-F238E27FC236}">
                <a16:creationId xmlns:a16="http://schemas.microsoft.com/office/drawing/2014/main" id="{E83FEA81-DA22-B3A7-18A9-38903B5E44AC}"/>
              </a:ext>
            </a:extLst>
          </p:cNvPr>
          <p:cNvSpPr/>
          <p:nvPr/>
        </p:nvSpPr>
        <p:spPr>
          <a:xfrm>
            <a:off x="88144" y="153350"/>
            <a:ext cx="1939955"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아키텍처 이해</a:t>
            </a:r>
          </a:p>
        </p:txBody>
      </p:sp>
    </p:spTree>
    <p:extLst>
      <p:ext uri="{BB962C8B-B14F-4D97-AF65-F5344CB8AC3E}">
        <p14:creationId xmlns:p14="http://schemas.microsoft.com/office/powerpoint/2010/main" val="71212761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93E3D9-67EF-80BF-B5A4-868EE546BCC2}"/>
            </a:ext>
          </a:extLst>
        </p:cNvPr>
        <p:cNvGrpSpPr/>
        <p:nvPr/>
      </p:nvGrpSpPr>
      <p:grpSpPr>
        <a:xfrm>
          <a:off x="0" y="0"/>
          <a:ext cx="0" cy="0"/>
          <a:chOff x="0" y="0"/>
          <a:chExt cx="0" cy="0"/>
        </a:xfrm>
      </p:grpSpPr>
      <p:sp>
        <p:nvSpPr>
          <p:cNvPr id="73" name="직사각형 72">
            <a:extLst>
              <a:ext uri="{FF2B5EF4-FFF2-40B4-BE49-F238E27FC236}">
                <a16:creationId xmlns:a16="http://schemas.microsoft.com/office/drawing/2014/main" id="{03CFEF44-59F0-2E69-2F14-6135655C5CE2}"/>
              </a:ext>
            </a:extLst>
          </p:cNvPr>
          <p:cNvSpPr/>
          <p:nvPr/>
        </p:nvSpPr>
        <p:spPr>
          <a:xfrm>
            <a:off x="4583322" y="1630208"/>
            <a:ext cx="965297" cy="313547"/>
          </a:xfrm>
          <a:prstGeom prst="rect">
            <a:avLst/>
          </a:prstGeom>
        </p:spPr>
        <p:txBody>
          <a:bodyPr wrap="square">
            <a:spAutoFit/>
          </a:bodyPr>
          <a:lstStyle/>
          <a:p>
            <a:pPr>
              <a:lnSpc>
                <a:spcPct val="150000"/>
              </a:lnSpc>
            </a:pPr>
            <a:r>
              <a:rPr lang="ko-KR" altLang="en-US" sz="1100">
                <a:latin typeface="+mn-ea"/>
              </a:rPr>
              <a:t>핸들러 결정</a:t>
            </a:r>
            <a:endParaRPr lang="en-US" altLang="ko-KR" sz="1100">
              <a:latin typeface="+mn-ea"/>
            </a:endParaRPr>
          </a:p>
        </p:txBody>
      </p:sp>
      <p:sp>
        <p:nvSpPr>
          <p:cNvPr id="74" name="직사각형 73">
            <a:extLst>
              <a:ext uri="{FF2B5EF4-FFF2-40B4-BE49-F238E27FC236}">
                <a16:creationId xmlns:a16="http://schemas.microsoft.com/office/drawing/2014/main" id="{9212B9CE-4CCA-D9E6-4287-D856A55548AD}"/>
              </a:ext>
            </a:extLst>
          </p:cNvPr>
          <p:cNvSpPr/>
          <p:nvPr/>
        </p:nvSpPr>
        <p:spPr>
          <a:xfrm>
            <a:off x="198756" y="202792"/>
            <a:ext cx="1939955"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전체 아키텍처</a:t>
            </a:r>
          </a:p>
        </p:txBody>
      </p:sp>
      <p:sp>
        <p:nvSpPr>
          <p:cNvPr id="3" name="모서리가 둥근 직사각형 38">
            <a:extLst>
              <a:ext uri="{FF2B5EF4-FFF2-40B4-BE49-F238E27FC236}">
                <a16:creationId xmlns:a16="http://schemas.microsoft.com/office/drawing/2014/main" id="{DE8276FA-48EE-7F9A-2ABF-EF2505A411D3}"/>
              </a:ext>
            </a:extLst>
          </p:cNvPr>
          <p:cNvSpPr/>
          <p:nvPr/>
        </p:nvSpPr>
        <p:spPr>
          <a:xfrm>
            <a:off x="1640256" y="2809040"/>
            <a:ext cx="1692670" cy="1215186"/>
          </a:xfrm>
          <a:prstGeom prst="roundRect">
            <a:avLst>
              <a:gd name="adj" fmla="val 9241"/>
            </a:avLst>
          </a:prstGeom>
          <a:solidFill>
            <a:schemeClr val="accent5">
              <a:lumMod val="20000"/>
              <a:lumOff val="80000"/>
            </a:schemeClr>
          </a:solidFill>
          <a:ln w="19050">
            <a:solidFill>
              <a:schemeClr val="accent1">
                <a:lumMod val="50000"/>
              </a:schemeClr>
            </a:solidFill>
            <a:prstDash val="sysDash"/>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DispatcherServlet</a:t>
            </a:r>
            <a:endParaRPr lang="ko-KR" altLang="en-US" sz="1400">
              <a:solidFill>
                <a:schemeClr val="tx1"/>
              </a:solidFill>
              <a:ea typeface="나눔바른고딕" panose="020B0603020101020101"/>
            </a:endParaRPr>
          </a:p>
        </p:txBody>
      </p:sp>
      <p:cxnSp>
        <p:nvCxnSpPr>
          <p:cNvPr id="160" name="직선 화살표 연결선 159">
            <a:extLst>
              <a:ext uri="{FF2B5EF4-FFF2-40B4-BE49-F238E27FC236}">
                <a16:creationId xmlns:a16="http://schemas.microsoft.com/office/drawing/2014/main" id="{A4FE4370-6798-D4B8-BDF4-135E011B2087}"/>
              </a:ext>
            </a:extLst>
          </p:cNvPr>
          <p:cNvCxnSpPr>
            <a:cxnSpLocks/>
          </p:cNvCxnSpPr>
          <p:nvPr/>
        </p:nvCxnSpPr>
        <p:spPr>
          <a:xfrm>
            <a:off x="894079" y="3441033"/>
            <a:ext cx="48640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3" name="TextBox 162">
            <a:extLst>
              <a:ext uri="{FF2B5EF4-FFF2-40B4-BE49-F238E27FC236}">
                <a16:creationId xmlns:a16="http://schemas.microsoft.com/office/drawing/2014/main" id="{CAC7E930-841A-94FE-86E8-57317FB40EDC}"/>
              </a:ext>
            </a:extLst>
          </p:cNvPr>
          <p:cNvSpPr txBox="1"/>
          <p:nvPr/>
        </p:nvSpPr>
        <p:spPr>
          <a:xfrm>
            <a:off x="684436" y="3069649"/>
            <a:ext cx="905691" cy="276999"/>
          </a:xfrm>
          <a:prstGeom prst="rect">
            <a:avLst/>
          </a:prstGeom>
          <a:noFill/>
        </p:spPr>
        <p:txBody>
          <a:bodyPr wrap="square">
            <a:spAutoFit/>
          </a:bodyPr>
          <a:lstStyle/>
          <a:p>
            <a:pPr algn="ctr"/>
            <a:r>
              <a:rPr lang="en-US" altLang="ko-KR" sz="1200"/>
              <a:t>request</a:t>
            </a:r>
            <a:endParaRPr lang="ko-KR" altLang="en-US" sz="1200"/>
          </a:p>
        </p:txBody>
      </p:sp>
      <p:sp>
        <p:nvSpPr>
          <p:cNvPr id="5" name="모서리가 둥근 직사각형 38">
            <a:extLst>
              <a:ext uri="{FF2B5EF4-FFF2-40B4-BE49-F238E27FC236}">
                <a16:creationId xmlns:a16="http://schemas.microsoft.com/office/drawing/2014/main" id="{EDD3659F-6231-60A1-EDF9-6F451C4C1A6F}"/>
              </a:ext>
            </a:extLst>
          </p:cNvPr>
          <p:cNvSpPr/>
          <p:nvPr/>
        </p:nvSpPr>
        <p:spPr>
          <a:xfrm>
            <a:off x="2646856" y="1570478"/>
            <a:ext cx="1952654" cy="493512"/>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effectLst/>
              </a:rPr>
              <a:t>HandlerMapping</a:t>
            </a:r>
          </a:p>
        </p:txBody>
      </p:sp>
      <p:sp>
        <p:nvSpPr>
          <p:cNvPr id="8" name="모서리가 둥근 직사각형 38">
            <a:extLst>
              <a:ext uri="{FF2B5EF4-FFF2-40B4-BE49-F238E27FC236}">
                <a16:creationId xmlns:a16="http://schemas.microsoft.com/office/drawing/2014/main" id="{3CE885EA-6B49-2B71-ACED-74B6F3265850}"/>
              </a:ext>
            </a:extLst>
          </p:cNvPr>
          <p:cNvSpPr/>
          <p:nvPr/>
        </p:nvSpPr>
        <p:spPr>
          <a:xfrm>
            <a:off x="5736407" y="1999239"/>
            <a:ext cx="1952654"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HandlerAdapter</a:t>
            </a:r>
            <a:r>
              <a:rPr lang="en-US" altLang="ko-KR" sz="1400">
                <a:solidFill>
                  <a:schemeClr val="tx1"/>
                </a:solidFill>
              </a:rPr>
              <a:t>s</a:t>
            </a:r>
            <a:endParaRPr lang="en-US" altLang="ko-KR" sz="1400">
              <a:solidFill>
                <a:schemeClr val="tx1"/>
              </a:solidFill>
              <a:effectLst/>
            </a:endParaRPr>
          </a:p>
        </p:txBody>
      </p:sp>
      <p:sp>
        <p:nvSpPr>
          <p:cNvPr id="11" name="모서리가 둥근 직사각형 38">
            <a:extLst>
              <a:ext uri="{FF2B5EF4-FFF2-40B4-BE49-F238E27FC236}">
                <a16:creationId xmlns:a16="http://schemas.microsoft.com/office/drawing/2014/main" id="{C799DE71-5328-C84D-E35F-4B3859C2CC16}"/>
              </a:ext>
            </a:extLst>
          </p:cNvPr>
          <p:cNvSpPr/>
          <p:nvPr/>
        </p:nvSpPr>
        <p:spPr>
          <a:xfrm>
            <a:off x="5730601" y="4506414"/>
            <a:ext cx="1952654"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V</a:t>
            </a:r>
            <a:r>
              <a:rPr lang="en-US" altLang="ko-KR" sz="1400">
                <a:solidFill>
                  <a:schemeClr val="tx1"/>
                </a:solidFill>
                <a:effectLst/>
              </a:rPr>
              <a:t>iewResolvers</a:t>
            </a:r>
          </a:p>
        </p:txBody>
      </p:sp>
      <p:sp>
        <p:nvSpPr>
          <p:cNvPr id="13" name="모서리가 둥근 직사각형 38">
            <a:extLst>
              <a:ext uri="{FF2B5EF4-FFF2-40B4-BE49-F238E27FC236}">
                <a16:creationId xmlns:a16="http://schemas.microsoft.com/office/drawing/2014/main" id="{1B8FDD08-1474-E906-64CE-6D7F8AE21979}"/>
              </a:ext>
            </a:extLst>
          </p:cNvPr>
          <p:cNvSpPr/>
          <p:nvPr/>
        </p:nvSpPr>
        <p:spPr>
          <a:xfrm>
            <a:off x="1929853" y="5417514"/>
            <a:ext cx="1113475" cy="493512"/>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effectLst/>
              </a:rPr>
              <a:t>VIew</a:t>
            </a:r>
          </a:p>
        </p:txBody>
      </p:sp>
      <p:sp>
        <p:nvSpPr>
          <p:cNvPr id="14" name="모서리가 둥근 직사각형 38">
            <a:extLst>
              <a:ext uri="{FF2B5EF4-FFF2-40B4-BE49-F238E27FC236}">
                <a16:creationId xmlns:a16="http://schemas.microsoft.com/office/drawing/2014/main" id="{D88B935A-26B6-C69C-FE79-09AE7A8A9045}"/>
              </a:ext>
            </a:extLst>
          </p:cNvPr>
          <p:cNvSpPr/>
          <p:nvPr/>
        </p:nvSpPr>
        <p:spPr>
          <a:xfrm>
            <a:off x="9625512" y="3169877"/>
            <a:ext cx="1132426" cy="493512"/>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effectLst/>
              </a:rPr>
              <a:t>Handler</a:t>
            </a:r>
          </a:p>
        </p:txBody>
      </p:sp>
      <p:sp>
        <p:nvSpPr>
          <p:cNvPr id="15" name="모서리가 둥근 직사각형 38">
            <a:extLst>
              <a:ext uri="{FF2B5EF4-FFF2-40B4-BE49-F238E27FC236}">
                <a16:creationId xmlns:a16="http://schemas.microsoft.com/office/drawing/2014/main" id="{B3ACE936-DD72-F0DF-D22C-ECB50FEA32B1}"/>
              </a:ext>
            </a:extLst>
          </p:cNvPr>
          <p:cNvSpPr/>
          <p:nvPr/>
        </p:nvSpPr>
        <p:spPr>
          <a:xfrm>
            <a:off x="1510263" y="897016"/>
            <a:ext cx="1952654"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HandlerMappings</a:t>
            </a:r>
          </a:p>
        </p:txBody>
      </p:sp>
      <p:sp>
        <p:nvSpPr>
          <p:cNvPr id="17" name="모서리가 둥근 직사각형 38">
            <a:extLst>
              <a:ext uri="{FF2B5EF4-FFF2-40B4-BE49-F238E27FC236}">
                <a16:creationId xmlns:a16="http://schemas.microsoft.com/office/drawing/2014/main" id="{191E8406-7A78-476E-2E7A-C20CAFD5BA5E}"/>
              </a:ext>
            </a:extLst>
          </p:cNvPr>
          <p:cNvSpPr/>
          <p:nvPr/>
        </p:nvSpPr>
        <p:spPr>
          <a:xfrm>
            <a:off x="5736407" y="3171677"/>
            <a:ext cx="1952654" cy="493512"/>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effectLst/>
              </a:rPr>
              <a:t>HandlerAdapter</a:t>
            </a:r>
          </a:p>
        </p:txBody>
      </p:sp>
      <p:cxnSp>
        <p:nvCxnSpPr>
          <p:cNvPr id="22" name="직선 화살표 연결선 21">
            <a:extLst>
              <a:ext uri="{FF2B5EF4-FFF2-40B4-BE49-F238E27FC236}">
                <a16:creationId xmlns:a16="http://schemas.microsoft.com/office/drawing/2014/main" id="{332677B6-CAC1-2E0D-8BA3-8DA21377AEA5}"/>
              </a:ext>
            </a:extLst>
          </p:cNvPr>
          <p:cNvCxnSpPr>
            <a:cxnSpLocks/>
          </p:cNvCxnSpPr>
          <p:nvPr/>
        </p:nvCxnSpPr>
        <p:spPr>
          <a:xfrm>
            <a:off x="3341756" y="3934832"/>
            <a:ext cx="2394651" cy="169334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B35E7746-A98A-3D11-AFCE-C1B5244E6930}"/>
              </a:ext>
            </a:extLst>
          </p:cNvPr>
          <p:cNvCxnSpPr>
            <a:cxnSpLocks/>
            <a:stCxn id="3" idx="3"/>
            <a:endCxn id="8" idx="1"/>
          </p:cNvCxnSpPr>
          <p:nvPr/>
        </p:nvCxnSpPr>
        <p:spPr>
          <a:xfrm flipV="1">
            <a:off x="3332926" y="2245995"/>
            <a:ext cx="2403481" cy="1170638"/>
          </a:xfrm>
          <a:prstGeom prst="straightConnector1">
            <a:avLst/>
          </a:prstGeom>
          <a:ln w="9525">
            <a:solidFill>
              <a:schemeClr val="bg1">
                <a:lumMod val="5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35E49705-98F5-0381-5F30-7C72CB781ED5}"/>
              </a:ext>
            </a:extLst>
          </p:cNvPr>
          <p:cNvCxnSpPr>
            <a:cxnSpLocks/>
            <a:stCxn id="3" idx="0"/>
          </p:cNvCxnSpPr>
          <p:nvPr/>
        </p:nvCxnSpPr>
        <p:spPr>
          <a:xfrm flipV="1">
            <a:off x="2486591" y="2063990"/>
            <a:ext cx="796839" cy="74505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직선 화살표 연결선 36">
            <a:extLst>
              <a:ext uri="{FF2B5EF4-FFF2-40B4-BE49-F238E27FC236}">
                <a16:creationId xmlns:a16="http://schemas.microsoft.com/office/drawing/2014/main" id="{E2D6EF3E-6DB7-49E1-F945-9A3F53FCA63A}"/>
              </a:ext>
            </a:extLst>
          </p:cNvPr>
          <p:cNvCxnSpPr>
            <a:cxnSpLocks/>
            <a:stCxn id="3" idx="0"/>
            <a:endCxn id="15" idx="2"/>
          </p:cNvCxnSpPr>
          <p:nvPr/>
        </p:nvCxnSpPr>
        <p:spPr>
          <a:xfrm flipH="1" flipV="1">
            <a:off x="2486590" y="1390528"/>
            <a:ext cx="1" cy="1418512"/>
          </a:xfrm>
          <a:prstGeom prst="straightConnector1">
            <a:avLst/>
          </a:prstGeom>
          <a:ln w="9525">
            <a:solidFill>
              <a:schemeClr val="tx1">
                <a:lumMod val="65000"/>
                <a:lumOff val="35000"/>
              </a:schemeClr>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3" name="직선 화살표 연결선 42">
            <a:extLst>
              <a:ext uri="{FF2B5EF4-FFF2-40B4-BE49-F238E27FC236}">
                <a16:creationId xmlns:a16="http://schemas.microsoft.com/office/drawing/2014/main" id="{1C3B028F-E733-9500-A740-61D85C23B17C}"/>
              </a:ext>
            </a:extLst>
          </p:cNvPr>
          <p:cNvCxnSpPr>
            <a:cxnSpLocks/>
            <a:stCxn id="17" idx="3"/>
            <a:endCxn id="14" idx="1"/>
          </p:cNvCxnSpPr>
          <p:nvPr/>
        </p:nvCxnSpPr>
        <p:spPr>
          <a:xfrm flipV="1">
            <a:off x="7689061" y="3416633"/>
            <a:ext cx="1936451" cy="18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8" name="모서리가 둥근 직사각형 38">
            <a:extLst>
              <a:ext uri="{FF2B5EF4-FFF2-40B4-BE49-F238E27FC236}">
                <a16:creationId xmlns:a16="http://schemas.microsoft.com/office/drawing/2014/main" id="{40D0F572-8099-A5DC-0BBA-BB2D0FF097B8}"/>
              </a:ext>
            </a:extLst>
          </p:cNvPr>
          <p:cNvSpPr/>
          <p:nvPr/>
        </p:nvSpPr>
        <p:spPr>
          <a:xfrm>
            <a:off x="5736407" y="5417514"/>
            <a:ext cx="1952654" cy="493512"/>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V</a:t>
            </a:r>
            <a:r>
              <a:rPr lang="en-US" altLang="ko-KR" sz="1400">
                <a:solidFill>
                  <a:schemeClr val="bg1"/>
                </a:solidFill>
                <a:effectLst/>
              </a:rPr>
              <a:t>iewResolver</a:t>
            </a:r>
          </a:p>
        </p:txBody>
      </p:sp>
      <p:cxnSp>
        <p:nvCxnSpPr>
          <p:cNvPr id="127" name="직선 화살표 연결선 126">
            <a:extLst>
              <a:ext uri="{FF2B5EF4-FFF2-40B4-BE49-F238E27FC236}">
                <a16:creationId xmlns:a16="http://schemas.microsoft.com/office/drawing/2014/main" id="{725B6ED3-8C1B-8131-0E4C-BD71BBFBC735}"/>
              </a:ext>
            </a:extLst>
          </p:cNvPr>
          <p:cNvCxnSpPr>
            <a:cxnSpLocks/>
            <a:stCxn id="3" idx="2"/>
            <a:endCxn id="13" idx="0"/>
          </p:cNvCxnSpPr>
          <p:nvPr/>
        </p:nvCxnSpPr>
        <p:spPr>
          <a:xfrm>
            <a:off x="2486591" y="4024226"/>
            <a:ext cx="0" cy="139328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1" name="모서리가 둥근 직사각형 38">
            <a:extLst>
              <a:ext uri="{FF2B5EF4-FFF2-40B4-BE49-F238E27FC236}">
                <a16:creationId xmlns:a16="http://schemas.microsoft.com/office/drawing/2014/main" id="{558913D5-4C7D-9952-A62C-11C82579B242}"/>
              </a:ext>
            </a:extLst>
          </p:cNvPr>
          <p:cNvSpPr/>
          <p:nvPr/>
        </p:nvSpPr>
        <p:spPr>
          <a:xfrm>
            <a:off x="3927922" y="3658201"/>
            <a:ext cx="1310801" cy="282676"/>
          </a:xfrm>
          <a:prstGeom prst="roundRect">
            <a:avLst/>
          </a:prstGeom>
          <a:solidFill>
            <a:schemeClr val="accent4">
              <a:lumMod val="40000"/>
              <a:lumOff val="6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solidFill>
                  <a:schemeClr val="tx1"/>
                </a:solidFill>
                <a:effectLst/>
              </a:rPr>
              <a:t>ModelAndView</a:t>
            </a:r>
          </a:p>
        </p:txBody>
      </p:sp>
      <p:sp>
        <p:nvSpPr>
          <p:cNvPr id="132" name="직사각형 131">
            <a:extLst>
              <a:ext uri="{FF2B5EF4-FFF2-40B4-BE49-F238E27FC236}">
                <a16:creationId xmlns:a16="http://schemas.microsoft.com/office/drawing/2014/main" id="{5FA75B6A-8EC3-17F0-5418-2F919E629DE0}"/>
              </a:ext>
            </a:extLst>
          </p:cNvPr>
          <p:cNvSpPr/>
          <p:nvPr/>
        </p:nvSpPr>
        <p:spPr>
          <a:xfrm>
            <a:off x="3459343" y="1013303"/>
            <a:ext cx="1666109" cy="313547"/>
          </a:xfrm>
          <a:prstGeom prst="rect">
            <a:avLst/>
          </a:prstGeom>
        </p:spPr>
        <p:txBody>
          <a:bodyPr wrap="square">
            <a:spAutoFit/>
          </a:bodyPr>
          <a:lstStyle/>
          <a:p>
            <a:pPr>
              <a:lnSpc>
                <a:spcPct val="150000"/>
              </a:lnSpc>
            </a:pPr>
            <a:r>
              <a:rPr lang="ko-KR" altLang="en-US" sz="1100">
                <a:latin typeface="+mn-ea"/>
              </a:rPr>
              <a:t>핸들러 매핑 목록 순회</a:t>
            </a:r>
            <a:endParaRPr lang="en-US" altLang="ko-KR" sz="1100">
              <a:latin typeface="+mn-ea"/>
            </a:endParaRPr>
          </a:p>
        </p:txBody>
      </p:sp>
      <p:sp>
        <p:nvSpPr>
          <p:cNvPr id="135" name="직사각형 134">
            <a:extLst>
              <a:ext uri="{FF2B5EF4-FFF2-40B4-BE49-F238E27FC236}">
                <a16:creationId xmlns:a16="http://schemas.microsoft.com/office/drawing/2014/main" id="{7034F632-F803-01DC-5B73-F338968B58CA}"/>
              </a:ext>
            </a:extLst>
          </p:cNvPr>
          <p:cNvSpPr/>
          <p:nvPr/>
        </p:nvSpPr>
        <p:spPr>
          <a:xfrm>
            <a:off x="7679631" y="2071094"/>
            <a:ext cx="1776464" cy="313547"/>
          </a:xfrm>
          <a:prstGeom prst="rect">
            <a:avLst/>
          </a:prstGeom>
        </p:spPr>
        <p:txBody>
          <a:bodyPr wrap="square">
            <a:spAutoFit/>
          </a:bodyPr>
          <a:lstStyle/>
          <a:p>
            <a:pPr>
              <a:lnSpc>
                <a:spcPct val="150000"/>
              </a:lnSpc>
            </a:pPr>
            <a:r>
              <a:rPr lang="ko-KR" altLang="en-US" sz="1100">
                <a:latin typeface="+mn-ea"/>
              </a:rPr>
              <a:t>핸들러 어댑터 목록 순회</a:t>
            </a:r>
            <a:endParaRPr lang="en-US" altLang="ko-KR" sz="1100">
              <a:latin typeface="+mn-ea"/>
            </a:endParaRPr>
          </a:p>
        </p:txBody>
      </p:sp>
      <p:sp>
        <p:nvSpPr>
          <p:cNvPr id="136" name="직사각형 135">
            <a:extLst>
              <a:ext uri="{FF2B5EF4-FFF2-40B4-BE49-F238E27FC236}">
                <a16:creationId xmlns:a16="http://schemas.microsoft.com/office/drawing/2014/main" id="{C41E526E-DA1D-2DE1-8EF0-05DAB2BDBC48}"/>
              </a:ext>
            </a:extLst>
          </p:cNvPr>
          <p:cNvSpPr/>
          <p:nvPr/>
        </p:nvSpPr>
        <p:spPr>
          <a:xfrm>
            <a:off x="8129115" y="3067813"/>
            <a:ext cx="965297" cy="313547"/>
          </a:xfrm>
          <a:prstGeom prst="rect">
            <a:avLst/>
          </a:prstGeom>
        </p:spPr>
        <p:txBody>
          <a:bodyPr wrap="square">
            <a:spAutoFit/>
          </a:bodyPr>
          <a:lstStyle/>
          <a:p>
            <a:pPr>
              <a:lnSpc>
                <a:spcPct val="150000"/>
              </a:lnSpc>
            </a:pPr>
            <a:r>
              <a:rPr lang="ko-KR" altLang="en-US" sz="1100">
                <a:latin typeface="+mn-ea"/>
              </a:rPr>
              <a:t>핸들러 호출</a:t>
            </a:r>
            <a:endParaRPr lang="en-US" altLang="ko-KR" sz="1100">
              <a:latin typeface="+mn-ea"/>
            </a:endParaRPr>
          </a:p>
        </p:txBody>
      </p:sp>
      <p:sp>
        <p:nvSpPr>
          <p:cNvPr id="153" name="직사각형 152">
            <a:extLst>
              <a:ext uri="{FF2B5EF4-FFF2-40B4-BE49-F238E27FC236}">
                <a16:creationId xmlns:a16="http://schemas.microsoft.com/office/drawing/2014/main" id="{BA9E8A2B-991D-3DEE-492C-45C650DBFBC8}"/>
              </a:ext>
            </a:extLst>
          </p:cNvPr>
          <p:cNvSpPr/>
          <p:nvPr/>
        </p:nvSpPr>
        <p:spPr>
          <a:xfrm>
            <a:off x="4515668" y="3067100"/>
            <a:ext cx="1220738" cy="313547"/>
          </a:xfrm>
          <a:prstGeom prst="rect">
            <a:avLst/>
          </a:prstGeom>
        </p:spPr>
        <p:txBody>
          <a:bodyPr wrap="square">
            <a:spAutoFit/>
          </a:bodyPr>
          <a:lstStyle/>
          <a:p>
            <a:pPr>
              <a:lnSpc>
                <a:spcPct val="150000"/>
              </a:lnSpc>
            </a:pPr>
            <a:r>
              <a:rPr lang="en-US" altLang="ko-KR" sz="1100">
                <a:latin typeface="+mn-ea"/>
              </a:rPr>
              <a:t>handle(handler)</a:t>
            </a:r>
          </a:p>
        </p:txBody>
      </p:sp>
      <p:sp>
        <p:nvSpPr>
          <p:cNvPr id="159" name="직사각형 158">
            <a:extLst>
              <a:ext uri="{FF2B5EF4-FFF2-40B4-BE49-F238E27FC236}">
                <a16:creationId xmlns:a16="http://schemas.microsoft.com/office/drawing/2014/main" id="{D5986B77-16FD-C04F-B5FC-9B29F2F0BE33}"/>
              </a:ext>
            </a:extLst>
          </p:cNvPr>
          <p:cNvSpPr/>
          <p:nvPr/>
        </p:nvSpPr>
        <p:spPr>
          <a:xfrm>
            <a:off x="7718153" y="4580368"/>
            <a:ext cx="1611355" cy="313547"/>
          </a:xfrm>
          <a:prstGeom prst="rect">
            <a:avLst/>
          </a:prstGeom>
        </p:spPr>
        <p:txBody>
          <a:bodyPr wrap="square">
            <a:spAutoFit/>
          </a:bodyPr>
          <a:lstStyle/>
          <a:p>
            <a:pPr>
              <a:lnSpc>
                <a:spcPct val="150000"/>
              </a:lnSpc>
            </a:pPr>
            <a:r>
              <a:rPr lang="ko-KR" altLang="en-US" sz="1100">
                <a:latin typeface="+mn-ea"/>
              </a:rPr>
              <a:t>뷰 리졸브 목록 순회</a:t>
            </a:r>
            <a:endParaRPr lang="en-US" altLang="ko-KR" sz="1100">
              <a:latin typeface="+mn-ea"/>
            </a:endParaRPr>
          </a:p>
        </p:txBody>
      </p:sp>
      <p:cxnSp>
        <p:nvCxnSpPr>
          <p:cNvPr id="180" name="직선 화살표 연결선 179">
            <a:extLst>
              <a:ext uri="{FF2B5EF4-FFF2-40B4-BE49-F238E27FC236}">
                <a16:creationId xmlns:a16="http://schemas.microsoft.com/office/drawing/2014/main" id="{D3D634C7-06ED-5C73-CFBA-B738180752E6}"/>
              </a:ext>
            </a:extLst>
          </p:cNvPr>
          <p:cNvCxnSpPr>
            <a:cxnSpLocks/>
          </p:cNvCxnSpPr>
          <p:nvPr/>
        </p:nvCxnSpPr>
        <p:spPr>
          <a:xfrm flipH="1">
            <a:off x="3341756" y="3552903"/>
            <a:ext cx="2376991"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4" name="직선 화살표 연결선 233">
            <a:extLst>
              <a:ext uri="{FF2B5EF4-FFF2-40B4-BE49-F238E27FC236}">
                <a16:creationId xmlns:a16="http://schemas.microsoft.com/office/drawing/2014/main" id="{30E3008E-831B-9BB3-C0D8-34F568E90996}"/>
              </a:ext>
            </a:extLst>
          </p:cNvPr>
          <p:cNvCxnSpPr>
            <a:cxnSpLocks/>
          </p:cNvCxnSpPr>
          <p:nvPr/>
        </p:nvCxnSpPr>
        <p:spPr>
          <a:xfrm flipH="1">
            <a:off x="7706721" y="3552903"/>
            <a:ext cx="1918791"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7" name="직선 화살표 연결선 236">
            <a:extLst>
              <a:ext uri="{FF2B5EF4-FFF2-40B4-BE49-F238E27FC236}">
                <a16:creationId xmlns:a16="http://schemas.microsoft.com/office/drawing/2014/main" id="{4FB43F84-082A-79C5-2A8C-3A77853960DB}"/>
              </a:ext>
            </a:extLst>
          </p:cNvPr>
          <p:cNvCxnSpPr>
            <a:cxnSpLocks/>
          </p:cNvCxnSpPr>
          <p:nvPr/>
        </p:nvCxnSpPr>
        <p:spPr>
          <a:xfrm flipH="1">
            <a:off x="1218058" y="5664270"/>
            <a:ext cx="469414"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9" name="TextBox 238">
            <a:extLst>
              <a:ext uri="{FF2B5EF4-FFF2-40B4-BE49-F238E27FC236}">
                <a16:creationId xmlns:a16="http://schemas.microsoft.com/office/drawing/2014/main" id="{BCFACE29-154B-D6D5-913D-DB54C0EA7997}"/>
              </a:ext>
            </a:extLst>
          </p:cNvPr>
          <p:cNvSpPr txBox="1"/>
          <p:nvPr/>
        </p:nvSpPr>
        <p:spPr>
          <a:xfrm>
            <a:off x="1024163" y="5326853"/>
            <a:ext cx="905691" cy="276999"/>
          </a:xfrm>
          <a:prstGeom prst="rect">
            <a:avLst/>
          </a:prstGeom>
          <a:noFill/>
        </p:spPr>
        <p:txBody>
          <a:bodyPr wrap="square">
            <a:spAutoFit/>
          </a:bodyPr>
          <a:lstStyle/>
          <a:p>
            <a:pPr algn="ctr"/>
            <a:r>
              <a:rPr lang="en-US" altLang="ko-KR" sz="1200"/>
              <a:t>response</a:t>
            </a:r>
            <a:endParaRPr lang="ko-KR" altLang="en-US" sz="1200"/>
          </a:p>
        </p:txBody>
      </p:sp>
      <p:cxnSp>
        <p:nvCxnSpPr>
          <p:cNvPr id="241" name="직선 화살표 연결선 240">
            <a:extLst>
              <a:ext uri="{FF2B5EF4-FFF2-40B4-BE49-F238E27FC236}">
                <a16:creationId xmlns:a16="http://schemas.microsoft.com/office/drawing/2014/main" id="{C16BDC99-61B8-994A-4595-18FDA76D9038}"/>
              </a:ext>
            </a:extLst>
          </p:cNvPr>
          <p:cNvCxnSpPr>
            <a:cxnSpLocks/>
          </p:cNvCxnSpPr>
          <p:nvPr/>
        </p:nvCxnSpPr>
        <p:spPr>
          <a:xfrm flipV="1">
            <a:off x="2616277" y="2062190"/>
            <a:ext cx="800290" cy="755454"/>
          </a:xfrm>
          <a:prstGeom prst="straightConnector1">
            <a:avLst/>
          </a:prstGeom>
          <a:ln w="190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42" name="모서리가 둥근 직사각형 38">
            <a:extLst>
              <a:ext uri="{FF2B5EF4-FFF2-40B4-BE49-F238E27FC236}">
                <a16:creationId xmlns:a16="http://schemas.microsoft.com/office/drawing/2014/main" id="{6E5C0034-C36B-E8AE-B797-17A119EBA7E6}"/>
              </a:ext>
            </a:extLst>
          </p:cNvPr>
          <p:cNvSpPr/>
          <p:nvPr/>
        </p:nvSpPr>
        <p:spPr>
          <a:xfrm>
            <a:off x="3162731" y="2367033"/>
            <a:ext cx="743397" cy="282676"/>
          </a:xfrm>
          <a:prstGeom prst="roundRect">
            <a:avLst/>
          </a:prstGeom>
          <a:solidFill>
            <a:schemeClr val="accent4">
              <a:lumMod val="40000"/>
              <a:lumOff val="6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solidFill>
                  <a:schemeClr val="tx1"/>
                </a:solidFill>
                <a:effectLst/>
              </a:rPr>
              <a:t>Handler</a:t>
            </a:r>
          </a:p>
        </p:txBody>
      </p:sp>
      <p:sp>
        <p:nvSpPr>
          <p:cNvPr id="243" name="모서리가 둥근 직사각형 38">
            <a:extLst>
              <a:ext uri="{FF2B5EF4-FFF2-40B4-BE49-F238E27FC236}">
                <a16:creationId xmlns:a16="http://schemas.microsoft.com/office/drawing/2014/main" id="{1684B434-EA67-AF26-699A-91C46413B915}"/>
              </a:ext>
            </a:extLst>
          </p:cNvPr>
          <p:cNvSpPr/>
          <p:nvPr/>
        </p:nvSpPr>
        <p:spPr>
          <a:xfrm>
            <a:off x="8201483" y="3619238"/>
            <a:ext cx="911606" cy="282676"/>
          </a:xfrm>
          <a:prstGeom prst="roundRect">
            <a:avLst/>
          </a:prstGeom>
          <a:solidFill>
            <a:schemeClr val="accent4">
              <a:lumMod val="40000"/>
              <a:lumOff val="6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solidFill>
                  <a:schemeClr val="tx1"/>
                </a:solidFill>
                <a:effectLst/>
              </a:rPr>
              <a:t>view name</a:t>
            </a:r>
          </a:p>
        </p:txBody>
      </p:sp>
      <p:cxnSp>
        <p:nvCxnSpPr>
          <p:cNvPr id="244" name="직선 화살표 연결선 243">
            <a:extLst>
              <a:ext uri="{FF2B5EF4-FFF2-40B4-BE49-F238E27FC236}">
                <a16:creationId xmlns:a16="http://schemas.microsoft.com/office/drawing/2014/main" id="{510CEDFA-3F6B-0135-C05A-34DFBF530A42}"/>
              </a:ext>
            </a:extLst>
          </p:cNvPr>
          <p:cNvCxnSpPr>
            <a:cxnSpLocks/>
          </p:cNvCxnSpPr>
          <p:nvPr/>
        </p:nvCxnSpPr>
        <p:spPr>
          <a:xfrm>
            <a:off x="3258322" y="4044991"/>
            <a:ext cx="2472279" cy="1748235"/>
          </a:xfrm>
          <a:prstGeom prst="straightConnector1">
            <a:avLst/>
          </a:prstGeom>
          <a:ln w="190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46" name="모서리가 둥근 직사각형 38">
            <a:extLst>
              <a:ext uri="{FF2B5EF4-FFF2-40B4-BE49-F238E27FC236}">
                <a16:creationId xmlns:a16="http://schemas.microsoft.com/office/drawing/2014/main" id="{811D6CAA-7163-16E0-ED2D-F1903FA9E33E}"/>
              </a:ext>
            </a:extLst>
          </p:cNvPr>
          <p:cNvSpPr/>
          <p:nvPr/>
        </p:nvSpPr>
        <p:spPr>
          <a:xfrm rot="2152921">
            <a:off x="3904300" y="4854079"/>
            <a:ext cx="591782" cy="282676"/>
          </a:xfrm>
          <a:prstGeom prst="roundRect">
            <a:avLst/>
          </a:prstGeom>
          <a:solidFill>
            <a:schemeClr val="accent4">
              <a:lumMod val="40000"/>
              <a:lumOff val="6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solidFill>
                  <a:schemeClr val="tx1"/>
                </a:solidFill>
              </a:rPr>
              <a:t>View</a:t>
            </a:r>
            <a:endParaRPr lang="en-US" altLang="ko-KR" sz="1100">
              <a:solidFill>
                <a:schemeClr val="tx1"/>
              </a:solidFill>
              <a:effectLst/>
            </a:endParaRPr>
          </a:p>
        </p:txBody>
      </p:sp>
      <p:grpSp>
        <p:nvGrpSpPr>
          <p:cNvPr id="247" name="그룹 246">
            <a:extLst>
              <a:ext uri="{FF2B5EF4-FFF2-40B4-BE49-F238E27FC236}">
                <a16:creationId xmlns:a16="http://schemas.microsoft.com/office/drawing/2014/main" id="{D6E01732-764D-A091-2EBC-11251777E4B7}"/>
              </a:ext>
            </a:extLst>
          </p:cNvPr>
          <p:cNvGrpSpPr/>
          <p:nvPr/>
        </p:nvGrpSpPr>
        <p:grpSpPr>
          <a:xfrm>
            <a:off x="1335159" y="1001922"/>
            <a:ext cx="283698" cy="283699"/>
            <a:chOff x="1075919" y="1284038"/>
            <a:chExt cx="283698" cy="283699"/>
          </a:xfrm>
        </p:grpSpPr>
        <p:sp>
          <p:nvSpPr>
            <p:cNvPr id="248" name="타원 247">
              <a:extLst>
                <a:ext uri="{FF2B5EF4-FFF2-40B4-BE49-F238E27FC236}">
                  <a16:creationId xmlns:a16="http://schemas.microsoft.com/office/drawing/2014/main" id="{3AB8D17F-94A9-6FA5-BE38-F6A0EC1C3635}"/>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249" name="TextBox 248">
              <a:extLst>
                <a:ext uri="{FF2B5EF4-FFF2-40B4-BE49-F238E27FC236}">
                  <a16:creationId xmlns:a16="http://schemas.microsoft.com/office/drawing/2014/main" id="{73B2E846-92CF-3308-3158-7ADB3512829B}"/>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1</a:t>
              </a:r>
              <a:endParaRPr lang="ko-KR" altLang="en-US" sz="1100" b="1">
                <a:solidFill>
                  <a:schemeClr val="bg1"/>
                </a:solidFill>
              </a:endParaRPr>
            </a:p>
          </p:txBody>
        </p:sp>
      </p:grpSp>
      <p:grpSp>
        <p:nvGrpSpPr>
          <p:cNvPr id="250" name="그룹 249">
            <a:extLst>
              <a:ext uri="{FF2B5EF4-FFF2-40B4-BE49-F238E27FC236}">
                <a16:creationId xmlns:a16="http://schemas.microsoft.com/office/drawing/2014/main" id="{DB00FD93-2860-95F5-F289-807B7BB75D29}"/>
              </a:ext>
            </a:extLst>
          </p:cNvPr>
          <p:cNvGrpSpPr/>
          <p:nvPr/>
        </p:nvGrpSpPr>
        <p:grpSpPr>
          <a:xfrm>
            <a:off x="2517170" y="1663838"/>
            <a:ext cx="283698" cy="283699"/>
            <a:chOff x="1075919" y="1284038"/>
            <a:chExt cx="283698" cy="283699"/>
          </a:xfrm>
        </p:grpSpPr>
        <p:sp>
          <p:nvSpPr>
            <p:cNvPr id="251" name="타원 250">
              <a:extLst>
                <a:ext uri="{FF2B5EF4-FFF2-40B4-BE49-F238E27FC236}">
                  <a16:creationId xmlns:a16="http://schemas.microsoft.com/office/drawing/2014/main" id="{EFC9109C-3C17-E26F-7FB3-9B00245A0993}"/>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252" name="TextBox 251">
              <a:extLst>
                <a:ext uri="{FF2B5EF4-FFF2-40B4-BE49-F238E27FC236}">
                  <a16:creationId xmlns:a16="http://schemas.microsoft.com/office/drawing/2014/main" id="{DC551210-748D-CF41-F731-FF5584F6F1EA}"/>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2</a:t>
              </a:r>
              <a:endParaRPr lang="ko-KR" altLang="en-US" sz="1100" b="1">
                <a:solidFill>
                  <a:schemeClr val="bg1"/>
                </a:solidFill>
              </a:endParaRPr>
            </a:p>
          </p:txBody>
        </p:sp>
      </p:grpSp>
      <p:grpSp>
        <p:nvGrpSpPr>
          <p:cNvPr id="253" name="그룹 252">
            <a:extLst>
              <a:ext uri="{FF2B5EF4-FFF2-40B4-BE49-F238E27FC236}">
                <a16:creationId xmlns:a16="http://schemas.microsoft.com/office/drawing/2014/main" id="{50A38AD5-92A4-47C4-4C99-C35C99615C0E}"/>
              </a:ext>
            </a:extLst>
          </p:cNvPr>
          <p:cNvGrpSpPr/>
          <p:nvPr/>
        </p:nvGrpSpPr>
        <p:grpSpPr>
          <a:xfrm>
            <a:off x="5640032" y="1881439"/>
            <a:ext cx="283698" cy="283699"/>
            <a:chOff x="1075919" y="1284038"/>
            <a:chExt cx="283698" cy="283699"/>
          </a:xfrm>
        </p:grpSpPr>
        <p:sp>
          <p:nvSpPr>
            <p:cNvPr id="254" name="타원 253">
              <a:extLst>
                <a:ext uri="{FF2B5EF4-FFF2-40B4-BE49-F238E27FC236}">
                  <a16:creationId xmlns:a16="http://schemas.microsoft.com/office/drawing/2014/main" id="{1484B628-C57D-1948-D195-99C401D14813}"/>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255" name="TextBox 254">
              <a:extLst>
                <a:ext uri="{FF2B5EF4-FFF2-40B4-BE49-F238E27FC236}">
                  <a16:creationId xmlns:a16="http://schemas.microsoft.com/office/drawing/2014/main" id="{0996E357-12AB-D870-8FFB-485EEFD9D026}"/>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3</a:t>
              </a:r>
              <a:endParaRPr lang="ko-KR" altLang="en-US" sz="1100" b="1">
                <a:solidFill>
                  <a:schemeClr val="bg1"/>
                </a:solidFill>
              </a:endParaRPr>
            </a:p>
          </p:txBody>
        </p:sp>
      </p:grpSp>
      <p:grpSp>
        <p:nvGrpSpPr>
          <p:cNvPr id="256" name="그룹 255">
            <a:extLst>
              <a:ext uri="{FF2B5EF4-FFF2-40B4-BE49-F238E27FC236}">
                <a16:creationId xmlns:a16="http://schemas.microsoft.com/office/drawing/2014/main" id="{1765CD71-829E-2C60-724C-9FEC33B7FD9B}"/>
              </a:ext>
            </a:extLst>
          </p:cNvPr>
          <p:cNvGrpSpPr/>
          <p:nvPr/>
        </p:nvGrpSpPr>
        <p:grpSpPr>
          <a:xfrm>
            <a:off x="5640032" y="3069348"/>
            <a:ext cx="283698" cy="283699"/>
            <a:chOff x="1075919" y="1284038"/>
            <a:chExt cx="283698" cy="283699"/>
          </a:xfrm>
        </p:grpSpPr>
        <p:sp>
          <p:nvSpPr>
            <p:cNvPr id="257" name="타원 256">
              <a:extLst>
                <a:ext uri="{FF2B5EF4-FFF2-40B4-BE49-F238E27FC236}">
                  <a16:creationId xmlns:a16="http://schemas.microsoft.com/office/drawing/2014/main" id="{55ACAC6E-C166-0234-5EA8-6450362FA05B}"/>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258" name="TextBox 257">
              <a:extLst>
                <a:ext uri="{FF2B5EF4-FFF2-40B4-BE49-F238E27FC236}">
                  <a16:creationId xmlns:a16="http://schemas.microsoft.com/office/drawing/2014/main" id="{8BE13CB7-DDAA-25C9-659A-DBB97F5C1135}"/>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4</a:t>
              </a:r>
              <a:endParaRPr lang="ko-KR" altLang="en-US" sz="1100" b="1">
                <a:solidFill>
                  <a:schemeClr val="bg1"/>
                </a:solidFill>
              </a:endParaRPr>
            </a:p>
          </p:txBody>
        </p:sp>
      </p:grpSp>
      <p:grpSp>
        <p:nvGrpSpPr>
          <p:cNvPr id="259" name="그룹 258">
            <a:extLst>
              <a:ext uri="{FF2B5EF4-FFF2-40B4-BE49-F238E27FC236}">
                <a16:creationId xmlns:a16="http://schemas.microsoft.com/office/drawing/2014/main" id="{C7FF2131-EB81-59C3-7408-A834E686A612}"/>
              </a:ext>
            </a:extLst>
          </p:cNvPr>
          <p:cNvGrpSpPr/>
          <p:nvPr/>
        </p:nvGrpSpPr>
        <p:grpSpPr>
          <a:xfrm>
            <a:off x="9531739" y="3059526"/>
            <a:ext cx="283698" cy="283699"/>
            <a:chOff x="1075919" y="1284038"/>
            <a:chExt cx="283698" cy="283699"/>
          </a:xfrm>
        </p:grpSpPr>
        <p:sp>
          <p:nvSpPr>
            <p:cNvPr id="260" name="타원 259">
              <a:extLst>
                <a:ext uri="{FF2B5EF4-FFF2-40B4-BE49-F238E27FC236}">
                  <a16:creationId xmlns:a16="http://schemas.microsoft.com/office/drawing/2014/main" id="{E0FFD2B4-AFA4-5A3A-3F9B-C2EDC944A402}"/>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261" name="TextBox 260">
              <a:extLst>
                <a:ext uri="{FF2B5EF4-FFF2-40B4-BE49-F238E27FC236}">
                  <a16:creationId xmlns:a16="http://schemas.microsoft.com/office/drawing/2014/main" id="{A506F74E-D81E-171E-5703-0CA61ED35B44}"/>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5</a:t>
              </a:r>
              <a:endParaRPr lang="ko-KR" altLang="en-US" sz="1100" b="1">
                <a:solidFill>
                  <a:schemeClr val="bg1"/>
                </a:solidFill>
              </a:endParaRPr>
            </a:p>
          </p:txBody>
        </p:sp>
      </p:grpSp>
      <p:grpSp>
        <p:nvGrpSpPr>
          <p:cNvPr id="262" name="그룹 261">
            <a:extLst>
              <a:ext uri="{FF2B5EF4-FFF2-40B4-BE49-F238E27FC236}">
                <a16:creationId xmlns:a16="http://schemas.microsoft.com/office/drawing/2014/main" id="{10C39C10-F567-B2C3-A8C2-CEC9E5345EFB}"/>
              </a:ext>
            </a:extLst>
          </p:cNvPr>
          <p:cNvGrpSpPr/>
          <p:nvPr/>
        </p:nvGrpSpPr>
        <p:grpSpPr>
          <a:xfrm>
            <a:off x="5629895" y="4369252"/>
            <a:ext cx="283698" cy="283699"/>
            <a:chOff x="1075919" y="1284038"/>
            <a:chExt cx="283698" cy="283699"/>
          </a:xfrm>
        </p:grpSpPr>
        <p:sp>
          <p:nvSpPr>
            <p:cNvPr id="263" name="타원 262">
              <a:extLst>
                <a:ext uri="{FF2B5EF4-FFF2-40B4-BE49-F238E27FC236}">
                  <a16:creationId xmlns:a16="http://schemas.microsoft.com/office/drawing/2014/main" id="{CBCDE3F9-4C12-1E29-E299-5FF420984A97}"/>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264" name="TextBox 263">
              <a:extLst>
                <a:ext uri="{FF2B5EF4-FFF2-40B4-BE49-F238E27FC236}">
                  <a16:creationId xmlns:a16="http://schemas.microsoft.com/office/drawing/2014/main" id="{6F7556D7-312B-3314-1137-E463B4A93D16}"/>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6</a:t>
              </a:r>
              <a:endParaRPr lang="ko-KR" altLang="en-US" sz="1100" b="1">
                <a:solidFill>
                  <a:schemeClr val="bg1"/>
                </a:solidFill>
              </a:endParaRPr>
            </a:p>
          </p:txBody>
        </p:sp>
      </p:grpSp>
      <p:grpSp>
        <p:nvGrpSpPr>
          <p:cNvPr id="265" name="그룹 264">
            <a:extLst>
              <a:ext uri="{FF2B5EF4-FFF2-40B4-BE49-F238E27FC236}">
                <a16:creationId xmlns:a16="http://schemas.microsoft.com/office/drawing/2014/main" id="{25FF6AF6-601D-8183-AD8E-08418BE8DA8C}"/>
              </a:ext>
            </a:extLst>
          </p:cNvPr>
          <p:cNvGrpSpPr/>
          <p:nvPr/>
        </p:nvGrpSpPr>
        <p:grpSpPr>
          <a:xfrm>
            <a:off x="5640032" y="5279508"/>
            <a:ext cx="283698" cy="283699"/>
            <a:chOff x="1075919" y="1284038"/>
            <a:chExt cx="283698" cy="283699"/>
          </a:xfrm>
        </p:grpSpPr>
        <p:sp>
          <p:nvSpPr>
            <p:cNvPr id="266" name="타원 265">
              <a:extLst>
                <a:ext uri="{FF2B5EF4-FFF2-40B4-BE49-F238E27FC236}">
                  <a16:creationId xmlns:a16="http://schemas.microsoft.com/office/drawing/2014/main" id="{1790C3D1-30B5-1388-444C-29541ACFEDBB}"/>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267" name="TextBox 266">
              <a:extLst>
                <a:ext uri="{FF2B5EF4-FFF2-40B4-BE49-F238E27FC236}">
                  <a16:creationId xmlns:a16="http://schemas.microsoft.com/office/drawing/2014/main" id="{5F8A030B-C825-D19F-C2DF-3542310ECFAF}"/>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7</a:t>
              </a:r>
              <a:endParaRPr lang="ko-KR" altLang="en-US" sz="1100" b="1">
                <a:solidFill>
                  <a:schemeClr val="bg1"/>
                </a:solidFill>
              </a:endParaRPr>
            </a:p>
          </p:txBody>
        </p:sp>
      </p:grpSp>
      <p:grpSp>
        <p:nvGrpSpPr>
          <p:cNvPr id="268" name="그룹 267">
            <a:extLst>
              <a:ext uri="{FF2B5EF4-FFF2-40B4-BE49-F238E27FC236}">
                <a16:creationId xmlns:a16="http://schemas.microsoft.com/office/drawing/2014/main" id="{91224A1A-50FE-007C-1334-B731D0CFC64B}"/>
              </a:ext>
            </a:extLst>
          </p:cNvPr>
          <p:cNvGrpSpPr/>
          <p:nvPr/>
        </p:nvGrpSpPr>
        <p:grpSpPr>
          <a:xfrm>
            <a:off x="9228040" y="5556112"/>
            <a:ext cx="283698" cy="283699"/>
            <a:chOff x="1075919" y="1284038"/>
            <a:chExt cx="283698" cy="283699"/>
          </a:xfrm>
        </p:grpSpPr>
        <p:sp>
          <p:nvSpPr>
            <p:cNvPr id="269" name="타원 268">
              <a:extLst>
                <a:ext uri="{FF2B5EF4-FFF2-40B4-BE49-F238E27FC236}">
                  <a16:creationId xmlns:a16="http://schemas.microsoft.com/office/drawing/2014/main" id="{868578BF-50DB-499C-EC99-88637E3DCEC2}"/>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270" name="TextBox 269">
              <a:extLst>
                <a:ext uri="{FF2B5EF4-FFF2-40B4-BE49-F238E27FC236}">
                  <a16:creationId xmlns:a16="http://schemas.microsoft.com/office/drawing/2014/main" id="{EC7390DA-7E21-6906-DC60-469037056DDC}"/>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8</a:t>
              </a:r>
              <a:endParaRPr lang="ko-KR" altLang="en-US" sz="1100" b="1">
                <a:solidFill>
                  <a:schemeClr val="bg1"/>
                </a:solidFill>
              </a:endParaRPr>
            </a:p>
          </p:txBody>
        </p:sp>
      </p:grpSp>
      <p:grpSp>
        <p:nvGrpSpPr>
          <p:cNvPr id="271" name="그룹 270">
            <a:extLst>
              <a:ext uri="{FF2B5EF4-FFF2-40B4-BE49-F238E27FC236}">
                <a16:creationId xmlns:a16="http://schemas.microsoft.com/office/drawing/2014/main" id="{8CA9A23B-C7CB-3614-8D19-6D14A8F0CD60}"/>
              </a:ext>
            </a:extLst>
          </p:cNvPr>
          <p:cNvGrpSpPr/>
          <p:nvPr/>
        </p:nvGrpSpPr>
        <p:grpSpPr>
          <a:xfrm>
            <a:off x="1832990" y="5285151"/>
            <a:ext cx="283698" cy="283699"/>
            <a:chOff x="1075919" y="1284038"/>
            <a:chExt cx="283698" cy="283699"/>
          </a:xfrm>
        </p:grpSpPr>
        <p:sp>
          <p:nvSpPr>
            <p:cNvPr id="272" name="타원 271">
              <a:extLst>
                <a:ext uri="{FF2B5EF4-FFF2-40B4-BE49-F238E27FC236}">
                  <a16:creationId xmlns:a16="http://schemas.microsoft.com/office/drawing/2014/main" id="{96D9319B-73CD-A4DB-B597-8A46A67FE828}"/>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273" name="TextBox 272">
              <a:extLst>
                <a:ext uri="{FF2B5EF4-FFF2-40B4-BE49-F238E27FC236}">
                  <a16:creationId xmlns:a16="http://schemas.microsoft.com/office/drawing/2014/main" id="{8A186C1A-0543-22DB-B850-CBE0B7BC1023}"/>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9</a:t>
              </a:r>
              <a:endParaRPr lang="ko-KR" altLang="en-US" sz="1100" b="1">
                <a:solidFill>
                  <a:schemeClr val="bg1"/>
                </a:solidFill>
              </a:endParaRPr>
            </a:p>
          </p:txBody>
        </p:sp>
      </p:grpSp>
      <p:sp>
        <p:nvSpPr>
          <p:cNvPr id="277" name="직사각형 276">
            <a:extLst>
              <a:ext uri="{FF2B5EF4-FFF2-40B4-BE49-F238E27FC236}">
                <a16:creationId xmlns:a16="http://schemas.microsoft.com/office/drawing/2014/main" id="{D11DB11C-62F6-9CF7-8F76-69DD52E8848C}"/>
              </a:ext>
            </a:extLst>
          </p:cNvPr>
          <p:cNvSpPr/>
          <p:nvPr/>
        </p:nvSpPr>
        <p:spPr>
          <a:xfrm rot="2143185">
            <a:off x="4184941" y="4596397"/>
            <a:ext cx="1123728" cy="313547"/>
          </a:xfrm>
          <a:prstGeom prst="rect">
            <a:avLst/>
          </a:prstGeom>
        </p:spPr>
        <p:txBody>
          <a:bodyPr wrap="square">
            <a:spAutoFit/>
          </a:bodyPr>
          <a:lstStyle/>
          <a:p>
            <a:pPr>
              <a:lnSpc>
                <a:spcPct val="150000"/>
              </a:lnSpc>
            </a:pPr>
            <a:r>
              <a:rPr lang="ko-KR" altLang="en-US" sz="1100">
                <a:latin typeface="+mn-ea"/>
              </a:rPr>
              <a:t>뷰리졸버 호출</a:t>
            </a:r>
            <a:endParaRPr lang="en-US" altLang="ko-KR" sz="1100">
              <a:latin typeface="+mn-ea"/>
            </a:endParaRPr>
          </a:p>
        </p:txBody>
      </p:sp>
      <p:sp>
        <p:nvSpPr>
          <p:cNvPr id="278" name="직사각형 277">
            <a:extLst>
              <a:ext uri="{FF2B5EF4-FFF2-40B4-BE49-F238E27FC236}">
                <a16:creationId xmlns:a16="http://schemas.microsoft.com/office/drawing/2014/main" id="{7B0BB79D-A41D-B824-CED0-3E2F8BDF85FD}"/>
              </a:ext>
            </a:extLst>
          </p:cNvPr>
          <p:cNvSpPr/>
          <p:nvPr/>
        </p:nvSpPr>
        <p:spPr>
          <a:xfrm>
            <a:off x="7718153" y="5479679"/>
            <a:ext cx="716649" cy="313547"/>
          </a:xfrm>
          <a:prstGeom prst="rect">
            <a:avLst/>
          </a:prstGeom>
        </p:spPr>
        <p:txBody>
          <a:bodyPr wrap="square">
            <a:spAutoFit/>
          </a:bodyPr>
          <a:lstStyle/>
          <a:p>
            <a:pPr>
              <a:lnSpc>
                <a:spcPct val="150000"/>
              </a:lnSpc>
            </a:pPr>
            <a:r>
              <a:rPr lang="ko-KR" altLang="en-US" sz="1100">
                <a:latin typeface="+mn-ea"/>
              </a:rPr>
              <a:t>뷰 검색</a:t>
            </a:r>
            <a:endParaRPr lang="en-US" altLang="ko-KR" sz="1100">
              <a:latin typeface="+mn-ea"/>
            </a:endParaRPr>
          </a:p>
        </p:txBody>
      </p:sp>
      <p:sp>
        <p:nvSpPr>
          <p:cNvPr id="279" name="직사각형 278">
            <a:extLst>
              <a:ext uri="{FF2B5EF4-FFF2-40B4-BE49-F238E27FC236}">
                <a16:creationId xmlns:a16="http://schemas.microsoft.com/office/drawing/2014/main" id="{890048B0-6A15-6245-6A81-63B38C509D91}"/>
              </a:ext>
            </a:extLst>
          </p:cNvPr>
          <p:cNvSpPr/>
          <p:nvPr/>
        </p:nvSpPr>
        <p:spPr>
          <a:xfrm>
            <a:off x="3033807" y="5507496"/>
            <a:ext cx="828880" cy="313547"/>
          </a:xfrm>
          <a:prstGeom prst="rect">
            <a:avLst/>
          </a:prstGeom>
        </p:spPr>
        <p:txBody>
          <a:bodyPr wrap="square">
            <a:spAutoFit/>
          </a:bodyPr>
          <a:lstStyle/>
          <a:p>
            <a:pPr>
              <a:lnSpc>
                <a:spcPct val="150000"/>
              </a:lnSpc>
            </a:pPr>
            <a:r>
              <a:rPr lang="ko-KR" altLang="en-US" sz="1100">
                <a:latin typeface="+mn-ea"/>
              </a:rPr>
              <a:t>뷰 렌더링</a:t>
            </a:r>
            <a:endParaRPr lang="en-US" altLang="ko-KR" sz="1100">
              <a:latin typeface="+mn-ea"/>
            </a:endParaRPr>
          </a:p>
        </p:txBody>
      </p:sp>
      <p:sp>
        <p:nvSpPr>
          <p:cNvPr id="286" name="직사각형 285">
            <a:extLst>
              <a:ext uri="{FF2B5EF4-FFF2-40B4-BE49-F238E27FC236}">
                <a16:creationId xmlns:a16="http://schemas.microsoft.com/office/drawing/2014/main" id="{205BAF43-8832-6E70-1264-EAF995621789}"/>
              </a:ext>
            </a:extLst>
          </p:cNvPr>
          <p:cNvSpPr/>
          <p:nvPr/>
        </p:nvSpPr>
        <p:spPr>
          <a:xfrm>
            <a:off x="9459907" y="3626312"/>
            <a:ext cx="1433297" cy="313547"/>
          </a:xfrm>
          <a:prstGeom prst="rect">
            <a:avLst/>
          </a:prstGeom>
        </p:spPr>
        <p:txBody>
          <a:bodyPr wrap="square">
            <a:spAutoFit/>
          </a:bodyPr>
          <a:lstStyle/>
          <a:p>
            <a:pPr algn="ctr">
              <a:lnSpc>
                <a:spcPct val="150000"/>
              </a:lnSpc>
            </a:pPr>
            <a:r>
              <a:rPr lang="en-US" altLang="ko-KR" sz="1100">
                <a:latin typeface="+mn-ea"/>
              </a:rPr>
              <a:t>(Controller)</a:t>
            </a:r>
          </a:p>
        </p:txBody>
      </p:sp>
      <p:cxnSp>
        <p:nvCxnSpPr>
          <p:cNvPr id="21" name="직선 화살표 연결선 20">
            <a:extLst>
              <a:ext uri="{FF2B5EF4-FFF2-40B4-BE49-F238E27FC236}">
                <a16:creationId xmlns:a16="http://schemas.microsoft.com/office/drawing/2014/main" id="{5587ADA0-DE4F-4F9C-7C73-74263672D2B0}"/>
              </a:ext>
            </a:extLst>
          </p:cNvPr>
          <p:cNvCxnSpPr>
            <a:cxnSpLocks/>
            <a:stCxn id="3" idx="3"/>
            <a:endCxn id="17" idx="1"/>
          </p:cNvCxnSpPr>
          <p:nvPr/>
        </p:nvCxnSpPr>
        <p:spPr>
          <a:xfrm>
            <a:off x="3332926" y="3416633"/>
            <a:ext cx="2403481" cy="18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직선 화살표 연결선 30">
            <a:extLst>
              <a:ext uri="{FF2B5EF4-FFF2-40B4-BE49-F238E27FC236}">
                <a16:creationId xmlns:a16="http://schemas.microsoft.com/office/drawing/2014/main" id="{9B7F0130-BA99-159D-48D8-7BDD71654FA7}"/>
              </a:ext>
            </a:extLst>
          </p:cNvPr>
          <p:cNvCxnSpPr>
            <a:cxnSpLocks/>
            <a:stCxn id="11" idx="1"/>
          </p:cNvCxnSpPr>
          <p:nvPr/>
        </p:nvCxnSpPr>
        <p:spPr>
          <a:xfrm flipH="1" flipV="1">
            <a:off x="3341756" y="3915509"/>
            <a:ext cx="2388845" cy="837661"/>
          </a:xfrm>
          <a:prstGeom prst="straightConnector1">
            <a:avLst/>
          </a:prstGeom>
          <a:ln w="9525">
            <a:solidFill>
              <a:schemeClr val="bg1">
                <a:lumMod val="50000"/>
              </a:schemeClr>
            </a:solidFill>
            <a:prstDash val="sys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5778862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직사각형 73">
            <a:extLst>
              <a:ext uri="{FF2B5EF4-FFF2-40B4-BE49-F238E27FC236}">
                <a16:creationId xmlns:a16="http://schemas.microsoft.com/office/drawing/2014/main" id="{42A0B23B-7003-43B2-A559-7C4A6F001EFB}"/>
              </a:ext>
            </a:extLst>
          </p:cNvPr>
          <p:cNvSpPr/>
          <p:nvPr/>
        </p:nvSpPr>
        <p:spPr>
          <a:xfrm>
            <a:off x="198756" y="202792"/>
            <a:ext cx="1165704"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흐름도</a:t>
            </a:r>
          </a:p>
        </p:txBody>
      </p:sp>
      <p:sp>
        <p:nvSpPr>
          <p:cNvPr id="3" name="모서리가 둥근 직사각형 38">
            <a:extLst>
              <a:ext uri="{FF2B5EF4-FFF2-40B4-BE49-F238E27FC236}">
                <a16:creationId xmlns:a16="http://schemas.microsoft.com/office/drawing/2014/main" id="{9C944B70-E728-6ECB-1738-7A42057006B9}"/>
              </a:ext>
            </a:extLst>
          </p:cNvPr>
          <p:cNvSpPr/>
          <p:nvPr/>
        </p:nvSpPr>
        <p:spPr>
          <a:xfrm>
            <a:off x="1062561" y="2730585"/>
            <a:ext cx="1791531" cy="493512"/>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b="1">
                <a:solidFill>
                  <a:schemeClr val="bg1"/>
                </a:solidFill>
              </a:rPr>
              <a:t>DispatcherServlet</a:t>
            </a:r>
            <a:endParaRPr lang="ko-KR" altLang="en-US" sz="1400" b="1">
              <a:solidFill>
                <a:schemeClr val="bg1"/>
              </a:solidFill>
              <a:ea typeface="나눔바른고딕" panose="020B0603020101020101"/>
            </a:endParaRPr>
          </a:p>
        </p:txBody>
      </p:sp>
      <p:sp>
        <p:nvSpPr>
          <p:cNvPr id="6" name="모서리가 둥근 직사각형 38">
            <a:extLst>
              <a:ext uri="{FF2B5EF4-FFF2-40B4-BE49-F238E27FC236}">
                <a16:creationId xmlns:a16="http://schemas.microsoft.com/office/drawing/2014/main" id="{9788EE7E-6FEE-8C94-F3D5-E6F4243D9C00}"/>
              </a:ext>
            </a:extLst>
          </p:cNvPr>
          <p:cNvSpPr/>
          <p:nvPr/>
        </p:nvSpPr>
        <p:spPr>
          <a:xfrm>
            <a:off x="6110135" y="1277325"/>
            <a:ext cx="1952654" cy="493512"/>
          </a:xfrm>
          <a:prstGeom prst="roundRect">
            <a:avLst/>
          </a:prstGeom>
          <a:solidFill>
            <a:schemeClr val="bg1">
              <a:lumMod val="85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HandlerMapping</a:t>
            </a:r>
          </a:p>
        </p:txBody>
      </p:sp>
      <p:sp>
        <p:nvSpPr>
          <p:cNvPr id="7" name="모서리가 둥근 직사각형 38">
            <a:extLst>
              <a:ext uri="{FF2B5EF4-FFF2-40B4-BE49-F238E27FC236}">
                <a16:creationId xmlns:a16="http://schemas.microsoft.com/office/drawing/2014/main" id="{14201AE2-E505-F1D5-15C7-B3279F7A8176}"/>
              </a:ext>
            </a:extLst>
          </p:cNvPr>
          <p:cNvSpPr/>
          <p:nvPr/>
        </p:nvSpPr>
        <p:spPr>
          <a:xfrm>
            <a:off x="8737928" y="1284993"/>
            <a:ext cx="1132426"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Handler</a:t>
            </a:r>
          </a:p>
        </p:txBody>
      </p:sp>
      <p:sp>
        <p:nvSpPr>
          <p:cNvPr id="9" name="모서리가 둥근 직사각형 38">
            <a:extLst>
              <a:ext uri="{FF2B5EF4-FFF2-40B4-BE49-F238E27FC236}">
                <a16:creationId xmlns:a16="http://schemas.microsoft.com/office/drawing/2014/main" id="{637AFA83-09C7-0FEE-8717-D6CA4746923D}"/>
              </a:ext>
            </a:extLst>
          </p:cNvPr>
          <p:cNvSpPr/>
          <p:nvPr/>
        </p:nvSpPr>
        <p:spPr>
          <a:xfrm>
            <a:off x="3194686" y="1277325"/>
            <a:ext cx="1952654"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HandlerMappings</a:t>
            </a:r>
          </a:p>
        </p:txBody>
      </p:sp>
      <p:sp>
        <p:nvSpPr>
          <p:cNvPr id="10" name="모서리가 둥근 직사각형 38">
            <a:extLst>
              <a:ext uri="{FF2B5EF4-FFF2-40B4-BE49-F238E27FC236}">
                <a16:creationId xmlns:a16="http://schemas.microsoft.com/office/drawing/2014/main" id="{CD44B902-686C-DE66-CA77-5EC5EBB1788E}"/>
              </a:ext>
            </a:extLst>
          </p:cNvPr>
          <p:cNvSpPr/>
          <p:nvPr/>
        </p:nvSpPr>
        <p:spPr>
          <a:xfrm>
            <a:off x="6076085" y="2730585"/>
            <a:ext cx="1952654" cy="493512"/>
          </a:xfrm>
          <a:prstGeom prst="roundRect">
            <a:avLst/>
          </a:prstGeom>
          <a:solidFill>
            <a:schemeClr val="bg1">
              <a:lumMod val="85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HandlerAdapter</a:t>
            </a:r>
          </a:p>
        </p:txBody>
      </p:sp>
      <p:sp>
        <p:nvSpPr>
          <p:cNvPr id="12" name="모서리가 둥근 직사각형 38">
            <a:extLst>
              <a:ext uri="{FF2B5EF4-FFF2-40B4-BE49-F238E27FC236}">
                <a16:creationId xmlns:a16="http://schemas.microsoft.com/office/drawing/2014/main" id="{798B1FB0-D82F-4D71-144D-ED6FCAA8F783}"/>
              </a:ext>
            </a:extLst>
          </p:cNvPr>
          <p:cNvSpPr/>
          <p:nvPr/>
        </p:nvSpPr>
        <p:spPr>
          <a:xfrm>
            <a:off x="3194686" y="2730585"/>
            <a:ext cx="1952654"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HandlerAdapters</a:t>
            </a:r>
          </a:p>
        </p:txBody>
      </p:sp>
      <p:cxnSp>
        <p:nvCxnSpPr>
          <p:cNvPr id="16" name="직선 화살표 연결선 15">
            <a:extLst>
              <a:ext uri="{FF2B5EF4-FFF2-40B4-BE49-F238E27FC236}">
                <a16:creationId xmlns:a16="http://schemas.microsoft.com/office/drawing/2014/main" id="{E046F375-E9FC-3FA0-F9E8-583655C6E8C5}"/>
              </a:ext>
            </a:extLst>
          </p:cNvPr>
          <p:cNvCxnSpPr>
            <a:stCxn id="9" idx="3"/>
            <a:endCxn id="6" idx="1"/>
          </p:cNvCxnSpPr>
          <p:nvPr/>
        </p:nvCxnSpPr>
        <p:spPr>
          <a:xfrm>
            <a:off x="5147340" y="1524081"/>
            <a:ext cx="96279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096C3778-7A93-41A3-9162-779010E1728F}"/>
              </a:ext>
            </a:extLst>
          </p:cNvPr>
          <p:cNvCxnSpPr>
            <a:cxnSpLocks/>
            <a:stCxn id="6" idx="3"/>
            <a:endCxn id="7" idx="1"/>
          </p:cNvCxnSpPr>
          <p:nvPr/>
        </p:nvCxnSpPr>
        <p:spPr>
          <a:xfrm>
            <a:off x="8062789" y="1524081"/>
            <a:ext cx="675139" cy="766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직선 화살표 연결선 26">
            <a:extLst>
              <a:ext uri="{FF2B5EF4-FFF2-40B4-BE49-F238E27FC236}">
                <a16:creationId xmlns:a16="http://schemas.microsoft.com/office/drawing/2014/main" id="{F564E886-047C-94BB-AE33-A17C9C5DC19D}"/>
              </a:ext>
            </a:extLst>
          </p:cNvPr>
          <p:cNvCxnSpPr>
            <a:stCxn id="12" idx="3"/>
            <a:endCxn id="10" idx="1"/>
          </p:cNvCxnSpPr>
          <p:nvPr/>
        </p:nvCxnSpPr>
        <p:spPr>
          <a:xfrm>
            <a:off x="5147340" y="2977341"/>
            <a:ext cx="92874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모서리가 둥근 직사각형 38">
            <a:extLst>
              <a:ext uri="{FF2B5EF4-FFF2-40B4-BE49-F238E27FC236}">
                <a16:creationId xmlns:a16="http://schemas.microsoft.com/office/drawing/2014/main" id="{69089C97-DE02-BB73-3780-F39040BFAE20}"/>
              </a:ext>
            </a:extLst>
          </p:cNvPr>
          <p:cNvSpPr/>
          <p:nvPr/>
        </p:nvSpPr>
        <p:spPr>
          <a:xfrm>
            <a:off x="8378335" y="2730585"/>
            <a:ext cx="1253462" cy="493512"/>
          </a:xfrm>
          <a:prstGeom prst="roundRect">
            <a:avLst/>
          </a:prstGeom>
          <a:solidFill>
            <a:schemeClr val="accent1">
              <a:lumMod val="75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effectLst/>
              </a:rPr>
              <a:t>Handler</a:t>
            </a:r>
            <a:br>
              <a:rPr lang="en-US" altLang="ko-KR" sz="1400">
                <a:solidFill>
                  <a:schemeClr val="bg1"/>
                </a:solidFill>
                <a:effectLst/>
              </a:rPr>
            </a:br>
            <a:r>
              <a:rPr lang="en-US" altLang="ko-KR" sz="1100">
                <a:solidFill>
                  <a:schemeClr val="accent5">
                    <a:lumMod val="40000"/>
                    <a:lumOff val="60000"/>
                  </a:schemeClr>
                </a:solidFill>
                <a:effectLst/>
              </a:rPr>
              <a:t>(Controller)</a:t>
            </a:r>
          </a:p>
        </p:txBody>
      </p:sp>
      <p:cxnSp>
        <p:nvCxnSpPr>
          <p:cNvPr id="32" name="직선 화살표 연결선 31">
            <a:extLst>
              <a:ext uri="{FF2B5EF4-FFF2-40B4-BE49-F238E27FC236}">
                <a16:creationId xmlns:a16="http://schemas.microsoft.com/office/drawing/2014/main" id="{3BC3EF76-E8EC-2FC0-171A-8FEBD448DACE}"/>
              </a:ext>
            </a:extLst>
          </p:cNvPr>
          <p:cNvCxnSpPr>
            <a:cxnSpLocks/>
            <a:stCxn id="10" idx="3"/>
            <a:endCxn id="30" idx="1"/>
          </p:cNvCxnSpPr>
          <p:nvPr/>
        </p:nvCxnSpPr>
        <p:spPr>
          <a:xfrm>
            <a:off x="8028739" y="2977341"/>
            <a:ext cx="34959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모서리가 둥근 직사각형 38">
            <a:extLst>
              <a:ext uri="{FF2B5EF4-FFF2-40B4-BE49-F238E27FC236}">
                <a16:creationId xmlns:a16="http://schemas.microsoft.com/office/drawing/2014/main" id="{CED84B9B-7A9D-D339-6F21-D26239BE9B28}"/>
              </a:ext>
            </a:extLst>
          </p:cNvPr>
          <p:cNvSpPr/>
          <p:nvPr/>
        </p:nvSpPr>
        <p:spPr>
          <a:xfrm>
            <a:off x="9927420" y="2730585"/>
            <a:ext cx="1630747"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ModelAndView</a:t>
            </a:r>
          </a:p>
        </p:txBody>
      </p:sp>
      <p:cxnSp>
        <p:nvCxnSpPr>
          <p:cNvPr id="49" name="꺾인 연결선[E] 48">
            <a:extLst>
              <a:ext uri="{FF2B5EF4-FFF2-40B4-BE49-F238E27FC236}">
                <a16:creationId xmlns:a16="http://schemas.microsoft.com/office/drawing/2014/main" id="{6D07087A-802D-AEBF-5652-8019372A96CC}"/>
              </a:ext>
            </a:extLst>
          </p:cNvPr>
          <p:cNvCxnSpPr>
            <a:cxnSpLocks/>
            <a:stCxn id="3" idx="0"/>
            <a:endCxn id="9" idx="1"/>
          </p:cNvCxnSpPr>
          <p:nvPr/>
        </p:nvCxnSpPr>
        <p:spPr>
          <a:xfrm rot="5400000" flipH="1" flipV="1">
            <a:off x="1973254" y="1509154"/>
            <a:ext cx="1206504" cy="1236359"/>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꺾인 연결선[E] 54">
            <a:extLst>
              <a:ext uri="{FF2B5EF4-FFF2-40B4-BE49-F238E27FC236}">
                <a16:creationId xmlns:a16="http://schemas.microsoft.com/office/drawing/2014/main" id="{041CFA1B-44AA-5E33-2CF6-549256C6405B}"/>
              </a:ext>
            </a:extLst>
          </p:cNvPr>
          <p:cNvCxnSpPr>
            <a:cxnSpLocks/>
            <a:stCxn id="7" idx="2"/>
            <a:endCxn id="12" idx="0"/>
          </p:cNvCxnSpPr>
          <p:nvPr/>
        </p:nvCxnSpPr>
        <p:spPr>
          <a:xfrm rot="5400000">
            <a:off x="6261537" y="-312019"/>
            <a:ext cx="952080" cy="5133128"/>
          </a:xfrm>
          <a:prstGeom prst="bent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직선 화살표 연결선 65">
            <a:extLst>
              <a:ext uri="{FF2B5EF4-FFF2-40B4-BE49-F238E27FC236}">
                <a16:creationId xmlns:a16="http://schemas.microsoft.com/office/drawing/2014/main" id="{D21FF673-13D9-7ECF-0F86-69A5BAAFC4DA}"/>
              </a:ext>
            </a:extLst>
          </p:cNvPr>
          <p:cNvCxnSpPr>
            <a:cxnSpLocks/>
            <a:stCxn id="30" idx="3"/>
            <a:endCxn id="35" idx="1"/>
          </p:cNvCxnSpPr>
          <p:nvPr/>
        </p:nvCxnSpPr>
        <p:spPr>
          <a:xfrm>
            <a:off x="9631797" y="2977341"/>
            <a:ext cx="29562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3" name="모서리가 둥근 직사각형 38">
            <a:extLst>
              <a:ext uri="{FF2B5EF4-FFF2-40B4-BE49-F238E27FC236}">
                <a16:creationId xmlns:a16="http://schemas.microsoft.com/office/drawing/2014/main" id="{1FE85C33-CD7E-BB51-9BB7-D9F9365F2DF7}"/>
              </a:ext>
            </a:extLst>
          </p:cNvPr>
          <p:cNvSpPr/>
          <p:nvPr/>
        </p:nvSpPr>
        <p:spPr>
          <a:xfrm>
            <a:off x="6153680" y="4263525"/>
            <a:ext cx="1952654"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V</a:t>
            </a:r>
            <a:r>
              <a:rPr lang="en-US" altLang="ko-KR" sz="1400">
                <a:solidFill>
                  <a:schemeClr val="tx1"/>
                </a:solidFill>
                <a:effectLst/>
              </a:rPr>
              <a:t>iewResolver</a:t>
            </a:r>
          </a:p>
        </p:txBody>
      </p:sp>
      <p:sp>
        <p:nvSpPr>
          <p:cNvPr id="84" name="모서리가 둥근 직사각형 38">
            <a:extLst>
              <a:ext uri="{FF2B5EF4-FFF2-40B4-BE49-F238E27FC236}">
                <a16:creationId xmlns:a16="http://schemas.microsoft.com/office/drawing/2014/main" id="{C6D8D145-D883-518C-A3D3-B77C6FBFD86D}"/>
              </a:ext>
            </a:extLst>
          </p:cNvPr>
          <p:cNvSpPr/>
          <p:nvPr/>
        </p:nvSpPr>
        <p:spPr>
          <a:xfrm>
            <a:off x="3194686" y="4263525"/>
            <a:ext cx="1952654"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ViewResolvers</a:t>
            </a:r>
          </a:p>
        </p:txBody>
      </p:sp>
      <p:cxnSp>
        <p:nvCxnSpPr>
          <p:cNvPr id="92" name="직선 화살표 연결선 91">
            <a:extLst>
              <a:ext uri="{FF2B5EF4-FFF2-40B4-BE49-F238E27FC236}">
                <a16:creationId xmlns:a16="http://schemas.microsoft.com/office/drawing/2014/main" id="{3F0A4C29-885B-DAFC-3955-3BE1E57843A4}"/>
              </a:ext>
            </a:extLst>
          </p:cNvPr>
          <p:cNvCxnSpPr>
            <a:cxnSpLocks/>
            <a:stCxn id="84" idx="3"/>
            <a:endCxn id="83" idx="1"/>
          </p:cNvCxnSpPr>
          <p:nvPr/>
        </p:nvCxnSpPr>
        <p:spPr>
          <a:xfrm>
            <a:off x="5147340" y="4510281"/>
            <a:ext cx="100634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4" name="모서리가 둥근 직사각형 38">
            <a:extLst>
              <a:ext uri="{FF2B5EF4-FFF2-40B4-BE49-F238E27FC236}">
                <a16:creationId xmlns:a16="http://schemas.microsoft.com/office/drawing/2014/main" id="{2AEFF314-C1CD-D4DE-7ABC-D448481DB33B}"/>
              </a:ext>
            </a:extLst>
          </p:cNvPr>
          <p:cNvSpPr/>
          <p:nvPr/>
        </p:nvSpPr>
        <p:spPr>
          <a:xfrm>
            <a:off x="6557249" y="5044662"/>
            <a:ext cx="1145515" cy="493512"/>
          </a:xfrm>
          <a:prstGeom prst="roundRect">
            <a:avLst/>
          </a:prstGeom>
          <a:solidFill>
            <a:schemeClr val="accent1">
              <a:lumMod val="75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V</a:t>
            </a:r>
            <a:r>
              <a:rPr lang="en-US" altLang="ko-KR" sz="1400">
                <a:solidFill>
                  <a:schemeClr val="bg1"/>
                </a:solidFill>
                <a:effectLst/>
              </a:rPr>
              <a:t>iew</a:t>
            </a:r>
          </a:p>
        </p:txBody>
      </p:sp>
      <p:cxnSp>
        <p:nvCxnSpPr>
          <p:cNvPr id="96" name="직선 화살표 연결선 95">
            <a:extLst>
              <a:ext uri="{FF2B5EF4-FFF2-40B4-BE49-F238E27FC236}">
                <a16:creationId xmlns:a16="http://schemas.microsoft.com/office/drawing/2014/main" id="{2D40A69D-5A44-989F-3F25-EB4ECCDA0208}"/>
              </a:ext>
            </a:extLst>
          </p:cNvPr>
          <p:cNvCxnSpPr>
            <a:cxnSpLocks/>
            <a:stCxn id="83" idx="2"/>
            <a:endCxn id="94" idx="0"/>
          </p:cNvCxnSpPr>
          <p:nvPr/>
        </p:nvCxnSpPr>
        <p:spPr>
          <a:xfrm>
            <a:off x="7130007" y="4757037"/>
            <a:ext cx="0" cy="28762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9" name="모서리가 둥근 직사각형 38">
            <a:extLst>
              <a:ext uri="{FF2B5EF4-FFF2-40B4-BE49-F238E27FC236}">
                <a16:creationId xmlns:a16="http://schemas.microsoft.com/office/drawing/2014/main" id="{F73BF10B-1E83-758B-A183-650DE2E93E0F}"/>
              </a:ext>
            </a:extLst>
          </p:cNvPr>
          <p:cNvSpPr/>
          <p:nvPr/>
        </p:nvSpPr>
        <p:spPr>
          <a:xfrm>
            <a:off x="9460623" y="3591269"/>
            <a:ext cx="1113475"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VIew</a:t>
            </a:r>
          </a:p>
        </p:txBody>
      </p:sp>
      <p:cxnSp>
        <p:nvCxnSpPr>
          <p:cNvPr id="104" name="꺾인 연결선[E] 103">
            <a:extLst>
              <a:ext uri="{FF2B5EF4-FFF2-40B4-BE49-F238E27FC236}">
                <a16:creationId xmlns:a16="http://schemas.microsoft.com/office/drawing/2014/main" id="{1CD08698-9315-928A-54F6-601BE68C19E0}"/>
              </a:ext>
            </a:extLst>
          </p:cNvPr>
          <p:cNvCxnSpPr>
            <a:cxnSpLocks/>
            <a:stCxn id="79" idx="1"/>
            <a:endCxn id="84" idx="0"/>
          </p:cNvCxnSpPr>
          <p:nvPr/>
        </p:nvCxnSpPr>
        <p:spPr>
          <a:xfrm rot="10800000" flipV="1">
            <a:off x="4171013" y="3838025"/>
            <a:ext cx="5289610" cy="425500"/>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꺾인 연결선[E] 106">
            <a:extLst>
              <a:ext uri="{FF2B5EF4-FFF2-40B4-BE49-F238E27FC236}">
                <a16:creationId xmlns:a16="http://schemas.microsoft.com/office/drawing/2014/main" id="{33692128-A2C9-B05F-3CF3-30114A3E0065}"/>
              </a:ext>
            </a:extLst>
          </p:cNvPr>
          <p:cNvCxnSpPr>
            <a:cxnSpLocks/>
            <a:stCxn id="3" idx="2"/>
            <a:endCxn id="84" idx="1"/>
          </p:cNvCxnSpPr>
          <p:nvPr/>
        </p:nvCxnSpPr>
        <p:spPr>
          <a:xfrm rot="16200000" flipH="1">
            <a:off x="1933414" y="3249009"/>
            <a:ext cx="1286184" cy="1236359"/>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꺾인 연결선[E] 111">
            <a:extLst>
              <a:ext uri="{FF2B5EF4-FFF2-40B4-BE49-F238E27FC236}">
                <a16:creationId xmlns:a16="http://schemas.microsoft.com/office/drawing/2014/main" id="{6021C6AB-CEA1-CA53-6B2C-E02116A06741}"/>
              </a:ext>
            </a:extLst>
          </p:cNvPr>
          <p:cNvCxnSpPr>
            <a:cxnSpLocks/>
            <a:stCxn id="3" idx="2"/>
            <a:endCxn id="94" idx="1"/>
          </p:cNvCxnSpPr>
          <p:nvPr/>
        </p:nvCxnSpPr>
        <p:spPr>
          <a:xfrm rot="16200000" flipH="1">
            <a:off x="3224128" y="1958296"/>
            <a:ext cx="2067321" cy="4598922"/>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1" name="모서리가 둥근 직사각형 38">
            <a:extLst>
              <a:ext uri="{FF2B5EF4-FFF2-40B4-BE49-F238E27FC236}">
                <a16:creationId xmlns:a16="http://schemas.microsoft.com/office/drawing/2014/main" id="{974A5F84-5835-B7E7-F187-4ADBEDF8A979}"/>
              </a:ext>
            </a:extLst>
          </p:cNvPr>
          <p:cNvSpPr/>
          <p:nvPr/>
        </p:nvSpPr>
        <p:spPr>
          <a:xfrm>
            <a:off x="10959662" y="3591269"/>
            <a:ext cx="1113475" cy="493512"/>
          </a:xfrm>
          <a:prstGeom prst="roundRect">
            <a:avLst/>
          </a:prstGeom>
          <a:solidFill>
            <a:schemeClr val="accent1">
              <a:lumMod val="75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effectLst/>
              </a:rPr>
              <a:t>Model</a:t>
            </a:r>
          </a:p>
        </p:txBody>
      </p:sp>
      <p:cxnSp>
        <p:nvCxnSpPr>
          <p:cNvPr id="124" name="꺾인 연결선[E] 123">
            <a:extLst>
              <a:ext uri="{FF2B5EF4-FFF2-40B4-BE49-F238E27FC236}">
                <a16:creationId xmlns:a16="http://schemas.microsoft.com/office/drawing/2014/main" id="{5D2F3880-E15C-4E03-9AB1-94B8529BAAD1}"/>
              </a:ext>
            </a:extLst>
          </p:cNvPr>
          <p:cNvCxnSpPr>
            <a:cxnSpLocks/>
            <a:stCxn id="35" idx="2"/>
            <a:endCxn id="79" idx="0"/>
          </p:cNvCxnSpPr>
          <p:nvPr/>
        </p:nvCxnSpPr>
        <p:spPr>
          <a:xfrm rot="5400000">
            <a:off x="10196492" y="3044967"/>
            <a:ext cx="367172" cy="725433"/>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6" name="꺾인 연결선[E] 125">
            <a:extLst>
              <a:ext uri="{FF2B5EF4-FFF2-40B4-BE49-F238E27FC236}">
                <a16:creationId xmlns:a16="http://schemas.microsoft.com/office/drawing/2014/main" id="{E118B2F0-7846-92ED-B87E-BC576A484777}"/>
              </a:ext>
            </a:extLst>
          </p:cNvPr>
          <p:cNvCxnSpPr>
            <a:stCxn id="35" idx="2"/>
            <a:endCxn id="121" idx="0"/>
          </p:cNvCxnSpPr>
          <p:nvPr/>
        </p:nvCxnSpPr>
        <p:spPr>
          <a:xfrm rot="16200000" flipH="1">
            <a:off x="10946011" y="3020880"/>
            <a:ext cx="367172" cy="773606"/>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3" name="직선 화살표 연결선 132">
            <a:extLst>
              <a:ext uri="{FF2B5EF4-FFF2-40B4-BE49-F238E27FC236}">
                <a16:creationId xmlns:a16="http://schemas.microsoft.com/office/drawing/2014/main" id="{8F2F2B19-43AE-8EC8-D0C5-4D629B9F118B}"/>
              </a:ext>
            </a:extLst>
          </p:cNvPr>
          <p:cNvCxnSpPr>
            <a:cxnSpLocks/>
            <a:stCxn id="94" idx="2"/>
          </p:cNvCxnSpPr>
          <p:nvPr/>
        </p:nvCxnSpPr>
        <p:spPr>
          <a:xfrm>
            <a:off x="7130007" y="5538174"/>
            <a:ext cx="0" cy="65826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0" name="꺾인 연결선[E] 139">
            <a:extLst>
              <a:ext uri="{FF2B5EF4-FFF2-40B4-BE49-F238E27FC236}">
                <a16:creationId xmlns:a16="http://schemas.microsoft.com/office/drawing/2014/main" id="{BDAE5B77-2155-712E-2EB6-8DA62D346ED8}"/>
              </a:ext>
            </a:extLst>
          </p:cNvPr>
          <p:cNvCxnSpPr>
            <a:stCxn id="94" idx="3"/>
            <a:endCxn id="121" idx="2"/>
          </p:cNvCxnSpPr>
          <p:nvPr/>
        </p:nvCxnSpPr>
        <p:spPr>
          <a:xfrm flipV="1">
            <a:off x="7702764" y="4084781"/>
            <a:ext cx="3813636" cy="1206637"/>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6" name="직선 화살표 연결선 145">
            <a:extLst>
              <a:ext uri="{FF2B5EF4-FFF2-40B4-BE49-F238E27FC236}">
                <a16:creationId xmlns:a16="http://schemas.microsoft.com/office/drawing/2014/main" id="{921760FC-E7B6-A698-2159-9EEC606CE49E}"/>
              </a:ext>
            </a:extLst>
          </p:cNvPr>
          <p:cNvCxnSpPr>
            <a:cxnSpLocks/>
            <a:stCxn id="3" idx="3"/>
            <a:endCxn id="12" idx="1"/>
          </p:cNvCxnSpPr>
          <p:nvPr/>
        </p:nvCxnSpPr>
        <p:spPr>
          <a:xfrm>
            <a:off x="2854092" y="2977341"/>
            <a:ext cx="340594"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2" name="TextBox 151">
            <a:extLst>
              <a:ext uri="{FF2B5EF4-FFF2-40B4-BE49-F238E27FC236}">
                <a16:creationId xmlns:a16="http://schemas.microsoft.com/office/drawing/2014/main" id="{F45CF3D6-D395-7C1C-7288-E20464C26980}"/>
              </a:ext>
            </a:extLst>
          </p:cNvPr>
          <p:cNvSpPr txBox="1"/>
          <p:nvPr/>
        </p:nvSpPr>
        <p:spPr>
          <a:xfrm>
            <a:off x="5262403" y="2714665"/>
            <a:ext cx="699841" cy="261610"/>
          </a:xfrm>
          <a:prstGeom prst="rect">
            <a:avLst/>
          </a:prstGeom>
          <a:noFill/>
        </p:spPr>
        <p:txBody>
          <a:bodyPr wrap="square">
            <a:spAutoFit/>
          </a:bodyPr>
          <a:lstStyle/>
          <a:p>
            <a:pPr algn="ctr"/>
            <a:r>
              <a:rPr lang="en-US" altLang="ko-KR" sz="1100"/>
              <a:t>handler</a:t>
            </a:r>
            <a:endParaRPr lang="ko-KR" altLang="en-US" sz="1100"/>
          </a:p>
        </p:txBody>
      </p:sp>
      <p:sp>
        <p:nvSpPr>
          <p:cNvPr id="154" name="TextBox 153">
            <a:extLst>
              <a:ext uri="{FF2B5EF4-FFF2-40B4-BE49-F238E27FC236}">
                <a16:creationId xmlns:a16="http://schemas.microsoft.com/office/drawing/2014/main" id="{88612B45-88AF-312F-6B13-32C68BEC1ABA}"/>
              </a:ext>
            </a:extLst>
          </p:cNvPr>
          <p:cNvSpPr txBox="1"/>
          <p:nvPr/>
        </p:nvSpPr>
        <p:spPr>
          <a:xfrm>
            <a:off x="5214436" y="4263524"/>
            <a:ext cx="879067" cy="261610"/>
          </a:xfrm>
          <a:prstGeom prst="rect">
            <a:avLst/>
          </a:prstGeom>
          <a:noFill/>
        </p:spPr>
        <p:txBody>
          <a:bodyPr wrap="square">
            <a:spAutoFit/>
          </a:bodyPr>
          <a:lstStyle/>
          <a:p>
            <a:pPr algn="ctr"/>
            <a:r>
              <a:rPr lang="en-US" altLang="ko-KR" sz="1100"/>
              <a:t>viewName</a:t>
            </a:r>
            <a:endParaRPr lang="ko-KR" altLang="en-US" sz="1100"/>
          </a:p>
        </p:txBody>
      </p:sp>
      <p:cxnSp>
        <p:nvCxnSpPr>
          <p:cNvPr id="160" name="직선 화살표 연결선 159">
            <a:extLst>
              <a:ext uri="{FF2B5EF4-FFF2-40B4-BE49-F238E27FC236}">
                <a16:creationId xmlns:a16="http://schemas.microsoft.com/office/drawing/2014/main" id="{76E97DFC-67FF-EABA-115A-026333FDB7A3}"/>
              </a:ext>
            </a:extLst>
          </p:cNvPr>
          <p:cNvCxnSpPr>
            <a:cxnSpLocks/>
            <a:endCxn id="3" idx="1"/>
          </p:cNvCxnSpPr>
          <p:nvPr/>
        </p:nvCxnSpPr>
        <p:spPr>
          <a:xfrm>
            <a:off x="185398" y="2977341"/>
            <a:ext cx="87716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3" name="TextBox 162">
            <a:extLst>
              <a:ext uri="{FF2B5EF4-FFF2-40B4-BE49-F238E27FC236}">
                <a16:creationId xmlns:a16="http://schemas.microsoft.com/office/drawing/2014/main" id="{EE3364E1-8A97-BBB4-DD9F-BEF26B68F60D}"/>
              </a:ext>
            </a:extLst>
          </p:cNvPr>
          <p:cNvSpPr txBox="1"/>
          <p:nvPr/>
        </p:nvSpPr>
        <p:spPr>
          <a:xfrm>
            <a:off x="111936" y="2685221"/>
            <a:ext cx="905691" cy="276999"/>
          </a:xfrm>
          <a:prstGeom prst="rect">
            <a:avLst/>
          </a:prstGeom>
          <a:noFill/>
        </p:spPr>
        <p:txBody>
          <a:bodyPr wrap="square">
            <a:spAutoFit/>
          </a:bodyPr>
          <a:lstStyle/>
          <a:p>
            <a:pPr algn="ctr"/>
            <a:r>
              <a:rPr lang="en-US" altLang="ko-KR" sz="1200"/>
              <a:t>Request</a:t>
            </a:r>
            <a:endParaRPr lang="ko-KR" altLang="en-US" sz="1200"/>
          </a:p>
        </p:txBody>
      </p:sp>
      <p:sp>
        <p:nvSpPr>
          <p:cNvPr id="165" name="TextBox 164">
            <a:extLst>
              <a:ext uri="{FF2B5EF4-FFF2-40B4-BE49-F238E27FC236}">
                <a16:creationId xmlns:a16="http://schemas.microsoft.com/office/drawing/2014/main" id="{AF0F4494-9636-A18B-6D25-8B29C88CA330}"/>
              </a:ext>
            </a:extLst>
          </p:cNvPr>
          <p:cNvSpPr txBox="1"/>
          <p:nvPr/>
        </p:nvSpPr>
        <p:spPr>
          <a:xfrm>
            <a:off x="6677160" y="6196439"/>
            <a:ext cx="905691" cy="276999"/>
          </a:xfrm>
          <a:prstGeom prst="rect">
            <a:avLst/>
          </a:prstGeom>
          <a:noFill/>
        </p:spPr>
        <p:txBody>
          <a:bodyPr wrap="square">
            <a:spAutoFit/>
          </a:bodyPr>
          <a:lstStyle/>
          <a:p>
            <a:pPr algn="ctr"/>
            <a:r>
              <a:rPr lang="en-US" altLang="ko-KR" sz="1200"/>
              <a:t>Response</a:t>
            </a:r>
            <a:endParaRPr lang="ko-KR" altLang="en-US" sz="1200"/>
          </a:p>
        </p:txBody>
      </p:sp>
      <p:sp>
        <p:nvSpPr>
          <p:cNvPr id="166" name="TextBox 165">
            <a:extLst>
              <a:ext uri="{FF2B5EF4-FFF2-40B4-BE49-F238E27FC236}">
                <a16:creationId xmlns:a16="http://schemas.microsoft.com/office/drawing/2014/main" id="{22368C35-FDFB-3AE8-6C5E-116D0575A28C}"/>
              </a:ext>
            </a:extLst>
          </p:cNvPr>
          <p:cNvSpPr txBox="1"/>
          <p:nvPr/>
        </p:nvSpPr>
        <p:spPr>
          <a:xfrm>
            <a:off x="843458" y="1949448"/>
            <a:ext cx="2472619" cy="261610"/>
          </a:xfrm>
          <a:prstGeom prst="rect">
            <a:avLst/>
          </a:prstGeom>
          <a:ln>
            <a:solidFill>
              <a:schemeClr val="bg1">
                <a:lumMod val="50000"/>
              </a:schemeClr>
            </a:solidFill>
            <a:prstDash val="sysDash"/>
          </a:ln>
        </p:spPr>
        <p:style>
          <a:lnRef idx="2">
            <a:schemeClr val="dk1"/>
          </a:lnRef>
          <a:fillRef idx="1">
            <a:schemeClr val="lt1"/>
          </a:fillRef>
          <a:effectRef idx="0">
            <a:schemeClr val="dk1"/>
          </a:effectRef>
          <a:fontRef idx="minor">
            <a:schemeClr val="dk1"/>
          </a:fontRef>
        </p:style>
        <p:txBody>
          <a:bodyPr wrap="square">
            <a:spAutoFit/>
          </a:bodyPr>
          <a:lstStyle/>
          <a:p>
            <a:pPr algn="ctr"/>
            <a:r>
              <a:rPr lang="ko-KR" altLang="en-US" sz="1100"/>
              <a:t>요청</a:t>
            </a:r>
            <a:r>
              <a:rPr lang="en-US" altLang="ko-KR" sz="1100"/>
              <a:t> </a:t>
            </a:r>
            <a:r>
              <a:rPr lang="ko-KR" altLang="en-US" sz="1100"/>
              <a:t>정보</a:t>
            </a:r>
            <a:r>
              <a:rPr lang="en-US" altLang="ko-KR" sz="1100"/>
              <a:t>(Url, Http </a:t>
            </a:r>
            <a:r>
              <a:rPr lang="ko-KR" altLang="en-US" sz="1100"/>
              <a:t>메서드 등</a:t>
            </a:r>
            <a:r>
              <a:rPr lang="en-US" altLang="ko-KR" sz="1100"/>
              <a:t>) </a:t>
            </a:r>
            <a:r>
              <a:rPr lang="ko-KR" altLang="en-US" sz="1100"/>
              <a:t>전달</a:t>
            </a:r>
          </a:p>
        </p:txBody>
      </p:sp>
      <p:sp>
        <p:nvSpPr>
          <p:cNvPr id="167" name="TextBox 166">
            <a:extLst>
              <a:ext uri="{FF2B5EF4-FFF2-40B4-BE49-F238E27FC236}">
                <a16:creationId xmlns:a16="http://schemas.microsoft.com/office/drawing/2014/main" id="{A43833F1-4CDF-EB06-1C2A-686E9262982A}"/>
              </a:ext>
            </a:extLst>
          </p:cNvPr>
          <p:cNvSpPr txBox="1"/>
          <p:nvPr/>
        </p:nvSpPr>
        <p:spPr>
          <a:xfrm>
            <a:off x="3316077" y="968717"/>
            <a:ext cx="1709872" cy="261610"/>
          </a:xfrm>
          <a:prstGeom prst="rect">
            <a:avLst/>
          </a:prstGeom>
          <a:noFill/>
        </p:spPr>
        <p:txBody>
          <a:bodyPr wrap="square">
            <a:spAutoFit/>
          </a:bodyPr>
          <a:lstStyle/>
          <a:p>
            <a:pPr algn="ctr"/>
            <a:r>
              <a:rPr lang="ko-KR" altLang="en-US" sz="1100"/>
              <a:t>핸들러 매핑 목록</a:t>
            </a:r>
          </a:p>
        </p:txBody>
      </p:sp>
      <p:sp>
        <p:nvSpPr>
          <p:cNvPr id="168" name="TextBox 167">
            <a:extLst>
              <a:ext uri="{FF2B5EF4-FFF2-40B4-BE49-F238E27FC236}">
                <a16:creationId xmlns:a16="http://schemas.microsoft.com/office/drawing/2014/main" id="{B60E3C6C-A2DF-2894-C527-257F39671015}"/>
              </a:ext>
            </a:extLst>
          </p:cNvPr>
          <p:cNvSpPr txBox="1"/>
          <p:nvPr/>
        </p:nvSpPr>
        <p:spPr>
          <a:xfrm>
            <a:off x="6076085" y="989435"/>
            <a:ext cx="2307170" cy="261610"/>
          </a:xfrm>
          <a:prstGeom prst="rect">
            <a:avLst/>
          </a:prstGeom>
          <a:noFill/>
        </p:spPr>
        <p:txBody>
          <a:bodyPr wrap="square">
            <a:spAutoFit/>
          </a:bodyPr>
          <a:lstStyle/>
          <a:p>
            <a:pPr algn="ctr"/>
            <a:r>
              <a:rPr lang="ko-KR" altLang="en-US" sz="1100"/>
              <a:t>핸들러 매핑 선택 및  핸들러 검색</a:t>
            </a:r>
          </a:p>
        </p:txBody>
      </p:sp>
      <p:sp>
        <p:nvSpPr>
          <p:cNvPr id="169" name="TextBox 168">
            <a:extLst>
              <a:ext uri="{FF2B5EF4-FFF2-40B4-BE49-F238E27FC236}">
                <a16:creationId xmlns:a16="http://schemas.microsoft.com/office/drawing/2014/main" id="{60C295B1-9D44-05F0-2DB1-8C8CEB6B4752}"/>
              </a:ext>
            </a:extLst>
          </p:cNvPr>
          <p:cNvSpPr txBox="1"/>
          <p:nvPr/>
        </p:nvSpPr>
        <p:spPr>
          <a:xfrm>
            <a:off x="8444172" y="1006224"/>
            <a:ext cx="1709872" cy="261610"/>
          </a:xfrm>
          <a:prstGeom prst="rect">
            <a:avLst/>
          </a:prstGeom>
          <a:noFill/>
        </p:spPr>
        <p:txBody>
          <a:bodyPr wrap="square">
            <a:spAutoFit/>
          </a:bodyPr>
          <a:lstStyle/>
          <a:p>
            <a:pPr algn="ctr"/>
            <a:r>
              <a:rPr lang="ko-KR" altLang="en-US" sz="1100"/>
              <a:t>최종 검색된 핸들러</a:t>
            </a:r>
          </a:p>
        </p:txBody>
      </p:sp>
      <p:sp>
        <p:nvSpPr>
          <p:cNvPr id="170" name="TextBox 169">
            <a:extLst>
              <a:ext uri="{FF2B5EF4-FFF2-40B4-BE49-F238E27FC236}">
                <a16:creationId xmlns:a16="http://schemas.microsoft.com/office/drawing/2014/main" id="{1CF8B9EA-D74F-512B-775C-CBF9A56DCD2B}"/>
              </a:ext>
            </a:extLst>
          </p:cNvPr>
          <p:cNvSpPr txBox="1"/>
          <p:nvPr/>
        </p:nvSpPr>
        <p:spPr>
          <a:xfrm>
            <a:off x="3263640" y="3289075"/>
            <a:ext cx="1709872" cy="261610"/>
          </a:xfrm>
          <a:prstGeom prst="rect">
            <a:avLst/>
          </a:prstGeom>
          <a:noFill/>
        </p:spPr>
        <p:txBody>
          <a:bodyPr wrap="square">
            <a:spAutoFit/>
          </a:bodyPr>
          <a:lstStyle/>
          <a:p>
            <a:pPr algn="ctr"/>
            <a:r>
              <a:rPr lang="ko-KR" altLang="en-US" sz="1100"/>
              <a:t>핸들러 어댑터  목록</a:t>
            </a:r>
          </a:p>
        </p:txBody>
      </p:sp>
      <p:sp>
        <p:nvSpPr>
          <p:cNvPr id="171" name="TextBox 170">
            <a:extLst>
              <a:ext uri="{FF2B5EF4-FFF2-40B4-BE49-F238E27FC236}">
                <a16:creationId xmlns:a16="http://schemas.microsoft.com/office/drawing/2014/main" id="{B4180D3F-7696-AB1E-6336-713E483CB54C}"/>
              </a:ext>
            </a:extLst>
          </p:cNvPr>
          <p:cNvSpPr txBox="1"/>
          <p:nvPr/>
        </p:nvSpPr>
        <p:spPr>
          <a:xfrm>
            <a:off x="5871924" y="3313982"/>
            <a:ext cx="2429076" cy="261610"/>
          </a:xfrm>
          <a:prstGeom prst="rect">
            <a:avLst/>
          </a:prstGeom>
          <a:noFill/>
        </p:spPr>
        <p:txBody>
          <a:bodyPr wrap="square">
            <a:spAutoFit/>
          </a:bodyPr>
          <a:lstStyle/>
          <a:p>
            <a:pPr algn="ctr"/>
            <a:r>
              <a:rPr lang="ko-KR" altLang="en-US" sz="1100"/>
              <a:t>핸들러 어댑터 선택 및 핸들러 호출</a:t>
            </a:r>
          </a:p>
        </p:txBody>
      </p:sp>
      <p:sp>
        <p:nvSpPr>
          <p:cNvPr id="172" name="TextBox 171">
            <a:extLst>
              <a:ext uri="{FF2B5EF4-FFF2-40B4-BE49-F238E27FC236}">
                <a16:creationId xmlns:a16="http://schemas.microsoft.com/office/drawing/2014/main" id="{238BBE10-DC6A-C91E-F750-0DA5FE48515A}"/>
              </a:ext>
            </a:extLst>
          </p:cNvPr>
          <p:cNvSpPr txBox="1"/>
          <p:nvPr/>
        </p:nvSpPr>
        <p:spPr>
          <a:xfrm>
            <a:off x="8135695" y="3289075"/>
            <a:ext cx="1709872" cy="261610"/>
          </a:xfrm>
          <a:prstGeom prst="rect">
            <a:avLst/>
          </a:prstGeom>
          <a:noFill/>
        </p:spPr>
        <p:txBody>
          <a:bodyPr wrap="square">
            <a:spAutoFit/>
          </a:bodyPr>
          <a:lstStyle/>
          <a:p>
            <a:pPr algn="ctr"/>
            <a:r>
              <a:rPr lang="ko-KR" altLang="en-US" sz="1100"/>
              <a:t>핸들러 실행</a:t>
            </a:r>
          </a:p>
        </p:txBody>
      </p:sp>
      <p:sp>
        <p:nvSpPr>
          <p:cNvPr id="173" name="TextBox 172">
            <a:extLst>
              <a:ext uri="{FF2B5EF4-FFF2-40B4-BE49-F238E27FC236}">
                <a16:creationId xmlns:a16="http://schemas.microsoft.com/office/drawing/2014/main" id="{4AE9140A-B82F-428C-7CBF-661C265F4009}"/>
              </a:ext>
            </a:extLst>
          </p:cNvPr>
          <p:cNvSpPr txBox="1"/>
          <p:nvPr/>
        </p:nvSpPr>
        <p:spPr>
          <a:xfrm>
            <a:off x="9848295" y="2426697"/>
            <a:ext cx="1709872" cy="261610"/>
          </a:xfrm>
          <a:prstGeom prst="rect">
            <a:avLst/>
          </a:prstGeom>
          <a:noFill/>
        </p:spPr>
        <p:txBody>
          <a:bodyPr wrap="square">
            <a:spAutoFit/>
          </a:bodyPr>
          <a:lstStyle/>
          <a:p>
            <a:pPr algn="ctr"/>
            <a:r>
              <a:rPr lang="ko-KR" altLang="en-US" sz="1100"/>
              <a:t>뷰와 모델 저장</a:t>
            </a:r>
          </a:p>
        </p:txBody>
      </p:sp>
      <p:sp>
        <p:nvSpPr>
          <p:cNvPr id="174" name="TextBox 173">
            <a:extLst>
              <a:ext uri="{FF2B5EF4-FFF2-40B4-BE49-F238E27FC236}">
                <a16:creationId xmlns:a16="http://schemas.microsoft.com/office/drawing/2014/main" id="{763745E1-8AFB-793D-8A3B-D52B0DAACE01}"/>
              </a:ext>
            </a:extLst>
          </p:cNvPr>
          <p:cNvSpPr txBox="1"/>
          <p:nvPr/>
        </p:nvSpPr>
        <p:spPr>
          <a:xfrm>
            <a:off x="3316077" y="4789515"/>
            <a:ext cx="1709872" cy="261610"/>
          </a:xfrm>
          <a:prstGeom prst="rect">
            <a:avLst/>
          </a:prstGeom>
          <a:noFill/>
        </p:spPr>
        <p:txBody>
          <a:bodyPr wrap="square">
            <a:spAutoFit/>
          </a:bodyPr>
          <a:lstStyle/>
          <a:p>
            <a:pPr algn="ctr"/>
            <a:r>
              <a:rPr lang="ko-KR" altLang="en-US" sz="1100"/>
              <a:t>뷰 리졸버 목록</a:t>
            </a:r>
          </a:p>
        </p:txBody>
      </p:sp>
      <p:sp>
        <p:nvSpPr>
          <p:cNvPr id="175" name="TextBox 174">
            <a:extLst>
              <a:ext uri="{FF2B5EF4-FFF2-40B4-BE49-F238E27FC236}">
                <a16:creationId xmlns:a16="http://schemas.microsoft.com/office/drawing/2014/main" id="{C1C9AC6A-499B-6EA7-1E56-6B017E121D2A}"/>
              </a:ext>
            </a:extLst>
          </p:cNvPr>
          <p:cNvSpPr txBox="1"/>
          <p:nvPr/>
        </p:nvSpPr>
        <p:spPr>
          <a:xfrm>
            <a:off x="8106334" y="4394329"/>
            <a:ext cx="1631739" cy="261610"/>
          </a:xfrm>
          <a:prstGeom prst="rect">
            <a:avLst/>
          </a:prstGeom>
          <a:noFill/>
        </p:spPr>
        <p:txBody>
          <a:bodyPr wrap="square">
            <a:spAutoFit/>
          </a:bodyPr>
          <a:lstStyle/>
          <a:p>
            <a:pPr algn="ctr"/>
            <a:r>
              <a:rPr lang="ko-KR" altLang="en-US" sz="1100"/>
              <a:t>뷰 리졸버 선택 및 뷰 검색</a:t>
            </a:r>
          </a:p>
        </p:txBody>
      </p:sp>
      <p:sp>
        <p:nvSpPr>
          <p:cNvPr id="176" name="TextBox 175">
            <a:extLst>
              <a:ext uri="{FF2B5EF4-FFF2-40B4-BE49-F238E27FC236}">
                <a16:creationId xmlns:a16="http://schemas.microsoft.com/office/drawing/2014/main" id="{C00788A6-772E-2537-3029-66A0FF309E0F}"/>
              </a:ext>
            </a:extLst>
          </p:cNvPr>
          <p:cNvSpPr txBox="1"/>
          <p:nvPr/>
        </p:nvSpPr>
        <p:spPr>
          <a:xfrm>
            <a:off x="7013574" y="5736501"/>
            <a:ext cx="876838" cy="261610"/>
          </a:xfrm>
          <a:prstGeom prst="rect">
            <a:avLst/>
          </a:prstGeom>
          <a:noFill/>
        </p:spPr>
        <p:txBody>
          <a:bodyPr wrap="square">
            <a:spAutoFit/>
          </a:bodyPr>
          <a:lstStyle/>
          <a:p>
            <a:pPr algn="ctr"/>
            <a:r>
              <a:rPr lang="ko-KR" altLang="en-US" sz="1100"/>
              <a:t>뷰 렌더링</a:t>
            </a:r>
          </a:p>
        </p:txBody>
      </p:sp>
      <p:sp>
        <p:nvSpPr>
          <p:cNvPr id="177" name="TextBox 176">
            <a:extLst>
              <a:ext uri="{FF2B5EF4-FFF2-40B4-BE49-F238E27FC236}">
                <a16:creationId xmlns:a16="http://schemas.microsoft.com/office/drawing/2014/main" id="{02AE7C75-32C6-0181-2841-B60CFF7DEFDF}"/>
              </a:ext>
            </a:extLst>
          </p:cNvPr>
          <p:cNvSpPr txBox="1"/>
          <p:nvPr/>
        </p:nvSpPr>
        <p:spPr>
          <a:xfrm>
            <a:off x="5300589" y="1243490"/>
            <a:ext cx="699841" cy="261610"/>
          </a:xfrm>
          <a:prstGeom prst="rect">
            <a:avLst/>
          </a:prstGeom>
          <a:noFill/>
        </p:spPr>
        <p:txBody>
          <a:bodyPr wrap="square">
            <a:spAutoFit/>
          </a:bodyPr>
          <a:lstStyle/>
          <a:p>
            <a:pPr algn="ctr"/>
            <a:r>
              <a:rPr lang="en-US" altLang="ko-KR" sz="1100"/>
              <a:t>request</a:t>
            </a:r>
            <a:endParaRPr lang="ko-KR" altLang="en-US" sz="1100"/>
          </a:p>
        </p:txBody>
      </p:sp>
      <p:grpSp>
        <p:nvGrpSpPr>
          <p:cNvPr id="183" name="그룹 182">
            <a:extLst>
              <a:ext uri="{FF2B5EF4-FFF2-40B4-BE49-F238E27FC236}">
                <a16:creationId xmlns:a16="http://schemas.microsoft.com/office/drawing/2014/main" id="{E66FBA52-85BC-57EC-BB97-72E6D11BB806}"/>
              </a:ext>
            </a:extLst>
          </p:cNvPr>
          <p:cNvGrpSpPr/>
          <p:nvPr/>
        </p:nvGrpSpPr>
        <p:grpSpPr>
          <a:xfrm>
            <a:off x="422932" y="1943283"/>
            <a:ext cx="283698" cy="283699"/>
            <a:chOff x="1075919" y="1284038"/>
            <a:chExt cx="283698" cy="283699"/>
          </a:xfrm>
        </p:grpSpPr>
        <p:sp>
          <p:nvSpPr>
            <p:cNvPr id="181" name="타원 180">
              <a:extLst>
                <a:ext uri="{FF2B5EF4-FFF2-40B4-BE49-F238E27FC236}">
                  <a16:creationId xmlns:a16="http://schemas.microsoft.com/office/drawing/2014/main" id="{CCB1B3C9-D008-BA69-CF42-7B9AF862B3BC}"/>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182" name="TextBox 181">
              <a:extLst>
                <a:ext uri="{FF2B5EF4-FFF2-40B4-BE49-F238E27FC236}">
                  <a16:creationId xmlns:a16="http://schemas.microsoft.com/office/drawing/2014/main" id="{D15D6D7D-CE92-B611-8B55-1547F69B796C}"/>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1</a:t>
              </a:r>
              <a:endParaRPr lang="ko-KR" altLang="en-US" sz="1100" b="1">
                <a:solidFill>
                  <a:schemeClr val="bg1"/>
                </a:solidFill>
              </a:endParaRPr>
            </a:p>
          </p:txBody>
        </p:sp>
      </p:grpSp>
      <p:grpSp>
        <p:nvGrpSpPr>
          <p:cNvPr id="184" name="그룹 183">
            <a:extLst>
              <a:ext uri="{FF2B5EF4-FFF2-40B4-BE49-F238E27FC236}">
                <a16:creationId xmlns:a16="http://schemas.microsoft.com/office/drawing/2014/main" id="{7156FB74-154A-226C-1EDE-766317ECA361}"/>
              </a:ext>
            </a:extLst>
          </p:cNvPr>
          <p:cNvGrpSpPr/>
          <p:nvPr/>
        </p:nvGrpSpPr>
        <p:grpSpPr>
          <a:xfrm>
            <a:off x="3319194" y="943810"/>
            <a:ext cx="283698" cy="283699"/>
            <a:chOff x="1075919" y="1284038"/>
            <a:chExt cx="283698" cy="283699"/>
          </a:xfrm>
        </p:grpSpPr>
        <p:sp>
          <p:nvSpPr>
            <p:cNvPr id="185" name="타원 184">
              <a:extLst>
                <a:ext uri="{FF2B5EF4-FFF2-40B4-BE49-F238E27FC236}">
                  <a16:creationId xmlns:a16="http://schemas.microsoft.com/office/drawing/2014/main" id="{8BFBEB83-938D-CFDB-691C-B0617484FF57}"/>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186" name="TextBox 185">
              <a:extLst>
                <a:ext uri="{FF2B5EF4-FFF2-40B4-BE49-F238E27FC236}">
                  <a16:creationId xmlns:a16="http://schemas.microsoft.com/office/drawing/2014/main" id="{C6F8E144-C0C0-959C-F68F-90DF350E0234}"/>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2</a:t>
              </a:r>
              <a:endParaRPr lang="ko-KR" altLang="en-US" sz="1100" b="1">
                <a:solidFill>
                  <a:schemeClr val="bg1"/>
                </a:solidFill>
              </a:endParaRPr>
            </a:p>
          </p:txBody>
        </p:sp>
      </p:grpSp>
      <p:grpSp>
        <p:nvGrpSpPr>
          <p:cNvPr id="187" name="그룹 186">
            <a:extLst>
              <a:ext uri="{FF2B5EF4-FFF2-40B4-BE49-F238E27FC236}">
                <a16:creationId xmlns:a16="http://schemas.microsoft.com/office/drawing/2014/main" id="{B2A69F09-5E0F-CB2B-C48E-0F086A093736}"/>
              </a:ext>
            </a:extLst>
          </p:cNvPr>
          <p:cNvGrpSpPr/>
          <p:nvPr/>
        </p:nvGrpSpPr>
        <p:grpSpPr>
          <a:xfrm>
            <a:off x="5822276" y="984135"/>
            <a:ext cx="283698" cy="283699"/>
            <a:chOff x="1075919" y="1284038"/>
            <a:chExt cx="283698" cy="283699"/>
          </a:xfrm>
        </p:grpSpPr>
        <p:sp>
          <p:nvSpPr>
            <p:cNvPr id="188" name="타원 187">
              <a:extLst>
                <a:ext uri="{FF2B5EF4-FFF2-40B4-BE49-F238E27FC236}">
                  <a16:creationId xmlns:a16="http://schemas.microsoft.com/office/drawing/2014/main" id="{F3F7CEC9-4779-898A-1F36-3A2005AE1FDA}"/>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189" name="TextBox 188">
              <a:extLst>
                <a:ext uri="{FF2B5EF4-FFF2-40B4-BE49-F238E27FC236}">
                  <a16:creationId xmlns:a16="http://schemas.microsoft.com/office/drawing/2014/main" id="{4A2AB656-4F96-2439-5FD4-85CBD13F583C}"/>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3</a:t>
              </a:r>
              <a:endParaRPr lang="ko-KR" altLang="en-US" sz="1100" b="1">
                <a:solidFill>
                  <a:schemeClr val="bg1"/>
                </a:solidFill>
              </a:endParaRPr>
            </a:p>
          </p:txBody>
        </p:sp>
      </p:grpSp>
      <p:grpSp>
        <p:nvGrpSpPr>
          <p:cNvPr id="190" name="그룹 189">
            <a:extLst>
              <a:ext uri="{FF2B5EF4-FFF2-40B4-BE49-F238E27FC236}">
                <a16:creationId xmlns:a16="http://schemas.microsoft.com/office/drawing/2014/main" id="{F848A2CD-D85A-3645-6EF4-39336E92C6A8}"/>
              </a:ext>
            </a:extLst>
          </p:cNvPr>
          <p:cNvGrpSpPr/>
          <p:nvPr/>
        </p:nvGrpSpPr>
        <p:grpSpPr>
          <a:xfrm>
            <a:off x="8386334" y="1001294"/>
            <a:ext cx="283698" cy="283699"/>
            <a:chOff x="1075919" y="1284038"/>
            <a:chExt cx="283698" cy="283699"/>
          </a:xfrm>
        </p:grpSpPr>
        <p:sp>
          <p:nvSpPr>
            <p:cNvPr id="191" name="타원 190">
              <a:extLst>
                <a:ext uri="{FF2B5EF4-FFF2-40B4-BE49-F238E27FC236}">
                  <a16:creationId xmlns:a16="http://schemas.microsoft.com/office/drawing/2014/main" id="{3DAE9567-68E6-3EEB-CFD4-154C7A51C8A1}"/>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192" name="TextBox 191">
              <a:extLst>
                <a:ext uri="{FF2B5EF4-FFF2-40B4-BE49-F238E27FC236}">
                  <a16:creationId xmlns:a16="http://schemas.microsoft.com/office/drawing/2014/main" id="{C2615AE3-BF55-64C2-B6F9-2A0EEE464530}"/>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4</a:t>
              </a:r>
              <a:endParaRPr lang="ko-KR" altLang="en-US" sz="1100" b="1">
                <a:solidFill>
                  <a:schemeClr val="bg1"/>
                </a:solidFill>
              </a:endParaRPr>
            </a:p>
          </p:txBody>
        </p:sp>
      </p:grpSp>
      <p:grpSp>
        <p:nvGrpSpPr>
          <p:cNvPr id="193" name="그룹 192">
            <a:extLst>
              <a:ext uri="{FF2B5EF4-FFF2-40B4-BE49-F238E27FC236}">
                <a16:creationId xmlns:a16="http://schemas.microsoft.com/office/drawing/2014/main" id="{19E4E888-9293-E715-34C7-088CA6A48B8A}"/>
              </a:ext>
            </a:extLst>
          </p:cNvPr>
          <p:cNvGrpSpPr/>
          <p:nvPr/>
        </p:nvGrpSpPr>
        <p:grpSpPr>
          <a:xfrm>
            <a:off x="3161271" y="3256575"/>
            <a:ext cx="283698" cy="283699"/>
            <a:chOff x="1075919" y="1284038"/>
            <a:chExt cx="283698" cy="283699"/>
          </a:xfrm>
        </p:grpSpPr>
        <p:sp>
          <p:nvSpPr>
            <p:cNvPr id="194" name="타원 193">
              <a:extLst>
                <a:ext uri="{FF2B5EF4-FFF2-40B4-BE49-F238E27FC236}">
                  <a16:creationId xmlns:a16="http://schemas.microsoft.com/office/drawing/2014/main" id="{89C58F50-05ED-A22A-91D3-70AB6D7BD6B2}"/>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195" name="TextBox 194">
              <a:extLst>
                <a:ext uri="{FF2B5EF4-FFF2-40B4-BE49-F238E27FC236}">
                  <a16:creationId xmlns:a16="http://schemas.microsoft.com/office/drawing/2014/main" id="{39F002EA-617A-ECF8-BA3D-7C5F638AC171}"/>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5</a:t>
              </a:r>
              <a:endParaRPr lang="ko-KR" altLang="en-US" sz="1100" b="1">
                <a:solidFill>
                  <a:schemeClr val="bg1"/>
                </a:solidFill>
              </a:endParaRPr>
            </a:p>
          </p:txBody>
        </p:sp>
      </p:grpSp>
      <p:grpSp>
        <p:nvGrpSpPr>
          <p:cNvPr id="196" name="그룹 195">
            <a:extLst>
              <a:ext uri="{FF2B5EF4-FFF2-40B4-BE49-F238E27FC236}">
                <a16:creationId xmlns:a16="http://schemas.microsoft.com/office/drawing/2014/main" id="{648B15A6-1CED-0206-43B2-AFF95E75997E}"/>
              </a:ext>
            </a:extLst>
          </p:cNvPr>
          <p:cNvGrpSpPr/>
          <p:nvPr/>
        </p:nvGrpSpPr>
        <p:grpSpPr>
          <a:xfrm>
            <a:off x="5663549" y="3261690"/>
            <a:ext cx="283698" cy="283699"/>
            <a:chOff x="1075919" y="1284038"/>
            <a:chExt cx="283698" cy="283699"/>
          </a:xfrm>
        </p:grpSpPr>
        <p:sp>
          <p:nvSpPr>
            <p:cNvPr id="197" name="타원 196">
              <a:extLst>
                <a:ext uri="{FF2B5EF4-FFF2-40B4-BE49-F238E27FC236}">
                  <a16:creationId xmlns:a16="http://schemas.microsoft.com/office/drawing/2014/main" id="{11057E7B-3A1A-27FC-0FC8-744C3E0CE160}"/>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198" name="TextBox 197">
              <a:extLst>
                <a:ext uri="{FF2B5EF4-FFF2-40B4-BE49-F238E27FC236}">
                  <a16:creationId xmlns:a16="http://schemas.microsoft.com/office/drawing/2014/main" id="{957C19D0-CDBB-8B4B-B65C-BD2A578E2055}"/>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6</a:t>
              </a:r>
              <a:endParaRPr lang="ko-KR" altLang="en-US" sz="1100" b="1">
                <a:solidFill>
                  <a:schemeClr val="bg1"/>
                </a:solidFill>
              </a:endParaRPr>
            </a:p>
          </p:txBody>
        </p:sp>
      </p:grpSp>
      <p:grpSp>
        <p:nvGrpSpPr>
          <p:cNvPr id="199" name="그룹 198">
            <a:extLst>
              <a:ext uri="{FF2B5EF4-FFF2-40B4-BE49-F238E27FC236}">
                <a16:creationId xmlns:a16="http://schemas.microsoft.com/office/drawing/2014/main" id="{410653D4-B0BA-5D21-9F23-E32031D4634B}"/>
              </a:ext>
            </a:extLst>
          </p:cNvPr>
          <p:cNvGrpSpPr/>
          <p:nvPr/>
        </p:nvGrpSpPr>
        <p:grpSpPr>
          <a:xfrm>
            <a:off x="8241685" y="3264682"/>
            <a:ext cx="283698" cy="283699"/>
            <a:chOff x="1075919" y="1284038"/>
            <a:chExt cx="283698" cy="283699"/>
          </a:xfrm>
        </p:grpSpPr>
        <p:sp>
          <p:nvSpPr>
            <p:cNvPr id="200" name="타원 199">
              <a:extLst>
                <a:ext uri="{FF2B5EF4-FFF2-40B4-BE49-F238E27FC236}">
                  <a16:creationId xmlns:a16="http://schemas.microsoft.com/office/drawing/2014/main" id="{6E7D6290-7708-0695-60A3-B61D717D4117}"/>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201" name="TextBox 200">
              <a:extLst>
                <a:ext uri="{FF2B5EF4-FFF2-40B4-BE49-F238E27FC236}">
                  <a16:creationId xmlns:a16="http://schemas.microsoft.com/office/drawing/2014/main" id="{EB8B8474-DACC-0E00-0AB0-FF4E01D89A01}"/>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7</a:t>
              </a:r>
              <a:endParaRPr lang="ko-KR" altLang="en-US" sz="1100" b="1">
                <a:solidFill>
                  <a:schemeClr val="bg1"/>
                </a:solidFill>
              </a:endParaRPr>
            </a:p>
          </p:txBody>
        </p:sp>
      </p:grpSp>
      <p:grpSp>
        <p:nvGrpSpPr>
          <p:cNvPr id="202" name="그룹 201">
            <a:extLst>
              <a:ext uri="{FF2B5EF4-FFF2-40B4-BE49-F238E27FC236}">
                <a16:creationId xmlns:a16="http://schemas.microsoft.com/office/drawing/2014/main" id="{5DD570CF-B82E-426E-1983-09737EDA5ADB}"/>
              </a:ext>
            </a:extLst>
          </p:cNvPr>
          <p:cNvGrpSpPr/>
          <p:nvPr/>
        </p:nvGrpSpPr>
        <p:grpSpPr>
          <a:xfrm>
            <a:off x="9951023" y="2390471"/>
            <a:ext cx="283698" cy="283699"/>
            <a:chOff x="1075919" y="1284038"/>
            <a:chExt cx="283698" cy="283699"/>
          </a:xfrm>
        </p:grpSpPr>
        <p:sp>
          <p:nvSpPr>
            <p:cNvPr id="203" name="타원 202">
              <a:extLst>
                <a:ext uri="{FF2B5EF4-FFF2-40B4-BE49-F238E27FC236}">
                  <a16:creationId xmlns:a16="http://schemas.microsoft.com/office/drawing/2014/main" id="{4B8BA1F4-36FB-8A46-36E1-1F800AC135B7}"/>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204" name="TextBox 203">
              <a:extLst>
                <a:ext uri="{FF2B5EF4-FFF2-40B4-BE49-F238E27FC236}">
                  <a16:creationId xmlns:a16="http://schemas.microsoft.com/office/drawing/2014/main" id="{8CA4CEB7-15CF-D731-8B92-016CD95B8158}"/>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8</a:t>
              </a:r>
              <a:endParaRPr lang="ko-KR" altLang="en-US" sz="1100" b="1">
                <a:solidFill>
                  <a:schemeClr val="bg1"/>
                </a:solidFill>
              </a:endParaRPr>
            </a:p>
          </p:txBody>
        </p:sp>
      </p:grpSp>
      <p:grpSp>
        <p:nvGrpSpPr>
          <p:cNvPr id="205" name="그룹 204">
            <a:extLst>
              <a:ext uri="{FF2B5EF4-FFF2-40B4-BE49-F238E27FC236}">
                <a16:creationId xmlns:a16="http://schemas.microsoft.com/office/drawing/2014/main" id="{F25EDDB5-F945-1175-A6AB-47386E20FE13}"/>
              </a:ext>
            </a:extLst>
          </p:cNvPr>
          <p:cNvGrpSpPr/>
          <p:nvPr/>
        </p:nvGrpSpPr>
        <p:grpSpPr>
          <a:xfrm>
            <a:off x="3343888" y="4770975"/>
            <a:ext cx="283698" cy="283699"/>
            <a:chOff x="1075919" y="1284038"/>
            <a:chExt cx="283698" cy="283699"/>
          </a:xfrm>
        </p:grpSpPr>
        <p:sp>
          <p:nvSpPr>
            <p:cNvPr id="206" name="타원 205">
              <a:extLst>
                <a:ext uri="{FF2B5EF4-FFF2-40B4-BE49-F238E27FC236}">
                  <a16:creationId xmlns:a16="http://schemas.microsoft.com/office/drawing/2014/main" id="{AB470830-F8B9-7262-6F42-08694438C5C2}"/>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207" name="TextBox 206">
              <a:extLst>
                <a:ext uri="{FF2B5EF4-FFF2-40B4-BE49-F238E27FC236}">
                  <a16:creationId xmlns:a16="http://schemas.microsoft.com/office/drawing/2014/main" id="{C8C96DEE-730A-AD71-AE36-CBE24928E565}"/>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9</a:t>
              </a:r>
              <a:endParaRPr lang="ko-KR" altLang="en-US" sz="1100" b="1">
                <a:solidFill>
                  <a:schemeClr val="bg1"/>
                </a:solidFill>
              </a:endParaRPr>
            </a:p>
          </p:txBody>
        </p:sp>
      </p:grpSp>
      <p:grpSp>
        <p:nvGrpSpPr>
          <p:cNvPr id="208" name="그룹 207">
            <a:extLst>
              <a:ext uri="{FF2B5EF4-FFF2-40B4-BE49-F238E27FC236}">
                <a16:creationId xmlns:a16="http://schemas.microsoft.com/office/drawing/2014/main" id="{F04ECEC0-C170-4FF0-48B7-536858F08AF9}"/>
              </a:ext>
            </a:extLst>
          </p:cNvPr>
          <p:cNvGrpSpPr/>
          <p:nvPr/>
        </p:nvGrpSpPr>
        <p:grpSpPr>
          <a:xfrm>
            <a:off x="9642754" y="4354843"/>
            <a:ext cx="437925" cy="283699"/>
            <a:chOff x="1014955" y="1284038"/>
            <a:chExt cx="437925" cy="283699"/>
          </a:xfrm>
        </p:grpSpPr>
        <p:sp>
          <p:nvSpPr>
            <p:cNvPr id="209" name="타원 208">
              <a:extLst>
                <a:ext uri="{FF2B5EF4-FFF2-40B4-BE49-F238E27FC236}">
                  <a16:creationId xmlns:a16="http://schemas.microsoft.com/office/drawing/2014/main" id="{DB047FC6-24A0-A83C-DB41-541084DFA0FC}"/>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210" name="TextBox 209">
              <a:extLst>
                <a:ext uri="{FF2B5EF4-FFF2-40B4-BE49-F238E27FC236}">
                  <a16:creationId xmlns:a16="http://schemas.microsoft.com/office/drawing/2014/main" id="{84763077-2A31-6076-60EE-0C7F4F80614D}"/>
                </a:ext>
              </a:extLst>
            </p:cNvPr>
            <p:cNvSpPr txBox="1"/>
            <p:nvPr/>
          </p:nvSpPr>
          <p:spPr>
            <a:xfrm>
              <a:off x="1014955" y="1306127"/>
              <a:ext cx="437925" cy="261610"/>
            </a:xfrm>
            <a:prstGeom prst="rect">
              <a:avLst/>
            </a:prstGeom>
            <a:noFill/>
          </p:spPr>
          <p:txBody>
            <a:bodyPr wrap="square">
              <a:spAutoFit/>
            </a:bodyPr>
            <a:lstStyle/>
            <a:p>
              <a:pPr algn="ctr"/>
              <a:r>
                <a:rPr lang="en-US" altLang="ko-KR" sz="1100" b="1">
                  <a:solidFill>
                    <a:schemeClr val="bg1"/>
                  </a:solidFill>
                </a:rPr>
                <a:t>10</a:t>
              </a:r>
              <a:endParaRPr lang="ko-KR" altLang="en-US" sz="1100" b="1">
                <a:solidFill>
                  <a:schemeClr val="bg1"/>
                </a:solidFill>
              </a:endParaRPr>
            </a:p>
          </p:txBody>
        </p:sp>
      </p:grpSp>
      <p:grpSp>
        <p:nvGrpSpPr>
          <p:cNvPr id="211" name="그룹 210">
            <a:extLst>
              <a:ext uri="{FF2B5EF4-FFF2-40B4-BE49-F238E27FC236}">
                <a16:creationId xmlns:a16="http://schemas.microsoft.com/office/drawing/2014/main" id="{0D7BE952-5207-34D9-5DA5-105C7F6DB380}"/>
              </a:ext>
            </a:extLst>
          </p:cNvPr>
          <p:cNvGrpSpPr/>
          <p:nvPr/>
        </p:nvGrpSpPr>
        <p:grpSpPr>
          <a:xfrm>
            <a:off x="7758556" y="5711625"/>
            <a:ext cx="403259" cy="283699"/>
            <a:chOff x="1023664" y="1284038"/>
            <a:chExt cx="403259" cy="283699"/>
          </a:xfrm>
        </p:grpSpPr>
        <p:sp>
          <p:nvSpPr>
            <p:cNvPr id="212" name="타원 211">
              <a:extLst>
                <a:ext uri="{FF2B5EF4-FFF2-40B4-BE49-F238E27FC236}">
                  <a16:creationId xmlns:a16="http://schemas.microsoft.com/office/drawing/2014/main" id="{44908DEF-D6E8-18C3-E80F-B417E9CB5EED}"/>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213" name="TextBox 212">
              <a:extLst>
                <a:ext uri="{FF2B5EF4-FFF2-40B4-BE49-F238E27FC236}">
                  <a16:creationId xmlns:a16="http://schemas.microsoft.com/office/drawing/2014/main" id="{271DB45F-5DAF-7CBD-A13C-E3A22F47E34E}"/>
                </a:ext>
              </a:extLst>
            </p:cNvPr>
            <p:cNvSpPr txBox="1"/>
            <p:nvPr/>
          </p:nvSpPr>
          <p:spPr>
            <a:xfrm>
              <a:off x="1023664" y="1306127"/>
              <a:ext cx="403259" cy="261610"/>
            </a:xfrm>
            <a:prstGeom prst="rect">
              <a:avLst/>
            </a:prstGeom>
            <a:noFill/>
          </p:spPr>
          <p:txBody>
            <a:bodyPr wrap="square">
              <a:spAutoFit/>
            </a:bodyPr>
            <a:lstStyle/>
            <a:p>
              <a:pPr algn="ctr"/>
              <a:r>
                <a:rPr lang="en-US" altLang="ko-KR" sz="1100" b="1">
                  <a:solidFill>
                    <a:schemeClr val="bg1"/>
                  </a:solidFill>
                </a:rPr>
                <a:t>11</a:t>
              </a:r>
              <a:endParaRPr lang="ko-KR" altLang="en-US" sz="1100" b="1">
                <a:solidFill>
                  <a:schemeClr val="bg1"/>
                </a:solidFill>
              </a:endParaRPr>
            </a:p>
          </p:txBody>
        </p:sp>
      </p:grpSp>
    </p:spTree>
    <p:extLst>
      <p:ext uri="{BB962C8B-B14F-4D97-AF65-F5344CB8AC3E}">
        <p14:creationId xmlns:p14="http://schemas.microsoft.com/office/powerpoint/2010/main" val="399708188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직사각형 72">
            <a:extLst>
              <a:ext uri="{FF2B5EF4-FFF2-40B4-BE49-F238E27FC236}">
                <a16:creationId xmlns:a16="http://schemas.microsoft.com/office/drawing/2014/main" id="{D10AE262-3224-4491-9AF5-1A7677C571EF}"/>
              </a:ext>
            </a:extLst>
          </p:cNvPr>
          <p:cNvSpPr/>
          <p:nvPr/>
        </p:nvSpPr>
        <p:spPr>
          <a:xfrm>
            <a:off x="370207" y="627229"/>
            <a:ext cx="7728764" cy="623248"/>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latin typeface="+mn-ea"/>
              </a:rPr>
              <a:t>클라이언트의 요청을 처리할 핸들러를 검색한다</a:t>
            </a:r>
            <a:endParaRPr lang="en-US" altLang="ko-KR" sz="1200">
              <a:latin typeface="+mn-ea"/>
            </a:endParaRPr>
          </a:p>
          <a:p>
            <a:pPr marL="171450" indent="-171450">
              <a:lnSpc>
                <a:spcPct val="150000"/>
              </a:lnSpc>
              <a:buFont typeface="Arial" panose="020B0604020202020204" pitchFamily="34" charset="0"/>
              <a:buChar char="•"/>
            </a:pPr>
            <a:r>
              <a:rPr lang="ko-KR" altLang="en-US" sz="1200">
                <a:latin typeface="+mn-ea"/>
              </a:rPr>
              <a:t>핸들러는 요청을 처리할 실제 빈 컨트롤러와 호출 메서드의 정보를 가지고 있다</a:t>
            </a:r>
            <a:endParaRPr lang="en-US" altLang="ko-KR" sz="1200">
              <a:latin typeface="+mn-ea"/>
            </a:endParaRPr>
          </a:p>
        </p:txBody>
      </p:sp>
      <p:sp>
        <p:nvSpPr>
          <p:cNvPr id="74" name="직사각형 73">
            <a:extLst>
              <a:ext uri="{FF2B5EF4-FFF2-40B4-BE49-F238E27FC236}">
                <a16:creationId xmlns:a16="http://schemas.microsoft.com/office/drawing/2014/main" id="{42A0B23B-7003-43B2-A559-7C4A6F001EFB}"/>
              </a:ext>
            </a:extLst>
          </p:cNvPr>
          <p:cNvSpPr/>
          <p:nvPr/>
        </p:nvSpPr>
        <p:spPr>
          <a:xfrm>
            <a:off x="198756" y="202792"/>
            <a:ext cx="3480440"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HandlerMapping </a:t>
            </a:r>
            <a:r>
              <a:rPr lang="en-US" altLang="ko-KR" sz="1400">
                <a:solidFill>
                  <a:schemeClr val="accent1">
                    <a:lumMod val="75000"/>
                  </a:schemeClr>
                </a:solidFill>
                <a:latin typeface="+mn-ea"/>
              </a:rPr>
              <a:t>(</a:t>
            </a:r>
            <a:r>
              <a:rPr lang="ko-KR" altLang="en-US" sz="1400">
                <a:solidFill>
                  <a:schemeClr val="accent1">
                    <a:lumMod val="75000"/>
                  </a:schemeClr>
                </a:solidFill>
                <a:latin typeface="+mn-ea"/>
              </a:rPr>
              <a:t>핸들러 검색</a:t>
            </a:r>
            <a:r>
              <a:rPr lang="en-US" altLang="ko-KR" sz="1400">
                <a:solidFill>
                  <a:schemeClr val="accent1">
                    <a:lumMod val="75000"/>
                  </a:schemeClr>
                </a:solidFill>
                <a:latin typeface="+mn-ea"/>
              </a:rPr>
              <a:t>)</a:t>
            </a:r>
            <a:endParaRPr lang="ko-KR" altLang="en-US" sz="1400">
              <a:solidFill>
                <a:schemeClr val="accent1">
                  <a:lumMod val="75000"/>
                </a:schemeClr>
              </a:solidFill>
              <a:latin typeface="+mn-ea"/>
            </a:endParaRPr>
          </a:p>
        </p:txBody>
      </p:sp>
      <p:sp>
        <p:nvSpPr>
          <p:cNvPr id="3" name="모서리가 둥근 직사각형 38">
            <a:extLst>
              <a:ext uri="{FF2B5EF4-FFF2-40B4-BE49-F238E27FC236}">
                <a16:creationId xmlns:a16="http://schemas.microsoft.com/office/drawing/2014/main" id="{9C944B70-E728-6ECB-1738-7A42057006B9}"/>
              </a:ext>
            </a:extLst>
          </p:cNvPr>
          <p:cNvSpPr/>
          <p:nvPr/>
        </p:nvSpPr>
        <p:spPr>
          <a:xfrm>
            <a:off x="2001026" y="1743374"/>
            <a:ext cx="1791531" cy="493512"/>
          </a:xfrm>
          <a:prstGeom prst="roundRect">
            <a:avLst/>
          </a:prstGeom>
          <a:solidFill>
            <a:schemeClr val="accent1">
              <a:lumMod val="75000"/>
            </a:schemeClr>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b="1">
                <a:solidFill>
                  <a:schemeClr val="bg1"/>
                </a:solidFill>
              </a:rPr>
              <a:t>DispatcherServlet</a:t>
            </a:r>
            <a:endParaRPr lang="ko-KR" altLang="en-US" sz="1400" b="1">
              <a:solidFill>
                <a:schemeClr val="bg1"/>
              </a:solidFill>
              <a:ea typeface="나눔바른고딕" panose="020B0603020101020101"/>
            </a:endParaRPr>
          </a:p>
        </p:txBody>
      </p:sp>
      <p:sp>
        <p:nvSpPr>
          <p:cNvPr id="6" name="모서리가 둥근 직사각형 38">
            <a:extLst>
              <a:ext uri="{FF2B5EF4-FFF2-40B4-BE49-F238E27FC236}">
                <a16:creationId xmlns:a16="http://schemas.microsoft.com/office/drawing/2014/main" id="{9788EE7E-6FEE-8C94-F3D5-E6F4243D9C00}"/>
              </a:ext>
            </a:extLst>
          </p:cNvPr>
          <p:cNvSpPr/>
          <p:nvPr/>
        </p:nvSpPr>
        <p:spPr>
          <a:xfrm>
            <a:off x="6954906" y="2649107"/>
            <a:ext cx="2486012" cy="493512"/>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effectLst/>
              </a:rPr>
              <a:t>HandlerMapping</a:t>
            </a:r>
          </a:p>
        </p:txBody>
      </p:sp>
      <p:sp>
        <p:nvSpPr>
          <p:cNvPr id="7" name="모서리가 둥근 직사각형 38">
            <a:extLst>
              <a:ext uri="{FF2B5EF4-FFF2-40B4-BE49-F238E27FC236}">
                <a16:creationId xmlns:a16="http://schemas.microsoft.com/office/drawing/2014/main" id="{14201AE2-E505-F1D5-15C7-B3279F7A8176}"/>
              </a:ext>
            </a:extLst>
          </p:cNvPr>
          <p:cNvSpPr/>
          <p:nvPr/>
        </p:nvSpPr>
        <p:spPr>
          <a:xfrm>
            <a:off x="6954905" y="3562507"/>
            <a:ext cx="2486011" cy="1164433"/>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MappingRegistry</a:t>
            </a:r>
          </a:p>
          <a:p>
            <a:pPr algn="ctr">
              <a:spcBef>
                <a:spcPts val="400"/>
              </a:spcBef>
            </a:pPr>
            <a:endParaRPr lang="en-US" altLang="ko-KR" sz="1400">
              <a:solidFill>
                <a:schemeClr val="tx1"/>
              </a:solidFill>
              <a:effectLst/>
            </a:endParaRPr>
          </a:p>
          <a:p>
            <a:pPr algn="ctr">
              <a:spcBef>
                <a:spcPts val="400"/>
              </a:spcBef>
            </a:pPr>
            <a:endParaRPr lang="en-US" altLang="ko-KR" sz="1400">
              <a:solidFill>
                <a:schemeClr val="tx1"/>
              </a:solidFill>
              <a:effectLst/>
            </a:endParaRPr>
          </a:p>
        </p:txBody>
      </p:sp>
      <p:sp>
        <p:nvSpPr>
          <p:cNvPr id="9" name="모서리가 둥근 직사각형 38">
            <a:extLst>
              <a:ext uri="{FF2B5EF4-FFF2-40B4-BE49-F238E27FC236}">
                <a16:creationId xmlns:a16="http://schemas.microsoft.com/office/drawing/2014/main" id="{637AFA83-09C7-0FEE-8717-D6CA4746923D}"/>
              </a:ext>
            </a:extLst>
          </p:cNvPr>
          <p:cNvSpPr/>
          <p:nvPr/>
        </p:nvSpPr>
        <p:spPr>
          <a:xfrm>
            <a:off x="6954906" y="1735707"/>
            <a:ext cx="2486012"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HandlerMappings</a:t>
            </a:r>
          </a:p>
        </p:txBody>
      </p:sp>
      <p:cxnSp>
        <p:nvCxnSpPr>
          <p:cNvPr id="16" name="직선 화살표 연결선 15">
            <a:extLst>
              <a:ext uri="{FF2B5EF4-FFF2-40B4-BE49-F238E27FC236}">
                <a16:creationId xmlns:a16="http://schemas.microsoft.com/office/drawing/2014/main" id="{E046F375-E9FC-3FA0-F9E8-583655C6E8C5}"/>
              </a:ext>
            </a:extLst>
          </p:cNvPr>
          <p:cNvCxnSpPr>
            <a:cxnSpLocks/>
            <a:stCxn id="9" idx="2"/>
            <a:endCxn id="6" idx="0"/>
          </p:cNvCxnSpPr>
          <p:nvPr/>
        </p:nvCxnSpPr>
        <p:spPr>
          <a:xfrm>
            <a:off x="8197912" y="2229219"/>
            <a:ext cx="0" cy="41988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096C3778-7A93-41A3-9162-779010E1728F}"/>
              </a:ext>
            </a:extLst>
          </p:cNvPr>
          <p:cNvCxnSpPr>
            <a:cxnSpLocks/>
            <a:stCxn id="6" idx="2"/>
            <a:endCxn id="7" idx="0"/>
          </p:cNvCxnSpPr>
          <p:nvPr/>
        </p:nvCxnSpPr>
        <p:spPr>
          <a:xfrm flipH="1">
            <a:off x="8197911" y="3142619"/>
            <a:ext cx="1" cy="41988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0" name="직선 화살표 연결선 159">
            <a:extLst>
              <a:ext uri="{FF2B5EF4-FFF2-40B4-BE49-F238E27FC236}">
                <a16:creationId xmlns:a16="http://schemas.microsoft.com/office/drawing/2014/main" id="{76E97DFC-67FF-EABA-115A-026333FDB7A3}"/>
              </a:ext>
            </a:extLst>
          </p:cNvPr>
          <p:cNvCxnSpPr>
            <a:cxnSpLocks/>
            <a:endCxn id="3" idx="1"/>
          </p:cNvCxnSpPr>
          <p:nvPr/>
        </p:nvCxnSpPr>
        <p:spPr>
          <a:xfrm>
            <a:off x="1123863" y="1990130"/>
            <a:ext cx="87716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3" name="TextBox 162">
            <a:extLst>
              <a:ext uri="{FF2B5EF4-FFF2-40B4-BE49-F238E27FC236}">
                <a16:creationId xmlns:a16="http://schemas.microsoft.com/office/drawing/2014/main" id="{EE3364E1-8A97-BBB4-DD9F-BEF26B68F60D}"/>
              </a:ext>
            </a:extLst>
          </p:cNvPr>
          <p:cNvSpPr txBox="1"/>
          <p:nvPr/>
        </p:nvSpPr>
        <p:spPr>
          <a:xfrm>
            <a:off x="285844" y="1834418"/>
            <a:ext cx="905691" cy="276999"/>
          </a:xfrm>
          <a:prstGeom prst="rect">
            <a:avLst/>
          </a:prstGeom>
          <a:noFill/>
        </p:spPr>
        <p:txBody>
          <a:bodyPr wrap="square">
            <a:spAutoFit/>
          </a:bodyPr>
          <a:lstStyle/>
          <a:p>
            <a:pPr algn="ctr"/>
            <a:r>
              <a:rPr lang="en-US" altLang="ko-KR" sz="1200"/>
              <a:t>Request</a:t>
            </a:r>
            <a:endParaRPr lang="ko-KR" altLang="en-US" sz="1200"/>
          </a:p>
        </p:txBody>
      </p:sp>
      <p:sp>
        <p:nvSpPr>
          <p:cNvPr id="166" name="TextBox 165">
            <a:extLst>
              <a:ext uri="{FF2B5EF4-FFF2-40B4-BE49-F238E27FC236}">
                <a16:creationId xmlns:a16="http://schemas.microsoft.com/office/drawing/2014/main" id="{22368C35-FDFB-3AE8-6C5E-116D0575A28C}"/>
              </a:ext>
            </a:extLst>
          </p:cNvPr>
          <p:cNvSpPr txBox="1"/>
          <p:nvPr/>
        </p:nvSpPr>
        <p:spPr>
          <a:xfrm>
            <a:off x="4365108" y="1627734"/>
            <a:ext cx="2524696" cy="261610"/>
          </a:xfrm>
          <a:prstGeom prst="rect">
            <a:avLst/>
          </a:prstGeom>
          <a:ln>
            <a:solidFill>
              <a:schemeClr val="bg1">
                <a:lumMod val="50000"/>
              </a:schemeClr>
            </a:solidFill>
            <a:prstDash val="sysDash"/>
          </a:ln>
        </p:spPr>
        <p:style>
          <a:lnRef idx="2">
            <a:schemeClr val="dk1"/>
          </a:lnRef>
          <a:fillRef idx="1">
            <a:schemeClr val="lt1"/>
          </a:fillRef>
          <a:effectRef idx="0">
            <a:schemeClr val="dk1"/>
          </a:effectRef>
          <a:fontRef idx="minor">
            <a:schemeClr val="dk1"/>
          </a:fontRef>
        </p:style>
        <p:txBody>
          <a:bodyPr wrap="square">
            <a:spAutoFit/>
          </a:bodyPr>
          <a:lstStyle/>
          <a:p>
            <a:pPr algn="ctr"/>
            <a:r>
              <a:rPr lang="ko-KR" altLang="en-US" sz="1100"/>
              <a:t>요청</a:t>
            </a:r>
            <a:r>
              <a:rPr lang="en-US" altLang="ko-KR" sz="1100"/>
              <a:t> </a:t>
            </a:r>
            <a:r>
              <a:rPr lang="ko-KR" altLang="en-US" sz="1100"/>
              <a:t>정보</a:t>
            </a:r>
            <a:r>
              <a:rPr lang="en-US" altLang="ko-KR" sz="1100"/>
              <a:t>(Url, Http </a:t>
            </a:r>
            <a:r>
              <a:rPr lang="ko-KR" altLang="en-US" sz="1100"/>
              <a:t>메서드 등</a:t>
            </a:r>
            <a:r>
              <a:rPr lang="en-US" altLang="ko-KR" sz="1100"/>
              <a:t>) </a:t>
            </a:r>
            <a:r>
              <a:rPr lang="ko-KR" altLang="en-US" sz="1100"/>
              <a:t>전달</a:t>
            </a:r>
          </a:p>
        </p:txBody>
      </p:sp>
      <p:sp>
        <p:nvSpPr>
          <p:cNvPr id="167" name="TextBox 166">
            <a:extLst>
              <a:ext uri="{FF2B5EF4-FFF2-40B4-BE49-F238E27FC236}">
                <a16:creationId xmlns:a16="http://schemas.microsoft.com/office/drawing/2014/main" id="{A43833F1-4CDF-EB06-1C2A-686E9262982A}"/>
              </a:ext>
            </a:extLst>
          </p:cNvPr>
          <p:cNvSpPr txBox="1"/>
          <p:nvPr/>
        </p:nvSpPr>
        <p:spPr>
          <a:xfrm>
            <a:off x="9568006" y="1859325"/>
            <a:ext cx="1709872" cy="261610"/>
          </a:xfrm>
          <a:prstGeom prst="rect">
            <a:avLst/>
          </a:prstGeom>
          <a:noFill/>
        </p:spPr>
        <p:txBody>
          <a:bodyPr wrap="square">
            <a:spAutoFit/>
          </a:bodyPr>
          <a:lstStyle/>
          <a:p>
            <a:pPr algn="ctr"/>
            <a:r>
              <a:rPr lang="ko-KR" altLang="en-US" sz="1100"/>
              <a:t>핸들러 매핑 목록</a:t>
            </a:r>
          </a:p>
        </p:txBody>
      </p:sp>
      <p:sp>
        <p:nvSpPr>
          <p:cNvPr id="168" name="TextBox 167">
            <a:extLst>
              <a:ext uri="{FF2B5EF4-FFF2-40B4-BE49-F238E27FC236}">
                <a16:creationId xmlns:a16="http://schemas.microsoft.com/office/drawing/2014/main" id="{B60E3C6C-A2DF-2894-C527-257F39671015}"/>
              </a:ext>
            </a:extLst>
          </p:cNvPr>
          <p:cNvSpPr txBox="1"/>
          <p:nvPr/>
        </p:nvSpPr>
        <p:spPr>
          <a:xfrm>
            <a:off x="9825603" y="2785856"/>
            <a:ext cx="1798632" cy="261610"/>
          </a:xfrm>
          <a:prstGeom prst="rect">
            <a:avLst/>
          </a:prstGeom>
          <a:noFill/>
        </p:spPr>
        <p:txBody>
          <a:bodyPr wrap="square">
            <a:spAutoFit/>
          </a:bodyPr>
          <a:lstStyle/>
          <a:p>
            <a:pPr algn="ctr"/>
            <a:r>
              <a:rPr lang="ko-KR" altLang="en-US" sz="1100"/>
              <a:t>적절한 핸들러 매핑 선택</a:t>
            </a:r>
          </a:p>
        </p:txBody>
      </p:sp>
      <p:sp>
        <p:nvSpPr>
          <p:cNvPr id="169" name="TextBox 168">
            <a:extLst>
              <a:ext uri="{FF2B5EF4-FFF2-40B4-BE49-F238E27FC236}">
                <a16:creationId xmlns:a16="http://schemas.microsoft.com/office/drawing/2014/main" id="{60C295B1-9D44-05F0-2DB1-8C8CEB6B4752}"/>
              </a:ext>
            </a:extLst>
          </p:cNvPr>
          <p:cNvSpPr txBox="1"/>
          <p:nvPr/>
        </p:nvSpPr>
        <p:spPr>
          <a:xfrm>
            <a:off x="9860412" y="4008905"/>
            <a:ext cx="2379400" cy="261610"/>
          </a:xfrm>
          <a:prstGeom prst="rect">
            <a:avLst/>
          </a:prstGeom>
          <a:noFill/>
        </p:spPr>
        <p:txBody>
          <a:bodyPr wrap="square">
            <a:spAutoFit/>
          </a:bodyPr>
          <a:lstStyle/>
          <a:p>
            <a:pPr algn="ctr"/>
            <a:r>
              <a:rPr lang="en-US" altLang="ko-KR" sz="1100"/>
              <a:t>Url</a:t>
            </a:r>
            <a:r>
              <a:rPr lang="ko-KR" altLang="en-US" sz="1100"/>
              <a:t> 정보와 일치하는 핸들러를 검색</a:t>
            </a:r>
          </a:p>
        </p:txBody>
      </p:sp>
      <p:grpSp>
        <p:nvGrpSpPr>
          <p:cNvPr id="183" name="그룹 182">
            <a:extLst>
              <a:ext uri="{FF2B5EF4-FFF2-40B4-BE49-F238E27FC236}">
                <a16:creationId xmlns:a16="http://schemas.microsoft.com/office/drawing/2014/main" id="{E66FBA52-85BC-57EC-BB97-72E6D11BB806}"/>
              </a:ext>
            </a:extLst>
          </p:cNvPr>
          <p:cNvGrpSpPr/>
          <p:nvPr/>
        </p:nvGrpSpPr>
        <p:grpSpPr>
          <a:xfrm>
            <a:off x="4009683" y="1598737"/>
            <a:ext cx="283698" cy="283699"/>
            <a:chOff x="1075919" y="1284038"/>
            <a:chExt cx="283698" cy="283699"/>
          </a:xfrm>
        </p:grpSpPr>
        <p:sp>
          <p:nvSpPr>
            <p:cNvPr id="181" name="타원 180">
              <a:extLst>
                <a:ext uri="{FF2B5EF4-FFF2-40B4-BE49-F238E27FC236}">
                  <a16:creationId xmlns:a16="http://schemas.microsoft.com/office/drawing/2014/main" id="{CCB1B3C9-D008-BA69-CF42-7B9AF862B3BC}"/>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182" name="TextBox 181">
              <a:extLst>
                <a:ext uri="{FF2B5EF4-FFF2-40B4-BE49-F238E27FC236}">
                  <a16:creationId xmlns:a16="http://schemas.microsoft.com/office/drawing/2014/main" id="{D15D6D7D-CE92-B611-8B55-1547F69B796C}"/>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1</a:t>
              </a:r>
              <a:endParaRPr lang="ko-KR" altLang="en-US" sz="1100" b="1">
                <a:solidFill>
                  <a:schemeClr val="bg1"/>
                </a:solidFill>
              </a:endParaRPr>
            </a:p>
          </p:txBody>
        </p:sp>
      </p:grpSp>
      <p:grpSp>
        <p:nvGrpSpPr>
          <p:cNvPr id="184" name="그룹 183">
            <a:extLst>
              <a:ext uri="{FF2B5EF4-FFF2-40B4-BE49-F238E27FC236}">
                <a16:creationId xmlns:a16="http://schemas.microsoft.com/office/drawing/2014/main" id="{7156FB74-154A-226C-1EDE-766317ECA361}"/>
              </a:ext>
            </a:extLst>
          </p:cNvPr>
          <p:cNvGrpSpPr/>
          <p:nvPr/>
        </p:nvGrpSpPr>
        <p:grpSpPr>
          <a:xfrm>
            <a:off x="9571123" y="1834418"/>
            <a:ext cx="283698" cy="283699"/>
            <a:chOff x="1075919" y="1284038"/>
            <a:chExt cx="283698" cy="283699"/>
          </a:xfrm>
        </p:grpSpPr>
        <p:sp>
          <p:nvSpPr>
            <p:cNvPr id="185" name="타원 184">
              <a:extLst>
                <a:ext uri="{FF2B5EF4-FFF2-40B4-BE49-F238E27FC236}">
                  <a16:creationId xmlns:a16="http://schemas.microsoft.com/office/drawing/2014/main" id="{8BFBEB83-938D-CFDB-691C-B0617484FF57}"/>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186" name="TextBox 185">
              <a:extLst>
                <a:ext uri="{FF2B5EF4-FFF2-40B4-BE49-F238E27FC236}">
                  <a16:creationId xmlns:a16="http://schemas.microsoft.com/office/drawing/2014/main" id="{C6F8E144-C0C0-959C-F68F-90DF350E0234}"/>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2</a:t>
              </a:r>
              <a:endParaRPr lang="ko-KR" altLang="en-US" sz="1100" b="1">
                <a:solidFill>
                  <a:schemeClr val="bg1"/>
                </a:solidFill>
              </a:endParaRPr>
            </a:p>
          </p:txBody>
        </p:sp>
      </p:grpSp>
      <p:grpSp>
        <p:nvGrpSpPr>
          <p:cNvPr id="187" name="그룹 186">
            <a:extLst>
              <a:ext uri="{FF2B5EF4-FFF2-40B4-BE49-F238E27FC236}">
                <a16:creationId xmlns:a16="http://schemas.microsoft.com/office/drawing/2014/main" id="{B2A69F09-5E0F-CB2B-C48E-0F086A093736}"/>
              </a:ext>
            </a:extLst>
          </p:cNvPr>
          <p:cNvGrpSpPr/>
          <p:nvPr/>
        </p:nvGrpSpPr>
        <p:grpSpPr>
          <a:xfrm>
            <a:off x="9576714" y="2768696"/>
            <a:ext cx="283698" cy="283699"/>
            <a:chOff x="1075919" y="1284038"/>
            <a:chExt cx="283698" cy="283699"/>
          </a:xfrm>
        </p:grpSpPr>
        <p:sp>
          <p:nvSpPr>
            <p:cNvPr id="188" name="타원 187">
              <a:extLst>
                <a:ext uri="{FF2B5EF4-FFF2-40B4-BE49-F238E27FC236}">
                  <a16:creationId xmlns:a16="http://schemas.microsoft.com/office/drawing/2014/main" id="{F3F7CEC9-4779-898A-1F36-3A2005AE1FDA}"/>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189" name="TextBox 188">
              <a:extLst>
                <a:ext uri="{FF2B5EF4-FFF2-40B4-BE49-F238E27FC236}">
                  <a16:creationId xmlns:a16="http://schemas.microsoft.com/office/drawing/2014/main" id="{4A2AB656-4F96-2439-5FD4-85CBD13F583C}"/>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3</a:t>
              </a:r>
              <a:endParaRPr lang="ko-KR" altLang="en-US" sz="1100" b="1">
                <a:solidFill>
                  <a:schemeClr val="bg1"/>
                </a:solidFill>
              </a:endParaRPr>
            </a:p>
          </p:txBody>
        </p:sp>
      </p:grpSp>
      <p:grpSp>
        <p:nvGrpSpPr>
          <p:cNvPr id="190" name="그룹 189">
            <a:extLst>
              <a:ext uri="{FF2B5EF4-FFF2-40B4-BE49-F238E27FC236}">
                <a16:creationId xmlns:a16="http://schemas.microsoft.com/office/drawing/2014/main" id="{F848A2CD-D85A-3645-6EF4-39336E92C6A8}"/>
              </a:ext>
            </a:extLst>
          </p:cNvPr>
          <p:cNvGrpSpPr/>
          <p:nvPr/>
        </p:nvGrpSpPr>
        <p:grpSpPr>
          <a:xfrm>
            <a:off x="9568006" y="3986816"/>
            <a:ext cx="283698" cy="283699"/>
            <a:chOff x="1075919" y="1284038"/>
            <a:chExt cx="283698" cy="283699"/>
          </a:xfrm>
        </p:grpSpPr>
        <p:sp>
          <p:nvSpPr>
            <p:cNvPr id="191" name="타원 190">
              <a:extLst>
                <a:ext uri="{FF2B5EF4-FFF2-40B4-BE49-F238E27FC236}">
                  <a16:creationId xmlns:a16="http://schemas.microsoft.com/office/drawing/2014/main" id="{3DAE9567-68E6-3EEB-CFD4-154C7A51C8A1}"/>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192" name="TextBox 191">
              <a:extLst>
                <a:ext uri="{FF2B5EF4-FFF2-40B4-BE49-F238E27FC236}">
                  <a16:creationId xmlns:a16="http://schemas.microsoft.com/office/drawing/2014/main" id="{C2615AE3-BF55-64C2-B6F9-2A0EEE464530}"/>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4</a:t>
              </a:r>
              <a:endParaRPr lang="ko-KR" altLang="en-US" sz="1100" b="1">
                <a:solidFill>
                  <a:schemeClr val="bg1"/>
                </a:solidFill>
              </a:endParaRPr>
            </a:p>
          </p:txBody>
        </p:sp>
      </p:grpSp>
      <p:sp>
        <p:nvSpPr>
          <p:cNvPr id="20" name="모서리가 둥근 직사각형 38">
            <a:extLst>
              <a:ext uri="{FF2B5EF4-FFF2-40B4-BE49-F238E27FC236}">
                <a16:creationId xmlns:a16="http://schemas.microsoft.com/office/drawing/2014/main" id="{595220AC-5B2D-DDA4-FEF1-4637F293455B}"/>
              </a:ext>
            </a:extLst>
          </p:cNvPr>
          <p:cNvSpPr/>
          <p:nvPr/>
        </p:nvSpPr>
        <p:spPr>
          <a:xfrm>
            <a:off x="6954905" y="5161300"/>
            <a:ext cx="2486011" cy="109835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HandlerMethod</a:t>
            </a:r>
          </a:p>
          <a:p>
            <a:pPr algn="ctr">
              <a:spcBef>
                <a:spcPts val="400"/>
              </a:spcBef>
            </a:pPr>
            <a:endParaRPr lang="en-US" altLang="ko-KR" sz="1400">
              <a:solidFill>
                <a:schemeClr val="tx1"/>
              </a:solidFill>
              <a:effectLst/>
            </a:endParaRPr>
          </a:p>
          <a:p>
            <a:pPr algn="ctr">
              <a:spcBef>
                <a:spcPts val="400"/>
              </a:spcBef>
            </a:pPr>
            <a:endParaRPr lang="en-US" altLang="ko-KR" sz="1400">
              <a:solidFill>
                <a:schemeClr val="tx1"/>
              </a:solidFill>
              <a:effectLst/>
            </a:endParaRPr>
          </a:p>
        </p:txBody>
      </p:sp>
      <p:cxnSp>
        <p:nvCxnSpPr>
          <p:cNvPr id="23" name="직선 화살표 연결선 22">
            <a:extLst>
              <a:ext uri="{FF2B5EF4-FFF2-40B4-BE49-F238E27FC236}">
                <a16:creationId xmlns:a16="http://schemas.microsoft.com/office/drawing/2014/main" id="{B4A5A664-A0D8-AF5E-97D1-91E5D8E8A7B1}"/>
              </a:ext>
            </a:extLst>
          </p:cNvPr>
          <p:cNvCxnSpPr>
            <a:cxnSpLocks/>
            <a:stCxn id="3" idx="3"/>
            <a:endCxn id="9" idx="1"/>
          </p:cNvCxnSpPr>
          <p:nvPr/>
        </p:nvCxnSpPr>
        <p:spPr>
          <a:xfrm flipV="1">
            <a:off x="3792557" y="1982463"/>
            <a:ext cx="3162349" cy="766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D2453D5E-1022-631B-F6F5-E165A4A9A554}"/>
              </a:ext>
            </a:extLst>
          </p:cNvPr>
          <p:cNvCxnSpPr>
            <a:cxnSpLocks/>
            <a:stCxn id="7" idx="2"/>
            <a:endCxn id="20" idx="0"/>
          </p:cNvCxnSpPr>
          <p:nvPr/>
        </p:nvCxnSpPr>
        <p:spPr>
          <a:xfrm>
            <a:off x="8197911" y="4726940"/>
            <a:ext cx="0" cy="43436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4" name="그룹 33">
            <a:extLst>
              <a:ext uri="{FF2B5EF4-FFF2-40B4-BE49-F238E27FC236}">
                <a16:creationId xmlns:a16="http://schemas.microsoft.com/office/drawing/2014/main" id="{257F549A-FB64-C82B-85E2-043E9F4A3172}"/>
              </a:ext>
            </a:extLst>
          </p:cNvPr>
          <p:cNvGrpSpPr/>
          <p:nvPr/>
        </p:nvGrpSpPr>
        <p:grpSpPr>
          <a:xfrm>
            <a:off x="9578137" y="5552097"/>
            <a:ext cx="283698" cy="283699"/>
            <a:chOff x="1075919" y="1284038"/>
            <a:chExt cx="283698" cy="283699"/>
          </a:xfrm>
        </p:grpSpPr>
        <p:sp>
          <p:nvSpPr>
            <p:cNvPr id="36" name="타원 35">
              <a:extLst>
                <a:ext uri="{FF2B5EF4-FFF2-40B4-BE49-F238E27FC236}">
                  <a16:creationId xmlns:a16="http://schemas.microsoft.com/office/drawing/2014/main" id="{662DA8FB-04C4-1D77-1FB4-3507746A9C6A}"/>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37" name="TextBox 36">
              <a:extLst>
                <a:ext uri="{FF2B5EF4-FFF2-40B4-BE49-F238E27FC236}">
                  <a16:creationId xmlns:a16="http://schemas.microsoft.com/office/drawing/2014/main" id="{E78966C3-C886-038C-63D0-AD7095C00415}"/>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5</a:t>
              </a:r>
              <a:endParaRPr lang="ko-KR" altLang="en-US" sz="1100" b="1">
                <a:solidFill>
                  <a:schemeClr val="bg1"/>
                </a:solidFill>
              </a:endParaRPr>
            </a:p>
          </p:txBody>
        </p:sp>
      </p:grpSp>
      <p:sp>
        <p:nvSpPr>
          <p:cNvPr id="38" name="TextBox 37">
            <a:extLst>
              <a:ext uri="{FF2B5EF4-FFF2-40B4-BE49-F238E27FC236}">
                <a16:creationId xmlns:a16="http://schemas.microsoft.com/office/drawing/2014/main" id="{F087F1A3-73AC-08AC-9A87-C77AA8E02C86}"/>
              </a:ext>
            </a:extLst>
          </p:cNvPr>
          <p:cNvSpPr txBox="1"/>
          <p:nvPr/>
        </p:nvSpPr>
        <p:spPr>
          <a:xfrm>
            <a:off x="9860412" y="5552097"/>
            <a:ext cx="1417466" cy="261610"/>
          </a:xfrm>
          <a:prstGeom prst="rect">
            <a:avLst/>
          </a:prstGeom>
          <a:noFill/>
        </p:spPr>
        <p:txBody>
          <a:bodyPr wrap="square">
            <a:spAutoFit/>
          </a:bodyPr>
          <a:lstStyle/>
          <a:p>
            <a:pPr algn="ctr"/>
            <a:r>
              <a:rPr lang="ko-KR" altLang="en-US" sz="1100"/>
              <a:t>최종 핸들러 선택</a:t>
            </a:r>
          </a:p>
        </p:txBody>
      </p:sp>
      <p:sp>
        <p:nvSpPr>
          <p:cNvPr id="39" name="모서리가 둥근 직사각형 38">
            <a:extLst>
              <a:ext uri="{FF2B5EF4-FFF2-40B4-BE49-F238E27FC236}">
                <a16:creationId xmlns:a16="http://schemas.microsoft.com/office/drawing/2014/main" id="{900C2733-BA00-2EA6-E2D8-34571B40B5EB}"/>
              </a:ext>
            </a:extLst>
          </p:cNvPr>
          <p:cNvSpPr/>
          <p:nvPr/>
        </p:nvSpPr>
        <p:spPr>
          <a:xfrm>
            <a:off x="1123408" y="5161300"/>
            <a:ext cx="3491622" cy="109835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HandlerExecutionChain</a:t>
            </a:r>
          </a:p>
          <a:p>
            <a:pPr algn="ctr">
              <a:spcBef>
                <a:spcPts val="400"/>
              </a:spcBef>
            </a:pPr>
            <a:endParaRPr lang="en-US" altLang="ko-KR" sz="1400">
              <a:solidFill>
                <a:schemeClr val="tx1"/>
              </a:solidFill>
              <a:effectLst/>
            </a:endParaRPr>
          </a:p>
          <a:p>
            <a:pPr algn="ctr">
              <a:spcBef>
                <a:spcPts val="400"/>
              </a:spcBef>
            </a:pPr>
            <a:endParaRPr lang="en-US" altLang="ko-KR" sz="1400">
              <a:solidFill>
                <a:schemeClr val="tx1"/>
              </a:solidFill>
              <a:effectLst/>
            </a:endParaRPr>
          </a:p>
        </p:txBody>
      </p:sp>
      <p:cxnSp>
        <p:nvCxnSpPr>
          <p:cNvPr id="40" name="직선 화살표 연결선 39">
            <a:extLst>
              <a:ext uri="{FF2B5EF4-FFF2-40B4-BE49-F238E27FC236}">
                <a16:creationId xmlns:a16="http://schemas.microsoft.com/office/drawing/2014/main" id="{CB9244CE-6C21-6F8C-0A6E-4DB3306CF0A1}"/>
              </a:ext>
            </a:extLst>
          </p:cNvPr>
          <p:cNvCxnSpPr>
            <a:cxnSpLocks/>
            <a:stCxn id="20" idx="1"/>
            <a:endCxn id="39" idx="3"/>
          </p:cNvCxnSpPr>
          <p:nvPr/>
        </p:nvCxnSpPr>
        <p:spPr>
          <a:xfrm flipH="1">
            <a:off x="4615030" y="5710476"/>
            <a:ext cx="233987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41" name="그룹 40">
            <a:extLst>
              <a:ext uri="{FF2B5EF4-FFF2-40B4-BE49-F238E27FC236}">
                <a16:creationId xmlns:a16="http://schemas.microsoft.com/office/drawing/2014/main" id="{123DC216-A0B6-BDE0-47DB-DC9E69563FB6}"/>
              </a:ext>
            </a:extLst>
          </p:cNvPr>
          <p:cNvGrpSpPr/>
          <p:nvPr/>
        </p:nvGrpSpPr>
        <p:grpSpPr>
          <a:xfrm>
            <a:off x="637691" y="3506197"/>
            <a:ext cx="283698" cy="283699"/>
            <a:chOff x="1075919" y="1284038"/>
            <a:chExt cx="283698" cy="283699"/>
          </a:xfrm>
        </p:grpSpPr>
        <p:sp>
          <p:nvSpPr>
            <p:cNvPr id="42" name="타원 41">
              <a:extLst>
                <a:ext uri="{FF2B5EF4-FFF2-40B4-BE49-F238E27FC236}">
                  <a16:creationId xmlns:a16="http://schemas.microsoft.com/office/drawing/2014/main" id="{2223F279-4DBE-48FA-9355-7755676EE377}"/>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43" name="TextBox 42">
              <a:extLst>
                <a:ext uri="{FF2B5EF4-FFF2-40B4-BE49-F238E27FC236}">
                  <a16:creationId xmlns:a16="http://schemas.microsoft.com/office/drawing/2014/main" id="{CE1C1E67-8D74-D625-6065-B6124BC60C01}"/>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6</a:t>
              </a:r>
              <a:endParaRPr lang="ko-KR" altLang="en-US" sz="1100" b="1">
                <a:solidFill>
                  <a:schemeClr val="bg1"/>
                </a:solidFill>
              </a:endParaRPr>
            </a:p>
          </p:txBody>
        </p:sp>
      </p:grpSp>
      <p:sp>
        <p:nvSpPr>
          <p:cNvPr id="44" name="TextBox 43">
            <a:extLst>
              <a:ext uri="{FF2B5EF4-FFF2-40B4-BE49-F238E27FC236}">
                <a16:creationId xmlns:a16="http://schemas.microsoft.com/office/drawing/2014/main" id="{FD52D5CF-B92F-D031-700C-FD1E9B5D4C0B}"/>
              </a:ext>
            </a:extLst>
          </p:cNvPr>
          <p:cNvSpPr txBox="1"/>
          <p:nvPr/>
        </p:nvSpPr>
        <p:spPr>
          <a:xfrm>
            <a:off x="942806" y="3352627"/>
            <a:ext cx="2116439" cy="567463"/>
          </a:xfrm>
          <a:prstGeom prst="rect">
            <a:avLst/>
          </a:prstGeom>
          <a:noFill/>
        </p:spPr>
        <p:txBody>
          <a:bodyPr wrap="square">
            <a:spAutoFit/>
          </a:bodyPr>
          <a:lstStyle/>
          <a:p>
            <a:pPr>
              <a:lnSpc>
                <a:spcPct val="150000"/>
              </a:lnSpc>
            </a:pPr>
            <a:r>
              <a:rPr lang="ko-KR" altLang="en-US" sz="1100"/>
              <a:t>핸들러와 인터셉터를 포함한 핸들러 체인 리턴</a:t>
            </a:r>
          </a:p>
        </p:txBody>
      </p:sp>
      <p:sp>
        <p:nvSpPr>
          <p:cNvPr id="52" name="직사각형 51">
            <a:extLst>
              <a:ext uri="{FF2B5EF4-FFF2-40B4-BE49-F238E27FC236}">
                <a16:creationId xmlns:a16="http://schemas.microsoft.com/office/drawing/2014/main" id="{76844BAC-E5FB-4935-7CF5-D7DD47204BBD}"/>
              </a:ext>
            </a:extLst>
          </p:cNvPr>
          <p:cNvSpPr/>
          <p:nvPr/>
        </p:nvSpPr>
        <p:spPr>
          <a:xfrm>
            <a:off x="1401824" y="5716838"/>
            <a:ext cx="2934789" cy="316491"/>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spcBef>
                <a:spcPts val="400"/>
              </a:spcBef>
            </a:pPr>
            <a:r>
              <a:rPr lang="en-US" altLang="ko-KR" sz="1200">
                <a:solidFill>
                  <a:schemeClr val="tx1"/>
                </a:solidFill>
                <a:effectLst/>
              </a:rPr>
              <a:t>HandlerMethod / HandlerInterceptor</a:t>
            </a:r>
          </a:p>
        </p:txBody>
      </p:sp>
      <p:sp>
        <p:nvSpPr>
          <p:cNvPr id="53" name="직사각형 52">
            <a:extLst>
              <a:ext uri="{FF2B5EF4-FFF2-40B4-BE49-F238E27FC236}">
                <a16:creationId xmlns:a16="http://schemas.microsoft.com/office/drawing/2014/main" id="{09AE74AD-32B9-EC68-A635-AD6C4BB9206A}"/>
              </a:ext>
            </a:extLst>
          </p:cNvPr>
          <p:cNvSpPr/>
          <p:nvPr/>
        </p:nvSpPr>
        <p:spPr>
          <a:xfrm>
            <a:off x="7309261" y="5704991"/>
            <a:ext cx="1775764" cy="316491"/>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spcBef>
                <a:spcPts val="400"/>
              </a:spcBef>
            </a:pPr>
            <a:r>
              <a:rPr lang="en-US" altLang="ko-KR" sz="1200">
                <a:solidFill>
                  <a:schemeClr val="tx1"/>
                </a:solidFill>
                <a:effectLst/>
              </a:rPr>
              <a:t>Controller / M</a:t>
            </a:r>
            <a:r>
              <a:rPr lang="en-US" altLang="ko-KR" sz="1200">
                <a:solidFill>
                  <a:schemeClr val="tx1"/>
                </a:solidFill>
              </a:rPr>
              <a:t>ethod</a:t>
            </a:r>
            <a:endParaRPr lang="en-US" altLang="ko-KR" sz="1200">
              <a:solidFill>
                <a:schemeClr val="tx1"/>
              </a:solidFill>
              <a:effectLst/>
            </a:endParaRPr>
          </a:p>
        </p:txBody>
      </p:sp>
      <p:sp>
        <p:nvSpPr>
          <p:cNvPr id="59" name="직사각형 58">
            <a:extLst>
              <a:ext uri="{FF2B5EF4-FFF2-40B4-BE49-F238E27FC236}">
                <a16:creationId xmlns:a16="http://schemas.microsoft.com/office/drawing/2014/main" id="{07030C30-CBC7-2394-61CC-EA199154FAA6}"/>
              </a:ext>
            </a:extLst>
          </p:cNvPr>
          <p:cNvSpPr/>
          <p:nvPr/>
        </p:nvSpPr>
        <p:spPr>
          <a:xfrm>
            <a:off x="7036243" y="4193269"/>
            <a:ext cx="2321801" cy="316491"/>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spcBef>
                <a:spcPts val="400"/>
              </a:spcBef>
            </a:pPr>
            <a:r>
              <a:rPr lang="en-US" altLang="ko-KR" sz="1200">
                <a:solidFill>
                  <a:schemeClr val="tx1"/>
                </a:solidFill>
              </a:rPr>
              <a:t>MappingInfo / HandlerMethod</a:t>
            </a:r>
            <a:endParaRPr lang="en-US" altLang="ko-KR" sz="1200">
              <a:solidFill>
                <a:schemeClr val="tx1"/>
              </a:solidFill>
              <a:effectLst/>
            </a:endParaRPr>
          </a:p>
        </p:txBody>
      </p:sp>
      <p:sp>
        <p:nvSpPr>
          <p:cNvPr id="65" name="TextBox 64">
            <a:extLst>
              <a:ext uri="{FF2B5EF4-FFF2-40B4-BE49-F238E27FC236}">
                <a16:creationId xmlns:a16="http://schemas.microsoft.com/office/drawing/2014/main" id="{5A8D88FD-E412-7772-4F3D-923F9AF8B20A}"/>
              </a:ext>
            </a:extLst>
          </p:cNvPr>
          <p:cNvSpPr txBox="1"/>
          <p:nvPr/>
        </p:nvSpPr>
        <p:spPr>
          <a:xfrm>
            <a:off x="3735906" y="3152843"/>
            <a:ext cx="3002377" cy="869790"/>
          </a:xfrm>
          <a:prstGeom prst="rect">
            <a:avLst/>
          </a:prstGeom>
          <a:ln>
            <a:noFill/>
            <a:prstDash val="sysDash"/>
          </a:ln>
        </p:spPr>
        <p:style>
          <a:lnRef idx="2">
            <a:schemeClr val="dk1"/>
          </a:lnRef>
          <a:fillRef idx="1">
            <a:schemeClr val="lt1"/>
          </a:fillRef>
          <a:effectRef idx="0">
            <a:schemeClr val="dk1"/>
          </a:effectRef>
          <a:fontRef idx="minor">
            <a:schemeClr val="dk1"/>
          </a:fontRef>
        </p:style>
        <p:txBody>
          <a:bodyPr wrap="square">
            <a:spAutoFit/>
          </a:bodyPr>
          <a:lstStyle/>
          <a:p>
            <a:pPr>
              <a:lnSpc>
                <a:spcPct val="150000"/>
              </a:lnSpc>
            </a:pPr>
            <a:r>
              <a:rPr lang="ko-KR" altLang="en-US" b="1" i="1">
                <a:solidFill>
                  <a:srgbClr val="FF0000"/>
                </a:solidFill>
              </a:rPr>
              <a:t>핸들러 매핑을 통해 요청을 처리할 핸들러 찾는다 </a:t>
            </a:r>
            <a:r>
              <a:rPr lang="en-US" altLang="ko-KR" b="1" i="1">
                <a:solidFill>
                  <a:srgbClr val="FF0000"/>
                </a:solidFill>
              </a:rPr>
              <a:t>!!</a:t>
            </a:r>
            <a:endParaRPr lang="ko-KR" altLang="en-US" b="1" i="1">
              <a:solidFill>
                <a:srgbClr val="FF0000"/>
              </a:solidFill>
            </a:endParaRPr>
          </a:p>
        </p:txBody>
      </p:sp>
      <p:cxnSp>
        <p:nvCxnSpPr>
          <p:cNvPr id="5" name="직선 화살표 연결선 4">
            <a:extLst>
              <a:ext uri="{FF2B5EF4-FFF2-40B4-BE49-F238E27FC236}">
                <a16:creationId xmlns:a16="http://schemas.microsoft.com/office/drawing/2014/main" id="{7E840ADC-0DD5-A705-02BE-0340A9D6BC85}"/>
              </a:ext>
            </a:extLst>
          </p:cNvPr>
          <p:cNvCxnSpPr>
            <a:stCxn id="39" idx="0"/>
            <a:endCxn id="3" idx="2"/>
          </p:cNvCxnSpPr>
          <p:nvPr/>
        </p:nvCxnSpPr>
        <p:spPr>
          <a:xfrm flipV="1">
            <a:off x="2869219" y="2236886"/>
            <a:ext cx="27573" cy="292441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1657800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직사각형 72">
            <a:extLst>
              <a:ext uri="{FF2B5EF4-FFF2-40B4-BE49-F238E27FC236}">
                <a16:creationId xmlns:a16="http://schemas.microsoft.com/office/drawing/2014/main" id="{D10AE262-3224-4491-9AF5-1A7677C571EF}"/>
              </a:ext>
            </a:extLst>
          </p:cNvPr>
          <p:cNvSpPr/>
          <p:nvPr/>
        </p:nvSpPr>
        <p:spPr>
          <a:xfrm>
            <a:off x="370207" y="627229"/>
            <a:ext cx="3749120" cy="346249"/>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latin typeface="+mn-ea"/>
              </a:rPr>
              <a:t>클라이언트의 요청을 처리할 핸들러를 실행한다</a:t>
            </a:r>
            <a:endParaRPr lang="en-US" altLang="ko-KR" sz="1200">
              <a:latin typeface="+mn-ea"/>
            </a:endParaRPr>
          </a:p>
        </p:txBody>
      </p:sp>
      <p:sp>
        <p:nvSpPr>
          <p:cNvPr id="74" name="직사각형 73">
            <a:extLst>
              <a:ext uri="{FF2B5EF4-FFF2-40B4-BE49-F238E27FC236}">
                <a16:creationId xmlns:a16="http://schemas.microsoft.com/office/drawing/2014/main" id="{42A0B23B-7003-43B2-A559-7C4A6F001EFB}"/>
              </a:ext>
            </a:extLst>
          </p:cNvPr>
          <p:cNvSpPr/>
          <p:nvPr/>
        </p:nvSpPr>
        <p:spPr>
          <a:xfrm>
            <a:off x="198756" y="202792"/>
            <a:ext cx="3375219"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HandlerAdapter </a:t>
            </a:r>
            <a:r>
              <a:rPr lang="en-US" altLang="ko-KR" sz="1400">
                <a:solidFill>
                  <a:schemeClr val="accent1">
                    <a:lumMod val="75000"/>
                  </a:schemeClr>
                </a:solidFill>
                <a:latin typeface="+mn-ea"/>
              </a:rPr>
              <a:t>(</a:t>
            </a:r>
            <a:r>
              <a:rPr lang="ko-KR" altLang="en-US" sz="1400">
                <a:solidFill>
                  <a:schemeClr val="accent1">
                    <a:lumMod val="75000"/>
                  </a:schemeClr>
                </a:solidFill>
                <a:latin typeface="+mn-ea"/>
              </a:rPr>
              <a:t>핸들러 호출</a:t>
            </a:r>
            <a:r>
              <a:rPr lang="en-US" altLang="ko-KR" sz="1400">
                <a:solidFill>
                  <a:schemeClr val="accent1">
                    <a:lumMod val="75000"/>
                  </a:schemeClr>
                </a:solidFill>
                <a:latin typeface="+mn-ea"/>
              </a:rPr>
              <a:t>)</a:t>
            </a:r>
            <a:endParaRPr lang="ko-KR" altLang="en-US" sz="1400">
              <a:solidFill>
                <a:schemeClr val="accent1">
                  <a:lumMod val="75000"/>
                </a:schemeClr>
              </a:solidFill>
              <a:latin typeface="+mn-ea"/>
            </a:endParaRPr>
          </a:p>
        </p:txBody>
      </p:sp>
      <p:sp>
        <p:nvSpPr>
          <p:cNvPr id="3" name="모서리가 둥근 직사각형 38">
            <a:extLst>
              <a:ext uri="{FF2B5EF4-FFF2-40B4-BE49-F238E27FC236}">
                <a16:creationId xmlns:a16="http://schemas.microsoft.com/office/drawing/2014/main" id="{9C944B70-E728-6ECB-1738-7A42057006B9}"/>
              </a:ext>
            </a:extLst>
          </p:cNvPr>
          <p:cNvSpPr/>
          <p:nvPr/>
        </p:nvSpPr>
        <p:spPr>
          <a:xfrm>
            <a:off x="2851960" y="1743374"/>
            <a:ext cx="1791531" cy="493512"/>
          </a:xfrm>
          <a:prstGeom prst="roundRect">
            <a:avLst/>
          </a:prstGeom>
          <a:solidFill>
            <a:schemeClr val="accent1">
              <a:lumMod val="75000"/>
            </a:schemeClr>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b="1">
                <a:solidFill>
                  <a:schemeClr val="bg1"/>
                </a:solidFill>
              </a:rPr>
              <a:t>DispatcherServlet</a:t>
            </a:r>
            <a:endParaRPr lang="ko-KR" altLang="en-US" sz="1400" b="1">
              <a:solidFill>
                <a:schemeClr val="bg1"/>
              </a:solidFill>
              <a:ea typeface="나눔바른고딕" panose="020B0603020101020101"/>
            </a:endParaRPr>
          </a:p>
        </p:txBody>
      </p:sp>
      <p:sp>
        <p:nvSpPr>
          <p:cNvPr id="6" name="모서리가 둥근 직사각형 38">
            <a:extLst>
              <a:ext uri="{FF2B5EF4-FFF2-40B4-BE49-F238E27FC236}">
                <a16:creationId xmlns:a16="http://schemas.microsoft.com/office/drawing/2014/main" id="{9788EE7E-6FEE-8C94-F3D5-E6F4243D9C00}"/>
              </a:ext>
            </a:extLst>
          </p:cNvPr>
          <p:cNvSpPr/>
          <p:nvPr/>
        </p:nvSpPr>
        <p:spPr>
          <a:xfrm>
            <a:off x="7117862" y="2649107"/>
            <a:ext cx="2486012" cy="493512"/>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effectLst/>
              </a:rPr>
              <a:t>HandlerAdapter</a:t>
            </a:r>
          </a:p>
        </p:txBody>
      </p:sp>
      <p:sp>
        <p:nvSpPr>
          <p:cNvPr id="7" name="모서리가 둥근 직사각형 38">
            <a:extLst>
              <a:ext uri="{FF2B5EF4-FFF2-40B4-BE49-F238E27FC236}">
                <a16:creationId xmlns:a16="http://schemas.microsoft.com/office/drawing/2014/main" id="{14201AE2-E505-F1D5-15C7-B3279F7A8176}"/>
              </a:ext>
            </a:extLst>
          </p:cNvPr>
          <p:cNvSpPr/>
          <p:nvPr/>
        </p:nvSpPr>
        <p:spPr>
          <a:xfrm>
            <a:off x="7117861" y="3562507"/>
            <a:ext cx="2486011" cy="1164433"/>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InvocableHandlerMethod</a:t>
            </a:r>
          </a:p>
          <a:p>
            <a:pPr algn="ctr">
              <a:spcBef>
                <a:spcPts val="400"/>
              </a:spcBef>
            </a:pPr>
            <a:endParaRPr lang="en-US" altLang="ko-KR" sz="1400">
              <a:solidFill>
                <a:schemeClr val="tx1"/>
              </a:solidFill>
              <a:effectLst/>
            </a:endParaRPr>
          </a:p>
          <a:p>
            <a:pPr algn="ctr">
              <a:spcBef>
                <a:spcPts val="400"/>
              </a:spcBef>
            </a:pPr>
            <a:endParaRPr lang="en-US" altLang="ko-KR" sz="1400">
              <a:solidFill>
                <a:schemeClr val="tx1"/>
              </a:solidFill>
              <a:effectLst/>
            </a:endParaRPr>
          </a:p>
        </p:txBody>
      </p:sp>
      <p:sp>
        <p:nvSpPr>
          <p:cNvPr id="9" name="모서리가 둥근 직사각형 38">
            <a:extLst>
              <a:ext uri="{FF2B5EF4-FFF2-40B4-BE49-F238E27FC236}">
                <a16:creationId xmlns:a16="http://schemas.microsoft.com/office/drawing/2014/main" id="{637AFA83-09C7-0FEE-8717-D6CA4746923D}"/>
              </a:ext>
            </a:extLst>
          </p:cNvPr>
          <p:cNvSpPr/>
          <p:nvPr/>
        </p:nvSpPr>
        <p:spPr>
          <a:xfrm>
            <a:off x="7117862" y="1735707"/>
            <a:ext cx="2486012"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HandlerAdapters</a:t>
            </a:r>
          </a:p>
        </p:txBody>
      </p:sp>
      <p:cxnSp>
        <p:nvCxnSpPr>
          <p:cNvPr id="16" name="직선 화살표 연결선 15">
            <a:extLst>
              <a:ext uri="{FF2B5EF4-FFF2-40B4-BE49-F238E27FC236}">
                <a16:creationId xmlns:a16="http://schemas.microsoft.com/office/drawing/2014/main" id="{E046F375-E9FC-3FA0-F9E8-583655C6E8C5}"/>
              </a:ext>
            </a:extLst>
          </p:cNvPr>
          <p:cNvCxnSpPr>
            <a:cxnSpLocks/>
            <a:stCxn id="9" idx="2"/>
            <a:endCxn id="6" idx="0"/>
          </p:cNvCxnSpPr>
          <p:nvPr/>
        </p:nvCxnSpPr>
        <p:spPr>
          <a:xfrm>
            <a:off x="8360868" y="2229219"/>
            <a:ext cx="0" cy="41988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096C3778-7A93-41A3-9162-779010E1728F}"/>
              </a:ext>
            </a:extLst>
          </p:cNvPr>
          <p:cNvCxnSpPr>
            <a:cxnSpLocks/>
            <a:stCxn id="6" idx="2"/>
            <a:endCxn id="7" idx="0"/>
          </p:cNvCxnSpPr>
          <p:nvPr/>
        </p:nvCxnSpPr>
        <p:spPr>
          <a:xfrm flipH="1">
            <a:off x="8360867" y="3142619"/>
            <a:ext cx="1" cy="41988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0" name="직선 화살표 연결선 159">
            <a:extLst>
              <a:ext uri="{FF2B5EF4-FFF2-40B4-BE49-F238E27FC236}">
                <a16:creationId xmlns:a16="http://schemas.microsoft.com/office/drawing/2014/main" id="{76E97DFC-67FF-EABA-115A-026333FDB7A3}"/>
              </a:ext>
            </a:extLst>
          </p:cNvPr>
          <p:cNvCxnSpPr>
            <a:cxnSpLocks/>
            <a:endCxn id="3" idx="1"/>
          </p:cNvCxnSpPr>
          <p:nvPr/>
        </p:nvCxnSpPr>
        <p:spPr>
          <a:xfrm>
            <a:off x="1974797" y="1990130"/>
            <a:ext cx="87716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3" name="TextBox 162">
            <a:extLst>
              <a:ext uri="{FF2B5EF4-FFF2-40B4-BE49-F238E27FC236}">
                <a16:creationId xmlns:a16="http://schemas.microsoft.com/office/drawing/2014/main" id="{EE3364E1-8A97-BBB4-DD9F-BEF26B68F60D}"/>
              </a:ext>
            </a:extLst>
          </p:cNvPr>
          <p:cNvSpPr txBox="1"/>
          <p:nvPr/>
        </p:nvSpPr>
        <p:spPr>
          <a:xfrm>
            <a:off x="1136778" y="1834418"/>
            <a:ext cx="905691" cy="276999"/>
          </a:xfrm>
          <a:prstGeom prst="rect">
            <a:avLst/>
          </a:prstGeom>
          <a:noFill/>
        </p:spPr>
        <p:txBody>
          <a:bodyPr wrap="square">
            <a:spAutoFit/>
          </a:bodyPr>
          <a:lstStyle/>
          <a:p>
            <a:pPr algn="ctr"/>
            <a:r>
              <a:rPr lang="en-US" altLang="ko-KR" sz="1200"/>
              <a:t>Request</a:t>
            </a:r>
            <a:endParaRPr lang="ko-KR" altLang="en-US" sz="1200"/>
          </a:p>
        </p:txBody>
      </p:sp>
      <p:sp>
        <p:nvSpPr>
          <p:cNvPr id="166" name="TextBox 165">
            <a:extLst>
              <a:ext uri="{FF2B5EF4-FFF2-40B4-BE49-F238E27FC236}">
                <a16:creationId xmlns:a16="http://schemas.microsoft.com/office/drawing/2014/main" id="{22368C35-FDFB-3AE8-6C5E-116D0575A28C}"/>
              </a:ext>
            </a:extLst>
          </p:cNvPr>
          <p:cNvSpPr txBox="1"/>
          <p:nvPr/>
        </p:nvSpPr>
        <p:spPr>
          <a:xfrm>
            <a:off x="5116518" y="1579345"/>
            <a:ext cx="1789522" cy="261610"/>
          </a:xfrm>
          <a:prstGeom prst="rect">
            <a:avLst/>
          </a:prstGeom>
          <a:ln>
            <a:solidFill>
              <a:schemeClr val="bg1">
                <a:lumMod val="50000"/>
              </a:schemeClr>
            </a:solidFill>
            <a:prstDash val="sysDash"/>
          </a:ln>
        </p:spPr>
        <p:style>
          <a:lnRef idx="2">
            <a:schemeClr val="dk1"/>
          </a:lnRef>
          <a:fillRef idx="1">
            <a:schemeClr val="lt1"/>
          </a:fillRef>
          <a:effectRef idx="0">
            <a:schemeClr val="dk1"/>
          </a:effectRef>
          <a:fontRef idx="minor">
            <a:schemeClr val="dk1"/>
          </a:fontRef>
        </p:style>
        <p:txBody>
          <a:bodyPr wrap="square">
            <a:spAutoFit/>
          </a:bodyPr>
          <a:lstStyle/>
          <a:p>
            <a:pPr algn="ctr"/>
            <a:r>
              <a:rPr lang="ko-KR" altLang="en-US" sz="1100"/>
              <a:t>핸들러 체인을 전달한다</a:t>
            </a:r>
          </a:p>
        </p:txBody>
      </p:sp>
      <p:sp>
        <p:nvSpPr>
          <p:cNvPr id="167" name="TextBox 166">
            <a:extLst>
              <a:ext uri="{FF2B5EF4-FFF2-40B4-BE49-F238E27FC236}">
                <a16:creationId xmlns:a16="http://schemas.microsoft.com/office/drawing/2014/main" id="{A43833F1-4CDF-EB06-1C2A-686E9262982A}"/>
              </a:ext>
            </a:extLst>
          </p:cNvPr>
          <p:cNvSpPr txBox="1"/>
          <p:nvPr/>
        </p:nvSpPr>
        <p:spPr>
          <a:xfrm>
            <a:off x="9730962" y="1859325"/>
            <a:ext cx="1709872" cy="261610"/>
          </a:xfrm>
          <a:prstGeom prst="rect">
            <a:avLst/>
          </a:prstGeom>
          <a:noFill/>
        </p:spPr>
        <p:txBody>
          <a:bodyPr wrap="square">
            <a:spAutoFit/>
          </a:bodyPr>
          <a:lstStyle/>
          <a:p>
            <a:pPr algn="ctr"/>
            <a:r>
              <a:rPr lang="ko-KR" altLang="en-US" sz="1100"/>
              <a:t>핸들러 어댑터 목록</a:t>
            </a:r>
          </a:p>
        </p:txBody>
      </p:sp>
      <p:sp>
        <p:nvSpPr>
          <p:cNvPr id="168" name="TextBox 167">
            <a:extLst>
              <a:ext uri="{FF2B5EF4-FFF2-40B4-BE49-F238E27FC236}">
                <a16:creationId xmlns:a16="http://schemas.microsoft.com/office/drawing/2014/main" id="{B60E3C6C-A2DF-2894-C527-257F39671015}"/>
              </a:ext>
            </a:extLst>
          </p:cNvPr>
          <p:cNvSpPr txBox="1"/>
          <p:nvPr/>
        </p:nvSpPr>
        <p:spPr>
          <a:xfrm>
            <a:off x="9988558" y="2785856"/>
            <a:ext cx="1780939" cy="261610"/>
          </a:xfrm>
          <a:prstGeom prst="rect">
            <a:avLst/>
          </a:prstGeom>
          <a:noFill/>
        </p:spPr>
        <p:txBody>
          <a:bodyPr wrap="square">
            <a:spAutoFit/>
          </a:bodyPr>
          <a:lstStyle/>
          <a:p>
            <a:pPr algn="ctr"/>
            <a:r>
              <a:rPr lang="ko-KR" altLang="en-US" sz="1100"/>
              <a:t>적절한 핸들러 어댑터 선택</a:t>
            </a:r>
          </a:p>
        </p:txBody>
      </p:sp>
      <p:sp>
        <p:nvSpPr>
          <p:cNvPr id="169" name="TextBox 168">
            <a:extLst>
              <a:ext uri="{FF2B5EF4-FFF2-40B4-BE49-F238E27FC236}">
                <a16:creationId xmlns:a16="http://schemas.microsoft.com/office/drawing/2014/main" id="{60C295B1-9D44-05F0-2DB1-8C8CEB6B4752}"/>
              </a:ext>
            </a:extLst>
          </p:cNvPr>
          <p:cNvSpPr txBox="1"/>
          <p:nvPr/>
        </p:nvSpPr>
        <p:spPr>
          <a:xfrm>
            <a:off x="9988559" y="4019948"/>
            <a:ext cx="1916058" cy="430887"/>
          </a:xfrm>
          <a:prstGeom prst="rect">
            <a:avLst/>
          </a:prstGeom>
          <a:noFill/>
        </p:spPr>
        <p:txBody>
          <a:bodyPr wrap="square">
            <a:spAutoFit/>
          </a:bodyPr>
          <a:lstStyle/>
          <a:p>
            <a:pPr algn="ctr"/>
            <a:r>
              <a:rPr lang="ko-KR" altLang="en-US" sz="1100"/>
              <a:t>핸들러의 해당 메서드 호출</a:t>
            </a:r>
            <a:endParaRPr lang="en-US" altLang="ko-KR" sz="1100"/>
          </a:p>
          <a:p>
            <a:pPr algn="ctr"/>
            <a:r>
              <a:rPr lang="en-US" altLang="ko-KR" sz="1100"/>
              <a:t>(</a:t>
            </a:r>
            <a:r>
              <a:rPr lang="ko-KR" altLang="en-US" sz="1100"/>
              <a:t>리플렉션 사용</a:t>
            </a:r>
            <a:r>
              <a:rPr lang="en-US" altLang="ko-KR" sz="1100"/>
              <a:t>)</a:t>
            </a:r>
            <a:endParaRPr lang="ko-KR" altLang="en-US" sz="1100"/>
          </a:p>
        </p:txBody>
      </p:sp>
      <p:grpSp>
        <p:nvGrpSpPr>
          <p:cNvPr id="183" name="그룹 182">
            <a:extLst>
              <a:ext uri="{FF2B5EF4-FFF2-40B4-BE49-F238E27FC236}">
                <a16:creationId xmlns:a16="http://schemas.microsoft.com/office/drawing/2014/main" id="{E66FBA52-85BC-57EC-BB97-72E6D11BB806}"/>
              </a:ext>
            </a:extLst>
          </p:cNvPr>
          <p:cNvGrpSpPr/>
          <p:nvPr/>
        </p:nvGrpSpPr>
        <p:grpSpPr>
          <a:xfrm>
            <a:off x="4695991" y="1573180"/>
            <a:ext cx="283698" cy="283699"/>
            <a:chOff x="1075919" y="1284038"/>
            <a:chExt cx="283698" cy="283699"/>
          </a:xfrm>
        </p:grpSpPr>
        <p:sp>
          <p:nvSpPr>
            <p:cNvPr id="181" name="타원 180">
              <a:extLst>
                <a:ext uri="{FF2B5EF4-FFF2-40B4-BE49-F238E27FC236}">
                  <a16:creationId xmlns:a16="http://schemas.microsoft.com/office/drawing/2014/main" id="{CCB1B3C9-D008-BA69-CF42-7B9AF862B3BC}"/>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182" name="TextBox 181">
              <a:extLst>
                <a:ext uri="{FF2B5EF4-FFF2-40B4-BE49-F238E27FC236}">
                  <a16:creationId xmlns:a16="http://schemas.microsoft.com/office/drawing/2014/main" id="{D15D6D7D-CE92-B611-8B55-1547F69B796C}"/>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1</a:t>
              </a:r>
              <a:endParaRPr lang="ko-KR" altLang="en-US" sz="1100" b="1">
                <a:solidFill>
                  <a:schemeClr val="bg1"/>
                </a:solidFill>
              </a:endParaRPr>
            </a:p>
          </p:txBody>
        </p:sp>
      </p:grpSp>
      <p:grpSp>
        <p:nvGrpSpPr>
          <p:cNvPr id="184" name="그룹 183">
            <a:extLst>
              <a:ext uri="{FF2B5EF4-FFF2-40B4-BE49-F238E27FC236}">
                <a16:creationId xmlns:a16="http://schemas.microsoft.com/office/drawing/2014/main" id="{7156FB74-154A-226C-1EDE-766317ECA361}"/>
              </a:ext>
            </a:extLst>
          </p:cNvPr>
          <p:cNvGrpSpPr/>
          <p:nvPr/>
        </p:nvGrpSpPr>
        <p:grpSpPr>
          <a:xfrm>
            <a:off x="9734079" y="1834418"/>
            <a:ext cx="283698" cy="283699"/>
            <a:chOff x="1075919" y="1284038"/>
            <a:chExt cx="283698" cy="283699"/>
          </a:xfrm>
        </p:grpSpPr>
        <p:sp>
          <p:nvSpPr>
            <p:cNvPr id="185" name="타원 184">
              <a:extLst>
                <a:ext uri="{FF2B5EF4-FFF2-40B4-BE49-F238E27FC236}">
                  <a16:creationId xmlns:a16="http://schemas.microsoft.com/office/drawing/2014/main" id="{8BFBEB83-938D-CFDB-691C-B0617484FF57}"/>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186" name="TextBox 185">
              <a:extLst>
                <a:ext uri="{FF2B5EF4-FFF2-40B4-BE49-F238E27FC236}">
                  <a16:creationId xmlns:a16="http://schemas.microsoft.com/office/drawing/2014/main" id="{C6F8E144-C0C0-959C-F68F-90DF350E0234}"/>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2</a:t>
              </a:r>
              <a:endParaRPr lang="ko-KR" altLang="en-US" sz="1100" b="1">
                <a:solidFill>
                  <a:schemeClr val="bg1"/>
                </a:solidFill>
              </a:endParaRPr>
            </a:p>
          </p:txBody>
        </p:sp>
      </p:grpSp>
      <p:grpSp>
        <p:nvGrpSpPr>
          <p:cNvPr id="187" name="그룹 186">
            <a:extLst>
              <a:ext uri="{FF2B5EF4-FFF2-40B4-BE49-F238E27FC236}">
                <a16:creationId xmlns:a16="http://schemas.microsoft.com/office/drawing/2014/main" id="{B2A69F09-5E0F-CB2B-C48E-0F086A093736}"/>
              </a:ext>
            </a:extLst>
          </p:cNvPr>
          <p:cNvGrpSpPr/>
          <p:nvPr/>
        </p:nvGrpSpPr>
        <p:grpSpPr>
          <a:xfrm>
            <a:off x="9739670" y="2768696"/>
            <a:ext cx="283698" cy="283699"/>
            <a:chOff x="1075919" y="1284038"/>
            <a:chExt cx="283698" cy="283699"/>
          </a:xfrm>
        </p:grpSpPr>
        <p:sp>
          <p:nvSpPr>
            <p:cNvPr id="188" name="타원 187">
              <a:extLst>
                <a:ext uri="{FF2B5EF4-FFF2-40B4-BE49-F238E27FC236}">
                  <a16:creationId xmlns:a16="http://schemas.microsoft.com/office/drawing/2014/main" id="{F3F7CEC9-4779-898A-1F36-3A2005AE1FDA}"/>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189" name="TextBox 188">
              <a:extLst>
                <a:ext uri="{FF2B5EF4-FFF2-40B4-BE49-F238E27FC236}">
                  <a16:creationId xmlns:a16="http://schemas.microsoft.com/office/drawing/2014/main" id="{4A2AB656-4F96-2439-5FD4-85CBD13F583C}"/>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3</a:t>
              </a:r>
              <a:endParaRPr lang="ko-KR" altLang="en-US" sz="1100" b="1">
                <a:solidFill>
                  <a:schemeClr val="bg1"/>
                </a:solidFill>
              </a:endParaRPr>
            </a:p>
          </p:txBody>
        </p:sp>
      </p:grpSp>
      <p:grpSp>
        <p:nvGrpSpPr>
          <p:cNvPr id="190" name="그룹 189">
            <a:extLst>
              <a:ext uri="{FF2B5EF4-FFF2-40B4-BE49-F238E27FC236}">
                <a16:creationId xmlns:a16="http://schemas.microsoft.com/office/drawing/2014/main" id="{F848A2CD-D85A-3645-6EF4-39336E92C6A8}"/>
              </a:ext>
            </a:extLst>
          </p:cNvPr>
          <p:cNvGrpSpPr/>
          <p:nvPr/>
        </p:nvGrpSpPr>
        <p:grpSpPr>
          <a:xfrm>
            <a:off x="9730962" y="3986816"/>
            <a:ext cx="283698" cy="283699"/>
            <a:chOff x="1075919" y="1284038"/>
            <a:chExt cx="283698" cy="283699"/>
          </a:xfrm>
        </p:grpSpPr>
        <p:sp>
          <p:nvSpPr>
            <p:cNvPr id="191" name="타원 190">
              <a:extLst>
                <a:ext uri="{FF2B5EF4-FFF2-40B4-BE49-F238E27FC236}">
                  <a16:creationId xmlns:a16="http://schemas.microsoft.com/office/drawing/2014/main" id="{3DAE9567-68E6-3EEB-CFD4-154C7A51C8A1}"/>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192" name="TextBox 191">
              <a:extLst>
                <a:ext uri="{FF2B5EF4-FFF2-40B4-BE49-F238E27FC236}">
                  <a16:creationId xmlns:a16="http://schemas.microsoft.com/office/drawing/2014/main" id="{C2615AE3-BF55-64C2-B6F9-2A0EEE464530}"/>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4</a:t>
              </a:r>
              <a:endParaRPr lang="ko-KR" altLang="en-US" sz="1100" b="1">
                <a:solidFill>
                  <a:schemeClr val="bg1"/>
                </a:solidFill>
              </a:endParaRPr>
            </a:p>
          </p:txBody>
        </p:sp>
      </p:grpSp>
      <p:sp>
        <p:nvSpPr>
          <p:cNvPr id="20" name="모서리가 둥근 직사각형 38">
            <a:extLst>
              <a:ext uri="{FF2B5EF4-FFF2-40B4-BE49-F238E27FC236}">
                <a16:creationId xmlns:a16="http://schemas.microsoft.com/office/drawing/2014/main" id="{595220AC-5B2D-DDA4-FEF1-4637F293455B}"/>
              </a:ext>
            </a:extLst>
          </p:cNvPr>
          <p:cNvSpPr/>
          <p:nvPr/>
        </p:nvSpPr>
        <p:spPr>
          <a:xfrm>
            <a:off x="7117861" y="5161300"/>
            <a:ext cx="2486011" cy="109835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Controller</a:t>
            </a:r>
          </a:p>
          <a:p>
            <a:pPr algn="ctr">
              <a:spcBef>
                <a:spcPts val="400"/>
              </a:spcBef>
            </a:pPr>
            <a:endParaRPr lang="en-US" altLang="ko-KR" sz="1400">
              <a:solidFill>
                <a:schemeClr val="tx1"/>
              </a:solidFill>
              <a:effectLst/>
            </a:endParaRPr>
          </a:p>
          <a:p>
            <a:pPr algn="ctr">
              <a:spcBef>
                <a:spcPts val="400"/>
              </a:spcBef>
            </a:pPr>
            <a:endParaRPr lang="en-US" altLang="ko-KR" sz="1400">
              <a:solidFill>
                <a:schemeClr val="tx1"/>
              </a:solidFill>
              <a:effectLst/>
            </a:endParaRPr>
          </a:p>
        </p:txBody>
      </p:sp>
      <p:cxnSp>
        <p:nvCxnSpPr>
          <p:cNvPr id="23" name="직선 화살표 연결선 22">
            <a:extLst>
              <a:ext uri="{FF2B5EF4-FFF2-40B4-BE49-F238E27FC236}">
                <a16:creationId xmlns:a16="http://schemas.microsoft.com/office/drawing/2014/main" id="{B4A5A664-A0D8-AF5E-97D1-91E5D8E8A7B1}"/>
              </a:ext>
            </a:extLst>
          </p:cNvPr>
          <p:cNvCxnSpPr>
            <a:cxnSpLocks/>
            <a:stCxn id="3" idx="3"/>
            <a:endCxn id="9" idx="1"/>
          </p:cNvCxnSpPr>
          <p:nvPr/>
        </p:nvCxnSpPr>
        <p:spPr>
          <a:xfrm flipV="1">
            <a:off x="4643491" y="1982463"/>
            <a:ext cx="2474371" cy="766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D2453D5E-1022-631B-F6F5-E165A4A9A554}"/>
              </a:ext>
            </a:extLst>
          </p:cNvPr>
          <p:cNvCxnSpPr>
            <a:cxnSpLocks/>
            <a:stCxn id="7" idx="2"/>
            <a:endCxn id="20" idx="0"/>
          </p:cNvCxnSpPr>
          <p:nvPr/>
        </p:nvCxnSpPr>
        <p:spPr>
          <a:xfrm>
            <a:off x="8360867" y="4726940"/>
            <a:ext cx="0" cy="43436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4" name="그룹 33">
            <a:extLst>
              <a:ext uri="{FF2B5EF4-FFF2-40B4-BE49-F238E27FC236}">
                <a16:creationId xmlns:a16="http://schemas.microsoft.com/office/drawing/2014/main" id="{257F549A-FB64-C82B-85E2-043E9F4A3172}"/>
              </a:ext>
            </a:extLst>
          </p:cNvPr>
          <p:cNvGrpSpPr/>
          <p:nvPr/>
        </p:nvGrpSpPr>
        <p:grpSpPr>
          <a:xfrm>
            <a:off x="9741093" y="5552097"/>
            <a:ext cx="283698" cy="283699"/>
            <a:chOff x="1075919" y="1284038"/>
            <a:chExt cx="283698" cy="283699"/>
          </a:xfrm>
        </p:grpSpPr>
        <p:sp>
          <p:nvSpPr>
            <p:cNvPr id="36" name="타원 35">
              <a:extLst>
                <a:ext uri="{FF2B5EF4-FFF2-40B4-BE49-F238E27FC236}">
                  <a16:creationId xmlns:a16="http://schemas.microsoft.com/office/drawing/2014/main" id="{662DA8FB-04C4-1D77-1FB4-3507746A9C6A}"/>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37" name="TextBox 36">
              <a:extLst>
                <a:ext uri="{FF2B5EF4-FFF2-40B4-BE49-F238E27FC236}">
                  <a16:creationId xmlns:a16="http://schemas.microsoft.com/office/drawing/2014/main" id="{E78966C3-C886-038C-63D0-AD7095C00415}"/>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5</a:t>
              </a:r>
              <a:endParaRPr lang="ko-KR" altLang="en-US" sz="1100" b="1">
                <a:solidFill>
                  <a:schemeClr val="bg1"/>
                </a:solidFill>
              </a:endParaRPr>
            </a:p>
          </p:txBody>
        </p:sp>
      </p:grpSp>
      <p:sp>
        <p:nvSpPr>
          <p:cNvPr id="38" name="TextBox 37">
            <a:extLst>
              <a:ext uri="{FF2B5EF4-FFF2-40B4-BE49-F238E27FC236}">
                <a16:creationId xmlns:a16="http://schemas.microsoft.com/office/drawing/2014/main" id="{F087F1A3-73AC-08AC-9A87-C77AA8E02C86}"/>
              </a:ext>
            </a:extLst>
          </p:cNvPr>
          <p:cNvSpPr txBox="1"/>
          <p:nvPr/>
        </p:nvSpPr>
        <p:spPr>
          <a:xfrm>
            <a:off x="9958228" y="5563140"/>
            <a:ext cx="1411646" cy="261610"/>
          </a:xfrm>
          <a:prstGeom prst="rect">
            <a:avLst/>
          </a:prstGeom>
          <a:noFill/>
        </p:spPr>
        <p:txBody>
          <a:bodyPr wrap="square">
            <a:spAutoFit/>
          </a:bodyPr>
          <a:lstStyle/>
          <a:p>
            <a:pPr algn="ctr"/>
            <a:r>
              <a:rPr lang="ko-KR" altLang="en-US" sz="1100"/>
              <a:t>핸들러 메서드 실행</a:t>
            </a:r>
          </a:p>
        </p:txBody>
      </p:sp>
      <p:sp>
        <p:nvSpPr>
          <p:cNvPr id="39" name="모서리가 둥근 직사각형 38">
            <a:extLst>
              <a:ext uri="{FF2B5EF4-FFF2-40B4-BE49-F238E27FC236}">
                <a16:creationId xmlns:a16="http://schemas.microsoft.com/office/drawing/2014/main" id="{900C2733-BA00-2EA6-E2D8-34571B40B5EB}"/>
              </a:ext>
            </a:extLst>
          </p:cNvPr>
          <p:cNvSpPr/>
          <p:nvPr/>
        </p:nvSpPr>
        <p:spPr>
          <a:xfrm>
            <a:off x="2435027" y="5161300"/>
            <a:ext cx="2621631" cy="109835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ModelAndView</a:t>
            </a:r>
          </a:p>
          <a:p>
            <a:pPr algn="ctr">
              <a:spcBef>
                <a:spcPts val="400"/>
              </a:spcBef>
            </a:pPr>
            <a:endParaRPr lang="en-US" altLang="ko-KR" sz="1400">
              <a:solidFill>
                <a:schemeClr val="tx1"/>
              </a:solidFill>
              <a:effectLst/>
            </a:endParaRPr>
          </a:p>
          <a:p>
            <a:pPr algn="ctr">
              <a:spcBef>
                <a:spcPts val="400"/>
              </a:spcBef>
            </a:pPr>
            <a:endParaRPr lang="en-US" altLang="ko-KR" sz="1400">
              <a:solidFill>
                <a:schemeClr val="tx1"/>
              </a:solidFill>
              <a:effectLst/>
            </a:endParaRPr>
          </a:p>
        </p:txBody>
      </p:sp>
      <p:cxnSp>
        <p:nvCxnSpPr>
          <p:cNvPr id="40" name="직선 화살표 연결선 39">
            <a:extLst>
              <a:ext uri="{FF2B5EF4-FFF2-40B4-BE49-F238E27FC236}">
                <a16:creationId xmlns:a16="http://schemas.microsoft.com/office/drawing/2014/main" id="{CB9244CE-6C21-6F8C-0A6E-4DB3306CF0A1}"/>
              </a:ext>
            </a:extLst>
          </p:cNvPr>
          <p:cNvCxnSpPr>
            <a:cxnSpLocks/>
            <a:stCxn id="20" idx="1"/>
            <a:endCxn id="39" idx="3"/>
          </p:cNvCxnSpPr>
          <p:nvPr/>
        </p:nvCxnSpPr>
        <p:spPr>
          <a:xfrm flipH="1">
            <a:off x="5056658" y="5710476"/>
            <a:ext cx="206120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41" name="그룹 40">
            <a:extLst>
              <a:ext uri="{FF2B5EF4-FFF2-40B4-BE49-F238E27FC236}">
                <a16:creationId xmlns:a16="http://schemas.microsoft.com/office/drawing/2014/main" id="{123DC216-A0B6-BDE0-47DB-DC9E69563FB6}"/>
              </a:ext>
            </a:extLst>
          </p:cNvPr>
          <p:cNvGrpSpPr/>
          <p:nvPr/>
        </p:nvGrpSpPr>
        <p:grpSpPr>
          <a:xfrm>
            <a:off x="1655921" y="3542106"/>
            <a:ext cx="283698" cy="283699"/>
            <a:chOff x="1075919" y="1284038"/>
            <a:chExt cx="283698" cy="283699"/>
          </a:xfrm>
        </p:grpSpPr>
        <p:sp>
          <p:nvSpPr>
            <p:cNvPr id="42" name="타원 41">
              <a:extLst>
                <a:ext uri="{FF2B5EF4-FFF2-40B4-BE49-F238E27FC236}">
                  <a16:creationId xmlns:a16="http://schemas.microsoft.com/office/drawing/2014/main" id="{2223F279-4DBE-48FA-9355-7755676EE377}"/>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43" name="TextBox 42">
              <a:extLst>
                <a:ext uri="{FF2B5EF4-FFF2-40B4-BE49-F238E27FC236}">
                  <a16:creationId xmlns:a16="http://schemas.microsoft.com/office/drawing/2014/main" id="{CE1C1E67-8D74-D625-6065-B6124BC60C01}"/>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6</a:t>
              </a:r>
              <a:endParaRPr lang="ko-KR" altLang="en-US" sz="1100" b="1">
                <a:solidFill>
                  <a:schemeClr val="bg1"/>
                </a:solidFill>
              </a:endParaRPr>
            </a:p>
          </p:txBody>
        </p:sp>
      </p:grpSp>
      <p:sp>
        <p:nvSpPr>
          <p:cNvPr id="44" name="TextBox 43">
            <a:extLst>
              <a:ext uri="{FF2B5EF4-FFF2-40B4-BE49-F238E27FC236}">
                <a16:creationId xmlns:a16="http://schemas.microsoft.com/office/drawing/2014/main" id="{FD52D5CF-B92F-D031-700C-FD1E9B5D4C0B}"/>
              </a:ext>
            </a:extLst>
          </p:cNvPr>
          <p:cNvSpPr txBox="1"/>
          <p:nvPr/>
        </p:nvSpPr>
        <p:spPr>
          <a:xfrm>
            <a:off x="1904838" y="3562507"/>
            <a:ext cx="1817505" cy="261610"/>
          </a:xfrm>
          <a:prstGeom prst="rect">
            <a:avLst/>
          </a:prstGeom>
          <a:noFill/>
        </p:spPr>
        <p:txBody>
          <a:bodyPr wrap="square">
            <a:spAutoFit/>
          </a:bodyPr>
          <a:lstStyle/>
          <a:p>
            <a:pPr algn="ctr"/>
            <a:r>
              <a:rPr lang="en-US" altLang="ko-KR" sz="1100">
                <a:solidFill>
                  <a:schemeClr val="tx1"/>
                </a:solidFill>
                <a:effectLst/>
              </a:rPr>
              <a:t>ModelAndView </a:t>
            </a:r>
            <a:r>
              <a:rPr lang="ko-KR" altLang="en-US" sz="1100">
                <a:solidFill>
                  <a:schemeClr val="tx1"/>
                </a:solidFill>
                <a:effectLst/>
              </a:rPr>
              <a:t>객체 리턴</a:t>
            </a:r>
            <a:endParaRPr lang="ko-KR" altLang="en-US" sz="1100"/>
          </a:p>
        </p:txBody>
      </p:sp>
      <p:sp>
        <p:nvSpPr>
          <p:cNvPr id="52" name="직사각형 51">
            <a:extLst>
              <a:ext uri="{FF2B5EF4-FFF2-40B4-BE49-F238E27FC236}">
                <a16:creationId xmlns:a16="http://schemas.microsoft.com/office/drawing/2014/main" id="{76844BAC-E5FB-4935-7CF5-D7DD47204BBD}"/>
              </a:ext>
            </a:extLst>
          </p:cNvPr>
          <p:cNvSpPr/>
          <p:nvPr/>
        </p:nvSpPr>
        <p:spPr>
          <a:xfrm>
            <a:off x="2761992" y="5714972"/>
            <a:ext cx="1931488" cy="316491"/>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spcBef>
                <a:spcPts val="400"/>
              </a:spcBef>
            </a:pPr>
            <a:r>
              <a:rPr lang="en-US" altLang="ko-KR" sz="1200">
                <a:solidFill>
                  <a:schemeClr val="tx1"/>
                </a:solidFill>
              </a:rPr>
              <a:t>View</a:t>
            </a:r>
            <a:r>
              <a:rPr lang="en-US" altLang="ko-KR" sz="1200">
                <a:solidFill>
                  <a:schemeClr val="tx1"/>
                </a:solidFill>
                <a:effectLst/>
              </a:rPr>
              <a:t> / Model</a:t>
            </a:r>
          </a:p>
        </p:txBody>
      </p:sp>
      <p:sp>
        <p:nvSpPr>
          <p:cNvPr id="53" name="직사각형 52">
            <a:extLst>
              <a:ext uri="{FF2B5EF4-FFF2-40B4-BE49-F238E27FC236}">
                <a16:creationId xmlns:a16="http://schemas.microsoft.com/office/drawing/2014/main" id="{09AE74AD-32B9-EC68-A635-AD6C4BB9206A}"/>
              </a:ext>
            </a:extLst>
          </p:cNvPr>
          <p:cNvSpPr/>
          <p:nvPr/>
        </p:nvSpPr>
        <p:spPr>
          <a:xfrm>
            <a:off x="7472217" y="5704991"/>
            <a:ext cx="1775764" cy="316491"/>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spcBef>
                <a:spcPts val="400"/>
              </a:spcBef>
            </a:pPr>
            <a:r>
              <a:rPr lang="en-US" altLang="ko-KR" sz="1200">
                <a:solidFill>
                  <a:schemeClr val="tx1"/>
                </a:solidFill>
                <a:effectLst/>
              </a:rPr>
              <a:t>M</a:t>
            </a:r>
            <a:r>
              <a:rPr lang="en-US" altLang="ko-KR" sz="1200">
                <a:solidFill>
                  <a:schemeClr val="tx1"/>
                </a:solidFill>
              </a:rPr>
              <a:t>ethod</a:t>
            </a:r>
            <a:endParaRPr lang="en-US" altLang="ko-KR" sz="1200">
              <a:solidFill>
                <a:schemeClr val="tx1"/>
              </a:solidFill>
              <a:effectLst/>
            </a:endParaRPr>
          </a:p>
        </p:txBody>
      </p:sp>
      <p:sp>
        <p:nvSpPr>
          <p:cNvPr id="59" name="직사각형 58">
            <a:extLst>
              <a:ext uri="{FF2B5EF4-FFF2-40B4-BE49-F238E27FC236}">
                <a16:creationId xmlns:a16="http://schemas.microsoft.com/office/drawing/2014/main" id="{07030C30-CBC7-2394-61CC-EA199154FAA6}"/>
              </a:ext>
            </a:extLst>
          </p:cNvPr>
          <p:cNvSpPr/>
          <p:nvPr/>
        </p:nvSpPr>
        <p:spPr>
          <a:xfrm>
            <a:off x="7199199" y="4193269"/>
            <a:ext cx="2321801" cy="316491"/>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spcBef>
                <a:spcPts val="400"/>
              </a:spcBef>
            </a:pPr>
            <a:r>
              <a:rPr lang="en-US" altLang="ko-KR" sz="1200">
                <a:solidFill>
                  <a:schemeClr val="tx1"/>
                </a:solidFill>
              </a:rPr>
              <a:t>Handler / Method</a:t>
            </a:r>
            <a:endParaRPr lang="en-US" altLang="ko-KR" sz="1200">
              <a:solidFill>
                <a:schemeClr val="tx1"/>
              </a:solidFill>
              <a:effectLst/>
            </a:endParaRPr>
          </a:p>
        </p:txBody>
      </p:sp>
      <p:sp>
        <p:nvSpPr>
          <p:cNvPr id="65" name="TextBox 64">
            <a:extLst>
              <a:ext uri="{FF2B5EF4-FFF2-40B4-BE49-F238E27FC236}">
                <a16:creationId xmlns:a16="http://schemas.microsoft.com/office/drawing/2014/main" id="{5A8D88FD-E412-7772-4F3D-923F9AF8B20A}"/>
              </a:ext>
            </a:extLst>
          </p:cNvPr>
          <p:cNvSpPr txBox="1"/>
          <p:nvPr/>
        </p:nvSpPr>
        <p:spPr>
          <a:xfrm>
            <a:off x="3754890" y="3157857"/>
            <a:ext cx="3203775" cy="869790"/>
          </a:xfrm>
          <a:prstGeom prst="rect">
            <a:avLst/>
          </a:prstGeom>
          <a:ln>
            <a:noFill/>
            <a:prstDash val="sysDash"/>
          </a:ln>
        </p:spPr>
        <p:style>
          <a:lnRef idx="2">
            <a:schemeClr val="dk1"/>
          </a:lnRef>
          <a:fillRef idx="1">
            <a:schemeClr val="lt1"/>
          </a:fillRef>
          <a:effectRef idx="0">
            <a:schemeClr val="dk1"/>
          </a:effectRef>
          <a:fontRef idx="minor">
            <a:schemeClr val="dk1"/>
          </a:fontRef>
        </p:style>
        <p:txBody>
          <a:bodyPr wrap="square">
            <a:spAutoFit/>
          </a:bodyPr>
          <a:lstStyle/>
          <a:p>
            <a:pPr>
              <a:lnSpc>
                <a:spcPct val="150000"/>
              </a:lnSpc>
            </a:pPr>
            <a:r>
              <a:rPr lang="ko-KR" altLang="en-US" b="1" i="1">
                <a:solidFill>
                  <a:srgbClr val="FF0000"/>
                </a:solidFill>
              </a:rPr>
              <a:t>핸들러 어댑터를 통해 요청을 처리할 핸들러를 실행한다</a:t>
            </a:r>
            <a:r>
              <a:rPr lang="en-US" altLang="ko-KR" b="1" i="1">
                <a:solidFill>
                  <a:srgbClr val="FF0000"/>
                </a:solidFill>
              </a:rPr>
              <a:t>!!</a:t>
            </a:r>
            <a:endParaRPr lang="ko-KR" altLang="en-US" b="1" i="1">
              <a:solidFill>
                <a:srgbClr val="FF0000"/>
              </a:solidFill>
            </a:endParaRPr>
          </a:p>
        </p:txBody>
      </p:sp>
      <p:sp>
        <p:nvSpPr>
          <p:cNvPr id="2" name="TextBox 1">
            <a:extLst>
              <a:ext uri="{FF2B5EF4-FFF2-40B4-BE49-F238E27FC236}">
                <a16:creationId xmlns:a16="http://schemas.microsoft.com/office/drawing/2014/main" id="{93709C4A-6EE9-6897-E1E4-7FF98A1672D2}"/>
              </a:ext>
            </a:extLst>
          </p:cNvPr>
          <p:cNvSpPr txBox="1"/>
          <p:nvPr/>
        </p:nvSpPr>
        <p:spPr>
          <a:xfrm>
            <a:off x="8328320" y="3254715"/>
            <a:ext cx="1243762" cy="261610"/>
          </a:xfrm>
          <a:prstGeom prst="rect">
            <a:avLst/>
          </a:prstGeom>
          <a:noFill/>
        </p:spPr>
        <p:txBody>
          <a:bodyPr wrap="square">
            <a:spAutoFit/>
          </a:bodyPr>
          <a:lstStyle/>
          <a:p>
            <a:pPr algn="ctr"/>
            <a:r>
              <a:rPr lang="en-US" altLang="ko-KR" sz="1100"/>
              <a:t>HandlerMethod</a:t>
            </a:r>
            <a:endParaRPr lang="ko-KR" altLang="en-US" sz="1100"/>
          </a:p>
        </p:txBody>
      </p:sp>
      <p:sp>
        <p:nvSpPr>
          <p:cNvPr id="4" name="모서리가 둥근 직사각형 38">
            <a:extLst>
              <a:ext uri="{FF2B5EF4-FFF2-40B4-BE49-F238E27FC236}">
                <a16:creationId xmlns:a16="http://schemas.microsoft.com/office/drawing/2014/main" id="{87CD856D-F2E2-A256-2A52-A3B3EAC37BD5}"/>
              </a:ext>
            </a:extLst>
          </p:cNvPr>
          <p:cNvSpPr/>
          <p:nvPr/>
        </p:nvSpPr>
        <p:spPr>
          <a:xfrm>
            <a:off x="5641885" y="5814118"/>
            <a:ext cx="911606" cy="282676"/>
          </a:xfrm>
          <a:prstGeom prst="roundRect">
            <a:avLst/>
          </a:prstGeom>
          <a:solidFill>
            <a:schemeClr val="accent4">
              <a:lumMod val="40000"/>
              <a:lumOff val="6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solidFill>
                  <a:schemeClr val="tx1"/>
                </a:solidFill>
                <a:effectLst/>
              </a:rPr>
              <a:t>view name</a:t>
            </a:r>
          </a:p>
        </p:txBody>
      </p:sp>
      <p:cxnSp>
        <p:nvCxnSpPr>
          <p:cNvPr id="8" name="직선 화살표 연결선 7">
            <a:extLst>
              <a:ext uri="{FF2B5EF4-FFF2-40B4-BE49-F238E27FC236}">
                <a16:creationId xmlns:a16="http://schemas.microsoft.com/office/drawing/2014/main" id="{68BEDA65-21AB-43DC-9AE0-3517ED912382}"/>
              </a:ext>
            </a:extLst>
          </p:cNvPr>
          <p:cNvCxnSpPr>
            <a:stCxn id="39" idx="0"/>
            <a:endCxn id="3" idx="2"/>
          </p:cNvCxnSpPr>
          <p:nvPr/>
        </p:nvCxnSpPr>
        <p:spPr>
          <a:xfrm flipV="1">
            <a:off x="3745843" y="2236886"/>
            <a:ext cx="1883" cy="292441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192079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직사각형 72">
            <a:extLst>
              <a:ext uri="{FF2B5EF4-FFF2-40B4-BE49-F238E27FC236}">
                <a16:creationId xmlns:a16="http://schemas.microsoft.com/office/drawing/2014/main" id="{D10AE262-3224-4491-9AF5-1A7677C571EF}"/>
              </a:ext>
            </a:extLst>
          </p:cNvPr>
          <p:cNvSpPr/>
          <p:nvPr/>
        </p:nvSpPr>
        <p:spPr>
          <a:xfrm>
            <a:off x="370207" y="627229"/>
            <a:ext cx="3749120" cy="346249"/>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latin typeface="+mn-ea"/>
              </a:rPr>
              <a:t>클라이언트의 요청을 처리할 핸들러를 실행한다</a:t>
            </a:r>
            <a:endParaRPr lang="en-US" altLang="ko-KR" sz="1200">
              <a:latin typeface="+mn-ea"/>
            </a:endParaRPr>
          </a:p>
        </p:txBody>
      </p:sp>
      <p:sp>
        <p:nvSpPr>
          <p:cNvPr id="74" name="직사각형 73">
            <a:extLst>
              <a:ext uri="{FF2B5EF4-FFF2-40B4-BE49-F238E27FC236}">
                <a16:creationId xmlns:a16="http://schemas.microsoft.com/office/drawing/2014/main" id="{42A0B23B-7003-43B2-A559-7C4A6F001EFB}"/>
              </a:ext>
            </a:extLst>
          </p:cNvPr>
          <p:cNvSpPr/>
          <p:nvPr/>
        </p:nvSpPr>
        <p:spPr>
          <a:xfrm>
            <a:off x="198756" y="202792"/>
            <a:ext cx="3853171"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ViewResolver &amp; View </a:t>
            </a:r>
            <a:r>
              <a:rPr lang="en-US" altLang="ko-KR" sz="1400">
                <a:solidFill>
                  <a:schemeClr val="accent1">
                    <a:lumMod val="75000"/>
                  </a:schemeClr>
                </a:solidFill>
                <a:latin typeface="+mn-ea"/>
              </a:rPr>
              <a:t>(</a:t>
            </a:r>
            <a:r>
              <a:rPr lang="ko-KR" altLang="en-US" sz="1400">
                <a:solidFill>
                  <a:schemeClr val="accent1">
                    <a:lumMod val="75000"/>
                  </a:schemeClr>
                </a:solidFill>
                <a:latin typeface="+mn-ea"/>
              </a:rPr>
              <a:t>화면 처리</a:t>
            </a:r>
            <a:r>
              <a:rPr lang="en-US" altLang="ko-KR" sz="1400">
                <a:solidFill>
                  <a:schemeClr val="accent1">
                    <a:lumMod val="75000"/>
                  </a:schemeClr>
                </a:solidFill>
                <a:latin typeface="+mn-ea"/>
              </a:rPr>
              <a:t>)</a:t>
            </a:r>
            <a:endParaRPr lang="ko-KR" altLang="en-US" sz="1400">
              <a:solidFill>
                <a:schemeClr val="accent1">
                  <a:lumMod val="75000"/>
                </a:schemeClr>
              </a:solidFill>
              <a:latin typeface="+mn-ea"/>
            </a:endParaRPr>
          </a:p>
        </p:txBody>
      </p:sp>
      <p:sp>
        <p:nvSpPr>
          <p:cNvPr id="3" name="모서리가 둥근 직사각형 38">
            <a:extLst>
              <a:ext uri="{FF2B5EF4-FFF2-40B4-BE49-F238E27FC236}">
                <a16:creationId xmlns:a16="http://schemas.microsoft.com/office/drawing/2014/main" id="{9C944B70-E728-6ECB-1738-7A42057006B9}"/>
              </a:ext>
            </a:extLst>
          </p:cNvPr>
          <p:cNvSpPr/>
          <p:nvPr/>
        </p:nvSpPr>
        <p:spPr>
          <a:xfrm>
            <a:off x="2163982" y="1743374"/>
            <a:ext cx="1791531" cy="493512"/>
          </a:xfrm>
          <a:prstGeom prst="roundRect">
            <a:avLst/>
          </a:prstGeom>
          <a:solidFill>
            <a:schemeClr val="accent1">
              <a:lumMod val="75000"/>
            </a:schemeClr>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b="1">
                <a:solidFill>
                  <a:schemeClr val="bg1"/>
                </a:solidFill>
              </a:rPr>
              <a:t>DispatcherServlet</a:t>
            </a:r>
            <a:endParaRPr lang="ko-KR" altLang="en-US" sz="1400" b="1">
              <a:solidFill>
                <a:schemeClr val="bg1"/>
              </a:solidFill>
              <a:ea typeface="나눔바른고딕" panose="020B0603020101020101"/>
            </a:endParaRPr>
          </a:p>
        </p:txBody>
      </p:sp>
      <p:sp>
        <p:nvSpPr>
          <p:cNvPr id="6" name="모서리가 둥근 직사각형 38">
            <a:extLst>
              <a:ext uri="{FF2B5EF4-FFF2-40B4-BE49-F238E27FC236}">
                <a16:creationId xmlns:a16="http://schemas.microsoft.com/office/drawing/2014/main" id="{9788EE7E-6FEE-8C94-F3D5-E6F4243D9C00}"/>
              </a:ext>
            </a:extLst>
          </p:cNvPr>
          <p:cNvSpPr/>
          <p:nvPr/>
        </p:nvSpPr>
        <p:spPr>
          <a:xfrm>
            <a:off x="7117862" y="2649107"/>
            <a:ext cx="2486012" cy="493512"/>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effectLst/>
              </a:rPr>
              <a:t>ViewResolver</a:t>
            </a:r>
          </a:p>
        </p:txBody>
      </p:sp>
      <p:sp>
        <p:nvSpPr>
          <p:cNvPr id="7" name="모서리가 둥근 직사각형 38">
            <a:extLst>
              <a:ext uri="{FF2B5EF4-FFF2-40B4-BE49-F238E27FC236}">
                <a16:creationId xmlns:a16="http://schemas.microsoft.com/office/drawing/2014/main" id="{14201AE2-E505-F1D5-15C7-B3279F7A8176}"/>
              </a:ext>
            </a:extLst>
          </p:cNvPr>
          <p:cNvSpPr/>
          <p:nvPr/>
        </p:nvSpPr>
        <p:spPr>
          <a:xfrm>
            <a:off x="7117861" y="3562508"/>
            <a:ext cx="2486011" cy="502994"/>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View</a:t>
            </a:r>
          </a:p>
        </p:txBody>
      </p:sp>
      <p:sp>
        <p:nvSpPr>
          <p:cNvPr id="9" name="모서리가 둥근 직사각형 38">
            <a:extLst>
              <a:ext uri="{FF2B5EF4-FFF2-40B4-BE49-F238E27FC236}">
                <a16:creationId xmlns:a16="http://schemas.microsoft.com/office/drawing/2014/main" id="{637AFA83-09C7-0FEE-8717-D6CA4746923D}"/>
              </a:ext>
            </a:extLst>
          </p:cNvPr>
          <p:cNvSpPr/>
          <p:nvPr/>
        </p:nvSpPr>
        <p:spPr>
          <a:xfrm>
            <a:off x="7117862" y="1735707"/>
            <a:ext cx="2486012"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ViewResolvers</a:t>
            </a:r>
          </a:p>
        </p:txBody>
      </p:sp>
      <p:cxnSp>
        <p:nvCxnSpPr>
          <p:cNvPr id="16" name="직선 화살표 연결선 15">
            <a:extLst>
              <a:ext uri="{FF2B5EF4-FFF2-40B4-BE49-F238E27FC236}">
                <a16:creationId xmlns:a16="http://schemas.microsoft.com/office/drawing/2014/main" id="{E046F375-E9FC-3FA0-F9E8-583655C6E8C5}"/>
              </a:ext>
            </a:extLst>
          </p:cNvPr>
          <p:cNvCxnSpPr>
            <a:cxnSpLocks/>
            <a:stCxn id="9" idx="2"/>
            <a:endCxn id="6" idx="0"/>
          </p:cNvCxnSpPr>
          <p:nvPr/>
        </p:nvCxnSpPr>
        <p:spPr>
          <a:xfrm>
            <a:off x="8360868" y="2229219"/>
            <a:ext cx="0" cy="41988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096C3778-7A93-41A3-9162-779010E1728F}"/>
              </a:ext>
            </a:extLst>
          </p:cNvPr>
          <p:cNvCxnSpPr>
            <a:cxnSpLocks/>
            <a:stCxn id="6" idx="2"/>
            <a:endCxn id="7" idx="0"/>
          </p:cNvCxnSpPr>
          <p:nvPr/>
        </p:nvCxnSpPr>
        <p:spPr>
          <a:xfrm flipH="1">
            <a:off x="8360867" y="3142619"/>
            <a:ext cx="1" cy="41988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0" name="직선 화살표 연결선 159">
            <a:extLst>
              <a:ext uri="{FF2B5EF4-FFF2-40B4-BE49-F238E27FC236}">
                <a16:creationId xmlns:a16="http://schemas.microsoft.com/office/drawing/2014/main" id="{76E97DFC-67FF-EABA-115A-026333FDB7A3}"/>
              </a:ext>
            </a:extLst>
          </p:cNvPr>
          <p:cNvCxnSpPr>
            <a:cxnSpLocks/>
            <a:endCxn id="3" idx="1"/>
          </p:cNvCxnSpPr>
          <p:nvPr/>
        </p:nvCxnSpPr>
        <p:spPr>
          <a:xfrm>
            <a:off x="1286819" y="1990130"/>
            <a:ext cx="87716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3" name="TextBox 162">
            <a:extLst>
              <a:ext uri="{FF2B5EF4-FFF2-40B4-BE49-F238E27FC236}">
                <a16:creationId xmlns:a16="http://schemas.microsoft.com/office/drawing/2014/main" id="{EE3364E1-8A97-BBB4-DD9F-BEF26B68F60D}"/>
              </a:ext>
            </a:extLst>
          </p:cNvPr>
          <p:cNvSpPr txBox="1"/>
          <p:nvPr/>
        </p:nvSpPr>
        <p:spPr>
          <a:xfrm>
            <a:off x="448800" y="1834418"/>
            <a:ext cx="905691" cy="276999"/>
          </a:xfrm>
          <a:prstGeom prst="rect">
            <a:avLst/>
          </a:prstGeom>
          <a:noFill/>
        </p:spPr>
        <p:txBody>
          <a:bodyPr wrap="square">
            <a:spAutoFit/>
          </a:bodyPr>
          <a:lstStyle/>
          <a:p>
            <a:pPr algn="ctr"/>
            <a:r>
              <a:rPr lang="en-US" altLang="ko-KR" sz="1200"/>
              <a:t>Request</a:t>
            </a:r>
            <a:endParaRPr lang="ko-KR" altLang="en-US" sz="1200"/>
          </a:p>
        </p:txBody>
      </p:sp>
      <p:sp>
        <p:nvSpPr>
          <p:cNvPr id="166" name="TextBox 165">
            <a:extLst>
              <a:ext uri="{FF2B5EF4-FFF2-40B4-BE49-F238E27FC236}">
                <a16:creationId xmlns:a16="http://schemas.microsoft.com/office/drawing/2014/main" id="{22368C35-FDFB-3AE8-6C5E-116D0575A28C}"/>
              </a:ext>
            </a:extLst>
          </p:cNvPr>
          <p:cNvSpPr txBox="1"/>
          <p:nvPr/>
        </p:nvSpPr>
        <p:spPr>
          <a:xfrm>
            <a:off x="4593166" y="1604902"/>
            <a:ext cx="2113462" cy="261610"/>
          </a:xfrm>
          <a:prstGeom prst="rect">
            <a:avLst/>
          </a:prstGeom>
          <a:ln>
            <a:solidFill>
              <a:schemeClr val="bg1">
                <a:lumMod val="50000"/>
              </a:schemeClr>
            </a:solidFill>
            <a:prstDash val="sysDash"/>
          </a:ln>
        </p:spPr>
        <p:style>
          <a:lnRef idx="2">
            <a:schemeClr val="dk1"/>
          </a:lnRef>
          <a:fillRef idx="1">
            <a:schemeClr val="lt1"/>
          </a:fillRef>
          <a:effectRef idx="0">
            <a:schemeClr val="dk1"/>
          </a:effectRef>
          <a:fontRef idx="minor">
            <a:schemeClr val="dk1"/>
          </a:fontRef>
        </p:style>
        <p:txBody>
          <a:bodyPr wrap="square">
            <a:spAutoFit/>
          </a:bodyPr>
          <a:lstStyle/>
          <a:p>
            <a:pPr algn="ctr"/>
            <a:r>
              <a:rPr lang="en-US" altLang="ko-KR" sz="1100">
                <a:solidFill>
                  <a:schemeClr val="tx1"/>
                </a:solidFill>
                <a:effectLst/>
              </a:rPr>
              <a:t>ModelAndView </a:t>
            </a:r>
            <a:r>
              <a:rPr lang="ko-KR" altLang="en-US" sz="1100">
                <a:solidFill>
                  <a:schemeClr val="tx1"/>
                </a:solidFill>
                <a:effectLst/>
              </a:rPr>
              <a:t>를 </a:t>
            </a:r>
            <a:r>
              <a:rPr lang="ko-KR" altLang="en-US" sz="1100"/>
              <a:t>전달한다</a:t>
            </a:r>
          </a:p>
        </p:txBody>
      </p:sp>
      <p:sp>
        <p:nvSpPr>
          <p:cNvPr id="167" name="TextBox 166">
            <a:extLst>
              <a:ext uri="{FF2B5EF4-FFF2-40B4-BE49-F238E27FC236}">
                <a16:creationId xmlns:a16="http://schemas.microsoft.com/office/drawing/2014/main" id="{A43833F1-4CDF-EB06-1C2A-686E9262982A}"/>
              </a:ext>
            </a:extLst>
          </p:cNvPr>
          <p:cNvSpPr txBox="1"/>
          <p:nvPr/>
        </p:nvSpPr>
        <p:spPr>
          <a:xfrm>
            <a:off x="9730962" y="1859325"/>
            <a:ext cx="1709872" cy="261610"/>
          </a:xfrm>
          <a:prstGeom prst="rect">
            <a:avLst/>
          </a:prstGeom>
          <a:noFill/>
        </p:spPr>
        <p:txBody>
          <a:bodyPr wrap="square">
            <a:spAutoFit/>
          </a:bodyPr>
          <a:lstStyle/>
          <a:p>
            <a:pPr algn="ctr"/>
            <a:r>
              <a:rPr lang="ko-KR" altLang="en-US" sz="1100"/>
              <a:t>뷰 리졸버 목록</a:t>
            </a:r>
          </a:p>
        </p:txBody>
      </p:sp>
      <p:sp>
        <p:nvSpPr>
          <p:cNvPr id="168" name="TextBox 167">
            <a:extLst>
              <a:ext uri="{FF2B5EF4-FFF2-40B4-BE49-F238E27FC236}">
                <a16:creationId xmlns:a16="http://schemas.microsoft.com/office/drawing/2014/main" id="{B60E3C6C-A2DF-2894-C527-257F39671015}"/>
              </a:ext>
            </a:extLst>
          </p:cNvPr>
          <p:cNvSpPr txBox="1"/>
          <p:nvPr/>
        </p:nvSpPr>
        <p:spPr>
          <a:xfrm>
            <a:off x="9988558" y="2785856"/>
            <a:ext cx="1218858" cy="261610"/>
          </a:xfrm>
          <a:prstGeom prst="rect">
            <a:avLst/>
          </a:prstGeom>
          <a:noFill/>
        </p:spPr>
        <p:txBody>
          <a:bodyPr wrap="square">
            <a:spAutoFit/>
          </a:bodyPr>
          <a:lstStyle/>
          <a:p>
            <a:pPr algn="ctr"/>
            <a:r>
              <a:rPr lang="ko-KR" altLang="en-US" sz="1100"/>
              <a:t>뷰 리졸버 선택</a:t>
            </a:r>
          </a:p>
        </p:txBody>
      </p:sp>
      <p:sp>
        <p:nvSpPr>
          <p:cNvPr id="169" name="TextBox 168">
            <a:extLst>
              <a:ext uri="{FF2B5EF4-FFF2-40B4-BE49-F238E27FC236}">
                <a16:creationId xmlns:a16="http://schemas.microsoft.com/office/drawing/2014/main" id="{60C295B1-9D44-05F0-2DB1-8C8CEB6B4752}"/>
              </a:ext>
            </a:extLst>
          </p:cNvPr>
          <p:cNvSpPr txBox="1"/>
          <p:nvPr/>
        </p:nvSpPr>
        <p:spPr>
          <a:xfrm>
            <a:off x="10023368" y="3741019"/>
            <a:ext cx="671417" cy="261610"/>
          </a:xfrm>
          <a:prstGeom prst="rect">
            <a:avLst/>
          </a:prstGeom>
          <a:noFill/>
        </p:spPr>
        <p:txBody>
          <a:bodyPr wrap="square">
            <a:spAutoFit/>
          </a:bodyPr>
          <a:lstStyle/>
          <a:p>
            <a:pPr algn="ctr"/>
            <a:r>
              <a:rPr lang="ko-KR" altLang="en-US" sz="1100"/>
              <a:t>뷰 선택</a:t>
            </a:r>
          </a:p>
        </p:txBody>
      </p:sp>
      <p:grpSp>
        <p:nvGrpSpPr>
          <p:cNvPr id="183" name="그룹 182">
            <a:extLst>
              <a:ext uri="{FF2B5EF4-FFF2-40B4-BE49-F238E27FC236}">
                <a16:creationId xmlns:a16="http://schemas.microsoft.com/office/drawing/2014/main" id="{E66FBA52-85BC-57EC-BB97-72E6D11BB806}"/>
              </a:ext>
            </a:extLst>
          </p:cNvPr>
          <p:cNvGrpSpPr/>
          <p:nvPr/>
        </p:nvGrpSpPr>
        <p:grpSpPr>
          <a:xfrm>
            <a:off x="4172639" y="1598737"/>
            <a:ext cx="283698" cy="283699"/>
            <a:chOff x="1075919" y="1284038"/>
            <a:chExt cx="283698" cy="283699"/>
          </a:xfrm>
        </p:grpSpPr>
        <p:sp>
          <p:nvSpPr>
            <p:cNvPr id="181" name="타원 180">
              <a:extLst>
                <a:ext uri="{FF2B5EF4-FFF2-40B4-BE49-F238E27FC236}">
                  <a16:creationId xmlns:a16="http://schemas.microsoft.com/office/drawing/2014/main" id="{CCB1B3C9-D008-BA69-CF42-7B9AF862B3BC}"/>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182" name="TextBox 181">
              <a:extLst>
                <a:ext uri="{FF2B5EF4-FFF2-40B4-BE49-F238E27FC236}">
                  <a16:creationId xmlns:a16="http://schemas.microsoft.com/office/drawing/2014/main" id="{D15D6D7D-CE92-B611-8B55-1547F69B796C}"/>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1</a:t>
              </a:r>
              <a:endParaRPr lang="ko-KR" altLang="en-US" sz="1100" b="1">
                <a:solidFill>
                  <a:schemeClr val="bg1"/>
                </a:solidFill>
              </a:endParaRPr>
            </a:p>
          </p:txBody>
        </p:sp>
      </p:grpSp>
      <p:grpSp>
        <p:nvGrpSpPr>
          <p:cNvPr id="184" name="그룹 183">
            <a:extLst>
              <a:ext uri="{FF2B5EF4-FFF2-40B4-BE49-F238E27FC236}">
                <a16:creationId xmlns:a16="http://schemas.microsoft.com/office/drawing/2014/main" id="{7156FB74-154A-226C-1EDE-766317ECA361}"/>
              </a:ext>
            </a:extLst>
          </p:cNvPr>
          <p:cNvGrpSpPr/>
          <p:nvPr/>
        </p:nvGrpSpPr>
        <p:grpSpPr>
          <a:xfrm>
            <a:off x="9734079" y="1834418"/>
            <a:ext cx="283698" cy="283699"/>
            <a:chOff x="1075919" y="1284038"/>
            <a:chExt cx="283698" cy="283699"/>
          </a:xfrm>
        </p:grpSpPr>
        <p:sp>
          <p:nvSpPr>
            <p:cNvPr id="185" name="타원 184">
              <a:extLst>
                <a:ext uri="{FF2B5EF4-FFF2-40B4-BE49-F238E27FC236}">
                  <a16:creationId xmlns:a16="http://schemas.microsoft.com/office/drawing/2014/main" id="{8BFBEB83-938D-CFDB-691C-B0617484FF57}"/>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186" name="TextBox 185">
              <a:extLst>
                <a:ext uri="{FF2B5EF4-FFF2-40B4-BE49-F238E27FC236}">
                  <a16:creationId xmlns:a16="http://schemas.microsoft.com/office/drawing/2014/main" id="{C6F8E144-C0C0-959C-F68F-90DF350E0234}"/>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2</a:t>
              </a:r>
              <a:endParaRPr lang="ko-KR" altLang="en-US" sz="1100" b="1">
                <a:solidFill>
                  <a:schemeClr val="bg1"/>
                </a:solidFill>
              </a:endParaRPr>
            </a:p>
          </p:txBody>
        </p:sp>
      </p:grpSp>
      <p:grpSp>
        <p:nvGrpSpPr>
          <p:cNvPr id="187" name="그룹 186">
            <a:extLst>
              <a:ext uri="{FF2B5EF4-FFF2-40B4-BE49-F238E27FC236}">
                <a16:creationId xmlns:a16="http://schemas.microsoft.com/office/drawing/2014/main" id="{B2A69F09-5E0F-CB2B-C48E-0F086A093736}"/>
              </a:ext>
            </a:extLst>
          </p:cNvPr>
          <p:cNvGrpSpPr/>
          <p:nvPr/>
        </p:nvGrpSpPr>
        <p:grpSpPr>
          <a:xfrm>
            <a:off x="9739670" y="2768696"/>
            <a:ext cx="283698" cy="283699"/>
            <a:chOff x="1075919" y="1284038"/>
            <a:chExt cx="283698" cy="283699"/>
          </a:xfrm>
        </p:grpSpPr>
        <p:sp>
          <p:nvSpPr>
            <p:cNvPr id="188" name="타원 187">
              <a:extLst>
                <a:ext uri="{FF2B5EF4-FFF2-40B4-BE49-F238E27FC236}">
                  <a16:creationId xmlns:a16="http://schemas.microsoft.com/office/drawing/2014/main" id="{F3F7CEC9-4779-898A-1F36-3A2005AE1FDA}"/>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189" name="TextBox 188">
              <a:extLst>
                <a:ext uri="{FF2B5EF4-FFF2-40B4-BE49-F238E27FC236}">
                  <a16:creationId xmlns:a16="http://schemas.microsoft.com/office/drawing/2014/main" id="{4A2AB656-4F96-2439-5FD4-85CBD13F583C}"/>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3</a:t>
              </a:r>
              <a:endParaRPr lang="ko-KR" altLang="en-US" sz="1100" b="1">
                <a:solidFill>
                  <a:schemeClr val="bg1"/>
                </a:solidFill>
              </a:endParaRPr>
            </a:p>
          </p:txBody>
        </p:sp>
      </p:grpSp>
      <p:grpSp>
        <p:nvGrpSpPr>
          <p:cNvPr id="190" name="그룹 189">
            <a:extLst>
              <a:ext uri="{FF2B5EF4-FFF2-40B4-BE49-F238E27FC236}">
                <a16:creationId xmlns:a16="http://schemas.microsoft.com/office/drawing/2014/main" id="{F848A2CD-D85A-3645-6EF4-39336E92C6A8}"/>
              </a:ext>
            </a:extLst>
          </p:cNvPr>
          <p:cNvGrpSpPr/>
          <p:nvPr/>
        </p:nvGrpSpPr>
        <p:grpSpPr>
          <a:xfrm>
            <a:off x="9730961" y="3698372"/>
            <a:ext cx="283698" cy="283699"/>
            <a:chOff x="1075919" y="1284038"/>
            <a:chExt cx="283698" cy="283699"/>
          </a:xfrm>
        </p:grpSpPr>
        <p:sp>
          <p:nvSpPr>
            <p:cNvPr id="191" name="타원 190">
              <a:extLst>
                <a:ext uri="{FF2B5EF4-FFF2-40B4-BE49-F238E27FC236}">
                  <a16:creationId xmlns:a16="http://schemas.microsoft.com/office/drawing/2014/main" id="{3DAE9567-68E6-3EEB-CFD4-154C7A51C8A1}"/>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192" name="TextBox 191">
              <a:extLst>
                <a:ext uri="{FF2B5EF4-FFF2-40B4-BE49-F238E27FC236}">
                  <a16:creationId xmlns:a16="http://schemas.microsoft.com/office/drawing/2014/main" id="{C2615AE3-BF55-64C2-B6F9-2A0EEE464530}"/>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4</a:t>
              </a:r>
              <a:endParaRPr lang="ko-KR" altLang="en-US" sz="1100" b="1">
                <a:solidFill>
                  <a:schemeClr val="bg1"/>
                </a:solidFill>
              </a:endParaRPr>
            </a:p>
          </p:txBody>
        </p:sp>
      </p:grpSp>
      <p:sp>
        <p:nvSpPr>
          <p:cNvPr id="20" name="모서리가 둥근 직사각형 38">
            <a:extLst>
              <a:ext uri="{FF2B5EF4-FFF2-40B4-BE49-F238E27FC236}">
                <a16:creationId xmlns:a16="http://schemas.microsoft.com/office/drawing/2014/main" id="{595220AC-5B2D-DDA4-FEF1-4637F293455B}"/>
              </a:ext>
            </a:extLst>
          </p:cNvPr>
          <p:cNvSpPr/>
          <p:nvPr/>
        </p:nvSpPr>
        <p:spPr>
          <a:xfrm>
            <a:off x="7117861" y="4572839"/>
            <a:ext cx="2486011" cy="502995"/>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RequestDispatcher</a:t>
            </a:r>
          </a:p>
        </p:txBody>
      </p:sp>
      <p:cxnSp>
        <p:nvCxnSpPr>
          <p:cNvPr id="23" name="직선 화살표 연결선 22">
            <a:extLst>
              <a:ext uri="{FF2B5EF4-FFF2-40B4-BE49-F238E27FC236}">
                <a16:creationId xmlns:a16="http://schemas.microsoft.com/office/drawing/2014/main" id="{B4A5A664-A0D8-AF5E-97D1-91E5D8E8A7B1}"/>
              </a:ext>
            </a:extLst>
          </p:cNvPr>
          <p:cNvCxnSpPr>
            <a:cxnSpLocks/>
            <a:stCxn id="3" idx="3"/>
            <a:endCxn id="9" idx="1"/>
          </p:cNvCxnSpPr>
          <p:nvPr/>
        </p:nvCxnSpPr>
        <p:spPr>
          <a:xfrm flipV="1">
            <a:off x="3955513" y="1982463"/>
            <a:ext cx="3162349" cy="766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D2453D5E-1022-631B-F6F5-E165A4A9A554}"/>
              </a:ext>
            </a:extLst>
          </p:cNvPr>
          <p:cNvCxnSpPr>
            <a:cxnSpLocks/>
            <a:stCxn id="7" idx="2"/>
            <a:endCxn id="20" idx="0"/>
          </p:cNvCxnSpPr>
          <p:nvPr/>
        </p:nvCxnSpPr>
        <p:spPr>
          <a:xfrm>
            <a:off x="8360867" y="4065502"/>
            <a:ext cx="0" cy="50733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4" name="그룹 33">
            <a:extLst>
              <a:ext uri="{FF2B5EF4-FFF2-40B4-BE49-F238E27FC236}">
                <a16:creationId xmlns:a16="http://schemas.microsoft.com/office/drawing/2014/main" id="{257F549A-FB64-C82B-85E2-043E9F4A3172}"/>
              </a:ext>
            </a:extLst>
          </p:cNvPr>
          <p:cNvGrpSpPr/>
          <p:nvPr/>
        </p:nvGrpSpPr>
        <p:grpSpPr>
          <a:xfrm>
            <a:off x="9741093" y="4673934"/>
            <a:ext cx="283698" cy="283699"/>
            <a:chOff x="1075919" y="1284038"/>
            <a:chExt cx="283698" cy="283699"/>
          </a:xfrm>
        </p:grpSpPr>
        <p:sp>
          <p:nvSpPr>
            <p:cNvPr id="36" name="타원 35">
              <a:extLst>
                <a:ext uri="{FF2B5EF4-FFF2-40B4-BE49-F238E27FC236}">
                  <a16:creationId xmlns:a16="http://schemas.microsoft.com/office/drawing/2014/main" id="{662DA8FB-04C4-1D77-1FB4-3507746A9C6A}"/>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37" name="TextBox 36">
              <a:extLst>
                <a:ext uri="{FF2B5EF4-FFF2-40B4-BE49-F238E27FC236}">
                  <a16:creationId xmlns:a16="http://schemas.microsoft.com/office/drawing/2014/main" id="{E78966C3-C886-038C-63D0-AD7095C00415}"/>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5</a:t>
              </a:r>
              <a:endParaRPr lang="ko-KR" altLang="en-US" sz="1100" b="1">
                <a:solidFill>
                  <a:schemeClr val="bg1"/>
                </a:solidFill>
              </a:endParaRPr>
            </a:p>
          </p:txBody>
        </p:sp>
      </p:grpSp>
      <p:sp>
        <p:nvSpPr>
          <p:cNvPr id="38" name="TextBox 37">
            <a:extLst>
              <a:ext uri="{FF2B5EF4-FFF2-40B4-BE49-F238E27FC236}">
                <a16:creationId xmlns:a16="http://schemas.microsoft.com/office/drawing/2014/main" id="{F087F1A3-73AC-08AC-9A87-C77AA8E02C86}"/>
              </a:ext>
            </a:extLst>
          </p:cNvPr>
          <p:cNvSpPr txBox="1"/>
          <p:nvPr/>
        </p:nvSpPr>
        <p:spPr>
          <a:xfrm>
            <a:off x="9958228" y="4684977"/>
            <a:ext cx="801153" cy="261610"/>
          </a:xfrm>
          <a:prstGeom prst="rect">
            <a:avLst/>
          </a:prstGeom>
          <a:noFill/>
        </p:spPr>
        <p:txBody>
          <a:bodyPr wrap="square">
            <a:spAutoFit/>
          </a:bodyPr>
          <a:lstStyle/>
          <a:p>
            <a:pPr algn="ctr"/>
            <a:r>
              <a:rPr lang="ko-KR" altLang="en-US" sz="1100"/>
              <a:t>포워딩</a:t>
            </a:r>
          </a:p>
        </p:txBody>
      </p:sp>
      <p:sp>
        <p:nvSpPr>
          <p:cNvPr id="39" name="모서리가 둥근 직사각형 38">
            <a:extLst>
              <a:ext uri="{FF2B5EF4-FFF2-40B4-BE49-F238E27FC236}">
                <a16:creationId xmlns:a16="http://schemas.microsoft.com/office/drawing/2014/main" id="{900C2733-BA00-2EA6-E2D8-34571B40B5EB}"/>
              </a:ext>
            </a:extLst>
          </p:cNvPr>
          <p:cNvSpPr/>
          <p:nvPr/>
        </p:nvSpPr>
        <p:spPr>
          <a:xfrm>
            <a:off x="4707802" y="4572839"/>
            <a:ext cx="1254550" cy="502995"/>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Jsp</a:t>
            </a:r>
          </a:p>
        </p:txBody>
      </p:sp>
      <p:cxnSp>
        <p:nvCxnSpPr>
          <p:cNvPr id="40" name="직선 화살표 연결선 39">
            <a:extLst>
              <a:ext uri="{FF2B5EF4-FFF2-40B4-BE49-F238E27FC236}">
                <a16:creationId xmlns:a16="http://schemas.microsoft.com/office/drawing/2014/main" id="{CB9244CE-6C21-6F8C-0A6E-4DB3306CF0A1}"/>
              </a:ext>
            </a:extLst>
          </p:cNvPr>
          <p:cNvCxnSpPr>
            <a:cxnSpLocks/>
            <a:stCxn id="20" idx="1"/>
            <a:endCxn id="39" idx="3"/>
          </p:cNvCxnSpPr>
          <p:nvPr/>
        </p:nvCxnSpPr>
        <p:spPr>
          <a:xfrm flipH="1">
            <a:off x="5962352" y="4824337"/>
            <a:ext cx="115550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41" name="그룹 40">
            <a:extLst>
              <a:ext uri="{FF2B5EF4-FFF2-40B4-BE49-F238E27FC236}">
                <a16:creationId xmlns:a16="http://schemas.microsoft.com/office/drawing/2014/main" id="{123DC216-A0B6-BDE0-47DB-DC9E69563FB6}"/>
              </a:ext>
            </a:extLst>
          </p:cNvPr>
          <p:cNvGrpSpPr/>
          <p:nvPr/>
        </p:nvGrpSpPr>
        <p:grpSpPr>
          <a:xfrm>
            <a:off x="4735745" y="4172067"/>
            <a:ext cx="283698" cy="283699"/>
            <a:chOff x="1075919" y="1284038"/>
            <a:chExt cx="283698" cy="283699"/>
          </a:xfrm>
        </p:grpSpPr>
        <p:sp>
          <p:nvSpPr>
            <p:cNvPr id="42" name="타원 41">
              <a:extLst>
                <a:ext uri="{FF2B5EF4-FFF2-40B4-BE49-F238E27FC236}">
                  <a16:creationId xmlns:a16="http://schemas.microsoft.com/office/drawing/2014/main" id="{2223F279-4DBE-48FA-9355-7755676EE377}"/>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43" name="TextBox 42">
              <a:extLst>
                <a:ext uri="{FF2B5EF4-FFF2-40B4-BE49-F238E27FC236}">
                  <a16:creationId xmlns:a16="http://schemas.microsoft.com/office/drawing/2014/main" id="{CE1C1E67-8D74-D625-6065-B6124BC60C01}"/>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6</a:t>
              </a:r>
              <a:endParaRPr lang="ko-KR" altLang="en-US" sz="1100" b="1">
                <a:solidFill>
                  <a:schemeClr val="bg1"/>
                </a:solidFill>
              </a:endParaRPr>
            </a:p>
          </p:txBody>
        </p:sp>
      </p:grpSp>
      <p:sp>
        <p:nvSpPr>
          <p:cNvPr id="44" name="TextBox 43">
            <a:extLst>
              <a:ext uri="{FF2B5EF4-FFF2-40B4-BE49-F238E27FC236}">
                <a16:creationId xmlns:a16="http://schemas.microsoft.com/office/drawing/2014/main" id="{FD52D5CF-B92F-D031-700C-FD1E9B5D4C0B}"/>
              </a:ext>
            </a:extLst>
          </p:cNvPr>
          <p:cNvSpPr txBox="1"/>
          <p:nvPr/>
        </p:nvSpPr>
        <p:spPr>
          <a:xfrm>
            <a:off x="4984663" y="4192468"/>
            <a:ext cx="960529" cy="261610"/>
          </a:xfrm>
          <a:prstGeom prst="rect">
            <a:avLst/>
          </a:prstGeom>
          <a:noFill/>
        </p:spPr>
        <p:txBody>
          <a:bodyPr wrap="square">
            <a:spAutoFit/>
          </a:bodyPr>
          <a:lstStyle/>
          <a:p>
            <a:pPr algn="ctr"/>
            <a:r>
              <a:rPr lang="ko-KR" altLang="en-US" sz="1100"/>
              <a:t>화면 렌더링</a:t>
            </a:r>
          </a:p>
        </p:txBody>
      </p:sp>
      <p:sp>
        <p:nvSpPr>
          <p:cNvPr id="65" name="TextBox 64">
            <a:extLst>
              <a:ext uri="{FF2B5EF4-FFF2-40B4-BE49-F238E27FC236}">
                <a16:creationId xmlns:a16="http://schemas.microsoft.com/office/drawing/2014/main" id="{5A8D88FD-E412-7772-4F3D-923F9AF8B20A}"/>
              </a:ext>
            </a:extLst>
          </p:cNvPr>
          <p:cNvSpPr txBox="1"/>
          <p:nvPr/>
        </p:nvSpPr>
        <p:spPr>
          <a:xfrm>
            <a:off x="1532025" y="3116810"/>
            <a:ext cx="5174603" cy="369332"/>
          </a:xfrm>
          <a:prstGeom prst="rect">
            <a:avLst/>
          </a:prstGeom>
          <a:ln>
            <a:noFill/>
            <a:prstDash val="sysDash"/>
          </a:ln>
        </p:spPr>
        <p:style>
          <a:lnRef idx="2">
            <a:schemeClr val="dk1"/>
          </a:lnRef>
          <a:fillRef idx="1">
            <a:schemeClr val="lt1"/>
          </a:fillRef>
          <a:effectRef idx="0">
            <a:schemeClr val="dk1"/>
          </a:effectRef>
          <a:fontRef idx="minor">
            <a:schemeClr val="dk1"/>
          </a:fontRef>
        </p:style>
        <p:txBody>
          <a:bodyPr wrap="square">
            <a:spAutoFit/>
          </a:bodyPr>
          <a:lstStyle/>
          <a:p>
            <a:r>
              <a:rPr lang="ko-KR" altLang="en-US" b="1" i="1">
                <a:solidFill>
                  <a:srgbClr val="FF0000"/>
                </a:solidFill>
              </a:rPr>
              <a:t>뷰 리졸버를 통해 뷰를 선택하고 최종 응답 한다</a:t>
            </a:r>
            <a:r>
              <a:rPr lang="en-US" altLang="ko-KR" b="1" i="1">
                <a:solidFill>
                  <a:srgbClr val="FF0000"/>
                </a:solidFill>
              </a:rPr>
              <a:t>!!</a:t>
            </a:r>
            <a:endParaRPr lang="ko-KR" altLang="en-US" b="1" i="1">
              <a:solidFill>
                <a:srgbClr val="FF0000"/>
              </a:solidFill>
            </a:endParaRPr>
          </a:p>
        </p:txBody>
      </p:sp>
      <p:sp>
        <p:nvSpPr>
          <p:cNvPr id="2" name="TextBox 1">
            <a:extLst>
              <a:ext uri="{FF2B5EF4-FFF2-40B4-BE49-F238E27FC236}">
                <a16:creationId xmlns:a16="http://schemas.microsoft.com/office/drawing/2014/main" id="{93709C4A-6EE9-6897-E1E4-7FF98A1672D2}"/>
              </a:ext>
            </a:extLst>
          </p:cNvPr>
          <p:cNvSpPr txBox="1"/>
          <p:nvPr/>
        </p:nvSpPr>
        <p:spPr>
          <a:xfrm>
            <a:off x="8360866" y="3221595"/>
            <a:ext cx="960532" cy="261610"/>
          </a:xfrm>
          <a:prstGeom prst="rect">
            <a:avLst/>
          </a:prstGeom>
          <a:noFill/>
        </p:spPr>
        <p:txBody>
          <a:bodyPr wrap="square">
            <a:spAutoFit/>
          </a:bodyPr>
          <a:lstStyle/>
          <a:p>
            <a:pPr algn="ctr"/>
            <a:r>
              <a:rPr lang="en-US" altLang="ko-KR" sz="1100"/>
              <a:t>viewName</a:t>
            </a:r>
            <a:endParaRPr lang="ko-KR" altLang="en-US" sz="1100"/>
          </a:p>
        </p:txBody>
      </p:sp>
      <p:sp>
        <p:nvSpPr>
          <p:cNvPr id="13" name="TextBox 12">
            <a:extLst>
              <a:ext uri="{FF2B5EF4-FFF2-40B4-BE49-F238E27FC236}">
                <a16:creationId xmlns:a16="http://schemas.microsoft.com/office/drawing/2014/main" id="{2DF6666B-B68A-B979-F7C8-11553D981573}"/>
              </a:ext>
            </a:extLst>
          </p:cNvPr>
          <p:cNvSpPr txBox="1"/>
          <p:nvPr/>
        </p:nvSpPr>
        <p:spPr>
          <a:xfrm>
            <a:off x="3733500" y="4884300"/>
            <a:ext cx="905691" cy="276999"/>
          </a:xfrm>
          <a:prstGeom prst="rect">
            <a:avLst/>
          </a:prstGeom>
          <a:noFill/>
        </p:spPr>
        <p:txBody>
          <a:bodyPr wrap="square">
            <a:spAutoFit/>
          </a:bodyPr>
          <a:lstStyle/>
          <a:p>
            <a:pPr algn="ctr"/>
            <a:r>
              <a:rPr lang="en-US" altLang="ko-KR" sz="1200"/>
              <a:t>Response</a:t>
            </a:r>
            <a:endParaRPr lang="ko-KR" altLang="en-US" sz="1200"/>
          </a:p>
        </p:txBody>
      </p:sp>
      <p:sp>
        <p:nvSpPr>
          <p:cNvPr id="14" name="TextBox 13">
            <a:extLst>
              <a:ext uri="{FF2B5EF4-FFF2-40B4-BE49-F238E27FC236}">
                <a16:creationId xmlns:a16="http://schemas.microsoft.com/office/drawing/2014/main" id="{0AF4D314-7331-611C-4DE8-7C0300ED7B45}"/>
              </a:ext>
            </a:extLst>
          </p:cNvPr>
          <p:cNvSpPr txBox="1"/>
          <p:nvPr/>
        </p:nvSpPr>
        <p:spPr>
          <a:xfrm>
            <a:off x="8360866" y="4208226"/>
            <a:ext cx="960532" cy="261610"/>
          </a:xfrm>
          <a:prstGeom prst="rect">
            <a:avLst/>
          </a:prstGeom>
          <a:noFill/>
        </p:spPr>
        <p:txBody>
          <a:bodyPr wrap="square">
            <a:spAutoFit/>
          </a:bodyPr>
          <a:lstStyle/>
          <a:p>
            <a:pPr algn="ctr"/>
            <a:r>
              <a:rPr lang="en-US" altLang="ko-KR" sz="1100"/>
              <a:t>render()</a:t>
            </a:r>
            <a:endParaRPr lang="ko-KR" altLang="en-US" sz="1100"/>
          </a:p>
        </p:txBody>
      </p:sp>
      <p:cxnSp>
        <p:nvCxnSpPr>
          <p:cNvPr id="17" name="직선 화살표 연결선 16">
            <a:extLst>
              <a:ext uri="{FF2B5EF4-FFF2-40B4-BE49-F238E27FC236}">
                <a16:creationId xmlns:a16="http://schemas.microsoft.com/office/drawing/2014/main" id="{6B9F8530-3720-D7CF-23A6-FF5DF32A8468}"/>
              </a:ext>
            </a:extLst>
          </p:cNvPr>
          <p:cNvCxnSpPr>
            <a:cxnSpLocks/>
            <a:stCxn id="39" idx="1"/>
          </p:cNvCxnSpPr>
          <p:nvPr/>
        </p:nvCxnSpPr>
        <p:spPr>
          <a:xfrm flipH="1">
            <a:off x="3648547" y="4824337"/>
            <a:ext cx="105925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28119894-698F-8DF3-2DF6-837C4C915CE4}"/>
              </a:ext>
            </a:extLst>
          </p:cNvPr>
          <p:cNvSpPr txBox="1"/>
          <p:nvPr/>
        </p:nvSpPr>
        <p:spPr>
          <a:xfrm>
            <a:off x="6088719" y="4827380"/>
            <a:ext cx="960532" cy="261610"/>
          </a:xfrm>
          <a:prstGeom prst="rect">
            <a:avLst/>
          </a:prstGeom>
          <a:noFill/>
        </p:spPr>
        <p:txBody>
          <a:bodyPr wrap="square">
            <a:spAutoFit/>
          </a:bodyPr>
          <a:lstStyle/>
          <a:p>
            <a:pPr algn="ctr"/>
            <a:r>
              <a:rPr lang="en-US" altLang="ko-KR" sz="1100"/>
              <a:t>forward()</a:t>
            </a:r>
            <a:endParaRPr lang="ko-KR" altLang="en-US" sz="1100"/>
          </a:p>
        </p:txBody>
      </p:sp>
    </p:spTree>
    <p:extLst>
      <p:ext uri="{BB962C8B-B14F-4D97-AF65-F5344CB8AC3E}">
        <p14:creationId xmlns:p14="http://schemas.microsoft.com/office/powerpoint/2010/main" val="314400930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28235-34F3-480D-9582-51322E7389EC}"/>
              </a:ext>
            </a:extLst>
          </p:cNvPr>
          <p:cNvSpPr txBox="1"/>
          <p:nvPr/>
        </p:nvSpPr>
        <p:spPr>
          <a:xfrm>
            <a:off x="2073714" y="2921169"/>
            <a:ext cx="8044575" cy="1015663"/>
          </a:xfrm>
          <a:prstGeom prst="rect">
            <a:avLst/>
          </a:prstGeom>
          <a:noFill/>
        </p:spPr>
        <p:txBody>
          <a:bodyPr wrap="none" rtlCol="0">
            <a:spAutoFit/>
          </a:bodyPr>
          <a:lstStyle/>
          <a:p>
            <a:pPr algn="ctr"/>
            <a:r>
              <a:rPr lang="en-US" altLang="ko-KR" sz="6000">
                <a:solidFill>
                  <a:schemeClr val="accent1">
                    <a:lumMod val="75000"/>
                  </a:schemeClr>
                </a:solidFill>
                <a:latin typeface="나눔바른고딕" panose="020B0603020101020101" pitchFamily="50" charset="-127"/>
                <a:ea typeface="나눔바른고딕" panose="020B0603020101020101" pitchFamily="50" charset="-127"/>
              </a:rPr>
              <a:t>DispatcherServlet</a:t>
            </a:r>
            <a:r>
              <a:rPr lang="ko-KR" altLang="en-US" sz="6000">
                <a:solidFill>
                  <a:schemeClr val="accent1">
                    <a:lumMod val="75000"/>
                  </a:schemeClr>
                </a:solidFill>
                <a:latin typeface="나눔바른고딕" panose="020B0603020101020101" pitchFamily="50" charset="-127"/>
                <a:ea typeface="나눔바른고딕" panose="020B0603020101020101" pitchFamily="50" charset="-127"/>
              </a:rPr>
              <a:t> 개요</a:t>
            </a:r>
            <a:endParaRPr lang="ko-KR" altLang="en-US" sz="6000">
              <a:solidFill>
                <a:schemeClr val="accent1">
                  <a:lumMod val="75000"/>
                </a:schemeClr>
              </a:solidFill>
              <a:latin typeface="+mj-lt"/>
            </a:endParaRPr>
          </a:p>
        </p:txBody>
      </p:sp>
      <p:sp>
        <p:nvSpPr>
          <p:cNvPr id="3" name="TextBox 2">
            <a:extLst>
              <a:ext uri="{FF2B5EF4-FFF2-40B4-BE49-F238E27FC236}">
                <a16:creationId xmlns:a16="http://schemas.microsoft.com/office/drawing/2014/main" id="{CDB69857-4DB7-EFC1-D480-BBEE632C406D}"/>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330584907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직사각형 72">
            <a:extLst>
              <a:ext uri="{FF2B5EF4-FFF2-40B4-BE49-F238E27FC236}">
                <a16:creationId xmlns:a16="http://schemas.microsoft.com/office/drawing/2014/main" id="{D10AE262-3224-4491-9AF5-1A7677C571EF}"/>
              </a:ext>
            </a:extLst>
          </p:cNvPr>
          <p:cNvSpPr/>
          <p:nvPr/>
        </p:nvSpPr>
        <p:spPr>
          <a:xfrm>
            <a:off x="370207" y="627229"/>
            <a:ext cx="11313793" cy="900246"/>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DispatcherServlet</a:t>
            </a:r>
            <a:r>
              <a:rPr lang="ko-KR" altLang="en-US" sz="1200" b="1"/>
              <a:t> </a:t>
            </a:r>
            <a:r>
              <a:rPr lang="ko-KR" altLang="en-US" sz="1200"/>
              <a:t>은 스프링 </a:t>
            </a:r>
            <a:r>
              <a:rPr lang="en-US" altLang="ko-KR" sz="1200"/>
              <a:t>MVC</a:t>
            </a:r>
            <a:r>
              <a:rPr lang="ko-KR" altLang="en-US" sz="1200"/>
              <a:t>의 핵심 프론트 컨트롤러로</a:t>
            </a:r>
            <a:r>
              <a:rPr lang="en-US" altLang="ko-KR" sz="1200"/>
              <a:t> </a:t>
            </a:r>
            <a:r>
              <a:rPr lang="ko-KR" altLang="en-US" sz="1200"/>
              <a:t>모든 </a:t>
            </a:r>
            <a:r>
              <a:rPr lang="en-US" altLang="ko-KR" sz="1200"/>
              <a:t>HTTP </a:t>
            </a:r>
            <a:r>
              <a:rPr lang="ko-KR" altLang="en-US" sz="1200"/>
              <a:t>요청을 중앙에서 받아 처리하는 역할을 한다</a:t>
            </a:r>
            <a:endParaRPr lang="en-US" altLang="ko-KR" sz="1200"/>
          </a:p>
          <a:p>
            <a:pPr marL="171450" indent="-171450">
              <a:lnSpc>
                <a:spcPct val="150000"/>
              </a:lnSpc>
              <a:buFont typeface="Arial" panose="020B0604020202020204" pitchFamily="34" charset="0"/>
              <a:buChar char="•"/>
            </a:pPr>
            <a:r>
              <a:rPr lang="en-US" altLang="ko-KR" sz="1200"/>
              <a:t>DispatcherServlet </a:t>
            </a:r>
            <a:r>
              <a:rPr lang="ko-KR" altLang="en-US" sz="1200"/>
              <a:t>은 요청을 적절한 핸들러</a:t>
            </a:r>
            <a:r>
              <a:rPr lang="en-US" altLang="ko-KR" sz="1200"/>
              <a:t>(</a:t>
            </a:r>
            <a:r>
              <a:rPr lang="ko-KR" altLang="en-US" sz="1200"/>
              <a:t>일반적으로 컨트롤러</a:t>
            </a:r>
            <a:r>
              <a:rPr lang="en-US" altLang="ko-KR" sz="1200"/>
              <a:t>)</a:t>
            </a:r>
            <a:r>
              <a:rPr lang="ko-KR" altLang="en-US" sz="1200"/>
              <a:t>로 라우팅하고</a:t>
            </a:r>
            <a:r>
              <a:rPr lang="en-US" altLang="ko-KR" sz="1200"/>
              <a:t> </a:t>
            </a:r>
            <a:r>
              <a:rPr lang="ko-KR" altLang="en-US" sz="1200"/>
              <a:t>요청 처리 후에는 적절한 뷰를 선택하여 응답을 반환한다</a:t>
            </a:r>
            <a:endParaRPr lang="en-US" altLang="ko-KR" sz="1200"/>
          </a:p>
          <a:p>
            <a:pPr marL="171450" indent="-171450">
              <a:lnSpc>
                <a:spcPct val="150000"/>
              </a:lnSpc>
              <a:buFont typeface="Arial" panose="020B0604020202020204" pitchFamily="34" charset="0"/>
              <a:buChar char="•"/>
            </a:pPr>
            <a:r>
              <a:rPr lang="en-US" altLang="ko-KR" sz="1200"/>
              <a:t>DispatcherServlet</a:t>
            </a:r>
            <a:r>
              <a:rPr lang="ko-KR" altLang="en-US" sz="1200"/>
              <a:t> 은 핸들러 매핑</a:t>
            </a:r>
            <a:r>
              <a:rPr lang="en-US" altLang="ko-KR" sz="1200"/>
              <a:t>, </a:t>
            </a:r>
            <a:r>
              <a:rPr lang="ko-KR" altLang="en-US" sz="1200"/>
              <a:t>뷰 리졸버</a:t>
            </a:r>
            <a:r>
              <a:rPr lang="en-US" altLang="ko-KR" sz="1200"/>
              <a:t>, </a:t>
            </a:r>
            <a:r>
              <a:rPr lang="ko-KR" altLang="en-US" sz="1200"/>
              <a:t>인터셉터 등을 조정하여 요청 처리 흐름을 관리하고</a:t>
            </a:r>
            <a:r>
              <a:rPr lang="en-US" altLang="ko-KR" sz="1200"/>
              <a:t> </a:t>
            </a:r>
            <a:r>
              <a:rPr lang="ko-KR" altLang="en-US" sz="1200"/>
              <a:t>스프링 </a:t>
            </a:r>
            <a:r>
              <a:rPr lang="en-US" altLang="ko-KR" sz="1200"/>
              <a:t>MVC </a:t>
            </a:r>
            <a:r>
              <a:rPr lang="ko-KR" altLang="en-US" sz="1200"/>
              <a:t>애플리케이션에서 중심적인 역할을 수행한다</a:t>
            </a:r>
            <a:endParaRPr lang="en-US" altLang="ko-KR" sz="1200">
              <a:latin typeface="+mn-ea"/>
            </a:endParaRPr>
          </a:p>
        </p:txBody>
      </p:sp>
      <p:sp>
        <p:nvSpPr>
          <p:cNvPr id="74" name="직사각형 73">
            <a:extLst>
              <a:ext uri="{FF2B5EF4-FFF2-40B4-BE49-F238E27FC236}">
                <a16:creationId xmlns:a16="http://schemas.microsoft.com/office/drawing/2014/main" id="{42A0B23B-7003-43B2-A559-7C4A6F001EFB}"/>
              </a:ext>
            </a:extLst>
          </p:cNvPr>
          <p:cNvSpPr/>
          <p:nvPr/>
        </p:nvSpPr>
        <p:spPr>
          <a:xfrm>
            <a:off x="198756" y="202792"/>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sp>
        <p:nvSpPr>
          <p:cNvPr id="2" name="직사각형 1">
            <a:extLst>
              <a:ext uri="{FF2B5EF4-FFF2-40B4-BE49-F238E27FC236}">
                <a16:creationId xmlns:a16="http://schemas.microsoft.com/office/drawing/2014/main" id="{6D243088-5AF9-02E1-6867-F9DA199FEA4D}"/>
              </a:ext>
            </a:extLst>
          </p:cNvPr>
          <p:cNvSpPr/>
          <p:nvPr/>
        </p:nvSpPr>
        <p:spPr>
          <a:xfrm>
            <a:off x="198756" y="1805256"/>
            <a:ext cx="1939955"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클래스 계층도</a:t>
            </a:r>
          </a:p>
        </p:txBody>
      </p:sp>
      <p:grpSp>
        <p:nvGrpSpPr>
          <p:cNvPr id="5" name="그룹 4">
            <a:extLst>
              <a:ext uri="{FF2B5EF4-FFF2-40B4-BE49-F238E27FC236}">
                <a16:creationId xmlns:a16="http://schemas.microsoft.com/office/drawing/2014/main" id="{D72776D7-D25C-C801-BBE3-DA62D3E36EDE}"/>
              </a:ext>
            </a:extLst>
          </p:cNvPr>
          <p:cNvGrpSpPr/>
          <p:nvPr/>
        </p:nvGrpSpPr>
        <p:grpSpPr>
          <a:xfrm>
            <a:off x="546807" y="2237435"/>
            <a:ext cx="10917326" cy="4391819"/>
            <a:chOff x="546807" y="2237435"/>
            <a:chExt cx="10917326" cy="4391819"/>
          </a:xfrm>
        </p:grpSpPr>
        <p:pic>
          <p:nvPicPr>
            <p:cNvPr id="3" name="그림 2">
              <a:extLst>
                <a:ext uri="{FF2B5EF4-FFF2-40B4-BE49-F238E27FC236}">
                  <a16:creationId xmlns:a16="http://schemas.microsoft.com/office/drawing/2014/main" id="{8ECAFF7D-C75E-DA15-3758-9B403C474D17}"/>
                </a:ext>
              </a:extLst>
            </p:cNvPr>
            <p:cNvPicPr>
              <a:picLocks noChangeAspect="1"/>
            </p:cNvPicPr>
            <p:nvPr/>
          </p:nvPicPr>
          <p:blipFill>
            <a:blip r:embed="rId3"/>
            <a:stretch>
              <a:fillRect/>
            </a:stretch>
          </p:blipFill>
          <p:spPr>
            <a:xfrm>
              <a:off x="546807" y="2237435"/>
              <a:ext cx="5355878" cy="4391819"/>
            </a:xfrm>
            <a:prstGeom prst="rect">
              <a:avLst/>
            </a:prstGeom>
          </p:spPr>
        </p:pic>
        <p:pic>
          <p:nvPicPr>
            <p:cNvPr id="4" name="그림 3">
              <a:extLst>
                <a:ext uri="{FF2B5EF4-FFF2-40B4-BE49-F238E27FC236}">
                  <a16:creationId xmlns:a16="http://schemas.microsoft.com/office/drawing/2014/main" id="{AD5C3453-E749-821A-D87B-EAA1E641AFD2}"/>
                </a:ext>
              </a:extLst>
            </p:cNvPr>
            <p:cNvPicPr>
              <a:picLocks noChangeAspect="1"/>
            </p:cNvPicPr>
            <p:nvPr/>
          </p:nvPicPr>
          <p:blipFill rotWithShape="1">
            <a:blip r:embed="rId3"/>
            <a:srcRect l="93242"/>
            <a:stretch/>
          </p:blipFill>
          <p:spPr>
            <a:xfrm>
              <a:off x="5902685" y="2237435"/>
              <a:ext cx="5561448" cy="4391819"/>
            </a:xfrm>
            <a:prstGeom prst="rect">
              <a:avLst/>
            </a:prstGeom>
          </p:spPr>
        </p:pic>
      </p:grpSp>
      <p:sp>
        <p:nvSpPr>
          <p:cNvPr id="6" name="TextBox 5">
            <a:extLst>
              <a:ext uri="{FF2B5EF4-FFF2-40B4-BE49-F238E27FC236}">
                <a16:creationId xmlns:a16="http://schemas.microsoft.com/office/drawing/2014/main" id="{D4F973C9-9545-ED86-3E9F-6768BE37E7FA}"/>
              </a:ext>
            </a:extLst>
          </p:cNvPr>
          <p:cNvSpPr txBox="1"/>
          <p:nvPr/>
        </p:nvSpPr>
        <p:spPr>
          <a:xfrm>
            <a:off x="5697115" y="4248352"/>
            <a:ext cx="5561448" cy="697050"/>
          </a:xfrm>
          <a:prstGeom prst="rect">
            <a:avLst/>
          </a:prstGeom>
          <a:noFill/>
        </p:spPr>
        <p:txBody>
          <a:bodyPr wrap="square">
            <a:spAutoFit/>
          </a:bodyPr>
          <a:lstStyle/>
          <a:p>
            <a:pPr>
              <a:lnSpc>
                <a:spcPct val="150000"/>
              </a:lnSpc>
            </a:pPr>
            <a:r>
              <a:rPr lang="en-US" altLang="ko-KR" sz="1400" i="1">
                <a:solidFill>
                  <a:srgbClr val="FFC000"/>
                </a:solidFill>
              </a:rPr>
              <a:t>DispatcherSerlvet </a:t>
            </a:r>
            <a:r>
              <a:rPr lang="ko-KR" altLang="en-US" sz="1400" i="1">
                <a:solidFill>
                  <a:srgbClr val="FFC000"/>
                </a:solidFill>
              </a:rPr>
              <a:t>은 서블릿 컨테이너에 등록되는 서블릿인 동시에 스프링 부트에서는 스프링 컨테이너에 빈으로도 등록된다</a:t>
            </a:r>
          </a:p>
        </p:txBody>
      </p:sp>
    </p:spTree>
    <p:extLst>
      <p:ext uri="{BB962C8B-B14F-4D97-AF65-F5344CB8AC3E}">
        <p14:creationId xmlns:p14="http://schemas.microsoft.com/office/powerpoint/2010/main" val="1745537514"/>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사용자 지정 1">
      <a:majorFont>
        <a:latin typeface="나눔바른고딕"/>
        <a:ea typeface="나눔바른고딕"/>
        <a:cs typeface=""/>
      </a:majorFont>
      <a:minorFont>
        <a:latin typeface="나눔바른고딕"/>
        <a:ea typeface="나눔바른고딕"/>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w="19050">
          <a:solidFill>
            <a:schemeClr val="tx1"/>
          </a:solidFill>
          <a:tailEnd type="triangle"/>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3">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52546061-D746-4ED2-8DB6-DE02CCB77102}">
  <we:reference id="wa200000113" version="1.0.0.0" store="ko-KR" storeType="OMEX"/>
  <we:alternateReferences>
    <we:reference id="wa200000113" version="1.0.0.0" store=""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345520</TotalTime>
  <Words>70583</Words>
  <Application>Microsoft Office PowerPoint</Application>
  <PresentationFormat>와이드스크린</PresentationFormat>
  <Paragraphs>6913</Paragraphs>
  <Slides>518</Slides>
  <Notes>371</Notes>
  <HiddenSlides>0</HiddenSlides>
  <MMClips>0</MMClips>
  <ScaleCrop>false</ScaleCrop>
  <HeadingPairs>
    <vt:vector size="6" baseType="variant">
      <vt:variant>
        <vt:lpstr>사용한 글꼴</vt:lpstr>
      </vt:variant>
      <vt:variant>
        <vt:i4>14</vt:i4>
      </vt:variant>
      <vt:variant>
        <vt:lpstr>테마</vt:lpstr>
      </vt:variant>
      <vt:variant>
        <vt:i4>1</vt:i4>
      </vt:variant>
      <vt:variant>
        <vt:lpstr>슬라이드 제목</vt:lpstr>
      </vt:variant>
      <vt:variant>
        <vt:i4>518</vt:i4>
      </vt:variant>
    </vt:vector>
  </HeadingPairs>
  <TitlesOfParts>
    <vt:vector size="533" baseType="lpstr">
      <vt:lpstr>-apple-system</vt:lpstr>
      <vt:lpstr>Arial Unicode MS</vt:lpstr>
      <vt:lpstr>JetBrains Mono</vt:lpstr>
      <vt:lpstr>Menlo-Regular</vt:lpstr>
      <vt:lpstr>ui-sans-serif</vt:lpstr>
      <vt:lpstr>Var(--monospace-font-family)</vt:lpstr>
      <vt:lpstr>나눔고딕</vt:lpstr>
      <vt:lpstr>나눔바른고딕</vt:lpstr>
      <vt:lpstr>맑은 고딕</vt:lpstr>
      <vt:lpstr>Arial</vt:lpstr>
      <vt:lpstr>Consolas</vt:lpstr>
      <vt:lpstr>Courier New</vt:lpstr>
      <vt:lpstr>Segoe UI</vt:lpstr>
      <vt:lpstr>Wingdings</vt:lpstr>
      <vt:lpstr>Office 테마</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수원정</dc:creator>
  <cp:lastModifiedBy>leaven</cp:lastModifiedBy>
  <cp:revision>21615</cp:revision>
  <dcterms:created xsi:type="dcterms:W3CDTF">2022-04-29T16:45:00Z</dcterms:created>
  <dcterms:modified xsi:type="dcterms:W3CDTF">2025-02-11T10:46:05Z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SCPROP_SA">
    <vt:lpwstr>D:\강의자료.pptx</vt:lpwstr>
  </property>
</Properties>
</file>